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  <p:sldMasterId id="2147483803" r:id="rId3"/>
    <p:sldMasterId id="2147483923" r:id="rId4"/>
    <p:sldMasterId id="2147484055" r:id="rId5"/>
  </p:sldMasterIdLst>
  <p:notesMasterIdLst>
    <p:notesMasterId r:id="rId19"/>
  </p:notesMasterIdLst>
  <p:sldIdLst>
    <p:sldId id="256" r:id="rId6"/>
    <p:sldId id="316" r:id="rId7"/>
    <p:sldId id="317" r:id="rId8"/>
    <p:sldId id="337" r:id="rId9"/>
    <p:sldId id="338" r:id="rId10"/>
    <p:sldId id="341" r:id="rId11"/>
    <p:sldId id="319" r:id="rId12"/>
    <p:sldId id="342" r:id="rId13"/>
    <p:sldId id="343" r:id="rId14"/>
    <p:sldId id="334" r:id="rId15"/>
    <p:sldId id="333" r:id="rId16"/>
    <p:sldId id="344" r:id="rId17"/>
    <p:sldId id="33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0" autoAdjust="0"/>
  </p:normalViewPr>
  <p:slideViewPr>
    <p:cSldViewPr>
      <p:cViewPr varScale="1">
        <p:scale>
          <a:sx n="97" d="100"/>
          <a:sy n="97" d="100"/>
        </p:scale>
        <p:origin x="-19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BDBE5-F073-4AC2-AB60-3B402E599A1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7F3E5A-0231-409B-91B6-D6ABF425C7FC}">
      <dgm:prSet/>
      <dgm:spPr/>
      <dgm:t>
        <a:bodyPr/>
        <a:lstStyle/>
        <a:p>
          <a:pPr rtl="0"/>
          <a:r>
            <a:rPr lang="en-GB" dirty="0" smtClean="0"/>
            <a:t>Our Mission.... </a:t>
          </a:r>
          <a:endParaRPr lang="en-US" dirty="0"/>
        </a:p>
      </dgm:t>
    </dgm:pt>
    <dgm:pt modelId="{19EA0FCD-655A-4445-9189-297E4325A5F7}" type="parTrans" cxnId="{9CF06FC0-2E69-4E5D-AAFE-92A8FEAF7A28}">
      <dgm:prSet/>
      <dgm:spPr/>
      <dgm:t>
        <a:bodyPr/>
        <a:lstStyle/>
        <a:p>
          <a:endParaRPr lang="en-US"/>
        </a:p>
      </dgm:t>
    </dgm:pt>
    <dgm:pt modelId="{D056EBBB-1B55-475A-89E1-A1D8CF00BBA4}" type="sibTrans" cxnId="{9CF06FC0-2E69-4E5D-AAFE-92A8FEAF7A28}">
      <dgm:prSet/>
      <dgm:spPr/>
      <dgm:t>
        <a:bodyPr/>
        <a:lstStyle/>
        <a:p>
          <a:endParaRPr lang="en-US"/>
        </a:p>
      </dgm:t>
    </dgm:pt>
    <dgm:pt modelId="{BF0D5BC4-4AC3-4EEA-A75A-A58EDA877A92}">
      <dgm:prSet/>
      <dgm:spPr/>
      <dgm:t>
        <a:bodyPr/>
        <a:lstStyle/>
        <a:p>
          <a:pPr rtl="0"/>
          <a:r>
            <a:rPr lang="en-GB" i="1" dirty="0" smtClean="0"/>
            <a:t>Better Policies for Better Lives</a:t>
          </a:r>
          <a:endParaRPr lang="en-US" dirty="0"/>
        </a:p>
      </dgm:t>
    </dgm:pt>
    <dgm:pt modelId="{8CF33192-351E-4663-8EBE-7F85464BE670}" type="parTrans" cxnId="{2EBB9E59-9184-48E5-8421-0002C90788B4}">
      <dgm:prSet/>
      <dgm:spPr/>
      <dgm:t>
        <a:bodyPr/>
        <a:lstStyle/>
        <a:p>
          <a:endParaRPr lang="en-US" dirty="0"/>
        </a:p>
      </dgm:t>
    </dgm:pt>
    <dgm:pt modelId="{5F1BC12F-900C-49FB-A29C-209F2E3E0827}" type="sibTrans" cxnId="{2EBB9E59-9184-48E5-8421-0002C90788B4}">
      <dgm:prSet/>
      <dgm:spPr/>
      <dgm:t>
        <a:bodyPr/>
        <a:lstStyle/>
        <a:p>
          <a:endParaRPr lang="en-US"/>
        </a:p>
      </dgm:t>
    </dgm:pt>
    <dgm:pt modelId="{C4073A8A-A8FA-4BF4-B8C5-5421245A26A7}">
      <dgm:prSet/>
      <dgm:spPr/>
      <dgm:t>
        <a:bodyPr/>
        <a:lstStyle/>
        <a:p>
          <a:pPr rtl="0"/>
          <a:r>
            <a:rPr lang="en-GB" dirty="0" smtClean="0"/>
            <a:t>Our Vision....</a:t>
          </a:r>
          <a:endParaRPr lang="en-US" dirty="0"/>
        </a:p>
      </dgm:t>
    </dgm:pt>
    <dgm:pt modelId="{1C3566D3-4E7C-4BCA-862E-03F41F26547E}" type="parTrans" cxnId="{310E574F-6A8A-4AEF-8642-780FC08658F0}">
      <dgm:prSet/>
      <dgm:spPr/>
      <dgm:t>
        <a:bodyPr/>
        <a:lstStyle/>
        <a:p>
          <a:endParaRPr lang="en-US"/>
        </a:p>
      </dgm:t>
    </dgm:pt>
    <dgm:pt modelId="{8D90E0CE-D47D-4997-9AD4-1439944CB596}" type="sibTrans" cxnId="{310E574F-6A8A-4AEF-8642-780FC08658F0}">
      <dgm:prSet/>
      <dgm:spPr/>
      <dgm:t>
        <a:bodyPr/>
        <a:lstStyle/>
        <a:p>
          <a:endParaRPr lang="en-US"/>
        </a:p>
      </dgm:t>
    </dgm:pt>
    <dgm:pt modelId="{FC4A8E76-310D-453A-B2CF-EBEAD723E76D}">
      <dgm:prSet/>
      <dgm:spPr/>
      <dgm:t>
        <a:bodyPr/>
        <a:lstStyle/>
        <a:p>
          <a:pPr rtl="0"/>
          <a:r>
            <a:rPr lang="en-GB" i="1" dirty="0" smtClean="0"/>
            <a:t>A stronger, cleaner, fairer world</a:t>
          </a:r>
          <a:endParaRPr lang="en-US" dirty="0"/>
        </a:p>
      </dgm:t>
    </dgm:pt>
    <dgm:pt modelId="{917D96DB-7561-4FA4-8051-95487A2510E3}" type="parTrans" cxnId="{41EF7CA7-D9B1-4079-85D4-BBF6653400A3}">
      <dgm:prSet/>
      <dgm:spPr/>
      <dgm:t>
        <a:bodyPr/>
        <a:lstStyle/>
        <a:p>
          <a:endParaRPr lang="en-US" dirty="0"/>
        </a:p>
      </dgm:t>
    </dgm:pt>
    <dgm:pt modelId="{60EAD916-D439-4728-AC47-E5F00EC11463}" type="sibTrans" cxnId="{41EF7CA7-D9B1-4079-85D4-BBF6653400A3}">
      <dgm:prSet/>
      <dgm:spPr/>
      <dgm:t>
        <a:bodyPr/>
        <a:lstStyle/>
        <a:p>
          <a:endParaRPr lang="en-US"/>
        </a:p>
      </dgm:t>
    </dgm:pt>
    <dgm:pt modelId="{EE68C995-EFCC-4DD4-B6E2-4E89DE8486BB}">
      <dgm:prSet/>
      <dgm:spPr/>
      <dgm:t>
        <a:bodyPr/>
        <a:lstStyle/>
        <a:p>
          <a:pPr rtl="0"/>
          <a:r>
            <a:rPr lang="en-GB" dirty="0" smtClean="0"/>
            <a:t>Our Means </a:t>
          </a:r>
          <a:endParaRPr lang="en-US" dirty="0"/>
        </a:p>
      </dgm:t>
    </dgm:pt>
    <dgm:pt modelId="{0EAB1230-A710-402E-9AA1-B41B62667B71}" type="parTrans" cxnId="{CE6D2C88-F20A-4804-84A5-138FC435AEBB}">
      <dgm:prSet/>
      <dgm:spPr/>
      <dgm:t>
        <a:bodyPr/>
        <a:lstStyle/>
        <a:p>
          <a:endParaRPr lang="en-US"/>
        </a:p>
      </dgm:t>
    </dgm:pt>
    <dgm:pt modelId="{B595487F-D098-4800-A77D-A93514E0C0A4}" type="sibTrans" cxnId="{CE6D2C88-F20A-4804-84A5-138FC435AEBB}">
      <dgm:prSet/>
      <dgm:spPr/>
      <dgm:t>
        <a:bodyPr/>
        <a:lstStyle/>
        <a:p>
          <a:endParaRPr lang="en-US"/>
        </a:p>
      </dgm:t>
    </dgm:pt>
    <dgm:pt modelId="{6AE34343-1BA9-4F1A-8D35-15AB828C2797}">
      <dgm:prSet/>
      <dgm:spPr/>
      <dgm:t>
        <a:bodyPr/>
        <a:lstStyle/>
        <a:p>
          <a:pPr rtl="0"/>
          <a:r>
            <a:rPr lang="en-GB" i="1" dirty="0" smtClean="0"/>
            <a:t>Developing standards in key areas</a:t>
          </a:r>
          <a:endParaRPr lang="en-US" dirty="0"/>
        </a:p>
      </dgm:t>
    </dgm:pt>
    <dgm:pt modelId="{09593E27-E900-45B2-BB0E-7395F0D4E4A7}" type="parTrans" cxnId="{9D22FC67-0A58-48AB-A47B-675621F509F3}">
      <dgm:prSet/>
      <dgm:spPr/>
      <dgm:t>
        <a:bodyPr/>
        <a:lstStyle/>
        <a:p>
          <a:endParaRPr lang="en-US" dirty="0"/>
        </a:p>
      </dgm:t>
    </dgm:pt>
    <dgm:pt modelId="{E65E6049-407D-4D75-BDB1-075F9A18BACF}" type="sibTrans" cxnId="{9D22FC67-0A58-48AB-A47B-675621F509F3}">
      <dgm:prSet/>
      <dgm:spPr/>
      <dgm:t>
        <a:bodyPr/>
        <a:lstStyle/>
        <a:p>
          <a:endParaRPr lang="en-US"/>
        </a:p>
      </dgm:t>
    </dgm:pt>
    <dgm:pt modelId="{C4955482-56D7-41D6-B9DF-BF7E873E1999}">
      <dgm:prSet/>
      <dgm:spPr/>
      <dgm:t>
        <a:bodyPr/>
        <a:lstStyle/>
        <a:p>
          <a:pPr rtl="0"/>
          <a:r>
            <a:rPr lang="en-GB" i="1" dirty="0" smtClean="0"/>
            <a:t>Experience sharing and peer review </a:t>
          </a:r>
          <a:endParaRPr lang="en-US" dirty="0"/>
        </a:p>
      </dgm:t>
    </dgm:pt>
    <dgm:pt modelId="{C2AC056C-92D8-46DE-B7CF-8F6CCE1F1470}" type="parTrans" cxnId="{B50C9B50-5A4A-4283-A3BE-1257C3495BF7}">
      <dgm:prSet/>
      <dgm:spPr/>
      <dgm:t>
        <a:bodyPr/>
        <a:lstStyle/>
        <a:p>
          <a:endParaRPr lang="en-US" dirty="0"/>
        </a:p>
      </dgm:t>
    </dgm:pt>
    <dgm:pt modelId="{934DCCCE-8314-48C9-90B6-AB4F93B3E0D6}" type="sibTrans" cxnId="{B50C9B50-5A4A-4283-A3BE-1257C3495BF7}">
      <dgm:prSet/>
      <dgm:spPr/>
      <dgm:t>
        <a:bodyPr/>
        <a:lstStyle/>
        <a:p>
          <a:endParaRPr lang="en-US"/>
        </a:p>
      </dgm:t>
    </dgm:pt>
    <dgm:pt modelId="{BD5E86F5-BFA6-48E6-BB40-B958C78861C5}">
      <dgm:prSet/>
      <dgm:spPr/>
      <dgm:t>
        <a:bodyPr/>
        <a:lstStyle/>
        <a:p>
          <a:pPr rtl="0"/>
          <a:r>
            <a:rPr lang="en-GB" i="1" dirty="0" smtClean="0"/>
            <a:t>Measuring, analysing and comparing data</a:t>
          </a:r>
          <a:endParaRPr lang="en-US" dirty="0"/>
        </a:p>
      </dgm:t>
    </dgm:pt>
    <dgm:pt modelId="{26404DFE-201B-414B-9DFC-FB136A0E102D}" type="parTrans" cxnId="{931C3634-1F82-4E7F-9989-486EE8DD69EE}">
      <dgm:prSet/>
      <dgm:spPr/>
      <dgm:t>
        <a:bodyPr/>
        <a:lstStyle/>
        <a:p>
          <a:endParaRPr lang="en-US" dirty="0"/>
        </a:p>
      </dgm:t>
    </dgm:pt>
    <dgm:pt modelId="{3660FB39-9FBE-4848-A10F-7A5C55AB4623}" type="sibTrans" cxnId="{931C3634-1F82-4E7F-9989-486EE8DD69EE}">
      <dgm:prSet/>
      <dgm:spPr/>
      <dgm:t>
        <a:bodyPr/>
        <a:lstStyle/>
        <a:p>
          <a:endParaRPr lang="en-US"/>
        </a:p>
      </dgm:t>
    </dgm:pt>
    <dgm:pt modelId="{842F5880-8784-4E09-AD30-87063FCCAB98}" type="pres">
      <dgm:prSet presAssocID="{061BDBE5-F073-4AC2-AB60-3B402E599A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7725F0A-6BC6-441B-885A-732699C448A9}" type="pres">
      <dgm:prSet presAssocID="{8C7F3E5A-0231-409B-91B6-D6ABF425C7FC}" presName="root" presStyleCnt="0"/>
      <dgm:spPr/>
    </dgm:pt>
    <dgm:pt modelId="{B25CC61A-F728-4ABE-B46C-7F65E2EDAE2F}" type="pres">
      <dgm:prSet presAssocID="{8C7F3E5A-0231-409B-91B6-D6ABF425C7FC}" presName="rootComposite" presStyleCnt="0"/>
      <dgm:spPr/>
    </dgm:pt>
    <dgm:pt modelId="{9A8F4AAD-FC67-4B8B-A121-3F78EDF8C356}" type="pres">
      <dgm:prSet presAssocID="{8C7F3E5A-0231-409B-91B6-D6ABF425C7FC}" presName="rootText" presStyleLbl="node1" presStyleIdx="0" presStyleCnt="3"/>
      <dgm:spPr/>
      <dgm:t>
        <a:bodyPr/>
        <a:lstStyle/>
        <a:p>
          <a:endParaRPr lang="en-US"/>
        </a:p>
      </dgm:t>
    </dgm:pt>
    <dgm:pt modelId="{3F14D54A-6C4D-4D9A-82EA-F2E884484774}" type="pres">
      <dgm:prSet presAssocID="{8C7F3E5A-0231-409B-91B6-D6ABF425C7FC}" presName="rootConnector" presStyleLbl="node1" presStyleIdx="0" presStyleCnt="3"/>
      <dgm:spPr/>
      <dgm:t>
        <a:bodyPr/>
        <a:lstStyle/>
        <a:p>
          <a:endParaRPr lang="en-US"/>
        </a:p>
      </dgm:t>
    </dgm:pt>
    <dgm:pt modelId="{04CE2C15-E1DF-4AD5-8416-A8DCFF69F35C}" type="pres">
      <dgm:prSet presAssocID="{8C7F3E5A-0231-409B-91B6-D6ABF425C7FC}" presName="childShape" presStyleCnt="0"/>
      <dgm:spPr/>
    </dgm:pt>
    <dgm:pt modelId="{77B0EB34-A08C-4932-B7FF-C58644B2C6A2}" type="pres">
      <dgm:prSet presAssocID="{8CF33192-351E-4663-8EBE-7F85464BE670}" presName="Name13" presStyleLbl="parChTrans1D2" presStyleIdx="0" presStyleCnt="5"/>
      <dgm:spPr/>
      <dgm:t>
        <a:bodyPr/>
        <a:lstStyle/>
        <a:p>
          <a:endParaRPr lang="en-US"/>
        </a:p>
      </dgm:t>
    </dgm:pt>
    <dgm:pt modelId="{BA1D7881-3BA6-47A6-9267-44B213EB8B66}" type="pres">
      <dgm:prSet presAssocID="{BF0D5BC4-4AC3-4EEA-A75A-A58EDA877A92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D6CB0-9C0D-46DB-A75F-323843690ADD}" type="pres">
      <dgm:prSet presAssocID="{C4073A8A-A8FA-4BF4-B8C5-5421245A26A7}" presName="root" presStyleCnt="0"/>
      <dgm:spPr/>
    </dgm:pt>
    <dgm:pt modelId="{AE3BCEDB-0181-432A-A26A-F2D7FD946B0E}" type="pres">
      <dgm:prSet presAssocID="{C4073A8A-A8FA-4BF4-B8C5-5421245A26A7}" presName="rootComposite" presStyleCnt="0"/>
      <dgm:spPr/>
    </dgm:pt>
    <dgm:pt modelId="{1CC5DDEE-033B-477A-8FBD-B3D6B18E4ECF}" type="pres">
      <dgm:prSet presAssocID="{C4073A8A-A8FA-4BF4-B8C5-5421245A26A7}" presName="rootText" presStyleLbl="node1" presStyleIdx="1" presStyleCnt="3"/>
      <dgm:spPr/>
      <dgm:t>
        <a:bodyPr/>
        <a:lstStyle/>
        <a:p>
          <a:endParaRPr lang="en-US"/>
        </a:p>
      </dgm:t>
    </dgm:pt>
    <dgm:pt modelId="{87C70DCD-AC16-4DF3-9CE6-CEE70799343F}" type="pres">
      <dgm:prSet presAssocID="{C4073A8A-A8FA-4BF4-B8C5-5421245A26A7}" presName="rootConnector" presStyleLbl="node1" presStyleIdx="1" presStyleCnt="3"/>
      <dgm:spPr/>
      <dgm:t>
        <a:bodyPr/>
        <a:lstStyle/>
        <a:p>
          <a:endParaRPr lang="en-US"/>
        </a:p>
      </dgm:t>
    </dgm:pt>
    <dgm:pt modelId="{AE580A11-67BA-4ED5-9435-4DDAD5DA8117}" type="pres">
      <dgm:prSet presAssocID="{C4073A8A-A8FA-4BF4-B8C5-5421245A26A7}" presName="childShape" presStyleCnt="0"/>
      <dgm:spPr/>
    </dgm:pt>
    <dgm:pt modelId="{4BD6BA8E-DFB2-4FBE-973C-54E7F6E6653F}" type="pres">
      <dgm:prSet presAssocID="{917D96DB-7561-4FA4-8051-95487A2510E3}" presName="Name13" presStyleLbl="parChTrans1D2" presStyleIdx="1" presStyleCnt="5"/>
      <dgm:spPr/>
      <dgm:t>
        <a:bodyPr/>
        <a:lstStyle/>
        <a:p>
          <a:endParaRPr lang="en-US"/>
        </a:p>
      </dgm:t>
    </dgm:pt>
    <dgm:pt modelId="{FD3202AA-431B-4A50-AA69-0A12B1846506}" type="pres">
      <dgm:prSet presAssocID="{FC4A8E76-310D-453A-B2CF-EBEAD723E76D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5966B-55D2-42F0-A6A6-6DE3723B4593}" type="pres">
      <dgm:prSet presAssocID="{EE68C995-EFCC-4DD4-B6E2-4E89DE8486BB}" presName="root" presStyleCnt="0"/>
      <dgm:spPr/>
    </dgm:pt>
    <dgm:pt modelId="{7459A41B-4340-4E96-9AA9-9C491367AC9F}" type="pres">
      <dgm:prSet presAssocID="{EE68C995-EFCC-4DD4-B6E2-4E89DE8486BB}" presName="rootComposite" presStyleCnt="0"/>
      <dgm:spPr/>
    </dgm:pt>
    <dgm:pt modelId="{A379AB6F-7D3D-4D78-BA75-567618DA90F9}" type="pres">
      <dgm:prSet presAssocID="{EE68C995-EFCC-4DD4-B6E2-4E89DE8486BB}" presName="rootText" presStyleLbl="node1" presStyleIdx="2" presStyleCnt="3"/>
      <dgm:spPr/>
      <dgm:t>
        <a:bodyPr/>
        <a:lstStyle/>
        <a:p>
          <a:endParaRPr lang="en-US"/>
        </a:p>
      </dgm:t>
    </dgm:pt>
    <dgm:pt modelId="{B4AC9F08-5570-46D9-9D8E-AFBF263E9026}" type="pres">
      <dgm:prSet presAssocID="{EE68C995-EFCC-4DD4-B6E2-4E89DE8486BB}" presName="rootConnector" presStyleLbl="node1" presStyleIdx="2" presStyleCnt="3"/>
      <dgm:spPr/>
      <dgm:t>
        <a:bodyPr/>
        <a:lstStyle/>
        <a:p>
          <a:endParaRPr lang="en-US"/>
        </a:p>
      </dgm:t>
    </dgm:pt>
    <dgm:pt modelId="{213ECFC9-720A-4B55-A9F2-6BE1A298B617}" type="pres">
      <dgm:prSet presAssocID="{EE68C995-EFCC-4DD4-B6E2-4E89DE8486BB}" presName="childShape" presStyleCnt="0"/>
      <dgm:spPr/>
    </dgm:pt>
    <dgm:pt modelId="{9D50BA1A-4FC5-4992-AF4A-724F8BA8F42E}" type="pres">
      <dgm:prSet presAssocID="{09593E27-E900-45B2-BB0E-7395F0D4E4A7}" presName="Name13" presStyleLbl="parChTrans1D2" presStyleIdx="2" presStyleCnt="5"/>
      <dgm:spPr/>
      <dgm:t>
        <a:bodyPr/>
        <a:lstStyle/>
        <a:p>
          <a:endParaRPr lang="en-US"/>
        </a:p>
      </dgm:t>
    </dgm:pt>
    <dgm:pt modelId="{7EA5E42A-69C5-43E5-B20A-13503669084A}" type="pres">
      <dgm:prSet presAssocID="{6AE34343-1BA9-4F1A-8D35-15AB828C2797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921C1-4C2A-4B92-BAFA-2B8DF31FA400}" type="pres">
      <dgm:prSet presAssocID="{C2AC056C-92D8-46DE-B7CF-8F6CCE1F1470}" presName="Name13" presStyleLbl="parChTrans1D2" presStyleIdx="3" presStyleCnt="5"/>
      <dgm:spPr/>
      <dgm:t>
        <a:bodyPr/>
        <a:lstStyle/>
        <a:p>
          <a:endParaRPr lang="en-US"/>
        </a:p>
      </dgm:t>
    </dgm:pt>
    <dgm:pt modelId="{789FFE21-EF84-45F0-B366-FB52A9BBA41D}" type="pres">
      <dgm:prSet presAssocID="{C4955482-56D7-41D6-B9DF-BF7E873E1999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ADE15-6466-481B-917E-8E88EC95D07F}" type="pres">
      <dgm:prSet presAssocID="{26404DFE-201B-414B-9DFC-FB136A0E102D}" presName="Name13" presStyleLbl="parChTrans1D2" presStyleIdx="4" presStyleCnt="5"/>
      <dgm:spPr/>
      <dgm:t>
        <a:bodyPr/>
        <a:lstStyle/>
        <a:p>
          <a:endParaRPr lang="en-US"/>
        </a:p>
      </dgm:t>
    </dgm:pt>
    <dgm:pt modelId="{2B8898FA-8FF2-433A-9F72-3599ADAD8B0A}" type="pres">
      <dgm:prSet presAssocID="{BD5E86F5-BFA6-48E6-BB40-B958C78861C5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CBB86D-F3C0-4009-A49B-1DFC4DBD8C48}" type="presOf" srcId="{BF0D5BC4-4AC3-4EEA-A75A-A58EDA877A92}" destId="{BA1D7881-3BA6-47A6-9267-44B213EB8B66}" srcOrd="0" destOrd="0" presId="urn:microsoft.com/office/officeart/2005/8/layout/hierarchy3"/>
    <dgm:cxn modelId="{F9362E6E-0D36-411D-8312-2B6342E3042D}" type="presOf" srcId="{EE68C995-EFCC-4DD4-B6E2-4E89DE8486BB}" destId="{B4AC9F08-5570-46D9-9D8E-AFBF263E9026}" srcOrd="1" destOrd="0" presId="urn:microsoft.com/office/officeart/2005/8/layout/hierarchy3"/>
    <dgm:cxn modelId="{EBE66CE4-E1DB-4815-91C5-CFD423697CA4}" type="presOf" srcId="{C4073A8A-A8FA-4BF4-B8C5-5421245A26A7}" destId="{87C70DCD-AC16-4DF3-9CE6-CEE70799343F}" srcOrd="1" destOrd="0" presId="urn:microsoft.com/office/officeart/2005/8/layout/hierarchy3"/>
    <dgm:cxn modelId="{E8A6DE19-B73A-42E2-AE24-2CDD6B98B92A}" type="presOf" srcId="{26404DFE-201B-414B-9DFC-FB136A0E102D}" destId="{CFEADE15-6466-481B-917E-8E88EC95D07F}" srcOrd="0" destOrd="0" presId="urn:microsoft.com/office/officeart/2005/8/layout/hierarchy3"/>
    <dgm:cxn modelId="{B50C9B50-5A4A-4283-A3BE-1257C3495BF7}" srcId="{EE68C995-EFCC-4DD4-B6E2-4E89DE8486BB}" destId="{C4955482-56D7-41D6-B9DF-BF7E873E1999}" srcOrd="1" destOrd="0" parTransId="{C2AC056C-92D8-46DE-B7CF-8F6CCE1F1470}" sibTransId="{934DCCCE-8314-48C9-90B6-AB4F93B3E0D6}"/>
    <dgm:cxn modelId="{2EBB9E59-9184-48E5-8421-0002C90788B4}" srcId="{8C7F3E5A-0231-409B-91B6-D6ABF425C7FC}" destId="{BF0D5BC4-4AC3-4EEA-A75A-A58EDA877A92}" srcOrd="0" destOrd="0" parTransId="{8CF33192-351E-4663-8EBE-7F85464BE670}" sibTransId="{5F1BC12F-900C-49FB-A29C-209F2E3E0827}"/>
    <dgm:cxn modelId="{310E574F-6A8A-4AEF-8642-780FC08658F0}" srcId="{061BDBE5-F073-4AC2-AB60-3B402E599A10}" destId="{C4073A8A-A8FA-4BF4-B8C5-5421245A26A7}" srcOrd="1" destOrd="0" parTransId="{1C3566D3-4E7C-4BCA-862E-03F41F26547E}" sibTransId="{8D90E0CE-D47D-4997-9AD4-1439944CB596}"/>
    <dgm:cxn modelId="{DB900F1A-D23A-4482-9FEE-72BAAEEB7576}" type="presOf" srcId="{C4955482-56D7-41D6-B9DF-BF7E873E1999}" destId="{789FFE21-EF84-45F0-B366-FB52A9BBA41D}" srcOrd="0" destOrd="0" presId="urn:microsoft.com/office/officeart/2005/8/layout/hierarchy3"/>
    <dgm:cxn modelId="{22494C6F-A152-4209-842A-611A536B2838}" type="presOf" srcId="{8CF33192-351E-4663-8EBE-7F85464BE670}" destId="{77B0EB34-A08C-4932-B7FF-C58644B2C6A2}" srcOrd="0" destOrd="0" presId="urn:microsoft.com/office/officeart/2005/8/layout/hierarchy3"/>
    <dgm:cxn modelId="{CE6D2C88-F20A-4804-84A5-138FC435AEBB}" srcId="{061BDBE5-F073-4AC2-AB60-3B402E599A10}" destId="{EE68C995-EFCC-4DD4-B6E2-4E89DE8486BB}" srcOrd="2" destOrd="0" parTransId="{0EAB1230-A710-402E-9AA1-B41B62667B71}" sibTransId="{B595487F-D098-4800-A77D-A93514E0C0A4}"/>
    <dgm:cxn modelId="{9CF06FC0-2E69-4E5D-AAFE-92A8FEAF7A28}" srcId="{061BDBE5-F073-4AC2-AB60-3B402E599A10}" destId="{8C7F3E5A-0231-409B-91B6-D6ABF425C7FC}" srcOrd="0" destOrd="0" parTransId="{19EA0FCD-655A-4445-9189-297E4325A5F7}" sibTransId="{D056EBBB-1B55-475A-89E1-A1D8CF00BBA4}"/>
    <dgm:cxn modelId="{B0276BA5-B1C8-4C7B-8229-EE1F75C8DA3D}" type="presOf" srcId="{FC4A8E76-310D-453A-B2CF-EBEAD723E76D}" destId="{FD3202AA-431B-4A50-AA69-0A12B1846506}" srcOrd="0" destOrd="0" presId="urn:microsoft.com/office/officeart/2005/8/layout/hierarchy3"/>
    <dgm:cxn modelId="{F06B5C14-B44D-4896-82AD-82B69F703100}" type="presOf" srcId="{C4073A8A-A8FA-4BF4-B8C5-5421245A26A7}" destId="{1CC5DDEE-033B-477A-8FBD-B3D6B18E4ECF}" srcOrd="0" destOrd="0" presId="urn:microsoft.com/office/officeart/2005/8/layout/hierarchy3"/>
    <dgm:cxn modelId="{35E5C827-E321-4FA4-8479-B991D44000CD}" type="presOf" srcId="{8C7F3E5A-0231-409B-91B6-D6ABF425C7FC}" destId="{9A8F4AAD-FC67-4B8B-A121-3F78EDF8C356}" srcOrd="0" destOrd="0" presId="urn:microsoft.com/office/officeart/2005/8/layout/hierarchy3"/>
    <dgm:cxn modelId="{41EF7CA7-D9B1-4079-85D4-BBF6653400A3}" srcId="{C4073A8A-A8FA-4BF4-B8C5-5421245A26A7}" destId="{FC4A8E76-310D-453A-B2CF-EBEAD723E76D}" srcOrd="0" destOrd="0" parTransId="{917D96DB-7561-4FA4-8051-95487A2510E3}" sibTransId="{60EAD916-D439-4728-AC47-E5F00EC11463}"/>
    <dgm:cxn modelId="{885B3220-7F9D-4AB3-B6C2-2C46E0E85487}" type="presOf" srcId="{6AE34343-1BA9-4F1A-8D35-15AB828C2797}" destId="{7EA5E42A-69C5-43E5-B20A-13503669084A}" srcOrd="0" destOrd="0" presId="urn:microsoft.com/office/officeart/2005/8/layout/hierarchy3"/>
    <dgm:cxn modelId="{931C3634-1F82-4E7F-9989-486EE8DD69EE}" srcId="{EE68C995-EFCC-4DD4-B6E2-4E89DE8486BB}" destId="{BD5E86F5-BFA6-48E6-BB40-B958C78861C5}" srcOrd="2" destOrd="0" parTransId="{26404DFE-201B-414B-9DFC-FB136A0E102D}" sibTransId="{3660FB39-9FBE-4848-A10F-7A5C55AB4623}"/>
    <dgm:cxn modelId="{9D22FC67-0A58-48AB-A47B-675621F509F3}" srcId="{EE68C995-EFCC-4DD4-B6E2-4E89DE8486BB}" destId="{6AE34343-1BA9-4F1A-8D35-15AB828C2797}" srcOrd="0" destOrd="0" parTransId="{09593E27-E900-45B2-BB0E-7395F0D4E4A7}" sibTransId="{E65E6049-407D-4D75-BDB1-075F9A18BACF}"/>
    <dgm:cxn modelId="{1DF7A38D-E4A2-4FE8-BFD1-A2CC2880B43D}" type="presOf" srcId="{BD5E86F5-BFA6-48E6-BB40-B958C78861C5}" destId="{2B8898FA-8FF2-433A-9F72-3599ADAD8B0A}" srcOrd="0" destOrd="0" presId="urn:microsoft.com/office/officeart/2005/8/layout/hierarchy3"/>
    <dgm:cxn modelId="{F5CA3BF3-2FCB-44F0-B7EE-EFB2B5ACAE74}" type="presOf" srcId="{917D96DB-7561-4FA4-8051-95487A2510E3}" destId="{4BD6BA8E-DFB2-4FBE-973C-54E7F6E6653F}" srcOrd="0" destOrd="0" presId="urn:microsoft.com/office/officeart/2005/8/layout/hierarchy3"/>
    <dgm:cxn modelId="{954D9602-B246-4D84-9F81-C5B0AA0C76E8}" type="presOf" srcId="{061BDBE5-F073-4AC2-AB60-3B402E599A10}" destId="{842F5880-8784-4E09-AD30-87063FCCAB98}" srcOrd="0" destOrd="0" presId="urn:microsoft.com/office/officeart/2005/8/layout/hierarchy3"/>
    <dgm:cxn modelId="{A2E8CA1D-7D70-4463-86C9-DFDF1772A8FC}" type="presOf" srcId="{C2AC056C-92D8-46DE-B7CF-8F6CCE1F1470}" destId="{CD3921C1-4C2A-4B92-BAFA-2B8DF31FA400}" srcOrd="0" destOrd="0" presId="urn:microsoft.com/office/officeart/2005/8/layout/hierarchy3"/>
    <dgm:cxn modelId="{C13F0264-0D18-40E8-96F1-BB837237D730}" type="presOf" srcId="{09593E27-E900-45B2-BB0E-7395F0D4E4A7}" destId="{9D50BA1A-4FC5-4992-AF4A-724F8BA8F42E}" srcOrd="0" destOrd="0" presId="urn:microsoft.com/office/officeart/2005/8/layout/hierarchy3"/>
    <dgm:cxn modelId="{AED394A1-B259-44EE-8EC1-37CBD2E61AB3}" type="presOf" srcId="{EE68C995-EFCC-4DD4-B6E2-4E89DE8486BB}" destId="{A379AB6F-7D3D-4D78-BA75-567618DA90F9}" srcOrd="0" destOrd="0" presId="urn:microsoft.com/office/officeart/2005/8/layout/hierarchy3"/>
    <dgm:cxn modelId="{9098B3FA-4A12-4EDD-ADE1-32056647E918}" type="presOf" srcId="{8C7F3E5A-0231-409B-91B6-D6ABF425C7FC}" destId="{3F14D54A-6C4D-4D9A-82EA-F2E884484774}" srcOrd="1" destOrd="0" presId="urn:microsoft.com/office/officeart/2005/8/layout/hierarchy3"/>
    <dgm:cxn modelId="{1E7F0430-BD11-4CEF-AA44-6D7005E224C8}" type="presParOf" srcId="{842F5880-8784-4E09-AD30-87063FCCAB98}" destId="{97725F0A-6BC6-441B-885A-732699C448A9}" srcOrd="0" destOrd="0" presId="urn:microsoft.com/office/officeart/2005/8/layout/hierarchy3"/>
    <dgm:cxn modelId="{F079FA59-B92D-4C2A-9625-F84CD46E136A}" type="presParOf" srcId="{97725F0A-6BC6-441B-885A-732699C448A9}" destId="{B25CC61A-F728-4ABE-B46C-7F65E2EDAE2F}" srcOrd="0" destOrd="0" presId="urn:microsoft.com/office/officeart/2005/8/layout/hierarchy3"/>
    <dgm:cxn modelId="{FEF0E39C-1FE5-452F-B9D5-23C6C287C2F6}" type="presParOf" srcId="{B25CC61A-F728-4ABE-B46C-7F65E2EDAE2F}" destId="{9A8F4AAD-FC67-4B8B-A121-3F78EDF8C356}" srcOrd="0" destOrd="0" presId="urn:microsoft.com/office/officeart/2005/8/layout/hierarchy3"/>
    <dgm:cxn modelId="{C0B7D685-4EE5-4F3B-B165-B61C65F9EB80}" type="presParOf" srcId="{B25CC61A-F728-4ABE-B46C-7F65E2EDAE2F}" destId="{3F14D54A-6C4D-4D9A-82EA-F2E884484774}" srcOrd="1" destOrd="0" presId="urn:microsoft.com/office/officeart/2005/8/layout/hierarchy3"/>
    <dgm:cxn modelId="{4E46C40D-D17C-46C8-A0B1-52BFDAEAD42F}" type="presParOf" srcId="{97725F0A-6BC6-441B-885A-732699C448A9}" destId="{04CE2C15-E1DF-4AD5-8416-A8DCFF69F35C}" srcOrd="1" destOrd="0" presId="urn:microsoft.com/office/officeart/2005/8/layout/hierarchy3"/>
    <dgm:cxn modelId="{94966A01-EB16-4AD8-A88B-25D2CB8BDF5B}" type="presParOf" srcId="{04CE2C15-E1DF-4AD5-8416-A8DCFF69F35C}" destId="{77B0EB34-A08C-4932-B7FF-C58644B2C6A2}" srcOrd="0" destOrd="0" presId="urn:microsoft.com/office/officeart/2005/8/layout/hierarchy3"/>
    <dgm:cxn modelId="{A32779BF-032D-45A5-BCD5-C1D1301232B0}" type="presParOf" srcId="{04CE2C15-E1DF-4AD5-8416-A8DCFF69F35C}" destId="{BA1D7881-3BA6-47A6-9267-44B213EB8B66}" srcOrd="1" destOrd="0" presId="urn:microsoft.com/office/officeart/2005/8/layout/hierarchy3"/>
    <dgm:cxn modelId="{947A217C-77E6-42E6-A9C8-631D5E2ACA78}" type="presParOf" srcId="{842F5880-8784-4E09-AD30-87063FCCAB98}" destId="{CCBD6CB0-9C0D-46DB-A75F-323843690ADD}" srcOrd="1" destOrd="0" presId="urn:microsoft.com/office/officeart/2005/8/layout/hierarchy3"/>
    <dgm:cxn modelId="{9D357FB1-43AD-46B1-A6F4-88BCA2C2101A}" type="presParOf" srcId="{CCBD6CB0-9C0D-46DB-A75F-323843690ADD}" destId="{AE3BCEDB-0181-432A-A26A-F2D7FD946B0E}" srcOrd="0" destOrd="0" presId="urn:microsoft.com/office/officeart/2005/8/layout/hierarchy3"/>
    <dgm:cxn modelId="{2A5373E8-9DCD-4540-B73C-7411468ED6CF}" type="presParOf" srcId="{AE3BCEDB-0181-432A-A26A-F2D7FD946B0E}" destId="{1CC5DDEE-033B-477A-8FBD-B3D6B18E4ECF}" srcOrd="0" destOrd="0" presId="urn:microsoft.com/office/officeart/2005/8/layout/hierarchy3"/>
    <dgm:cxn modelId="{3845B053-D490-44E4-BC8E-6078C6511672}" type="presParOf" srcId="{AE3BCEDB-0181-432A-A26A-F2D7FD946B0E}" destId="{87C70DCD-AC16-4DF3-9CE6-CEE70799343F}" srcOrd="1" destOrd="0" presId="urn:microsoft.com/office/officeart/2005/8/layout/hierarchy3"/>
    <dgm:cxn modelId="{4034CAF4-1D3F-480C-9E6D-56C52BA35DAD}" type="presParOf" srcId="{CCBD6CB0-9C0D-46DB-A75F-323843690ADD}" destId="{AE580A11-67BA-4ED5-9435-4DDAD5DA8117}" srcOrd="1" destOrd="0" presId="urn:microsoft.com/office/officeart/2005/8/layout/hierarchy3"/>
    <dgm:cxn modelId="{26F1ABAD-BCA1-46F3-A339-838DC11EF7FE}" type="presParOf" srcId="{AE580A11-67BA-4ED5-9435-4DDAD5DA8117}" destId="{4BD6BA8E-DFB2-4FBE-973C-54E7F6E6653F}" srcOrd="0" destOrd="0" presId="urn:microsoft.com/office/officeart/2005/8/layout/hierarchy3"/>
    <dgm:cxn modelId="{1D2C5875-7D79-4669-BCE9-531C4A34F27C}" type="presParOf" srcId="{AE580A11-67BA-4ED5-9435-4DDAD5DA8117}" destId="{FD3202AA-431B-4A50-AA69-0A12B1846506}" srcOrd="1" destOrd="0" presId="urn:microsoft.com/office/officeart/2005/8/layout/hierarchy3"/>
    <dgm:cxn modelId="{32A3D0C0-0BCF-4713-97A8-A8E3FBB8132A}" type="presParOf" srcId="{842F5880-8784-4E09-AD30-87063FCCAB98}" destId="{E985966B-55D2-42F0-A6A6-6DE3723B4593}" srcOrd="2" destOrd="0" presId="urn:microsoft.com/office/officeart/2005/8/layout/hierarchy3"/>
    <dgm:cxn modelId="{AE4A4FE6-E99A-4A33-BDDF-902955661C16}" type="presParOf" srcId="{E985966B-55D2-42F0-A6A6-6DE3723B4593}" destId="{7459A41B-4340-4E96-9AA9-9C491367AC9F}" srcOrd="0" destOrd="0" presId="urn:microsoft.com/office/officeart/2005/8/layout/hierarchy3"/>
    <dgm:cxn modelId="{1D683C5D-D0CE-4ED5-947A-6B38015BCF59}" type="presParOf" srcId="{7459A41B-4340-4E96-9AA9-9C491367AC9F}" destId="{A379AB6F-7D3D-4D78-BA75-567618DA90F9}" srcOrd="0" destOrd="0" presId="urn:microsoft.com/office/officeart/2005/8/layout/hierarchy3"/>
    <dgm:cxn modelId="{19A7F2EB-396A-496C-9943-12DB5695617A}" type="presParOf" srcId="{7459A41B-4340-4E96-9AA9-9C491367AC9F}" destId="{B4AC9F08-5570-46D9-9D8E-AFBF263E9026}" srcOrd="1" destOrd="0" presId="urn:microsoft.com/office/officeart/2005/8/layout/hierarchy3"/>
    <dgm:cxn modelId="{ADA30BA5-B10C-4018-8CFB-388104B0AF1B}" type="presParOf" srcId="{E985966B-55D2-42F0-A6A6-6DE3723B4593}" destId="{213ECFC9-720A-4B55-A9F2-6BE1A298B617}" srcOrd="1" destOrd="0" presId="urn:microsoft.com/office/officeart/2005/8/layout/hierarchy3"/>
    <dgm:cxn modelId="{2A6A5967-5633-4B57-9E4B-EEC0EC41AC00}" type="presParOf" srcId="{213ECFC9-720A-4B55-A9F2-6BE1A298B617}" destId="{9D50BA1A-4FC5-4992-AF4A-724F8BA8F42E}" srcOrd="0" destOrd="0" presId="urn:microsoft.com/office/officeart/2005/8/layout/hierarchy3"/>
    <dgm:cxn modelId="{22CB4DFF-0067-4CF3-9F67-B02F64061778}" type="presParOf" srcId="{213ECFC9-720A-4B55-A9F2-6BE1A298B617}" destId="{7EA5E42A-69C5-43E5-B20A-13503669084A}" srcOrd="1" destOrd="0" presId="urn:microsoft.com/office/officeart/2005/8/layout/hierarchy3"/>
    <dgm:cxn modelId="{331715DF-559F-4BEB-99EE-0BEF11B43EFF}" type="presParOf" srcId="{213ECFC9-720A-4B55-A9F2-6BE1A298B617}" destId="{CD3921C1-4C2A-4B92-BAFA-2B8DF31FA400}" srcOrd="2" destOrd="0" presId="urn:microsoft.com/office/officeart/2005/8/layout/hierarchy3"/>
    <dgm:cxn modelId="{25808D66-1BAE-419E-8282-DE37E03479B5}" type="presParOf" srcId="{213ECFC9-720A-4B55-A9F2-6BE1A298B617}" destId="{789FFE21-EF84-45F0-B366-FB52A9BBA41D}" srcOrd="3" destOrd="0" presId="urn:microsoft.com/office/officeart/2005/8/layout/hierarchy3"/>
    <dgm:cxn modelId="{0DF4C5E2-5FE9-4E71-AA8A-0DA8F91CD1C8}" type="presParOf" srcId="{213ECFC9-720A-4B55-A9F2-6BE1A298B617}" destId="{CFEADE15-6466-481B-917E-8E88EC95D07F}" srcOrd="4" destOrd="0" presId="urn:microsoft.com/office/officeart/2005/8/layout/hierarchy3"/>
    <dgm:cxn modelId="{83341A0F-7653-401B-BDBF-390B45B9E2DE}" type="presParOf" srcId="{213ECFC9-720A-4B55-A9F2-6BE1A298B617}" destId="{2B8898FA-8FF2-433A-9F72-3599ADAD8B0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8A3D0-70EB-4B79-AACB-A5DBC2E160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1BA467-A82E-42E7-BE6B-4F10FB7791E7}">
      <dgm:prSet custT="1"/>
      <dgm:spPr/>
      <dgm:t>
        <a:bodyPr/>
        <a:lstStyle/>
        <a:p>
          <a:pPr rtl="0"/>
          <a:r>
            <a:rPr lang="en-GB" sz="2800" dirty="0" smtClean="0"/>
            <a:t>Develop and assist implementation of  </a:t>
          </a:r>
          <a:endParaRPr lang="en-US" sz="2800" dirty="0"/>
        </a:p>
      </dgm:t>
    </dgm:pt>
    <dgm:pt modelId="{CBCDEE57-156D-4CD6-BCC1-0B90739AEF40}" type="parTrans" cxnId="{34F04A17-9D4D-482E-BF8F-414646CD3205}">
      <dgm:prSet/>
      <dgm:spPr/>
      <dgm:t>
        <a:bodyPr/>
        <a:lstStyle/>
        <a:p>
          <a:endParaRPr lang="en-US"/>
        </a:p>
      </dgm:t>
    </dgm:pt>
    <dgm:pt modelId="{7E882F67-27D5-4FDA-8361-7211836AD724}" type="sibTrans" cxnId="{34F04A17-9D4D-482E-BF8F-414646CD3205}">
      <dgm:prSet/>
      <dgm:spPr/>
      <dgm:t>
        <a:bodyPr/>
        <a:lstStyle/>
        <a:p>
          <a:endParaRPr lang="en-US"/>
        </a:p>
      </dgm:t>
    </dgm:pt>
    <dgm:pt modelId="{1FE1B9C7-1206-4DFB-85BB-9A5D3210572F}">
      <dgm:prSet custT="1"/>
      <dgm:spPr/>
      <dgm:t>
        <a:bodyPr/>
        <a:lstStyle/>
        <a:p>
          <a:pPr rtl="0"/>
          <a:r>
            <a:rPr lang="en-GB" sz="2400" dirty="0" smtClean="0">
              <a:latin typeface="Calibri" panose="020F0502020204030204" pitchFamily="34" charset="0"/>
            </a:rPr>
            <a:t>Model Convention for Tax Treaties</a:t>
          </a:r>
          <a:endParaRPr lang="en-US" sz="2400" dirty="0">
            <a:latin typeface="Calibri" panose="020F0502020204030204" pitchFamily="34" charset="0"/>
          </a:endParaRPr>
        </a:p>
      </dgm:t>
    </dgm:pt>
    <dgm:pt modelId="{80AC814A-005E-431B-88CE-FC54F6067FDA}" type="parTrans" cxnId="{7BC5B454-FEC3-41DE-B83D-47CA8C796F96}">
      <dgm:prSet/>
      <dgm:spPr/>
      <dgm:t>
        <a:bodyPr/>
        <a:lstStyle/>
        <a:p>
          <a:endParaRPr lang="en-US"/>
        </a:p>
      </dgm:t>
    </dgm:pt>
    <dgm:pt modelId="{3F80B1B1-0ED3-40F5-BDB4-1B66A212FB19}" type="sibTrans" cxnId="{7BC5B454-FEC3-41DE-B83D-47CA8C796F96}">
      <dgm:prSet/>
      <dgm:spPr/>
      <dgm:t>
        <a:bodyPr/>
        <a:lstStyle/>
        <a:p>
          <a:endParaRPr lang="en-US"/>
        </a:p>
      </dgm:t>
    </dgm:pt>
    <dgm:pt modelId="{07FBF756-EF9C-4E81-A5D0-424848E036CD}">
      <dgm:prSet custT="1"/>
      <dgm:spPr/>
      <dgm:t>
        <a:bodyPr/>
        <a:lstStyle/>
        <a:p>
          <a:pPr rtl="0"/>
          <a:r>
            <a:rPr lang="en-GB" sz="2400" dirty="0" smtClean="0">
              <a:latin typeface="Calibri" panose="020F0502020204030204" pitchFamily="34" charset="0"/>
            </a:rPr>
            <a:t>Global standards on Exchange of Information</a:t>
          </a:r>
          <a:endParaRPr lang="en-US" sz="2400" dirty="0">
            <a:latin typeface="Calibri" panose="020F0502020204030204" pitchFamily="34" charset="0"/>
          </a:endParaRPr>
        </a:p>
      </dgm:t>
    </dgm:pt>
    <dgm:pt modelId="{50AF846D-2EB3-4A3F-BB0A-8709FFAB3F76}" type="parTrans" cxnId="{C325443B-2948-49D3-9599-31C7E988064A}">
      <dgm:prSet/>
      <dgm:spPr/>
      <dgm:t>
        <a:bodyPr/>
        <a:lstStyle/>
        <a:p>
          <a:endParaRPr lang="en-US"/>
        </a:p>
      </dgm:t>
    </dgm:pt>
    <dgm:pt modelId="{8AD7F009-06F1-4EB4-BF96-ED77E3694704}" type="sibTrans" cxnId="{C325443B-2948-49D3-9599-31C7E988064A}">
      <dgm:prSet/>
      <dgm:spPr/>
      <dgm:t>
        <a:bodyPr/>
        <a:lstStyle/>
        <a:p>
          <a:endParaRPr lang="en-US"/>
        </a:p>
      </dgm:t>
    </dgm:pt>
    <dgm:pt modelId="{37AA1B5A-BB74-4102-BB45-A0FA2121C65A}">
      <dgm:prSet custT="1"/>
      <dgm:spPr/>
      <dgm:t>
        <a:bodyPr/>
        <a:lstStyle/>
        <a:p>
          <a:pPr rtl="0"/>
          <a:r>
            <a:rPr lang="en-GB" sz="2400" dirty="0" smtClean="0">
              <a:latin typeface="Calibri" panose="020F0502020204030204" pitchFamily="34" charset="0"/>
            </a:rPr>
            <a:t>Tax Policies for Growth</a:t>
          </a:r>
          <a:endParaRPr lang="en-US" sz="2400" dirty="0">
            <a:latin typeface="Calibri" panose="020F0502020204030204" pitchFamily="34" charset="0"/>
          </a:endParaRPr>
        </a:p>
      </dgm:t>
    </dgm:pt>
    <dgm:pt modelId="{E2A73869-944F-4FA2-8BBA-D3640995F7C3}" type="parTrans" cxnId="{FD0F6A2B-6AB8-4330-B14F-35080CBEC1A6}">
      <dgm:prSet/>
      <dgm:spPr/>
      <dgm:t>
        <a:bodyPr/>
        <a:lstStyle/>
        <a:p>
          <a:endParaRPr lang="en-US"/>
        </a:p>
      </dgm:t>
    </dgm:pt>
    <dgm:pt modelId="{488DB31D-BA35-4F40-AEC9-F38BD834FECD}" type="sibTrans" cxnId="{FD0F6A2B-6AB8-4330-B14F-35080CBEC1A6}">
      <dgm:prSet/>
      <dgm:spPr/>
      <dgm:t>
        <a:bodyPr/>
        <a:lstStyle/>
        <a:p>
          <a:endParaRPr lang="en-US"/>
        </a:p>
      </dgm:t>
    </dgm:pt>
    <dgm:pt modelId="{714E9303-40AA-4CF2-B1AC-E1D8E14BBA5C}">
      <dgm:prSet custT="1"/>
      <dgm:spPr/>
      <dgm:t>
        <a:bodyPr/>
        <a:lstStyle/>
        <a:p>
          <a:pPr rtl="0"/>
          <a:r>
            <a:rPr lang="en-GB" sz="2400" dirty="0" smtClean="0">
              <a:latin typeface="Calibri" panose="020F0502020204030204" pitchFamily="34" charset="0"/>
            </a:rPr>
            <a:t>Statistics for tax policy making</a:t>
          </a:r>
          <a:endParaRPr lang="en-US" sz="2400" dirty="0">
            <a:latin typeface="Calibri" panose="020F0502020204030204" pitchFamily="34" charset="0"/>
          </a:endParaRPr>
        </a:p>
      </dgm:t>
    </dgm:pt>
    <dgm:pt modelId="{D81C2D27-F3F3-4012-910B-2C7B0D3DA200}" type="parTrans" cxnId="{7D6448C7-4BEB-4FD0-A71E-A5CA4A2E86D7}">
      <dgm:prSet/>
      <dgm:spPr/>
      <dgm:t>
        <a:bodyPr/>
        <a:lstStyle/>
        <a:p>
          <a:endParaRPr lang="en-US"/>
        </a:p>
      </dgm:t>
    </dgm:pt>
    <dgm:pt modelId="{3D0224C6-8CCE-410B-BEF6-B1A92AAF5153}" type="sibTrans" cxnId="{7D6448C7-4BEB-4FD0-A71E-A5CA4A2E86D7}">
      <dgm:prSet/>
      <dgm:spPr/>
      <dgm:t>
        <a:bodyPr/>
        <a:lstStyle/>
        <a:p>
          <a:endParaRPr lang="en-US"/>
        </a:p>
      </dgm:t>
    </dgm:pt>
    <dgm:pt modelId="{2FE18117-C60C-4078-8FAF-ED08CA8BDF1D}">
      <dgm:prSet custT="1"/>
      <dgm:spPr/>
      <dgm:t>
        <a:bodyPr/>
        <a:lstStyle/>
        <a:p>
          <a:pPr rtl="0"/>
          <a:r>
            <a:rPr lang="en-GB" sz="2400" dirty="0" smtClean="0">
              <a:latin typeface="Calibri" panose="020F0502020204030204" pitchFamily="34" charset="0"/>
            </a:rPr>
            <a:t>Countering aggressive tax planning and tackle base erosion and profit shifting (BEPS)</a:t>
          </a:r>
          <a:endParaRPr lang="en-US" sz="2400" dirty="0">
            <a:latin typeface="Calibri" panose="020F0502020204030204" pitchFamily="34" charset="0"/>
          </a:endParaRPr>
        </a:p>
      </dgm:t>
    </dgm:pt>
    <dgm:pt modelId="{53EA7FDB-D55A-44AA-AEEB-21763F432495}" type="parTrans" cxnId="{634678F9-1C90-47E5-8719-9A1BC5000CBC}">
      <dgm:prSet/>
      <dgm:spPr/>
      <dgm:t>
        <a:bodyPr/>
        <a:lstStyle/>
        <a:p>
          <a:endParaRPr lang="en-US"/>
        </a:p>
      </dgm:t>
    </dgm:pt>
    <dgm:pt modelId="{49AE4CC7-3934-4EA8-934A-E08AB2379E0B}" type="sibTrans" cxnId="{634678F9-1C90-47E5-8719-9A1BC5000CBC}">
      <dgm:prSet/>
      <dgm:spPr/>
      <dgm:t>
        <a:bodyPr/>
        <a:lstStyle/>
        <a:p>
          <a:endParaRPr lang="en-US"/>
        </a:p>
      </dgm:t>
    </dgm:pt>
    <dgm:pt modelId="{DCC13D48-8124-4A92-8C1E-0871552CF8DE}">
      <dgm:prSet custT="1"/>
      <dgm:spPr/>
      <dgm:t>
        <a:bodyPr/>
        <a:lstStyle/>
        <a:p>
          <a:pPr rtl="0"/>
          <a:r>
            <a:rPr lang="en-GB" sz="2800" dirty="0" smtClean="0"/>
            <a:t>Build effective tax administrations</a:t>
          </a:r>
          <a:endParaRPr lang="en-US" sz="2800" dirty="0"/>
        </a:p>
      </dgm:t>
    </dgm:pt>
    <dgm:pt modelId="{E36ED2A4-F7CB-4210-A21C-B8F8FA13675E}" type="parTrans" cxnId="{C32934D5-B3F9-4C47-AF5B-7BCBF609604C}">
      <dgm:prSet/>
      <dgm:spPr/>
      <dgm:t>
        <a:bodyPr/>
        <a:lstStyle/>
        <a:p>
          <a:endParaRPr lang="en-US"/>
        </a:p>
      </dgm:t>
    </dgm:pt>
    <dgm:pt modelId="{1F64DD61-5614-46E5-B915-6D464E4D2AF4}" type="sibTrans" cxnId="{C32934D5-B3F9-4C47-AF5B-7BCBF609604C}">
      <dgm:prSet/>
      <dgm:spPr/>
      <dgm:t>
        <a:bodyPr/>
        <a:lstStyle/>
        <a:p>
          <a:endParaRPr lang="en-US"/>
        </a:p>
      </dgm:t>
    </dgm:pt>
    <dgm:pt modelId="{097E9CC7-C826-4C79-B055-2ADADA0E7E43}">
      <dgm:prSet custT="1"/>
      <dgm:spPr/>
      <dgm:t>
        <a:bodyPr/>
        <a:lstStyle/>
        <a:p>
          <a:pPr rtl="0"/>
          <a:r>
            <a:rPr lang="en-GB" sz="2800" dirty="0" smtClean="0"/>
            <a:t>Improve capacity of tax officials  </a:t>
          </a:r>
          <a:endParaRPr lang="en-US" sz="2800" dirty="0"/>
        </a:p>
      </dgm:t>
    </dgm:pt>
    <dgm:pt modelId="{8A352469-C8E2-4027-8CA0-F7BC8755ED22}" type="parTrans" cxnId="{144085EE-312B-4180-BCBA-4F1A04CBE925}">
      <dgm:prSet/>
      <dgm:spPr/>
      <dgm:t>
        <a:bodyPr/>
        <a:lstStyle/>
        <a:p>
          <a:endParaRPr lang="en-US"/>
        </a:p>
      </dgm:t>
    </dgm:pt>
    <dgm:pt modelId="{F7146448-3467-4F5E-B9DC-F54540DD7BE7}" type="sibTrans" cxnId="{144085EE-312B-4180-BCBA-4F1A04CBE925}">
      <dgm:prSet/>
      <dgm:spPr/>
      <dgm:t>
        <a:bodyPr/>
        <a:lstStyle/>
        <a:p>
          <a:endParaRPr lang="en-US"/>
        </a:p>
      </dgm:t>
    </dgm:pt>
    <dgm:pt modelId="{E5C62AE4-2B3E-4A4B-9FDF-A24E786A0B47}">
      <dgm:prSet custT="1"/>
      <dgm:spPr/>
      <dgm:t>
        <a:bodyPr/>
        <a:lstStyle/>
        <a:p>
          <a:pPr rtl="0"/>
          <a:r>
            <a:rPr lang="en-US" sz="2400" dirty="0" smtClean="0">
              <a:latin typeface="Calibri" panose="020F0502020204030204" pitchFamily="34" charset="0"/>
            </a:rPr>
            <a:t>International VAT/GST Guidelines</a:t>
          </a:r>
          <a:endParaRPr lang="en-US" sz="2400" dirty="0">
            <a:latin typeface="Calibri" panose="020F0502020204030204" pitchFamily="34" charset="0"/>
          </a:endParaRPr>
        </a:p>
      </dgm:t>
    </dgm:pt>
    <dgm:pt modelId="{D682382B-17B5-47FC-8D71-15B4690C2139}" type="parTrans" cxnId="{9C185E0B-F673-4FFA-822B-707DAB897415}">
      <dgm:prSet/>
      <dgm:spPr/>
      <dgm:t>
        <a:bodyPr/>
        <a:lstStyle/>
        <a:p>
          <a:endParaRPr lang="en-GB"/>
        </a:p>
      </dgm:t>
    </dgm:pt>
    <dgm:pt modelId="{2F8FF090-5773-4631-9684-465628041FBF}" type="sibTrans" cxnId="{9C185E0B-F673-4FFA-822B-707DAB897415}">
      <dgm:prSet/>
      <dgm:spPr/>
      <dgm:t>
        <a:bodyPr/>
        <a:lstStyle/>
        <a:p>
          <a:endParaRPr lang="en-GB"/>
        </a:p>
      </dgm:t>
    </dgm:pt>
    <dgm:pt modelId="{FA0A4E4E-8783-48A7-8B21-9D70ACA1C45E}">
      <dgm:prSet custT="1"/>
      <dgm:spPr/>
      <dgm:t>
        <a:bodyPr/>
        <a:lstStyle/>
        <a:p>
          <a:pPr rtl="0"/>
          <a:r>
            <a:rPr lang="en-GB" sz="2400" dirty="0" smtClean="0">
              <a:latin typeface="Calibri" panose="020F0502020204030204" pitchFamily="34" charset="0"/>
            </a:rPr>
            <a:t>Guidelines for Transfer Pricing and the taxation of MNEs</a:t>
          </a:r>
          <a:endParaRPr lang="en-US" sz="2400" dirty="0">
            <a:latin typeface="Calibri" panose="020F0502020204030204" pitchFamily="34" charset="0"/>
          </a:endParaRPr>
        </a:p>
      </dgm:t>
    </dgm:pt>
    <dgm:pt modelId="{A19FA6F5-9D9D-4510-A2CC-9F93D85A0F94}" type="sibTrans" cxnId="{03BCEC33-E3D3-4F61-9F41-6FC5B1E1C7DE}">
      <dgm:prSet/>
      <dgm:spPr/>
      <dgm:t>
        <a:bodyPr/>
        <a:lstStyle/>
        <a:p>
          <a:endParaRPr lang="en-US"/>
        </a:p>
      </dgm:t>
    </dgm:pt>
    <dgm:pt modelId="{9DEA51E0-C956-46F5-AAA7-DAE7EB6E3432}" type="parTrans" cxnId="{03BCEC33-E3D3-4F61-9F41-6FC5B1E1C7DE}">
      <dgm:prSet/>
      <dgm:spPr/>
      <dgm:t>
        <a:bodyPr/>
        <a:lstStyle/>
        <a:p>
          <a:endParaRPr lang="en-US"/>
        </a:p>
      </dgm:t>
    </dgm:pt>
    <dgm:pt modelId="{FC2A3FDD-CFBE-4B4C-A98A-35A8AF36B0DD}" type="pres">
      <dgm:prSet presAssocID="{E038A3D0-70EB-4B79-AACB-A5DBC2E160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68F6ED-48E4-4F25-93AD-869E719D9814}" type="pres">
      <dgm:prSet presAssocID="{B61BA467-A82E-42E7-BE6B-4F10FB7791E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08236-65D5-414A-97EB-3CC17D45E928}" type="pres">
      <dgm:prSet presAssocID="{B61BA467-A82E-42E7-BE6B-4F10FB7791E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B52D9-0979-4F1D-9360-BDA755542DD8}" type="pres">
      <dgm:prSet presAssocID="{DCC13D48-8124-4A92-8C1E-0871552CF8D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1DC97-AEB9-43E6-8C32-37F906F9A7D5}" type="pres">
      <dgm:prSet presAssocID="{1F64DD61-5614-46E5-B915-6D464E4D2AF4}" presName="spacer" presStyleCnt="0"/>
      <dgm:spPr/>
    </dgm:pt>
    <dgm:pt modelId="{B2F70048-616C-4BC6-BBB2-6F0DCB1A5429}" type="pres">
      <dgm:prSet presAssocID="{097E9CC7-C826-4C79-B055-2ADADA0E7E4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C5B454-FEC3-41DE-B83D-47CA8C796F96}" srcId="{B61BA467-A82E-42E7-BE6B-4F10FB7791E7}" destId="{1FE1B9C7-1206-4DFB-85BB-9A5D3210572F}" srcOrd="0" destOrd="0" parTransId="{80AC814A-005E-431B-88CE-FC54F6067FDA}" sibTransId="{3F80B1B1-0ED3-40F5-BDB4-1B66A212FB19}"/>
    <dgm:cxn modelId="{C32934D5-B3F9-4C47-AF5B-7BCBF609604C}" srcId="{E038A3D0-70EB-4B79-AACB-A5DBC2E160B6}" destId="{DCC13D48-8124-4A92-8C1E-0871552CF8DE}" srcOrd="1" destOrd="0" parTransId="{E36ED2A4-F7CB-4210-A21C-B8F8FA13675E}" sibTransId="{1F64DD61-5614-46E5-B915-6D464E4D2AF4}"/>
    <dgm:cxn modelId="{9C185E0B-F673-4FFA-822B-707DAB897415}" srcId="{B61BA467-A82E-42E7-BE6B-4F10FB7791E7}" destId="{E5C62AE4-2B3E-4A4B-9FDF-A24E786A0B47}" srcOrd="5" destOrd="0" parTransId="{D682382B-17B5-47FC-8D71-15B4690C2139}" sibTransId="{2F8FF090-5773-4631-9684-465628041FBF}"/>
    <dgm:cxn modelId="{03BCEC33-E3D3-4F61-9F41-6FC5B1E1C7DE}" srcId="{B61BA467-A82E-42E7-BE6B-4F10FB7791E7}" destId="{FA0A4E4E-8783-48A7-8B21-9D70ACA1C45E}" srcOrd="1" destOrd="0" parTransId="{9DEA51E0-C956-46F5-AAA7-DAE7EB6E3432}" sibTransId="{A19FA6F5-9D9D-4510-A2CC-9F93D85A0F94}"/>
    <dgm:cxn modelId="{576F1A8D-BFF1-4FAD-94FF-A88E70E69504}" type="presOf" srcId="{1FE1B9C7-1206-4DFB-85BB-9A5D3210572F}" destId="{77808236-65D5-414A-97EB-3CC17D45E928}" srcOrd="0" destOrd="0" presId="urn:microsoft.com/office/officeart/2005/8/layout/vList2"/>
    <dgm:cxn modelId="{C48CC8AA-8865-4AE2-A7CC-7FBF424EADCF}" type="presOf" srcId="{2FE18117-C60C-4078-8FAF-ED08CA8BDF1D}" destId="{77808236-65D5-414A-97EB-3CC17D45E928}" srcOrd="0" destOrd="6" presId="urn:microsoft.com/office/officeart/2005/8/layout/vList2"/>
    <dgm:cxn modelId="{634678F9-1C90-47E5-8719-9A1BC5000CBC}" srcId="{B61BA467-A82E-42E7-BE6B-4F10FB7791E7}" destId="{2FE18117-C60C-4078-8FAF-ED08CA8BDF1D}" srcOrd="6" destOrd="0" parTransId="{53EA7FDB-D55A-44AA-AEEB-21763F432495}" sibTransId="{49AE4CC7-3934-4EA8-934A-E08AB2379E0B}"/>
    <dgm:cxn modelId="{7D6448C7-4BEB-4FD0-A71E-A5CA4A2E86D7}" srcId="{B61BA467-A82E-42E7-BE6B-4F10FB7791E7}" destId="{714E9303-40AA-4CF2-B1AC-E1D8E14BBA5C}" srcOrd="4" destOrd="0" parTransId="{D81C2D27-F3F3-4012-910B-2C7B0D3DA200}" sibTransId="{3D0224C6-8CCE-410B-BEF6-B1A92AAF5153}"/>
    <dgm:cxn modelId="{C325443B-2948-49D3-9599-31C7E988064A}" srcId="{B61BA467-A82E-42E7-BE6B-4F10FB7791E7}" destId="{07FBF756-EF9C-4E81-A5D0-424848E036CD}" srcOrd="2" destOrd="0" parTransId="{50AF846D-2EB3-4A3F-BB0A-8709FFAB3F76}" sibTransId="{8AD7F009-06F1-4EB4-BF96-ED77E3694704}"/>
    <dgm:cxn modelId="{FD0F6A2B-6AB8-4330-B14F-35080CBEC1A6}" srcId="{B61BA467-A82E-42E7-BE6B-4F10FB7791E7}" destId="{37AA1B5A-BB74-4102-BB45-A0FA2121C65A}" srcOrd="3" destOrd="0" parTransId="{E2A73869-944F-4FA2-8BBA-D3640995F7C3}" sibTransId="{488DB31D-BA35-4F40-AEC9-F38BD834FECD}"/>
    <dgm:cxn modelId="{5893667C-7E1A-497F-A934-BF39742FF02D}" type="presOf" srcId="{FA0A4E4E-8783-48A7-8B21-9D70ACA1C45E}" destId="{77808236-65D5-414A-97EB-3CC17D45E928}" srcOrd="0" destOrd="1" presId="urn:microsoft.com/office/officeart/2005/8/layout/vList2"/>
    <dgm:cxn modelId="{874B4A2D-C574-4ED8-B707-01970B979C99}" type="presOf" srcId="{097E9CC7-C826-4C79-B055-2ADADA0E7E43}" destId="{B2F70048-616C-4BC6-BBB2-6F0DCB1A5429}" srcOrd="0" destOrd="0" presId="urn:microsoft.com/office/officeart/2005/8/layout/vList2"/>
    <dgm:cxn modelId="{7E50BBB5-ACE1-462F-9E28-89DDEF103240}" type="presOf" srcId="{07FBF756-EF9C-4E81-A5D0-424848E036CD}" destId="{77808236-65D5-414A-97EB-3CC17D45E928}" srcOrd="0" destOrd="2" presId="urn:microsoft.com/office/officeart/2005/8/layout/vList2"/>
    <dgm:cxn modelId="{144085EE-312B-4180-BCBA-4F1A04CBE925}" srcId="{E038A3D0-70EB-4B79-AACB-A5DBC2E160B6}" destId="{097E9CC7-C826-4C79-B055-2ADADA0E7E43}" srcOrd="2" destOrd="0" parTransId="{8A352469-C8E2-4027-8CA0-F7BC8755ED22}" sibTransId="{F7146448-3467-4F5E-B9DC-F54540DD7BE7}"/>
    <dgm:cxn modelId="{18076DEB-C90E-4010-9D0B-9842D888FC46}" type="presOf" srcId="{37AA1B5A-BB74-4102-BB45-A0FA2121C65A}" destId="{77808236-65D5-414A-97EB-3CC17D45E928}" srcOrd="0" destOrd="3" presId="urn:microsoft.com/office/officeart/2005/8/layout/vList2"/>
    <dgm:cxn modelId="{362CBA63-D3A2-48BB-95AE-2A773DAC1553}" type="presOf" srcId="{B61BA467-A82E-42E7-BE6B-4F10FB7791E7}" destId="{2968F6ED-48E4-4F25-93AD-869E719D9814}" srcOrd="0" destOrd="0" presId="urn:microsoft.com/office/officeart/2005/8/layout/vList2"/>
    <dgm:cxn modelId="{34F04A17-9D4D-482E-BF8F-414646CD3205}" srcId="{E038A3D0-70EB-4B79-AACB-A5DBC2E160B6}" destId="{B61BA467-A82E-42E7-BE6B-4F10FB7791E7}" srcOrd="0" destOrd="0" parTransId="{CBCDEE57-156D-4CD6-BCC1-0B90739AEF40}" sibTransId="{7E882F67-27D5-4FDA-8361-7211836AD724}"/>
    <dgm:cxn modelId="{94025C3C-B4E1-457B-858B-8DDD4DEDA90E}" type="presOf" srcId="{DCC13D48-8124-4A92-8C1E-0871552CF8DE}" destId="{F73B52D9-0979-4F1D-9360-BDA755542DD8}" srcOrd="0" destOrd="0" presId="urn:microsoft.com/office/officeart/2005/8/layout/vList2"/>
    <dgm:cxn modelId="{CBA57E07-639A-4D72-B3B7-1E1DAC7F59E3}" type="presOf" srcId="{E5C62AE4-2B3E-4A4B-9FDF-A24E786A0B47}" destId="{77808236-65D5-414A-97EB-3CC17D45E928}" srcOrd="0" destOrd="5" presId="urn:microsoft.com/office/officeart/2005/8/layout/vList2"/>
    <dgm:cxn modelId="{8A670CC5-5EC4-45A7-96BA-998BC618EADE}" type="presOf" srcId="{714E9303-40AA-4CF2-B1AC-E1D8E14BBA5C}" destId="{77808236-65D5-414A-97EB-3CC17D45E928}" srcOrd="0" destOrd="4" presId="urn:microsoft.com/office/officeart/2005/8/layout/vList2"/>
    <dgm:cxn modelId="{32C69DB1-C1F6-4B26-AA88-AB2F531933A7}" type="presOf" srcId="{E038A3D0-70EB-4B79-AACB-A5DBC2E160B6}" destId="{FC2A3FDD-CFBE-4B4C-A98A-35A8AF36B0DD}" srcOrd="0" destOrd="0" presId="urn:microsoft.com/office/officeart/2005/8/layout/vList2"/>
    <dgm:cxn modelId="{9BAC655E-DBDD-42C6-951A-1ACC991BFA27}" type="presParOf" srcId="{FC2A3FDD-CFBE-4B4C-A98A-35A8AF36B0DD}" destId="{2968F6ED-48E4-4F25-93AD-869E719D9814}" srcOrd="0" destOrd="0" presId="urn:microsoft.com/office/officeart/2005/8/layout/vList2"/>
    <dgm:cxn modelId="{EFCEE287-63E2-46C3-AED8-434C4E76329A}" type="presParOf" srcId="{FC2A3FDD-CFBE-4B4C-A98A-35A8AF36B0DD}" destId="{77808236-65D5-414A-97EB-3CC17D45E928}" srcOrd="1" destOrd="0" presId="urn:microsoft.com/office/officeart/2005/8/layout/vList2"/>
    <dgm:cxn modelId="{113614F4-0DC6-40FE-B273-77DD86A566FA}" type="presParOf" srcId="{FC2A3FDD-CFBE-4B4C-A98A-35A8AF36B0DD}" destId="{F73B52D9-0979-4F1D-9360-BDA755542DD8}" srcOrd="2" destOrd="0" presId="urn:microsoft.com/office/officeart/2005/8/layout/vList2"/>
    <dgm:cxn modelId="{7C2BC585-C110-4751-91BD-D1BA2D290EF4}" type="presParOf" srcId="{FC2A3FDD-CFBE-4B4C-A98A-35A8AF36B0DD}" destId="{98B1DC97-AEB9-43E6-8C32-37F906F9A7D5}" srcOrd="3" destOrd="0" presId="urn:microsoft.com/office/officeart/2005/8/layout/vList2"/>
    <dgm:cxn modelId="{D5EA9AA2-AD97-4914-A347-079E62693083}" type="presParOf" srcId="{FC2A3FDD-CFBE-4B4C-A98A-35A8AF36B0DD}" destId="{B2F70048-616C-4BC6-BBB2-6F0DCB1A542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F4AAD-FC67-4B8B-A121-3F78EDF8C356}">
      <dsp:nvSpPr>
        <dsp:cNvPr id="0" name=""/>
        <dsp:cNvSpPr/>
      </dsp:nvSpPr>
      <dsp:spPr>
        <a:xfrm>
          <a:off x="777004" y="1818"/>
          <a:ext cx="1904136" cy="952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Our Mission.... </a:t>
          </a:r>
          <a:endParaRPr lang="en-US" sz="2900" kern="1200" dirty="0"/>
        </a:p>
      </dsp:txBody>
      <dsp:txXfrm>
        <a:off x="804889" y="29703"/>
        <a:ext cx="1848366" cy="896298"/>
      </dsp:txXfrm>
    </dsp:sp>
    <dsp:sp modelId="{77B0EB34-A08C-4932-B7FF-C58644B2C6A2}">
      <dsp:nvSpPr>
        <dsp:cNvPr id="0" name=""/>
        <dsp:cNvSpPr/>
      </dsp:nvSpPr>
      <dsp:spPr>
        <a:xfrm>
          <a:off x="967417" y="953886"/>
          <a:ext cx="190413" cy="714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051"/>
              </a:lnTo>
              <a:lnTo>
                <a:pt x="190413" y="7140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D7881-3BA6-47A6-9267-44B213EB8B66}">
      <dsp:nvSpPr>
        <dsp:cNvPr id="0" name=""/>
        <dsp:cNvSpPr/>
      </dsp:nvSpPr>
      <dsp:spPr>
        <a:xfrm>
          <a:off x="1157831" y="1191904"/>
          <a:ext cx="1523309" cy="952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dirty="0" smtClean="0"/>
            <a:t>Better Policies for Better Lives</a:t>
          </a:r>
          <a:endParaRPr lang="en-US" sz="1600" kern="1200" dirty="0"/>
        </a:p>
      </dsp:txBody>
      <dsp:txXfrm>
        <a:off x="1185716" y="1219789"/>
        <a:ext cx="1467539" cy="896298"/>
      </dsp:txXfrm>
    </dsp:sp>
    <dsp:sp modelId="{1CC5DDEE-033B-477A-8FBD-B3D6B18E4ECF}">
      <dsp:nvSpPr>
        <dsp:cNvPr id="0" name=""/>
        <dsp:cNvSpPr/>
      </dsp:nvSpPr>
      <dsp:spPr>
        <a:xfrm>
          <a:off x="3157175" y="1818"/>
          <a:ext cx="1904136" cy="952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Our Vision....</a:t>
          </a:r>
          <a:endParaRPr lang="en-US" sz="2900" kern="1200" dirty="0"/>
        </a:p>
      </dsp:txBody>
      <dsp:txXfrm>
        <a:off x="3185060" y="29703"/>
        <a:ext cx="1848366" cy="896298"/>
      </dsp:txXfrm>
    </dsp:sp>
    <dsp:sp modelId="{4BD6BA8E-DFB2-4FBE-973C-54E7F6E6653F}">
      <dsp:nvSpPr>
        <dsp:cNvPr id="0" name=""/>
        <dsp:cNvSpPr/>
      </dsp:nvSpPr>
      <dsp:spPr>
        <a:xfrm>
          <a:off x="3347588" y="953886"/>
          <a:ext cx="190413" cy="714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051"/>
              </a:lnTo>
              <a:lnTo>
                <a:pt x="190413" y="7140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202AA-431B-4A50-AA69-0A12B1846506}">
      <dsp:nvSpPr>
        <dsp:cNvPr id="0" name=""/>
        <dsp:cNvSpPr/>
      </dsp:nvSpPr>
      <dsp:spPr>
        <a:xfrm>
          <a:off x="3538002" y="1191904"/>
          <a:ext cx="1523309" cy="952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dirty="0" smtClean="0"/>
            <a:t>A stronger, cleaner, fairer world</a:t>
          </a:r>
          <a:endParaRPr lang="en-US" sz="1600" kern="1200" dirty="0"/>
        </a:p>
      </dsp:txBody>
      <dsp:txXfrm>
        <a:off x="3565887" y="1219789"/>
        <a:ext cx="1467539" cy="896298"/>
      </dsp:txXfrm>
    </dsp:sp>
    <dsp:sp modelId="{A379AB6F-7D3D-4D78-BA75-567618DA90F9}">
      <dsp:nvSpPr>
        <dsp:cNvPr id="0" name=""/>
        <dsp:cNvSpPr/>
      </dsp:nvSpPr>
      <dsp:spPr>
        <a:xfrm>
          <a:off x="5537346" y="1818"/>
          <a:ext cx="1904136" cy="952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Our Means </a:t>
          </a:r>
          <a:endParaRPr lang="en-US" sz="2900" kern="1200" dirty="0"/>
        </a:p>
      </dsp:txBody>
      <dsp:txXfrm>
        <a:off x="5565231" y="29703"/>
        <a:ext cx="1848366" cy="896298"/>
      </dsp:txXfrm>
    </dsp:sp>
    <dsp:sp modelId="{9D50BA1A-4FC5-4992-AF4A-724F8BA8F42E}">
      <dsp:nvSpPr>
        <dsp:cNvPr id="0" name=""/>
        <dsp:cNvSpPr/>
      </dsp:nvSpPr>
      <dsp:spPr>
        <a:xfrm>
          <a:off x="5727759" y="953886"/>
          <a:ext cx="190413" cy="714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051"/>
              </a:lnTo>
              <a:lnTo>
                <a:pt x="190413" y="7140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5E42A-69C5-43E5-B20A-13503669084A}">
      <dsp:nvSpPr>
        <dsp:cNvPr id="0" name=""/>
        <dsp:cNvSpPr/>
      </dsp:nvSpPr>
      <dsp:spPr>
        <a:xfrm>
          <a:off x="5918173" y="1191904"/>
          <a:ext cx="1523309" cy="952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dirty="0" smtClean="0"/>
            <a:t>Developing standards in key areas</a:t>
          </a:r>
          <a:endParaRPr lang="en-US" sz="1600" kern="1200" dirty="0"/>
        </a:p>
      </dsp:txBody>
      <dsp:txXfrm>
        <a:off x="5946058" y="1219789"/>
        <a:ext cx="1467539" cy="896298"/>
      </dsp:txXfrm>
    </dsp:sp>
    <dsp:sp modelId="{CD3921C1-4C2A-4B92-BAFA-2B8DF31FA400}">
      <dsp:nvSpPr>
        <dsp:cNvPr id="0" name=""/>
        <dsp:cNvSpPr/>
      </dsp:nvSpPr>
      <dsp:spPr>
        <a:xfrm>
          <a:off x="5727759" y="953886"/>
          <a:ext cx="190413" cy="1904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136"/>
              </a:lnTo>
              <a:lnTo>
                <a:pt x="190413" y="19041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FFE21-EF84-45F0-B366-FB52A9BBA41D}">
      <dsp:nvSpPr>
        <dsp:cNvPr id="0" name=""/>
        <dsp:cNvSpPr/>
      </dsp:nvSpPr>
      <dsp:spPr>
        <a:xfrm>
          <a:off x="5918173" y="2381989"/>
          <a:ext cx="1523309" cy="952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dirty="0" smtClean="0"/>
            <a:t>Experience sharing and peer review </a:t>
          </a:r>
          <a:endParaRPr lang="en-US" sz="1600" kern="1200" dirty="0"/>
        </a:p>
      </dsp:txBody>
      <dsp:txXfrm>
        <a:off x="5946058" y="2409874"/>
        <a:ext cx="1467539" cy="896298"/>
      </dsp:txXfrm>
    </dsp:sp>
    <dsp:sp modelId="{CFEADE15-6466-481B-917E-8E88EC95D07F}">
      <dsp:nvSpPr>
        <dsp:cNvPr id="0" name=""/>
        <dsp:cNvSpPr/>
      </dsp:nvSpPr>
      <dsp:spPr>
        <a:xfrm>
          <a:off x="5727759" y="953886"/>
          <a:ext cx="190413" cy="3094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4222"/>
              </a:lnTo>
              <a:lnTo>
                <a:pt x="190413" y="309422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898FA-8FF2-433A-9F72-3599ADAD8B0A}">
      <dsp:nvSpPr>
        <dsp:cNvPr id="0" name=""/>
        <dsp:cNvSpPr/>
      </dsp:nvSpPr>
      <dsp:spPr>
        <a:xfrm>
          <a:off x="5918173" y="3572075"/>
          <a:ext cx="1523309" cy="952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i="1" kern="1200" dirty="0" smtClean="0"/>
            <a:t>Measuring, analysing and comparing data</a:t>
          </a:r>
          <a:endParaRPr lang="en-US" sz="1600" kern="1200" dirty="0"/>
        </a:p>
      </dsp:txBody>
      <dsp:txXfrm>
        <a:off x="5946058" y="3599960"/>
        <a:ext cx="1467539" cy="896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8F6ED-48E4-4F25-93AD-869E719D9814}">
      <dsp:nvSpPr>
        <dsp:cNvPr id="0" name=""/>
        <dsp:cNvSpPr/>
      </dsp:nvSpPr>
      <dsp:spPr>
        <a:xfrm>
          <a:off x="0" y="4653"/>
          <a:ext cx="8435975" cy="629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Develop and assist implementation of  </a:t>
          </a:r>
          <a:endParaRPr lang="en-US" sz="2800" kern="1200" dirty="0"/>
        </a:p>
      </dsp:txBody>
      <dsp:txXfrm>
        <a:off x="30708" y="35361"/>
        <a:ext cx="8374559" cy="567643"/>
      </dsp:txXfrm>
    </dsp:sp>
    <dsp:sp modelId="{77808236-65D5-414A-97EB-3CC17D45E928}">
      <dsp:nvSpPr>
        <dsp:cNvPr id="0" name=""/>
        <dsp:cNvSpPr/>
      </dsp:nvSpPr>
      <dsp:spPr>
        <a:xfrm>
          <a:off x="0" y="633713"/>
          <a:ext cx="8435975" cy="3156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842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smtClean="0">
              <a:latin typeface="Calibri" panose="020F0502020204030204" pitchFamily="34" charset="0"/>
            </a:rPr>
            <a:t>Model Convention for Tax Treaties</a:t>
          </a:r>
          <a:endParaRPr lang="en-US" sz="2400" kern="1200" dirty="0">
            <a:latin typeface="Calibri" panose="020F05020202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smtClean="0">
              <a:latin typeface="Calibri" panose="020F0502020204030204" pitchFamily="34" charset="0"/>
            </a:rPr>
            <a:t>Guidelines for Transfer Pricing and the taxation of MNEs</a:t>
          </a:r>
          <a:endParaRPr lang="en-US" sz="2400" kern="1200" dirty="0">
            <a:latin typeface="Calibri" panose="020F05020202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smtClean="0">
              <a:latin typeface="Calibri" panose="020F0502020204030204" pitchFamily="34" charset="0"/>
            </a:rPr>
            <a:t>Global standards on Exchange of Information</a:t>
          </a:r>
          <a:endParaRPr lang="en-US" sz="2400" kern="1200" dirty="0">
            <a:latin typeface="Calibri" panose="020F05020202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smtClean="0">
              <a:latin typeface="Calibri" panose="020F0502020204030204" pitchFamily="34" charset="0"/>
            </a:rPr>
            <a:t>Tax Policies for Growth</a:t>
          </a:r>
          <a:endParaRPr lang="en-US" sz="2400" kern="1200" dirty="0">
            <a:latin typeface="Calibri" panose="020F05020202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smtClean="0">
              <a:latin typeface="Calibri" panose="020F0502020204030204" pitchFamily="34" charset="0"/>
            </a:rPr>
            <a:t>Statistics for tax policy making</a:t>
          </a:r>
          <a:endParaRPr lang="en-US" sz="2400" kern="1200" dirty="0">
            <a:latin typeface="Calibri" panose="020F05020202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latin typeface="Calibri" panose="020F0502020204030204" pitchFamily="34" charset="0"/>
            </a:rPr>
            <a:t>International VAT/GST Guidelines</a:t>
          </a:r>
          <a:endParaRPr lang="en-US" sz="2400" kern="1200" dirty="0">
            <a:latin typeface="Calibri" panose="020F05020202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400" kern="1200" dirty="0" smtClean="0">
              <a:latin typeface="Calibri" panose="020F0502020204030204" pitchFamily="34" charset="0"/>
            </a:rPr>
            <a:t>Countering aggressive tax planning and tackle base erosion and profit shifting (BEPS)</a:t>
          </a:r>
          <a:endParaRPr lang="en-US" sz="2400" kern="1200" dirty="0">
            <a:latin typeface="Calibri" panose="020F0502020204030204" pitchFamily="34" charset="0"/>
          </a:endParaRPr>
        </a:p>
      </dsp:txBody>
      <dsp:txXfrm>
        <a:off x="0" y="633713"/>
        <a:ext cx="8435975" cy="3156736"/>
      </dsp:txXfrm>
    </dsp:sp>
    <dsp:sp modelId="{F73B52D9-0979-4F1D-9360-BDA755542DD8}">
      <dsp:nvSpPr>
        <dsp:cNvPr id="0" name=""/>
        <dsp:cNvSpPr/>
      </dsp:nvSpPr>
      <dsp:spPr>
        <a:xfrm>
          <a:off x="0" y="3790450"/>
          <a:ext cx="8435975" cy="629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Build effective tax administrations</a:t>
          </a:r>
          <a:endParaRPr lang="en-US" sz="2800" kern="1200" dirty="0"/>
        </a:p>
      </dsp:txBody>
      <dsp:txXfrm>
        <a:off x="30708" y="3821158"/>
        <a:ext cx="8374559" cy="567643"/>
      </dsp:txXfrm>
    </dsp:sp>
    <dsp:sp modelId="{B2F70048-616C-4BC6-BBB2-6F0DCB1A5429}">
      <dsp:nvSpPr>
        <dsp:cNvPr id="0" name=""/>
        <dsp:cNvSpPr/>
      </dsp:nvSpPr>
      <dsp:spPr>
        <a:xfrm>
          <a:off x="0" y="4433586"/>
          <a:ext cx="8435975" cy="629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Improve capacity of tax officials  </a:t>
          </a:r>
          <a:endParaRPr lang="en-US" sz="2800" kern="1200" dirty="0"/>
        </a:p>
      </dsp:txBody>
      <dsp:txXfrm>
        <a:off x="30708" y="4464294"/>
        <a:ext cx="8374559" cy="567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7AEC6-AACC-4EE5-A28B-C45CDBF6B5E7}" type="datetimeFigureOut">
              <a:rPr lang="en-GB" smtClean="0"/>
              <a:t>23/06/2014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57ED6-FB54-49C2-9938-CB0F67465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93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000" dirty="0" smtClean="0">
              <a:solidFill>
                <a:srgbClr val="1E1C11"/>
              </a:solidFill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A4150E4-634D-4B10-A0DC-03E50FA89771}" type="slidenum">
              <a:rPr lang="en-US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A74B3D4-4DBE-487A-90F2-FFF5832AA8E9}" type="slidenum">
              <a:rPr lang="en-US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57ED6-FB54-49C2-9938-CB0F67465ED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21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7.png"/><Relationship Id="rId4" Type="http://schemas.openxmlformats.org/officeDocument/2006/relationships/image" Target="../media/image15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CDE_285_50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7475"/>
            <a:ext cx="857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name_FR_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14375"/>
            <a:ext cx="2381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341438"/>
            <a:ext cx="1731962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5525" y="1341438"/>
            <a:ext cx="4894263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3938" y="2924175"/>
            <a:ext cx="4929187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1887F-5ECB-4B09-A251-4D27792A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9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7CF6B-5829-43A7-915B-63C7457F1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2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8DB72-2C16-483D-9DBB-69CE4AD26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09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Logo_EN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23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4D5F53F9-E83B-4C8A-B02D-284E8EB9B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78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D1C04-84BB-4830-9FE7-76D4F1385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15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BBE94-D67D-420C-81F6-42C26B38E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99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508F8-D314-46FA-8110-72713CEEA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1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F63A7-3AB8-4911-BA60-35230FFBC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71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77303-FA93-418C-84D9-960D6BF2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51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D8AC9-ECF0-46EA-B36C-889E9CDAF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41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81756-AA58-456A-A0C1-DE3D51A79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5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E6E80-792C-4867-ACFF-FB902F4F4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16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5A0CC-929E-41AA-BF85-81BA75108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50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C7E8A-CF4F-48DD-A2A8-8B6D3E978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72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EA9D7-47BB-4E4C-B618-AD2DDA001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32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OECD_TEXT_10c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07963"/>
            <a:ext cx="19700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A38B01-72DD-45B2-B1F8-005370C57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91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C6AD-95E7-4435-8F75-98B829973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0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DA5A7-0DCE-4F4D-96F9-35B50EFED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87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2CAFF-1E5F-4D8C-BC44-3487FC9C7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92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54B78-BA27-4F70-9837-A9E4F9F57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0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C5B51-C1C9-47E6-9E10-17831EBE9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77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3E1AF-406D-4582-9CBA-9B7658654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6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0C3F-2240-4306-9D02-FC40DE8CD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18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DA58-DE84-418F-99E5-6AB91F632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36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2DD88-5EF8-4CD4-A1D6-B1B4987DF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67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EFC58-76B4-433C-959D-95B5AE090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4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611FB-DF8F-42E2-AA0F-E297F5395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53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31800"/>
            <a:ext cx="6921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28900"/>
            <a:ext cx="262731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054725"/>
            <a:ext cx="17414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000" y="2481869"/>
            <a:ext cx="6300000" cy="1265731"/>
          </a:xfrm>
        </p:spPr>
        <p:txBody>
          <a:bodyPr anchor="b">
            <a:spAutoFit/>
          </a:bodyPr>
          <a:lstStyle>
            <a:lvl1pPr>
              <a:lnSpc>
                <a:spcPts val="4500"/>
              </a:lnSpc>
              <a:defRPr sz="45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352233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545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06EE0-7EF2-431D-AD4B-5E5B69AD6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21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727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68313"/>
            <a:ext cx="6921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2919600"/>
            <a:ext cx="6624000" cy="1058400"/>
          </a:xfrm>
        </p:spPr>
        <p:txBody>
          <a:bodyPr/>
          <a:lstStyle>
            <a:lvl1pPr algn="ctr">
              <a:lnSpc>
                <a:spcPts val="3700"/>
              </a:lnSpc>
              <a:defRPr sz="3700" b="0" i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299"/>
                </a:solidFill>
              </a:defRPr>
            </a:lvl1pPr>
          </a:lstStyle>
          <a:p>
            <a:pPr>
              <a:defRPr/>
            </a:pPr>
            <a:fld id="{051FB7B3-C2A7-4A20-9413-4D7F804DA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99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28900"/>
            <a:ext cx="262731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31800"/>
            <a:ext cx="6921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054725"/>
            <a:ext cx="17414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09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baseline="0">
                <a:latin typeface="Calibri" panose="020F0502020204030204" pitchFamily="34" charset="0"/>
              </a:defRPr>
            </a:lvl1pPr>
            <a:lvl2pPr eaLnBrk="1" latinLnBrk="0" hangingPunct="1">
              <a:defRPr baseline="0">
                <a:latin typeface="Calibri" panose="020F0502020204030204" pitchFamily="34" charset="0"/>
              </a:defRPr>
            </a:lvl2pPr>
            <a:lvl3pPr eaLnBrk="1" latinLnBrk="0" hangingPunct="1">
              <a:defRPr baseline="0">
                <a:latin typeface="Calibri" panose="020F0502020204030204" pitchFamily="34" charset="0"/>
              </a:defRPr>
            </a:lvl3pPr>
            <a:lvl4pPr eaLnBrk="1" latinLnBrk="0" hangingPunct="1">
              <a:defRPr baseline="0">
                <a:latin typeface="Calibri" panose="020F0502020204030204" pitchFamily="34" charset="0"/>
              </a:defRPr>
            </a:lvl4pPr>
            <a:lvl5pPr eaLnBrk="1" latinLnBrk="0" hangingPunct="1"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74EC917-CD37-4C90-BC7F-563E08CFA1A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75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68313"/>
            <a:ext cx="6921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60000" y="2928144"/>
            <a:ext cx="6624000" cy="1041311"/>
          </a:xfrm>
        </p:spPr>
        <p:txBody>
          <a:bodyPr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5811F05-474B-4CD4-B7E2-6595BFF201CD}" type="slidenum">
              <a:rPr lang="en-US">
                <a:solidFill>
                  <a:srgbClr val="0062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6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7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84B36-34D4-4DED-B53A-B6EEF8D9E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52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 b="1" smtClean="0">
                <a:latin typeface="Georgia" pitchFamily="18" charset="0"/>
              </a:defRPr>
            </a:lvl1pPr>
          </a:lstStyle>
          <a:p>
            <a:pPr>
              <a:defRPr/>
            </a:pPr>
            <a:fld id="{D74710F8-864F-414B-B69E-68A74EA9E6A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9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F71E8-DA98-44B6-B97F-5A212E870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8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FB44-BC5F-4DBF-B4A0-3AA3D3215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5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482EB-6AD7-4975-9ED1-94DFC23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7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BFC2-89FD-439B-B7B2-BA932F689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3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BF8D4-0AA5-4228-B113-9DE061C16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8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F09376-D982-4351-966C-0562EC37A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OCDE_285_50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17475"/>
            <a:ext cx="5683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73C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73C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73C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73C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PPT_fondslid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7730E2-6A38-4FB6-97F9-48FF0FBE1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6" name="Picture 11" descr="OECD_10c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72200"/>
            <a:ext cx="58261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PPT_fondslid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B87D1C-FD65-4203-995E-D384EE9EF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0" name="Picture 10" descr="OECD_10c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6172200"/>
            <a:ext cx="12080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503238" y="1306513"/>
            <a:ext cx="8154987" cy="0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0" hangingPunct="0">
              <a:defRPr/>
            </a:pPr>
            <a:endParaRPr lang="fr-FR" sz="2000">
              <a:latin typeface="Helvetica 65 Medium" pitchFamily="34" charset="0"/>
              <a:cs typeface="Arial" charset="0"/>
            </a:endParaRPr>
          </a:p>
        </p:txBody>
      </p:sp>
      <p:sp>
        <p:nvSpPr>
          <p:cNvPr id="410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238125"/>
            <a:ext cx="7416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Slide title</a:t>
            </a:r>
            <a:br>
              <a:rPr lang="fr-FR" smtClean="0"/>
            </a:br>
            <a:r>
              <a:rPr lang="fr-FR" smtClean="0"/>
              <a:t>Slide title can be extended to two lines</a:t>
            </a:r>
            <a:endParaRPr lang="en-US" smtClean="0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tx1"/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tx1"/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6411913"/>
            <a:ext cx="341312" cy="244475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rgbClr val="006299"/>
                </a:solidFill>
                <a:latin typeface="Arial"/>
                <a:cs typeface="Arial" charset="0"/>
              </a:defRPr>
            </a:lvl1pPr>
          </a:lstStyle>
          <a:p>
            <a:pPr>
              <a:defRPr/>
            </a:pPr>
            <a:fld id="{B03073AD-5148-4F3D-9D0D-90A3C3654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5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7338"/>
            <a:ext cx="458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053" r:id="rId1"/>
    <p:sldLayoutId id="2147484048" r:id="rId2"/>
    <p:sldLayoutId id="214748405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0"/>
          <p:cNvSpPr>
            <a:spLocks noChangeArrowheads="1"/>
          </p:cNvSpPr>
          <p:nvPr/>
        </p:nvSpPr>
        <p:spPr bwMode="auto">
          <a:xfrm>
            <a:off x="503238" y="1306513"/>
            <a:ext cx="8154987" cy="0"/>
          </a:xfrm>
          <a:prstGeom prst="rect">
            <a:avLst/>
          </a:prstGeom>
          <a:noFill/>
          <a:ln w="6350" algn="ctr">
            <a:solidFill>
              <a:srgbClr val="727272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>
              <a:defRPr/>
            </a:pPr>
            <a:endParaRPr lang="fr-FR" sz="2000">
              <a:solidFill>
                <a:srgbClr val="727272"/>
              </a:solidFill>
              <a:latin typeface="Helvetica 65 Medium"/>
            </a:endParaRPr>
          </a:p>
        </p:txBody>
      </p:sp>
      <p:pic>
        <p:nvPicPr>
          <p:cNvPr id="102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7338"/>
            <a:ext cx="458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68313" y="1601788"/>
            <a:ext cx="82184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238125"/>
            <a:ext cx="7416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Slide title</a:t>
            </a:r>
            <a:br>
              <a:rPr lang="en-US" smtClean="0"/>
            </a:br>
            <a:r>
              <a:rPr lang="en-US" smtClean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6411913"/>
            <a:ext cx="341312" cy="244475"/>
          </a:xfrm>
          <a:prstGeom prst="rect">
            <a:avLst/>
          </a:prstGeom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FDE9E8E-7C46-41E6-8613-581A8C20904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6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ts val="763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ts val="675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ts val="575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1788" indent="-230188" algn="l" rtl="0" eaLnBrk="0" fontAlgn="base" hangingPunct="0">
        <a:spcBef>
          <a:spcPts val="475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rtl="0" eaLnBrk="0" fontAlgn="base" hangingPunct="0">
        <a:spcBef>
          <a:spcPts val="475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368425" y="2501593"/>
            <a:ext cx="6299200" cy="124649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noProof="0" dirty="0" smtClean="0">
                <a:latin typeface="+mj-lt"/>
              </a:rPr>
              <a:t>Transfer Pricing and the OECD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368425" y="3805238"/>
            <a:ext cx="6299200" cy="861774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+mj-lt"/>
              </a:rPr>
              <a:t>Melinda Brown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noProof="0" dirty="0" smtClean="0">
                <a:latin typeface="+mj-lt"/>
              </a:rPr>
              <a:t>Transfer Pricing Advisor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+mj-lt"/>
              </a:rPr>
              <a:t>Centre for Tax Policy and Administration, OECD</a:t>
            </a:r>
            <a:endParaRPr lang="en-GB" noProof="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TNMM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5410944" cy="5069160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Aims to determine the arm’s length transfer price for the related party transaction (or an appropriate group of transactions by comparing net margins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All other elements are reliable (not influenced by the relationship)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</a:rPr>
              <a:t>Sales (for the importer); or Cost of goods sold (for the manufacturer)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Operating expenses (for both the manufacturer and the importer)</a:t>
            </a:r>
            <a:endParaRPr lang="en-GB" sz="2400" dirty="0" smtClean="0">
              <a:latin typeface="Calibri" panose="020F0502020204030204" pitchFamily="34" charset="0"/>
            </a:endParaRP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851175"/>
              </p:ext>
            </p:extLst>
          </p:nvPr>
        </p:nvGraphicFramePr>
        <p:xfrm>
          <a:off x="5724128" y="1700808"/>
          <a:ext cx="324036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Profit and loss statement</a:t>
                      </a:r>
                      <a:endParaRPr lang="en-GB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200" dirty="0" smtClean="0"/>
                        <a:t>Sales</a:t>
                      </a:r>
                      <a:endParaRPr lang="en-GB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200" i="1" u="sng" dirty="0" smtClean="0"/>
                        <a:t>less </a:t>
                      </a:r>
                      <a:r>
                        <a:rPr lang="en-GB" sz="2200" u="sng" dirty="0" smtClean="0"/>
                        <a:t>Cost of goods sold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200" dirty="0" smtClean="0"/>
                        <a:t>Gross profit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200" i="1" u="sng" dirty="0" smtClean="0"/>
                        <a:t>less </a:t>
                      </a:r>
                      <a:r>
                        <a:rPr lang="en-GB" sz="2200" u="sng" dirty="0" smtClean="0"/>
                        <a:t>Operating expenses</a:t>
                      </a:r>
                      <a:endParaRPr lang="en-GB" sz="2200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200" dirty="0" smtClean="0"/>
                        <a:t>Net</a:t>
                      </a:r>
                      <a:r>
                        <a:rPr lang="en-GB" sz="2200" baseline="0" dirty="0" smtClean="0"/>
                        <a:t> profit</a:t>
                      </a:r>
                      <a:endParaRPr lang="en-GB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710F8-864F-414B-B69E-68A74EA9E6AB}" type="slidenum">
              <a:rPr lang="en-US" sz="1200" b="0" smtClean="0">
                <a:solidFill>
                  <a:prstClr val="white"/>
                </a:solidFill>
                <a:latin typeface="+mj-lt"/>
              </a:rPr>
              <a:pPr>
                <a:defRPr/>
              </a:pPr>
              <a:t>10</a:t>
            </a:fld>
            <a:endParaRPr lang="en-US" sz="1200" b="0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751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Applying TNMM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973300"/>
              </p:ext>
            </p:extLst>
          </p:nvPr>
        </p:nvGraphicFramePr>
        <p:xfrm>
          <a:off x="323528" y="1916832"/>
          <a:ext cx="4083792" cy="310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074"/>
                <a:gridCol w="861718"/>
              </a:tblGrid>
              <a:tr h="547752">
                <a:tc gridSpan="2">
                  <a:txBody>
                    <a:bodyPr/>
                    <a:lstStyle/>
                    <a:p>
                      <a:r>
                        <a:rPr lang="en-GB" sz="2200" dirty="0" smtClean="0"/>
                        <a:t>Manufacturer (A)</a:t>
                      </a:r>
                      <a:endParaRPr lang="en-GB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Sales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dirty="0" smtClean="0">
                          <a:solidFill>
                            <a:srgbClr val="C00000"/>
                          </a:solidFill>
                        </a:rPr>
                        <a:t>70</a:t>
                      </a:r>
                      <a:endParaRPr lang="en-GB" sz="2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i="1" u="none" dirty="0" smtClean="0"/>
                        <a:t>less </a:t>
                      </a:r>
                      <a:r>
                        <a:rPr lang="en-GB" sz="2200" u="none" dirty="0" smtClean="0"/>
                        <a:t>Costs</a:t>
                      </a:r>
                      <a:r>
                        <a:rPr lang="en-GB" sz="2200" u="none" baseline="0" dirty="0" smtClean="0"/>
                        <a:t> of production</a:t>
                      </a:r>
                      <a:endParaRPr lang="en-GB" sz="22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u="sng" dirty="0" smtClean="0"/>
                        <a:t>-40</a:t>
                      </a:r>
                      <a:endParaRPr lang="en-GB" sz="2200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Gross profit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dirty="0" smtClean="0"/>
                        <a:t>30</a:t>
                      </a:r>
                      <a:endParaRPr lang="en-GB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i="1" dirty="0" smtClean="0"/>
                        <a:t>less</a:t>
                      </a:r>
                      <a:r>
                        <a:rPr lang="en-GB" sz="2200" dirty="0" smtClean="0"/>
                        <a:t> Operating expenses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en-GB" sz="2200" u="sng" dirty="0" smtClean="0"/>
                        <a:t>-10</a:t>
                      </a:r>
                      <a:endParaRPr lang="en-GB" sz="2200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aseline="0" dirty="0" smtClean="0"/>
                        <a:t>Net profit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dirty="0" smtClean="0"/>
                        <a:t>20</a:t>
                      </a:r>
                      <a:endParaRPr lang="en-GB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545569"/>
              </p:ext>
            </p:extLst>
          </p:nvPr>
        </p:nvGraphicFramePr>
        <p:xfrm>
          <a:off x="4644008" y="1916832"/>
          <a:ext cx="4176464" cy="3142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3937"/>
                <a:gridCol w="952527"/>
              </a:tblGrid>
              <a:tr h="581784">
                <a:tc gridSpan="2">
                  <a:txBody>
                    <a:bodyPr/>
                    <a:lstStyle/>
                    <a:p>
                      <a:r>
                        <a:rPr lang="en-GB" sz="2200" dirty="0" smtClean="0"/>
                        <a:t>Importer(B)</a:t>
                      </a:r>
                      <a:endParaRPr lang="en-GB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161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  <a:endParaRPr lang="en-GB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dirty="0" smtClean="0"/>
                        <a:t>100</a:t>
                      </a:r>
                      <a:endParaRPr lang="en-GB" sz="2200" dirty="0"/>
                    </a:p>
                  </a:txBody>
                  <a:tcPr/>
                </a:tc>
              </a:tr>
              <a:tr h="3161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 </a:t>
                      </a:r>
                      <a:r>
                        <a:rPr lang="en-GB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r>
                        <a:rPr lang="en-GB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goods sold</a:t>
                      </a:r>
                      <a:endParaRPr lang="en-GB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GB" sz="2200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-70</a:t>
                      </a:r>
                      <a:endParaRPr lang="en-GB" sz="2200" u="sng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61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Gross profit</a:t>
                      </a:r>
                      <a:endParaRPr lang="en-GB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dirty="0" smtClean="0"/>
                        <a:t>30</a:t>
                      </a:r>
                      <a:endParaRPr lang="en-GB" sz="2200" dirty="0"/>
                    </a:p>
                  </a:txBody>
                  <a:tcPr/>
                </a:tc>
              </a:tr>
              <a:tr h="3161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 </a:t>
                      </a:r>
                      <a:r>
                        <a:rPr lang="en-GB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Operating expenses</a:t>
                      </a:r>
                      <a:endParaRPr lang="en-GB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u="sng" dirty="0" smtClean="0"/>
                        <a:t>-29</a:t>
                      </a:r>
                      <a:endParaRPr lang="en-GB" sz="2200" u="sng" dirty="0"/>
                    </a:p>
                  </a:txBody>
                  <a:tcPr/>
                </a:tc>
              </a:tr>
              <a:tr h="3161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 profit</a:t>
                      </a:r>
                      <a:endParaRPr lang="en-GB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dirty="0" smtClean="0"/>
                        <a:t>1</a:t>
                      </a:r>
                      <a:endParaRPr lang="en-GB" sz="2200" dirty="0"/>
                    </a:p>
                  </a:txBody>
                  <a:tcPr/>
                </a:tc>
              </a:tr>
              <a:tr h="316199">
                <a:tc gridSpan="2"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Return on</a:t>
                      </a:r>
                      <a:r>
                        <a:rPr lang="en-GB" sz="2200" baseline="0" dirty="0" smtClean="0"/>
                        <a:t> sales: 1%</a:t>
                      </a:r>
                      <a:endParaRPr lang="en-GB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407320" y="2780928"/>
            <a:ext cx="3549056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560" y="587727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TOTAL NET PROFIT (before tax)  20 + 1 = 21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1484784"/>
            <a:ext cx="25546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Transfer price = 70</a:t>
            </a:r>
            <a:endParaRPr lang="en-GB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EC917-CD37-4C90-BC7F-563E08CFA1A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Applying TNMM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859154"/>
              </p:ext>
            </p:extLst>
          </p:nvPr>
        </p:nvGraphicFramePr>
        <p:xfrm>
          <a:off x="467544" y="2420888"/>
          <a:ext cx="3788990" cy="3016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3053"/>
                <a:gridCol w="695937"/>
              </a:tblGrid>
              <a:tr h="547752">
                <a:tc gridSpan="2">
                  <a:txBody>
                    <a:bodyPr/>
                    <a:lstStyle/>
                    <a:p>
                      <a:r>
                        <a:rPr lang="en-GB" sz="2100" dirty="0" smtClean="0"/>
                        <a:t>Manufacturer (A)</a:t>
                      </a:r>
                      <a:endParaRPr lang="en-GB" sz="2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100" dirty="0" smtClean="0"/>
                        <a:t>Sales</a:t>
                      </a:r>
                      <a:endParaRPr lang="en-GB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21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100" i="1" u="none" dirty="0" smtClean="0"/>
                        <a:t>less </a:t>
                      </a:r>
                      <a:r>
                        <a:rPr lang="en-GB" sz="2100" u="none" dirty="0" smtClean="0"/>
                        <a:t>Costs</a:t>
                      </a:r>
                      <a:r>
                        <a:rPr lang="en-GB" sz="2100" u="none" baseline="0" dirty="0" smtClean="0"/>
                        <a:t> of production</a:t>
                      </a:r>
                      <a:endParaRPr lang="en-GB" sz="21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u="sng" dirty="0" smtClean="0"/>
                        <a:t>-40</a:t>
                      </a:r>
                      <a:endParaRPr lang="en-GB" sz="2100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100" dirty="0" smtClean="0"/>
                        <a:t>Gross profit</a:t>
                      </a:r>
                      <a:endParaRPr lang="en-GB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dirty="0" smtClean="0"/>
                        <a:t>30</a:t>
                      </a:r>
                      <a:endParaRPr lang="en-GB" sz="2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100" i="1" dirty="0" smtClean="0"/>
                        <a:t>less</a:t>
                      </a:r>
                      <a:r>
                        <a:rPr lang="en-GB" sz="2100" dirty="0" smtClean="0"/>
                        <a:t> Operating expenses</a:t>
                      </a:r>
                      <a:endParaRPr lang="en-GB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en-GB" sz="2100" u="sng" dirty="0" smtClean="0"/>
                        <a:t>-10</a:t>
                      </a:r>
                      <a:endParaRPr lang="en-GB" sz="2100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100" baseline="0" dirty="0" smtClean="0"/>
                        <a:t>Net profit</a:t>
                      </a:r>
                      <a:endParaRPr lang="en-GB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21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743910"/>
              </p:ext>
            </p:extLst>
          </p:nvPr>
        </p:nvGraphicFramePr>
        <p:xfrm>
          <a:off x="4600978" y="2420888"/>
          <a:ext cx="4147486" cy="305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9433"/>
                <a:gridCol w="768053"/>
              </a:tblGrid>
              <a:tr h="581784">
                <a:tc gridSpan="2">
                  <a:txBody>
                    <a:bodyPr/>
                    <a:lstStyle/>
                    <a:p>
                      <a:r>
                        <a:rPr lang="en-GB" sz="2100" dirty="0" smtClean="0"/>
                        <a:t>Importer(B)</a:t>
                      </a:r>
                      <a:endParaRPr lang="en-GB" sz="2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161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  <a:endParaRPr lang="en-GB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dirty="0" smtClean="0"/>
                        <a:t>100</a:t>
                      </a:r>
                      <a:endParaRPr lang="en-GB" sz="2100" dirty="0"/>
                    </a:p>
                  </a:txBody>
                  <a:tcPr/>
                </a:tc>
              </a:tr>
              <a:tr h="3161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 </a:t>
                      </a:r>
                      <a:r>
                        <a:rPr lang="en-GB" sz="21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</a:t>
                      </a:r>
                      <a:r>
                        <a:rPr lang="en-GB" sz="2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goods sold</a:t>
                      </a:r>
                      <a:endParaRPr lang="en-GB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GB" sz="2100" u="sng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61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Gross profit</a:t>
                      </a:r>
                      <a:endParaRPr lang="en-GB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dirty="0" smtClean="0"/>
                        <a:t>30</a:t>
                      </a:r>
                      <a:endParaRPr lang="en-GB" sz="2100" dirty="0"/>
                    </a:p>
                  </a:txBody>
                  <a:tcPr/>
                </a:tc>
              </a:tr>
              <a:tr h="3161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1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 </a:t>
                      </a:r>
                      <a:r>
                        <a:rPr lang="en-GB" sz="2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Operating expenses</a:t>
                      </a:r>
                      <a:endParaRPr lang="en-GB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100" u="sng" dirty="0" smtClean="0"/>
                        <a:t>-29</a:t>
                      </a:r>
                      <a:endParaRPr lang="en-GB" sz="2100" u="sng" dirty="0"/>
                    </a:p>
                  </a:txBody>
                  <a:tcPr/>
                </a:tc>
              </a:tr>
              <a:tr h="3161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Operating profit</a:t>
                      </a:r>
                      <a:endParaRPr lang="en-GB" sz="2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21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6199">
                <a:tc gridSpan="2">
                  <a:txBody>
                    <a:bodyPr/>
                    <a:lstStyle/>
                    <a:p>
                      <a:pPr algn="ctr"/>
                      <a:endParaRPr lang="en-GB" sz="21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211960" y="3284984"/>
            <a:ext cx="3816424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9552" y="602128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TOTAL NET PROFIT (before tax)  17 + 4 = 21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340768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If the arm’s length net margin from comparable, independent transactions = 4% return on sales for an importer,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Adjust the transfer price: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316416" y="4571836"/>
            <a:ext cx="3600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080" y="5013176"/>
            <a:ext cx="30963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Return on sales: 4%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172400" y="3429000"/>
            <a:ext cx="5760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u="sng" dirty="0">
                <a:solidFill>
                  <a:srgbClr val="C00000"/>
                </a:solidFill>
                <a:latin typeface="+mn-lt"/>
              </a:rPr>
              <a:t>-67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707904" y="2996952"/>
            <a:ext cx="5760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u="sng" dirty="0">
                <a:solidFill>
                  <a:srgbClr val="C00000"/>
                </a:solidFill>
                <a:latin typeface="+mn-lt"/>
              </a:rPr>
              <a:t>-67</a:t>
            </a:r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779912" y="4571836"/>
            <a:ext cx="432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1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17</a:t>
            </a:r>
            <a:endParaRPr lang="en-GB" sz="21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5517232"/>
            <a:ext cx="2331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Transfer price = 67</a:t>
            </a:r>
            <a:endParaRPr lang="en-GB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EC917-CD37-4C90-BC7F-563E08CFA1A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1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6" grpId="0"/>
      <p:bldP spid="9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68000" y="3078186"/>
            <a:ext cx="6300000" cy="669414"/>
          </a:xfrm>
        </p:spPr>
        <p:txBody>
          <a:bodyPr/>
          <a:lstStyle/>
          <a:p>
            <a:r>
              <a:rPr lang="en-GB" cap="none" dirty="0" smtClean="0"/>
              <a:t>Thank you</a:t>
            </a:r>
            <a:endParaRPr lang="en-GB" cap="non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02688" y="6411913"/>
            <a:ext cx="341312" cy="244475"/>
          </a:xfrm>
        </p:spPr>
        <p:txBody>
          <a:bodyPr/>
          <a:lstStyle/>
          <a:p>
            <a:pPr>
              <a:defRPr/>
            </a:pPr>
            <a:fld id="{574EC917-CD37-4C90-BC7F-563E08CFA1A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noProof="0" dirty="0" smtClean="0">
                <a:latin typeface="Calibri" pitchFamily="34" charset="0"/>
              </a:rPr>
              <a:t>Refers to the pricing and other conditions in place in transactions between </a:t>
            </a:r>
            <a:r>
              <a:rPr lang="en-GB" sz="2800" dirty="0" smtClean="0"/>
              <a:t>‘associated enterprises’</a:t>
            </a:r>
            <a:r>
              <a:rPr lang="en-GB" sz="2800" noProof="0" dirty="0" smtClean="0">
                <a:latin typeface="Calibri" pitchFamily="34" charset="0"/>
              </a:rPr>
              <a:t> – normally companies</a:t>
            </a:r>
          </a:p>
          <a:p>
            <a:endParaRPr lang="en-GB" sz="2800" noProof="0" dirty="0" smtClean="0">
              <a:latin typeface="Calibri" pitchFamily="34" charset="0"/>
            </a:endParaRPr>
          </a:p>
          <a:p>
            <a:r>
              <a:rPr lang="en-GB" sz="2800" noProof="0" dirty="0" smtClean="0">
                <a:latin typeface="Calibri" pitchFamily="34" charset="0"/>
              </a:rPr>
              <a:t>Applies to a very wide range of transactions – goods, services, intangibles, financial products</a:t>
            </a:r>
          </a:p>
          <a:p>
            <a:endParaRPr lang="en-GB" sz="2800" noProof="0" dirty="0" smtClean="0">
              <a:latin typeface="Calibri" pitchFamily="34" charset="0"/>
            </a:endParaRPr>
          </a:p>
          <a:p>
            <a:r>
              <a:rPr lang="en-GB" sz="2800" dirty="0" smtClean="0">
                <a:latin typeface="Calibri" pitchFamily="34" charset="0"/>
              </a:rPr>
              <a:t>Generally applies to cross-border transactions, but in some cases may also be applied domestically</a:t>
            </a:r>
            <a:endParaRPr lang="en-GB" sz="2800" noProof="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GB" noProof="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noProof="0" dirty="0" smtClean="0">
                <a:latin typeface="+mj-lt"/>
              </a:rPr>
              <a:t>Transfer Pricing</a:t>
            </a:r>
            <a:endParaRPr lang="en-GB" sz="3600" noProof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EC917-CD37-4C90-BC7F-563E08CFA1A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noProof="0" dirty="0" smtClean="0">
                <a:latin typeface="+mj-lt"/>
              </a:rPr>
              <a:t>The effect of transfer pricing</a:t>
            </a:r>
            <a:endParaRPr lang="en-GB" sz="3600" noProof="0" dirty="0">
              <a:latin typeface="+mj-lt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2985667" y="1437270"/>
            <a:ext cx="5906813" cy="4641379"/>
          </a:xfrm>
        </p:spPr>
        <p:txBody>
          <a:bodyPr/>
          <a:lstStyle/>
          <a:p>
            <a:r>
              <a:rPr lang="en-GB" noProof="0" dirty="0" smtClean="0">
                <a:latin typeface="Calibri" pitchFamily="34" charset="0"/>
              </a:rPr>
              <a:t>Sales price =</a:t>
            </a:r>
          </a:p>
          <a:p>
            <a:pPr lvl="1"/>
            <a:r>
              <a:rPr lang="en-GB" dirty="0" smtClean="0">
                <a:latin typeface="Calibri" pitchFamily="34" charset="0"/>
              </a:rPr>
              <a:t>Assessable revenue to Company A</a:t>
            </a:r>
          </a:p>
          <a:p>
            <a:pPr lvl="1"/>
            <a:r>
              <a:rPr lang="en-GB" noProof="0" dirty="0" smtClean="0">
                <a:latin typeface="Calibri" pitchFamily="34" charset="0"/>
              </a:rPr>
              <a:t>Deductible expense to Company B</a:t>
            </a:r>
          </a:p>
          <a:p>
            <a:r>
              <a:rPr lang="en-GB" dirty="0" smtClean="0">
                <a:latin typeface="Calibri" pitchFamily="34" charset="0"/>
              </a:rPr>
              <a:t>Therefore affects the profits (and hence taxes) of both</a:t>
            </a:r>
          </a:p>
          <a:p>
            <a:r>
              <a:rPr lang="en-GB" dirty="0" smtClean="0">
                <a:latin typeface="Calibri" pitchFamily="34" charset="0"/>
              </a:rPr>
              <a:t>May be used to minimise taxes (</a:t>
            </a:r>
            <a:r>
              <a:rPr lang="en-GB" i="1" dirty="0" smtClean="0">
                <a:latin typeface="Calibri" pitchFamily="34" charset="0"/>
              </a:rPr>
              <a:t>e.g.</a:t>
            </a:r>
            <a:r>
              <a:rPr lang="en-GB" dirty="0" smtClean="0">
                <a:latin typeface="Calibri" pitchFamily="34" charset="0"/>
              </a:rPr>
              <a:t> recognising </a:t>
            </a:r>
            <a:r>
              <a:rPr lang="en-GB" dirty="0">
                <a:latin typeface="Calibri" pitchFamily="34" charset="0"/>
              </a:rPr>
              <a:t>taxable profit in </a:t>
            </a:r>
            <a:r>
              <a:rPr lang="en-GB" dirty="0" smtClean="0">
                <a:latin typeface="Calibri" pitchFamily="34" charset="0"/>
              </a:rPr>
              <a:t>favourable tax jurisdictions )</a:t>
            </a:r>
          </a:p>
          <a:p>
            <a:r>
              <a:rPr lang="en-GB" dirty="0" smtClean="0">
                <a:latin typeface="Calibri" pitchFamily="34" charset="0"/>
              </a:rPr>
              <a:t>Other motives may include: </a:t>
            </a:r>
            <a:r>
              <a:rPr lang="en-GB" dirty="0">
                <a:latin typeface="Calibri" pitchFamily="34" charset="0"/>
              </a:rPr>
              <a:t>customs duties, price and exchange controls and dividend </a:t>
            </a:r>
            <a:r>
              <a:rPr lang="en-GB" dirty="0" smtClean="0">
                <a:latin typeface="Calibri" pitchFamily="34" charset="0"/>
              </a:rPr>
              <a:t>policy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EC917-CD37-4C90-BC7F-563E08CFA1A4}" type="slidenum">
              <a:rPr lang="en-US" sz="1200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 sz="1200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528" y="1785938"/>
            <a:ext cx="2808312" cy="4143375"/>
            <a:chOff x="856109" y="1785938"/>
            <a:chExt cx="2808312" cy="4143375"/>
          </a:xfrm>
        </p:grpSpPr>
        <p:sp>
          <p:nvSpPr>
            <p:cNvPr id="11" name="Rectangle 10"/>
            <p:cNvSpPr/>
            <p:nvPr/>
          </p:nvSpPr>
          <p:spPr>
            <a:xfrm>
              <a:off x="1000125" y="4714875"/>
              <a:ext cx="2286000" cy="121443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rPr>
                <a:t>Company B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856109" y="1785938"/>
              <a:ext cx="2808312" cy="2855664"/>
              <a:chOff x="884064" y="1785938"/>
              <a:chExt cx="2808312" cy="285566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071563" y="1785938"/>
                <a:ext cx="2286000" cy="1214437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eorgia"/>
                    <a:ea typeface="+mn-ea"/>
                    <a:cs typeface="+mn-cs"/>
                  </a:rPr>
                  <a:t>Company A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+mn-ea"/>
                  <a:cs typeface="+mn-cs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rot="5400000">
                <a:off x="1382512" y="3818483"/>
                <a:ext cx="1644650" cy="1588"/>
              </a:xfrm>
              <a:prstGeom prst="straightConnector1">
                <a:avLst/>
              </a:prstGeom>
              <a:noFill/>
              <a:ln w="158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6" name="TextBox 12"/>
              <p:cNvSpPr txBox="1">
                <a:spLocks noChangeArrowheads="1"/>
              </p:cNvSpPr>
              <p:nvPr/>
            </p:nvSpPr>
            <p:spPr bwMode="auto">
              <a:xfrm>
                <a:off x="884064" y="3573016"/>
                <a:ext cx="280831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GB" sz="2000" dirty="0"/>
                  <a:t>Sale of </a:t>
                </a:r>
                <a:r>
                  <a:rPr lang="en-GB" sz="2000" dirty="0" smtClean="0"/>
                  <a:t>goods/services</a:t>
                </a:r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38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1601788"/>
          <a:ext cx="8218487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pPr eaLnBrk="1" hangingPunct="1"/>
            <a:r>
              <a:rPr lang="en-GB" smtClean="0"/>
              <a:t>The OECD</a:t>
            </a:r>
            <a:endParaRPr lang="en-US" smtClean="0"/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727BB4F-ED2C-47F0-BA3C-AD0CA530C865}" type="slidenum">
              <a:rPr lang="en-US">
                <a:solidFill>
                  <a:schemeClr val="bg1"/>
                </a:solidFill>
              </a:rPr>
              <a:pPr eaLnBrk="1" hangingPunct="1"/>
              <a:t>4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496904"/>
              </p:ext>
            </p:extLst>
          </p:nvPr>
        </p:nvGraphicFramePr>
        <p:xfrm>
          <a:off x="312489" y="1340768"/>
          <a:ext cx="8435975" cy="506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079500" y="238125"/>
            <a:ext cx="7416800" cy="1022350"/>
          </a:xfrm>
        </p:spPr>
        <p:txBody>
          <a:bodyPr/>
          <a:lstStyle/>
          <a:p>
            <a:pPr eaLnBrk="1" hangingPunct="1"/>
            <a:r>
              <a:rPr lang="en-GB" smtClean="0"/>
              <a:t>The Committee on Fiscal Affairs: </a:t>
            </a:r>
            <a:br>
              <a:rPr lang="en-GB" smtClean="0"/>
            </a:br>
            <a:r>
              <a:rPr lang="en-GB" smtClean="0"/>
              <a:t>		What we do</a:t>
            </a:r>
            <a:endParaRPr lang="en-US" smtClean="0"/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61F0FAE-D88A-471A-9E9A-7D45E9C0295B}" type="slidenum">
              <a:rPr lang="en-US">
                <a:solidFill>
                  <a:schemeClr val="bg1"/>
                </a:solidFill>
              </a:rPr>
              <a:pPr eaLnBrk="1" hangingPunct="1"/>
              <a:t>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67544" y="2276872"/>
            <a:ext cx="7560840" cy="576064"/>
          </a:xfrm>
          <a:prstGeom prst="ellipse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107504" y="4293096"/>
            <a:ext cx="8424936" cy="1008112"/>
          </a:xfrm>
          <a:prstGeom prst="ellipse">
            <a:avLst/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9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Guidelines agreed by member countries; influential globally</a:t>
            </a:r>
          </a:p>
          <a:p>
            <a:r>
              <a:rPr lang="en-GB" sz="2800" dirty="0" smtClean="0"/>
              <a:t>‘Authoritative statement’ of the arm’s                  length principle = Associated                         Enterprises Article of OECD Model Tax                    Convention</a:t>
            </a:r>
          </a:p>
          <a:p>
            <a:r>
              <a:rPr lang="en-GB" sz="2800" dirty="0" smtClean="0"/>
              <a:t>Transfer pricing rules established                       by domestic law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OECD Transfer Pricing Guidelines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EC917-CD37-4C90-BC7F-563E08CFA1A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06613"/>
            <a:ext cx="21463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7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313" y="1601788"/>
            <a:ext cx="8352159" cy="4525962"/>
          </a:xfrm>
        </p:spPr>
        <p:txBody>
          <a:bodyPr/>
          <a:lstStyle/>
          <a:p>
            <a:r>
              <a:rPr lang="en-GB" sz="2800" dirty="0" smtClean="0">
                <a:latin typeface="Calibri" pitchFamily="34" charset="0"/>
              </a:rPr>
              <a:t>Generally based on the arm’s length principle</a:t>
            </a:r>
          </a:p>
          <a:p>
            <a:r>
              <a:rPr lang="en-GB" sz="2800" dirty="0" smtClean="0">
                <a:latin typeface="Calibri" pitchFamily="34" charset="0"/>
              </a:rPr>
              <a:t>To </a:t>
            </a:r>
            <a:r>
              <a:rPr lang="en-GB" sz="2800" dirty="0">
                <a:latin typeface="Calibri" pitchFamily="34" charset="0"/>
              </a:rPr>
              <a:t>enable countries to</a:t>
            </a:r>
          </a:p>
          <a:p>
            <a:pPr lvl="1"/>
            <a:r>
              <a:rPr lang="en-GB" sz="2400" dirty="0">
                <a:latin typeface="Calibri" pitchFamily="34" charset="0"/>
              </a:rPr>
              <a:t>Tax </a:t>
            </a:r>
            <a:r>
              <a:rPr lang="en-GB" sz="2400" dirty="0" smtClean="0">
                <a:latin typeface="Calibri" pitchFamily="34" charset="0"/>
              </a:rPr>
              <a:t>a an appropriate amount of </a:t>
            </a:r>
            <a:r>
              <a:rPr lang="en-GB" sz="2400" dirty="0">
                <a:latin typeface="Calibri" pitchFamily="34" charset="0"/>
              </a:rPr>
              <a:t>profits on </a:t>
            </a:r>
            <a:r>
              <a:rPr lang="en-GB" sz="2400" dirty="0" smtClean="0">
                <a:latin typeface="Calibri" pitchFamily="34" charset="0"/>
              </a:rPr>
              <a:t>cross-border  transactions</a:t>
            </a:r>
          </a:p>
          <a:p>
            <a:pPr lvl="2"/>
            <a:r>
              <a:rPr lang="en-GB" sz="2200" dirty="0" smtClean="0">
                <a:latin typeface="Calibri" pitchFamily="34" charset="0"/>
              </a:rPr>
              <a:t>What would an independent enterprise have paid / received?</a:t>
            </a:r>
          </a:p>
          <a:p>
            <a:pPr lvl="2"/>
            <a:r>
              <a:rPr lang="en-GB" sz="2200" dirty="0" smtClean="0">
                <a:latin typeface="Calibri" pitchFamily="34" charset="0"/>
              </a:rPr>
              <a:t>By reference to economic contributions </a:t>
            </a:r>
            <a:endParaRPr lang="en-GB" sz="2200" dirty="0">
              <a:latin typeface="Calibri" pitchFamily="34" charset="0"/>
            </a:endParaRPr>
          </a:p>
          <a:p>
            <a:pPr lvl="1"/>
            <a:r>
              <a:rPr lang="en-GB" sz="2400" dirty="0" smtClean="0"/>
              <a:t>Minimise</a:t>
            </a:r>
            <a:r>
              <a:rPr lang="en-GB" sz="2400" dirty="0" smtClean="0">
                <a:latin typeface="Calibri" pitchFamily="34" charset="0"/>
              </a:rPr>
              <a:t> </a:t>
            </a:r>
            <a:r>
              <a:rPr lang="en-GB" sz="2400" dirty="0">
                <a:latin typeface="Calibri" pitchFamily="34" charset="0"/>
              </a:rPr>
              <a:t>risk of double </a:t>
            </a:r>
            <a:r>
              <a:rPr lang="en-GB" sz="2400" dirty="0" smtClean="0">
                <a:latin typeface="Calibri" pitchFamily="34" charset="0"/>
              </a:rPr>
              <a:t>taxation, and </a:t>
            </a:r>
            <a:r>
              <a:rPr lang="en-GB" sz="2400" dirty="0">
                <a:latin typeface="Calibri" pitchFamily="34" charset="0"/>
              </a:rPr>
              <a:t>hence </a:t>
            </a:r>
            <a:r>
              <a:rPr lang="en-GB" sz="2400" dirty="0" smtClean="0">
                <a:latin typeface="Calibri" pitchFamily="34" charset="0"/>
              </a:rPr>
              <a:t>encourage trade and </a:t>
            </a:r>
            <a:r>
              <a:rPr lang="en-GB" sz="2400" dirty="0">
                <a:latin typeface="Calibri" pitchFamily="34" charset="0"/>
              </a:rPr>
              <a:t>investment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237600"/>
            <a:ext cx="8172400" cy="1022400"/>
          </a:xfrm>
        </p:spPr>
        <p:txBody>
          <a:bodyPr/>
          <a:lstStyle/>
          <a:p>
            <a:r>
              <a:rPr lang="en-GB" sz="3600" noProof="0" dirty="0" smtClean="0"/>
              <a:t>Objectives </a:t>
            </a:r>
            <a:r>
              <a:rPr lang="en-GB" sz="3600" dirty="0" smtClean="0"/>
              <a:t>of transfer pricing legislation</a:t>
            </a:r>
            <a:endParaRPr lang="en-GB" sz="36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EC917-CD37-4C90-BC7F-563E08CFA1A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601788"/>
            <a:ext cx="8640960" cy="4525962"/>
          </a:xfrm>
        </p:spPr>
        <p:txBody>
          <a:bodyPr/>
          <a:lstStyle/>
          <a:p>
            <a:r>
              <a:rPr lang="en-GB" sz="2800" dirty="0" smtClean="0"/>
              <a:t>Determine arm’s length pricing for transactions by reference to comparable, but independent, transactions</a:t>
            </a:r>
            <a:endParaRPr lang="en-GB" sz="2800" dirty="0"/>
          </a:p>
          <a:p>
            <a:r>
              <a:rPr lang="en-GB" sz="2800" dirty="0" smtClean="0"/>
              <a:t>Transfer Pricing Methods</a:t>
            </a:r>
          </a:p>
          <a:p>
            <a:pPr lvl="1"/>
            <a:r>
              <a:rPr lang="en-GB" sz="2400" dirty="0" smtClean="0"/>
              <a:t>All aim to determine the arm’s length price of the transaction</a:t>
            </a:r>
          </a:p>
          <a:p>
            <a:pPr lvl="1"/>
            <a:r>
              <a:rPr lang="en-GB" sz="2400" dirty="0" smtClean="0"/>
              <a:t>OECD Guidelines require the ‘most appropriate’ method </a:t>
            </a:r>
            <a:r>
              <a:rPr lang="en-GB" sz="2400" dirty="0"/>
              <a:t> </a:t>
            </a:r>
            <a:r>
              <a:rPr lang="en-GB" sz="2400" dirty="0" smtClean="0"/>
              <a:t>is used</a:t>
            </a:r>
          </a:p>
          <a:p>
            <a:pPr lvl="1"/>
            <a:r>
              <a:rPr lang="en-GB" sz="2400" dirty="0" smtClean="0"/>
              <a:t>Ideally, more direct methods are preferred. Most direct method compares </a:t>
            </a:r>
            <a:r>
              <a:rPr lang="en-GB" sz="2400" i="1" dirty="0" smtClean="0"/>
              <a:t>prices </a:t>
            </a:r>
            <a:r>
              <a:rPr lang="en-GB" sz="2400" dirty="0" smtClean="0"/>
              <a:t>(“CUP” method)</a:t>
            </a:r>
          </a:p>
          <a:p>
            <a:pPr lvl="1"/>
            <a:r>
              <a:rPr lang="en-GB" sz="2400" dirty="0"/>
              <a:t>But, to be ‘comparable’, there must be no differences between the tested transaction and the independent transaction which would materially affect the </a:t>
            </a:r>
            <a:r>
              <a:rPr lang="en-GB" sz="2400" dirty="0" smtClean="0"/>
              <a:t>price</a:t>
            </a:r>
            <a:endParaRPr lang="en-GB" sz="2400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Arm’s length prices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EC917-CD37-4C90-BC7F-563E08CFA1A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84784"/>
            <a:ext cx="8496175" cy="4525962"/>
          </a:xfrm>
        </p:spPr>
        <p:txBody>
          <a:bodyPr/>
          <a:lstStyle/>
          <a:p>
            <a:r>
              <a:rPr lang="en-GB" sz="2800" dirty="0" smtClean="0"/>
              <a:t>Finding truly comparable uncontrolled </a:t>
            </a:r>
            <a:r>
              <a:rPr lang="en-GB" sz="2800" i="1" dirty="0" smtClean="0"/>
              <a:t>prices</a:t>
            </a:r>
            <a:r>
              <a:rPr lang="en-GB" sz="2800" dirty="0" smtClean="0"/>
              <a:t> is rare</a:t>
            </a:r>
          </a:p>
          <a:p>
            <a:pPr lvl="1"/>
            <a:r>
              <a:rPr lang="en-GB" sz="2400" dirty="0" smtClean="0"/>
              <a:t>Lack of sufficiently comparable but independent transactions</a:t>
            </a:r>
          </a:p>
          <a:p>
            <a:pPr lvl="1"/>
            <a:r>
              <a:rPr lang="en-GB" sz="2400" dirty="0" smtClean="0"/>
              <a:t>Lack of available data </a:t>
            </a:r>
          </a:p>
          <a:p>
            <a:r>
              <a:rPr lang="en-GB" sz="2800" dirty="0" smtClean="0"/>
              <a:t>Other transfer pricing methods rely on a comparison of gross or net margins, or a split of profits</a:t>
            </a:r>
          </a:p>
          <a:p>
            <a:pPr lvl="1"/>
            <a:r>
              <a:rPr lang="en-GB" sz="2400" dirty="0" smtClean="0"/>
              <a:t>Reliable </a:t>
            </a:r>
            <a:r>
              <a:rPr lang="en-GB" sz="2400" i="1" dirty="0" smtClean="0"/>
              <a:t>gross</a:t>
            </a:r>
            <a:r>
              <a:rPr lang="en-GB" sz="2400" dirty="0" smtClean="0"/>
              <a:t> margin data from comparable but independent transactions is also uncommon</a:t>
            </a:r>
          </a:p>
          <a:p>
            <a:r>
              <a:rPr lang="en-GB" sz="2800" dirty="0" smtClean="0"/>
              <a:t>Transactional Net Margin Method (“TNMM”) </a:t>
            </a:r>
          </a:p>
          <a:p>
            <a:pPr lvl="1"/>
            <a:r>
              <a:rPr lang="en-GB" sz="2400" dirty="0" smtClean="0"/>
              <a:t>Commonly used in practice</a:t>
            </a:r>
          </a:p>
          <a:p>
            <a:pPr lvl="1"/>
            <a:r>
              <a:rPr lang="en-GB" sz="2400" dirty="0" smtClean="0"/>
              <a:t>Reliable </a:t>
            </a:r>
            <a:r>
              <a:rPr lang="en-GB" sz="2400" i="1" dirty="0" smtClean="0"/>
              <a:t>net</a:t>
            </a:r>
            <a:r>
              <a:rPr lang="en-GB" sz="2400" dirty="0" smtClean="0"/>
              <a:t> margin data from comparable, but independent transactions is more often available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Comparability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EC917-CD37-4C90-BC7F-563E08CFA1A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theme1.xml><?xml version="1.0" encoding="utf-8"?>
<a:theme xmlns:a="http://schemas.openxmlformats.org/drawingml/2006/main" name="OCDE_White_FR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ECD_English_blu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758</Words>
  <Application>Microsoft Office PowerPoint</Application>
  <PresentationFormat>On-screen Show (4:3)</PresentationFormat>
  <Paragraphs>149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OCDE_White_FR</vt:lpstr>
      <vt:lpstr>oecd_Eng_BD</vt:lpstr>
      <vt:lpstr>oecd_50A_Eng_BD</vt:lpstr>
      <vt:lpstr>OECD_English_blue</vt:lpstr>
      <vt:lpstr>1_OECD_English_white</vt:lpstr>
      <vt:lpstr>Transfer Pricing and the OECD</vt:lpstr>
      <vt:lpstr>Transfer Pricing</vt:lpstr>
      <vt:lpstr>The effect of transfer pricing</vt:lpstr>
      <vt:lpstr>The OECD</vt:lpstr>
      <vt:lpstr>The Committee on Fiscal Affairs:    What we do</vt:lpstr>
      <vt:lpstr>OECD Transfer Pricing Guidelines</vt:lpstr>
      <vt:lpstr>Objectives of transfer pricing legislation</vt:lpstr>
      <vt:lpstr>Arm’s length prices</vt:lpstr>
      <vt:lpstr>Comparability</vt:lpstr>
      <vt:lpstr>TNMM</vt:lpstr>
      <vt:lpstr>Applying TNMM</vt:lpstr>
      <vt:lpstr>Applying TNMM</vt:lpstr>
      <vt:lpstr>Thank you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– Transfer Pricing Legislation</dc:title>
  <dc:creator>gallacher_r</dc:creator>
  <cp:lastModifiedBy>Joel Lachlan Cooper</cp:lastModifiedBy>
  <cp:revision>53</cp:revision>
  <dcterms:created xsi:type="dcterms:W3CDTF">2009-07-13T08:41:29Z</dcterms:created>
  <dcterms:modified xsi:type="dcterms:W3CDTF">2014-06-23T10:50:35Z</dcterms:modified>
</cp:coreProperties>
</file>