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19" r:id="rId3"/>
    <p:sldId id="399" r:id="rId4"/>
    <p:sldId id="404" r:id="rId5"/>
    <p:sldId id="405" r:id="rId6"/>
    <p:sldId id="406" r:id="rId7"/>
    <p:sldId id="412" r:id="rId8"/>
    <p:sldId id="411" r:id="rId9"/>
    <p:sldId id="407" r:id="rId10"/>
    <p:sldId id="420" r:id="rId11"/>
    <p:sldId id="422" r:id="rId12"/>
    <p:sldId id="414" r:id="rId13"/>
    <p:sldId id="410" r:id="rId14"/>
    <p:sldId id="41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A40000"/>
    <a:srgbClr val="24A5FC"/>
    <a:srgbClr val="2495FC"/>
    <a:srgbClr val="2395FD"/>
    <a:srgbClr val="21A5FF"/>
    <a:srgbClr val="0099FF"/>
    <a:srgbClr val="25A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0929"/>
  </p:normalViewPr>
  <p:slideViewPr>
    <p:cSldViewPr>
      <p:cViewPr varScale="1">
        <p:scale>
          <a:sx n="55" d="100"/>
          <a:sy n="55" d="100"/>
        </p:scale>
        <p:origin x="-60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568AC2-26B9-4F57-9895-3B9ED3049C5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5347D8-3EF9-49EE-9917-B20EFD04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676400"/>
            <a:ext cx="7772400" cy="1981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 Black" pitchFamily="34" charset="0"/>
              </a:rPr>
              <a:t>WHAT AUTHORS WANT</a:t>
            </a:r>
            <a:r>
              <a:rPr lang="en-US" sz="2800" b="1" smtClean="0">
                <a:latin typeface="Arial Black" pitchFamily="34" charset="0"/>
              </a:rPr>
              <a:t/>
            </a:r>
            <a:br>
              <a:rPr lang="en-US" sz="2800" b="1" smtClean="0">
                <a:latin typeface="Arial Black" pitchFamily="34" charset="0"/>
              </a:rPr>
            </a:br>
            <a:r>
              <a:rPr lang="en-US" sz="2800" b="1" smtClean="0">
                <a:latin typeface="Arial Black" pitchFamily="34" charset="0"/>
              </a:rPr>
              <a:t/>
            </a:r>
            <a:br>
              <a:rPr lang="en-US" sz="2800" b="1" smtClean="0">
                <a:latin typeface="Arial Black" pitchFamily="34" charset="0"/>
              </a:rPr>
            </a:br>
            <a:r>
              <a:rPr lang="en-US" sz="2800" b="1" smtClean="0">
                <a:latin typeface="Arial Black" pitchFamily="34" charset="0"/>
              </a:rPr>
              <a:t>U</a:t>
            </a:r>
            <a:r>
              <a:rPr lang="en-US" sz="2800" smtClean="0">
                <a:latin typeface="Arial Black" pitchFamily="34" charset="0"/>
              </a:rPr>
              <a:t>nderstanding Author Priorities in the Self-Publishing Era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876800"/>
            <a:ext cx="6400800" cy="685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latin typeface="Arial Black" pitchFamily="34" charset="0"/>
              </a:rPr>
              <a:t>Phil Sexton • Publisher, Writer’s Digest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85800" y="685800"/>
            <a:ext cx="8001000" cy="5486400"/>
          </a:xfrm>
          <a:prstGeom prst="rect">
            <a:avLst/>
          </a:prstGeom>
          <a:noFill/>
          <a:ln w="38100">
            <a:solidFill>
              <a:srgbClr val="A4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76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Production</a:t>
            </a:r>
          </a:p>
        </p:txBody>
      </p:sp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5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62200"/>
            <a:ext cx="91440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Sales and Earnings</a:t>
            </a:r>
          </a:p>
        </p:txBody>
      </p:sp>
      <p:sp>
        <p:nvSpPr>
          <p:cNvPr id="24578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795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97125"/>
            <a:ext cx="9144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563563"/>
            <a:ext cx="7467600" cy="1036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smtClean="0">
                <a:latin typeface="Arial" charset="0"/>
                <a:cs typeface="Arial" charset="0"/>
              </a:rPr>
              <a:t>How Authors Want to Publish Their Next Book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593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Author Satisfaction Results</a:t>
            </a:r>
          </a:p>
        </p:txBody>
      </p:sp>
      <p:sp>
        <p:nvSpPr>
          <p:cNvPr id="26626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5413"/>
            <a:ext cx="381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4191000" y="1905000"/>
            <a:ext cx="4648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• Cover: 31.4% HT−49.4% HSP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• Quality: 37.4% HT−44.4% HSP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• Pricing: 20.5% HT−44.4% HSP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• # Sold: 4.6% SP, 8.2% T, 9.7% HSP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• $ Sold: 4.5% SP, 4.8% T, 10.7% HSP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• Control: 17.4% HT−63.6% HSP</a:t>
            </a:r>
            <a:endParaRPr lang="en-US">
              <a:latin typeface="Arial" charset="0"/>
            </a:endParaRPr>
          </a:p>
        </p:txBody>
      </p:sp>
      <p:pic>
        <p:nvPicPr>
          <p:cNvPr id="2663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191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Arial" charset="0"/>
                <a:cs typeface="Arial" charset="0"/>
              </a:rPr>
              <a:t>Full results and analysis available in the Digital Book World Store: 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smtClean="0">
                <a:latin typeface="Arial" charset="0"/>
                <a:cs typeface="Arial" charset="0"/>
              </a:rPr>
              <a:t>Store.DigitalBookWorld.com</a:t>
            </a: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1403350"/>
            <a:ext cx="3524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0713" y="287338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Author Definitions	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Aspiring: not yet published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Self-Published: self-published only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Traditional: traditionally published only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Hybrid: both self- and traditionally published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Profile: Typical author in the sample is a commercial fiction writer who might also write nonfiction and who had a project in the works that might soon be ready to publish. 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Authors in the Survey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05800" cy="4876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9,210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espondents (up from 5,000 in 2013)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88.4% fiction vs. 39.5% nonfiction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− 28.9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% Fantasy		− 21.8% General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− 26.1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% Young Adult		− 22.2% Romance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− 9.9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% Bio/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Autobio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/Memoir	− 8.0% Self-Help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30.2% writing New Adult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Hybrids 20−24 hours/week writing; all others 10</a:t>
            </a:r>
            <a:r>
              <a:rPr lang="en-US" sz="2400" spc="-150" dirty="0" smtClean="0">
                <a:latin typeface="Arial" pitchFamily="34" charset="0"/>
                <a:cs typeface="Arial" pitchFamily="34" charset="0"/>
              </a:rPr>
              <a:t>−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14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Hybrids 7−9 hours/week writing-related; Aspiring 34, SP+T 5−6 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Median # published manuscripts: SP 1, T 2, H 2+2</a:t>
            </a: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715000"/>
            <a:ext cx="179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Why They Write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513" y="228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93838"/>
            <a:ext cx="86248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Annual Writing Income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271463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47800"/>
            <a:ext cx="878046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Publishing Preferences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44638"/>
            <a:ext cx="872807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Advances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"/>
            <a:ext cx="179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52575"/>
            <a:ext cx="81645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Royalties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752600"/>
            <a:ext cx="85201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1825" y="228600"/>
            <a:ext cx="179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Distribution and Marketing</a:t>
            </a:r>
          </a:p>
        </p:txBody>
      </p:sp>
      <p:sp>
        <p:nvSpPr>
          <p:cNvPr id="22530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685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3" y="1371600"/>
            <a:ext cx="91265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201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Calibri</vt:lpstr>
      <vt:lpstr>Arial Black</vt:lpstr>
      <vt:lpstr>Default Design</vt:lpstr>
      <vt:lpstr>WHAT AUTHORS WANT  Understanding Author Priorities in the Self-Publishing Era</vt:lpstr>
      <vt:lpstr>Author Definitions </vt:lpstr>
      <vt:lpstr>Authors in the Survey</vt:lpstr>
      <vt:lpstr>Why They Write</vt:lpstr>
      <vt:lpstr>Annual Writing Income</vt:lpstr>
      <vt:lpstr>Publishing Preferences</vt:lpstr>
      <vt:lpstr>Advances</vt:lpstr>
      <vt:lpstr>Royalties</vt:lpstr>
      <vt:lpstr>Distribution and Marketing</vt:lpstr>
      <vt:lpstr>Production</vt:lpstr>
      <vt:lpstr>Sales and Earnings</vt:lpstr>
      <vt:lpstr>How Authors Want to Publish Their Next Book</vt:lpstr>
      <vt:lpstr>Author Satisfaction Results</vt:lpstr>
      <vt:lpstr>Conclusions</vt:lpstr>
    </vt:vector>
  </TitlesOfParts>
  <Company>F+W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Poetry Published</dc:title>
  <dc:creator>Robert Brewer</dc:creator>
  <cp:lastModifiedBy>jacobst</cp:lastModifiedBy>
  <cp:revision>162</cp:revision>
  <dcterms:created xsi:type="dcterms:W3CDTF">2009-05-28T23:32:26Z</dcterms:created>
  <dcterms:modified xsi:type="dcterms:W3CDTF">2014-01-29T22:05:06Z</dcterms:modified>
</cp:coreProperties>
</file>