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8759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64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KS1dixG5aG7QzckvXL9SUf+51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64" orient="horz"/>
        <p:guide pos="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39838" y="657225"/>
            <a:ext cx="4378325" cy="3284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160917"/>
            <a:ext cx="5486400" cy="3941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320314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320314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0067b346_0_0:notes"/>
          <p:cNvSpPr txBox="1"/>
          <p:nvPr>
            <p:ph idx="1" type="body"/>
          </p:nvPr>
        </p:nvSpPr>
        <p:spPr>
          <a:xfrm>
            <a:off x="685800" y="4160917"/>
            <a:ext cx="5486400" cy="39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20067b346_0_0:notes"/>
          <p:cNvSpPr/>
          <p:nvPr>
            <p:ph idx="2" type="sldImg"/>
          </p:nvPr>
        </p:nvSpPr>
        <p:spPr>
          <a:xfrm>
            <a:off x="1143000" y="656987"/>
            <a:ext cx="4572000" cy="328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0067b346_0_11:notes"/>
          <p:cNvSpPr txBox="1"/>
          <p:nvPr>
            <p:ph idx="1" type="body"/>
          </p:nvPr>
        </p:nvSpPr>
        <p:spPr>
          <a:xfrm>
            <a:off x="685800" y="4160917"/>
            <a:ext cx="5486400" cy="39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20067b346_0_11:notes"/>
          <p:cNvSpPr/>
          <p:nvPr>
            <p:ph idx="2" type="sldImg"/>
          </p:nvPr>
        </p:nvSpPr>
        <p:spPr>
          <a:xfrm>
            <a:off x="1143000" y="656987"/>
            <a:ext cx="4572000" cy="328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0067b346_0_93:notes"/>
          <p:cNvSpPr txBox="1"/>
          <p:nvPr>
            <p:ph idx="1" type="body"/>
          </p:nvPr>
        </p:nvSpPr>
        <p:spPr>
          <a:xfrm>
            <a:off x="685800" y="4160917"/>
            <a:ext cx="5486400" cy="39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620067b346_0_93:notes"/>
          <p:cNvSpPr/>
          <p:nvPr>
            <p:ph idx="2" type="sldImg"/>
          </p:nvPr>
        </p:nvSpPr>
        <p:spPr>
          <a:xfrm>
            <a:off x="1143000" y="656987"/>
            <a:ext cx="4572000" cy="328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160917"/>
            <a:ext cx="5486400" cy="394192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239838" y="657225"/>
            <a:ext cx="4378325" cy="3284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0067b346_0_173:notes"/>
          <p:cNvSpPr txBox="1"/>
          <p:nvPr>
            <p:ph idx="1" type="body"/>
          </p:nvPr>
        </p:nvSpPr>
        <p:spPr>
          <a:xfrm>
            <a:off x="685800" y="4160917"/>
            <a:ext cx="5486400" cy="39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620067b346_0_173:notes"/>
          <p:cNvSpPr/>
          <p:nvPr>
            <p:ph idx="2" type="sldImg"/>
          </p:nvPr>
        </p:nvSpPr>
        <p:spPr>
          <a:xfrm>
            <a:off x="1143000" y="656987"/>
            <a:ext cx="4572000" cy="328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239838" y="657225"/>
            <a:ext cx="4378325" cy="3284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160917"/>
            <a:ext cx="5486400" cy="3941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Nodes 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Labels 18</a:t>
            </a:r>
            <a:endParaRPr/>
          </a:p>
        </p:txBody>
      </p:sp>
      <p:sp>
        <p:nvSpPr>
          <p:cNvPr id="204" name="Google Shape;204;p9:notes"/>
          <p:cNvSpPr txBox="1"/>
          <p:nvPr>
            <p:ph idx="12" type="sldNum"/>
          </p:nvPr>
        </p:nvSpPr>
        <p:spPr>
          <a:xfrm>
            <a:off x="3884613" y="8320314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20067b346_0_255:notes"/>
          <p:cNvSpPr txBox="1"/>
          <p:nvPr>
            <p:ph idx="1" type="body"/>
          </p:nvPr>
        </p:nvSpPr>
        <p:spPr>
          <a:xfrm>
            <a:off x="685800" y="4160917"/>
            <a:ext cx="5486400" cy="39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620067b346_0_255:notes"/>
          <p:cNvSpPr/>
          <p:nvPr>
            <p:ph idx="2" type="sldImg"/>
          </p:nvPr>
        </p:nvSpPr>
        <p:spPr>
          <a:xfrm>
            <a:off x="1143000" y="656987"/>
            <a:ext cx="4572000" cy="328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239838" y="657225"/>
            <a:ext cx="4378325" cy="32845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160917"/>
            <a:ext cx="5486400" cy="3941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Symbols size = 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Labels size =20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Width = 4in</a:t>
            </a:r>
            <a:endParaRPr/>
          </a:p>
        </p:txBody>
      </p:sp>
      <p:sp>
        <p:nvSpPr>
          <p:cNvPr id="231" name="Google Shape;231;p10:notes"/>
          <p:cNvSpPr txBox="1"/>
          <p:nvPr>
            <p:ph idx="12" type="sldNum"/>
          </p:nvPr>
        </p:nvSpPr>
        <p:spPr>
          <a:xfrm>
            <a:off x="3884613" y="8320314"/>
            <a:ext cx="2971800" cy="4379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0067b346_0_27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620067b346_0_27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g620067b346_0_2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620067b346_0_27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620067b346_0_2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0067b346_0_2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620067b346_0_2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620067b346_0_28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620067b346_0_28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620067b346_0_2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0067b346_0_2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620067b346_0_28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620067b346_0_28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0067b346_0_2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620067b346_0_29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620067b346_0_29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620067b346_0_29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0067b346_0_29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620067b346_0_29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g620067b346_0_29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620067b346_0_29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620067b346_0_2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20067b346_0_3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620067b346_0_30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g620067b346_0_30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g620067b346_0_30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g620067b346_0_30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8" name="Google Shape;128;g620067b346_0_30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620067b346_0_30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620067b346_0_30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0067b346_0_3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620067b346_0_31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4" name="Google Shape;134;g620067b346_0_31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g620067b346_0_3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620067b346_0_3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620067b346_0_3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1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20067b346_0_32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620067b346_0_32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g620067b346_0_32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g620067b346_0_3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620067b346_0_3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620067b346_0_3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20067b346_0_32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620067b346_0_3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g620067b346_0_32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g620067b346_0_3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620067b346_0_3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620067b346_0_3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0067b346_0_3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620067b346_0_33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620067b346_0_33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620067b346_0_3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620067b346_0_3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0067b346_0_34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620067b346_0_34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620067b346_0_3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620067b346_0_3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620067b346_0_3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20067b346_0_2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g620067b346_0_2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620067b346_0_2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620067b346_0_27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620067b346_0_2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20067b346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g620067b34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650" y="2130425"/>
            <a:ext cx="5182226" cy="4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620067b34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562" y="200575"/>
            <a:ext cx="6864876" cy="134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620067b346_0_0"/>
          <p:cNvSpPr txBox="1"/>
          <p:nvPr>
            <p:ph type="ctrTitle"/>
          </p:nvPr>
        </p:nvSpPr>
        <p:spPr>
          <a:xfrm>
            <a:off x="685800" y="16967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n-US" sz="2960">
                <a:solidFill>
                  <a:srgbClr val="000000"/>
                </a:solidFill>
              </a:rPr>
              <a:t>Network Connectivity Mapping</a:t>
            </a:r>
            <a:endParaRPr sz="296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n-US" sz="2960">
                <a:solidFill>
                  <a:srgbClr val="000000"/>
                </a:solidFill>
              </a:rPr>
              <a:t>Comparison 2013 v. 2017</a:t>
            </a:r>
            <a:endParaRPr sz="29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0067b346_0_11"/>
          <p:cNvSpPr txBox="1"/>
          <p:nvPr/>
        </p:nvSpPr>
        <p:spPr>
          <a:xfrm>
            <a:off x="457200" y="152400"/>
            <a:ext cx="795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USDN’s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REGIONAL NETWORKS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620067b34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9500"/>
            <a:ext cx="8330150" cy="52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0067b346_0_93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How to “Read” the Maps</a:t>
            </a:r>
            <a:endParaRPr b="1"/>
          </a:p>
        </p:txBody>
      </p:sp>
      <p:sp>
        <p:nvSpPr>
          <p:cNvPr id="183" name="Google Shape;183;g620067b346_0_93"/>
          <p:cNvSpPr txBox="1"/>
          <p:nvPr>
            <p:ph idx="1" type="body"/>
          </p:nvPr>
        </p:nvSpPr>
        <p:spPr>
          <a:xfrm>
            <a:off x="457200" y="1038075"/>
            <a:ext cx="8229600" cy="26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Mapping software places the most connected “nodes” at the center of the map and the least connected at the periphery.</a:t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Arrows in the links between nodes show who acknowledged a connection to someone else.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/>
              <a:t>Some people listed in the survey did not respond, so they appear in the maps, but only with arrows pointing at them, not going out from them)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Different colors in nodes are used to differentiate the nodes (see legend on map)</a:t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first 2 map slides present the connections between members.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184" name="Google Shape;184;g620067b346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600" y="3687375"/>
            <a:ext cx="3821102" cy="286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457200" y="146163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Metrics Definitions</a:t>
            </a:r>
            <a:endParaRPr/>
          </a:p>
        </p:txBody>
      </p:sp>
      <p:sp>
        <p:nvSpPr>
          <p:cNvPr id="190" name="Google Shape;19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450" y="2193850"/>
            <a:ext cx="6400799" cy="45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/>
          <p:nvPr/>
        </p:nvSpPr>
        <p:spPr>
          <a:xfrm>
            <a:off x="657775" y="633000"/>
            <a:ext cx="76200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total number of connections that exist out of the total possible (if everyone was connected to everyone else)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Path lengths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average number of “hops” between any two people in the network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Ties Per Person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Average number of connections that each person has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0067b346_0_173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Calibri"/>
              <a:buNone/>
            </a:pPr>
            <a:r>
              <a:rPr b="1" lang="en-US" sz="3240">
                <a:solidFill>
                  <a:schemeClr val="dk2"/>
                </a:solidFill>
              </a:rPr>
              <a:t>SSDN 2013</a:t>
            </a:r>
            <a:r>
              <a:rPr b="1" lang="en-US" sz="3240">
                <a:solidFill>
                  <a:schemeClr val="dk2"/>
                </a:solidFill>
              </a:rPr>
              <a:t> </a:t>
            </a:r>
            <a:br>
              <a:rPr b="1" lang="en-US" sz="3240">
                <a:solidFill>
                  <a:schemeClr val="dk2"/>
                </a:solidFill>
              </a:rPr>
            </a:br>
            <a:r>
              <a:rPr b="1" lang="en-US" sz="2790">
                <a:solidFill>
                  <a:schemeClr val="dk2"/>
                </a:solidFill>
              </a:rPr>
              <a:t>Overall Connectivity </a:t>
            </a:r>
            <a:r>
              <a:rPr b="1" lang="en-US" sz="2520">
                <a:solidFill>
                  <a:schemeClr val="dk2"/>
                </a:solidFill>
              </a:rPr>
              <a:t>	</a:t>
            </a:r>
            <a:br>
              <a:rPr b="1" lang="en-US" sz="2520">
                <a:solidFill>
                  <a:schemeClr val="dk2"/>
                </a:solidFill>
              </a:rPr>
            </a:br>
            <a:endParaRPr b="1" sz="2520">
              <a:solidFill>
                <a:schemeClr val="dk2"/>
              </a:solidFill>
            </a:endParaRPr>
          </a:p>
        </p:txBody>
      </p:sp>
      <p:sp>
        <p:nvSpPr>
          <p:cNvPr id="198" name="Google Shape;198;g620067b346_0_1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g620067b346_0_173"/>
          <p:cNvSpPr txBox="1"/>
          <p:nvPr/>
        </p:nvSpPr>
        <p:spPr>
          <a:xfrm>
            <a:off x="5029200" y="0"/>
            <a:ext cx="4114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= Introduced, infrequently info exchange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= Information exchange &gt;1/month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= Exchange info, collaborate on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= Collaborate, rely on</a:t>
            </a:r>
            <a:endParaRPr/>
          </a:p>
        </p:txBody>
      </p:sp>
      <p:pic>
        <p:nvPicPr>
          <p:cNvPr id="200" name="Google Shape;200;g620067b346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371600"/>
            <a:ext cx="6400800" cy="53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361720" y="27118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alibri"/>
              <a:buNone/>
            </a:pPr>
            <a:r>
              <a:rPr b="1" lang="en-US" sz="2520">
                <a:solidFill>
                  <a:schemeClr val="dk2"/>
                </a:solidFill>
              </a:rPr>
              <a:t>SSDN </a:t>
            </a:r>
            <a:r>
              <a:rPr lang="en-US" sz="2520"/>
              <a:t>2017</a:t>
            </a:r>
            <a:endParaRPr b="1" sz="252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alibri"/>
              <a:buNone/>
            </a:pPr>
            <a:r>
              <a:rPr lang="en-US" sz="2520"/>
              <a:t>Overall </a:t>
            </a:r>
            <a:r>
              <a:rPr lang="en-US" sz="2520"/>
              <a:t>Connectivity  </a:t>
            </a:r>
            <a:r>
              <a:rPr b="1" lang="en-US" sz="2520">
                <a:solidFill>
                  <a:schemeClr val="dk2"/>
                </a:solidFill>
              </a:rPr>
              <a:t>	</a:t>
            </a:r>
            <a:br>
              <a:rPr b="1" lang="en-US" sz="2520">
                <a:solidFill>
                  <a:schemeClr val="dk2"/>
                </a:solidFill>
              </a:rPr>
            </a:br>
            <a:endParaRPr b="1" sz="2520">
              <a:solidFill>
                <a:schemeClr val="dk2"/>
              </a:solidFill>
            </a:endParaRPr>
          </a:p>
        </p:txBody>
      </p:sp>
      <p:sp>
        <p:nvSpPr>
          <p:cNvPr id="207" name="Google Shape;20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6122126" y="109541"/>
            <a:ext cx="2815776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 = Introduction (no exchange)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 = Introduced, infrequently info exchange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 = Information exchange &gt;1/month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 = Exchange info, collaborate on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 = Collaborate, rely on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5791200"/>
            <a:ext cx="1314612" cy="4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720" y="1502043"/>
            <a:ext cx="7315200" cy="469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0067b346_0_255"/>
          <p:cNvSpPr txBox="1"/>
          <p:nvPr>
            <p:ph idx="1" type="body"/>
          </p:nvPr>
        </p:nvSpPr>
        <p:spPr>
          <a:xfrm>
            <a:off x="608012" y="990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None/>
            </a:pPr>
            <a:r>
              <a:rPr lang="en-US" sz="1800">
                <a:solidFill>
                  <a:srgbClr val="953734"/>
                </a:solidFill>
              </a:rPr>
              <a:t>Introduced (Level 1)</a:t>
            </a:r>
            <a:endParaRPr sz="1800">
              <a:solidFill>
                <a:srgbClr val="953734"/>
              </a:solidFill>
            </a:endParaRPr>
          </a:p>
        </p:txBody>
      </p:sp>
      <p:sp>
        <p:nvSpPr>
          <p:cNvPr id="216" name="Google Shape;216;g620067b346_0_255"/>
          <p:cNvSpPr txBox="1"/>
          <p:nvPr>
            <p:ph idx="3" type="body"/>
          </p:nvPr>
        </p:nvSpPr>
        <p:spPr>
          <a:xfrm>
            <a:off x="4645025" y="990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None/>
            </a:pPr>
            <a:r>
              <a:rPr lang="en-US" sz="1800">
                <a:solidFill>
                  <a:srgbClr val="953734"/>
                </a:solidFill>
              </a:rPr>
              <a:t>Information Exchange (Level 2)</a:t>
            </a:r>
            <a:endParaRPr sz="1800">
              <a:solidFill>
                <a:srgbClr val="953734"/>
              </a:solidFill>
            </a:endParaRPr>
          </a:p>
        </p:txBody>
      </p:sp>
      <p:sp>
        <p:nvSpPr>
          <p:cNvPr id="217" name="Google Shape;217;g620067b346_0_2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620067b346_0_255"/>
          <p:cNvSpPr txBox="1"/>
          <p:nvPr/>
        </p:nvSpPr>
        <p:spPr>
          <a:xfrm>
            <a:off x="5029200" y="0"/>
            <a:ext cx="4114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= Introduced, infrequently info exchange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= Information exchange &gt;1/month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= Exchange info, collaborate on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= Collaborate, rely 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620067b346_0_255"/>
          <p:cNvSpPr txBox="1"/>
          <p:nvPr/>
        </p:nvSpPr>
        <p:spPr>
          <a:xfrm>
            <a:off x="609600" y="37338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and Collaborate 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(Level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 b="1" i="0" sz="18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620067b346_0_255"/>
          <p:cNvSpPr txBox="1"/>
          <p:nvPr/>
        </p:nvSpPr>
        <p:spPr>
          <a:xfrm>
            <a:off x="4648200" y="37338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Collaborate,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Rely On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(Level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 b="1" i="0" sz="18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620067b346_0_25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2"/>
                </a:solidFill>
              </a:rPr>
              <a:t>SSDN 2013</a:t>
            </a:r>
            <a:r>
              <a:rPr b="1" lang="en-US" sz="3200">
                <a:solidFill>
                  <a:schemeClr val="dk2"/>
                </a:solidFill>
              </a:rPr>
              <a:t> </a:t>
            </a:r>
            <a:br>
              <a:rPr b="1" lang="en-US" sz="3200">
                <a:solidFill>
                  <a:schemeClr val="dk2"/>
                </a:solidFill>
              </a:rPr>
            </a:br>
            <a:r>
              <a:rPr b="1" lang="en-US" sz="2800">
                <a:solidFill>
                  <a:schemeClr val="dk2"/>
                </a:solidFill>
              </a:rPr>
              <a:t>Each Level of Connectivity</a:t>
            </a:r>
            <a:endParaRPr b="1" sz="2800">
              <a:solidFill>
                <a:schemeClr val="dk2"/>
              </a:solidFill>
            </a:endParaRPr>
          </a:p>
        </p:txBody>
      </p:sp>
      <p:cxnSp>
        <p:nvCxnSpPr>
          <p:cNvPr id="222" name="Google Shape;222;g620067b346_0_255"/>
          <p:cNvCxnSpPr/>
          <p:nvPr/>
        </p:nvCxnSpPr>
        <p:spPr>
          <a:xfrm>
            <a:off x="4114800" y="2667000"/>
            <a:ext cx="0" cy="2895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g620067b346_0_255"/>
          <p:cNvCxnSpPr/>
          <p:nvPr/>
        </p:nvCxnSpPr>
        <p:spPr>
          <a:xfrm rot="10800000">
            <a:off x="2438400" y="3962400"/>
            <a:ext cx="33528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4" name="Google Shape;224;g620067b346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00200"/>
            <a:ext cx="2743200" cy="22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620067b346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600200"/>
            <a:ext cx="2743200" cy="22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620067b346_0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4408351"/>
            <a:ext cx="2743200" cy="22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620067b346_0_2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4408351"/>
            <a:ext cx="2743200" cy="229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idx="1" type="body"/>
          </p:nvPr>
        </p:nvSpPr>
        <p:spPr>
          <a:xfrm>
            <a:off x="608012" y="9144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None/>
            </a:pPr>
            <a:r>
              <a:rPr lang="en-US" sz="1800">
                <a:solidFill>
                  <a:srgbClr val="953734"/>
                </a:solidFill>
              </a:rPr>
              <a:t>Connectivity+ (&gt;=2)</a:t>
            </a:r>
            <a:endParaRPr sz="1800">
              <a:solidFill>
                <a:srgbClr val="953734"/>
              </a:solidFill>
            </a:endParaRPr>
          </a:p>
        </p:txBody>
      </p:sp>
      <p:sp>
        <p:nvSpPr>
          <p:cNvPr id="234" name="Google Shape;234;p10"/>
          <p:cNvSpPr txBox="1"/>
          <p:nvPr>
            <p:ph idx="3" type="body"/>
          </p:nvPr>
        </p:nvSpPr>
        <p:spPr>
          <a:xfrm>
            <a:off x="4645025" y="914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None/>
            </a:pPr>
            <a:r>
              <a:rPr lang="en-US" sz="1800">
                <a:solidFill>
                  <a:srgbClr val="953734"/>
                </a:solidFill>
              </a:rPr>
              <a:t>Information Exchange+ (&gt;=3)</a:t>
            </a:r>
            <a:endParaRPr sz="1800">
              <a:solidFill>
                <a:srgbClr val="953734"/>
              </a:solidFill>
            </a:endParaRPr>
          </a:p>
        </p:txBody>
      </p:sp>
      <p:sp>
        <p:nvSpPr>
          <p:cNvPr id="235" name="Google Shape;23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609600" y="37338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and Collaborate+ 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(&gt;=4)</a:t>
            </a:r>
            <a:endParaRPr b="1" i="0" sz="18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4648200" y="37338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Collaborate,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Rely On</a:t>
            </a:r>
            <a:r>
              <a:rPr b="1" i="0" lang="en-US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(=5)</a:t>
            </a:r>
            <a:endParaRPr b="1" i="0" sz="18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SSDN 2017</a:t>
            </a:r>
            <a:endParaRPr/>
          </a:p>
        </p:txBody>
      </p:sp>
      <p:cxnSp>
        <p:nvCxnSpPr>
          <p:cNvPr id="239" name="Google Shape;239;p10"/>
          <p:cNvCxnSpPr/>
          <p:nvPr/>
        </p:nvCxnSpPr>
        <p:spPr>
          <a:xfrm>
            <a:off x="4114800" y="2667000"/>
            <a:ext cx="0" cy="2895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0"/>
          <p:cNvCxnSpPr/>
          <p:nvPr/>
        </p:nvCxnSpPr>
        <p:spPr>
          <a:xfrm rot="10800000">
            <a:off x="2438400" y="3962400"/>
            <a:ext cx="33528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4066" y="995643"/>
            <a:ext cx="1314612" cy="4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6122126" y="109541"/>
            <a:ext cx="2815776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 = Introduction (no exchange)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 = Introduced, infrequently info exchange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 = Information exchange &gt;1/month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 = Exchange info, collaborate on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 = Collaborate, rely on</a:t>
            </a:r>
            <a:endParaRPr/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4357684"/>
            <a:ext cx="3657600" cy="234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7388" y="1634785"/>
            <a:ext cx="3657600" cy="23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699" y="1630362"/>
            <a:ext cx="3657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982" y="4357684"/>
            <a:ext cx="36576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2011-08-08T13:45:03Z</dcterms:created>
  <dc:creator>Your User Name</dc:creator>
</cp:coreProperties>
</file>