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1811" r:id="rId2"/>
    <p:sldId id="1810" r:id="rId3"/>
    <p:sldId id="1799" r:id="rId4"/>
    <p:sldId id="1842" r:id="rId5"/>
    <p:sldId id="1809" r:id="rId6"/>
    <p:sldId id="1816" r:id="rId7"/>
    <p:sldId id="1814" r:id="rId8"/>
    <p:sldId id="1850" r:id="rId9"/>
    <p:sldId id="1851" r:id="rId10"/>
    <p:sldId id="1852" r:id="rId11"/>
    <p:sldId id="1853" r:id="rId12"/>
    <p:sldId id="1854" r:id="rId13"/>
    <p:sldId id="1855" r:id="rId14"/>
    <p:sldId id="1889" r:id="rId15"/>
    <p:sldId id="1800" r:id="rId16"/>
    <p:sldId id="1861" r:id="rId17"/>
    <p:sldId id="1862" r:id="rId18"/>
    <p:sldId id="1869" r:id="rId19"/>
    <p:sldId id="1847" r:id="rId20"/>
    <p:sldId id="1801" r:id="rId21"/>
    <p:sldId id="1866" r:id="rId22"/>
    <p:sldId id="1864" r:id="rId23"/>
    <p:sldId id="1802" r:id="rId24"/>
    <p:sldId id="1857" r:id="rId25"/>
    <p:sldId id="1803" r:id="rId26"/>
    <p:sldId id="1868" r:id="rId27"/>
    <p:sldId id="1867" r:id="rId28"/>
    <p:sldId id="1858" r:id="rId29"/>
    <p:sldId id="1882" r:id="rId30"/>
    <p:sldId id="1805" r:id="rId31"/>
    <p:sldId id="1848" r:id="rId32"/>
    <p:sldId id="1849" r:id="rId33"/>
    <p:sldId id="1881" r:id="rId34"/>
    <p:sldId id="1806" r:id="rId35"/>
    <p:sldId id="1859" r:id="rId36"/>
    <p:sldId id="1886" r:id="rId37"/>
    <p:sldId id="1887" r:id="rId38"/>
    <p:sldId id="1888" r:id="rId39"/>
    <p:sldId id="1879" r:id="rId40"/>
    <p:sldId id="1807" r:id="rId41"/>
    <p:sldId id="1860" r:id="rId42"/>
    <p:sldId id="1865" r:id="rId43"/>
    <p:sldId id="1808" r:id="rId44"/>
    <p:sldId id="1890" r:id="rId45"/>
  </p:sldIdLst>
  <p:sldSz cx="9144000" cy="6858000" type="screen4x3"/>
  <p:notesSz cx="6858000" cy="9144000"/>
  <p:defaultTextStyle>
    <a:defPPr>
      <a:defRPr lang="it-IT"/>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mc="http://schemas.openxmlformats.org/markup-compatibility/2006" xmlns:mv="urn:schemas-microsoft-com:mac:vml"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mc="http://schemas.openxmlformats.org/markup-compatibility/2006" xmlns:mv="urn:schemas-microsoft-com:mac:vml"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118" autoAdjust="0"/>
    <p:restoredTop sz="91513" autoAdjust="0"/>
  </p:normalViewPr>
  <p:slideViewPr>
    <p:cSldViewPr>
      <p:cViewPr>
        <p:scale>
          <a:sx n="75" d="100"/>
          <a:sy n="75" d="100"/>
        </p:scale>
        <p:origin x="-1096" y="704"/>
      </p:cViewPr>
      <p:guideLst>
        <p:guide orient="horz" pos="2160"/>
        <p:guide pos="2880"/>
      </p:guideLst>
    </p:cSldViewPr>
  </p:slideViewPr>
  <p:notesTextViewPr>
    <p:cViewPr>
      <p:scale>
        <a:sx n="1" d="1"/>
        <a:sy n="1" d="1"/>
      </p:scale>
      <p:origin x="0" y="0"/>
    </p:cViewPr>
  </p:notesTextViewPr>
  <p:sorterViewPr>
    <p:cViewPr>
      <p:scale>
        <a:sx n="127" d="100"/>
        <a:sy n="127" d="100"/>
      </p:scale>
      <p:origin x="0" y="16288"/>
    </p:cViewPr>
  </p:sorter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printerSettings" Target="printerSettings/printerSettings1.bin"/><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charset="0"/>
                <a:ea typeface="ＭＳ Ｐゴシック" charset="0"/>
                <a:cs typeface="ＭＳ Ｐゴシック" charset="0"/>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pPr>
              <a:defRPr/>
            </a:pPr>
            <a:fld id="{73D1B22D-01A2-4541-8D00-C58208A7F7B7}" type="datetime1">
              <a:rPr lang="it-IT"/>
              <a:pPr>
                <a:defRPr/>
              </a:pPr>
              <a:t>03/05/12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noProof="0" smtClean="0"/>
              <a:t>Fare clic per modificare gli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charset="0"/>
                <a:ea typeface="ＭＳ Ｐゴシック" charset="0"/>
                <a:cs typeface="ＭＳ Ｐゴシック" charset="0"/>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pPr>
              <a:defRPr/>
            </a:pPr>
            <a:fld id="{4C3E61C5-C0BC-FF45-8ED8-8BB7C30EB638}" type="slidenum">
              <a:rPr lang="it-IT"/>
              <a:pPr>
                <a:defRPr/>
              </a:pPr>
              <a:t>‹n.›</a:t>
            </a:fld>
            <a:endParaRPr lang="it-IT"/>
          </a:p>
        </p:txBody>
      </p:sp>
    </p:spTree>
    <p:extLst>
      <p:ext uri="{BB962C8B-B14F-4D97-AF65-F5344CB8AC3E}">
        <p14:creationId xmlns:p14="http://schemas.microsoft.com/office/powerpoint/2010/main" val="331276312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pitchFamily="34" charset="-128"/>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pitchFamily="34" charset="-128"/>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pitchFamily="34" charset="-128"/>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Physicians who lock the care experience into an often excessively "silent" form of resorting to instrumental investigations and laboratory tests are most likely suffering from the "Ulysses syndrome”, due to the fact that just like the Homeric hero, they wander aimlessly amidst the islands of the Mediterranean before finally reaching Ithaca. But this is another story... and another long narration.</a:t>
            </a:r>
            <a:endParaRPr lang="it-IT" dirty="0" smtClean="0"/>
          </a:p>
          <a:p>
            <a:endParaRPr lang="it-IT" dirty="0"/>
          </a:p>
        </p:txBody>
      </p:sp>
      <p:sp>
        <p:nvSpPr>
          <p:cNvPr id="4" name="Segnaposto numero diapositiva 3"/>
          <p:cNvSpPr>
            <a:spLocks noGrp="1"/>
          </p:cNvSpPr>
          <p:nvPr>
            <p:ph type="sldNum" sz="quarter" idx="10"/>
          </p:nvPr>
        </p:nvSpPr>
        <p:spPr/>
        <p:txBody>
          <a:bodyPr/>
          <a:lstStyle/>
          <a:p>
            <a:pPr>
              <a:defRPr/>
            </a:pPr>
            <a:fld id="{4C3E61C5-C0BC-FF45-8ED8-8BB7C30EB638}" type="slidenum">
              <a:rPr lang="it-IT" smtClean="0"/>
              <a:pPr>
                <a:defRPr/>
              </a:pPr>
              <a:t>11</a:t>
            </a:fld>
            <a:endParaRPr lang="it-IT"/>
          </a:p>
        </p:txBody>
      </p:sp>
    </p:spTree>
    <p:extLst>
      <p:ext uri="{BB962C8B-B14F-4D97-AF65-F5344CB8AC3E}">
        <p14:creationId xmlns:p14="http://schemas.microsoft.com/office/powerpoint/2010/main" val="15111141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pPr>
              <a:defRPr/>
            </a:pPr>
            <a:fld id="{4C3E61C5-C0BC-FF45-8ED8-8BB7C30EB638}" type="slidenum">
              <a:rPr lang="it-IT" smtClean="0"/>
              <a:pPr>
                <a:defRPr/>
              </a:pPr>
              <a:t>35</a:t>
            </a:fld>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869B7E26-00D3-274A-AB60-B45E9B662A7C}" type="slidenum">
              <a:rPr lang="en-GB" sz="1200">
                <a:latin typeface="Calibri" charset="0"/>
              </a:rPr>
              <a:pPr eaLnBrk="1" hangingPunct="1"/>
              <a:t>36</a:t>
            </a:fld>
            <a:endParaRPr lang="en-GB" sz="1200">
              <a:latin typeface="Calibri" charset="0"/>
            </a:endParaRPr>
          </a:p>
        </p:txBody>
      </p:sp>
      <p:sp>
        <p:nvSpPr>
          <p:cNvPr id="49154"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49155" name="Rectangle 3"/>
          <p:cNvSpPr>
            <a:spLocks noGrp="1" noChangeArrowheads="1"/>
          </p:cNvSpPr>
          <p:nvPr>
            <p:ph type="body" idx="1"/>
          </p:nvPr>
        </p:nvSpPr>
        <p:spPr bwMode="auto">
          <a:xfrm>
            <a:off x="914400" y="4343400"/>
            <a:ext cx="5029200" cy="4114800"/>
          </a:xfrm>
          <a:solidFill>
            <a:srgbClr val="FFFFFF"/>
          </a:solidFill>
          <a:ln>
            <a:solidFill>
              <a:srgbClr val="000000"/>
            </a:solidFill>
            <a:miter lim="800000"/>
            <a:headEnd/>
            <a:tailEnd/>
          </a:ln>
        </p:spPr>
        <p:txBody>
          <a:bodyPr wrap="square" numCol="1" anchor="t" anchorCtr="0" compatLnSpc="1">
            <a:prstTxWarp prst="textNoShape">
              <a:avLst/>
            </a:prstTxWarp>
          </a:bodyPr>
          <a:lstStyle/>
          <a:p>
            <a:r>
              <a:rPr lang="it-IT">
                <a:latin typeface="Calibri" charset="0"/>
              </a:rPr>
              <a:t>THE THIRD ARTICLE ALWAYS PUBLISHED IN NATURE .  IN AN EDITORIAL MUCH  GUESSED TITLED “THE SECOND GENOME” PUBLISHED IN NATURE IL 2009 WERE REPORTED IN THE FOLLOWING WORDS: THERE IS A GHOST IN YOUR GENES. THIS CONSIDERS </a:t>
            </a:r>
            <a:r>
              <a:rPr lang="en-US">
                <a:latin typeface="Calibri" charset="0"/>
              </a:rPr>
              <a:t>THE NEW SCIENCE OF EPIGENETICS WHICH  REWRITES THE RULES OF DISEASE, HEREDITY, AND IDENTITY.</a:t>
            </a:r>
            <a:r>
              <a:rPr lang="en-US" i="1">
                <a:latin typeface="Calibri" charset="0"/>
              </a:rPr>
              <a:t>                                    </a:t>
            </a:r>
            <a:endParaRPr lang="it-IT">
              <a:latin typeface="Calibri" charset="0"/>
            </a:endParaRPr>
          </a:p>
          <a:p>
            <a:endParaRPr lang="it-IT" sz="1600" b="1">
              <a:latin typeface="Calibri"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7650" name="Segnaposto note 2"/>
          <p:cNvSpPr>
            <a:spLocks noGrp="1"/>
          </p:cNvSpPr>
          <p:nvPr>
            <p:ph type="body" idx="1"/>
          </p:nvPr>
        </p:nvSpPr>
        <p:spPr bwMode="auto">
          <a:extLst/>
        </p:spPr>
        <p:txBody>
          <a:bodyPr wrap="square" numCol="1" anchor="t" anchorCtr="0" compatLnSpc="1">
            <a:prstTxWarp prst="textNoShape">
              <a:avLst/>
            </a:prstTxWarp>
          </a:bodyPr>
          <a:lstStyle/>
          <a:p>
            <a:pPr marL="571500" indent="-571500">
              <a:buClr>
                <a:schemeClr val="bg1"/>
              </a:buClr>
              <a:buFont typeface="Courier New" charset="0"/>
              <a:buChar char="o"/>
              <a:defRPr/>
            </a:pPr>
            <a:r>
              <a:rPr lang="it-IT" dirty="0" err="1"/>
              <a:t>These</a:t>
            </a:r>
            <a:r>
              <a:rPr lang="it-IT" dirty="0"/>
              <a:t> </a:t>
            </a:r>
            <a:r>
              <a:rPr lang="it-IT" dirty="0" err="1"/>
              <a:t>changes</a:t>
            </a:r>
            <a:r>
              <a:rPr lang="it-IT" dirty="0"/>
              <a:t> </a:t>
            </a:r>
            <a:r>
              <a:rPr lang="it-IT" dirty="0" err="1"/>
              <a:t>were</a:t>
            </a:r>
            <a:r>
              <a:rPr lang="it-IT" dirty="0"/>
              <a:t> </a:t>
            </a:r>
            <a:r>
              <a:rPr lang="it-IT" dirty="0" err="1"/>
              <a:t>were</a:t>
            </a:r>
            <a:r>
              <a:rPr lang="it-IT" dirty="0"/>
              <a:t> </a:t>
            </a:r>
            <a:r>
              <a:rPr lang="it-IT" dirty="0" err="1" smtClean="0"/>
              <a:t>represented</a:t>
            </a:r>
            <a:r>
              <a:rPr lang="it-IT" dirty="0" smtClean="0"/>
              <a:t> </a:t>
            </a:r>
            <a:r>
              <a:rPr lang="it-IT" dirty="0"/>
              <a:t>by </a:t>
            </a:r>
            <a:r>
              <a:rPr lang="en-US" b="1" dirty="0" smtClean="0">
                <a:solidFill>
                  <a:schemeClr val="bg1"/>
                </a:solidFill>
              </a:rPr>
              <a:t>METILATION</a:t>
            </a:r>
            <a:r>
              <a:rPr lang="en-US" dirty="0" smtClean="0">
                <a:solidFill>
                  <a:schemeClr val="bg1"/>
                </a:solidFill>
              </a:rPr>
              <a:t>: addition of methyl groups to DNA cytosine bases; </a:t>
            </a:r>
          </a:p>
          <a:p>
            <a:pPr marL="571500" indent="-571500">
              <a:buClr>
                <a:schemeClr val="bg1"/>
              </a:buClr>
              <a:buFont typeface="Courier New" charset="0"/>
              <a:buChar char="o"/>
              <a:defRPr/>
            </a:pPr>
            <a:endParaRPr lang="en-US" b="1" dirty="0" smtClean="0">
              <a:solidFill>
                <a:schemeClr val="bg1"/>
              </a:solidFill>
            </a:endParaRPr>
          </a:p>
          <a:p>
            <a:pPr marL="571500" indent="-571500">
              <a:buClr>
                <a:schemeClr val="bg1"/>
              </a:buClr>
              <a:buFont typeface="Courier New" charset="0"/>
              <a:buChar char="o"/>
              <a:defRPr/>
            </a:pPr>
            <a:r>
              <a:rPr lang="en-US" b="1" dirty="0" smtClean="0">
                <a:solidFill>
                  <a:schemeClr val="bg1"/>
                </a:solidFill>
              </a:rPr>
              <a:t>ACETILATION </a:t>
            </a:r>
            <a:r>
              <a:rPr lang="en-US" dirty="0" smtClean="0">
                <a:solidFill>
                  <a:schemeClr val="bg1"/>
                </a:solidFill>
              </a:rPr>
              <a:t>: addition of  acetyl groups to proteins (histones) around which DNA is wrapped </a:t>
            </a:r>
          </a:p>
          <a:p>
            <a:pPr>
              <a:defRPr/>
            </a:pPr>
            <a:r>
              <a:rPr lang="it-IT" dirty="0" smtClean="0"/>
              <a:t>: </a:t>
            </a:r>
            <a:endParaRPr lang="it-IT" dirty="0"/>
          </a:p>
        </p:txBody>
      </p:sp>
      <p:sp>
        <p:nvSpPr>
          <p:cNvPr id="51203"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E75F6719-4063-E640-B838-DFA3D035C878}" type="slidenum">
              <a:rPr lang="it-IT" sz="1200">
                <a:latin typeface="Calibri" charset="0"/>
              </a:rPr>
              <a:pPr algn="r" eaLnBrk="1" hangingPunct="1"/>
              <a:t>37</a:t>
            </a:fld>
            <a:endParaRPr lang="it-IT"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egnaposto immagine diapositiva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71682" name="Segnaposto note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it-IT">
                <a:latin typeface="Calibri" charset="0"/>
              </a:rPr>
              <a:t>EPIGENETICS HAS BECAME A PECULIAR SCENARIO FOR PERINATOLOGY.  THE NATURE (FETAL GENES) – NURTURE (THE ENVIRONMENT) DEBATE BY USING THE STARTING POINT OF FETAL LIFE AND BIRTH AS A LENS TO PROVIDE ANSWERS TO CLINICAL PROBLEMS THAT WE MIGHT NEVER HAVE FACED IN SUCH A WAY. </a:t>
            </a:r>
          </a:p>
          <a:p>
            <a:endParaRPr lang="it-IT">
              <a:solidFill>
                <a:srgbClr val="000090"/>
              </a:solidFill>
              <a:latin typeface="Calibri" charset="0"/>
            </a:endParaRPr>
          </a:p>
        </p:txBody>
      </p:sp>
      <p:sp>
        <p:nvSpPr>
          <p:cNvPr id="71683" name="Segnaposto numero diapositiva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r" eaLnBrk="1" hangingPunct="1"/>
            <a:fld id="{16D31CB3-A70D-844C-B8AD-BC237A91D745}" type="slidenum">
              <a:rPr lang="it-IT" sz="1200">
                <a:latin typeface="Calibri" charset="0"/>
              </a:rPr>
              <a:pPr algn="r" eaLnBrk="1" hangingPunct="1"/>
              <a:t>38</a:t>
            </a:fld>
            <a:endParaRPr lang="it-IT"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F479814A-841E-1B48-8AB7-B5DA6BA69EDE}" type="datetime1">
              <a:rPr lang="it-IT"/>
              <a:pPr>
                <a:defRPr/>
              </a:pPr>
              <a:t>03/05/12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2251014-AF78-894D-9B75-66319D78134A}" type="slidenum">
              <a:rPr lang="it-IT"/>
              <a:pPr>
                <a:defRPr/>
              </a:pPr>
              <a:t>‹n.›</a:t>
            </a:fld>
            <a:endParaRPr lang="it-IT"/>
          </a:p>
        </p:txBody>
      </p:sp>
    </p:spTree>
    <p:extLst>
      <p:ext uri="{BB962C8B-B14F-4D97-AF65-F5344CB8AC3E}">
        <p14:creationId xmlns:p14="http://schemas.microsoft.com/office/powerpoint/2010/main" val="1470654695"/>
      </p:ext>
    </p:extLst>
  </p:cSld>
  <p:clrMapOvr>
    <a:masterClrMapping/>
  </p:clrMapOvr>
  <p:transition xmlns:p14="http://schemas.microsoft.com/office/powerpoint/2010/mai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1BF361D-D633-D64C-8653-F9B48BF3CE6E}" type="datetime1">
              <a:rPr lang="it-IT"/>
              <a:pPr>
                <a:defRPr/>
              </a:pPr>
              <a:t>03/05/12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D39424F-3CA3-D045-B2EF-74BA8F4C95FD}" type="slidenum">
              <a:rPr lang="it-IT"/>
              <a:pPr>
                <a:defRPr/>
              </a:pPr>
              <a:t>‹n.›</a:t>
            </a:fld>
            <a:endParaRPr lang="it-IT"/>
          </a:p>
        </p:txBody>
      </p:sp>
    </p:spTree>
    <p:extLst>
      <p:ext uri="{BB962C8B-B14F-4D97-AF65-F5344CB8AC3E}">
        <p14:creationId xmlns:p14="http://schemas.microsoft.com/office/powerpoint/2010/main" val="407099388"/>
      </p:ext>
    </p:extLst>
  </p:cSld>
  <p:clrMapOvr>
    <a:masterClrMapping/>
  </p:clrMapOvr>
  <p:transition xmlns:p14="http://schemas.microsoft.com/office/powerpoint/2010/mai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B29301A2-7AE0-1C43-81A6-0AC9ADB33E8D}" type="datetime1">
              <a:rPr lang="it-IT"/>
              <a:pPr>
                <a:defRPr/>
              </a:pPr>
              <a:t>03/05/12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B85A2C5-78C5-C340-85BA-87364F45BB2B}" type="slidenum">
              <a:rPr lang="it-IT"/>
              <a:pPr>
                <a:defRPr/>
              </a:pPr>
              <a:t>‹n.›</a:t>
            </a:fld>
            <a:endParaRPr lang="it-IT"/>
          </a:p>
        </p:txBody>
      </p:sp>
    </p:spTree>
    <p:extLst>
      <p:ext uri="{BB962C8B-B14F-4D97-AF65-F5344CB8AC3E}">
        <p14:creationId xmlns:p14="http://schemas.microsoft.com/office/powerpoint/2010/main" val="1265393942"/>
      </p:ext>
    </p:extLst>
  </p:cSld>
  <p:clrMapOvr>
    <a:masterClrMapping/>
  </p:clrMapOvr>
  <p:transition xmlns:p14="http://schemas.microsoft.com/office/powerpoint/2010/mai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E7198C9-A007-3C48-9A90-F02B954A0281}" type="datetime1">
              <a:rPr lang="it-IT"/>
              <a:pPr>
                <a:defRPr/>
              </a:pPr>
              <a:t>03/05/12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8CCD466-462E-4B41-BE17-B7E5E26FE27E}" type="slidenum">
              <a:rPr lang="it-IT"/>
              <a:pPr>
                <a:defRPr/>
              </a:pPr>
              <a:t>‹n.›</a:t>
            </a:fld>
            <a:endParaRPr lang="it-IT"/>
          </a:p>
        </p:txBody>
      </p:sp>
    </p:spTree>
    <p:extLst>
      <p:ext uri="{BB962C8B-B14F-4D97-AF65-F5344CB8AC3E}">
        <p14:creationId xmlns:p14="http://schemas.microsoft.com/office/powerpoint/2010/main" val="624110845"/>
      </p:ext>
    </p:extLst>
  </p:cSld>
  <p:clrMapOvr>
    <a:masterClrMapping/>
  </p:clrMapOvr>
  <p:transition xmlns:p14="http://schemas.microsoft.com/office/powerpoint/2010/mai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148348CC-45AC-CD49-B56B-5F0277FF6B61}" type="datetime1">
              <a:rPr lang="it-IT"/>
              <a:pPr>
                <a:defRPr/>
              </a:pPr>
              <a:t>03/05/12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94BFAD3-4D7D-374A-8408-B7E50C12E358}" type="slidenum">
              <a:rPr lang="it-IT"/>
              <a:pPr>
                <a:defRPr/>
              </a:pPr>
              <a:t>‹n.›</a:t>
            </a:fld>
            <a:endParaRPr lang="it-IT"/>
          </a:p>
        </p:txBody>
      </p:sp>
    </p:spTree>
    <p:extLst>
      <p:ext uri="{BB962C8B-B14F-4D97-AF65-F5344CB8AC3E}">
        <p14:creationId xmlns:p14="http://schemas.microsoft.com/office/powerpoint/2010/main" val="2996831466"/>
      </p:ext>
    </p:extLst>
  </p:cSld>
  <p:clrMapOvr>
    <a:masterClrMapping/>
  </p:clrMapOvr>
  <p:transition xmlns:p14="http://schemas.microsoft.com/office/powerpoint/2010/mai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CCEB621-ECC3-FC41-9C96-53783F84023D}" type="datetime1">
              <a:rPr lang="it-IT"/>
              <a:pPr>
                <a:defRPr/>
              </a:pPr>
              <a:t>03/05/12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29BB8728-E8BE-6C46-8182-6C21A1AF378C}" type="slidenum">
              <a:rPr lang="it-IT"/>
              <a:pPr>
                <a:defRPr/>
              </a:pPr>
              <a:t>‹n.›</a:t>
            </a:fld>
            <a:endParaRPr lang="it-IT"/>
          </a:p>
        </p:txBody>
      </p:sp>
    </p:spTree>
    <p:extLst>
      <p:ext uri="{BB962C8B-B14F-4D97-AF65-F5344CB8AC3E}">
        <p14:creationId xmlns:p14="http://schemas.microsoft.com/office/powerpoint/2010/main" val="3740407323"/>
      </p:ext>
    </p:extLst>
  </p:cSld>
  <p:clrMapOvr>
    <a:masterClrMapping/>
  </p:clrMapOvr>
  <p:transition xmlns:p14="http://schemas.microsoft.com/office/powerpoint/2010/mai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CC89899E-06C5-E841-BC6C-11A90CEB5665}" type="datetime1">
              <a:rPr lang="it-IT"/>
              <a:pPr>
                <a:defRPr/>
              </a:pPr>
              <a:t>03/05/12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8F3822BF-4FA4-5D45-BEA6-2A91BC474475}" type="slidenum">
              <a:rPr lang="it-IT"/>
              <a:pPr>
                <a:defRPr/>
              </a:pPr>
              <a:t>‹n.›</a:t>
            </a:fld>
            <a:endParaRPr lang="it-IT"/>
          </a:p>
        </p:txBody>
      </p:sp>
    </p:spTree>
    <p:extLst>
      <p:ext uri="{BB962C8B-B14F-4D97-AF65-F5344CB8AC3E}">
        <p14:creationId xmlns:p14="http://schemas.microsoft.com/office/powerpoint/2010/main" val="2715419151"/>
      </p:ext>
    </p:extLst>
  </p:cSld>
  <p:clrMapOvr>
    <a:masterClrMapping/>
  </p:clrMapOvr>
  <p:transition xmlns:p14="http://schemas.microsoft.com/office/powerpoint/2010/mai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039283C3-C785-994C-B23B-523FDC8D8861}" type="datetime1">
              <a:rPr lang="it-IT"/>
              <a:pPr>
                <a:defRPr/>
              </a:pPr>
              <a:t>03/05/12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4165EA25-A9BC-0E4B-9299-FE8B35F64D4D}" type="slidenum">
              <a:rPr lang="it-IT"/>
              <a:pPr>
                <a:defRPr/>
              </a:pPr>
              <a:t>‹n.›</a:t>
            </a:fld>
            <a:endParaRPr lang="it-IT"/>
          </a:p>
        </p:txBody>
      </p:sp>
    </p:spTree>
    <p:extLst>
      <p:ext uri="{BB962C8B-B14F-4D97-AF65-F5344CB8AC3E}">
        <p14:creationId xmlns:p14="http://schemas.microsoft.com/office/powerpoint/2010/main" val="1194911569"/>
      </p:ext>
    </p:extLst>
  </p:cSld>
  <p:clrMapOvr>
    <a:masterClrMapping/>
  </p:clrMapOvr>
  <p:transition xmlns:p14="http://schemas.microsoft.com/office/powerpoint/2010/mai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DDB6355C-EDEB-FC45-9CA7-B475A8AFC50C}" type="datetime1">
              <a:rPr lang="it-IT"/>
              <a:pPr>
                <a:defRPr/>
              </a:pPr>
              <a:t>03/05/12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C0567773-9F81-9A41-8121-76825E39432D}" type="slidenum">
              <a:rPr lang="it-IT"/>
              <a:pPr>
                <a:defRPr/>
              </a:pPr>
              <a:t>‹n.›</a:t>
            </a:fld>
            <a:endParaRPr lang="it-IT"/>
          </a:p>
        </p:txBody>
      </p:sp>
    </p:spTree>
    <p:extLst>
      <p:ext uri="{BB962C8B-B14F-4D97-AF65-F5344CB8AC3E}">
        <p14:creationId xmlns:p14="http://schemas.microsoft.com/office/powerpoint/2010/main" val="345684432"/>
      </p:ext>
    </p:extLst>
  </p:cSld>
  <p:clrMapOvr>
    <a:masterClrMapping/>
  </p:clrMapOvr>
  <p:transition xmlns:p14="http://schemas.microsoft.com/office/powerpoint/2010/mai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BDC9BA5-53A2-6C47-A585-EF76D6EF5F44}" type="datetime1">
              <a:rPr lang="it-IT"/>
              <a:pPr>
                <a:defRPr/>
              </a:pPr>
              <a:t>03/05/12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EA5F29B-76CB-E740-8F5F-C7D855B97BB7}" type="slidenum">
              <a:rPr lang="it-IT"/>
              <a:pPr>
                <a:defRPr/>
              </a:pPr>
              <a:t>‹n.›</a:t>
            </a:fld>
            <a:endParaRPr lang="it-IT"/>
          </a:p>
        </p:txBody>
      </p:sp>
    </p:spTree>
    <p:extLst>
      <p:ext uri="{BB962C8B-B14F-4D97-AF65-F5344CB8AC3E}">
        <p14:creationId xmlns:p14="http://schemas.microsoft.com/office/powerpoint/2010/main" val="346606149"/>
      </p:ext>
    </p:extLst>
  </p:cSld>
  <p:clrMapOvr>
    <a:masterClrMapping/>
  </p:clrMapOvr>
  <p:transition xmlns:p14="http://schemas.microsoft.com/office/powerpoint/2010/main" spd="med">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180B06E-6AC3-E048-8A74-120BE0AFCA1B}" type="datetime1">
              <a:rPr lang="it-IT"/>
              <a:pPr>
                <a:defRPr/>
              </a:pPr>
              <a:t>03/05/12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D70032C8-2D78-5345-9826-5560C748D6DF}" type="slidenum">
              <a:rPr lang="it-IT"/>
              <a:pPr>
                <a:defRPr/>
              </a:pPr>
              <a:t>‹n.›</a:t>
            </a:fld>
            <a:endParaRPr lang="it-IT"/>
          </a:p>
        </p:txBody>
      </p:sp>
    </p:spTree>
    <p:extLst>
      <p:ext uri="{BB962C8B-B14F-4D97-AF65-F5344CB8AC3E}">
        <p14:creationId xmlns:p14="http://schemas.microsoft.com/office/powerpoint/2010/main" val="1957992873"/>
      </p:ext>
    </p:extLst>
  </p:cSld>
  <p:clrMapOvr>
    <a:masterClrMapping/>
  </p:clrMapOvr>
  <p:transition xmlns:p14="http://schemas.microsoft.com/office/powerpoint/2010/mai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E390B10A-9A60-174F-9E29-BAE69FE94E9E}" type="datetime1">
              <a:rPr lang="it-IT"/>
              <a:pPr>
                <a:defRPr/>
              </a:pPr>
              <a:t>03/05/12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2C88B670-1158-984F-95EB-A41C35EA8816}"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Lst>
  <p:transition xmlns:p14="http://schemas.microsoft.com/office/powerpoint/2010/main" spd="med">
    <p:fade/>
  </p:transition>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ＭＳ Ｐゴシック"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ＭＳ Ｐゴシック" pitchFamily="34" charset="-128"/>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pitchFamily="34" charset="-128"/>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ＭＳ Ｐゴシック" pitchFamily="34" charset="-128"/>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Layout" Target="../slideLayouts/slideLayout8.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png"/><Relationship Id="rId6" Type="http://schemas.openxmlformats.org/officeDocument/2006/relationships/image" Target="../media/image8.jpeg"/><Relationship Id="rId1" Type="http://schemas.openxmlformats.org/officeDocument/2006/relationships/slideLayout" Target="../slideLayouts/slideLayout4.xml"/><Relationship Id="rId2" Type="http://schemas.openxmlformats.org/officeDocument/2006/relationships/notesSlide" Target="../notesSlides/notesSlide1.xml"/></Relationships>
</file>

<file path=ppt/slides/_rels/slide1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4.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9.png"/><Relationship Id="rId1" Type="http://schemas.openxmlformats.org/officeDocument/2006/relationships/slideLayout" Target="../slideLayouts/slideLayout8.xml"/><Relationship Id="rId2" Type="http://schemas.openxmlformats.org/officeDocument/2006/relationships/image" Target="../media/image1.emf"/></Relationships>
</file>

<file path=ppt/slides/_rels/slide15.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6.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10.jpeg"/><Relationship Id="rId6" Type="http://schemas.openxmlformats.org/officeDocument/2006/relationships/image" Target="../media/image11.png"/><Relationship Id="rId1" Type="http://schemas.openxmlformats.org/officeDocument/2006/relationships/slideLayout" Target="../slideLayouts/slideLayout8.xml"/><Relationship Id="rId2" Type="http://schemas.openxmlformats.org/officeDocument/2006/relationships/image" Target="../media/image1.emf"/></Relationships>
</file>

<file path=ppt/slides/_rels/slide17.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13.jpeg"/><Relationship Id="rId1" Type="http://schemas.openxmlformats.org/officeDocument/2006/relationships/slideLayout" Target="../slideLayouts/slideLayout8.xml"/><Relationship Id="rId2" Type="http://schemas.openxmlformats.org/officeDocument/2006/relationships/image" Target="../media/image1.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15.jpeg"/><Relationship Id="rId1" Type="http://schemas.openxmlformats.org/officeDocument/2006/relationships/slideLayout" Target="../slideLayouts/slideLayout8.xml"/><Relationship Id="rId2" Type="http://schemas.openxmlformats.org/officeDocument/2006/relationships/image" Target="../media/image1.emf"/></Relationships>
</file>

<file path=ppt/slides/_rels/slide2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24.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25.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26.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27.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28.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29.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 Id="rId3" Type="http://schemas.openxmlformats.org/officeDocument/2006/relationships/image" Target="../media/image20.png"/></Relationships>
</file>

<file path=ppt/slides/_rels/slide34.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4" Type="http://schemas.openxmlformats.org/officeDocument/2006/relationships/image" Target="../media/image2.emf"/><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38.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27.jpe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42.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4.jpeg"/><Relationship Id="rId1" Type="http://schemas.openxmlformats.org/officeDocument/2006/relationships/slideLayout" Target="../slideLayouts/slideLayout8.xml"/><Relationship Id="rId2" Type="http://schemas.openxmlformats.org/officeDocument/2006/relationships/image" Target="../media/image1.emf"/></Relationships>
</file>

<file path=ppt/slides/_rels/slide43.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6.jpeg"/><Relationship Id="rId1" Type="http://schemas.openxmlformats.org/officeDocument/2006/relationships/slideLayout" Target="../slideLayouts/slideLayout8.xml"/><Relationship Id="rId2" Type="http://schemas.openxmlformats.org/officeDocument/2006/relationships/image" Target="../media/image1.emf"/></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5"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image" Target="../media/image1.emf"/></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title"/>
          </p:nvPr>
        </p:nvSpPr>
        <p:spPr>
          <a:xfrm>
            <a:off x="630238" y="457200"/>
            <a:ext cx="2949575" cy="1600200"/>
          </a:xfrm>
        </p:spPr>
        <p:txBody>
          <a:bodyPr/>
          <a:lstStyle/>
          <a:p>
            <a:r>
              <a:rPr lang="it-IT" sz="1800" b="1" dirty="0">
                <a:solidFill>
                  <a:srgbClr val="00B050"/>
                </a:solidFill>
                <a:latin typeface="Trebuchet MS" panose="020B0603020202020204" pitchFamily="34" charset="0"/>
              </a:rPr>
              <a:t>A new </a:t>
            </a:r>
            <a:r>
              <a:rPr lang="it-IT" sz="1800" b="1" dirty="0" err="1">
                <a:solidFill>
                  <a:srgbClr val="00B050"/>
                </a:solidFill>
                <a:latin typeface="Trebuchet MS" panose="020B0603020202020204" pitchFamily="34" charset="0"/>
              </a:rPr>
              <a:t>scientific</a:t>
            </a:r>
            <a:r>
              <a:rPr lang="it-IT" sz="1800" b="1" dirty="0">
                <a:solidFill>
                  <a:srgbClr val="00B050"/>
                </a:solidFill>
                <a:latin typeface="Trebuchet MS" panose="020B0603020202020204" pitchFamily="34" charset="0"/>
              </a:rPr>
              <a:t> </a:t>
            </a:r>
            <a:r>
              <a:rPr lang="it-IT" sz="1800" b="1" dirty="0" err="1">
                <a:solidFill>
                  <a:srgbClr val="00B050"/>
                </a:solidFill>
                <a:latin typeface="Trebuchet MS" panose="020B0603020202020204" pitchFamily="34" charset="0"/>
              </a:rPr>
              <a:t>humanism</a:t>
            </a:r>
            <a:r>
              <a:rPr lang="it-IT" sz="1800" dirty="0">
                <a:latin typeface="Trebuchet MS" panose="020B0603020202020204" pitchFamily="34" charset="0"/>
              </a:rPr>
              <a:t/>
            </a:r>
            <a:br>
              <a:rPr lang="it-IT" sz="1800" dirty="0">
                <a:latin typeface="Trebuchet MS" panose="020B0603020202020204" pitchFamily="34" charset="0"/>
              </a:rPr>
            </a:br>
            <a:r>
              <a:rPr lang="it-IT" sz="1800" b="0" i="1" dirty="0">
                <a:latin typeface="Trebuchet MS" panose="020B0603020202020204" pitchFamily="34" charset="0"/>
              </a:rPr>
              <a:t>Seven </a:t>
            </a:r>
            <a:r>
              <a:rPr lang="it-IT" sz="1800" b="0" i="1" dirty="0" err="1">
                <a:latin typeface="Trebuchet MS" panose="020B0603020202020204" pitchFamily="34" charset="0"/>
              </a:rPr>
              <a:t>chapters</a:t>
            </a:r>
            <a:r>
              <a:rPr lang="it-IT" sz="1800" b="0" i="1" dirty="0">
                <a:latin typeface="Trebuchet MS" panose="020B0603020202020204" pitchFamily="34" charset="0"/>
              </a:rPr>
              <a:t> on narrative medicine and </a:t>
            </a:r>
            <a:r>
              <a:rPr lang="it-IT" sz="1800" b="0" i="1" dirty="0" err="1">
                <a:latin typeface="Trebuchet MS" panose="020B0603020202020204" pitchFamily="34" charset="0"/>
              </a:rPr>
              <a:t>precision</a:t>
            </a:r>
            <a:r>
              <a:rPr lang="it-IT" sz="1800" b="0" i="1" dirty="0">
                <a:latin typeface="Trebuchet MS" panose="020B0603020202020204" pitchFamily="34" charset="0"/>
              </a:rPr>
              <a:t> medicine</a:t>
            </a:r>
          </a:p>
        </p:txBody>
      </p:sp>
      <p:sp>
        <p:nvSpPr>
          <p:cNvPr id="2051" name="Segnaposto testo 5"/>
          <p:cNvSpPr>
            <a:spLocks noGrp="1"/>
          </p:cNvSpPr>
          <p:nvPr>
            <p:ph type="body" sz="half" idx="2"/>
          </p:nvPr>
        </p:nvSpPr>
        <p:spPr bwMode="auto">
          <a:xfrm>
            <a:off x="630238" y="2057400"/>
            <a:ext cx="2949575" cy="3811588"/>
          </a:xfrm>
        </p:spPr>
        <p:txBody>
          <a:bodyPr/>
          <a:lstStyle/>
          <a:p>
            <a:pPr algn="ctr"/>
            <a:endParaRPr lang="it-IT" sz="1800" dirty="0">
              <a:latin typeface="BodoniPS" pitchFamily="18" charset="0"/>
            </a:endParaRPr>
          </a:p>
          <a:p>
            <a:r>
              <a:rPr lang="it-IT" sz="1800" b="1" dirty="0">
                <a:latin typeface="Trebuchet MS" panose="020B0603020202020204" pitchFamily="34" charset="0"/>
              </a:rPr>
              <a:t>Meyer </a:t>
            </a:r>
            <a:r>
              <a:rPr lang="it-IT" sz="1800" b="1" dirty="0" err="1">
                <a:latin typeface="Trebuchet MS" panose="020B0603020202020204" pitchFamily="34" charset="0"/>
              </a:rPr>
              <a:t>Children’s</a:t>
            </a:r>
            <a:r>
              <a:rPr lang="it-IT" sz="1800" b="1" dirty="0">
                <a:latin typeface="Trebuchet MS" panose="020B0603020202020204" pitchFamily="34" charset="0"/>
              </a:rPr>
              <a:t> Hospital</a:t>
            </a:r>
          </a:p>
          <a:p>
            <a:r>
              <a:rPr lang="it-IT" sz="1800" dirty="0" err="1">
                <a:latin typeface="Trebuchet MS" panose="020B0603020202020204" pitchFamily="34" charset="0"/>
              </a:rPr>
              <a:t>February</a:t>
            </a:r>
            <a:r>
              <a:rPr lang="it-IT" sz="1800" dirty="0">
                <a:latin typeface="Trebuchet MS" panose="020B0603020202020204" pitchFamily="34" charset="0"/>
              </a:rPr>
              <a:t> 18-19, 2016</a:t>
            </a:r>
          </a:p>
        </p:txBody>
      </p:sp>
      <p:pic>
        <p:nvPicPr>
          <p:cNvPr id="2054" name="Immagine 9"/>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2055" name="Immagine 10"/>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2059"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2060"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pic>
        <p:nvPicPr>
          <p:cNvPr id="14" name="Segnaposto contenuto 8"/>
          <p:cNvPicPr>
            <a:picLocks noGrp="1" noChangeAspect="1"/>
          </p:cNvPicPr>
          <p:nvPr>
            <p:ph idx="1"/>
          </p:nvPr>
        </p:nvPicPr>
        <p:blipFill>
          <a:blip r:embed="rId5"/>
          <a:srcRect/>
          <a:stretch>
            <a:fillRect/>
          </a:stretch>
        </p:blipFill>
        <p:spPr bwMode="auto">
          <a:xfrm>
            <a:off x="4343400" y="609600"/>
            <a:ext cx="4038600" cy="5105401"/>
          </a:xfrm>
        </p:spPr>
      </p:pic>
      <p:sp>
        <p:nvSpPr>
          <p:cNvPr id="16" name="Rettangolo 15"/>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10"/>
          <p:cNvSpPr/>
          <p:nvPr/>
        </p:nvSpPr>
        <p:spPr>
          <a:xfrm>
            <a:off x="5872314" y="5345668"/>
            <a:ext cx="2357286" cy="369332"/>
          </a:xfrm>
          <a:prstGeom prst="rect">
            <a:avLst/>
          </a:prstGeom>
        </p:spPr>
        <p:txBody>
          <a:bodyPr wrap="none">
            <a:spAutoFit/>
          </a:bodyPr>
          <a:lstStyle/>
          <a:p>
            <a:r>
              <a:rPr lang="it-IT" sz="1800" b="1" dirty="0" smtClean="0">
                <a:solidFill>
                  <a:schemeClr val="bg1"/>
                </a:solidFill>
                <a:latin typeface="Trebuchet MS" panose="020B0603020202020204" pitchFamily="34" charset="0"/>
              </a:rPr>
              <a:t>Giacomo </a:t>
            </a:r>
            <a:r>
              <a:rPr lang="it-IT" sz="1800" b="1" dirty="0" err="1" smtClean="0">
                <a:solidFill>
                  <a:schemeClr val="bg1"/>
                </a:solidFill>
                <a:latin typeface="Trebuchet MS" panose="020B0603020202020204" pitchFamily="34" charset="0"/>
              </a:rPr>
              <a:t>Giacometti</a:t>
            </a:r>
            <a:endParaRPr lang="it-IT" sz="1800" dirty="0">
              <a:solidFill>
                <a:schemeClr val="bg1"/>
              </a:solidFill>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dirty="0" smtClean="0">
                <a:latin typeface="Trebuchet MS" panose="020B0603020202020204" pitchFamily="34" charset="0"/>
              </a:rPr>
              <a:t>Medicine must free </a:t>
            </a:r>
            <a:r>
              <a:rPr lang="it-IT" dirty="0" err="1" smtClean="0">
                <a:latin typeface="Trebuchet MS" panose="020B0603020202020204" pitchFamily="34" charset="0"/>
              </a:rPr>
              <a:t>itself</a:t>
            </a:r>
            <a:r>
              <a:rPr lang="it-IT" dirty="0" smtClean="0">
                <a:latin typeface="Trebuchet MS" panose="020B0603020202020204" pitchFamily="34" charset="0"/>
              </a:rPr>
              <a:t>…</a:t>
            </a:r>
            <a:endParaRPr lang="it-IT" dirty="0">
              <a:latin typeface="Trebuchet MS" panose="020B0603020202020204" pitchFamily="34" charset="0"/>
            </a:endParaRPr>
          </a:p>
        </p:txBody>
      </p:sp>
      <p:sp>
        <p:nvSpPr>
          <p:cNvPr id="4104" name="Segnaposto contenuto 25"/>
          <p:cNvSpPr>
            <a:spLocks noGrp="1"/>
          </p:cNvSpPr>
          <p:nvPr>
            <p:ph idx="1"/>
          </p:nvPr>
        </p:nvSpPr>
        <p:spPr bwMode="auto"/>
        <p:txBody>
          <a:bodyPr/>
          <a:lstStyle/>
          <a:p>
            <a:pPr>
              <a:buNone/>
            </a:pPr>
            <a:r>
              <a:rPr lang="en-US" sz="1800" b="1" dirty="0" smtClean="0">
                <a:latin typeface="Trebuchet MS" panose="020B0603020202020204" pitchFamily="34" charset="0"/>
              </a:rPr>
              <a:t>     …from the confines of the healthcare system</a:t>
            </a:r>
          </a:p>
          <a:p>
            <a:pPr>
              <a:buFont typeface="Wingdings" pitchFamily="-112" charset="2"/>
              <a:buChar char="§"/>
            </a:pPr>
            <a:r>
              <a:rPr lang="en-US" sz="1800" dirty="0" smtClean="0">
                <a:latin typeface="Trebuchet MS" panose="020B0603020202020204" pitchFamily="34" charset="0"/>
              </a:rPr>
              <a:t>Our work is </a:t>
            </a:r>
            <a:r>
              <a:rPr lang="en-US" sz="1800" dirty="0">
                <a:latin typeface="Trebuchet MS" panose="020B0603020202020204" pitchFamily="34" charset="0"/>
              </a:rPr>
              <a:t>organized to obtain objectives in the least amount of time </a:t>
            </a:r>
            <a:r>
              <a:rPr lang="en-US" sz="1800" dirty="0" smtClean="0">
                <a:latin typeface="Trebuchet MS" panose="020B0603020202020204" pitchFamily="34" charset="0"/>
              </a:rPr>
              <a:t>according </a:t>
            </a:r>
            <a:r>
              <a:rPr lang="en-US" sz="1800" dirty="0">
                <a:latin typeface="Trebuchet MS" panose="020B0603020202020204" pitchFamily="34" charset="0"/>
              </a:rPr>
              <a:t>to </a:t>
            </a:r>
            <a:r>
              <a:rPr lang="en-US" sz="1800" dirty="0" smtClean="0">
                <a:latin typeface="Trebuchet MS" panose="020B0603020202020204" pitchFamily="34" charset="0"/>
              </a:rPr>
              <a:t>an </a:t>
            </a:r>
            <a:r>
              <a:rPr lang="en-US" sz="1800" dirty="0">
                <a:latin typeface="Trebuchet MS" panose="020B0603020202020204" pitchFamily="34" charset="0"/>
              </a:rPr>
              <a:t>economic logic </a:t>
            </a:r>
            <a:r>
              <a:rPr lang="en-US" sz="1800" dirty="0" smtClean="0">
                <a:latin typeface="Trebuchet MS" panose="020B0603020202020204" pitchFamily="34" charset="0"/>
              </a:rPr>
              <a:t>that </a:t>
            </a:r>
            <a:r>
              <a:rPr lang="en-US" sz="1800" dirty="0">
                <a:latin typeface="Trebuchet MS" panose="020B0603020202020204" pitchFamily="34" charset="0"/>
              </a:rPr>
              <a:t>does not take </a:t>
            </a:r>
            <a:r>
              <a:rPr lang="en-US" sz="1800" dirty="0" smtClean="0">
                <a:latin typeface="Trebuchet MS" panose="020B0603020202020204" pitchFamily="34" charset="0"/>
              </a:rPr>
              <a:t>the </a:t>
            </a:r>
            <a:r>
              <a:rPr lang="en-US" sz="1800" dirty="0">
                <a:latin typeface="Trebuchet MS" panose="020B0603020202020204" pitchFamily="34" charset="0"/>
              </a:rPr>
              <a:t>value of the </a:t>
            </a:r>
            <a:r>
              <a:rPr lang="en-US" sz="1800" dirty="0" smtClean="0">
                <a:latin typeface="Trebuchet MS" panose="020B0603020202020204" pitchFamily="34" charset="0"/>
              </a:rPr>
              <a:t>individual into account. </a:t>
            </a:r>
          </a:p>
          <a:p>
            <a:pPr>
              <a:buNone/>
            </a:pPr>
            <a:endParaRPr lang="en-US" sz="1800" dirty="0" smtClean="0">
              <a:latin typeface="Trebuchet MS" panose="020B0603020202020204" pitchFamily="34" charset="0"/>
            </a:endParaRPr>
          </a:p>
          <a:p>
            <a:pPr>
              <a:buFont typeface="Wingdings" pitchFamily="-112" charset="2"/>
              <a:buChar char="§"/>
            </a:pPr>
            <a:r>
              <a:rPr lang="en-US" sz="1800" dirty="0">
                <a:latin typeface="Trebuchet MS" panose="020B0603020202020204" pitchFamily="34" charset="0"/>
              </a:rPr>
              <a:t>New healthcare scenarios could </a:t>
            </a:r>
            <a:r>
              <a:rPr lang="en-US" sz="1800" dirty="0" smtClean="0">
                <a:latin typeface="Trebuchet MS" panose="020B0603020202020204" pitchFamily="34" charset="0"/>
              </a:rPr>
              <a:t>emerge to focus more on patient’s </a:t>
            </a:r>
            <a:r>
              <a:rPr lang="en-US" sz="1800" dirty="0">
                <a:latin typeface="Trebuchet MS" panose="020B0603020202020204" pitchFamily="34" charset="0"/>
              </a:rPr>
              <a:t>individual </a:t>
            </a:r>
            <a:r>
              <a:rPr lang="en-US" sz="1800" dirty="0" smtClean="0">
                <a:latin typeface="Trebuchet MS" panose="020B0603020202020204" pitchFamily="34" charset="0"/>
              </a:rPr>
              <a:t>sensitivities, </a:t>
            </a:r>
            <a:r>
              <a:rPr lang="en-US" sz="1800" dirty="0">
                <a:latin typeface="Trebuchet MS" panose="020B0603020202020204" pitchFamily="34" charset="0"/>
              </a:rPr>
              <a:t>by doing away with the practice of stratifying patients according to the classification criteria of "sick organs and systems</a:t>
            </a:r>
            <a:r>
              <a:rPr lang="en-US" sz="1800" dirty="0" smtClean="0">
                <a:latin typeface="Trebuchet MS" panose="020B0603020202020204" pitchFamily="34" charset="0"/>
              </a:rPr>
              <a:t>”, </a:t>
            </a:r>
            <a:r>
              <a:rPr lang="en-US" sz="1800" dirty="0">
                <a:latin typeface="Trebuchet MS" panose="020B0603020202020204" pitchFamily="34" charset="0"/>
              </a:rPr>
              <a:t>with all the serious limits they impose, and replacing </a:t>
            </a:r>
            <a:r>
              <a:rPr lang="en-US" sz="1800" dirty="0" smtClean="0">
                <a:latin typeface="Trebuchet MS" panose="020B0603020202020204" pitchFamily="34" charset="0"/>
              </a:rPr>
              <a:t>this with an </a:t>
            </a:r>
            <a:r>
              <a:rPr lang="en-US" sz="1800" dirty="0">
                <a:latin typeface="Trebuchet MS" panose="020B0603020202020204" pitchFamily="34" charset="0"/>
              </a:rPr>
              <a:t>individualized medicine </a:t>
            </a:r>
            <a:r>
              <a:rPr lang="en-US" sz="1800" dirty="0" smtClean="0">
                <a:latin typeface="Trebuchet MS" panose="020B0603020202020204" pitchFamily="34" charset="0"/>
              </a:rPr>
              <a:t>that is </a:t>
            </a:r>
            <a:r>
              <a:rPr lang="en-US" sz="1800" dirty="0">
                <a:latin typeface="Trebuchet MS" panose="020B0603020202020204" pitchFamily="34" charset="0"/>
              </a:rPr>
              <a:t>implemented in a substantial </a:t>
            </a:r>
            <a:r>
              <a:rPr lang="en-US" sz="1800" dirty="0" smtClean="0">
                <a:latin typeface="Trebuchet MS" panose="020B0603020202020204" pitchFamily="34" charset="0"/>
              </a:rPr>
              <a:t>manner. </a:t>
            </a:r>
          </a:p>
          <a:p>
            <a:pPr>
              <a:buFont typeface="Wingdings" pitchFamily="-112" charset="2"/>
              <a:buChar char="§"/>
            </a:pPr>
            <a:endParaRPr lang="en-US" sz="1800" dirty="0" smtClean="0">
              <a:latin typeface="Trebuchet MS" panose="020B0603020202020204" pitchFamily="34" charset="0"/>
            </a:endParaRPr>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91728704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dirty="0" smtClean="0">
                <a:latin typeface="Trebuchet MS" panose="020B0603020202020204" pitchFamily="34" charset="0"/>
              </a:rPr>
              <a:t>Medicine must free </a:t>
            </a:r>
            <a:r>
              <a:rPr lang="it-IT" dirty="0" err="1" smtClean="0">
                <a:latin typeface="Trebuchet MS" panose="020B0603020202020204" pitchFamily="34" charset="0"/>
              </a:rPr>
              <a:t>itself</a:t>
            </a:r>
            <a:r>
              <a:rPr lang="it-IT" dirty="0" smtClean="0">
                <a:latin typeface="Trebuchet MS" panose="020B0603020202020204" pitchFamily="34" charset="0"/>
              </a:rPr>
              <a:t>…</a:t>
            </a:r>
            <a:endParaRPr lang="it-IT" dirty="0">
              <a:latin typeface="Trebuchet MS" panose="020B0603020202020204" pitchFamily="34" charset="0"/>
            </a:endParaRPr>
          </a:p>
        </p:txBody>
      </p:sp>
      <p:sp>
        <p:nvSpPr>
          <p:cNvPr id="4104" name="Segnaposto contenuto 25"/>
          <p:cNvSpPr>
            <a:spLocks noGrp="1"/>
          </p:cNvSpPr>
          <p:nvPr>
            <p:ph sz="half" idx="1"/>
          </p:nvPr>
        </p:nvSpPr>
        <p:spPr bwMode="auto"/>
        <p:txBody>
          <a:bodyPr/>
          <a:lstStyle/>
          <a:p>
            <a:pPr>
              <a:buFont typeface="Wingdings" pitchFamily="-112" charset="2"/>
              <a:buChar char="§"/>
            </a:pPr>
            <a:r>
              <a:rPr lang="en-US" sz="1800" b="1" dirty="0" smtClean="0">
                <a:latin typeface="Trebuchet MS" panose="020B0603020202020204" pitchFamily="34" charset="0"/>
              </a:rPr>
              <a:t>…from a passive subordination to technology</a:t>
            </a:r>
          </a:p>
          <a:p>
            <a:pPr>
              <a:buFont typeface="Wingdings" pitchFamily="-112" charset="2"/>
              <a:buChar char="§"/>
            </a:pPr>
            <a:endParaRPr lang="en-US" sz="1800" b="1" dirty="0">
              <a:latin typeface="Trebuchet MS" panose="020B0603020202020204" pitchFamily="34" charset="0"/>
            </a:endParaRPr>
          </a:p>
          <a:p>
            <a:pPr marL="0" indent="0">
              <a:buNone/>
            </a:pPr>
            <a:r>
              <a:rPr lang="en-US" sz="1800" i="1" dirty="0" smtClean="0">
                <a:latin typeface="Trebuchet MS" panose="020B0603020202020204" pitchFamily="34" charset="0"/>
              </a:rPr>
              <a:t>“It has become appallingly obvious that our technology has exceeded our humanity.”</a:t>
            </a:r>
          </a:p>
          <a:p>
            <a:pPr marL="0" indent="0" algn="r">
              <a:buNone/>
            </a:pPr>
            <a:r>
              <a:rPr lang="en-US" sz="1800" dirty="0" smtClean="0">
                <a:latin typeface="Trebuchet MS" panose="020B0603020202020204" pitchFamily="34" charset="0"/>
              </a:rPr>
              <a:t>- Albert Einstein</a:t>
            </a:r>
          </a:p>
          <a:p>
            <a:pPr>
              <a:buFont typeface="Wingdings" pitchFamily="-112" charset="2"/>
              <a:buChar char="§"/>
            </a:pPr>
            <a:endParaRPr lang="en-US" sz="1800" dirty="0" smtClean="0">
              <a:latin typeface="Trebuchet MS" panose="020B0603020202020204" pitchFamily="34" charset="0"/>
            </a:endParaRPr>
          </a:p>
        </p:txBody>
      </p:sp>
      <p:pic>
        <p:nvPicPr>
          <p:cNvPr id="4101" name="Immagine 20"/>
          <p:cNvPicPr>
            <a:picLocks noChangeAspect="1"/>
          </p:cNvPicPr>
          <p:nvPr/>
        </p:nvPicPr>
        <p:blipFill>
          <a:blip r:embed="rId3"/>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4"/>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5"/>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3074" name="Picture 2" descr="https://upload.wikimedia.org/wikipedia/commons/d/d3/Albert_Einstein_Head.jpg"/>
          <p:cNvPicPr>
            <a:picLocks noGrp="1" noChangeAspect="1" noChangeArrowheads="1"/>
          </p:cNvPicPr>
          <p:nvPr>
            <p:ph sz="half" idx="2"/>
          </p:nvPr>
        </p:nvPicPr>
        <p:blipFill>
          <a:blip r:embed="rId6" cstate="email">
            <a:extLst>
              <a:ext uri="{28A0092B-C50C-407E-A947-70E740481C1C}">
                <a14:useLocalDpi xmlns:a14="http://schemas.microsoft.com/office/drawing/2010/main" val="0"/>
              </a:ext>
            </a:extLst>
          </a:blip>
          <a:srcRect/>
          <a:stretch>
            <a:fillRect/>
          </a:stretch>
        </p:blipFill>
        <p:spPr bwMode="auto">
          <a:xfrm>
            <a:off x="5436096" y="1484784"/>
            <a:ext cx="2842227" cy="3789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217999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dirty="0" smtClean="0">
                <a:latin typeface="Trebuchet MS" panose="020B0603020202020204" pitchFamily="34" charset="0"/>
              </a:rPr>
              <a:t>Medicine must free </a:t>
            </a:r>
            <a:r>
              <a:rPr lang="it-IT" dirty="0" err="1" smtClean="0">
                <a:latin typeface="Trebuchet MS" panose="020B0603020202020204" pitchFamily="34" charset="0"/>
              </a:rPr>
              <a:t>itself</a:t>
            </a:r>
            <a:r>
              <a:rPr lang="it-IT" dirty="0" smtClean="0">
                <a:latin typeface="Trebuchet MS" panose="020B0603020202020204" pitchFamily="34" charset="0"/>
              </a:rPr>
              <a:t>…</a:t>
            </a:r>
            <a:endParaRPr lang="it-IT" dirty="0">
              <a:latin typeface="Trebuchet MS" panose="020B0603020202020204" pitchFamily="34" charset="0"/>
            </a:endParaRPr>
          </a:p>
        </p:txBody>
      </p:sp>
      <p:sp>
        <p:nvSpPr>
          <p:cNvPr id="4104" name="Segnaposto contenuto 25"/>
          <p:cNvSpPr>
            <a:spLocks noGrp="1"/>
          </p:cNvSpPr>
          <p:nvPr>
            <p:ph idx="1"/>
          </p:nvPr>
        </p:nvSpPr>
        <p:spPr bwMode="auto"/>
        <p:txBody>
          <a:bodyPr/>
          <a:lstStyle/>
          <a:p>
            <a:pPr>
              <a:buFont typeface="Wingdings" pitchFamily="-112" charset="2"/>
              <a:buChar char="§"/>
            </a:pPr>
            <a:r>
              <a:rPr lang="en-US" sz="2400" b="1" dirty="0" smtClean="0">
                <a:latin typeface="Trebuchet MS" panose="020B0603020202020204" pitchFamily="34" charset="0"/>
              </a:rPr>
              <a:t>…from a “congenital” resistance to change</a:t>
            </a:r>
          </a:p>
          <a:p>
            <a:pPr>
              <a:buFont typeface="Wingdings" pitchFamily="-112" charset="2"/>
              <a:buChar char="§"/>
            </a:pPr>
            <a:endParaRPr lang="en-US" sz="2400" b="1" dirty="0" smtClean="0">
              <a:latin typeface="Trebuchet MS" panose="020B0603020202020204" pitchFamily="34" charset="0"/>
            </a:endParaRPr>
          </a:p>
          <a:p>
            <a:pPr>
              <a:buFont typeface="Wingdings" pitchFamily="-112" charset="2"/>
              <a:buChar char="§"/>
            </a:pPr>
            <a:r>
              <a:rPr lang="en-US" sz="2400" dirty="0" smtClean="0">
                <a:latin typeface="Trebuchet MS" panose="020B0603020202020204" pitchFamily="34" charset="0"/>
              </a:rPr>
              <a:t>The change in medical  care passes through freedom with respect to the biological paradigm, i.e. through a way of acting and thinking no longer of a Cartesian nature, but rather with a holistic vision of the patient. </a:t>
            </a:r>
          </a:p>
          <a:p>
            <a:pPr>
              <a:buNone/>
            </a:pPr>
            <a:endParaRPr lang="en-US" sz="2400" dirty="0" smtClean="0">
              <a:latin typeface="Trebuchet MS" panose="020B0603020202020204" pitchFamily="34" charset="0"/>
            </a:endParaRPr>
          </a:p>
          <a:p>
            <a:pPr>
              <a:buNone/>
            </a:pPr>
            <a:endParaRPr lang="en-US" sz="2400" b="1" dirty="0" smtClean="0">
              <a:latin typeface="Trebuchet MS" panose="020B0603020202020204" pitchFamily="34" charset="0"/>
            </a:endParaRPr>
          </a:p>
          <a:p>
            <a:pPr>
              <a:buNone/>
            </a:pPr>
            <a:endParaRPr lang="en-US" sz="2400" b="1" dirty="0" smtClean="0">
              <a:latin typeface="Trebuchet MS" panose="020B0603020202020204" pitchFamily="34" charset="0"/>
            </a:endParaRPr>
          </a:p>
          <a:p>
            <a:pPr>
              <a:buFont typeface="Wingdings" pitchFamily="-112" charset="2"/>
              <a:buChar char="§"/>
            </a:pPr>
            <a:endParaRPr lang="en-US" sz="2400" dirty="0" smtClean="0">
              <a:latin typeface="Trebuchet MS" panose="020B0603020202020204" pitchFamily="34" charset="0"/>
            </a:endParaRPr>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62600103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sz="3600" dirty="0" smtClean="0">
                <a:latin typeface="Trebuchet MS" panose="020B0603020202020204" pitchFamily="34" charset="0"/>
              </a:rPr>
              <a:t>Do </a:t>
            </a:r>
            <a:r>
              <a:rPr lang="it-IT" sz="3600" dirty="0" err="1" smtClean="0">
                <a:latin typeface="Trebuchet MS" panose="020B0603020202020204" pitchFamily="34" charset="0"/>
              </a:rPr>
              <a:t>we</a:t>
            </a:r>
            <a:r>
              <a:rPr lang="it-IT" sz="3600" dirty="0" smtClean="0">
                <a:latin typeface="Trebuchet MS" panose="020B0603020202020204" pitchFamily="34" charset="0"/>
              </a:rPr>
              <a:t> </a:t>
            </a:r>
            <a:r>
              <a:rPr lang="it-IT" sz="3600" dirty="0" err="1" smtClean="0">
                <a:latin typeface="Trebuchet MS" panose="020B0603020202020204" pitchFamily="34" charset="0"/>
              </a:rPr>
              <a:t>need</a:t>
            </a:r>
            <a:r>
              <a:rPr lang="it-IT" sz="3600" dirty="0" smtClean="0">
                <a:latin typeface="Trebuchet MS" panose="020B0603020202020204" pitchFamily="34" charset="0"/>
              </a:rPr>
              <a:t> a new </a:t>
            </a:r>
            <a:r>
              <a:rPr lang="it-IT" sz="3600" dirty="0" err="1" smtClean="0">
                <a:latin typeface="Trebuchet MS" panose="020B0603020202020204" pitchFamily="34" charset="0"/>
              </a:rPr>
              <a:t>paradigm</a:t>
            </a:r>
            <a:r>
              <a:rPr lang="it-IT" sz="3600" dirty="0" smtClean="0">
                <a:latin typeface="Trebuchet MS" panose="020B0603020202020204" pitchFamily="34" charset="0"/>
              </a:rPr>
              <a:t>?</a:t>
            </a:r>
            <a:endParaRPr lang="it-IT" sz="3600" dirty="0">
              <a:latin typeface="Trebuchet MS" panose="020B0603020202020204" pitchFamily="34" charset="0"/>
            </a:endParaRPr>
          </a:p>
        </p:txBody>
      </p:sp>
      <p:sp>
        <p:nvSpPr>
          <p:cNvPr id="4104" name="Segnaposto contenuto 25"/>
          <p:cNvSpPr>
            <a:spLocks noGrp="1"/>
          </p:cNvSpPr>
          <p:nvPr>
            <p:ph idx="1"/>
          </p:nvPr>
        </p:nvSpPr>
        <p:spPr bwMode="auto"/>
        <p:txBody>
          <a:bodyPr/>
          <a:lstStyle/>
          <a:p>
            <a:pPr>
              <a:buFont typeface="Wingdings" pitchFamily="-112" charset="2"/>
              <a:buChar char="§"/>
            </a:pPr>
            <a:r>
              <a:rPr lang="en-US" sz="2000" dirty="0" smtClean="0">
                <a:latin typeface="Trebuchet MS" panose="020B0603020202020204" pitchFamily="34" charset="0"/>
              </a:rPr>
              <a:t>…the </a:t>
            </a:r>
            <a:r>
              <a:rPr lang="en-US" sz="2000" dirty="0">
                <a:latin typeface="Trebuchet MS" panose="020B0603020202020204" pitchFamily="34" charset="0"/>
              </a:rPr>
              <a:t>question that arises at this point is the following: is it possible to overcome the critical issues represented by a “disease-centered medicine” versus a “person-centered medicine</a:t>
            </a:r>
            <a:r>
              <a:rPr lang="en-US" sz="2000" dirty="0" smtClean="0">
                <a:latin typeface="Trebuchet MS" panose="020B0603020202020204" pitchFamily="34" charset="0"/>
              </a:rPr>
              <a:t>”?</a:t>
            </a:r>
          </a:p>
          <a:p>
            <a:pPr>
              <a:buNone/>
            </a:pPr>
            <a:endParaRPr lang="en-US" sz="2000" dirty="0" smtClean="0">
              <a:latin typeface="Trebuchet MS" panose="020B0603020202020204" pitchFamily="34" charset="0"/>
            </a:endParaRPr>
          </a:p>
          <a:p>
            <a:pPr>
              <a:buFont typeface="Wingdings" pitchFamily="-112" charset="2"/>
              <a:buChar char="§"/>
            </a:pPr>
            <a:r>
              <a:rPr lang="en-US" sz="2000" dirty="0">
                <a:latin typeface="Trebuchet MS" panose="020B0603020202020204" pitchFamily="34" charset="0"/>
              </a:rPr>
              <a:t>Many healthcare and academic institutions are now recognizing narrative medicine, medical humanities and “democratic medicine” as a means to developing holistic and equitable individualized patient care, even though they are applied in professional development settings and less overtly employed with patient populations. </a:t>
            </a:r>
          </a:p>
          <a:p>
            <a:pPr>
              <a:buFont typeface="Wingdings" pitchFamily="-112" charset="2"/>
              <a:buChar char="§"/>
            </a:pPr>
            <a:endParaRPr lang="en-US" sz="2000" dirty="0">
              <a:latin typeface="Trebuchet MS" panose="020B0603020202020204" pitchFamily="34" charset="0"/>
            </a:endParaRPr>
          </a:p>
          <a:p>
            <a:pPr>
              <a:buFont typeface="Wingdings" pitchFamily="-112" charset="2"/>
              <a:buChar char="§"/>
            </a:pPr>
            <a:endParaRPr lang="en-US" sz="2000" dirty="0">
              <a:latin typeface="Trebuchet MS" panose="020B0603020202020204" pitchFamily="34" charset="0"/>
            </a:endParaRPr>
          </a:p>
          <a:p>
            <a:pPr>
              <a:buFont typeface="Wingdings" pitchFamily="-112" charset="2"/>
              <a:buChar char="§"/>
            </a:pPr>
            <a:endParaRPr lang="en-US" sz="2000" dirty="0" smtClean="0">
              <a:latin typeface="Trebuchet MS" panose="020B0603020202020204" pitchFamily="34" charset="0"/>
            </a:endParaRPr>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940753669"/>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sz="4000" dirty="0" err="1" smtClean="0">
                <a:latin typeface="Trebuchet MS" panose="020B0603020202020204" pitchFamily="34" charset="0"/>
              </a:rPr>
              <a:t>What’s</a:t>
            </a:r>
            <a:r>
              <a:rPr lang="it-IT" sz="4000" dirty="0" smtClean="0">
                <a:latin typeface="Trebuchet MS" panose="020B0603020202020204" pitchFamily="34" charset="0"/>
              </a:rPr>
              <a:t> in the news?</a:t>
            </a:r>
            <a:endParaRPr lang="it-IT" sz="4000" dirty="0">
              <a:latin typeface="Trebuchet MS" panose="020B0603020202020204" pitchFamily="34" charset="0"/>
            </a:endParaRPr>
          </a:p>
        </p:txBody>
      </p:sp>
      <p:sp>
        <p:nvSpPr>
          <p:cNvPr id="3" name="Segnaposto testo 2"/>
          <p:cNvSpPr>
            <a:spLocks noGrp="1"/>
          </p:cNvSpPr>
          <p:nvPr>
            <p:ph type="body" sz="half" idx="2"/>
          </p:nvPr>
        </p:nvSpPr>
        <p:spPr/>
        <p:txBody>
          <a:bodyPr/>
          <a:lstStyle/>
          <a:p>
            <a:r>
              <a:rPr lang="en-US" i="1" dirty="0" smtClean="0">
                <a:latin typeface="Trebuchet MS" panose="020B0603020202020204" pitchFamily="34" charset="0"/>
              </a:rPr>
              <a:t>“When </a:t>
            </a:r>
            <a:r>
              <a:rPr lang="en-US" i="1" dirty="0">
                <a:latin typeface="Trebuchet MS" panose="020B0603020202020204" pitchFamily="34" charset="0"/>
              </a:rPr>
              <a:t>it comes to precision medicine, advances in technology, data science, and clinical research are already curing diseases that were once thought to be incurable. It’s entirely possible that a decade or two from now, treatments would be tailored not just to the disease, but also to the individual patient</a:t>
            </a:r>
            <a:r>
              <a:rPr lang="en-US" i="1" dirty="0" smtClean="0">
                <a:latin typeface="Trebuchet MS" panose="020B0603020202020204" pitchFamily="34" charset="0"/>
              </a:rPr>
              <a:t>.”</a:t>
            </a:r>
          </a:p>
          <a:p>
            <a:pPr algn="r"/>
            <a:r>
              <a:rPr lang="en-US" dirty="0" smtClean="0">
                <a:latin typeface="Trebuchet MS" panose="020B0603020202020204" pitchFamily="34" charset="0"/>
              </a:rPr>
              <a:t>- President Barack Obama</a:t>
            </a:r>
          </a:p>
          <a:p>
            <a:endParaRPr lang="en-US" dirty="0" smtClean="0">
              <a:latin typeface="Trebuchet MS" panose="020B0603020202020204" pitchFamily="34" charset="0"/>
            </a:endParaRPr>
          </a:p>
          <a:p>
            <a:endParaRPr lang="en-US" dirty="0">
              <a:latin typeface="Trebuchet MS" panose="020B0603020202020204" pitchFamily="34" charset="0"/>
            </a:endParaRPr>
          </a:p>
          <a:p>
            <a:r>
              <a:rPr lang="en-US" dirty="0" smtClean="0">
                <a:latin typeface="Trebuchet MS" panose="020B0603020202020204" pitchFamily="34" charset="0"/>
              </a:rPr>
              <a:t>“President Barack Obama on how to win the future”, Popular Science, 9 February 2016</a:t>
            </a:r>
            <a:endParaRPr lang="en-US" dirty="0">
              <a:latin typeface="Trebuchet MS" panose="020B0603020202020204" pitchFamily="34" charset="0"/>
            </a:endParaRPr>
          </a:p>
          <a:p>
            <a:pPr>
              <a:buFont typeface="Wingdings" pitchFamily="-112" charset="2"/>
              <a:buChar char="§"/>
            </a:pPr>
            <a:endParaRPr lang="en-US" dirty="0">
              <a:latin typeface="Trebuchet MS" panose="020B0603020202020204" pitchFamily="34" charset="0"/>
            </a:endParaRPr>
          </a:p>
          <a:p>
            <a:pPr>
              <a:buFont typeface="Wingdings" pitchFamily="-112" charset="2"/>
              <a:buChar char="§"/>
            </a:pPr>
            <a:endParaRPr lang="en-US" dirty="0">
              <a:latin typeface="Trebuchet MS" panose="020B0603020202020204" pitchFamily="34" charset="0"/>
            </a:endParaRPr>
          </a:p>
          <a:p>
            <a:pPr>
              <a:buFont typeface="Wingdings" pitchFamily="-112" charset="2"/>
              <a:buChar char="§"/>
            </a:pPr>
            <a:endParaRPr lang="en-US" dirty="0">
              <a:latin typeface="Trebuchet MS" panose="020B0603020202020204" pitchFamily="34" charset="0"/>
            </a:endParaRPr>
          </a:p>
          <a:p>
            <a:pPr>
              <a:buFont typeface="Wingdings" pitchFamily="-112" charset="2"/>
              <a:buChar char="§"/>
            </a:pPr>
            <a:endParaRPr lang="en-US" dirty="0">
              <a:latin typeface="Trebuchet MS" panose="020B0603020202020204" pitchFamily="34" charset="0"/>
            </a:endParaRPr>
          </a:p>
          <a:p>
            <a:endParaRPr lang="it-IT" dirty="0"/>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Segnaposto contenuto 11"/>
          <p:cNvPicPr>
            <a:picLocks noGrp="1" noChangeAspect="1"/>
          </p:cNvPicPr>
          <p:nvPr>
            <p:ph idx="1"/>
          </p:nvPr>
        </p:nvPicPr>
        <p:blipFill rotWithShape="1">
          <a:blip r:embed="rId5"/>
          <a:srcRect t="6573" r="3211" b="4811"/>
          <a:stretch/>
        </p:blipFill>
        <p:spPr>
          <a:xfrm>
            <a:off x="3575050" y="1327564"/>
            <a:ext cx="5111750" cy="3744085"/>
          </a:xfrm>
          <a:prstGeom prst="rect">
            <a:avLst/>
          </a:prstGeom>
        </p:spPr>
      </p:pic>
    </p:spTree>
    <p:extLst>
      <p:ext uri="{BB962C8B-B14F-4D97-AF65-F5344CB8AC3E}">
        <p14:creationId xmlns:p14="http://schemas.microsoft.com/office/powerpoint/2010/main" val="218356948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olo 1"/>
          <p:cNvSpPr>
            <a:spLocks noGrp="1"/>
          </p:cNvSpPr>
          <p:nvPr>
            <p:ph type="title"/>
          </p:nvPr>
        </p:nvSpPr>
        <p:spPr/>
        <p:txBody>
          <a:bodyPr/>
          <a:lstStyle/>
          <a:p>
            <a:pPr algn="l"/>
            <a:r>
              <a:rPr lang="it-IT" sz="4000" b="1" dirty="0" err="1">
                <a:latin typeface="Trebuchet MS" panose="020B0603020202020204" pitchFamily="34" charset="0"/>
              </a:rPr>
              <a:t>Chapter</a:t>
            </a:r>
            <a:r>
              <a:rPr lang="it-IT" sz="4000" b="1" dirty="0">
                <a:latin typeface="Trebuchet MS" panose="020B0603020202020204" pitchFamily="34" charset="0"/>
              </a:rPr>
              <a:t> I – The </a:t>
            </a:r>
            <a:r>
              <a:rPr lang="it-IT" sz="4000" b="1" dirty="0" err="1">
                <a:latin typeface="Trebuchet MS" panose="020B0603020202020204" pitchFamily="34" charset="0"/>
              </a:rPr>
              <a:t>paradigm</a:t>
            </a:r>
            <a:endParaRPr lang="it-IT" sz="4000" b="1" dirty="0">
              <a:latin typeface="Trebuchet MS" panose="020B0603020202020204" pitchFamily="34" charset="0"/>
            </a:endParaRPr>
          </a:p>
        </p:txBody>
      </p:sp>
      <p:pic>
        <p:nvPicPr>
          <p:cNvPr id="5125"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5126"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5129"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5130"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26" name="Segnaposto contenuto 25"/>
          <p:cNvSpPr>
            <a:spLocks noGrp="1"/>
          </p:cNvSpPr>
          <p:nvPr>
            <p:ph idx="1"/>
          </p:nvPr>
        </p:nvSpPr>
        <p:spPr/>
        <p:txBody>
          <a:bodyPr/>
          <a:lstStyle/>
          <a:p>
            <a:pPr marL="0" indent="0">
              <a:buFont typeface="Arial" pitchFamily="-112" charset="0"/>
              <a:buNone/>
            </a:pPr>
            <a:r>
              <a:rPr lang="en-US" sz="2400" b="1" dirty="0">
                <a:latin typeface="Trebuchet MS" panose="020B0603020202020204" pitchFamily="34" charset="0"/>
              </a:rPr>
              <a:t>Presented by: </a:t>
            </a:r>
            <a:r>
              <a:rPr lang="en-US" sz="2400" dirty="0">
                <a:latin typeface="Trebuchet MS" panose="020B0603020202020204" pitchFamily="34" charset="0"/>
              </a:rPr>
              <a:t>Monica </a:t>
            </a:r>
            <a:r>
              <a:rPr lang="en-US" sz="2400" dirty="0" err="1">
                <a:latin typeface="Trebuchet MS" panose="020B0603020202020204" pitchFamily="34" charset="0"/>
              </a:rPr>
              <a:t>Toraldo</a:t>
            </a:r>
            <a:r>
              <a:rPr lang="en-US" sz="2400" dirty="0">
                <a:latin typeface="Trebuchet MS" panose="020B0603020202020204" pitchFamily="34" charset="0"/>
              </a:rPr>
              <a:t> di </a:t>
            </a:r>
            <a:r>
              <a:rPr lang="en-US" sz="2400" dirty="0" err="1">
                <a:latin typeface="Trebuchet MS" panose="020B0603020202020204" pitchFamily="34" charset="0"/>
              </a:rPr>
              <a:t>Francia</a:t>
            </a:r>
            <a:endParaRPr lang="en-US" sz="2400" dirty="0">
              <a:latin typeface="Trebuchet MS" panose="020B0603020202020204" pitchFamily="34" charset="0"/>
            </a:endParaRPr>
          </a:p>
          <a:p>
            <a:pPr marL="0" indent="0">
              <a:buFont typeface="Wingdings" pitchFamily="-112" charset="2"/>
              <a:buChar char="§"/>
            </a:pPr>
            <a:r>
              <a:rPr lang="en-US" sz="2400" b="1" dirty="0">
                <a:latin typeface="Trebuchet MS" panose="020B0603020202020204" pitchFamily="34" charset="0"/>
              </a:rPr>
              <a:t>A narrative future for medicine</a:t>
            </a:r>
          </a:p>
          <a:p>
            <a:pPr lvl="1">
              <a:buFont typeface="Wingdings" pitchFamily="-112" charset="2"/>
              <a:buChar char="§"/>
            </a:pPr>
            <a:r>
              <a:rPr lang="en-US" sz="2000" dirty="0">
                <a:latin typeface="Trebuchet MS" panose="020B0603020202020204" pitchFamily="34" charset="0"/>
              </a:rPr>
              <a:t>Brian Hurwitz</a:t>
            </a:r>
          </a:p>
          <a:p>
            <a:pPr marL="0" indent="0">
              <a:buFont typeface="Wingdings" pitchFamily="-112" charset="2"/>
              <a:buChar char="§"/>
            </a:pPr>
            <a:r>
              <a:rPr lang="en-US" sz="2400" b="1" dirty="0">
                <a:latin typeface="Trebuchet MS" panose="020B0603020202020204" pitchFamily="34" charset="0"/>
              </a:rPr>
              <a:t>Health democracy and its ambiguities: an outsider’s reflection on narrative and medicine</a:t>
            </a:r>
          </a:p>
          <a:p>
            <a:pPr lvl="1">
              <a:buFont typeface="Wingdings" pitchFamily="-112" charset="2"/>
              <a:buChar char="§"/>
            </a:pPr>
            <a:r>
              <a:rPr lang="en-US" sz="2000" dirty="0">
                <a:latin typeface="Trebuchet MS" panose="020B0603020202020204" pitchFamily="34" charset="0"/>
              </a:rPr>
              <a:t>Carlo </a:t>
            </a:r>
            <a:r>
              <a:rPr lang="en-US" sz="2000" dirty="0" err="1">
                <a:latin typeface="Trebuchet MS" panose="020B0603020202020204" pitchFamily="34" charset="0"/>
              </a:rPr>
              <a:t>Ginzburg</a:t>
            </a:r>
            <a:endParaRPr lang="en-US" sz="2000" dirty="0">
              <a:latin typeface="Trebuchet MS" panose="020B0603020202020204" pitchFamily="34" charset="0"/>
            </a:endParaRPr>
          </a:p>
          <a:p>
            <a:pPr marL="0" indent="0">
              <a:buFont typeface="Wingdings" pitchFamily="-112" charset="2"/>
              <a:buChar char="§"/>
            </a:pPr>
            <a:r>
              <a:rPr lang="en-US" sz="2400" b="1" dirty="0">
                <a:latin typeface="Trebuchet MS" panose="020B0603020202020204" pitchFamily="34" charset="0"/>
              </a:rPr>
              <a:t>Facing health inequalities: opportunities and challenges for promoting health, development and social justice</a:t>
            </a:r>
          </a:p>
          <a:p>
            <a:pPr lvl="1">
              <a:buFont typeface="Wingdings" pitchFamily="-112" charset="2"/>
              <a:buChar char="§"/>
            </a:pPr>
            <a:r>
              <a:rPr lang="en-US" sz="2000" dirty="0" err="1">
                <a:latin typeface="Trebuchet MS" panose="020B0603020202020204" pitchFamily="34" charset="0"/>
              </a:rPr>
              <a:t>Erio</a:t>
            </a:r>
            <a:r>
              <a:rPr lang="en-US" sz="2000" dirty="0">
                <a:latin typeface="Trebuchet MS" panose="020B0603020202020204" pitchFamily="34" charset="0"/>
              </a:rPr>
              <a:t> </a:t>
            </a:r>
            <a:r>
              <a:rPr lang="en-US" sz="2000" dirty="0" err="1">
                <a:latin typeface="Trebuchet MS" panose="020B0603020202020204" pitchFamily="34" charset="0"/>
              </a:rPr>
              <a:t>Ziglio</a:t>
            </a:r>
            <a:endParaRPr lang="en-US" sz="2000" dirty="0">
              <a:latin typeface="Trebuchet MS" panose="020B0603020202020204" pitchFamily="34" charset="0"/>
            </a:endParaRPr>
          </a:p>
          <a:p>
            <a:pPr lvl="1">
              <a:buFont typeface="Wingdings" pitchFamily="-112" charset="2"/>
              <a:buChar char="§"/>
            </a:pPr>
            <a:endParaRPr lang="en-US" sz="2000" b="1" dirty="0">
              <a:latin typeface="Trebuchet MS" panose="020B0603020202020204" pitchFamily="34" charset="0"/>
            </a:endParaRPr>
          </a:p>
        </p:txBody>
      </p:sp>
      <p:sp>
        <p:nvSpPr>
          <p:cNvPr id="12" name="Rettangolo 11"/>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8"/>
          <p:cNvSpPr txBox="1">
            <a:spLocks noChangeArrowheads="1"/>
          </p:cNvSpPr>
          <p:nvPr/>
        </p:nvSpPr>
        <p:spPr bwMode="auto">
          <a:xfrm>
            <a:off x="6490710" y="5527"/>
            <a:ext cx="2653290" cy="400110"/>
          </a:xfrm>
          <a:prstGeom prst="rect">
            <a:avLst/>
          </a:prstGeom>
          <a:noFill/>
          <a:ln w="9525">
            <a:noFill/>
            <a:miter lim="800000"/>
            <a:headEnd/>
            <a:tailEnd/>
          </a:ln>
        </p:spPr>
        <p:txBody>
          <a:bodyPr wrap="none">
            <a:prstTxWarp prst="textNoShape">
              <a:avLst/>
            </a:prstTxWarp>
            <a:spAutoFit/>
          </a:bodyPr>
          <a:lstStyle/>
          <a:p>
            <a:pPr algn="r" eaLnBrk="1" hangingPunct="1"/>
            <a:r>
              <a:rPr lang="it-IT" sz="2000" b="1" i="1" dirty="0" smtClean="0">
                <a:solidFill>
                  <a:schemeClr val="bg1"/>
                </a:solidFill>
                <a:latin typeface="Trebuchet MS" panose="020B0603020202020204" pitchFamily="34" charset="0"/>
              </a:rPr>
              <a:t>Conference </a:t>
            </a:r>
            <a:r>
              <a:rPr lang="it-IT" sz="2000" b="1" i="1" dirty="0" err="1" smtClean="0">
                <a:solidFill>
                  <a:schemeClr val="bg1"/>
                </a:solidFill>
                <a:latin typeface="Trebuchet MS" panose="020B0603020202020204" pitchFamily="34" charset="0"/>
              </a:rPr>
              <a:t>program</a:t>
            </a:r>
            <a:endParaRPr lang="it-IT" sz="2000" b="1" i="1" dirty="0">
              <a:solidFill>
                <a:schemeClr val="bg1"/>
              </a:solidFill>
              <a:latin typeface="Trebuchet MS" panose="020B0603020202020204" pitchFamily="34" charset="0"/>
            </a:endParaRPr>
          </a:p>
        </p:txBody>
      </p:sp>
      <p:sp>
        <p:nvSpPr>
          <p:cNvPr id="14" name="CasellaDiTesto 19"/>
          <p:cNvSpPr txBox="1">
            <a:spLocks noChangeArrowheads="1"/>
          </p:cNvSpPr>
          <p:nvPr/>
        </p:nvSpPr>
        <p:spPr bwMode="auto">
          <a:xfrm>
            <a:off x="6824663" y="369888"/>
            <a:ext cx="2319337" cy="400110"/>
          </a:xfrm>
          <a:prstGeom prst="rect">
            <a:avLst/>
          </a:prstGeom>
          <a:noFill/>
          <a:ln w="9525">
            <a:noFill/>
            <a:miter lim="800000"/>
            <a:headEnd/>
            <a:tailEnd/>
          </a:ln>
        </p:spPr>
        <p:txBody>
          <a:bodyPr>
            <a:prstTxWarp prst="textNoShape">
              <a:avLst/>
            </a:prstTxWarp>
            <a:spAutoFit/>
          </a:bodyPr>
          <a:lstStyle/>
          <a:p>
            <a:pPr algn="r" eaLnBrk="1" hangingPunct="1"/>
            <a:r>
              <a:rPr lang="it-IT" sz="2000" i="1" dirty="0" err="1" smtClean="0">
                <a:latin typeface="Trebuchet MS" panose="020B0603020202020204" pitchFamily="34" charset="0"/>
              </a:rPr>
              <a:t>February</a:t>
            </a:r>
            <a:r>
              <a:rPr lang="it-IT" sz="2000" i="1" dirty="0" smtClean="0">
                <a:latin typeface="Trebuchet MS" panose="020B0603020202020204" pitchFamily="34" charset="0"/>
              </a:rPr>
              <a:t> 18, 2016</a:t>
            </a:r>
            <a:endParaRPr lang="it-IT" sz="2000" i="1" dirty="0">
              <a:latin typeface="Trebuchet MS" panose="020B0603020202020204"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dirty="0" smtClean="0">
                <a:latin typeface="Trebuchet MS" panose="020B0603020202020204" pitchFamily="34" charset="0"/>
              </a:rPr>
              <a:t>A new </a:t>
            </a:r>
            <a:r>
              <a:rPr lang="it-IT" dirty="0" err="1" smtClean="0">
                <a:latin typeface="Trebuchet MS" panose="020B0603020202020204" pitchFamily="34" charset="0"/>
              </a:rPr>
              <a:t>century</a:t>
            </a:r>
            <a:r>
              <a:rPr lang="it-IT" dirty="0" smtClean="0">
                <a:latin typeface="Trebuchet MS" panose="020B0603020202020204" pitchFamily="34" charset="0"/>
              </a:rPr>
              <a:t>, the </a:t>
            </a:r>
            <a:r>
              <a:rPr lang="it-IT" dirty="0" err="1" smtClean="0">
                <a:latin typeface="Trebuchet MS" panose="020B0603020202020204" pitchFamily="34" charset="0"/>
              </a:rPr>
              <a:t>same</a:t>
            </a:r>
            <a:r>
              <a:rPr lang="it-IT" dirty="0" smtClean="0">
                <a:latin typeface="Trebuchet MS" panose="020B0603020202020204" pitchFamily="34" charset="0"/>
              </a:rPr>
              <a:t> </a:t>
            </a:r>
            <a:r>
              <a:rPr lang="it-IT" dirty="0" err="1" smtClean="0">
                <a:latin typeface="Trebuchet MS" panose="020B0603020202020204" pitchFamily="34" charset="0"/>
              </a:rPr>
              <a:t>critical</a:t>
            </a:r>
            <a:r>
              <a:rPr lang="it-IT" dirty="0" smtClean="0">
                <a:latin typeface="Trebuchet MS" panose="020B0603020202020204" pitchFamily="34" charset="0"/>
              </a:rPr>
              <a:t> </a:t>
            </a:r>
            <a:r>
              <a:rPr lang="it-IT" dirty="0" err="1" smtClean="0">
                <a:latin typeface="Trebuchet MS" panose="020B0603020202020204" pitchFamily="34" charset="0"/>
              </a:rPr>
              <a:t>issue</a:t>
            </a:r>
            <a:endParaRPr lang="it-IT" dirty="0">
              <a:latin typeface="Trebuchet MS" panose="020B0603020202020204" pitchFamily="34" charset="0"/>
            </a:endParaRPr>
          </a:p>
        </p:txBody>
      </p:sp>
      <p:sp>
        <p:nvSpPr>
          <p:cNvPr id="3" name="Segnaposto testo 2"/>
          <p:cNvSpPr>
            <a:spLocks noGrp="1"/>
          </p:cNvSpPr>
          <p:nvPr>
            <p:ph type="body" sz="half" idx="2"/>
          </p:nvPr>
        </p:nvSpPr>
        <p:spPr/>
        <p:txBody>
          <a:bodyPr/>
          <a:lstStyle/>
          <a:p>
            <a:endParaRPr lang="en-US" dirty="0" smtClean="0">
              <a:latin typeface="Trebuchet MS" panose="020B0603020202020204" pitchFamily="34" charset="0"/>
            </a:endParaRPr>
          </a:p>
          <a:p>
            <a:r>
              <a:rPr lang="en-US" dirty="0" smtClean="0">
                <a:latin typeface="Trebuchet MS" panose="020B0603020202020204" pitchFamily="34" charset="0"/>
              </a:rPr>
              <a:t>A </a:t>
            </a:r>
            <a:r>
              <a:rPr lang="en-US" dirty="0">
                <a:latin typeface="Trebuchet MS" panose="020B0603020202020204" pitchFamily="34" charset="0"/>
              </a:rPr>
              <a:t>common criticism made at present is that young graduates have been taught a great deal about the mechanisms of disease, but very little about the practice of medicine - or to put it more bluntly, they are too “scientific” and do not know how to take care of patients</a:t>
            </a:r>
            <a:r>
              <a:rPr lang="en-US" dirty="0" smtClean="0">
                <a:latin typeface="Trebuchet MS" panose="020B0603020202020204" pitchFamily="34" charset="0"/>
              </a:rPr>
              <a:t>.</a:t>
            </a:r>
          </a:p>
          <a:p>
            <a:endParaRPr lang="en-US" dirty="0">
              <a:latin typeface="Trebuchet MS" panose="020B0603020202020204" pitchFamily="34" charset="0"/>
            </a:endParaRPr>
          </a:p>
          <a:p>
            <a:r>
              <a:rPr lang="en-US" dirty="0">
                <a:latin typeface="Trebuchet MS" panose="020B0603020202020204" pitchFamily="34" charset="0"/>
              </a:rPr>
              <a:t>From a talk given by Francis Peabody to the students at the Harvard Medical School on October 21, 1926. </a:t>
            </a:r>
          </a:p>
          <a:p>
            <a:endParaRPr lang="en-US" dirty="0" smtClean="0">
              <a:latin typeface="Trebuchet MS" panose="020B0603020202020204" pitchFamily="34" charset="0"/>
            </a:endParaRPr>
          </a:p>
          <a:p>
            <a:r>
              <a:rPr lang="en-US" i="1" dirty="0">
                <a:latin typeface="Trebuchet MS" panose="020B0603020202020204" pitchFamily="34" charset="0"/>
              </a:rPr>
              <a:t>Peabody F. The care of the patient. JAMA 1927; 88:877 </a:t>
            </a:r>
          </a:p>
          <a:p>
            <a:endParaRPr lang="en-US" dirty="0">
              <a:latin typeface="Trebuchet MS" panose="020B0603020202020204" pitchFamily="34" charset="0"/>
            </a:endParaRPr>
          </a:p>
          <a:p>
            <a:pPr>
              <a:buFont typeface="Wingdings" pitchFamily="-112" charset="2"/>
              <a:buChar char="§"/>
            </a:pPr>
            <a:endParaRPr lang="en-US" dirty="0">
              <a:latin typeface="Trebuchet MS" panose="020B0603020202020204" pitchFamily="34" charset="0"/>
            </a:endParaRPr>
          </a:p>
          <a:p>
            <a:pPr>
              <a:buFont typeface="Wingdings" pitchFamily="-112" charset="2"/>
              <a:buChar char="§"/>
            </a:pPr>
            <a:endParaRPr lang="en-US" dirty="0">
              <a:latin typeface="Trebuchet MS" panose="020B0603020202020204" pitchFamily="34" charset="0"/>
            </a:endParaRPr>
          </a:p>
          <a:p>
            <a:pPr>
              <a:buFont typeface="Wingdings" pitchFamily="-112" charset="2"/>
              <a:buChar char="§"/>
            </a:pPr>
            <a:endParaRPr lang="en-US" dirty="0">
              <a:latin typeface="Trebuchet MS" panose="020B0603020202020204" pitchFamily="34" charset="0"/>
            </a:endParaRPr>
          </a:p>
          <a:p>
            <a:pPr>
              <a:buFont typeface="Wingdings" pitchFamily="-112" charset="2"/>
              <a:buChar char="§"/>
            </a:pPr>
            <a:endParaRPr lang="en-US" dirty="0">
              <a:latin typeface="Trebuchet MS" panose="020B0603020202020204" pitchFamily="34" charset="0"/>
            </a:endParaRPr>
          </a:p>
          <a:p>
            <a:endParaRPr lang="it-IT" dirty="0"/>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p:cNvPicPr>
            <a:picLocks noChangeAspect="1"/>
          </p:cNvPicPr>
          <p:nvPr/>
        </p:nvPicPr>
        <p:blipFill>
          <a:blip r:embed="rId5"/>
          <a:stretch>
            <a:fillRect/>
          </a:stretch>
        </p:blipFill>
        <p:spPr>
          <a:xfrm>
            <a:off x="3575050" y="669052"/>
            <a:ext cx="4107479" cy="4026790"/>
          </a:xfrm>
          <a:prstGeom prst="rect">
            <a:avLst/>
          </a:prstGeom>
          <a:ln>
            <a:noFill/>
          </a:ln>
          <a:effectLst/>
        </p:spPr>
      </p:pic>
      <p:pic>
        <p:nvPicPr>
          <p:cNvPr id="13" name="Immagine 1"/>
          <p:cNvPicPr>
            <a:picLocks noChangeAspect="1"/>
          </p:cNvPicPr>
          <p:nvPr/>
        </p:nvPicPr>
        <p:blipFill>
          <a:blip r:embed="rId6" cstate="email">
            <a:extLst>
              <a:ext uri="{28A0092B-C50C-407E-A947-70E740481C1C}">
                <a14:useLocalDpi xmlns:a14="http://schemas.microsoft.com/office/drawing/2010/main" val="0"/>
              </a:ext>
            </a:extLst>
          </a:blip>
          <a:srcRect l="6206" t="6999" r="2995" b="19913"/>
          <a:stretch>
            <a:fillRect/>
          </a:stretch>
        </p:blipFill>
        <p:spPr bwMode="auto">
          <a:xfrm>
            <a:off x="6376194" y="2978225"/>
            <a:ext cx="2310606" cy="2506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8869463"/>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sz="4000" dirty="0" smtClean="0">
                <a:latin typeface="Trebuchet MS" panose="020B0603020202020204" pitchFamily="34" charset="0"/>
              </a:rPr>
              <a:t>How to </a:t>
            </a:r>
            <a:r>
              <a:rPr lang="it-IT" sz="4000" dirty="0" err="1" smtClean="0">
                <a:latin typeface="Trebuchet MS" panose="020B0603020202020204" pitchFamily="34" charset="0"/>
              </a:rPr>
              <a:t>approach</a:t>
            </a:r>
            <a:r>
              <a:rPr lang="it-IT" sz="4000" dirty="0" smtClean="0">
                <a:latin typeface="Trebuchet MS" panose="020B0603020202020204" pitchFamily="34" charset="0"/>
              </a:rPr>
              <a:t> training?</a:t>
            </a:r>
            <a:endParaRPr lang="it-IT" sz="4000" dirty="0">
              <a:latin typeface="Trebuchet MS" panose="020B0603020202020204" pitchFamily="34" charset="0"/>
            </a:endParaRPr>
          </a:p>
        </p:txBody>
      </p:sp>
      <p:sp>
        <p:nvSpPr>
          <p:cNvPr id="4104" name="Segnaposto contenuto 25"/>
          <p:cNvSpPr>
            <a:spLocks noGrp="1"/>
          </p:cNvSpPr>
          <p:nvPr>
            <p:ph idx="1"/>
          </p:nvPr>
        </p:nvSpPr>
        <p:spPr bwMode="auto"/>
        <p:txBody>
          <a:bodyPr/>
          <a:lstStyle/>
          <a:p>
            <a:pPr algn="just">
              <a:buFont typeface="Wingdings" pitchFamily="-112" charset="2"/>
              <a:buChar char="§"/>
            </a:pPr>
            <a:r>
              <a:rPr lang="en-US" sz="2400" dirty="0">
                <a:latin typeface="Trebuchet MS" panose="020B0603020202020204" pitchFamily="34" charset="0"/>
              </a:rPr>
              <a:t>It is necessary to get to know “narrative medicine” and “medical humanities” without any preconceived ideas and to grant them the same dignity as other clinical and educational skills of medicine, considering them instruments of professional emancipation for the whole realm of medical sciences.</a:t>
            </a:r>
            <a:r>
              <a:rPr lang="en-US" sz="2400" dirty="0" smtClean="0">
                <a:latin typeface="Trebuchet MS" panose="020B0603020202020204" pitchFamily="34" charset="0"/>
              </a:rPr>
              <a:t> </a:t>
            </a:r>
          </a:p>
          <a:p>
            <a:pPr algn="just">
              <a:buNone/>
            </a:pPr>
            <a:endParaRPr lang="en-US" sz="2400" dirty="0" smtClean="0">
              <a:latin typeface="Trebuchet MS" panose="020B0603020202020204" pitchFamily="34" charset="0"/>
            </a:endParaRPr>
          </a:p>
          <a:p>
            <a:pPr algn="just">
              <a:buFont typeface="Wingdings" pitchFamily="-112" charset="2"/>
              <a:buChar char="§"/>
            </a:pPr>
            <a:r>
              <a:rPr lang="en-US" sz="2400" dirty="0" smtClean="0">
                <a:latin typeface="Trebuchet MS" panose="020B0603020202020204" pitchFamily="34" charset="0"/>
              </a:rPr>
              <a:t>This is not “professional do-gooding” in the reductive sense of compassion, but a holistic perception by medicine of men and women in their complexity.</a:t>
            </a:r>
            <a:endParaRPr lang="en-US" sz="2400" dirty="0">
              <a:latin typeface="Trebuchet MS" panose="020B0603020202020204" pitchFamily="34" charset="0"/>
            </a:endParaRPr>
          </a:p>
          <a:p>
            <a:pPr algn="just">
              <a:buFont typeface="Wingdings" pitchFamily="-112" charset="2"/>
              <a:buChar char="§"/>
            </a:pPr>
            <a:endParaRPr lang="en-US" sz="2400" dirty="0">
              <a:latin typeface="Trebuchet MS" panose="020B0603020202020204" pitchFamily="34" charset="0"/>
            </a:endParaRPr>
          </a:p>
          <a:p>
            <a:pPr algn="just">
              <a:buFont typeface="Wingdings" pitchFamily="-112" charset="2"/>
              <a:buChar char="§"/>
            </a:pPr>
            <a:endParaRPr lang="en-US" sz="2400" dirty="0">
              <a:latin typeface="Trebuchet MS" panose="020B0603020202020204" pitchFamily="34" charset="0"/>
            </a:endParaRPr>
          </a:p>
          <a:p>
            <a:pPr algn="just">
              <a:buFont typeface="Wingdings" pitchFamily="-112" charset="2"/>
              <a:buChar char="§"/>
            </a:pPr>
            <a:endParaRPr lang="en-US" sz="2400" dirty="0">
              <a:latin typeface="Trebuchet MS" panose="020B0603020202020204" pitchFamily="34" charset="0"/>
            </a:endParaRPr>
          </a:p>
          <a:p>
            <a:pPr>
              <a:buFont typeface="Wingdings" pitchFamily="-112" charset="2"/>
              <a:buChar char="§"/>
            </a:pPr>
            <a:endParaRPr lang="en-US" sz="2000" dirty="0" smtClean="0">
              <a:latin typeface="Trebuchet MS" panose="020B0603020202020204" pitchFamily="34" charset="0"/>
            </a:endParaRPr>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27135376"/>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Segnaposto contenuto 8" descr="IMG_1761.JPG"/>
          <p:cNvPicPr>
            <a:picLocks noGrp="1" noChangeAspect="1"/>
          </p:cNvPicPr>
          <p:nvPr>
            <p:ph idx="1"/>
          </p:nvPr>
        </p:nvPicPr>
        <p:blipFill rotWithShape="1">
          <a:blip r:embed="rId2"/>
          <a:srcRect l="4964" t="6825" r="3297" b="12857"/>
          <a:stretch/>
        </p:blipFill>
        <p:spPr>
          <a:xfrm rot="5400000">
            <a:off x="2191750" y="1272746"/>
            <a:ext cx="4976524" cy="4680520"/>
          </a:xfr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olo 1"/>
          <p:cNvSpPr>
            <a:spLocks noGrp="1"/>
          </p:cNvSpPr>
          <p:nvPr>
            <p:ph type="title"/>
          </p:nvPr>
        </p:nvSpPr>
        <p:spPr>
          <a:xfrm>
            <a:off x="630238" y="457200"/>
            <a:ext cx="2949575" cy="1600200"/>
          </a:xfrm>
        </p:spPr>
        <p:txBody>
          <a:bodyPr/>
          <a:lstStyle/>
          <a:p>
            <a:r>
              <a:rPr lang="it-IT" sz="4400" b="1" i="1" dirty="0">
                <a:solidFill>
                  <a:srgbClr val="00B050"/>
                </a:solidFill>
                <a:latin typeface="Trebuchet MS" panose="020B0603020202020204" pitchFamily="34" charset="0"/>
              </a:rPr>
              <a:t>Settembre</a:t>
            </a:r>
            <a:endParaRPr lang="it-IT" sz="2100" i="1" dirty="0">
              <a:latin typeface="Trebuchet MS" panose="020B0603020202020204" pitchFamily="34" charset="0"/>
            </a:endParaRPr>
          </a:p>
        </p:txBody>
      </p:sp>
      <p:sp>
        <p:nvSpPr>
          <p:cNvPr id="9219" name="Segnaposto testo 5"/>
          <p:cNvSpPr>
            <a:spLocks noGrp="1"/>
          </p:cNvSpPr>
          <p:nvPr>
            <p:ph type="body" sz="half" idx="2"/>
          </p:nvPr>
        </p:nvSpPr>
        <p:spPr bwMode="auto">
          <a:xfrm>
            <a:off x="630238" y="2057400"/>
            <a:ext cx="2949575" cy="3811588"/>
          </a:xfrm>
        </p:spPr>
        <p:txBody>
          <a:bodyPr/>
          <a:lstStyle/>
          <a:p>
            <a:pPr algn="ctr"/>
            <a:endParaRPr lang="it-IT" sz="1800" dirty="0">
              <a:latin typeface="BodoniPS" pitchFamily="18" charset="0"/>
            </a:endParaRPr>
          </a:p>
          <a:p>
            <a:r>
              <a:rPr lang="it-IT" sz="1800" dirty="0">
                <a:latin typeface="Trebuchet MS" panose="020B0603020202020204" pitchFamily="34" charset="0"/>
              </a:rPr>
              <a:t>By: Duccio </a:t>
            </a:r>
            <a:r>
              <a:rPr lang="it-IT" sz="1800" dirty="0" err="1">
                <a:latin typeface="Trebuchet MS" panose="020B0603020202020204" pitchFamily="34" charset="0"/>
              </a:rPr>
              <a:t>Charini</a:t>
            </a:r>
            <a:endParaRPr lang="it-IT" sz="1800" dirty="0">
              <a:latin typeface="Trebuchet MS" panose="020B0603020202020204" pitchFamily="34" charset="0"/>
            </a:endParaRPr>
          </a:p>
        </p:txBody>
      </p:sp>
      <p:pic>
        <p:nvPicPr>
          <p:cNvPr id="9222" name="Immagine 9"/>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9223" name="Immagine 10"/>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9229"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9230"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pic>
        <p:nvPicPr>
          <p:cNvPr id="9226" name="Picture 2" descr="http://intranet.meyer.it/export/sites/default/gallery/FotoMeyerSanitario/settembre_intra.JPG"/>
          <p:cNvPicPr>
            <a:picLocks noGrp="1" noChangeAspect="1" noChangeArrowheads="1"/>
          </p:cNvPicPr>
          <p:nvPr>
            <p:ph idx="1"/>
          </p:nvPr>
        </p:nvPicPr>
        <p:blipFill>
          <a:blip r:embed="rId5"/>
          <a:srcRect/>
          <a:stretch>
            <a:fillRect/>
          </a:stretch>
        </p:blipFill>
        <p:spPr bwMode="auto">
          <a:xfrm>
            <a:off x="3887788" y="1046163"/>
            <a:ext cx="4306887" cy="4425950"/>
          </a:xfrm>
          <a:noFill/>
        </p:spPr>
      </p:pic>
      <p:sp>
        <p:nvSpPr>
          <p:cNvPr id="16" name="Rettangolo 15"/>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CasellaDiTesto 18"/>
          <p:cNvSpPr txBox="1">
            <a:spLocks noChangeArrowheads="1"/>
          </p:cNvSpPr>
          <p:nvPr/>
        </p:nvSpPr>
        <p:spPr bwMode="auto">
          <a:xfrm>
            <a:off x="6490710" y="5527"/>
            <a:ext cx="2653290" cy="400110"/>
          </a:xfrm>
          <a:prstGeom prst="rect">
            <a:avLst/>
          </a:prstGeom>
          <a:noFill/>
          <a:ln w="9525">
            <a:noFill/>
            <a:miter lim="800000"/>
            <a:headEnd/>
            <a:tailEnd/>
          </a:ln>
        </p:spPr>
        <p:txBody>
          <a:bodyPr wrap="none">
            <a:prstTxWarp prst="textNoShape">
              <a:avLst/>
            </a:prstTxWarp>
            <a:spAutoFit/>
          </a:bodyPr>
          <a:lstStyle/>
          <a:p>
            <a:pPr algn="r" eaLnBrk="1" hangingPunct="1"/>
            <a:r>
              <a:rPr lang="it-IT" sz="2000" b="1" i="1" dirty="0" smtClean="0">
                <a:solidFill>
                  <a:schemeClr val="bg1"/>
                </a:solidFill>
                <a:latin typeface="Trebuchet MS" panose="020B0603020202020204" pitchFamily="34" charset="0"/>
              </a:rPr>
              <a:t>Conference </a:t>
            </a:r>
            <a:r>
              <a:rPr lang="it-IT" sz="2000" b="1" i="1" dirty="0" err="1" smtClean="0">
                <a:solidFill>
                  <a:schemeClr val="bg1"/>
                </a:solidFill>
                <a:latin typeface="Trebuchet MS" panose="020B0603020202020204" pitchFamily="34" charset="0"/>
              </a:rPr>
              <a:t>program</a:t>
            </a:r>
            <a:endParaRPr lang="it-IT" sz="2000" b="1" i="1" dirty="0">
              <a:solidFill>
                <a:schemeClr val="bg1"/>
              </a:solidFill>
              <a:latin typeface="Trebuchet MS" panose="020B0603020202020204" pitchFamily="34" charset="0"/>
            </a:endParaRPr>
          </a:p>
        </p:txBody>
      </p:sp>
      <p:sp>
        <p:nvSpPr>
          <p:cNvPr id="18" name="CasellaDiTesto 19"/>
          <p:cNvSpPr txBox="1">
            <a:spLocks noChangeArrowheads="1"/>
          </p:cNvSpPr>
          <p:nvPr/>
        </p:nvSpPr>
        <p:spPr bwMode="auto">
          <a:xfrm>
            <a:off x="6824663" y="369888"/>
            <a:ext cx="2319337" cy="400110"/>
          </a:xfrm>
          <a:prstGeom prst="rect">
            <a:avLst/>
          </a:prstGeom>
          <a:noFill/>
          <a:ln w="9525">
            <a:noFill/>
            <a:miter lim="800000"/>
            <a:headEnd/>
            <a:tailEnd/>
          </a:ln>
        </p:spPr>
        <p:txBody>
          <a:bodyPr>
            <a:prstTxWarp prst="textNoShape">
              <a:avLst/>
            </a:prstTxWarp>
            <a:spAutoFit/>
          </a:bodyPr>
          <a:lstStyle/>
          <a:p>
            <a:pPr algn="r" eaLnBrk="1" hangingPunct="1"/>
            <a:r>
              <a:rPr lang="it-IT" sz="2000" i="1" dirty="0" err="1" smtClean="0">
                <a:latin typeface="Trebuchet MS" panose="020B0603020202020204" pitchFamily="34" charset="0"/>
              </a:rPr>
              <a:t>February</a:t>
            </a:r>
            <a:r>
              <a:rPr lang="it-IT" sz="2000" i="1" dirty="0" smtClean="0">
                <a:latin typeface="Trebuchet MS" panose="020B0603020202020204" pitchFamily="34" charset="0"/>
              </a:rPr>
              <a:t> 18, 2016</a:t>
            </a:r>
            <a:endParaRPr lang="it-IT" sz="2000" i="1" dirty="0">
              <a:latin typeface="Trebuchet MS" panose="020B0603020202020204"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98" name="Titolo 1"/>
          <p:cNvSpPr>
            <a:spLocks noGrp="1"/>
          </p:cNvSpPr>
          <p:nvPr>
            <p:ph type="title"/>
          </p:nvPr>
        </p:nvSpPr>
        <p:spPr>
          <a:xfrm>
            <a:off x="457200" y="0"/>
            <a:ext cx="8229600" cy="1143000"/>
          </a:xfrm>
        </p:spPr>
        <p:txBody>
          <a:bodyPr/>
          <a:lstStyle/>
          <a:p>
            <a:pPr algn="l"/>
            <a:r>
              <a:rPr lang="it-IT" dirty="0" err="1" smtClean="0">
                <a:latin typeface="Trebuchet MS" panose="020B0603020202020204" pitchFamily="34" charset="0"/>
              </a:rPr>
              <a:t>Meyer</a:t>
            </a:r>
            <a:r>
              <a:rPr lang="it-IT" dirty="0" smtClean="0">
                <a:latin typeface="Trebuchet MS" panose="020B0603020202020204" pitchFamily="34" charset="0"/>
              </a:rPr>
              <a:t> Open Access</a:t>
            </a:r>
            <a:endParaRPr lang="it-IT" dirty="0">
              <a:latin typeface="Trebuchet MS" panose="020B0603020202020204" pitchFamily="34" charset="0"/>
            </a:endParaRPr>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4104" name="Segnaposto contenuto 25"/>
          <p:cNvSpPr>
            <a:spLocks noGrp="1"/>
          </p:cNvSpPr>
          <p:nvPr>
            <p:ph idx="1"/>
          </p:nvPr>
        </p:nvSpPr>
        <p:spPr bwMode="auto">
          <a:xfrm>
            <a:off x="457200" y="1447800"/>
            <a:ext cx="4114800" cy="4525963"/>
          </a:xfrm>
        </p:spPr>
        <p:txBody>
          <a:bodyPr/>
          <a:lstStyle/>
          <a:p>
            <a:pPr marL="0" indent="0" algn="ctr">
              <a:buNone/>
            </a:pPr>
            <a:r>
              <a:rPr lang="en-US" dirty="0" smtClean="0">
                <a:latin typeface="Trebuchet MS" panose="020B0603020202020204" pitchFamily="34" charset="0"/>
              </a:rPr>
              <a:t>The meeting is targeted at the national and international scientific community and is available via streaming at: www.meyer.it</a:t>
            </a:r>
            <a:endParaRPr lang="en-US" dirty="0">
              <a:latin typeface="Trebuchet MS" panose="020B0603020202020204" pitchFamily="34" charset="0"/>
            </a:endParaRPr>
          </a:p>
        </p:txBody>
      </p:sp>
      <p:pic>
        <p:nvPicPr>
          <p:cNvPr id="10" name="Segnaposto contenuto 8"/>
          <p:cNvPicPr>
            <a:picLocks noChangeAspect="1"/>
          </p:cNvPicPr>
          <p:nvPr/>
        </p:nvPicPr>
        <p:blipFill>
          <a:blip r:embed="rId5"/>
          <a:srcRect/>
          <a:stretch>
            <a:fillRect/>
          </a:stretch>
        </p:blipFill>
        <p:spPr bwMode="auto">
          <a:xfrm>
            <a:off x="4648200" y="876299"/>
            <a:ext cx="4038600" cy="51054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1"/>
          <p:cNvSpPr>
            <a:spLocks noGrp="1"/>
          </p:cNvSpPr>
          <p:nvPr>
            <p:ph type="title"/>
          </p:nvPr>
        </p:nvSpPr>
        <p:spPr/>
        <p:txBody>
          <a:bodyPr/>
          <a:lstStyle/>
          <a:p>
            <a:pPr algn="l"/>
            <a:r>
              <a:rPr lang="it-IT" b="1" dirty="0" err="1">
                <a:latin typeface="Trebuchet MS" panose="020B0603020202020204" pitchFamily="34" charset="0"/>
              </a:rPr>
              <a:t>Chapter</a:t>
            </a:r>
            <a:r>
              <a:rPr lang="it-IT" b="1" dirty="0">
                <a:latin typeface="Trebuchet MS" panose="020B0603020202020204" pitchFamily="34" charset="0"/>
              </a:rPr>
              <a:t> II – Training</a:t>
            </a:r>
          </a:p>
        </p:txBody>
      </p:sp>
      <p:pic>
        <p:nvPicPr>
          <p:cNvPr id="6149"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6150"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6153"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6154"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26" name="Segnaposto contenuto 25"/>
          <p:cNvSpPr>
            <a:spLocks noGrp="1"/>
          </p:cNvSpPr>
          <p:nvPr>
            <p:ph idx="1"/>
          </p:nvPr>
        </p:nvSpPr>
        <p:spPr/>
        <p:txBody>
          <a:bodyPr/>
          <a:lstStyle/>
          <a:p>
            <a:pPr marL="0" indent="0">
              <a:buFont typeface="Arial" pitchFamily="-112" charset="0"/>
              <a:buNone/>
            </a:pPr>
            <a:r>
              <a:rPr lang="en-US" sz="2400" b="1" dirty="0">
                <a:latin typeface="Trebuchet MS" panose="020B0603020202020204" pitchFamily="34" charset="0"/>
              </a:rPr>
              <a:t>Presented by: </a:t>
            </a:r>
            <a:r>
              <a:rPr lang="en-US" sz="2400" dirty="0">
                <a:latin typeface="Trebuchet MS" panose="020B0603020202020204" pitchFamily="34" charset="0"/>
              </a:rPr>
              <a:t>Maurizio de Martino</a:t>
            </a:r>
          </a:p>
          <a:p>
            <a:pPr marL="0" indent="0">
              <a:buFont typeface="Wingdings" pitchFamily="-112" charset="2"/>
              <a:buChar char="§"/>
            </a:pPr>
            <a:r>
              <a:rPr lang="en-US" sz="2400" b="1" dirty="0">
                <a:latin typeface="Trebuchet MS" panose="020B0603020202020204" pitchFamily="34" charset="0"/>
              </a:rPr>
              <a:t>The use of narrative in medical education</a:t>
            </a:r>
          </a:p>
          <a:p>
            <a:pPr lvl="1">
              <a:buFont typeface="Wingdings" pitchFamily="-112" charset="2"/>
              <a:buChar char="§"/>
            </a:pPr>
            <a:r>
              <a:rPr lang="en-US" sz="2000" dirty="0">
                <a:latin typeface="Trebuchet MS" panose="020B0603020202020204" pitchFamily="34" charset="0"/>
              </a:rPr>
              <a:t>Stephen Ludwig</a:t>
            </a:r>
          </a:p>
          <a:p>
            <a:pPr marL="0" indent="0">
              <a:buFont typeface="Wingdings" pitchFamily="-112" charset="2"/>
              <a:buChar char="§"/>
            </a:pPr>
            <a:r>
              <a:rPr lang="en-US" sz="2400" b="1" dirty="0">
                <a:latin typeface="Trebuchet MS" panose="020B0603020202020204" pitchFamily="34" charset="0"/>
              </a:rPr>
              <a:t>A Ph.D. in narrative medicine: how to promote the development of a relational mind</a:t>
            </a:r>
          </a:p>
          <a:p>
            <a:pPr lvl="1">
              <a:buFont typeface="Wingdings" pitchFamily="-112" charset="2"/>
              <a:buChar char="§"/>
            </a:pPr>
            <a:r>
              <a:rPr lang="en-US" sz="2000" dirty="0">
                <a:latin typeface="Trebuchet MS" panose="020B0603020202020204" pitchFamily="34" charset="0"/>
              </a:rPr>
              <a:t>Chiara </a:t>
            </a:r>
            <a:r>
              <a:rPr lang="en-US" sz="2000" dirty="0" err="1">
                <a:latin typeface="Trebuchet MS" panose="020B0603020202020204" pitchFamily="34" charset="0"/>
              </a:rPr>
              <a:t>Fioretti</a:t>
            </a:r>
            <a:r>
              <a:rPr lang="en-US" sz="2000" dirty="0">
                <a:latin typeface="Trebuchet MS" panose="020B0603020202020204" pitchFamily="34" charset="0"/>
              </a:rPr>
              <a:t> and Andrea </a:t>
            </a:r>
            <a:r>
              <a:rPr lang="en-US" sz="2000" dirty="0" err="1">
                <a:latin typeface="Trebuchet MS" panose="020B0603020202020204" pitchFamily="34" charset="0"/>
              </a:rPr>
              <a:t>Smorti</a:t>
            </a:r>
            <a:endParaRPr lang="en-US" sz="2000" dirty="0">
              <a:latin typeface="Trebuchet MS" panose="020B0603020202020204" pitchFamily="34" charset="0"/>
            </a:endParaRPr>
          </a:p>
          <a:p>
            <a:pPr marL="0" indent="0">
              <a:buFont typeface="Wingdings" pitchFamily="-112" charset="2"/>
              <a:buChar char="§"/>
            </a:pPr>
            <a:r>
              <a:rPr lang="en-US" sz="2400" b="1" dirty="0">
                <a:latin typeface="Trebuchet MS" panose="020B0603020202020204" pitchFamily="34" charset="0"/>
              </a:rPr>
              <a:t>The use of literature to learn how to listen to the patient</a:t>
            </a:r>
          </a:p>
          <a:p>
            <a:pPr lvl="1">
              <a:buFont typeface="Wingdings" pitchFamily="-112" charset="2"/>
              <a:buChar char="§"/>
            </a:pPr>
            <a:r>
              <a:rPr lang="en-US" sz="2000" dirty="0">
                <a:latin typeface="Trebuchet MS" panose="020B0603020202020204" pitchFamily="34" charset="0"/>
              </a:rPr>
              <a:t>Donatella Lippi</a:t>
            </a:r>
          </a:p>
          <a:p>
            <a:pPr lvl="1">
              <a:buFont typeface="Wingdings" pitchFamily="-112" charset="2"/>
              <a:buChar char="§"/>
            </a:pPr>
            <a:endParaRPr lang="en-US" sz="2000" b="1" dirty="0">
              <a:latin typeface="Trebuchet MS" panose="020B0603020202020204" pitchFamily="34" charset="0"/>
            </a:endParaRPr>
          </a:p>
        </p:txBody>
      </p:sp>
      <p:sp>
        <p:nvSpPr>
          <p:cNvPr id="12" name="Rettangolo 11"/>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Scienzainrete</a:t>
            </a:r>
            <a:r>
              <a:rPr lang="it-IT" dirty="0" smtClean="0"/>
              <a:t/>
            </a:r>
            <a:br>
              <a:rPr lang="it-IT" dirty="0" smtClean="0"/>
            </a:br>
            <a:r>
              <a:rPr lang="it-IT" dirty="0" smtClean="0"/>
              <a:t>www.scienzainrete.it</a:t>
            </a:r>
            <a:endParaRPr lang="it-IT" dirty="0"/>
          </a:p>
        </p:txBody>
      </p:sp>
      <p:pic>
        <p:nvPicPr>
          <p:cNvPr id="6" name="Segnaposto contenuto 5" descr="Immagine 1.png"/>
          <p:cNvPicPr>
            <a:picLocks noGrp="1" noChangeAspect="1"/>
          </p:cNvPicPr>
          <p:nvPr>
            <p:ph idx="1"/>
          </p:nvPr>
        </p:nvPicPr>
        <p:blipFill>
          <a:blip r:embed="rId2"/>
          <a:srcRect l="-26942" r="-26942"/>
          <a:stretch>
            <a:fillRect/>
          </a:stretch>
        </p:blipFill>
        <p:spPr/>
      </p:pic>
      <p:sp>
        <p:nvSpPr>
          <p:cNvPr id="4" name="Rettangolo 3"/>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sz="4000" dirty="0" smtClean="0">
                <a:latin typeface="Trebuchet MS" panose="020B0603020202020204" pitchFamily="34" charset="0"/>
              </a:rPr>
              <a:t>BMA</a:t>
            </a:r>
            <a:endParaRPr lang="it-IT" sz="4000" dirty="0">
              <a:latin typeface="Trebuchet MS" panose="020B0603020202020204" pitchFamily="34" charset="0"/>
            </a:endParaRPr>
          </a:p>
        </p:txBody>
      </p:sp>
      <p:sp>
        <p:nvSpPr>
          <p:cNvPr id="3" name="Segnaposto testo 2"/>
          <p:cNvSpPr>
            <a:spLocks noGrp="1"/>
          </p:cNvSpPr>
          <p:nvPr>
            <p:ph type="body" sz="half" idx="2"/>
          </p:nvPr>
        </p:nvSpPr>
        <p:spPr/>
        <p:txBody>
          <a:bodyPr/>
          <a:lstStyle/>
          <a:p>
            <a:endParaRPr lang="en-US" dirty="0" smtClean="0">
              <a:latin typeface="Trebuchet MS" panose="020B0603020202020204" pitchFamily="34" charset="0"/>
            </a:endParaRPr>
          </a:p>
          <a:p>
            <a:endParaRPr lang="en-US" dirty="0" smtClean="0">
              <a:latin typeface="Trebuchet MS" panose="020B0603020202020204" pitchFamily="34" charset="0"/>
            </a:endParaRPr>
          </a:p>
          <a:p>
            <a:r>
              <a:rPr lang="en-US" dirty="0" smtClean="0">
                <a:latin typeface="Trebuchet MS" panose="020B0603020202020204" pitchFamily="34" charset="0"/>
              </a:rPr>
              <a:t>Founded in 1832</a:t>
            </a:r>
          </a:p>
          <a:p>
            <a:endParaRPr lang="en-US" dirty="0">
              <a:latin typeface="Trebuchet MS" panose="020B0603020202020204" pitchFamily="34" charset="0"/>
            </a:endParaRPr>
          </a:p>
          <a:p>
            <a:r>
              <a:rPr lang="en-US" dirty="0" smtClean="0">
                <a:latin typeface="Trebuchet MS" panose="020B0603020202020204" pitchFamily="34" charset="0"/>
              </a:rPr>
              <a:t>The </a:t>
            </a:r>
            <a:r>
              <a:rPr lang="en-US" dirty="0">
                <a:latin typeface="Trebuchet MS" panose="020B0603020202020204" pitchFamily="34" charset="0"/>
              </a:rPr>
              <a:t>BMA's stated aim is "to promote the </a:t>
            </a:r>
            <a:r>
              <a:rPr lang="en-US" b="1" dirty="0">
                <a:latin typeface="Trebuchet MS" panose="020B0603020202020204" pitchFamily="34" charset="0"/>
              </a:rPr>
              <a:t>medical</a:t>
            </a:r>
            <a:r>
              <a:rPr lang="en-US" dirty="0">
                <a:latin typeface="Trebuchet MS" panose="020B0603020202020204" pitchFamily="34" charset="0"/>
              </a:rPr>
              <a:t> and allied </a:t>
            </a:r>
            <a:r>
              <a:rPr lang="en-US" b="1" dirty="0">
                <a:latin typeface="Trebuchet MS" panose="020B0603020202020204" pitchFamily="34" charset="0"/>
              </a:rPr>
              <a:t>sciences</a:t>
            </a:r>
            <a:r>
              <a:rPr lang="en-US" dirty="0">
                <a:latin typeface="Trebuchet MS" panose="020B0603020202020204" pitchFamily="34" charset="0"/>
              </a:rPr>
              <a:t>, and to maintain the </a:t>
            </a:r>
            <a:r>
              <a:rPr lang="en-US" dirty="0" err="1">
                <a:latin typeface="Trebuchet MS" panose="020B0603020202020204" pitchFamily="34" charset="0"/>
              </a:rPr>
              <a:t>honour</a:t>
            </a:r>
            <a:r>
              <a:rPr lang="en-US" dirty="0">
                <a:latin typeface="Trebuchet MS" panose="020B0603020202020204" pitchFamily="34" charset="0"/>
              </a:rPr>
              <a:t> and interests of the medical </a:t>
            </a:r>
            <a:r>
              <a:rPr lang="en-US" b="1" dirty="0">
                <a:latin typeface="Trebuchet MS" panose="020B0603020202020204" pitchFamily="34" charset="0"/>
              </a:rPr>
              <a:t>profession</a:t>
            </a:r>
            <a:r>
              <a:rPr lang="en-US" dirty="0">
                <a:latin typeface="Trebuchet MS" panose="020B0603020202020204" pitchFamily="34" charset="0"/>
              </a:rPr>
              <a:t>".</a:t>
            </a:r>
          </a:p>
          <a:p>
            <a:endParaRPr lang="en-US" dirty="0" smtClean="0">
              <a:latin typeface="Trebuchet MS" panose="020B0603020202020204" pitchFamily="34" charset="0"/>
            </a:endParaRPr>
          </a:p>
          <a:p>
            <a:endParaRPr lang="en-US" dirty="0">
              <a:latin typeface="Trebuchet MS" panose="020B0603020202020204" pitchFamily="34" charset="0"/>
            </a:endParaRPr>
          </a:p>
          <a:p>
            <a:endParaRPr lang="en-US" dirty="0">
              <a:latin typeface="Trebuchet MS" panose="020B0603020202020204" pitchFamily="34" charset="0"/>
            </a:endParaRPr>
          </a:p>
          <a:p>
            <a:pPr>
              <a:buFont typeface="Wingdings" pitchFamily="-112" charset="2"/>
              <a:buChar char="§"/>
            </a:pPr>
            <a:endParaRPr lang="en-US" dirty="0">
              <a:latin typeface="Trebuchet MS" panose="020B0603020202020204" pitchFamily="34" charset="0"/>
            </a:endParaRPr>
          </a:p>
          <a:p>
            <a:pPr>
              <a:buFont typeface="Wingdings" pitchFamily="-112" charset="2"/>
              <a:buChar char="§"/>
            </a:pPr>
            <a:endParaRPr lang="en-US" dirty="0">
              <a:latin typeface="Trebuchet MS" panose="020B0603020202020204" pitchFamily="34" charset="0"/>
            </a:endParaRPr>
          </a:p>
          <a:p>
            <a:pPr>
              <a:buFont typeface="Wingdings" pitchFamily="-112" charset="2"/>
              <a:buChar char="§"/>
            </a:pPr>
            <a:endParaRPr lang="en-US" dirty="0">
              <a:latin typeface="Trebuchet MS" panose="020B0603020202020204" pitchFamily="34" charset="0"/>
            </a:endParaRPr>
          </a:p>
          <a:p>
            <a:endParaRPr lang="it-IT" dirty="0"/>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146" name="Picture 2" descr="http://upload.wikimedia.org/wikipedia/commons/a/a7/British_Medical_Assoc_logo_1897.jpg"/>
          <p:cNvPicPr>
            <a:picLocks noGrp="1" noChangeAspect="1" noChangeArrowheads="1"/>
          </p:cNvPicPr>
          <p:nvPr>
            <p:ph idx="1"/>
          </p:nvPr>
        </p:nvPicPr>
        <p:blipFill>
          <a:blip r:embed="rId5">
            <a:extLst>
              <a:ext uri="{28A0092B-C50C-407E-A947-70E740481C1C}">
                <a14:useLocalDpi xmlns:a14="http://schemas.microsoft.com/office/drawing/2010/main" val="0"/>
              </a:ext>
            </a:extLst>
          </a:blip>
          <a:srcRect/>
          <a:stretch>
            <a:fillRect/>
          </a:stretch>
        </p:blipFill>
        <p:spPr bwMode="auto">
          <a:xfrm>
            <a:off x="3575050" y="733098"/>
            <a:ext cx="5111750" cy="493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415059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p:cNvSpPr>
            <a:spLocks noGrp="1"/>
          </p:cNvSpPr>
          <p:nvPr>
            <p:ph type="title"/>
          </p:nvPr>
        </p:nvSpPr>
        <p:spPr/>
        <p:txBody>
          <a:bodyPr/>
          <a:lstStyle/>
          <a:p>
            <a:pPr algn="l"/>
            <a:r>
              <a:rPr lang="it-IT" sz="4000" b="1" dirty="0" err="1">
                <a:latin typeface="Trebuchet MS" panose="020B0603020202020204" pitchFamily="34" charset="0"/>
              </a:rPr>
              <a:t>Chapter</a:t>
            </a:r>
            <a:r>
              <a:rPr lang="it-IT" sz="4000" b="1" dirty="0">
                <a:latin typeface="Trebuchet MS" panose="020B0603020202020204" pitchFamily="34" charset="0"/>
              </a:rPr>
              <a:t> III – The </a:t>
            </a:r>
            <a:r>
              <a:rPr lang="it-IT" sz="4000" b="1" dirty="0" err="1">
                <a:latin typeface="Trebuchet MS" panose="020B0603020202020204" pitchFamily="34" charset="0"/>
              </a:rPr>
              <a:t>headlines</a:t>
            </a:r>
            <a:endParaRPr lang="it-IT" sz="4000" b="1" dirty="0">
              <a:latin typeface="Trebuchet MS" panose="020B0603020202020204" pitchFamily="34" charset="0"/>
            </a:endParaRPr>
          </a:p>
        </p:txBody>
      </p:sp>
      <p:pic>
        <p:nvPicPr>
          <p:cNvPr id="7173"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7174"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7177"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7178"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7176" name="Segnaposto contenuto 25"/>
          <p:cNvSpPr>
            <a:spLocks noGrp="1"/>
          </p:cNvSpPr>
          <p:nvPr>
            <p:ph idx="1"/>
          </p:nvPr>
        </p:nvSpPr>
        <p:spPr bwMode="auto"/>
        <p:txBody>
          <a:bodyPr/>
          <a:lstStyle/>
          <a:p>
            <a:pPr>
              <a:buFont typeface="Wingdings" pitchFamily="-112" charset="2"/>
              <a:buChar char="§"/>
            </a:pPr>
            <a:r>
              <a:rPr lang="en-US" b="1" dirty="0">
                <a:latin typeface="Trebuchet MS" panose="020B0603020202020204" pitchFamily="34" charset="0"/>
              </a:rPr>
              <a:t>Science, medicine, profession </a:t>
            </a:r>
          </a:p>
          <a:p>
            <a:pPr lvl="1">
              <a:buFont typeface="Wingdings" pitchFamily="-112" charset="2"/>
              <a:buChar char="§"/>
            </a:pPr>
            <a:r>
              <a:rPr lang="en-US" dirty="0">
                <a:latin typeface="Trebuchet MS" panose="020B0603020202020204" pitchFamily="34" charset="0"/>
              </a:rPr>
              <a:t>A narration by Giuseppe </a:t>
            </a:r>
            <a:r>
              <a:rPr lang="en-US" dirty="0" err="1">
                <a:latin typeface="Trebuchet MS" panose="020B0603020202020204" pitchFamily="34" charset="0"/>
              </a:rPr>
              <a:t>Remuzzi</a:t>
            </a:r>
            <a:r>
              <a:rPr lang="en-US" dirty="0">
                <a:latin typeface="Trebuchet MS" panose="020B0603020202020204" pitchFamily="34" charset="0"/>
              </a:rPr>
              <a:t>, interviewed by Luca </a:t>
            </a:r>
            <a:r>
              <a:rPr lang="en-US" dirty="0" err="1">
                <a:latin typeface="Trebuchet MS" panose="020B0603020202020204" pitchFamily="34" charset="0"/>
              </a:rPr>
              <a:t>Carra</a:t>
            </a:r>
            <a:endParaRPr lang="en-US" dirty="0">
              <a:latin typeface="Trebuchet MS" panose="020B0603020202020204" pitchFamily="34" charset="0"/>
            </a:endParaRPr>
          </a:p>
          <a:p>
            <a:pPr lvl="1">
              <a:buFont typeface="Wingdings" pitchFamily="-112" charset="2"/>
              <a:buChar char="§"/>
            </a:pPr>
            <a:endParaRPr lang="en-US" b="1" dirty="0">
              <a:latin typeface="Trebuchet MS" panose="020B0603020202020204" pitchFamily="34" charset="0"/>
            </a:endParaRPr>
          </a:p>
        </p:txBody>
      </p:sp>
      <p:sp>
        <p:nvSpPr>
          <p:cNvPr id="12" name="Rettangolo 11"/>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dirty="0" smtClean="0">
                <a:latin typeface="Trebuchet MS" panose="020B0603020202020204" pitchFamily="34" charset="0"/>
              </a:rPr>
              <a:t>How to </a:t>
            </a:r>
            <a:r>
              <a:rPr lang="it-IT" dirty="0" err="1" smtClean="0">
                <a:latin typeface="Trebuchet MS" panose="020B0603020202020204" pitchFamily="34" charset="0"/>
              </a:rPr>
              <a:t>change</a:t>
            </a:r>
            <a:r>
              <a:rPr lang="it-IT" dirty="0" smtClean="0">
                <a:latin typeface="Trebuchet MS" panose="020B0603020202020204" pitchFamily="34" charset="0"/>
              </a:rPr>
              <a:t>?</a:t>
            </a:r>
            <a:endParaRPr lang="it-IT" dirty="0">
              <a:latin typeface="Trebuchet MS" panose="020B0603020202020204" pitchFamily="34" charset="0"/>
            </a:endParaRPr>
          </a:p>
        </p:txBody>
      </p:sp>
      <p:sp>
        <p:nvSpPr>
          <p:cNvPr id="4104" name="Segnaposto contenuto 25"/>
          <p:cNvSpPr>
            <a:spLocks noGrp="1"/>
          </p:cNvSpPr>
          <p:nvPr>
            <p:ph idx="1"/>
          </p:nvPr>
        </p:nvSpPr>
        <p:spPr bwMode="auto"/>
        <p:txBody>
          <a:bodyPr/>
          <a:lstStyle/>
          <a:p>
            <a:pPr>
              <a:buFont typeface="Wingdings" pitchFamily="-112" charset="2"/>
              <a:buChar char="§"/>
            </a:pPr>
            <a:r>
              <a:rPr lang="en-US" sz="2400" dirty="0">
                <a:latin typeface="Trebuchet MS" panose="020B0603020202020204" pitchFamily="34" charset="0"/>
              </a:rPr>
              <a:t>In the medical world, every scientific practice is under the threat of refutation which gives rise to its evolutional dimensions. It therefore follows that change is one of the basic principles of the methodological and organizational healthcare sciences</a:t>
            </a:r>
            <a:r>
              <a:rPr lang="en-US" sz="2400" dirty="0" smtClean="0">
                <a:latin typeface="Trebuchet MS" panose="020B0603020202020204" pitchFamily="34" charset="0"/>
              </a:rPr>
              <a:t>.</a:t>
            </a:r>
          </a:p>
          <a:p>
            <a:pPr>
              <a:buFont typeface="Wingdings" pitchFamily="-112" charset="2"/>
              <a:buChar char="§"/>
            </a:pPr>
            <a:endParaRPr lang="en-US" sz="2400" dirty="0" smtClean="0">
              <a:latin typeface="Trebuchet MS" panose="020B0603020202020204" pitchFamily="34" charset="0"/>
            </a:endParaRPr>
          </a:p>
          <a:p>
            <a:pPr>
              <a:buFont typeface="Wingdings" pitchFamily="-112" charset="2"/>
              <a:buChar char="§"/>
            </a:pPr>
            <a:r>
              <a:rPr lang="en-US" sz="2400" dirty="0" smtClean="0">
                <a:latin typeface="Trebuchet MS" panose="020B0603020202020204" pitchFamily="34" charset="0"/>
              </a:rPr>
              <a:t>However</a:t>
            </a:r>
            <a:r>
              <a:rPr lang="en-US" sz="2400" dirty="0">
                <a:latin typeface="Trebuchet MS" panose="020B0603020202020204" pitchFamily="34" charset="0"/>
              </a:rPr>
              <a:t>, change is difficult as it gives rise to the questioning of certainties and habits, activating feelings and actions that are often antagonistic, which is why everything becomes exasperatingly </a:t>
            </a:r>
            <a:r>
              <a:rPr lang="en-US" sz="2400" dirty="0" smtClean="0">
                <a:latin typeface="Trebuchet MS" panose="020B0603020202020204" pitchFamily="34" charset="0"/>
              </a:rPr>
              <a:t>long.</a:t>
            </a:r>
            <a:endParaRPr lang="en-US" sz="2400" dirty="0">
              <a:latin typeface="Trebuchet MS" panose="020B0603020202020204" pitchFamily="34" charset="0"/>
            </a:endParaRPr>
          </a:p>
          <a:p>
            <a:pPr>
              <a:buFont typeface="Wingdings" pitchFamily="-112" charset="2"/>
              <a:buChar char="§"/>
            </a:pPr>
            <a:endParaRPr lang="en-US" sz="2400" dirty="0" smtClean="0">
              <a:latin typeface="Trebuchet MS" panose="020B0603020202020204" pitchFamily="34" charset="0"/>
            </a:endParaRPr>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118653952"/>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p:cNvSpPr>
            <a:spLocks noGrp="1"/>
          </p:cNvSpPr>
          <p:nvPr>
            <p:ph type="title"/>
          </p:nvPr>
        </p:nvSpPr>
        <p:spPr/>
        <p:txBody>
          <a:bodyPr/>
          <a:lstStyle/>
          <a:p>
            <a:pPr algn="l"/>
            <a:r>
              <a:rPr lang="it-IT" sz="4000" b="1" dirty="0" err="1">
                <a:latin typeface="Trebuchet MS" panose="020B0603020202020204" pitchFamily="34" charset="0"/>
              </a:rPr>
              <a:t>Chapter</a:t>
            </a:r>
            <a:r>
              <a:rPr lang="it-IT" sz="4000" b="1" dirty="0">
                <a:latin typeface="Trebuchet MS" panose="020B0603020202020204" pitchFamily="34" charset="0"/>
              </a:rPr>
              <a:t> IV – The </a:t>
            </a:r>
            <a:r>
              <a:rPr lang="it-IT" sz="4000" b="1" dirty="0" err="1">
                <a:latin typeface="Trebuchet MS" panose="020B0603020202020204" pitchFamily="34" charset="0"/>
              </a:rPr>
              <a:t>change</a:t>
            </a:r>
            <a:endParaRPr lang="it-IT" sz="4000" b="1" dirty="0">
              <a:latin typeface="Trebuchet MS" panose="020B0603020202020204" pitchFamily="34" charset="0"/>
            </a:endParaRPr>
          </a:p>
        </p:txBody>
      </p:sp>
      <p:pic>
        <p:nvPicPr>
          <p:cNvPr id="8197"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8198"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8201"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8202"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26" name="Segnaposto contenuto 25"/>
          <p:cNvSpPr>
            <a:spLocks noGrp="1"/>
          </p:cNvSpPr>
          <p:nvPr>
            <p:ph idx="1"/>
          </p:nvPr>
        </p:nvSpPr>
        <p:spPr/>
        <p:txBody>
          <a:bodyPr/>
          <a:lstStyle/>
          <a:p>
            <a:pPr marL="0" indent="0">
              <a:buFont typeface="Arial" pitchFamily="-112" charset="0"/>
              <a:buNone/>
            </a:pPr>
            <a:r>
              <a:rPr lang="en-US" sz="2400" b="1" dirty="0">
                <a:latin typeface="Trebuchet MS" panose="020B0603020202020204" pitchFamily="34" charset="0"/>
              </a:rPr>
              <a:t>Presented by: </a:t>
            </a:r>
            <a:r>
              <a:rPr lang="en-US" sz="2400" dirty="0">
                <a:latin typeface="Trebuchet MS" panose="020B0603020202020204" pitchFamily="34" charset="0"/>
              </a:rPr>
              <a:t>Massimo </a:t>
            </a:r>
            <a:r>
              <a:rPr lang="en-US" sz="2400" dirty="0" err="1">
                <a:latin typeface="Trebuchet MS" panose="020B0603020202020204" pitchFamily="34" charset="0"/>
              </a:rPr>
              <a:t>Resti</a:t>
            </a:r>
            <a:endParaRPr lang="en-US" sz="2400" dirty="0">
              <a:latin typeface="Trebuchet MS" panose="020B0603020202020204" pitchFamily="34" charset="0"/>
            </a:endParaRPr>
          </a:p>
          <a:p>
            <a:pPr marL="0" indent="0">
              <a:buFont typeface="Wingdings" pitchFamily="-112" charset="2"/>
              <a:buChar char="§"/>
            </a:pPr>
            <a:r>
              <a:rPr lang="en-US" sz="2400" b="1" dirty="0">
                <a:latin typeface="Trebuchet MS" panose="020B0603020202020204" pitchFamily="34" charset="0"/>
              </a:rPr>
              <a:t>Narrative medicine between art, science and philosophy</a:t>
            </a:r>
          </a:p>
          <a:p>
            <a:pPr lvl="1">
              <a:buFont typeface="Wingdings" pitchFamily="-112" charset="2"/>
              <a:buChar char="§"/>
            </a:pPr>
            <a:r>
              <a:rPr lang="en-US" sz="2000" dirty="0">
                <a:latin typeface="Trebuchet MS" panose="020B0603020202020204" pitchFamily="34" charset="0"/>
              </a:rPr>
              <a:t>Alberto </a:t>
            </a:r>
            <a:r>
              <a:rPr lang="en-US" sz="2000" dirty="0" err="1">
                <a:latin typeface="Trebuchet MS" panose="020B0603020202020204" pitchFamily="34" charset="0"/>
              </a:rPr>
              <a:t>Granese</a:t>
            </a:r>
            <a:endParaRPr lang="en-US" sz="2000" dirty="0">
              <a:latin typeface="Trebuchet MS" panose="020B0603020202020204" pitchFamily="34" charset="0"/>
            </a:endParaRPr>
          </a:p>
          <a:p>
            <a:pPr marL="0" indent="0">
              <a:buFont typeface="Wingdings" pitchFamily="-112" charset="2"/>
              <a:buChar char="§"/>
            </a:pPr>
            <a:r>
              <a:rPr lang="en-US" sz="2400" b="1" dirty="0">
                <a:latin typeface="Trebuchet MS" panose="020B0603020202020204" pitchFamily="34" charset="0"/>
              </a:rPr>
              <a:t>Person-centered medicine</a:t>
            </a:r>
          </a:p>
          <a:p>
            <a:pPr lvl="1">
              <a:buFont typeface="Wingdings" pitchFamily="-112" charset="2"/>
              <a:buChar char="§"/>
            </a:pPr>
            <a:r>
              <a:rPr lang="en-US" sz="2000" dirty="0">
                <a:latin typeface="Trebuchet MS" panose="020B0603020202020204" pitchFamily="34" charset="0"/>
              </a:rPr>
              <a:t>Alfredo </a:t>
            </a:r>
            <a:r>
              <a:rPr lang="en-US" sz="2000" dirty="0" err="1">
                <a:latin typeface="Trebuchet MS" panose="020B0603020202020204" pitchFamily="34" charset="0"/>
              </a:rPr>
              <a:t>Zuppiroli</a:t>
            </a:r>
            <a:endParaRPr lang="en-US" sz="2000" dirty="0">
              <a:latin typeface="Trebuchet MS" panose="020B0603020202020204" pitchFamily="34" charset="0"/>
            </a:endParaRPr>
          </a:p>
          <a:p>
            <a:pPr marL="0" indent="0">
              <a:buFont typeface="Wingdings" pitchFamily="-112" charset="2"/>
              <a:buChar char="§"/>
            </a:pPr>
            <a:r>
              <a:rPr lang="en-US" sz="2400" b="1" dirty="0">
                <a:latin typeface="Trebuchet MS" panose="020B0603020202020204" pitchFamily="34" charset="0"/>
              </a:rPr>
              <a:t>Individualized research and translational medicine</a:t>
            </a:r>
          </a:p>
          <a:p>
            <a:pPr lvl="1">
              <a:buFont typeface="Wingdings" pitchFamily="-112" charset="2"/>
              <a:buChar char="§"/>
            </a:pPr>
            <a:r>
              <a:rPr lang="en-US" sz="2000" dirty="0">
                <a:latin typeface="Trebuchet MS" panose="020B0603020202020204" pitchFamily="34" charset="0"/>
              </a:rPr>
              <a:t>Andrea </a:t>
            </a:r>
            <a:r>
              <a:rPr lang="en-US" sz="2000" dirty="0" err="1">
                <a:latin typeface="Trebuchet MS" panose="020B0603020202020204" pitchFamily="34" charset="0"/>
              </a:rPr>
              <a:t>Frosini</a:t>
            </a:r>
            <a:endParaRPr lang="en-US" sz="2000" dirty="0">
              <a:latin typeface="Trebuchet MS" panose="020B0603020202020204" pitchFamily="34" charset="0"/>
            </a:endParaRPr>
          </a:p>
          <a:p>
            <a:pPr marL="0" indent="0">
              <a:buFont typeface="Wingdings" pitchFamily="-112" charset="2"/>
              <a:buChar char="§"/>
            </a:pPr>
            <a:r>
              <a:rPr lang="en-US" sz="2400" b="1" dirty="0">
                <a:latin typeface="Trebuchet MS" panose="020B0603020202020204" pitchFamily="34" charset="0"/>
              </a:rPr>
              <a:t>Narrative medicine and sustainable healthcare</a:t>
            </a:r>
          </a:p>
          <a:p>
            <a:pPr lvl="1">
              <a:buFont typeface="Wingdings" pitchFamily="-112" charset="2"/>
              <a:buChar char="§"/>
            </a:pPr>
            <a:r>
              <a:rPr lang="en-US" sz="2000" dirty="0">
                <a:latin typeface="Trebuchet MS" panose="020B0603020202020204" pitchFamily="34" charset="0"/>
              </a:rPr>
              <a:t>Maria Giulia Marini</a:t>
            </a:r>
          </a:p>
          <a:p>
            <a:pPr lvl="1">
              <a:buFont typeface="Wingdings" pitchFamily="-112" charset="2"/>
              <a:buChar char="§"/>
            </a:pPr>
            <a:endParaRPr lang="en-US" sz="2000" b="1" dirty="0">
              <a:latin typeface="Trebuchet MS" panose="020B0603020202020204" pitchFamily="34" charset="0"/>
            </a:endParaRPr>
          </a:p>
        </p:txBody>
      </p:sp>
      <p:sp>
        <p:nvSpPr>
          <p:cNvPr id="13" name="Rettangolo 12"/>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sz="3200" dirty="0" err="1" smtClean="0">
                <a:latin typeface="Trebuchet MS" panose="020B0603020202020204" pitchFamily="34" charset="0"/>
              </a:rPr>
              <a:t>Has</a:t>
            </a:r>
            <a:r>
              <a:rPr lang="it-IT" sz="3200" dirty="0" smtClean="0">
                <a:latin typeface="Trebuchet MS" panose="020B0603020202020204" pitchFamily="34" charset="0"/>
              </a:rPr>
              <a:t> the art of </a:t>
            </a:r>
            <a:r>
              <a:rPr lang="it-IT" sz="3200" dirty="0" err="1" smtClean="0">
                <a:latin typeface="Trebuchet MS" panose="020B0603020202020204" pitchFamily="34" charset="0"/>
              </a:rPr>
              <a:t>bedside</a:t>
            </a:r>
            <a:r>
              <a:rPr lang="it-IT" sz="3200" dirty="0" smtClean="0">
                <a:latin typeface="Trebuchet MS" panose="020B0603020202020204" pitchFamily="34" charset="0"/>
              </a:rPr>
              <a:t> medicine </a:t>
            </a:r>
            <a:r>
              <a:rPr lang="it-IT" sz="3200" dirty="0" err="1" smtClean="0">
                <a:latin typeface="Trebuchet MS" panose="020B0603020202020204" pitchFamily="34" charset="0"/>
              </a:rPr>
              <a:t>been</a:t>
            </a:r>
            <a:r>
              <a:rPr lang="it-IT" sz="3200" dirty="0" smtClean="0">
                <a:latin typeface="Trebuchet MS" panose="020B0603020202020204" pitchFamily="34" charset="0"/>
              </a:rPr>
              <a:t> </a:t>
            </a:r>
            <a:r>
              <a:rPr lang="it-IT" sz="3200" dirty="0" err="1" smtClean="0">
                <a:latin typeface="Trebuchet MS" panose="020B0603020202020204" pitchFamily="34" charset="0"/>
              </a:rPr>
              <a:t>lost</a:t>
            </a:r>
            <a:r>
              <a:rPr lang="it-IT" sz="3200" dirty="0" smtClean="0">
                <a:latin typeface="Trebuchet MS" panose="020B0603020202020204" pitchFamily="34" charset="0"/>
              </a:rPr>
              <a:t>?</a:t>
            </a:r>
            <a:endParaRPr lang="it-IT" sz="3200" dirty="0">
              <a:latin typeface="Trebuchet MS" panose="020B0603020202020204" pitchFamily="34" charset="0"/>
            </a:endParaRPr>
          </a:p>
        </p:txBody>
      </p:sp>
      <p:sp>
        <p:nvSpPr>
          <p:cNvPr id="4104" name="Segnaposto contenuto 25"/>
          <p:cNvSpPr>
            <a:spLocks noGrp="1"/>
          </p:cNvSpPr>
          <p:nvPr>
            <p:ph idx="1"/>
          </p:nvPr>
        </p:nvSpPr>
        <p:spPr bwMode="auto">
          <a:xfrm>
            <a:off x="457200" y="1166019"/>
            <a:ext cx="8229600" cy="4015582"/>
          </a:xfrm>
        </p:spPr>
        <p:txBody>
          <a:bodyPr/>
          <a:lstStyle/>
          <a:p>
            <a:pPr>
              <a:buFont typeface="Wingdings" pitchFamily="-112" charset="2"/>
              <a:buChar char="§"/>
            </a:pPr>
            <a:r>
              <a:rPr lang="en-US" sz="2800" dirty="0">
                <a:latin typeface="Trebuchet MS" panose="020B0603020202020204" pitchFamily="34" charset="0"/>
              </a:rPr>
              <a:t>It is not advisable for </a:t>
            </a:r>
            <a:r>
              <a:rPr lang="en-US" sz="2800" dirty="0" smtClean="0">
                <a:latin typeface="Trebuchet MS" panose="020B0603020202020204" pitchFamily="34" charset="0"/>
              </a:rPr>
              <a:t>physicians </a:t>
            </a:r>
            <a:r>
              <a:rPr lang="en-US" sz="2800" dirty="0">
                <a:latin typeface="Trebuchet MS" panose="020B0603020202020204" pitchFamily="34" charset="0"/>
              </a:rPr>
              <a:t>to stray too far from the consolidated procedures or the methods established </a:t>
            </a:r>
            <a:r>
              <a:rPr lang="en-US" sz="2800" b="1" dirty="0">
                <a:latin typeface="Trebuchet MS" panose="020B0603020202020204" pitchFamily="34" charset="0"/>
              </a:rPr>
              <a:t>by protocols and guidelines</a:t>
            </a:r>
            <a:r>
              <a:rPr lang="en-US" sz="2800" dirty="0">
                <a:latin typeface="Trebuchet MS" panose="020B0603020202020204" pitchFamily="34" charset="0"/>
              </a:rPr>
              <a:t>. Even though these may not be infallible, they do offer comfort in the "certainty" of procedures which are at times complex and difficult - ranging from diagnosis to treatment - and which in their clinical practice consist of four fragile aspects.</a:t>
            </a:r>
            <a:r>
              <a:rPr lang="en-US" sz="2800" dirty="0" smtClean="0">
                <a:latin typeface="Trebuchet MS" panose="020B0603020202020204" pitchFamily="34" charset="0"/>
              </a:rPr>
              <a:t> </a:t>
            </a:r>
          </a:p>
          <a:p>
            <a:pPr>
              <a:buFont typeface="Wingdings" pitchFamily="-112" charset="2"/>
              <a:buChar char="§"/>
            </a:pPr>
            <a:endParaRPr lang="en-US" sz="2800" dirty="0">
              <a:latin typeface="Trebuchet MS" panose="020B0603020202020204" pitchFamily="34" charset="0"/>
            </a:endParaRPr>
          </a:p>
          <a:p>
            <a:pPr>
              <a:buFont typeface="Wingdings" pitchFamily="-112" charset="2"/>
              <a:buChar char="§"/>
            </a:pPr>
            <a:endParaRPr lang="en-US" sz="2800" dirty="0" smtClean="0">
              <a:latin typeface="Trebuchet MS" panose="020B0603020202020204" pitchFamily="34" charset="0"/>
            </a:endParaRPr>
          </a:p>
          <a:p>
            <a:pPr>
              <a:buFont typeface="Wingdings" pitchFamily="-112" charset="2"/>
              <a:buChar char="§"/>
            </a:pPr>
            <a:endParaRPr lang="en-US" sz="2800" dirty="0" smtClean="0">
              <a:latin typeface="Trebuchet MS" panose="020B0603020202020204" pitchFamily="34" charset="0"/>
            </a:endParaRPr>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783566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sz="3200" dirty="0" err="1" smtClean="0">
                <a:latin typeface="Trebuchet MS" panose="020B0603020202020204" pitchFamily="34" charset="0"/>
              </a:rPr>
              <a:t>Guidelines</a:t>
            </a:r>
            <a:r>
              <a:rPr lang="it-IT" sz="3200" dirty="0" smtClean="0">
                <a:latin typeface="Trebuchet MS" panose="020B0603020202020204" pitchFamily="34" charset="0"/>
              </a:rPr>
              <a:t>: light and </a:t>
            </a:r>
            <a:r>
              <a:rPr lang="it-IT" sz="3200" dirty="0" err="1" smtClean="0">
                <a:latin typeface="Trebuchet MS" panose="020B0603020202020204" pitchFamily="34" charset="0"/>
              </a:rPr>
              <a:t>shadows</a:t>
            </a:r>
            <a:endParaRPr lang="it-IT" sz="3200" dirty="0">
              <a:latin typeface="Trebuchet MS" panose="020B0603020202020204" pitchFamily="34" charset="0"/>
            </a:endParaRPr>
          </a:p>
        </p:txBody>
      </p:sp>
      <p:sp>
        <p:nvSpPr>
          <p:cNvPr id="4104" name="Segnaposto contenuto 25"/>
          <p:cNvSpPr>
            <a:spLocks noGrp="1"/>
          </p:cNvSpPr>
          <p:nvPr>
            <p:ph idx="1"/>
          </p:nvPr>
        </p:nvSpPr>
        <p:spPr bwMode="auto">
          <a:xfrm>
            <a:off x="457200" y="1371600"/>
            <a:ext cx="8229600" cy="4525963"/>
          </a:xfrm>
        </p:spPr>
        <p:txBody>
          <a:bodyPr/>
          <a:lstStyle/>
          <a:p>
            <a:pPr marL="457200" indent="-457200">
              <a:buFont typeface="+mj-ea"/>
              <a:buAutoNum type="circleNumDbPlain"/>
            </a:pPr>
            <a:r>
              <a:rPr lang="en-US" sz="2400" dirty="0" smtClean="0">
                <a:latin typeface="Trebuchet MS" panose="020B0603020202020204" pitchFamily="34" charset="0"/>
              </a:rPr>
              <a:t>They </a:t>
            </a:r>
            <a:r>
              <a:rPr lang="en-US" sz="2400" dirty="0">
                <a:latin typeface="Trebuchet MS" panose="020B0603020202020204" pitchFamily="34" charset="0"/>
              </a:rPr>
              <a:t>crystallize decisions so that they are not always able to adhere to the specific </a:t>
            </a:r>
            <a:r>
              <a:rPr lang="en-US" sz="2400" dirty="0" smtClean="0">
                <a:latin typeface="Trebuchet MS" panose="020B0603020202020204" pitchFamily="34" charset="0"/>
              </a:rPr>
              <a:t>case;  </a:t>
            </a:r>
          </a:p>
          <a:p>
            <a:pPr marL="457200" indent="-457200">
              <a:buFont typeface="+mj-ea"/>
              <a:buAutoNum type="circleNumDbPlain"/>
            </a:pPr>
            <a:r>
              <a:rPr lang="en-US" sz="2400" dirty="0" smtClean="0">
                <a:latin typeface="Trebuchet MS" panose="020B0603020202020204" pitchFamily="34" charset="0"/>
              </a:rPr>
              <a:t> </a:t>
            </a:r>
            <a:r>
              <a:rPr lang="en-US" sz="2400" dirty="0">
                <a:latin typeface="Trebuchet MS" panose="020B0603020202020204" pitchFamily="34" charset="0"/>
              </a:rPr>
              <a:t>by acting as guidelines, they tend to take the responsibility away from the </a:t>
            </a:r>
            <a:r>
              <a:rPr lang="en-US" sz="2400" dirty="0" smtClean="0">
                <a:latin typeface="Trebuchet MS" panose="020B0603020202020204" pitchFamily="34" charset="0"/>
              </a:rPr>
              <a:t>professional;</a:t>
            </a:r>
          </a:p>
          <a:p>
            <a:pPr marL="457200" indent="-457200">
              <a:buFont typeface="+mj-ea"/>
              <a:buAutoNum type="circleNumDbPlain"/>
            </a:pPr>
            <a:r>
              <a:rPr lang="en-US" sz="2400" dirty="0" smtClean="0">
                <a:latin typeface="Trebuchet MS" panose="020B0603020202020204" pitchFamily="34" charset="0"/>
              </a:rPr>
              <a:t>they </a:t>
            </a:r>
            <a:r>
              <a:rPr lang="en-US" sz="2400" dirty="0">
                <a:latin typeface="Trebuchet MS" panose="020B0603020202020204" pitchFamily="34" charset="0"/>
              </a:rPr>
              <a:t>cloud over the physician-patient relationship, responding to needs that are often unrelated to the latter, but for the most part ascribable to defensive </a:t>
            </a:r>
            <a:r>
              <a:rPr lang="en-US" sz="2400" dirty="0" smtClean="0">
                <a:latin typeface="Trebuchet MS" panose="020B0603020202020204" pitchFamily="34" charset="0"/>
              </a:rPr>
              <a:t>medicine; </a:t>
            </a:r>
          </a:p>
          <a:p>
            <a:pPr marL="457200" indent="-457200">
              <a:buFont typeface="+mj-ea"/>
              <a:buAutoNum type="circleNumDbPlain"/>
            </a:pPr>
            <a:r>
              <a:rPr lang="en-US" sz="2400" dirty="0" smtClean="0">
                <a:latin typeface="Trebuchet MS" panose="020B0603020202020204" pitchFamily="34" charset="0"/>
              </a:rPr>
              <a:t>they have </a:t>
            </a:r>
            <a:r>
              <a:rPr lang="en-US" sz="2400" dirty="0">
                <a:latin typeface="Trebuchet MS" panose="020B0603020202020204" pitchFamily="34" charset="0"/>
              </a:rPr>
              <a:t>a brief "half-life”.</a:t>
            </a:r>
            <a:r>
              <a:rPr lang="en-US" sz="2400" dirty="0" smtClean="0">
                <a:latin typeface="Trebuchet MS" panose="020B0603020202020204" pitchFamily="34" charset="0"/>
              </a:rPr>
              <a:t> </a:t>
            </a:r>
          </a:p>
          <a:p>
            <a:pPr>
              <a:buFont typeface="Wingdings" pitchFamily="-112" charset="2"/>
              <a:buChar char="§"/>
            </a:pPr>
            <a:endParaRPr lang="en-US" sz="2400" dirty="0" smtClean="0">
              <a:latin typeface="Trebuchet MS" panose="020B0603020202020204" pitchFamily="34" charset="0"/>
            </a:endParaRPr>
          </a:p>
          <a:p>
            <a:pPr>
              <a:buFont typeface="Wingdings" pitchFamily="-112" charset="2"/>
              <a:buChar char="§"/>
            </a:pPr>
            <a:endParaRPr lang="en-US" sz="2400" dirty="0">
              <a:latin typeface="Trebuchet MS" panose="020B0603020202020204" pitchFamily="34" charset="0"/>
            </a:endParaRPr>
          </a:p>
          <a:p>
            <a:pPr>
              <a:buFont typeface="Wingdings" pitchFamily="-112" charset="2"/>
              <a:buChar char="§"/>
            </a:pPr>
            <a:endParaRPr lang="en-US" sz="2400" dirty="0" smtClean="0">
              <a:latin typeface="Trebuchet MS" panose="020B0603020202020204" pitchFamily="34" charset="0"/>
            </a:endParaRPr>
          </a:p>
          <a:p>
            <a:pPr>
              <a:buFont typeface="Wingdings" pitchFamily="-112" charset="2"/>
              <a:buChar char="§"/>
            </a:pPr>
            <a:endParaRPr lang="en-US" sz="2400" dirty="0" smtClean="0">
              <a:latin typeface="Trebuchet MS" panose="020B0603020202020204" pitchFamily="34" charset="0"/>
            </a:endParaRPr>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838200" y="5181600"/>
            <a:ext cx="7467600" cy="830997"/>
          </a:xfrm>
          <a:prstGeom prst="rect">
            <a:avLst/>
          </a:prstGeom>
        </p:spPr>
        <p:txBody>
          <a:bodyPr wrap="square">
            <a:spAutoFit/>
          </a:bodyPr>
          <a:lstStyle/>
          <a:p>
            <a:r>
              <a:rPr lang="it-IT" sz="1600" dirty="0" smtClean="0"/>
              <a:t>Donzelli G. The </a:t>
            </a:r>
            <a:r>
              <a:rPr lang="it-IT" sz="1600" dirty="0" err="1" smtClean="0"/>
              <a:t>change</a:t>
            </a:r>
            <a:r>
              <a:rPr lang="it-IT" sz="1600" dirty="0" smtClean="0"/>
              <a:t> </a:t>
            </a:r>
            <a:r>
              <a:rPr lang="it-IT" sz="1600" dirty="0" err="1" smtClean="0"/>
              <a:t>of</a:t>
            </a:r>
            <a:r>
              <a:rPr lang="it-IT" sz="1600" dirty="0" smtClean="0"/>
              <a:t> </a:t>
            </a:r>
            <a:r>
              <a:rPr lang="it-IT" sz="1600" dirty="0" err="1" smtClean="0"/>
              <a:t>paradigm</a:t>
            </a:r>
            <a:r>
              <a:rPr lang="it-IT" sz="1600" dirty="0" smtClean="0"/>
              <a:t> in </a:t>
            </a:r>
            <a:r>
              <a:rPr lang="it-IT" sz="1600" dirty="0" err="1" smtClean="0"/>
              <a:t>perinatal</a:t>
            </a:r>
            <a:r>
              <a:rPr lang="it-IT" sz="1600" dirty="0" smtClean="0"/>
              <a:t> </a:t>
            </a:r>
            <a:r>
              <a:rPr lang="it-IT" sz="1600" dirty="0" err="1" smtClean="0"/>
              <a:t>sciences</a:t>
            </a:r>
            <a:r>
              <a:rPr lang="it-IT" sz="1600" dirty="0" smtClean="0"/>
              <a:t>: the </a:t>
            </a:r>
            <a:r>
              <a:rPr lang="it-IT" sz="1600" dirty="0" err="1" smtClean="0"/>
              <a:t>role</a:t>
            </a:r>
            <a:r>
              <a:rPr lang="it-IT" sz="1600" dirty="0" smtClean="0"/>
              <a:t> </a:t>
            </a:r>
            <a:r>
              <a:rPr lang="it-IT" sz="1600" dirty="0" err="1" smtClean="0"/>
              <a:t>of</a:t>
            </a:r>
            <a:r>
              <a:rPr lang="it-IT" sz="1600" dirty="0" smtClean="0"/>
              <a:t> Narrative Medicine and </a:t>
            </a:r>
            <a:r>
              <a:rPr lang="it-IT" sz="1600" dirty="0" err="1" smtClean="0"/>
              <a:t>Medical</a:t>
            </a:r>
            <a:r>
              <a:rPr lang="it-IT" sz="1600" dirty="0" smtClean="0"/>
              <a:t> </a:t>
            </a:r>
            <a:r>
              <a:rPr lang="it-IT" sz="1600" dirty="0" err="1" smtClean="0"/>
              <a:t>Humanities</a:t>
            </a:r>
            <a:r>
              <a:rPr lang="it-IT" sz="1600" dirty="0" smtClean="0"/>
              <a:t> Journal </a:t>
            </a:r>
            <a:r>
              <a:rPr lang="it-IT" sz="1600" dirty="0" err="1" smtClean="0"/>
              <a:t>of</a:t>
            </a:r>
            <a:r>
              <a:rPr lang="it-IT" sz="1600" dirty="0" smtClean="0"/>
              <a:t> </a:t>
            </a:r>
            <a:r>
              <a:rPr lang="it-IT" sz="1600" dirty="0" err="1" smtClean="0"/>
              <a:t>Pediatric</a:t>
            </a:r>
            <a:r>
              <a:rPr lang="it-IT" sz="1600" dirty="0" smtClean="0"/>
              <a:t> and </a:t>
            </a:r>
            <a:r>
              <a:rPr lang="it-IT" sz="1600" dirty="0" err="1" smtClean="0"/>
              <a:t>Neonatal</a:t>
            </a:r>
            <a:r>
              <a:rPr lang="it-IT" sz="1600" dirty="0" smtClean="0"/>
              <a:t> </a:t>
            </a:r>
            <a:r>
              <a:rPr lang="it-IT" sz="1600" dirty="0" err="1" smtClean="0"/>
              <a:t>Individualized</a:t>
            </a:r>
            <a:r>
              <a:rPr lang="it-IT" sz="1600" dirty="0" smtClean="0"/>
              <a:t> Medicine </a:t>
            </a:r>
            <a:r>
              <a:rPr lang="it-IT" sz="1600" dirty="0" err="1" smtClean="0"/>
              <a:t>3</a:t>
            </a:r>
            <a:r>
              <a:rPr lang="it-IT" sz="1600" dirty="0" smtClean="0"/>
              <a:t>, </a:t>
            </a:r>
            <a:r>
              <a:rPr lang="it-IT" sz="1600" dirty="0" err="1" smtClean="0"/>
              <a:t>2</a:t>
            </a:r>
            <a:r>
              <a:rPr lang="it-IT" sz="1600" dirty="0" smtClean="0"/>
              <a:t> 2014</a:t>
            </a:r>
            <a:endParaRPr lang="it-IT" sz="1600" dirty="0"/>
          </a:p>
        </p:txBody>
      </p:sp>
    </p:spTree>
    <p:extLst>
      <p:ext uri="{BB962C8B-B14F-4D97-AF65-F5344CB8AC3E}">
        <p14:creationId xmlns:p14="http://schemas.microsoft.com/office/powerpoint/2010/main" val="39783566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sz="3200" dirty="0" err="1" smtClean="0">
                <a:latin typeface="Trebuchet MS" panose="020B0603020202020204" pitchFamily="34" charset="0"/>
              </a:rPr>
              <a:t>Clinical</a:t>
            </a:r>
            <a:r>
              <a:rPr lang="it-IT" sz="3200" dirty="0" smtClean="0">
                <a:latin typeface="Trebuchet MS" panose="020B0603020202020204" pitchFamily="34" charset="0"/>
              </a:rPr>
              <a:t> </a:t>
            </a:r>
            <a:r>
              <a:rPr lang="it-IT" sz="3200" dirty="0" err="1" smtClean="0">
                <a:latin typeface="Trebuchet MS" panose="020B0603020202020204" pitchFamily="34" charset="0"/>
              </a:rPr>
              <a:t>decisions</a:t>
            </a:r>
            <a:endParaRPr lang="it-IT" sz="3200" dirty="0">
              <a:latin typeface="Trebuchet MS" panose="020B0603020202020204" pitchFamily="34" charset="0"/>
            </a:endParaRPr>
          </a:p>
        </p:txBody>
      </p:sp>
      <p:sp>
        <p:nvSpPr>
          <p:cNvPr id="4104" name="Segnaposto contenuto 25"/>
          <p:cNvSpPr>
            <a:spLocks noGrp="1"/>
          </p:cNvSpPr>
          <p:nvPr>
            <p:ph idx="1"/>
          </p:nvPr>
        </p:nvSpPr>
        <p:spPr bwMode="auto">
          <a:xfrm>
            <a:off x="457200" y="1371600"/>
            <a:ext cx="8229600" cy="4525963"/>
          </a:xfrm>
        </p:spPr>
        <p:txBody>
          <a:bodyPr/>
          <a:lstStyle/>
          <a:p>
            <a:pPr>
              <a:buFont typeface="Wingdings" pitchFamily="-112" charset="2"/>
              <a:buChar char="§"/>
            </a:pPr>
            <a:r>
              <a:rPr lang="en-US" dirty="0" smtClean="0">
                <a:latin typeface="Trebuchet MS" panose="020B0603020202020204" pitchFamily="34" charset="0"/>
              </a:rPr>
              <a:t>So </a:t>
            </a:r>
            <a:r>
              <a:rPr lang="en-US" dirty="0">
                <a:latin typeface="Trebuchet MS" panose="020B0603020202020204" pitchFamily="34" charset="0"/>
              </a:rPr>
              <a:t>decisions are made on the basis of indications that are out of context with the situations of each individual patient and no heed is given to the change even when solicited by innovative references based on evident scientific findings. </a:t>
            </a:r>
          </a:p>
          <a:p>
            <a:pPr>
              <a:buFont typeface="Wingdings" pitchFamily="-112" charset="2"/>
              <a:buChar char="§"/>
            </a:pPr>
            <a:endParaRPr lang="en-US" dirty="0">
              <a:latin typeface="Trebuchet MS" panose="020B0603020202020204" pitchFamily="34" charset="0"/>
            </a:endParaRPr>
          </a:p>
          <a:p>
            <a:pPr>
              <a:buFont typeface="Wingdings" pitchFamily="-112" charset="2"/>
              <a:buChar char="§"/>
            </a:pPr>
            <a:endParaRPr lang="en-US" dirty="0">
              <a:latin typeface="Trebuchet MS" panose="020B0603020202020204" pitchFamily="34" charset="0"/>
            </a:endParaRPr>
          </a:p>
          <a:p>
            <a:pPr>
              <a:buFont typeface="Wingdings" pitchFamily="-112" charset="2"/>
              <a:buChar char="§"/>
            </a:pPr>
            <a:endParaRPr lang="en-US" dirty="0" smtClean="0">
              <a:latin typeface="Trebuchet MS" panose="020B0603020202020204" pitchFamily="34" charset="0"/>
            </a:endParaRPr>
          </a:p>
          <a:p>
            <a:pPr>
              <a:buFont typeface="Wingdings" pitchFamily="-112" charset="2"/>
              <a:buChar char="§"/>
            </a:pPr>
            <a:endParaRPr lang="en-US" dirty="0" smtClean="0">
              <a:latin typeface="Trebuchet MS" panose="020B0603020202020204" pitchFamily="34" charset="0"/>
            </a:endParaRPr>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783566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ttangolo 7"/>
          <p:cNvSpPr/>
          <p:nvPr/>
        </p:nvSpPr>
        <p:spPr>
          <a:xfrm>
            <a:off x="304800" y="1859340"/>
            <a:ext cx="5486400" cy="1569660"/>
          </a:xfrm>
          <a:prstGeom prst="rect">
            <a:avLst/>
          </a:prstGeom>
        </p:spPr>
        <p:txBody>
          <a:bodyPr wrap="square">
            <a:spAutoFit/>
          </a:bodyPr>
          <a:lstStyle/>
          <a:p>
            <a:r>
              <a:rPr lang="it-IT" dirty="0" smtClean="0"/>
              <a:t>Donzelli G. </a:t>
            </a:r>
            <a:r>
              <a:rPr lang="it-IT" dirty="0" err="1" smtClean="0"/>
              <a:t>Medical</a:t>
            </a:r>
            <a:r>
              <a:rPr lang="it-IT" dirty="0" smtClean="0"/>
              <a:t> </a:t>
            </a:r>
            <a:r>
              <a:rPr lang="it-IT" dirty="0" err="1" smtClean="0"/>
              <a:t>humanities</a:t>
            </a:r>
            <a:r>
              <a:rPr lang="it-IT" dirty="0" smtClean="0"/>
              <a:t> and narrative medicine in </a:t>
            </a:r>
            <a:r>
              <a:rPr lang="it-IT" dirty="0" err="1" smtClean="0"/>
              <a:t>perinatal</a:t>
            </a:r>
            <a:r>
              <a:rPr lang="it-IT" dirty="0" smtClean="0"/>
              <a:t> care. </a:t>
            </a:r>
            <a:r>
              <a:rPr lang="it-IT" dirty="0" err="1" smtClean="0"/>
              <a:t>J</a:t>
            </a:r>
            <a:r>
              <a:rPr lang="it-IT" dirty="0" smtClean="0"/>
              <a:t> </a:t>
            </a:r>
            <a:r>
              <a:rPr lang="it-IT" dirty="0" err="1" smtClean="0"/>
              <a:t>Matern</a:t>
            </a:r>
            <a:r>
              <a:rPr lang="it-IT" dirty="0" smtClean="0"/>
              <a:t> </a:t>
            </a:r>
            <a:r>
              <a:rPr lang="it-IT" dirty="0" err="1" smtClean="0"/>
              <a:t>Fetal</a:t>
            </a:r>
            <a:r>
              <a:rPr lang="it-IT" dirty="0" smtClean="0"/>
              <a:t> </a:t>
            </a:r>
            <a:r>
              <a:rPr lang="it-IT" dirty="0" err="1" smtClean="0"/>
              <a:t>Neonatal</a:t>
            </a:r>
            <a:r>
              <a:rPr lang="it-IT" dirty="0" smtClean="0"/>
              <a:t> </a:t>
            </a:r>
            <a:r>
              <a:rPr lang="it-IT" dirty="0" err="1" smtClean="0"/>
              <a:t>Med</a:t>
            </a:r>
            <a:r>
              <a:rPr lang="it-IT" dirty="0" smtClean="0"/>
              <a:t>. 2015 Jan;28(</a:t>
            </a:r>
            <a:r>
              <a:rPr lang="it-IT" dirty="0" err="1" smtClean="0"/>
              <a:t>1</a:t>
            </a:r>
            <a:r>
              <a:rPr lang="it-IT" dirty="0" smtClean="0"/>
              <a:t>):1-2.</a:t>
            </a:r>
            <a:endParaRPr lang="it-IT" dirty="0"/>
          </a:p>
        </p:txBody>
      </p:sp>
      <p:pic>
        <p:nvPicPr>
          <p:cNvPr id="12" name="Immagine 11"/>
          <p:cNvPicPr>
            <a:picLocks noChangeAspect="1"/>
          </p:cNvPicPr>
          <p:nvPr/>
        </p:nvPicPr>
        <p:blipFill>
          <a:blip r:embed="rId5"/>
          <a:stretch>
            <a:fillRect/>
          </a:stretch>
        </p:blipFill>
        <p:spPr>
          <a:xfrm>
            <a:off x="5908615" y="990600"/>
            <a:ext cx="3235385" cy="3768690"/>
          </a:xfrm>
          <a:prstGeom prst="rect">
            <a:avLst/>
          </a:prstGeom>
        </p:spPr>
      </p:pic>
    </p:spTree>
    <p:extLst>
      <p:ext uri="{BB962C8B-B14F-4D97-AF65-F5344CB8AC3E}">
        <p14:creationId xmlns:p14="http://schemas.microsoft.com/office/powerpoint/2010/main" val="39783566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tangolo 12"/>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98" name="Titolo 1"/>
          <p:cNvSpPr>
            <a:spLocks noGrp="1"/>
          </p:cNvSpPr>
          <p:nvPr>
            <p:ph type="title"/>
          </p:nvPr>
        </p:nvSpPr>
        <p:spPr/>
        <p:txBody>
          <a:bodyPr/>
          <a:lstStyle/>
          <a:p>
            <a:pPr algn="l"/>
            <a:r>
              <a:rPr lang="it-IT" dirty="0" err="1">
                <a:latin typeface="Trebuchet MS" panose="020B0603020202020204" pitchFamily="34" charset="0"/>
              </a:rPr>
              <a:t>Foreword</a:t>
            </a:r>
            <a:endParaRPr lang="it-IT" dirty="0">
              <a:latin typeface="Trebuchet MS" panose="020B0603020202020204" pitchFamily="34" charset="0"/>
            </a:endParaRPr>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4104" name="Segnaposto contenuto 25"/>
          <p:cNvSpPr>
            <a:spLocks noGrp="1"/>
          </p:cNvSpPr>
          <p:nvPr>
            <p:ph idx="1"/>
          </p:nvPr>
        </p:nvSpPr>
        <p:spPr bwMode="auto"/>
        <p:txBody>
          <a:bodyPr/>
          <a:lstStyle/>
          <a:p>
            <a:pPr>
              <a:buFont typeface="Wingdings" pitchFamily="-112" charset="2"/>
              <a:buChar char="§"/>
            </a:pPr>
            <a:r>
              <a:rPr lang="en-US" b="1" dirty="0">
                <a:latin typeface="Trebuchet MS" panose="020B0603020202020204" pitchFamily="34" charset="0"/>
              </a:rPr>
              <a:t>Opening remarks</a:t>
            </a:r>
          </a:p>
          <a:p>
            <a:pPr lvl="1">
              <a:buFont typeface="Wingdings" pitchFamily="-112" charset="2"/>
              <a:buChar char="§"/>
            </a:pPr>
            <a:r>
              <a:rPr lang="en-US" dirty="0">
                <a:latin typeface="Trebuchet MS" panose="020B0603020202020204" pitchFamily="34" charset="0"/>
              </a:rPr>
              <a:t>Alberto </a:t>
            </a:r>
            <a:r>
              <a:rPr lang="en-US" dirty="0" err="1">
                <a:latin typeface="Trebuchet MS" panose="020B0603020202020204" pitchFamily="34" charset="0"/>
              </a:rPr>
              <a:t>Zanobini</a:t>
            </a:r>
            <a:endParaRPr lang="en-US" dirty="0">
              <a:latin typeface="Trebuchet MS" panose="020B0603020202020204" pitchFamily="34" charset="0"/>
            </a:endParaRPr>
          </a:p>
          <a:p>
            <a:pPr>
              <a:buFont typeface="Wingdings" pitchFamily="-112" charset="2"/>
              <a:buChar char="§"/>
            </a:pPr>
            <a:r>
              <a:rPr lang="en-US" b="1" dirty="0">
                <a:latin typeface="Trebuchet MS" panose="020B0603020202020204" pitchFamily="34" charset="0"/>
              </a:rPr>
              <a:t>Why we are here: the emancipation of care</a:t>
            </a:r>
          </a:p>
          <a:p>
            <a:pPr lvl="1">
              <a:buFont typeface="Wingdings" pitchFamily="-112" charset="2"/>
              <a:buChar char="§"/>
            </a:pPr>
            <a:r>
              <a:rPr lang="en-US" dirty="0" err="1">
                <a:latin typeface="Trebuchet MS" panose="020B0603020202020204" pitchFamily="34" charset="0"/>
              </a:rPr>
              <a:t>Gianpaolo</a:t>
            </a:r>
            <a:r>
              <a:rPr lang="en-US" dirty="0">
                <a:latin typeface="Trebuchet MS" panose="020B0603020202020204" pitchFamily="34" charset="0"/>
              </a:rPr>
              <a:t> </a:t>
            </a:r>
            <a:r>
              <a:rPr lang="en-US" dirty="0" err="1">
                <a:latin typeface="Trebuchet MS" panose="020B0603020202020204" pitchFamily="34" charset="0"/>
              </a:rPr>
              <a:t>Donzelli</a:t>
            </a:r>
            <a:endParaRPr lang="en-US" dirty="0">
              <a:latin typeface="Trebuchet MS" panose="020B0603020202020204" pitchFamily="34" charset="0"/>
            </a:endParaRPr>
          </a:p>
        </p:txBody>
      </p:sp>
      <p:sp>
        <p:nvSpPr>
          <p:cNvPr id="11" name="CasellaDiTesto 18"/>
          <p:cNvSpPr txBox="1">
            <a:spLocks noChangeArrowheads="1"/>
          </p:cNvSpPr>
          <p:nvPr/>
        </p:nvSpPr>
        <p:spPr bwMode="auto">
          <a:xfrm>
            <a:off x="6490710" y="5527"/>
            <a:ext cx="2653290" cy="400110"/>
          </a:xfrm>
          <a:prstGeom prst="rect">
            <a:avLst/>
          </a:prstGeom>
          <a:noFill/>
          <a:ln w="9525">
            <a:noFill/>
            <a:miter lim="800000"/>
            <a:headEnd/>
            <a:tailEnd/>
          </a:ln>
        </p:spPr>
        <p:txBody>
          <a:bodyPr wrap="none">
            <a:prstTxWarp prst="textNoShape">
              <a:avLst/>
            </a:prstTxWarp>
            <a:spAutoFit/>
          </a:bodyPr>
          <a:lstStyle/>
          <a:p>
            <a:pPr algn="r" eaLnBrk="1" hangingPunct="1"/>
            <a:r>
              <a:rPr lang="it-IT" sz="2000" b="1" i="1" dirty="0" smtClean="0">
                <a:solidFill>
                  <a:schemeClr val="bg1"/>
                </a:solidFill>
                <a:latin typeface="Trebuchet MS" panose="020B0603020202020204" pitchFamily="34" charset="0"/>
              </a:rPr>
              <a:t>Conference </a:t>
            </a:r>
            <a:r>
              <a:rPr lang="it-IT" sz="2000" b="1" i="1" dirty="0" err="1" smtClean="0">
                <a:solidFill>
                  <a:schemeClr val="bg1"/>
                </a:solidFill>
                <a:latin typeface="Trebuchet MS" panose="020B0603020202020204" pitchFamily="34" charset="0"/>
              </a:rPr>
              <a:t>program</a:t>
            </a:r>
            <a:endParaRPr lang="it-IT" sz="2000" b="1" i="1" dirty="0">
              <a:solidFill>
                <a:schemeClr val="bg1"/>
              </a:solidFill>
              <a:latin typeface="Trebuchet MS" panose="020B0603020202020204" pitchFamily="34" charset="0"/>
            </a:endParaRPr>
          </a:p>
        </p:txBody>
      </p:sp>
      <p:sp>
        <p:nvSpPr>
          <p:cNvPr id="12" name="CasellaDiTesto 19"/>
          <p:cNvSpPr txBox="1">
            <a:spLocks noChangeArrowheads="1"/>
          </p:cNvSpPr>
          <p:nvPr/>
        </p:nvSpPr>
        <p:spPr bwMode="auto">
          <a:xfrm>
            <a:off x="6824663" y="369888"/>
            <a:ext cx="2319337" cy="400110"/>
          </a:xfrm>
          <a:prstGeom prst="rect">
            <a:avLst/>
          </a:prstGeom>
          <a:noFill/>
          <a:ln w="9525">
            <a:noFill/>
            <a:miter lim="800000"/>
            <a:headEnd/>
            <a:tailEnd/>
          </a:ln>
        </p:spPr>
        <p:txBody>
          <a:bodyPr>
            <a:prstTxWarp prst="textNoShape">
              <a:avLst/>
            </a:prstTxWarp>
            <a:spAutoFit/>
          </a:bodyPr>
          <a:lstStyle/>
          <a:p>
            <a:pPr algn="r" eaLnBrk="1" hangingPunct="1"/>
            <a:r>
              <a:rPr lang="it-IT" sz="2000" i="1" dirty="0" err="1" smtClean="0">
                <a:latin typeface="Trebuchet MS" panose="020B0603020202020204" pitchFamily="34" charset="0"/>
              </a:rPr>
              <a:t>February</a:t>
            </a:r>
            <a:r>
              <a:rPr lang="it-IT" sz="2000" i="1" dirty="0" smtClean="0">
                <a:latin typeface="Trebuchet MS" panose="020B0603020202020204" pitchFamily="34" charset="0"/>
              </a:rPr>
              <a:t> 18, 2016</a:t>
            </a:r>
            <a:endParaRPr lang="it-IT" sz="2000" i="1" dirty="0">
              <a:latin typeface="Trebuchet MS" panose="020B0603020202020204"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p:cNvSpPr>
            <a:spLocks noGrp="1"/>
          </p:cNvSpPr>
          <p:nvPr>
            <p:ph type="title"/>
          </p:nvPr>
        </p:nvSpPr>
        <p:spPr/>
        <p:txBody>
          <a:bodyPr/>
          <a:lstStyle/>
          <a:p>
            <a:pPr algn="l"/>
            <a:r>
              <a:rPr lang="it-IT" b="1" dirty="0" err="1">
                <a:latin typeface="Trebuchet MS" panose="020B0603020202020204" pitchFamily="34" charset="0"/>
              </a:rPr>
              <a:t>Chapter</a:t>
            </a:r>
            <a:r>
              <a:rPr lang="it-IT" b="1" dirty="0">
                <a:latin typeface="Trebuchet MS" panose="020B0603020202020204" pitchFamily="34" charset="0"/>
              </a:rPr>
              <a:t> V – The </a:t>
            </a:r>
            <a:r>
              <a:rPr lang="it-IT" b="1" dirty="0" err="1">
                <a:latin typeface="Trebuchet MS" panose="020B0603020202020204" pitchFamily="34" charset="0"/>
              </a:rPr>
              <a:t>wards</a:t>
            </a:r>
            <a:endParaRPr lang="it-IT" b="1" dirty="0">
              <a:latin typeface="Trebuchet MS" panose="020B0603020202020204" pitchFamily="34" charset="0"/>
            </a:endParaRPr>
          </a:p>
        </p:txBody>
      </p:sp>
      <p:pic>
        <p:nvPicPr>
          <p:cNvPr id="10245"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10246"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10249"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10250"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26" name="Segnaposto contenuto 25"/>
          <p:cNvSpPr>
            <a:spLocks noGrp="1"/>
          </p:cNvSpPr>
          <p:nvPr>
            <p:ph idx="1"/>
          </p:nvPr>
        </p:nvSpPr>
        <p:spPr>
          <a:xfrm>
            <a:off x="381000" y="1295400"/>
            <a:ext cx="8229600" cy="4525963"/>
          </a:xfrm>
        </p:spPr>
        <p:txBody>
          <a:bodyPr/>
          <a:lstStyle/>
          <a:p>
            <a:pPr marL="0" indent="0">
              <a:buFont typeface="Arial" pitchFamily="-112" charset="0"/>
              <a:buNone/>
            </a:pPr>
            <a:r>
              <a:rPr lang="en-US" sz="1800" b="1" dirty="0">
                <a:latin typeface="Trebuchet MS" panose="020B0603020202020204" pitchFamily="34" charset="0"/>
              </a:rPr>
              <a:t>Presented by: </a:t>
            </a:r>
            <a:r>
              <a:rPr lang="en-US" sz="1800" dirty="0">
                <a:latin typeface="Trebuchet MS" panose="020B0603020202020204" pitchFamily="34" charset="0"/>
              </a:rPr>
              <a:t>Carlo </a:t>
            </a:r>
            <a:r>
              <a:rPr lang="en-US" sz="1800" dirty="0" err="1">
                <a:latin typeface="Trebuchet MS" panose="020B0603020202020204" pitchFamily="34" charset="0"/>
              </a:rPr>
              <a:t>Dani</a:t>
            </a:r>
            <a:endParaRPr lang="en-US" sz="1800" dirty="0">
              <a:latin typeface="Trebuchet MS" panose="020B0603020202020204" pitchFamily="34" charset="0"/>
            </a:endParaRPr>
          </a:p>
          <a:p>
            <a:pPr marL="0" indent="0">
              <a:buFont typeface="Wingdings" pitchFamily="-112" charset="2"/>
              <a:buChar char="§"/>
            </a:pPr>
            <a:r>
              <a:rPr lang="en-US" sz="1800" b="1" dirty="0">
                <a:latin typeface="Trebuchet MS" panose="020B0603020202020204" pitchFamily="34" charset="0"/>
              </a:rPr>
              <a:t>A new culture for birth: looking toward the past</a:t>
            </a:r>
          </a:p>
          <a:p>
            <a:pPr lvl="1">
              <a:buFont typeface="Wingdings" pitchFamily="-112" charset="2"/>
              <a:buChar char="§"/>
            </a:pPr>
            <a:r>
              <a:rPr lang="en-US" sz="1800" dirty="0" err="1">
                <a:latin typeface="Trebuchet MS" panose="020B0603020202020204" pitchFamily="34" charset="0"/>
              </a:rPr>
              <a:t>Gian</a:t>
            </a:r>
            <a:r>
              <a:rPr lang="en-US" sz="1800" dirty="0">
                <a:latin typeface="Trebuchet MS" panose="020B0603020202020204" pitchFamily="34" charset="0"/>
              </a:rPr>
              <a:t> Carlo Di Renzo</a:t>
            </a:r>
          </a:p>
          <a:p>
            <a:pPr marL="0" indent="0">
              <a:buFont typeface="Wingdings" pitchFamily="-112" charset="2"/>
              <a:buChar char="§"/>
            </a:pPr>
            <a:r>
              <a:rPr lang="en-US" sz="1800" b="1" dirty="0">
                <a:latin typeface="Trebuchet MS" panose="020B0603020202020204" pitchFamily="34" charset="0"/>
              </a:rPr>
              <a:t>Giving a voice to newborns</a:t>
            </a:r>
          </a:p>
          <a:p>
            <a:pPr lvl="1">
              <a:buFont typeface="Wingdings" pitchFamily="-112" charset="2"/>
              <a:buChar char="§"/>
            </a:pPr>
            <a:r>
              <a:rPr lang="en-US" sz="1800" dirty="0">
                <a:latin typeface="Trebuchet MS" panose="020B0603020202020204" pitchFamily="34" charset="0"/>
              </a:rPr>
              <a:t>Mario De Curtis</a:t>
            </a:r>
          </a:p>
          <a:p>
            <a:pPr marL="0" indent="0">
              <a:buFont typeface="Wingdings" pitchFamily="-112" charset="2"/>
              <a:buChar char="§"/>
            </a:pPr>
            <a:r>
              <a:rPr lang="en-US" sz="1800" b="1" dirty="0">
                <a:latin typeface="Trebuchet MS" panose="020B0603020202020204" pitchFamily="34" charset="0"/>
              </a:rPr>
              <a:t>Narrative medicine in neonatology</a:t>
            </a:r>
          </a:p>
          <a:p>
            <a:pPr lvl="1">
              <a:buFont typeface="Wingdings" pitchFamily="-112" charset="2"/>
              <a:buChar char="§"/>
            </a:pPr>
            <a:r>
              <a:rPr lang="en-US" sz="1800" dirty="0" err="1">
                <a:latin typeface="Trebuchet MS" panose="020B0603020202020204" pitchFamily="34" charset="0"/>
              </a:rPr>
              <a:t>Massimiliano</a:t>
            </a:r>
            <a:r>
              <a:rPr lang="en-US" sz="1800" dirty="0">
                <a:latin typeface="Trebuchet MS" panose="020B0603020202020204" pitchFamily="34" charset="0"/>
              </a:rPr>
              <a:t> </a:t>
            </a:r>
            <a:r>
              <a:rPr lang="en-US" sz="1800" dirty="0" err="1">
                <a:latin typeface="Trebuchet MS" panose="020B0603020202020204" pitchFamily="34" charset="0"/>
              </a:rPr>
              <a:t>Zonza</a:t>
            </a:r>
            <a:endParaRPr lang="en-US" sz="1800" dirty="0">
              <a:latin typeface="Trebuchet MS" panose="020B0603020202020204" pitchFamily="34" charset="0"/>
            </a:endParaRPr>
          </a:p>
          <a:p>
            <a:pPr marL="0" indent="0">
              <a:buFont typeface="Wingdings" pitchFamily="-112" charset="2"/>
              <a:buChar char="§"/>
            </a:pPr>
            <a:r>
              <a:rPr lang="en-US" sz="1800" b="1" dirty="0">
                <a:latin typeface="Trebuchet MS" panose="020B0603020202020204" pitchFamily="34" charset="0"/>
              </a:rPr>
              <a:t>Guidelines for the use of narrative medicine in the clinical environment for rare and chronic degenerative diseases</a:t>
            </a:r>
          </a:p>
          <a:p>
            <a:pPr lvl="1">
              <a:buFont typeface="Wingdings" pitchFamily="-112" charset="2"/>
              <a:buChar char="§"/>
            </a:pPr>
            <a:r>
              <a:rPr lang="en-US" sz="1800" dirty="0" err="1">
                <a:latin typeface="Trebuchet MS" panose="020B0603020202020204" pitchFamily="34" charset="0"/>
              </a:rPr>
              <a:t>Amalia</a:t>
            </a:r>
            <a:r>
              <a:rPr lang="en-US" sz="1800" dirty="0">
                <a:latin typeface="Trebuchet MS" panose="020B0603020202020204" pitchFamily="34" charset="0"/>
              </a:rPr>
              <a:t> </a:t>
            </a:r>
            <a:r>
              <a:rPr lang="en-US" sz="1800" dirty="0" err="1">
                <a:latin typeface="Trebuchet MS" panose="020B0603020202020204" pitchFamily="34" charset="0"/>
              </a:rPr>
              <a:t>Egle</a:t>
            </a:r>
            <a:r>
              <a:rPr lang="en-US" sz="1800" dirty="0">
                <a:latin typeface="Trebuchet MS" panose="020B0603020202020204" pitchFamily="34" charset="0"/>
              </a:rPr>
              <a:t> Gentile</a:t>
            </a:r>
          </a:p>
          <a:p>
            <a:pPr marL="0" indent="0">
              <a:buFont typeface="Wingdings" pitchFamily="-112" charset="2"/>
              <a:buChar char="§"/>
            </a:pPr>
            <a:r>
              <a:rPr lang="en-US" sz="1800" b="1" dirty="0">
                <a:latin typeface="Trebuchet MS" panose="020B0603020202020204" pitchFamily="34" charset="0"/>
              </a:rPr>
              <a:t>Narrative medicine in cardiology</a:t>
            </a:r>
          </a:p>
          <a:p>
            <a:pPr lvl="1">
              <a:buFont typeface="Wingdings" pitchFamily="-112" charset="2"/>
              <a:buChar char="§"/>
            </a:pPr>
            <a:r>
              <a:rPr lang="en-US" sz="1800" dirty="0" err="1">
                <a:latin typeface="Trebuchet MS" panose="020B0603020202020204" pitchFamily="34" charset="0"/>
              </a:rPr>
              <a:t>Stefania</a:t>
            </a:r>
            <a:r>
              <a:rPr lang="en-US" sz="1800" dirty="0">
                <a:latin typeface="Trebuchet MS" panose="020B0603020202020204" pitchFamily="34" charset="0"/>
              </a:rPr>
              <a:t> </a:t>
            </a:r>
            <a:r>
              <a:rPr lang="en-US" sz="1800" dirty="0" err="1">
                <a:latin typeface="Trebuchet MS" panose="020B0603020202020204" pitchFamily="34" charset="0"/>
              </a:rPr>
              <a:t>Polvani</a:t>
            </a:r>
            <a:endParaRPr lang="en-US" sz="1800" dirty="0">
              <a:latin typeface="Trebuchet MS" panose="020B0603020202020204" pitchFamily="34" charset="0"/>
            </a:endParaRPr>
          </a:p>
          <a:p>
            <a:pPr marL="0" indent="0">
              <a:buFont typeface="Wingdings" pitchFamily="-112" charset="2"/>
              <a:buChar char="§"/>
            </a:pPr>
            <a:r>
              <a:rPr lang="en-US" sz="1800" b="1" dirty="0">
                <a:latin typeface="Trebuchet MS" panose="020B0603020202020204" pitchFamily="34" charset="0"/>
              </a:rPr>
              <a:t>The values shared by caregivers</a:t>
            </a:r>
          </a:p>
          <a:p>
            <a:pPr lvl="1">
              <a:buFont typeface="Wingdings" pitchFamily="-112" charset="2"/>
              <a:buChar char="§"/>
            </a:pPr>
            <a:r>
              <a:rPr lang="en-US" sz="1800" dirty="0">
                <a:latin typeface="Trebuchet MS" panose="020B0603020202020204" pitchFamily="34" charset="0"/>
              </a:rPr>
              <a:t>Giulia </a:t>
            </a:r>
            <a:r>
              <a:rPr lang="en-US" sz="1800" dirty="0" err="1">
                <a:latin typeface="Trebuchet MS" panose="020B0603020202020204" pitchFamily="34" charset="0"/>
              </a:rPr>
              <a:t>Bazzani</a:t>
            </a:r>
            <a:endParaRPr lang="en-US" sz="1800" dirty="0">
              <a:latin typeface="Trebuchet MS" panose="020B0603020202020204" pitchFamily="34" charset="0"/>
            </a:endParaRPr>
          </a:p>
          <a:p>
            <a:pPr lvl="1">
              <a:buFont typeface="Wingdings" pitchFamily="-112" charset="2"/>
              <a:buChar char="§"/>
            </a:pPr>
            <a:endParaRPr lang="en-US" sz="1800" b="1" dirty="0">
              <a:latin typeface="Trebuchet MS" panose="020B0603020202020204" pitchFamily="34" charset="0"/>
            </a:endParaRPr>
          </a:p>
        </p:txBody>
      </p:sp>
      <p:sp>
        <p:nvSpPr>
          <p:cNvPr id="12" name="Rettangolo 11"/>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err="1" smtClean="0"/>
              <a:t>What</a:t>
            </a:r>
            <a:r>
              <a:rPr lang="it-IT" dirty="0" smtClean="0"/>
              <a:t> </a:t>
            </a:r>
            <a:r>
              <a:rPr lang="it-IT" dirty="0" err="1" smtClean="0"/>
              <a:t>happens</a:t>
            </a:r>
            <a:r>
              <a:rPr lang="it-IT" dirty="0" smtClean="0"/>
              <a:t> </a:t>
            </a:r>
            <a:r>
              <a:rPr lang="it-IT" dirty="0" err="1" smtClean="0"/>
              <a:t>when</a:t>
            </a:r>
            <a:r>
              <a:rPr lang="it-IT" dirty="0" smtClean="0"/>
              <a:t> </a:t>
            </a:r>
            <a:r>
              <a:rPr lang="it-IT" dirty="0" err="1" smtClean="0"/>
              <a:t>we</a:t>
            </a:r>
            <a:r>
              <a:rPr lang="it-IT" dirty="0" smtClean="0"/>
              <a:t> combine narrative medicine and </a:t>
            </a:r>
            <a:r>
              <a:rPr lang="it-IT" dirty="0" err="1" smtClean="0"/>
              <a:t>precision</a:t>
            </a:r>
            <a:r>
              <a:rPr lang="it-IT" dirty="0" smtClean="0"/>
              <a:t> medicine?</a:t>
            </a:r>
            <a:endParaRPr lang="it-IT" dirty="0"/>
          </a:p>
        </p:txBody>
      </p:sp>
      <p:sp>
        <p:nvSpPr>
          <p:cNvPr id="5" name="Segnaposto testo 4"/>
          <p:cNvSpPr>
            <a:spLocks noGrp="1"/>
          </p:cNvSpPr>
          <p:nvPr>
            <p:ph type="body" sz="half" idx="2"/>
          </p:nvPr>
        </p:nvSpPr>
        <p:spPr/>
        <p:txBody>
          <a:bodyPr/>
          <a:lstStyle/>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endParaRPr lang="it-IT" dirty="0" smtClean="0"/>
          </a:p>
          <a:p>
            <a:endParaRPr lang="it-IT" dirty="0"/>
          </a:p>
          <a:p>
            <a:r>
              <a:rPr lang="it-IT" dirty="0" smtClean="0"/>
              <a:t>Donzelli G, McGreevy KS, </a:t>
            </a:r>
            <a:r>
              <a:rPr lang="it-IT" dirty="0" err="1" smtClean="0"/>
              <a:t>Perinatal</a:t>
            </a:r>
            <a:r>
              <a:rPr lang="it-IT" dirty="0" smtClean="0"/>
              <a:t> care </a:t>
            </a:r>
            <a:r>
              <a:rPr lang="it-IT" dirty="0" err="1" smtClean="0"/>
              <a:t>at</a:t>
            </a:r>
            <a:r>
              <a:rPr lang="it-IT" dirty="0" smtClean="0"/>
              <a:t> the </a:t>
            </a:r>
            <a:r>
              <a:rPr lang="it-IT" dirty="0" err="1" smtClean="0"/>
              <a:t>confluence</a:t>
            </a:r>
            <a:r>
              <a:rPr lang="it-IT" dirty="0" smtClean="0"/>
              <a:t> of narrative medicine and </a:t>
            </a:r>
            <a:r>
              <a:rPr lang="it-IT" dirty="0" err="1" smtClean="0"/>
              <a:t>personalized</a:t>
            </a:r>
            <a:r>
              <a:rPr lang="it-IT" dirty="0" smtClean="0"/>
              <a:t> medicine: </a:t>
            </a:r>
            <a:r>
              <a:rPr lang="it-IT" dirty="0" err="1" smtClean="0"/>
              <a:t>what</a:t>
            </a:r>
            <a:r>
              <a:rPr lang="it-IT" dirty="0" smtClean="0"/>
              <a:t> </a:t>
            </a:r>
            <a:r>
              <a:rPr lang="it-IT" dirty="0" err="1" smtClean="0"/>
              <a:t>lies</a:t>
            </a:r>
            <a:r>
              <a:rPr lang="it-IT" dirty="0" smtClean="0"/>
              <a:t> downstream?, </a:t>
            </a:r>
            <a:r>
              <a:rPr lang="en-US" dirty="0" smtClean="0"/>
              <a:t>J </a:t>
            </a:r>
            <a:r>
              <a:rPr lang="en-US" dirty="0" err="1"/>
              <a:t>Matern</a:t>
            </a:r>
            <a:r>
              <a:rPr lang="en-US" dirty="0"/>
              <a:t> Fetal Neonatal Med, Early Online: </a:t>
            </a:r>
            <a:r>
              <a:rPr lang="en-US" dirty="0" smtClean="0"/>
              <a:t>1–3, 2016.</a:t>
            </a:r>
            <a:endParaRPr lang="it-IT" dirty="0"/>
          </a:p>
        </p:txBody>
      </p:sp>
      <p:sp>
        <p:nvSpPr>
          <p:cNvPr id="3" name="Rettangolo 2"/>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Segnaposto contenuto 7"/>
          <p:cNvPicPr>
            <a:picLocks noGrp="1" noChangeAspect="1"/>
          </p:cNvPicPr>
          <p:nvPr>
            <p:ph idx="1"/>
          </p:nvPr>
        </p:nvPicPr>
        <p:blipFill rotWithShape="1">
          <a:blip r:embed="rId2"/>
          <a:srcRect l="8371" t="11581" r="5823" b="8629"/>
          <a:stretch/>
        </p:blipFill>
        <p:spPr>
          <a:xfrm>
            <a:off x="3575050" y="1298264"/>
            <a:ext cx="5111750" cy="3802685"/>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Titolo 1"/>
          <p:cNvSpPr>
            <a:spLocks noGrp="1"/>
          </p:cNvSpPr>
          <p:nvPr>
            <p:ph type="title"/>
          </p:nvPr>
        </p:nvSpPr>
        <p:spPr/>
        <p:txBody>
          <a:bodyPr/>
          <a:lstStyle/>
          <a:p>
            <a:r>
              <a:rPr lang="en-US" sz="3600" dirty="0" smtClean="0"/>
              <a:t>What do we mean by “contamination”?</a:t>
            </a:r>
            <a:endParaRPr lang="en-US" sz="3600" dirty="0"/>
          </a:p>
        </p:txBody>
      </p:sp>
      <p:pic>
        <p:nvPicPr>
          <p:cNvPr id="6" name="Segnaposto contenuto 5"/>
          <p:cNvPicPr>
            <a:picLocks noGrp="1" noChangeAspect="1"/>
          </p:cNvPicPr>
          <p:nvPr>
            <p:ph idx="1"/>
          </p:nvPr>
        </p:nvPicPr>
        <p:blipFill>
          <a:blip r:embed="rId2"/>
          <a:stretch>
            <a:fillRect/>
          </a:stretch>
        </p:blipFill>
        <p:spPr>
          <a:xfrm>
            <a:off x="1208162" y="1524001"/>
            <a:ext cx="6532092" cy="4542356"/>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sellaDiTesto 18"/>
          <p:cNvSpPr txBox="1">
            <a:spLocks noChangeArrowheads="1"/>
          </p:cNvSpPr>
          <p:nvPr/>
        </p:nvSpPr>
        <p:spPr bwMode="auto">
          <a:xfrm>
            <a:off x="8959334" y="5527"/>
            <a:ext cx="184666" cy="400110"/>
          </a:xfrm>
          <a:prstGeom prst="rect">
            <a:avLst/>
          </a:prstGeom>
          <a:noFill/>
          <a:ln w="9525">
            <a:noFill/>
            <a:miter lim="800000"/>
            <a:headEnd/>
            <a:tailEnd/>
          </a:ln>
        </p:spPr>
        <p:txBody>
          <a:bodyPr wrap="none">
            <a:prstTxWarp prst="textNoShape">
              <a:avLst/>
            </a:prstTxWarp>
            <a:spAutoFit/>
          </a:bodyPr>
          <a:lstStyle/>
          <a:p>
            <a:pPr algn="r" eaLnBrk="1" hangingPunct="1"/>
            <a:endParaRPr lang="it-IT" sz="2000" b="1" i="1" dirty="0">
              <a:solidFill>
                <a:schemeClr val="bg1"/>
              </a:solidFill>
              <a:latin typeface="Trebuchet MS" panose="020B0603020202020204" pitchFamily="34" charset="0"/>
            </a:endParaRPr>
          </a:p>
        </p:txBody>
      </p:sp>
      <p:pic>
        <p:nvPicPr>
          <p:cNvPr id="18" name="Immagine 17"/>
          <p:cNvPicPr>
            <a:picLocks noChangeAspect="1"/>
          </p:cNvPicPr>
          <p:nvPr/>
        </p:nvPicPr>
        <p:blipFill>
          <a:blip r:embed="rId2"/>
          <a:stretch>
            <a:fillRect/>
          </a:stretch>
        </p:blipFill>
        <p:spPr>
          <a:xfrm>
            <a:off x="4572000" y="254000"/>
            <a:ext cx="4343400" cy="6350000"/>
          </a:xfrm>
          <a:prstGeom prst="rect">
            <a:avLst/>
          </a:prstGeom>
        </p:spPr>
      </p:pic>
      <p:pic>
        <p:nvPicPr>
          <p:cNvPr id="19" name="Immagine 18"/>
          <p:cNvPicPr>
            <a:picLocks noChangeAspect="1"/>
          </p:cNvPicPr>
          <p:nvPr/>
        </p:nvPicPr>
        <p:blipFill>
          <a:blip r:embed="rId3"/>
          <a:stretch>
            <a:fillRect/>
          </a:stretch>
        </p:blipFill>
        <p:spPr>
          <a:xfrm>
            <a:off x="0" y="374650"/>
            <a:ext cx="4495800" cy="6108700"/>
          </a:xfrm>
          <a:prstGeom prst="rect">
            <a:avLst/>
          </a:prstGeom>
        </p:spPr>
      </p:pic>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olo 1"/>
          <p:cNvSpPr>
            <a:spLocks noGrp="1"/>
          </p:cNvSpPr>
          <p:nvPr>
            <p:ph type="title"/>
          </p:nvPr>
        </p:nvSpPr>
        <p:spPr/>
        <p:txBody>
          <a:bodyPr/>
          <a:lstStyle/>
          <a:p>
            <a:pPr algn="l"/>
            <a:r>
              <a:rPr lang="it-IT" sz="2800" b="1" dirty="0" err="1">
                <a:latin typeface="Trebuchet MS" panose="020B0603020202020204" pitchFamily="34" charset="0"/>
              </a:rPr>
              <a:t>Chapter</a:t>
            </a:r>
            <a:r>
              <a:rPr lang="it-IT" sz="2800" b="1" dirty="0">
                <a:latin typeface="Trebuchet MS" panose="020B0603020202020204" pitchFamily="34" charset="0"/>
              </a:rPr>
              <a:t> VI – Narrative medicine</a:t>
            </a:r>
            <a:br>
              <a:rPr lang="it-IT" sz="2800" b="1" dirty="0">
                <a:latin typeface="Trebuchet MS" panose="020B0603020202020204" pitchFamily="34" charset="0"/>
              </a:rPr>
            </a:br>
            <a:r>
              <a:rPr lang="it-IT" sz="2800" b="1" dirty="0">
                <a:latin typeface="Trebuchet MS" panose="020B0603020202020204" pitchFamily="34" charset="0"/>
              </a:rPr>
              <a:t>and </a:t>
            </a:r>
            <a:r>
              <a:rPr lang="it-IT" sz="2800" b="1" dirty="0" err="1">
                <a:latin typeface="Trebuchet MS" panose="020B0603020202020204" pitchFamily="34" charset="0"/>
              </a:rPr>
              <a:t>precision</a:t>
            </a:r>
            <a:r>
              <a:rPr lang="it-IT" sz="2800" b="1" dirty="0">
                <a:latin typeface="Trebuchet MS" panose="020B0603020202020204" pitchFamily="34" charset="0"/>
              </a:rPr>
              <a:t> medicine: a </a:t>
            </a:r>
            <a:r>
              <a:rPr lang="it-IT" sz="2800" b="1" dirty="0" err="1">
                <a:latin typeface="Trebuchet MS" panose="020B0603020202020204" pitchFamily="34" charset="0"/>
              </a:rPr>
              <a:t>contamination</a:t>
            </a:r>
            <a:endParaRPr lang="it-IT" sz="2800" b="1" dirty="0">
              <a:latin typeface="Trebuchet MS" panose="020B0603020202020204" pitchFamily="34" charset="0"/>
            </a:endParaRPr>
          </a:p>
        </p:txBody>
      </p:sp>
      <p:pic>
        <p:nvPicPr>
          <p:cNvPr id="11269"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11270"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11273"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11274"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26" name="Segnaposto contenuto 25"/>
          <p:cNvSpPr>
            <a:spLocks noGrp="1"/>
          </p:cNvSpPr>
          <p:nvPr>
            <p:ph idx="1"/>
          </p:nvPr>
        </p:nvSpPr>
        <p:spPr/>
        <p:txBody>
          <a:bodyPr/>
          <a:lstStyle/>
          <a:p>
            <a:pPr marL="0" indent="0">
              <a:buFont typeface="Arial" pitchFamily="-112" charset="0"/>
              <a:buNone/>
            </a:pPr>
            <a:r>
              <a:rPr lang="en-US" sz="2000" b="1" dirty="0">
                <a:latin typeface="Trebuchet MS" panose="020B0603020202020204" pitchFamily="34" charset="0"/>
              </a:rPr>
              <a:t>Presented by: </a:t>
            </a:r>
            <a:r>
              <a:rPr lang="en-US" sz="2000" dirty="0" err="1">
                <a:latin typeface="Trebuchet MS" panose="020B0603020202020204" pitchFamily="34" charset="0"/>
              </a:rPr>
              <a:t>Elisabetta</a:t>
            </a:r>
            <a:r>
              <a:rPr lang="en-US" sz="2000" dirty="0">
                <a:latin typeface="Trebuchet MS" panose="020B0603020202020204" pitchFamily="34" charset="0"/>
              </a:rPr>
              <a:t> </a:t>
            </a:r>
            <a:r>
              <a:rPr lang="en-US" sz="2000" dirty="0" err="1">
                <a:latin typeface="Trebuchet MS" panose="020B0603020202020204" pitchFamily="34" charset="0"/>
              </a:rPr>
              <a:t>Cerbai</a:t>
            </a:r>
            <a:endParaRPr lang="en-US" sz="2000" dirty="0">
              <a:latin typeface="Trebuchet MS" panose="020B0603020202020204" pitchFamily="34" charset="0"/>
            </a:endParaRPr>
          </a:p>
          <a:p>
            <a:pPr marL="0" indent="0">
              <a:buFont typeface="Wingdings" pitchFamily="-112" charset="2"/>
              <a:buChar char="§"/>
            </a:pPr>
            <a:r>
              <a:rPr lang="en-US" sz="2000" b="1" dirty="0">
                <a:latin typeface="Trebuchet MS" panose="020B0603020202020204" pitchFamily="34" charset="0"/>
              </a:rPr>
              <a:t>At the confluence of narrative medicine and precision medicine: what lies downstream?</a:t>
            </a:r>
          </a:p>
          <a:p>
            <a:pPr lvl="1">
              <a:buFont typeface="Wingdings" pitchFamily="-112" charset="2"/>
              <a:buChar char="§"/>
            </a:pPr>
            <a:r>
              <a:rPr lang="en-US" sz="1800" dirty="0">
                <a:latin typeface="Trebuchet MS" panose="020B0603020202020204" pitchFamily="34" charset="0"/>
              </a:rPr>
              <a:t>Kathleen McGreevy</a:t>
            </a:r>
          </a:p>
          <a:p>
            <a:pPr marL="0" indent="0">
              <a:buFont typeface="Wingdings" pitchFamily="-112" charset="2"/>
              <a:buChar char="§"/>
            </a:pPr>
            <a:r>
              <a:rPr lang="en-US" sz="2000" b="1" dirty="0">
                <a:latin typeface="Trebuchet MS" panose="020B0603020202020204" pitchFamily="34" charset="0"/>
              </a:rPr>
              <a:t>Life narrated by the deciphering of the genetic code</a:t>
            </a:r>
          </a:p>
          <a:p>
            <a:pPr lvl="1">
              <a:buFont typeface="Wingdings" pitchFamily="-112" charset="2"/>
              <a:buChar char="§"/>
            </a:pPr>
            <a:r>
              <a:rPr lang="en-US" sz="1800" dirty="0" err="1">
                <a:latin typeface="Trebuchet MS" panose="020B0603020202020204" pitchFamily="34" charset="0"/>
              </a:rPr>
              <a:t>Orsetta</a:t>
            </a:r>
            <a:r>
              <a:rPr lang="en-US" sz="1800" dirty="0">
                <a:latin typeface="Trebuchet MS" panose="020B0603020202020204" pitchFamily="34" charset="0"/>
              </a:rPr>
              <a:t> </a:t>
            </a:r>
            <a:r>
              <a:rPr lang="en-US" sz="1800" dirty="0" err="1">
                <a:latin typeface="Trebuchet MS" panose="020B0603020202020204" pitchFamily="34" charset="0"/>
              </a:rPr>
              <a:t>Zuffardi</a:t>
            </a:r>
            <a:endParaRPr lang="en-US" sz="1800" dirty="0">
              <a:latin typeface="Trebuchet MS" panose="020B0603020202020204" pitchFamily="34" charset="0"/>
            </a:endParaRPr>
          </a:p>
          <a:p>
            <a:pPr marL="0" indent="0">
              <a:buFont typeface="Wingdings" pitchFamily="-112" charset="2"/>
              <a:buChar char="§"/>
            </a:pPr>
            <a:r>
              <a:rPr lang="en-US" sz="2000" b="1" dirty="0">
                <a:latin typeface="Trebuchet MS" panose="020B0603020202020204" pitchFamily="34" charset="0"/>
              </a:rPr>
              <a:t>The use of stem cells in personalized medicine</a:t>
            </a:r>
          </a:p>
          <a:p>
            <a:pPr lvl="1">
              <a:buFont typeface="Wingdings" pitchFamily="-112" charset="2"/>
              <a:buChar char="§"/>
            </a:pPr>
            <a:r>
              <a:rPr lang="en-US" sz="1800" dirty="0">
                <a:latin typeface="Trebuchet MS" panose="020B0603020202020204" pitchFamily="34" charset="0"/>
              </a:rPr>
              <a:t>Paola </a:t>
            </a:r>
            <a:r>
              <a:rPr lang="en-US" sz="1800" dirty="0" err="1">
                <a:latin typeface="Trebuchet MS" panose="020B0603020202020204" pitchFamily="34" charset="0"/>
              </a:rPr>
              <a:t>Romagnani</a:t>
            </a:r>
            <a:endParaRPr lang="en-US" sz="1800" dirty="0">
              <a:latin typeface="Trebuchet MS" panose="020B0603020202020204" pitchFamily="34" charset="0"/>
            </a:endParaRPr>
          </a:p>
          <a:p>
            <a:pPr marL="0" indent="0">
              <a:buFont typeface="Wingdings" pitchFamily="-112" charset="2"/>
              <a:buChar char="§"/>
            </a:pPr>
            <a:r>
              <a:rPr lang="en-US" sz="2000" b="1" dirty="0">
                <a:latin typeface="Trebuchet MS" panose="020B0603020202020204" pitchFamily="34" charset="0"/>
              </a:rPr>
              <a:t>“Narrative molecules” in the perinatal laboratory</a:t>
            </a:r>
          </a:p>
          <a:p>
            <a:pPr lvl="1">
              <a:buFont typeface="Wingdings" pitchFamily="-112" charset="2"/>
              <a:buChar char="§"/>
            </a:pPr>
            <a:r>
              <a:rPr lang="en-US" sz="1800" dirty="0" err="1">
                <a:latin typeface="Trebuchet MS" panose="020B0603020202020204" pitchFamily="34" charset="0"/>
              </a:rPr>
              <a:t>Vassilios</a:t>
            </a:r>
            <a:r>
              <a:rPr lang="en-US" sz="1800" dirty="0">
                <a:latin typeface="Trebuchet MS" panose="020B0603020202020204" pitchFamily="34" charset="0"/>
              </a:rPr>
              <a:t> </a:t>
            </a:r>
            <a:r>
              <a:rPr lang="en-US" sz="1800" dirty="0" err="1">
                <a:latin typeface="Trebuchet MS" panose="020B0603020202020204" pitchFamily="34" charset="0"/>
              </a:rPr>
              <a:t>Fanos</a:t>
            </a:r>
            <a:endParaRPr lang="en-US" sz="1800" dirty="0">
              <a:latin typeface="Trebuchet MS" panose="020B0603020202020204" pitchFamily="34" charset="0"/>
            </a:endParaRPr>
          </a:p>
          <a:p>
            <a:pPr marL="0" indent="0">
              <a:buFont typeface="Wingdings" pitchFamily="-112" charset="2"/>
              <a:buChar char="§"/>
            </a:pPr>
            <a:r>
              <a:rPr lang="en-US" sz="2000" b="1" dirty="0">
                <a:latin typeface="Trebuchet MS" panose="020B0603020202020204" pitchFamily="34" charset="0"/>
              </a:rPr>
              <a:t>Point-of-care personalized management of infectious disease</a:t>
            </a:r>
          </a:p>
          <a:p>
            <a:pPr lvl="1">
              <a:buFont typeface="Wingdings" pitchFamily="-112" charset="2"/>
              <a:buChar char="§"/>
            </a:pPr>
            <a:r>
              <a:rPr lang="en-US" sz="1800" dirty="0">
                <a:latin typeface="Trebuchet MS" panose="020B0603020202020204" pitchFamily="34" charset="0"/>
              </a:rPr>
              <a:t>Chiara </a:t>
            </a:r>
            <a:r>
              <a:rPr lang="en-US" sz="1800" dirty="0" err="1">
                <a:latin typeface="Trebuchet MS" panose="020B0603020202020204" pitchFamily="34" charset="0"/>
              </a:rPr>
              <a:t>Azzari</a:t>
            </a:r>
            <a:endParaRPr lang="en-US" sz="1800" dirty="0">
              <a:latin typeface="Trebuchet MS" panose="020B0603020202020204" pitchFamily="34" charset="0"/>
            </a:endParaRPr>
          </a:p>
        </p:txBody>
      </p:sp>
      <p:sp>
        <p:nvSpPr>
          <p:cNvPr id="12" name="Rettangolo 11"/>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8"/>
          <p:cNvSpPr txBox="1">
            <a:spLocks noChangeArrowheads="1"/>
          </p:cNvSpPr>
          <p:nvPr/>
        </p:nvSpPr>
        <p:spPr bwMode="auto">
          <a:xfrm>
            <a:off x="6490710" y="5527"/>
            <a:ext cx="2653290" cy="400110"/>
          </a:xfrm>
          <a:prstGeom prst="rect">
            <a:avLst/>
          </a:prstGeom>
          <a:noFill/>
          <a:ln w="9525">
            <a:noFill/>
            <a:miter lim="800000"/>
            <a:headEnd/>
            <a:tailEnd/>
          </a:ln>
        </p:spPr>
        <p:txBody>
          <a:bodyPr wrap="none">
            <a:prstTxWarp prst="textNoShape">
              <a:avLst/>
            </a:prstTxWarp>
            <a:spAutoFit/>
          </a:bodyPr>
          <a:lstStyle/>
          <a:p>
            <a:pPr algn="r" eaLnBrk="1" hangingPunct="1"/>
            <a:r>
              <a:rPr lang="it-IT" sz="2000" b="1" i="1" dirty="0" smtClean="0">
                <a:solidFill>
                  <a:schemeClr val="bg1"/>
                </a:solidFill>
                <a:latin typeface="Trebuchet MS" panose="020B0603020202020204" pitchFamily="34" charset="0"/>
              </a:rPr>
              <a:t>Conference </a:t>
            </a:r>
            <a:r>
              <a:rPr lang="it-IT" sz="2000" b="1" i="1" dirty="0" err="1" smtClean="0">
                <a:solidFill>
                  <a:schemeClr val="bg1"/>
                </a:solidFill>
                <a:latin typeface="Trebuchet MS" panose="020B0603020202020204" pitchFamily="34" charset="0"/>
              </a:rPr>
              <a:t>program</a:t>
            </a:r>
            <a:endParaRPr lang="it-IT" sz="2000" b="1" i="1" dirty="0">
              <a:solidFill>
                <a:schemeClr val="bg1"/>
              </a:solidFill>
              <a:latin typeface="Trebuchet MS" panose="020B0603020202020204" pitchFamily="34" charset="0"/>
            </a:endParaRPr>
          </a:p>
        </p:txBody>
      </p:sp>
      <p:sp>
        <p:nvSpPr>
          <p:cNvPr id="14" name="CasellaDiTesto 19"/>
          <p:cNvSpPr txBox="1">
            <a:spLocks noChangeArrowheads="1"/>
          </p:cNvSpPr>
          <p:nvPr/>
        </p:nvSpPr>
        <p:spPr bwMode="auto">
          <a:xfrm>
            <a:off x="6824663" y="369888"/>
            <a:ext cx="2319337" cy="400110"/>
          </a:xfrm>
          <a:prstGeom prst="rect">
            <a:avLst/>
          </a:prstGeom>
          <a:noFill/>
          <a:ln w="9525">
            <a:noFill/>
            <a:miter lim="800000"/>
            <a:headEnd/>
            <a:tailEnd/>
          </a:ln>
        </p:spPr>
        <p:txBody>
          <a:bodyPr>
            <a:prstTxWarp prst="textNoShape">
              <a:avLst/>
            </a:prstTxWarp>
            <a:spAutoFit/>
          </a:bodyPr>
          <a:lstStyle/>
          <a:p>
            <a:pPr algn="r" eaLnBrk="1" hangingPunct="1"/>
            <a:r>
              <a:rPr lang="it-IT" sz="2000" i="1" dirty="0" err="1" smtClean="0">
                <a:latin typeface="Trebuchet MS" panose="020B0603020202020204" pitchFamily="34" charset="0"/>
              </a:rPr>
              <a:t>February</a:t>
            </a:r>
            <a:r>
              <a:rPr lang="it-IT" sz="2000" i="1" dirty="0" smtClean="0">
                <a:latin typeface="Trebuchet MS" panose="020B0603020202020204" pitchFamily="34" charset="0"/>
              </a:rPr>
              <a:t> 19, 2016</a:t>
            </a:r>
            <a:endParaRPr lang="it-IT" sz="2000" i="1" dirty="0">
              <a:latin typeface="Trebuchet MS" panose="020B0603020202020204"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sz="3600" dirty="0" err="1" smtClean="0">
                <a:latin typeface="Trebuchet MS" panose="020B0603020202020204" pitchFamily="34" charset="0"/>
              </a:rPr>
              <a:t>What</a:t>
            </a:r>
            <a:r>
              <a:rPr lang="it-IT" sz="3600" dirty="0" smtClean="0">
                <a:latin typeface="Trebuchet MS" panose="020B0603020202020204" pitchFamily="34" charset="0"/>
              </a:rPr>
              <a:t> impact </a:t>
            </a:r>
            <a:r>
              <a:rPr lang="it-IT" sz="3600" dirty="0" err="1" smtClean="0">
                <a:latin typeface="Trebuchet MS" panose="020B0603020202020204" pitchFamily="34" charset="0"/>
              </a:rPr>
              <a:t>does</a:t>
            </a:r>
            <a:r>
              <a:rPr lang="it-IT" sz="3600" dirty="0" smtClean="0">
                <a:latin typeface="Trebuchet MS" panose="020B0603020202020204" pitchFamily="34" charset="0"/>
              </a:rPr>
              <a:t> the </a:t>
            </a:r>
            <a:r>
              <a:rPr lang="it-IT" sz="3600" dirty="0" err="1" smtClean="0">
                <a:latin typeface="Trebuchet MS" panose="020B0603020202020204" pitchFamily="34" charset="0"/>
              </a:rPr>
              <a:t>beginning</a:t>
            </a:r>
            <a:r>
              <a:rPr lang="it-IT" sz="3600" dirty="0" smtClean="0">
                <a:latin typeface="Trebuchet MS" panose="020B0603020202020204" pitchFamily="34" charset="0"/>
              </a:rPr>
              <a:t> </a:t>
            </a:r>
            <a:r>
              <a:rPr lang="it-IT" sz="3600" dirty="0" err="1" smtClean="0">
                <a:latin typeface="Trebuchet MS" panose="020B0603020202020204" pitchFamily="34" charset="0"/>
              </a:rPr>
              <a:t>have</a:t>
            </a:r>
            <a:r>
              <a:rPr lang="it-IT" sz="3600" dirty="0" smtClean="0">
                <a:latin typeface="Trebuchet MS" panose="020B0603020202020204" pitchFamily="34" charset="0"/>
              </a:rPr>
              <a:t>? </a:t>
            </a:r>
            <a:endParaRPr lang="it-IT" sz="3600" dirty="0">
              <a:latin typeface="Trebuchet MS" panose="020B0603020202020204" pitchFamily="34" charset="0"/>
            </a:endParaRPr>
          </a:p>
        </p:txBody>
      </p:sp>
      <p:sp>
        <p:nvSpPr>
          <p:cNvPr id="4104" name="Segnaposto contenuto 25"/>
          <p:cNvSpPr>
            <a:spLocks noGrp="1"/>
          </p:cNvSpPr>
          <p:nvPr>
            <p:ph idx="1"/>
          </p:nvPr>
        </p:nvSpPr>
        <p:spPr bwMode="auto">
          <a:xfrm>
            <a:off x="457200" y="1447800"/>
            <a:ext cx="8229600" cy="4525963"/>
          </a:xfrm>
        </p:spPr>
        <p:txBody>
          <a:bodyPr/>
          <a:lstStyle/>
          <a:p>
            <a:pPr>
              <a:buFont typeface="Wingdings" pitchFamily="-112" charset="2"/>
              <a:buChar char="§"/>
            </a:pPr>
            <a:r>
              <a:rPr lang="en-US" sz="1600" dirty="0" smtClean="0">
                <a:latin typeface="Trebuchet MS" panose="020B0603020202020204" pitchFamily="34" charset="0"/>
              </a:rPr>
              <a:t>During </a:t>
            </a:r>
            <a:r>
              <a:rPr lang="en-US" sz="1600" dirty="0">
                <a:latin typeface="Trebuchet MS" panose="020B0603020202020204" pitchFamily="34" charset="0"/>
              </a:rPr>
              <a:t>early life (conception, pregnancy, infancy and childhood</a:t>
            </a:r>
            <a:r>
              <a:rPr lang="en-US" sz="1600" dirty="0" smtClean="0">
                <a:latin typeface="Trebuchet MS" panose="020B0603020202020204" pitchFamily="34" charset="0"/>
              </a:rPr>
              <a:t>), how do </a:t>
            </a:r>
            <a:r>
              <a:rPr lang="en-US" sz="1600" dirty="0">
                <a:latin typeface="Trebuchet MS" panose="020B0603020202020204" pitchFamily="34" charset="0"/>
              </a:rPr>
              <a:t>the interplay between maternal and environmental factors program (induce physiological </a:t>
            </a:r>
            <a:r>
              <a:rPr lang="en-US" sz="1600" dirty="0" smtClean="0">
                <a:latin typeface="Trebuchet MS" panose="020B0603020202020204" pitchFamily="34" charset="0"/>
              </a:rPr>
              <a:t>changes in) </a:t>
            </a:r>
            <a:r>
              <a:rPr lang="en-US" sz="1600" dirty="0">
                <a:latin typeface="Trebuchet MS" panose="020B0603020202020204" pitchFamily="34" charset="0"/>
              </a:rPr>
              <a:t>fetal and child growth and development that have long-term consequences on later health and disease </a:t>
            </a:r>
            <a:r>
              <a:rPr lang="en-US" sz="1600" dirty="0" smtClean="0">
                <a:latin typeface="Trebuchet MS" panose="020B0603020202020204" pitchFamily="34" charset="0"/>
              </a:rPr>
              <a:t>risk?</a:t>
            </a:r>
            <a:endParaRPr lang="en-US" sz="1600" dirty="0">
              <a:latin typeface="Trebuchet MS" panose="020B0603020202020204" pitchFamily="34" charset="0"/>
            </a:endParaRPr>
          </a:p>
          <a:p>
            <a:pPr>
              <a:buFont typeface="Wingdings" pitchFamily="-112" charset="2"/>
              <a:buChar char="§"/>
            </a:pPr>
            <a:endParaRPr lang="en-US" sz="1600" dirty="0" smtClean="0">
              <a:latin typeface="Trebuchet MS" panose="020B0603020202020204" pitchFamily="34" charset="0"/>
            </a:endParaRPr>
          </a:p>
          <a:p>
            <a:pPr>
              <a:buFont typeface="Wingdings" pitchFamily="-112" charset="2"/>
              <a:buChar char="§"/>
            </a:pPr>
            <a:r>
              <a:rPr lang="en-US" sz="1600" dirty="0" smtClean="0">
                <a:latin typeface="Trebuchet MS" panose="020B0603020202020204" pitchFamily="34" charset="0"/>
              </a:rPr>
              <a:t>The </a:t>
            </a:r>
            <a:r>
              <a:rPr lang="en-US" sz="1600" dirty="0">
                <a:latin typeface="Trebuchet MS" panose="020B0603020202020204" pitchFamily="34" charset="0"/>
              </a:rPr>
              <a:t>problems of medicine pose a surprising number of questions of an ethical and “political” nature. It is necessary for this issue to move out of the rooms of the people directly involved and become a topic of general discussion shared with the entire society, in particular with </a:t>
            </a:r>
            <a:r>
              <a:rPr lang="en-US" sz="1600" dirty="0" smtClean="0">
                <a:latin typeface="Trebuchet MS" panose="020B0603020202020204" pitchFamily="34" charset="0"/>
              </a:rPr>
              <a:t>women.</a:t>
            </a:r>
          </a:p>
          <a:p>
            <a:pPr>
              <a:buFont typeface="Wingdings" pitchFamily="-112" charset="2"/>
              <a:buChar char="§"/>
            </a:pPr>
            <a:endParaRPr lang="en-US" sz="1600" dirty="0" smtClean="0">
              <a:latin typeface="Trebuchet MS" panose="020B0603020202020204" pitchFamily="34" charset="0"/>
            </a:endParaRPr>
          </a:p>
          <a:p>
            <a:pPr>
              <a:buFont typeface="Wingdings" pitchFamily="-112" charset="2"/>
              <a:buChar char="§"/>
            </a:pPr>
            <a:r>
              <a:rPr lang="en-US" sz="1600" dirty="0" smtClean="0">
                <a:latin typeface="Trebuchet MS" panose="020B0603020202020204" pitchFamily="34" charset="0"/>
              </a:rPr>
              <a:t>The </a:t>
            </a:r>
            <a:r>
              <a:rPr lang="en-US" sz="1600" dirty="0">
                <a:latin typeface="Trebuchet MS" panose="020B0603020202020204" pitchFamily="34" charset="0"/>
              </a:rPr>
              <a:t>way in which these fundamental principles are dealt with not only produces effects on the individuals specifically involved (patients and health operators), but it can also have long-lasting effects on humanity as a whole”. </a:t>
            </a:r>
            <a:endParaRPr lang="en-US" sz="1600" dirty="0" smtClean="0">
              <a:latin typeface="Trebuchet MS" panose="020B0603020202020204" pitchFamily="34" charset="0"/>
            </a:endParaRPr>
          </a:p>
          <a:p>
            <a:pPr marL="0" indent="0" algn="r">
              <a:buNone/>
            </a:pPr>
            <a:r>
              <a:rPr lang="it-IT" sz="1400" dirty="0" smtClean="0">
                <a:latin typeface="Trebuchet MS" panose="020B0603020202020204" pitchFamily="34" charset="0"/>
              </a:rPr>
              <a:t>Donzelli </a:t>
            </a:r>
            <a:r>
              <a:rPr lang="it-IT" sz="1400" dirty="0">
                <a:latin typeface="Trebuchet MS" panose="020B0603020202020204" pitchFamily="34" charset="0"/>
              </a:rPr>
              <a:t>GP. Manuale di Bioetica in Medicina Riproduttiva e Perinatale. </a:t>
            </a:r>
          </a:p>
          <a:p>
            <a:pPr marL="0" indent="0" algn="r">
              <a:buNone/>
            </a:pPr>
            <a:r>
              <a:rPr lang="it-IT" sz="1400" dirty="0">
                <a:latin typeface="Trebuchet MS" panose="020B0603020202020204" pitchFamily="34" charset="0"/>
              </a:rPr>
              <a:t>Centro Scientifico ed, Torino, 1999</a:t>
            </a:r>
          </a:p>
          <a:p>
            <a:pPr marL="0" indent="0">
              <a:buNone/>
            </a:pPr>
            <a:endParaRPr lang="en-US" sz="1600" dirty="0">
              <a:latin typeface="Trebuchet MS" panose="020B0603020202020204" pitchFamily="34" charset="0"/>
            </a:endParaRPr>
          </a:p>
          <a:p>
            <a:pPr>
              <a:buFont typeface="Wingdings" pitchFamily="-112" charset="2"/>
              <a:buChar char="§"/>
            </a:pPr>
            <a:endParaRPr lang="en-US" sz="1600" dirty="0">
              <a:latin typeface="Trebuchet MS" panose="020B0603020202020204" pitchFamily="34" charset="0"/>
            </a:endParaRPr>
          </a:p>
          <a:p>
            <a:pPr>
              <a:buFont typeface="Wingdings" pitchFamily="-112" charset="2"/>
              <a:buChar char="§"/>
            </a:pPr>
            <a:endParaRPr lang="en-US" sz="1600" dirty="0" smtClean="0">
              <a:latin typeface="Trebuchet MS" panose="020B0603020202020204" pitchFamily="34" charset="0"/>
            </a:endParaRPr>
          </a:p>
          <a:p>
            <a:pPr>
              <a:buFont typeface="Wingdings" pitchFamily="-112" charset="2"/>
              <a:buChar char="§"/>
            </a:pPr>
            <a:endParaRPr lang="en-US" sz="1600" dirty="0" smtClean="0">
              <a:latin typeface="Trebuchet MS" panose="020B0603020202020204" pitchFamily="34" charset="0"/>
            </a:endParaRPr>
          </a:p>
        </p:txBody>
      </p:sp>
      <p:pic>
        <p:nvPicPr>
          <p:cNvPr id="4101" name="Immagine 20"/>
          <p:cNvPicPr>
            <a:picLocks noChangeAspect="1"/>
          </p:cNvPicPr>
          <p:nvPr/>
        </p:nvPicPr>
        <p:blipFill>
          <a:blip r:embed="rId3"/>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4"/>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5"/>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22383893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5" descr="Genome"/>
          <p:cNvPicPr>
            <a:picLocks noChangeAspect="1" noChangeArrowheads="1"/>
          </p:cNvPicPr>
          <p:nvPr/>
        </p:nvPicPr>
        <p:blipFill>
          <a:blip r:embed="rId3">
            <a:extLst>
              <a:ext uri="{28A0092B-C50C-407E-A947-70E740481C1C}">
                <a14:useLocalDpi xmlns:a14="http://schemas.microsoft.com/office/drawing/2010/main" val="0"/>
              </a:ext>
            </a:extLst>
          </a:blip>
          <a:srcRect b="7062"/>
          <a:stretch>
            <a:fillRect/>
          </a:stretch>
        </p:blipFill>
        <p:spPr bwMode="auto">
          <a:xfrm>
            <a:off x="0" y="1125538"/>
            <a:ext cx="9144000" cy="573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CasellaDiTesto 4"/>
          <p:cNvSpPr txBox="1">
            <a:spLocks noChangeArrowheads="1"/>
          </p:cNvSpPr>
          <p:nvPr/>
        </p:nvSpPr>
        <p:spPr bwMode="auto">
          <a:xfrm>
            <a:off x="4211638" y="5949950"/>
            <a:ext cx="1857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endParaRPr lang="it-IT" sz="1800"/>
          </a:p>
        </p:txBody>
      </p:sp>
      <p:pic>
        <p:nvPicPr>
          <p:cNvPr id="48131" name="Immagin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213" y="44450"/>
            <a:ext cx="7916862"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8" name="Rectangle 8"/>
          <p:cNvSpPr>
            <a:spLocks noChangeArrowheads="1"/>
          </p:cNvSpPr>
          <p:nvPr/>
        </p:nvSpPr>
        <p:spPr bwMode="auto">
          <a:xfrm>
            <a:off x="395288" y="2154238"/>
            <a:ext cx="8424862" cy="914400"/>
          </a:xfrm>
          <a:prstGeom prst="rect">
            <a:avLst/>
          </a:prstGeom>
          <a:noFill/>
          <a:ln>
            <a:noFill/>
          </a:ln>
          <a:effectLst>
            <a:prstShdw prst="shdw17" dist="17961" dir="2700000">
              <a:schemeClr val="accent1">
                <a:gamma/>
                <a:shade val="60000"/>
                <a:invGamma/>
                <a:alpha val="74998"/>
              </a:schemeClr>
            </a:prstShdw>
          </a:effectLst>
          <a:extLst/>
        </p:spPr>
        <p:txBody>
          <a:bodyPr>
            <a:spAutoFit/>
          </a:bodyPr>
          <a:lstStyle/>
          <a:p>
            <a:pPr algn="ctr">
              <a:defRPr/>
            </a:pPr>
            <a:r>
              <a:rPr lang="it-IT" sz="5400">
                <a:solidFill>
                  <a:schemeClr val="bg1"/>
                </a:solidFill>
                <a:latin typeface="Calisto MT" charset="0"/>
              </a:rPr>
              <a:t>Epi</a:t>
            </a:r>
            <a:r>
              <a:rPr lang="it-IT" sz="5400" b="1" i="1">
                <a:solidFill>
                  <a:srgbClr val="FFFF00"/>
                </a:solidFill>
                <a:latin typeface="Calisto MT" charset="0"/>
              </a:rPr>
              <a:t>(επί = above)</a:t>
            </a:r>
            <a:r>
              <a:rPr lang="it-IT" sz="5400">
                <a:solidFill>
                  <a:schemeClr val="bg1"/>
                </a:solidFill>
                <a:latin typeface="Calisto MT" charset="0"/>
              </a:rPr>
              <a:t>genetics</a:t>
            </a:r>
            <a:endParaRPr lang="it-IT" sz="2400">
              <a:latin typeface="Calisto MT" charset="0"/>
            </a:endParaRPr>
          </a:p>
        </p:txBody>
      </p:sp>
      <p:sp>
        <p:nvSpPr>
          <p:cNvPr id="7" name="Rectangle 8"/>
          <p:cNvSpPr>
            <a:spLocks noChangeArrowheads="1"/>
          </p:cNvSpPr>
          <p:nvPr/>
        </p:nvSpPr>
        <p:spPr bwMode="auto">
          <a:xfrm>
            <a:off x="468313" y="1341438"/>
            <a:ext cx="8424862" cy="914400"/>
          </a:xfrm>
          <a:prstGeom prst="rect">
            <a:avLst/>
          </a:prstGeom>
          <a:noFill/>
          <a:ln>
            <a:noFill/>
          </a:ln>
          <a:effectLst>
            <a:prstShdw prst="shdw17" dist="17961" dir="2700000">
              <a:schemeClr val="accent1">
                <a:gamma/>
                <a:shade val="60000"/>
                <a:invGamma/>
                <a:alpha val="74998"/>
              </a:schemeClr>
            </a:prstShdw>
          </a:effectLst>
          <a:extLst/>
        </p:spPr>
        <p:txBody>
          <a:bodyPr>
            <a:spAutoFit/>
          </a:bodyPr>
          <a:lstStyle/>
          <a:p>
            <a:pPr algn="ctr">
              <a:defRPr/>
            </a:pPr>
            <a:r>
              <a:rPr lang="it-IT" sz="5400" b="1">
                <a:solidFill>
                  <a:schemeClr val="bg1"/>
                </a:solidFill>
                <a:latin typeface="Calisto MT" pitchFamily="18" charset="0"/>
                <a:ea typeface="ＭＳ Ｐゴシック" pitchFamily="34" charset="-128"/>
                <a:cs typeface="+mn-cs"/>
              </a:rPr>
              <a:t>EPIGENETICS</a:t>
            </a:r>
            <a:endParaRPr lang="it-IT" sz="2400" b="1">
              <a:latin typeface="Calisto MT" pitchFamily="18" charset="0"/>
              <a:ea typeface="ＭＳ Ｐゴシック" pitchFamily="34" charset="-128"/>
              <a:cs typeface="+mn-cs"/>
            </a:endParaRPr>
          </a:p>
        </p:txBody>
      </p:sp>
      <p:sp>
        <p:nvSpPr>
          <p:cNvPr id="48134" name="Rectangle 7"/>
          <p:cNvSpPr>
            <a:spLocks noChangeArrowheads="1"/>
          </p:cNvSpPr>
          <p:nvPr/>
        </p:nvSpPr>
        <p:spPr bwMode="auto">
          <a:xfrm rot="-2609545">
            <a:off x="0" y="4292600"/>
            <a:ext cx="3130550" cy="762000"/>
          </a:xfrm>
          <a:prstGeom prst="rect">
            <a:avLst/>
          </a:prstGeom>
          <a:solidFill>
            <a:schemeClr val="bg1"/>
          </a:solidFill>
          <a:ln>
            <a:noFill/>
          </a:ln>
          <a:effectLst>
            <a:prstShdw prst="shdw17" dist="17961" dir="2700000">
              <a:srgbClr val="4D6D04">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400" b="1" i="1">
                <a:latin typeface="Calisto MT" charset="0"/>
              </a:rPr>
              <a:t>Nature, 2009</a:t>
            </a:r>
            <a:endParaRPr lang="it-IT" sz="4400" b="1" i="1">
              <a:latin typeface="Calisto MT" charset="0"/>
            </a:endParaRPr>
          </a:p>
        </p:txBody>
      </p:sp>
    </p:spTree>
    <p:extLst>
      <p:ext uri="{BB962C8B-B14F-4D97-AF65-F5344CB8AC3E}">
        <p14:creationId xmlns:p14="http://schemas.microsoft.com/office/powerpoint/2010/main" val="1333866141"/>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Immagine 5" descr="9189082f4804c1ab16e77d2cfe8d09d4_X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44000"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0" name="CasellaDiTesto 7"/>
          <p:cNvSpPr txBox="1">
            <a:spLocks noChangeArrowheads="1"/>
          </p:cNvSpPr>
          <p:nvPr/>
        </p:nvSpPr>
        <p:spPr bwMode="auto">
          <a:xfrm>
            <a:off x="1619250" y="1435100"/>
            <a:ext cx="63373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5400" b="1">
                <a:solidFill>
                  <a:schemeClr val="bg1"/>
                </a:solidFill>
              </a:rPr>
              <a:t>EPIGENETICS</a:t>
            </a:r>
            <a:endParaRPr lang="it-IT" sz="1800">
              <a:solidFill>
                <a:schemeClr val="bg1"/>
              </a:solidFill>
            </a:endParaRPr>
          </a:p>
        </p:txBody>
      </p:sp>
      <p:sp>
        <p:nvSpPr>
          <p:cNvPr id="48131" name="Text Box 5"/>
          <p:cNvSpPr txBox="1">
            <a:spLocks noChangeArrowheads="1"/>
          </p:cNvSpPr>
          <p:nvPr/>
        </p:nvSpPr>
        <p:spPr bwMode="auto">
          <a:xfrm>
            <a:off x="6659563" y="6165850"/>
            <a:ext cx="2205037" cy="519113"/>
          </a:xfrm>
          <a:prstGeom prst="rect">
            <a:avLst/>
          </a:prstGeom>
          <a:solidFill>
            <a:schemeClr val="bg1"/>
          </a:solidFill>
          <a:ln>
            <a:noFill/>
          </a:ln>
          <a:effectLst>
            <a:prstShdw prst="shdw17" dist="17961" dir="2700000">
              <a:srgbClr val="7A1F00">
                <a:alpha val="74997"/>
              </a:srgbClr>
            </a:prstShdw>
          </a:effectLst>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it-IT" sz="2800" b="1"/>
              <a:t>Nature 2009</a:t>
            </a:r>
          </a:p>
        </p:txBody>
      </p:sp>
      <p:sp>
        <p:nvSpPr>
          <p:cNvPr id="48132" name="Text Box 8"/>
          <p:cNvSpPr txBox="1">
            <a:spLocks noChangeArrowheads="1"/>
          </p:cNvSpPr>
          <p:nvPr/>
        </p:nvSpPr>
        <p:spPr bwMode="auto">
          <a:xfrm>
            <a:off x="214313" y="2654300"/>
            <a:ext cx="8821737" cy="228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en-US" sz="4800"/>
              <a:t>“</a:t>
            </a:r>
            <a:r>
              <a:rPr lang="en-US" altLang="ja-JP" sz="4800" b="1">
                <a:solidFill>
                  <a:srgbClr val="FFFF00"/>
                </a:solidFill>
              </a:rPr>
              <a:t>The new science: rewrites the rules of disease,  heredity, and identity</a:t>
            </a:r>
            <a:r>
              <a:rPr lang="en-US" sz="2400" b="1" i="1">
                <a:solidFill>
                  <a:srgbClr val="FFFF00"/>
                </a:solidFill>
              </a:rPr>
              <a:t>”</a:t>
            </a:r>
            <a:r>
              <a:rPr lang="en-US" altLang="ja-JP" sz="2800" b="1" i="1">
                <a:solidFill>
                  <a:srgbClr val="FFFF00"/>
                </a:solidFill>
              </a:rPr>
              <a:t> </a:t>
            </a:r>
            <a:endParaRPr lang="en-US" sz="2800" b="1" i="1">
              <a:solidFill>
                <a:srgbClr val="FFFF00"/>
              </a:solidFill>
            </a:endParaRPr>
          </a:p>
        </p:txBody>
      </p:sp>
      <p:sp>
        <p:nvSpPr>
          <p:cNvPr id="54278" name="Text Box 6"/>
          <p:cNvSpPr txBox="1">
            <a:spLocks noChangeArrowheads="1"/>
          </p:cNvSpPr>
          <p:nvPr/>
        </p:nvSpPr>
        <p:spPr bwMode="auto">
          <a:xfrm>
            <a:off x="4264025" y="1700213"/>
            <a:ext cx="184150" cy="396875"/>
          </a:xfrm>
          <a:prstGeom prst="rect">
            <a:avLst/>
          </a:prstGeom>
          <a:noFill/>
          <a:ln>
            <a:noFill/>
          </a:ln>
          <a:effectLst>
            <a:prstShdw prst="shdw17" dist="17961" dir="2700000">
              <a:schemeClr val="accent1">
                <a:gamma/>
                <a:shade val="60000"/>
                <a:invGamma/>
                <a:alpha val="74998"/>
              </a:schemeClr>
            </a:prstShdw>
          </a:effectLst>
          <a:extLst/>
        </p:spPr>
        <p:txBody>
          <a:bodyPr wrap="none">
            <a:spAutoFit/>
          </a:bodyPr>
          <a:lstStyle/>
          <a:p>
            <a:pPr>
              <a:defRPr/>
            </a:pPr>
            <a:endParaRPr lang="it-IT"/>
          </a:p>
        </p:txBody>
      </p:sp>
      <p:pic>
        <p:nvPicPr>
          <p:cNvPr id="50182" name="Immagine 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4213" y="288925"/>
            <a:ext cx="7916862"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5992708"/>
      </p:ext>
    </p:extLst>
  </p:cSld>
  <p:clrMapOvr>
    <a:masterClrMapping/>
  </p:clrMapOvr>
  <p:transition xmlns:p14="http://schemas.microsoft.com/office/powerpoint/2010/main" spd="slow">
    <p:fade/>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8131"/>
                                        </p:tgtEl>
                                        <p:attrNameLst>
                                          <p:attrName>style.visibility</p:attrName>
                                        </p:attrNameLst>
                                      </p:cBhvr>
                                      <p:to>
                                        <p:strVal val="visible"/>
                                      </p:to>
                                    </p:set>
                                    <p:anim calcmode="lin" valueType="num">
                                      <p:cBhvr>
                                        <p:cTn id="7" dur="1000" fill="hold"/>
                                        <p:tgtEl>
                                          <p:spTgt spid="48131"/>
                                        </p:tgtEl>
                                        <p:attrNameLst>
                                          <p:attrName>ppt_w</p:attrName>
                                        </p:attrNameLst>
                                      </p:cBhvr>
                                      <p:tavLst>
                                        <p:tav tm="0">
                                          <p:val>
                                            <p:strVal val="#ppt_w*0.70"/>
                                          </p:val>
                                        </p:tav>
                                        <p:tav tm="100000">
                                          <p:val>
                                            <p:strVal val="#ppt_w"/>
                                          </p:val>
                                        </p:tav>
                                      </p:tavLst>
                                    </p:anim>
                                    <p:anim calcmode="lin" valueType="num">
                                      <p:cBhvr>
                                        <p:cTn id="8" dur="1000" fill="hold"/>
                                        <p:tgtEl>
                                          <p:spTgt spid="48131"/>
                                        </p:tgtEl>
                                        <p:attrNameLst>
                                          <p:attrName>ppt_h</p:attrName>
                                        </p:attrNameLst>
                                      </p:cBhvr>
                                      <p:tavLst>
                                        <p:tav tm="0">
                                          <p:val>
                                            <p:strVal val="#ppt_h"/>
                                          </p:val>
                                        </p:tav>
                                        <p:tav tm="100000">
                                          <p:val>
                                            <p:strVal val="#ppt_h"/>
                                          </p:val>
                                        </p:tav>
                                      </p:tavLst>
                                    </p:anim>
                                    <p:animEffect transition="in" filter="fade">
                                      <p:cBhvr>
                                        <p:cTn id="9" dur="1000"/>
                                        <p:tgtEl>
                                          <p:spTgt spid="48131"/>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48130"/>
                                        </p:tgtEl>
                                        <p:attrNameLst>
                                          <p:attrName>style.visibility</p:attrName>
                                        </p:attrNameLst>
                                      </p:cBhvr>
                                      <p:to>
                                        <p:strVal val="visible"/>
                                      </p:to>
                                    </p:set>
                                    <p:animEffect transition="in" filter="circle(in)">
                                      <p:cBhvr>
                                        <p:cTn id="14" dur="2000"/>
                                        <p:tgtEl>
                                          <p:spTgt spid="4813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4" presetClass="entr" presetSubtype="16" fill="hold" grpId="0" nodeType="clickEffect">
                                  <p:stCondLst>
                                    <p:cond delay="0"/>
                                  </p:stCondLst>
                                  <p:childTnLst>
                                    <p:set>
                                      <p:cBhvr>
                                        <p:cTn id="18" dur="1" fill="hold">
                                          <p:stCondLst>
                                            <p:cond delay="0"/>
                                          </p:stCondLst>
                                        </p:cTn>
                                        <p:tgtEl>
                                          <p:spTgt spid="48132"/>
                                        </p:tgtEl>
                                        <p:attrNameLst>
                                          <p:attrName>style.visibility</p:attrName>
                                        </p:attrNameLst>
                                      </p:cBhvr>
                                      <p:to>
                                        <p:strVal val="visible"/>
                                      </p:to>
                                    </p:set>
                                    <p:animEffect transition="in" filter="box(in)">
                                      <p:cBhvr>
                                        <p:cTn id="19"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48131" grpId="0" animBg="1"/>
      <p:bldP spid="4813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5" name="Picture 7" descr="0"/>
          <p:cNvPicPr>
            <a:picLocks noChangeAspect="1" noChangeArrowheads="1"/>
          </p:cNvPicPr>
          <p:nvPr/>
        </p:nvPicPr>
        <p:blipFill rotWithShape="1">
          <a:blip r:embed="rId3" cstate="print">
            <a:alphaModFix/>
            <a:extLst/>
          </a:blip>
          <a:srcRect t="-7967"/>
          <a:stretch/>
        </p:blipFill>
        <p:spPr bwMode="auto">
          <a:xfrm>
            <a:off x="35496" y="-531440"/>
            <a:ext cx="9108480" cy="7303692"/>
          </a:xfrm>
          <a:prstGeom prst="rect">
            <a:avLst/>
          </a:prstGeom>
          <a:noFill/>
          <a:ln>
            <a:noFill/>
          </a:ln>
          <a:extLst/>
        </p:spPr>
      </p:pic>
      <p:sp>
        <p:nvSpPr>
          <p:cNvPr id="70658" name="CasellaDiTesto 1"/>
          <p:cNvSpPr txBox="1">
            <a:spLocks noChangeArrowheads="1"/>
          </p:cNvSpPr>
          <p:nvPr/>
        </p:nvSpPr>
        <p:spPr bwMode="auto">
          <a:xfrm>
            <a:off x="-1188640" y="980728"/>
            <a:ext cx="8207375" cy="390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eaLnBrk="1" hangingPunct="1"/>
            <a:r>
              <a:rPr lang="it-IT" sz="800" b="1">
                <a:solidFill>
                  <a:srgbClr val="000090"/>
                </a:solidFill>
              </a:rPr>
              <a:t>. </a:t>
            </a:r>
          </a:p>
          <a:p>
            <a:pPr algn="ctr" eaLnBrk="1" hangingPunct="1"/>
            <a:r>
              <a:rPr lang="it-IT" sz="8000" b="1" i="1">
                <a:solidFill>
                  <a:srgbClr val="000090"/>
                </a:solidFill>
                <a:latin typeface="Papyrus" charset="0"/>
              </a:rPr>
              <a:t> </a:t>
            </a:r>
          </a:p>
          <a:p>
            <a:pPr algn="ctr" eaLnBrk="1" hangingPunct="1"/>
            <a:endParaRPr lang="it-IT" sz="8000" i="1">
              <a:solidFill>
                <a:srgbClr val="000090"/>
              </a:solidFill>
              <a:latin typeface="Papyrus" charset="0"/>
            </a:endParaRPr>
          </a:p>
          <a:p>
            <a:pPr algn="ctr" eaLnBrk="1" hangingPunct="1"/>
            <a:endParaRPr lang="it-IT" sz="8000" i="1">
              <a:solidFill>
                <a:srgbClr val="000090"/>
              </a:solidFill>
              <a:latin typeface="Papyrus" charset="0"/>
            </a:endParaRPr>
          </a:p>
        </p:txBody>
      </p:sp>
      <p:pic>
        <p:nvPicPr>
          <p:cNvPr id="4" name="Immagine 3" descr="AA002733.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51520" y="-170830"/>
            <a:ext cx="6721475" cy="467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magine 1" descr="cordone-ombelicale.jpg"/>
          <p:cNvPicPr>
            <a:picLocks noChangeAspect="1"/>
          </p:cNvPicPr>
          <p:nvPr/>
        </p:nvPicPr>
        <p:blipFill>
          <a:blip r:embed="rId5" cstate="print">
            <a:extLst/>
          </a:blip>
          <a:stretch>
            <a:fillRect/>
          </a:stretch>
        </p:blipFill>
        <p:spPr>
          <a:xfrm>
            <a:off x="4086613" y="188640"/>
            <a:ext cx="2581978" cy="290113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8377" name="Text Box 9"/>
          <p:cNvSpPr txBox="1">
            <a:spLocks noChangeArrowheads="1"/>
          </p:cNvSpPr>
          <p:nvPr/>
        </p:nvSpPr>
        <p:spPr bwMode="auto">
          <a:xfrm>
            <a:off x="395287" y="4167078"/>
            <a:ext cx="8785225" cy="2062103"/>
          </a:xfrm>
          <a:prstGeom prst="rect">
            <a:avLst/>
          </a:prstGeom>
          <a:noFill/>
          <a:ln>
            <a:noFill/>
          </a:ln>
          <a:effectLst>
            <a:prstShdw prst="shdw17" dist="17961" dir="2700000">
              <a:schemeClr val="accent1">
                <a:gamma/>
                <a:shade val="60000"/>
                <a:invGamma/>
                <a:alpha val="74998"/>
              </a:schemeClr>
            </a:prstShdw>
          </a:effectLst>
          <a:extLst/>
        </p:spPr>
        <p:txBody>
          <a:bodyPr>
            <a:spAutoFit/>
          </a:bodyPr>
          <a:lstStyle/>
          <a:p>
            <a:pPr>
              <a:defRPr/>
            </a:pPr>
            <a:r>
              <a:rPr lang="it-IT" sz="3200" dirty="0">
                <a:solidFill>
                  <a:srgbClr val="000000"/>
                </a:solidFill>
                <a:latin typeface="Trebuchet MS"/>
                <a:cs typeface="Trebuchet MS"/>
              </a:rPr>
              <a:t>The </a:t>
            </a:r>
            <a:r>
              <a:rPr lang="it-IT" sz="3200" i="1" dirty="0">
                <a:solidFill>
                  <a:srgbClr val="000000"/>
                </a:solidFill>
                <a:latin typeface="Trebuchet MS"/>
                <a:cs typeface="Trebuchet MS"/>
              </a:rPr>
              <a:t>nature</a:t>
            </a:r>
            <a:r>
              <a:rPr lang="it-IT" sz="3200" dirty="0">
                <a:solidFill>
                  <a:srgbClr val="000000"/>
                </a:solidFill>
                <a:latin typeface="Trebuchet MS"/>
                <a:cs typeface="Trebuchet MS"/>
              </a:rPr>
              <a:t> (</a:t>
            </a:r>
            <a:r>
              <a:rPr lang="it-IT" sz="3200" dirty="0" err="1">
                <a:solidFill>
                  <a:srgbClr val="000000"/>
                </a:solidFill>
                <a:latin typeface="Trebuchet MS"/>
                <a:cs typeface="Trebuchet MS"/>
              </a:rPr>
              <a:t>genes</a:t>
            </a:r>
            <a:r>
              <a:rPr lang="it-IT" sz="3200" dirty="0">
                <a:solidFill>
                  <a:srgbClr val="000000"/>
                </a:solidFill>
                <a:latin typeface="Trebuchet MS"/>
                <a:cs typeface="Trebuchet MS"/>
              </a:rPr>
              <a:t>)  </a:t>
            </a:r>
            <a:r>
              <a:rPr lang="it-IT" sz="3200" i="1" dirty="0" err="1">
                <a:solidFill>
                  <a:srgbClr val="000000"/>
                </a:solidFill>
                <a:latin typeface="Trebuchet MS"/>
                <a:cs typeface="Trebuchet MS"/>
              </a:rPr>
              <a:t>nurture</a:t>
            </a:r>
            <a:r>
              <a:rPr lang="it-IT" sz="3200" dirty="0">
                <a:solidFill>
                  <a:srgbClr val="000000"/>
                </a:solidFill>
                <a:latin typeface="Trebuchet MS"/>
                <a:cs typeface="Trebuchet MS"/>
              </a:rPr>
              <a:t> (the </a:t>
            </a:r>
            <a:r>
              <a:rPr lang="it-IT" sz="3200" dirty="0" err="1">
                <a:solidFill>
                  <a:srgbClr val="000000"/>
                </a:solidFill>
                <a:latin typeface="Trebuchet MS"/>
                <a:cs typeface="Trebuchet MS"/>
              </a:rPr>
              <a:t>environment</a:t>
            </a:r>
            <a:r>
              <a:rPr lang="it-IT" sz="3200" dirty="0">
                <a:solidFill>
                  <a:srgbClr val="000000"/>
                </a:solidFill>
                <a:latin typeface="Trebuchet MS"/>
                <a:cs typeface="Trebuchet MS"/>
              </a:rPr>
              <a:t>) </a:t>
            </a:r>
            <a:r>
              <a:rPr lang="it-IT" sz="3200" dirty="0" err="1">
                <a:solidFill>
                  <a:srgbClr val="000000"/>
                </a:solidFill>
                <a:latin typeface="Trebuchet MS"/>
                <a:cs typeface="Trebuchet MS"/>
              </a:rPr>
              <a:t>debate</a:t>
            </a:r>
            <a:r>
              <a:rPr lang="it-IT" sz="3200" dirty="0">
                <a:solidFill>
                  <a:srgbClr val="000000"/>
                </a:solidFill>
                <a:latin typeface="Trebuchet MS"/>
                <a:cs typeface="Trebuchet MS"/>
              </a:rPr>
              <a:t>  by </a:t>
            </a:r>
            <a:r>
              <a:rPr lang="it-IT" sz="3200" dirty="0" err="1">
                <a:solidFill>
                  <a:srgbClr val="000000"/>
                </a:solidFill>
                <a:latin typeface="Trebuchet MS"/>
                <a:cs typeface="Trebuchet MS"/>
              </a:rPr>
              <a:t>using</a:t>
            </a:r>
            <a:r>
              <a:rPr lang="it-IT" sz="3200" dirty="0">
                <a:solidFill>
                  <a:srgbClr val="000000"/>
                </a:solidFill>
                <a:latin typeface="Trebuchet MS"/>
                <a:cs typeface="Trebuchet MS"/>
              </a:rPr>
              <a:t> the </a:t>
            </a:r>
            <a:r>
              <a:rPr lang="it-IT" sz="3200" dirty="0" err="1">
                <a:solidFill>
                  <a:srgbClr val="000000"/>
                </a:solidFill>
                <a:latin typeface="Trebuchet MS"/>
                <a:cs typeface="Trebuchet MS"/>
              </a:rPr>
              <a:t>starting</a:t>
            </a:r>
            <a:r>
              <a:rPr lang="it-IT" sz="3200" dirty="0">
                <a:solidFill>
                  <a:srgbClr val="000000"/>
                </a:solidFill>
                <a:latin typeface="Trebuchet MS"/>
                <a:cs typeface="Trebuchet MS"/>
              </a:rPr>
              <a:t> </a:t>
            </a:r>
            <a:r>
              <a:rPr lang="it-IT" sz="3200" dirty="0" err="1">
                <a:solidFill>
                  <a:srgbClr val="000000"/>
                </a:solidFill>
                <a:latin typeface="Trebuchet MS"/>
                <a:cs typeface="Trebuchet MS"/>
              </a:rPr>
              <a:t>point</a:t>
            </a:r>
            <a:r>
              <a:rPr lang="it-IT" sz="3200" dirty="0">
                <a:solidFill>
                  <a:srgbClr val="000000"/>
                </a:solidFill>
                <a:latin typeface="Trebuchet MS"/>
                <a:cs typeface="Trebuchet MS"/>
              </a:rPr>
              <a:t> of </a:t>
            </a:r>
            <a:r>
              <a:rPr lang="it-IT" sz="3200" dirty="0" err="1">
                <a:solidFill>
                  <a:srgbClr val="000000"/>
                </a:solidFill>
                <a:latin typeface="Trebuchet MS"/>
                <a:cs typeface="Trebuchet MS"/>
              </a:rPr>
              <a:t>fetal</a:t>
            </a:r>
            <a:r>
              <a:rPr lang="it-IT" sz="3200" dirty="0">
                <a:solidFill>
                  <a:srgbClr val="000000"/>
                </a:solidFill>
                <a:latin typeface="Trebuchet MS"/>
                <a:cs typeface="Trebuchet MS"/>
              </a:rPr>
              <a:t> life  and </a:t>
            </a:r>
            <a:r>
              <a:rPr lang="it-IT" sz="3200" dirty="0" err="1">
                <a:solidFill>
                  <a:srgbClr val="000000"/>
                </a:solidFill>
                <a:latin typeface="Trebuchet MS"/>
                <a:cs typeface="Trebuchet MS"/>
              </a:rPr>
              <a:t>birth</a:t>
            </a:r>
            <a:r>
              <a:rPr lang="it-IT" sz="3200" dirty="0">
                <a:solidFill>
                  <a:srgbClr val="000000"/>
                </a:solidFill>
                <a:latin typeface="Trebuchet MS"/>
                <a:cs typeface="Trebuchet MS"/>
              </a:rPr>
              <a:t> </a:t>
            </a:r>
            <a:r>
              <a:rPr lang="it-IT" sz="3200" dirty="0" err="1">
                <a:solidFill>
                  <a:srgbClr val="000000"/>
                </a:solidFill>
                <a:latin typeface="Trebuchet MS"/>
                <a:cs typeface="Trebuchet MS"/>
              </a:rPr>
              <a:t>as</a:t>
            </a:r>
            <a:r>
              <a:rPr lang="it-IT" sz="3200" dirty="0">
                <a:solidFill>
                  <a:srgbClr val="000000"/>
                </a:solidFill>
                <a:latin typeface="Trebuchet MS"/>
                <a:cs typeface="Trebuchet MS"/>
              </a:rPr>
              <a:t> a </a:t>
            </a:r>
            <a:r>
              <a:rPr lang="it-IT" sz="3200" dirty="0" err="1">
                <a:solidFill>
                  <a:srgbClr val="000000"/>
                </a:solidFill>
                <a:latin typeface="Trebuchet MS"/>
                <a:cs typeface="Trebuchet MS"/>
              </a:rPr>
              <a:t>lens</a:t>
            </a:r>
            <a:r>
              <a:rPr lang="it-IT" sz="3200" dirty="0">
                <a:solidFill>
                  <a:srgbClr val="000000"/>
                </a:solidFill>
                <a:latin typeface="Trebuchet MS"/>
                <a:cs typeface="Trebuchet MS"/>
              </a:rPr>
              <a:t> to </a:t>
            </a:r>
            <a:r>
              <a:rPr lang="it-IT" sz="3200" dirty="0" err="1">
                <a:solidFill>
                  <a:srgbClr val="000000"/>
                </a:solidFill>
                <a:latin typeface="Trebuchet MS"/>
                <a:cs typeface="Trebuchet MS"/>
              </a:rPr>
              <a:t>provide</a:t>
            </a:r>
            <a:r>
              <a:rPr lang="it-IT" sz="3200" dirty="0">
                <a:solidFill>
                  <a:srgbClr val="000000"/>
                </a:solidFill>
                <a:latin typeface="Trebuchet MS"/>
                <a:cs typeface="Trebuchet MS"/>
              </a:rPr>
              <a:t> </a:t>
            </a:r>
            <a:r>
              <a:rPr lang="it-IT" sz="3200" dirty="0" err="1">
                <a:solidFill>
                  <a:srgbClr val="000000"/>
                </a:solidFill>
                <a:latin typeface="Trebuchet MS"/>
                <a:cs typeface="Trebuchet MS"/>
              </a:rPr>
              <a:t>answers</a:t>
            </a:r>
            <a:r>
              <a:rPr lang="it-IT" sz="3200" dirty="0">
                <a:solidFill>
                  <a:srgbClr val="000000"/>
                </a:solidFill>
                <a:latin typeface="Trebuchet MS"/>
                <a:cs typeface="Trebuchet MS"/>
              </a:rPr>
              <a:t>  to </a:t>
            </a:r>
            <a:r>
              <a:rPr lang="it-IT" sz="3200" dirty="0" err="1">
                <a:solidFill>
                  <a:srgbClr val="000000"/>
                </a:solidFill>
                <a:latin typeface="Trebuchet MS"/>
                <a:cs typeface="Trebuchet MS"/>
              </a:rPr>
              <a:t>clinical</a:t>
            </a:r>
            <a:r>
              <a:rPr lang="it-IT" sz="3200" dirty="0">
                <a:solidFill>
                  <a:srgbClr val="000000"/>
                </a:solidFill>
                <a:latin typeface="Trebuchet MS"/>
                <a:cs typeface="Trebuchet MS"/>
              </a:rPr>
              <a:t> </a:t>
            </a:r>
            <a:r>
              <a:rPr lang="it-IT" sz="3200" dirty="0" err="1" smtClean="0">
                <a:solidFill>
                  <a:srgbClr val="000000"/>
                </a:solidFill>
                <a:latin typeface="Trebuchet MS"/>
                <a:cs typeface="Trebuchet MS"/>
              </a:rPr>
              <a:t>problems</a:t>
            </a:r>
            <a:endParaRPr lang="it-IT" sz="3200" dirty="0">
              <a:solidFill>
                <a:srgbClr val="000000"/>
              </a:solidFill>
              <a:latin typeface="Trebuchet MS"/>
              <a:cs typeface="Trebuchet MS"/>
            </a:endParaRPr>
          </a:p>
        </p:txBody>
      </p:sp>
      <p:sp>
        <p:nvSpPr>
          <p:cNvPr id="70663" name="Rettangolo 5"/>
          <p:cNvSpPr>
            <a:spLocks noChangeArrowheads="1"/>
          </p:cNvSpPr>
          <p:nvPr/>
        </p:nvSpPr>
        <p:spPr bwMode="auto">
          <a:xfrm>
            <a:off x="5724525" y="6021388"/>
            <a:ext cx="237982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i="1" dirty="0"/>
              <a:t>NATURE, 2009</a:t>
            </a:r>
            <a:r>
              <a:rPr lang="en-US" sz="3200" i="1" dirty="0">
                <a:latin typeface="Calisto MT" charset="0"/>
              </a:rPr>
              <a:t> </a:t>
            </a:r>
            <a:endParaRPr lang="it-IT" sz="3200" dirty="0">
              <a:latin typeface="Calisto MT" charset="0"/>
            </a:endParaRPr>
          </a:p>
        </p:txBody>
      </p:sp>
    </p:spTree>
    <p:extLst>
      <p:ext uri="{BB962C8B-B14F-4D97-AF65-F5344CB8AC3E}">
        <p14:creationId xmlns:p14="http://schemas.microsoft.com/office/powerpoint/2010/main" val="7070685"/>
      </p:ext>
    </p:extLst>
  </p:cSld>
  <p:clrMapOvr>
    <a:masterClrMapping/>
  </p:clrMapOvr>
  <p:transition xmlns:p14="http://schemas.microsoft.com/office/powerpoint/2010/main" spd="slow">
    <p:randomBar dir="vert"/>
  </p:transitio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Rettangolo 9"/>
          <p:cNvSpPr/>
          <p:nvPr/>
        </p:nvSpPr>
        <p:spPr>
          <a:xfrm>
            <a:off x="247650" y="4953000"/>
            <a:ext cx="8648700" cy="1077218"/>
          </a:xfrm>
          <a:prstGeom prst="rect">
            <a:avLst/>
          </a:prstGeom>
        </p:spPr>
        <p:txBody>
          <a:bodyPr wrap="square">
            <a:spAutoFit/>
          </a:bodyPr>
          <a:lstStyle/>
          <a:p>
            <a:r>
              <a:rPr lang="it-IT" dirty="0" smtClean="0"/>
              <a:t> </a:t>
            </a:r>
            <a:r>
              <a:rPr lang="it-IT" sz="2000" dirty="0" smtClean="0"/>
              <a:t>Donzelli </a:t>
            </a:r>
            <a:r>
              <a:rPr lang="it-IT" sz="2000" dirty="0" err="1" smtClean="0"/>
              <a:t>G</a:t>
            </a:r>
            <a:r>
              <a:rPr lang="it-IT" sz="2000" dirty="0" smtClean="0"/>
              <a:t>, </a:t>
            </a:r>
            <a:r>
              <a:rPr lang="it-IT" sz="2000" dirty="0" err="1" smtClean="0"/>
              <a:t>et</a:t>
            </a:r>
            <a:r>
              <a:rPr lang="it-IT" sz="2000" dirty="0" smtClean="0"/>
              <a:t> al. </a:t>
            </a:r>
            <a:r>
              <a:rPr lang="it-IT" sz="2000" dirty="0" err="1" smtClean="0"/>
              <a:t>Fetal</a:t>
            </a:r>
            <a:r>
              <a:rPr lang="it-IT" sz="2000" dirty="0" smtClean="0"/>
              <a:t> </a:t>
            </a:r>
            <a:r>
              <a:rPr lang="it-IT" sz="2000" dirty="0" err="1" smtClean="0"/>
              <a:t>programming</a:t>
            </a:r>
            <a:r>
              <a:rPr lang="it-IT" sz="2000" dirty="0" smtClean="0"/>
              <a:t> and </a:t>
            </a:r>
            <a:r>
              <a:rPr lang="it-IT" sz="2000" dirty="0" err="1" smtClean="0"/>
              <a:t>systemic</a:t>
            </a:r>
            <a:r>
              <a:rPr lang="it-IT" sz="2000" dirty="0" smtClean="0"/>
              <a:t> </a:t>
            </a:r>
            <a:r>
              <a:rPr lang="it-IT" sz="2000" dirty="0" err="1" smtClean="0"/>
              <a:t>sclerosis</a:t>
            </a:r>
            <a:r>
              <a:rPr lang="it-IT" sz="2000" dirty="0" smtClean="0"/>
              <a:t>. Am </a:t>
            </a:r>
            <a:r>
              <a:rPr lang="it-IT" sz="2000" dirty="0" err="1" smtClean="0"/>
              <a:t>J</a:t>
            </a:r>
            <a:r>
              <a:rPr lang="it-IT" sz="2000" dirty="0" smtClean="0"/>
              <a:t> </a:t>
            </a:r>
            <a:r>
              <a:rPr lang="it-IT" sz="2000" dirty="0" err="1" smtClean="0"/>
              <a:t>Obstet</a:t>
            </a:r>
            <a:r>
              <a:rPr lang="it-IT" sz="2000" dirty="0" smtClean="0"/>
              <a:t> </a:t>
            </a:r>
            <a:r>
              <a:rPr lang="it-IT" sz="2000" dirty="0" err="1" smtClean="0"/>
              <a:t>Gynecol</a:t>
            </a:r>
            <a:r>
              <a:rPr lang="it-IT" sz="2000" dirty="0" smtClean="0"/>
              <a:t>. 2015 </a:t>
            </a:r>
            <a:r>
              <a:rPr lang="it-IT" sz="2000" dirty="0" err="1" smtClean="0"/>
              <a:t>Dec</a:t>
            </a:r>
            <a:r>
              <a:rPr lang="it-IT" sz="2000" dirty="0" smtClean="0"/>
              <a:t>;213(</a:t>
            </a:r>
            <a:r>
              <a:rPr lang="it-IT" sz="2000" dirty="0" err="1" smtClean="0"/>
              <a:t>6</a:t>
            </a:r>
            <a:r>
              <a:rPr lang="it-IT" sz="2000" dirty="0" smtClean="0"/>
              <a:t>):839.e1-8. </a:t>
            </a:r>
            <a:r>
              <a:rPr lang="it-IT" sz="2000" dirty="0" err="1" smtClean="0"/>
              <a:t>doi</a:t>
            </a:r>
            <a:r>
              <a:rPr lang="it-IT" sz="2000" dirty="0" smtClean="0"/>
              <a:t>: 10.1016/</a:t>
            </a:r>
            <a:r>
              <a:rPr lang="it-IT" sz="2000" dirty="0" err="1" smtClean="0"/>
              <a:t>j.ajog</a:t>
            </a:r>
            <a:r>
              <a:rPr lang="it-IT" sz="2000" dirty="0" smtClean="0"/>
              <a:t>.2015.07.034. </a:t>
            </a:r>
            <a:r>
              <a:rPr lang="it-IT" sz="2000" dirty="0" err="1" smtClean="0"/>
              <a:t>Epub</a:t>
            </a:r>
            <a:r>
              <a:rPr lang="it-IT" sz="2000" dirty="0" smtClean="0"/>
              <a:t> 2015 Jul29. </a:t>
            </a:r>
            <a:r>
              <a:rPr lang="it-IT" sz="2000" dirty="0" err="1" smtClean="0"/>
              <a:t>PubMed</a:t>
            </a:r>
            <a:r>
              <a:rPr lang="it-IT" sz="2000" dirty="0" smtClean="0"/>
              <a:t> PMID: 26232509.</a:t>
            </a:r>
            <a:endParaRPr lang="it-IT" sz="2000" dirty="0"/>
          </a:p>
        </p:txBody>
      </p:sp>
      <p:pic>
        <p:nvPicPr>
          <p:cNvPr id="11" name="Immagine 10" descr="images-2.jpeg"/>
          <p:cNvPicPr>
            <a:picLocks noChangeAspect="1"/>
          </p:cNvPicPr>
          <p:nvPr/>
        </p:nvPicPr>
        <p:blipFill>
          <a:blip r:embed="rId5"/>
          <a:stretch>
            <a:fillRect/>
          </a:stretch>
        </p:blipFill>
        <p:spPr>
          <a:xfrm>
            <a:off x="5715000" y="609600"/>
            <a:ext cx="3071611" cy="4114800"/>
          </a:xfrm>
          <a:prstGeom prst="rect">
            <a:avLst/>
          </a:prstGeom>
        </p:spPr>
      </p:pic>
      <p:sp>
        <p:nvSpPr>
          <p:cNvPr id="14" name="Rettangolo 13"/>
          <p:cNvSpPr/>
          <p:nvPr/>
        </p:nvSpPr>
        <p:spPr>
          <a:xfrm>
            <a:off x="457200" y="2362200"/>
            <a:ext cx="5181600" cy="1569660"/>
          </a:xfrm>
          <a:prstGeom prst="rect">
            <a:avLst/>
          </a:prstGeom>
        </p:spPr>
        <p:txBody>
          <a:bodyPr wrap="square">
            <a:spAutoFit/>
          </a:bodyPr>
          <a:lstStyle/>
          <a:p>
            <a:r>
              <a:rPr lang="it-IT" dirty="0" smtClean="0"/>
              <a:t>Low </a:t>
            </a:r>
            <a:r>
              <a:rPr lang="it-IT" dirty="0" err="1" smtClean="0"/>
              <a:t>birthweight</a:t>
            </a:r>
            <a:r>
              <a:rPr lang="it-IT" dirty="0" smtClean="0"/>
              <a:t> and </a:t>
            </a:r>
            <a:r>
              <a:rPr lang="it-IT" dirty="0" err="1" smtClean="0"/>
              <a:t>small</a:t>
            </a:r>
            <a:r>
              <a:rPr lang="it-IT" dirty="0" smtClean="0"/>
              <a:t> </a:t>
            </a:r>
            <a:r>
              <a:rPr lang="it-IT" dirty="0" err="1" smtClean="0"/>
              <a:t>for</a:t>
            </a:r>
            <a:r>
              <a:rPr lang="it-IT" dirty="0" smtClean="0"/>
              <a:t> </a:t>
            </a:r>
            <a:r>
              <a:rPr lang="it-IT" dirty="0" err="1" smtClean="0"/>
              <a:t>gestational</a:t>
            </a:r>
            <a:r>
              <a:rPr lang="it-IT" dirty="0" smtClean="0"/>
              <a:t> </a:t>
            </a:r>
            <a:r>
              <a:rPr lang="it-IT" dirty="0" err="1" smtClean="0"/>
              <a:t>age</a:t>
            </a:r>
            <a:r>
              <a:rPr lang="it-IT" dirty="0" smtClean="0"/>
              <a:t> at birth are </a:t>
            </a:r>
            <a:r>
              <a:rPr lang="it-IT" dirty="0" err="1" smtClean="0"/>
              <a:t>risk</a:t>
            </a:r>
            <a:r>
              <a:rPr lang="it-IT" dirty="0" smtClean="0"/>
              <a:t> </a:t>
            </a:r>
            <a:r>
              <a:rPr lang="it-IT" dirty="0" err="1" smtClean="0"/>
              <a:t>factors</a:t>
            </a:r>
            <a:r>
              <a:rPr lang="it-IT" dirty="0" smtClean="0"/>
              <a:t> </a:t>
            </a:r>
            <a:r>
              <a:rPr lang="it-IT" dirty="0" err="1" smtClean="0"/>
              <a:t>for</a:t>
            </a:r>
            <a:r>
              <a:rPr lang="it-IT" dirty="0" smtClean="0"/>
              <a:t> the </a:t>
            </a:r>
            <a:r>
              <a:rPr lang="it-IT" dirty="0" err="1" smtClean="0"/>
              <a:t>adult</a:t>
            </a:r>
            <a:r>
              <a:rPr lang="it-IT" dirty="0" smtClean="0"/>
              <a:t> </a:t>
            </a:r>
            <a:r>
              <a:rPr lang="it-IT" dirty="0" err="1" smtClean="0"/>
              <a:t>onset</a:t>
            </a:r>
            <a:r>
              <a:rPr lang="it-IT" dirty="0" smtClean="0"/>
              <a:t> </a:t>
            </a:r>
            <a:r>
              <a:rPr lang="it-IT" dirty="0" err="1" smtClean="0"/>
              <a:t>of</a:t>
            </a:r>
            <a:r>
              <a:rPr lang="it-IT" dirty="0" smtClean="0"/>
              <a:t> </a:t>
            </a:r>
            <a:r>
              <a:rPr lang="it-IT" dirty="0" err="1" smtClean="0"/>
              <a:t>systemic</a:t>
            </a:r>
            <a:r>
              <a:rPr lang="it-IT" dirty="0" smtClean="0"/>
              <a:t> </a:t>
            </a:r>
            <a:r>
              <a:rPr lang="it-IT" dirty="0" err="1" smtClean="0"/>
              <a:t>sclerosis</a:t>
            </a:r>
            <a:r>
              <a:rPr lang="it-IT" dirty="0" smtClean="0"/>
              <a:t>.</a:t>
            </a:r>
            <a:endParaRPr lang="it-IT" dirty="0"/>
          </a:p>
        </p:txBody>
      </p:sp>
    </p:spTree>
    <p:extLst>
      <p:ext uri="{BB962C8B-B14F-4D97-AF65-F5344CB8AC3E}">
        <p14:creationId xmlns:p14="http://schemas.microsoft.com/office/powerpoint/2010/main" val="3978356694"/>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tangolo 2"/>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Segnaposto contenuto 5" descr="th.jpeg"/>
          <p:cNvPicPr>
            <a:picLocks noGrp="1" noChangeAspect="1"/>
          </p:cNvPicPr>
          <p:nvPr>
            <p:ph idx="1"/>
          </p:nvPr>
        </p:nvPicPr>
        <p:blipFill rotWithShape="1">
          <a:blip r:embed="rId2">
            <a:extLst>
              <a:ext uri="{28A0092B-C50C-407E-A947-70E740481C1C}">
                <a14:useLocalDpi xmlns:a14="http://schemas.microsoft.com/office/drawing/2010/main" val="0"/>
              </a:ext>
            </a:extLst>
          </a:blip>
          <a:srcRect l="9332" r="6913"/>
          <a:stretch/>
        </p:blipFill>
        <p:spPr>
          <a:xfrm>
            <a:off x="1767124" y="705223"/>
            <a:ext cx="5609752" cy="5447553"/>
          </a:xfrm>
          <a:prstGeom prst="rect">
            <a:avLst/>
          </a:prstGeom>
        </p:spPr>
      </p:pic>
    </p:spTree>
    <p:extLst>
      <p:ext uri="{BB962C8B-B14F-4D97-AF65-F5344CB8AC3E}">
        <p14:creationId xmlns:p14="http://schemas.microsoft.com/office/powerpoint/2010/main" val="133061966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olo 1"/>
          <p:cNvSpPr>
            <a:spLocks noGrp="1"/>
          </p:cNvSpPr>
          <p:nvPr>
            <p:ph type="title"/>
          </p:nvPr>
        </p:nvSpPr>
        <p:spPr/>
        <p:txBody>
          <a:bodyPr/>
          <a:lstStyle/>
          <a:p>
            <a:pPr algn="l"/>
            <a:r>
              <a:rPr lang="it-IT" sz="2800" b="1" dirty="0" err="1">
                <a:latin typeface="Trebuchet MS" panose="020B0603020202020204" pitchFamily="34" charset="0"/>
              </a:rPr>
              <a:t>Chapter</a:t>
            </a:r>
            <a:r>
              <a:rPr lang="it-IT" sz="2800" b="1" dirty="0">
                <a:latin typeface="Trebuchet MS" panose="020B0603020202020204" pitchFamily="34" charset="0"/>
              </a:rPr>
              <a:t> VII – </a:t>
            </a:r>
            <a:r>
              <a:rPr lang="it-IT" sz="2800" b="1" dirty="0" err="1">
                <a:latin typeface="Trebuchet MS" panose="020B0603020202020204" pitchFamily="34" charset="0"/>
              </a:rPr>
              <a:t>Perinatal</a:t>
            </a:r>
            <a:r>
              <a:rPr lang="it-IT" sz="2800" b="1" dirty="0">
                <a:latin typeface="Trebuchet MS" panose="020B0603020202020204" pitchFamily="34" charset="0"/>
              </a:rPr>
              <a:t> </a:t>
            </a:r>
            <a:r>
              <a:rPr lang="it-IT" sz="2800" b="1" dirty="0" err="1">
                <a:latin typeface="Trebuchet MS" panose="020B0603020202020204" pitchFamily="34" charset="0"/>
              </a:rPr>
              <a:t>epigenetics</a:t>
            </a:r>
            <a:endParaRPr lang="it-IT" sz="2800" b="1" dirty="0">
              <a:latin typeface="Trebuchet MS" panose="020B0603020202020204" pitchFamily="34" charset="0"/>
            </a:endParaRPr>
          </a:p>
        </p:txBody>
      </p:sp>
      <p:pic>
        <p:nvPicPr>
          <p:cNvPr id="12293"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12294"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12297"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12298"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26" name="Segnaposto contenuto 25"/>
          <p:cNvSpPr>
            <a:spLocks noGrp="1"/>
          </p:cNvSpPr>
          <p:nvPr>
            <p:ph idx="1"/>
          </p:nvPr>
        </p:nvSpPr>
        <p:spPr/>
        <p:txBody>
          <a:bodyPr/>
          <a:lstStyle/>
          <a:p>
            <a:pPr marL="0" indent="0">
              <a:buFont typeface="Arial" pitchFamily="-112" charset="0"/>
              <a:buNone/>
            </a:pPr>
            <a:r>
              <a:rPr lang="en-US" b="1" dirty="0">
                <a:latin typeface="Trebuchet MS" panose="020B0603020202020204" pitchFamily="34" charset="0"/>
              </a:rPr>
              <a:t>Presented by: </a:t>
            </a:r>
            <a:r>
              <a:rPr lang="en-US" dirty="0" err="1">
                <a:latin typeface="Trebuchet MS" panose="020B0603020202020204" pitchFamily="34" charset="0"/>
              </a:rPr>
              <a:t>Nicoletta</a:t>
            </a:r>
            <a:r>
              <a:rPr lang="en-US" dirty="0">
                <a:latin typeface="Trebuchet MS" panose="020B0603020202020204" pitchFamily="34" charset="0"/>
              </a:rPr>
              <a:t> </a:t>
            </a:r>
            <a:r>
              <a:rPr lang="en-US" dirty="0" err="1">
                <a:latin typeface="Trebuchet MS" panose="020B0603020202020204" pitchFamily="34" charset="0"/>
              </a:rPr>
              <a:t>Berardi</a:t>
            </a:r>
            <a:endParaRPr lang="en-US" dirty="0">
              <a:latin typeface="Trebuchet MS" panose="020B0603020202020204" pitchFamily="34" charset="0"/>
            </a:endParaRPr>
          </a:p>
          <a:p>
            <a:pPr marL="0" indent="0">
              <a:buFont typeface="Wingdings" pitchFamily="-112" charset="2"/>
              <a:buChar char="§"/>
            </a:pPr>
            <a:r>
              <a:rPr lang="en-US" b="1" dirty="0">
                <a:latin typeface="Trebuchet MS" panose="020B0603020202020204" pitchFamily="34" charset="0"/>
              </a:rPr>
              <a:t>270 days to write your future</a:t>
            </a:r>
          </a:p>
          <a:p>
            <a:pPr lvl="1">
              <a:buFont typeface="Wingdings" pitchFamily="-112" charset="2"/>
              <a:buChar char="§"/>
            </a:pPr>
            <a:r>
              <a:rPr lang="en-US" dirty="0">
                <a:latin typeface="Trebuchet MS" panose="020B0603020202020204" pitchFamily="34" charset="0"/>
              </a:rPr>
              <a:t>Irene Cetin</a:t>
            </a:r>
          </a:p>
          <a:p>
            <a:pPr marL="0" indent="0">
              <a:buFont typeface="Wingdings" pitchFamily="-112" charset="2"/>
              <a:buChar char="§"/>
            </a:pPr>
            <a:r>
              <a:rPr lang="en-US" b="1" dirty="0">
                <a:latin typeface="Trebuchet MS" panose="020B0603020202020204" pitchFamily="34" charset="0"/>
              </a:rPr>
              <a:t>The developing brain</a:t>
            </a:r>
          </a:p>
          <a:p>
            <a:pPr lvl="1">
              <a:buFont typeface="Wingdings" pitchFamily="-112" charset="2"/>
              <a:buChar char="§"/>
            </a:pPr>
            <a:r>
              <a:rPr lang="en-US" dirty="0">
                <a:latin typeface="Trebuchet MS" panose="020B0603020202020204" pitchFamily="34" charset="0"/>
              </a:rPr>
              <a:t>Renzo </a:t>
            </a:r>
            <a:r>
              <a:rPr lang="en-US" dirty="0" err="1">
                <a:latin typeface="Trebuchet MS" panose="020B0603020202020204" pitchFamily="34" charset="0"/>
              </a:rPr>
              <a:t>Guerrini</a:t>
            </a:r>
            <a:endParaRPr lang="en-US" dirty="0">
              <a:latin typeface="Trebuchet MS" panose="020B0603020202020204" pitchFamily="34" charset="0"/>
            </a:endParaRPr>
          </a:p>
        </p:txBody>
      </p:sp>
      <p:sp>
        <p:nvSpPr>
          <p:cNvPr id="12" name="Rettangolo 11"/>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8"/>
          <p:cNvSpPr txBox="1">
            <a:spLocks noChangeArrowheads="1"/>
          </p:cNvSpPr>
          <p:nvPr/>
        </p:nvSpPr>
        <p:spPr bwMode="auto">
          <a:xfrm>
            <a:off x="6490710" y="5527"/>
            <a:ext cx="2653290" cy="400110"/>
          </a:xfrm>
          <a:prstGeom prst="rect">
            <a:avLst/>
          </a:prstGeom>
          <a:noFill/>
          <a:ln w="9525">
            <a:noFill/>
            <a:miter lim="800000"/>
            <a:headEnd/>
            <a:tailEnd/>
          </a:ln>
        </p:spPr>
        <p:txBody>
          <a:bodyPr wrap="none">
            <a:prstTxWarp prst="textNoShape">
              <a:avLst/>
            </a:prstTxWarp>
            <a:spAutoFit/>
          </a:bodyPr>
          <a:lstStyle/>
          <a:p>
            <a:pPr algn="r" eaLnBrk="1" hangingPunct="1"/>
            <a:r>
              <a:rPr lang="it-IT" sz="2000" b="1" i="1" dirty="0" smtClean="0">
                <a:solidFill>
                  <a:schemeClr val="bg1"/>
                </a:solidFill>
                <a:latin typeface="Trebuchet MS" panose="020B0603020202020204" pitchFamily="34" charset="0"/>
              </a:rPr>
              <a:t>Conference </a:t>
            </a:r>
            <a:r>
              <a:rPr lang="it-IT" sz="2000" b="1" i="1" dirty="0" err="1" smtClean="0">
                <a:solidFill>
                  <a:schemeClr val="bg1"/>
                </a:solidFill>
                <a:latin typeface="Trebuchet MS" panose="020B0603020202020204" pitchFamily="34" charset="0"/>
              </a:rPr>
              <a:t>program</a:t>
            </a:r>
            <a:endParaRPr lang="it-IT" sz="2000" b="1" i="1" dirty="0">
              <a:solidFill>
                <a:schemeClr val="bg1"/>
              </a:solidFill>
              <a:latin typeface="Trebuchet MS" panose="020B0603020202020204" pitchFamily="34" charset="0"/>
            </a:endParaRPr>
          </a:p>
        </p:txBody>
      </p:sp>
      <p:sp>
        <p:nvSpPr>
          <p:cNvPr id="14" name="CasellaDiTesto 19"/>
          <p:cNvSpPr txBox="1">
            <a:spLocks noChangeArrowheads="1"/>
          </p:cNvSpPr>
          <p:nvPr/>
        </p:nvSpPr>
        <p:spPr bwMode="auto">
          <a:xfrm>
            <a:off x="6824663" y="369888"/>
            <a:ext cx="2319337" cy="400110"/>
          </a:xfrm>
          <a:prstGeom prst="rect">
            <a:avLst/>
          </a:prstGeom>
          <a:noFill/>
          <a:ln w="9525">
            <a:noFill/>
            <a:miter lim="800000"/>
            <a:headEnd/>
            <a:tailEnd/>
          </a:ln>
        </p:spPr>
        <p:txBody>
          <a:bodyPr>
            <a:prstTxWarp prst="textNoShape">
              <a:avLst/>
            </a:prstTxWarp>
            <a:spAutoFit/>
          </a:bodyPr>
          <a:lstStyle/>
          <a:p>
            <a:pPr algn="r" eaLnBrk="1" hangingPunct="1"/>
            <a:r>
              <a:rPr lang="it-IT" sz="2000" i="1" dirty="0" err="1" smtClean="0">
                <a:latin typeface="Trebuchet MS" panose="020B0603020202020204" pitchFamily="34" charset="0"/>
              </a:rPr>
              <a:t>February</a:t>
            </a:r>
            <a:r>
              <a:rPr lang="it-IT" sz="2000" i="1" dirty="0" smtClean="0">
                <a:latin typeface="Trebuchet MS" panose="020B0603020202020204" pitchFamily="34" charset="0"/>
              </a:rPr>
              <a:t> 19, 2016</a:t>
            </a:r>
            <a:endParaRPr lang="it-IT" sz="2000" i="1" dirty="0">
              <a:latin typeface="Trebuchet MS" panose="020B0603020202020204"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sz="3600" dirty="0" err="1" smtClean="0">
                <a:latin typeface="Trebuchet MS" panose="020B0603020202020204" pitchFamily="34" charset="0"/>
              </a:rPr>
              <a:t>What</a:t>
            </a:r>
            <a:r>
              <a:rPr lang="it-IT" sz="3600" dirty="0" smtClean="0">
                <a:latin typeface="Trebuchet MS" panose="020B0603020202020204" pitchFamily="34" charset="0"/>
              </a:rPr>
              <a:t> </a:t>
            </a:r>
            <a:r>
              <a:rPr lang="it-IT" sz="3600" dirty="0" err="1" smtClean="0">
                <a:latin typeface="Trebuchet MS" panose="020B0603020202020204" pitchFamily="34" charset="0"/>
              </a:rPr>
              <a:t>is</a:t>
            </a:r>
            <a:r>
              <a:rPr lang="it-IT" sz="3600" dirty="0" smtClean="0">
                <a:latin typeface="Trebuchet MS" panose="020B0603020202020204" pitchFamily="34" charset="0"/>
              </a:rPr>
              <a:t> the </a:t>
            </a:r>
            <a:r>
              <a:rPr lang="it-IT" sz="3600" dirty="0" err="1" smtClean="0">
                <a:latin typeface="Trebuchet MS" panose="020B0603020202020204" pitchFamily="34" charset="0"/>
              </a:rPr>
              <a:t>view</a:t>
            </a:r>
            <a:r>
              <a:rPr lang="it-IT" sz="3600" dirty="0" smtClean="0">
                <a:latin typeface="Trebuchet MS" panose="020B0603020202020204" pitchFamily="34" charset="0"/>
              </a:rPr>
              <a:t> of society in general?</a:t>
            </a:r>
            <a:endParaRPr lang="it-IT" sz="3600" dirty="0">
              <a:latin typeface="Trebuchet MS" panose="020B0603020202020204" pitchFamily="34" charset="0"/>
            </a:endParaRPr>
          </a:p>
        </p:txBody>
      </p:sp>
      <p:sp>
        <p:nvSpPr>
          <p:cNvPr id="4104" name="Segnaposto contenuto 25"/>
          <p:cNvSpPr>
            <a:spLocks noGrp="1"/>
          </p:cNvSpPr>
          <p:nvPr>
            <p:ph idx="1"/>
          </p:nvPr>
        </p:nvSpPr>
        <p:spPr bwMode="auto"/>
        <p:txBody>
          <a:bodyPr/>
          <a:lstStyle/>
          <a:p>
            <a:pPr>
              <a:buFont typeface="Wingdings" pitchFamily="-112" charset="2"/>
              <a:buChar char="§"/>
            </a:pPr>
            <a:endParaRPr lang="en-US" sz="2000" dirty="0" smtClean="0">
              <a:latin typeface="Trebuchet MS" panose="020B0603020202020204" pitchFamily="34" charset="0"/>
            </a:endParaRPr>
          </a:p>
          <a:p>
            <a:pPr>
              <a:buFont typeface="Wingdings" pitchFamily="-112" charset="2"/>
              <a:buChar char="§"/>
            </a:pPr>
            <a:r>
              <a:rPr lang="en-US" sz="2000" dirty="0" smtClean="0">
                <a:latin typeface="Trebuchet MS" panose="020B0603020202020204" pitchFamily="34" charset="0"/>
              </a:rPr>
              <a:t>A science, not the science, a certain scientific progress, not the scientific progress – often tied to the powerful logics of the economy, market, and ideology – have in themselves a substantial fragility that keeps them from “touch a person’s heart”</a:t>
            </a:r>
          </a:p>
          <a:p>
            <a:pPr>
              <a:buFont typeface="Wingdings" pitchFamily="-112" charset="2"/>
              <a:buChar char="§"/>
            </a:pPr>
            <a:endParaRPr lang="en-US" sz="2000" dirty="0" smtClean="0">
              <a:latin typeface="Trebuchet MS" panose="020B0603020202020204" pitchFamily="34" charset="0"/>
            </a:endParaRPr>
          </a:p>
          <a:p>
            <a:pPr>
              <a:buFont typeface="Wingdings" pitchFamily="-112" charset="2"/>
              <a:buChar char="§"/>
            </a:pPr>
            <a:endParaRPr lang="en-US" sz="2000" dirty="0" smtClean="0">
              <a:latin typeface="Trebuchet MS" panose="020B0603020202020204" pitchFamily="34" charset="0"/>
            </a:endParaRPr>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71957264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title"/>
          </p:nvPr>
        </p:nvSpPr>
        <p:spPr>
          <a:xfrm>
            <a:off x="630238" y="457200"/>
            <a:ext cx="2949575" cy="1600200"/>
          </a:xfrm>
        </p:spPr>
        <p:txBody>
          <a:bodyPr/>
          <a:lstStyle/>
          <a:p>
            <a:r>
              <a:rPr lang="it-IT" sz="1800" b="1" dirty="0">
                <a:solidFill>
                  <a:srgbClr val="00B050"/>
                </a:solidFill>
                <a:latin typeface="Trebuchet MS" panose="020B0603020202020204" pitchFamily="34" charset="0"/>
              </a:rPr>
              <a:t>A new </a:t>
            </a:r>
            <a:r>
              <a:rPr lang="it-IT" sz="1800" b="1" dirty="0" err="1">
                <a:solidFill>
                  <a:srgbClr val="00B050"/>
                </a:solidFill>
                <a:latin typeface="Trebuchet MS" panose="020B0603020202020204" pitchFamily="34" charset="0"/>
              </a:rPr>
              <a:t>scientific</a:t>
            </a:r>
            <a:r>
              <a:rPr lang="it-IT" sz="1800" b="1" dirty="0">
                <a:solidFill>
                  <a:srgbClr val="00B050"/>
                </a:solidFill>
                <a:latin typeface="Trebuchet MS" panose="020B0603020202020204" pitchFamily="34" charset="0"/>
              </a:rPr>
              <a:t> </a:t>
            </a:r>
            <a:r>
              <a:rPr lang="it-IT" sz="1800" b="1" dirty="0" err="1">
                <a:solidFill>
                  <a:srgbClr val="00B050"/>
                </a:solidFill>
                <a:latin typeface="Trebuchet MS" panose="020B0603020202020204" pitchFamily="34" charset="0"/>
              </a:rPr>
              <a:t>humanism</a:t>
            </a:r>
            <a:r>
              <a:rPr lang="it-IT" sz="1800" dirty="0">
                <a:latin typeface="Trebuchet MS" panose="020B0603020202020204" pitchFamily="34" charset="0"/>
              </a:rPr>
              <a:t/>
            </a:r>
            <a:br>
              <a:rPr lang="it-IT" sz="1800" dirty="0">
                <a:latin typeface="Trebuchet MS" panose="020B0603020202020204" pitchFamily="34" charset="0"/>
              </a:rPr>
            </a:br>
            <a:r>
              <a:rPr lang="it-IT" sz="1800" b="0" i="1" dirty="0">
                <a:latin typeface="Trebuchet MS" panose="020B0603020202020204" pitchFamily="34" charset="0"/>
              </a:rPr>
              <a:t>Seven </a:t>
            </a:r>
            <a:r>
              <a:rPr lang="it-IT" sz="1800" b="0" i="1" dirty="0" err="1">
                <a:latin typeface="Trebuchet MS" panose="020B0603020202020204" pitchFamily="34" charset="0"/>
              </a:rPr>
              <a:t>chapters</a:t>
            </a:r>
            <a:r>
              <a:rPr lang="it-IT" sz="1800" b="0" i="1" dirty="0">
                <a:latin typeface="Trebuchet MS" panose="020B0603020202020204" pitchFamily="34" charset="0"/>
              </a:rPr>
              <a:t> on narrative medicine and </a:t>
            </a:r>
            <a:r>
              <a:rPr lang="it-IT" sz="1800" b="0" i="1" dirty="0" err="1">
                <a:latin typeface="Trebuchet MS" panose="020B0603020202020204" pitchFamily="34" charset="0"/>
              </a:rPr>
              <a:t>precision</a:t>
            </a:r>
            <a:r>
              <a:rPr lang="it-IT" sz="1800" b="0" i="1" dirty="0">
                <a:latin typeface="Trebuchet MS" panose="020B0603020202020204" pitchFamily="34" charset="0"/>
              </a:rPr>
              <a:t> medicine</a:t>
            </a:r>
          </a:p>
        </p:txBody>
      </p:sp>
      <p:sp>
        <p:nvSpPr>
          <p:cNvPr id="2051" name="Segnaposto testo 5"/>
          <p:cNvSpPr>
            <a:spLocks noGrp="1"/>
          </p:cNvSpPr>
          <p:nvPr>
            <p:ph type="body" sz="half" idx="2"/>
          </p:nvPr>
        </p:nvSpPr>
        <p:spPr bwMode="auto">
          <a:xfrm>
            <a:off x="630238" y="2057400"/>
            <a:ext cx="2949575" cy="3811588"/>
          </a:xfrm>
        </p:spPr>
        <p:txBody>
          <a:bodyPr/>
          <a:lstStyle/>
          <a:p>
            <a:pPr algn="ctr"/>
            <a:endParaRPr lang="en-US" sz="1800" dirty="0" smtClean="0">
              <a:latin typeface="BodoniPS" pitchFamily="18" charset="0"/>
            </a:endParaRPr>
          </a:p>
          <a:p>
            <a:r>
              <a:rPr lang="en-US" sz="1800" b="1" dirty="0" smtClean="0">
                <a:latin typeface="Trebuchet MS" panose="020B0603020202020204" pitchFamily="34" charset="0"/>
              </a:rPr>
              <a:t>Reciprocal thoughts</a:t>
            </a:r>
          </a:p>
          <a:p>
            <a:endParaRPr lang="en-US" sz="1800" dirty="0" smtClean="0">
              <a:latin typeface="Trebuchet MS" panose="020B0603020202020204" pitchFamily="34" charset="0"/>
            </a:endParaRPr>
          </a:p>
          <a:p>
            <a:r>
              <a:rPr lang="en-US" sz="1800" dirty="0" smtClean="0">
                <a:latin typeface="Trebuchet MS" panose="020B0603020202020204" pitchFamily="34" charset="0"/>
              </a:rPr>
              <a:t>The </a:t>
            </a:r>
            <a:r>
              <a:rPr lang="en-US" sz="1800" dirty="0">
                <a:latin typeface="Trebuchet MS" panose="020B0603020202020204" pitchFamily="34" charset="0"/>
              </a:rPr>
              <a:t>vital core is not in their epistemological and lexical architecture. Their center of gravity lies, rather, </a:t>
            </a:r>
            <a:r>
              <a:rPr lang="en-US" sz="1800" dirty="0" smtClean="0">
                <a:latin typeface="Trebuchet MS" panose="020B0603020202020204" pitchFamily="34" charset="0"/>
              </a:rPr>
              <a:t>in </a:t>
            </a:r>
            <a:r>
              <a:rPr lang="en-US" sz="1800" dirty="0">
                <a:latin typeface="Trebuchet MS" panose="020B0603020202020204" pitchFamily="34" charset="0"/>
              </a:rPr>
              <a:t>postulating a vision of medicine </a:t>
            </a:r>
            <a:r>
              <a:rPr lang="en-US" sz="1800" dirty="0" smtClean="0">
                <a:latin typeface="Trebuchet MS" panose="020B0603020202020204" pitchFamily="34" charset="0"/>
              </a:rPr>
              <a:t>and healthcare activities that is truly and </a:t>
            </a:r>
            <a:r>
              <a:rPr lang="en-US" sz="1800" dirty="0" err="1" smtClean="0">
                <a:latin typeface="Trebuchet MS" panose="020B0603020202020204" pitchFamily="34" charset="0"/>
              </a:rPr>
              <a:t>convincedly</a:t>
            </a:r>
            <a:r>
              <a:rPr lang="en-US" sz="1800" dirty="0" smtClean="0">
                <a:latin typeface="Trebuchet MS" panose="020B0603020202020204" pitchFamily="34" charset="0"/>
              </a:rPr>
              <a:t> holistic.</a:t>
            </a:r>
            <a:endParaRPr lang="en-US" sz="1800" dirty="0">
              <a:latin typeface="Trebuchet MS" panose="020B0603020202020204" pitchFamily="34" charset="0"/>
            </a:endParaRPr>
          </a:p>
        </p:txBody>
      </p:sp>
      <p:pic>
        <p:nvPicPr>
          <p:cNvPr id="2054" name="Immagine 9"/>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2055" name="Immagine 10"/>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2059"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2060"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pic>
        <p:nvPicPr>
          <p:cNvPr id="14" name="Segnaposto contenuto 8"/>
          <p:cNvPicPr>
            <a:picLocks noGrp="1" noChangeAspect="1"/>
          </p:cNvPicPr>
          <p:nvPr>
            <p:ph idx="1"/>
          </p:nvPr>
        </p:nvPicPr>
        <p:blipFill>
          <a:blip r:embed="rId5"/>
          <a:srcRect/>
          <a:stretch>
            <a:fillRect/>
          </a:stretch>
        </p:blipFill>
        <p:spPr bwMode="auto">
          <a:xfrm>
            <a:off x="3982085" y="988421"/>
            <a:ext cx="4297680" cy="4422371"/>
          </a:xfrm>
        </p:spPr>
      </p:pic>
      <p:sp>
        <p:nvSpPr>
          <p:cNvPr id="16" name="Rettangolo 15"/>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145082638"/>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olo 1"/>
          <p:cNvSpPr>
            <a:spLocks noGrp="1"/>
          </p:cNvSpPr>
          <p:nvPr>
            <p:ph type="title"/>
          </p:nvPr>
        </p:nvSpPr>
        <p:spPr/>
        <p:txBody>
          <a:bodyPr/>
          <a:lstStyle/>
          <a:p>
            <a:pPr algn="l"/>
            <a:r>
              <a:rPr lang="it-IT" dirty="0" err="1">
                <a:latin typeface="Trebuchet MS" panose="020B0603020202020204" pitchFamily="34" charset="0"/>
              </a:rPr>
              <a:t>Epilogue</a:t>
            </a:r>
            <a:endParaRPr lang="it-IT" dirty="0">
              <a:latin typeface="Trebuchet MS" panose="020B0603020202020204" pitchFamily="34" charset="0"/>
            </a:endParaRPr>
          </a:p>
        </p:txBody>
      </p:sp>
      <p:pic>
        <p:nvPicPr>
          <p:cNvPr id="13317"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13318"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13321"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13322"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26" name="Segnaposto contenuto 25"/>
          <p:cNvSpPr>
            <a:spLocks noGrp="1"/>
          </p:cNvSpPr>
          <p:nvPr>
            <p:ph idx="1"/>
          </p:nvPr>
        </p:nvSpPr>
        <p:spPr/>
        <p:txBody>
          <a:bodyPr/>
          <a:lstStyle/>
          <a:p>
            <a:pPr marL="0" indent="0">
              <a:buFont typeface="Arial" pitchFamily="-112" charset="0"/>
              <a:buNone/>
            </a:pPr>
            <a:r>
              <a:rPr lang="en-US" b="1" dirty="0">
                <a:latin typeface="Trebuchet MS" panose="020B0603020202020204" pitchFamily="34" charset="0"/>
              </a:rPr>
              <a:t>Presented by: </a:t>
            </a:r>
            <a:r>
              <a:rPr lang="en-US" dirty="0">
                <a:latin typeface="Trebuchet MS" panose="020B0603020202020204" pitchFamily="34" charset="0"/>
              </a:rPr>
              <a:t>Salvatore De </a:t>
            </a:r>
            <a:r>
              <a:rPr lang="en-US" dirty="0" err="1">
                <a:latin typeface="Trebuchet MS" panose="020B0603020202020204" pitchFamily="34" charset="0"/>
              </a:rPr>
              <a:t>Masi</a:t>
            </a:r>
            <a:endParaRPr lang="en-US" dirty="0">
              <a:latin typeface="Trebuchet MS" panose="020B0603020202020204" pitchFamily="34" charset="0"/>
            </a:endParaRPr>
          </a:p>
          <a:p>
            <a:pPr marL="0" indent="0">
              <a:buFont typeface="Wingdings" pitchFamily="-112" charset="2"/>
              <a:buChar char="§"/>
            </a:pPr>
            <a:r>
              <a:rPr lang="en-US" b="1" dirty="0">
                <a:latin typeface="Trebuchet MS" panose="020B0603020202020204" pitchFamily="34" charset="0"/>
              </a:rPr>
              <a:t>After listening to the “seven chapters”</a:t>
            </a:r>
          </a:p>
          <a:p>
            <a:pPr lvl="1">
              <a:buFont typeface="Wingdings" pitchFamily="-112" charset="2"/>
              <a:buChar char="§"/>
            </a:pPr>
            <a:r>
              <a:rPr lang="en-US" dirty="0" err="1">
                <a:latin typeface="Trebuchet MS" panose="020B0603020202020204" pitchFamily="34" charset="0"/>
              </a:rPr>
              <a:t>Benedetta</a:t>
            </a:r>
            <a:r>
              <a:rPr lang="en-US" dirty="0">
                <a:latin typeface="Trebuchet MS" panose="020B0603020202020204" pitchFamily="34" charset="0"/>
              </a:rPr>
              <a:t> </a:t>
            </a:r>
            <a:r>
              <a:rPr lang="en-US" dirty="0" err="1">
                <a:latin typeface="Trebuchet MS" panose="020B0603020202020204" pitchFamily="34" charset="0"/>
              </a:rPr>
              <a:t>Fantugini</a:t>
            </a:r>
            <a:endParaRPr lang="en-US" dirty="0">
              <a:latin typeface="Trebuchet MS" panose="020B0603020202020204" pitchFamily="34" charset="0"/>
            </a:endParaRPr>
          </a:p>
        </p:txBody>
      </p:sp>
      <p:sp>
        <p:nvSpPr>
          <p:cNvPr id="12" name="Rettangolo 11"/>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8"/>
          <p:cNvSpPr txBox="1">
            <a:spLocks noChangeArrowheads="1"/>
          </p:cNvSpPr>
          <p:nvPr/>
        </p:nvSpPr>
        <p:spPr bwMode="auto">
          <a:xfrm>
            <a:off x="6490710" y="5527"/>
            <a:ext cx="2653290" cy="400110"/>
          </a:xfrm>
          <a:prstGeom prst="rect">
            <a:avLst/>
          </a:prstGeom>
          <a:noFill/>
          <a:ln w="9525">
            <a:noFill/>
            <a:miter lim="800000"/>
            <a:headEnd/>
            <a:tailEnd/>
          </a:ln>
        </p:spPr>
        <p:txBody>
          <a:bodyPr wrap="none">
            <a:prstTxWarp prst="textNoShape">
              <a:avLst/>
            </a:prstTxWarp>
            <a:spAutoFit/>
          </a:bodyPr>
          <a:lstStyle/>
          <a:p>
            <a:pPr algn="r" eaLnBrk="1" hangingPunct="1"/>
            <a:r>
              <a:rPr lang="it-IT" sz="2000" b="1" i="1" dirty="0" smtClean="0">
                <a:solidFill>
                  <a:schemeClr val="bg1"/>
                </a:solidFill>
                <a:latin typeface="Trebuchet MS" panose="020B0603020202020204" pitchFamily="34" charset="0"/>
              </a:rPr>
              <a:t>Conference </a:t>
            </a:r>
            <a:r>
              <a:rPr lang="it-IT" sz="2000" b="1" i="1" dirty="0" err="1" smtClean="0">
                <a:solidFill>
                  <a:schemeClr val="bg1"/>
                </a:solidFill>
                <a:latin typeface="Trebuchet MS" panose="020B0603020202020204" pitchFamily="34" charset="0"/>
              </a:rPr>
              <a:t>program</a:t>
            </a:r>
            <a:endParaRPr lang="it-IT" sz="2000" b="1" i="1" dirty="0">
              <a:solidFill>
                <a:schemeClr val="bg1"/>
              </a:solidFill>
              <a:latin typeface="Trebuchet MS" panose="020B0603020202020204" pitchFamily="34" charset="0"/>
            </a:endParaRPr>
          </a:p>
        </p:txBody>
      </p:sp>
      <p:sp>
        <p:nvSpPr>
          <p:cNvPr id="14" name="CasellaDiTesto 19"/>
          <p:cNvSpPr txBox="1">
            <a:spLocks noChangeArrowheads="1"/>
          </p:cNvSpPr>
          <p:nvPr/>
        </p:nvSpPr>
        <p:spPr bwMode="auto">
          <a:xfrm>
            <a:off x="6824663" y="369888"/>
            <a:ext cx="2319337" cy="400110"/>
          </a:xfrm>
          <a:prstGeom prst="rect">
            <a:avLst/>
          </a:prstGeom>
          <a:noFill/>
          <a:ln w="9525">
            <a:noFill/>
            <a:miter lim="800000"/>
            <a:headEnd/>
            <a:tailEnd/>
          </a:ln>
        </p:spPr>
        <p:txBody>
          <a:bodyPr>
            <a:prstTxWarp prst="textNoShape">
              <a:avLst/>
            </a:prstTxWarp>
            <a:spAutoFit/>
          </a:bodyPr>
          <a:lstStyle/>
          <a:p>
            <a:pPr algn="r" eaLnBrk="1" hangingPunct="1"/>
            <a:r>
              <a:rPr lang="it-IT" sz="2000" i="1" dirty="0" err="1" smtClean="0">
                <a:latin typeface="Trebuchet MS" panose="020B0603020202020204" pitchFamily="34" charset="0"/>
              </a:rPr>
              <a:t>February</a:t>
            </a:r>
            <a:r>
              <a:rPr lang="it-IT" sz="2000" i="1" dirty="0" smtClean="0">
                <a:latin typeface="Trebuchet MS" panose="020B0603020202020204" pitchFamily="34" charset="0"/>
              </a:rPr>
              <a:t> 19, 2016</a:t>
            </a:r>
            <a:endParaRPr lang="it-IT" sz="2000" i="1" dirty="0">
              <a:latin typeface="Trebuchet MS" panose="020B0603020202020204" pitchFamily="34"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Immagine 1" descr="February 18-19 2016.pdf"/>
          <p:cNvPicPr>
            <a:picLocks noChangeAspect="1"/>
          </p:cNvPicPr>
          <p:nvPr/>
        </p:nvPicPr>
        <p:blipFill rotWithShape="1">
          <a:blip r:embed="rId2"/>
          <a:srcRect b="33333"/>
          <a:stretch/>
        </p:blipFill>
        <p:spPr bwMode="auto">
          <a:xfrm>
            <a:off x="1793205" y="116632"/>
            <a:ext cx="5299075" cy="6048672"/>
          </a:xfrm>
          <a:prstGeom prst="rect">
            <a:avLst/>
          </a:prstGeom>
          <a:noFill/>
          <a:ln w="9525">
            <a:noFill/>
            <a:miter lim="800000"/>
            <a:headEnd/>
            <a:tailEnd/>
          </a:ln>
        </p:spPr>
      </p:pic>
      <p:sp>
        <p:nvSpPr>
          <p:cNvPr id="3" name="Rettangolo 2"/>
          <p:cNvSpPr/>
          <p:nvPr/>
        </p:nvSpPr>
        <p:spPr>
          <a:xfrm>
            <a:off x="4499992" y="6309320"/>
            <a:ext cx="2357286" cy="369332"/>
          </a:xfrm>
          <a:prstGeom prst="rect">
            <a:avLst/>
          </a:prstGeom>
        </p:spPr>
        <p:txBody>
          <a:bodyPr wrap="none">
            <a:spAutoFit/>
          </a:bodyPr>
          <a:lstStyle/>
          <a:p>
            <a:r>
              <a:rPr lang="it-IT" sz="1800" b="1" dirty="0" smtClean="0">
                <a:solidFill>
                  <a:srgbClr val="000000"/>
                </a:solidFill>
                <a:latin typeface="Trebuchet MS" panose="020B0603020202020204" pitchFamily="34" charset="0"/>
              </a:rPr>
              <a:t>Giacomo </a:t>
            </a:r>
            <a:r>
              <a:rPr lang="it-IT" sz="1800" b="1" dirty="0" err="1" smtClean="0">
                <a:solidFill>
                  <a:srgbClr val="000000"/>
                </a:solidFill>
                <a:latin typeface="Trebuchet MS" panose="020B0603020202020204" pitchFamily="34" charset="0"/>
              </a:rPr>
              <a:t>Giacometti</a:t>
            </a:r>
            <a:endParaRPr lang="it-IT" sz="1800" dirty="0">
              <a:solidFill>
                <a:srgbClr val="000000"/>
              </a:solidFill>
            </a:endParaRPr>
          </a:p>
        </p:txBody>
      </p:sp>
    </p:spTree>
    <p:extLst>
      <p:ext uri="{BB962C8B-B14F-4D97-AF65-F5344CB8AC3E}">
        <p14:creationId xmlns:p14="http://schemas.microsoft.com/office/powerpoint/2010/main" val="3556369170"/>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title"/>
          </p:nvPr>
        </p:nvSpPr>
        <p:spPr>
          <a:xfrm>
            <a:off x="381000" y="304800"/>
            <a:ext cx="3886200" cy="1162050"/>
          </a:xfrm>
        </p:spPr>
        <p:txBody>
          <a:bodyPr/>
          <a:lstStyle/>
          <a:p>
            <a:r>
              <a:rPr lang="it-IT" sz="2400" b="0" dirty="0" smtClean="0">
                <a:latin typeface="Trebuchet MS" panose="020B0603020202020204" pitchFamily="34" charset="0"/>
                <a:cs typeface="Calisto MT" charset="0"/>
              </a:rPr>
              <a:t>Sir Prof. </a:t>
            </a:r>
            <a:br>
              <a:rPr lang="it-IT" sz="2400" b="0" dirty="0" smtClean="0">
                <a:latin typeface="Trebuchet MS" panose="020B0603020202020204" pitchFamily="34" charset="0"/>
                <a:cs typeface="Calisto MT" charset="0"/>
              </a:rPr>
            </a:br>
            <a:r>
              <a:rPr lang="it-IT" sz="2400" b="0" dirty="0" smtClean="0">
                <a:latin typeface="Trebuchet MS" panose="020B0603020202020204" pitchFamily="34" charset="0"/>
                <a:cs typeface="Calisto MT" charset="0"/>
              </a:rPr>
              <a:t>Charles Scott </a:t>
            </a:r>
            <a:r>
              <a:rPr lang="it-IT" sz="2400" b="0" dirty="0" err="1" smtClean="0">
                <a:latin typeface="Trebuchet MS" panose="020B0603020202020204" pitchFamily="34" charset="0"/>
                <a:cs typeface="Calisto MT" charset="0"/>
              </a:rPr>
              <a:t>Sherrington</a:t>
            </a:r>
            <a:endParaRPr lang="it-IT" sz="2100" b="0" i="1" dirty="0">
              <a:latin typeface="Trebuchet MS" panose="020B0603020202020204" pitchFamily="34" charset="0"/>
            </a:endParaRPr>
          </a:p>
        </p:txBody>
      </p:sp>
      <p:sp>
        <p:nvSpPr>
          <p:cNvPr id="2051" name="Segnaposto testo 5"/>
          <p:cNvSpPr>
            <a:spLocks noGrp="1"/>
          </p:cNvSpPr>
          <p:nvPr>
            <p:ph type="body" sz="half" idx="2"/>
          </p:nvPr>
        </p:nvSpPr>
        <p:spPr bwMode="auto">
          <a:xfrm>
            <a:off x="381000" y="1555750"/>
            <a:ext cx="3733800" cy="3746500"/>
          </a:xfrm>
        </p:spPr>
        <p:txBody>
          <a:bodyPr/>
          <a:lstStyle/>
          <a:p>
            <a:pPr algn="just">
              <a:spcBef>
                <a:spcPts val="1200"/>
              </a:spcBef>
              <a:spcAft>
                <a:spcPts val="1200"/>
              </a:spcAft>
              <a:defRPr/>
            </a:pPr>
            <a:endParaRPr lang="en-GB" sz="1600" i="1" dirty="0" smtClean="0">
              <a:solidFill>
                <a:srgbClr val="000000"/>
              </a:solidFill>
              <a:latin typeface="Trebuchet MS" panose="020B0603020202020204" pitchFamily="34" charset="0"/>
            </a:endParaRPr>
          </a:p>
          <a:p>
            <a:pPr algn="just">
              <a:spcBef>
                <a:spcPts val="1200"/>
              </a:spcBef>
              <a:spcAft>
                <a:spcPts val="1200"/>
              </a:spcAft>
              <a:defRPr/>
            </a:pPr>
            <a:r>
              <a:rPr lang="en-GB" sz="2400" i="1" dirty="0" smtClean="0">
                <a:solidFill>
                  <a:srgbClr val="000000"/>
                </a:solidFill>
                <a:latin typeface="Trebuchet MS" panose="020B0603020202020204" pitchFamily="34" charset="0"/>
              </a:rPr>
              <a:t>“The cultural journey never ends, it only has resting places, stopovers where the traveller can look around and collect his thoughts</a:t>
            </a:r>
            <a:r>
              <a:rPr lang="en-GB" sz="1800" i="1" dirty="0" smtClean="0">
                <a:solidFill>
                  <a:srgbClr val="000000"/>
                </a:solidFill>
                <a:latin typeface="Trebuchet MS" panose="020B0603020202020204" pitchFamily="34" charset="0"/>
              </a:rPr>
              <a:t>.”</a:t>
            </a:r>
            <a:endParaRPr lang="it-IT" sz="1800" dirty="0">
              <a:solidFill>
                <a:srgbClr val="000000"/>
              </a:solidFill>
              <a:latin typeface="Trebuchet MS" panose="020B0603020202020204" pitchFamily="34" charset="0"/>
            </a:endParaRPr>
          </a:p>
        </p:txBody>
      </p:sp>
      <p:pic>
        <p:nvPicPr>
          <p:cNvPr id="2054" name="Immagine 9"/>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2055" name="Immagine 10"/>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2059"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2060"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15" name="Rettangolo 14"/>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p:cNvPicPr>
            <a:picLocks noChangeAspect="1"/>
          </p:cNvPicPr>
          <p:nvPr/>
        </p:nvPicPr>
        <p:blipFill rotWithShape="1">
          <a:blip r:embed="rId5"/>
          <a:srcRect t="4761" b="20453"/>
          <a:stretch/>
        </p:blipFill>
        <p:spPr>
          <a:xfrm>
            <a:off x="5148064" y="1556792"/>
            <a:ext cx="3616325" cy="3465513"/>
          </a:xfrm>
          <a:prstGeom prst="rect">
            <a:avLst/>
          </a:prstGeom>
          <a:ln>
            <a:noFill/>
          </a:ln>
          <a:effectLst>
            <a:outerShdw blurRad="190500" algn="tl" rotWithShape="0">
              <a:srgbClr val="000000">
                <a:alpha val="70000"/>
              </a:srgbClr>
            </a:outerShdw>
          </a:effectLst>
        </p:spPr>
      </p:pic>
      <p:sp>
        <p:nvSpPr>
          <p:cNvPr id="13" name="CasellaDiTesto 3"/>
          <p:cNvSpPr txBox="1">
            <a:spLocks noChangeArrowheads="1"/>
          </p:cNvSpPr>
          <p:nvPr/>
        </p:nvSpPr>
        <p:spPr bwMode="auto">
          <a:xfrm>
            <a:off x="5796532" y="5301705"/>
            <a:ext cx="33839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it-IT" dirty="0" smtClean="0">
                <a:latin typeface="Calisto MT" charset="0"/>
                <a:cs typeface="Calisto MT" charset="0"/>
              </a:rPr>
              <a:t>1857  - </a:t>
            </a:r>
            <a:r>
              <a:rPr lang="it-IT" dirty="0" smtClean="0">
                <a:solidFill>
                  <a:srgbClr val="000000"/>
                </a:solidFill>
                <a:latin typeface="Calisto MT" charset="0"/>
                <a:cs typeface="Calisto MT" charset="0"/>
              </a:rPr>
              <a:t>1952</a:t>
            </a:r>
            <a:endParaRPr lang="it-IT" dirty="0">
              <a:solidFill>
                <a:srgbClr val="000000"/>
              </a:solidFill>
              <a:latin typeface="Calisto MT" charset="0"/>
              <a:cs typeface="Calisto MT" charset="0"/>
            </a:endParaRPr>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sz="3200" dirty="0" smtClean="0">
                <a:latin typeface="Trebuchet MS" panose="020B0603020202020204" pitchFamily="34" charset="0"/>
              </a:rPr>
              <a:t>Narrative medicine and </a:t>
            </a:r>
            <a:r>
              <a:rPr lang="it-IT" sz="3200" dirty="0" err="1" smtClean="0">
                <a:latin typeface="Trebuchet MS" panose="020B0603020202020204" pitchFamily="34" charset="0"/>
              </a:rPr>
              <a:t>precision</a:t>
            </a:r>
            <a:r>
              <a:rPr lang="it-IT" sz="3200" dirty="0" smtClean="0">
                <a:latin typeface="Trebuchet MS" panose="020B0603020202020204" pitchFamily="34" charset="0"/>
              </a:rPr>
              <a:t> medicine</a:t>
            </a:r>
            <a:endParaRPr lang="it-IT" sz="3200" dirty="0">
              <a:latin typeface="Trebuchet MS" panose="020B0603020202020204" pitchFamily="34" charset="0"/>
            </a:endParaRPr>
          </a:p>
        </p:txBody>
      </p:sp>
      <p:sp>
        <p:nvSpPr>
          <p:cNvPr id="4104" name="Segnaposto contenuto 25"/>
          <p:cNvSpPr>
            <a:spLocks noGrp="1"/>
          </p:cNvSpPr>
          <p:nvPr>
            <p:ph idx="1"/>
          </p:nvPr>
        </p:nvSpPr>
        <p:spPr bwMode="auto">
          <a:xfrm>
            <a:off x="457200" y="1371600"/>
            <a:ext cx="8229600" cy="4525963"/>
          </a:xfrm>
        </p:spPr>
        <p:txBody>
          <a:bodyPr/>
          <a:lstStyle/>
          <a:p>
            <a:pPr>
              <a:buFont typeface="Wingdings" pitchFamily="-112" charset="2"/>
              <a:buChar char="§"/>
            </a:pPr>
            <a:r>
              <a:rPr lang="en-US" sz="2800" dirty="0" smtClean="0">
                <a:latin typeface="Trebuchet MS" panose="020B0603020202020204" pitchFamily="34" charset="0"/>
              </a:rPr>
              <a:t>Two schools of thoughts, two research laboratories, meet at this scientific event.</a:t>
            </a:r>
          </a:p>
          <a:p>
            <a:pPr>
              <a:buNone/>
            </a:pPr>
            <a:endParaRPr lang="en-US" sz="2800" dirty="0" smtClean="0">
              <a:latin typeface="Trebuchet MS" panose="020B0603020202020204" pitchFamily="34" charset="0"/>
            </a:endParaRPr>
          </a:p>
          <a:p>
            <a:pPr>
              <a:buFont typeface="Wingdings" pitchFamily="-112" charset="2"/>
              <a:buChar char="§"/>
            </a:pPr>
            <a:r>
              <a:rPr lang="en-US" sz="2800" dirty="0" smtClean="0">
                <a:latin typeface="Trebuchet MS" panose="020B0603020202020204" pitchFamily="34" charset="0"/>
              </a:rPr>
              <a:t>They are clinical and research areas – one that capitalizes on the fundamental aspects of human interaction, and the other that exploits innovative processes of the biomedical sciences – that are both expressions of a person’s communicative profiles, whether narrative or </a:t>
            </a:r>
            <a:r>
              <a:rPr lang="en-US" sz="2800" dirty="0" err="1" smtClean="0">
                <a:latin typeface="Trebuchet MS" panose="020B0603020202020204" pitchFamily="34" charset="0"/>
              </a:rPr>
              <a:t>omics</a:t>
            </a:r>
            <a:r>
              <a:rPr lang="en-US" sz="2800" dirty="0" smtClean="0">
                <a:latin typeface="Trebuchet MS" panose="020B0603020202020204" pitchFamily="34" charset="0"/>
              </a:rPr>
              <a:t>-based.</a:t>
            </a:r>
            <a:endParaRPr lang="en-US" sz="2800" dirty="0">
              <a:latin typeface="Trebuchet MS" panose="020B0603020202020204" pitchFamily="34" charset="0"/>
            </a:endParaRPr>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10" name="Rettangolo 9"/>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dirty="0" err="1" smtClean="0">
                <a:latin typeface="Trebuchet MS" panose="020B0603020202020204" pitchFamily="34" charset="0"/>
              </a:rPr>
              <a:t>Emancipation</a:t>
            </a:r>
            <a:endParaRPr lang="it-IT" dirty="0">
              <a:latin typeface="Trebuchet MS" panose="020B0603020202020204" pitchFamily="34" charset="0"/>
            </a:endParaRPr>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4104" name="Segnaposto contenuto 25"/>
          <p:cNvSpPr>
            <a:spLocks noGrp="1"/>
          </p:cNvSpPr>
          <p:nvPr>
            <p:ph idx="1"/>
          </p:nvPr>
        </p:nvSpPr>
        <p:spPr bwMode="auto"/>
        <p:txBody>
          <a:bodyPr/>
          <a:lstStyle/>
          <a:p>
            <a:pPr>
              <a:buFont typeface="Wingdings" pitchFamily="-112" charset="2"/>
              <a:buChar char="§"/>
            </a:pPr>
            <a:r>
              <a:rPr lang="en-US" dirty="0" smtClean="0">
                <a:latin typeface="Trebuchet MS" panose="020B0603020202020204" pitchFamily="34" charset="0"/>
              </a:rPr>
              <a:t>From the Latin </a:t>
            </a:r>
            <a:r>
              <a:rPr lang="en-US" i="1" dirty="0" err="1" smtClean="0">
                <a:latin typeface="Trebuchet MS" panose="020B0603020202020204" pitchFamily="34" charset="0"/>
              </a:rPr>
              <a:t>emancipatio</a:t>
            </a:r>
            <a:r>
              <a:rPr lang="en-US" dirty="0" smtClean="0">
                <a:latin typeface="Trebuchet MS" panose="020B0603020202020204" pitchFamily="34" charset="0"/>
              </a:rPr>
              <a:t>, which means:</a:t>
            </a:r>
          </a:p>
          <a:p>
            <a:pPr lvl="1">
              <a:buFont typeface="Wingdings" pitchFamily="-112" charset="2"/>
              <a:buChar char="§"/>
            </a:pPr>
            <a:r>
              <a:rPr lang="en-US" dirty="0" smtClean="0">
                <a:latin typeface="Trebuchet MS" panose="020B0603020202020204" pitchFamily="34" charset="0"/>
              </a:rPr>
              <a:t>To obtain freedom by side-stepping hierarchies and dominant behavior</a:t>
            </a:r>
          </a:p>
          <a:p>
            <a:pPr lvl="1">
              <a:buFont typeface="Wingdings" pitchFamily="-112" charset="2"/>
              <a:buChar char="§"/>
            </a:pPr>
            <a:endParaRPr lang="en-US" dirty="0" smtClean="0">
              <a:latin typeface="Trebuchet MS" panose="020B0603020202020204" pitchFamily="34" charset="0"/>
            </a:endParaRPr>
          </a:p>
          <a:p>
            <a:pPr>
              <a:buFont typeface="Wingdings" pitchFamily="-112" charset="2"/>
              <a:buChar char="§"/>
            </a:pPr>
            <a:r>
              <a:rPr lang="en-US" dirty="0" smtClean="0">
                <a:latin typeface="Trebuchet MS" panose="020B0603020202020204" pitchFamily="34" charset="0"/>
              </a:rPr>
              <a:t>Why does medicine need to be emancipated?</a:t>
            </a:r>
          </a:p>
        </p:txBody>
      </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dirty="0" smtClean="0">
                <a:latin typeface="Trebuchet MS" panose="020B0603020202020204" pitchFamily="34" charset="0"/>
              </a:rPr>
              <a:t>Medicine must free </a:t>
            </a:r>
            <a:r>
              <a:rPr lang="it-IT" dirty="0" err="1" smtClean="0">
                <a:latin typeface="Trebuchet MS" panose="020B0603020202020204" pitchFamily="34" charset="0"/>
              </a:rPr>
              <a:t>itself</a:t>
            </a:r>
            <a:r>
              <a:rPr lang="it-IT" dirty="0" smtClean="0">
                <a:latin typeface="Trebuchet MS" panose="020B0603020202020204" pitchFamily="34" charset="0"/>
              </a:rPr>
              <a:t>…</a:t>
            </a:r>
            <a:endParaRPr lang="it-IT" dirty="0">
              <a:latin typeface="Trebuchet MS" panose="020B0603020202020204" pitchFamily="34" charset="0"/>
            </a:endParaRPr>
          </a:p>
        </p:txBody>
      </p:sp>
      <p:sp>
        <p:nvSpPr>
          <p:cNvPr id="4104" name="Segnaposto contenuto 25"/>
          <p:cNvSpPr>
            <a:spLocks noGrp="1"/>
          </p:cNvSpPr>
          <p:nvPr>
            <p:ph sz="half" idx="1"/>
          </p:nvPr>
        </p:nvSpPr>
        <p:spPr bwMode="auto">
          <a:xfrm>
            <a:off x="457200" y="1600200"/>
            <a:ext cx="3886200" cy="4046475"/>
          </a:xfrm>
        </p:spPr>
        <p:txBody>
          <a:bodyPr/>
          <a:lstStyle/>
          <a:p>
            <a:pPr>
              <a:buFont typeface="Wingdings" pitchFamily="-112" charset="2"/>
              <a:buChar char="§"/>
            </a:pPr>
            <a:r>
              <a:rPr lang="en-US" sz="2400" b="1" dirty="0" smtClean="0">
                <a:latin typeface="Trebuchet MS" panose="020B0603020202020204" pitchFamily="34" charset="0"/>
              </a:rPr>
              <a:t>…from Descartes’ error</a:t>
            </a:r>
          </a:p>
          <a:p>
            <a:pPr>
              <a:buFont typeface="Wingdings" pitchFamily="-112" charset="2"/>
              <a:buChar char="§"/>
            </a:pPr>
            <a:r>
              <a:rPr lang="en-US" sz="2400" dirty="0" smtClean="0">
                <a:latin typeface="Trebuchet MS" panose="020B0603020202020204" pitchFamily="34" charset="0"/>
              </a:rPr>
              <a:t>The dualist separation</a:t>
            </a:r>
          </a:p>
          <a:p>
            <a:pPr lvl="1">
              <a:buFont typeface="Wingdings" pitchFamily="-112" charset="2"/>
              <a:buChar char="§"/>
            </a:pPr>
            <a:r>
              <a:rPr lang="en-US" sz="2000" dirty="0" smtClean="0">
                <a:latin typeface="Trebuchet MS" panose="020B0603020202020204" pitchFamily="34" charset="0"/>
              </a:rPr>
              <a:t>Mind and body</a:t>
            </a:r>
          </a:p>
          <a:p>
            <a:pPr lvl="1">
              <a:buFont typeface="Wingdings" pitchFamily="-112" charset="2"/>
              <a:buChar char="§"/>
            </a:pPr>
            <a:r>
              <a:rPr lang="en-US" sz="2000" dirty="0" smtClean="0">
                <a:latin typeface="Trebuchet MS" panose="020B0603020202020204" pitchFamily="34" charset="0"/>
              </a:rPr>
              <a:t>Rationality and emotion</a:t>
            </a:r>
          </a:p>
          <a:p>
            <a:pPr>
              <a:buFont typeface="Wingdings" pitchFamily="-112" charset="2"/>
              <a:buChar char="§"/>
            </a:pPr>
            <a:r>
              <a:rPr lang="en-US" sz="2400" dirty="0" smtClean="0">
                <a:latin typeface="Trebuchet MS" panose="020B0603020202020204" pitchFamily="34" charset="0"/>
              </a:rPr>
              <a:t>Descartes’ error is still overbearing in medical care</a:t>
            </a:r>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050" name="Picture 2" descr="http://ecx.images-amazon.com/images/I/514GEC4ZTML.jpg"/>
          <p:cNvPicPr>
            <a:picLocks noGrp="1" noChangeAspect="1" noChangeArrowheads="1"/>
          </p:cNvPicPr>
          <p:nvPr>
            <p:ph sz="half" idx="2"/>
          </p:nvPr>
        </p:nvPicPr>
        <p:blipFill>
          <a:blip r:embed="rId5" cstate="email">
            <a:extLst>
              <a:ext uri="{28A0092B-C50C-407E-A947-70E740481C1C}">
                <a14:useLocalDpi xmlns:a14="http://schemas.microsoft.com/office/drawing/2010/main" val="0"/>
              </a:ext>
            </a:extLst>
          </a:blip>
          <a:srcRect/>
          <a:stretch>
            <a:fillRect/>
          </a:stretch>
        </p:blipFill>
        <p:spPr bwMode="auto">
          <a:xfrm>
            <a:off x="5943600" y="1470484"/>
            <a:ext cx="2553904" cy="39170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964847"/>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p:cNvSpPr>
            <a:spLocks noGrp="1"/>
          </p:cNvSpPr>
          <p:nvPr>
            <p:ph type="title"/>
          </p:nvPr>
        </p:nvSpPr>
        <p:spPr/>
        <p:txBody>
          <a:bodyPr/>
          <a:lstStyle/>
          <a:p>
            <a:pPr algn="l"/>
            <a:r>
              <a:rPr lang="it-IT" dirty="0" smtClean="0">
                <a:latin typeface="Trebuchet MS" panose="020B0603020202020204" pitchFamily="34" charset="0"/>
              </a:rPr>
              <a:t>Medicine must free </a:t>
            </a:r>
            <a:r>
              <a:rPr lang="it-IT" dirty="0" err="1" smtClean="0">
                <a:latin typeface="Trebuchet MS" panose="020B0603020202020204" pitchFamily="34" charset="0"/>
              </a:rPr>
              <a:t>itself</a:t>
            </a:r>
            <a:r>
              <a:rPr lang="it-IT" dirty="0" smtClean="0">
                <a:latin typeface="Trebuchet MS" panose="020B0603020202020204" pitchFamily="34" charset="0"/>
              </a:rPr>
              <a:t>…</a:t>
            </a:r>
            <a:endParaRPr lang="it-IT" dirty="0">
              <a:latin typeface="Trebuchet MS" panose="020B0603020202020204" pitchFamily="34" charset="0"/>
            </a:endParaRPr>
          </a:p>
        </p:txBody>
      </p:sp>
      <p:sp>
        <p:nvSpPr>
          <p:cNvPr id="4104" name="Segnaposto contenuto 25"/>
          <p:cNvSpPr>
            <a:spLocks noGrp="1"/>
          </p:cNvSpPr>
          <p:nvPr>
            <p:ph idx="1"/>
          </p:nvPr>
        </p:nvSpPr>
        <p:spPr bwMode="auto">
          <a:xfrm>
            <a:off x="76200" y="1600200"/>
            <a:ext cx="8686800" cy="4525963"/>
          </a:xfrm>
        </p:spPr>
        <p:txBody>
          <a:bodyPr/>
          <a:lstStyle/>
          <a:p>
            <a:pPr>
              <a:buNone/>
            </a:pPr>
            <a:r>
              <a:rPr lang="en-US" sz="2800" b="1" dirty="0" smtClean="0">
                <a:latin typeface="Trebuchet MS" panose="020B0603020202020204" pitchFamily="34" charset="0"/>
              </a:rPr>
              <a:t>    …from subordination to the biological paradigm</a:t>
            </a:r>
          </a:p>
          <a:p>
            <a:pPr>
              <a:buFont typeface="Wingdings" pitchFamily="-112" charset="2"/>
              <a:buChar char="§"/>
            </a:pPr>
            <a:r>
              <a:rPr lang="en-US" sz="2400" dirty="0" smtClean="0">
                <a:latin typeface="Trebuchet MS" panose="020B0603020202020204" pitchFamily="34" charset="0"/>
              </a:rPr>
              <a:t>Considering the patient as merely the sum of circulatory, respiratory, and gastroenterological symptoms, a sort of brain-lung-heart preparation</a:t>
            </a:r>
          </a:p>
          <a:p>
            <a:pPr>
              <a:buNone/>
            </a:pPr>
            <a:endParaRPr lang="en-US" sz="2400" dirty="0" smtClean="0">
              <a:latin typeface="Trebuchet MS" panose="020B0603020202020204" pitchFamily="34" charset="0"/>
            </a:endParaRPr>
          </a:p>
          <a:p>
            <a:pPr>
              <a:buFont typeface="Wingdings" pitchFamily="-112" charset="2"/>
              <a:buChar char="§"/>
            </a:pPr>
            <a:r>
              <a:rPr lang="en-US" sz="2400" dirty="0" smtClean="0">
                <a:latin typeface="Trebuchet MS" panose="020B0603020202020204" pitchFamily="34" charset="0"/>
              </a:rPr>
              <a:t>And not in a holistic way as a harmonic system continuously interacting with himself and his environment</a:t>
            </a:r>
          </a:p>
          <a:p>
            <a:pPr>
              <a:buFont typeface="Wingdings" pitchFamily="-112" charset="2"/>
              <a:buChar char="§"/>
            </a:pPr>
            <a:endParaRPr lang="en-US" sz="2400" dirty="0" smtClean="0">
              <a:latin typeface="Trebuchet MS" panose="020B0603020202020204" pitchFamily="34" charset="0"/>
            </a:endParaRPr>
          </a:p>
        </p:txBody>
      </p:sp>
      <p:pic>
        <p:nvPicPr>
          <p:cNvPr id="4101" name="Immagine 20"/>
          <p:cNvPicPr>
            <a:picLocks noChangeAspect="1"/>
          </p:cNvPicPr>
          <p:nvPr/>
        </p:nvPicPr>
        <p:blipFill>
          <a:blip r:embed="rId2"/>
          <a:srcRect/>
          <a:stretch>
            <a:fillRect/>
          </a:stretch>
        </p:blipFill>
        <p:spPr bwMode="auto">
          <a:xfrm>
            <a:off x="166688" y="6057900"/>
            <a:ext cx="1103312" cy="668338"/>
          </a:xfrm>
          <a:prstGeom prst="rect">
            <a:avLst/>
          </a:prstGeom>
          <a:noFill/>
          <a:ln w="9525">
            <a:noFill/>
            <a:miter lim="800000"/>
            <a:headEnd/>
            <a:tailEnd/>
          </a:ln>
        </p:spPr>
      </p:pic>
      <p:pic>
        <p:nvPicPr>
          <p:cNvPr id="4102" name="Immagine 21"/>
          <p:cNvPicPr>
            <a:picLocks noChangeAspect="1"/>
          </p:cNvPicPr>
          <p:nvPr/>
        </p:nvPicPr>
        <p:blipFill>
          <a:blip r:embed="rId3"/>
          <a:srcRect/>
          <a:stretch>
            <a:fillRect/>
          </a:stretch>
        </p:blipFill>
        <p:spPr bwMode="auto">
          <a:xfrm>
            <a:off x="1266825" y="6057900"/>
            <a:ext cx="930275" cy="687388"/>
          </a:xfrm>
          <a:prstGeom prst="rect">
            <a:avLst/>
          </a:prstGeom>
          <a:noFill/>
          <a:ln w="9525">
            <a:noFill/>
            <a:miter lim="800000"/>
            <a:headEnd/>
            <a:tailEnd/>
          </a:ln>
        </p:spPr>
      </p:pic>
      <p:grpSp>
        <p:nvGrpSpPr>
          <p:cNvPr id="2" name="Group 4"/>
          <p:cNvGrpSpPr>
            <a:grpSpLocks noChangeAspect="1"/>
          </p:cNvGrpSpPr>
          <p:nvPr/>
        </p:nvGrpSpPr>
        <p:grpSpPr bwMode="auto">
          <a:xfrm>
            <a:off x="5432425" y="5627688"/>
            <a:ext cx="3544888" cy="1098550"/>
            <a:chOff x="-8283" y="-1302"/>
            <a:chExt cx="22326" cy="6924"/>
          </a:xfrm>
        </p:grpSpPr>
        <p:sp>
          <p:nvSpPr>
            <p:cNvPr id="4105" name="AutoShape 3"/>
            <p:cNvSpPr>
              <a:spLocks noChangeAspect="1" noChangeArrowheads="1" noTextEdit="1"/>
            </p:cNvSpPr>
            <p:nvPr/>
          </p:nvSpPr>
          <p:spPr bwMode="auto">
            <a:xfrm>
              <a:off x="-8283" y="-1302"/>
              <a:ext cx="22326" cy="6924"/>
            </a:xfrm>
            <a:prstGeom prst="rect">
              <a:avLst/>
            </a:prstGeom>
            <a:noFill/>
            <a:ln w="9525">
              <a:noFill/>
              <a:miter lim="800000"/>
              <a:headEnd/>
              <a:tailEnd/>
            </a:ln>
          </p:spPr>
          <p:txBody>
            <a:bodyPr>
              <a:prstTxWarp prst="textNoShape">
                <a:avLst/>
              </a:prstTxWarp>
            </a:bodyPr>
            <a:lstStyle/>
            <a:p>
              <a:endParaRPr lang="it-IT"/>
            </a:p>
          </p:txBody>
        </p:sp>
        <p:pic>
          <p:nvPicPr>
            <p:cNvPr id="4106" name="Picture 5"/>
            <p:cNvPicPr>
              <a:picLocks noChangeAspect="1" noChangeArrowheads="1"/>
            </p:cNvPicPr>
            <p:nvPr/>
          </p:nvPicPr>
          <p:blipFill>
            <a:blip r:embed="rId4"/>
            <a:srcRect/>
            <a:stretch>
              <a:fillRect/>
            </a:stretch>
          </p:blipFill>
          <p:spPr bwMode="auto">
            <a:xfrm>
              <a:off x="-8283" y="-1302"/>
              <a:ext cx="22334" cy="6932"/>
            </a:xfrm>
            <a:prstGeom prst="rect">
              <a:avLst/>
            </a:prstGeom>
            <a:noFill/>
            <a:ln w="9525">
              <a:noFill/>
              <a:miter lim="800000"/>
              <a:headEnd/>
              <a:tailEnd/>
            </a:ln>
          </p:spPr>
        </p:pic>
      </p:grpSp>
      <p:sp>
        <p:nvSpPr>
          <p:cNvPr id="9" name="Rettangolo 8"/>
          <p:cNvSpPr/>
          <p:nvPr/>
        </p:nvSpPr>
        <p:spPr>
          <a:xfrm>
            <a:off x="6490710" y="0"/>
            <a:ext cx="2653290" cy="40011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427568685"/>
      </p:ext>
    </p:extLst>
  </p:cSld>
  <p:clrMapOvr>
    <a:masterClrMapping/>
  </p:clrMapOvr>
  <p:transition xmlns:p14="http://schemas.microsoft.com/office/powerpoint/2010/main" spd="med">
    <p:fade/>
  </p:transition>
  <p:timing>
    <p:tnLst>
      <p:par>
        <p:cTn xmlns:p14="http://schemas.microsoft.com/office/powerpoint/2010/mai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16369</TotalTime>
  <Words>2202</Words>
  <Application>Microsoft Macintosh PowerPoint</Application>
  <PresentationFormat>Presentazione su schermo (4:3)</PresentationFormat>
  <Paragraphs>253</Paragraphs>
  <Slides>44</Slides>
  <Notes>5</Notes>
  <HiddenSlides>0</HiddenSlides>
  <MMClips>0</MMClips>
  <ScaleCrop>false</ScaleCrop>
  <HeadingPairs>
    <vt:vector size="4" baseType="variant">
      <vt:variant>
        <vt:lpstr>Tema</vt:lpstr>
      </vt:variant>
      <vt:variant>
        <vt:i4>1</vt:i4>
      </vt:variant>
      <vt:variant>
        <vt:lpstr>Titoli diapositive</vt:lpstr>
      </vt:variant>
      <vt:variant>
        <vt:i4>44</vt:i4>
      </vt:variant>
    </vt:vector>
  </HeadingPairs>
  <TitlesOfParts>
    <vt:vector size="45" baseType="lpstr">
      <vt:lpstr>Tema di Office</vt:lpstr>
      <vt:lpstr>A new scientific humanism Seven chapters on narrative medicine and precision medicine</vt:lpstr>
      <vt:lpstr>Meyer Open Access</vt:lpstr>
      <vt:lpstr>Foreword</vt:lpstr>
      <vt:lpstr>Presentazione di PowerPoint</vt:lpstr>
      <vt:lpstr>Sir Prof.  Charles Scott Sherrington</vt:lpstr>
      <vt:lpstr>Narrative medicine and precision medicine</vt:lpstr>
      <vt:lpstr>Emancipation</vt:lpstr>
      <vt:lpstr>Medicine must free itself…</vt:lpstr>
      <vt:lpstr>Medicine must free itself…</vt:lpstr>
      <vt:lpstr>Medicine must free itself…</vt:lpstr>
      <vt:lpstr>Medicine must free itself…</vt:lpstr>
      <vt:lpstr>Medicine must free itself…</vt:lpstr>
      <vt:lpstr>Do we need a new paradigm?</vt:lpstr>
      <vt:lpstr>What’s in the news?</vt:lpstr>
      <vt:lpstr>Chapter I – The paradigm</vt:lpstr>
      <vt:lpstr>A new century, the same critical issue</vt:lpstr>
      <vt:lpstr>How to approach training?</vt:lpstr>
      <vt:lpstr>Presentazione di PowerPoint</vt:lpstr>
      <vt:lpstr>Settembre</vt:lpstr>
      <vt:lpstr>Chapter II – Training</vt:lpstr>
      <vt:lpstr>Scienzainrete www.scienzainrete.it</vt:lpstr>
      <vt:lpstr>BMA</vt:lpstr>
      <vt:lpstr>Chapter III – The headlines</vt:lpstr>
      <vt:lpstr>How to change?</vt:lpstr>
      <vt:lpstr>Chapter IV – The change</vt:lpstr>
      <vt:lpstr>Has the art of bedside medicine been lost?</vt:lpstr>
      <vt:lpstr>Guidelines: light and shadows</vt:lpstr>
      <vt:lpstr>Clinical decisions</vt:lpstr>
      <vt:lpstr>Presentazione di PowerPoint</vt:lpstr>
      <vt:lpstr>Chapter V – The wards</vt:lpstr>
      <vt:lpstr>What happens when we combine narrative medicine and precision medicine?</vt:lpstr>
      <vt:lpstr>What do we mean by “contamination”?</vt:lpstr>
      <vt:lpstr>Presentazione di PowerPoint</vt:lpstr>
      <vt:lpstr>Chapter VI – Narrative medicine and precision medicine: a contamination</vt:lpstr>
      <vt:lpstr>What impact does the beginning have? </vt:lpstr>
      <vt:lpstr>Presentazione di PowerPoint</vt:lpstr>
      <vt:lpstr>Presentazione di PowerPoint</vt:lpstr>
      <vt:lpstr>Presentazione di PowerPoint</vt:lpstr>
      <vt:lpstr>Presentazione di PowerPoint</vt:lpstr>
      <vt:lpstr>Chapter VII – Perinatal epigenetics</vt:lpstr>
      <vt:lpstr>What is the view of society in general?</vt:lpstr>
      <vt:lpstr>A new scientific humanism Seven chapters on narrative medicine and precision medicine</vt:lpstr>
      <vt:lpstr>Epilogue</vt:lpstr>
      <vt:lpstr>Presentazione di PowerPoint</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Giada Vercesi</dc:creator>
  <cp:lastModifiedBy>User</cp:lastModifiedBy>
  <cp:revision>829</cp:revision>
  <dcterms:created xsi:type="dcterms:W3CDTF">2016-02-17T19:26:07Z</dcterms:created>
  <dcterms:modified xsi:type="dcterms:W3CDTF">2012-05-03T15:19:02Z</dcterms:modified>
</cp:coreProperties>
</file>