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75" r:id="rId3"/>
    <p:sldId id="289" r:id="rId4"/>
    <p:sldId id="282" r:id="rId5"/>
    <p:sldId id="260" r:id="rId6"/>
    <p:sldId id="277" r:id="rId7"/>
    <p:sldId id="290" r:id="rId8"/>
    <p:sldId id="263" r:id="rId9"/>
    <p:sldId id="288" r:id="rId10"/>
    <p:sldId id="292" r:id="rId11"/>
    <p:sldId id="264" r:id="rId12"/>
    <p:sldId id="294" r:id="rId13"/>
    <p:sldId id="295" r:id="rId14"/>
    <p:sldId id="296" r:id="rId15"/>
    <p:sldId id="297" r:id="rId16"/>
    <p:sldId id="298" r:id="rId17"/>
    <p:sldId id="276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8" r:id="rId26"/>
    <p:sldId id="300" r:id="rId27"/>
    <p:sldId id="273" r:id="rId2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0026"/>
    <a:srgbClr val="500000"/>
    <a:srgbClr val="73B9A2"/>
    <a:srgbClr val="63B197"/>
    <a:srgbClr val="FFFF99"/>
    <a:srgbClr val="FCEAD0"/>
    <a:srgbClr val="FFFFCC"/>
    <a:srgbClr val="FDD955"/>
    <a:srgbClr val="FCC704"/>
    <a:srgbClr val="CFCFC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882" autoAdjust="0"/>
    <p:restoredTop sz="93802" autoAdjust="0"/>
  </p:normalViewPr>
  <p:slideViewPr>
    <p:cSldViewPr>
      <p:cViewPr>
        <p:scale>
          <a:sx n="50" d="100"/>
          <a:sy n="50" d="100"/>
        </p:scale>
        <p:origin x="-1134" y="-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70"/>
    </p:cViewPr>
  </p:sorterViewPr>
  <p:notesViewPr>
    <p:cSldViewPr>
      <p:cViewPr varScale="1">
        <p:scale>
          <a:sx n="56" d="100"/>
          <a:sy n="56" d="100"/>
        </p:scale>
        <p:origin x="-280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BD7095-E564-421D-89D3-772AEF64C5CF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31A68095-E3D1-4E43-98DD-47A59FF60AAB}">
      <dgm:prSet phldrT="[Testo]" custT="1"/>
      <dgm:spPr/>
      <dgm:t>
        <a:bodyPr/>
        <a:lstStyle/>
        <a:p>
          <a:r>
            <a:rPr lang="en-GB" sz="1800" b="1" noProof="0" dirty="0" smtClean="0">
              <a:solidFill>
                <a:schemeClr val="accent2"/>
              </a:solidFill>
            </a:rPr>
            <a:t>Best scientific evidence</a:t>
          </a:r>
          <a:endParaRPr lang="en-GB" sz="1800" b="1" noProof="0" dirty="0">
            <a:solidFill>
              <a:schemeClr val="accent2"/>
            </a:solidFill>
          </a:endParaRPr>
        </a:p>
      </dgm:t>
    </dgm:pt>
    <dgm:pt modelId="{38E053EF-71B3-4C9B-9055-D553654328A5}" type="parTrans" cxnId="{52BDC2A2-3382-4CBB-B77C-FE1B74B9B439}">
      <dgm:prSet/>
      <dgm:spPr/>
      <dgm:t>
        <a:bodyPr/>
        <a:lstStyle/>
        <a:p>
          <a:endParaRPr lang="it-IT" sz="2000" b="1"/>
        </a:p>
      </dgm:t>
    </dgm:pt>
    <dgm:pt modelId="{903DE422-8D4B-4C1F-A8AB-0EBE752EB2F8}" type="sibTrans" cxnId="{52BDC2A2-3382-4CBB-B77C-FE1B74B9B439}">
      <dgm:prSet/>
      <dgm:spPr/>
      <dgm:t>
        <a:bodyPr/>
        <a:lstStyle/>
        <a:p>
          <a:endParaRPr lang="it-IT" sz="2000" b="1"/>
        </a:p>
      </dgm:t>
    </dgm:pt>
    <dgm:pt modelId="{BB5A1859-174F-4F49-A387-3ECC34A08DAB}">
      <dgm:prSet phldrT="[Testo]" custT="1"/>
      <dgm:spPr/>
      <dgm:t>
        <a:bodyPr/>
        <a:lstStyle/>
        <a:p>
          <a:r>
            <a:rPr lang="it-IT" sz="1800" b="1" dirty="0" err="1" smtClean="0"/>
            <a:t>Clinical</a:t>
          </a:r>
          <a:r>
            <a:rPr lang="it-IT" sz="1800" b="1" dirty="0" smtClean="0"/>
            <a:t> </a:t>
          </a:r>
          <a:r>
            <a:rPr lang="it-IT" sz="1800" b="1" dirty="0" err="1" smtClean="0"/>
            <a:t>experience</a:t>
          </a:r>
          <a:endParaRPr lang="it-IT" sz="1800" b="1" dirty="0"/>
        </a:p>
      </dgm:t>
    </dgm:pt>
    <dgm:pt modelId="{D990D7AD-B128-4B0C-96F1-51A099971506}" type="parTrans" cxnId="{ACF41498-F854-448C-9BB8-97CDDCBBDE41}">
      <dgm:prSet/>
      <dgm:spPr/>
      <dgm:t>
        <a:bodyPr/>
        <a:lstStyle/>
        <a:p>
          <a:endParaRPr lang="it-IT" sz="2000" b="1"/>
        </a:p>
      </dgm:t>
    </dgm:pt>
    <dgm:pt modelId="{1661E6D0-8409-45A1-AF35-30215724F25E}" type="sibTrans" cxnId="{ACF41498-F854-448C-9BB8-97CDDCBBDE41}">
      <dgm:prSet/>
      <dgm:spPr/>
      <dgm:t>
        <a:bodyPr/>
        <a:lstStyle/>
        <a:p>
          <a:endParaRPr lang="it-IT" sz="2000" b="1"/>
        </a:p>
      </dgm:t>
    </dgm:pt>
    <dgm:pt modelId="{0A523EEC-5525-4A7F-88C8-CC17D6A1EFA0}">
      <dgm:prSet phldrT="[Testo]" custT="1"/>
      <dgm:spPr/>
      <dgm:t>
        <a:bodyPr/>
        <a:lstStyle/>
        <a:p>
          <a:r>
            <a:rPr lang="it-IT" sz="1800" b="1" dirty="0" err="1" smtClean="0">
              <a:solidFill>
                <a:srgbClr val="FFFF00"/>
              </a:solidFill>
            </a:rPr>
            <a:t>Patient</a:t>
          </a:r>
          <a:r>
            <a:rPr lang="it-IT" sz="1800" b="1" dirty="0" smtClean="0">
              <a:solidFill>
                <a:srgbClr val="FFFF00"/>
              </a:solidFill>
            </a:rPr>
            <a:t> </a:t>
          </a:r>
          <a:r>
            <a:rPr lang="it-IT" sz="1800" b="1" dirty="0" err="1" smtClean="0">
              <a:solidFill>
                <a:srgbClr val="FFFF00"/>
              </a:solidFill>
            </a:rPr>
            <a:t>values</a:t>
          </a:r>
          <a:r>
            <a:rPr lang="it-IT" sz="1800" b="1" dirty="0" smtClean="0">
              <a:solidFill>
                <a:srgbClr val="FFFF00"/>
              </a:solidFill>
            </a:rPr>
            <a:t> &amp; </a:t>
          </a:r>
          <a:r>
            <a:rPr lang="it-IT" sz="1800" b="1" dirty="0" err="1" smtClean="0">
              <a:solidFill>
                <a:srgbClr val="FFFF00"/>
              </a:solidFill>
            </a:rPr>
            <a:t>expectations</a:t>
          </a:r>
          <a:endParaRPr lang="it-IT" sz="1800" b="1" dirty="0">
            <a:solidFill>
              <a:srgbClr val="FFFF00"/>
            </a:solidFill>
          </a:endParaRPr>
        </a:p>
      </dgm:t>
    </dgm:pt>
    <dgm:pt modelId="{BAC1AFF9-A6B1-4B31-B7A0-77B7D8E57798}" type="parTrans" cxnId="{9C3BAE40-F5FE-4378-B465-CBAA4FE117EE}">
      <dgm:prSet/>
      <dgm:spPr/>
      <dgm:t>
        <a:bodyPr/>
        <a:lstStyle/>
        <a:p>
          <a:endParaRPr lang="it-IT" sz="2000" b="1"/>
        </a:p>
      </dgm:t>
    </dgm:pt>
    <dgm:pt modelId="{6A1CCD9D-BF3E-45BC-AFDD-E96B354F3656}" type="sibTrans" cxnId="{9C3BAE40-F5FE-4378-B465-CBAA4FE117EE}">
      <dgm:prSet/>
      <dgm:spPr/>
      <dgm:t>
        <a:bodyPr/>
        <a:lstStyle/>
        <a:p>
          <a:endParaRPr lang="it-IT" sz="2000" b="1"/>
        </a:p>
      </dgm:t>
    </dgm:pt>
    <dgm:pt modelId="{BA23A2E6-2C77-4FAF-AAAB-65F798AFA023}" type="pres">
      <dgm:prSet presAssocID="{B7BD7095-E564-421D-89D3-772AEF64C5CF}" presName="compositeShape" presStyleCnt="0">
        <dgm:presLayoutVars>
          <dgm:chMax val="7"/>
          <dgm:dir/>
          <dgm:resizeHandles val="exact"/>
        </dgm:presLayoutVars>
      </dgm:prSet>
      <dgm:spPr/>
    </dgm:pt>
    <dgm:pt modelId="{85CE3957-D284-4D5A-AB17-DC3947B3BC1D}" type="pres">
      <dgm:prSet presAssocID="{31A68095-E3D1-4E43-98DD-47A59FF60AAB}" presName="circ1" presStyleLbl="vennNode1" presStyleIdx="0" presStyleCnt="3"/>
      <dgm:spPr/>
      <dgm:t>
        <a:bodyPr/>
        <a:lstStyle/>
        <a:p>
          <a:endParaRPr lang="it-IT"/>
        </a:p>
      </dgm:t>
    </dgm:pt>
    <dgm:pt modelId="{91261A19-E693-49A5-85DD-0764A71AA87B}" type="pres">
      <dgm:prSet presAssocID="{31A68095-E3D1-4E43-98DD-47A59FF60AA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FED931E-1148-4D3B-BCC3-4D00F6CA740F}" type="pres">
      <dgm:prSet presAssocID="{BB5A1859-174F-4F49-A387-3ECC34A08DAB}" presName="circ2" presStyleLbl="vennNode1" presStyleIdx="1" presStyleCnt="3"/>
      <dgm:spPr/>
      <dgm:t>
        <a:bodyPr/>
        <a:lstStyle/>
        <a:p>
          <a:endParaRPr lang="it-IT"/>
        </a:p>
      </dgm:t>
    </dgm:pt>
    <dgm:pt modelId="{306D4D59-5B36-410D-B8EA-EF1EC6061203}" type="pres">
      <dgm:prSet presAssocID="{BB5A1859-174F-4F49-A387-3ECC34A08DA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AB510AD-0B49-499B-8211-4A64A0001795}" type="pres">
      <dgm:prSet presAssocID="{0A523EEC-5525-4A7F-88C8-CC17D6A1EFA0}" presName="circ3" presStyleLbl="vennNode1" presStyleIdx="2" presStyleCnt="3"/>
      <dgm:spPr/>
      <dgm:t>
        <a:bodyPr/>
        <a:lstStyle/>
        <a:p>
          <a:endParaRPr lang="it-IT"/>
        </a:p>
      </dgm:t>
    </dgm:pt>
    <dgm:pt modelId="{8F6576DF-7A0D-4E0D-908E-B2C016A50AE3}" type="pres">
      <dgm:prSet presAssocID="{0A523EEC-5525-4A7F-88C8-CC17D6A1EFA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B196053-1841-4DF2-8C0B-C8C0C86FE72F}" type="presOf" srcId="{0A523EEC-5525-4A7F-88C8-CC17D6A1EFA0}" destId="{8F6576DF-7A0D-4E0D-908E-B2C016A50AE3}" srcOrd="1" destOrd="0" presId="urn:microsoft.com/office/officeart/2005/8/layout/venn1"/>
    <dgm:cxn modelId="{559A7F6C-0511-43E2-B409-2DE3330D7449}" type="presOf" srcId="{31A68095-E3D1-4E43-98DD-47A59FF60AAB}" destId="{91261A19-E693-49A5-85DD-0764A71AA87B}" srcOrd="1" destOrd="0" presId="urn:microsoft.com/office/officeart/2005/8/layout/venn1"/>
    <dgm:cxn modelId="{DE71B0F6-8008-437F-86CA-BE06D116ECA2}" type="presOf" srcId="{B7BD7095-E564-421D-89D3-772AEF64C5CF}" destId="{BA23A2E6-2C77-4FAF-AAAB-65F798AFA023}" srcOrd="0" destOrd="0" presId="urn:microsoft.com/office/officeart/2005/8/layout/venn1"/>
    <dgm:cxn modelId="{85CC6354-DE5F-4DA8-B82C-3DCC9C710A96}" type="presOf" srcId="{BB5A1859-174F-4F49-A387-3ECC34A08DAB}" destId="{306D4D59-5B36-410D-B8EA-EF1EC6061203}" srcOrd="1" destOrd="0" presId="urn:microsoft.com/office/officeart/2005/8/layout/venn1"/>
    <dgm:cxn modelId="{52BDC2A2-3382-4CBB-B77C-FE1B74B9B439}" srcId="{B7BD7095-E564-421D-89D3-772AEF64C5CF}" destId="{31A68095-E3D1-4E43-98DD-47A59FF60AAB}" srcOrd="0" destOrd="0" parTransId="{38E053EF-71B3-4C9B-9055-D553654328A5}" sibTransId="{903DE422-8D4B-4C1F-A8AB-0EBE752EB2F8}"/>
    <dgm:cxn modelId="{ACF41498-F854-448C-9BB8-97CDDCBBDE41}" srcId="{B7BD7095-E564-421D-89D3-772AEF64C5CF}" destId="{BB5A1859-174F-4F49-A387-3ECC34A08DAB}" srcOrd="1" destOrd="0" parTransId="{D990D7AD-B128-4B0C-96F1-51A099971506}" sibTransId="{1661E6D0-8409-45A1-AF35-30215724F25E}"/>
    <dgm:cxn modelId="{DC073A5E-FDB0-4C02-A648-DCAE3A0EBD74}" type="presOf" srcId="{BB5A1859-174F-4F49-A387-3ECC34A08DAB}" destId="{FFED931E-1148-4D3B-BCC3-4D00F6CA740F}" srcOrd="0" destOrd="0" presId="urn:microsoft.com/office/officeart/2005/8/layout/venn1"/>
    <dgm:cxn modelId="{9C3BAE40-F5FE-4378-B465-CBAA4FE117EE}" srcId="{B7BD7095-E564-421D-89D3-772AEF64C5CF}" destId="{0A523EEC-5525-4A7F-88C8-CC17D6A1EFA0}" srcOrd="2" destOrd="0" parTransId="{BAC1AFF9-A6B1-4B31-B7A0-77B7D8E57798}" sibTransId="{6A1CCD9D-BF3E-45BC-AFDD-E96B354F3656}"/>
    <dgm:cxn modelId="{5A6D58D0-F9EE-4EDF-96FD-9285477C067C}" type="presOf" srcId="{31A68095-E3D1-4E43-98DD-47A59FF60AAB}" destId="{85CE3957-D284-4D5A-AB17-DC3947B3BC1D}" srcOrd="0" destOrd="0" presId="urn:microsoft.com/office/officeart/2005/8/layout/venn1"/>
    <dgm:cxn modelId="{72D4F6FC-32D7-4E64-A272-2684AB047C58}" type="presOf" srcId="{0A523EEC-5525-4A7F-88C8-CC17D6A1EFA0}" destId="{0AB510AD-0B49-499B-8211-4A64A0001795}" srcOrd="0" destOrd="0" presId="urn:microsoft.com/office/officeart/2005/8/layout/venn1"/>
    <dgm:cxn modelId="{FECAB872-35AD-435D-89BA-F13295322C89}" type="presParOf" srcId="{BA23A2E6-2C77-4FAF-AAAB-65F798AFA023}" destId="{85CE3957-D284-4D5A-AB17-DC3947B3BC1D}" srcOrd="0" destOrd="0" presId="urn:microsoft.com/office/officeart/2005/8/layout/venn1"/>
    <dgm:cxn modelId="{4A6C9645-D952-41E8-B556-4794A44FE0E2}" type="presParOf" srcId="{BA23A2E6-2C77-4FAF-AAAB-65F798AFA023}" destId="{91261A19-E693-49A5-85DD-0764A71AA87B}" srcOrd="1" destOrd="0" presId="urn:microsoft.com/office/officeart/2005/8/layout/venn1"/>
    <dgm:cxn modelId="{10E9827B-D653-486D-809D-3293E0CE0EB2}" type="presParOf" srcId="{BA23A2E6-2C77-4FAF-AAAB-65F798AFA023}" destId="{FFED931E-1148-4D3B-BCC3-4D00F6CA740F}" srcOrd="2" destOrd="0" presId="urn:microsoft.com/office/officeart/2005/8/layout/venn1"/>
    <dgm:cxn modelId="{08B65730-46D5-497D-910E-F771BB3AC05D}" type="presParOf" srcId="{BA23A2E6-2C77-4FAF-AAAB-65F798AFA023}" destId="{306D4D59-5B36-410D-B8EA-EF1EC6061203}" srcOrd="3" destOrd="0" presId="urn:microsoft.com/office/officeart/2005/8/layout/venn1"/>
    <dgm:cxn modelId="{54A3F18E-8831-47D8-B655-F433FEAFA93C}" type="presParOf" srcId="{BA23A2E6-2C77-4FAF-AAAB-65F798AFA023}" destId="{0AB510AD-0B49-499B-8211-4A64A0001795}" srcOrd="4" destOrd="0" presId="urn:microsoft.com/office/officeart/2005/8/layout/venn1"/>
    <dgm:cxn modelId="{A9B4577C-E171-41B1-AA29-C543C5A9536C}" type="presParOf" srcId="{BA23A2E6-2C77-4FAF-AAAB-65F798AFA023}" destId="{8F6576DF-7A0D-4E0D-908E-B2C016A50AE3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378087-C8BA-4E84-A1B2-8DA93AFB5FCD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E13DC1AE-D811-440E-9DC9-4944C70B2C38}">
      <dgm:prSet phldrT="[Testo]" custT="1"/>
      <dgm:spPr>
        <a:solidFill>
          <a:srgbClr val="73B9A2">
            <a:alpha val="49804"/>
          </a:srgbClr>
        </a:solidFill>
      </dgm:spPr>
      <dgm:t>
        <a:bodyPr/>
        <a:lstStyle/>
        <a:p>
          <a:r>
            <a:rPr lang="it-IT" sz="2000" b="1" dirty="0" err="1" smtClean="0"/>
            <a:t>Experts</a:t>
          </a:r>
          <a:endParaRPr lang="it-IT" sz="2000" b="1" dirty="0"/>
        </a:p>
      </dgm:t>
    </dgm:pt>
    <dgm:pt modelId="{C76C54BA-8477-4F14-BD20-4EFA0F06C25A}" type="parTrans" cxnId="{F634F4A5-5D25-418D-B5FA-58616BE53CE5}">
      <dgm:prSet/>
      <dgm:spPr/>
      <dgm:t>
        <a:bodyPr/>
        <a:lstStyle/>
        <a:p>
          <a:endParaRPr lang="it-IT" sz="2000"/>
        </a:p>
      </dgm:t>
    </dgm:pt>
    <dgm:pt modelId="{18290C63-FBE1-4647-89D1-AF227F4AA5B9}" type="sibTrans" cxnId="{F634F4A5-5D25-418D-B5FA-58616BE53CE5}">
      <dgm:prSet/>
      <dgm:spPr/>
      <dgm:t>
        <a:bodyPr/>
        <a:lstStyle/>
        <a:p>
          <a:endParaRPr lang="it-IT" sz="2000"/>
        </a:p>
      </dgm:t>
    </dgm:pt>
    <dgm:pt modelId="{292D3C78-DC1F-48BB-BF05-8884CCFBA74F}">
      <dgm:prSet phldrT="[Testo]" custT="1"/>
      <dgm:spPr/>
      <dgm:t>
        <a:bodyPr/>
        <a:lstStyle/>
        <a:p>
          <a:r>
            <a:rPr lang="it-IT" sz="2000" b="1" dirty="0" err="1" smtClean="0"/>
            <a:t>Jury</a:t>
          </a:r>
          <a:r>
            <a:rPr lang="it-IT" sz="2000" b="1" dirty="0" smtClean="0"/>
            <a:t> </a:t>
          </a:r>
          <a:r>
            <a:rPr lang="it-IT" sz="2000" b="1" dirty="0" err="1" smtClean="0"/>
            <a:t>panel</a:t>
          </a:r>
          <a:endParaRPr lang="it-IT" sz="2000" b="1" dirty="0"/>
        </a:p>
      </dgm:t>
    </dgm:pt>
    <dgm:pt modelId="{D07BF6C8-BFB0-47B1-8379-4150B52B808A}" type="parTrans" cxnId="{921FCDEC-959D-4651-AE92-497105BEAEB0}">
      <dgm:prSet/>
      <dgm:spPr/>
      <dgm:t>
        <a:bodyPr/>
        <a:lstStyle/>
        <a:p>
          <a:endParaRPr lang="it-IT" sz="2000"/>
        </a:p>
      </dgm:t>
    </dgm:pt>
    <dgm:pt modelId="{E53C0800-0608-4672-B86C-A3FC1A7DC50D}" type="sibTrans" cxnId="{921FCDEC-959D-4651-AE92-497105BEAEB0}">
      <dgm:prSet/>
      <dgm:spPr/>
      <dgm:t>
        <a:bodyPr/>
        <a:lstStyle/>
        <a:p>
          <a:endParaRPr lang="it-IT" sz="2000"/>
        </a:p>
      </dgm:t>
    </dgm:pt>
    <dgm:pt modelId="{51FA3D4F-3D68-4311-85AF-6AF25DA2BBD9}">
      <dgm:prSet phldrT="[Testo]" custT="1"/>
      <dgm:spPr/>
      <dgm:t>
        <a:bodyPr/>
        <a:lstStyle/>
        <a:p>
          <a:r>
            <a:rPr lang="it-IT" sz="2000" b="1" dirty="0" err="1" smtClean="0">
              <a:solidFill>
                <a:schemeClr val="bg1"/>
              </a:solidFill>
            </a:rPr>
            <a:t>Promotor</a:t>
          </a:r>
          <a:endParaRPr lang="it-IT" sz="2000" b="1" dirty="0">
            <a:solidFill>
              <a:schemeClr val="bg1"/>
            </a:solidFill>
          </a:endParaRPr>
        </a:p>
      </dgm:t>
    </dgm:pt>
    <dgm:pt modelId="{C949AD0B-9A54-43BF-B35D-6138C4CA62B1}" type="sibTrans" cxnId="{9ECDB199-4DB8-4278-9846-84EA3A3FCFF3}">
      <dgm:prSet/>
      <dgm:spPr/>
      <dgm:t>
        <a:bodyPr/>
        <a:lstStyle/>
        <a:p>
          <a:endParaRPr lang="it-IT" sz="2000"/>
        </a:p>
      </dgm:t>
    </dgm:pt>
    <dgm:pt modelId="{2A81B40A-0884-47B1-BC8A-986EEE21221E}" type="parTrans" cxnId="{9ECDB199-4DB8-4278-9846-84EA3A3FCFF3}">
      <dgm:prSet/>
      <dgm:spPr/>
      <dgm:t>
        <a:bodyPr/>
        <a:lstStyle/>
        <a:p>
          <a:endParaRPr lang="it-IT" sz="2000"/>
        </a:p>
      </dgm:t>
    </dgm:pt>
    <dgm:pt modelId="{7B2CC6D7-DA1F-4265-BA17-702D94BC95AE}">
      <dgm:prSet phldrT="[Testo]" custT="1"/>
      <dgm:spPr>
        <a:solidFill>
          <a:srgbClr val="63B197">
            <a:alpha val="49804"/>
          </a:srgbClr>
        </a:solidFill>
      </dgm:spPr>
      <dgm:t>
        <a:bodyPr/>
        <a:lstStyle/>
        <a:p>
          <a:r>
            <a:rPr lang="it-IT" sz="2000" b="1" dirty="0" err="1" smtClean="0"/>
            <a:t>Scientific</a:t>
          </a:r>
          <a:r>
            <a:rPr lang="it-IT" sz="2000" b="1" dirty="0" smtClean="0"/>
            <a:t> </a:t>
          </a:r>
          <a:r>
            <a:rPr lang="it-IT" sz="2000" b="1" dirty="0" err="1" smtClean="0"/>
            <a:t>Committee</a:t>
          </a:r>
          <a:endParaRPr lang="it-IT" sz="2000" b="1" dirty="0"/>
        </a:p>
      </dgm:t>
    </dgm:pt>
    <dgm:pt modelId="{0D2B97E0-C006-491B-A152-62E57DB4027F}" type="sibTrans" cxnId="{315DC8B4-A996-4A2E-9A03-95F39B31A515}">
      <dgm:prSet/>
      <dgm:spPr/>
      <dgm:t>
        <a:bodyPr/>
        <a:lstStyle/>
        <a:p>
          <a:endParaRPr lang="it-IT" sz="2000"/>
        </a:p>
      </dgm:t>
    </dgm:pt>
    <dgm:pt modelId="{B45CEB08-6568-4C49-B8F9-F6834B3A50B7}" type="parTrans" cxnId="{315DC8B4-A996-4A2E-9A03-95F39B31A515}">
      <dgm:prSet/>
      <dgm:spPr/>
      <dgm:t>
        <a:bodyPr/>
        <a:lstStyle/>
        <a:p>
          <a:endParaRPr lang="it-IT" sz="2000"/>
        </a:p>
      </dgm:t>
    </dgm:pt>
    <dgm:pt modelId="{8BE09DAE-1BC6-43D2-AC3D-C56025BA200B}" type="pres">
      <dgm:prSet presAssocID="{A2378087-C8BA-4E84-A1B2-8DA93AFB5FC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D057877-629E-4D0B-ADA8-F7AD1CD3F8EB}" type="pres">
      <dgm:prSet presAssocID="{51FA3D4F-3D68-4311-85AF-6AF25DA2BBD9}" presName="Name5" presStyleLbl="vennNode1" presStyleIdx="0" presStyleCnt="4" custLinFactX="-5465" custLinFactNeighborX="-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9A10386-D3F5-4F79-815F-19AC73693716}" type="pres">
      <dgm:prSet presAssocID="{C949AD0B-9A54-43BF-B35D-6138C4CA62B1}" presName="space" presStyleCnt="0"/>
      <dgm:spPr/>
    </dgm:pt>
    <dgm:pt modelId="{02816504-B4A0-464A-A600-292747F57943}" type="pres">
      <dgm:prSet presAssocID="{7B2CC6D7-DA1F-4265-BA17-702D94BC95AE}" presName="Name5" presStyleLbl="vennNode1" presStyleIdx="1" presStyleCnt="4" custScaleX="95593" custLinFactNeighborX="81595" custLinFactNeighborY="-1157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E11A0EC-16A9-48DD-B676-23C862122DF9}" type="pres">
      <dgm:prSet presAssocID="{0D2B97E0-C006-491B-A152-62E57DB4027F}" presName="space" presStyleCnt="0"/>
      <dgm:spPr/>
    </dgm:pt>
    <dgm:pt modelId="{6A61C4CC-90C3-4B0D-B054-BC4F35EB518E}" type="pres">
      <dgm:prSet presAssocID="{E13DC1AE-D811-440E-9DC9-4944C70B2C38}" presName="Name5" presStyleLbl="vennNode1" presStyleIdx="2" presStyleCnt="4" custScaleX="97178" custLinFactNeighborX="96006" custLinFactNeighborY="-316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8B6F60A-00F8-4FBA-AAE0-B415180B1454}" type="pres">
      <dgm:prSet presAssocID="{18290C63-FBE1-4647-89D1-AF227F4AA5B9}" presName="space" presStyleCnt="0"/>
      <dgm:spPr/>
    </dgm:pt>
    <dgm:pt modelId="{82E0BF2D-827F-4E40-97DB-B7A2D91E5F57}" type="pres">
      <dgm:prSet presAssocID="{292D3C78-DC1F-48BB-BF05-8884CCFBA74F}" presName="Name5" presStyleLbl="vennNode1" presStyleIdx="3" presStyleCnt="4" custLinFactNeighborX="5718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634F4A5-5D25-418D-B5FA-58616BE53CE5}" srcId="{A2378087-C8BA-4E84-A1B2-8DA93AFB5FCD}" destId="{E13DC1AE-D811-440E-9DC9-4944C70B2C38}" srcOrd="2" destOrd="0" parTransId="{C76C54BA-8477-4F14-BD20-4EFA0F06C25A}" sibTransId="{18290C63-FBE1-4647-89D1-AF227F4AA5B9}"/>
    <dgm:cxn modelId="{225AC357-9677-47BB-AFFA-3115489EBBF6}" type="presOf" srcId="{292D3C78-DC1F-48BB-BF05-8884CCFBA74F}" destId="{82E0BF2D-827F-4E40-97DB-B7A2D91E5F57}" srcOrd="0" destOrd="0" presId="urn:microsoft.com/office/officeart/2005/8/layout/venn3"/>
    <dgm:cxn modelId="{9ECDB199-4DB8-4278-9846-84EA3A3FCFF3}" srcId="{A2378087-C8BA-4E84-A1B2-8DA93AFB5FCD}" destId="{51FA3D4F-3D68-4311-85AF-6AF25DA2BBD9}" srcOrd="0" destOrd="0" parTransId="{2A81B40A-0884-47B1-BC8A-986EEE21221E}" sibTransId="{C949AD0B-9A54-43BF-B35D-6138C4CA62B1}"/>
    <dgm:cxn modelId="{08D17BD4-6B29-49E3-985F-1F13B9A0EAFD}" type="presOf" srcId="{7B2CC6D7-DA1F-4265-BA17-702D94BC95AE}" destId="{02816504-B4A0-464A-A600-292747F57943}" srcOrd="0" destOrd="0" presId="urn:microsoft.com/office/officeart/2005/8/layout/venn3"/>
    <dgm:cxn modelId="{921FCDEC-959D-4651-AE92-497105BEAEB0}" srcId="{A2378087-C8BA-4E84-A1B2-8DA93AFB5FCD}" destId="{292D3C78-DC1F-48BB-BF05-8884CCFBA74F}" srcOrd="3" destOrd="0" parTransId="{D07BF6C8-BFB0-47B1-8379-4150B52B808A}" sibTransId="{E53C0800-0608-4672-B86C-A3FC1A7DC50D}"/>
    <dgm:cxn modelId="{6CF2FD1E-FBA8-4CBA-995F-2401AB6D3D85}" type="presOf" srcId="{E13DC1AE-D811-440E-9DC9-4944C70B2C38}" destId="{6A61C4CC-90C3-4B0D-B054-BC4F35EB518E}" srcOrd="0" destOrd="0" presId="urn:microsoft.com/office/officeart/2005/8/layout/venn3"/>
    <dgm:cxn modelId="{315DC8B4-A996-4A2E-9A03-95F39B31A515}" srcId="{A2378087-C8BA-4E84-A1B2-8DA93AFB5FCD}" destId="{7B2CC6D7-DA1F-4265-BA17-702D94BC95AE}" srcOrd="1" destOrd="0" parTransId="{B45CEB08-6568-4C49-B8F9-F6834B3A50B7}" sibTransId="{0D2B97E0-C006-491B-A152-62E57DB4027F}"/>
    <dgm:cxn modelId="{AEADD47A-7D6D-497F-9EF3-67921888171C}" type="presOf" srcId="{A2378087-C8BA-4E84-A1B2-8DA93AFB5FCD}" destId="{8BE09DAE-1BC6-43D2-AC3D-C56025BA200B}" srcOrd="0" destOrd="0" presId="urn:microsoft.com/office/officeart/2005/8/layout/venn3"/>
    <dgm:cxn modelId="{097ACDE4-6361-4ACD-85A7-2F8BBB815923}" type="presOf" srcId="{51FA3D4F-3D68-4311-85AF-6AF25DA2BBD9}" destId="{1D057877-629E-4D0B-ADA8-F7AD1CD3F8EB}" srcOrd="0" destOrd="0" presId="urn:microsoft.com/office/officeart/2005/8/layout/venn3"/>
    <dgm:cxn modelId="{13A2187D-69ED-4F9D-8A48-C6FDBC8848D4}" type="presParOf" srcId="{8BE09DAE-1BC6-43D2-AC3D-C56025BA200B}" destId="{1D057877-629E-4D0B-ADA8-F7AD1CD3F8EB}" srcOrd="0" destOrd="0" presId="urn:microsoft.com/office/officeart/2005/8/layout/venn3"/>
    <dgm:cxn modelId="{FC604B1F-80F8-4DD2-AA78-6EBBDD3A6B0B}" type="presParOf" srcId="{8BE09DAE-1BC6-43D2-AC3D-C56025BA200B}" destId="{39A10386-D3F5-4F79-815F-19AC73693716}" srcOrd="1" destOrd="0" presId="urn:microsoft.com/office/officeart/2005/8/layout/venn3"/>
    <dgm:cxn modelId="{1F238AEB-24E8-48DE-9D89-986AB6A0E7E3}" type="presParOf" srcId="{8BE09DAE-1BC6-43D2-AC3D-C56025BA200B}" destId="{02816504-B4A0-464A-A600-292747F57943}" srcOrd="2" destOrd="0" presId="urn:microsoft.com/office/officeart/2005/8/layout/venn3"/>
    <dgm:cxn modelId="{898614AF-79E7-4364-8604-5FFAF4C9BBDE}" type="presParOf" srcId="{8BE09DAE-1BC6-43D2-AC3D-C56025BA200B}" destId="{1E11A0EC-16A9-48DD-B676-23C862122DF9}" srcOrd="3" destOrd="0" presId="urn:microsoft.com/office/officeart/2005/8/layout/venn3"/>
    <dgm:cxn modelId="{994BA403-6F1E-47E5-8CFE-B544CE9BAB3A}" type="presParOf" srcId="{8BE09DAE-1BC6-43D2-AC3D-C56025BA200B}" destId="{6A61C4CC-90C3-4B0D-B054-BC4F35EB518E}" srcOrd="4" destOrd="0" presId="urn:microsoft.com/office/officeart/2005/8/layout/venn3"/>
    <dgm:cxn modelId="{C9AB553B-1A5B-4FB8-AD15-D5B9997BC8AA}" type="presParOf" srcId="{8BE09DAE-1BC6-43D2-AC3D-C56025BA200B}" destId="{D8B6F60A-00F8-4FBA-AAE0-B415180B1454}" srcOrd="5" destOrd="0" presId="urn:microsoft.com/office/officeart/2005/8/layout/venn3"/>
    <dgm:cxn modelId="{1B074416-E1B9-4DB3-977D-D08C0AAB2018}" type="presParOf" srcId="{8BE09DAE-1BC6-43D2-AC3D-C56025BA200B}" destId="{82E0BF2D-827F-4E40-97DB-B7A2D91E5F57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4501F2-DE26-450D-B02D-9B252A5586B4}" type="doc">
      <dgm:prSet loTypeId="urn:microsoft.com/office/officeart/2005/8/layout/venn1" loCatId="relationship" qsTypeId="urn:microsoft.com/office/officeart/2005/8/quickstyle/simple1" qsCatId="simple" csTypeId="urn:microsoft.com/office/officeart/2005/8/colors/colorful2" csCatId="colorful" phldr="1"/>
      <dgm:spPr/>
    </dgm:pt>
    <dgm:pt modelId="{1DE4E04C-22FC-4D3E-97E1-DE69485A4393}">
      <dgm:prSet phldrT="[Testo]" custT="1"/>
      <dgm:spPr/>
      <dgm:t>
        <a:bodyPr/>
        <a:lstStyle/>
        <a:p>
          <a:r>
            <a:rPr lang="it-IT" sz="1600" b="1" smtClean="0">
              <a:solidFill>
                <a:schemeClr val="bg1">
                  <a:lumMod val="50000"/>
                </a:schemeClr>
              </a:solidFill>
            </a:rPr>
            <a:t>Therapeutic</a:t>
          </a:r>
          <a:endParaRPr lang="it-IT" sz="1600" b="1" dirty="0">
            <a:solidFill>
              <a:schemeClr val="bg1">
                <a:lumMod val="50000"/>
              </a:schemeClr>
            </a:solidFill>
          </a:endParaRPr>
        </a:p>
      </dgm:t>
    </dgm:pt>
    <dgm:pt modelId="{F239267A-3541-4193-9816-92DEC242DF9A}" type="parTrans" cxnId="{0C2580CF-1323-452B-9218-49A3214304DC}">
      <dgm:prSet/>
      <dgm:spPr/>
      <dgm:t>
        <a:bodyPr/>
        <a:lstStyle/>
        <a:p>
          <a:endParaRPr lang="it-IT" sz="1600" b="1"/>
        </a:p>
      </dgm:t>
    </dgm:pt>
    <dgm:pt modelId="{FCD4C211-FD8F-41AB-93DB-8F5E206213D5}" type="sibTrans" cxnId="{0C2580CF-1323-452B-9218-49A3214304DC}">
      <dgm:prSet/>
      <dgm:spPr/>
      <dgm:t>
        <a:bodyPr/>
        <a:lstStyle/>
        <a:p>
          <a:endParaRPr lang="it-IT" sz="1600" b="1"/>
        </a:p>
      </dgm:t>
    </dgm:pt>
    <dgm:pt modelId="{5C6CD87E-9C88-42DF-A328-0C3D5A711AC8}">
      <dgm:prSet phldrT="[Testo]" custT="1"/>
      <dgm:spPr/>
      <dgm:t>
        <a:bodyPr/>
        <a:lstStyle/>
        <a:p>
          <a:r>
            <a:rPr lang="it-IT" sz="1600" b="1" i="0" dirty="0" err="1" smtClean="0"/>
            <a:t>Phenomenological-hermeneutic</a:t>
          </a:r>
          <a:endParaRPr lang="it-IT" sz="1600" b="1" dirty="0"/>
        </a:p>
      </dgm:t>
    </dgm:pt>
    <dgm:pt modelId="{C038485A-C36C-4790-B6C3-C8F100033FFE}" type="parTrans" cxnId="{AB65A6C4-B02E-47F5-AB39-98B1FFB9D774}">
      <dgm:prSet/>
      <dgm:spPr/>
      <dgm:t>
        <a:bodyPr/>
        <a:lstStyle/>
        <a:p>
          <a:endParaRPr lang="it-IT" sz="1600" b="1"/>
        </a:p>
      </dgm:t>
    </dgm:pt>
    <dgm:pt modelId="{EB2D592D-0935-4674-95D0-A3E72EA4869F}" type="sibTrans" cxnId="{AB65A6C4-B02E-47F5-AB39-98B1FFB9D774}">
      <dgm:prSet/>
      <dgm:spPr/>
      <dgm:t>
        <a:bodyPr/>
        <a:lstStyle/>
        <a:p>
          <a:endParaRPr lang="it-IT" sz="1600" b="1"/>
        </a:p>
      </dgm:t>
    </dgm:pt>
    <dgm:pt modelId="{AE4F4B15-A3C8-4486-8BCE-617B9CA9860F}">
      <dgm:prSet phldrT="[Testo]" custT="1"/>
      <dgm:spPr/>
      <dgm:t>
        <a:bodyPr/>
        <a:lstStyle/>
        <a:p>
          <a:r>
            <a:rPr lang="it-IT" sz="1600" b="1" i="0" dirty="0" err="1" smtClean="0"/>
            <a:t>Socio-anthropological</a:t>
          </a:r>
          <a:r>
            <a:rPr lang="it-IT" sz="1600" b="1" i="0" dirty="0" smtClean="0"/>
            <a:t> </a:t>
          </a:r>
          <a:endParaRPr lang="it-IT" sz="1600" b="1" dirty="0"/>
        </a:p>
      </dgm:t>
    </dgm:pt>
    <dgm:pt modelId="{3FC1E478-7B39-4DB8-98EB-8BC0EEE2C597}" type="parTrans" cxnId="{416EFEC6-60D4-4366-815B-458F1AFA5389}">
      <dgm:prSet/>
      <dgm:spPr/>
      <dgm:t>
        <a:bodyPr/>
        <a:lstStyle/>
        <a:p>
          <a:endParaRPr lang="it-IT" sz="1600" b="1"/>
        </a:p>
      </dgm:t>
    </dgm:pt>
    <dgm:pt modelId="{BB95228A-DDE7-4E6F-8A0D-D5B8CE80D8C1}" type="sibTrans" cxnId="{416EFEC6-60D4-4366-815B-458F1AFA5389}">
      <dgm:prSet/>
      <dgm:spPr/>
      <dgm:t>
        <a:bodyPr/>
        <a:lstStyle/>
        <a:p>
          <a:endParaRPr lang="it-IT" sz="1600" b="1"/>
        </a:p>
      </dgm:t>
    </dgm:pt>
    <dgm:pt modelId="{A0CF28A5-43CD-4C28-B995-CFB24AAEE6A4}">
      <dgm:prSet phldrT="[Testo]" custT="1"/>
      <dgm:spPr/>
      <dgm:t>
        <a:bodyPr/>
        <a:lstStyle/>
        <a:p>
          <a:r>
            <a:rPr lang="it-IT" sz="1600" b="1" dirty="0" err="1" smtClean="0"/>
            <a:t>Humanistic</a:t>
          </a:r>
          <a:endParaRPr lang="it-IT" sz="1600" b="1" dirty="0"/>
        </a:p>
      </dgm:t>
    </dgm:pt>
    <dgm:pt modelId="{ED515FF0-AF62-4FDA-B9D5-663B5437E725}" type="parTrans" cxnId="{62CAC83D-6C96-496D-8AF9-C0BFF3F25AAE}">
      <dgm:prSet/>
      <dgm:spPr/>
      <dgm:t>
        <a:bodyPr/>
        <a:lstStyle/>
        <a:p>
          <a:endParaRPr lang="it-IT" sz="1600" b="1"/>
        </a:p>
      </dgm:t>
    </dgm:pt>
    <dgm:pt modelId="{1C3A47F7-4409-411B-B78E-3E286AB4549C}" type="sibTrans" cxnId="{62CAC83D-6C96-496D-8AF9-C0BFF3F25AAE}">
      <dgm:prSet/>
      <dgm:spPr/>
      <dgm:t>
        <a:bodyPr/>
        <a:lstStyle/>
        <a:p>
          <a:endParaRPr lang="it-IT" sz="1600" b="1"/>
        </a:p>
      </dgm:t>
    </dgm:pt>
    <dgm:pt modelId="{E64BF7D2-6FB2-43AE-BC52-041FFE3D8C8F}" type="pres">
      <dgm:prSet presAssocID="{DF4501F2-DE26-450D-B02D-9B252A5586B4}" presName="compositeShape" presStyleCnt="0">
        <dgm:presLayoutVars>
          <dgm:chMax val="7"/>
          <dgm:dir/>
          <dgm:resizeHandles val="exact"/>
        </dgm:presLayoutVars>
      </dgm:prSet>
      <dgm:spPr/>
    </dgm:pt>
    <dgm:pt modelId="{B742625B-98D3-41EB-BF69-AD3438A0F82D}" type="pres">
      <dgm:prSet presAssocID="{1DE4E04C-22FC-4D3E-97E1-DE69485A4393}" presName="circ1" presStyleLbl="vennNode1" presStyleIdx="0" presStyleCnt="4"/>
      <dgm:spPr/>
      <dgm:t>
        <a:bodyPr/>
        <a:lstStyle/>
        <a:p>
          <a:endParaRPr lang="it-IT"/>
        </a:p>
      </dgm:t>
    </dgm:pt>
    <dgm:pt modelId="{AA7A093F-E7E0-455D-96A8-B312B914E57E}" type="pres">
      <dgm:prSet presAssocID="{1DE4E04C-22FC-4D3E-97E1-DE69485A439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DDE5A45-E774-48FD-9B92-FE5845C8F953}" type="pres">
      <dgm:prSet presAssocID="{A0CF28A5-43CD-4C28-B995-CFB24AAEE6A4}" presName="circ2" presStyleLbl="vennNode1" presStyleIdx="1" presStyleCnt="4" custScaleX="194207"/>
      <dgm:spPr/>
      <dgm:t>
        <a:bodyPr/>
        <a:lstStyle/>
        <a:p>
          <a:endParaRPr lang="it-IT"/>
        </a:p>
      </dgm:t>
    </dgm:pt>
    <dgm:pt modelId="{F3C6E190-2BB2-4B26-8B05-A43E30A32AF0}" type="pres">
      <dgm:prSet presAssocID="{A0CF28A5-43CD-4C28-B995-CFB24AAEE6A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9A74CF5-3B47-47BB-9E65-7B05F862515A}" type="pres">
      <dgm:prSet presAssocID="{5C6CD87E-9C88-42DF-A328-0C3D5A711AC8}" presName="circ3" presStyleLbl="vennNode1" presStyleIdx="2" presStyleCnt="4" custScaleX="196201"/>
      <dgm:spPr/>
      <dgm:t>
        <a:bodyPr/>
        <a:lstStyle/>
        <a:p>
          <a:endParaRPr lang="it-IT"/>
        </a:p>
      </dgm:t>
    </dgm:pt>
    <dgm:pt modelId="{DCCE3695-7B6F-491B-85FF-81D601740878}" type="pres">
      <dgm:prSet presAssocID="{5C6CD87E-9C88-42DF-A328-0C3D5A711AC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10FDAB7-A500-4CDC-BAB1-34A021641C40}" type="pres">
      <dgm:prSet presAssocID="{AE4F4B15-A3C8-4486-8BCE-617B9CA9860F}" presName="circ4" presStyleLbl="vennNode1" presStyleIdx="3" presStyleCnt="4" custScaleX="196201"/>
      <dgm:spPr/>
      <dgm:t>
        <a:bodyPr/>
        <a:lstStyle/>
        <a:p>
          <a:endParaRPr lang="it-IT"/>
        </a:p>
      </dgm:t>
    </dgm:pt>
    <dgm:pt modelId="{36DEF408-B57F-48A1-9F99-EFB8718DB34C}" type="pres">
      <dgm:prSet presAssocID="{AE4F4B15-A3C8-4486-8BCE-617B9CA9860F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F725D26-21C6-4DF5-A328-328FF16FEA73}" type="presOf" srcId="{A0CF28A5-43CD-4C28-B995-CFB24AAEE6A4}" destId="{F3C6E190-2BB2-4B26-8B05-A43E30A32AF0}" srcOrd="1" destOrd="0" presId="urn:microsoft.com/office/officeart/2005/8/layout/venn1"/>
    <dgm:cxn modelId="{BE0A1535-E749-4365-AEE3-B00D099FEB25}" type="presOf" srcId="{5C6CD87E-9C88-42DF-A328-0C3D5A711AC8}" destId="{DCCE3695-7B6F-491B-85FF-81D601740878}" srcOrd="1" destOrd="0" presId="urn:microsoft.com/office/officeart/2005/8/layout/venn1"/>
    <dgm:cxn modelId="{416EFEC6-60D4-4366-815B-458F1AFA5389}" srcId="{DF4501F2-DE26-450D-B02D-9B252A5586B4}" destId="{AE4F4B15-A3C8-4486-8BCE-617B9CA9860F}" srcOrd="3" destOrd="0" parTransId="{3FC1E478-7B39-4DB8-98EB-8BC0EEE2C597}" sibTransId="{BB95228A-DDE7-4E6F-8A0D-D5B8CE80D8C1}"/>
    <dgm:cxn modelId="{0C2580CF-1323-452B-9218-49A3214304DC}" srcId="{DF4501F2-DE26-450D-B02D-9B252A5586B4}" destId="{1DE4E04C-22FC-4D3E-97E1-DE69485A4393}" srcOrd="0" destOrd="0" parTransId="{F239267A-3541-4193-9816-92DEC242DF9A}" sibTransId="{FCD4C211-FD8F-41AB-93DB-8F5E206213D5}"/>
    <dgm:cxn modelId="{C7D1AD91-24A4-4F85-B19B-70B893904C25}" type="presOf" srcId="{A0CF28A5-43CD-4C28-B995-CFB24AAEE6A4}" destId="{5DDE5A45-E774-48FD-9B92-FE5845C8F953}" srcOrd="0" destOrd="0" presId="urn:microsoft.com/office/officeart/2005/8/layout/venn1"/>
    <dgm:cxn modelId="{2F6DC3FF-01C6-4B53-98A5-749E26988481}" type="presOf" srcId="{DF4501F2-DE26-450D-B02D-9B252A5586B4}" destId="{E64BF7D2-6FB2-43AE-BC52-041FFE3D8C8F}" srcOrd="0" destOrd="0" presId="urn:microsoft.com/office/officeart/2005/8/layout/venn1"/>
    <dgm:cxn modelId="{1058EFE5-7A50-4EA8-830C-1B8BEB38141E}" type="presOf" srcId="{AE4F4B15-A3C8-4486-8BCE-617B9CA9860F}" destId="{810FDAB7-A500-4CDC-BAB1-34A021641C40}" srcOrd="0" destOrd="0" presId="urn:microsoft.com/office/officeart/2005/8/layout/venn1"/>
    <dgm:cxn modelId="{AB65A6C4-B02E-47F5-AB39-98B1FFB9D774}" srcId="{DF4501F2-DE26-450D-B02D-9B252A5586B4}" destId="{5C6CD87E-9C88-42DF-A328-0C3D5A711AC8}" srcOrd="2" destOrd="0" parTransId="{C038485A-C36C-4790-B6C3-C8F100033FFE}" sibTransId="{EB2D592D-0935-4674-95D0-A3E72EA4869F}"/>
    <dgm:cxn modelId="{A807EA46-FCE5-4D7B-BF2F-DD1044E259C8}" type="presOf" srcId="{1DE4E04C-22FC-4D3E-97E1-DE69485A4393}" destId="{AA7A093F-E7E0-455D-96A8-B312B914E57E}" srcOrd="1" destOrd="0" presId="urn:microsoft.com/office/officeart/2005/8/layout/venn1"/>
    <dgm:cxn modelId="{55DE6F67-BF38-4E2D-A120-39C55A134ABD}" type="presOf" srcId="{AE4F4B15-A3C8-4486-8BCE-617B9CA9860F}" destId="{36DEF408-B57F-48A1-9F99-EFB8718DB34C}" srcOrd="1" destOrd="0" presId="urn:microsoft.com/office/officeart/2005/8/layout/venn1"/>
    <dgm:cxn modelId="{62CAC83D-6C96-496D-8AF9-C0BFF3F25AAE}" srcId="{DF4501F2-DE26-450D-B02D-9B252A5586B4}" destId="{A0CF28A5-43CD-4C28-B995-CFB24AAEE6A4}" srcOrd="1" destOrd="0" parTransId="{ED515FF0-AF62-4FDA-B9D5-663B5437E725}" sibTransId="{1C3A47F7-4409-411B-B78E-3E286AB4549C}"/>
    <dgm:cxn modelId="{C2C3CF9D-B965-422B-B609-49166CCE56AC}" type="presOf" srcId="{1DE4E04C-22FC-4D3E-97E1-DE69485A4393}" destId="{B742625B-98D3-41EB-BF69-AD3438A0F82D}" srcOrd="0" destOrd="0" presId="urn:microsoft.com/office/officeart/2005/8/layout/venn1"/>
    <dgm:cxn modelId="{156D7B98-CA5B-40EC-BF49-69FE8E3FEFE4}" type="presOf" srcId="{5C6CD87E-9C88-42DF-A328-0C3D5A711AC8}" destId="{29A74CF5-3B47-47BB-9E65-7B05F862515A}" srcOrd="0" destOrd="0" presId="urn:microsoft.com/office/officeart/2005/8/layout/venn1"/>
    <dgm:cxn modelId="{E621B29D-560D-4412-A8D5-33F6206ECA38}" type="presParOf" srcId="{E64BF7D2-6FB2-43AE-BC52-041FFE3D8C8F}" destId="{B742625B-98D3-41EB-BF69-AD3438A0F82D}" srcOrd="0" destOrd="0" presId="urn:microsoft.com/office/officeart/2005/8/layout/venn1"/>
    <dgm:cxn modelId="{B0E06644-326F-4B9D-817D-84D0466D8ECA}" type="presParOf" srcId="{E64BF7D2-6FB2-43AE-BC52-041FFE3D8C8F}" destId="{AA7A093F-E7E0-455D-96A8-B312B914E57E}" srcOrd="1" destOrd="0" presId="urn:microsoft.com/office/officeart/2005/8/layout/venn1"/>
    <dgm:cxn modelId="{FA2F28A3-BE25-429F-B432-3ADB4C963D01}" type="presParOf" srcId="{E64BF7D2-6FB2-43AE-BC52-041FFE3D8C8F}" destId="{5DDE5A45-E774-48FD-9B92-FE5845C8F953}" srcOrd="2" destOrd="0" presId="urn:microsoft.com/office/officeart/2005/8/layout/venn1"/>
    <dgm:cxn modelId="{DE1A6861-3EEC-4CF0-9316-C3222C1F0F27}" type="presParOf" srcId="{E64BF7D2-6FB2-43AE-BC52-041FFE3D8C8F}" destId="{F3C6E190-2BB2-4B26-8B05-A43E30A32AF0}" srcOrd="3" destOrd="0" presId="urn:microsoft.com/office/officeart/2005/8/layout/venn1"/>
    <dgm:cxn modelId="{80BF44B0-BE58-499A-B501-2F029CF219E3}" type="presParOf" srcId="{E64BF7D2-6FB2-43AE-BC52-041FFE3D8C8F}" destId="{29A74CF5-3B47-47BB-9E65-7B05F862515A}" srcOrd="4" destOrd="0" presId="urn:microsoft.com/office/officeart/2005/8/layout/venn1"/>
    <dgm:cxn modelId="{59A3AA55-0D7B-4F8C-BFBD-519B43D8CEFD}" type="presParOf" srcId="{E64BF7D2-6FB2-43AE-BC52-041FFE3D8C8F}" destId="{DCCE3695-7B6F-491B-85FF-81D601740878}" srcOrd="5" destOrd="0" presId="urn:microsoft.com/office/officeart/2005/8/layout/venn1"/>
    <dgm:cxn modelId="{37B1586B-6E85-4A7B-8882-AEA5DDEB54D8}" type="presParOf" srcId="{E64BF7D2-6FB2-43AE-BC52-041FFE3D8C8F}" destId="{810FDAB7-A500-4CDC-BAB1-34A021641C40}" srcOrd="6" destOrd="0" presId="urn:microsoft.com/office/officeart/2005/8/layout/venn1"/>
    <dgm:cxn modelId="{8A6C365E-BD42-42DE-9963-DB2FCC6E8F4F}" type="presParOf" srcId="{E64BF7D2-6FB2-43AE-BC52-041FFE3D8C8F}" destId="{36DEF408-B57F-48A1-9F99-EFB8718DB34C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CE3957-D284-4D5A-AB17-DC3947B3BC1D}">
      <dsp:nvSpPr>
        <dsp:cNvPr id="0" name=""/>
        <dsp:cNvSpPr/>
      </dsp:nvSpPr>
      <dsp:spPr>
        <a:xfrm>
          <a:off x="1776332" y="48999"/>
          <a:ext cx="2351990" cy="235199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noProof="0" dirty="0" smtClean="0">
              <a:solidFill>
                <a:schemeClr val="accent2"/>
              </a:solidFill>
            </a:rPr>
            <a:t>Best scientific evidence</a:t>
          </a:r>
          <a:endParaRPr lang="en-GB" sz="2000" b="1" kern="1200" noProof="0" dirty="0">
            <a:solidFill>
              <a:schemeClr val="accent2"/>
            </a:solidFill>
          </a:endParaRPr>
        </a:p>
      </dsp:txBody>
      <dsp:txXfrm>
        <a:off x="2089931" y="460598"/>
        <a:ext cx="1724792" cy="1058395"/>
      </dsp:txXfrm>
    </dsp:sp>
    <dsp:sp modelId="{FFED931E-1148-4D3B-BCC3-4D00F6CA740F}">
      <dsp:nvSpPr>
        <dsp:cNvPr id="0" name=""/>
        <dsp:cNvSpPr/>
      </dsp:nvSpPr>
      <dsp:spPr>
        <a:xfrm>
          <a:off x="2625009" y="1518993"/>
          <a:ext cx="2351990" cy="2351990"/>
        </a:xfrm>
        <a:prstGeom prst="ellipse">
          <a:avLst/>
        </a:prstGeom>
        <a:solidFill>
          <a:schemeClr val="accent5">
            <a:alpha val="50000"/>
            <a:hueOff val="1628512"/>
            <a:satOff val="5598"/>
            <a:lumOff val="-26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err="1" smtClean="0"/>
            <a:t>Clinical</a:t>
          </a:r>
          <a:r>
            <a:rPr lang="it-IT" sz="2000" b="1" kern="1200" dirty="0" smtClean="0"/>
            <a:t> </a:t>
          </a:r>
          <a:r>
            <a:rPr lang="it-IT" sz="2000" b="1" kern="1200" dirty="0" err="1" smtClean="0"/>
            <a:t>experience</a:t>
          </a:r>
          <a:endParaRPr lang="it-IT" sz="2000" b="1" kern="1200" dirty="0"/>
        </a:p>
      </dsp:txBody>
      <dsp:txXfrm>
        <a:off x="3344326" y="2126591"/>
        <a:ext cx="1411194" cy="1293594"/>
      </dsp:txXfrm>
    </dsp:sp>
    <dsp:sp modelId="{0AB510AD-0B49-499B-8211-4A64A0001795}">
      <dsp:nvSpPr>
        <dsp:cNvPr id="0" name=""/>
        <dsp:cNvSpPr/>
      </dsp:nvSpPr>
      <dsp:spPr>
        <a:xfrm>
          <a:off x="927656" y="1518993"/>
          <a:ext cx="2351990" cy="2351990"/>
        </a:xfrm>
        <a:prstGeom prst="ellipse">
          <a:avLst/>
        </a:prstGeom>
        <a:solidFill>
          <a:schemeClr val="accent5">
            <a:alpha val="50000"/>
            <a:hueOff val="3257024"/>
            <a:satOff val="11196"/>
            <a:lumOff val="-53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err="1" smtClean="0">
              <a:solidFill>
                <a:srgbClr val="FFFF00"/>
              </a:solidFill>
            </a:rPr>
            <a:t>Patients</a:t>
          </a:r>
          <a:r>
            <a:rPr lang="it-IT" sz="2000" b="1" kern="1200" dirty="0" smtClean="0">
              <a:solidFill>
                <a:srgbClr val="FFFF00"/>
              </a:solidFill>
            </a:rPr>
            <a:t> </a:t>
          </a:r>
          <a:r>
            <a:rPr lang="it-IT" sz="2000" b="1" kern="1200" dirty="0" err="1" smtClean="0">
              <a:solidFill>
                <a:srgbClr val="FFFF00"/>
              </a:solidFill>
            </a:rPr>
            <a:t>needs</a:t>
          </a:r>
          <a:endParaRPr lang="it-IT" sz="2000" b="1" kern="1200" dirty="0">
            <a:solidFill>
              <a:srgbClr val="FFFF00"/>
            </a:solidFill>
          </a:endParaRPr>
        </a:p>
      </dsp:txBody>
      <dsp:txXfrm>
        <a:off x="1149135" y="2126591"/>
        <a:ext cx="1411194" cy="12935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057877-629E-4D0B-ADA8-F7AD1CD3F8EB}">
      <dsp:nvSpPr>
        <dsp:cNvPr id="0" name=""/>
        <dsp:cNvSpPr/>
      </dsp:nvSpPr>
      <dsp:spPr>
        <a:xfrm>
          <a:off x="0" y="1260"/>
          <a:ext cx="2569247" cy="256924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41394" tIns="25400" rIns="141394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err="1" smtClean="0">
              <a:solidFill>
                <a:schemeClr val="bg1"/>
              </a:solidFill>
            </a:rPr>
            <a:t>Promotor</a:t>
          </a:r>
          <a:endParaRPr lang="it-IT" sz="2000" b="1" kern="1200" dirty="0">
            <a:solidFill>
              <a:schemeClr val="bg1"/>
            </a:solidFill>
          </a:endParaRPr>
        </a:p>
      </dsp:txBody>
      <dsp:txXfrm>
        <a:off x="376258" y="377518"/>
        <a:ext cx="1816731" cy="1816731"/>
      </dsp:txXfrm>
    </dsp:sp>
    <dsp:sp modelId="{02816504-B4A0-464A-A600-292747F57943}">
      <dsp:nvSpPr>
        <dsp:cNvPr id="0" name=""/>
        <dsp:cNvSpPr/>
      </dsp:nvSpPr>
      <dsp:spPr>
        <a:xfrm>
          <a:off x="2628958" y="0"/>
          <a:ext cx="2456020" cy="2569247"/>
        </a:xfrm>
        <a:prstGeom prst="ellipse">
          <a:avLst/>
        </a:prstGeom>
        <a:solidFill>
          <a:srgbClr val="63B197">
            <a:alpha val="49804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41394" tIns="25400" rIns="141394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err="1" smtClean="0"/>
            <a:t>Scientific</a:t>
          </a:r>
          <a:r>
            <a:rPr lang="it-IT" sz="2000" b="1" kern="1200" dirty="0" smtClean="0"/>
            <a:t> </a:t>
          </a:r>
          <a:r>
            <a:rPr lang="it-IT" sz="2000" b="1" kern="1200" dirty="0" err="1" smtClean="0"/>
            <a:t>Committee</a:t>
          </a:r>
          <a:endParaRPr lang="it-IT" sz="2000" b="1" kern="1200" dirty="0"/>
        </a:p>
      </dsp:txBody>
      <dsp:txXfrm>
        <a:off x="2988634" y="376258"/>
        <a:ext cx="1736668" cy="1816731"/>
      </dsp:txXfrm>
    </dsp:sp>
    <dsp:sp modelId="{6A61C4CC-90C3-4B0D-B054-BC4F35EB518E}">
      <dsp:nvSpPr>
        <dsp:cNvPr id="0" name=""/>
        <dsp:cNvSpPr/>
      </dsp:nvSpPr>
      <dsp:spPr>
        <a:xfrm>
          <a:off x="4645180" y="0"/>
          <a:ext cx="2496743" cy="2569247"/>
        </a:xfrm>
        <a:prstGeom prst="ellipse">
          <a:avLst/>
        </a:prstGeom>
        <a:solidFill>
          <a:srgbClr val="73B9A2">
            <a:alpha val="49804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41394" tIns="25400" rIns="141394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err="1" smtClean="0"/>
            <a:t>Experts</a:t>
          </a:r>
          <a:endParaRPr lang="it-IT" sz="2000" b="1" kern="1200" dirty="0"/>
        </a:p>
      </dsp:txBody>
      <dsp:txXfrm>
        <a:off x="5010820" y="376258"/>
        <a:ext cx="1765463" cy="1816731"/>
      </dsp:txXfrm>
    </dsp:sp>
    <dsp:sp modelId="{82E0BF2D-827F-4E40-97DB-B7A2D91E5F57}">
      <dsp:nvSpPr>
        <dsp:cNvPr id="0" name=""/>
        <dsp:cNvSpPr/>
      </dsp:nvSpPr>
      <dsp:spPr>
        <a:xfrm>
          <a:off x="6289032" y="1260"/>
          <a:ext cx="2569247" cy="2569247"/>
        </a:xfrm>
        <a:prstGeom prst="ellipse">
          <a:avLst/>
        </a:prstGeom>
        <a:solidFill>
          <a:schemeClr val="accent2">
            <a:alpha val="50000"/>
            <a:hueOff val="-14400000"/>
            <a:satOff val="-50003"/>
            <a:lumOff val="6000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41394" tIns="25400" rIns="141394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err="1" smtClean="0"/>
            <a:t>Jury</a:t>
          </a:r>
          <a:r>
            <a:rPr lang="it-IT" sz="2000" b="1" kern="1200" dirty="0" smtClean="0"/>
            <a:t> (?)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err="1" smtClean="0"/>
            <a:t>Lay</a:t>
          </a:r>
          <a:r>
            <a:rPr lang="it-IT" sz="2000" b="1" kern="1200" dirty="0" smtClean="0"/>
            <a:t> panel</a:t>
          </a:r>
          <a:endParaRPr lang="it-IT" sz="2000" b="1" kern="1200" dirty="0"/>
        </a:p>
      </dsp:txBody>
      <dsp:txXfrm>
        <a:off x="6665290" y="377518"/>
        <a:ext cx="1816731" cy="18167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42625B-98D3-41EB-BF69-AD3438A0F82D}">
      <dsp:nvSpPr>
        <dsp:cNvPr id="0" name=""/>
        <dsp:cNvSpPr/>
      </dsp:nvSpPr>
      <dsp:spPr>
        <a:xfrm>
          <a:off x="1922868" y="45005"/>
          <a:ext cx="2340308" cy="234030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smtClean="0">
              <a:solidFill>
                <a:schemeClr val="bg1">
                  <a:lumMod val="50000"/>
                </a:schemeClr>
              </a:solidFill>
            </a:rPr>
            <a:t>Therapeutic</a:t>
          </a:r>
          <a:endParaRPr lang="it-IT" sz="1600" b="1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2192904" y="360047"/>
        <a:ext cx="1800237" cy="742598"/>
      </dsp:txXfrm>
    </dsp:sp>
    <dsp:sp modelId="{5DDE5A45-E774-48FD-9B92-FE5845C8F953}">
      <dsp:nvSpPr>
        <dsp:cNvPr id="0" name=""/>
        <dsp:cNvSpPr/>
      </dsp:nvSpPr>
      <dsp:spPr>
        <a:xfrm>
          <a:off x="2350063" y="1080142"/>
          <a:ext cx="3556192" cy="2340308"/>
        </a:xfrm>
        <a:prstGeom prst="ellipse">
          <a:avLst/>
        </a:prstGeom>
        <a:solidFill>
          <a:schemeClr val="accent2">
            <a:alpha val="50000"/>
            <a:hueOff val="-4800000"/>
            <a:satOff val="-16668"/>
            <a:lumOff val="2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err="1" smtClean="0"/>
            <a:t>Humanistic</a:t>
          </a:r>
          <a:endParaRPr lang="it-IT" sz="1600" b="1" kern="1200" dirty="0"/>
        </a:p>
      </dsp:txBody>
      <dsp:txXfrm>
        <a:off x="4264936" y="1350178"/>
        <a:ext cx="1367766" cy="1800237"/>
      </dsp:txXfrm>
    </dsp:sp>
    <dsp:sp modelId="{29A74CF5-3B47-47BB-9E65-7B05F862515A}">
      <dsp:nvSpPr>
        <dsp:cNvPr id="0" name=""/>
        <dsp:cNvSpPr/>
      </dsp:nvSpPr>
      <dsp:spPr>
        <a:xfrm>
          <a:off x="1922868" y="2115279"/>
          <a:ext cx="2340308" cy="2340308"/>
        </a:xfrm>
        <a:prstGeom prst="ellipse">
          <a:avLst/>
        </a:prstGeom>
        <a:solidFill>
          <a:schemeClr val="accent2">
            <a:alpha val="50000"/>
            <a:hueOff val="-9600000"/>
            <a:satOff val="-33335"/>
            <a:lumOff val="400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0" i="0" kern="1200" dirty="0" err="1" smtClean="0"/>
            <a:t>Phenomenological-hermeneutic</a:t>
          </a:r>
          <a:endParaRPr lang="it-IT" sz="1600" b="1" kern="1200" dirty="0"/>
        </a:p>
      </dsp:txBody>
      <dsp:txXfrm>
        <a:off x="2192904" y="3397948"/>
        <a:ext cx="1800237" cy="742598"/>
      </dsp:txXfrm>
    </dsp:sp>
    <dsp:sp modelId="{810FDAB7-A500-4CDC-BAB1-34A021641C40}">
      <dsp:nvSpPr>
        <dsp:cNvPr id="0" name=""/>
        <dsp:cNvSpPr/>
      </dsp:nvSpPr>
      <dsp:spPr>
        <a:xfrm>
          <a:off x="887731" y="1080142"/>
          <a:ext cx="2340308" cy="2340308"/>
        </a:xfrm>
        <a:prstGeom prst="ellipse">
          <a:avLst/>
        </a:prstGeom>
        <a:solidFill>
          <a:schemeClr val="accent2">
            <a:alpha val="50000"/>
            <a:hueOff val="-14400000"/>
            <a:satOff val="-50003"/>
            <a:lumOff val="600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0" i="0" kern="1200" dirty="0" err="1" smtClean="0"/>
            <a:t>Socio-anthropological</a:t>
          </a:r>
          <a:r>
            <a:rPr lang="it-IT" sz="1600" b="0" i="0" kern="1200" dirty="0" smtClean="0"/>
            <a:t> </a:t>
          </a:r>
          <a:endParaRPr lang="it-IT" sz="1600" b="1" kern="1200" dirty="0"/>
        </a:p>
      </dsp:txBody>
      <dsp:txXfrm>
        <a:off x="1067755" y="1350178"/>
        <a:ext cx="900118" cy="1800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533C0-1EF5-43A6-A1F2-CC1C35654B3B}" type="datetimeFigureOut">
              <a:rPr lang="it-IT" smtClean="0"/>
              <a:pPr/>
              <a:t>19/02/2016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693F9-B476-4BAE-9F1A-06FD3B29BE3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86699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15211-283F-4FF3-A11B-D4B93FA35814}" type="datetimeFigureOut">
              <a:rPr lang="it-IT" smtClean="0"/>
              <a:pPr/>
              <a:t>19/02/2016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7EAF7-CB8A-4B62-8A17-2A369D9E512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33098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7EAF7-CB8A-4B62-8A17-2A369D9E5122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7EAF7-CB8A-4B62-8A17-2A369D9E5122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2546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Scientific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responsible</a:t>
            </a:r>
            <a:endParaRPr lang="it-IT" baseline="0" dirty="0" smtClean="0"/>
          </a:p>
          <a:p>
            <a:r>
              <a:rPr lang="it-IT" baseline="0" dirty="0" err="1" smtClean="0"/>
              <a:t>Promotor</a:t>
            </a:r>
            <a:endParaRPr lang="it-IT" baseline="0" dirty="0" smtClean="0"/>
          </a:p>
          <a:p>
            <a:r>
              <a:rPr lang="it-IT" baseline="0" dirty="0" err="1" smtClean="0"/>
              <a:t>Coordinators</a:t>
            </a:r>
            <a:endParaRPr lang="it-IT" baseline="0" dirty="0" smtClean="0"/>
          </a:p>
          <a:p>
            <a:r>
              <a:rPr lang="it-IT" baseline="0" dirty="0" err="1" smtClean="0"/>
              <a:t>Scientific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Committee</a:t>
            </a:r>
            <a:endParaRPr lang="it-IT" baseline="0" dirty="0" smtClean="0"/>
          </a:p>
          <a:p>
            <a:r>
              <a:rPr lang="it-IT" baseline="0" dirty="0" err="1" smtClean="0"/>
              <a:t>Authors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speakers</a:t>
            </a:r>
            <a:endParaRPr lang="it-IT" baseline="0" dirty="0" smtClean="0"/>
          </a:p>
          <a:p>
            <a:r>
              <a:rPr lang="it-IT" baseline="0" dirty="0" err="1" smtClean="0"/>
              <a:t>Co-authors</a:t>
            </a:r>
            <a:endParaRPr lang="it-IT" baseline="0" dirty="0" smtClean="0"/>
          </a:p>
          <a:p>
            <a:r>
              <a:rPr lang="it-IT" baseline="0" dirty="0" err="1" smtClean="0"/>
              <a:t>Bibliographic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support</a:t>
            </a:r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7EAF7-CB8A-4B62-8A17-2A369D9E5122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President</a:t>
            </a:r>
            <a:endParaRPr lang="it-IT" dirty="0" smtClean="0"/>
          </a:p>
          <a:p>
            <a:r>
              <a:rPr lang="it-IT" dirty="0" err="1" smtClean="0"/>
              <a:t>Secretaries</a:t>
            </a:r>
            <a:endParaRPr lang="it-IT" dirty="0" smtClean="0"/>
          </a:p>
          <a:p>
            <a:r>
              <a:rPr lang="it-IT" dirty="0" err="1" smtClean="0"/>
              <a:t>Jury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panel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members</a:t>
            </a:r>
            <a:endParaRPr lang="it-IT" baseline="0" dirty="0" smtClean="0"/>
          </a:p>
          <a:p>
            <a:r>
              <a:rPr lang="it-IT" baseline="0" dirty="0" err="1" smtClean="0"/>
              <a:t>Scientific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secretariat</a:t>
            </a:r>
            <a:endParaRPr lang="it-IT" baseline="0" dirty="0" smtClean="0"/>
          </a:p>
          <a:p>
            <a:r>
              <a:rPr lang="it-IT" baseline="0" dirty="0" err="1" smtClean="0"/>
              <a:t>Organisational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secretariat</a:t>
            </a:r>
            <a:endParaRPr lang="it-IT" baseline="0" dirty="0" smtClean="0"/>
          </a:p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7EAF7-CB8A-4B62-8A17-2A369D9E5122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7EAF7-CB8A-4B62-8A17-2A369D9E5122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7EAF7-CB8A-4B62-8A17-2A369D9E5122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7EAF7-CB8A-4B62-8A17-2A369D9E5122}" type="slidenum">
              <a:rPr lang="it-IT" smtClean="0"/>
              <a:pPr/>
              <a:t>27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7EAF7-CB8A-4B62-8A17-2A369D9E5122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7EAF7-CB8A-4B62-8A17-2A369D9E5122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7EAF7-CB8A-4B62-8A17-2A369D9E5122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7EAF7-CB8A-4B62-8A17-2A369D9E5122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7EAF7-CB8A-4B62-8A17-2A369D9E5122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7EAF7-CB8A-4B62-8A17-2A369D9E5122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7EAF7-CB8A-4B62-8A17-2A369D9E5122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7EAF7-CB8A-4B62-8A17-2A369D9E5122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81750"/>
            <a:ext cx="642910" cy="476250"/>
          </a:xfrm>
        </p:spPr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785918" y="6245225"/>
            <a:ext cx="2447932" cy="32704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2AF28-9EC5-455D-BF02-3A754311FE80}" type="slidenum">
              <a:rPr lang="es-ES"/>
              <a:pPr/>
              <a:t>‹N›</a:t>
            </a:fld>
            <a:endParaRPr lang="es-E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81750"/>
            <a:ext cx="642910" cy="476250"/>
          </a:xfrm>
        </p:spPr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785918" y="6245225"/>
            <a:ext cx="2447932" cy="32704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82365B-CDF7-4940-9998-39763681E5C1}" type="slidenum">
              <a:rPr lang="es-ES"/>
              <a:pPr/>
              <a:t>‹N›</a:t>
            </a:fld>
            <a:endParaRPr lang="es-E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81750"/>
            <a:ext cx="571472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785918" y="6245225"/>
            <a:ext cx="2447932" cy="32704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1EC5D-F130-4961-8066-517DF0652AB5}" type="slidenum">
              <a:rPr lang="es-ES"/>
              <a:pPr/>
              <a:t>‹N›</a:t>
            </a:fld>
            <a:endParaRPr lang="es-E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81750"/>
            <a:ext cx="571472" cy="476250"/>
          </a:xfrm>
        </p:spPr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785918" y="6245225"/>
            <a:ext cx="2447932" cy="32704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222D9F-102D-4837-975E-531D3E091069}" type="slidenum">
              <a:rPr lang="es-ES"/>
              <a:pPr/>
              <a:t>‹N›</a:t>
            </a:fld>
            <a:endParaRPr lang="es-E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81750"/>
            <a:ext cx="64291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785918" y="6245225"/>
            <a:ext cx="2447932" cy="32704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0DA9A-43F0-420D-8BA2-0E63CEBBB5FB}" type="slidenum">
              <a:rPr lang="es-ES"/>
              <a:pPr/>
              <a:t>‹N›</a:t>
            </a:fld>
            <a:endParaRPr lang="es-E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0" y="6381750"/>
            <a:ext cx="571472" cy="476250"/>
          </a:xfrm>
        </p:spPr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785918" y="6245225"/>
            <a:ext cx="2447932" cy="32704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63DD1-EF57-4E82-A478-0289EE8181DC}" type="slidenum">
              <a:rPr lang="es-ES"/>
              <a:pPr/>
              <a:t>‹N›</a:t>
            </a:fld>
            <a:endParaRPr lang="es-E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0" y="6381750"/>
            <a:ext cx="642910" cy="476250"/>
          </a:xfrm>
        </p:spPr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1785918" y="6245225"/>
            <a:ext cx="2447932" cy="32704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F5AC95-3777-4F19-BABB-A0EDCEFDA07A}" type="slidenum">
              <a:rPr lang="es-ES"/>
              <a:pPr/>
              <a:t>‹N›</a:t>
            </a:fld>
            <a:endParaRPr lang="es-E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0" y="6381750"/>
            <a:ext cx="571472" cy="476250"/>
          </a:xfrm>
        </p:spPr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785918" y="6245225"/>
            <a:ext cx="2447932" cy="32704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1E514-B227-4AF7-B88E-74AE621C2636}" type="slidenum">
              <a:rPr lang="es-ES"/>
              <a:pPr/>
              <a:t>‹N›</a:t>
            </a:fld>
            <a:endParaRPr lang="es-E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0" y="6381750"/>
            <a:ext cx="571472" cy="476250"/>
          </a:xfrm>
        </p:spPr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1785918" y="6245225"/>
            <a:ext cx="2447932" cy="32704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2A93F-951B-433C-8578-3E34FB2F85C7}" type="slidenum">
              <a:rPr lang="es-ES"/>
              <a:pPr/>
              <a:t>‹N›</a:t>
            </a:fld>
            <a:endParaRPr lang="es-E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0" y="6381750"/>
            <a:ext cx="642910" cy="476250"/>
          </a:xfrm>
        </p:spPr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785918" y="6245225"/>
            <a:ext cx="2447932" cy="32704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5CE52C-EB53-4EC2-B139-E8924CD10B23}" type="slidenum">
              <a:rPr lang="es-ES"/>
              <a:pPr/>
              <a:t>‹N›</a:t>
            </a:fld>
            <a:endParaRPr lang="es-E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0" y="6381750"/>
            <a:ext cx="642910" cy="476250"/>
          </a:xfrm>
        </p:spPr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785918" y="6245225"/>
            <a:ext cx="2447932" cy="32704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16F15-3BEC-45FC-9C20-14D0183E2D30}" type="slidenum">
              <a:rPr lang="es-ES"/>
              <a:pPr/>
              <a:t>‹N›</a:t>
            </a:fld>
            <a:endParaRPr lang="es-E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7544" y="16288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381750"/>
            <a:ext cx="2133600" cy="4762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774DC07-87F7-4BAA-A9AD-E83B3477D8EB}" type="slidenum">
              <a:rPr lang="es-ES"/>
              <a:pPr/>
              <a:t>‹N›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it/url?sa=i&amp;rct=j&amp;q=&amp;esrc=s&amp;source=images&amp;cd=&amp;cad=rja&amp;uact=8&amp;ved=0CAcQjRw&amp;url=http://tempolibero.pourfemme.it/foto/significato-dei-fiori_533.html&amp;ei=6YcKVZCJGoG5PZLpgNAE&amp;psig=AFQjCNFGvWyeq1-9GzyfnXuKRbR9rN9KHw&amp;ust=1426839881853143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://www.google.it/url?sa=i&amp;rct=j&amp;q=&amp;esrc=s&amp;source=images&amp;cd=&amp;cad=rja&amp;uact=8&amp;ved=0CAcQjRw&amp;url=http://tempolibero.pourfemme.it/foto/significato-dei-fiori_533.html&amp;ei=0IcKVbOjL83gOMTggMgN&amp;bvm=bv.88528373,d.bGQ&amp;psig=AFQjCNFGvWyeq1-9GzyfnXuKRbR9rN9KHw&amp;ust=142683988185314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microsoft.com/office/2007/relationships/diagramDrawing" Target="../diagrams/drawing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02zR9r-LOfQ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image" Target="../media/image14.jpeg"/><Relationship Id="rId5" Type="http://schemas.openxmlformats.org/officeDocument/2006/relationships/image" Target="../media/image4.png"/><Relationship Id="rId15" Type="http://schemas.openxmlformats.org/officeDocument/2006/relationships/hyperlink" Target="http://www.storeproject.eu/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9.pn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3.png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magine 21" descr="untitled.png"/>
          <p:cNvPicPr>
            <a:picLocks noChangeAspect="1"/>
          </p:cNvPicPr>
          <p:nvPr/>
        </p:nvPicPr>
        <p:blipFill>
          <a:blip r:embed="rId4" cstate="print"/>
          <a:srcRect l="64706" t="32108" b="22783"/>
          <a:stretch>
            <a:fillRect/>
          </a:stretch>
        </p:blipFill>
        <p:spPr>
          <a:xfrm>
            <a:off x="8172400" y="6453336"/>
            <a:ext cx="432048" cy="404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129"/>
          <p:cNvSpPr txBox="1">
            <a:spLocks noChangeArrowheads="1"/>
          </p:cNvSpPr>
          <p:nvPr/>
        </p:nvSpPr>
        <p:spPr bwMode="auto">
          <a:xfrm>
            <a:off x="1" y="6091238"/>
            <a:ext cx="1691679" cy="7667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74" name="Rectangle 126"/>
          <p:cNvSpPr>
            <a:spLocks noChangeArrowheads="1"/>
          </p:cNvSpPr>
          <p:nvPr/>
        </p:nvSpPr>
        <p:spPr bwMode="auto">
          <a:xfrm>
            <a:off x="396875" y="1500174"/>
            <a:ext cx="8747125" cy="245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it-IT" sz="2400" b="1" dirty="0" smtClean="0">
                <a:solidFill>
                  <a:schemeClr val="bg1"/>
                </a:solidFill>
              </a:rPr>
              <a:t>RECOMMENDATIONS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r"/>
            <a:r>
              <a:rPr lang="en-US" sz="2400" b="1" dirty="0" smtClean="0">
                <a:solidFill>
                  <a:schemeClr val="bg1"/>
                </a:solidFill>
              </a:rPr>
              <a:t> for the clinical implementation of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r"/>
            <a:r>
              <a:rPr lang="en-US" sz="2400" b="1" dirty="0" smtClean="0">
                <a:solidFill>
                  <a:schemeClr val="bg1"/>
                </a:solidFill>
              </a:rPr>
              <a:t>the </a:t>
            </a:r>
            <a:r>
              <a:rPr lang="en-US" sz="2400" b="1" dirty="0" smtClean="0">
                <a:solidFill>
                  <a:schemeClr val="bg1"/>
                </a:solidFill>
              </a:rPr>
              <a:t>Narrative Based Medicine</a:t>
            </a:r>
          </a:p>
          <a:p>
            <a:pPr algn="r"/>
            <a:r>
              <a:rPr lang="en-US" sz="2400" b="1" dirty="0" smtClean="0">
                <a:solidFill>
                  <a:schemeClr val="bg1"/>
                </a:solidFill>
              </a:rPr>
              <a:t>in the care of people with rare and chronic diseases </a:t>
            </a:r>
            <a:r>
              <a:rPr lang="it-IT" sz="2400" b="1" dirty="0" smtClean="0">
                <a:solidFill>
                  <a:schemeClr val="bg1"/>
                </a:solidFill>
              </a:rPr>
              <a:t> </a:t>
            </a:r>
            <a:endParaRPr lang="es-ES" sz="2400" b="1" dirty="0">
              <a:solidFill>
                <a:schemeClr val="bg1"/>
              </a:solidFill>
              <a:latin typeface="+mn-lt"/>
              <a:cs typeface="Andalus" pitchFamily="18" charset="-78"/>
            </a:endParaRPr>
          </a:p>
        </p:txBody>
      </p:sp>
      <p:sp>
        <p:nvSpPr>
          <p:cNvPr id="6" name="Rectangle 129"/>
          <p:cNvSpPr txBox="1">
            <a:spLocks noChangeArrowheads="1"/>
          </p:cNvSpPr>
          <p:nvPr/>
        </p:nvSpPr>
        <p:spPr bwMode="auto">
          <a:xfrm>
            <a:off x="292131" y="4019560"/>
            <a:ext cx="8709025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err="1" smtClean="0">
                <a:solidFill>
                  <a:srgbClr val="FDD955"/>
                </a:solidFill>
                <a:latin typeface="+mn-lt"/>
                <a:cs typeface="Calibri" pitchFamily="34" charset="0"/>
              </a:rPr>
              <a:t>Amalia</a:t>
            </a:r>
            <a:r>
              <a:rPr lang="en-US" sz="1400" b="1" kern="0" dirty="0" smtClean="0">
                <a:solidFill>
                  <a:srgbClr val="FDD955"/>
                </a:solidFill>
                <a:latin typeface="+mn-lt"/>
                <a:cs typeface="Calibri" pitchFamily="34" charset="0"/>
              </a:rPr>
              <a:t> </a:t>
            </a:r>
            <a:r>
              <a:rPr lang="en-US" sz="1400" b="1" kern="0" dirty="0" err="1" smtClean="0">
                <a:solidFill>
                  <a:srgbClr val="FDD955"/>
                </a:solidFill>
                <a:latin typeface="+mn-lt"/>
                <a:cs typeface="Calibri" pitchFamily="34" charset="0"/>
              </a:rPr>
              <a:t>Egle</a:t>
            </a:r>
            <a:r>
              <a:rPr lang="en-US" sz="1400" b="1" kern="0" dirty="0" smtClean="0">
                <a:solidFill>
                  <a:srgbClr val="FDD955"/>
                </a:solidFill>
                <a:latin typeface="+mn-lt"/>
                <a:cs typeface="Calibri" pitchFamily="34" charset="0"/>
              </a:rPr>
              <a:t> GENTILE, </a:t>
            </a:r>
            <a:r>
              <a:rPr lang="en-US" sz="1400" b="1" kern="0" dirty="0" err="1" smtClean="0">
                <a:solidFill>
                  <a:srgbClr val="FDD955"/>
                </a:solidFill>
                <a:latin typeface="+mn-lt"/>
                <a:cs typeface="Calibri" pitchFamily="34" charset="0"/>
              </a:rPr>
              <a:t>Agata</a:t>
            </a:r>
            <a:r>
              <a:rPr lang="en-US" sz="1400" b="1" kern="0" dirty="0" smtClean="0">
                <a:solidFill>
                  <a:srgbClr val="FDD955"/>
                </a:solidFill>
                <a:latin typeface="+mn-lt"/>
                <a:cs typeface="Calibri" pitchFamily="34" charset="0"/>
              </a:rPr>
              <a:t> POLIZZI and </a:t>
            </a:r>
            <a:r>
              <a:rPr lang="en-US" sz="1400" b="1" kern="0" dirty="0" err="1" smtClean="0">
                <a:solidFill>
                  <a:srgbClr val="FDD955"/>
                </a:solidFill>
                <a:latin typeface="+mn-lt"/>
                <a:cs typeface="Calibri" pitchFamily="34" charset="0"/>
              </a:rPr>
              <a:t>Domenica</a:t>
            </a:r>
            <a:r>
              <a:rPr lang="en-US" sz="1400" b="1" kern="0" dirty="0" smtClean="0">
                <a:solidFill>
                  <a:srgbClr val="FDD955"/>
                </a:solidFill>
                <a:latin typeface="+mn-lt"/>
                <a:cs typeface="Calibri" pitchFamily="34" charset="0"/>
              </a:rPr>
              <a:t> TARUSCIO</a:t>
            </a:r>
          </a:p>
          <a:p>
            <a:pPr algn="r">
              <a:lnSpc>
                <a:spcPct val="150000"/>
              </a:lnSpc>
              <a:spcBef>
                <a:spcPct val="20000"/>
              </a:spcBef>
            </a:pPr>
            <a:r>
              <a:rPr lang="en-US" sz="1100" b="1" kern="0" dirty="0" smtClean="0">
                <a:solidFill>
                  <a:srgbClr val="FDD955"/>
                </a:solidFill>
                <a:latin typeface="+mn-lt"/>
                <a:cs typeface="Calibri" pitchFamily="34" charset="0"/>
              </a:rPr>
              <a:t>National Centre for Rare Diseases, </a:t>
            </a:r>
            <a:r>
              <a:rPr lang="en-US" sz="1100" b="1" kern="0" dirty="0" err="1" smtClean="0">
                <a:solidFill>
                  <a:srgbClr val="FDD955"/>
                </a:solidFill>
                <a:latin typeface="+mn-lt"/>
                <a:cs typeface="Calibri" pitchFamily="34" charset="0"/>
              </a:rPr>
              <a:t>Istituto</a:t>
            </a:r>
            <a:r>
              <a:rPr lang="en-US" sz="1100" b="1" kern="0" dirty="0" smtClean="0">
                <a:solidFill>
                  <a:srgbClr val="FDD955"/>
                </a:solidFill>
                <a:latin typeface="+mn-lt"/>
                <a:cs typeface="Calibri" pitchFamily="34" charset="0"/>
              </a:rPr>
              <a:t> </a:t>
            </a:r>
            <a:r>
              <a:rPr lang="en-US" sz="1100" b="1" kern="0" dirty="0" err="1" smtClean="0">
                <a:solidFill>
                  <a:srgbClr val="FDD955"/>
                </a:solidFill>
                <a:latin typeface="+mn-lt"/>
                <a:cs typeface="Calibri" pitchFamily="34" charset="0"/>
              </a:rPr>
              <a:t>Superiore</a:t>
            </a:r>
            <a:r>
              <a:rPr lang="en-US" sz="1100" b="1" kern="0" dirty="0" smtClean="0">
                <a:solidFill>
                  <a:srgbClr val="FDD955"/>
                </a:solidFill>
                <a:latin typeface="+mn-lt"/>
                <a:cs typeface="Calibri" pitchFamily="34" charset="0"/>
              </a:rPr>
              <a:t> </a:t>
            </a:r>
            <a:r>
              <a:rPr lang="en-US" sz="1100" b="1" kern="0" dirty="0" err="1" smtClean="0">
                <a:solidFill>
                  <a:srgbClr val="FDD955"/>
                </a:solidFill>
                <a:latin typeface="+mn-lt"/>
                <a:cs typeface="Calibri" pitchFamily="34" charset="0"/>
              </a:rPr>
              <a:t>di</a:t>
            </a:r>
            <a:r>
              <a:rPr lang="en-US" sz="1100" b="1" kern="0" dirty="0" smtClean="0">
                <a:solidFill>
                  <a:srgbClr val="FDD955"/>
                </a:solidFill>
                <a:latin typeface="+mn-lt"/>
                <a:cs typeface="Calibri" pitchFamily="34" charset="0"/>
              </a:rPr>
              <a:t> </a:t>
            </a:r>
            <a:r>
              <a:rPr lang="en-US" sz="1100" b="1" kern="0" dirty="0" err="1" smtClean="0">
                <a:solidFill>
                  <a:srgbClr val="FDD955"/>
                </a:solidFill>
                <a:latin typeface="+mn-lt"/>
                <a:cs typeface="Calibri" pitchFamily="34" charset="0"/>
              </a:rPr>
              <a:t>Sanità</a:t>
            </a:r>
            <a:r>
              <a:rPr lang="en-US" sz="1100" b="1" kern="0" dirty="0" smtClean="0">
                <a:solidFill>
                  <a:srgbClr val="FDD955"/>
                </a:solidFill>
                <a:latin typeface="+mn-lt"/>
                <a:cs typeface="Calibri" pitchFamily="34" charset="0"/>
              </a:rPr>
              <a:t>, Rome</a:t>
            </a:r>
            <a:endParaRPr lang="es-ES" sz="1100" b="1" kern="0" dirty="0">
              <a:solidFill>
                <a:srgbClr val="FDD955"/>
              </a:solidFill>
              <a:latin typeface="+mn-lt"/>
              <a:cs typeface="Calibri" pitchFamily="34" charset="0"/>
            </a:endParaRPr>
          </a:p>
        </p:txBody>
      </p:sp>
      <p:pic>
        <p:nvPicPr>
          <p:cNvPr id="13" name="Picture 2" descr="C:\Users\Amalia Egle Gentile\AppData\Local\Microsoft\Windows\Temporary Internet Files\Content.IE5\MAZDI4LM\CNMR_ORIZZ_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512416"/>
            <a:ext cx="2643206" cy="711632"/>
          </a:xfrm>
          <a:prstGeom prst="rect">
            <a:avLst/>
          </a:prstGeom>
          <a:noFill/>
        </p:spPr>
      </p:pic>
      <p:pic>
        <p:nvPicPr>
          <p:cNvPr id="14" name="Picture 4" descr="C:\Users\Amalia Egle Gentile\AppData\Local\Microsoft\Windows\Temporary Internet Files\Content.IE5\VQQV48CP\logo-iss_bianco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46" y="298126"/>
            <a:ext cx="1000100" cy="987734"/>
          </a:xfrm>
          <a:prstGeom prst="rect">
            <a:avLst/>
          </a:prstGeom>
          <a:noFill/>
        </p:spPr>
      </p:pic>
      <p:sp>
        <p:nvSpPr>
          <p:cNvPr id="22532" name="AutoShape 4" descr="data:image/jpeg;base64,/9j/4AAQSkZJRgABAQAAAQABAAD/2wCEAAkGBxISEhUUExQVFRQWFhQUFBQUFhQUFBQUFRUXFhQUFBUYHCggGBolHBQUITEhJSkrLi4uFx8zODMsNygtLisBCgoKDg0OGxAQGywkHyQsLCwsLCwsLCwsLCwsLCwsLCwsLCwsLCwsLCwsLCwsLCwsLCwsLCwsLCwsLCwsLCw3LP/AABEIAMABBgMBIgACEQEDEQH/xAAcAAACAwEBAQEAAAAAAAAAAAAEBQMGBwIAAQj/xABAEAABAwIDBQYDBgUDAwUAAAABAAIDBBEFITEGEkFRcSJhgZGhsRMywQcUI0JS0WJygpLhorLwFiTxFTM0Y8L/xAAbAQACAwEBAQAAAAAAAAAAAAACBQEDBAAGB//EACoRAAICAQQCAQQDAQADAAAAAAABAgMRBBIhMQVBExQiUWEyQnGBFSMz/9oADAMBAAIRAxEAPwC1QUYU8lMF1A9T7y+dcnomAOogF8eywRMsiXVNSi5bOSF1XBvIR2HpzAy6Kjp1qjc48FM4ZEMOF9y4nw2ytbacAISaK5RrUvJX8KKoMON10+EhWV9PkgjSbxRfUbiVXgX01ymbISpo6GyOigyVE5liQkljN1F8G6sEtMFAymF1Ku4IcReyiy0QdTRqzthyQ81KujfhnOBTqiIhJK8kK8VVGqrjEATLTWpsx3xaQto33Ke0jgq/Cwgqy4TTE5lW6ppLIGnTYTEwothsi46fJDVOSWfJueDa4YIpXBR7yVT1faR1ECc1ocNscso35eEeqJyg319tUxnguFWMYaW3VlMYyeDrJOKyTz14PFE00twqlHKSU6ppiFssp2rCM9duXyOHnJDSG6gdUoqibvLPt2rLNOd3CIHwIKaBWX7qvjcNuujqEgZU5KTJA6+QXlenYOOS8j+tQH0zGdPio5ov/wBVFlmUeKEDVEDGTbVYpaB5Nn1McF5kxME6rkS7ypkFeSdVZMMJKGel2A/UJlkompjExLaJyZRSJfasMtjLciR4Qz40YQuXMQ44OTBTFcL7BT2U5ZZQSzWXRfOCXyTfCCkYwBCRS3RLhkrJNIFEUrguGNQtZJZcUlYCUOG1lBjMRrz413EbrtwQ4BbFk9LdIcSwu6twC5fThWwtlDlESipdmcf+luDtFYsKp7JvLRgnRcmLdVs9S7FhkQqUejsxZJPi0JsnUct0PWR3CohLEi2SyigOp3GRWrC6TJRtou1onNHHZbbr8xSMsKsSyRy0GSq2OYdqr445Ks4zndVae57iyyGUUNlEA5Hx03JdTizkywiLeKbW2vGTJXWs4Bo8JLkzosN3VY6aiFlO6kASyeqcuDXGpIStgRNM0AruobZAuqrFCsyQXA2dGF5L2Vl+K8q9rD4MzpsMllF2tNudlFPTOjNnCy3CkwiONgbYZBI8R2aZNICRkE1j5Nb8SXAvelzHh8mcYVRyPcN1ptzsbK408To25hW+lwlkTQAAhcShbZZLfI754xwHHS/bwxTT1Vkwpq4Kq4hVbpIC4wmqdJI1vn0Q20bo7iymWHhmgUtRvaBGszXNDAA0dEQQFiXCLJy54OTGEvrqcEIx0qGlkVefZMEwCmdY2Rz5MkJJHnlqiBSOIzK6TyW4S7EWMVgAKQ0OL2cj9psPe1pIzWfySPa6+abaKiNlZj1FrhJGtUWKAjVH/fAeKyijxojim9PjZPFV3aGS6La74yNGjlU2+qbSY3bUo5uON5rDKqcfRfhPofucEFVzAIB2LtUVSJHi4HRRGDz93BLWESsrAETFOHKl1lW5hs64KZ4JW3OZW2elxDcZ1cnLBbYKYaqVzF6B4IXbzkl7LvYLUS2CqmKVQzTbGKqwIVBxXEMytuioc3kC+ajE7nnG8rBgjwLKgS12abYbi9uKc3aaThwL6r1u5NUgqhkpZ6oAKk4bihkcGtzKe1VNIW3SOyjZLEmMVPcuATE8TAuqvVYrnquMZElykU0LxmnGm08dvYvtukmWOjxTvXlWYZCF5XS0iyCtS8H6CqjZc04CU12MMHELimxlltV5tJ5zgZKH2jipck1e7slcVOMMHFJ6jFwQc1MapSmngNJRiVLHZ91/VO9hIQ5xf4KrY9NvOyVp2AnAFineqg46bgWUyzeaUw2C5e/JCyVrRxQ76wOFgc0j9YN6hzklkqAh31Iuk+LRSNzBKR09ZJfPgprp3LOS3hF+pW3N00JACS4JJdgPcmcjlXBYZTasyFeLRbwKouL4SMzZaJKLpDi1P2TktensdcuAbIKUeTJ6uPccpIqyyNxyDMpQIl6WtKcU2KJScHgmnxJw0K+Mxhw4lCyxoZ8as+nra6JV80+y9bHTOqJc8wPdavFTANWf/Zbhu6zfPFaJidXHCzeke1g5uNs15vWxUrGoDOuUnGK9sqO1+GNc0utmqNg1duOseBstJrKqKohLonB7TxHPkeRWU1cDxUFrRqbrVoVuqcJ+vyV6hOE1LBpOG4mCBmj560WyKolPHOxt90qw4Sxzm9rXvWGzTLdwzUrko8irHa7VZ7iNWS4q4bZdnJVjBMFfVy7o04lO9FCFUN8hdqLHbLERZGxzjkCUyhwqS11r+H7HwRRgbo0170PJgDWnICyqs8vHOEiYaF+2I9gMJc3tPGunRaFKwAWQuFUgYLBHztySO+13Sc2boxUEooqOOYWHZgcVxS7MNcMwntSBY3UlBU5IIauajhMslSnzgqeIbHtuN0WXlbJprr6i+v1C4TB+mrfowd+PSOdmSjKbFJANSkUA7SPa6y9hLT19YEjvs/IRWY1IeJXylxF5Gq0PZn7PaWooWyz/ABBNLd7XMdbcZchgDSLG4AJvzTbDPs/oGDcc18jrC7nPIN+JaG2A1S67WaSp7H2aI/NNZyZJM8ko3DcSdFoitqsJFLUPiaSWZOYTruu4HoQR4JWxbtsbIfoybnCWfYzqtpJTxVj2CrXyyEu0GSpBZmtA2Cg3G34nNYdbRXXS8I26a6yc0my7VjRbRVyoogASOab4jU2sFE4B0ZXn6sob9IFw3FmR9klFvx6M/mCzjaORzHXaeKSUtdIXgXOZTKPjXOO9MxPVRUtrRtFFWiQ9yYvg3gq/s4OyOeStVPZLepNP0aLHhZRSNodmDICWjNUGroXRmzmkFb89jbKm7XYQ17CQM7HNM9LrXBqMuhddSrE5R7MlkYh3szTCoi3SQeCCkK9AnlC1dmqbJ18cFKXu0a2/U8AO+6pu0ePSVT95+gvusHytB5d/egqeuc6L4fC4Plp7qCYZX5pfXp9kpSfbZ77w2mj8Cua5fR3huNSU7iYzZriC9psQ63XTir1hlKx8geM96x8DmsxcVdNjq87rQfy5eA09FVra8VOce/ZR5CuMmpY9mjfdWEWsFC+mawZL7TS3CjxOWzSkenk8im+GUzO9su04q0fZxhAZEHWzOaU0eAzV8jtzdaxh7T33tfWwAzJWiYfRtpomtvcgDeI08Ez1dqVUYZ/0X6ZYk2d1hsl75UXWSAhI6ubJJ9u6xoaVrEeRxDVNA1CEqcXYD8wVDx3FpGA2KpNVjkxJNymVHjp2rvgosurg+TW67F2nQqSins0m6yKjxZ+8C45Kz/8AU4DLLrfFzhhLkOvWQki3Prs9V5UH/qK+i8p/8dP8EPUw/JVqUZqad9r9Fpj/ALLGshs2YmewJJsI78W2AvbvVA2lwaWleGSht3C4LTcWBsU9q1lV09sHyJbKZxjlo37Do2xwRMHytjjaOgaAofj2kHQgpfs7iPxaWB19Yo79Q0A+oK7r6oMtzJH+V5DUJu1/nLHdMVsz+ikfaVEN+N44hzD4WLfdype9ZXDbmoDoj3PafcfVUP4y9b4/LoWRHqV/7GHxOVtwfGBG0JBsfhX3uYRklrAN57hqBcAAd5JA8+Sk2mw/7vO6Nt9zIsJ1LefVTqK42v42TRY63uH9btGC/VMaDGHSNcGNc+wud0F1h320VU2O2bfXThhcWxtsZHgXIHBrf4jY+RW2YNgkFJE6KBpDb3c4m73O5lyUammqlYXLQyjq5S9GKYzOHkpRSNtIOq0Tb/ZpoD6lhsbt347ANtoXAjje3qs/YzNMNLbGyrMTBYpRsyzQ8AxNoAB6K50c4IyWKRVjmEEc1ftnsdbu2cUl1uklB7l0NKb43Rx7LtJKl1fYtPQoSoxuMfmCVV2PM3TYrNCEpSXBZtUUUbaIASFV6R2aZ4tV78hISlxzXrqItQSYgl/NjSmNmdf/AAvs8mQQD6iwA5LmSpG6SSgkmz6LpdTXDTxiukj0hzKb7NVgYXX7iq2Z0Xhzyb2Uyq3wcGKddq4fFKRpVHtIwZXRFbjTZGhrc3OIaOpyCy6Qv3laNi4HSVUAccgd638uY9bJZZ41VRc89CRa5Tajjs2KiphDEyNosAM+8nUnqV1NmFPqc1HM9oy4JNa89lkeHwVXHMRMTo2tBc6QlrQOLuXr6JoNnAGgyvJcdWtsAOYujKeOIysc5o3mXLDyJFifIlMal17q2EYqrjsOyyW5L0UnG9lIJm7rSWOAOetzwBB71ic8RDnNOoJB6g2Psv0JUGxKw/aKHdqpx/8AY4/3G/1TDwuonPdCXoz62tRSkJ3LmYmy7kUgj7K9CLE+SGijJX1F4czVeUPs6UuTfpJzcpNjezcdc+H4mkbiXDTfaR8txoL2J7gjXORUD90grwlU51y3xeGeksri44YS/BoY2BkQEYaOyIwGtF/4R4lZztTj3wJ/hy5Frcrfm3j8w7rAeq0Wpq89Vlf2wBjhBIHD4gc9m6NSwgG56ED+5MtCo26hRlznPP7Mk90K8orWMY18VtuZB8kkL122BzyGsaXOOjWgknoArngP2W1k435iIG5ZGznuHGwByy5r0m+nTQw3hCrbK15LB9l9HuwNkOsjnv8A6IgWN8N4k+IUG3UIkaXcWZ+H5h7eSueE4KKaFkQdcsj+GLi18wST3mwVYqcpiJG3s8BzTxBIuOhslENXGy1zi8humUUk0W7YLB/u1O0Ws8tEknPfeL28AGjwViJXNGwhmepzPivSOsCUtbcm5S7fJsSxwit7WDep5m843eYFx7LIAtjxVoIIP5gR5iyxu9gtvim3Ca/ZXr44cX+jmQof709uhXL5s1y4XCdqCawzBCTjyj5JiUp4lStqXkZlDtYpaWMuIa3NziGgd5Ngu+OuPOAnZOXGQ3CsFqKl1oI3SZ2JA7IJ/U7QK4RfZY4MvNOGSXFg1m80DiCbi5Wj7JYYylpmsaNNT+px+Zx8UTWu3tdEk1Pk7Ws1PBrq00c4kYRtNshLT3ce1EDutlblckZBwvkqliNE5jL71wT0sv0LitI2WGWI5h4Nr87ZHzWH4nHeMg6grd4vWy1EPu7QWojKqSjFvDFkdHkCSdBl+6PpnBuQULtB0HsuWOTdC+ycpcNhxdcq1bEVbY6qMuNh2h4kZKoMKlbMRodFRdD5IOJNctkoyP0RTzbwJGiHqnJfsaD9yiLr3c3eN9c0ZWHJeK1EXF4/A9qw3lEIdxTGKa4ulAOSjlxERWudTZHW3gusimdYlKBdZBtcP+7lPMtP+kK7Y1tFG6QtaflGZ4XvoqJiu/NK97WlwvqAeAt9E18XTKuTlLjJj17zBJCKXVERu7NkPO0g2II6r0JzXoXyuBOguKTdXxRyiy8oXJz7NdlxhlxmvlZtLGxpNx3d5WNNrZXWO8czbXRSVD3EgFxI7yky8Ok+WNpa9Y6NHq9sIy75x5qm7T4oKjcsb7jnXPe6xsPBoSpkIEhNvyX8bjNcDNhP8Z9luo0VdMt0TLPVSsWGa59k+AbjPjSNtI/5bjNsfC3K5v4ALRZpuHBVD7N8S+LTMcTc7gB6tyPsrJO5ea1U5ytm595wbq64pJLrAPXHK6qO07wJqeT8r3N3zy3CHe1wrTWG7SqZtV2qVw/S5pCDRRxev3wXXxXwtv0Xmox6IfnHdYqCTGmEWDhmsafSmQC0j2nuNx5JPFPUPMkfxSA24JzzF7ZJsvFOTzv/ANMMdZXjo1aq2ijlkO467IzYu4OPEjuWeyyX3jzJPmUnbO5g3Q7Ljwuj2PyW6nSKhNIzanUfLjHoFBzRgGSEZqi3nsra0ZEz7C3JH7IR71bEOAcXf2gn9kDRnsozZicR1kZ0uS3zBCovz8U8fhltP/0jn8m+RvtG0dyGfJkVw+oswdAghVA8V49y9DyFfsjmkzWQ7RU4bNO0abxI8c/qtFqcQaXusfl16rPscnD6mW3L2ATTw8ZQlLJTr8YiIS3ToPZclq7lday8HL08ehJP+R00L0be0uYn3KlA7SH8k5N9wsgU8QGgY32S2srw91geyNSs5ftrMylMIHatuh1+CSUe1ksUe6+/cTx8V5uXjLZtyf5HdWpqS7NZnr2gaqt7Qf8AdOihEm4S5zt4ZmzWkmwVOjx2WYjMNHMlSU9ZuV7Hb92iMi5OQ3mm/wBFbToZVNv2k2HO6MhrFsmz7xHEx8jr3e8utnnYadHLS8P2dhhaAGjRVbZWrbLUAg33QRfqSVd6ueyza26ailJ8gVwTk2ipbX7IxSMLmix7lkH3cseWnUGy3yvqbtI7lm21WFsZG2QN7fxHB7u4hu6Og+q3eM1DxtkzLrakuSpTDReUNVKvJ3GLwLmR0LbtPcQV9mjzupMOjyPRdyEFd/ZnN8Hi3P8Ao+oUDmWgv/E/6BHRt/2n6KHEY7U7f6vV6rT5x+w8lw+x/GA34kTjoQ8dHZEeYHmtJq69oGq/OWF1z4ZA5mbtLc78MvBWmXbCaQdkZ8b80q1/jJ2Xb4dPsY6fVQjXiXaNQmxYaXVY2lr2/BeAQbkAdbqit2gmeSAbEXv3Like+Z7I7k7zgB1ccyuo8Y65KUn0ddrE4NL2WilwyUw/FaBui5tftEDUgcQqxHlJIf1fuVpgla17GD5QwsA7hb/Kz3G4PhVDmcNR0OY91s01m+TQvlDbEXVUVyCioxYLxIIC+zvsFrmUxYPG7tIxjS7JKope0nNC7LNdMnpE7ILNSepfmrBUSdhVepk7RQ1rLeSFyW6m2+mEIjeN5zRYOvqBz70MNvHi+Wo5qomRQuF/BVvx+nbztNsNXaljI/i2kkG9+pzr9F9wqQuc4nMkOJSOFhKe4RGQfAq2VUIRbiiqV0ptbgapZdyjmNgmLobi6V1rs0cHwih8yJaRymLu0hqM5Lr4nbXLtnMnqW3CDxCO8Le5xTF3yoepbeD+o/RAuEn+w63yK5I7Rhw1vYoySLdIzJ7IOZ7lExl4yETUnsg/w/RWS7DTZafs9xDckPVXXFtom7wAPqst2aqQ12Ztmn+Pxtc3eBF+GaSa3TRnfyMtJZtryXFuKNdYA3SHG5g+JzT+ZzvOwt6gJBgFdukucdGkC/eQF9xLEwWi36voip0/xywjNqbN8v8AhVJSbry+Suu51uZ915PUYRrRj2PsoKhpB7jmFNRv7Q8fZemzuDzy7iqf7/8AAfR8ZJYA9QicUZeBn8oPmSUCcmC/Am6Y10lo4/5Ge11W/wCS/wBCfQt2Wpr1sN9A/e/taXD1AXNMwXJGlyfVMtnv/kNPISH/AEOSmmdYK+TAzk5pWfjO794+hTrZJl6oE/kY53jaw90ljfaS/UeYsnGzs4ZM8nK7LeoVNze1/wCF69FzguZWHmJP3VY28baaNw4sIPVpVipsRY0E3HZBI6nJU7aivErmWOm8fNYNIpfKWWr7QKN+i7qjcKCI5o5jQRYplPsyoTQHtKxUTrtSeop7FMKKSwsj25eSJvgJqJbZKu1hzKc1RulFWF0cZ4JiDxZlEOgsENBkUy3riyKXCDT5IKYWKsFC4EZcj7KtvfYpngc93gc7+xQWrMGRjkLmks1Iqp+ab1ov8Q8GAHxJsPr5JNuXUVdIj2TU7slGZO2pWRECygkZmiSWQhh8fsqZmdP/AF/UICgZvSNadCfQZ/RGU0wMRHEPv4EiyCxYR0eGQwN1Cknb2PNfYB2/+d66rPk80DlygwCN1l2cRcRYnRRDMKJgVzin2RBtHz4xvr1XLXE8TYH1XnDNeIsD1RpI5vs8wry4Y5eRYAHGFuu4ePspZ8lBhYLZN06guB8AVPUqj+4L4RBWu/DHVTYzJZrByAHk2yjksWC+huPXVQ4u64Z4/RCllr/WEMdmn3mb/K//AGlK4hr09v8AwjNl3fjs8fUIcC0hB4OcD52VkgPZAG8VI99iUTFF2ZO63of8IeZlxdCmm8FmeCKGVxe1gcQHENvyuVPiVL8Nw9OZH6j1z8kPSsIc11smubnw1vZF4pN8R7nHn5DQAeCJLEuCZS6IqdEiWyVibgis9265rLAaJ5ZLrqI2CCa/NTh6JcAtE8siXyORzGXCXVIsUMVySj40i6Ng18EsumtHFa2t878hll4qZvCDXYurMnFF4AfxmdT7FD4g3tFT7PC9RGO8/wC0rpLMCRxiUdoXu/U70aLe5KQwu4KxbSOszcHDdb43ufW6TUFOTIzuO9/bn9EFS+wrTyG1h7bx3+yWzGxXdXPaR3VRyvuEaRKJsNk/GZ1PqCFFSZOtzsD5qOif+Kz+Ye6kYbP8fqumiV2Mof8A3fP6r2IDsea+symae8/VSEXcwd491lz9yCYhbLYL0DrrvEmWkeBpckKKkFytbXBCZ1udrxXVW21+qZspQCD3hLsUHbI4KFLnBKeUBNK8vhFl5WED9z/x2ng8lx8W39yfJRSya56HNRteS5ndceiGMnbd3m37KmP8s/ohrKC5j+Gz+o/6iuJrljXEG2bd6xsSLXF+ei7k3Cy1842Em2m8XWAvx+b0U1WTdkN8hAzs8BI8CUm36ruGfJdFHYOcEltILa93qvmKZTv7yHf3C/7qClqBGLD5j8x7uDen/OCmxZ285rhn2bHwOXuiYH9gqP5XHnu/W6CLuz09lLFL+Gf+cEJSTWOeY49FVFPLYa6wNTEPh7o4Zn+Y6/QeCWSuIuNSTYBNoDmBf5t4+mSDlkawuyz58u4Ioy+4HPAE2mDO1JmeDB/+j+y9LUEi58uAHABDySFxvwXxzldj2EeifmmdMAUpARkEllzREhi820S2sCn+LdQzZoYkI4oob9rgPU/4TOkGvQqBw3WtbyFz1Of7Imk0PQqm15RKYrrz2iisDaY5WyOHyguA8CATyGfXkuJWAG5zJ0HIcz3r5POQw3zLiDfj2b8fH0VqeYpEt+g5lR8Zzr6Xy8OKmu1oJHS/r+yUUMm7c9xRL5LNA8T4/wCLKOlgFrkX1R7RXDXrmV+ZX2ABWhHVMO2O7PyUoPaHUL0DbXPQL7C6zi7XdBNjz0HugZ3sZGUNkaTpf34qSSSzmnl+6AxBy6ml7IPcFnUemSyLF29slR4dFndHVgBcb8gvuF23gO/PoM/otD6wDnCCGm7m9R7pXih/EcmbHfitHNw90pxMXld1+irj/P8A4THoCcLrykLF9V5OT//Z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38100" y="-1508125"/>
            <a:ext cx="4286250" cy="3143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534" name="AutoShape 6" descr="data:image/jpeg;base64,/9j/4AAQSkZJRgABAQAAAQABAAD/2wCEAAkGBxISEhUUExQVFRQWFhQUFBQUFhQUFBQUFRUXFhQUFBUYHCggGBolHBQUITEhJSkrLi4uFx8zODMsNygtLisBCgoKDg0OGxAQGywkHyQsLCwsLCwsLCwsLCwsLCwsLCwsLCwsLCwsLCwsLCwsLCwsLCwsLCwsLCwsLCwsLCw3LP/AABEIAMABBgMBIgACEQEDEQH/xAAcAAACAwEBAQEAAAAAAAAAAAAEBQMGBwIAAQj/xABAEAABAwIDBQYDBgUDAwUAAAABAAIDBBEFITEGEkFRcSJhgZGhsRMywQcUI0JS0WJygpLhorLwFiTxFTM0Y8L/xAAbAQACAwEBAQAAAAAAAAAAAAACBQEDBAAGB//EACoRAAICAQQCAQQDAQADAAAAAAABAgMRBBIhMQVBExQiUWEyQnGBFSMz/9oADAMBAAIRAxEAPwC1QUYU8lMF1A9T7y+dcnomAOogF8eywRMsiXVNSi5bOSF1XBvIR2HpzAy6Kjp1qjc48FM4ZEMOF9y4nw2ytbacAISaK5RrUvJX8KKoMON10+EhWV9PkgjSbxRfUbiVXgX01ymbISpo6GyOigyVE5liQkljN1F8G6sEtMFAymF1Ku4IcReyiy0QdTRqzthyQ81KujfhnOBTqiIhJK8kK8VVGqrjEATLTWpsx3xaQto33Ke0jgq/Cwgqy4TTE5lW6ppLIGnTYTEwothsi46fJDVOSWfJueDa4YIpXBR7yVT1faR1ECc1ocNscso35eEeqJyg319tUxnguFWMYaW3VlMYyeDrJOKyTz14PFE00twqlHKSU6ppiFssp2rCM9duXyOHnJDSG6gdUoqibvLPt2rLNOd3CIHwIKaBWX7qvjcNuujqEgZU5KTJA6+QXlenYOOS8j+tQH0zGdPio5ov/wBVFlmUeKEDVEDGTbVYpaB5Nn1McF5kxME6rkS7ypkFeSdVZMMJKGel2A/UJlkompjExLaJyZRSJfasMtjLciR4Qz40YQuXMQ44OTBTFcL7BT2U5ZZQSzWXRfOCXyTfCCkYwBCRS3RLhkrJNIFEUrguGNQtZJZcUlYCUOG1lBjMRrz413EbrtwQ4BbFk9LdIcSwu6twC5fThWwtlDlESipdmcf+luDtFYsKp7JvLRgnRcmLdVs9S7FhkQqUejsxZJPi0JsnUct0PWR3CohLEi2SyigOp3GRWrC6TJRtou1onNHHZbbr8xSMsKsSyRy0GSq2OYdqr445Ks4zndVae57iyyGUUNlEA5Hx03JdTizkywiLeKbW2vGTJXWs4Bo8JLkzosN3VY6aiFlO6kASyeqcuDXGpIStgRNM0AruobZAuqrFCsyQXA2dGF5L2Vl+K8q9rD4MzpsMllF2tNudlFPTOjNnCy3CkwiONgbYZBI8R2aZNICRkE1j5Nb8SXAvelzHh8mcYVRyPcN1ptzsbK408To25hW+lwlkTQAAhcShbZZLfI754xwHHS/bwxTT1Vkwpq4Kq4hVbpIC4wmqdJI1vn0Q20bo7iymWHhmgUtRvaBGszXNDAA0dEQQFiXCLJy54OTGEvrqcEIx0qGlkVefZMEwCmdY2Rz5MkJJHnlqiBSOIzK6TyW4S7EWMVgAKQ0OL2cj9psPe1pIzWfySPa6+abaKiNlZj1FrhJGtUWKAjVH/fAeKyijxojim9PjZPFV3aGS6La74yNGjlU2+qbSY3bUo5uON5rDKqcfRfhPofucEFVzAIB2LtUVSJHi4HRRGDz93BLWESsrAETFOHKl1lW5hs64KZ4JW3OZW2elxDcZ1cnLBbYKYaqVzF6B4IXbzkl7LvYLUS2CqmKVQzTbGKqwIVBxXEMytuioc3kC+ajE7nnG8rBgjwLKgS12abYbi9uKc3aaThwL6r1u5NUgqhkpZ6oAKk4bihkcGtzKe1VNIW3SOyjZLEmMVPcuATE8TAuqvVYrnquMZElykU0LxmnGm08dvYvtukmWOjxTvXlWYZCF5XS0iyCtS8H6CqjZc04CU12MMHELimxlltV5tJ5zgZKH2jipck1e7slcVOMMHFJ6jFwQc1MapSmngNJRiVLHZ91/VO9hIQ5xf4KrY9NvOyVp2AnAFineqg46bgWUyzeaUw2C5e/JCyVrRxQ76wOFgc0j9YN6hzklkqAh31Iuk+LRSNzBKR09ZJfPgprp3LOS3hF+pW3N00JACS4JJdgPcmcjlXBYZTasyFeLRbwKouL4SMzZaJKLpDi1P2TktensdcuAbIKUeTJ6uPccpIqyyNxyDMpQIl6WtKcU2KJScHgmnxJw0K+Mxhw4lCyxoZ8as+nra6JV80+y9bHTOqJc8wPdavFTANWf/Zbhu6zfPFaJidXHCzeke1g5uNs15vWxUrGoDOuUnGK9sqO1+GNc0utmqNg1duOseBstJrKqKohLonB7TxHPkeRWU1cDxUFrRqbrVoVuqcJ+vyV6hOE1LBpOG4mCBmj560WyKolPHOxt90qw4Sxzm9rXvWGzTLdwzUrko8irHa7VZ7iNWS4q4bZdnJVjBMFfVy7o04lO9FCFUN8hdqLHbLERZGxzjkCUyhwqS11r+H7HwRRgbo0170PJgDWnICyqs8vHOEiYaF+2I9gMJc3tPGunRaFKwAWQuFUgYLBHztySO+13Sc2boxUEooqOOYWHZgcVxS7MNcMwntSBY3UlBU5IIauajhMslSnzgqeIbHtuN0WXlbJprr6i+v1C4TB+mrfowd+PSOdmSjKbFJANSkUA7SPa6y9hLT19YEjvs/IRWY1IeJXylxF5Gq0PZn7PaWooWyz/ABBNLd7XMdbcZchgDSLG4AJvzTbDPs/oGDcc18jrC7nPIN+JaG2A1S67WaSp7H2aI/NNZyZJM8ko3DcSdFoitqsJFLUPiaSWZOYTruu4HoQR4JWxbtsbIfoybnCWfYzqtpJTxVj2CrXyyEu0GSpBZmtA2Cg3G34nNYdbRXXS8I26a6yc0my7VjRbRVyoogASOab4jU2sFE4B0ZXn6sob9IFw3FmR9klFvx6M/mCzjaORzHXaeKSUtdIXgXOZTKPjXOO9MxPVRUtrRtFFWiQ9yYvg3gq/s4OyOeStVPZLepNP0aLHhZRSNodmDICWjNUGroXRmzmkFb89jbKm7XYQ17CQM7HNM9LrXBqMuhddSrE5R7MlkYh3szTCoi3SQeCCkK9AnlC1dmqbJ18cFKXu0a2/U8AO+6pu0ePSVT95+gvusHytB5d/egqeuc6L4fC4Plp7qCYZX5pfXp9kpSfbZ77w2mj8Cua5fR3huNSU7iYzZriC9psQ63XTir1hlKx8geM96x8DmsxcVdNjq87rQfy5eA09FVra8VOce/ZR5CuMmpY9mjfdWEWsFC+mawZL7TS3CjxOWzSkenk8im+GUzO9su04q0fZxhAZEHWzOaU0eAzV8jtzdaxh7T33tfWwAzJWiYfRtpomtvcgDeI08Ez1dqVUYZ/0X6ZYk2d1hsl75UXWSAhI6ubJJ9u6xoaVrEeRxDVNA1CEqcXYD8wVDx3FpGA2KpNVjkxJNymVHjp2rvgosurg+TW67F2nQqSins0m6yKjxZ+8C45Kz/8AU4DLLrfFzhhLkOvWQki3Prs9V5UH/qK+i8p/8dP8EPUw/JVqUZqad9r9Fpj/ALLGshs2YmewJJsI78W2AvbvVA2lwaWleGSht3C4LTcWBsU9q1lV09sHyJbKZxjlo37Do2xwRMHytjjaOgaAofj2kHQgpfs7iPxaWB19Yo79Q0A+oK7r6oMtzJH+V5DUJu1/nLHdMVsz+ikfaVEN+N44hzD4WLfdype9ZXDbmoDoj3PafcfVUP4y9b4/LoWRHqV/7GHxOVtwfGBG0JBsfhX3uYRklrAN57hqBcAAd5JA8+Sk2mw/7vO6Nt9zIsJ1LefVTqK42v42TRY63uH9btGC/VMaDGHSNcGNc+wud0F1h320VU2O2bfXThhcWxtsZHgXIHBrf4jY+RW2YNgkFJE6KBpDb3c4m73O5lyUammqlYXLQyjq5S9GKYzOHkpRSNtIOq0Tb/ZpoD6lhsbt347ANtoXAjje3qs/YzNMNLbGyrMTBYpRsyzQ8AxNoAB6K50c4IyWKRVjmEEc1ftnsdbu2cUl1uklB7l0NKb43Rx7LtJKl1fYtPQoSoxuMfmCVV2PM3TYrNCEpSXBZtUUUbaIASFV6R2aZ4tV78hISlxzXrqItQSYgl/NjSmNmdf/AAvs8mQQD6iwA5LmSpG6SSgkmz6LpdTXDTxiukj0hzKb7NVgYXX7iq2Z0Xhzyb2Uyq3wcGKddq4fFKRpVHtIwZXRFbjTZGhrc3OIaOpyCy6Qv3laNi4HSVUAccgd638uY9bJZZ41VRc89CRa5Tajjs2KiphDEyNosAM+8nUnqV1NmFPqc1HM9oy4JNa89lkeHwVXHMRMTo2tBc6QlrQOLuXr6JoNnAGgyvJcdWtsAOYujKeOIysc5o3mXLDyJFifIlMal17q2EYqrjsOyyW5L0UnG9lIJm7rSWOAOetzwBB71ic8RDnNOoJB6g2Psv0JUGxKw/aKHdqpx/8AY4/3G/1TDwuonPdCXoz62tRSkJ3LmYmy7kUgj7K9CLE+SGijJX1F4czVeUPs6UuTfpJzcpNjezcdc+H4mkbiXDTfaR8txoL2J7gjXORUD90grwlU51y3xeGeksri44YS/BoY2BkQEYaOyIwGtF/4R4lZztTj3wJ/hy5Frcrfm3j8w7rAeq0Wpq89Vlf2wBjhBIHD4gc9m6NSwgG56ED+5MtCo26hRlznPP7Mk90K8orWMY18VtuZB8kkL122BzyGsaXOOjWgknoArngP2W1k435iIG5ZGznuHGwByy5r0m+nTQw3hCrbK15LB9l9HuwNkOsjnv8A6IgWN8N4k+IUG3UIkaXcWZ+H5h7eSueE4KKaFkQdcsj+GLi18wST3mwVYqcpiJG3s8BzTxBIuOhslENXGy1zi8humUUk0W7YLB/u1O0Ws8tEknPfeL28AGjwViJXNGwhmepzPivSOsCUtbcm5S7fJsSxwit7WDep5m843eYFx7LIAtjxVoIIP5gR5iyxu9gtvim3Ca/ZXr44cX+jmQof709uhXL5s1y4XCdqCawzBCTjyj5JiUp4lStqXkZlDtYpaWMuIa3NziGgd5Ngu+OuPOAnZOXGQ3CsFqKl1oI3SZ2JA7IJ/U7QK4RfZY4MvNOGSXFg1m80DiCbi5Wj7JYYylpmsaNNT+px+Zx8UTWu3tdEk1Pk7Ws1PBrq00c4kYRtNshLT3ce1EDutlblckZBwvkqliNE5jL71wT0sv0LitI2WGWI5h4Nr87ZHzWH4nHeMg6grd4vWy1EPu7QWojKqSjFvDFkdHkCSdBl+6PpnBuQULtB0HsuWOTdC+ycpcNhxdcq1bEVbY6qMuNh2h4kZKoMKlbMRodFRdD5IOJNctkoyP0RTzbwJGiHqnJfsaD9yiLr3c3eN9c0ZWHJeK1EXF4/A9qw3lEIdxTGKa4ulAOSjlxERWudTZHW3gusimdYlKBdZBtcP+7lPMtP+kK7Y1tFG6QtaflGZ4XvoqJiu/NK97WlwvqAeAt9E18XTKuTlLjJj17zBJCKXVERu7NkPO0g2II6r0JzXoXyuBOguKTdXxRyiy8oXJz7NdlxhlxmvlZtLGxpNx3d5WNNrZXWO8czbXRSVD3EgFxI7yky8Ok+WNpa9Y6NHq9sIy75x5qm7T4oKjcsb7jnXPe6xsPBoSpkIEhNvyX8bjNcDNhP8Z9luo0VdMt0TLPVSsWGa59k+AbjPjSNtI/5bjNsfC3K5v4ALRZpuHBVD7N8S+LTMcTc7gB6tyPsrJO5ea1U5ytm595wbq64pJLrAPXHK6qO07wJqeT8r3N3zy3CHe1wrTWG7SqZtV2qVw/S5pCDRRxev3wXXxXwtv0Xmox6IfnHdYqCTGmEWDhmsafSmQC0j2nuNx5JPFPUPMkfxSA24JzzF7ZJsvFOTzv/ANMMdZXjo1aq2ijlkO467IzYu4OPEjuWeyyX3jzJPmUnbO5g3Q7Ljwuj2PyW6nSKhNIzanUfLjHoFBzRgGSEZqi3nsra0ZEz7C3JH7IR71bEOAcXf2gn9kDRnsozZicR1kZ0uS3zBCovz8U8fhltP/0jn8m+RvtG0dyGfJkVw+oswdAghVA8V49y9DyFfsjmkzWQ7RU4bNO0abxI8c/qtFqcQaXusfl16rPscnD6mW3L2ATTw8ZQlLJTr8YiIS3ToPZclq7lday8HL08ehJP+R00L0be0uYn3KlA7SH8k5N9wsgU8QGgY32S2srw91geyNSs5ftrMylMIHatuh1+CSUe1ksUe6+/cTx8V5uXjLZtyf5HdWpqS7NZnr2gaqt7Qf8AdOihEm4S5zt4ZmzWkmwVOjx2WYjMNHMlSU9ZuV7Hb92iMi5OQ3mm/wBFbToZVNv2k2HO6MhrFsmz7xHEx8jr3e8utnnYadHLS8P2dhhaAGjRVbZWrbLUAg33QRfqSVd6ueyza26ailJ8gVwTk2ipbX7IxSMLmix7lkH3cseWnUGy3yvqbtI7lm21WFsZG2QN7fxHB7u4hu6Og+q3eM1DxtkzLrakuSpTDReUNVKvJ3GLwLmR0LbtPcQV9mjzupMOjyPRdyEFd/ZnN8Hi3P8Ao+oUDmWgv/E/6BHRt/2n6KHEY7U7f6vV6rT5x+w8lw+x/GA34kTjoQ8dHZEeYHmtJq69oGq/OWF1z4ZA5mbtLc78MvBWmXbCaQdkZ8b80q1/jJ2Xb4dPsY6fVQjXiXaNQmxYaXVY2lr2/BeAQbkAdbqit2gmeSAbEXv3Like+Z7I7k7zgB1ccyuo8Y65KUn0ddrE4NL2WilwyUw/FaBui5tftEDUgcQqxHlJIf1fuVpgla17GD5QwsA7hb/Kz3G4PhVDmcNR0OY91s01m+TQvlDbEXVUVyCioxYLxIIC+zvsFrmUxYPG7tIxjS7JKope0nNC7LNdMnpE7ILNSepfmrBUSdhVepk7RQ1rLeSFyW6m2+mEIjeN5zRYOvqBz70MNvHi+Wo5qomRQuF/BVvx+nbztNsNXaljI/i2kkG9+pzr9F9wqQuc4nMkOJSOFhKe4RGQfAq2VUIRbiiqV0ptbgapZdyjmNgmLobi6V1rs0cHwih8yJaRymLu0hqM5Lr4nbXLtnMnqW3CDxCO8Le5xTF3yoepbeD+o/RAuEn+w63yK5I7Rhw1vYoySLdIzJ7IOZ7lExl4yETUnsg/w/RWS7DTZafs9xDckPVXXFtom7wAPqst2aqQ12Ztmn+Pxtc3eBF+GaSa3TRnfyMtJZtryXFuKNdYA3SHG5g+JzT+ZzvOwt6gJBgFdukucdGkC/eQF9xLEwWi36voip0/xywjNqbN8v8AhVJSbry+Suu51uZ915PUYRrRj2PsoKhpB7jmFNRv7Q8fZemzuDzy7iqf7/8AAfR8ZJYA9QicUZeBn8oPmSUCcmC/Am6Y10lo4/5Ge11W/wCS/wBCfQt2Wpr1sN9A/e/taXD1AXNMwXJGlyfVMtnv/kNPISH/AEOSmmdYK+TAzk5pWfjO794+hTrZJl6oE/kY53jaw90ljfaS/UeYsnGzs4ZM8nK7LeoVNze1/wCF69FzguZWHmJP3VY28baaNw4sIPVpVipsRY0E3HZBI6nJU7aivErmWOm8fNYNIpfKWWr7QKN+i7qjcKCI5o5jQRYplPsyoTQHtKxUTrtSeop7FMKKSwsj25eSJvgJqJbZKu1hzKc1RulFWF0cZ4JiDxZlEOgsENBkUy3riyKXCDT5IKYWKsFC4EZcj7KtvfYpngc93gc7+xQWrMGRjkLmks1Iqp+ab1ov8Q8GAHxJsPr5JNuXUVdIj2TU7slGZO2pWRECygkZmiSWQhh8fsqZmdP/AF/UICgZvSNadCfQZ/RGU0wMRHEPv4EiyCxYR0eGQwN1Cknb2PNfYB2/+d66rPk80DlygwCN1l2cRcRYnRRDMKJgVzin2RBtHz4xvr1XLXE8TYH1XnDNeIsD1RpI5vs8wry4Y5eRYAHGFuu4ePspZ8lBhYLZN06guB8AVPUqj+4L4RBWu/DHVTYzJZrByAHk2yjksWC+huPXVQ4u64Z4/RCllr/WEMdmn3mb/K//AGlK4hr09v8AwjNl3fjs8fUIcC0hB4OcD52VkgPZAG8VI99iUTFF2ZO63of8IeZlxdCmm8FmeCKGVxe1gcQHENvyuVPiVL8Nw9OZH6j1z8kPSsIc11smubnw1vZF4pN8R7nHn5DQAeCJLEuCZS6IqdEiWyVibgis9265rLAaJ5ZLrqI2CCa/NTh6JcAtE8siXyORzGXCXVIsUMVySj40i6Ng18EsumtHFa2t878hll4qZvCDXYurMnFF4AfxmdT7FD4g3tFT7PC9RGO8/wC0rpLMCRxiUdoXu/U70aLe5KQwu4KxbSOszcHDdb43ufW6TUFOTIzuO9/bn9EFS+wrTyG1h7bx3+yWzGxXdXPaR3VRyvuEaRKJsNk/GZ1PqCFFSZOtzsD5qOif+Kz+Ye6kYbP8fqumiV2Mof8A3fP6r2IDsea+symae8/VSEXcwd491lz9yCYhbLYL0DrrvEmWkeBpckKKkFytbXBCZ1udrxXVW21+qZspQCD3hLsUHbI4KFLnBKeUBNK8vhFl5WED9z/x2ng8lx8W39yfJRSya56HNRteS5ndceiGMnbd3m37KmP8s/ohrKC5j+Gz+o/6iuJrljXEG2bd6xsSLXF+ei7k3Cy1842Em2m8XWAvx+b0U1WTdkN8hAzs8BI8CUm36ruGfJdFHYOcEltILa93qvmKZTv7yHf3C/7qClqBGLD5j8x7uDen/OCmxZ285rhn2bHwOXuiYH9gqP5XHnu/W6CLuz09lLFL+Gf+cEJSTWOeY49FVFPLYa6wNTEPh7o4Zn+Y6/QeCWSuIuNSTYBNoDmBf5t4+mSDlkawuyz58u4Ioy+4HPAE2mDO1JmeDB/+j+y9LUEi58uAHABDySFxvwXxzldj2EeifmmdMAUpARkEllzREhi820S2sCn+LdQzZoYkI4oob9rgPU/4TOkGvQqBw3WtbyFz1Of7Imk0PQqm15RKYrrz2iisDaY5WyOHyguA8CATyGfXkuJWAG5zJ0HIcz3r5POQw3zLiDfj2b8fH0VqeYpEt+g5lR8Zzr6Xy8OKmu1oJHS/r+yUUMm7c9xRL5LNA8T4/wCLKOlgFrkX1R7RXDXrmV+ZX2ABWhHVMO2O7PyUoPaHUL0DbXPQL7C6zi7XdBNjz0HugZ3sZGUNkaTpf34qSSSzmnl+6AxBy6ml7IPcFnUemSyLF29slR4dFndHVgBcb8gvuF23gO/PoM/otD6wDnCCGm7m9R7pXih/EcmbHfitHNw90pxMXld1+irj/P8A4THoCcLrykLF9V5OT//Z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38100" y="-1508125"/>
            <a:ext cx="4286250" cy="3143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536" name="AutoShape 8" descr="data:image/jpeg;base64,/9j/4AAQSkZJRgABAQAAAQABAAD/2wCEAAkGBxISEhUUExQVFRQWFhQUFBQUFhQUFBQUFRUXFhQUFBUYHCggGBolHBQUITEhJSkrLi4uFx8zODMsNygtLisBCgoKDg0OGxAQGywkHyQsLCwsLCwsLCwsLCwsLCwsLCwsLCwsLCwsLCwsLCwsLCwsLCwsLCwsLCwsLCwsLCw3LP/AABEIAMABBgMBIgACEQEDEQH/xAAcAAACAwEBAQEAAAAAAAAAAAAEBQMGBwIAAQj/xABAEAABAwIDBQYDBgUDAwUAAAABAAIDBBEFITEGEkFRcSJhgZGhsRMywQcUI0JS0WJygpLhorLwFiTxFTM0Y8L/xAAbAQACAwEBAQAAAAAAAAAAAAACBQEDBAAGB//EACoRAAICAQQCAQQDAQADAAAAAAABAgMRBBIhMQVBExQiUWEyQnGBFSMz/9oADAMBAAIRAxEAPwC1QUYU8lMF1A9T7y+dcnomAOogF8eywRMsiXVNSi5bOSF1XBvIR2HpzAy6Kjp1qjc48FM4ZEMOF9y4nw2ytbacAISaK5RrUvJX8KKoMON10+EhWV9PkgjSbxRfUbiVXgX01ymbISpo6GyOigyVE5liQkljN1F8G6sEtMFAymF1Ku4IcReyiy0QdTRqzthyQ81KujfhnOBTqiIhJK8kK8VVGqrjEATLTWpsx3xaQto33Ke0jgq/Cwgqy4TTE5lW6ppLIGnTYTEwothsi46fJDVOSWfJueDa4YIpXBR7yVT1faR1ECc1ocNscso35eEeqJyg319tUxnguFWMYaW3VlMYyeDrJOKyTz14PFE00twqlHKSU6ppiFssp2rCM9duXyOHnJDSG6gdUoqibvLPt2rLNOd3CIHwIKaBWX7qvjcNuujqEgZU5KTJA6+QXlenYOOS8j+tQH0zGdPio5ov/wBVFlmUeKEDVEDGTbVYpaB5Nn1McF5kxME6rkS7ypkFeSdVZMMJKGel2A/UJlkompjExLaJyZRSJfasMtjLciR4Qz40YQuXMQ44OTBTFcL7BT2U5ZZQSzWXRfOCXyTfCCkYwBCRS3RLhkrJNIFEUrguGNQtZJZcUlYCUOG1lBjMRrz413EbrtwQ4BbFk9LdIcSwu6twC5fThWwtlDlESipdmcf+luDtFYsKp7JvLRgnRcmLdVs9S7FhkQqUejsxZJPi0JsnUct0PWR3CohLEi2SyigOp3GRWrC6TJRtou1onNHHZbbr8xSMsKsSyRy0GSq2OYdqr445Ks4zndVae57iyyGUUNlEA5Hx03JdTizkywiLeKbW2vGTJXWs4Bo8JLkzosN3VY6aiFlO6kASyeqcuDXGpIStgRNM0AruobZAuqrFCsyQXA2dGF5L2Vl+K8q9rD4MzpsMllF2tNudlFPTOjNnCy3CkwiONgbYZBI8R2aZNICRkE1j5Nb8SXAvelzHh8mcYVRyPcN1ptzsbK408To25hW+lwlkTQAAhcShbZZLfI754xwHHS/bwxTT1Vkwpq4Kq4hVbpIC4wmqdJI1vn0Q20bo7iymWHhmgUtRvaBGszXNDAA0dEQQFiXCLJy54OTGEvrqcEIx0qGlkVefZMEwCmdY2Rz5MkJJHnlqiBSOIzK6TyW4S7EWMVgAKQ0OL2cj9psPe1pIzWfySPa6+abaKiNlZj1FrhJGtUWKAjVH/fAeKyijxojim9PjZPFV3aGS6La74yNGjlU2+qbSY3bUo5uON5rDKqcfRfhPofucEFVzAIB2LtUVSJHi4HRRGDz93BLWESsrAETFOHKl1lW5hs64KZ4JW3OZW2elxDcZ1cnLBbYKYaqVzF6B4IXbzkl7LvYLUS2CqmKVQzTbGKqwIVBxXEMytuioc3kC+ajE7nnG8rBgjwLKgS12abYbi9uKc3aaThwL6r1u5NUgqhkpZ6oAKk4bihkcGtzKe1VNIW3SOyjZLEmMVPcuATE8TAuqvVYrnquMZElykU0LxmnGm08dvYvtukmWOjxTvXlWYZCF5XS0iyCtS8H6CqjZc04CU12MMHELimxlltV5tJ5zgZKH2jipck1e7slcVOMMHFJ6jFwQc1MapSmngNJRiVLHZ91/VO9hIQ5xf4KrY9NvOyVp2AnAFineqg46bgWUyzeaUw2C5e/JCyVrRxQ76wOFgc0j9YN6hzklkqAh31Iuk+LRSNzBKR09ZJfPgprp3LOS3hF+pW3N00JACS4JJdgPcmcjlXBYZTasyFeLRbwKouL4SMzZaJKLpDi1P2TktensdcuAbIKUeTJ6uPccpIqyyNxyDMpQIl6WtKcU2KJScHgmnxJw0K+Mxhw4lCyxoZ8as+nra6JV80+y9bHTOqJc8wPdavFTANWf/Zbhu6zfPFaJidXHCzeke1g5uNs15vWxUrGoDOuUnGK9sqO1+GNc0utmqNg1duOseBstJrKqKohLonB7TxHPkeRWU1cDxUFrRqbrVoVuqcJ+vyV6hOE1LBpOG4mCBmj560WyKolPHOxt90qw4Sxzm9rXvWGzTLdwzUrko8irHa7VZ7iNWS4q4bZdnJVjBMFfVy7o04lO9FCFUN8hdqLHbLERZGxzjkCUyhwqS11r+H7HwRRgbo0170PJgDWnICyqs8vHOEiYaF+2I9gMJc3tPGunRaFKwAWQuFUgYLBHztySO+13Sc2boxUEooqOOYWHZgcVxS7MNcMwntSBY3UlBU5IIauajhMslSnzgqeIbHtuN0WXlbJprr6i+v1C4TB+mrfowd+PSOdmSjKbFJANSkUA7SPa6y9hLT19YEjvs/IRWY1IeJXylxF5Gq0PZn7PaWooWyz/ABBNLd7XMdbcZchgDSLG4AJvzTbDPs/oGDcc18jrC7nPIN+JaG2A1S67WaSp7H2aI/NNZyZJM8ko3DcSdFoitqsJFLUPiaSWZOYTruu4HoQR4JWxbtsbIfoybnCWfYzqtpJTxVj2CrXyyEu0GSpBZmtA2Cg3G34nNYdbRXXS8I26a6yc0my7VjRbRVyoogASOab4jU2sFE4B0ZXn6sob9IFw3FmR9klFvx6M/mCzjaORzHXaeKSUtdIXgXOZTKPjXOO9MxPVRUtrRtFFWiQ9yYvg3gq/s4OyOeStVPZLepNP0aLHhZRSNodmDICWjNUGroXRmzmkFb89jbKm7XYQ17CQM7HNM9LrXBqMuhddSrE5R7MlkYh3szTCoi3SQeCCkK9AnlC1dmqbJ18cFKXu0a2/U8AO+6pu0ePSVT95+gvusHytB5d/egqeuc6L4fC4Plp7qCYZX5pfXp9kpSfbZ77w2mj8Cua5fR3huNSU7iYzZriC9psQ63XTir1hlKx8geM96x8DmsxcVdNjq87rQfy5eA09FVra8VOce/ZR5CuMmpY9mjfdWEWsFC+mawZL7TS3CjxOWzSkenk8im+GUzO9su04q0fZxhAZEHWzOaU0eAzV8jtzdaxh7T33tfWwAzJWiYfRtpomtvcgDeI08Ez1dqVUYZ/0X6ZYk2d1hsl75UXWSAhI6ubJJ9u6xoaVrEeRxDVNA1CEqcXYD8wVDx3FpGA2KpNVjkxJNymVHjp2rvgosurg+TW67F2nQqSins0m6yKjxZ+8C45Kz/8AU4DLLrfFzhhLkOvWQki3Prs9V5UH/qK+i8p/8dP8EPUw/JVqUZqad9r9Fpj/ALLGshs2YmewJJsI78W2AvbvVA2lwaWleGSht3C4LTcWBsU9q1lV09sHyJbKZxjlo37Do2xwRMHytjjaOgaAofj2kHQgpfs7iPxaWB19Yo79Q0A+oK7r6oMtzJH+V5DUJu1/nLHdMVsz+ikfaVEN+N44hzD4WLfdype9ZXDbmoDoj3PafcfVUP4y9b4/LoWRHqV/7GHxOVtwfGBG0JBsfhX3uYRklrAN57hqBcAAd5JA8+Sk2mw/7vO6Nt9zIsJ1LefVTqK42v42TRY63uH9btGC/VMaDGHSNcGNc+wud0F1h320VU2O2bfXThhcWxtsZHgXIHBrf4jY+RW2YNgkFJE6KBpDb3c4m73O5lyUammqlYXLQyjq5S9GKYzOHkpRSNtIOq0Tb/ZpoD6lhsbt347ANtoXAjje3qs/YzNMNLbGyrMTBYpRsyzQ8AxNoAB6K50c4IyWKRVjmEEc1ftnsdbu2cUl1uklB7l0NKb43Rx7LtJKl1fYtPQoSoxuMfmCVV2PM3TYrNCEpSXBZtUUUbaIASFV6R2aZ4tV78hISlxzXrqItQSYgl/NjSmNmdf/AAvs8mQQD6iwA5LmSpG6SSgkmz6LpdTXDTxiukj0hzKb7NVgYXX7iq2Z0Xhzyb2Uyq3wcGKddq4fFKRpVHtIwZXRFbjTZGhrc3OIaOpyCy6Qv3laNi4HSVUAccgd638uY9bJZZ41VRc89CRa5Tajjs2KiphDEyNosAM+8nUnqV1NmFPqc1HM9oy4JNa89lkeHwVXHMRMTo2tBc6QlrQOLuXr6JoNnAGgyvJcdWtsAOYujKeOIysc5o3mXLDyJFifIlMal17q2EYqrjsOyyW5L0UnG9lIJm7rSWOAOetzwBB71ic8RDnNOoJB6g2Psv0JUGxKw/aKHdqpx/8AY4/3G/1TDwuonPdCXoz62tRSkJ3LmYmy7kUgj7K9CLE+SGijJX1F4czVeUPs6UuTfpJzcpNjezcdc+H4mkbiXDTfaR8txoL2J7gjXORUD90grwlU51y3xeGeksri44YS/BoY2BkQEYaOyIwGtF/4R4lZztTj3wJ/hy5Frcrfm3j8w7rAeq0Wpq89Vlf2wBjhBIHD4gc9m6NSwgG56ED+5MtCo26hRlznPP7Mk90K8orWMY18VtuZB8kkL122BzyGsaXOOjWgknoArngP2W1k435iIG5ZGznuHGwByy5r0m+nTQw3hCrbK15LB9l9HuwNkOsjnv8A6IgWN8N4k+IUG3UIkaXcWZ+H5h7eSueE4KKaFkQdcsj+GLi18wST3mwVYqcpiJG3s8BzTxBIuOhslENXGy1zi8humUUk0W7YLB/u1O0Ws8tEknPfeL28AGjwViJXNGwhmepzPivSOsCUtbcm5S7fJsSxwit7WDep5m843eYFx7LIAtjxVoIIP5gR5iyxu9gtvim3Ca/ZXr44cX+jmQof709uhXL5s1y4XCdqCawzBCTjyj5JiUp4lStqXkZlDtYpaWMuIa3NziGgd5Ngu+OuPOAnZOXGQ3CsFqKl1oI3SZ2JA7IJ/U7QK4RfZY4MvNOGSXFg1m80DiCbi5Wj7JYYylpmsaNNT+px+Zx8UTWu3tdEk1Pk7Ws1PBrq00c4kYRtNshLT3ce1EDutlblckZBwvkqliNE5jL71wT0sv0LitI2WGWI5h4Nr87ZHzWH4nHeMg6grd4vWy1EPu7QWojKqSjFvDFkdHkCSdBl+6PpnBuQULtB0HsuWOTdC+ycpcNhxdcq1bEVbY6qMuNh2h4kZKoMKlbMRodFRdD5IOJNctkoyP0RTzbwJGiHqnJfsaD9yiLr3c3eN9c0ZWHJeK1EXF4/A9qw3lEIdxTGKa4ulAOSjlxERWudTZHW3gusimdYlKBdZBtcP+7lPMtP+kK7Y1tFG6QtaflGZ4XvoqJiu/NK97WlwvqAeAt9E18XTKuTlLjJj17zBJCKXVERu7NkPO0g2II6r0JzXoXyuBOguKTdXxRyiy8oXJz7NdlxhlxmvlZtLGxpNx3d5WNNrZXWO8czbXRSVD3EgFxI7yky8Ok+WNpa9Y6NHq9sIy75x5qm7T4oKjcsb7jnXPe6xsPBoSpkIEhNvyX8bjNcDNhP8Z9luo0VdMt0TLPVSsWGa59k+AbjPjSNtI/5bjNsfC3K5v4ALRZpuHBVD7N8S+LTMcTc7gB6tyPsrJO5ea1U5ytm595wbq64pJLrAPXHK6qO07wJqeT8r3N3zy3CHe1wrTWG7SqZtV2qVw/S5pCDRRxev3wXXxXwtv0Xmox6IfnHdYqCTGmEWDhmsafSmQC0j2nuNx5JPFPUPMkfxSA24JzzF7ZJsvFOTzv/ANMMdZXjo1aq2ijlkO467IzYu4OPEjuWeyyX3jzJPmUnbO5g3Q7Ljwuj2PyW6nSKhNIzanUfLjHoFBzRgGSEZqi3nsra0ZEz7C3JH7IR71bEOAcXf2gn9kDRnsozZicR1kZ0uS3zBCovz8U8fhltP/0jn8m+RvtG0dyGfJkVw+oswdAghVA8V49y9DyFfsjmkzWQ7RU4bNO0abxI8c/qtFqcQaXusfl16rPscnD6mW3L2ATTw8ZQlLJTr8YiIS3ToPZclq7lday8HL08ehJP+R00L0be0uYn3KlA7SH8k5N9wsgU8QGgY32S2srw91geyNSs5ftrMylMIHatuh1+CSUe1ksUe6+/cTx8V5uXjLZtyf5HdWpqS7NZnr2gaqt7Qf8AdOihEm4S5zt4ZmzWkmwVOjx2WYjMNHMlSU9ZuV7Hb92iMi5OQ3mm/wBFbToZVNv2k2HO6MhrFsmz7xHEx8jr3e8utnnYadHLS8P2dhhaAGjRVbZWrbLUAg33QRfqSVd6ueyza26ailJ8gVwTk2ipbX7IxSMLmix7lkH3cseWnUGy3yvqbtI7lm21WFsZG2QN7fxHB7u4hu6Og+q3eM1DxtkzLrakuSpTDReUNVKvJ3GLwLmR0LbtPcQV9mjzupMOjyPRdyEFd/ZnN8Hi3P8Ao+oUDmWgv/E/6BHRt/2n6KHEY7U7f6vV6rT5x+w8lw+x/GA34kTjoQ8dHZEeYHmtJq69oGq/OWF1z4ZA5mbtLc78MvBWmXbCaQdkZ8b80q1/jJ2Xb4dPsY6fVQjXiXaNQmxYaXVY2lr2/BeAQbkAdbqit2gmeSAbEXv3Like+Z7I7k7zgB1ccyuo8Y65KUn0ddrE4NL2WilwyUw/FaBui5tftEDUgcQqxHlJIf1fuVpgla17GD5QwsA7hb/Kz3G4PhVDmcNR0OY91s01m+TQvlDbEXVUVyCioxYLxIIC+zvsFrmUxYPG7tIxjS7JKope0nNC7LNdMnpE7ILNSepfmrBUSdhVepk7RQ1rLeSFyW6m2+mEIjeN5zRYOvqBz70MNvHi+Wo5qomRQuF/BVvx+nbztNsNXaljI/i2kkG9+pzr9F9wqQuc4nMkOJSOFhKe4RGQfAq2VUIRbiiqV0ptbgapZdyjmNgmLobi6V1rs0cHwih8yJaRymLu0hqM5Lr4nbXLtnMnqW3CDxCO8Le5xTF3yoepbeD+o/RAuEn+w63yK5I7Rhw1vYoySLdIzJ7IOZ7lExl4yETUnsg/w/RWS7DTZafs9xDckPVXXFtom7wAPqst2aqQ12Ztmn+Pxtc3eBF+GaSa3TRnfyMtJZtryXFuKNdYA3SHG5g+JzT+ZzvOwt6gJBgFdukucdGkC/eQF9xLEwWi36voip0/xywjNqbN8v8AhVJSbry+Suu51uZ915PUYRrRj2PsoKhpB7jmFNRv7Q8fZemzuDzy7iqf7/8AAfR8ZJYA9QicUZeBn8oPmSUCcmC/Am6Y10lo4/5Ge11W/wCS/wBCfQt2Wpr1sN9A/e/taXD1AXNMwXJGlyfVMtnv/kNPISH/AEOSmmdYK+TAzk5pWfjO794+hTrZJl6oE/kY53jaw90ljfaS/UeYsnGzs4ZM8nK7LeoVNze1/wCF69FzguZWHmJP3VY28baaNw4sIPVpVipsRY0E3HZBI6nJU7aivErmWOm8fNYNIpfKWWr7QKN+i7qjcKCI5o5jQRYplPsyoTQHtKxUTrtSeop7FMKKSwsj25eSJvgJqJbZKu1hzKc1RulFWF0cZ4JiDxZlEOgsENBkUy3riyKXCDT5IKYWKsFC4EZcj7KtvfYpngc93gc7+xQWrMGRjkLmks1Iqp+ab1ov8Q8GAHxJsPr5JNuXUVdIj2TU7slGZO2pWRECygkZmiSWQhh8fsqZmdP/AF/UICgZvSNadCfQZ/RGU0wMRHEPv4EiyCxYR0eGQwN1Cknb2PNfYB2/+d66rPk80DlygwCN1l2cRcRYnRRDMKJgVzin2RBtHz4xvr1XLXE8TYH1XnDNeIsD1RpI5vs8wry4Y5eRYAHGFuu4ePspZ8lBhYLZN06guB8AVPUqj+4L4RBWu/DHVTYzJZrByAHk2yjksWC+huPXVQ4u64Z4/RCllr/WEMdmn3mb/K//AGlK4hr09v8AwjNl3fjs8fUIcC0hB4OcD52VkgPZAG8VI99iUTFF2ZO63of8IeZlxdCmm8FmeCKGVxe1gcQHENvyuVPiVL8Nw9OZH6j1z8kPSsIc11smubnw1vZF4pN8R7nHn5DQAeCJLEuCZS6IqdEiWyVibgis9265rLAaJ5ZLrqI2CCa/NTh6JcAtE8siXyORzGXCXVIsUMVySj40i6Ng18EsumtHFa2t878hll4qZvCDXYurMnFF4AfxmdT7FD4g3tFT7PC9RGO8/wC0rpLMCRxiUdoXu/U70aLe5KQwu4KxbSOszcHDdb43ufW6TUFOTIzuO9/bn9EFS+wrTyG1h7bx3+yWzGxXdXPaR3VRyvuEaRKJsNk/GZ1PqCFFSZOtzsD5qOif+Kz+Ye6kYbP8fqumiV2Mof8A3fP6r2IDsea+symae8/VSEXcwd491lz9yCYhbLYL0DrrvEmWkeBpckKKkFytbXBCZ1udrxXVW21+qZspQCD3hLsUHbI4KFLnBKeUBNK8vhFl5WED9z/x2ng8lx8W39yfJRSya56HNRteS5ndceiGMnbd3m37KmP8s/ohrKC5j+Gz+o/6iuJrljXEG2bd6xsSLXF+ei7k3Cy1842Em2m8XWAvx+b0U1WTdkN8hAzs8BI8CUm36ruGfJdFHYOcEltILa93qvmKZTv7yHf3C/7qClqBGLD5j8x7uDen/OCmxZ285rhn2bHwOXuiYH9gqP5XHnu/W6CLuz09lLFL+Gf+cEJSTWOeY49FVFPLYa6wNTEPh7o4Zn+Y6/QeCWSuIuNSTYBNoDmBf5t4+mSDlkawuyz58u4Ioy+4HPAE2mDO1JmeDB/+j+y9LUEi58uAHABDySFxvwXxzldj2EeifmmdMAUpARkEllzREhi820S2sCn+LdQzZoYkI4oob9rgPU/4TOkGvQqBw3WtbyFz1Of7Imk0PQqm15RKYrrz2iisDaY5WyOHyguA8CATyGfXkuJWAG5zJ0HIcz3r5POQw3zLiDfj2b8fH0VqeYpEt+g5lR8Zzr6Xy8OKmu1oJHS/r+yUUMm7c9xRL5LNA8T4/wCLKOlgFrkX1R7RXDXrmV+ZX2ABWhHVMO2O7PyUoPaHUL0DbXPQL7C6zi7XdBNjz0HugZ3sZGUNkaTpf34qSSSzmnl+6AxBy6ml7IPcFnUemSyLF29slR4dFndHVgBcb8gvuF23gO/PoM/otD6wDnCCGm7m9R7pXih/EcmbHfitHNw90pxMXld1+irj/P8A4THoCcLrykLF9V5OT//Z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38100" y="-1508125"/>
            <a:ext cx="4286250" cy="3143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6" name="Immagine 25" descr="untitled.png"/>
          <p:cNvPicPr>
            <a:picLocks noChangeAspect="1"/>
          </p:cNvPicPr>
          <p:nvPr/>
        </p:nvPicPr>
        <p:blipFill>
          <a:blip r:embed="rId4" cstate="print"/>
          <a:srcRect r="52941" b="59865"/>
          <a:stretch>
            <a:fillRect/>
          </a:stretch>
        </p:blipFill>
        <p:spPr>
          <a:xfrm rot="20671072">
            <a:off x="8657968" y="6163651"/>
            <a:ext cx="576064" cy="360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Immagine 37" descr="untitled.png"/>
          <p:cNvPicPr>
            <a:picLocks noChangeAspect="1"/>
          </p:cNvPicPr>
          <p:nvPr/>
        </p:nvPicPr>
        <p:blipFill>
          <a:blip r:embed="rId4" cstate="print"/>
          <a:srcRect l="64706" t="16054" b="38837"/>
          <a:stretch>
            <a:fillRect/>
          </a:stretch>
        </p:blipFill>
        <p:spPr>
          <a:xfrm>
            <a:off x="7956376" y="6453336"/>
            <a:ext cx="432048" cy="404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Immagine 38" descr="untitled.png"/>
          <p:cNvPicPr>
            <a:picLocks noChangeAspect="1"/>
          </p:cNvPicPr>
          <p:nvPr/>
        </p:nvPicPr>
        <p:blipFill>
          <a:blip r:embed="rId4" cstate="print"/>
          <a:srcRect l="64706" t="16054" b="46864"/>
          <a:stretch>
            <a:fillRect/>
          </a:stretch>
        </p:blipFill>
        <p:spPr>
          <a:xfrm>
            <a:off x="7740352" y="6525344"/>
            <a:ext cx="432048" cy="332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magine 17" descr="untitl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52929" y="6298150"/>
            <a:ext cx="899591" cy="659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ttangolo 18"/>
          <p:cNvSpPr/>
          <p:nvPr/>
        </p:nvSpPr>
        <p:spPr>
          <a:xfrm>
            <a:off x="928662" y="6604084"/>
            <a:ext cx="2347898" cy="25391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endParaRPr lang="it-IT" sz="1050" dirty="0">
              <a:solidFill>
                <a:schemeClr val="bg1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0" y="5932506"/>
            <a:ext cx="4185311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it-IT" sz="1050" b="1" kern="0" dirty="0" smtClean="0">
                <a:solidFill>
                  <a:schemeClr val="bg1"/>
                </a:solidFill>
              </a:rPr>
              <a:t>A NEW SCIENTIFIC HUMANISM</a:t>
            </a:r>
          </a:p>
          <a:p>
            <a:pPr algn="ctr">
              <a:spcBef>
                <a:spcPts val="300"/>
              </a:spcBef>
            </a:pPr>
            <a:r>
              <a:rPr lang="it-IT" sz="1050" b="1" kern="0" dirty="0" smtClean="0">
                <a:solidFill>
                  <a:srgbClr val="FDD955"/>
                </a:solidFill>
                <a:latin typeface="+mn-lt"/>
                <a:cs typeface="Calibri" pitchFamily="34" charset="0"/>
              </a:rPr>
              <a:t>Seven </a:t>
            </a:r>
            <a:r>
              <a:rPr lang="it-IT" sz="1050" b="1" kern="0" dirty="0" err="1" smtClean="0">
                <a:solidFill>
                  <a:srgbClr val="FDD955"/>
                </a:solidFill>
                <a:latin typeface="+mn-lt"/>
                <a:cs typeface="Calibri" pitchFamily="34" charset="0"/>
              </a:rPr>
              <a:t>chapters</a:t>
            </a:r>
            <a:r>
              <a:rPr lang="it-IT" sz="1050" b="1" kern="0" dirty="0" smtClean="0">
                <a:solidFill>
                  <a:srgbClr val="FDD955"/>
                </a:solidFill>
                <a:latin typeface="+mn-lt"/>
                <a:cs typeface="Calibri" pitchFamily="34" charset="0"/>
              </a:rPr>
              <a:t> on narrative medicine and </a:t>
            </a:r>
            <a:r>
              <a:rPr lang="it-IT" sz="1050" b="1" kern="0" dirty="0" err="1" smtClean="0">
                <a:solidFill>
                  <a:srgbClr val="FDD955"/>
                </a:solidFill>
                <a:latin typeface="+mn-lt"/>
                <a:cs typeface="Calibri" pitchFamily="34" charset="0"/>
              </a:rPr>
              <a:t>precision</a:t>
            </a:r>
            <a:r>
              <a:rPr lang="it-IT" sz="1050" b="1" kern="0" dirty="0" smtClean="0">
                <a:solidFill>
                  <a:srgbClr val="FDD955"/>
                </a:solidFill>
                <a:latin typeface="+mn-lt"/>
                <a:cs typeface="Calibri" pitchFamily="34" charset="0"/>
              </a:rPr>
              <a:t> medicine </a:t>
            </a:r>
            <a:endParaRPr lang="it-IT" sz="1050" b="1" kern="0" dirty="0" smtClean="0">
              <a:solidFill>
                <a:srgbClr val="FDD955"/>
              </a:solidFill>
              <a:latin typeface="+mn-lt"/>
              <a:cs typeface="Calibri" pitchFamily="34" charset="0"/>
            </a:endParaRPr>
          </a:p>
          <a:p>
            <a:pPr algn="ctr">
              <a:spcBef>
                <a:spcPts val="300"/>
              </a:spcBef>
            </a:pPr>
            <a:r>
              <a:rPr lang="it-IT" sz="1050" i="1" kern="0" dirty="0" err="1" smtClean="0">
                <a:solidFill>
                  <a:schemeClr val="bg1"/>
                </a:solidFill>
              </a:rPr>
              <a:t>Conference</a:t>
            </a:r>
            <a:r>
              <a:rPr lang="it-IT" sz="1050" i="1" kern="0" dirty="0" smtClean="0">
                <a:solidFill>
                  <a:schemeClr val="bg1"/>
                </a:solidFill>
              </a:rPr>
              <a:t> Hall 1 - MEYER </a:t>
            </a:r>
            <a:r>
              <a:rPr lang="it-IT" sz="1050" i="1" kern="0" dirty="0" err="1" smtClean="0">
                <a:solidFill>
                  <a:schemeClr val="bg1"/>
                </a:solidFill>
              </a:rPr>
              <a:t>Children</a:t>
            </a:r>
            <a:r>
              <a:rPr lang="it-IT" sz="1050" i="1" kern="0" dirty="0" smtClean="0">
                <a:solidFill>
                  <a:schemeClr val="bg1"/>
                </a:solidFill>
              </a:rPr>
              <a:t>’s Hospital</a:t>
            </a:r>
            <a:endParaRPr lang="it-IT" sz="1050" i="1" kern="0" dirty="0" smtClean="0">
              <a:solidFill>
                <a:schemeClr val="bg1"/>
              </a:solidFill>
            </a:endParaRPr>
          </a:p>
          <a:p>
            <a:pPr algn="ctr">
              <a:spcBef>
                <a:spcPts val="300"/>
              </a:spcBef>
            </a:pPr>
            <a:r>
              <a:rPr lang="en-US" sz="1050" kern="0" dirty="0" smtClean="0">
                <a:solidFill>
                  <a:schemeClr val="bg1"/>
                </a:solidFill>
              </a:rPr>
              <a:t>Florence - February 18-19, 2016</a:t>
            </a:r>
            <a:endParaRPr lang="it-IT" sz="105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 l="25805" t="10742" r="43997" b="32617"/>
          <a:stretch>
            <a:fillRect/>
          </a:stretch>
        </p:blipFill>
        <p:spPr bwMode="auto">
          <a:xfrm rot="21287838">
            <a:off x="214999" y="4231300"/>
            <a:ext cx="1577050" cy="1663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9"/>
          <p:cNvSpPr txBox="1">
            <a:spLocks noChangeArrowheads="1"/>
          </p:cNvSpPr>
          <p:nvPr/>
        </p:nvSpPr>
        <p:spPr bwMode="auto">
          <a:xfrm>
            <a:off x="1" y="6091238"/>
            <a:ext cx="1691679" cy="7667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6897"/>
          </a:xfrm>
        </p:spPr>
        <p:txBody>
          <a:bodyPr/>
          <a:lstStyle/>
          <a:p>
            <a:pPr marL="266700">
              <a:lnSpc>
                <a:spcPct val="150000"/>
              </a:lnSpc>
            </a:pPr>
            <a:r>
              <a:rPr lang="it-IT" sz="3600" b="1" dirty="0" smtClean="0">
                <a:solidFill>
                  <a:schemeClr val="bg1"/>
                </a:solidFill>
              </a:rPr>
              <a:t>CONSENSUS CONFERENCE</a:t>
            </a:r>
            <a:endParaRPr lang="it-IT" sz="3600" b="1" dirty="0">
              <a:solidFill>
                <a:schemeClr val="bg1"/>
              </a:solidFill>
            </a:endParaRPr>
          </a:p>
        </p:txBody>
      </p:sp>
      <p:grpSp>
        <p:nvGrpSpPr>
          <p:cNvPr id="2" name="Gruppo 10"/>
          <p:cNvGrpSpPr/>
          <p:nvPr/>
        </p:nvGrpSpPr>
        <p:grpSpPr>
          <a:xfrm>
            <a:off x="-18024" y="5680881"/>
            <a:ext cx="4301992" cy="1204503"/>
            <a:chOff x="-18024" y="5680881"/>
            <a:chExt cx="4301992" cy="1204503"/>
          </a:xfrm>
        </p:grpSpPr>
        <p:pic>
          <p:nvPicPr>
            <p:cNvPr id="12" name="Immagine 11" descr="untitled.png"/>
            <p:cNvPicPr>
              <a:picLocks noChangeAspect="1"/>
            </p:cNvPicPr>
            <p:nvPr/>
          </p:nvPicPr>
          <p:blipFill>
            <a:blip r:embed="rId3" cstate="print"/>
            <a:srcRect r="52941" b="59865"/>
            <a:stretch>
              <a:fillRect/>
            </a:stretch>
          </p:blipFill>
          <p:spPr>
            <a:xfrm rot="21421494">
              <a:off x="620516" y="5718549"/>
              <a:ext cx="576064" cy="3600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Immagine 14" descr="untitled.png"/>
            <p:cNvPicPr>
              <a:picLocks noChangeAspect="1"/>
            </p:cNvPicPr>
            <p:nvPr/>
          </p:nvPicPr>
          <p:blipFill>
            <a:blip r:embed="rId3" cstate="print"/>
            <a:srcRect r="52941" b="59865"/>
            <a:stretch>
              <a:fillRect/>
            </a:stretch>
          </p:blipFill>
          <p:spPr>
            <a:xfrm rot="239734">
              <a:off x="959756" y="5680881"/>
              <a:ext cx="576064" cy="3600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3" name="Gruppo 32"/>
            <p:cNvGrpSpPr/>
            <p:nvPr/>
          </p:nvGrpSpPr>
          <p:grpSpPr>
            <a:xfrm>
              <a:off x="-18024" y="5733256"/>
              <a:ext cx="4301992" cy="1152128"/>
              <a:chOff x="-18024" y="5733256"/>
              <a:chExt cx="4301992" cy="1152128"/>
            </a:xfrm>
          </p:grpSpPr>
          <p:sp>
            <p:nvSpPr>
              <p:cNvPr id="17" name="Rectangle 129"/>
              <p:cNvSpPr txBox="1">
                <a:spLocks noChangeArrowheads="1"/>
              </p:cNvSpPr>
              <p:nvPr/>
            </p:nvSpPr>
            <p:spPr bwMode="auto">
              <a:xfrm>
                <a:off x="1" y="6091238"/>
                <a:ext cx="1691679" cy="766762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2800" b="1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18" name="Immagine 4" descr="untitl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331640" y="5877272"/>
                <a:ext cx="1224136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9" name="Immagine 18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r="52941"/>
              <a:stretch>
                <a:fillRect/>
              </a:stretch>
            </p:blipFill>
            <p:spPr>
              <a:xfrm>
                <a:off x="971600" y="5805264"/>
                <a:ext cx="576064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0" name="Immagine 19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l="64706"/>
              <a:stretch>
                <a:fillRect/>
              </a:stretch>
            </p:blipFill>
            <p:spPr>
              <a:xfrm>
                <a:off x="755576" y="5877272"/>
                <a:ext cx="432048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1" name="Immagine 20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r="52941"/>
              <a:stretch>
                <a:fillRect/>
              </a:stretch>
            </p:blipFill>
            <p:spPr>
              <a:xfrm>
                <a:off x="395536" y="5916299"/>
                <a:ext cx="576064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2" name="Immagine 21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l="64706"/>
              <a:stretch>
                <a:fillRect/>
              </a:stretch>
            </p:blipFill>
            <p:spPr>
              <a:xfrm>
                <a:off x="179512" y="5988307"/>
                <a:ext cx="432048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3" name="Immagine 22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l="64706" b="14756"/>
              <a:stretch>
                <a:fillRect/>
              </a:stretch>
            </p:blipFill>
            <p:spPr>
              <a:xfrm>
                <a:off x="2411760" y="6048672"/>
                <a:ext cx="432048" cy="76470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4" name="Immagine 23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l="67689" b="19106"/>
              <a:stretch>
                <a:fillRect/>
              </a:stretch>
            </p:blipFill>
            <p:spPr>
              <a:xfrm>
                <a:off x="0" y="6132323"/>
                <a:ext cx="395536" cy="7256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5" name="Immagine 24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r="52941" b="59865"/>
              <a:stretch>
                <a:fillRect/>
              </a:stretch>
            </p:blipFill>
            <p:spPr>
              <a:xfrm rot="20561150">
                <a:off x="-18024" y="5871715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6" name="Immagine 25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r="52941" b="59865"/>
              <a:stretch>
                <a:fillRect/>
              </a:stretch>
            </p:blipFill>
            <p:spPr>
              <a:xfrm rot="21210942">
                <a:off x="342016" y="5764632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7" name="Immagine 26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r="52941" b="59865"/>
              <a:stretch>
                <a:fillRect/>
              </a:stretch>
            </p:blipFill>
            <p:spPr>
              <a:xfrm>
                <a:off x="1259632" y="5733256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8" name="Immagine 27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r="52941" b="59865"/>
              <a:stretch>
                <a:fillRect/>
              </a:stretch>
            </p:blipFill>
            <p:spPr>
              <a:xfrm rot="669771">
                <a:off x="1577067" y="5785613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9" name="Immagine 28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r="52941" b="59865"/>
              <a:stretch>
                <a:fillRect/>
              </a:stretch>
            </p:blipFill>
            <p:spPr>
              <a:xfrm rot="982210">
                <a:off x="1874757" y="5824915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0" name="Immagine 29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l="64706" t="8027" b="22783"/>
              <a:stretch>
                <a:fillRect/>
              </a:stretch>
            </p:blipFill>
            <p:spPr>
              <a:xfrm>
                <a:off x="2699792" y="6237312"/>
                <a:ext cx="432048" cy="62068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1" name="Immagine 30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l="64706" t="16054" b="22783"/>
              <a:stretch>
                <a:fillRect/>
              </a:stretch>
            </p:blipFill>
            <p:spPr>
              <a:xfrm>
                <a:off x="2987824" y="6309320"/>
                <a:ext cx="432048" cy="54868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2" name="Immagine 31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l="64706" t="8027" b="14756"/>
              <a:stretch>
                <a:fillRect/>
              </a:stretch>
            </p:blipFill>
            <p:spPr>
              <a:xfrm>
                <a:off x="2123728" y="6093296"/>
                <a:ext cx="432048" cy="69269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3" name="Immagine 32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r="52941" b="59865"/>
              <a:stretch>
                <a:fillRect/>
              </a:stretch>
            </p:blipFill>
            <p:spPr>
              <a:xfrm rot="1571621">
                <a:off x="2289868" y="5984643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4" name="Immagine 33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r="52941" b="59865"/>
              <a:stretch>
                <a:fillRect/>
              </a:stretch>
            </p:blipFill>
            <p:spPr>
              <a:xfrm rot="1571621">
                <a:off x="2605660" y="6128659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5" name="Immagine 34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r="52941" b="59865"/>
              <a:stretch>
                <a:fillRect/>
              </a:stretch>
            </p:blipFill>
            <p:spPr>
              <a:xfrm rot="1571621">
                <a:off x="2865932" y="6201949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6" name="Immagine 35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l="64706" t="16054" b="26770"/>
              <a:stretch>
                <a:fillRect/>
              </a:stretch>
            </p:blipFill>
            <p:spPr>
              <a:xfrm>
                <a:off x="3203848" y="6345088"/>
                <a:ext cx="432048" cy="51291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7" name="Immagine 36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l="64706" t="16054" b="30810"/>
              <a:stretch>
                <a:fillRect/>
              </a:stretch>
            </p:blipFill>
            <p:spPr>
              <a:xfrm>
                <a:off x="3419872" y="6381328"/>
                <a:ext cx="432048" cy="47667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8" name="Immagine 37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l="64706" t="16054" b="38837"/>
              <a:stretch>
                <a:fillRect/>
              </a:stretch>
            </p:blipFill>
            <p:spPr>
              <a:xfrm>
                <a:off x="3635896" y="6453336"/>
                <a:ext cx="432048" cy="40466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9" name="Immagine 38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l="64706" t="16054" b="46864"/>
              <a:stretch>
                <a:fillRect/>
              </a:stretch>
            </p:blipFill>
            <p:spPr>
              <a:xfrm>
                <a:off x="3851920" y="6525344"/>
                <a:ext cx="432048" cy="33265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graphicFrame>
        <p:nvGraphicFramePr>
          <p:cNvPr id="41" name="Diagramma 40"/>
          <p:cNvGraphicFramePr/>
          <p:nvPr>
            <p:extLst>
              <p:ext uri="{D42A27DB-BD31-4B8C-83A1-F6EECF244321}">
                <p14:modId xmlns:p14="http://schemas.microsoft.com/office/powerpoint/2010/main" xmlns="" val="2974469388"/>
              </p:ext>
            </p:extLst>
          </p:nvPr>
        </p:nvGraphicFramePr>
        <p:xfrm>
          <a:off x="0" y="2428868"/>
          <a:ext cx="9001124" cy="257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3" name="Rettangolo 42"/>
          <p:cNvSpPr/>
          <p:nvPr/>
        </p:nvSpPr>
        <p:spPr>
          <a:xfrm>
            <a:off x="71406" y="6673334"/>
            <a:ext cx="2987824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it-IT" sz="600" b="1" kern="0" dirty="0" smtClean="0">
                <a:solidFill>
                  <a:srgbClr val="FDD955"/>
                </a:solidFill>
                <a:cs typeface="Calibri" pitchFamily="34" charset="0"/>
              </a:rPr>
              <a:t>Convegno medicina narrativa, 8 maggio 2015, Venezia</a:t>
            </a:r>
            <a:endParaRPr lang="it-IT" sz="300" b="1" kern="0" dirty="0" smtClean="0">
              <a:solidFill>
                <a:srgbClr val="FDD955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67544" y="942787"/>
            <a:ext cx="8208912" cy="1200329"/>
          </a:xfrm>
          <a:prstGeom prst="rect">
            <a:avLst/>
          </a:prstGeom>
          <a:solidFill>
            <a:srgbClr val="4C002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Public meeting </a:t>
            </a:r>
            <a:r>
              <a:rPr lang="it-IT" dirty="0" err="1">
                <a:solidFill>
                  <a:schemeClr val="bg1"/>
                </a:solidFill>
              </a:rPr>
              <a:t>between</a:t>
            </a:r>
            <a:r>
              <a:rPr lang="it-IT" dirty="0">
                <a:solidFill>
                  <a:schemeClr val="bg1"/>
                </a:solidFill>
              </a:rPr>
              <a:t> an </a:t>
            </a:r>
            <a:r>
              <a:rPr lang="it-IT" dirty="0" err="1">
                <a:solidFill>
                  <a:schemeClr val="bg1"/>
                </a:solidFill>
              </a:rPr>
              <a:t>expert</a:t>
            </a:r>
            <a:r>
              <a:rPr lang="it-IT" dirty="0">
                <a:solidFill>
                  <a:schemeClr val="bg1"/>
                </a:solidFill>
              </a:rPr>
              <a:t> panel and a panel </a:t>
            </a:r>
            <a:r>
              <a:rPr lang="it-IT" dirty="0" smtClean="0">
                <a:solidFill>
                  <a:schemeClr val="bg1"/>
                </a:solidFill>
              </a:rPr>
              <a:t>of </a:t>
            </a:r>
            <a:r>
              <a:rPr lang="it-IT" dirty="0" err="1">
                <a:solidFill>
                  <a:schemeClr val="bg1"/>
                </a:solidFill>
              </a:rPr>
              <a:t>concerned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citizens</a:t>
            </a:r>
            <a:r>
              <a:rPr lang="it-IT" dirty="0" smtClean="0">
                <a:solidFill>
                  <a:schemeClr val="bg1"/>
                </a:solidFill>
              </a:rPr>
              <a:t> - </a:t>
            </a:r>
            <a:r>
              <a:rPr lang="it-IT" dirty="0">
                <a:solidFill>
                  <a:schemeClr val="bg1"/>
                </a:solidFill>
              </a:rPr>
              <a:t>the </a:t>
            </a:r>
            <a:r>
              <a:rPr lang="it-IT" dirty="0" err="1">
                <a:solidFill>
                  <a:schemeClr val="bg1"/>
                </a:solidFill>
              </a:rPr>
              <a:t>lay</a:t>
            </a:r>
            <a:r>
              <a:rPr lang="it-IT" dirty="0">
                <a:solidFill>
                  <a:schemeClr val="bg1"/>
                </a:solidFill>
              </a:rPr>
              <a:t> panel. </a:t>
            </a:r>
            <a:endParaRPr lang="it-IT" dirty="0" smtClean="0">
              <a:solidFill>
                <a:schemeClr val="bg1"/>
              </a:solidFill>
            </a:endParaRPr>
          </a:p>
          <a:p>
            <a:pPr algn="ctr"/>
            <a:r>
              <a:rPr lang="it-IT" dirty="0" err="1" smtClean="0">
                <a:solidFill>
                  <a:schemeClr val="bg1"/>
                </a:solidFill>
              </a:rPr>
              <a:t>Aim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is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>
                <a:solidFill>
                  <a:schemeClr val="bg1"/>
                </a:solidFill>
              </a:rPr>
              <a:t>to bridge the gap </a:t>
            </a:r>
            <a:r>
              <a:rPr lang="it-IT" dirty="0" err="1">
                <a:solidFill>
                  <a:schemeClr val="bg1"/>
                </a:solidFill>
              </a:rPr>
              <a:t>between</a:t>
            </a:r>
            <a:r>
              <a:rPr lang="it-IT" dirty="0">
                <a:solidFill>
                  <a:schemeClr val="bg1"/>
                </a:solidFill>
              </a:rPr>
              <a:t> the general public, </a:t>
            </a:r>
            <a:r>
              <a:rPr lang="it-IT" dirty="0" err="1">
                <a:solidFill>
                  <a:schemeClr val="bg1"/>
                </a:solidFill>
              </a:rPr>
              <a:t>experts</a:t>
            </a:r>
            <a:r>
              <a:rPr lang="it-IT" dirty="0">
                <a:solidFill>
                  <a:schemeClr val="bg1"/>
                </a:solidFill>
              </a:rPr>
              <a:t> and policy-</a:t>
            </a:r>
            <a:r>
              <a:rPr lang="it-IT" dirty="0" err="1" smtClean="0">
                <a:solidFill>
                  <a:schemeClr val="bg1"/>
                </a:solidFill>
              </a:rPr>
              <a:t>makers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assessing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controversial</a:t>
            </a:r>
            <a:r>
              <a:rPr lang="it-IT" dirty="0" smtClean="0">
                <a:solidFill>
                  <a:schemeClr val="bg1"/>
                </a:solidFill>
              </a:rPr>
              <a:t> on </a:t>
            </a:r>
            <a:r>
              <a:rPr lang="it-IT" dirty="0" err="1" smtClean="0">
                <a:solidFill>
                  <a:schemeClr val="bg1"/>
                </a:solidFill>
              </a:rPr>
              <a:t>given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suitalble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issues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41" grpId="0">
        <p:bldAsOne/>
      </p:bldGraphic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9"/>
          <p:cNvSpPr txBox="1">
            <a:spLocks noChangeArrowheads="1"/>
          </p:cNvSpPr>
          <p:nvPr/>
        </p:nvSpPr>
        <p:spPr bwMode="auto">
          <a:xfrm>
            <a:off x="1" y="6091238"/>
            <a:ext cx="1691679" cy="7667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-18024" y="5680881"/>
            <a:ext cx="4301992" cy="1204503"/>
            <a:chOff x="-18024" y="5680881"/>
            <a:chExt cx="4301992" cy="1204503"/>
          </a:xfrm>
        </p:grpSpPr>
        <p:pic>
          <p:nvPicPr>
            <p:cNvPr id="12" name="Immagine 11" descr="untitled.png"/>
            <p:cNvPicPr>
              <a:picLocks noChangeAspect="1"/>
            </p:cNvPicPr>
            <p:nvPr/>
          </p:nvPicPr>
          <p:blipFill>
            <a:blip r:embed="rId3" cstate="print"/>
            <a:srcRect r="52941" b="59865"/>
            <a:stretch>
              <a:fillRect/>
            </a:stretch>
          </p:blipFill>
          <p:spPr>
            <a:xfrm rot="21421494">
              <a:off x="620516" y="5718549"/>
              <a:ext cx="576064" cy="3600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Immagine 14" descr="untitled.png"/>
            <p:cNvPicPr>
              <a:picLocks noChangeAspect="1"/>
            </p:cNvPicPr>
            <p:nvPr/>
          </p:nvPicPr>
          <p:blipFill>
            <a:blip r:embed="rId3" cstate="print"/>
            <a:srcRect r="52941" b="59865"/>
            <a:stretch>
              <a:fillRect/>
            </a:stretch>
          </p:blipFill>
          <p:spPr>
            <a:xfrm rot="239734">
              <a:off x="959756" y="5680881"/>
              <a:ext cx="576064" cy="3600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16" name="Gruppo 32"/>
            <p:cNvGrpSpPr/>
            <p:nvPr/>
          </p:nvGrpSpPr>
          <p:grpSpPr>
            <a:xfrm>
              <a:off x="-18024" y="5733256"/>
              <a:ext cx="4301992" cy="1152128"/>
              <a:chOff x="-18024" y="5733256"/>
              <a:chExt cx="4301992" cy="1152128"/>
            </a:xfrm>
          </p:grpSpPr>
          <p:sp>
            <p:nvSpPr>
              <p:cNvPr id="17" name="Rectangle 129"/>
              <p:cNvSpPr txBox="1">
                <a:spLocks noChangeArrowheads="1"/>
              </p:cNvSpPr>
              <p:nvPr/>
            </p:nvSpPr>
            <p:spPr bwMode="auto">
              <a:xfrm>
                <a:off x="1" y="6091238"/>
                <a:ext cx="1691679" cy="766762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2800" b="1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18" name="Immagine 4" descr="untitl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331640" y="5877272"/>
                <a:ext cx="1224136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9" name="Immagine 18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r="52941"/>
              <a:stretch>
                <a:fillRect/>
              </a:stretch>
            </p:blipFill>
            <p:spPr>
              <a:xfrm>
                <a:off x="971600" y="5805264"/>
                <a:ext cx="576064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0" name="Immagine 19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l="64706"/>
              <a:stretch>
                <a:fillRect/>
              </a:stretch>
            </p:blipFill>
            <p:spPr>
              <a:xfrm>
                <a:off x="755576" y="5877272"/>
                <a:ext cx="432048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1" name="Immagine 20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r="52941"/>
              <a:stretch>
                <a:fillRect/>
              </a:stretch>
            </p:blipFill>
            <p:spPr>
              <a:xfrm>
                <a:off x="395536" y="5916299"/>
                <a:ext cx="576064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2" name="Immagine 21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l="64706"/>
              <a:stretch>
                <a:fillRect/>
              </a:stretch>
            </p:blipFill>
            <p:spPr>
              <a:xfrm>
                <a:off x="179512" y="5988307"/>
                <a:ext cx="432048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3" name="Immagine 22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l="64706" b="14756"/>
              <a:stretch>
                <a:fillRect/>
              </a:stretch>
            </p:blipFill>
            <p:spPr>
              <a:xfrm>
                <a:off x="2411760" y="6048672"/>
                <a:ext cx="432048" cy="76470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4" name="Immagine 23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l="67689" b="19106"/>
              <a:stretch>
                <a:fillRect/>
              </a:stretch>
            </p:blipFill>
            <p:spPr>
              <a:xfrm>
                <a:off x="0" y="6132323"/>
                <a:ext cx="395536" cy="7256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5" name="Immagine 24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r="52941" b="59865"/>
              <a:stretch>
                <a:fillRect/>
              </a:stretch>
            </p:blipFill>
            <p:spPr>
              <a:xfrm rot="20561150">
                <a:off x="-18024" y="5871715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6" name="Immagine 25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r="52941" b="59865"/>
              <a:stretch>
                <a:fillRect/>
              </a:stretch>
            </p:blipFill>
            <p:spPr>
              <a:xfrm rot="21210942">
                <a:off x="342016" y="5764632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7" name="Immagine 26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r="52941" b="59865"/>
              <a:stretch>
                <a:fillRect/>
              </a:stretch>
            </p:blipFill>
            <p:spPr>
              <a:xfrm>
                <a:off x="1259632" y="5733256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8" name="Immagine 27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r="52941" b="59865"/>
              <a:stretch>
                <a:fillRect/>
              </a:stretch>
            </p:blipFill>
            <p:spPr>
              <a:xfrm rot="669771">
                <a:off x="1577067" y="5785613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9" name="Immagine 28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r="52941" b="59865"/>
              <a:stretch>
                <a:fillRect/>
              </a:stretch>
            </p:blipFill>
            <p:spPr>
              <a:xfrm rot="982210">
                <a:off x="1874757" y="5824915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0" name="Immagine 29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l="64706" t="8027" b="22783"/>
              <a:stretch>
                <a:fillRect/>
              </a:stretch>
            </p:blipFill>
            <p:spPr>
              <a:xfrm>
                <a:off x="2699792" y="6237312"/>
                <a:ext cx="432048" cy="62068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1" name="Immagine 30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l="64706" t="16054" b="22783"/>
              <a:stretch>
                <a:fillRect/>
              </a:stretch>
            </p:blipFill>
            <p:spPr>
              <a:xfrm>
                <a:off x="2987824" y="6309320"/>
                <a:ext cx="432048" cy="54868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2" name="Immagine 31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l="64706" t="8027" b="14756"/>
              <a:stretch>
                <a:fillRect/>
              </a:stretch>
            </p:blipFill>
            <p:spPr>
              <a:xfrm>
                <a:off x="2123728" y="6093296"/>
                <a:ext cx="432048" cy="69269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3" name="Immagine 32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r="52941" b="59865"/>
              <a:stretch>
                <a:fillRect/>
              </a:stretch>
            </p:blipFill>
            <p:spPr>
              <a:xfrm rot="1571621">
                <a:off x="2289868" y="5984643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4" name="Immagine 33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r="52941" b="59865"/>
              <a:stretch>
                <a:fillRect/>
              </a:stretch>
            </p:blipFill>
            <p:spPr>
              <a:xfrm rot="1571621">
                <a:off x="2605660" y="6128659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5" name="Immagine 34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r="52941" b="59865"/>
              <a:stretch>
                <a:fillRect/>
              </a:stretch>
            </p:blipFill>
            <p:spPr>
              <a:xfrm rot="1571621">
                <a:off x="2865932" y="6201949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6" name="Immagine 35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l="64706" t="16054" b="26770"/>
              <a:stretch>
                <a:fillRect/>
              </a:stretch>
            </p:blipFill>
            <p:spPr>
              <a:xfrm>
                <a:off x="3203848" y="6345088"/>
                <a:ext cx="432048" cy="51291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7" name="Immagine 36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l="64706" t="16054" b="30810"/>
              <a:stretch>
                <a:fillRect/>
              </a:stretch>
            </p:blipFill>
            <p:spPr>
              <a:xfrm>
                <a:off x="3419872" y="6381328"/>
                <a:ext cx="432048" cy="47667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8" name="Immagine 37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l="64706" t="16054" b="38837"/>
              <a:stretch>
                <a:fillRect/>
              </a:stretch>
            </p:blipFill>
            <p:spPr>
              <a:xfrm>
                <a:off x="3635896" y="6453336"/>
                <a:ext cx="432048" cy="40466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9" name="Immagine 38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l="64706" t="16054" b="46864"/>
              <a:stretch>
                <a:fillRect/>
              </a:stretch>
            </p:blipFill>
            <p:spPr>
              <a:xfrm>
                <a:off x="3851920" y="6525344"/>
                <a:ext cx="432048" cy="33265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4" cstate="print"/>
          <a:srcRect l="31925" t="14196" r="38811" b="11671"/>
          <a:stretch>
            <a:fillRect/>
          </a:stretch>
        </p:blipFill>
        <p:spPr bwMode="auto">
          <a:xfrm>
            <a:off x="4429124" y="71414"/>
            <a:ext cx="4714876" cy="6715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28628"/>
            <a:ext cx="4286248" cy="4500570"/>
          </a:xfrm>
        </p:spPr>
        <p:txBody>
          <a:bodyPr/>
          <a:lstStyle/>
          <a:p>
            <a:r>
              <a:rPr lang="it-IT" sz="2800" b="1" dirty="0" smtClean="0">
                <a:solidFill>
                  <a:schemeClr val="bg1"/>
                </a:solidFill>
              </a:rPr>
              <a:t>CONSENSUS CONFERENCE </a:t>
            </a:r>
            <a:r>
              <a:rPr lang="it-IT" sz="2800" b="1" dirty="0" smtClean="0">
                <a:solidFill>
                  <a:schemeClr val="bg1"/>
                </a:solidFill>
              </a:rPr>
              <a:t/>
            </a:r>
            <a:br>
              <a:rPr lang="it-IT" sz="2800" b="1" dirty="0" smtClean="0">
                <a:solidFill>
                  <a:schemeClr val="bg1"/>
                </a:solidFill>
              </a:rPr>
            </a:br>
            <a:r>
              <a:rPr lang="it-IT" sz="2800" b="1" dirty="0" smtClean="0">
                <a:solidFill>
                  <a:schemeClr val="bg1"/>
                </a:solidFill>
              </a:rPr>
              <a:t>on</a:t>
            </a:r>
            <a:r>
              <a:rPr lang="is-IS" sz="2800" b="1" dirty="0" smtClean="0">
                <a:solidFill>
                  <a:schemeClr val="bg1"/>
                </a:solidFill>
              </a:rPr>
              <a:t> </a:t>
            </a:r>
            <a:r>
              <a:rPr lang="it-IT" sz="2400" b="1" dirty="0" smtClean="0">
                <a:solidFill>
                  <a:schemeClr val="bg1"/>
                </a:solidFill>
              </a:rPr>
              <a:t>RECOMMENDATIONS </a:t>
            </a: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 for the clinical implementation of 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the Narrative Based Medicine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in the care of people with rare and chronic diseases </a:t>
            </a:r>
            <a:r>
              <a:rPr lang="it-IT" sz="2400" b="1" dirty="0" smtClean="0">
                <a:solidFill>
                  <a:schemeClr val="bg1"/>
                </a:solidFill>
              </a:rPr>
              <a:t> </a:t>
            </a:r>
            <a:r>
              <a:rPr lang="es-ES" sz="2800" b="1" dirty="0" smtClean="0">
                <a:solidFill>
                  <a:schemeClr val="bg1"/>
                </a:solidFill>
                <a:cs typeface="Andalus" pitchFamily="18" charset="-78"/>
              </a:rPr>
              <a:t/>
            </a:r>
            <a:br>
              <a:rPr lang="es-ES" sz="2800" b="1" dirty="0" smtClean="0">
                <a:solidFill>
                  <a:schemeClr val="bg1"/>
                </a:solidFill>
                <a:cs typeface="Andalus" pitchFamily="18" charset="-78"/>
              </a:rPr>
            </a:br>
            <a:endParaRPr lang="it-IT" sz="2800" b="1" dirty="0">
              <a:solidFill>
                <a:schemeClr val="bg1"/>
              </a:solidFill>
            </a:endParaRPr>
          </a:p>
        </p:txBody>
      </p:sp>
      <p:sp>
        <p:nvSpPr>
          <p:cNvPr id="41" name="Rettangolo 40"/>
          <p:cNvSpPr/>
          <p:nvPr/>
        </p:nvSpPr>
        <p:spPr>
          <a:xfrm>
            <a:off x="71406" y="6673334"/>
            <a:ext cx="2987824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it-IT" sz="600" b="1" kern="0" dirty="0" smtClean="0">
                <a:solidFill>
                  <a:srgbClr val="FDD955"/>
                </a:solidFill>
                <a:cs typeface="Calibri" pitchFamily="34" charset="0"/>
              </a:rPr>
              <a:t>Convegno medicina narrativa, 8 maggio 2015, Venezia</a:t>
            </a:r>
            <a:endParaRPr lang="it-IT" sz="300" b="1" kern="0" dirty="0" smtClean="0">
              <a:solidFill>
                <a:srgbClr val="FDD955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9"/>
          <p:cNvSpPr txBox="1">
            <a:spLocks noChangeArrowheads="1"/>
          </p:cNvSpPr>
          <p:nvPr/>
        </p:nvSpPr>
        <p:spPr bwMode="auto">
          <a:xfrm>
            <a:off x="1" y="6091238"/>
            <a:ext cx="1691679" cy="7667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uppo 10"/>
          <p:cNvGrpSpPr/>
          <p:nvPr/>
        </p:nvGrpSpPr>
        <p:grpSpPr>
          <a:xfrm>
            <a:off x="-18024" y="5680881"/>
            <a:ext cx="4301992" cy="1204503"/>
            <a:chOff x="-18024" y="5680881"/>
            <a:chExt cx="4301992" cy="1204503"/>
          </a:xfrm>
        </p:grpSpPr>
        <p:pic>
          <p:nvPicPr>
            <p:cNvPr id="12" name="Immagine 11" descr="untitled.png"/>
            <p:cNvPicPr>
              <a:picLocks noChangeAspect="1"/>
            </p:cNvPicPr>
            <p:nvPr/>
          </p:nvPicPr>
          <p:blipFill>
            <a:blip r:embed="rId3" cstate="print"/>
            <a:srcRect r="52941" b="59865"/>
            <a:stretch>
              <a:fillRect/>
            </a:stretch>
          </p:blipFill>
          <p:spPr>
            <a:xfrm rot="21421494">
              <a:off x="620516" y="5718549"/>
              <a:ext cx="576064" cy="3600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Immagine 14" descr="untitled.png"/>
            <p:cNvPicPr>
              <a:picLocks noChangeAspect="1"/>
            </p:cNvPicPr>
            <p:nvPr/>
          </p:nvPicPr>
          <p:blipFill>
            <a:blip r:embed="rId3" cstate="print"/>
            <a:srcRect r="52941" b="59865"/>
            <a:stretch>
              <a:fillRect/>
            </a:stretch>
          </p:blipFill>
          <p:spPr>
            <a:xfrm rot="239734">
              <a:off x="959756" y="5680881"/>
              <a:ext cx="576064" cy="3600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3" name="Gruppo 32"/>
            <p:cNvGrpSpPr/>
            <p:nvPr/>
          </p:nvGrpSpPr>
          <p:grpSpPr>
            <a:xfrm>
              <a:off x="-18024" y="5733256"/>
              <a:ext cx="4301992" cy="1152128"/>
              <a:chOff x="-18024" y="5733256"/>
              <a:chExt cx="4301992" cy="1152128"/>
            </a:xfrm>
          </p:grpSpPr>
          <p:sp>
            <p:nvSpPr>
              <p:cNvPr id="17" name="Rectangle 129"/>
              <p:cNvSpPr txBox="1">
                <a:spLocks noChangeArrowheads="1"/>
              </p:cNvSpPr>
              <p:nvPr/>
            </p:nvSpPr>
            <p:spPr bwMode="auto">
              <a:xfrm>
                <a:off x="1" y="6091238"/>
                <a:ext cx="1691679" cy="766762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2800" b="1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18" name="Immagine 4" descr="untitl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331640" y="5877272"/>
                <a:ext cx="1224136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9" name="Immagine 18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r="52941"/>
              <a:stretch>
                <a:fillRect/>
              </a:stretch>
            </p:blipFill>
            <p:spPr>
              <a:xfrm>
                <a:off x="971600" y="5805264"/>
                <a:ext cx="576064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0" name="Immagine 19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l="64706"/>
              <a:stretch>
                <a:fillRect/>
              </a:stretch>
            </p:blipFill>
            <p:spPr>
              <a:xfrm>
                <a:off x="755576" y="5877272"/>
                <a:ext cx="432048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1" name="Immagine 20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r="52941"/>
              <a:stretch>
                <a:fillRect/>
              </a:stretch>
            </p:blipFill>
            <p:spPr>
              <a:xfrm>
                <a:off x="395536" y="5916299"/>
                <a:ext cx="576064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2" name="Immagine 21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l="64706"/>
              <a:stretch>
                <a:fillRect/>
              </a:stretch>
            </p:blipFill>
            <p:spPr>
              <a:xfrm>
                <a:off x="179512" y="5988307"/>
                <a:ext cx="432048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3" name="Immagine 22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l="64706" b="14756"/>
              <a:stretch>
                <a:fillRect/>
              </a:stretch>
            </p:blipFill>
            <p:spPr>
              <a:xfrm>
                <a:off x="2411760" y="6048672"/>
                <a:ext cx="432048" cy="76470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4" name="Immagine 23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l="67689" b="19106"/>
              <a:stretch>
                <a:fillRect/>
              </a:stretch>
            </p:blipFill>
            <p:spPr>
              <a:xfrm>
                <a:off x="0" y="6132323"/>
                <a:ext cx="395536" cy="7256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5" name="Immagine 24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r="52941" b="59865"/>
              <a:stretch>
                <a:fillRect/>
              </a:stretch>
            </p:blipFill>
            <p:spPr>
              <a:xfrm rot="20561150">
                <a:off x="-18024" y="5871715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6" name="Immagine 25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r="52941" b="59865"/>
              <a:stretch>
                <a:fillRect/>
              </a:stretch>
            </p:blipFill>
            <p:spPr>
              <a:xfrm rot="21210942">
                <a:off x="342016" y="5764632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7" name="Immagine 26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r="52941" b="59865"/>
              <a:stretch>
                <a:fillRect/>
              </a:stretch>
            </p:blipFill>
            <p:spPr>
              <a:xfrm>
                <a:off x="1259632" y="5733256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8" name="Immagine 27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r="52941" b="59865"/>
              <a:stretch>
                <a:fillRect/>
              </a:stretch>
            </p:blipFill>
            <p:spPr>
              <a:xfrm rot="669771">
                <a:off x="1577067" y="5785613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9" name="Immagine 28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r="52941" b="59865"/>
              <a:stretch>
                <a:fillRect/>
              </a:stretch>
            </p:blipFill>
            <p:spPr>
              <a:xfrm rot="982210">
                <a:off x="1874757" y="5824915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0" name="Immagine 29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l="64706" t="8027" b="22783"/>
              <a:stretch>
                <a:fillRect/>
              </a:stretch>
            </p:blipFill>
            <p:spPr>
              <a:xfrm>
                <a:off x="2699792" y="6237312"/>
                <a:ext cx="432048" cy="62068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1" name="Immagine 30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l="64706" t="16054" b="22783"/>
              <a:stretch>
                <a:fillRect/>
              </a:stretch>
            </p:blipFill>
            <p:spPr>
              <a:xfrm>
                <a:off x="2987824" y="6309320"/>
                <a:ext cx="432048" cy="54868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2" name="Immagine 31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l="64706" t="8027" b="14756"/>
              <a:stretch>
                <a:fillRect/>
              </a:stretch>
            </p:blipFill>
            <p:spPr>
              <a:xfrm>
                <a:off x="2123728" y="6093296"/>
                <a:ext cx="432048" cy="69269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3" name="Immagine 32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r="52941" b="59865"/>
              <a:stretch>
                <a:fillRect/>
              </a:stretch>
            </p:blipFill>
            <p:spPr>
              <a:xfrm rot="1571621">
                <a:off x="2289868" y="5984643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4" name="Immagine 33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r="52941" b="59865"/>
              <a:stretch>
                <a:fillRect/>
              </a:stretch>
            </p:blipFill>
            <p:spPr>
              <a:xfrm rot="1571621">
                <a:off x="2605660" y="6128659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5" name="Immagine 34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r="52941" b="59865"/>
              <a:stretch>
                <a:fillRect/>
              </a:stretch>
            </p:blipFill>
            <p:spPr>
              <a:xfrm rot="1571621">
                <a:off x="2865932" y="6201949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6" name="Immagine 35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l="64706" t="16054" b="26770"/>
              <a:stretch>
                <a:fillRect/>
              </a:stretch>
            </p:blipFill>
            <p:spPr>
              <a:xfrm>
                <a:off x="3203848" y="6345088"/>
                <a:ext cx="432048" cy="51291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7" name="Immagine 36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l="64706" t="16054" b="30810"/>
              <a:stretch>
                <a:fillRect/>
              </a:stretch>
            </p:blipFill>
            <p:spPr>
              <a:xfrm>
                <a:off x="3419872" y="6381328"/>
                <a:ext cx="432048" cy="47667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8" name="Immagine 37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l="64706" t="16054" b="38837"/>
              <a:stretch>
                <a:fillRect/>
              </a:stretch>
            </p:blipFill>
            <p:spPr>
              <a:xfrm>
                <a:off x="3635896" y="6453336"/>
                <a:ext cx="432048" cy="40466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9" name="Immagine 38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l="64706" t="16054" b="46864"/>
              <a:stretch>
                <a:fillRect/>
              </a:stretch>
            </p:blipFill>
            <p:spPr>
              <a:xfrm>
                <a:off x="3851920" y="6525344"/>
                <a:ext cx="432048" cy="33265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grpSp>
        <p:nvGrpSpPr>
          <p:cNvPr id="41" name="Gruppo 8"/>
          <p:cNvGrpSpPr/>
          <p:nvPr/>
        </p:nvGrpSpPr>
        <p:grpSpPr>
          <a:xfrm>
            <a:off x="4214810" y="0"/>
            <a:ext cx="4929190" cy="6858000"/>
            <a:chOff x="4427984" y="1785926"/>
            <a:chExt cx="4073106" cy="4572032"/>
          </a:xfrm>
        </p:grpSpPr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32259" t="71627" r="31924" b="16436"/>
            <a:stretch>
              <a:fillRect/>
            </a:stretch>
          </p:blipFill>
          <p:spPr bwMode="auto">
            <a:xfrm>
              <a:off x="4429124" y="1785926"/>
              <a:ext cx="4071966" cy="7182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4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 l="32018" t="17974" r="31235" b="13398"/>
            <a:stretch>
              <a:fillRect/>
            </a:stretch>
          </p:blipFill>
          <p:spPr bwMode="auto">
            <a:xfrm>
              <a:off x="4427984" y="2333388"/>
              <a:ext cx="4073106" cy="402457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45" name="Rettangolo 44"/>
          <p:cNvSpPr/>
          <p:nvPr/>
        </p:nvSpPr>
        <p:spPr>
          <a:xfrm>
            <a:off x="71406" y="6673334"/>
            <a:ext cx="2987824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it-IT" sz="600" b="1" kern="0" dirty="0" smtClean="0">
                <a:solidFill>
                  <a:srgbClr val="FDD955"/>
                </a:solidFill>
                <a:cs typeface="Calibri" pitchFamily="34" charset="0"/>
              </a:rPr>
              <a:t>Convegno medicina narrativa, 8 maggio 2015, Venezia</a:t>
            </a:r>
            <a:endParaRPr lang="it-IT" sz="300" b="1" kern="0" dirty="0" smtClean="0">
              <a:solidFill>
                <a:srgbClr val="FDD955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" name="Rectangle 2"/>
          <p:cNvSpPr txBox="1">
            <a:spLocks noChangeArrowheads="1"/>
          </p:cNvSpPr>
          <p:nvPr/>
        </p:nvSpPr>
        <p:spPr bwMode="auto">
          <a:xfrm>
            <a:off x="0" y="428628"/>
            <a:ext cx="4286248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CONSENSUS CONFERENCE </a:t>
            </a:r>
            <a:br>
              <a:rPr kumimoji="0" lang="it-IT" sz="28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8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</a:t>
            </a:r>
            <a:r>
              <a:rPr kumimoji="0" lang="is-IS" sz="28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24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RECOMMENDATIONS </a:t>
            </a: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for the clinical implementation of </a:t>
            </a:r>
            <a:b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Narrative Based Medicine</a:t>
            </a:r>
            <a:b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 the care of people with rare and chronic diseases </a:t>
            </a:r>
            <a:r>
              <a:rPr kumimoji="0" lang="it-IT" sz="24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S" sz="28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ndalus" pitchFamily="18" charset="-78"/>
              </a:rPr>
              <a:t/>
            </a:r>
            <a:br>
              <a:rPr kumimoji="0" lang="es-ES" sz="28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ndalus" pitchFamily="18" charset="-78"/>
              </a:rPr>
            </a:br>
            <a:endParaRPr kumimoji="0" lang="it-IT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9"/>
          <p:cNvSpPr txBox="1">
            <a:spLocks noChangeArrowheads="1"/>
          </p:cNvSpPr>
          <p:nvPr/>
        </p:nvSpPr>
        <p:spPr bwMode="auto">
          <a:xfrm>
            <a:off x="1" y="6091238"/>
            <a:ext cx="1691679" cy="7667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332656"/>
            <a:ext cx="7776864" cy="864071"/>
          </a:xfrm>
        </p:spPr>
        <p:txBody>
          <a:bodyPr/>
          <a:lstStyle/>
          <a:p>
            <a:pPr marL="266700">
              <a:lnSpc>
                <a:spcPct val="150000"/>
              </a:lnSpc>
            </a:pPr>
            <a:r>
              <a:rPr lang="it-IT" b="1" dirty="0" err="1" smtClean="0">
                <a:solidFill>
                  <a:schemeClr val="bg1"/>
                </a:solidFill>
              </a:rPr>
              <a:t>Consensus</a:t>
            </a:r>
            <a:r>
              <a:rPr lang="it-IT" b="1" dirty="0" smtClean="0">
                <a:solidFill>
                  <a:schemeClr val="bg1"/>
                </a:solidFill>
              </a:rPr>
              <a:t> conference</a:t>
            </a:r>
            <a:endParaRPr lang="it-IT" b="1" dirty="0">
              <a:solidFill>
                <a:schemeClr val="bg1"/>
              </a:solidFill>
            </a:endParaRPr>
          </a:p>
        </p:txBody>
      </p:sp>
      <p:grpSp>
        <p:nvGrpSpPr>
          <p:cNvPr id="2" name="Gruppo 10"/>
          <p:cNvGrpSpPr/>
          <p:nvPr/>
        </p:nvGrpSpPr>
        <p:grpSpPr>
          <a:xfrm>
            <a:off x="-18024" y="5680881"/>
            <a:ext cx="4301992" cy="1204503"/>
            <a:chOff x="-18024" y="5680881"/>
            <a:chExt cx="4301992" cy="1204503"/>
          </a:xfrm>
        </p:grpSpPr>
        <p:pic>
          <p:nvPicPr>
            <p:cNvPr id="12" name="Immagine 11" descr="untitled.png"/>
            <p:cNvPicPr>
              <a:picLocks noChangeAspect="1"/>
            </p:cNvPicPr>
            <p:nvPr/>
          </p:nvPicPr>
          <p:blipFill>
            <a:blip r:embed="rId3" cstate="print"/>
            <a:srcRect r="52941" b="59865"/>
            <a:stretch>
              <a:fillRect/>
            </a:stretch>
          </p:blipFill>
          <p:spPr>
            <a:xfrm rot="21421494">
              <a:off x="620516" y="5718549"/>
              <a:ext cx="576064" cy="3600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Immagine 12" descr="untitled.png"/>
            <p:cNvPicPr>
              <a:picLocks noChangeAspect="1"/>
            </p:cNvPicPr>
            <p:nvPr/>
          </p:nvPicPr>
          <p:blipFill>
            <a:blip r:embed="rId3" cstate="print"/>
            <a:srcRect r="52941" b="59865"/>
            <a:stretch>
              <a:fillRect/>
            </a:stretch>
          </p:blipFill>
          <p:spPr>
            <a:xfrm rot="239734">
              <a:off x="959756" y="5680881"/>
              <a:ext cx="576064" cy="3600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3" name="Gruppo 32"/>
            <p:cNvGrpSpPr/>
            <p:nvPr/>
          </p:nvGrpSpPr>
          <p:grpSpPr>
            <a:xfrm>
              <a:off x="-18024" y="5733256"/>
              <a:ext cx="4301992" cy="1152128"/>
              <a:chOff x="-18024" y="5733256"/>
              <a:chExt cx="4301992" cy="1152128"/>
            </a:xfrm>
          </p:grpSpPr>
          <p:sp>
            <p:nvSpPr>
              <p:cNvPr id="15" name="Rectangle 129"/>
              <p:cNvSpPr txBox="1">
                <a:spLocks noChangeArrowheads="1"/>
              </p:cNvSpPr>
              <p:nvPr/>
            </p:nvSpPr>
            <p:spPr bwMode="auto">
              <a:xfrm>
                <a:off x="1" y="6091238"/>
                <a:ext cx="1691679" cy="766762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2800" b="1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16" name="Immagine 4" descr="untitl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331640" y="5877272"/>
                <a:ext cx="1224136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7" name="Immagine 16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r="52941"/>
              <a:stretch>
                <a:fillRect/>
              </a:stretch>
            </p:blipFill>
            <p:spPr>
              <a:xfrm>
                <a:off x="971600" y="5805264"/>
                <a:ext cx="576064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8" name="Immagine 17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l="64706"/>
              <a:stretch>
                <a:fillRect/>
              </a:stretch>
            </p:blipFill>
            <p:spPr>
              <a:xfrm>
                <a:off x="755576" y="5877272"/>
                <a:ext cx="432048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9" name="Immagine 18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r="52941"/>
              <a:stretch>
                <a:fillRect/>
              </a:stretch>
            </p:blipFill>
            <p:spPr>
              <a:xfrm>
                <a:off x="395536" y="5916299"/>
                <a:ext cx="576064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0" name="Immagine 19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l="64706"/>
              <a:stretch>
                <a:fillRect/>
              </a:stretch>
            </p:blipFill>
            <p:spPr>
              <a:xfrm>
                <a:off x="179512" y="5988307"/>
                <a:ext cx="432048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1" name="Immagine 20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l="64706" b="14756"/>
              <a:stretch>
                <a:fillRect/>
              </a:stretch>
            </p:blipFill>
            <p:spPr>
              <a:xfrm>
                <a:off x="2411760" y="6048672"/>
                <a:ext cx="432048" cy="76470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2" name="Immagine 21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l="67689" b="19106"/>
              <a:stretch>
                <a:fillRect/>
              </a:stretch>
            </p:blipFill>
            <p:spPr>
              <a:xfrm>
                <a:off x="0" y="6132323"/>
                <a:ext cx="395536" cy="7256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3" name="Immagine 22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r="52941" b="59865"/>
              <a:stretch>
                <a:fillRect/>
              </a:stretch>
            </p:blipFill>
            <p:spPr>
              <a:xfrm rot="20561150">
                <a:off x="-18024" y="5871715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4" name="Immagine 23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r="52941" b="59865"/>
              <a:stretch>
                <a:fillRect/>
              </a:stretch>
            </p:blipFill>
            <p:spPr>
              <a:xfrm rot="21210942">
                <a:off x="342016" y="5764632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5" name="Immagine 24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r="52941" b="59865"/>
              <a:stretch>
                <a:fillRect/>
              </a:stretch>
            </p:blipFill>
            <p:spPr>
              <a:xfrm>
                <a:off x="1259632" y="5733256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6" name="Immagine 25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r="52941" b="59865"/>
              <a:stretch>
                <a:fillRect/>
              </a:stretch>
            </p:blipFill>
            <p:spPr>
              <a:xfrm rot="669771">
                <a:off x="1577067" y="5785613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7" name="Immagine 26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r="52941" b="59865"/>
              <a:stretch>
                <a:fillRect/>
              </a:stretch>
            </p:blipFill>
            <p:spPr>
              <a:xfrm rot="982210">
                <a:off x="1874757" y="5824915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8" name="Immagine 27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l="64706" t="8027" b="22783"/>
              <a:stretch>
                <a:fillRect/>
              </a:stretch>
            </p:blipFill>
            <p:spPr>
              <a:xfrm>
                <a:off x="2699792" y="6237312"/>
                <a:ext cx="432048" cy="62068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9" name="Immagine 28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l="64706" t="16054" b="22783"/>
              <a:stretch>
                <a:fillRect/>
              </a:stretch>
            </p:blipFill>
            <p:spPr>
              <a:xfrm>
                <a:off x="2987824" y="6309320"/>
                <a:ext cx="432048" cy="54868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0" name="Immagine 29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l="64706" t="8027" b="14756"/>
              <a:stretch>
                <a:fillRect/>
              </a:stretch>
            </p:blipFill>
            <p:spPr>
              <a:xfrm>
                <a:off x="2123728" y="6093296"/>
                <a:ext cx="432048" cy="69269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1" name="Immagine 30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r="52941" b="59865"/>
              <a:stretch>
                <a:fillRect/>
              </a:stretch>
            </p:blipFill>
            <p:spPr>
              <a:xfrm rot="1571621">
                <a:off x="2289868" y="5984643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2" name="Immagine 31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r="52941" b="59865"/>
              <a:stretch>
                <a:fillRect/>
              </a:stretch>
            </p:blipFill>
            <p:spPr>
              <a:xfrm rot="1571621">
                <a:off x="2605660" y="6128659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3" name="Immagine 32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r="52941" b="59865"/>
              <a:stretch>
                <a:fillRect/>
              </a:stretch>
            </p:blipFill>
            <p:spPr>
              <a:xfrm rot="1571621">
                <a:off x="2865932" y="6201949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4" name="Immagine 33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l="64706" t="16054" b="26770"/>
              <a:stretch>
                <a:fillRect/>
              </a:stretch>
            </p:blipFill>
            <p:spPr>
              <a:xfrm>
                <a:off x="3203848" y="6345088"/>
                <a:ext cx="432048" cy="51291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5" name="Immagine 34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l="64706" t="16054" b="30810"/>
              <a:stretch>
                <a:fillRect/>
              </a:stretch>
            </p:blipFill>
            <p:spPr>
              <a:xfrm>
                <a:off x="3419872" y="6381328"/>
                <a:ext cx="432048" cy="47667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6" name="Immagine 35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l="64706" t="16054" b="38837"/>
              <a:stretch>
                <a:fillRect/>
              </a:stretch>
            </p:blipFill>
            <p:spPr>
              <a:xfrm>
                <a:off x="3635896" y="6453336"/>
                <a:ext cx="432048" cy="40466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7" name="Immagine 36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l="64706" t="16054" b="46864"/>
              <a:stretch>
                <a:fillRect/>
              </a:stretch>
            </p:blipFill>
            <p:spPr>
              <a:xfrm>
                <a:off x="3851920" y="6525344"/>
                <a:ext cx="432048" cy="33265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19766" t="35157" r="24780" b="12109"/>
          <a:stretch>
            <a:fillRect/>
          </a:stretch>
        </p:blipFill>
        <p:spPr bwMode="auto">
          <a:xfrm>
            <a:off x="1826930" y="2143116"/>
            <a:ext cx="5745466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9" name="Rettangolo 38"/>
          <p:cNvSpPr/>
          <p:nvPr/>
        </p:nvSpPr>
        <p:spPr>
          <a:xfrm>
            <a:off x="71406" y="6673358"/>
            <a:ext cx="2987824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it-IT" sz="600" b="1" kern="0" dirty="0" smtClean="0">
                <a:solidFill>
                  <a:srgbClr val="FDD955"/>
                </a:solidFill>
                <a:cs typeface="Calibri" pitchFamily="34" charset="0"/>
              </a:rPr>
              <a:t>Convegno medicina narrativa, 8 maggio 2015, Venezia</a:t>
            </a:r>
            <a:endParaRPr lang="it-IT" sz="300" b="1" kern="0" dirty="0" smtClean="0">
              <a:solidFill>
                <a:srgbClr val="FDD955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0" y="1571612"/>
            <a:ext cx="914400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       1</a:t>
            </a:r>
            <a:r>
              <a:rPr lang="it-IT" sz="2000" b="1" dirty="0" smtClean="0"/>
              <a:t>. </a:t>
            </a:r>
            <a:r>
              <a:rPr lang="it-IT" sz="2000" b="1" dirty="0" err="1" smtClean="0"/>
              <a:t>What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is</a:t>
            </a:r>
            <a:r>
              <a:rPr lang="it-IT" sz="2000" b="1" dirty="0" smtClean="0"/>
              <a:t> the </a:t>
            </a:r>
            <a:r>
              <a:rPr lang="it-IT" sz="2000" b="1" dirty="0" err="1" smtClean="0"/>
              <a:t>definition</a:t>
            </a:r>
            <a:r>
              <a:rPr lang="it-IT" sz="2000" b="1" dirty="0" smtClean="0"/>
              <a:t> of Narrative medicine?</a:t>
            </a:r>
            <a:endParaRPr lang="it-IT" sz="20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9"/>
          <p:cNvSpPr txBox="1">
            <a:spLocks noChangeArrowheads="1"/>
          </p:cNvSpPr>
          <p:nvPr/>
        </p:nvSpPr>
        <p:spPr bwMode="auto">
          <a:xfrm>
            <a:off x="1" y="6091238"/>
            <a:ext cx="1691679" cy="7667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224111"/>
          </a:xfrm>
        </p:spPr>
        <p:txBody>
          <a:bodyPr/>
          <a:lstStyle/>
          <a:p>
            <a:pPr marL="266700">
              <a:lnSpc>
                <a:spcPct val="150000"/>
              </a:lnSpc>
            </a:pPr>
            <a:r>
              <a:rPr lang="it-IT" b="1" dirty="0" err="1" smtClean="0">
                <a:solidFill>
                  <a:schemeClr val="bg1"/>
                </a:solidFill>
              </a:rPr>
              <a:t>Consensus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conference</a:t>
            </a:r>
            <a:endParaRPr lang="it-IT" b="1" dirty="0">
              <a:solidFill>
                <a:schemeClr val="bg1"/>
              </a:solidFill>
            </a:endParaRPr>
          </a:p>
        </p:txBody>
      </p:sp>
      <p:grpSp>
        <p:nvGrpSpPr>
          <p:cNvPr id="2" name="Gruppo 10"/>
          <p:cNvGrpSpPr/>
          <p:nvPr/>
        </p:nvGrpSpPr>
        <p:grpSpPr>
          <a:xfrm>
            <a:off x="-18024" y="5680881"/>
            <a:ext cx="4301992" cy="1204503"/>
            <a:chOff x="-18024" y="5680881"/>
            <a:chExt cx="4301992" cy="1204503"/>
          </a:xfrm>
        </p:grpSpPr>
        <p:pic>
          <p:nvPicPr>
            <p:cNvPr id="12" name="Immagine 11" descr="untitled.png"/>
            <p:cNvPicPr>
              <a:picLocks noChangeAspect="1"/>
            </p:cNvPicPr>
            <p:nvPr/>
          </p:nvPicPr>
          <p:blipFill>
            <a:blip r:embed="rId2" cstate="print"/>
            <a:srcRect r="52941" b="59865"/>
            <a:stretch>
              <a:fillRect/>
            </a:stretch>
          </p:blipFill>
          <p:spPr>
            <a:xfrm rot="21421494">
              <a:off x="620516" y="5718549"/>
              <a:ext cx="576064" cy="3600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Immagine 12" descr="untitled.png"/>
            <p:cNvPicPr>
              <a:picLocks noChangeAspect="1"/>
            </p:cNvPicPr>
            <p:nvPr/>
          </p:nvPicPr>
          <p:blipFill>
            <a:blip r:embed="rId2" cstate="print"/>
            <a:srcRect r="52941" b="59865"/>
            <a:stretch>
              <a:fillRect/>
            </a:stretch>
          </p:blipFill>
          <p:spPr>
            <a:xfrm rot="239734">
              <a:off x="959756" y="5680881"/>
              <a:ext cx="576064" cy="3600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3" name="Gruppo 32"/>
            <p:cNvGrpSpPr/>
            <p:nvPr/>
          </p:nvGrpSpPr>
          <p:grpSpPr>
            <a:xfrm>
              <a:off x="-18024" y="5733256"/>
              <a:ext cx="4301992" cy="1152128"/>
              <a:chOff x="-18024" y="5733256"/>
              <a:chExt cx="4301992" cy="1152128"/>
            </a:xfrm>
          </p:grpSpPr>
          <p:sp>
            <p:nvSpPr>
              <p:cNvPr id="15" name="Rectangle 129"/>
              <p:cNvSpPr txBox="1">
                <a:spLocks noChangeArrowheads="1"/>
              </p:cNvSpPr>
              <p:nvPr/>
            </p:nvSpPr>
            <p:spPr bwMode="auto">
              <a:xfrm>
                <a:off x="1" y="6091238"/>
                <a:ext cx="1691679" cy="766762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2800" b="1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16" name="Immagine 4" descr="untitled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331640" y="5877272"/>
                <a:ext cx="1224136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7" name="Immagine 16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r="52941"/>
              <a:stretch>
                <a:fillRect/>
              </a:stretch>
            </p:blipFill>
            <p:spPr>
              <a:xfrm>
                <a:off x="971600" y="5805264"/>
                <a:ext cx="576064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8" name="Immagine 17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4706"/>
              <a:stretch>
                <a:fillRect/>
              </a:stretch>
            </p:blipFill>
            <p:spPr>
              <a:xfrm>
                <a:off x="755576" y="5877272"/>
                <a:ext cx="432048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9" name="Immagine 18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r="52941"/>
              <a:stretch>
                <a:fillRect/>
              </a:stretch>
            </p:blipFill>
            <p:spPr>
              <a:xfrm>
                <a:off x="395536" y="5916299"/>
                <a:ext cx="576064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0" name="Immagine 19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4706"/>
              <a:stretch>
                <a:fillRect/>
              </a:stretch>
            </p:blipFill>
            <p:spPr>
              <a:xfrm>
                <a:off x="179512" y="5988307"/>
                <a:ext cx="432048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1" name="Immagine 20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4706" b="14756"/>
              <a:stretch>
                <a:fillRect/>
              </a:stretch>
            </p:blipFill>
            <p:spPr>
              <a:xfrm>
                <a:off x="2411760" y="6048672"/>
                <a:ext cx="432048" cy="76470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2" name="Immagine 21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7689" b="19106"/>
              <a:stretch>
                <a:fillRect/>
              </a:stretch>
            </p:blipFill>
            <p:spPr>
              <a:xfrm>
                <a:off x="0" y="6132323"/>
                <a:ext cx="395536" cy="7256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3" name="Immagine 22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r="52941" b="59865"/>
              <a:stretch>
                <a:fillRect/>
              </a:stretch>
            </p:blipFill>
            <p:spPr>
              <a:xfrm rot="20561150">
                <a:off x="-18024" y="5871715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4" name="Immagine 23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r="52941" b="59865"/>
              <a:stretch>
                <a:fillRect/>
              </a:stretch>
            </p:blipFill>
            <p:spPr>
              <a:xfrm rot="21210942">
                <a:off x="342016" y="5764632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5" name="Immagine 24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r="52941" b="59865"/>
              <a:stretch>
                <a:fillRect/>
              </a:stretch>
            </p:blipFill>
            <p:spPr>
              <a:xfrm>
                <a:off x="1259632" y="5733256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6" name="Immagine 25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r="52941" b="59865"/>
              <a:stretch>
                <a:fillRect/>
              </a:stretch>
            </p:blipFill>
            <p:spPr>
              <a:xfrm rot="669771">
                <a:off x="1577067" y="5785613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7" name="Immagine 26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r="52941" b="59865"/>
              <a:stretch>
                <a:fillRect/>
              </a:stretch>
            </p:blipFill>
            <p:spPr>
              <a:xfrm rot="982210">
                <a:off x="1874757" y="5824915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8" name="Immagine 27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4706" t="8027" b="22783"/>
              <a:stretch>
                <a:fillRect/>
              </a:stretch>
            </p:blipFill>
            <p:spPr>
              <a:xfrm>
                <a:off x="2699792" y="6237312"/>
                <a:ext cx="432048" cy="62068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9" name="Immagine 28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4706" t="16054" b="22783"/>
              <a:stretch>
                <a:fillRect/>
              </a:stretch>
            </p:blipFill>
            <p:spPr>
              <a:xfrm>
                <a:off x="2987824" y="6309320"/>
                <a:ext cx="432048" cy="54868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0" name="Immagine 29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4706" t="8027" b="14756"/>
              <a:stretch>
                <a:fillRect/>
              </a:stretch>
            </p:blipFill>
            <p:spPr>
              <a:xfrm>
                <a:off x="2123728" y="6093296"/>
                <a:ext cx="432048" cy="69269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1" name="Immagine 30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r="52941" b="59865"/>
              <a:stretch>
                <a:fillRect/>
              </a:stretch>
            </p:blipFill>
            <p:spPr>
              <a:xfrm rot="1571621">
                <a:off x="2289868" y="5984643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2" name="Immagine 31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r="52941" b="59865"/>
              <a:stretch>
                <a:fillRect/>
              </a:stretch>
            </p:blipFill>
            <p:spPr>
              <a:xfrm rot="1571621">
                <a:off x="2605660" y="6128659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3" name="Immagine 32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r="52941" b="59865"/>
              <a:stretch>
                <a:fillRect/>
              </a:stretch>
            </p:blipFill>
            <p:spPr>
              <a:xfrm rot="1571621">
                <a:off x="2865932" y="6201949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4" name="Immagine 33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4706" t="16054" b="26770"/>
              <a:stretch>
                <a:fillRect/>
              </a:stretch>
            </p:blipFill>
            <p:spPr>
              <a:xfrm>
                <a:off x="3203848" y="6345088"/>
                <a:ext cx="432048" cy="51291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5" name="Immagine 34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4706" t="16054" b="30810"/>
              <a:stretch>
                <a:fillRect/>
              </a:stretch>
            </p:blipFill>
            <p:spPr>
              <a:xfrm>
                <a:off x="3419872" y="6381328"/>
                <a:ext cx="432048" cy="47667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6" name="Immagine 35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4706" t="16054" b="38837"/>
              <a:stretch>
                <a:fillRect/>
              </a:stretch>
            </p:blipFill>
            <p:spPr>
              <a:xfrm>
                <a:off x="3635896" y="6453336"/>
                <a:ext cx="432048" cy="40466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7" name="Immagine 36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4706" t="16054" b="46864"/>
              <a:stretch>
                <a:fillRect/>
              </a:stretch>
            </p:blipFill>
            <p:spPr>
              <a:xfrm>
                <a:off x="3851920" y="6525344"/>
                <a:ext cx="432048" cy="33265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8118" t="25007" r="24231" b="10069"/>
          <a:stretch>
            <a:fillRect/>
          </a:stretch>
        </p:blipFill>
        <p:spPr bwMode="auto">
          <a:xfrm>
            <a:off x="1746746" y="1785926"/>
            <a:ext cx="5754212" cy="364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9" name="Rettangolo 38"/>
          <p:cNvSpPr/>
          <p:nvPr/>
        </p:nvSpPr>
        <p:spPr>
          <a:xfrm>
            <a:off x="71406" y="6673334"/>
            <a:ext cx="2987824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it-IT" sz="600" b="1" kern="0" dirty="0" smtClean="0">
                <a:solidFill>
                  <a:srgbClr val="FDD955"/>
                </a:solidFill>
                <a:cs typeface="Calibri" pitchFamily="34" charset="0"/>
              </a:rPr>
              <a:t>Convegno medicina narrativa, 8 maggio 2015, Venezia</a:t>
            </a:r>
            <a:endParaRPr lang="it-IT" sz="300" b="1" kern="0" dirty="0" smtClean="0">
              <a:solidFill>
                <a:srgbClr val="FDD955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0" y="1242940"/>
            <a:ext cx="914400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2. What are the methods and tools used in Narrative medicine?</a:t>
            </a:r>
            <a:endParaRPr lang="en-GB" sz="20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9"/>
          <p:cNvSpPr txBox="1">
            <a:spLocks noChangeArrowheads="1"/>
          </p:cNvSpPr>
          <p:nvPr/>
        </p:nvSpPr>
        <p:spPr bwMode="auto">
          <a:xfrm>
            <a:off x="1" y="6091238"/>
            <a:ext cx="1691679" cy="7667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7812360" cy="1224111"/>
          </a:xfrm>
        </p:spPr>
        <p:txBody>
          <a:bodyPr/>
          <a:lstStyle/>
          <a:p>
            <a:pPr marL="266700">
              <a:lnSpc>
                <a:spcPct val="150000"/>
              </a:lnSpc>
            </a:pPr>
            <a:r>
              <a:rPr lang="it-IT" b="1" dirty="0" err="1" smtClean="0">
                <a:solidFill>
                  <a:schemeClr val="bg1"/>
                </a:solidFill>
              </a:rPr>
              <a:t>Consensus</a:t>
            </a:r>
            <a:r>
              <a:rPr lang="it-IT" b="1" dirty="0" smtClean="0">
                <a:solidFill>
                  <a:schemeClr val="bg1"/>
                </a:solidFill>
              </a:rPr>
              <a:t> conference</a:t>
            </a:r>
            <a:endParaRPr lang="it-IT" b="1" dirty="0">
              <a:solidFill>
                <a:schemeClr val="bg1"/>
              </a:solidFill>
            </a:endParaRPr>
          </a:p>
        </p:txBody>
      </p:sp>
      <p:grpSp>
        <p:nvGrpSpPr>
          <p:cNvPr id="2" name="Gruppo 10"/>
          <p:cNvGrpSpPr/>
          <p:nvPr/>
        </p:nvGrpSpPr>
        <p:grpSpPr>
          <a:xfrm>
            <a:off x="-18024" y="5680881"/>
            <a:ext cx="4301992" cy="1204503"/>
            <a:chOff x="-18024" y="5680881"/>
            <a:chExt cx="4301992" cy="1204503"/>
          </a:xfrm>
        </p:grpSpPr>
        <p:pic>
          <p:nvPicPr>
            <p:cNvPr id="12" name="Immagine 11" descr="untitled.png"/>
            <p:cNvPicPr>
              <a:picLocks noChangeAspect="1"/>
            </p:cNvPicPr>
            <p:nvPr/>
          </p:nvPicPr>
          <p:blipFill>
            <a:blip r:embed="rId2" cstate="print"/>
            <a:srcRect r="52941" b="59865"/>
            <a:stretch>
              <a:fillRect/>
            </a:stretch>
          </p:blipFill>
          <p:spPr>
            <a:xfrm rot="21421494">
              <a:off x="620516" y="5718549"/>
              <a:ext cx="576064" cy="3600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Immagine 12" descr="untitled.png"/>
            <p:cNvPicPr>
              <a:picLocks noChangeAspect="1"/>
            </p:cNvPicPr>
            <p:nvPr/>
          </p:nvPicPr>
          <p:blipFill>
            <a:blip r:embed="rId2" cstate="print"/>
            <a:srcRect r="52941" b="59865"/>
            <a:stretch>
              <a:fillRect/>
            </a:stretch>
          </p:blipFill>
          <p:spPr>
            <a:xfrm rot="239734">
              <a:off x="959756" y="5680881"/>
              <a:ext cx="576064" cy="3600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3" name="Gruppo 32"/>
            <p:cNvGrpSpPr/>
            <p:nvPr/>
          </p:nvGrpSpPr>
          <p:grpSpPr>
            <a:xfrm>
              <a:off x="-18024" y="5733256"/>
              <a:ext cx="4301992" cy="1152128"/>
              <a:chOff x="-18024" y="5733256"/>
              <a:chExt cx="4301992" cy="1152128"/>
            </a:xfrm>
          </p:grpSpPr>
          <p:sp>
            <p:nvSpPr>
              <p:cNvPr id="15" name="Rectangle 129"/>
              <p:cNvSpPr txBox="1">
                <a:spLocks noChangeArrowheads="1"/>
              </p:cNvSpPr>
              <p:nvPr/>
            </p:nvSpPr>
            <p:spPr bwMode="auto">
              <a:xfrm>
                <a:off x="1" y="6091238"/>
                <a:ext cx="1691679" cy="766762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2800" b="1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16" name="Immagine 4" descr="untitled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331640" y="5877272"/>
                <a:ext cx="1224136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7" name="Immagine 16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r="52941"/>
              <a:stretch>
                <a:fillRect/>
              </a:stretch>
            </p:blipFill>
            <p:spPr>
              <a:xfrm>
                <a:off x="971600" y="5805264"/>
                <a:ext cx="576064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8" name="Immagine 17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4706"/>
              <a:stretch>
                <a:fillRect/>
              </a:stretch>
            </p:blipFill>
            <p:spPr>
              <a:xfrm>
                <a:off x="755576" y="5877272"/>
                <a:ext cx="432048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9" name="Immagine 18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r="52941"/>
              <a:stretch>
                <a:fillRect/>
              </a:stretch>
            </p:blipFill>
            <p:spPr>
              <a:xfrm>
                <a:off x="395536" y="5916299"/>
                <a:ext cx="576064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0" name="Immagine 19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4706"/>
              <a:stretch>
                <a:fillRect/>
              </a:stretch>
            </p:blipFill>
            <p:spPr>
              <a:xfrm>
                <a:off x="179512" y="5988307"/>
                <a:ext cx="432048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1" name="Immagine 20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4706" b="14756"/>
              <a:stretch>
                <a:fillRect/>
              </a:stretch>
            </p:blipFill>
            <p:spPr>
              <a:xfrm>
                <a:off x="2411760" y="6048672"/>
                <a:ext cx="432048" cy="76470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2" name="Immagine 21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7689" b="19106"/>
              <a:stretch>
                <a:fillRect/>
              </a:stretch>
            </p:blipFill>
            <p:spPr>
              <a:xfrm>
                <a:off x="0" y="6132323"/>
                <a:ext cx="395536" cy="7256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3" name="Immagine 22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r="52941" b="59865"/>
              <a:stretch>
                <a:fillRect/>
              </a:stretch>
            </p:blipFill>
            <p:spPr>
              <a:xfrm rot="20561150">
                <a:off x="-18024" y="5871715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4" name="Immagine 23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r="52941" b="59865"/>
              <a:stretch>
                <a:fillRect/>
              </a:stretch>
            </p:blipFill>
            <p:spPr>
              <a:xfrm rot="21210942">
                <a:off x="342016" y="5764632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5" name="Immagine 24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r="52941" b="59865"/>
              <a:stretch>
                <a:fillRect/>
              </a:stretch>
            </p:blipFill>
            <p:spPr>
              <a:xfrm>
                <a:off x="1259632" y="5733256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6" name="Immagine 25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r="52941" b="59865"/>
              <a:stretch>
                <a:fillRect/>
              </a:stretch>
            </p:blipFill>
            <p:spPr>
              <a:xfrm rot="669771">
                <a:off x="1577067" y="5785613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7" name="Immagine 26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r="52941" b="59865"/>
              <a:stretch>
                <a:fillRect/>
              </a:stretch>
            </p:blipFill>
            <p:spPr>
              <a:xfrm rot="982210">
                <a:off x="1874757" y="5824915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8" name="Immagine 27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4706" t="8027" b="22783"/>
              <a:stretch>
                <a:fillRect/>
              </a:stretch>
            </p:blipFill>
            <p:spPr>
              <a:xfrm>
                <a:off x="2699792" y="6237312"/>
                <a:ext cx="432048" cy="62068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9" name="Immagine 28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4706" t="16054" b="22783"/>
              <a:stretch>
                <a:fillRect/>
              </a:stretch>
            </p:blipFill>
            <p:spPr>
              <a:xfrm>
                <a:off x="2987824" y="6309320"/>
                <a:ext cx="432048" cy="54868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0" name="Immagine 29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4706" t="8027" b="14756"/>
              <a:stretch>
                <a:fillRect/>
              </a:stretch>
            </p:blipFill>
            <p:spPr>
              <a:xfrm>
                <a:off x="2123728" y="6093296"/>
                <a:ext cx="432048" cy="69269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1" name="Immagine 30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r="52941" b="59865"/>
              <a:stretch>
                <a:fillRect/>
              </a:stretch>
            </p:blipFill>
            <p:spPr>
              <a:xfrm rot="1571621">
                <a:off x="2289868" y="5984643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2" name="Immagine 31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r="52941" b="59865"/>
              <a:stretch>
                <a:fillRect/>
              </a:stretch>
            </p:blipFill>
            <p:spPr>
              <a:xfrm rot="1571621">
                <a:off x="2605660" y="6128659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3" name="Immagine 32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r="52941" b="59865"/>
              <a:stretch>
                <a:fillRect/>
              </a:stretch>
            </p:blipFill>
            <p:spPr>
              <a:xfrm rot="1571621">
                <a:off x="2865932" y="6201949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4" name="Immagine 33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4706" t="16054" b="26770"/>
              <a:stretch>
                <a:fillRect/>
              </a:stretch>
            </p:blipFill>
            <p:spPr>
              <a:xfrm>
                <a:off x="3203848" y="6345088"/>
                <a:ext cx="432048" cy="51291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5" name="Immagine 34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4706" t="16054" b="30810"/>
              <a:stretch>
                <a:fillRect/>
              </a:stretch>
            </p:blipFill>
            <p:spPr>
              <a:xfrm>
                <a:off x="3419872" y="6381328"/>
                <a:ext cx="432048" cy="47667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6" name="Immagine 35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4706" t="16054" b="38837"/>
              <a:stretch>
                <a:fillRect/>
              </a:stretch>
            </p:blipFill>
            <p:spPr>
              <a:xfrm>
                <a:off x="3635896" y="6453336"/>
                <a:ext cx="432048" cy="40466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7" name="Immagine 36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4706" t="16054" b="46864"/>
              <a:stretch>
                <a:fillRect/>
              </a:stretch>
            </p:blipFill>
            <p:spPr>
              <a:xfrm>
                <a:off x="3851920" y="6525344"/>
                <a:ext cx="432048" cy="33265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18704" t="11914" r="23096" b="8984"/>
          <a:stretch>
            <a:fillRect/>
          </a:stretch>
        </p:blipFill>
        <p:spPr bwMode="auto">
          <a:xfrm>
            <a:off x="2347721" y="2071678"/>
            <a:ext cx="5796179" cy="442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9" name="Rettangolo 38"/>
          <p:cNvSpPr/>
          <p:nvPr/>
        </p:nvSpPr>
        <p:spPr>
          <a:xfrm>
            <a:off x="71406" y="6673334"/>
            <a:ext cx="2987824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it-IT" sz="600" b="1" kern="0" dirty="0" smtClean="0">
                <a:solidFill>
                  <a:srgbClr val="FDD955"/>
                </a:solidFill>
                <a:cs typeface="Calibri" pitchFamily="34" charset="0"/>
              </a:rPr>
              <a:t>Convegno medicina narrativa, 8 maggio 2015, Venezia</a:t>
            </a:r>
            <a:endParaRPr lang="it-IT" sz="300" b="1" kern="0" dirty="0" smtClean="0">
              <a:solidFill>
                <a:srgbClr val="FDD955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0" y="1268760"/>
            <a:ext cx="91440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3. </a:t>
            </a:r>
            <a:r>
              <a:rPr lang="it-IT" sz="2000" b="1" dirty="0" err="1" smtClean="0"/>
              <a:t>What</a:t>
            </a:r>
            <a:r>
              <a:rPr lang="it-IT" sz="2000" b="1" dirty="0" smtClean="0"/>
              <a:t> can be the benefit </a:t>
            </a:r>
            <a:r>
              <a:rPr lang="it-IT" sz="2000" b="1" dirty="0" err="1" smtClean="0"/>
              <a:t>of</a:t>
            </a:r>
            <a:r>
              <a:rPr lang="it-IT" sz="2000" b="1" dirty="0" smtClean="0"/>
              <a:t> </a:t>
            </a:r>
            <a:r>
              <a:rPr lang="it-IT" sz="2000" b="1" dirty="0" smtClean="0"/>
              <a:t>Narrative medicine in </a:t>
            </a:r>
            <a:r>
              <a:rPr lang="it-IT" sz="2000" b="1" dirty="0" err="1" smtClean="0"/>
              <a:t>clinical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practice</a:t>
            </a:r>
            <a:r>
              <a:rPr lang="it-IT" sz="2000" b="1" dirty="0" smtClean="0"/>
              <a:t>? In </a:t>
            </a:r>
            <a:r>
              <a:rPr lang="it-IT" sz="2000" b="1" dirty="0" err="1" smtClean="0"/>
              <a:t>which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areas</a:t>
            </a:r>
            <a:r>
              <a:rPr lang="it-IT" sz="2000" b="1" dirty="0" smtClean="0"/>
              <a:t> can be </a:t>
            </a:r>
            <a:r>
              <a:rPr lang="it-IT" sz="2000" b="1" dirty="0" err="1" smtClean="0"/>
              <a:t>used</a:t>
            </a:r>
            <a:r>
              <a:rPr lang="it-IT" sz="2000" b="1" dirty="0" smtClean="0"/>
              <a:t> re the </a:t>
            </a:r>
            <a:r>
              <a:rPr lang="it-IT" sz="2000" b="1" dirty="0" err="1" smtClean="0"/>
              <a:t>applications</a:t>
            </a:r>
            <a:r>
              <a:rPr lang="it-IT" sz="2000" b="1" dirty="0" smtClean="0"/>
              <a:t> made to date? </a:t>
            </a:r>
            <a:endParaRPr lang="it-IT" sz="20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9"/>
          <p:cNvSpPr txBox="1">
            <a:spLocks noChangeArrowheads="1"/>
          </p:cNvSpPr>
          <p:nvPr/>
        </p:nvSpPr>
        <p:spPr bwMode="auto">
          <a:xfrm>
            <a:off x="1" y="6091238"/>
            <a:ext cx="1691679" cy="7667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uppo 10"/>
          <p:cNvGrpSpPr/>
          <p:nvPr/>
        </p:nvGrpSpPr>
        <p:grpSpPr>
          <a:xfrm>
            <a:off x="-18024" y="5680881"/>
            <a:ext cx="4301992" cy="1204503"/>
            <a:chOff x="-18024" y="5680881"/>
            <a:chExt cx="4301992" cy="1204503"/>
          </a:xfrm>
        </p:grpSpPr>
        <p:pic>
          <p:nvPicPr>
            <p:cNvPr id="12" name="Immagine 11" descr="untitled.png"/>
            <p:cNvPicPr>
              <a:picLocks noChangeAspect="1"/>
            </p:cNvPicPr>
            <p:nvPr/>
          </p:nvPicPr>
          <p:blipFill>
            <a:blip r:embed="rId2" cstate="print"/>
            <a:srcRect r="52941" b="59865"/>
            <a:stretch>
              <a:fillRect/>
            </a:stretch>
          </p:blipFill>
          <p:spPr>
            <a:xfrm rot="21421494">
              <a:off x="620516" y="5718549"/>
              <a:ext cx="576064" cy="3600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Immagine 12" descr="untitled.png"/>
            <p:cNvPicPr>
              <a:picLocks noChangeAspect="1"/>
            </p:cNvPicPr>
            <p:nvPr/>
          </p:nvPicPr>
          <p:blipFill>
            <a:blip r:embed="rId2" cstate="print"/>
            <a:srcRect r="52941" b="59865"/>
            <a:stretch>
              <a:fillRect/>
            </a:stretch>
          </p:blipFill>
          <p:spPr>
            <a:xfrm rot="239734">
              <a:off x="959756" y="5680881"/>
              <a:ext cx="576064" cy="3600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3" name="Gruppo 32"/>
            <p:cNvGrpSpPr/>
            <p:nvPr/>
          </p:nvGrpSpPr>
          <p:grpSpPr>
            <a:xfrm>
              <a:off x="-18024" y="5733256"/>
              <a:ext cx="4301992" cy="1152128"/>
              <a:chOff x="-18024" y="5733256"/>
              <a:chExt cx="4301992" cy="1152128"/>
            </a:xfrm>
          </p:grpSpPr>
          <p:sp>
            <p:nvSpPr>
              <p:cNvPr id="15" name="Rectangle 129"/>
              <p:cNvSpPr txBox="1">
                <a:spLocks noChangeArrowheads="1"/>
              </p:cNvSpPr>
              <p:nvPr/>
            </p:nvSpPr>
            <p:spPr bwMode="auto">
              <a:xfrm>
                <a:off x="1" y="6091238"/>
                <a:ext cx="1691679" cy="766762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2800" b="1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16" name="Immagine 4" descr="untitled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331640" y="5877272"/>
                <a:ext cx="1224136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7" name="Immagine 16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r="52941"/>
              <a:stretch>
                <a:fillRect/>
              </a:stretch>
            </p:blipFill>
            <p:spPr>
              <a:xfrm>
                <a:off x="971600" y="5805264"/>
                <a:ext cx="576064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8" name="Immagine 17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4706"/>
              <a:stretch>
                <a:fillRect/>
              </a:stretch>
            </p:blipFill>
            <p:spPr>
              <a:xfrm>
                <a:off x="755576" y="5877272"/>
                <a:ext cx="432048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9" name="Immagine 18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r="52941"/>
              <a:stretch>
                <a:fillRect/>
              </a:stretch>
            </p:blipFill>
            <p:spPr>
              <a:xfrm>
                <a:off x="395536" y="5916299"/>
                <a:ext cx="576064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0" name="Immagine 19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4706"/>
              <a:stretch>
                <a:fillRect/>
              </a:stretch>
            </p:blipFill>
            <p:spPr>
              <a:xfrm>
                <a:off x="179512" y="5988307"/>
                <a:ext cx="432048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1" name="Immagine 20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4706" b="14756"/>
              <a:stretch>
                <a:fillRect/>
              </a:stretch>
            </p:blipFill>
            <p:spPr>
              <a:xfrm>
                <a:off x="2411760" y="6048672"/>
                <a:ext cx="432048" cy="76470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2" name="Immagine 21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7689" b="19106"/>
              <a:stretch>
                <a:fillRect/>
              </a:stretch>
            </p:blipFill>
            <p:spPr>
              <a:xfrm>
                <a:off x="0" y="6132323"/>
                <a:ext cx="395536" cy="7256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3" name="Immagine 22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r="52941" b="59865"/>
              <a:stretch>
                <a:fillRect/>
              </a:stretch>
            </p:blipFill>
            <p:spPr>
              <a:xfrm rot="20561150">
                <a:off x="-18024" y="5871715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4" name="Immagine 23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r="52941" b="59865"/>
              <a:stretch>
                <a:fillRect/>
              </a:stretch>
            </p:blipFill>
            <p:spPr>
              <a:xfrm rot="21210942">
                <a:off x="342016" y="5764632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5" name="Immagine 24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r="52941" b="59865"/>
              <a:stretch>
                <a:fillRect/>
              </a:stretch>
            </p:blipFill>
            <p:spPr>
              <a:xfrm>
                <a:off x="1259632" y="5733256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6" name="Immagine 25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r="52941" b="59865"/>
              <a:stretch>
                <a:fillRect/>
              </a:stretch>
            </p:blipFill>
            <p:spPr>
              <a:xfrm rot="669771">
                <a:off x="1577067" y="5785613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7" name="Immagine 26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r="52941" b="59865"/>
              <a:stretch>
                <a:fillRect/>
              </a:stretch>
            </p:blipFill>
            <p:spPr>
              <a:xfrm rot="982210">
                <a:off x="1874757" y="5824915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8" name="Immagine 27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4706" t="8027" b="22783"/>
              <a:stretch>
                <a:fillRect/>
              </a:stretch>
            </p:blipFill>
            <p:spPr>
              <a:xfrm>
                <a:off x="2699792" y="6237312"/>
                <a:ext cx="432048" cy="62068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9" name="Immagine 28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4706" t="16054" b="22783"/>
              <a:stretch>
                <a:fillRect/>
              </a:stretch>
            </p:blipFill>
            <p:spPr>
              <a:xfrm>
                <a:off x="2987824" y="6309320"/>
                <a:ext cx="432048" cy="54868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0" name="Immagine 29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4706" t="8027" b="14756"/>
              <a:stretch>
                <a:fillRect/>
              </a:stretch>
            </p:blipFill>
            <p:spPr>
              <a:xfrm>
                <a:off x="2123728" y="6093296"/>
                <a:ext cx="432048" cy="69269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1" name="Immagine 30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r="52941" b="59865"/>
              <a:stretch>
                <a:fillRect/>
              </a:stretch>
            </p:blipFill>
            <p:spPr>
              <a:xfrm rot="1571621">
                <a:off x="2289868" y="5984643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2" name="Immagine 31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r="52941" b="59865"/>
              <a:stretch>
                <a:fillRect/>
              </a:stretch>
            </p:blipFill>
            <p:spPr>
              <a:xfrm rot="1571621">
                <a:off x="2605660" y="6128659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3" name="Immagine 32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r="52941" b="59865"/>
              <a:stretch>
                <a:fillRect/>
              </a:stretch>
            </p:blipFill>
            <p:spPr>
              <a:xfrm rot="1571621">
                <a:off x="2865932" y="6201949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4" name="Immagine 33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4706" t="16054" b="26770"/>
              <a:stretch>
                <a:fillRect/>
              </a:stretch>
            </p:blipFill>
            <p:spPr>
              <a:xfrm>
                <a:off x="3203848" y="6345088"/>
                <a:ext cx="432048" cy="51291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5" name="Immagine 34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4706" t="16054" b="30810"/>
              <a:stretch>
                <a:fillRect/>
              </a:stretch>
            </p:blipFill>
            <p:spPr>
              <a:xfrm>
                <a:off x="3419872" y="6381328"/>
                <a:ext cx="432048" cy="47667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6" name="Immagine 35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4706" t="16054" b="38837"/>
              <a:stretch>
                <a:fillRect/>
              </a:stretch>
            </p:blipFill>
            <p:spPr>
              <a:xfrm>
                <a:off x="3635896" y="6453336"/>
                <a:ext cx="432048" cy="40466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7" name="Immagine 36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4706" t="16054" b="46864"/>
              <a:stretch>
                <a:fillRect/>
              </a:stretch>
            </p:blipFill>
            <p:spPr>
              <a:xfrm>
                <a:off x="3851920" y="6525344"/>
                <a:ext cx="432048" cy="33265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32431" t="8008" r="33528" b="50775"/>
          <a:stretch>
            <a:fillRect/>
          </a:stretch>
        </p:blipFill>
        <p:spPr bwMode="auto">
          <a:xfrm>
            <a:off x="4803488" y="214289"/>
            <a:ext cx="4197668" cy="2857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 l="32394" t="7812" r="33565" b="11133"/>
          <a:stretch>
            <a:fillRect/>
          </a:stretch>
        </p:blipFill>
        <p:spPr bwMode="auto">
          <a:xfrm>
            <a:off x="142844" y="214290"/>
            <a:ext cx="4714908" cy="6311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 l="60981" t="10937" r="16508" b="8008"/>
          <a:stretch>
            <a:fillRect/>
          </a:stretch>
        </p:blipFill>
        <p:spPr bwMode="auto">
          <a:xfrm rot="698514">
            <a:off x="6831366" y="3021683"/>
            <a:ext cx="1807324" cy="365872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9"/>
          <p:cNvSpPr txBox="1">
            <a:spLocks noChangeArrowheads="1"/>
          </p:cNvSpPr>
          <p:nvPr/>
        </p:nvSpPr>
        <p:spPr bwMode="auto">
          <a:xfrm>
            <a:off x="1" y="6091238"/>
            <a:ext cx="1691679" cy="7667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347864" y="5013176"/>
            <a:ext cx="5796136" cy="1224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100" b="1" i="1" kern="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Istituto</a:t>
            </a:r>
            <a:r>
              <a:rPr lang="en-US" sz="1100" b="1" i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100" b="1" i="1" kern="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Superiore</a:t>
            </a:r>
            <a:r>
              <a:rPr lang="en-US" sz="1100" b="1" i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100" b="1" i="1" kern="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</a:t>
            </a:r>
            <a:r>
              <a:rPr lang="en-US" sz="1100" b="1" i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100" b="1" i="1" kern="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Sanità</a:t>
            </a:r>
            <a:r>
              <a:rPr lang="en-US" sz="1100" b="1" i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Roma.</a:t>
            </a:r>
          </a:p>
          <a:p>
            <a:pPr algn="ctr"/>
            <a:r>
              <a:rPr lang="it-IT" sz="110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11-13 giugno 2014</a:t>
            </a:r>
            <a:endParaRPr kumimoji="0" lang="it-IT" sz="1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1520" y="1196752"/>
            <a:ext cx="3528392" cy="2021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it-IT" sz="2000" b="1" kern="0" dirty="0" smtClean="0">
                <a:solidFill>
                  <a:srgbClr val="FCEAD0"/>
                </a:solidFill>
                <a:latin typeface="+mj-lt"/>
                <a:ea typeface="+mj-ea"/>
                <a:cs typeface="+mj-cs"/>
              </a:rPr>
              <a:t>NARRATION</a:t>
            </a:r>
          </a:p>
          <a:p>
            <a:pPr lvl="0">
              <a:defRPr/>
            </a:pPr>
            <a:r>
              <a:rPr lang="en-US" sz="2000" b="1" kern="0" dirty="0" smtClean="0">
                <a:solidFill>
                  <a:srgbClr val="FCEAD0"/>
                </a:solidFill>
                <a:latin typeface="+mj-lt"/>
                <a:ea typeface="+mj-ea"/>
                <a:cs typeface="+mj-cs"/>
              </a:rPr>
              <a:t>constitutive element in the course of care comprising diagnosis, treatment and rehabilitation</a:t>
            </a:r>
            <a:endParaRPr kumimoji="0" lang="it-IT" sz="2000" b="1" i="0" u="none" strike="noStrike" kern="0" cap="none" spc="0" normalizeH="0" baseline="0" noProof="0" dirty="0">
              <a:ln>
                <a:noFill/>
              </a:ln>
              <a:solidFill>
                <a:srgbClr val="FCEAD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Diagramma 8"/>
          <p:cNvGraphicFramePr/>
          <p:nvPr>
            <p:extLst>
              <p:ext uri="{D42A27DB-BD31-4B8C-83A1-F6EECF244321}">
                <p14:modId xmlns:p14="http://schemas.microsoft.com/office/powerpoint/2010/main" xmlns="" val="2959392186"/>
              </p:ext>
            </p:extLst>
          </p:nvPr>
        </p:nvGraphicFramePr>
        <p:xfrm>
          <a:off x="2786050" y="1643050"/>
          <a:ext cx="6572296" cy="3500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1" name="Gruppo 10"/>
          <p:cNvGrpSpPr/>
          <p:nvPr/>
        </p:nvGrpSpPr>
        <p:grpSpPr>
          <a:xfrm>
            <a:off x="-18024" y="5680881"/>
            <a:ext cx="4301992" cy="1204503"/>
            <a:chOff x="-18024" y="5680881"/>
            <a:chExt cx="4301992" cy="1204503"/>
          </a:xfrm>
        </p:grpSpPr>
        <p:pic>
          <p:nvPicPr>
            <p:cNvPr id="12" name="Immagine 11" descr="untitled.png"/>
            <p:cNvPicPr>
              <a:picLocks noChangeAspect="1"/>
            </p:cNvPicPr>
            <p:nvPr/>
          </p:nvPicPr>
          <p:blipFill>
            <a:blip r:embed="rId6" cstate="print"/>
            <a:srcRect r="52941" b="59865"/>
            <a:stretch>
              <a:fillRect/>
            </a:stretch>
          </p:blipFill>
          <p:spPr>
            <a:xfrm rot="21421494">
              <a:off x="620516" y="5718549"/>
              <a:ext cx="576064" cy="3600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Immagine 12" descr="untitled.png"/>
            <p:cNvPicPr>
              <a:picLocks noChangeAspect="1"/>
            </p:cNvPicPr>
            <p:nvPr/>
          </p:nvPicPr>
          <p:blipFill>
            <a:blip r:embed="rId6" cstate="print"/>
            <a:srcRect r="52941" b="59865"/>
            <a:stretch>
              <a:fillRect/>
            </a:stretch>
          </p:blipFill>
          <p:spPr>
            <a:xfrm rot="239734">
              <a:off x="959756" y="5680881"/>
              <a:ext cx="576064" cy="3600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14" name="Gruppo 32"/>
            <p:cNvGrpSpPr/>
            <p:nvPr/>
          </p:nvGrpSpPr>
          <p:grpSpPr>
            <a:xfrm>
              <a:off x="-18024" y="5733256"/>
              <a:ext cx="4301992" cy="1152128"/>
              <a:chOff x="-18024" y="5733256"/>
              <a:chExt cx="4301992" cy="1152128"/>
            </a:xfrm>
          </p:grpSpPr>
          <p:sp>
            <p:nvSpPr>
              <p:cNvPr id="15" name="Rectangle 129"/>
              <p:cNvSpPr txBox="1">
                <a:spLocks noChangeArrowheads="1"/>
              </p:cNvSpPr>
              <p:nvPr/>
            </p:nvSpPr>
            <p:spPr bwMode="auto">
              <a:xfrm>
                <a:off x="1" y="6091238"/>
                <a:ext cx="1691679" cy="766762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2800" b="1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16" name="Immagine 4" descr="untitled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331640" y="5877272"/>
                <a:ext cx="1224136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7" name="Immagine 16" descr="untitled.png"/>
              <p:cNvPicPr>
                <a:picLocks noChangeAspect="1"/>
              </p:cNvPicPr>
              <p:nvPr/>
            </p:nvPicPr>
            <p:blipFill>
              <a:blip r:embed="rId6" cstate="print"/>
              <a:srcRect r="52941"/>
              <a:stretch>
                <a:fillRect/>
              </a:stretch>
            </p:blipFill>
            <p:spPr>
              <a:xfrm>
                <a:off x="971600" y="5805264"/>
                <a:ext cx="576064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8" name="Immagine 17" descr="untitled.png"/>
              <p:cNvPicPr>
                <a:picLocks noChangeAspect="1"/>
              </p:cNvPicPr>
              <p:nvPr/>
            </p:nvPicPr>
            <p:blipFill>
              <a:blip r:embed="rId6" cstate="print"/>
              <a:srcRect l="64706"/>
              <a:stretch>
                <a:fillRect/>
              </a:stretch>
            </p:blipFill>
            <p:spPr>
              <a:xfrm>
                <a:off x="755576" y="5877272"/>
                <a:ext cx="432048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9" name="Immagine 18" descr="untitled.png"/>
              <p:cNvPicPr>
                <a:picLocks noChangeAspect="1"/>
              </p:cNvPicPr>
              <p:nvPr/>
            </p:nvPicPr>
            <p:blipFill>
              <a:blip r:embed="rId6" cstate="print"/>
              <a:srcRect r="52941"/>
              <a:stretch>
                <a:fillRect/>
              </a:stretch>
            </p:blipFill>
            <p:spPr>
              <a:xfrm>
                <a:off x="395536" y="5916299"/>
                <a:ext cx="576064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0" name="Immagine 19" descr="untitled.png"/>
              <p:cNvPicPr>
                <a:picLocks noChangeAspect="1"/>
              </p:cNvPicPr>
              <p:nvPr/>
            </p:nvPicPr>
            <p:blipFill>
              <a:blip r:embed="rId6" cstate="print"/>
              <a:srcRect l="64706"/>
              <a:stretch>
                <a:fillRect/>
              </a:stretch>
            </p:blipFill>
            <p:spPr>
              <a:xfrm>
                <a:off x="179512" y="5988307"/>
                <a:ext cx="432048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1" name="Immagine 20" descr="untitled.png"/>
              <p:cNvPicPr>
                <a:picLocks noChangeAspect="1"/>
              </p:cNvPicPr>
              <p:nvPr/>
            </p:nvPicPr>
            <p:blipFill>
              <a:blip r:embed="rId6" cstate="print"/>
              <a:srcRect l="64706" b="14756"/>
              <a:stretch>
                <a:fillRect/>
              </a:stretch>
            </p:blipFill>
            <p:spPr>
              <a:xfrm>
                <a:off x="2411760" y="6048672"/>
                <a:ext cx="432048" cy="76470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2" name="Immagine 21" descr="untitled.png"/>
              <p:cNvPicPr>
                <a:picLocks noChangeAspect="1"/>
              </p:cNvPicPr>
              <p:nvPr/>
            </p:nvPicPr>
            <p:blipFill>
              <a:blip r:embed="rId6" cstate="print"/>
              <a:srcRect l="67689" b="19106"/>
              <a:stretch>
                <a:fillRect/>
              </a:stretch>
            </p:blipFill>
            <p:spPr>
              <a:xfrm>
                <a:off x="0" y="6132323"/>
                <a:ext cx="395536" cy="7256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3" name="Immagine 22" descr="untitled.png"/>
              <p:cNvPicPr>
                <a:picLocks noChangeAspect="1"/>
              </p:cNvPicPr>
              <p:nvPr/>
            </p:nvPicPr>
            <p:blipFill>
              <a:blip r:embed="rId6" cstate="print"/>
              <a:srcRect r="52941" b="59865"/>
              <a:stretch>
                <a:fillRect/>
              </a:stretch>
            </p:blipFill>
            <p:spPr>
              <a:xfrm rot="20561150">
                <a:off x="-18024" y="5871715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4" name="Immagine 23" descr="untitled.png"/>
              <p:cNvPicPr>
                <a:picLocks noChangeAspect="1"/>
              </p:cNvPicPr>
              <p:nvPr/>
            </p:nvPicPr>
            <p:blipFill>
              <a:blip r:embed="rId6" cstate="print"/>
              <a:srcRect r="52941" b="59865"/>
              <a:stretch>
                <a:fillRect/>
              </a:stretch>
            </p:blipFill>
            <p:spPr>
              <a:xfrm rot="21210942">
                <a:off x="342016" y="5764632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5" name="Immagine 24" descr="untitled.png"/>
              <p:cNvPicPr>
                <a:picLocks noChangeAspect="1"/>
              </p:cNvPicPr>
              <p:nvPr/>
            </p:nvPicPr>
            <p:blipFill>
              <a:blip r:embed="rId6" cstate="print"/>
              <a:srcRect r="52941" b="59865"/>
              <a:stretch>
                <a:fillRect/>
              </a:stretch>
            </p:blipFill>
            <p:spPr>
              <a:xfrm>
                <a:off x="1259632" y="5733256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6" name="Immagine 25" descr="untitled.png"/>
              <p:cNvPicPr>
                <a:picLocks noChangeAspect="1"/>
              </p:cNvPicPr>
              <p:nvPr/>
            </p:nvPicPr>
            <p:blipFill>
              <a:blip r:embed="rId6" cstate="print"/>
              <a:srcRect r="52941" b="59865"/>
              <a:stretch>
                <a:fillRect/>
              </a:stretch>
            </p:blipFill>
            <p:spPr>
              <a:xfrm rot="669771">
                <a:off x="1577067" y="5785613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7" name="Immagine 26" descr="untitled.png"/>
              <p:cNvPicPr>
                <a:picLocks noChangeAspect="1"/>
              </p:cNvPicPr>
              <p:nvPr/>
            </p:nvPicPr>
            <p:blipFill>
              <a:blip r:embed="rId6" cstate="print"/>
              <a:srcRect r="52941" b="59865"/>
              <a:stretch>
                <a:fillRect/>
              </a:stretch>
            </p:blipFill>
            <p:spPr>
              <a:xfrm rot="982210">
                <a:off x="1874757" y="5824915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8" name="Immagine 27" descr="untitled.png"/>
              <p:cNvPicPr>
                <a:picLocks noChangeAspect="1"/>
              </p:cNvPicPr>
              <p:nvPr/>
            </p:nvPicPr>
            <p:blipFill>
              <a:blip r:embed="rId6" cstate="print"/>
              <a:srcRect l="64706" t="8027" b="22783"/>
              <a:stretch>
                <a:fillRect/>
              </a:stretch>
            </p:blipFill>
            <p:spPr>
              <a:xfrm>
                <a:off x="2699792" y="6237312"/>
                <a:ext cx="432048" cy="62068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9" name="Immagine 28" descr="untitled.png"/>
              <p:cNvPicPr>
                <a:picLocks noChangeAspect="1"/>
              </p:cNvPicPr>
              <p:nvPr/>
            </p:nvPicPr>
            <p:blipFill>
              <a:blip r:embed="rId6" cstate="print"/>
              <a:srcRect l="64706" t="16054" b="22783"/>
              <a:stretch>
                <a:fillRect/>
              </a:stretch>
            </p:blipFill>
            <p:spPr>
              <a:xfrm>
                <a:off x="2987824" y="6309320"/>
                <a:ext cx="432048" cy="54868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0" name="Immagine 29" descr="untitled.png"/>
              <p:cNvPicPr>
                <a:picLocks noChangeAspect="1"/>
              </p:cNvPicPr>
              <p:nvPr/>
            </p:nvPicPr>
            <p:blipFill>
              <a:blip r:embed="rId6" cstate="print"/>
              <a:srcRect l="64706" t="8027" b="14756"/>
              <a:stretch>
                <a:fillRect/>
              </a:stretch>
            </p:blipFill>
            <p:spPr>
              <a:xfrm>
                <a:off x="2123728" y="6093296"/>
                <a:ext cx="432048" cy="69269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1" name="Immagine 30" descr="untitled.png"/>
              <p:cNvPicPr>
                <a:picLocks noChangeAspect="1"/>
              </p:cNvPicPr>
              <p:nvPr/>
            </p:nvPicPr>
            <p:blipFill>
              <a:blip r:embed="rId6" cstate="print"/>
              <a:srcRect r="52941" b="59865"/>
              <a:stretch>
                <a:fillRect/>
              </a:stretch>
            </p:blipFill>
            <p:spPr>
              <a:xfrm rot="1571621">
                <a:off x="2289868" y="5984643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2" name="Immagine 31" descr="untitled.png"/>
              <p:cNvPicPr>
                <a:picLocks noChangeAspect="1"/>
              </p:cNvPicPr>
              <p:nvPr/>
            </p:nvPicPr>
            <p:blipFill>
              <a:blip r:embed="rId6" cstate="print"/>
              <a:srcRect r="52941" b="59865"/>
              <a:stretch>
                <a:fillRect/>
              </a:stretch>
            </p:blipFill>
            <p:spPr>
              <a:xfrm rot="1571621">
                <a:off x="2605660" y="6128659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3" name="Immagine 32" descr="untitled.png"/>
              <p:cNvPicPr>
                <a:picLocks noChangeAspect="1"/>
              </p:cNvPicPr>
              <p:nvPr/>
            </p:nvPicPr>
            <p:blipFill>
              <a:blip r:embed="rId6" cstate="print"/>
              <a:srcRect r="52941" b="59865"/>
              <a:stretch>
                <a:fillRect/>
              </a:stretch>
            </p:blipFill>
            <p:spPr>
              <a:xfrm rot="1571621">
                <a:off x="2865932" y="6201949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4" name="Immagine 33" descr="untitled.png"/>
              <p:cNvPicPr>
                <a:picLocks noChangeAspect="1"/>
              </p:cNvPicPr>
              <p:nvPr/>
            </p:nvPicPr>
            <p:blipFill>
              <a:blip r:embed="rId6" cstate="print"/>
              <a:srcRect l="64706" t="16054" b="26770"/>
              <a:stretch>
                <a:fillRect/>
              </a:stretch>
            </p:blipFill>
            <p:spPr>
              <a:xfrm>
                <a:off x="3203848" y="6345088"/>
                <a:ext cx="432048" cy="51291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5" name="Immagine 34" descr="untitled.png"/>
              <p:cNvPicPr>
                <a:picLocks noChangeAspect="1"/>
              </p:cNvPicPr>
              <p:nvPr/>
            </p:nvPicPr>
            <p:blipFill>
              <a:blip r:embed="rId6" cstate="print"/>
              <a:srcRect l="64706" t="16054" b="30810"/>
              <a:stretch>
                <a:fillRect/>
              </a:stretch>
            </p:blipFill>
            <p:spPr>
              <a:xfrm>
                <a:off x="3419872" y="6381328"/>
                <a:ext cx="432048" cy="47667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6" name="Immagine 35" descr="untitled.png"/>
              <p:cNvPicPr>
                <a:picLocks noChangeAspect="1"/>
              </p:cNvPicPr>
              <p:nvPr/>
            </p:nvPicPr>
            <p:blipFill>
              <a:blip r:embed="rId6" cstate="print"/>
              <a:srcRect l="64706" t="16054" b="38837"/>
              <a:stretch>
                <a:fillRect/>
              </a:stretch>
            </p:blipFill>
            <p:spPr>
              <a:xfrm>
                <a:off x="3635896" y="6453336"/>
                <a:ext cx="432048" cy="40466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7" name="Immagine 36" descr="untitled.png"/>
              <p:cNvPicPr>
                <a:picLocks noChangeAspect="1"/>
              </p:cNvPicPr>
              <p:nvPr/>
            </p:nvPicPr>
            <p:blipFill>
              <a:blip r:embed="rId6" cstate="print"/>
              <a:srcRect l="64706" t="16054" b="46864"/>
              <a:stretch>
                <a:fillRect/>
              </a:stretch>
            </p:blipFill>
            <p:spPr>
              <a:xfrm>
                <a:off x="3851920" y="6525344"/>
                <a:ext cx="432048" cy="33265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251520" y="3121588"/>
            <a:ext cx="3391786" cy="2021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it-IT" sz="2000" b="1" kern="0" dirty="0" smtClean="0">
                <a:solidFill>
                  <a:srgbClr val="FCEAD0"/>
                </a:solidFill>
                <a:latin typeface="+mj-lt"/>
                <a:ea typeface="+mj-ea"/>
                <a:cs typeface="+mj-cs"/>
              </a:rPr>
              <a:t>TARGET </a:t>
            </a:r>
          </a:p>
          <a:p>
            <a:pPr lvl="0">
              <a:defRPr/>
            </a:pPr>
            <a:r>
              <a:rPr lang="en-US" sz="2000" b="1" kern="0" dirty="0" smtClean="0">
                <a:solidFill>
                  <a:srgbClr val="FCEAD0"/>
                </a:solidFill>
                <a:latin typeface="+mj-lt"/>
                <a:ea typeface="+mj-ea"/>
                <a:cs typeface="+mj-cs"/>
              </a:rPr>
              <a:t>Professionals working </a:t>
            </a:r>
            <a:r>
              <a:rPr lang="en-US" sz="2000" b="1" kern="0" dirty="0" smtClean="0">
                <a:solidFill>
                  <a:srgbClr val="FCEAD0"/>
                </a:solidFill>
                <a:latin typeface="+mj-lt"/>
                <a:ea typeface="+mj-ea"/>
                <a:cs typeface="+mj-cs"/>
              </a:rPr>
              <a:t>in</a:t>
            </a:r>
          </a:p>
          <a:p>
            <a:pPr lvl="0">
              <a:defRPr/>
            </a:pPr>
            <a:r>
              <a:rPr lang="en-US" sz="2000" b="1" kern="0" dirty="0" smtClean="0">
                <a:solidFill>
                  <a:srgbClr val="FCEAD0"/>
                </a:solidFill>
                <a:latin typeface="+mj-lt"/>
                <a:ea typeface="+mj-ea"/>
                <a:cs typeface="+mj-cs"/>
              </a:rPr>
              <a:t>medical</a:t>
            </a:r>
            <a:r>
              <a:rPr lang="en-US" sz="2000" b="1" kern="0" dirty="0" smtClean="0">
                <a:solidFill>
                  <a:srgbClr val="FCEAD0"/>
                </a:solidFill>
                <a:latin typeface="+mj-lt"/>
                <a:ea typeface="+mj-ea"/>
                <a:cs typeface="+mj-cs"/>
              </a:rPr>
              <a:t>, social and </a:t>
            </a:r>
            <a:endParaRPr lang="en-US" sz="2000" b="1" kern="0" dirty="0" smtClean="0">
              <a:solidFill>
                <a:srgbClr val="FCEAD0"/>
              </a:solidFill>
              <a:latin typeface="+mj-lt"/>
              <a:ea typeface="+mj-ea"/>
              <a:cs typeface="+mj-cs"/>
            </a:endParaRPr>
          </a:p>
          <a:p>
            <a:pPr lvl="0">
              <a:defRPr/>
            </a:pPr>
            <a:r>
              <a:rPr lang="en-US" sz="2000" b="1" kern="0" dirty="0" smtClean="0">
                <a:solidFill>
                  <a:srgbClr val="FCEAD0"/>
                </a:solidFill>
                <a:latin typeface="+mj-lt"/>
                <a:ea typeface="+mj-ea"/>
                <a:cs typeface="+mj-cs"/>
              </a:rPr>
              <a:t>health </a:t>
            </a:r>
            <a:r>
              <a:rPr lang="en-US" sz="2000" b="1" kern="0" dirty="0" smtClean="0">
                <a:solidFill>
                  <a:srgbClr val="FCEAD0"/>
                </a:solidFill>
                <a:latin typeface="+mj-lt"/>
                <a:ea typeface="+mj-ea"/>
                <a:cs typeface="+mj-cs"/>
              </a:rPr>
              <a:t>care areas</a:t>
            </a:r>
            <a:endParaRPr kumimoji="0" lang="it-IT" sz="2000" b="1" i="0" u="none" strike="noStrike" kern="0" cap="none" spc="0" normalizeH="0" baseline="0" noProof="0" dirty="0">
              <a:ln>
                <a:noFill/>
              </a:ln>
              <a:solidFill>
                <a:srgbClr val="FCEAD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" name="Rettangolo 39"/>
          <p:cNvSpPr/>
          <p:nvPr/>
        </p:nvSpPr>
        <p:spPr>
          <a:xfrm>
            <a:off x="71406" y="6673334"/>
            <a:ext cx="2987824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it-IT" sz="600" b="1" kern="0" dirty="0" smtClean="0">
                <a:solidFill>
                  <a:srgbClr val="FDD955"/>
                </a:solidFill>
                <a:cs typeface="Calibri" pitchFamily="34" charset="0"/>
              </a:rPr>
              <a:t>Convegno medicina narrativa, 8 maggio 2015, Venezia</a:t>
            </a:r>
            <a:endParaRPr lang="it-IT" sz="300" b="1" kern="0" dirty="0" smtClean="0">
              <a:solidFill>
                <a:srgbClr val="FDD955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 bwMode="auto">
          <a:xfrm>
            <a:off x="611560" y="0"/>
            <a:ext cx="7812360" cy="1224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266700">
              <a:lnSpc>
                <a:spcPct val="150000"/>
              </a:lnSpc>
            </a:pPr>
            <a:r>
              <a:rPr lang="it-IT" b="1" smtClean="0">
                <a:solidFill>
                  <a:schemeClr val="bg1"/>
                </a:solidFill>
              </a:rPr>
              <a:t>Consensus conference</a:t>
            </a:r>
            <a:endParaRPr lang="it-IT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9" grpId="0">
        <p:bldAsOne/>
      </p:bldGraphic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9"/>
          <p:cNvSpPr txBox="1">
            <a:spLocks noChangeArrowheads="1"/>
          </p:cNvSpPr>
          <p:nvPr/>
        </p:nvSpPr>
        <p:spPr bwMode="auto">
          <a:xfrm>
            <a:off x="1" y="6091238"/>
            <a:ext cx="1691679" cy="7667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224111"/>
          </a:xfrm>
        </p:spPr>
        <p:txBody>
          <a:bodyPr/>
          <a:lstStyle/>
          <a:p>
            <a:pPr marL="266700">
              <a:lnSpc>
                <a:spcPct val="150000"/>
              </a:lnSpc>
            </a:pPr>
            <a:r>
              <a:rPr lang="it-IT" b="1" dirty="0" smtClean="0">
                <a:solidFill>
                  <a:schemeClr val="bg1"/>
                </a:solidFill>
              </a:rPr>
              <a:t>NBM: </a:t>
            </a:r>
            <a:r>
              <a:rPr lang="it-IT" b="1" dirty="0" err="1" smtClean="0">
                <a:solidFill>
                  <a:schemeClr val="bg1"/>
                </a:solidFill>
              </a:rPr>
              <a:t>definition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sz="2000" dirty="0" smtClean="0">
                <a:solidFill>
                  <a:schemeClr val="bg1"/>
                </a:solidFill>
              </a:rPr>
              <a:t>(1/2)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347864" y="5013176"/>
            <a:ext cx="5796136" cy="1224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100" b="1" i="1" kern="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Istituto</a:t>
            </a:r>
            <a:r>
              <a:rPr lang="en-US" sz="1100" b="1" i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100" b="1" i="1" kern="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Superiore</a:t>
            </a:r>
            <a:r>
              <a:rPr lang="en-US" sz="1100" b="1" i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100" b="1" i="1" kern="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</a:t>
            </a:r>
            <a:r>
              <a:rPr lang="en-US" sz="1100" b="1" i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100" b="1" i="1" kern="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Sanità</a:t>
            </a:r>
            <a:r>
              <a:rPr lang="en-US" sz="1100" b="1" i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Roma.</a:t>
            </a:r>
          </a:p>
          <a:p>
            <a:pPr algn="ctr"/>
            <a:r>
              <a:rPr lang="it-IT" sz="110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11-13 giugno 2014</a:t>
            </a:r>
            <a:endParaRPr kumimoji="0" lang="it-IT" sz="1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23528" y="1484784"/>
            <a:ext cx="8496944" cy="316835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The </a:t>
            </a:r>
            <a:r>
              <a:rPr lang="en-US" sz="2000" b="1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term Narrative based Medicine (NBM) refers </a:t>
            </a:r>
            <a:r>
              <a:rPr lang="en-US" sz="2000" b="1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to</a:t>
            </a:r>
          </a:p>
          <a:p>
            <a:pPr lvl="0" algn="ctr">
              <a:spcAft>
                <a:spcPts val="600"/>
              </a:spcAft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methodology </a:t>
            </a:r>
            <a:r>
              <a:rPr lang="en-US" sz="2000" b="1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of intervention in clinical care </a:t>
            </a:r>
            <a:endParaRPr lang="en-US" sz="2000" b="1" kern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lvl="0" algn="ctr">
              <a:spcAft>
                <a:spcPts val="600"/>
              </a:spcAft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based </a:t>
            </a:r>
            <a:r>
              <a:rPr lang="en-US" sz="2000" b="1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on specific communicative competencies. </a:t>
            </a:r>
          </a:p>
          <a:p>
            <a:pPr lvl="0" algn="ctr">
              <a:spcAft>
                <a:spcPts val="600"/>
              </a:spcAft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The narrative is the fundamental tool to capture, decipher and integrate the different points of view of those with a disease undergoing a care process. </a:t>
            </a:r>
          </a:p>
          <a:p>
            <a:pPr lvl="0" algn="ctr">
              <a:spcAft>
                <a:spcPts val="600"/>
              </a:spcAft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The final goal is the construction of a shared pathway of personalized care (care history).</a:t>
            </a:r>
          </a:p>
        </p:txBody>
      </p:sp>
      <p:grpSp>
        <p:nvGrpSpPr>
          <p:cNvPr id="6" name="Gruppo 5"/>
          <p:cNvGrpSpPr/>
          <p:nvPr/>
        </p:nvGrpSpPr>
        <p:grpSpPr>
          <a:xfrm>
            <a:off x="-18024" y="5680881"/>
            <a:ext cx="4301992" cy="1204503"/>
            <a:chOff x="-18024" y="5680881"/>
            <a:chExt cx="4301992" cy="1204503"/>
          </a:xfrm>
        </p:grpSpPr>
        <p:pic>
          <p:nvPicPr>
            <p:cNvPr id="9" name="Immagine 8" descr="untitled.png"/>
            <p:cNvPicPr>
              <a:picLocks noChangeAspect="1"/>
            </p:cNvPicPr>
            <p:nvPr/>
          </p:nvPicPr>
          <p:blipFill>
            <a:blip r:embed="rId3" cstate="print"/>
            <a:srcRect r="52941" b="59865"/>
            <a:stretch>
              <a:fillRect/>
            </a:stretch>
          </p:blipFill>
          <p:spPr>
            <a:xfrm rot="21421494">
              <a:off x="620516" y="5718549"/>
              <a:ext cx="576064" cy="3600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Immagine 10" descr="untitled.png"/>
            <p:cNvPicPr>
              <a:picLocks noChangeAspect="1"/>
            </p:cNvPicPr>
            <p:nvPr/>
          </p:nvPicPr>
          <p:blipFill>
            <a:blip r:embed="rId3" cstate="print"/>
            <a:srcRect r="52941" b="59865"/>
            <a:stretch>
              <a:fillRect/>
            </a:stretch>
          </p:blipFill>
          <p:spPr>
            <a:xfrm rot="239734">
              <a:off x="959756" y="5680881"/>
              <a:ext cx="576064" cy="3600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12" name="Gruppo 32"/>
            <p:cNvGrpSpPr/>
            <p:nvPr/>
          </p:nvGrpSpPr>
          <p:grpSpPr>
            <a:xfrm>
              <a:off x="-18024" y="5733256"/>
              <a:ext cx="4301992" cy="1152128"/>
              <a:chOff x="-18024" y="5733256"/>
              <a:chExt cx="4301992" cy="1152128"/>
            </a:xfrm>
          </p:grpSpPr>
          <p:sp>
            <p:nvSpPr>
              <p:cNvPr id="13" name="Rectangle 129"/>
              <p:cNvSpPr txBox="1">
                <a:spLocks noChangeArrowheads="1"/>
              </p:cNvSpPr>
              <p:nvPr/>
            </p:nvSpPr>
            <p:spPr bwMode="auto">
              <a:xfrm>
                <a:off x="1" y="6091238"/>
                <a:ext cx="1691679" cy="766762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2800" b="1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14" name="Immagine 4" descr="untitl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331640" y="5877272"/>
                <a:ext cx="1224136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5" name="Immagine 14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r="52941"/>
              <a:stretch>
                <a:fillRect/>
              </a:stretch>
            </p:blipFill>
            <p:spPr>
              <a:xfrm>
                <a:off x="971600" y="5805264"/>
                <a:ext cx="576064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6" name="Immagine 15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l="64706"/>
              <a:stretch>
                <a:fillRect/>
              </a:stretch>
            </p:blipFill>
            <p:spPr>
              <a:xfrm>
                <a:off x="755576" y="5877272"/>
                <a:ext cx="432048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7" name="Immagine 16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r="52941"/>
              <a:stretch>
                <a:fillRect/>
              </a:stretch>
            </p:blipFill>
            <p:spPr>
              <a:xfrm>
                <a:off x="395536" y="5916299"/>
                <a:ext cx="576064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8" name="Immagine 17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l="64706"/>
              <a:stretch>
                <a:fillRect/>
              </a:stretch>
            </p:blipFill>
            <p:spPr>
              <a:xfrm>
                <a:off x="179512" y="5988307"/>
                <a:ext cx="432048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9" name="Immagine 18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l="64706" b="14756"/>
              <a:stretch>
                <a:fillRect/>
              </a:stretch>
            </p:blipFill>
            <p:spPr>
              <a:xfrm>
                <a:off x="2411760" y="6048672"/>
                <a:ext cx="432048" cy="76470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0" name="Immagine 19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l="67689" b="19106"/>
              <a:stretch>
                <a:fillRect/>
              </a:stretch>
            </p:blipFill>
            <p:spPr>
              <a:xfrm>
                <a:off x="0" y="6132323"/>
                <a:ext cx="395536" cy="7256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1" name="Immagine 20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r="52941" b="59865"/>
              <a:stretch>
                <a:fillRect/>
              </a:stretch>
            </p:blipFill>
            <p:spPr>
              <a:xfrm rot="20561150">
                <a:off x="-18024" y="5871715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2" name="Immagine 21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r="52941" b="59865"/>
              <a:stretch>
                <a:fillRect/>
              </a:stretch>
            </p:blipFill>
            <p:spPr>
              <a:xfrm rot="21210942">
                <a:off x="342016" y="5764632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3" name="Immagine 22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r="52941" b="59865"/>
              <a:stretch>
                <a:fillRect/>
              </a:stretch>
            </p:blipFill>
            <p:spPr>
              <a:xfrm>
                <a:off x="1259632" y="5733256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4" name="Immagine 23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r="52941" b="59865"/>
              <a:stretch>
                <a:fillRect/>
              </a:stretch>
            </p:blipFill>
            <p:spPr>
              <a:xfrm rot="669771">
                <a:off x="1577067" y="5785613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5" name="Immagine 24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r="52941" b="59865"/>
              <a:stretch>
                <a:fillRect/>
              </a:stretch>
            </p:blipFill>
            <p:spPr>
              <a:xfrm rot="982210">
                <a:off x="1874757" y="5824915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6" name="Immagine 25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l="64706" t="8027" b="22783"/>
              <a:stretch>
                <a:fillRect/>
              </a:stretch>
            </p:blipFill>
            <p:spPr>
              <a:xfrm>
                <a:off x="2699792" y="6237312"/>
                <a:ext cx="432048" cy="62068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7" name="Immagine 26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l="64706" t="16054" b="22783"/>
              <a:stretch>
                <a:fillRect/>
              </a:stretch>
            </p:blipFill>
            <p:spPr>
              <a:xfrm>
                <a:off x="2987824" y="6309320"/>
                <a:ext cx="432048" cy="54868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8" name="Immagine 27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l="64706" t="8027" b="14756"/>
              <a:stretch>
                <a:fillRect/>
              </a:stretch>
            </p:blipFill>
            <p:spPr>
              <a:xfrm>
                <a:off x="2123728" y="6093296"/>
                <a:ext cx="432048" cy="69269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9" name="Immagine 28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r="52941" b="59865"/>
              <a:stretch>
                <a:fillRect/>
              </a:stretch>
            </p:blipFill>
            <p:spPr>
              <a:xfrm rot="1571621">
                <a:off x="2289868" y="5984643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0" name="Immagine 29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r="52941" b="59865"/>
              <a:stretch>
                <a:fillRect/>
              </a:stretch>
            </p:blipFill>
            <p:spPr>
              <a:xfrm rot="1571621">
                <a:off x="2605660" y="6128659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1" name="Immagine 30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r="52941" b="59865"/>
              <a:stretch>
                <a:fillRect/>
              </a:stretch>
            </p:blipFill>
            <p:spPr>
              <a:xfrm rot="1571621">
                <a:off x="2865932" y="6201949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2" name="Immagine 31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l="64706" t="16054" b="26770"/>
              <a:stretch>
                <a:fillRect/>
              </a:stretch>
            </p:blipFill>
            <p:spPr>
              <a:xfrm>
                <a:off x="3203848" y="6345088"/>
                <a:ext cx="432048" cy="51291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3" name="Immagine 32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l="64706" t="16054" b="30810"/>
              <a:stretch>
                <a:fillRect/>
              </a:stretch>
            </p:blipFill>
            <p:spPr>
              <a:xfrm>
                <a:off x="3419872" y="6381328"/>
                <a:ext cx="432048" cy="47667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4" name="Immagine 33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l="64706" t="16054" b="38837"/>
              <a:stretch>
                <a:fillRect/>
              </a:stretch>
            </p:blipFill>
            <p:spPr>
              <a:xfrm>
                <a:off x="3635896" y="6453336"/>
                <a:ext cx="432048" cy="40466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5" name="Immagine 34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l="64706" t="16054" b="46864"/>
              <a:stretch>
                <a:fillRect/>
              </a:stretch>
            </p:blipFill>
            <p:spPr>
              <a:xfrm>
                <a:off x="3851920" y="6525344"/>
                <a:ext cx="432048" cy="33265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37" name="Rettangolo 36"/>
          <p:cNvSpPr/>
          <p:nvPr/>
        </p:nvSpPr>
        <p:spPr>
          <a:xfrm>
            <a:off x="71406" y="6673334"/>
            <a:ext cx="2987824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it-IT" sz="600" b="1" kern="0" dirty="0" smtClean="0">
                <a:solidFill>
                  <a:srgbClr val="FDD955"/>
                </a:solidFill>
                <a:cs typeface="Calibri" pitchFamily="34" charset="0"/>
              </a:rPr>
              <a:t>Convegno medicina narrativa, 8 maggio 2015, Venezia</a:t>
            </a:r>
            <a:endParaRPr lang="it-IT" sz="300" b="1" kern="0" dirty="0" smtClean="0">
              <a:solidFill>
                <a:srgbClr val="FDD955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9"/>
          <p:cNvSpPr txBox="1">
            <a:spLocks noChangeArrowheads="1"/>
          </p:cNvSpPr>
          <p:nvPr/>
        </p:nvSpPr>
        <p:spPr bwMode="auto">
          <a:xfrm>
            <a:off x="1" y="6091238"/>
            <a:ext cx="1691679" cy="7667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224111"/>
          </a:xfrm>
        </p:spPr>
        <p:txBody>
          <a:bodyPr/>
          <a:lstStyle/>
          <a:p>
            <a:pPr marL="266700">
              <a:lnSpc>
                <a:spcPct val="150000"/>
              </a:lnSpc>
            </a:pPr>
            <a:r>
              <a:rPr lang="it-IT" b="1" dirty="0" smtClean="0">
                <a:solidFill>
                  <a:schemeClr val="bg1"/>
                </a:solidFill>
              </a:rPr>
              <a:t>NBM: </a:t>
            </a:r>
            <a:r>
              <a:rPr lang="it-IT" b="1" dirty="0" err="1" smtClean="0">
                <a:solidFill>
                  <a:schemeClr val="bg1"/>
                </a:solidFill>
              </a:rPr>
              <a:t>definition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sz="2000" dirty="0" smtClean="0">
                <a:solidFill>
                  <a:schemeClr val="bg1"/>
                </a:solidFill>
              </a:rPr>
              <a:t>(2/</a:t>
            </a:r>
            <a:r>
              <a:rPr lang="it-IT" sz="2000" dirty="0" err="1" smtClean="0">
                <a:solidFill>
                  <a:schemeClr val="bg1"/>
                </a:solidFill>
              </a:rPr>
              <a:t>2</a:t>
            </a:r>
            <a:r>
              <a:rPr lang="it-IT" sz="2000" dirty="0" smtClean="0">
                <a:solidFill>
                  <a:schemeClr val="bg1"/>
                </a:solidFill>
              </a:rPr>
              <a:t>)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347864" y="5013176"/>
            <a:ext cx="5796136" cy="1224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100" b="1" i="1" kern="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Istituto</a:t>
            </a:r>
            <a:r>
              <a:rPr lang="en-US" sz="1100" b="1" i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100" b="1" i="1" kern="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Superiore</a:t>
            </a:r>
            <a:r>
              <a:rPr lang="en-US" sz="1100" b="1" i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100" b="1" i="1" kern="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</a:t>
            </a:r>
            <a:r>
              <a:rPr lang="en-US" sz="1100" b="1" i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100" b="1" i="1" kern="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Sanità</a:t>
            </a:r>
            <a:r>
              <a:rPr lang="en-US" sz="1100" b="1" i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Roma.</a:t>
            </a:r>
          </a:p>
          <a:p>
            <a:pPr algn="ctr"/>
            <a:r>
              <a:rPr lang="it-IT" sz="110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11-13 giugno 2014</a:t>
            </a:r>
            <a:endParaRPr kumimoji="0" lang="it-IT" sz="1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23528" y="1268760"/>
            <a:ext cx="8496944" cy="35283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NBM integrated with </a:t>
            </a:r>
            <a:r>
              <a:rPr lang="en-US" sz="2000" b="1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the Evidence-Based Medicine (EBM), takes into account the diversity of perspectives, making clinical care decisions more personalized, comprehensive, effective and appropriate.</a:t>
            </a:r>
          </a:p>
          <a:p>
            <a:pPr lvl="0" algn="ctr">
              <a:spcAft>
                <a:spcPts val="600"/>
              </a:spcAft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The narrative of patients and their </a:t>
            </a:r>
            <a:r>
              <a:rPr lang="en-US" sz="2000" b="1" i="1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caregivers</a:t>
            </a:r>
            <a:r>
              <a:rPr lang="en-US" sz="2000" b="1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is an essential part of the contemporary medicine, based on the active participation of those people involved in making the choices. </a:t>
            </a:r>
          </a:p>
          <a:p>
            <a:pPr lvl="0" algn="ctr">
              <a:spcAft>
                <a:spcPts val="600"/>
              </a:spcAft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Through their stories, individuals are protagonists of the process of </a:t>
            </a:r>
            <a:r>
              <a:rPr lang="en-US" sz="2000" b="1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care.</a:t>
            </a:r>
            <a:endParaRPr lang="en-US" sz="2000" b="1" kern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-18024" y="5680881"/>
            <a:ext cx="4301992" cy="1204503"/>
            <a:chOff x="-18024" y="5680881"/>
            <a:chExt cx="4301992" cy="1204503"/>
          </a:xfrm>
        </p:grpSpPr>
        <p:pic>
          <p:nvPicPr>
            <p:cNvPr id="9" name="Immagine 8" descr="untitled.png"/>
            <p:cNvPicPr>
              <a:picLocks noChangeAspect="1"/>
            </p:cNvPicPr>
            <p:nvPr/>
          </p:nvPicPr>
          <p:blipFill>
            <a:blip r:embed="rId2" cstate="print"/>
            <a:srcRect r="52941" b="59865"/>
            <a:stretch>
              <a:fillRect/>
            </a:stretch>
          </p:blipFill>
          <p:spPr>
            <a:xfrm rot="21421494">
              <a:off x="620516" y="5718549"/>
              <a:ext cx="576064" cy="3600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Immagine 10" descr="untitled.png"/>
            <p:cNvPicPr>
              <a:picLocks noChangeAspect="1"/>
            </p:cNvPicPr>
            <p:nvPr/>
          </p:nvPicPr>
          <p:blipFill>
            <a:blip r:embed="rId2" cstate="print"/>
            <a:srcRect r="52941" b="59865"/>
            <a:stretch>
              <a:fillRect/>
            </a:stretch>
          </p:blipFill>
          <p:spPr>
            <a:xfrm rot="239734">
              <a:off x="959756" y="5680881"/>
              <a:ext cx="576064" cy="3600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12" name="Gruppo 32"/>
            <p:cNvGrpSpPr/>
            <p:nvPr/>
          </p:nvGrpSpPr>
          <p:grpSpPr>
            <a:xfrm>
              <a:off x="-18024" y="5733256"/>
              <a:ext cx="4301992" cy="1152128"/>
              <a:chOff x="-18024" y="5733256"/>
              <a:chExt cx="4301992" cy="1152128"/>
            </a:xfrm>
          </p:grpSpPr>
          <p:sp>
            <p:nvSpPr>
              <p:cNvPr id="13" name="Rectangle 129"/>
              <p:cNvSpPr txBox="1">
                <a:spLocks noChangeArrowheads="1"/>
              </p:cNvSpPr>
              <p:nvPr/>
            </p:nvSpPr>
            <p:spPr bwMode="auto">
              <a:xfrm>
                <a:off x="1" y="6091238"/>
                <a:ext cx="1691679" cy="766762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2800" b="1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14" name="Immagine 4" descr="untitled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331640" y="5877272"/>
                <a:ext cx="1224136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5" name="Immagine 14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r="52941"/>
              <a:stretch>
                <a:fillRect/>
              </a:stretch>
            </p:blipFill>
            <p:spPr>
              <a:xfrm>
                <a:off x="971600" y="5805264"/>
                <a:ext cx="576064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6" name="Immagine 15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4706"/>
              <a:stretch>
                <a:fillRect/>
              </a:stretch>
            </p:blipFill>
            <p:spPr>
              <a:xfrm>
                <a:off x="755576" y="5877272"/>
                <a:ext cx="432048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7" name="Immagine 16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r="52941"/>
              <a:stretch>
                <a:fillRect/>
              </a:stretch>
            </p:blipFill>
            <p:spPr>
              <a:xfrm>
                <a:off x="395536" y="5916299"/>
                <a:ext cx="576064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8" name="Immagine 17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4706"/>
              <a:stretch>
                <a:fillRect/>
              </a:stretch>
            </p:blipFill>
            <p:spPr>
              <a:xfrm>
                <a:off x="179512" y="5988307"/>
                <a:ext cx="432048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9" name="Immagine 18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4706" b="14756"/>
              <a:stretch>
                <a:fillRect/>
              </a:stretch>
            </p:blipFill>
            <p:spPr>
              <a:xfrm>
                <a:off x="2411760" y="6048672"/>
                <a:ext cx="432048" cy="76470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0" name="Immagine 19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7689" b="19106"/>
              <a:stretch>
                <a:fillRect/>
              </a:stretch>
            </p:blipFill>
            <p:spPr>
              <a:xfrm>
                <a:off x="0" y="6132323"/>
                <a:ext cx="395536" cy="7256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1" name="Immagine 20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r="52941" b="59865"/>
              <a:stretch>
                <a:fillRect/>
              </a:stretch>
            </p:blipFill>
            <p:spPr>
              <a:xfrm rot="20561150">
                <a:off x="-18024" y="5871715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2" name="Immagine 21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r="52941" b="59865"/>
              <a:stretch>
                <a:fillRect/>
              </a:stretch>
            </p:blipFill>
            <p:spPr>
              <a:xfrm rot="21210942">
                <a:off x="342016" y="5764632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3" name="Immagine 22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r="52941" b="59865"/>
              <a:stretch>
                <a:fillRect/>
              </a:stretch>
            </p:blipFill>
            <p:spPr>
              <a:xfrm>
                <a:off x="1259632" y="5733256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4" name="Immagine 23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r="52941" b="59865"/>
              <a:stretch>
                <a:fillRect/>
              </a:stretch>
            </p:blipFill>
            <p:spPr>
              <a:xfrm rot="669771">
                <a:off x="1577067" y="5785613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5" name="Immagine 24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r="52941" b="59865"/>
              <a:stretch>
                <a:fillRect/>
              </a:stretch>
            </p:blipFill>
            <p:spPr>
              <a:xfrm rot="982210">
                <a:off x="1874757" y="5824915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6" name="Immagine 25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4706" t="8027" b="22783"/>
              <a:stretch>
                <a:fillRect/>
              </a:stretch>
            </p:blipFill>
            <p:spPr>
              <a:xfrm>
                <a:off x="2699792" y="6237312"/>
                <a:ext cx="432048" cy="62068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7" name="Immagine 26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4706" t="16054" b="22783"/>
              <a:stretch>
                <a:fillRect/>
              </a:stretch>
            </p:blipFill>
            <p:spPr>
              <a:xfrm>
                <a:off x="2987824" y="6309320"/>
                <a:ext cx="432048" cy="54868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8" name="Immagine 27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4706" t="8027" b="14756"/>
              <a:stretch>
                <a:fillRect/>
              </a:stretch>
            </p:blipFill>
            <p:spPr>
              <a:xfrm>
                <a:off x="2123728" y="6093296"/>
                <a:ext cx="432048" cy="69269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9" name="Immagine 28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r="52941" b="59865"/>
              <a:stretch>
                <a:fillRect/>
              </a:stretch>
            </p:blipFill>
            <p:spPr>
              <a:xfrm rot="1571621">
                <a:off x="2289868" y="5984643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0" name="Immagine 29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r="52941" b="59865"/>
              <a:stretch>
                <a:fillRect/>
              </a:stretch>
            </p:blipFill>
            <p:spPr>
              <a:xfrm rot="1571621">
                <a:off x="2605660" y="6128659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1" name="Immagine 30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r="52941" b="59865"/>
              <a:stretch>
                <a:fillRect/>
              </a:stretch>
            </p:blipFill>
            <p:spPr>
              <a:xfrm rot="1571621">
                <a:off x="2865932" y="6201949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2" name="Immagine 31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4706" t="16054" b="26770"/>
              <a:stretch>
                <a:fillRect/>
              </a:stretch>
            </p:blipFill>
            <p:spPr>
              <a:xfrm>
                <a:off x="3203848" y="6345088"/>
                <a:ext cx="432048" cy="51291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3" name="Immagine 32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4706" t="16054" b="30810"/>
              <a:stretch>
                <a:fillRect/>
              </a:stretch>
            </p:blipFill>
            <p:spPr>
              <a:xfrm>
                <a:off x="3419872" y="6381328"/>
                <a:ext cx="432048" cy="47667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4" name="Immagine 33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4706" t="16054" b="38837"/>
              <a:stretch>
                <a:fillRect/>
              </a:stretch>
            </p:blipFill>
            <p:spPr>
              <a:xfrm>
                <a:off x="3635896" y="6453336"/>
                <a:ext cx="432048" cy="40466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5" name="Immagine 34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4706" t="16054" b="46864"/>
              <a:stretch>
                <a:fillRect/>
              </a:stretch>
            </p:blipFill>
            <p:spPr>
              <a:xfrm>
                <a:off x="3851920" y="6525344"/>
                <a:ext cx="432048" cy="33265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37" name="Rettangolo 36"/>
          <p:cNvSpPr/>
          <p:nvPr/>
        </p:nvSpPr>
        <p:spPr>
          <a:xfrm>
            <a:off x="71406" y="6673334"/>
            <a:ext cx="2987824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it-IT" sz="600" b="1" kern="0" dirty="0" smtClean="0">
                <a:solidFill>
                  <a:srgbClr val="FDD955"/>
                </a:solidFill>
                <a:cs typeface="Calibri" pitchFamily="34" charset="0"/>
              </a:rPr>
              <a:t>Convegno medicina narrativa, 8 maggio 2015, Venezia</a:t>
            </a:r>
            <a:endParaRPr lang="it-IT" sz="300" b="1" kern="0" dirty="0" smtClean="0">
              <a:solidFill>
                <a:srgbClr val="FDD955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9"/>
          <p:cNvSpPr txBox="1">
            <a:spLocks noChangeArrowheads="1"/>
          </p:cNvSpPr>
          <p:nvPr/>
        </p:nvSpPr>
        <p:spPr bwMode="auto">
          <a:xfrm>
            <a:off x="1" y="6091238"/>
            <a:ext cx="1691679" cy="7667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4" descr="http://upload.wikimedia.org/wikipedia/commons/thumb/3/37/ISS_050207.JPG/450px-ISS_0502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10317">
            <a:off x="412688" y="1182738"/>
            <a:ext cx="2702632" cy="1433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0" name="Picture 4" descr="C:\Users\Amalia Egle Gentile\AppData\Local\Microsoft\Windows\Temporary Internet Files\Content.IE5\VQQV48CP\logo-iss_bianc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571480"/>
            <a:ext cx="2169972" cy="2143140"/>
          </a:xfrm>
          <a:prstGeom prst="rect">
            <a:avLst/>
          </a:prstGeom>
          <a:noFill/>
        </p:spPr>
      </p:pic>
      <p:grpSp>
        <p:nvGrpSpPr>
          <p:cNvPr id="33" name="Gruppo 32"/>
          <p:cNvGrpSpPr/>
          <p:nvPr/>
        </p:nvGrpSpPr>
        <p:grpSpPr>
          <a:xfrm>
            <a:off x="-18024" y="5680881"/>
            <a:ext cx="4301992" cy="1204503"/>
            <a:chOff x="-18024" y="5680881"/>
            <a:chExt cx="4301992" cy="1204503"/>
          </a:xfrm>
        </p:grpSpPr>
        <p:pic>
          <p:nvPicPr>
            <p:cNvPr id="34" name="Immagine 33" descr="untitled.png"/>
            <p:cNvPicPr>
              <a:picLocks noChangeAspect="1"/>
            </p:cNvPicPr>
            <p:nvPr/>
          </p:nvPicPr>
          <p:blipFill>
            <a:blip r:embed="rId5" cstate="print"/>
            <a:srcRect r="52941" b="59865"/>
            <a:stretch>
              <a:fillRect/>
            </a:stretch>
          </p:blipFill>
          <p:spPr>
            <a:xfrm rot="21421494">
              <a:off x="620516" y="5718549"/>
              <a:ext cx="576064" cy="3600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5" name="Immagine 34" descr="untitled.png"/>
            <p:cNvPicPr>
              <a:picLocks noChangeAspect="1"/>
            </p:cNvPicPr>
            <p:nvPr/>
          </p:nvPicPr>
          <p:blipFill>
            <a:blip r:embed="rId5" cstate="print"/>
            <a:srcRect r="52941" b="59865"/>
            <a:stretch>
              <a:fillRect/>
            </a:stretch>
          </p:blipFill>
          <p:spPr>
            <a:xfrm rot="239734">
              <a:off x="959756" y="5680881"/>
              <a:ext cx="576064" cy="3600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36" name="Gruppo 32"/>
            <p:cNvGrpSpPr/>
            <p:nvPr/>
          </p:nvGrpSpPr>
          <p:grpSpPr>
            <a:xfrm>
              <a:off x="-18024" y="5733256"/>
              <a:ext cx="4301992" cy="1152128"/>
              <a:chOff x="-18024" y="5733256"/>
              <a:chExt cx="4301992" cy="1152128"/>
            </a:xfrm>
          </p:grpSpPr>
          <p:sp>
            <p:nvSpPr>
              <p:cNvPr id="37" name="Rectangle 129"/>
              <p:cNvSpPr txBox="1">
                <a:spLocks noChangeArrowheads="1"/>
              </p:cNvSpPr>
              <p:nvPr/>
            </p:nvSpPr>
            <p:spPr bwMode="auto">
              <a:xfrm>
                <a:off x="1" y="6091238"/>
                <a:ext cx="1691679" cy="766762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2800" b="1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38" name="Immagine 4" descr="untitled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331640" y="5877272"/>
                <a:ext cx="1224136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9" name="Immagine 38" descr="untitled.png"/>
              <p:cNvPicPr>
                <a:picLocks noChangeAspect="1"/>
              </p:cNvPicPr>
              <p:nvPr/>
            </p:nvPicPr>
            <p:blipFill>
              <a:blip r:embed="rId5" cstate="print"/>
              <a:srcRect r="52941"/>
              <a:stretch>
                <a:fillRect/>
              </a:stretch>
            </p:blipFill>
            <p:spPr>
              <a:xfrm>
                <a:off x="971600" y="5805264"/>
                <a:ext cx="576064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0" name="Immagine 39" descr="untitled.png"/>
              <p:cNvPicPr>
                <a:picLocks noChangeAspect="1"/>
              </p:cNvPicPr>
              <p:nvPr/>
            </p:nvPicPr>
            <p:blipFill>
              <a:blip r:embed="rId5" cstate="print"/>
              <a:srcRect l="64706"/>
              <a:stretch>
                <a:fillRect/>
              </a:stretch>
            </p:blipFill>
            <p:spPr>
              <a:xfrm>
                <a:off x="755576" y="5877272"/>
                <a:ext cx="432048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1" name="Immagine 40" descr="untitled.png"/>
              <p:cNvPicPr>
                <a:picLocks noChangeAspect="1"/>
              </p:cNvPicPr>
              <p:nvPr/>
            </p:nvPicPr>
            <p:blipFill>
              <a:blip r:embed="rId5" cstate="print"/>
              <a:srcRect r="52941"/>
              <a:stretch>
                <a:fillRect/>
              </a:stretch>
            </p:blipFill>
            <p:spPr>
              <a:xfrm>
                <a:off x="395536" y="5916299"/>
                <a:ext cx="576064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2" name="Immagine 41" descr="untitled.png"/>
              <p:cNvPicPr>
                <a:picLocks noChangeAspect="1"/>
              </p:cNvPicPr>
              <p:nvPr/>
            </p:nvPicPr>
            <p:blipFill>
              <a:blip r:embed="rId5" cstate="print"/>
              <a:srcRect l="64706"/>
              <a:stretch>
                <a:fillRect/>
              </a:stretch>
            </p:blipFill>
            <p:spPr>
              <a:xfrm>
                <a:off x="179512" y="5988307"/>
                <a:ext cx="432048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3" name="Immagine 42" descr="untitled.png"/>
              <p:cNvPicPr>
                <a:picLocks noChangeAspect="1"/>
              </p:cNvPicPr>
              <p:nvPr/>
            </p:nvPicPr>
            <p:blipFill>
              <a:blip r:embed="rId5" cstate="print"/>
              <a:srcRect l="64706" b="14756"/>
              <a:stretch>
                <a:fillRect/>
              </a:stretch>
            </p:blipFill>
            <p:spPr>
              <a:xfrm>
                <a:off x="2411760" y="6048672"/>
                <a:ext cx="432048" cy="76470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4" name="Immagine 43" descr="untitled.png"/>
              <p:cNvPicPr>
                <a:picLocks noChangeAspect="1"/>
              </p:cNvPicPr>
              <p:nvPr/>
            </p:nvPicPr>
            <p:blipFill>
              <a:blip r:embed="rId5" cstate="print"/>
              <a:srcRect l="67689" b="19106"/>
              <a:stretch>
                <a:fillRect/>
              </a:stretch>
            </p:blipFill>
            <p:spPr>
              <a:xfrm>
                <a:off x="0" y="6132323"/>
                <a:ext cx="395536" cy="7256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5" name="Immagine 44" descr="untitled.png"/>
              <p:cNvPicPr>
                <a:picLocks noChangeAspect="1"/>
              </p:cNvPicPr>
              <p:nvPr/>
            </p:nvPicPr>
            <p:blipFill>
              <a:blip r:embed="rId5" cstate="print"/>
              <a:srcRect r="52941" b="59865"/>
              <a:stretch>
                <a:fillRect/>
              </a:stretch>
            </p:blipFill>
            <p:spPr>
              <a:xfrm rot="20561150">
                <a:off x="-18024" y="5871715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6" name="Immagine 45" descr="untitled.png"/>
              <p:cNvPicPr>
                <a:picLocks noChangeAspect="1"/>
              </p:cNvPicPr>
              <p:nvPr/>
            </p:nvPicPr>
            <p:blipFill>
              <a:blip r:embed="rId5" cstate="print"/>
              <a:srcRect r="52941" b="59865"/>
              <a:stretch>
                <a:fillRect/>
              </a:stretch>
            </p:blipFill>
            <p:spPr>
              <a:xfrm rot="21210942">
                <a:off x="342016" y="5764632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7" name="Immagine 46" descr="untitled.png"/>
              <p:cNvPicPr>
                <a:picLocks noChangeAspect="1"/>
              </p:cNvPicPr>
              <p:nvPr/>
            </p:nvPicPr>
            <p:blipFill>
              <a:blip r:embed="rId5" cstate="print"/>
              <a:srcRect r="52941" b="59865"/>
              <a:stretch>
                <a:fillRect/>
              </a:stretch>
            </p:blipFill>
            <p:spPr>
              <a:xfrm>
                <a:off x="1259632" y="5733256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8" name="Immagine 47" descr="untitled.png"/>
              <p:cNvPicPr>
                <a:picLocks noChangeAspect="1"/>
              </p:cNvPicPr>
              <p:nvPr/>
            </p:nvPicPr>
            <p:blipFill>
              <a:blip r:embed="rId5" cstate="print"/>
              <a:srcRect r="52941" b="59865"/>
              <a:stretch>
                <a:fillRect/>
              </a:stretch>
            </p:blipFill>
            <p:spPr>
              <a:xfrm rot="669771">
                <a:off x="1577067" y="5785613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9" name="Immagine 48" descr="untitled.png"/>
              <p:cNvPicPr>
                <a:picLocks noChangeAspect="1"/>
              </p:cNvPicPr>
              <p:nvPr/>
            </p:nvPicPr>
            <p:blipFill>
              <a:blip r:embed="rId5" cstate="print"/>
              <a:srcRect r="52941" b="59865"/>
              <a:stretch>
                <a:fillRect/>
              </a:stretch>
            </p:blipFill>
            <p:spPr>
              <a:xfrm rot="982210">
                <a:off x="1874757" y="5824915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50" name="Immagine 49" descr="untitled.png"/>
              <p:cNvPicPr>
                <a:picLocks noChangeAspect="1"/>
              </p:cNvPicPr>
              <p:nvPr/>
            </p:nvPicPr>
            <p:blipFill>
              <a:blip r:embed="rId5" cstate="print"/>
              <a:srcRect l="64706" t="8027" b="22783"/>
              <a:stretch>
                <a:fillRect/>
              </a:stretch>
            </p:blipFill>
            <p:spPr>
              <a:xfrm>
                <a:off x="2699792" y="6237312"/>
                <a:ext cx="432048" cy="62068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51" name="Immagine 50" descr="untitled.png"/>
              <p:cNvPicPr>
                <a:picLocks noChangeAspect="1"/>
              </p:cNvPicPr>
              <p:nvPr/>
            </p:nvPicPr>
            <p:blipFill>
              <a:blip r:embed="rId5" cstate="print"/>
              <a:srcRect l="64706" t="16054" b="22783"/>
              <a:stretch>
                <a:fillRect/>
              </a:stretch>
            </p:blipFill>
            <p:spPr>
              <a:xfrm>
                <a:off x="2987824" y="6309320"/>
                <a:ext cx="432048" cy="54868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52" name="Immagine 51" descr="untitled.png"/>
              <p:cNvPicPr>
                <a:picLocks noChangeAspect="1"/>
              </p:cNvPicPr>
              <p:nvPr/>
            </p:nvPicPr>
            <p:blipFill>
              <a:blip r:embed="rId5" cstate="print"/>
              <a:srcRect l="64706" t="8027" b="14756"/>
              <a:stretch>
                <a:fillRect/>
              </a:stretch>
            </p:blipFill>
            <p:spPr>
              <a:xfrm>
                <a:off x="2123728" y="6093296"/>
                <a:ext cx="432048" cy="69269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53" name="Immagine 52" descr="untitled.png"/>
              <p:cNvPicPr>
                <a:picLocks noChangeAspect="1"/>
              </p:cNvPicPr>
              <p:nvPr/>
            </p:nvPicPr>
            <p:blipFill>
              <a:blip r:embed="rId5" cstate="print"/>
              <a:srcRect r="52941" b="59865"/>
              <a:stretch>
                <a:fillRect/>
              </a:stretch>
            </p:blipFill>
            <p:spPr>
              <a:xfrm rot="1571621">
                <a:off x="2289868" y="5984643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54" name="Immagine 53" descr="untitled.png"/>
              <p:cNvPicPr>
                <a:picLocks noChangeAspect="1"/>
              </p:cNvPicPr>
              <p:nvPr/>
            </p:nvPicPr>
            <p:blipFill>
              <a:blip r:embed="rId5" cstate="print"/>
              <a:srcRect r="52941" b="59865"/>
              <a:stretch>
                <a:fillRect/>
              </a:stretch>
            </p:blipFill>
            <p:spPr>
              <a:xfrm rot="1571621">
                <a:off x="2605660" y="6128659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55" name="Immagine 54" descr="untitled.png"/>
              <p:cNvPicPr>
                <a:picLocks noChangeAspect="1"/>
              </p:cNvPicPr>
              <p:nvPr/>
            </p:nvPicPr>
            <p:blipFill>
              <a:blip r:embed="rId5" cstate="print"/>
              <a:srcRect r="52941" b="59865"/>
              <a:stretch>
                <a:fillRect/>
              </a:stretch>
            </p:blipFill>
            <p:spPr>
              <a:xfrm rot="1571621">
                <a:off x="2865932" y="6201949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56" name="Immagine 55" descr="untitled.png"/>
              <p:cNvPicPr>
                <a:picLocks noChangeAspect="1"/>
              </p:cNvPicPr>
              <p:nvPr/>
            </p:nvPicPr>
            <p:blipFill>
              <a:blip r:embed="rId5" cstate="print"/>
              <a:srcRect l="64706" t="16054" b="26770"/>
              <a:stretch>
                <a:fillRect/>
              </a:stretch>
            </p:blipFill>
            <p:spPr>
              <a:xfrm>
                <a:off x="3203848" y="6345088"/>
                <a:ext cx="432048" cy="51291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57" name="Immagine 56" descr="untitled.png"/>
              <p:cNvPicPr>
                <a:picLocks noChangeAspect="1"/>
              </p:cNvPicPr>
              <p:nvPr/>
            </p:nvPicPr>
            <p:blipFill>
              <a:blip r:embed="rId5" cstate="print"/>
              <a:srcRect l="64706" t="16054" b="30810"/>
              <a:stretch>
                <a:fillRect/>
              </a:stretch>
            </p:blipFill>
            <p:spPr>
              <a:xfrm>
                <a:off x="3419872" y="6381328"/>
                <a:ext cx="432048" cy="47667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58" name="Immagine 57" descr="untitled.png"/>
              <p:cNvPicPr>
                <a:picLocks noChangeAspect="1"/>
              </p:cNvPicPr>
              <p:nvPr/>
            </p:nvPicPr>
            <p:blipFill>
              <a:blip r:embed="rId5" cstate="print"/>
              <a:srcRect l="64706" t="16054" b="38837"/>
              <a:stretch>
                <a:fillRect/>
              </a:stretch>
            </p:blipFill>
            <p:spPr>
              <a:xfrm>
                <a:off x="3635896" y="6453336"/>
                <a:ext cx="432048" cy="40466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59" name="Immagine 58" descr="untitled.png"/>
              <p:cNvPicPr>
                <a:picLocks noChangeAspect="1"/>
              </p:cNvPicPr>
              <p:nvPr/>
            </p:nvPicPr>
            <p:blipFill>
              <a:blip r:embed="rId5" cstate="print"/>
              <a:srcRect l="64706" t="16054" b="46864"/>
              <a:stretch>
                <a:fillRect/>
              </a:stretch>
            </p:blipFill>
            <p:spPr>
              <a:xfrm>
                <a:off x="3851920" y="6525344"/>
                <a:ext cx="432048" cy="33265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grpSp>
        <p:nvGrpSpPr>
          <p:cNvPr id="63" name="Gruppo 62"/>
          <p:cNvGrpSpPr/>
          <p:nvPr/>
        </p:nvGrpSpPr>
        <p:grpSpPr>
          <a:xfrm>
            <a:off x="470394" y="3214686"/>
            <a:ext cx="8118208" cy="1290640"/>
            <a:chOff x="470394" y="3214686"/>
            <a:chExt cx="8118208" cy="1290640"/>
          </a:xfrm>
        </p:grpSpPr>
        <p:sp>
          <p:nvSpPr>
            <p:cNvPr id="60" name="Oval 15"/>
            <p:cNvSpPr>
              <a:spLocks noChangeArrowheads="1"/>
            </p:cNvSpPr>
            <p:nvPr/>
          </p:nvSpPr>
          <p:spPr bwMode="auto">
            <a:xfrm>
              <a:off x="6643702" y="3214686"/>
              <a:ext cx="1944900" cy="7969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FC0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it-IT" sz="15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Education</a:t>
              </a:r>
              <a:endParaRPr lang="it-IT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2" name="Oval 15"/>
            <p:cNvSpPr>
              <a:spLocks noChangeArrowheads="1"/>
            </p:cNvSpPr>
            <p:nvPr/>
          </p:nvSpPr>
          <p:spPr bwMode="auto">
            <a:xfrm>
              <a:off x="470394" y="3427283"/>
              <a:ext cx="2053842" cy="8763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FC0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it-IT" sz="15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Research</a:t>
              </a:r>
              <a:endParaRPr lang="it-IT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" name="Oval 17"/>
            <p:cNvSpPr>
              <a:spLocks noChangeArrowheads="1"/>
            </p:cNvSpPr>
            <p:nvPr/>
          </p:nvSpPr>
          <p:spPr bwMode="auto">
            <a:xfrm>
              <a:off x="2285984" y="3571876"/>
              <a:ext cx="2219936" cy="9334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6CC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it-IT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Diseases </a:t>
              </a:r>
              <a:r>
                <a:rPr lang="it-IT" sz="15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prevention</a:t>
              </a:r>
              <a:r>
                <a:rPr lang="it-IT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 </a:t>
              </a:r>
            </a:p>
            <a:p>
              <a:pPr algn="ctr" eaLnBrk="1" hangingPunct="1"/>
              <a:r>
                <a:rPr lang="it-IT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and </a:t>
              </a:r>
              <a:r>
                <a:rPr lang="it-IT" sz="15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surveillance</a:t>
              </a:r>
              <a:endParaRPr lang="it-IT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5" name="Oval 18"/>
            <p:cNvSpPr>
              <a:spLocks noChangeArrowheads="1"/>
            </p:cNvSpPr>
            <p:nvPr/>
          </p:nvSpPr>
          <p:spPr bwMode="auto">
            <a:xfrm>
              <a:off x="3929058" y="3214686"/>
              <a:ext cx="1944899" cy="6477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it-IT" sz="15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Counselling</a:t>
              </a:r>
              <a:endParaRPr lang="it-IT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6" name="Oval 19"/>
            <p:cNvSpPr>
              <a:spLocks noChangeArrowheads="1"/>
            </p:cNvSpPr>
            <p:nvPr/>
          </p:nvSpPr>
          <p:spPr bwMode="auto">
            <a:xfrm>
              <a:off x="5214942" y="3714752"/>
              <a:ext cx="1944899" cy="6477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D03E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it-IT" sz="15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Health</a:t>
              </a:r>
              <a:r>
                <a:rPr lang="it-IT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 promotion</a:t>
              </a:r>
              <a:endParaRPr lang="it-IT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67" name="WordArt 91"/>
          <p:cNvSpPr>
            <a:spLocks noChangeArrowheads="1" noChangeShapeType="1" noTextEdit="1"/>
          </p:cNvSpPr>
          <p:nvPr/>
        </p:nvSpPr>
        <p:spPr bwMode="auto">
          <a:xfrm>
            <a:off x="3991004" y="4786325"/>
            <a:ext cx="4867276" cy="4286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4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latin typeface="Calibri"/>
                <a:cs typeface="Calibri"/>
              </a:rPr>
              <a:t>HEALTH  PROTECTION</a:t>
            </a:r>
            <a:endParaRPr lang="it-IT" sz="24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latin typeface="Calibri"/>
              <a:cs typeface="Calibri"/>
            </a:endParaRPr>
          </a:p>
        </p:txBody>
      </p:sp>
      <p:sp>
        <p:nvSpPr>
          <p:cNvPr id="68" name="Rettangolo 67"/>
          <p:cNvSpPr/>
          <p:nvPr/>
        </p:nvSpPr>
        <p:spPr>
          <a:xfrm>
            <a:off x="142844" y="6673358"/>
            <a:ext cx="2987824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it-IT" sz="600" b="1" kern="0" dirty="0" smtClean="0">
                <a:solidFill>
                  <a:srgbClr val="FDD955"/>
                </a:solidFill>
                <a:cs typeface="Calibri" pitchFamily="34" charset="0"/>
              </a:rPr>
              <a:t>Convegno medicina narrativa, 8 maggio 2015, Venezia</a:t>
            </a:r>
            <a:endParaRPr lang="it-IT" sz="300" b="1" kern="0" dirty="0" smtClean="0">
              <a:solidFill>
                <a:srgbClr val="FDD955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9"/>
          <p:cNvSpPr txBox="1">
            <a:spLocks noChangeArrowheads="1"/>
          </p:cNvSpPr>
          <p:nvPr/>
        </p:nvSpPr>
        <p:spPr bwMode="auto">
          <a:xfrm>
            <a:off x="1" y="6091238"/>
            <a:ext cx="1691679" cy="7667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224111"/>
          </a:xfrm>
        </p:spPr>
        <p:txBody>
          <a:bodyPr/>
          <a:lstStyle/>
          <a:p>
            <a:pPr marL="266700">
              <a:lnSpc>
                <a:spcPct val="150000"/>
              </a:lnSpc>
            </a:pPr>
            <a:r>
              <a:rPr lang="it-IT" sz="4200" b="1" dirty="0" smtClean="0">
                <a:solidFill>
                  <a:schemeClr val="bg1"/>
                </a:solidFill>
              </a:rPr>
              <a:t>NBM: </a:t>
            </a:r>
            <a:r>
              <a:rPr lang="it-IT" sz="4200" b="1" dirty="0" err="1" smtClean="0">
                <a:solidFill>
                  <a:schemeClr val="bg1"/>
                </a:solidFill>
              </a:rPr>
              <a:t>methodologies</a:t>
            </a:r>
            <a:r>
              <a:rPr lang="it-IT" sz="4200" b="1" dirty="0" smtClean="0">
                <a:solidFill>
                  <a:schemeClr val="bg1"/>
                </a:solidFill>
              </a:rPr>
              <a:t> and </a:t>
            </a:r>
            <a:r>
              <a:rPr lang="it-IT" sz="4200" b="1" dirty="0" err="1" smtClean="0">
                <a:solidFill>
                  <a:schemeClr val="bg1"/>
                </a:solidFill>
              </a:rPr>
              <a:t>tools</a:t>
            </a:r>
            <a:r>
              <a:rPr lang="it-IT" sz="4200" b="1" dirty="0" smtClean="0">
                <a:solidFill>
                  <a:schemeClr val="bg1"/>
                </a:solidFill>
              </a:rPr>
              <a:t> </a:t>
            </a:r>
            <a:r>
              <a:rPr lang="it-IT" sz="2000" dirty="0" smtClean="0">
                <a:solidFill>
                  <a:schemeClr val="bg1"/>
                </a:solidFill>
              </a:rPr>
              <a:t>(1/2)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347864" y="5013176"/>
            <a:ext cx="5796136" cy="1224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100" b="1" i="1" kern="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Istituto</a:t>
            </a:r>
            <a:r>
              <a:rPr lang="en-US" sz="1100" b="1" i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100" b="1" i="1" kern="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Superiore</a:t>
            </a:r>
            <a:r>
              <a:rPr lang="en-US" sz="1100" b="1" i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100" b="1" i="1" kern="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</a:t>
            </a:r>
            <a:r>
              <a:rPr lang="en-US" sz="1100" b="1" i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100" b="1" i="1" kern="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Sanità</a:t>
            </a:r>
            <a:r>
              <a:rPr lang="en-US" sz="1100" b="1" i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Roma.</a:t>
            </a:r>
          </a:p>
          <a:p>
            <a:pPr algn="ctr"/>
            <a:r>
              <a:rPr lang="it-IT" sz="110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11-13 giugno 2014</a:t>
            </a:r>
            <a:endParaRPr kumimoji="0" lang="it-IT" sz="1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1520" y="1412776"/>
            <a:ext cx="8496944" cy="345638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spcAft>
                <a:spcPts val="600"/>
              </a:spcAft>
              <a:defRPr/>
            </a:pPr>
            <a:endParaRPr lang="it-IT" sz="2400" b="1" kern="0" dirty="0" smtClean="0">
              <a:solidFill>
                <a:srgbClr val="FCEAD0"/>
              </a:solidFill>
              <a:latin typeface="+mj-lt"/>
              <a:ea typeface="+mj-ea"/>
              <a:cs typeface="+mj-cs"/>
            </a:endParaRPr>
          </a:p>
          <a:p>
            <a:pPr lvl="0">
              <a:spcAft>
                <a:spcPts val="600"/>
              </a:spcAft>
              <a:defRPr/>
            </a:pPr>
            <a:endParaRPr lang="it-IT" sz="2400" b="1" kern="0" dirty="0" smtClean="0">
              <a:solidFill>
                <a:srgbClr val="FCEAD0"/>
              </a:solidFill>
              <a:latin typeface="+mj-lt"/>
              <a:ea typeface="+mj-ea"/>
              <a:cs typeface="+mj-cs"/>
            </a:endParaRPr>
          </a:p>
          <a:p>
            <a:pPr lvl="0">
              <a:spcAft>
                <a:spcPts val="600"/>
              </a:spcAft>
              <a:defRPr/>
            </a:pPr>
            <a:endParaRPr lang="it-IT" sz="2400" b="1" kern="0" dirty="0" smtClean="0">
              <a:solidFill>
                <a:srgbClr val="FCEAD0"/>
              </a:solidFill>
              <a:latin typeface="+mj-lt"/>
              <a:ea typeface="+mj-ea"/>
              <a:cs typeface="+mj-cs"/>
            </a:endParaRPr>
          </a:p>
          <a:p>
            <a:pPr lvl="0">
              <a:spcAft>
                <a:spcPts val="600"/>
              </a:spcAft>
              <a:defRPr/>
            </a:pPr>
            <a:r>
              <a:rPr lang="en-US" sz="2400" b="1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There are many tools proposed, in the scientific literature, re different contexts, aims and actors. </a:t>
            </a:r>
          </a:p>
          <a:p>
            <a:pPr lvl="0">
              <a:spcAft>
                <a:spcPts val="600"/>
              </a:spcAft>
              <a:defRPr/>
            </a:pPr>
            <a:r>
              <a:rPr lang="en-US" sz="2400" b="1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There is no evidence that one instrument is better than another</a:t>
            </a:r>
          </a:p>
          <a:p>
            <a:pPr lvl="0">
              <a:spcAft>
                <a:spcPts val="600"/>
              </a:spcAft>
              <a:defRPr/>
            </a:pPr>
            <a:endParaRPr lang="en-US" i="1" kern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lvl="0">
              <a:spcAft>
                <a:spcPts val="600"/>
              </a:spcAft>
              <a:defRPr/>
            </a:pPr>
            <a:r>
              <a:rPr lang="en-US" i="1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Some examples include:</a:t>
            </a:r>
          </a:p>
          <a:p>
            <a:pPr lvl="0">
              <a:spcAft>
                <a:spcPts val="0"/>
              </a:spcAft>
              <a:defRPr/>
            </a:pPr>
            <a:r>
              <a:rPr lang="en-US" i="1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interviews conducted with narrative competencies, semi-structured narrative interviews, parallel charts, Story Sharing Intervention (SSI), reflective writing</a:t>
            </a:r>
          </a:p>
          <a:p>
            <a:pPr lvl="0">
              <a:spcAft>
                <a:spcPts val="0"/>
              </a:spcAft>
              <a:defRPr/>
            </a:pPr>
            <a:r>
              <a:rPr lang="en-US" i="1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vicarious narrator, Time Slips, video interviews</a:t>
            </a:r>
          </a:p>
          <a:p>
            <a:pPr lvl="0">
              <a:spcAft>
                <a:spcPts val="0"/>
              </a:spcAft>
              <a:defRPr/>
            </a:pPr>
            <a:endParaRPr lang="en-US" i="1" kern="0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lvl="0">
              <a:spcAft>
                <a:spcPts val="600"/>
              </a:spcAft>
              <a:defRPr/>
            </a:pPr>
            <a:endParaRPr lang="it-IT" i="1" kern="0" dirty="0" smtClean="0">
              <a:solidFill>
                <a:srgbClr val="FCEAD0"/>
              </a:solidFill>
              <a:latin typeface="+mj-lt"/>
              <a:ea typeface="+mj-ea"/>
              <a:cs typeface="+mj-cs"/>
            </a:endParaRPr>
          </a:p>
          <a:p>
            <a:pPr lvl="0">
              <a:spcAft>
                <a:spcPts val="600"/>
              </a:spcAft>
              <a:defRPr/>
            </a:pPr>
            <a:endParaRPr lang="it-IT" i="1" kern="0" dirty="0" smtClean="0">
              <a:solidFill>
                <a:srgbClr val="FCEAD0"/>
              </a:solidFill>
              <a:latin typeface="+mj-lt"/>
              <a:ea typeface="+mj-ea"/>
              <a:cs typeface="+mj-cs"/>
            </a:endParaRPr>
          </a:p>
          <a:p>
            <a:pPr>
              <a:spcAft>
                <a:spcPts val="600"/>
              </a:spcAft>
              <a:defRPr/>
            </a:pPr>
            <a:endParaRPr lang="it-IT" sz="2400" b="1" kern="0" dirty="0">
              <a:solidFill>
                <a:srgbClr val="FCEAD0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-18024" y="5680881"/>
            <a:ext cx="4301992" cy="1204503"/>
            <a:chOff x="-18024" y="5680881"/>
            <a:chExt cx="4301992" cy="1204503"/>
          </a:xfrm>
        </p:grpSpPr>
        <p:pic>
          <p:nvPicPr>
            <p:cNvPr id="9" name="Immagine 8" descr="untitled.png"/>
            <p:cNvPicPr>
              <a:picLocks noChangeAspect="1"/>
            </p:cNvPicPr>
            <p:nvPr/>
          </p:nvPicPr>
          <p:blipFill>
            <a:blip r:embed="rId2" cstate="print"/>
            <a:srcRect r="52941" b="59865"/>
            <a:stretch>
              <a:fillRect/>
            </a:stretch>
          </p:blipFill>
          <p:spPr>
            <a:xfrm rot="21421494">
              <a:off x="620516" y="5718549"/>
              <a:ext cx="576064" cy="3600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Immagine 10" descr="untitled.png"/>
            <p:cNvPicPr>
              <a:picLocks noChangeAspect="1"/>
            </p:cNvPicPr>
            <p:nvPr/>
          </p:nvPicPr>
          <p:blipFill>
            <a:blip r:embed="rId2" cstate="print"/>
            <a:srcRect r="52941" b="59865"/>
            <a:stretch>
              <a:fillRect/>
            </a:stretch>
          </p:blipFill>
          <p:spPr>
            <a:xfrm rot="239734">
              <a:off x="959756" y="5680881"/>
              <a:ext cx="576064" cy="3600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12" name="Gruppo 32"/>
            <p:cNvGrpSpPr/>
            <p:nvPr/>
          </p:nvGrpSpPr>
          <p:grpSpPr>
            <a:xfrm>
              <a:off x="-18024" y="5733256"/>
              <a:ext cx="4301992" cy="1152128"/>
              <a:chOff x="-18024" y="5733256"/>
              <a:chExt cx="4301992" cy="1152128"/>
            </a:xfrm>
          </p:grpSpPr>
          <p:sp>
            <p:nvSpPr>
              <p:cNvPr id="13" name="Rectangle 129"/>
              <p:cNvSpPr txBox="1">
                <a:spLocks noChangeArrowheads="1"/>
              </p:cNvSpPr>
              <p:nvPr/>
            </p:nvSpPr>
            <p:spPr bwMode="auto">
              <a:xfrm>
                <a:off x="1" y="6091238"/>
                <a:ext cx="1691679" cy="766762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2800" b="1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14" name="Immagine 4" descr="untitled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331640" y="5877272"/>
                <a:ext cx="1224136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5" name="Immagine 14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r="52941"/>
              <a:stretch>
                <a:fillRect/>
              </a:stretch>
            </p:blipFill>
            <p:spPr>
              <a:xfrm>
                <a:off x="971600" y="5805264"/>
                <a:ext cx="576064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6" name="Immagine 15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4706"/>
              <a:stretch>
                <a:fillRect/>
              </a:stretch>
            </p:blipFill>
            <p:spPr>
              <a:xfrm>
                <a:off x="755576" y="5877272"/>
                <a:ext cx="432048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7" name="Immagine 16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r="52941"/>
              <a:stretch>
                <a:fillRect/>
              </a:stretch>
            </p:blipFill>
            <p:spPr>
              <a:xfrm>
                <a:off x="395536" y="5916299"/>
                <a:ext cx="576064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8" name="Immagine 17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4706"/>
              <a:stretch>
                <a:fillRect/>
              </a:stretch>
            </p:blipFill>
            <p:spPr>
              <a:xfrm>
                <a:off x="179512" y="5988307"/>
                <a:ext cx="432048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9" name="Immagine 18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4706" b="14756"/>
              <a:stretch>
                <a:fillRect/>
              </a:stretch>
            </p:blipFill>
            <p:spPr>
              <a:xfrm>
                <a:off x="2411760" y="6048672"/>
                <a:ext cx="432048" cy="76470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0" name="Immagine 19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7689" b="19106"/>
              <a:stretch>
                <a:fillRect/>
              </a:stretch>
            </p:blipFill>
            <p:spPr>
              <a:xfrm>
                <a:off x="0" y="6132323"/>
                <a:ext cx="395536" cy="7256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1" name="Immagine 20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r="52941" b="59865"/>
              <a:stretch>
                <a:fillRect/>
              </a:stretch>
            </p:blipFill>
            <p:spPr>
              <a:xfrm rot="20561150">
                <a:off x="-18024" y="5871715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2" name="Immagine 21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r="52941" b="59865"/>
              <a:stretch>
                <a:fillRect/>
              </a:stretch>
            </p:blipFill>
            <p:spPr>
              <a:xfrm rot="21210942">
                <a:off x="342016" y="5764632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3" name="Immagine 22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r="52941" b="59865"/>
              <a:stretch>
                <a:fillRect/>
              </a:stretch>
            </p:blipFill>
            <p:spPr>
              <a:xfrm>
                <a:off x="1259632" y="5733256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4" name="Immagine 23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r="52941" b="59865"/>
              <a:stretch>
                <a:fillRect/>
              </a:stretch>
            </p:blipFill>
            <p:spPr>
              <a:xfrm rot="669771">
                <a:off x="1577067" y="5785613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5" name="Immagine 24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r="52941" b="59865"/>
              <a:stretch>
                <a:fillRect/>
              </a:stretch>
            </p:blipFill>
            <p:spPr>
              <a:xfrm rot="982210">
                <a:off x="1874757" y="5824915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6" name="Immagine 25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4706" t="8027" b="22783"/>
              <a:stretch>
                <a:fillRect/>
              </a:stretch>
            </p:blipFill>
            <p:spPr>
              <a:xfrm>
                <a:off x="2699792" y="6237312"/>
                <a:ext cx="432048" cy="62068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7" name="Immagine 26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4706" t="16054" b="22783"/>
              <a:stretch>
                <a:fillRect/>
              </a:stretch>
            </p:blipFill>
            <p:spPr>
              <a:xfrm>
                <a:off x="2987824" y="6309320"/>
                <a:ext cx="432048" cy="54868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8" name="Immagine 27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4706" t="8027" b="14756"/>
              <a:stretch>
                <a:fillRect/>
              </a:stretch>
            </p:blipFill>
            <p:spPr>
              <a:xfrm>
                <a:off x="2123728" y="6093296"/>
                <a:ext cx="432048" cy="69269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9" name="Immagine 28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r="52941" b="59865"/>
              <a:stretch>
                <a:fillRect/>
              </a:stretch>
            </p:blipFill>
            <p:spPr>
              <a:xfrm rot="1571621">
                <a:off x="2289868" y="5984643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0" name="Immagine 29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r="52941" b="59865"/>
              <a:stretch>
                <a:fillRect/>
              </a:stretch>
            </p:blipFill>
            <p:spPr>
              <a:xfrm rot="1571621">
                <a:off x="2605660" y="6128659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1" name="Immagine 30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r="52941" b="59865"/>
              <a:stretch>
                <a:fillRect/>
              </a:stretch>
            </p:blipFill>
            <p:spPr>
              <a:xfrm rot="1571621">
                <a:off x="2865932" y="6201949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2" name="Immagine 31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4706" t="16054" b="26770"/>
              <a:stretch>
                <a:fillRect/>
              </a:stretch>
            </p:blipFill>
            <p:spPr>
              <a:xfrm>
                <a:off x="3203848" y="6345088"/>
                <a:ext cx="432048" cy="51291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3" name="Immagine 32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4706" t="16054" b="30810"/>
              <a:stretch>
                <a:fillRect/>
              </a:stretch>
            </p:blipFill>
            <p:spPr>
              <a:xfrm>
                <a:off x="3419872" y="6381328"/>
                <a:ext cx="432048" cy="47667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4" name="Immagine 33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4706" t="16054" b="38837"/>
              <a:stretch>
                <a:fillRect/>
              </a:stretch>
            </p:blipFill>
            <p:spPr>
              <a:xfrm>
                <a:off x="3635896" y="6453336"/>
                <a:ext cx="432048" cy="40466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5" name="Immagine 34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4706" t="16054" b="46864"/>
              <a:stretch>
                <a:fillRect/>
              </a:stretch>
            </p:blipFill>
            <p:spPr>
              <a:xfrm>
                <a:off x="3851920" y="6525344"/>
                <a:ext cx="432048" cy="33265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36" name="Rettangolo 35"/>
              <p:cNvSpPr/>
              <p:nvPr/>
            </p:nvSpPr>
            <p:spPr>
              <a:xfrm>
                <a:off x="72008" y="6639163"/>
                <a:ext cx="2987824" cy="1692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</a:pPr>
                <a:r>
                  <a:rPr lang="en-US" sz="500" b="1" kern="0" dirty="0" err="1" smtClean="0">
                    <a:solidFill>
                      <a:srgbClr val="FDD955"/>
                    </a:solidFill>
                    <a:latin typeface="Calibri" pitchFamily="34" charset="0"/>
                    <a:cs typeface="Calibri" pitchFamily="34" charset="0"/>
                  </a:rPr>
                  <a:t>Corso</a:t>
                </a:r>
                <a:r>
                  <a:rPr lang="en-US" sz="500" b="1" kern="0" dirty="0" smtClean="0">
                    <a:solidFill>
                      <a:srgbClr val="FDD955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500" b="1" kern="0" dirty="0" err="1" smtClean="0">
                    <a:solidFill>
                      <a:srgbClr val="FDD955"/>
                    </a:solidFill>
                    <a:latin typeface="Calibri" pitchFamily="34" charset="0"/>
                    <a:cs typeface="Calibri" pitchFamily="34" charset="0"/>
                  </a:rPr>
                  <a:t>di</a:t>
                </a:r>
                <a:r>
                  <a:rPr lang="en-US" sz="500" b="1" kern="0" dirty="0" smtClean="0">
                    <a:solidFill>
                      <a:srgbClr val="FDD955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500" b="1" kern="0" dirty="0" err="1" smtClean="0">
                    <a:solidFill>
                      <a:srgbClr val="FDD955"/>
                    </a:solidFill>
                    <a:latin typeface="Calibri" pitchFamily="34" charset="0"/>
                    <a:cs typeface="Calibri" pitchFamily="34" charset="0"/>
                  </a:rPr>
                  <a:t>formazione</a:t>
                </a:r>
                <a:r>
                  <a:rPr lang="en-US" sz="500" b="1" kern="0" dirty="0" smtClean="0">
                    <a:solidFill>
                      <a:srgbClr val="FDD955"/>
                    </a:solidFill>
                    <a:latin typeface="Calibri" pitchFamily="34" charset="0"/>
                    <a:cs typeface="Calibri" pitchFamily="34" charset="0"/>
                  </a:rPr>
                  <a:t> -  </a:t>
                </a:r>
                <a:r>
                  <a:rPr lang="it-IT" sz="500" b="1" kern="0" dirty="0" err="1" smtClean="0">
                    <a:solidFill>
                      <a:srgbClr val="FDD955"/>
                    </a:solidFill>
                    <a:latin typeface="Calibri" pitchFamily="34" charset="0"/>
                    <a:cs typeface="Calibri" pitchFamily="34" charset="0"/>
                  </a:rPr>
                  <a:t>Nocera</a:t>
                </a:r>
                <a:r>
                  <a:rPr lang="it-IT" sz="500" b="1" kern="0" dirty="0" smtClean="0">
                    <a:solidFill>
                      <a:srgbClr val="FDD955"/>
                    </a:solidFill>
                    <a:latin typeface="Calibri" pitchFamily="34" charset="0"/>
                    <a:cs typeface="Calibri" pitchFamily="34" charset="0"/>
                  </a:rPr>
                  <a:t> Inferiore (SA), 20-21 aprile 2015</a:t>
                </a:r>
              </a:p>
            </p:txBody>
          </p: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9"/>
          <p:cNvSpPr txBox="1">
            <a:spLocks noChangeArrowheads="1"/>
          </p:cNvSpPr>
          <p:nvPr/>
        </p:nvSpPr>
        <p:spPr bwMode="auto">
          <a:xfrm>
            <a:off x="1" y="6091238"/>
            <a:ext cx="1691679" cy="7667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224111"/>
          </a:xfrm>
        </p:spPr>
        <p:txBody>
          <a:bodyPr/>
          <a:lstStyle/>
          <a:p>
            <a:pPr marL="266700">
              <a:lnSpc>
                <a:spcPct val="150000"/>
              </a:lnSpc>
            </a:pPr>
            <a:r>
              <a:rPr lang="it-IT" sz="4200" b="1" dirty="0" smtClean="0">
                <a:solidFill>
                  <a:schemeClr val="bg1"/>
                </a:solidFill>
              </a:rPr>
              <a:t>NBM: metodologie e strumenti </a:t>
            </a:r>
            <a:r>
              <a:rPr lang="it-IT" sz="2000" dirty="0" smtClean="0">
                <a:solidFill>
                  <a:schemeClr val="bg1"/>
                </a:solidFill>
              </a:rPr>
              <a:t>(2/</a:t>
            </a:r>
            <a:r>
              <a:rPr lang="it-IT" sz="2000" dirty="0" err="1" smtClean="0">
                <a:solidFill>
                  <a:schemeClr val="bg1"/>
                </a:solidFill>
              </a:rPr>
              <a:t>2</a:t>
            </a:r>
            <a:r>
              <a:rPr lang="it-IT" sz="2000" dirty="0" smtClean="0">
                <a:solidFill>
                  <a:schemeClr val="bg1"/>
                </a:solidFill>
              </a:rPr>
              <a:t>)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347864" y="5013176"/>
            <a:ext cx="5796136" cy="1224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100" b="1" i="1" kern="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Istituto</a:t>
            </a:r>
            <a:r>
              <a:rPr lang="en-US" sz="1100" b="1" i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100" b="1" i="1" kern="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Superiore</a:t>
            </a:r>
            <a:r>
              <a:rPr lang="en-US" sz="1100" b="1" i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100" b="1" i="1" kern="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</a:t>
            </a:r>
            <a:r>
              <a:rPr lang="en-US" sz="1100" b="1" i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100" b="1" i="1" kern="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Sanità</a:t>
            </a:r>
            <a:r>
              <a:rPr lang="en-US" sz="1100" b="1" i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Roma.</a:t>
            </a:r>
          </a:p>
          <a:p>
            <a:pPr algn="ctr"/>
            <a:r>
              <a:rPr lang="it-IT" sz="110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11-13 giugno 2014</a:t>
            </a:r>
            <a:endParaRPr kumimoji="0" lang="it-IT" sz="1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67544" y="1628800"/>
            <a:ext cx="8496944" cy="244827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spcAft>
                <a:spcPts val="600"/>
              </a:spcAft>
              <a:defRPr/>
            </a:pPr>
            <a:endParaRPr lang="it-IT" sz="2400" b="1" kern="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endParaRPr lang="it-IT" sz="2400" dirty="0" smtClean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Criteria for the choice of the most appropriate tool:</a:t>
            </a:r>
            <a:endParaRPr lang="it-IT" sz="2400" b="1" dirty="0" smtClean="0">
              <a:solidFill>
                <a:schemeClr val="tx1"/>
              </a:solidFill>
            </a:endParaRPr>
          </a:p>
          <a:p>
            <a:pPr marL="358775" indent="-179388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the importance of leaving the interviewed free to choose the narrative form that he is comfortable with. </a:t>
            </a:r>
          </a:p>
          <a:p>
            <a:pPr marL="358775" indent="-179388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the tool must contain factors resulting in a positive outcome for the care</a:t>
            </a:r>
          </a:p>
          <a:p>
            <a:pPr lvl="0">
              <a:spcAft>
                <a:spcPts val="600"/>
              </a:spcAft>
              <a:defRPr/>
            </a:pPr>
            <a:endParaRPr lang="it-IT" i="1" kern="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spcAft>
                <a:spcPts val="600"/>
              </a:spcAft>
              <a:defRPr/>
            </a:pPr>
            <a:endParaRPr lang="it-IT" sz="2400" b="1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-18024" y="5680881"/>
            <a:ext cx="4301992" cy="1204503"/>
            <a:chOff x="-18024" y="5680881"/>
            <a:chExt cx="4301992" cy="1204503"/>
          </a:xfrm>
        </p:grpSpPr>
        <p:pic>
          <p:nvPicPr>
            <p:cNvPr id="9" name="Immagine 8" descr="untitled.png"/>
            <p:cNvPicPr>
              <a:picLocks noChangeAspect="1"/>
            </p:cNvPicPr>
            <p:nvPr/>
          </p:nvPicPr>
          <p:blipFill>
            <a:blip r:embed="rId2" cstate="print"/>
            <a:srcRect r="52941" b="59865"/>
            <a:stretch>
              <a:fillRect/>
            </a:stretch>
          </p:blipFill>
          <p:spPr>
            <a:xfrm rot="21421494">
              <a:off x="620516" y="5718549"/>
              <a:ext cx="576064" cy="3600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Immagine 10" descr="untitled.png"/>
            <p:cNvPicPr>
              <a:picLocks noChangeAspect="1"/>
            </p:cNvPicPr>
            <p:nvPr/>
          </p:nvPicPr>
          <p:blipFill>
            <a:blip r:embed="rId2" cstate="print"/>
            <a:srcRect r="52941" b="59865"/>
            <a:stretch>
              <a:fillRect/>
            </a:stretch>
          </p:blipFill>
          <p:spPr>
            <a:xfrm rot="239734">
              <a:off x="959756" y="5680881"/>
              <a:ext cx="576064" cy="3600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12" name="Gruppo 32"/>
            <p:cNvGrpSpPr/>
            <p:nvPr/>
          </p:nvGrpSpPr>
          <p:grpSpPr>
            <a:xfrm>
              <a:off x="-18024" y="5733256"/>
              <a:ext cx="4301992" cy="1152128"/>
              <a:chOff x="-18024" y="5733256"/>
              <a:chExt cx="4301992" cy="1152128"/>
            </a:xfrm>
          </p:grpSpPr>
          <p:sp>
            <p:nvSpPr>
              <p:cNvPr id="13" name="Rectangle 129"/>
              <p:cNvSpPr txBox="1">
                <a:spLocks noChangeArrowheads="1"/>
              </p:cNvSpPr>
              <p:nvPr/>
            </p:nvSpPr>
            <p:spPr bwMode="auto">
              <a:xfrm>
                <a:off x="1" y="6091238"/>
                <a:ext cx="1691679" cy="766762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2800" b="1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14" name="Immagine 4" descr="untitled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331640" y="5877272"/>
                <a:ext cx="1224136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5" name="Immagine 14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r="52941"/>
              <a:stretch>
                <a:fillRect/>
              </a:stretch>
            </p:blipFill>
            <p:spPr>
              <a:xfrm>
                <a:off x="971600" y="5805264"/>
                <a:ext cx="576064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6" name="Immagine 15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4706"/>
              <a:stretch>
                <a:fillRect/>
              </a:stretch>
            </p:blipFill>
            <p:spPr>
              <a:xfrm>
                <a:off x="755576" y="5877272"/>
                <a:ext cx="432048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7" name="Immagine 16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r="52941"/>
              <a:stretch>
                <a:fillRect/>
              </a:stretch>
            </p:blipFill>
            <p:spPr>
              <a:xfrm>
                <a:off x="395536" y="5916299"/>
                <a:ext cx="576064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8" name="Immagine 17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4706"/>
              <a:stretch>
                <a:fillRect/>
              </a:stretch>
            </p:blipFill>
            <p:spPr>
              <a:xfrm>
                <a:off x="179512" y="5988307"/>
                <a:ext cx="432048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9" name="Immagine 18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4706" b="14756"/>
              <a:stretch>
                <a:fillRect/>
              </a:stretch>
            </p:blipFill>
            <p:spPr>
              <a:xfrm>
                <a:off x="2411760" y="6048672"/>
                <a:ext cx="432048" cy="76470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0" name="Immagine 19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7689" b="19106"/>
              <a:stretch>
                <a:fillRect/>
              </a:stretch>
            </p:blipFill>
            <p:spPr>
              <a:xfrm>
                <a:off x="0" y="6132323"/>
                <a:ext cx="395536" cy="7256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1" name="Immagine 20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r="52941" b="59865"/>
              <a:stretch>
                <a:fillRect/>
              </a:stretch>
            </p:blipFill>
            <p:spPr>
              <a:xfrm rot="20561150">
                <a:off x="-18024" y="5871715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2" name="Immagine 21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r="52941" b="59865"/>
              <a:stretch>
                <a:fillRect/>
              </a:stretch>
            </p:blipFill>
            <p:spPr>
              <a:xfrm rot="21210942">
                <a:off x="342016" y="5764632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3" name="Immagine 22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r="52941" b="59865"/>
              <a:stretch>
                <a:fillRect/>
              </a:stretch>
            </p:blipFill>
            <p:spPr>
              <a:xfrm>
                <a:off x="1259632" y="5733256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4" name="Immagine 23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r="52941" b="59865"/>
              <a:stretch>
                <a:fillRect/>
              </a:stretch>
            </p:blipFill>
            <p:spPr>
              <a:xfrm rot="669771">
                <a:off x="1577067" y="5785613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5" name="Immagine 24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r="52941" b="59865"/>
              <a:stretch>
                <a:fillRect/>
              </a:stretch>
            </p:blipFill>
            <p:spPr>
              <a:xfrm rot="982210">
                <a:off x="1874757" y="5824915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6" name="Immagine 25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4706" t="8027" b="22783"/>
              <a:stretch>
                <a:fillRect/>
              </a:stretch>
            </p:blipFill>
            <p:spPr>
              <a:xfrm>
                <a:off x="2699792" y="6237312"/>
                <a:ext cx="432048" cy="62068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7" name="Immagine 26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4706" t="16054" b="22783"/>
              <a:stretch>
                <a:fillRect/>
              </a:stretch>
            </p:blipFill>
            <p:spPr>
              <a:xfrm>
                <a:off x="2987824" y="6309320"/>
                <a:ext cx="432048" cy="54868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8" name="Immagine 27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4706" t="8027" b="14756"/>
              <a:stretch>
                <a:fillRect/>
              </a:stretch>
            </p:blipFill>
            <p:spPr>
              <a:xfrm>
                <a:off x="2123728" y="6093296"/>
                <a:ext cx="432048" cy="69269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9" name="Immagine 28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r="52941" b="59865"/>
              <a:stretch>
                <a:fillRect/>
              </a:stretch>
            </p:blipFill>
            <p:spPr>
              <a:xfrm rot="1571621">
                <a:off x="2289868" y="5984643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0" name="Immagine 29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r="52941" b="59865"/>
              <a:stretch>
                <a:fillRect/>
              </a:stretch>
            </p:blipFill>
            <p:spPr>
              <a:xfrm rot="1571621">
                <a:off x="2605660" y="6128659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1" name="Immagine 30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r="52941" b="59865"/>
              <a:stretch>
                <a:fillRect/>
              </a:stretch>
            </p:blipFill>
            <p:spPr>
              <a:xfrm rot="1571621">
                <a:off x="2865932" y="6201949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2" name="Immagine 31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4706" t="16054" b="26770"/>
              <a:stretch>
                <a:fillRect/>
              </a:stretch>
            </p:blipFill>
            <p:spPr>
              <a:xfrm>
                <a:off x="3203848" y="6345088"/>
                <a:ext cx="432048" cy="51291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3" name="Immagine 32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4706" t="16054" b="30810"/>
              <a:stretch>
                <a:fillRect/>
              </a:stretch>
            </p:blipFill>
            <p:spPr>
              <a:xfrm>
                <a:off x="3419872" y="6381328"/>
                <a:ext cx="432048" cy="47667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4" name="Immagine 33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4706" t="16054" b="38837"/>
              <a:stretch>
                <a:fillRect/>
              </a:stretch>
            </p:blipFill>
            <p:spPr>
              <a:xfrm>
                <a:off x="3635896" y="6453336"/>
                <a:ext cx="432048" cy="40466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5" name="Immagine 34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4706" t="16054" b="46864"/>
              <a:stretch>
                <a:fillRect/>
              </a:stretch>
            </p:blipFill>
            <p:spPr>
              <a:xfrm>
                <a:off x="3851920" y="6525344"/>
                <a:ext cx="432048" cy="33265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37" name="Rettangolo 36"/>
          <p:cNvSpPr/>
          <p:nvPr/>
        </p:nvSpPr>
        <p:spPr>
          <a:xfrm>
            <a:off x="71406" y="6673334"/>
            <a:ext cx="2987824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it-IT" sz="600" b="1" kern="0" dirty="0" smtClean="0">
                <a:solidFill>
                  <a:srgbClr val="FDD955"/>
                </a:solidFill>
                <a:cs typeface="Calibri" pitchFamily="34" charset="0"/>
              </a:rPr>
              <a:t>Convegno medicina narrativa, 8 maggio 2015, Venezia</a:t>
            </a:r>
            <a:endParaRPr lang="it-IT" sz="300" b="1" kern="0" dirty="0" smtClean="0">
              <a:solidFill>
                <a:srgbClr val="FDD955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9"/>
          <p:cNvSpPr txBox="1">
            <a:spLocks noChangeArrowheads="1"/>
          </p:cNvSpPr>
          <p:nvPr/>
        </p:nvSpPr>
        <p:spPr bwMode="auto">
          <a:xfrm>
            <a:off x="1" y="6091238"/>
            <a:ext cx="1691679" cy="7667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496944" cy="792063"/>
          </a:xfrm>
        </p:spPr>
        <p:txBody>
          <a:bodyPr/>
          <a:lstStyle/>
          <a:p>
            <a:pPr marL="266700">
              <a:lnSpc>
                <a:spcPct val="150000"/>
              </a:lnSpc>
            </a:pPr>
            <a:r>
              <a:rPr lang="it-IT" sz="3200" b="1" dirty="0" smtClean="0">
                <a:solidFill>
                  <a:schemeClr val="bg1"/>
                </a:solidFill>
              </a:rPr>
              <a:t>NBM: benefit, </a:t>
            </a:r>
            <a:r>
              <a:rPr lang="it-IT" sz="3200" b="1" dirty="0" err="1" smtClean="0">
                <a:solidFill>
                  <a:schemeClr val="bg1"/>
                </a:solidFill>
              </a:rPr>
              <a:t>fields</a:t>
            </a:r>
            <a:r>
              <a:rPr lang="it-IT" sz="3200" b="1" dirty="0" smtClean="0">
                <a:solidFill>
                  <a:schemeClr val="bg1"/>
                </a:solidFill>
              </a:rPr>
              <a:t> and </a:t>
            </a:r>
            <a:r>
              <a:rPr lang="it-IT" sz="3200" b="1" dirty="0" err="1" smtClean="0">
                <a:solidFill>
                  <a:schemeClr val="bg1"/>
                </a:solidFill>
              </a:rPr>
              <a:t>context</a:t>
            </a:r>
            <a:endParaRPr lang="it-IT" sz="3200" dirty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347864" y="5085184"/>
            <a:ext cx="5796136" cy="1224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100" b="1" i="1" kern="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Istituto</a:t>
            </a:r>
            <a:r>
              <a:rPr lang="en-US" sz="1100" b="1" i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100" b="1" i="1" kern="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Superiore</a:t>
            </a:r>
            <a:r>
              <a:rPr lang="en-US" sz="1100" b="1" i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100" b="1" i="1" kern="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</a:t>
            </a:r>
            <a:r>
              <a:rPr lang="en-US" sz="1100" b="1" i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100" b="1" i="1" kern="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Sanità</a:t>
            </a:r>
            <a:r>
              <a:rPr lang="en-US" sz="1100" b="1" i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Roma.</a:t>
            </a:r>
          </a:p>
          <a:p>
            <a:pPr algn="ctr"/>
            <a:r>
              <a:rPr lang="it-IT" sz="110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11-13 giugno 2014</a:t>
            </a:r>
            <a:endParaRPr kumimoji="0" lang="it-IT" sz="1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1520" y="1052736"/>
            <a:ext cx="8496944" cy="41764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Narrative Medicine places the patient at the center of a care process in the following areas:</a:t>
            </a:r>
          </a:p>
          <a:p>
            <a:endParaRPr lang="it-IT" dirty="0" smtClean="0">
              <a:solidFill>
                <a:schemeClr val="tx1"/>
              </a:solidFill>
            </a:endParaRPr>
          </a:p>
          <a:p>
            <a:pPr marL="358775" indent="-179388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prevention, diagnosis, treatment and rehabilitation</a:t>
            </a:r>
          </a:p>
          <a:p>
            <a:pPr marL="358775" indent="-179388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adherence to treatment</a:t>
            </a:r>
          </a:p>
          <a:p>
            <a:pPr marL="358775" indent="-179388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work of the care team</a:t>
            </a:r>
          </a:p>
          <a:p>
            <a:pPr marL="358775" indent="-179388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awareness of the role </a:t>
            </a:r>
            <a:r>
              <a:rPr lang="en-US" sz="1600" dirty="0" smtClean="0">
                <a:solidFill>
                  <a:schemeClr val="tx1"/>
                </a:solidFill>
              </a:rPr>
              <a:t>and values </a:t>
            </a:r>
            <a:r>
              <a:rPr lang="en-US" sz="1600" dirty="0" smtClean="0">
                <a:solidFill>
                  <a:schemeClr val="tx1"/>
                </a:solidFill>
              </a:rPr>
              <a:t>of professionals</a:t>
            </a:r>
            <a:endParaRPr lang="en-US" sz="1600" dirty="0" smtClean="0">
              <a:solidFill>
                <a:srgbClr val="FF0000"/>
              </a:solidFill>
            </a:endParaRPr>
          </a:p>
          <a:p>
            <a:pPr marL="358775" indent="-179388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prevention of the ‘burn-out’ of operators and caregivers</a:t>
            </a:r>
          </a:p>
          <a:p>
            <a:pPr marL="358775" indent="-179388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adoption and implementation of dedicated clinical pathways</a:t>
            </a:r>
          </a:p>
          <a:p>
            <a:pPr marL="358775" indent="-179388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optimization of financial resources</a:t>
            </a:r>
          </a:p>
          <a:p>
            <a:pPr marL="358775" indent="-179388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prevention of legal disputes and defensive medicine</a:t>
            </a:r>
          </a:p>
          <a:p>
            <a:pPr marL="358775" indent="-179388">
              <a:buFont typeface="Arial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179387"/>
            <a:r>
              <a:rPr lang="en-US" sz="1600" b="1" dirty="0" smtClean="0">
                <a:solidFill>
                  <a:schemeClr val="tx1"/>
                </a:solidFill>
              </a:rPr>
              <a:t>LIMITATIONS 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</a:p>
          <a:p>
            <a:pPr marL="179387"/>
            <a:r>
              <a:rPr lang="en-US" sz="1600" dirty="0" smtClean="0">
                <a:solidFill>
                  <a:schemeClr val="tx1"/>
                </a:solidFill>
              </a:rPr>
              <a:t>Young experience on this field </a:t>
            </a:r>
            <a:r>
              <a:rPr lang="en-US" sz="1600" dirty="0">
                <a:solidFill>
                  <a:schemeClr val="tx1"/>
                </a:solidFill>
              </a:rPr>
              <a:t>gained to </a:t>
            </a:r>
            <a:r>
              <a:rPr lang="en-US" sz="1600" dirty="0" smtClean="0">
                <a:solidFill>
                  <a:schemeClr val="tx1"/>
                </a:solidFill>
              </a:rPr>
              <a:t>date</a:t>
            </a:r>
          </a:p>
          <a:p>
            <a:pPr marL="179387"/>
            <a:r>
              <a:rPr lang="en-US" sz="1600" dirty="0" smtClean="0">
                <a:solidFill>
                  <a:schemeClr val="tx1"/>
                </a:solidFill>
              </a:rPr>
              <a:t>Absence </a:t>
            </a:r>
            <a:r>
              <a:rPr lang="en-US" sz="1600" dirty="0">
                <a:solidFill>
                  <a:schemeClr val="tx1"/>
                </a:solidFill>
              </a:rPr>
              <a:t>of an established evaluation methodology based on </a:t>
            </a:r>
            <a:r>
              <a:rPr lang="en-US" sz="1600" dirty="0" smtClean="0">
                <a:solidFill>
                  <a:schemeClr val="tx1"/>
                </a:solidFill>
              </a:rPr>
              <a:t>experts opinion</a:t>
            </a:r>
            <a:endParaRPr lang="en-US" sz="1600" dirty="0">
              <a:solidFill>
                <a:schemeClr val="tx1"/>
              </a:solidFill>
            </a:endParaRPr>
          </a:p>
          <a:p>
            <a:pPr marL="179387"/>
            <a:endParaRPr lang="en-US" sz="1600" dirty="0" smtClean="0">
              <a:solidFill>
                <a:schemeClr val="tx1"/>
              </a:solidFill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-18024" y="5680881"/>
            <a:ext cx="4301992" cy="1204503"/>
            <a:chOff x="-18024" y="5680881"/>
            <a:chExt cx="4301992" cy="1204503"/>
          </a:xfrm>
        </p:grpSpPr>
        <p:pic>
          <p:nvPicPr>
            <p:cNvPr id="9" name="Immagine 8" descr="untitled.png"/>
            <p:cNvPicPr>
              <a:picLocks noChangeAspect="1"/>
            </p:cNvPicPr>
            <p:nvPr/>
          </p:nvPicPr>
          <p:blipFill>
            <a:blip r:embed="rId2" cstate="print"/>
            <a:srcRect r="52941" b="59865"/>
            <a:stretch>
              <a:fillRect/>
            </a:stretch>
          </p:blipFill>
          <p:spPr>
            <a:xfrm rot="21421494">
              <a:off x="620516" y="5718549"/>
              <a:ext cx="576064" cy="3600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Immagine 10" descr="untitled.png"/>
            <p:cNvPicPr>
              <a:picLocks noChangeAspect="1"/>
            </p:cNvPicPr>
            <p:nvPr/>
          </p:nvPicPr>
          <p:blipFill>
            <a:blip r:embed="rId2" cstate="print"/>
            <a:srcRect r="52941" b="59865"/>
            <a:stretch>
              <a:fillRect/>
            </a:stretch>
          </p:blipFill>
          <p:spPr>
            <a:xfrm rot="239734">
              <a:off x="959756" y="5680881"/>
              <a:ext cx="576064" cy="3600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12" name="Gruppo 32"/>
            <p:cNvGrpSpPr/>
            <p:nvPr/>
          </p:nvGrpSpPr>
          <p:grpSpPr>
            <a:xfrm>
              <a:off x="-18024" y="5733256"/>
              <a:ext cx="4301992" cy="1152128"/>
              <a:chOff x="-18024" y="5733256"/>
              <a:chExt cx="4301992" cy="1152128"/>
            </a:xfrm>
          </p:grpSpPr>
          <p:sp>
            <p:nvSpPr>
              <p:cNvPr id="13" name="Rectangle 129"/>
              <p:cNvSpPr txBox="1">
                <a:spLocks noChangeArrowheads="1"/>
              </p:cNvSpPr>
              <p:nvPr/>
            </p:nvSpPr>
            <p:spPr bwMode="auto">
              <a:xfrm>
                <a:off x="1" y="6091238"/>
                <a:ext cx="1691679" cy="766762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2800" b="1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14" name="Immagine 4" descr="untitled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331640" y="5877272"/>
                <a:ext cx="1224136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5" name="Immagine 14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r="52941"/>
              <a:stretch>
                <a:fillRect/>
              </a:stretch>
            </p:blipFill>
            <p:spPr>
              <a:xfrm>
                <a:off x="971600" y="5805264"/>
                <a:ext cx="576064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6" name="Immagine 15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4706"/>
              <a:stretch>
                <a:fillRect/>
              </a:stretch>
            </p:blipFill>
            <p:spPr>
              <a:xfrm>
                <a:off x="755576" y="5877272"/>
                <a:ext cx="432048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7" name="Immagine 16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r="52941"/>
              <a:stretch>
                <a:fillRect/>
              </a:stretch>
            </p:blipFill>
            <p:spPr>
              <a:xfrm>
                <a:off x="395536" y="5916299"/>
                <a:ext cx="576064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8" name="Immagine 17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4706"/>
              <a:stretch>
                <a:fillRect/>
              </a:stretch>
            </p:blipFill>
            <p:spPr>
              <a:xfrm>
                <a:off x="179512" y="5988307"/>
                <a:ext cx="432048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9" name="Immagine 18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4706" b="14756"/>
              <a:stretch>
                <a:fillRect/>
              </a:stretch>
            </p:blipFill>
            <p:spPr>
              <a:xfrm>
                <a:off x="2411760" y="6048672"/>
                <a:ext cx="432048" cy="76470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0" name="Immagine 19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7689" b="19106"/>
              <a:stretch>
                <a:fillRect/>
              </a:stretch>
            </p:blipFill>
            <p:spPr>
              <a:xfrm>
                <a:off x="0" y="6132323"/>
                <a:ext cx="395536" cy="7256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1" name="Immagine 20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r="52941" b="59865"/>
              <a:stretch>
                <a:fillRect/>
              </a:stretch>
            </p:blipFill>
            <p:spPr>
              <a:xfrm rot="20561150">
                <a:off x="-18024" y="5871715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2" name="Immagine 21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r="52941" b="59865"/>
              <a:stretch>
                <a:fillRect/>
              </a:stretch>
            </p:blipFill>
            <p:spPr>
              <a:xfrm rot="21210942">
                <a:off x="342016" y="5764632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3" name="Immagine 22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r="52941" b="59865"/>
              <a:stretch>
                <a:fillRect/>
              </a:stretch>
            </p:blipFill>
            <p:spPr>
              <a:xfrm>
                <a:off x="1259632" y="5733256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4" name="Immagine 23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r="52941" b="59865"/>
              <a:stretch>
                <a:fillRect/>
              </a:stretch>
            </p:blipFill>
            <p:spPr>
              <a:xfrm rot="669771">
                <a:off x="1577067" y="5785613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5" name="Immagine 24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r="52941" b="59865"/>
              <a:stretch>
                <a:fillRect/>
              </a:stretch>
            </p:blipFill>
            <p:spPr>
              <a:xfrm rot="982210">
                <a:off x="1874757" y="5824915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6" name="Immagine 25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4706" t="8027" b="22783"/>
              <a:stretch>
                <a:fillRect/>
              </a:stretch>
            </p:blipFill>
            <p:spPr>
              <a:xfrm>
                <a:off x="2699792" y="6237312"/>
                <a:ext cx="432048" cy="62068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7" name="Immagine 26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4706" t="16054" b="22783"/>
              <a:stretch>
                <a:fillRect/>
              </a:stretch>
            </p:blipFill>
            <p:spPr>
              <a:xfrm>
                <a:off x="2987824" y="6309320"/>
                <a:ext cx="432048" cy="54868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8" name="Immagine 27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4706" t="8027" b="14756"/>
              <a:stretch>
                <a:fillRect/>
              </a:stretch>
            </p:blipFill>
            <p:spPr>
              <a:xfrm>
                <a:off x="2123728" y="6093296"/>
                <a:ext cx="432048" cy="69269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9" name="Immagine 28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r="52941" b="59865"/>
              <a:stretch>
                <a:fillRect/>
              </a:stretch>
            </p:blipFill>
            <p:spPr>
              <a:xfrm rot="1571621">
                <a:off x="2289868" y="5984643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0" name="Immagine 29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r="52941" b="59865"/>
              <a:stretch>
                <a:fillRect/>
              </a:stretch>
            </p:blipFill>
            <p:spPr>
              <a:xfrm rot="1571621">
                <a:off x="2605660" y="6128659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1" name="Immagine 30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r="52941" b="59865"/>
              <a:stretch>
                <a:fillRect/>
              </a:stretch>
            </p:blipFill>
            <p:spPr>
              <a:xfrm rot="1571621">
                <a:off x="2865932" y="6201949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2" name="Immagine 31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4706" t="16054" b="26770"/>
              <a:stretch>
                <a:fillRect/>
              </a:stretch>
            </p:blipFill>
            <p:spPr>
              <a:xfrm>
                <a:off x="3203848" y="6345088"/>
                <a:ext cx="432048" cy="51291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3" name="Immagine 32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4706" t="16054" b="30810"/>
              <a:stretch>
                <a:fillRect/>
              </a:stretch>
            </p:blipFill>
            <p:spPr>
              <a:xfrm>
                <a:off x="3419872" y="6381328"/>
                <a:ext cx="432048" cy="47667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4" name="Immagine 33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4706" t="16054" b="38837"/>
              <a:stretch>
                <a:fillRect/>
              </a:stretch>
            </p:blipFill>
            <p:spPr>
              <a:xfrm>
                <a:off x="3635896" y="6453336"/>
                <a:ext cx="432048" cy="40466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5" name="Immagine 34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4706" t="16054" b="46864"/>
              <a:stretch>
                <a:fillRect/>
              </a:stretch>
            </p:blipFill>
            <p:spPr>
              <a:xfrm>
                <a:off x="3851920" y="6525344"/>
                <a:ext cx="432048" cy="33265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37" name="Rettangolo 36"/>
          <p:cNvSpPr/>
          <p:nvPr/>
        </p:nvSpPr>
        <p:spPr>
          <a:xfrm>
            <a:off x="71406" y="6673334"/>
            <a:ext cx="2987824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it-IT" sz="600" b="1" kern="0" dirty="0" smtClean="0">
                <a:solidFill>
                  <a:srgbClr val="FDD955"/>
                </a:solidFill>
                <a:cs typeface="Calibri" pitchFamily="34" charset="0"/>
              </a:rPr>
              <a:t>Convegno medicina narrativa, 8 maggio 2015, Venezia</a:t>
            </a:r>
            <a:endParaRPr lang="it-IT" sz="300" b="1" kern="0" dirty="0" smtClean="0">
              <a:solidFill>
                <a:srgbClr val="FDD955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9"/>
          <p:cNvSpPr txBox="1">
            <a:spLocks noChangeArrowheads="1"/>
          </p:cNvSpPr>
          <p:nvPr/>
        </p:nvSpPr>
        <p:spPr bwMode="auto">
          <a:xfrm>
            <a:off x="1" y="6091238"/>
            <a:ext cx="1691679" cy="7667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224111"/>
          </a:xfrm>
        </p:spPr>
        <p:txBody>
          <a:bodyPr/>
          <a:lstStyle/>
          <a:p>
            <a:pPr marL="266700">
              <a:lnSpc>
                <a:spcPct val="150000"/>
              </a:lnSpc>
            </a:pPr>
            <a:r>
              <a:rPr lang="it-IT" sz="4200" b="1" dirty="0" smtClean="0">
                <a:solidFill>
                  <a:schemeClr val="bg1"/>
                </a:solidFill>
              </a:rPr>
              <a:t>NBM: training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347864" y="5013176"/>
            <a:ext cx="5796136" cy="1224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100" b="1" i="1" kern="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Istituto</a:t>
            </a:r>
            <a:r>
              <a:rPr lang="en-US" sz="1100" b="1" i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100" b="1" i="1" kern="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Superiore</a:t>
            </a:r>
            <a:r>
              <a:rPr lang="en-US" sz="1100" b="1" i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100" b="1" i="1" kern="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</a:t>
            </a:r>
            <a:r>
              <a:rPr lang="en-US" sz="1100" b="1" i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100" b="1" i="1" kern="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Sanità</a:t>
            </a:r>
            <a:r>
              <a:rPr lang="en-US" sz="1100" b="1" i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Roma.</a:t>
            </a:r>
          </a:p>
          <a:p>
            <a:pPr algn="ctr"/>
            <a:r>
              <a:rPr lang="it-IT" sz="110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11-13 giugno 2014</a:t>
            </a:r>
            <a:endParaRPr kumimoji="0" lang="it-IT" sz="1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95536" y="1124744"/>
            <a:ext cx="8496944" cy="41764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To introduce narrative competencies in all fields of potential applications including university educational programs, public health and social health activities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To implement multidisciplinary and inter-professional courses with the use of the following methods and tools:</a:t>
            </a:r>
          </a:p>
          <a:p>
            <a:pPr marL="725488" indent="-346075"/>
            <a:r>
              <a:rPr lang="en-US" sz="2000" dirty="0" smtClean="0">
                <a:solidFill>
                  <a:schemeClr val="tx1"/>
                </a:solidFill>
              </a:rPr>
              <a:t>a</a:t>
            </a:r>
            <a:r>
              <a:rPr lang="en-US" sz="2000" dirty="0" smtClean="0">
                <a:solidFill>
                  <a:schemeClr val="tx1"/>
                </a:solidFill>
              </a:rPr>
              <a:t>) collection of stories from patients, family members and caregivers </a:t>
            </a:r>
          </a:p>
          <a:p>
            <a:pPr marL="725488" indent="-346075"/>
            <a:r>
              <a:rPr lang="en-US" sz="2000" dirty="0" smtClean="0">
                <a:solidFill>
                  <a:schemeClr val="tx1"/>
                </a:solidFill>
              </a:rPr>
              <a:t>b</a:t>
            </a:r>
            <a:r>
              <a:rPr lang="en-US" sz="2000" dirty="0" smtClean="0">
                <a:solidFill>
                  <a:schemeClr val="tx1"/>
                </a:solidFill>
              </a:rPr>
              <a:t>) reflective writing</a:t>
            </a:r>
          </a:p>
          <a:p>
            <a:pPr marL="725488" indent="-346075"/>
            <a:r>
              <a:rPr lang="en-US" sz="2000" dirty="0" smtClean="0">
                <a:solidFill>
                  <a:schemeClr val="tx1"/>
                </a:solidFill>
              </a:rPr>
              <a:t>c</a:t>
            </a:r>
            <a:r>
              <a:rPr lang="en-US" sz="2000" dirty="0" smtClean="0">
                <a:solidFill>
                  <a:schemeClr val="tx1"/>
                </a:solidFill>
              </a:rPr>
              <a:t>) literature, films and other expressive arts</a:t>
            </a:r>
          </a:p>
          <a:p>
            <a:pPr marL="725488" indent="-346075"/>
            <a:r>
              <a:rPr lang="en-US" sz="2000" dirty="0" smtClean="0">
                <a:solidFill>
                  <a:schemeClr val="tx1"/>
                </a:solidFill>
              </a:rPr>
              <a:t>d</a:t>
            </a:r>
            <a:r>
              <a:rPr lang="en-US" sz="2000" dirty="0" smtClean="0">
                <a:solidFill>
                  <a:schemeClr val="tx1"/>
                </a:solidFill>
              </a:rPr>
              <a:t>) Web 2.0</a:t>
            </a: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-18024" y="5680881"/>
            <a:ext cx="4301992" cy="1204503"/>
            <a:chOff x="-18024" y="5680881"/>
            <a:chExt cx="4301992" cy="1204503"/>
          </a:xfrm>
        </p:grpSpPr>
        <p:pic>
          <p:nvPicPr>
            <p:cNvPr id="9" name="Immagine 8" descr="untitled.png"/>
            <p:cNvPicPr>
              <a:picLocks noChangeAspect="1"/>
            </p:cNvPicPr>
            <p:nvPr/>
          </p:nvPicPr>
          <p:blipFill>
            <a:blip r:embed="rId2" cstate="print"/>
            <a:srcRect r="52941" b="59865"/>
            <a:stretch>
              <a:fillRect/>
            </a:stretch>
          </p:blipFill>
          <p:spPr>
            <a:xfrm rot="21421494">
              <a:off x="620516" y="5718549"/>
              <a:ext cx="576064" cy="3600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Immagine 10" descr="untitled.png"/>
            <p:cNvPicPr>
              <a:picLocks noChangeAspect="1"/>
            </p:cNvPicPr>
            <p:nvPr/>
          </p:nvPicPr>
          <p:blipFill>
            <a:blip r:embed="rId2" cstate="print"/>
            <a:srcRect r="52941" b="59865"/>
            <a:stretch>
              <a:fillRect/>
            </a:stretch>
          </p:blipFill>
          <p:spPr>
            <a:xfrm rot="239734">
              <a:off x="959756" y="5680881"/>
              <a:ext cx="576064" cy="3600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12" name="Gruppo 32"/>
            <p:cNvGrpSpPr/>
            <p:nvPr/>
          </p:nvGrpSpPr>
          <p:grpSpPr>
            <a:xfrm>
              <a:off x="-18024" y="5733256"/>
              <a:ext cx="4301992" cy="1152128"/>
              <a:chOff x="-18024" y="5733256"/>
              <a:chExt cx="4301992" cy="1152128"/>
            </a:xfrm>
          </p:grpSpPr>
          <p:sp>
            <p:nvSpPr>
              <p:cNvPr id="13" name="Rectangle 129"/>
              <p:cNvSpPr txBox="1">
                <a:spLocks noChangeArrowheads="1"/>
              </p:cNvSpPr>
              <p:nvPr/>
            </p:nvSpPr>
            <p:spPr bwMode="auto">
              <a:xfrm>
                <a:off x="1" y="6091238"/>
                <a:ext cx="1691679" cy="766762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2800" b="1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14" name="Immagine 4" descr="untitled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331640" y="5877272"/>
                <a:ext cx="1224136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5" name="Immagine 14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r="52941"/>
              <a:stretch>
                <a:fillRect/>
              </a:stretch>
            </p:blipFill>
            <p:spPr>
              <a:xfrm>
                <a:off x="971600" y="5805264"/>
                <a:ext cx="576064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6" name="Immagine 15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4706"/>
              <a:stretch>
                <a:fillRect/>
              </a:stretch>
            </p:blipFill>
            <p:spPr>
              <a:xfrm>
                <a:off x="755576" y="5877272"/>
                <a:ext cx="432048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7" name="Immagine 16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r="52941"/>
              <a:stretch>
                <a:fillRect/>
              </a:stretch>
            </p:blipFill>
            <p:spPr>
              <a:xfrm>
                <a:off x="395536" y="5916299"/>
                <a:ext cx="576064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8" name="Immagine 17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4706"/>
              <a:stretch>
                <a:fillRect/>
              </a:stretch>
            </p:blipFill>
            <p:spPr>
              <a:xfrm>
                <a:off x="179512" y="5988307"/>
                <a:ext cx="432048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9" name="Immagine 18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4706" b="14756"/>
              <a:stretch>
                <a:fillRect/>
              </a:stretch>
            </p:blipFill>
            <p:spPr>
              <a:xfrm>
                <a:off x="2411760" y="6048672"/>
                <a:ext cx="432048" cy="76470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0" name="Immagine 19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7689" b="19106"/>
              <a:stretch>
                <a:fillRect/>
              </a:stretch>
            </p:blipFill>
            <p:spPr>
              <a:xfrm>
                <a:off x="0" y="6132323"/>
                <a:ext cx="395536" cy="7256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1" name="Immagine 20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r="52941" b="59865"/>
              <a:stretch>
                <a:fillRect/>
              </a:stretch>
            </p:blipFill>
            <p:spPr>
              <a:xfrm rot="20561150">
                <a:off x="-18024" y="5871715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2" name="Immagine 21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r="52941" b="59865"/>
              <a:stretch>
                <a:fillRect/>
              </a:stretch>
            </p:blipFill>
            <p:spPr>
              <a:xfrm rot="21210942">
                <a:off x="342016" y="5764632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3" name="Immagine 22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r="52941" b="59865"/>
              <a:stretch>
                <a:fillRect/>
              </a:stretch>
            </p:blipFill>
            <p:spPr>
              <a:xfrm>
                <a:off x="1259632" y="5733256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4" name="Immagine 23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r="52941" b="59865"/>
              <a:stretch>
                <a:fillRect/>
              </a:stretch>
            </p:blipFill>
            <p:spPr>
              <a:xfrm rot="669771">
                <a:off x="1577067" y="5785613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5" name="Immagine 24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r="52941" b="59865"/>
              <a:stretch>
                <a:fillRect/>
              </a:stretch>
            </p:blipFill>
            <p:spPr>
              <a:xfrm rot="982210">
                <a:off x="1874757" y="5824915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6" name="Immagine 25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4706" t="8027" b="22783"/>
              <a:stretch>
                <a:fillRect/>
              </a:stretch>
            </p:blipFill>
            <p:spPr>
              <a:xfrm>
                <a:off x="2699792" y="6237312"/>
                <a:ext cx="432048" cy="62068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7" name="Immagine 26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4706" t="16054" b="22783"/>
              <a:stretch>
                <a:fillRect/>
              </a:stretch>
            </p:blipFill>
            <p:spPr>
              <a:xfrm>
                <a:off x="2987824" y="6309320"/>
                <a:ext cx="432048" cy="54868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8" name="Immagine 27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4706" t="8027" b="14756"/>
              <a:stretch>
                <a:fillRect/>
              </a:stretch>
            </p:blipFill>
            <p:spPr>
              <a:xfrm>
                <a:off x="2123728" y="6093296"/>
                <a:ext cx="432048" cy="69269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9" name="Immagine 28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r="52941" b="59865"/>
              <a:stretch>
                <a:fillRect/>
              </a:stretch>
            </p:blipFill>
            <p:spPr>
              <a:xfrm rot="1571621">
                <a:off x="2289868" y="5984643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0" name="Immagine 29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r="52941" b="59865"/>
              <a:stretch>
                <a:fillRect/>
              </a:stretch>
            </p:blipFill>
            <p:spPr>
              <a:xfrm rot="1571621">
                <a:off x="2605660" y="6128659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1" name="Immagine 30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r="52941" b="59865"/>
              <a:stretch>
                <a:fillRect/>
              </a:stretch>
            </p:blipFill>
            <p:spPr>
              <a:xfrm rot="1571621">
                <a:off x="2865932" y="6201949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2" name="Immagine 31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4706" t="16054" b="26770"/>
              <a:stretch>
                <a:fillRect/>
              </a:stretch>
            </p:blipFill>
            <p:spPr>
              <a:xfrm>
                <a:off x="3203848" y="6345088"/>
                <a:ext cx="432048" cy="51291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3" name="Immagine 32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4706" t="16054" b="30810"/>
              <a:stretch>
                <a:fillRect/>
              </a:stretch>
            </p:blipFill>
            <p:spPr>
              <a:xfrm>
                <a:off x="3419872" y="6381328"/>
                <a:ext cx="432048" cy="47667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4" name="Immagine 33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4706" t="16054" b="38837"/>
              <a:stretch>
                <a:fillRect/>
              </a:stretch>
            </p:blipFill>
            <p:spPr>
              <a:xfrm>
                <a:off x="3635896" y="6453336"/>
                <a:ext cx="432048" cy="40466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5" name="Immagine 34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4706" t="16054" b="46864"/>
              <a:stretch>
                <a:fillRect/>
              </a:stretch>
            </p:blipFill>
            <p:spPr>
              <a:xfrm>
                <a:off x="3851920" y="6525344"/>
                <a:ext cx="432048" cy="33265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37" name="Rettangolo 36"/>
          <p:cNvSpPr/>
          <p:nvPr/>
        </p:nvSpPr>
        <p:spPr>
          <a:xfrm>
            <a:off x="71406" y="6673334"/>
            <a:ext cx="2987824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it-IT" sz="600" b="1" kern="0" dirty="0" smtClean="0">
                <a:solidFill>
                  <a:srgbClr val="FDD955"/>
                </a:solidFill>
                <a:cs typeface="Calibri" pitchFamily="34" charset="0"/>
              </a:rPr>
              <a:t>Convegno medicina narrativa, 8 maggio 2015, Venezia</a:t>
            </a:r>
            <a:endParaRPr lang="it-IT" sz="300" b="1" kern="0" dirty="0" smtClean="0">
              <a:solidFill>
                <a:srgbClr val="FDD955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9"/>
          <p:cNvSpPr txBox="1">
            <a:spLocks noChangeArrowheads="1"/>
          </p:cNvSpPr>
          <p:nvPr/>
        </p:nvSpPr>
        <p:spPr bwMode="auto">
          <a:xfrm>
            <a:off x="1" y="6091238"/>
            <a:ext cx="1691679" cy="7667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224111"/>
          </a:xfrm>
        </p:spPr>
        <p:txBody>
          <a:bodyPr/>
          <a:lstStyle/>
          <a:p>
            <a:pPr marL="266700">
              <a:lnSpc>
                <a:spcPct val="150000"/>
              </a:lnSpc>
            </a:pPr>
            <a:r>
              <a:rPr lang="it-IT" sz="4200" b="1" dirty="0" smtClean="0">
                <a:solidFill>
                  <a:schemeClr val="bg1"/>
                </a:solidFill>
              </a:rPr>
              <a:t>NBM: </a:t>
            </a:r>
            <a:r>
              <a:rPr lang="it-IT" sz="4200" b="1" dirty="0" err="1" smtClean="0">
                <a:solidFill>
                  <a:schemeClr val="bg1"/>
                </a:solidFill>
              </a:rPr>
              <a:t>Research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347864" y="5013176"/>
            <a:ext cx="5040560" cy="1224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100" b="1" i="1" kern="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Istituto</a:t>
            </a:r>
            <a:r>
              <a:rPr lang="en-US" sz="1100" b="1" i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100" b="1" i="1" kern="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Superiore</a:t>
            </a:r>
            <a:r>
              <a:rPr lang="en-US" sz="1100" b="1" i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100" b="1" i="1" kern="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</a:t>
            </a:r>
            <a:r>
              <a:rPr lang="en-US" sz="1100" b="1" i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100" b="1" i="1" kern="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Sanità</a:t>
            </a:r>
            <a:r>
              <a:rPr lang="en-US" sz="1100" b="1" i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Roma.</a:t>
            </a:r>
          </a:p>
          <a:p>
            <a:pPr algn="ctr"/>
            <a:r>
              <a:rPr lang="it-IT" sz="110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11-13 giugno 2014</a:t>
            </a:r>
            <a:endParaRPr kumimoji="0" lang="it-IT" sz="1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3568" y="1700808"/>
            <a:ext cx="8136904" cy="23762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Research activities are mainly addressed  to public health issues fostering the integration between EBM and NBM through qualitative and quantitative methodologies</a:t>
            </a:r>
          </a:p>
        </p:txBody>
      </p:sp>
      <p:grpSp>
        <p:nvGrpSpPr>
          <p:cNvPr id="6" name="Gruppo 5"/>
          <p:cNvGrpSpPr/>
          <p:nvPr/>
        </p:nvGrpSpPr>
        <p:grpSpPr>
          <a:xfrm>
            <a:off x="-18024" y="5680881"/>
            <a:ext cx="4301992" cy="1204503"/>
            <a:chOff x="-18024" y="5680881"/>
            <a:chExt cx="4301992" cy="1204503"/>
          </a:xfrm>
        </p:grpSpPr>
        <p:pic>
          <p:nvPicPr>
            <p:cNvPr id="9" name="Immagine 8" descr="untitled.png"/>
            <p:cNvPicPr>
              <a:picLocks noChangeAspect="1"/>
            </p:cNvPicPr>
            <p:nvPr/>
          </p:nvPicPr>
          <p:blipFill>
            <a:blip r:embed="rId2" cstate="print"/>
            <a:srcRect r="52941" b="59865"/>
            <a:stretch>
              <a:fillRect/>
            </a:stretch>
          </p:blipFill>
          <p:spPr>
            <a:xfrm rot="21421494">
              <a:off x="620516" y="5718549"/>
              <a:ext cx="576064" cy="3600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Immagine 10" descr="untitled.png"/>
            <p:cNvPicPr>
              <a:picLocks noChangeAspect="1"/>
            </p:cNvPicPr>
            <p:nvPr/>
          </p:nvPicPr>
          <p:blipFill>
            <a:blip r:embed="rId2" cstate="print"/>
            <a:srcRect r="52941" b="59865"/>
            <a:stretch>
              <a:fillRect/>
            </a:stretch>
          </p:blipFill>
          <p:spPr>
            <a:xfrm rot="239734">
              <a:off x="959756" y="5680881"/>
              <a:ext cx="576064" cy="3600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12" name="Gruppo 32"/>
            <p:cNvGrpSpPr/>
            <p:nvPr/>
          </p:nvGrpSpPr>
          <p:grpSpPr>
            <a:xfrm>
              <a:off x="-18024" y="5733256"/>
              <a:ext cx="4301992" cy="1152128"/>
              <a:chOff x="-18024" y="5733256"/>
              <a:chExt cx="4301992" cy="1152128"/>
            </a:xfrm>
          </p:grpSpPr>
          <p:sp>
            <p:nvSpPr>
              <p:cNvPr id="13" name="Rectangle 129"/>
              <p:cNvSpPr txBox="1">
                <a:spLocks noChangeArrowheads="1"/>
              </p:cNvSpPr>
              <p:nvPr/>
            </p:nvSpPr>
            <p:spPr bwMode="auto">
              <a:xfrm>
                <a:off x="1" y="6091238"/>
                <a:ext cx="1691679" cy="766762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2800" b="1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14" name="Immagine 4" descr="untitled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331640" y="5877272"/>
                <a:ext cx="1224136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5" name="Immagine 14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r="52941"/>
              <a:stretch>
                <a:fillRect/>
              </a:stretch>
            </p:blipFill>
            <p:spPr>
              <a:xfrm>
                <a:off x="971600" y="5805264"/>
                <a:ext cx="576064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6" name="Immagine 15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4706"/>
              <a:stretch>
                <a:fillRect/>
              </a:stretch>
            </p:blipFill>
            <p:spPr>
              <a:xfrm>
                <a:off x="755576" y="5877272"/>
                <a:ext cx="432048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7" name="Immagine 16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r="52941"/>
              <a:stretch>
                <a:fillRect/>
              </a:stretch>
            </p:blipFill>
            <p:spPr>
              <a:xfrm>
                <a:off x="395536" y="5916299"/>
                <a:ext cx="576064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8" name="Immagine 17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4706"/>
              <a:stretch>
                <a:fillRect/>
              </a:stretch>
            </p:blipFill>
            <p:spPr>
              <a:xfrm>
                <a:off x="179512" y="5988307"/>
                <a:ext cx="432048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9" name="Immagine 18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4706" b="14756"/>
              <a:stretch>
                <a:fillRect/>
              </a:stretch>
            </p:blipFill>
            <p:spPr>
              <a:xfrm>
                <a:off x="2411760" y="6048672"/>
                <a:ext cx="432048" cy="76470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0" name="Immagine 19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7689" b="19106"/>
              <a:stretch>
                <a:fillRect/>
              </a:stretch>
            </p:blipFill>
            <p:spPr>
              <a:xfrm>
                <a:off x="0" y="6132323"/>
                <a:ext cx="395536" cy="7256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1" name="Immagine 20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r="52941" b="59865"/>
              <a:stretch>
                <a:fillRect/>
              </a:stretch>
            </p:blipFill>
            <p:spPr>
              <a:xfrm rot="20561150">
                <a:off x="-18024" y="5871715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2" name="Immagine 21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r="52941" b="59865"/>
              <a:stretch>
                <a:fillRect/>
              </a:stretch>
            </p:blipFill>
            <p:spPr>
              <a:xfrm rot="21210942">
                <a:off x="342016" y="5764632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3" name="Immagine 22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r="52941" b="59865"/>
              <a:stretch>
                <a:fillRect/>
              </a:stretch>
            </p:blipFill>
            <p:spPr>
              <a:xfrm>
                <a:off x="1259632" y="5733256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4" name="Immagine 23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r="52941" b="59865"/>
              <a:stretch>
                <a:fillRect/>
              </a:stretch>
            </p:blipFill>
            <p:spPr>
              <a:xfrm rot="669771">
                <a:off x="1577067" y="5785613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5" name="Immagine 24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r="52941" b="59865"/>
              <a:stretch>
                <a:fillRect/>
              </a:stretch>
            </p:blipFill>
            <p:spPr>
              <a:xfrm rot="982210">
                <a:off x="1874757" y="5824915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6" name="Immagine 25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4706" t="8027" b="22783"/>
              <a:stretch>
                <a:fillRect/>
              </a:stretch>
            </p:blipFill>
            <p:spPr>
              <a:xfrm>
                <a:off x="2699792" y="6237312"/>
                <a:ext cx="432048" cy="62068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7" name="Immagine 26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4706" t="16054" b="22783"/>
              <a:stretch>
                <a:fillRect/>
              </a:stretch>
            </p:blipFill>
            <p:spPr>
              <a:xfrm>
                <a:off x="2987824" y="6309320"/>
                <a:ext cx="432048" cy="54868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8" name="Immagine 27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4706" t="8027" b="14756"/>
              <a:stretch>
                <a:fillRect/>
              </a:stretch>
            </p:blipFill>
            <p:spPr>
              <a:xfrm>
                <a:off x="2123728" y="6093296"/>
                <a:ext cx="432048" cy="69269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9" name="Immagine 28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r="52941" b="59865"/>
              <a:stretch>
                <a:fillRect/>
              </a:stretch>
            </p:blipFill>
            <p:spPr>
              <a:xfrm rot="1571621">
                <a:off x="2289868" y="5984643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0" name="Immagine 29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r="52941" b="59865"/>
              <a:stretch>
                <a:fillRect/>
              </a:stretch>
            </p:blipFill>
            <p:spPr>
              <a:xfrm rot="1571621">
                <a:off x="2605660" y="6128659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1" name="Immagine 30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r="52941" b="59865"/>
              <a:stretch>
                <a:fillRect/>
              </a:stretch>
            </p:blipFill>
            <p:spPr>
              <a:xfrm rot="1571621">
                <a:off x="2865932" y="6201949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2" name="Immagine 31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4706" t="16054" b="26770"/>
              <a:stretch>
                <a:fillRect/>
              </a:stretch>
            </p:blipFill>
            <p:spPr>
              <a:xfrm>
                <a:off x="3203848" y="6345088"/>
                <a:ext cx="432048" cy="51291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3" name="Immagine 32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4706" t="16054" b="30810"/>
              <a:stretch>
                <a:fillRect/>
              </a:stretch>
            </p:blipFill>
            <p:spPr>
              <a:xfrm>
                <a:off x="3419872" y="6381328"/>
                <a:ext cx="432048" cy="47667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4" name="Immagine 33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4706" t="16054" b="38837"/>
              <a:stretch>
                <a:fillRect/>
              </a:stretch>
            </p:blipFill>
            <p:spPr>
              <a:xfrm>
                <a:off x="3635896" y="6453336"/>
                <a:ext cx="432048" cy="40466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5" name="Immagine 34" descr="untitled.png"/>
              <p:cNvPicPr>
                <a:picLocks noChangeAspect="1"/>
              </p:cNvPicPr>
              <p:nvPr/>
            </p:nvPicPr>
            <p:blipFill>
              <a:blip r:embed="rId2" cstate="print"/>
              <a:srcRect l="64706" t="16054" b="46864"/>
              <a:stretch>
                <a:fillRect/>
              </a:stretch>
            </p:blipFill>
            <p:spPr>
              <a:xfrm>
                <a:off x="3851920" y="6525344"/>
                <a:ext cx="432048" cy="33265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37" name="Rettangolo 36"/>
          <p:cNvSpPr/>
          <p:nvPr/>
        </p:nvSpPr>
        <p:spPr>
          <a:xfrm>
            <a:off x="71406" y="6673334"/>
            <a:ext cx="2987824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it-IT" sz="600" b="1" kern="0" dirty="0" smtClean="0">
                <a:solidFill>
                  <a:srgbClr val="FDD955"/>
                </a:solidFill>
                <a:cs typeface="Calibri" pitchFamily="34" charset="0"/>
              </a:rPr>
              <a:t>Convegno medicina narrativa, 8 maggio 2015, Venezia</a:t>
            </a:r>
            <a:endParaRPr lang="it-IT" sz="300" b="1" kern="0" dirty="0" smtClean="0">
              <a:solidFill>
                <a:srgbClr val="FDD955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9"/>
          <p:cNvSpPr txBox="1">
            <a:spLocks noChangeArrowheads="1"/>
          </p:cNvSpPr>
          <p:nvPr/>
        </p:nvSpPr>
        <p:spPr bwMode="auto">
          <a:xfrm>
            <a:off x="1" y="6091238"/>
            <a:ext cx="1691679" cy="7667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3"/>
            <a:ext cx="9144000" cy="956054"/>
          </a:xfrm>
        </p:spPr>
        <p:txBody>
          <a:bodyPr/>
          <a:lstStyle/>
          <a:p>
            <a:pPr marL="266700">
              <a:lnSpc>
                <a:spcPct val="150000"/>
              </a:lnSpc>
            </a:pPr>
            <a:r>
              <a:rPr lang="it-IT" sz="3600" b="1" dirty="0" smtClean="0">
                <a:solidFill>
                  <a:schemeClr val="bg1"/>
                </a:solidFill>
                <a:sym typeface="Wingdings"/>
              </a:rPr>
              <a:t> </a:t>
            </a:r>
            <a:r>
              <a:rPr lang="it-IT" sz="2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it-IT" sz="2400" b="1" dirty="0" smtClean="0">
                <a:solidFill>
                  <a:schemeClr val="bg1"/>
                </a:solidFill>
              </a:rPr>
              <a:t>www.iss.it/</a:t>
            </a:r>
            <a:r>
              <a:rPr lang="it-IT" sz="2400" b="1" dirty="0" err="1" smtClean="0">
                <a:solidFill>
                  <a:schemeClr val="bg1"/>
                </a:solidFill>
              </a:rPr>
              <a:t>cnmr</a:t>
            </a:r>
            <a:r>
              <a:rPr lang="it-IT" sz="2400" b="1" dirty="0" smtClean="0">
                <a:solidFill>
                  <a:schemeClr val="bg1"/>
                </a:solidFill>
              </a:rPr>
              <a:t>              </a:t>
            </a:r>
            <a:r>
              <a:rPr lang="it-IT" sz="3600" b="1" dirty="0" smtClean="0">
                <a:solidFill>
                  <a:schemeClr val="bg1"/>
                </a:solidFill>
                <a:sym typeface="Wingdings"/>
              </a:rPr>
              <a:t> </a:t>
            </a:r>
            <a:r>
              <a:rPr lang="it-IT" sz="2400" b="1" dirty="0" smtClean="0">
                <a:solidFill>
                  <a:schemeClr val="bg1"/>
                </a:solidFill>
              </a:rPr>
              <a:t>medicina.narrativa@iss.it</a:t>
            </a:r>
            <a:endParaRPr lang="it-IT" sz="1100" dirty="0">
              <a:solidFill>
                <a:schemeClr val="bg1"/>
              </a:solidFill>
            </a:endParaRPr>
          </a:p>
        </p:txBody>
      </p:sp>
      <p:pic>
        <p:nvPicPr>
          <p:cNvPr id="9" name="Immagin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99610">
            <a:off x="383802" y="933047"/>
            <a:ext cx="4274977" cy="5944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 l="32812" t="7886" r="33491" b="6940"/>
          <a:stretch>
            <a:fillRect/>
          </a:stretch>
        </p:blipFill>
        <p:spPr bwMode="auto">
          <a:xfrm rot="186301">
            <a:off x="4479419" y="869759"/>
            <a:ext cx="3224464" cy="4582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 descr="C:\Users\malattie_rare\AppData\Local\Microsoft\Windows\Temporary Internet Files\Content.IE5\9F576OT3\image1.JPG"/>
          <p:cNvPicPr>
            <a:picLocks noChangeAspect="1" noChangeArrowheads="1"/>
          </p:cNvPicPr>
          <p:nvPr/>
        </p:nvPicPr>
        <p:blipFill>
          <a:blip r:embed="rId4" cstate="print"/>
          <a:srcRect t="3801"/>
          <a:stretch>
            <a:fillRect/>
          </a:stretch>
        </p:blipFill>
        <p:spPr bwMode="auto">
          <a:xfrm>
            <a:off x="6491124" y="4714884"/>
            <a:ext cx="2438594" cy="17594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9"/>
          <p:cNvSpPr txBox="1">
            <a:spLocks noChangeArrowheads="1"/>
          </p:cNvSpPr>
          <p:nvPr/>
        </p:nvSpPr>
        <p:spPr bwMode="auto">
          <a:xfrm>
            <a:off x="1" y="6091238"/>
            <a:ext cx="1691679" cy="7667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42900"/>
            <a:ext cx="9144000" cy="956054"/>
          </a:xfrm>
        </p:spPr>
        <p:txBody>
          <a:bodyPr/>
          <a:lstStyle/>
          <a:p>
            <a:pPr marL="266700">
              <a:lnSpc>
                <a:spcPct val="150000"/>
              </a:lnSpc>
            </a:pPr>
            <a:r>
              <a:rPr lang="it-IT" sz="3600" b="1" dirty="0" smtClean="0">
                <a:solidFill>
                  <a:schemeClr val="bg1"/>
                </a:solidFill>
                <a:sym typeface="Wingdings"/>
              </a:rPr>
              <a:t> </a:t>
            </a:r>
            <a:r>
              <a:rPr lang="it-IT" sz="2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it-IT" sz="2400" b="1" dirty="0" smtClean="0">
                <a:solidFill>
                  <a:schemeClr val="bg1"/>
                </a:solidFill>
              </a:rPr>
              <a:t>www.iss.it/</a:t>
            </a:r>
            <a:r>
              <a:rPr lang="it-IT" sz="2400" b="1" dirty="0" err="1" smtClean="0">
                <a:solidFill>
                  <a:schemeClr val="bg1"/>
                </a:solidFill>
              </a:rPr>
              <a:t>cnmr</a:t>
            </a:r>
            <a:endParaRPr lang="it-IT" sz="11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196" t="6836" r="36310" b="9436"/>
          <a:stretch>
            <a:fillRect/>
          </a:stretch>
        </p:blipFill>
        <p:spPr bwMode="auto">
          <a:xfrm>
            <a:off x="1214414" y="1071546"/>
            <a:ext cx="7000924" cy="5359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9"/>
          <p:cNvSpPr txBox="1">
            <a:spLocks noChangeArrowheads="1"/>
          </p:cNvSpPr>
          <p:nvPr/>
        </p:nvSpPr>
        <p:spPr bwMode="auto">
          <a:xfrm>
            <a:off x="1" y="6091238"/>
            <a:ext cx="1691679" cy="7667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" name="Gruppo 8"/>
          <p:cNvGrpSpPr/>
          <p:nvPr/>
        </p:nvGrpSpPr>
        <p:grpSpPr>
          <a:xfrm>
            <a:off x="-18024" y="5680881"/>
            <a:ext cx="4301992" cy="1204503"/>
            <a:chOff x="-18024" y="5680881"/>
            <a:chExt cx="4301992" cy="1204503"/>
          </a:xfrm>
        </p:grpSpPr>
        <p:pic>
          <p:nvPicPr>
            <p:cNvPr id="11" name="Immagine 10" descr="untitled.png"/>
            <p:cNvPicPr>
              <a:picLocks noChangeAspect="1"/>
            </p:cNvPicPr>
            <p:nvPr/>
          </p:nvPicPr>
          <p:blipFill>
            <a:blip r:embed="rId3" cstate="print"/>
            <a:srcRect r="52941" b="59865"/>
            <a:stretch>
              <a:fillRect/>
            </a:stretch>
          </p:blipFill>
          <p:spPr>
            <a:xfrm rot="21421494">
              <a:off x="620516" y="5718549"/>
              <a:ext cx="576064" cy="3600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Immagine 11" descr="untitled.png"/>
            <p:cNvPicPr>
              <a:picLocks noChangeAspect="1"/>
            </p:cNvPicPr>
            <p:nvPr/>
          </p:nvPicPr>
          <p:blipFill>
            <a:blip r:embed="rId3" cstate="print"/>
            <a:srcRect r="52941" b="59865"/>
            <a:stretch>
              <a:fillRect/>
            </a:stretch>
          </p:blipFill>
          <p:spPr>
            <a:xfrm rot="239734">
              <a:off x="959756" y="5680881"/>
              <a:ext cx="576064" cy="3600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13" name="Gruppo 32"/>
            <p:cNvGrpSpPr/>
            <p:nvPr/>
          </p:nvGrpSpPr>
          <p:grpSpPr>
            <a:xfrm>
              <a:off x="-18024" y="5733256"/>
              <a:ext cx="4301992" cy="1152128"/>
              <a:chOff x="-18024" y="5733256"/>
              <a:chExt cx="4301992" cy="1152128"/>
            </a:xfrm>
          </p:grpSpPr>
          <p:sp>
            <p:nvSpPr>
              <p:cNvPr id="14" name="Rectangle 129"/>
              <p:cNvSpPr txBox="1">
                <a:spLocks noChangeArrowheads="1"/>
              </p:cNvSpPr>
              <p:nvPr/>
            </p:nvSpPr>
            <p:spPr bwMode="auto">
              <a:xfrm>
                <a:off x="1" y="6091238"/>
                <a:ext cx="1691679" cy="766762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2800" b="1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15" name="Immagine 4" descr="untitl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331640" y="5877272"/>
                <a:ext cx="1224136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6" name="Immagine 15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r="52941"/>
              <a:stretch>
                <a:fillRect/>
              </a:stretch>
            </p:blipFill>
            <p:spPr>
              <a:xfrm>
                <a:off x="971600" y="5805264"/>
                <a:ext cx="576064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7" name="Immagine 16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l="64706"/>
              <a:stretch>
                <a:fillRect/>
              </a:stretch>
            </p:blipFill>
            <p:spPr>
              <a:xfrm>
                <a:off x="755576" y="5877272"/>
                <a:ext cx="432048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8" name="Immagine 17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r="52941"/>
              <a:stretch>
                <a:fillRect/>
              </a:stretch>
            </p:blipFill>
            <p:spPr>
              <a:xfrm>
                <a:off x="395536" y="5916299"/>
                <a:ext cx="576064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9" name="Immagine 18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l="64706"/>
              <a:stretch>
                <a:fillRect/>
              </a:stretch>
            </p:blipFill>
            <p:spPr>
              <a:xfrm>
                <a:off x="179512" y="5988307"/>
                <a:ext cx="432048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0" name="Immagine 19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l="64706" b="14756"/>
              <a:stretch>
                <a:fillRect/>
              </a:stretch>
            </p:blipFill>
            <p:spPr>
              <a:xfrm>
                <a:off x="2411760" y="6048672"/>
                <a:ext cx="432048" cy="76470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1" name="Immagine 20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l="67689" b="19106"/>
              <a:stretch>
                <a:fillRect/>
              </a:stretch>
            </p:blipFill>
            <p:spPr>
              <a:xfrm>
                <a:off x="0" y="6132323"/>
                <a:ext cx="395536" cy="7256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2" name="Immagine 21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r="52941" b="59865"/>
              <a:stretch>
                <a:fillRect/>
              </a:stretch>
            </p:blipFill>
            <p:spPr>
              <a:xfrm rot="20561150">
                <a:off x="-18024" y="5871715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3" name="Immagine 22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r="52941" b="59865"/>
              <a:stretch>
                <a:fillRect/>
              </a:stretch>
            </p:blipFill>
            <p:spPr>
              <a:xfrm rot="21210942">
                <a:off x="342016" y="5764632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4" name="Immagine 23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r="52941" b="59865"/>
              <a:stretch>
                <a:fillRect/>
              </a:stretch>
            </p:blipFill>
            <p:spPr>
              <a:xfrm>
                <a:off x="1259632" y="5733256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5" name="Immagine 24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r="52941" b="59865"/>
              <a:stretch>
                <a:fillRect/>
              </a:stretch>
            </p:blipFill>
            <p:spPr>
              <a:xfrm rot="669771">
                <a:off x="1577067" y="5785613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6" name="Immagine 25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r="52941" b="59865"/>
              <a:stretch>
                <a:fillRect/>
              </a:stretch>
            </p:blipFill>
            <p:spPr>
              <a:xfrm rot="982210">
                <a:off x="1874757" y="5824915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7" name="Immagine 26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l="64706" t="8027" b="22783"/>
              <a:stretch>
                <a:fillRect/>
              </a:stretch>
            </p:blipFill>
            <p:spPr>
              <a:xfrm>
                <a:off x="2699792" y="6237312"/>
                <a:ext cx="432048" cy="62068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8" name="Immagine 27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l="64706" t="16054" b="22783"/>
              <a:stretch>
                <a:fillRect/>
              </a:stretch>
            </p:blipFill>
            <p:spPr>
              <a:xfrm>
                <a:off x="2987824" y="6309320"/>
                <a:ext cx="432048" cy="54868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9" name="Immagine 28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l="64706" t="8027" b="14756"/>
              <a:stretch>
                <a:fillRect/>
              </a:stretch>
            </p:blipFill>
            <p:spPr>
              <a:xfrm>
                <a:off x="2123728" y="6093296"/>
                <a:ext cx="432048" cy="69269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0" name="Immagine 29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r="52941" b="59865"/>
              <a:stretch>
                <a:fillRect/>
              </a:stretch>
            </p:blipFill>
            <p:spPr>
              <a:xfrm rot="1571621">
                <a:off x="2289868" y="5984643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1" name="Immagine 30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r="52941" b="59865"/>
              <a:stretch>
                <a:fillRect/>
              </a:stretch>
            </p:blipFill>
            <p:spPr>
              <a:xfrm rot="1571621">
                <a:off x="2605660" y="6128659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2" name="Immagine 31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r="52941" b="59865"/>
              <a:stretch>
                <a:fillRect/>
              </a:stretch>
            </p:blipFill>
            <p:spPr>
              <a:xfrm rot="1571621">
                <a:off x="2865932" y="6201949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3" name="Immagine 32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l="64706" t="16054" b="26770"/>
              <a:stretch>
                <a:fillRect/>
              </a:stretch>
            </p:blipFill>
            <p:spPr>
              <a:xfrm>
                <a:off x="3203848" y="6345088"/>
                <a:ext cx="432048" cy="51291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4" name="Immagine 33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l="64706" t="16054" b="30810"/>
              <a:stretch>
                <a:fillRect/>
              </a:stretch>
            </p:blipFill>
            <p:spPr>
              <a:xfrm>
                <a:off x="3419872" y="6381328"/>
                <a:ext cx="432048" cy="47667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5" name="Immagine 34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l="64706" t="16054" b="38837"/>
              <a:stretch>
                <a:fillRect/>
              </a:stretch>
            </p:blipFill>
            <p:spPr>
              <a:xfrm>
                <a:off x="3635896" y="6453336"/>
                <a:ext cx="432048" cy="40466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6" name="Immagine 35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l="64706" t="16054" b="46864"/>
              <a:stretch>
                <a:fillRect/>
              </a:stretch>
            </p:blipFill>
            <p:spPr>
              <a:xfrm>
                <a:off x="3851920" y="6525344"/>
                <a:ext cx="432048" cy="33265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8" name="Rectangle 2"/>
          <p:cNvSpPr txBox="1">
            <a:spLocks noChangeArrowheads="1"/>
          </p:cNvSpPr>
          <p:nvPr/>
        </p:nvSpPr>
        <p:spPr bwMode="auto">
          <a:xfrm rot="21147522">
            <a:off x="6189237" y="5782095"/>
            <a:ext cx="2925858" cy="887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it-IT" sz="5400" b="1" dirty="0" err="1" smtClean="0">
                <a:solidFill>
                  <a:schemeClr val="bg1"/>
                </a:solidFill>
                <a:latin typeface="Brush Script MT" pitchFamily="66" charset="0"/>
              </a:rPr>
              <a:t>Thank</a:t>
            </a:r>
            <a:r>
              <a:rPr lang="it-IT" sz="5400" b="1" dirty="0" smtClean="0">
                <a:solidFill>
                  <a:schemeClr val="bg1"/>
                </a:solidFill>
                <a:latin typeface="Brush Script MT" pitchFamily="66" charset="0"/>
              </a:rPr>
              <a:t> </a:t>
            </a:r>
            <a:r>
              <a:rPr lang="it-IT" sz="5400" b="1" dirty="0" err="1" smtClean="0">
                <a:solidFill>
                  <a:schemeClr val="bg1"/>
                </a:solidFill>
                <a:latin typeface="Brush Script MT" pitchFamily="66" charset="0"/>
              </a:rPr>
              <a:t>you</a:t>
            </a:r>
            <a:endParaRPr lang="it-IT" sz="3200" b="1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 descr="C:\Users\Amalia Egle Gentile\AppData\Local\Microsoft\Windows\Temporary Internet Files\Content.IE5\MAZDI4LM\CNMR_ORIZZ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500042"/>
            <a:ext cx="2714644" cy="730866"/>
          </a:xfrm>
          <a:prstGeom prst="rect">
            <a:avLst/>
          </a:prstGeom>
          <a:noFill/>
        </p:spPr>
      </p:pic>
      <p:pic>
        <p:nvPicPr>
          <p:cNvPr id="2052" name="Picture 4" descr="C:\Users\Amalia Egle Gentile\AppData\Local\Microsoft\Windows\Temporary Internet Files\Content.IE5\VQQV48CP\logo-iss_bianc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57166"/>
            <a:ext cx="940321" cy="928694"/>
          </a:xfrm>
          <a:prstGeom prst="rect">
            <a:avLst/>
          </a:prstGeom>
          <a:noFill/>
        </p:spPr>
      </p:pic>
      <p:sp>
        <p:nvSpPr>
          <p:cNvPr id="38" name="Rettangolo 37"/>
          <p:cNvSpPr/>
          <p:nvPr/>
        </p:nvSpPr>
        <p:spPr>
          <a:xfrm>
            <a:off x="71406" y="6673334"/>
            <a:ext cx="2987824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it-IT" sz="600" b="1" kern="0" dirty="0" smtClean="0">
                <a:solidFill>
                  <a:srgbClr val="FDD955"/>
                </a:solidFill>
                <a:cs typeface="Calibri" pitchFamily="34" charset="0"/>
              </a:rPr>
              <a:t>Convegno medicina narrativa, 8 maggio 2015, Venezia</a:t>
            </a:r>
            <a:endParaRPr lang="it-IT" sz="300" b="1" kern="0" dirty="0" smtClean="0">
              <a:solidFill>
                <a:srgbClr val="FDD955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 l="49963" t="20507" r="18741"/>
          <a:stretch>
            <a:fillRect/>
          </a:stretch>
        </p:blipFill>
        <p:spPr bwMode="auto">
          <a:xfrm rot="391528">
            <a:off x="5059389" y="404478"/>
            <a:ext cx="3643718" cy="5203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 "/>
          <p:cNvPicPr>
            <a:picLocks noChangeAspect="1" noChangeArrowheads="1"/>
          </p:cNvPicPr>
          <p:nvPr/>
        </p:nvPicPr>
        <p:blipFill>
          <a:blip r:embed="rId7"/>
          <a:srcRect l="38750"/>
          <a:stretch>
            <a:fillRect/>
          </a:stretch>
        </p:blipFill>
        <p:spPr bwMode="auto">
          <a:xfrm>
            <a:off x="2428860" y="2000240"/>
            <a:ext cx="2625358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9" name="Rettangolo 38">
            <a:hlinkClick r:id="rId8"/>
          </p:cNvPr>
          <p:cNvSpPr/>
          <p:nvPr/>
        </p:nvSpPr>
        <p:spPr>
          <a:xfrm>
            <a:off x="-32" y="4854371"/>
            <a:ext cx="3929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err="1" smtClean="0">
                <a:solidFill>
                  <a:schemeClr val="bg1"/>
                </a:solidFill>
              </a:rPr>
              <a:t>Official</a:t>
            </a:r>
            <a:r>
              <a:rPr lang="it-IT" b="1" dirty="0" smtClean="0">
                <a:solidFill>
                  <a:schemeClr val="bg1"/>
                </a:solidFill>
              </a:rPr>
              <a:t> rare </a:t>
            </a:r>
            <a:r>
              <a:rPr lang="it-IT" b="1" dirty="0" err="1" smtClean="0">
                <a:solidFill>
                  <a:schemeClr val="bg1"/>
                </a:solidFill>
              </a:rPr>
              <a:t>diseases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day</a:t>
            </a:r>
            <a:r>
              <a:rPr lang="it-IT" b="1" dirty="0" smtClean="0">
                <a:solidFill>
                  <a:schemeClr val="bg1"/>
                </a:solidFill>
              </a:rPr>
              <a:t> 2016 video</a:t>
            </a:r>
            <a:endParaRPr lang="it-IT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9"/>
          <p:cNvSpPr txBox="1">
            <a:spLocks noChangeArrowheads="1"/>
          </p:cNvSpPr>
          <p:nvPr/>
        </p:nvSpPr>
        <p:spPr bwMode="auto">
          <a:xfrm>
            <a:off x="1" y="6091238"/>
            <a:ext cx="1691679" cy="7667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6" name="Gruppo 35"/>
          <p:cNvGrpSpPr/>
          <p:nvPr/>
        </p:nvGrpSpPr>
        <p:grpSpPr>
          <a:xfrm>
            <a:off x="2000232" y="714356"/>
            <a:ext cx="5000660" cy="1074218"/>
            <a:chOff x="2000232" y="714356"/>
            <a:chExt cx="5000660" cy="1074218"/>
          </a:xfrm>
        </p:grpSpPr>
        <p:pic>
          <p:nvPicPr>
            <p:cNvPr id="79" name="Picture 2" descr="C:\Users\Amalia Egle Gentile\AppData\Local\Microsoft\Windows\Temporary Internet Files\Content.IE5\MAZDI4LM\CNMR_ORIZZ_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86114" y="785794"/>
              <a:ext cx="3714778" cy="1000132"/>
            </a:xfrm>
            <a:prstGeom prst="rect">
              <a:avLst/>
            </a:prstGeom>
            <a:noFill/>
          </p:spPr>
        </p:pic>
        <p:pic>
          <p:nvPicPr>
            <p:cNvPr id="80" name="Picture 4" descr="C:\Users\Amalia Egle Gentile\AppData\Local\Microsoft\Windows\Temporary Internet Files\Content.IE5\VQQV48CP\logo-iss_bianco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00232" y="714356"/>
              <a:ext cx="1087667" cy="1074218"/>
            </a:xfrm>
            <a:prstGeom prst="rect">
              <a:avLst/>
            </a:prstGeom>
            <a:noFill/>
          </p:spPr>
        </p:pic>
      </p:grpSp>
      <p:grpSp>
        <p:nvGrpSpPr>
          <p:cNvPr id="2" name="Gruppo 32"/>
          <p:cNvGrpSpPr/>
          <p:nvPr/>
        </p:nvGrpSpPr>
        <p:grpSpPr>
          <a:xfrm>
            <a:off x="-18024" y="5680881"/>
            <a:ext cx="4301992" cy="1204503"/>
            <a:chOff x="-18024" y="5680881"/>
            <a:chExt cx="4301992" cy="1204503"/>
          </a:xfrm>
        </p:grpSpPr>
        <p:pic>
          <p:nvPicPr>
            <p:cNvPr id="34" name="Immagine 33" descr="untitled.png"/>
            <p:cNvPicPr>
              <a:picLocks noChangeAspect="1"/>
            </p:cNvPicPr>
            <p:nvPr/>
          </p:nvPicPr>
          <p:blipFill>
            <a:blip r:embed="rId5" cstate="print"/>
            <a:srcRect r="52941" b="59865"/>
            <a:stretch>
              <a:fillRect/>
            </a:stretch>
          </p:blipFill>
          <p:spPr>
            <a:xfrm rot="21421494">
              <a:off x="620516" y="5718549"/>
              <a:ext cx="576064" cy="3600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5" name="Immagine 34" descr="untitled.png"/>
            <p:cNvPicPr>
              <a:picLocks noChangeAspect="1"/>
            </p:cNvPicPr>
            <p:nvPr/>
          </p:nvPicPr>
          <p:blipFill>
            <a:blip r:embed="rId5" cstate="print"/>
            <a:srcRect r="52941" b="59865"/>
            <a:stretch>
              <a:fillRect/>
            </a:stretch>
          </p:blipFill>
          <p:spPr>
            <a:xfrm rot="239734">
              <a:off x="959756" y="5680881"/>
              <a:ext cx="576064" cy="3600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3" name="Gruppo 32"/>
            <p:cNvGrpSpPr/>
            <p:nvPr/>
          </p:nvGrpSpPr>
          <p:grpSpPr>
            <a:xfrm>
              <a:off x="-18024" y="5733256"/>
              <a:ext cx="4301992" cy="1152128"/>
              <a:chOff x="-18024" y="5733256"/>
              <a:chExt cx="4301992" cy="1152128"/>
            </a:xfrm>
          </p:grpSpPr>
          <p:sp>
            <p:nvSpPr>
              <p:cNvPr id="37" name="Rectangle 129"/>
              <p:cNvSpPr txBox="1">
                <a:spLocks noChangeArrowheads="1"/>
              </p:cNvSpPr>
              <p:nvPr/>
            </p:nvSpPr>
            <p:spPr bwMode="auto">
              <a:xfrm>
                <a:off x="1" y="6091238"/>
                <a:ext cx="1691679" cy="766762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2800" b="1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38" name="Immagine 4" descr="untitled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331640" y="5877272"/>
                <a:ext cx="1224136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9" name="Immagine 38" descr="untitled.png"/>
              <p:cNvPicPr>
                <a:picLocks noChangeAspect="1"/>
              </p:cNvPicPr>
              <p:nvPr/>
            </p:nvPicPr>
            <p:blipFill>
              <a:blip r:embed="rId5" cstate="print"/>
              <a:srcRect r="52941"/>
              <a:stretch>
                <a:fillRect/>
              </a:stretch>
            </p:blipFill>
            <p:spPr>
              <a:xfrm>
                <a:off x="971600" y="5805264"/>
                <a:ext cx="576064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0" name="Immagine 39" descr="untitled.png"/>
              <p:cNvPicPr>
                <a:picLocks noChangeAspect="1"/>
              </p:cNvPicPr>
              <p:nvPr/>
            </p:nvPicPr>
            <p:blipFill>
              <a:blip r:embed="rId5" cstate="print"/>
              <a:srcRect l="64706"/>
              <a:stretch>
                <a:fillRect/>
              </a:stretch>
            </p:blipFill>
            <p:spPr>
              <a:xfrm>
                <a:off x="755576" y="5877272"/>
                <a:ext cx="432048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1" name="Immagine 40" descr="untitled.png"/>
              <p:cNvPicPr>
                <a:picLocks noChangeAspect="1"/>
              </p:cNvPicPr>
              <p:nvPr/>
            </p:nvPicPr>
            <p:blipFill>
              <a:blip r:embed="rId5" cstate="print"/>
              <a:srcRect r="52941"/>
              <a:stretch>
                <a:fillRect/>
              </a:stretch>
            </p:blipFill>
            <p:spPr>
              <a:xfrm>
                <a:off x="395536" y="5916299"/>
                <a:ext cx="576064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2" name="Immagine 41" descr="untitled.png"/>
              <p:cNvPicPr>
                <a:picLocks noChangeAspect="1"/>
              </p:cNvPicPr>
              <p:nvPr/>
            </p:nvPicPr>
            <p:blipFill>
              <a:blip r:embed="rId5" cstate="print"/>
              <a:srcRect l="64706"/>
              <a:stretch>
                <a:fillRect/>
              </a:stretch>
            </p:blipFill>
            <p:spPr>
              <a:xfrm>
                <a:off x="179512" y="5988307"/>
                <a:ext cx="432048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3" name="Immagine 42" descr="untitled.png"/>
              <p:cNvPicPr>
                <a:picLocks noChangeAspect="1"/>
              </p:cNvPicPr>
              <p:nvPr/>
            </p:nvPicPr>
            <p:blipFill>
              <a:blip r:embed="rId5" cstate="print"/>
              <a:srcRect l="64706" b="14756"/>
              <a:stretch>
                <a:fillRect/>
              </a:stretch>
            </p:blipFill>
            <p:spPr>
              <a:xfrm>
                <a:off x="2411760" y="6048672"/>
                <a:ext cx="432048" cy="76470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4" name="Immagine 43" descr="untitled.png"/>
              <p:cNvPicPr>
                <a:picLocks noChangeAspect="1"/>
              </p:cNvPicPr>
              <p:nvPr/>
            </p:nvPicPr>
            <p:blipFill>
              <a:blip r:embed="rId5" cstate="print"/>
              <a:srcRect l="67689" b="19106"/>
              <a:stretch>
                <a:fillRect/>
              </a:stretch>
            </p:blipFill>
            <p:spPr>
              <a:xfrm>
                <a:off x="0" y="6132323"/>
                <a:ext cx="395536" cy="7256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5" name="Immagine 44" descr="untitled.png"/>
              <p:cNvPicPr>
                <a:picLocks noChangeAspect="1"/>
              </p:cNvPicPr>
              <p:nvPr/>
            </p:nvPicPr>
            <p:blipFill>
              <a:blip r:embed="rId5" cstate="print"/>
              <a:srcRect r="52941" b="59865"/>
              <a:stretch>
                <a:fillRect/>
              </a:stretch>
            </p:blipFill>
            <p:spPr>
              <a:xfrm rot="20561150">
                <a:off x="-18024" y="5871715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6" name="Immagine 45" descr="untitled.png"/>
              <p:cNvPicPr>
                <a:picLocks noChangeAspect="1"/>
              </p:cNvPicPr>
              <p:nvPr/>
            </p:nvPicPr>
            <p:blipFill>
              <a:blip r:embed="rId5" cstate="print"/>
              <a:srcRect r="52941" b="59865"/>
              <a:stretch>
                <a:fillRect/>
              </a:stretch>
            </p:blipFill>
            <p:spPr>
              <a:xfrm rot="21210942">
                <a:off x="342016" y="5764632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7" name="Immagine 46" descr="untitled.png"/>
              <p:cNvPicPr>
                <a:picLocks noChangeAspect="1"/>
              </p:cNvPicPr>
              <p:nvPr/>
            </p:nvPicPr>
            <p:blipFill>
              <a:blip r:embed="rId5" cstate="print"/>
              <a:srcRect r="52941" b="59865"/>
              <a:stretch>
                <a:fillRect/>
              </a:stretch>
            </p:blipFill>
            <p:spPr>
              <a:xfrm>
                <a:off x="1259632" y="5733256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8" name="Immagine 47" descr="untitled.png"/>
              <p:cNvPicPr>
                <a:picLocks noChangeAspect="1"/>
              </p:cNvPicPr>
              <p:nvPr/>
            </p:nvPicPr>
            <p:blipFill>
              <a:blip r:embed="rId5" cstate="print"/>
              <a:srcRect r="52941" b="59865"/>
              <a:stretch>
                <a:fillRect/>
              </a:stretch>
            </p:blipFill>
            <p:spPr>
              <a:xfrm rot="669771">
                <a:off x="1577067" y="5785613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9" name="Immagine 48" descr="untitled.png"/>
              <p:cNvPicPr>
                <a:picLocks noChangeAspect="1"/>
              </p:cNvPicPr>
              <p:nvPr/>
            </p:nvPicPr>
            <p:blipFill>
              <a:blip r:embed="rId5" cstate="print"/>
              <a:srcRect r="52941" b="59865"/>
              <a:stretch>
                <a:fillRect/>
              </a:stretch>
            </p:blipFill>
            <p:spPr>
              <a:xfrm rot="982210">
                <a:off x="1874757" y="5824915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50" name="Immagine 49" descr="untitled.png"/>
              <p:cNvPicPr>
                <a:picLocks noChangeAspect="1"/>
              </p:cNvPicPr>
              <p:nvPr/>
            </p:nvPicPr>
            <p:blipFill>
              <a:blip r:embed="rId5" cstate="print"/>
              <a:srcRect l="64706" t="8027" b="22783"/>
              <a:stretch>
                <a:fillRect/>
              </a:stretch>
            </p:blipFill>
            <p:spPr>
              <a:xfrm>
                <a:off x="2699792" y="6237312"/>
                <a:ext cx="432048" cy="62068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51" name="Immagine 50" descr="untitled.png"/>
              <p:cNvPicPr>
                <a:picLocks noChangeAspect="1"/>
              </p:cNvPicPr>
              <p:nvPr/>
            </p:nvPicPr>
            <p:blipFill>
              <a:blip r:embed="rId5" cstate="print"/>
              <a:srcRect l="64706" t="16054" b="22783"/>
              <a:stretch>
                <a:fillRect/>
              </a:stretch>
            </p:blipFill>
            <p:spPr>
              <a:xfrm>
                <a:off x="2987824" y="6309320"/>
                <a:ext cx="432048" cy="54868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52" name="Immagine 51" descr="untitled.png"/>
              <p:cNvPicPr>
                <a:picLocks noChangeAspect="1"/>
              </p:cNvPicPr>
              <p:nvPr/>
            </p:nvPicPr>
            <p:blipFill>
              <a:blip r:embed="rId5" cstate="print"/>
              <a:srcRect l="64706" t="8027" b="14756"/>
              <a:stretch>
                <a:fillRect/>
              </a:stretch>
            </p:blipFill>
            <p:spPr>
              <a:xfrm>
                <a:off x="2123728" y="6093296"/>
                <a:ext cx="432048" cy="69269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53" name="Immagine 52" descr="untitled.png"/>
              <p:cNvPicPr>
                <a:picLocks noChangeAspect="1"/>
              </p:cNvPicPr>
              <p:nvPr/>
            </p:nvPicPr>
            <p:blipFill>
              <a:blip r:embed="rId5" cstate="print"/>
              <a:srcRect r="52941" b="59865"/>
              <a:stretch>
                <a:fillRect/>
              </a:stretch>
            </p:blipFill>
            <p:spPr>
              <a:xfrm rot="1571621">
                <a:off x="2289868" y="5984643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54" name="Immagine 53" descr="untitled.png"/>
              <p:cNvPicPr>
                <a:picLocks noChangeAspect="1"/>
              </p:cNvPicPr>
              <p:nvPr/>
            </p:nvPicPr>
            <p:blipFill>
              <a:blip r:embed="rId5" cstate="print"/>
              <a:srcRect r="52941" b="59865"/>
              <a:stretch>
                <a:fillRect/>
              </a:stretch>
            </p:blipFill>
            <p:spPr>
              <a:xfrm rot="1571621">
                <a:off x="2605660" y="6128659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55" name="Immagine 54" descr="untitled.png"/>
              <p:cNvPicPr>
                <a:picLocks noChangeAspect="1"/>
              </p:cNvPicPr>
              <p:nvPr/>
            </p:nvPicPr>
            <p:blipFill>
              <a:blip r:embed="rId5" cstate="print"/>
              <a:srcRect r="52941" b="59865"/>
              <a:stretch>
                <a:fillRect/>
              </a:stretch>
            </p:blipFill>
            <p:spPr>
              <a:xfrm rot="1571621">
                <a:off x="2865932" y="6201949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56" name="Immagine 55" descr="untitled.png"/>
              <p:cNvPicPr>
                <a:picLocks noChangeAspect="1"/>
              </p:cNvPicPr>
              <p:nvPr/>
            </p:nvPicPr>
            <p:blipFill>
              <a:blip r:embed="rId5" cstate="print"/>
              <a:srcRect l="64706" t="16054" b="26770"/>
              <a:stretch>
                <a:fillRect/>
              </a:stretch>
            </p:blipFill>
            <p:spPr>
              <a:xfrm>
                <a:off x="3203848" y="6345088"/>
                <a:ext cx="432048" cy="51291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57" name="Immagine 56" descr="untitled.png"/>
              <p:cNvPicPr>
                <a:picLocks noChangeAspect="1"/>
              </p:cNvPicPr>
              <p:nvPr/>
            </p:nvPicPr>
            <p:blipFill>
              <a:blip r:embed="rId5" cstate="print"/>
              <a:srcRect l="64706" t="16054" b="30810"/>
              <a:stretch>
                <a:fillRect/>
              </a:stretch>
            </p:blipFill>
            <p:spPr>
              <a:xfrm>
                <a:off x="3419872" y="6381328"/>
                <a:ext cx="432048" cy="47667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58" name="Immagine 57" descr="untitled.png"/>
              <p:cNvPicPr>
                <a:picLocks noChangeAspect="1"/>
              </p:cNvPicPr>
              <p:nvPr/>
            </p:nvPicPr>
            <p:blipFill>
              <a:blip r:embed="rId5" cstate="print"/>
              <a:srcRect l="64706" t="16054" b="38837"/>
              <a:stretch>
                <a:fillRect/>
              </a:stretch>
            </p:blipFill>
            <p:spPr>
              <a:xfrm>
                <a:off x="3635896" y="6453336"/>
                <a:ext cx="432048" cy="40466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59" name="Immagine 58" descr="untitled.png"/>
              <p:cNvPicPr>
                <a:picLocks noChangeAspect="1"/>
              </p:cNvPicPr>
              <p:nvPr/>
            </p:nvPicPr>
            <p:blipFill>
              <a:blip r:embed="rId5" cstate="print"/>
              <a:srcRect l="64706" t="16054" b="46864"/>
              <a:stretch>
                <a:fillRect/>
              </a:stretch>
            </p:blipFill>
            <p:spPr>
              <a:xfrm>
                <a:off x="3851920" y="6525344"/>
                <a:ext cx="432048" cy="33265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61" name="Rettangolo 60"/>
          <p:cNvSpPr/>
          <p:nvPr/>
        </p:nvSpPr>
        <p:spPr>
          <a:xfrm>
            <a:off x="0" y="2285992"/>
            <a:ext cx="9144000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MISSION</a:t>
            </a:r>
          </a:p>
          <a:p>
            <a:pPr algn="ctr"/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To promote and develop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experimental research and public health actions 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to provide technical expertise and information on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rare diseases and orphan drugs, for the prevention, treatment and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surveillance of these </a:t>
            </a:r>
            <a:r>
              <a:rPr lang="en-US" sz="2000" b="1" dirty="0" smtClean="0">
                <a:solidFill>
                  <a:schemeClr val="bg1"/>
                </a:solidFill>
              </a:rPr>
              <a:t>diseases.</a:t>
            </a:r>
            <a:endParaRPr lang="it-IT" sz="2000" b="1" dirty="0" smtClean="0">
              <a:solidFill>
                <a:schemeClr val="bg1"/>
              </a:solidFill>
            </a:endParaRPr>
          </a:p>
          <a:p>
            <a:pPr algn="r"/>
            <a:r>
              <a:rPr lang="it-IT" sz="1100" i="1" dirty="0" smtClean="0">
                <a:solidFill>
                  <a:schemeClr val="bg1"/>
                </a:solidFill>
              </a:rPr>
              <a:t>G.U. n°157 del 7/</a:t>
            </a:r>
            <a:r>
              <a:rPr lang="it-IT" sz="1100" i="1" dirty="0" err="1" smtClean="0">
                <a:solidFill>
                  <a:schemeClr val="bg1"/>
                </a:solidFill>
              </a:rPr>
              <a:t>7</a:t>
            </a:r>
            <a:r>
              <a:rPr lang="it-IT" sz="1100" i="1" dirty="0" smtClean="0">
                <a:solidFill>
                  <a:schemeClr val="bg1"/>
                </a:solidFill>
              </a:rPr>
              <a:t>/2008</a:t>
            </a:r>
            <a:endParaRPr lang="it-IT" sz="11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uppo 36"/>
          <p:cNvGrpSpPr/>
          <p:nvPr/>
        </p:nvGrpSpPr>
        <p:grpSpPr>
          <a:xfrm>
            <a:off x="5580112" y="1714488"/>
            <a:ext cx="3106138" cy="2896924"/>
            <a:chOff x="5298511" y="2158471"/>
            <a:chExt cx="3106138" cy="2896924"/>
          </a:xfrm>
        </p:grpSpPr>
        <p:pic>
          <p:nvPicPr>
            <p:cNvPr id="12" name="Picture 6" descr="http://www.pharma-racing-girls.sitew.com/fs/Root/4e9kg-post_it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1016207">
              <a:off x="5298511" y="2158471"/>
              <a:ext cx="3106138" cy="2896924"/>
            </a:xfrm>
            <a:prstGeom prst="rect">
              <a:avLst/>
            </a:prstGeom>
            <a:noFill/>
          </p:spPr>
        </p:pic>
        <p:sp>
          <p:nvSpPr>
            <p:cNvPr id="10" name="CasellaDiTesto 9"/>
            <p:cNvSpPr txBox="1"/>
            <p:nvPr/>
          </p:nvSpPr>
          <p:spPr>
            <a:xfrm rot="21028601">
              <a:off x="5528688" y="3003293"/>
              <a:ext cx="253989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5400" dirty="0" smtClean="0">
                  <a:latin typeface="Brush Script MT" pitchFamily="66" charset="0"/>
                </a:rPr>
                <a:t>Rare </a:t>
              </a:r>
              <a:r>
                <a:rPr lang="it-IT" sz="5400" dirty="0" err="1" smtClean="0">
                  <a:latin typeface="Brush Script MT" pitchFamily="66" charset="0"/>
                </a:rPr>
                <a:t>Diseases</a:t>
              </a:r>
              <a:endParaRPr lang="it-IT" sz="5400" dirty="0">
                <a:latin typeface="Brush Script MT" pitchFamily="66" charset="0"/>
              </a:endParaRPr>
            </a:p>
          </p:txBody>
        </p:sp>
      </p:grpSp>
      <p:pic>
        <p:nvPicPr>
          <p:cNvPr id="17" name="Immagine 16" descr="untitled.png"/>
          <p:cNvPicPr>
            <a:picLocks noChangeAspect="1"/>
          </p:cNvPicPr>
          <p:nvPr/>
        </p:nvPicPr>
        <p:blipFill>
          <a:blip r:embed="rId4" cstate="print"/>
          <a:srcRect r="52941" b="59865"/>
          <a:stretch>
            <a:fillRect/>
          </a:stretch>
        </p:blipFill>
        <p:spPr>
          <a:xfrm rot="21421494">
            <a:off x="620516" y="5718549"/>
            <a:ext cx="576064" cy="360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magine 17" descr="untitled.png"/>
          <p:cNvPicPr>
            <a:picLocks noChangeAspect="1"/>
          </p:cNvPicPr>
          <p:nvPr/>
        </p:nvPicPr>
        <p:blipFill>
          <a:blip r:embed="rId4" cstate="print"/>
          <a:srcRect r="52941" b="59865"/>
          <a:stretch>
            <a:fillRect/>
          </a:stretch>
        </p:blipFill>
        <p:spPr>
          <a:xfrm rot="239734">
            <a:off x="959756" y="5680881"/>
            <a:ext cx="576064" cy="360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3" name="Gruppo 32"/>
          <p:cNvGrpSpPr/>
          <p:nvPr/>
        </p:nvGrpSpPr>
        <p:grpSpPr>
          <a:xfrm>
            <a:off x="-18024" y="5733256"/>
            <a:ext cx="4301992" cy="1152128"/>
            <a:chOff x="-18024" y="5733256"/>
            <a:chExt cx="4301992" cy="1152128"/>
          </a:xfrm>
        </p:grpSpPr>
        <p:sp>
          <p:nvSpPr>
            <p:cNvPr id="4" name="Rectangle 129"/>
            <p:cNvSpPr txBox="1">
              <a:spLocks noChangeArrowheads="1"/>
            </p:cNvSpPr>
            <p:nvPr/>
          </p:nvSpPr>
          <p:spPr bwMode="auto">
            <a:xfrm>
              <a:off x="1" y="6091238"/>
              <a:ext cx="1691679" cy="766762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8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5" name="Immagine 4" descr="untitled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1640" y="5877272"/>
              <a:ext cx="1224136" cy="89707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Immagine 5" descr="untitled.png"/>
            <p:cNvPicPr>
              <a:picLocks noChangeAspect="1"/>
            </p:cNvPicPr>
            <p:nvPr/>
          </p:nvPicPr>
          <p:blipFill>
            <a:blip r:embed="rId4" cstate="print"/>
            <a:srcRect r="52941"/>
            <a:stretch>
              <a:fillRect/>
            </a:stretch>
          </p:blipFill>
          <p:spPr>
            <a:xfrm>
              <a:off x="971600" y="5805264"/>
              <a:ext cx="576064" cy="89707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Immagine 6" descr="untitled.png"/>
            <p:cNvPicPr>
              <a:picLocks noChangeAspect="1"/>
            </p:cNvPicPr>
            <p:nvPr/>
          </p:nvPicPr>
          <p:blipFill>
            <a:blip r:embed="rId4" cstate="print"/>
            <a:srcRect l="64706"/>
            <a:stretch>
              <a:fillRect/>
            </a:stretch>
          </p:blipFill>
          <p:spPr>
            <a:xfrm>
              <a:off x="755576" y="5877272"/>
              <a:ext cx="432048" cy="89707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Immagine 7" descr="untitled.png"/>
            <p:cNvPicPr>
              <a:picLocks noChangeAspect="1"/>
            </p:cNvPicPr>
            <p:nvPr/>
          </p:nvPicPr>
          <p:blipFill>
            <a:blip r:embed="rId4" cstate="print"/>
            <a:srcRect r="52941"/>
            <a:stretch>
              <a:fillRect/>
            </a:stretch>
          </p:blipFill>
          <p:spPr>
            <a:xfrm>
              <a:off x="395536" y="5916299"/>
              <a:ext cx="576064" cy="89707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Immagine 8" descr="untitled.png"/>
            <p:cNvPicPr>
              <a:picLocks noChangeAspect="1"/>
            </p:cNvPicPr>
            <p:nvPr/>
          </p:nvPicPr>
          <p:blipFill>
            <a:blip r:embed="rId4" cstate="print"/>
            <a:srcRect l="64706"/>
            <a:stretch>
              <a:fillRect/>
            </a:stretch>
          </p:blipFill>
          <p:spPr>
            <a:xfrm>
              <a:off x="179512" y="5988307"/>
              <a:ext cx="432048" cy="89707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Immagine 10" descr="untitled.png"/>
            <p:cNvPicPr>
              <a:picLocks noChangeAspect="1"/>
            </p:cNvPicPr>
            <p:nvPr/>
          </p:nvPicPr>
          <p:blipFill>
            <a:blip r:embed="rId4" cstate="print"/>
            <a:srcRect l="64706" b="14756"/>
            <a:stretch>
              <a:fillRect/>
            </a:stretch>
          </p:blipFill>
          <p:spPr>
            <a:xfrm>
              <a:off x="2411760" y="6048672"/>
              <a:ext cx="432048" cy="7647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Immagine 12" descr="untitled.png"/>
            <p:cNvPicPr>
              <a:picLocks noChangeAspect="1"/>
            </p:cNvPicPr>
            <p:nvPr/>
          </p:nvPicPr>
          <p:blipFill>
            <a:blip r:embed="rId4" cstate="print"/>
            <a:srcRect l="67689" b="19106"/>
            <a:stretch>
              <a:fillRect/>
            </a:stretch>
          </p:blipFill>
          <p:spPr>
            <a:xfrm>
              <a:off x="0" y="6132323"/>
              <a:ext cx="395536" cy="72567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Immagine 13" descr="untitled.png"/>
            <p:cNvPicPr>
              <a:picLocks noChangeAspect="1"/>
            </p:cNvPicPr>
            <p:nvPr/>
          </p:nvPicPr>
          <p:blipFill>
            <a:blip r:embed="rId4" cstate="print"/>
            <a:srcRect r="52941" b="59865"/>
            <a:stretch>
              <a:fillRect/>
            </a:stretch>
          </p:blipFill>
          <p:spPr>
            <a:xfrm rot="20561150">
              <a:off x="-18024" y="5871715"/>
              <a:ext cx="576064" cy="3600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Immagine 15" descr="untitled.png"/>
            <p:cNvPicPr>
              <a:picLocks noChangeAspect="1"/>
            </p:cNvPicPr>
            <p:nvPr/>
          </p:nvPicPr>
          <p:blipFill>
            <a:blip r:embed="rId4" cstate="print"/>
            <a:srcRect r="52941" b="59865"/>
            <a:stretch>
              <a:fillRect/>
            </a:stretch>
          </p:blipFill>
          <p:spPr>
            <a:xfrm rot="21210942">
              <a:off x="342016" y="5764632"/>
              <a:ext cx="576064" cy="3600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9" name="Immagine 18" descr="untitled.png"/>
            <p:cNvPicPr>
              <a:picLocks noChangeAspect="1"/>
            </p:cNvPicPr>
            <p:nvPr/>
          </p:nvPicPr>
          <p:blipFill>
            <a:blip r:embed="rId4" cstate="print"/>
            <a:srcRect r="52941" b="59865"/>
            <a:stretch>
              <a:fillRect/>
            </a:stretch>
          </p:blipFill>
          <p:spPr>
            <a:xfrm>
              <a:off x="1259632" y="5733256"/>
              <a:ext cx="576064" cy="3600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" name="Immagine 19" descr="untitled.png"/>
            <p:cNvPicPr>
              <a:picLocks noChangeAspect="1"/>
            </p:cNvPicPr>
            <p:nvPr/>
          </p:nvPicPr>
          <p:blipFill>
            <a:blip r:embed="rId4" cstate="print"/>
            <a:srcRect r="52941" b="59865"/>
            <a:stretch>
              <a:fillRect/>
            </a:stretch>
          </p:blipFill>
          <p:spPr>
            <a:xfrm rot="669771">
              <a:off x="1577067" y="5785613"/>
              <a:ext cx="576064" cy="3600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1" name="Immagine 20" descr="untitled.png"/>
            <p:cNvPicPr>
              <a:picLocks noChangeAspect="1"/>
            </p:cNvPicPr>
            <p:nvPr/>
          </p:nvPicPr>
          <p:blipFill>
            <a:blip r:embed="rId4" cstate="print"/>
            <a:srcRect r="52941" b="59865"/>
            <a:stretch>
              <a:fillRect/>
            </a:stretch>
          </p:blipFill>
          <p:spPr>
            <a:xfrm rot="982210">
              <a:off x="1874757" y="5824915"/>
              <a:ext cx="576064" cy="3600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2" name="Immagine 21" descr="untitled.png"/>
            <p:cNvPicPr>
              <a:picLocks noChangeAspect="1"/>
            </p:cNvPicPr>
            <p:nvPr/>
          </p:nvPicPr>
          <p:blipFill>
            <a:blip r:embed="rId4" cstate="print"/>
            <a:srcRect l="64706" t="8027" b="22783"/>
            <a:stretch>
              <a:fillRect/>
            </a:stretch>
          </p:blipFill>
          <p:spPr>
            <a:xfrm>
              <a:off x="2699792" y="6237312"/>
              <a:ext cx="432048" cy="6206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3" name="Immagine 22" descr="untitled.png"/>
            <p:cNvPicPr>
              <a:picLocks noChangeAspect="1"/>
            </p:cNvPicPr>
            <p:nvPr/>
          </p:nvPicPr>
          <p:blipFill>
            <a:blip r:embed="rId4" cstate="print"/>
            <a:srcRect l="64706" t="16054" b="22783"/>
            <a:stretch>
              <a:fillRect/>
            </a:stretch>
          </p:blipFill>
          <p:spPr>
            <a:xfrm>
              <a:off x="2987824" y="6309320"/>
              <a:ext cx="432048" cy="54868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4" name="Immagine 23" descr="untitled.png"/>
            <p:cNvPicPr>
              <a:picLocks noChangeAspect="1"/>
            </p:cNvPicPr>
            <p:nvPr/>
          </p:nvPicPr>
          <p:blipFill>
            <a:blip r:embed="rId4" cstate="print"/>
            <a:srcRect l="64706" t="8027" b="14756"/>
            <a:stretch>
              <a:fillRect/>
            </a:stretch>
          </p:blipFill>
          <p:spPr>
            <a:xfrm>
              <a:off x="2123728" y="6093296"/>
              <a:ext cx="432048" cy="6926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5" name="Immagine 24" descr="untitled.png"/>
            <p:cNvPicPr>
              <a:picLocks noChangeAspect="1"/>
            </p:cNvPicPr>
            <p:nvPr/>
          </p:nvPicPr>
          <p:blipFill>
            <a:blip r:embed="rId4" cstate="print"/>
            <a:srcRect r="52941" b="59865"/>
            <a:stretch>
              <a:fillRect/>
            </a:stretch>
          </p:blipFill>
          <p:spPr>
            <a:xfrm rot="1571621">
              <a:off x="2289868" y="5984643"/>
              <a:ext cx="576064" cy="3600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6" name="Immagine 25" descr="untitled.png"/>
            <p:cNvPicPr>
              <a:picLocks noChangeAspect="1"/>
            </p:cNvPicPr>
            <p:nvPr/>
          </p:nvPicPr>
          <p:blipFill>
            <a:blip r:embed="rId4" cstate="print"/>
            <a:srcRect r="52941" b="59865"/>
            <a:stretch>
              <a:fillRect/>
            </a:stretch>
          </p:blipFill>
          <p:spPr>
            <a:xfrm rot="1571621">
              <a:off x="2605660" y="6128659"/>
              <a:ext cx="576064" cy="3600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7" name="Immagine 26" descr="untitled.png"/>
            <p:cNvPicPr>
              <a:picLocks noChangeAspect="1"/>
            </p:cNvPicPr>
            <p:nvPr/>
          </p:nvPicPr>
          <p:blipFill>
            <a:blip r:embed="rId4" cstate="print"/>
            <a:srcRect r="52941" b="59865"/>
            <a:stretch>
              <a:fillRect/>
            </a:stretch>
          </p:blipFill>
          <p:spPr>
            <a:xfrm rot="1571621">
              <a:off x="2865932" y="6201949"/>
              <a:ext cx="576064" cy="3600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8" name="Immagine 27" descr="untitled.png"/>
            <p:cNvPicPr>
              <a:picLocks noChangeAspect="1"/>
            </p:cNvPicPr>
            <p:nvPr/>
          </p:nvPicPr>
          <p:blipFill>
            <a:blip r:embed="rId4" cstate="print"/>
            <a:srcRect l="64706" t="16054" b="26770"/>
            <a:stretch>
              <a:fillRect/>
            </a:stretch>
          </p:blipFill>
          <p:spPr>
            <a:xfrm>
              <a:off x="3203848" y="6345088"/>
              <a:ext cx="432048" cy="5129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9" name="Immagine 28" descr="untitled.png"/>
            <p:cNvPicPr>
              <a:picLocks noChangeAspect="1"/>
            </p:cNvPicPr>
            <p:nvPr/>
          </p:nvPicPr>
          <p:blipFill>
            <a:blip r:embed="rId4" cstate="print"/>
            <a:srcRect l="64706" t="16054" b="30810"/>
            <a:stretch>
              <a:fillRect/>
            </a:stretch>
          </p:blipFill>
          <p:spPr>
            <a:xfrm>
              <a:off x="3419872" y="6381328"/>
              <a:ext cx="432048" cy="47667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0" name="Immagine 29" descr="untitled.png"/>
            <p:cNvPicPr>
              <a:picLocks noChangeAspect="1"/>
            </p:cNvPicPr>
            <p:nvPr/>
          </p:nvPicPr>
          <p:blipFill>
            <a:blip r:embed="rId4" cstate="print"/>
            <a:srcRect l="64706" t="16054" b="38837"/>
            <a:stretch>
              <a:fillRect/>
            </a:stretch>
          </p:blipFill>
          <p:spPr>
            <a:xfrm>
              <a:off x="3635896" y="6453336"/>
              <a:ext cx="432048" cy="4046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1" name="Immagine 30" descr="untitled.png"/>
            <p:cNvPicPr>
              <a:picLocks noChangeAspect="1"/>
            </p:cNvPicPr>
            <p:nvPr/>
          </p:nvPicPr>
          <p:blipFill>
            <a:blip r:embed="rId4" cstate="print"/>
            <a:srcRect l="64706" t="16054" b="46864"/>
            <a:stretch>
              <a:fillRect/>
            </a:stretch>
          </p:blipFill>
          <p:spPr>
            <a:xfrm>
              <a:off x="3851920" y="6525344"/>
              <a:ext cx="432048" cy="3326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2" name="Rettangolo 31"/>
            <p:cNvSpPr/>
            <p:nvPr/>
          </p:nvSpPr>
          <p:spPr>
            <a:xfrm>
              <a:off x="71406" y="6673334"/>
              <a:ext cx="2987824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</a:pPr>
              <a:r>
                <a:rPr lang="it-IT" sz="600" b="1" kern="0" dirty="0" smtClean="0">
                  <a:solidFill>
                    <a:srgbClr val="FDD955"/>
                  </a:solidFill>
                  <a:cs typeface="Calibri" pitchFamily="34" charset="0"/>
                </a:rPr>
                <a:t>A </a:t>
              </a:r>
              <a:r>
                <a:rPr lang="it-IT" sz="600" b="1" kern="0" dirty="0" err="1" smtClean="0">
                  <a:solidFill>
                    <a:srgbClr val="FDD955"/>
                  </a:solidFill>
                  <a:cs typeface="Calibri" pitchFamily="34" charset="0"/>
                </a:rPr>
                <a:t>new</a:t>
              </a:r>
              <a:r>
                <a:rPr lang="it-IT" sz="600" b="1" kern="0" dirty="0" smtClean="0">
                  <a:solidFill>
                    <a:srgbClr val="FDD955"/>
                  </a:solidFill>
                  <a:cs typeface="Calibri" pitchFamily="34" charset="0"/>
                </a:rPr>
                <a:t> </a:t>
              </a:r>
              <a:r>
                <a:rPr lang="it-IT" sz="600" b="1" kern="0" dirty="0" err="1" smtClean="0">
                  <a:solidFill>
                    <a:srgbClr val="FDD955"/>
                  </a:solidFill>
                  <a:cs typeface="Calibri" pitchFamily="34" charset="0"/>
                </a:rPr>
                <a:t>scientific</a:t>
              </a:r>
              <a:r>
                <a:rPr lang="it-IT" sz="600" b="1" kern="0" dirty="0" smtClean="0">
                  <a:solidFill>
                    <a:srgbClr val="FDD955"/>
                  </a:solidFill>
                  <a:cs typeface="Calibri" pitchFamily="34" charset="0"/>
                </a:rPr>
                <a:t> </a:t>
              </a:r>
              <a:r>
                <a:rPr lang="it-IT" sz="600" b="1" kern="0" dirty="0" err="1" smtClean="0">
                  <a:solidFill>
                    <a:srgbClr val="FDD955"/>
                  </a:solidFill>
                  <a:cs typeface="Calibri" pitchFamily="34" charset="0"/>
                </a:rPr>
                <a:t>humanism</a:t>
              </a:r>
              <a:r>
                <a:rPr lang="it-IT" sz="600" b="1" kern="0" dirty="0" smtClean="0">
                  <a:solidFill>
                    <a:srgbClr val="FDD955"/>
                  </a:solidFill>
                  <a:cs typeface="Calibri" pitchFamily="34" charset="0"/>
                </a:rPr>
                <a:t>,. </a:t>
              </a:r>
              <a:r>
                <a:rPr lang="it-IT" sz="600" b="1" kern="0" dirty="0" err="1" smtClean="0">
                  <a:solidFill>
                    <a:srgbClr val="FDD955"/>
                  </a:solidFill>
                  <a:cs typeface="Calibri" pitchFamily="34" charset="0"/>
                </a:rPr>
                <a:t>Florence_February</a:t>
              </a:r>
              <a:r>
                <a:rPr lang="it-IT" sz="600" b="1" kern="0" dirty="0" smtClean="0">
                  <a:solidFill>
                    <a:srgbClr val="FDD955"/>
                  </a:solidFill>
                  <a:cs typeface="Calibri" pitchFamily="34" charset="0"/>
                </a:rPr>
                <a:t> 18-19, 2016</a:t>
              </a:r>
              <a:endParaRPr lang="it-IT" sz="300" b="1" kern="0" dirty="0" smtClean="0">
                <a:solidFill>
                  <a:srgbClr val="FDD955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5" name="Rettangolo 34"/>
          <p:cNvSpPr/>
          <p:nvPr/>
        </p:nvSpPr>
        <p:spPr>
          <a:xfrm>
            <a:off x="323528" y="953516"/>
            <a:ext cx="85011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SzPct val="95000"/>
            </a:pPr>
            <a:r>
              <a:rPr lang="en-US" sz="2000" b="1" dirty="0" smtClean="0">
                <a:solidFill>
                  <a:schemeClr val="bg1"/>
                </a:solidFill>
              </a:rPr>
              <a:t>Chronic</a:t>
            </a:r>
            <a:r>
              <a:rPr lang="en-US" sz="2000" b="1" dirty="0" smtClean="0">
                <a:solidFill>
                  <a:schemeClr val="bg1"/>
                </a:solidFill>
              </a:rPr>
              <a:t>, multisystem conditions often associated with</a:t>
            </a:r>
          </a:p>
          <a:p>
            <a:pPr marL="361950" indent="-173038">
              <a:lnSpc>
                <a:spcPct val="150000"/>
              </a:lnSpc>
              <a:buSzPct val="95000"/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Severe </a:t>
            </a:r>
            <a:r>
              <a:rPr lang="en-US" b="1" dirty="0">
                <a:solidFill>
                  <a:schemeClr val="bg1"/>
                </a:solidFill>
              </a:rPr>
              <a:t>disabling </a:t>
            </a:r>
            <a:r>
              <a:rPr lang="en-US" b="1" dirty="0" smtClean="0">
                <a:solidFill>
                  <a:schemeClr val="bg1"/>
                </a:solidFill>
              </a:rPr>
              <a:t>course</a:t>
            </a:r>
          </a:p>
          <a:p>
            <a:pPr marL="361950" indent="-173038">
              <a:lnSpc>
                <a:spcPct val="150000"/>
              </a:lnSpc>
              <a:buSzPct val="95000"/>
              <a:buFont typeface="Arial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Reduced life </a:t>
            </a:r>
            <a:r>
              <a:rPr lang="en-US" b="1" dirty="0" smtClean="0">
                <a:solidFill>
                  <a:schemeClr val="bg1"/>
                </a:solidFill>
              </a:rPr>
              <a:t>expectancy</a:t>
            </a:r>
          </a:p>
          <a:p>
            <a:pPr marL="361950" indent="-173038">
              <a:lnSpc>
                <a:spcPct val="150000"/>
              </a:lnSpc>
              <a:buSzPct val="95000"/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Multidisciplinary clinical pathways</a:t>
            </a:r>
          </a:p>
          <a:p>
            <a:pPr marL="361950" indent="-173038">
              <a:lnSpc>
                <a:spcPct val="150000"/>
              </a:lnSpc>
              <a:buSzPct val="95000"/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High rates of hospital admissions</a:t>
            </a:r>
          </a:p>
          <a:p>
            <a:pPr marL="361950" indent="-173038" eaLnBrk="1" hangingPunct="1">
              <a:lnSpc>
                <a:spcPct val="150000"/>
              </a:lnSpc>
              <a:buSzPct val="95000"/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High medical expenses</a:t>
            </a:r>
          </a:p>
          <a:p>
            <a:pPr marL="361950" indent="-173038" eaLnBrk="1" hangingPunct="1">
              <a:lnSpc>
                <a:spcPct val="150000"/>
              </a:lnSpc>
              <a:buSzPct val="95000"/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Poor quality of life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6" name="Rettangolo 35"/>
          <p:cNvSpPr/>
          <p:nvPr/>
        </p:nvSpPr>
        <p:spPr>
          <a:xfrm rot="21077840">
            <a:off x="114859" y="4040384"/>
            <a:ext cx="5572164" cy="1200329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chemeClr val="bg1"/>
                </a:solidFill>
              </a:rPr>
              <a:t>Poor awareness among most health care professionals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chemeClr val="bg1"/>
                </a:solidFill>
              </a:rPr>
              <a:t>Often inadequate levels of care expertise</a:t>
            </a:r>
            <a:endParaRPr lang="nl-NL" sz="16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nl-NL" sz="1600" b="1" dirty="0" smtClean="0">
                <a:solidFill>
                  <a:schemeClr val="bg1"/>
                </a:solidFill>
              </a:rPr>
              <a:t>Delayed diagnosis, misdiagnosis or even un-diagnosis</a:t>
            </a:r>
          </a:p>
        </p:txBody>
      </p:sp>
      <p:sp>
        <p:nvSpPr>
          <p:cNvPr id="38" name="Rettangolo 37"/>
          <p:cNvSpPr/>
          <p:nvPr/>
        </p:nvSpPr>
        <p:spPr>
          <a:xfrm rot="21027857">
            <a:off x="6386718" y="4666728"/>
            <a:ext cx="213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7-8,000  </a:t>
            </a:r>
            <a:r>
              <a:rPr lang="it-IT" b="1" dirty="0" err="1" smtClean="0">
                <a:solidFill>
                  <a:schemeClr val="bg1"/>
                </a:solidFill>
              </a:rPr>
              <a:t>diseases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endParaRPr lang="it-IT" dirty="0"/>
          </a:p>
        </p:txBody>
      </p:sp>
      <p:sp>
        <p:nvSpPr>
          <p:cNvPr id="39" name="Rettangolo 38"/>
          <p:cNvSpPr/>
          <p:nvPr/>
        </p:nvSpPr>
        <p:spPr>
          <a:xfrm>
            <a:off x="357158" y="285728"/>
            <a:ext cx="6696064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  <a:buSzPct val="95000"/>
            </a:pPr>
            <a:r>
              <a:rPr lang="it-IT" sz="2800" b="1" dirty="0" smtClean="0">
                <a:solidFill>
                  <a:schemeClr val="bg1"/>
                </a:solidFill>
              </a:rPr>
              <a:t>Low </a:t>
            </a:r>
            <a:r>
              <a:rPr lang="it-IT" sz="2800" b="1" dirty="0" err="1" smtClean="0">
                <a:solidFill>
                  <a:schemeClr val="bg1"/>
                </a:solidFill>
              </a:rPr>
              <a:t>prevalence</a:t>
            </a:r>
            <a:r>
              <a:rPr lang="it-IT" sz="2800" b="1" dirty="0" smtClean="0">
                <a:solidFill>
                  <a:schemeClr val="bg1"/>
                </a:solidFill>
              </a:rPr>
              <a:t> (≤ 5:10.000 in </a:t>
            </a:r>
            <a:r>
              <a:rPr lang="it-IT" sz="2800" b="1" dirty="0" err="1" smtClean="0">
                <a:solidFill>
                  <a:schemeClr val="bg1"/>
                </a:solidFill>
              </a:rPr>
              <a:t>Europe</a:t>
            </a:r>
            <a:r>
              <a:rPr lang="it-IT" sz="2800" b="1" dirty="0" smtClean="0">
                <a:solidFill>
                  <a:schemeClr val="bg1"/>
                </a:solidFill>
              </a:rPr>
              <a:t>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 animBg="1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9"/>
          <p:cNvSpPr txBox="1">
            <a:spLocks noChangeArrowheads="1"/>
          </p:cNvSpPr>
          <p:nvPr/>
        </p:nvSpPr>
        <p:spPr bwMode="auto">
          <a:xfrm>
            <a:off x="1" y="6091238"/>
            <a:ext cx="642909" cy="7667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633648" y="5013176"/>
            <a:ext cx="5796136" cy="1224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100" b="1" i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Evidence based medicine: what it is and what it isn't</a:t>
            </a:r>
            <a:r>
              <a:rPr lang="it-IT" sz="1100" i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algn="ctr"/>
            <a:r>
              <a:rPr lang="it-IT" sz="110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David </a:t>
            </a:r>
            <a:r>
              <a:rPr lang="it-IT" sz="1100" kern="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Sackett</a:t>
            </a:r>
            <a:r>
              <a:rPr lang="it-IT" sz="110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1100" kern="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et</a:t>
            </a:r>
            <a:r>
              <a:rPr lang="it-IT" sz="110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al, 1996</a:t>
            </a:r>
            <a:endParaRPr kumimoji="0" lang="it-IT" sz="1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224111"/>
          </a:xfrm>
        </p:spPr>
        <p:txBody>
          <a:bodyPr/>
          <a:lstStyle/>
          <a:p>
            <a:pPr marL="266700">
              <a:lnSpc>
                <a:spcPct val="150000"/>
              </a:lnSpc>
            </a:pPr>
            <a:r>
              <a:rPr lang="it-IT" sz="3600" b="1" dirty="0" smtClean="0">
                <a:solidFill>
                  <a:schemeClr val="bg1"/>
                </a:solidFill>
              </a:rPr>
              <a:t>EVIDENCE BASED MEDICINE</a:t>
            </a:r>
            <a:endParaRPr lang="it-IT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Diagramma 7"/>
          <p:cNvGraphicFramePr/>
          <p:nvPr>
            <p:extLst>
              <p:ext uri="{D42A27DB-BD31-4B8C-83A1-F6EECF244321}">
                <p14:modId xmlns:p14="http://schemas.microsoft.com/office/powerpoint/2010/main" xmlns="" val="1766498251"/>
              </p:ext>
            </p:extLst>
          </p:nvPr>
        </p:nvGraphicFramePr>
        <p:xfrm>
          <a:off x="3596566" y="1196752"/>
          <a:ext cx="5904656" cy="3919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2928934"/>
            <a:ext cx="442912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3600" b="1" kern="0" dirty="0" smtClean="0">
                <a:solidFill>
                  <a:srgbClr val="FCEAD0"/>
                </a:solidFill>
                <a:latin typeface="+mj-lt"/>
                <a:ea typeface="+mj-ea"/>
                <a:cs typeface="+mj-cs"/>
              </a:rPr>
              <a:t>NARRATIVE </a:t>
            </a:r>
          </a:p>
          <a:p>
            <a:pPr marL="0" marR="0" lvl="0" indent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3600" b="1" kern="0" dirty="0" smtClean="0">
                <a:solidFill>
                  <a:srgbClr val="FCEAD0"/>
                </a:solidFill>
                <a:latin typeface="+mj-lt"/>
                <a:ea typeface="+mj-ea"/>
                <a:cs typeface="+mj-cs"/>
              </a:rPr>
              <a:t>BASED MEDICINE</a:t>
            </a:r>
          </a:p>
        </p:txBody>
      </p:sp>
      <p:grpSp>
        <p:nvGrpSpPr>
          <p:cNvPr id="35" name="Gruppo 34"/>
          <p:cNvGrpSpPr/>
          <p:nvPr/>
        </p:nvGrpSpPr>
        <p:grpSpPr>
          <a:xfrm>
            <a:off x="-18024" y="5680881"/>
            <a:ext cx="4301992" cy="1204503"/>
            <a:chOff x="-18024" y="5680881"/>
            <a:chExt cx="4301992" cy="1204503"/>
          </a:xfrm>
        </p:grpSpPr>
        <p:pic>
          <p:nvPicPr>
            <p:cNvPr id="36" name="Immagine 35" descr="untitled.png"/>
            <p:cNvPicPr>
              <a:picLocks noChangeAspect="1"/>
            </p:cNvPicPr>
            <p:nvPr/>
          </p:nvPicPr>
          <p:blipFill>
            <a:blip r:embed="rId7" cstate="print"/>
            <a:srcRect r="52941" b="59865"/>
            <a:stretch>
              <a:fillRect/>
            </a:stretch>
          </p:blipFill>
          <p:spPr>
            <a:xfrm rot="21421494">
              <a:off x="620516" y="5718549"/>
              <a:ext cx="576064" cy="3600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7" name="Immagine 36" descr="untitled.png"/>
            <p:cNvPicPr>
              <a:picLocks noChangeAspect="1"/>
            </p:cNvPicPr>
            <p:nvPr/>
          </p:nvPicPr>
          <p:blipFill>
            <a:blip r:embed="rId7" cstate="print"/>
            <a:srcRect r="52941" b="59865"/>
            <a:stretch>
              <a:fillRect/>
            </a:stretch>
          </p:blipFill>
          <p:spPr>
            <a:xfrm rot="239734">
              <a:off x="959756" y="5680881"/>
              <a:ext cx="576064" cy="3600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38" name="Gruppo 32"/>
            <p:cNvGrpSpPr/>
            <p:nvPr/>
          </p:nvGrpSpPr>
          <p:grpSpPr>
            <a:xfrm>
              <a:off x="-18024" y="5733256"/>
              <a:ext cx="4301992" cy="1152128"/>
              <a:chOff x="-18024" y="5733256"/>
              <a:chExt cx="4301992" cy="1152128"/>
            </a:xfrm>
          </p:grpSpPr>
          <p:pic>
            <p:nvPicPr>
              <p:cNvPr id="40" name="Immagine 4" descr="untitled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331640" y="5877272"/>
                <a:ext cx="1224136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1" name="Immagine 40" descr="untitled.png"/>
              <p:cNvPicPr>
                <a:picLocks noChangeAspect="1"/>
              </p:cNvPicPr>
              <p:nvPr/>
            </p:nvPicPr>
            <p:blipFill>
              <a:blip r:embed="rId7" cstate="print"/>
              <a:srcRect r="52941"/>
              <a:stretch>
                <a:fillRect/>
              </a:stretch>
            </p:blipFill>
            <p:spPr>
              <a:xfrm>
                <a:off x="971600" y="5805264"/>
                <a:ext cx="576064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2" name="Immagine 41" descr="untitled.png"/>
              <p:cNvPicPr>
                <a:picLocks noChangeAspect="1"/>
              </p:cNvPicPr>
              <p:nvPr/>
            </p:nvPicPr>
            <p:blipFill>
              <a:blip r:embed="rId7" cstate="print"/>
              <a:srcRect l="64706"/>
              <a:stretch>
                <a:fillRect/>
              </a:stretch>
            </p:blipFill>
            <p:spPr>
              <a:xfrm>
                <a:off x="755576" y="5877272"/>
                <a:ext cx="432048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3" name="Immagine 42" descr="untitled.png"/>
              <p:cNvPicPr>
                <a:picLocks noChangeAspect="1"/>
              </p:cNvPicPr>
              <p:nvPr/>
            </p:nvPicPr>
            <p:blipFill>
              <a:blip r:embed="rId7" cstate="print"/>
              <a:srcRect r="52941"/>
              <a:stretch>
                <a:fillRect/>
              </a:stretch>
            </p:blipFill>
            <p:spPr>
              <a:xfrm>
                <a:off x="395536" y="5916299"/>
                <a:ext cx="576064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4" name="Immagine 43" descr="untitled.png"/>
              <p:cNvPicPr>
                <a:picLocks noChangeAspect="1"/>
              </p:cNvPicPr>
              <p:nvPr/>
            </p:nvPicPr>
            <p:blipFill>
              <a:blip r:embed="rId7" cstate="print"/>
              <a:srcRect l="64706"/>
              <a:stretch>
                <a:fillRect/>
              </a:stretch>
            </p:blipFill>
            <p:spPr>
              <a:xfrm>
                <a:off x="179512" y="5988307"/>
                <a:ext cx="432048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5" name="Immagine 44" descr="untitled.png"/>
              <p:cNvPicPr>
                <a:picLocks noChangeAspect="1"/>
              </p:cNvPicPr>
              <p:nvPr/>
            </p:nvPicPr>
            <p:blipFill>
              <a:blip r:embed="rId7" cstate="print"/>
              <a:srcRect l="64706" b="14756"/>
              <a:stretch>
                <a:fillRect/>
              </a:stretch>
            </p:blipFill>
            <p:spPr>
              <a:xfrm>
                <a:off x="2411760" y="6048672"/>
                <a:ext cx="432048" cy="76470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6" name="Immagine 45" descr="untitled.png"/>
              <p:cNvPicPr>
                <a:picLocks noChangeAspect="1"/>
              </p:cNvPicPr>
              <p:nvPr/>
            </p:nvPicPr>
            <p:blipFill>
              <a:blip r:embed="rId7" cstate="print"/>
              <a:srcRect l="67689" b="19106"/>
              <a:stretch>
                <a:fillRect/>
              </a:stretch>
            </p:blipFill>
            <p:spPr>
              <a:xfrm>
                <a:off x="0" y="6132323"/>
                <a:ext cx="395536" cy="7256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7" name="Immagine 46" descr="untitled.png"/>
              <p:cNvPicPr>
                <a:picLocks noChangeAspect="1"/>
              </p:cNvPicPr>
              <p:nvPr/>
            </p:nvPicPr>
            <p:blipFill>
              <a:blip r:embed="rId7" cstate="print"/>
              <a:srcRect r="52941" b="59865"/>
              <a:stretch>
                <a:fillRect/>
              </a:stretch>
            </p:blipFill>
            <p:spPr>
              <a:xfrm rot="20561150">
                <a:off x="-18024" y="5871715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8" name="Immagine 47" descr="untitled.png"/>
              <p:cNvPicPr>
                <a:picLocks noChangeAspect="1"/>
              </p:cNvPicPr>
              <p:nvPr/>
            </p:nvPicPr>
            <p:blipFill>
              <a:blip r:embed="rId7" cstate="print"/>
              <a:srcRect r="52941" b="59865"/>
              <a:stretch>
                <a:fillRect/>
              </a:stretch>
            </p:blipFill>
            <p:spPr>
              <a:xfrm rot="21210942">
                <a:off x="342016" y="5764632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9" name="Immagine 48" descr="untitled.png"/>
              <p:cNvPicPr>
                <a:picLocks noChangeAspect="1"/>
              </p:cNvPicPr>
              <p:nvPr/>
            </p:nvPicPr>
            <p:blipFill>
              <a:blip r:embed="rId7" cstate="print"/>
              <a:srcRect r="52941" b="59865"/>
              <a:stretch>
                <a:fillRect/>
              </a:stretch>
            </p:blipFill>
            <p:spPr>
              <a:xfrm>
                <a:off x="1259632" y="5733256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50" name="Immagine 49" descr="untitled.png"/>
              <p:cNvPicPr>
                <a:picLocks noChangeAspect="1"/>
              </p:cNvPicPr>
              <p:nvPr/>
            </p:nvPicPr>
            <p:blipFill>
              <a:blip r:embed="rId7" cstate="print"/>
              <a:srcRect r="52941" b="59865"/>
              <a:stretch>
                <a:fillRect/>
              </a:stretch>
            </p:blipFill>
            <p:spPr>
              <a:xfrm rot="669771">
                <a:off x="1577067" y="5785613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51" name="Immagine 50" descr="untitled.png"/>
              <p:cNvPicPr>
                <a:picLocks noChangeAspect="1"/>
              </p:cNvPicPr>
              <p:nvPr/>
            </p:nvPicPr>
            <p:blipFill>
              <a:blip r:embed="rId7" cstate="print"/>
              <a:srcRect r="52941" b="59865"/>
              <a:stretch>
                <a:fillRect/>
              </a:stretch>
            </p:blipFill>
            <p:spPr>
              <a:xfrm rot="982210">
                <a:off x="1874757" y="5824915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52" name="Immagine 51" descr="untitled.png"/>
              <p:cNvPicPr>
                <a:picLocks noChangeAspect="1"/>
              </p:cNvPicPr>
              <p:nvPr/>
            </p:nvPicPr>
            <p:blipFill>
              <a:blip r:embed="rId7" cstate="print"/>
              <a:srcRect l="64706" t="8027" b="22783"/>
              <a:stretch>
                <a:fillRect/>
              </a:stretch>
            </p:blipFill>
            <p:spPr>
              <a:xfrm>
                <a:off x="2699792" y="6237312"/>
                <a:ext cx="432048" cy="62068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53" name="Immagine 52" descr="untitled.png"/>
              <p:cNvPicPr>
                <a:picLocks noChangeAspect="1"/>
              </p:cNvPicPr>
              <p:nvPr/>
            </p:nvPicPr>
            <p:blipFill>
              <a:blip r:embed="rId7" cstate="print"/>
              <a:srcRect l="64706" t="16054" b="22783"/>
              <a:stretch>
                <a:fillRect/>
              </a:stretch>
            </p:blipFill>
            <p:spPr>
              <a:xfrm>
                <a:off x="2987824" y="6309320"/>
                <a:ext cx="432048" cy="54868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54" name="Immagine 53" descr="untitled.png"/>
              <p:cNvPicPr>
                <a:picLocks noChangeAspect="1"/>
              </p:cNvPicPr>
              <p:nvPr/>
            </p:nvPicPr>
            <p:blipFill>
              <a:blip r:embed="rId7" cstate="print"/>
              <a:srcRect l="64706" t="8027" b="14756"/>
              <a:stretch>
                <a:fillRect/>
              </a:stretch>
            </p:blipFill>
            <p:spPr>
              <a:xfrm>
                <a:off x="2123728" y="6093296"/>
                <a:ext cx="432048" cy="69269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55" name="Immagine 54" descr="untitled.png"/>
              <p:cNvPicPr>
                <a:picLocks noChangeAspect="1"/>
              </p:cNvPicPr>
              <p:nvPr/>
            </p:nvPicPr>
            <p:blipFill>
              <a:blip r:embed="rId7" cstate="print"/>
              <a:srcRect r="52941" b="59865"/>
              <a:stretch>
                <a:fillRect/>
              </a:stretch>
            </p:blipFill>
            <p:spPr>
              <a:xfrm rot="1571621">
                <a:off x="2289868" y="5984643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56" name="Immagine 55" descr="untitled.png"/>
              <p:cNvPicPr>
                <a:picLocks noChangeAspect="1"/>
              </p:cNvPicPr>
              <p:nvPr/>
            </p:nvPicPr>
            <p:blipFill>
              <a:blip r:embed="rId7" cstate="print"/>
              <a:srcRect r="52941" b="59865"/>
              <a:stretch>
                <a:fillRect/>
              </a:stretch>
            </p:blipFill>
            <p:spPr>
              <a:xfrm rot="1571621">
                <a:off x="2605660" y="6128659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57" name="Immagine 56" descr="untitled.png"/>
              <p:cNvPicPr>
                <a:picLocks noChangeAspect="1"/>
              </p:cNvPicPr>
              <p:nvPr/>
            </p:nvPicPr>
            <p:blipFill>
              <a:blip r:embed="rId7" cstate="print"/>
              <a:srcRect r="52941" b="59865"/>
              <a:stretch>
                <a:fillRect/>
              </a:stretch>
            </p:blipFill>
            <p:spPr>
              <a:xfrm rot="1571621">
                <a:off x="2865932" y="6201949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58" name="Immagine 57" descr="untitled.png"/>
              <p:cNvPicPr>
                <a:picLocks noChangeAspect="1"/>
              </p:cNvPicPr>
              <p:nvPr/>
            </p:nvPicPr>
            <p:blipFill>
              <a:blip r:embed="rId7" cstate="print"/>
              <a:srcRect l="64706" t="16054" b="26770"/>
              <a:stretch>
                <a:fillRect/>
              </a:stretch>
            </p:blipFill>
            <p:spPr>
              <a:xfrm>
                <a:off x="3203848" y="6345088"/>
                <a:ext cx="432048" cy="51291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59" name="Immagine 58" descr="untitled.png"/>
              <p:cNvPicPr>
                <a:picLocks noChangeAspect="1"/>
              </p:cNvPicPr>
              <p:nvPr/>
            </p:nvPicPr>
            <p:blipFill>
              <a:blip r:embed="rId7" cstate="print"/>
              <a:srcRect l="64706" t="16054" b="30810"/>
              <a:stretch>
                <a:fillRect/>
              </a:stretch>
            </p:blipFill>
            <p:spPr>
              <a:xfrm>
                <a:off x="3419872" y="6381328"/>
                <a:ext cx="432048" cy="47667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60" name="Immagine 59" descr="untitled.png"/>
              <p:cNvPicPr>
                <a:picLocks noChangeAspect="1"/>
              </p:cNvPicPr>
              <p:nvPr/>
            </p:nvPicPr>
            <p:blipFill>
              <a:blip r:embed="rId7" cstate="print"/>
              <a:srcRect l="64706" t="16054" b="38837"/>
              <a:stretch>
                <a:fillRect/>
              </a:stretch>
            </p:blipFill>
            <p:spPr>
              <a:xfrm>
                <a:off x="3635896" y="6453336"/>
                <a:ext cx="432048" cy="40466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61" name="Immagine 60" descr="untitled.png"/>
              <p:cNvPicPr>
                <a:picLocks noChangeAspect="1"/>
              </p:cNvPicPr>
              <p:nvPr/>
            </p:nvPicPr>
            <p:blipFill>
              <a:blip r:embed="rId7" cstate="print"/>
              <a:srcRect l="64706" t="16054" b="46864"/>
              <a:stretch>
                <a:fillRect/>
              </a:stretch>
            </p:blipFill>
            <p:spPr>
              <a:xfrm>
                <a:off x="3851920" y="6525344"/>
                <a:ext cx="432048" cy="33265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63" name="Rettangolo 62"/>
          <p:cNvSpPr/>
          <p:nvPr/>
        </p:nvSpPr>
        <p:spPr>
          <a:xfrm>
            <a:off x="71406" y="6673334"/>
            <a:ext cx="2987824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it-IT" sz="600" b="1" kern="0" dirty="0" smtClean="0">
                <a:solidFill>
                  <a:srgbClr val="FDD955"/>
                </a:solidFill>
                <a:cs typeface="Calibri" pitchFamily="34" charset="0"/>
              </a:rPr>
              <a:t>Convegno medicina narrativa, 8 maggio 2015, Venezia</a:t>
            </a:r>
            <a:endParaRPr lang="it-IT" sz="300" b="1" kern="0" dirty="0" smtClean="0">
              <a:solidFill>
                <a:srgbClr val="FDD955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Graphic spid="8" grpId="0">
        <p:bldAsOne/>
      </p:bldGraphic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val 12"/>
          <p:cNvSpPr>
            <a:spLocks noChangeArrowheads="1"/>
          </p:cNvSpPr>
          <p:nvPr/>
        </p:nvSpPr>
        <p:spPr bwMode="auto">
          <a:xfrm>
            <a:off x="5072066" y="1357298"/>
            <a:ext cx="4071934" cy="1153838"/>
          </a:xfrm>
          <a:prstGeom prst="ellipse">
            <a:avLst/>
          </a:prstGeom>
          <a:solidFill>
            <a:schemeClr val="lt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it-IT" sz="1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Rectangle 129"/>
          <p:cNvSpPr txBox="1">
            <a:spLocks noChangeArrowheads="1"/>
          </p:cNvSpPr>
          <p:nvPr/>
        </p:nvSpPr>
        <p:spPr bwMode="auto">
          <a:xfrm>
            <a:off x="1" y="6091238"/>
            <a:ext cx="1691679" cy="7667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4" name="Gruppo 23"/>
          <p:cNvGrpSpPr/>
          <p:nvPr/>
        </p:nvGrpSpPr>
        <p:grpSpPr>
          <a:xfrm>
            <a:off x="-18024" y="5680881"/>
            <a:ext cx="4301992" cy="1204503"/>
            <a:chOff x="-18024" y="5680881"/>
            <a:chExt cx="4301992" cy="1204503"/>
          </a:xfrm>
        </p:grpSpPr>
        <p:pic>
          <p:nvPicPr>
            <p:cNvPr id="35" name="Immagine 34" descr="untitled.png"/>
            <p:cNvPicPr>
              <a:picLocks noChangeAspect="1"/>
            </p:cNvPicPr>
            <p:nvPr/>
          </p:nvPicPr>
          <p:blipFill>
            <a:blip r:embed="rId3" cstate="print"/>
            <a:srcRect r="52941" b="59865"/>
            <a:stretch>
              <a:fillRect/>
            </a:stretch>
          </p:blipFill>
          <p:spPr>
            <a:xfrm rot="21421494">
              <a:off x="620516" y="5718549"/>
              <a:ext cx="576064" cy="3600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6" name="Immagine 35" descr="untitled.png"/>
            <p:cNvPicPr>
              <a:picLocks noChangeAspect="1"/>
            </p:cNvPicPr>
            <p:nvPr/>
          </p:nvPicPr>
          <p:blipFill>
            <a:blip r:embed="rId3" cstate="print"/>
            <a:srcRect r="52941" b="59865"/>
            <a:stretch>
              <a:fillRect/>
            </a:stretch>
          </p:blipFill>
          <p:spPr>
            <a:xfrm rot="239734">
              <a:off x="959756" y="5680881"/>
              <a:ext cx="576064" cy="3600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40" name="Gruppo 32"/>
            <p:cNvGrpSpPr/>
            <p:nvPr/>
          </p:nvGrpSpPr>
          <p:grpSpPr>
            <a:xfrm>
              <a:off x="-18024" y="5733256"/>
              <a:ext cx="4301992" cy="1152128"/>
              <a:chOff x="-18024" y="5733256"/>
              <a:chExt cx="4301992" cy="1152128"/>
            </a:xfrm>
          </p:grpSpPr>
          <p:sp>
            <p:nvSpPr>
              <p:cNvPr id="45" name="Rectangle 129"/>
              <p:cNvSpPr txBox="1">
                <a:spLocks noChangeArrowheads="1"/>
              </p:cNvSpPr>
              <p:nvPr/>
            </p:nvSpPr>
            <p:spPr bwMode="auto">
              <a:xfrm>
                <a:off x="1" y="6091238"/>
                <a:ext cx="1691679" cy="766762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2800" b="1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46" name="Immagine 4" descr="untitl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331640" y="5877272"/>
                <a:ext cx="1224136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7" name="Immagine 46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r="52941"/>
              <a:stretch>
                <a:fillRect/>
              </a:stretch>
            </p:blipFill>
            <p:spPr>
              <a:xfrm>
                <a:off x="971600" y="5805264"/>
                <a:ext cx="576064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8" name="Immagine 47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l="64706"/>
              <a:stretch>
                <a:fillRect/>
              </a:stretch>
            </p:blipFill>
            <p:spPr>
              <a:xfrm>
                <a:off x="755576" y="5877272"/>
                <a:ext cx="432048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9" name="Immagine 48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r="52941"/>
              <a:stretch>
                <a:fillRect/>
              </a:stretch>
            </p:blipFill>
            <p:spPr>
              <a:xfrm>
                <a:off x="395536" y="5916299"/>
                <a:ext cx="576064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50" name="Immagine 49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l="64706"/>
              <a:stretch>
                <a:fillRect/>
              </a:stretch>
            </p:blipFill>
            <p:spPr>
              <a:xfrm>
                <a:off x="179512" y="5988307"/>
                <a:ext cx="432048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51" name="Immagine 50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l="64706" b="14756"/>
              <a:stretch>
                <a:fillRect/>
              </a:stretch>
            </p:blipFill>
            <p:spPr>
              <a:xfrm>
                <a:off x="2411760" y="6048672"/>
                <a:ext cx="432048" cy="76470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52" name="Immagine 51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l="67689" b="19106"/>
              <a:stretch>
                <a:fillRect/>
              </a:stretch>
            </p:blipFill>
            <p:spPr>
              <a:xfrm>
                <a:off x="0" y="6132323"/>
                <a:ext cx="395536" cy="7256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53" name="Immagine 52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r="52941" b="59865"/>
              <a:stretch>
                <a:fillRect/>
              </a:stretch>
            </p:blipFill>
            <p:spPr>
              <a:xfrm rot="20561150">
                <a:off x="-18024" y="5871715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54" name="Immagine 53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r="52941" b="59865"/>
              <a:stretch>
                <a:fillRect/>
              </a:stretch>
            </p:blipFill>
            <p:spPr>
              <a:xfrm rot="21210942">
                <a:off x="342016" y="5764632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55" name="Immagine 54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r="52941" b="59865"/>
              <a:stretch>
                <a:fillRect/>
              </a:stretch>
            </p:blipFill>
            <p:spPr>
              <a:xfrm>
                <a:off x="1259632" y="5733256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56" name="Immagine 55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r="52941" b="59865"/>
              <a:stretch>
                <a:fillRect/>
              </a:stretch>
            </p:blipFill>
            <p:spPr>
              <a:xfrm rot="669771">
                <a:off x="1577067" y="5785613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57" name="Immagine 56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r="52941" b="59865"/>
              <a:stretch>
                <a:fillRect/>
              </a:stretch>
            </p:blipFill>
            <p:spPr>
              <a:xfrm rot="982210">
                <a:off x="1874757" y="5824915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58" name="Immagine 57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l="64706" t="8027" b="22783"/>
              <a:stretch>
                <a:fillRect/>
              </a:stretch>
            </p:blipFill>
            <p:spPr>
              <a:xfrm>
                <a:off x="2699792" y="6237312"/>
                <a:ext cx="432048" cy="62068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59" name="Immagine 58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l="64706" t="16054" b="22783"/>
              <a:stretch>
                <a:fillRect/>
              </a:stretch>
            </p:blipFill>
            <p:spPr>
              <a:xfrm>
                <a:off x="2987824" y="6309320"/>
                <a:ext cx="432048" cy="54868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60" name="Immagine 59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l="64706" t="8027" b="14756"/>
              <a:stretch>
                <a:fillRect/>
              </a:stretch>
            </p:blipFill>
            <p:spPr>
              <a:xfrm>
                <a:off x="2123728" y="6093296"/>
                <a:ext cx="432048" cy="69269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61" name="Immagine 60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r="52941" b="59865"/>
              <a:stretch>
                <a:fillRect/>
              </a:stretch>
            </p:blipFill>
            <p:spPr>
              <a:xfrm rot="1571621">
                <a:off x="2289868" y="5984643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62" name="Immagine 61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r="52941" b="59865"/>
              <a:stretch>
                <a:fillRect/>
              </a:stretch>
            </p:blipFill>
            <p:spPr>
              <a:xfrm rot="1571621">
                <a:off x="2605660" y="6128659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63" name="Immagine 62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r="52941" b="59865"/>
              <a:stretch>
                <a:fillRect/>
              </a:stretch>
            </p:blipFill>
            <p:spPr>
              <a:xfrm rot="1571621">
                <a:off x="2865932" y="6201949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64" name="Immagine 63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l="64706" t="16054" b="26770"/>
              <a:stretch>
                <a:fillRect/>
              </a:stretch>
            </p:blipFill>
            <p:spPr>
              <a:xfrm>
                <a:off x="3203848" y="6345088"/>
                <a:ext cx="432048" cy="51291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65" name="Immagine 64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l="64706" t="16054" b="30810"/>
              <a:stretch>
                <a:fillRect/>
              </a:stretch>
            </p:blipFill>
            <p:spPr>
              <a:xfrm>
                <a:off x="3419872" y="6381328"/>
                <a:ext cx="432048" cy="47667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66" name="Immagine 65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l="64706" t="16054" b="38837"/>
              <a:stretch>
                <a:fillRect/>
              </a:stretch>
            </p:blipFill>
            <p:spPr>
              <a:xfrm>
                <a:off x="3635896" y="6453336"/>
                <a:ext cx="432048" cy="40466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67" name="Immagine 66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l="64706" t="16054" b="46864"/>
              <a:stretch>
                <a:fillRect/>
              </a:stretch>
            </p:blipFill>
            <p:spPr>
              <a:xfrm>
                <a:off x="3851920" y="6525344"/>
                <a:ext cx="432048" cy="33265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pic>
        <p:nvPicPr>
          <p:cNvPr id="73" name="Immagine 72" descr="medicina narrativa ISS.png"/>
          <p:cNvPicPr>
            <a:picLocks noChangeAspect="1"/>
          </p:cNvPicPr>
          <p:nvPr/>
        </p:nvPicPr>
        <p:blipFill>
          <a:blip r:embed="rId4" cstate="print"/>
          <a:srcRect l="-5243" b="12981"/>
          <a:stretch>
            <a:fillRect/>
          </a:stretch>
        </p:blipFill>
        <p:spPr>
          <a:xfrm rot="21366536">
            <a:off x="7110438" y="-694155"/>
            <a:ext cx="2762447" cy="1772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4" name="Picture 2" descr="C:\Users\Amalia Egle Gentile\AppData\Local\Microsoft\Windows\Temporary Internet Files\Content.IE5\MAZDI4LM\CNMR_ORIZZ_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571480"/>
            <a:ext cx="1928826" cy="519299"/>
          </a:xfrm>
          <a:prstGeom prst="rect">
            <a:avLst/>
          </a:prstGeom>
          <a:noFill/>
        </p:spPr>
      </p:pic>
      <p:pic>
        <p:nvPicPr>
          <p:cNvPr id="75" name="Picture 4" descr="C:\Users\Amalia Egle Gentile\AppData\Local\Microsoft\Windows\Temporary Internet Files\Content.IE5\VQQV48CP\logo-iss_bianco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28604"/>
            <a:ext cx="642942" cy="634992"/>
          </a:xfrm>
          <a:prstGeom prst="rect">
            <a:avLst/>
          </a:prstGeom>
          <a:noFill/>
        </p:spPr>
      </p:pic>
      <p:sp>
        <p:nvSpPr>
          <p:cNvPr id="42" name="Rettangolo 41"/>
          <p:cNvSpPr/>
          <p:nvPr/>
        </p:nvSpPr>
        <p:spPr>
          <a:xfrm>
            <a:off x="71406" y="6673334"/>
            <a:ext cx="2987824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it-IT" sz="600" b="1" kern="0" dirty="0" smtClean="0">
                <a:solidFill>
                  <a:srgbClr val="FDD955"/>
                </a:solidFill>
                <a:cs typeface="Calibri" pitchFamily="34" charset="0"/>
              </a:rPr>
              <a:t>Convegno medicina narrativa, 8 maggio 2015, Venezia</a:t>
            </a:r>
            <a:endParaRPr lang="it-IT" sz="300" b="1" kern="0" dirty="0" smtClean="0">
              <a:solidFill>
                <a:srgbClr val="FDD955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Oval 12"/>
          <p:cNvSpPr>
            <a:spLocks noChangeArrowheads="1"/>
          </p:cNvSpPr>
          <p:nvPr/>
        </p:nvSpPr>
        <p:spPr bwMode="auto">
          <a:xfrm>
            <a:off x="2643174" y="1785926"/>
            <a:ext cx="3458664" cy="1153838"/>
          </a:xfrm>
          <a:prstGeom prst="ellipse">
            <a:avLst/>
          </a:prstGeom>
          <a:solidFill>
            <a:schemeClr val="lt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it-IT" sz="1400" b="1" dirty="0" err="1" smtClean="0">
                <a:solidFill>
                  <a:srgbClr val="000000"/>
                </a:solidFill>
                <a:latin typeface="+mn-lt"/>
              </a:rPr>
              <a:t>Survey</a:t>
            </a:r>
            <a:r>
              <a:rPr lang="it-IT" sz="1400" b="1" dirty="0" smtClean="0">
                <a:solidFill>
                  <a:srgbClr val="000000"/>
                </a:solidFill>
                <a:latin typeface="+mn-lt"/>
              </a:rPr>
              <a:t> on</a:t>
            </a:r>
          </a:p>
          <a:p>
            <a:pPr algn="ctr"/>
            <a:r>
              <a:rPr lang="it-IT" sz="1400" dirty="0" err="1" smtClean="0">
                <a:solidFill>
                  <a:srgbClr val="000000"/>
                </a:solidFill>
                <a:latin typeface="+mn-lt"/>
              </a:rPr>
              <a:t>General</a:t>
            </a:r>
            <a:r>
              <a:rPr lang="it-IT" sz="1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  <a:latin typeface="+mn-lt"/>
              </a:rPr>
              <a:t>Practitioners</a:t>
            </a:r>
            <a:r>
              <a:rPr lang="it-IT" sz="1400" dirty="0" smtClean="0">
                <a:solidFill>
                  <a:srgbClr val="000000"/>
                </a:solidFill>
                <a:latin typeface="+mn-lt"/>
              </a:rPr>
              <a:t> and rare </a:t>
            </a:r>
            <a:r>
              <a:rPr lang="it-IT" sz="1400" dirty="0" err="1" smtClean="0">
                <a:solidFill>
                  <a:srgbClr val="000000"/>
                </a:solidFill>
                <a:latin typeface="+mn-lt"/>
              </a:rPr>
              <a:t>diseases</a:t>
            </a:r>
            <a:r>
              <a:rPr lang="it-IT" sz="1400" dirty="0" smtClean="0">
                <a:solidFill>
                  <a:srgbClr val="000000"/>
                </a:solidFill>
                <a:latin typeface="+mn-lt"/>
              </a:rPr>
              <a:t>:</a:t>
            </a:r>
            <a:endParaRPr lang="it-IT" sz="1400" dirty="0">
              <a:solidFill>
                <a:srgbClr val="000000"/>
              </a:solidFill>
              <a:latin typeface="+mn-lt"/>
            </a:endParaRPr>
          </a:p>
          <a:p>
            <a:pPr algn="ctr"/>
            <a:r>
              <a:rPr lang="it-IT" sz="1400" dirty="0" err="1">
                <a:solidFill>
                  <a:srgbClr val="000000"/>
                </a:solidFill>
              </a:rPr>
              <a:t>k</a:t>
            </a:r>
            <a:r>
              <a:rPr lang="it-IT" sz="1400" dirty="0" err="1" smtClean="0">
                <a:solidFill>
                  <a:srgbClr val="000000"/>
                </a:solidFill>
                <a:latin typeface="+mn-lt"/>
              </a:rPr>
              <a:t>nowledge</a:t>
            </a:r>
            <a:r>
              <a:rPr lang="it-IT" sz="1400" dirty="0" smtClean="0">
                <a:solidFill>
                  <a:srgbClr val="000000"/>
                </a:solidFill>
                <a:latin typeface="+mn-lt"/>
              </a:rPr>
              <a:t>, </a:t>
            </a:r>
            <a:r>
              <a:rPr lang="it-IT" sz="1400" dirty="0" err="1" smtClean="0">
                <a:solidFill>
                  <a:srgbClr val="000000"/>
                </a:solidFill>
                <a:latin typeface="+mn-lt"/>
              </a:rPr>
              <a:t>perceptions</a:t>
            </a:r>
            <a:r>
              <a:rPr lang="it-IT" sz="1400" dirty="0" smtClean="0">
                <a:solidFill>
                  <a:srgbClr val="000000"/>
                </a:solidFill>
                <a:latin typeface="+mn-lt"/>
              </a:rPr>
              <a:t> and </a:t>
            </a:r>
            <a:r>
              <a:rPr lang="it-IT" sz="1400" dirty="0" err="1" smtClean="0">
                <a:solidFill>
                  <a:srgbClr val="000000"/>
                </a:solidFill>
                <a:latin typeface="+mn-lt"/>
              </a:rPr>
              <a:t>needs</a:t>
            </a:r>
            <a:endParaRPr lang="it-IT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8" name="Oval 12"/>
          <p:cNvSpPr>
            <a:spLocks noChangeArrowheads="1"/>
          </p:cNvSpPr>
          <p:nvPr/>
        </p:nvSpPr>
        <p:spPr bwMode="auto">
          <a:xfrm>
            <a:off x="4929190" y="2786058"/>
            <a:ext cx="3888432" cy="1440160"/>
          </a:xfrm>
          <a:prstGeom prst="ellipse">
            <a:avLst/>
          </a:prstGeom>
          <a:solidFill>
            <a:srgbClr val="4C0026"/>
          </a:solidFill>
          <a:ln w="0"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  <a:latin typeface="+mn-lt"/>
              </a:rPr>
              <a:t>TRAINING COURSES</a:t>
            </a:r>
          </a:p>
          <a:p>
            <a:pPr algn="ctr"/>
            <a:r>
              <a:rPr lang="en-GB" sz="1600" dirty="0" smtClean="0">
                <a:solidFill>
                  <a:schemeClr val="bg1"/>
                </a:solidFill>
                <a:latin typeface="+mn-lt"/>
              </a:rPr>
              <a:t>in collaboration with</a:t>
            </a:r>
          </a:p>
          <a:p>
            <a:pPr algn="ctr"/>
            <a:r>
              <a:rPr lang="en-GB" sz="1600" dirty="0" smtClean="0">
                <a:solidFill>
                  <a:schemeClr val="bg1"/>
                </a:solidFill>
                <a:latin typeface="+mn-lt"/>
              </a:rPr>
              <a:t>Institutions, patient organizations, etc.</a:t>
            </a:r>
            <a:endParaRPr lang="en-GB" sz="1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9" name="Picture 22" descr="Rita Char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4523" y="4143380"/>
            <a:ext cx="1016000" cy="1313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0" name="Picture 27" descr="DSC_0185"/>
          <p:cNvPicPr>
            <a:picLocks noChangeAspect="1" noChangeArrowheads="1"/>
          </p:cNvPicPr>
          <p:nvPr/>
        </p:nvPicPr>
        <p:blipFill>
          <a:blip r:embed="rId8" cstate="print"/>
          <a:srcRect l="10106" r="36371"/>
          <a:stretch>
            <a:fillRect/>
          </a:stretch>
        </p:blipFill>
        <p:spPr bwMode="auto">
          <a:xfrm>
            <a:off x="1151732" y="4359404"/>
            <a:ext cx="1038225" cy="13801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" name="Picture 8" descr="bonadonn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12715" y="5007476"/>
            <a:ext cx="911225" cy="10261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6" name="Oval 12"/>
          <p:cNvSpPr>
            <a:spLocks noChangeArrowheads="1"/>
          </p:cNvSpPr>
          <p:nvPr/>
        </p:nvSpPr>
        <p:spPr bwMode="auto">
          <a:xfrm>
            <a:off x="1006922" y="2928934"/>
            <a:ext cx="3636516" cy="1584176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it-IT" sz="1600" b="1" dirty="0" smtClean="0">
                <a:solidFill>
                  <a:schemeClr val="bg1"/>
                </a:solidFill>
                <a:latin typeface="+mn-lt"/>
                <a:cs typeface="Arial" charset="0"/>
              </a:rPr>
              <a:t>NATIONAL </a:t>
            </a:r>
          </a:p>
          <a:p>
            <a:pPr algn="ctr"/>
            <a:r>
              <a:rPr lang="it-IT" sz="1600" b="1" dirty="0" smtClean="0">
                <a:solidFill>
                  <a:schemeClr val="bg1"/>
                </a:solidFill>
                <a:latin typeface="+mn-lt"/>
                <a:cs typeface="Arial" charset="0"/>
              </a:rPr>
              <a:t>&amp; INTERNATIONAL MEETINGS</a:t>
            </a:r>
          </a:p>
          <a:p>
            <a:pPr algn="ctr"/>
            <a:r>
              <a:rPr lang="it-IT" sz="1400" dirty="0" smtClean="0">
                <a:solidFill>
                  <a:schemeClr val="bg1"/>
                </a:solidFill>
                <a:latin typeface="+mn-lt"/>
                <a:cs typeface="Arial" charset="0"/>
              </a:rPr>
              <a:t>“Narrative medicine and rare </a:t>
            </a:r>
            <a:r>
              <a:rPr lang="it-IT" sz="1400" dirty="0" err="1" smtClean="0">
                <a:solidFill>
                  <a:schemeClr val="bg1"/>
                </a:solidFill>
                <a:latin typeface="+mn-lt"/>
                <a:cs typeface="Arial" charset="0"/>
              </a:rPr>
              <a:t>diseases</a:t>
            </a:r>
            <a:r>
              <a:rPr lang="it-IT" sz="1400" dirty="0" smtClean="0">
                <a:solidFill>
                  <a:schemeClr val="bg1"/>
                </a:solidFill>
                <a:latin typeface="+mn-lt"/>
                <a:cs typeface="Arial" charset="0"/>
              </a:rPr>
              <a:t>”</a:t>
            </a:r>
          </a:p>
          <a:p>
            <a:pPr algn="ctr"/>
            <a:r>
              <a:rPr lang="it-IT" sz="1200" i="1" dirty="0" smtClean="0">
                <a:solidFill>
                  <a:schemeClr val="bg1"/>
                </a:solidFill>
                <a:latin typeface="+mn-lt"/>
                <a:cs typeface="Arial" charset="0"/>
              </a:rPr>
              <a:t>(2009, 2010, 2011 - 2012, 2014)</a:t>
            </a:r>
            <a:endParaRPr lang="it-IT" sz="1200" i="1" dirty="0">
              <a:solidFill>
                <a:schemeClr val="bg1"/>
              </a:solidFill>
              <a:latin typeface="+mn-lt"/>
              <a:cs typeface="Arial" charset="0"/>
            </a:endParaRPr>
          </a:p>
        </p:txBody>
      </p:sp>
      <p:pic>
        <p:nvPicPr>
          <p:cNvPr id="77" name="Immagine 3" descr="pegaso.jpg"/>
          <p:cNvPicPr>
            <a:picLocks noChangeAspect="1"/>
          </p:cNvPicPr>
          <p:nvPr/>
        </p:nvPicPr>
        <p:blipFill>
          <a:blip r:embed="rId10" cstate="print"/>
          <a:srcRect l="16722" t="22975" r="20299" b="18826"/>
          <a:stretch>
            <a:fillRect/>
          </a:stretch>
        </p:blipFill>
        <p:spPr bwMode="auto">
          <a:xfrm rot="-463650">
            <a:off x="3788946" y="4736512"/>
            <a:ext cx="1459092" cy="1107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8" name="Picture 10" descr="ControventoCoverR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315205">
            <a:off x="5374134" y="4489275"/>
            <a:ext cx="1404623" cy="1981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9" name="Gruppo 78"/>
          <p:cNvGrpSpPr/>
          <p:nvPr/>
        </p:nvGrpSpPr>
        <p:grpSpPr>
          <a:xfrm>
            <a:off x="6929454" y="5752290"/>
            <a:ext cx="1882631" cy="962858"/>
            <a:chOff x="6734865" y="5143888"/>
            <a:chExt cx="2433565" cy="1522432"/>
          </a:xfrm>
        </p:grpSpPr>
        <p:pic>
          <p:nvPicPr>
            <p:cNvPr id="80" name="Picture 3"/>
            <p:cNvPicPr>
              <a:picLocks noChangeAspect="1" noChangeArrowheads="1"/>
            </p:cNvPicPr>
            <p:nvPr/>
          </p:nvPicPr>
          <p:blipFill>
            <a:blip r:embed="rId12" cstate="print"/>
            <a:srcRect l="35317" t="32970" r="36845" b="39596"/>
            <a:stretch>
              <a:fillRect/>
            </a:stretch>
          </p:blipFill>
          <p:spPr bwMode="auto">
            <a:xfrm rot="447575">
              <a:off x="6734865" y="5363364"/>
              <a:ext cx="2350347" cy="13029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1" name="Picture 3"/>
            <p:cNvPicPr>
              <a:picLocks noChangeAspect="1" noChangeArrowheads="1"/>
            </p:cNvPicPr>
            <p:nvPr/>
          </p:nvPicPr>
          <p:blipFill>
            <a:blip r:embed="rId12" cstate="print"/>
            <a:srcRect l="35317" t="15303" r="36845" b="76984"/>
            <a:stretch>
              <a:fillRect/>
            </a:stretch>
          </p:blipFill>
          <p:spPr bwMode="auto">
            <a:xfrm rot="447575">
              <a:off x="6818083" y="5143888"/>
              <a:ext cx="2350347" cy="36634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13" cstate="print"/>
          <a:srcRect l="21456" t="10234" r="21844" b="7167"/>
          <a:stretch>
            <a:fillRect/>
          </a:stretch>
        </p:blipFill>
        <p:spPr bwMode="auto">
          <a:xfrm>
            <a:off x="6858016" y="4071942"/>
            <a:ext cx="2031281" cy="1664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4" name="Immagine 8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2501" y="1714488"/>
            <a:ext cx="1051201" cy="425843"/>
          </a:xfrm>
          <a:prstGeom prst="rect">
            <a:avLst/>
          </a:prstGeom>
        </p:spPr>
      </p:pic>
      <p:sp>
        <p:nvSpPr>
          <p:cNvPr id="86" name="CasellaDiTesto 85"/>
          <p:cNvSpPr txBox="1"/>
          <p:nvPr/>
        </p:nvSpPr>
        <p:spPr>
          <a:xfrm>
            <a:off x="214282" y="214290"/>
            <a:ext cx="5429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000" b="1" dirty="0" smtClean="0">
                <a:solidFill>
                  <a:schemeClr val="bg1"/>
                </a:solidFill>
              </a:rPr>
              <a:t>RESEARCH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000" b="1" dirty="0" smtClean="0">
                <a:solidFill>
                  <a:schemeClr val="bg1"/>
                </a:solidFill>
              </a:rPr>
              <a:t>EDUCATION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000" b="1" dirty="0" smtClean="0">
                <a:solidFill>
                  <a:schemeClr val="bg1"/>
                </a:solidFill>
              </a:rPr>
              <a:t>INFORMATION &amp; COMMUNICATION</a:t>
            </a:r>
            <a:endParaRPr lang="it-IT" sz="2000" b="1" dirty="0" smtClean="0">
              <a:solidFill>
                <a:schemeClr val="bg1"/>
              </a:solidFill>
            </a:endParaRPr>
          </a:p>
        </p:txBody>
      </p:sp>
      <p:pic>
        <p:nvPicPr>
          <p:cNvPr id="85" name="Immagine 84" descr="Store Project">
            <a:hlinkClick r:id="rId15" tooltip="&quot;Store Project&quot;"/>
          </p:cNvPr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635492" y="1571612"/>
            <a:ext cx="2193084" cy="642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43" grpId="0" animBg="1"/>
      <p:bldP spid="68" grpId="0" animBg="1"/>
      <p:bldP spid="76" grpId="0" animBg="1"/>
      <p:bldP spid="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9"/>
          <p:cNvSpPr txBox="1">
            <a:spLocks noChangeArrowheads="1"/>
          </p:cNvSpPr>
          <p:nvPr/>
        </p:nvSpPr>
        <p:spPr bwMode="auto">
          <a:xfrm>
            <a:off x="1" y="6091238"/>
            <a:ext cx="1691679" cy="7667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9" name="Picture 2" descr="C:\Users\Amalia Egle Gentile\AppData\Local\Microsoft\Windows\Temporary Internet Files\Content.IE5\MAZDI4LM\CNMR_ORIZZ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642918"/>
            <a:ext cx="2643206" cy="711632"/>
          </a:xfrm>
          <a:prstGeom prst="rect">
            <a:avLst/>
          </a:prstGeom>
          <a:noFill/>
        </p:spPr>
      </p:pic>
      <p:pic>
        <p:nvPicPr>
          <p:cNvPr id="80" name="Picture 4" descr="C:\Users\Amalia Egle Gentile\AppData\Local\Microsoft\Windows\Temporary Internet Files\Content.IE5\VQQV48CP\logo-iss_bianc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6" y="428628"/>
            <a:ext cx="1000100" cy="987734"/>
          </a:xfrm>
          <a:prstGeom prst="rect">
            <a:avLst/>
          </a:prstGeom>
          <a:noFill/>
        </p:spPr>
      </p:pic>
      <p:grpSp>
        <p:nvGrpSpPr>
          <p:cNvPr id="6" name="Gruppo 23"/>
          <p:cNvGrpSpPr/>
          <p:nvPr/>
        </p:nvGrpSpPr>
        <p:grpSpPr>
          <a:xfrm>
            <a:off x="-18024" y="5680881"/>
            <a:ext cx="4301992" cy="1204503"/>
            <a:chOff x="-18024" y="5680881"/>
            <a:chExt cx="4301992" cy="1204503"/>
          </a:xfrm>
        </p:grpSpPr>
        <p:pic>
          <p:nvPicPr>
            <p:cNvPr id="35" name="Immagine 34" descr="untitled.png"/>
            <p:cNvPicPr>
              <a:picLocks noChangeAspect="1"/>
            </p:cNvPicPr>
            <p:nvPr/>
          </p:nvPicPr>
          <p:blipFill>
            <a:blip r:embed="rId5" cstate="print"/>
            <a:srcRect r="52941" b="59865"/>
            <a:stretch>
              <a:fillRect/>
            </a:stretch>
          </p:blipFill>
          <p:spPr>
            <a:xfrm rot="21421494">
              <a:off x="620516" y="5718549"/>
              <a:ext cx="576064" cy="3600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6" name="Immagine 35" descr="untitled.png"/>
            <p:cNvPicPr>
              <a:picLocks noChangeAspect="1"/>
            </p:cNvPicPr>
            <p:nvPr/>
          </p:nvPicPr>
          <p:blipFill>
            <a:blip r:embed="rId5" cstate="print"/>
            <a:srcRect r="52941" b="59865"/>
            <a:stretch>
              <a:fillRect/>
            </a:stretch>
          </p:blipFill>
          <p:spPr>
            <a:xfrm rot="239734">
              <a:off x="959756" y="5680881"/>
              <a:ext cx="576064" cy="3600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8" name="Gruppo 32"/>
            <p:cNvGrpSpPr/>
            <p:nvPr/>
          </p:nvGrpSpPr>
          <p:grpSpPr>
            <a:xfrm>
              <a:off x="-18024" y="5733256"/>
              <a:ext cx="4301992" cy="1152128"/>
              <a:chOff x="-18024" y="5733256"/>
              <a:chExt cx="4301992" cy="1152128"/>
            </a:xfrm>
          </p:grpSpPr>
          <p:sp>
            <p:nvSpPr>
              <p:cNvPr id="45" name="Rectangle 129"/>
              <p:cNvSpPr txBox="1">
                <a:spLocks noChangeArrowheads="1"/>
              </p:cNvSpPr>
              <p:nvPr/>
            </p:nvSpPr>
            <p:spPr bwMode="auto">
              <a:xfrm>
                <a:off x="1" y="6091238"/>
                <a:ext cx="1691679" cy="766762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2800" b="1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46" name="Immagine 4" descr="untitled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331640" y="5877272"/>
                <a:ext cx="1224136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7" name="Immagine 46" descr="untitled.png"/>
              <p:cNvPicPr>
                <a:picLocks noChangeAspect="1"/>
              </p:cNvPicPr>
              <p:nvPr/>
            </p:nvPicPr>
            <p:blipFill>
              <a:blip r:embed="rId5" cstate="print"/>
              <a:srcRect r="52941"/>
              <a:stretch>
                <a:fillRect/>
              </a:stretch>
            </p:blipFill>
            <p:spPr>
              <a:xfrm>
                <a:off x="971600" y="5805264"/>
                <a:ext cx="576064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8" name="Immagine 47" descr="untitled.png"/>
              <p:cNvPicPr>
                <a:picLocks noChangeAspect="1"/>
              </p:cNvPicPr>
              <p:nvPr/>
            </p:nvPicPr>
            <p:blipFill>
              <a:blip r:embed="rId5" cstate="print"/>
              <a:srcRect l="64706"/>
              <a:stretch>
                <a:fillRect/>
              </a:stretch>
            </p:blipFill>
            <p:spPr>
              <a:xfrm>
                <a:off x="755576" y="5877272"/>
                <a:ext cx="432048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9" name="Immagine 48" descr="untitled.png"/>
              <p:cNvPicPr>
                <a:picLocks noChangeAspect="1"/>
              </p:cNvPicPr>
              <p:nvPr/>
            </p:nvPicPr>
            <p:blipFill>
              <a:blip r:embed="rId5" cstate="print"/>
              <a:srcRect r="52941"/>
              <a:stretch>
                <a:fillRect/>
              </a:stretch>
            </p:blipFill>
            <p:spPr>
              <a:xfrm>
                <a:off x="395536" y="5916299"/>
                <a:ext cx="576064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50" name="Immagine 49" descr="untitled.png"/>
              <p:cNvPicPr>
                <a:picLocks noChangeAspect="1"/>
              </p:cNvPicPr>
              <p:nvPr/>
            </p:nvPicPr>
            <p:blipFill>
              <a:blip r:embed="rId5" cstate="print"/>
              <a:srcRect l="64706"/>
              <a:stretch>
                <a:fillRect/>
              </a:stretch>
            </p:blipFill>
            <p:spPr>
              <a:xfrm>
                <a:off x="179512" y="5988307"/>
                <a:ext cx="432048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51" name="Immagine 50" descr="untitled.png"/>
              <p:cNvPicPr>
                <a:picLocks noChangeAspect="1"/>
              </p:cNvPicPr>
              <p:nvPr/>
            </p:nvPicPr>
            <p:blipFill>
              <a:blip r:embed="rId5" cstate="print"/>
              <a:srcRect l="64706" b="14756"/>
              <a:stretch>
                <a:fillRect/>
              </a:stretch>
            </p:blipFill>
            <p:spPr>
              <a:xfrm>
                <a:off x="2411760" y="6048672"/>
                <a:ext cx="432048" cy="76470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52" name="Immagine 51" descr="untitled.png"/>
              <p:cNvPicPr>
                <a:picLocks noChangeAspect="1"/>
              </p:cNvPicPr>
              <p:nvPr/>
            </p:nvPicPr>
            <p:blipFill>
              <a:blip r:embed="rId5" cstate="print"/>
              <a:srcRect l="67689" b="19106"/>
              <a:stretch>
                <a:fillRect/>
              </a:stretch>
            </p:blipFill>
            <p:spPr>
              <a:xfrm>
                <a:off x="0" y="6132323"/>
                <a:ext cx="395536" cy="7256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53" name="Immagine 52" descr="untitled.png"/>
              <p:cNvPicPr>
                <a:picLocks noChangeAspect="1"/>
              </p:cNvPicPr>
              <p:nvPr/>
            </p:nvPicPr>
            <p:blipFill>
              <a:blip r:embed="rId5" cstate="print"/>
              <a:srcRect r="52941" b="59865"/>
              <a:stretch>
                <a:fillRect/>
              </a:stretch>
            </p:blipFill>
            <p:spPr>
              <a:xfrm rot="20561150">
                <a:off x="-18024" y="5871715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54" name="Immagine 53" descr="untitled.png"/>
              <p:cNvPicPr>
                <a:picLocks noChangeAspect="1"/>
              </p:cNvPicPr>
              <p:nvPr/>
            </p:nvPicPr>
            <p:blipFill>
              <a:blip r:embed="rId5" cstate="print"/>
              <a:srcRect r="52941" b="59865"/>
              <a:stretch>
                <a:fillRect/>
              </a:stretch>
            </p:blipFill>
            <p:spPr>
              <a:xfrm rot="21210942">
                <a:off x="342016" y="5764632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55" name="Immagine 54" descr="untitled.png"/>
              <p:cNvPicPr>
                <a:picLocks noChangeAspect="1"/>
              </p:cNvPicPr>
              <p:nvPr/>
            </p:nvPicPr>
            <p:blipFill>
              <a:blip r:embed="rId5" cstate="print"/>
              <a:srcRect r="52941" b="59865"/>
              <a:stretch>
                <a:fillRect/>
              </a:stretch>
            </p:blipFill>
            <p:spPr>
              <a:xfrm>
                <a:off x="1259632" y="5733256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56" name="Immagine 55" descr="untitled.png"/>
              <p:cNvPicPr>
                <a:picLocks noChangeAspect="1"/>
              </p:cNvPicPr>
              <p:nvPr/>
            </p:nvPicPr>
            <p:blipFill>
              <a:blip r:embed="rId5" cstate="print"/>
              <a:srcRect r="52941" b="59865"/>
              <a:stretch>
                <a:fillRect/>
              </a:stretch>
            </p:blipFill>
            <p:spPr>
              <a:xfrm rot="669771">
                <a:off x="1577067" y="5785613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57" name="Immagine 56" descr="untitled.png"/>
              <p:cNvPicPr>
                <a:picLocks noChangeAspect="1"/>
              </p:cNvPicPr>
              <p:nvPr/>
            </p:nvPicPr>
            <p:blipFill>
              <a:blip r:embed="rId5" cstate="print"/>
              <a:srcRect r="52941" b="59865"/>
              <a:stretch>
                <a:fillRect/>
              </a:stretch>
            </p:blipFill>
            <p:spPr>
              <a:xfrm rot="982210">
                <a:off x="1874757" y="5824915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58" name="Immagine 57" descr="untitled.png"/>
              <p:cNvPicPr>
                <a:picLocks noChangeAspect="1"/>
              </p:cNvPicPr>
              <p:nvPr/>
            </p:nvPicPr>
            <p:blipFill>
              <a:blip r:embed="rId5" cstate="print"/>
              <a:srcRect l="64706" t="8027" b="22783"/>
              <a:stretch>
                <a:fillRect/>
              </a:stretch>
            </p:blipFill>
            <p:spPr>
              <a:xfrm>
                <a:off x="2699792" y="6237312"/>
                <a:ext cx="432048" cy="62068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59" name="Immagine 58" descr="untitled.png"/>
              <p:cNvPicPr>
                <a:picLocks noChangeAspect="1"/>
              </p:cNvPicPr>
              <p:nvPr/>
            </p:nvPicPr>
            <p:blipFill>
              <a:blip r:embed="rId5" cstate="print"/>
              <a:srcRect l="64706" t="16054" b="22783"/>
              <a:stretch>
                <a:fillRect/>
              </a:stretch>
            </p:blipFill>
            <p:spPr>
              <a:xfrm>
                <a:off x="2987824" y="6309320"/>
                <a:ext cx="432048" cy="54868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60" name="Immagine 59" descr="untitled.png"/>
              <p:cNvPicPr>
                <a:picLocks noChangeAspect="1"/>
              </p:cNvPicPr>
              <p:nvPr/>
            </p:nvPicPr>
            <p:blipFill>
              <a:blip r:embed="rId5" cstate="print"/>
              <a:srcRect l="64706" t="8027" b="14756"/>
              <a:stretch>
                <a:fillRect/>
              </a:stretch>
            </p:blipFill>
            <p:spPr>
              <a:xfrm>
                <a:off x="2123728" y="6093296"/>
                <a:ext cx="432048" cy="69269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61" name="Immagine 60" descr="untitled.png"/>
              <p:cNvPicPr>
                <a:picLocks noChangeAspect="1"/>
              </p:cNvPicPr>
              <p:nvPr/>
            </p:nvPicPr>
            <p:blipFill>
              <a:blip r:embed="rId5" cstate="print"/>
              <a:srcRect r="52941" b="59865"/>
              <a:stretch>
                <a:fillRect/>
              </a:stretch>
            </p:blipFill>
            <p:spPr>
              <a:xfrm rot="1571621">
                <a:off x="2289868" y="5984643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62" name="Immagine 61" descr="untitled.png"/>
              <p:cNvPicPr>
                <a:picLocks noChangeAspect="1"/>
              </p:cNvPicPr>
              <p:nvPr/>
            </p:nvPicPr>
            <p:blipFill>
              <a:blip r:embed="rId5" cstate="print"/>
              <a:srcRect r="52941" b="59865"/>
              <a:stretch>
                <a:fillRect/>
              </a:stretch>
            </p:blipFill>
            <p:spPr>
              <a:xfrm rot="1571621">
                <a:off x="2605660" y="6128659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63" name="Immagine 62" descr="untitled.png"/>
              <p:cNvPicPr>
                <a:picLocks noChangeAspect="1"/>
              </p:cNvPicPr>
              <p:nvPr/>
            </p:nvPicPr>
            <p:blipFill>
              <a:blip r:embed="rId5" cstate="print"/>
              <a:srcRect r="52941" b="59865"/>
              <a:stretch>
                <a:fillRect/>
              </a:stretch>
            </p:blipFill>
            <p:spPr>
              <a:xfrm rot="1571621">
                <a:off x="2865932" y="6201949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64" name="Immagine 63" descr="untitled.png"/>
              <p:cNvPicPr>
                <a:picLocks noChangeAspect="1"/>
              </p:cNvPicPr>
              <p:nvPr/>
            </p:nvPicPr>
            <p:blipFill>
              <a:blip r:embed="rId5" cstate="print"/>
              <a:srcRect l="64706" t="16054" b="26770"/>
              <a:stretch>
                <a:fillRect/>
              </a:stretch>
            </p:blipFill>
            <p:spPr>
              <a:xfrm>
                <a:off x="3203848" y="6345088"/>
                <a:ext cx="432048" cy="51291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65" name="Immagine 64" descr="untitled.png"/>
              <p:cNvPicPr>
                <a:picLocks noChangeAspect="1"/>
              </p:cNvPicPr>
              <p:nvPr/>
            </p:nvPicPr>
            <p:blipFill>
              <a:blip r:embed="rId5" cstate="print"/>
              <a:srcRect l="64706" t="16054" b="30810"/>
              <a:stretch>
                <a:fillRect/>
              </a:stretch>
            </p:blipFill>
            <p:spPr>
              <a:xfrm>
                <a:off x="3419872" y="6381328"/>
                <a:ext cx="432048" cy="47667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66" name="Immagine 65" descr="untitled.png"/>
              <p:cNvPicPr>
                <a:picLocks noChangeAspect="1"/>
              </p:cNvPicPr>
              <p:nvPr/>
            </p:nvPicPr>
            <p:blipFill>
              <a:blip r:embed="rId5" cstate="print"/>
              <a:srcRect l="64706" t="16054" b="38837"/>
              <a:stretch>
                <a:fillRect/>
              </a:stretch>
            </p:blipFill>
            <p:spPr>
              <a:xfrm>
                <a:off x="3635896" y="6453336"/>
                <a:ext cx="432048" cy="40466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67" name="Immagine 66" descr="untitled.png"/>
              <p:cNvPicPr>
                <a:picLocks noChangeAspect="1"/>
              </p:cNvPicPr>
              <p:nvPr/>
            </p:nvPicPr>
            <p:blipFill>
              <a:blip r:embed="rId5" cstate="print"/>
              <a:srcRect l="64706" t="16054" b="46864"/>
              <a:stretch>
                <a:fillRect/>
              </a:stretch>
            </p:blipFill>
            <p:spPr>
              <a:xfrm>
                <a:off x="3851920" y="6525344"/>
                <a:ext cx="432048" cy="33265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39" name="Rettangolo 38"/>
          <p:cNvSpPr/>
          <p:nvPr/>
        </p:nvSpPr>
        <p:spPr>
          <a:xfrm>
            <a:off x="71406" y="6673334"/>
            <a:ext cx="2987824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it-IT" sz="600" b="1" kern="0" dirty="0" smtClean="0">
                <a:solidFill>
                  <a:srgbClr val="FDD955"/>
                </a:solidFill>
                <a:cs typeface="Calibri" pitchFamily="34" charset="0"/>
              </a:rPr>
              <a:t>Convegno medicina narrativa, 8 maggio 2015, Venezia</a:t>
            </a:r>
            <a:endParaRPr lang="it-IT" sz="300" b="1" kern="0" dirty="0" smtClean="0">
              <a:solidFill>
                <a:srgbClr val="FDD955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8" name="Oval 11"/>
          <p:cNvSpPr>
            <a:spLocks noChangeArrowheads="1"/>
          </p:cNvSpPr>
          <p:nvPr/>
        </p:nvSpPr>
        <p:spPr bwMode="auto">
          <a:xfrm>
            <a:off x="3571868" y="2928934"/>
            <a:ext cx="5072098" cy="1714512"/>
          </a:xfrm>
          <a:prstGeom prst="ellipse">
            <a:avLst/>
          </a:prstGeom>
          <a:solidFill>
            <a:srgbClr val="2F97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it-IT" sz="2800" b="1" dirty="0" smtClean="0">
                <a:solidFill>
                  <a:schemeClr val="bg1"/>
                </a:solidFill>
                <a:cs typeface="Arial" charset="0"/>
              </a:rPr>
              <a:t>Application lab </a:t>
            </a:r>
          </a:p>
          <a:p>
            <a:pPr algn="ctr"/>
            <a:r>
              <a:rPr lang="it-IT" sz="2800" b="1" dirty="0" smtClean="0">
                <a:solidFill>
                  <a:schemeClr val="bg1"/>
                </a:solidFill>
              </a:rPr>
              <a:t>in Narrative Medicine</a:t>
            </a:r>
            <a:endParaRPr lang="it-IT" sz="2800" b="1" dirty="0" smtClean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71" name="Picture 6" descr="http://tse1.mm.bing.net/th?&amp;id=OIP.M8805a08896319fe4e7293f9ace343517o0&amp;w=213&amp;h=50&amp;c=0&amp;pid=1.9&amp;rs=0&amp;p=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6" y="2357430"/>
            <a:ext cx="3143272" cy="57150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9"/>
          <p:cNvSpPr txBox="1">
            <a:spLocks noChangeArrowheads="1"/>
          </p:cNvSpPr>
          <p:nvPr/>
        </p:nvSpPr>
        <p:spPr bwMode="auto">
          <a:xfrm>
            <a:off x="1" y="6091238"/>
            <a:ext cx="1691679" cy="7667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224111"/>
          </a:xfrm>
        </p:spPr>
        <p:txBody>
          <a:bodyPr/>
          <a:lstStyle/>
          <a:p>
            <a:pPr marL="266700">
              <a:lnSpc>
                <a:spcPct val="150000"/>
              </a:lnSpc>
            </a:pPr>
            <a:r>
              <a:rPr lang="it-IT" b="1" dirty="0" smtClean="0">
                <a:solidFill>
                  <a:schemeClr val="bg1"/>
                </a:solidFill>
              </a:rPr>
              <a:t>NARRATIVE BASED MEDICINE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19458" name="Picture 2" descr="http://www.okmugello.it/wp-content/uploads/2010/12/vocabolar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25349">
            <a:off x="2926559" y="1804108"/>
            <a:ext cx="4438810" cy="3000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2" name="Picture 6" descr="http://www.mactutor.it/wp-content/uploads/2012/01/lente-di-ingrandimento-zoo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9748" y="3214686"/>
            <a:ext cx="2438400" cy="2438400"/>
          </a:xfrm>
          <a:prstGeom prst="rect">
            <a:avLst/>
          </a:prstGeom>
          <a:noFill/>
        </p:spPr>
      </p:pic>
      <p:grpSp>
        <p:nvGrpSpPr>
          <p:cNvPr id="9" name="Gruppo 8"/>
          <p:cNvGrpSpPr/>
          <p:nvPr/>
        </p:nvGrpSpPr>
        <p:grpSpPr>
          <a:xfrm>
            <a:off x="-18024" y="5680881"/>
            <a:ext cx="4301992" cy="1204503"/>
            <a:chOff x="-18024" y="5680881"/>
            <a:chExt cx="4301992" cy="1204503"/>
          </a:xfrm>
        </p:grpSpPr>
        <p:pic>
          <p:nvPicPr>
            <p:cNvPr id="13" name="Immagine 12" descr="untitled.png"/>
            <p:cNvPicPr>
              <a:picLocks noChangeAspect="1"/>
            </p:cNvPicPr>
            <p:nvPr/>
          </p:nvPicPr>
          <p:blipFill>
            <a:blip r:embed="rId5" cstate="print"/>
            <a:srcRect r="52941" b="59865"/>
            <a:stretch>
              <a:fillRect/>
            </a:stretch>
          </p:blipFill>
          <p:spPr>
            <a:xfrm rot="21421494">
              <a:off x="620516" y="5718549"/>
              <a:ext cx="576064" cy="3600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Immagine 13" descr="untitled.png"/>
            <p:cNvPicPr>
              <a:picLocks noChangeAspect="1"/>
            </p:cNvPicPr>
            <p:nvPr/>
          </p:nvPicPr>
          <p:blipFill>
            <a:blip r:embed="rId5" cstate="print"/>
            <a:srcRect r="52941" b="59865"/>
            <a:stretch>
              <a:fillRect/>
            </a:stretch>
          </p:blipFill>
          <p:spPr>
            <a:xfrm rot="239734">
              <a:off x="959756" y="5680881"/>
              <a:ext cx="576064" cy="3600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15" name="Gruppo 32"/>
            <p:cNvGrpSpPr/>
            <p:nvPr/>
          </p:nvGrpSpPr>
          <p:grpSpPr>
            <a:xfrm>
              <a:off x="-18024" y="5733256"/>
              <a:ext cx="4301992" cy="1152128"/>
              <a:chOff x="-18024" y="5733256"/>
              <a:chExt cx="4301992" cy="1152128"/>
            </a:xfrm>
          </p:grpSpPr>
          <p:sp>
            <p:nvSpPr>
              <p:cNvPr id="16" name="Rectangle 129"/>
              <p:cNvSpPr txBox="1">
                <a:spLocks noChangeArrowheads="1"/>
              </p:cNvSpPr>
              <p:nvPr/>
            </p:nvSpPr>
            <p:spPr bwMode="auto">
              <a:xfrm>
                <a:off x="1" y="6091238"/>
                <a:ext cx="1691679" cy="766762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2800" b="1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17" name="Immagine 4" descr="untitled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331640" y="5877272"/>
                <a:ext cx="1224136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8" name="Immagine 17" descr="untitled.png"/>
              <p:cNvPicPr>
                <a:picLocks noChangeAspect="1"/>
              </p:cNvPicPr>
              <p:nvPr/>
            </p:nvPicPr>
            <p:blipFill>
              <a:blip r:embed="rId5" cstate="print"/>
              <a:srcRect r="52941"/>
              <a:stretch>
                <a:fillRect/>
              </a:stretch>
            </p:blipFill>
            <p:spPr>
              <a:xfrm>
                <a:off x="971600" y="5805264"/>
                <a:ext cx="576064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9" name="Immagine 18" descr="untitled.png"/>
              <p:cNvPicPr>
                <a:picLocks noChangeAspect="1"/>
              </p:cNvPicPr>
              <p:nvPr/>
            </p:nvPicPr>
            <p:blipFill>
              <a:blip r:embed="rId5" cstate="print"/>
              <a:srcRect l="64706"/>
              <a:stretch>
                <a:fillRect/>
              </a:stretch>
            </p:blipFill>
            <p:spPr>
              <a:xfrm>
                <a:off x="755576" y="5877272"/>
                <a:ext cx="432048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0" name="Immagine 19" descr="untitled.png"/>
              <p:cNvPicPr>
                <a:picLocks noChangeAspect="1"/>
              </p:cNvPicPr>
              <p:nvPr/>
            </p:nvPicPr>
            <p:blipFill>
              <a:blip r:embed="rId5" cstate="print"/>
              <a:srcRect r="52941"/>
              <a:stretch>
                <a:fillRect/>
              </a:stretch>
            </p:blipFill>
            <p:spPr>
              <a:xfrm>
                <a:off x="395536" y="5916299"/>
                <a:ext cx="576064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1" name="Immagine 20" descr="untitled.png"/>
              <p:cNvPicPr>
                <a:picLocks noChangeAspect="1"/>
              </p:cNvPicPr>
              <p:nvPr/>
            </p:nvPicPr>
            <p:blipFill>
              <a:blip r:embed="rId5" cstate="print"/>
              <a:srcRect l="64706"/>
              <a:stretch>
                <a:fillRect/>
              </a:stretch>
            </p:blipFill>
            <p:spPr>
              <a:xfrm>
                <a:off x="179512" y="5988307"/>
                <a:ext cx="432048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2" name="Immagine 21" descr="untitled.png"/>
              <p:cNvPicPr>
                <a:picLocks noChangeAspect="1"/>
              </p:cNvPicPr>
              <p:nvPr/>
            </p:nvPicPr>
            <p:blipFill>
              <a:blip r:embed="rId5" cstate="print"/>
              <a:srcRect l="64706" b="14756"/>
              <a:stretch>
                <a:fillRect/>
              </a:stretch>
            </p:blipFill>
            <p:spPr>
              <a:xfrm>
                <a:off x="2411760" y="6048672"/>
                <a:ext cx="432048" cy="76470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3" name="Immagine 22" descr="untitled.png"/>
              <p:cNvPicPr>
                <a:picLocks noChangeAspect="1"/>
              </p:cNvPicPr>
              <p:nvPr/>
            </p:nvPicPr>
            <p:blipFill>
              <a:blip r:embed="rId5" cstate="print"/>
              <a:srcRect l="67689" b="19106"/>
              <a:stretch>
                <a:fillRect/>
              </a:stretch>
            </p:blipFill>
            <p:spPr>
              <a:xfrm>
                <a:off x="0" y="6132323"/>
                <a:ext cx="395536" cy="7256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4" name="Immagine 23" descr="untitled.png"/>
              <p:cNvPicPr>
                <a:picLocks noChangeAspect="1"/>
              </p:cNvPicPr>
              <p:nvPr/>
            </p:nvPicPr>
            <p:blipFill>
              <a:blip r:embed="rId5" cstate="print"/>
              <a:srcRect r="52941" b="59865"/>
              <a:stretch>
                <a:fillRect/>
              </a:stretch>
            </p:blipFill>
            <p:spPr>
              <a:xfrm rot="20561150">
                <a:off x="-18024" y="5871715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5" name="Immagine 24" descr="untitled.png"/>
              <p:cNvPicPr>
                <a:picLocks noChangeAspect="1"/>
              </p:cNvPicPr>
              <p:nvPr/>
            </p:nvPicPr>
            <p:blipFill>
              <a:blip r:embed="rId5" cstate="print"/>
              <a:srcRect r="52941" b="59865"/>
              <a:stretch>
                <a:fillRect/>
              </a:stretch>
            </p:blipFill>
            <p:spPr>
              <a:xfrm rot="21210942">
                <a:off x="342016" y="5764632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6" name="Immagine 25" descr="untitled.png"/>
              <p:cNvPicPr>
                <a:picLocks noChangeAspect="1"/>
              </p:cNvPicPr>
              <p:nvPr/>
            </p:nvPicPr>
            <p:blipFill>
              <a:blip r:embed="rId5" cstate="print"/>
              <a:srcRect r="52941" b="59865"/>
              <a:stretch>
                <a:fillRect/>
              </a:stretch>
            </p:blipFill>
            <p:spPr>
              <a:xfrm>
                <a:off x="1259632" y="5733256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7" name="Immagine 26" descr="untitled.png"/>
              <p:cNvPicPr>
                <a:picLocks noChangeAspect="1"/>
              </p:cNvPicPr>
              <p:nvPr/>
            </p:nvPicPr>
            <p:blipFill>
              <a:blip r:embed="rId5" cstate="print"/>
              <a:srcRect r="52941" b="59865"/>
              <a:stretch>
                <a:fillRect/>
              </a:stretch>
            </p:blipFill>
            <p:spPr>
              <a:xfrm rot="669771">
                <a:off x="1577067" y="5785613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8" name="Immagine 27" descr="untitled.png"/>
              <p:cNvPicPr>
                <a:picLocks noChangeAspect="1"/>
              </p:cNvPicPr>
              <p:nvPr/>
            </p:nvPicPr>
            <p:blipFill>
              <a:blip r:embed="rId5" cstate="print"/>
              <a:srcRect r="52941" b="59865"/>
              <a:stretch>
                <a:fillRect/>
              </a:stretch>
            </p:blipFill>
            <p:spPr>
              <a:xfrm rot="982210">
                <a:off x="1874757" y="5824915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9" name="Immagine 28" descr="untitled.png"/>
              <p:cNvPicPr>
                <a:picLocks noChangeAspect="1"/>
              </p:cNvPicPr>
              <p:nvPr/>
            </p:nvPicPr>
            <p:blipFill>
              <a:blip r:embed="rId5" cstate="print"/>
              <a:srcRect l="64706" t="8027" b="22783"/>
              <a:stretch>
                <a:fillRect/>
              </a:stretch>
            </p:blipFill>
            <p:spPr>
              <a:xfrm>
                <a:off x="2699792" y="6237312"/>
                <a:ext cx="432048" cy="62068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0" name="Immagine 29" descr="untitled.png"/>
              <p:cNvPicPr>
                <a:picLocks noChangeAspect="1"/>
              </p:cNvPicPr>
              <p:nvPr/>
            </p:nvPicPr>
            <p:blipFill>
              <a:blip r:embed="rId5" cstate="print"/>
              <a:srcRect l="64706" t="16054" b="22783"/>
              <a:stretch>
                <a:fillRect/>
              </a:stretch>
            </p:blipFill>
            <p:spPr>
              <a:xfrm>
                <a:off x="2987824" y="6309320"/>
                <a:ext cx="432048" cy="54868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1" name="Immagine 30" descr="untitled.png"/>
              <p:cNvPicPr>
                <a:picLocks noChangeAspect="1"/>
              </p:cNvPicPr>
              <p:nvPr/>
            </p:nvPicPr>
            <p:blipFill>
              <a:blip r:embed="rId5" cstate="print"/>
              <a:srcRect l="64706" t="8027" b="14756"/>
              <a:stretch>
                <a:fillRect/>
              </a:stretch>
            </p:blipFill>
            <p:spPr>
              <a:xfrm>
                <a:off x="2123728" y="6093296"/>
                <a:ext cx="432048" cy="69269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2" name="Immagine 31" descr="untitled.png"/>
              <p:cNvPicPr>
                <a:picLocks noChangeAspect="1"/>
              </p:cNvPicPr>
              <p:nvPr/>
            </p:nvPicPr>
            <p:blipFill>
              <a:blip r:embed="rId5" cstate="print"/>
              <a:srcRect r="52941" b="59865"/>
              <a:stretch>
                <a:fillRect/>
              </a:stretch>
            </p:blipFill>
            <p:spPr>
              <a:xfrm rot="1571621">
                <a:off x="2289868" y="5984643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3" name="Immagine 32" descr="untitled.png"/>
              <p:cNvPicPr>
                <a:picLocks noChangeAspect="1"/>
              </p:cNvPicPr>
              <p:nvPr/>
            </p:nvPicPr>
            <p:blipFill>
              <a:blip r:embed="rId5" cstate="print"/>
              <a:srcRect r="52941" b="59865"/>
              <a:stretch>
                <a:fillRect/>
              </a:stretch>
            </p:blipFill>
            <p:spPr>
              <a:xfrm rot="1571621">
                <a:off x="2605660" y="6128659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4" name="Immagine 33" descr="untitled.png"/>
              <p:cNvPicPr>
                <a:picLocks noChangeAspect="1"/>
              </p:cNvPicPr>
              <p:nvPr/>
            </p:nvPicPr>
            <p:blipFill>
              <a:blip r:embed="rId5" cstate="print"/>
              <a:srcRect r="52941" b="59865"/>
              <a:stretch>
                <a:fillRect/>
              </a:stretch>
            </p:blipFill>
            <p:spPr>
              <a:xfrm rot="1571621">
                <a:off x="2865932" y="6201949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5" name="Immagine 34" descr="untitled.png"/>
              <p:cNvPicPr>
                <a:picLocks noChangeAspect="1"/>
              </p:cNvPicPr>
              <p:nvPr/>
            </p:nvPicPr>
            <p:blipFill>
              <a:blip r:embed="rId5" cstate="print"/>
              <a:srcRect l="64706" t="16054" b="26770"/>
              <a:stretch>
                <a:fillRect/>
              </a:stretch>
            </p:blipFill>
            <p:spPr>
              <a:xfrm>
                <a:off x="3203848" y="6345088"/>
                <a:ext cx="432048" cy="51291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6" name="Immagine 35" descr="untitled.png"/>
              <p:cNvPicPr>
                <a:picLocks noChangeAspect="1"/>
              </p:cNvPicPr>
              <p:nvPr/>
            </p:nvPicPr>
            <p:blipFill>
              <a:blip r:embed="rId5" cstate="print"/>
              <a:srcRect l="64706" t="16054" b="30810"/>
              <a:stretch>
                <a:fillRect/>
              </a:stretch>
            </p:blipFill>
            <p:spPr>
              <a:xfrm>
                <a:off x="3419872" y="6381328"/>
                <a:ext cx="432048" cy="47667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7" name="Immagine 36" descr="untitled.png"/>
              <p:cNvPicPr>
                <a:picLocks noChangeAspect="1"/>
              </p:cNvPicPr>
              <p:nvPr/>
            </p:nvPicPr>
            <p:blipFill>
              <a:blip r:embed="rId5" cstate="print"/>
              <a:srcRect l="64706" t="16054" b="38837"/>
              <a:stretch>
                <a:fillRect/>
              </a:stretch>
            </p:blipFill>
            <p:spPr>
              <a:xfrm>
                <a:off x="3635896" y="6453336"/>
                <a:ext cx="432048" cy="40466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8" name="Immagine 37" descr="untitled.png"/>
              <p:cNvPicPr>
                <a:picLocks noChangeAspect="1"/>
              </p:cNvPicPr>
              <p:nvPr/>
            </p:nvPicPr>
            <p:blipFill>
              <a:blip r:embed="rId5" cstate="print"/>
              <a:srcRect l="64706" t="16054" b="46864"/>
              <a:stretch>
                <a:fillRect/>
              </a:stretch>
            </p:blipFill>
            <p:spPr>
              <a:xfrm>
                <a:off x="3851920" y="6525344"/>
                <a:ext cx="432048" cy="33265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40" name="Rettangolo 39"/>
          <p:cNvSpPr/>
          <p:nvPr/>
        </p:nvSpPr>
        <p:spPr>
          <a:xfrm>
            <a:off x="71406" y="6673334"/>
            <a:ext cx="2987824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it-IT" sz="600" b="1" kern="0" dirty="0" smtClean="0">
                <a:solidFill>
                  <a:srgbClr val="FDD955"/>
                </a:solidFill>
                <a:cs typeface="Calibri" pitchFamily="34" charset="0"/>
              </a:rPr>
              <a:t>Convegno medicina narrativa, 8 maggio 2015, Venezia</a:t>
            </a:r>
            <a:endParaRPr lang="it-IT" sz="300" b="1" kern="0" dirty="0" smtClean="0">
              <a:solidFill>
                <a:srgbClr val="FDD955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9"/>
          <p:cNvSpPr txBox="1">
            <a:spLocks noChangeArrowheads="1"/>
          </p:cNvSpPr>
          <p:nvPr/>
        </p:nvSpPr>
        <p:spPr bwMode="auto">
          <a:xfrm>
            <a:off x="0" y="6091238"/>
            <a:ext cx="1692275" cy="7667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20000"/>
              </a:spcBef>
              <a:defRPr/>
            </a:pPr>
            <a:endParaRPr lang="es-ES" sz="2800" b="1" i="1" kern="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223962"/>
          </a:xfrm>
        </p:spPr>
        <p:txBody>
          <a:bodyPr/>
          <a:lstStyle/>
          <a:p>
            <a:pPr marL="266700" eaLnBrk="1" hangingPunct="1"/>
            <a:r>
              <a:rPr lang="it-IT" sz="3600" b="1" dirty="0" smtClean="0">
                <a:solidFill>
                  <a:schemeClr val="bg1"/>
                </a:solidFill>
              </a:rPr>
              <a:t>NARRATION </a:t>
            </a:r>
            <a:br>
              <a:rPr lang="it-IT" sz="3600" b="1" dirty="0" smtClean="0">
                <a:solidFill>
                  <a:schemeClr val="bg1"/>
                </a:solidFill>
              </a:rPr>
            </a:br>
            <a:r>
              <a:rPr lang="it-IT" sz="3600" b="1" dirty="0" smtClean="0">
                <a:solidFill>
                  <a:schemeClr val="bg1"/>
                </a:solidFill>
              </a:rPr>
              <a:t>in CLINICAL PRACTICE</a:t>
            </a:r>
          </a:p>
        </p:txBody>
      </p:sp>
      <p:grpSp>
        <p:nvGrpSpPr>
          <p:cNvPr id="2" name="Gruppo 12"/>
          <p:cNvGrpSpPr>
            <a:grpSpLocks/>
          </p:cNvGrpSpPr>
          <p:nvPr/>
        </p:nvGrpSpPr>
        <p:grpSpPr bwMode="auto">
          <a:xfrm>
            <a:off x="322420" y="2490790"/>
            <a:ext cx="8535860" cy="1223962"/>
            <a:chOff x="357158" y="1428736"/>
            <a:chExt cx="8964605" cy="1224111"/>
          </a:xfrm>
        </p:grpSpPr>
        <p:sp>
          <p:nvSpPr>
            <p:cNvPr id="9" name="Rectangle 2"/>
            <p:cNvSpPr txBox="1">
              <a:spLocks noChangeArrowheads="1"/>
            </p:cNvSpPr>
            <p:nvPr/>
          </p:nvSpPr>
          <p:spPr bwMode="auto">
            <a:xfrm>
              <a:off x="2357434" y="1428736"/>
              <a:ext cx="6964329" cy="1224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it-IT" sz="2400" b="1" kern="0" dirty="0" err="1" smtClean="0">
                  <a:solidFill>
                    <a:srgbClr val="FCEAD0"/>
                  </a:solidFill>
                  <a:latin typeface="+mj-lt"/>
                  <a:ea typeface="+mj-ea"/>
                  <a:cs typeface="+mj-cs"/>
                </a:rPr>
                <a:t>Narration</a:t>
              </a:r>
              <a:r>
                <a:rPr lang="it-IT" sz="2400" b="1" kern="0" dirty="0" smtClean="0">
                  <a:solidFill>
                    <a:srgbClr val="FCEAD0"/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en-US" sz="2400" b="1" kern="0" dirty="0" smtClean="0">
                  <a:solidFill>
                    <a:srgbClr val="FCEAD0"/>
                  </a:solidFill>
                  <a:latin typeface="+mj-lt"/>
                  <a:ea typeface="+mj-ea"/>
                  <a:cs typeface="+mj-cs"/>
                </a:rPr>
                <a:t>makes a pathological subject of conversation </a:t>
              </a:r>
              <a:r>
                <a:rPr lang="en-US" sz="2400" b="1" kern="0" dirty="0" smtClean="0">
                  <a:solidFill>
                    <a:srgbClr val="FCEAD0"/>
                  </a:solidFill>
                </a:rPr>
                <a:t>a </a:t>
              </a:r>
              <a:r>
                <a:rPr lang="en-US" sz="2400" b="1" kern="0" dirty="0">
                  <a:solidFill>
                    <a:srgbClr val="FCEAD0"/>
                  </a:solidFill>
                </a:rPr>
                <a:t>lived experience </a:t>
              </a:r>
              <a:endParaRPr lang="it-IT" sz="2400" b="1" kern="0" dirty="0">
                <a:solidFill>
                  <a:srgbClr val="FCEAD0"/>
                </a:solidFill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20482" name="Picture 2" descr="http://www.e-sort.net/blog/wp-content/uploads/2013/02/bbc-blog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7158" y="1428736"/>
              <a:ext cx="2051720" cy="117729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1030" name="Picture 6" descr="http://www.medicina.unict.it/public/files/uploaded/Medicina_Inter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1428736"/>
            <a:ext cx="1131446" cy="1214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://www.chicproductions.com/wp-content/gallery/blog-post-images/cinema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6547">
            <a:off x="7618927" y="1774156"/>
            <a:ext cx="823713" cy="10298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Rettangolo arrotondato 12"/>
          <p:cNvSpPr/>
          <p:nvPr/>
        </p:nvSpPr>
        <p:spPr>
          <a:xfrm>
            <a:off x="0" y="3786190"/>
            <a:ext cx="9144000" cy="1500198"/>
          </a:xfrm>
          <a:prstGeom prst="roundRect">
            <a:avLst/>
          </a:prstGeom>
          <a:solidFill>
            <a:srgbClr val="FFFFCC">
              <a:alpha val="67000"/>
            </a:srgbClr>
          </a:solidFill>
          <a:ln w="508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0" y="3763984"/>
            <a:ext cx="9144000" cy="145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400" b="1" kern="0" dirty="0" smtClean="0">
                <a:latin typeface="+mj-lt"/>
                <a:ea typeface="+mj-ea"/>
                <a:cs typeface="+mj-cs"/>
              </a:rPr>
              <a:t>Narration as a constitutive element in the course of care comprising diagnosis, treatment and rehabilitation</a:t>
            </a:r>
            <a:endParaRPr lang="it-IT" sz="24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4" name="Rectangle 129"/>
          <p:cNvSpPr txBox="1">
            <a:spLocks noChangeArrowheads="1"/>
          </p:cNvSpPr>
          <p:nvPr/>
        </p:nvSpPr>
        <p:spPr bwMode="auto">
          <a:xfrm>
            <a:off x="0" y="6091238"/>
            <a:ext cx="1692275" cy="7667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20000"/>
              </a:spcBef>
              <a:defRPr/>
            </a:pPr>
            <a:endParaRPr lang="es-ES" sz="2800" b="1" i="1" kern="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grpSp>
        <p:nvGrpSpPr>
          <p:cNvPr id="16" name="Gruppo 15"/>
          <p:cNvGrpSpPr/>
          <p:nvPr/>
        </p:nvGrpSpPr>
        <p:grpSpPr>
          <a:xfrm>
            <a:off x="-18024" y="5680881"/>
            <a:ext cx="4301992" cy="1204503"/>
            <a:chOff x="-18024" y="5680881"/>
            <a:chExt cx="4301992" cy="1204503"/>
          </a:xfrm>
        </p:grpSpPr>
        <p:pic>
          <p:nvPicPr>
            <p:cNvPr id="17" name="Immagine 16" descr="untitled.png"/>
            <p:cNvPicPr>
              <a:picLocks noChangeAspect="1"/>
            </p:cNvPicPr>
            <p:nvPr/>
          </p:nvPicPr>
          <p:blipFill>
            <a:blip r:embed="rId6" cstate="print"/>
            <a:srcRect r="52941" b="59865"/>
            <a:stretch>
              <a:fillRect/>
            </a:stretch>
          </p:blipFill>
          <p:spPr>
            <a:xfrm rot="21421494">
              <a:off x="620516" y="5718549"/>
              <a:ext cx="576064" cy="3600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8" name="Immagine 17" descr="untitled.png"/>
            <p:cNvPicPr>
              <a:picLocks noChangeAspect="1"/>
            </p:cNvPicPr>
            <p:nvPr/>
          </p:nvPicPr>
          <p:blipFill>
            <a:blip r:embed="rId6" cstate="print"/>
            <a:srcRect r="52941" b="59865"/>
            <a:stretch>
              <a:fillRect/>
            </a:stretch>
          </p:blipFill>
          <p:spPr>
            <a:xfrm rot="239734">
              <a:off x="959756" y="5680881"/>
              <a:ext cx="576064" cy="3600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19" name="Gruppo 32"/>
            <p:cNvGrpSpPr/>
            <p:nvPr/>
          </p:nvGrpSpPr>
          <p:grpSpPr>
            <a:xfrm>
              <a:off x="-18024" y="5733256"/>
              <a:ext cx="4301992" cy="1152128"/>
              <a:chOff x="-18024" y="5733256"/>
              <a:chExt cx="4301992" cy="1152128"/>
            </a:xfrm>
          </p:grpSpPr>
          <p:sp>
            <p:nvSpPr>
              <p:cNvPr id="20" name="Rectangle 129"/>
              <p:cNvSpPr txBox="1">
                <a:spLocks noChangeArrowheads="1"/>
              </p:cNvSpPr>
              <p:nvPr/>
            </p:nvSpPr>
            <p:spPr bwMode="auto">
              <a:xfrm>
                <a:off x="1" y="6091238"/>
                <a:ext cx="1691679" cy="766762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2800" b="1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21" name="Immagine 4" descr="untitled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331640" y="5877272"/>
                <a:ext cx="1224136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2" name="Immagine 21" descr="untitled.png"/>
              <p:cNvPicPr>
                <a:picLocks noChangeAspect="1"/>
              </p:cNvPicPr>
              <p:nvPr/>
            </p:nvPicPr>
            <p:blipFill>
              <a:blip r:embed="rId6" cstate="print"/>
              <a:srcRect r="52941"/>
              <a:stretch>
                <a:fillRect/>
              </a:stretch>
            </p:blipFill>
            <p:spPr>
              <a:xfrm>
                <a:off x="971600" y="5805264"/>
                <a:ext cx="576064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3" name="Immagine 22" descr="untitled.png"/>
              <p:cNvPicPr>
                <a:picLocks noChangeAspect="1"/>
              </p:cNvPicPr>
              <p:nvPr/>
            </p:nvPicPr>
            <p:blipFill>
              <a:blip r:embed="rId6" cstate="print"/>
              <a:srcRect l="64706"/>
              <a:stretch>
                <a:fillRect/>
              </a:stretch>
            </p:blipFill>
            <p:spPr>
              <a:xfrm>
                <a:off x="755576" y="5877272"/>
                <a:ext cx="432048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4" name="Immagine 23" descr="untitled.png"/>
              <p:cNvPicPr>
                <a:picLocks noChangeAspect="1"/>
              </p:cNvPicPr>
              <p:nvPr/>
            </p:nvPicPr>
            <p:blipFill>
              <a:blip r:embed="rId6" cstate="print"/>
              <a:srcRect r="52941"/>
              <a:stretch>
                <a:fillRect/>
              </a:stretch>
            </p:blipFill>
            <p:spPr>
              <a:xfrm>
                <a:off x="395536" y="5916299"/>
                <a:ext cx="576064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5" name="Immagine 24" descr="untitled.png"/>
              <p:cNvPicPr>
                <a:picLocks noChangeAspect="1"/>
              </p:cNvPicPr>
              <p:nvPr/>
            </p:nvPicPr>
            <p:blipFill>
              <a:blip r:embed="rId6" cstate="print"/>
              <a:srcRect l="64706"/>
              <a:stretch>
                <a:fillRect/>
              </a:stretch>
            </p:blipFill>
            <p:spPr>
              <a:xfrm>
                <a:off x="179512" y="5988307"/>
                <a:ext cx="432048" cy="8970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6" name="Immagine 25" descr="untitled.png"/>
              <p:cNvPicPr>
                <a:picLocks noChangeAspect="1"/>
              </p:cNvPicPr>
              <p:nvPr/>
            </p:nvPicPr>
            <p:blipFill>
              <a:blip r:embed="rId6" cstate="print"/>
              <a:srcRect l="64706" b="14756"/>
              <a:stretch>
                <a:fillRect/>
              </a:stretch>
            </p:blipFill>
            <p:spPr>
              <a:xfrm>
                <a:off x="2411760" y="6048672"/>
                <a:ext cx="432048" cy="76470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7" name="Immagine 26" descr="untitled.png"/>
              <p:cNvPicPr>
                <a:picLocks noChangeAspect="1"/>
              </p:cNvPicPr>
              <p:nvPr/>
            </p:nvPicPr>
            <p:blipFill>
              <a:blip r:embed="rId6" cstate="print"/>
              <a:srcRect l="67689" b="19106"/>
              <a:stretch>
                <a:fillRect/>
              </a:stretch>
            </p:blipFill>
            <p:spPr>
              <a:xfrm>
                <a:off x="0" y="6132323"/>
                <a:ext cx="395536" cy="7256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8" name="Immagine 27" descr="untitled.png"/>
              <p:cNvPicPr>
                <a:picLocks noChangeAspect="1"/>
              </p:cNvPicPr>
              <p:nvPr/>
            </p:nvPicPr>
            <p:blipFill>
              <a:blip r:embed="rId6" cstate="print"/>
              <a:srcRect r="52941" b="59865"/>
              <a:stretch>
                <a:fillRect/>
              </a:stretch>
            </p:blipFill>
            <p:spPr>
              <a:xfrm rot="20561150">
                <a:off x="-18024" y="5871715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9" name="Immagine 28" descr="untitled.png"/>
              <p:cNvPicPr>
                <a:picLocks noChangeAspect="1"/>
              </p:cNvPicPr>
              <p:nvPr/>
            </p:nvPicPr>
            <p:blipFill>
              <a:blip r:embed="rId6" cstate="print"/>
              <a:srcRect r="52941" b="59865"/>
              <a:stretch>
                <a:fillRect/>
              </a:stretch>
            </p:blipFill>
            <p:spPr>
              <a:xfrm rot="21210942">
                <a:off x="342016" y="5764632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0" name="Immagine 29" descr="untitled.png"/>
              <p:cNvPicPr>
                <a:picLocks noChangeAspect="1"/>
              </p:cNvPicPr>
              <p:nvPr/>
            </p:nvPicPr>
            <p:blipFill>
              <a:blip r:embed="rId6" cstate="print"/>
              <a:srcRect r="52941" b="59865"/>
              <a:stretch>
                <a:fillRect/>
              </a:stretch>
            </p:blipFill>
            <p:spPr>
              <a:xfrm>
                <a:off x="1259632" y="5733256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1" name="Immagine 30" descr="untitled.png"/>
              <p:cNvPicPr>
                <a:picLocks noChangeAspect="1"/>
              </p:cNvPicPr>
              <p:nvPr/>
            </p:nvPicPr>
            <p:blipFill>
              <a:blip r:embed="rId6" cstate="print"/>
              <a:srcRect r="52941" b="59865"/>
              <a:stretch>
                <a:fillRect/>
              </a:stretch>
            </p:blipFill>
            <p:spPr>
              <a:xfrm rot="669771">
                <a:off x="1577067" y="5785613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2" name="Immagine 31" descr="untitled.png"/>
              <p:cNvPicPr>
                <a:picLocks noChangeAspect="1"/>
              </p:cNvPicPr>
              <p:nvPr/>
            </p:nvPicPr>
            <p:blipFill>
              <a:blip r:embed="rId6" cstate="print"/>
              <a:srcRect r="52941" b="59865"/>
              <a:stretch>
                <a:fillRect/>
              </a:stretch>
            </p:blipFill>
            <p:spPr>
              <a:xfrm rot="982210">
                <a:off x="1874757" y="5824915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3" name="Immagine 32" descr="untitled.png"/>
              <p:cNvPicPr>
                <a:picLocks noChangeAspect="1"/>
              </p:cNvPicPr>
              <p:nvPr/>
            </p:nvPicPr>
            <p:blipFill>
              <a:blip r:embed="rId6" cstate="print"/>
              <a:srcRect l="64706" t="8027" b="22783"/>
              <a:stretch>
                <a:fillRect/>
              </a:stretch>
            </p:blipFill>
            <p:spPr>
              <a:xfrm>
                <a:off x="2699792" y="6237312"/>
                <a:ext cx="432048" cy="62068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4" name="Immagine 33" descr="untitled.png"/>
              <p:cNvPicPr>
                <a:picLocks noChangeAspect="1"/>
              </p:cNvPicPr>
              <p:nvPr/>
            </p:nvPicPr>
            <p:blipFill>
              <a:blip r:embed="rId6" cstate="print"/>
              <a:srcRect l="64706" t="16054" b="22783"/>
              <a:stretch>
                <a:fillRect/>
              </a:stretch>
            </p:blipFill>
            <p:spPr>
              <a:xfrm>
                <a:off x="2987824" y="6309320"/>
                <a:ext cx="432048" cy="54868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5" name="Immagine 34" descr="untitled.png"/>
              <p:cNvPicPr>
                <a:picLocks noChangeAspect="1"/>
              </p:cNvPicPr>
              <p:nvPr/>
            </p:nvPicPr>
            <p:blipFill>
              <a:blip r:embed="rId6" cstate="print"/>
              <a:srcRect l="64706" t="8027" b="14756"/>
              <a:stretch>
                <a:fillRect/>
              </a:stretch>
            </p:blipFill>
            <p:spPr>
              <a:xfrm>
                <a:off x="2123728" y="6093296"/>
                <a:ext cx="432048" cy="69269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6" name="Immagine 35" descr="untitled.png"/>
              <p:cNvPicPr>
                <a:picLocks noChangeAspect="1"/>
              </p:cNvPicPr>
              <p:nvPr/>
            </p:nvPicPr>
            <p:blipFill>
              <a:blip r:embed="rId6" cstate="print"/>
              <a:srcRect r="52941" b="59865"/>
              <a:stretch>
                <a:fillRect/>
              </a:stretch>
            </p:blipFill>
            <p:spPr>
              <a:xfrm rot="1571621">
                <a:off x="2289868" y="5984643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7" name="Immagine 36" descr="untitled.png"/>
              <p:cNvPicPr>
                <a:picLocks noChangeAspect="1"/>
              </p:cNvPicPr>
              <p:nvPr/>
            </p:nvPicPr>
            <p:blipFill>
              <a:blip r:embed="rId6" cstate="print"/>
              <a:srcRect r="52941" b="59865"/>
              <a:stretch>
                <a:fillRect/>
              </a:stretch>
            </p:blipFill>
            <p:spPr>
              <a:xfrm rot="1571621">
                <a:off x="2605660" y="6128659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8" name="Immagine 37" descr="untitled.png"/>
              <p:cNvPicPr>
                <a:picLocks noChangeAspect="1"/>
              </p:cNvPicPr>
              <p:nvPr/>
            </p:nvPicPr>
            <p:blipFill>
              <a:blip r:embed="rId6" cstate="print"/>
              <a:srcRect r="52941" b="59865"/>
              <a:stretch>
                <a:fillRect/>
              </a:stretch>
            </p:blipFill>
            <p:spPr>
              <a:xfrm rot="1571621">
                <a:off x="2865932" y="6201949"/>
                <a:ext cx="576064" cy="36004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9" name="Immagine 38" descr="untitled.png"/>
              <p:cNvPicPr>
                <a:picLocks noChangeAspect="1"/>
              </p:cNvPicPr>
              <p:nvPr/>
            </p:nvPicPr>
            <p:blipFill>
              <a:blip r:embed="rId6" cstate="print"/>
              <a:srcRect l="64706" t="16054" b="26770"/>
              <a:stretch>
                <a:fillRect/>
              </a:stretch>
            </p:blipFill>
            <p:spPr>
              <a:xfrm>
                <a:off x="3203848" y="6345088"/>
                <a:ext cx="432048" cy="51291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0" name="Immagine 39" descr="untitled.png"/>
              <p:cNvPicPr>
                <a:picLocks noChangeAspect="1"/>
              </p:cNvPicPr>
              <p:nvPr/>
            </p:nvPicPr>
            <p:blipFill>
              <a:blip r:embed="rId6" cstate="print"/>
              <a:srcRect l="64706" t="16054" b="30810"/>
              <a:stretch>
                <a:fillRect/>
              </a:stretch>
            </p:blipFill>
            <p:spPr>
              <a:xfrm>
                <a:off x="3419872" y="6381328"/>
                <a:ext cx="432048" cy="47667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1" name="Immagine 40" descr="untitled.png"/>
              <p:cNvPicPr>
                <a:picLocks noChangeAspect="1"/>
              </p:cNvPicPr>
              <p:nvPr/>
            </p:nvPicPr>
            <p:blipFill>
              <a:blip r:embed="rId6" cstate="print"/>
              <a:srcRect l="64706" t="16054" b="38837"/>
              <a:stretch>
                <a:fillRect/>
              </a:stretch>
            </p:blipFill>
            <p:spPr>
              <a:xfrm>
                <a:off x="3635896" y="6453336"/>
                <a:ext cx="432048" cy="40466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2" name="Immagine 41" descr="untitled.png"/>
              <p:cNvPicPr>
                <a:picLocks noChangeAspect="1"/>
              </p:cNvPicPr>
              <p:nvPr/>
            </p:nvPicPr>
            <p:blipFill>
              <a:blip r:embed="rId6" cstate="print"/>
              <a:srcRect l="64706" t="16054" b="46864"/>
              <a:stretch>
                <a:fillRect/>
              </a:stretch>
            </p:blipFill>
            <p:spPr>
              <a:xfrm>
                <a:off x="3851920" y="6525344"/>
                <a:ext cx="432048" cy="33265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44" name="Rettangolo 43"/>
          <p:cNvSpPr/>
          <p:nvPr/>
        </p:nvSpPr>
        <p:spPr>
          <a:xfrm>
            <a:off x="71406" y="6673334"/>
            <a:ext cx="2987824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it-IT" sz="600" b="1" kern="0" dirty="0" smtClean="0">
                <a:solidFill>
                  <a:srgbClr val="FDD955"/>
                </a:solidFill>
                <a:cs typeface="Calibri" pitchFamily="34" charset="0"/>
              </a:rPr>
              <a:t>Convegno medicina narrativa, 8 maggio 2015, Venezia</a:t>
            </a:r>
            <a:endParaRPr lang="it-IT" sz="300" b="1" kern="0" dirty="0" smtClean="0">
              <a:solidFill>
                <a:srgbClr val="FDD955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Rettangolo 42"/>
          <p:cNvSpPr/>
          <p:nvPr/>
        </p:nvSpPr>
        <p:spPr>
          <a:xfrm>
            <a:off x="357158" y="1785926"/>
            <a:ext cx="63706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it-IT" sz="2400" b="1" kern="0" dirty="0" err="1" smtClean="0">
                <a:solidFill>
                  <a:srgbClr val="FCEAD0"/>
                </a:solidFill>
                <a:latin typeface="Arial"/>
                <a:cs typeface="Arial"/>
              </a:rPr>
              <a:t>Narration</a:t>
            </a:r>
            <a:r>
              <a:rPr lang="it-IT" sz="2400" b="1" kern="0" dirty="0" smtClean="0">
                <a:solidFill>
                  <a:srgbClr val="FCEAD0"/>
                </a:solidFill>
                <a:latin typeface="Arial"/>
                <a:cs typeface="Arial"/>
              </a:rPr>
              <a:t> </a:t>
            </a:r>
            <a:r>
              <a:rPr lang="it-IT" sz="2400" b="1" kern="0" dirty="0" err="1" smtClean="0">
                <a:solidFill>
                  <a:srgbClr val="FCEAD0"/>
                </a:solidFill>
                <a:latin typeface="Arial"/>
                <a:cs typeface="Arial"/>
              </a:rPr>
              <a:t>as</a:t>
            </a:r>
            <a:r>
              <a:rPr lang="it-IT" sz="2400" b="1" kern="0" dirty="0" smtClean="0">
                <a:solidFill>
                  <a:srgbClr val="FCEAD0"/>
                </a:solidFill>
                <a:latin typeface="Arial"/>
                <a:cs typeface="Arial"/>
              </a:rPr>
              <a:t> </a:t>
            </a:r>
            <a:r>
              <a:rPr lang="it-IT" sz="2400" b="1" kern="0" dirty="0" err="1" smtClean="0">
                <a:solidFill>
                  <a:srgbClr val="FCEAD0"/>
                </a:solidFill>
                <a:latin typeface="Arial"/>
                <a:cs typeface="Arial"/>
              </a:rPr>
              <a:t>traditional</a:t>
            </a:r>
            <a:r>
              <a:rPr lang="it-IT" sz="2400" b="1" kern="0" dirty="0" smtClean="0">
                <a:solidFill>
                  <a:srgbClr val="FCEAD0"/>
                </a:solidFill>
                <a:latin typeface="Arial"/>
                <a:cs typeface="Arial"/>
              </a:rPr>
              <a:t> </a:t>
            </a:r>
            <a:r>
              <a:rPr lang="it-IT" sz="2400" b="1" kern="0" dirty="0" err="1" smtClean="0">
                <a:solidFill>
                  <a:srgbClr val="FCEAD0"/>
                </a:solidFill>
                <a:latin typeface="Arial"/>
                <a:cs typeface="Arial"/>
              </a:rPr>
              <a:t>literary</a:t>
            </a:r>
            <a:r>
              <a:rPr lang="it-IT" sz="2400" b="1" kern="0" dirty="0" smtClean="0">
                <a:solidFill>
                  <a:srgbClr val="FCEAD0"/>
                </a:solidFill>
                <a:latin typeface="Arial"/>
                <a:cs typeface="Arial"/>
              </a:rPr>
              <a:t> </a:t>
            </a:r>
            <a:r>
              <a:rPr lang="it-IT" sz="2400" b="1" kern="0" dirty="0" err="1" smtClean="0">
                <a:solidFill>
                  <a:srgbClr val="FCEAD0"/>
                </a:solidFill>
                <a:latin typeface="Arial"/>
                <a:cs typeface="Arial"/>
              </a:rPr>
              <a:t>tool</a:t>
            </a:r>
            <a:r>
              <a:rPr lang="it-IT" sz="2400" b="1" kern="0" dirty="0" smtClean="0">
                <a:solidFill>
                  <a:srgbClr val="FCEAD0"/>
                </a:solidFill>
                <a:latin typeface="Arial"/>
                <a:cs typeface="Arial"/>
              </a:rPr>
              <a:t>/</a:t>
            </a:r>
            <a:r>
              <a:rPr lang="it-IT" sz="2400" b="1" kern="0" dirty="0" err="1" smtClean="0">
                <a:solidFill>
                  <a:srgbClr val="FCEAD0"/>
                </a:solidFill>
                <a:latin typeface="Arial"/>
                <a:cs typeface="Arial"/>
              </a:rPr>
              <a:t>means</a:t>
            </a:r>
            <a:endParaRPr lang="it-IT" sz="2400" b="1" kern="0" dirty="0">
              <a:solidFill>
                <a:srgbClr val="FCEAD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2" grpId="0"/>
      <p:bldP spid="43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20093</TotalTime>
  <Words>1229</Words>
  <Application>Microsoft Macintosh PowerPoint</Application>
  <PresentationFormat>Presentazione su schermo (4:3)</PresentationFormat>
  <Paragraphs>214</Paragraphs>
  <Slides>27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8" baseType="lpstr">
      <vt:lpstr>Diseño predeterminado</vt:lpstr>
      <vt:lpstr>Diapositiva 1</vt:lpstr>
      <vt:lpstr>Diapositiva 2</vt:lpstr>
      <vt:lpstr>Diapositiva 3</vt:lpstr>
      <vt:lpstr>Diapositiva 4</vt:lpstr>
      <vt:lpstr>EVIDENCE BASED MEDICINE</vt:lpstr>
      <vt:lpstr>Diapositiva 6</vt:lpstr>
      <vt:lpstr>Diapositiva 7</vt:lpstr>
      <vt:lpstr>NARRATIVE BASED MEDICINE</vt:lpstr>
      <vt:lpstr>NARRATION  in CLINICAL PRACTICE</vt:lpstr>
      <vt:lpstr>CONSENSUS CONFERENCE</vt:lpstr>
      <vt:lpstr>CONSENSUS CONFERENCE  on RECOMMENDATIONS   for the clinical implementation of  the Narrative Based Medicine in the care of people with rare and chronic diseases   </vt:lpstr>
      <vt:lpstr>Diapositiva 12</vt:lpstr>
      <vt:lpstr>Consensus conference</vt:lpstr>
      <vt:lpstr>Consensus conference</vt:lpstr>
      <vt:lpstr>Consensus conference</vt:lpstr>
      <vt:lpstr>Diapositiva 16</vt:lpstr>
      <vt:lpstr>Diapositiva 17</vt:lpstr>
      <vt:lpstr>NBM: definition (1/2)</vt:lpstr>
      <vt:lpstr>NBM: definition (2/2)</vt:lpstr>
      <vt:lpstr>NBM: methodologies and tools (1/2)</vt:lpstr>
      <vt:lpstr>NBM: metodologie e strumenti (2/2)</vt:lpstr>
      <vt:lpstr>NBM: benefit, fields and context</vt:lpstr>
      <vt:lpstr>NBM: training</vt:lpstr>
      <vt:lpstr>NBM: Research</vt:lpstr>
      <vt:lpstr>  www.iss.it/cnmr               medicina.narrativa@iss.it</vt:lpstr>
      <vt:lpstr>  www.iss.it/cnmr</vt:lpstr>
      <vt:lpstr>Diapositiva 27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Rare patients, frequest stories</dc:title>
  <dc:creator>Amalia Egle Gentile</dc:creator>
  <cp:lastModifiedBy>malattie_rare</cp:lastModifiedBy>
  <cp:revision>1044</cp:revision>
  <dcterms:created xsi:type="dcterms:W3CDTF">2010-05-23T14:28:12Z</dcterms:created>
  <dcterms:modified xsi:type="dcterms:W3CDTF">2016-02-19T02:13:36Z</dcterms:modified>
</cp:coreProperties>
</file>