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64" r:id="rId3"/>
    <p:sldId id="605" r:id="rId4"/>
    <p:sldId id="606" r:id="rId5"/>
    <p:sldId id="610" r:id="rId6"/>
    <p:sldId id="607" r:id="rId7"/>
    <p:sldId id="608" r:id="rId8"/>
    <p:sldId id="578" r:id="rId9"/>
    <p:sldId id="579" r:id="rId10"/>
    <p:sldId id="580" r:id="rId11"/>
    <p:sldId id="581" r:id="rId12"/>
    <p:sldId id="582" r:id="rId13"/>
    <p:sldId id="583" r:id="rId14"/>
    <p:sldId id="585" r:id="rId15"/>
    <p:sldId id="586" r:id="rId16"/>
    <p:sldId id="592" r:id="rId17"/>
    <p:sldId id="595" r:id="rId18"/>
    <p:sldId id="596" r:id="rId19"/>
    <p:sldId id="597" r:id="rId20"/>
    <p:sldId id="598" r:id="rId21"/>
    <p:sldId id="599" r:id="rId22"/>
    <p:sldId id="600" r:id="rId23"/>
    <p:sldId id="602" r:id="rId24"/>
    <p:sldId id="603" r:id="rId25"/>
    <p:sldId id="495" r:id="rId26"/>
    <p:sldId id="604" r:id="rId27"/>
    <p:sldId id="60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2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1" autoAdjust="0"/>
  </p:normalViewPr>
  <p:slideViewPr>
    <p:cSldViewPr snapToGrid="0" snapToObjects="1">
      <p:cViewPr varScale="1">
        <p:scale>
          <a:sx n="72" d="100"/>
          <a:sy n="72" d="100"/>
        </p:scale>
        <p:origin x="-780" y="-10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8C9ADF-CC0E-4C3C-BC6C-409902D4E10B}" type="datetimeFigureOut">
              <a:rPr lang="en-US" smtClean="0"/>
              <a:t>6/27/2016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636B26-8B1A-4036-8B85-D4B957BCB401}" type="slidenum">
              <a:rPr lang="en-US" smtClean="0"/>
              <a:t>‹#›</a:t>
            </a:fld>
            <a:endParaRPr lang="en-US"/>
          </a:p>
        </p:txBody>
      </p:sp>
    </p:spTree>
    <p:extLst>
      <p:ext uri="{BB962C8B-B14F-4D97-AF65-F5344CB8AC3E}">
        <p14:creationId xmlns:p14="http://schemas.microsoft.com/office/powerpoint/2010/main" val="777025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B10FFF-4381-49AE-9439-634EA9801A31}" type="datetimeFigureOut">
              <a:rPr lang="en-US" smtClean="0"/>
              <a:t>6/27/2016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38F681-E826-473F-963D-D162F9457AAE}" type="slidenum">
              <a:rPr lang="en-US" smtClean="0"/>
              <a:t>‹#›</a:t>
            </a:fld>
            <a:endParaRPr lang="en-US" dirty="0"/>
          </a:p>
        </p:txBody>
      </p:sp>
    </p:spTree>
    <p:extLst>
      <p:ext uri="{BB962C8B-B14F-4D97-AF65-F5344CB8AC3E}">
        <p14:creationId xmlns:p14="http://schemas.microsoft.com/office/powerpoint/2010/main" val="219620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26260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208191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175782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82920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135689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12423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63161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50666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70417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35120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6CC6D-FE61-464F-AEDB-C141A0E50976}" type="datetimeFigureOut">
              <a:rPr lang="en-US" smtClean="0"/>
              <a:t>6/27/2016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8766A-B1A0-E442-A20D-51ACD4C10A84}" type="slidenum">
              <a:rPr lang="en-US" smtClean="0"/>
              <a:t>‹#›</a:t>
            </a:fld>
            <a:endParaRPr lang="en-US" dirty="0"/>
          </a:p>
        </p:txBody>
      </p:sp>
    </p:spTree>
    <p:extLst>
      <p:ext uri="{BB962C8B-B14F-4D97-AF65-F5344CB8AC3E}">
        <p14:creationId xmlns:p14="http://schemas.microsoft.com/office/powerpoint/2010/main" val="133982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6CC6D-FE61-464F-AEDB-C141A0E50976}" type="datetimeFigureOut">
              <a:rPr lang="en-US" smtClean="0"/>
              <a:t>6/27/2016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8766A-B1A0-E442-A20D-51ACD4C10A84}" type="slidenum">
              <a:rPr lang="en-US" smtClean="0"/>
              <a:t>‹#›</a:t>
            </a:fld>
            <a:endParaRPr lang="en-US" dirty="0"/>
          </a:p>
        </p:txBody>
      </p:sp>
    </p:spTree>
    <p:extLst>
      <p:ext uri="{BB962C8B-B14F-4D97-AF65-F5344CB8AC3E}">
        <p14:creationId xmlns:p14="http://schemas.microsoft.com/office/powerpoint/2010/main" val="42575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shuster@mpslawyers.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mpslawyer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1755"/>
            <a:ext cx="9144000" cy="2387600"/>
          </a:xfrm>
        </p:spPr>
        <p:txBody>
          <a:bodyPr>
            <a:normAutofit fontScale="90000"/>
          </a:bodyPr>
          <a:lstStyle/>
          <a:p>
            <a:r>
              <a:rPr lang="en-US" dirty="0">
                <a:solidFill>
                  <a:srgbClr val="0070C0"/>
                </a:solidFill>
                <a:latin typeface="Times New Roman" charset="0"/>
                <a:ea typeface="Times New Roman" charset="0"/>
                <a:cs typeface="Times New Roman" charset="0"/>
              </a:rPr>
              <a:t>Harness the Power of a Telemarketer: </a:t>
            </a:r>
            <a:br>
              <a:rPr lang="en-US" dirty="0">
                <a:solidFill>
                  <a:srgbClr val="0070C0"/>
                </a:solidFill>
                <a:latin typeface="Times New Roman" charset="0"/>
                <a:ea typeface="Times New Roman" charset="0"/>
                <a:cs typeface="Times New Roman" charset="0"/>
              </a:rPr>
            </a:br>
            <a:r>
              <a:rPr lang="en-US" dirty="0">
                <a:solidFill>
                  <a:srgbClr val="0070C0"/>
                </a:solidFill>
                <a:latin typeface="Times New Roman" charset="0"/>
                <a:ea typeface="Times New Roman" charset="0"/>
                <a:cs typeface="Times New Roman" charset="0"/>
              </a:rPr>
              <a:t>7 Essential Tips </a:t>
            </a:r>
            <a:endParaRPr lang="en-US" sz="44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524000" y="4131430"/>
            <a:ext cx="9144000" cy="1655762"/>
          </a:xfrm>
        </p:spPr>
        <p:txBody>
          <a:bodyPr>
            <a:normAutofit/>
          </a:bodyPr>
          <a:lstStyle/>
          <a:p>
            <a:r>
              <a:rPr lang="en-US" sz="2800" dirty="0">
                <a:latin typeface="Times New Roman" charset="0"/>
                <a:ea typeface="Times New Roman" charset="0"/>
                <a:cs typeface="Times New Roman" charset="0"/>
              </a:rPr>
              <a:t>Presented by: </a:t>
            </a:r>
          </a:p>
          <a:p>
            <a:r>
              <a:rPr lang="en-US" sz="2800" dirty="0">
                <a:latin typeface="Times New Roman" charset="0"/>
                <a:ea typeface="Times New Roman" charset="0"/>
                <a:cs typeface="Times New Roman" charset="0"/>
              </a:rPr>
              <a:t>Michele Shuster</a:t>
            </a:r>
          </a:p>
          <a:p>
            <a:r>
              <a:rPr lang="en-US" sz="2800" dirty="0">
                <a:latin typeface="Times New Roman" charset="0"/>
                <a:ea typeface="Times New Roman" charset="0"/>
                <a:cs typeface="Times New Roman" charset="0"/>
              </a:rPr>
              <a:t>Mac Murray, Petersen &amp; Shuster LLP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53" y="190062"/>
            <a:ext cx="2107453" cy="840226"/>
          </a:xfrm>
          <a:prstGeom prst="rect">
            <a:avLst/>
          </a:prstGeom>
        </p:spPr>
      </p:pic>
      <p:sp>
        <p:nvSpPr>
          <p:cNvPr id="5" name="TextBox 4"/>
          <p:cNvSpPr txBox="1"/>
          <p:nvPr/>
        </p:nvSpPr>
        <p:spPr>
          <a:xfrm>
            <a:off x="10226565" y="6337738"/>
            <a:ext cx="1702675" cy="369332"/>
          </a:xfrm>
          <a:prstGeom prst="rect">
            <a:avLst/>
          </a:prstGeom>
          <a:noFill/>
        </p:spPr>
        <p:txBody>
          <a:bodyPr wrap="square" rtlCol="0">
            <a:spAutoFit/>
          </a:bodyPr>
          <a:lstStyle/>
          <a:p>
            <a:r>
              <a:rPr lang="en-US" i="1" dirty="0">
                <a:solidFill>
                  <a:srgbClr val="BCB2A9"/>
                </a:solidFill>
                <a:latin typeface="Brush Script MT" charset="0"/>
                <a:ea typeface="Brush Script MT" charset="0"/>
                <a:cs typeface="Brush Script MT" charset="0"/>
              </a:rPr>
              <a:t>Perspective Matters</a:t>
            </a:r>
          </a:p>
        </p:txBody>
      </p:sp>
    </p:spTree>
    <p:extLst>
      <p:ext uri="{BB962C8B-B14F-4D97-AF65-F5344CB8AC3E}">
        <p14:creationId xmlns:p14="http://schemas.microsoft.com/office/powerpoint/2010/main" val="529340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normAutofit/>
          </a:bodyPr>
          <a:lstStyle/>
          <a:p>
            <a:pPr algn="ctr"/>
            <a:r>
              <a:rPr lang="en-US" dirty="0"/>
              <a:t>How do you Manage Customer Service and Consumer Complaints?</a:t>
            </a:r>
          </a:p>
        </p:txBody>
      </p:sp>
      <p:sp>
        <p:nvSpPr>
          <p:cNvPr id="5" name="Content Placeholder 4"/>
          <p:cNvSpPr>
            <a:spLocks noGrp="1"/>
          </p:cNvSpPr>
          <p:nvPr>
            <p:ph idx="1"/>
          </p:nvPr>
        </p:nvSpPr>
        <p:spPr/>
        <p:txBody>
          <a:bodyPr>
            <a:normAutofit/>
          </a:bodyPr>
          <a:lstStyle/>
          <a:p>
            <a:pPr lvl="1"/>
            <a:r>
              <a:rPr lang="en-US" dirty="0"/>
              <a:t>Golden Tickets</a:t>
            </a:r>
          </a:p>
          <a:p>
            <a:pPr lvl="1"/>
            <a:r>
              <a:rPr lang="en-US" dirty="0"/>
              <a:t>Database</a:t>
            </a:r>
          </a:p>
          <a:p>
            <a:pPr lvl="1"/>
            <a:r>
              <a:rPr lang="en-US" dirty="0"/>
              <a:t>Identify patterns or trends</a:t>
            </a:r>
          </a:p>
          <a:p>
            <a:pPr lvl="1"/>
            <a:r>
              <a:rPr lang="en-US" dirty="0"/>
              <a:t>Take action to eliminate</a:t>
            </a:r>
          </a:p>
          <a:p>
            <a:pPr marL="0" indent="0">
              <a:buNone/>
            </a:pPr>
            <a:endParaRPr lang="en-US" dirty="0"/>
          </a:p>
        </p:txBody>
      </p:sp>
    </p:spTree>
    <p:extLst>
      <p:ext uri="{BB962C8B-B14F-4D97-AF65-F5344CB8AC3E}">
        <p14:creationId xmlns:p14="http://schemas.microsoft.com/office/powerpoint/2010/main" val="123688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Be Aware of “Riskier” Practices</a:t>
            </a:r>
          </a:p>
        </p:txBody>
      </p:sp>
      <p:sp>
        <p:nvSpPr>
          <p:cNvPr id="5" name="Content Placeholder 4"/>
          <p:cNvSpPr>
            <a:spLocks noGrp="1"/>
          </p:cNvSpPr>
          <p:nvPr>
            <p:ph idx="1"/>
          </p:nvPr>
        </p:nvSpPr>
        <p:spPr/>
        <p:txBody>
          <a:bodyPr>
            <a:normAutofit/>
          </a:bodyPr>
          <a:lstStyle/>
          <a:p>
            <a:r>
              <a:rPr lang="en-US" dirty="0"/>
              <a:t>Calls/texts to cellular phones</a:t>
            </a:r>
          </a:p>
          <a:p>
            <a:r>
              <a:rPr lang="en-US" dirty="0"/>
              <a:t>Prerecorded Messages</a:t>
            </a:r>
          </a:p>
          <a:p>
            <a:r>
              <a:rPr lang="en-US" dirty="0"/>
              <a:t>Over dialing</a:t>
            </a:r>
          </a:p>
          <a:p>
            <a:r>
              <a:rPr lang="en-US" dirty="0"/>
              <a:t>Wrong caller ID</a:t>
            </a:r>
          </a:p>
          <a:p>
            <a:r>
              <a:rPr lang="en-US" dirty="0"/>
              <a:t>Vulnerable Populations</a:t>
            </a:r>
          </a:p>
          <a:p>
            <a:r>
              <a:rPr lang="en-US" dirty="0"/>
              <a:t>“Pet projects”</a:t>
            </a:r>
          </a:p>
          <a:p>
            <a:r>
              <a:rPr lang="en-US" dirty="0"/>
              <a:t>Calling time/holiday restrictions</a:t>
            </a:r>
          </a:p>
        </p:txBody>
      </p:sp>
    </p:spTree>
    <p:extLst>
      <p:ext uri="{BB962C8B-B14F-4D97-AF65-F5344CB8AC3E}">
        <p14:creationId xmlns:p14="http://schemas.microsoft.com/office/powerpoint/2010/main" val="20431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1755"/>
            <a:ext cx="9144000" cy="2387600"/>
          </a:xfrm>
        </p:spPr>
        <p:txBody>
          <a:bodyPr>
            <a:normAutofit/>
          </a:bodyPr>
          <a:lstStyle/>
          <a:p>
            <a:r>
              <a:rPr lang="en-US" dirty="0">
                <a:solidFill>
                  <a:srgbClr val="0070C0"/>
                </a:solidFill>
                <a:latin typeface="Times New Roman" charset="0"/>
                <a:ea typeface="Times New Roman" charset="0"/>
                <a:cs typeface="Times New Roman" charset="0"/>
              </a:rPr>
              <a:t>Calls/Texts to Cell Phones</a:t>
            </a:r>
            <a:endParaRPr lang="en-US" sz="44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524000" y="4131430"/>
            <a:ext cx="9144000" cy="1655762"/>
          </a:xfrm>
        </p:spPr>
        <p:txBody>
          <a:bodyPr>
            <a:normAutofit/>
          </a:bodyPr>
          <a:lstStyle/>
          <a:p>
            <a:endParaRPr lang="en-US" sz="2800" dirty="0">
              <a:latin typeface="Times New Roman" charset="0"/>
              <a:ea typeface="Times New Roman" charset="0"/>
              <a:cs typeface="Times New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53" y="190062"/>
            <a:ext cx="2107453" cy="840226"/>
          </a:xfrm>
          <a:prstGeom prst="rect">
            <a:avLst/>
          </a:prstGeom>
        </p:spPr>
      </p:pic>
      <p:sp>
        <p:nvSpPr>
          <p:cNvPr id="5" name="TextBox 4"/>
          <p:cNvSpPr txBox="1"/>
          <p:nvPr/>
        </p:nvSpPr>
        <p:spPr>
          <a:xfrm>
            <a:off x="10226565" y="6337738"/>
            <a:ext cx="1702675" cy="369332"/>
          </a:xfrm>
          <a:prstGeom prst="rect">
            <a:avLst/>
          </a:prstGeom>
          <a:noFill/>
        </p:spPr>
        <p:txBody>
          <a:bodyPr wrap="square" rtlCol="0">
            <a:spAutoFit/>
          </a:bodyPr>
          <a:lstStyle/>
          <a:p>
            <a:r>
              <a:rPr lang="en-US" i="1" dirty="0">
                <a:solidFill>
                  <a:srgbClr val="BCB2A9"/>
                </a:solidFill>
                <a:latin typeface="Brush Script MT" charset="0"/>
                <a:ea typeface="Brush Script MT" charset="0"/>
                <a:cs typeface="Brush Script MT" charset="0"/>
              </a:rPr>
              <a:t>Perspective Matters</a:t>
            </a:r>
          </a:p>
        </p:txBody>
      </p:sp>
    </p:spTree>
    <p:extLst>
      <p:ext uri="{BB962C8B-B14F-4D97-AF65-F5344CB8AC3E}">
        <p14:creationId xmlns:p14="http://schemas.microsoft.com/office/powerpoint/2010/main" val="113153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General Rule</a:t>
            </a:r>
          </a:p>
        </p:txBody>
      </p:sp>
      <p:sp>
        <p:nvSpPr>
          <p:cNvPr id="5" name="Content Placeholder 4"/>
          <p:cNvSpPr>
            <a:spLocks noGrp="1"/>
          </p:cNvSpPr>
          <p:nvPr>
            <p:ph idx="1"/>
          </p:nvPr>
        </p:nvSpPr>
        <p:spPr/>
        <p:txBody>
          <a:bodyPr>
            <a:normAutofit lnSpcReduction="10000"/>
          </a:bodyPr>
          <a:lstStyle/>
          <a:p>
            <a:r>
              <a:rPr lang="en-US" dirty="0"/>
              <a:t>General Rule:  cannot use an automatic telephone dialing system (ATDS) or a prerecorded message to call/text a cell phone without the called party’s prior consent</a:t>
            </a:r>
          </a:p>
          <a:p>
            <a:pPr lvl="1"/>
            <a:r>
              <a:rPr lang="en-US" dirty="0"/>
              <a:t>Non-telemarketing calls- must have “prior express consent”</a:t>
            </a:r>
          </a:p>
          <a:p>
            <a:pPr lvl="1"/>
            <a:r>
              <a:rPr lang="en-US" dirty="0"/>
              <a:t>Telemarketing/advertising calls- must have “prior express written consent”</a:t>
            </a:r>
          </a:p>
          <a:p>
            <a:r>
              <a:rPr lang="en-US" dirty="0"/>
              <a:t>Notes:</a:t>
            </a:r>
          </a:p>
          <a:p>
            <a:pPr lvl="1"/>
            <a:r>
              <a:rPr lang="en-US" dirty="0"/>
              <a:t>Consent is not required if the call is made without using an ATDS or a prerecorded message</a:t>
            </a:r>
          </a:p>
          <a:p>
            <a:pPr lvl="1"/>
            <a:r>
              <a:rPr lang="en-US" dirty="0"/>
              <a:t>Mixed purpose calls treated as telemarketing calls</a:t>
            </a:r>
          </a:p>
          <a:p>
            <a:pPr lvl="1"/>
            <a:r>
              <a:rPr lang="en-US" dirty="0"/>
              <a:t>Rules apply to both B2C and B2B calls</a:t>
            </a:r>
          </a:p>
          <a:p>
            <a:pPr lvl="1"/>
            <a:r>
              <a:rPr lang="en-US" dirty="0"/>
              <a:t>No consent required for emergency calls/texts to cell phones</a:t>
            </a:r>
          </a:p>
        </p:txBody>
      </p:sp>
    </p:spTree>
    <p:extLst>
      <p:ext uri="{BB962C8B-B14F-4D97-AF65-F5344CB8AC3E}">
        <p14:creationId xmlns:p14="http://schemas.microsoft.com/office/powerpoint/2010/main" val="47250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Prior Express Consent</a:t>
            </a:r>
          </a:p>
        </p:txBody>
      </p:sp>
      <p:sp>
        <p:nvSpPr>
          <p:cNvPr id="5" name="Content Placeholder 4"/>
          <p:cNvSpPr>
            <a:spLocks noGrp="1"/>
          </p:cNvSpPr>
          <p:nvPr>
            <p:ph idx="1"/>
          </p:nvPr>
        </p:nvSpPr>
        <p:spPr/>
        <p:txBody>
          <a:bodyPr>
            <a:normAutofit/>
          </a:bodyPr>
          <a:lstStyle/>
          <a:p>
            <a:r>
              <a:rPr lang="en-US" dirty="0"/>
              <a:t>FCC Ruling- subject to certain limitations, a consumer provides prior express consent for non-telemarketing calls by providing his/her cell phone number to a business</a:t>
            </a:r>
          </a:p>
        </p:txBody>
      </p:sp>
    </p:spTree>
    <p:extLst>
      <p:ext uri="{BB962C8B-B14F-4D97-AF65-F5344CB8AC3E}">
        <p14:creationId xmlns:p14="http://schemas.microsoft.com/office/powerpoint/2010/main" val="352086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Prior Express Written Consent</a:t>
            </a:r>
          </a:p>
        </p:txBody>
      </p:sp>
      <p:sp>
        <p:nvSpPr>
          <p:cNvPr id="5" name="Content Placeholder 4"/>
          <p:cNvSpPr>
            <a:spLocks noGrp="1"/>
          </p:cNvSpPr>
          <p:nvPr>
            <p:ph idx="1"/>
          </p:nvPr>
        </p:nvSpPr>
        <p:spPr/>
        <p:txBody>
          <a:bodyPr>
            <a:normAutofit/>
          </a:bodyPr>
          <a:lstStyle/>
          <a:p>
            <a:r>
              <a:rPr lang="en-US" dirty="0"/>
              <a:t>Written Agreement. Consent must be obtained in a written agreement, which includes the signature of the person providing consent.  An electronic signature is sufficient. </a:t>
            </a:r>
          </a:p>
          <a:p>
            <a:r>
              <a:rPr lang="en-US" dirty="0"/>
              <a:t>Identity of the Seller.  The agreement must specifically indicate the seller(s) to whom consent is being provided.  </a:t>
            </a:r>
          </a:p>
          <a:p>
            <a:r>
              <a:rPr lang="en-US" dirty="0"/>
              <a:t>Telephone Number.  The agreement must include the cellular telephone number at which the person consents to receive calls.  </a:t>
            </a:r>
          </a:p>
          <a:p>
            <a:r>
              <a:rPr lang="en-US" dirty="0"/>
              <a:t>Affirmative Action.  The consumer must take some affirmative action to indicate his/her assent.</a:t>
            </a:r>
          </a:p>
        </p:txBody>
      </p:sp>
    </p:spTree>
    <p:extLst>
      <p:ext uri="{BB962C8B-B14F-4D97-AF65-F5344CB8AC3E}">
        <p14:creationId xmlns:p14="http://schemas.microsoft.com/office/powerpoint/2010/main" val="257816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Calls to Cell Phones (States)</a:t>
            </a:r>
          </a:p>
        </p:txBody>
      </p:sp>
      <p:sp>
        <p:nvSpPr>
          <p:cNvPr id="5" name="Content Placeholder 4"/>
          <p:cNvSpPr>
            <a:spLocks noGrp="1"/>
          </p:cNvSpPr>
          <p:nvPr>
            <p:ph idx="1"/>
          </p:nvPr>
        </p:nvSpPr>
        <p:spPr/>
        <p:txBody>
          <a:bodyPr>
            <a:normAutofit/>
          </a:bodyPr>
          <a:lstStyle/>
          <a:p>
            <a:r>
              <a:rPr lang="en-US" dirty="0"/>
              <a:t>Calls- certain states prohibit telemarketing calls to cell phones regardless of whether ATDS is used</a:t>
            </a:r>
          </a:p>
          <a:p>
            <a:pPr lvl="1"/>
            <a:r>
              <a:rPr lang="en-US" dirty="0"/>
              <a:t>AZ, LA, NJ, TX, WY</a:t>
            </a:r>
          </a:p>
          <a:p>
            <a:pPr lvl="1"/>
            <a:r>
              <a:rPr lang="en-US" dirty="0"/>
              <a:t>EBR exemption in WY and “Current Customer” exemption in NJ (must be covered by active contract)</a:t>
            </a:r>
          </a:p>
          <a:p>
            <a:pPr lvl="1"/>
            <a:r>
              <a:rPr lang="en-US" dirty="0"/>
              <a:t>Consent required in other states </a:t>
            </a:r>
          </a:p>
          <a:p>
            <a:r>
              <a:rPr lang="en-US" dirty="0"/>
              <a:t>Text Messages</a:t>
            </a:r>
          </a:p>
          <a:p>
            <a:pPr lvl="1"/>
            <a:r>
              <a:rPr lang="en-US" dirty="0"/>
              <a:t>AZ- prerecorded message rules apply (EBR exemption)</a:t>
            </a:r>
          </a:p>
          <a:p>
            <a:pPr lvl="1"/>
            <a:r>
              <a:rPr lang="en-US" dirty="0"/>
              <a:t>CA and RI- must have consent or a prior relationship and allow opt-outs</a:t>
            </a:r>
          </a:p>
          <a:p>
            <a:pPr lvl="1"/>
            <a:r>
              <a:rPr lang="en-US" dirty="0"/>
              <a:t>WA- must have consent specifically for texts</a:t>
            </a:r>
          </a:p>
        </p:txBody>
      </p:sp>
    </p:spTree>
    <p:extLst>
      <p:ext uri="{BB962C8B-B14F-4D97-AF65-F5344CB8AC3E}">
        <p14:creationId xmlns:p14="http://schemas.microsoft.com/office/powerpoint/2010/main" val="242356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1755"/>
            <a:ext cx="9144000" cy="2387600"/>
          </a:xfrm>
        </p:spPr>
        <p:txBody>
          <a:bodyPr>
            <a:normAutofit/>
          </a:bodyPr>
          <a:lstStyle/>
          <a:p>
            <a:r>
              <a:rPr lang="en-US" dirty="0">
                <a:solidFill>
                  <a:srgbClr val="0070C0"/>
                </a:solidFill>
                <a:latin typeface="Times New Roman" charset="0"/>
                <a:ea typeface="Times New Roman" charset="0"/>
                <a:cs typeface="Times New Roman" charset="0"/>
              </a:rPr>
              <a:t>Call Recording </a:t>
            </a:r>
            <a:br>
              <a:rPr lang="en-US" dirty="0">
                <a:solidFill>
                  <a:srgbClr val="0070C0"/>
                </a:solidFill>
                <a:latin typeface="Times New Roman" charset="0"/>
                <a:ea typeface="Times New Roman" charset="0"/>
                <a:cs typeface="Times New Roman" charset="0"/>
              </a:rPr>
            </a:br>
            <a:r>
              <a:rPr lang="en-US" dirty="0">
                <a:solidFill>
                  <a:srgbClr val="0070C0"/>
                </a:solidFill>
                <a:latin typeface="Times New Roman" charset="0"/>
                <a:ea typeface="Times New Roman" charset="0"/>
                <a:cs typeface="Times New Roman" charset="0"/>
              </a:rPr>
              <a:t>and/or Monitoring</a:t>
            </a:r>
            <a:endParaRPr lang="en-US" sz="44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524000" y="4131430"/>
            <a:ext cx="9144000" cy="1655762"/>
          </a:xfrm>
        </p:spPr>
        <p:txBody>
          <a:bodyPr>
            <a:normAutofit/>
          </a:bodyPr>
          <a:lstStyle/>
          <a:p>
            <a:endParaRPr lang="en-US" sz="2800" dirty="0">
              <a:latin typeface="Times New Roman" charset="0"/>
              <a:ea typeface="Times New Roman" charset="0"/>
              <a:cs typeface="Times New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53" y="190062"/>
            <a:ext cx="2107453" cy="840226"/>
          </a:xfrm>
          <a:prstGeom prst="rect">
            <a:avLst/>
          </a:prstGeom>
        </p:spPr>
      </p:pic>
      <p:sp>
        <p:nvSpPr>
          <p:cNvPr id="5" name="TextBox 4"/>
          <p:cNvSpPr txBox="1"/>
          <p:nvPr/>
        </p:nvSpPr>
        <p:spPr>
          <a:xfrm>
            <a:off x="10226565" y="6337738"/>
            <a:ext cx="1702675" cy="369332"/>
          </a:xfrm>
          <a:prstGeom prst="rect">
            <a:avLst/>
          </a:prstGeom>
          <a:noFill/>
        </p:spPr>
        <p:txBody>
          <a:bodyPr wrap="square" rtlCol="0">
            <a:spAutoFit/>
          </a:bodyPr>
          <a:lstStyle/>
          <a:p>
            <a:r>
              <a:rPr lang="en-US" i="1" dirty="0">
                <a:solidFill>
                  <a:srgbClr val="BCB2A9"/>
                </a:solidFill>
                <a:latin typeface="Brush Script MT" charset="0"/>
                <a:ea typeface="Brush Script MT" charset="0"/>
                <a:cs typeface="Brush Script MT" charset="0"/>
              </a:rPr>
              <a:t>Perspective Matters</a:t>
            </a:r>
          </a:p>
        </p:txBody>
      </p:sp>
    </p:spTree>
    <p:extLst>
      <p:ext uri="{BB962C8B-B14F-4D97-AF65-F5344CB8AC3E}">
        <p14:creationId xmlns:p14="http://schemas.microsoft.com/office/powerpoint/2010/main" val="2056052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Call Recording/Monitoring</a:t>
            </a:r>
          </a:p>
        </p:txBody>
      </p:sp>
      <p:sp>
        <p:nvSpPr>
          <p:cNvPr id="5" name="Content Placeholder 4"/>
          <p:cNvSpPr>
            <a:spLocks noGrp="1"/>
          </p:cNvSpPr>
          <p:nvPr>
            <p:ph idx="1"/>
          </p:nvPr>
        </p:nvSpPr>
        <p:spPr/>
        <p:txBody>
          <a:bodyPr>
            <a:normAutofit fontScale="92500" lnSpcReduction="10000"/>
          </a:bodyPr>
          <a:lstStyle/>
          <a:p>
            <a:r>
              <a:rPr lang="en-US" dirty="0"/>
              <a:t>Issue:  many states require all parties to provide consent before a call may be recorded</a:t>
            </a:r>
          </a:p>
          <a:p>
            <a:r>
              <a:rPr lang="en-US" dirty="0"/>
              <a:t>“Two Party” States: CA, CT, FL, IL, MD, MA, MI, MT, NV, NH, PA, WA</a:t>
            </a:r>
          </a:p>
          <a:p>
            <a:r>
              <a:rPr lang="en-US" dirty="0"/>
              <a:t>Penalties- vary by state (up to $5,000 per violation in CA)</a:t>
            </a:r>
          </a:p>
          <a:p>
            <a:r>
              <a:rPr lang="en-US" dirty="0"/>
              <a:t>How to Comply</a:t>
            </a:r>
          </a:p>
          <a:p>
            <a:pPr lvl="1"/>
            <a:r>
              <a:rPr lang="en-US" dirty="0"/>
              <a:t>Have all employees sign consent to record forms</a:t>
            </a:r>
          </a:p>
          <a:p>
            <a:pPr lvl="1"/>
            <a:r>
              <a:rPr lang="en-US" dirty="0"/>
              <a:t>Make call recording announcement via IVR for inbound calls</a:t>
            </a:r>
          </a:p>
          <a:p>
            <a:pPr lvl="1"/>
            <a:r>
              <a:rPr lang="en-US" dirty="0"/>
              <a:t>Have agents make a call recording announcement at the beginning of all outbound calls</a:t>
            </a:r>
          </a:p>
          <a:p>
            <a:pPr lvl="1"/>
            <a:r>
              <a:rPr lang="en-US" dirty="0"/>
              <a:t>Monitor compliance with call recording disclosure	</a:t>
            </a:r>
          </a:p>
          <a:p>
            <a:pPr lvl="1"/>
            <a:r>
              <a:rPr lang="en-US" dirty="0"/>
              <a:t>Written policies and procedures</a:t>
            </a:r>
          </a:p>
        </p:txBody>
      </p:sp>
    </p:spTree>
    <p:extLst>
      <p:ext uri="{BB962C8B-B14F-4D97-AF65-F5344CB8AC3E}">
        <p14:creationId xmlns:p14="http://schemas.microsoft.com/office/powerpoint/2010/main" val="38180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normAutofit fontScale="90000"/>
          </a:bodyPr>
          <a:lstStyle/>
          <a:p>
            <a:pPr algn="ctr"/>
            <a:r>
              <a:rPr lang="en-US" dirty="0"/>
              <a:t/>
            </a:r>
            <a:br>
              <a:rPr lang="en-US" dirty="0"/>
            </a:br>
            <a:r>
              <a:rPr lang="en-US" dirty="0"/>
              <a:t>Do you and Your telemarketer Scrub Call Lists?</a:t>
            </a:r>
          </a:p>
        </p:txBody>
      </p:sp>
      <p:sp>
        <p:nvSpPr>
          <p:cNvPr id="5" name="Content Placeholder 4"/>
          <p:cNvSpPr>
            <a:spLocks noGrp="1"/>
          </p:cNvSpPr>
          <p:nvPr>
            <p:ph idx="1"/>
          </p:nvPr>
        </p:nvSpPr>
        <p:spPr/>
        <p:txBody>
          <a:bodyPr>
            <a:normAutofit/>
          </a:bodyPr>
          <a:lstStyle/>
          <a:p>
            <a:r>
              <a:rPr lang="en-US" dirty="0"/>
              <a:t>Scrub against Wireless, Internal, State and Federal DNC lists or document exemption</a:t>
            </a:r>
          </a:p>
          <a:p>
            <a:pPr lvl="1"/>
            <a:r>
              <a:rPr lang="en-US" dirty="0"/>
              <a:t>DNC Policy</a:t>
            </a:r>
          </a:p>
          <a:p>
            <a:pPr lvl="1"/>
            <a:r>
              <a:rPr lang="en-US" dirty="0"/>
              <a:t>IDNC List</a:t>
            </a:r>
          </a:p>
          <a:p>
            <a:pPr lvl="1"/>
            <a:r>
              <a:rPr lang="en-US" dirty="0"/>
              <a:t>Consumer Policy</a:t>
            </a:r>
          </a:p>
          <a:p>
            <a:pPr lvl="1"/>
            <a:r>
              <a:rPr lang="en-US" dirty="0"/>
              <a:t>Wireless / Ported Wireless</a:t>
            </a:r>
          </a:p>
        </p:txBody>
      </p:sp>
    </p:spTree>
    <p:extLst>
      <p:ext uri="{BB962C8B-B14F-4D97-AF65-F5344CB8AC3E}">
        <p14:creationId xmlns:p14="http://schemas.microsoft.com/office/powerpoint/2010/main" val="218659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Disclaimer </a:t>
            </a:r>
          </a:p>
        </p:txBody>
      </p:sp>
      <p:sp>
        <p:nvSpPr>
          <p:cNvPr id="5" name="Content Placeholder 4"/>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materials in this Presentation are provided for informational purposes only and do not constitute legal advice. These materials are intended, but not promised or guaranteed to be current, complete, or up-to-date and should in no way be taken as an indication of future results. Transmission of the information is not intended to create, and the receipt does not constitute, an attorney-client relationship. You should not act or rely on any information contained in this Presentation without first seeking the advice of an attorney.</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5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National DNC Registry</a:t>
            </a:r>
          </a:p>
        </p:txBody>
      </p:sp>
      <p:sp>
        <p:nvSpPr>
          <p:cNvPr id="5" name="Content Placeholder 4"/>
          <p:cNvSpPr>
            <a:spLocks noGrp="1"/>
          </p:cNvSpPr>
          <p:nvPr>
            <p:ph idx="1"/>
          </p:nvPr>
        </p:nvSpPr>
        <p:spPr/>
        <p:txBody>
          <a:bodyPr>
            <a:normAutofit/>
          </a:bodyPr>
          <a:lstStyle/>
          <a:p>
            <a:r>
              <a:rPr lang="en-US" dirty="0"/>
              <a:t>General Rule:  may not initiate an outbound telemarketing call to a number that is on the National DNC Registry</a:t>
            </a:r>
          </a:p>
          <a:p>
            <a:pPr lvl="1"/>
            <a:r>
              <a:rPr lang="en-US" dirty="0"/>
              <a:t>Applies to lead generation calls  </a:t>
            </a:r>
          </a:p>
          <a:p>
            <a:pPr lvl="1"/>
            <a:r>
              <a:rPr lang="en-US" dirty="0"/>
              <a:t>Applies to calls to set up face to face appointments</a:t>
            </a:r>
          </a:p>
          <a:p>
            <a:pPr lvl="1"/>
            <a:r>
              <a:rPr lang="en-US" dirty="0"/>
              <a:t>Does not apply to B2B calls</a:t>
            </a:r>
          </a:p>
          <a:p>
            <a:r>
              <a:rPr lang="en-US" dirty="0"/>
              <a:t>Exceptions:</a:t>
            </a:r>
          </a:p>
          <a:p>
            <a:pPr lvl="1"/>
            <a:r>
              <a:rPr lang="en-US" dirty="0"/>
              <a:t>Express written consent</a:t>
            </a:r>
          </a:p>
          <a:p>
            <a:pPr lvl="1"/>
            <a:r>
              <a:rPr lang="en-US" dirty="0"/>
              <a:t>Established business relationship (EBR) </a:t>
            </a:r>
          </a:p>
          <a:p>
            <a:pPr marL="0" indent="0">
              <a:buNone/>
            </a:pPr>
            <a:endParaRPr lang="en-US" dirty="0"/>
          </a:p>
          <a:p>
            <a:endParaRPr lang="en-US" dirty="0"/>
          </a:p>
        </p:txBody>
      </p:sp>
    </p:spTree>
    <p:extLst>
      <p:ext uri="{BB962C8B-B14F-4D97-AF65-F5344CB8AC3E}">
        <p14:creationId xmlns:p14="http://schemas.microsoft.com/office/powerpoint/2010/main" val="365010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Exemption: Existing Business Relationship</a:t>
            </a:r>
          </a:p>
        </p:txBody>
      </p:sp>
      <p:sp>
        <p:nvSpPr>
          <p:cNvPr id="5" name="Content Placeholder 4"/>
          <p:cNvSpPr>
            <a:spLocks noGrp="1"/>
          </p:cNvSpPr>
          <p:nvPr>
            <p:ph idx="1"/>
          </p:nvPr>
        </p:nvSpPr>
        <p:spPr/>
        <p:txBody>
          <a:bodyPr>
            <a:normAutofit/>
          </a:bodyPr>
          <a:lstStyle/>
          <a:p>
            <a:r>
              <a:rPr lang="en-US" dirty="0"/>
              <a:t>Transactional EBR- 18 months from date of last transaction (measured from date of last payment or provision of service) </a:t>
            </a:r>
          </a:p>
          <a:p>
            <a:r>
              <a:rPr lang="en-US" dirty="0"/>
              <a:t>Inquiry EBR- 3 months from date of last inquiry</a:t>
            </a:r>
          </a:p>
        </p:txBody>
      </p:sp>
    </p:spTree>
    <p:extLst>
      <p:ext uri="{BB962C8B-B14F-4D97-AF65-F5344CB8AC3E}">
        <p14:creationId xmlns:p14="http://schemas.microsoft.com/office/powerpoint/2010/main" val="362089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State DNC Rules</a:t>
            </a:r>
          </a:p>
        </p:txBody>
      </p:sp>
      <p:sp>
        <p:nvSpPr>
          <p:cNvPr id="5" name="Content Placeholder 4"/>
          <p:cNvSpPr>
            <a:spLocks noGrp="1"/>
          </p:cNvSpPr>
          <p:nvPr>
            <p:ph idx="1"/>
          </p:nvPr>
        </p:nvSpPr>
        <p:spPr/>
        <p:txBody>
          <a:bodyPr>
            <a:normAutofit/>
          </a:bodyPr>
          <a:lstStyle/>
          <a:p>
            <a:r>
              <a:rPr lang="en-US" dirty="0"/>
              <a:t>The majority of states have enacted some form of DNC program</a:t>
            </a:r>
          </a:p>
          <a:p>
            <a:r>
              <a:rPr lang="en-US" dirty="0"/>
              <a:t>Most use National DNC Registry as state list </a:t>
            </a:r>
          </a:p>
          <a:p>
            <a:r>
              <a:rPr lang="en-US" dirty="0"/>
              <a:t>12 states still operate independent DNC lists</a:t>
            </a:r>
          </a:p>
          <a:p>
            <a:pPr marL="0" indent="0">
              <a:buNone/>
            </a:pPr>
            <a:endParaRPr lang="en-US" dirty="0"/>
          </a:p>
          <a:p>
            <a:endParaRPr lang="en-US" dirty="0"/>
          </a:p>
          <a:p>
            <a:endParaRPr lang="en-US" dirty="0"/>
          </a:p>
        </p:txBody>
      </p:sp>
      <p:sp>
        <p:nvSpPr>
          <p:cNvPr id="6" name="TextBox 5"/>
          <p:cNvSpPr txBox="1"/>
          <p:nvPr/>
        </p:nvSpPr>
        <p:spPr>
          <a:xfrm>
            <a:off x="838200" y="3258105"/>
            <a:ext cx="6267635" cy="3416320"/>
          </a:xfrm>
          <a:prstGeom prst="rect">
            <a:avLst/>
          </a:prstGeom>
          <a:noFill/>
        </p:spPr>
        <p:txBody>
          <a:bodyPr wrap="square" numCol="2" rtlCol="0">
            <a:spAutoFit/>
          </a:bodyPr>
          <a:lstStyle/>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Colorado</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Florida</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Indiana</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Louisiana</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Massachusetts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Mississippi</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Missouri</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Oklahoma</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Pennsylvania</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Tennessee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Texas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Wyoming</a:t>
            </a:r>
          </a:p>
        </p:txBody>
      </p:sp>
    </p:spTree>
    <p:extLst>
      <p:ext uri="{BB962C8B-B14F-4D97-AF65-F5344CB8AC3E}">
        <p14:creationId xmlns:p14="http://schemas.microsoft.com/office/powerpoint/2010/main" val="249825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i="1" dirty="0"/>
              <a:t>In-House DNC Rules</a:t>
            </a:r>
          </a:p>
        </p:txBody>
      </p:sp>
      <p:sp>
        <p:nvSpPr>
          <p:cNvPr id="5" name="Content Placeholder 4"/>
          <p:cNvSpPr>
            <a:spLocks noGrp="1"/>
          </p:cNvSpPr>
          <p:nvPr>
            <p:ph idx="1"/>
          </p:nvPr>
        </p:nvSpPr>
        <p:spPr/>
        <p:txBody>
          <a:bodyPr>
            <a:normAutofit/>
          </a:bodyPr>
          <a:lstStyle/>
          <a:p>
            <a:r>
              <a:rPr lang="en-US" dirty="0"/>
              <a:t>Requires telemarketers to keep internal database of consumer DNC requests</a:t>
            </a:r>
          </a:p>
          <a:p>
            <a:r>
              <a:rPr lang="en-US" dirty="0"/>
              <a:t>Keep track of DNC requests by number</a:t>
            </a:r>
          </a:p>
          <a:p>
            <a:r>
              <a:rPr lang="en-US" dirty="0"/>
              <a:t>Rules apply only to B2C calls</a:t>
            </a:r>
            <a:r>
              <a:rPr lang="en-US" dirty="0">
                <a:solidFill>
                  <a:srgbClr val="FF0000"/>
                </a:solidFill>
              </a:rPr>
              <a:t>*</a:t>
            </a:r>
          </a:p>
          <a:p>
            <a:r>
              <a:rPr lang="en-US" dirty="0"/>
              <a:t>Express written consent to be called overrides previous DNC request</a:t>
            </a:r>
          </a:p>
          <a:p>
            <a:r>
              <a:rPr lang="en-US" dirty="0"/>
              <a:t>Re-assigned numbers can be purged from list</a:t>
            </a:r>
          </a:p>
          <a:p>
            <a:pPr marL="0" indent="0">
              <a:buNone/>
            </a:pPr>
            <a:endParaRPr lang="en-US" dirty="0"/>
          </a:p>
          <a:p>
            <a:pPr marL="0" indent="0">
              <a:buNone/>
            </a:pPr>
            <a:r>
              <a:rPr lang="en-US" dirty="0">
                <a:solidFill>
                  <a:srgbClr val="FF0000"/>
                </a:solidFill>
              </a:rPr>
              <a:t>* But must honor opt-outs for non-marketing calls made to cell phones using an ATDS or prerecorded message (B2C and B2B) </a:t>
            </a:r>
          </a:p>
        </p:txBody>
      </p:sp>
    </p:spTree>
    <p:extLst>
      <p:ext uri="{BB962C8B-B14F-4D97-AF65-F5344CB8AC3E}">
        <p14:creationId xmlns:p14="http://schemas.microsoft.com/office/powerpoint/2010/main" val="188634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DNC Safe Harbor</a:t>
            </a:r>
          </a:p>
        </p:txBody>
      </p:sp>
      <p:sp>
        <p:nvSpPr>
          <p:cNvPr id="5" name="Content Placeholder 4"/>
          <p:cNvSpPr>
            <a:spLocks noGrp="1"/>
          </p:cNvSpPr>
          <p:nvPr>
            <p:ph idx="1"/>
          </p:nvPr>
        </p:nvSpPr>
        <p:spPr/>
        <p:txBody>
          <a:bodyPr>
            <a:normAutofit/>
          </a:bodyPr>
          <a:lstStyle/>
          <a:p>
            <a:r>
              <a:rPr lang="en-US" dirty="0"/>
              <a:t>Adopt written DNC policies and procedures </a:t>
            </a:r>
          </a:p>
          <a:p>
            <a:r>
              <a:rPr lang="en-US" dirty="0"/>
              <a:t>Train all relevant employees on these policies and procedures</a:t>
            </a:r>
          </a:p>
          <a:p>
            <a:r>
              <a:rPr lang="en-US" dirty="0"/>
              <a:t>Maintain internal DNC list</a:t>
            </a:r>
          </a:p>
          <a:p>
            <a:r>
              <a:rPr lang="en-US" dirty="0"/>
              <a:t>Scrub non-exempt calls against the National DNC Registry using a version no older than 31 days</a:t>
            </a:r>
          </a:p>
          <a:p>
            <a:r>
              <a:rPr lang="en-US" dirty="0"/>
              <a:t>Monitor and enforce DNC policies and procedures</a:t>
            </a:r>
          </a:p>
          <a:p>
            <a:r>
              <a:rPr lang="en-US" dirty="0"/>
              <a:t>Calls made as a result of error</a:t>
            </a:r>
          </a:p>
        </p:txBody>
      </p:sp>
    </p:spTree>
    <p:extLst>
      <p:ext uri="{BB962C8B-B14F-4D97-AF65-F5344CB8AC3E}">
        <p14:creationId xmlns:p14="http://schemas.microsoft.com/office/powerpoint/2010/main" val="130192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normAutofit/>
          </a:bodyPr>
          <a:lstStyle/>
          <a:p>
            <a:pPr algn="ctr"/>
            <a:r>
              <a:rPr lang="en-US" dirty="0"/>
              <a:t/>
            </a:r>
            <a:br>
              <a:rPr lang="en-US" dirty="0"/>
            </a:br>
            <a:r>
              <a:rPr lang="en-US" dirty="0"/>
              <a:t>Respond to Consumer Complaints Quickly</a:t>
            </a:r>
          </a:p>
        </p:txBody>
      </p:sp>
      <p:sp>
        <p:nvSpPr>
          <p:cNvPr id="5" name="Content Placeholder 4"/>
          <p:cNvSpPr>
            <a:spLocks noGrp="1"/>
          </p:cNvSpPr>
          <p:nvPr>
            <p:ph idx="1"/>
          </p:nvPr>
        </p:nvSpPr>
        <p:spPr/>
        <p:txBody>
          <a:bodyPr>
            <a:normAutofit/>
          </a:bodyPr>
          <a:lstStyle/>
          <a:p>
            <a:r>
              <a:rPr lang="en-US" dirty="0"/>
              <a:t>They will not go away!</a:t>
            </a:r>
          </a:p>
          <a:p>
            <a:r>
              <a:rPr lang="en-US" dirty="0"/>
              <a:t>They will not go away!</a:t>
            </a:r>
          </a:p>
          <a:p>
            <a:r>
              <a:rPr lang="en-US" dirty="0"/>
              <a:t>Inaction is likely to trigger a lawsuit</a:t>
            </a:r>
          </a:p>
          <a:p>
            <a:r>
              <a:rPr lang="en-US" dirty="0"/>
              <a:t>Difficult position to begin from</a:t>
            </a:r>
          </a:p>
        </p:txBody>
      </p:sp>
    </p:spTree>
    <p:extLst>
      <p:ext uri="{BB962C8B-B14F-4D97-AF65-F5344CB8AC3E}">
        <p14:creationId xmlns:p14="http://schemas.microsoft.com/office/powerpoint/2010/main" val="52664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Top 7 Recap</a:t>
            </a:r>
          </a:p>
        </p:txBody>
      </p:sp>
      <p:sp>
        <p:nvSpPr>
          <p:cNvPr id="5" name="Content Placeholder 4"/>
          <p:cNvSpPr>
            <a:spLocks noGrp="1"/>
          </p:cNvSpPr>
          <p:nvPr>
            <p:ph idx="1"/>
          </p:nvPr>
        </p:nvSpPr>
        <p:spPr>
          <a:xfrm>
            <a:off x="838200" y="1825625"/>
            <a:ext cx="10515600" cy="4208188"/>
          </a:xfrm>
        </p:spPr>
        <p:txBody>
          <a:bodyPr>
            <a:normAutofit/>
          </a:bodyPr>
          <a:lstStyle/>
          <a:p>
            <a:pPr marL="0" indent="0" algn="ctr">
              <a:buNone/>
            </a:pPr>
            <a:r>
              <a:rPr lang="en-US" dirty="0"/>
              <a:t>1. Avoid Assisting &amp; Facilitating Liability</a:t>
            </a:r>
          </a:p>
          <a:p>
            <a:pPr marL="0" indent="0" algn="ctr">
              <a:buNone/>
            </a:pPr>
            <a:r>
              <a:rPr lang="en-US" dirty="0"/>
              <a:t>2. Are your Scripts Compliant?</a:t>
            </a:r>
          </a:p>
          <a:p>
            <a:pPr marL="0" indent="0" algn="ctr">
              <a:buNone/>
            </a:pPr>
            <a:r>
              <a:rPr lang="en-US" dirty="0"/>
              <a:t>3. Do you and your Telemarketer have a Safe Harbor Program?</a:t>
            </a:r>
          </a:p>
          <a:p>
            <a:pPr marL="0" indent="0" algn="ctr">
              <a:buNone/>
            </a:pPr>
            <a:r>
              <a:rPr lang="en-US" dirty="0"/>
              <a:t>4. How to Manage Consumer Complaints and Customer Service?</a:t>
            </a:r>
          </a:p>
          <a:p>
            <a:pPr marL="0" indent="0" algn="ctr">
              <a:buNone/>
            </a:pPr>
            <a:r>
              <a:rPr lang="en-US" dirty="0"/>
              <a:t>5. Be Aware of “Riskier” Practices</a:t>
            </a:r>
          </a:p>
          <a:p>
            <a:pPr marL="0" indent="0" algn="ctr">
              <a:buNone/>
            </a:pPr>
            <a:r>
              <a:rPr lang="en-US" dirty="0"/>
              <a:t>6. Do you and your Telemarketer Scrub Call Lists?</a:t>
            </a:r>
          </a:p>
          <a:p>
            <a:pPr marL="0" indent="0" algn="ctr">
              <a:buNone/>
            </a:pPr>
            <a:r>
              <a:rPr lang="en-US" dirty="0"/>
              <a:t>7. Respond to Consumer Complaints Quickly</a:t>
            </a:r>
          </a:p>
        </p:txBody>
      </p:sp>
    </p:spTree>
    <p:extLst>
      <p:ext uri="{BB962C8B-B14F-4D97-AF65-F5344CB8AC3E}">
        <p14:creationId xmlns:p14="http://schemas.microsoft.com/office/powerpoint/2010/main" val="4189733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Contact Information</a:t>
            </a:r>
          </a:p>
        </p:txBody>
      </p:sp>
      <p:sp>
        <p:nvSpPr>
          <p:cNvPr id="5" name="Content Placeholder 4"/>
          <p:cNvSpPr>
            <a:spLocks noGrp="1"/>
          </p:cNvSpPr>
          <p:nvPr>
            <p:ph idx="1"/>
          </p:nvPr>
        </p:nvSpPr>
        <p:spPr/>
        <p:txBody>
          <a:bodyPr>
            <a:normAutofit/>
          </a:bodyPr>
          <a:lstStyle/>
          <a:p>
            <a:pPr marL="0" indent="0" algn="ctr">
              <a:buNone/>
            </a:pPr>
            <a:r>
              <a:rPr lang="en-US" dirty="0"/>
              <a:t>Michele Shuster</a:t>
            </a:r>
          </a:p>
          <a:p>
            <a:pPr marL="0" indent="0" algn="ctr">
              <a:buNone/>
            </a:pPr>
            <a:r>
              <a:rPr lang="en-US" dirty="0">
                <a:hlinkClick r:id="rId3"/>
              </a:rPr>
              <a:t>mshuster@mpslawyers.com</a:t>
            </a:r>
            <a:endParaRPr lang="en-US" dirty="0"/>
          </a:p>
          <a:p>
            <a:pPr marL="0" indent="0" algn="ctr">
              <a:buNone/>
            </a:pPr>
            <a:r>
              <a:rPr lang="en-US" dirty="0"/>
              <a:t>(614)939-9955</a:t>
            </a:r>
          </a:p>
          <a:p>
            <a:pPr marL="0" indent="0" algn="ctr">
              <a:buNone/>
            </a:pPr>
            <a:r>
              <a:rPr lang="en-US" dirty="0">
                <a:hlinkClick r:id="rId4"/>
              </a:rPr>
              <a:t>www.mpslawyers.com</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3200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a Telemarketer</a:t>
            </a:r>
          </a:p>
        </p:txBody>
      </p:sp>
      <p:sp>
        <p:nvSpPr>
          <p:cNvPr id="3" name="Content Placeholder 2"/>
          <p:cNvSpPr>
            <a:spLocks noGrp="1"/>
          </p:cNvSpPr>
          <p:nvPr>
            <p:ph idx="1"/>
          </p:nvPr>
        </p:nvSpPr>
        <p:spPr/>
        <p:txBody>
          <a:bodyPr/>
          <a:lstStyle/>
          <a:p>
            <a:r>
              <a:rPr lang="en-US" dirty="0"/>
              <a:t>Make sure you have the right agreement in place</a:t>
            </a:r>
          </a:p>
          <a:p>
            <a:r>
              <a:rPr lang="en-US" dirty="0"/>
              <a:t>Ask the right questions</a:t>
            </a:r>
          </a:p>
        </p:txBody>
      </p:sp>
    </p:spTree>
    <p:extLst>
      <p:ext uri="{BB962C8B-B14F-4D97-AF65-F5344CB8AC3E}">
        <p14:creationId xmlns:p14="http://schemas.microsoft.com/office/powerpoint/2010/main" val="341189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a:xfrm>
            <a:off x="1043940" y="1988185"/>
            <a:ext cx="10515600" cy="1325563"/>
          </a:xfrm>
        </p:spPr>
        <p:txBody>
          <a:bodyPr/>
          <a:lstStyle/>
          <a:p>
            <a:r>
              <a:rPr lang="en-US" dirty="0"/>
              <a:t>Why? Because you are responsible for the actions of those you conduct business with</a:t>
            </a:r>
          </a:p>
        </p:txBody>
      </p:sp>
    </p:spTree>
    <p:extLst>
      <p:ext uri="{BB962C8B-B14F-4D97-AF65-F5344CB8AC3E}">
        <p14:creationId xmlns:p14="http://schemas.microsoft.com/office/powerpoint/2010/main" val="315266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Professional Plaintiffs</a:t>
            </a:r>
          </a:p>
        </p:txBody>
      </p:sp>
      <p:sp>
        <p:nvSpPr>
          <p:cNvPr id="5" name="Content Placeholder 4"/>
          <p:cNvSpPr>
            <a:spLocks noGrp="1"/>
          </p:cNvSpPr>
          <p:nvPr>
            <p:ph idx="1"/>
          </p:nvPr>
        </p:nvSpPr>
        <p:spPr/>
        <p:txBody>
          <a:bodyPr>
            <a:normAutofit fontScale="92500" lnSpcReduction="20000"/>
          </a:bodyPr>
          <a:lstStyle/>
          <a:p>
            <a:r>
              <a:rPr lang="en-US" dirty="0"/>
              <a:t>Several plaintiffs well-known to TCPA lawyers who work in tandem with TCPA plaintiffs’ firms. These consumers often have multiple phone lines and continually acquire new numbers in hopes of getting calls intended for the number’s prior owner. </a:t>
            </a:r>
          </a:p>
          <a:p>
            <a:pPr lvl="1"/>
            <a:r>
              <a:rPr lang="en-US" dirty="0"/>
              <a:t>Matthew </a:t>
            </a:r>
            <a:r>
              <a:rPr lang="en-US" dirty="0" err="1"/>
              <a:t>Donaca</a:t>
            </a:r>
            <a:r>
              <a:rPr lang="en-US" dirty="0"/>
              <a:t>, testified in his deposition in a lawsuit against DISH that </a:t>
            </a:r>
            <a:r>
              <a:rPr lang="en-US" b="1" dirty="0"/>
              <a:t>he made over $100,000 in one year for his “TCPA work.” </a:t>
            </a:r>
          </a:p>
          <a:p>
            <a:pPr lvl="1"/>
            <a:r>
              <a:rPr lang="en-US" dirty="0"/>
              <a:t>Phillip </a:t>
            </a:r>
            <a:r>
              <a:rPr lang="en-US" dirty="0" err="1"/>
              <a:t>Charvat</a:t>
            </a:r>
            <a:r>
              <a:rPr lang="en-US" dirty="0"/>
              <a:t>, has </a:t>
            </a:r>
            <a:r>
              <a:rPr lang="en-US" b="1" dirty="0"/>
              <a:t>made his living on the TCPA </a:t>
            </a:r>
            <a:r>
              <a:rPr lang="en-US" dirty="0"/>
              <a:t>for more than a decade and has brought so many actions over the years for unsolicited calls (while refusing to register his number with the Do Not Call list) that he was </a:t>
            </a:r>
            <a:r>
              <a:rPr lang="en-US" b="1" dirty="0"/>
              <a:t>finally ordered by an Ohio court in 2012 to register his phone number on the list.</a:t>
            </a:r>
            <a:r>
              <a:rPr lang="en-US" dirty="0"/>
              <a:t> Now, he just brings lawsuits on telephone numbers allegedly belonging to his wife. </a:t>
            </a:r>
          </a:p>
          <a:p>
            <a:pPr lvl="1"/>
            <a:r>
              <a:rPr lang="en-US" dirty="0"/>
              <a:t>The </a:t>
            </a:r>
            <a:r>
              <a:rPr lang="en-US" dirty="0" err="1"/>
              <a:t>Lemberg</a:t>
            </a:r>
            <a:r>
              <a:rPr lang="en-US" dirty="0"/>
              <a:t> Law Firm’s “Block Calls Get Cash” app claims that it can help users determine whether they have a claim under the TCPA, and boasts that with “zero cost for the app,” and </a:t>
            </a:r>
            <a:r>
              <a:rPr lang="en-US" b="1" dirty="0"/>
              <a:t>“zero out-of-pocket cost for legal fees,” its users will “laugh all the way to the bank.”</a:t>
            </a:r>
          </a:p>
        </p:txBody>
      </p:sp>
    </p:spTree>
    <p:extLst>
      <p:ext uri="{BB962C8B-B14F-4D97-AF65-F5344CB8AC3E}">
        <p14:creationId xmlns:p14="http://schemas.microsoft.com/office/powerpoint/2010/main" val="175478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Avoid Assisting &amp; Facilitating Liability</a:t>
            </a:r>
          </a:p>
        </p:txBody>
      </p:sp>
      <p:sp>
        <p:nvSpPr>
          <p:cNvPr id="5" name="Content Placeholder 4"/>
          <p:cNvSpPr>
            <a:spLocks noGrp="1"/>
          </p:cNvSpPr>
          <p:nvPr>
            <p:ph idx="1"/>
          </p:nvPr>
        </p:nvSpPr>
        <p:spPr/>
        <p:txBody>
          <a:bodyPr>
            <a:normAutofit/>
          </a:bodyPr>
          <a:lstStyle/>
          <a:p>
            <a:pPr lvl="1"/>
            <a:r>
              <a:rPr lang="en-US" dirty="0"/>
              <a:t>FTC believes sellers are strictly liable for all actions taken by telemarketers or other third parties acting on their behalf, regardless of whether an agency relationship exists</a:t>
            </a:r>
          </a:p>
          <a:p>
            <a:endParaRPr lang="en-US" dirty="0"/>
          </a:p>
        </p:txBody>
      </p:sp>
    </p:spTree>
    <p:extLst>
      <p:ext uri="{BB962C8B-B14F-4D97-AF65-F5344CB8AC3E}">
        <p14:creationId xmlns:p14="http://schemas.microsoft.com/office/powerpoint/2010/main" val="306770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Vicarious Liability</a:t>
            </a:r>
          </a:p>
        </p:txBody>
      </p:sp>
      <p:sp>
        <p:nvSpPr>
          <p:cNvPr id="5" name="Content Placeholder 4"/>
          <p:cNvSpPr>
            <a:spLocks noGrp="1"/>
          </p:cNvSpPr>
          <p:nvPr>
            <p:ph idx="1"/>
          </p:nvPr>
        </p:nvSpPr>
        <p:spPr/>
        <p:txBody>
          <a:bodyPr>
            <a:normAutofit/>
          </a:bodyPr>
          <a:lstStyle/>
          <a:p>
            <a:r>
              <a:rPr lang="en-US" dirty="0"/>
              <a:t>FCC Declaratory Ruling (May 2013)</a:t>
            </a:r>
          </a:p>
          <a:p>
            <a:pPr lvl="1"/>
            <a:r>
              <a:rPr lang="en-US" dirty="0"/>
              <a:t>No direct liability unless the entity places the call or sends the text message</a:t>
            </a:r>
          </a:p>
          <a:p>
            <a:pPr lvl="1"/>
            <a:r>
              <a:rPr lang="en-US" dirty="0"/>
              <a:t>No strict liability merely because the business may financially benefit from the unlawful call or text</a:t>
            </a:r>
          </a:p>
          <a:p>
            <a:pPr lvl="1"/>
            <a:r>
              <a:rPr lang="en-US" dirty="0"/>
              <a:t>Businesses can be held vicariously liable under federal common law principles of agency </a:t>
            </a:r>
          </a:p>
          <a:p>
            <a:endParaRPr lang="en-US" dirty="0"/>
          </a:p>
        </p:txBody>
      </p:sp>
    </p:spTree>
    <p:extLst>
      <p:ext uri="{BB962C8B-B14F-4D97-AF65-F5344CB8AC3E}">
        <p14:creationId xmlns:p14="http://schemas.microsoft.com/office/powerpoint/2010/main" val="417372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Are your Scripts Compliant?</a:t>
            </a:r>
          </a:p>
        </p:txBody>
      </p:sp>
      <p:sp>
        <p:nvSpPr>
          <p:cNvPr id="5" name="Content Placeholder 4"/>
          <p:cNvSpPr>
            <a:spLocks noGrp="1"/>
          </p:cNvSpPr>
          <p:nvPr>
            <p:ph idx="1"/>
          </p:nvPr>
        </p:nvSpPr>
        <p:spPr/>
        <p:txBody>
          <a:bodyPr>
            <a:normAutofit/>
          </a:bodyPr>
          <a:lstStyle/>
          <a:p>
            <a:r>
              <a:rPr lang="en-US" dirty="0"/>
              <a:t>Identification disclosures</a:t>
            </a:r>
          </a:p>
          <a:p>
            <a:pPr lvl="1"/>
            <a:r>
              <a:rPr lang="en-US" dirty="0"/>
              <a:t>Name</a:t>
            </a:r>
          </a:p>
          <a:p>
            <a:pPr lvl="1"/>
            <a:r>
              <a:rPr lang="en-US" dirty="0"/>
              <a:t>Company</a:t>
            </a:r>
          </a:p>
          <a:p>
            <a:pPr lvl="1"/>
            <a:r>
              <a:rPr lang="en-US" dirty="0"/>
              <a:t>Purpose of Call</a:t>
            </a:r>
          </a:p>
          <a:p>
            <a:pPr lvl="1"/>
            <a:r>
              <a:rPr lang="en-US" dirty="0"/>
              <a:t>Telephone number or address</a:t>
            </a:r>
          </a:p>
          <a:p>
            <a:r>
              <a:rPr lang="en-US" dirty="0"/>
              <a:t>Provide material disclosures</a:t>
            </a:r>
          </a:p>
          <a:p>
            <a:r>
              <a:rPr lang="en-US" dirty="0"/>
              <a:t>Proper authorization for credit card charges or reoccurring charges</a:t>
            </a:r>
          </a:p>
          <a:p>
            <a:r>
              <a:rPr lang="en-US" dirty="0"/>
              <a:t>State specific requirements</a:t>
            </a:r>
          </a:p>
        </p:txBody>
      </p:sp>
    </p:spTree>
    <p:extLst>
      <p:ext uri="{BB962C8B-B14F-4D97-AF65-F5344CB8AC3E}">
        <p14:creationId xmlns:p14="http://schemas.microsoft.com/office/powerpoint/2010/main" val="204519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962" y="6033814"/>
            <a:ext cx="1271847" cy="507076"/>
          </a:xfrm>
          <a:prstGeom prst="rect">
            <a:avLst/>
          </a:prstGeom>
        </p:spPr>
      </p:pic>
      <p:cxnSp>
        <p:nvCxnSpPr>
          <p:cNvPr id="4" name="Straight Connector 3"/>
          <p:cNvCxnSpPr/>
          <p:nvPr/>
        </p:nvCxnSpPr>
        <p:spPr>
          <a:xfrm flipH="1">
            <a:off x="388883" y="6540890"/>
            <a:ext cx="11477296" cy="0"/>
          </a:xfrm>
          <a:prstGeom prst="line">
            <a:avLst/>
          </a:prstGeom>
          <a:ln w="12700">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1">
            <a:schemeClr val="accent5"/>
          </a:lnRef>
          <a:fillRef idx="0">
            <a:schemeClr val="accent5"/>
          </a:fillRef>
          <a:effectRef idx="0">
            <a:schemeClr val="accent5"/>
          </a:effectRef>
          <a:fontRef idx="minor">
            <a:schemeClr val="tx1"/>
          </a:fontRef>
        </p:style>
      </p:cxnSp>
      <p:sp>
        <p:nvSpPr>
          <p:cNvPr id="3" name="Title 2"/>
          <p:cNvSpPr>
            <a:spLocks noGrp="1"/>
          </p:cNvSpPr>
          <p:nvPr>
            <p:ph type="title"/>
          </p:nvPr>
        </p:nvSpPr>
        <p:spPr/>
        <p:txBody>
          <a:bodyPr/>
          <a:lstStyle/>
          <a:p>
            <a:pPr algn="ctr"/>
            <a:r>
              <a:rPr lang="en-US" dirty="0"/>
              <a:t>Do you and your telemarketer Have A Safe Harbor Programs?</a:t>
            </a:r>
          </a:p>
        </p:txBody>
      </p:sp>
      <p:sp>
        <p:nvSpPr>
          <p:cNvPr id="5" name="Content Placeholder 4"/>
          <p:cNvSpPr>
            <a:spLocks noGrp="1"/>
          </p:cNvSpPr>
          <p:nvPr>
            <p:ph idx="1"/>
          </p:nvPr>
        </p:nvSpPr>
        <p:spPr/>
        <p:txBody>
          <a:bodyPr>
            <a:normAutofit/>
          </a:bodyPr>
          <a:lstStyle/>
          <a:p>
            <a:r>
              <a:rPr lang="en-US" dirty="0"/>
              <a:t>Compliance Manual</a:t>
            </a:r>
          </a:p>
          <a:p>
            <a:r>
              <a:rPr lang="en-US" dirty="0"/>
              <a:t>Documented Processes &amp; Procedures</a:t>
            </a:r>
          </a:p>
          <a:p>
            <a:r>
              <a:rPr lang="en-US" dirty="0"/>
              <a:t>Do Not Call Procedure</a:t>
            </a:r>
          </a:p>
          <a:p>
            <a:r>
              <a:rPr lang="en-US" dirty="0"/>
              <a:t>Training</a:t>
            </a:r>
          </a:p>
          <a:p>
            <a:r>
              <a:rPr lang="en-US" dirty="0"/>
              <a:t>Auditing</a:t>
            </a:r>
          </a:p>
          <a:p>
            <a:pPr marL="0" indent="0">
              <a:buNone/>
            </a:pPr>
            <a:endParaRPr lang="en-US" dirty="0"/>
          </a:p>
        </p:txBody>
      </p:sp>
    </p:spTree>
    <p:extLst>
      <p:ext uri="{BB962C8B-B14F-4D97-AF65-F5344CB8AC3E}">
        <p14:creationId xmlns:p14="http://schemas.microsoft.com/office/powerpoint/2010/main" val="1599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TotalTime>
  <Words>1316</Words>
  <Application>Microsoft Office PowerPoint</Application>
  <PresentationFormat>Custom</PresentationFormat>
  <Paragraphs>160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Harness the Power of a Telemarketer:  7 Essential Tips </vt:lpstr>
      <vt:lpstr>Disclaimer </vt:lpstr>
      <vt:lpstr>Hiring a Telemarketer</vt:lpstr>
      <vt:lpstr>Why? Because you are responsible for the actions of those you conduct business with</vt:lpstr>
      <vt:lpstr>Professional Plaintiffs</vt:lpstr>
      <vt:lpstr>Avoid Assisting &amp; Facilitating Liability</vt:lpstr>
      <vt:lpstr>Vicarious Liability</vt:lpstr>
      <vt:lpstr>Are your Scripts Compliant?</vt:lpstr>
      <vt:lpstr>Do you and your telemarketer Have A Safe Harbor Programs?</vt:lpstr>
      <vt:lpstr>How do you Manage Customer Service and Consumer Complaints?</vt:lpstr>
      <vt:lpstr>Be Aware of “Riskier” Practices</vt:lpstr>
      <vt:lpstr>Calls/Texts to Cell Phones</vt:lpstr>
      <vt:lpstr>General Rule</vt:lpstr>
      <vt:lpstr>Prior Express Consent</vt:lpstr>
      <vt:lpstr>Prior Express Written Consent</vt:lpstr>
      <vt:lpstr>Calls to Cell Phones (States)</vt:lpstr>
      <vt:lpstr>Call Recording  and/or Monitoring</vt:lpstr>
      <vt:lpstr>Call Recording/Monitoring</vt:lpstr>
      <vt:lpstr> Do you and Your telemarketer Scrub Call Lists?</vt:lpstr>
      <vt:lpstr>National DNC Registry</vt:lpstr>
      <vt:lpstr>Exemption: Existing Business Relationship</vt:lpstr>
      <vt:lpstr>State DNC Rules</vt:lpstr>
      <vt:lpstr>In-House DNC Rules</vt:lpstr>
      <vt:lpstr>DNC Safe Harbor</vt:lpstr>
      <vt:lpstr> Respond to Consumer Complaints Quickly</vt:lpstr>
      <vt:lpstr>Top 7 Recap</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Telemarketing Compliance 2016</dc:title>
  <dc:creator>Joshua Stevens</dc:creator>
  <cp:lastModifiedBy>Gabby Richey</cp:lastModifiedBy>
  <cp:revision>91</cp:revision>
  <cp:lastPrinted>2016-05-11T16:10:36Z</cp:lastPrinted>
  <dcterms:created xsi:type="dcterms:W3CDTF">2016-04-13T16:36:57Z</dcterms:created>
  <dcterms:modified xsi:type="dcterms:W3CDTF">2016-06-27T23:40:52Z</dcterms:modified>
</cp:coreProperties>
</file>