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theme/themeOverride12.xml" ContentType="application/vnd.openxmlformats-officedocument.themeOverr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charts/chart13.xml" ContentType="application/vnd.openxmlformats-officedocument.drawingml.chart+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63.xml" ContentType="application/vnd.openxmlformats-officedocument.presentationml.notesSlide+xml"/>
  <Override PartName="/ppt/charts/chart24.xml" ContentType="application/vnd.openxmlformats-officedocument.drawingml.chart+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tags/tag16.xml" ContentType="application/vnd.openxmlformats-officedocument.presentationml.tags+xml"/>
  <Override PartName="/ppt/notesSlides/notesSlide30.xml" ContentType="application/vnd.openxmlformats-officedocument.presentationml.notesSlide+xml"/>
  <Override PartName="/ppt/slides/slide99.xml" ContentType="application/vnd.openxmlformats-officedocument.presentationml.slide+xml"/>
  <Override PartName="/ppt/charts/chart3.xml" ContentType="application/vnd.openxmlformats-officedocument.drawingml.chart+xml"/>
  <Override PartName="/ppt/notesSlides/notesSlide7.xml" ContentType="application/vnd.openxmlformats-officedocument.presentationml.notesSlide+xml"/>
  <Override PartName="/ppt/diagrams/layout1.xml" ContentType="application/vnd.openxmlformats-officedocument.drawingml.diagramLayout+xml"/>
  <Default Extension="xlsx" ContentType="application/vnd.openxmlformats-officedocument.spreadsheetml.sheet"/>
  <Override PartName="/ppt/diagrams/data2.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drawings/drawing3.xml" ContentType="application/vnd.openxmlformats-officedocument.drawingml.chartshapes+xml"/>
  <Override PartName="/ppt/diagrams/drawing3.xml" ContentType="application/vnd.ms-office.drawingml.diagramDrawing+xml"/>
  <Override PartName="/ppt/notesSlides/notesSlide68.xml" ContentType="application/vnd.openxmlformats-officedocument.presentationml.notesSlide+xml"/>
  <Override PartName="/ppt/charts/chart29.xml" ContentType="application/vnd.openxmlformats-officedocument.drawingml.chart+xml"/>
  <Override PartName="/ppt/notesSlides/notesSlide79.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tags/tag5.xml" ContentType="application/vnd.openxmlformats-officedocument.presentationml.tags+xml"/>
  <Override PartName="/ppt/notesSlides/notesSlide57.xml" ContentType="application/vnd.openxmlformats-officedocument.presentationml.notesSlide+xml"/>
  <Override PartName="/ppt/charts/chart18.xml" ContentType="application/vnd.openxmlformats-officedocument.drawingml.chart+xml"/>
  <Override PartName="/ppt/theme/themeOverride6.xml" ContentType="application/vnd.openxmlformats-officedocument.themeOverr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charts/chart8.xml" ContentType="application/vnd.openxmlformats-officedocument.drawingml.char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charts/chart21.xml" ContentType="application/vnd.openxmlformats-officedocument.drawingml.chart+xml"/>
  <Override PartName="/ppt/slideLayouts/slideLayout10.xml" ContentType="application/vnd.openxmlformats-officedocument.presentationml.slideLayout+xml"/>
  <Override PartName="/ppt/charts/chart10.xml" ContentType="application/vnd.openxmlformats-officedocument.drawingml.chart+xml"/>
  <Override PartName="/ppt/comments/comment1.xml" ContentType="application/vnd.openxmlformats-officedocument.presentationml.comments+xml"/>
  <Override PartName="/ppt/tags/tag24.xml" ContentType="application/vnd.openxmlformats-officedocument.presentationml.tags+xml"/>
  <Override PartName="/ppt/slides/slide108.xml" ContentType="application/vnd.openxmlformats-officedocument.presentationml.slide+xml"/>
  <Override PartName="/ppt/drawings/drawing8.xml" ContentType="application/vnd.openxmlformats-officedocument.drawingml.chartshapes+xml"/>
  <Override PartName="/ppt/tags/tag13.xml" ContentType="application/vnd.openxmlformats-officedocument.presentationml.tags+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theme/themeOverride14.xml" ContentType="application/vnd.openxmlformats-officedocument.themeOverride+xml"/>
  <Override PartName="/ppt/slides/slide38.xml" ContentType="application/vnd.openxmlformats-officedocument.presentationml.slide+xml"/>
  <Override PartName="/ppt/slides/slide85.xml" ContentType="application/vnd.openxmlformats-officedocument.presentationml.slide+xml"/>
  <Override PartName="/ppt/diagrams/colors1.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wmf" ContentType="image/x-wmf"/>
  <Override PartName="/ppt/tags/tag2.xml" ContentType="application/vnd.openxmlformats-officedocument.presentationml.tags+xml"/>
  <Override PartName="/ppt/theme/themeOverride3.xml" ContentType="application/vnd.openxmlformats-officedocument.themeOverride+xml"/>
  <Override PartName="/ppt/notesSlides/notesSlide65.xml" ContentType="application/vnd.openxmlformats-officedocument.presentationml.notesSlide+xml"/>
  <Override PartName="/ppt/charts/chart26.xml" ContentType="application/vnd.openxmlformats-officedocument.drawingml.chart+xml"/>
  <Override PartName="/ppt/slides/slide41.xml" ContentType="application/vnd.openxmlformats-officedocument.presentationml.slide+xml"/>
  <Override PartName="/ppt/charts/chart15.xml" ContentType="application/vnd.openxmlformats-officedocument.drawingml.chart+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30.xml" ContentType="application/vnd.openxmlformats-officedocument.presentationml.slide+xml"/>
  <Override PartName="/ppt/notesSlides/notesSlide32.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drawings/drawing5.xml" ContentType="application/vnd.openxmlformats-officedocument.drawingml.chartshapes+xml"/>
  <Override PartName="/ppt/tags/tag10.xml" ContentType="application/vnd.openxmlformats-officedocument.presentationml.tags+xml"/>
  <Override PartName="/ppt/tags/tag21.xml" ContentType="application/vnd.openxmlformats-officedocument.presentationml.tags+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notesSlides/notesSlide59.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46.xml" ContentType="application/vnd.openxmlformats-officedocument.presentationml.slide+xml"/>
  <Override PartName="/ppt/slides/slide93.xml" ContentType="application/vnd.openxmlformats-officedocument.presentationml.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charts/chart23.xml" ContentType="application/vnd.openxmlformats-officedocument.drawingml.chart+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charts/chart12.xml" ContentType="application/vnd.openxmlformats-officedocument.drawingml.char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51.xml" ContentType="application/vnd.openxmlformats-officedocument.presentationml.notesSlide+xml"/>
  <Override PartName="/ppt/charts/chart30.xml" ContentType="application/vnd.openxmlformats-officedocument.drawingml.chart+xml"/>
  <Override PartName="/ppt/notesSlides/notesSlide8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tags/tag15.xml" ContentType="application/vnd.openxmlformats-officedocument.presentationml.tags+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tags/tag22.xml" ContentType="application/vnd.openxmlformats-officedocument.presentationml.tags+xml"/>
  <Override PartName="/ppt/theme/themeOverride16.xml" ContentType="application/vnd.openxmlformats-officedocument.themeOverr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charts/chart2.xml" ContentType="application/vnd.openxmlformats-officedocument.drawingml.chart+xml"/>
  <Override PartName="/ppt/drawings/drawing6.xml" ContentType="application/vnd.openxmlformats-officedocument.drawingml.chartshapes+xml"/>
  <Override PartName="/ppt/diagrams/data1.xml" ContentType="application/vnd.openxmlformats-officedocument.drawingml.diagramData+xml"/>
  <Override PartName="/ppt/diagrams/colors3.xml" ContentType="application/vnd.openxmlformats-officedocument.drawingml.diagramColors+xml"/>
  <Override PartName="/ppt/tags/tag11.xml" ContentType="application/vnd.openxmlformats-officedocument.presentationml.tags+xml"/>
  <Override PartName="/ppt/theme/themeOverride9.xml" ContentType="application/vnd.openxmlformats-officedocument.themeOverr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rawing2.xml" ContentType="application/vnd.ms-office.drawingml.diagramDrawing+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rawings/drawing2.xml" ContentType="application/vnd.openxmlformats-officedocument.drawingml.chartshapes+xml"/>
  <Override PartName="/ppt/diagrams/quickStyle2.xml" ContentType="application/vnd.openxmlformats-officedocument.drawingml.diagramStyle+xml"/>
  <Override PartName="/ppt/tags/tag4.xml" ContentType="application/vnd.openxmlformats-officedocument.presentationml.tags+xml"/>
  <Override PartName="/ppt/theme/themeOverride5.xml" ContentType="application/vnd.openxmlformats-officedocument.themeOverride+xml"/>
  <Override PartName="/ppt/notesSlides/notesSlide67.xml" ContentType="application/vnd.openxmlformats-officedocument.presentationml.notesSlide+xml"/>
  <Override PartName="/ppt/charts/chart28.xml" ContentType="application/vnd.openxmlformats-officedocument.drawingml.char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charts/chart17.xml" ContentType="application/vnd.openxmlformats-officedocument.drawingml.chart+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charts/chart31.xml" ContentType="application/vnd.openxmlformats-officedocument.drawingml.chart+xml"/>
  <Override PartName="/ppt/charts/chart7.xml" ContentType="application/vnd.openxmlformats-officedocument.drawingml.chart+xml"/>
  <Override PartName="/ppt/notesSlides/notesSlide12.xml" ContentType="application/vnd.openxmlformats-officedocument.presentationml.notesSlide+xml"/>
  <Override PartName="/ppt/charts/chart20.xml" ContentType="application/vnd.openxmlformats-officedocument.drawingml.chart+xml"/>
  <Override PartName="/ppt/drawings/drawing7.xml" ContentType="application/vnd.openxmlformats-officedocument.drawingml.chartshapes+xml"/>
  <Override PartName="/ppt/tags/tag12.xml" ContentType="application/vnd.openxmlformats-officedocument.presentationml.tags+xml"/>
  <Override PartName="/ppt/tags/tag23.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heme/themeOverride13.xml" ContentType="application/vnd.openxmlformats-officedocument.themeOverrid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charts/chart25.xml" ContentType="application/vnd.openxmlformats-officedocument.drawingml.chart+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charts/chart14.xml" ContentType="application/vnd.openxmlformats-officedocument.drawingml.chart+xml"/>
  <Override PartName="/ppt/tags/tag1.xml" ContentType="application/vnd.openxmlformats-officedocument.presentationml.tags+xml"/>
  <Override PartName="/ppt/notesSlides/notesSlide53.xml" ContentType="application/vnd.openxmlformats-officedocument.presentationml.notesSlide+xml"/>
  <Override PartName="/ppt/theme/themeOverride2.xml" ContentType="application/vnd.openxmlformats-officedocument.themeOverride+xml"/>
  <Override PartName="/ppt/slides/slide40.xml" ContentType="application/vnd.openxmlformats-officedocument.presentationml.slide+xml"/>
  <Override PartName="/ppt/notesSlides/notesSlide42.xml" ContentType="application/vnd.openxmlformats-officedocument.presentationml.notesSlide+xml"/>
  <Override PartName="/ppt/tags/tag17.xml" ContentType="application/vnd.openxmlformats-officedocument.presentationml.tags+xml"/>
  <Default Extension="wdp" ContentType="image/vnd.ms-photo"/>
  <Override PartName="/ppt/notesSlides/notesSlide8.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diagrams/layout2.xml" ContentType="application/vnd.openxmlformats-officedocument.drawingml.diagramLayout+xml"/>
  <Override PartName="/ppt/slides/slide89.xml" ContentType="application/vnd.openxmlformats-officedocument.presentationml.slide+xml"/>
  <Override PartName="/ppt/charts/chart4.xml" ContentType="application/vnd.openxmlformats-officedocument.drawingml.chart+xml"/>
  <Override PartName="/ppt/diagrams/data3.xml" ContentType="application/vnd.openxmlformats-officedocument.drawingml.diagramData+xml"/>
  <Override PartName="/ppt/slides/slide78.xml" ContentType="application/vnd.openxmlformats-officedocument.presentationml.slide+xml"/>
  <Override PartName="/ppt/slides/slide115.xml" ContentType="application/vnd.openxmlformats-officedocument.presentationml.slide+xml"/>
  <Override PartName="/ppt/drawings/drawing10.xml" ContentType="application/vnd.openxmlformats-officedocument.drawingml.chartshapes+xml"/>
  <Override PartName="/ppt/diagrams/drawing4.xml" ContentType="application/vnd.ms-office.drawingml.diagramDrawing+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rawings/drawing4.xml" ContentType="application/vnd.openxmlformats-officedocument.drawingml.chartshapes+xml"/>
  <Override PartName="/ppt/diagrams/quickStyle4.xml" ContentType="application/vnd.openxmlformats-officedocument.drawingml.diagramStyle+xml"/>
  <Override PartName="/ppt/tags/tag6.xml" ContentType="application/vnd.openxmlformats-officedocument.presentationml.tags+xml"/>
  <Override PartName="/ppt/theme/themeOverride7.xml" ContentType="application/vnd.openxmlformats-officedocument.themeOverride+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charts/chart19.xml" ContentType="application/vnd.openxmlformats-officedocument.drawingml.chart+xml"/>
  <Override PartName="/ppt/theme/themeOverride10.xml" ContentType="application/vnd.openxmlformats-officedocument.themeOverr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charts/chart22.xml" ContentType="application/vnd.openxmlformats-officedocument.drawingml.chart+xml"/>
  <Override PartName="/ppt/commentAuthors.xml" ContentType="application/vnd.openxmlformats-officedocument.presentationml.commentAuthors+xml"/>
  <Override PartName="/ppt/drawings/drawing9.xml" ContentType="application/vnd.openxmlformats-officedocument.drawingml.chartshapes+xml"/>
  <Override PartName="/ppt/notesSlides/notesSlide50.xml" ContentType="application/vnd.openxmlformats-officedocument.presentationml.notesSlide+xml"/>
  <Override PartName="/ppt/tags/tag14.xml" ContentType="application/vnd.openxmlformats-officedocument.presentationml.tags+xml"/>
  <Override PartName="/ppt/slides/slide109.xml" ContentType="application/vnd.openxmlformats-officedocument.presentationml.slide+xml"/>
  <Override PartName="/ppt/theme/themeOverride15.xml" ContentType="application/vnd.openxmlformats-officedocument.themeOverride+xml"/>
  <Override PartName="/ppt/slides/slide97.xml" ContentType="application/vnd.openxmlformats-officedocument.presentationml.slide+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rawings/drawing1.xml" ContentType="application/vnd.openxmlformats-officedocument.drawingml.chartshapes+xml"/>
  <Override PartName="/ppt/diagrams/drawing1.xml" ContentType="application/vnd.ms-office.drawingml.diagramDrawing+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charts/chart27.xml" ContentType="application/vnd.openxmlformats-officedocument.drawingml.chart+xml"/>
  <Override PartName="/ppt/notesSlides/notesSlide77.xml" ContentType="application/vnd.openxmlformats-officedocument.presentationml.notes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tags/tag3.xml" ContentType="application/vnd.openxmlformats-officedocument.presentationml.tags+xml"/>
  <Override PartName="/ppt/charts/chart16.xml" ContentType="application/vnd.openxmlformats-officedocument.drawingml.chart+xml"/>
  <Override PartName="/ppt/notesSlides/notesSlide55.xml" ContentType="application/vnd.openxmlformats-officedocument.presentationml.notesSlide+xml"/>
  <Override PartName="/ppt/theme/themeOverride4.xml" ContentType="application/vnd.openxmlformats-officedocument.themeOverride+xml"/>
  <Override PartName="/ppt/slides/slide31.xml" ContentType="application/vnd.openxmlformats-officedocument.presentationml.slide+xml"/>
  <Override PartName="/ppt/slides/slide42.xml" ContentType="application/vnd.openxmlformats-officedocument.presentationml.slide+xml"/>
  <Override PartName="/ppt/notesSlides/notesSlide44.xml" ContentType="application/vnd.openxmlformats-officedocument.presentationml.notesSlide+xml"/>
  <Override PartName="/ppt/tags/tag19.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121"/>
  </p:notesMasterIdLst>
  <p:sldIdLst>
    <p:sldId id="256" r:id="rId4"/>
    <p:sldId id="329" r:id="rId5"/>
    <p:sldId id="257" r:id="rId6"/>
    <p:sldId id="259" r:id="rId7"/>
    <p:sldId id="318" r:id="rId8"/>
    <p:sldId id="264" r:id="rId9"/>
    <p:sldId id="332" r:id="rId10"/>
    <p:sldId id="333" r:id="rId11"/>
    <p:sldId id="334" r:id="rId12"/>
    <p:sldId id="335" r:id="rId13"/>
    <p:sldId id="336" r:id="rId14"/>
    <p:sldId id="337" r:id="rId15"/>
    <p:sldId id="338" r:id="rId16"/>
    <p:sldId id="339" r:id="rId17"/>
    <p:sldId id="340" r:id="rId18"/>
    <p:sldId id="341" r:id="rId19"/>
    <p:sldId id="342" r:id="rId20"/>
    <p:sldId id="343" r:id="rId21"/>
    <p:sldId id="344" r:id="rId22"/>
    <p:sldId id="345" r:id="rId23"/>
    <p:sldId id="346" r:id="rId24"/>
    <p:sldId id="347" r:id="rId25"/>
    <p:sldId id="348" r:id="rId26"/>
    <p:sldId id="349" r:id="rId27"/>
    <p:sldId id="350" r:id="rId28"/>
    <p:sldId id="351" r:id="rId29"/>
    <p:sldId id="352" r:id="rId30"/>
    <p:sldId id="353" r:id="rId31"/>
    <p:sldId id="263" r:id="rId32"/>
    <p:sldId id="319" r:id="rId33"/>
    <p:sldId id="320" r:id="rId34"/>
    <p:sldId id="321" r:id="rId35"/>
    <p:sldId id="322" r:id="rId36"/>
    <p:sldId id="323" r:id="rId37"/>
    <p:sldId id="324" r:id="rId38"/>
    <p:sldId id="325" r:id="rId39"/>
    <p:sldId id="313" r:id="rId40"/>
    <p:sldId id="262" r:id="rId41"/>
    <p:sldId id="331" r:id="rId42"/>
    <p:sldId id="330" r:id="rId43"/>
    <p:sldId id="261" r:id="rId44"/>
    <p:sldId id="269" r:id="rId45"/>
    <p:sldId id="354" r:id="rId46"/>
    <p:sldId id="355" r:id="rId47"/>
    <p:sldId id="356" r:id="rId48"/>
    <p:sldId id="357" r:id="rId49"/>
    <p:sldId id="358" r:id="rId50"/>
    <p:sldId id="359" r:id="rId51"/>
    <p:sldId id="360" r:id="rId52"/>
    <p:sldId id="361" r:id="rId53"/>
    <p:sldId id="362" r:id="rId54"/>
    <p:sldId id="363" r:id="rId55"/>
    <p:sldId id="364" r:id="rId56"/>
    <p:sldId id="365" r:id="rId57"/>
    <p:sldId id="366" r:id="rId58"/>
    <p:sldId id="367" r:id="rId59"/>
    <p:sldId id="368" r:id="rId60"/>
    <p:sldId id="369" r:id="rId61"/>
    <p:sldId id="370" r:id="rId62"/>
    <p:sldId id="371" r:id="rId63"/>
    <p:sldId id="372" r:id="rId64"/>
    <p:sldId id="373" r:id="rId65"/>
    <p:sldId id="374" r:id="rId66"/>
    <p:sldId id="375" r:id="rId67"/>
    <p:sldId id="376" r:id="rId68"/>
    <p:sldId id="377" r:id="rId69"/>
    <p:sldId id="378" r:id="rId70"/>
    <p:sldId id="379" r:id="rId71"/>
    <p:sldId id="380" r:id="rId72"/>
    <p:sldId id="381" r:id="rId73"/>
    <p:sldId id="266" r:id="rId74"/>
    <p:sldId id="278" r:id="rId75"/>
    <p:sldId id="279" r:id="rId76"/>
    <p:sldId id="280" r:id="rId77"/>
    <p:sldId id="281" r:id="rId78"/>
    <p:sldId id="282" r:id="rId79"/>
    <p:sldId id="283" r:id="rId80"/>
    <p:sldId id="284" r:id="rId81"/>
    <p:sldId id="285" r:id="rId82"/>
    <p:sldId id="286" r:id="rId83"/>
    <p:sldId id="287" r:id="rId84"/>
    <p:sldId id="288" r:id="rId85"/>
    <p:sldId id="289" r:id="rId86"/>
    <p:sldId id="290" r:id="rId87"/>
    <p:sldId id="291" r:id="rId88"/>
    <p:sldId id="292" r:id="rId89"/>
    <p:sldId id="293" r:id="rId90"/>
    <p:sldId id="294" r:id="rId91"/>
    <p:sldId id="295" r:id="rId92"/>
    <p:sldId id="296" r:id="rId93"/>
    <p:sldId id="297" r:id="rId94"/>
    <p:sldId id="298" r:id="rId95"/>
    <p:sldId id="299" r:id="rId96"/>
    <p:sldId id="300" r:id="rId97"/>
    <p:sldId id="301" r:id="rId98"/>
    <p:sldId id="302" r:id="rId99"/>
    <p:sldId id="303" r:id="rId100"/>
    <p:sldId id="304" r:id="rId101"/>
    <p:sldId id="305" r:id="rId102"/>
    <p:sldId id="306" r:id="rId103"/>
    <p:sldId id="307" r:id="rId104"/>
    <p:sldId id="308" r:id="rId105"/>
    <p:sldId id="309" r:id="rId106"/>
    <p:sldId id="310" r:id="rId107"/>
    <p:sldId id="311" r:id="rId108"/>
    <p:sldId id="312" r:id="rId109"/>
    <p:sldId id="268" r:id="rId110"/>
    <p:sldId id="314" r:id="rId111"/>
    <p:sldId id="326" r:id="rId112"/>
    <p:sldId id="270" r:id="rId113"/>
    <p:sldId id="271" r:id="rId114"/>
    <p:sldId id="315" r:id="rId115"/>
    <p:sldId id="272" r:id="rId116"/>
    <p:sldId id="273" r:id="rId117"/>
    <p:sldId id="327" r:id="rId118"/>
    <p:sldId id="274" r:id="rId119"/>
    <p:sldId id="316" r:id="rId1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uwstein, Kristina" initials="B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3" d="100"/>
          <a:sy n="73" d="100"/>
        </p:scale>
        <p:origin x="-420"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12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ATA1\MCD\DATA\KAZ\HS%20presentation\GDP%20per%20capita.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DATA1\MCD\DATA\KAZ\HS%20presentation\figures%20from%20FSAP.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DATA1\MCD\DATA\KAZ\Current\2014%20Art.%20IV\Editable%20figures%20and%20tables-SR%20corrections.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DATA1\MCD\DATA\KAZ\HS%20presentation\figures%20from%20FSAP.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ATA1\MCD\DATA\KAZ\HS%20presentation\Formatted%20Panel%20Charts%20AIM%20part2.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6.xml.rels><?xml version="1.0" encoding="UTF-8" standalone="yes"?>
<Relationships xmlns="http://schemas.openxmlformats.org/package/2006/relationships"><Relationship Id="rId2" Type="http://schemas.openxmlformats.org/officeDocument/2006/relationships/oleObject" Target="file:///C:\Users\bluwste\Documents\kazakhstan\data2710_2.xls" TargetMode="External"/><Relationship Id="rId1" Type="http://schemas.openxmlformats.org/officeDocument/2006/relationships/themeOverride" Target="../theme/themeOverride1.xml"/></Relationships>
</file>

<file path=ppt/charts/_rels/chart17.xml.rels><?xml version="1.0" encoding="UTF-8" standalone="yes"?>
<Relationships xmlns="http://schemas.openxmlformats.org/package/2006/relationships"><Relationship Id="rId2" Type="http://schemas.openxmlformats.org/officeDocument/2006/relationships/oleObject" Target="file:///C:\Users\bluwste\Documents\kazakhstan\data2710_2.xls" TargetMode="External"/><Relationship Id="rId1" Type="http://schemas.openxmlformats.org/officeDocument/2006/relationships/themeOverride" Target="../theme/themeOverride2.xml"/></Relationships>
</file>

<file path=ppt/charts/_rels/chart18.xml.rels><?xml version="1.0" encoding="UTF-8" standalone="yes"?>
<Relationships xmlns="http://schemas.openxmlformats.org/package/2006/relationships"><Relationship Id="rId2" Type="http://schemas.openxmlformats.org/officeDocument/2006/relationships/oleObject" Target="file:///C:\Users\bluwste\Documents\kazakhstan\data2710_2.xls" TargetMode="External"/><Relationship Id="rId1" Type="http://schemas.openxmlformats.org/officeDocument/2006/relationships/themeOverride" Target="../theme/themeOverride3.xml"/></Relationships>
</file>

<file path=ppt/charts/_rels/chart19.xml.rels><?xml version="1.0" encoding="UTF-8" standalone="yes"?>
<Relationships xmlns="http://schemas.openxmlformats.org/package/2006/relationships"><Relationship Id="rId2" Type="http://schemas.openxmlformats.org/officeDocument/2006/relationships/oleObject" Target="file:///C:\Users\bluwste\Documents\kazakhstan\data2710_2.xls" TargetMode="External"/><Relationship Id="rId1" Type="http://schemas.openxmlformats.org/officeDocument/2006/relationships/themeOverride" Target="../theme/themeOverride4.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ATA1\MCD\DATA\KAZ\HS%20presentation\charts.xlsx" TargetMode="External"/></Relationships>
</file>

<file path=ppt/charts/_rels/chart20.xml.rels><?xml version="1.0" encoding="UTF-8" standalone="yes"?>
<Relationships xmlns="http://schemas.openxmlformats.org/package/2006/relationships"><Relationship Id="rId2" Type="http://schemas.openxmlformats.org/officeDocument/2006/relationships/oleObject" Target="file:///C:\Users\bluwste\Documents\kazakhstan\data2710_2.xls" TargetMode="External"/><Relationship Id="rId1" Type="http://schemas.openxmlformats.org/officeDocument/2006/relationships/themeOverride" Target="../theme/themeOverride5.xml"/></Relationships>
</file>

<file path=ppt/charts/_rels/chart21.xml.rels><?xml version="1.0" encoding="UTF-8" standalone="yes"?>
<Relationships xmlns="http://schemas.openxmlformats.org/package/2006/relationships"><Relationship Id="rId2" Type="http://schemas.openxmlformats.org/officeDocument/2006/relationships/oleObject" Target="file:///C:\Users\bluwste\Documents\kazakhstan\data2710_2.xls" TargetMode="External"/><Relationship Id="rId1" Type="http://schemas.openxmlformats.org/officeDocument/2006/relationships/themeOverride" Target="../theme/themeOverride6.xml"/></Relationships>
</file>

<file path=ppt/charts/_rels/chart22.xml.rels><?xml version="1.0" encoding="UTF-8" standalone="yes"?>
<Relationships xmlns="http://schemas.openxmlformats.org/package/2006/relationships"><Relationship Id="rId2" Type="http://schemas.openxmlformats.org/officeDocument/2006/relationships/oleObject" Target="file:///C:\Users\bluwste\Documents\kazakhstan\data2710_2.xls" TargetMode="External"/><Relationship Id="rId1" Type="http://schemas.openxmlformats.org/officeDocument/2006/relationships/themeOverride" Target="../theme/themeOverride7.xml"/></Relationships>
</file>

<file path=ppt/charts/_rels/chart23.xml.rels><?xml version="1.0" encoding="UTF-8" standalone="yes"?>
<Relationships xmlns="http://schemas.openxmlformats.org/package/2006/relationships"><Relationship Id="rId2" Type="http://schemas.openxmlformats.org/officeDocument/2006/relationships/oleObject" Target="file:///C:\Users\bluwste\Documents\kazakhstan\data2710_2.xls" TargetMode="External"/><Relationship Id="rId1" Type="http://schemas.openxmlformats.org/officeDocument/2006/relationships/themeOverride" Target="../theme/themeOverride8.xml"/></Relationships>
</file>

<file path=ppt/charts/_rels/chart24.xml.rels><?xml version="1.0" encoding="UTF-8" standalone="yes"?>
<Relationships xmlns="http://schemas.openxmlformats.org/package/2006/relationships"><Relationship Id="rId2" Type="http://schemas.openxmlformats.org/officeDocument/2006/relationships/oleObject" Target="file:///C:\Users\bluwste\Documents\kazakhstan\data2710_2.xls" TargetMode="External"/><Relationship Id="rId1" Type="http://schemas.openxmlformats.org/officeDocument/2006/relationships/themeOverride" Target="../theme/themeOverride9.xml"/></Relationships>
</file>

<file path=ppt/charts/_rels/chart25.xml.rels><?xml version="1.0" encoding="UTF-8" standalone="yes"?>
<Relationships xmlns="http://schemas.openxmlformats.org/package/2006/relationships"><Relationship Id="rId2" Type="http://schemas.openxmlformats.org/officeDocument/2006/relationships/oleObject" Target="file:///C:\Users\bluwste\Documents\kazakhstan\data2710_2.xls" TargetMode="External"/><Relationship Id="rId1" Type="http://schemas.openxmlformats.org/officeDocument/2006/relationships/themeOverride" Target="../theme/themeOverride10.xml"/></Relationships>
</file>

<file path=ppt/charts/_rels/chart26.xml.rels><?xml version="1.0" encoding="UTF-8" standalone="yes"?>
<Relationships xmlns="http://schemas.openxmlformats.org/package/2006/relationships"><Relationship Id="rId2" Type="http://schemas.openxmlformats.org/officeDocument/2006/relationships/oleObject" Target="file:///C:\Users\bluwste\Documents\kazakhstan\data2710_2.xls" TargetMode="External"/><Relationship Id="rId1" Type="http://schemas.openxmlformats.org/officeDocument/2006/relationships/themeOverride" Target="../theme/themeOverride11.xml"/></Relationships>
</file>

<file path=ppt/charts/_rels/chart27.xml.rels><?xml version="1.0" encoding="UTF-8" standalone="yes"?>
<Relationships xmlns="http://schemas.openxmlformats.org/package/2006/relationships"><Relationship Id="rId2" Type="http://schemas.openxmlformats.org/officeDocument/2006/relationships/oleObject" Target="file:///C:\Users\bluwste\Documents\kazakhstan\data2710_2.xls" TargetMode="External"/><Relationship Id="rId1" Type="http://schemas.openxmlformats.org/officeDocument/2006/relationships/themeOverride" Target="../theme/themeOverride12.xml"/></Relationships>
</file>

<file path=ppt/charts/_rels/chart28.xml.rels><?xml version="1.0" encoding="UTF-8" standalone="yes"?>
<Relationships xmlns="http://schemas.openxmlformats.org/package/2006/relationships"><Relationship Id="rId2" Type="http://schemas.openxmlformats.org/officeDocument/2006/relationships/oleObject" Target="file:///C:\Users\bluwste\Documents\kazakhstan\data2710_2.xls" TargetMode="External"/><Relationship Id="rId1" Type="http://schemas.openxmlformats.org/officeDocument/2006/relationships/themeOverride" Target="../theme/themeOverride13.xml"/></Relationships>
</file>

<file path=ppt/charts/_rels/chart29.xml.rels><?xml version="1.0" encoding="UTF-8" standalone="yes"?>
<Relationships xmlns="http://schemas.openxmlformats.org/package/2006/relationships"><Relationship Id="rId2" Type="http://schemas.openxmlformats.org/officeDocument/2006/relationships/oleObject" Target="file:///C:\Users\bluwste\Documents\kazakhstan\data2710_2.xls" TargetMode="External"/><Relationship Id="rId1" Type="http://schemas.openxmlformats.org/officeDocument/2006/relationships/themeOverride" Target="../theme/themeOverride14.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ATA1\MCD\DATA\KAZ\HS%20presentation\charts.xlsx" TargetMode="External"/></Relationships>
</file>

<file path=ppt/charts/_rels/chart30.xml.rels><?xml version="1.0" encoding="UTF-8" standalone="yes"?>
<Relationships xmlns="http://schemas.openxmlformats.org/package/2006/relationships"><Relationship Id="rId2" Type="http://schemas.openxmlformats.org/officeDocument/2006/relationships/oleObject" Target="file:///C:\Users\bluwste\Documents\kazakhstan\data2710_2.xls" TargetMode="External"/><Relationship Id="rId1" Type="http://schemas.openxmlformats.org/officeDocument/2006/relationships/themeOverride" Target="../theme/themeOverride15.xml"/></Relationships>
</file>

<file path=ppt/charts/_rels/chart31.xml.rels><?xml version="1.0" encoding="UTF-8" standalone="yes"?>
<Relationships xmlns="http://schemas.openxmlformats.org/package/2006/relationships"><Relationship Id="rId2" Type="http://schemas.openxmlformats.org/officeDocument/2006/relationships/oleObject" Target="file:///C:\Users\bluwste\Documents\kazakhstan\data2710_2.xls" TargetMode="External"/><Relationship Id="rId1" Type="http://schemas.openxmlformats.org/officeDocument/2006/relationships/themeOverride" Target="../theme/themeOverride16.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syoon\Desktop\KAZ_Export%20Commodity.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syoon\Desktop\HS%20Presentation%20in%20Almaty%20Sponsored%20by%20FT.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syoon\Desktop\HS%20Presentation%20in%20Almaty%20Sponsored%20by%20FT.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DATA1\MCD\DATA\KAZ\HS%20presentation\Part%20I.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ATA1\MCD\DATA\KAZ\HS%20presentation\figures%20from%20FSAP.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ATA1\MCD\DATA\KAZ\HS%20presentation\figures%20from%20FSA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autoTitleDeleted val="1"/>
    <c:plotArea>
      <c:layout>
        <c:manualLayout>
          <c:layoutTarget val="inner"/>
          <c:xMode val="edge"/>
          <c:yMode val="edge"/>
          <c:x val="0.15348784232159718"/>
          <c:y val="0.14000000000000001"/>
          <c:w val="0.81919526568613077"/>
          <c:h val="0.61916299212598425"/>
        </c:manualLayout>
      </c:layout>
      <c:barChart>
        <c:barDir val="col"/>
        <c:grouping val="clustered"/>
        <c:ser>
          <c:idx val="0"/>
          <c:order val="0"/>
          <c:spPr>
            <a:solidFill>
              <a:srgbClr val="0000FF"/>
            </a:solidFill>
            <a:ln>
              <a:solidFill>
                <a:srgbClr val="0000FF"/>
              </a:solidFill>
            </a:ln>
          </c:spPr>
          <c:dPt>
            <c:idx val="11"/>
            <c:spPr>
              <a:solidFill>
                <a:srgbClr val="FFC000"/>
              </a:solidFill>
              <a:ln>
                <a:solidFill>
                  <a:srgbClr val="FFC000"/>
                </a:solidFill>
              </a:ln>
            </c:spPr>
          </c:dPt>
          <c:dPt>
            <c:idx val="12"/>
            <c:spPr>
              <a:solidFill>
                <a:srgbClr val="FF0000"/>
              </a:solidFill>
              <a:ln>
                <a:solidFill>
                  <a:srgbClr val="FF0000"/>
                </a:solidFill>
              </a:ln>
            </c:spPr>
          </c:dPt>
          <c:cat>
            <c:numRef>
              <c:f>weoreptc!$E$10:$Q$10</c:f>
              <c:numCache>
                <c:formatCode>General</c:formatCode>
                <c:ptCount val="13"/>
                <c:pt idx="0">
                  <c:v>2003</c:v>
                </c:pt>
                <c:pt idx="2">
                  <c:v>2005</c:v>
                </c:pt>
                <c:pt idx="4">
                  <c:v>2007</c:v>
                </c:pt>
                <c:pt idx="6">
                  <c:v>2009</c:v>
                </c:pt>
                <c:pt idx="8">
                  <c:v>2011</c:v>
                </c:pt>
                <c:pt idx="10">
                  <c:v>2013</c:v>
                </c:pt>
              </c:numCache>
            </c:numRef>
          </c:cat>
          <c:val>
            <c:numRef>
              <c:f>weoreptc!$E$11:$Q$11</c:f>
              <c:numCache>
                <c:formatCode>#,##0.00</c:formatCode>
                <c:ptCount val="13"/>
                <c:pt idx="0">
                  <c:v>11049.43</c:v>
                </c:pt>
                <c:pt idx="1">
                  <c:v>12341.171</c:v>
                </c:pt>
                <c:pt idx="2">
                  <c:v>13841.156000000001</c:v>
                </c:pt>
                <c:pt idx="3">
                  <c:v>15613.132000000012</c:v>
                </c:pt>
                <c:pt idx="4">
                  <c:v>17263.376</c:v>
                </c:pt>
                <c:pt idx="5">
                  <c:v>17937.884999999998</c:v>
                </c:pt>
                <c:pt idx="6">
                  <c:v>17816.623</c:v>
                </c:pt>
                <c:pt idx="7">
                  <c:v>19073.506000000001</c:v>
                </c:pt>
                <c:pt idx="8">
                  <c:v>20625.812000000002</c:v>
                </c:pt>
                <c:pt idx="9">
                  <c:v>21735.824000000001</c:v>
                </c:pt>
                <c:pt idx="10">
                  <c:v>23038.484000000029</c:v>
                </c:pt>
                <c:pt idx="11">
                  <c:v>9595.83</c:v>
                </c:pt>
                <c:pt idx="12">
                  <c:v>42934.709000000003</c:v>
                </c:pt>
              </c:numCache>
            </c:numRef>
          </c:val>
        </c:ser>
        <c:axId val="176784512"/>
        <c:axId val="79196160"/>
      </c:barChart>
      <c:catAx>
        <c:axId val="176784512"/>
        <c:scaling>
          <c:orientation val="minMax"/>
        </c:scaling>
        <c:axPos val="b"/>
        <c:numFmt formatCode="General" sourceLinked="1"/>
        <c:majorTickMark val="none"/>
        <c:tickLblPos val="nextTo"/>
        <c:txPr>
          <a:bodyPr/>
          <a:lstStyle/>
          <a:p>
            <a:pPr>
              <a:defRPr sz="1100">
                <a:latin typeface="Segoe UI" pitchFamily="34" charset="0"/>
                <a:ea typeface="Segoe UI" pitchFamily="34" charset="0"/>
                <a:cs typeface="Segoe UI" pitchFamily="34" charset="0"/>
              </a:defRPr>
            </a:pPr>
            <a:endParaRPr lang="en-US"/>
          </a:p>
        </c:txPr>
        <c:crossAx val="79196160"/>
        <c:crosses val="autoZero"/>
        <c:auto val="1"/>
        <c:lblAlgn val="ctr"/>
        <c:lblOffset val="100"/>
      </c:catAx>
      <c:valAx>
        <c:axId val="79196160"/>
        <c:scaling>
          <c:orientation val="minMax"/>
        </c:scaling>
        <c:axPos val="l"/>
        <c:majorGridlines>
          <c:spPr>
            <a:ln w="12700">
              <a:solidFill>
                <a:schemeClr val="tx1"/>
              </a:solidFill>
              <a:prstDash val="sysDot"/>
            </a:ln>
          </c:spPr>
        </c:majorGridlines>
        <c:numFmt formatCode="#,##0" sourceLinked="0"/>
        <c:majorTickMark val="none"/>
        <c:tickLblPos val="nextTo"/>
        <c:spPr>
          <a:ln>
            <a:noFill/>
          </a:ln>
        </c:spPr>
        <c:txPr>
          <a:bodyPr/>
          <a:lstStyle/>
          <a:p>
            <a:pPr>
              <a:defRPr>
                <a:latin typeface="Segoe UI" pitchFamily="34" charset="0"/>
                <a:ea typeface="Segoe UI" pitchFamily="34" charset="0"/>
                <a:cs typeface="Segoe UI" pitchFamily="34" charset="0"/>
              </a:defRPr>
            </a:pPr>
            <a:endParaRPr lang="en-US"/>
          </a:p>
        </c:txPr>
        <c:crossAx val="176784512"/>
        <c:crosses val="autoZero"/>
        <c:crossBetween val="between"/>
        <c:majorUnit val="10000"/>
      </c:valAx>
      <c:spPr>
        <a:ln>
          <a:noFill/>
        </a:ln>
      </c:spPr>
    </c:plotArea>
    <c:plotVisOnly val="1"/>
    <c:dispBlanksAs val="gap"/>
  </c:chart>
  <c:spPr>
    <a:ln>
      <a:noFill/>
    </a:ln>
  </c:spPr>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9.7015317260387424E-2"/>
          <c:y val="0.14553112807032198"/>
          <c:w val="0.84969748534805056"/>
          <c:h val="0.65838542031329972"/>
        </c:manualLayout>
      </c:layout>
      <c:lineChart>
        <c:grouping val="standard"/>
        <c:ser>
          <c:idx val="0"/>
          <c:order val="0"/>
          <c:tx>
            <c:v>credit growth (yoy)</c:v>
          </c:tx>
          <c:spPr>
            <a:ln w="38100">
              <a:solidFill>
                <a:srgbClr val="0070C0"/>
              </a:solidFill>
              <a:prstDash val="solid"/>
            </a:ln>
          </c:spPr>
          <c:marker>
            <c:symbol val="circle"/>
            <c:size val="2"/>
            <c:spPr>
              <a:solidFill>
                <a:srgbClr val="002060"/>
              </a:solidFill>
            </c:spPr>
          </c:marker>
          <c:cat>
            <c:numRef>
              <c:f>data4chart3!$A$4:$A$200</c:f>
              <c:numCache>
                <c:formatCode>mmm\-yy</c:formatCode>
                <c:ptCount val="197"/>
                <c:pt idx="0">
                  <c:v>38077</c:v>
                </c:pt>
                <c:pt idx="1">
                  <c:v>38168</c:v>
                </c:pt>
                <c:pt idx="2">
                  <c:v>38260</c:v>
                </c:pt>
                <c:pt idx="3">
                  <c:v>38352</c:v>
                </c:pt>
                <c:pt idx="4">
                  <c:v>38442</c:v>
                </c:pt>
                <c:pt idx="5">
                  <c:v>38533</c:v>
                </c:pt>
                <c:pt idx="6">
                  <c:v>38625</c:v>
                </c:pt>
                <c:pt idx="7">
                  <c:v>38717</c:v>
                </c:pt>
                <c:pt idx="8">
                  <c:v>38807</c:v>
                </c:pt>
                <c:pt idx="9">
                  <c:v>38898</c:v>
                </c:pt>
                <c:pt idx="10">
                  <c:v>38990</c:v>
                </c:pt>
                <c:pt idx="11">
                  <c:v>39082</c:v>
                </c:pt>
                <c:pt idx="12">
                  <c:v>39172</c:v>
                </c:pt>
                <c:pt idx="13">
                  <c:v>39263</c:v>
                </c:pt>
                <c:pt idx="14">
                  <c:v>39355</c:v>
                </c:pt>
                <c:pt idx="15">
                  <c:v>39447</c:v>
                </c:pt>
                <c:pt idx="16">
                  <c:v>39538</c:v>
                </c:pt>
                <c:pt idx="17">
                  <c:v>39629</c:v>
                </c:pt>
                <c:pt idx="18">
                  <c:v>39721</c:v>
                </c:pt>
                <c:pt idx="19">
                  <c:v>39813</c:v>
                </c:pt>
                <c:pt idx="20">
                  <c:v>39903</c:v>
                </c:pt>
                <c:pt idx="21">
                  <c:v>39994</c:v>
                </c:pt>
                <c:pt idx="22">
                  <c:v>40086</c:v>
                </c:pt>
                <c:pt idx="23">
                  <c:v>40178</c:v>
                </c:pt>
                <c:pt idx="24">
                  <c:v>40268</c:v>
                </c:pt>
                <c:pt idx="25">
                  <c:v>40359</c:v>
                </c:pt>
                <c:pt idx="26">
                  <c:v>40451</c:v>
                </c:pt>
                <c:pt idx="27">
                  <c:v>40543</c:v>
                </c:pt>
                <c:pt idx="28">
                  <c:v>40633</c:v>
                </c:pt>
                <c:pt idx="29">
                  <c:v>40724</c:v>
                </c:pt>
                <c:pt idx="30">
                  <c:v>40816</c:v>
                </c:pt>
                <c:pt idx="31">
                  <c:v>40908</c:v>
                </c:pt>
                <c:pt idx="32">
                  <c:v>40999</c:v>
                </c:pt>
                <c:pt idx="33">
                  <c:v>41090</c:v>
                </c:pt>
                <c:pt idx="34">
                  <c:v>41182</c:v>
                </c:pt>
                <c:pt idx="35">
                  <c:v>41274</c:v>
                </c:pt>
                <c:pt idx="36">
                  <c:v>41364</c:v>
                </c:pt>
                <c:pt idx="37">
                  <c:v>41455</c:v>
                </c:pt>
                <c:pt idx="38">
                  <c:v>41547</c:v>
                </c:pt>
                <c:pt idx="39">
                  <c:v>41639</c:v>
                </c:pt>
                <c:pt idx="40">
                  <c:v>41729</c:v>
                </c:pt>
                <c:pt idx="41">
                  <c:v>41820</c:v>
                </c:pt>
                <c:pt idx="42">
                  <c:v>41912</c:v>
                </c:pt>
              </c:numCache>
            </c:numRef>
          </c:cat>
          <c:val>
            <c:numRef>
              <c:f>data4chart3!$B$4:$B$200</c:f>
              <c:numCache>
                <c:formatCode>0.00</c:formatCode>
                <c:ptCount val="197"/>
                <c:pt idx="0">
                  <c:v>42.302488469869154</c:v>
                </c:pt>
                <c:pt idx="1">
                  <c:v>44.484680323098125</c:v>
                </c:pt>
                <c:pt idx="2">
                  <c:v>43.409797076399094</c:v>
                </c:pt>
                <c:pt idx="3">
                  <c:v>45.019406866994899</c:v>
                </c:pt>
                <c:pt idx="4">
                  <c:v>49.4984042630159</c:v>
                </c:pt>
                <c:pt idx="5">
                  <c:v>52.800631076615232</c:v>
                </c:pt>
                <c:pt idx="6">
                  <c:v>51.521967231866064</c:v>
                </c:pt>
                <c:pt idx="7">
                  <c:v>67.067960458487505</c:v>
                </c:pt>
                <c:pt idx="8">
                  <c:v>59.466785617704545</c:v>
                </c:pt>
                <c:pt idx="9">
                  <c:v>54.941909203473294</c:v>
                </c:pt>
                <c:pt idx="10">
                  <c:v>72.07519488010756</c:v>
                </c:pt>
                <c:pt idx="11">
                  <c:v>72.573577306342898</c:v>
                </c:pt>
                <c:pt idx="12">
                  <c:v>85.102479662987719</c:v>
                </c:pt>
                <c:pt idx="13">
                  <c:v>102.68835870678862</c:v>
                </c:pt>
                <c:pt idx="14">
                  <c:v>74.869336102155017</c:v>
                </c:pt>
                <c:pt idx="15">
                  <c:v>35.929739812295963</c:v>
                </c:pt>
                <c:pt idx="16">
                  <c:v>18.919326610144626</c:v>
                </c:pt>
                <c:pt idx="17">
                  <c:v>-9.6527864364607492</c:v>
                </c:pt>
                <c:pt idx="18">
                  <c:v>-15.789040172127127</c:v>
                </c:pt>
                <c:pt idx="19">
                  <c:v>-6.7182180321777389</c:v>
                </c:pt>
                <c:pt idx="20">
                  <c:v>3.3183785750512778</c:v>
                </c:pt>
                <c:pt idx="21">
                  <c:v>4.2786658173538914</c:v>
                </c:pt>
                <c:pt idx="22">
                  <c:v>4.1063610150725944</c:v>
                </c:pt>
                <c:pt idx="23">
                  <c:v>-3.7368890260299938</c:v>
                </c:pt>
                <c:pt idx="24">
                  <c:v>-13.854081494048557</c:v>
                </c:pt>
                <c:pt idx="25">
                  <c:v>-14.603219650165416</c:v>
                </c:pt>
                <c:pt idx="26">
                  <c:v>-13.340763557799402</c:v>
                </c:pt>
                <c:pt idx="27">
                  <c:v>-8.4860642728527225</c:v>
                </c:pt>
                <c:pt idx="28">
                  <c:v>-7.7400398785093447</c:v>
                </c:pt>
                <c:pt idx="29">
                  <c:v>-2.2973105461500949</c:v>
                </c:pt>
                <c:pt idx="30">
                  <c:v>3.6772772306825212</c:v>
                </c:pt>
                <c:pt idx="31">
                  <c:v>8.2722838013049724</c:v>
                </c:pt>
                <c:pt idx="32">
                  <c:v>11.948105537385</c:v>
                </c:pt>
                <c:pt idx="33">
                  <c:v>11.747055827734496</c:v>
                </c:pt>
                <c:pt idx="34">
                  <c:v>8.1846693536703086</c:v>
                </c:pt>
                <c:pt idx="35">
                  <c:v>7.3996305131921964</c:v>
                </c:pt>
                <c:pt idx="36">
                  <c:v>6.4485184424091964</c:v>
                </c:pt>
                <c:pt idx="37">
                  <c:v>8.0598240487906576</c:v>
                </c:pt>
                <c:pt idx="38">
                  <c:v>9.3377220011432271</c:v>
                </c:pt>
                <c:pt idx="39">
                  <c:v>8.5912697679462902</c:v>
                </c:pt>
                <c:pt idx="40">
                  <c:v>7.3278564571766207</c:v>
                </c:pt>
                <c:pt idx="41">
                  <c:v>9.0560864198561823</c:v>
                </c:pt>
                <c:pt idx="42">
                  <c:v>5.0560260263436394</c:v>
                </c:pt>
              </c:numCache>
            </c:numRef>
          </c:val>
        </c:ser>
        <c:ser>
          <c:idx val="1"/>
          <c:order val="1"/>
          <c:tx>
            <c:v>consumer lending growth (yoy)</c:v>
          </c:tx>
          <c:spPr>
            <a:ln w="31750">
              <a:solidFill>
                <a:srgbClr val="FF0000"/>
              </a:solidFill>
            </a:ln>
          </c:spPr>
          <c:marker>
            <c:symbol val="none"/>
          </c:marker>
          <c:cat>
            <c:numRef>
              <c:f>data4chart3!$A$4:$A$200</c:f>
              <c:numCache>
                <c:formatCode>mmm\-yy</c:formatCode>
                <c:ptCount val="197"/>
                <c:pt idx="0">
                  <c:v>38077</c:v>
                </c:pt>
                <c:pt idx="1">
                  <c:v>38168</c:v>
                </c:pt>
                <c:pt idx="2">
                  <c:v>38260</c:v>
                </c:pt>
                <c:pt idx="3">
                  <c:v>38352</c:v>
                </c:pt>
                <c:pt idx="4">
                  <c:v>38442</c:v>
                </c:pt>
                <c:pt idx="5">
                  <c:v>38533</c:v>
                </c:pt>
                <c:pt idx="6">
                  <c:v>38625</c:v>
                </c:pt>
                <c:pt idx="7">
                  <c:v>38717</c:v>
                </c:pt>
                <c:pt idx="8">
                  <c:v>38807</c:v>
                </c:pt>
                <c:pt idx="9">
                  <c:v>38898</c:v>
                </c:pt>
                <c:pt idx="10">
                  <c:v>38990</c:v>
                </c:pt>
                <c:pt idx="11">
                  <c:v>39082</c:v>
                </c:pt>
                <c:pt idx="12">
                  <c:v>39172</c:v>
                </c:pt>
                <c:pt idx="13">
                  <c:v>39263</c:v>
                </c:pt>
                <c:pt idx="14">
                  <c:v>39355</c:v>
                </c:pt>
                <c:pt idx="15">
                  <c:v>39447</c:v>
                </c:pt>
                <c:pt idx="16">
                  <c:v>39538</c:v>
                </c:pt>
                <c:pt idx="17">
                  <c:v>39629</c:v>
                </c:pt>
                <c:pt idx="18">
                  <c:v>39721</c:v>
                </c:pt>
                <c:pt idx="19">
                  <c:v>39813</c:v>
                </c:pt>
                <c:pt idx="20">
                  <c:v>39903</c:v>
                </c:pt>
                <c:pt idx="21">
                  <c:v>39994</c:v>
                </c:pt>
                <c:pt idx="22">
                  <c:v>40086</c:v>
                </c:pt>
                <c:pt idx="23">
                  <c:v>40178</c:v>
                </c:pt>
                <c:pt idx="24">
                  <c:v>40268</c:v>
                </c:pt>
                <c:pt idx="25">
                  <c:v>40359</c:v>
                </c:pt>
                <c:pt idx="26">
                  <c:v>40451</c:v>
                </c:pt>
                <c:pt idx="27">
                  <c:v>40543</c:v>
                </c:pt>
                <c:pt idx="28">
                  <c:v>40633</c:v>
                </c:pt>
                <c:pt idx="29">
                  <c:v>40724</c:v>
                </c:pt>
                <c:pt idx="30">
                  <c:v>40816</c:v>
                </c:pt>
                <c:pt idx="31">
                  <c:v>40908</c:v>
                </c:pt>
                <c:pt idx="32">
                  <c:v>40999</c:v>
                </c:pt>
                <c:pt idx="33">
                  <c:v>41090</c:v>
                </c:pt>
                <c:pt idx="34">
                  <c:v>41182</c:v>
                </c:pt>
                <c:pt idx="35">
                  <c:v>41274</c:v>
                </c:pt>
                <c:pt idx="36">
                  <c:v>41364</c:v>
                </c:pt>
                <c:pt idx="37">
                  <c:v>41455</c:v>
                </c:pt>
                <c:pt idx="38">
                  <c:v>41547</c:v>
                </c:pt>
                <c:pt idx="39">
                  <c:v>41639</c:v>
                </c:pt>
                <c:pt idx="40">
                  <c:v>41729</c:v>
                </c:pt>
                <c:pt idx="41">
                  <c:v>41820</c:v>
                </c:pt>
                <c:pt idx="42">
                  <c:v>41912</c:v>
                </c:pt>
              </c:numCache>
            </c:numRef>
          </c:cat>
          <c:val>
            <c:numRef>
              <c:f>data4chart3!$E$4:$E$200</c:f>
              <c:numCache>
                <c:formatCode>0.00</c:formatCode>
                <c:ptCount val="197"/>
                <c:pt idx="1">
                  <c:v>94.904536974414043</c:v>
                </c:pt>
                <c:pt idx="2">
                  <c:v>107.75576903810891</c:v>
                </c:pt>
                <c:pt idx="3">
                  <c:v>121.4344076879139</c:v>
                </c:pt>
                <c:pt idx="4">
                  <c:v>126.78409570552282</c:v>
                </c:pt>
                <c:pt idx="5">
                  <c:v>116.16846724185068</c:v>
                </c:pt>
                <c:pt idx="6">
                  <c:v>105.55298782393373</c:v>
                </c:pt>
                <c:pt idx="7">
                  <c:v>114.32005868474209</c:v>
                </c:pt>
                <c:pt idx="8">
                  <c:v>111.43066763584976</c:v>
                </c:pt>
                <c:pt idx="9">
                  <c:v>122.54983421347335</c:v>
                </c:pt>
                <c:pt idx="10">
                  <c:v>135.24750173935519</c:v>
                </c:pt>
                <c:pt idx="11">
                  <c:v>134.04138956007043</c:v>
                </c:pt>
                <c:pt idx="12">
                  <c:v>130.70470142938342</c:v>
                </c:pt>
                <c:pt idx="13">
                  <c:v>114.25239980073501</c:v>
                </c:pt>
                <c:pt idx="14">
                  <c:v>86.436765862598179</c:v>
                </c:pt>
                <c:pt idx="15">
                  <c:v>36.621630931858363</c:v>
                </c:pt>
                <c:pt idx="16">
                  <c:v>25.30307130554343</c:v>
                </c:pt>
                <c:pt idx="17">
                  <c:v>-6.2622861418382145</c:v>
                </c:pt>
                <c:pt idx="18">
                  <c:v>-25.883393160857377</c:v>
                </c:pt>
                <c:pt idx="19">
                  <c:v>-21.424646334901617</c:v>
                </c:pt>
                <c:pt idx="20">
                  <c:v>-27.356045666844391</c:v>
                </c:pt>
                <c:pt idx="21">
                  <c:v>-22.080921649662471</c:v>
                </c:pt>
                <c:pt idx="22">
                  <c:v>-19.654843351408235</c:v>
                </c:pt>
                <c:pt idx="23">
                  <c:v>-18.940162440850621</c:v>
                </c:pt>
                <c:pt idx="24">
                  <c:v>-19.636235185745537</c:v>
                </c:pt>
                <c:pt idx="25">
                  <c:v>-21.703682613600723</c:v>
                </c:pt>
                <c:pt idx="26">
                  <c:v>-18.266954494746805</c:v>
                </c:pt>
                <c:pt idx="27">
                  <c:v>-12.0811095631874</c:v>
                </c:pt>
                <c:pt idx="28">
                  <c:v>-5.9733535244431435</c:v>
                </c:pt>
                <c:pt idx="29">
                  <c:v>4.2461330407154456</c:v>
                </c:pt>
                <c:pt idx="30">
                  <c:v>5.5702956087081414</c:v>
                </c:pt>
                <c:pt idx="31">
                  <c:v>13.82142197610195</c:v>
                </c:pt>
                <c:pt idx="32">
                  <c:v>18.40600589699622</c:v>
                </c:pt>
                <c:pt idx="33">
                  <c:v>21.036670916174884</c:v>
                </c:pt>
                <c:pt idx="34">
                  <c:v>32.331082734651851</c:v>
                </c:pt>
                <c:pt idx="35">
                  <c:v>33.625808298977319</c:v>
                </c:pt>
                <c:pt idx="36">
                  <c:v>36.76614113716095</c:v>
                </c:pt>
                <c:pt idx="37">
                  <c:v>42.486141748637294</c:v>
                </c:pt>
                <c:pt idx="38">
                  <c:v>43.240226356579413</c:v>
                </c:pt>
                <c:pt idx="39">
                  <c:v>41.601574688130952</c:v>
                </c:pt>
              </c:numCache>
            </c:numRef>
          </c:val>
        </c:ser>
        <c:ser>
          <c:idx val="3"/>
          <c:order val="2"/>
          <c:tx>
            <c:v>mortage lending growth (yoy)</c:v>
          </c:tx>
          <c:spPr>
            <a:ln>
              <a:solidFill>
                <a:srgbClr val="00B050"/>
              </a:solidFill>
            </a:ln>
          </c:spPr>
          <c:marker>
            <c:symbol val="none"/>
          </c:marker>
          <c:val>
            <c:numRef>
              <c:f>data4chart3!$F$4:$F$43</c:f>
              <c:numCache>
                <c:formatCode>0.00</c:formatCode>
                <c:ptCount val="40"/>
                <c:pt idx="0">
                  <c:v>273.47127017722369</c:v>
                </c:pt>
                <c:pt idx="1">
                  <c:v>280.99326521336678</c:v>
                </c:pt>
                <c:pt idx="2">
                  <c:v>248.46177594345471</c:v>
                </c:pt>
                <c:pt idx="3">
                  <c:v>230.02750910193245</c:v>
                </c:pt>
                <c:pt idx="4">
                  <c:v>236.46625445808766</c:v>
                </c:pt>
                <c:pt idx="5">
                  <c:v>177.98446892715407</c:v>
                </c:pt>
                <c:pt idx="6">
                  <c:v>127.54241495219907</c:v>
                </c:pt>
                <c:pt idx="7">
                  <c:v>114.31033305032645</c:v>
                </c:pt>
                <c:pt idx="8">
                  <c:v>85.860318420705212</c:v>
                </c:pt>
                <c:pt idx="9">
                  <c:v>62.568201121445007</c:v>
                </c:pt>
                <c:pt idx="10">
                  <c:v>75.934176619093137</c:v>
                </c:pt>
                <c:pt idx="11">
                  <c:v>71.242719618603871</c:v>
                </c:pt>
                <c:pt idx="12">
                  <c:v>73.381081312391288</c:v>
                </c:pt>
                <c:pt idx="13">
                  <c:v>80.714486297289298</c:v>
                </c:pt>
                <c:pt idx="14">
                  <c:v>83.617171700608949</c:v>
                </c:pt>
                <c:pt idx="15">
                  <c:v>53.495304326942012</c:v>
                </c:pt>
                <c:pt idx="16">
                  <c:v>32.054944231506724</c:v>
                </c:pt>
                <c:pt idx="17">
                  <c:v>10.54065040758671</c:v>
                </c:pt>
                <c:pt idx="18">
                  <c:v>-22.277780024926546</c:v>
                </c:pt>
                <c:pt idx="19">
                  <c:v>-14.1938972288208</c:v>
                </c:pt>
                <c:pt idx="20">
                  <c:v>-0.1397904725082765</c:v>
                </c:pt>
                <c:pt idx="21">
                  <c:v>-0.45485749183297775</c:v>
                </c:pt>
                <c:pt idx="22">
                  <c:v>-1.8566397842694358</c:v>
                </c:pt>
                <c:pt idx="23">
                  <c:v>-8.2982710766360115E-2</c:v>
                </c:pt>
                <c:pt idx="24">
                  <c:v>-13.542114232861454</c:v>
                </c:pt>
                <c:pt idx="25">
                  <c:v>-11.142851756102917</c:v>
                </c:pt>
                <c:pt idx="26">
                  <c:v>-5.1770885975608785</c:v>
                </c:pt>
                <c:pt idx="27">
                  <c:v>-8.5654681198099922</c:v>
                </c:pt>
                <c:pt idx="28">
                  <c:v>-8.7025131730446716</c:v>
                </c:pt>
                <c:pt idx="29">
                  <c:v>-5.0185898913251688</c:v>
                </c:pt>
                <c:pt idx="30">
                  <c:v>-2.6012897332186267</c:v>
                </c:pt>
                <c:pt idx="31">
                  <c:v>-0.21080296530601661</c:v>
                </c:pt>
                <c:pt idx="32">
                  <c:v>3.72196531554148</c:v>
                </c:pt>
                <c:pt idx="33">
                  <c:v>2.8014466462796523</c:v>
                </c:pt>
                <c:pt idx="34">
                  <c:v>2.0612219461428802</c:v>
                </c:pt>
                <c:pt idx="35">
                  <c:v>3.7874621737757277</c:v>
                </c:pt>
                <c:pt idx="36">
                  <c:v>4.3595622088621839</c:v>
                </c:pt>
                <c:pt idx="37">
                  <c:v>5.6183897822975783</c:v>
                </c:pt>
                <c:pt idx="38">
                  <c:v>4.1677847389356764</c:v>
                </c:pt>
                <c:pt idx="39">
                  <c:v>2.3582981348544725</c:v>
                </c:pt>
              </c:numCache>
            </c:numRef>
          </c:val>
        </c:ser>
        <c:marker val="1"/>
        <c:axId val="80628736"/>
        <c:axId val="80651008"/>
      </c:lineChart>
      <c:dateAx>
        <c:axId val="80628736"/>
        <c:scaling>
          <c:orientation val="minMax"/>
          <c:max val="41791"/>
          <c:min val="38718"/>
        </c:scaling>
        <c:axPos val="b"/>
        <c:numFmt formatCode="[$-409]mmm\-yy;@" sourceLinked="0"/>
        <c:tickLblPos val="low"/>
        <c:spPr>
          <a:ln>
            <a:solidFill>
              <a:schemeClr val="tx1"/>
            </a:solidFill>
          </a:ln>
        </c:spPr>
        <c:txPr>
          <a:bodyPr rot="-5400000" vert="horz"/>
          <a:lstStyle/>
          <a:p>
            <a:pPr>
              <a:defRPr sz="1000">
                <a:latin typeface="Segoe UI" pitchFamily="34" charset="0"/>
                <a:ea typeface="Segoe UI" pitchFamily="34" charset="0"/>
                <a:cs typeface="Segoe UI" pitchFamily="34" charset="0"/>
              </a:defRPr>
            </a:pPr>
            <a:endParaRPr lang="en-US"/>
          </a:p>
        </c:txPr>
        <c:crossAx val="80651008"/>
        <c:crosses val="autoZero"/>
        <c:auto val="1"/>
        <c:lblOffset val="100"/>
        <c:baseTimeUnit val="months"/>
        <c:majorUnit val="6"/>
        <c:majorTimeUnit val="months"/>
      </c:dateAx>
      <c:valAx>
        <c:axId val="80651008"/>
        <c:scaling>
          <c:orientation val="minMax"/>
          <c:max val="140"/>
          <c:min val="-40"/>
        </c:scaling>
        <c:axPos val="l"/>
        <c:numFmt formatCode="#,##0" sourceLinked="0"/>
        <c:tickLblPos val="nextTo"/>
        <c:txPr>
          <a:bodyPr/>
          <a:lstStyle/>
          <a:p>
            <a:pPr>
              <a:defRPr sz="1000">
                <a:latin typeface="Segoe UI" pitchFamily="34" charset="0"/>
                <a:ea typeface="Segoe UI" pitchFamily="34" charset="0"/>
                <a:cs typeface="Segoe UI" pitchFamily="34" charset="0"/>
              </a:defRPr>
            </a:pPr>
            <a:endParaRPr lang="en-US"/>
          </a:p>
        </c:txPr>
        <c:crossAx val="80628736"/>
        <c:crosses val="autoZero"/>
        <c:crossBetween val="between"/>
      </c:valAx>
      <c:spPr>
        <a:noFill/>
        <a:ln>
          <a:noFill/>
        </a:ln>
      </c:spPr>
    </c:plotArea>
    <c:legend>
      <c:legendPos val="r"/>
      <c:layout>
        <c:manualLayout>
          <c:xMode val="edge"/>
          <c:yMode val="edge"/>
          <c:x val="0.31550294388877265"/>
          <c:y val="0.11533889146209635"/>
          <c:w val="0.59512946729422"/>
          <c:h val="0.36194195202343893"/>
        </c:manualLayout>
      </c:layout>
    </c:legend>
    <c:plotVisOnly val="1"/>
    <c:dispBlanksAs val="gap"/>
  </c:chart>
  <c:spPr>
    <a:ln>
      <a:noFill/>
    </a:ln>
  </c:spPr>
  <c:txPr>
    <a:bodyPr/>
    <a:lstStyle/>
    <a:p>
      <a:pPr>
        <a:defRPr sz="1400"/>
      </a:pPr>
      <a:endParaRPr lang="en-US"/>
    </a:p>
  </c:txPr>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GB"/>
  <c:chart>
    <c:plotArea>
      <c:layout>
        <c:manualLayout>
          <c:layoutTarget val="inner"/>
          <c:xMode val="edge"/>
          <c:yMode val="edge"/>
          <c:x val="7.9637845750050479E-2"/>
          <c:y val="4.2365628209517434E-2"/>
          <c:w val="0.89011811023621956"/>
          <c:h val="0.8367876298071435"/>
        </c:manualLayout>
      </c:layout>
      <c:lineChart>
        <c:grouping val="standard"/>
        <c:ser>
          <c:idx val="0"/>
          <c:order val="0"/>
          <c:tx>
            <c:v>Capital adequacy ratio (eop)</c:v>
          </c:tx>
          <c:spPr>
            <a:ln w="25400">
              <a:solidFill>
                <a:srgbClr val="4B82AD"/>
              </a:solidFill>
              <a:prstDash val="solid"/>
            </a:ln>
            <a:effectLst/>
          </c:spPr>
          <c:marker>
            <c:symbol val="none"/>
          </c:marker>
          <c:cat>
            <c:numRef>
              <c:f>'NPL&amp; Capital adequacy'!$F$9:$AB$9</c:f>
              <c:numCache>
                <c:formatCode>mm/dd/yy</c:formatCode>
                <c:ptCount val="23"/>
                <c:pt idx="0">
                  <c:v>39692</c:v>
                </c:pt>
                <c:pt idx="1">
                  <c:v>39783</c:v>
                </c:pt>
                <c:pt idx="2">
                  <c:v>39873</c:v>
                </c:pt>
                <c:pt idx="3">
                  <c:v>39965</c:v>
                </c:pt>
                <c:pt idx="4">
                  <c:v>40057</c:v>
                </c:pt>
                <c:pt idx="5">
                  <c:v>40148</c:v>
                </c:pt>
                <c:pt idx="6">
                  <c:v>40238</c:v>
                </c:pt>
                <c:pt idx="7">
                  <c:v>40330</c:v>
                </c:pt>
                <c:pt idx="8">
                  <c:v>40422</c:v>
                </c:pt>
                <c:pt idx="9">
                  <c:v>40513</c:v>
                </c:pt>
                <c:pt idx="10">
                  <c:v>40603</c:v>
                </c:pt>
                <c:pt idx="11">
                  <c:v>40695</c:v>
                </c:pt>
                <c:pt idx="12">
                  <c:v>40787</c:v>
                </c:pt>
                <c:pt idx="13">
                  <c:v>40878</c:v>
                </c:pt>
                <c:pt idx="14">
                  <c:v>40969</c:v>
                </c:pt>
                <c:pt idx="15">
                  <c:v>41061</c:v>
                </c:pt>
                <c:pt idx="16">
                  <c:v>41153</c:v>
                </c:pt>
                <c:pt idx="17">
                  <c:v>41244</c:v>
                </c:pt>
                <c:pt idx="18">
                  <c:v>41334</c:v>
                </c:pt>
                <c:pt idx="19">
                  <c:v>41426</c:v>
                </c:pt>
                <c:pt idx="20">
                  <c:v>41518</c:v>
                </c:pt>
                <c:pt idx="21">
                  <c:v>41609</c:v>
                </c:pt>
                <c:pt idx="22">
                  <c:v>41699</c:v>
                </c:pt>
              </c:numCache>
            </c:numRef>
          </c:cat>
          <c:val>
            <c:numRef>
              <c:f>'NPL&amp; Capital adequacy'!$F$13:$AB$13</c:f>
              <c:numCache>
                <c:formatCode>General</c:formatCode>
                <c:ptCount val="23"/>
                <c:pt idx="0">
                  <c:v>14.900000000000002</c:v>
                </c:pt>
                <c:pt idx="1">
                  <c:v>14.900000000000002</c:v>
                </c:pt>
                <c:pt idx="2">
                  <c:v>12.9</c:v>
                </c:pt>
                <c:pt idx="3">
                  <c:v>-2.1999999999999997</c:v>
                </c:pt>
                <c:pt idx="4">
                  <c:v>-7.9</c:v>
                </c:pt>
                <c:pt idx="5">
                  <c:v>-8.1684801285024893</c:v>
                </c:pt>
                <c:pt idx="6">
                  <c:v>-3.7496785957031977</c:v>
                </c:pt>
                <c:pt idx="7">
                  <c:v>-2.8388512938454387</c:v>
                </c:pt>
                <c:pt idx="8">
                  <c:v>17.557653064045201</c:v>
                </c:pt>
                <c:pt idx="9">
                  <c:v>17.899999999999999</c:v>
                </c:pt>
                <c:pt idx="10">
                  <c:v>17.8</c:v>
                </c:pt>
                <c:pt idx="11">
                  <c:v>18.8</c:v>
                </c:pt>
                <c:pt idx="12">
                  <c:v>17.8</c:v>
                </c:pt>
                <c:pt idx="13">
                  <c:v>17.399999999999999</c:v>
                </c:pt>
                <c:pt idx="14">
                  <c:v>18.2</c:v>
                </c:pt>
                <c:pt idx="15">
                  <c:v>4.3</c:v>
                </c:pt>
                <c:pt idx="16">
                  <c:v>13.8</c:v>
                </c:pt>
                <c:pt idx="17">
                  <c:v>18.099999999999987</c:v>
                </c:pt>
                <c:pt idx="18">
                  <c:v>18.7</c:v>
                </c:pt>
                <c:pt idx="19">
                  <c:v>17.476052614676</c:v>
                </c:pt>
                <c:pt idx="20">
                  <c:v>18.39060644712232</c:v>
                </c:pt>
                <c:pt idx="21">
                  <c:v>18.8</c:v>
                </c:pt>
                <c:pt idx="22">
                  <c:v>18.2</c:v>
                </c:pt>
              </c:numCache>
            </c:numRef>
          </c:val>
        </c:ser>
        <c:ser>
          <c:idx val="1"/>
          <c:order val="1"/>
          <c:tx>
            <c:v>NPLs (90-day, eop)</c:v>
          </c:tx>
          <c:spPr>
            <a:ln w="25400">
              <a:solidFill>
                <a:srgbClr val="C00000"/>
              </a:solidFill>
              <a:prstDash val="sysDash"/>
            </a:ln>
            <a:effectLst/>
          </c:spPr>
          <c:marker>
            <c:symbol val="none"/>
          </c:marker>
          <c:cat>
            <c:numRef>
              <c:f>'NPL&amp; Capital adequacy'!$F$9:$AB$9</c:f>
              <c:numCache>
                <c:formatCode>mm/dd/yy</c:formatCode>
                <c:ptCount val="23"/>
                <c:pt idx="0">
                  <c:v>39692</c:v>
                </c:pt>
                <c:pt idx="1">
                  <c:v>39783</c:v>
                </c:pt>
                <c:pt idx="2">
                  <c:v>39873</c:v>
                </c:pt>
                <c:pt idx="3">
                  <c:v>39965</c:v>
                </c:pt>
                <c:pt idx="4">
                  <c:v>40057</c:v>
                </c:pt>
                <c:pt idx="5">
                  <c:v>40148</c:v>
                </c:pt>
                <c:pt idx="6">
                  <c:v>40238</c:v>
                </c:pt>
                <c:pt idx="7">
                  <c:v>40330</c:v>
                </c:pt>
                <c:pt idx="8">
                  <c:v>40422</c:v>
                </c:pt>
                <c:pt idx="9">
                  <c:v>40513</c:v>
                </c:pt>
                <c:pt idx="10">
                  <c:v>40603</c:v>
                </c:pt>
                <c:pt idx="11">
                  <c:v>40695</c:v>
                </c:pt>
                <c:pt idx="12">
                  <c:v>40787</c:v>
                </c:pt>
                <c:pt idx="13">
                  <c:v>40878</c:v>
                </c:pt>
                <c:pt idx="14">
                  <c:v>40969</c:v>
                </c:pt>
                <c:pt idx="15">
                  <c:v>41061</c:v>
                </c:pt>
                <c:pt idx="16">
                  <c:v>41153</c:v>
                </c:pt>
                <c:pt idx="17">
                  <c:v>41244</c:v>
                </c:pt>
                <c:pt idx="18">
                  <c:v>41334</c:v>
                </c:pt>
                <c:pt idx="19">
                  <c:v>41426</c:v>
                </c:pt>
                <c:pt idx="20">
                  <c:v>41518</c:v>
                </c:pt>
                <c:pt idx="21">
                  <c:v>41609</c:v>
                </c:pt>
                <c:pt idx="22">
                  <c:v>41699</c:v>
                </c:pt>
              </c:numCache>
            </c:numRef>
          </c:cat>
          <c:val>
            <c:numRef>
              <c:f>'NPL&amp; Capital adequacy'!$F$11:$AB$11</c:f>
              <c:numCache>
                <c:formatCode>General</c:formatCode>
                <c:ptCount val="23"/>
                <c:pt idx="0">
                  <c:v>3.2997107878352412</c:v>
                </c:pt>
                <c:pt idx="1">
                  <c:v>4.3520590027603401</c:v>
                </c:pt>
                <c:pt idx="2">
                  <c:v>6.6709665935991103</c:v>
                </c:pt>
                <c:pt idx="3">
                  <c:v>22.830000000000005</c:v>
                </c:pt>
                <c:pt idx="4">
                  <c:v>30</c:v>
                </c:pt>
                <c:pt idx="5">
                  <c:v>30.58</c:v>
                </c:pt>
                <c:pt idx="6">
                  <c:v>29.9298812742094</c:v>
                </c:pt>
                <c:pt idx="7">
                  <c:v>27.72</c:v>
                </c:pt>
                <c:pt idx="8">
                  <c:v>23.330979437959435</c:v>
                </c:pt>
                <c:pt idx="9">
                  <c:v>20.056798106228531</c:v>
                </c:pt>
                <c:pt idx="10">
                  <c:v>20.388762570264401</c:v>
                </c:pt>
                <c:pt idx="11">
                  <c:v>20.54</c:v>
                </c:pt>
                <c:pt idx="12">
                  <c:v>22.240786469999989</c:v>
                </c:pt>
                <c:pt idx="13">
                  <c:v>21.763662537089612</c:v>
                </c:pt>
                <c:pt idx="14">
                  <c:v>22.369876410000035</c:v>
                </c:pt>
                <c:pt idx="15">
                  <c:v>29.356013877432989</c:v>
                </c:pt>
                <c:pt idx="16">
                  <c:v>30.939999999999987</c:v>
                </c:pt>
                <c:pt idx="17">
                  <c:v>28.245999999999924</c:v>
                </c:pt>
                <c:pt idx="18">
                  <c:v>27.898</c:v>
                </c:pt>
                <c:pt idx="19">
                  <c:v>27.349</c:v>
                </c:pt>
                <c:pt idx="20">
                  <c:v>29.638999999999999</c:v>
                </c:pt>
                <c:pt idx="21">
                  <c:v>31.346</c:v>
                </c:pt>
                <c:pt idx="22">
                  <c:v>32.891000000000005</c:v>
                </c:pt>
              </c:numCache>
            </c:numRef>
          </c:val>
        </c:ser>
        <c:marker val="1"/>
        <c:axId val="80505856"/>
        <c:axId val="80515840"/>
      </c:lineChart>
      <c:dateAx>
        <c:axId val="80505856"/>
        <c:scaling>
          <c:orientation val="minMax"/>
        </c:scaling>
        <c:axPos val="b"/>
        <c:numFmt formatCode="[$-409]mmm\-yy;@" sourceLinked="0"/>
        <c:majorTickMark val="in"/>
        <c:tickLblPos val="low"/>
        <c:spPr>
          <a:ln w="3175">
            <a:solidFill>
              <a:srgbClr val="B3B3B3"/>
            </a:solidFill>
            <a:prstDash val="solid"/>
          </a:ln>
        </c:spPr>
        <c:txPr>
          <a:bodyPr rot="-5400000" vert="horz"/>
          <a:lstStyle/>
          <a:p>
            <a:pPr>
              <a:defRPr sz="800" b="0" i="0" u="none" strike="noStrike" baseline="0">
                <a:solidFill>
                  <a:srgbClr val="000000"/>
                </a:solidFill>
                <a:latin typeface="Segoe UI"/>
                <a:ea typeface="Segoe UI"/>
                <a:cs typeface="Segoe UI"/>
              </a:defRPr>
            </a:pPr>
            <a:endParaRPr lang="en-US"/>
          </a:p>
        </c:txPr>
        <c:crossAx val="80515840"/>
        <c:crosses val="autoZero"/>
        <c:auto val="1"/>
        <c:lblOffset val="100"/>
        <c:baseTimeUnit val="months"/>
        <c:majorUnit val="3"/>
        <c:majorTimeUnit val="months"/>
        <c:minorUnit val="1"/>
        <c:minorTimeUnit val="months"/>
      </c:dateAx>
      <c:valAx>
        <c:axId val="80515840"/>
        <c:scaling>
          <c:orientation val="minMax"/>
          <c:max val="40"/>
          <c:min val="-10"/>
        </c:scaling>
        <c:axPos val="l"/>
        <c:numFmt formatCode="General" sourceLinked="1"/>
        <c:majorTickMark val="in"/>
        <c:tickLblPos val="nextTo"/>
        <c:spPr>
          <a:ln w="3175">
            <a:solidFill>
              <a:srgbClr val="B3B3B3"/>
            </a:solidFill>
            <a:prstDash val="solid"/>
          </a:ln>
        </c:spPr>
        <c:txPr>
          <a:bodyPr rot="0" vert="horz"/>
          <a:lstStyle/>
          <a:p>
            <a:pPr>
              <a:defRPr sz="800" b="0" i="0" u="none" strike="noStrike" baseline="0">
                <a:solidFill>
                  <a:srgbClr val="000000"/>
                </a:solidFill>
                <a:latin typeface="Segoe UI"/>
                <a:ea typeface="Segoe UI"/>
                <a:cs typeface="Segoe UI"/>
              </a:defRPr>
            </a:pPr>
            <a:endParaRPr lang="en-US"/>
          </a:p>
        </c:txPr>
        <c:crossAx val="80505856"/>
        <c:crosses val="autoZero"/>
        <c:crossBetween val="between"/>
        <c:majorUnit val="10"/>
      </c:valAx>
      <c:spPr>
        <a:noFill/>
        <a:ln w="25400">
          <a:noFill/>
        </a:ln>
      </c:spPr>
    </c:plotArea>
    <c:legend>
      <c:legendPos val="r"/>
      <c:layout>
        <c:manualLayout>
          <c:xMode val="edge"/>
          <c:yMode val="edge"/>
          <c:x val="0.36509716333535408"/>
          <c:y val="0.73662672600707813"/>
          <c:w val="0.60648503601587"/>
          <c:h val="0.11789939888492965"/>
        </c:manualLayout>
      </c:layout>
      <c:spPr>
        <a:noFill/>
      </c:spPr>
      <c:txPr>
        <a:bodyPr/>
        <a:lstStyle/>
        <a:p>
          <a:pPr>
            <a:defRPr sz="735" b="0" i="0" u="none" strike="noStrike" baseline="0">
              <a:solidFill>
                <a:srgbClr val="000000"/>
              </a:solidFill>
              <a:latin typeface="Segoe UI"/>
              <a:ea typeface="Segoe UI"/>
              <a:cs typeface="Segoe UI"/>
            </a:defRPr>
          </a:pPr>
          <a:endParaRPr lang="en-US"/>
        </a:p>
      </c:txPr>
    </c:legend>
    <c:plotVisOnly val="1"/>
    <c:dispBlanksAs val="gap"/>
  </c:chart>
  <c:spPr>
    <a:ln w="25400">
      <a:noFill/>
    </a:ln>
  </c:spPr>
  <c:txPr>
    <a:bodyPr/>
    <a:lstStyle/>
    <a:p>
      <a:pPr>
        <a:defRPr sz="1000" b="0" i="0" u="none" strike="noStrike" baseline="0">
          <a:solidFill>
            <a:srgbClr val="000000"/>
          </a:solidFill>
          <a:latin typeface="Calibri"/>
          <a:ea typeface="Calibri"/>
          <a:cs typeface="Calibri"/>
        </a:defRPr>
      </a:pPr>
      <a:endParaRPr lang="en-US"/>
    </a:p>
  </c:txPr>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lgn="ctr" rtl="0">
              <a:defRPr lang="en-US" sz="1050" b="1" i="0" u="none" strike="noStrike" kern="1200" baseline="0">
                <a:solidFill>
                  <a:srgbClr val="4B82AD"/>
                </a:solidFill>
                <a:latin typeface="Segoe UI" pitchFamily="34" charset="0"/>
                <a:ea typeface="Segoe UI" pitchFamily="34" charset="0"/>
                <a:cs typeface="Segoe UI" pitchFamily="34" charset="0"/>
              </a:defRPr>
            </a:pPr>
            <a:r>
              <a:rPr lang="en-US" sz="1050" b="1" i="0" u="none" strike="noStrike" kern="1200" baseline="0" dirty="0">
                <a:solidFill>
                  <a:srgbClr val="4B82AD"/>
                </a:solidFill>
                <a:latin typeface="Segoe UI" pitchFamily="34" charset="0"/>
                <a:ea typeface="Segoe UI" pitchFamily="34" charset="0"/>
                <a:cs typeface="Segoe UI" pitchFamily="34" charset="0"/>
              </a:rPr>
              <a:t>GDP growth and Credit growth</a:t>
            </a:r>
          </a:p>
        </c:rich>
      </c:tx>
      <c:layout/>
    </c:title>
    <c:plotArea>
      <c:layout/>
      <c:bubbleChart>
        <c:ser>
          <c:idx val="0"/>
          <c:order val="0"/>
          <c:tx>
            <c:v>GDP vs credit</c:v>
          </c:tx>
          <c:dLbls>
            <c:dLbl>
              <c:idx val="0"/>
              <c:layout>
                <c:manualLayout>
                  <c:x val="-9.0886026827849728E-2"/>
                  <c:y val="-4.0404040404040404E-3"/>
                </c:manualLayout>
              </c:layout>
              <c:tx>
                <c:strRef>
                  <c:f>'Q:\Users\KKirabaeva\Desktop\[KZ credit.xlsx]scatter Q'!$H$10</c:f>
                  <c:strCache>
                    <c:ptCount val="1"/>
                    <c:pt idx="0">
                      <c:v>2008</c:v>
                    </c:pt>
                  </c:strCache>
                </c:strRef>
              </c:tx>
              <c:dLblPos val="r"/>
              <c:showVal val="1"/>
              <c:extLst>
                <c:ext xmlns:c15="http://schemas.microsoft.com/office/drawing/2012/chart" uri="{CE6537A1-D6FC-4f65-9D91-7224C49458BB}">
                  <c15:dlblFieldTable>
                    <c15:dlblFTEntry>
                      <c15:txfldGUID>{C4E3C635-FBC7-42C5-9678-F9CA34A450D0}</c15:txfldGUID>
                      <c15:f>'Q:\Users\KKirabaeva\Desktop\[KZ credit.xlsx]scatter Q'!$H$10</c15:f>
                      <c15:dlblFieldTableCache>
                        <c:ptCount val="1"/>
                        <c:pt idx="0">
                          <c:v>2008</c:v>
                        </c:pt>
                      </c15:dlblFieldTableCache>
                    </c15:dlblFTEntry>
                  </c15:dlblFieldTable>
                  <c15:showDataLabelsRange val="0"/>
                </c:ext>
              </c:extLst>
            </c:dLbl>
            <c:dLbl>
              <c:idx val="1"/>
              <c:layout>
                <c:manualLayout>
                  <c:x val="-0.10271055118110314"/>
                  <c:y val="0"/>
                </c:manualLayout>
              </c:layout>
              <c:tx>
                <c:strRef>
                  <c:f>'Q:\Users\KKirabaeva\Desktop\[KZ credit.xlsx]scatter Q'!$H$11</c:f>
                  <c:strCache>
                    <c:ptCount val="1"/>
                    <c:pt idx="0">
                      <c:v>2009</c:v>
                    </c:pt>
                  </c:strCache>
                </c:strRef>
              </c:tx>
              <c:dLblPos val="r"/>
              <c:showVal val="1"/>
              <c:extLst>
                <c:ext xmlns:c15="http://schemas.microsoft.com/office/drawing/2012/chart" uri="{CE6537A1-D6FC-4f65-9D91-7224C49458BB}">
                  <c15:dlblFieldTable>
                    <c15:dlblFTEntry>
                      <c15:txfldGUID>{39694DD4-8329-4428-A42B-D45EE1E37301}</c15:txfldGUID>
                      <c15:f>'Q:\Users\KKirabaeva\Desktop\[KZ credit.xlsx]scatter Q'!$H$11</c15:f>
                      <c15:dlblFieldTableCache>
                        <c:ptCount val="1"/>
                        <c:pt idx="0">
                          <c:v>2009</c:v>
                        </c:pt>
                      </c15:dlblFieldTableCache>
                    </c15:dlblFTEntry>
                  </c15:dlblFieldTable>
                  <c15:showDataLabelsRange val="0"/>
                </c:ext>
              </c:extLst>
            </c:dLbl>
            <c:dLbl>
              <c:idx val="2"/>
              <c:layout>
                <c:manualLayout>
                  <c:x val="-0.10181774278215223"/>
                  <c:y val="-2.0202426773330649E-3"/>
                </c:manualLayout>
              </c:layout>
              <c:tx>
                <c:strRef>
                  <c:f>'Q:\Users\KKirabaeva\Desktop\[KZ credit.xlsx]scatter Q'!$H$12</c:f>
                  <c:strCache>
                    <c:ptCount val="1"/>
                    <c:pt idx="0">
                      <c:v>2010</c:v>
                    </c:pt>
                  </c:strCache>
                </c:strRef>
              </c:tx>
              <c:dLblPos val="r"/>
              <c:showVal val="1"/>
              <c:extLst>
                <c:ext xmlns:c15="http://schemas.microsoft.com/office/drawing/2012/chart" uri="{CE6537A1-D6FC-4f65-9D91-7224C49458BB}">
                  <c15:dlblFieldTable>
                    <c15:dlblFTEntry>
                      <c15:txfldGUID>{0725C70F-7F80-4D94-A5B2-94E0E3E50DEE}</c15:txfldGUID>
                      <c15:f>'Q:\Users\KKirabaeva\Desktop\[KZ credit.xlsx]scatter Q'!$H$12</c15:f>
                      <c15:dlblFieldTableCache>
                        <c:ptCount val="1"/>
                        <c:pt idx="0">
                          <c:v>2010</c:v>
                        </c:pt>
                      </c15:dlblFieldTableCache>
                    </c15:dlblFTEntry>
                  </c15:dlblFieldTable>
                  <c15:showDataLabelsRange val="0"/>
                </c:ext>
              </c:extLst>
            </c:dLbl>
            <c:dLbl>
              <c:idx val="3"/>
              <c:layout>
                <c:manualLayout>
                  <c:x val="-9.8885879265093263E-2"/>
                  <c:y val="0"/>
                </c:manualLayout>
              </c:layout>
              <c:tx>
                <c:strRef>
                  <c:f>'Q:\Users\KKirabaeva\Desktop\[KZ credit.xlsx]scatter Q'!$H$13</c:f>
                  <c:strCache>
                    <c:ptCount val="1"/>
                    <c:pt idx="0">
                      <c:v>2011</c:v>
                    </c:pt>
                  </c:strCache>
                </c:strRef>
              </c:tx>
              <c:spPr/>
              <c:txPr>
                <a:bodyPr/>
                <a:lstStyle/>
                <a:p>
                  <a:pPr>
                    <a:defRPr sz="1100" b="1">
                      <a:solidFill>
                        <a:schemeClr val="tx1"/>
                      </a:solidFill>
                      <a:latin typeface="Segoe UI"/>
                      <a:ea typeface="Segoe UI"/>
                      <a:cs typeface="Segoe UI"/>
                    </a:defRPr>
                  </a:pPr>
                  <a:endParaRPr lang="en-US"/>
                </a:p>
              </c:txPr>
              <c:dLblPos val="r"/>
              <c:showVal val="1"/>
              <c:extLst>
                <c:ext xmlns:c15="http://schemas.microsoft.com/office/drawing/2012/chart" uri="{CE6537A1-D6FC-4f65-9D91-7224C49458BB}">
                  <c15:dlblFieldTable>
                    <c15:dlblFTEntry>
                      <c15:txfldGUID>{967432CF-357C-49EC-A0E8-A4C5C0917998}</c15:txfldGUID>
                      <c15:f>'Q:\Users\KKirabaeva\Desktop\[KZ credit.xlsx]scatter Q'!$H$13</c15:f>
                      <c15:dlblFieldTableCache>
                        <c:ptCount val="1"/>
                        <c:pt idx="0">
                          <c:v>2011</c:v>
                        </c:pt>
                      </c15:dlblFieldTableCache>
                    </c15:dlblFTEntry>
                  </c15:dlblFieldTable>
                  <c15:showDataLabelsRange val="0"/>
                </c:ext>
              </c:extLst>
            </c:dLbl>
            <c:dLbl>
              <c:idx val="4"/>
              <c:layout>
                <c:manualLayout>
                  <c:x val="-0.10639475065616871"/>
                  <c:y val="-1.6660712938039293E-2"/>
                </c:manualLayout>
              </c:layout>
              <c:tx>
                <c:strRef>
                  <c:f>'Q:\Users\KKirabaeva\Desktop\[KZ credit.xlsx]scatter Q'!$H$14</c:f>
                  <c:strCache>
                    <c:ptCount val="1"/>
                    <c:pt idx="0">
                      <c:v>2012</c:v>
                    </c:pt>
                  </c:strCache>
                </c:strRef>
              </c:tx>
              <c:dLblPos val="r"/>
              <c:showVal val="1"/>
              <c:extLst>
                <c:ext xmlns:c15="http://schemas.microsoft.com/office/drawing/2012/chart" uri="{CE6537A1-D6FC-4f65-9D91-7224C49458BB}">
                  <c15:dlblFieldTable>
                    <c15:dlblFTEntry>
                      <c15:txfldGUID>{6E1C5176-03DF-4246-B632-943DB1A3C7DE}</c15:txfldGUID>
                      <c15:f>'Q:\Users\KKirabaeva\Desktop\[KZ credit.xlsx]scatter Q'!$H$14</c15:f>
                      <c15:dlblFieldTableCache>
                        <c:ptCount val="1"/>
                        <c:pt idx="0">
                          <c:v>2012</c:v>
                        </c:pt>
                      </c15:dlblFieldTableCache>
                    </c15:dlblFTEntry>
                  </c15:dlblFieldTable>
                  <c15:showDataLabelsRange val="0"/>
                </c:ext>
              </c:extLst>
            </c:dLbl>
            <c:dLbl>
              <c:idx val="5"/>
              <c:layout>
                <c:manualLayout>
                  <c:x val="-9.8090498687665534E-2"/>
                  <c:y val="1.3165287246442571E-3"/>
                </c:manualLayout>
              </c:layout>
              <c:tx>
                <c:strRef>
                  <c:f>'Q:\Users\KKirabaeva\Desktop\[KZ credit.xlsx]scatter Q'!$H$15</c:f>
                  <c:strCache>
                    <c:ptCount val="1"/>
                    <c:pt idx="0">
                      <c:v>2013</c:v>
                    </c:pt>
                  </c:strCache>
                </c:strRef>
              </c:tx>
              <c:dLblPos val="r"/>
              <c:showVal val="1"/>
              <c:extLst>
                <c:ext xmlns:c15="http://schemas.microsoft.com/office/drawing/2012/chart" uri="{CE6537A1-D6FC-4f65-9D91-7224C49458BB}">
                  <c15:dlblFieldTable>
                    <c15:dlblFTEntry>
                      <c15:txfldGUID>{12DC4F87-59F0-4C8C-948D-ED6B05481D7D}</c15:txfldGUID>
                      <c15:f>'Q:\Users\KKirabaeva\Desktop\[KZ credit.xlsx]scatter Q'!$H$15</c15:f>
                      <c15:dlblFieldTableCache>
                        <c:ptCount val="1"/>
                        <c:pt idx="0">
                          <c:v>2013</c:v>
                        </c:pt>
                      </c15:dlblFieldTableCache>
                    </c15:dlblFTEntry>
                  </c15:dlblFieldTable>
                  <c15:showDataLabelsRange val="0"/>
                </c:ext>
              </c:extLst>
            </c:dLbl>
            <c:dLbl>
              <c:idx val="6"/>
              <c:tx>
                <c:strRef>
                  <c:f>'Q:\Users\KKirabaeva\Desktop\[KZ credit.xlsx]scatter m'!$AI$14</c:f>
                  <c:strCache>
                    <c:ptCount val="1"/>
                    <c:pt idx="0">
                      <c:v>2013</c:v>
                    </c:pt>
                  </c:strCache>
                </c:strRef>
              </c:tx>
              <c:dLblPos val="r"/>
              <c:showVal val="1"/>
              <c:extLst>
                <c:ext xmlns:c15="http://schemas.microsoft.com/office/drawing/2012/chart" uri="{CE6537A1-D6FC-4f65-9D91-7224C49458BB}">
                  <c15:dlblFieldTable>
                    <c15:dlblFTEntry>
                      <c15:txfldGUID>{A68976CE-47CF-4B6F-A43F-8EB9B3EAD864}</c15:txfldGUID>
                      <c15:f>'Q:\Users\KKirabaeva\Desktop\[KZ credit.xlsx]scatter m'!$AI$14</c15:f>
                      <c15:dlblFieldTableCache>
                        <c:ptCount val="1"/>
                        <c:pt idx="0">
                          <c:v>2013</c:v>
                        </c:pt>
                      </c15:dlblFieldTableCache>
                    </c15:dlblFTEntry>
                  </c15:dlblFieldTable>
                  <c15:showDataLabelsRange val="0"/>
                </c:ext>
              </c:extLst>
            </c:dLbl>
            <c:delete val="1"/>
            <c:spPr>
              <a:noFill/>
              <a:ln>
                <a:noFill/>
              </a:ln>
              <a:effectLst/>
            </c:spPr>
            <c:txPr>
              <a:bodyPr/>
              <a:lstStyle/>
              <a:p>
                <a:pPr>
                  <a:defRPr sz="1100" b="1">
                    <a:latin typeface="Segoe UI"/>
                    <a:ea typeface="Segoe UI"/>
                    <a:cs typeface="Segoe UI"/>
                  </a:defRPr>
                </a:pPr>
                <a:endParaRPr lang="en-US"/>
              </a:p>
            </c:txPr>
            <c:dLblPos val="r"/>
            <c:extLst>
              <c:ext xmlns:c15="http://schemas.microsoft.com/office/drawing/2012/chart" uri="{CE6537A1-D6FC-4f65-9D91-7224C49458BB}">
                <c15:showLeaderLines val="0"/>
              </c:ext>
            </c:extLst>
          </c:dLbls>
          <c:xVal>
            <c:numRef>
              <c:f>'Q:\Users\KKirabaeva\Desktop\[KZ credit.xlsx]scatter Q'!$J$10:$J$15</c:f>
              <c:numCache>
                <c:formatCode>General</c:formatCode>
                <c:ptCount val="6"/>
                <c:pt idx="0">
                  <c:v>3.3925721320345916</c:v>
                </c:pt>
                <c:pt idx="1">
                  <c:v>1.1795437560185751</c:v>
                </c:pt>
                <c:pt idx="2">
                  <c:v>6.9973039390452385</c:v>
                </c:pt>
                <c:pt idx="3">
                  <c:v>7.4260230987334523</c:v>
                </c:pt>
                <c:pt idx="4">
                  <c:v>5.0274662384461255</c:v>
                </c:pt>
                <c:pt idx="5">
                  <c:v>5.6873511712719855</c:v>
                </c:pt>
              </c:numCache>
            </c:numRef>
          </c:xVal>
          <c:yVal>
            <c:numRef>
              <c:f>'Q:\Users\KKirabaeva\Desktop\[KZ credit.xlsx]scatter Q'!$K$10:$K$15</c:f>
              <c:numCache>
                <c:formatCode>General</c:formatCode>
                <c:ptCount val="6"/>
                <c:pt idx="0">
                  <c:v>13.289820492344768</c:v>
                </c:pt>
                <c:pt idx="1">
                  <c:v>9.1666290953619267</c:v>
                </c:pt>
                <c:pt idx="2">
                  <c:v>-5.4460322437165214</c:v>
                </c:pt>
                <c:pt idx="3">
                  <c:v>8.7530526518320126</c:v>
                </c:pt>
                <c:pt idx="4">
                  <c:v>14.944865307995498</c:v>
                </c:pt>
                <c:pt idx="5">
                  <c:v>13.834333565072342</c:v>
                </c:pt>
              </c:numCache>
            </c:numRef>
          </c:yVal>
          <c:bubbleSize>
            <c:numLit>
              <c:formatCode>General</c:formatCode>
              <c:ptCount val="6"/>
              <c:pt idx="0">
                <c:v>1</c:v>
              </c:pt>
              <c:pt idx="1">
                <c:v>1</c:v>
              </c:pt>
              <c:pt idx="2">
                <c:v>1</c:v>
              </c:pt>
              <c:pt idx="3">
                <c:v>1</c:v>
              </c:pt>
              <c:pt idx="4">
                <c:v>1</c:v>
              </c:pt>
              <c:pt idx="5">
                <c:v>1</c:v>
              </c:pt>
            </c:numLit>
          </c:bubbleSize>
          <c:bubble3D val="1"/>
        </c:ser>
        <c:bubbleScale val="55"/>
        <c:axId val="80541184"/>
        <c:axId val="80543104"/>
      </c:bubbleChart>
      <c:valAx>
        <c:axId val="80541184"/>
        <c:scaling>
          <c:orientation val="minMax"/>
        </c:scaling>
        <c:axPos val="b"/>
        <c:title>
          <c:tx>
            <c:rich>
              <a:bodyPr/>
              <a:lstStyle/>
              <a:p>
                <a:pPr algn="ctr" rtl="0">
                  <a:defRPr lang="en-US" sz="1000" b="1" i="0" u="none" strike="noStrike" kern="1200" baseline="0">
                    <a:solidFill>
                      <a:sysClr val="windowText" lastClr="000000"/>
                    </a:solidFill>
                    <a:latin typeface="Segoe UI" pitchFamily="34" charset="0"/>
                    <a:ea typeface="Segoe UI" pitchFamily="34" charset="0"/>
                    <a:cs typeface="Segoe UI" pitchFamily="34" charset="0"/>
                  </a:defRPr>
                </a:pPr>
                <a:r>
                  <a:rPr lang="en-US" sz="1000" b="1" i="0" u="none" strike="noStrike" kern="1200" baseline="0" dirty="0">
                    <a:solidFill>
                      <a:sysClr val="windowText" lastClr="000000"/>
                    </a:solidFill>
                    <a:latin typeface="Segoe UI" pitchFamily="34" charset="0"/>
                    <a:ea typeface="Segoe UI" pitchFamily="34" charset="0"/>
                    <a:cs typeface="Segoe UI" pitchFamily="34" charset="0"/>
                  </a:rPr>
                  <a:t>real GDP growth</a:t>
                </a:r>
              </a:p>
            </c:rich>
          </c:tx>
          <c:layout>
            <c:manualLayout>
              <c:xMode val="edge"/>
              <c:yMode val="edge"/>
              <c:x val="0.45605289897086093"/>
              <c:y val="0.93226262626262557"/>
            </c:manualLayout>
          </c:layout>
        </c:title>
        <c:numFmt formatCode="0" sourceLinked="0"/>
        <c:majorTickMark val="none"/>
        <c:tickLblPos val="low"/>
        <c:txPr>
          <a:bodyPr/>
          <a:lstStyle/>
          <a:p>
            <a:pPr>
              <a:defRPr sz="1200"/>
            </a:pPr>
            <a:endParaRPr lang="en-US"/>
          </a:p>
        </c:txPr>
        <c:crossAx val="80543104"/>
        <c:crosses val="autoZero"/>
        <c:crossBetween val="midCat"/>
      </c:valAx>
      <c:valAx>
        <c:axId val="80543104"/>
        <c:scaling>
          <c:orientation val="minMax"/>
        </c:scaling>
        <c:axPos val="l"/>
        <c:title>
          <c:tx>
            <c:rich>
              <a:bodyPr/>
              <a:lstStyle/>
              <a:p>
                <a:pPr algn="ctr" rtl="0">
                  <a:defRPr lang="en-US" sz="1000" b="1" i="0" u="none" strike="noStrike" kern="1200" baseline="0">
                    <a:solidFill>
                      <a:sysClr val="windowText" lastClr="000000"/>
                    </a:solidFill>
                    <a:latin typeface="Segoe UI" pitchFamily="34" charset="0"/>
                    <a:ea typeface="Segoe UI" pitchFamily="34" charset="0"/>
                    <a:cs typeface="Segoe UI" pitchFamily="34" charset="0"/>
                  </a:defRPr>
                </a:pPr>
                <a:r>
                  <a:rPr lang="en-US" sz="1000" b="1" i="0" u="none" strike="noStrike" kern="1200" baseline="0" dirty="0">
                    <a:solidFill>
                      <a:sysClr val="windowText" lastClr="000000"/>
                    </a:solidFill>
                    <a:latin typeface="Segoe UI" pitchFamily="34" charset="0"/>
                    <a:ea typeface="Segoe UI" pitchFamily="34" charset="0"/>
                    <a:cs typeface="Segoe UI" pitchFamily="34" charset="0"/>
                  </a:rPr>
                  <a:t>real credit growth</a:t>
                </a:r>
              </a:p>
            </c:rich>
          </c:tx>
          <c:layout/>
        </c:title>
        <c:numFmt formatCode="0" sourceLinked="0"/>
        <c:majorTickMark val="none"/>
        <c:tickLblPos val="low"/>
        <c:txPr>
          <a:bodyPr/>
          <a:lstStyle/>
          <a:p>
            <a:pPr>
              <a:defRPr sz="1200"/>
            </a:pPr>
            <a:endParaRPr lang="en-US"/>
          </a:p>
        </c:txPr>
        <c:crossAx val="80541184"/>
        <c:crosses val="autoZero"/>
        <c:crossBetween val="midCat"/>
      </c:valAx>
    </c:plotArea>
    <c:plotVisOnly val="1"/>
    <c:dispBlanksAs val="gap"/>
  </c:chart>
  <c:spPr>
    <a:ln>
      <a:noFill/>
    </a:ln>
  </c:spPr>
  <c:externalData r:id="rId1"/>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sz="1050">
                <a:solidFill>
                  <a:srgbClr val="4B82AD"/>
                </a:solidFill>
              </a:defRPr>
            </a:pPr>
            <a:r>
              <a:rPr lang="en-US" sz="1050" dirty="0">
                <a:solidFill>
                  <a:srgbClr val="4B82AD"/>
                </a:solidFill>
              </a:rPr>
              <a:t>NPLs by Sector (2013)</a:t>
            </a:r>
          </a:p>
        </c:rich>
      </c:tx>
      <c:layout>
        <c:manualLayout>
          <c:xMode val="edge"/>
          <c:yMode val="edge"/>
          <c:x val="0.37724113828060268"/>
          <c:y val="2.1381593254191509E-2"/>
        </c:manualLayout>
      </c:layout>
    </c:title>
    <c:view3D>
      <c:rotX val="30"/>
      <c:perspective val="30"/>
    </c:view3D>
    <c:plotArea>
      <c:layout>
        <c:manualLayout>
          <c:layoutTarget val="inner"/>
          <c:xMode val="edge"/>
          <c:yMode val="edge"/>
          <c:x val="9.3055555555556668E-2"/>
          <c:y val="0.26638451443569588"/>
          <c:w val="0.81388888888889244"/>
          <c:h val="0.64767096821230674"/>
        </c:manualLayout>
      </c:layout>
      <c:pie3DChart>
        <c:varyColors val="1"/>
        <c:ser>
          <c:idx val="0"/>
          <c:order val="0"/>
          <c:explosion val="23"/>
          <c:dPt>
            <c:idx val="3"/>
            <c:spPr>
              <a:solidFill>
                <a:srgbClr val="92D050"/>
              </a:solidFill>
            </c:spPr>
          </c:dPt>
          <c:dPt>
            <c:idx val="5"/>
            <c:spPr>
              <a:solidFill>
                <a:schemeClr val="accent5">
                  <a:lumMod val="75000"/>
                </a:schemeClr>
              </a:solidFill>
            </c:spPr>
          </c:dPt>
          <c:dLbls>
            <c:spPr>
              <a:noFill/>
              <a:ln>
                <a:noFill/>
              </a:ln>
              <a:effectLst/>
            </c:spPr>
            <c:txPr>
              <a:bodyPr/>
              <a:lstStyle/>
              <a:p>
                <a:pPr>
                  <a:defRPr sz="900"/>
                </a:pPr>
                <a:endParaRPr lang="en-US"/>
              </a:p>
            </c:txPr>
            <c:showCatName val="1"/>
            <c:showPercent val="1"/>
            <c:showLeaderLines val="1"/>
            <c:extLst>
              <c:ext xmlns:c15="http://schemas.microsoft.com/office/drawing/2012/chart" uri="{CE6537A1-D6FC-4f65-9D91-7224C49458BB}"/>
            </c:extLst>
          </c:dLbls>
          <c:cat>
            <c:strRef>
              <c:f>'NPL Tables'!$E$697:$E$703</c:f>
              <c:strCache>
                <c:ptCount val="7"/>
                <c:pt idx="0">
                  <c:v>Agriculture</c:v>
                </c:pt>
                <c:pt idx="1">
                  <c:v>Industry</c:v>
                </c:pt>
                <c:pt idx="2">
                  <c:v>Construction</c:v>
                </c:pt>
                <c:pt idx="3">
                  <c:v>Wholesale and retail trade</c:v>
                </c:pt>
                <c:pt idx="4">
                  <c:v>Transport and Communication</c:v>
                </c:pt>
                <c:pt idx="5">
                  <c:v>Services</c:v>
                </c:pt>
                <c:pt idx="6">
                  <c:v>Households</c:v>
                </c:pt>
              </c:strCache>
            </c:strRef>
          </c:cat>
          <c:val>
            <c:numRef>
              <c:f>'NPL Tables'!$F$697:$F$703</c:f>
              <c:numCache>
                <c:formatCode>0.0%</c:formatCode>
                <c:ptCount val="7"/>
                <c:pt idx="0">
                  <c:v>68811027</c:v>
                </c:pt>
                <c:pt idx="1">
                  <c:v>564815317</c:v>
                </c:pt>
                <c:pt idx="2">
                  <c:v>1028705062</c:v>
                </c:pt>
                <c:pt idx="3">
                  <c:v>985477395</c:v>
                </c:pt>
                <c:pt idx="4">
                  <c:v>55723727</c:v>
                </c:pt>
                <c:pt idx="5">
                  <c:v>860525259</c:v>
                </c:pt>
                <c:pt idx="6">
                  <c:v>588263396</c:v>
                </c:pt>
              </c:numCache>
            </c:numRef>
          </c:val>
        </c:ser>
        <c:ser>
          <c:idx val="1"/>
          <c:order val="1"/>
          <c:explosion val="25"/>
          <c:dLbls>
            <c:spPr>
              <a:noFill/>
              <a:ln>
                <a:noFill/>
              </a:ln>
              <a:effectLst/>
            </c:spPr>
            <c:showCatName val="1"/>
            <c:showPercent val="1"/>
            <c:showLeaderLines val="1"/>
            <c:extLst>
              <c:ext xmlns:c15="http://schemas.microsoft.com/office/drawing/2012/chart" uri="{CE6537A1-D6FC-4f65-9D91-7224C49458BB}"/>
            </c:extLst>
          </c:dLbls>
          <c:cat>
            <c:strRef>
              <c:f>'NPL Tables'!$E$697:$E$703</c:f>
              <c:strCache>
                <c:ptCount val="7"/>
                <c:pt idx="0">
                  <c:v>Agriculture</c:v>
                </c:pt>
                <c:pt idx="1">
                  <c:v>Industry</c:v>
                </c:pt>
                <c:pt idx="2">
                  <c:v>Construction</c:v>
                </c:pt>
                <c:pt idx="3">
                  <c:v>Wholesale and retail trade</c:v>
                </c:pt>
                <c:pt idx="4">
                  <c:v>Transport and Communication</c:v>
                </c:pt>
                <c:pt idx="5">
                  <c:v>Services</c:v>
                </c:pt>
                <c:pt idx="6">
                  <c:v>Households</c:v>
                </c:pt>
              </c:strCache>
            </c:strRef>
          </c:cat>
          <c:val>
            <c:numRef>
              <c:f>'NPL Tables'!$G$697:$G$703</c:f>
              <c:numCache>
                <c:formatCode>General</c:formatCode>
                <c:ptCount val="7"/>
              </c:numCache>
            </c:numRef>
          </c:val>
        </c:ser>
        <c:dLbls>
          <c:showCatName val="1"/>
          <c:showPercent val="1"/>
        </c:dLbls>
      </c:pie3DChart>
    </c:plotArea>
    <c:plotVisOnly val="1"/>
    <c:dispBlanksAs val="zero"/>
  </c:chart>
  <c:spPr>
    <a:ln>
      <a:noFill/>
    </a:ln>
  </c:spPr>
  <c:txPr>
    <a:bodyPr/>
    <a:lstStyle/>
    <a:p>
      <a:pPr>
        <a:defRPr sz="1000">
          <a:latin typeface="Segoe UI" pitchFamily="34" charset="0"/>
          <a:ea typeface="Segoe UI" pitchFamily="34" charset="0"/>
          <a:cs typeface="Segoe UI" pitchFamily="34" charset="0"/>
        </a:defRPr>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7.9293744531933663E-2"/>
          <c:y val="7.4548702245552684E-2"/>
          <c:w val="0.82352389379570168"/>
          <c:h val="0.68134004082822952"/>
        </c:manualLayout>
      </c:layout>
      <c:lineChart>
        <c:grouping val="standard"/>
        <c:ser>
          <c:idx val="0"/>
          <c:order val="0"/>
          <c:tx>
            <c:strRef>
              <c:f>Лист2!$B$1</c:f>
              <c:strCache>
                <c:ptCount val="1"/>
                <c:pt idx="0">
                  <c:v>Курс RUR/$</c:v>
                </c:pt>
              </c:strCache>
            </c:strRef>
          </c:tx>
          <c:cat>
            <c:strRef>
              <c:f>Лист2!$A$2:$A$13</c:f>
              <c:strCache>
                <c:ptCount val="12"/>
                <c:pt idx="0">
                  <c:v>01.01.2014</c:v>
                </c:pt>
                <c:pt idx="1">
                  <c:v>01.02.2014</c:v>
                </c:pt>
                <c:pt idx="2">
                  <c:v>01.03.2014</c:v>
                </c:pt>
                <c:pt idx="3">
                  <c:v>01.04.2014</c:v>
                </c:pt>
                <c:pt idx="4">
                  <c:v>01.05.2014</c:v>
                </c:pt>
                <c:pt idx="5">
                  <c:v>03.06.2014</c:v>
                </c:pt>
                <c:pt idx="6">
                  <c:v>01.07.2014</c:v>
                </c:pt>
                <c:pt idx="7">
                  <c:v>01.08.2014</c:v>
                </c:pt>
                <c:pt idx="8">
                  <c:v>02.09.2014</c:v>
                </c:pt>
                <c:pt idx="9">
                  <c:v>01.10.2014</c:v>
                </c:pt>
                <c:pt idx="10">
                  <c:v>01.11.2014</c:v>
                </c:pt>
                <c:pt idx="11">
                  <c:v>06.11.2014</c:v>
                </c:pt>
              </c:strCache>
            </c:strRef>
          </c:cat>
          <c:val>
            <c:numRef>
              <c:f>Лист2!$B$2:$B$13</c:f>
              <c:numCache>
                <c:formatCode>General</c:formatCode>
                <c:ptCount val="12"/>
                <c:pt idx="0">
                  <c:v>32.660000000000011</c:v>
                </c:pt>
                <c:pt idx="1">
                  <c:v>35.18</c:v>
                </c:pt>
                <c:pt idx="2" formatCode="_(* #,##0.00_);_(* \(#,##0.00\);_(* &quot;-&quot;??_);_(@_)">
                  <c:v>36.18</c:v>
                </c:pt>
                <c:pt idx="3">
                  <c:v>35.6</c:v>
                </c:pt>
                <c:pt idx="4">
                  <c:v>35.720000000000013</c:v>
                </c:pt>
                <c:pt idx="5" formatCode="_(* #,##0.00_);_(* \(#,##0.00\);_(* &quot;-&quot;??_);_(@_)">
                  <c:v>34.8887</c:v>
                </c:pt>
                <c:pt idx="6" formatCode="_(* #,##0.00_);_(* \(#,##0.00\);_(* &quot;-&quot;??_);_(@_)">
                  <c:v>34</c:v>
                </c:pt>
                <c:pt idx="7" formatCode="_(* #,##0.00_);_(* \(#,##0.00\);_(* &quot;-&quot;??_);_(@_)">
                  <c:v>35.44</c:v>
                </c:pt>
                <c:pt idx="8" formatCode="_(* #,##0.00_);_(* \(#,##0.00\);_(* &quot;-&quot;??_);_(@_)">
                  <c:v>37.290000000000013</c:v>
                </c:pt>
                <c:pt idx="9" formatCode="_(* #,##0.00_);_(* \(#,##0.00\);_(* &quot;-&quot;??_);_(@_)">
                  <c:v>39.380000000000003</c:v>
                </c:pt>
                <c:pt idx="10" formatCode="_(* #,##0.00_);_(* \(#,##0.00\);_(* &quot;-&quot;??_);_(@_)">
                  <c:v>41.96</c:v>
                </c:pt>
                <c:pt idx="11" formatCode="_(* #,##0.00_);_(* \(#,##0.00\);_(* &quot;-&quot;??_);_(@_)">
                  <c:v>44.39</c:v>
                </c:pt>
              </c:numCache>
            </c:numRef>
          </c:val>
        </c:ser>
        <c:marker val="1"/>
        <c:axId val="163788672"/>
        <c:axId val="163790208"/>
      </c:lineChart>
      <c:catAx>
        <c:axId val="163788672"/>
        <c:scaling>
          <c:orientation val="minMax"/>
        </c:scaling>
        <c:axPos val="b"/>
        <c:numFmt formatCode="General" sourceLinked="0"/>
        <c:tickLblPos val="nextTo"/>
        <c:crossAx val="163790208"/>
        <c:crosses val="autoZero"/>
        <c:auto val="1"/>
        <c:lblAlgn val="ctr"/>
        <c:lblOffset val="100"/>
      </c:catAx>
      <c:valAx>
        <c:axId val="163790208"/>
        <c:scaling>
          <c:orientation val="minMax"/>
          <c:min val="20"/>
        </c:scaling>
        <c:axPos val="l"/>
        <c:majorGridlines/>
        <c:numFmt formatCode="General" sourceLinked="1"/>
        <c:tickLblPos val="nextTo"/>
        <c:crossAx val="163788672"/>
        <c:crosses val="autoZero"/>
        <c:crossBetween val="between"/>
      </c:valAx>
    </c:plotArea>
    <c:plotVisOnly val="1"/>
    <c:dispBlanksAs val="gap"/>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GB"/>
  <c:chart>
    <c:plotArea>
      <c:layout>
        <c:manualLayout>
          <c:layoutTarget val="inner"/>
          <c:xMode val="edge"/>
          <c:yMode val="edge"/>
          <c:x val="0"/>
          <c:y val="6.1386059432427309E-2"/>
          <c:w val="0.99950401939667854"/>
          <c:h val="0.82554275251223652"/>
        </c:manualLayout>
      </c:layout>
      <c:lineChart>
        <c:grouping val="standard"/>
        <c:ser>
          <c:idx val="0"/>
          <c:order val="0"/>
          <c:tx>
            <c:strRef>
              <c:f>Лист1!$B$1</c:f>
              <c:strCache>
                <c:ptCount val="1"/>
                <c:pt idx="0">
                  <c:v>Рост ВВП</c:v>
                </c:pt>
              </c:strCache>
            </c:strRef>
          </c:tx>
          <c:dLbls>
            <c:dLbl>
              <c:idx val="2"/>
              <c:layout>
                <c:manualLayout>
                  <c:x val="-1.9790732436472374E-2"/>
                  <c:y val="0.10378462413232321"/>
                </c:manualLayout>
              </c:layout>
              <c:dLblPos val="r"/>
              <c:showVal val="1"/>
              <c:extLst>
                <c:ext xmlns:c15="http://schemas.microsoft.com/office/drawing/2012/chart" uri="{CE6537A1-D6FC-4f65-9D91-7224C49458BB}">
                  <c15:layout/>
                </c:ext>
              </c:extLst>
            </c:dLbl>
            <c:dLbl>
              <c:idx val="4"/>
              <c:layout>
                <c:manualLayout>
                  <c:x val="-6.7623318385650208E-2"/>
                  <c:y val="7.5881430431402982E-2"/>
                </c:manualLayout>
              </c:layout>
              <c:dLblPos val="r"/>
              <c:showVal val="1"/>
              <c:extLst>
                <c:ext xmlns:c15="http://schemas.microsoft.com/office/drawing/2012/chart" uri="{CE6537A1-D6FC-4f65-9D91-7224C49458BB}">
                  <c15:layout/>
                </c:ext>
              </c:extLst>
            </c:dLbl>
            <c:dLbl>
              <c:idx val="5"/>
              <c:layout>
                <c:manualLayout>
                  <c:x val="-5.9058413662417784E-2"/>
                  <c:y val="-6.0423304556146362E-2"/>
                </c:manualLayout>
              </c:layout>
              <c:dLblPos val="r"/>
              <c:showVal val="1"/>
              <c:extLst>
                <c:ext xmlns:c15="http://schemas.microsoft.com/office/drawing/2012/chart" uri="{CE6537A1-D6FC-4f65-9D91-7224C49458BB}">
                  <c15:layout/>
                </c:ext>
              </c:extLst>
            </c:dLbl>
            <c:dLbl>
              <c:idx val="6"/>
              <c:layout>
                <c:manualLayout>
                  <c:x val="-3.8645528053387945E-2"/>
                  <c:y val="4.7979115557389367E-2"/>
                </c:manualLayout>
              </c:layout>
              <c:dLblPos val="r"/>
              <c:showVal val="1"/>
              <c:extLst>
                <c:ext xmlns:c15="http://schemas.microsoft.com/office/drawing/2012/chart" uri="{CE6537A1-D6FC-4f65-9D91-7224C49458BB}">
                  <c15:layout/>
                </c:ext>
              </c:extLst>
            </c:dLbl>
            <c:spPr>
              <a:noFill/>
              <a:ln>
                <a:noFill/>
              </a:ln>
              <a:effectLst/>
            </c:spPr>
            <c:txPr>
              <a:bodyPr/>
              <a:lstStyle/>
              <a:p>
                <a:pPr>
                  <a:defRPr sz="900">
                    <a:solidFill>
                      <a:srgbClr val="004165"/>
                    </a:solidFill>
                  </a:defRPr>
                </a:pPr>
                <a:endParaRPr lang="en-US"/>
              </a:p>
            </c:txPr>
            <c:dLblPos val="b"/>
            <c:showVal val="1"/>
            <c:extLst>
              <c:ext xmlns:c15="http://schemas.microsoft.com/office/drawing/2012/chart" uri="{CE6537A1-D6FC-4f65-9D91-7224C49458BB}">
                <c15:layout/>
                <c15:showLeaderLines val="0"/>
              </c:ext>
            </c:extLst>
          </c:dLbls>
          <c:cat>
            <c:strRef>
              <c:f>Лист1!$A$2:$A$8</c:f>
              <c:strCache>
                <c:ptCount val="7"/>
                <c:pt idx="0">
                  <c:v>2008</c:v>
                </c:pt>
                <c:pt idx="1">
                  <c:v>2009</c:v>
                </c:pt>
                <c:pt idx="2">
                  <c:v>2010</c:v>
                </c:pt>
                <c:pt idx="3">
                  <c:v>2011</c:v>
                </c:pt>
                <c:pt idx="4">
                  <c:v>2012</c:v>
                </c:pt>
                <c:pt idx="5">
                  <c:v>2013</c:v>
                </c:pt>
                <c:pt idx="6">
                  <c:v>1П2014</c:v>
                </c:pt>
              </c:strCache>
            </c:strRef>
          </c:cat>
          <c:val>
            <c:numRef>
              <c:f>Лист1!$B$2:$B$8</c:f>
              <c:numCache>
                <c:formatCode>0.0%</c:formatCode>
                <c:ptCount val="7"/>
                <c:pt idx="0">
                  <c:v>3.3000000000000002E-2</c:v>
                </c:pt>
                <c:pt idx="1">
                  <c:v>1.2E-2</c:v>
                </c:pt>
                <c:pt idx="2">
                  <c:v>7.3000000000000009E-2</c:v>
                </c:pt>
                <c:pt idx="3">
                  <c:v>7.5000000000000011E-2</c:v>
                </c:pt>
                <c:pt idx="4">
                  <c:v>0.05</c:v>
                </c:pt>
                <c:pt idx="5">
                  <c:v>6.0000000000000032E-2</c:v>
                </c:pt>
                <c:pt idx="6">
                  <c:v>3.9000000000000014E-2</c:v>
                </c:pt>
              </c:numCache>
            </c:numRef>
          </c:val>
        </c:ser>
        <c:ser>
          <c:idx val="1"/>
          <c:order val="1"/>
          <c:tx>
            <c:strRef>
              <c:f>Лист1!$C$1</c:f>
              <c:strCache>
                <c:ptCount val="1"/>
                <c:pt idx="0">
                  <c:v>ИПЦ</c:v>
                </c:pt>
              </c:strCache>
            </c:strRef>
          </c:tx>
          <c:spPr>
            <a:ln>
              <a:solidFill>
                <a:srgbClr val="004165"/>
              </a:solidFill>
            </a:ln>
          </c:spPr>
          <c:marker>
            <c:symbol val="square"/>
            <c:size val="6"/>
            <c:spPr>
              <a:solidFill>
                <a:srgbClr val="004165"/>
              </a:solidFill>
              <a:ln>
                <a:solidFill>
                  <a:srgbClr val="004165"/>
                </a:solidFill>
              </a:ln>
            </c:spPr>
          </c:marker>
          <c:dLbls>
            <c:dLbl>
              <c:idx val="1"/>
              <c:layout>
                <c:manualLayout>
                  <c:x val="-4.3707025411061314E-2"/>
                  <c:y val="-7.0300879573909569E-2"/>
                </c:manualLayout>
              </c:layout>
              <c:dLblPos val="r"/>
              <c:showVal val="1"/>
              <c:extLst>
                <c:ext xmlns:c15="http://schemas.microsoft.com/office/drawing/2012/chart" uri="{CE6537A1-D6FC-4f65-9D91-7224C49458BB}">
                  <c15:layout/>
                </c:ext>
              </c:extLst>
            </c:dLbl>
            <c:dLbl>
              <c:idx val="4"/>
              <c:layout>
                <c:manualLayout>
                  <c:x val="-5.2675635276532136E-2"/>
                  <c:y val="-9.2623522417336526E-2"/>
                </c:manualLayout>
              </c:layout>
              <c:dLblPos val="r"/>
              <c:showVal val="1"/>
              <c:extLst>
                <c:ext xmlns:c15="http://schemas.microsoft.com/office/drawing/2012/chart" uri="{CE6537A1-D6FC-4f65-9D91-7224C49458BB}">
                  <c15:layout/>
                </c:ext>
              </c:extLst>
            </c:dLbl>
            <c:dLbl>
              <c:idx val="5"/>
              <c:layout>
                <c:manualLayout>
                  <c:x val="-5.7563645351506029E-2"/>
                  <c:y val="5.7633029127399593E-2"/>
                </c:manualLayout>
              </c:layout>
              <c:dLblPos val="r"/>
              <c:showVal val="1"/>
              <c:extLst>
                <c:ext xmlns:c15="http://schemas.microsoft.com/office/drawing/2012/chart" uri="{CE6537A1-D6FC-4f65-9D91-7224C49458BB}">
                  <c15:layout/>
                </c:ext>
              </c:extLst>
            </c:dLbl>
            <c:dLbl>
              <c:idx val="6"/>
              <c:layout>
                <c:manualLayout>
                  <c:x val="-2.3697844944269859E-2"/>
                  <c:y val="-5.3559227001429413E-2"/>
                </c:manualLayout>
              </c:layout>
              <c:dLblPos val="r"/>
              <c:showVal val="1"/>
              <c:extLst>
                <c:ext xmlns:c15="http://schemas.microsoft.com/office/drawing/2012/chart" uri="{CE6537A1-D6FC-4f65-9D91-7224C49458BB}">
                  <c15:layout/>
                </c:ext>
              </c:extLst>
            </c:dLbl>
            <c:spPr>
              <a:noFill/>
              <a:ln>
                <a:noFill/>
              </a:ln>
              <a:effectLst/>
            </c:spPr>
            <c:txPr>
              <a:bodyPr/>
              <a:lstStyle/>
              <a:p>
                <a:pPr>
                  <a:defRPr sz="900">
                    <a:solidFill>
                      <a:srgbClr val="004165"/>
                    </a:solidFill>
                  </a:defRPr>
                </a:pPr>
                <a:endParaRPr lang="en-US"/>
              </a:p>
            </c:txPr>
            <c:dLblPos val="t"/>
            <c:showVal val="1"/>
            <c:extLst>
              <c:ext xmlns:c15="http://schemas.microsoft.com/office/drawing/2012/chart" uri="{CE6537A1-D6FC-4f65-9D91-7224C49458BB}">
                <c15:layout/>
                <c15:showLeaderLines val="0"/>
              </c:ext>
            </c:extLst>
          </c:dLbls>
          <c:cat>
            <c:strRef>
              <c:f>Лист1!$A$2:$A$8</c:f>
              <c:strCache>
                <c:ptCount val="7"/>
                <c:pt idx="0">
                  <c:v>2008</c:v>
                </c:pt>
                <c:pt idx="1">
                  <c:v>2009</c:v>
                </c:pt>
                <c:pt idx="2">
                  <c:v>2010</c:v>
                </c:pt>
                <c:pt idx="3">
                  <c:v>2011</c:v>
                </c:pt>
                <c:pt idx="4">
                  <c:v>2012</c:v>
                </c:pt>
                <c:pt idx="5">
                  <c:v>2013</c:v>
                </c:pt>
                <c:pt idx="6">
                  <c:v>1П2014</c:v>
                </c:pt>
              </c:strCache>
            </c:strRef>
          </c:cat>
          <c:val>
            <c:numRef>
              <c:f>Лист1!$C$2:$C$8</c:f>
              <c:numCache>
                <c:formatCode>0.0%</c:formatCode>
                <c:ptCount val="7"/>
                <c:pt idx="0">
                  <c:v>9.5000000000000043E-2</c:v>
                </c:pt>
                <c:pt idx="1">
                  <c:v>6.2000000000000034E-2</c:v>
                </c:pt>
                <c:pt idx="2">
                  <c:v>7.8000000000000014E-2</c:v>
                </c:pt>
                <c:pt idx="3">
                  <c:v>7.3999999999999996E-2</c:v>
                </c:pt>
                <c:pt idx="4">
                  <c:v>6.0000000000000032E-2</c:v>
                </c:pt>
                <c:pt idx="5">
                  <c:v>4.8000000000000001E-2</c:v>
                </c:pt>
                <c:pt idx="6">
                  <c:v>6.1000000000000013E-2</c:v>
                </c:pt>
              </c:numCache>
            </c:numRef>
          </c:val>
        </c:ser>
        <c:marker val="1"/>
        <c:axId val="148230912"/>
        <c:axId val="148232448"/>
      </c:lineChart>
      <c:catAx>
        <c:axId val="148230912"/>
        <c:scaling>
          <c:orientation val="minMax"/>
        </c:scaling>
        <c:axPos val="b"/>
        <c:numFmt formatCode="General" sourceLinked="1"/>
        <c:majorTickMark val="none"/>
        <c:tickLblPos val="nextTo"/>
        <c:txPr>
          <a:bodyPr/>
          <a:lstStyle/>
          <a:p>
            <a:pPr>
              <a:defRPr sz="900">
                <a:solidFill>
                  <a:srgbClr val="004165"/>
                </a:solidFill>
              </a:defRPr>
            </a:pPr>
            <a:endParaRPr lang="en-US"/>
          </a:p>
        </c:txPr>
        <c:crossAx val="148232448"/>
        <c:crosses val="autoZero"/>
        <c:auto val="1"/>
        <c:lblAlgn val="ctr"/>
        <c:lblOffset val="100"/>
      </c:catAx>
      <c:valAx>
        <c:axId val="148232448"/>
        <c:scaling>
          <c:orientation val="minMax"/>
        </c:scaling>
        <c:delete val="1"/>
        <c:axPos val="l"/>
        <c:numFmt formatCode="0.0%" sourceLinked="1"/>
        <c:majorTickMark val="none"/>
        <c:tickLblPos val="none"/>
        <c:crossAx val="148230912"/>
        <c:crosses val="autoZero"/>
        <c:crossBetween val="between"/>
      </c:valAx>
      <c:spPr>
        <a:noFill/>
        <a:ln w="25400">
          <a:noFill/>
        </a:ln>
      </c:spPr>
    </c:plotArea>
    <c:legend>
      <c:legendPos val="r"/>
      <c:layout>
        <c:manualLayout>
          <c:xMode val="edge"/>
          <c:yMode val="edge"/>
          <c:x val="0.76055294657674521"/>
          <c:y val="7.6739604905787684E-2"/>
          <c:w val="0.21109118086696618"/>
          <c:h val="0.17801429939259919"/>
        </c:manualLayout>
      </c:layout>
      <c:txPr>
        <a:bodyPr/>
        <a:lstStyle/>
        <a:p>
          <a:pPr>
            <a:defRPr sz="900">
              <a:solidFill>
                <a:srgbClr val="004165"/>
              </a:solidFill>
            </a:defRPr>
          </a:pPr>
          <a:endParaRPr lang="en-US"/>
        </a:p>
      </c:txPr>
    </c:legend>
    <c:plotVisOnly val="1"/>
    <c:dispBlanksAs val="gap"/>
  </c:chart>
  <c:txPr>
    <a:bodyPr/>
    <a:lstStyle/>
    <a:p>
      <a:pPr>
        <a:defRPr sz="1800"/>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GB"/>
  <c:style val="34"/>
  <c:clrMapOvr bg1="lt1" tx1="dk1" bg2="lt2" tx2="dk2" accent1="accent1" accent2="accent2" accent3="accent3" accent4="accent4" accent5="accent5" accent6="accent6" hlink="hlink" folHlink="folHlink"/>
  <c:chart>
    <c:plotArea>
      <c:layout/>
      <c:lineChart>
        <c:grouping val="standard"/>
        <c:ser>
          <c:idx val="0"/>
          <c:order val="0"/>
          <c:tx>
            <c:v>Kazakhstan</c:v>
          </c:tx>
          <c:marker>
            <c:symbol val="none"/>
          </c:marker>
          <c:cat>
            <c:strRef>
              <c:f>Sheet2!$A$32:$A$49</c:f>
              <c:strCache>
                <c:ptCount val="1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strCache>
            </c:strRef>
          </c:cat>
          <c:val>
            <c:numRef>
              <c:f>Sheet2!$I$6:$I$23</c:f>
              <c:numCache>
                <c:formatCode>General</c:formatCode>
                <c:ptCount val="18"/>
                <c:pt idx="0">
                  <c:v>1.7744681414977981</c:v>
                </c:pt>
                <c:pt idx="1">
                  <c:v>5.3942498725954682</c:v>
                </c:pt>
                <c:pt idx="2">
                  <c:v>7.2421144071103685</c:v>
                </c:pt>
                <c:pt idx="3">
                  <c:v>6.1213493409832731</c:v>
                </c:pt>
                <c:pt idx="4">
                  <c:v>13.554507249795806</c:v>
                </c:pt>
                <c:pt idx="5">
                  <c:v>22.716954032885461</c:v>
                </c:pt>
                <c:pt idx="6">
                  <c:v>18.415911747060964</c:v>
                </c:pt>
                <c:pt idx="7">
                  <c:v>20.082938676603089</c:v>
                </c:pt>
                <c:pt idx="8">
                  <c:v>22.902909333913612</c:v>
                </c:pt>
                <c:pt idx="9">
                  <c:v>26.240752539010643</c:v>
                </c:pt>
                <c:pt idx="10">
                  <c:v>30.789404829906729</c:v>
                </c:pt>
                <c:pt idx="11">
                  <c:v>28.994079059936126</c:v>
                </c:pt>
                <c:pt idx="12">
                  <c:v>26.810655385523056</c:v>
                </c:pt>
                <c:pt idx="13">
                  <c:v>32.837331751317983</c:v>
                </c:pt>
                <c:pt idx="14">
                  <c:v>23.965104159566124</c:v>
                </c:pt>
                <c:pt idx="15">
                  <c:v>27.379671992777986</c:v>
                </c:pt>
                <c:pt idx="16">
                  <c:v>31.378636650795595</c:v>
                </c:pt>
                <c:pt idx="17">
                  <c:v>29.617442994498745</c:v>
                </c:pt>
              </c:numCache>
            </c:numRef>
          </c:val>
        </c:ser>
        <c:ser>
          <c:idx val="1"/>
          <c:order val="1"/>
          <c:tx>
            <c:v>Norway</c:v>
          </c:tx>
          <c:marker>
            <c:symbol val="none"/>
          </c:marker>
          <c:cat>
            <c:strRef>
              <c:f>Sheet2!$A$32:$A$49</c:f>
              <c:strCache>
                <c:ptCount val="1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strCache>
            </c:strRef>
          </c:cat>
          <c:val>
            <c:numRef>
              <c:f>Sheet2!$R$6:$R$23</c:f>
              <c:numCache>
                <c:formatCode>General</c:formatCode>
                <c:ptCount val="18"/>
                <c:pt idx="0">
                  <c:v>12.689521347860703</c:v>
                </c:pt>
                <c:pt idx="1">
                  <c:v>15.948188510991937</c:v>
                </c:pt>
                <c:pt idx="2">
                  <c:v>15.747811734901331</c:v>
                </c:pt>
                <c:pt idx="3">
                  <c:v>10.935173050794567</c:v>
                </c:pt>
                <c:pt idx="4">
                  <c:v>13.627796453450458</c:v>
                </c:pt>
                <c:pt idx="5">
                  <c:v>22.086807698658991</c:v>
                </c:pt>
                <c:pt idx="6">
                  <c:v>20.593037186075474</c:v>
                </c:pt>
                <c:pt idx="7">
                  <c:v>18.212667746695193</c:v>
                </c:pt>
                <c:pt idx="8">
                  <c:v>17.786840601191379</c:v>
                </c:pt>
                <c:pt idx="9">
                  <c:v>19.364123416797451</c:v>
                </c:pt>
                <c:pt idx="10">
                  <c:v>22.324717407122876</c:v>
                </c:pt>
                <c:pt idx="11">
                  <c:v>23.507561055592792</c:v>
                </c:pt>
                <c:pt idx="12">
                  <c:v>21.415900119724185</c:v>
                </c:pt>
                <c:pt idx="13">
                  <c:v>25.125241227599581</c:v>
                </c:pt>
                <c:pt idx="14">
                  <c:v>18.51405500122625</c:v>
                </c:pt>
                <c:pt idx="15">
                  <c:v>18.577291974516143</c:v>
                </c:pt>
                <c:pt idx="16">
                  <c:v>20.920847694585198</c:v>
                </c:pt>
                <c:pt idx="17">
                  <c:v>21.27795055375789</c:v>
                </c:pt>
              </c:numCache>
            </c:numRef>
          </c:val>
        </c:ser>
        <c:ser>
          <c:idx val="2"/>
          <c:order val="2"/>
          <c:tx>
            <c:v>OPEC Average</c:v>
          </c:tx>
          <c:spPr>
            <a:ln>
              <a:solidFill>
                <a:srgbClr val="C00000"/>
              </a:solidFill>
            </a:ln>
          </c:spPr>
          <c:marker>
            <c:symbol val="none"/>
          </c:marker>
          <c:cat>
            <c:strRef>
              <c:f>Sheet2!$A$32:$A$49</c:f>
              <c:strCache>
                <c:ptCount val="1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strCache>
            </c:strRef>
          </c:cat>
          <c:val>
            <c:numRef>
              <c:f>Sheet2!$J$53:$J$70</c:f>
              <c:numCache>
                <c:formatCode>0.00</c:formatCode>
                <c:ptCount val="18"/>
                <c:pt idx="0">
                  <c:v>21.550221661229727</c:v>
                </c:pt>
                <c:pt idx="1">
                  <c:v>27.081246119665426</c:v>
                </c:pt>
                <c:pt idx="2">
                  <c:v>26.020697903596727</c:v>
                </c:pt>
                <c:pt idx="3">
                  <c:v>22.1077747933968</c:v>
                </c:pt>
                <c:pt idx="4">
                  <c:v>27.969484909093229</c:v>
                </c:pt>
                <c:pt idx="5">
                  <c:v>34.454339128113354</c:v>
                </c:pt>
                <c:pt idx="6">
                  <c:v>31.116934465239634</c:v>
                </c:pt>
                <c:pt idx="7">
                  <c:v>27.48371206491661</c:v>
                </c:pt>
                <c:pt idx="8">
                  <c:v>30.206242172266698</c:v>
                </c:pt>
                <c:pt idx="9">
                  <c:v>34.022694857979268</c:v>
                </c:pt>
                <c:pt idx="10">
                  <c:v>38.474897647408469</c:v>
                </c:pt>
                <c:pt idx="11">
                  <c:v>38.475343025434327</c:v>
                </c:pt>
                <c:pt idx="12">
                  <c:v>37.726038983599558</c:v>
                </c:pt>
                <c:pt idx="13">
                  <c:v>36.098732041053054</c:v>
                </c:pt>
                <c:pt idx="14">
                  <c:v>25.580108445545306</c:v>
                </c:pt>
                <c:pt idx="15">
                  <c:v>27.58284317649391</c:v>
                </c:pt>
                <c:pt idx="16">
                  <c:v>32.874186869885492</c:v>
                </c:pt>
                <c:pt idx="17">
                  <c:v>31.185686889988734</c:v>
                </c:pt>
              </c:numCache>
            </c:numRef>
          </c:val>
        </c:ser>
        <c:marker val="1"/>
        <c:axId val="96638464"/>
        <c:axId val="96640000"/>
      </c:lineChart>
      <c:catAx>
        <c:axId val="96638464"/>
        <c:scaling>
          <c:orientation val="minMax"/>
        </c:scaling>
        <c:axPos val="b"/>
        <c:numFmt formatCode="General" sourceLinked="0"/>
        <c:tickLblPos val="nextTo"/>
        <c:crossAx val="96640000"/>
        <c:crosses val="autoZero"/>
        <c:auto val="1"/>
        <c:lblAlgn val="ctr"/>
        <c:lblOffset val="100"/>
      </c:catAx>
      <c:valAx>
        <c:axId val="96640000"/>
        <c:scaling>
          <c:orientation val="minMax"/>
        </c:scaling>
        <c:axPos val="l"/>
        <c:majorGridlines/>
        <c:title>
          <c:tx>
            <c:rich>
              <a:bodyPr rot="-5400000" vert="horz"/>
              <a:lstStyle/>
              <a:p>
                <a:pPr>
                  <a:defRPr/>
                </a:pPr>
                <a:r>
                  <a:rPr lang="en-GB" dirty="0" smtClean="0"/>
                  <a:t>% of GDP</a:t>
                </a:r>
                <a:endParaRPr lang="en-GB" dirty="0"/>
              </a:p>
            </c:rich>
          </c:tx>
          <c:layout/>
        </c:title>
        <c:numFmt formatCode="General" sourceLinked="1"/>
        <c:tickLblPos val="nextTo"/>
        <c:crossAx val="96638464"/>
        <c:crosses val="autoZero"/>
        <c:crossBetween val="between"/>
      </c:valAx>
      <c:spPr>
        <a:noFill/>
        <a:ln w="25400">
          <a:noFill/>
        </a:ln>
      </c:spPr>
    </c:plotArea>
    <c:legend>
      <c:legendPos val="b"/>
      <c:layout/>
    </c:legend>
    <c:plotVisOnly val="1"/>
    <c:dispBlanksAs val="gap"/>
  </c:chart>
  <c:txPr>
    <a:bodyPr/>
    <a:lstStyle/>
    <a:p>
      <a:pPr>
        <a:defRPr sz="1800"/>
      </a:pPr>
      <a:endParaRPr lang="en-US"/>
    </a:p>
  </c:txPr>
  <c:externalData r:id="rId2"/>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GB"/>
  <c:style val="37"/>
  <c:clrMapOvr bg1="lt1" tx1="dk1" bg2="lt2" tx2="dk2" accent1="accent1" accent2="accent2" accent3="accent3" accent4="accent4" accent5="accent5" accent6="accent6" hlink="hlink" folHlink="folHlink"/>
  <c:chart>
    <c:plotArea>
      <c:layout/>
      <c:lineChart>
        <c:grouping val="standard"/>
        <c:ser>
          <c:idx val="0"/>
          <c:order val="0"/>
          <c:tx>
            <c:v>Kazakhstan</c:v>
          </c:tx>
          <c:spPr>
            <a:ln>
              <a:solidFill>
                <a:srgbClr val="4BDFC3"/>
              </a:solidFill>
            </a:ln>
          </c:spPr>
          <c:marker>
            <c:symbol val="none"/>
          </c:marker>
          <c:cat>
            <c:numRef>
              <c:f>Instituions!$A$5:$A$22</c:f>
              <c:numCache>
                <c:formatCode>General</c:formatCode>
                <c:ptCount val="1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numCache>
            </c:numRef>
          </c:cat>
          <c:val>
            <c:numRef>
              <c:f>Instituions!$D$5:$D$22</c:f>
              <c:numCache>
                <c:formatCode>General</c:formatCode>
                <c:ptCount val="18"/>
                <c:pt idx="0">
                  <c:v>0.13333329999999999</c:v>
                </c:pt>
                <c:pt idx="1">
                  <c:v>6.6666700000000009E-2</c:v>
                </c:pt>
                <c:pt idx="2">
                  <c:v>3.3333300000000052E-2</c:v>
                </c:pt>
                <c:pt idx="3">
                  <c:v>0.34361320000000001</c:v>
                </c:pt>
                <c:pt idx="4">
                  <c:v>0.33896510000000057</c:v>
                </c:pt>
                <c:pt idx="5">
                  <c:v>0.35049190000000002</c:v>
                </c:pt>
                <c:pt idx="6">
                  <c:v>0.4591365</c:v>
                </c:pt>
                <c:pt idx="7">
                  <c:v>0.45621280000000008</c:v>
                </c:pt>
                <c:pt idx="8">
                  <c:v>0.41672080000000045</c:v>
                </c:pt>
                <c:pt idx="9">
                  <c:v>0.4095898000000005</c:v>
                </c:pt>
                <c:pt idx="10">
                  <c:v>0.41768780000000044</c:v>
                </c:pt>
                <c:pt idx="11">
                  <c:v>0.47326790000000002</c:v>
                </c:pt>
                <c:pt idx="12">
                  <c:v>0.49339000000000038</c:v>
                </c:pt>
                <c:pt idx="13">
                  <c:v>0.5414158</c:v>
                </c:pt>
                <c:pt idx="14">
                  <c:v>0.57434620000000003</c:v>
                </c:pt>
                <c:pt idx="15">
                  <c:v>0.57253749999999959</c:v>
                </c:pt>
                <c:pt idx="16">
                  <c:v>0.56930119999999951</c:v>
                </c:pt>
                <c:pt idx="17">
                  <c:v>0.57155629999999957</c:v>
                </c:pt>
              </c:numCache>
            </c:numRef>
          </c:val>
        </c:ser>
        <c:ser>
          <c:idx val="1"/>
          <c:order val="1"/>
          <c:tx>
            <c:v>Norway</c:v>
          </c:tx>
          <c:spPr>
            <a:ln>
              <a:solidFill>
                <a:srgbClr val="0000FF"/>
              </a:solidFill>
            </a:ln>
          </c:spPr>
          <c:marker>
            <c:symbol val="none"/>
          </c:marker>
          <c:cat>
            <c:numRef>
              <c:f>Instituions!$A$5:$A$22</c:f>
              <c:numCache>
                <c:formatCode>General</c:formatCode>
                <c:ptCount val="1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numCache>
            </c:numRef>
          </c:cat>
          <c:val>
            <c:numRef>
              <c:f>Instituions!$G$5:$G$22</c:f>
              <c:numCache>
                <c:formatCode>General</c:formatCode>
                <c:ptCount val="18"/>
                <c:pt idx="0">
                  <c:v>0.67254590000000114</c:v>
                </c:pt>
                <c:pt idx="1">
                  <c:v>0.67333330000000002</c:v>
                </c:pt>
                <c:pt idx="2">
                  <c:v>0.69231299999999885</c:v>
                </c:pt>
                <c:pt idx="3">
                  <c:v>0.73235450000000002</c:v>
                </c:pt>
                <c:pt idx="4">
                  <c:v>0.72780420000000101</c:v>
                </c:pt>
                <c:pt idx="5">
                  <c:v>0.72151779999999899</c:v>
                </c:pt>
                <c:pt idx="6">
                  <c:v>0.71568759999999998</c:v>
                </c:pt>
                <c:pt idx="7">
                  <c:v>0.67453970000000063</c:v>
                </c:pt>
                <c:pt idx="8">
                  <c:v>0.74357079999999998</c:v>
                </c:pt>
                <c:pt idx="9">
                  <c:v>0.70699850000000064</c:v>
                </c:pt>
                <c:pt idx="10">
                  <c:v>0.741490800000001</c:v>
                </c:pt>
                <c:pt idx="11">
                  <c:v>0.74479090000000114</c:v>
                </c:pt>
                <c:pt idx="12">
                  <c:v>0.73934170000000088</c:v>
                </c:pt>
                <c:pt idx="13">
                  <c:v>0.74510670000000001</c:v>
                </c:pt>
                <c:pt idx="14">
                  <c:v>0.74551429999999996</c:v>
                </c:pt>
                <c:pt idx="15">
                  <c:v>0.73962750000000088</c:v>
                </c:pt>
                <c:pt idx="16">
                  <c:v>0.75955150000000005</c:v>
                </c:pt>
                <c:pt idx="17">
                  <c:v>0.74910719999999997</c:v>
                </c:pt>
              </c:numCache>
            </c:numRef>
          </c:val>
        </c:ser>
        <c:ser>
          <c:idx val="2"/>
          <c:order val="2"/>
          <c:tx>
            <c:v>OPEC Average</c:v>
          </c:tx>
          <c:spPr>
            <a:ln>
              <a:solidFill>
                <a:srgbClr val="C00000"/>
              </a:solidFill>
            </a:ln>
          </c:spPr>
          <c:marker>
            <c:symbol val="none"/>
          </c:marker>
          <c:cat>
            <c:numRef>
              <c:f>Instituions!$A$5:$A$22</c:f>
              <c:numCache>
                <c:formatCode>General</c:formatCode>
                <c:ptCount val="1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numCache>
            </c:numRef>
          </c:cat>
          <c:val>
            <c:numRef>
              <c:f>Instituions!$H$5:$H$22</c:f>
              <c:numCache>
                <c:formatCode>General</c:formatCode>
                <c:ptCount val="18"/>
                <c:pt idx="0">
                  <c:v>0.42331496666666768</c:v>
                </c:pt>
                <c:pt idx="1">
                  <c:v>0.38046293333333397</c:v>
                </c:pt>
                <c:pt idx="2">
                  <c:v>0.34103683333333334</c:v>
                </c:pt>
                <c:pt idx="3">
                  <c:v>0.50928433333333334</c:v>
                </c:pt>
                <c:pt idx="4">
                  <c:v>0.53064566666666768</c:v>
                </c:pt>
                <c:pt idx="5">
                  <c:v>0.54799460000000089</c:v>
                </c:pt>
                <c:pt idx="6">
                  <c:v>0.51557279999999883</c:v>
                </c:pt>
                <c:pt idx="7">
                  <c:v>0.52724623333333365</c:v>
                </c:pt>
                <c:pt idx="8">
                  <c:v>0.54338643333333325</c:v>
                </c:pt>
                <c:pt idx="9">
                  <c:v>0.57106746666666652</c:v>
                </c:pt>
                <c:pt idx="10">
                  <c:v>0.56497956666666671</c:v>
                </c:pt>
                <c:pt idx="11">
                  <c:v>0.56778953333333448</c:v>
                </c:pt>
                <c:pt idx="12">
                  <c:v>0.57888669999999998</c:v>
                </c:pt>
                <c:pt idx="13">
                  <c:v>0.57234630000000009</c:v>
                </c:pt>
                <c:pt idx="14">
                  <c:v>0.57157133333333365</c:v>
                </c:pt>
                <c:pt idx="15">
                  <c:v>0.58892319999999898</c:v>
                </c:pt>
                <c:pt idx="16">
                  <c:v>0.6145489666666667</c:v>
                </c:pt>
                <c:pt idx="17">
                  <c:v>0.66793870000000088</c:v>
                </c:pt>
              </c:numCache>
            </c:numRef>
          </c:val>
        </c:ser>
        <c:marker val="1"/>
        <c:axId val="80888960"/>
        <c:axId val="80890496"/>
      </c:lineChart>
      <c:catAx>
        <c:axId val="80888960"/>
        <c:scaling>
          <c:orientation val="minMax"/>
        </c:scaling>
        <c:axPos val="b"/>
        <c:numFmt formatCode="General" sourceLinked="1"/>
        <c:tickLblPos val="nextTo"/>
        <c:crossAx val="80890496"/>
        <c:crosses val="autoZero"/>
        <c:auto val="1"/>
        <c:lblAlgn val="ctr"/>
        <c:lblOffset val="100"/>
      </c:catAx>
      <c:valAx>
        <c:axId val="80890496"/>
        <c:scaling>
          <c:orientation val="minMax"/>
        </c:scaling>
        <c:axPos val="l"/>
        <c:majorGridlines/>
        <c:numFmt formatCode="General" sourceLinked="1"/>
        <c:tickLblPos val="nextTo"/>
        <c:crossAx val="80888960"/>
        <c:crosses val="autoZero"/>
        <c:crossBetween val="between"/>
      </c:valAx>
    </c:plotArea>
    <c:legend>
      <c:legendPos val="b"/>
      <c:layout/>
    </c:legend>
    <c:plotVisOnly val="1"/>
    <c:dispBlanksAs val="gap"/>
  </c:chart>
  <c:txPr>
    <a:bodyPr/>
    <a:lstStyle/>
    <a:p>
      <a:pPr>
        <a:defRPr sz="1800"/>
      </a:pPr>
      <a:endParaRPr lang="en-US"/>
    </a:p>
  </c:txPr>
  <c:externalData r:id="rId2"/>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GB"/>
  <c:style val="34"/>
  <c:clrMapOvr bg1="lt1" tx1="dk1" bg2="lt2" tx2="dk2" accent1="accent1" accent2="accent2" accent3="accent3" accent4="accent4" accent5="accent5" accent6="accent6" hlink="hlink" folHlink="folHlink"/>
  <c:chart>
    <c:plotArea>
      <c:layout>
        <c:manualLayout>
          <c:layoutTarget val="inner"/>
          <c:xMode val="edge"/>
          <c:yMode val="edge"/>
          <c:x val="0.10862265480703813"/>
          <c:y val="4.3318073965695349E-2"/>
          <c:w val="0.68670073750435012"/>
          <c:h val="0.84857962824707245"/>
        </c:manualLayout>
      </c:layout>
      <c:lineChart>
        <c:grouping val="standard"/>
        <c:ser>
          <c:idx val="0"/>
          <c:order val="0"/>
          <c:tx>
            <c:strRef>
              <c:f>FuelNonFuel!$J$5</c:f>
              <c:strCache>
                <c:ptCount val="1"/>
                <c:pt idx="0">
                  <c:v>KAZ Fuel Exports</c:v>
                </c:pt>
              </c:strCache>
            </c:strRef>
          </c:tx>
          <c:marker>
            <c:symbol val="none"/>
          </c:marker>
          <c:cat>
            <c:strRef>
              <c:f>FuelNonFuel!$I$6:$I$23</c:f>
              <c:strCache>
                <c:ptCount val="1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strCache>
            </c:strRef>
          </c:cat>
          <c:val>
            <c:numRef>
              <c:f>FuelNonFuel!$J$6:$J$23</c:f>
              <c:numCache>
                <c:formatCode>General</c:formatCode>
                <c:ptCount val="18"/>
                <c:pt idx="0">
                  <c:v>4.2444495516334664</c:v>
                </c:pt>
                <c:pt idx="1">
                  <c:v>6.26389634760148</c:v>
                </c:pt>
                <c:pt idx="2">
                  <c:v>7.1182262707144766</c:v>
                </c:pt>
                <c:pt idx="3">
                  <c:v>6.5069599812233259</c:v>
                </c:pt>
                <c:pt idx="4">
                  <c:v>8.3200599361290113</c:v>
                </c:pt>
                <c:pt idx="5">
                  <c:v>13.59632251185697</c:v>
                </c:pt>
                <c:pt idx="6">
                  <c:v>12.379407550095159</c:v>
                </c:pt>
                <c:pt idx="7">
                  <c:v>13.136543221350614</c:v>
                </c:pt>
                <c:pt idx="8">
                  <c:v>16.825394234913933</c:v>
                </c:pt>
                <c:pt idx="9">
                  <c:v>25.020762026039389</c:v>
                </c:pt>
                <c:pt idx="10">
                  <c:v>34.427771920116477</c:v>
                </c:pt>
                <c:pt idx="11">
                  <c:v>41.999698747072472</c:v>
                </c:pt>
                <c:pt idx="12">
                  <c:v>46.151768343065093</c:v>
                </c:pt>
                <c:pt idx="13">
                  <c:v>69.288648218261159</c:v>
                </c:pt>
                <c:pt idx="14">
                  <c:v>42.353935503586946</c:v>
                </c:pt>
                <c:pt idx="15">
                  <c:v>56.502515393812914</c:v>
                </c:pt>
                <c:pt idx="16">
                  <c:v>76.828930865022826</c:v>
                </c:pt>
                <c:pt idx="17">
                  <c:v>74.682086329210748</c:v>
                </c:pt>
              </c:numCache>
            </c:numRef>
          </c:val>
        </c:ser>
        <c:ser>
          <c:idx val="1"/>
          <c:order val="1"/>
          <c:tx>
            <c:strRef>
              <c:f>FuelNonFuel!$K$5</c:f>
              <c:strCache>
                <c:ptCount val="1"/>
                <c:pt idx="0">
                  <c:v>KAZ Non-Fuel Exports</c:v>
                </c:pt>
              </c:strCache>
            </c:strRef>
          </c:tx>
          <c:spPr>
            <a:ln>
              <a:solidFill>
                <a:schemeClr val="accent1">
                  <a:lumMod val="50000"/>
                </a:schemeClr>
              </a:solidFill>
            </a:ln>
          </c:spPr>
          <c:marker>
            <c:symbol val="none"/>
          </c:marker>
          <c:cat>
            <c:strRef>
              <c:f>FuelNonFuel!$I$6:$I$23</c:f>
              <c:strCache>
                <c:ptCount val="1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strCache>
            </c:strRef>
          </c:cat>
          <c:val>
            <c:numRef>
              <c:f>FuelNonFuel!$K$6:$K$23</c:f>
              <c:numCache>
                <c:formatCode>General</c:formatCode>
                <c:ptCount val="18"/>
                <c:pt idx="0">
                  <c:v>12.773511041901138</c:v>
                </c:pt>
                <c:pt idx="1">
                  <c:v>12.801379402212797</c:v>
                </c:pt>
                <c:pt idx="2">
                  <c:v>13.486840222409144</c:v>
                </c:pt>
                <c:pt idx="3">
                  <c:v>10.737328939175542</c:v>
                </c:pt>
                <c:pt idx="4">
                  <c:v>10.164443709933058</c:v>
                </c:pt>
                <c:pt idx="5">
                  <c:v>11.667199937615274</c:v>
                </c:pt>
                <c:pt idx="6">
                  <c:v>9.4422168992176587</c:v>
                </c:pt>
                <c:pt idx="7">
                  <c:v>9.1099313279306973</c:v>
                </c:pt>
                <c:pt idx="8">
                  <c:v>10.382112491875656</c:v>
                </c:pt>
                <c:pt idx="9">
                  <c:v>13.565919691400278</c:v>
                </c:pt>
                <c:pt idx="10">
                  <c:v>14.324347822890234</c:v>
                </c:pt>
                <c:pt idx="11">
                  <c:v>18.488093788496723</c:v>
                </c:pt>
                <c:pt idx="12">
                  <c:v>23.195160889813092</c:v>
                </c:pt>
                <c:pt idx="13">
                  <c:v>30.761382420057455</c:v>
                </c:pt>
                <c:pt idx="14">
                  <c:v>17.648523169521301</c:v>
                </c:pt>
                <c:pt idx="15">
                  <c:v>21.134291599801795</c:v>
                </c:pt>
                <c:pt idx="16">
                  <c:v>28.667637482851383</c:v>
                </c:pt>
                <c:pt idx="17">
                  <c:v>31.161372803161761</c:v>
                </c:pt>
              </c:numCache>
            </c:numRef>
          </c:val>
        </c:ser>
        <c:ser>
          <c:idx val="2"/>
          <c:order val="2"/>
          <c:tx>
            <c:strRef>
              <c:f>FuelNonFuel!$L$5</c:f>
              <c:strCache>
                <c:ptCount val="1"/>
                <c:pt idx="0">
                  <c:v>OPEC Fuel Exports</c:v>
                </c:pt>
              </c:strCache>
            </c:strRef>
          </c:tx>
          <c:spPr>
            <a:ln>
              <a:solidFill>
                <a:srgbClr val="FF0000"/>
              </a:solidFill>
            </a:ln>
          </c:spPr>
          <c:marker>
            <c:symbol val="none"/>
          </c:marker>
          <c:cat>
            <c:strRef>
              <c:f>FuelNonFuel!$I$6:$I$23</c:f>
              <c:strCache>
                <c:ptCount val="1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strCache>
            </c:strRef>
          </c:cat>
          <c:val>
            <c:numRef>
              <c:f>FuelNonFuel!$L$6:$L$23</c:f>
              <c:numCache>
                <c:formatCode>General</c:formatCode>
                <c:ptCount val="18"/>
                <c:pt idx="0">
                  <c:v>22.289897845119029</c:v>
                </c:pt>
                <c:pt idx="1">
                  <c:v>25.087515946677666</c:v>
                </c:pt>
                <c:pt idx="2">
                  <c:v>28.723376609623692</c:v>
                </c:pt>
                <c:pt idx="3">
                  <c:v>21.332308540447432</c:v>
                </c:pt>
                <c:pt idx="4">
                  <c:v>26.73173549662684</c:v>
                </c:pt>
                <c:pt idx="5">
                  <c:v>37.364191924672326</c:v>
                </c:pt>
                <c:pt idx="6">
                  <c:v>30.872822744846733</c:v>
                </c:pt>
                <c:pt idx="7">
                  <c:v>30.943081526175298</c:v>
                </c:pt>
                <c:pt idx="8">
                  <c:v>32.45193854218244</c:v>
                </c:pt>
                <c:pt idx="9">
                  <c:v>37.005844517742318</c:v>
                </c:pt>
                <c:pt idx="10">
                  <c:v>42.067501485042037</c:v>
                </c:pt>
                <c:pt idx="11">
                  <c:v>43.515470378547128</c:v>
                </c:pt>
                <c:pt idx="12">
                  <c:v>41.981243443184994</c:v>
                </c:pt>
                <c:pt idx="13">
                  <c:v>42.468697352267704</c:v>
                </c:pt>
                <c:pt idx="14">
                  <c:v>32.055421433137369</c:v>
                </c:pt>
                <c:pt idx="15">
                  <c:v>35.768280100931023</c:v>
                </c:pt>
                <c:pt idx="16">
                  <c:v>43.324586722603975</c:v>
                </c:pt>
                <c:pt idx="17">
                  <c:v>43.725794785049239</c:v>
                </c:pt>
              </c:numCache>
            </c:numRef>
          </c:val>
        </c:ser>
        <c:ser>
          <c:idx val="3"/>
          <c:order val="3"/>
          <c:tx>
            <c:v>OPEC Non-Fuel Exports</c:v>
          </c:tx>
          <c:spPr>
            <a:ln>
              <a:solidFill>
                <a:srgbClr val="C00000"/>
              </a:solidFill>
            </a:ln>
          </c:spPr>
          <c:marker>
            <c:symbol val="none"/>
          </c:marker>
          <c:cat>
            <c:strRef>
              <c:f>FuelNonFuel!$I$6:$I$23</c:f>
              <c:strCache>
                <c:ptCount val="1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strCache>
            </c:strRef>
          </c:cat>
          <c:val>
            <c:numRef>
              <c:f>FuelNonFuel!$M$6:$M$23</c:f>
              <c:numCache>
                <c:formatCode>General</c:formatCode>
                <c:ptCount val="18"/>
                <c:pt idx="0">
                  <c:v>7.7655139598137097</c:v>
                </c:pt>
                <c:pt idx="1">
                  <c:v>8.751614435093849</c:v>
                </c:pt>
                <c:pt idx="2">
                  <c:v>3.9435492486501795</c:v>
                </c:pt>
                <c:pt idx="3">
                  <c:v>3.747087562143995</c:v>
                </c:pt>
                <c:pt idx="4">
                  <c:v>3.4253559566597938</c:v>
                </c:pt>
                <c:pt idx="5">
                  <c:v>3.1860132855467032</c:v>
                </c:pt>
                <c:pt idx="6">
                  <c:v>3.7567242751475849</c:v>
                </c:pt>
                <c:pt idx="7">
                  <c:v>4.2944444418042895</c:v>
                </c:pt>
                <c:pt idx="8">
                  <c:v>6.8401872538029265</c:v>
                </c:pt>
                <c:pt idx="9">
                  <c:v>7.2717108740723804</c:v>
                </c:pt>
                <c:pt idx="10">
                  <c:v>7.2509643912151063</c:v>
                </c:pt>
                <c:pt idx="11">
                  <c:v>6.2931390863816334</c:v>
                </c:pt>
                <c:pt idx="12">
                  <c:v>6.4869088086092415</c:v>
                </c:pt>
                <c:pt idx="13">
                  <c:v>8.6485049052307499</c:v>
                </c:pt>
                <c:pt idx="14">
                  <c:v>6.6655828611708348</c:v>
                </c:pt>
                <c:pt idx="15">
                  <c:v>6.8039860602336155</c:v>
                </c:pt>
                <c:pt idx="16">
                  <c:v>7.6818269541079545</c:v>
                </c:pt>
                <c:pt idx="17">
                  <c:v>7.2663040995712826</c:v>
                </c:pt>
              </c:numCache>
            </c:numRef>
          </c:val>
        </c:ser>
        <c:marker val="1"/>
        <c:axId val="96514816"/>
        <c:axId val="96516352"/>
      </c:lineChart>
      <c:catAx>
        <c:axId val="96514816"/>
        <c:scaling>
          <c:orientation val="minMax"/>
        </c:scaling>
        <c:axPos val="b"/>
        <c:numFmt formatCode="General" sourceLinked="1"/>
        <c:tickLblPos val="nextTo"/>
        <c:txPr>
          <a:bodyPr/>
          <a:lstStyle/>
          <a:p>
            <a:pPr>
              <a:defRPr sz="1200"/>
            </a:pPr>
            <a:endParaRPr lang="en-US"/>
          </a:p>
        </c:txPr>
        <c:crossAx val="96516352"/>
        <c:crosses val="autoZero"/>
        <c:auto val="1"/>
        <c:lblAlgn val="ctr"/>
        <c:lblOffset val="100"/>
      </c:catAx>
      <c:valAx>
        <c:axId val="96516352"/>
        <c:scaling>
          <c:orientation val="minMax"/>
        </c:scaling>
        <c:axPos val="l"/>
        <c:majorGridlines/>
        <c:title>
          <c:tx>
            <c:rich>
              <a:bodyPr rot="-5400000" vert="horz"/>
              <a:lstStyle/>
              <a:p>
                <a:pPr>
                  <a:defRPr/>
                </a:pPr>
                <a:r>
                  <a:rPr lang="en-GB"/>
                  <a:t>% of GDP</a:t>
                </a:r>
              </a:p>
            </c:rich>
          </c:tx>
          <c:layout/>
        </c:title>
        <c:numFmt formatCode="General" sourceLinked="1"/>
        <c:tickLblPos val="nextTo"/>
        <c:crossAx val="96514816"/>
        <c:crosses val="autoZero"/>
        <c:crossBetween val="between"/>
      </c:valAx>
      <c:spPr>
        <a:noFill/>
        <a:ln w="25400">
          <a:noFill/>
        </a:ln>
      </c:spPr>
    </c:plotArea>
    <c:legend>
      <c:legendPos val="r"/>
      <c:layout>
        <c:manualLayout>
          <c:xMode val="edge"/>
          <c:yMode val="edge"/>
          <c:x val="0.80120305040468665"/>
          <c:y val="0.10061041153009857"/>
          <c:w val="0.18953770512374443"/>
          <c:h val="0.84367547856666203"/>
        </c:manualLayout>
      </c:layout>
      <c:txPr>
        <a:bodyPr/>
        <a:lstStyle/>
        <a:p>
          <a:pPr>
            <a:defRPr sz="1800"/>
          </a:pPr>
          <a:endParaRPr lang="en-US"/>
        </a:p>
      </c:txPr>
    </c:legend>
    <c:plotVisOnly val="1"/>
    <c:dispBlanksAs val="gap"/>
  </c:chart>
  <c:txPr>
    <a:bodyPr/>
    <a:lstStyle/>
    <a:p>
      <a:pPr>
        <a:defRPr sz="1800"/>
      </a:pPr>
      <a:endParaRPr lang="en-US"/>
    </a:p>
  </c:txPr>
  <c:externalData r:id="rId2"/>
</c:chartSpace>
</file>

<file path=ppt/charts/chart19.xml><?xml version="1.0" encoding="utf-8"?>
<c:chartSpace xmlns:c="http://schemas.openxmlformats.org/drawingml/2006/chart" xmlns:a="http://schemas.openxmlformats.org/drawingml/2006/main" xmlns:r="http://schemas.openxmlformats.org/officeDocument/2006/relationships">
  <c:lang val="en-GB"/>
  <c:style val="34"/>
  <c:clrMapOvr bg1="lt1" tx1="dk1" bg2="lt2" tx2="dk2" accent1="accent1" accent2="accent2" accent3="accent3" accent4="accent4" accent5="accent5" accent6="accent6" hlink="hlink" folHlink="folHlink"/>
  <c:chart>
    <c:autoTitleDeleted val="1"/>
    <c:plotArea>
      <c:layout/>
      <c:lineChart>
        <c:grouping val="standard"/>
        <c:ser>
          <c:idx val="0"/>
          <c:order val="0"/>
          <c:tx>
            <c:v>Kazakhstan</c:v>
          </c:tx>
          <c:spPr>
            <a:ln>
              <a:solidFill>
                <a:srgbClr val="4BDFC3"/>
              </a:solidFill>
            </a:ln>
          </c:spPr>
          <c:marker>
            <c:symbol val="none"/>
          </c:marker>
          <c:cat>
            <c:strRef>
              <c:f>CYC_Livio_annual!$A$12:$A$24</c:f>
              <c:strCach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strCache>
            </c:strRef>
          </c:cat>
          <c:val>
            <c:numRef>
              <c:f>CYC_Livio_annual!$AQ$12:$AQ$24</c:f>
              <c:numCache>
                <c:formatCode>0.00</c:formatCode>
                <c:ptCount val="13"/>
                <c:pt idx="0">
                  <c:v>100</c:v>
                </c:pt>
                <c:pt idx="1">
                  <c:v>92.27</c:v>
                </c:pt>
                <c:pt idx="2">
                  <c:v>93.01</c:v>
                </c:pt>
                <c:pt idx="3">
                  <c:v>100.67999999999998</c:v>
                </c:pt>
                <c:pt idx="4">
                  <c:v>117.85</c:v>
                </c:pt>
                <c:pt idx="5">
                  <c:v>146.94999999999999</c:v>
                </c:pt>
                <c:pt idx="6">
                  <c:v>174.48000000000022</c:v>
                </c:pt>
                <c:pt idx="7">
                  <c:v>181.79</c:v>
                </c:pt>
                <c:pt idx="8">
                  <c:v>214.56</c:v>
                </c:pt>
                <c:pt idx="9">
                  <c:v>161.44999999999999</c:v>
                </c:pt>
                <c:pt idx="10">
                  <c:v>195.54</c:v>
                </c:pt>
                <c:pt idx="11">
                  <c:v>232.73999999999998</c:v>
                </c:pt>
                <c:pt idx="12">
                  <c:v>231.3</c:v>
                </c:pt>
              </c:numCache>
            </c:numRef>
          </c:val>
        </c:ser>
        <c:ser>
          <c:idx val="1"/>
          <c:order val="1"/>
          <c:tx>
            <c:v>Norway</c:v>
          </c:tx>
          <c:marker>
            <c:symbol val="none"/>
          </c:marker>
          <c:cat>
            <c:strRef>
              <c:f>CYC_Livio_annual!$A$12:$A$24</c:f>
              <c:strCach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strCache>
            </c:strRef>
          </c:cat>
          <c:val>
            <c:numRef>
              <c:f>CYC_Livio_annual!$AR$12:$AR$24</c:f>
              <c:numCache>
                <c:formatCode>0.00</c:formatCode>
                <c:ptCount val="13"/>
                <c:pt idx="0">
                  <c:v>100</c:v>
                </c:pt>
                <c:pt idx="1">
                  <c:v>94.89</c:v>
                </c:pt>
                <c:pt idx="2">
                  <c:v>90.75</c:v>
                </c:pt>
                <c:pt idx="3">
                  <c:v>89.86999999999999</c:v>
                </c:pt>
                <c:pt idx="4">
                  <c:v>100.3</c:v>
                </c:pt>
                <c:pt idx="5">
                  <c:v>121.5</c:v>
                </c:pt>
                <c:pt idx="6">
                  <c:v>139.22</c:v>
                </c:pt>
                <c:pt idx="7">
                  <c:v>133.97</c:v>
                </c:pt>
                <c:pt idx="8">
                  <c:v>156.87</c:v>
                </c:pt>
                <c:pt idx="9">
                  <c:v>124.21000000000002</c:v>
                </c:pt>
                <c:pt idx="10">
                  <c:v>138.70999999999998</c:v>
                </c:pt>
                <c:pt idx="11">
                  <c:v>157.72</c:v>
                </c:pt>
                <c:pt idx="12">
                  <c:v>161.6</c:v>
                </c:pt>
              </c:numCache>
            </c:numRef>
          </c:val>
        </c:ser>
        <c:ser>
          <c:idx val="2"/>
          <c:order val="2"/>
          <c:tx>
            <c:v>OPEC Average</c:v>
          </c:tx>
          <c:spPr>
            <a:ln>
              <a:solidFill>
                <a:srgbClr val="C00000"/>
              </a:solidFill>
            </a:ln>
          </c:spPr>
          <c:marker>
            <c:symbol val="none"/>
          </c:marker>
          <c:cat>
            <c:strRef>
              <c:f>CYC_Livio_annual!$A$12:$A$24</c:f>
              <c:strCach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strCache>
            </c:strRef>
          </c:cat>
          <c:val>
            <c:numRef>
              <c:f>CYC_Livio_annual!$AS$12:$AS$24</c:f>
              <c:numCache>
                <c:formatCode>0.00</c:formatCode>
                <c:ptCount val="13"/>
                <c:pt idx="0">
                  <c:v>100</c:v>
                </c:pt>
                <c:pt idx="1">
                  <c:v>90.515454545454489</c:v>
                </c:pt>
                <c:pt idx="2">
                  <c:v>89.3809090909091</c:v>
                </c:pt>
                <c:pt idx="3">
                  <c:v>98.954545454545467</c:v>
                </c:pt>
                <c:pt idx="4">
                  <c:v>114.79363636363634</c:v>
                </c:pt>
                <c:pt idx="5">
                  <c:v>149.59818181818184</c:v>
                </c:pt>
                <c:pt idx="6">
                  <c:v>170.07818181818183</c:v>
                </c:pt>
                <c:pt idx="7">
                  <c:v>172.5272727272727</c:v>
                </c:pt>
                <c:pt idx="8">
                  <c:v>211.30181818181816</c:v>
                </c:pt>
                <c:pt idx="9">
                  <c:v>150.83727272727273</c:v>
                </c:pt>
                <c:pt idx="10">
                  <c:v>175.98454545454538</c:v>
                </c:pt>
                <c:pt idx="11">
                  <c:v>207.71818181818179</c:v>
                </c:pt>
                <c:pt idx="12">
                  <c:v>212.34454545454523</c:v>
                </c:pt>
              </c:numCache>
            </c:numRef>
          </c:val>
        </c:ser>
        <c:ser>
          <c:idx val="3"/>
          <c:order val="3"/>
          <c:tx>
            <c:v>Oil Price</c:v>
          </c:tx>
          <c:marker>
            <c:symbol val="none"/>
          </c:marker>
          <c:cat>
            <c:strRef>
              <c:f>CYC_Livio_annual!$A$12:$A$24</c:f>
              <c:strCach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strCache>
            </c:strRef>
          </c:cat>
          <c:val>
            <c:numRef>
              <c:f>CYC_Livio_annual!$BF$12:$BF$24</c:f>
              <c:numCache>
                <c:formatCode>0.000</c:formatCode>
                <c:ptCount val="13"/>
                <c:pt idx="0">
                  <c:v>30.298333333333254</c:v>
                </c:pt>
                <c:pt idx="1">
                  <c:v>25.924166666666665</c:v>
                </c:pt>
                <c:pt idx="2">
                  <c:v>26.0975</c:v>
                </c:pt>
                <c:pt idx="3">
                  <c:v>31.139999999999997</c:v>
                </c:pt>
                <c:pt idx="4">
                  <c:v>41.438333333333333</c:v>
                </c:pt>
                <c:pt idx="5">
                  <c:v>56.465833333333315</c:v>
                </c:pt>
                <c:pt idx="6">
                  <c:v>66.103333333333154</c:v>
                </c:pt>
                <c:pt idx="7">
                  <c:v>72.362499999999983</c:v>
                </c:pt>
                <c:pt idx="8">
                  <c:v>99.567500000000024</c:v>
                </c:pt>
                <c:pt idx="9">
                  <c:v>61.693333333333392</c:v>
                </c:pt>
                <c:pt idx="10">
                  <c:v>79.427499999999995</c:v>
                </c:pt>
                <c:pt idx="11">
                  <c:v>95.076666666666654</c:v>
                </c:pt>
                <c:pt idx="12">
                  <c:v>94.200833333333279</c:v>
                </c:pt>
              </c:numCache>
            </c:numRef>
          </c:val>
        </c:ser>
        <c:marker val="1"/>
        <c:axId val="97977088"/>
        <c:axId val="97978624"/>
      </c:lineChart>
      <c:catAx>
        <c:axId val="97977088"/>
        <c:scaling>
          <c:orientation val="minMax"/>
        </c:scaling>
        <c:axPos val="b"/>
        <c:numFmt formatCode="General" sourceLinked="0"/>
        <c:tickLblPos val="nextTo"/>
        <c:crossAx val="97978624"/>
        <c:crosses val="autoZero"/>
        <c:auto val="1"/>
        <c:lblAlgn val="ctr"/>
        <c:lblOffset val="100"/>
        <c:tickLblSkip val="1"/>
      </c:catAx>
      <c:valAx>
        <c:axId val="97978624"/>
        <c:scaling>
          <c:orientation val="minMax"/>
        </c:scaling>
        <c:axPos val="l"/>
        <c:majorGridlines/>
        <c:numFmt formatCode="0.00" sourceLinked="1"/>
        <c:tickLblPos val="nextTo"/>
        <c:crossAx val="97977088"/>
        <c:crosses val="autoZero"/>
        <c:crossBetween val="between"/>
      </c:valAx>
      <c:spPr>
        <a:noFill/>
        <a:ln w="25400">
          <a:noFill/>
        </a:ln>
      </c:spPr>
    </c:plotArea>
    <c:legend>
      <c:legendPos val="r"/>
      <c:layout>
        <c:manualLayout>
          <c:xMode val="edge"/>
          <c:yMode val="edge"/>
          <c:x val="0.77413555944395862"/>
          <c:y val="0.1651491627306719"/>
          <c:w val="0.21660518129678241"/>
          <c:h val="0.68373161689567641"/>
        </c:manualLayout>
      </c:layout>
    </c:legend>
    <c:plotVisOnly val="1"/>
    <c:dispBlanksAs val="gap"/>
  </c:chart>
  <c:txPr>
    <a:bodyPr/>
    <a:lstStyle/>
    <a:p>
      <a:pPr>
        <a:defRPr sz="1800"/>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chart>
    <c:plotArea>
      <c:layout>
        <c:manualLayout>
          <c:layoutTarget val="inner"/>
          <c:xMode val="edge"/>
          <c:yMode val="edge"/>
          <c:x val="9.645845951948348E-2"/>
          <c:y val="0.18835848643919595"/>
          <c:w val="0.8140652130022209"/>
          <c:h val="0.62250956911636046"/>
        </c:manualLayout>
      </c:layout>
      <c:lineChart>
        <c:grouping val="standard"/>
        <c:ser>
          <c:idx val="0"/>
          <c:order val="0"/>
          <c:tx>
            <c:strRef>
              <c:f>'Page4-1'!$C$2</c:f>
              <c:strCache>
                <c:ptCount val="1"/>
                <c:pt idx="0">
                  <c:v>Real GDP growth (LHS)</c:v>
                </c:pt>
              </c:strCache>
            </c:strRef>
          </c:tx>
          <c:spPr>
            <a:ln>
              <a:solidFill>
                <a:srgbClr val="0000FF"/>
              </a:solidFill>
            </a:ln>
          </c:spPr>
          <c:marker>
            <c:symbol val="none"/>
          </c:marker>
          <c:cat>
            <c:numRef>
              <c:f>'Page4-1'!$G$1:$R$1</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'Page4-1'!$G$2:$Q$2</c:f>
              <c:numCache>
                <c:formatCode>0.00</c:formatCode>
                <c:ptCount val="11"/>
                <c:pt idx="0">
                  <c:v>9.3000000000000007</c:v>
                </c:pt>
                <c:pt idx="1">
                  <c:v>9.6000000000000014</c:v>
                </c:pt>
                <c:pt idx="2">
                  <c:v>9.7000000000000011</c:v>
                </c:pt>
                <c:pt idx="3">
                  <c:v>10.7</c:v>
                </c:pt>
                <c:pt idx="4">
                  <c:v>8.9000000000000092</c:v>
                </c:pt>
                <c:pt idx="5">
                  <c:v>3.3</c:v>
                </c:pt>
                <c:pt idx="6">
                  <c:v>1.2</c:v>
                </c:pt>
                <c:pt idx="7">
                  <c:v>7.3</c:v>
                </c:pt>
                <c:pt idx="8">
                  <c:v>7.5</c:v>
                </c:pt>
                <c:pt idx="9">
                  <c:v>5</c:v>
                </c:pt>
                <c:pt idx="10">
                  <c:v>5.9999998999999997</c:v>
                </c:pt>
              </c:numCache>
            </c:numRef>
          </c:val>
        </c:ser>
        <c:marker val="1"/>
        <c:axId val="79373440"/>
        <c:axId val="79374976"/>
      </c:lineChart>
      <c:lineChart>
        <c:grouping val="standard"/>
        <c:ser>
          <c:idx val="1"/>
          <c:order val="1"/>
          <c:tx>
            <c:strRef>
              <c:f>'Page4-1'!$C$3</c:f>
              <c:strCache>
                <c:ptCount val="1"/>
                <c:pt idx="0">
                  <c:v>Oil price (WEO baseline, RHS)</c:v>
                </c:pt>
              </c:strCache>
            </c:strRef>
          </c:tx>
          <c:spPr>
            <a:ln>
              <a:solidFill>
                <a:srgbClr val="C00000"/>
              </a:solidFill>
              <a:prstDash val="sysDot"/>
            </a:ln>
          </c:spPr>
          <c:marker>
            <c:symbol val="none"/>
          </c:marker>
          <c:cat>
            <c:numRef>
              <c:f>'Page4-1'!$G$1:$Q$1</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'Page4-1'!$G$3:$Q$3</c:f>
              <c:numCache>
                <c:formatCode>General</c:formatCode>
                <c:ptCount val="11"/>
                <c:pt idx="0">
                  <c:v>28.891666666666701</c:v>
                </c:pt>
                <c:pt idx="1">
                  <c:v>37.760000000000012</c:v>
                </c:pt>
                <c:pt idx="2">
                  <c:v>53.354166666666458</c:v>
                </c:pt>
                <c:pt idx="3">
                  <c:v>64.27249999999998</c:v>
                </c:pt>
                <c:pt idx="4">
                  <c:v>71.127499999999998</c:v>
                </c:pt>
                <c:pt idx="5">
                  <c:v>97.034999999999997</c:v>
                </c:pt>
                <c:pt idx="6">
                  <c:v>61.776938812730513</c:v>
                </c:pt>
                <c:pt idx="7">
                  <c:v>79.030142234979181</c:v>
                </c:pt>
                <c:pt idx="8">
                  <c:v>104.00822107984602</c:v>
                </c:pt>
                <c:pt idx="9">
                  <c:v>105.00741409436017</c:v>
                </c:pt>
                <c:pt idx="10">
                  <c:v>104.069399962356</c:v>
                </c:pt>
              </c:numCache>
            </c:numRef>
          </c:val>
        </c:ser>
        <c:marker val="1"/>
        <c:axId val="79218560"/>
        <c:axId val="79217024"/>
      </c:lineChart>
      <c:catAx>
        <c:axId val="79373440"/>
        <c:scaling>
          <c:orientation val="minMax"/>
        </c:scaling>
        <c:axPos val="b"/>
        <c:numFmt formatCode="General" sourceLinked="1"/>
        <c:majorTickMark val="none"/>
        <c:tickLblPos val="nextTo"/>
        <c:txPr>
          <a:bodyPr rot="0" vert="horz"/>
          <a:lstStyle/>
          <a:p>
            <a:pPr>
              <a:defRPr>
                <a:latin typeface="Segoe UI" pitchFamily="34" charset="0"/>
                <a:ea typeface="Segoe UI" pitchFamily="34" charset="0"/>
                <a:cs typeface="Segoe UI" pitchFamily="34" charset="0"/>
              </a:defRPr>
            </a:pPr>
            <a:endParaRPr lang="en-US"/>
          </a:p>
        </c:txPr>
        <c:crossAx val="79374976"/>
        <c:crosses val="autoZero"/>
        <c:auto val="1"/>
        <c:lblAlgn val="ctr"/>
        <c:lblOffset val="100"/>
        <c:tickLblSkip val="2"/>
      </c:catAx>
      <c:valAx>
        <c:axId val="79374976"/>
        <c:scaling>
          <c:orientation val="minMax"/>
          <c:max val="15"/>
          <c:min val="0"/>
        </c:scaling>
        <c:axPos val="l"/>
        <c:majorGridlines>
          <c:spPr>
            <a:ln w="9525">
              <a:solidFill>
                <a:schemeClr val="tx1"/>
              </a:solidFill>
              <a:prstDash val="sysDash"/>
            </a:ln>
          </c:spPr>
        </c:majorGridlines>
        <c:numFmt formatCode="0" sourceLinked="0"/>
        <c:majorTickMark val="none"/>
        <c:tickLblPos val="nextTo"/>
        <c:spPr>
          <a:ln>
            <a:noFill/>
          </a:ln>
        </c:spPr>
        <c:txPr>
          <a:bodyPr/>
          <a:lstStyle/>
          <a:p>
            <a:pPr>
              <a:defRPr>
                <a:latin typeface="Segoe UI" pitchFamily="34" charset="0"/>
                <a:ea typeface="Segoe UI" pitchFamily="34" charset="0"/>
                <a:cs typeface="Segoe UI" pitchFamily="34" charset="0"/>
              </a:defRPr>
            </a:pPr>
            <a:endParaRPr lang="en-US"/>
          </a:p>
        </c:txPr>
        <c:crossAx val="79373440"/>
        <c:crosses val="autoZero"/>
        <c:crossBetween val="between"/>
        <c:majorUnit val="5"/>
      </c:valAx>
      <c:valAx>
        <c:axId val="79217024"/>
        <c:scaling>
          <c:orientation val="minMax"/>
          <c:max val="150"/>
          <c:min val="0"/>
        </c:scaling>
        <c:axPos val="r"/>
        <c:numFmt formatCode="General" sourceLinked="1"/>
        <c:majorTickMark val="none"/>
        <c:tickLblPos val="nextTo"/>
        <c:spPr>
          <a:ln>
            <a:noFill/>
          </a:ln>
        </c:spPr>
        <c:txPr>
          <a:bodyPr/>
          <a:lstStyle/>
          <a:p>
            <a:pPr>
              <a:defRPr>
                <a:latin typeface="Segoe UI" pitchFamily="34" charset="0"/>
                <a:ea typeface="Segoe UI" pitchFamily="34" charset="0"/>
                <a:cs typeface="Segoe UI" pitchFamily="34" charset="0"/>
              </a:defRPr>
            </a:pPr>
            <a:endParaRPr lang="en-US"/>
          </a:p>
        </c:txPr>
        <c:crossAx val="79218560"/>
        <c:crosses val="max"/>
        <c:crossBetween val="between"/>
        <c:majorUnit val="50"/>
      </c:valAx>
      <c:catAx>
        <c:axId val="79218560"/>
        <c:scaling>
          <c:orientation val="minMax"/>
        </c:scaling>
        <c:delete val="1"/>
        <c:axPos val="b"/>
        <c:numFmt formatCode="General" sourceLinked="1"/>
        <c:tickLblPos val="none"/>
        <c:crossAx val="79217024"/>
        <c:crosses val="autoZero"/>
        <c:auto val="1"/>
        <c:lblAlgn val="ctr"/>
        <c:lblOffset val="100"/>
      </c:catAx>
      <c:spPr>
        <a:noFill/>
        <a:ln w="25400">
          <a:noFill/>
        </a:ln>
      </c:spPr>
    </c:plotArea>
    <c:legend>
      <c:legendPos val="t"/>
      <c:layout>
        <c:manualLayout>
          <c:xMode val="edge"/>
          <c:yMode val="edge"/>
          <c:x val="0.35576923076923078"/>
          <c:y val="0.22800935039370079"/>
          <c:w val="0.59040202907328709"/>
          <c:h val="9.9920986439195128E-2"/>
        </c:manualLayout>
      </c:layout>
      <c:txPr>
        <a:bodyPr/>
        <a:lstStyle/>
        <a:p>
          <a:pPr>
            <a:defRPr sz="1000">
              <a:latin typeface="Segoe UI" pitchFamily="34" charset="0"/>
              <a:ea typeface="Segoe UI" pitchFamily="34" charset="0"/>
              <a:cs typeface="Segoe UI" pitchFamily="34" charset="0"/>
            </a:defRPr>
          </a:pPr>
          <a:endParaRPr lang="en-US"/>
        </a:p>
      </c:txPr>
    </c:legend>
    <c:plotVisOnly val="1"/>
    <c:dispBlanksAs val="gap"/>
  </c:chart>
  <c:spPr>
    <a:solidFill>
      <a:schemeClr val="bg1"/>
    </a:solidFill>
    <a:ln>
      <a:noFill/>
    </a:ln>
  </c:spPr>
  <c:externalData r:id="rId1"/>
  <c:userShapes r:id="rId2"/>
</c:chartSpace>
</file>

<file path=ppt/charts/chart20.xml><?xml version="1.0" encoding="utf-8"?>
<c:chartSpace xmlns:c="http://schemas.openxmlformats.org/drawingml/2006/chart" xmlns:a="http://schemas.openxmlformats.org/drawingml/2006/main" xmlns:r="http://schemas.openxmlformats.org/officeDocument/2006/relationships">
  <c:lang val="en-GB"/>
  <c:style val="34"/>
  <c:clrMapOvr bg1="lt1" tx1="dk1" bg2="lt2" tx2="dk2" accent1="accent1" accent2="accent2" accent3="accent3" accent4="accent4" accent5="accent5" accent6="accent6" hlink="hlink" folHlink="folHlink"/>
  <c:chart>
    <c:plotArea>
      <c:layout/>
      <c:lineChart>
        <c:grouping val="standard"/>
        <c:ser>
          <c:idx val="0"/>
          <c:order val="0"/>
          <c:tx>
            <c:v>Annual Exchange Rate growth</c:v>
          </c:tx>
          <c:marker>
            <c:symbol val="none"/>
          </c:marker>
          <c:cat>
            <c:numRef>
              <c:f>cyclicality!$P$11:$P$62</c:f>
              <c:numCache>
                <c:formatCode>General</c:formatCode>
                <c:ptCount val="52"/>
                <c:pt idx="0">
                  <c:v>2001</c:v>
                </c:pt>
                <c:pt idx="1">
                  <c:v>2001</c:v>
                </c:pt>
                <c:pt idx="2">
                  <c:v>2001</c:v>
                </c:pt>
                <c:pt idx="3">
                  <c:v>2001</c:v>
                </c:pt>
                <c:pt idx="4">
                  <c:v>2002</c:v>
                </c:pt>
                <c:pt idx="5">
                  <c:v>2002</c:v>
                </c:pt>
                <c:pt idx="6">
                  <c:v>2002</c:v>
                </c:pt>
                <c:pt idx="7">
                  <c:v>2002</c:v>
                </c:pt>
                <c:pt idx="8">
                  <c:v>2003</c:v>
                </c:pt>
                <c:pt idx="9">
                  <c:v>2003</c:v>
                </c:pt>
                <c:pt idx="10">
                  <c:v>2003</c:v>
                </c:pt>
                <c:pt idx="11">
                  <c:v>2003</c:v>
                </c:pt>
                <c:pt idx="12">
                  <c:v>2004</c:v>
                </c:pt>
                <c:pt idx="13">
                  <c:v>2004</c:v>
                </c:pt>
                <c:pt idx="14">
                  <c:v>2004</c:v>
                </c:pt>
                <c:pt idx="15">
                  <c:v>2004</c:v>
                </c:pt>
                <c:pt idx="16">
                  <c:v>2005</c:v>
                </c:pt>
                <c:pt idx="17">
                  <c:v>2005</c:v>
                </c:pt>
                <c:pt idx="18">
                  <c:v>2005</c:v>
                </c:pt>
                <c:pt idx="19">
                  <c:v>2005</c:v>
                </c:pt>
                <c:pt idx="20">
                  <c:v>2006</c:v>
                </c:pt>
                <c:pt idx="21">
                  <c:v>2006</c:v>
                </c:pt>
                <c:pt idx="22">
                  <c:v>2006</c:v>
                </c:pt>
                <c:pt idx="23">
                  <c:v>2006</c:v>
                </c:pt>
                <c:pt idx="24">
                  <c:v>2007</c:v>
                </c:pt>
                <c:pt idx="25">
                  <c:v>2007</c:v>
                </c:pt>
                <c:pt idx="26">
                  <c:v>2007</c:v>
                </c:pt>
                <c:pt idx="27">
                  <c:v>2007</c:v>
                </c:pt>
                <c:pt idx="28">
                  <c:v>2008</c:v>
                </c:pt>
                <c:pt idx="29">
                  <c:v>2008</c:v>
                </c:pt>
                <c:pt idx="30">
                  <c:v>2008</c:v>
                </c:pt>
                <c:pt idx="31">
                  <c:v>2008</c:v>
                </c:pt>
                <c:pt idx="32">
                  <c:v>2009</c:v>
                </c:pt>
                <c:pt idx="33">
                  <c:v>2009</c:v>
                </c:pt>
                <c:pt idx="34">
                  <c:v>2009</c:v>
                </c:pt>
                <c:pt idx="35">
                  <c:v>2009</c:v>
                </c:pt>
                <c:pt idx="36">
                  <c:v>2010</c:v>
                </c:pt>
                <c:pt idx="37">
                  <c:v>2010</c:v>
                </c:pt>
                <c:pt idx="38">
                  <c:v>2010</c:v>
                </c:pt>
                <c:pt idx="39">
                  <c:v>2010</c:v>
                </c:pt>
                <c:pt idx="40">
                  <c:v>2011</c:v>
                </c:pt>
                <c:pt idx="41">
                  <c:v>2011</c:v>
                </c:pt>
                <c:pt idx="42">
                  <c:v>2011</c:v>
                </c:pt>
                <c:pt idx="43">
                  <c:v>2011</c:v>
                </c:pt>
                <c:pt idx="44">
                  <c:v>2012</c:v>
                </c:pt>
                <c:pt idx="45">
                  <c:v>2012</c:v>
                </c:pt>
                <c:pt idx="46">
                  <c:v>2012</c:v>
                </c:pt>
                <c:pt idx="47">
                  <c:v>2012</c:v>
                </c:pt>
                <c:pt idx="48">
                  <c:v>2013</c:v>
                </c:pt>
                <c:pt idx="49">
                  <c:v>2013</c:v>
                </c:pt>
                <c:pt idx="50">
                  <c:v>2013</c:v>
                </c:pt>
                <c:pt idx="51">
                  <c:v>2013</c:v>
                </c:pt>
              </c:numCache>
            </c:numRef>
          </c:cat>
          <c:val>
            <c:numRef>
              <c:f>cyclicality!$Z$11:$Z$62</c:f>
              <c:numCache>
                <c:formatCode>General</c:formatCode>
                <c:ptCount val="52"/>
                <c:pt idx="0">
                  <c:v>2.5740479548659922</c:v>
                </c:pt>
                <c:pt idx="1">
                  <c:v>2.7349228611500784</c:v>
                </c:pt>
                <c:pt idx="2">
                  <c:v>3.4676007005253897</c:v>
                </c:pt>
                <c:pt idx="3">
                  <c:v>3.9446366782006841</c:v>
                </c:pt>
                <c:pt idx="4">
                  <c:v>4.6407700240632526</c:v>
                </c:pt>
                <c:pt idx="5">
                  <c:v>4.5051194539249106</c:v>
                </c:pt>
                <c:pt idx="6">
                  <c:v>4.6377792823290624</c:v>
                </c:pt>
                <c:pt idx="7">
                  <c:v>3.5952063914780328</c:v>
                </c:pt>
                <c:pt idx="8">
                  <c:v>-0.45992115637318576</c:v>
                </c:pt>
                <c:pt idx="9">
                  <c:v>-3.3311561071195226</c:v>
                </c:pt>
                <c:pt idx="10">
                  <c:v>-3.6363636363636367</c:v>
                </c:pt>
                <c:pt idx="11">
                  <c:v>-7.3136246786632366</c:v>
                </c:pt>
                <c:pt idx="12">
                  <c:v>-8.3300330033003327</c:v>
                </c:pt>
                <c:pt idx="13">
                  <c:v>-7.8040540540540615</c:v>
                </c:pt>
                <c:pt idx="14">
                  <c:v>-9.6488283086013489</c:v>
                </c:pt>
                <c:pt idx="15">
                  <c:v>-9.8599362085702733</c:v>
                </c:pt>
                <c:pt idx="16">
                  <c:v>-4.5290898617511468</c:v>
                </c:pt>
                <c:pt idx="17">
                  <c:v>-0.87211432759252361</c:v>
                </c:pt>
                <c:pt idx="18">
                  <c:v>-0.49791914387634995</c:v>
                </c:pt>
                <c:pt idx="19">
                  <c:v>3.0615384615384542</c:v>
                </c:pt>
                <c:pt idx="20">
                  <c:v>-3.1224074213741684</c:v>
                </c:pt>
                <c:pt idx="21">
                  <c:v>-12.250480555966316</c:v>
                </c:pt>
                <c:pt idx="22">
                  <c:v>-5.0563895735304945</c:v>
                </c:pt>
                <c:pt idx="23">
                  <c:v>-4.8962531721152329</c:v>
                </c:pt>
                <c:pt idx="24">
                  <c:v>-3.6590112884390762</c:v>
                </c:pt>
                <c:pt idx="25">
                  <c:v>2.5023169601482809</c:v>
                </c:pt>
                <c:pt idx="26">
                  <c:v>-4.6570169918187458</c:v>
                </c:pt>
                <c:pt idx="27">
                  <c:v>-5.5878198085072919</c:v>
                </c:pt>
                <c:pt idx="28">
                  <c:v>-2.4727272727272784</c:v>
                </c:pt>
                <c:pt idx="29">
                  <c:v>-0.74798619102416297</c:v>
                </c:pt>
                <c:pt idx="30">
                  <c:v>-1.1468646864686474</c:v>
                </c:pt>
                <c:pt idx="31">
                  <c:v>0.3906899418121359</c:v>
                </c:pt>
                <c:pt idx="32">
                  <c:v>25.445355870411774</c:v>
                </c:pt>
                <c:pt idx="33">
                  <c:v>24.563146997929561</c:v>
                </c:pt>
                <c:pt idx="34">
                  <c:v>25.991152658375729</c:v>
                </c:pt>
                <c:pt idx="35">
                  <c:v>22.84507741988909</c:v>
                </c:pt>
                <c:pt idx="36">
                  <c:v>-2.8335535006604982</c:v>
                </c:pt>
                <c:pt idx="37">
                  <c:v>-1.9613057642443921</c:v>
                </c:pt>
                <c:pt idx="38">
                  <c:v>-2.3053991387876716</c:v>
                </c:pt>
                <c:pt idx="39">
                  <c:v>-0.64707468320302652</c:v>
                </c:pt>
                <c:pt idx="40">
                  <c:v>-0.95846645367413863</c:v>
                </c:pt>
                <c:pt idx="41">
                  <c:v>-0.82056150820562046</c:v>
                </c:pt>
                <c:pt idx="42">
                  <c:v>0.27124160846274203</c:v>
                </c:pt>
                <c:pt idx="43">
                  <c:v>0.4341926729986344</c:v>
                </c:pt>
                <c:pt idx="44">
                  <c:v>1.3383665065202601</c:v>
                </c:pt>
                <c:pt idx="45">
                  <c:v>1.9965811965811897</c:v>
                </c:pt>
                <c:pt idx="46">
                  <c:v>1.4472171501994886</c:v>
                </c:pt>
                <c:pt idx="47">
                  <c:v>1.5063496352337329</c:v>
                </c:pt>
                <c:pt idx="48">
                  <c:v>2.1808330511344431</c:v>
                </c:pt>
                <c:pt idx="49">
                  <c:v>1.736274049741908</c:v>
                </c:pt>
                <c:pt idx="50">
                  <c:v>2.4065062329178146</c:v>
                </c:pt>
                <c:pt idx="51">
                  <c:v>2.2226658681040807</c:v>
                </c:pt>
              </c:numCache>
            </c:numRef>
          </c:val>
        </c:ser>
        <c:ser>
          <c:idx val="1"/>
          <c:order val="1"/>
          <c:tx>
            <c:v>Annual ToT Growth</c:v>
          </c:tx>
          <c:marker>
            <c:symbol val="none"/>
          </c:marker>
          <c:cat>
            <c:numRef>
              <c:f>cyclicality!$P$11:$P$62</c:f>
              <c:numCache>
                <c:formatCode>General</c:formatCode>
                <c:ptCount val="52"/>
                <c:pt idx="0">
                  <c:v>2001</c:v>
                </c:pt>
                <c:pt idx="1">
                  <c:v>2001</c:v>
                </c:pt>
                <c:pt idx="2">
                  <c:v>2001</c:v>
                </c:pt>
                <c:pt idx="3">
                  <c:v>2001</c:v>
                </c:pt>
                <c:pt idx="4">
                  <c:v>2002</c:v>
                </c:pt>
                <c:pt idx="5">
                  <c:v>2002</c:v>
                </c:pt>
                <c:pt idx="6">
                  <c:v>2002</c:v>
                </c:pt>
                <c:pt idx="7">
                  <c:v>2002</c:v>
                </c:pt>
                <c:pt idx="8">
                  <c:v>2003</c:v>
                </c:pt>
                <c:pt idx="9">
                  <c:v>2003</c:v>
                </c:pt>
                <c:pt idx="10">
                  <c:v>2003</c:v>
                </c:pt>
                <c:pt idx="11">
                  <c:v>2003</c:v>
                </c:pt>
                <c:pt idx="12">
                  <c:v>2004</c:v>
                </c:pt>
                <c:pt idx="13">
                  <c:v>2004</c:v>
                </c:pt>
                <c:pt idx="14">
                  <c:v>2004</c:v>
                </c:pt>
                <c:pt idx="15">
                  <c:v>2004</c:v>
                </c:pt>
                <c:pt idx="16">
                  <c:v>2005</c:v>
                </c:pt>
                <c:pt idx="17">
                  <c:v>2005</c:v>
                </c:pt>
                <c:pt idx="18">
                  <c:v>2005</c:v>
                </c:pt>
                <c:pt idx="19">
                  <c:v>2005</c:v>
                </c:pt>
                <c:pt idx="20">
                  <c:v>2006</c:v>
                </c:pt>
                <c:pt idx="21">
                  <c:v>2006</c:v>
                </c:pt>
                <c:pt idx="22">
                  <c:v>2006</c:v>
                </c:pt>
                <c:pt idx="23">
                  <c:v>2006</c:v>
                </c:pt>
                <c:pt idx="24">
                  <c:v>2007</c:v>
                </c:pt>
                <c:pt idx="25">
                  <c:v>2007</c:v>
                </c:pt>
                <c:pt idx="26">
                  <c:v>2007</c:v>
                </c:pt>
                <c:pt idx="27">
                  <c:v>2007</c:v>
                </c:pt>
                <c:pt idx="28">
                  <c:v>2008</c:v>
                </c:pt>
                <c:pt idx="29">
                  <c:v>2008</c:v>
                </c:pt>
                <c:pt idx="30">
                  <c:v>2008</c:v>
                </c:pt>
                <c:pt idx="31">
                  <c:v>2008</c:v>
                </c:pt>
                <c:pt idx="32">
                  <c:v>2009</c:v>
                </c:pt>
                <c:pt idx="33">
                  <c:v>2009</c:v>
                </c:pt>
                <c:pt idx="34">
                  <c:v>2009</c:v>
                </c:pt>
                <c:pt idx="35">
                  <c:v>2009</c:v>
                </c:pt>
                <c:pt idx="36">
                  <c:v>2010</c:v>
                </c:pt>
                <c:pt idx="37">
                  <c:v>2010</c:v>
                </c:pt>
                <c:pt idx="38">
                  <c:v>2010</c:v>
                </c:pt>
                <c:pt idx="39">
                  <c:v>2010</c:v>
                </c:pt>
                <c:pt idx="40">
                  <c:v>2011</c:v>
                </c:pt>
                <c:pt idx="41">
                  <c:v>2011</c:v>
                </c:pt>
                <c:pt idx="42">
                  <c:v>2011</c:v>
                </c:pt>
                <c:pt idx="43">
                  <c:v>2011</c:v>
                </c:pt>
                <c:pt idx="44">
                  <c:v>2012</c:v>
                </c:pt>
                <c:pt idx="45">
                  <c:v>2012</c:v>
                </c:pt>
                <c:pt idx="46">
                  <c:v>2012</c:v>
                </c:pt>
                <c:pt idx="47">
                  <c:v>2012</c:v>
                </c:pt>
                <c:pt idx="48">
                  <c:v>2013</c:v>
                </c:pt>
                <c:pt idx="49">
                  <c:v>2013</c:v>
                </c:pt>
                <c:pt idx="50">
                  <c:v>2013</c:v>
                </c:pt>
                <c:pt idx="51">
                  <c:v>2013</c:v>
                </c:pt>
              </c:numCache>
            </c:numRef>
          </c:cat>
          <c:val>
            <c:numRef>
              <c:f>cyclicality!$AA$11:$AA$62</c:f>
              <c:numCache>
                <c:formatCode>General</c:formatCode>
                <c:ptCount val="52"/>
                <c:pt idx="0">
                  <c:v>-18.4102305590194</c:v>
                </c:pt>
                <c:pt idx="1">
                  <c:v>-21.363563787322345</c:v>
                </c:pt>
                <c:pt idx="2">
                  <c:v>-17.310994020484319</c:v>
                </c:pt>
                <c:pt idx="3">
                  <c:v>-27.336640594089527</c:v>
                </c:pt>
                <c:pt idx="4">
                  <c:v>-25.825962539021798</c:v>
                </c:pt>
                <c:pt idx="5">
                  <c:v>-17.66835871404399</c:v>
                </c:pt>
                <c:pt idx="6">
                  <c:v>-9.7587169757284968</c:v>
                </c:pt>
                <c:pt idx="7">
                  <c:v>11.57696335078535</c:v>
                </c:pt>
                <c:pt idx="8">
                  <c:v>17.273125822007877</c:v>
                </c:pt>
                <c:pt idx="9">
                  <c:v>-1.833203173167822</c:v>
                </c:pt>
                <c:pt idx="10">
                  <c:v>-11.087749920660135</c:v>
                </c:pt>
                <c:pt idx="11">
                  <c:v>-13.660422688539354</c:v>
                </c:pt>
                <c:pt idx="12">
                  <c:v>-7.4168224299065537</c:v>
                </c:pt>
                <c:pt idx="13">
                  <c:v>5.6148725034543201</c:v>
                </c:pt>
                <c:pt idx="14">
                  <c:v>14.665595859545842</c:v>
                </c:pt>
                <c:pt idx="15">
                  <c:v>23.195652173913029</c:v>
                </c:pt>
                <c:pt idx="16">
                  <c:v>10.797060486150372</c:v>
                </c:pt>
                <c:pt idx="17">
                  <c:v>18.902632413574295</c:v>
                </c:pt>
                <c:pt idx="18">
                  <c:v>19.284046692606989</c:v>
                </c:pt>
                <c:pt idx="19">
                  <c:v>10.781718722428066</c:v>
                </c:pt>
                <c:pt idx="20">
                  <c:v>18.101311953352745</c:v>
                </c:pt>
                <c:pt idx="21">
                  <c:v>12.47332622032545</c:v>
                </c:pt>
                <c:pt idx="22">
                  <c:v>13.801539665970779</c:v>
                </c:pt>
                <c:pt idx="23">
                  <c:v>2.631411277476905</c:v>
                </c:pt>
                <c:pt idx="24">
                  <c:v>0.4844632332520824</c:v>
                </c:pt>
                <c:pt idx="25">
                  <c:v>0.44170396940680234</c:v>
                </c:pt>
                <c:pt idx="26">
                  <c:v>1.0061054260899367</c:v>
                </c:pt>
                <c:pt idx="27">
                  <c:v>20.641917059846058</c:v>
                </c:pt>
                <c:pt idx="28">
                  <c:v>30.653482373172814</c:v>
                </c:pt>
                <c:pt idx="29">
                  <c:v>29.744407059795762</c:v>
                </c:pt>
                <c:pt idx="30">
                  <c:v>24.42533628469263</c:v>
                </c:pt>
                <c:pt idx="31">
                  <c:v>-4.4640559872381855</c:v>
                </c:pt>
                <c:pt idx="32">
                  <c:v>-39.756968927748801</c:v>
                </c:pt>
                <c:pt idx="33">
                  <c:v>-42.292993630573363</c:v>
                </c:pt>
                <c:pt idx="34">
                  <c:v>-35.636902725510332</c:v>
                </c:pt>
                <c:pt idx="35">
                  <c:v>-13.468530338531149</c:v>
                </c:pt>
                <c:pt idx="36">
                  <c:v>39.713628028559235</c:v>
                </c:pt>
                <c:pt idx="37">
                  <c:v>29.679123304951126</c:v>
                </c:pt>
                <c:pt idx="38">
                  <c:v>16.002834868887323</c:v>
                </c:pt>
                <c:pt idx="39">
                  <c:v>12.791783380018661</c:v>
                </c:pt>
                <c:pt idx="40">
                  <c:v>13.552080424462424</c:v>
                </c:pt>
                <c:pt idx="41">
                  <c:v>38.964039274097914</c:v>
                </c:pt>
                <c:pt idx="42">
                  <c:v>44.037145650048856</c:v>
                </c:pt>
                <c:pt idx="43">
                  <c:v>34.558498896247194</c:v>
                </c:pt>
                <c:pt idx="44">
                  <c:v>20.605956274746092</c:v>
                </c:pt>
                <c:pt idx="45">
                  <c:v>8.2139341572788016</c:v>
                </c:pt>
                <c:pt idx="46">
                  <c:v>1.6627078384798186</c:v>
                </c:pt>
                <c:pt idx="47">
                  <c:v>2.6330899844147471</c:v>
                </c:pt>
                <c:pt idx="48">
                  <c:v>8.417274988785115</c:v>
                </c:pt>
                <c:pt idx="49">
                  <c:v>6.4261168384879586</c:v>
                </c:pt>
                <c:pt idx="50">
                  <c:v>0.50066755674232932</c:v>
                </c:pt>
                <c:pt idx="51">
                  <c:v>-6.9113650895140939</c:v>
                </c:pt>
              </c:numCache>
            </c:numRef>
          </c:val>
        </c:ser>
        <c:ser>
          <c:idx val="3"/>
          <c:order val="2"/>
          <c:tx>
            <c:v>Current Account as % of GDP</c:v>
          </c:tx>
          <c:marker>
            <c:symbol val="none"/>
          </c:marker>
          <c:cat>
            <c:numRef>
              <c:f>cyclicality!$P$11:$P$62</c:f>
              <c:numCache>
                <c:formatCode>General</c:formatCode>
                <c:ptCount val="52"/>
                <c:pt idx="0">
                  <c:v>2001</c:v>
                </c:pt>
                <c:pt idx="1">
                  <c:v>2001</c:v>
                </c:pt>
                <c:pt idx="2">
                  <c:v>2001</c:v>
                </c:pt>
                <c:pt idx="3">
                  <c:v>2001</c:v>
                </c:pt>
                <c:pt idx="4">
                  <c:v>2002</c:v>
                </c:pt>
                <c:pt idx="5">
                  <c:v>2002</c:v>
                </c:pt>
                <c:pt idx="6">
                  <c:v>2002</c:v>
                </c:pt>
                <c:pt idx="7">
                  <c:v>2002</c:v>
                </c:pt>
                <c:pt idx="8">
                  <c:v>2003</c:v>
                </c:pt>
                <c:pt idx="9">
                  <c:v>2003</c:v>
                </c:pt>
                <c:pt idx="10">
                  <c:v>2003</c:v>
                </c:pt>
                <c:pt idx="11">
                  <c:v>2003</c:v>
                </c:pt>
                <c:pt idx="12">
                  <c:v>2004</c:v>
                </c:pt>
                <c:pt idx="13">
                  <c:v>2004</c:v>
                </c:pt>
                <c:pt idx="14">
                  <c:v>2004</c:v>
                </c:pt>
                <c:pt idx="15">
                  <c:v>2004</c:v>
                </c:pt>
                <c:pt idx="16">
                  <c:v>2005</c:v>
                </c:pt>
                <c:pt idx="17">
                  <c:v>2005</c:v>
                </c:pt>
                <c:pt idx="18">
                  <c:v>2005</c:v>
                </c:pt>
                <c:pt idx="19">
                  <c:v>2005</c:v>
                </c:pt>
                <c:pt idx="20">
                  <c:v>2006</c:v>
                </c:pt>
                <c:pt idx="21">
                  <c:v>2006</c:v>
                </c:pt>
                <c:pt idx="22">
                  <c:v>2006</c:v>
                </c:pt>
                <c:pt idx="23">
                  <c:v>2006</c:v>
                </c:pt>
                <c:pt idx="24">
                  <c:v>2007</c:v>
                </c:pt>
                <c:pt idx="25">
                  <c:v>2007</c:v>
                </c:pt>
                <c:pt idx="26">
                  <c:v>2007</c:v>
                </c:pt>
                <c:pt idx="27">
                  <c:v>2007</c:v>
                </c:pt>
                <c:pt idx="28">
                  <c:v>2008</c:v>
                </c:pt>
                <c:pt idx="29">
                  <c:v>2008</c:v>
                </c:pt>
                <c:pt idx="30">
                  <c:v>2008</c:v>
                </c:pt>
                <c:pt idx="31">
                  <c:v>2008</c:v>
                </c:pt>
                <c:pt idx="32">
                  <c:v>2009</c:v>
                </c:pt>
                <c:pt idx="33">
                  <c:v>2009</c:v>
                </c:pt>
                <c:pt idx="34">
                  <c:v>2009</c:v>
                </c:pt>
                <c:pt idx="35">
                  <c:v>2009</c:v>
                </c:pt>
                <c:pt idx="36">
                  <c:v>2010</c:v>
                </c:pt>
                <c:pt idx="37">
                  <c:v>2010</c:v>
                </c:pt>
                <c:pt idx="38">
                  <c:v>2010</c:v>
                </c:pt>
                <c:pt idx="39">
                  <c:v>2010</c:v>
                </c:pt>
                <c:pt idx="40">
                  <c:v>2011</c:v>
                </c:pt>
                <c:pt idx="41">
                  <c:v>2011</c:v>
                </c:pt>
                <c:pt idx="42">
                  <c:v>2011</c:v>
                </c:pt>
                <c:pt idx="43">
                  <c:v>2011</c:v>
                </c:pt>
                <c:pt idx="44">
                  <c:v>2012</c:v>
                </c:pt>
                <c:pt idx="45">
                  <c:v>2012</c:v>
                </c:pt>
                <c:pt idx="46">
                  <c:v>2012</c:v>
                </c:pt>
                <c:pt idx="47">
                  <c:v>2012</c:v>
                </c:pt>
                <c:pt idx="48">
                  <c:v>2013</c:v>
                </c:pt>
                <c:pt idx="49">
                  <c:v>2013</c:v>
                </c:pt>
                <c:pt idx="50">
                  <c:v>2013</c:v>
                </c:pt>
                <c:pt idx="51">
                  <c:v>2013</c:v>
                </c:pt>
              </c:numCache>
            </c:numRef>
          </c:cat>
          <c:val>
            <c:numRef>
              <c:f>cyclicality!$S$11:$S$62</c:f>
              <c:numCache>
                <c:formatCode>0.00</c:formatCode>
                <c:ptCount val="52"/>
                <c:pt idx="0">
                  <c:v>-6.98</c:v>
                </c:pt>
                <c:pt idx="1">
                  <c:v>-6.17</c:v>
                </c:pt>
                <c:pt idx="2">
                  <c:v>-9.5300000000000011</c:v>
                </c:pt>
                <c:pt idx="3">
                  <c:v>-3.86</c:v>
                </c:pt>
                <c:pt idx="4">
                  <c:v>-4.1099999999999985</c:v>
                </c:pt>
                <c:pt idx="5">
                  <c:v>-5.7</c:v>
                </c:pt>
                <c:pt idx="6">
                  <c:v>-1.86</c:v>
                </c:pt>
                <c:pt idx="7">
                  <c:v>3.3899999999999997</c:v>
                </c:pt>
                <c:pt idx="8">
                  <c:v>-2.63</c:v>
                </c:pt>
                <c:pt idx="9">
                  <c:v>0.39000000000000051</c:v>
                </c:pt>
                <c:pt idx="10">
                  <c:v>-3.12</c:v>
                </c:pt>
                <c:pt idx="11">
                  <c:v>-0.99</c:v>
                </c:pt>
                <c:pt idx="12">
                  <c:v>-2.7800000000000002</c:v>
                </c:pt>
                <c:pt idx="13">
                  <c:v>1.03</c:v>
                </c:pt>
                <c:pt idx="14">
                  <c:v>5.6899999999999995</c:v>
                </c:pt>
                <c:pt idx="15">
                  <c:v>-4.9700000000000024</c:v>
                </c:pt>
                <c:pt idx="16">
                  <c:v>3.23</c:v>
                </c:pt>
                <c:pt idx="17">
                  <c:v>-1.1700000000000017</c:v>
                </c:pt>
                <c:pt idx="18">
                  <c:v>-3.38</c:v>
                </c:pt>
                <c:pt idx="19">
                  <c:v>-2.84</c:v>
                </c:pt>
                <c:pt idx="20">
                  <c:v>-1.9900000000000018</c:v>
                </c:pt>
                <c:pt idx="21">
                  <c:v>0.52</c:v>
                </c:pt>
                <c:pt idx="22">
                  <c:v>-5.3599999999999985</c:v>
                </c:pt>
                <c:pt idx="23">
                  <c:v>-9.8500000000000068</c:v>
                </c:pt>
                <c:pt idx="24">
                  <c:v>-7.29</c:v>
                </c:pt>
                <c:pt idx="25">
                  <c:v>-10.17</c:v>
                </c:pt>
                <c:pt idx="26">
                  <c:v>-5.0999999999999996</c:v>
                </c:pt>
                <c:pt idx="27">
                  <c:v>3.8499999999999988</c:v>
                </c:pt>
                <c:pt idx="28">
                  <c:v>4.17</c:v>
                </c:pt>
                <c:pt idx="29">
                  <c:v>7.72</c:v>
                </c:pt>
                <c:pt idx="30">
                  <c:v>2.2599999999999998</c:v>
                </c:pt>
                <c:pt idx="31">
                  <c:v>-8.94</c:v>
                </c:pt>
                <c:pt idx="32">
                  <c:v>-11.41</c:v>
                </c:pt>
                <c:pt idx="33">
                  <c:v>-1.55</c:v>
                </c:pt>
                <c:pt idx="34">
                  <c:v>3.46</c:v>
                </c:pt>
                <c:pt idx="35">
                  <c:v>3.15</c:v>
                </c:pt>
                <c:pt idx="36">
                  <c:v>3.8699999999999997</c:v>
                </c:pt>
                <c:pt idx="37">
                  <c:v>-1.1100000000000001</c:v>
                </c:pt>
                <c:pt idx="38">
                  <c:v>-0.52</c:v>
                </c:pt>
                <c:pt idx="39">
                  <c:v>3.46</c:v>
                </c:pt>
                <c:pt idx="40">
                  <c:v>8.3500000000000068</c:v>
                </c:pt>
                <c:pt idx="41">
                  <c:v>6.31</c:v>
                </c:pt>
                <c:pt idx="42">
                  <c:v>4.08</c:v>
                </c:pt>
                <c:pt idx="43">
                  <c:v>1.79</c:v>
                </c:pt>
                <c:pt idx="44">
                  <c:v>3.3</c:v>
                </c:pt>
                <c:pt idx="45">
                  <c:v>-0.77000000000000102</c:v>
                </c:pt>
                <c:pt idx="46">
                  <c:v>-1.42</c:v>
                </c:pt>
                <c:pt idx="47">
                  <c:v>-0.23</c:v>
                </c:pt>
                <c:pt idx="48">
                  <c:v>1.9100000000000001</c:v>
                </c:pt>
                <c:pt idx="49">
                  <c:v>-2.67</c:v>
                </c:pt>
                <c:pt idx="50">
                  <c:v>3.13</c:v>
                </c:pt>
                <c:pt idx="51">
                  <c:v>10.850000000000014</c:v>
                </c:pt>
              </c:numCache>
            </c:numRef>
          </c:val>
        </c:ser>
        <c:marker val="1"/>
        <c:axId val="97799552"/>
        <c:axId val="97809536"/>
      </c:lineChart>
      <c:catAx>
        <c:axId val="97799552"/>
        <c:scaling>
          <c:orientation val="minMax"/>
        </c:scaling>
        <c:axPos val="b"/>
        <c:numFmt formatCode="General" sourceLinked="1"/>
        <c:tickLblPos val="nextTo"/>
        <c:txPr>
          <a:bodyPr/>
          <a:lstStyle/>
          <a:p>
            <a:pPr>
              <a:defRPr sz="1400"/>
            </a:pPr>
            <a:endParaRPr lang="en-US"/>
          </a:p>
        </c:txPr>
        <c:crossAx val="97809536"/>
        <c:crosses val="autoZero"/>
        <c:auto val="1"/>
        <c:lblAlgn val="ctr"/>
        <c:lblOffset val="100"/>
        <c:tickLblSkip val="4"/>
      </c:catAx>
      <c:valAx>
        <c:axId val="97809536"/>
        <c:scaling>
          <c:orientation val="minMax"/>
        </c:scaling>
        <c:axPos val="l"/>
        <c:majorGridlines/>
        <c:title>
          <c:tx>
            <c:rich>
              <a:bodyPr rot="-5400000" vert="horz"/>
              <a:lstStyle/>
              <a:p>
                <a:pPr>
                  <a:defRPr/>
                </a:pPr>
                <a:r>
                  <a:rPr lang="en-GB" dirty="0" smtClean="0"/>
                  <a:t>%</a:t>
                </a:r>
                <a:endParaRPr lang="en-GB" dirty="0"/>
              </a:p>
            </c:rich>
          </c:tx>
          <c:layout/>
        </c:title>
        <c:numFmt formatCode="General" sourceLinked="1"/>
        <c:tickLblPos val="nextTo"/>
        <c:crossAx val="97799552"/>
        <c:crosses val="autoZero"/>
        <c:crossBetween val="between"/>
      </c:valAx>
      <c:spPr>
        <a:noFill/>
        <a:ln w="25400">
          <a:noFill/>
        </a:ln>
      </c:spPr>
    </c:plotArea>
    <c:legend>
      <c:legendPos val="b"/>
      <c:layout>
        <c:manualLayout>
          <c:xMode val="edge"/>
          <c:yMode val="edge"/>
          <c:x val="2.7912227592217242E-2"/>
          <c:y val="0.85593667484070068"/>
          <c:w val="0.9484603817068864"/>
          <c:h val="0.12911704350780237"/>
        </c:manualLayout>
      </c:layout>
    </c:legend>
    <c:plotVisOnly val="1"/>
    <c:dispBlanksAs val="gap"/>
  </c:chart>
  <c:txPr>
    <a:bodyPr/>
    <a:lstStyle/>
    <a:p>
      <a:pPr>
        <a:defRPr sz="1800"/>
      </a:pPr>
      <a:endParaRPr lang="en-US"/>
    </a:p>
  </c:txPr>
  <c:externalData r:id="rId2"/>
</c:chartSpace>
</file>

<file path=ppt/charts/chart21.xml><?xml version="1.0" encoding="utf-8"?>
<c:chartSpace xmlns:c="http://schemas.openxmlformats.org/drawingml/2006/chart" xmlns:a="http://schemas.openxmlformats.org/drawingml/2006/main" xmlns:r="http://schemas.openxmlformats.org/officeDocument/2006/relationships">
  <c:lang val="en-GB"/>
  <c:style val="34"/>
  <c:clrMapOvr bg1="lt1" tx1="dk1" bg2="lt2" tx2="dk2" accent1="accent1" accent2="accent2" accent3="accent3" accent4="accent4" accent5="accent5" accent6="accent6" hlink="hlink" folHlink="folHlink"/>
  <c:chart>
    <c:plotArea>
      <c:layout/>
      <c:lineChart>
        <c:grouping val="standard"/>
        <c:ser>
          <c:idx val="0"/>
          <c:order val="0"/>
          <c:tx>
            <c:v>Kazakhstan</c:v>
          </c:tx>
          <c:marker>
            <c:symbol val="none"/>
          </c:marker>
          <c:cat>
            <c:strRef>
              <c:f>CYC_Livio_annual!$BE$17:$BE$24</c:f>
              <c:strCache>
                <c:ptCount val="8"/>
                <c:pt idx="0">
                  <c:v>2005</c:v>
                </c:pt>
                <c:pt idx="1">
                  <c:v>2006</c:v>
                </c:pt>
                <c:pt idx="2">
                  <c:v>2007</c:v>
                </c:pt>
                <c:pt idx="3">
                  <c:v>2008</c:v>
                </c:pt>
                <c:pt idx="4">
                  <c:v>2009</c:v>
                </c:pt>
                <c:pt idx="5">
                  <c:v>2010</c:v>
                </c:pt>
                <c:pt idx="6">
                  <c:v>2011</c:v>
                </c:pt>
                <c:pt idx="7">
                  <c:v>2012</c:v>
                </c:pt>
              </c:strCache>
            </c:strRef>
          </c:cat>
          <c:val>
            <c:numRef>
              <c:f>CYC_Livio_annual!$P$17:$P$24</c:f>
              <c:numCache>
                <c:formatCode>0.000</c:formatCode>
                <c:ptCount val="8"/>
                <c:pt idx="0">
                  <c:v>-1.8049999999999982</c:v>
                </c:pt>
                <c:pt idx="1">
                  <c:v>-2.4529999999999967</c:v>
                </c:pt>
                <c:pt idx="2">
                  <c:v>-7.9700000000000024</c:v>
                </c:pt>
                <c:pt idx="3">
                  <c:v>4.6919999999999975</c:v>
                </c:pt>
                <c:pt idx="4">
                  <c:v>-3.5579999999999998</c:v>
                </c:pt>
                <c:pt idx="5">
                  <c:v>0.95300000000000062</c:v>
                </c:pt>
                <c:pt idx="6">
                  <c:v>5.431000000000008</c:v>
                </c:pt>
                <c:pt idx="7">
                  <c:v>-0.44400000000000001</c:v>
                </c:pt>
              </c:numCache>
            </c:numRef>
          </c:val>
        </c:ser>
        <c:ser>
          <c:idx val="1"/>
          <c:order val="1"/>
          <c:tx>
            <c:v>Norway</c:v>
          </c:tx>
          <c:marker>
            <c:symbol val="none"/>
          </c:marker>
          <c:cat>
            <c:strRef>
              <c:f>CYC_Livio_annual!$BE$17:$BE$24</c:f>
              <c:strCache>
                <c:ptCount val="8"/>
                <c:pt idx="0">
                  <c:v>2005</c:v>
                </c:pt>
                <c:pt idx="1">
                  <c:v>2006</c:v>
                </c:pt>
                <c:pt idx="2">
                  <c:v>2007</c:v>
                </c:pt>
                <c:pt idx="3">
                  <c:v>2008</c:v>
                </c:pt>
                <c:pt idx="4">
                  <c:v>2009</c:v>
                </c:pt>
                <c:pt idx="5">
                  <c:v>2010</c:v>
                </c:pt>
                <c:pt idx="6">
                  <c:v>2011</c:v>
                </c:pt>
                <c:pt idx="7">
                  <c:v>2012</c:v>
                </c:pt>
              </c:strCache>
            </c:strRef>
          </c:cat>
          <c:val>
            <c:numRef>
              <c:f>CYC_Livio_annual!$Q$17:$Q$24</c:f>
              <c:numCache>
                <c:formatCode>0.000</c:formatCode>
                <c:ptCount val="8"/>
                <c:pt idx="0">
                  <c:v>16.433</c:v>
                </c:pt>
                <c:pt idx="1">
                  <c:v>16.442999999999966</c:v>
                </c:pt>
                <c:pt idx="2">
                  <c:v>12.638999999999999</c:v>
                </c:pt>
                <c:pt idx="3">
                  <c:v>16.064999999999987</c:v>
                </c:pt>
                <c:pt idx="4">
                  <c:v>11.923</c:v>
                </c:pt>
                <c:pt idx="5">
                  <c:v>11.939</c:v>
                </c:pt>
                <c:pt idx="6">
                  <c:v>13.54</c:v>
                </c:pt>
                <c:pt idx="7">
                  <c:v>14.521000000000001</c:v>
                </c:pt>
              </c:numCache>
            </c:numRef>
          </c:val>
        </c:ser>
        <c:ser>
          <c:idx val="2"/>
          <c:order val="2"/>
          <c:tx>
            <c:v>OPEC Average</c:v>
          </c:tx>
          <c:spPr>
            <a:ln>
              <a:solidFill>
                <a:srgbClr val="C00000"/>
              </a:solidFill>
            </a:ln>
          </c:spPr>
          <c:marker>
            <c:symbol val="none"/>
          </c:marker>
          <c:cat>
            <c:strRef>
              <c:f>CYC_Livio_annual!$BE$17:$BE$24</c:f>
              <c:strCache>
                <c:ptCount val="8"/>
                <c:pt idx="0">
                  <c:v>2005</c:v>
                </c:pt>
                <c:pt idx="1">
                  <c:v>2006</c:v>
                </c:pt>
                <c:pt idx="2">
                  <c:v>2007</c:v>
                </c:pt>
                <c:pt idx="3">
                  <c:v>2008</c:v>
                </c:pt>
                <c:pt idx="4">
                  <c:v>2009</c:v>
                </c:pt>
                <c:pt idx="5">
                  <c:v>2010</c:v>
                </c:pt>
                <c:pt idx="6">
                  <c:v>2011</c:v>
                </c:pt>
                <c:pt idx="7">
                  <c:v>2012</c:v>
                </c:pt>
              </c:strCache>
            </c:strRef>
          </c:cat>
          <c:val>
            <c:numRef>
              <c:f>CYC_Livio_annual!$R$17:$R$24</c:f>
              <c:numCache>
                <c:formatCode>0.000</c:formatCode>
                <c:ptCount val="8"/>
                <c:pt idx="0">
                  <c:v>22.550874999999998</c:v>
                </c:pt>
                <c:pt idx="1">
                  <c:v>25.511500000000005</c:v>
                </c:pt>
                <c:pt idx="2">
                  <c:v>22.424375000000005</c:v>
                </c:pt>
                <c:pt idx="3">
                  <c:v>22.392125</c:v>
                </c:pt>
                <c:pt idx="4">
                  <c:v>5.6054999999999975</c:v>
                </c:pt>
                <c:pt idx="5">
                  <c:v>11.66175</c:v>
                </c:pt>
                <c:pt idx="6">
                  <c:v>16.797888888888895</c:v>
                </c:pt>
                <c:pt idx="7">
                  <c:v>18.465888888888887</c:v>
                </c:pt>
              </c:numCache>
            </c:numRef>
          </c:val>
        </c:ser>
        <c:ser>
          <c:idx val="4"/>
          <c:order val="3"/>
          <c:tx>
            <c:v>Oil Price</c:v>
          </c:tx>
          <c:spPr>
            <a:ln>
              <a:solidFill>
                <a:schemeClr val="tx1"/>
              </a:solidFill>
            </a:ln>
          </c:spPr>
          <c:marker>
            <c:symbol val="none"/>
          </c:marker>
          <c:cat>
            <c:strRef>
              <c:f>CYC_Livio_annual!$BE$17:$BE$24</c:f>
              <c:strCache>
                <c:ptCount val="8"/>
                <c:pt idx="0">
                  <c:v>2005</c:v>
                </c:pt>
                <c:pt idx="1">
                  <c:v>2006</c:v>
                </c:pt>
                <c:pt idx="2">
                  <c:v>2007</c:v>
                </c:pt>
                <c:pt idx="3">
                  <c:v>2008</c:v>
                </c:pt>
                <c:pt idx="4">
                  <c:v>2009</c:v>
                </c:pt>
                <c:pt idx="5">
                  <c:v>2010</c:v>
                </c:pt>
                <c:pt idx="6">
                  <c:v>2011</c:v>
                </c:pt>
                <c:pt idx="7">
                  <c:v>2012</c:v>
                </c:pt>
              </c:strCache>
            </c:strRef>
          </c:cat>
          <c:val>
            <c:numRef>
              <c:f>CYC_Livio_annual!$BF$17:$BF$24</c:f>
              <c:numCache>
                <c:formatCode>0.000</c:formatCode>
                <c:ptCount val="8"/>
                <c:pt idx="0">
                  <c:v>56.465833333333315</c:v>
                </c:pt>
                <c:pt idx="1">
                  <c:v>66.103333333333154</c:v>
                </c:pt>
                <c:pt idx="2">
                  <c:v>72.362499999999983</c:v>
                </c:pt>
                <c:pt idx="3">
                  <c:v>99.567500000000024</c:v>
                </c:pt>
                <c:pt idx="4">
                  <c:v>61.693333333333392</c:v>
                </c:pt>
                <c:pt idx="5">
                  <c:v>79.427499999999995</c:v>
                </c:pt>
                <c:pt idx="6">
                  <c:v>95.076666666666654</c:v>
                </c:pt>
                <c:pt idx="7">
                  <c:v>94.200833333333279</c:v>
                </c:pt>
              </c:numCache>
            </c:numRef>
          </c:val>
        </c:ser>
        <c:marker val="1"/>
        <c:axId val="97955200"/>
        <c:axId val="97973376"/>
      </c:lineChart>
      <c:catAx>
        <c:axId val="97955200"/>
        <c:scaling>
          <c:orientation val="minMax"/>
        </c:scaling>
        <c:axPos val="b"/>
        <c:numFmt formatCode="General" sourceLinked="0"/>
        <c:tickLblPos val="nextTo"/>
        <c:crossAx val="97973376"/>
        <c:crosses val="autoZero"/>
        <c:auto val="1"/>
        <c:lblAlgn val="ctr"/>
        <c:lblOffset val="100"/>
      </c:catAx>
      <c:valAx>
        <c:axId val="97973376"/>
        <c:scaling>
          <c:orientation val="minMax"/>
        </c:scaling>
        <c:axPos val="l"/>
        <c:majorGridlines/>
        <c:title>
          <c:tx>
            <c:rich>
              <a:bodyPr rot="-5400000" vert="horz"/>
              <a:lstStyle/>
              <a:p>
                <a:pPr>
                  <a:defRPr/>
                </a:pPr>
                <a:r>
                  <a:rPr lang="en-GB" dirty="0" smtClean="0"/>
                  <a:t>%</a:t>
                </a:r>
                <a:endParaRPr lang="en-GB" dirty="0"/>
              </a:p>
            </c:rich>
          </c:tx>
          <c:layout/>
        </c:title>
        <c:numFmt formatCode="0.0" sourceLinked="0"/>
        <c:tickLblPos val="nextTo"/>
        <c:crossAx val="97955200"/>
        <c:crosses val="autoZero"/>
        <c:crossBetween val="between"/>
      </c:valAx>
      <c:spPr>
        <a:noFill/>
        <a:ln w="25400">
          <a:noFill/>
        </a:ln>
      </c:spPr>
    </c:plotArea>
    <c:legend>
      <c:legendPos val="b"/>
      <c:layout/>
    </c:legend>
    <c:plotVisOnly val="1"/>
    <c:dispBlanksAs val="gap"/>
  </c:chart>
  <c:txPr>
    <a:bodyPr/>
    <a:lstStyle/>
    <a:p>
      <a:pPr>
        <a:defRPr sz="1800"/>
      </a:pPr>
      <a:endParaRPr lang="en-US"/>
    </a:p>
  </c:txPr>
  <c:externalData r:id="rId2"/>
</c:chartSpace>
</file>

<file path=ppt/charts/chart22.xml><?xml version="1.0" encoding="utf-8"?>
<c:chartSpace xmlns:c="http://schemas.openxmlformats.org/drawingml/2006/chart" xmlns:a="http://schemas.openxmlformats.org/drawingml/2006/main" xmlns:r="http://schemas.openxmlformats.org/officeDocument/2006/relationships">
  <c:lang val="en-GB"/>
  <c:style val="34"/>
  <c:clrMapOvr bg1="lt1" tx1="dk1" bg2="lt2" tx2="dk2" accent1="accent1" accent2="accent2" accent3="accent3" accent4="accent4" accent5="accent5" accent6="accent6" hlink="hlink" folHlink="folHlink"/>
  <c:chart>
    <c:plotArea>
      <c:layout/>
      <c:lineChart>
        <c:grouping val="standard"/>
        <c:ser>
          <c:idx val="0"/>
          <c:order val="0"/>
          <c:tx>
            <c:v>Annual Exchange Rate growth</c:v>
          </c:tx>
          <c:marker>
            <c:symbol val="none"/>
          </c:marker>
          <c:cat>
            <c:numRef>
              <c:f>cyclicality!$P$11:$P$62</c:f>
              <c:numCache>
                <c:formatCode>General</c:formatCode>
                <c:ptCount val="52"/>
                <c:pt idx="0">
                  <c:v>2001</c:v>
                </c:pt>
                <c:pt idx="1">
                  <c:v>2001</c:v>
                </c:pt>
                <c:pt idx="2">
                  <c:v>2001</c:v>
                </c:pt>
                <c:pt idx="3">
                  <c:v>2001</c:v>
                </c:pt>
                <c:pt idx="4">
                  <c:v>2002</c:v>
                </c:pt>
                <c:pt idx="5">
                  <c:v>2002</c:v>
                </c:pt>
                <c:pt idx="6">
                  <c:v>2002</c:v>
                </c:pt>
                <c:pt idx="7">
                  <c:v>2002</c:v>
                </c:pt>
                <c:pt idx="8">
                  <c:v>2003</c:v>
                </c:pt>
                <c:pt idx="9">
                  <c:v>2003</c:v>
                </c:pt>
                <c:pt idx="10">
                  <c:v>2003</c:v>
                </c:pt>
                <c:pt idx="11">
                  <c:v>2003</c:v>
                </c:pt>
                <c:pt idx="12">
                  <c:v>2004</c:v>
                </c:pt>
                <c:pt idx="13">
                  <c:v>2004</c:v>
                </c:pt>
                <c:pt idx="14">
                  <c:v>2004</c:v>
                </c:pt>
                <c:pt idx="15">
                  <c:v>2004</c:v>
                </c:pt>
                <c:pt idx="16">
                  <c:v>2005</c:v>
                </c:pt>
                <c:pt idx="17">
                  <c:v>2005</c:v>
                </c:pt>
                <c:pt idx="18">
                  <c:v>2005</c:v>
                </c:pt>
                <c:pt idx="19">
                  <c:v>2005</c:v>
                </c:pt>
                <c:pt idx="20">
                  <c:v>2006</c:v>
                </c:pt>
                <c:pt idx="21">
                  <c:v>2006</c:v>
                </c:pt>
                <c:pt idx="22">
                  <c:v>2006</c:v>
                </c:pt>
                <c:pt idx="23">
                  <c:v>2006</c:v>
                </c:pt>
                <c:pt idx="24">
                  <c:v>2007</c:v>
                </c:pt>
                <c:pt idx="25">
                  <c:v>2007</c:v>
                </c:pt>
                <c:pt idx="26">
                  <c:v>2007</c:v>
                </c:pt>
                <c:pt idx="27">
                  <c:v>2007</c:v>
                </c:pt>
                <c:pt idx="28">
                  <c:v>2008</c:v>
                </c:pt>
                <c:pt idx="29">
                  <c:v>2008</c:v>
                </c:pt>
                <c:pt idx="30">
                  <c:v>2008</c:v>
                </c:pt>
                <c:pt idx="31">
                  <c:v>2008</c:v>
                </c:pt>
                <c:pt idx="32">
                  <c:v>2009</c:v>
                </c:pt>
                <c:pt idx="33">
                  <c:v>2009</c:v>
                </c:pt>
                <c:pt idx="34">
                  <c:v>2009</c:v>
                </c:pt>
                <c:pt idx="35">
                  <c:v>2009</c:v>
                </c:pt>
                <c:pt idx="36">
                  <c:v>2010</c:v>
                </c:pt>
                <c:pt idx="37">
                  <c:v>2010</c:v>
                </c:pt>
                <c:pt idx="38">
                  <c:v>2010</c:v>
                </c:pt>
                <c:pt idx="39">
                  <c:v>2010</c:v>
                </c:pt>
                <c:pt idx="40">
                  <c:v>2011</c:v>
                </c:pt>
                <c:pt idx="41">
                  <c:v>2011</c:v>
                </c:pt>
                <c:pt idx="42">
                  <c:v>2011</c:v>
                </c:pt>
                <c:pt idx="43">
                  <c:v>2011</c:v>
                </c:pt>
                <c:pt idx="44">
                  <c:v>2012</c:v>
                </c:pt>
                <c:pt idx="45">
                  <c:v>2012</c:v>
                </c:pt>
                <c:pt idx="46">
                  <c:v>2012</c:v>
                </c:pt>
                <c:pt idx="47">
                  <c:v>2012</c:v>
                </c:pt>
                <c:pt idx="48">
                  <c:v>2013</c:v>
                </c:pt>
                <c:pt idx="49">
                  <c:v>2013</c:v>
                </c:pt>
                <c:pt idx="50">
                  <c:v>2013</c:v>
                </c:pt>
                <c:pt idx="51">
                  <c:v>2013</c:v>
                </c:pt>
              </c:numCache>
            </c:numRef>
          </c:cat>
          <c:val>
            <c:numRef>
              <c:f>cyclicality!$Z$31:$Z$62</c:f>
              <c:numCache>
                <c:formatCode>General</c:formatCode>
                <c:ptCount val="32"/>
                <c:pt idx="0">
                  <c:v>-3.1224074213741684</c:v>
                </c:pt>
                <c:pt idx="1">
                  <c:v>-12.250480555966316</c:v>
                </c:pt>
                <c:pt idx="2">
                  <c:v>-5.0563895735304945</c:v>
                </c:pt>
                <c:pt idx="3">
                  <c:v>-4.8962531721152329</c:v>
                </c:pt>
                <c:pt idx="4">
                  <c:v>-3.6590112884390762</c:v>
                </c:pt>
                <c:pt idx="5">
                  <c:v>2.5023169601482809</c:v>
                </c:pt>
                <c:pt idx="6">
                  <c:v>-4.6570169918187458</c:v>
                </c:pt>
                <c:pt idx="7">
                  <c:v>-5.5878198085072919</c:v>
                </c:pt>
                <c:pt idx="8">
                  <c:v>-2.4727272727272784</c:v>
                </c:pt>
                <c:pt idx="9">
                  <c:v>-0.74798619102416297</c:v>
                </c:pt>
                <c:pt idx="10">
                  <c:v>-1.1468646864686474</c:v>
                </c:pt>
                <c:pt idx="11">
                  <c:v>0.3906899418121359</c:v>
                </c:pt>
                <c:pt idx="12">
                  <c:v>25.445355870411774</c:v>
                </c:pt>
                <c:pt idx="13">
                  <c:v>24.563146997929561</c:v>
                </c:pt>
                <c:pt idx="14">
                  <c:v>25.991152658375729</c:v>
                </c:pt>
                <c:pt idx="15">
                  <c:v>22.84507741988909</c:v>
                </c:pt>
                <c:pt idx="16">
                  <c:v>-2.8335535006604982</c:v>
                </c:pt>
                <c:pt idx="17">
                  <c:v>-1.9613057642443921</c:v>
                </c:pt>
                <c:pt idx="18">
                  <c:v>-2.3053991387876716</c:v>
                </c:pt>
                <c:pt idx="19">
                  <c:v>-0.64707468320302652</c:v>
                </c:pt>
                <c:pt idx="20">
                  <c:v>-0.95846645367413863</c:v>
                </c:pt>
                <c:pt idx="21">
                  <c:v>-0.82056150820562046</c:v>
                </c:pt>
                <c:pt idx="22">
                  <c:v>0.27124160846274203</c:v>
                </c:pt>
                <c:pt idx="23">
                  <c:v>0.4341926729986344</c:v>
                </c:pt>
                <c:pt idx="24">
                  <c:v>1.3383665065202601</c:v>
                </c:pt>
                <c:pt idx="25">
                  <c:v>1.9965811965811897</c:v>
                </c:pt>
                <c:pt idx="26">
                  <c:v>1.4472171501994886</c:v>
                </c:pt>
                <c:pt idx="27">
                  <c:v>1.5063496352337329</c:v>
                </c:pt>
                <c:pt idx="28">
                  <c:v>2.1808330511344431</c:v>
                </c:pt>
                <c:pt idx="29">
                  <c:v>1.736274049741908</c:v>
                </c:pt>
                <c:pt idx="30">
                  <c:v>2.4065062329178146</c:v>
                </c:pt>
                <c:pt idx="31">
                  <c:v>2.2226658681040807</c:v>
                </c:pt>
              </c:numCache>
            </c:numRef>
          </c:val>
        </c:ser>
        <c:ser>
          <c:idx val="1"/>
          <c:order val="1"/>
          <c:tx>
            <c:v>Annual ToT Growth</c:v>
          </c:tx>
          <c:marker>
            <c:symbol val="none"/>
          </c:marker>
          <c:cat>
            <c:numRef>
              <c:f>cyclicality!$P$11:$P$62</c:f>
              <c:numCache>
                <c:formatCode>General</c:formatCode>
                <c:ptCount val="52"/>
                <c:pt idx="0">
                  <c:v>2001</c:v>
                </c:pt>
                <c:pt idx="1">
                  <c:v>2001</c:v>
                </c:pt>
                <c:pt idx="2">
                  <c:v>2001</c:v>
                </c:pt>
                <c:pt idx="3">
                  <c:v>2001</c:v>
                </c:pt>
                <c:pt idx="4">
                  <c:v>2002</c:v>
                </c:pt>
                <c:pt idx="5">
                  <c:v>2002</c:v>
                </c:pt>
                <c:pt idx="6">
                  <c:v>2002</c:v>
                </c:pt>
                <c:pt idx="7">
                  <c:v>2002</c:v>
                </c:pt>
                <c:pt idx="8">
                  <c:v>2003</c:v>
                </c:pt>
                <c:pt idx="9">
                  <c:v>2003</c:v>
                </c:pt>
                <c:pt idx="10">
                  <c:v>2003</c:v>
                </c:pt>
                <c:pt idx="11">
                  <c:v>2003</c:v>
                </c:pt>
                <c:pt idx="12">
                  <c:v>2004</c:v>
                </c:pt>
                <c:pt idx="13">
                  <c:v>2004</c:v>
                </c:pt>
                <c:pt idx="14">
                  <c:v>2004</c:v>
                </c:pt>
                <c:pt idx="15">
                  <c:v>2004</c:v>
                </c:pt>
                <c:pt idx="16">
                  <c:v>2005</c:v>
                </c:pt>
                <c:pt idx="17">
                  <c:v>2005</c:v>
                </c:pt>
                <c:pt idx="18">
                  <c:v>2005</c:v>
                </c:pt>
                <c:pt idx="19">
                  <c:v>2005</c:v>
                </c:pt>
                <c:pt idx="20">
                  <c:v>2006</c:v>
                </c:pt>
                <c:pt idx="21">
                  <c:v>2006</c:v>
                </c:pt>
                <c:pt idx="22">
                  <c:v>2006</c:v>
                </c:pt>
                <c:pt idx="23">
                  <c:v>2006</c:v>
                </c:pt>
                <c:pt idx="24">
                  <c:v>2007</c:v>
                </c:pt>
                <c:pt idx="25">
                  <c:v>2007</c:v>
                </c:pt>
                <c:pt idx="26">
                  <c:v>2007</c:v>
                </c:pt>
                <c:pt idx="27">
                  <c:v>2007</c:v>
                </c:pt>
                <c:pt idx="28">
                  <c:v>2008</c:v>
                </c:pt>
                <c:pt idx="29">
                  <c:v>2008</c:v>
                </c:pt>
                <c:pt idx="30">
                  <c:v>2008</c:v>
                </c:pt>
                <c:pt idx="31">
                  <c:v>2008</c:v>
                </c:pt>
                <c:pt idx="32">
                  <c:v>2009</c:v>
                </c:pt>
                <c:pt idx="33">
                  <c:v>2009</c:v>
                </c:pt>
                <c:pt idx="34">
                  <c:v>2009</c:v>
                </c:pt>
                <c:pt idx="35">
                  <c:v>2009</c:v>
                </c:pt>
                <c:pt idx="36">
                  <c:v>2010</c:v>
                </c:pt>
                <c:pt idx="37">
                  <c:v>2010</c:v>
                </c:pt>
                <c:pt idx="38">
                  <c:v>2010</c:v>
                </c:pt>
                <c:pt idx="39">
                  <c:v>2010</c:v>
                </c:pt>
                <c:pt idx="40">
                  <c:v>2011</c:v>
                </c:pt>
                <c:pt idx="41">
                  <c:v>2011</c:v>
                </c:pt>
                <c:pt idx="42">
                  <c:v>2011</c:v>
                </c:pt>
                <c:pt idx="43">
                  <c:v>2011</c:v>
                </c:pt>
                <c:pt idx="44">
                  <c:v>2012</c:v>
                </c:pt>
                <c:pt idx="45">
                  <c:v>2012</c:v>
                </c:pt>
                <c:pt idx="46">
                  <c:v>2012</c:v>
                </c:pt>
                <c:pt idx="47">
                  <c:v>2012</c:v>
                </c:pt>
                <c:pt idx="48">
                  <c:v>2013</c:v>
                </c:pt>
                <c:pt idx="49">
                  <c:v>2013</c:v>
                </c:pt>
                <c:pt idx="50">
                  <c:v>2013</c:v>
                </c:pt>
                <c:pt idx="51">
                  <c:v>2013</c:v>
                </c:pt>
              </c:numCache>
            </c:numRef>
          </c:cat>
          <c:val>
            <c:numRef>
              <c:f>cyclicality!$AA$31:$AA$62</c:f>
              <c:numCache>
                <c:formatCode>General</c:formatCode>
                <c:ptCount val="32"/>
                <c:pt idx="0">
                  <c:v>18.101311953352745</c:v>
                </c:pt>
                <c:pt idx="1">
                  <c:v>12.47332622032545</c:v>
                </c:pt>
                <c:pt idx="2">
                  <c:v>13.801539665970779</c:v>
                </c:pt>
                <c:pt idx="3">
                  <c:v>2.631411277476905</c:v>
                </c:pt>
                <c:pt idx="4">
                  <c:v>0.4844632332520824</c:v>
                </c:pt>
                <c:pt idx="5">
                  <c:v>0.44170396940680234</c:v>
                </c:pt>
                <c:pt idx="6">
                  <c:v>1.0061054260899367</c:v>
                </c:pt>
                <c:pt idx="7">
                  <c:v>20.641917059846058</c:v>
                </c:pt>
                <c:pt idx="8">
                  <c:v>30.653482373172814</c:v>
                </c:pt>
                <c:pt idx="9">
                  <c:v>29.744407059795762</c:v>
                </c:pt>
                <c:pt idx="10">
                  <c:v>24.42533628469263</c:v>
                </c:pt>
                <c:pt idx="11">
                  <c:v>-4.4640559872381855</c:v>
                </c:pt>
                <c:pt idx="12">
                  <c:v>-39.756968927748801</c:v>
                </c:pt>
                <c:pt idx="13">
                  <c:v>-42.292993630573363</c:v>
                </c:pt>
                <c:pt idx="14">
                  <c:v>-35.636902725510332</c:v>
                </c:pt>
                <c:pt idx="15">
                  <c:v>-13.468530338531149</c:v>
                </c:pt>
                <c:pt idx="16">
                  <c:v>39.713628028559235</c:v>
                </c:pt>
                <c:pt idx="17">
                  <c:v>29.679123304951126</c:v>
                </c:pt>
                <c:pt idx="18">
                  <c:v>16.002834868887323</c:v>
                </c:pt>
                <c:pt idx="19">
                  <c:v>12.791783380018661</c:v>
                </c:pt>
                <c:pt idx="20">
                  <c:v>13.552080424462424</c:v>
                </c:pt>
                <c:pt idx="21">
                  <c:v>38.964039274097914</c:v>
                </c:pt>
                <c:pt idx="22">
                  <c:v>44.037145650048856</c:v>
                </c:pt>
                <c:pt idx="23">
                  <c:v>34.558498896247194</c:v>
                </c:pt>
                <c:pt idx="24">
                  <c:v>20.605956274746092</c:v>
                </c:pt>
                <c:pt idx="25">
                  <c:v>8.2139341572788016</c:v>
                </c:pt>
                <c:pt idx="26">
                  <c:v>1.6627078384798186</c:v>
                </c:pt>
                <c:pt idx="27">
                  <c:v>2.6330899844147471</c:v>
                </c:pt>
                <c:pt idx="28">
                  <c:v>8.417274988785115</c:v>
                </c:pt>
                <c:pt idx="29">
                  <c:v>6.4261168384879586</c:v>
                </c:pt>
                <c:pt idx="30">
                  <c:v>0.50066755674232932</c:v>
                </c:pt>
                <c:pt idx="31">
                  <c:v>-6.9113650895140939</c:v>
                </c:pt>
              </c:numCache>
            </c:numRef>
          </c:val>
        </c:ser>
        <c:ser>
          <c:idx val="3"/>
          <c:order val="2"/>
          <c:tx>
            <c:v>Current Account as % of GDP</c:v>
          </c:tx>
          <c:marker>
            <c:symbol val="none"/>
          </c:marker>
          <c:cat>
            <c:numRef>
              <c:f>cyclicality!$P$11:$P$62</c:f>
              <c:numCache>
                <c:formatCode>General</c:formatCode>
                <c:ptCount val="52"/>
                <c:pt idx="0">
                  <c:v>2001</c:v>
                </c:pt>
                <c:pt idx="1">
                  <c:v>2001</c:v>
                </c:pt>
                <c:pt idx="2">
                  <c:v>2001</c:v>
                </c:pt>
                <c:pt idx="3">
                  <c:v>2001</c:v>
                </c:pt>
                <c:pt idx="4">
                  <c:v>2002</c:v>
                </c:pt>
                <c:pt idx="5">
                  <c:v>2002</c:v>
                </c:pt>
                <c:pt idx="6">
                  <c:v>2002</c:v>
                </c:pt>
                <c:pt idx="7">
                  <c:v>2002</c:v>
                </c:pt>
                <c:pt idx="8">
                  <c:v>2003</c:v>
                </c:pt>
                <c:pt idx="9">
                  <c:v>2003</c:v>
                </c:pt>
                <c:pt idx="10">
                  <c:v>2003</c:v>
                </c:pt>
                <c:pt idx="11">
                  <c:v>2003</c:v>
                </c:pt>
                <c:pt idx="12">
                  <c:v>2004</c:v>
                </c:pt>
                <c:pt idx="13">
                  <c:v>2004</c:v>
                </c:pt>
                <c:pt idx="14">
                  <c:v>2004</c:v>
                </c:pt>
                <c:pt idx="15">
                  <c:v>2004</c:v>
                </c:pt>
                <c:pt idx="16">
                  <c:v>2005</c:v>
                </c:pt>
                <c:pt idx="17">
                  <c:v>2005</c:v>
                </c:pt>
                <c:pt idx="18">
                  <c:v>2005</c:v>
                </c:pt>
                <c:pt idx="19">
                  <c:v>2005</c:v>
                </c:pt>
                <c:pt idx="20">
                  <c:v>2006</c:v>
                </c:pt>
                <c:pt idx="21">
                  <c:v>2006</c:v>
                </c:pt>
                <c:pt idx="22">
                  <c:v>2006</c:v>
                </c:pt>
                <c:pt idx="23">
                  <c:v>2006</c:v>
                </c:pt>
                <c:pt idx="24">
                  <c:v>2007</c:v>
                </c:pt>
                <c:pt idx="25">
                  <c:v>2007</c:v>
                </c:pt>
                <c:pt idx="26">
                  <c:v>2007</c:v>
                </c:pt>
                <c:pt idx="27">
                  <c:v>2007</c:v>
                </c:pt>
                <c:pt idx="28">
                  <c:v>2008</c:v>
                </c:pt>
                <c:pt idx="29">
                  <c:v>2008</c:v>
                </c:pt>
                <c:pt idx="30">
                  <c:v>2008</c:v>
                </c:pt>
                <c:pt idx="31">
                  <c:v>2008</c:v>
                </c:pt>
                <c:pt idx="32">
                  <c:v>2009</c:v>
                </c:pt>
                <c:pt idx="33">
                  <c:v>2009</c:v>
                </c:pt>
                <c:pt idx="34">
                  <c:v>2009</c:v>
                </c:pt>
                <c:pt idx="35">
                  <c:v>2009</c:v>
                </c:pt>
                <c:pt idx="36">
                  <c:v>2010</c:v>
                </c:pt>
                <c:pt idx="37">
                  <c:v>2010</c:v>
                </c:pt>
                <c:pt idx="38">
                  <c:v>2010</c:v>
                </c:pt>
                <c:pt idx="39">
                  <c:v>2010</c:v>
                </c:pt>
                <c:pt idx="40">
                  <c:v>2011</c:v>
                </c:pt>
                <c:pt idx="41">
                  <c:v>2011</c:v>
                </c:pt>
                <c:pt idx="42">
                  <c:v>2011</c:v>
                </c:pt>
                <c:pt idx="43">
                  <c:v>2011</c:v>
                </c:pt>
                <c:pt idx="44">
                  <c:v>2012</c:v>
                </c:pt>
                <c:pt idx="45">
                  <c:v>2012</c:v>
                </c:pt>
                <c:pt idx="46">
                  <c:v>2012</c:v>
                </c:pt>
                <c:pt idx="47">
                  <c:v>2012</c:v>
                </c:pt>
                <c:pt idx="48">
                  <c:v>2013</c:v>
                </c:pt>
                <c:pt idx="49">
                  <c:v>2013</c:v>
                </c:pt>
                <c:pt idx="50">
                  <c:v>2013</c:v>
                </c:pt>
                <c:pt idx="51">
                  <c:v>2013</c:v>
                </c:pt>
              </c:numCache>
            </c:numRef>
          </c:cat>
          <c:val>
            <c:numRef>
              <c:f>cyclicality!$S$31:$S$62</c:f>
              <c:numCache>
                <c:formatCode>0.00</c:formatCode>
                <c:ptCount val="32"/>
                <c:pt idx="0">
                  <c:v>-1.9900000000000018</c:v>
                </c:pt>
                <c:pt idx="1">
                  <c:v>0.52</c:v>
                </c:pt>
                <c:pt idx="2">
                  <c:v>-5.3599999999999985</c:v>
                </c:pt>
                <c:pt idx="3">
                  <c:v>-9.8500000000000068</c:v>
                </c:pt>
                <c:pt idx="4">
                  <c:v>-7.29</c:v>
                </c:pt>
                <c:pt idx="5">
                  <c:v>-10.17</c:v>
                </c:pt>
                <c:pt idx="6">
                  <c:v>-5.0999999999999996</c:v>
                </c:pt>
                <c:pt idx="7">
                  <c:v>3.8499999999999988</c:v>
                </c:pt>
                <c:pt idx="8">
                  <c:v>4.17</c:v>
                </c:pt>
                <c:pt idx="9">
                  <c:v>7.72</c:v>
                </c:pt>
                <c:pt idx="10">
                  <c:v>2.2599999999999998</c:v>
                </c:pt>
                <c:pt idx="11">
                  <c:v>-8.94</c:v>
                </c:pt>
                <c:pt idx="12">
                  <c:v>-11.41</c:v>
                </c:pt>
                <c:pt idx="13">
                  <c:v>-1.55</c:v>
                </c:pt>
                <c:pt idx="14">
                  <c:v>3.46</c:v>
                </c:pt>
                <c:pt idx="15">
                  <c:v>3.15</c:v>
                </c:pt>
                <c:pt idx="16">
                  <c:v>3.8699999999999997</c:v>
                </c:pt>
                <c:pt idx="17">
                  <c:v>-1.1100000000000001</c:v>
                </c:pt>
                <c:pt idx="18">
                  <c:v>-0.52</c:v>
                </c:pt>
                <c:pt idx="19">
                  <c:v>3.46</c:v>
                </c:pt>
                <c:pt idx="20">
                  <c:v>8.3500000000000068</c:v>
                </c:pt>
                <c:pt idx="21">
                  <c:v>6.31</c:v>
                </c:pt>
                <c:pt idx="22">
                  <c:v>4.08</c:v>
                </c:pt>
                <c:pt idx="23">
                  <c:v>1.79</c:v>
                </c:pt>
                <c:pt idx="24">
                  <c:v>3.3</c:v>
                </c:pt>
                <c:pt idx="25">
                  <c:v>-0.77000000000000102</c:v>
                </c:pt>
                <c:pt idx="26">
                  <c:v>-1.42</c:v>
                </c:pt>
                <c:pt idx="27">
                  <c:v>-0.23</c:v>
                </c:pt>
                <c:pt idx="28">
                  <c:v>1.9100000000000001</c:v>
                </c:pt>
                <c:pt idx="29">
                  <c:v>-2.67</c:v>
                </c:pt>
                <c:pt idx="30">
                  <c:v>3.13</c:v>
                </c:pt>
                <c:pt idx="31">
                  <c:v>10.850000000000014</c:v>
                </c:pt>
              </c:numCache>
            </c:numRef>
          </c:val>
        </c:ser>
        <c:ser>
          <c:idx val="2"/>
          <c:order val="3"/>
          <c:tx>
            <c:v>Annual GDP Growth</c:v>
          </c:tx>
          <c:spPr>
            <a:ln>
              <a:solidFill>
                <a:srgbClr val="C00000"/>
              </a:solidFill>
            </a:ln>
          </c:spPr>
          <c:marker>
            <c:symbol val="none"/>
          </c:marker>
          <c:cat>
            <c:numRef>
              <c:f>cyclicality!$P$11:$P$62</c:f>
              <c:numCache>
                <c:formatCode>General</c:formatCode>
                <c:ptCount val="52"/>
                <c:pt idx="0">
                  <c:v>2001</c:v>
                </c:pt>
                <c:pt idx="1">
                  <c:v>2001</c:v>
                </c:pt>
                <c:pt idx="2">
                  <c:v>2001</c:v>
                </c:pt>
                <c:pt idx="3">
                  <c:v>2001</c:v>
                </c:pt>
                <c:pt idx="4">
                  <c:v>2002</c:v>
                </c:pt>
                <c:pt idx="5">
                  <c:v>2002</c:v>
                </c:pt>
                <c:pt idx="6">
                  <c:v>2002</c:v>
                </c:pt>
                <c:pt idx="7">
                  <c:v>2002</c:v>
                </c:pt>
                <c:pt idx="8">
                  <c:v>2003</c:v>
                </c:pt>
                <c:pt idx="9">
                  <c:v>2003</c:v>
                </c:pt>
                <c:pt idx="10">
                  <c:v>2003</c:v>
                </c:pt>
                <c:pt idx="11">
                  <c:v>2003</c:v>
                </c:pt>
                <c:pt idx="12">
                  <c:v>2004</c:v>
                </c:pt>
                <c:pt idx="13">
                  <c:v>2004</c:v>
                </c:pt>
                <c:pt idx="14">
                  <c:v>2004</c:v>
                </c:pt>
                <c:pt idx="15">
                  <c:v>2004</c:v>
                </c:pt>
                <c:pt idx="16">
                  <c:v>2005</c:v>
                </c:pt>
                <c:pt idx="17">
                  <c:v>2005</c:v>
                </c:pt>
                <c:pt idx="18">
                  <c:v>2005</c:v>
                </c:pt>
                <c:pt idx="19">
                  <c:v>2005</c:v>
                </c:pt>
                <c:pt idx="20">
                  <c:v>2006</c:v>
                </c:pt>
                <c:pt idx="21">
                  <c:v>2006</c:v>
                </c:pt>
                <c:pt idx="22">
                  <c:v>2006</c:v>
                </c:pt>
                <c:pt idx="23">
                  <c:v>2006</c:v>
                </c:pt>
                <c:pt idx="24">
                  <c:v>2007</c:v>
                </c:pt>
                <c:pt idx="25">
                  <c:v>2007</c:v>
                </c:pt>
                <c:pt idx="26">
                  <c:v>2007</c:v>
                </c:pt>
                <c:pt idx="27">
                  <c:v>2007</c:v>
                </c:pt>
                <c:pt idx="28">
                  <c:v>2008</c:v>
                </c:pt>
                <c:pt idx="29">
                  <c:v>2008</c:v>
                </c:pt>
                <c:pt idx="30">
                  <c:v>2008</c:v>
                </c:pt>
                <c:pt idx="31">
                  <c:v>2008</c:v>
                </c:pt>
                <c:pt idx="32">
                  <c:v>2009</c:v>
                </c:pt>
                <c:pt idx="33">
                  <c:v>2009</c:v>
                </c:pt>
                <c:pt idx="34">
                  <c:v>2009</c:v>
                </c:pt>
                <c:pt idx="35">
                  <c:v>2009</c:v>
                </c:pt>
                <c:pt idx="36">
                  <c:v>2010</c:v>
                </c:pt>
                <c:pt idx="37">
                  <c:v>2010</c:v>
                </c:pt>
                <c:pt idx="38">
                  <c:v>2010</c:v>
                </c:pt>
                <c:pt idx="39">
                  <c:v>2010</c:v>
                </c:pt>
                <c:pt idx="40">
                  <c:v>2011</c:v>
                </c:pt>
                <c:pt idx="41">
                  <c:v>2011</c:v>
                </c:pt>
                <c:pt idx="42">
                  <c:v>2011</c:v>
                </c:pt>
                <c:pt idx="43">
                  <c:v>2011</c:v>
                </c:pt>
                <c:pt idx="44">
                  <c:v>2012</c:v>
                </c:pt>
                <c:pt idx="45">
                  <c:v>2012</c:v>
                </c:pt>
                <c:pt idx="46">
                  <c:v>2012</c:v>
                </c:pt>
                <c:pt idx="47">
                  <c:v>2012</c:v>
                </c:pt>
                <c:pt idx="48">
                  <c:v>2013</c:v>
                </c:pt>
                <c:pt idx="49">
                  <c:v>2013</c:v>
                </c:pt>
                <c:pt idx="50">
                  <c:v>2013</c:v>
                </c:pt>
                <c:pt idx="51">
                  <c:v>2013</c:v>
                </c:pt>
              </c:numCache>
            </c:numRef>
          </c:cat>
          <c:val>
            <c:numRef>
              <c:f>cyclicality!$AC$31:$AC$62</c:f>
              <c:numCache>
                <c:formatCode>General</c:formatCode>
                <c:ptCount val="32"/>
                <c:pt idx="0">
                  <c:v>7.8845116028062439</c:v>
                </c:pt>
                <c:pt idx="1">
                  <c:v>11.378755364806864</c:v>
                </c:pt>
                <c:pt idx="2">
                  <c:v>12.370540851553526</c:v>
                </c:pt>
                <c:pt idx="3">
                  <c:v>11.020970457676411</c:v>
                </c:pt>
                <c:pt idx="4">
                  <c:v>11.485168325746583</c:v>
                </c:pt>
                <c:pt idx="5">
                  <c:v>9.9561678146525008</c:v>
                </c:pt>
                <c:pt idx="6">
                  <c:v>9.0024670669831774</c:v>
                </c:pt>
                <c:pt idx="7">
                  <c:v>5.4735971322211547</c:v>
                </c:pt>
                <c:pt idx="8">
                  <c:v>7.01305693902275</c:v>
                </c:pt>
                <c:pt idx="9">
                  <c:v>5.0201506921324643</c:v>
                </c:pt>
                <c:pt idx="10">
                  <c:v>0.95657001323824964</c:v>
                </c:pt>
                <c:pt idx="11">
                  <c:v>0.35729847494552586</c:v>
                </c:pt>
                <c:pt idx="12">
                  <c:v>-1.8071278825995758</c:v>
                </c:pt>
                <c:pt idx="13">
                  <c:v>-2.7738383248519232</c:v>
                </c:pt>
                <c:pt idx="14">
                  <c:v>0.62180110824416468</c:v>
                </c:pt>
                <c:pt idx="15">
                  <c:v>8.2971517888155439</c:v>
                </c:pt>
                <c:pt idx="16">
                  <c:v>6.5673171356590681</c:v>
                </c:pt>
                <c:pt idx="17">
                  <c:v>8.5288944184649598</c:v>
                </c:pt>
                <c:pt idx="18">
                  <c:v>8.6219942828316682</c:v>
                </c:pt>
                <c:pt idx="19">
                  <c:v>5.6689251493404713</c:v>
                </c:pt>
                <c:pt idx="20">
                  <c:v>7.2284329045959055</c:v>
                </c:pt>
                <c:pt idx="21">
                  <c:v>8.2776613827726457</c:v>
                </c:pt>
                <c:pt idx="22">
                  <c:v>7.4306281202833038</c:v>
                </c:pt>
                <c:pt idx="23">
                  <c:v>7.1138596957165081</c:v>
                </c:pt>
                <c:pt idx="24">
                  <c:v>5.9676394753559387</c:v>
                </c:pt>
                <c:pt idx="25">
                  <c:v>4.9249753568690346</c:v>
                </c:pt>
                <c:pt idx="26">
                  <c:v>4.7372023487877808</c:v>
                </c:pt>
                <c:pt idx="27">
                  <c:v>4.8172286766789369</c:v>
                </c:pt>
                <c:pt idx="28">
                  <c:v>4.7252979758798288</c:v>
                </c:pt>
                <c:pt idx="29">
                  <c:v>5.7689631176061313</c:v>
                </c:pt>
                <c:pt idx="30">
                  <c:v>7.0991263672009355</c:v>
                </c:pt>
                <c:pt idx="31">
                  <c:v>6.5592051905920759</c:v>
                </c:pt>
              </c:numCache>
            </c:numRef>
          </c:val>
        </c:ser>
        <c:marker val="1"/>
        <c:axId val="98098560"/>
        <c:axId val="98108544"/>
      </c:lineChart>
      <c:catAx>
        <c:axId val="98098560"/>
        <c:scaling>
          <c:orientation val="minMax"/>
        </c:scaling>
        <c:axPos val="b"/>
        <c:numFmt formatCode="General" sourceLinked="1"/>
        <c:tickLblPos val="nextTo"/>
        <c:txPr>
          <a:bodyPr/>
          <a:lstStyle/>
          <a:p>
            <a:pPr>
              <a:defRPr sz="1400"/>
            </a:pPr>
            <a:endParaRPr lang="en-US"/>
          </a:p>
        </c:txPr>
        <c:crossAx val="98108544"/>
        <c:crosses val="autoZero"/>
        <c:auto val="1"/>
        <c:lblAlgn val="ctr"/>
        <c:lblOffset val="100"/>
        <c:tickLblSkip val="4"/>
      </c:catAx>
      <c:valAx>
        <c:axId val="98108544"/>
        <c:scaling>
          <c:orientation val="minMax"/>
        </c:scaling>
        <c:axPos val="l"/>
        <c:majorGridlines/>
        <c:title>
          <c:tx>
            <c:rich>
              <a:bodyPr rot="-5400000" vert="horz"/>
              <a:lstStyle/>
              <a:p>
                <a:pPr>
                  <a:defRPr/>
                </a:pPr>
                <a:r>
                  <a:rPr lang="en-GB" dirty="0" smtClean="0"/>
                  <a:t>%</a:t>
                </a:r>
                <a:endParaRPr lang="en-GB" dirty="0"/>
              </a:p>
            </c:rich>
          </c:tx>
          <c:layout/>
        </c:title>
        <c:numFmt formatCode="General" sourceLinked="1"/>
        <c:tickLblPos val="nextTo"/>
        <c:crossAx val="98098560"/>
        <c:crosses val="autoZero"/>
        <c:crossBetween val="between"/>
      </c:valAx>
      <c:spPr>
        <a:noFill/>
        <a:ln w="25400">
          <a:noFill/>
        </a:ln>
      </c:spPr>
    </c:plotArea>
    <c:legend>
      <c:legendPos val="b"/>
      <c:layout/>
    </c:legend>
    <c:plotVisOnly val="1"/>
    <c:dispBlanksAs val="gap"/>
  </c:chart>
  <c:txPr>
    <a:bodyPr/>
    <a:lstStyle/>
    <a:p>
      <a:pPr>
        <a:defRPr sz="1800"/>
      </a:pPr>
      <a:endParaRPr lang="en-US"/>
    </a:p>
  </c:txPr>
  <c:externalData r:id="rId2"/>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n-GB"/>
  <c:style val="34"/>
  <c:clrMapOvr bg1="lt1" tx1="dk1" bg2="lt2" tx2="dk2" accent1="accent1" accent2="accent2" accent3="accent3" accent4="accent4" accent5="accent5" accent6="accent6" hlink="hlink" folHlink="folHlink"/>
  <c:chart>
    <c:plotArea>
      <c:layout/>
      <c:lineChart>
        <c:grouping val="standard"/>
        <c:ser>
          <c:idx val="0"/>
          <c:order val="0"/>
          <c:tx>
            <c:v>Annual Exchange Rate growth</c:v>
          </c:tx>
          <c:marker>
            <c:symbol val="none"/>
          </c:marker>
          <c:cat>
            <c:numRef>
              <c:f>cyclicality!$P$11:$P$62</c:f>
              <c:numCache>
                <c:formatCode>General</c:formatCode>
                <c:ptCount val="52"/>
                <c:pt idx="0">
                  <c:v>2001</c:v>
                </c:pt>
                <c:pt idx="1">
                  <c:v>2001</c:v>
                </c:pt>
                <c:pt idx="2">
                  <c:v>2001</c:v>
                </c:pt>
                <c:pt idx="3">
                  <c:v>2001</c:v>
                </c:pt>
                <c:pt idx="4">
                  <c:v>2002</c:v>
                </c:pt>
                <c:pt idx="5">
                  <c:v>2002</c:v>
                </c:pt>
                <c:pt idx="6">
                  <c:v>2002</c:v>
                </c:pt>
                <c:pt idx="7">
                  <c:v>2002</c:v>
                </c:pt>
                <c:pt idx="8">
                  <c:v>2003</c:v>
                </c:pt>
                <c:pt idx="9">
                  <c:v>2003</c:v>
                </c:pt>
                <c:pt idx="10">
                  <c:v>2003</c:v>
                </c:pt>
                <c:pt idx="11">
                  <c:v>2003</c:v>
                </c:pt>
                <c:pt idx="12">
                  <c:v>2004</c:v>
                </c:pt>
                <c:pt idx="13">
                  <c:v>2004</c:v>
                </c:pt>
                <c:pt idx="14">
                  <c:v>2004</c:v>
                </c:pt>
                <c:pt idx="15">
                  <c:v>2004</c:v>
                </c:pt>
                <c:pt idx="16">
                  <c:v>2005</c:v>
                </c:pt>
                <c:pt idx="17">
                  <c:v>2005</c:v>
                </c:pt>
                <c:pt idx="18">
                  <c:v>2005</c:v>
                </c:pt>
                <c:pt idx="19">
                  <c:v>2005</c:v>
                </c:pt>
                <c:pt idx="20">
                  <c:v>2006</c:v>
                </c:pt>
                <c:pt idx="21">
                  <c:v>2006</c:v>
                </c:pt>
                <c:pt idx="22">
                  <c:v>2006</c:v>
                </c:pt>
                <c:pt idx="23">
                  <c:v>2006</c:v>
                </c:pt>
                <c:pt idx="24">
                  <c:v>2007</c:v>
                </c:pt>
                <c:pt idx="25">
                  <c:v>2007</c:v>
                </c:pt>
                <c:pt idx="26">
                  <c:v>2007</c:v>
                </c:pt>
                <c:pt idx="27">
                  <c:v>2007</c:v>
                </c:pt>
                <c:pt idx="28">
                  <c:v>2008</c:v>
                </c:pt>
                <c:pt idx="29">
                  <c:v>2008</c:v>
                </c:pt>
                <c:pt idx="30">
                  <c:v>2008</c:v>
                </c:pt>
                <c:pt idx="31">
                  <c:v>2008</c:v>
                </c:pt>
                <c:pt idx="32">
                  <c:v>2009</c:v>
                </c:pt>
                <c:pt idx="33">
                  <c:v>2009</c:v>
                </c:pt>
                <c:pt idx="34">
                  <c:v>2009</c:v>
                </c:pt>
                <c:pt idx="35">
                  <c:v>2009</c:v>
                </c:pt>
                <c:pt idx="36">
                  <c:v>2010</c:v>
                </c:pt>
                <c:pt idx="37">
                  <c:v>2010</c:v>
                </c:pt>
                <c:pt idx="38">
                  <c:v>2010</c:v>
                </c:pt>
                <c:pt idx="39">
                  <c:v>2010</c:v>
                </c:pt>
                <c:pt idx="40">
                  <c:v>2011</c:v>
                </c:pt>
                <c:pt idx="41">
                  <c:v>2011</c:v>
                </c:pt>
                <c:pt idx="42">
                  <c:v>2011</c:v>
                </c:pt>
                <c:pt idx="43">
                  <c:v>2011</c:v>
                </c:pt>
                <c:pt idx="44">
                  <c:v>2012</c:v>
                </c:pt>
                <c:pt idx="45">
                  <c:v>2012</c:v>
                </c:pt>
                <c:pt idx="46">
                  <c:v>2012</c:v>
                </c:pt>
                <c:pt idx="47">
                  <c:v>2012</c:v>
                </c:pt>
                <c:pt idx="48">
                  <c:v>2013</c:v>
                </c:pt>
                <c:pt idx="49">
                  <c:v>2013</c:v>
                </c:pt>
                <c:pt idx="50">
                  <c:v>2013</c:v>
                </c:pt>
                <c:pt idx="51">
                  <c:v>2013</c:v>
                </c:pt>
              </c:numCache>
            </c:numRef>
          </c:cat>
          <c:val>
            <c:numRef>
              <c:f>cyclicality!$Z$11:$Z$62</c:f>
              <c:numCache>
                <c:formatCode>General</c:formatCode>
                <c:ptCount val="52"/>
                <c:pt idx="0">
                  <c:v>2.5740479548659922</c:v>
                </c:pt>
                <c:pt idx="1">
                  <c:v>2.7349228611500784</c:v>
                </c:pt>
                <c:pt idx="2">
                  <c:v>3.4676007005253897</c:v>
                </c:pt>
                <c:pt idx="3">
                  <c:v>3.9446366782006841</c:v>
                </c:pt>
                <c:pt idx="4">
                  <c:v>4.6407700240632526</c:v>
                </c:pt>
                <c:pt idx="5">
                  <c:v>4.5051194539249106</c:v>
                </c:pt>
                <c:pt idx="6">
                  <c:v>4.6377792823290624</c:v>
                </c:pt>
                <c:pt idx="7">
                  <c:v>3.5952063914780328</c:v>
                </c:pt>
                <c:pt idx="8">
                  <c:v>-0.45992115637318576</c:v>
                </c:pt>
                <c:pt idx="9">
                  <c:v>-3.3311561071195226</c:v>
                </c:pt>
                <c:pt idx="10">
                  <c:v>-3.6363636363636367</c:v>
                </c:pt>
                <c:pt idx="11">
                  <c:v>-7.3136246786632366</c:v>
                </c:pt>
                <c:pt idx="12">
                  <c:v>-8.3300330033003327</c:v>
                </c:pt>
                <c:pt idx="13">
                  <c:v>-7.8040540540540615</c:v>
                </c:pt>
                <c:pt idx="14">
                  <c:v>-9.6488283086013489</c:v>
                </c:pt>
                <c:pt idx="15">
                  <c:v>-9.8599362085702733</c:v>
                </c:pt>
                <c:pt idx="16">
                  <c:v>-4.5290898617511468</c:v>
                </c:pt>
                <c:pt idx="17">
                  <c:v>-0.87211432759252361</c:v>
                </c:pt>
                <c:pt idx="18">
                  <c:v>-0.49791914387634995</c:v>
                </c:pt>
                <c:pt idx="19">
                  <c:v>3.0615384615384542</c:v>
                </c:pt>
                <c:pt idx="20">
                  <c:v>-3.1224074213741684</c:v>
                </c:pt>
                <c:pt idx="21">
                  <c:v>-12.250480555966316</c:v>
                </c:pt>
                <c:pt idx="22">
                  <c:v>-5.0563895735304945</c:v>
                </c:pt>
                <c:pt idx="23">
                  <c:v>-4.8962531721152329</c:v>
                </c:pt>
                <c:pt idx="24">
                  <c:v>-3.6590112884390762</c:v>
                </c:pt>
                <c:pt idx="25">
                  <c:v>2.5023169601482809</c:v>
                </c:pt>
                <c:pt idx="26">
                  <c:v>-4.6570169918187458</c:v>
                </c:pt>
                <c:pt idx="27">
                  <c:v>-5.5878198085072919</c:v>
                </c:pt>
                <c:pt idx="28">
                  <c:v>-2.4727272727272784</c:v>
                </c:pt>
                <c:pt idx="29">
                  <c:v>-0.74798619102416297</c:v>
                </c:pt>
                <c:pt idx="30">
                  <c:v>-1.1468646864686474</c:v>
                </c:pt>
                <c:pt idx="31">
                  <c:v>0.3906899418121359</c:v>
                </c:pt>
                <c:pt idx="32">
                  <c:v>25.445355870411774</c:v>
                </c:pt>
                <c:pt idx="33">
                  <c:v>24.563146997929561</c:v>
                </c:pt>
                <c:pt idx="34">
                  <c:v>25.991152658375729</c:v>
                </c:pt>
                <c:pt idx="35">
                  <c:v>22.84507741988909</c:v>
                </c:pt>
                <c:pt idx="36">
                  <c:v>-2.8335535006604982</c:v>
                </c:pt>
                <c:pt idx="37">
                  <c:v>-1.9613057642443921</c:v>
                </c:pt>
                <c:pt idx="38">
                  <c:v>-2.3053991387876716</c:v>
                </c:pt>
                <c:pt idx="39">
                  <c:v>-0.64707468320302652</c:v>
                </c:pt>
                <c:pt idx="40">
                  <c:v>-0.95846645367413863</c:v>
                </c:pt>
                <c:pt idx="41">
                  <c:v>-0.82056150820562046</c:v>
                </c:pt>
                <c:pt idx="42">
                  <c:v>0.27124160846274203</c:v>
                </c:pt>
                <c:pt idx="43">
                  <c:v>0.4341926729986344</c:v>
                </c:pt>
                <c:pt idx="44">
                  <c:v>1.3383665065202601</c:v>
                </c:pt>
                <c:pt idx="45">
                  <c:v>1.9965811965811897</c:v>
                </c:pt>
                <c:pt idx="46">
                  <c:v>1.4472171501994886</c:v>
                </c:pt>
                <c:pt idx="47">
                  <c:v>1.5063496352337329</c:v>
                </c:pt>
                <c:pt idx="48">
                  <c:v>2.1808330511344431</c:v>
                </c:pt>
                <c:pt idx="49">
                  <c:v>1.736274049741908</c:v>
                </c:pt>
                <c:pt idx="50">
                  <c:v>2.4065062329178146</c:v>
                </c:pt>
                <c:pt idx="51">
                  <c:v>2.2226658681040807</c:v>
                </c:pt>
              </c:numCache>
            </c:numRef>
          </c:val>
        </c:ser>
        <c:ser>
          <c:idx val="1"/>
          <c:order val="1"/>
          <c:tx>
            <c:v>Annual ToT Growth</c:v>
          </c:tx>
          <c:marker>
            <c:symbol val="none"/>
          </c:marker>
          <c:cat>
            <c:numRef>
              <c:f>cyclicality!$P$11:$P$62</c:f>
              <c:numCache>
                <c:formatCode>General</c:formatCode>
                <c:ptCount val="52"/>
                <c:pt idx="0">
                  <c:v>2001</c:v>
                </c:pt>
                <c:pt idx="1">
                  <c:v>2001</c:v>
                </c:pt>
                <c:pt idx="2">
                  <c:v>2001</c:v>
                </c:pt>
                <c:pt idx="3">
                  <c:v>2001</c:v>
                </c:pt>
                <c:pt idx="4">
                  <c:v>2002</c:v>
                </c:pt>
                <c:pt idx="5">
                  <c:v>2002</c:v>
                </c:pt>
                <c:pt idx="6">
                  <c:v>2002</c:v>
                </c:pt>
                <c:pt idx="7">
                  <c:v>2002</c:v>
                </c:pt>
                <c:pt idx="8">
                  <c:v>2003</c:v>
                </c:pt>
                <c:pt idx="9">
                  <c:v>2003</c:v>
                </c:pt>
                <c:pt idx="10">
                  <c:v>2003</c:v>
                </c:pt>
                <c:pt idx="11">
                  <c:v>2003</c:v>
                </c:pt>
                <c:pt idx="12">
                  <c:v>2004</c:v>
                </c:pt>
                <c:pt idx="13">
                  <c:v>2004</c:v>
                </c:pt>
                <c:pt idx="14">
                  <c:v>2004</c:v>
                </c:pt>
                <c:pt idx="15">
                  <c:v>2004</c:v>
                </c:pt>
                <c:pt idx="16">
                  <c:v>2005</c:v>
                </c:pt>
                <c:pt idx="17">
                  <c:v>2005</c:v>
                </c:pt>
                <c:pt idx="18">
                  <c:v>2005</c:v>
                </c:pt>
                <c:pt idx="19">
                  <c:v>2005</c:v>
                </c:pt>
                <c:pt idx="20">
                  <c:v>2006</c:v>
                </c:pt>
                <c:pt idx="21">
                  <c:v>2006</c:v>
                </c:pt>
                <c:pt idx="22">
                  <c:v>2006</c:v>
                </c:pt>
                <c:pt idx="23">
                  <c:v>2006</c:v>
                </c:pt>
                <c:pt idx="24">
                  <c:v>2007</c:v>
                </c:pt>
                <c:pt idx="25">
                  <c:v>2007</c:v>
                </c:pt>
                <c:pt idx="26">
                  <c:v>2007</c:v>
                </c:pt>
                <c:pt idx="27">
                  <c:v>2007</c:v>
                </c:pt>
                <c:pt idx="28">
                  <c:v>2008</c:v>
                </c:pt>
                <c:pt idx="29">
                  <c:v>2008</c:v>
                </c:pt>
                <c:pt idx="30">
                  <c:v>2008</c:v>
                </c:pt>
                <c:pt idx="31">
                  <c:v>2008</c:v>
                </c:pt>
                <c:pt idx="32">
                  <c:v>2009</c:v>
                </c:pt>
                <c:pt idx="33">
                  <c:v>2009</c:v>
                </c:pt>
                <c:pt idx="34">
                  <c:v>2009</c:v>
                </c:pt>
                <c:pt idx="35">
                  <c:v>2009</c:v>
                </c:pt>
                <c:pt idx="36">
                  <c:v>2010</c:v>
                </c:pt>
                <c:pt idx="37">
                  <c:v>2010</c:v>
                </c:pt>
                <c:pt idx="38">
                  <c:v>2010</c:v>
                </c:pt>
                <c:pt idx="39">
                  <c:v>2010</c:v>
                </c:pt>
                <c:pt idx="40">
                  <c:v>2011</c:v>
                </c:pt>
                <c:pt idx="41">
                  <c:v>2011</c:v>
                </c:pt>
                <c:pt idx="42">
                  <c:v>2011</c:v>
                </c:pt>
                <c:pt idx="43">
                  <c:v>2011</c:v>
                </c:pt>
                <c:pt idx="44">
                  <c:v>2012</c:v>
                </c:pt>
                <c:pt idx="45">
                  <c:v>2012</c:v>
                </c:pt>
                <c:pt idx="46">
                  <c:v>2012</c:v>
                </c:pt>
                <c:pt idx="47">
                  <c:v>2012</c:v>
                </c:pt>
                <c:pt idx="48">
                  <c:v>2013</c:v>
                </c:pt>
                <c:pt idx="49">
                  <c:v>2013</c:v>
                </c:pt>
                <c:pt idx="50">
                  <c:v>2013</c:v>
                </c:pt>
                <c:pt idx="51">
                  <c:v>2013</c:v>
                </c:pt>
              </c:numCache>
            </c:numRef>
          </c:cat>
          <c:val>
            <c:numRef>
              <c:f>cyclicality!$AA$11:$AA$62</c:f>
              <c:numCache>
                <c:formatCode>General</c:formatCode>
                <c:ptCount val="52"/>
                <c:pt idx="0">
                  <c:v>-18.4102305590194</c:v>
                </c:pt>
                <c:pt idx="1">
                  <c:v>-21.363563787322345</c:v>
                </c:pt>
                <c:pt idx="2">
                  <c:v>-17.310994020484319</c:v>
                </c:pt>
                <c:pt idx="3">
                  <c:v>-27.336640594089527</c:v>
                </c:pt>
                <c:pt idx="4">
                  <c:v>-25.825962539021798</c:v>
                </c:pt>
                <c:pt idx="5">
                  <c:v>-17.66835871404399</c:v>
                </c:pt>
                <c:pt idx="6">
                  <c:v>-9.7587169757284968</c:v>
                </c:pt>
                <c:pt idx="7">
                  <c:v>11.57696335078535</c:v>
                </c:pt>
                <c:pt idx="8">
                  <c:v>17.273125822007877</c:v>
                </c:pt>
                <c:pt idx="9">
                  <c:v>-1.833203173167822</c:v>
                </c:pt>
                <c:pt idx="10">
                  <c:v>-11.087749920660135</c:v>
                </c:pt>
                <c:pt idx="11">
                  <c:v>-13.660422688539354</c:v>
                </c:pt>
                <c:pt idx="12">
                  <c:v>-7.4168224299065537</c:v>
                </c:pt>
                <c:pt idx="13">
                  <c:v>5.6148725034543201</c:v>
                </c:pt>
                <c:pt idx="14">
                  <c:v>14.665595859545842</c:v>
                </c:pt>
                <c:pt idx="15">
                  <c:v>23.195652173913029</c:v>
                </c:pt>
                <c:pt idx="16">
                  <c:v>10.797060486150372</c:v>
                </c:pt>
                <c:pt idx="17">
                  <c:v>18.902632413574295</c:v>
                </c:pt>
                <c:pt idx="18">
                  <c:v>19.284046692606989</c:v>
                </c:pt>
                <c:pt idx="19">
                  <c:v>10.781718722428066</c:v>
                </c:pt>
                <c:pt idx="20">
                  <c:v>18.101311953352745</c:v>
                </c:pt>
                <c:pt idx="21">
                  <c:v>12.47332622032545</c:v>
                </c:pt>
                <c:pt idx="22">
                  <c:v>13.801539665970779</c:v>
                </c:pt>
                <c:pt idx="23">
                  <c:v>2.631411277476905</c:v>
                </c:pt>
                <c:pt idx="24">
                  <c:v>0.4844632332520824</c:v>
                </c:pt>
                <c:pt idx="25">
                  <c:v>0.44170396940680234</c:v>
                </c:pt>
                <c:pt idx="26">
                  <c:v>1.0061054260899367</c:v>
                </c:pt>
                <c:pt idx="27">
                  <c:v>20.641917059846058</c:v>
                </c:pt>
                <c:pt idx="28">
                  <c:v>30.653482373172814</c:v>
                </c:pt>
                <c:pt idx="29">
                  <c:v>29.744407059795762</c:v>
                </c:pt>
                <c:pt idx="30">
                  <c:v>24.42533628469263</c:v>
                </c:pt>
                <c:pt idx="31">
                  <c:v>-4.4640559872381855</c:v>
                </c:pt>
                <c:pt idx="32">
                  <c:v>-39.756968927748801</c:v>
                </c:pt>
                <c:pt idx="33">
                  <c:v>-42.292993630573363</c:v>
                </c:pt>
                <c:pt idx="34">
                  <c:v>-35.636902725510332</c:v>
                </c:pt>
                <c:pt idx="35">
                  <c:v>-13.468530338531149</c:v>
                </c:pt>
                <c:pt idx="36">
                  <c:v>39.713628028559235</c:v>
                </c:pt>
                <c:pt idx="37">
                  <c:v>29.679123304951126</c:v>
                </c:pt>
                <c:pt idx="38">
                  <c:v>16.002834868887323</c:v>
                </c:pt>
                <c:pt idx="39">
                  <c:v>12.791783380018661</c:v>
                </c:pt>
                <c:pt idx="40">
                  <c:v>13.552080424462424</c:v>
                </c:pt>
                <c:pt idx="41">
                  <c:v>38.964039274097914</c:v>
                </c:pt>
                <c:pt idx="42">
                  <c:v>44.037145650048856</c:v>
                </c:pt>
                <c:pt idx="43">
                  <c:v>34.558498896247194</c:v>
                </c:pt>
                <c:pt idx="44">
                  <c:v>20.605956274746092</c:v>
                </c:pt>
                <c:pt idx="45">
                  <c:v>8.2139341572788016</c:v>
                </c:pt>
                <c:pt idx="46">
                  <c:v>1.6627078384798186</c:v>
                </c:pt>
                <c:pt idx="47">
                  <c:v>2.6330899844147471</c:v>
                </c:pt>
                <c:pt idx="48">
                  <c:v>8.417274988785115</c:v>
                </c:pt>
                <c:pt idx="49">
                  <c:v>6.4261168384879586</c:v>
                </c:pt>
                <c:pt idx="50">
                  <c:v>0.50066755674232932</c:v>
                </c:pt>
                <c:pt idx="51">
                  <c:v>-6.9113650895140939</c:v>
                </c:pt>
              </c:numCache>
            </c:numRef>
          </c:val>
        </c:ser>
        <c:ser>
          <c:idx val="3"/>
          <c:order val="2"/>
          <c:tx>
            <c:v>Current Account as % of GDP</c:v>
          </c:tx>
          <c:marker>
            <c:symbol val="none"/>
          </c:marker>
          <c:cat>
            <c:numRef>
              <c:f>cyclicality!$P$11:$P$62</c:f>
              <c:numCache>
                <c:formatCode>General</c:formatCode>
                <c:ptCount val="52"/>
                <c:pt idx="0">
                  <c:v>2001</c:v>
                </c:pt>
                <c:pt idx="1">
                  <c:v>2001</c:v>
                </c:pt>
                <c:pt idx="2">
                  <c:v>2001</c:v>
                </c:pt>
                <c:pt idx="3">
                  <c:v>2001</c:v>
                </c:pt>
                <c:pt idx="4">
                  <c:v>2002</c:v>
                </c:pt>
                <c:pt idx="5">
                  <c:v>2002</c:v>
                </c:pt>
                <c:pt idx="6">
                  <c:v>2002</c:v>
                </c:pt>
                <c:pt idx="7">
                  <c:v>2002</c:v>
                </c:pt>
                <c:pt idx="8">
                  <c:v>2003</c:v>
                </c:pt>
                <c:pt idx="9">
                  <c:v>2003</c:v>
                </c:pt>
                <c:pt idx="10">
                  <c:v>2003</c:v>
                </c:pt>
                <c:pt idx="11">
                  <c:v>2003</c:v>
                </c:pt>
                <c:pt idx="12">
                  <c:v>2004</c:v>
                </c:pt>
                <c:pt idx="13">
                  <c:v>2004</c:v>
                </c:pt>
                <c:pt idx="14">
                  <c:v>2004</c:v>
                </c:pt>
                <c:pt idx="15">
                  <c:v>2004</c:v>
                </c:pt>
                <c:pt idx="16">
                  <c:v>2005</c:v>
                </c:pt>
                <c:pt idx="17">
                  <c:v>2005</c:v>
                </c:pt>
                <c:pt idx="18">
                  <c:v>2005</c:v>
                </c:pt>
                <c:pt idx="19">
                  <c:v>2005</c:v>
                </c:pt>
                <c:pt idx="20">
                  <c:v>2006</c:v>
                </c:pt>
                <c:pt idx="21">
                  <c:v>2006</c:v>
                </c:pt>
                <c:pt idx="22">
                  <c:v>2006</c:v>
                </c:pt>
                <c:pt idx="23">
                  <c:v>2006</c:v>
                </c:pt>
                <c:pt idx="24">
                  <c:v>2007</c:v>
                </c:pt>
                <c:pt idx="25">
                  <c:v>2007</c:v>
                </c:pt>
                <c:pt idx="26">
                  <c:v>2007</c:v>
                </c:pt>
                <c:pt idx="27">
                  <c:v>2007</c:v>
                </c:pt>
                <c:pt idx="28">
                  <c:v>2008</c:v>
                </c:pt>
                <c:pt idx="29">
                  <c:v>2008</c:v>
                </c:pt>
                <c:pt idx="30">
                  <c:v>2008</c:v>
                </c:pt>
                <c:pt idx="31">
                  <c:v>2008</c:v>
                </c:pt>
                <c:pt idx="32">
                  <c:v>2009</c:v>
                </c:pt>
                <c:pt idx="33">
                  <c:v>2009</c:v>
                </c:pt>
                <c:pt idx="34">
                  <c:v>2009</c:v>
                </c:pt>
                <c:pt idx="35">
                  <c:v>2009</c:v>
                </c:pt>
                <c:pt idx="36">
                  <c:v>2010</c:v>
                </c:pt>
                <c:pt idx="37">
                  <c:v>2010</c:v>
                </c:pt>
                <c:pt idx="38">
                  <c:v>2010</c:v>
                </c:pt>
                <c:pt idx="39">
                  <c:v>2010</c:v>
                </c:pt>
                <c:pt idx="40">
                  <c:v>2011</c:v>
                </c:pt>
                <c:pt idx="41">
                  <c:v>2011</c:v>
                </c:pt>
                <c:pt idx="42">
                  <c:v>2011</c:v>
                </c:pt>
                <c:pt idx="43">
                  <c:v>2011</c:v>
                </c:pt>
                <c:pt idx="44">
                  <c:v>2012</c:v>
                </c:pt>
                <c:pt idx="45">
                  <c:v>2012</c:v>
                </c:pt>
                <c:pt idx="46">
                  <c:v>2012</c:v>
                </c:pt>
                <c:pt idx="47">
                  <c:v>2012</c:v>
                </c:pt>
                <c:pt idx="48">
                  <c:v>2013</c:v>
                </c:pt>
                <c:pt idx="49">
                  <c:v>2013</c:v>
                </c:pt>
                <c:pt idx="50">
                  <c:v>2013</c:v>
                </c:pt>
                <c:pt idx="51">
                  <c:v>2013</c:v>
                </c:pt>
              </c:numCache>
            </c:numRef>
          </c:cat>
          <c:val>
            <c:numRef>
              <c:f>cyclicality!$S$11:$S$62</c:f>
              <c:numCache>
                <c:formatCode>0.00</c:formatCode>
                <c:ptCount val="52"/>
                <c:pt idx="0">
                  <c:v>-6.98</c:v>
                </c:pt>
                <c:pt idx="1">
                  <c:v>-6.17</c:v>
                </c:pt>
                <c:pt idx="2">
                  <c:v>-9.5300000000000011</c:v>
                </c:pt>
                <c:pt idx="3">
                  <c:v>-3.86</c:v>
                </c:pt>
                <c:pt idx="4">
                  <c:v>-4.1099999999999985</c:v>
                </c:pt>
                <c:pt idx="5">
                  <c:v>-5.7</c:v>
                </c:pt>
                <c:pt idx="6">
                  <c:v>-1.86</c:v>
                </c:pt>
                <c:pt idx="7">
                  <c:v>3.3899999999999997</c:v>
                </c:pt>
                <c:pt idx="8">
                  <c:v>-2.63</c:v>
                </c:pt>
                <c:pt idx="9">
                  <c:v>0.39000000000000051</c:v>
                </c:pt>
                <c:pt idx="10">
                  <c:v>-3.12</c:v>
                </c:pt>
                <c:pt idx="11">
                  <c:v>-0.99</c:v>
                </c:pt>
                <c:pt idx="12">
                  <c:v>-2.7800000000000002</c:v>
                </c:pt>
                <c:pt idx="13">
                  <c:v>1.03</c:v>
                </c:pt>
                <c:pt idx="14">
                  <c:v>5.6899999999999995</c:v>
                </c:pt>
                <c:pt idx="15">
                  <c:v>-4.9700000000000024</c:v>
                </c:pt>
                <c:pt idx="16">
                  <c:v>3.23</c:v>
                </c:pt>
                <c:pt idx="17">
                  <c:v>-1.1700000000000017</c:v>
                </c:pt>
                <c:pt idx="18">
                  <c:v>-3.38</c:v>
                </c:pt>
                <c:pt idx="19">
                  <c:v>-2.84</c:v>
                </c:pt>
                <c:pt idx="20">
                  <c:v>-1.9900000000000018</c:v>
                </c:pt>
                <c:pt idx="21">
                  <c:v>0.52</c:v>
                </c:pt>
                <c:pt idx="22">
                  <c:v>-5.3599999999999985</c:v>
                </c:pt>
                <c:pt idx="23">
                  <c:v>-9.8500000000000068</c:v>
                </c:pt>
                <c:pt idx="24">
                  <c:v>-7.29</c:v>
                </c:pt>
                <c:pt idx="25">
                  <c:v>-10.17</c:v>
                </c:pt>
                <c:pt idx="26">
                  <c:v>-5.0999999999999996</c:v>
                </c:pt>
                <c:pt idx="27">
                  <c:v>3.8499999999999988</c:v>
                </c:pt>
                <c:pt idx="28">
                  <c:v>4.17</c:v>
                </c:pt>
                <c:pt idx="29">
                  <c:v>7.72</c:v>
                </c:pt>
                <c:pt idx="30">
                  <c:v>2.2599999999999998</c:v>
                </c:pt>
                <c:pt idx="31">
                  <c:v>-8.94</c:v>
                </c:pt>
                <c:pt idx="32">
                  <c:v>-11.41</c:v>
                </c:pt>
                <c:pt idx="33">
                  <c:v>-1.55</c:v>
                </c:pt>
                <c:pt idx="34">
                  <c:v>3.46</c:v>
                </c:pt>
                <c:pt idx="35">
                  <c:v>3.15</c:v>
                </c:pt>
                <c:pt idx="36">
                  <c:v>3.8699999999999997</c:v>
                </c:pt>
                <c:pt idx="37">
                  <c:v>-1.1100000000000001</c:v>
                </c:pt>
                <c:pt idx="38">
                  <c:v>-0.52</c:v>
                </c:pt>
                <c:pt idx="39">
                  <c:v>3.46</c:v>
                </c:pt>
                <c:pt idx="40">
                  <c:v>8.3500000000000068</c:v>
                </c:pt>
                <c:pt idx="41">
                  <c:v>6.31</c:v>
                </c:pt>
                <c:pt idx="42">
                  <c:v>4.08</c:v>
                </c:pt>
                <c:pt idx="43">
                  <c:v>1.79</c:v>
                </c:pt>
                <c:pt idx="44">
                  <c:v>3.3</c:v>
                </c:pt>
                <c:pt idx="45">
                  <c:v>-0.77000000000000102</c:v>
                </c:pt>
                <c:pt idx="46">
                  <c:v>-1.42</c:v>
                </c:pt>
                <c:pt idx="47">
                  <c:v>-0.23</c:v>
                </c:pt>
                <c:pt idx="48">
                  <c:v>1.9100000000000001</c:v>
                </c:pt>
                <c:pt idx="49">
                  <c:v>-2.67</c:v>
                </c:pt>
                <c:pt idx="50">
                  <c:v>3.13</c:v>
                </c:pt>
                <c:pt idx="51">
                  <c:v>10.850000000000014</c:v>
                </c:pt>
              </c:numCache>
            </c:numRef>
          </c:val>
        </c:ser>
        <c:ser>
          <c:idx val="2"/>
          <c:order val="3"/>
          <c:tx>
            <c:v>Annual Private Consumption Growth</c:v>
          </c:tx>
          <c:spPr>
            <a:ln>
              <a:solidFill>
                <a:srgbClr val="FFC000"/>
              </a:solidFill>
            </a:ln>
          </c:spPr>
          <c:marker>
            <c:symbol val="none"/>
          </c:marker>
          <c:cat>
            <c:numRef>
              <c:f>cyclicality!$P$11:$P$62</c:f>
              <c:numCache>
                <c:formatCode>General</c:formatCode>
                <c:ptCount val="52"/>
                <c:pt idx="0">
                  <c:v>2001</c:v>
                </c:pt>
                <c:pt idx="1">
                  <c:v>2001</c:v>
                </c:pt>
                <c:pt idx="2">
                  <c:v>2001</c:v>
                </c:pt>
                <c:pt idx="3">
                  <c:v>2001</c:v>
                </c:pt>
                <c:pt idx="4">
                  <c:v>2002</c:v>
                </c:pt>
                <c:pt idx="5">
                  <c:v>2002</c:v>
                </c:pt>
                <c:pt idx="6">
                  <c:v>2002</c:v>
                </c:pt>
                <c:pt idx="7">
                  <c:v>2002</c:v>
                </c:pt>
                <c:pt idx="8">
                  <c:v>2003</c:v>
                </c:pt>
                <c:pt idx="9">
                  <c:v>2003</c:v>
                </c:pt>
                <c:pt idx="10">
                  <c:v>2003</c:v>
                </c:pt>
                <c:pt idx="11">
                  <c:v>2003</c:v>
                </c:pt>
                <c:pt idx="12">
                  <c:v>2004</c:v>
                </c:pt>
                <c:pt idx="13">
                  <c:v>2004</c:v>
                </c:pt>
                <c:pt idx="14">
                  <c:v>2004</c:v>
                </c:pt>
                <c:pt idx="15">
                  <c:v>2004</c:v>
                </c:pt>
                <c:pt idx="16">
                  <c:v>2005</c:v>
                </c:pt>
                <c:pt idx="17">
                  <c:v>2005</c:v>
                </c:pt>
                <c:pt idx="18">
                  <c:v>2005</c:v>
                </c:pt>
                <c:pt idx="19">
                  <c:v>2005</c:v>
                </c:pt>
                <c:pt idx="20">
                  <c:v>2006</c:v>
                </c:pt>
                <c:pt idx="21">
                  <c:v>2006</c:v>
                </c:pt>
                <c:pt idx="22">
                  <c:v>2006</c:v>
                </c:pt>
                <c:pt idx="23">
                  <c:v>2006</c:v>
                </c:pt>
                <c:pt idx="24">
                  <c:v>2007</c:v>
                </c:pt>
                <c:pt idx="25">
                  <c:v>2007</c:v>
                </c:pt>
                <c:pt idx="26">
                  <c:v>2007</c:v>
                </c:pt>
                <c:pt idx="27">
                  <c:v>2007</c:v>
                </c:pt>
                <c:pt idx="28">
                  <c:v>2008</c:v>
                </c:pt>
                <c:pt idx="29">
                  <c:v>2008</c:v>
                </c:pt>
                <c:pt idx="30">
                  <c:v>2008</c:v>
                </c:pt>
                <c:pt idx="31">
                  <c:v>2008</c:v>
                </c:pt>
                <c:pt idx="32">
                  <c:v>2009</c:v>
                </c:pt>
                <c:pt idx="33">
                  <c:v>2009</c:v>
                </c:pt>
                <c:pt idx="34">
                  <c:v>2009</c:v>
                </c:pt>
                <c:pt idx="35">
                  <c:v>2009</c:v>
                </c:pt>
                <c:pt idx="36">
                  <c:v>2010</c:v>
                </c:pt>
                <c:pt idx="37">
                  <c:v>2010</c:v>
                </c:pt>
                <c:pt idx="38">
                  <c:v>2010</c:v>
                </c:pt>
                <c:pt idx="39">
                  <c:v>2010</c:v>
                </c:pt>
                <c:pt idx="40">
                  <c:v>2011</c:v>
                </c:pt>
                <c:pt idx="41">
                  <c:v>2011</c:v>
                </c:pt>
                <c:pt idx="42">
                  <c:v>2011</c:v>
                </c:pt>
                <c:pt idx="43">
                  <c:v>2011</c:v>
                </c:pt>
                <c:pt idx="44">
                  <c:v>2012</c:v>
                </c:pt>
                <c:pt idx="45">
                  <c:v>2012</c:v>
                </c:pt>
                <c:pt idx="46">
                  <c:v>2012</c:v>
                </c:pt>
                <c:pt idx="47">
                  <c:v>2012</c:v>
                </c:pt>
                <c:pt idx="48">
                  <c:v>2013</c:v>
                </c:pt>
                <c:pt idx="49">
                  <c:v>2013</c:v>
                </c:pt>
                <c:pt idx="50">
                  <c:v>2013</c:v>
                </c:pt>
                <c:pt idx="51">
                  <c:v>2013</c:v>
                </c:pt>
              </c:numCache>
            </c:numRef>
          </c:cat>
          <c:val>
            <c:numRef>
              <c:f>cyclicality!$Y$11:$Y$62</c:f>
              <c:numCache>
                <c:formatCode>General</c:formatCode>
                <c:ptCount val="52"/>
                <c:pt idx="0">
                  <c:v>0.66096924943843605</c:v>
                </c:pt>
                <c:pt idx="1">
                  <c:v>6.9006662026449446</c:v>
                </c:pt>
                <c:pt idx="2">
                  <c:v>26.414572864321578</c:v>
                </c:pt>
                <c:pt idx="3">
                  <c:v>28.042486349016372</c:v>
                </c:pt>
                <c:pt idx="4">
                  <c:v>33.724061866776104</c:v>
                </c:pt>
                <c:pt idx="5">
                  <c:v>15.73807087712771</c:v>
                </c:pt>
                <c:pt idx="6">
                  <c:v>1.8424661618269615</c:v>
                </c:pt>
                <c:pt idx="7">
                  <c:v>-9.033376173228957</c:v>
                </c:pt>
                <c:pt idx="8">
                  <c:v>6.4908410856430594</c:v>
                </c:pt>
                <c:pt idx="9">
                  <c:v>18.59479225267215</c:v>
                </c:pt>
                <c:pt idx="10">
                  <c:v>22.22287275565964</c:v>
                </c:pt>
                <c:pt idx="11">
                  <c:v>40.211923365086115</c:v>
                </c:pt>
                <c:pt idx="12">
                  <c:v>28.680271618725087</c:v>
                </c:pt>
                <c:pt idx="13">
                  <c:v>25.60184322428719</c:v>
                </c:pt>
                <c:pt idx="14">
                  <c:v>23.772494291599472</c:v>
                </c:pt>
                <c:pt idx="15">
                  <c:v>23.543511450381686</c:v>
                </c:pt>
                <c:pt idx="16">
                  <c:v>15.681251924638163</c:v>
                </c:pt>
                <c:pt idx="17">
                  <c:v>25.154102429220821</c:v>
                </c:pt>
                <c:pt idx="18">
                  <c:v>20.714700380571486</c:v>
                </c:pt>
                <c:pt idx="19">
                  <c:v>20.203655417011682</c:v>
                </c:pt>
                <c:pt idx="20">
                  <c:v>26.049972775122502</c:v>
                </c:pt>
                <c:pt idx="21">
                  <c:v>20.103892744751491</c:v>
                </c:pt>
                <c:pt idx="22">
                  <c:v>24.215577309451536</c:v>
                </c:pt>
                <c:pt idx="23">
                  <c:v>22.485864089647372</c:v>
                </c:pt>
                <c:pt idx="24">
                  <c:v>21.793345748459306</c:v>
                </c:pt>
                <c:pt idx="25">
                  <c:v>25.499362897291817</c:v>
                </c:pt>
                <c:pt idx="26">
                  <c:v>40.558026688232864</c:v>
                </c:pt>
                <c:pt idx="27">
                  <c:v>10.307028587735639</c:v>
                </c:pt>
                <c:pt idx="28">
                  <c:v>28.466940422614034</c:v>
                </c:pt>
                <c:pt idx="29">
                  <c:v>22.284586619380921</c:v>
                </c:pt>
                <c:pt idx="30">
                  <c:v>5.4391205347305513</c:v>
                </c:pt>
                <c:pt idx="31">
                  <c:v>38.356591742630542</c:v>
                </c:pt>
                <c:pt idx="32">
                  <c:v>12.856222583514828</c:v>
                </c:pt>
                <c:pt idx="33">
                  <c:v>11.351490416661816</c:v>
                </c:pt>
                <c:pt idx="34">
                  <c:v>18.242984360668302</c:v>
                </c:pt>
                <c:pt idx="35">
                  <c:v>11.68612612810797</c:v>
                </c:pt>
                <c:pt idx="36">
                  <c:v>15.228051100842595</c:v>
                </c:pt>
                <c:pt idx="37">
                  <c:v>15.898445704683889</c:v>
                </c:pt>
                <c:pt idx="38">
                  <c:v>20.831389953997149</c:v>
                </c:pt>
                <c:pt idx="39">
                  <c:v>32.746208390782009</c:v>
                </c:pt>
                <c:pt idx="40">
                  <c:v>20.066332644530576</c:v>
                </c:pt>
                <c:pt idx="41">
                  <c:v>18.606632022001016</c:v>
                </c:pt>
                <c:pt idx="42">
                  <c:v>14.477902426933957</c:v>
                </c:pt>
                <c:pt idx="43">
                  <c:v>22.437041186137012</c:v>
                </c:pt>
                <c:pt idx="44">
                  <c:v>21.446000903750566</c:v>
                </c:pt>
                <c:pt idx="45">
                  <c:v>19.83918100731519</c:v>
                </c:pt>
                <c:pt idx="46">
                  <c:v>15.997799428561303</c:v>
                </c:pt>
                <c:pt idx="47">
                  <c:v>16.842641039546489</c:v>
                </c:pt>
                <c:pt idx="48">
                  <c:v>21.255103955686987</c:v>
                </c:pt>
                <c:pt idx="49">
                  <c:v>29.913840641844185</c:v>
                </c:pt>
                <c:pt idx="50">
                  <c:v>27.69400706203459</c:v>
                </c:pt>
                <c:pt idx="51">
                  <c:v>4.2503869999144337</c:v>
                </c:pt>
              </c:numCache>
            </c:numRef>
          </c:val>
        </c:ser>
        <c:marker val="1"/>
        <c:axId val="98148352"/>
        <c:axId val="98149888"/>
      </c:lineChart>
      <c:catAx>
        <c:axId val="98148352"/>
        <c:scaling>
          <c:orientation val="minMax"/>
        </c:scaling>
        <c:axPos val="b"/>
        <c:numFmt formatCode="General" sourceLinked="1"/>
        <c:tickLblPos val="nextTo"/>
        <c:txPr>
          <a:bodyPr/>
          <a:lstStyle/>
          <a:p>
            <a:pPr>
              <a:defRPr sz="1400"/>
            </a:pPr>
            <a:endParaRPr lang="en-US"/>
          </a:p>
        </c:txPr>
        <c:crossAx val="98149888"/>
        <c:crosses val="autoZero"/>
        <c:auto val="1"/>
        <c:lblAlgn val="ctr"/>
        <c:lblOffset val="100"/>
        <c:tickLblSkip val="4"/>
      </c:catAx>
      <c:valAx>
        <c:axId val="98149888"/>
        <c:scaling>
          <c:orientation val="minMax"/>
        </c:scaling>
        <c:axPos val="l"/>
        <c:majorGridlines/>
        <c:title>
          <c:tx>
            <c:rich>
              <a:bodyPr rot="-5400000" vert="horz"/>
              <a:lstStyle/>
              <a:p>
                <a:pPr>
                  <a:defRPr/>
                </a:pPr>
                <a:r>
                  <a:rPr lang="en-GB" dirty="0" smtClean="0"/>
                  <a:t>%</a:t>
                </a:r>
                <a:endParaRPr lang="en-GB" dirty="0"/>
              </a:p>
            </c:rich>
          </c:tx>
          <c:layout/>
        </c:title>
        <c:numFmt formatCode="General" sourceLinked="1"/>
        <c:tickLblPos val="nextTo"/>
        <c:crossAx val="98148352"/>
        <c:crosses val="autoZero"/>
        <c:crossBetween val="between"/>
      </c:valAx>
      <c:spPr>
        <a:noFill/>
        <a:ln w="25400">
          <a:noFill/>
        </a:ln>
      </c:spPr>
    </c:plotArea>
    <c:legend>
      <c:legendPos val="b"/>
      <c:layout/>
    </c:legend>
    <c:plotVisOnly val="1"/>
    <c:dispBlanksAs val="gap"/>
  </c:chart>
  <c:txPr>
    <a:bodyPr/>
    <a:lstStyle/>
    <a:p>
      <a:pPr>
        <a:defRPr sz="1800"/>
      </a:pPr>
      <a:endParaRPr lang="en-US"/>
    </a:p>
  </c:txPr>
  <c:externalData r:id="rId2"/>
</c:chartSpace>
</file>

<file path=ppt/charts/chart24.xml><?xml version="1.0" encoding="utf-8"?>
<c:chartSpace xmlns:c="http://schemas.openxmlformats.org/drawingml/2006/chart" xmlns:a="http://schemas.openxmlformats.org/drawingml/2006/main" xmlns:r="http://schemas.openxmlformats.org/officeDocument/2006/relationships">
  <c:lang val="en-GB"/>
  <c:clrMapOvr bg1="lt1" tx1="dk1" bg2="lt2" tx2="dk2" accent1="accent1" accent2="accent2" accent3="accent3" accent4="accent4" accent5="accent5" accent6="accent6" hlink="hlink" folHlink="folHlink"/>
  <c:chart>
    <c:title>
      <c:tx>
        <c:rich>
          <a:bodyPr/>
          <a:lstStyle/>
          <a:p>
            <a:pPr>
              <a:defRPr/>
            </a:pPr>
            <a:r>
              <a:rPr lang="en-GB"/>
              <a:t>Kazakhstan</a:t>
            </a:r>
          </a:p>
        </c:rich>
      </c:tx>
      <c:layout/>
      <c:overlay val="1"/>
    </c:title>
    <c:plotArea>
      <c:layout/>
      <c:lineChart>
        <c:grouping val="standard"/>
        <c:ser>
          <c:idx val="0"/>
          <c:order val="0"/>
          <c:tx>
            <c:v>GDP growth</c:v>
          </c:tx>
          <c:marker>
            <c:symbol val="none"/>
          </c:marker>
          <c:cat>
            <c:strRef>
              <c:f>CYC_Livio_annual!$AB$33:$AB$44</c:f>
              <c:strCach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strCache>
            </c:strRef>
          </c:cat>
          <c:val>
            <c:numRef>
              <c:f>CYC_Livio_annual!$AC$13:$AC$24</c:f>
              <c:numCache>
                <c:formatCode>0.0</c:formatCode>
                <c:ptCount val="12"/>
                <c:pt idx="0">
                  <c:v>13.5</c:v>
                </c:pt>
                <c:pt idx="1">
                  <c:v>9.8000000000000007</c:v>
                </c:pt>
                <c:pt idx="2">
                  <c:v>9.3000000000000007</c:v>
                </c:pt>
                <c:pt idx="3">
                  <c:v>9.6</c:v>
                </c:pt>
                <c:pt idx="4">
                  <c:v>9.7000000000000011</c:v>
                </c:pt>
                <c:pt idx="5">
                  <c:v>10.7</c:v>
                </c:pt>
                <c:pt idx="6">
                  <c:v>8.9</c:v>
                </c:pt>
                <c:pt idx="7">
                  <c:v>3.3</c:v>
                </c:pt>
                <c:pt idx="8">
                  <c:v>1.2</c:v>
                </c:pt>
                <c:pt idx="9">
                  <c:v>7.3</c:v>
                </c:pt>
                <c:pt idx="10">
                  <c:v>7.5</c:v>
                </c:pt>
                <c:pt idx="11">
                  <c:v>5</c:v>
                </c:pt>
              </c:numCache>
            </c:numRef>
          </c:val>
        </c:ser>
        <c:ser>
          <c:idx val="1"/>
          <c:order val="1"/>
          <c:tx>
            <c:v>ToT growth</c:v>
          </c:tx>
          <c:marker>
            <c:symbol val="none"/>
          </c:marker>
          <c:cat>
            <c:strRef>
              <c:f>CYC_Livio_annual!$AB$33:$AB$44</c:f>
              <c:strCach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strCache>
            </c:strRef>
          </c:cat>
          <c:val>
            <c:numRef>
              <c:f>CYC_Livio_annual!$AQ$29:$AQ$40</c:f>
              <c:numCache>
                <c:formatCode>General</c:formatCode>
                <c:ptCount val="12"/>
                <c:pt idx="0">
                  <c:v>-7.7300000000000084</c:v>
                </c:pt>
                <c:pt idx="1">
                  <c:v>0.80199414761028465</c:v>
                </c:pt>
                <c:pt idx="2">
                  <c:v>8.246425115578969</c:v>
                </c:pt>
                <c:pt idx="3">
                  <c:v>17.054032578466412</c:v>
                </c:pt>
                <c:pt idx="4">
                  <c:v>24.692405600339413</c:v>
                </c:pt>
                <c:pt idx="5">
                  <c:v>18.734263354882646</c:v>
                </c:pt>
                <c:pt idx="6">
                  <c:v>4.1895919303071985</c:v>
                </c:pt>
                <c:pt idx="7">
                  <c:v>18.026294075581692</c:v>
                </c:pt>
                <c:pt idx="8">
                  <c:v>-24.752982848620427</c:v>
                </c:pt>
                <c:pt idx="9">
                  <c:v>21.11489625270983</c:v>
                </c:pt>
                <c:pt idx="10">
                  <c:v>19.024240564590372</c:v>
                </c:pt>
                <c:pt idx="11">
                  <c:v>-0.61871616395978268</c:v>
                </c:pt>
              </c:numCache>
            </c:numRef>
          </c:val>
        </c:ser>
        <c:marker val="1"/>
        <c:axId val="98534144"/>
        <c:axId val="98535680"/>
      </c:lineChart>
      <c:catAx>
        <c:axId val="98534144"/>
        <c:scaling>
          <c:orientation val="minMax"/>
        </c:scaling>
        <c:axPos val="b"/>
        <c:numFmt formatCode="General" sourceLinked="0"/>
        <c:tickLblPos val="nextTo"/>
        <c:crossAx val="98535680"/>
        <c:crosses val="autoZero"/>
        <c:auto val="1"/>
        <c:lblAlgn val="ctr"/>
        <c:lblOffset val="100"/>
      </c:catAx>
      <c:valAx>
        <c:axId val="98535680"/>
        <c:scaling>
          <c:orientation val="minMax"/>
        </c:scaling>
        <c:axPos val="l"/>
        <c:majorGridlines/>
        <c:numFmt formatCode="0.0" sourceLinked="1"/>
        <c:tickLblPos val="nextTo"/>
        <c:crossAx val="98534144"/>
        <c:crosses val="autoZero"/>
        <c:crossBetween val="between"/>
      </c:valAx>
    </c:plotArea>
    <c:legend>
      <c:legendPos val="r"/>
      <c:layout/>
    </c:legend>
    <c:plotVisOnly val="1"/>
    <c:dispBlanksAs val="gap"/>
  </c:chart>
  <c:spPr>
    <a:solidFill>
      <a:schemeClr val="bg1"/>
    </a:solidFill>
  </c:spPr>
  <c:externalData r:id="rId2"/>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title>
      <c:tx>
        <c:rich>
          <a:bodyPr/>
          <a:lstStyle/>
          <a:p>
            <a:pPr>
              <a:defRPr/>
            </a:pPr>
            <a:r>
              <a:rPr lang="en-GB"/>
              <a:t>OPEC Average</a:t>
            </a:r>
          </a:p>
        </c:rich>
      </c:tx>
      <c:layout/>
      <c:overlay val="1"/>
    </c:title>
    <c:plotArea>
      <c:layout/>
      <c:lineChart>
        <c:grouping val="standard"/>
        <c:ser>
          <c:idx val="0"/>
          <c:order val="0"/>
          <c:tx>
            <c:v>GDP growth</c:v>
          </c:tx>
          <c:marker>
            <c:symbol val="none"/>
          </c:marker>
          <c:cat>
            <c:strRef>
              <c:f>CYC_Livio_annual!$AB$33:$AB$44</c:f>
              <c:strCach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strCache>
            </c:strRef>
          </c:cat>
          <c:val>
            <c:numRef>
              <c:f>CYC_Livio_annual!$AE$13:$AE$24</c:f>
              <c:numCache>
                <c:formatCode>0.000</c:formatCode>
                <c:ptCount val="12"/>
                <c:pt idx="0">
                  <c:v>2.9661818181818211</c:v>
                </c:pt>
                <c:pt idx="1">
                  <c:v>2.8870909090909085</c:v>
                </c:pt>
                <c:pt idx="2">
                  <c:v>2.6984545454545459</c:v>
                </c:pt>
                <c:pt idx="3">
                  <c:v>16.623999999999999</c:v>
                </c:pt>
                <c:pt idx="4">
                  <c:v>7.4471818181818108</c:v>
                </c:pt>
                <c:pt idx="5">
                  <c:v>10.010909090909102</c:v>
                </c:pt>
                <c:pt idx="6">
                  <c:v>7.8310909090909089</c:v>
                </c:pt>
                <c:pt idx="7">
                  <c:v>6.605818181818182</c:v>
                </c:pt>
                <c:pt idx="8">
                  <c:v>1.8143636363636362</c:v>
                </c:pt>
                <c:pt idx="9">
                  <c:v>4.7787272727272727</c:v>
                </c:pt>
                <c:pt idx="10">
                  <c:v>6.3509090909090906</c:v>
                </c:pt>
                <c:pt idx="11">
                  <c:v>4.9672727272727304</c:v>
                </c:pt>
              </c:numCache>
            </c:numRef>
          </c:val>
        </c:ser>
        <c:ser>
          <c:idx val="1"/>
          <c:order val="1"/>
          <c:tx>
            <c:v>ToT growth</c:v>
          </c:tx>
          <c:marker>
            <c:symbol val="none"/>
          </c:marker>
          <c:cat>
            <c:strRef>
              <c:f>CYC_Livio_annual!$AB$33:$AB$44</c:f>
              <c:strCach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strCache>
            </c:strRef>
          </c:cat>
          <c:val>
            <c:numRef>
              <c:f>CYC_Livio_annual!$AS$29:$AS$40</c:f>
              <c:numCache>
                <c:formatCode>General</c:formatCode>
                <c:ptCount val="12"/>
                <c:pt idx="0">
                  <c:v>-9.4845454545454544</c:v>
                </c:pt>
                <c:pt idx="1">
                  <c:v>-1.2534273403838518</c:v>
                </c:pt>
                <c:pt idx="2">
                  <c:v>10.711052797526403</c:v>
                </c:pt>
                <c:pt idx="3">
                  <c:v>16.006430868167126</c:v>
                </c:pt>
                <c:pt idx="4">
                  <c:v>30.319228972147688</c:v>
                </c:pt>
                <c:pt idx="5">
                  <c:v>13.690005955347052</c:v>
                </c:pt>
                <c:pt idx="6">
                  <c:v>1.4399794746800698</c:v>
                </c:pt>
                <c:pt idx="7">
                  <c:v>22.474444093160489</c:v>
                </c:pt>
                <c:pt idx="8">
                  <c:v>-28.615250912094751</c:v>
                </c:pt>
                <c:pt idx="9">
                  <c:v>16.671789586610501</c:v>
                </c:pt>
                <c:pt idx="10">
                  <c:v>18.032058600186975</c:v>
                </c:pt>
                <c:pt idx="11">
                  <c:v>2.2272309510263244</c:v>
                </c:pt>
              </c:numCache>
            </c:numRef>
          </c:val>
        </c:ser>
        <c:marker val="1"/>
        <c:axId val="98519680"/>
        <c:axId val="98570624"/>
      </c:lineChart>
      <c:catAx>
        <c:axId val="98519680"/>
        <c:scaling>
          <c:orientation val="minMax"/>
        </c:scaling>
        <c:axPos val="b"/>
        <c:numFmt formatCode="General" sourceLinked="0"/>
        <c:tickLblPos val="nextTo"/>
        <c:crossAx val="98570624"/>
        <c:crosses val="autoZero"/>
        <c:auto val="1"/>
        <c:lblAlgn val="ctr"/>
        <c:lblOffset val="100"/>
      </c:catAx>
      <c:valAx>
        <c:axId val="98570624"/>
        <c:scaling>
          <c:orientation val="minMax"/>
        </c:scaling>
        <c:axPos val="l"/>
        <c:majorGridlines/>
        <c:numFmt formatCode="0.0" sourceLinked="0"/>
        <c:tickLblPos val="nextTo"/>
        <c:crossAx val="98519680"/>
        <c:crosses val="autoZero"/>
        <c:crossBetween val="between"/>
      </c:valAx>
    </c:plotArea>
    <c:legend>
      <c:legendPos val="r"/>
      <c:layout/>
    </c:legend>
    <c:plotVisOnly val="1"/>
    <c:dispBlanksAs val="gap"/>
  </c:chart>
  <c:spPr>
    <a:solidFill>
      <a:schemeClr val="bg1"/>
    </a:solidFill>
  </c:spPr>
  <c:externalData r:id="rId2"/>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title>
      <c:tx>
        <c:rich>
          <a:bodyPr/>
          <a:lstStyle/>
          <a:p>
            <a:pPr>
              <a:defRPr/>
            </a:pPr>
            <a:r>
              <a:rPr lang="en-GB"/>
              <a:t>Norway</a:t>
            </a:r>
          </a:p>
        </c:rich>
      </c:tx>
      <c:layout/>
      <c:overlay val="1"/>
    </c:title>
    <c:plotArea>
      <c:layout/>
      <c:lineChart>
        <c:grouping val="standard"/>
        <c:ser>
          <c:idx val="0"/>
          <c:order val="0"/>
          <c:tx>
            <c:v>GDP growth</c:v>
          </c:tx>
          <c:marker>
            <c:symbol val="none"/>
          </c:marker>
          <c:cat>
            <c:strRef>
              <c:f>CYC_Livio_annual!$AB$33:$AB$44</c:f>
              <c:strCach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strCache>
            </c:strRef>
          </c:cat>
          <c:val>
            <c:numRef>
              <c:f>CYC_Livio_annual!$AD$13:$AD$24</c:f>
              <c:numCache>
                <c:formatCode>0.000</c:formatCode>
                <c:ptCount val="12"/>
                <c:pt idx="0">
                  <c:v>1.9900000000000018</c:v>
                </c:pt>
                <c:pt idx="1">
                  <c:v>1.502</c:v>
                </c:pt>
                <c:pt idx="2">
                  <c:v>0.98099999999999998</c:v>
                </c:pt>
                <c:pt idx="3">
                  <c:v>3.9609999999999999</c:v>
                </c:pt>
                <c:pt idx="4">
                  <c:v>2.589</c:v>
                </c:pt>
                <c:pt idx="5">
                  <c:v>2.2989999999999999</c:v>
                </c:pt>
                <c:pt idx="6">
                  <c:v>2.653</c:v>
                </c:pt>
                <c:pt idx="7">
                  <c:v>6.8000000000000019E-2</c:v>
                </c:pt>
                <c:pt idx="8">
                  <c:v>-1.635</c:v>
                </c:pt>
                <c:pt idx="9">
                  <c:v>0.47800000000000031</c:v>
                </c:pt>
                <c:pt idx="10">
                  <c:v>1.341</c:v>
                </c:pt>
                <c:pt idx="11">
                  <c:v>2.8959999999999977</c:v>
                </c:pt>
              </c:numCache>
            </c:numRef>
          </c:val>
        </c:ser>
        <c:ser>
          <c:idx val="1"/>
          <c:order val="1"/>
          <c:tx>
            <c:v>ToT growth</c:v>
          </c:tx>
          <c:marker>
            <c:symbol val="none"/>
          </c:marker>
          <c:cat>
            <c:strRef>
              <c:f>CYC_Livio_annual!$AB$33:$AB$44</c:f>
              <c:strCach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strCache>
            </c:strRef>
          </c:cat>
          <c:val>
            <c:numRef>
              <c:f>CYC_Livio_annual!$AR$29:$AR$40</c:f>
              <c:numCache>
                <c:formatCode>General</c:formatCode>
                <c:ptCount val="12"/>
                <c:pt idx="0">
                  <c:v>-5.1099999999999985</c:v>
                </c:pt>
                <c:pt idx="1">
                  <c:v>-4.3629465697122836</c:v>
                </c:pt>
                <c:pt idx="2">
                  <c:v>-0.96969696969696451</c:v>
                </c:pt>
                <c:pt idx="3">
                  <c:v>11.605652609324572</c:v>
                </c:pt>
                <c:pt idx="4">
                  <c:v>21.136590229312091</c:v>
                </c:pt>
                <c:pt idx="5">
                  <c:v>14.584362139917696</c:v>
                </c:pt>
                <c:pt idx="6">
                  <c:v>-3.7710099123689131</c:v>
                </c:pt>
                <c:pt idx="7">
                  <c:v>17.093379114727153</c:v>
                </c:pt>
                <c:pt idx="8">
                  <c:v>-20.819787084847327</c:v>
                </c:pt>
                <c:pt idx="9">
                  <c:v>11.673778278721532</c:v>
                </c:pt>
                <c:pt idx="10">
                  <c:v>13.704851849181738</c:v>
                </c:pt>
                <c:pt idx="11">
                  <c:v>2.4600557950798816</c:v>
                </c:pt>
              </c:numCache>
            </c:numRef>
          </c:val>
        </c:ser>
        <c:marker val="1"/>
        <c:axId val="98607872"/>
        <c:axId val="98609408"/>
      </c:lineChart>
      <c:catAx>
        <c:axId val="98607872"/>
        <c:scaling>
          <c:orientation val="minMax"/>
        </c:scaling>
        <c:axPos val="b"/>
        <c:numFmt formatCode="General" sourceLinked="0"/>
        <c:tickLblPos val="nextTo"/>
        <c:crossAx val="98609408"/>
        <c:crosses val="autoZero"/>
        <c:auto val="1"/>
        <c:lblAlgn val="ctr"/>
        <c:lblOffset val="100"/>
      </c:catAx>
      <c:valAx>
        <c:axId val="98609408"/>
        <c:scaling>
          <c:orientation val="minMax"/>
        </c:scaling>
        <c:axPos val="l"/>
        <c:majorGridlines/>
        <c:numFmt formatCode="0.0" sourceLinked="0"/>
        <c:tickLblPos val="nextTo"/>
        <c:crossAx val="98607872"/>
        <c:crosses val="autoZero"/>
        <c:crossBetween val="between"/>
      </c:valAx>
    </c:plotArea>
    <c:legend>
      <c:legendPos val="r"/>
      <c:layout/>
    </c:legend>
    <c:plotVisOnly val="1"/>
    <c:dispBlanksAs val="gap"/>
  </c:chart>
  <c:spPr>
    <a:solidFill>
      <a:schemeClr val="bg1"/>
    </a:solidFill>
  </c:spPr>
  <c:externalData r:id="rId2"/>
</c:chartSpace>
</file>

<file path=ppt/charts/chart27.xml><?xml version="1.0" encoding="utf-8"?>
<c:chartSpace xmlns:c="http://schemas.openxmlformats.org/drawingml/2006/chart" xmlns:a="http://schemas.openxmlformats.org/drawingml/2006/main" xmlns:r="http://schemas.openxmlformats.org/officeDocument/2006/relationships">
  <c:lang val="en-GB"/>
  <c:clrMapOvr bg1="lt1" tx1="dk1" bg2="lt2" tx2="dk2" accent1="accent1" accent2="accent2" accent3="accent3" accent4="accent4" accent5="accent5" accent6="accent6" hlink="hlink" folHlink="folHlink"/>
  <c:chart>
    <c:plotArea>
      <c:layout>
        <c:manualLayout>
          <c:layoutTarget val="inner"/>
          <c:xMode val="edge"/>
          <c:yMode val="edge"/>
          <c:x val="0.22747592284451368"/>
          <c:y val="0.15191717812112451"/>
          <c:w val="0.5103275068027634"/>
          <c:h val="0.79251053145478667"/>
        </c:manualLayout>
      </c:layout>
      <c:radarChart>
        <c:radarStyle val="marker"/>
        <c:ser>
          <c:idx val="0"/>
          <c:order val="0"/>
          <c:tx>
            <c:strRef>
              <c:f>trilemma!$A$26</c:f>
              <c:strCache>
                <c:ptCount val="1"/>
                <c:pt idx="0">
                  <c:v>Kazakhstan</c:v>
                </c:pt>
              </c:strCache>
            </c:strRef>
          </c:tx>
          <c:dPt>
            <c:idx val="0"/>
            <c:marker>
              <c:symbol val="diamond"/>
              <c:size val="7"/>
            </c:marker>
          </c:dPt>
          <c:cat>
            <c:strRef>
              <c:f>trilemma!$B$25:$D$25</c:f>
              <c:strCache>
                <c:ptCount val="3"/>
                <c:pt idx="0">
                  <c:v>Monetary Policy Independence</c:v>
                </c:pt>
                <c:pt idx="1">
                  <c:v>Exchange Rate Stability</c:v>
                </c:pt>
                <c:pt idx="2">
                  <c:v>Financial Account Openness</c:v>
                </c:pt>
              </c:strCache>
            </c:strRef>
          </c:cat>
          <c:val>
            <c:numRef>
              <c:f>trilemma!$B$26:$D$26</c:f>
              <c:numCache>
                <c:formatCode>General</c:formatCode>
                <c:ptCount val="3"/>
                <c:pt idx="0">
                  <c:v>0.5</c:v>
                </c:pt>
                <c:pt idx="1">
                  <c:v>0.69802802801132202</c:v>
                </c:pt>
                <c:pt idx="2">
                  <c:v>0.16154941916465759</c:v>
                </c:pt>
              </c:numCache>
            </c:numRef>
          </c:val>
        </c:ser>
        <c:ser>
          <c:idx val="4"/>
          <c:order val="1"/>
          <c:tx>
            <c:strRef>
              <c:f>trilemma!$A$27</c:f>
              <c:strCache>
                <c:ptCount val="1"/>
                <c:pt idx="0">
                  <c:v>Norway</c:v>
                </c:pt>
              </c:strCache>
            </c:strRef>
          </c:tx>
          <c:spPr>
            <a:ln>
              <a:solidFill>
                <a:srgbClr val="0000FF"/>
              </a:solidFill>
            </a:ln>
          </c:spPr>
          <c:marker>
            <c:spPr>
              <a:ln>
                <a:solidFill>
                  <a:srgbClr val="0000FF"/>
                </a:solidFill>
              </a:ln>
            </c:spPr>
          </c:marker>
          <c:cat>
            <c:strRef>
              <c:f>trilemma!$B$25:$D$25</c:f>
              <c:strCache>
                <c:ptCount val="3"/>
                <c:pt idx="0">
                  <c:v>Monetary Policy Independence</c:v>
                </c:pt>
                <c:pt idx="1">
                  <c:v>Exchange Rate Stability</c:v>
                </c:pt>
                <c:pt idx="2">
                  <c:v>Financial Account Openness</c:v>
                </c:pt>
              </c:strCache>
            </c:strRef>
          </c:cat>
          <c:val>
            <c:numRef>
              <c:f>trilemma!$B$27:$D$27</c:f>
              <c:numCache>
                <c:formatCode>General</c:formatCode>
                <c:ptCount val="3"/>
                <c:pt idx="0">
                  <c:v>0.25436139106750488</c:v>
                </c:pt>
                <c:pt idx="1">
                  <c:v>0.41750487685203608</c:v>
                </c:pt>
                <c:pt idx="2">
                  <c:v>1</c:v>
                </c:pt>
              </c:numCache>
            </c:numRef>
          </c:val>
        </c:ser>
        <c:ser>
          <c:idx val="1"/>
          <c:order val="2"/>
          <c:tx>
            <c:strRef>
              <c:f>trilemma!$A$28</c:f>
              <c:strCache>
                <c:ptCount val="1"/>
                <c:pt idx="0">
                  <c:v>OPEC Average</c:v>
                </c:pt>
              </c:strCache>
            </c:strRef>
          </c:tx>
          <c:spPr>
            <a:ln>
              <a:solidFill>
                <a:srgbClr val="C00000"/>
              </a:solidFill>
            </a:ln>
          </c:spPr>
          <c:marker>
            <c:spPr>
              <a:solidFill>
                <a:srgbClr val="C00000"/>
              </a:solidFill>
              <a:ln>
                <a:solidFill>
                  <a:srgbClr val="C00000"/>
                </a:solidFill>
              </a:ln>
            </c:spPr>
          </c:marker>
          <c:val>
            <c:numRef>
              <c:f>trilemma!$B$28:$D$28</c:f>
              <c:numCache>
                <c:formatCode>General</c:formatCode>
                <c:ptCount val="3"/>
                <c:pt idx="0">
                  <c:v>0.46319060400128365</c:v>
                </c:pt>
                <c:pt idx="1">
                  <c:v>0.6325066015124321</c:v>
                </c:pt>
                <c:pt idx="2">
                  <c:v>0.53832300379872322</c:v>
                </c:pt>
              </c:numCache>
            </c:numRef>
          </c:val>
        </c:ser>
        <c:axId val="98342016"/>
        <c:axId val="98343936"/>
      </c:radarChart>
      <c:catAx>
        <c:axId val="98342016"/>
        <c:scaling>
          <c:orientation val="minMax"/>
        </c:scaling>
        <c:axPos val="b"/>
        <c:majorGridlines/>
        <c:numFmt formatCode="General" sourceLinked="1"/>
        <c:tickLblPos val="nextTo"/>
        <c:spPr>
          <a:ln>
            <a:solidFill>
              <a:srgbClr val="FFFFFF"/>
            </a:solidFill>
          </a:ln>
        </c:spPr>
        <c:txPr>
          <a:bodyPr/>
          <a:lstStyle/>
          <a:p>
            <a:pPr>
              <a:defRPr sz="1400" b="1">
                <a:solidFill>
                  <a:schemeClr val="bg1"/>
                </a:solidFill>
              </a:defRPr>
            </a:pPr>
            <a:endParaRPr lang="en-US"/>
          </a:p>
        </c:txPr>
        <c:crossAx val="98343936"/>
        <c:crosses val="autoZero"/>
        <c:lblAlgn val="ctr"/>
        <c:lblOffset val="100"/>
      </c:catAx>
      <c:valAx>
        <c:axId val="98343936"/>
        <c:scaling>
          <c:orientation val="minMax"/>
        </c:scaling>
        <c:axPos val="l"/>
        <c:majorGridlines/>
        <c:numFmt formatCode="General" sourceLinked="1"/>
        <c:majorTickMark val="none"/>
        <c:tickLblPos val="nextTo"/>
        <c:crossAx val="98342016"/>
        <c:crosses val="autoZero"/>
        <c:crossBetween val="between"/>
      </c:valAx>
    </c:plotArea>
    <c:legend>
      <c:legendPos val="b"/>
      <c:layout>
        <c:manualLayout>
          <c:xMode val="edge"/>
          <c:yMode val="edge"/>
          <c:x val="0.19108662186849271"/>
          <c:y val="0.78341844297548113"/>
          <c:w val="0.58968910088531756"/>
          <c:h val="6.7055621357023518E-2"/>
        </c:manualLayout>
      </c:layout>
      <c:txPr>
        <a:bodyPr/>
        <a:lstStyle/>
        <a:p>
          <a:pPr>
            <a:defRPr sz="1800" b="1">
              <a:solidFill>
                <a:schemeClr val="bg1"/>
              </a:solidFill>
            </a:defRPr>
          </a:pPr>
          <a:endParaRPr lang="en-US"/>
        </a:p>
      </c:txPr>
    </c:legend>
    <c:plotVisOnly val="1"/>
    <c:dispBlanksAs val="gap"/>
  </c:chart>
  <c:spPr>
    <a:effectLst>
      <a:glow>
        <a:schemeClr val="accent1"/>
      </a:glow>
    </a:effectLst>
  </c:spPr>
  <c:externalData r:id="rId2"/>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en-GB"/>
  <c:style val="34"/>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764134493530957E-2"/>
          <c:y val="2.6079414378794553E-2"/>
          <c:w val="0.67557488904246044"/>
          <c:h val="0.81206724579621736"/>
        </c:manualLayout>
      </c:layout>
      <c:lineChart>
        <c:grouping val="standard"/>
        <c:ser>
          <c:idx val="0"/>
          <c:order val="0"/>
          <c:tx>
            <c:v>Kazakhstan</c:v>
          </c:tx>
          <c:marker>
            <c:symbol val="none"/>
          </c:marker>
          <c:cat>
            <c:strRef>
              <c:f>CYC_Livio_annual!$BE$7:$BE$24</c:f>
              <c:strCache>
                <c:ptCount val="1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strCache>
            </c:strRef>
          </c:cat>
          <c:val>
            <c:numRef>
              <c:f>CYC_Livio_annual!$BH$7:$BH$23</c:f>
              <c:numCache>
                <c:formatCode>General</c:formatCode>
                <c:ptCount val="17"/>
                <c:pt idx="0">
                  <c:v>0.16291105747222948</c:v>
                </c:pt>
                <c:pt idx="1">
                  <c:v>0.16291105747222948</c:v>
                </c:pt>
                <c:pt idx="2">
                  <c:v>0.16291105747222948</c:v>
                </c:pt>
                <c:pt idx="3">
                  <c:v>0.16291105747222948</c:v>
                </c:pt>
                <c:pt idx="4">
                  <c:v>0.16291105747222948</c:v>
                </c:pt>
                <c:pt idx="5">
                  <c:v>0.16291105747222948</c:v>
                </c:pt>
                <c:pt idx="6">
                  <c:v>0.16291105747222948</c:v>
                </c:pt>
                <c:pt idx="7">
                  <c:v>0.16291105747222948</c:v>
                </c:pt>
                <c:pt idx="8">
                  <c:v>0.16291105747222948</c:v>
                </c:pt>
                <c:pt idx="9">
                  <c:v>0.16291105747222948</c:v>
                </c:pt>
                <c:pt idx="10">
                  <c:v>0.16291105747222948</c:v>
                </c:pt>
                <c:pt idx="11">
                  <c:v>0.16291105747222948</c:v>
                </c:pt>
                <c:pt idx="12">
                  <c:v>0.16291105747222948</c:v>
                </c:pt>
                <c:pt idx="13">
                  <c:v>0.16291105747222948</c:v>
                </c:pt>
                <c:pt idx="14">
                  <c:v>0.16291105747222948</c:v>
                </c:pt>
                <c:pt idx="15">
                  <c:v>0.16291105747222948</c:v>
                </c:pt>
                <c:pt idx="16">
                  <c:v>0.16291105747222948</c:v>
                </c:pt>
              </c:numCache>
            </c:numRef>
          </c:val>
        </c:ser>
        <c:ser>
          <c:idx val="1"/>
          <c:order val="1"/>
          <c:tx>
            <c:v>Norway</c:v>
          </c:tx>
          <c:marker>
            <c:symbol val="none"/>
          </c:marker>
          <c:cat>
            <c:strRef>
              <c:f>CYC_Livio_annual!$BE$7:$BE$24</c:f>
              <c:strCache>
                <c:ptCount val="1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strCache>
            </c:strRef>
          </c:cat>
          <c:val>
            <c:numRef>
              <c:f>CYC_Livio_annual!$BI$7:$BI$23</c:f>
              <c:numCache>
                <c:formatCode>General</c:formatCode>
                <c:ptCount val="17"/>
                <c:pt idx="0">
                  <c:v>0.81695163249969682</c:v>
                </c:pt>
                <c:pt idx="1">
                  <c:v>0.8779677748680117</c:v>
                </c:pt>
                <c:pt idx="2">
                  <c:v>0.93898391723632813</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numCache>
            </c:numRef>
          </c:val>
        </c:ser>
        <c:ser>
          <c:idx val="2"/>
          <c:order val="2"/>
          <c:tx>
            <c:v>OPEC Average</c:v>
          </c:tx>
          <c:spPr>
            <a:ln>
              <a:solidFill>
                <a:srgbClr val="C00000"/>
              </a:solidFill>
            </a:ln>
          </c:spPr>
          <c:marker>
            <c:symbol val="none"/>
          </c:marker>
          <c:cat>
            <c:strRef>
              <c:f>CYC_Livio_annual!$BE$7:$BE$24</c:f>
              <c:strCache>
                <c:ptCount val="1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strCache>
            </c:strRef>
          </c:cat>
          <c:val>
            <c:numRef>
              <c:f>CYC_Livio_annual!$BJ$7:$BJ$23</c:f>
              <c:numCache>
                <c:formatCode>General</c:formatCode>
                <c:ptCount val="17"/>
                <c:pt idx="0">
                  <c:v>0.52547374367713928</c:v>
                </c:pt>
                <c:pt idx="1">
                  <c:v>0.51784672169014812</c:v>
                </c:pt>
                <c:pt idx="2">
                  <c:v>0.53058358654379845</c:v>
                </c:pt>
                <c:pt idx="3">
                  <c:v>0.52295656874775687</c:v>
                </c:pt>
                <c:pt idx="4">
                  <c:v>0.49496567808091696</c:v>
                </c:pt>
                <c:pt idx="5">
                  <c:v>0.52295657619833968</c:v>
                </c:pt>
                <c:pt idx="6">
                  <c:v>0.55868688598275063</c:v>
                </c:pt>
                <c:pt idx="7">
                  <c:v>0.55868688598275063</c:v>
                </c:pt>
                <c:pt idx="8">
                  <c:v>0.55868688598275063</c:v>
                </c:pt>
                <c:pt idx="9">
                  <c:v>0.55868688598275063</c:v>
                </c:pt>
                <c:pt idx="10">
                  <c:v>0.55868688598275063</c:v>
                </c:pt>
                <c:pt idx="11">
                  <c:v>0.53832300379872322</c:v>
                </c:pt>
                <c:pt idx="12">
                  <c:v>0.53832300379872322</c:v>
                </c:pt>
                <c:pt idx="13">
                  <c:v>0.53832300379872322</c:v>
                </c:pt>
                <c:pt idx="14">
                  <c:v>0.53832300379872322</c:v>
                </c:pt>
                <c:pt idx="15">
                  <c:v>0.53832300379872322</c:v>
                </c:pt>
                <c:pt idx="16">
                  <c:v>0.5179591216146946</c:v>
                </c:pt>
              </c:numCache>
            </c:numRef>
          </c:val>
        </c:ser>
        <c:marker val="1"/>
        <c:axId val="101777408"/>
        <c:axId val="101778944"/>
      </c:lineChart>
      <c:catAx>
        <c:axId val="101777408"/>
        <c:scaling>
          <c:orientation val="minMax"/>
        </c:scaling>
        <c:axPos val="b"/>
        <c:numFmt formatCode="General" sourceLinked="1"/>
        <c:tickLblPos val="nextTo"/>
        <c:crossAx val="101778944"/>
        <c:crosses val="autoZero"/>
        <c:auto val="1"/>
        <c:lblAlgn val="ctr"/>
        <c:lblOffset val="100"/>
      </c:catAx>
      <c:valAx>
        <c:axId val="101778944"/>
        <c:scaling>
          <c:orientation val="minMax"/>
        </c:scaling>
        <c:axPos val="l"/>
        <c:majorGridlines/>
        <c:numFmt formatCode="General" sourceLinked="1"/>
        <c:tickLblPos val="nextTo"/>
        <c:crossAx val="101777408"/>
        <c:crosses val="autoZero"/>
        <c:crossBetween val="between"/>
      </c:valAx>
      <c:spPr>
        <a:noFill/>
        <a:ln w="25400">
          <a:noFill/>
        </a:ln>
      </c:spPr>
    </c:plotArea>
    <c:legend>
      <c:legendPos val="r"/>
      <c:layout/>
    </c:legend>
    <c:plotVisOnly val="1"/>
    <c:dispBlanksAs val="gap"/>
  </c:chart>
  <c:txPr>
    <a:bodyPr/>
    <a:lstStyle/>
    <a:p>
      <a:pPr>
        <a:defRPr sz="1800"/>
      </a:pPr>
      <a:endParaRPr lang="en-US"/>
    </a:p>
  </c:txPr>
  <c:externalData r:id="rId2"/>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en-GB"/>
  <c:style val="34"/>
  <c:clrMapOvr bg1="lt1" tx1="dk1" bg2="lt2" tx2="dk2" accent1="accent1" accent2="accent2" accent3="accent3" accent4="accent4" accent5="accent5" accent6="accent6" hlink="hlink" folHlink="folHlink"/>
  <c:chart>
    <c:autoTitleDeleted val="1"/>
    <c:plotArea>
      <c:layout/>
      <c:lineChart>
        <c:grouping val="standard"/>
        <c:ser>
          <c:idx val="0"/>
          <c:order val="0"/>
          <c:tx>
            <c:v>Kazakhstan</c:v>
          </c:tx>
          <c:marker>
            <c:symbol val="none"/>
          </c:marker>
          <c:cat>
            <c:strRef>
              <c:f>CYC_Livio_annual!$BE$17:$BE$24</c:f>
              <c:strCache>
                <c:ptCount val="8"/>
                <c:pt idx="0">
                  <c:v>2005</c:v>
                </c:pt>
                <c:pt idx="1">
                  <c:v>2006</c:v>
                </c:pt>
                <c:pt idx="2">
                  <c:v>2007</c:v>
                </c:pt>
                <c:pt idx="3">
                  <c:v>2008</c:v>
                </c:pt>
                <c:pt idx="4">
                  <c:v>2009</c:v>
                </c:pt>
                <c:pt idx="5">
                  <c:v>2010</c:v>
                </c:pt>
                <c:pt idx="6">
                  <c:v>2011</c:v>
                </c:pt>
                <c:pt idx="7">
                  <c:v>2012</c:v>
                </c:pt>
              </c:strCache>
            </c:strRef>
          </c:cat>
          <c:val>
            <c:numRef>
              <c:f>CYC_Livio_annual!$P$17:$P$24</c:f>
              <c:numCache>
                <c:formatCode>0.000</c:formatCode>
                <c:ptCount val="8"/>
                <c:pt idx="0">
                  <c:v>-1.8049999999999982</c:v>
                </c:pt>
                <c:pt idx="1">
                  <c:v>-2.4529999999999967</c:v>
                </c:pt>
                <c:pt idx="2">
                  <c:v>-7.9700000000000024</c:v>
                </c:pt>
                <c:pt idx="3">
                  <c:v>4.6919999999999975</c:v>
                </c:pt>
                <c:pt idx="4">
                  <c:v>-3.5579999999999998</c:v>
                </c:pt>
                <c:pt idx="5">
                  <c:v>0.95300000000000062</c:v>
                </c:pt>
                <c:pt idx="6">
                  <c:v>5.431000000000008</c:v>
                </c:pt>
                <c:pt idx="7">
                  <c:v>-0.44400000000000001</c:v>
                </c:pt>
              </c:numCache>
            </c:numRef>
          </c:val>
        </c:ser>
        <c:ser>
          <c:idx val="1"/>
          <c:order val="1"/>
          <c:tx>
            <c:v>Norway</c:v>
          </c:tx>
          <c:marker>
            <c:symbol val="none"/>
          </c:marker>
          <c:cat>
            <c:strRef>
              <c:f>CYC_Livio_annual!$BE$17:$BE$24</c:f>
              <c:strCache>
                <c:ptCount val="8"/>
                <c:pt idx="0">
                  <c:v>2005</c:v>
                </c:pt>
                <c:pt idx="1">
                  <c:v>2006</c:v>
                </c:pt>
                <c:pt idx="2">
                  <c:v>2007</c:v>
                </c:pt>
                <c:pt idx="3">
                  <c:v>2008</c:v>
                </c:pt>
                <c:pt idx="4">
                  <c:v>2009</c:v>
                </c:pt>
                <c:pt idx="5">
                  <c:v>2010</c:v>
                </c:pt>
                <c:pt idx="6">
                  <c:v>2011</c:v>
                </c:pt>
                <c:pt idx="7">
                  <c:v>2012</c:v>
                </c:pt>
              </c:strCache>
            </c:strRef>
          </c:cat>
          <c:val>
            <c:numRef>
              <c:f>CYC_Livio_annual!$Q$17:$Q$24</c:f>
              <c:numCache>
                <c:formatCode>0.000</c:formatCode>
                <c:ptCount val="8"/>
                <c:pt idx="0">
                  <c:v>16.433</c:v>
                </c:pt>
                <c:pt idx="1">
                  <c:v>16.442999999999966</c:v>
                </c:pt>
                <c:pt idx="2">
                  <c:v>12.638999999999999</c:v>
                </c:pt>
                <c:pt idx="3">
                  <c:v>16.064999999999987</c:v>
                </c:pt>
                <c:pt idx="4">
                  <c:v>11.923</c:v>
                </c:pt>
                <c:pt idx="5">
                  <c:v>11.939</c:v>
                </c:pt>
                <c:pt idx="6">
                  <c:v>13.54</c:v>
                </c:pt>
                <c:pt idx="7">
                  <c:v>14.521000000000001</c:v>
                </c:pt>
              </c:numCache>
            </c:numRef>
          </c:val>
        </c:ser>
        <c:ser>
          <c:idx val="2"/>
          <c:order val="2"/>
          <c:tx>
            <c:v>OPEC Average</c:v>
          </c:tx>
          <c:spPr>
            <a:ln>
              <a:solidFill>
                <a:srgbClr val="C00000"/>
              </a:solidFill>
            </a:ln>
          </c:spPr>
          <c:marker>
            <c:symbol val="none"/>
          </c:marker>
          <c:cat>
            <c:strRef>
              <c:f>CYC_Livio_annual!$BE$17:$BE$24</c:f>
              <c:strCache>
                <c:ptCount val="8"/>
                <c:pt idx="0">
                  <c:v>2005</c:v>
                </c:pt>
                <c:pt idx="1">
                  <c:v>2006</c:v>
                </c:pt>
                <c:pt idx="2">
                  <c:v>2007</c:v>
                </c:pt>
                <c:pt idx="3">
                  <c:v>2008</c:v>
                </c:pt>
                <c:pt idx="4">
                  <c:v>2009</c:v>
                </c:pt>
                <c:pt idx="5">
                  <c:v>2010</c:v>
                </c:pt>
                <c:pt idx="6">
                  <c:v>2011</c:v>
                </c:pt>
                <c:pt idx="7">
                  <c:v>2012</c:v>
                </c:pt>
              </c:strCache>
            </c:strRef>
          </c:cat>
          <c:val>
            <c:numRef>
              <c:f>CYC_Livio_annual!$R$17:$R$24</c:f>
              <c:numCache>
                <c:formatCode>0.000</c:formatCode>
                <c:ptCount val="8"/>
                <c:pt idx="0">
                  <c:v>22.550874999999998</c:v>
                </c:pt>
                <c:pt idx="1">
                  <c:v>25.511500000000005</c:v>
                </c:pt>
                <c:pt idx="2">
                  <c:v>22.424375000000005</c:v>
                </c:pt>
                <c:pt idx="3">
                  <c:v>22.392125</c:v>
                </c:pt>
                <c:pt idx="4">
                  <c:v>5.6054999999999975</c:v>
                </c:pt>
                <c:pt idx="5">
                  <c:v>11.66175</c:v>
                </c:pt>
                <c:pt idx="6">
                  <c:v>16.797888888888895</c:v>
                </c:pt>
                <c:pt idx="7">
                  <c:v>18.465888888888887</c:v>
                </c:pt>
              </c:numCache>
            </c:numRef>
          </c:val>
        </c:ser>
        <c:marker val="1"/>
        <c:axId val="101866496"/>
        <c:axId val="101892864"/>
      </c:lineChart>
      <c:catAx>
        <c:axId val="101866496"/>
        <c:scaling>
          <c:orientation val="minMax"/>
        </c:scaling>
        <c:axPos val="b"/>
        <c:numFmt formatCode="General" sourceLinked="0"/>
        <c:tickLblPos val="nextTo"/>
        <c:crossAx val="101892864"/>
        <c:crosses val="autoZero"/>
        <c:auto val="1"/>
        <c:lblAlgn val="ctr"/>
        <c:lblOffset val="100"/>
      </c:catAx>
      <c:valAx>
        <c:axId val="101892864"/>
        <c:scaling>
          <c:orientation val="minMax"/>
        </c:scaling>
        <c:axPos val="l"/>
        <c:majorGridlines/>
        <c:numFmt formatCode="0.000" sourceLinked="1"/>
        <c:tickLblPos val="nextTo"/>
        <c:crossAx val="101866496"/>
        <c:crosses val="autoZero"/>
        <c:crossBetween val="between"/>
      </c:valAx>
      <c:spPr>
        <a:noFill/>
        <a:ln w="25400">
          <a:noFill/>
        </a:ln>
      </c:spPr>
    </c:plotArea>
    <c:legend>
      <c:legendPos val="r"/>
      <c:layout/>
    </c:legend>
    <c:plotVisOnly val="1"/>
    <c:dispBlanksAs val="gap"/>
  </c:chart>
  <c:txPr>
    <a:bodyPr/>
    <a:lstStyle/>
    <a:p>
      <a:pPr>
        <a:defRPr sz="1800"/>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GB"/>
  <c:chart>
    <c:autoTitleDeleted val="1"/>
    <c:plotArea>
      <c:layout>
        <c:manualLayout>
          <c:layoutTarget val="inner"/>
          <c:xMode val="edge"/>
          <c:yMode val="edge"/>
          <c:x val="0.11901621672290986"/>
          <c:y val="0.24082163642588156"/>
          <c:w val="0.82559176630698961"/>
          <c:h val="0.47816643843432616"/>
        </c:manualLayout>
      </c:layout>
      <c:lineChart>
        <c:grouping val="standard"/>
        <c:ser>
          <c:idx val="2"/>
          <c:order val="0"/>
          <c:tx>
            <c:v>Kazakhstan</c:v>
          </c:tx>
          <c:spPr>
            <a:ln>
              <a:solidFill>
                <a:srgbClr val="0000FF"/>
              </a:solidFill>
            </a:ln>
          </c:spPr>
          <c:marker>
            <c:symbol val="none"/>
          </c:marker>
          <c:val>
            <c:numRef>
              <c:f>'[Part I.xlsx]Page4-1'!$N$2:$R$2</c:f>
              <c:numCache>
                <c:formatCode>0.00</c:formatCode>
                <c:ptCount val="5"/>
                <c:pt idx="0">
                  <c:v>7.3</c:v>
                </c:pt>
                <c:pt idx="1">
                  <c:v>7.5</c:v>
                </c:pt>
                <c:pt idx="2">
                  <c:v>5</c:v>
                </c:pt>
                <c:pt idx="3">
                  <c:v>5.9999998999999997</c:v>
                </c:pt>
                <c:pt idx="4">
                  <c:v>4.5243466215537476</c:v>
                </c:pt>
              </c:numCache>
            </c:numRef>
          </c:val>
        </c:ser>
        <c:ser>
          <c:idx val="0"/>
          <c:order val="1"/>
          <c:tx>
            <c:v>EMDE</c:v>
          </c:tx>
          <c:spPr>
            <a:ln>
              <a:solidFill>
                <a:srgbClr val="FFC000"/>
              </a:solidFill>
            </a:ln>
          </c:spPr>
          <c:marker>
            <c:symbol val="none"/>
          </c:marker>
          <c:cat>
            <c:numRef>
              <c:f>'[Part I.xlsx]Page6'!$G$1:$K$1</c:f>
              <c:numCache>
                <c:formatCode>General</c:formatCode>
                <c:ptCount val="5"/>
                <c:pt idx="0">
                  <c:v>2010</c:v>
                </c:pt>
                <c:pt idx="1">
                  <c:v>2011</c:v>
                </c:pt>
                <c:pt idx="2">
                  <c:v>2012</c:v>
                </c:pt>
                <c:pt idx="3">
                  <c:v>2013</c:v>
                </c:pt>
                <c:pt idx="4">
                  <c:v>2014</c:v>
                </c:pt>
              </c:numCache>
            </c:numRef>
          </c:cat>
          <c:val>
            <c:numRef>
              <c:f>'[Part I.xlsx]Page6'!$G$2:$K$2</c:f>
              <c:numCache>
                <c:formatCode>General</c:formatCode>
                <c:ptCount val="5"/>
                <c:pt idx="0">
                  <c:v>7.1036292333887525</c:v>
                </c:pt>
                <c:pt idx="1">
                  <c:v>5.8629692708128776</c:v>
                </c:pt>
                <c:pt idx="2">
                  <c:v>4.8468913872006434</c:v>
                </c:pt>
                <c:pt idx="3">
                  <c:v>4.5250462035393042</c:v>
                </c:pt>
                <c:pt idx="4">
                  <c:v>4.0993548198291947</c:v>
                </c:pt>
              </c:numCache>
            </c:numRef>
          </c:val>
        </c:ser>
        <c:ser>
          <c:idx val="1"/>
          <c:order val="2"/>
          <c:tx>
            <c:v>World</c:v>
          </c:tx>
          <c:spPr>
            <a:ln>
              <a:solidFill>
                <a:srgbClr val="FF0000"/>
              </a:solidFill>
            </a:ln>
          </c:spPr>
          <c:marker>
            <c:symbol val="none"/>
          </c:marker>
          <c:cat>
            <c:numRef>
              <c:f>'[Part I.xlsx]Page6'!$G$1:$K$1</c:f>
              <c:numCache>
                <c:formatCode>General</c:formatCode>
                <c:ptCount val="5"/>
                <c:pt idx="0">
                  <c:v>2010</c:v>
                </c:pt>
                <c:pt idx="1">
                  <c:v>2011</c:v>
                </c:pt>
                <c:pt idx="2">
                  <c:v>2012</c:v>
                </c:pt>
                <c:pt idx="3">
                  <c:v>2013</c:v>
                </c:pt>
                <c:pt idx="4">
                  <c:v>2014</c:v>
                </c:pt>
              </c:numCache>
            </c:numRef>
          </c:cat>
          <c:val>
            <c:numRef>
              <c:f>'[Part I.xlsx]Page6'!$G$3:$K$3</c:f>
              <c:numCache>
                <c:formatCode>General</c:formatCode>
                <c:ptCount val="5"/>
                <c:pt idx="0">
                  <c:v>4.1357043409744465</c:v>
                </c:pt>
                <c:pt idx="1">
                  <c:v>2.9353823271592567</c:v>
                </c:pt>
                <c:pt idx="2">
                  <c:v>2.4309328245115784</c:v>
                </c:pt>
                <c:pt idx="3">
                  <c:v>2.4959023249692844</c:v>
                </c:pt>
                <c:pt idx="4">
                  <c:v>2.6442959728111992</c:v>
                </c:pt>
              </c:numCache>
            </c:numRef>
          </c:val>
        </c:ser>
        <c:marker val="1"/>
        <c:axId val="79372288"/>
        <c:axId val="79475840"/>
      </c:lineChart>
      <c:catAx>
        <c:axId val="79372288"/>
        <c:scaling>
          <c:orientation val="minMax"/>
        </c:scaling>
        <c:axPos val="b"/>
        <c:numFmt formatCode="General" sourceLinked="1"/>
        <c:majorTickMark val="none"/>
        <c:tickLblPos val="nextTo"/>
        <c:spPr>
          <a:ln>
            <a:noFill/>
          </a:ln>
        </c:spPr>
        <c:txPr>
          <a:bodyPr/>
          <a:lstStyle/>
          <a:p>
            <a:pPr>
              <a:defRPr sz="1200">
                <a:latin typeface="Segoe UI" pitchFamily="34" charset="0"/>
                <a:ea typeface="Segoe UI" pitchFamily="34" charset="0"/>
                <a:cs typeface="Segoe UI" pitchFamily="34" charset="0"/>
              </a:defRPr>
            </a:pPr>
            <a:endParaRPr lang="en-US"/>
          </a:p>
        </c:txPr>
        <c:crossAx val="79475840"/>
        <c:crosses val="autoZero"/>
        <c:auto val="1"/>
        <c:lblAlgn val="ctr"/>
        <c:lblOffset val="100"/>
      </c:catAx>
      <c:valAx>
        <c:axId val="79475840"/>
        <c:scaling>
          <c:orientation val="minMax"/>
        </c:scaling>
        <c:axPos val="l"/>
        <c:majorGridlines>
          <c:spPr>
            <a:ln>
              <a:solidFill>
                <a:schemeClr val="tx1"/>
              </a:solidFill>
              <a:prstDash val="sysDot"/>
            </a:ln>
          </c:spPr>
        </c:majorGridlines>
        <c:numFmt formatCode="0" sourceLinked="0"/>
        <c:majorTickMark val="none"/>
        <c:tickLblPos val="nextTo"/>
        <c:spPr>
          <a:ln>
            <a:noFill/>
          </a:ln>
        </c:spPr>
        <c:txPr>
          <a:bodyPr/>
          <a:lstStyle/>
          <a:p>
            <a:pPr>
              <a:defRPr sz="1200">
                <a:latin typeface="Segoe UI" pitchFamily="34" charset="0"/>
                <a:ea typeface="Segoe UI" pitchFamily="34" charset="0"/>
                <a:cs typeface="Segoe UI" pitchFamily="34" charset="0"/>
              </a:defRPr>
            </a:pPr>
            <a:endParaRPr lang="en-US"/>
          </a:p>
        </c:txPr>
        <c:crossAx val="79372288"/>
        <c:crosses val="autoZero"/>
        <c:crossBetween val="between"/>
        <c:majorUnit val="2"/>
      </c:valAx>
      <c:spPr>
        <a:noFill/>
        <a:ln>
          <a:noFill/>
        </a:ln>
      </c:spPr>
    </c:plotArea>
    <c:legend>
      <c:legendPos val="r"/>
      <c:layout>
        <c:manualLayout>
          <c:xMode val="edge"/>
          <c:yMode val="edge"/>
          <c:x val="0.14271622297212908"/>
          <c:y val="0.60523964395754881"/>
          <c:w val="0.70495705082319449"/>
          <c:h val="0.11012593377750859"/>
        </c:manualLayout>
      </c:layout>
      <c:txPr>
        <a:bodyPr/>
        <a:lstStyle/>
        <a:p>
          <a:pPr>
            <a:defRPr sz="1200">
              <a:latin typeface="Segoe UI" pitchFamily="34" charset="0"/>
              <a:ea typeface="Segoe UI" pitchFamily="34" charset="0"/>
              <a:cs typeface="Segoe UI" pitchFamily="34" charset="0"/>
            </a:defRPr>
          </a:pPr>
          <a:endParaRPr lang="en-US"/>
        </a:p>
      </c:txPr>
    </c:legend>
    <c:plotVisOnly val="1"/>
    <c:dispBlanksAs val="gap"/>
  </c:chart>
  <c:externalData r:id="rId1"/>
  <c:userShapes r:id="rId2"/>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en-GB"/>
  <c:style val="34"/>
  <c:clrMapOvr bg1="lt1" tx1="dk1" bg2="lt2" tx2="dk2" accent1="accent1" accent2="accent2" accent3="accent3" accent4="accent4" accent5="accent5" accent6="accent6" hlink="hlink" folHlink="folHlink"/>
  <c:chart>
    <c:plotArea>
      <c:layout/>
      <c:lineChart>
        <c:grouping val="standard"/>
        <c:ser>
          <c:idx val="0"/>
          <c:order val="0"/>
          <c:tx>
            <c:v>Real Effective Exchange Rate Tenge/10$</c:v>
          </c:tx>
          <c:marker>
            <c:symbol val="none"/>
          </c:marker>
          <c:cat>
            <c:strRef>
              <c:f>Sheet3!$A$90:$A$301</c:f>
              <c:strCache>
                <c:ptCount val="212"/>
                <c:pt idx="0">
                  <c:v>199701</c:v>
                </c:pt>
                <c:pt idx="1">
                  <c:v>199702</c:v>
                </c:pt>
                <c:pt idx="2">
                  <c:v>199703</c:v>
                </c:pt>
                <c:pt idx="3">
                  <c:v>199704</c:v>
                </c:pt>
                <c:pt idx="4">
                  <c:v>199705</c:v>
                </c:pt>
                <c:pt idx="5">
                  <c:v>199706</c:v>
                </c:pt>
                <c:pt idx="6">
                  <c:v>199707</c:v>
                </c:pt>
                <c:pt idx="7">
                  <c:v>199708</c:v>
                </c:pt>
                <c:pt idx="8">
                  <c:v>199709</c:v>
                </c:pt>
                <c:pt idx="9">
                  <c:v>199710</c:v>
                </c:pt>
                <c:pt idx="10">
                  <c:v>199711</c:v>
                </c:pt>
                <c:pt idx="11">
                  <c:v>199712</c:v>
                </c:pt>
                <c:pt idx="12">
                  <c:v>199801</c:v>
                </c:pt>
                <c:pt idx="13">
                  <c:v>199802</c:v>
                </c:pt>
                <c:pt idx="14">
                  <c:v>199803</c:v>
                </c:pt>
                <c:pt idx="15">
                  <c:v>199804</c:v>
                </c:pt>
                <c:pt idx="16">
                  <c:v>199805</c:v>
                </c:pt>
                <c:pt idx="17">
                  <c:v>199806</c:v>
                </c:pt>
                <c:pt idx="18">
                  <c:v>199807</c:v>
                </c:pt>
                <c:pt idx="19">
                  <c:v>199808</c:v>
                </c:pt>
                <c:pt idx="20">
                  <c:v>199809</c:v>
                </c:pt>
                <c:pt idx="21">
                  <c:v>199810</c:v>
                </c:pt>
                <c:pt idx="22">
                  <c:v>199811</c:v>
                </c:pt>
                <c:pt idx="23">
                  <c:v>199812</c:v>
                </c:pt>
                <c:pt idx="24">
                  <c:v>199901</c:v>
                </c:pt>
                <c:pt idx="25">
                  <c:v>199902</c:v>
                </c:pt>
                <c:pt idx="26">
                  <c:v>199903</c:v>
                </c:pt>
                <c:pt idx="27">
                  <c:v>199904</c:v>
                </c:pt>
                <c:pt idx="28">
                  <c:v>199905</c:v>
                </c:pt>
                <c:pt idx="29">
                  <c:v>199906</c:v>
                </c:pt>
                <c:pt idx="30">
                  <c:v>199907</c:v>
                </c:pt>
                <c:pt idx="31">
                  <c:v>199908</c:v>
                </c:pt>
                <c:pt idx="32">
                  <c:v>199909</c:v>
                </c:pt>
                <c:pt idx="33">
                  <c:v>199910</c:v>
                </c:pt>
                <c:pt idx="34">
                  <c:v>199911</c:v>
                </c:pt>
                <c:pt idx="35">
                  <c:v>199912</c:v>
                </c:pt>
                <c:pt idx="36">
                  <c:v>200001</c:v>
                </c:pt>
                <c:pt idx="37">
                  <c:v>200002</c:v>
                </c:pt>
                <c:pt idx="38">
                  <c:v>200003</c:v>
                </c:pt>
                <c:pt idx="39">
                  <c:v>200004</c:v>
                </c:pt>
                <c:pt idx="40">
                  <c:v>200005</c:v>
                </c:pt>
                <c:pt idx="41">
                  <c:v>200006</c:v>
                </c:pt>
                <c:pt idx="42">
                  <c:v>200007</c:v>
                </c:pt>
                <c:pt idx="43">
                  <c:v>200008</c:v>
                </c:pt>
                <c:pt idx="44">
                  <c:v>200009</c:v>
                </c:pt>
                <c:pt idx="45">
                  <c:v>200010</c:v>
                </c:pt>
                <c:pt idx="46">
                  <c:v>200011</c:v>
                </c:pt>
                <c:pt idx="47">
                  <c:v>200012</c:v>
                </c:pt>
                <c:pt idx="48">
                  <c:v>200101</c:v>
                </c:pt>
                <c:pt idx="49">
                  <c:v>200102</c:v>
                </c:pt>
                <c:pt idx="50">
                  <c:v>200103</c:v>
                </c:pt>
                <c:pt idx="51">
                  <c:v>200104</c:v>
                </c:pt>
                <c:pt idx="52">
                  <c:v>200105</c:v>
                </c:pt>
                <c:pt idx="53">
                  <c:v>200106</c:v>
                </c:pt>
                <c:pt idx="54">
                  <c:v>200107</c:v>
                </c:pt>
                <c:pt idx="55">
                  <c:v>200108</c:v>
                </c:pt>
                <c:pt idx="56">
                  <c:v>200109</c:v>
                </c:pt>
                <c:pt idx="57">
                  <c:v>200110</c:v>
                </c:pt>
                <c:pt idx="58">
                  <c:v>200111</c:v>
                </c:pt>
                <c:pt idx="59">
                  <c:v>200112</c:v>
                </c:pt>
                <c:pt idx="60">
                  <c:v>200201</c:v>
                </c:pt>
                <c:pt idx="61">
                  <c:v>200202</c:v>
                </c:pt>
                <c:pt idx="62">
                  <c:v>200203</c:v>
                </c:pt>
                <c:pt idx="63">
                  <c:v>200204</c:v>
                </c:pt>
                <c:pt idx="64">
                  <c:v>200205</c:v>
                </c:pt>
                <c:pt idx="65">
                  <c:v>200206</c:v>
                </c:pt>
                <c:pt idx="66">
                  <c:v>200207</c:v>
                </c:pt>
                <c:pt idx="67">
                  <c:v>200208</c:v>
                </c:pt>
                <c:pt idx="68">
                  <c:v>200209</c:v>
                </c:pt>
                <c:pt idx="69">
                  <c:v>200210</c:v>
                </c:pt>
                <c:pt idx="70">
                  <c:v>200211</c:v>
                </c:pt>
                <c:pt idx="71">
                  <c:v>200212</c:v>
                </c:pt>
                <c:pt idx="72">
                  <c:v>200301</c:v>
                </c:pt>
                <c:pt idx="73">
                  <c:v>200302</c:v>
                </c:pt>
                <c:pt idx="74">
                  <c:v>200303</c:v>
                </c:pt>
                <c:pt idx="75">
                  <c:v>200304</c:v>
                </c:pt>
                <c:pt idx="76">
                  <c:v>200305</c:v>
                </c:pt>
                <c:pt idx="77">
                  <c:v>200306</c:v>
                </c:pt>
                <c:pt idx="78">
                  <c:v>200307</c:v>
                </c:pt>
                <c:pt idx="79">
                  <c:v>200308</c:v>
                </c:pt>
                <c:pt idx="80">
                  <c:v>200309</c:v>
                </c:pt>
                <c:pt idx="81">
                  <c:v>200310</c:v>
                </c:pt>
                <c:pt idx="82">
                  <c:v>200311</c:v>
                </c:pt>
                <c:pt idx="83">
                  <c:v>200312</c:v>
                </c:pt>
                <c:pt idx="84">
                  <c:v>200401</c:v>
                </c:pt>
                <c:pt idx="85">
                  <c:v>200402</c:v>
                </c:pt>
                <c:pt idx="86">
                  <c:v>200403</c:v>
                </c:pt>
                <c:pt idx="87">
                  <c:v>200404</c:v>
                </c:pt>
                <c:pt idx="88">
                  <c:v>200405</c:v>
                </c:pt>
                <c:pt idx="89">
                  <c:v>200406</c:v>
                </c:pt>
                <c:pt idx="90">
                  <c:v>200407</c:v>
                </c:pt>
                <c:pt idx="91">
                  <c:v>200408</c:v>
                </c:pt>
                <c:pt idx="92">
                  <c:v>200409</c:v>
                </c:pt>
                <c:pt idx="93">
                  <c:v>200410</c:v>
                </c:pt>
                <c:pt idx="94">
                  <c:v>200411</c:v>
                </c:pt>
                <c:pt idx="95">
                  <c:v>200412</c:v>
                </c:pt>
                <c:pt idx="96">
                  <c:v>200501</c:v>
                </c:pt>
                <c:pt idx="97">
                  <c:v>200502</c:v>
                </c:pt>
                <c:pt idx="98">
                  <c:v>200503</c:v>
                </c:pt>
                <c:pt idx="99">
                  <c:v>200504</c:v>
                </c:pt>
                <c:pt idx="100">
                  <c:v>200505</c:v>
                </c:pt>
                <c:pt idx="101">
                  <c:v>200506</c:v>
                </c:pt>
                <c:pt idx="102">
                  <c:v>200507</c:v>
                </c:pt>
                <c:pt idx="103">
                  <c:v>200508</c:v>
                </c:pt>
                <c:pt idx="104">
                  <c:v>200509</c:v>
                </c:pt>
                <c:pt idx="105">
                  <c:v>200510</c:v>
                </c:pt>
                <c:pt idx="106">
                  <c:v>200511</c:v>
                </c:pt>
                <c:pt idx="107">
                  <c:v>200512</c:v>
                </c:pt>
                <c:pt idx="108">
                  <c:v>200601</c:v>
                </c:pt>
                <c:pt idx="109">
                  <c:v>200602</c:v>
                </c:pt>
                <c:pt idx="110">
                  <c:v>200603</c:v>
                </c:pt>
                <c:pt idx="111">
                  <c:v>200604</c:v>
                </c:pt>
                <c:pt idx="112">
                  <c:v>200605</c:v>
                </c:pt>
                <c:pt idx="113">
                  <c:v>200606</c:v>
                </c:pt>
                <c:pt idx="114">
                  <c:v>200607</c:v>
                </c:pt>
                <c:pt idx="115">
                  <c:v>200608</c:v>
                </c:pt>
                <c:pt idx="116">
                  <c:v>200609</c:v>
                </c:pt>
                <c:pt idx="117">
                  <c:v>200610</c:v>
                </c:pt>
                <c:pt idx="118">
                  <c:v>200611</c:v>
                </c:pt>
                <c:pt idx="119">
                  <c:v>200612</c:v>
                </c:pt>
                <c:pt idx="120">
                  <c:v>200701</c:v>
                </c:pt>
                <c:pt idx="121">
                  <c:v>200702</c:v>
                </c:pt>
                <c:pt idx="122">
                  <c:v>200703</c:v>
                </c:pt>
                <c:pt idx="123">
                  <c:v>200704</c:v>
                </c:pt>
                <c:pt idx="124">
                  <c:v>200705</c:v>
                </c:pt>
                <c:pt idx="125">
                  <c:v>200706</c:v>
                </c:pt>
                <c:pt idx="126">
                  <c:v>200707</c:v>
                </c:pt>
                <c:pt idx="127">
                  <c:v>200708</c:v>
                </c:pt>
                <c:pt idx="128">
                  <c:v>200709</c:v>
                </c:pt>
                <c:pt idx="129">
                  <c:v>200710</c:v>
                </c:pt>
                <c:pt idx="130">
                  <c:v>200711</c:v>
                </c:pt>
                <c:pt idx="131">
                  <c:v>200712</c:v>
                </c:pt>
                <c:pt idx="132">
                  <c:v>200801</c:v>
                </c:pt>
                <c:pt idx="133">
                  <c:v>200802</c:v>
                </c:pt>
                <c:pt idx="134">
                  <c:v>200803</c:v>
                </c:pt>
                <c:pt idx="135">
                  <c:v>200804</c:v>
                </c:pt>
                <c:pt idx="136">
                  <c:v>200805</c:v>
                </c:pt>
                <c:pt idx="137">
                  <c:v>200806</c:v>
                </c:pt>
                <c:pt idx="138">
                  <c:v>200807</c:v>
                </c:pt>
                <c:pt idx="139">
                  <c:v>200808</c:v>
                </c:pt>
                <c:pt idx="140">
                  <c:v>200809</c:v>
                </c:pt>
                <c:pt idx="141">
                  <c:v>200810</c:v>
                </c:pt>
                <c:pt idx="142">
                  <c:v>200811</c:v>
                </c:pt>
                <c:pt idx="143">
                  <c:v>200812</c:v>
                </c:pt>
                <c:pt idx="144">
                  <c:v>200901</c:v>
                </c:pt>
                <c:pt idx="145">
                  <c:v>200902</c:v>
                </c:pt>
                <c:pt idx="146">
                  <c:v>200903</c:v>
                </c:pt>
                <c:pt idx="147">
                  <c:v>200904</c:v>
                </c:pt>
                <c:pt idx="148">
                  <c:v>200905</c:v>
                </c:pt>
                <c:pt idx="149">
                  <c:v>200906</c:v>
                </c:pt>
                <c:pt idx="150">
                  <c:v>200907</c:v>
                </c:pt>
                <c:pt idx="151">
                  <c:v>200908</c:v>
                </c:pt>
                <c:pt idx="152">
                  <c:v>200909</c:v>
                </c:pt>
                <c:pt idx="153">
                  <c:v>200910</c:v>
                </c:pt>
                <c:pt idx="154">
                  <c:v>200911</c:v>
                </c:pt>
                <c:pt idx="155">
                  <c:v>200912</c:v>
                </c:pt>
                <c:pt idx="156">
                  <c:v>201001</c:v>
                </c:pt>
                <c:pt idx="157">
                  <c:v>201002</c:v>
                </c:pt>
                <c:pt idx="158">
                  <c:v>201003</c:v>
                </c:pt>
                <c:pt idx="159">
                  <c:v>201004</c:v>
                </c:pt>
                <c:pt idx="160">
                  <c:v>201005</c:v>
                </c:pt>
                <c:pt idx="161">
                  <c:v>201006</c:v>
                </c:pt>
                <c:pt idx="162">
                  <c:v>201007</c:v>
                </c:pt>
                <c:pt idx="163">
                  <c:v>201008</c:v>
                </c:pt>
                <c:pt idx="164">
                  <c:v>201009</c:v>
                </c:pt>
                <c:pt idx="165">
                  <c:v>201010</c:v>
                </c:pt>
                <c:pt idx="166">
                  <c:v>201011</c:v>
                </c:pt>
                <c:pt idx="167">
                  <c:v>201012</c:v>
                </c:pt>
                <c:pt idx="168">
                  <c:v>201101</c:v>
                </c:pt>
                <c:pt idx="169">
                  <c:v>201102</c:v>
                </c:pt>
                <c:pt idx="170">
                  <c:v>201103</c:v>
                </c:pt>
                <c:pt idx="171">
                  <c:v>201104</c:v>
                </c:pt>
                <c:pt idx="172">
                  <c:v>201105</c:v>
                </c:pt>
                <c:pt idx="173">
                  <c:v>201106</c:v>
                </c:pt>
                <c:pt idx="174">
                  <c:v>201107</c:v>
                </c:pt>
                <c:pt idx="175">
                  <c:v>201108</c:v>
                </c:pt>
                <c:pt idx="176">
                  <c:v>201109</c:v>
                </c:pt>
                <c:pt idx="177">
                  <c:v>201110</c:v>
                </c:pt>
                <c:pt idx="178">
                  <c:v>201111</c:v>
                </c:pt>
                <c:pt idx="179">
                  <c:v>201112</c:v>
                </c:pt>
                <c:pt idx="180">
                  <c:v>201201</c:v>
                </c:pt>
                <c:pt idx="181">
                  <c:v>201202</c:v>
                </c:pt>
                <c:pt idx="182">
                  <c:v>201203</c:v>
                </c:pt>
                <c:pt idx="183">
                  <c:v>201204</c:v>
                </c:pt>
                <c:pt idx="184">
                  <c:v>201205</c:v>
                </c:pt>
                <c:pt idx="185">
                  <c:v>201206</c:v>
                </c:pt>
                <c:pt idx="186">
                  <c:v>201207</c:v>
                </c:pt>
                <c:pt idx="187">
                  <c:v>201208</c:v>
                </c:pt>
                <c:pt idx="188">
                  <c:v>201209</c:v>
                </c:pt>
                <c:pt idx="189">
                  <c:v>201210</c:v>
                </c:pt>
                <c:pt idx="190">
                  <c:v>201211</c:v>
                </c:pt>
                <c:pt idx="191">
                  <c:v>201212</c:v>
                </c:pt>
                <c:pt idx="192">
                  <c:v>201301</c:v>
                </c:pt>
                <c:pt idx="193">
                  <c:v>201302</c:v>
                </c:pt>
                <c:pt idx="194">
                  <c:v>201303</c:v>
                </c:pt>
                <c:pt idx="195">
                  <c:v>201304</c:v>
                </c:pt>
                <c:pt idx="196">
                  <c:v>201305</c:v>
                </c:pt>
                <c:pt idx="197">
                  <c:v>201306</c:v>
                </c:pt>
                <c:pt idx="198">
                  <c:v>201307</c:v>
                </c:pt>
                <c:pt idx="199">
                  <c:v>201308</c:v>
                </c:pt>
                <c:pt idx="200">
                  <c:v>201309</c:v>
                </c:pt>
                <c:pt idx="201">
                  <c:v>201310</c:v>
                </c:pt>
                <c:pt idx="202">
                  <c:v>201311</c:v>
                </c:pt>
                <c:pt idx="203">
                  <c:v>201312</c:v>
                </c:pt>
                <c:pt idx="204">
                  <c:v>201401</c:v>
                </c:pt>
                <c:pt idx="205">
                  <c:v>201402</c:v>
                </c:pt>
                <c:pt idx="206">
                  <c:v>201403</c:v>
                </c:pt>
                <c:pt idx="207">
                  <c:v>201404</c:v>
                </c:pt>
                <c:pt idx="208">
                  <c:v>201405</c:v>
                </c:pt>
                <c:pt idx="209">
                  <c:v>201406</c:v>
                </c:pt>
                <c:pt idx="210">
                  <c:v>201407</c:v>
                </c:pt>
                <c:pt idx="211">
                  <c:v>201408</c:v>
                </c:pt>
              </c:strCache>
            </c:strRef>
          </c:cat>
          <c:val>
            <c:numRef>
              <c:f>Sheet3!$G$90:$G$301</c:f>
              <c:numCache>
                <c:formatCode>General</c:formatCode>
                <c:ptCount val="212"/>
                <c:pt idx="0">
                  <c:v>14.66</c:v>
                </c:pt>
                <c:pt idx="1">
                  <c:v>14.7</c:v>
                </c:pt>
                <c:pt idx="2">
                  <c:v>14.850000000000014</c:v>
                </c:pt>
                <c:pt idx="3">
                  <c:v>15</c:v>
                </c:pt>
                <c:pt idx="4">
                  <c:v>15.01</c:v>
                </c:pt>
                <c:pt idx="5">
                  <c:v>15.1</c:v>
                </c:pt>
                <c:pt idx="6">
                  <c:v>15.180000000000001</c:v>
                </c:pt>
                <c:pt idx="7">
                  <c:v>15.09</c:v>
                </c:pt>
                <c:pt idx="8">
                  <c:v>15.040000000000001</c:v>
                </c:pt>
                <c:pt idx="9">
                  <c:v>15.180000000000001</c:v>
                </c:pt>
                <c:pt idx="10">
                  <c:v>15.38</c:v>
                </c:pt>
                <c:pt idx="11">
                  <c:v>15.570000000000002</c:v>
                </c:pt>
                <c:pt idx="12">
                  <c:v>15.719999999999999</c:v>
                </c:pt>
                <c:pt idx="13">
                  <c:v>15.830000000000002</c:v>
                </c:pt>
                <c:pt idx="14">
                  <c:v>15.930000000000001</c:v>
                </c:pt>
                <c:pt idx="15">
                  <c:v>15.98</c:v>
                </c:pt>
                <c:pt idx="16">
                  <c:v>15.970000000000002</c:v>
                </c:pt>
                <c:pt idx="17">
                  <c:v>15.790000000000001</c:v>
                </c:pt>
                <c:pt idx="18">
                  <c:v>15.63</c:v>
                </c:pt>
                <c:pt idx="19">
                  <c:v>15.330000000000002</c:v>
                </c:pt>
                <c:pt idx="20">
                  <c:v>15</c:v>
                </c:pt>
                <c:pt idx="21">
                  <c:v>14.570000000000002</c:v>
                </c:pt>
                <c:pt idx="22">
                  <c:v>14.330000000000002</c:v>
                </c:pt>
                <c:pt idx="23">
                  <c:v>14.16</c:v>
                </c:pt>
                <c:pt idx="24">
                  <c:v>14.080000000000002</c:v>
                </c:pt>
                <c:pt idx="25">
                  <c:v>13.920000000000002</c:v>
                </c:pt>
                <c:pt idx="26">
                  <c:v>13.63</c:v>
                </c:pt>
                <c:pt idx="27">
                  <c:v>11.07</c:v>
                </c:pt>
                <c:pt idx="28">
                  <c:v>10.51</c:v>
                </c:pt>
                <c:pt idx="29">
                  <c:v>10.01</c:v>
                </c:pt>
                <c:pt idx="30">
                  <c:v>9.9400000000000013</c:v>
                </c:pt>
                <c:pt idx="31">
                  <c:v>9.91</c:v>
                </c:pt>
                <c:pt idx="32">
                  <c:v>9.6900000000000013</c:v>
                </c:pt>
                <c:pt idx="33">
                  <c:v>9.3500000000000068</c:v>
                </c:pt>
                <c:pt idx="34">
                  <c:v>9.58</c:v>
                </c:pt>
                <c:pt idx="35">
                  <c:v>9.82</c:v>
                </c:pt>
                <c:pt idx="36">
                  <c:v>9.99</c:v>
                </c:pt>
                <c:pt idx="37">
                  <c:v>9.9</c:v>
                </c:pt>
                <c:pt idx="38">
                  <c:v>9.74</c:v>
                </c:pt>
                <c:pt idx="39">
                  <c:v>9.7200000000000024</c:v>
                </c:pt>
                <c:pt idx="40">
                  <c:v>9.76</c:v>
                </c:pt>
                <c:pt idx="41">
                  <c:v>9.76</c:v>
                </c:pt>
                <c:pt idx="42">
                  <c:v>9.76</c:v>
                </c:pt>
                <c:pt idx="43">
                  <c:v>9.7800000000000011</c:v>
                </c:pt>
                <c:pt idx="44">
                  <c:v>9.77</c:v>
                </c:pt>
                <c:pt idx="45">
                  <c:v>9.8800000000000026</c:v>
                </c:pt>
                <c:pt idx="46">
                  <c:v>9.9500000000000028</c:v>
                </c:pt>
                <c:pt idx="47">
                  <c:v>10</c:v>
                </c:pt>
                <c:pt idx="48">
                  <c:v>10</c:v>
                </c:pt>
                <c:pt idx="49">
                  <c:v>10.040000000000001</c:v>
                </c:pt>
                <c:pt idx="50">
                  <c:v>10.09</c:v>
                </c:pt>
                <c:pt idx="51">
                  <c:v>10.130000000000001</c:v>
                </c:pt>
                <c:pt idx="52">
                  <c:v>10.09</c:v>
                </c:pt>
                <c:pt idx="53">
                  <c:v>10.050000000000002</c:v>
                </c:pt>
                <c:pt idx="54">
                  <c:v>10.040000000000001</c:v>
                </c:pt>
                <c:pt idx="55">
                  <c:v>10.01</c:v>
                </c:pt>
                <c:pt idx="56">
                  <c:v>9.9600000000000026</c:v>
                </c:pt>
                <c:pt idx="57">
                  <c:v>10.030000000000001</c:v>
                </c:pt>
                <c:pt idx="58">
                  <c:v>10.09</c:v>
                </c:pt>
                <c:pt idx="59">
                  <c:v>10.120000000000001</c:v>
                </c:pt>
                <c:pt idx="60">
                  <c:v>10.07</c:v>
                </c:pt>
                <c:pt idx="61">
                  <c:v>10.040000000000001</c:v>
                </c:pt>
                <c:pt idx="62">
                  <c:v>10.01</c:v>
                </c:pt>
                <c:pt idx="63">
                  <c:v>9.99</c:v>
                </c:pt>
                <c:pt idx="64">
                  <c:v>10.040000000000001</c:v>
                </c:pt>
                <c:pt idx="65">
                  <c:v>10.07</c:v>
                </c:pt>
                <c:pt idx="66">
                  <c:v>10.08</c:v>
                </c:pt>
                <c:pt idx="67">
                  <c:v>9.99</c:v>
                </c:pt>
                <c:pt idx="68">
                  <c:v>9.9600000000000026</c:v>
                </c:pt>
                <c:pt idx="69">
                  <c:v>10</c:v>
                </c:pt>
                <c:pt idx="70">
                  <c:v>10.09</c:v>
                </c:pt>
                <c:pt idx="71">
                  <c:v>10.16</c:v>
                </c:pt>
                <c:pt idx="72">
                  <c:v>10.190000000000001</c:v>
                </c:pt>
                <c:pt idx="73">
                  <c:v>10.290000000000001</c:v>
                </c:pt>
                <c:pt idx="74">
                  <c:v>10.47</c:v>
                </c:pt>
                <c:pt idx="75">
                  <c:v>10.53</c:v>
                </c:pt>
                <c:pt idx="76">
                  <c:v>10.6</c:v>
                </c:pt>
                <c:pt idx="77">
                  <c:v>10.75</c:v>
                </c:pt>
                <c:pt idx="78">
                  <c:v>10.870000000000006</c:v>
                </c:pt>
                <c:pt idx="79">
                  <c:v>10.860000000000014</c:v>
                </c:pt>
                <c:pt idx="80">
                  <c:v>10.78</c:v>
                </c:pt>
                <c:pt idx="81">
                  <c:v>10.93</c:v>
                </c:pt>
                <c:pt idx="82">
                  <c:v>11.17</c:v>
                </c:pt>
                <c:pt idx="83">
                  <c:v>11.39</c:v>
                </c:pt>
                <c:pt idx="84">
                  <c:v>11.74</c:v>
                </c:pt>
                <c:pt idx="85">
                  <c:v>11.940000000000001</c:v>
                </c:pt>
                <c:pt idx="86">
                  <c:v>11.98</c:v>
                </c:pt>
                <c:pt idx="87">
                  <c:v>12.08</c:v>
                </c:pt>
                <c:pt idx="88">
                  <c:v>12.14</c:v>
                </c:pt>
                <c:pt idx="89">
                  <c:v>12.2</c:v>
                </c:pt>
                <c:pt idx="90">
                  <c:v>12.28</c:v>
                </c:pt>
                <c:pt idx="91">
                  <c:v>12.28</c:v>
                </c:pt>
                <c:pt idx="92">
                  <c:v>12.4</c:v>
                </c:pt>
                <c:pt idx="93">
                  <c:v>12.67</c:v>
                </c:pt>
                <c:pt idx="94">
                  <c:v>12.970000000000002</c:v>
                </c:pt>
                <c:pt idx="95">
                  <c:v>13.16</c:v>
                </c:pt>
                <c:pt idx="96">
                  <c:v>13.26</c:v>
                </c:pt>
                <c:pt idx="97">
                  <c:v>13.290000000000001</c:v>
                </c:pt>
                <c:pt idx="98">
                  <c:v>13.280000000000001</c:v>
                </c:pt>
                <c:pt idx="99">
                  <c:v>13.23</c:v>
                </c:pt>
                <c:pt idx="100">
                  <c:v>13.320000000000002</c:v>
                </c:pt>
                <c:pt idx="101">
                  <c:v>13.13</c:v>
                </c:pt>
                <c:pt idx="102">
                  <c:v>12.930000000000001</c:v>
                </c:pt>
                <c:pt idx="103">
                  <c:v>12.88</c:v>
                </c:pt>
                <c:pt idx="104">
                  <c:v>12.930000000000001</c:v>
                </c:pt>
                <c:pt idx="105">
                  <c:v>13.080000000000002</c:v>
                </c:pt>
                <c:pt idx="106">
                  <c:v>13.2</c:v>
                </c:pt>
                <c:pt idx="107">
                  <c:v>13.34</c:v>
                </c:pt>
                <c:pt idx="108">
                  <c:v>13.460000000000004</c:v>
                </c:pt>
                <c:pt idx="109">
                  <c:v>13.830000000000002</c:v>
                </c:pt>
                <c:pt idx="110">
                  <c:v>14.209999999999999</c:v>
                </c:pt>
                <c:pt idx="111">
                  <c:v>14.41</c:v>
                </c:pt>
                <c:pt idx="112">
                  <c:v>14.99</c:v>
                </c:pt>
                <c:pt idx="113">
                  <c:v>15.360000000000014</c:v>
                </c:pt>
                <c:pt idx="114">
                  <c:v>15.52</c:v>
                </c:pt>
                <c:pt idx="115">
                  <c:v>14.91</c:v>
                </c:pt>
                <c:pt idx="116">
                  <c:v>14.63</c:v>
                </c:pt>
                <c:pt idx="117">
                  <c:v>14.63</c:v>
                </c:pt>
                <c:pt idx="118">
                  <c:v>14.709999999999999</c:v>
                </c:pt>
                <c:pt idx="119">
                  <c:v>14.76</c:v>
                </c:pt>
                <c:pt idx="120">
                  <c:v>15.16</c:v>
                </c:pt>
                <c:pt idx="121">
                  <c:v>15.34</c:v>
                </c:pt>
                <c:pt idx="122">
                  <c:v>15.460000000000004</c:v>
                </c:pt>
                <c:pt idx="123">
                  <c:v>15.719999999999999</c:v>
                </c:pt>
                <c:pt idx="124">
                  <c:v>16.02</c:v>
                </c:pt>
                <c:pt idx="125">
                  <c:v>15.89</c:v>
                </c:pt>
                <c:pt idx="126">
                  <c:v>15.98</c:v>
                </c:pt>
                <c:pt idx="127">
                  <c:v>15.74</c:v>
                </c:pt>
                <c:pt idx="128">
                  <c:v>16.330000000000005</c:v>
                </c:pt>
                <c:pt idx="129">
                  <c:v>17.22</c:v>
                </c:pt>
                <c:pt idx="130">
                  <c:v>17.57</c:v>
                </c:pt>
                <c:pt idx="131">
                  <c:v>17.84</c:v>
                </c:pt>
                <c:pt idx="132">
                  <c:v>18.04</c:v>
                </c:pt>
                <c:pt idx="133">
                  <c:v>18.14</c:v>
                </c:pt>
                <c:pt idx="134">
                  <c:v>18.130000000000031</c:v>
                </c:pt>
                <c:pt idx="135">
                  <c:v>18.27</c:v>
                </c:pt>
                <c:pt idx="136">
                  <c:v>18.34</c:v>
                </c:pt>
                <c:pt idx="137">
                  <c:v>18.369999999999987</c:v>
                </c:pt>
                <c:pt idx="138">
                  <c:v>18.439999999999987</c:v>
                </c:pt>
                <c:pt idx="139">
                  <c:v>18.66</c:v>
                </c:pt>
                <c:pt idx="140">
                  <c:v>18.82</c:v>
                </c:pt>
                <c:pt idx="141">
                  <c:v>19.07</c:v>
                </c:pt>
                <c:pt idx="142">
                  <c:v>19.47</c:v>
                </c:pt>
                <c:pt idx="143">
                  <c:v>19.57</c:v>
                </c:pt>
                <c:pt idx="144">
                  <c:v>19.47</c:v>
                </c:pt>
                <c:pt idx="145">
                  <c:v>16.350000000000001</c:v>
                </c:pt>
                <c:pt idx="146">
                  <c:v>15.870000000000006</c:v>
                </c:pt>
                <c:pt idx="147">
                  <c:v>15.98</c:v>
                </c:pt>
                <c:pt idx="148">
                  <c:v>16.110000000000028</c:v>
                </c:pt>
                <c:pt idx="149">
                  <c:v>16.059999999999999</c:v>
                </c:pt>
                <c:pt idx="150">
                  <c:v>16.059999999999999</c:v>
                </c:pt>
                <c:pt idx="151">
                  <c:v>16.02</c:v>
                </c:pt>
                <c:pt idx="152">
                  <c:v>16.04</c:v>
                </c:pt>
                <c:pt idx="153">
                  <c:v>16.080000000000002</c:v>
                </c:pt>
                <c:pt idx="154">
                  <c:v>16.22</c:v>
                </c:pt>
                <c:pt idx="155">
                  <c:v>16.43</c:v>
                </c:pt>
                <c:pt idx="156">
                  <c:v>16.71</c:v>
                </c:pt>
                <c:pt idx="157">
                  <c:v>16.869999999999987</c:v>
                </c:pt>
                <c:pt idx="158">
                  <c:v>17.07</c:v>
                </c:pt>
                <c:pt idx="159">
                  <c:v>17.240000000000002</c:v>
                </c:pt>
                <c:pt idx="160">
                  <c:v>17.369999999999987</c:v>
                </c:pt>
                <c:pt idx="161">
                  <c:v>17.399999999999999</c:v>
                </c:pt>
                <c:pt idx="162">
                  <c:v>17.32</c:v>
                </c:pt>
                <c:pt idx="163">
                  <c:v>17.3</c:v>
                </c:pt>
                <c:pt idx="164">
                  <c:v>17.380000000000003</c:v>
                </c:pt>
                <c:pt idx="165">
                  <c:v>17.47</c:v>
                </c:pt>
                <c:pt idx="166">
                  <c:v>17.59</c:v>
                </c:pt>
                <c:pt idx="167">
                  <c:v>17.649999999999999</c:v>
                </c:pt>
                <c:pt idx="168">
                  <c:v>17.93</c:v>
                </c:pt>
                <c:pt idx="169">
                  <c:v>18.18</c:v>
                </c:pt>
                <c:pt idx="170">
                  <c:v>18.18</c:v>
                </c:pt>
                <c:pt idx="171">
                  <c:v>18.2</c:v>
                </c:pt>
                <c:pt idx="172">
                  <c:v>18.190000000000001</c:v>
                </c:pt>
                <c:pt idx="173">
                  <c:v>18.240000000000002</c:v>
                </c:pt>
                <c:pt idx="174">
                  <c:v>18.29</c:v>
                </c:pt>
                <c:pt idx="175">
                  <c:v>18.22</c:v>
                </c:pt>
                <c:pt idx="176">
                  <c:v>18.16</c:v>
                </c:pt>
                <c:pt idx="177">
                  <c:v>18.14</c:v>
                </c:pt>
                <c:pt idx="178">
                  <c:v>18.279999999999987</c:v>
                </c:pt>
                <c:pt idx="179">
                  <c:v>18.380000000000003</c:v>
                </c:pt>
                <c:pt idx="180">
                  <c:v>18.29</c:v>
                </c:pt>
                <c:pt idx="181">
                  <c:v>18.3</c:v>
                </c:pt>
                <c:pt idx="182">
                  <c:v>18.27</c:v>
                </c:pt>
                <c:pt idx="183">
                  <c:v>18.350000000000001</c:v>
                </c:pt>
                <c:pt idx="184">
                  <c:v>18.479999999999986</c:v>
                </c:pt>
                <c:pt idx="185">
                  <c:v>18.439999999999987</c:v>
                </c:pt>
                <c:pt idx="186">
                  <c:v>18.419999999999987</c:v>
                </c:pt>
                <c:pt idx="187">
                  <c:v>18.399999999999999</c:v>
                </c:pt>
                <c:pt idx="188">
                  <c:v>18.399999999999999</c:v>
                </c:pt>
                <c:pt idx="189">
                  <c:v>18.459999999999987</c:v>
                </c:pt>
                <c:pt idx="190">
                  <c:v>18.66</c:v>
                </c:pt>
                <c:pt idx="191">
                  <c:v>18.84</c:v>
                </c:pt>
                <c:pt idx="192">
                  <c:v>18.91</c:v>
                </c:pt>
                <c:pt idx="193">
                  <c:v>18.93</c:v>
                </c:pt>
                <c:pt idx="194">
                  <c:v>18.89</c:v>
                </c:pt>
                <c:pt idx="195">
                  <c:v>18.939999999999987</c:v>
                </c:pt>
                <c:pt idx="196">
                  <c:v>18.939999999999987</c:v>
                </c:pt>
                <c:pt idx="197">
                  <c:v>18.899999999999999</c:v>
                </c:pt>
                <c:pt idx="198">
                  <c:v>18.79</c:v>
                </c:pt>
                <c:pt idx="199">
                  <c:v>18.759999999999987</c:v>
                </c:pt>
                <c:pt idx="200">
                  <c:v>18.779999999999987</c:v>
                </c:pt>
                <c:pt idx="201">
                  <c:v>18.75</c:v>
                </c:pt>
                <c:pt idx="202">
                  <c:v>18.95</c:v>
                </c:pt>
                <c:pt idx="203">
                  <c:v>19.009999999999987</c:v>
                </c:pt>
                <c:pt idx="204">
                  <c:v>18.93</c:v>
                </c:pt>
                <c:pt idx="205">
                  <c:v>17.149999999999999</c:v>
                </c:pt>
                <c:pt idx="206">
                  <c:v>16.369999999999987</c:v>
                </c:pt>
                <c:pt idx="207">
                  <c:v>16.439999999999987</c:v>
                </c:pt>
                <c:pt idx="208">
                  <c:v>16.439999999999987</c:v>
                </c:pt>
                <c:pt idx="209">
                  <c:v>16.36</c:v>
                </c:pt>
                <c:pt idx="210">
                  <c:v>16.39</c:v>
                </c:pt>
                <c:pt idx="211">
                  <c:v>16.610000000000028</c:v>
                </c:pt>
              </c:numCache>
            </c:numRef>
          </c:val>
        </c:ser>
        <c:ser>
          <c:idx val="1"/>
          <c:order val="1"/>
          <c:tx>
            <c:v>Interest Rate Differential KAZ-US</c:v>
          </c:tx>
          <c:marker>
            <c:symbol val="none"/>
          </c:marker>
          <c:cat>
            <c:strRef>
              <c:f>Sheet3!$A$90:$A$301</c:f>
              <c:strCache>
                <c:ptCount val="212"/>
                <c:pt idx="0">
                  <c:v>199701</c:v>
                </c:pt>
                <c:pt idx="1">
                  <c:v>199702</c:v>
                </c:pt>
                <c:pt idx="2">
                  <c:v>199703</c:v>
                </c:pt>
                <c:pt idx="3">
                  <c:v>199704</c:v>
                </c:pt>
                <c:pt idx="4">
                  <c:v>199705</c:v>
                </c:pt>
                <c:pt idx="5">
                  <c:v>199706</c:v>
                </c:pt>
                <c:pt idx="6">
                  <c:v>199707</c:v>
                </c:pt>
                <c:pt idx="7">
                  <c:v>199708</c:v>
                </c:pt>
                <c:pt idx="8">
                  <c:v>199709</c:v>
                </c:pt>
                <c:pt idx="9">
                  <c:v>199710</c:v>
                </c:pt>
                <c:pt idx="10">
                  <c:v>199711</c:v>
                </c:pt>
                <c:pt idx="11">
                  <c:v>199712</c:v>
                </c:pt>
                <c:pt idx="12">
                  <c:v>199801</c:v>
                </c:pt>
                <c:pt idx="13">
                  <c:v>199802</c:v>
                </c:pt>
                <c:pt idx="14">
                  <c:v>199803</c:v>
                </c:pt>
                <c:pt idx="15">
                  <c:v>199804</c:v>
                </c:pt>
                <c:pt idx="16">
                  <c:v>199805</c:v>
                </c:pt>
                <c:pt idx="17">
                  <c:v>199806</c:v>
                </c:pt>
                <c:pt idx="18">
                  <c:v>199807</c:v>
                </c:pt>
                <c:pt idx="19">
                  <c:v>199808</c:v>
                </c:pt>
                <c:pt idx="20">
                  <c:v>199809</c:v>
                </c:pt>
                <c:pt idx="21">
                  <c:v>199810</c:v>
                </c:pt>
                <c:pt idx="22">
                  <c:v>199811</c:v>
                </c:pt>
                <c:pt idx="23">
                  <c:v>199812</c:v>
                </c:pt>
                <c:pt idx="24">
                  <c:v>199901</c:v>
                </c:pt>
                <c:pt idx="25">
                  <c:v>199902</c:v>
                </c:pt>
                <c:pt idx="26">
                  <c:v>199903</c:v>
                </c:pt>
                <c:pt idx="27">
                  <c:v>199904</c:v>
                </c:pt>
                <c:pt idx="28">
                  <c:v>199905</c:v>
                </c:pt>
                <c:pt idx="29">
                  <c:v>199906</c:v>
                </c:pt>
                <c:pt idx="30">
                  <c:v>199907</c:v>
                </c:pt>
                <c:pt idx="31">
                  <c:v>199908</c:v>
                </c:pt>
                <c:pt idx="32">
                  <c:v>199909</c:v>
                </c:pt>
                <c:pt idx="33">
                  <c:v>199910</c:v>
                </c:pt>
                <c:pt idx="34">
                  <c:v>199911</c:v>
                </c:pt>
                <c:pt idx="35">
                  <c:v>199912</c:v>
                </c:pt>
                <c:pt idx="36">
                  <c:v>200001</c:v>
                </c:pt>
                <c:pt idx="37">
                  <c:v>200002</c:v>
                </c:pt>
                <c:pt idx="38">
                  <c:v>200003</c:v>
                </c:pt>
                <c:pt idx="39">
                  <c:v>200004</c:v>
                </c:pt>
                <c:pt idx="40">
                  <c:v>200005</c:v>
                </c:pt>
                <c:pt idx="41">
                  <c:v>200006</c:v>
                </c:pt>
                <c:pt idx="42">
                  <c:v>200007</c:v>
                </c:pt>
                <c:pt idx="43">
                  <c:v>200008</c:v>
                </c:pt>
                <c:pt idx="44">
                  <c:v>200009</c:v>
                </c:pt>
                <c:pt idx="45">
                  <c:v>200010</c:v>
                </c:pt>
                <c:pt idx="46">
                  <c:v>200011</c:v>
                </c:pt>
                <c:pt idx="47">
                  <c:v>200012</c:v>
                </c:pt>
                <c:pt idx="48">
                  <c:v>200101</c:v>
                </c:pt>
                <c:pt idx="49">
                  <c:v>200102</c:v>
                </c:pt>
                <c:pt idx="50">
                  <c:v>200103</c:v>
                </c:pt>
                <c:pt idx="51">
                  <c:v>200104</c:v>
                </c:pt>
                <c:pt idx="52">
                  <c:v>200105</c:v>
                </c:pt>
                <c:pt idx="53">
                  <c:v>200106</c:v>
                </c:pt>
                <c:pt idx="54">
                  <c:v>200107</c:v>
                </c:pt>
                <c:pt idx="55">
                  <c:v>200108</c:v>
                </c:pt>
                <c:pt idx="56">
                  <c:v>200109</c:v>
                </c:pt>
                <c:pt idx="57">
                  <c:v>200110</c:v>
                </c:pt>
                <c:pt idx="58">
                  <c:v>200111</c:v>
                </c:pt>
                <c:pt idx="59">
                  <c:v>200112</c:v>
                </c:pt>
                <c:pt idx="60">
                  <c:v>200201</c:v>
                </c:pt>
                <c:pt idx="61">
                  <c:v>200202</c:v>
                </c:pt>
                <c:pt idx="62">
                  <c:v>200203</c:v>
                </c:pt>
                <c:pt idx="63">
                  <c:v>200204</c:v>
                </c:pt>
                <c:pt idx="64">
                  <c:v>200205</c:v>
                </c:pt>
                <c:pt idx="65">
                  <c:v>200206</c:v>
                </c:pt>
                <c:pt idx="66">
                  <c:v>200207</c:v>
                </c:pt>
                <c:pt idx="67">
                  <c:v>200208</c:v>
                </c:pt>
                <c:pt idx="68">
                  <c:v>200209</c:v>
                </c:pt>
                <c:pt idx="69">
                  <c:v>200210</c:v>
                </c:pt>
                <c:pt idx="70">
                  <c:v>200211</c:v>
                </c:pt>
                <c:pt idx="71">
                  <c:v>200212</c:v>
                </c:pt>
                <c:pt idx="72">
                  <c:v>200301</c:v>
                </c:pt>
                <c:pt idx="73">
                  <c:v>200302</c:v>
                </c:pt>
                <c:pt idx="74">
                  <c:v>200303</c:v>
                </c:pt>
                <c:pt idx="75">
                  <c:v>200304</c:v>
                </c:pt>
                <c:pt idx="76">
                  <c:v>200305</c:v>
                </c:pt>
                <c:pt idx="77">
                  <c:v>200306</c:v>
                </c:pt>
                <c:pt idx="78">
                  <c:v>200307</c:v>
                </c:pt>
                <c:pt idx="79">
                  <c:v>200308</c:v>
                </c:pt>
                <c:pt idx="80">
                  <c:v>200309</c:v>
                </c:pt>
                <c:pt idx="81">
                  <c:v>200310</c:v>
                </c:pt>
                <c:pt idx="82">
                  <c:v>200311</c:v>
                </c:pt>
                <c:pt idx="83">
                  <c:v>200312</c:v>
                </c:pt>
                <c:pt idx="84">
                  <c:v>200401</c:v>
                </c:pt>
                <c:pt idx="85">
                  <c:v>200402</c:v>
                </c:pt>
                <c:pt idx="86">
                  <c:v>200403</c:v>
                </c:pt>
                <c:pt idx="87">
                  <c:v>200404</c:v>
                </c:pt>
                <c:pt idx="88">
                  <c:v>200405</c:v>
                </c:pt>
                <c:pt idx="89">
                  <c:v>200406</c:v>
                </c:pt>
                <c:pt idx="90">
                  <c:v>200407</c:v>
                </c:pt>
                <c:pt idx="91">
                  <c:v>200408</c:v>
                </c:pt>
                <c:pt idx="92">
                  <c:v>200409</c:v>
                </c:pt>
                <c:pt idx="93">
                  <c:v>200410</c:v>
                </c:pt>
                <c:pt idx="94">
                  <c:v>200411</c:v>
                </c:pt>
                <c:pt idx="95">
                  <c:v>200412</c:v>
                </c:pt>
                <c:pt idx="96">
                  <c:v>200501</c:v>
                </c:pt>
                <c:pt idx="97">
                  <c:v>200502</c:v>
                </c:pt>
                <c:pt idx="98">
                  <c:v>200503</c:v>
                </c:pt>
                <c:pt idx="99">
                  <c:v>200504</c:v>
                </c:pt>
                <c:pt idx="100">
                  <c:v>200505</c:v>
                </c:pt>
                <c:pt idx="101">
                  <c:v>200506</c:v>
                </c:pt>
                <c:pt idx="102">
                  <c:v>200507</c:v>
                </c:pt>
                <c:pt idx="103">
                  <c:v>200508</c:v>
                </c:pt>
                <c:pt idx="104">
                  <c:v>200509</c:v>
                </c:pt>
                <c:pt idx="105">
                  <c:v>200510</c:v>
                </c:pt>
                <c:pt idx="106">
                  <c:v>200511</c:v>
                </c:pt>
                <c:pt idx="107">
                  <c:v>200512</c:v>
                </c:pt>
                <c:pt idx="108">
                  <c:v>200601</c:v>
                </c:pt>
                <c:pt idx="109">
                  <c:v>200602</c:v>
                </c:pt>
                <c:pt idx="110">
                  <c:v>200603</c:v>
                </c:pt>
                <c:pt idx="111">
                  <c:v>200604</c:v>
                </c:pt>
                <c:pt idx="112">
                  <c:v>200605</c:v>
                </c:pt>
                <c:pt idx="113">
                  <c:v>200606</c:v>
                </c:pt>
                <c:pt idx="114">
                  <c:v>200607</c:v>
                </c:pt>
                <c:pt idx="115">
                  <c:v>200608</c:v>
                </c:pt>
                <c:pt idx="116">
                  <c:v>200609</c:v>
                </c:pt>
                <c:pt idx="117">
                  <c:v>200610</c:v>
                </c:pt>
                <c:pt idx="118">
                  <c:v>200611</c:v>
                </c:pt>
                <c:pt idx="119">
                  <c:v>200612</c:v>
                </c:pt>
                <c:pt idx="120">
                  <c:v>200701</c:v>
                </c:pt>
                <c:pt idx="121">
                  <c:v>200702</c:v>
                </c:pt>
                <c:pt idx="122">
                  <c:v>200703</c:v>
                </c:pt>
                <c:pt idx="123">
                  <c:v>200704</c:v>
                </c:pt>
                <c:pt idx="124">
                  <c:v>200705</c:v>
                </c:pt>
                <c:pt idx="125">
                  <c:v>200706</c:v>
                </c:pt>
                <c:pt idx="126">
                  <c:v>200707</c:v>
                </c:pt>
                <c:pt idx="127">
                  <c:v>200708</c:v>
                </c:pt>
                <c:pt idx="128">
                  <c:v>200709</c:v>
                </c:pt>
                <c:pt idx="129">
                  <c:v>200710</c:v>
                </c:pt>
                <c:pt idx="130">
                  <c:v>200711</c:v>
                </c:pt>
                <c:pt idx="131">
                  <c:v>200712</c:v>
                </c:pt>
                <c:pt idx="132">
                  <c:v>200801</c:v>
                </c:pt>
                <c:pt idx="133">
                  <c:v>200802</c:v>
                </c:pt>
                <c:pt idx="134">
                  <c:v>200803</c:v>
                </c:pt>
                <c:pt idx="135">
                  <c:v>200804</c:v>
                </c:pt>
                <c:pt idx="136">
                  <c:v>200805</c:v>
                </c:pt>
                <c:pt idx="137">
                  <c:v>200806</c:v>
                </c:pt>
                <c:pt idx="138">
                  <c:v>200807</c:v>
                </c:pt>
                <c:pt idx="139">
                  <c:v>200808</c:v>
                </c:pt>
                <c:pt idx="140">
                  <c:v>200809</c:v>
                </c:pt>
                <c:pt idx="141">
                  <c:v>200810</c:v>
                </c:pt>
                <c:pt idx="142">
                  <c:v>200811</c:v>
                </c:pt>
                <c:pt idx="143">
                  <c:v>200812</c:v>
                </c:pt>
                <c:pt idx="144">
                  <c:v>200901</c:v>
                </c:pt>
                <c:pt idx="145">
                  <c:v>200902</c:v>
                </c:pt>
                <c:pt idx="146">
                  <c:v>200903</c:v>
                </c:pt>
                <c:pt idx="147">
                  <c:v>200904</c:v>
                </c:pt>
                <c:pt idx="148">
                  <c:v>200905</c:v>
                </c:pt>
                <c:pt idx="149">
                  <c:v>200906</c:v>
                </c:pt>
                <c:pt idx="150">
                  <c:v>200907</c:v>
                </c:pt>
                <c:pt idx="151">
                  <c:v>200908</c:v>
                </c:pt>
                <c:pt idx="152">
                  <c:v>200909</c:v>
                </c:pt>
                <c:pt idx="153">
                  <c:v>200910</c:v>
                </c:pt>
                <c:pt idx="154">
                  <c:v>200911</c:v>
                </c:pt>
                <c:pt idx="155">
                  <c:v>200912</c:v>
                </c:pt>
                <c:pt idx="156">
                  <c:v>201001</c:v>
                </c:pt>
                <c:pt idx="157">
                  <c:v>201002</c:v>
                </c:pt>
                <c:pt idx="158">
                  <c:v>201003</c:v>
                </c:pt>
                <c:pt idx="159">
                  <c:v>201004</c:v>
                </c:pt>
                <c:pt idx="160">
                  <c:v>201005</c:v>
                </c:pt>
                <c:pt idx="161">
                  <c:v>201006</c:v>
                </c:pt>
                <c:pt idx="162">
                  <c:v>201007</c:v>
                </c:pt>
                <c:pt idx="163">
                  <c:v>201008</c:v>
                </c:pt>
                <c:pt idx="164">
                  <c:v>201009</c:v>
                </c:pt>
                <c:pt idx="165">
                  <c:v>201010</c:v>
                </c:pt>
                <c:pt idx="166">
                  <c:v>201011</c:v>
                </c:pt>
                <c:pt idx="167">
                  <c:v>201012</c:v>
                </c:pt>
                <c:pt idx="168">
                  <c:v>201101</c:v>
                </c:pt>
                <c:pt idx="169">
                  <c:v>201102</c:v>
                </c:pt>
                <c:pt idx="170">
                  <c:v>201103</c:v>
                </c:pt>
                <c:pt idx="171">
                  <c:v>201104</c:v>
                </c:pt>
                <c:pt idx="172">
                  <c:v>201105</c:v>
                </c:pt>
                <c:pt idx="173">
                  <c:v>201106</c:v>
                </c:pt>
                <c:pt idx="174">
                  <c:v>201107</c:v>
                </c:pt>
                <c:pt idx="175">
                  <c:v>201108</c:v>
                </c:pt>
                <c:pt idx="176">
                  <c:v>201109</c:v>
                </c:pt>
                <c:pt idx="177">
                  <c:v>201110</c:v>
                </c:pt>
                <c:pt idx="178">
                  <c:v>201111</c:v>
                </c:pt>
                <c:pt idx="179">
                  <c:v>201112</c:v>
                </c:pt>
                <c:pt idx="180">
                  <c:v>201201</c:v>
                </c:pt>
                <c:pt idx="181">
                  <c:v>201202</c:v>
                </c:pt>
                <c:pt idx="182">
                  <c:v>201203</c:v>
                </c:pt>
                <c:pt idx="183">
                  <c:v>201204</c:v>
                </c:pt>
                <c:pt idx="184">
                  <c:v>201205</c:v>
                </c:pt>
                <c:pt idx="185">
                  <c:v>201206</c:v>
                </c:pt>
                <c:pt idx="186">
                  <c:v>201207</c:v>
                </c:pt>
                <c:pt idx="187">
                  <c:v>201208</c:v>
                </c:pt>
                <c:pt idx="188">
                  <c:v>201209</c:v>
                </c:pt>
                <c:pt idx="189">
                  <c:v>201210</c:v>
                </c:pt>
                <c:pt idx="190">
                  <c:v>201211</c:v>
                </c:pt>
                <c:pt idx="191">
                  <c:v>201212</c:v>
                </c:pt>
                <c:pt idx="192">
                  <c:v>201301</c:v>
                </c:pt>
                <c:pt idx="193">
                  <c:v>201302</c:v>
                </c:pt>
                <c:pt idx="194">
                  <c:v>201303</c:v>
                </c:pt>
                <c:pt idx="195">
                  <c:v>201304</c:v>
                </c:pt>
                <c:pt idx="196">
                  <c:v>201305</c:v>
                </c:pt>
                <c:pt idx="197">
                  <c:v>201306</c:v>
                </c:pt>
                <c:pt idx="198">
                  <c:v>201307</c:v>
                </c:pt>
                <c:pt idx="199">
                  <c:v>201308</c:v>
                </c:pt>
                <c:pt idx="200">
                  <c:v>201309</c:v>
                </c:pt>
                <c:pt idx="201">
                  <c:v>201310</c:v>
                </c:pt>
                <c:pt idx="202">
                  <c:v>201311</c:v>
                </c:pt>
                <c:pt idx="203">
                  <c:v>201312</c:v>
                </c:pt>
                <c:pt idx="204">
                  <c:v>201401</c:v>
                </c:pt>
                <c:pt idx="205">
                  <c:v>201402</c:v>
                </c:pt>
                <c:pt idx="206">
                  <c:v>201403</c:v>
                </c:pt>
                <c:pt idx="207">
                  <c:v>201404</c:v>
                </c:pt>
                <c:pt idx="208">
                  <c:v>201405</c:v>
                </c:pt>
                <c:pt idx="209">
                  <c:v>201406</c:v>
                </c:pt>
                <c:pt idx="210">
                  <c:v>201407</c:v>
                </c:pt>
                <c:pt idx="211">
                  <c:v>201408</c:v>
                </c:pt>
              </c:strCache>
            </c:strRef>
          </c:cat>
          <c:val>
            <c:numRef>
              <c:f>Sheet3!$I$90:$I$301</c:f>
              <c:numCache>
                <c:formatCode>0.00</c:formatCode>
                <c:ptCount val="212"/>
                <c:pt idx="0">
                  <c:v>29.75</c:v>
                </c:pt>
                <c:pt idx="1">
                  <c:v>29.810000000000027</c:v>
                </c:pt>
                <c:pt idx="2">
                  <c:v>29.610000000000028</c:v>
                </c:pt>
                <c:pt idx="3">
                  <c:v>29.490000000000002</c:v>
                </c:pt>
                <c:pt idx="4">
                  <c:v>24.5</c:v>
                </c:pt>
                <c:pt idx="5">
                  <c:v>18.439999999999987</c:v>
                </c:pt>
                <c:pt idx="6">
                  <c:v>15.48</c:v>
                </c:pt>
                <c:pt idx="7">
                  <c:v>15.46</c:v>
                </c:pt>
                <c:pt idx="8">
                  <c:v>13.96</c:v>
                </c:pt>
                <c:pt idx="9">
                  <c:v>13</c:v>
                </c:pt>
                <c:pt idx="10">
                  <c:v>12.98</c:v>
                </c:pt>
                <c:pt idx="11">
                  <c:v>13</c:v>
                </c:pt>
                <c:pt idx="12">
                  <c:v>12.940000000000001</c:v>
                </c:pt>
                <c:pt idx="13">
                  <c:v>12.99</c:v>
                </c:pt>
                <c:pt idx="14">
                  <c:v>13.01</c:v>
                </c:pt>
                <c:pt idx="15">
                  <c:v>13.05</c:v>
                </c:pt>
                <c:pt idx="16">
                  <c:v>13.01</c:v>
                </c:pt>
                <c:pt idx="17">
                  <c:v>14.228333333333318</c:v>
                </c:pt>
                <c:pt idx="18">
                  <c:v>15.446666666666674</c:v>
                </c:pt>
                <c:pt idx="19">
                  <c:v>16.664999999999999</c:v>
                </c:pt>
                <c:pt idx="20">
                  <c:v>17.883333333333262</c:v>
                </c:pt>
                <c:pt idx="21">
                  <c:v>19.101666666666691</c:v>
                </c:pt>
                <c:pt idx="22">
                  <c:v>20.32</c:v>
                </c:pt>
                <c:pt idx="23">
                  <c:v>20.32</c:v>
                </c:pt>
                <c:pt idx="24">
                  <c:v>20.37</c:v>
                </c:pt>
                <c:pt idx="25">
                  <c:v>20.240000000000002</c:v>
                </c:pt>
                <c:pt idx="26">
                  <c:v>20.190000000000001</c:v>
                </c:pt>
                <c:pt idx="27">
                  <c:v>20.259999999999987</c:v>
                </c:pt>
                <c:pt idx="28">
                  <c:v>20.259999999999987</c:v>
                </c:pt>
                <c:pt idx="29">
                  <c:v>20.240000000000002</c:v>
                </c:pt>
                <c:pt idx="30">
                  <c:v>17.009999999999987</c:v>
                </c:pt>
                <c:pt idx="31">
                  <c:v>14.93</c:v>
                </c:pt>
                <c:pt idx="32">
                  <c:v>14.780000000000001</c:v>
                </c:pt>
                <c:pt idx="33">
                  <c:v>14.8</c:v>
                </c:pt>
                <c:pt idx="34">
                  <c:v>12.58</c:v>
                </c:pt>
                <c:pt idx="35">
                  <c:v>12.7</c:v>
                </c:pt>
                <c:pt idx="36">
                  <c:v>12.55</c:v>
                </c:pt>
                <c:pt idx="37">
                  <c:v>12.27</c:v>
                </c:pt>
                <c:pt idx="38">
                  <c:v>10.15</c:v>
                </c:pt>
                <c:pt idx="39">
                  <c:v>9.98</c:v>
                </c:pt>
                <c:pt idx="40">
                  <c:v>9.73</c:v>
                </c:pt>
                <c:pt idx="41">
                  <c:v>7.4700000000000024</c:v>
                </c:pt>
                <c:pt idx="42">
                  <c:v>7.46</c:v>
                </c:pt>
                <c:pt idx="43">
                  <c:v>7.5</c:v>
                </c:pt>
                <c:pt idx="44">
                  <c:v>7.48</c:v>
                </c:pt>
                <c:pt idx="45">
                  <c:v>7.49</c:v>
                </c:pt>
                <c:pt idx="46">
                  <c:v>7.49</c:v>
                </c:pt>
                <c:pt idx="47">
                  <c:v>7.6</c:v>
                </c:pt>
                <c:pt idx="48">
                  <c:v>8.02</c:v>
                </c:pt>
                <c:pt idx="49">
                  <c:v>7.01</c:v>
                </c:pt>
                <c:pt idx="50">
                  <c:v>7.1899999999999995</c:v>
                </c:pt>
                <c:pt idx="51">
                  <c:v>7.7</c:v>
                </c:pt>
                <c:pt idx="52">
                  <c:v>8.2900000000000009</c:v>
                </c:pt>
                <c:pt idx="53">
                  <c:v>8.0300000000000011</c:v>
                </c:pt>
                <c:pt idx="54">
                  <c:v>8.23</c:v>
                </c:pt>
                <c:pt idx="55">
                  <c:v>8.3500000000000068</c:v>
                </c:pt>
                <c:pt idx="56">
                  <c:v>7.9300000000000024</c:v>
                </c:pt>
                <c:pt idx="57">
                  <c:v>8.51</c:v>
                </c:pt>
                <c:pt idx="58">
                  <c:v>6.91</c:v>
                </c:pt>
                <c:pt idx="59">
                  <c:v>7.18</c:v>
                </c:pt>
                <c:pt idx="60">
                  <c:v>7.2700000000000014</c:v>
                </c:pt>
                <c:pt idx="61">
                  <c:v>7.26</c:v>
                </c:pt>
                <c:pt idx="62">
                  <c:v>6.2700000000000014</c:v>
                </c:pt>
                <c:pt idx="63">
                  <c:v>6.25</c:v>
                </c:pt>
                <c:pt idx="64">
                  <c:v>6.25</c:v>
                </c:pt>
                <c:pt idx="65">
                  <c:v>6.25</c:v>
                </c:pt>
                <c:pt idx="66">
                  <c:v>6.2700000000000014</c:v>
                </c:pt>
                <c:pt idx="67">
                  <c:v>6.26</c:v>
                </c:pt>
                <c:pt idx="68">
                  <c:v>6.25</c:v>
                </c:pt>
                <c:pt idx="69">
                  <c:v>6.25</c:v>
                </c:pt>
                <c:pt idx="70">
                  <c:v>6.1599999999999975</c:v>
                </c:pt>
                <c:pt idx="71">
                  <c:v>6.26</c:v>
                </c:pt>
                <c:pt idx="72">
                  <c:v>6.26</c:v>
                </c:pt>
                <c:pt idx="73">
                  <c:v>6.24</c:v>
                </c:pt>
                <c:pt idx="74">
                  <c:v>6.25</c:v>
                </c:pt>
                <c:pt idx="75">
                  <c:v>6.24</c:v>
                </c:pt>
                <c:pt idx="76">
                  <c:v>6.24</c:v>
                </c:pt>
                <c:pt idx="77">
                  <c:v>6.28</c:v>
                </c:pt>
                <c:pt idx="78">
                  <c:v>5.99</c:v>
                </c:pt>
                <c:pt idx="79">
                  <c:v>5.9700000000000024</c:v>
                </c:pt>
                <c:pt idx="80">
                  <c:v>5.99</c:v>
                </c:pt>
                <c:pt idx="81">
                  <c:v>5.99</c:v>
                </c:pt>
                <c:pt idx="82">
                  <c:v>6</c:v>
                </c:pt>
                <c:pt idx="83">
                  <c:v>6.02</c:v>
                </c:pt>
                <c:pt idx="84">
                  <c:v>6</c:v>
                </c:pt>
                <c:pt idx="85">
                  <c:v>5.99</c:v>
                </c:pt>
                <c:pt idx="86">
                  <c:v>6</c:v>
                </c:pt>
                <c:pt idx="87">
                  <c:v>6</c:v>
                </c:pt>
                <c:pt idx="88">
                  <c:v>6</c:v>
                </c:pt>
                <c:pt idx="89">
                  <c:v>5.9700000000000024</c:v>
                </c:pt>
                <c:pt idx="90">
                  <c:v>5.74</c:v>
                </c:pt>
                <c:pt idx="91">
                  <c:v>5.57</c:v>
                </c:pt>
                <c:pt idx="92">
                  <c:v>5.39</c:v>
                </c:pt>
                <c:pt idx="93">
                  <c:v>5.24</c:v>
                </c:pt>
                <c:pt idx="94">
                  <c:v>5.07</c:v>
                </c:pt>
                <c:pt idx="95">
                  <c:v>4.84</c:v>
                </c:pt>
                <c:pt idx="96">
                  <c:v>4.7200000000000006</c:v>
                </c:pt>
                <c:pt idx="97">
                  <c:v>5</c:v>
                </c:pt>
                <c:pt idx="98">
                  <c:v>4.87</c:v>
                </c:pt>
                <c:pt idx="99">
                  <c:v>4.71</c:v>
                </c:pt>
                <c:pt idx="100">
                  <c:v>4.5</c:v>
                </c:pt>
                <c:pt idx="101">
                  <c:v>4.46</c:v>
                </c:pt>
                <c:pt idx="102">
                  <c:v>4.74</c:v>
                </c:pt>
                <c:pt idx="103">
                  <c:v>4.5</c:v>
                </c:pt>
                <c:pt idx="104">
                  <c:v>4.38</c:v>
                </c:pt>
                <c:pt idx="105">
                  <c:v>4.2200000000000006</c:v>
                </c:pt>
                <c:pt idx="106">
                  <c:v>4</c:v>
                </c:pt>
                <c:pt idx="107">
                  <c:v>3.84</c:v>
                </c:pt>
                <c:pt idx="108">
                  <c:v>3.71</c:v>
                </c:pt>
                <c:pt idx="109">
                  <c:v>3.51</c:v>
                </c:pt>
                <c:pt idx="110">
                  <c:v>3.4099999999999997</c:v>
                </c:pt>
                <c:pt idx="111">
                  <c:v>3.71</c:v>
                </c:pt>
                <c:pt idx="112">
                  <c:v>3.5599999999999987</c:v>
                </c:pt>
                <c:pt idx="113">
                  <c:v>3.51</c:v>
                </c:pt>
                <c:pt idx="114">
                  <c:v>3.7600000000000002</c:v>
                </c:pt>
                <c:pt idx="115">
                  <c:v>3.75</c:v>
                </c:pt>
                <c:pt idx="116">
                  <c:v>3.75</c:v>
                </c:pt>
                <c:pt idx="117">
                  <c:v>3.75</c:v>
                </c:pt>
                <c:pt idx="118">
                  <c:v>3.75</c:v>
                </c:pt>
                <c:pt idx="119">
                  <c:v>3.7600000000000002</c:v>
                </c:pt>
                <c:pt idx="120">
                  <c:v>3.75</c:v>
                </c:pt>
                <c:pt idx="121">
                  <c:v>3.74</c:v>
                </c:pt>
                <c:pt idx="122">
                  <c:v>3.74</c:v>
                </c:pt>
                <c:pt idx="123">
                  <c:v>3.75</c:v>
                </c:pt>
                <c:pt idx="124">
                  <c:v>3.75</c:v>
                </c:pt>
                <c:pt idx="125">
                  <c:v>3.75</c:v>
                </c:pt>
                <c:pt idx="126">
                  <c:v>3.74</c:v>
                </c:pt>
                <c:pt idx="127">
                  <c:v>3.9800000000000004</c:v>
                </c:pt>
                <c:pt idx="128">
                  <c:v>4.0599999999999996</c:v>
                </c:pt>
                <c:pt idx="129">
                  <c:v>4.24</c:v>
                </c:pt>
                <c:pt idx="130">
                  <c:v>4.51</c:v>
                </c:pt>
                <c:pt idx="131">
                  <c:v>6.76</c:v>
                </c:pt>
                <c:pt idx="132">
                  <c:v>7.0600000000000005</c:v>
                </c:pt>
                <c:pt idx="133">
                  <c:v>8.02</c:v>
                </c:pt>
                <c:pt idx="134">
                  <c:v>8.39</c:v>
                </c:pt>
                <c:pt idx="135">
                  <c:v>8.7200000000000024</c:v>
                </c:pt>
                <c:pt idx="136">
                  <c:v>9.02</c:v>
                </c:pt>
                <c:pt idx="137">
                  <c:v>9</c:v>
                </c:pt>
                <c:pt idx="138">
                  <c:v>8.49</c:v>
                </c:pt>
                <c:pt idx="139">
                  <c:v>8.5</c:v>
                </c:pt>
                <c:pt idx="140">
                  <c:v>8.69</c:v>
                </c:pt>
                <c:pt idx="141">
                  <c:v>9.5300000000000011</c:v>
                </c:pt>
                <c:pt idx="142">
                  <c:v>10.11</c:v>
                </c:pt>
                <c:pt idx="143">
                  <c:v>10.34</c:v>
                </c:pt>
                <c:pt idx="144">
                  <c:v>9.8500000000000068</c:v>
                </c:pt>
                <c:pt idx="145">
                  <c:v>9.2800000000000011</c:v>
                </c:pt>
                <c:pt idx="146">
                  <c:v>9.32</c:v>
                </c:pt>
                <c:pt idx="147">
                  <c:v>9.3500000000000068</c:v>
                </c:pt>
                <c:pt idx="148">
                  <c:v>8.82</c:v>
                </c:pt>
                <c:pt idx="149">
                  <c:v>8.2900000000000009</c:v>
                </c:pt>
                <c:pt idx="150">
                  <c:v>7.84</c:v>
                </c:pt>
                <c:pt idx="151">
                  <c:v>7.34</c:v>
                </c:pt>
                <c:pt idx="152">
                  <c:v>6.85</c:v>
                </c:pt>
                <c:pt idx="153">
                  <c:v>6.88</c:v>
                </c:pt>
                <c:pt idx="154">
                  <c:v>6.88</c:v>
                </c:pt>
                <c:pt idx="155">
                  <c:v>6.88</c:v>
                </c:pt>
                <c:pt idx="156">
                  <c:v>6.89</c:v>
                </c:pt>
                <c:pt idx="157">
                  <c:v>6.87</c:v>
                </c:pt>
                <c:pt idx="158">
                  <c:v>6.84</c:v>
                </c:pt>
                <c:pt idx="159">
                  <c:v>6.8</c:v>
                </c:pt>
                <c:pt idx="160">
                  <c:v>6.8</c:v>
                </c:pt>
                <c:pt idx="161">
                  <c:v>6.8199999999999985</c:v>
                </c:pt>
                <c:pt idx="162">
                  <c:v>6.8199999999999985</c:v>
                </c:pt>
                <c:pt idx="163">
                  <c:v>6.81</c:v>
                </c:pt>
                <c:pt idx="164">
                  <c:v>6.81</c:v>
                </c:pt>
                <c:pt idx="165">
                  <c:v>6.81</c:v>
                </c:pt>
                <c:pt idx="166">
                  <c:v>6.81</c:v>
                </c:pt>
                <c:pt idx="167">
                  <c:v>6.8199999999999985</c:v>
                </c:pt>
                <c:pt idx="168">
                  <c:v>6.83</c:v>
                </c:pt>
                <c:pt idx="169">
                  <c:v>6.84</c:v>
                </c:pt>
                <c:pt idx="170">
                  <c:v>7.3599999999999985</c:v>
                </c:pt>
                <c:pt idx="171">
                  <c:v>7.4</c:v>
                </c:pt>
                <c:pt idx="172">
                  <c:v>7.41</c:v>
                </c:pt>
                <c:pt idx="173">
                  <c:v>7.41</c:v>
                </c:pt>
                <c:pt idx="174">
                  <c:v>7.4300000000000024</c:v>
                </c:pt>
                <c:pt idx="175">
                  <c:v>7.4</c:v>
                </c:pt>
                <c:pt idx="176">
                  <c:v>7.42</c:v>
                </c:pt>
                <c:pt idx="177">
                  <c:v>7.4300000000000024</c:v>
                </c:pt>
                <c:pt idx="178">
                  <c:v>7.42</c:v>
                </c:pt>
                <c:pt idx="179">
                  <c:v>7.4300000000000024</c:v>
                </c:pt>
                <c:pt idx="180">
                  <c:v>7.42</c:v>
                </c:pt>
                <c:pt idx="181">
                  <c:v>6.9</c:v>
                </c:pt>
                <c:pt idx="182">
                  <c:v>6.87</c:v>
                </c:pt>
                <c:pt idx="183">
                  <c:v>6.3599999999999985</c:v>
                </c:pt>
                <c:pt idx="184">
                  <c:v>6.34</c:v>
                </c:pt>
                <c:pt idx="185">
                  <c:v>5.84</c:v>
                </c:pt>
                <c:pt idx="186">
                  <c:v>5.84</c:v>
                </c:pt>
                <c:pt idx="187">
                  <c:v>5.37</c:v>
                </c:pt>
                <c:pt idx="188">
                  <c:v>5.3599999999999985</c:v>
                </c:pt>
                <c:pt idx="189">
                  <c:v>5.34</c:v>
                </c:pt>
                <c:pt idx="190">
                  <c:v>5.34</c:v>
                </c:pt>
                <c:pt idx="191">
                  <c:v>5.34</c:v>
                </c:pt>
                <c:pt idx="192">
                  <c:v>5.3599999999999985</c:v>
                </c:pt>
                <c:pt idx="193">
                  <c:v>5.35</c:v>
                </c:pt>
                <c:pt idx="194">
                  <c:v>5.3599999999999985</c:v>
                </c:pt>
                <c:pt idx="195">
                  <c:v>5.35</c:v>
                </c:pt>
                <c:pt idx="196">
                  <c:v>5.39</c:v>
                </c:pt>
                <c:pt idx="197">
                  <c:v>5.41</c:v>
                </c:pt>
                <c:pt idx="198">
                  <c:v>5.41</c:v>
                </c:pt>
                <c:pt idx="199">
                  <c:v>5.42</c:v>
                </c:pt>
                <c:pt idx="200">
                  <c:v>5.42</c:v>
                </c:pt>
                <c:pt idx="201">
                  <c:v>5.41</c:v>
                </c:pt>
                <c:pt idx="202">
                  <c:v>5.42</c:v>
                </c:pt>
                <c:pt idx="203">
                  <c:v>5.41</c:v>
                </c:pt>
                <c:pt idx="204">
                  <c:v>5.4300000000000024</c:v>
                </c:pt>
                <c:pt idx="205">
                  <c:v>5.4300000000000024</c:v>
                </c:pt>
                <c:pt idx="206">
                  <c:v>5.42</c:v>
                </c:pt>
                <c:pt idx="207">
                  <c:v>5.41</c:v>
                </c:pt>
                <c:pt idx="208">
                  <c:v>5.41</c:v>
                </c:pt>
                <c:pt idx="209">
                  <c:v>5.4</c:v>
                </c:pt>
                <c:pt idx="210">
                  <c:v>5.41</c:v>
                </c:pt>
                <c:pt idx="211">
                  <c:v>5.41</c:v>
                </c:pt>
              </c:numCache>
            </c:numRef>
          </c:val>
        </c:ser>
        <c:marker val="1"/>
        <c:axId val="98739712"/>
        <c:axId val="98741248"/>
      </c:lineChart>
      <c:catAx>
        <c:axId val="98739712"/>
        <c:scaling>
          <c:orientation val="minMax"/>
        </c:scaling>
        <c:axPos val="b"/>
        <c:numFmt formatCode="General" sourceLinked="0"/>
        <c:tickLblPos val="nextTo"/>
        <c:txPr>
          <a:bodyPr/>
          <a:lstStyle/>
          <a:p>
            <a:pPr>
              <a:defRPr sz="1400"/>
            </a:pPr>
            <a:endParaRPr lang="en-US"/>
          </a:p>
        </c:txPr>
        <c:crossAx val="98741248"/>
        <c:crosses val="autoZero"/>
        <c:auto val="1"/>
        <c:lblAlgn val="ctr"/>
        <c:lblOffset val="100"/>
        <c:tickLblSkip val="12"/>
      </c:catAx>
      <c:valAx>
        <c:axId val="98741248"/>
        <c:scaling>
          <c:orientation val="minMax"/>
        </c:scaling>
        <c:axPos val="l"/>
        <c:majorGridlines/>
        <c:title>
          <c:tx>
            <c:rich>
              <a:bodyPr rot="-5400000" vert="horz"/>
              <a:lstStyle/>
              <a:p>
                <a:pPr>
                  <a:defRPr/>
                </a:pPr>
                <a:r>
                  <a:rPr lang="en-GB" dirty="0" smtClean="0"/>
                  <a:t>%</a:t>
                </a:r>
                <a:endParaRPr lang="en-GB" dirty="0"/>
              </a:p>
            </c:rich>
          </c:tx>
          <c:layout/>
        </c:title>
        <c:numFmt formatCode="General" sourceLinked="1"/>
        <c:tickLblPos val="nextTo"/>
        <c:crossAx val="98739712"/>
        <c:crosses val="autoZero"/>
        <c:crossBetween val="between"/>
      </c:valAx>
      <c:spPr>
        <a:noFill/>
        <a:ln w="25400">
          <a:noFill/>
        </a:ln>
      </c:spPr>
    </c:plotArea>
    <c:legend>
      <c:legendPos val="b"/>
      <c:layout/>
    </c:legend>
    <c:plotVisOnly val="1"/>
    <c:dispBlanksAs val="gap"/>
  </c:chart>
  <c:txPr>
    <a:bodyPr/>
    <a:lstStyle/>
    <a:p>
      <a:pPr>
        <a:defRPr sz="1800"/>
      </a:pPr>
      <a:endParaRPr lang="en-US"/>
    </a:p>
  </c:txPr>
  <c:externalData r:id="rId2"/>
</c:chartSpace>
</file>

<file path=ppt/charts/chart31.xml><?xml version="1.0" encoding="utf-8"?>
<c:chartSpace xmlns:c="http://schemas.openxmlformats.org/drawingml/2006/chart" xmlns:a="http://schemas.openxmlformats.org/drawingml/2006/main" xmlns:r="http://schemas.openxmlformats.org/officeDocument/2006/relationships">
  <c:date1904 val="1"/>
  <c:lang val="en-GB"/>
  <c:style val="34"/>
  <c:clrMapOvr bg1="lt1" tx1="dk1" bg2="lt2" tx2="dk2" accent1="accent1" accent2="accent2" accent3="accent3" accent4="accent4" accent5="accent5" accent6="accent6" hlink="hlink" folHlink="folHlink"/>
  <c:chart>
    <c:plotArea>
      <c:layout/>
      <c:lineChart>
        <c:grouping val="standard"/>
        <c:ser>
          <c:idx val="0"/>
          <c:order val="0"/>
          <c:tx>
            <c:v>Spot Exchange Rate Tenge/10$</c:v>
          </c:tx>
          <c:marker>
            <c:symbol val="none"/>
          </c:marker>
          <c:cat>
            <c:strRef>
              <c:f>Sheet3!$A$90:$A$301</c:f>
              <c:strCache>
                <c:ptCount val="212"/>
                <c:pt idx="0">
                  <c:v>199701</c:v>
                </c:pt>
                <c:pt idx="1">
                  <c:v>199702</c:v>
                </c:pt>
                <c:pt idx="2">
                  <c:v>199703</c:v>
                </c:pt>
                <c:pt idx="3">
                  <c:v>199704</c:v>
                </c:pt>
                <c:pt idx="4">
                  <c:v>199705</c:v>
                </c:pt>
                <c:pt idx="5">
                  <c:v>199706</c:v>
                </c:pt>
                <c:pt idx="6">
                  <c:v>199707</c:v>
                </c:pt>
                <c:pt idx="7">
                  <c:v>199708</c:v>
                </c:pt>
                <c:pt idx="8">
                  <c:v>199709</c:v>
                </c:pt>
                <c:pt idx="9">
                  <c:v>199710</c:v>
                </c:pt>
                <c:pt idx="10">
                  <c:v>199711</c:v>
                </c:pt>
                <c:pt idx="11">
                  <c:v>199712</c:v>
                </c:pt>
                <c:pt idx="12">
                  <c:v>199801</c:v>
                </c:pt>
                <c:pt idx="13">
                  <c:v>199802</c:v>
                </c:pt>
                <c:pt idx="14">
                  <c:v>199803</c:v>
                </c:pt>
                <c:pt idx="15">
                  <c:v>199804</c:v>
                </c:pt>
                <c:pt idx="16">
                  <c:v>199805</c:v>
                </c:pt>
                <c:pt idx="17">
                  <c:v>199806</c:v>
                </c:pt>
                <c:pt idx="18">
                  <c:v>199807</c:v>
                </c:pt>
                <c:pt idx="19">
                  <c:v>199808</c:v>
                </c:pt>
                <c:pt idx="20">
                  <c:v>199809</c:v>
                </c:pt>
                <c:pt idx="21">
                  <c:v>199810</c:v>
                </c:pt>
                <c:pt idx="22">
                  <c:v>199811</c:v>
                </c:pt>
                <c:pt idx="23">
                  <c:v>199812</c:v>
                </c:pt>
                <c:pt idx="24">
                  <c:v>199901</c:v>
                </c:pt>
                <c:pt idx="25">
                  <c:v>199902</c:v>
                </c:pt>
                <c:pt idx="26">
                  <c:v>199903</c:v>
                </c:pt>
                <c:pt idx="27">
                  <c:v>199904</c:v>
                </c:pt>
                <c:pt idx="28">
                  <c:v>199905</c:v>
                </c:pt>
                <c:pt idx="29">
                  <c:v>199906</c:v>
                </c:pt>
                <c:pt idx="30">
                  <c:v>199907</c:v>
                </c:pt>
                <c:pt idx="31">
                  <c:v>199908</c:v>
                </c:pt>
                <c:pt idx="32">
                  <c:v>199909</c:v>
                </c:pt>
                <c:pt idx="33">
                  <c:v>199910</c:v>
                </c:pt>
                <c:pt idx="34">
                  <c:v>199911</c:v>
                </c:pt>
                <c:pt idx="35">
                  <c:v>199912</c:v>
                </c:pt>
                <c:pt idx="36">
                  <c:v>200001</c:v>
                </c:pt>
                <c:pt idx="37">
                  <c:v>200002</c:v>
                </c:pt>
                <c:pt idx="38">
                  <c:v>200003</c:v>
                </c:pt>
                <c:pt idx="39">
                  <c:v>200004</c:v>
                </c:pt>
                <c:pt idx="40">
                  <c:v>200005</c:v>
                </c:pt>
                <c:pt idx="41">
                  <c:v>200006</c:v>
                </c:pt>
                <c:pt idx="42">
                  <c:v>200007</c:v>
                </c:pt>
                <c:pt idx="43">
                  <c:v>200008</c:v>
                </c:pt>
                <c:pt idx="44">
                  <c:v>200009</c:v>
                </c:pt>
                <c:pt idx="45">
                  <c:v>200010</c:v>
                </c:pt>
                <c:pt idx="46">
                  <c:v>200011</c:v>
                </c:pt>
                <c:pt idx="47">
                  <c:v>200012</c:v>
                </c:pt>
                <c:pt idx="48">
                  <c:v>200101</c:v>
                </c:pt>
                <c:pt idx="49">
                  <c:v>200102</c:v>
                </c:pt>
                <c:pt idx="50">
                  <c:v>200103</c:v>
                </c:pt>
                <c:pt idx="51">
                  <c:v>200104</c:v>
                </c:pt>
                <c:pt idx="52">
                  <c:v>200105</c:v>
                </c:pt>
                <c:pt idx="53">
                  <c:v>200106</c:v>
                </c:pt>
                <c:pt idx="54">
                  <c:v>200107</c:v>
                </c:pt>
                <c:pt idx="55">
                  <c:v>200108</c:v>
                </c:pt>
                <c:pt idx="56">
                  <c:v>200109</c:v>
                </c:pt>
                <c:pt idx="57">
                  <c:v>200110</c:v>
                </c:pt>
                <c:pt idx="58">
                  <c:v>200111</c:v>
                </c:pt>
                <c:pt idx="59">
                  <c:v>200112</c:v>
                </c:pt>
                <c:pt idx="60">
                  <c:v>200201</c:v>
                </c:pt>
                <c:pt idx="61">
                  <c:v>200202</c:v>
                </c:pt>
                <c:pt idx="62">
                  <c:v>200203</c:v>
                </c:pt>
                <c:pt idx="63">
                  <c:v>200204</c:v>
                </c:pt>
                <c:pt idx="64">
                  <c:v>200205</c:v>
                </c:pt>
                <c:pt idx="65">
                  <c:v>200206</c:v>
                </c:pt>
                <c:pt idx="66">
                  <c:v>200207</c:v>
                </c:pt>
                <c:pt idx="67">
                  <c:v>200208</c:v>
                </c:pt>
                <c:pt idx="68">
                  <c:v>200209</c:v>
                </c:pt>
                <c:pt idx="69">
                  <c:v>200210</c:v>
                </c:pt>
                <c:pt idx="70">
                  <c:v>200211</c:v>
                </c:pt>
                <c:pt idx="71">
                  <c:v>200212</c:v>
                </c:pt>
                <c:pt idx="72">
                  <c:v>200301</c:v>
                </c:pt>
                <c:pt idx="73">
                  <c:v>200302</c:v>
                </c:pt>
                <c:pt idx="74">
                  <c:v>200303</c:v>
                </c:pt>
                <c:pt idx="75">
                  <c:v>200304</c:v>
                </c:pt>
                <c:pt idx="76">
                  <c:v>200305</c:v>
                </c:pt>
                <c:pt idx="77">
                  <c:v>200306</c:v>
                </c:pt>
                <c:pt idx="78">
                  <c:v>200307</c:v>
                </c:pt>
                <c:pt idx="79">
                  <c:v>200308</c:v>
                </c:pt>
                <c:pt idx="80">
                  <c:v>200309</c:v>
                </c:pt>
                <c:pt idx="81">
                  <c:v>200310</c:v>
                </c:pt>
                <c:pt idx="82">
                  <c:v>200311</c:v>
                </c:pt>
                <c:pt idx="83">
                  <c:v>200312</c:v>
                </c:pt>
                <c:pt idx="84">
                  <c:v>200401</c:v>
                </c:pt>
                <c:pt idx="85">
                  <c:v>200402</c:v>
                </c:pt>
                <c:pt idx="86">
                  <c:v>200403</c:v>
                </c:pt>
                <c:pt idx="87">
                  <c:v>200404</c:v>
                </c:pt>
                <c:pt idx="88">
                  <c:v>200405</c:v>
                </c:pt>
                <c:pt idx="89">
                  <c:v>200406</c:v>
                </c:pt>
                <c:pt idx="90">
                  <c:v>200407</c:v>
                </c:pt>
                <c:pt idx="91">
                  <c:v>200408</c:v>
                </c:pt>
                <c:pt idx="92">
                  <c:v>200409</c:v>
                </c:pt>
                <c:pt idx="93">
                  <c:v>200410</c:v>
                </c:pt>
                <c:pt idx="94">
                  <c:v>200411</c:v>
                </c:pt>
                <c:pt idx="95">
                  <c:v>200412</c:v>
                </c:pt>
                <c:pt idx="96">
                  <c:v>200501</c:v>
                </c:pt>
                <c:pt idx="97">
                  <c:v>200502</c:v>
                </c:pt>
                <c:pt idx="98">
                  <c:v>200503</c:v>
                </c:pt>
                <c:pt idx="99">
                  <c:v>200504</c:v>
                </c:pt>
                <c:pt idx="100">
                  <c:v>200505</c:v>
                </c:pt>
                <c:pt idx="101">
                  <c:v>200506</c:v>
                </c:pt>
                <c:pt idx="102">
                  <c:v>200507</c:v>
                </c:pt>
                <c:pt idx="103">
                  <c:v>200508</c:v>
                </c:pt>
                <c:pt idx="104">
                  <c:v>200509</c:v>
                </c:pt>
                <c:pt idx="105">
                  <c:v>200510</c:v>
                </c:pt>
                <c:pt idx="106">
                  <c:v>200511</c:v>
                </c:pt>
                <c:pt idx="107">
                  <c:v>200512</c:v>
                </c:pt>
                <c:pt idx="108">
                  <c:v>200601</c:v>
                </c:pt>
                <c:pt idx="109">
                  <c:v>200602</c:v>
                </c:pt>
                <c:pt idx="110">
                  <c:v>200603</c:v>
                </c:pt>
                <c:pt idx="111">
                  <c:v>200604</c:v>
                </c:pt>
                <c:pt idx="112">
                  <c:v>200605</c:v>
                </c:pt>
                <c:pt idx="113">
                  <c:v>200606</c:v>
                </c:pt>
                <c:pt idx="114">
                  <c:v>200607</c:v>
                </c:pt>
                <c:pt idx="115">
                  <c:v>200608</c:v>
                </c:pt>
                <c:pt idx="116">
                  <c:v>200609</c:v>
                </c:pt>
                <c:pt idx="117">
                  <c:v>200610</c:v>
                </c:pt>
                <c:pt idx="118">
                  <c:v>200611</c:v>
                </c:pt>
                <c:pt idx="119">
                  <c:v>200612</c:v>
                </c:pt>
                <c:pt idx="120">
                  <c:v>200701</c:v>
                </c:pt>
                <c:pt idx="121">
                  <c:v>200702</c:v>
                </c:pt>
                <c:pt idx="122">
                  <c:v>200703</c:v>
                </c:pt>
                <c:pt idx="123">
                  <c:v>200704</c:v>
                </c:pt>
                <c:pt idx="124">
                  <c:v>200705</c:v>
                </c:pt>
                <c:pt idx="125">
                  <c:v>200706</c:v>
                </c:pt>
                <c:pt idx="126">
                  <c:v>200707</c:v>
                </c:pt>
                <c:pt idx="127">
                  <c:v>200708</c:v>
                </c:pt>
                <c:pt idx="128">
                  <c:v>200709</c:v>
                </c:pt>
                <c:pt idx="129">
                  <c:v>200710</c:v>
                </c:pt>
                <c:pt idx="130">
                  <c:v>200711</c:v>
                </c:pt>
                <c:pt idx="131">
                  <c:v>200712</c:v>
                </c:pt>
                <c:pt idx="132">
                  <c:v>200801</c:v>
                </c:pt>
                <c:pt idx="133">
                  <c:v>200802</c:v>
                </c:pt>
                <c:pt idx="134">
                  <c:v>200803</c:v>
                </c:pt>
                <c:pt idx="135">
                  <c:v>200804</c:v>
                </c:pt>
                <c:pt idx="136">
                  <c:v>200805</c:v>
                </c:pt>
                <c:pt idx="137">
                  <c:v>200806</c:v>
                </c:pt>
                <c:pt idx="138">
                  <c:v>200807</c:v>
                </c:pt>
                <c:pt idx="139">
                  <c:v>200808</c:v>
                </c:pt>
                <c:pt idx="140">
                  <c:v>200809</c:v>
                </c:pt>
                <c:pt idx="141">
                  <c:v>200810</c:v>
                </c:pt>
                <c:pt idx="142">
                  <c:v>200811</c:v>
                </c:pt>
                <c:pt idx="143">
                  <c:v>200812</c:v>
                </c:pt>
                <c:pt idx="144">
                  <c:v>200901</c:v>
                </c:pt>
                <c:pt idx="145">
                  <c:v>200902</c:v>
                </c:pt>
                <c:pt idx="146">
                  <c:v>200903</c:v>
                </c:pt>
                <c:pt idx="147">
                  <c:v>200904</c:v>
                </c:pt>
                <c:pt idx="148">
                  <c:v>200905</c:v>
                </c:pt>
                <c:pt idx="149">
                  <c:v>200906</c:v>
                </c:pt>
                <c:pt idx="150">
                  <c:v>200907</c:v>
                </c:pt>
                <c:pt idx="151">
                  <c:v>200908</c:v>
                </c:pt>
                <c:pt idx="152">
                  <c:v>200909</c:v>
                </c:pt>
                <c:pt idx="153">
                  <c:v>200910</c:v>
                </c:pt>
                <c:pt idx="154">
                  <c:v>200911</c:v>
                </c:pt>
                <c:pt idx="155">
                  <c:v>200912</c:v>
                </c:pt>
                <c:pt idx="156">
                  <c:v>201001</c:v>
                </c:pt>
                <c:pt idx="157">
                  <c:v>201002</c:v>
                </c:pt>
                <c:pt idx="158">
                  <c:v>201003</c:v>
                </c:pt>
                <c:pt idx="159">
                  <c:v>201004</c:v>
                </c:pt>
                <c:pt idx="160">
                  <c:v>201005</c:v>
                </c:pt>
                <c:pt idx="161">
                  <c:v>201006</c:v>
                </c:pt>
                <c:pt idx="162">
                  <c:v>201007</c:v>
                </c:pt>
                <c:pt idx="163">
                  <c:v>201008</c:v>
                </c:pt>
                <c:pt idx="164">
                  <c:v>201009</c:v>
                </c:pt>
                <c:pt idx="165">
                  <c:v>201010</c:v>
                </c:pt>
                <c:pt idx="166">
                  <c:v>201011</c:v>
                </c:pt>
                <c:pt idx="167">
                  <c:v>201012</c:v>
                </c:pt>
                <c:pt idx="168">
                  <c:v>201101</c:v>
                </c:pt>
                <c:pt idx="169">
                  <c:v>201102</c:v>
                </c:pt>
                <c:pt idx="170">
                  <c:v>201103</c:v>
                </c:pt>
                <c:pt idx="171">
                  <c:v>201104</c:v>
                </c:pt>
                <c:pt idx="172">
                  <c:v>201105</c:v>
                </c:pt>
                <c:pt idx="173">
                  <c:v>201106</c:v>
                </c:pt>
                <c:pt idx="174">
                  <c:v>201107</c:v>
                </c:pt>
                <c:pt idx="175">
                  <c:v>201108</c:v>
                </c:pt>
                <c:pt idx="176">
                  <c:v>201109</c:v>
                </c:pt>
                <c:pt idx="177">
                  <c:v>201110</c:v>
                </c:pt>
                <c:pt idx="178">
                  <c:v>201111</c:v>
                </c:pt>
                <c:pt idx="179">
                  <c:v>201112</c:v>
                </c:pt>
                <c:pt idx="180">
                  <c:v>201201</c:v>
                </c:pt>
                <c:pt idx="181">
                  <c:v>201202</c:v>
                </c:pt>
                <c:pt idx="182">
                  <c:v>201203</c:v>
                </c:pt>
                <c:pt idx="183">
                  <c:v>201204</c:v>
                </c:pt>
                <c:pt idx="184">
                  <c:v>201205</c:v>
                </c:pt>
                <c:pt idx="185">
                  <c:v>201206</c:v>
                </c:pt>
                <c:pt idx="186">
                  <c:v>201207</c:v>
                </c:pt>
                <c:pt idx="187">
                  <c:v>201208</c:v>
                </c:pt>
                <c:pt idx="188">
                  <c:v>201209</c:v>
                </c:pt>
                <c:pt idx="189">
                  <c:v>201210</c:v>
                </c:pt>
                <c:pt idx="190">
                  <c:v>201211</c:v>
                </c:pt>
                <c:pt idx="191">
                  <c:v>201212</c:v>
                </c:pt>
                <c:pt idx="192">
                  <c:v>201301</c:v>
                </c:pt>
                <c:pt idx="193">
                  <c:v>201302</c:v>
                </c:pt>
                <c:pt idx="194">
                  <c:v>201303</c:v>
                </c:pt>
                <c:pt idx="195">
                  <c:v>201304</c:v>
                </c:pt>
                <c:pt idx="196">
                  <c:v>201305</c:v>
                </c:pt>
                <c:pt idx="197">
                  <c:v>201306</c:v>
                </c:pt>
                <c:pt idx="198">
                  <c:v>201307</c:v>
                </c:pt>
                <c:pt idx="199">
                  <c:v>201308</c:v>
                </c:pt>
                <c:pt idx="200">
                  <c:v>201309</c:v>
                </c:pt>
                <c:pt idx="201">
                  <c:v>201310</c:v>
                </c:pt>
                <c:pt idx="202">
                  <c:v>201311</c:v>
                </c:pt>
                <c:pt idx="203">
                  <c:v>201312</c:v>
                </c:pt>
                <c:pt idx="204">
                  <c:v>201401</c:v>
                </c:pt>
                <c:pt idx="205">
                  <c:v>201402</c:v>
                </c:pt>
                <c:pt idx="206">
                  <c:v>201403</c:v>
                </c:pt>
                <c:pt idx="207">
                  <c:v>201404</c:v>
                </c:pt>
                <c:pt idx="208">
                  <c:v>201405</c:v>
                </c:pt>
                <c:pt idx="209">
                  <c:v>201406</c:v>
                </c:pt>
                <c:pt idx="210">
                  <c:v>201407</c:v>
                </c:pt>
                <c:pt idx="211">
                  <c:v>201408</c:v>
                </c:pt>
              </c:strCache>
            </c:strRef>
          </c:cat>
          <c:val>
            <c:numRef>
              <c:f>Sheet3!$H$90:$H$301</c:f>
              <c:numCache>
                <c:formatCode>General</c:formatCode>
                <c:ptCount val="212"/>
                <c:pt idx="0">
                  <c:v>7.5400000000000009</c:v>
                </c:pt>
                <c:pt idx="1">
                  <c:v>7.55</c:v>
                </c:pt>
                <c:pt idx="2">
                  <c:v>7.5</c:v>
                </c:pt>
                <c:pt idx="3">
                  <c:v>7.5400000000000009</c:v>
                </c:pt>
                <c:pt idx="4">
                  <c:v>7.5549999999999926</c:v>
                </c:pt>
                <c:pt idx="5">
                  <c:v>7.55</c:v>
                </c:pt>
                <c:pt idx="6">
                  <c:v>7.55</c:v>
                </c:pt>
                <c:pt idx="7">
                  <c:v>7.5549999999999926</c:v>
                </c:pt>
                <c:pt idx="8">
                  <c:v>7.5549999999999926</c:v>
                </c:pt>
                <c:pt idx="9">
                  <c:v>7.5549999999999926</c:v>
                </c:pt>
                <c:pt idx="10">
                  <c:v>7.5549999999999926</c:v>
                </c:pt>
                <c:pt idx="11">
                  <c:v>7.5549999999999926</c:v>
                </c:pt>
                <c:pt idx="12">
                  <c:v>7.6400000000000006</c:v>
                </c:pt>
                <c:pt idx="13">
                  <c:v>7.6400000000000006</c:v>
                </c:pt>
                <c:pt idx="14">
                  <c:v>7.6499999999999995</c:v>
                </c:pt>
                <c:pt idx="15">
                  <c:v>7.6499999999999995</c:v>
                </c:pt>
                <c:pt idx="16">
                  <c:v>7.6599999999999975</c:v>
                </c:pt>
                <c:pt idx="17">
                  <c:v>7.6949999999999914</c:v>
                </c:pt>
                <c:pt idx="18">
                  <c:v>7.7299999999999995</c:v>
                </c:pt>
                <c:pt idx="19">
                  <c:v>7.8599999999999985</c:v>
                </c:pt>
                <c:pt idx="20">
                  <c:v>8.02</c:v>
                </c:pt>
                <c:pt idx="21">
                  <c:v>8.1449999999999996</c:v>
                </c:pt>
                <c:pt idx="22">
                  <c:v>8.2900000000000009</c:v>
                </c:pt>
                <c:pt idx="23">
                  <c:v>8.3800000000000026</c:v>
                </c:pt>
                <c:pt idx="24">
                  <c:v>8.49</c:v>
                </c:pt>
                <c:pt idx="25">
                  <c:v>8.5400000000000009</c:v>
                </c:pt>
                <c:pt idx="26">
                  <c:v>8.75</c:v>
                </c:pt>
                <c:pt idx="27">
                  <c:v>11.450000000000006</c:v>
                </c:pt>
                <c:pt idx="28">
                  <c:v>12.8</c:v>
                </c:pt>
                <c:pt idx="29">
                  <c:v>13.1</c:v>
                </c:pt>
                <c:pt idx="30">
                  <c:v>13.219999999999999</c:v>
                </c:pt>
                <c:pt idx="31">
                  <c:v>13.2</c:v>
                </c:pt>
                <c:pt idx="32">
                  <c:v>14</c:v>
                </c:pt>
                <c:pt idx="33">
                  <c:v>14.060000000000002</c:v>
                </c:pt>
                <c:pt idx="34">
                  <c:v>13.8</c:v>
                </c:pt>
                <c:pt idx="35">
                  <c:v>13.820000000000002</c:v>
                </c:pt>
                <c:pt idx="36">
                  <c:v>13.945</c:v>
                </c:pt>
                <c:pt idx="37">
                  <c:v>14.015000000000002</c:v>
                </c:pt>
                <c:pt idx="38">
                  <c:v>14.180000000000001</c:v>
                </c:pt>
                <c:pt idx="39">
                  <c:v>14.215</c:v>
                </c:pt>
                <c:pt idx="40">
                  <c:v>14.234999999999999</c:v>
                </c:pt>
                <c:pt idx="41">
                  <c:v>14.26</c:v>
                </c:pt>
                <c:pt idx="42">
                  <c:v>14.27</c:v>
                </c:pt>
                <c:pt idx="43">
                  <c:v>14.265000000000002</c:v>
                </c:pt>
                <c:pt idx="44">
                  <c:v>14.275</c:v>
                </c:pt>
                <c:pt idx="45">
                  <c:v>14.265000000000002</c:v>
                </c:pt>
                <c:pt idx="46">
                  <c:v>14.41</c:v>
                </c:pt>
                <c:pt idx="47">
                  <c:v>14.450000000000006</c:v>
                </c:pt>
                <c:pt idx="48">
                  <c:v>14.51</c:v>
                </c:pt>
                <c:pt idx="49">
                  <c:v>14.530000000000001</c:v>
                </c:pt>
                <c:pt idx="50">
                  <c:v>14.545</c:v>
                </c:pt>
                <c:pt idx="51">
                  <c:v>14.565000000000015</c:v>
                </c:pt>
                <c:pt idx="52">
                  <c:v>14.61</c:v>
                </c:pt>
                <c:pt idx="53">
                  <c:v>14.65</c:v>
                </c:pt>
                <c:pt idx="54">
                  <c:v>14.680000000000001</c:v>
                </c:pt>
                <c:pt idx="55">
                  <c:v>14.715</c:v>
                </c:pt>
                <c:pt idx="56">
                  <c:v>14.77</c:v>
                </c:pt>
                <c:pt idx="57">
                  <c:v>14.810000000000002</c:v>
                </c:pt>
                <c:pt idx="58">
                  <c:v>14.855000000000022</c:v>
                </c:pt>
                <c:pt idx="59">
                  <c:v>15.02</c:v>
                </c:pt>
                <c:pt idx="60">
                  <c:v>15.13</c:v>
                </c:pt>
                <c:pt idx="61">
                  <c:v>15.190000000000001</c:v>
                </c:pt>
                <c:pt idx="62">
                  <c:v>15.219999999999999</c:v>
                </c:pt>
                <c:pt idx="63">
                  <c:v>15.280000000000001</c:v>
                </c:pt>
                <c:pt idx="64">
                  <c:v>15.290000000000001</c:v>
                </c:pt>
                <c:pt idx="65">
                  <c:v>15.310000000000002</c:v>
                </c:pt>
                <c:pt idx="66">
                  <c:v>15.385000000000014</c:v>
                </c:pt>
                <c:pt idx="67">
                  <c:v>15.415000000000004</c:v>
                </c:pt>
                <c:pt idx="68">
                  <c:v>15.455000000000018</c:v>
                </c:pt>
                <c:pt idx="69">
                  <c:v>15.435</c:v>
                </c:pt>
                <c:pt idx="70">
                  <c:v>15.420000000000002</c:v>
                </c:pt>
                <c:pt idx="71">
                  <c:v>15.560000000000002</c:v>
                </c:pt>
                <c:pt idx="72">
                  <c:v>15.52</c:v>
                </c:pt>
                <c:pt idx="73">
                  <c:v>15.26</c:v>
                </c:pt>
                <c:pt idx="74">
                  <c:v>15.15</c:v>
                </c:pt>
                <c:pt idx="75">
                  <c:v>15.175000000000002</c:v>
                </c:pt>
                <c:pt idx="76">
                  <c:v>15.080000000000002</c:v>
                </c:pt>
                <c:pt idx="77">
                  <c:v>14.8</c:v>
                </c:pt>
                <c:pt idx="78">
                  <c:v>14.679</c:v>
                </c:pt>
                <c:pt idx="79">
                  <c:v>14.747</c:v>
                </c:pt>
                <c:pt idx="80">
                  <c:v>14.893000000000002</c:v>
                </c:pt>
                <c:pt idx="81">
                  <c:v>14.803000000000004</c:v>
                </c:pt>
                <c:pt idx="82">
                  <c:v>14.663</c:v>
                </c:pt>
                <c:pt idx="83">
                  <c:v>14.422000000000002</c:v>
                </c:pt>
                <c:pt idx="84">
                  <c:v>13.938000000000001</c:v>
                </c:pt>
                <c:pt idx="85">
                  <c:v>13.925000000000002</c:v>
                </c:pt>
                <c:pt idx="86">
                  <c:v>13.888</c:v>
                </c:pt>
                <c:pt idx="87">
                  <c:v>13.850000000000014</c:v>
                </c:pt>
                <c:pt idx="88">
                  <c:v>13.734</c:v>
                </c:pt>
                <c:pt idx="89">
                  <c:v>13.645</c:v>
                </c:pt>
                <c:pt idx="90">
                  <c:v>13.631</c:v>
                </c:pt>
                <c:pt idx="91">
                  <c:v>13.661000000000001</c:v>
                </c:pt>
                <c:pt idx="92">
                  <c:v>13.456000000000014</c:v>
                </c:pt>
                <c:pt idx="93">
                  <c:v>13.205000000000002</c:v>
                </c:pt>
                <c:pt idx="94">
                  <c:v>13.002000000000002</c:v>
                </c:pt>
                <c:pt idx="95">
                  <c:v>13</c:v>
                </c:pt>
                <c:pt idx="96">
                  <c:v>13.037000000000001</c:v>
                </c:pt>
                <c:pt idx="97">
                  <c:v>13.015000000000002</c:v>
                </c:pt>
                <c:pt idx="98">
                  <c:v>13.259</c:v>
                </c:pt>
                <c:pt idx="99">
                  <c:v>13.177000000000001</c:v>
                </c:pt>
                <c:pt idx="100">
                  <c:v>13.249000000000001</c:v>
                </c:pt>
                <c:pt idx="101">
                  <c:v>13.526</c:v>
                </c:pt>
                <c:pt idx="102">
                  <c:v>13.571000000000002</c:v>
                </c:pt>
                <c:pt idx="103">
                  <c:v>13.525</c:v>
                </c:pt>
                <c:pt idx="104">
                  <c:v>13.389000000000006</c:v>
                </c:pt>
                <c:pt idx="105">
                  <c:v>13.4</c:v>
                </c:pt>
                <c:pt idx="106">
                  <c:v>13.407</c:v>
                </c:pt>
                <c:pt idx="107">
                  <c:v>13.398</c:v>
                </c:pt>
                <c:pt idx="108">
                  <c:v>13.217000000000001</c:v>
                </c:pt>
                <c:pt idx="109">
                  <c:v>13.030000000000001</c:v>
                </c:pt>
                <c:pt idx="110">
                  <c:v>12.845000000000002</c:v>
                </c:pt>
                <c:pt idx="111">
                  <c:v>12.411</c:v>
                </c:pt>
                <c:pt idx="112">
                  <c:v>12.148</c:v>
                </c:pt>
                <c:pt idx="113">
                  <c:v>11.869000000000014</c:v>
                </c:pt>
                <c:pt idx="114">
                  <c:v>11.841000000000001</c:v>
                </c:pt>
                <c:pt idx="115">
                  <c:v>12.524000000000001</c:v>
                </c:pt>
                <c:pt idx="116">
                  <c:v>12.712</c:v>
                </c:pt>
                <c:pt idx="117">
                  <c:v>12.782</c:v>
                </c:pt>
                <c:pt idx="118">
                  <c:v>12.798</c:v>
                </c:pt>
                <c:pt idx="119">
                  <c:v>12.742000000000001</c:v>
                </c:pt>
                <c:pt idx="120">
                  <c:v>12.624000000000001</c:v>
                </c:pt>
                <c:pt idx="121">
                  <c:v>12.371000000000002</c:v>
                </c:pt>
                <c:pt idx="122">
                  <c:v>12.375000000000016</c:v>
                </c:pt>
                <c:pt idx="123">
                  <c:v>12.002000000000002</c:v>
                </c:pt>
                <c:pt idx="124">
                  <c:v>12.162000000000004</c:v>
                </c:pt>
                <c:pt idx="125">
                  <c:v>12.166</c:v>
                </c:pt>
                <c:pt idx="126">
                  <c:v>12.361000000000002</c:v>
                </c:pt>
                <c:pt idx="127">
                  <c:v>12.625</c:v>
                </c:pt>
                <c:pt idx="128">
                  <c:v>12.120000000000001</c:v>
                </c:pt>
                <c:pt idx="129">
                  <c:v>12.084</c:v>
                </c:pt>
                <c:pt idx="130">
                  <c:v>12.087</c:v>
                </c:pt>
                <c:pt idx="131">
                  <c:v>12.03</c:v>
                </c:pt>
                <c:pt idx="132">
                  <c:v>12.022</c:v>
                </c:pt>
                <c:pt idx="133">
                  <c:v>12.087</c:v>
                </c:pt>
                <c:pt idx="134">
                  <c:v>12.069000000000004</c:v>
                </c:pt>
                <c:pt idx="135">
                  <c:v>12.039</c:v>
                </c:pt>
                <c:pt idx="136">
                  <c:v>12.047000000000001</c:v>
                </c:pt>
                <c:pt idx="137">
                  <c:v>12.075000000000006</c:v>
                </c:pt>
                <c:pt idx="138">
                  <c:v>12.019</c:v>
                </c:pt>
                <c:pt idx="139">
                  <c:v>11.965000000000016</c:v>
                </c:pt>
                <c:pt idx="140">
                  <c:v>11.981</c:v>
                </c:pt>
                <c:pt idx="141">
                  <c:v>11.981</c:v>
                </c:pt>
                <c:pt idx="142">
                  <c:v>12.035</c:v>
                </c:pt>
                <c:pt idx="143">
                  <c:v>12.077</c:v>
                </c:pt>
                <c:pt idx="144">
                  <c:v>12.156000000000002</c:v>
                </c:pt>
                <c:pt idx="145">
                  <c:v>15.026</c:v>
                </c:pt>
                <c:pt idx="146">
                  <c:v>15.14</c:v>
                </c:pt>
                <c:pt idx="147">
                  <c:v>15.072000000000006</c:v>
                </c:pt>
                <c:pt idx="148">
                  <c:v>15.039</c:v>
                </c:pt>
                <c:pt idx="149">
                  <c:v>15.041</c:v>
                </c:pt>
                <c:pt idx="150">
                  <c:v>15.071000000000002</c:v>
                </c:pt>
                <c:pt idx="151">
                  <c:v>15.080000000000002</c:v>
                </c:pt>
                <c:pt idx="152">
                  <c:v>15.095000000000002</c:v>
                </c:pt>
                <c:pt idx="153">
                  <c:v>15.074000000000002</c:v>
                </c:pt>
                <c:pt idx="154">
                  <c:v>14.872000000000016</c:v>
                </c:pt>
                <c:pt idx="155">
                  <c:v>14.836000000000002</c:v>
                </c:pt>
                <c:pt idx="156">
                  <c:v>14.819000000000004</c:v>
                </c:pt>
                <c:pt idx="157">
                  <c:v>14.733000000000001</c:v>
                </c:pt>
                <c:pt idx="158">
                  <c:v>14.710999999999999</c:v>
                </c:pt>
                <c:pt idx="159">
                  <c:v>14.678000000000001</c:v>
                </c:pt>
                <c:pt idx="160">
                  <c:v>14.65</c:v>
                </c:pt>
                <c:pt idx="161">
                  <c:v>14.746</c:v>
                </c:pt>
                <c:pt idx="162">
                  <c:v>14.758000000000001</c:v>
                </c:pt>
                <c:pt idx="163">
                  <c:v>14.713999999999999</c:v>
                </c:pt>
                <c:pt idx="164">
                  <c:v>14.747</c:v>
                </c:pt>
                <c:pt idx="165">
                  <c:v>14.757</c:v>
                </c:pt>
                <c:pt idx="166">
                  <c:v>14.749000000000001</c:v>
                </c:pt>
                <c:pt idx="167">
                  <c:v>14.74</c:v>
                </c:pt>
                <c:pt idx="168">
                  <c:v>14.683000000000002</c:v>
                </c:pt>
                <c:pt idx="169">
                  <c:v>14.6</c:v>
                </c:pt>
                <c:pt idx="170">
                  <c:v>14.570000000000002</c:v>
                </c:pt>
                <c:pt idx="171">
                  <c:v>14.557000000000002</c:v>
                </c:pt>
                <c:pt idx="172">
                  <c:v>14.534000000000001</c:v>
                </c:pt>
                <c:pt idx="173">
                  <c:v>14.625</c:v>
                </c:pt>
                <c:pt idx="174">
                  <c:v>14.612</c:v>
                </c:pt>
                <c:pt idx="175">
                  <c:v>14.641</c:v>
                </c:pt>
                <c:pt idx="176">
                  <c:v>14.787000000000001</c:v>
                </c:pt>
                <c:pt idx="177">
                  <c:v>14.754</c:v>
                </c:pt>
                <c:pt idx="178">
                  <c:v>14.772</c:v>
                </c:pt>
                <c:pt idx="179">
                  <c:v>14.804000000000002</c:v>
                </c:pt>
                <c:pt idx="180">
                  <c:v>14.860000000000014</c:v>
                </c:pt>
                <c:pt idx="181">
                  <c:v>14.765000000000002</c:v>
                </c:pt>
                <c:pt idx="182">
                  <c:v>14.765000000000002</c:v>
                </c:pt>
                <c:pt idx="183">
                  <c:v>14.789</c:v>
                </c:pt>
                <c:pt idx="184">
                  <c:v>14.791</c:v>
                </c:pt>
                <c:pt idx="185">
                  <c:v>14.917000000000002</c:v>
                </c:pt>
                <c:pt idx="186">
                  <c:v>14.993</c:v>
                </c:pt>
                <c:pt idx="187">
                  <c:v>14.941000000000001</c:v>
                </c:pt>
                <c:pt idx="188">
                  <c:v>15.001000000000001</c:v>
                </c:pt>
                <c:pt idx="189">
                  <c:v>15.066000000000004</c:v>
                </c:pt>
                <c:pt idx="190">
                  <c:v>15.052000000000016</c:v>
                </c:pt>
                <c:pt idx="191">
                  <c:v>15.027000000000001</c:v>
                </c:pt>
                <c:pt idx="192">
                  <c:v>15.082000000000004</c:v>
                </c:pt>
                <c:pt idx="193">
                  <c:v>15.045</c:v>
                </c:pt>
                <c:pt idx="194">
                  <c:v>15.087</c:v>
                </c:pt>
                <c:pt idx="195">
                  <c:v>15.124000000000001</c:v>
                </c:pt>
                <c:pt idx="196">
                  <c:v>15.108000000000001</c:v>
                </c:pt>
                <c:pt idx="197">
                  <c:v>15.176000000000002</c:v>
                </c:pt>
                <c:pt idx="198">
                  <c:v>15.313000000000002</c:v>
                </c:pt>
                <c:pt idx="199">
                  <c:v>15.216000000000001</c:v>
                </c:pt>
                <c:pt idx="200">
                  <c:v>15.362000000000016</c:v>
                </c:pt>
                <c:pt idx="201">
                  <c:v>15.433000000000002</c:v>
                </c:pt>
                <c:pt idx="202">
                  <c:v>15.405000000000006</c:v>
                </c:pt>
                <c:pt idx="203">
                  <c:v>15.361000000000002</c:v>
                </c:pt>
                <c:pt idx="204">
                  <c:v>15.554000000000002</c:v>
                </c:pt>
                <c:pt idx="205">
                  <c:v>18.405999999999967</c:v>
                </c:pt>
                <c:pt idx="206">
                  <c:v>18.204000000000001</c:v>
                </c:pt>
                <c:pt idx="207">
                  <c:v>18.205000000000002</c:v>
                </c:pt>
                <c:pt idx="208">
                  <c:v>18.350000000000001</c:v>
                </c:pt>
                <c:pt idx="209">
                  <c:v>18.350999999999999</c:v>
                </c:pt>
                <c:pt idx="210">
                  <c:v>18.353000000000005</c:v>
                </c:pt>
                <c:pt idx="211">
                  <c:v>18.2</c:v>
                </c:pt>
              </c:numCache>
            </c:numRef>
          </c:val>
        </c:ser>
        <c:ser>
          <c:idx val="1"/>
          <c:order val="1"/>
          <c:tx>
            <c:v>Interest Rate Differential KAZ-US</c:v>
          </c:tx>
          <c:marker>
            <c:symbol val="none"/>
          </c:marker>
          <c:cat>
            <c:strRef>
              <c:f>Sheet3!$A$90:$A$301</c:f>
              <c:strCache>
                <c:ptCount val="212"/>
                <c:pt idx="0">
                  <c:v>199701</c:v>
                </c:pt>
                <c:pt idx="1">
                  <c:v>199702</c:v>
                </c:pt>
                <c:pt idx="2">
                  <c:v>199703</c:v>
                </c:pt>
                <c:pt idx="3">
                  <c:v>199704</c:v>
                </c:pt>
                <c:pt idx="4">
                  <c:v>199705</c:v>
                </c:pt>
                <c:pt idx="5">
                  <c:v>199706</c:v>
                </c:pt>
                <c:pt idx="6">
                  <c:v>199707</c:v>
                </c:pt>
                <c:pt idx="7">
                  <c:v>199708</c:v>
                </c:pt>
                <c:pt idx="8">
                  <c:v>199709</c:v>
                </c:pt>
                <c:pt idx="9">
                  <c:v>199710</c:v>
                </c:pt>
                <c:pt idx="10">
                  <c:v>199711</c:v>
                </c:pt>
                <c:pt idx="11">
                  <c:v>199712</c:v>
                </c:pt>
                <c:pt idx="12">
                  <c:v>199801</c:v>
                </c:pt>
                <c:pt idx="13">
                  <c:v>199802</c:v>
                </c:pt>
                <c:pt idx="14">
                  <c:v>199803</c:v>
                </c:pt>
                <c:pt idx="15">
                  <c:v>199804</c:v>
                </c:pt>
                <c:pt idx="16">
                  <c:v>199805</c:v>
                </c:pt>
                <c:pt idx="17">
                  <c:v>199806</c:v>
                </c:pt>
                <c:pt idx="18">
                  <c:v>199807</c:v>
                </c:pt>
                <c:pt idx="19">
                  <c:v>199808</c:v>
                </c:pt>
                <c:pt idx="20">
                  <c:v>199809</c:v>
                </c:pt>
                <c:pt idx="21">
                  <c:v>199810</c:v>
                </c:pt>
                <c:pt idx="22">
                  <c:v>199811</c:v>
                </c:pt>
                <c:pt idx="23">
                  <c:v>199812</c:v>
                </c:pt>
                <c:pt idx="24">
                  <c:v>199901</c:v>
                </c:pt>
                <c:pt idx="25">
                  <c:v>199902</c:v>
                </c:pt>
                <c:pt idx="26">
                  <c:v>199903</c:v>
                </c:pt>
                <c:pt idx="27">
                  <c:v>199904</c:v>
                </c:pt>
                <c:pt idx="28">
                  <c:v>199905</c:v>
                </c:pt>
                <c:pt idx="29">
                  <c:v>199906</c:v>
                </c:pt>
                <c:pt idx="30">
                  <c:v>199907</c:v>
                </c:pt>
                <c:pt idx="31">
                  <c:v>199908</c:v>
                </c:pt>
                <c:pt idx="32">
                  <c:v>199909</c:v>
                </c:pt>
                <c:pt idx="33">
                  <c:v>199910</c:v>
                </c:pt>
                <c:pt idx="34">
                  <c:v>199911</c:v>
                </c:pt>
                <c:pt idx="35">
                  <c:v>199912</c:v>
                </c:pt>
                <c:pt idx="36">
                  <c:v>200001</c:v>
                </c:pt>
                <c:pt idx="37">
                  <c:v>200002</c:v>
                </c:pt>
                <c:pt idx="38">
                  <c:v>200003</c:v>
                </c:pt>
                <c:pt idx="39">
                  <c:v>200004</c:v>
                </c:pt>
                <c:pt idx="40">
                  <c:v>200005</c:v>
                </c:pt>
                <c:pt idx="41">
                  <c:v>200006</c:v>
                </c:pt>
                <c:pt idx="42">
                  <c:v>200007</c:v>
                </c:pt>
                <c:pt idx="43">
                  <c:v>200008</c:v>
                </c:pt>
                <c:pt idx="44">
                  <c:v>200009</c:v>
                </c:pt>
                <c:pt idx="45">
                  <c:v>200010</c:v>
                </c:pt>
                <c:pt idx="46">
                  <c:v>200011</c:v>
                </c:pt>
                <c:pt idx="47">
                  <c:v>200012</c:v>
                </c:pt>
                <c:pt idx="48">
                  <c:v>200101</c:v>
                </c:pt>
                <c:pt idx="49">
                  <c:v>200102</c:v>
                </c:pt>
                <c:pt idx="50">
                  <c:v>200103</c:v>
                </c:pt>
                <c:pt idx="51">
                  <c:v>200104</c:v>
                </c:pt>
                <c:pt idx="52">
                  <c:v>200105</c:v>
                </c:pt>
                <c:pt idx="53">
                  <c:v>200106</c:v>
                </c:pt>
                <c:pt idx="54">
                  <c:v>200107</c:v>
                </c:pt>
                <c:pt idx="55">
                  <c:v>200108</c:v>
                </c:pt>
                <c:pt idx="56">
                  <c:v>200109</c:v>
                </c:pt>
                <c:pt idx="57">
                  <c:v>200110</c:v>
                </c:pt>
                <c:pt idx="58">
                  <c:v>200111</c:v>
                </c:pt>
                <c:pt idx="59">
                  <c:v>200112</c:v>
                </c:pt>
                <c:pt idx="60">
                  <c:v>200201</c:v>
                </c:pt>
                <c:pt idx="61">
                  <c:v>200202</c:v>
                </c:pt>
                <c:pt idx="62">
                  <c:v>200203</c:v>
                </c:pt>
                <c:pt idx="63">
                  <c:v>200204</c:v>
                </c:pt>
                <c:pt idx="64">
                  <c:v>200205</c:v>
                </c:pt>
                <c:pt idx="65">
                  <c:v>200206</c:v>
                </c:pt>
                <c:pt idx="66">
                  <c:v>200207</c:v>
                </c:pt>
                <c:pt idx="67">
                  <c:v>200208</c:v>
                </c:pt>
                <c:pt idx="68">
                  <c:v>200209</c:v>
                </c:pt>
                <c:pt idx="69">
                  <c:v>200210</c:v>
                </c:pt>
                <c:pt idx="70">
                  <c:v>200211</c:v>
                </c:pt>
                <c:pt idx="71">
                  <c:v>200212</c:v>
                </c:pt>
                <c:pt idx="72">
                  <c:v>200301</c:v>
                </c:pt>
                <c:pt idx="73">
                  <c:v>200302</c:v>
                </c:pt>
                <c:pt idx="74">
                  <c:v>200303</c:v>
                </c:pt>
                <c:pt idx="75">
                  <c:v>200304</c:v>
                </c:pt>
                <c:pt idx="76">
                  <c:v>200305</c:v>
                </c:pt>
                <c:pt idx="77">
                  <c:v>200306</c:v>
                </c:pt>
                <c:pt idx="78">
                  <c:v>200307</c:v>
                </c:pt>
                <c:pt idx="79">
                  <c:v>200308</c:v>
                </c:pt>
                <c:pt idx="80">
                  <c:v>200309</c:v>
                </c:pt>
                <c:pt idx="81">
                  <c:v>200310</c:v>
                </c:pt>
                <c:pt idx="82">
                  <c:v>200311</c:v>
                </c:pt>
                <c:pt idx="83">
                  <c:v>200312</c:v>
                </c:pt>
                <c:pt idx="84">
                  <c:v>200401</c:v>
                </c:pt>
                <c:pt idx="85">
                  <c:v>200402</c:v>
                </c:pt>
                <c:pt idx="86">
                  <c:v>200403</c:v>
                </c:pt>
                <c:pt idx="87">
                  <c:v>200404</c:v>
                </c:pt>
                <c:pt idx="88">
                  <c:v>200405</c:v>
                </c:pt>
                <c:pt idx="89">
                  <c:v>200406</c:v>
                </c:pt>
                <c:pt idx="90">
                  <c:v>200407</c:v>
                </c:pt>
                <c:pt idx="91">
                  <c:v>200408</c:v>
                </c:pt>
                <c:pt idx="92">
                  <c:v>200409</c:v>
                </c:pt>
                <c:pt idx="93">
                  <c:v>200410</c:v>
                </c:pt>
                <c:pt idx="94">
                  <c:v>200411</c:v>
                </c:pt>
                <c:pt idx="95">
                  <c:v>200412</c:v>
                </c:pt>
                <c:pt idx="96">
                  <c:v>200501</c:v>
                </c:pt>
                <c:pt idx="97">
                  <c:v>200502</c:v>
                </c:pt>
                <c:pt idx="98">
                  <c:v>200503</c:v>
                </c:pt>
                <c:pt idx="99">
                  <c:v>200504</c:v>
                </c:pt>
                <c:pt idx="100">
                  <c:v>200505</c:v>
                </c:pt>
                <c:pt idx="101">
                  <c:v>200506</c:v>
                </c:pt>
                <c:pt idx="102">
                  <c:v>200507</c:v>
                </c:pt>
                <c:pt idx="103">
                  <c:v>200508</c:v>
                </c:pt>
                <c:pt idx="104">
                  <c:v>200509</c:v>
                </c:pt>
                <c:pt idx="105">
                  <c:v>200510</c:v>
                </c:pt>
                <c:pt idx="106">
                  <c:v>200511</c:v>
                </c:pt>
                <c:pt idx="107">
                  <c:v>200512</c:v>
                </c:pt>
                <c:pt idx="108">
                  <c:v>200601</c:v>
                </c:pt>
                <c:pt idx="109">
                  <c:v>200602</c:v>
                </c:pt>
                <c:pt idx="110">
                  <c:v>200603</c:v>
                </c:pt>
                <c:pt idx="111">
                  <c:v>200604</c:v>
                </c:pt>
                <c:pt idx="112">
                  <c:v>200605</c:v>
                </c:pt>
                <c:pt idx="113">
                  <c:v>200606</c:v>
                </c:pt>
                <c:pt idx="114">
                  <c:v>200607</c:v>
                </c:pt>
                <c:pt idx="115">
                  <c:v>200608</c:v>
                </c:pt>
                <c:pt idx="116">
                  <c:v>200609</c:v>
                </c:pt>
                <c:pt idx="117">
                  <c:v>200610</c:v>
                </c:pt>
                <c:pt idx="118">
                  <c:v>200611</c:v>
                </c:pt>
                <c:pt idx="119">
                  <c:v>200612</c:v>
                </c:pt>
                <c:pt idx="120">
                  <c:v>200701</c:v>
                </c:pt>
                <c:pt idx="121">
                  <c:v>200702</c:v>
                </c:pt>
                <c:pt idx="122">
                  <c:v>200703</c:v>
                </c:pt>
                <c:pt idx="123">
                  <c:v>200704</c:v>
                </c:pt>
                <c:pt idx="124">
                  <c:v>200705</c:v>
                </c:pt>
                <c:pt idx="125">
                  <c:v>200706</c:v>
                </c:pt>
                <c:pt idx="126">
                  <c:v>200707</c:v>
                </c:pt>
                <c:pt idx="127">
                  <c:v>200708</c:v>
                </c:pt>
                <c:pt idx="128">
                  <c:v>200709</c:v>
                </c:pt>
                <c:pt idx="129">
                  <c:v>200710</c:v>
                </c:pt>
                <c:pt idx="130">
                  <c:v>200711</c:v>
                </c:pt>
                <c:pt idx="131">
                  <c:v>200712</c:v>
                </c:pt>
                <c:pt idx="132">
                  <c:v>200801</c:v>
                </c:pt>
                <c:pt idx="133">
                  <c:v>200802</c:v>
                </c:pt>
                <c:pt idx="134">
                  <c:v>200803</c:v>
                </c:pt>
                <c:pt idx="135">
                  <c:v>200804</c:v>
                </c:pt>
                <c:pt idx="136">
                  <c:v>200805</c:v>
                </c:pt>
                <c:pt idx="137">
                  <c:v>200806</c:v>
                </c:pt>
                <c:pt idx="138">
                  <c:v>200807</c:v>
                </c:pt>
                <c:pt idx="139">
                  <c:v>200808</c:v>
                </c:pt>
                <c:pt idx="140">
                  <c:v>200809</c:v>
                </c:pt>
                <c:pt idx="141">
                  <c:v>200810</c:v>
                </c:pt>
                <c:pt idx="142">
                  <c:v>200811</c:v>
                </c:pt>
                <c:pt idx="143">
                  <c:v>200812</c:v>
                </c:pt>
                <c:pt idx="144">
                  <c:v>200901</c:v>
                </c:pt>
                <c:pt idx="145">
                  <c:v>200902</c:v>
                </c:pt>
                <c:pt idx="146">
                  <c:v>200903</c:v>
                </c:pt>
                <c:pt idx="147">
                  <c:v>200904</c:v>
                </c:pt>
                <c:pt idx="148">
                  <c:v>200905</c:v>
                </c:pt>
                <c:pt idx="149">
                  <c:v>200906</c:v>
                </c:pt>
                <c:pt idx="150">
                  <c:v>200907</c:v>
                </c:pt>
                <c:pt idx="151">
                  <c:v>200908</c:v>
                </c:pt>
                <c:pt idx="152">
                  <c:v>200909</c:v>
                </c:pt>
                <c:pt idx="153">
                  <c:v>200910</c:v>
                </c:pt>
                <c:pt idx="154">
                  <c:v>200911</c:v>
                </c:pt>
                <c:pt idx="155">
                  <c:v>200912</c:v>
                </c:pt>
                <c:pt idx="156">
                  <c:v>201001</c:v>
                </c:pt>
                <c:pt idx="157">
                  <c:v>201002</c:v>
                </c:pt>
                <c:pt idx="158">
                  <c:v>201003</c:v>
                </c:pt>
                <c:pt idx="159">
                  <c:v>201004</c:v>
                </c:pt>
                <c:pt idx="160">
                  <c:v>201005</c:v>
                </c:pt>
                <c:pt idx="161">
                  <c:v>201006</c:v>
                </c:pt>
                <c:pt idx="162">
                  <c:v>201007</c:v>
                </c:pt>
                <c:pt idx="163">
                  <c:v>201008</c:v>
                </c:pt>
                <c:pt idx="164">
                  <c:v>201009</c:v>
                </c:pt>
                <c:pt idx="165">
                  <c:v>201010</c:v>
                </c:pt>
                <c:pt idx="166">
                  <c:v>201011</c:v>
                </c:pt>
                <c:pt idx="167">
                  <c:v>201012</c:v>
                </c:pt>
                <c:pt idx="168">
                  <c:v>201101</c:v>
                </c:pt>
                <c:pt idx="169">
                  <c:v>201102</c:v>
                </c:pt>
                <c:pt idx="170">
                  <c:v>201103</c:v>
                </c:pt>
                <c:pt idx="171">
                  <c:v>201104</c:v>
                </c:pt>
                <c:pt idx="172">
                  <c:v>201105</c:v>
                </c:pt>
                <c:pt idx="173">
                  <c:v>201106</c:v>
                </c:pt>
                <c:pt idx="174">
                  <c:v>201107</c:v>
                </c:pt>
                <c:pt idx="175">
                  <c:v>201108</c:v>
                </c:pt>
                <c:pt idx="176">
                  <c:v>201109</c:v>
                </c:pt>
                <c:pt idx="177">
                  <c:v>201110</c:v>
                </c:pt>
                <c:pt idx="178">
                  <c:v>201111</c:v>
                </c:pt>
                <c:pt idx="179">
                  <c:v>201112</c:v>
                </c:pt>
                <c:pt idx="180">
                  <c:v>201201</c:v>
                </c:pt>
                <c:pt idx="181">
                  <c:v>201202</c:v>
                </c:pt>
                <c:pt idx="182">
                  <c:v>201203</c:v>
                </c:pt>
                <c:pt idx="183">
                  <c:v>201204</c:v>
                </c:pt>
                <c:pt idx="184">
                  <c:v>201205</c:v>
                </c:pt>
                <c:pt idx="185">
                  <c:v>201206</c:v>
                </c:pt>
                <c:pt idx="186">
                  <c:v>201207</c:v>
                </c:pt>
                <c:pt idx="187">
                  <c:v>201208</c:v>
                </c:pt>
                <c:pt idx="188">
                  <c:v>201209</c:v>
                </c:pt>
                <c:pt idx="189">
                  <c:v>201210</c:v>
                </c:pt>
                <c:pt idx="190">
                  <c:v>201211</c:v>
                </c:pt>
                <c:pt idx="191">
                  <c:v>201212</c:v>
                </c:pt>
                <c:pt idx="192">
                  <c:v>201301</c:v>
                </c:pt>
                <c:pt idx="193">
                  <c:v>201302</c:v>
                </c:pt>
                <c:pt idx="194">
                  <c:v>201303</c:v>
                </c:pt>
                <c:pt idx="195">
                  <c:v>201304</c:v>
                </c:pt>
                <c:pt idx="196">
                  <c:v>201305</c:v>
                </c:pt>
                <c:pt idx="197">
                  <c:v>201306</c:v>
                </c:pt>
                <c:pt idx="198">
                  <c:v>201307</c:v>
                </c:pt>
                <c:pt idx="199">
                  <c:v>201308</c:v>
                </c:pt>
                <c:pt idx="200">
                  <c:v>201309</c:v>
                </c:pt>
                <c:pt idx="201">
                  <c:v>201310</c:v>
                </c:pt>
                <c:pt idx="202">
                  <c:v>201311</c:v>
                </c:pt>
                <c:pt idx="203">
                  <c:v>201312</c:v>
                </c:pt>
                <c:pt idx="204">
                  <c:v>201401</c:v>
                </c:pt>
                <c:pt idx="205">
                  <c:v>201402</c:v>
                </c:pt>
                <c:pt idx="206">
                  <c:v>201403</c:v>
                </c:pt>
                <c:pt idx="207">
                  <c:v>201404</c:v>
                </c:pt>
                <c:pt idx="208">
                  <c:v>201405</c:v>
                </c:pt>
                <c:pt idx="209">
                  <c:v>201406</c:v>
                </c:pt>
                <c:pt idx="210">
                  <c:v>201407</c:v>
                </c:pt>
                <c:pt idx="211">
                  <c:v>201408</c:v>
                </c:pt>
              </c:strCache>
            </c:strRef>
          </c:cat>
          <c:val>
            <c:numRef>
              <c:f>Sheet3!$I$90:$I$301</c:f>
              <c:numCache>
                <c:formatCode>0.00</c:formatCode>
                <c:ptCount val="212"/>
                <c:pt idx="0">
                  <c:v>29.75</c:v>
                </c:pt>
                <c:pt idx="1">
                  <c:v>29.810000000000027</c:v>
                </c:pt>
                <c:pt idx="2">
                  <c:v>29.610000000000028</c:v>
                </c:pt>
                <c:pt idx="3">
                  <c:v>29.490000000000002</c:v>
                </c:pt>
                <c:pt idx="4">
                  <c:v>24.5</c:v>
                </c:pt>
                <c:pt idx="5">
                  <c:v>18.439999999999987</c:v>
                </c:pt>
                <c:pt idx="6">
                  <c:v>15.48</c:v>
                </c:pt>
                <c:pt idx="7">
                  <c:v>15.46</c:v>
                </c:pt>
                <c:pt idx="8">
                  <c:v>13.96</c:v>
                </c:pt>
                <c:pt idx="9">
                  <c:v>13</c:v>
                </c:pt>
                <c:pt idx="10">
                  <c:v>12.98</c:v>
                </c:pt>
                <c:pt idx="11">
                  <c:v>13</c:v>
                </c:pt>
                <c:pt idx="12">
                  <c:v>12.940000000000001</c:v>
                </c:pt>
                <c:pt idx="13">
                  <c:v>12.99</c:v>
                </c:pt>
                <c:pt idx="14">
                  <c:v>13.01</c:v>
                </c:pt>
                <c:pt idx="15">
                  <c:v>13.05</c:v>
                </c:pt>
                <c:pt idx="16">
                  <c:v>13.01</c:v>
                </c:pt>
                <c:pt idx="17">
                  <c:v>14.228333333333318</c:v>
                </c:pt>
                <c:pt idx="18">
                  <c:v>15.446666666666674</c:v>
                </c:pt>
                <c:pt idx="19">
                  <c:v>16.664999999999999</c:v>
                </c:pt>
                <c:pt idx="20">
                  <c:v>17.883333333333262</c:v>
                </c:pt>
                <c:pt idx="21">
                  <c:v>19.101666666666691</c:v>
                </c:pt>
                <c:pt idx="22">
                  <c:v>20.32</c:v>
                </c:pt>
                <c:pt idx="23">
                  <c:v>20.32</c:v>
                </c:pt>
                <c:pt idx="24">
                  <c:v>20.37</c:v>
                </c:pt>
                <c:pt idx="25">
                  <c:v>20.240000000000002</c:v>
                </c:pt>
                <c:pt idx="26">
                  <c:v>20.190000000000001</c:v>
                </c:pt>
                <c:pt idx="27">
                  <c:v>20.259999999999987</c:v>
                </c:pt>
                <c:pt idx="28">
                  <c:v>20.259999999999987</c:v>
                </c:pt>
                <c:pt idx="29">
                  <c:v>20.240000000000002</c:v>
                </c:pt>
                <c:pt idx="30">
                  <c:v>17.009999999999987</c:v>
                </c:pt>
                <c:pt idx="31">
                  <c:v>14.93</c:v>
                </c:pt>
                <c:pt idx="32">
                  <c:v>14.780000000000001</c:v>
                </c:pt>
                <c:pt idx="33">
                  <c:v>14.8</c:v>
                </c:pt>
                <c:pt idx="34">
                  <c:v>12.58</c:v>
                </c:pt>
                <c:pt idx="35">
                  <c:v>12.7</c:v>
                </c:pt>
                <c:pt idx="36">
                  <c:v>12.55</c:v>
                </c:pt>
                <c:pt idx="37">
                  <c:v>12.27</c:v>
                </c:pt>
                <c:pt idx="38">
                  <c:v>10.15</c:v>
                </c:pt>
                <c:pt idx="39">
                  <c:v>9.98</c:v>
                </c:pt>
                <c:pt idx="40">
                  <c:v>9.73</c:v>
                </c:pt>
                <c:pt idx="41">
                  <c:v>7.4700000000000024</c:v>
                </c:pt>
                <c:pt idx="42">
                  <c:v>7.46</c:v>
                </c:pt>
                <c:pt idx="43">
                  <c:v>7.5</c:v>
                </c:pt>
                <c:pt idx="44">
                  <c:v>7.48</c:v>
                </c:pt>
                <c:pt idx="45">
                  <c:v>7.49</c:v>
                </c:pt>
                <c:pt idx="46">
                  <c:v>7.49</c:v>
                </c:pt>
                <c:pt idx="47">
                  <c:v>7.6</c:v>
                </c:pt>
                <c:pt idx="48">
                  <c:v>8.02</c:v>
                </c:pt>
                <c:pt idx="49">
                  <c:v>7.01</c:v>
                </c:pt>
                <c:pt idx="50">
                  <c:v>7.1899999999999995</c:v>
                </c:pt>
                <c:pt idx="51">
                  <c:v>7.7</c:v>
                </c:pt>
                <c:pt idx="52">
                  <c:v>8.2900000000000009</c:v>
                </c:pt>
                <c:pt idx="53">
                  <c:v>8.0300000000000011</c:v>
                </c:pt>
                <c:pt idx="54">
                  <c:v>8.23</c:v>
                </c:pt>
                <c:pt idx="55">
                  <c:v>8.3500000000000068</c:v>
                </c:pt>
                <c:pt idx="56">
                  <c:v>7.9300000000000024</c:v>
                </c:pt>
                <c:pt idx="57">
                  <c:v>8.51</c:v>
                </c:pt>
                <c:pt idx="58">
                  <c:v>6.91</c:v>
                </c:pt>
                <c:pt idx="59">
                  <c:v>7.18</c:v>
                </c:pt>
                <c:pt idx="60">
                  <c:v>7.2700000000000014</c:v>
                </c:pt>
                <c:pt idx="61">
                  <c:v>7.26</c:v>
                </c:pt>
                <c:pt idx="62">
                  <c:v>6.2700000000000014</c:v>
                </c:pt>
                <c:pt idx="63">
                  <c:v>6.25</c:v>
                </c:pt>
                <c:pt idx="64">
                  <c:v>6.25</c:v>
                </c:pt>
                <c:pt idx="65">
                  <c:v>6.25</c:v>
                </c:pt>
                <c:pt idx="66">
                  <c:v>6.2700000000000014</c:v>
                </c:pt>
                <c:pt idx="67">
                  <c:v>6.26</c:v>
                </c:pt>
                <c:pt idx="68">
                  <c:v>6.25</c:v>
                </c:pt>
                <c:pt idx="69">
                  <c:v>6.25</c:v>
                </c:pt>
                <c:pt idx="70">
                  <c:v>6.1599999999999975</c:v>
                </c:pt>
                <c:pt idx="71">
                  <c:v>6.26</c:v>
                </c:pt>
                <c:pt idx="72">
                  <c:v>6.26</c:v>
                </c:pt>
                <c:pt idx="73">
                  <c:v>6.24</c:v>
                </c:pt>
                <c:pt idx="74">
                  <c:v>6.25</c:v>
                </c:pt>
                <c:pt idx="75">
                  <c:v>6.24</c:v>
                </c:pt>
                <c:pt idx="76">
                  <c:v>6.24</c:v>
                </c:pt>
                <c:pt idx="77">
                  <c:v>6.28</c:v>
                </c:pt>
                <c:pt idx="78">
                  <c:v>5.99</c:v>
                </c:pt>
                <c:pt idx="79">
                  <c:v>5.9700000000000024</c:v>
                </c:pt>
                <c:pt idx="80">
                  <c:v>5.99</c:v>
                </c:pt>
                <c:pt idx="81">
                  <c:v>5.99</c:v>
                </c:pt>
                <c:pt idx="82">
                  <c:v>6</c:v>
                </c:pt>
                <c:pt idx="83">
                  <c:v>6.02</c:v>
                </c:pt>
                <c:pt idx="84">
                  <c:v>6</c:v>
                </c:pt>
                <c:pt idx="85">
                  <c:v>5.99</c:v>
                </c:pt>
                <c:pt idx="86">
                  <c:v>6</c:v>
                </c:pt>
                <c:pt idx="87">
                  <c:v>6</c:v>
                </c:pt>
                <c:pt idx="88">
                  <c:v>6</c:v>
                </c:pt>
                <c:pt idx="89">
                  <c:v>5.9700000000000024</c:v>
                </c:pt>
                <c:pt idx="90">
                  <c:v>5.74</c:v>
                </c:pt>
                <c:pt idx="91">
                  <c:v>5.57</c:v>
                </c:pt>
                <c:pt idx="92">
                  <c:v>5.39</c:v>
                </c:pt>
                <c:pt idx="93">
                  <c:v>5.24</c:v>
                </c:pt>
                <c:pt idx="94">
                  <c:v>5.07</c:v>
                </c:pt>
                <c:pt idx="95">
                  <c:v>4.84</c:v>
                </c:pt>
                <c:pt idx="96">
                  <c:v>4.7200000000000006</c:v>
                </c:pt>
                <c:pt idx="97">
                  <c:v>5</c:v>
                </c:pt>
                <c:pt idx="98">
                  <c:v>4.87</c:v>
                </c:pt>
                <c:pt idx="99">
                  <c:v>4.71</c:v>
                </c:pt>
                <c:pt idx="100">
                  <c:v>4.5</c:v>
                </c:pt>
                <c:pt idx="101">
                  <c:v>4.46</c:v>
                </c:pt>
                <c:pt idx="102">
                  <c:v>4.74</c:v>
                </c:pt>
                <c:pt idx="103">
                  <c:v>4.5</c:v>
                </c:pt>
                <c:pt idx="104">
                  <c:v>4.38</c:v>
                </c:pt>
                <c:pt idx="105">
                  <c:v>4.2200000000000006</c:v>
                </c:pt>
                <c:pt idx="106">
                  <c:v>4</c:v>
                </c:pt>
                <c:pt idx="107">
                  <c:v>3.84</c:v>
                </c:pt>
                <c:pt idx="108">
                  <c:v>3.71</c:v>
                </c:pt>
                <c:pt idx="109">
                  <c:v>3.51</c:v>
                </c:pt>
                <c:pt idx="110">
                  <c:v>3.4099999999999997</c:v>
                </c:pt>
                <c:pt idx="111">
                  <c:v>3.71</c:v>
                </c:pt>
                <c:pt idx="112">
                  <c:v>3.5599999999999987</c:v>
                </c:pt>
                <c:pt idx="113">
                  <c:v>3.51</c:v>
                </c:pt>
                <c:pt idx="114">
                  <c:v>3.7600000000000002</c:v>
                </c:pt>
                <c:pt idx="115">
                  <c:v>3.75</c:v>
                </c:pt>
                <c:pt idx="116">
                  <c:v>3.75</c:v>
                </c:pt>
                <c:pt idx="117">
                  <c:v>3.75</c:v>
                </c:pt>
                <c:pt idx="118">
                  <c:v>3.75</c:v>
                </c:pt>
                <c:pt idx="119">
                  <c:v>3.7600000000000002</c:v>
                </c:pt>
                <c:pt idx="120">
                  <c:v>3.75</c:v>
                </c:pt>
                <c:pt idx="121">
                  <c:v>3.74</c:v>
                </c:pt>
                <c:pt idx="122">
                  <c:v>3.74</c:v>
                </c:pt>
                <c:pt idx="123">
                  <c:v>3.75</c:v>
                </c:pt>
                <c:pt idx="124">
                  <c:v>3.75</c:v>
                </c:pt>
                <c:pt idx="125">
                  <c:v>3.75</c:v>
                </c:pt>
                <c:pt idx="126">
                  <c:v>3.74</c:v>
                </c:pt>
                <c:pt idx="127">
                  <c:v>3.9800000000000004</c:v>
                </c:pt>
                <c:pt idx="128">
                  <c:v>4.0599999999999996</c:v>
                </c:pt>
                <c:pt idx="129">
                  <c:v>4.24</c:v>
                </c:pt>
                <c:pt idx="130">
                  <c:v>4.51</c:v>
                </c:pt>
                <c:pt idx="131">
                  <c:v>6.76</c:v>
                </c:pt>
                <c:pt idx="132">
                  <c:v>7.0600000000000005</c:v>
                </c:pt>
                <c:pt idx="133">
                  <c:v>8.02</c:v>
                </c:pt>
                <c:pt idx="134">
                  <c:v>8.39</c:v>
                </c:pt>
                <c:pt idx="135">
                  <c:v>8.7200000000000024</c:v>
                </c:pt>
                <c:pt idx="136">
                  <c:v>9.02</c:v>
                </c:pt>
                <c:pt idx="137">
                  <c:v>9</c:v>
                </c:pt>
                <c:pt idx="138">
                  <c:v>8.49</c:v>
                </c:pt>
                <c:pt idx="139">
                  <c:v>8.5</c:v>
                </c:pt>
                <c:pt idx="140">
                  <c:v>8.69</c:v>
                </c:pt>
                <c:pt idx="141">
                  <c:v>9.5300000000000011</c:v>
                </c:pt>
                <c:pt idx="142">
                  <c:v>10.11</c:v>
                </c:pt>
                <c:pt idx="143">
                  <c:v>10.34</c:v>
                </c:pt>
                <c:pt idx="144">
                  <c:v>9.8500000000000068</c:v>
                </c:pt>
                <c:pt idx="145">
                  <c:v>9.2800000000000011</c:v>
                </c:pt>
                <c:pt idx="146">
                  <c:v>9.32</c:v>
                </c:pt>
                <c:pt idx="147">
                  <c:v>9.3500000000000068</c:v>
                </c:pt>
                <c:pt idx="148">
                  <c:v>8.82</c:v>
                </c:pt>
                <c:pt idx="149">
                  <c:v>8.2900000000000009</c:v>
                </c:pt>
                <c:pt idx="150">
                  <c:v>7.84</c:v>
                </c:pt>
                <c:pt idx="151">
                  <c:v>7.34</c:v>
                </c:pt>
                <c:pt idx="152">
                  <c:v>6.85</c:v>
                </c:pt>
                <c:pt idx="153">
                  <c:v>6.88</c:v>
                </c:pt>
                <c:pt idx="154">
                  <c:v>6.88</c:v>
                </c:pt>
                <c:pt idx="155">
                  <c:v>6.88</c:v>
                </c:pt>
                <c:pt idx="156">
                  <c:v>6.89</c:v>
                </c:pt>
                <c:pt idx="157">
                  <c:v>6.87</c:v>
                </c:pt>
                <c:pt idx="158">
                  <c:v>6.84</c:v>
                </c:pt>
                <c:pt idx="159">
                  <c:v>6.8</c:v>
                </c:pt>
                <c:pt idx="160">
                  <c:v>6.8</c:v>
                </c:pt>
                <c:pt idx="161">
                  <c:v>6.8199999999999985</c:v>
                </c:pt>
                <c:pt idx="162">
                  <c:v>6.8199999999999985</c:v>
                </c:pt>
                <c:pt idx="163">
                  <c:v>6.81</c:v>
                </c:pt>
                <c:pt idx="164">
                  <c:v>6.81</c:v>
                </c:pt>
                <c:pt idx="165">
                  <c:v>6.81</c:v>
                </c:pt>
                <c:pt idx="166">
                  <c:v>6.81</c:v>
                </c:pt>
                <c:pt idx="167">
                  <c:v>6.8199999999999985</c:v>
                </c:pt>
                <c:pt idx="168">
                  <c:v>6.83</c:v>
                </c:pt>
                <c:pt idx="169">
                  <c:v>6.84</c:v>
                </c:pt>
                <c:pt idx="170">
                  <c:v>7.3599999999999985</c:v>
                </c:pt>
                <c:pt idx="171">
                  <c:v>7.4</c:v>
                </c:pt>
                <c:pt idx="172">
                  <c:v>7.41</c:v>
                </c:pt>
                <c:pt idx="173">
                  <c:v>7.41</c:v>
                </c:pt>
                <c:pt idx="174">
                  <c:v>7.4300000000000024</c:v>
                </c:pt>
                <c:pt idx="175">
                  <c:v>7.4</c:v>
                </c:pt>
                <c:pt idx="176">
                  <c:v>7.42</c:v>
                </c:pt>
                <c:pt idx="177">
                  <c:v>7.4300000000000024</c:v>
                </c:pt>
                <c:pt idx="178">
                  <c:v>7.42</c:v>
                </c:pt>
                <c:pt idx="179">
                  <c:v>7.4300000000000024</c:v>
                </c:pt>
                <c:pt idx="180">
                  <c:v>7.42</c:v>
                </c:pt>
                <c:pt idx="181">
                  <c:v>6.9</c:v>
                </c:pt>
                <c:pt idx="182">
                  <c:v>6.87</c:v>
                </c:pt>
                <c:pt idx="183">
                  <c:v>6.3599999999999985</c:v>
                </c:pt>
                <c:pt idx="184">
                  <c:v>6.34</c:v>
                </c:pt>
                <c:pt idx="185">
                  <c:v>5.84</c:v>
                </c:pt>
                <c:pt idx="186">
                  <c:v>5.84</c:v>
                </c:pt>
                <c:pt idx="187">
                  <c:v>5.37</c:v>
                </c:pt>
                <c:pt idx="188">
                  <c:v>5.3599999999999985</c:v>
                </c:pt>
                <c:pt idx="189">
                  <c:v>5.34</c:v>
                </c:pt>
                <c:pt idx="190">
                  <c:v>5.34</c:v>
                </c:pt>
                <c:pt idx="191">
                  <c:v>5.34</c:v>
                </c:pt>
                <c:pt idx="192">
                  <c:v>5.3599999999999985</c:v>
                </c:pt>
                <c:pt idx="193">
                  <c:v>5.35</c:v>
                </c:pt>
                <c:pt idx="194">
                  <c:v>5.3599999999999985</c:v>
                </c:pt>
                <c:pt idx="195">
                  <c:v>5.35</c:v>
                </c:pt>
                <c:pt idx="196">
                  <c:v>5.39</c:v>
                </c:pt>
                <c:pt idx="197">
                  <c:v>5.41</c:v>
                </c:pt>
                <c:pt idx="198">
                  <c:v>5.41</c:v>
                </c:pt>
                <c:pt idx="199">
                  <c:v>5.42</c:v>
                </c:pt>
                <c:pt idx="200">
                  <c:v>5.42</c:v>
                </c:pt>
                <c:pt idx="201">
                  <c:v>5.41</c:v>
                </c:pt>
                <c:pt idx="202">
                  <c:v>5.42</c:v>
                </c:pt>
                <c:pt idx="203">
                  <c:v>5.41</c:v>
                </c:pt>
                <c:pt idx="204">
                  <c:v>5.4300000000000024</c:v>
                </c:pt>
                <c:pt idx="205">
                  <c:v>5.4300000000000024</c:v>
                </c:pt>
                <c:pt idx="206">
                  <c:v>5.42</c:v>
                </c:pt>
                <c:pt idx="207">
                  <c:v>5.41</c:v>
                </c:pt>
                <c:pt idx="208">
                  <c:v>5.41</c:v>
                </c:pt>
                <c:pt idx="209">
                  <c:v>5.4</c:v>
                </c:pt>
                <c:pt idx="210">
                  <c:v>5.41</c:v>
                </c:pt>
                <c:pt idx="211">
                  <c:v>5.41</c:v>
                </c:pt>
              </c:numCache>
            </c:numRef>
          </c:val>
        </c:ser>
        <c:marker val="1"/>
        <c:axId val="98382208"/>
        <c:axId val="98383744"/>
      </c:lineChart>
      <c:catAx>
        <c:axId val="98382208"/>
        <c:scaling>
          <c:orientation val="minMax"/>
        </c:scaling>
        <c:axPos val="b"/>
        <c:numFmt formatCode="General" sourceLinked="0"/>
        <c:tickLblPos val="nextTo"/>
        <c:txPr>
          <a:bodyPr/>
          <a:lstStyle/>
          <a:p>
            <a:pPr>
              <a:defRPr sz="1400"/>
            </a:pPr>
            <a:endParaRPr lang="en-US"/>
          </a:p>
        </c:txPr>
        <c:crossAx val="98383744"/>
        <c:crosses val="autoZero"/>
        <c:auto val="1"/>
        <c:lblAlgn val="ctr"/>
        <c:lblOffset val="100"/>
        <c:tickLblSkip val="12"/>
      </c:catAx>
      <c:valAx>
        <c:axId val="98383744"/>
        <c:scaling>
          <c:orientation val="minMax"/>
        </c:scaling>
        <c:axPos val="l"/>
        <c:majorGridlines/>
        <c:title>
          <c:tx>
            <c:rich>
              <a:bodyPr rot="-5400000" vert="horz"/>
              <a:lstStyle/>
              <a:p>
                <a:pPr>
                  <a:defRPr/>
                </a:pPr>
                <a:r>
                  <a:rPr lang="en-GB" dirty="0" smtClean="0"/>
                  <a:t>%</a:t>
                </a:r>
                <a:endParaRPr lang="en-GB" dirty="0"/>
              </a:p>
            </c:rich>
          </c:tx>
          <c:layout/>
        </c:title>
        <c:numFmt formatCode="General" sourceLinked="1"/>
        <c:tickLblPos val="nextTo"/>
        <c:crossAx val="98382208"/>
        <c:crosses val="autoZero"/>
        <c:crossBetween val="between"/>
      </c:valAx>
      <c:spPr>
        <a:noFill/>
        <a:ln w="25400">
          <a:noFill/>
        </a:ln>
      </c:spPr>
    </c:plotArea>
    <c:legend>
      <c:legendPos val="b"/>
      <c:layout/>
    </c:legend>
    <c:plotVisOnly val="1"/>
    <c:dispBlanksAs val="gap"/>
  </c:chart>
  <c:txPr>
    <a:bodyPr/>
    <a:lstStyle/>
    <a:p>
      <a:pPr>
        <a:defRPr sz="1800"/>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GB"/>
  <c:chart>
    <c:plotArea>
      <c:layout>
        <c:manualLayout>
          <c:layoutTarget val="inner"/>
          <c:xMode val="edge"/>
          <c:yMode val="edge"/>
          <c:x val="0.14194903762029962"/>
          <c:y val="0.14543005179353224"/>
          <c:w val="0.77403457084568261"/>
          <c:h val="0.52285581515425361"/>
        </c:manualLayout>
      </c:layout>
      <c:barChart>
        <c:barDir val="col"/>
        <c:grouping val="percentStacked"/>
        <c:ser>
          <c:idx val="3"/>
          <c:order val="0"/>
          <c:tx>
            <c:strRef>
              <c:f>'[HS Presentation in Almaty Sponsored by FT.xlsx]Export Commodity'!$B$24</c:f>
              <c:strCache>
                <c:ptCount val="1"/>
                <c:pt idx="0">
                  <c:v>Others</c:v>
                </c:pt>
              </c:strCache>
            </c:strRef>
          </c:tx>
          <c:spPr>
            <a:solidFill>
              <a:srgbClr val="FFC000"/>
            </a:solidFill>
            <a:ln>
              <a:solidFill>
                <a:srgbClr val="FFC000"/>
              </a:solidFill>
            </a:ln>
          </c:spPr>
          <c:cat>
            <c:numRef>
              <c:f>'[HS Presentation in Almaty Sponsored by FT.xlsx]Export Commodity'!$D$20:$N$20</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'[HS Presentation in Almaty Sponsored by FT.xlsx]Export Commodity'!$D$24:$N$24</c:f>
              <c:numCache>
                <c:formatCode>0.0</c:formatCode>
                <c:ptCount val="11"/>
                <c:pt idx="0">
                  <c:v>19.562663809508923</c:v>
                </c:pt>
                <c:pt idx="1">
                  <c:v>16.754522349326965</c:v>
                </c:pt>
                <c:pt idx="2">
                  <c:v>13.912579349348356</c:v>
                </c:pt>
                <c:pt idx="3">
                  <c:v>13.425080759536074</c:v>
                </c:pt>
                <c:pt idx="4">
                  <c:v>15.067699888808216</c:v>
                </c:pt>
                <c:pt idx="5">
                  <c:v>14.193601353060204</c:v>
                </c:pt>
                <c:pt idx="6">
                  <c:v>11.92576772741795</c:v>
                </c:pt>
                <c:pt idx="7">
                  <c:v>9.7178112958365919</c:v>
                </c:pt>
                <c:pt idx="8">
                  <c:v>10.311010602908469</c:v>
                </c:pt>
                <c:pt idx="9">
                  <c:v>11.060646944403826</c:v>
                </c:pt>
                <c:pt idx="10">
                  <c:v>9.8554656187130067</c:v>
                </c:pt>
              </c:numCache>
            </c:numRef>
          </c:val>
        </c:ser>
        <c:ser>
          <c:idx val="2"/>
          <c:order val="1"/>
          <c:tx>
            <c:strRef>
              <c:f>'[HS Presentation in Almaty Sponsored by FT.xlsx]Export Commodity'!$B$23</c:f>
              <c:strCache>
                <c:ptCount val="1"/>
                <c:pt idx="0">
                  <c:v>Agriculture</c:v>
                </c:pt>
              </c:strCache>
            </c:strRef>
          </c:tx>
          <c:spPr>
            <a:solidFill>
              <a:srgbClr val="00B050"/>
            </a:solidFill>
            <a:ln>
              <a:solidFill>
                <a:srgbClr val="00B050"/>
              </a:solidFill>
            </a:ln>
          </c:spPr>
          <c:cat>
            <c:numRef>
              <c:f>'[HS Presentation in Almaty Sponsored by FT.xlsx]Export Commodity'!$D$20:$N$20</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'[HS Presentation in Almaty Sponsored by FT.xlsx]Export Commodity'!$D$23:$N$23</c:f>
              <c:numCache>
                <c:formatCode>0.0</c:formatCode>
                <c:ptCount val="11"/>
                <c:pt idx="0">
                  <c:v>4.4887781783299552</c:v>
                </c:pt>
                <c:pt idx="1">
                  <c:v>2.4286217705786992</c:v>
                </c:pt>
                <c:pt idx="2">
                  <c:v>1.299989586699702</c:v>
                </c:pt>
                <c:pt idx="3">
                  <c:v>1.8175179058894899</c:v>
                </c:pt>
                <c:pt idx="4">
                  <c:v>3.1611763929867482</c:v>
                </c:pt>
                <c:pt idx="5">
                  <c:v>3.2428599842634727</c:v>
                </c:pt>
                <c:pt idx="6">
                  <c:v>2.7949512892457142</c:v>
                </c:pt>
                <c:pt idx="7">
                  <c:v>2.5283911564685426</c:v>
                </c:pt>
                <c:pt idx="8">
                  <c:v>1.3172608528860639</c:v>
                </c:pt>
                <c:pt idx="9">
                  <c:v>2.3905650645037055</c:v>
                </c:pt>
                <c:pt idx="10">
                  <c:v>2.1936265858683792</c:v>
                </c:pt>
              </c:numCache>
            </c:numRef>
          </c:val>
        </c:ser>
        <c:ser>
          <c:idx val="1"/>
          <c:order val="2"/>
          <c:tx>
            <c:strRef>
              <c:f>'[HS Presentation in Almaty Sponsored by FT.xlsx]Export Commodity'!$B$22</c:f>
              <c:strCache>
                <c:ptCount val="1"/>
                <c:pt idx="0">
                  <c:v>Metal &amp; mineral</c:v>
                </c:pt>
              </c:strCache>
            </c:strRef>
          </c:tx>
          <c:spPr>
            <a:solidFill>
              <a:srgbClr val="C00000"/>
            </a:solidFill>
            <a:ln>
              <a:solidFill>
                <a:srgbClr val="C00000"/>
              </a:solidFill>
            </a:ln>
          </c:spPr>
          <c:cat>
            <c:numRef>
              <c:f>'[HS Presentation in Almaty Sponsored by FT.xlsx]Export Commodity'!$D$20:$N$20</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'[HS Presentation in Almaty Sponsored by FT.xlsx]Export Commodity'!$D$22:$N$22</c:f>
              <c:numCache>
                <c:formatCode>0.0</c:formatCode>
                <c:ptCount val="11"/>
                <c:pt idx="0">
                  <c:v>17.122324509151589</c:v>
                </c:pt>
                <c:pt idx="1">
                  <c:v>17.892700436194616</c:v>
                </c:pt>
                <c:pt idx="2">
                  <c:v>16.578863208732812</c:v>
                </c:pt>
                <c:pt idx="3">
                  <c:v>17.543682933971784</c:v>
                </c:pt>
                <c:pt idx="4">
                  <c:v>17.594796121058831</c:v>
                </c:pt>
                <c:pt idx="5">
                  <c:v>15.838205892766821</c:v>
                </c:pt>
                <c:pt idx="6">
                  <c:v>17.679086508410538</c:v>
                </c:pt>
                <c:pt idx="7">
                  <c:v>17.152792955081829</c:v>
                </c:pt>
                <c:pt idx="8">
                  <c:v>18.652092510433189</c:v>
                </c:pt>
                <c:pt idx="9">
                  <c:v>17.966028488917029</c:v>
                </c:pt>
                <c:pt idx="10">
                  <c:v>13.110250141800991</c:v>
                </c:pt>
              </c:numCache>
            </c:numRef>
          </c:val>
        </c:ser>
        <c:ser>
          <c:idx val="0"/>
          <c:order val="3"/>
          <c:tx>
            <c:strRef>
              <c:f>'[HS Presentation in Almaty Sponsored by FT.xlsx]Export Commodity'!$B$21</c:f>
              <c:strCache>
                <c:ptCount val="1"/>
                <c:pt idx="0">
                  <c:v>Petroleum</c:v>
                </c:pt>
              </c:strCache>
            </c:strRef>
          </c:tx>
          <c:spPr>
            <a:solidFill>
              <a:srgbClr val="0000FF"/>
            </a:solidFill>
            <a:ln>
              <a:solidFill>
                <a:srgbClr val="0000FF"/>
              </a:solidFill>
            </a:ln>
          </c:spPr>
          <c:cat>
            <c:numRef>
              <c:f>'[HS Presentation in Almaty Sponsored by FT.xlsx]Export Commodity'!$D$20:$N$20</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'[HS Presentation in Almaty Sponsored by FT.xlsx]Export Commodity'!$D$21:$N$21</c:f>
              <c:numCache>
                <c:formatCode>0.0</c:formatCode>
                <c:ptCount val="11"/>
                <c:pt idx="0">
                  <c:v>58.826233503009298</c:v>
                </c:pt>
                <c:pt idx="1">
                  <c:v>62.924155443899551</c:v>
                </c:pt>
                <c:pt idx="2">
                  <c:v>68.208567855219215</c:v>
                </c:pt>
                <c:pt idx="3">
                  <c:v>67.213718400602446</c:v>
                </c:pt>
                <c:pt idx="4">
                  <c:v>64.176327597145828</c:v>
                </c:pt>
                <c:pt idx="5">
                  <c:v>66.725332769909258</c:v>
                </c:pt>
                <c:pt idx="6">
                  <c:v>67.6001944749258</c:v>
                </c:pt>
                <c:pt idx="7">
                  <c:v>70.601004592613009</c:v>
                </c:pt>
                <c:pt idx="8">
                  <c:v>69.719636033772233</c:v>
                </c:pt>
                <c:pt idx="9">
                  <c:v>68.582759502175378</c:v>
                </c:pt>
                <c:pt idx="10">
                  <c:v>74.840657653617797</c:v>
                </c:pt>
              </c:numCache>
            </c:numRef>
          </c:val>
        </c:ser>
        <c:overlap val="100"/>
        <c:axId val="79581184"/>
        <c:axId val="79582720"/>
      </c:barChart>
      <c:catAx>
        <c:axId val="79581184"/>
        <c:scaling>
          <c:orientation val="minMax"/>
        </c:scaling>
        <c:axPos val="b"/>
        <c:numFmt formatCode="General" sourceLinked="1"/>
        <c:majorTickMark val="none"/>
        <c:tickLblPos val="nextTo"/>
        <c:txPr>
          <a:bodyPr/>
          <a:lstStyle/>
          <a:p>
            <a:pPr>
              <a:defRPr sz="1400">
                <a:latin typeface="Segoe UI" pitchFamily="34" charset="0"/>
                <a:ea typeface="Segoe UI" pitchFamily="34" charset="0"/>
                <a:cs typeface="Segoe UI" pitchFamily="34" charset="0"/>
              </a:defRPr>
            </a:pPr>
            <a:endParaRPr lang="en-US"/>
          </a:p>
        </c:txPr>
        <c:crossAx val="79582720"/>
        <c:crosses val="autoZero"/>
        <c:auto val="1"/>
        <c:lblAlgn val="ctr"/>
        <c:lblOffset val="100"/>
        <c:tickLblSkip val="2"/>
      </c:catAx>
      <c:valAx>
        <c:axId val="79582720"/>
        <c:scaling>
          <c:orientation val="minMax"/>
        </c:scaling>
        <c:axPos val="l"/>
        <c:majorGridlines>
          <c:spPr>
            <a:ln>
              <a:prstDash val="sysDot"/>
            </a:ln>
          </c:spPr>
        </c:majorGridlines>
        <c:numFmt formatCode="0%" sourceLinked="1"/>
        <c:tickLblPos val="nextTo"/>
        <c:spPr>
          <a:ln>
            <a:noFill/>
            <a:prstDash val="sysDash"/>
          </a:ln>
        </c:spPr>
        <c:txPr>
          <a:bodyPr/>
          <a:lstStyle/>
          <a:p>
            <a:pPr>
              <a:defRPr sz="1400">
                <a:latin typeface="Segoe UI" pitchFamily="34" charset="0"/>
                <a:ea typeface="Segoe UI" pitchFamily="34" charset="0"/>
                <a:cs typeface="Segoe UI" pitchFamily="34" charset="0"/>
              </a:defRPr>
            </a:pPr>
            <a:endParaRPr lang="en-US"/>
          </a:p>
        </c:txPr>
        <c:crossAx val="79581184"/>
        <c:crosses val="autoZero"/>
        <c:crossBetween val="between"/>
        <c:majorUnit val="0.2"/>
      </c:valAx>
    </c:plotArea>
    <c:legend>
      <c:legendPos val="r"/>
      <c:layout>
        <c:manualLayout>
          <c:xMode val="edge"/>
          <c:yMode val="edge"/>
          <c:x val="9.4445228035895723E-2"/>
          <c:y val="0.76558125726088211"/>
          <c:w val="0.89151190492623622"/>
          <c:h val="0.11947102104040273"/>
        </c:manualLayout>
      </c:layout>
      <c:txPr>
        <a:bodyPr/>
        <a:lstStyle/>
        <a:p>
          <a:pPr>
            <a:defRPr sz="1400">
              <a:latin typeface="Segoe UI" pitchFamily="34" charset="0"/>
              <a:ea typeface="Segoe UI" pitchFamily="34" charset="0"/>
              <a:cs typeface="Segoe UI" pitchFamily="34" charset="0"/>
            </a:defRPr>
          </a:pPr>
          <a:endParaRPr lang="en-US"/>
        </a:p>
      </c:txPr>
    </c:legend>
    <c:plotVisOnly val="1"/>
    <c:dispBlanksAs val="gap"/>
  </c:chart>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GB"/>
  <c:chart>
    <c:plotArea>
      <c:layout>
        <c:manualLayout>
          <c:layoutTarget val="inner"/>
          <c:xMode val="edge"/>
          <c:yMode val="edge"/>
          <c:x val="0.13502271350696549"/>
          <c:y val="0.33563235151161658"/>
          <c:w val="0.78164395315970281"/>
          <c:h val="0.36811315252260141"/>
        </c:manualLayout>
      </c:layout>
      <c:barChart>
        <c:barDir val="col"/>
        <c:grouping val="stacked"/>
        <c:ser>
          <c:idx val="0"/>
          <c:order val="0"/>
          <c:cat>
            <c:strRef>
              <c:f>Concentration!$B$2:$B$7</c:f>
              <c:strCache>
                <c:ptCount val="6"/>
                <c:pt idx="0">
                  <c:v>KAZ</c:v>
                </c:pt>
                <c:pt idx="1">
                  <c:v>BRA</c:v>
                </c:pt>
                <c:pt idx="2">
                  <c:v>RUS</c:v>
                </c:pt>
                <c:pt idx="3">
                  <c:v>IND</c:v>
                </c:pt>
                <c:pt idx="4">
                  <c:v>CHN</c:v>
                </c:pt>
                <c:pt idx="5">
                  <c:v>ZAF</c:v>
                </c:pt>
              </c:strCache>
            </c:strRef>
          </c:cat>
          <c:val>
            <c:numRef>
              <c:f>Concentration!$C$2:$C$7</c:f>
              <c:numCache>
                <c:formatCode>General</c:formatCode>
                <c:ptCount val="6"/>
                <c:pt idx="0">
                  <c:v>69.889789148703159</c:v>
                </c:pt>
                <c:pt idx="1">
                  <c:v>35.451458306366312</c:v>
                </c:pt>
                <c:pt idx="2">
                  <c:v>60.116274532715721</c:v>
                </c:pt>
                <c:pt idx="3">
                  <c:v>34.574183091494277</c:v>
                </c:pt>
                <c:pt idx="4">
                  <c:v>34.435840257287886</c:v>
                </c:pt>
                <c:pt idx="5">
                  <c:v>49.982304051713037</c:v>
                </c:pt>
              </c:numCache>
            </c:numRef>
          </c:val>
        </c:ser>
        <c:overlap val="100"/>
        <c:axId val="79598336"/>
        <c:axId val="79599872"/>
      </c:barChart>
      <c:catAx>
        <c:axId val="79598336"/>
        <c:scaling>
          <c:orientation val="minMax"/>
        </c:scaling>
        <c:axPos val="b"/>
        <c:numFmt formatCode="General" sourceLinked="0"/>
        <c:majorTickMark val="none"/>
        <c:tickLblPos val="nextTo"/>
        <c:txPr>
          <a:bodyPr/>
          <a:lstStyle/>
          <a:p>
            <a:pPr>
              <a:defRPr sz="1400">
                <a:latin typeface="Segoe UI" pitchFamily="34" charset="0"/>
                <a:ea typeface="Segoe UI" pitchFamily="34" charset="0"/>
                <a:cs typeface="Segoe UI" pitchFamily="34" charset="0"/>
              </a:defRPr>
            </a:pPr>
            <a:endParaRPr lang="en-US"/>
          </a:p>
        </c:txPr>
        <c:crossAx val="79599872"/>
        <c:crosses val="autoZero"/>
        <c:auto val="1"/>
        <c:lblAlgn val="ctr"/>
        <c:lblOffset val="100"/>
      </c:catAx>
      <c:valAx>
        <c:axId val="79599872"/>
        <c:scaling>
          <c:orientation val="minMax"/>
        </c:scaling>
        <c:axPos val="l"/>
        <c:majorGridlines>
          <c:spPr>
            <a:ln>
              <a:prstDash val="sysDot"/>
            </a:ln>
          </c:spPr>
        </c:majorGridlines>
        <c:numFmt formatCode="General" sourceLinked="1"/>
        <c:tickLblPos val="nextTo"/>
        <c:spPr>
          <a:ln>
            <a:noFill/>
          </a:ln>
        </c:spPr>
        <c:txPr>
          <a:bodyPr/>
          <a:lstStyle/>
          <a:p>
            <a:pPr>
              <a:defRPr sz="1400">
                <a:latin typeface="Segoe UI" pitchFamily="34" charset="0"/>
                <a:ea typeface="Segoe UI" pitchFamily="34" charset="0"/>
                <a:cs typeface="Segoe UI" pitchFamily="34" charset="0"/>
              </a:defRPr>
            </a:pPr>
            <a:endParaRPr lang="en-US"/>
          </a:p>
        </c:txPr>
        <c:crossAx val="79598336"/>
        <c:crosses val="autoZero"/>
        <c:crossBetween val="between"/>
        <c:majorUnit val="20"/>
      </c:valAx>
    </c:plotArea>
    <c:plotVisOnly val="1"/>
    <c:dispBlanksAs val="gap"/>
  </c:chart>
  <c:spPr>
    <a:ln>
      <a:noFill/>
    </a:ln>
  </c:sp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GB"/>
  <c:chart>
    <c:plotArea>
      <c:layout>
        <c:manualLayout>
          <c:layoutTarget val="inner"/>
          <c:xMode val="edge"/>
          <c:yMode val="edge"/>
          <c:x val="0.12522170101077787"/>
          <c:y val="0.20995379483814541"/>
          <c:w val="0.76239610673665759"/>
          <c:h val="0.4606482392825898"/>
        </c:manualLayout>
      </c:layout>
      <c:lineChart>
        <c:grouping val="standard"/>
        <c:ser>
          <c:idx val="2"/>
          <c:order val="0"/>
          <c:tx>
            <c:strRef>
              <c:f>GDP!$B$9</c:f>
              <c:strCache>
                <c:ptCount val="1"/>
                <c:pt idx="0">
                  <c:v>KAZ</c:v>
                </c:pt>
              </c:strCache>
            </c:strRef>
          </c:tx>
          <c:spPr>
            <a:ln w="31750">
              <a:solidFill>
                <a:srgbClr val="0000FF"/>
              </a:solidFill>
              <a:prstDash val="solid"/>
            </a:ln>
          </c:spPr>
          <c:marker>
            <c:symbol val="none"/>
          </c:marker>
          <c:cat>
            <c:numRef>
              <c:f>GDP!$M$2:$T$2</c:f>
              <c:numCache>
                <c:formatCode>General</c:formatCode>
                <c:ptCount val="8"/>
                <c:pt idx="0">
                  <c:v>2012</c:v>
                </c:pt>
                <c:pt idx="1">
                  <c:v>2013</c:v>
                </c:pt>
                <c:pt idx="2">
                  <c:v>2014</c:v>
                </c:pt>
                <c:pt idx="3">
                  <c:v>2015</c:v>
                </c:pt>
                <c:pt idx="4">
                  <c:v>2016</c:v>
                </c:pt>
                <c:pt idx="5">
                  <c:v>2017</c:v>
                </c:pt>
                <c:pt idx="6">
                  <c:v>2018</c:v>
                </c:pt>
                <c:pt idx="7">
                  <c:v>2019</c:v>
                </c:pt>
              </c:numCache>
            </c:numRef>
          </c:cat>
          <c:val>
            <c:numRef>
              <c:f>GDP!$M$9:$T$9</c:f>
              <c:numCache>
                <c:formatCode>0.0</c:formatCode>
                <c:ptCount val="8"/>
                <c:pt idx="0">
                  <c:v>5</c:v>
                </c:pt>
                <c:pt idx="1">
                  <c:v>5.9999998999999997</c:v>
                </c:pt>
                <c:pt idx="2">
                  <c:v>4.6129944407333685</c:v>
                </c:pt>
                <c:pt idx="3">
                  <c:v>4.7062248784247354</c:v>
                </c:pt>
                <c:pt idx="4">
                  <c:v>4.8346672150600813</c:v>
                </c:pt>
                <c:pt idx="5">
                  <c:v>5.8462079520964885</c:v>
                </c:pt>
                <c:pt idx="6">
                  <c:v>5.22582144723917</c:v>
                </c:pt>
                <c:pt idx="7">
                  <c:v>5.7251988023304765</c:v>
                </c:pt>
              </c:numCache>
            </c:numRef>
          </c:val>
        </c:ser>
        <c:ser>
          <c:idx val="0"/>
          <c:order val="1"/>
          <c:tx>
            <c:strRef>
              <c:f>GDP!$B$7</c:f>
              <c:strCache>
                <c:ptCount val="1"/>
                <c:pt idx="0">
                  <c:v>World</c:v>
                </c:pt>
              </c:strCache>
            </c:strRef>
          </c:tx>
          <c:spPr>
            <a:ln w="38100">
              <a:solidFill>
                <a:srgbClr val="00B050"/>
              </a:solidFill>
              <a:prstDash val="sysDot"/>
            </a:ln>
          </c:spPr>
          <c:marker>
            <c:symbol val="none"/>
          </c:marker>
          <c:cat>
            <c:numRef>
              <c:f>GDP!$M$2:$T$2</c:f>
              <c:numCache>
                <c:formatCode>General</c:formatCode>
                <c:ptCount val="8"/>
                <c:pt idx="0">
                  <c:v>2012</c:v>
                </c:pt>
                <c:pt idx="1">
                  <c:v>2013</c:v>
                </c:pt>
                <c:pt idx="2">
                  <c:v>2014</c:v>
                </c:pt>
                <c:pt idx="3">
                  <c:v>2015</c:v>
                </c:pt>
                <c:pt idx="4">
                  <c:v>2016</c:v>
                </c:pt>
                <c:pt idx="5">
                  <c:v>2017</c:v>
                </c:pt>
                <c:pt idx="6">
                  <c:v>2018</c:v>
                </c:pt>
                <c:pt idx="7">
                  <c:v>2019</c:v>
                </c:pt>
              </c:numCache>
            </c:numRef>
          </c:cat>
          <c:val>
            <c:numRef>
              <c:f>GDP!$M$7:$T$7</c:f>
              <c:numCache>
                <c:formatCode>0.0</c:formatCode>
                <c:ptCount val="8"/>
                <c:pt idx="0">
                  <c:v>3.3653449339683377</c:v>
                </c:pt>
                <c:pt idx="1">
                  <c:v>3.2785670295657772</c:v>
                </c:pt>
                <c:pt idx="2">
                  <c:v>3.3129338779087361</c:v>
                </c:pt>
                <c:pt idx="3">
                  <c:v>3.8469950630586127</c:v>
                </c:pt>
                <c:pt idx="4">
                  <c:v>4.0401200724942816</c:v>
                </c:pt>
                <c:pt idx="5">
                  <c:v>4.0705733631792294</c:v>
                </c:pt>
                <c:pt idx="6">
                  <c:v>4.0453355479716855</c:v>
                </c:pt>
                <c:pt idx="7">
                  <c:v>4.0478330778904255</c:v>
                </c:pt>
              </c:numCache>
            </c:numRef>
          </c:val>
        </c:ser>
        <c:ser>
          <c:idx val="1"/>
          <c:order val="2"/>
          <c:tx>
            <c:strRef>
              <c:f>GDP!$B$8</c:f>
              <c:strCache>
                <c:ptCount val="1"/>
                <c:pt idx="0">
                  <c:v>EMDE</c:v>
                </c:pt>
              </c:strCache>
            </c:strRef>
          </c:tx>
          <c:spPr>
            <a:ln w="38100">
              <a:solidFill>
                <a:srgbClr val="C00000"/>
              </a:solidFill>
              <a:prstDash val="sysDot"/>
            </a:ln>
          </c:spPr>
          <c:marker>
            <c:symbol val="none"/>
          </c:marker>
          <c:cat>
            <c:numRef>
              <c:f>GDP!$M$2:$T$2</c:f>
              <c:numCache>
                <c:formatCode>General</c:formatCode>
                <c:ptCount val="8"/>
                <c:pt idx="0">
                  <c:v>2012</c:v>
                </c:pt>
                <c:pt idx="1">
                  <c:v>2013</c:v>
                </c:pt>
                <c:pt idx="2">
                  <c:v>2014</c:v>
                </c:pt>
                <c:pt idx="3">
                  <c:v>2015</c:v>
                </c:pt>
                <c:pt idx="4">
                  <c:v>2016</c:v>
                </c:pt>
                <c:pt idx="5">
                  <c:v>2017</c:v>
                </c:pt>
                <c:pt idx="6">
                  <c:v>2018</c:v>
                </c:pt>
                <c:pt idx="7">
                  <c:v>2019</c:v>
                </c:pt>
              </c:numCache>
            </c:numRef>
          </c:cat>
          <c:val>
            <c:numRef>
              <c:f>GDP!$M$8:$T$8</c:f>
              <c:numCache>
                <c:formatCode>0.0</c:formatCode>
                <c:ptCount val="8"/>
                <c:pt idx="0">
                  <c:v>5.0751067398589376</c:v>
                </c:pt>
                <c:pt idx="1">
                  <c:v>4.7391505530617115</c:v>
                </c:pt>
                <c:pt idx="2">
                  <c:v>4.4298117470093885</c:v>
                </c:pt>
                <c:pt idx="3">
                  <c:v>4.9503199182310196</c:v>
                </c:pt>
                <c:pt idx="4">
                  <c:v>5.1937661054569704</c:v>
                </c:pt>
                <c:pt idx="5">
                  <c:v>5.2314923815154524</c:v>
                </c:pt>
                <c:pt idx="6">
                  <c:v>5.2243418846535894</c:v>
                </c:pt>
                <c:pt idx="7">
                  <c:v>5.2301252699381946</c:v>
                </c:pt>
              </c:numCache>
            </c:numRef>
          </c:val>
        </c:ser>
        <c:marker val="1"/>
        <c:axId val="79658368"/>
        <c:axId val="79660160"/>
      </c:lineChart>
      <c:catAx>
        <c:axId val="79658368"/>
        <c:scaling>
          <c:orientation val="minMax"/>
        </c:scaling>
        <c:axPos val="b"/>
        <c:numFmt formatCode="General" sourceLinked="1"/>
        <c:majorTickMark val="none"/>
        <c:tickLblPos val="low"/>
        <c:spPr>
          <a:ln>
            <a:noFill/>
            <a:prstDash val="sysDot"/>
          </a:ln>
        </c:spPr>
        <c:txPr>
          <a:bodyPr/>
          <a:lstStyle/>
          <a:p>
            <a:pPr>
              <a:defRPr sz="1400">
                <a:latin typeface="Segoe UI" pitchFamily="34" charset="0"/>
                <a:ea typeface="Segoe UI" pitchFamily="34" charset="0"/>
                <a:cs typeface="Segoe UI" pitchFamily="34" charset="0"/>
              </a:defRPr>
            </a:pPr>
            <a:endParaRPr lang="en-US"/>
          </a:p>
        </c:txPr>
        <c:crossAx val="79660160"/>
        <c:crosses val="autoZero"/>
        <c:auto val="1"/>
        <c:lblAlgn val="ctr"/>
        <c:lblOffset val="100"/>
        <c:tickLblSkip val="2"/>
      </c:catAx>
      <c:valAx>
        <c:axId val="79660160"/>
        <c:scaling>
          <c:orientation val="minMax"/>
          <c:max val="8"/>
        </c:scaling>
        <c:axPos val="l"/>
        <c:majorGridlines>
          <c:spPr>
            <a:ln>
              <a:prstDash val="sysDot"/>
            </a:ln>
          </c:spPr>
        </c:majorGridlines>
        <c:numFmt formatCode="0" sourceLinked="0"/>
        <c:tickLblPos val="nextTo"/>
        <c:spPr>
          <a:ln>
            <a:noFill/>
          </a:ln>
        </c:spPr>
        <c:txPr>
          <a:bodyPr/>
          <a:lstStyle/>
          <a:p>
            <a:pPr>
              <a:defRPr sz="1400">
                <a:latin typeface="Segoe UI" pitchFamily="34" charset="0"/>
                <a:ea typeface="Segoe UI" pitchFamily="34" charset="0"/>
                <a:cs typeface="Segoe UI" pitchFamily="34" charset="0"/>
              </a:defRPr>
            </a:pPr>
            <a:endParaRPr lang="en-US"/>
          </a:p>
        </c:txPr>
        <c:crossAx val="79658368"/>
        <c:crosses val="autoZero"/>
        <c:crossBetween val="between"/>
        <c:majorUnit val="2"/>
      </c:valAx>
    </c:plotArea>
    <c:legend>
      <c:legendPos val="r"/>
      <c:layout>
        <c:manualLayout>
          <c:xMode val="edge"/>
          <c:yMode val="edge"/>
          <c:x val="1.9372870944323588E-2"/>
          <c:y val="0.79251066272965431"/>
          <c:w val="0.9088775339252807"/>
          <c:h val="8.095117016623038E-2"/>
        </c:manualLayout>
      </c:layout>
      <c:txPr>
        <a:bodyPr/>
        <a:lstStyle/>
        <a:p>
          <a:pPr>
            <a:defRPr sz="1400">
              <a:latin typeface="Segoe UI" pitchFamily="34" charset="0"/>
              <a:ea typeface="Segoe UI" pitchFamily="34" charset="0"/>
              <a:cs typeface="Segoe UI" pitchFamily="34" charset="0"/>
            </a:defRPr>
          </a:pPr>
          <a:endParaRPr lang="en-US"/>
        </a:p>
      </c:txPr>
    </c:legend>
    <c:plotVisOnly val="1"/>
    <c:dispBlanksAs val="gap"/>
  </c:chart>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GB"/>
  <c:chart>
    <c:plotArea>
      <c:layout>
        <c:manualLayout>
          <c:layoutTarget val="inner"/>
          <c:xMode val="edge"/>
          <c:yMode val="edge"/>
          <c:x val="0.13198088446491371"/>
          <c:y val="0.19805745749172737"/>
          <c:w val="0.78554424800673506"/>
          <c:h val="0.4405799408052718"/>
        </c:manualLayout>
      </c:layout>
      <c:lineChart>
        <c:grouping val="standard"/>
        <c:ser>
          <c:idx val="0"/>
          <c:order val="0"/>
          <c:tx>
            <c:strRef>
              <c:f>Page7!$C$3</c:f>
              <c:strCache>
                <c:ptCount val="1"/>
                <c:pt idx="0">
                  <c:v>Oct. 2014</c:v>
                </c:pt>
              </c:strCache>
            </c:strRef>
          </c:tx>
          <c:spPr>
            <a:ln w="38100">
              <a:solidFill>
                <a:srgbClr val="0000FF"/>
              </a:solidFill>
            </a:ln>
          </c:spPr>
          <c:marker>
            <c:symbol val="none"/>
          </c:marker>
          <c:cat>
            <c:numRef>
              <c:f>Page7!$B$13:$B$16</c:f>
              <c:numCache>
                <c:formatCode>General</c:formatCode>
                <c:ptCount val="4"/>
                <c:pt idx="0">
                  <c:v>2012</c:v>
                </c:pt>
                <c:pt idx="1">
                  <c:v>2013</c:v>
                </c:pt>
                <c:pt idx="2">
                  <c:v>2014</c:v>
                </c:pt>
                <c:pt idx="3">
                  <c:v>2015</c:v>
                </c:pt>
              </c:numCache>
            </c:numRef>
          </c:cat>
          <c:val>
            <c:numRef>
              <c:f>Page7!$C$13:$C$16</c:f>
              <c:numCache>
                <c:formatCode>0.0</c:formatCode>
                <c:ptCount val="4"/>
                <c:pt idx="0">
                  <c:v>5.0000000000000284</c:v>
                </c:pt>
                <c:pt idx="1">
                  <c:v>5.9999998999995734</c:v>
                </c:pt>
                <c:pt idx="2">
                  <c:v>4.6129944407335772</c:v>
                </c:pt>
                <c:pt idx="3">
                  <c:v>4.7062248784245639</c:v>
                </c:pt>
              </c:numCache>
            </c:numRef>
          </c:val>
        </c:ser>
        <c:ser>
          <c:idx val="1"/>
          <c:order val="1"/>
          <c:tx>
            <c:strRef>
              <c:f>Page7!$D$3</c:f>
              <c:strCache>
                <c:ptCount val="1"/>
                <c:pt idx="0">
                  <c:v>Jul. 2014</c:v>
                </c:pt>
              </c:strCache>
            </c:strRef>
          </c:tx>
          <c:spPr>
            <a:ln w="38100">
              <a:solidFill>
                <a:srgbClr val="FF0000"/>
              </a:solidFill>
              <a:prstDash val="sysDash"/>
            </a:ln>
          </c:spPr>
          <c:marker>
            <c:symbol val="none"/>
          </c:marker>
          <c:cat>
            <c:numRef>
              <c:f>Page7!$B$13:$B$16</c:f>
              <c:numCache>
                <c:formatCode>General</c:formatCode>
                <c:ptCount val="4"/>
                <c:pt idx="0">
                  <c:v>2012</c:v>
                </c:pt>
                <c:pt idx="1">
                  <c:v>2013</c:v>
                </c:pt>
                <c:pt idx="2">
                  <c:v>2014</c:v>
                </c:pt>
                <c:pt idx="3">
                  <c:v>2015</c:v>
                </c:pt>
              </c:numCache>
            </c:numRef>
          </c:cat>
          <c:val>
            <c:numRef>
              <c:f>Page7!$D$13:$D$16</c:f>
              <c:numCache>
                <c:formatCode>0.0</c:formatCode>
                <c:ptCount val="4"/>
                <c:pt idx="0">
                  <c:v>5.0000000000000284</c:v>
                </c:pt>
                <c:pt idx="1">
                  <c:v>5.9999998999995734</c:v>
                </c:pt>
                <c:pt idx="2">
                  <c:v>4.7194559034747314</c:v>
                </c:pt>
                <c:pt idx="3">
                  <c:v>4.7805636407705734</c:v>
                </c:pt>
              </c:numCache>
            </c:numRef>
          </c:val>
        </c:ser>
        <c:ser>
          <c:idx val="2"/>
          <c:order val="2"/>
          <c:tx>
            <c:strRef>
              <c:f>Page7!$E$3</c:f>
              <c:strCache>
                <c:ptCount val="1"/>
                <c:pt idx="0">
                  <c:v>Apr. 2014</c:v>
                </c:pt>
              </c:strCache>
            </c:strRef>
          </c:tx>
          <c:spPr>
            <a:ln w="38100">
              <a:solidFill>
                <a:srgbClr val="00B050"/>
              </a:solidFill>
              <a:prstDash val="sysDash"/>
            </a:ln>
          </c:spPr>
          <c:marker>
            <c:symbol val="none"/>
          </c:marker>
          <c:cat>
            <c:numRef>
              <c:f>Page7!$B$13:$B$16</c:f>
              <c:numCache>
                <c:formatCode>General</c:formatCode>
                <c:ptCount val="4"/>
                <c:pt idx="0">
                  <c:v>2012</c:v>
                </c:pt>
                <c:pt idx="1">
                  <c:v>2013</c:v>
                </c:pt>
                <c:pt idx="2">
                  <c:v>2014</c:v>
                </c:pt>
                <c:pt idx="3">
                  <c:v>2015</c:v>
                </c:pt>
              </c:numCache>
            </c:numRef>
          </c:cat>
          <c:val>
            <c:numRef>
              <c:f>Page7!$E$13:$E$16</c:f>
              <c:numCache>
                <c:formatCode>0.0</c:formatCode>
                <c:ptCount val="4"/>
                <c:pt idx="0">
                  <c:v>5.0000000000000284</c:v>
                </c:pt>
                <c:pt idx="1">
                  <c:v>5.9515765342538733</c:v>
                </c:pt>
                <c:pt idx="2">
                  <c:v>5.6724307097104063</c:v>
                </c:pt>
                <c:pt idx="3">
                  <c:v>6.1450235097406916</c:v>
                </c:pt>
              </c:numCache>
            </c:numRef>
          </c:val>
        </c:ser>
        <c:marker val="1"/>
        <c:axId val="79255424"/>
        <c:axId val="79256960"/>
      </c:lineChart>
      <c:catAx>
        <c:axId val="79255424"/>
        <c:scaling>
          <c:orientation val="minMax"/>
        </c:scaling>
        <c:axPos val="b"/>
        <c:numFmt formatCode="General" sourceLinked="1"/>
        <c:tickLblPos val="nextTo"/>
        <c:spPr>
          <a:ln>
            <a:noFill/>
          </a:ln>
        </c:spPr>
        <c:txPr>
          <a:bodyPr/>
          <a:lstStyle/>
          <a:p>
            <a:pPr>
              <a:defRPr sz="1400">
                <a:latin typeface="Segoe UI" pitchFamily="34" charset="0"/>
                <a:ea typeface="Segoe UI" pitchFamily="34" charset="0"/>
                <a:cs typeface="Segoe UI" pitchFamily="34" charset="0"/>
              </a:defRPr>
            </a:pPr>
            <a:endParaRPr lang="en-US"/>
          </a:p>
        </c:txPr>
        <c:crossAx val="79256960"/>
        <c:crosses val="autoZero"/>
        <c:auto val="1"/>
        <c:lblAlgn val="ctr"/>
        <c:lblOffset val="100"/>
      </c:catAx>
      <c:valAx>
        <c:axId val="79256960"/>
        <c:scaling>
          <c:orientation val="minMax"/>
          <c:max val="6.5"/>
          <c:min val="4"/>
        </c:scaling>
        <c:axPos val="l"/>
        <c:majorGridlines>
          <c:spPr>
            <a:ln>
              <a:prstDash val="sysDot"/>
            </a:ln>
          </c:spPr>
        </c:majorGridlines>
        <c:numFmt formatCode="0.0" sourceLinked="0"/>
        <c:tickLblPos val="nextTo"/>
        <c:spPr>
          <a:ln>
            <a:noFill/>
            <a:prstDash val="sysDot"/>
          </a:ln>
        </c:spPr>
        <c:txPr>
          <a:bodyPr/>
          <a:lstStyle/>
          <a:p>
            <a:pPr>
              <a:defRPr sz="1400">
                <a:latin typeface="Segoe UI" pitchFamily="34" charset="0"/>
                <a:ea typeface="Segoe UI" pitchFamily="34" charset="0"/>
                <a:cs typeface="Segoe UI" pitchFamily="34" charset="0"/>
              </a:defRPr>
            </a:pPr>
            <a:endParaRPr lang="en-US"/>
          </a:p>
        </c:txPr>
        <c:crossAx val="79255424"/>
        <c:crosses val="autoZero"/>
        <c:crossBetween val="between"/>
        <c:majorUnit val="0.5"/>
      </c:valAx>
    </c:plotArea>
    <c:legend>
      <c:legendPos val="r"/>
      <c:layout>
        <c:manualLayout>
          <c:xMode val="edge"/>
          <c:yMode val="edge"/>
          <c:x val="3.4345070073787946E-2"/>
          <c:y val="0.76266118909049463"/>
          <c:w val="0.92608478185509757"/>
          <c:h val="0.10767516832135129"/>
        </c:manualLayout>
      </c:layout>
      <c:txPr>
        <a:bodyPr/>
        <a:lstStyle/>
        <a:p>
          <a:pPr>
            <a:defRPr sz="1400">
              <a:latin typeface="Segoe UI" pitchFamily="34" charset="0"/>
              <a:ea typeface="Segoe UI" pitchFamily="34" charset="0"/>
              <a:cs typeface="Segoe UI" pitchFamily="34" charset="0"/>
            </a:defRPr>
          </a:pPr>
          <a:endParaRPr lang="en-US"/>
        </a:p>
      </c:txPr>
    </c:legend>
    <c:plotVisOnly val="1"/>
    <c:dispBlanksAs val="gap"/>
  </c:chart>
  <c:spPr>
    <a:ln>
      <a:noFill/>
    </a:ln>
  </c:sp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sz="1050">
                <a:solidFill>
                  <a:srgbClr val="4B82AD"/>
                </a:solidFill>
              </a:defRPr>
            </a:pPr>
            <a:r>
              <a:rPr lang="en-US" sz="1050" dirty="0">
                <a:solidFill>
                  <a:srgbClr val="4B82AD"/>
                </a:solidFill>
              </a:rPr>
              <a:t>Banks External Debt and Flows</a:t>
            </a:r>
          </a:p>
          <a:p>
            <a:pPr>
              <a:defRPr sz="1050">
                <a:solidFill>
                  <a:srgbClr val="4B82AD"/>
                </a:solidFill>
              </a:defRPr>
            </a:pPr>
            <a:r>
              <a:rPr lang="en-US" sz="1050" dirty="0">
                <a:solidFill>
                  <a:srgbClr val="4B82AD"/>
                </a:solidFill>
              </a:rPr>
              <a:t>(In billions of US dollars)</a:t>
            </a:r>
          </a:p>
        </c:rich>
      </c:tx>
      <c:layout/>
    </c:title>
    <c:plotArea>
      <c:layout>
        <c:manualLayout>
          <c:layoutTarget val="inner"/>
          <c:xMode val="edge"/>
          <c:yMode val="edge"/>
          <c:x val="8.2684164479440228E-2"/>
          <c:y val="0.18462734387931379"/>
          <c:w val="0.83529746281714801"/>
          <c:h val="0.65315374429548123"/>
        </c:manualLayout>
      </c:layout>
      <c:lineChart>
        <c:grouping val="standard"/>
        <c:ser>
          <c:idx val="4"/>
          <c:order val="1"/>
          <c:tx>
            <c:v>external debt</c:v>
          </c:tx>
          <c:spPr>
            <a:ln>
              <a:solidFill>
                <a:srgbClr val="92D050"/>
              </a:solidFill>
            </a:ln>
          </c:spPr>
          <c:marker>
            <c:symbol val="none"/>
          </c:marker>
          <c:cat>
            <c:numRef>
              <c:f>'Data Q'!$FK$5:$FK$58</c:f>
              <c:numCache>
                <c:formatCode>mmm\-yy</c:formatCode>
                <c:ptCount val="54"/>
                <c:pt idx="0">
                  <c:v>36981</c:v>
                </c:pt>
                <c:pt idx="1">
                  <c:v>37072</c:v>
                </c:pt>
                <c:pt idx="2">
                  <c:v>37164</c:v>
                </c:pt>
                <c:pt idx="3">
                  <c:v>37256</c:v>
                </c:pt>
                <c:pt idx="4">
                  <c:v>37346</c:v>
                </c:pt>
                <c:pt idx="5">
                  <c:v>37437</c:v>
                </c:pt>
                <c:pt idx="6">
                  <c:v>37529</c:v>
                </c:pt>
                <c:pt idx="7">
                  <c:v>37621</c:v>
                </c:pt>
                <c:pt idx="8">
                  <c:v>37711</c:v>
                </c:pt>
                <c:pt idx="9">
                  <c:v>37802</c:v>
                </c:pt>
                <c:pt idx="10">
                  <c:v>37894</c:v>
                </c:pt>
                <c:pt idx="11">
                  <c:v>37986</c:v>
                </c:pt>
                <c:pt idx="12">
                  <c:v>38077</c:v>
                </c:pt>
                <c:pt idx="13">
                  <c:v>38168</c:v>
                </c:pt>
                <c:pt idx="14">
                  <c:v>38260</c:v>
                </c:pt>
                <c:pt idx="15">
                  <c:v>38352</c:v>
                </c:pt>
                <c:pt idx="16">
                  <c:v>38442</c:v>
                </c:pt>
                <c:pt idx="17">
                  <c:v>38533</c:v>
                </c:pt>
                <c:pt idx="18">
                  <c:v>38625</c:v>
                </c:pt>
                <c:pt idx="19">
                  <c:v>38717</c:v>
                </c:pt>
                <c:pt idx="20">
                  <c:v>38807</c:v>
                </c:pt>
                <c:pt idx="21">
                  <c:v>38898</c:v>
                </c:pt>
                <c:pt idx="22">
                  <c:v>38990</c:v>
                </c:pt>
                <c:pt idx="23">
                  <c:v>39082</c:v>
                </c:pt>
                <c:pt idx="24">
                  <c:v>39172</c:v>
                </c:pt>
                <c:pt idx="25">
                  <c:v>39263</c:v>
                </c:pt>
                <c:pt idx="26">
                  <c:v>39355</c:v>
                </c:pt>
                <c:pt idx="27">
                  <c:v>39447</c:v>
                </c:pt>
                <c:pt idx="28">
                  <c:v>39538</c:v>
                </c:pt>
                <c:pt idx="29">
                  <c:v>39629</c:v>
                </c:pt>
                <c:pt idx="30">
                  <c:v>39721</c:v>
                </c:pt>
                <c:pt idx="31">
                  <c:v>39813</c:v>
                </c:pt>
                <c:pt idx="32">
                  <c:v>39903</c:v>
                </c:pt>
                <c:pt idx="33">
                  <c:v>39994</c:v>
                </c:pt>
                <c:pt idx="34">
                  <c:v>40086</c:v>
                </c:pt>
                <c:pt idx="35">
                  <c:v>40178</c:v>
                </c:pt>
                <c:pt idx="36">
                  <c:v>40268</c:v>
                </c:pt>
                <c:pt idx="37">
                  <c:v>40359</c:v>
                </c:pt>
                <c:pt idx="38">
                  <c:v>40451</c:v>
                </c:pt>
                <c:pt idx="39">
                  <c:v>40543</c:v>
                </c:pt>
                <c:pt idx="40">
                  <c:v>40633</c:v>
                </c:pt>
                <c:pt idx="41">
                  <c:v>40724</c:v>
                </c:pt>
                <c:pt idx="42">
                  <c:v>40816</c:v>
                </c:pt>
                <c:pt idx="43">
                  <c:v>40908</c:v>
                </c:pt>
                <c:pt idx="44">
                  <c:v>40999</c:v>
                </c:pt>
                <c:pt idx="45">
                  <c:v>41090</c:v>
                </c:pt>
                <c:pt idx="46">
                  <c:v>41182</c:v>
                </c:pt>
                <c:pt idx="47">
                  <c:v>41274</c:v>
                </c:pt>
                <c:pt idx="48">
                  <c:v>41364</c:v>
                </c:pt>
                <c:pt idx="49">
                  <c:v>41455</c:v>
                </c:pt>
                <c:pt idx="50">
                  <c:v>41547</c:v>
                </c:pt>
                <c:pt idx="51">
                  <c:v>41639</c:v>
                </c:pt>
                <c:pt idx="52">
                  <c:v>41729</c:v>
                </c:pt>
                <c:pt idx="53">
                  <c:v>41820</c:v>
                </c:pt>
              </c:numCache>
            </c:numRef>
          </c:cat>
          <c:val>
            <c:numRef>
              <c:f>'Data Q'!$FX$5:$FX$58</c:f>
              <c:numCache>
                <c:formatCode>General</c:formatCode>
                <c:ptCount val="54"/>
                <c:pt idx="16" formatCode="0.00">
                  <c:v>8631.7999999999811</c:v>
                </c:pt>
                <c:pt idx="17" formatCode="0.00">
                  <c:v>9751.1</c:v>
                </c:pt>
                <c:pt idx="18" formatCode="0.00">
                  <c:v>10583</c:v>
                </c:pt>
                <c:pt idx="19" formatCode="0.00">
                  <c:v>15316.3</c:v>
                </c:pt>
                <c:pt idx="20" formatCode="0.00">
                  <c:v>17416.599999999897</c:v>
                </c:pt>
                <c:pt idx="21" formatCode="0.00">
                  <c:v>20417.3</c:v>
                </c:pt>
                <c:pt idx="22" formatCode="0.00">
                  <c:v>23763.3</c:v>
                </c:pt>
                <c:pt idx="23" formatCode="0.00">
                  <c:v>33323.4</c:v>
                </c:pt>
                <c:pt idx="24" formatCode="0.00">
                  <c:v>38395</c:v>
                </c:pt>
                <c:pt idx="25" formatCode="0.00">
                  <c:v>45905.9</c:v>
                </c:pt>
                <c:pt idx="26" formatCode="0.00">
                  <c:v>45875.9</c:v>
                </c:pt>
                <c:pt idx="27" formatCode="0.00">
                  <c:v>45946.2</c:v>
                </c:pt>
                <c:pt idx="28" formatCode="0.00">
                  <c:v>45110.400000000001</c:v>
                </c:pt>
                <c:pt idx="29" formatCode="0.00">
                  <c:v>45064.4</c:v>
                </c:pt>
                <c:pt idx="30" formatCode="0.00">
                  <c:v>41597.5</c:v>
                </c:pt>
                <c:pt idx="31" formatCode="0.00">
                  <c:v>39221.199999999997</c:v>
                </c:pt>
                <c:pt idx="32" formatCode="0.00">
                  <c:v>34105.800000000003</c:v>
                </c:pt>
                <c:pt idx="33" formatCode="0.00">
                  <c:v>32219.3</c:v>
                </c:pt>
                <c:pt idx="34" formatCode="0.00">
                  <c:v>31387.200000000001</c:v>
                </c:pt>
                <c:pt idx="35" formatCode="0.00">
                  <c:v>30190.1</c:v>
                </c:pt>
                <c:pt idx="36" formatCode="0.00">
                  <c:v>26177.599999999897</c:v>
                </c:pt>
                <c:pt idx="37" formatCode="0.00">
                  <c:v>24787.1</c:v>
                </c:pt>
                <c:pt idx="38" formatCode="0.00">
                  <c:v>19041.7</c:v>
                </c:pt>
                <c:pt idx="39" formatCode="0.00">
                  <c:v>19947.900000000001</c:v>
                </c:pt>
                <c:pt idx="40" formatCode="0.00">
                  <c:v>19859.3</c:v>
                </c:pt>
                <c:pt idx="41" formatCode="0.00">
                  <c:v>18820.3</c:v>
                </c:pt>
                <c:pt idx="42" formatCode="0.00">
                  <c:v>16469</c:v>
                </c:pt>
                <c:pt idx="43" formatCode="0.00">
                  <c:v>14604.8</c:v>
                </c:pt>
                <c:pt idx="44" formatCode="0.00">
                  <c:v>14840.2</c:v>
                </c:pt>
                <c:pt idx="45" formatCode="0.00">
                  <c:v>14421.7</c:v>
                </c:pt>
                <c:pt idx="46" formatCode="0.00">
                  <c:v>13959.9</c:v>
                </c:pt>
                <c:pt idx="47" formatCode="0.00">
                  <c:v>13524.9</c:v>
                </c:pt>
                <c:pt idx="48" formatCode="0.00">
                  <c:v>12736.1</c:v>
                </c:pt>
                <c:pt idx="49" formatCode="0.00">
                  <c:v>11555</c:v>
                </c:pt>
                <c:pt idx="50" formatCode="0.00">
                  <c:v>11529.5</c:v>
                </c:pt>
                <c:pt idx="51" formatCode="0.00">
                  <c:v>11160.2</c:v>
                </c:pt>
                <c:pt idx="52" formatCode="0.00">
                  <c:v>10519.9</c:v>
                </c:pt>
                <c:pt idx="53" formatCode="0.00">
                  <c:v>10628</c:v>
                </c:pt>
              </c:numCache>
            </c:numRef>
          </c:val>
        </c:ser>
        <c:marker val="1"/>
        <c:axId val="80304000"/>
        <c:axId val="80305536"/>
      </c:lineChart>
      <c:lineChart>
        <c:grouping val="standard"/>
        <c:ser>
          <c:idx val="1"/>
          <c:order val="0"/>
          <c:tx>
            <c:v>external borrowing flows (RHS)</c:v>
          </c:tx>
          <c:marker>
            <c:symbol val="none"/>
          </c:marker>
          <c:cat>
            <c:numRef>
              <c:f>'Data Q'!$FK$5:$FK$58</c:f>
              <c:numCache>
                <c:formatCode>mmm\-yy</c:formatCode>
                <c:ptCount val="54"/>
                <c:pt idx="0">
                  <c:v>36981</c:v>
                </c:pt>
                <c:pt idx="1">
                  <c:v>37072</c:v>
                </c:pt>
                <c:pt idx="2">
                  <c:v>37164</c:v>
                </c:pt>
                <c:pt idx="3">
                  <c:v>37256</c:v>
                </c:pt>
                <c:pt idx="4">
                  <c:v>37346</c:v>
                </c:pt>
                <c:pt idx="5">
                  <c:v>37437</c:v>
                </c:pt>
                <c:pt idx="6">
                  <c:v>37529</c:v>
                </c:pt>
                <c:pt idx="7">
                  <c:v>37621</c:v>
                </c:pt>
                <c:pt idx="8">
                  <c:v>37711</c:v>
                </c:pt>
                <c:pt idx="9">
                  <c:v>37802</c:v>
                </c:pt>
                <c:pt idx="10">
                  <c:v>37894</c:v>
                </c:pt>
                <c:pt idx="11">
                  <c:v>37986</c:v>
                </c:pt>
                <c:pt idx="12">
                  <c:v>38077</c:v>
                </c:pt>
                <c:pt idx="13">
                  <c:v>38168</c:v>
                </c:pt>
                <c:pt idx="14">
                  <c:v>38260</c:v>
                </c:pt>
                <c:pt idx="15">
                  <c:v>38352</c:v>
                </c:pt>
                <c:pt idx="16">
                  <c:v>38442</c:v>
                </c:pt>
                <c:pt idx="17">
                  <c:v>38533</c:v>
                </c:pt>
                <c:pt idx="18">
                  <c:v>38625</c:v>
                </c:pt>
                <c:pt idx="19">
                  <c:v>38717</c:v>
                </c:pt>
                <c:pt idx="20">
                  <c:v>38807</c:v>
                </c:pt>
                <c:pt idx="21">
                  <c:v>38898</c:v>
                </c:pt>
                <c:pt idx="22">
                  <c:v>38990</c:v>
                </c:pt>
                <c:pt idx="23">
                  <c:v>39082</c:v>
                </c:pt>
                <c:pt idx="24">
                  <c:v>39172</c:v>
                </c:pt>
                <c:pt idx="25">
                  <c:v>39263</c:v>
                </c:pt>
                <c:pt idx="26">
                  <c:v>39355</c:v>
                </c:pt>
                <c:pt idx="27">
                  <c:v>39447</c:v>
                </c:pt>
                <c:pt idx="28">
                  <c:v>39538</c:v>
                </c:pt>
                <c:pt idx="29">
                  <c:v>39629</c:v>
                </c:pt>
                <c:pt idx="30">
                  <c:v>39721</c:v>
                </c:pt>
                <c:pt idx="31">
                  <c:v>39813</c:v>
                </c:pt>
                <c:pt idx="32">
                  <c:v>39903</c:v>
                </c:pt>
                <c:pt idx="33">
                  <c:v>39994</c:v>
                </c:pt>
                <c:pt idx="34">
                  <c:v>40086</c:v>
                </c:pt>
                <c:pt idx="35">
                  <c:v>40178</c:v>
                </c:pt>
                <c:pt idx="36">
                  <c:v>40268</c:v>
                </c:pt>
                <c:pt idx="37">
                  <c:v>40359</c:v>
                </c:pt>
                <c:pt idx="38">
                  <c:v>40451</c:v>
                </c:pt>
                <c:pt idx="39">
                  <c:v>40543</c:v>
                </c:pt>
                <c:pt idx="40">
                  <c:v>40633</c:v>
                </c:pt>
                <c:pt idx="41">
                  <c:v>40724</c:v>
                </c:pt>
                <c:pt idx="42">
                  <c:v>40816</c:v>
                </c:pt>
                <c:pt idx="43">
                  <c:v>40908</c:v>
                </c:pt>
                <c:pt idx="44">
                  <c:v>40999</c:v>
                </c:pt>
                <c:pt idx="45">
                  <c:v>41090</c:v>
                </c:pt>
                <c:pt idx="46">
                  <c:v>41182</c:v>
                </c:pt>
                <c:pt idx="47">
                  <c:v>41274</c:v>
                </c:pt>
                <c:pt idx="48">
                  <c:v>41364</c:v>
                </c:pt>
                <c:pt idx="49">
                  <c:v>41455</c:v>
                </c:pt>
                <c:pt idx="50">
                  <c:v>41547</c:v>
                </c:pt>
                <c:pt idx="51">
                  <c:v>41639</c:v>
                </c:pt>
                <c:pt idx="52">
                  <c:v>41729</c:v>
                </c:pt>
                <c:pt idx="53">
                  <c:v>41820</c:v>
                </c:pt>
              </c:numCache>
            </c:numRef>
          </c:cat>
          <c:val>
            <c:numRef>
              <c:f>'Data Q'!$FJ$5:$FJ$58</c:f>
              <c:numCache>
                <c:formatCode>General</c:formatCode>
                <c:ptCount val="54"/>
                <c:pt idx="16">
                  <c:v>802.3</c:v>
                </c:pt>
                <c:pt idx="17">
                  <c:v>467.9</c:v>
                </c:pt>
                <c:pt idx="18">
                  <c:v>623.9</c:v>
                </c:pt>
                <c:pt idx="19">
                  <c:v>4184.1000000000004</c:v>
                </c:pt>
                <c:pt idx="20">
                  <c:v>2026.6</c:v>
                </c:pt>
                <c:pt idx="21">
                  <c:v>2468.1</c:v>
                </c:pt>
                <c:pt idx="22">
                  <c:v>3411.8</c:v>
                </c:pt>
                <c:pt idx="23">
                  <c:v>8131.6</c:v>
                </c:pt>
                <c:pt idx="24">
                  <c:v>4884.8</c:v>
                </c:pt>
                <c:pt idx="25">
                  <c:v>6559.5</c:v>
                </c:pt>
                <c:pt idx="26">
                  <c:v>135.4</c:v>
                </c:pt>
                <c:pt idx="27">
                  <c:v>-872.7</c:v>
                </c:pt>
                <c:pt idx="28">
                  <c:v>-1425.3</c:v>
                </c:pt>
                <c:pt idx="29">
                  <c:v>387.9</c:v>
                </c:pt>
                <c:pt idx="30">
                  <c:v>-2097.6</c:v>
                </c:pt>
                <c:pt idx="31">
                  <c:v>-1370.8</c:v>
                </c:pt>
                <c:pt idx="32">
                  <c:v>-3176.2</c:v>
                </c:pt>
                <c:pt idx="33">
                  <c:v>-3556.2</c:v>
                </c:pt>
                <c:pt idx="34">
                  <c:v>-1053.4000000000001</c:v>
                </c:pt>
                <c:pt idx="35">
                  <c:v>-1548.3</c:v>
                </c:pt>
                <c:pt idx="36">
                  <c:v>-7680</c:v>
                </c:pt>
                <c:pt idx="37">
                  <c:v>-547.1</c:v>
                </c:pt>
                <c:pt idx="38">
                  <c:v>-9989</c:v>
                </c:pt>
                <c:pt idx="39">
                  <c:v>279.60000000000002</c:v>
                </c:pt>
                <c:pt idx="40">
                  <c:v>-1052.0999999999999</c:v>
                </c:pt>
                <c:pt idx="41">
                  <c:v>81.7</c:v>
                </c:pt>
                <c:pt idx="42">
                  <c:v>-524.70000000000005</c:v>
                </c:pt>
                <c:pt idx="43">
                  <c:v>-574.4</c:v>
                </c:pt>
                <c:pt idx="44">
                  <c:v>14.6</c:v>
                </c:pt>
                <c:pt idx="45">
                  <c:v>-317.39999999999969</c:v>
                </c:pt>
                <c:pt idx="46">
                  <c:v>-241.5</c:v>
                </c:pt>
                <c:pt idx="47">
                  <c:v>84</c:v>
                </c:pt>
                <c:pt idx="48">
                  <c:v>-1188.9000000000001</c:v>
                </c:pt>
                <c:pt idx="49">
                  <c:v>-359.3</c:v>
                </c:pt>
                <c:pt idx="50">
                  <c:v>-5.8</c:v>
                </c:pt>
                <c:pt idx="51">
                  <c:v>-41.9</c:v>
                </c:pt>
                <c:pt idx="52">
                  <c:v>60.7</c:v>
                </c:pt>
                <c:pt idx="53">
                  <c:v>-213.4</c:v>
                </c:pt>
              </c:numCache>
            </c:numRef>
          </c:val>
        </c:ser>
        <c:marker val="1"/>
        <c:axId val="80317824"/>
        <c:axId val="80315904"/>
      </c:lineChart>
      <c:dateAx>
        <c:axId val="80304000"/>
        <c:scaling>
          <c:orientation val="minMax"/>
          <c:max val="41791"/>
          <c:min val="38353"/>
        </c:scaling>
        <c:axPos val="b"/>
        <c:numFmt formatCode="yyyy" sourceLinked="0"/>
        <c:majorTickMark val="none"/>
        <c:tickLblPos val="nextTo"/>
        <c:crossAx val="80305536"/>
        <c:crosses val="autoZero"/>
        <c:auto val="1"/>
        <c:lblOffset val="100"/>
        <c:baseTimeUnit val="months"/>
        <c:majorUnit val="1"/>
        <c:majorTimeUnit val="years"/>
      </c:dateAx>
      <c:valAx>
        <c:axId val="80305536"/>
        <c:scaling>
          <c:orientation val="minMax"/>
        </c:scaling>
        <c:axPos val="l"/>
        <c:numFmt formatCode="General" sourceLinked="1"/>
        <c:majorTickMark val="none"/>
        <c:tickLblPos val="nextTo"/>
        <c:crossAx val="80304000"/>
        <c:crosses val="autoZero"/>
        <c:crossBetween val="between"/>
        <c:dispUnits>
          <c:builtInUnit val="thousands"/>
        </c:dispUnits>
      </c:valAx>
      <c:valAx>
        <c:axId val="80315904"/>
        <c:scaling>
          <c:orientation val="minMax"/>
        </c:scaling>
        <c:axPos val="r"/>
        <c:numFmt formatCode="General" sourceLinked="1"/>
        <c:majorTickMark val="none"/>
        <c:tickLblPos val="nextTo"/>
        <c:crossAx val="80317824"/>
        <c:crosses val="max"/>
        <c:crossBetween val="between"/>
        <c:dispUnits>
          <c:builtInUnit val="thousands"/>
        </c:dispUnits>
      </c:valAx>
      <c:dateAx>
        <c:axId val="80317824"/>
        <c:scaling>
          <c:orientation val="minMax"/>
        </c:scaling>
        <c:delete val="1"/>
        <c:axPos val="b"/>
        <c:numFmt formatCode="mmm\-yy" sourceLinked="1"/>
        <c:tickLblPos val="none"/>
        <c:crossAx val="80315904"/>
        <c:crosses val="autoZero"/>
        <c:auto val="1"/>
        <c:lblOffset val="100"/>
        <c:baseTimeUnit val="months"/>
        <c:majorUnit val="1"/>
        <c:minorUnit val="1"/>
      </c:dateAx>
    </c:plotArea>
    <c:legend>
      <c:legendPos val="r"/>
      <c:layout>
        <c:manualLayout>
          <c:xMode val="edge"/>
          <c:yMode val="edge"/>
          <c:x val="0.46866863517060675"/>
          <c:y val="0.2264725355276537"/>
          <c:w val="0.43731233595800956"/>
          <c:h val="0.1184049206687002"/>
        </c:manualLayout>
      </c:layout>
      <c:txPr>
        <a:bodyPr/>
        <a:lstStyle/>
        <a:p>
          <a:pPr>
            <a:defRPr sz="900"/>
          </a:pPr>
          <a:endParaRPr lang="en-US"/>
        </a:p>
      </c:txPr>
    </c:legend>
    <c:plotVisOnly val="1"/>
    <c:dispBlanksAs val="gap"/>
  </c:chart>
  <c:spPr>
    <a:ln>
      <a:noFill/>
    </a:ln>
  </c:spPr>
  <c:txPr>
    <a:bodyPr/>
    <a:lstStyle/>
    <a:p>
      <a:pPr>
        <a:defRPr sz="1000">
          <a:latin typeface="Segoe UI" pitchFamily="34" charset="0"/>
          <a:ea typeface="Segoe UI" pitchFamily="34" charset="0"/>
          <a:cs typeface="Segoe UI" pitchFamily="34" charset="0"/>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GB"/>
  <c:chart>
    <c:title>
      <c:tx>
        <c:rich>
          <a:bodyPr/>
          <a:lstStyle/>
          <a:p>
            <a:pPr>
              <a:defRPr sz="1050">
                <a:solidFill>
                  <a:srgbClr val="4B82AD"/>
                </a:solidFill>
              </a:defRPr>
            </a:pPr>
            <a:r>
              <a:rPr lang="en-US" sz="1050" dirty="0">
                <a:solidFill>
                  <a:srgbClr val="4B82AD"/>
                </a:solidFill>
              </a:rPr>
              <a:t>Credit Market Boom and Bust</a:t>
            </a:r>
          </a:p>
        </c:rich>
      </c:tx>
      <c:layout>
        <c:manualLayout>
          <c:xMode val="edge"/>
          <c:yMode val="edge"/>
          <c:x val="0.27145822397200592"/>
          <c:y val="3.003003003003004E-2"/>
        </c:manualLayout>
      </c:layout>
    </c:title>
    <c:plotArea>
      <c:layout>
        <c:manualLayout>
          <c:layoutTarget val="inner"/>
          <c:xMode val="edge"/>
          <c:yMode val="edge"/>
          <c:x val="0.11365726159230045"/>
          <c:y val="0.11025986616537718"/>
          <c:w val="0.79212992125984261"/>
          <c:h val="0.73833912474189989"/>
        </c:manualLayout>
      </c:layout>
      <c:lineChart>
        <c:grouping val="standard"/>
        <c:ser>
          <c:idx val="2"/>
          <c:order val="0"/>
          <c:tx>
            <c:strRef>
              <c:f>Crdt2GDP!$AK$11</c:f>
              <c:strCache>
                <c:ptCount val="1"/>
                <c:pt idx="0">
                  <c:v>Private credit real growth (LHS)</c:v>
                </c:pt>
              </c:strCache>
            </c:strRef>
          </c:tx>
          <c:spPr>
            <a:ln>
              <a:solidFill>
                <a:srgbClr val="FF0000"/>
              </a:solidFill>
            </a:ln>
          </c:spPr>
          <c:marker>
            <c:symbol val="none"/>
          </c:marker>
          <c:cat>
            <c:numRef>
              <c:f>Crdt2GDP!$AH$12:$AH$54</c:f>
              <c:numCache>
                <c:formatCode>mmm\-yy</c:formatCode>
                <c:ptCount val="43"/>
                <c:pt idx="0">
                  <c:v>37986</c:v>
                </c:pt>
                <c:pt idx="1">
                  <c:v>38077</c:v>
                </c:pt>
                <c:pt idx="2">
                  <c:v>38168</c:v>
                </c:pt>
                <c:pt idx="3">
                  <c:v>38260</c:v>
                </c:pt>
                <c:pt idx="4">
                  <c:v>38352</c:v>
                </c:pt>
                <c:pt idx="5">
                  <c:v>38442</c:v>
                </c:pt>
                <c:pt idx="6">
                  <c:v>38533</c:v>
                </c:pt>
                <c:pt idx="7">
                  <c:v>38625</c:v>
                </c:pt>
                <c:pt idx="8">
                  <c:v>38717</c:v>
                </c:pt>
                <c:pt idx="9">
                  <c:v>38807</c:v>
                </c:pt>
                <c:pt idx="10">
                  <c:v>38898</c:v>
                </c:pt>
                <c:pt idx="11">
                  <c:v>38990</c:v>
                </c:pt>
                <c:pt idx="12">
                  <c:v>39082</c:v>
                </c:pt>
                <c:pt idx="13">
                  <c:v>39172</c:v>
                </c:pt>
                <c:pt idx="14">
                  <c:v>39263</c:v>
                </c:pt>
                <c:pt idx="15">
                  <c:v>39355</c:v>
                </c:pt>
                <c:pt idx="16">
                  <c:v>39447</c:v>
                </c:pt>
                <c:pt idx="17">
                  <c:v>39538</c:v>
                </c:pt>
                <c:pt idx="18">
                  <c:v>39629</c:v>
                </c:pt>
                <c:pt idx="19">
                  <c:v>39721</c:v>
                </c:pt>
                <c:pt idx="20">
                  <c:v>39813</c:v>
                </c:pt>
                <c:pt idx="21">
                  <c:v>39903</c:v>
                </c:pt>
                <c:pt idx="22">
                  <c:v>39994</c:v>
                </c:pt>
                <c:pt idx="23">
                  <c:v>40086</c:v>
                </c:pt>
                <c:pt idx="24">
                  <c:v>40178</c:v>
                </c:pt>
                <c:pt idx="25">
                  <c:v>40268</c:v>
                </c:pt>
                <c:pt idx="26">
                  <c:v>40359</c:v>
                </c:pt>
                <c:pt idx="27">
                  <c:v>40451</c:v>
                </c:pt>
                <c:pt idx="28">
                  <c:v>40543</c:v>
                </c:pt>
                <c:pt idx="29">
                  <c:v>40633</c:v>
                </c:pt>
                <c:pt idx="30">
                  <c:v>40724</c:v>
                </c:pt>
                <c:pt idx="31">
                  <c:v>40816</c:v>
                </c:pt>
                <c:pt idx="32">
                  <c:v>40908</c:v>
                </c:pt>
                <c:pt idx="33">
                  <c:v>40999</c:v>
                </c:pt>
                <c:pt idx="34">
                  <c:v>41090</c:v>
                </c:pt>
                <c:pt idx="35">
                  <c:v>41182</c:v>
                </c:pt>
                <c:pt idx="36">
                  <c:v>41274</c:v>
                </c:pt>
                <c:pt idx="37">
                  <c:v>41364</c:v>
                </c:pt>
                <c:pt idx="38">
                  <c:v>41455</c:v>
                </c:pt>
                <c:pt idx="39">
                  <c:v>41547</c:v>
                </c:pt>
                <c:pt idx="40">
                  <c:v>41639</c:v>
                </c:pt>
                <c:pt idx="41">
                  <c:v>41729</c:v>
                </c:pt>
                <c:pt idx="42">
                  <c:v>41820</c:v>
                </c:pt>
              </c:numCache>
            </c:numRef>
          </c:cat>
          <c:val>
            <c:numRef>
              <c:f>Crdt2GDP!$AK$12:$AK$54</c:f>
              <c:numCache>
                <c:formatCode>0.0</c:formatCode>
                <c:ptCount val="43"/>
                <c:pt idx="0">
                  <c:v>38.666659329840421</c:v>
                </c:pt>
                <c:pt idx="1">
                  <c:v>42.302488469869289</c:v>
                </c:pt>
                <c:pt idx="2">
                  <c:v>44.484680323098253</c:v>
                </c:pt>
                <c:pt idx="3">
                  <c:v>43.409797076399094</c:v>
                </c:pt>
                <c:pt idx="4">
                  <c:v>45.01940686699492</c:v>
                </c:pt>
                <c:pt idx="5">
                  <c:v>49.498404263015878</c:v>
                </c:pt>
                <c:pt idx="6">
                  <c:v>52.800631076615318</c:v>
                </c:pt>
                <c:pt idx="7">
                  <c:v>51.521967231866171</c:v>
                </c:pt>
                <c:pt idx="8">
                  <c:v>67.067960458487477</c:v>
                </c:pt>
                <c:pt idx="9">
                  <c:v>59.466785617704545</c:v>
                </c:pt>
                <c:pt idx="10">
                  <c:v>54.941909203473244</c:v>
                </c:pt>
                <c:pt idx="11">
                  <c:v>72.07519488010756</c:v>
                </c:pt>
                <c:pt idx="12">
                  <c:v>72.57357730634314</c:v>
                </c:pt>
                <c:pt idx="13">
                  <c:v>85.102479662987648</c:v>
                </c:pt>
                <c:pt idx="14">
                  <c:v>102.68835870678895</c:v>
                </c:pt>
                <c:pt idx="15">
                  <c:v>74.869336102155287</c:v>
                </c:pt>
                <c:pt idx="16">
                  <c:v>35.929739812295928</c:v>
                </c:pt>
                <c:pt idx="17">
                  <c:v>18.919326610144626</c:v>
                </c:pt>
                <c:pt idx="18">
                  <c:v>-9.6527864364606959</c:v>
                </c:pt>
                <c:pt idx="19">
                  <c:v>-15.789040172127127</c:v>
                </c:pt>
                <c:pt idx="20">
                  <c:v>-6.7182180321777611</c:v>
                </c:pt>
                <c:pt idx="21">
                  <c:v>3.3183785750512573</c:v>
                </c:pt>
                <c:pt idx="22">
                  <c:v>4.2786658173538914</c:v>
                </c:pt>
                <c:pt idx="23">
                  <c:v>4.1063610150725838</c:v>
                </c:pt>
                <c:pt idx="24">
                  <c:v>-3.7368890260299938</c:v>
                </c:pt>
                <c:pt idx="25">
                  <c:v>-13.85408149404855</c:v>
                </c:pt>
                <c:pt idx="26">
                  <c:v>-14.603219650165416</c:v>
                </c:pt>
                <c:pt idx="27">
                  <c:v>-13.340763557799402</c:v>
                </c:pt>
                <c:pt idx="28">
                  <c:v>-8.4860642728527225</c:v>
                </c:pt>
                <c:pt idx="29">
                  <c:v>-7.7400398785093447</c:v>
                </c:pt>
                <c:pt idx="30">
                  <c:v>-2.2973105461500856</c:v>
                </c:pt>
                <c:pt idx="31">
                  <c:v>3.6772772306825212</c:v>
                </c:pt>
                <c:pt idx="32">
                  <c:v>8.2722838013049547</c:v>
                </c:pt>
                <c:pt idx="33">
                  <c:v>11.948105537385016</c:v>
                </c:pt>
                <c:pt idx="34">
                  <c:v>11.747055827734517</c:v>
                </c:pt>
                <c:pt idx="35">
                  <c:v>8.1846693536703299</c:v>
                </c:pt>
                <c:pt idx="36">
                  <c:v>7.3996305131921964</c:v>
                </c:pt>
                <c:pt idx="37">
                  <c:v>6.4485184424091964</c:v>
                </c:pt>
                <c:pt idx="38">
                  <c:v>8.0598240487906576</c:v>
                </c:pt>
                <c:pt idx="39">
                  <c:v>9.3377220011432041</c:v>
                </c:pt>
                <c:pt idx="40">
                  <c:v>8.5912697679463115</c:v>
                </c:pt>
                <c:pt idx="41">
                  <c:v>20.244752849986103</c:v>
                </c:pt>
                <c:pt idx="42">
                  <c:v>15.347012380483458</c:v>
                </c:pt>
              </c:numCache>
            </c:numRef>
          </c:val>
        </c:ser>
        <c:ser>
          <c:idx val="4"/>
          <c:order val="2"/>
          <c:tx>
            <c:strRef>
              <c:f>Crdt2GDP!$AM$11</c:f>
              <c:strCache>
                <c:ptCount val="1"/>
                <c:pt idx="0">
                  <c:v>Real growth in housing prices (LHS)</c:v>
                </c:pt>
              </c:strCache>
            </c:strRef>
          </c:tx>
          <c:spPr>
            <a:ln>
              <a:solidFill>
                <a:srgbClr val="00B050"/>
              </a:solidFill>
            </a:ln>
          </c:spPr>
          <c:marker>
            <c:symbol val="none"/>
          </c:marker>
          <c:cat>
            <c:numRef>
              <c:f>Crdt2GDP!$AH$12:$AH$54</c:f>
              <c:numCache>
                <c:formatCode>mmm\-yy</c:formatCode>
                <c:ptCount val="43"/>
                <c:pt idx="0">
                  <c:v>37986</c:v>
                </c:pt>
                <c:pt idx="1">
                  <c:v>38077</c:v>
                </c:pt>
                <c:pt idx="2">
                  <c:v>38168</c:v>
                </c:pt>
                <c:pt idx="3">
                  <c:v>38260</c:v>
                </c:pt>
                <c:pt idx="4">
                  <c:v>38352</c:v>
                </c:pt>
                <c:pt idx="5">
                  <c:v>38442</c:v>
                </c:pt>
                <c:pt idx="6">
                  <c:v>38533</c:v>
                </c:pt>
                <c:pt idx="7">
                  <c:v>38625</c:v>
                </c:pt>
                <c:pt idx="8">
                  <c:v>38717</c:v>
                </c:pt>
                <c:pt idx="9">
                  <c:v>38807</c:v>
                </c:pt>
                <c:pt idx="10">
                  <c:v>38898</c:v>
                </c:pt>
                <c:pt idx="11">
                  <c:v>38990</c:v>
                </c:pt>
                <c:pt idx="12">
                  <c:v>39082</c:v>
                </c:pt>
                <c:pt idx="13">
                  <c:v>39172</c:v>
                </c:pt>
                <c:pt idx="14">
                  <c:v>39263</c:v>
                </c:pt>
                <c:pt idx="15">
                  <c:v>39355</c:v>
                </c:pt>
                <c:pt idx="16">
                  <c:v>39447</c:v>
                </c:pt>
                <c:pt idx="17">
                  <c:v>39538</c:v>
                </c:pt>
                <c:pt idx="18">
                  <c:v>39629</c:v>
                </c:pt>
                <c:pt idx="19">
                  <c:v>39721</c:v>
                </c:pt>
                <c:pt idx="20">
                  <c:v>39813</c:v>
                </c:pt>
                <c:pt idx="21">
                  <c:v>39903</c:v>
                </c:pt>
                <c:pt idx="22">
                  <c:v>39994</c:v>
                </c:pt>
                <c:pt idx="23">
                  <c:v>40086</c:v>
                </c:pt>
                <c:pt idx="24">
                  <c:v>40178</c:v>
                </c:pt>
                <c:pt idx="25">
                  <c:v>40268</c:v>
                </c:pt>
                <c:pt idx="26">
                  <c:v>40359</c:v>
                </c:pt>
                <c:pt idx="27">
                  <c:v>40451</c:v>
                </c:pt>
                <c:pt idx="28">
                  <c:v>40543</c:v>
                </c:pt>
                <c:pt idx="29">
                  <c:v>40633</c:v>
                </c:pt>
                <c:pt idx="30">
                  <c:v>40724</c:v>
                </c:pt>
                <c:pt idx="31">
                  <c:v>40816</c:v>
                </c:pt>
                <c:pt idx="32">
                  <c:v>40908</c:v>
                </c:pt>
                <c:pt idx="33">
                  <c:v>40999</c:v>
                </c:pt>
                <c:pt idx="34">
                  <c:v>41090</c:v>
                </c:pt>
                <c:pt idx="35">
                  <c:v>41182</c:v>
                </c:pt>
                <c:pt idx="36">
                  <c:v>41274</c:v>
                </c:pt>
                <c:pt idx="37">
                  <c:v>41364</c:v>
                </c:pt>
                <c:pt idx="38">
                  <c:v>41455</c:v>
                </c:pt>
                <c:pt idx="39">
                  <c:v>41547</c:v>
                </c:pt>
                <c:pt idx="40">
                  <c:v>41639</c:v>
                </c:pt>
                <c:pt idx="41">
                  <c:v>41729</c:v>
                </c:pt>
                <c:pt idx="42">
                  <c:v>41820</c:v>
                </c:pt>
              </c:numCache>
            </c:numRef>
          </c:cat>
          <c:val>
            <c:numRef>
              <c:f>Crdt2GDP!$AM$12:$AM$54</c:f>
              <c:numCache>
                <c:formatCode>General</c:formatCode>
                <c:ptCount val="43"/>
                <c:pt idx="13" formatCode="0.0">
                  <c:v>61.669026548672576</c:v>
                </c:pt>
                <c:pt idx="14" formatCode="0.0">
                  <c:v>66.251978171896027</c:v>
                </c:pt>
                <c:pt idx="15" formatCode="0.0">
                  <c:v>59.215647921760294</c:v>
                </c:pt>
                <c:pt idx="16" formatCode="0.0">
                  <c:v>23.967295597484267</c:v>
                </c:pt>
                <c:pt idx="17" formatCode="0.0">
                  <c:v>-4.6878154917319446</c:v>
                </c:pt>
                <c:pt idx="18" formatCode="0.0">
                  <c:v>-27.746478873239429</c:v>
                </c:pt>
                <c:pt idx="19" formatCode="0.0">
                  <c:v>-37.568723098995889</c:v>
                </c:pt>
                <c:pt idx="20" formatCode="0.0">
                  <c:v>-30.204845814977929</c:v>
                </c:pt>
                <c:pt idx="21" formatCode="0.0">
                  <c:v>-27.678625954198491</c:v>
                </c:pt>
                <c:pt idx="22" formatCode="0.0">
                  <c:v>-19.050381679389286</c:v>
                </c:pt>
                <c:pt idx="23" formatCode="0.0">
                  <c:v>-15.786476868327426</c:v>
                </c:pt>
                <c:pt idx="24" formatCode="0.0">
                  <c:v>-12.866666666666719</c:v>
                </c:pt>
                <c:pt idx="25" formatCode="0.0">
                  <c:v>-12.087218045112747</c:v>
                </c:pt>
                <c:pt idx="26" formatCode="0.0">
                  <c:v>-9.4819923371647707</c:v>
                </c:pt>
                <c:pt idx="27" formatCode="0.0">
                  <c:v>-5.4179487179487227</c:v>
                </c:pt>
                <c:pt idx="28" formatCode="0.0">
                  <c:v>-2.6412698412698372</c:v>
                </c:pt>
                <c:pt idx="29" formatCode="0.0">
                  <c:v>-1.2877470355731195</c:v>
                </c:pt>
                <c:pt idx="30" formatCode="0.0">
                  <c:v>-0.23070866141731591</c:v>
                </c:pt>
                <c:pt idx="31" formatCode="0.0">
                  <c:v>0.35550146056475385</c:v>
                </c:pt>
                <c:pt idx="32" formatCode="0.0">
                  <c:v>-3.1547169811320752</c:v>
                </c:pt>
                <c:pt idx="33" formatCode="0.0">
                  <c:v>1.7535911602210059</c:v>
                </c:pt>
                <c:pt idx="34" formatCode="0.0">
                  <c:v>5.0181073703366685</c:v>
                </c:pt>
                <c:pt idx="35" formatCode="0.0">
                  <c:v>6.4285714285714315</c:v>
                </c:pt>
                <c:pt idx="36" formatCode="0.0">
                  <c:v>10.83257918552035</c:v>
                </c:pt>
                <c:pt idx="37" formatCode="0.0">
                  <c:v>9.9965367965368248</c:v>
                </c:pt>
                <c:pt idx="38" formatCode="0.0">
                  <c:v>10.490728476821193</c:v>
                </c:pt>
                <c:pt idx="39" formatCode="0.0">
                  <c:v>9.9846153846153953</c:v>
                </c:pt>
                <c:pt idx="40" formatCode="0.0">
                  <c:v>9.3750580945004067</c:v>
                </c:pt>
                <c:pt idx="41" formatCode="0.0">
                  <c:v>18.262564862861275</c:v>
                </c:pt>
                <c:pt idx="42" formatCode="0.0">
                  <c:v>13.199146514936036</c:v>
                </c:pt>
              </c:numCache>
            </c:numRef>
          </c:val>
        </c:ser>
        <c:marker val="1"/>
        <c:axId val="80417152"/>
        <c:axId val="80418688"/>
      </c:lineChart>
      <c:lineChart>
        <c:grouping val="standard"/>
        <c:ser>
          <c:idx val="3"/>
          <c:order val="1"/>
          <c:tx>
            <c:strRef>
              <c:f>Crdt2GDP!$AN$11</c:f>
              <c:strCache>
                <c:ptCount val="1"/>
                <c:pt idx="0">
                  <c:v>Stock market real returns (RHS)</c:v>
                </c:pt>
              </c:strCache>
            </c:strRef>
          </c:tx>
          <c:spPr>
            <a:ln>
              <a:solidFill>
                <a:srgbClr val="0070C0"/>
              </a:solidFill>
            </a:ln>
          </c:spPr>
          <c:marker>
            <c:symbol val="none"/>
          </c:marker>
          <c:cat>
            <c:numRef>
              <c:f>Crdt2GDP!$AH$12:$AH$54</c:f>
              <c:numCache>
                <c:formatCode>mmm\-yy</c:formatCode>
                <c:ptCount val="43"/>
                <c:pt idx="0">
                  <c:v>37986</c:v>
                </c:pt>
                <c:pt idx="1">
                  <c:v>38077</c:v>
                </c:pt>
                <c:pt idx="2">
                  <c:v>38168</c:v>
                </c:pt>
                <c:pt idx="3">
                  <c:v>38260</c:v>
                </c:pt>
                <c:pt idx="4">
                  <c:v>38352</c:v>
                </c:pt>
                <c:pt idx="5">
                  <c:v>38442</c:v>
                </c:pt>
                <c:pt idx="6">
                  <c:v>38533</c:v>
                </c:pt>
                <c:pt idx="7">
                  <c:v>38625</c:v>
                </c:pt>
                <c:pt idx="8">
                  <c:v>38717</c:v>
                </c:pt>
                <c:pt idx="9">
                  <c:v>38807</c:v>
                </c:pt>
                <c:pt idx="10">
                  <c:v>38898</c:v>
                </c:pt>
                <c:pt idx="11">
                  <c:v>38990</c:v>
                </c:pt>
                <c:pt idx="12">
                  <c:v>39082</c:v>
                </c:pt>
                <c:pt idx="13">
                  <c:v>39172</c:v>
                </c:pt>
                <c:pt idx="14">
                  <c:v>39263</c:v>
                </c:pt>
                <c:pt idx="15">
                  <c:v>39355</c:v>
                </c:pt>
                <c:pt idx="16">
                  <c:v>39447</c:v>
                </c:pt>
                <c:pt idx="17">
                  <c:v>39538</c:v>
                </c:pt>
                <c:pt idx="18">
                  <c:v>39629</c:v>
                </c:pt>
                <c:pt idx="19">
                  <c:v>39721</c:v>
                </c:pt>
                <c:pt idx="20">
                  <c:v>39813</c:v>
                </c:pt>
                <c:pt idx="21">
                  <c:v>39903</c:v>
                </c:pt>
                <c:pt idx="22">
                  <c:v>39994</c:v>
                </c:pt>
                <c:pt idx="23">
                  <c:v>40086</c:v>
                </c:pt>
                <c:pt idx="24">
                  <c:v>40178</c:v>
                </c:pt>
                <c:pt idx="25">
                  <c:v>40268</c:v>
                </c:pt>
                <c:pt idx="26">
                  <c:v>40359</c:v>
                </c:pt>
                <c:pt idx="27">
                  <c:v>40451</c:v>
                </c:pt>
                <c:pt idx="28">
                  <c:v>40543</c:v>
                </c:pt>
                <c:pt idx="29">
                  <c:v>40633</c:v>
                </c:pt>
                <c:pt idx="30">
                  <c:v>40724</c:v>
                </c:pt>
                <c:pt idx="31">
                  <c:v>40816</c:v>
                </c:pt>
                <c:pt idx="32">
                  <c:v>40908</c:v>
                </c:pt>
                <c:pt idx="33">
                  <c:v>40999</c:v>
                </c:pt>
                <c:pt idx="34">
                  <c:v>41090</c:v>
                </c:pt>
                <c:pt idx="35">
                  <c:v>41182</c:v>
                </c:pt>
                <c:pt idx="36">
                  <c:v>41274</c:v>
                </c:pt>
                <c:pt idx="37">
                  <c:v>41364</c:v>
                </c:pt>
                <c:pt idx="38">
                  <c:v>41455</c:v>
                </c:pt>
                <c:pt idx="39">
                  <c:v>41547</c:v>
                </c:pt>
                <c:pt idx="40">
                  <c:v>41639</c:v>
                </c:pt>
                <c:pt idx="41">
                  <c:v>41729</c:v>
                </c:pt>
                <c:pt idx="42">
                  <c:v>41820</c:v>
                </c:pt>
              </c:numCache>
            </c:numRef>
          </c:cat>
          <c:val>
            <c:numRef>
              <c:f>Crdt2GDP!$AN$12:$AN$54</c:f>
              <c:numCache>
                <c:formatCode>General</c:formatCode>
                <c:ptCount val="43"/>
                <c:pt idx="5" formatCode="0.0">
                  <c:v>-11.601815353316118</c:v>
                </c:pt>
                <c:pt idx="6" formatCode="0.0">
                  <c:v>9.2013428468170417</c:v>
                </c:pt>
                <c:pt idx="7" formatCode="0.0">
                  <c:v>54.227857925492046</c:v>
                </c:pt>
                <c:pt idx="8" formatCode="0.0">
                  <c:v>135.88934375485078</c:v>
                </c:pt>
                <c:pt idx="9" formatCode="0.0">
                  <c:v>550.24263157031055</c:v>
                </c:pt>
                <c:pt idx="10" formatCode="0.0">
                  <c:v>383.43305472380399</c:v>
                </c:pt>
                <c:pt idx="11" formatCode="0.0">
                  <c:v>263.01111876254475</c:v>
                </c:pt>
                <c:pt idx="12" formatCode="0.0">
                  <c:v>201.49900708151577</c:v>
                </c:pt>
                <c:pt idx="13" formatCode="0.0">
                  <c:v>-31.597019507911124</c:v>
                </c:pt>
                <c:pt idx="14" formatCode="0.0">
                  <c:v>-41.887777418783941</c:v>
                </c:pt>
                <c:pt idx="15" formatCode="0.0">
                  <c:v>-32.804369221760048</c:v>
                </c:pt>
                <c:pt idx="16" formatCode="0.0">
                  <c:v>-26.875448804554086</c:v>
                </c:pt>
                <c:pt idx="17" formatCode="0.0">
                  <c:v>-21.934540576618762</c:v>
                </c:pt>
                <c:pt idx="18" formatCode="0.0">
                  <c:v>6.4626564682026935</c:v>
                </c:pt>
                <c:pt idx="19" formatCode="0.0">
                  <c:v>-28.189449805443587</c:v>
                </c:pt>
                <c:pt idx="20" formatCode="0.0">
                  <c:v>-56.013577706952006</c:v>
                </c:pt>
                <c:pt idx="21" formatCode="0.0">
                  <c:v>-76.687550013639139</c:v>
                </c:pt>
                <c:pt idx="22" formatCode="0.0">
                  <c:v>-63.350271473573059</c:v>
                </c:pt>
                <c:pt idx="23" formatCode="0.0">
                  <c:v>1.8865291328039548</c:v>
                </c:pt>
                <c:pt idx="24" formatCode="0.0">
                  <c:v>83.663016197188668</c:v>
                </c:pt>
                <c:pt idx="25" formatCode="0.0">
                  <c:v>189.74636398190717</c:v>
                </c:pt>
                <c:pt idx="26" formatCode="0.0">
                  <c:v>46.219361437652239</c:v>
                </c:pt>
                <c:pt idx="27" formatCode="0.0">
                  <c:v>14.24242133798807</c:v>
                </c:pt>
                <c:pt idx="28" formatCode="0.0">
                  <c:v>5.6488118326006944</c:v>
                </c:pt>
                <c:pt idx="29" formatCode="0.0">
                  <c:v>-0.11528139119389599</c:v>
                </c:pt>
                <c:pt idx="30" formatCode="0.0">
                  <c:v>13.077216653437766</c:v>
                </c:pt>
                <c:pt idx="31" formatCode="0.0">
                  <c:v>-28.917723309788787</c:v>
                </c:pt>
                <c:pt idx="32" formatCode="0.0">
                  <c:v>-43.922919099805142</c:v>
                </c:pt>
                <c:pt idx="33" formatCode="0.0">
                  <c:v>-39.386179129835902</c:v>
                </c:pt>
                <c:pt idx="34" formatCode="0.0">
                  <c:v>-48.88394139419615</c:v>
                </c:pt>
                <c:pt idx="35" formatCode="0.0">
                  <c:v>-22.585265687968253</c:v>
                </c:pt>
                <c:pt idx="36" formatCode="0.0">
                  <c:v>-19.690012032394772</c:v>
                </c:pt>
                <c:pt idx="37" formatCode="0.0">
                  <c:v>-30.074905139631511</c:v>
                </c:pt>
                <c:pt idx="38" formatCode="0.0">
                  <c:v>-18.911209028189329</c:v>
                </c:pt>
                <c:pt idx="39" formatCode="0.0">
                  <c:v>-17.092129893858026</c:v>
                </c:pt>
                <c:pt idx="40" formatCode="0.0">
                  <c:v>-13.921784360088246</c:v>
                </c:pt>
                <c:pt idx="41" formatCode="0.0">
                  <c:v>8.6425649438295782</c:v>
                </c:pt>
                <c:pt idx="42" formatCode="0.0">
                  <c:v>28.230677710154218</c:v>
                </c:pt>
              </c:numCache>
            </c:numRef>
          </c:val>
        </c:ser>
        <c:marker val="1"/>
        <c:axId val="80422400"/>
        <c:axId val="80420864"/>
      </c:lineChart>
      <c:dateAx>
        <c:axId val="80417152"/>
        <c:scaling>
          <c:orientation val="minMax"/>
          <c:max val="41791"/>
          <c:min val="38353"/>
        </c:scaling>
        <c:axPos val="b"/>
        <c:numFmt formatCode="yyyy;@" sourceLinked="0"/>
        <c:majorTickMark val="none"/>
        <c:tickLblPos val="low"/>
        <c:crossAx val="80418688"/>
        <c:crosses val="autoZero"/>
        <c:auto val="1"/>
        <c:lblOffset val="100"/>
        <c:baseTimeUnit val="months"/>
        <c:majorUnit val="1"/>
        <c:majorTimeUnit val="years"/>
      </c:dateAx>
      <c:valAx>
        <c:axId val="80418688"/>
        <c:scaling>
          <c:orientation val="minMax"/>
          <c:max val="175"/>
          <c:min val="-75"/>
        </c:scaling>
        <c:axPos val="l"/>
        <c:title>
          <c:tx>
            <c:rich>
              <a:bodyPr/>
              <a:lstStyle/>
              <a:p>
                <a:pPr>
                  <a:defRPr/>
                </a:pPr>
                <a:r>
                  <a:rPr lang="en-US" dirty="0"/>
                  <a:t>In percent</a:t>
                </a:r>
              </a:p>
            </c:rich>
          </c:tx>
          <c:layout>
            <c:manualLayout>
              <c:xMode val="edge"/>
              <c:yMode val="edge"/>
              <c:x val="5.1537620297462819E-3"/>
              <c:y val="0.38452448511503912"/>
            </c:manualLayout>
          </c:layout>
        </c:title>
        <c:numFmt formatCode="0" sourceLinked="0"/>
        <c:majorTickMark val="none"/>
        <c:tickLblPos val="nextTo"/>
        <c:crossAx val="80417152"/>
        <c:crosses val="autoZero"/>
        <c:crossBetween val="between"/>
      </c:valAx>
      <c:valAx>
        <c:axId val="80420864"/>
        <c:scaling>
          <c:orientation val="minMax"/>
        </c:scaling>
        <c:axPos val="r"/>
        <c:numFmt formatCode="General" sourceLinked="1"/>
        <c:majorTickMark val="none"/>
        <c:tickLblPos val="nextTo"/>
        <c:crossAx val="80422400"/>
        <c:crosses val="max"/>
        <c:crossBetween val="between"/>
      </c:valAx>
      <c:dateAx>
        <c:axId val="80422400"/>
        <c:scaling>
          <c:orientation val="minMax"/>
        </c:scaling>
        <c:delete val="1"/>
        <c:axPos val="b"/>
        <c:numFmt formatCode="mmm\-yy" sourceLinked="1"/>
        <c:tickLblPos val="none"/>
        <c:crossAx val="80420864"/>
        <c:crosses val="autoZero"/>
        <c:auto val="1"/>
        <c:lblOffset val="100"/>
        <c:baseTimeUnit val="months"/>
      </c:dateAx>
    </c:plotArea>
    <c:legend>
      <c:legendPos val="r"/>
      <c:layout>
        <c:manualLayout>
          <c:xMode val="edge"/>
          <c:yMode val="edge"/>
          <c:x val="0.41847812773403564"/>
          <c:y val="0.23344712823059291"/>
          <c:w val="0.47466776027996788"/>
          <c:h val="0.18062028563997071"/>
        </c:manualLayout>
      </c:layout>
      <c:txPr>
        <a:bodyPr/>
        <a:lstStyle/>
        <a:p>
          <a:pPr>
            <a:defRPr sz="900"/>
          </a:pPr>
          <a:endParaRPr lang="en-US"/>
        </a:p>
      </c:txPr>
    </c:legend>
    <c:plotVisOnly val="1"/>
    <c:dispBlanksAs val="gap"/>
  </c:chart>
  <c:spPr>
    <a:ln>
      <a:noFill/>
    </a:ln>
  </c:spPr>
  <c:txPr>
    <a:bodyPr/>
    <a:lstStyle/>
    <a:p>
      <a:pPr>
        <a:defRPr sz="1000">
          <a:latin typeface="Segoe UI" pitchFamily="34" charset="0"/>
          <a:ea typeface="Segoe UI" pitchFamily="34" charset="0"/>
          <a:cs typeface="Segoe UI" pitchFamily="34" charset="0"/>
        </a:defRPr>
      </a:pPr>
      <a:endParaRPr lang="en-US"/>
    </a:p>
  </c:txPr>
  <c:externalData r:id="rId1"/>
</c:chartSpace>
</file>

<file path=ppt/comments/comment1.xml><?xml version="1.0" encoding="utf-8"?>
<p:cmLst xmlns:a="http://schemas.openxmlformats.org/drawingml/2006/main" xmlns:r="http://schemas.openxmlformats.org/officeDocument/2006/relationships" xmlns:p="http://schemas.openxmlformats.org/presentationml/2006/main">
  <p:cm authorId="1" dt="2014-10-31T16:22:50.841" idx="1">
    <p:pos x="10" y="10"/>
    <p:text>Picture is from Astana not Almaty but I think it brings the message across</p:text>
  </p:cm>
</p:cmLst>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69DB89-98F1-45BE-9191-D3C9C4E0D8E0}" type="doc">
      <dgm:prSet loTypeId="urn:microsoft.com/office/officeart/2005/8/layout/hierarchy5" loCatId="hierarchy" qsTypeId="urn:microsoft.com/office/officeart/2005/8/quickstyle/3d1" qsCatId="3D" csTypeId="urn:microsoft.com/office/officeart/2005/8/colors/accent2_5" csCatId="accent2" phldr="1"/>
      <dgm:spPr/>
      <dgm:t>
        <a:bodyPr/>
        <a:lstStyle/>
        <a:p>
          <a:endParaRPr lang="en-US"/>
        </a:p>
      </dgm:t>
    </dgm:pt>
    <dgm:pt modelId="{8C19473D-FD6B-410B-A079-6CA4E0145CED}">
      <dgm:prSet phldrT="[Text]" custT="1">
        <dgm:style>
          <a:lnRef idx="1">
            <a:schemeClr val="accent2"/>
          </a:lnRef>
          <a:fillRef idx="3">
            <a:schemeClr val="accent2"/>
          </a:fillRef>
          <a:effectRef idx="2">
            <a:schemeClr val="accent2"/>
          </a:effectRef>
          <a:fontRef idx="minor">
            <a:schemeClr val="lt1"/>
          </a:fontRef>
        </dgm:style>
      </dgm:prSet>
      <dgm:spPr>
        <a:solidFill>
          <a:schemeClr val="accent3">
            <a:lumMod val="50000"/>
          </a:schemeClr>
        </a:solidFill>
      </dgm:spPr>
      <dgm:t>
        <a:bodyPr/>
        <a:lstStyle/>
        <a:p>
          <a:r>
            <a:rPr lang="en-US" sz="1800" dirty="0" smtClean="0">
              <a:latin typeface="Segoe UI" pitchFamily="34" charset="0"/>
              <a:ea typeface="Segoe UI" pitchFamily="34" charset="0"/>
              <a:cs typeface="Segoe UI" pitchFamily="34" charset="0"/>
            </a:rPr>
            <a:t>Slower-than- expected growth in emerging markets</a:t>
          </a:r>
          <a:endParaRPr lang="en-US" sz="1800" dirty="0">
            <a:latin typeface="Segoe UI" pitchFamily="34" charset="0"/>
            <a:ea typeface="Segoe UI" pitchFamily="34" charset="0"/>
            <a:cs typeface="Segoe UI" pitchFamily="34" charset="0"/>
          </a:endParaRPr>
        </a:p>
      </dgm:t>
    </dgm:pt>
    <dgm:pt modelId="{02F43B3A-C34F-477F-8BC3-CEEB8B0910D1}" type="parTrans" cxnId="{26872250-38FE-4665-89D0-82E768AAF7FD}">
      <dgm:prSet/>
      <dgm:spPr/>
      <dgm:t>
        <a:bodyPr/>
        <a:lstStyle/>
        <a:p>
          <a:endParaRPr lang="en-US">
            <a:latin typeface="Arial" pitchFamily="34" charset="0"/>
            <a:cs typeface="Arial" pitchFamily="34" charset="0"/>
          </a:endParaRPr>
        </a:p>
      </dgm:t>
    </dgm:pt>
    <dgm:pt modelId="{B6AC0FDE-9818-4BCC-BE4D-072601DACD79}" type="sibTrans" cxnId="{26872250-38FE-4665-89D0-82E768AAF7FD}">
      <dgm:prSet/>
      <dgm:spPr/>
      <dgm:t>
        <a:bodyPr/>
        <a:lstStyle/>
        <a:p>
          <a:endParaRPr lang="en-US">
            <a:latin typeface="Arial" pitchFamily="34" charset="0"/>
            <a:cs typeface="Arial" pitchFamily="34" charset="0"/>
          </a:endParaRPr>
        </a:p>
      </dgm:t>
    </dgm:pt>
    <dgm:pt modelId="{E7EB8907-F014-44DD-B8FC-6CB3D14E3B67}">
      <dgm:prSet phldrT="[Text]" custT="1">
        <dgm:style>
          <a:lnRef idx="1">
            <a:schemeClr val="accent2"/>
          </a:lnRef>
          <a:fillRef idx="3">
            <a:schemeClr val="accent2"/>
          </a:fillRef>
          <a:effectRef idx="2">
            <a:schemeClr val="accent2"/>
          </a:effectRef>
          <a:fontRef idx="minor">
            <a:schemeClr val="lt1"/>
          </a:fontRef>
        </dgm:style>
      </dgm:prSet>
      <dgm:spPr>
        <a:solidFill>
          <a:schemeClr val="accent3">
            <a:lumMod val="50000"/>
          </a:schemeClr>
        </a:solidFill>
      </dgm:spPr>
      <dgm:t>
        <a:bodyPr/>
        <a:lstStyle/>
        <a:p>
          <a:r>
            <a:rPr lang="en-US" sz="1800" dirty="0" smtClean="0">
              <a:latin typeface="Segoe UI" pitchFamily="34" charset="0"/>
              <a:ea typeface="Segoe UI" pitchFamily="34" charset="0"/>
              <a:cs typeface="Segoe UI" pitchFamily="34" charset="0"/>
            </a:rPr>
            <a:t>Russia, China, global commodity demand</a:t>
          </a:r>
          <a:endParaRPr lang="en-US" sz="1800" dirty="0">
            <a:latin typeface="Segoe UI" pitchFamily="34" charset="0"/>
            <a:ea typeface="Segoe UI" pitchFamily="34" charset="0"/>
            <a:cs typeface="Segoe UI" pitchFamily="34" charset="0"/>
          </a:endParaRPr>
        </a:p>
      </dgm:t>
    </dgm:pt>
    <dgm:pt modelId="{95D64E08-CCE2-4825-BDDC-C725BDE40A7B}" type="parTrans" cxnId="{DD0818E6-0ABC-4C5E-B564-B3A93EC9929D}">
      <dgm:prSet>
        <dgm:style>
          <a:lnRef idx="3">
            <a:schemeClr val="dk1"/>
          </a:lnRef>
          <a:fillRef idx="0">
            <a:schemeClr val="dk1"/>
          </a:fillRef>
          <a:effectRef idx="2">
            <a:schemeClr val="dk1"/>
          </a:effectRef>
          <a:fontRef idx="minor">
            <a:schemeClr val="tx1"/>
          </a:fontRef>
        </dgm:style>
      </dgm:prSet>
      <dgm:spPr>
        <a:ln w="25400"/>
      </dgm:spPr>
      <dgm:t>
        <a:bodyPr/>
        <a:lstStyle/>
        <a:p>
          <a:endParaRPr lang="en-US" dirty="0">
            <a:latin typeface="Arial" pitchFamily="34" charset="0"/>
            <a:cs typeface="Arial" pitchFamily="34" charset="0"/>
          </a:endParaRPr>
        </a:p>
      </dgm:t>
    </dgm:pt>
    <dgm:pt modelId="{9A3FE293-4D36-4DAE-BF94-12C8B5D236DD}" type="sibTrans" cxnId="{DD0818E6-0ABC-4C5E-B564-B3A93EC9929D}">
      <dgm:prSet/>
      <dgm:spPr/>
      <dgm:t>
        <a:bodyPr/>
        <a:lstStyle/>
        <a:p>
          <a:endParaRPr lang="en-US">
            <a:latin typeface="Arial" pitchFamily="34" charset="0"/>
            <a:cs typeface="Arial" pitchFamily="34" charset="0"/>
          </a:endParaRPr>
        </a:p>
      </dgm:t>
    </dgm:pt>
    <dgm:pt modelId="{C4C40CB4-E0A3-4339-A014-9C95BBEC4E0E}">
      <dgm:prSet phldrT="[Text]" custT="1">
        <dgm:style>
          <a:lnRef idx="1">
            <a:schemeClr val="accent2"/>
          </a:lnRef>
          <a:fillRef idx="3">
            <a:schemeClr val="accent2"/>
          </a:fillRef>
          <a:effectRef idx="2">
            <a:schemeClr val="accent2"/>
          </a:effectRef>
          <a:fontRef idx="minor">
            <a:schemeClr val="lt1"/>
          </a:fontRef>
        </dgm:style>
      </dgm:prSet>
      <dgm:spPr>
        <a:solidFill>
          <a:schemeClr val="accent3">
            <a:lumMod val="50000"/>
          </a:schemeClr>
        </a:solidFill>
      </dgm:spPr>
      <dgm:t>
        <a:bodyPr/>
        <a:lstStyle/>
        <a:p>
          <a:pPr algn="ctr"/>
          <a:r>
            <a:rPr lang="en-US" sz="1800" dirty="0" smtClean="0">
              <a:latin typeface="Segoe UI" pitchFamily="34" charset="0"/>
              <a:ea typeface="Segoe UI" pitchFamily="34" charset="0"/>
              <a:cs typeface="Segoe UI" pitchFamily="34" charset="0"/>
            </a:rPr>
            <a:t>Exports and FDI</a:t>
          </a:r>
          <a:endParaRPr lang="en-US" sz="1800" dirty="0">
            <a:latin typeface="Segoe UI" pitchFamily="34" charset="0"/>
            <a:ea typeface="Segoe UI" pitchFamily="34" charset="0"/>
            <a:cs typeface="Segoe UI" pitchFamily="34" charset="0"/>
          </a:endParaRPr>
        </a:p>
      </dgm:t>
    </dgm:pt>
    <dgm:pt modelId="{961BDE9F-FB2F-48BD-A46F-481F54C2D122}" type="parTrans" cxnId="{08E3B352-E5A1-492A-832D-42D90CFBED2C}">
      <dgm:prSet>
        <dgm:style>
          <a:lnRef idx="3">
            <a:schemeClr val="dk1"/>
          </a:lnRef>
          <a:fillRef idx="0">
            <a:schemeClr val="dk1"/>
          </a:fillRef>
          <a:effectRef idx="2">
            <a:schemeClr val="dk1"/>
          </a:effectRef>
          <a:fontRef idx="minor">
            <a:schemeClr val="tx1"/>
          </a:fontRef>
        </dgm:style>
      </dgm:prSet>
      <dgm:spPr>
        <a:ln w="25400">
          <a:noFill/>
        </a:ln>
      </dgm:spPr>
      <dgm:t>
        <a:bodyPr/>
        <a:lstStyle/>
        <a:p>
          <a:endParaRPr lang="en-US" dirty="0">
            <a:latin typeface="Arial" pitchFamily="34" charset="0"/>
            <a:cs typeface="Arial" pitchFamily="34" charset="0"/>
          </a:endParaRPr>
        </a:p>
      </dgm:t>
    </dgm:pt>
    <dgm:pt modelId="{18DAAFA0-B313-4C10-AABE-66714474EF18}" type="sibTrans" cxnId="{08E3B352-E5A1-492A-832D-42D90CFBED2C}">
      <dgm:prSet/>
      <dgm:spPr/>
      <dgm:t>
        <a:bodyPr/>
        <a:lstStyle/>
        <a:p>
          <a:endParaRPr lang="en-US">
            <a:latin typeface="Arial" pitchFamily="34" charset="0"/>
            <a:cs typeface="Arial" pitchFamily="34" charset="0"/>
          </a:endParaRPr>
        </a:p>
      </dgm:t>
    </dgm:pt>
    <dgm:pt modelId="{731DB21E-9941-4C25-813A-B9B6448CCFC9}">
      <dgm:prSet phldrT="[Text]" custT="1">
        <dgm:style>
          <a:lnRef idx="1">
            <a:schemeClr val="accent2"/>
          </a:lnRef>
          <a:fillRef idx="3">
            <a:schemeClr val="accent2"/>
          </a:fillRef>
          <a:effectRef idx="2">
            <a:schemeClr val="accent2"/>
          </a:effectRef>
          <a:fontRef idx="minor">
            <a:schemeClr val="lt1"/>
          </a:fontRef>
        </dgm:style>
      </dgm:prSet>
      <dgm:spPr>
        <a:solidFill>
          <a:srgbClr val="C00000"/>
        </a:solidFill>
      </dgm:spPr>
      <dgm:t>
        <a:bodyPr/>
        <a:lstStyle/>
        <a:p>
          <a:pPr>
            <a:spcAft>
              <a:spcPts val="0"/>
            </a:spcAft>
          </a:pPr>
          <a:r>
            <a:rPr lang="en-US" sz="1800" b="0" dirty="0" smtClean="0">
              <a:latin typeface="Segoe UI" pitchFamily="34" charset="0"/>
              <a:ea typeface="Segoe UI" pitchFamily="34" charset="0"/>
              <a:cs typeface="Segoe UI" pitchFamily="34" charset="0"/>
            </a:rPr>
            <a:t>Renewed concerns about financial stability</a:t>
          </a:r>
        </a:p>
      </dgm:t>
    </dgm:pt>
    <dgm:pt modelId="{EB6F676B-B72D-4B85-9C57-D6EFA7989A1C}" type="parTrans" cxnId="{F3C5128A-5A0F-48AB-99B9-BE31D0AE9752}">
      <dgm:prSet>
        <dgm:style>
          <a:lnRef idx="3">
            <a:schemeClr val="dk1"/>
          </a:lnRef>
          <a:fillRef idx="0">
            <a:schemeClr val="dk1"/>
          </a:fillRef>
          <a:effectRef idx="2">
            <a:schemeClr val="dk1"/>
          </a:effectRef>
          <a:fontRef idx="minor">
            <a:schemeClr val="tx1"/>
          </a:fontRef>
        </dgm:style>
      </dgm:prSet>
      <dgm:spPr>
        <a:ln w="25400"/>
      </dgm:spPr>
      <dgm:t>
        <a:bodyPr/>
        <a:lstStyle/>
        <a:p>
          <a:endParaRPr lang="en-US" dirty="0">
            <a:latin typeface="Arial" pitchFamily="34" charset="0"/>
            <a:cs typeface="Arial" pitchFamily="34" charset="0"/>
          </a:endParaRPr>
        </a:p>
      </dgm:t>
    </dgm:pt>
    <dgm:pt modelId="{04C367E5-D832-474C-BE4A-1D73B067EE9F}" type="sibTrans" cxnId="{F3C5128A-5A0F-48AB-99B9-BE31D0AE9752}">
      <dgm:prSet/>
      <dgm:spPr/>
      <dgm:t>
        <a:bodyPr/>
        <a:lstStyle/>
        <a:p>
          <a:endParaRPr lang="en-US">
            <a:latin typeface="Arial" pitchFamily="34" charset="0"/>
            <a:cs typeface="Arial" pitchFamily="34" charset="0"/>
          </a:endParaRPr>
        </a:p>
      </dgm:t>
    </dgm:pt>
    <dgm:pt modelId="{518EBFD5-4DAB-452C-9B95-7895A34789C1}">
      <dgm:prSet phldrT="[Text]" custT="1"/>
      <dgm:spPr/>
      <dgm:t>
        <a:bodyPr anchor="t"/>
        <a:lstStyle/>
        <a:p>
          <a:r>
            <a:rPr lang="en-US" sz="2400" b="1" dirty="0" smtClean="0">
              <a:latin typeface="Segoe UI" pitchFamily="34" charset="0"/>
              <a:ea typeface="Segoe UI" pitchFamily="34" charset="0"/>
              <a:cs typeface="Segoe UI" pitchFamily="34" charset="0"/>
            </a:rPr>
            <a:t>Channel</a:t>
          </a:r>
          <a:endParaRPr lang="en-US" sz="2400" b="1" dirty="0">
            <a:latin typeface="Segoe UI" pitchFamily="34" charset="0"/>
            <a:ea typeface="Segoe UI" pitchFamily="34" charset="0"/>
            <a:cs typeface="Segoe UI" pitchFamily="34" charset="0"/>
          </a:endParaRPr>
        </a:p>
      </dgm:t>
    </dgm:pt>
    <dgm:pt modelId="{4D034A10-104D-4BA6-B027-C41A1DF0F612}" type="parTrans" cxnId="{C9C6D7A6-A886-4E80-8B90-B51CD975797A}">
      <dgm:prSet/>
      <dgm:spPr/>
      <dgm:t>
        <a:bodyPr/>
        <a:lstStyle/>
        <a:p>
          <a:endParaRPr lang="en-US">
            <a:latin typeface="Arial" pitchFamily="34" charset="0"/>
            <a:cs typeface="Arial" pitchFamily="34" charset="0"/>
          </a:endParaRPr>
        </a:p>
      </dgm:t>
    </dgm:pt>
    <dgm:pt modelId="{79758B8B-9AE5-4743-BEDF-4C9F1D5BAD94}" type="sibTrans" cxnId="{C9C6D7A6-A886-4E80-8B90-B51CD975797A}">
      <dgm:prSet/>
      <dgm:spPr/>
      <dgm:t>
        <a:bodyPr/>
        <a:lstStyle/>
        <a:p>
          <a:endParaRPr lang="en-US">
            <a:latin typeface="Arial" pitchFamily="34" charset="0"/>
            <a:cs typeface="Arial" pitchFamily="34" charset="0"/>
          </a:endParaRPr>
        </a:p>
      </dgm:t>
    </dgm:pt>
    <dgm:pt modelId="{D08C9C32-C358-4ED3-93C1-5DB9695F6C13}">
      <dgm:prSet phldrT="[Text]" custT="1"/>
      <dgm:spPr/>
      <dgm:t>
        <a:bodyPr anchor="t"/>
        <a:lstStyle/>
        <a:p>
          <a:r>
            <a:rPr lang="en-US" sz="2400" b="1" dirty="0" smtClean="0">
              <a:latin typeface="Segoe UI" pitchFamily="34" charset="0"/>
              <a:ea typeface="Segoe UI" pitchFamily="34" charset="0"/>
              <a:cs typeface="Segoe UI" pitchFamily="34" charset="0"/>
            </a:rPr>
            <a:t>Impact</a:t>
          </a:r>
          <a:endParaRPr lang="en-US" sz="2400" b="1" dirty="0">
            <a:latin typeface="Segoe UI" pitchFamily="34" charset="0"/>
            <a:ea typeface="Segoe UI" pitchFamily="34" charset="0"/>
            <a:cs typeface="Segoe UI" pitchFamily="34" charset="0"/>
          </a:endParaRPr>
        </a:p>
      </dgm:t>
    </dgm:pt>
    <dgm:pt modelId="{835F0C3D-4CFD-4758-A5F6-CC091E315DB2}" type="parTrans" cxnId="{C09F1331-0949-4BE6-8281-4219B4E38877}">
      <dgm:prSet/>
      <dgm:spPr/>
      <dgm:t>
        <a:bodyPr/>
        <a:lstStyle/>
        <a:p>
          <a:endParaRPr lang="en-US">
            <a:latin typeface="Arial" pitchFamily="34" charset="0"/>
            <a:cs typeface="Arial" pitchFamily="34" charset="0"/>
          </a:endParaRPr>
        </a:p>
      </dgm:t>
    </dgm:pt>
    <dgm:pt modelId="{0AE4002C-5899-4592-8652-4DC1E8563161}" type="sibTrans" cxnId="{C09F1331-0949-4BE6-8281-4219B4E38877}">
      <dgm:prSet/>
      <dgm:spPr/>
      <dgm:t>
        <a:bodyPr/>
        <a:lstStyle/>
        <a:p>
          <a:endParaRPr lang="en-US">
            <a:latin typeface="Arial" pitchFamily="34" charset="0"/>
            <a:cs typeface="Arial" pitchFamily="34" charset="0"/>
          </a:endParaRPr>
        </a:p>
      </dgm:t>
    </dgm:pt>
    <dgm:pt modelId="{8E62C679-9E36-40F9-A3EA-C1BDF3A2AD50}">
      <dgm:prSet phldrT="[Text]" custT="1">
        <dgm:style>
          <a:lnRef idx="1">
            <a:schemeClr val="accent2"/>
          </a:lnRef>
          <a:fillRef idx="3">
            <a:schemeClr val="accent2"/>
          </a:fillRef>
          <a:effectRef idx="2">
            <a:schemeClr val="accent2"/>
          </a:effectRef>
          <a:fontRef idx="minor">
            <a:schemeClr val="lt1"/>
          </a:fontRef>
        </dgm:style>
      </dgm:prSet>
      <dgm:spPr>
        <a:solidFill>
          <a:srgbClr val="C00000"/>
        </a:solidFill>
      </dgm:spPr>
      <dgm:t>
        <a:bodyPr/>
        <a:lstStyle/>
        <a:p>
          <a:r>
            <a:rPr lang="en-US" sz="1800" dirty="0" smtClean="0">
              <a:latin typeface="Segoe UI" pitchFamily="34" charset="0"/>
              <a:ea typeface="Segoe UI" pitchFamily="34" charset="0"/>
              <a:cs typeface="Segoe UI" pitchFamily="34" charset="0"/>
            </a:rPr>
            <a:t>Lack of progress on NPLs, further tenge devaluation</a:t>
          </a:r>
          <a:endParaRPr lang="en-US" sz="1800" dirty="0">
            <a:latin typeface="Segoe UI" pitchFamily="34" charset="0"/>
            <a:ea typeface="Segoe UI" pitchFamily="34" charset="0"/>
            <a:cs typeface="Segoe UI" pitchFamily="34" charset="0"/>
          </a:endParaRPr>
        </a:p>
      </dgm:t>
    </dgm:pt>
    <dgm:pt modelId="{D5E0661B-D623-4051-9F45-FCBEBF2E3CAE}" type="sibTrans" cxnId="{E885FB6E-4EF5-4E81-A6E8-D5A2D84D2EBB}">
      <dgm:prSet/>
      <dgm:spPr/>
      <dgm:t>
        <a:bodyPr/>
        <a:lstStyle/>
        <a:p>
          <a:endParaRPr lang="en-US">
            <a:latin typeface="Arial" pitchFamily="34" charset="0"/>
            <a:cs typeface="Arial" pitchFamily="34" charset="0"/>
          </a:endParaRPr>
        </a:p>
      </dgm:t>
    </dgm:pt>
    <dgm:pt modelId="{66E5CA9B-E09D-4476-A75B-4EFFAC82D73E}" type="parTrans" cxnId="{E885FB6E-4EF5-4E81-A6E8-D5A2D84D2EBB}">
      <dgm:prSet>
        <dgm:style>
          <a:lnRef idx="3">
            <a:schemeClr val="dk1"/>
          </a:lnRef>
          <a:fillRef idx="0">
            <a:schemeClr val="dk1"/>
          </a:fillRef>
          <a:effectRef idx="2">
            <a:schemeClr val="dk1"/>
          </a:effectRef>
          <a:fontRef idx="minor">
            <a:schemeClr val="tx1"/>
          </a:fontRef>
        </dgm:style>
      </dgm:prSet>
      <dgm:spPr>
        <a:ln w="25400">
          <a:noFill/>
        </a:ln>
      </dgm:spPr>
      <dgm:t>
        <a:bodyPr/>
        <a:lstStyle/>
        <a:p>
          <a:endParaRPr lang="en-US" dirty="0">
            <a:latin typeface="Arial" pitchFamily="34" charset="0"/>
            <a:cs typeface="Arial" pitchFamily="34" charset="0"/>
          </a:endParaRPr>
        </a:p>
      </dgm:t>
    </dgm:pt>
    <dgm:pt modelId="{5139CF79-016A-41E5-AE3B-C91CAC575C0A}">
      <dgm:prSet phldrT="[Text]" custT="1"/>
      <dgm:spPr/>
      <dgm:t>
        <a:bodyPr anchor="t"/>
        <a:lstStyle/>
        <a:p>
          <a:r>
            <a:rPr lang="en-US" sz="2400" b="1" dirty="0" smtClean="0">
              <a:latin typeface="Segoe UI" pitchFamily="34" charset="0"/>
              <a:ea typeface="Segoe UI" pitchFamily="34" charset="0"/>
              <a:cs typeface="Segoe UI" pitchFamily="34" charset="0"/>
            </a:rPr>
            <a:t>Risk</a:t>
          </a:r>
          <a:endParaRPr lang="en-US" sz="2400" b="1" dirty="0">
            <a:latin typeface="Segoe UI" pitchFamily="34" charset="0"/>
            <a:ea typeface="Segoe UI" pitchFamily="34" charset="0"/>
            <a:cs typeface="Segoe UI" pitchFamily="34" charset="0"/>
          </a:endParaRPr>
        </a:p>
      </dgm:t>
    </dgm:pt>
    <dgm:pt modelId="{AB852991-9C60-443D-97C8-166725BCF966}" type="sibTrans" cxnId="{BEE511C6-8AAF-4BBB-99A5-9A9B2BE9A72F}">
      <dgm:prSet/>
      <dgm:spPr/>
      <dgm:t>
        <a:bodyPr/>
        <a:lstStyle/>
        <a:p>
          <a:endParaRPr lang="en-US">
            <a:latin typeface="Arial" pitchFamily="34" charset="0"/>
            <a:cs typeface="Arial" pitchFamily="34" charset="0"/>
          </a:endParaRPr>
        </a:p>
      </dgm:t>
    </dgm:pt>
    <dgm:pt modelId="{29C0637B-E3CF-48D5-A5E5-6ED2041F1822}" type="parTrans" cxnId="{BEE511C6-8AAF-4BBB-99A5-9A9B2BE9A72F}">
      <dgm:prSet/>
      <dgm:spPr/>
      <dgm:t>
        <a:bodyPr/>
        <a:lstStyle/>
        <a:p>
          <a:endParaRPr lang="en-US">
            <a:latin typeface="Arial" pitchFamily="34" charset="0"/>
            <a:cs typeface="Arial" pitchFamily="34" charset="0"/>
          </a:endParaRPr>
        </a:p>
      </dgm:t>
    </dgm:pt>
    <dgm:pt modelId="{522470CC-7792-4F8D-BCFF-493ACE32C023}" type="pres">
      <dgm:prSet presAssocID="{BC69DB89-98F1-45BE-9191-D3C9C4E0D8E0}" presName="mainComposite" presStyleCnt="0">
        <dgm:presLayoutVars>
          <dgm:chPref val="1"/>
          <dgm:dir/>
          <dgm:animOne val="branch"/>
          <dgm:animLvl val="lvl"/>
          <dgm:resizeHandles val="exact"/>
        </dgm:presLayoutVars>
      </dgm:prSet>
      <dgm:spPr/>
      <dgm:t>
        <a:bodyPr/>
        <a:lstStyle/>
        <a:p>
          <a:endParaRPr lang="en-US"/>
        </a:p>
      </dgm:t>
    </dgm:pt>
    <dgm:pt modelId="{AF46F82C-CE57-4277-8281-714C976AFA8F}" type="pres">
      <dgm:prSet presAssocID="{BC69DB89-98F1-45BE-9191-D3C9C4E0D8E0}" presName="hierFlow" presStyleCnt="0"/>
      <dgm:spPr/>
      <dgm:t>
        <a:bodyPr/>
        <a:lstStyle/>
        <a:p>
          <a:endParaRPr lang="en-US"/>
        </a:p>
      </dgm:t>
    </dgm:pt>
    <dgm:pt modelId="{8F3E91AB-2DF0-47E6-AAC0-6696629DB266}" type="pres">
      <dgm:prSet presAssocID="{BC69DB89-98F1-45BE-9191-D3C9C4E0D8E0}" presName="firstBuf" presStyleCnt="0"/>
      <dgm:spPr/>
      <dgm:t>
        <a:bodyPr/>
        <a:lstStyle/>
        <a:p>
          <a:endParaRPr lang="en-US"/>
        </a:p>
      </dgm:t>
    </dgm:pt>
    <dgm:pt modelId="{2E074535-DD93-42D4-964E-E5E9AE8C744D}" type="pres">
      <dgm:prSet presAssocID="{BC69DB89-98F1-45BE-9191-D3C9C4E0D8E0}" presName="hierChild1" presStyleCnt="0">
        <dgm:presLayoutVars>
          <dgm:chPref val="1"/>
          <dgm:animOne val="branch"/>
          <dgm:animLvl val="lvl"/>
        </dgm:presLayoutVars>
      </dgm:prSet>
      <dgm:spPr/>
      <dgm:t>
        <a:bodyPr/>
        <a:lstStyle/>
        <a:p>
          <a:endParaRPr lang="en-US"/>
        </a:p>
      </dgm:t>
    </dgm:pt>
    <dgm:pt modelId="{8BA7BADA-86E6-42A7-ACA0-ED9AF8E64E1C}" type="pres">
      <dgm:prSet presAssocID="{8C19473D-FD6B-410B-A079-6CA4E0145CED}" presName="Name17" presStyleCnt="0"/>
      <dgm:spPr/>
      <dgm:t>
        <a:bodyPr/>
        <a:lstStyle/>
        <a:p>
          <a:endParaRPr lang="en-US"/>
        </a:p>
      </dgm:t>
    </dgm:pt>
    <dgm:pt modelId="{0A97795C-09CE-4E0C-8348-7F31C5F27904}" type="pres">
      <dgm:prSet presAssocID="{8C19473D-FD6B-410B-A079-6CA4E0145CED}" presName="level1Shape" presStyleLbl="node0" presStyleIdx="0" presStyleCnt="1" custScaleX="97501" custLinFactY="-35016" custLinFactNeighborX="13124" custLinFactNeighborY="-100000">
        <dgm:presLayoutVars>
          <dgm:chPref val="3"/>
        </dgm:presLayoutVars>
      </dgm:prSet>
      <dgm:spPr/>
      <dgm:t>
        <a:bodyPr/>
        <a:lstStyle/>
        <a:p>
          <a:endParaRPr lang="en-US"/>
        </a:p>
      </dgm:t>
    </dgm:pt>
    <dgm:pt modelId="{577D862E-D525-4D77-8AD1-B4BBE2E2C843}" type="pres">
      <dgm:prSet presAssocID="{8C19473D-FD6B-410B-A079-6CA4E0145CED}" presName="hierChild2" presStyleCnt="0"/>
      <dgm:spPr/>
      <dgm:t>
        <a:bodyPr/>
        <a:lstStyle/>
        <a:p>
          <a:endParaRPr lang="en-US"/>
        </a:p>
      </dgm:t>
    </dgm:pt>
    <dgm:pt modelId="{B65D8799-21A2-4645-A91D-8CCE0AFC4440}" type="pres">
      <dgm:prSet presAssocID="{95D64E08-CCE2-4825-BDDC-C725BDE40A7B}" presName="Name25" presStyleLbl="parChTrans1D2" presStyleIdx="0" presStyleCnt="2"/>
      <dgm:spPr/>
      <dgm:t>
        <a:bodyPr/>
        <a:lstStyle/>
        <a:p>
          <a:endParaRPr lang="en-US"/>
        </a:p>
      </dgm:t>
    </dgm:pt>
    <dgm:pt modelId="{B85CEED7-2925-41AC-8F3B-1ED76753118A}" type="pres">
      <dgm:prSet presAssocID="{95D64E08-CCE2-4825-BDDC-C725BDE40A7B}" presName="connTx" presStyleLbl="parChTrans1D2" presStyleIdx="0" presStyleCnt="2"/>
      <dgm:spPr/>
      <dgm:t>
        <a:bodyPr/>
        <a:lstStyle/>
        <a:p>
          <a:endParaRPr lang="en-US"/>
        </a:p>
      </dgm:t>
    </dgm:pt>
    <dgm:pt modelId="{862DDF71-D976-4651-8C9B-7810524241A7}" type="pres">
      <dgm:prSet presAssocID="{E7EB8907-F014-44DD-B8FC-6CB3D14E3B67}" presName="Name30" presStyleCnt="0"/>
      <dgm:spPr/>
      <dgm:t>
        <a:bodyPr/>
        <a:lstStyle/>
        <a:p>
          <a:endParaRPr lang="en-US"/>
        </a:p>
      </dgm:t>
    </dgm:pt>
    <dgm:pt modelId="{9EE3D4C8-EB5A-4541-852D-D7018776FDC5}" type="pres">
      <dgm:prSet presAssocID="{E7EB8907-F014-44DD-B8FC-6CB3D14E3B67}" presName="level2Shape" presStyleLbl="node2" presStyleIdx="0" presStyleCnt="2" custLinFactNeighborX="4553" custLinFactNeighborY="-87203"/>
      <dgm:spPr/>
      <dgm:t>
        <a:bodyPr/>
        <a:lstStyle/>
        <a:p>
          <a:endParaRPr lang="en-US"/>
        </a:p>
      </dgm:t>
    </dgm:pt>
    <dgm:pt modelId="{485D383D-0A73-44BF-B963-AECDCF0B8146}" type="pres">
      <dgm:prSet presAssocID="{E7EB8907-F014-44DD-B8FC-6CB3D14E3B67}" presName="hierChild3" presStyleCnt="0"/>
      <dgm:spPr/>
      <dgm:t>
        <a:bodyPr/>
        <a:lstStyle/>
        <a:p>
          <a:endParaRPr lang="en-US"/>
        </a:p>
      </dgm:t>
    </dgm:pt>
    <dgm:pt modelId="{7184123C-BA6B-469D-8775-AB81CACD329B}" type="pres">
      <dgm:prSet presAssocID="{961BDE9F-FB2F-48BD-A46F-481F54C2D122}" presName="Name25" presStyleLbl="parChTrans1D3" presStyleIdx="0" presStyleCnt="2"/>
      <dgm:spPr/>
      <dgm:t>
        <a:bodyPr/>
        <a:lstStyle/>
        <a:p>
          <a:endParaRPr lang="en-US"/>
        </a:p>
      </dgm:t>
    </dgm:pt>
    <dgm:pt modelId="{C533AF6D-F0E8-4E52-AA48-433DD0E217A0}" type="pres">
      <dgm:prSet presAssocID="{961BDE9F-FB2F-48BD-A46F-481F54C2D122}" presName="connTx" presStyleLbl="parChTrans1D3" presStyleIdx="0" presStyleCnt="2"/>
      <dgm:spPr/>
      <dgm:t>
        <a:bodyPr/>
        <a:lstStyle/>
        <a:p>
          <a:endParaRPr lang="en-US"/>
        </a:p>
      </dgm:t>
    </dgm:pt>
    <dgm:pt modelId="{200A3E08-DACD-43AE-8162-425AA0A01D1E}" type="pres">
      <dgm:prSet presAssocID="{C4C40CB4-E0A3-4339-A014-9C95BBEC4E0E}" presName="Name30" presStyleCnt="0"/>
      <dgm:spPr/>
      <dgm:t>
        <a:bodyPr/>
        <a:lstStyle/>
        <a:p>
          <a:endParaRPr lang="en-US"/>
        </a:p>
      </dgm:t>
    </dgm:pt>
    <dgm:pt modelId="{9152E101-1494-4625-AC1B-C214DB546C32}" type="pres">
      <dgm:prSet presAssocID="{C4C40CB4-E0A3-4339-A014-9C95BBEC4E0E}" presName="level2Shape" presStyleLbl="node3" presStyleIdx="0" presStyleCnt="2" custScaleX="100855" custScaleY="67297" custLinFactNeighborX="3400" custLinFactNeighborY="-93744"/>
      <dgm:spPr/>
      <dgm:t>
        <a:bodyPr/>
        <a:lstStyle/>
        <a:p>
          <a:endParaRPr lang="en-US"/>
        </a:p>
      </dgm:t>
    </dgm:pt>
    <dgm:pt modelId="{72D97B97-BCB3-445A-8F13-A6369357960C}" type="pres">
      <dgm:prSet presAssocID="{C4C40CB4-E0A3-4339-A014-9C95BBEC4E0E}" presName="hierChild3" presStyleCnt="0"/>
      <dgm:spPr/>
      <dgm:t>
        <a:bodyPr/>
        <a:lstStyle/>
        <a:p>
          <a:endParaRPr lang="en-US"/>
        </a:p>
      </dgm:t>
    </dgm:pt>
    <dgm:pt modelId="{08D061F5-07A9-45E3-84B1-D1720F60D54D}" type="pres">
      <dgm:prSet presAssocID="{66E5CA9B-E09D-4476-A75B-4EFFAC82D73E}" presName="Name25" presStyleLbl="parChTrans1D2" presStyleIdx="1" presStyleCnt="2"/>
      <dgm:spPr/>
      <dgm:t>
        <a:bodyPr/>
        <a:lstStyle/>
        <a:p>
          <a:endParaRPr lang="en-US"/>
        </a:p>
      </dgm:t>
    </dgm:pt>
    <dgm:pt modelId="{4CA92712-71ED-4102-B99C-E1E8198C7F5F}" type="pres">
      <dgm:prSet presAssocID="{66E5CA9B-E09D-4476-A75B-4EFFAC82D73E}" presName="connTx" presStyleLbl="parChTrans1D2" presStyleIdx="1" presStyleCnt="2"/>
      <dgm:spPr/>
      <dgm:t>
        <a:bodyPr/>
        <a:lstStyle/>
        <a:p>
          <a:endParaRPr lang="en-US"/>
        </a:p>
      </dgm:t>
    </dgm:pt>
    <dgm:pt modelId="{F9EA1E51-9362-4CC4-ABE8-B9B6BD9A864C}" type="pres">
      <dgm:prSet presAssocID="{8E62C679-9E36-40F9-A3EA-C1BDF3A2AD50}" presName="Name30" presStyleCnt="0"/>
      <dgm:spPr/>
      <dgm:t>
        <a:bodyPr/>
        <a:lstStyle/>
        <a:p>
          <a:endParaRPr lang="en-US"/>
        </a:p>
      </dgm:t>
    </dgm:pt>
    <dgm:pt modelId="{33C4D894-44F6-40BB-BBAF-17F042A63865}" type="pres">
      <dgm:prSet presAssocID="{8E62C679-9E36-40F9-A3EA-C1BDF3A2AD50}" presName="level2Shape" presStyleLbl="node2" presStyleIdx="1" presStyleCnt="2" custScaleY="80626" custLinFactNeighborX="4553" custLinFactNeighborY="29209"/>
      <dgm:spPr/>
      <dgm:t>
        <a:bodyPr/>
        <a:lstStyle/>
        <a:p>
          <a:endParaRPr lang="en-US"/>
        </a:p>
      </dgm:t>
    </dgm:pt>
    <dgm:pt modelId="{D390352A-082F-4AE0-A95D-625348FA39C8}" type="pres">
      <dgm:prSet presAssocID="{8E62C679-9E36-40F9-A3EA-C1BDF3A2AD50}" presName="hierChild3" presStyleCnt="0"/>
      <dgm:spPr/>
      <dgm:t>
        <a:bodyPr/>
        <a:lstStyle/>
        <a:p>
          <a:endParaRPr lang="en-US"/>
        </a:p>
      </dgm:t>
    </dgm:pt>
    <dgm:pt modelId="{14683E94-334B-4D53-B1C5-E66CF94B8025}" type="pres">
      <dgm:prSet presAssocID="{EB6F676B-B72D-4B85-9C57-D6EFA7989A1C}" presName="Name25" presStyleLbl="parChTrans1D3" presStyleIdx="1" presStyleCnt="2"/>
      <dgm:spPr/>
      <dgm:t>
        <a:bodyPr/>
        <a:lstStyle/>
        <a:p>
          <a:endParaRPr lang="en-US"/>
        </a:p>
      </dgm:t>
    </dgm:pt>
    <dgm:pt modelId="{312279AB-A1FD-4F72-A3E4-0C4FB777C330}" type="pres">
      <dgm:prSet presAssocID="{EB6F676B-B72D-4B85-9C57-D6EFA7989A1C}" presName="connTx" presStyleLbl="parChTrans1D3" presStyleIdx="1" presStyleCnt="2"/>
      <dgm:spPr/>
      <dgm:t>
        <a:bodyPr/>
        <a:lstStyle/>
        <a:p>
          <a:endParaRPr lang="en-US"/>
        </a:p>
      </dgm:t>
    </dgm:pt>
    <dgm:pt modelId="{32D69914-3158-46E0-8355-341A5AED0DF5}" type="pres">
      <dgm:prSet presAssocID="{731DB21E-9941-4C25-813A-B9B6448CCFC9}" presName="Name30" presStyleCnt="0"/>
      <dgm:spPr/>
      <dgm:t>
        <a:bodyPr/>
        <a:lstStyle/>
        <a:p>
          <a:endParaRPr lang="en-US"/>
        </a:p>
      </dgm:t>
    </dgm:pt>
    <dgm:pt modelId="{0B1C8497-3D20-4696-BC5C-CC2FB256EDB7}" type="pres">
      <dgm:prSet presAssocID="{731DB21E-9941-4C25-813A-B9B6448CCFC9}" presName="level2Shape" presStyleLbl="node3" presStyleIdx="1" presStyleCnt="2" custScaleX="105504" custScaleY="85577" custLinFactNeighborX="3400" custLinFactNeighborY="25073"/>
      <dgm:spPr/>
      <dgm:t>
        <a:bodyPr/>
        <a:lstStyle/>
        <a:p>
          <a:endParaRPr lang="en-US"/>
        </a:p>
      </dgm:t>
    </dgm:pt>
    <dgm:pt modelId="{3D0F186D-23BC-4FEF-931B-6E33E37ABACC}" type="pres">
      <dgm:prSet presAssocID="{731DB21E-9941-4C25-813A-B9B6448CCFC9}" presName="hierChild3" presStyleCnt="0"/>
      <dgm:spPr/>
      <dgm:t>
        <a:bodyPr/>
        <a:lstStyle/>
        <a:p>
          <a:endParaRPr lang="en-US"/>
        </a:p>
      </dgm:t>
    </dgm:pt>
    <dgm:pt modelId="{A46EE97F-E15C-49C7-BC0A-E5770BF5D36D}" type="pres">
      <dgm:prSet presAssocID="{BC69DB89-98F1-45BE-9191-D3C9C4E0D8E0}" presName="bgShapesFlow" presStyleCnt="0"/>
      <dgm:spPr/>
      <dgm:t>
        <a:bodyPr/>
        <a:lstStyle/>
        <a:p>
          <a:endParaRPr lang="en-US"/>
        </a:p>
      </dgm:t>
    </dgm:pt>
    <dgm:pt modelId="{4DC9F95A-08C8-4A20-B965-7A5CED2A5341}" type="pres">
      <dgm:prSet presAssocID="{5139CF79-016A-41E5-AE3B-C91CAC575C0A}" presName="rectComp" presStyleCnt="0"/>
      <dgm:spPr/>
      <dgm:t>
        <a:bodyPr/>
        <a:lstStyle/>
        <a:p>
          <a:endParaRPr lang="en-US"/>
        </a:p>
      </dgm:t>
    </dgm:pt>
    <dgm:pt modelId="{38CB0051-F707-40CC-AE5F-49479C8CCB6C}" type="pres">
      <dgm:prSet presAssocID="{5139CF79-016A-41E5-AE3B-C91CAC575C0A}" presName="bgRect" presStyleLbl="bgShp" presStyleIdx="0" presStyleCnt="3" custLinFactNeighborX="12192"/>
      <dgm:spPr/>
      <dgm:t>
        <a:bodyPr/>
        <a:lstStyle/>
        <a:p>
          <a:endParaRPr lang="en-US"/>
        </a:p>
      </dgm:t>
    </dgm:pt>
    <dgm:pt modelId="{9C9E2184-08F7-4A31-B26B-FA2A23CED914}" type="pres">
      <dgm:prSet presAssocID="{5139CF79-016A-41E5-AE3B-C91CAC575C0A}" presName="bgRectTx" presStyleLbl="bgShp" presStyleIdx="0" presStyleCnt="3">
        <dgm:presLayoutVars>
          <dgm:bulletEnabled val="1"/>
        </dgm:presLayoutVars>
      </dgm:prSet>
      <dgm:spPr/>
      <dgm:t>
        <a:bodyPr/>
        <a:lstStyle/>
        <a:p>
          <a:endParaRPr lang="en-US"/>
        </a:p>
      </dgm:t>
    </dgm:pt>
    <dgm:pt modelId="{E954C0C1-3D52-4957-9356-3F2BEB70325C}" type="pres">
      <dgm:prSet presAssocID="{5139CF79-016A-41E5-AE3B-C91CAC575C0A}" presName="spComp" presStyleCnt="0"/>
      <dgm:spPr/>
      <dgm:t>
        <a:bodyPr/>
        <a:lstStyle/>
        <a:p>
          <a:endParaRPr lang="en-US"/>
        </a:p>
      </dgm:t>
    </dgm:pt>
    <dgm:pt modelId="{48CBF591-FAC9-4A13-A108-5842026CF01A}" type="pres">
      <dgm:prSet presAssocID="{5139CF79-016A-41E5-AE3B-C91CAC575C0A}" presName="hSp" presStyleCnt="0"/>
      <dgm:spPr/>
      <dgm:t>
        <a:bodyPr/>
        <a:lstStyle/>
        <a:p>
          <a:endParaRPr lang="en-US"/>
        </a:p>
      </dgm:t>
    </dgm:pt>
    <dgm:pt modelId="{B983018E-5C35-4836-9B47-9EEBF622930E}" type="pres">
      <dgm:prSet presAssocID="{518EBFD5-4DAB-452C-9B95-7895A34789C1}" presName="rectComp" presStyleCnt="0"/>
      <dgm:spPr/>
      <dgm:t>
        <a:bodyPr/>
        <a:lstStyle/>
        <a:p>
          <a:endParaRPr lang="en-US"/>
        </a:p>
      </dgm:t>
    </dgm:pt>
    <dgm:pt modelId="{ACEC5D66-4C41-4922-8119-59089F6609F4}" type="pres">
      <dgm:prSet presAssocID="{518EBFD5-4DAB-452C-9B95-7895A34789C1}" presName="bgRect" presStyleLbl="bgShp" presStyleIdx="1" presStyleCnt="3" custLinFactNeighborX="4125"/>
      <dgm:spPr/>
      <dgm:t>
        <a:bodyPr/>
        <a:lstStyle/>
        <a:p>
          <a:endParaRPr lang="en-US"/>
        </a:p>
      </dgm:t>
    </dgm:pt>
    <dgm:pt modelId="{D8C1410B-062D-4C81-9478-28F51C3019A6}" type="pres">
      <dgm:prSet presAssocID="{518EBFD5-4DAB-452C-9B95-7895A34789C1}" presName="bgRectTx" presStyleLbl="bgShp" presStyleIdx="1" presStyleCnt="3">
        <dgm:presLayoutVars>
          <dgm:bulletEnabled val="1"/>
        </dgm:presLayoutVars>
      </dgm:prSet>
      <dgm:spPr/>
      <dgm:t>
        <a:bodyPr/>
        <a:lstStyle/>
        <a:p>
          <a:endParaRPr lang="en-US"/>
        </a:p>
      </dgm:t>
    </dgm:pt>
    <dgm:pt modelId="{E2B4076F-3C5B-4EC7-8A51-3E9100957C7E}" type="pres">
      <dgm:prSet presAssocID="{518EBFD5-4DAB-452C-9B95-7895A34789C1}" presName="spComp" presStyleCnt="0"/>
      <dgm:spPr/>
      <dgm:t>
        <a:bodyPr/>
        <a:lstStyle/>
        <a:p>
          <a:endParaRPr lang="en-US"/>
        </a:p>
      </dgm:t>
    </dgm:pt>
    <dgm:pt modelId="{73B7F5BC-84DD-49AF-AC30-DD6E207925D5}" type="pres">
      <dgm:prSet presAssocID="{518EBFD5-4DAB-452C-9B95-7895A34789C1}" presName="hSp" presStyleCnt="0"/>
      <dgm:spPr/>
      <dgm:t>
        <a:bodyPr/>
        <a:lstStyle/>
        <a:p>
          <a:endParaRPr lang="en-US"/>
        </a:p>
      </dgm:t>
    </dgm:pt>
    <dgm:pt modelId="{EA9731A3-96D4-4125-8F1C-F2526EC32060}" type="pres">
      <dgm:prSet presAssocID="{D08C9C32-C358-4ED3-93C1-5DB9695F6C13}" presName="rectComp" presStyleCnt="0"/>
      <dgm:spPr/>
      <dgm:t>
        <a:bodyPr/>
        <a:lstStyle/>
        <a:p>
          <a:endParaRPr lang="en-US"/>
        </a:p>
      </dgm:t>
    </dgm:pt>
    <dgm:pt modelId="{5554D6DD-8AC1-491E-88AB-987C486EC27A}" type="pres">
      <dgm:prSet presAssocID="{D08C9C32-C358-4ED3-93C1-5DB9695F6C13}" presName="bgRect" presStyleLbl="bgShp" presStyleIdx="2" presStyleCnt="3" custScaleX="107801" custScaleY="100000" custLinFactNeighborX="-1144" custLinFactNeighborY="2395"/>
      <dgm:spPr/>
      <dgm:t>
        <a:bodyPr/>
        <a:lstStyle/>
        <a:p>
          <a:endParaRPr lang="en-US"/>
        </a:p>
      </dgm:t>
    </dgm:pt>
    <dgm:pt modelId="{4534C6FC-9BDE-4017-97CD-A8F3230DEF6D}" type="pres">
      <dgm:prSet presAssocID="{D08C9C32-C358-4ED3-93C1-5DB9695F6C13}" presName="bgRectTx" presStyleLbl="bgShp" presStyleIdx="2" presStyleCnt="3">
        <dgm:presLayoutVars>
          <dgm:bulletEnabled val="1"/>
        </dgm:presLayoutVars>
      </dgm:prSet>
      <dgm:spPr/>
      <dgm:t>
        <a:bodyPr/>
        <a:lstStyle/>
        <a:p>
          <a:endParaRPr lang="en-US"/>
        </a:p>
      </dgm:t>
    </dgm:pt>
  </dgm:ptLst>
  <dgm:cxnLst>
    <dgm:cxn modelId="{BBEDA3EB-9204-4549-9BD6-724BA9F47F71}" type="presOf" srcId="{8E62C679-9E36-40F9-A3EA-C1BDF3A2AD50}" destId="{33C4D894-44F6-40BB-BBAF-17F042A63865}" srcOrd="0" destOrd="0" presId="urn:microsoft.com/office/officeart/2005/8/layout/hierarchy5"/>
    <dgm:cxn modelId="{DD0818E6-0ABC-4C5E-B564-B3A93EC9929D}" srcId="{8C19473D-FD6B-410B-A079-6CA4E0145CED}" destId="{E7EB8907-F014-44DD-B8FC-6CB3D14E3B67}" srcOrd="0" destOrd="0" parTransId="{95D64E08-CCE2-4825-BDDC-C725BDE40A7B}" sibTransId="{9A3FE293-4D36-4DAE-BF94-12C8B5D236DD}"/>
    <dgm:cxn modelId="{A84D2781-FCFC-47BD-AB52-29523F11011F}" type="presOf" srcId="{EB6F676B-B72D-4B85-9C57-D6EFA7989A1C}" destId="{14683E94-334B-4D53-B1C5-E66CF94B8025}" srcOrd="0" destOrd="0" presId="urn:microsoft.com/office/officeart/2005/8/layout/hierarchy5"/>
    <dgm:cxn modelId="{D4EF51A3-ED08-4FD1-B295-0581ECFC4068}" type="presOf" srcId="{731DB21E-9941-4C25-813A-B9B6448CCFC9}" destId="{0B1C8497-3D20-4696-BC5C-CC2FB256EDB7}" srcOrd="0" destOrd="0" presId="urn:microsoft.com/office/officeart/2005/8/layout/hierarchy5"/>
    <dgm:cxn modelId="{25DDD894-1F2C-4065-9309-9F268266840E}" type="presOf" srcId="{66E5CA9B-E09D-4476-A75B-4EFFAC82D73E}" destId="{08D061F5-07A9-45E3-84B1-D1720F60D54D}" srcOrd="0" destOrd="0" presId="urn:microsoft.com/office/officeart/2005/8/layout/hierarchy5"/>
    <dgm:cxn modelId="{BC1695A9-ADD3-406E-A432-CCE9A6580B9E}" type="presOf" srcId="{8C19473D-FD6B-410B-A079-6CA4E0145CED}" destId="{0A97795C-09CE-4E0C-8348-7F31C5F27904}" srcOrd="0" destOrd="0" presId="urn:microsoft.com/office/officeart/2005/8/layout/hierarchy5"/>
    <dgm:cxn modelId="{F3C5128A-5A0F-48AB-99B9-BE31D0AE9752}" srcId="{8E62C679-9E36-40F9-A3EA-C1BDF3A2AD50}" destId="{731DB21E-9941-4C25-813A-B9B6448CCFC9}" srcOrd="0" destOrd="0" parTransId="{EB6F676B-B72D-4B85-9C57-D6EFA7989A1C}" sibTransId="{04C367E5-D832-474C-BE4A-1D73B067EE9F}"/>
    <dgm:cxn modelId="{0AC4D9AE-5FE9-4931-912B-3CFA0789BEE6}" type="presOf" srcId="{E7EB8907-F014-44DD-B8FC-6CB3D14E3B67}" destId="{9EE3D4C8-EB5A-4541-852D-D7018776FDC5}" srcOrd="0" destOrd="0" presId="urn:microsoft.com/office/officeart/2005/8/layout/hierarchy5"/>
    <dgm:cxn modelId="{AEE0AB73-5D65-453A-BD53-3A3E2FEDD61E}" type="presOf" srcId="{C4C40CB4-E0A3-4339-A014-9C95BBEC4E0E}" destId="{9152E101-1494-4625-AC1B-C214DB546C32}" srcOrd="0" destOrd="0" presId="urn:microsoft.com/office/officeart/2005/8/layout/hierarchy5"/>
    <dgm:cxn modelId="{26872250-38FE-4665-89D0-82E768AAF7FD}" srcId="{BC69DB89-98F1-45BE-9191-D3C9C4E0D8E0}" destId="{8C19473D-FD6B-410B-A079-6CA4E0145CED}" srcOrd="0" destOrd="0" parTransId="{02F43B3A-C34F-477F-8BC3-CEEB8B0910D1}" sibTransId="{B6AC0FDE-9818-4BCC-BE4D-072601DACD79}"/>
    <dgm:cxn modelId="{BEE511C6-8AAF-4BBB-99A5-9A9B2BE9A72F}" srcId="{BC69DB89-98F1-45BE-9191-D3C9C4E0D8E0}" destId="{5139CF79-016A-41E5-AE3B-C91CAC575C0A}" srcOrd="1" destOrd="0" parTransId="{29C0637B-E3CF-48D5-A5E5-6ED2041F1822}" sibTransId="{AB852991-9C60-443D-97C8-166725BCF966}"/>
    <dgm:cxn modelId="{E885FB6E-4EF5-4E81-A6E8-D5A2D84D2EBB}" srcId="{8C19473D-FD6B-410B-A079-6CA4E0145CED}" destId="{8E62C679-9E36-40F9-A3EA-C1BDF3A2AD50}" srcOrd="1" destOrd="0" parTransId="{66E5CA9B-E09D-4476-A75B-4EFFAC82D73E}" sibTransId="{D5E0661B-D623-4051-9F45-FCBEBF2E3CAE}"/>
    <dgm:cxn modelId="{4867F844-4103-4867-8AC9-3B5101936691}" type="presOf" srcId="{518EBFD5-4DAB-452C-9B95-7895A34789C1}" destId="{ACEC5D66-4C41-4922-8119-59089F6609F4}" srcOrd="0" destOrd="0" presId="urn:microsoft.com/office/officeart/2005/8/layout/hierarchy5"/>
    <dgm:cxn modelId="{AA3CEDBF-C78F-40E3-AEFD-03275E7BA7E3}" type="presOf" srcId="{95D64E08-CCE2-4825-BDDC-C725BDE40A7B}" destId="{B65D8799-21A2-4645-A91D-8CCE0AFC4440}" srcOrd="0" destOrd="0" presId="urn:microsoft.com/office/officeart/2005/8/layout/hierarchy5"/>
    <dgm:cxn modelId="{5AF27926-E088-4479-84AD-6E2E7A84B76B}" type="presOf" srcId="{961BDE9F-FB2F-48BD-A46F-481F54C2D122}" destId="{7184123C-BA6B-469D-8775-AB81CACD329B}" srcOrd="0" destOrd="0" presId="urn:microsoft.com/office/officeart/2005/8/layout/hierarchy5"/>
    <dgm:cxn modelId="{3C0A8B00-8272-452E-B08E-702CE3C27215}" type="presOf" srcId="{D08C9C32-C358-4ED3-93C1-5DB9695F6C13}" destId="{5554D6DD-8AC1-491E-88AB-987C486EC27A}" srcOrd="0" destOrd="0" presId="urn:microsoft.com/office/officeart/2005/8/layout/hierarchy5"/>
    <dgm:cxn modelId="{F4378EBE-6290-4808-8B07-4602D9D72AC0}" type="presOf" srcId="{EB6F676B-B72D-4B85-9C57-D6EFA7989A1C}" destId="{312279AB-A1FD-4F72-A3E4-0C4FB777C330}" srcOrd="1" destOrd="0" presId="urn:microsoft.com/office/officeart/2005/8/layout/hierarchy5"/>
    <dgm:cxn modelId="{77E79B46-52A2-4660-9F04-F0089D34CED0}" type="presOf" srcId="{5139CF79-016A-41E5-AE3B-C91CAC575C0A}" destId="{38CB0051-F707-40CC-AE5F-49479C8CCB6C}" srcOrd="0" destOrd="0" presId="urn:microsoft.com/office/officeart/2005/8/layout/hierarchy5"/>
    <dgm:cxn modelId="{D9163F77-12C2-468F-8FB7-C845E886A2C6}" type="presOf" srcId="{BC69DB89-98F1-45BE-9191-D3C9C4E0D8E0}" destId="{522470CC-7792-4F8D-BCFF-493ACE32C023}" srcOrd="0" destOrd="0" presId="urn:microsoft.com/office/officeart/2005/8/layout/hierarchy5"/>
    <dgm:cxn modelId="{C09F1331-0949-4BE6-8281-4219B4E38877}" srcId="{BC69DB89-98F1-45BE-9191-D3C9C4E0D8E0}" destId="{D08C9C32-C358-4ED3-93C1-5DB9695F6C13}" srcOrd="3" destOrd="0" parTransId="{835F0C3D-4CFD-4758-A5F6-CC091E315DB2}" sibTransId="{0AE4002C-5899-4592-8652-4DC1E8563161}"/>
    <dgm:cxn modelId="{5ED7C5CD-03CA-425E-86B7-7386D9594ED5}" type="presOf" srcId="{961BDE9F-FB2F-48BD-A46F-481F54C2D122}" destId="{C533AF6D-F0E8-4E52-AA48-433DD0E217A0}" srcOrd="1" destOrd="0" presId="urn:microsoft.com/office/officeart/2005/8/layout/hierarchy5"/>
    <dgm:cxn modelId="{35BEBA17-4E03-4C94-8FFC-8048845E81D7}" type="presOf" srcId="{66E5CA9B-E09D-4476-A75B-4EFFAC82D73E}" destId="{4CA92712-71ED-4102-B99C-E1E8198C7F5F}" srcOrd="1" destOrd="0" presId="urn:microsoft.com/office/officeart/2005/8/layout/hierarchy5"/>
    <dgm:cxn modelId="{71D87675-F250-452B-A67F-F831A23C0846}" type="presOf" srcId="{D08C9C32-C358-4ED3-93C1-5DB9695F6C13}" destId="{4534C6FC-9BDE-4017-97CD-A8F3230DEF6D}" srcOrd="1" destOrd="0" presId="urn:microsoft.com/office/officeart/2005/8/layout/hierarchy5"/>
    <dgm:cxn modelId="{526243C6-2FCC-4DF7-8AC7-2C6FC5B73AE7}" type="presOf" srcId="{95D64E08-CCE2-4825-BDDC-C725BDE40A7B}" destId="{B85CEED7-2925-41AC-8F3B-1ED76753118A}" srcOrd="1" destOrd="0" presId="urn:microsoft.com/office/officeart/2005/8/layout/hierarchy5"/>
    <dgm:cxn modelId="{E83D4763-A1AE-4AF3-922D-27A3AD6C5054}" type="presOf" srcId="{5139CF79-016A-41E5-AE3B-C91CAC575C0A}" destId="{9C9E2184-08F7-4A31-B26B-FA2A23CED914}" srcOrd="1" destOrd="0" presId="urn:microsoft.com/office/officeart/2005/8/layout/hierarchy5"/>
    <dgm:cxn modelId="{C9C6D7A6-A886-4E80-8B90-B51CD975797A}" srcId="{BC69DB89-98F1-45BE-9191-D3C9C4E0D8E0}" destId="{518EBFD5-4DAB-452C-9B95-7895A34789C1}" srcOrd="2" destOrd="0" parTransId="{4D034A10-104D-4BA6-B027-C41A1DF0F612}" sibTransId="{79758B8B-9AE5-4743-BEDF-4C9F1D5BAD94}"/>
    <dgm:cxn modelId="{08E3B352-E5A1-492A-832D-42D90CFBED2C}" srcId="{E7EB8907-F014-44DD-B8FC-6CB3D14E3B67}" destId="{C4C40CB4-E0A3-4339-A014-9C95BBEC4E0E}" srcOrd="0" destOrd="0" parTransId="{961BDE9F-FB2F-48BD-A46F-481F54C2D122}" sibTransId="{18DAAFA0-B313-4C10-AABE-66714474EF18}"/>
    <dgm:cxn modelId="{A7014D27-24EA-4D11-99E8-6CBA2E28EA59}" type="presOf" srcId="{518EBFD5-4DAB-452C-9B95-7895A34789C1}" destId="{D8C1410B-062D-4C81-9478-28F51C3019A6}" srcOrd="1" destOrd="0" presId="urn:microsoft.com/office/officeart/2005/8/layout/hierarchy5"/>
    <dgm:cxn modelId="{D74D251E-94C1-4B39-8723-D58A3CDFEE92}" type="presParOf" srcId="{522470CC-7792-4F8D-BCFF-493ACE32C023}" destId="{AF46F82C-CE57-4277-8281-714C976AFA8F}" srcOrd="0" destOrd="0" presId="urn:microsoft.com/office/officeart/2005/8/layout/hierarchy5"/>
    <dgm:cxn modelId="{7DC24795-AC25-4170-B32D-BE70547B777F}" type="presParOf" srcId="{AF46F82C-CE57-4277-8281-714C976AFA8F}" destId="{8F3E91AB-2DF0-47E6-AAC0-6696629DB266}" srcOrd="0" destOrd="0" presId="urn:microsoft.com/office/officeart/2005/8/layout/hierarchy5"/>
    <dgm:cxn modelId="{0EFFC35A-BB7A-4517-9860-39FF690B8646}" type="presParOf" srcId="{AF46F82C-CE57-4277-8281-714C976AFA8F}" destId="{2E074535-DD93-42D4-964E-E5E9AE8C744D}" srcOrd="1" destOrd="0" presId="urn:microsoft.com/office/officeart/2005/8/layout/hierarchy5"/>
    <dgm:cxn modelId="{A7FF019A-0C51-442C-ADFA-4C7BE5507709}" type="presParOf" srcId="{2E074535-DD93-42D4-964E-E5E9AE8C744D}" destId="{8BA7BADA-86E6-42A7-ACA0-ED9AF8E64E1C}" srcOrd="0" destOrd="0" presId="urn:microsoft.com/office/officeart/2005/8/layout/hierarchy5"/>
    <dgm:cxn modelId="{4D595FC9-CB97-4B40-85F5-2A9D651DD6CC}" type="presParOf" srcId="{8BA7BADA-86E6-42A7-ACA0-ED9AF8E64E1C}" destId="{0A97795C-09CE-4E0C-8348-7F31C5F27904}" srcOrd="0" destOrd="0" presId="urn:microsoft.com/office/officeart/2005/8/layout/hierarchy5"/>
    <dgm:cxn modelId="{815BAF67-757C-489F-919E-55CE226984C8}" type="presParOf" srcId="{8BA7BADA-86E6-42A7-ACA0-ED9AF8E64E1C}" destId="{577D862E-D525-4D77-8AD1-B4BBE2E2C843}" srcOrd="1" destOrd="0" presId="urn:microsoft.com/office/officeart/2005/8/layout/hierarchy5"/>
    <dgm:cxn modelId="{11FCE945-729B-4628-85E6-B0E2488708B2}" type="presParOf" srcId="{577D862E-D525-4D77-8AD1-B4BBE2E2C843}" destId="{B65D8799-21A2-4645-A91D-8CCE0AFC4440}" srcOrd="0" destOrd="0" presId="urn:microsoft.com/office/officeart/2005/8/layout/hierarchy5"/>
    <dgm:cxn modelId="{232FE810-BC7E-44F5-960D-9EB0B6BF7605}" type="presParOf" srcId="{B65D8799-21A2-4645-A91D-8CCE0AFC4440}" destId="{B85CEED7-2925-41AC-8F3B-1ED76753118A}" srcOrd="0" destOrd="0" presId="urn:microsoft.com/office/officeart/2005/8/layout/hierarchy5"/>
    <dgm:cxn modelId="{676EC0E9-18F2-45FB-8CB1-0F22112564DA}" type="presParOf" srcId="{577D862E-D525-4D77-8AD1-B4BBE2E2C843}" destId="{862DDF71-D976-4651-8C9B-7810524241A7}" srcOrd="1" destOrd="0" presId="urn:microsoft.com/office/officeart/2005/8/layout/hierarchy5"/>
    <dgm:cxn modelId="{67A3AEE7-6EDA-4F72-A07B-C8ED64B62B26}" type="presParOf" srcId="{862DDF71-D976-4651-8C9B-7810524241A7}" destId="{9EE3D4C8-EB5A-4541-852D-D7018776FDC5}" srcOrd="0" destOrd="0" presId="urn:microsoft.com/office/officeart/2005/8/layout/hierarchy5"/>
    <dgm:cxn modelId="{E61B2583-E35C-49F4-B444-7501BC0CB60C}" type="presParOf" srcId="{862DDF71-D976-4651-8C9B-7810524241A7}" destId="{485D383D-0A73-44BF-B963-AECDCF0B8146}" srcOrd="1" destOrd="0" presId="urn:microsoft.com/office/officeart/2005/8/layout/hierarchy5"/>
    <dgm:cxn modelId="{5C81C5C0-304F-407B-9BC7-EBC4D77A767F}" type="presParOf" srcId="{485D383D-0A73-44BF-B963-AECDCF0B8146}" destId="{7184123C-BA6B-469D-8775-AB81CACD329B}" srcOrd="0" destOrd="0" presId="urn:microsoft.com/office/officeart/2005/8/layout/hierarchy5"/>
    <dgm:cxn modelId="{2ADE5EC3-762F-47DF-9A22-5BAB87BD68B5}" type="presParOf" srcId="{7184123C-BA6B-469D-8775-AB81CACD329B}" destId="{C533AF6D-F0E8-4E52-AA48-433DD0E217A0}" srcOrd="0" destOrd="0" presId="urn:microsoft.com/office/officeart/2005/8/layout/hierarchy5"/>
    <dgm:cxn modelId="{02FC3028-D5DE-4096-A7FE-E9D9D159CB74}" type="presParOf" srcId="{485D383D-0A73-44BF-B963-AECDCF0B8146}" destId="{200A3E08-DACD-43AE-8162-425AA0A01D1E}" srcOrd="1" destOrd="0" presId="urn:microsoft.com/office/officeart/2005/8/layout/hierarchy5"/>
    <dgm:cxn modelId="{DA0BB54A-890B-4328-939F-A7F0EB969449}" type="presParOf" srcId="{200A3E08-DACD-43AE-8162-425AA0A01D1E}" destId="{9152E101-1494-4625-AC1B-C214DB546C32}" srcOrd="0" destOrd="0" presId="urn:microsoft.com/office/officeart/2005/8/layout/hierarchy5"/>
    <dgm:cxn modelId="{82470A13-9274-4497-93FE-FDAA44DE5BEE}" type="presParOf" srcId="{200A3E08-DACD-43AE-8162-425AA0A01D1E}" destId="{72D97B97-BCB3-445A-8F13-A6369357960C}" srcOrd="1" destOrd="0" presId="urn:microsoft.com/office/officeart/2005/8/layout/hierarchy5"/>
    <dgm:cxn modelId="{59D79D01-31DE-4CC0-8D35-6DD8638A81EA}" type="presParOf" srcId="{577D862E-D525-4D77-8AD1-B4BBE2E2C843}" destId="{08D061F5-07A9-45E3-84B1-D1720F60D54D}" srcOrd="2" destOrd="0" presId="urn:microsoft.com/office/officeart/2005/8/layout/hierarchy5"/>
    <dgm:cxn modelId="{774C511A-B5EB-41EB-B334-6714AEA6C9F1}" type="presParOf" srcId="{08D061F5-07A9-45E3-84B1-D1720F60D54D}" destId="{4CA92712-71ED-4102-B99C-E1E8198C7F5F}" srcOrd="0" destOrd="0" presId="urn:microsoft.com/office/officeart/2005/8/layout/hierarchy5"/>
    <dgm:cxn modelId="{29EE113A-6930-47E3-B83B-5671DAFE7444}" type="presParOf" srcId="{577D862E-D525-4D77-8AD1-B4BBE2E2C843}" destId="{F9EA1E51-9362-4CC4-ABE8-B9B6BD9A864C}" srcOrd="3" destOrd="0" presId="urn:microsoft.com/office/officeart/2005/8/layout/hierarchy5"/>
    <dgm:cxn modelId="{3B787270-7BB7-46B6-B758-474FD0005F58}" type="presParOf" srcId="{F9EA1E51-9362-4CC4-ABE8-B9B6BD9A864C}" destId="{33C4D894-44F6-40BB-BBAF-17F042A63865}" srcOrd="0" destOrd="0" presId="urn:microsoft.com/office/officeart/2005/8/layout/hierarchy5"/>
    <dgm:cxn modelId="{76860F2E-2AB8-44CF-AB29-AA6776874199}" type="presParOf" srcId="{F9EA1E51-9362-4CC4-ABE8-B9B6BD9A864C}" destId="{D390352A-082F-4AE0-A95D-625348FA39C8}" srcOrd="1" destOrd="0" presId="urn:microsoft.com/office/officeart/2005/8/layout/hierarchy5"/>
    <dgm:cxn modelId="{1376438C-CAF3-4222-AC15-D9DB0347F652}" type="presParOf" srcId="{D390352A-082F-4AE0-A95D-625348FA39C8}" destId="{14683E94-334B-4D53-B1C5-E66CF94B8025}" srcOrd="0" destOrd="0" presId="urn:microsoft.com/office/officeart/2005/8/layout/hierarchy5"/>
    <dgm:cxn modelId="{E8AC04C3-C235-4501-9FA6-F8B20BB5C100}" type="presParOf" srcId="{14683E94-334B-4D53-B1C5-E66CF94B8025}" destId="{312279AB-A1FD-4F72-A3E4-0C4FB777C330}" srcOrd="0" destOrd="0" presId="urn:microsoft.com/office/officeart/2005/8/layout/hierarchy5"/>
    <dgm:cxn modelId="{4D6EA6C1-82C1-48E4-9D8E-6561A6E6784E}" type="presParOf" srcId="{D390352A-082F-4AE0-A95D-625348FA39C8}" destId="{32D69914-3158-46E0-8355-341A5AED0DF5}" srcOrd="1" destOrd="0" presId="urn:microsoft.com/office/officeart/2005/8/layout/hierarchy5"/>
    <dgm:cxn modelId="{4A354BA7-31B4-42E9-B3E9-2B13815EB8DD}" type="presParOf" srcId="{32D69914-3158-46E0-8355-341A5AED0DF5}" destId="{0B1C8497-3D20-4696-BC5C-CC2FB256EDB7}" srcOrd="0" destOrd="0" presId="urn:microsoft.com/office/officeart/2005/8/layout/hierarchy5"/>
    <dgm:cxn modelId="{E8CA696E-14A9-4D54-B736-9D2E9B6F1F3C}" type="presParOf" srcId="{32D69914-3158-46E0-8355-341A5AED0DF5}" destId="{3D0F186D-23BC-4FEF-931B-6E33E37ABACC}" srcOrd="1" destOrd="0" presId="urn:microsoft.com/office/officeart/2005/8/layout/hierarchy5"/>
    <dgm:cxn modelId="{2BE7EC25-A845-42AB-A51D-8EF1B46EFA71}" type="presParOf" srcId="{522470CC-7792-4F8D-BCFF-493ACE32C023}" destId="{A46EE97F-E15C-49C7-BC0A-E5770BF5D36D}" srcOrd="1" destOrd="0" presId="urn:microsoft.com/office/officeart/2005/8/layout/hierarchy5"/>
    <dgm:cxn modelId="{0A01CA7D-5F9B-4298-B6F6-B43AD637CB8B}" type="presParOf" srcId="{A46EE97F-E15C-49C7-BC0A-E5770BF5D36D}" destId="{4DC9F95A-08C8-4A20-B965-7A5CED2A5341}" srcOrd="0" destOrd="0" presId="urn:microsoft.com/office/officeart/2005/8/layout/hierarchy5"/>
    <dgm:cxn modelId="{2F5E126D-FFA4-4454-9120-CEE85BB8B2C8}" type="presParOf" srcId="{4DC9F95A-08C8-4A20-B965-7A5CED2A5341}" destId="{38CB0051-F707-40CC-AE5F-49479C8CCB6C}" srcOrd="0" destOrd="0" presId="urn:microsoft.com/office/officeart/2005/8/layout/hierarchy5"/>
    <dgm:cxn modelId="{402659B3-875A-43B3-B645-AADA182F89D4}" type="presParOf" srcId="{4DC9F95A-08C8-4A20-B965-7A5CED2A5341}" destId="{9C9E2184-08F7-4A31-B26B-FA2A23CED914}" srcOrd="1" destOrd="0" presId="urn:microsoft.com/office/officeart/2005/8/layout/hierarchy5"/>
    <dgm:cxn modelId="{1F5DC776-80F1-4E93-8C5F-DFF3FC4F3E27}" type="presParOf" srcId="{A46EE97F-E15C-49C7-BC0A-E5770BF5D36D}" destId="{E954C0C1-3D52-4957-9356-3F2BEB70325C}" srcOrd="1" destOrd="0" presId="urn:microsoft.com/office/officeart/2005/8/layout/hierarchy5"/>
    <dgm:cxn modelId="{9BA2610B-A1E0-4285-87FA-AB65284004CC}" type="presParOf" srcId="{E954C0C1-3D52-4957-9356-3F2BEB70325C}" destId="{48CBF591-FAC9-4A13-A108-5842026CF01A}" srcOrd="0" destOrd="0" presId="urn:microsoft.com/office/officeart/2005/8/layout/hierarchy5"/>
    <dgm:cxn modelId="{1976F138-C29E-437E-8435-80D7D1290CDF}" type="presParOf" srcId="{A46EE97F-E15C-49C7-BC0A-E5770BF5D36D}" destId="{B983018E-5C35-4836-9B47-9EEBF622930E}" srcOrd="2" destOrd="0" presId="urn:microsoft.com/office/officeart/2005/8/layout/hierarchy5"/>
    <dgm:cxn modelId="{87EC1B1B-56D1-4275-AAEF-86BC2326F5C6}" type="presParOf" srcId="{B983018E-5C35-4836-9B47-9EEBF622930E}" destId="{ACEC5D66-4C41-4922-8119-59089F6609F4}" srcOrd="0" destOrd="0" presId="urn:microsoft.com/office/officeart/2005/8/layout/hierarchy5"/>
    <dgm:cxn modelId="{B3E3D346-C16D-4F50-9A81-07B5D94355A7}" type="presParOf" srcId="{B983018E-5C35-4836-9B47-9EEBF622930E}" destId="{D8C1410B-062D-4C81-9478-28F51C3019A6}" srcOrd="1" destOrd="0" presId="urn:microsoft.com/office/officeart/2005/8/layout/hierarchy5"/>
    <dgm:cxn modelId="{2859301D-8C15-4F9A-9D28-DEEC77196AF8}" type="presParOf" srcId="{A46EE97F-E15C-49C7-BC0A-E5770BF5D36D}" destId="{E2B4076F-3C5B-4EC7-8A51-3E9100957C7E}" srcOrd="3" destOrd="0" presId="urn:microsoft.com/office/officeart/2005/8/layout/hierarchy5"/>
    <dgm:cxn modelId="{1ED2BBE8-4857-41D2-AF96-70AAD4EAF0B0}" type="presParOf" srcId="{E2B4076F-3C5B-4EC7-8A51-3E9100957C7E}" destId="{73B7F5BC-84DD-49AF-AC30-DD6E207925D5}" srcOrd="0" destOrd="0" presId="urn:microsoft.com/office/officeart/2005/8/layout/hierarchy5"/>
    <dgm:cxn modelId="{649B188E-BB73-4FE7-9114-E4D918C0B757}" type="presParOf" srcId="{A46EE97F-E15C-49C7-BC0A-E5770BF5D36D}" destId="{EA9731A3-96D4-4125-8F1C-F2526EC32060}" srcOrd="4" destOrd="0" presId="urn:microsoft.com/office/officeart/2005/8/layout/hierarchy5"/>
    <dgm:cxn modelId="{96E649AC-51C1-463C-BD40-22636F18DEDB}" type="presParOf" srcId="{EA9731A3-96D4-4125-8F1C-F2526EC32060}" destId="{5554D6DD-8AC1-491E-88AB-987C486EC27A}" srcOrd="0" destOrd="0" presId="urn:microsoft.com/office/officeart/2005/8/layout/hierarchy5"/>
    <dgm:cxn modelId="{6A2A49E4-3413-4A61-80DD-B82718DAB184}" type="presParOf" srcId="{EA9731A3-96D4-4125-8F1C-F2526EC32060}" destId="{4534C6FC-9BDE-4017-97CD-A8F3230DEF6D}" srcOrd="1" destOrd="0" presId="urn:microsoft.com/office/officeart/2005/8/layout/hierarchy5"/>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A7F55F-30A6-490B-9FCB-82694697C135}"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2FB7C366-CF1C-4549-897B-1814AD1FD7BE}">
      <dgm:prSet phldrT="[Text]"/>
      <dgm:spPr>
        <a:solidFill>
          <a:srgbClr val="949D9E"/>
        </a:solidFill>
      </dgm:spPr>
      <dgm:t>
        <a:bodyPr/>
        <a:lstStyle/>
        <a:p>
          <a:r>
            <a:rPr lang="en-US" dirty="0" smtClean="0"/>
            <a:t>Board</a:t>
          </a:r>
          <a:endParaRPr lang="en-US" dirty="0"/>
        </a:p>
      </dgm:t>
    </dgm:pt>
    <dgm:pt modelId="{D6B29B0F-DCA7-4A59-8A3C-F3B7A1F37D90}" type="parTrans" cxnId="{94826DDD-4E97-452C-A863-3C65E301346F}">
      <dgm:prSet/>
      <dgm:spPr/>
      <dgm:t>
        <a:bodyPr/>
        <a:lstStyle/>
        <a:p>
          <a:endParaRPr lang="en-US"/>
        </a:p>
      </dgm:t>
    </dgm:pt>
    <dgm:pt modelId="{D3FBE56A-86C5-405E-94AC-72160EB41B9D}" type="sibTrans" cxnId="{94826DDD-4E97-452C-A863-3C65E301346F}">
      <dgm:prSet/>
      <dgm:spPr/>
      <dgm:t>
        <a:bodyPr/>
        <a:lstStyle/>
        <a:p>
          <a:endParaRPr lang="en-US"/>
        </a:p>
      </dgm:t>
    </dgm:pt>
    <dgm:pt modelId="{703B6589-F4EC-4678-B729-6D1B8170782D}">
      <dgm:prSet phldrT="[Text]"/>
      <dgm:spPr>
        <a:solidFill>
          <a:srgbClr val="949D9E"/>
        </a:solidFill>
      </dgm:spPr>
      <dgm:t>
        <a:bodyPr/>
        <a:lstStyle/>
        <a:p>
          <a:r>
            <a:rPr lang="en-US" dirty="0" smtClean="0"/>
            <a:t>Board committees</a:t>
          </a:r>
          <a:endParaRPr lang="en-US" dirty="0"/>
        </a:p>
      </dgm:t>
    </dgm:pt>
    <dgm:pt modelId="{48E78D11-2AA0-4FC5-8F70-0206AE080C22}" type="parTrans" cxnId="{66D81672-6078-4659-BE21-51E9876616C8}">
      <dgm:prSet/>
      <dgm:spPr/>
      <dgm:t>
        <a:bodyPr/>
        <a:lstStyle/>
        <a:p>
          <a:endParaRPr lang="en-US"/>
        </a:p>
      </dgm:t>
    </dgm:pt>
    <dgm:pt modelId="{A3BCFB20-C371-4640-8A58-A85DBCE9FA73}" type="sibTrans" cxnId="{66D81672-6078-4659-BE21-51E9876616C8}">
      <dgm:prSet/>
      <dgm:spPr/>
      <dgm:t>
        <a:bodyPr/>
        <a:lstStyle/>
        <a:p>
          <a:endParaRPr lang="en-US"/>
        </a:p>
      </dgm:t>
    </dgm:pt>
    <dgm:pt modelId="{72B1062A-2C71-4EC3-91D8-7D23B6644971}">
      <dgm:prSet phldrT="[Text]"/>
      <dgm:spPr>
        <a:solidFill>
          <a:srgbClr val="949D9E"/>
        </a:solidFill>
      </dgm:spPr>
      <dgm:t>
        <a:bodyPr/>
        <a:lstStyle/>
        <a:p>
          <a:r>
            <a:rPr lang="en-US" dirty="0" smtClean="0"/>
            <a:t>National Member Groups</a:t>
          </a:r>
          <a:endParaRPr lang="en-US" dirty="0"/>
        </a:p>
      </dgm:t>
    </dgm:pt>
    <dgm:pt modelId="{EB0ADE41-0D72-4723-9C10-8B51F5AB4CBB}" type="parTrans" cxnId="{1227A65E-D6BF-4757-8668-184CAD3A40B8}">
      <dgm:prSet/>
      <dgm:spPr/>
      <dgm:t>
        <a:bodyPr/>
        <a:lstStyle/>
        <a:p>
          <a:endParaRPr lang="en-US"/>
        </a:p>
      </dgm:t>
    </dgm:pt>
    <dgm:pt modelId="{9EBE0029-C8BD-49D3-B519-EEADA2BF37FB}" type="sibTrans" cxnId="{1227A65E-D6BF-4757-8668-184CAD3A40B8}">
      <dgm:prSet/>
      <dgm:spPr/>
      <dgm:t>
        <a:bodyPr/>
        <a:lstStyle/>
        <a:p>
          <a:endParaRPr lang="en-US"/>
        </a:p>
      </dgm:t>
    </dgm:pt>
    <dgm:pt modelId="{62A468BC-58EF-4B86-A00E-86605CDE0E84}">
      <dgm:prSet phldrT="[Text]"/>
      <dgm:spPr>
        <a:solidFill>
          <a:srgbClr val="949D9E"/>
        </a:solidFill>
      </dgm:spPr>
      <dgm:t>
        <a:bodyPr/>
        <a:lstStyle/>
        <a:p>
          <a:r>
            <a:rPr lang="en-US" dirty="0" smtClean="0"/>
            <a:t>National User Groups</a:t>
          </a:r>
          <a:endParaRPr lang="en-US" dirty="0"/>
        </a:p>
      </dgm:t>
    </dgm:pt>
    <dgm:pt modelId="{6BE8671E-95C1-4585-B215-3CC1BD0FE182}" type="parTrans" cxnId="{EA1E4F35-7BD3-41E7-9731-6B613E71F24A}">
      <dgm:prSet/>
      <dgm:spPr/>
      <dgm:t>
        <a:bodyPr/>
        <a:lstStyle/>
        <a:p>
          <a:endParaRPr lang="en-US"/>
        </a:p>
      </dgm:t>
    </dgm:pt>
    <dgm:pt modelId="{0C2DC32B-0893-432D-8484-A1B55E4B2FD1}" type="sibTrans" cxnId="{EA1E4F35-7BD3-41E7-9731-6B613E71F24A}">
      <dgm:prSet/>
      <dgm:spPr/>
      <dgm:t>
        <a:bodyPr/>
        <a:lstStyle/>
        <a:p>
          <a:endParaRPr lang="en-US"/>
        </a:p>
      </dgm:t>
    </dgm:pt>
    <dgm:pt modelId="{15F72403-36B5-4CC5-B9B8-05D5D7AB8BCD}" type="pres">
      <dgm:prSet presAssocID="{46A7F55F-30A6-490B-9FCB-82694697C135}" presName="diagram" presStyleCnt="0">
        <dgm:presLayoutVars>
          <dgm:dir/>
          <dgm:resizeHandles val="exact"/>
        </dgm:presLayoutVars>
      </dgm:prSet>
      <dgm:spPr/>
      <dgm:t>
        <a:bodyPr/>
        <a:lstStyle/>
        <a:p>
          <a:endParaRPr lang="en-US"/>
        </a:p>
      </dgm:t>
    </dgm:pt>
    <dgm:pt modelId="{70276F8C-9D80-45A9-97FF-FEE612D526B8}" type="pres">
      <dgm:prSet presAssocID="{2FB7C366-CF1C-4549-897B-1814AD1FD7BE}" presName="node" presStyleLbl="node1" presStyleIdx="0" presStyleCnt="4">
        <dgm:presLayoutVars>
          <dgm:bulletEnabled val="1"/>
        </dgm:presLayoutVars>
      </dgm:prSet>
      <dgm:spPr/>
      <dgm:t>
        <a:bodyPr/>
        <a:lstStyle/>
        <a:p>
          <a:endParaRPr lang="en-US"/>
        </a:p>
      </dgm:t>
    </dgm:pt>
    <dgm:pt modelId="{09797F85-9B12-4C7D-BB9E-9E97D6626660}" type="pres">
      <dgm:prSet presAssocID="{D3FBE56A-86C5-405E-94AC-72160EB41B9D}" presName="sibTrans" presStyleCnt="0"/>
      <dgm:spPr/>
    </dgm:pt>
    <dgm:pt modelId="{4DF681CE-EE2D-41A6-B441-75DB9DA1AB2D}" type="pres">
      <dgm:prSet presAssocID="{703B6589-F4EC-4678-B729-6D1B8170782D}" presName="node" presStyleLbl="node1" presStyleIdx="1" presStyleCnt="4">
        <dgm:presLayoutVars>
          <dgm:bulletEnabled val="1"/>
        </dgm:presLayoutVars>
      </dgm:prSet>
      <dgm:spPr/>
      <dgm:t>
        <a:bodyPr/>
        <a:lstStyle/>
        <a:p>
          <a:endParaRPr lang="en-US"/>
        </a:p>
      </dgm:t>
    </dgm:pt>
    <dgm:pt modelId="{F9FDAE54-F1DA-4B72-93DE-F71AB8684603}" type="pres">
      <dgm:prSet presAssocID="{A3BCFB20-C371-4640-8A58-A85DBCE9FA73}" presName="sibTrans" presStyleCnt="0"/>
      <dgm:spPr/>
    </dgm:pt>
    <dgm:pt modelId="{7AFC3AE2-D222-44D0-8A61-64C443AC854A}" type="pres">
      <dgm:prSet presAssocID="{72B1062A-2C71-4EC3-91D8-7D23B6644971}" presName="node" presStyleLbl="node1" presStyleIdx="2" presStyleCnt="4">
        <dgm:presLayoutVars>
          <dgm:bulletEnabled val="1"/>
        </dgm:presLayoutVars>
      </dgm:prSet>
      <dgm:spPr/>
      <dgm:t>
        <a:bodyPr/>
        <a:lstStyle/>
        <a:p>
          <a:endParaRPr lang="en-US"/>
        </a:p>
      </dgm:t>
    </dgm:pt>
    <dgm:pt modelId="{EA7A97C1-78C8-4939-B3A8-F7873DE60E9A}" type="pres">
      <dgm:prSet presAssocID="{9EBE0029-C8BD-49D3-B519-EEADA2BF37FB}" presName="sibTrans" presStyleCnt="0"/>
      <dgm:spPr/>
    </dgm:pt>
    <dgm:pt modelId="{6C9ED647-A8C7-4A8B-9E00-71D736276934}" type="pres">
      <dgm:prSet presAssocID="{62A468BC-58EF-4B86-A00E-86605CDE0E84}" presName="node" presStyleLbl="node1" presStyleIdx="3" presStyleCnt="4">
        <dgm:presLayoutVars>
          <dgm:bulletEnabled val="1"/>
        </dgm:presLayoutVars>
      </dgm:prSet>
      <dgm:spPr/>
      <dgm:t>
        <a:bodyPr/>
        <a:lstStyle/>
        <a:p>
          <a:endParaRPr lang="en-US"/>
        </a:p>
      </dgm:t>
    </dgm:pt>
  </dgm:ptLst>
  <dgm:cxnLst>
    <dgm:cxn modelId="{EA1E4F35-7BD3-41E7-9731-6B613E71F24A}" srcId="{46A7F55F-30A6-490B-9FCB-82694697C135}" destId="{62A468BC-58EF-4B86-A00E-86605CDE0E84}" srcOrd="3" destOrd="0" parTransId="{6BE8671E-95C1-4585-B215-3CC1BD0FE182}" sibTransId="{0C2DC32B-0893-432D-8484-A1B55E4B2FD1}"/>
    <dgm:cxn modelId="{66D81672-6078-4659-BE21-51E9876616C8}" srcId="{46A7F55F-30A6-490B-9FCB-82694697C135}" destId="{703B6589-F4EC-4678-B729-6D1B8170782D}" srcOrd="1" destOrd="0" parTransId="{48E78D11-2AA0-4FC5-8F70-0206AE080C22}" sibTransId="{A3BCFB20-C371-4640-8A58-A85DBCE9FA73}"/>
    <dgm:cxn modelId="{1227A65E-D6BF-4757-8668-184CAD3A40B8}" srcId="{46A7F55F-30A6-490B-9FCB-82694697C135}" destId="{72B1062A-2C71-4EC3-91D8-7D23B6644971}" srcOrd="2" destOrd="0" parTransId="{EB0ADE41-0D72-4723-9C10-8B51F5AB4CBB}" sibTransId="{9EBE0029-C8BD-49D3-B519-EEADA2BF37FB}"/>
    <dgm:cxn modelId="{803EA0CC-405C-4746-9245-6741132491E1}" type="presOf" srcId="{72B1062A-2C71-4EC3-91D8-7D23B6644971}" destId="{7AFC3AE2-D222-44D0-8A61-64C443AC854A}" srcOrd="0" destOrd="0" presId="urn:microsoft.com/office/officeart/2005/8/layout/default#1"/>
    <dgm:cxn modelId="{94826DDD-4E97-452C-A863-3C65E301346F}" srcId="{46A7F55F-30A6-490B-9FCB-82694697C135}" destId="{2FB7C366-CF1C-4549-897B-1814AD1FD7BE}" srcOrd="0" destOrd="0" parTransId="{D6B29B0F-DCA7-4A59-8A3C-F3B7A1F37D90}" sibTransId="{D3FBE56A-86C5-405E-94AC-72160EB41B9D}"/>
    <dgm:cxn modelId="{95E10EF9-CA5E-44CF-89FF-3BFB54E58BAB}" type="presOf" srcId="{46A7F55F-30A6-490B-9FCB-82694697C135}" destId="{15F72403-36B5-4CC5-B9B8-05D5D7AB8BCD}" srcOrd="0" destOrd="0" presId="urn:microsoft.com/office/officeart/2005/8/layout/default#1"/>
    <dgm:cxn modelId="{229A2D85-7C94-4C42-8EC3-06AC300CFD55}" type="presOf" srcId="{62A468BC-58EF-4B86-A00E-86605CDE0E84}" destId="{6C9ED647-A8C7-4A8B-9E00-71D736276934}" srcOrd="0" destOrd="0" presId="urn:microsoft.com/office/officeart/2005/8/layout/default#1"/>
    <dgm:cxn modelId="{47C7055B-5CEA-4400-B7EF-79BA134F2274}" type="presOf" srcId="{703B6589-F4EC-4678-B729-6D1B8170782D}" destId="{4DF681CE-EE2D-41A6-B441-75DB9DA1AB2D}" srcOrd="0" destOrd="0" presId="urn:microsoft.com/office/officeart/2005/8/layout/default#1"/>
    <dgm:cxn modelId="{6AC8D29E-2C9E-4C61-B86C-36B8291D9BAA}" type="presOf" srcId="{2FB7C366-CF1C-4549-897B-1814AD1FD7BE}" destId="{70276F8C-9D80-45A9-97FF-FEE612D526B8}" srcOrd="0" destOrd="0" presId="urn:microsoft.com/office/officeart/2005/8/layout/default#1"/>
    <dgm:cxn modelId="{060BED2E-B1AB-4E24-9427-05625F6CDAB4}" type="presParOf" srcId="{15F72403-36B5-4CC5-B9B8-05D5D7AB8BCD}" destId="{70276F8C-9D80-45A9-97FF-FEE612D526B8}" srcOrd="0" destOrd="0" presId="urn:microsoft.com/office/officeart/2005/8/layout/default#1"/>
    <dgm:cxn modelId="{2FBCBFE1-9D6B-4FA4-B310-2D9542FAFAE2}" type="presParOf" srcId="{15F72403-36B5-4CC5-B9B8-05D5D7AB8BCD}" destId="{09797F85-9B12-4C7D-BB9E-9E97D6626660}" srcOrd="1" destOrd="0" presId="urn:microsoft.com/office/officeart/2005/8/layout/default#1"/>
    <dgm:cxn modelId="{D17E4163-2BB3-4CC3-BD32-258441C1454A}" type="presParOf" srcId="{15F72403-36B5-4CC5-B9B8-05D5D7AB8BCD}" destId="{4DF681CE-EE2D-41A6-B441-75DB9DA1AB2D}" srcOrd="2" destOrd="0" presId="urn:microsoft.com/office/officeart/2005/8/layout/default#1"/>
    <dgm:cxn modelId="{4AA98269-A05F-452E-979F-88F2BA3B1369}" type="presParOf" srcId="{15F72403-36B5-4CC5-B9B8-05D5D7AB8BCD}" destId="{F9FDAE54-F1DA-4B72-93DE-F71AB8684603}" srcOrd="3" destOrd="0" presId="urn:microsoft.com/office/officeart/2005/8/layout/default#1"/>
    <dgm:cxn modelId="{B398FC0D-DF6B-4C4B-9904-5FDCD2173DFD}" type="presParOf" srcId="{15F72403-36B5-4CC5-B9B8-05D5D7AB8BCD}" destId="{7AFC3AE2-D222-44D0-8A61-64C443AC854A}" srcOrd="4" destOrd="0" presId="urn:microsoft.com/office/officeart/2005/8/layout/default#1"/>
    <dgm:cxn modelId="{EBCD0A1D-B627-4743-AB46-12495C7E7251}" type="presParOf" srcId="{15F72403-36B5-4CC5-B9B8-05D5D7AB8BCD}" destId="{EA7A97C1-78C8-4939-B3A8-F7873DE60E9A}" srcOrd="5" destOrd="0" presId="urn:microsoft.com/office/officeart/2005/8/layout/default#1"/>
    <dgm:cxn modelId="{D75F098A-AF29-4D44-8854-07B36BD2EBA4}" type="presParOf" srcId="{15F72403-36B5-4CC5-B9B8-05D5D7AB8BCD}" destId="{6C9ED647-A8C7-4A8B-9E00-71D736276934}" srcOrd="6" destOrd="0" presId="urn:microsoft.com/office/officeart/2005/8/layout/default#1"/>
  </dgm:cxnLst>
  <dgm:bg/>
  <dgm:whole/>
  <dgm:extLst>
    <a:ext uri="http://schemas.microsoft.com/office/drawing/2008/diagram">
      <dsp:dataModelExt xmlns:dsp="http://schemas.microsoft.com/office/drawing/2008/diagram" xmlns="" relId="rId1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479B49-BAAB-4762-9853-D1DB350AF015}"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C7C5D645-F1B3-41B2-8618-D1467E12EE2B}">
      <dgm:prSet/>
      <dgm:spPr/>
      <dgm:t>
        <a:bodyPr/>
        <a:lstStyle/>
        <a:p>
          <a:pPr rtl="0"/>
          <a:r>
            <a:rPr lang="en-US" b="1" dirty="0" smtClean="0"/>
            <a:t>Foster financial stability</a:t>
          </a:r>
          <a:endParaRPr lang="en-US" dirty="0"/>
        </a:p>
      </dgm:t>
    </dgm:pt>
    <dgm:pt modelId="{507E0F4C-9D00-4A1C-93AD-C02CED753AD3}" type="parTrans" cxnId="{4CB86DAB-D01D-48FA-9EDC-87095EA3884A}">
      <dgm:prSet/>
      <dgm:spPr/>
      <dgm:t>
        <a:bodyPr/>
        <a:lstStyle/>
        <a:p>
          <a:endParaRPr lang="en-US"/>
        </a:p>
      </dgm:t>
    </dgm:pt>
    <dgm:pt modelId="{72E7BAEC-E87C-4012-8F3D-7747DD5ECE05}" type="sibTrans" cxnId="{4CB86DAB-D01D-48FA-9EDC-87095EA3884A}">
      <dgm:prSet/>
      <dgm:spPr/>
      <dgm:t>
        <a:bodyPr/>
        <a:lstStyle/>
        <a:p>
          <a:endParaRPr lang="en-US"/>
        </a:p>
      </dgm:t>
    </dgm:pt>
    <dgm:pt modelId="{210E9084-66E2-4263-A993-EE0C2B249E59}">
      <dgm:prSet/>
      <dgm:spPr/>
      <dgm:t>
        <a:bodyPr/>
        <a:lstStyle/>
        <a:p>
          <a:pPr rtl="0"/>
          <a:r>
            <a:rPr lang="en-US" b="1" dirty="0" smtClean="0"/>
            <a:t>Limit systemic risk</a:t>
          </a:r>
          <a:endParaRPr lang="en-US" b="1" dirty="0"/>
        </a:p>
      </dgm:t>
    </dgm:pt>
    <dgm:pt modelId="{B571CA53-03A6-401C-8EF2-4F89C86988AA}" type="parTrans" cxnId="{A16A2CD6-FCE9-41A0-B281-5233024A9E48}">
      <dgm:prSet/>
      <dgm:spPr/>
      <dgm:t>
        <a:bodyPr/>
        <a:lstStyle/>
        <a:p>
          <a:endParaRPr lang="en-US"/>
        </a:p>
      </dgm:t>
    </dgm:pt>
    <dgm:pt modelId="{1146B7B8-E5D1-438B-8DF7-61B4ED614152}" type="sibTrans" cxnId="{A16A2CD6-FCE9-41A0-B281-5233024A9E48}">
      <dgm:prSet/>
      <dgm:spPr/>
      <dgm:t>
        <a:bodyPr/>
        <a:lstStyle/>
        <a:p>
          <a:endParaRPr lang="en-US"/>
        </a:p>
      </dgm:t>
    </dgm:pt>
    <dgm:pt modelId="{F9AC0101-21CD-4B52-B369-822FF893B7D4}">
      <dgm:prSet/>
      <dgm:spPr/>
      <dgm:t>
        <a:bodyPr/>
        <a:lstStyle/>
        <a:p>
          <a:pPr rtl="0"/>
          <a:r>
            <a:rPr lang="en-US" b="1" dirty="0" smtClean="0"/>
            <a:t>Increase safety</a:t>
          </a:r>
          <a:endParaRPr lang="en-US" b="1" dirty="0"/>
        </a:p>
      </dgm:t>
    </dgm:pt>
    <dgm:pt modelId="{013B2A25-1468-4EC2-B277-9EDA2A1824CD}" type="parTrans" cxnId="{AF2BF9A9-DA95-4B70-9433-5E1DE80651B7}">
      <dgm:prSet/>
      <dgm:spPr/>
      <dgm:t>
        <a:bodyPr/>
        <a:lstStyle/>
        <a:p>
          <a:endParaRPr lang="en-US"/>
        </a:p>
      </dgm:t>
    </dgm:pt>
    <dgm:pt modelId="{B77C68D1-6387-44B6-8E82-BE9CA3C332A1}" type="sibTrans" cxnId="{AF2BF9A9-DA95-4B70-9433-5E1DE80651B7}">
      <dgm:prSet/>
      <dgm:spPr/>
      <dgm:t>
        <a:bodyPr/>
        <a:lstStyle/>
        <a:p>
          <a:endParaRPr lang="en-US"/>
        </a:p>
      </dgm:t>
    </dgm:pt>
    <dgm:pt modelId="{770BDA62-DAD5-4304-ADAF-7529A6E41F39}">
      <dgm:prSet/>
      <dgm:spPr/>
      <dgm:t>
        <a:bodyPr/>
        <a:lstStyle/>
        <a:p>
          <a:pPr rtl="0"/>
          <a:r>
            <a:rPr lang="en-US" b="1" dirty="0" smtClean="0"/>
            <a:t>Support greater efficiency</a:t>
          </a:r>
          <a:endParaRPr lang="en-US" b="1" dirty="0"/>
        </a:p>
      </dgm:t>
    </dgm:pt>
    <dgm:pt modelId="{16A0907B-B20A-4A92-8DB7-88DBE7BD4024}" type="parTrans" cxnId="{3D7615AF-69F4-4014-B5B6-7DCE968852D1}">
      <dgm:prSet/>
      <dgm:spPr/>
      <dgm:t>
        <a:bodyPr/>
        <a:lstStyle/>
        <a:p>
          <a:endParaRPr lang="en-US"/>
        </a:p>
      </dgm:t>
    </dgm:pt>
    <dgm:pt modelId="{699A60B9-6956-45F6-BE72-C23819D61463}" type="sibTrans" cxnId="{3D7615AF-69F4-4014-B5B6-7DCE968852D1}">
      <dgm:prSet/>
      <dgm:spPr/>
      <dgm:t>
        <a:bodyPr/>
        <a:lstStyle/>
        <a:p>
          <a:endParaRPr lang="en-US"/>
        </a:p>
      </dgm:t>
    </dgm:pt>
    <dgm:pt modelId="{716790DE-0BEE-4062-AB1B-A160BFFCA381}" type="pres">
      <dgm:prSet presAssocID="{7A479B49-BAAB-4762-9853-D1DB350AF015}" presName="Name0" presStyleCnt="0">
        <dgm:presLayoutVars>
          <dgm:chMax val="7"/>
          <dgm:chPref val="7"/>
          <dgm:dir/>
          <dgm:animLvl val="lvl"/>
        </dgm:presLayoutVars>
      </dgm:prSet>
      <dgm:spPr/>
      <dgm:t>
        <a:bodyPr/>
        <a:lstStyle/>
        <a:p>
          <a:endParaRPr lang="en-US"/>
        </a:p>
      </dgm:t>
    </dgm:pt>
    <dgm:pt modelId="{7FC1DCFE-C1F7-4DBE-924D-8DC153D7F2A4}" type="pres">
      <dgm:prSet presAssocID="{C7C5D645-F1B3-41B2-8618-D1467E12EE2B}" presName="Accent1" presStyleCnt="0"/>
      <dgm:spPr/>
    </dgm:pt>
    <dgm:pt modelId="{C9AEF5EF-E89A-47FC-8866-BF944C0B2DE8}" type="pres">
      <dgm:prSet presAssocID="{C7C5D645-F1B3-41B2-8618-D1467E12EE2B}" presName="Accent" presStyleLbl="node1" presStyleIdx="0" presStyleCnt="4"/>
      <dgm:spPr>
        <a:solidFill>
          <a:srgbClr val="FFC000"/>
        </a:solidFill>
      </dgm:spPr>
    </dgm:pt>
    <dgm:pt modelId="{B5EAB9A7-C549-4C10-A657-8933B1EF7A51}" type="pres">
      <dgm:prSet presAssocID="{C7C5D645-F1B3-41B2-8618-D1467E12EE2B}" presName="Parent1" presStyleLbl="revTx" presStyleIdx="0" presStyleCnt="4">
        <dgm:presLayoutVars>
          <dgm:chMax val="1"/>
          <dgm:chPref val="1"/>
          <dgm:bulletEnabled val="1"/>
        </dgm:presLayoutVars>
      </dgm:prSet>
      <dgm:spPr/>
      <dgm:t>
        <a:bodyPr/>
        <a:lstStyle/>
        <a:p>
          <a:endParaRPr lang="en-US"/>
        </a:p>
      </dgm:t>
    </dgm:pt>
    <dgm:pt modelId="{763F3415-C67A-4322-8D0A-82F5EDD78E55}" type="pres">
      <dgm:prSet presAssocID="{210E9084-66E2-4263-A993-EE0C2B249E59}" presName="Accent2" presStyleCnt="0"/>
      <dgm:spPr/>
    </dgm:pt>
    <dgm:pt modelId="{22AD323B-45A6-4153-A15C-4B8FE0DBD243}" type="pres">
      <dgm:prSet presAssocID="{210E9084-66E2-4263-A993-EE0C2B249E59}" presName="Accent" presStyleLbl="node1" presStyleIdx="1" presStyleCnt="4"/>
      <dgm:spPr>
        <a:solidFill>
          <a:srgbClr val="FF3300"/>
        </a:solidFill>
      </dgm:spPr>
    </dgm:pt>
    <dgm:pt modelId="{168EB5BA-60FE-4592-8421-736C971F5572}" type="pres">
      <dgm:prSet presAssocID="{210E9084-66E2-4263-A993-EE0C2B249E59}" presName="Parent2" presStyleLbl="revTx" presStyleIdx="1" presStyleCnt="4">
        <dgm:presLayoutVars>
          <dgm:chMax val="1"/>
          <dgm:chPref val="1"/>
          <dgm:bulletEnabled val="1"/>
        </dgm:presLayoutVars>
      </dgm:prSet>
      <dgm:spPr/>
      <dgm:t>
        <a:bodyPr/>
        <a:lstStyle/>
        <a:p>
          <a:endParaRPr lang="en-US"/>
        </a:p>
      </dgm:t>
    </dgm:pt>
    <dgm:pt modelId="{3B8FAC68-74BA-486F-AA21-3D55EA4D426D}" type="pres">
      <dgm:prSet presAssocID="{F9AC0101-21CD-4B52-B369-822FF893B7D4}" presName="Accent3" presStyleCnt="0"/>
      <dgm:spPr/>
    </dgm:pt>
    <dgm:pt modelId="{B5517BD6-9D5B-4911-A85C-112C34FFEAA7}" type="pres">
      <dgm:prSet presAssocID="{F9AC0101-21CD-4B52-B369-822FF893B7D4}" presName="Accent" presStyleLbl="node1" presStyleIdx="2" presStyleCnt="4"/>
      <dgm:spPr>
        <a:solidFill>
          <a:srgbClr val="00B050"/>
        </a:solidFill>
      </dgm:spPr>
    </dgm:pt>
    <dgm:pt modelId="{130A7BFC-C4A0-4C56-9AFD-9D622E7F7684}" type="pres">
      <dgm:prSet presAssocID="{F9AC0101-21CD-4B52-B369-822FF893B7D4}" presName="Parent3" presStyleLbl="revTx" presStyleIdx="2" presStyleCnt="4">
        <dgm:presLayoutVars>
          <dgm:chMax val="1"/>
          <dgm:chPref val="1"/>
          <dgm:bulletEnabled val="1"/>
        </dgm:presLayoutVars>
      </dgm:prSet>
      <dgm:spPr/>
      <dgm:t>
        <a:bodyPr/>
        <a:lstStyle/>
        <a:p>
          <a:endParaRPr lang="en-US"/>
        </a:p>
      </dgm:t>
    </dgm:pt>
    <dgm:pt modelId="{B6243B7F-2B0D-4D1F-8F27-C0EF4748E0FA}" type="pres">
      <dgm:prSet presAssocID="{770BDA62-DAD5-4304-ADAF-7529A6E41F39}" presName="Accent4" presStyleCnt="0"/>
      <dgm:spPr/>
    </dgm:pt>
    <dgm:pt modelId="{558AA787-C092-40CB-A325-FE02A3F46736}" type="pres">
      <dgm:prSet presAssocID="{770BDA62-DAD5-4304-ADAF-7529A6E41F39}" presName="Accent" presStyleLbl="node1" presStyleIdx="3" presStyleCnt="4"/>
      <dgm:spPr>
        <a:solidFill>
          <a:srgbClr val="0070C0"/>
        </a:solidFill>
      </dgm:spPr>
    </dgm:pt>
    <dgm:pt modelId="{81800F7C-D475-4564-808D-DE67E1167E0F}" type="pres">
      <dgm:prSet presAssocID="{770BDA62-DAD5-4304-ADAF-7529A6E41F39}" presName="Parent4" presStyleLbl="revTx" presStyleIdx="3" presStyleCnt="4">
        <dgm:presLayoutVars>
          <dgm:chMax val="1"/>
          <dgm:chPref val="1"/>
          <dgm:bulletEnabled val="1"/>
        </dgm:presLayoutVars>
      </dgm:prSet>
      <dgm:spPr/>
      <dgm:t>
        <a:bodyPr/>
        <a:lstStyle/>
        <a:p>
          <a:endParaRPr lang="en-US"/>
        </a:p>
      </dgm:t>
    </dgm:pt>
  </dgm:ptLst>
  <dgm:cxnLst>
    <dgm:cxn modelId="{AF2BF9A9-DA95-4B70-9433-5E1DE80651B7}" srcId="{7A479B49-BAAB-4762-9853-D1DB350AF015}" destId="{F9AC0101-21CD-4B52-B369-822FF893B7D4}" srcOrd="2" destOrd="0" parTransId="{013B2A25-1468-4EC2-B277-9EDA2A1824CD}" sibTransId="{B77C68D1-6387-44B6-8E82-BE9CA3C332A1}"/>
    <dgm:cxn modelId="{3D7615AF-69F4-4014-B5B6-7DCE968852D1}" srcId="{7A479B49-BAAB-4762-9853-D1DB350AF015}" destId="{770BDA62-DAD5-4304-ADAF-7529A6E41F39}" srcOrd="3" destOrd="0" parTransId="{16A0907B-B20A-4A92-8DB7-88DBE7BD4024}" sibTransId="{699A60B9-6956-45F6-BE72-C23819D61463}"/>
    <dgm:cxn modelId="{D6A4B33C-D0FF-40D0-BAD2-68DED652D1C1}" type="presOf" srcId="{7A479B49-BAAB-4762-9853-D1DB350AF015}" destId="{716790DE-0BEE-4062-AB1B-A160BFFCA381}" srcOrd="0" destOrd="0" presId="urn:microsoft.com/office/officeart/2009/layout/CircleArrowProcess"/>
    <dgm:cxn modelId="{A16A2CD6-FCE9-41A0-B281-5233024A9E48}" srcId="{7A479B49-BAAB-4762-9853-D1DB350AF015}" destId="{210E9084-66E2-4263-A993-EE0C2B249E59}" srcOrd="1" destOrd="0" parTransId="{B571CA53-03A6-401C-8EF2-4F89C86988AA}" sibTransId="{1146B7B8-E5D1-438B-8DF7-61B4ED614152}"/>
    <dgm:cxn modelId="{4384814E-2978-4887-8CC3-27A355BFC75C}" type="presOf" srcId="{210E9084-66E2-4263-A993-EE0C2B249E59}" destId="{168EB5BA-60FE-4592-8421-736C971F5572}" srcOrd="0" destOrd="0" presId="urn:microsoft.com/office/officeart/2009/layout/CircleArrowProcess"/>
    <dgm:cxn modelId="{258E055B-4069-423E-B382-341DC0BA8E66}" type="presOf" srcId="{770BDA62-DAD5-4304-ADAF-7529A6E41F39}" destId="{81800F7C-D475-4564-808D-DE67E1167E0F}" srcOrd="0" destOrd="0" presId="urn:microsoft.com/office/officeart/2009/layout/CircleArrowProcess"/>
    <dgm:cxn modelId="{C3AEE45C-1DCC-42C6-AA60-2E857BF22957}" type="presOf" srcId="{C7C5D645-F1B3-41B2-8618-D1467E12EE2B}" destId="{B5EAB9A7-C549-4C10-A657-8933B1EF7A51}" srcOrd="0" destOrd="0" presId="urn:microsoft.com/office/officeart/2009/layout/CircleArrowProcess"/>
    <dgm:cxn modelId="{4CB86DAB-D01D-48FA-9EDC-87095EA3884A}" srcId="{7A479B49-BAAB-4762-9853-D1DB350AF015}" destId="{C7C5D645-F1B3-41B2-8618-D1467E12EE2B}" srcOrd="0" destOrd="0" parTransId="{507E0F4C-9D00-4A1C-93AD-C02CED753AD3}" sibTransId="{72E7BAEC-E87C-4012-8F3D-7747DD5ECE05}"/>
    <dgm:cxn modelId="{E637E4DF-6D8F-47C9-9BDE-5F1010F5A446}" type="presOf" srcId="{F9AC0101-21CD-4B52-B369-822FF893B7D4}" destId="{130A7BFC-C4A0-4C56-9AFD-9D622E7F7684}" srcOrd="0" destOrd="0" presId="urn:microsoft.com/office/officeart/2009/layout/CircleArrowProcess"/>
    <dgm:cxn modelId="{CA9E720F-5B4B-4B36-9513-BF78EEF69E1A}" type="presParOf" srcId="{716790DE-0BEE-4062-AB1B-A160BFFCA381}" destId="{7FC1DCFE-C1F7-4DBE-924D-8DC153D7F2A4}" srcOrd="0" destOrd="0" presId="urn:microsoft.com/office/officeart/2009/layout/CircleArrowProcess"/>
    <dgm:cxn modelId="{95ADA9E7-5528-4286-AEFB-C0CE22AB3D0E}" type="presParOf" srcId="{7FC1DCFE-C1F7-4DBE-924D-8DC153D7F2A4}" destId="{C9AEF5EF-E89A-47FC-8866-BF944C0B2DE8}" srcOrd="0" destOrd="0" presId="urn:microsoft.com/office/officeart/2009/layout/CircleArrowProcess"/>
    <dgm:cxn modelId="{F6552DA9-3A2C-493E-9D6F-778594F23CD3}" type="presParOf" srcId="{716790DE-0BEE-4062-AB1B-A160BFFCA381}" destId="{B5EAB9A7-C549-4C10-A657-8933B1EF7A51}" srcOrd="1" destOrd="0" presId="urn:microsoft.com/office/officeart/2009/layout/CircleArrowProcess"/>
    <dgm:cxn modelId="{A7E4EF9F-EBE5-43EA-91F8-6250691A4CFA}" type="presParOf" srcId="{716790DE-0BEE-4062-AB1B-A160BFFCA381}" destId="{763F3415-C67A-4322-8D0A-82F5EDD78E55}" srcOrd="2" destOrd="0" presId="urn:microsoft.com/office/officeart/2009/layout/CircleArrowProcess"/>
    <dgm:cxn modelId="{249DF615-9E5A-48B7-960D-0B5BE6060C26}" type="presParOf" srcId="{763F3415-C67A-4322-8D0A-82F5EDD78E55}" destId="{22AD323B-45A6-4153-A15C-4B8FE0DBD243}" srcOrd="0" destOrd="0" presId="urn:microsoft.com/office/officeart/2009/layout/CircleArrowProcess"/>
    <dgm:cxn modelId="{2493A76B-ED2F-4F72-BCBE-0B09D39DE0EC}" type="presParOf" srcId="{716790DE-0BEE-4062-AB1B-A160BFFCA381}" destId="{168EB5BA-60FE-4592-8421-736C971F5572}" srcOrd="3" destOrd="0" presId="urn:microsoft.com/office/officeart/2009/layout/CircleArrowProcess"/>
    <dgm:cxn modelId="{8FD81366-9D80-4336-BFD4-0D5C862F3B88}" type="presParOf" srcId="{716790DE-0BEE-4062-AB1B-A160BFFCA381}" destId="{3B8FAC68-74BA-486F-AA21-3D55EA4D426D}" srcOrd="4" destOrd="0" presId="urn:microsoft.com/office/officeart/2009/layout/CircleArrowProcess"/>
    <dgm:cxn modelId="{A02DE62B-596E-4448-9C0A-B1F985528604}" type="presParOf" srcId="{3B8FAC68-74BA-486F-AA21-3D55EA4D426D}" destId="{B5517BD6-9D5B-4911-A85C-112C34FFEAA7}" srcOrd="0" destOrd="0" presId="urn:microsoft.com/office/officeart/2009/layout/CircleArrowProcess"/>
    <dgm:cxn modelId="{6A326CF5-FAB5-467A-9D6D-C8DC13007804}" type="presParOf" srcId="{716790DE-0BEE-4062-AB1B-A160BFFCA381}" destId="{130A7BFC-C4A0-4C56-9AFD-9D622E7F7684}" srcOrd="5" destOrd="0" presId="urn:microsoft.com/office/officeart/2009/layout/CircleArrowProcess"/>
    <dgm:cxn modelId="{9A1B1DF4-342B-4A5D-84FC-A25EC01A8711}" type="presParOf" srcId="{716790DE-0BEE-4062-AB1B-A160BFFCA381}" destId="{B6243B7F-2B0D-4D1F-8F27-C0EF4748E0FA}" srcOrd="6" destOrd="0" presId="urn:microsoft.com/office/officeart/2009/layout/CircleArrowProcess"/>
    <dgm:cxn modelId="{F7598945-EC55-4BB5-8406-D15CBAD3D7D2}" type="presParOf" srcId="{B6243B7F-2B0D-4D1F-8F27-C0EF4748E0FA}" destId="{558AA787-C092-40CB-A325-FE02A3F46736}" srcOrd="0" destOrd="0" presId="urn:microsoft.com/office/officeart/2009/layout/CircleArrowProcess"/>
    <dgm:cxn modelId="{FBE647F1-B24C-4057-9218-5444E49563CF}" type="presParOf" srcId="{716790DE-0BEE-4062-AB1B-A160BFFCA381}" destId="{81800F7C-D475-4564-808D-DE67E1167E0F}" srcOrd="7" destOrd="0" presId="urn:microsoft.com/office/officeart/2009/layout/CircleArrowProcess"/>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B6C0DF-121C-483D-9DBE-F55BEEA562FA}"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7343E5B4-7976-40E7-A741-B72DEED94E01}">
      <dgm:prSet phldrT="[Text]" custT="1">
        <dgm:style>
          <a:lnRef idx="1">
            <a:schemeClr val="accent1"/>
          </a:lnRef>
          <a:fillRef idx="3">
            <a:schemeClr val="accent1"/>
          </a:fillRef>
          <a:effectRef idx="2">
            <a:schemeClr val="accent1"/>
          </a:effectRef>
          <a:fontRef idx="minor">
            <a:schemeClr val="lt1"/>
          </a:fontRef>
        </dgm:style>
      </dgm:prSet>
      <dgm:spPr>
        <a:gradFill flip="none" rotWithShape="0">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dgm:spPr>
      <dgm:t>
        <a:bodyPr/>
        <a:lstStyle/>
        <a:p>
          <a:r>
            <a:rPr lang="en-GB" sz="2000" dirty="0" smtClean="0">
              <a:solidFill>
                <a:schemeClr val="bg1"/>
              </a:solidFill>
            </a:rPr>
            <a:t>A SWIFT managed global KYC Registry</a:t>
          </a:r>
          <a:endParaRPr lang="en-GB" sz="2000" dirty="0">
            <a:solidFill>
              <a:schemeClr val="bg1"/>
            </a:solidFill>
          </a:endParaRPr>
        </a:p>
      </dgm:t>
    </dgm:pt>
    <dgm:pt modelId="{B545162E-799C-403D-99DD-2F27D3CB8D58}" type="parTrans" cxnId="{0E635A90-3301-43D8-8B0C-BBDEF994F97E}">
      <dgm:prSet/>
      <dgm:spPr/>
      <dgm:t>
        <a:bodyPr/>
        <a:lstStyle/>
        <a:p>
          <a:endParaRPr lang="en-GB"/>
        </a:p>
      </dgm:t>
    </dgm:pt>
    <dgm:pt modelId="{2F27247E-5015-4EEC-9E1F-439D7BD1D525}" type="sibTrans" cxnId="{0E635A90-3301-43D8-8B0C-BBDEF994F97E}">
      <dgm:prSet/>
      <dgm:spPr/>
      <dgm:t>
        <a:bodyPr/>
        <a:lstStyle/>
        <a:p>
          <a:endParaRPr lang="en-GB"/>
        </a:p>
      </dgm:t>
    </dgm:pt>
    <dgm:pt modelId="{19A2928B-25C2-4DCB-B297-52E9F5F3A4C6}">
      <dgm:prSet phldrT="[Text]" custT="1"/>
      <dgm:spPr>
        <a:solidFill>
          <a:srgbClr val="A8D5FE"/>
        </a:solidFill>
        <a:ln w="38100">
          <a:solidFill>
            <a:schemeClr val="bg1"/>
          </a:solidFill>
        </a:ln>
      </dgm:spPr>
      <dgm:t>
        <a:bodyPr/>
        <a:lstStyle/>
        <a:p>
          <a:pPr algn="l"/>
          <a:r>
            <a:rPr lang="en-GB" sz="1800" dirty="0" smtClean="0">
              <a:solidFill>
                <a:schemeClr val="tx1"/>
              </a:solidFill>
            </a:rPr>
            <a:t>Leverage SWIFT membership process</a:t>
          </a:r>
          <a:endParaRPr lang="en-GB" sz="1800" dirty="0">
            <a:solidFill>
              <a:schemeClr val="tx1"/>
            </a:solidFill>
          </a:endParaRPr>
        </a:p>
      </dgm:t>
    </dgm:pt>
    <dgm:pt modelId="{4781CE0C-DB1D-48C1-BE8D-70D1E6C5FA20}" type="parTrans" cxnId="{E8B93CD8-E104-4089-9B10-B4D38B123040}">
      <dgm:prSet/>
      <dgm:spPr/>
      <dgm:t>
        <a:bodyPr/>
        <a:lstStyle/>
        <a:p>
          <a:endParaRPr lang="en-GB"/>
        </a:p>
      </dgm:t>
    </dgm:pt>
    <dgm:pt modelId="{869261FE-FDBA-48AF-AB19-79F947263679}" type="sibTrans" cxnId="{E8B93CD8-E104-4089-9B10-B4D38B123040}">
      <dgm:prSet/>
      <dgm:spPr/>
      <dgm:t>
        <a:bodyPr/>
        <a:lstStyle/>
        <a:p>
          <a:endParaRPr lang="en-GB"/>
        </a:p>
      </dgm:t>
    </dgm:pt>
    <dgm:pt modelId="{7141A165-A7DD-4E29-9B94-BFC02503792F}">
      <dgm:prSet phldrT="[Text]" custT="1"/>
      <dgm:spPr>
        <a:solidFill>
          <a:srgbClr val="A8D5FE"/>
        </a:solidFill>
        <a:ln w="38100">
          <a:solidFill>
            <a:schemeClr val="bg1"/>
          </a:solidFill>
        </a:ln>
      </dgm:spPr>
      <dgm:t>
        <a:bodyPr/>
        <a:lstStyle/>
        <a:p>
          <a:pPr algn="l"/>
          <a:r>
            <a:rPr lang="en-GB" sz="1800" dirty="0" smtClean="0">
              <a:solidFill>
                <a:schemeClr val="tx1"/>
              </a:solidFill>
            </a:rPr>
            <a:t>Provide enrichment based on SWIFT traffic data</a:t>
          </a:r>
          <a:endParaRPr lang="en-GB" sz="1800" dirty="0">
            <a:solidFill>
              <a:schemeClr val="tx1"/>
            </a:solidFill>
          </a:endParaRPr>
        </a:p>
      </dgm:t>
    </dgm:pt>
    <dgm:pt modelId="{C90ED5F5-44E3-40AC-BE24-FE7EC5728476}" type="parTrans" cxnId="{42361B9D-4400-400C-AF0C-26F256C43793}">
      <dgm:prSet/>
      <dgm:spPr/>
      <dgm:t>
        <a:bodyPr/>
        <a:lstStyle/>
        <a:p>
          <a:endParaRPr lang="en-GB"/>
        </a:p>
      </dgm:t>
    </dgm:pt>
    <dgm:pt modelId="{3C58C001-E9E7-431B-9EC2-935C4A1178AC}" type="sibTrans" cxnId="{42361B9D-4400-400C-AF0C-26F256C43793}">
      <dgm:prSet/>
      <dgm:spPr/>
      <dgm:t>
        <a:bodyPr/>
        <a:lstStyle/>
        <a:p>
          <a:endParaRPr lang="en-GB"/>
        </a:p>
      </dgm:t>
    </dgm:pt>
    <dgm:pt modelId="{28E456D7-AC93-466E-B221-AF97A80C8B3B}">
      <dgm:prSet phldrT="[Text]" custT="1"/>
      <dgm:spPr>
        <a:solidFill>
          <a:srgbClr val="A8D5FE"/>
        </a:solidFill>
        <a:ln w="38100">
          <a:solidFill>
            <a:schemeClr val="bg1"/>
          </a:solidFill>
        </a:ln>
      </dgm:spPr>
      <dgm:t>
        <a:bodyPr/>
        <a:lstStyle/>
        <a:p>
          <a:pPr algn="l"/>
          <a:r>
            <a:rPr lang="en-GB" sz="1800" dirty="0" smtClean="0">
              <a:solidFill>
                <a:schemeClr val="tx1"/>
              </a:solidFill>
            </a:rPr>
            <a:t>Operated and secured according to SWIFT standards</a:t>
          </a:r>
          <a:endParaRPr lang="en-GB" sz="1800" dirty="0">
            <a:solidFill>
              <a:schemeClr val="tx1"/>
            </a:solidFill>
          </a:endParaRPr>
        </a:p>
      </dgm:t>
    </dgm:pt>
    <dgm:pt modelId="{0E70DD21-AA4C-490F-8945-E10937CF22E1}" type="parTrans" cxnId="{BF698B18-30FB-43AF-BB98-D2ED9DAE8EE9}">
      <dgm:prSet/>
      <dgm:spPr/>
      <dgm:t>
        <a:bodyPr/>
        <a:lstStyle/>
        <a:p>
          <a:endParaRPr lang="en-GB"/>
        </a:p>
      </dgm:t>
    </dgm:pt>
    <dgm:pt modelId="{BEE3EBA3-45FB-40ED-B61F-863635FF48F3}" type="sibTrans" cxnId="{BF698B18-30FB-43AF-BB98-D2ED9DAE8EE9}">
      <dgm:prSet/>
      <dgm:spPr/>
      <dgm:t>
        <a:bodyPr/>
        <a:lstStyle/>
        <a:p>
          <a:endParaRPr lang="en-GB"/>
        </a:p>
      </dgm:t>
    </dgm:pt>
    <dgm:pt modelId="{05D79E3D-9463-49A4-BFCE-803ED88C63F8}">
      <dgm:prSet phldrT="[Text]" custT="1"/>
      <dgm:spPr>
        <a:solidFill>
          <a:srgbClr val="A8D5FE"/>
        </a:solidFill>
        <a:ln w="38100">
          <a:solidFill>
            <a:schemeClr val="bg1"/>
          </a:solidFill>
        </a:ln>
      </dgm:spPr>
      <dgm:t>
        <a:bodyPr/>
        <a:lstStyle/>
        <a:p>
          <a:pPr algn="l"/>
          <a:r>
            <a:rPr lang="en-GB" sz="1800" dirty="0" smtClean="0">
              <a:solidFill>
                <a:schemeClr val="tx1"/>
              </a:solidFill>
            </a:rPr>
            <a:t>Focus on banks KYC (reach to more than 7000 banks)</a:t>
          </a:r>
          <a:endParaRPr lang="en-GB" sz="1800" dirty="0">
            <a:solidFill>
              <a:schemeClr val="tx1"/>
            </a:solidFill>
          </a:endParaRPr>
        </a:p>
      </dgm:t>
    </dgm:pt>
    <dgm:pt modelId="{8190FBE0-CD75-4CBB-8452-611D1AEA7722}" type="parTrans" cxnId="{C2B48BD7-8197-423F-9109-48C0B01B5142}">
      <dgm:prSet/>
      <dgm:spPr/>
      <dgm:t>
        <a:bodyPr/>
        <a:lstStyle/>
        <a:p>
          <a:endParaRPr lang="en-GB"/>
        </a:p>
      </dgm:t>
    </dgm:pt>
    <dgm:pt modelId="{9DFD86E3-20A5-4738-B083-D3851C600DD8}" type="sibTrans" cxnId="{C2B48BD7-8197-423F-9109-48C0B01B5142}">
      <dgm:prSet/>
      <dgm:spPr/>
      <dgm:t>
        <a:bodyPr/>
        <a:lstStyle/>
        <a:p>
          <a:endParaRPr lang="en-GB"/>
        </a:p>
      </dgm:t>
    </dgm:pt>
    <dgm:pt modelId="{9C09B02F-9194-487C-81BB-79DE336FA90C}" type="pres">
      <dgm:prSet presAssocID="{E6B6C0DF-121C-483D-9DBE-F55BEEA562FA}" presName="diagram" presStyleCnt="0">
        <dgm:presLayoutVars>
          <dgm:chMax val="1"/>
          <dgm:dir/>
          <dgm:animLvl val="ctr"/>
          <dgm:resizeHandles val="exact"/>
        </dgm:presLayoutVars>
      </dgm:prSet>
      <dgm:spPr/>
      <dgm:t>
        <a:bodyPr/>
        <a:lstStyle/>
        <a:p>
          <a:endParaRPr lang="en-GB"/>
        </a:p>
      </dgm:t>
    </dgm:pt>
    <dgm:pt modelId="{598D7D87-EC13-40C5-926D-4D4CA738F324}" type="pres">
      <dgm:prSet presAssocID="{E6B6C0DF-121C-483D-9DBE-F55BEEA562FA}" presName="matrix" presStyleCnt="0"/>
      <dgm:spPr/>
      <dgm:t>
        <a:bodyPr/>
        <a:lstStyle/>
        <a:p>
          <a:endParaRPr lang="en-GB"/>
        </a:p>
      </dgm:t>
    </dgm:pt>
    <dgm:pt modelId="{66AC75A8-1C2D-46A8-B690-1711FC86BC47}" type="pres">
      <dgm:prSet presAssocID="{E6B6C0DF-121C-483D-9DBE-F55BEEA562FA}" presName="tile1" presStyleLbl="node1" presStyleIdx="0" presStyleCnt="4"/>
      <dgm:spPr/>
      <dgm:t>
        <a:bodyPr/>
        <a:lstStyle/>
        <a:p>
          <a:endParaRPr lang="en-GB"/>
        </a:p>
      </dgm:t>
    </dgm:pt>
    <dgm:pt modelId="{603579B2-9E62-46A9-BECA-BAB9348380C1}" type="pres">
      <dgm:prSet presAssocID="{E6B6C0DF-121C-483D-9DBE-F55BEEA562FA}" presName="tile1text" presStyleLbl="node1" presStyleIdx="0" presStyleCnt="4">
        <dgm:presLayoutVars>
          <dgm:chMax val="0"/>
          <dgm:chPref val="0"/>
          <dgm:bulletEnabled val="1"/>
        </dgm:presLayoutVars>
      </dgm:prSet>
      <dgm:spPr/>
      <dgm:t>
        <a:bodyPr/>
        <a:lstStyle/>
        <a:p>
          <a:endParaRPr lang="en-GB"/>
        </a:p>
      </dgm:t>
    </dgm:pt>
    <dgm:pt modelId="{7F8987D9-4CFF-4033-B592-566B032BA689}" type="pres">
      <dgm:prSet presAssocID="{E6B6C0DF-121C-483D-9DBE-F55BEEA562FA}" presName="tile2" presStyleLbl="node1" presStyleIdx="1" presStyleCnt="4"/>
      <dgm:spPr/>
      <dgm:t>
        <a:bodyPr/>
        <a:lstStyle/>
        <a:p>
          <a:endParaRPr lang="en-GB"/>
        </a:p>
      </dgm:t>
    </dgm:pt>
    <dgm:pt modelId="{6B15C16D-A7E5-4AE3-85A5-B03F2DFFB816}" type="pres">
      <dgm:prSet presAssocID="{E6B6C0DF-121C-483D-9DBE-F55BEEA562FA}" presName="tile2text" presStyleLbl="node1" presStyleIdx="1" presStyleCnt="4">
        <dgm:presLayoutVars>
          <dgm:chMax val="0"/>
          <dgm:chPref val="0"/>
          <dgm:bulletEnabled val="1"/>
        </dgm:presLayoutVars>
      </dgm:prSet>
      <dgm:spPr/>
      <dgm:t>
        <a:bodyPr/>
        <a:lstStyle/>
        <a:p>
          <a:endParaRPr lang="en-GB"/>
        </a:p>
      </dgm:t>
    </dgm:pt>
    <dgm:pt modelId="{AA4DE5D0-96F3-4488-869E-EB0585AF459C}" type="pres">
      <dgm:prSet presAssocID="{E6B6C0DF-121C-483D-9DBE-F55BEEA562FA}" presName="tile3" presStyleLbl="node1" presStyleIdx="2" presStyleCnt="4"/>
      <dgm:spPr/>
      <dgm:t>
        <a:bodyPr/>
        <a:lstStyle/>
        <a:p>
          <a:endParaRPr lang="en-GB"/>
        </a:p>
      </dgm:t>
    </dgm:pt>
    <dgm:pt modelId="{06BE53B3-9000-4062-9F6A-BF975B46D5E5}" type="pres">
      <dgm:prSet presAssocID="{E6B6C0DF-121C-483D-9DBE-F55BEEA562FA}" presName="tile3text" presStyleLbl="node1" presStyleIdx="2" presStyleCnt="4">
        <dgm:presLayoutVars>
          <dgm:chMax val="0"/>
          <dgm:chPref val="0"/>
          <dgm:bulletEnabled val="1"/>
        </dgm:presLayoutVars>
      </dgm:prSet>
      <dgm:spPr/>
      <dgm:t>
        <a:bodyPr/>
        <a:lstStyle/>
        <a:p>
          <a:endParaRPr lang="en-GB"/>
        </a:p>
      </dgm:t>
    </dgm:pt>
    <dgm:pt modelId="{86FA8AC6-ADC4-466D-9CB5-7795885E77CA}" type="pres">
      <dgm:prSet presAssocID="{E6B6C0DF-121C-483D-9DBE-F55BEEA562FA}" presName="tile4" presStyleLbl="node1" presStyleIdx="3" presStyleCnt="4"/>
      <dgm:spPr/>
      <dgm:t>
        <a:bodyPr/>
        <a:lstStyle/>
        <a:p>
          <a:endParaRPr lang="en-GB"/>
        </a:p>
      </dgm:t>
    </dgm:pt>
    <dgm:pt modelId="{F6D35A79-1E50-4D88-9D06-ADC029254BDC}" type="pres">
      <dgm:prSet presAssocID="{E6B6C0DF-121C-483D-9DBE-F55BEEA562FA}" presName="tile4text" presStyleLbl="node1" presStyleIdx="3" presStyleCnt="4">
        <dgm:presLayoutVars>
          <dgm:chMax val="0"/>
          <dgm:chPref val="0"/>
          <dgm:bulletEnabled val="1"/>
        </dgm:presLayoutVars>
      </dgm:prSet>
      <dgm:spPr/>
      <dgm:t>
        <a:bodyPr/>
        <a:lstStyle/>
        <a:p>
          <a:endParaRPr lang="en-GB"/>
        </a:p>
      </dgm:t>
    </dgm:pt>
    <dgm:pt modelId="{5BA9D59F-44D1-40F6-B44C-B523247DCBBD}" type="pres">
      <dgm:prSet presAssocID="{E6B6C0DF-121C-483D-9DBE-F55BEEA562FA}" presName="centerTile" presStyleLbl="fgShp" presStyleIdx="0" presStyleCnt="1" custScaleX="113150" custScaleY="120000">
        <dgm:presLayoutVars>
          <dgm:chMax val="0"/>
          <dgm:chPref val="0"/>
        </dgm:presLayoutVars>
      </dgm:prSet>
      <dgm:spPr/>
      <dgm:t>
        <a:bodyPr/>
        <a:lstStyle/>
        <a:p>
          <a:endParaRPr lang="en-GB"/>
        </a:p>
      </dgm:t>
    </dgm:pt>
  </dgm:ptLst>
  <dgm:cxnLst>
    <dgm:cxn modelId="{6E60C480-1D22-411C-A63A-B608B0AD28F8}" type="presOf" srcId="{E6B6C0DF-121C-483D-9DBE-F55BEEA562FA}" destId="{9C09B02F-9194-487C-81BB-79DE336FA90C}" srcOrd="0" destOrd="0" presId="urn:microsoft.com/office/officeart/2005/8/layout/matrix1"/>
    <dgm:cxn modelId="{12FE8719-D7B5-48E9-832B-8F0AD40BC6D0}" type="presOf" srcId="{19A2928B-25C2-4DCB-B297-52E9F5F3A4C6}" destId="{6B15C16D-A7E5-4AE3-85A5-B03F2DFFB816}" srcOrd="1" destOrd="0" presId="urn:microsoft.com/office/officeart/2005/8/layout/matrix1"/>
    <dgm:cxn modelId="{BF698B18-30FB-43AF-BB98-D2ED9DAE8EE9}" srcId="{7343E5B4-7976-40E7-A741-B72DEED94E01}" destId="{28E456D7-AC93-466E-B221-AF97A80C8B3B}" srcOrd="3" destOrd="0" parTransId="{0E70DD21-AA4C-490F-8945-E10937CF22E1}" sibTransId="{BEE3EBA3-45FB-40ED-B61F-863635FF48F3}"/>
    <dgm:cxn modelId="{573F68AF-C634-459D-BA65-4DEE700EF26A}" type="presOf" srcId="{19A2928B-25C2-4DCB-B297-52E9F5F3A4C6}" destId="{7F8987D9-4CFF-4033-B592-566B032BA689}" srcOrd="0" destOrd="0" presId="urn:microsoft.com/office/officeart/2005/8/layout/matrix1"/>
    <dgm:cxn modelId="{0E635A90-3301-43D8-8B0C-BBDEF994F97E}" srcId="{E6B6C0DF-121C-483D-9DBE-F55BEEA562FA}" destId="{7343E5B4-7976-40E7-A741-B72DEED94E01}" srcOrd="0" destOrd="0" parTransId="{B545162E-799C-403D-99DD-2F27D3CB8D58}" sibTransId="{2F27247E-5015-4EEC-9E1F-439D7BD1D525}"/>
    <dgm:cxn modelId="{CD00E3A9-DD17-4DB3-BC60-BBB3877BDA1D}" type="presOf" srcId="{7141A165-A7DD-4E29-9B94-BFC02503792F}" destId="{06BE53B3-9000-4062-9F6A-BF975B46D5E5}" srcOrd="1" destOrd="0" presId="urn:microsoft.com/office/officeart/2005/8/layout/matrix1"/>
    <dgm:cxn modelId="{20515E68-816C-453B-BA15-0E3FF7E3D867}" type="presOf" srcId="{05D79E3D-9463-49A4-BFCE-803ED88C63F8}" destId="{603579B2-9E62-46A9-BECA-BAB9348380C1}" srcOrd="1" destOrd="0" presId="urn:microsoft.com/office/officeart/2005/8/layout/matrix1"/>
    <dgm:cxn modelId="{E8B93CD8-E104-4089-9B10-B4D38B123040}" srcId="{7343E5B4-7976-40E7-A741-B72DEED94E01}" destId="{19A2928B-25C2-4DCB-B297-52E9F5F3A4C6}" srcOrd="1" destOrd="0" parTransId="{4781CE0C-DB1D-48C1-BE8D-70D1E6C5FA20}" sibTransId="{869261FE-FDBA-48AF-AB19-79F947263679}"/>
    <dgm:cxn modelId="{CEBF0B72-3FB6-468C-BD71-35464471BBA2}" type="presOf" srcId="{28E456D7-AC93-466E-B221-AF97A80C8B3B}" destId="{86FA8AC6-ADC4-466D-9CB5-7795885E77CA}" srcOrd="0" destOrd="0" presId="urn:microsoft.com/office/officeart/2005/8/layout/matrix1"/>
    <dgm:cxn modelId="{4117E659-0C8F-45FF-841F-0EF4D3DCCB1D}" type="presOf" srcId="{7141A165-A7DD-4E29-9B94-BFC02503792F}" destId="{AA4DE5D0-96F3-4488-869E-EB0585AF459C}" srcOrd="0" destOrd="0" presId="urn:microsoft.com/office/officeart/2005/8/layout/matrix1"/>
    <dgm:cxn modelId="{073E2DF1-8F90-49C1-9911-8480B224182A}" type="presOf" srcId="{7343E5B4-7976-40E7-A741-B72DEED94E01}" destId="{5BA9D59F-44D1-40F6-B44C-B523247DCBBD}" srcOrd="0" destOrd="0" presId="urn:microsoft.com/office/officeart/2005/8/layout/matrix1"/>
    <dgm:cxn modelId="{A782459A-F6F4-4FAE-B87B-96C4B4CBE62B}" type="presOf" srcId="{05D79E3D-9463-49A4-BFCE-803ED88C63F8}" destId="{66AC75A8-1C2D-46A8-B690-1711FC86BC47}" srcOrd="0" destOrd="0" presId="urn:microsoft.com/office/officeart/2005/8/layout/matrix1"/>
    <dgm:cxn modelId="{2AAE7CEE-B5CA-4503-AEDD-901DF85A5B45}" type="presOf" srcId="{28E456D7-AC93-466E-B221-AF97A80C8B3B}" destId="{F6D35A79-1E50-4D88-9D06-ADC029254BDC}" srcOrd="1" destOrd="0" presId="urn:microsoft.com/office/officeart/2005/8/layout/matrix1"/>
    <dgm:cxn modelId="{C2B48BD7-8197-423F-9109-48C0B01B5142}" srcId="{7343E5B4-7976-40E7-A741-B72DEED94E01}" destId="{05D79E3D-9463-49A4-BFCE-803ED88C63F8}" srcOrd="0" destOrd="0" parTransId="{8190FBE0-CD75-4CBB-8452-611D1AEA7722}" sibTransId="{9DFD86E3-20A5-4738-B083-D3851C600DD8}"/>
    <dgm:cxn modelId="{42361B9D-4400-400C-AF0C-26F256C43793}" srcId="{7343E5B4-7976-40E7-A741-B72DEED94E01}" destId="{7141A165-A7DD-4E29-9B94-BFC02503792F}" srcOrd="2" destOrd="0" parTransId="{C90ED5F5-44E3-40AC-BE24-FE7EC5728476}" sibTransId="{3C58C001-E9E7-431B-9EC2-935C4A1178AC}"/>
    <dgm:cxn modelId="{D072646C-439A-438B-ABC3-9E9B1A04888E}" type="presParOf" srcId="{9C09B02F-9194-487C-81BB-79DE336FA90C}" destId="{598D7D87-EC13-40C5-926D-4D4CA738F324}" srcOrd="0" destOrd="0" presId="urn:microsoft.com/office/officeart/2005/8/layout/matrix1"/>
    <dgm:cxn modelId="{E0DC7431-BCFE-4800-84DF-A8E9BA082DD2}" type="presParOf" srcId="{598D7D87-EC13-40C5-926D-4D4CA738F324}" destId="{66AC75A8-1C2D-46A8-B690-1711FC86BC47}" srcOrd="0" destOrd="0" presId="urn:microsoft.com/office/officeart/2005/8/layout/matrix1"/>
    <dgm:cxn modelId="{0B797B55-E8B1-4082-A2D8-5EFAA27CBB3C}" type="presParOf" srcId="{598D7D87-EC13-40C5-926D-4D4CA738F324}" destId="{603579B2-9E62-46A9-BECA-BAB9348380C1}" srcOrd="1" destOrd="0" presId="urn:microsoft.com/office/officeart/2005/8/layout/matrix1"/>
    <dgm:cxn modelId="{FE22B3AE-B435-4C59-B7EA-3E6FDEEA7BF7}" type="presParOf" srcId="{598D7D87-EC13-40C5-926D-4D4CA738F324}" destId="{7F8987D9-4CFF-4033-B592-566B032BA689}" srcOrd="2" destOrd="0" presId="urn:microsoft.com/office/officeart/2005/8/layout/matrix1"/>
    <dgm:cxn modelId="{C0BD9D24-A196-4EFF-BD3D-A34AEAD8D14E}" type="presParOf" srcId="{598D7D87-EC13-40C5-926D-4D4CA738F324}" destId="{6B15C16D-A7E5-4AE3-85A5-B03F2DFFB816}" srcOrd="3" destOrd="0" presId="urn:microsoft.com/office/officeart/2005/8/layout/matrix1"/>
    <dgm:cxn modelId="{FF0B247E-23BE-4821-AB98-50D48F3EB9C5}" type="presParOf" srcId="{598D7D87-EC13-40C5-926D-4D4CA738F324}" destId="{AA4DE5D0-96F3-4488-869E-EB0585AF459C}" srcOrd="4" destOrd="0" presId="urn:microsoft.com/office/officeart/2005/8/layout/matrix1"/>
    <dgm:cxn modelId="{0740E013-A6D3-4ACD-BC27-72D416A1F7C3}" type="presParOf" srcId="{598D7D87-EC13-40C5-926D-4D4CA738F324}" destId="{06BE53B3-9000-4062-9F6A-BF975B46D5E5}" srcOrd="5" destOrd="0" presId="urn:microsoft.com/office/officeart/2005/8/layout/matrix1"/>
    <dgm:cxn modelId="{C252B3BB-4244-43D9-A110-C6E4E3624E7A}" type="presParOf" srcId="{598D7D87-EC13-40C5-926D-4D4CA738F324}" destId="{86FA8AC6-ADC4-466D-9CB5-7795885E77CA}" srcOrd="6" destOrd="0" presId="urn:microsoft.com/office/officeart/2005/8/layout/matrix1"/>
    <dgm:cxn modelId="{DB10BA67-94EC-4C7C-945E-8FF73F11C229}" type="presParOf" srcId="{598D7D87-EC13-40C5-926D-4D4CA738F324}" destId="{F6D35A79-1E50-4D88-9D06-ADC029254BDC}" srcOrd="7" destOrd="0" presId="urn:microsoft.com/office/officeart/2005/8/layout/matrix1"/>
    <dgm:cxn modelId="{A4B01D55-FA12-4AD7-94A9-F3B5EF44556E}" type="presParOf" srcId="{9C09B02F-9194-487C-81BB-79DE336FA90C}" destId="{5BA9D59F-44D1-40F6-B44C-B523247DCBBD}" srcOrd="1" destOrd="0" presId="urn:microsoft.com/office/officeart/2005/8/layout/matrix1"/>
  </dgm:cxnLst>
  <dgm:bg>
    <a:noFill/>
    <a:effect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54D6DD-8AC1-491E-88AB-987C486EC27A}">
      <dsp:nvSpPr>
        <dsp:cNvPr id="0" name=""/>
        <dsp:cNvSpPr/>
      </dsp:nvSpPr>
      <dsp:spPr>
        <a:xfrm>
          <a:off x="7752581" y="0"/>
          <a:ext cx="3586703" cy="4495800"/>
        </a:xfrm>
        <a:prstGeom prst="roundRect">
          <a:avLst>
            <a:gd name="adj" fmla="val 1000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n-US" sz="2400" b="1" kern="1200" dirty="0" smtClean="0">
              <a:latin typeface="Segoe UI" pitchFamily="34" charset="0"/>
              <a:ea typeface="Segoe UI" pitchFamily="34" charset="0"/>
              <a:cs typeface="Segoe UI" pitchFamily="34" charset="0"/>
            </a:rPr>
            <a:t>Impact</a:t>
          </a:r>
          <a:endParaRPr lang="en-US" sz="2400" b="1" kern="1200" dirty="0">
            <a:latin typeface="Segoe UI" pitchFamily="34" charset="0"/>
            <a:ea typeface="Segoe UI" pitchFamily="34" charset="0"/>
            <a:cs typeface="Segoe UI" pitchFamily="34" charset="0"/>
          </a:endParaRPr>
        </a:p>
      </dsp:txBody>
      <dsp:txXfrm>
        <a:off x="7752581" y="0"/>
        <a:ext cx="3586703" cy="1348740"/>
      </dsp:txXfrm>
    </dsp:sp>
    <dsp:sp modelId="{ACEC5D66-4C41-4922-8119-59089F6609F4}">
      <dsp:nvSpPr>
        <dsp:cNvPr id="0" name=""/>
        <dsp:cNvSpPr/>
      </dsp:nvSpPr>
      <dsp:spPr>
        <a:xfrm>
          <a:off x="4033493" y="0"/>
          <a:ext cx="3327152" cy="4495800"/>
        </a:xfrm>
        <a:prstGeom prst="roundRect">
          <a:avLst>
            <a:gd name="adj" fmla="val 1000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n-US" sz="2400" b="1" kern="1200" dirty="0" smtClean="0">
              <a:latin typeface="Segoe UI" pitchFamily="34" charset="0"/>
              <a:ea typeface="Segoe UI" pitchFamily="34" charset="0"/>
              <a:cs typeface="Segoe UI" pitchFamily="34" charset="0"/>
            </a:rPr>
            <a:t>Channel</a:t>
          </a:r>
          <a:endParaRPr lang="en-US" sz="2400" b="1" kern="1200" dirty="0">
            <a:latin typeface="Segoe UI" pitchFamily="34" charset="0"/>
            <a:ea typeface="Segoe UI" pitchFamily="34" charset="0"/>
            <a:cs typeface="Segoe UI" pitchFamily="34" charset="0"/>
          </a:endParaRPr>
        </a:p>
      </dsp:txBody>
      <dsp:txXfrm>
        <a:off x="4033493" y="0"/>
        <a:ext cx="3327152" cy="1348740"/>
      </dsp:txXfrm>
    </dsp:sp>
    <dsp:sp modelId="{38CB0051-F707-40CC-AE5F-49479C8CCB6C}">
      <dsp:nvSpPr>
        <dsp:cNvPr id="0" name=""/>
        <dsp:cNvSpPr/>
      </dsp:nvSpPr>
      <dsp:spPr>
        <a:xfrm>
          <a:off x="407498" y="0"/>
          <a:ext cx="3327152" cy="4495800"/>
        </a:xfrm>
        <a:prstGeom prst="roundRect">
          <a:avLst>
            <a:gd name="adj" fmla="val 1000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n-US" sz="2400" b="1" kern="1200" dirty="0" smtClean="0">
              <a:latin typeface="Segoe UI" pitchFamily="34" charset="0"/>
              <a:ea typeface="Segoe UI" pitchFamily="34" charset="0"/>
              <a:cs typeface="Segoe UI" pitchFamily="34" charset="0"/>
            </a:rPr>
            <a:t>Risk</a:t>
          </a:r>
          <a:endParaRPr lang="en-US" sz="2400" b="1" kern="1200" dirty="0">
            <a:latin typeface="Segoe UI" pitchFamily="34" charset="0"/>
            <a:ea typeface="Segoe UI" pitchFamily="34" charset="0"/>
            <a:cs typeface="Segoe UI" pitchFamily="34" charset="0"/>
          </a:endParaRPr>
        </a:p>
      </dsp:txBody>
      <dsp:txXfrm>
        <a:off x="407498" y="0"/>
        <a:ext cx="3327152" cy="1348740"/>
      </dsp:txXfrm>
    </dsp:sp>
    <dsp:sp modelId="{0A97795C-09CE-4E0C-8348-7F31C5F27904}">
      <dsp:nvSpPr>
        <dsp:cNvPr id="0" name=""/>
        <dsp:cNvSpPr/>
      </dsp:nvSpPr>
      <dsp:spPr>
        <a:xfrm>
          <a:off x="657699" y="191073"/>
          <a:ext cx="2765340" cy="1418108"/>
        </a:xfrm>
        <a:prstGeom prst="roundRect">
          <a:avLst>
            <a:gd name="adj" fmla="val 10000"/>
          </a:avLst>
        </a:prstGeom>
        <a:solidFill>
          <a:schemeClr val="accent3">
            <a:lumMod val="50000"/>
          </a:schemeClr>
        </a:solidFill>
        <a:ln w="6350" cap="flat" cmpd="sng" algn="ctr">
          <a:solidFill>
            <a:schemeClr val="accent2"/>
          </a:solidFill>
          <a:prstDash val="solid"/>
          <a:miter lim="800000"/>
        </a:ln>
        <a:effectLst/>
        <a:scene3d>
          <a:camera prst="orthographicFront"/>
          <a:lightRig rig="flat" dir="t"/>
        </a:scene3d>
        <a:sp3d/>
      </dsp:spPr>
      <dsp:style>
        <a:lnRef idx="1">
          <a:schemeClr val="accent2"/>
        </a:lnRef>
        <a:fillRef idx="3">
          <a:schemeClr val="accent2"/>
        </a:fillRef>
        <a:effectRef idx="2">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Segoe UI" pitchFamily="34" charset="0"/>
              <a:ea typeface="Segoe UI" pitchFamily="34" charset="0"/>
              <a:cs typeface="Segoe UI" pitchFamily="34" charset="0"/>
            </a:rPr>
            <a:t>Slower-than- expected growth in emerging markets</a:t>
          </a:r>
          <a:endParaRPr lang="en-US" sz="1800" kern="1200" dirty="0">
            <a:latin typeface="Segoe UI" pitchFamily="34" charset="0"/>
            <a:ea typeface="Segoe UI" pitchFamily="34" charset="0"/>
            <a:cs typeface="Segoe UI" pitchFamily="34" charset="0"/>
          </a:endParaRPr>
        </a:p>
      </dsp:txBody>
      <dsp:txXfrm>
        <a:off x="657699" y="191073"/>
        <a:ext cx="2765340" cy="1418108"/>
      </dsp:txXfrm>
    </dsp:sp>
    <dsp:sp modelId="{B65D8799-21A2-4645-A91D-8CCE0AFC4440}">
      <dsp:nvSpPr>
        <dsp:cNvPr id="0" name=""/>
        <dsp:cNvSpPr/>
      </dsp:nvSpPr>
      <dsp:spPr>
        <a:xfrm>
          <a:off x="3423039" y="871738"/>
          <a:ext cx="891394" cy="56777"/>
        </a:xfrm>
        <a:custGeom>
          <a:avLst/>
          <a:gdLst/>
          <a:ahLst/>
          <a:cxnLst/>
          <a:rect l="0" t="0" r="0" b="0"/>
          <a:pathLst>
            <a:path>
              <a:moveTo>
                <a:pt x="0" y="28388"/>
              </a:moveTo>
              <a:lnTo>
                <a:pt x="891394" y="28388"/>
              </a:lnTo>
            </a:path>
          </a:pathLst>
        </a:custGeom>
        <a:noFill/>
        <a:ln w="25400" cap="flat" cmpd="sng" algn="ctr">
          <a:solidFill>
            <a:schemeClr val="dk1"/>
          </a:solidFill>
          <a:prstDash val="solid"/>
          <a:miter lim="800000"/>
        </a:ln>
        <a:effectLst/>
        <a:scene3d>
          <a:camera prst="orthographicFront"/>
          <a:lightRig rig="flat" dir="t"/>
        </a:scene3d>
        <a:sp3d/>
      </dsp:spPr>
      <dsp:style>
        <a:lnRef idx="3">
          <a:schemeClr val="dk1"/>
        </a:lnRef>
        <a:fillRef idx="0">
          <a:schemeClr val="dk1"/>
        </a:fillRef>
        <a:effectRef idx="2">
          <a:schemeClr val="dk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Arial" pitchFamily="34" charset="0"/>
            <a:cs typeface="Arial" pitchFamily="34" charset="0"/>
          </a:endParaRPr>
        </a:p>
      </dsp:txBody>
      <dsp:txXfrm>
        <a:off x="3846452" y="877842"/>
        <a:ext cx="44569" cy="44569"/>
      </dsp:txXfrm>
    </dsp:sp>
    <dsp:sp modelId="{9EE3D4C8-EB5A-4541-852D-D7018776FDC5}">
      <dsp:nvSpPr>
        <dsp:cNvPr id="0" name=""/>
        <dsp:cNvSpPr/>
      </dsp:nvSpPr>
      <dsp:spPr>
        <a:xfrm>
          <a:off x="4314434" y="191073"/>
          <a:ext cx="2836217" cy="1418108"/>
        </a:xfrm>
        <a:prstGeom prst="roundRect">
          <a:avLst>
            <a:gd name="adj" fmla="val 10000"/>
          </a:avLst>
        </a:prstGeom>
        <a:solidFill>
          <a:schemeClr val="accent3">
            <a:lumMod val="50000"/>
          </a:schemeClr>
        </a:solidFill>
        <a:ln w="6350" cap="flat" cmpd="sng" algn="ctr">
          <a:solidFill>
            <a:schemeClr val="accent2"/>
          </a:solidFill>
          <a:prstDash val="solid"/>
          <a:miter lim="800000"/>
        </a:ln>
        <a:effectLst/>
        <a:scene3d>
          <a:camera prst="orthographicFront"/>
          <a:lightRig rig="flat" dir="t"/>
        </a:scene3d>
        <a:sp3d/>
      </dsp:spPr>
      <dsp:style>
        <a:lnRef idx="1">
          <a:schemeClr val="accent2"/>
        </a:lnRef>
        <a:fillRef idx="3">
          <a:schemeClr val="accent2"/>
        </a:fillRef>
        <a:effectRef idx="2">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Segoe UI" pitchFamily="34" charset="0"/>
              <a:ea typeface="Segoe UI" pitchFamily="34" charset="0"/>
              <a:cs typeface="Segoe UI" pitchFamily="34" charset="0"/>
            </a:rPr>
            <a:t>Russia, China, global commodity demand</a:t>
          </a:r>
          <a:endParaRPr lang="en-US" sz="1800" kern="1200" dirty="0">
            <a:latin typeface="Segoe UI" pitchFamily="34" charset="0"/>
            <a:ea typeface="Segoe UI" pitchFamily="34" charset="0"/>
            <a:cs typeface="Segoe UI" pitchFamily="34" charset="0"/>
          </a:endParaRPr>
        </a:p>
      </dsp:txBody>
      <dsp:txXfrm>
        <a:off x="4314434" y="191073"/>
        <a:ext cx="2836217" cy="1418108"/>
      </dsp:txXfrm>
    </dsp:sp>
    <dsp:sp modelId="{7184123C-BA6B-469D-8775-AB81CACD329B}">
      <dsp:nvSpPr>
        <dsp:cNvPr id="0" name=""/>
        <dsp:cNvSpPr/>
      </dsp:nvSpPr>
      <dsp:spPr>
        <a:xfrm rot="21311260">
          <a:off x="7148703" y="825359"/>
          <a:ext cx="1105683" cy="56777"/>
        </a:xfrm>
        <a:custGeom>
          <a:avLst/>
          <a:gdLst/>
          <a:ahLst/>
          <a:cxnLst/>
          <a:rect l="0" t="0" r="0" b="0"/>
          <a:pathLst>
            <a:path>
              <a:moveTo>
                <a:pt x="0" y="28388"/>
              </a:moveTo>
              <a:lnTo>
                <a:pt x="1105683" y="28388"/>
              </a:lnTo>
            </a:path>
          </a:pathLst>
        </a:custGeom>
        <a:noFill/>
        <a:ln w="25400" cap="flat" cmpd="sng" algn="ctr">
          <a:noFill/>
          <a:prstDash val="solid"/>
          <a:miter lim="800000"/>
        </a:ln>
        <a:effectLst/>
        <a:scene3d>
          <a:camera prst="orthographicFront"/>
          <a:lightRig rig="flat" dir="t"/>
        </a:scene3d>
        <a:sp3d/>
      </dsp:spPr>
      <dsp:style>
        <a:lnRef idx="3">
          <a:schemeClr val="dk1"/>
        </a:lnRef>
        <a:fillRef idx="0">
          <a:schemeClr val="dk1"/>
        </a:fillRef>
        <a:effectRef idx="2">
          <a:schemeClr val="dk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Arial" pitchFamily="34" charset="0"/>
            <a:cs typeface="Arial" pitchFamily="34" charset="0"/>
          </a:endParaRPr>
        </a:p>
      </dsp:txBody>
      <dsp:txXfrm rot="21311260">
        <a:off x="7673902" y="826106"/>
        <a:ext cx="55284" cy="55284"/>
      </dsp:txXfrm>
    </dsp:sp>
    <dsp:sp modelId="{9152E101-1494-4625-AC1B-C214DB546C32}">
      <dsp:nvSpPr>
        <dsp:cNvPr id="0" name=""/>
        <dsp:cNvSpPr/>
      </dsp:nvSpPr>
      <dsp:spPr>
        <a:xfrm>
          <a:off x="8252437" y="330196"/>
          <a:ext cx="2860467" cy="954344"/>
        </a:xfrm>
        <a:prstGeom prst="roundRect">
          <a:avLst>
            <a:gd name="adj" fmla="val 10000"/>
          </a:avLst>
        </a:prstGeom>
        <a:solidFill>
          <a:schemeClr val="accent3">
            <a:lumMod val="50000"/>
          </a:schemeClr>
        </a:solidFill>
        <a:ln w="6350" cap="flat" cmpd="sng" algn="ctr">
          <a:solidFill>
            <a:schemeClr val="accent2"/>
          </a:solidFill>
          <a:prstDash val="solid"/>
          <a:miter lim="800000"/>
        </a:ln>
        <a:effectLst/>
        <a:scene3d>
          <a:camera prst="orthographicFront"/>
          <a:lightRig rig="flat" dir="t"/>
        </a:scene3d>
        <a:sp3d/>
      </dsp:spPr>
      <dsp:style>
        <a:lnRef idx="1">
          <a:schemeClr val="accent2"/>
        </a:lnRef>
        <a:fillRef idx="3">
          <a:schemeClr val="accent2"/>
        </a:fillRef>
        <a:effectRef idx="2">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Segoe UI" pitchFamily="34" charset="0"/>
              <a:ea typeface="Segoe UI" pitchFamily="34" charset="0"/>
              <a:cs typeface="Segoe UI" pitchFamily="34" charset="0"/>
            </a:rPr>
            <a:t>Exports and FDI</a:t>
          </a:r>
          <a:endParaRPr lang="en-US" sz="1800" kern="1200" dirty="0">
            <a:latin typeface="Segoe UI" pitchFamily="34" charset="0"/>
            <a:ea typeface="Segoe UI" pitchFamily="34" charset="0"/>
            <a:cs typeface="Segoe UI" pitchFamily="34" charset="0"/>
          </a:endParaRPr>
        </a:p>
      </dsp:txBody>
      <dsp:txXfrm>
        <a:off x="8252437" y="330196"/>
        <a:ext cx="2860467" cy="954344"/>
      </dsp:txXfrm>
    </dsp:sp>
    <dsp:sp modelId="{08D061F5-07A9-45E3-84B1-D1720F60D54D}">
      <dsp:nvSpPr>
        <dsp:cNvPr id="0" name=""/>
        <dsp:cNvSpPr/>
      </dsp:nvSpPr>
      <dsp:spPr>
        <a:xfrm rot="4414550">
          <a:off x="2292420" y="2383734"/>
          <a:ext cx="3152634" cy="56777"/>
        </a:xfrm>
        <a:custGeom>
          <a:avLst/>
          <a:gdLst/>
          <a:ahLst/>
          <a:cxnLst/>
          <a:rect l="0" t="0" r="0" b="0"/>
          <a:pathLst>
            <a:path>
              <a:moveTo>
                <a:pt x="0" y="28388"/>
              </a:moveTo>
              <a:lnTo>
                <a:pt x="3152634" y="28388"/>
              </a:lnTo>
            </a:path>
          </a:pathLst>
        </a:custGeom>
        <a:noFill/>
        <a:ln w="25400" cap="flat" cmpd="sng" algn="ctr">
          <a:noFill/>
          <a:prstDash val="solid"/>
          <a:miter lim="800000"/>
        </a:ln>
        <a:effectLst/>
        <a:scene3d>
          <a:camera prst="orthographicFront"/>
          <a:lightRig rig="flat" dir="t"/>
        </a:scene3d>
        <a:sp3d/>
      </dsp:spPr>
      <dsp:style>
        <a:lnRef idx="3">
          <a:schemeClr val="dk1"/>
        </a:lnRef>
        <a:fillRef idx="0">
          <a:schemeClr val="dk1"/>
        </a:fillRef>
        <a:effectRef idx="2">
          <a:schemeClr val="dk1"/>
        </a:effectRef>
        <a:fontRef idx="minor">
          <a:schemeClr val="tx1"/>
        </a:fontRef>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dirty="0">
            <a:latin typeface="Arial" pitchFamily="34" charset="0"/>
            <a:cs typeface="Arial" pitchFamily="34" charset="0"/>
          </a:endParaRPr>
        </a:p>
      </dsp:txBody>
      <dsp:txXfrm rot="4414550">
        <a:off x="3789921" y="2333306"/>
        <a:ext cx="157631" cy="157631"/>
      </dsp:txXfrm>
    </dsp:sp>
    <dsp:sp modelId="{33C4D894-44F6-40BB-BBAF-17F042A63865}">
      <dsp:nvSpPr>
        <dsp:cNvPr id="0" name=""/>
        <dsp:cNvSpPr/>
      </dsp:nvSpPr>
      <dsp:spPr>
        <a:xfrm>
          <a:off x="4314434" y="3352435"/>
          <a:ext cx="2836217" cy="1143364"/>
        </a:xfrm>
        <a:prstGeom prst="roundRect">
          <a:avLst>
            <a:gd name="adj" fmla="val 10000"/>
          </a:avLst>
        </a:prstGeom>
        <a:solidFill>
          <a:srgbClr val="C00000"/>
        </a:solidFill>
        <a:ln w="6350" cap="flat" cmpd="sng" algn="ctr">
          <a:solidFill>
            <a:schemeClr val="accent2"/>
          </a:solidFill>
          <a:prstDash val="solid"/>
          <a:miter lim="800000"/>
        </a:ln>
        <a:effectLst/>
        <a:scene3d>
          <a:camera prst="orthographicFront"/>
          <a:lightRig rig="flat" dir="t"/>
        </a:scene3d>
        <a:sp3d/>
      </dsp:spPr>
      <dsp:style>
        <a:lnRef idx="1">
          <a:schemeClr val="accent2"/>
        </a:lnRef>
        <a:fillRef idx="3">
          <a:schemeClr val="accent2"/>
        </a:fillRef>
        <a:effectRef idx="2">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Segoe UI" pitchFamily="34" charset="0"/>
              <a:ea typeface="Segoe UI" pitchFamily="34" charset="0"/>
              <a:cs typeface="Segoe UI" pitchFamily="34" charset="0"/>
            </a:rPr>
            <a:t>Lack of progress on NPLs, further tenge devaluation</a:t>
          </a:r>
          <a:endParaRPr lang="en-US" sz="1800" kern="1200" dirty="0">
            <a:latin typeface="Segoe UI" pitchFamily="34" charset="0"/>
            <a:ea typeface="Segoe UI" pitchFamily="34" charset="0"/>
            <a:cs typeface="Segoe UI" pitchFamily="34" charset="0"/>
          </a:endParaRPr>
        </a:p>
      </dsp:txBody>
      <dsp:txXfrm>
        <a:off x="4314434" y="3352435"/>
        <a:ext cx="2836217" cy="1143364"/>
      </dsp:txXfrm>
    </dsp:sp>
    <dsp:sp modelId="{14683E94-334B-4D53-B1C5-E66CF94B8025}">
      <dsp:nvSpPr>
        <dsp:cNvPr id="0" name=""/>
        <dsp:cNvSpPr/>
      </dsp:nvSpPr>
      <dsp:spPr>
        <a:xfrm rot="21490503">
          <a:off x="7150372" y="3878176"/>
          <a:ext cx="1102344" cy="56777"/>
        </a:xfrm>
        <a:custGeom>
          <a:avLst/>
          <a:gdLst/>
          <a:ahLst/>
          <a:cxnLst/>
          <a:rect l="0" t="0" r="0" b="0"/>
          <a:pathLst>
            <a:path>
              <a:moveTo>
                <a:pt x="0" y="28388"/>
              </a:moveTo>
              <a:lnTo>
                <a:pt x="1102344" y="28388"/>
              </a:lnTo>
            </a:path>
          </a:pathLst>
        </a:custGeom>
        <a:noFill/>
        <a:ln w="25400" cap="flat" cmpd="sng" algn="ctr">
          <a:solidFill>
            <a:schemeClr val="dk1"/>
          </a:solidFill>
          <a:prstDash val="solid"/>
          <a:miter lim="800000"/>
        </a:ln>
        <a:effectLst/>
        <a:scene3d>
          <a:camera prst="orthographicFront"/>
          <a:lightRig rig="flat" dir="t"/>
        </a:scene3d>
        <a:sp3d/>
      </dsp:spPr>
      <dsp:style>
        <a:lnRef idx="3">
          <a:schemeClr val="dk1"/>
        </a:lnRef>
        <a:fillRef idx="0">
          <a:schemeClr val="dk1"/>
        </a:fillRef>
        <a:effectRef idx="2">
          <a:schemeClr val="dk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Arial" pitchFamily="34" charset="0"/>
            <a:cs typeface="Arial" pitchFamily="34" charset="0"/>
          </a:endParaRPr>
        </a:p>
      </dsp:txBody>
      <dsp:txXfrm rot="21490503">
        <a:off x="7673986" y="3879006"/>
        <a:ext cx="55117" cy="55117"/>
      </dsp:txXfrm>
    </dsp:sp>
    <dsp:sp modelId="{0B1C8497-3D20-4696-BC5C-CC2FB256EDB7}">
      <dsp:nvSpPr>
        <dsp:cNvPr id="0" name=""/>
        <dsp:cNvSpPr/>
      </dsp:nvSpPr>
      <dsp:spPr>
        <a:xfrm>
          <a:off x="8252437" y="3282225"/>
          <a:ext cx="2992322" cy="1213574"/>
        </a:xfrm>
        <a:prstGeom prst="roundRect">
          <a:avLst>
            <a:gd name="adj" fmla="val 10000"/>
          </a:avLst>
        </a:prstGeom>
        <a:solidFill>
          <a:srgbClr val="C00000"/>
        </a:solidFill>
        <a:ln w="6350" cap="flat" cmpd="sng" algn="ctr">
          <a:solidFill>
            <a:schemeClr val="accent2"/>
          </a:solidFill>
          <a:prstDash val="solid"/>
          <a:miter lim="800000"/>
        </a:ln>
        <a:effectLst/>
        <a:scene3d>
          <a:camera prst="orthographicFront"/>
          <a:lightRig rig="flat" dir="t"/>
        </a:scene3d>
        <a:sp3d/>
      </dsp:spPr>
      <dsp:style>
        <a:lnRef idx="1">
          <a:schemeClr val="accent2"/>
        </a:lnRef>
        <a:fillRef idx="3">
          <a:schemeClr val="accent2"/>
        </a:fillRef>
        <a:effectRef idx="2">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ts val="0"/>
            </a:spcAft>
          </a:pPr>
          <a:r>
            <a:rPr lang="en-US" sz="1800" b="0" kern="1200" dirty="0" smtClean="0">
              <a:latin typeface="Segoe UI" pitchFamily="34" charset="0"/>
              <a:ea typeface="Segoe UI" pitchFamily="34" charset="0"/>
              <a:cs typeface="Segoe UI" pitchFamily="34" charset="0"/>
            </a:rPr>
            <a:t>Renewed concerns about financial stability</a:t>
          </a:r>
        </a:p>
      </dsp:txBody>
      <dsp:txXfrm>
        <a:off x="8252437" y="3282225"/>
        <a:ext cx="2992322" cy="121357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0276F8C-9D80-45A9-97FF-FEE612D526B8}">
      <dsp:nvSpPr>
        <dsp:cNvPr id="0" name=""/>
        <dsp:cNvSpPr/>
      </dsp:nvSpPr>
      <dsp:spPr>
        <a:xfrm>
          <a:off x="3206" y="46199"/>
          <a:ext cx="2543907" cy="1526344"/>
        </a:xfrm>
        <a:prstGeom prst="rect">
          <a:avLst/>
        </a:prstGeom>
        <a:solidFill>
          <a:srgbClr val="949D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Board</a:t>
          </a:r>
          <a:endParaRPr lang="en-US" sz="3000" kern="1200" dirty="0"/>
        </a:p>
      </dsp:txBody>
      <dsp:txXfrm>
        <a:off x="3206" y="46199"/>
        <a:ext cx="2543907" cy="1526344"/>
      </dsp:txXfrm>
    </dsp:sp>
    <dsp:sp modelId="{4DF681CE-EE2D-41A6-B441-75DB9DA1AB2D}">
      <dsp:nvSpPr>
        <dsp:cNvPr id="0" name=""/>
        <dsp:cNvSpPr/>
      </dsp:nvSpPr>
      <dsp:spPr>
        <a:xfrm>
          <a:off x="2801504" y="46199"/>
          <a:ext cx="2543907" cy="1526344"/>
        </a:xfrm>
        <a:prstGeom prst="rect">
          <a:avLst/>
        </a:prstGeom>
        <a:solidFill>
          <a:srgbClr val="949D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Board committees</a:t>
          </a:r>
          <a:endParaRPr lang="en-US" sz="3000" kern="1200" dirty="0"/>
        </a:p>
      </dsp:txBody>
      <dsp:txXfrm>
        <a:off x="2801504" y="46199"/>
        <a:ext cx="2543907" cy="1526344"/>
      </dsp:txXfrm>
    </dsp:sp>
    <dsp:sp modelId="{7AFC3AE2-D222-44D0-8A61-64C443AC854A}">
      <dsp:nvSpPr>
        <dsp:cNvPr id="0" name=""/>
        <dsp:cNvSpPr/>
      </dsp:nvSpPr>
      <dsp:spPr>
        <a:xfrm>
          <a:off x="5599803" y="46199"/>
          <a:ext cx="2543907" cy="1526344"/>
        </a:xfrm>
        <a:prstGeom prst="rect">
          <a:avLst/>
        </a:prstGeom>
        <a:solidFill>
          <a:srgbClr val="949D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National Member Groups</a:t>
          </a:r>
          <a:endParaRPr lang="en-US" sz="3000" kern="1200" dirty="0"/>
        </a:p>
      </dsp:txBody>
      <dsp:txXfrm>
        <a:off x="5599803" y="46199"/>
        <a:ext cx="2543907" cy="1526344"/>
      </dsp:txXfrm>
    </dsp:sp>
    <dsp:sp modelId="{6C9ED647-A8C7-4A8B-9E00-71D736276934}">
      <dsp:nvSpPr>
        <dsp:cNvPr id="0" name=""/>
        <dsp:cNvSpPr/>
      </dsp:nvSpPr>
      <dsp:spPr>
        <a:xfrm>
          <a:off x="8398101" y="46199"/>
          <a:ext cx="2543907" cy="1526344"/>
        </a:xfrm>
        <a:prstGeom prst="rect">
          <a:avLst/>
        </a:prstGeom>
        <a:solidFill>
          <a:srgbClr val="949D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National User Groups</a:t>
          </a:r>
          <a:endParaRPr lang="en-US" sz="3000" kern="1200" dirty="0"/>
        </a:p>
      </dsp:txBody>
      <dsp:txXfrm>
        <a:off x="8398101" y="46199"/>
        <a:ext cx="2543907" cy="152634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9AEF5EF-E89A-47FC-8866-BF944C0B2DE8}">
      <dsp:nvSpPr>
        <dsp:cNvPr id="0" name=""/>
        <dsp:cNvSpPr/>
      </dsp:nvSpPr>
      <dsp:spPr>
        <a:xfrm>
          <a:off x="1345027" y="0"/>
          <a:ext cx="1460557" cy="1460705"/>
        </a:xfrm>
        <a:prstGeom prst="circularArrow">
          <a:avLst>
            <a:gd name="adj1" fmla="val 10980"/>
            <a:gd name="adj2" fmla="val 1142322"/>
            <a:gd name="adj3" fmla="val 4500000"/>
            <a:gd name="adj4" fmla="val 10800000"/>
            <a:gd name="adj5" fmla="val 125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EAB9A7-C549-4C10-A657-8933B1EF7A51}">
      <dsp:nvSpPr>
        <dsp:cNvPr id="0" name=""/>
        <dsp:cNvSpPr/>
      </dsp:nvSpPr>
      <dsp:spPr>
        <a:xfrm>
          <a:off x="1667495" y="528736"/>
          <a:ext cx="815073" cy="407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rtl="0">
            <a:lnSpc>
              <a:spcPct val="90000"/>
            </a:lnSpc>
            <a:spcBef>
              <a:spcPct val="0"/>
            </a:spcBef>
            <a:spcAft>
              <a:spcPct val="35000"/>
            </a:spcAft>
          </a:pPr>
          <a:r>
            <a:rPr lang="en-US" sz="900" b="1" kern="1200" dirty="0" smtClean="0"/>
            <a:t>Foster financial stability</a:t>
          </a:r>
          <a:endParaRPr lang="en-US" sz="900" kern="1200" dirty="0"/>
        </a:p>
      </dsp:txBody>
      <dsp:txXfrm>
        <a:off x="1667495" y="528736"/>
        <a:ext cx="815073" cy="407494"/>
      </dsp:txXfrm>
    </dsp:sp>
    <dsp:sp modelId="{22AD323B-45A6-4153-A15C-4B8FE0DBD243}">
      <dsp:nvSpPr>
        <dsp:cNvPr id="0" name=""/>
        <dsp:cNvSpPr/>
      </dsp:nvSpPr>
      <dsp:spPr>
        <a:xfrm>
          <a:off x="939271" y="839392"/>
          <a:ext cx="1460557" cy="1460705"/>
        </a:xfrm>
        <a:prstGeom prst="leftCircularArrow">
          <a:avLst>
            <a:gd name="adj1" fmla="val 10980"/>
            <a:gd name="adj2" fmla="val 1142322"/>
            <a:gd name="adj3" fmla="val 6300000"/>
            <a:gd name="adj4" fmla="val 18900000"/>
            <a:gd name="adj5" fmla="val 12500"/>
          </a:avLst>
        </a:prstGeom>
        <a:solidFill>
          <a:srgbClr val="FF3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8EB5BA-60FE-4592-8421-736C971F5572}">
      <dsp:nvSpPr>
        <dsp:cNvPr id="0" name=""/>
        <dsp:cNvSpPr/>
      </dsp:nvSpPr>
      <dsp:spPr>
        <a:xfrm>
          <a:off x="1260095" y="1369678"/>
          <a:ext cx="815073" cy="407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rtl="0">
            <a:lnSpc>
              <a:spcPct val="90000"/>
            </a:lnSpc>
            <a:spcBef>
              <a:spcPct val="0"/>
            </a:spcBef>
            <a:spcAft>
              <a:spcPct val="35000"/>
            </a:spcAft>
          </a:pPr>
          <a:r>
            <a:rPr lang="en-US" sz="900" b="1" kern="1200" dirty="0" smtClean="0"/>
            <a:t>Limit systemic risk</a:t>
          </a:r>
          <a:endParaRPr lang="en-US" sz="900" b="1" kern="1200" dirty="0"/>
        </a:p>
      </dsp:txBody>
      <dsp:txXfrm>
        <a:off x="1260095" y="1369678"/>
        <a:ext cx="815073" cy="407494"/>
      </dsp:txXfrm>
    </dsp:sp>
    <dsp:sp modelId="{B5517BD6-9D5B-4911-A85C-112C34FFEAA7}">
      <dsp:nvSpPr>
        <dsp:cNvPr id="0" name=""/>
        <dsp:cNvSpPr/>
      </dsp:nvSpPr>
      <dsp:spPr>
        <a:xfrm>
          <a:off x="1345027" y="1681884"/>
          <a:ext cx="1460557" cy="1460705"/>
        </a:xfrm>
        <a:prstGeom prst="circularArrow">
          <a:avLst>
            <a:gd name="adj1" fmla="val 10980"/>
            <a:gd name="adj2" fmla="val 1142322"/>
            <a:gd name="adj3" fmla="val 4500000"/>
            <a:gd name="adj4" fmla="val 13500000"/>
            <a:gd name="adj5" fmla="val 125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0A7BFC-C4A0-4C56-9AFD-9D622E7F7684}">
      <dsp:nvSpPr>
        <dsp:cNvPr id="0" name=""/>
        <dsp:cNvSpPr/>
      </dsp:nvSpPr>
      <dsp:spPr>
        <a:xfrm>
          <a:off x="1667495" y="2210620"/>
          <a:ext cx="815073" cy="407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rtl="0">
            <a:lnSpc>
              <a:spcPct val="90000"/>
            </a:lnSpc>
            <a:spcBef>
              <a:spcPct val="0"/>
            </a:spcBef>
            <a:spcAft>
              <a:spcPct val="35000"/>
            </a:spcAft>
          </a:pPr>
          <a:r>
            <a:rPr lang="en-US" sz="900" b="1" kern="1200" dirty="0" smtClean="0"/>
            <a:t>Increase safety</a:t>
          </a:r>
          <a:endParaRPr lang="en-US" sz="900" b="1" kern="1200" dirty="0"/>
        </a:p>
      </dsp:txBody>
      <dsp:txXfrm>
        <a:off x="1667495" y="2210620"/>
        <a:ext cx="815073" cy="407494"/>
      </dsp:txXfrm>
    </dsp:sp>
    <dsp:sp modelId="{558AA787-C092-40CB-A325-FE02A3F46736}">
      <dsp:nvSpPr>
        <dsp:cNvPr id="0" name=""/>
        <dsp:cNvSpPr/>
      </dsp:nvSpPr>
      <dsp:spPr>
        <a:xfrm>
          <a:off x="1043382" y="2618114"/>
          <a:ext cx="1254802" cy="1255409"/>
        </a:xfrm>
        <a:prstGeom prst="blockArc">
          <a:avLst>
            <a:gd name="adj1" fmla="val 0"/>
            <a:gd name="adj2" fmla="val 18900000"/>
            <a:gd name="adj3" fmla="val 1274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800F7C-D475-4564-808D-DE67E1167E0F}">
      <dsp:nvSpPr>
        <dsp:cNvPr id="0" name=""/>
        <dsp:cNvSpPr/>
      </dsp:nvSpPr>
      <dsp:spPr>
        <a:xfrm>
          <a:off x="1260095" y="3051562"/>
          <a:ext cx="815073" cy="407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rtl="0">
            <a:lnSpc>
              <a:spcPct val="90000"/>
            </a:lnSpc>
            <a:spcBef>
              <a:spcPct val="0"/>
            </a:spcBef>
            <a:spcAft>
              <a:spcPct val="35000"/>
            </a:spcAft>
          </a:pPr>
          <a:r>
            <a:rPr lang="en-US" sz="900" b="1" kern="1200" dirty="0" smtClean="0"/>
            <a:t>Support greater efficiency</a:t>
          </a:r>
          <a:endParaRPr lang="en-US" sz="900" b="1" kern="1200" dirty="0"/>
        </a:p>
      </dsp:txBody>
      <dsp:txXfrm>
        <a:off x="1260095" y="3051562"/>
        <a:ext cx="815073" cy="40749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AC75A8-1C2D-46A8-B690-1711FC86BC47}">
      <dsp:nvSpPr>
        <dsp:cNvPr id="0" name=""/>
        <dsp:cNvSpPr/>
      </dsp:nvSpPr>
      <dsp:spPr>
        <a:xfrm rot="16200000">
          <a:off x="1896210" y="-1896210"/>
          <a:ext cx="1440160" cy="5232581"/>
        </a:xfrm>
        <a:prstGeom prst="round1Rect">
          <a:avLst/>
        </a:prstGeom>
        <a:solidFill>
          <a:srgbClr val="A8D5FE"/>
        </a:solidFill>
        <a:ln w="381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n-GB" sz="1800" kern="1200" dirty="0" smtClean="0">
              <a:solidFill>
                <a:schemeClr val="tx1"/>
              </a:solidFill>
            </a:rPr>
            <a:t>Focus on banks KYC (reach to more than 7000 banks)</a:t>
          </a:r>
          <a:endParaRPr lang="en-GB" sz="1800" kern="1200" dirty="0">
            <a:solidFill>
              <a:schemeClr val="tx1"/>
            </a:solidFill>
          </a:endParaRPr>
        </a:p>
      </dsp:txBody>
      <dsp:txXfrm rot="16200000">
        <a:off x="2076230" y="-2076230"/>
        <a:ext cx="1080120" cy="5232581"/>
      </dsp:txXfrm>
    </dsp:sp>
    <dsp:sp modelId="{7F8987D9-4CFF-4033-B592-566B032BA689}">
      <dsp:nvSpPr>
        <dsp:cNvPr id="0" name=""/>
        <dsp:cNvSpPr/>
      </dsp:nvSpPr>
      <dsp:spPr>
        <a:xfrm>
          <a:off x="5232581" y="0"/>
          <a:ext cx="5232581" cy="1440160"/>
        </a:xfrm>
        <a:prstGeom prst="round1Rect">
          <a:avLst/>
        </a:prstGeom>
        <a:solidFill>
          <a:srgbClr val="A8D5FE"/>
        </a:solidFill>
        <a:ln w="381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n-GB" sz="1800" kern="1200" dirty="0" smtClean="0">
              <a:solidFill>
                <a:schemeClr val="tx1"/>
              </a:solidFill>
            </a:rPr>
            <a:t>Leverage SWIFT membership process</a:t>
          </a:r>
          <a:endParaRPr lang="en-GB" sz="1800" kern="1200" dirty="0">
            <a:solidFill>
              <a:schemeClr val="tx1"/>
            </a:solidFill>
          </a:endParaRPr>
        </a:p>
      </dsp:txBody>
      <dsp:txXfrm>
        <a:off x="5232581" y="0"/>
        <a:ext cx="5232581" cy="1080120"/>
      </dsp:txXfrm>
    </dsp:sp>
    <dsp:sp modelId="{AA4DE5D0-96F3-4488-869E-EB0585AF459C}">
      <dsp:nvSpPr>
        <dsp:cNvPr id="0" name=""/>
        <dsp:cNvSpPr/>
      </dsp:nvSpPr>
      <dsp:spPr>
        <a:xfrm rot="10800000">
          <a:off x="0" y="1440160"/>
          <a:ext cx="5232581" cy="1440160"/>
        </a:xfrm>
        <a:prstGeom prst="round1Rect">
          <a:avLst/>
        </a:prstGeom>
        <a:solidFill>
          <a:srgbClr val="A8D5FE"/>
        </a:solidFill>
        <a:ln w="381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n-GB" sz="1800" kern="1200" dirty="0" smtClean="0">
              <a:solidFill>
                <a:schemeClr val="tx1"/>
              </a:solidFill>
            </a:rPr>
            <a:t>Provide enrichment based on SWIFT traffic data</a:t>
          </a:r>
          <a:endParaRPr lang="en-GB" sz="1800" kern="1200" dirty="0">
            <a:solidFill>
              <a:schemeClr val="tx1"/>
            </a:solidFill>
          </a:endParaRPr>
        </a:p>
      </dsp:txBody>
      <dsp:txXfrm rot="10800000">
        <a:off x="0" y="1800199"/>
        <a:ext cx="5232581" cy="1080120"/>
      </dsp:txXfrm>
    </dsp:sp>
    <dsp:sp modelId="{86FA8AC6-ADC4-466D-9CB5-7795885E77CA}">
      <dsp:nvSpPr>
        <dsp:cNvPr id="0" name=""/>
        <dsp:cNvSpPr/>
      </dsp:nvSpPr>
      <dsp:spPr>
        <a:xfrm rot="5400000">
          <a:off x="7128792" y="-456050"/>
          <a:ext cx="1440160" cy="5232581"/>
        </a:xfrm>
        <a:prstGeom prst="round1Rect">
          <a:avLst/>
        </a:prstGeom>
        <a:solidFill>
          <a:srgbClr val="A8D5FE"/>
        </a:solidFill>
        <a:ln w="381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n-GB" sz="1800" kern="1200" dirty="0" smtClean="0">
              <a:solidFill>
                <a:schemeClr val="tx1"/>
              </a:solidFill>
            </a:rPr>
            <a:t>Operated and secured according to SWIFT standards</a:t>
          </a:r>
          <a:endParaRPr lang="en-GB" sz="1800" kern="1200" dirty="0">
            <a:solidFill>
              <a:schemeClr val="tx1"/>
            </a:solidFill>
          </a:endParaRPr>
        </a:p>
      </dsp:txBody>
      <dsp:txXfrm rot="5400000">
        <a:off x="7308812" y="-276030"/>
        <a:ext cx="1080120" cy="5232581"/>
      </dsp:txXfrm>
    </dsp:sp>
    <dsp:sp modelId="{5BA9D59F-44D1-40F6-B44C-B523247DCBBD}">
      <dsp:nvSpPr>
        <dsp:cNvPr id="0" name=""/>
        <dsp:cNvSpPr/>
      </dsp:nvSpPr>
      <dsp:spPr>
        <a:xfrm>
          <a:off x="3456381" y="1008111"/>
          <a:ext cx="3552399" cy="864095"/>
        </a:xfrm>
        <a:prstGeom prst="roundRect">
          <a:avLst/>
        </a:prstGeom>
        <a:gradFill flip="none" rotWithShape="0">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bg1"/>
              </a:solidFill>
            </a:rPr>
            <a:t>A SWIFT managed global KYC Registry</a:t>
          </a:r>
          <a:endParaRPr lang="en-GB" sz="2000" kern="1200" dirty="0">
            <a:solidFill>
              <a:schemeClr val="bg1"/>
            </a:solidFill>
          </a:endParaRPr>
        </a:p>
      </dsp:txBody>
      <dsp:txXfrm>
        <a:off x="3456381" y="1008111"/>
        <a:ext cx="3552399" cy="86409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0.01887</cdr:x>
      <cdr:y>0.9</cdr:y>
    </cdr:from>
    <cdr:to>
      <cdr:x>0.9522</cdr:x>
      <cdr:y>0.98</cdr:y>
    </cdr:to>
    <cdr:sp macro="" textlink="">
      <cdr:nvSpPr>
        <cdr:cNvPr id="2" name="TextBox 1"/>
        <cdr:cNvSpPr txBox="1"/>
      </cdr:nvSpPr>
      <cdr:spPr>
        <a:xfrm xmlns:a="http://schemas.openxmlformats.org/drawingml/2006/main">
          <a:off x="76200" y="3429000"/>
          <a:ext cx="376936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latin typeface="Segoe UI" pitchFamily="34" charset="0"/>
              <a:ea typeface="Segoe UI" pitchFamily="34" charset="0"/>
              <a:cs typeface="Segoe UI" pitchFamily="34" charset="0"/>
            </a:rPr>
            <a:t>Source: IMF World Economic Outlook</a:t>
          </a:r>
          <a:endParaRPr lang="en-US" sz="1100" dirty="0">
            <a:latin typeface="Segoe UI" pitchFamily="34" charset="0"/>
            <a:ea typeface="Segoe UI" pitchFamily="34" charset="0"/>
            <a:cs typeface="Segoe UI" pitchFamily="34" charset="0"/>
          </a:endParaRPr>
        </a:p>
      </cdr:txBody>
    </cdr:sp>
  </cdr:relSizeAnchor>
  <cdr:relSizeAnchor xmlns:cdr="http://schemas.openxmlformats.org/drawingml/2006/chartDrawing">
    <cdr:from>
      <cdr:x>0.07547</cdr:x>
      <cdr:y>0.02</cdr:y>
    </cdr:from>
    <cdr:to>
      <cdr:x>0.9434</cdr:x>
      <cdr:y>0.14</cdr:y>
    </cdr:to>
    <cdr:sp macro="" textlink="">
      <cdr:nvSpPr>
        <cdr:cNvPr id="3" name="TextBox 2"/>
        <cdr:cNvSpPr txBox="1"/>
      </cdr:nvSpPr>
      <cdr:spPr>
        <a:xfrm xmlns:a="http://schemas.openxmlformats.org/drawingml/2006/main">
          <a:off x="304800" y="76200"/>
          <a:ext cx="3505200" cy="457200"/>
        </a:xfrm>
        <a:prstGeom xmlns:a="http://schemas.openxmlformats.org/drawingml/2006/main" prst="rect">
          <a:avLst/>
        </a:prstGeom>
      </cdr:spPr>
      <cdr:txBody>
        <a:bodyPr xmlns:a="http://schemas.openxmlformats.org/drawingml/2006/main" vertOverflow="clip" wrap="none" lIns="9144" tIns="9144" rIns="9144" bIns="9144" rtlCol="0"/>
        <a:lstStyle xmlns:a="http://schemas.openxmlformats.org/drawingml/2006/main"/>
        <a:p xmlns:a="http://schemas.openxmlformats.org/drawingml/2006/main">
          <a:pPr algn="ctr"/>
          <a:r>
            <a:rPr lang="en-US" sz="1200" dirty="0" smtClean="0">
              <a:latin typeface="Segoe UI" pitchFamily="34" charset="0"/>
              <a:ea typeface="Segoe UI" pitchFamily="34" charset="0"/>
              <a:cs typeface="Segoe UI" pitchFamily="34" charset="0"/>
            </a:rPr>
            <a:t>Kazakhstan: PPP per capita GDP</a:t>
          </a:r>
        </a:p>
        <a:p xmlns:a="http://schemas.openxmlformats.org/drawingml/2006/main">
          <a:pPr algn="ctr"/>
          <a:r>
            <a:rPr lang="en-US" sz="1200" dirty="0" smtClean="0">
              <a:latin typeface="Segoe UI" pitchFamily="34" charset="0"/>
              <a:ea typeface="Segoe UI" pitchFamily="34" charset="0"/>
              <a:cs typeface="Segoe UI" pitchFamily="34" charset="0"/>
            </a:rPr>
            <a:t>(</a:t>
          </a:r>
          <a:r>
            <a:rPr lang="en-US" sz="1200" i="1" dirty="0" smtClean="0">
              <a:latin typeface="Segoe UI" pitchFamily="34" charset="0"/>
              <a:ea typeface="Segoe UI" pitchFamily="34" charset="0"/>
              <a:cs typeface="Segoe UI" pitchFamily="34" charset="0"/>
            </a:rPr>
            <a:t>US dollars</a:t>
          </a:r>
          <a:r>
            <a:rPr lang="en-US" sz="1200" dirty="0" smtClean="0">
              <a:latin typeface="Segoe UI" pitchFamily="34" charset="0"/>
              <a:ea typeface="Segoe UI" pitchFamily="34" charset="0"/>
              <a:cs typeface="Segoe UI" pitchFamily="34" charset="0"/>
            </a:rPr>
            <a:t>)</a:t>
          </a:r>
          <a:endParaRPr lang="en-US" sz="1200" dirty="0">
            <a:latin typeface="Segoe UI" pitchFamily="34" charset="0"/>
            <a:ea typeface="Segoe UI" pitchFamily="34" charset="0"/>
            <a:cs typeface="Segoe UI" pitchFamily="34" charset="0"/>
          </a:endParaRPr>
        </a:p>
      </cdr:txBody>
    </cdr:sp>
  </cdr:relSizeAnchor>
  <cdr:relSizeAnchor xmlns:cdr="http://schemas.openxmlformats.org/drawingml/2006/chartDrawing">
    <cdr:from>
      <cdr:x>0.60377</cdr:x>
      <cdr:y>0.32432</cdr:y>
    </cdr:from>
    <cdr:to>
      <cdr:x>0.75471</cdr:x>
      <cdr:y>0.45095</cdr:y>
    </cdr:to>
    <cdr:sp macro="" textlink="">
      <cdr:nvSpPr>
        <cdr:cNvPr id="4" name="TextBox 5"/>
        <cdr:cNvSpPr txBox="1"/>
      </cdr:nvSpPr>
      <cdr:spPr>
        <a:xfrm xmlns:a="http://schemas.openxmlformats.org/drawingml/2006/main">
          <a:off x="2438400" y="914400"/>
          <a:ext cx="609578" cy="357021"/>
        </a:xfrm>
        <a:prstGeom xmlns:a="http://schemas.openxmlformats.org/drawingml/2006/main" prst="rect">
          <a:avLst/>
        </a:prstGeom>
        <a:noFill xmlns:a="http://schemas.openxmlformats.org/drawingml/2006/main"/>
      </cdr:spPr>
      <cdr:txBody>
        <a:bodyPr xmlns:a="http://schemas.openxmlformats.org/drawingml/2006/main" wrap="square" lIns="9144" tIns="9144" rIns="9144" bIns="9144" rtlCol="0">
          <a:spAutoFit/>
        </a:bodyPr>
        <a:lstStyle xmlns:a="http://schemas.openxmlformats.org/drawingml/2006/main">
          <a:defPPr>
            <a:defRPr lang="en-US"/>
          </a:defPPr>
          <a:lvl1pPr algn="ctr" rtl="0" fontAlgn="base">
            <a:spcBef>
              <a:spcPct val="0"/>
            </a:spcBef>
            <a:spcAft>
              <a:spcPct val="0"/>
            </a:spcAft>
            <a:defRPr sz="3100" kern="1200">
              <a:solidFill>
                <a:srgbClr val="000000"/>
              </a:solidFill>
              <a:latin typeface="Gill Sans" charset="0"/>
              <a:ea typeface="ヒラギノ角ゴ ProN W3" charset="0"/>
              <a:cs typeface="ヒラギノ角ゴ ProN W3" charset="0"/>
              <a:sym typeface="Gill Sans" charset="0"/>
            </a:defRPr>
          </a:lvl1pPr>
          <a:lvl2pPr marL="336752" algn="ctr" rtl="0" fontAlgn="base">
            <a:spcBef>
              <a:spcPct val="0"/>
            </a:spcBef>
            <a:spcAft>
              <a:spcPct val="0"/>
            </a:spcAft>
            <a:defRPr sz="3100" kern="1200">
              <a:solidFill>
                <a:srgbClr val="000000"/>
              </a:solidFill>
              <a:latin typeface="Gill Sans" charset="0"/>
              <a:ea typeface="ヒラギノ角ゴ ProN W3" charset="0"/>
              <a:cs typeface="ヒラギノ角ゴ ProN W3" charset="0"/>
              <a:sym typeface="Gill Sans" charset="0"/>
            </a:defRPr>
          </a:lvl2pPr>
          <a:lvl3pPr marL="673503" algn="ctr" rtl="0" fontAlgn="base">
            <a:spcBef>
              <a:spcPct val="0"/>
            </a:spcBef>
            <a:spcAft>
              <a:spcPct val="0"/>
            </a:spcAft>
            <a:defRPr sz="3100" kern="1200">
              <a:solidFill>
                <a:srgbClr val="000000"/>
              </a:solidFill>
              <a:latin typeface="Gill Sans" charset="0"/>
              <a:ea typeface="ヒラギノ角ゴ ProN W3" charset="0"/>
              <a:cs typeface="ヒラギノ角ゴ ProN W3" charset="0"/>
              <a:sym typeface="Gill Sans" charset="0"/>
            </a:defRPr>
          </a:lvl3pPr>
          <a:lvl4pPr marL="1010255" algn="ctr" rtl="0" fontAlgn="base">
            <a:spcBef>
              <a:spcPct val="0"/>
            </a:spcBef>
            <a:spcAft>
              <a:spcPct val="0"/>
            </a:spcAft>
            <a:defRPr sz="3100" kern="1200">
              <a:solidFill>
                <a:srgbClr val="000000"/>
              </a:solidFill>
              <a:latin typeface="Gill Sans" charset="0"/>
              <a:ea typeface="ヒラギノ角ゴ ProN W3" charset="0"/>
              <a:cs typeface="ヒラギノ角ゴ ProN W3" charset="0"/>
              <a:sym typeface="Gill Sans" charset="0"/>
            </a:defRPr>
          </a:lvl4pPr>
          <a:lvl5pPr marL="1347006" algn="ctr" rtl="0" fontAlgn="base">
            <a:spcBef>
              <a:spcPct val="0"/>
            </a:spcBef>
            <a:spcAft>
              <a:spcPct val="0"/>
            </a:spcAft>
            <a:defRPr sz="3100" kern="1200">
              <a:solidFill>
                <a:srgbClr val="000000"/>
              </a:solidFill>
              <a:latin typeface="Gill Sans" charset="0"/>
              <a:ea typeface="ヒラギノ角ゴ ProN W3" charset="0"/>
              <a:cs typeface="ヒラギノ角ゴ ProN W3" charset="0"/>
              <a:sym typeface="Gill Sans" charset="0"/>
            </a:defRPr>
          </a:lvl5pPr>
          <a:lvl6pPr marL="1683758" algn="l" defTabSz="673503" rtl="0" eaLnBrk="1" latinLnBrk="0" hangingPunct="1">
            <a:defRPr sz="3100" kern="1200">
              <a:solidFill>
                <a:srgbClr val="000000"/>
              </a:solidFill>
              <a:latin typeface="Gill Sans" charset="0"/>
              <a:ea typeface="ヒラギノ角ゴ ProN W3" charset="0"/>
              <a:cs typeface="ヒラギノ角ゴ ProN W3" charset="0"/>
              <a:sym typeface="Gill Sans" charset="0"/>
            </a:defRPr>
          </a:lvl6pPr>
          <a:lvl7pPr marL="2020509" algn="l" defTabSz="673503" rtl="0" eaLnBrk="1" latinLnBrk="0" hangingPunct="1">
            <a:defRPr sz="3100" kern="1200">
              <a:solidFill>
                <a:srgbClr val="000000"/>
              </a:solidFill>
              <a:latin typeface="Gill Sans" charset="0"/>
              <a:ea typeface="ヒラギノ角ゴ ProN W3" charset="0"/>
              <a:cs typeface="ヒラギノ角ゴ ProN W3" charset="0"/>
              <a:sym typeface="Gill Sans" charset="0"/>
            </a:defRPr>
          </a:lvl7pPr>
          <a:lvl8pPr marL="2357261" algn="l" defTabSz="673503" rtl="0" eaLnBrk="1" latinLnBrk="0" hangingPunct="1">
            <a:defRPr sz="3100" kern="1200">
              <a:solidFill>
                <a:srgbClr val="000000"/>
              </a:solidFill>
              <a:latin typeface="Gill Sans" charset="0"/>
              <a:ea typeface="ヒラギノ角ゴ ProN W3" charset="0"/>
              <a:cs typeface="ヒラギノ角ゴ ProN W3" charset="0"/>
              <a:sym typeface="Gill Sans" charset="0"/>
            </a:defRPr>
          </a:lvl8pPr>
          <a:lvl9pPr marL="2694011" algn="l" defTabSz="673503" rtl="0" eaLnBrk="1" latinLnBrk="0" hangingPunct="1">
            <a:defRPr sz="3100" kern="1200">
              <a:solidFill>
                <a:srgbClr val="000000"/>
              </a:solidFill>
              <a:latin typeface="Gill Sans" charset="0"/>
              <a:ea typeface="ヒラギノ角ゴ ProN W3" charset="0"/>
              <a:cs typeface="ヒラギノ角ゴ ProN W3" charset="0"/>
              <a:sym typeface="Gill Sans" charset="0"/>
            </a:defRPr>
          </a:lvl9pPr>
        </a:lstStyle>
        <a:p xmlns:a="http://schemas.openxmlformats.org/drawingml/2006/main">
          <a:r>
            <a:rPr lang="en-US" sz="1100" b="1" dirty="0" smtClean="0">
              <a:solidFill>
                <a:srgbClr val="FFC000"/>
              </a:solidFill>
              <a:latin typeface="Segoe UI" pitchFamily="34" charset="0"/>
              <a:ea typeface="Segoe UI" pitchFamily="34" charset="0"/>
              <a:cs typeface="Segoe UI" pitchFamily="34" charset="0"/>
            </a:rPr>
            <a:t>EMDEs (2013)</a:t>
          </a:r>
          <a:endParaRPr lang="en-US" sz="1100" b="1" dirty="0">
            <a:solidFill>
              <a:srgbClr val="FFC000"/>
            </a:solidFill>
            <a:latin typeface="Segoe UI" pitchFamily="34" charset="0"/>
            <a:ea typeface="Segoe UI" pitchFamily="34" charset="0"/>
            <a:cs typeface="Segoe UI" pitchFamily="34" charset="0"/>
          </a:endParaRPr>
        </a:p>
      </cdr:txBody>
    </cdr:sp>
  </cdr:relSizeAnchor>
  <cdr:relSizeAnchor xmlns:cdr="http://schemas.openxmlformats.org/drawingml/2006/chartDrawing">
    <cdr:from>
      <cdr:x>0.80449</cdr:x>
      <cdr:y>0.41342</cdr:y>
    </cdr:from>
    <cdr:to>
      <cdr:x>0.81946</cdr:x>
      <cdr:y>0.6502</cdr:y>
    </cdr:to>
    <cdr:sp macro="" textlink="">
      <cdr:nvSpPr>
        <cdr:cNvPr id="6" name="Right Arrow 5"/>
        <cdr:cNvSpPr/>
      </cdr:nvSpPr>
      <cdr:spPr bwMode="auto">
        <a:xfrm xmlns:a="http://schemas.openxmlformats.org/drawingml/2006/main" rot="3092751">
          <a:off x="2945467" y="1469158"/>
          <a:ext cx="667570" cy="60464"/>
        </a:xfrm>
        <a:prstGeom xmlns:a="http://schemas.openxmlformats.org/drawingml/2006/main" prst="rightArrow">
          <a:avLst/>
        </a:prstGeom>
        <a:solidFill xmlns:a="http://schemas.openxmlformats.org/drawingml/2006/main">
          <a:srgbClr val="FFC000"/>
        </a:solidFill>
        <a:ln xmlns:a="http://schemas.openxmlformats.org/drawingml/2006/main" w="25400" cap="flat" cmpd="sng" algn="ctr">
          <a:solidFill>
            <a:srgbClr val="FFC000"/>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solidFill>
              <a:srgbClr val="FFC000"/>
            </a:solidFill>
          </a:endParaRPr>
        </a:p>
      </cdr:txBody>
    </cdr:sp>
  </cdr:relSizeAnchor>
  <cdr:relSizeAnchor xmlns:cdr="http://schemas.openxmlformats.org/drawingml/2006/chartDrawing">
    <cdr:from>
      <cdr:x>0.67925</cdr:x>
      <cdr:y>0.16279</cdr:y>
    </cdr:from>
    <cdr:to>
      <cdr:x>0.81132</cdr:x>
      <cdr:y>0.27175</cdr:y>
    </cdr:to>
    <cdr:sp macro="" textlink="">
      <cdr:nvSpPr>
        <cdr:cNvPr id="7" name="TextBox 5"/>
        <cdr:cNvSpPr txBox="1"/>
      </cdr:nvSpPr>
      <cdr:spPr>
        <a:xfrm xmlns:a="http://schemas.openxmlformats.org/drawingml/2006/main">
          <a:off x="2743200" y="533400"/>
          <a:ext cx="533400" cy="357021"/>
        </a:xfrm>
        <a:prstGeom xmlns:a="http://schemas.openxmlformats.org/drawingml/2006/main" prst="rect">
          <a:avLst/>
        </a:prstGeom>
        <a:noFill xmlns:a="http://schemas.openxmlformats.org/drawingml/2006/main"/>
      </cdr:spPr>
      <cdr:txBody>
        <a:bodyPr xmlns:a="http://schemas.openxmlformats.org/drawingml/2006/main" wrap="square" lIns="9144" tIns="9144" rIns="9144" bIns="9144" rtlCol="0">
          <a:spAutoFit/>
        </a:bodyPr>
        <a:lstStyle xmlns:a="http://schemas.openxmlformats.org/drawingml/2006/main">
          <a:defPPr>
            <a:defRPr lang="en-US"/>
          </a:defPPr>
          <a:lvl1pPr algn="ctr" rtl="0" fontAlgn="base">
            <a:spcBef>
              <a:spcPct val="0"/>
            </a:spcBef>
            <a:spcAft>
              <a:spcPct val="0"/>
            </a:spcAft>
            <a:defRPr sz="3100" kern="1200">
              <a:solidFill>
                <a:srgbClr val="000000"/>
              </a:solidFill>
              <a:latin typeface="Gill Sans" charset="0"/>
              <a:ea typeface="ヒラギノ角ゴ ProN W3" charset="0"/>
              <a:cs typeface="ヒラギノ角ゴ ProN W3" charset="0"/>
              <a:sym typeface="Gill Sans" charset="0"/>
            </a:defRPr>
          </a:lvl1pPr>
          <a:lvl2pPr marL="336752" algn="ctr" rtl="0" fontAlgn="base">
            <a:spcBef>
              <a:spcPct val="0"/>
            </a:spcBef>
            <a:spcAft>
              <a:spcPct val="0"/>
            </a:spcAft>
            <a:defRPr sz="3100" kern="1200">
              <a:solidFill>
                <a:srgbClr val="000000"/>
              </a:solidFill>
              <a:latin typeface="Gill Sans" charset="0"/>
              <a:ea typeface="ヒラギノ角ゴ ProN W3" charset="0"/>
              <a:cs typeface="ヒラギノ角ゴ ProN W3" charset="0"/>
              <a:sym typeface="Gill Sans" charset="0"/>
            </a:defRPr>
          </a:lvl2pPr>
          <a:lvl3pPr marL="673503" algn="ctr" rtl="0" fontAlgn="base">
            <a:spcBef>
              <a:spcPct val="0"/>
            </a:spcBef>
            <a:spcAft>
              <a:spcPct val="0"/>
            </a:spcAft>
            <a:defRPr sz="3100" kern="1200">
              <a:solidFill>
                <a:srgbClr val="000000"/>
              </a:solidFill>
              <a:latin typeface="Gill Sans" charset="0"/>
              <a:ea typeface="ヒラギノ角ゴ ProN W3" charset="0"/>
              <a:cs typeface="ヒラギノ角ゴ ProN W3" charset="0"/>
              <a:sym typeface="Gill Sans" charset="0"/>
            </a:defRPr>
          </a:lvl3pPr>
          <a:lvl4pPr marL="1010255" algn="ctr" rtl="0" fontAlgn="base">
            <a:spcBef>
              <a:spcPct val="0"/>
            </a:spcBef>
            <a:spcAft>
              <a:spcPct val="0"/>
            </a:spcAft>
            <a:defRPr sz="3100" kern="1200">
              <a:solidFill>
                <a:srgbClr val="000000"/>
              </a:solidFill>
              <a:latin typeface="Gill Sans" charset="0"/>
              <a:ea typeface="ヒラギノ角ゴ ProN W3" charset="0"/>
              <a:cs typeface="ヒラギノ角ゴ ProN W3" charset="0"/>
              <a:sym typeface="Gill Sans" charset="0"/>
            </a:defRPr>
          </a:lvl4pPr>
          <a:lvl5pPr marL="1347006" algn="ctr" rtl="0" fontAlgn="base">
            <a:spcBef>
              <a:spcPct val="0"/>
            </a:spcBef>
            <a:spcAft>
              <a:spcPct val="0"/>
            </a:spcAft>
            <a:defRPr sz="3100" kern="1200">
              <a:solidFill>
                <a:srgbClr val="000000"/>
              </a:solidFill>
              <a:latin typeface="Gill Sans" charset="0"/>
              <a:ea typeface="ヒラギノ角ゴ ProN W3" charset="0"/>
              <a:cs typeface="ヒラギノ角ゴ ProN W3" charset="0"/>
              <a:sym typeface="Gill Sans" charset="0"/>
            </a:defRPr>
          </a:lvl5pPr>
          <a:lvl6pPr marL="1683758" algn="l" defTabSz="673503" rtl="0" eaLnBrk="1" latinLnBrk="0" hangingPunct="1">
            <a:defRPr sz="3100" kern="1200">
              <a:solidFill>
                <a:srgbClr val="000000"/>
              </a:solidFill>
              <a:latin typeface="Gill Sans" charset="0"/>
              <a:ea typeface="ヒラギノ角ゴ ProN W3" charset="0"/>
              <a:cs typeface="ヒラギノ角ゴ ProN W3" charset="0"/>
              <a:sym typeface="Gill Sans" charset="0"/>
            </a:defRPr>
          </a:lvl6pPr>
          <a:lvl7pPr marL="2020509" algn="l" defTabSz="673503" rtl="0" eaLnBrk="1" latinLnBrk="0" hangingPunct="1">
            <a:defRPr sz="3100" kern="1200">
              <a:solidFill>
                <a:srgbClr val="000000"/>
              </a:solidFill>
              <a:latin typeface="Gill Sans" charset="0"/>
              <a:ea typeface="ヒラギノ角ゴ ProN W3" charset="0"/>
              <a:cs typeface="ヒラギノ角ゴ ProN W3" charset="0"/>
              <a:sym typeface="Gill Sans" charset="0"/>
            </a:defRPr>
          </a:lvl7pPr>
          <a:lvl8pPr marL="2357261" algn="l" defTabSz="673503" rtl="0" eaLnBrk="1" latinLnBrk="0" hangingPunct="1">
            <a:defRPr sz="3100" kern="1200">
              <a:solidFill>
                <a:srgbClr val="000000"/>
              </a:solidFill>
              <a:latin typeface="Gill Sans" charset="0"/>
              <a:ea typeface="ヒラギノ角ゴ ProN W3" charset="0"/>
              <a:cs typeface="ヒラギノ角ゴ ProN W3" charset="0"/>
              <a:sym typeface="Gill Sans" charset="0"/>
            </a:defRPr>
          </a:lvl8pPr>
          <a:lvl9pPr marL="2694011" algn="l" defTabSz="673503" rtl="0" eaLnBrk="1" latinLnBrk="0" hangingPunct="1">
            <a:defRPr sz="3100" kern="1200">
              <a:solidFill>
                <a:srgbClr val="000000"/>
              </a:solidFill>
              <a:latin typeface="Gill Sans" charset="0"/>
              <a:ea typeface="ヒラギノ角ゴ ProN W3" charset="0"/>
              <a:cs typeface="ヒラギノ角ゴ ProN W3" charset="0"/>
              <a:sym typeface="Gill Sans" charset="0"/>
            </a:defRPr>
          </a:lvl9pPr>
        </a:lstStyle>
        <a:p xmlns:a="http://schemas.openxmlformats.org/drawingml/2006/main">
          <a:r>
            <a:rPr lang="en-US" sz="1100" b="1" dirty="0" smtClean="0">
              <a:solidFill>
                <a:srgbClr val="FF0000"/>
              </a:solidFill>
              <a:latin typeface="Segoe UI" pitchFamily="34" charset="0"/>
              <a:ea typeface="Segoe UI" pitchFamily="34" charset="0"/>
              <a:cs typeface="Segoe UI" pitchFamily="34" charset="0"/>
            </a:rPr>
            <a:t>AEs (2013)</a:t>
          </a:r>
          <a:endParaRPr lang="en-US" sz="1100" b="1" dirty="0">
            <a:solidFill>
              <a:srgbClr val="FF0000"/>
            </a:solidFill>
            <a:latin typeface="Segoe UI" pitchFamily="34" charset="0"/>
            <a:ea typeface="Segoe UI" pitchFamily="34" charset="0"/>
            <a:cs typeface="Segoe UI" pitchFamily="34" charset="0"/>
          </a:endParaRPr>
        </a:p>
      </cdr:txBody>
    </cdr:sp>
  </cdr:relSizeAnchor>
  <cdr:relSizeAnchor xmlns:cdr="http://schemas.openxmlformats.org/drawingml/2006/chartDrawing">
    <cdr:from>
      <cdr:x>0.83019</cdr:x>
      <cdr:y>0.24324</cdr:y>
    </cdr:from>
    <cdr:to>
      <cdr:x>0.90566</cdr:x>
      <cdr:y>0.27027</cdr:y>
    </cdr:to>
    <cdr:sp macro="" textlink="">
      <cdr:nvSpPr>
        <cdr:cNvPr id="8" name="Right Arrow 7"/>
        <cdr:cNvSpPr/>
      </cdr:nvSpPr>
      <cdr:spPr bwMode="auto">
        <a:xfrm xmlns:a="http://schemas.openxmlformats.org/drawingml/2006/main">
          <a:off x="3352800" y="685800"/>
          <a:ext cx="304800" cy="76200"/>
        </a:xfrm>
        <a:prstGeom xmlns:a="http://schemas.openxmlformats.org/drawingml/2006/main" prst="rightArrow">
          <a:avLst/>
        </a:prstGeom>
        <a:solidFill xmlns:a="http://schemas.openxmlformats.org/drawingml/2006/main">
          <a:srgbClr val="FF0000"/>
        </a:solidFill>
        <a:ln xmlns:a="http://schemas.openxmlformats.org/drawingml/2006/main" w="25400" cap="flat" cmpd="sng" algn="ctr">
          <a:solidFill>
            <a:srgbClr val="FF0000"/>
          </a:solid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rtlCol="0" anchor="t" anchorCtr="0" compatLnSpc="1">
          <a:prstTxWarp prst="textNoShape">
            <a:avLst/>
          </a:prstTxWarp>
        </a:bodyPr>
        <a:lstStyle xmlns:a="http://schemas.openxmlformats.org/drawingml/2006/main">
          <a:defPPr>
            <a:defRPr lang="en-US"/>
          </a:defPPr>
          <a:lvl1pPr algn="ctr" rtl="0" fontAlgn="base">
            <a:spcBef>
              <a:spcPct val="0"/>
            </a:spcBef>
            <a:spcAft>
              <a:spcPct val="0"/>
            </a:spcAft>
            <a:defRPr sz="3100" kern="1200">
              <a:solidFill>
                <a:srgbClr val="000000"/>
              </a:solidFill>
              <a:latin typeface="Gill Sans" charset="0"/>
              <a:ea typeface="ヒラギノ角ゴ ProN W3" charset="0"/>
              <a:cs typeface="ヒラギノ角ゴ ProN W3" charset="0"/>
              <a:sym typeface="Gill Sans" charset="0"/>
            </a:defRPr>
          </a:lvl1pPr>
          <a:lvl2pPr marL="336752" algn="ctr" rtl="0" fontAlgn="base">
            <a:spcBef>
              <a:spcPct val="0"/>
            </a:spcBef>
            <a:spcAft>
              <a:spcPct val="0"/>
            </a:spcAft>
            <a:defRPr sz="3100" kern="1200">
              <a:solidFill>
                <a:srgbClr val="000000"/>
              </a:solidFill>
              <a:latin typeface="Gill Sans" charset="0"/>
              <a:ea typeface="ヒラギノ角ゴ ProN W3" charset="0"/>
              <a:cs typeface="ヒラギノ角ゴ ProN W3" charset="0"/>
              <a:sym typeface="Gill Sans" charset="0"/>
            </a:defRPr>
          </a:lvl2pPr>
          <a:lvl3pPr marL="673503" algn="ctr" rtl="0" fontAlgn="base">
            <a:spcBef>
              <a:spcPct val="0"/>
            </a:spcBef>
            <a:spcAft>
              <a:spcPct val="0"/>
            </a:spcAft>
            <a:defRPr sz="3100" kern="1200">
              <a:solidFill>
                <a:srgbClr val="000000"/>
              </a:solidFill>
              <a:latin typeface="Gill Sans" charset="0"/>
              <a:ea typeface="ヒラギノ角ゴ ProN W3" charset="0"/>
              <a:cs typeface="ヒラギノ角ゴ ProN W3" charset="0"/>
              <a:sym typeface="Gill Sans" charset="0"/>
            </a:defRPr>
          </a:lvl3pPr>
          <a:lvl4pPr marL="1010255" algn="ctr" rtl="0" fontAlgn="base">
            <a:spcBef>
              <a:spcPct val="0"/>
            </a:spcBef>
            <a:spcAft>
              <a:spcPct val="0"/>
            </a:spcAft>
            <a:defRPr sz="3100" kern="1200">
              <a:solidFill>
                <a:srgbClr val="000000"/>
              </a:solidFill>
              <a:latin typeface="Gill Sans" charset="0"/>
              <a:ea typeface="ヒラギノ角ゴ ProN W3" charset="0"/>
              <a:cs typeface="ヒラギノ角ゴ ProN W3" charset="0"/>
              <a:sym typeface="Gill Sans" charset="0"/>
            </a:defRPr>
          </a:lvl4pPr>
          <a:lvl5pPr marL="1347006" algn="ctr" rtl="0" fontAlgn="base">
            <a:spcBef>
              <a:spcPct val="0"/>
            </a:spcBef>
            <a:spcAft>
              <a:spcPct val="0"/>
            </a:spcAft>
            <a:defRPr sz="3100" kern="1200">
              <a:solidFill>
                <a:srgbClr val="000000"/>
              </a:solidFill>
              <a:latin typeface="Gill Sans" charset="0"/>
              <a:ea typeface="ヒラギノ角ゴ ProN W3" charset="0"/>
              <a:cs typeface="ヒラギノ角ゴ ProN W3" charset="0"/>
              <a:sym typeface="Gill Sans" charset="0"/>
            </a:defRPr>
          </a:lvl5pPr>
          <a:lvl6pPr marL="1683758" algn="l" defTabSz="673503" rtl="0" eaLnBrk="1" latinLnBrk="0" hangingPunct="1">
            <a:defRPr sz="3100" kern="1200">
              <a:solidFill>
                <a:srgbClr val="000000"/>
              </a:solidFill>
              <a:latin typeface="Gill Sans" charset="0"/>
              <a:ea typeface="ヒラギノ角ゴ ProN W3" charset="0"/>
              <a:cs typeface="ヒラギノ角ゴ ProN W3" charset="0"/>
              <a:sym typeface="Gill Sans" charset="0"/>
            </a:defRPr>
          </a:lvl6pPr>
          <a:lvl7pPr marL="2020509" algn="l" defTabSz="673503" rtl="0" eaLnBrk="1" latinLnBrk="0" hangingPunct="1">
            <a:defRPr sz="3100" kern="1200">
              <a:solidFill>
                <a:srgbClr val="000000"/>
              </a:solidFill>
              <a:latin typeface="Gill Sans" charset="0"/>
              <a:ea typeface="ヒラギノ角ゴ ProN W3" charset="0"/>
              <a:cs typeface="ヒラギノ角ゴ ProN W3" charset="0"/>
              <a:sym typeface="Gill Sans" charset="0"/>
            </a:defRPr>
          </a:lvl7pPr>
          <a:lvl8pPr marL="2357261" algn="l" defTabSz="673503" rtl="0" eaLnBrk="1" latinLnBrk="0" hangingPunct="1">
            <a:defRPr sz="3100" kern="1200">
              <a:solidFill>
                <a:srgbClr val="000000"/>
              </a:solidFill>
              <a:latin typeface="Gill Sans" charset="0"/>
              <a:ea typeface="ヒラギノ角ゴ ProN W3" charset="0"/>
              <a:cs typeface="ヒラギノ角ゴ ProN W3" charset="0"/>
              <a:sym typeface="Gill Sans" charset="0"/>
            </a:defRPr>
          </a:lvl8pPr>
          <a:lvl9pPr marL="2694011" algn="l" defTabSz="673503" rtl="0" eaLnBrk="1" latinLnBrk="0" hangingPunct="1">
            <a:defRPr sz="3100" kern="1200">
              <a:solidFill>
                <a:srgbClr val="000000"/>
              </a:solidFill>
              <a:latin typeface="Gill Sans" charset="0"/>
              <a:ea typeface="ヒラギノ角ゴ ProN W3" charset="0"/>
              <a:cs typeface="ヒラギノ角ゴ ProN W3" charset="0"/>
              <a:sym typeface="Gill Sans" charset="0"/>
            </a:defRPr>
          </a:lvl9pPr>
        </a:lstStyle>
        <a:p xmlns:a="http://schemas.openxmlformats.org/drawingml/2006/main">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0.282</cdr:x>
      <cdr:y>0.29393</cdr:y>
    </cdr:from>
    <cdr:to>
      <cdr:x>0.672</cdr:x>
      <cdr:y>0.675</cdr:y>
    </cdr:to>
    <cdr:sp macro="" textlink="">
      <cdr:nvSpPr>
        <cdr:cNvPr id="6" name="Freeform 5"/>
        <cdr:cNvSpPr/>
      </cdr:nvSpPr>
      <cdr:spPr>
        <a:xfrm xmlns:a="http://schemas.openxmlformats.org/drawingml/2006/main">
          <a:off x="1343025" y="876302"/>
          <a:ext cx="1857375" cy="1136092"/>
        </a:xfrm>
        <a:custGeom xmlns:a="http://schemas.openxmlformats.org/drawingml/2006/main">
          <a:avLst/>
          <a:gdLst>
            <a:gd name="connsiteX0" fmla="*/ 1430131 w 5695674"/>
            <a:gd name="connsiteY0" fmla="*/ 860011 h 3769968"/>
            <a:gd name="connsiteX1" fmla="*/ 196022 w 5695674"/>
            <a:gd name="connsiteY1" fmla="*/ 1290707 h 3769968"/>
            <a:gd name="connsiteX2" fmla="*/ 254000 w 5695674"/>
            <a:gd name="connsiteY2" fmla="*/ 1679990 h 3769968"/>
            <a:gd name="connsiteX3" fmla="*/ 1397000 w 5695674"/>
            <a:gd name="connsiteY3" fmla="*/ 2317750 h 3769968"/>
            <a:gd name="connsiteX4" fmla="*/ 4436717 w 5695674"/>
            <a:gd name="connsiteY4" fmla="*/ 3725794 h 3769968"/>
            <a:gd name="connsiteX5" fmla="*/ 5629413 w 5695674"/>
            <a:gd name="connsiteY5" fmla="*/ 2582794 h 3769968"/>
            <a:gd name="connsiteX6" fmla="*/ 4834283 w 5695674"/>
            <a:gd name="connsiteY6" fmla="*/ 1000816 h 3769968"/>
            <a:gd name="connsiteX7" fmla="*/ 3136348 w 5695674"/>
            <a:gd name="connsiteY7" fmla="*/ 73163 h 3769968"/>
            <a:gd name="connsiteX8" fmla="*/ 2954131 w 5695674"/>
            <a:gd name="connsiteY8" fmla="*/ 561837 h 3769968"/>
            <a:gd name="connsiteX9" fmla="*/ 3749261 w 5695674"/>
            <a:gd name="connsiteY9" fmla="*/ 992533 h 3769968"/>
            <a:gd name="connsiteX10" fmla="*/ 3749261 w 5695674"/>
            <a:gd name="connsiteY10" fmla="*/ 992533 h 3769968"/>
            <a:gd name="connsiteX11" fmla="*/ 3749261 w 5695674"/>
            <a:gd name="connsiteY11" fmla="*/ 992533 h 376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95674" h="3769968">
              <a:moveTo>
                <a:pt x="1430131" y="860011"/>
              </a:moveTo>
              <a:cubicBezTo>
                <a:pt x="911087" y="1007027"/>
                <a:pt x="392044" y="1154044"/>
                <a:pt x="196022" y="1290707"/>
              </a:cubicBezTo>
              <a:cubicBezTo>
                <a:pt x="0" y="1427370"/>
                <a:pt x="53837" y="1508816"/>
                <a:pt x="254000" y="1679990"/>
              </a:cubicBezTo>
              <a:cubicBezTo>
                <a:pt x="454163" y="1851164"/>
                <a:pt x="699880" y="1976783"/>
                <a:pt x="1397000" y="2317750"/>
              </a:cubicBezTo>
              <a:cubicBezTo>
                <a:pt x="2094120" y="2658717"/>
                <a:pt x="3731315" y="3681620"/>
                <a:pt x="4436717" y="3725794"/>
              </a:cubicBezTo>
              <a:cubicBezTo>
                <a:pt x="5142119" y="3769968"/>
                <a:pt x="5563152" y="3036957"/>
                <a:pt x="5629413" y="2582794"/>
              </a:cubicBezTo>
              <a:cubicBezTo>
                <a:pt x="5695674" y="2128631"/>
                <a:pt x="5249794" y="1419088"/>
                <a:pt x="4834283" y="1000816"/>
              </a:cubicBezTo>
              <a:cubicBezTo>
                <a:pt x="4418772" y="582544"/>
                <a:pt x="3449707" y="146326"/>
                <a:pt x="3136348" y="73163"/>
              </a:cubicBezTo>
              <a:cubicBezTo>
                <a:pt x="2822989" y="0"/>
                <a:pt x="2851979" y="408609"/>
                <a:pt x="2954131" y="561837"/>
              </a:cubicBezTo>
              <a:cubicBezTo>
                <a:pt x="3056283" y="715065"/>
                <a:pt x="3749261" y="992533"/>
                <a:pt x="3749261" y="992533"/>
              </a:cubicBezTo>
              <a:lnTo>
                <a:pt x="3749261" y="992533"/>
              </a:lnTo>
              <a:lnTo>
                <a:pt x="3749261" y="992533"/>
              </a:lnTo>
            </a:path>
          </a:pathLst>
        </a:custGeom>
        <a:ln xmlns:a="http://schemas.openxmlformats.org/drawingml/2006/main" w="31750">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0.76683</cdr:x>
      <cdr:y>0.11719</cdr:y>
    </cdr:from>
    <cdr:to>
      <cdr:x>0.95913</cdr:x>
      <cdr:y>0.21875</cdr:y>
    </cdr:to>
    <cdr:sp macro="" textlink="">
      <cdr:nvSpPr>
        <cdr:cNvPr id="2" name="TextBox 1"/>
        <cdr:cNvSpPr txBox="1"/>
      </cdr:nvSpPr>
      <cdr:spPr>
        <a:xfrm xmlns:a="http://schemas.openxmlformats.org/drawingml/2006/main">
          <a:off x="3038475" y="428624"/>
          <a:ext cx="762000" cy="371475"/>
        </a:xfrm>
        <a:prstGeom xmlns:a="http://schemas.openxmlformats.org/drawingml/2006/main" prst="rect">
          <a:avLst/>
        </a:prstGeom>
      </cdr:spPr>
      <cdr:txBody>
        <a:bodyPr xmlns:a="http://schemas.openxmlformats.org/drawingml/2006/main" vertOverflow="clip" wrap="none" lIns="9144" tIns="9144" rIns="9144" bIns="9144" rtlCol="0"/>
        <a:lstStyle xmlns:a="http://schemas.openxmlformats.org/drawingml/2006/main"/>
        <a:p xmlns:a="http://schemas.openxmlformats.org/drawingml/2006/main">
          <a:r>
            <a:rPr lang="en-US" sz="1100" dirty="0">
              <a:latin typeface="Segoe UI" pitchFamily="34" charset="0"/>
              <a:ea typeface="Segoe UI" pitchFamily="34" charset="0"/>
              <a:cs typeface="Segoe UI" pitchFamily="34" charset="0"/>
            </a:rPr>
            <a:t>(</a:t>
          </a:r>
          <a:r>
            <a:rPr lang="en-US" sz="1100" i="1" dirty="0">
              <a:latin typeface="Segoe UI" pitchFamily="34" charset="0"/>
              <a:ea typeface="Segoe UI" pitchFamily="34" charset="0"/>
              <a:cs typeface="Segoe UI" pitchFamily="34" charset="0"/>
            </a:rPr>
            <a:t>US$/barrel</a:t>
          </a:r>
          <a:r>
            <a:rPr lang="en-US" sz="1100" dirty="0">
              <a:latin typeface="Segoe UI" pitchFamily="34" charset="0"/>
              <a:ea typeface="Segoe UI" pitchFamily="34" charset="0"/>
              <a:cs typeface="Segoe UI" pitchFamily="34" charset="0"/>
            </a:rPr>
            <a:t>)</a:t>
          </a:r>
        </a:p>
      </cdr:txBody>
    </cdr:sp>
  </cdr:relSizeAnchor>
  <cdr:relSizeAnchor xmlns:cdr="http://schemas.openxmlformats.org/drawingml/2006/chartDrawing">
    <cdr:from>
      <cdr:x>0.05288</cdr:x>
      <cdr:y>0.09896</cdr:y>
    </cdr:from>
    <cdr:to>
      <cdr:x>0.24519</cdr:x>
      <cdr:y>0.18229</cdr:y>
    </cdr:to>
    <cdr:sp macro="" textlink="">
      <cdr:nvSpPr>
        <cdr:cNvPr id="3" name="TextBox 1"/>
        <cdr:cNvSpPr txBox="1"/>
      </cdr:nvSpPr>
      <cdr:spPr>
        <a:xfrm xmlns:a="http://schemas.openxmlformats.org/drawingml/2006/main">
          <a:off x="209550" y="361950"/>
          <a:ext cx="762000" cy="304800"/>
        </a:xfrm>
        <a:prstGeom xmlns:a="http://schemas.openxmlformats.org/drawingml/2006/main" prst="rect">
          <a:avLst/>
        </a:prstGeom>
      </cdr:spPr>
      <cdr:txBody>
        <a:bodyPr xmlns:a="http://schemas.openxmlformats.org/drawingml/2006/main" wrap="none" lIns="9144" tIns="9144" rIns="9144" bIns="9144"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dirty="0">
              <a:latin typeface="Segoe UI" pitchFamily="34" charset="0"/>
              <a:ea typeface="Segoe UI" pitchFamily="34" charset="0"/>
              <a:cs typeface="Segoe UI" pitchFamily="34" charset="0"/>
            </a:rPr>
            <a:t>(</a:t>
          </a:r>
          <a:r>
            <a:rPr lang="en-US" sz="1100" i="1" dirty="0">
              <a:latin typeface="Segoe UI" pitchFamily="34" charset="0"/>
              <a:ea typeface="Segoe UI" pitchFamily="34" charset="0"/>
              <a:cs typeface="Segoe UI" pitchFamily="34" charset="0"/>
            </a:rPr>
            <a:t>percent</a:t>
          </a:r>
          <a:r>
            <a:rPr lang="en-US" sz="1100" dirty="0">
              <a:latin typeface="Segoe UI" pitchFamily="34" charset="0"/>
              <a:ea typeface="Segoe UI" pitchFamily="34" charset="0"/>
              <a:cs typeface="Segoe UI" pitchFamily="34" charset="0"/>
            </a:rPr>
            <a:t>)</a:t>
          </a:r>
        </a:p>
      </cdr:txBody>
    </cdr:sp>
  </cdr:relSizeAnchor>
  <cdr:relSizeAnchor xmlns:cdr="http://schemas.openxmlformats.org/drawingml/2006/chartDrawing">
    <cdr:from>
      <cdr:x>0.08894</cdr:x>
      <cdr:y>0.00781</cdr:y>
    </cdr:from>
    <cdr:to>
      <cdr:x>0.89183</cdr:x>
      <cdr:y>0.08333</cdr:y>
    </cdr:to>
    <cdr:sp macro="" textlink="">
      <cdr:nvSpPr>
        <cdr:cNvPr id="4" name="TextBox 3"/>
        <cdr:cNvSpPr txBox="1"/>
      </cdr:nvSpPr>
      <cdr:spPr>
        <a:xfrm xmlns:a="http://schemas.openxmlformats.org/drawingml/2006/main">
          <a:off x="352425" y="28575"/>
          <a:ext cx="3181350" cy="2762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200" dirty="0">
              <a:latin typeface="Segoe UI" pitchFamily="34" charset="0"/>
              <a:ea typeface="Segoe UI" pitchFamily="34" charset="0"/>
              <a:cs typeface="Segoe UI" pitchFamily="34" charset="0"/>
            </a:rPr>
            <a:t>Kazakhstan: Real GDP Growth 2003-13</a:t>
          </a:r>
        </a:p>
      </cdr:txBody>
    </cdr:sp>
  </cdr:relSizeAnchor>
  <cdr:relSizeAnchor xmlns:cdr="http://schemas.openxmlformats.org/drawingml/2006/chartDrawing">
    <cdr:from>
      <cdr:x>0.03125</cdr:x>
      <cdr:y>0.91406</cdr:y>
    </cdr:from>
    <cdr:to>
      <cdr:x>0.9399</cdr:x>
      <cdr:y>1</cdr:y>
    </cdr:to>
    <cdr:sp macro="" textlink="">
      <cdr:nvSpPr>
        <cdr:cNvPr id="5" name="TextBox 4"/>
        <cdr:cNvSpPr txBox="1"/>
      </cdr:nvSpPr>
      <cdr:spPr>
        <a:xfrm xmlns:a="http://schemas.openxmlformats.org/drawingml/2006/main">
          <a:off x="123825" y="3343274"/>
          <a:ext cx="3600450" cy="314325"/>
        </a:xfrm>
        <a:prstGeom xmlns:a="http://schemas.openxmlformats.org/drawingml/2006/main" prst="rect">
          <a:avLst/>
        </a:prstGeom>
      </cdr:spPr>
      <cdr:txBody>
        <a:bodyPr xmlns:a="http://schemas.openxmlformats.org/drawingml/2006/main" vertOverflow="clip" wrap="none" lIns="9144" tIns="9144" rIns="9144" bIns="9144" rtlCol="0"/>
        <a:lstStyle xmlns:a="http://schemas.openxmlformats.org/drawingml/2006/main"/>
        <a:p xmlns:a="http://schemas.openxmlformats.org/drawingml/2006/main">
          <a:r>
            <a:rPr lang="en-US" sz="1100" dirty="0">
              <a:latin typeface="Segoe UI" pitchFamily="34" charset="0"/>
              <a:ea typeface="Segoe UI" pitchFamily="34" charset="0"/>
              <a:cs typeface="Segoe UI" pitchFamily="34" charset="0"/>
            </a:rPr>
            <a:t>Source: IMF World Economic </a:t>
          </a:r>
          <a:r>
            <a:rPr lang="en-US" sz="1100" dirty="0" smtClean="0">
              <a:latin typeface="Segoe UI" pitchFamily="34" charset="0"/>
              <a:ea typeface="Segoe UI" pitchFamily="34" charset="0"/>
              <a:cs typeface="Segoe UI" pitchFamily="34" charset="0"/>
            </a:rPr>
            <a:t>Outlook</a:t>
          </a:r>
          <a:endParaRPr lang="en-US" sz="1100" dirty="0">
            <a:latin typeface="Segoe UI" pitchFamily="34" charset="0"/>
            <a:ea typeface="Segoe UI" pitchFamily="34" charset="0"/>
            <a:cs typeface="Segoe UI"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0.06818</cdr:x>
      <cdr:y>0.84615</cdr:y>
    </cdr:from>
    <cdr:to>
      <cdr:x>0.88636</cdr:x>
      <cdr:y>0.96154</cdr:y>
    </cdr:to>
    <cdr:sp macro="" textlink="">
      <cdr:nvSpPr>
        <cdr:cNvPr id="2" name="TextBox 1"/>
        <cdr:cNvSpPr txBox="1"/>
      </cdr:nvSpPr>
      <cdr:spPr>
        <a:xfrm xmlns:a="http://schemas.openxmlformats.org/drawingml/2006/main">
          <a:off x="457200" y="3352800"/>
          <a:ext cx="5486400" cy="457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smtClean="0">
              <a:latin typeface="Segoe UI" pitchFamily="34" charset="0"/>
              <a:ea typeface="Segoe UI" pitchFamily="34" charset="0"/>
              <a:cs typeface="Segoe UI" pitchFamily="34" charset="0"/>
            </a:rPr>
            <a:t>Source: IMF World Economic Outlook</a:t>
          </a:r>
          <a:endParaRPr lang="en-US" sz="1200" dirty="0">
            <a:latin typeface="Segoe UI" pitchFamily="34" charset="0"/>
            <a:ea typeface="Segoe UI" pitchFamily="34" charset="0"/>
            <a:cs typeface="Segoe UI" pitchFamily="34" charset="0"/>
          </a:endParaRPr>
        </a:p>
      </cdr:txBody>
    </cdr:sp>
  </cdr:relSizeAnchor>
  <cdr:relSizeAnchor xmlns:cdr="http://schemas.openxmlformats.org/drawingml/2006/chartDrawing">
    <cdr:from>
      <cdr:x>0.16667</cdr:x>
      <cdr:y>0.02174</cdr:y>
    </cdr:from>
    <cdr:to>
      <cdr:x>0.7619</cdr:x>
      <cdr:y>0.17391</cdr:y>
    </cdr:to>
    <cdr:sp macro="" textlink="">
      <cdr:nvSpPr>
        <cdr:cNvPr id="3" name="TextBox 2"/>
        <cdr:cNvSpPr txBox="1"/>
      </cdr:nvSpPr>
      <cdr:spPr>
        <a:xfrm xmlns:a="http://schemas.openxmlformats.org/drawingml/2006/main">
          <a:off x="1066800" y="76200"/>
          <a:ext cx="3810000" cy="533400"/>
        </a:xfrm>
        <a:prstGeom xmlns:a="http://schemas.openxmlformats.org/drawingml/2006/main" prst="rect">
          <a:avLst/>
        </a:prstGeom>
      </cdr:spPr>
      <cdr:txBody>
        <a:bodyPr xmlns:a="http://schemas.openxmlformats.org/drawingml/2006/main" vertOverflow="clip" wrap="none" lIns="9144" tIns="9144" rIns="9144" bIns="9144" rtlCol="0"/>
        <a:lstStyle xmlns:a="http://schemas.openxmlformats.org/drawingml/2006/main"/>
        <a:p xmlns:a="http://schemas.openxmlformats.org/drawingml/2006/main">
          <a:pPr algn="ctr"/>
          <a:r>
            <a:rPr lang="en-US" sz="1400" dirty="0" smtClean="0">
              <a:latin typeface="Segoe UI" pitchFamily="34" charset="0"/>
              <a:ea typeface="Segoe UI" pitchFamily="34" charset="0"/>
              <a:cs typeface="Segoe UI" pitchFamily="34" charset="0"/>
            </a:rPr>
            <a:t>Real GDP Growth</a:t>
          </a:r>
        </a:p>
        <a:p xmlns:a="http://schemas.openxmlformats.org/drawingml/2006/main">
          <a:pPr algn="ctr"/>
          <a:r>
            <a:rPr lang="en-US" sz="1400" dirty="0" smtClean="0">
              <a:latin typeface="Segoe UI" pitchFamily="34" charset="0"/>
              <a:ea typeface="Segoe UI" pitchFamily="34" charset="0"/>
              <a:cs typeface="Segoe UI" pitchFamily="34" charset="0"/>
            </a:rPr>
            <a:t>(</a:t>
          </a:r>
          <a:r>
            <a:rPr lang="en-US" sz="1400" i="1" dirty="0" smtClean="0">
              <a:latin typeface="Segoe UI" pitchFamily="34" charset="0"/>
              <a:ea typeface="Segoe UI" pitchFamily="34" charset="0"/>
              <a:cs typeface="Segoe UI" pitchFamily="34" charset="0"/>
            </a:rPr>
            <a:t>percent</a:t>
          </a:r>
          <a:r>
            <a:rPr lang="en-US" sz="1400" dirty="0" smtClean="0">
              <a:latin typeface="Segoe UI" pitchFamily="34" charset="0"/>
              <a:ea typeface="Segoe UI" pitchFamily="34" charset="0"/>
              <a:cs typeface="Segoe UI" pitchFamily="34" charset="0"/>
            </a:rPr>
            <a:t>)</a:t>
          </a:r>
          <a:endParaRPr lang="en-US" sz="1400" dirty="0">
            <a:latin typeface="Segoe UI" pitchFamily="34" charset="0"/>
            <a:ea typeface="Segoe UI" pitchFamily="34" charset="0"/>
            <a:cs typeface="Segoe UI"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0.01972</cdr:x>
      <cdr:y>0.01967</cdr:y>
    </cdr:from>
    <cdr:to>
      <cdr:x>0.98603</cdr:x>
      <cdr:y>0.10186</cdr:y>
    </cdr:to>
    <cdr:sp macro="" textlink="">
      <cdr:nvSpPr>
        <cdr:cNvPr id="2" name="TextBox 1"/>
        <cdr:cNvSpPr txBox="1"/>
      </cdr:nvSpPr>
      <cdr:spPr>
        <a:xfrm xmlns:a="http://schemas.openxmlformats.org/drawingml/2006/main">
          <a:off x="76200" y="76200"/>
          <a:ext cx="3733797" cy="31836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dirty="0" smtClean="0">
              <a:latin typeface="Segoe UI" pitchFamily="34" charset="0"/>
              <a:ea typeface="Segoe UI" pitchFamily="34" charset="0"/>
              <a:cs typeface="Segoe UI" pitchFamily="34" charset="0"/>
            </a:rPr>
            <a:t>KAZ: Export </a:t>
          </a:r>
          <a:r>
            <a:rPr lang="en-US" sz="1600" dirty="0">
              <a:latin typeface="Segoe UI" pitchFamily="34" charset="0"/>
              <a:ea typeface="Segoe UI" pitchFamily="34" charset="0"/>
              <a:cs typeface="Segoe UI" pitchFamily="34" charset="0"/>
            </a:rPr>
            <a:t>Product</a:t>
          </a:r>
          <a:r>
            <a:rPr lang="en-US" sz="1600" baseline="0" dirty="0">
              <a:latin typeface="Segoe UI" pitchFamily="34" charset="0"/>
              <a:ea typeface="Segoe UI" pitchFamily="34" charset="0"/>
              <a:cs typeface="Segoe UI" pitchFamily="34" charset="0"/>
            </a:rPr>
            <a:t> </a:t>
          </a:r>
          <a:r>
            <a:rPr lang="en-US" sz="1600" dirty="0">
              <a:latin typeface="Segoe UI" pitchFamily="34" charset="0"/>
              <a:ea typeface="Segoe UI" pitchFamily="34" charset="0"/>
              <a:cs typeface="Segoe UI" pitchFamily="34" charset="0"/>
            </a:rPr>
            <a:t>Composition</a:t>
          </a:r>
        </a:p>
      </cdr:txBody>
    </cdr:sp>
  </cdr:relSizeAnchor>
  <cdr:relSizeAnchor xmlns:cdr="http://schemas.openxmlformats.org/drawingml/2006/chartDrawing">
    <cdr:from>
      <cdr:x>0.01972</cdr:x>
      <cdr:y>0.90492</cdr:y>
    </cdr:from>
    <cdr:to>
      <cdr:x>0.70994</cdr:x>
      <cdr:y>0.98361</cdr:y>
    </cdr:to>
    <cdr:sp macro="" textlink="">
      <cdr:nvSpPr>
        <cdr:cNvPr id="3" name="TextBox 2"/>
        <cdr:cNvSpPr txBox="1"/>
      </cdr:nvSpPr>
      <cdr:spPr>
        <a:xfrm xmlns:a="http://schemas.openxmlformats.org/drawingml/2006/main">
          <a:off x="76200" y="3505200"/>
          <a:ext cx="26670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smtClean="0">
              <a:latin typeface="Segoe UI" pitchFamily="34" charset="0"/>
              <a:ea typeface="Segoe UI" pitchFamily="34" charset="0"/>
              <a:cs typeface="Segoe UI" pitchFamily="34" charset="0"/>
            </a:rPr>
            <a:t>Source: UN Comtrade Statistics</a:t>
          </a:r>
          <a:endParaRPr lang="en-US" sz="1200" dirty="0">
            <a:latin typeface="Segoe UI" pitchFamily="34" charset="0"/>
            <a:ea typeface="Segoe UI" pitchFamily="34" charset="0"/>
            <a:cs typeface="Segoe UI"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0.03333</cdr:x>
      <cdr:y>0.03704</cdr:y>
    </cdr:from>
    <cdr:to>
      <cdr:x>0.95</cdr:x>
      <cdr:y>0.2963</cdr:y>
    </cdr:to>
    <cdr:sp macro="" textlink="">
      <cdr:nvSpPr>
        <cdr:cNvPr id="2" name="TextBox 1"/>
        <cdr:cNvSpPr txBox="1"/>
      </cdr:nvSpPr>
      <cdr:spPr>
        <a:xfrm xmlns:a="http://schemas.openxmlformats.org/drawingml/2006/main">
          <a:off x="152400" y="76200"/>
          <a:ext cx="4191000" cy="533400"/>
        </a:xfrm>
        <a:prstGeom xmlns:a="http://schemas.openxmlformats.org/drawingml/2006/main" prst="rect">
          <a:avLst/>
        </a:prstGeom>
      </cdr:spPr>
      <cdr:txBody>
        <a:bodyPr xmlns:a="http://schemas.openxmlformats.org/drawingml/2006/main" vertOverflow="clip" wrap="none" lIns="9144" tIns="9144" rIns="9144" bIns="9144" rtlCol="0"/>
        <a:lstStyle xmlns:a="http://schemas.openxmlformats.org/drawingml/2006/main"/>
        <a:p xmlns:a="http://schemas.openxmlformats.org/drawingml/2006/main">
          <a:pPr algn="ctr"/>
          <a:r>
            <a:rPr lang="en-US" sz="1600" dirty="0" smtClean="0">
              <a:latin typeface="Segoe UI" pitchFamily="34" charset="0"/>
              <a:ea typeface="Segoe UI" pitchFamily="34" charset="0"/>
              <a:cs typeface="Segoe UI" pitchFamily="34" charset="0"/>
            </a:rPr>
            <a:t>Top Three Export Destination Share</a:t>
          </a:r>
        </a:p>
        <a:p xmlns:a="http://schemas.openxmlformats.org/drawingml/2006/main">
          <a:pPr algn="ctr"/>
          <a:r>
            <a:rPr lang="en-US" sz="1600" i="1" dirty="0" smtClean="0">
              <a:latin typeface="Segoe UI" pitchFamily="34" charset="0"/>
              <a:ea typeface="Segoe UI" pitchFamily="34" charset="0"/>
              <a:cs typeface="Segoe UI" pitchFamily="34" charset="0"/>
            </a:rPr>
            <a:t>(percent of total exports in 2013)</a:t>
          </a:r>
          <a:endParaRPr lang="en-US" sz="1600" i="1" dirty="0">
            <a:latin typeface="Segoe UI" pitchFamily="34" charset="0"/>
            <a:ea typeface="Segoe UI" pitchFamily="34" charset="0"/>
            <a:cs typeface="Segoe UI" pitchFamily="34" charset="0"/>
          </a:endParaRPr>
        </a:p>
      </cdr:txBody>
    </cdr:sp>
  </cdr:relSizeAnchor>
  <cdr:relSizeAnchor xmlns:cdr="http://schemas.openxmlformats.org/drawingml/2006/chartDrawing">
    <cdr:from>
      <cdr:x>0.01667</cdr:x>
      <cdr:y>0.89655</cdr:y>
    </cdr:from>
    <cdr:to>
      <cdr:x>0.98333</cdr:x>
      <cdr:y>1</cdr:y>
    </cdr:to>
    <cdr:sp macro="" textlink="">
      <cdr:nvSpPr>
        <cdr:cNvPr id="3" name="TextBox 2"/>
        <cdr:cNvSpPr txBox="1"/>
      </cdr:nvSpPr>
      <cdr:spPr>
        <a:xfrm xmlns:a="http://schemas.openxmlformats.org/drawingml/2006/main">
          <a:off x="76200" y="1981200"/>
          <a:ext cx="4419600" cy="228600"/>
        </a:xfrm>
        <a:prstGeom xmlns:a="http://schemas.openxmlformats.org/drawingml/2006/main" prst="rect">
          <a:avLst/>
        </a:prstGeom>
      </cdr:spPr>
      <cdr:txBody>
        <a:bodyPr xmlns:a="http://schemas.openxmlformats.org/drawingml/2006/main" vertOverflow="clip" wrap="none" lIns="9144" tIns="9144" rIns="9144" bIns="9144" rtlCol="0"/>
        <a:lstStyle xmlns:a="http://schemas.openxmlformats.org/drawingml/2006/main"/>
        <a:p xmlns:a="http://schemas.openxmlformats.org/drawingml/2006/main">
          <a:r>
            <a:rPr lang="en-US" sz="1200" dirty="0" smtClean="0">
              <a:latin typeface="Segoe UI" pitchFamily="34" charset="0"/>
              <a:ea typeface="Segoe UI" pitchFamily="34" charset="0"/>
              <a:cs typeface="Segoe UI" pitchFamily="34" charset="0"/>
            </a:rPr>
            <a:t>Source: IMF Direction of Trade</a:t>
          </a:r>
          <a:endParaRPr lang="en-US" sz="1200" dirty="0">
            <a:latin typeface="Segoe UI" pitchFamily="34" charset="0"/>
            <a:ea typeface="Segoe UI" pitchFamily="34" charset="0"/>
            <a:cs typeface="Segoe UI"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0.02517</cdr:y>
    </cdr:from>
    <cdr:to>
      <cdr:x>1</cdr:x>
      <cdr:y>0.19217</cdr:y>
    </cdr:to>
    <cdr:sp macro="" textlink="">
      <cdr:nvSpPr>
        <cdr:cNvPr id="2" name="TextBox 1"/>
        <cdr:cNvSpPr txBox="1"/>
      </cdr:nvSpPr>
      <cdr:spPr>
        <a:xfrm xmlns:a="http://schemas.openxmlformats.org/drawingml/2006/main">
          <a:off x="0" y="89824"/>
          <a:ext cx="3863975" cy="595973"/>
        </a:xfrm>
        <a:prstGeom xmlns:a="http://schemas.openxmlformats.org/drawingml/2006/main" prst="rect">
          <a:avLst/>
        </a:prstGeom>
      </cdr:spPr>
      <cdr:txBody>
        <a:bodyPr xmlns:a="http://schemas.openxmlformats.org/drawingml/2006/main" vertOverflow="clip" wrap="none" lIns="9144" tIns="9144" rIns="9144" bIns="9144" rtlCol="0"/>
        <a:lstStyle xmlns:a="http://schemas.openxmlformats.org/drawingml/2006/main"/>
        <a:p xmlns:a="http://schemas.openxmlformats.org/drawingml/2006/main">
          <a:pPr algn="ctr"/>
          <a:r>
            <a:rPr lang="en-US" sz="1600" i="0" dirty="0" smtClean="0">
              <a:latin typeface="Segoe UI" pitchFamily="34" charset="0"/>
              <a:ea typeface="Segoe UI" pitchFamily="34" charset="0"/>
              <a:cs typeface="Segoe UI" pitchFamily="34" charset="0"/>
            </a:rPr>
            <a:t>Medium-term </a:t>
          </a:r>
          <a:r>
            <a:rPr lang="en-US" sz="1600" i="0" baseline="0" dirty="0" smtClean="0">
              <a:latin typeface="Segoe UI" pitchFamily="34" charset="0"/>
              <a:ea typeface="Segoe UI" pitchFamily="34" charset="0"/>
              <a:cs typeface="Segoe UI" pitchFamily="34" charset="0"/>
            </a:rPr>
            <a:t>Growth Projections</a:t>
          </a:r>
          <a:endParaRPr lang="en-US" sz="1600" i="0" baseline="0" dirty="0">
            <a:latin typeface="Segoe UI" pitchFamily="34" charset="0"/>
            <a:ea typeface="Segoe UI" pitchFamily="34" charset="0"/>
            <a:cs typeface="Segoe UI" pitchFamily="34" charset="0"/>
          </a:endParaRPr>
        </a:p>
        <a:p xmlns:a="http://schemas.openxmlformats.org/drawingml/2006/main">
          <a:pPr algn="ctr"/>
          <a:r>
            <a:rPr lang="en-US" sz="1600" i="1" baseline="0" dirty="0" smtClean="0">
              <a:latin typeface="Segoe UI" pitchFamily="34" charset="0"/>
              <a:ea typeface="Segoe UI" pitchFamily="34" charset="0"/>
              <a:cs typeface="Segoe UI" pitchFamily="34" charset="0"/>
            </a:rPr>
            <a:t>(real GDP, percent</a:t>
          </a:r>
          <a:r>
            <a:rPr lang="en-US" sz="1600" i="1" baseline="0" dirty="0">
              <a:latin typeface="Segoe UI" pitchFamily="34" charset="0"/>
              <a:ea typeface="Segoe UI" pitchFamily="34" charset="0"/>
              <a:cs typeface="Segoe UI" pitchFamily="34" charset="0"/>
            </a:rPr>
            <a:t>)</a:t>
          </a:r>
          <a:endParaRPr lang="en-US" sz="1600" i="1" dirty="0">
            <a:latin typeface="Segoe UI" pitchFamily="34" charset="0"/>
            <a:ea typeface="Segoe UI" pitchFamily="34" charset="0"/>
            <a:cs typeface="Segoe UI" pitchFamily="34" charset="0"/>
          </a:endParaRPr>
        </a:p>
      </cdr:txBody>
    </cdr:sp>
  </cdr:relSizeAnchor>
  <cdr:relSizeAnchor xmlns:cdr="http://schemas.openxmlformats.org/drawingml/2006/chartDrawing">
    <cdr:from>
      <cdr:x>0.01862</cdr:x>
      <cdr:y>0.88802</cdr:y>
    </cdr:from>
    <cdr:to>
      <cdr:x>0.97606</cdr:x>
      <cdr:y>0.97135</cdr:y>
    </cdr:to>
    <cdr:sp macro="" textlink="">
      <cdr:nvSpPr>
        <cdr:cNvPr id="3" name="TextBox 2"/>
        <cdr:cNvSpPr txBox="1"/>
      </cdr:nvSpPr>
      <cdr:spPr>
        <a:xfrm xmlns:a="http://schemas.openxmlformats.org/drawingml/2006/main">
          <a:off x="66687" y="3248037"/>
          <a:ext cx="3428988" cy="30478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smtClean="0">
              <a:latin typeface="Segoe UI" pitchFamily="34" charset="0"/>
              <a:ea typeface="Segoe UI" pitchFamily="34" charset="0"/>
              <a:cs typeface="Segoe UI" pitchFamily="34" charset="0"/>
            </a:rPr>
            <a:t>Source: IMF World Economic</a:t>
          </a:r>
          <a:r>
            <a:rPr lang="en-US" sz="1200" baseline="0" dirty="0" smtClean="0">
              <a:latin typeface="Segoe UI" pitchFamily="34" charset="0"/>
              <a:ea typeface="Segoe UI" pitchFamily="34" charset="0"/>
              <a:cs typeface="Segoe UI" pitchFamily="34" charset="0"/>
            </a:rPr>
            <a:t> Outlook</a:t>
          </a:r>
          <a:endParaRPr lang="en-US" sz="1200" dirty="0">
            <a:latin typeface="Segoe UI" pitchFamily="34" charset="0"/>
            <a:ea typeface="Segoe UI" pitchFamily="34" charset="0"/>
            <a:cs typeface="Segoe UI"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0.06667</cdr:x>
      <cdr:y>0.02778</cdr:y>
    </cdr:from>
    <cdr:to>
      <cdr:x>0.96875</cdr:x>
      <cdr:y>0.21739</cdr:y>
    </cdr:to>
    <cdr:sp macro="" textlink="">
      <cdr:nvSpPr>
        <cdr:cNvPr id="2" name="TextBox 1"/>
        <cdr:cNvSpPr txBox="1"/>
      </cdr:nvSpPr>
      <cdr:spPr>
        <a:xfrm xmlns:a="http://schemas.openxmlformats.org/drawingml/2006/main">
          <a:off x="269253" y="97374"/>
          <a:ext cx="3643141" cy="6646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dirty="0">
              <a:latin typeface="Segoe UI" pitchFamily="34" charset="0"/>
              <a:ea typeface="Segoe UI" pitchFamily="34" charset="0"/>
              <a:cs typeface="Segoe UI" pitchFamily="34" charset="0"/>
            </a:rPr>
            <a:t>Kazakhstan: GDP</a:t>
          </a:r>
          <a:r>
            <a:rPr lang="en-US" sz="1600" baseline="0" dirty="0">
              <a:latin typeface="Segoe UI" pitchFamily="34" charset="0"/>
              <a:ea typeface="Segoe UI" pitchFamily="34" charset="0"/>
              <a:cs typeface="Segoe UI" pitchFamily="34" charset="0"/>
            </a:rPr>
            <a:t> Growth Projections</a:t>
          </a:r>
        </a:p>
        <a:p xmlns:a="http://schemas.openxmlformats.org/drawingml/2006/main">
          <a:pPr algn="ctr"/>
          <a:r>
            <a:rPr lang="en-US" sz="1600" i="1" baseline="0" dirty="0">
              <a:latin typeface="Segoe UI" pitchFamily="34" charset="0"/>
              <a:ea typeface="Segoe UI" pitchFamily="34" charset="0"/>
              <a:cs typeface="Segoe UI" pitchFamily="34" charset="0"/>
            </a:rPr>
            <a:t>(percent)</a:t>
          </a:r>
          <a:endParaRPr lang="en-US" sz="1600" i="1" dirty="0">
            <a:latin typeface="Segoe UI" pitchFamily="34" charset="0"/>
            <a:ea typeface="Segoe UI" pitchFamily="34" charset="0"/>
            <a:cs typeface="Segoe UI" pitchFamily="34" charset="0"/>
          </a:endParaRPr>
        </a:p>
      </cdr:txBody>
    </cdr:sp>
  </cdr:relSizeAnchor>
  <cdr:relSizeAnchor xmlns:cdr="http://schemas.openxmlformats.org/drawingml/2006/chartDrawing">
    <cdr:from>
      <cdr:x>0.01887</cdr:x>
      <cdr:y>0.89362</cdr:y>
    </cdr:from>
    <cdr:to>
      <cdr:x>0.92453</cdr:x>
      <cdr:y>1</cdr:y>
    </cdr:to>
    <cdr:sp macro="" textlink="">
      <cdr:nvSpPr>
        <cdr:cNvPr id="3" name="TextBox 2"/>
        <cdr:cNvSpPr txBox="1"/>
      </cdr:nvSpPr>
      <cdr:spPr>
        <a:xfrm xmlns:a="http://schemas.openxmlformats.org/drawingml/2006/main">
          <a:off x="76200" y="3200400"/>
          <a:ext cx="36576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smtClean="0">
              <a:latin typeface="Segoe UI" pitchFamily="34" charset="0"/>
              <a:ea typeface="Segoe UI" pitchFamily="34" charset="0"/>
              <a:cs typeface="Segoe UI" pitchFamily="34" charset="0"/>
            </a:rPr>
            <a:t>Source: IMF World Economic Outlook</a:t>
          </a:r>
          <a:endParaRPr lang="en-US" sz="1200" dirty="0">
            <a:latin typeface="Segoe UI" pitchFamily="34" charset="0"/>
            <a:ea typeface="Segoe UI" pitchFamily="34" charset="0"/>
            <a:cs typeface="Segoe UI"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0.20721</cdr:x>
      <cdr:y>0</cdr:y>
    </cdr:from>
    <cdr:to>
      <cdr:x>0.78874</cdr:x>
      <cdr:y>0.14551</cdr:y>
    </cdr:to>
    <cdr:sp macro="" textlink="">
      <cdr:nvSpPr>
        <cdr:cNvPr id="7" name="TextBox 6"/>
        <cdr:cNvSpPr txBox="1"/>
      </cdr:nvSpPr>
      <cdr:spPr>
        <a:xfrm xmlns:a="http://schemas.openxmlformats.org/drawingml/2006/main">
          <a:off x="1752600" y="0"/>
          <a:ext cx="4918697" cy="56548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indent="0" algn="ctr"/>
          <a:r>
            <a:rPr lang="en-US" sz="1200" b="1" dirty="0">
              <a:solidFill>
                <a:srgbClr val="4B82AD"/>
              </a:solidFill>
              <a:latin typeface="Segoe UI" pitchFamily="34" charset="0"/>
              <a:ea typeface="+mn-ea"/>
              <a:cs typeface="Segoe UI" pitchFamily="34" charset="0"/>
            </a:rPr>
            <a:t>Kazakhstan: Credit Real Growth</a:t>
          </a:r>
        </a:p>
      </cdr:txBody>
    </cdr:sp>
  </cdr:relSizeAnchor>
</c:userShapes>
</file>

<file path=ppt/drawings/drawing9.xml><?xml version="1.0" encoding="utf-8"?>
<c:userShapes xmlns:c="http://schemas.openxmlformats.org/drawingml/2006/chart">
  <cdr:relSizeAnchor xmlns:cdr="http://schemas.openxmlformats.org/drawingml/2006/chartDrawing">
    <cdr:from>
      <cdr:x>0.19231</cdr:x>
      <cdr:y>0.04348</cdr:y>
    </cdr:from>
    <cdr:to>
      <cdr:x>0.8407</cdr:x>
      <cdr:y>0.13259</cdr:y>
    </cdr:to>
    <cdr:sp macro="" textlink="">
      <cdr:nvSpPr>
        <cdr:cNvPr id="2" name="TBTitle"/>
        <cdr:cNvSpPr txBox="1">
          <a:spLocks xmlns:a="http://schemas.openxmlformats.org/drawingml/2006/main" noChangeArrowheads="1"/>
        </cdr:cNvSpPr>
      </cdr:nvSpPr>
      <cdr:spPr bwMode="auto">
        <a:xfrm xmlns:a="http://schemas.openxmlformats.org/drawingml/2006/main">
          <a:off x="762000" y="152400"/>
          <a:ext cx="2569180" cy="3123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54864" tIns="41148" rIns="0" bIns="0" anchor="t"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0">
            <a:defRPr sz="1000"/>
          </a:pPr>
          <a:r>
            <a:rPr lang="en-US" sz="1200" b="1" i="0" u="none" strike="noStrike" baseline="0" dirty="0">
              <a:solidFill>
                <a:srgbClr val="4B82AD"/>
              </a:solidFill>
              <a:latin typeface="Segoe UI"/>
              <a:cs typeface="Arial"/>
            </a:rPr>
            <a:t>Capital Adequacy and NPLs</a:t>
          </a:r>
          <a:endParaRPr lang="en-US" sz="1200" b="0" i="0" u="none" strike="noStrike" baseline="0" dirty="0">
            <a:solidFill>
              <a:srgbClr val="4B82AD"/>
            </a:solidFill>
            <a:latin typeface="Segoe UI"/>
            <a:cs typeface="Aria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932AD1-CF77-48C8-9AE3-CB65C36349B1}" type="datetimeFigureOut">
              <a:rPr lang="en-GB" smtClean="0"/>
              <a:pPr/>
              <a:t>10/11/2014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02545B-38DD-4121-8AAD-9ABF7ED5BDDF}" type="slidenum">
              <a:rPr lang="en-GB" smtClean="0"/>
              <a:pPr/>
              <a:t>‹#›</a:t>
            </a:fld>
            <a:endParaRPr lang="en-GB"/>
          </a:p>
        </p:txBody>
      </p:sp>
    </p:spTree>
    <p:extLst>
      <p:ext uri="{BB962C8B-B14F-4D97-AF65-F5344CB8AC3E}">
        <p14:creationId xmlns="" xmlns:p14="http://schemas.microsoft.com/office/powerpoint/2010/main" val="1206811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686405"/>
            <a:ext cx="600075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7B7337-552C-4DA9-BD77-07C4813A11A9}" type="slidenum">
              <a:rPr lang="en-US" smtClean="0"/>
              <a:pPr/>
              <a:t>7</a:t>
            </a:fld>
            <a:endParaRPr lang="en-US" dirty="0"/>
          </a:p>
        </p:txBody>
      </p:sp>
    </p:spTree>
    <p:extLst>
      <p:ext uri="{BB962C8B-B14F-4D97-AF65-F5344CB8AC3E}">
        <p14:creationId xmlns:p14="http://schemas.microsoft.com/office/powerpoint/2010/main" xmlns="" val="2745783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7B7337-552C-4DA9-BD77-07C4813A11A9}" type="slidenum">
              <a:rPr lang="en-US" smtClean="0"/>
              <a:pPr/>
              <a:t>16</a:t>
            </a:fld>
            <a:endParaRPr lang="en-US" dirty="0"/>
          </a:p>
        </p:txBody>
      </p:sp>
    </p:spTree>
    <p:extLst>
      <p:ext uri="{BB962C8B-B14F-4D97-AF65-F5344CB8AC3E}">
        <p14:creationId xmlns:p14="http://schemas.microsoft.com/office/powerpoint/2010/main" xmlns="" val="1385069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7B7337-552C-4DA9-BD77-07C4813A11A9}" type="slidenum">
              <a:rPr lang="en-US" smtClean="0"/>
              <a:pPr/>
              <a:t>17</a:t>
            </a:fld>
            <a:endParaRPr lang="en-US" dirty="0"/>
          </a:p>
        </p:txBody>
      </p:sp>
    </p:spTree>
    <p:extLst>
      <p:ext uri="{BB962C8B-B14F-4D97-AF65-F5344CB8AC3E}">
        <p14:creationId xmlns:p14="http://schemas.microsoft.com/office/powerpoint/2010/main" xmlns="" val="2560090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7B7337-552C-4DA9-BD77-07C4813A11A9}" type="slidenum">
              <a:rPr lang="en-US" smtClean="0"/>
              <a:pPr/>
              <a:t>18</a:t>
            </a:fld>
            <a:endParaRPr lang="en-US" dirty="0"/>
          </a:p>
        </p:txBody>
      </p:sp>
    </p:spTree>
    <p:extLst>
      <p:ext uri="{BB962C8B-B14F-4D97-AF65-F5344CB8AC3E}">
        <p14:creationId xmlns:p14="http://schemas.microsoft.com/office/powerpoint/2010/main" xmlns="" val="850592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7B7337-552C-4DA9-BD77-07C4813A11A9}" type="slidenum">
              <a:rPr lang="en-US" smtClean="0"/>
              <a:pPr/>
              <a:t>19</a:t>
            </a:fld>
            <a:endParaRPr lang="en-US" dirty="0"/>
          </a:p>
        </p:txBody>
      </p:sp>
    </p:spTree>
    <p:extLst>
      <p:ext uri="{BB962C8B-B14F-4D97-AF65-F5344CB8AC3E}">
        <p14:creationId xmlns:p14="http://schemas.microsoft.com/office/powerpoint/2010/main" xmlns="" val="786881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7B7337-552C-4DA9-BD77-07C4813A11A9}" type="slidenum">
              <a:rPr lang="en-US" smtClean="0"/>
              <a:pPr/>
              <a:t>20</a:t>
            </a:fld>
            <a:endParaRPr lang="en-US" dirty="0"/>
          </a:p>
        </p:txBody>
      </p:sp>
    </p:spTree>
    <p:extLst>
      <p:ext uri="{BB962C8B-B14F-4D97-AF65-F5344CB8AC3E}">
        <p14:creationId xmlns:p14="http://schemas.microsoft.com/office/powerpoint/2010/main" xmlns="" val="1214579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7B7337-552C-4DA9-BD77-07C4813A11A9}" type="slidenum">
              <a:rPr lang="en-US" smtClean="0"/>
              <a:pPr/>
              <a:t>21</a:t>
            </a:fld>
            <a:endParaRPr lang="en-US" dirty="0"/>
          </a:p>
        </p:txBody>
      </p:sp>
    </p:spTree>
    <p:extLst>
      <p:ext uri="{BB962C8B-B14F-4D97-AF65-F5344CB8AC3E}">
        <p14:creationId xmlns:p14="http://schemas.microsoft.com/office/powerpoint/2010/main" xmlns="" val="866010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7B7337-552C-4DA9-BD77-07C4813A11A9}" type="slidenum">
              <a:rPr lang="en-US" smtClean="0"/>
              <a:pPr/>
              <a:t>22</a:t>
            </a:fld>
            <a:endParaRPr lang="en-US" dirty="0"/>
          </a:p>
        </p:txBody>
      </p:sp>
    </p:spTree>
    <p:extLst>
      <p:ext uri="{BB962C8B-B14F-4D97-AF65-F5344CB8AC3E}">
        <p14:creationId xmlns:p14="http://schemas.microsoft.com/office/powerpoint/2010/main" xmlns="" val="3050053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spcAft>
                <a:spcPts val="587"/>
              </a:spcAft>
            </a:pPr>
            <a:endParaRPr lang="en-US" sz="1100" dirty="0" smtClean="0">
              <a:latin typeface="Segoe UI" pitchFamily="34" charset="0"/>
              <a:ea typeface="Segoe UI" pitchFamily="34" charset="0"/>
              <a:cs typeface="Segoe UI" pitchFamily="34" charset="0"/>
            </a:endParaRPr>
          </a:p>
        </p:txBody>
      </p:sp>
      <p:sp>
        <p:nvSpPr>
          <p:cNvPr id="4" name="Slide Number Placeholder 3"/>
          <p:cNvSpPr>
            <a:spLocks noGrp="1"/>
          </p:cNvSpPr>
          <p:nvPr>
            <p:ph type="sldNum" sz="quarter" idx="10"/>
          </p:nvPr>
        </p:nvSpPr>
        <p:spPr/>
        <p:txBody>
          <a:bodyPr/>
          <a:lstStyle/>
          <a:p>
            <a:fld id="{307B7337-552C-4DA9-BD77-07C4813A11A9}" type="slidenum">
              <a:rPr lang="en-US" smtClean="0"/>
              <a:pPr/>
              <a:t>23</a:t>
            </a:fld>
            <a:endParaRPr lang="en-US" dirty="0"/>
          </a:p>
        </p:txBody>
      </p:sp>
    </p:spTree>
    <p:extLst>
      <p:ext uri="{BB962C8B-B14F-4D97-AF65-F5344CB8AC3E}">
        <p14:creationId xmlns:p14="http://schemas.microsoft.com/office/powerpoint/2010/main" xmlns="" val="1016587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defTabSz="659555">
              <a:spcAft>
                <a:spcPts val="587"/>
              </a:spcAft>
              <a:defRPr/>
            </a:pPr>
            <a:endParaRPr lang="en-US" sz="1100" dirty="0" smtClean="0">
              <a:latin typeface="Segoe UI" pitchFamily="34" charset="0"/>
              <a:ea typeface="Segoe UI" pitchFamily="34" charset="0"/>
              <a:cs typeface="Segoe UI" pitchFamily="34" charset="0"/>
            </a:endParaRPr>
          </a:p>
        </p:txBody>
      </p:sp>
      <p:sp>
        <p:nvSpPr>
          <p:cNvPr id="4" name="Slide Number Placeholder 3"/>
          <p:cNvSpPr>
            <a:spLocks noGrp="1"/>
          </p:cNvSpPr>
          <p:nvPr>
            <p:ph type="sldNum" sz="quarter" idx="10"/>
          </p:nvPr>
        </p:nvSpPr>
        <p:spPr/>
        <p:txBody>
          <a:bodyPr/>
          <a:lstStyle/>
          <a:p>
            <a:fld id="{307B7337-552C-4DA9-BD77-07C4813A11A9}" type="slidenum">
              <a:rPr lang="en-US" smtClean="0"/>
              <a:pPr/>
              <a:t>24</a:t>
            </a:fld>
            <a:endParaRPr lang="en-US" dirty="0"/>
          </a:p>
        </p:txBody>
      </p:sp>
    </p:spTree>
    <p:extLst>
      <p:ext uri="{BB962C8B-B14F-4D97-AF65-F5344CB8AC3E}">
        <p14:creationId xmlns:p14="http://schemas.microsoft.com/office/powerpoint/2010/main" xmlns="" val="2813046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spcAft>
                <a:spcPts val="587"/>
              </a:spcAft>
            </a:pPr>
            <a:endParaRPr lang="en-US" sz="1100" dirty="0" smtClean="0">
              <a:latin typeface="Segoe UI" pitchFamily="34" charset="0"/>
              <a:ea typeface="Segoe UI" pitchFamily="34" charset="0"/>
              <a:cs typeface="Segoe UI" pitchFamily="34" charset="0"/>
            </a:endParaRPr>
          </a:p>
          <a:p>
            <a:endParaRPr lang="en-US" dirty="0"/>
          </a:p>
        </p:txBody>
      </p:sp>
      <p:sp>
        <p:nvSpPr>
          <p:cNvPr id="4" name="Slide Number Placeholder 3"/>
          <p:cNvSpPr>
            <a:spLocks noGrp="1"/>
          </p:cNvSpPr>
          <p:nvPr>
            <p:ph type="sldNum" sz="quarter" idx="10"/>
          </p:nvPr>
        </p:nvSpPr>
        <p:spPr/>
        <p:txBody>
          <a:bodyPr/>
          <a:lstStyle/>
          <a:p>
            <a:fld id="{307B7337-552C-4DA9-BD77-07C4813A11A9}" type="slidenum">
              <a:rPr lang="en-US" smtClean="0"/>
              <a:pPr/>
              <a:t>25</a:t>
            </a:fld>
            <a:endParaRPr lang="en-US" dirty="0"/>
          </a:p>
        </p:txBody>
      </p:sp>
    </p:spTree>
    <p:extLst>
      <p:ext uri="{BB962C8B-B14F-4D97-AF65-F5344CB8AC3E}">
        <p14:creationId xmlns:p14="http://schemas.microsoft.com/office/powerpoint/2010/main" xmlns="" val="1412475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spcAft>
                <a:spcPts val="587"/>
              </a:spcAft>
            </a:pPr>
            <a:endParaRPr lang="en-US" sz="1100" dirty="0">
              <a:latin typeface="Segoe UI" pitchFamily="34" charset="0"/>
              <a:ea typeface="Segoe UI" pitchFamily="34" charset="0"/>
              <a:cs typeface="Segoe UI" pitchFamily="34" charset="0"/>
            </a:endParaRPr>
          </a:p>
        </p:txBody>
      </p:sp>
      <p:sp>
        <p:nvSpPr>
          <p:cNvPr id="4" name="Slide Number Placeholder 3"/>
          <p:cNvSpPr>
            <a:spLocks noGrp="1"/>
          </p:cNvSpPr>
          <p:nvPr>
            <p:ph type="sldNum" sz="quarter" idx="10"/>
          </p:nvPr>
        </p:nvSpPr>
        <p:spPr/>
        <p:txBody>
          <a:bodyPr/>
          <a:lstStyle/>
          <a:p>
            <a:fld id="{307B7337-552C-4DA9-BD77-07C4813A11A9}" type="slidenum">
              <a:rPr lang="en-US" smtClean="0"/>
              <a:pPr/>
              <a:t>8</a:t>
            </a:fld>
            <a:endParaRPr lang="en-US" dirty="0"/>
          </a:p>
        </p:txBody>
      </p:sp>
    </p:spTree>
    <p:extLst>
      <p:ext uri="{BB962C8B-B14F-4D97-AF65-F5344CB8AC3E}">
        <p14:creationId xmlns:p14="http://schemas.microsoft.com/office/powerpoint/2010/main" xmlns="" val="2816806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spcAft>
                <a:spcPts val="587"/>
              </a:spcAft>
            </a:pPr>
            <a:endParaRPr lang="en-US" sz="1100" dirty="0" smtClean="0">
              <a:latin typeface="Segoe UI" pitchFamily="34" charset="0"/>
              <a:ea typeface="Segoe UI" pitchFamily="34" charset="0"/>
              <a:cs typeface="Segoe UI" pitchFamily="34" charset="0"/>
            </a:endParaRPr>
          </a:p>
        </p:txBody>
      </p:sp>
      <p:sp>
        <p:nvSpPr>
          <p:cNvPr id="4" name="Slide Number Placeholder 3"/>
          <p:cNvSpPr>
            <a:spLocks noGrp="1"/>
          </p:cNvSpPr>
          <p:nvPr>
            <p:ph type="sldNum" sz="quarter" idx="10"/>
          </p:nvPr>
        </p:nvSpPr>
        <p:spPr/>
        <p:txBody>
          <a:bodyPr/>
          <a:lstStyle/>
          <a:p>
            <a:fld id="{307B7337-552C-4DA9-BD77-07C4813A11A9}" type="slidenum">
              <a:rPr lang="en-US" smtClean="0"/>
              <a:pPr/>
              <a:t>26</a:t>
            </a:fld>
            <a:endParaRPr lang="en-US" dirty="0"/>
          </a:p>
        </p:txBody>
      </p:sp>
    </p:spTree>
    <p:extLst>
      <p:ext uri="{BB962C8B-B14F-4D97-AF65-F5344CB8AC3E}">
        <p14:creationId xmlns:p14="http://schemas.microsoft.com/office/powerpoint/2010/main" xmlns="" val="2129034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spcBef>
                <a:spcPts val="587"/>
              </a:spcBef>
              <a:spcAft>
                <a:spcPts val="587"/>
              </a:spcAft>
            </a:pPr>
            <a:endParaRPr lang="en-US" sz="1100" dirty="0" smtClean="0">
              <a:latin typeface="Segoe UI" pitchFamily="34" charset="0"/>
              <a:ea typeface="Segoe UI" pitchFamily="34" charset="0"/>
              <a:cs typeface="Segoe UI" pitchFamily="34" charset="0"/>
            </a:endParaRPr>
          </a:p>
        </p:txBody>
      </p:sp>
      <p:sp>
        <p:nvSpPr>
          <p:cNvPr id="4" name="Slide Number Placeholder 3"/>
          <p:cNvSpPr>
            <a:spLocks noGrp="1"/>
          </p:cNvSpPr>
          <p:nvPr>
            <p:ph type="sldNum" sz="quarter" idx="10"/>
          </p:nvPr>
        </p:nvSpPr>
        <p:spPr/>
        <p:txBody>
          <a:bodyPr/>
          <a:lstStyle/>
          <a:p>
            <a:fld id="{BA49F774-CCF9-492C-9AEB-F2814D4A6625}" type="slidenum">
              <a:rPr lang="en-US" smtClean="0"/>
              <a:pPr/>
              <a:t>27</a:t>
            </a:fld>
            <a:endParaRPr lang="en-US" dirty="0"/>
          </a:p>
        </p:txBody>
      </p:sp>
    </p:spTree>
    <p:extLst>
      <p:ext uri="{BB962C8B-B14F-4D97-AF65-F5344CB8AC3E}">
        <p14:creationId xmlns:p14="http://schemas.microsoft.com/office/powerpoint/2010/main" xmlns="" val="6678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05FDAF-3CDA-4FC9-B4E2-8C1EC7772537}" type="slidenum">
              <a:rPr lang="en-US">
                <a:solidFill>
                  <a:srgbClr val="000000"/>
                </a:solidFill>
              </a:rPr>
              <a:pPr/>
              <a:t>30</a:t>
            </a:fld>
            <a:endParaRPr lang="en-US">
              <a:solidFill>
                <a:srgbClr val="000000"/>
              </a:solidFill>
            </a:endParaRPr>
          </a:p>
        </p:txBody>
      </p:sp>
      <p:sp>
        <p:nvSpPr>
          <p:cNvPr id="12290" name="Rectangle 2"/>
          <p:cNvSpPr>
            <a:spLocks noGrp="1" noRot="1" noChangeAspect="1" noChangeArrowheads="1"/>
          </p:cNvSpPr>
          <p:nvPr>
            <p:ph type="sldImg"/>
          </p:nvPr>
        </p:nvSpPr>
        <p:spPr bwMode="auto">
          <a:xfrm>
            <a:off x="93663" y="744538"/>
            <a:ext cx="6613525" cy="3721100"/>
          </a:xfrm>
          <a:prstGeom prst="rect">
            <a:avLst/>
          </a:prstGeom>
          <a:solidFill>
            <a:srgbClr val="FFFFFF"/>
          </a:solidFill>
          <a:ln>
            <a:solidFill>
              <a:srgbClr val="000000"/>
            </a:solidFill>
            <a:miter lim="800000"/>
            <a:headEnd/>
            <a:tailEnd/>
          </a:ln>
        </p:spPr>
      </p:sp>
      <p:sp>
        <p:nvSpPr>
          <p:cNvPr id="12292" name="Rectangle 4"/>
          <p:cNvSpPr>
            <a:spLocks noGrp="1" noChangeArrowheads="1"/>
          </p:cNvSpPr>
          <p:nvPr>
            <p:ph type="body" idx="1"/>
          </p:nvPr>
        </p:nvSpPr>
        <p:spPr bwMode="auto">
          <a:xfrm>
            <a:off x="904875" y="4714355"/>
            <a:ext cx="4987925" cy="4466988"/>
          </a:xfrm>
          <a:prstGeom prst="rect">
            <a:avLst/>
          </a:prstGeom>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873" tIns="45437" rIns="90873" bIns="45437"/>
          <a:lstStyle/>
          <a:p>
            <a:endParaRPr lang="ru-RU" sz="1000" dirty="0"/>
          </a:p>
        </p:txBody>
      </p:sp>
    </p:spTree>
    <p:extLst>
      <p:ext uri="{BB962C8B-B14F-4D97-AF65-F5344CB8AC3E}">
        <p14:creationId xmlns="" xmlns:p14="http://schemas.microsoft.com/office/powerpoint/2010/main" val="3251043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13BEDF-FCED-4478-88C8-40D6C4383C19}" type="slidenum">
              <a:rPr lang="en-US">
                <a:solidFill>
                  <a:srgbClr val="000000"/>
                </a:solidFill>
              </a:rPr>
              <a:pPr/>
              <a:t>31</a:t>
            </a:fld>
            <a:endParaRPr lang="en-US">
              <a:solidFill>
                <a:srgbClr val="000000"/>
              </a:solidFill>
            </a:endParaRPr>
          </a:p>
        </p:txBody>
      </p:sp>
      <p:sp>
        <p:nvSpPr>
          <p:cNvPr id="8194" name="Rectangle 2"/>
          <p:cNvSpPr>
            <a:spLocks noGrp="1" noRot="1" noChangeAspect="1" noChangeArrowheads="1"/>
          </p:cNvSpPr>
          <p:nvPr>
            <p:ph type="sldImg"/>
          </p:nvPr>
        </p:nvSpPr>
        <p:spPr bwMode="auto">
          <a:xfrm>
            <a:off x="93663" y="744538"/>
            <a:ext cx="6613525" cy="3721100"/>
          </a:xfrm>
          <a:prstGeom prst="rect">
            <a:avLst/>
          </a:prstGeom>
          <a:solidFill>
            <a:srgbClr val="FFFFFF"/>
          </a:solidFill>
          <a:ln>
            <a:solidFill>
              <a:srgbClr val="000000"/>
            </a:solidFill>
            <a:miter lim="800000"/>
            <a:headEnd/>
            <a:tailEnd/>
          </a:ln>
        </p:spPr>
      </p:sp>
      <p:sp>
        <p:nvSpPr>
          <p:cNvPr id="8196" name="Rectangle 4"/>
          <p:cNvSpPr>
            <a:spLocks noGrp="1" noChangeArrowheads="1"/>
          </p:cNvSpPr>
          <p:nvPr>
            <p:ph type="body" idx="1"/>
          </p:nvPr>
        </p:nvSpPr>
        <p:spPr bwMode="auto">
          <a:xfrm>
            <a:off x="904875" y="4714355"/>
            <a:ext cx="4987925" cy="4466988"/>
          </a:xfrm>
          <a:prstGeom prst="rect">
            <a:avLst/>
          </a:prstGeom>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873" tIns="45437" rIns="90873" bIns="45437"/>
          <a:lstStyle/>
          <a:p>
            <a:pPr>
              <a:lnSpc>
                <a:spcPct val="90000"/>
              </a:lnSpc>
            </a:pPr>
            <a:endParaRPr lang="ru-RU" sz="1000" dirty="0"/>
          </a:p>
        </p:txBody>
      </p:sp>
    </p:spTree>
    <p:extLst>
      <p:ext uri="{BB962C8B-B14F-4D97-AF65-F5344CB8AC3E}">
        <p14:creationId xmlns="" xmlns:p14="http://schemas.microsoft.com/office/powerpoint/2010/main" val="8236473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671D66-E37B-44CB-8152-B58DEE9E8705}" type="slidenum">
              <a:rPr lang="en-US">
                <a:solidFill>
                  <a:srgbClr val="000000"/>
                </a:solidFill>
              </a:rPr>
              <a:pPr/>
              <a:t>32</a:t>
            </a:fld>
            <a:endParaRPr lang="en-US">
              <a:solidFill>
                <a:srgbClr val="000000"/>
              </a:solidFill>
            </a:endParaRPr>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a:noFill/>
          <a:ln/>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nSpc>
                <a:spcPct val="90000"/>
              </a:lnSpc>
            </a:pPr>
            <a:endParaRPr lang="ru-RU" sz="1000" dirty="0"/>
          </a:p>
        </p:txBody>
      </p:sp>
    </p:spTree>
    <p:extLst>
      <p:ext uri="{BB962C8B-B14F-4D97-AF65-F5344CB8AC3E}">
        <p14:creationId xmlns="" xmlns:p14="http://schemas.microsoft.com/office/powerpoint/2010/main" val="20168078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671D66-E37B-44CB-8152-B58DEE9E8705}" type="slidenum">
              <a:rPr lang="en-US">
                <a:solidFill>
                  <a:srgbClr val="000000"/>
                </a:solidFill>
              </a:rPr>
              <a:pPr/>
              <a:t>33</a:t>
            </a:fld>
            <a:endParaRPr lang="en-US">
              <a:solidFill>
                <a:srgbClr val="000000"/>
              </a:solidFill>
            </a:endParaRPr>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a:noFill/>
          <a:ln/>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nSpc>
                <a:spcPct val="90000"/>
              </a:lnSpc>
            </a:pPr>
            <a:endParaRPr lang="ru-RU" sz="1000" dirty="0"/>
          </a:p>
        </p:txBody>
      </p:sp>
    </p:spTree>
    <p:extLst>
      <p:ext uri="{BB962C8B-B14F-4D97-AF65-F5344CB8AC3E}">
        <p14:creationId xmlns="" xmlns:p14="http://schemas.microsoft.com/office/powerpoint/2010/main" val="41182373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292754-DE62-48C0-8675-07682C3FD5B9}" type="slidenum">
              <a:rPr lang="en-US">
                <a:solidFill>
                  <a:srgbClr val="000000"/>
                </a:solidFill>
              </a:rPr>
              <a:pPr/>
              <a:t>34</a:t>
            </a:fld>
            <a:endParaRPr lang="en-US">
              <a:solidFill>
                <a:srgbClr val="000000"/>
              </a:solidFill>
            </a:endParaRPr>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a:noFill/>
          <a:ln/>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nSpc>
                <a:spcPct val="90000"/>
              </a:lnSpc>
            </a:pPr>
            <a:endParaRPr lang="ru-RU" sz="1000" dirty="0"/>
          </a:p>
        </p:txBody>
      </p:sp>
    </p:spTree>
    <p:extLst>
      <p:ext uri="{BB962C8B-B14F-4D97-AF65-F5344CB8AC3E}">
        <p14:creationId xmlns="" xmlns:p14="http://schemas.microsoft.com/office/powerpoint/2010/main" val="1325301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292754-DE62-48C0-8675-07682C3FD5B9}" type="slidenum">
              <a:rPr lang="en-US">
                <a:solidFill>
                  <a:srgbClr val="000000"/>
                </a:solidFill>
              </a:rPr>
              <a:pPr/>
              <a:t>35</a:t>
            </a:fld>
            <a:endParaRPr lang="en-US">
              <a:solidFill>
                <a:srgbClr val="000000"/>
              </a:solidFill>
            </a:endParaRPr>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a:noFill/>
          <a:ln/>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nSpc>
                <a:spcPct val="90000"/>
              </a:lnSpc>
            </a:pPr>
            <a:endParaRPr lang="ru-RU" sz="1000" dirty="0"/>
          </a:p>
        </p:txBody>
      </p:sp>
    </p:spTree>
    <p:extLst>
      <p:ext uri="{BB962C8B-B14F-4D97-AF65-F5344CB8AC3E}">
        <p14:creationId xmlns="" xmlns:p14="http://schemas.microsoft.com/office/powerpoint/2010/main" val="10579948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292754-DE62-48C0-8675-07682C3FD5B9}" type="slidenum">
              <a:rPr lang="en-US">
                <a:solidFill>
                  <a:srgbClr val="000000"/>
                </a:solidFill>
              </a:rPr>
              <a:pPr/>
              <a:t>36</a:t>
            </a:fld>
            <a:endParaRPr lang="en-US">
              <a:solidFill>
                <a:srgbClr val="000000"/>
              </a:solidFill>
            </a:endParaRPr>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a:noFill/>
          <a:ln/>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nSpc>
                <a:spcPct val="90000"/>
              </a:lnSpc>
            </a:pPr>
            <a:endParaRPr lang="ru-RU" sz="1000" dirty="0"/>
          </a:p>
        </p:txBody>
      </p:sp>
    </p:spTree>
    <p:extLst>
      <p:ext uri="{BB962C8B-B14F-4D97-AF65-F5344CB8AC3E}">
        <p14:creationId xmlns="" xmlns:p14="http://schemas.microsoft.com/office/powerpoint/2010/main" val="23410613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257" indent="-228257" defTabSz="913028">
              <a:defRPr/>
            </a:pPr>
            <a:r>
              <a:rPr lang="en-US" dirty="0" smtClean="0">
                <a:solidFill>
                  <a:schemeClr val="bg1"/>
                </a:solidFill>
                <a:latin typeface="Arial" charset="0"/>
              </a:rPr>
              <a:t>212 countries</a:t>
            </a:r>
          </a:p>
          <a:p>
            <a:pPr marL="228257" indent="-228257" defTabSz="913028">
              <a:defRPr/>
            </a:pPr>
            <a:r>
              <a:rPr lang="en-US" dirty="0" smtClean="0">
                <a:solidFill>
                  <a:schemeClr val="bg1"/>
                </a:solidFill>
                <a:latin typeface="Arial" charset="0"/>
              </a:rPr>
              <a:t>10 000</a:t>
            </a:r>
            <a:r>
              <a:rPr lang="en-US" baseline="0" dirty="0" smtClean="0">
                <a:solidFill>
                  <a:schemeClr val="bg1"/>
                </a:solidFill>
                <a:latin typeface="Arial" charset="0"/>
              </a:rPr>
              <a:t> + Institutions</a:t>
            </a:r>
          </a:p>
          <a:p>
            <a:pPr marL="228257" indent="-228257" defTabSz="913028">
              <a:defRPr/>
            </a:pPr>
            <a:r>
              <a:rPr lang="en-US" baseline="0" dirty="0" smtClean="0">
                <a:solidFill>
                  <a:schemeClr val="bg1"/>
                </a:solidFill>
                <a:latin typeface="Arial" charset="0"/>
              </a:rPr>
              <a:t>99.999 availability</a:t>
            </a:r>
          </a:p>
          <a:p>
            <a:pPr marL="228257" indent="-228257" defTabSz="913028">
              <a:defRPr/>
            </a:pPr>
            <a:endParaRPr lang="en-US" baseline="0" dirty="0" smtClean="0">
              <a:solidFill>
                <a:schemeClr val="bg1"/>
              </a:solidFill>
              <a:latin typeface="Arial" charset="0"/>
            </a:endParaRPr>
          </a:p>
          <a:p>
            <a:pPr marL="228257" indent="-228257" defTabSz="913028">
              <a:defRPr/>
            </a:pPr>
            <a:r>
              <a:rPr lang="en-US" baseline="0" dirty="0" smtClean="0">
                <a:solidFill>
                  <a:schemeClr val="bg1"/>
                </a:solidFill>
                <a:latin typeface="Arial" charset="0"/>
              </a:rPr>
              <a:t>COOPERATIVE</a:t>
            </a:r>
          </a:p>
          <a:p>
            <a:pPr marL="228257" indent="-228257" defTabSz="913028">
              <a:defRPr/>
            </a:pPr>
            <a:endParaRPr lang="en-US" baseline="0" dirty="0" smtClean="0">
              <a:solidFill>
                <a:schemeClr val="bg1"/>
              </a:solidFill>
              <a:latin typeface="Arial" charset="0"/>
            </a:endParaRPr>
          </a:p>
          <a:p>
            <a:pPr marL="228257" indent="-228257" defTabSz="913028">
              <a:defRPr/>
            </a:pPr>
            <a:r>
              <a:rPr lang="en-US" baseline="0" dirty="0" smtClean="0">
                <a:solidFill>
                  <a:schemeClr val="bg1"/>
                </a:solidFill>
                <a:latin typeface="Arial" charset="0"/>
              </a:rPr>
              <a:t>THREE PILLARS:</a:t>
            </a:r>
          </a:p>
          <a:p>
            <a:pPr marL="228257" indent="-228257" defTabSz="913028">
              <a:defRPr/>
            </a:pPr>
            <a:r>
              <a:rPr lang="en-US" baseline="0" dirty="0" smtClean="0">
                <a:solidFill>
                  <a:schemeClr val="bg1"/>
                </a:solidFill>
                <a:latin typeface="Arial" charset="0"/>
              </a:rPr>
              <a:t>COMMUNITY </a:t>
            </a:r>
          </a:p>
          <a:p>
            <a:pPr marL="228257" indent="-228257" defTabSz="913028">
              <a:defRPr/>
            </a:pPr>
            <a:r>
              <a:rPr lang="en-US" baseline="0" dirty="0" smtClean="0">
                <a:solidFill>
                  <a:schemeClr val="bg1"/>
                </a:solidFill>
                <a:latin typeface="Arial" charset="0"/>
              </a:rPr>
              <a:t>STANDARDS </a:t>
            </a:r>
          </a:p>
          <a:p>
            <a:pPr marL="228257" indent="-228257" defTabSz="913028">
              <a:defRPr/>
            </a:pPr>
            <a:r>
              <a:rPr lang="en-US" baseline="0" dirty="0" smtClean="0">
                <a:solidFill>
                  <a:schemeClr val="bg1"/>
                </a:solidFill>
                <a:latin typeface="Arial" charset="0"/>
              </a:rPr>
              <a:t>AND PLATFORM</a:t>
            </a:r>
            <a:endParaRPr lang="en-US" dirty="0">
              <a:solidFill>
                <a:schemeClr val="bg1"/>
              </a:solidFill>
              <a:latin typeface="Arial" charset="0"/>
            </a:endParaRPr>
          </a:p>
        </p:txBody>
      </p:sp>
      <p:sp>
        <p:nvSpPr>
          <p:cNvPr id="4" name="Slide Number Placeholder 3"/>
          <p:cNvSpPr>
            <a:spLocks noGrp="1"/>
          </p:cNvSpPr>
          <p:nvPr>
            <p:ph type="sldNum" sz="quarter" idx="10"/>
          </p:nvPr>
        </p:nvSpPr>
        <p:spPr/>
        <p:txBody>
          <a:bodyPr/>
          <a:lstStyle/>
          <a:p>
            <a:fld id="{CF25249E-1E51-4E7D-A7EE-849F86720824}" type="slidenum">
              <a:rPr lang="en-GB" smtClean="0"/>
              <a:pPr/>
              <a:t>44</a:t>
            </a:fld>
            <a:endParaRPr lang="en-GB" dirty="0"/>
          </a:p>
        </p:txBody>
      </p:sp>
    </p:spTree>
    <p:extLst>
      <p:ext uri="{BB962C8B-B14F-4D97-AF65-F5344CB8AC3E}">
        <p14:creationId xmlns="" xmlns:p14="http://schemas.microsoft.com/office/powerpoint/2010/main" val="3039329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7B7337-552C-4DA9-BD77-07C4813A11A9}" type="slidenum">
              <a:rPr lang="en-US" smtClean="0"/>
              <a:pPr/>
              <a:t>9</a:t>
            </a:fld>
            <a:endParaRPr lang="en-US" dirty="0"/>
          </a:p>
        </p:txBody>
      </p:sp>
    </p:spTree>
    <p:extLst>
      <p:ext uri="{BB962C8B-B14F-4D97-AF65-F5344CB8AC3E}">
        <p14:creationId xmlns:p14="http://schemas.microsoft.com/office/powerpoint/2010/main" xmlns="" val="30876093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8850" eaLnBrk="0" hangingPunct="0">
              <a:defRPr sz="2400">
                <a:solidFill>
                  <a:schemeClr val="tx1"/>
                </a:solidFill>
                <a:latin typeface="Arial" pitchFamily="34" charset="0"/>
              </a:defRPr>
            </a:lvl1pPr>
            <a:lvl2pPr marL="742950" indent="-285750" defTabSz="958850" eaLnBrk="0" hangingPunct="0">
              <a:defRPr sz="2400">
                <a:solidFill>
                  <a:schemeClr val="tx1"/>
                </a:solidFill>
                <a:latin typeface="Arial" pitchFamily="34" charset="0"/>
              </a:defRPr>
            </a:lvl2pPr>
            <a:lvl3pPr marL="1143000" indent="-228600" defTabSz="958850" eaLnBrk="0" hangingPunct="0">
              <a:defRPr sz="2400">
                <a:solidFill>
                  <a:schemeClr val="tx1"/>
                </a:solidFill>
                <a:latin typeface="Arial" pitchFamily="34" charset="0"/>
              </a:defRPr>
            </a:lvl3pPr>
            <a:lvl4pPr marL="1600200" indent="-228600" defTabSz="958850" eaLnBrk="0" hangingPunct="0">
              <a:defRPr sz="2400">
                <a:solidFill>
                  <a:schemeClr val="tx1"/>
                </a:solidFill>
                <a:latin typeface="Arial" pitchFamily="34" charset="0"/>
              </a:defRPr>
            </a:lvl4pPr>
            <a:lvl5pPr marL="2057400" indent="-228600" defTabSz="958850" eaLnBrk="0" hangingPunct="0">
              <a:defRPr sz="2400">
                <a:solidFill>
                  <a:schemeClr val="tx1"/>
                </a:solidFill>
                <a:latin typeface="Arial" pitchFamily="34" charset="0"/>
              </a:defRPr>
            </a:lvl5pPr>
            <a:lvl6pPr marL="2514600" indent="-228600" defTabSz="958850" eaLnBrk="0" fontAlgn="base" hangingPunct="0">
              <a:spcBef>
                <a:spcPct val="0"/>
              </a:spcBef>
              <a:spcAft>
                <a:spcPct val="0"/>
              </a:spcAft>
              <a:defRPr sz="2400">
                <a:solidFill>
                  <a:schemeClr val="tx1"/>
                </a:solidFill>
                <a:latin typeface="Arial" pitchFamily="34" charset="0"/>
              </a:defRPr>
            </a:lvl6pPr>
            <a:lvl7pPr marL="2971800" indent="-228600" defTabSz="958850" eaLnBrk="0" fontAlgn="base" hangingPunct="0">
              <a:spcBef>
                <a:spcPct val="0"/>
              </a:spcBef>
              <a:spcAft>
                <a:spcPct val="0"/>
              </a:spcAft>
              <a:defRPr sz="2400">
                <a:solidFill>
                  <a:schemeClr val="tx1"/>
                </a:solidFill>
                <a:latin typeface="Arial" pitchFamily="34" charset="0"/>
              </a:defRPr>
            </a:lvl7pPr>
            <a:lvl8pPr marL="3429000" indent="-228600" defTabSz="958850" eaLnBrk="0" fontAlgn="base" hangingPunct="0">
              <a:spcBef>
                <a:spcPct val="0"/>
              </a:spcBef>
              <a:spcAft>
                <a:spcPct val="0"/>
              </a:spcAft>
              <a:defRPr sz="2400">
                <a:solidFill>
                  <a:schemeClr val="tx1"/>
                </a:solidFill>
                <a:latin typeface="Arial" pitchFamily="34" charset="0"/>
              </a:defRPr>
            </a:lvl8pPr>
            <a:lvl9pPr marL="3886200" indent="-228600" defTabSz="958850" eaLnBrk="0" fontAlgn="base" hangingPunct="0">
              <a:spcBef>
                <a:spcPct val="0"/>
              </a:spcBef>
              <a:spcAft>
                <a:spcPct val="0"/>
              </a:spcAft>
              <a:defRPr sz="2400">
                <a:solidFill>
                  <a:schemeClr val="tx1"/>
                </a:solidFill>
                <a:latin typeface="Arial" pitchFamily="34" charset="0"/>
              </a:defRPr>
            </a:lvl9pPr>
          </a:lstStyle>
          <a:p>
            <a:pPr>
              <a:defRPr/>
            </a:pPr>
            <a:fld id="{B67049BA-14EB-416B-A31C-5FEB63CD472B}" type="slidenum">
              <a:rPr lang="en-GB" altLang="en-US" sz="1300" smtClean="0">
                <a:solidFill>
                  <a:srgbClr val="000000"/>
                </a:solidFill>
                <a:latin typeface="Times New Roman" pitchFamily="18" charset="0"/>
              </a:rPr>
              <a:pPr>
                <a:defRPr/>
              </a:pPr>
              <a:t>45</a:t>
            </a:fld>
            <a:endParaRPr lang="en-GB" altLang="en-US" sz="1300" smtClean="0">
              <a:solidFill>
                <a:srgbClr val="000000"/>
              </a:solidFill>
              <a:latin typeface="Times New Roman" pitchFamily="18" charset="0"/>
            </a:endParaRPr>
          </a:p>
        </p:txBody>
      </p:sp>
      <p:sp>
        <p:nvSpPr>
          <p:cNvPr id="33795" name="Rectangle 2"/>
          <p:cNvSpPr>
            <a:spLocks noGrp="1" noRot="1" noChangeAspect="1" noChangeArrowheads="1" noTextEdit="1"/>
          </p:cNvSpPr>
          <p:nvPr>
            <p:ph type="sldImg"/>
          </p:nvPr>
        </p:nvSpPr>
        <p:spPr>
          <a:xfrm>
            <a:off x="423863" y="712788"/>
            <a:ext cx="6078537" cy="3419475"/>
          </a:xfrm>
          <a:ln/>
        </p:spPr>
      </p:sp>
      <p:sp>
        <p:nvSpPr>
          <p:cNvPr id="33796" name="Rectangle 3"/>
          <p:cNvSpPr>
            <a:spLocks noGrp="1" noChangeArrowheads="1"/>
          </p:cNvSpPr>
          <p:nvPr>
            <p:ph type="body" idx="1"/>
          </p:nvPr>
        </p:nvSpPr>
        <p:spPr>
          <a:xfrm>
            <a:off x="942659" y="4346332"/>
            <a:ext cx="5035948" cy="413238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381000" y="685800"/>
            <a:ext cx="6096000" cy="3429000"/>
          </a:xfrm>
          <a:ln/>
        </p:spPr>
      </p:sp>
      <p:sp>
        <p:nvSpPr>
          <p:cNvPr id="3481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71450" indent="-171450" eaLnBrk="1" hangingPunct="1">
              <a:buFontTx/>
              <a:buChar char="-"/>
            </a:pPr>
            <a:r>
              <a:rPr lang="sv-SE" altLang="en-US" smtClean="0"/>
              <a:t>Stress oversight from RIKS</a:t>
            </a:r>
          </a:p>
          <a:p>
            <a:pPr marL="171450" indent="-171450" eaLnBrk="1" hangingPunct="1">
              <a:buFontTx/>
              <a:buChar char="-"/>
            </a:pPr>
            <a:r>
              <a:rPr lang="sv-SE" altLang="en-US" smtClean="0"/>
              <a:t> Stress governance and the fact that SE board member chairs SSC and Norwegian ESA board member chairs BPC</a:t>
            </a:r>
            <a:endParaRPr lang="en-US" altLang="en-US" smtClean="0"/>
          </a:p>
        </p:txBody>
      </p:sp>
      <p:sp>
        <p:nvSpPr>
          <p:cNvPr id="89092"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8850" eaLnBrk="0" hangingPunct="0">
              <a:defRPr sz="2400">
                <a:solidFill>
                  <a:schemeClr val="tx1"/>
                </a:solidFill>
                <a:latin typeface="Arial" pitchFamily="34" charset="0"/>
              </a:defRPr>
            </a:lvl1pPr>
            <a:lvl2pPr marL="742950" indent="-285750" defTabSz="958850" eaLnBrk="0" hangingPunct="0">
              <a:defRPr sz="2400">
                <a:solidFill>
                  <a:schemeClr val="tx1"/>
                </a:solidFill>
                <a:latin typeface="Arial" pitchFamily="34" charset="0"/>
              </a:defRPr>
            </a:lvl2pPr>
            <a:lvl3pPr marL="1143000" indent="-228600" defTabSz="958850" eaLnBrk="0" hangingPunct="0">
              <a:defRPr sz="2400">
                <a:solidFill>
                  <a:schemeClr val="tx1"/>
                </a:solidFill>
                <a:latin typeface="Arial" pitchFamily="34" charset="0"/>
              </a:defRPr>
            </a:lvl3pPr>
            <a:lvl4pPr marL="1600200" indent="-228600" defTabSz="958850" eaLnBrk="0" hangingPunct="0">
              <a:defRPr sz="2400">
                <a:solidFill>
                  <a:schemeClr val="tx1"/>
                </a:solidFill>
                <a:latin typeface="Arial" pitchFamily="34" charset="0"/>
              </a:defRPr>
            </a:lvl4pPr>
            <a:lvl5pPr marL="2057400" indent="-228600" defTabSz="958850" eaLnBrk="0" hangingPunct="0">
              <a:defRPr sz="2400">
                <a:solidFill>
                  <a:schemeClr val="tx1"/>
                </a:solidFill>
                <a:latin typeface="Arial" pitchFamily="34" charset="0"/>
              </a:defRPr>
            </a:lvl5pPr>
            <a:lvl6pPr marL="2514600" indent="-228600" defTabSz="958850" eaLnBrk="0" fontAlgn="base" hangingPunct="0">
              <a:spcBef>
                <a:spcPct val="0"/>
              </a:spcBef>
              <a:spcAft>
                <a:spcPct val="0"/>
              </a:spcAft>
              <a:defRPr sz="2400">
                <a:solidFill>
                  <a:schemeClr val="tx1"/>
                </a:solidFill>
                <a:latin typeface="Arial" pitchFamily="34" charset="0"/>
              </a:defRPr>
            </a:lvl6pPr>
            <a:lvl7pPr marL="2971800" indent="-228600" defTabSz="958850" eaLnBrk="0" fontAlgn="base" hangingPunct="0">
              <a:spcBef>
                <a:spcPct val="0"/>
              </a:spcBef>
              <a:spcAft>
                <a:spcPct val="0"/>
              </a:spcAft>
              <a:defRPr sz="2400">
                <a:solidFill>
                  <a:schemeClr val="tx1"/>
                </a:solidFill>
                <a:latin typeface="Arial" pitchFamily="34" charset="0"/>
              </a:defRPr>
            </a:lvl7pPr>
            <a:lvl8pPr marL="3429000" indent="-228600" defTabSz="958850" eaLnBrk="0" fontAlgn="base" hangingPunct="0">
              <a:spcBef>
                <a:spcPct val="0"/>
              </a:spcBef>
              <a:spcAft>
                <a:spcPct val="0"/>
              </a:spcAft>
              <a:defRPr sz="2400">
                <a:solidFill>
                  <a:schemeClr val="tx1"/>
                </a:solidFill>
                <a:latin typeface="Arial" pitchFamily="34" charset="0"/>
              </a:defRPr>
            </a:lvl8pPr>
            <a:lvl9pPr marL="3886200" indent="-228600" defTabSz="958850" eaLnBrk="0" fontAlgn="base" hangingPunct="0">
              <a:spcBef>
                <a:spcPct val="0"/>
              </a:spcBef>
              <a:spcAft>
                <a:spcPct val="0"/>
              </a:spcAft>
              <a:defRPr sz="2400">
                <a:solidFill>
                  <a:schemeClr val="tx1"/>
                </a:solidFill>
                <a:latin typeface="Arial" pitchFamily="34" charset="0"/>
              </a:defRPr>
            </a:lvl9pPr>
          </a:lstStyle>
          <a:p>
            <a:pPr>
              <a:defRPr/>
            </a:pPr>
            <a:fld id="{DEC6F674-5A02-4BF6-B80A-C4C4654EC037}" type="slidenum">
              <a:rPr lang="en-GB" altLang="en-US" sz="1300" smtClean="0">
                <a:latin typeface="Times New Roman" pitchFamily="18" charset="0"/>
              </a:rPr>
              <a:pPr>
                <a:defRPr/>
              </a:pPr>
              <a:t>46</a:t>
            </a:fld>
            <a:endParaRPr lang="en-GB" altLang="en-US" sz="1300"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F080B6-0BC7-424D-BE34-F1B69871937A}" type="slidenum">
              <a:rPr lang="en-GB"/>
              <a:pPr/>
              <a:t>47</a:t>
            </a:fld>
            <a:endParaRPr lang="en-GB"/>
          </a:p>
        </p:txBody>
      </p:sp>
      <p:sp>
        <p:nvSpPr>
          <p:cNvPr id="305154"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305155" name="Rectangle 3"/>
          <p:cNvSpPr>
            <a:spLocks noGrp="1" noChangeArrowheads="1"/>
          </p:cNvSpPr>
          <p:nvPr>
            <p:ph type="body" idx="1"/>
          </p:nvPr>
        </p:nvSpPr>
        <p:spPr bwMode="auto">
          <a:xfrm>
            <a:off x="914190" y="4343401"/>
            <a:ext cx="5029622" cy="4114800"/>
          </a:xfrm>
          <a:prstGeom prst="rect">
            <a:avLst/>
          </a:prstGeom>
          <a:solidFill>
            <a:srgbClr val="FFFFFF"/>
          </a:solidFill>
          <a:ln>
            <a:solidFill>
              <a:srgbClr val="000000"/>
            </a:solidFill>
            <a:miter lim="800000"/>
            <a:headEnd/>
            <a:tailEnd/>
          </a:ln>
        </p:spPr>
        <p:txBody>
          <a:bodyPr lIns="95929" tIns="47964" rIns="95929" bIns="47964"/>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F080B6-0BC7-424D-BE34-F1B69871937A}" type="slidenum">
              <a:rPr lang="en-GB"/>
              <a:pPr/>
              <a:t>48</a:t>
            </a:fld>
            <a:endParaRPr lang="en-GB"/>
          </a:p>
        </p:txBody>
      </p:sp>
      <p:sp>
        <p:nvSpPr>
          <p:cNvPr id="305154"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305155" name="Rectangle 3"/>
          <p:cNvSpPr>
            <a:spLocks noGrp="1" noChangeArrowheads="1"/>
          </p:cNvSpPr>
          <p:nvPr>
            <p:ph type="body" idx="1"/>
          </p:nvPr>
        </p:nvSpPr>
        <p:spPr bwMode="auto">
          <a:xfrm>
            <a:off x="914190" y="4343401"/>
            <a:ext cx="5029622" cy="4114800"/>
          </a:xfrm>
          <a:prstGeom prst="rect">
            <a:avLst/>
          </a:prstGeom>
          <a:solidFill>
            <a:srgbClr val="FFFFFF"/>
          </a:solidFill>
          <a:ln>
            <a:solidFill>
              <a:srgbClr val="000000"/>
            </a:solidFill>
            <a:miter lim="800000"/>
            <a:headEnd/>
            <a:tailEnd/>
          </a:ln>
        </p:spPr>
        <p:txBody>
          <a:bodyPr lIns="95929" tIns="47964" rIns="95929" bIns="47964"/>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86688" y="686386"/>
            <a:ext cx="6684624" cy="3429000"/>
          </a:xfrm>
          <a:ln/>
        </p:spPr>
      </p:sp>
      <p:sp>
        <p:nvSpPr>
          <p:cNvPr id="74755"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Where does the ISO 20022 platform fit in the ISO structure? </a:t>
            </a:r>
          </a:p>
          <a:p>
            <a:r>
              <a:rPr lang="en-US" altLang="en-US" smtClean="0">
                <a:latin typeface="Arial" pitchFamily="34" charset="0"/>
              </a:rPr>
              <a:t>ISO is a federation of 164 national standards bodies, i.e., the ISO member countries. The standardisation work is spread over various ‘Technical Committees’ (TCs) to which the 164 ISO member countries can decide to participate. Technical Committee TC68 is in charge of ISO standards related to Financial Services (such as the BIC, the LEI, the IBAN, the ISIN, the CFI, the MIC, ISO 8583, ISO 15022 and many others, including ISO 20022). </a:t>
            </a:r>
          </a:p>
          <a:p>
            <a:r>
              <a:rPr lang="en-US" altLang="en-US" smtClean="0">
                <a:latin typeface="Arial" pitchFamily="34" charset="0"/>
              </a:rPr>
              <a:t>The work of TC68 is further split among three ‘Sub-committees’ (SCs), each in charge of standards for a specific area. In total, 78 ISO member countries are involved in the work of TC68 and its Subcommittees, among which 31 are actively participating in the standardisation work (they are called the ‘P’-member countries). In addition, standards organisations, which because of their international nature, cannot access the ISO work through a specific country, can be authorized to establish a direct ‘Liaison’ with the TCs or SCs they are interested in. When they participate actively in a committee, these Liaison Organisations are called category ‘A’ liaison organisations. In total, TC68 and its sub-committees have accepted 16 liaison organisations, such as the ECB, EPC, ISDA/FpML, FIX Protocol Ltd (FPL), ISITC, IFX Forum, Mastercard, VISA, Euroclear, Clearstream and SWIFT. </a:t>
            </a:r>
          </a:p>
          <a:p>
            <a:r>
              <a:rPr lang="en-US" altLang="en-US" smtClean="0">
                <a:latin typeface="Arial" pitchFamily="34" charset="0"/>
              </a:rPr>
              <a:t>ISO 20022, because it covers all financial messages, reports directly to TC68. Other standards generally report to the Subcommittees. As such, the ISO 20022 Registration Management Group reports to TC68 and the RMG members can be nominated by the P-member countries and the category ‘A’ liaison organisations. The RMG monitors the RA, the TSG and the SEGs. The RA is nominated by TC68 and has a specific contract with ISO. The TSG and SEG members can be nominated by any type of TC68 member countries or liaison organisations.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lvl="1" indent="-273727"/>
            <a:endParaRPr lang="en-GB" i="0" dirty="0" smtClean="0"/>
          </a:p>
        </p:txBody>
      </p:sp>
      <p:sp>
        <p:nvSpPr>
          <p:cNvPr id="4" name="Slide Number Placeholder 3"/>
          <p:cNvSpPr>
            <a:spLocks noGrp="1"/>
          </p:cNvSpPr>
          <p:nvPr>
            <p:ph type="sldNum" sz="quarter" idx="10"/>
          </p:nvPr>
        </p:nvSpPr>
        <p:spPr/>
        <p:txBody>
          <a:bodyPr/>
          <a:lstStyle/>
          <a:p>
            <a:fld id="{CF25249E-1E51-4E7D-A7EE-849F86720824}" type="slidenum">
              <a:rPr lang="en-GB" smtClean="0">
                <a:solidFill>
                  <a:prstClr val="black"/>
                </a:solidFill>
              </a:rPr>
              <a:pPr/>
              <a:t>53</a:t>
            </a:fld>
            <a:endParaRPr lang="en-GB"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F25249E-1E51-4E7D-A7EE-849F86720824}" type="slidenum">
              <a:rPr lang="en-GB" smtClean="0">
                <a:solidFill>
                  <a:prstClr val="black"/>
                </a:solidFill>
              </a:rPr>
              <a:pPr/>
              <a:t>54</a:t>
            </a:fld>
            <a:endParaRPr lang="en-GB">
              <a:solidFill>
                <a:prstClr val="black"/>
              </a:solidFill>
            </a:endParaRPr>
          </a:p>
        </p:txBody>
      </p:sp>
      <p:sp>
        <p:nvSpPr>
          <p:cNvPr id="6" name="Slide Image Placeholder 5"/>
          <p:cNvSpPr>
            <a:spLocks noGrp="1" noRot="1" noChangeAspect="1"/>
          </p:cNvSpPr>
          <p:nvPr>
            <p:ph type="sldImg"/>
          </p:nvPr>
        </p:nvSpPr>
        <p:spPr>
          <a:xfrm>
            <a:off x="86688" y="686386"/>
            <a:ext cx="6684624" cy="3429000"/>
          </a:xfrm>
        </p:spPr>
      </p:sp>
      <p:sp>
        <p:nvSpPr>
          <p:cNvPr id="7" name="Notes Placeholder 6"/>
          <p:cNvSpPr>
            <a:spLocks noGrp="1"/>
          </p:cNvSpPr>
          <p:nvPr>
            <p:ph type="body" idx="1"/>
          </p:nvPr>
        </p:nvSpPr>
        <p:spPr/>
        <p:txBody>
          <a:bodyPr/>
          <a:lstStyle/>
          <a:p>
            <a:endParaRPr lang="en-GB"/>
          </a:p>
        </p:txBody>
      </p:sp>
    </p:spTree>
    <p:extLst>
      <p:ext uri="{BB962C8B-B14F-4D97-AF65-F5344CB8AC3E}">
        <p14:creationId xmlns="" xmlns:p14="http://schemas.microsoft.com/office/powerpoint/2010/main" val="11687388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A28ED89-49D2-4A39-BF03-40D95B502EF6}" type="slidenum">
              <a:rPr lang="ar-SA" smtClean="0">
                <a:solidFill>
                  <a:prstClr val="black"/>
                </a:solidFill>
              </a:rPr>
              <a:pPr/>
              <a:t>55</a:t>
            </a:fld>
            <a:endParaRPr lang="en-GB" dirty="0">
              <a:solidFill>
                <a:prstClr val="black"/>
              </a:solidFill>
            </a:endParaRPr>
          </a:p>
        </p:txBody>
      </p:sp>
      <p:sp>
        <p:nvSpPr>
          <p:cNvPr id="6" name="Slide Image Placeholder 5"/>
          <p:cNvSpPr>
            <a:spLocks noGrp="1" noRot="1" noChangeAspect="1"/>
          </p:cNvSpPr>
          <p:nvPr>
            <p:ph type="sldImg"/>
          </p:nvPr>
        </p:nvSpPr>
        <p:spPr>
          <a:xfrm>
            <a:off x="86688" y="686386"/>
            <a:ext cx="6684624" cy="3429000"/>
          </a:xfrm>
        </p:spPr>
      </p:sp>
      <p:sp>
        <p:nvSpPr>
          <p:cNvPr id="7" name="Notes Placeholder 6"/>
          <p:cNvSpPr>
            <a:spLocks noGrp="1"/>
          </p:cNvSpPr>
          <p:nvPr>
            <p:ph type="body" idx="1"/>
          </p:nvPr>
        </p:nvSpPr>
        <p:spPr/>
        <p:txBody>
          <a:bodyPr/>
          <a:lstStyle/>
          <a:p>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88" y="686386"/>
            <a:ext cx="6684624" cy="3429000"/>
          </a:xfrm>
        </p:spPr>
      </p:sp>
      <p:sp>
        <p:nvSpPr>
          <p:cNvPr id="3" name="Notes Placeholder 2"/>
          <p:cNvSpPr>
            <a:spLocks noGrp="1"/>
          </p:cNvSpPr>
          <p:nvPr>
            <p:ph type="body" idx="1"/>
          </p:nvPr>
        </p:nvSpPr>
        <p:spPr/>
        <p:txBody>
          <a:bodyPr/>
          <a:lstStyle/>
          <a:p>
            <a:endParaRPr lang="en-US" dirty="0" smtClean="0"/>
          </a:p>
          <a:p>
            <a:pPr marL="171416" indent="-171416">
              <a:buFont typeface="Arial" pitchFamily="34" charset="0"/>
              <a:buChar char="•"/>
            </a:pPr>
            <a:r>
              <a:rPr lang="en-US" dirty="0" smtClean="0"/>
              <a:t>SWIFT is a critical service</a:t>
            </a:r>
            <a:r>
              <a:rPr lang="en-US" baseline="0" dirty="0" smtClean="0"/>
              <a:t> provider</a:t>
            </a:r>
          </a:p>
          <a:p>
            <a:pPr marL="171416" indent="-171416">
              <a:buFont typeface="Arial" pitchFamily="34" charset="0"/>
              <a:buChar char="•"/>
            </a:pPr>
            <a:r>
              <a:rPr lang="en-US" baseline="0" dirty="0" smtClean="0"/>
              <a:t>SWIFT is not an FMI</a:t>
            </a:r>
          </a:p>
          <a:p>
            <a:pPr marL="171416" indent="-171416">
              <a:buFont typeface="Arial" pitchFamily="34" charset="0"/>
              <a:buChar char="•"/>
            </a:pPr>
            <a:r>
              <a:rPr lang="en-US" baseline="0" dirty="0" smtClean="0"/>
              <a:t>SWIFT core products and services should not be considered outsources services</a:t>
            </a:r>
          </a:p>
          <a:p>
            <a:pPr marL="171416" indent="-171416">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CF25249E-1E51-4E7D-A7EE-849F86720824}" type="slidenum">
              <a:rPr lang="en-GB" smtClean="0">
                <a:solidFill>
                  <a:prstClr val="black"/>
                </a:solidFill>
              </a:rPr>
              <a:pPr/>
              <a:t>56</a:t>
            </a:fld>
            <a:endParaRPr lang="en-GB">
              <a:solidFill>
                <a:prstClr val="black"/>
              </a:solidFill>
            </a:endParaRPr>
          </a:p>
        </p:txBody>
      </p:sp>
    </p:spTree>
    <p:extLst>
      <p:ext uri="{BB962C8B-B14F-4D97-AF65-F5344CB8AC3E}">
        <p14:creationId xmlns="" xmlns:p14="http://schemas.microsoft.com/office/powerpoint/2010/main" val="6180244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88" y="686386"/>
            <a:ext cx="6684624"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25249E-1E51-4E7D-A7EE-849F86720824}" type="slidenum">
              <a:rPr lang="en-GB" smtClean="0">
                <a:solidFill>
                  <a:prstClr val="black"/>
                </a:solidFill>
              </a:rPr>
              <a:pPr/>
              <a:t>57</a:t>
            </a:fld>
            <a:endParaRPr lang="en-GB" dirty="0">
              <a:solidFill>
                <a:prstClr val="black"/>
              </a:solidFill>
            </a:endParaRPr>
          </a:p>
        </p:txBody>
      </p:sp>
    </p:spTree>
    <p:extLst>
      <p:ext uri="{BB962C8B-B14F-4D97-AF65-F5344CB8AC3E}">
        <p14:creationId xmlns="" xmlns:p14="http://schemas.microsoft.com/office/powerpoint/2010/main" val="1281649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defTabSz="659555">
              <a:spcAft>
                <a:spcPts val="587"/>
              </a:spcAft>
              <a:defRPr/>
            </a:pPr>
            <a:endParaRPr lang="en-US" sz="1100" dirty="0" smtClean="0">
              <a:latin typeface="Segoe UI" pitchFamily="34" charset="0"/>
              <a:ea typeface="Segoe UI" pitchFamily="34" charset="0"/>
              <a:cs typeface="Segoe UI" pitchFamily="34" charset="0"/>
            </a:endParaRPr>
          </a:p>
        </p:txBody>
      </p:sp>
      <p:sp>
        <p:nvSpPr>
          <p:cNvPr id="4" name="Slide Number Placeholder 3"/>
          <p:cNvSpPr>
            <a:spLocks noGrp="1"/>
          </p:cNvSpPr>
          <p:nvPr>
            <p:ph type="sldNum" sz="quarter" idx="10"/>
          </p:nvPr>
        </p:nvSpPr>
        <p:spPr/>
        <p:txBody>
          <a:bodyPr/>
          <a:lstStyle/>
          <a:p>
            <a:fld id="{307B7337-552C-4DA9-BD77-07C4813A11A9}" type="slidenum">
              <a:rPr lang="en-US" smtClean="0"/>
              <a:pPr/>
              <a:t>10</a:t>
            </a:fld>
            <a:endParaRPr lang="en-US" dirty="0"/>
          </a:p>
        </p:txBody>
      </p:sp>
    </p:spTree>
    <p:extLst>
      <p:ext uri="{BB962C8B-B14F-4D97-AF65-F5344CB8AC3E}">
        <p14:creationId xmlns:p14="http://schemas.microsoft.com/office/powerpoint/2010/main" xmlns="" val="28523375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F25249E-1E51-4E7D-A7EE-849F86720824}" type="slidenum">
              <a:rPr lang="en-GB" smtClean="0"/>
              <a:pPr/>
              <a:t>59</a:t>
            </a:fld>
            <a:endParaRPr lang="en-GB"/>
          </a:p>
        </p:txBody>
      </p:sp>
    </p:spTree>
    <p:extLst>
      <p:ext uri="{BB962C8B-B14F-4D97-AF65-F5344CB8AC3E}">
        <p14:creationId xmlns="" xmlns:p14="http://schemas.microsoft.com/office/powerpoint/2010/main" val="19203374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F25249E-1E51-4E7D-A7EE-849F86720824}" type="slidenum">
              <a:rPr lang="en-GB" smtClean="0"/>
              <a:pPr/>
              <a:t>60</a:t>
            </a:fld>
            <a:endParaRPr lang="en-GB"/>
          </a:p>
        </p:txBody>
      </p:sp>
    </p:spTree>
    <p:extLst>
      <p:ext uri="{BB962C8B-B14F-4D97-AF65-F5344CB8AC3E}">
        <p14:creationId xmlns="" xmlns:p14="http://schemas.microsoft.com/office/powerpoint/2010/main" val="26044613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F25249E-1E51-4E7D-A7EE-849F86720824}" type="slidenum">
              <a:rPr lang="en-GB" smtClean="0"/>
              <a:pPr/>
              <a:t>61</a:t>
            </a:fld>
            <a:endParaRPr lang="en-GB"/>
          </a:p>
        </p:txBody>
      </p:sp>
    </p:spTree>
    <p:extLst>
      <p:ext uri="{BB962C8B-B14F-4D97-AF65-F5344CB8AC3E}">
        <p14:creationId xmlns="" xmlns:p14="http://schemas.microsoft.com/office/powerpoint/2010/main" val="42717778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E5844626-1C7F-417E-B76F-84B03E4CD2B9}" type="slidenum">
              <a:rPr lang="en-GB" smtClean="0">
                <a:solidFill>
                  <a:srgbClr val="000000"/>
                </a:solidFill>
              </a:rPr>
              <a:pPr/>
              <a:t>62</a:t>
            </a:fld>
            <a:endParaRPr lang="en-GB" dirty="0" smtClean="0">
              <a:solidFill>
                <a:srgbClr val="000000"/>
              </a:solidFill>
            </a:endParaRPr>
          </a:p>
        </p:txBody>
      </p:sp>
      <p:sp>
        <p:nvSpPr>
          <p:cNvPr id="36866" name="Rectangle 7"/>
          <p:cNvSpPr txBox="1">
            <a:spLocks noGrp="1" noChangeArrowheads="1"/>
          </p:cNvSpPr>
          <p:nvPr/>
        </p:nvSpPr>
        <p:spPr bwMode="auto">
          <a:xfrm>
            <a:off x="3887792" y="8686801"/>
            <a:ext cx="2970212" cy="457200"/>
          </a:xfrm>
          <a:prstGeom prst="rect">
            <a:avLst/>
          </a:prstGeom>
          <a:noFill/>
          <a:ln w="9525">
            <a:noFill/>
            <a:miter lim="800000"/>
            <a:headEnd/>
            <a:tailEnd/>
          </a:ln>
        </p:spPr>
        <p:txBody>
          <a:bodyPr lIns="84358" tIns="42180" rIns="84358" bIns="42180" anchor="b"/>
          <a:lstStyle/>
          <a:p>
            <a:pPr algn="r" defTabSz="843209"/>
            <a:fld id="{790AC1E2-5EA9-44A6-B556-FB4A82F77F4F}" type="slidenum">
              <a:rPr lang="en-GB" sz="1000">
                <a:solidFill>
                  <a:srgbClr val="000000"/>
                </a:solidFill>
                <a:latin typeface="Times New Roman" pitchFamily="18" charset="0"/>
                <a:cs typeface="Arial" pitchFamily="34" charset="0"/>
              </a:rPr>
              <a:pPr algn="r" defTabSz="843209"/>
              <a:t>62</a:t>
            </a:fld>
            <a:endParaRPr lang="en-GB" sz="1000" dirty="0">
              <a:solidFill>
                <a:srgbClr val="000000"/>
              </a:solidFill>
              <a:latin typeface="Times New Roman" pitchFamily="18" charset="0"/>
              <a:cs typeface="Arial" pitchFamily="34" charset="0"/>
            </a:endParaRPr>
          </a:p>
        </p:txBody>
      </p:sp>
      <p:sp>
        <p:nvSpPr>
          <p:cNvPr id="36867" name="Rectangle 2"/>
          <p:cNvSpPr>
            <a:spLocks noGrp="1" noRot="1" noChangeAspect="1" noChangeArrowheads="1" noTextEdit="1"/>
          </p:cNvSpPr>
          <p:nvPr>
            <p:ph type="sldImg"/>
          </p:nvPr>
        </p:nvSpPr>
        <p:spPr>
          <a:xfrm>
            <a:off x="906463" y="714375"/>
            <a:ext cx="2236787" cy="1257300"/>
          </a:xfrm>
          <a:ln/>
        </p:spPr>
      </p:sp>
      <p:sp>
        <p:nvSpPr>
          <p:cNvPr id="36868" name="Notes Placeholder 4"/>
          <p:cNvSpPr>
            <a:spLocks noGrp="1"/>
          </p:cNvSpPr>
          <p:nvPr>
            <p:ph type="body" idx="1"/>
          </p:nvPr>
        </p:nvSpPr>
        <p:spPr>
          <a:xfrm>
            <a:off x="914404" y="2149436"/>
            <a:ext cx="5029199" cy="6308766"/>
          </a:xfrm>
          <a:noFill/>
          <a:ln/>
        </p:spPr>
        <p:txBody>
          <a:bodyPr/>
          <a:lstStyle/>
          <a:p>
            <a:endParaRPr lang="en-US" dirty="0" smtClean="0"/>
          </a:p>
        </p:txBody>
      </p:sp>
    </p:spTree>
    <p:extLst>
      <p:ext uri="{BB962C8B-B14F-4D97-AF65-F5344CB8AC3E}">
        <p14:creationId xmlns="" xmlns:p14="http://schemas.microsoft.com/office/powerpoint/2010/main" val="29663525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25249E-1E51-4E7D-A7EE-849F86720824}" type="slidenum">
              <a:rPr lang="en-GB" smtClean="0"/>
              <a:pPr/>
              <a:t>64</a:t>
            </a:fld>
            <a:endParaRPr lang="en-GB" dirty="0"/>
          </a:p>
        </p:txBody>
      </p:sp>
    </p:spTree>
    <p:extLst>
      <p:ext uri="{BB962C8B-B14F-4D97-AF65-F5344CB8AC3E}">
        <p14:creationId xmlns="" xmlns:p14="http://schemas.microsoft.com/office/powerpoint/2010/main" val="14412949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Two words one each:</a:t>
            </a:r>
          </a:p>
          <a:p>
            <a:r>
              <a:rPr lang="en-US" b="1" dirty="0" smtClean="0"/>
              <a:t>Screening </a:t>
            </a:r>
            <a:r>
              <a:rPr lang="en-US" dirty="0" smtClean="0"/>
              <a:t>–</a:t>
            </a:r>
            <a:r>
              <a:rPr lang="en-US" baseline="0" dirty="0" smtClean="0"/>
              <a:t> in the cloud without banks needing to operate own infrastructure (small medium banks)</a:t>
            </a:r>
          </a:p>
          <a:p>
            <a:r>
              <a:rPr lang="en-US" dirty="0" smtClean="0"/>
              <a:t>Larger ones have their own infra – </a:t>
            </a:r>
            <a:r>
              <a:rPr lang="en-US" b="1" dirty="0" smtClean="0"/>
              <a:t>Testing </a:t>
            </a:r>
            <a:r>
              <a:rPr lang="en-US" dirty="0" smtClean="0"/>
              <a:t>to make sure and be able to demonstrate that it works with empirical </a:t>
            </a:r>
            <a:r>
              <a:rPr lang="en-US" baseline="0" dirty="0" smtClean="0"/>
              <a:t>analysis</a:t>
            </a:r>
          </a:p>
          <a:p>
            <a:r>
              <a:rPr lang="en-US" b="1" dirty="0" smtClean="0"/>
              <a:t>RMA</a:t>
            </a:r>
            <a:r>
              <a:rPr lang="en-US" b="1" baseline="0" dirty="0" smtClean="0"/>
              <a:t> </a:t>
            </a:r>
            <a:r>
              <a:rPr lang="en-US" baseline="0" dirty="0" smtClean="0"/>
              <a:t>– make sure you are doing business with the entities you </a:t>
            </a:r>
            <a:r>
              <a:rPr lang="en-US" baseline="0" dirty="0" err="1" smtClean="0"/>
              <a:t>wanna</a:t>
            </a:r>
            <a:r>
              <a:rPr lang="en-US" baseline="0" dirty="0" smtClean="0"/>
              <a:t> do business with </a:t>
            </a:r>
          </a:p>
          <a:p>
            <a:r>
              <a:rPr lang="en-US" b="1" baseline="0" dirty="0" smtClean="0"/>
              <a:t>BI 4 compliance </a:t>
            </a:r>
            <a:r>
              <a:rPr lang="en-US" baseline="0" dirty="0" smtClean="0"/>
              <a:t>– using SWIFT stats to do better monitoring on AML (banks know what they are doing but not what the market is doing from a compliance perspective) Q2 next year</a:t>
            </a:r>
          </a:p>
          <a:p>
            <a:r>
              <a:rPr lang="en-US" b="1" baseline="0" dirty="0" smtClean="0"/>
              <a:t>KYC registry </a:t>
            </a:r>
            <a:r>
              <a:rPr lang="en-US" baseline="0" dirty="0" smtClean="0"/>
              <a:t>– building a utility solution for bilaterally expensive problem, using information submitted to SWIFT upon joining of all 10k institutions. We provide data </a:t>
            </a:r>
            <a:r>
              <a:rPr lang="en-US" baseline="0" dirty="0" err="1" smtClean="0"/>
              <a:t>resp.ty</a:t>
            </a:r>
            <a:r>
              <a:rPr lang="en-US" baseline="0" dirty="0" smtClean="0"/>
              <a:t> is with banks</a:t>
            </a:r>
          </a:p>
          <a:p>
            <a:r>
              <a:rPr lang="en-US" b="1" baseline="0" dirty="0" smtClean="0"/>
              <a:t>FATF 16 </a:t>
            </a:r>
            <a:r>
              <a:rPr lang="en-US" baseline="0" dirty="0" smtClean="0"/>
              <a:t>– how to ensure that regulatory required ordering and beneficiary of the payment properly identified in payment qualification = know we will do it, looking at how</a:t>
            </a:r>
          </a:p>
          <a:p>
            <a:r>
              <a:rPr lang="en-US" b="1" baseline="0" dirty="0" smtClean="0"/>
              <a:t>Sanctions list service </a:t>
            </a:r>
            <a:r>
              <a:rPr lang="en-US" baseline="0" dirty="0" smtClean="0"/>
              <a:t>– </a:t>
            </a:r>
            <a:r>
              <a:rPr lang="en-US" b="1" u="sng" baseline="0" dirty="0" err="1" smtClean="0"/>
              <a:t>harmonised</a:t>
            </a:r>
            <a:r>
              <a:rPr lang="en-US" b="1" u="sng" baseline="0" dirty="0" smtClean="0"/>
              <a:t> </a:t>
            </a:r>
            <a:r>
              <a:rPr lang="en-US" baseline="0" dirty="0" smtClean="0"/>
              <a:t>list service  </a:t>
            </a:r>
          </a:p>
          <a:p>
            <a:r>
              <a:rPr lang="en-US" b="1" baseline="0" dirty="0" smtClean="0"/>
              <a:t>AML testing and tuning </a:t>
            </a:r>
            <a:r>
              <a:rPr lang="en-US" baseline="0" dirty="0" smtClean="0"/>
              <a:t>– similar to testing but for AML versus terrorism</a:t>
            </a:r>
          </a:p>
          <a:p>
            <a:r>
              <a:rPr lang="en-US" b="1" i="1" baseline="0" dirty="0" smtClean="0"/>
              <a:t>CONCULSION </a:t>
            </a:r>
            <a:r>
              <a:rPr lang="en-US" baseline="0" dirty="0" smtClean="0"/>
              <a:t>– SWIFT community sees financial crime compliance as a transformational movement for SWIFT – high economies of scale and non competitive, and we are ideally positioned (as global provider of int’l </a:t>
            </a:r>
            <a:r>
              <a:rPr lang="en-US" baseline="0" dirty="0" err="1" smtClean="0"/>
              <a:t>xbd</a:t>
            </a:r>
            <a:r>
              <a:rPr lang="en-US" baseline="0" dirty="0" smtClean="0"/>
              <a:t> flows)</a:t>
            </a:r>
          </a:p>
          <a:p>
            <a:r>
              <a:rPr lang="en-US" baseline="0" dirty="0" smtClean="0"/>
              <a:t> </a:t>
            </a:r>
          </a:p>
          <a:p>
            <a:endParaRPr lang="en-GB" dirty="0"/>
          </a:p>
        </p:txBody>
      </p:sp>
      <p:sp>
        <p:nvSpPr>
          <p:cNvPr id="4" name="Slide Number Placeholder 3"/>
          <p:cNvSpPr>
            <a:spLocks noGrp="1"/>
          </p:cNvSpPr>
          <p:nvPr>
            <p:ph type="sldNum" sz="quarter" idx="10"/>
          </p:nvPr>
        </p:nvSpPr>
        <p:spPr/>
        <p:txBody>
          <a:bodyPr/>
          <a:lstStyle/>
          <a:p>
            <a:fld id="{CF25249E-1E51-4E7D-A7EE-849F86720824}" type="slidenum">
              <a:rPr lang="en-GB" smtClean="0"/>
              <a:pPr/>
              <a:t>65</a:t>
            </a:fld>
            <a:endParaRPr lang="en-GB" dirty="0"/>
          </a:p>
        </p:txBody>
      </p:sp>
    </p:spTree>
    <p:extLst>
      <p:ext uri="{BB962C8B-B14F-4D97-AF65-F5344CB8AC3E}">
        <p14:creationId xmlns="" xmlns:p14="http://schemas.microsoft.com/office/powerpoint/2010/main" val="20771310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25249E-1E51-4E7D-A7EE-849F86720824}" type="slidenum">
              <a:rPr lang="en-GB" smtClean="0">
                <a:solidFill>
                  <a:prstClr val="black"/>
                </a:solidFill>
              </a:rPr>
              <a:pPr/>
              <a:t>67</a:t>
            </a:fld>
            <a:endParaRPr lang="en-GB" dirty="0">
              <a:solidFill>
                <a:prstClr val="black"/>
              </a:solidFill>
            </a:endParaRPr>
          </a:p>
        </p:txBody>
      </p:sp>
    </p:spTree>
    <p:extLst>
      <p:ext uri="{BB962C8B-B14F-4D97-AF65-F5344CB8AC3E}">
        <p14:creationId xmlns="" xmlns:p14="http://schemas.microsoft.com/office/powerpoint/2010/main" val="27412521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4704F42-1E44-4C08-BD1E-546056B5BE2F}" type="slidenum">
              <a:rPr lang="en-GB" smtClean="0">
                <a:solidFill>
                  <a:prstClr val="black"/>
                </a:solidFill>
              </a:rPr>
              <a:pPr/>
              <a:t>68</a:t>
            </a:fld>
            <a:endParaRPr lang="en-GB" smtClean="0">
              <a:solidFill>
                <a:prstClr val="black"/>
              </a:solidFill>
            </a:endParaRPr>
          </a:p>
        </p:txBody>
      </p:sp>
      <p:sp>
        <p:nvSpPr>
          <p:cNvPr id="12291" name="Rectangle 2"/>
          <p:cNvSpPr>
            <a:spLocks noGrp="1" noRot="1" noChangeAspect="1" noChangeArrowheads="1" noTextEdit="1"/>
          </p:cNvSpPr>
          <p:nvPr>
            <p:ph type="sldImg"/>
          </p:nvPr>
        </p:nvSpPr>
        <p:spPr>
          <a:xfrm>
            <a:off x="86688" y="686386"/>
            <a:ext cx="6684624" cy="3429000"/>
          </a:xfrm>
          <a:ln/>
        </p:spPr>
      </p:sp>
      <p:sp>
        <p:nvSpPr>
          <p:cNvPr id="122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685800" y="1143000"/>
            <a:ext cx="5486400" cy="3086100"/>
          </a:xfrm>
          <a:ln/>
        </p:spPr>
      </p:sp>
      <p:sp>
        <p:nvSpPr>
          <p:cNvPr id="39939" name="Notes Placeholder 2"/>
          <p:cNvSpPr>
            <a:spLocks noGrp="1"/>
          </p:cNvSpPr>
          <p:nvPr>
            <p:ph type="body" idx="1"/>
          </p:nvPr>
        </p:nvSpPr>
        <p:spPr>
          <a:noFill/>
        </p:spPr>
        <p:txBody>
          <a:bodyPr/>
          <a:lstStyle/>
          <a:p>
            <a:pPr eaLnBrk="1" hangingPunct="1"/>
            <a:r>
              <a:rPr lang="en-GB" smtClean="0"/>
              <a:t>Thank you for inviting me to this very interesting event. It is really a pleasure to be here in Almaty for the first time.</a:t>
            </a:r>
          </a:p>
          <a:p>
            <a:pPr eaLnBrk="1" hangingPunct="1"/>
            <a:endParaRPr lang="en-GB" smtClean="0"/>
          </a:p>
          <a:p>
            <a:pPr eaLnBrk="1" hangingPunct="1"/>
            <a:r>
              <a:rPr lang="en-GB" smtClean="0"/>
              <a:t>This is joint work with my colleague Kristina Bluwstein and benefited from important comments by Michael Sturm. An important disclaimer is that what I present today represents solely my views, and not the official views of the European Central Bank.</a:t>
            </a:r>
          </a:p>
          <a:p>
            <a:pPr eaLnBrk="1" hangingPunct="1"/>
            <a:endParaRPr lang="en-GB" smtClean="0">
              <a:solidFill>
                <a:srgbClr val="A50021"/>
              </a:solidFill>
              <a:latin typeface="Gill Sans MT" panose="020B0502020104020203" pitchFamily="34" charset="0"/>
            </a:endParaRPr>
          </a:p>
          <a:p>
            <a:pPr eaLnBrk="1" hangingPunct="1"/>
            <a:endParaRPr lang="en-GB" smtClean="0">
              <a:solidFill>
                <a:srgbClr val="A50021"/>
              </a:solidFill>
              <a:latin typeface="Gill Sans MT" panose="020B0502020104020203" pitchFamily="34" charset="0"/>
            </a:endParaRPr>
          </a:p>
          <a:p>
            <a:pPr eaLnBrk="1" hangingPunct="1"/>
            <a:endParaRPr lang="en-GB" smtClean="0"/>
          </a:p>
        </p:txBody>
      </p:sp>
      <p:sp>
        <p:nvSpPr>
          <p:cNvPr id="39940"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B6A81B5-DCB1-4A1B-AC97-964C0E29DB96}" type="slidenum">
              <a:rPr lang="de-DE" sz="1200">
                <a:solidFill>
                  <a:srgbClr val="000000"/>
                </a:solidFill>
              </a:rPr>
              <a:pPr eaLnBrk="1" hangingPunct="1"/>
              <a:t>72</a:t>
            </a:fld>
            <a:endParaRPr lang="de-DE" sz="1200">
              <a:solidFill>
                <a:srgbClr val="000000"/>
              </a:solidFill>
            </a:endParaRPr>
          </a:p>
        </p:txBody>
      </p:sp>
    </p:spTree>
    <p:extLst>
      <p:ext uri="{BB962C8B-B14F-4D97-AF65-F5344CB8AC3E}">
        <p14:creationId xmlns="" xmlns:p14="http://schemas.microsoft.com/office/powerpoint/2010/main" val="42575403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685800" y="1143000"/>
            <a:ext cx="5486400" cy="3086100"/>
          </a:xfrm>
          <a:ln/>
        </p:spPr>
      </p:sp>
      <p:sp>
        <p:nvSpPr>
          <p:cNvPr id="40963" name="Notes Placeholder 2"/>
          <p:cNvSpPr>
            <a:spLocks noGrp="1"/>
          </p:cNvSpPr>
          <p:nvPr>
            <p:ph type="body" idx="1"/>
          </p:nvPr>
        </p:nvSpPr>
        <p:spPr>
          <a:noFill/>
        </p:spPr>
        <p:txBody>
          <a:bodyPr/>
          <a:lstStyle/>
          <a:p>
            <a:r>
              <a:rPr lang="en-GB" smtClean="0"/>
              <a:t>Challenges to oil exporting countries can be divided into two categories, long term and short term. </a:t>
            </a:r>
          </a:p>
          <a:p>
            <a:endParaRPr lang="en-GB" smtClean="0"/>
          </a:p>
          <a:p>
            <a:r>
              <a:rPr lang="en-GB" smtClean="0"/>
              <a:t>In my presentation today, I will first deal with the long term questions, then move to the short term challenges – dealing with the volatility of oil revenues – and finish with the role of monetary policy and the management of capital flows.</a:t>
            </a:r>
          </a:p>
          <a:p>
            <a:endParaRPr lang="en-GB" smtClean="0"/>
          </a:p>
          <a:p>
            <a:r>
              <a:rPr lang="en-GB" smtClean="0"/>
              <a:t>I will try to provide an horizontal view and provide benchmarks, against which I will assess the particular situation of this country, Kazakhstan. </a:t>
            </a:r>
          </a:p>
          <a:p>
            <a:endParaRPr lang="en-GB" smtClean="0"/>
          </a:p>
        </p:txBody>
      </p:sp>
      <p:sp>
        <p:nvSpPr>
          <p:cNvPr id="40964"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A1EC63A-291D-4F3F-AE1C-D29117ABDC71}" type="slidenum">
              <a:rPr lang="de-DE" sz="1200">
                <a:solidFill>
                  <a:srgbClr val="000000"/>
                </a:solidFill>
              </a:rPr>
              <a:pPr eaLnBrk="1" hangingPunct="1"/>
              <a:t>73</a:t>
            </a:fld>
            <a:endParaRPr lang="de-DE" sz="1200">
              <a:solidFill>
                <a:srgbClr val="000000"/>
              </a:solidFill>
            </a:endParaRPr>
          </a:p>
        </p:txBody>
      </p:sp>
    </p:spTree>
    <p:extLst>
      <p:ext uri="{BB962C8B-B14F-4D97-AF65-F5344CB8AC3E}">
        <p14:creationId xmlns="" xmlns:p14="http://schemas.microsoft.com/office/powerpoint/2010/main" val="1939798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defTabSz="659555">
              <a:spcAft>
                <a:spcPts val="587"/>
              </a:spcAft>
              <a:defRPr/>
            </a:pPr>
            <a:endParaRPr lang="en-US" sz="1100" dirty="0" smtClean="0">
              <a:latin typeface="Segoe UI" pitchFamily="34" charset="0"/>
              <a:ea typeface="Segoe UI" pitchFamily="34" charset="0"/>
              <a:cs typeface="Segoe UI" pitchFamily="34" charset="0"/>
            </a:endParaRPr>
          </a:p>
        </p:txBody>
      </p:sp>
      <p:sp>
        <p:nvSpPr>
          <p:cNvPr id="4" name="Slide Number Placeholder 3"/>
          <p:cNvSpPr>
            <a:spLocks noGrp="1"/>
          </p:cNvSpPr>
          <p:nvPr>
            <p:ph type="sldNum" sz="quarter" idx="10"/>
          </p:nvPr>
        </p:nvSpPr>
        <p:spPr/>
        <p:txBody>
          <a:bodyPr/>
          <a:lstStyle/>
          <a:p>
            <a:fld id="{307B7337-552C-4DA9-BD77-07C4813A11A9}" type="slidenum">
              <a:rPr lang="en-US" smtClean="0"/>
              <a:pPr/>
              <a:t>11</a:t>
            </a:fld>
            <a:endParaRPr lang="en-US" dirty="0"/>
          </a:p>
        </p:txBody>
      </p:sp>
    </p:spTree>
    <p:extLst>
      <p:ext uri="{BB962C8B-B14F-4D97-AF65-F5344CB8AC3E}">
        <p14:creationId xmlns:p14="http://schemas.microsoft.com/office/powerpoint/2010/main" xmlns="" val="26011833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685800" y="1143000"/>
            <a:ext cx="5486400" cy="3086100"/>
          </a:xfrm>
          <a:ln/>
        </p:spPr>
      </p:sp>
      <p:sp>
        <p:nvSpPr>
          <p:cNvPr id="41987" name="Notes Placeholder 2"/>
          <p:cNvSpPr>
            <a:spLocks noGrp="1"/>
          </p:cNvSpPr>
          <p:nvPr>
            <p:ph type="body" idx="1"/>
          </p:nvPr>
        </p:nvSpPr>
        <p:spPr>
          <a:noFill/>
        </p:spPr>
        <p:txBody>
          <a:bodyPr/>
          <a:lstStyle/>
          <a:p>
            <a:r>
              <a:rPr lang="en-GB" smtClean="0"/>
              <a:t>Let me therefore start with the long term challenges, which are often defined in terms of inter-generational equity, given that oil and other commodities are often non-renewable resources.</a:t>
            </a:r>
          </a:p>
        </p:txBody>
      </p:sp>
      <p:sp>
        <p:nvSpPr>
          <p:cNvPr id="41988"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C395BE5-1B7B-4C67-9FB9-B99C3FDC2BB4}" type="slidenum">
              <a:rPr lang="de-DE" sz="1200">
                <a:solidFill>
                  <a:srgbClr val="000000"/>
                </a:solidFill>
              </a:rPr>
              <a:pPr eaLnBrk="1" hangingPunct="1"/>
              <a:t>74</a:t>
            </a:fld>
            <a:endParaRPr lang="de-DE" sz="1200">
              <a:solidFill>
                <a:srgbClr val="000000"/>
              </a:solidFill>
            </a:endParaRPr>
          </a:p>
        </p:txBody>
      </p:sp>
    </p:spTree>
    <p:extLst>
      <p:ext uri="{BB962C8B-B14F-4D97-AF65-F5344CB8AC3E}">
        <p14:creationId xmlns="" xmlns:p14="http://schemas.microsoft.com/office/powerpoint/2010/main" val="7832583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685800" y="1143000"/>
            <a:ext cx="5486400" cy="3086100"/>
          </a:xfrm>
          <a:ln/>
        </p:spPr>
      </p:sp>
      <p:sp>
        <p:nvSpPr>
          <p:cNvPr id="43011" name="Notes Placeholder 2"/>
          <p:cNvSpPr>
            <a:spLocks noGrp="1"/>
          </p:cNvSpPr>
          <p:nvPr>
            <p:ph type="body" idx="1"/>
          </p:nvPr>
        </p:nvSpPr>
        <p:spPr>
          <a:noFill/>
        </p:spPr>
        <p:txBody>
          <a:bodyPr/>
          <a:lstStyle/>
          <a:p>
            <a:r>
              <a:rPr lang="en-GB" smtClean="0"/>
              <a:t>Obviously one cannot argue with the notion that natural resources, including oil, are a boon for the countries possessing it. But it is a blessing that requires some care!  </a:t>
            </a:r>
          </a:p>
        </p:txBody>
      </p:sp>
      <p:sp>
        <p:nvSpPr>
          <p:cNvPr id="43012"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A391638-7095-4968-A84E-4B6294EA8005}" type="slidenum">
              <a:rPr lang="de-DE" sz="1200">
                <a:solidFill>
                  <a:srgbClr val="000000"/>
                </a:solidFill>
              </a:rPr>
              <a:pPr eaLnBrk="1" hangingPunct="1"/>
              <a:t>75</a:t>
            </a:fld>
            <a:endParaRPr lang="de-DE" sz="1200">
              <a:solidFill>
                <a:srgbClr val="000000"/>
              </a:solidFill>
            </a:endParaRPr>
          </a:p>
        </p:txBody>
      </p:sp>
    </p:spTree>
    <p:extLst>
      <p:ext uri="{BB962C8B-B14F-4D97-AF65-F5344CB8AC3E}">
        <p14:creationId xmlns="" xmlns:p14="http://schemas.microsoft.com/office/powerpoint/2010/main" val="25972262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685800" y="1143000"/>
            <a:ext cx="5486400" cy="3086100"/>
          </a:xfrm>
          <a:ln/>
        </p:spPr>
      </p:sp>
      <p:sp>
        <p:nvSpPr>
          <p:cNvPr id="44035" name="Notes Placeholder 2"/>
          <p:cNvSpPr>
            <a:spLocks noGrp="1"/>
          </p:cNvSpPr>
          <p:nvPr>
            <p:ph type="body" idx="1"/>
          </p:nvPr>
        </p:nvSpPr>
        <p:spPr>
          <a:noFill/>
        </p:spPr>
        <p:txBody>
          <a:bodyPr/>
          <a:lstStyle/>
          <a:p>
            <a:r>
              <a:rPr lang="en-GB" smtClean="0"/>
              <a:t>As you can see, KZ is quite highly dependent on its oil exports, in line with the average for OPEC countries.</a:t>
            </a:r>
          </a:p>
        </p:txBody>
      </p:sp>
      <p:sp>
        <p:nvSpPr>
          <p:cNvPr id="44036"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20C19C5-E6FF-469A-81B7-5D093565AD32}" type="slidenum">
              <a:rPr lang="de-DE" sz="1200">
                <a:solidFill>
                  <a:srgbClr val="000000"/>
                </a:solidFill>
              </a:rPr>
              <a:pPr eaLnBrk="1" hangingPunct="1"/>
              <a:t>76</a:t>
            </a:fld>
            <a:endParaRPr lang="de-DE" sz="1200">
              <a:solidFill>
                <a:srgbClr val="000000"/>
              </a:solidFill>
            </a:endParaRPr>
          </a:p>
        </p:txBody>
      </p:sp>
    </p:spTree>
    <p:extLst>
      <p:ext uri="{BB962C8B-B14F-4D97-AF65-F5344CB8AC3E}">
        <p14:creationId xmlns="" xmlns:p14="http://schemas.microsoft.com/office/powerpoint/2010/main" val="25564958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685800" y="1143000"/>
            <a:ext cx="5486400" cy="3086100"/>
          </a:xfrm>
          <a:ln/>
        </p:spPr>
      </p:sp>
      <p:sp>
        <p:nvSpPr>
          <p:cNvPr id="45059" name="Notes Placeholder 2"/>
          <p:cNvSpPr>
            <a:spLocks noGrp="1"/>
          </p:cNvSpPr>
          <p:nvPr>
            <p:ph type="body" idx="1"/>
          </p:nvPr>
        </p:nvSpPr>
        <p:spPr>
          <a:noFill/>
        </p:spPr>
        <p:txBody>
          <a:bodyPr/>
          <a:lstStyle/>
          <a:p>
            <a:r>
              <a:rPr lang="en-GB" smtClean="0"/>
              <a:t>The long term challenges can be divided into two, related, categories. The so-called “macro” challenge is the dutch disease, namely the excessive appreciation of the exchange rate which prevents the development of other domestic industries and services. The “micro” challenge is that natural resources wealth may prevent the development of good institutions, leading to the “curse of natural resources” or “good economics, bad politics”. All this impinges on inter-generational equity, because natural resources are exhaustible. </a:t>
            </a:r>
          </a:p>
          <a:p>
            <a:endParaRPr lang="en-GB" smtClean="0"/>
          </a:p>
          <a:p>
            <a:r>
              <a:rPr lang="en-GB" smtClean="0"/>
              <a:t>It is perhaps not by chance that most resource rich economies are also relatively poor countries. There is indeed a long literature in economics on the “curse of natural resources”. </a:t>
            </a:r>
          </a:p>
        </p:txBody>
      </p:sp>
      <p:sp>
        <p:nvSpPr>
          <p:cNvPr id="45060"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F93449C-9E77-40ED-9A01-B49EF88AD617}" type="slidenum">
              <a:rPr lang="de-DE" sz="1200">
                <a:solidFill>
                  <a:srgbClr val="000000"/>
                </a:solidFill>
              </a:rPr>
              <a:pPr eaLnBrk="1" hangingPunct="1"/>
              <a:t>77</a:t>
            </a:fld>
            <a:endParaRPr lang="de-DE" sz="1200">
              <a:solidFill>
                <a:srgbClr val="000000"/>
              </a:solidFill>
            </a:endParaRPr>
          </a:p>
        </p:txBody>
      </p:sp>
    </p:spTree>
    <p:extLst>
      <p:ext uri="{BB962C8B-B14F-4D97-AF65-F5344CB8AC3E}">
        <p14:creationId xmlns="" xmlns:p14="http://schemas.microsoft.com/office/powerpoint/2010/main" val="41949484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685800" y="1143000"/>
            <a:ext cx="5486400" cy="3086100"/>
          </a:xfrm>
          <a:ln/>
        </p:spPr>
      </p:sp>
      <p:sp>
        <p:nvSpPr>
          <p:cNvPr id="46083" name="Notes Placeholder 2"/>
          <p:cNvSpPr>
            <a:spLocks noGrp="1"/>
          </p:cNvSpPr>
          <p:nvPr>
            <p:ph type="body" idx="1"/>
          </p:nvPr>
        </p:nvSpPr>
        <p:spPr>
          <a:noFill/>
        </p:spPr>
        <p:txBody>
          <a:bodyPr/>
          <a:lstStyle/>
          <a:p>
            <a:endParaRPr lang="en-GB" smtClean="0"/>
          </a:p>
        </p:txBody>
      </p:sp>
      <p:sp>
        <p:nvSpPr>
          <p:cNvPr id="46084"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7B48203-53C6-43F6-8FF1-517A7004C038}" type="slidenum">
              <a:rPr lang="de-DE" sz="1200">
                <a:solidFill>
                  <a:srgbClr val="000000"/>
                </a:solidFill>
              </a:rPr>
              <a:pPr eaLnBrk="1" hangingPunct="1"/>
              <a:t>78</a:t>
            </a:fld>
            <a:endParaRPr lang="de-DE" sz="1200">
              <a:solidFill>
                <a:srgbClr val="000000"/>
              </a:solidFill>
            </a:endParaRPr>
          </a:p>
        </p:txBody>
      </p:sp>
    </p:spTree>
    <p:extLst>
      <p:ext uri="{BB962C8B-B14F-4D97-AF65-F5344CB8AC3E}">
        <p14:creationId xmlns="" xmlns:p14="http://schemas.microsoft.com/office/powerpoint/2010/main" val="34382905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685800" y="1143000"/>
            <a:ext cx="5486400" cy="3086100"/>
          </a:xfrm>
          <a:ln/>
        </p:spPr>
      </p:sp>
      <p:sp>
        <p:nvSpPr>
          <p:cNvPr id="47107" name="Notes Placeholder 2"/>
          <p:cNvSpPr>
            <a:spLocks noGrp="1"/>
          </p:cNvSpPr>
          <p:nvPr>
            <p:ph type="body" idx="1"/>
          </p:nvPr>
        </p:nvSpPr>
        <p:spPr>
          <a:noFill/>
        </p:spPr>
        <p:txBody>
          <a:bodyPr/>
          <a:lstStyle/>
          <a:p>
            <a:endParaRPr lang="en-GB" smtClean="0"/>
          </a:p>
          <a:p>
            <a:endParaRPr lang="en-GB" smtClean="0"/>
          </a:p>
        </p:txBody>
      </p:sp>
      <p:sp>
        <p:nvSpPr>
          <p:cNvPr id="47108"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5E5A672-F332-4ACA-9295-F9AF29EA9256}" type="slidenum">
              <a:rPr lang="de-DE" sz="1200">
                <a:solidFill>
                  <a:srgbClr val="000000"/>
                </a:solidFill>
              </a:rPr>
              <a:pPr eaLnBrk="1" hangingPunct="1"/>
              <a:t>79</a:t>
            </a:fld>
            <a:endParaRPr lang="de-DE" sz="1200">
              <a:solidFill>
                <a:srgbClr val="000000"/>
              </a:solidFill>
            </a:endParaRPr>
          </a:p>
        </p:txBody>
      </p:sp>
    </p:spTree>
    <p:extLst>
      <p:ext uri="{BB962C8B-B14F-4D97-AF65-F5344CB8AC3E}">
        <p14:creationId xmlns="" xmlns:p14="http://schemas.microsoft.com/office/powerpoint/2010/main" val="23595718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685800" y="1143000"/>
            <a:ext cx="5486400" cy="3086100"/>
          </a:xfrm>
          <a:ln/>
        </p:spPr>
      </p:sp>
      <p:sp>
        <p:nvSpPr>
          <p:cNvPr id="48131" name="Notes Placeholder 2"/>
          <p:cNvSpPr>
            <a:spLocks noGrp="1"/>
          </p:cNvSpPr>
          <p:nvPr>
            <p:ph type="body" idx="1"/>
          </p:nvPr>
        </p:nvSpPr>
        <p:spPr>
          <a:noFill/>
        </p:spPr>
        <p:txBody>
          <a:bodyPr/>
          <a:lstStyle/>
          <a:p>
            <a:endParaRPr lang="en-GB" smtClean="0"/>
          </a:p>
          <a:p>
            <a:r>
              <a:rPr lang="en-GB" smtClean="0"/>
              <a:t>The solutions proposed are certainly not easy to implement. The quality of institutions is of crucial importance, but it is not easy to change them in an exogenous way; often they are the result of historical evolution. </a:t>
            </a:r>
          </a:p>
        </p:txBody>
      </p:sp>
      <p:sp>
        <p:nvSpPr>
          <p:cNvPr id="48132"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9E77558-1101-429B-A590-9CF8D08BC0C4}" type="slidenum">
              <a:rPr lang="de-DE" sz="1200">
                <a:solidFill>
                  <a:srgbClr val="000000"/>
                </a:solidFill>
              </a:rPr>
              <a:pPr eaLnBrk="1" hangingPunct="1"/>
              <a:t>80</a:t>
            </a:fld>
            <a:endParaRPr lang="de-DE" sz="1200">
              <a:solidFill>
                <a:srgbClr val="000000"/>
              </a:solidFill>
            </a:endParaRPr>
          </a:p>
        </p:txBody>
      </p:sp>
    </p:spTree>
    <p:extLst>
      <p:ext uri="{BB962C8B-B14F-4D97-AF65-F5344CB8AC3E}">
        <p14:creationId xmlns="" xmlns:p14="http://schemas.microsoft.com/office/powerpoint/2010/main" val="11287765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685800" y="1143000"/>
            <a:ext cx="5486400" cy="3086100"/>
          </a:xfrm>
          <a:ln/>
        </p:spPr>
      </p:sp>
      <p:sp>
        <p:nvSpPr>
          <p:cNvPr id="49155" name="Notes Placeholder 2"/>
          <p:cNvSpPr>
            <a:spLocks noGrp="1"/>
          </p:cNvSpPr>
          <p:nvPr>
            <p:ph type="body" idx="1"/>
          </p:nvPr>
        </p:nvSpPr>
        <p:spPr>
          <a:noFill/>
        </p:spPr>
        <p:txBody>
          <a:bodyPr/>
          <a:lstStyle/>
          <a:p>
            <a:endParaRPr lang="en-GB" smtClean="0"/>
          </a:p>
          <a:p>
            <a:r>
              <a:rPr lang="en-GB" smtClean="0"/>
              <a:t>An oil exporter with famously good institutions is Norway, which is an obvious benchmark for many oil exporting countries (and I will show more figures on Norway later). However, good institutions were developed in Norway long before oil was extracted in large quantities in the 1960s, so I am not sure how relevant Norway can be for other resource-rich countries.</a:t>
            </a:r>
          </a:p>
        </p:txBody>
      </p:sp>
      <p:sp>
        <p:nvSpPr>
          <p:cNvPr id="49156"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AB82ECB-8FB0-4816-93C8-A079A1FEF8CF}" type="slidenum">
              <a:rPr lang="de-DE" sz="1200">
                <a:solidFill>
                  <a:srgbClr val="000000"/>
                </a:solidFill>
              </a:rPr>
              <a:pPr eaLnBrk="1" hangingPunct="1"/>
              <a:t>81</a:t>
            </a:fld>
            <a:endParaRPr lang="de-DE" sz="1200">
              <a:solidFill>
                <a:srgbClr val="000000"/>
              </a:solidFill>
            </a:endParaRPr>
          </a:p>
        </p:txBody>
      </p:sp>
    </p:spTree>
    <p:extLst>
      <p:ext uri="{BB962C8B-B14F-4D97-AF65-F5344CB8AC3E}">
        <p14:creationId xmlns="" xmlns:p14="http://schemas.microsoft.com/office/powerpoint/2010/main" val="19476706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685800" y="1143000"/>
            <a:ext cx="5486400" cy="3086100"/>
          </a:xfrm>
          <a:ln/>
        </p:spPr>
      </p:sp>
      <p:sp>
        <p:nvSpPr>
          <p:cNvPr id="50179" name="Notes Placeholder 2"/>
          <p:cNvSpPr>
            <a:spLocks noGrp="1"/>
          </p:cNvSpPr>
          <p:nvPr>
            <p:ph type="body" idx="1"/>
          </p:nvPr>
        </p:nvSpPr>
        <p:spPr>
          <a:noFill/>
        </p:spPr>
        <p:txBody>
          <a:bodyPr/>
          <a:lstStyle/>
          <a:p>
            <a:r>
              <a:rPr lang="en-GB" smtClean="0"/>
              <a:t>A more interesting case could be Botswana, which does not export oil but diamonds. </a:t>
            </a:r>
          </a:p>
          <a:p>
            <a:endParaRPr lang="en-GB" smtClean="0"/>
          </a:p>
        </p:txBody>
      </p:sp>
      <p:sp>
        <p:nvSpPr>
          <p:cNvPr id="50180"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39CA1E4-6291-4E73-9FD6-E8C5BC851EAB}" type="slidenum">
              <a:rPr lang="de-DE" sz="1200">
                <a:solidFill>
                  <a:srgbClr val="000000"/>
                </a:solidFill>
              </a:rPr>
              <a:pPr eaLnBrk="1" hangingPunct="1"/>
              <a:t>82</a:t>
            </a:fld>
            <a:endParaRPr lang="de-DE" sz="1200">
              <a:solidFill>
                <a:srgbClr val="000000"/>
              </a:solidFill>
            </a:endParaRPr>
          </a:p>
        </p:txBody>
      </p:sp>
    </p:spTree>
    <p:extLst>
      <p:ext uri="{BB962C8B-B14F-4D97-AF65-F5344CB8AC3E}">
        <p14:creationId xmlns="" xmlns:p14="http://schemas.microsoft.com/office/powerpoint/2010/main" val="12895963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685800" y="1143000"/>
            <a:ext cx="5486400" cy="3086100"/>
          </a:xfrm>
          <a:ln/>
        </p:spPr>
      </p:sp>
      <p:sp>
        <p:nvSpPr>
          <p:cNvPr id="51203" name="Notes Placeholder 2"/>
          <p:cNvSpPr>
            <a:spLocks noGrp="1"/>
          </p:cNvSpPr>
          <p:nvPr>
            <p:ph type="body" idx="1"/>
          </p:nvPr>
        </p:nvSpPr>
        <p:spPr>
          <a:noFill/>
        </p:spPr>
        <p:txBody>
          <a:bodyPr/>
          <a:lstStyle/>
          <a:p>
            <a:r>
              <a:rPr lang="en-GB" smtClean="0"/>
              <a:t>Botswana has achieved very high economic growth and has largely avoided the curse of natural resources. In part his reflects luck, such as a relatively homogenous population from an ethnic point of view and other historical reasons related to its colonial past, but also good choices by its leadership.</a:t>
            </a:r>
          </a:p>
        </p:txBody>
      </p:sp>
      <p:sp>
        <p:nvSpPr>
          <p:cNvPr id="51204"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F9EB20E-BABF-4419-93B3-5E0B456AF787}" type="slidenum">
              <a:rPr lang="de-DE" sz="1200">
                <a:solidFill>
                  <a:srgbClr val="000000"/>
                </a:solidFill>
              </a:rPr>
              <a:pPr eaLnBrk="1" hangingPunct="1"/>
              <a:t>83</a:t>
            </a:fld>
            <a:endParaRPr lang="de-DE" sz="1200">
              <a:solidFill>
                <a:srgbClr val="000000"/>
              </a:solidFill>
            </a:endParaRPr>
          </a:p>
        </p:txBody>
      </p:sp>
    </p:spTree>
    <p:extLst>
      <p:ext uri="{BB962C8B-B14F-4D97-AF65-F5344CB8AC3E}">
        <p14:creationId xmlns="" xmlns:p14="http://schemas.microsoft.com/office/powerpoint/2010/main" val="2558358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spcAft>
                <a:spcPts val="587"/>
              </a:spcAft>
            </a:pPr>
            <a:endParaRPr lang="en-US" sz="1100" dirty="0" smtClean="0">
              <a:solidFill>
                <a:srgbClr val="0000FF"/>
              </a:solidFill>
              <a:latin typeface="Segoe UI" pitchFamily="34" charset="0"/>
              <a:ea typeface="Segoe UI" pitchFamily="34" charset="0"/>
              <a:cs typeface="Segoe UI" pitchFamily="34" charset="0"/>
            </a:endParaRPr>
          </a:p>
        </p:txBody>
      </p:sp>
      <p:sp>
        <p:nvSpPr>
          <p:cNvPr id="4" name="Slide Number Placeholder 3"/>
          <p:cNvSpPr>
            <a:spLocks noGrp="1"/>
          </p:cNvSpPr>
          <p:nvPr>
            <p:ph type="sldNum" sz="quarter" idx="10"/>
          </p:nvPr>
        </p:nvSpPr>
        <p:spPr/>
        <p:txBody>
          <a:bodyPr/>
          <a:lstStyle/>
          <a:p>
            <a:fld id="{307B7337-552C-4DA9-BD77-07C4813A11A9}" type="slidenum">
              <a:rPr lang="en-US" smtClean="0"/>
              <a:pPr/>
              <a:t>12</a:t>
            </a:fld>
            <a:endParaRPr lang="en-US" dirty="0"/>
          </a:p>
        </p:txBody>
      </p:sp>
    </p:spTree>
    <p:extLst>
      <p:ext uri="{BB962C8B-B14F-4D97-AF65-F5344CB8AC3E}">
        <p14:creationId xmlns:p14="http://schemas.microsoft.com/office/powerpoint/2010/main" xmlns="" val="27334451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685800" y="1143000"/>
            <a:ext cx="5486400" cy="3086100"/>
          </a:xfrm>
          <a:ln/>
        </p:spPr>
      </p:sp>
      <p:sp>
        <p:nvSpPr>
          <p:cNvPr id="52227" name="Notes Placeholder 2"/>
          <p:cNvSpPr>
            <a:spLocks noGrp="1"/>
          </p:cNvSpPr>
          <p:nvPr>
            <p:ph type="body" idx="1"/>
          </p:nvPr>
        </p:nvSpPr>
        <p:spPr>
          <a:noFill/>
        </p:spPr>
        <p:txBody>
          <a:bodyPr/>
          <a:lstStyle/>
          <a:p>
            <a:endParaRPr lang="en-GB" smtClean="0"/>
          </a:p>
          <a:p>
            <a:r>
              <a:rPr lang="en-GB" smtClean="0"/>
              <a:t>The quality of institutions in KAZ is comparable to that of OPEC countries and still quite far away from Norway. Still, I note an improvement over time, though less so that the OPEC average.</a:t>
            </a:r>
          </a:p>
        </p:txBody>
      </p:sp>
      <p:sp>
        <p:nvSpPr>
          <p:cNvPr id="52228"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6190215-CBEB-4DCE-A3A7-98EE1C42A1A6}" type="slidenum">
              <a:rPr lang="de-DE" sz="1200">
                <a:solidFill>
                  <a:srgbClr val="000000"/>
                </a:solidFill>
              </a:rPr>
              <a:pPr eaLnBrk="1" hangingPunct="1"/>
              <a:t>84</a:t>
            </a:fld>
            <a:endParaRPr lang="de-DE" sz="1200">
              <a:solidFill>
                <a:srgbClr val="000000"/>
              </a:solidFill>
            </a:endParaRPr>
          </a:p>
        </p:txBody>
      </p:sp>
    </p:spTree>
    <p:extLst>
      <p:ext uri="{BB962C8B-B14F-4D97-AF65-F5344CB8AC3E}">
        <p14:creationId xmlns="" xmlns:p14="http://schemas.microsoft.com/office/powerpoint/2010/main" val="34365141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685800" y="1143000"/>
            <a:ext cx="5486400" cy="3086100"/>
          </a:xfrm>
          <a:ln/>
        </p:spPr>
      </p:sp>
      <p:sp>
        <p:nvSpPr>
          <p:cNvPr id="53251" name="Notes Placeholder 2"/>
          <p:cNvSpPr>
            <a:spLocks noGrp="1"/>
          </p:cNvSpPr>
          <p:nvPr>
            <p:ph type="body" idx="1"/>
          </p:nvPr>
        </p:nvSpPr>
        <p:spPr>
          <a:noFill/>
        </p:spPr>
        <p:txBody>
          <a:bodyPr/>
          <a:lstStyle/>
          <a:p>
            <a:endParaRPr lang="en-GB" smtClean="0"/>
          </a:p>
          <a:p>
            <a:r>
              <a:rPr lang="en-GB" smtClean="0"/>
              <a:t>There is also scope for more diversification in KAZ, which remains highly dependent on fuel exports as I also mentioned before.</a:t>
            </a:r>
          </a:p>
          <a:p>
            <a:endParaRPr lang="en-GB" smtClean="0"/>
          </a:p>
          <a:p>
            <a:endParaRPr lang="en-GB" smtClean="0"/>
          </a:p>
        </p:txBody>
      </p:sp>
      <p:sp>
        <p:nvSpPr>
          <p:cNvPr id="53252"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8429107-70D3-42D5-B1A6-20FD9CC0579A}" type="slidenum">
              <a:rPr lang="de-DE" sz="1200">
                <a:solidFill>
                  <a:srgbClr val="000000"/>
                </a:solidFill>
              </a:rPr>
              <a:pPr eaLnBrk="1" hangingPunct="1"/>
              <a:t>85</a:t>
            </a:fld>
            <a:endParaRPr lang="de-DE" sz="1200">
              <a:solidFill>
                <a:srgbClr val="000000"/>
              </a:solidFill>
            </a:endParaRPr>
          </a:p>
        </p:txBody>
      </p:sp>
    </p:spTree>
    <p:extLst>
      <p:ext uri="{BB962C8B-B14F-4D97-AF65-F5344CB8AC3E}">
        <p14:creationId xmlns="" xmlns:p14="http://schemas.microsoft.com/office/powerpoint/2010/main" val="11753061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685800" y="1143000"/>
            <a:ext cx="5486400" cy="3086100"/>
          </a:xfrm>
          <a:ln/>
        </p:spPr>
      </p:sp>
      <p:sp>
        <p:nvSpPr>
          <p:cNvPr id="54275" name="Notes Placeholder 2"/>
          <p:cNvSpPr>
            <a:spLocks noGrp="1"/>
          </p:cNvSpPr>
          <p:nvPr>
            <p:ph type="body" idx="1"/>
          </p:nvPr>
        </p:nvSpPr>
        <p:spPr>
          <a:noFill/>
        </p:spPr>
        <p:txBody>
          <a:bodyPr/>
          <a:lstStyle/>
          <a:p>
            <a:r>
              <a:rPr lang="en-GB" smtClean="0"/>
              <a:t>Challenges to oil exporting countries can be divided into two categories, long term and short term. </a:t>
            </a:r>
          </a:p>
          <a:p>
            <a:endParaRPr lang="en-GB" smtClean="0"/>
          </a:p>
          <a:p>
            <a:r>
              <a:rPr lang="en-GB" smtClean="0"/>
              <a:t>In my presentation today, I will first deal with the long term questions, then move to the short term challenges – dealing with the volatility of oil revenues – and finish with the role of monetary policy and the management of capital flows.</a:t>
            </a:r>
          </a:p>
          <a:p>
            <a:endParaRPr lang="en-GB" smtClean="0"/>
          </a:p>
          <a:p>
            <a:r>
              <a:rPr lang="en-GB" smtClean="0"/>
              <a:t>I will try to provide an horizontal view and provide benchmarks, against which I will assess the particular situation of this country, Kazakhstan. </a:t>
            </a:r>
          </a:p>
          <a:p>
            <a:endParaRPr lang="en-GB" smtClean="0"/>
          </a:p>
        </p:txBody>
      </p:sp>
      <p:sp>
        <p:nvSpPr>
          <p:cNvPr id="54276"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0CC5596-2A5F-4A0F-91FB-30CC026D16C5}" type="slidenum">
              <a:rPr lang="de-DE" sz="1200">
                <a:solidFill>
                  <a:srgbClr val="000000"/>
                </a:solidFill>
              </a:rPr>
              <a:pPr eaLnBrk="1" hangingPunct="1"/>
              <a:t>86</a:t>
            </a:fld>
            <a:endParaRPr lang="de-DE" sz="1200">
              <a:solidFill>
                <a:srgbClr val="000000"/>
              </a:solidFill>
            </a:endParaRPr>
          </a:p>
        </p:txBody>
      </p:sp>
    </p:spTree>
    <p:extLst>
      <p:ext uri="{BB962C8B-B14F-4D97-AF65-F5344CB8AC3E}">
        <p14:creationId xmlns="" xmlns:p14="http://schemas.microsoft.com/office/powerpoint/2010/main" val="28643260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685800" y="1143000"/>
            <a:ext cx="5486400" cy="3086100"/>
          </a:xfrm>
          <a:ln/>
        </p:spPr>
      </p:sp>
      <p:sp>
        <p:nvSpPr>
          <p:cNvPr id="55299" name="Notes Placeholder 2"/>
          <p:cNvSpPr>
            <a:spLocks noGrp="1"/>
          </p:cNvSpPr>
          <p:nvPr>
            <p:ph type="body" idx="1"/>
          </p:nvPr>
        </p:nvSpPr>
        <p:spPr>
          <a:noFill/>
        </p:spPr>
        <p:txBody>
          <a:bodyPr/>
          <a:lstStyle/>
          <a:p>
            <a:endParaRPr lang="en-GB" smtClean="0"/>
          </a:p>
          <a:p>
            <a:r>
              <a:rPr lang="en-GB" smtClean="0"/>
              <a:t>Speaking notes to be included (Livio)</a:t>
            </a:r>
          </a:p>
          <a:p>
            <a:endParaRPr lang="en-GB" smtClean="0"/>
          </a:p>
        </p:txBody>
      </p:sp>
      <p:sp>
        <p:nvSpPr>
          <p:cNvPr id="55300"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BBA027E-51A6-43BC-B7E3-5FC32AFC9679}" type="slidenum">
              <a:rPr lang="de-DE" sz="1200">
                <a:solidFill>
                  <a:srgbClr val="000000"/>
                </a:solidFill>
              </a:rPr>
              <a:pPr eaLnBrk="1" hangingPunct="1"/>
              <a:t>87</a:t>
            </a:fld>
            <a:endParaRPr lang="de-DE" sz="1200">
              <a:solidFill>
                <a:srgbClr val="000000"/>
              </a:solidFill>
            </a:endParaRPr>
          </a:p>
        </p:txBody>
      </p:sp>
    </p:spTree>
    <p:extLst>
      <p:ext uri="{BB962C8B-B14F-4D97-AF65-F5344CB8AC3E}">
        <p14:creationId xmlns="" xmlns:p14="http://schemas.microsoft.com/office/powerpoint/2010/main" val="14085186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685800" y="1143000"/>
            <a:ext cx="5486400" cy="3086100"/>
          </a:xfrm>
          <a:ln/>
        </p:spPr>
      </p:sp>
      <p:sp>
        <p:nvSpPr>
          <p:cNvPr id="56323" name="Notes Placeholder 2"/>
          <p:cNvSpPr>
            <a:spLocks noGrp="1"/>
          </p:cNvSpPr>
          <p:nvPr>
            <p:ph type="body" idx="1"/>
          </p:nvPr>
        </p:nvSpPr>
        <p:spPr>
          <a:noFill/>
        </p:spPr>
        <p:txBody>
          <a:bodyPr/>
          <a:lstStyle/>
          <a:p>
            <a:r>
              <a:rPr lang="en-GB" smtClean="0"/>
              <a:t>The correlation between GDP growth and oil prices is similar in KAZ as in other OPEC countries. It is lower in Norway. However, the correlation with the terms of trade is lower than both Norway and the OPEC average, which is good. </a:t>
            </a:r>
          </a:p>
        </p:txBody>
      </p:sp>
      <p:sp>
        <p:nvSpPr>
          <p:cNvPr id="56324"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2DD33E1-BBE7-4D7D-BB5F-53A5613B2CB3}" type="slidenum">
              <a:rPr lang="de-DE" sz="1200">
                <a:solidFill>
                  <a:srgbClr val="000000"/>
                </a:solidFill>
              </a:rPr>
              <a:pPr eaLnBrk="1" hangingPunct="1"/>
              <a:t>88</a:t>
            </a:fld>
            <a:endParaRPr lang="de-DE" sz="1200">
              <a:solidFill>
                <a:srgbClr val="000000"/>
              </a:solidFill>
            </a:endParaRPr>
          </a:p>
        </p:txBody>
      </p:sp>
    </p:spTree>
    <p:extLst>
      <p:ext uri="{BB962C8B-B14F-4D97-AF65-F5344CB8AC3E}">
        <p14:creationId xmlns="" xmlns:p14="http://schemas.microsoft.com/office/powerpoint/2010/main" val="7055624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685800" y="1143000"/>
            <a:ext cx="5486400" cy="3086100"/>
          </a:xfrm>
          <a:ln/>
        </p:spPr>
      </p:sp>
      <p:sp>
        <p:nvSpPr>
          <p:cNvPr id="57347" name="Notes Placeholder 2"/>
          <p:cNvSpPr>
            <a:spLocks noGrp="1"/>
          </p:cNvSpPr>
          <p:nvPr>
            <p:ph type="body" idx="1"/>
          </p:nvPr>
        </p:nvSpPr>
        <p:spPr>
          <a:noFill/>
        </p:spPr>
        <p:txBody>
          <a:bodyPr/>
          <a:lstStyle/>
          <a:p>
            <a:r>
              <a:rPr lang="en-GB" smtClean="0"/>
              <a:t>Terms of trade still depend a lot on the oil price in USD, in KAZ as well as comparator groups (OPEC and Norway).</a:t>
            </a:r>
          </a:p>
        </p:txBody>
      </p:sp>
      <p:sp>
        <p:nvSpPr>
          <p:cNvPr id="57348"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A3958F1-5CD2-4550-B059-FDB82BC9454D}" type="slidenum">
              <a:rPr lang="de-DE" sz="1200">
                <a:solidFill>
                  <a:srgbClr val="000000"/>
                </a:solidFill>
              </a:rPr>
              <a:pPr eaLnBrk="1" hangingPunct="1"/>
              <a:t>89</a:t>
            </a:fld>
            <a:endParaRPr lang="de-DE" sz="1200">
              <a:solidFill>
                <a:srgbClr val="000000"/>
              </a:solidFill>
            </a:endParaRPr>
          </a:p>
        </p:txBody>
      </p:sp>
    </p:spTree>
    <p:extLst>
      <p:ext uri="{BB962C8B-B14F-4D97-AF65-F5344CB8AC3E}">
        <p14:creationId xmlns="" xmlns:p14="http://schemas.microsoft.com/office/powerpoint/2010/main" val="31458873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685800" y="1143000"/>
            <a:ext cx="5486400" cy="3086100"/>
          </a:xfrm>
          <a:ln/>
        </p:spPr>
      </p:sp>
      <p:sp>
        <p:nvSpPr>
          <p:cNvPr id="58371" name="Notes Placeholder 2"/>
          <p:cNvSpPr>
            <a:spLocks noGrp="1"/>
          </p:cNvSpPr>
          <p:nvPr>
            <p:ph type="body" idx="1"/>
          </p:nvPr>
        </p:nvSpPr>
        <p:spPr>
          <a:noFill/>
        </p:spPr>
        <p:txBody>
          <a:bodyPr/>
          <a:lstStyle/>
          <a:p>
            <a:endParaRPr lang="en-GB" smtClean="0"/>
          </a:p>
          <a:p>
            <a:r>
              <a:rPr lang="en-GB" smtClean="0"/>
              <a:t>As a result of volatile oil prices, terms of trade are volatile in KAZ.</a:t>
            </a:r>
          </a:p>
        </p:txBody>
      </p:sp>
      <p:sp>
        <p:nvSpPr>
          <p:cNvPr id="58372"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6DA3621-FCFE-41C0-AE07-A79F369FC44C}" type="slidenum">
              <a:rPr lang="de-DE" sz="1200">
                <a:solidFill>
                  <a:srgbClr val="000000"/>
                </a:solidFill>
              </a:rPr>
              <a:pPr eaLnBrk="1" hangingPunct="1"/>
              <a:t>90</a:t>
            </a:fld>
            <a:endParaRPr lang="de-DE" sz="1200">
              <a:solidFill>
                <a:srgbClr val="000000"/>
              </a:solidFill>
            </a:endParaRPr>
          </a:p>
        </p:txBody>
      </p:sp>
    </p:spTree>
    <p:extLst>
      <p:ext uri="{BB962C8B-B14F-4D97-AF65-F5344CB8AC3E}">
        <p14:creationId xmlns="" xmlns:p14="http://schemas.microsoft.com/office/powerpoint/2010/main" val="36651464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685800" y="1143000"/>
            <a:ext cx="5486400" cy="3086100"/>
          </a:xfrm>
          <a:ln/>
        </p:spPr>
      </p:sp>
      <p:sp>
        <p:nvSpPr>
          <p:cNvPr id="59395" name="Notes Placeholder 2"/>
          <p:cNvSpPr>
            <a:spLocks noGrp="1"/>
          </p:cNvSpPr>
          <p:nvPr>
            <p:ph type="body" idx="1"/>
          </p:nvPr>
        </p:nvSpPr>
        <p:spPr>
          <a:noFill/>
        </p:spPr>
        <p:txBody>
          <a:bodyPr/>
          <a:lstStyle/>
          <a:p>
            <a:r>
              <a:rPr lang="en-GB" smtClean="0"/>
              <a:t>Although it is rather volatile, the current account is quite balanced in KAZ. It is as correlated with the oil price as for OPEC countries. For Norway (benchmark) the correlation appears to be lower.</a:t>
            </a:r>
          </a:p>
        </p:txBody>
      </p:sp>
      <p:sp>
        <p:nvSpPr>
          <p:cNvPr id="59396"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A2CD60F-A4A0-42D0-B189-4B323BF2B6AA}" type="slidenum">
              <a:rPr lang="de-DE" sz="1200">
                <a:solidFill>
                  <a:srgbClr val="000000"/>
                </a:solidFill>
              </a:rPr>
              <a:pPr eaLnBrk="1" hangingPunct="1"/>
              <a:t>91</a:t>
            </a:fld>
            <a:endParaRPr lang="de-DE" sz="1200">
              <a:solidFill>
                <a:srgbClr val="000000"/>
              </a:solidFill>
            </a:endParaRPr>
          </a:p>
        </p:txBody>
      </p:sp>
    </p:spTree>
    <p:extLst>
      <p:ext uri="{BB962C8B-B14F-4D97-AF65-F5344CB8AC3E}">
        <p14:creationId xmlns="" xmlns:p14="http://schemas.microsoft.com/office/powerpoint/2010/main" val="292615096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685800" y="1143000"/>
            <a:ext cx="5486400" cy="3086100"/>
          </a:xfrm>
          <a:ln/>
        </p:spPr>
      </p:sp>
      <p:sp>
        <p:nvSpPr>
          <p:cNvPr id="60419" name="Notes Placeholder 2"/>
          <p:cNvSpPr>
            <a:spLocks noGrp="1"/>
          </p:cNvSpPr>
          <p:nvPr>
            <p:ph type="body" idx="1"/>
          </p:nvPr>
        </p:nvSpPr>
        <p:spPr>
          <a:noFill/>
        </p:spPr>
        <p:txBody>
          <a:bodyPr/>
          <a:lstStyle/>
          <a:p>
            <a:endParaRPr lang="en-GB" smtClean="0"/>
          </a:p>
          <a:p>
            <a:r>
              <a:rPr lang="en-GB" smtClean="0"/>
              <a:t>We find little evidence, however, that volatile terms of trade are translated into volatile real GDP growth. This is also the evidence we saw earlier in the correlation table.</a:t>
            </a:r>
          </a:p>
        </p:txBody>
      </p:sp>
      <p:sp>
        <p:nvSpPr>
          <p:cNvPr id="60420"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85C2222-2451-45D6-B96A-1B6086586D0B}" type="slidenum">
              <a:rPr lang="de-DE" sz="1200">
                <a:solidFill>
                  <a:srgbClr val="000000"/>
                </a:solidFill>
              </a:rPr>
              <a:pPr eaLnBrk="1" hangingPunct="1"/>
              <a:t>92</a:t>
            </a:fld>
            <a:endParaRPr lang="de-DE" sz="1200">
              <a:solidFill>
                <a:srgbClr val="000000"/>
              </a:solidFill>
            </a:endParaRPr>
          </a:p>
        </p:txBody>
      </p:sp>
    </p:spTree>
    <p:extLst>
      <p:ext uri="{BB962C8B-B14F-4D97-AF65-F5344CB8AC3E}">
        <p14:creationId xmlns="" xmlns:p14="http://schemas.microsoft.com/office/powerpoint/2010/main" val="422747381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685800" y="1143000"/>
            <a:ext cx="5486400" cy="3086100"/>
          </a:xfrm>
          <a:ln/>
        </p:spPr>
      </p:sp>
      <p:sp>
        <p:nvSpPr>
          <p:cNvPr id="61443" name="Notes Placeholder 2"/>
          <p:cNvSpPr>
            <a:spLocks noGrp="1"/>
          </p:cNvSpPr>
          <p:nvPr>
            <p:ph type="body" idx="1"/>
          </p:nvPr>
        </p:nvSpPr>
        <p:spPr>
          <a:noFill/>
        </p:spPr>
        <p:txBody>
          <a:bodyPr/>
          <a:lstStyle/>
          <a:p>
            <a:r>
              <a:rPr lang="en-GB" smtClean="0"/>
              <a:t>It is also interesting to look at private consumption. </a:t>
            </a:r>
          </a:p>
          <a:p>
            <a:endParaRPr lang="en-GB" smtClean="0"/>
          </a:p>
        </p:txBody>
      </p:sp>
      <p:sp>
        <p:nvSpPr>
          <p:cNvPr id="61444"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62EFD8C-CFCC-47F1-831D-4E5DB744220F}" type="slidenum">
              <a:rPr lang="de-DE" sz="1200">
                <a:solidFill>
                  <a:srgbClr val="000000"/>
                </a:solidFill>
              </a:rPr>
              <a:pPr eaLnBrk="1" hangingPunct="1"/>
              <a:t>93</a:t>
            </a:fld>
            <a:endParaRPr lang="de-DE" sz="1200">
              <a:solidFill>
                <a:srgbClr val="000000"/>
              </a:solidFill>
            </a:endParaRPr>
          </a:p>
        </p:txBody>
      </p:sp>
    </p:spTree>
    <p:extLst>
      <p:ext uri="{BB962C8B-B14F-4D97-AF65-F5344CB8AC3E}">
        <p14:creationId xmlns="" xmlns:p14="http://schemas.microsoft.com/office/powerpoint/2010/main" val="2041982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defTabSz="659555">
              <a:spcAft>
                <a:spcPts val="587"/>
              </a:spcAft>
              <a:defRPr/>
            </a:pPr>
            <a:endParaRPr lang="en-US" sz="1100" dirty="0" smtClean="0">
              <a:latin typeface="Segoe UI" pitchFamily="34" charset="0"/>
              <a:ea typeface="Segoe UI" pitchFamily="34" charset="0"/>
              <a:cs typeface="Segoe UI" pitchFamily="34" charset="0"/>
            </a:endParaRPr>
          </a:p>
        </p:txBody>
      </p:sp>
      <p:sp>
        <p:nvSpPr>
          <p:cNvPr id="4" name="Slide Number Placeholder 3"/>
          <p:cNvSpPr>
            <a:spLocks noGrp="1"/>
          </p:cNvSpPr>
          <p:nvPr>
            <p:ph type="sldNum" sz="quarter" idx="10"/>
          </p:nvPr>
        </p:nvSpPr>
        <p:spPr/>
        <p:txBody>
          <a:bodyPr/>
          <a:lstStyle/>
          <a:p>
            <a:fld id="{307B7337-552C-4DA9-BD77-07C4813A11A9}" type="slidenum">
              <a:rPr lang="en-US" smtClean="0"/>
              <a:pPr/>
              <a:t>13</a:t>
            </a:fld>
            <a:endParaRPr lang="en-US" dirty="0"/>
          </a:p>
        </p:txBody>
      </p:sp>
    </p:spTree>
    <p:extLst>
      <p:ext uri="{BB962C8B-B14F-4D97-AF65-F5344CB8AC3E}">
        <p14:creationId xmlns:p14="http://schemas.microsoft.com/office/powerpoint/2010/main" xmlns="" val="231742845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685800" y="1143000"/>
            <a:ext cx="5486400" cy="3086100"/>
          </a:xfrm>
          <a:ln/>
        </p:spPr>
      </p:sp>
      <p:sp>
        <p:nvSpPr>
          <p:cNvPr id="62467" name="Notes Placeholder 2"/>
          <p:cNvSpPr>
            <a:spLocks noGrp="1"/>
          </p:cNvSpPr>
          <p:nvPr>
            <p:ph type="body" idx="1"/>
          </p:nvPr>
        </p:nvSpPr>
        <p:spPr>
          <a:noFill/>
        </p:spPr>
        <p:txBody>
          <a:bodyPr/>
          <a:lstStyle/>
          <a:p>
            <a:r>
              <a:rPr lang="en-GB" smtClean="0"/>
              <a:t>Again, terms of trade growth and GDP growth are not too correlated in KAZ, which is a good sign.</a:t>
            </a:r>
          </a:p>
          <a:p>
            <a:endParaRPr lang="en-GB" smtClean="0"/>
          </a:p>
        </p:txBody>
      </p:sp>
      <p:sp>
        <p:nvSpPr>
          <p:cNvPr id="62468"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2F5235D-A28C-43D2-A3E0-52C92BA784BC}" type="slidenum">
              <a:rPr lang="de-DE" sz="1200">
                <a:solidFill>
                  <a:srgbClr val="000000"/>
                </a:solidFill>
              </a:rPr>
              <a:pPr eaLnBrk="1" hangingPunct="1"/>
              <a:t>94</a:t>
            </a:fld>
            <a:endParaRPr lang="de-DE" sz="1200">
              <a:solidFill>
                <a:srgbClr val="000000"/>
              </a:solidFill>
            </a:endParaRPr>
          </a:p>
        </p:txBody>
      </p:sp>
    </p:spTree>
    <p:extLst>
      <p:ext uri="{BB962C8B-B14F-4D97-AF65-F5344CB8AC3E}">
        <p14:creationId xmlns="" xmlns:p14="http://schemas.microsoft.com/office/powerpoint/2010/main" val="31725406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685800" y="1143000"/>
            <a:ext cx="5486400" cy="3086100"/>
          </a:xfrm>
          <a:ln/>
        </p:spPr>
      </p:sp>
      <p:sp>
        <p:nvSpPr>
          <p:cNvPr id="63491" name="Notes Placeholder 2"/>
          <p:cNvSpPr>
            <a:spLocks noGrp="1"/>
          </p:cNvSpPr>
          <p:nvPr>
            <p:ph type="body" idx="1"/>
          </p:nvPr>
        </p:nvSpPr>
        <p:spPr>
          <a:noFill/>
        </p:spPr>
        <p:txBody>
          <a:bodyPr/>
          <a:lstStyle/>
          <a:p>
            <a:r>
              <a:rPr lang="en-GB" smtClean="0"/>
              <a:t>Challenges to oil exporting countries can be divided into two categories, long term and short term. </a:t>
            </a:r>
          </a:p>
          <a:p>
            <a:endParaRPr lang="en-GB" smtClean="0"/>
          </a:p>
          <a:p>
            <a:r>
              <a:rPr lang="en-GB" smtClean="0"/>
              <a:t>In my presentation today, I will first deal with the long term questions, then move to the short term challenges – dealing with the volatility of oil revenues – and finish with the role of monetary policy and the management of capital flows.</a:t>
            </a:r>
          </a:p>
          <a:p>
            <a:endParaRPr lang="en-GB" smtClean="0"/>
          </a:p>
          <a:p>
            <a:r>
              <a:rPr lang="en-GB" smtClean="0"/>
              <a:t>I will try to provide an horizontal view and provide benchmarks, against which I will assess the particular situation of this country, Kazakhstan. </a:t>
            </a:r>
          </a:p>
          <a:p>
            <a:endParaRPr lang="en-GB" smtClean="0"/>
          </a:p>
        </p:txBody>
      </p:sp>
      <p:sp>
        <p:nvSpPr>
          <p:cNvPr id="63492"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73D99E5-D0B4-4A2A-AA73-1E5054A9F4C9}" type="slidenum">
              <a:rPr lang="de-DE" sz="1200">
                <a:solidFill>
                  <a:srgbClr val="000000"/>
                </a:solidFill>
              </a:rPr>
              <a:pPr eaLnBrk="1" hangingPunct="1"/>
              <a:t>95</a:t>
            </a:fld>
            <a:endParaRPr lang="de-DE" sz="1200">
              <a:solidFill>
                <a:srgbClr val="000000"/>
              </a:solidFill>
            </a:endParaRPr>
          </a:p>
        </p:txBody>
      </p:sp>
    </p:spTree>
    <p:extLst>
      <p:ext uri="{BB962C8B-B14F-4D97-AF65-F5344CB8AC3E}">
        <p14:creationId xmlns="" xmlns:p14="http://schemas.microsoft.com/office/powerpoint/2010/main" val="319330600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685800" y="1143000"/>
            <a:ext cx="5486400" cy="3086100"/>
          </a:xfrm>
          <a:ln/>
        </p:spPr>
      </p:sp>
      <p:sp>
        <p:nvSpPr>
          <p:cNvPr id="64515" name="Notes Placeholder 2"/>
          <p:cNvSpPr>
            <a:spLocks noGrp="1"/>
          </p:cNvSpPr>
          <p:nvPr>
            <p:ph type="body" idx="1"/>
          </p:nvPr>
        </p:nvSpPr>
        <p:spPr>
          <a:noFill/>
        </p:spPr>
        <p:txBody>
          <a:bodyPr/>
          <a:lstStyle/>
          <a:p>
            <a:r>
              <a:rPr lang="en-GB" smtClean="0"/>
              <a:t>Speaking notes to be included (Livio)</a:t>
            </a:r>
          </a:p>
          <a:p>
            <a:endParaRPr lang="en-GB" smtClean="0"/>
          </a:p>
        </p:txBody>
      </p:sp>
      <p:sp>
        <p:nvSpPr>
          <p:cNvPr id="64516"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48BD368-EBC7-495B-9022-736A9ED51842}" type="slidenum">
              <a:rPr lang="de-DE" sz="1200">
                <a:solidFill>
                  <a:srgbClr val="000000"/>
                </a:solidFill>
              </a:rPr>
              <a:pPr eaLnBrk="1" hangingPunct="1"/>
              <a:t>96</a:t>
            </a:fld>
            <a:endParaRPr lang="de-DE" sz="1200">
              <a:solidFill>
                <a:srgbClr val="000000"/>
              </a:solidFill>
            </a:endParaRPr>
          </a:p>
        </p:txBody>
      </p:sp>
    </p:spTree>
    <p:extLst>
      <p:ext uri="{BB962C8B-B14F-4D97-AF65-F5344CB8AC3E}">
        <p14:creationId xmlns="" xmlns:p14="http://schemas.microsoft.com/office/powerpoint/2010/main" val="419994372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685800" y="1143000"/>
            <a:ext cx="5486400" cy="3086100"/>
          </a:xfrm>
          <a:ln/>
        </p:spPr>
      </p:sp>
      <p:sp>
        <p:nvSpPr>
          <p:cNvPr id="65539" name="Notes Placeholder 2"/>
          <p:cNvSpPr>
            <a:spLocks noGrp="1"/>
          </p:cNvSpPr>
          <p:nvPr>
            <p:ph type="body" idx="1"/>
          </p:nvPr>
        </p:nvSpPr>
        <p:spPr>
          <a:noFill/>
        </p:spPr>
        <p:txBody>
          <a:bodyPr/>
          <a:lstStyle/>
          <a:p>
            <a:r>
              <a:rPr lang="en-GB" smtClean="0"/>
              <a:t>Speaking notes to be included (Livio)</a:t>
            </a:r>
          </a:p>
          <a:p>
            <a:endParaRPr lang="en-GB" smtClean="0"/>
          </a:p>
        </p:txBody>
      </p:sp>
      <p:sp>
        <p:nvSpPr>
          <p:cNvPr id="65540"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A7DD1A9-6FEA-42AF-A6FC-DFAA22235D59}" type="slidenum">
              <a:rPr lang="de-DE" sz="1200">
                <a:solidFill>
                  <a:srgbClr val="000000"/>
                </a:solidFill>
              </a:rPr>
              <a:pPr eaLnBrk="1" hangingPunct="1"/>
              <a:t>97</a:t>
            </a:fld>
            <a:endParaRPr lang="de-DE" sz="1200">
              <a:solidFill>
                <a:srgbClr val="000000"/>
              </a:solidFill>
            </a:endParaRPr>
          </a:p>
        </p:txBody>
      </p:sp>
    </p:spTree>
    <p:extLst>
      <p:ext uri="{BB962C8B-B14F-4D97-AF65-F5344CB8AC3E}">
        <p14:creationId xmlns="" xmlns:p14="http://schemas.microsoft.com/office/powerpoint/2010/main" val="13883178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685800" y="1143000"/>
            <a:ext cx="5486400" cy="3086100"/>
          </a:xfrm>
          <a:ln/>
        </p:spPr>
      </p:sp>
      <p:sp>
        <p:nvSpPr>
          <p:cNvPr id="66563" name="Notes Placeholder 2"/>
          <p:cNvSpPr>
            <a:spLocks noGrp="1"/>
          </p:cNvSpPr>
          <p:nvPr>
            <p:ph type="body" idx="1"/>
          </p:nvPr>
        </p:nvSpPr>
        <p:spPr>
          <a:noFill/>
        </p:spPr>
        <p:txBody>
          <a:bodyPr/>
          <a:lstStyle/>
          <a:p>
            <a:r>
              <a:rPr lang="en-GB" smtClean="0"/>
              <a:t>The “solution” chosen by KAZ appears to be low capital account openness, although it is difficult to judge since there is no recent data available, to our knowledge. KAZ has also opted for a high degree of exchange rate stability, although based on data up to 2008.</a:t>
            </a:r>
          </a:p>
          <a:p>
            <a:endParaRPr lang="en-GB" smtClean="0"/>
          </a:p>
        </p:txBody>
      </p:sp>
      <p:sp>
        <p:nvSpPr>
          <p:cNvPr id="66564"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532442F-55F0-47D4-969E-858B0C84DDE7}" type="slidenum">
              <a:rPr lang="de-DE" sz="1200">
                <a:solidFill>
                  <a:srgbClr val="000000"/>
                </a:solidFill>
              </a:rPr>
              <a:pPr eaLnBrk="1" hangingPunct="1"/>
              <a:t>98</a:t>
            </a:fld>
            <a:endParaRPr lang="de-DE" sz="1200">
              <a:solidFill>
                <a:srgbClr val="000000"/>
              </a:solidFill>
            </a:endParaRPr>
          </a:p>
        </p:txBody>
      </p:sp>
    </p:spTree>
    <p:extLst>
      <p:ext uri="{BB962C8B-B14F-4D97-AF65-F5344CB8AC3E}">
        <p14:creationId xmlns="" xmlns:p14="http://schemas.microsoft.com/office/powerpoint/2010/main" val="46535457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685800" y="1143000"/>
            <a:ext cx="5486400" cy="3086100"/>
          </a:xfrm>
          <a:ln/>
        </p:spPr>
      </p:sp>
      <p:sp>
        <p:nvSpPr>
          <p:cNvPr id="67587" name="Notes Placeholder 2"/>
          <p:cNvSpPr>
            <a:spLocks noGrp="1"/>
          </p:cNvSpPr>
          <p:nvPr>
            <p:ph type="body" idx="1"/>
          </p:nvPr>
        </p:nvSpPr>
        <p:spPr>
          <a:noFill/>
        </p:spPr>
        <p:txBody>
          <a:bodyPr/>
          <a:lstStyle/>
          <a:p>
            <a:r>
              <a:rPr lang="en-GB" smtClean="0"/>
              <a:t>Again, data for KAZ might be outdated.</a:t>
            </a:r>
          </a:p>
          <a:p>
            <a:endParaRPr lang="en-GB" smtClean="0"/>
          </a:p>
        </p:txBody>
      </p:sp>
      <p:sp>
        <p:nvSpPr>
          <p:cNvPr id="67588"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0D7E289-C247-4EA5-AE04-E0A2FF9ED2B2}" type="slidenum">
              <a:rPr lang="de-DE" sz="1200">
                <a:solidFill>
                  <a:srgbClr val="000000"/>
                </a:solidFill>
              </a:rPr>
              <a:pPr eaLnBrk="1" hangingPunct="1"/>
              <a:t>99</a:t>
            </a:fld>
            <a:endParaRPr lang="de-DE" sz="1200">
              <a:solidFill>
                <a:srgbClr val="000000"/>
              </a:solidFill>
            </a:endParaRPr>
          </a:p>
        </p:txBody>
      </p:sp>
    </p:spTree>
    <p:extLst>
      <p:ext uri="{BB962C8B-B14F-4D97-AF65-F5344CB8AC3E}">
        <p14:creationId xmlns="" xmlns:p14="http://schemas.microsoft.com/office/powerpoint/2010/main" val="273968139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685800" y="1143000"/>
            <a:ext cx="5486400" cy="3086100"/>
          </a:xfrm>
          <a:ln/>
        </p:spPr>
      </p:sp>
      <p:sp>
        <p:nvSpPr>
          <p:cNvPr id="68611" name="Notes Placeholder 2"/>
          <p:cNvSpPr>
            <a:spLocks noGrp="1"/>
          </p:cNvSpPr>
          <p:nvPr>
            <p:ph type="body" idx="1"/>
          </p:nvPr>
        </p:nvSpPr>
        <p:spPr>
          <a:noFill/>
        </p:spPr>
        <p:txBody>
          <a:bodyPr/>
          <a:lstStyle/>
          <a:p>
            <a:r>
              <a:rPr lang="en-GB" smtClean="0"/>
              <a:t>Speaking notes to be included (Livio)</a:t>
            </a:r>
          </a:p>
          <a:p>
            <a:endParaRPr lang="en-GB" smtClean="0"/>
          </a:p>
        </p:txBody>
      </p:sp>
      <p:sp>
        <p:nvSpPr>
          <p:cNvPr id="68612"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9598955-3A8B-4279-87CE-35758A5D3A37}" type="slidenum">
              <a:rPr lang="de-DE" sz="1200">
                <a:solidFill>
                  <a:srgbClr val="000000"/>
                </a:solidFill>
              </a:rPr>
              <a:pPr eaLnBrk="1" hangingPunct="1"/>
              <a:t>100</a:t>
            </a:fld>
            <a:endParaRPr lang="de-DE" sz="1200">
              <a:solidFill>
                <a:srgbClr val="000000"/>
              </a:solidFill>
            </a:endParaRPr>
          </a:p>
        </p:txBody>
      </p:sp>
    </p:spTree>
    <p:extLst>
      <p:ext uri="{BB962C8B-B14F-4D97-AF65-F5344CB8AC3E}">
        <p14:creationId xmlns="" xmlns:p14="http://schemas.microsoft.com/office/powerpoint/2010/main" val="5989253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685800" y="1143000"/>
            <a:ext cx="5486400" cy="3086100"/>
          </a:xfrm>
          <a:ln/>
        </p:spPr>
      </p:sp>
      <p:sp>
        <p:nvSpPr>
          <p:cNvPr id="69635" name="Notes Placeholder 2"/>
          <p:cNvSpPr>
            <a:spLocks noGrp="1"/>
          </p:cNvSpPr>
          <p:nvPr>
            <p:ph type="body" idx="1"/>
          </p:nvPr>
        </p:nvSpPr>
        <p:spPr>
          <a:noFill/>
        </p:spPr>
        <p:txBody>
          <a:bodyPr/>
          <a:lstStyle/>
          <a:p>
            <a:r>
              <a:rPr lang="en-GB" smtClean="0"/>
              <a:t>Speaking notes to be included (Livio)</a:t>
            </a:r>
          </a:p>
          <a:p>
            <a:endParaRPr lang="en-GB" smtClean="0"/>
          </a:p>
        </p:txBody>
      </p:sp>
      <p:sp>
        <p:nvSpPr>
          <p:cNvPr id="69636"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F10E9B3-C3E9-46DB-8740-1CFD0AD0D9FE}" type="slidenum">
              <a:rPr lang="de-DE" sz="1200">
                <a:solidFill>
                  <a:srgbClr val="000000"/>
                </a:solidFill>
              </a:rPr>
              <a:pPr eaLnBrk="1" hangingPunct="1"/>
              <a:t>101</a:t>
            </a:fld>
            <a:endParaRPr lang="de-DE" sz="1200">
              <a:solidFill>
                <a:srgbClr val="000000"/>
              </a:solidFill>
            </a:endParaRPr>
          </a:p>
        </p:txBody>
      </p:sp>
    </p:spTree>
    <p:extLst>
      <p:ext uri="{BB962C8B-B14F-4D97-AF65-F5344CB8AC3E}">
        <p14:creationId xmlns="" xmlns:p14="http://schemas.microsoft.com/office/powerpoint/2010/main" val="200730378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685800" y="1143000"/>
            <a:ext cx="5486400" cy="3086100"/>
          </a:xfrm>
          <a:ln/>
        </p:spPr>
      </p:sp>
      <p:sp>
        <p:nvSpPr>
          <p:cNvPr id="70659" name="Notes Placeholder 2"/>
          <p:cNvSpPr>
            <a:spLocks noGrp="1"/>
          </p:cNvSpPr>
          <p:nvPr>
            <p:ph type="body" idx="1"/>
          </p:nvPr>
        </p:nvSpPr>
        <p:spPr>
          <a:noFill/>
        </p:spPr>
        <p:txBody>
          <a:bodyPr/>
          <a:lstStyle/>
          <a:p>
            <a:r>
              <a:rPr lang="en-GB" smtClean="0"/>
              <a:t>Speaking notes to be included (Livio)</a:t>
            </a:r>
          </a:p>
          <a:p>
            <a:endParaRPr lang="en-GB" smtClean="0"/>
          </a:p>
        </p:txBody>
      </p:sp>
      <p:sp>
        <p:nvSpPr>
          <p:cNvPr id="70660"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604175B-9D09-46CC-AE7D-871513AF9170}" type="slidenum">
              <a:rPr lang="de-DE" sz="1200">
                <a:solidFill>
                  <a:srgbClr val="000000"/>
                </a:solidFill>
              </a:rPr>
              <a:pPr eaLnBrk="1" hangingPunct="1"/>
              <a:t>102</a:t>
            </a:fld>
            <a:endParaRPr lang="de-DE" sz="1200">
              <a:solidFill>
                <a:srgbClr val="000000"/>
              </a:solidFill>
            </a:endParaRPr>
          </a:p>
        </p:txBody>
      </p:sp>
    </p:spTree>
    <p:extLst>
      <p:ext uri="{BB962C8B-B14F-4D97-AF65-F5344CB8AC3E}">
        <p14:creationId xmlns="" xmlns:p14="http://schemas.microsoft.com/office/powerpoint/2010/main" val="140928949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685800" y="1143000"/>
            <a:ext cx="5486400" cy="3086100"/>
          </a:xfrm>
          <a:ln/>
        </p:spPr>
      </p:sp>
      <p:sp>
        <p:nvSpPr>
          <p:cNvPr id="71683" name="Notes Placeholder 2"/>
          <p:cNvSpPr>
            <a:spLocks noGrp="1"/>
          </p:cNvSpPr>
          <p:nvPr>
            <p:ph type="body" idx="1"/>
          </p:nvPr>
        </p:nvSpPr>
        <p:spPr>
          <a:noFill/>
        </p:spPr>
        <p:txBody>
          <a:bodyPr/>
          <a:lstStyle/>
          <a:p>
            <a:endParaRPr lang="en-GB" smtClean="0"/>
          </a:p>
        </p:txBody>
      </p:sp>
      <p:sp>
        <p:nvSpPr>
          <p:cNvPr id="71684"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8EDFADA-A193-4F96-A492-2D35C85E392B}" type="slidenum">
              <a:rPr lang="de-DE" sz="1200">
                <a:solidFill>
                  <a:srgbClr val="000000"/>
                </a:solidFill>
              </a:rPr>
              <a:pPr eaLnBrk="1" hangingPunct="1"/>
              <a:t>103</a:t>
            </a:fld>
            <a:endParaRPr lang="de-DE" sz="1200">
              <a:solidFill>
                <a:srgbClr val="000000"/>
              </a:solidFill>
            </a:endParaRPr>
          </a:p>
        </p:txBody>
      </p:sp>
    </p:spTree>
    <p:extLst>
      <p:ext uri="{BB962C8B-B14F-4D97-AF65-F5344CB8AC3E}">
        <p14:creationId xmlns="" xmlns:p14="http://schemas.microsoft.com/office/powerpoint/2010/main" val="2988156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spcAft>
                <a:spcPts val="587"/>
              </a:spcAft>
            </a:pPr>
            <a:endParaRPr lang="en-US" sz="1100" dirty="0" smtClean="0">
              <a:latin typeface="Segoe UI" pitchFamily="34" charset="0"/>
              <a:ea typeface="Segoe UI" pitchFamily="34" charset="0"/>
              <a:cs typeface="Segoe UI" pitchFamily="34" charset="0"/>
            </a:endParaRPr>
          </a:p>
        </p:txBody>
      </p:sp>
      <p:sp>
        <p:nvSpPr>
          <p:cNvPr id="4" name="Slide Number Placeholder 3"/>
          <p:cNvSpPr>
            <a:spLocks noGrp="1"/>
          </p:cNvSpPr>
          <p:nvPr>
            <p:ph type="sldNum" sz="quarter" idx="10"/>
          </p:nvPr>
        </p:nvSpPr>
        <p:spPr/>
        <p:txBody>
          <a:bodyPr/>
          <a:lstStyle/>
          <a:p>
            <a:fld id="{BA49F774-CCF9-492C-9AEB-F2814D4A6625}"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xmlns="" val="222977191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685800" y="1143000"/>
            <a:ext cx="5486400" cy="3086100"/>
          </a:xfrm>
          <a:ln/>
        </p:spPr>
      </p:sp>
      <p:sp>
        <p:nvSpPr>
          <p:cNvPr id="72707" name="Notes Placeholder 2"/>
          <p:cNvSpPr>
            <a:spLocks noGrp="1"/>
          </p:cNvSpPr>
          <p:nvPr>
            <p:ph type="body" idx="1"/>
          </p:nvPr>
        </p:nvSpPr>
        <p:spPr>
          <a:noFill/>
        </p:spPr>
        <p:txBody>
          <a:bodyPr/>
          <a:lstStyle/>
          <a:p>
            <a:r>
              <a:rPr lang="en-GB" smtClean="0"/>
              <a:t>We would need a controlled experiment or at least empirical work, but we do not have enough observations available. Almost all oil exporters peg their currencies in a way or another. </a:t>
            </a:r>
          </a:p>
        </p:txBody>
      </p:sp>
      <p:sp>
        <p:nvSpPr>
          <p:cNvPr id="72708"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FB5A805-929E-4FA3-890C-C7E3D15C800B}" type="slidenum">
              <a:rPr lang="de-DE" sz="1200">
                <a:solidFill>
                  <a:srgbClr val="000000"/>
                </a:solidFill>
              </a:rPr>
              <a:pPr eaLnBrk="1" hangingPunct="1"/>
              <a:t>104</a:t>
            </a:fld>
            <a:endParaRPr lang="de-DE" sz="1200">
              <a:solidFill>
                <a:srgbClr val="000000"/>
              </a:solidFill>
            </a:endParaRPr>
          </a:p>
        </p:txBody>
      </p:sp>
    </p:spTree>
    <p:extLst>
      <p:ext uri="{BB962C8B-B14F-4D97-AF65-F5344CB8AC3E}">
        <p14:creationId xmlns="" xmlns:p14="http://schemas.microsoft.com/office/powerpoint/2010/main" val="94627381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685800" y="1143000"/>
            <a:ext cx="5486400" cy="3086100"/>
          </a:xfrm>
          <a:ln/>
        </p:spPr>
      </p:sp>
      <p:sp>
        <p:nvSpPr>
          <p:cNvPr id="73731" name="Notes Placeholder 2"/>
          <p:cNvSpPr>
            <a:spLocks noGrp="1"/>
          </p:cNvSpPr>
          <p:nvPr>
            <p:ph type="body" idx="1"/>
          </p:nvPr>
        </p:nvSpPr>
        <p:spPr>
          <a:noFill/>
        </p:spPr>
        <p:txBody>
          <a:bodyPr/>
          <a:lstStyle/>
          <a:p>
            <a:endParaRPr lang="en-GB" smtClean="0"/>
          </a:p>
        </p:txBody>
      </p:sp>
      <p:sp>
        <p:nvSpPr>
          <p:cNvPr id="73732"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A61719-6450-4D7A-9B5F-E26C67F36623}" type="slidenum">
              <a:rPr lang="de-DE" sz="1200">
                <a:solidFill>
                  <a:srgbClr val="000000"/>
                </a:solidFill>
              </a:rPr>
              <a:pPr eaLnBrk="1" hangingPunct="1"/>
              <a:t>105</a:t>
            </a:fld>
            <a:endParaRPr lang="de-DE" sz="1200">
              <a:solidFill>
                <a:srgbClr val="000000"/>
              </a:solidFill>
            </a:endParaRPr>
          </a:p>
        </p:txBody>
      </p:sp>
    </p:spTree>
    <p:extLst>
      <p:ext uri="{BB962C8B-B14F-4D97-AF65-F5344CB8AC3E}">
        <p14:creationId xmlns="" xmlns:p14="http://schemas.microsoft.com/office/powerpoint/2010/main" val="243995646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685800" y="1143000"/>
            <a:ext cx="5486400" cy="3086100"/>
          </a:xfrm>
          <a:ln/>
        </p:spPr>
      </p:sp>
      <p:sp>
        <p:nvSpPr>
          <p:cNvPr id="74755" name="Notes Placeholder 2"/>
          <p:cNvSpPr>
            <a:spLocks noGrp="1"/>
          </p:cNvSpPr>
          <p:nvPr>
            <p:ph type="body" idx="1"/>
          </p:nvPr>
        </p:nvSpPr>
        <p:spPr>
          <a:noFill/>
        </p:spPr>
        <p:txBody>
          <a:bodyPr/>
          <a:lstStyle/>
          <a:p>
            <a:r>
              <a:rPr lang="en-GB" smtClean="0"/>
              <a:t>These are my main conclusions</a:t>
            </a:r>
          </a:p>
          <a:p>
            <a:endParaRPr lang="en-GB" smtClean="0"/>
          </a:p>
          <a:p>
            <a:r>
              <a:rPr lang="en-GB" smtClean="0"/>
              <a:t>Thank you very much for your attention and I look forward to actively participating to the rest of this interesting event. </a:t>
            </a:r>
          </a:p>
          <a:p>
            <a:endParaRPr lang="en-GB" smtClean="0"/>
          </a:p>
        </p:txBody>
      </p:sp>
      <p:sp>
        <p:nvSpPr>
          <p:cNvPr id="74756"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319E8A2-16E4-4D83-8A89-022FB32A69EC}" type="slidenum">
              <a:rPr lang="de-DE" sz="1200">
                <a:solidFill>
                  <a:srgbClr val="000000"/>
                </a:solidFill>
              </a:rPr>
              <a:pPr eaLnBrk="1" hangingPunct="1"/>
              <a:t>106</a:t>
            </a:fld>
            <a:endParaRPr lang="de-DE" sz="1200">
              <a:solidFill>
                <a:srgbClr val="000000"/>
              </a:solidFill>
            </a:endParaRPr>
          </a:p>
        </p:txBody>
      </p:sp>
    </p:spTree>
    <p:extLst>
      <p:ext uri="{BB962C8B-B14F-4D97-AF65-F5344CB8AC3E}">
        <p14:creationId xmlns="" xmlns:p14="http://schemas.microsoft.com/office/powerpoint/2010/main" val="2208851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7B7337-552C-4DA9-BD77-07C4813A11A9}" type="slidenum">
              <a:rPr lang="en-US" smtClean="0"/>
              <a:pPr/>
              <a:t>15</a:t>
            </a:fld>
            <a:endParaRPr lang="en-US" dirty="0"/>
          </a:p>
        </p:txBody>
      </p:sp>
    </p:spTree>
    <p:extLst>
      <p:ext uri="{BB962C8B-B14F-4D97-AF65-F5344CB8AC3E}">
        <p14:creationId xmlns:p14="http://schemas.microsoft.com/office/powerpoint/2010/main" xmlns="" val="23936948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emplate_blau"/>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400" y="-9525"/>
            <a:ext cx="12242800" cy="6877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1859" name="Rectangle 3"/>
          <p:cNvSpPr>
            <a:spLocks noGrp="1" noChangeArrowheads="1"/>
          </p:cNvSpPr>
          <p:nvPr>
            <p:ph type="ctrTitle"/>
          </p:nvPr>
        </p:nvSpPr>
        <p:spPr>
          <a:xfrm>
            <a:off x="914400" y="1814514"/>
            <a:ext cx="10363200" cy="1470025"/>
          </a:xfrm>
        </p:spPr>
        <p:txBody>
          <a:bodyPr/>
          <a:lstStyle>
            <a:lvl1pPr algn="ctr">
              <a:defRPr sz="4000">
                <a:solidFill>
                  <a:schemeClr val="bg1"/>
                </a:solidFill>
              </a:defRPr>
            </a:lvl1pPr>
          </a:lstStyle>
          <a:p>
            <a:pPr lvl="0"/>
            <a:r>
              <a:rPr lang="en-US" noProof="0" smtClean="0"/>
              <a:t>Click to edit Master title style</a:t>
            </a:r>
            <a:endParaRPr lang="en-GB" noProof="0" smtClean="0"/>
          </a:p>
        </p:txBody>
      </p:sp>
      <p:sp>
        <p:nvSpPr>
          <p:cNvPr id="121860" name="Rectangle 4"/>
          <p:cNvSpPr>
            <a:spLocks noGrp="1" noChangeArrowheads="1"/>
          </p:cNvSpPr>
          <p:nvPr>
            <p:ph type="subTitle" idx="1"/>
          </p:nvPr>
        </p:nvSpPr>
        <p:spPr>
          <a:xfrm>
            <a:off x="1775884" y="3744913"/>
            <a:ext cx="8534400" cy="620712"/>
          </a:xfrm>
        </p:spPr>
        <p:txBody>
          <a:bodyPr/>
          <a:lstStyle>
            <a:lvl1pPr marL="0" indent="0" algn="ctr">
              <a:buFontTx/>
              <a:buNone/>
              <a:defRPr sz="2800">
                <a:solidFill>
                  <a:srgbClr val="DDDDDD"/>
                </a:solidFill>
              </a:defRPr>
            </a:lvl1pPr>
          </a:lstStyle>
          <a:p>
            <a:pPr lvl="0"/>
            <a:r>
              <a:rPr lang="en-US" noProof="0" smtClean="0"/>
              <a:t>Click to edit Master subtitle style</a:t>
            </a:r>
            <a:endParaRPr lang="en-GB" noProof="0" smtClean="0"/>
          </a:p>
        </p:txBody>
      </p:sp>
      <p:sp>
        <p:nvSpPr>
          <p:cNvPr id="5" name="Rectangle 11"/>
          <p:cNvSpPr>
            <a:spLocks noGrp="1" noChangeArrowheads="1"/>
          </p:cNvSpPr>
          <p:nvPr>
            <p:ph type="sldNum" sz="quarter" idx="10"/>
          </p:nvPr>
        </p:nvSpPr>
        <p:spPr>
          <a:xfrm>
            <a:off x="8864600" y="6486525"/>
            <a:ext cx="2844800" cy="268288"/>
          </a:xfrm>
        </p:spPr>
        <p:txBody>
          <a:bodyPr/>
          <a:lstStyle>
            <a:lvl1pPr>
              <a:defRPr sz="1400">
                <a:latin typeface="Times New Roman" panose="02020603050405020304" pitchFamily="18" charset="0"/>
              </a:defRPr>
            </a:lvl1pPr>
          </a:lstStyle>
          <a:p>
            <a:fld id="{4D1B61D1-0AC6-41A4-8763-7041F2AE29EC}" type="slidenum">
              <a:rPr lang="en-GB">
                <a:solidFill>
                  <a:srgbClr val="000000"/>
                </a:solidFill>
              </a:rPr>
              <a:pPr/>
              <a:t>‹#›</a:t>
            </a:fld>
            <a:endParaRPr lang="en-GB">
              <a:solidFill>
                <a:srgbClr val="000000"/>
              </a:solidFill>
            </a:endParaRPr>
          </a:p>
        </p:txBody>
      </p:sp>
    </p:spTree>
    <p:extLst>
      <p:ext uri="{BB962C8B-B14F-4D97-AF65-F5344CB8AC3E}">
        <p14:creationId xmlns="" xmlns:p14="http://schemas.microsoft.com/office/powerpoint/2010/main" val="3369543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9"/>
          <p:cNvSpPr>
            <a:spLocks noGrp="1" noChangeArrowheads="1"/>
          </p:cNvSpPr>
          <p:nvPr>
            <p:ph type="sldNum" sz="quarter" idx="10"/>
          </p:nvPr>
        </p:nvSpPr>
        <p:spPr>
          <a:ln/>
        </p:spPr>
        <p:txBody>
          <a:bodyPr/>
          <a:lstStyle>
            <a:lvl1pPr>
              <a:defRPr/>
            </a:lvl1pPr>
          </a:lstStyle>
          <a:p>
            <a:fld id="{4F2C09F5-52B1-4200-A2A3-04CCC281E9FE}" type="slidenum">
              <a:rPr lang="en-GB">
                <a:solidFill>
                  <a:srgbClr val="000000"/>
                </a:solidFill>
              </a:rPr>
              <a:pPr/>
              <a:t>‹#›</a:t>
            </a:fld>
            <a:endParaRPr lang="en-GB">
              <a:solidFill>
                <a:srgbClr val="000000"/>
              </a:solidFill>
            </a:endParaRPr>
          </a:p>
        </p:txBody>
      </p:sp>
    </p:spTree>
    <p:extLst>
      <p:ext uri="{BB962C8B-B14F-4D97-AF65-F5344CB8AC3E}">
        <p14:creationId xmlns="" xmlns:p14="http://schemas.microsoft.com/office/powerpoint/2010/main" val="1240327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85739"/>
            <a:ext cx="2743200" cy="59404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185739"/>
            <a:ext cx="8026400" cy="5940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9"/>
          <p:cNvSpPr>
            <a:spLocks noGrp="1" noChangeArrowheads="1"/>
          </p:cNvSpPr>
          <p:nvPr>
            <p:ph type="sldNum" sz="quarter" idx="10"/>
          </p:nvPr>
        </p:nvSpPr>
        <p:spPr>
          <a:ln/>
        </p:spPr>
        <p:txBody>
          <a:bodyPr/>
          <a:lstStyle>
            <a:lvl1pPr>
              <a:defRPr/>
            </a:lvl1pPr>
          </a:lstStyle>
          <a:p>
            <a:fld id="{4D54DC04-AAF7-48B5-8C03-281F9C88DC3C}" type="slidenum">
              <a:rPr lang="en-GB">
                <a:solidFill>
                  <a:srgbClr val="000000"/>
                </a:solidFill>
              </a:rPr>
              <a:pPr/>
              <a:t>‹#›</a:t>
            </a:fld>
            <a:endParaRPr lang="en-GB">
              <a:solidFill>
                <a:srgbClr val="000000"/>
              </a:solidFill>
            </a:endParaRPr>
          </a:p>
        </p:txBody>
      </p:sp>
    </p:spTree>
    <p:extLst>
      <p:ext uri="{BB962C8B-B14F-4D97-AF65-F5344CB8AC3E}">
        <p14:creationId xmlns="" xmlns:p14="http://schemas.microsoft.com/office/powerpoint/2010/main" val="1640204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003B505-780F-402E-9972-248A995831B4}" type="datetimeFigureOut">
              <a:rPr lang="en-GB" smtClean="0"/>
              <a:pPr/>
              <a:t>10/11/2014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A55493-B1EB-4113-B755-69932D8D8452}" type="slidenum">
              <a:rPr lang="en-GB" smtClean="0"/>
              <a:pPr/>
              <a:t>‹#›</a:t>
            </a:fld>
            <a:endParaRPr lang="en-GB"/>
          </a:p>
        </p:txBody>
      </p:sp>
    </p:spTree>
    <p:extLst>
      <p:ext uri="{BB962C8B-B14F-4D97-AF65-F5344CB8AC3E}">
        <p14:creationId xmlns="" xmlns:p14="http://schemas.microsoft.com/office/powerpoint/2010/main" val="3015658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03B505-780F-402E-9972-248A995831B4}" type="datetimeFigureOut">
              <a:rPr lang="en-GB" smtClean="0"/>
              <a:pPr/>
              <a:t>10/11/2014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A55493-B1EB-4113-B755-69932D8D8452}" type="slidenum">
              <a:rPr lang="en-GB" smtClean="0"/>
              <a:pPr/>
              <a:t>‹#›</a:t>
            </a:fld>
            <a:endParaRPr lang="en-GB"/>
          </a:p>
        </p:txBody>
      </p:sp>
    </p:spTree>
    <p:extLst>
      <p:ext uri="{BB962C8B-B14F-4D97-AF65-F5344CB8AC3E}">
        <p14:creationId xmlns="" xmlns:p14="http://schemas.microsoft.com/office/powerpoint/2010/main" val="405430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03B505-780F-402E-9972-248A995831B4}" type="datetimeFigureOut">
              <a:rPr lang="en-GB" smtClean="0"/>
              <a:pPr/>
              <a:t>10/11/2014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A55493-B1EB-4113-B755-69932D8D8452}" type="slidenum">
              <a:rPr lang="en-GB" smtClean="0"/>
              <a:pPr/>
              <a:t>‹#›</a:t>
            </a:fld>
            <a:endParaRPr lang="en-GB"/>
          </a:p>
        </p:txBody>
      </p:sp>
    </p:spTree>
    <p:extLst>
      <p:ext uri="{BB962C8B-B14F-4D97-AF65-F5344CB8AC3E}">
        <p14:creationId xmlns="" xmlns:p14="http://schemas.microsoft.com/office/powerpoint/2010/main" val="3969372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03B505-780F-402E-9972-248A995831B4}" type="datetimeFigureOut">
              <a:rPr lang="en-GB" smtClean="0"/>
              <a:pPr/>
              <a:t>10/11/2014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A55493-B1EB-4113-B755-69932D8D8452}" type="slidenum">
              <a:rPr lang="en-GB" smtClean="0"/>
              <a:pPr/>
              <a:t>‹#›</a:t>
            </a:fld>
            <a:endParaRPr lang="en-GB"/>
          </a:p>
        </p:txBody>
      </p:sp>
    </p:spTree>
    <p:extLst>
      <p:ext uri="{BB962C8B-B14F-4D97-AF65-F5344CB8AC3E}">
        <p14:creationId xmlns="" xmlns:p14="http://schemas.microsoft.com/office/powerpoint/2010/main" val="1717095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03B505-780F-402E-9972-248A995831B4}" type="datetimeFigureOut">
              <a:rPr lang="en-GB" smtClean="0"/>
              <a:pPr/>
              <a:t>10/11/2014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A55493-B1EB-4113-B755-69932D8D8452}" type="slidenum">
              <a:rPr lang="en-GB" smtClean="0"/>
              <a:pPr/>
              <a:t>‹#›</a:t>
            </a:fld>
            <a:endParaRPr lang="en-GB"/>
          </a:p>
        </p:txBody>
      </p:sp>
    </p:spTree>
    <p:extLst>
      <p:ext uri="{BB962C8B-B14F-4D97-AF65-F5344CB8AC3E}">
        <p14:creationId xmlns="" xmlns:p14="http://schemas.microsoft.com/office/powerpoint/2010/main" val="461827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003B505-780F-402E-9972-248A995831B4}" type="datetimeFigureOut">
              <a:rPr lang="en-GB" smtClean="0"/>
              <a:pPr/>
              <a:t>10/11/2014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A55493-B1EB-4113-B755-69932D8D8452}" type="slidenum">
              <a:rPr lang="en-GB" smtClean="0"/>
              <a:pPr/>
              <a:t>‹#›</a:t>
            </a:fld>
            <a:endParaRPr lang="en-GB"/>
          </a:p>
        </p:txBody>
      </p:sp>
    </p:spTree>
    <p:extLst>
      <p:ext uri="{BB962C8B-B14F-4D97-AF65-F5344CB8AC3E}">
        <p14:creationId xmlns="" xmlns:p14="http://schemas.microsoft.com/office/powerpoint/2010/main" val="748048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03B505-780F-402E-9972-248A995831B4}" type="datetimeFigureOut">
              <a:rPr lang="en-GB" smtClean="0"/>
              <a:pPr/>
              <a:t>10/11/2014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A55493-B1EB-4113-B755-69932D8D8452}" type="slidenum">
              <a:rPr lang="en-GB" smtClean="0"/>
              <a:pPr/>
              <a:t>‹#›</a:t>
            </a:fld>
            <a:endParaRPr lang="en-GB"/>
          </a:p>
        </p:txBody>
      </p:sp>
    </p:spTree>
    <p:extLst>
      <p:ext uri="{BB962C8B-B14F-4D97-AF65-F5344CB8AC3E}">
        <p14:creationId xmlns="" xmlns:p14="http://schemas.microsoft.com/office/powerpoint/2010/main" val="1647811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03B505-780F-402E-9972-248A995831B4}" type="datetimeFigureOut">
              <a:rPr lang="en-GB" smtClean="0"/>
              <a:pPr/>
              <a:t>10/11/2014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A55493-B1EB-4113-B755-69932D8D8452}" type="slidenum">
              <a:rPr lang="en-GB" smtClean="0"/>
              <a:pPr/>
              <a:t>‹#›</a:t>
            </a:fld>
            <a:endParaRPr lang="en-GB"/>
          </a:p>
        </p:txBody>
      </p:sp>
    </p:spTree>
    <p:extLst>
      <p:ext uri="{BB962C8B-B14F-4D97-AF65-F5344CB8AC3E}">
        <p14:creationId xmlns="" xmlns:p14="http://schemas.microsoft.com/office/powerpoint/2010/main" val="3151833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9"/>
          <p:cNvSpPr>
            <a:spLocks noGrp="1" noChangeArrowheads="1"/>
          </p:cNvSpPr>
          <p:nvPr>
            <p:ph type="sldNum" sz="quarter" idx="10"/>
          </p:nvPr>
        </p:nvSpPr>
        <p:spPr>
          <a:ln/>
        </p:spPr>
        <p:txBody>
          <a:bodyPr/>
          <a:lstStyle>
            <a:lvl1pPr>
              <a:defRPr/>
            </a:lvl1pPr>
          </a:lstStyle>
          <a:p>
            <a:fld id="{08A6A248-282D-4740-B005-EC5AFDD99E2E}" type="slidenum">
              <a:rPr lang="en-GB">
                <a:solidFill>
                  <a:srgbClr val="000000"/>
                </a:solidFill>
              </a:rPr>
              <a:pPr/>
              <a:t>‹#›</a:t>
            </a:fld>
            <a:endParaRPr lang="en-GB">
              <a:solidFill>
                <a:srgbClr val="000000"/>
              </a:solidFill>
            </a:endParaRPr>
          </a:p>
        </p:txBody>
      </p:sp>
    </p:spTree>
    <p:extLst>
      <p:ext uri="{BB962C8B-B14F-4D97-AF65-F5344CB8AC3E}">
        <p14:creationId xmlns="" xmlns:p14="http://schemas.microsoft.com/office/powerpoint/2010/main" val="2677969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03B505-780F-402E-9972-248A995831B4}" type="datetimeFigureOut">
              <a:rPr lang="en-GB" smtClean="0"/>
              <a:pPr/>
              <a:t>10/11/2014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A55493-B1EB-4113-B755-69932D8D8452}" type="slidenum">
              <a:rPr lang="en-GB" smtClean="0"/>
              <a:pPr/>
              <a:t>‹#›</a:t>
            </a:fld>
            <a:endParaRPr lang="en-GB"/>
          </a:p>
        </p:txBody>
      </p:sp>
    </p:spTree>
    <p:extLst>
      <p:ext uri="{BB962C8B-B14F-4D97-AF65-F5344CB8AC3E}">
        <p14:creationId xmlns="" xmlns:p14="http://schemas.microsoft.com/office/powerpoint/2010/main" val="3262079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03B505-780F-402E-9972-248A995831B4}" type="datetimeFigureOut">
              <a:rPr lang="en-GB" smtClean="0"/>
              <a:pPr/>
              <a:t>10/11/2014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A55493-B1EB-4113-B755-69932D8D8452}" type="slidenum">
              <a:rPr lang="en-GB" smtClean="0"/>
              <a:pPr/>
              <a:t>‹#›</a:t>
            </a:fld>
            <a:endParaRPr lang="en-GB"/>
          </a:p>
        </p:txBody>
      </p:sp>
    </p:spTree>
    <p:extLst>
      <p:ext uri="{BB962C8B-B14F-4D97-AF65-F5344CB8AC3E}">
        <p14:creationId xmlns="" xmlns:p14="http://schemas.microsoft.com/office/powerpoint/2010/main" val="5845748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03B505-780F-402E-9972-248A995831B4}" type="datetimeFigureOut">
              <a:rPr lang="en-GB" smtClean="0"/>
              <a:pPr/>
              <a:t>10/11/2014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A55493-B1EB-4113-B755-69932D8D8452}" type="slidenum">
              <a:rPr lang="en-GB" smtClean="0"/>
              <a:pPr/>
              <a:t>‹#›</a:t>
            </a:fld>
            <a:endParaRPr lang="en-GB"/>
          </a:p>
        </p:txBody>
      </p:sp>
    </p:spTree>
    <p:extLst>
      <p:ext uri="{BB962C8B-B14F-4D97-AF65-F5344CB8AC3E}">
        <p14:creationId xmlns="" xmlns:p14="http://schemas.microsoft.com/office/powerpoint/2010/main" val="25774578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8" name="Rectangle 7"/>
          <p:cNvSpPr/>
          <p:nvPr userDrawn="1"/>
        </p:nvSpPr>
        <p:spPr>
          <a:xfrm>
            <a:off x="0" y="1066800"/>
            <a:ext cx="12192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3897" tIns="51949" rIns="103897" bIns="51949" rtlCol="0" anchor="ctr"/>
          <a:lstStyle/>
          <a:p>
            <a:pPr algn="ctr"/>
            <a:endParaRPr lang="en-US" dirty="0"/>
          </a:p>
        </p:txBody>
      </p:sp>
      <p:sp>
        <p:nvSpPr>
          <p:cNvPr id="6" name="Slide Number Placeholder 5"/>
          <p:cNvSpPr>
            <a:spLocks noGrp="1"/>
          </p:cNvSpPr>
          <p:nvPr>
            <p:ph type="sldNum" sz="quarter" idx="12"/>
          </p:nvPr>
        </p:nvSpPr>
        <p:spPr/>
        <p:txBody>
          <a:bodyPr/>
          <a:lstStyle/>
          <a:p>
            <a:fld id="{659CDB14-DB0D-4551-9BCA-04922E23BC70}" type="slidenum">
              <a:rPr lang="en-US" smtClean="0"/>
              <a:pPr/>
              <a:t>‹#›</a:t>
            </a:fld>
            <a:endParaRPr lang="en-US" dirty="0"/>
          </a:p>
        </p:txBody>
      </p:sp>
      <p:sp>
        <p:nvSpPr>
          <p:cNvPr id="12" name="Title 1"/>
          <p:cNvSpPr txBox="1">
            <a:spLocks/>
          </p:cNvSpPr>
          <p:nvPr userDrawn="1"/>
        </p:nvSpPr>
        <p:spPr>
          <a:xfrm>
            <a:off x="914400" y="228600"/>
            <a:ext cx="10972800" cy="762000"/>
          </a:xfrm>
          <a:prstGeom prst="rect">
            <a:avLst/>
          </a:prstGeom>
        </p:spPr>
        <p:txBody>
          <a:bodyPr vert="horz" lIns="103897" tIns="51949" rIns="103897" bIns="51949" rtlCol="0" anchor="ctr">
            <a:normAutofit fontScale="92500" lnSpcReduction="10000"/>
          </a:bodyPr>
          <a:lstStyle/>
          <a:p>
            <a:pPr marL="0" marR="0" lvl="0" indent="0" algn="l" defTabSz="1038977" rtl="0" eaLnBrk="1" fontAlgn="auto" latinLnBrk="0" hangingPunct="1">
              <a:lnSpc>
                <a:spcPct val="100000"/>
              </a:lnSpc>
              <a:spcBef>
                <a:spcPct val="0"/>
              </a:spcBef>
              <a:spcAft>
                <a:spcPts val="0"/>
              </a:spcAft>
              <a:buClrTx/>
              <a:buSzTx/>
              <a:buFontTx/>
              <a:buNone/>
              <a:tabLst/>
              <a:defRPr/>
            </a:pPr>
            <a:endParaRPr kumimoji="0" lang="en-US" sz="4900" b="0" i="0" u="none" strike="noStrike" kern="120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6947095A-0ADA-4B43-8319-005A9A6389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8000725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CB01AEC9-1462-4992-B083-4154FC2A4F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2008916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A0A096CF-0D7D-4226-BA57-465FB136DD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736751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4609B393-5863-413F-B6BE-BA9EE13683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8232795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endParaRPr lang="en-US">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en-US">
              <a:solidFill>
                <a:prstClr val="black">
                  <a:tint val="75000"/>
                </a:prstClr>
              </a:solidFill>
            </a:endParaRPr>
          </a:p>
        </p:txBody>
      </p:sp>
      <p:sp>
        <p:nvSpPr>
          <p:cNvPr id="9" name="Номер слайда 8"/>
          <p:cNvSpPr>
            <a:spLocks noGrp="1"/>
          </p:cNvSpPr>
          <p:nvPr>
            <p:ph type="sldNum" sz="quarter" idx="12"/>
          </p:nvPr>
        </p:nvSpPr>
        <p:spPr/>
        <p:txBody>
          <a:bodyPr/>
          <a:lstStyle/>
          <a:p>
            <a:fld id="{F9419200-2CFF-4C83-B19A-3FC75794E7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3767607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endParaRPr lang="en-US">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en-US">
              <a:solidFill>
                <a:prstClr val="black">
                  <a:tint val="75000"/>
                </a:prstClr>
              </a:solidFill>
            </a:endParaRPr>
          </a:p>
        </p:txBody>
      </p:sp>
      <p:sp>
        <p:nvSpPr>
          <p:cNvPr id="5" name="Номер слайда 4"/>
          <p:cNvSpPr>
            <a:spLocks noGrp="1"/>
          </p:cNvSpPr>
          <p:nvPr>
            <p:ph type="sldNum" sz="quarter" idx="12"/>
          </p:nvPr>
        </p:nvSpPr>
        <p:spPr/>
        <p:txBody>
          <a:bodyPr/>
          <a:lstStyle/>
          <a:p>
            <a:fld id="{4E6B27A0-D8CB-4A6F-968A-A949AABC789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372337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sldNum" sz="quarter" idx="10"/>
          </p:nvPr>
        </p:nvSpPr>
        <p:spPr>
          <a:ln/>
        </p:spPr>
        <p:txBody>
          <a:bodyPr/>
          <a:lstStyle>
            <a:lvl1pPr>
              <a:defRPr/>
            </a:lvl1pPr>
          </a:lstStyle>
          <a:p>
            <a:fld id="{E83BB52D-F13E-46B2-B143-0C94DB42000F}" type="slidenum">
              <a:rPr lang="en-GB">
                <a:solidFill>
                  <a:srgbClr val="000000"/>
                </a:solidFill>
              </a:rPr>
              <a:pPr/>
              <a:t>‹#›</a:t>
            </a:fld>
            <a:endParaRPr lang="en-GB">
              <a:solidFill>
                <a:srgbClr val="000000"/>
              </a:solidFill>
            </a:endParaRPr>
          </a:p>
        </p:txBody>
      </p:sp>
    </p:spTree>
    <p:extLst>
      <p:ext uri="{BB962C8B-B14F-4D97-AF65-F5344CB8AC3E}">
        <p14:creationId xmlns="" xmlns:p14="http://schemas.microsoft.com/office/powerpoint/2010/main" val="21418047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en-US">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en-US">
              <a:solidFill>
                <a:prstClr val="black">
                  <a:tint val="75000"/>
                </a:prstClr>
              </a:solidFill>
            </a:endParaRPr>
          </a:p>
        </p:txBody>
      </p:sp>
      <p:sp>
        <p:nvSpPr>
          <p:cNvPr id="4" name="Номер слайда 3"/>
          <p:cNvSpPr>
            <a:spLocks noGrp="1"/>
          </p:cNvSpPr>
          <p:nvPr>
            <p:ph type="sldNum" sz="quarter" idx="12"/>
          </p:nvPr>
        </p:nvSpPr>
        <p:spPr/>
        <p:txBody>
          <a:bodyPr/>
          <a:lstStyle/>
          <a:p>
            <a:fld id="{F448E0C4-47BD-48F4-9675-B672453015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8378995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CFBA5196-D0F9-4D88-8D87-888CC08D89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9419836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C40EF55E-5A63-413F-8998-71F15C34C7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6715519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4267EEF8-290F-4B4C-A594-AB1288F2A0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9742611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C6945259-67F8-4829-A94E-7E761D7A83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867353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9"/>
          <p:cNvSpPr>
            <a:spLocks noGrp="1" noChangeArrowheads="1"/>
          </p:cNvSpPr>
          <p:nvPr>
            <p:ph type="sldNum" sz="quarter" idx="10"/>
          </p:nvPr>
        </p:nvSpPr>
        <p:spPr>
          <a:ln/>
        </p:spPr>
        <p:txBody>
          <a:bodyPr/>
          <a:lstStyle>
            <a:lvl1pPr>
              <a:defRPr/>
            </a:lvl1pPr>
          </a:lstStyle>
          <a:p>
            <a:fld id="{80D085C4-AAE4-4699-BB6A-9A464BCE45EA}" type="slidenum">
              <a:rPr lang="en-GB">
                <a:solidFill>
                  <a:srgbClr val="000000"/>
                </a:solidFill>
              </a:rPr>
              <a:pPr/>
              <a:t>‹#›</a:t>
            </a:fld>
            <a:endParaRPr lang="en-GB">
              <a:solidFill>
                <a:srgbClr val="000000"/>
              </a:solidFill>
            </a:endParaRPr>
          </a:p>
        </p:txBody>
      </p:sp>
    </p:spTree>
    <p:extLst>
      <p:ext uri="{BB962C8B-B14F-4D97-AF65-F5344CB8AC3E}">
        <p14:creationId xmlns="" xmlns:p14="http://schemas.microsoft.com/office/powerpoint/2010/main" val="3257420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9"/>
          <p:cNvSpPr>
            <a:spLocks noGrp="1" noChangeArrowheads="1"/>
          </p:cNvSpPr>
          <p:nvPr>
            <p:ph type="sldNum" sz="quarter" idx="10"/>
          </p:nvPr>
        </p:nvSpPr>
        <p:spPr>
          <a:ln/>
        </p:spPr>
        <p:txBody>
          <a:bodyPr/>
          <a:lstStyle>
            <a:lvl1pPr>
              <a:defRPr/>
            </a:lvl1pPr>
          </a:lstStyle>
          <a:p>
            <a:fld id="{6C88CA2C-C8C0-4269-B7C2-F3610C2A2F8F}" type="slidenum">
              <a:rPr lang="en-GB">
                <a:solidFill>
                  <a:srgbClr val="000000"/>
                </a:solidFill>
              </a:rPr>
              <a:pPr/>
              <a:t>‹#›</a:t>
            </a:fld>
            <a:endParaRPr lang="en-GB">
              <a:solidFill>
                <a:srgbClr val="000000"/>
              </a:solidFill>
            </a:endParaRPr>
          </a:p>
        </p:txBody>
      </p:sp>
    </p:spTree>
    <p:extLst>
      <p:ext uri="{BB962C8B-B14F-4D97-AF65-F5344CB8AC3E}">
        <p14:creationId xmlns="" xmlns:p14="http://schemas.microsoft.com/office/powerpoint/2010/main" val="3077157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9"/>
          <p:cNvSpPr>
            <a:spLocks noGrp="1" noChangeArrowheads="1"/>
          </p:cNvSpPr>
          <p:nvPr>
            <p:ph type="sldNum" sz="quarter" idx="10"/>
          </p:nvPr>
        </p:nvSpPr>
        <p:spPr>
          <a:ln/>
        </p:spPr>
        <p:txBody>
          <a:bodyPr/>
          <a:lstStyle>
            <a:lvl1pPr>
              <a:defRPr/>
            </a:lvl1pPr>
          </a:lstStyle>
          <a:p>
            <a:fld id="{CD55AE50-F1E2-4675-A17D-730996C85BF7}" type="slidenum">
              <a:rPr lang="en-GB">
                <a:solidFill>
                  <a:srgbClr val="000000"/>
                </a:solidFill>
              </a:rPr>
              <a:pPr/>
              <a:t>‹#›</a:t>
            </a:fld>
            <a:endParaRPr lang="en-GB">
              <a:solidFill>
                <a:srgbClr val="000000"/>
              </a:solidFill>
            </a:endParaRPr>
          </a:p>
        </p:txBody>
      </p:sp>
    </p:spTree>
    <p:extLst>
      <p:ext uri="{BB962C8B-B14F-4D97-AF65-F5344CB8AC3E}">
        <p14:creationId xmlns="" xmlns:p14="http://schemas.microsoft.com/office/powerpoint/2010/main" val="1830383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sldNum" sz="quarter" idx="10"/>
          </p:nvPr>
        </p:nvSpPr>
        <p:spPr>
          <a:ln/>
        </p:spPr>
        <p:txBody>
          <a:bodyPr/>
          <a:lstStyle>
            <a:lvl1pPr>
              <a:defRPr/>
            </a:lvl1pPr>
          </a:lstStyle>
          <a:p>
            <a:fld id="{CC5E0AF3-B4DC-4FEF-BA74-3B131E90011D}" type="slidenum">
              <a:rPr lang="en-GB">
                <a:solidFill>
                  <a:srgbClr val="000000"/>
                </a:solidFill>
              </a:rPr>
              <a:pPr/>
              <a:t>‹#›</a:t>
            </a:fld>
            <a:endParaRPr lang="en-GB">
              <a:solidFill>
                <a:srgbClr val="000000"/>
              </a:solidFill>
            </a:endParaRPr>
          </a:p>
        </p:txBody>
      </p:sp>
    </p:spTree>
    <p:extLst>
      <p:ext uri="{BB962C8B-B14F-4D97-AF65-F5344CB8AC3E}">
        <p14:creationId xmlns="" xmlns:p14="http://schemas.microsoft.com/office/powerpoint/2010/main" val="961049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sldNum" sz="quarter" idx="10"/>
          </p:nvPr>
        </p:nvSpPr>
        <p:spPr>
          <a:ln/>
        </p:spPr>
        <p:txBody>
          <a:bodyPr/>
          <a:lstStyle>
            <a:lvl1pPr>
              <a:defRPr/>
            </a:lvl1pPr>
          </a:lstStyle>
          <a:p>
            <a:fld id="{AC51553E-7F47-4166-B1DA-4D6C5B2CA6BC}" type="slidenum">
              <a:rPr lang="en-GB">
                <a:solidFill>
                  <a:srgbClr val="000000"/>
                </a:solidFill>
              </a:rPr>
              <a:pPr/>
              <a:t>‹#›</a:t>
            </a:fld>
            <a:endParaRPr lang="en-GB">
              <a:solidFill>
                <a:srgbClr val="000000"/>
              </a:solidFill>
            </a:endParaRPr>
          </a:p>
        </p:txBody>
      </p:sp>
    </p:spTree>
    <p:extLst>
      <p:ext uri="{BB962C8B-B14F-4D97-AF65-F5344CB8AC3E}">
        <p14:creationId xmlns="" xmlns:p14="http://schemas.microsoft.com/office/powerpoint/2010/main" val="130050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sldNum" sz="quarter" idx="10"/>
          </p:nvPr>
        </p:nvSpPr>
        <p:spPr>
          <a:ln/>
        </p:spPr>
        <p:txBody>
          <a:bodyPr/>
          <a:lstStyle>
            <a:lvl1pPr>
              <a:defRPr/>
            </a:lvl1pPr>
          </a:lstStyle>
          <a:p>
            <a:fld id="{CB2440B2-68CB-44DD-A846-4C83A8A34320}" type="slidenum">
              <a:rPr lang="en-GB">
                <a:solidFill>
                  <a:srgbClr val="000000"/>
                </a:solidFill>
              </a:rPr>
              <a:pPr/>
              <a:t>‹#›</a:t>
            </a:fld>
            <a:endParaRPr lang="en-GB">
              <a:solidFill>
                <a:srgbClr val="000000"/>
              </a:solidFill>
            </a:endParaRPr>
          </a:p>
        </p:txBody>
      </p:sp>
    </p:spTree>
    <p:extLst>
      <p:ext uri="{BB962C8B-B14F-4D97-AF65-F5344CB8AC3E}">
        <p14:creationId xmlns="" xmlns:p14="http://schemas.microsoft.com/office/powerpoint/2010/main" val="1250898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6" descr="Template_blau"/>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25400" y="-9525"/>
            <a:ext cx="12242800" cy="6877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Rectangle 17"/>
          <p:cNvSpPr>
            <a:spLocks noGrp="1" noChangeArrowheads="1"/>
          </p:cNvSpPr>
          <p:nvPr>
            <p:ph type="title"/>
          </p:nvPr>
        </p:nvSpPr>
        <p:spPr bwMode="auto">
          <a:xfrm>
            <a:off x="609600" y="185738"/>
            <a:ext cx="10972800" cy="722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8" name="Rectangle 18"/>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43" name="Rectangle 19"/>
          <p:cNvSpPr>
            <a:spLocks noGrp="1" noChangeArrowheads="1"/>
          </p:cNvSpPr>
          <p:nvPr>
            <p:ph type="sldNum" sz="quarter" idx="4"/>
          </p:nvPr>
        </p:nvSpPr>
        <p:spPr bwMode="auto">
          <a:xfrm>
            <a:off x="8856133" y="6491289"/>
            <a:ext cx="2844800" cy="268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100">
                <a:latin typeface="Gill Sans MT" panose="020B0502020104020203" pitchFamily="34" charset="0"/>
              </a:defRPr>
            </a:lvl1pPr>
          </a:lstStyle>
          <a:p>
            <a:pPr fontAlgn="base">
              <a:spcBef>
                <a:spcPct val="0"/>
              </a:spcBef>
              <a:spcAft>
                <a:spcPct val="0"/>
              </a:spcAft>
            </a:pPr>
            <a:fld id="{22B25858-DDBC-4036-845E-0A59A6465E34}" type="slidenum">
              <a:rPr lang="en-GB" smtClean="0">
                <a:solidFill>
                  <a:srgbClr val="000000"/>
                </a:solidFill>
              </a:rPr>
              <a:pPr fontAlgn="base">
                <a:spcBef>
                  <a:spcPct val="0"/>
                </a:spcBef>
                <a:spcAft>
                  <a:spcPct val="0"/>
                </a:spcAft>
              </a:pPr>
              <a:t>‹#›</a:t>
            </a:fld>
            <a:endParaRPr lang="en-GB" smtClean="0">
              <a:solidFill>
                <a:srgbClr val="000000"/>
              </a:solidFill>
            </a:endParaRPr>
          </a:p>
        </p:txBody>
      </p:sp>
    </p:spTree>
    <p:extLst>
      <p:ext uri="{BB962C8B-B14F-4D97-AF65-F5344CB8AC3E}">
        <p14:creationId xmlns="" xmlns:p14="http://schemas.microsoft.com/office/powerpoint/2010/main" val="24785773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200" b="1">
          <a:solidFill>
            <a:srgbClr val="003399"/>
          </a:solidFill>
          <a:latin typeface="+mj-lt"/>
          <a:ea typeface="+mj-ea"/>
          <a:cs typeface="+mj-cs"/>
        </a:defRPr>
      </a:lvl1pPr>
      <a:lvl2pPr algn="l" rtl="0" eaLnBrk="0" fontAlgn="base" hangingPunct="0">
        <a:spcBef>
          <a:spcPct val="0"/>
        </a:spcBef>
        <a:spcAft>
          <a:spcPct val="0"/>
        </a:spcAft>
        <a:defRPr sz="3200" b="1">
          <a:solidFill>
            <a:srgbClr val="003399"/>
          </a:solidFill>
          <a:latin typeface="Gill Sans MT" pitchFamily="34" charset="0"/>
        </a:defRPr>
      </a:lvl2pPr>
      <a:lvl3pPr algn="l" rtl="0" eaLnBrk="0" fontAlgn="base" hangingPunct="0">
        <a:spcBef>
          <a:spcPct val="0"/>
        </a:spcBef>
        <a:spcAft>
          <a:spcPct val="0"/>
        </a:spcAft>
        <a:defRPr sz="3200" b="1">
          <a:solidFill>
            <a:srgbClr val="003399"/>
          </a:solidFill>
          <a:latin typeface="Gill Sans MT" pitchFamily="34" charset="0"/>
        </a:defRPr>
      </a:lvl3pPr>
      <a:lvl4pPr algn="l" rtl="0" eaLnBrk="0" fontAlgn="base" hangingPunct="0">
        <a:spcBef>
          <a:spcPct val="0"/>
        </a:spcBef>
        <a:spcAft>
          <a:spcPct val="0"/>
        </a:spcAft>
        <a:defRPr sz="3200" b="1">
          <a:solidFill>
            <a:srgbClr val="003399"/>
          </a:solidFill>
          <a:latin typeface="Gill Sans MT" pitchFamily="34" charset="0"/>
        </a:defRPr>
      </a:lvl4pPr>
      <a:lvl5pPr algn="l" rtl="0" eaLnBrk="0" fontAlgn="base" hangingPunct="0">
        <a:spcBef>
          <a:spcPct val="0"/>
        </a:spcBef>
        <a:spcAft>
          <a:spcPct val="0"/>
        </a:spcAft>
        <a:defRPr sz="3200" b="1">
          <a:solidFill>
            <a:srgbClr val="003399"/>
          </a:solidFill>
          <a:latin typeface="Gill Sans MT" pitchFamily="34" charset="0"/>
        </a:defRPr>
      </a:lvl5pPr>
      <a:lvl6pPr marL="457200" algn="l" rtl="0" eaLnBrk="1" fontAlgn="base" hangingPunct="1">
        <a:spcBef>
          <a:spcPct val="0"/>
        </a:spcBef>
        <a:spcAft>
          <a:spcPct val="0"/>
        </a:spcAft>
        <a:defRPr sz="3200" b="1">
          <a:solidFill>
            <a:srgbClr val="003399"/>
          </a:solidFill>
          <a:latin typeface="Gill Sans MT" pitchFamily="34" charset="0"/>
        </a:defRPr>
      </a:lvl6pPr>
      <a:lvl7pPr marL="914400" algn="l" rtl="0" eaLnBrk="1" fontAlgn="base" hangingPunct="1">
        <a:spcBef>
          <a:spcPct val="0"/>
        </a:spcBef>
        <a:spcAft>
          <a:spcPct val="0"/>
        </a:spcAft>
        <a:defRPr sz="3200" b="1">
          <a:solidFill>
            <a:srgbClr val="003399"/>
          </a:solidFill>
          <a:latin typeface="Gill Sans MT" pitchFamily="34" charset="0"/>
        </a:defRPr>
      </a:lvl7pPr>
      <a:lvl8pPr marL="1371600" algn="l" rtl="0" eaLnBrk="1" fontAlgn="base" hangingPunct="1">
        <a:spcBef>
          <a:spcPct val="0"/>
        </a:spcBef>
        <a:spcAft>
          <a:spcPct val="0"/>
        </a:spcAft>
        <a:defRPr sz="3200" b="1">
          <a:solidFill>
            <a:srgbClr val="003399"/>
          </a:solidFill>
          <a:latin typeface="Gill Sans MT" pitchFamily="34" charset="0"/>
        </a:defRPr>
      </a:lvl8pPr>
      <a:lvl9pPr marL="1828800" algn="l" rtl="0" eaLnBrk="1" fontAlgn="base" hangingPunct="1">
        <a:spcBef>
          <a:spcPct val="0"/>
        </a:spcBef>
        <a:spcAft>
          <a:spcPct val="0"/>
        </a:spcAft>
        <a:defRPr sz="3200" b="1">
          <a:solidFill>
            <a:srgbClr val="003399"/>
          </a:solidFill>
          <a:latin typeface="Gill Sans MT" pitchFamily="34" charset="0"/>
        </a:defRPr>
      </a:lvl9pPr>
    </p:titleStyle>
    <p:bodyStyle>
      <a:lvl1pPr marL="342900" indent="-342900" algn="l" rtl="0" eaLnBrk="0" fontAlgn="base" hangingPunct="0">
        <a:spcBef>
          <a:spcPct val="20000"/>
        </a:spcBef>
        <a:spcAft>
          <a:spcPct val="0"/>
        </a:spcAft>
        <a:buChar char="•"/>
        <a:defRPr sz="24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bg1"/>
          </a:solidFill>
          <a:latin typeface="+mn-lt"/>
        </a:defRPr>
      </a:lvl2pPr>
      <a:lvl3pPr marL="1143000" indent="-228600" algn="l" rtl="0" eaLnBrk="0" fontAlgn="base" hangingPunct="0">
        <a:spcBef>
          <a:spcPct val="20000"/>
        </a:spcBef>
        <a:spcAft>
          <a:spcPct val="0"/>
        </a:spcAft>
        <a:buChar char="•"/>
        <a:defRPr sz="2400" b="1">
          <a:solidFill>
            <a:schemeClr val="bg1"/>
          </a:solidFill>
          <a:latin typeface="+mn-lt"/>
        </a:defRPr>
      </a:lvl3pPr>
      <a:lvl4pPr marL="1600200" indent="-228600" algn="l" rtl="0" eaLnBrk="0" fontAlgn="base" hangingPunct="0">
        <a:spcBef>
          <a:spcPct val="20000"/>
        </a:spcBef>
        <a:spcAft>
          <a:spcPct val="0"/>
        </a:spcAft>
        <a:buChar char="–"/>
        <a:defRPr sz="2000" b="1">
          <a:solidFill>
            <a:schemeClr val="bg1"/>
          </a:solidFill>
          <a:latin typeface="+mn-lt"/>
        </a:defRPr>
      </a:lvl4pPr>
      <a:lvl5pPr marL="2057400" indent="-228600" algn="l" rtl="0" eaLnBrk="0" fontAlgn="base" hangingPunct="0">
        <a:spcBef>
          <a:spcPct val="20000"/>
        </a:spcBef>
        <a:spcAft>
          <a:spcPct val="0"/>
        </a:spcAft>
        <a:buChar char="»"/>
        <a:defRPr sz="2000" b="1">
          <a:solidFill>
            <a:schemeClr val="bg1"/>
          </a:solidFill>
          <a:latin typeface="+mn-lt"/>
        </a:defRPr>
      </a:lvl5pPr>
      <a:lvl6pPr marL="2514600" indent="-228600" algn="l" rtl="0" eaLnBrk="1" fontAlgn="base" hangingPunct="1">
        <a:spcBef>
          <a:spcPct val="20000"/>
        </a:spcBef>
        <a:spcAft>
          <a:spcPct val="0"/>
        </a:spcAft>
        <a:buChar char="»"/>
        <a:defRPr sz="2000" b="1">
          <a:solidFill>
            <a:schemeClr val="bg1"/>
          </a:solidFill>
          <a:latin typeface="+mn-lt"/>
        </a:defRPr>
      </a:lvl6pPr>
      <a:lvl7pPr marL="2971800" indent="-228600" algn="l" rtl="0" eaLnBrk="1" fontAlgn="base" hangingPunct="1">
        <a:spcBef>
          <a:spcPct val="20000"/>
        </a:spcBef>
        <a:spcAft>
          <a:spcPct val="0"/>
        </a:spcAft>
        <a:buChar char="»"/>
        <a:defRPr sz="2000" b="1">
          <a:solidFill>
            <a:schemeClr val="bg1"/>
          </a:solidFill>
          <a:latin typeface="+mn-lt"/>
        </a:defRPr>
      </a:lvl7pPr>
      <a:lvl8pPr marL="3429000" indent="-228600" algn="l" rtl="0" eaLnBrk="1" fontAlgn="base" hangingPunct="1">
        <a:spcBef>
          <a:spcPct val="20000"/>
        </a:spcBef>
        <a:spcAft>
          <a:spcPct val="0"/>
        </a:spcAft>
        <a:buChar char="»"/>
        <a:defRPr sz="2000" b="1">
          <a:solidFill>
            <a:schemeClr val="bg1"/>
          </a:solidFill>
          <a:latin typeface="+mn-lt"/>
        </a:defRPr>
      </a:lvl8pPr>
      <a:lvl9pPr marL="3886200" indent="-228600" algn="l" rtl="0" eaLnBrk="1" fontAlgn="base" hangingPunct="1">
        <a:spcBef>
          <a:spcPct val="20000"/>
        </a:spcBef>
        <a:spcAft>
          <a:spcPct val="0"/>
        </a:spcAft>
        <a:buChar char="»"/>
        <a:defRPr sz="20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03B505-780F-402E-9972-248A995831B4}" type="datetimeFigureOut">
              <a:rPr lang="en-GB" smtClean="0"/>
              <a:pPr/>
              <a:t>10/11/2014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A55493-B1EB-4113-B755-69932D8D8452}" type="slidenum">
              <a:rPr lang="en-GB" smtClean="0"/>
              <a:pPr/>
              <a:t>‹#›</a:t>
            </a:fld>
            <a:endParaRPr lang="en-GB"/>
          </a:p>
        </p:txBody>
      </p:sp>
    </p:spTree>
    <p:extLst>
      <p:ext uri="{BB962C8B-B14F-4D97-AF65-F5344CB8AC3E}">
        <p14:creationId xmlns="" xmlns:p14="http://schemas.microsoft.com/office/powerpoint/2010/main" val="14164301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0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ru-RU" b="1">
              <a:solidFill>
                <a:prstClr val="black">
                  <a:tint val="75000"/>
                </a:prstClr>
              </a:solidFill>
              <a:latin typeface="Arial" pitchFamily="34" charset="0"/>
            </a:endParaRPr>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ru-RU" b="1">
              <a:solidFill>
                <a:prstClr val="black">
                  <a:tint val="75000"/>
                </a:prstClr>
              </a:solidFill>
              <a:latin typeface="Arial" pitchFamily="34" charset="0"/>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29055381-D512-4369-BDB6-96B7E1390E79}" type="slidenum">
              <a:rPr lang="ru-RU" b="1" smtClean="0">
                <a:solidFill>
                  <a:prstClr val="black">
                    <a:tint val="75000"/>
                  </a:prstClr>
                </a:solidFill>
                <a:latin typeface="Arial" pitchFamily="34" charset="0"/>
              </a:rPr>
              <a:pPr eaLnBrk="0" fontAlgn="base" hangingPunct="0">
                <a:spcBef>
                  <a:spcPct val="0"/>
                </a:spcBef>
                <a:spcAft>
                  <a:spcPct val="0"/>
                </a:spcAft>
              </a:pPr>
              <a:t>‹#›</a:t>
            </a:fld>
            <a:endParaRPr lang="ru-RU" b="1">
              <a:solidFill>
                <a:prstClr val="black">
                  <a:tint val="75000"/>
                </a:prstClr>
              </a:solidFill>
              <a:latin typeface="Arial" pitchFamily="34" charset="0"/>
            </a:endParaRPr>
          </a:p>
        </p:txBody>
      </p:sp>
    </p:spTree>
    <p:extLst>
      <p:ext uri="{BB962C8B-B14F-4D97-AF65-F5344CB8AC3E}">
        <p14:creationId xmlns="" xmlns:p14="http://schemas.microsoft.com/office/powerpoint/2010/main" val="7428935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chart" Target="../charts/chart2.xml"/></Relationships>
</file>

<file path=ppt/slides/_rels/slide10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1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5.png"/><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5.png"/><Relationship Id="rId4" Type="http://schemas.openxmlformats.org/officeDocument/2006/relationships/chart" Target="../charts/chart9.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5.png"/><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18" Type="http://schemas.openxmlformats.org/officeDocument/2006/relationships/image" Target="../media/image20.png"/><Relationship Id="rId3" Type="http://schemas.openxmlformats.org/officeDocument/2006/relationships/image" Target="../media/image6.jpeg"/><Relationship Id="rId21" Type="http://schemas.microsoft.com/office/2007/relationships/hdphoto" Target="../media/hdphoto1.wdp"/><Relationship Id="rId7" Type="http://schemas.openxmlformats.org/officeDocument/2006/relationships/image" Target="../media/image11.gif"/><Relationship Id="rId12" Type="http://schemas.openxmlformats.org/officeDocument/2006/relationships/image" Target="../media/image16.png"/><Relationship Id="rId17" Type="http://schemas.openxmlformats.org/officeDocument/2006/relationships/hyperlink" Target="http://baiterek.gov.kz/" TargetMode="External"/><Relationship Id="rId2" Type="http://schemas.openxmlformats.org/officeDocument/2006/relationships/notesSlide" Target="../notesSlides/notesSlide23.xml"/><Relationship Id="rId16" Type="http://schemas.openxmlformats.org/officeDocument/2006/relationships/image" Target="../media/image19.png"/><Relationship Id="rId20" Type="http://schemas.openxmlformats.org/officeDocument/2006/relationships/image" Target="../media/image21.png"/><Relationship Id="rId1" Type="http://schemas.openxmlformats.org/officeDocument/2006/relationships/slideLayout" Target="../slideLayouts/slideLayout24.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hyperlink" Target="http://www.damu.kz/" TargetMode="External"/><Relationship Id="rId23" Type="http://schemas.openxmlformats.org/officeDocument/2006/relationships/image" Target="../media/image22.png"/><Relationship Id="rId10" Type="http://schemas.openxmlformats.org/officeDocument/2006/relationships/image" Target="../media/image14.jpeg"/><Relationship Id="rId19" Type="http://schemas.openxmlformats.org/officeDocument/2006/relationships/hyperlink" Target="http://www.enpf.kz/" TargetMode="External"/><Relationship Id="rId4" Type="http://schemas.openxmlformats.org/officeDocument/2006/relationships/image" Target="../media/image8.png"/><Relationship Id="rId9" Type="http://schemas.openxmlformats.org/officeDocument/2006/relationships/image" Target="../media/image13.gif"/><Relationship Id="rId14" Type="http://schemas.openxmlformats.org/officeDocument/2006/relationships/image" Target="../media/image18.png"/><Relationship Id="rId22" Type="http://schemas.openxmlformats.org/officeDocument/2006/relationships/hyperlink" Target="//commons.wikimedia.org/wiki/File:National_Bank_of_Kazakhstan_logo.svg?uselang=ru" TargetMode="External"/></Relationships>
</file>

<file path=ppt/slides/_rels/slide3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5.xml"/><Relationship Id="rId1" Type="http://schemas.openxmlformats.org/officeDocument/2006/relationships/slideLayout" Target="../slideLayouts/slideLayout24.xml"/><Relationship Id="rId4" Type="http://schemas.openxmlformats.org/officeDocument/2006/relationships/image" Target="../media/image24.emf"/></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4.xml"/><Relationship Id="rId4" Type="http://schemas.microsoft.com/office/2007/relationships/hdphoto" Target="../media/hdphoto2.wdp"/></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png"/><Relationship Id="rId18" Type="http://schemas.microsoft.com/office/2007/relationships/diagramDrawing" Target="../diagrams/drawing2.xml"/><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38.jpeg"/><Relationship Id="rId17" Type="http://schemas.openxmlformats.org/officeDocument/2006/relationships/diagramColors" Target="../diagrams/colors2.xml"/><Relationship Id="rId2" Type="http://schemas.openxmlformats.org/officeDocument/2006/relationships/notesSlide" Target="../notesSlides/notesSlide31.xml"/><Relationship Id="rId16" Type="http://schemas.openxmlformats.org/officeDocument/2006/relationships/diagramQuickStyle" Target="../diagrams/quickStyle2.xml"/><Relationship Id="rId1" Type="http://schemas.openxmlformats.org/officeDocument/2006/relationships/slideLayout" Target="../slideLayouts/slideLayout17.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5" Type="http://schemas.openxmlformats.org/officeDocument/2006/relationships/diagramLayout" Target="../diagrams/layout2.xml"/><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 Id="rId14" Type="http://schemas.openxmlformats.org/officeDocument/2006/relationships/diagramData" Target="../diagrams/data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2.png"/><Relationship Id="rId7" Type="http://schemas.openxmlformats.org/officeDocument/2006/relationships/diagramColors" Target="../diagrams/colors3.xml"/><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16.xml"/><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15.xml"/><Relationship Id="rId4" Type="http://schemas.openxmlformats.org/officeDocument/2006/relationships/image" Target="../media/image46.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6.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8" Type="http://schemas.openxmlformats.org/officeDocument/2006/relationships/notesSlide" Target="../notesSlides/notesSlide49.xml"/><Relationship Id="rId3" Type="http://schemas.openxmlformats.org/officeDocument/2006/relationships/tags" Target="../tags/tag3.xml"/><Relationship Id="rId7"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74.xml.rels><?xml version="1.0" encoding="UTF-8" standalone="yes"?>
<Relationships xmlns="http://schemas.openxmlformats.org/package/2006/relationships"><Relationship Id="rId8" Type="http://schemas.openxmlformats.org/officeDocument/2006/relationships/notesSlide" Target="../notesSlides/notesSlide50.xml"/><Relationship Id="rId3" Type="http://schemas.openxmlformats.org/officeDocument/2006/relationships/tags" Target="../tags/tag9.xml"/><Relationship Id="rId7"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s>
</file>

<file path=ppt/slides/_rels/slide7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7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8" Type="http://schemas.openxmlformats.org/officeDocument/2006/relationships/notesSlide" Target="../notesSlides/notesSlide62.xml"/><Relationship Id="rId3" Type="http://schemas.openxmlformats.org/officeDocument/2006/relationships/tags" Target="../tags/tag15.xml"/><Relationship Id="rId7"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chart" Target="../charts/chart26.xml"/><Relationship Id="rId4" Type="http://schemas.openxmlformats.org/officeDocument/2006/relationships/chart" Target="../charts/chart25.xml"/></Relationships>
</file>

<file path=ppt/slides/_rels/slide95.xml.rels><?xml version="1.0" encoding="UTF-8" standalone="yes"?>
<Relationships xmlns="http://schemas.openxmlformats.org/package/2006/relationships"><Relationship Id="rId8" Type="http://schemas.openxmlformats.org/officeDocument/2006/relationships/notesSlide" Target="../notesSlides/notesSlide71.xml"/><Relationship Id="rId3" Type="http://schemas.openxmlformats.org/officeDocument/2006/relationships/tags" Target="../tags/tag21.xml"/><Relationship Id="rId7"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hyperlink" Target="http://web.pdx.edu/~ito/kaopen_Chinn-Ito_hi0523.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2094"/>
            <a:ext cx="12192000" cy="6862188"/>
          </a:xfrm>
          <a:prstGeom prst="rect">
            <a:avLst/>
          </a:prstGeom>
        </p:spPr>
      </p:pic>
    </p:spTree>
    <p:extLst>
      <p:ext uri="{BB962C8B-B14F-4D97-AF65-F5344CB8AC3E}">
        <p14:creationId xmlns="" xmlns:p14="http://schemas.microsoft.com/office/powerpoint/2010/main" val="3281495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3200" b="1" dirty="0" smtClean="0">
                <a:latin typeface="Segoe UI" pitchFamily="34" charset="0"/>
                <a:ea typeface="Segoe UI" pitchFamily="34" charset="0"/>
                <a:cs typeface="Segoe UI" pitchFamily="34" charset="0"/>
              </a:rPr>
              <a:t>Economic developments</a:t>
            </a:r>
            <a:endParaRPr lang="en-US" sz="3200" b="1" dirty="0"/>
          </a:p>
        </p:txBody>
      </p:sp>
      <p:sp>
        <p:nvSpPr>
          <p:cNvPr id="11" name="Content Placeholder 10"/>
          <p:cNvSpPr>
            <a:spLocks noGrp="1"/>
          </p:cNvSpPr>
          <p:nvPr>
            <p:ph sz="half" idx="1"/>
          </p:nvPr>
        </p:nvSpPr>
        <p:spPr>
          <a:xfrm>
            <a:off x="281353" y="1143000"/>
            <a:ext cx="11347939" cy="1295400"/>
          </a:xfrm>
        </p:spPr>
        <p:txBody>
          <a:bodyPr/>
          <a:lstStyle/>
          <a:p>
            <a:pPr marL="0" indent="0">
              <a:spcBef>
                <a:spcPts val="0"/>
              </a:spcBef>
              <a:buNone/>
            </a:pPr>
            <a:r>
              <a:rPr lang="en-US" sz="2700" dirty="0" smtClean="0">
                <a:solidFill>
                  <a:srgbClr val="0000FF"/>
                </a:solidFill>
              </a:rPr>
              <a:t>Solid growth over the past decade, supported by rising oil prices and output, helped Kazakhstan achieve upper middle-income country status…</a:t>
            </a:r>
            <a:endParaRPr lang="en-US" sz="2700" dirty="0">
              <a:solidFill>
                <a:srgbClr val="0000FF"/>
              </a:solidFill>
            </a:endParaRPr>
          </a:p>
        </p:txBody>
      </p:sp>
      <p:graphicFrame>
        <p:nvGraphicFramePr>
          <p:cNvPr id="13" name="Chart 12"/>
          <p:cNvGraphicFramePr/>
          <p:nvPr/>
        </p:nvGraphicFramePr>
        <p:xfrm>
          <a:off x="6377355" y="2667000"/>
          <a:ext cx="4970584" cy="3276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nvGraphicFramePr>
        <p:xfrm>
          <a:off x="937847" y="2514600"/>
          <a:ext cx="4876800" cy="3657600"/>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3"/>
          <p:cNvPicPr>
            <a:picLocks noChangeAspect="1" noChangeArrowheads="1"/>
          </p:cNvPicPr>
          <p:nvPr/>
        </p:nvPicPr>
        <p:blipFill>
          <a:blip r:embed="rId5" cstate="print"/>
          <a:srcRect/>
          <a:stretch>
            <a:fillRect/>
          </a:stretch>
        </p:blipFill>
        <p:spPr bwMode="auto">
          <a:xfrm>
            <a:off x="2977" y="8931"/>
            <a:ext cx="12189024" cy="399604"/>
          </a:xfrm>
          <a:prstGeom prst="rect">
            <a:avLst/>
          </a:prstGeom>
          <a:noFill/>
          <a:ln w="12700" cap="flat">
            <a:noFill/>
            <a:miter lim="800000"/>
            <a:headEnd/>
            <a:tailEnd/>
          </a:ln>
        </p:spPr>
      </p:pic>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GB" smtClean="0"/>
              <a:t>But current account broadly balanced</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A9082C9-0187-4AF3-B9B0-A6C81C883281}" type="slidenum">
              <a:rPr lang="en-GB" sz="1100">
                <a:solidFill>
                  <a:srgbClr val="000000"/>
                </a:solidFill>
                <a:latin typeface="Gill Sans MT" panose="020B0502020104020203" pitchFamily="34" charset="0"/>
              </a:rPr>
              <a:pPr eaLnBrk="1" hangingPunct="1"/>
              <a:t>100</a:t>
            </a:fld>
            <a:endParaRPr lang="en-GB" sz="1100">
              <a:solidFill>
                <a:srgbClr val="000000"/>
              </a:solidFill>
              <a:latin typeface="Gill Sans MT" panose="020B0502020104020203" pitchFamily="34" charset="0"/>
            </a:endParaRPr>
          </a:p>
        </p:txBody>
      </p:sp>
      <p:graphicFrame>
        <p:nvGraphicFramePr>
          <p:cNvPr id="5" name="Content Placeholder 4"/>
          <p:cNvGraphicFramePr>
            <a:graphicFrameLocks noGrp="1"/>
          </p:cNvGraphicFramePr>
          <p:nvPr>
            <p:ph idx="1"/>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501776" y="6181726"/>
            <a:ext cx="8931275" cy="277813"/>
          </a:xfrm>
          <a:prstGeom prst="rect">
            <a:avLst/>
          </a:prstGeom>
          <a:noFill/>
        </p:spPr>
        <p:txBody>
          <a:bodyPr>
            <a:spAutoFit/>
          </a:bodyPr>
          <a:lstStyle/>
          <a:p>
            <a:pPr fontAlgn="base">
              <a:spcBef>
                <a:spcPct val="0"/>
              </a:spcBef>
              <a:spcAft>
                <a:spcPct val="0"/>
              </a:spcAft>
              <a:defRPr/>
            </a:pPr>
            <a:r>
              <a:rPr lang="en-GB" sz="1050" i="1" dirty="0">
                <a:solidFill>
                  <a:srgbClr val="FFFFFF"/>
                </a:solidFill>
                <a:latin typeface="Times New Roman" panose="02020603050405020304" pitchFamily="18" charset="0"/>
              </a:rPr>
              <a:t>Source: </a:t>
            </a:r>
            <a:r>
              <a:rPr lang="en-US" sz="1050" i="1" dirty="0">
                <a:solidFill>
                  <a:srgbClr val="FFFFFF"/>
                </a:solidFill>
                <a:latin typeface="Times New Roman" panose="02020603050405020304" pitchFamily="18" charset="0"/>
              </a:rPr>
              <a:t> </a:t>
            </a:r>
            <a:r>
              <a:rPr lang="en-US" sz="1200" dirty="0">
                <a:solidFill>
                  <a:srgbClr val="FFFFFF"/>
                </a:solidFill>
                <a:latin typeface="Times New Roman" panose="02020603050405020304" pitchFamily="18" charset="0"/>
              </a:rPr>
              <a:t>WDI, own calculations. </a:t>
            </a:r>
            <a:endParaRPr lang="en-GB" sz="1050" dirty="0">
              <a:solidFill>
                <a:srgbClr val="FFFFFF"/>
              </a:solidFill>
              <a:latin typeface="Times New Roman" panose="02020603050405020304" pitchFamily="18" charset="0"/>
            </a:endParaRPr>
          </a:p>
        </p:txBody>
      </p:sp>
    </p:spTree>
    <p:extLst>
      <p:ext uri="{BB962C8B-B14F-4D97-AF65-F5344CB8AC3E}">
        <p14:creationId xmlns="" xmlns:p14="http://schemas.microsoft.com/office/powerpoint/2010/main" val="33790537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944688" y="115888"/>
            <a:ext cx="8229600" cy="722312"/>
          </a:xfrm>
        </p:spPr>
        <p:txBody>
          <a:bodyPr/>
          <a:lstStyle/>
          <a:p>
            <a:pPr algn="ctr" eaLnBrk="1" hangingPunct="1"/>
            <a:r>
              <a:rPr lang="en-GB" smtClean="0"/>
              <a:t>The exchange rate regime in KAZ</a:t>
            </a:r>
          </a:p>
        </p:txBody>
      </p:sp>
      <p:sp>
        <p:nvSpPr>
          <p:cNvPr id="30723" name="Content Placeholder 2"/>
          <p:cNvSpPr>
            <a:spLocks noGrp="1"/>
          </p:cNvSpPr>
          <p:nvPr>
            <p:ph idx="1"/>
          </p:nvPr>
        </p:nvSpPr>
        <p:spPr>
          <a:xfrm>
            <a:off x="1774825" y="1196975"/>
            <a:ext cx="8229600" cy="5111750"/>
          </a:xfrm>
        </p:spPr>
        <p:txBody>
          <a:bodyPr/>
          <a:lstStyle/>
          <a:p>
            <a:pPr eaLnBrk="1" hangingPunct="1">
              <a:defRPr/>
            </a:pPr>
            <a:r>
              <a:rPr lang="en-GB" sz="2200" dirty="0">
                <a:solidFill>
                  <a:srgbClr val="FFDA2F"/>
                </a:solidFill>
              </a:rPr>
              <a:t>Since 2013: peg to a basket of currencies (70% dollar, 20% euro, 10% Rouble)</a:t>
            </a:r>
          </a:p>
          <a:p>
            <a:pPr eaLnBrk="1" hangingPunct="1">
              <a:defRPr/>
            </a:pPr>
            <a:r>
              <a:rPr lang="en-GB" sz="2200" dirty="0">
                <a:solidFill>
                  <a:srgbClr val="FFDA2F"/>
                </a:solidFill>
              </a:rPr>
              <a:t>Before 2009 and after 2011 peg to dollar/</a:t>
            </a:r>
            <a:r>
              <a:rPr lang="en-GB" sz="2200" dirty="0" err="1">
                <a:solidFill>
                  <a:srgbClr val="FFDA2F"/>
                </a:solidFill>
              </a:rPr>
              <a:t>tenge</a:t>
            </a:r>
            <a:r>
              <a:rPr lang="en-GB" sz="2200" dirty="0">
                <a:solidFill>
                  <a:srgbClr val="FFDA2F"/>
                </a:solidFill>
              </a:rPr>
              <a:t> corridor</a:t>
            </a:r>
          </a:p>
          <a:p>
            <a:pPr eaLnBrk="1" hangingPunct="1">
              <a:defRPr/>
            </a:pPr>
            <a:r>
              <a:rPr lang="en-GB" sz="2200" dirty="0">
                <a:solidFill>
                  <a:srgbClr val="FFDA2F"/>
                </a:solidFill>
              </a:rPr>
              <a:t>From 2009-2011 managed floating regime</a:t>
            </a:r>
          </a:p>
          <a:p>
            <a:pPr eaLnBrk="1" hangingPunct="1">
              <a:defRPr/>
            </a:pPr>
            <a:endParaRPr lang="en-GB" dirty="0" smtClean="0">
              <a:solidFill>
                <a:srgbClr val="FFDA2F"/>
              </a:solidFill>
            </a:endParaRPr>
          </a:p>
          <a:p>
            <a:pPr eaLnBrk="1" hangingPunct="1">
              <a:defRPr/>
            </a:pPr>
            <a:endParaRPr lang="en-GB" sz="2000" dirty="0">
              <a:solidFill>
                <a:srgbClr val="FFDA2F"/>
              </a:solidFill>
            </a:endParaRPr>
          </a:p>
          <a:p>
            <a:pPr lvl="1" eaLnBrk="1" hangingPunct="1">
              <a:defRPr/>
            </a:pPr>
            <a:endParaRPr lang="en-GB" sz="2000" dirty="0">
              <a:solidFill>
                <a:srgbClr val="FFDA2F"/>
              </a:solidFill>
            </a:endParaRPr>
          </a:p>
          <a:p>
            <a:pPr eaLnBrk="1" hangingPunct="1">
              <a:defRPr/>
            </a:pPr>
            <a:endParaRPr lang="en-GB" sz="2000" dirty="0"/>
          </a:p>
          <a:p>
            <a:pPr marL="457200" lvl="1" indent="0" eaLnBrk="1" hangingPunct="1">
              <a:buNone/>
              <a:defRPr/>
            </a:pPr>
            <a:endParaRPr lang="en-GB" dirty="0" smtClean="0"/>
          </a:p>
          <a:p>
            <a:pPr lvl="1" eaLnBrk="1" hangingPunct="1">
              <a:defRPr/>
            </a:pPr>
            <a:endParaRPr lang="en-GB" dirty="0" smtClean="0">
              <a:solidFill>
                <a:srgbClr val="FFDA2F"/>
              </a:solidFill>
            </a:endParaRPr>
          </a:p>
          <a:p>
            <a:pPr eaLnBrk="1" hangingPunct="1">
              <a:defRPr/>
            </a:pPr>
            <a:endParaRPr lang="en-GB" dirty="0" smtClean="0"/>
          </a:p>
          <a:p>
            <a:pPr lvl="1" eaLnBrk="1" hangingPunct="1">
              <a:defRPr/>
            </a:pPr>
            <a:endParaRPr lang="en-GB" dirty="0" smtClean="0"/>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A92470E-368D-449B-A837-5C14DA9925BD}" type="slidenum">
              <a:rPr lang="en-GB" sz="1100">
                <a:solidFill>
                  <a:srgbClr val="000000"/>
                </a:solidFill>
                <a:latin typeface="Gill Sans MT" panose="020B0502020104020203" pitchFamily="34" charset="0"/>
              </a:rPr>
              <a:pPr eaLnBrk="1" hangingPunct="1"/>
              <a:t>101</a:t>
            </a:fld>
            <a:endParaRPr lang="en-GB" sz="1100">
              <a:solidFill>
                <a:srgbClr val="000000"/>
              </a:solidFill>
              <a:latin typeface="Gill Sans MT" panose="020B0502020104020203" pitchFamily="34" charset="0"/>
            </a:endParaRPr>
          </a:p>
        </p:txBody>
      </p:sp>
      <p:sp>
        <p:nvSpPr>
          <p:cNvPr id="6" name="TextBox 5"/>
          <p:cNvSpPr txBox="1"/>
          <p:nvPr/>
        </p:nvSpPr>
        <p:spPr>
          <a:xfrm>
            <a:off x="1511301" y="6494463"/>
            <a:ext cx="8931275" cy="277812"/>
          </a:xfrm>
          <a:prstGeom prst="rect">
            <a:avLst/>
          </a:prstGeom>
          <a:noFill/>
        </p:spPr>
        <p:txBody>
          <a:bodyPr>
            <a:spAutoFit/>
          </a:bodyPr>
          <a:lstStyle/>
          <a:p>
            <a:pPr fontAlgn="base">
              <a:spcBef>
                <a:spcPct val="0"/>
              </a:spcBef>
              <a:spcAft>
                <a:spcPct val="0"/>
              </a:spcAft>
              <a:defRPr/>
            </a:pPr>
            <a:r>
              <a:rPr lang="en-GB" sz="1050" i="1" dirty="0">
                <a:solidFill>
                  <a:srgbClr val="FFFFFF"/>
                </a:solidFill>
                <a:latin typeface="Times New Roman" panose="02020603050405020304" pitchFamily="18" charset="0"/>
              </a:rPr>
              <a:t>Source: </a:t>
            </a:r>
            <a:r>
              <a:rPr lang="en-US" sz="1050" i="1" dirty="0">
                <a:solidFill>
                  <a:srgbClr val="FFFFFF"/>
                </a:solidFill>
                <a:latin typeface="Times New Roman" panose="02020603050405020304" pitchFamily="18" charset="0"/>
              </a:rPr>
              <a:t> </a:t>
            </a:r>
            <a:r>
              <a:rPr lang="en-US" sz="1200" dirty="0">
                <a:solidFill>
                  <a:srgbClr val="FFFFFF"/>
                </a:solidFill>
                <a:latin typeface="Times New Roman" panose="02020603050405020304" pitchFamily="18" charset="0"/>
              </a:rPr>
              <a:t>WDI, own calculations. </a:t>
            </a:r>
            <a:endParaRPr lang="en-GB" sz="1050" dirty="0">
              <a:solidFill>
                <a:srgbClr val="FFFFFF"/>
              </a:solidFill>
              <a:latin typeface="Times New Roman" panose="02020603050405020304" pitchFamily="18" charset="0"/>
            </a:endParaRPr>
          </a:p>
        </p:txBody>
      </p:sp>
      <p:graphicFrame>
        <p:nvGraphicFramePr>
          <p:cNvPr id="8" name="Chart 7"/>
          <p:cNvGraphicFramePr>
            <a:graphicFrameLocks/>
          </p:cNvGraphicFramePr>
          <p:nvPr/>
        </p:nvGraphicFramePr>
        <p:xfrm>
          <a:off x="1631505" y="2852936"/>
          <a:ext cx="8811070" cy="35283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180470579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944688" y="115888"/>
            <a:ext cx="8229600" cy="722312"/>
          </a:xfrm>
        </p:spPr>
        <p:txBody>
          <a:bodyPr/>
          <a:lstStyle/>
          <a:p>
            <a:pPr algn="ctr" eaLnBrk="1" hangingPunct="1"/>
            <a:r>
              <a:rPr lang="en-GB" smtClean="0"/>
              <a:t>The exchange rate regime in KAZ</a:t>
            </a:r>
          </a:p>
        </p:txBody>
      </p:sp>
      <p:sp>
        <p:nvSpPr>
          <p:cNvPr id="30723" name="Content Placeholder 2"/>
          <p:cNvSpPr>
            <a:spLocks noGrp="1"/>
          </p:cNvSpPr>
          <p:nvPr>
            <p:ph idx="1"/>
          </p:nvPr>
        </p:nvSpPr>
        <p:spPr>
          <a:xfrm>
            <a:off x="1774825" y="1196975"/>
            <a:ext cx="8229600" cy="5111750"/>
          </a:xfrm>
        </p:spPr>
        <p:txBody>
          <a:bodyPr/>
          <a:lstStyle/>
          <a:p>
            <a:pPr eaLnBrk="1" hangingPunct="1">
              <a:defRPr/>
            </a:pPr>
            <a:r>
              <a:rPr lang="en-GB" sz="2200" dirty="0">
                <a:solidFill>
                  <a:srgbClr val="FFDA2F"/>
                </a:solidFill>
              </a:rPr>
              <a:t>Since 2013: peg to a basket of currencies (70% dollar, 20% euro, 10% Rouble)</a:t>
            </a:r>
          </a:p>
          <a:p>
            <a:pPr eaLnBrk="1" hangingPunct="1">
              <a:defRPr/>
            </a:pPr>
            <a:r>
              <a:rPr lang="en-GB" sz="2200" dirty="0">
                <a:solidFill>
                  <a:srgbClr val="FFDA2F"/>
                </a:solidFill>
              </a:rPr>
              <a:t>Before 2009 and after 2011 peg to dollar/</a:t>
            </a:r>
            <a:r>
              <a:rPr lang="en-GB" sz="2200" dirty="0" err="1">
                <a:solidFill>
                  <a:srgbClr val="FFDA2F"/>
                </a:solidFill>
              </a:rPr>
              <a:t>tenge</a:t>
            </a:r>
            <a:r>
              <a:rPr lang="en-GB" sz="2200" dirty="0">
                <a:solidFill>
                  <a:srgbClr val="FFDA2F"/>
                </a:solidFill>
              </a:rPr>
              <a:t> corridor</a:t>
            </a:r>
          </a:p>
          <a:p>
            <a:pPr eaLnBrk="1" hangingPunct="1">
              <a:defRPr/>
            </a:pPr>
            <a:r>
              <a:rPr lang="en-GB" sz="2200" dirty="0">
                <a:solidFill>
                  <a:srgbClr val="FFDA2F"/>
                </a:solidFill>
              </a:rPr>
              <a:t>From 2009-2011 managed floating regime</a:t>
            </a:r>
          </a:p>
          <a:p>
            <a:pPr eaLnBrk="1" hangingPunct="1">
              <a:defRPr/>
            </a:pPr>
            <a:endParaRPr lang="en-GB" dirty="0" smtClean="0">
              <a:solidFill>
                <a:srgbClr val="FFDA2F"/>
              </a:solidFill>
            </a:endParaRPr>
          </a:p>
          <a:p>
            <a:pPr eaLnBrk="1" hangingPunct="1">
              <a:defRPr/>
            </a:pPr>
            <a:endParaRPr lang="en-GB" sz="2000" dirty="0">
              <a:solidFill>
                <a:srgbClr val="FFDA2F"/>
              </a:solidFill>
            </a:endParaRPr>
          </a:p>
          <a:p>
            <a:pPr lvl="1" eaLnBrk="1" hangingPunct="1">
              <a:defRPr/>
            </a:pPr>
            <a:endParaRPr lang="en-GB" sz="2000" dirty="0">
              <a:solidFill>
                <a:srgbClr val="FFDA2F"/>
              </a:solidFill>
            </a:endParaRPr>
          </a:p>
          <a:p>
            <a:pPr eaLnBrk="1" hangingPunct="1">
              <a:defRPr/>
            </a:pPr>
            <a:endParaRPr lang="en-GB" sz="2000" dirty="0"/>
          </a:p>
          <a:p>
            <a:pPr marL="457200" lvl="1" indent="0" eaLnBrk="1" hangingPunct="1">
              <a:buNone/>
              <a:defRPr/>
            </a:pPr>
            <a:endParaRPr lang="en-GB" dirty="0" smtClean="0"/>
          </a:p>
          <a:p>
            <a:pPr lvl="1" eaLnBrk="1" hangingPunct="1">
              <a:defRPr/>
            </a:pPr>
            <a:endParaRPr lang="en-GB" dirty="0" smtClean="0">
              <a:solidFill>
                <a:srgbClr val="FFDA2F"/>
              </a:solidFill>
            </a:endParaRPr>
          </a:p>
          <a:p>
            <a:pPr eaLnBrk="1" hangingPunct="1">
              <a:defRPr/>
            </a:pPr>
            <a:endParaRPr lang="en-GB" dirty="0" smtClean="0"/>
          </a:p>
          <a:p>
            <a:pPr lvl="1" eaLnBrk="1" hangingPunct="1">
              <a:defRPr/>
            </a:pPr>
            <a:endParaRPr lang="en-GB" dirty="0" smtClean="0"/>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F23DDC9-C2AC-4588-95CB-E0B2F7E2367C}" type="slidenum">
              <a:rPr lang="en-GB" sz="1100">
                <a:solidFill>
                  <a:srgbClr val="000000"/>
                </a:solidFill>
                <a:latin typeface="Gill Sans MT" panose="020B0502020104020203" pitchFamily="34" charset="0"/>
              </a:rPr>
              <a:pPr eaLnBrk="1" hangingPunct="1"/>
              <a:t>102</a:t>
            </a:fld>
            <a:endParaRPr lang="en-GB" sz="1100">
              <a:solidFill>
                <a:srgbClr val="000000"/>
              </a:solidFill>
              <a:latin typeface="Gill Sans MT" panose="020B0502020104020203" pitchFamily="34" charset="0"/>
            </a:endParaRPr>
          </a:p>
        </p:txBody>
      </p:sp>
      <p:sp>
        <p:nvSpPr>
          <p:cNvPr id="6" name="TextBox 5"/>
          <p:cNvSpPr txBox="1"/>
          <p:nvPr/>
        </p:nvSpPr>
        <p:spPr>
          <a:xfrm>
            <a:off x="1511301" y="6494463"/>
            <a:ext cx="8931275" cy="277812"/>
          </a:xfrm>
          <a:prstGeom prst="rect">
            <a:avLst/>
          </a:prstGeom>
          <a:noFill/>
        </p:spPr>
        <p:txBody>
          <a:bodyPr>
            <a:spAutoFit/>
          </a:bodyPr>
          <a:lstStyle/>
          <a:p>
            <a:pPr fontAlgn="base">
              <a:spcBef>
                <a:spcPct val="0"/>
              </a:spcBef>
              <a:spcAft>
                <a:spcPct val="0"/>
              </a:spcAft>
              <a:defRPr/>
            </a:pPr>
            <a:r>
              <a:rPr lang="en-GB" sz="1050" i="1" dirty="0">
                <a:solidFill>
                  <a:srgbClr val="FFFFFF"/>
                </a:solidFill>
                <a:latin typeface="Times New Roman" panose="02020603050405020304" pitchFamily="18" charset="0"/>
              </a:rPr>
              <a:t>Source: </a:t>
            </a:r>
            <a:r>
              <a:rPr lang="en-US" sz="1050" i="1" dirty="0">
                <a:solidFill>
                  <a:srgbClr val="FFFFFF"/>
                </a:solidFill>
                <a:latin typeface="Times New Roman" panose="02020603050405020304" pitchFamily="18" charset="0"/>
              </a:rPr>
              <a:t> </a:t>
            </a:r>
            <a:r>
              <a:rPr lang="en-US" sz="1200" dirty="0">
                <a:solidFill>
                  <a:srgbClr val="FFFFFF"/>
                </a:solidFill>
                <a:latin typeface="Times New Roman" panose="02020603050405020304" pitchFamily="18" charset="0"/>
              </a:rPr>
              <a:t>WDI, own calculations. </a:t>
            </a:r>
            <a:endParaRPr lang="en-GB" sz="1050" dirty="0">
              <a:solidFill>
                <a:srgbClr val="FFFFFF"/>
              </a:solidFill>
              <a:latin typeface="Times New Roman" panose="02020603050405020304" pitchFamily="18" charset="0"/>
            </a:endParaRPr>
          </a:p>
        </p:txBody>
      </p:sp>
      <p:graphicFrame>
        <p:nvGraphicFramePr>
          <p:cNvPr id="8" name="Chart 7"/>
          <p:cNvGraphicFramePr>
            <a:graphicFrameLocks/>
          </p:cNvGraphicFramePr>
          <p:nvPr/>
        </p:nvGraphicFramePr>
        <p:xfrm>
          <a:off x="1631505" y="2780928"/>
          <a:ext cx="8811071" cy="360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324248003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GB" smtClean="0"/>
              <a:t>Pegging to the dollar?</a:t>
            </a:r>
          </a:p>
        </p:txBody>
      </p:sp>
      <p:sp>
        <p:nvSpPr>
          <p:cNvPr id="25603" name="Content Placeholder 2"/>
          <p:cNvSpPr>
            <a:spLocks noGrp="1"/>
          </p:cNvSpPr>
          <p:nvPr>
            <p:ph idx="1"/>
          </p:nvPr>
        </p:nvSpPr>
        <p:spPr>
          <a:xfrm>
            <a:off x="1992313" y="1196976"/>
            <a:ext cx="8229600" cy="4525963"/>
          </a:xfrm>
        </p:spPr>
        <p:txBody>
          <a:bodyPr/>
          <a:lstStyle/>
          <a:p>
            <a:pPr>
              <a:defRPr/>
            </a:pPr>
            <a:r>
              <a:rPr lang="en-GB" dirty="0" smtClean="0"/>
              <a:t>Getting paid in USD is not necessarily a good reason to peg to the USD </a:t>
            </a:r>
            <a:r>
              <a:rPr lang="en-GB" sz="2000" dirty="0"/>
              <a:t>(</a:t>
            </a:r>
            <a:r>
              <a:rPr lang="en-GB" sz="2000" dirty="0" err="1"/>
              <a:t>Setser</a:t>
            </a:r>
            <a:r>
              <a:rPr lang="en-GB" sz="2000" dirty="0"/>
              <a:t> 2007)</a:t>
            </a:r>
          </a:p>
          <a:p>
            <a:pPr>
              <a:defRPr/>
            </a:pPr>
            <a:endParaRPr lang="en-GB" dirty="0"/>
          </a:p>
          <a:p>
            <a:pPr>
              <a:defRPr/>
            </a:pPr>
            <a:r>
              <a:rPr lang="en-GB" dirty="0"/>
              <a:t>What oil exporters need is a currency regime that let their currencies appreciate when the oil price increases, and vice versa</a:t>
            </a:r>
          </a:p>
          <a:p>
            <a:pPr marL="0" indent="0">
              <a:buNone/>
              <a:defRPr/>
            </a:pPr>
            <a:r>
              <a:rPr lang="en-GB" dirty="0"/>
              <a:t> </a:t>
            </a:r>
          </a:p>
          <a:p>
            <a:pPr>
              <a:defRPr/>
            </a:pPr>
            <a:r>
              <a:rPr lang="en-GB" dirty="0"/>
              <a:t>Some form of inflation targeting is probably optimal, in particular when targeting producer prices </a:t>
            </a:r>
            <a:r>
              <a:rPr lang="en-GB" sz="2000" dirty="0"/>
              <a:t>(</a:t>
            </a:r>
            <a:r>
              <a:rPr lang="en-GB" sz="2000" dirty="0" err="1"/>
              <a:t>Catao</a:t>
            </a:r>
            <a:r>
              <a:rPr lang="en-GB" sz="2000" dirty="0"/>
              <a:t> and Chang 2013)</a:t>
            </a:r>
          </a:p>
          <a:p>
            <a:pPr>
              <a:defRPr/>
            </a:pPr>
            <a:endParaRPr lang="en-GB" sz="2000" dirty="0"/>
          </a:p>
          <a:p>
            <a:pPr>
              <a:defRPr/>
            </a:pPr>
            <a:r>
              <a:rPr lang="en-GB" dirty="0" smtClean="0"/>
              <a:t>If a peg really is needed, better to a broad basket of currencies </a:t>
            </a:r>
            <a:r>
              <a:rPr lang="en-GB" sz="2000" dirty="0"/>
              <a:t>(Al-</a:t>
            </a:r>
            <a:r>
              <a:rPr lang="en-GB" sz="2000" dirty="0" err="1"/>
              <a:t>Abri</a:t>
            </a:r>
            <a:r>
              <a:rPr lang="en-GB" sz="2000" dirty="0"/>
              <a:t> 2014)</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92ECD12-908C-488B-86A6-E056DEF1D1B3}" type="slidenum">
              <a:rPr lang="en-GB" sz="1100">
                <a:solidFill>
                  <a:srgbClr val="000000"/>
                </a:solidFill>
                <a:latin typeface="Gill Sans MT" panose="020B0502020104020203" pitchFamily="34" charset="0"/>
              </a:rPr>
              <a:pPr eaLnBrk="1" hangingPunct="1"/>
              <a:t>103</a:t>
            </a:fld>
            <a:endParaRPr lang="en-GB" sz="1100">
              <a:solidFill>
                <a:srgbClr val="000000"/>
              </a:solidFill>
              <a:latin typeface="Gill Sans MT" panose="020B0502020104020203" pitchFamily="34" charset="0"/>
            </a:endParaRPr>
          </a:p>
        </p:txBody>
      </p:sp>
    </p:spTree>
    <p:extLst>
      <p:ext uri="{BB962C8B-B14F-4D97-AF65-F5344CB8AC3E}">
        <p14:creationId xmlns="" xmlns:p14="http://schemas.microsoft.com/office/powerpoint/2010/main" val="296845141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GB" smtClean="0"/>
              <a:t>Pegging to the dollar?</a:t>
            </a:r>
          </a:p>
        </p:txBody>
      </p:sp>
      <p:sp>
        <p:nvSpPr>
          <p:cNvPr id="35843" name="Content Placeholder 2"/>
          <p:cNvSpPr>
            <a:spLocks noGrp="1"/>
          </p:cNvSpPr>
          <p:nvPr>
            <p:ph idx="1"/>
          </p:nvPr>
        </p:nvSpPr>
        <p:spPr>
          <a:xfrm>
            <a:off x="1992313" y="1196976"/>
            <a:ext cx="8229600" cy="4525963"/>
          </a:xfrm>
        </p:spPr>
        <p:txBody>
          <a:bodyPr/>
          <a:lstStyle/>
          <a:p>
            <a:r>
              <a:rPr lang="en-GB" smtClean="0"/>
              <a:t>However, pegging to the USD may also have advantages </a:t>
            </a:r>
            <a:r>
              <a:rPr lang="en-GB" u="sng" smtClean="0"/>
              <a:t>in practice</a:t>
            </a:r>
            <a:r>
              <a:rPr lang="en-GB" sz="2000"/>
              <a:t> (IMF 2008)</a:t>
            </a:r>
          </a:p>
          <a:p>
            <a:endParaRPr lang="en-GB" smtClean="0"/>
          </a:p>
          <a:p>
            <a:r>
              <a:rPr lang="en-GB" smtClean="0"/>
              <a:t>Inflation targeting may be difficult</a:t>
            </a:r>
          </a:p>
          <a:p>
            <a:endParaRPr lang="en-GB" sz="2000"/>
          </a:p>
          <a:p>
            <a:r>
              <a:rPr lang="en-GB" smtClean="0"/>
              <a:t>Requires more financial openness that is politically difficult to achieve</a:t>
            </a:r>
          </a:p>
          <a:p>
            <a:endParaRPr lang="en-GB" smtClean="0"/>
          </a:p>
          <a:p>
            <a:r>
              <a:rPr lang="en-GB" smtClean="0"/>
              <a:t>“Pegging to the export price of oil (PEP) delivers automatic accommodation of terms of trade shocks, but could transmit significant volatility to other sectors of the economy”</a:t>
            </a:r>
            <a:r>
              <a:rPr lang="en-GB" sz="2000"/>
              <a:t> </a:t>
            </a:r>
            <a:r>
              <a:rPr lang="en-GB" sz="2000" b="0"/>
              <a:t>(IMF 2008)</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A076CF4-7DFF-44A5-9ADF-862BB9F285F3}" type="slidenum">
              <a:rPr lang="en-GB" sz="1100">
                <a:solidFill>
                  <a:srgbClr val="000000"/>
                </a:solidFill>
                <a:latin typeface="Gill Sans MT" panose="020B0502020104020203" pitchFamily="34" charset="0"/>
              </a:rPr>
              <a:pPr eaLnBrk="1" hangingPunct="1"/>
              <a:t>104</a:t>
            </a:fld>
            <a:endParaRPr lang="en-GB" sz="1100">
              <a:solidFill>
                <a:srgbClr val="000000"/>
              </a:solidFill>
              <a:latin typeface="Gill Sans MT" panose="020B0502020104020203" pitchFamily="34" charset="0"/>
            </a:endParaRPr>
          </a:p>
        </p:txBody>
      </p:sp>
    </p:spTree>
    <p:extLst>
      <p:ext uri="{BB962C8B-B14F-4D97-AF65-F5344CB8AC3E}">
        <p14:creationId xmlns="" xmlns:p14="http://schemas.microsoft.com/office/powerpoint/2010/main" val="407324885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GB" smtClean="0"/>
              <a:t>Why the USD peg is not necessarily bad</a:t>
            </a:r>
          </a:p>
        </p:txBody>
      </p:sp>
      <p:sp>
        <p:nvSpPr>
          <p:cNvPr id="36867" name="Content Placeholder 2"/>
          <p:cNvSpPr>
            <a:spLocks noGrp="1"/>
          </p:cNvSpPr>
          <p:nvPr>
            <p:ph idx="1"/>
          </p:nvPr>
        </p:nvSpPr>
        <p:spPr>
          <a:xfrm>
            <a:off x="1992313" y="1196976"/>
            <a:ext cx="8229600" cy="4525963"/>
          </a:xfrm>
        </p:spPr>
        <p:txBody>
          <a:bodyPr/>
          <a:lstStyle/>
          <a:p>
            <a:r>
              <a:rPr lang="en-GB" sz="2200" dirty="0"/>
              <a:t>No other way to establish credibility (inflation targeting too difficult)</a:t>
            </a:r>
          </a:p>
          <a:p>
            <a:r>
              <a:rPr lang="en-GB" sz="2200" dirty="0"/>
              <a:t>Pegging as a way to run a de facto oil fund </a:t>
            </a:r>
            <a:r>
              <a:rPr lang="en-GB" sz="2000" dirty="0"/>
              <a:t>(Wills and can </a:t>
            </a:r>
            <a:r>
              <a:rPr lang="en-GB" sz="2000" dirty="0" err="1"/>
              <a:t>der</a:t>
            </a:r>
            <a:r>
              <a:rPr lang="en-GB" sz="2000" dirty="0"/>
              <a:t> </a:t>
            </a:r>
            <a:r>
              <a:rPr lang="en-GB" sz="2000" dirty="0" err="1"/>
              <a:t>Ploeg</a:t>
            </a:r>
            <a:r>
              <a:rPr lang="en-GB" sz="2000" dirty="0"/>
              <a:t> 2014) </a:t>
            </a:r>
            <a:r>
              <a:rPr lang="en-GB" sz="2200" dirty="0"/>
              <a:t>- if a proper oil fund cannot be optimally managed (e.g., if it can be raided)</a:t>
            </a:r>
          </a:p>
          <a:p>
            <a:r>
              <a:rPr lang="en-GB" sz="2200" dirty="0"/>
              <a:t>During an oil price increase, the central bank accumulates foreign reserves, and indeed there is evidence for that </a:t>
            </a:r>
            <a:r>
              <a:rPr lang="en-GB" sz="2000" b="0" dirty="0"/>
              <a:t>(</a:t>
            </a:r>
            <a:r>
              <a:rPr lang="en-GB" sz="2000" b="0" dirty="0" err="1"/>
              <a:t>Bützer</a:t>
            </a:r>
            <a:r>
              <a:rPr lang="en-GB" sz="2000" b="0" dirty="0"/>
              <a:t>, </a:t>
            </a:r>
            <a:r>
              <a:rPr lang="en-GB" sz="2000" b="0" dirty="0" err="1"/>
              <a:t>Habib</a:t>
            </a:r>
            <a:r>
              <a:rPr lang="en-GB" sz="2000" b="0" dirty="0"/>
              <a:t> and </a:t>
            </a:r>
            <a:r>
              <a:rPr lang="en-GB" sz="2000" b="0" dirty="0" err="1"/>
              <a:t>Stracca</a:t>
            </a:r>
            <a:r>
              <a:rPr lang="en-GB" sz="2000" b="0" dirty="0"/>
              <a:t> 2014)</a:t>
            </a:r>
          </a:p>
          <a:p>
            <a:r>
              <a:rPr lang="en-GB" sz="2200" dirty="0"/>
              <a:t>But the success of this policy depends on the openness of the capital account</a:t>
            </a:r>
          </a:p>
          <a:p>
            <a:pPr lvl="1"/>
            <a:r>
              <a:rPr lang="en-GB" sz="2000" dirty="0"/>
              <a:t>It only works under a relatively close capital account (which is typically the case for resource-rich countries) – only in this way can the central bank control net saving in the </a:t>
            </a:r>
            <a:r>
              <a:rPr lang="en-GB" sz="2000" dirty="0" smtClean="0"/>
              <a:t>economy</a:t>
            </a:r>
            <a:endParaRPr lang="en-GB" sz="2200" dirty="0"/>
          </a:p>
          <a:p>
            <a:endParaRPr lang="en-GB" sz="2200" dirty="0"/>
          </a:p>
          <a:p>
            <a:endParaRPr lang="en-GB" sz="2200" dirty="0"/>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1A68081-92F5-489A-96BF-47BAAF8A01B2}" type="slidenum">
              <a:rPr lang="en-GB" sz="1100">
                <a:solidFill>
                  <a:srgbClr val="000000"/>
                </a:solidFill>
                <a:latin typeface="Gill Sans MT" panose="020B0502020104020203" pitchFamily="34" charset="0"/>
              </a:rPr>
              <a:pPr eaLnBrk="1" hangingPunct="1"/>
              <a:t>105</a:t>
            </a:fld>
            <a:endParaRPr lang="en-GB" sz="1100">
              <a:solidFill>
                <a:srgbClr val="000000"/>
              </a:solidFill>
              <a:latin typeface="Gill Sans MT" panose="020B0502020104020203" pitchFamily="34" charset="0"/>
            </a:endParaRPr>
          </a:p>
        </p:txBody>
      </p:sp>
    </p:spTree>
    <p:extLst>
      <p:ext uri="{BB962C8B-B14F-4D97-AF65-F5344CB8AC3E}">
        <p14:creationId xmlns="" xmlns:p14="http://schemas.microsoft.com/office/powerpoint/2010/main" val="50819784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GB" smtClean="0"/>
              <a:t>Conclusions</a:t>
            </a:r>
          </a:p>
        </p:txBody>
      </p:sp>
      <p:sp>
        <p:nvSpPr>
          <p:cNvPr id="37891" name="Content Placeholder 2"/>
          <p:cNvSpPr>
            <a:spLocks noGrp="1"/>
          </p:cNvSpPr>
          <p:nvPr>
            <p:ph idx="1"/>
          </p:nvPr>
        </p:nvSpPr>
        <p:spPr>
          <a:xfrm>
            <a:off x="1992313" y="1412876"/>
            <a:ext cx="8229600" cy="4525963"/>
          </a:xfrm>
        </p:spPr>
        <p:txBody>
          <a:bodyPr/>
          <a:lstStyle/>
          <a:p>
            <a:r>
              <a:rPr lang="en-GB" smtClean="0"/>
              <a:t>A </a:t>
            </a:r>
            <a:r>
              <a:rPr lang="en-GB" smtClean="0">
                <a:solidFill>
                  <a:srgbClr val="FFC000"/>
                </a:solidFill>
              </a:rPr>
              <a:t>focus on the long </a:t>
            </a:r>
            <a:r>
              <a:rPr lang="en-GB" smtClean="0"/>
              <a:t>term is crucial for resource rich countries. Key role of institutions; learn from leading examples (Norway, Botswana..). This is the </a:t>
            </a:r>
            <a:r>
              <a:rPr lang="en-GB" smtClean="0">
                <a:solidFill>
                  <a:srgbClr val="FFC000"/>
                </a:solidFill>
              </a:rPr>
              <a:t>key question</a:t>
            </a:r>
          </a:p>
          <a:p>
            <a:r>
              <a:rPr lang="en-GB" sz="2200"/>
              <a:t>Fiscal policy, and notably the oil fund, plays a key role in the </a:t>
            </a:r>
            <a:r>
              <a:rPr lang="en-GB" sz="2200">
                <a:solidFill>
                  <a:srgbClr val="FFC000"/>
                </a:solidFill>
              </a:rPr>
              <a:t>cyclical stabilisation</a:t>
            </a:r>
            <a:r>
              <a:rPr lang="en-GB" sz="2200"/>
              <a:t>. KAZ doing relatively well in this respect, it seems, but still highly dependent on oil prices and oil exports</a:t>
            </a:r>
          </a:p>
          <a:p>
            <a:r>
              <a:rPr lang="en-GB" sz="2200"/>
              <a:t>The choice of the </a:t>
            </a:r>
            <a:r>
              <a:rPr lang="en-GB" sz="2200">
                <a:solidFill>
                  <a:srgbClr val="FFC000"/>
                </a:solidFill>
              </a:rPr>
              <a:t>monetary policy regime </a:t>
            </a:r>
            <a:r>
              <a:rPr lang="en-GB" sz="2200"/>
              <a:t>is not obvious. Tension between theory and reality. No obvious way to improve KAZ’s current approach</a:t>
            </a:r>
          </a:p>
          <a:p>
            <a:pPr lvl="1"/>
            <a:endParaRPr lang="en-GB" sz="2200"/>
          </a:p>
          <a:p>
            <a:pPr lvl="1"/>
            <a:endParaRPr lang="en-GB" sz="2200"/>
          </a:p>
          <a:p>
            <a:endParaRPr lang="en-GB" smtClean="0"/>
          </a:p>
          <a:p>
            <a:pPr lvl="1"/>
            <a:endParaRPr lang="en-GB" smtClean="0"/>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E1E70DF-3519-459F-B6E6-1878C022FA88}" type="slidenum">
              <a:rPr lang="en-GB" sz="1100">
                <a:solidFill>
                  <a:srgbClr val="000000"/>
                </a:solidFill>
                <a:latin typeface="Gill Sans MT" panose="020B0502020104020203" pitchFamily="34" charset="0"/>
              </a:rPr>
              <a:pPr eaLnBrk="1" hangingPunct="1"/>
              <a:t>106</a:t>
            </a:fld>
            <a:endParaRPr lang="en-GB" sz="1100">
              <a:solidFill>
                <a:srgbClr val="000000"/>
              </a:solidFill>
              <a:latin typeface="Gill Sans MT" panose="020B0502020104020203" pitchFamily="34" charset="0"/>
            </a:endParaRPr>
          </a:p>
        </p:txBody>
      </p:sp>
    </p:spTree>
    <p:extLst>
      <p:ext uri="{BB962C8B-B14F-4D97-AF65-F5344CB8AC3E}">
        <p14:creationId xmlns="" xmlns:p14="http://schemas.microsoft.com/office/powerpoint/2010/main" val="287152478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62188"/>
          </a:xfrm>
        </p:spPr>
      </p:pic>
      <p:sp>
        <p:nvSpPr>
          <p:cNvPr id="5" name="TextBox 4"/>
          <p:cNvSpPr txBox="1"/>
          <p:nvPr/>
        </p:nvSpPr>
        <p:spPr>
          <a:xfrm>
            <a:off x="620487" y="1971676"/>
            <a:ext cx="10874828" cy="3785652"/>
          </a:xfrm>
          <a:prstGeom prst="rect">
            <a:avLst/>
          </a:prstGeom>
          <a:noFill/>
        </p:spPr>
        <p:txBody>
          <a:bodyPr wrap="square" rtlCol="0">
            <a:spAutoFit/>
          </a:bodyPr>
          <a:lstStyle/>
          <a:p>
            <a:r>
              <a:rPr lang="en-GB" sz="2000" b="1" dirty="0">
                <a:solidFill>
                  <a:srgbClr val="000000"/>
                </a:solidFill>
                <a:latin typeface="BentonSans-Bold"/>
              </a:rPr>
              <a:t>Panel: The outlook for financial </a:t>
            </a:r>
            <a:r>
              <a:rPr lang="en-GB" sz="2000" b="1" dirty="0" smtClean="0">
                <a:solidFill>
                  <a:srgbClr val="000000"/>
                </a:solidFill>
                <a:latin typeface="BentonSans-Bold"/>
              </a:rPr>
              <a:t>services in </a:t>
            </a:r>
            <a:r>
              <a:rPr lang="en-GB" sz="2000" b="1" dirty="0">
                <a:solidFill>
                  <a:srgbClr val="000000"/>
                </a:solidFill>
                <a:latin typeface="BentonSans-Bold"/>
              </a:rPr>
              <a:t>Kazakhstan</a:t>
            </a:r>
          </a:p>
          <a:p>
            <a:endParaRPr lang="en-GB" sz="2000" b="1" dirty="0">
              <a:solidFill>
                <a:srgbClr val="000000"/>
              </a:solidFill>
              <a:latin typeface="BentonSans-Bold"/>
            </a:endParaRPr>
          </a:p>
          <a:p>
            <a:r>
              <a:rPr lang="en-GB" sz="2000" b="1" dirty="0">
                <a:latin typeface="BentonSans-Bold"/>
              </a:rPr>
              <a:t>Michael </a:t>
            </a:r>
            <a:r>
              <a:rPr lang="en-GB" sz="2000" b="1" dirty="0" err="1">
                <a:latin typeface="BentonSans-Bold"/>
              </a:rPr>
              <a:t>Eggleton</a:t>
            </a:r>
            <a:r>
              <a:rPr lang="en-GB" sz="2000" dirty="0">
                <a:latin typeface="BentonSans-Regular"/>
              </a:rPr>
              <a:t>, Chief Executive Officer</a:t>
            </a:r>
            <a:r>
              <a:rPr lang="en-GB" sz="2000" dirty="0" smtClean="0">
                <a:latin typeface="BentonSans-Regular"/>
              </a:rPr>
              <a:t>, </a:t>
            </a:r>
            <a:r>
              <a:rPr lang="en-GB" sz="2000" i="1" dirty="0" smtClean="0">
                <a:latin typeface="BentonSans-Italic"/>
              </a:rPr>
              <a:t>Eurasian </a:t>
            </a:r>
            <a:r>
              <a:rPr lang="en-GB" sz="2000" i="1" dirty="0">
                <a:latin typeface="BentonSans-Italic"/>
              </a:rPr>
              <a:t>Bank JSC (Kazakhstan)</a:t>
            </a:r>
          </a:p>
          <a:p>
            <a:r>
              <a:rPr lang="en-GB" sz="2000" b="1" dirty="0">
                <a:latin typeface="BentonSans-Bold"/>
              </a:rPr>
              <a:t>Anthony </a:t>
            </a:r>
            <a:r>
              <a:rPr lang="en-GB" sz="2000" b="1" dirty="0" err="1">
                <a:latin typeface="BentonSans-Bold"/>
              </a:rPr>
              <a:t>Espina</a:t>
            </a:r>
            <a:r>
              <a:rPr lang="en-GB" sz="2000" dirty="0">
                <a:latin typeface="BentonSans-Regular"/>
              </a:rPr>
              <a:t>, Chairman, Management Board</a:t>
            </a:r>
            <a:r>
              <a:rPr lang="en-GB" sz="2000" dirty="0" smtClean="0">
                <a:latin typeface="BentonSans-Regular"/>
              </a:rPr>
              <a:t>, </a:t>
            </a:r>
            <a:r>
              <a:rPr lang="en-GB" sz="2000" i="1" dirty="0" err="1" smtClean="0">
                <a:latin typeface="BentonSans-Italic"/>
              </a:rPr>
              <a:t>ATFBank</a:t>
            </a:r>
            <a:r>
              <a:rPr lang="en-GB" sz="2000" i="1" dirty="0" smtClean="0">
                <a:latin typeface="BentonSans-Italic"/>
              </a:rPr>
              <a:t> </a:t>
            </a:r>
            <a:r>
              <a:rPr lang="en-GB" sz="2000" i="1" dirty="0">
                <a:latin typeface="BentonSans-Italic"/>
              </a:rPr>
              <a:t>JSC</a:t>
            </a:r>
          </a:p>
          <a:p>
            <a:r>
              <a:rPr lang="en-GB" sz="2000" b="1" dirty="0">
                <a:latin typeface="BentonSans-Bold"/>
              </a:rPr>
              <a:t>Janet Heckman</a:t>
            </a:r>
            <a:r>
              <a:rPr lang="en-GB" sz="2000" dirty="0">
                <a:latin typeface="BentonSans-Regular"/>
              </a:rPr>
              <a:t>, Director, Kazakhstan</a:t>
            </a:r>
            <a:r>
              <a:rPr lang="en-GB" sz="2000" dirty="0" smtClean="0">
                <a:latin typeface="BentonSans-Regular"/>
              </a:rPr>
              <a:t>, </a:t>
            </a:r>
            <a:r>
              <a:rPr lang="en-GB" sz="2000" i="1" dirty="0" smtClean="0">
                <a:latin typeface="BentonSans-Italic"/>
              </a:rPr>
              <a:t>The </a:t>
            </a:r>
            <a:r>
              <a:rPr lang="en-GB" sz="2000" i="1" dirty="0">
                <a:latin typeface="BentonSans-Italic"/>
              </a:rPr>
              <a:t>European Bank for Reconstruction and</a:t>
            </a:r>
          </a:p>
          <a:p>
            <a:r>
              <a:rPr lang="en-GB" sz="2000" i="1" dirty="0">
                <a:latin typeface="BentonSans-Italic"/>
              </a:rPr>
              <a:t>Development (EBRD)</a:t>
            </a:r>
          </a:p>
          <a:p>
            <a:r>
              <a:rPr lang="en-GB" sz="2000" b="1" dirty="0" err="1">
                <a:latin typeface="BentonSans-Bold"/>
              </a:rPr>
              <a:t>Kairat</a:t>
            </a:r>
            <a:r>
              <a:rPr lang="en-GB" sz="2000" b="1" dirty="0">
                <a:latin typeface="BentonSans-Bold"/>
              </a:rPr>
              <a:t> </a:t>
            </a:r>
            <a:r>
              <a:rPr lang="en-GB" sz="2000" b="1" dirty="0" err="1">
                <a:latin typeface="BentonSans-Bold"/>
              </a:rPr>
              <a:t>Kelimbetov</a:t>
            </a:r>
            <a:r>
              <a:rPr lang="en-GB" sz="2000" dirty="0">
                <a:latin typeface="BentonSans-Regular"/>
              </a:rPr>
              <a:t>, Governor, </a:t>
            </a:r>
            <a:r>
              <a:rPr lang="en-GB" sz="2000" i="1" dirty="0">
                <a:latin typeface="BentonSans-Italic"/>
              </a:rPr>
              <a:t>National Bank of Kazakhstan</a:t>
            </a:r>
          </a:p>
          <a:p>
            <a:r>
              <a:rPr lang="en-GB" sz="2000" b="1" dirty="0" err="1">
                <a:latin typeface="BentonSans-Bold"/>
              </a:rPr>
              <a:t>Mikheil</a:t>
            </a:r>
            <a:r>
              <a:rPr lang="en-GB" sz="2000" b="1" dirty="0">
                <a:latin typeface="BentonSans-Bold"/>
              </a:rPr>
              <a:t> </a:t>
            </a:r>
            <a:r>
              <a:rPr lang="en-GB" sz="2000" b="1" dirty="0" err="1">
                <a:latin typeface="BentonSans-Bold"/>
              </a:rPr>
              <a:t>Lomtadze</a:t>
            </a:r>
            <a:r>
              <a:rPr lang="en-GB" sz="2000" dirty="0">
                <a:latin typeface="BentonSans-Regular"/>
              </a:rPr>
              <a:t>, Chairman of the </a:t>
            </a:r>
            <a:r>
              <a:rPr lang="en-GB" sz="2000" dirty="0" smtClean="0">
                <a:latin typeface="BentonSans-Regular"/>
              </a:rPr>
              <a:t>Management Board</a:t>
            </a:r>
            <a:r>
              <a:rPr lang="en-GB" sz="2000" dirty="0">
                <a:latin typeface="BentonSans-Regular"/>
              </a:rPr>
              <a:t>, </a:t>
            </a:r>
            <a:r>
              <a:rPr lang="en-GB" sz="2000" i="1" dirty="0" err="1">
                <a:latin typeface="BentonSans-Italic"/>
              </a:rPr>
              <a:t>Kaspi</a:t>
            </a:r>
            <a:r>
              <a:rPr lang="en-GB" sz="2000" i="1" dirty="0">
                <a:latin typeface="BentonSans-Italic"/>
              </a:rPr>
              <a:t> Bank</a:t>
            </a:r>
          </a:p>
          <a:p>
            <a:r>
              <a:rPr lang="en-GB" sz="2000" b="1" dirty="0">
                <a:latin typeface="BentonSans-Bold"/>
              </a:rPr>
              <a:t>Antonio </a:t>
            </a:r>
            <a:r>
              <a:rPr lang="en-GB" sz="2000" b="1" dirty="0" err="1">
                <a:latin typeface="BentonSans-Bold"/>
              </a:rPr>
              <a:t>Riera</a:t>
            </a:r>
            <a:r>
              <a:rPr lang="en-GB" sz="2000" dirty="0">
                <a:latin typeface="BentonSans-Regular"/>
              </a:rPr>
              <a:t>, Senior Partner and </a:t>
            </a:r>
            <a:r>
              <a:rPr lang="en-GB" sz="2000" dirty="0" smtClean="0">
                <a:latin typeface="BentonSans-Regular"/>
              </a:rPr>
              <a:t>Managing Director</a:t>
            </a:r>
            <a:r>
              <a:rPr lang="en-GB" sz="2000" dirty="0">
                <a:latin typeface="BentonSans-Regular"/>
              </a:rPr>
              <a:t>, </a:t>
            </a:r>
            <a:r>
              <a:rPr lang="en-GB" sz="2000" i="1" dirty="0">
                <a:latin typeface="BentonSans-Italic"/>
              </a:rPr>
              <a:t>The Boston Consulting Group</a:t>
            </a:r>
            <a:endParaRPr lang="en-GB" sz="2000" dirty="0">
              <a:solidFill>
                <a:srgbClr val="1885C8"/>
              </a:solidFill>
              <a:latin typeface="BentonSans-Regular"/>
            </a:endParaRPr>
          </a:p>
          <a:p>
            <a:endParaRPr lang="en-GB" sz="2000" dirty="0" smtClean="0">
              <a:latin typeface="BentonSans-Regular"/>
            </a:endParaRPr>
          </a:p>
          <a:p>
            <a:r>
              <a:rPr lang="en-GB" sz="2000" dirty="0" smtClean="0">
                <a:latin typeface="BentonSans-Regular"/>
              </a:rPr>
              <a:t>Moderator</a:t>
            </a:r>
            <a:r>
              <a:rPr lang="en-GB" sz="2000" dirty="0">
                <a:latin typeface="BentonSans-Regular"/>
              </a:rPr>
              <a:t>:</a:t>
            </a:r>
          </a:p>
          <a:p>
            <a:r>
              <a:rPr lang="en-GB" sz="2000" b="1" dirty="0">
                <a:solidFill>
                  <a:srgbClr val="000000"/>
                </a:solidFill>
                <a:latin typeface="BentonSans-Bold"/>
              </a:rPr>
              <a:t>Brian </a:t>
            </a:r>
            <a:r>
              <a:rPr lang="en-GB" sz="2000" b="1" dirty="0" err="1">
                <a:solidFill>
                  <a:srgbClr val="000000"/>
                </a:solidFill>
                <a:latin typeface="BentonSans-Bold"/>
              </a:rPr>
              <a:t>Caplen</a:t>
            </a:r>
            <a:r>
              <a:rPr lang="en-GB" sz="2000" dirty="0">
                <a:solidFill>
                  <a:srgbClr val="000000"/>
                </a:solidFill>
                <a:latin typeface="BentonSans-Regular"/>
              </a:rPr>
              <a:t>, Editor, </a:t>
            </a:r>
            <a:r>
              <a:rPr lang="en-GB" sz="2000" i="1" dirty="0">
                <a:solidFill>
                  <a:srgbClr val="000000"/>
                </a:solidFill>
                <a:latin typeface="BentonSans-Italic"/>
              </a:rPr>
              <a:t>The Banker</a:t>
            </a:r>
            <a:endParaRPr lang="en-GB" sz="2000" dirty="0">
              <a:solidFill>
                <a:prstClr val="black"/>
              </a:solidFill>
            </a:endParaRPr>
          </a:p>
        </p:txBody>
      </p:sp>
    </p:spTree>
    <p:extLst>
      <p:ext uri="{BB962C8B-B14F-4D97-AF65-F5344CB8AC3E}">
        <p14:creationId xmlns="" xmlns:p14="http://schemas.microsoft.com/office/powerpoint/2010/main" val="301124077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2094"/>
            <a:ext cx="12192000" cy="6862188"/>
          </a:xfrm>
          <a:prstGeom prst="rect">
            <a:avLst/>
          </a:prstGeom>
        </p:spPr>
      </p:pic>
    </p:spTree>
    <p:extLst>
      <p:ext uri="{BB962C8B-B14F-4D97-AF65-F5344CB8AC3E}">
        <p14:creationId xmlns="" xmlns:p14="http://schemas.microsoft.com/office/powerpoint/2010/main" val="26378649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62188"/>
          </a:xfrm>
        </p:spPr>
      </p:pic>
      <p:sp>
        <p:nvSpPr>
          <p:cNvPr id="5" name="TextBox 4"/>
          <p:cNvSpPr txBox="1"/>
          <p:nvPr/>
        </p:nvSpPr>
        <p:spPr>
          <a:xfrm>
            <a:off x="587829" y="1971676"/>
            <a:ext cx="10989128" cy="3170099"/>
          </a:xfrm>
          <a:prstGeom prst="rect">
            <a:avLst/>
          </a:prstGeom>
          <a:noFill/>
        </p:spPr>
        <p:txBody>
          <a:bodyPr wrap="square" rtlCol="0">
            <a:spAutoFit/>
          </a:bodyPr>
          <a:lstStyle/>
          <a:p>
            <a:r>
              <a:rPr lang="en-GB" sz="4000" dirty="0">
                <a:solidFill>
                  <a:prstClr val="black"/>
                </a:solidFill>
                <a:latin typeface="BentonSans-Bold"/>
              </a:rPr>
              <a:t>Government Address: Restarting growth and competiveness in the Kazakhstan economy</a:t>
            </a:r>
          </a:p>
          <a:p>
            <a:endParaRPr lang="en-GB" sz="4000" dirty="0" smtClean="0">
              <a:solidFill>
                <a:prstClr val="black"/>
              </a:solidFill>
              <a:latin typeface="BentonSans-Bold"/>
            </a:endParaRPr>
          </a:p>
          <a:p>
            <a:r>
              <a:rPr lang="en-GB" sz="4000" b="1" dirty="0" err="1" smtClean="0">
                <a:solidFill>
                  <a:prstClr val="black"/>
                </a:solidFill>
                <a:latin typeface="BentonSans-Bold"/>
              </a:rPr>
              <a:t>Yerlan</a:t>
            </a:r>
            <a:r>
              <a:rPr lang="en-GB" sz="4000" b="1" dirty="0" smtClean="0">
                <a:solidFill>
                  <a:prstClr val="black"/>
                </a:solidFill>
                <a:latin typeface="BentonSans-Bold"/>
              </a:rPr>
              <a:t> </a:t>
            </a:r>
            <a:r>
              <a:rPr lang="en-GB" sz="4000" b="1" dirty="0" err="1">
                <a:solidFill>
                  <a:prstClr val="black"/>
                </a:solidFill>
                <a:latin typeface="BentonSans-Bold"/>
              </a:rPr>
              <a:t>Sagadiyev</a:t>
            </a:r>
            <a:r>
              <a:rPr lang="en-GB" sz="4000" dirty="0">
                <a:solidFill>
                  <a:prstClr val="black"/>
                </a:solidFill>
                <a:latin typeface="BentonSans-Bold"/>
              </a:rPr>
              <a:t>, Vice Minister of Investment and Development, </a:t>
            </a:r>
            <a:r>
              <a:rPr lang="en-GB" sz="4000" i="1" dirty="0">
                <a:solidFill>
                  <a:prstClr val="black"/>
                </a:solidFill>
                <a:latin typeface="BentonSans-Bold"/>
              </a:rPr>
              <a:t>Republic of Kazakhstan</a:t>
            </a:r>
          </a:p>
        </p:txBody>
      </p:sp>
    </p:spTree>
    <p:extLst>
      <p:ext uri="{BB962C8B-B14F-4D97-AF65-F5344CB8AC3E}">
        <p14:creationId xmlns="" xmlns:p14="http://schemas.microsoft.com/office/powerpoint/2010/main" val="27996942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Segoe UI" pitchFamily="34" charset="0"/>
                <a:ea typeface="Segoe UI" pitchFamily="34" charset="0"/>
                <a:cs typeface="Segoe UI" pitchFamily="34" charset="0"/>
              </a:rPr>
              <a:t>Economic developments</a:t>
            </a:r>
            <a:endParaRPr lang="en-US" sz="3200" dirty="0"/>
          </a:p>
        </p:txBody>
      </p:sp>
      <p:sp>
        <p:nvSpPr>
          <p:cNvPr id="8" name="Content Placeholder 10"/>
          <p:cNvSpPr>
            <a:spLocks noGrp="1"/>
          </p:cNvSpPr>
          <p:nvPr>
            <p:ph sz="half" idx="1"/>
          </p:nvPr>
        </p:nvSpPr>
        <p:spPr>
          <a:xfrm>
            <a:off x="562708" y="1143000"/>
            <a:ext cx="11066584" cy="1066800"/>
          </a:xfrm>
        </p:spPr>
        <p:txBody>
          <a:bodyPr/>
          <a:lstStyle/>
          <a:p>
            <a:pPr marL="0" indent="0">
              <a:spcBef>
                <a:spcPts val="0"/>
              </a:spcBef>
              <a:buNone/>
            </a:pPr>
            <a:r>
              <a:rPr lang="en-US" sz="2700" dirty="0" smtClean="0">
                <a:solidFill>
                  <a:srgbClr val="0000FF"/>
                </a:solidFill>
              </a:rPr>
              <a:t>However, output growth has decelerated in recent years and vulnerabilities remain.</a:t>
            </a:r>
            <a:endParaRPr lang="en-US" sz="2700" dirty="0">
              <a:solidFill>
                <a:srgbClr val="0000FF"/>
              </a:solidFill>
            </a:endParaRPr>
          </a:p>
        </p:txBody>
      </p:sp>
      <p:graphicFrame>
        <p:nvGraphicFramePr>
          <p:cNvPr id="9" name="Content Placeholder 8"/>
          <p:cNvGraphicFramePr>
            <a:graphicFrameLocks noGrp="1"/>
          </p:cNvGraphicFramePr>
          <p:nvPr>
            <p:ph sz="half" idx="1"/>
          </p:nvPr>
        </p:nvGraphicFramePr>
        <p:xfrm>
          <a:off x="750278" y="2209800"/>
          <a:ext cx="5064369" cy="3505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7"/>
          <p:cNvGraphicFramePr>
            <a:graphicFrameLocks noGrp="1"/>
          </p:cNvGraphicFramePr>
          <p:nvPr>
            <p:ph sz="half" idx="2"/>
          </p:nvPr>
        </p:nvGraphicFramePr>
        <p:xfrm>
          <a:off x="6096000" y="2971800"/>
          <a:ext cx="5011620" cy="1676402"/>
        </p:xfrm>
        <a:graphic>
          <a:graphicData uri="http://schemas.openxmlformats.org/drawingml/2006/table">
            <a:tbl>
              <a:tblPr firstRow="1" bandRow="1">
                <a:tableStyleId>{2A488322-F2BA-4B5B-9748-0D474271808F}</a:tableStyleId>
              </a:tblPr>
              <a:tblGrid>
                <a:gridCol w="1483307"/>
                <a:gridCol w="1022503"/>
                <a:gridCol w="1507847"/>
                <a:gridCol w="997963"/>
              </a:tblGrid>
              <a:tr h="612251">
                <a:tc gridSpan="4">
                  <a:txBody>
                    <a:bodyPr/>
                    <a:lstStyle/>
                    <a:p>
                      <a:pPr algn="ctr"/>
                      <a:r>
                        <a:rPr lang="en-US" sz="1600" dirty="0" smtClean="0">
                          <a:latin typeface="Segoe UI" pitchFamily="34" charset="0"/>
                          <a:ea typeface="Segoe UI" pitchFamily="34" charset="0"/>
                          <a:cs typeface="Segoe UI" pitchFamily="34" charset="0"/>
                        </a:rPr>
                        <a:t>Standard Deviation</a:t>
                      </a:r>
                      <a:r>
                        <a:rPr lang="en-US" sz="1600" baseline="0" dirty="0" smtClean="0">
                          <a:latin typeface="Segoe UI" pitchFamily="34" charset="0"/>
                          <a:ea typeface="Segoe UI" pitchFamily="34" charset="0"/>
                          <a:cs typeface="Segoe UI" pitchFamily="34" charset="0"/>
                        </a:rPr>
                        <a:t> of Annual Real GDP Growth Rates (2003-13)</a:t>
                      </a:r>
                      <a:endParaRPr lang="en-US" sz="1600" dirty="0">
                        <a:latin typeface="Segoe UI" pitchFamily="34" charset="0"/>
                        <a:ea typeface="Segoe UI" pitchFamily="34" charset="0"/>
                        <a:cs typeface="Segoe UI" pitchFamily="34" charset="0"/>
                      </a:endParaRPr>
                    </a:p>
                  </a:txBody>
                  <a:tcPr marL="112541" marR="112541"/>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54717">
                <a:tc>
                  <a:txBody>
                    <a:bodyPr/>
                    <a:lstStyle/>
                    <a:p>
                      <a:r>
                        <a:rPr lang="en-US" sz="1500" dirty="0" smtClean="0">
                          <a:latin typeface="Segoe UI" pitchFamily="34" charset="0"/>
                          <a:ea typeface="Segoe UI" pitchFamily="34" charset="0"/>
                          <a:cs typeface="Segoe UI" pitchFamily="34" charset="0"/>
                        </a:rPr>
                        <a:t>Kazakhstan</a:t>
                      </a:r>
                      <a:endParaRPr lang="en-US" sz="1500" dirty="0">
                        <a:latin typeface="Segoe UI" pitchFamily="34" charset="0"/>
                        <a:ea typeface="Segoe UI" pitchFamily="34" charset="0"/>
                        <a:cs typeface="Segoe UI" pitchFamily="34" charset="0"/>
                      </a:endParaRPr>
                    </a:p>
                  </a:txBody>
                  <a:tcPr marL="112541" marR="112541"/>
                </a:tc>
                <a:tc>
                  <a:txBody>
                    <a:bodyPr/>
                    <a:lstStyle/>
                    <a:p>
                      <a:pPr algn="ctr"/>
                      <a:r>
                        <a:rPr lang="en-US" sz="1500" dirty="0" smtClean="0">
                          <a:latin typeface="Segoe UI" pitchFamily="34" charset="0"/>
                          <a:ea typeface="Segoe UI" pitchFamily="34" charset="0"/>
                          <a:cs typeface="Segoe UI" pitchFamily="34" charset="0"/>
                        </a:rPr>
                        <a:t>2.985</a:t>
                      </a:r>
                      <a:endParaRPr lang="en-US" sz="1500" dirty="0">
                        <a:latin typeface="Segoe UI" pitchFamily="34" charset="0"/>
                        <a:ea typeface="Segoe UI" pitchFamily="34" charset="0"/>
                        <a:cs typeface="Segoe UI" pitchFamily="34" charset="0"/>
                      </a:endParaRPr>
                    </a:p>
                  </a:txBody>
                  <a:tcPr marL="112541" marR="112541"/>
                </a:tc>
                <a:tc>
                  <a:txBody>
                    <a:bodyPr/>
                    <a:lstStyle/>
                    <a:p>
                      <a:r>
                        <a:rPr lang="en-US" sz="1500" dirty="0" smtClean="0">
                          <a:latin typeface="Segoe UI" pitchFamily="34" charset="0"/>
                          <a:ea typeface="Segoe UI" pitchFamily="34" charset="0"/>
                          <a:cs typeface="Segoe UI" pitchFamily="34" charset="0"/>
                        </a:rPr>
                        <a:t>Brazil</a:t>
                      </a:r>
                      <a:endParaRPr lang="en-US" sz="1500" dirty="0">
                        <a:latin typeface="Segoe UI" pitchFamily="34" charset="0"/>
                        <a:ea typeface="Segoe UI" pitchFamily="34" charset="0"/>
                        <a:cs typeface="Segoe UI" pitchFamily="34" charset="0"/>
                      </a:endParaRPr>
                    </a:p>
                  </a:txBody>
                  <a:tcPr marL="112541" marR="112541"/>
                </a:tc>
                <a:tc>
                  <a:txBody>
                    <a:bodyPr/>
                    <a:lstStyle/>
                    <a:p>
                      <a:pPr algn="ctr"/>
                      <a:r>
                        <a:rPr lang="en-US" sz="1500" dirty="0" smtClean="0">
                          <a:latin typeface="Segoe UI" pitchFamily="34" charset="0"/>
                          <a:ea typeface="Segoe UI" pitchFamily="34" charset="0"/>
                          <a:cs typeface="Segoe UI" pitchFamily="34" charset="0"/>
                        </a:rPr>
                        <a:t>2.427</a:t>
                      </a:r>
                      <a:endParaRPr lang="en-US" sz="1500" dirty="0">
                        <a:latin typeface="Segoe UI" pitchFamily="34" charset="0"/>
                        <a:ea typeface="Segoe UI" pitchFamily="34" charset="0"/>
                        <a:cs typeface="Segoe UI" pitchFamily="34" charset="0"/>
                      </a:endParaRPr>
                    </a:p>
                  </a:txBody>
                  <a:tcPr marL="112541" marR="112541"/>
                </a:tc>
              </a:tr>
              <a:tr h="354717">
                <a:tc>
                  <a:txBody>
                    <a:bodyPr/>
                    <a:lstStyle/>
                    <a:p>
                      <a:r>
                        <a:rPr lang="en-US" sz="1500" dirty="0" smtClean="0">
                          <a:latin typeface="Segoe UI" pitchFamily="34" charset="0"/>
                          <a:ea typeface="Segoe UI" pitchFamily="34" charset="0"/>
                          <a:cs typeface="Segoe UI" pitchFamily="34" charset="0"/>
                        </a:rPr>
                        <a:t>Russia</a:t>
                      </a:r>
                      <a:endParaRPr lang="en-US" sz="1500" dirty="0">
                        <a:latin typeface="Segoe UI" pitchFamily="34" charset="0"/>
                        <a:ea typeface="Segoe UI" pitchFamily="34" charset="0"/>
                        <a:cs typeface="Segoe UI" pitchFamily="34" charset="0"/>
                      </a:endParaRPr>
                    </a:p>
                  </a:txBody>
                  <a:tcPr marL="112541" marR="112541"/>
                </a:tc>
                <a:tc>
                  <a:txBody>
                    <a:bodyPr/>
                    <a:lstStyle/>
                    <a:p>
                      <a:pPr algn="ctr"/>
                      <a:r>
                        <a:rPr lang="en-US" sz="1500" dirty="0" smtClean="0">
                          <a:latin typeface="Segoe UI" pitchFamily="34" charset="0"/>
                          <a:ea typeface="Segoe UI" pitchFamily="34" charset="0"/>
                          <a:cs typeface="Segoe UI" pitchFamily="34" charset="0"/>
                        </a:rPr>
                        <a:t>4.594</a:t>
                      </a:r>
                      <a:endParaRPr lang="en-US" sz="1500" dirty="0">
                        <a:latin typeface="Segoe UI" pitchFamily="34" charset="0"/>
                        <a:ea typeface="Segoe UI" pitchFamily="34" charset="0"/>
                        <a:cs typeface="Segoe UI" pitchFamily="34" charset="0"/>
                      </a:endParaRPr>
                    </a:p>
                  </a:txBody>
                  <a:tcPr marL="112541" marR="112541"/>
                </a:tc>
                <a:tc>
                  <a:txBody>
                    <a:bodyPr/>
                    <a:lstStyle/>
                    <a:p>
                      <a:r>
                        <a:rPr lang="en-US" sz="1500" dirty="0" smtClean="0">
                          <a:latin typeface="Segoe UI" pitchFamily="34" charset="0"/>
                          <a:ea typeface="Segoe UI" pitchFamily="34" charset="0"/>
                          <a:cs typeface="Segoe UI" pitchFamily="34" charset="0"/>
                        </a:rPr>
                        <a:t>India</a:t>
                      </a:r>
                      <a:endParaRPr lang="en-US" sz="1500" dirty="0">
                        <a:latin typeface="Segoe UI" pitchFamily="34" charset="0"/>
                        <a:ea typeface="Segoe UI" pitchFamily="34" charset="0"/>
                        <a:cs typeface="Segoe UI" pitchFamily="34" charset="0"/>
                      </a:endParaRPr>
                    </a:p>
                  </a:txBody>
                  <a:tcPr marL="112541" marR="112541"/>
                </a:tc>
                <a:tc>
                  <a:txBody>
                    <a:bodyPr/>
                    <a:lstStyle/>
                    <a:p>
                      <a:pPr algn="ctr"/>
                      <a:r>
                        <a:rPr lang="en-US" sz="1500" dirty="0" smtClean="0">
                          <a:latin typeface="Segoe UI" pitchFamily="34" charset="0"/>
                          <a:ea typeface="Segoe UI" pitchFamily="34" charset="0"/>
                          <a:cs typeface="Segoe UI" pitchFamily="34" charset="0"/>
                        </a:rPr>
                        <a:t>2.191</a:t>
                      </a:r>
                      <a:endParaRPr lang="en-US" sz="1500" dirty="0">
                        <a:latin typeface="Segoe UI" pitchFamily="34" charset="0"/>
                        <a:ea typeface="Segoe UI" pitchFamily="34" charset="0"/>
                        <a:cs typeface="Segoe UI" pitchFamily="34" charset="0"/>
                      </a:endParaRPr>
                    </a:p>
                  </a:txBody>
                  <a:tcPr marL="112541" marR="112541"/>
                </a:tc>
              </a:tr>
              <a:tr h="354717">
                <a:tc>
                  <a:txBody>
                    <a:bodyPr/>
                    <a:lstStyle/>
                    <a:p>
                      <a:r>
                        <a:rPr lang="en-US" sz="1500" dirty="0" smtClean="0">
                          <a:latin typeface="Segoe UI" pitchFamily="34" charset="0"/>
                          <a:ea typeface="Segoe UI" pitchFamily="34" charset="0"/>
                          <a:cs typeface="Segoe UI" pitchFamily="34" charset="0"/>
                        </a:rPr>
                        <a:t>China</a:t>
                      </a:r>
                      <a:endParaRPr lang="en-US" sz="1500" dirty="0">
                        <a:latin typeface="Segoe UI" pitchFamily="34" charset="0"/>
                        <a:ea typeface="Segoe UI" pitchFamily="34" charset="0"/>
                        <a:cs typeface="Segoe UI" pitchFamily="34" charset="0"/>
                      </a:endParaRPr>
                    </a:p>
                  </a:txBody>
                  <a:tcPr marL="112541" marR="112541"/>
                </a:tc>
                <a:tc>
                  <a:txBody>
                    <a:bodyPr/>
                    <a:lstStyle/>
                    <a:p>
                      <a:pPr algn="ctr"/>
                      <a:r>
                        <a:rPr lang="en-US" sz="1500" dirty="0" smtClean="0">
                          <a:latin typeface="Segoe UI" pitchFamily="34" charset="0"/>
                          <a:ea typeface="Segoe UI" pitchFamily="34" charset="0"/>
                          <a:cs typeface="Segoe UI" pitchFamily="34" charset="0"/>
                        </a:rPr>
                        <a:t>1.956</a:t>
                      </a:r>
                      <a:endParaRPr lang="en-US" sz="1500" dirty="0">
                        <a:latin typeface="Segoe UI" pitchFamily="34" charset="0"/>
                        <a:ea typeface="Segoe UI" pitchFamily="34" charset="0"/>
                        <a:cs typeface="Segoe UI" pitchFamily="34" charset="0"/>
                      </a:endParaRPr>
                    </a:p>
                  </a:txBody>
                  <a:tcPr marL="112541" marR="112541"/>
                </a:tc>
                <a:tc>
                  <a:txBody>
                    <a:bodyPr/>
                    <a:lstStyle/>
                    <a:p>
                      <a:r>
                        <a:rPr lang="en-US" sz="1500" dirty="0" smtClean="0">
                          <a:latin typeface="Segoe UI" pitchFamily="34" charset="0"/>
                          <a:ea typeface="Segoe UI" pitchFamily="34" charset="0"/>
                          <a:cs typeface="Segoe UI" pitchFamily="34" charset="0"/>
                        </a:rPr>
                        <a:t>South Africa</a:t>
                      </a:r>
                      <a:endParaRPr lang="en-US" sz="1500" dirty="0">
                        <a:latin typeface="Segoe UI" pitchFamily="34" charset="0"/>
                        <a:ea typeface="Segoe UI" pitchFamily="34" charset="0"/>
                        <a:cs typeface="Segoe UI" pitchFamily="34" charset="0"/>
                      </a:endParaRPr>
                    </a:p>
                  </a:txBody>
                  <a:tcPr marL="112541" marR="112541"/>
                </a:tc>
                <a:tc>
                  <a:txBody>
                    <a:bodyPr/>
                    <a:lstStyle/>
                    <a:p>
                      <a:pPr algn="ctr"/>
                      <a:r>
                        <a:rPr lang="en-US" sz="1500" dirty="0" smtClean="0">
                          <a:latin typeface="Segoe UI" pitchFamily="34" charset="0"/>
                          <a:ea typeface="Segoe UI" pitchFamily="34" charset="0"/>
                          <a:cs typeface="Segoe UI" pitchFamily="34" charset="0"/>
                        </a:rPr>
                        <a:t>2.052</a:t>
                      </a:r>
                      <a:endParaRPr lang="en-US" sz="1500" dirty="0">
                        <a:latin typeface="Segoe UI" pitchFamily="34" charset="0"/>
                        <a:ea typeface="Segoe UI" pitchFamily="34" charset="0"/>
                        <a:cs typeface="Segoe UI" pitchFamily="34" charset="0"/>
                      </a:endParaRPr>
                    </a:p>
                  </a:txBody>
                  <a:tcPr marL="112541" marR="112541"/>
                </a:tc>
              </a:tr>
            </a:tbl>
          </a:graphicData>
        </a:graphic>
      </p:graphicFrame>
      <p:pic>
        <p:nvPicPr>
          <p:cNvPr id="6" name="Picture 3"/>
          <p:cNvPicPr>
            <a:picLocks noChangeAspect="1" noChangeArrowheads="1"/>
          </p:cNvPicPr>
          <p:nvPr/>
        </p:nvPicPr>
        <p:blipFill>
          <a:blip r:embed="rId4" cstate="print"/>
          <a:srcRect/>
          <a:stretch>
            <a:fillRect/>
          </a:stretch>
        </p:blipFill>
        <p:spPr bwMode="auto">
          <a:xfrm>
            <a:off x="2977" y="8931"/>
            <a:ext cx="12189024" cy="399604"/>
          </a:xfrm>
          <a:prstGeom prst="rect">
            <a:avLst/>
          </a:prstGeom>
          <a:noFill/>
          <a:ln w="12700" cap="flat">
            <a:noFill/>
            <a:miter lim="800000"/>
            <a:headEnd/>
            <a:tailEnd/>
          </a:ln>
        </p:spPr>
      </p:pic>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62188"/>
          </a:xfrm>
        </p:spPr>
      </p:pic>
      <p:sp>
        <p:nvSpPr>
          <p:cNvPr id="5" name="TextBox 4"/>
          <p:cNvSpPr txBox="1"/>
          <p:nvPr/>
        </p:nvSpPr>
        <p:spPr>
          <a:xfrm>
            <a:off x="587829" y="1971676"/>
            <a:ext cx="10989128" cy="3170099"/>
          </a:xfrm>
          <a:prstGeom prst="rect">
            <a:avLst/>
          </a:prstGeom>
          <a:noFill/>
        </p:spPr>
        <p:txBody>
          <a:bodyPr wrap="square" rtlCol="0">
            <a:spAutoFit/>
          </a:bodyPr>
          <a:lstStyle/>
          <a:p>
            <a:r>
              <a:rPr lang="en-GB" sz="4000" dirty="0" smtClean="0">
                <a:latin typeface="BentonSans-Bold"/>
              </a:rPr>
              <a:t>Address</a:t>
            </a:r>
            <a:r>
              <a:rPr lang="en-GB" sz="4000" dirty="0">
                <a:latin typeface="BentonSans-Bold"/>
              </a:rPr>
              <a:t>: Prospects for Kazakhstan as a</a:t>
            </a:r>
          </a:p>
          <a:p>
            <a:r>
              <a:rPr lang="en-GB" sz="4000" dirty="0">
                <a:latin typeface="BentonSans-Bold"/>
              </a:rPr>
              <a:t>key Islamic Centre in Central Asia</a:t>
            </a:r>
          </a:p>
          <a:p>
            <a:endParaRPr lang="en-GB" sz="4000" b="1" dirty="0">
              <a:latin typeface="BentonSans-Bold"/>
            </a:endParaRPr>
          </a:p>
          <a:p>
            <a:r>
              <a:rPr lang="en-GB" sz="4000" b="1" dirty="0" smtClean="0">
                <a:latin typeface="BentonSans-Bold"/>
              </a:rPr>
              <a:t>Prasad Ab</a:t>
            </a:r>
            <a:r>
              <a:rPr lang="en-GB" sz="4000" b="1" dirty="0" smtClean="0">
                <a:latin typeface="BentonSans-Regular"/>
              </a:rPr>
              <a:t>raham</a:t>
            </a:r>
            <a:r>
              <a:rPr lang="en-GB" sz="4000" dirty="0" smtClean="0">
                <a:latin typeface="BentonSans-Regular"/>
              </a:rPr>
              <a:t>, Chief Executive Officer, </a:t>
            </a:r>
          </a:p>
          <a:p>
            <a:r>
              <a:rPr lang="en-GB" sz="4000" i="1" dirty="0" smtClean="0">
                <a:latin typeface="BentonSans-Regular"/>
              </a:rPr>
              <a:t>Al </a:t>
            </a:r>
            <a:r>
              <a:rPr lang="en-GB" sz="4000" i="1" dirty="0" err="1" smtClean="0">
                <a:latin typeface="BentonSans-Regular"/>
              </a:rPr>
              <a:t>Hilal</a:t>
            </a:r>
            <a:r>
              <a:rPr lang="en-GB" sz="4000" i="1" dirty="0" smtClean="0">
                <a:latin typeface="BentonSans-Regular"/>
              </a:rPr>
              <a:t> Bank</a:t>
            </a:r>
            <a:endParaRPr lang="en-GB" sz="4000" i="1" dirty="0">
              <a:solidFill>
                <a:prstClr val="black"/>
              </a:solidFill>
            </a:endParaRPr>
          </a:p>
        </p:txBody>
      </p:sp>
    </p:spTree>
    <p:extLst>
      <p:ext uri="{BB962C8B-B14F-4D97-AF65-F5344CB8AC3E}">
        <p14:creationId xmlns="" xmlns:p14="http://schemas.microsoft.com/office/powerpoint/2010/main" val="217093692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62188"/>
          </a:xfrm>
        </p:spPr>
      </p:pic>
      <p:sp>
        <p:nvSpPr>
          <p:cNvPr id="5" name="TextBox 4"/>
          <p:cNvSpPr txBox="1"/>
          <p:nvPr/>
        </p:nvSpPr>
        <p:spPr>
          <a:xfrm>
            <a:off x="620486" y="1971675"/>
            <a:ext cx="10842171" cy="3416320"/>
          </a:xfrm>
          <a:prstGeom prst="rect">
            <a:avLst/>
          </a:prstGeom>
          <a:noFill/>
        </p:spPr>
        <p:txBody>
          <a:bodyPr wrap="square" rtlCol="0">
            <a:spAutoFit/>
          </a:bodyPr>
          <a:lstStyle/>
          <a:p>
            <a:endParaRPr lang="en-GB" sz="2400" dirty="0">
              <a:solidFill>
                <a:srgbClr val="000000"/>
              </a:solidFill>
              <a:latin typeface="BentonSans-Bold"/>
            </a:endParaRPr>
          </a:p>
          <a:p>
            <a:r>
              <a:rPr lang="en-GB" sz="2400" dirty="0">
                <a:solidFill>
                  <a:srgbClr val="000000"/>
                </a:solidFill>
                <a:latin typeface="BentonSans-Bold"/>
              </a:rPr>
              <a:t>Sector focus panel: Financing growth and investment in energy</a:t>
            </a:r>
          </a:p>
          <a:p>
            <a:endParaRPr lang="en-GB" sz="2400" b="1" dirty="0">
              <a:solidFill>
                <a:srgbClr val="000000"/>
              </a:solidFill>
              <a:latin typeface="BentonSans-Bold"/>
            </a:endParaRPr>
          </a:p>
          <a:p>
            <a:r>
              <a:rPr lang="en-GB" sz="2400" b="1" dirty="0" err="1">
                <a:latin typeface="BentonSans-Bold"/>
              </a:rPr>
              <a:t>Fatih</a:t>
            </a:r>
            <a:r>
              <a:rPr lang="en-GB" sz="2400" b="1" dirty="0">
                <a:latin typeface="BentonSans-Bold"/>
              </a:rPr>
              <a:t> Aydin</a:t>
            </a:r>
            <a:r>
              <a:rPr lang="en-GB" sz="2400" dirty="0">
                <a:latin typeface="BentonSans-Bold"/>
              </a:rPr>
              <a:t>, Emerging Markets, Investment Banking, </a:t>
            </a:r>
            <a:r>
              <a:rPr lang="en-GB" sz="2400" i="1" dirty="0">
                <a:latin typeface="BentonSans-Bold"/>
              </a:rPr>
              <a:t>Goldman Sachs</a:t>
            </a:r>
          </a:p>
          <a:p>
            <a:r>
              <a:rPr lang="en-GB" sz="2400" b="1" dirty="0" err="1">
                <a:latin typeface="BentonSans-Bold"/>
              </a:rPr>
              <a:t>Andrey</a:t>
            </a:r>
            <a:r>
              <a:rPr lang="en-GB" sz="2400" b="1" dirty="0">
                <a:latin typeface="BentonSans-Bold"/>
              </a:rPr>
              <a:t> </a:t>
            </a:r>
            <a:r>
              <a:rPr lang="en-GB" sz="2400" b="1" dirty="0" err="1">
                <a:latin typeface="BentonSans-Bold"/>
              </a:rPr>
              <a:t>Kurilin</a:t>
            </a:r>
            <a:r>
              <a:rPr lang="en-GB" sz="2400" dirty="0">
                <a:latin typeface="BentonSans-Bold"/>
              </a:rPr>
              <a:t>, Chief Executive Officer, </a:t>
            </a:r>
            <a:r>
              <a:rPr lang="en-GB" sz="2400" i="1" dirty="0">
                <a:latin typeface="BentonSans-Bold"/>
              </a:rPr>
              <a:t>Citi Kazakhstan</a:t>
            </a:r>
          </a:p>
          <a:p>
            <a:r>
              <a:rPr lang="en-GB" sz="2400" b="1" dirty="0">
                <a:latin typeface="BentonSans-Bold"/>
              </a:rPr>
              <a:t>Duncan van Bergen</a:t>
            </a:r>
            <a:r>
              <a:rPr lang="en-GB" sz="2400" dirty="0">
                <a:latin typeface="BentonSans-Bold"/>
              </a:rPr>
              <a:t>, Vice President and Country Chair, Kazakhstan, </a:t>
            </a:r>
            <a:r>
              <a:rPr lang="en-GB" sz="2400" i="1" dirty="0">
                <a:latin typeface="BentonSans-Bold"/>
              </a:rPr>
              <a:t>Shell</a:t>
            </a:r>
          </a:p>
          <a:p>
            <a:endParaRPr lang="en-GB" sz="2400" dirty="0">
              <a:solidFill>
                <a:srgbClr val="1885C8"/>
              </a:solidFill>
              <a:latin typeface="BentonSans-Bold"/>
            </a:endParaRPr>
          </a:p>
          <a:p>
            <a:r>
              <a:rPr lang="en-GB" sz="2400" dirty="0">
                <a:latin typeface="BentonSans-Bold"/>
              </a:rPr>
              <a:t>Moderator:</a:t>
            </a:r>
          </a:p>
          <a:p>
            <a:r>
              <a:rPr lang="en-GB" sz="2400" b="1" dirty="0">
                <a:solidFill>
                  <a:srgbClr val="000000"/>
                </a:solidFill>
                <a:latin typeface="BentonSans-Bold"/>
              </a:rPr>
              <a:t>Jack </a:t>
            </a:r>
            <a:r>
              <a:rPr lang="en-GB" sz="2400" b="1" dirty="0" err="1">
                <a:solidFill>
                  <a:srgbClr val="000000"/>
                </a:solidFill>
                <a:latin typeface="BentonSans-Bold"/>
              </a:rPr>
              <a:t>Farchy</a:t>
            </a:r>
            <a:r>
              <a:rPr lang="en-GB" sz="2400" dirty="0">
                <a:solidFill>
                  <a:srgbClr val="000000"/>
                </a:solidFill>
                <a:latin typeface="BentonSans-Bold"/>
              </a:rPr>
              <a:t>, Moscow and Central Asia Correspondent, </a:t>
            </a:r>
            <a:r>
              <a:rPr lang="en-GB" sz="2400" i="1" dirty="0">
                <a:solidFill>
                  <a:srgbClr val="000000"/>
                </a:solidFill>
                <a:latin typeface="BentonSans-Bold"/>
              </a:rPr>
              <a:t>Financial Times</a:t>
            </a:r>
            <a:endParaRPr lang="en-GB" sz="2400" dirty="0">
              <a:solidFill>
                <a:prstClr val="black"/>
              </a:solidFill>
              <a:latin typeface="BentonSans-Bold"/>
            </a:endParaRPr>
          </a:p>
        </p:txBody>
      </p:sp>
    </p:spTree>
    <p:extLst>
      <p:ext uri="{BB962C8B-B14F-4D97-AF65-F5344CB8AC3E}">
        <p14:creationId xmlns="" xmlns:p14="http://schemas.microsoft.com/office/powerpoint/2010/main" val="429157321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2094"/>
            <a:ext cx="12192000" cy="6862188"/>
          </a:xfrm>
          <a:prstGeom prst="rect">
            <a:avLst/>
          </a:prstGeom>
        </p:spPr>
      </p:pic>
    </p:spTree>
    <p:extLst>
      <p:ext uri="{BB962C8B-B14F-4D97-AF65-F5344CB8AC3E}">
        <p14:creationId xmlns="" xmlns:p14="http://schemas.microsoft.com/office/powerpoint/2010/main" val="273818880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62188"/>
          </a:xfrm>
        </p:spPr>
      </p:pic>
      <p:sp>
        <p:nvSpPr>
          <p:cNvPr id="5" name="TextBox 4"/>
          <p:cNvSpPr txBox="1"/>
          <p:nvPr/>
        </p:nvSpPr>
        <p:spPr>
          <a:xfrm>
            <a:off x="734787" y="1971675"/>
            <a:ext cx="10568213" cy="4493538"/>
          </a:xfrm>
          <a:prstGeom prst="rect">
            <a:avLst/>
          </a:prstGeom>
          <a:noFill/>
        </p:spPr>
        <p:txBody>
          <a:bodyPr wrap="square" rtlCol="0">
            <a:spAutoFit/>
          </a:bodyPr>
          <a:lstStyle/>
          <a:p>
            <a:r>
              <a:rPr lang="en-GB" sz="2200" dirty="0">
                <a:solidFill>
                  <a:srgbClr val="000000"/>
                </a:solidFill>
                <a:latin typeface="BentonSans-Bold"/>
              </a:rPr>
              <a:t>Panel: Infrastructure financing in Kazakhstan</a:t>
            </a:r>
          </a:p>
          <a:p>
            <a:endParaRPr lang="en-GB" sz="2200" b="1" dirty="0">
              <a:solidFill>
                <a:srgbClr val="000000"/>
              </a:solidFill>
              <a:latin typeface="BentonSans-Bold"/>
            </a:endParaRPr>
          </a:p>
          <a:p>
            <a:r>
              <a:rPr lang="en-GB" sz="2200" b="1" dirty="0" err="1">
                <a:solidFill>
                  <a:srgbClr val="000000"/>
                </a:solidFill>
                <a:latin typeface="BentonSans-Bold"/>
              </a:rPr>
              <a:t>Moazzam</a:t>
            </a:r>
            <a:r>
              <a:rPr lang="en-GB" sz="2200" b="1" dirty="0">
                <a:solidFill>
                  <a:srgbClr val="000000"/>
                </a:solidFill>
                <a:latin typeface="BentonSans-Bold"/>
              </a:rPr>
              <a:t> </a:t>
            </a:r>
            <a:r>
              <a:rPr lang="en-GB" sz="2200" b="1" dirty="0" err="1">
                <a:solidFill>
                  <a:srgbClr val="000000"/>
                </a:solidFill>
                <a:latin typeface="BentonSans-Bold"/>
              </a:rPr>
              <a:t>Mekan</a:t>
            </a:r>
            <a:r>
              <a:rPr lang="en-GB" sz="2200" dirty="0">
                <a:solidFill>
                  <a:srgbClr val="000000"/>
                </a:solidFill>
                <a:latin typeface="BentonSans-Regular"/>
              </a:rPr>
              <a:t>, Regional Manager, Central Asia, </a:t>
            </a:r>
            <a:r>
              <a:rPr lang="en-GB" sz="2200" i="1" dirty="0">
                <a:solidFill>
                  <a:srgbClr val="000000"/>
                </a:solidFill>
                <a:latin typeface="BentonSans-Italic"/>
              </a:rPr>
              <a:t>International Finance Corporation</a:t>
            </a:r>
          </a:p>
          <a:p>
            <a:r>
              <a:rPr lang="en-GB" sz="2200" b="1" dirty="0" smtClean="0">
                <a:solidFill>
                  <a:srgbClr val="000000"/>
                </a:solidFill>
                <a:latin typeface="BentonSans-Bold"/>
              </a:rPr>
              <a:t>Aaron Rubin</a:t>
            </a:r>
            <a:r>
              <a:rPr lang="en-GB" sz="2200" dirty="0" smtClean="0">
                <a:solidFill>
                  <a:srgbClr val="000000"/>
                </a:solidFill>
                <a:latin typeface="BentonSans-Regular"/>
              </a:rPr>
              <a:t>, Chief Executive Officer, </a:t>
            </a:r>
            <a:r>
              <a:rPr lang="en-GB" sz="2200" i="1" dirty="0" smtClean="0">
                <a:solidFill>
                  <a:srgbClr val="000000"/>
                </a:solidFill>
                <a:latin typeface="BentonSans-Italic"/>
              </a:rPr>
              <a:t>Macquarie Russia &amp; CIS Infrastructure Fund</a:t>
            </a:r>
          </a:p>
          <a:p>
            <a:r>
              <a:rPr lang="en-GB" sz="2200" b="1" dirty="0" err="1" smtClean="0">
                <a:solidFill>
                  <a:srgbClr val="000000"/>
                </a:solidFill>
                <a:latin typeface="BentonSans-Bold"/>
              </a:rPr>
              <a:t>Askar</a:t>
            </a:r>
            <a:r>
              <a:rPr lang="en-GB" sz="2200" b="1" dirty="0" smtClean="0">
                <a:solidFill>
                  <a:srgbClr val="000000"/>
                </a:solidFill>
                <a:latin typeface="BentonSans-Bold"/>
              </a:rPr>
              <a:t> </a:t>
            </a:r>
            <a:r>
              <a:rPr lang="en-GB" sz="2200" b="1" dirty="0" err="1">
                <a:solidFill>
                  <a:srgbClr val="000000"/>
                </a:solidFill>
                <a:latin typeface="BentonSans-Bold"/>
              </a:rPr>
              <a:t>Namazbayev</a:t>
            </a:r>
            <a:r>
              <a:rPr lang="en-GB" sz="2200" dirty="0">
                <a:solidFill>
                  <a:srgbClr val="000000"/>
                </a:solidFill>
                <a:latin typeface="BentonSans-Regular"/>
              </a:rPr>
              <a:t>, Principal Banker, Infrastructure Group, Central Asia &amp; Russia, </a:t>
            </a:r>
            <a:r>
              <a:rPr lang="en-GB" sz="2200" i="1" dirty="0">
                <a:solidFill>
                  <a:srgbClr val="000000"/>
                </a:solidFill>
                <a:latin typeface="BentonSans-Italic"/>
              </a:rPr>
              <a:t>The European Bank for Reconstruction and</a:t>
            </a:r>
          </a:p>
          <a:p>
            <a:r>
              <a:rPr lang="en-GB" sz="2200" i="1" dirty="0">
                <a:solidFill>
                  <a:srgbClr val="000000"/>
                </a:solidFill>
                <a:latin typeface="BentonSans-Italic"/>
              </a:rPr>
              <a:t>Development (EBRD)</a:t>
            </a:r>
          </a:p>
          <a:p>
            <a:r>
              <a:rPr lang="en-GB" sz="2200" b="1" dirty="0" err="1" smtClean="0">
                <a:solidFill>
                  <a:srgbClr val="000000"/>
                </a:solidFill>
                <a:latin typeface="BentonSans-Italic"/>
              </a:rPr>
              <a:t>Yerlan</a:t>
            </a:r>
            <a:r>
              <a:rPr lang="en-GB" sz="2200" b="1" dirty="0" smtClean="0">
                <a:solidFill>
                  <a:srgbClr val="000000"/>
                </a:solidFill>
                <a:latin typeface="BentonSans-Italic"/>
              </a:rPr>
              <a:t> </a:t>
            </a:r>
            <a:r>
              <a:rPr lang="en-GB" sz="2200" b="1" dirty="0" err="1" smtClean="0">
                <a:solidFill>
                  <a:srgbClr val="000000"/>
                </a:solidFill>
                <a:latin typeface="BentonSans-Italic"/>
              </a:rPr>
              <a:t>Sagadiyev</a:t>
            </a:r>
            <a:r>
              <a:rPr lang="en-GB" sz="2200" dirty="0" smtClean="0">
                <a:solidFill>
                  <a:srgbClr val="000000"/>
                </a:solidFill>
                <a:latin typeface="BentonSans-Italic"/>
              </a:rPr>
              <a:t>, Vice Minister of Investment and Development</a:t>
            </a:r>
            <a:r>
              <a:rPr lang="en-GB" sz="2200" i="1" dirty="0" smtClean="0">
                <a:solidFill>
                  <a:srgbClr val="000000"/>
                </a:solidFill>
                <a:latin typeface="BentonSans-Italic"/>
              </a:rPr>
              <a:t>, Republic of Kazakhstan</a:t>
            </a:r>
            <a:endParaRPr lang="en-GB" sz="2200" i="1" dirty="0">
              <a:solidFill>
                <a:srgbClr val="000000"/>
              </a:solidFill>
              <a:latin typeface="BentonSans-Italic"/>
            </a:endParaRPr>
          </a:p>
          <a:p>
            <a:endParaRPr lang="en-GB" sz="2200" i="1" dirty="0">
              <a:solidFill>
                <a:srgbClr val="000000"/>
              </a:solidFill>
              <a:latin typeface="BentonSans-Italic"/>
            </a:endParaRPr>
          </a:p>
          <a:p>
            <a:r>
              <a:rPr lang="en-GB" sz="2200" dirty="0">
                <a:latin typeface="BentonSans-Regular"/>
              </a:rPr>
              <a:t>Moderator:</a:t>
            </a:r>
          </a:p>
          <a:p>
            <a:r>
              <a:rPr lang="en-GB" sz="2200" b="1" dirty="0">
                <a:solidFill>
                  <a:srgbClr val="000000"/>
                </a:solidFill>
                <a:latin typeface="BentonSans-Bold"/>
              </a:rPr>
              <a:t>Jack </a:t>
            </a:r>
            <a:r>
              <a:rPr lang="en-GB" sz="2200" b="1" dirty="0" err="1">
                <a:solidFill>
                  <a:srgbClr val="000000"/>
                </a:solidFill>
                <a:latin typeface="BentonSans-Bold"/>
              </a:rPr>
              <a:t>Farchy</a:t>
            </a:r>
            <a:r>
              <a:rPr lang="en-GB" sz="2200" dirty="0">
                <a:solidFill>
                  <a:srgbClr val="000000"/>
                </a:solidFill>
                <a:latin typeface="BentonSans-Regular"/>
              </a:rPr>
              <a:t>, Moscow and Central Asia Correspondent, </a:t>
            </a:r>
            <a:r>
              <a:rPr lang="en-GB" sz="2200" i="1" dirty="0">
                <a:solidFill>
                  <a:srgbClr val="000000"/>
                </a:solidFill>
                <a:latin typeface="BentonSans-Italic"/>
              </a:rPr>
              <a:t>Financial Times</a:t>
            </a:r>
            <a:endParaRPr lang="en-GB" sz="2200" dirty="0">
              <a:solidFill>
                <a:prstClr val="black"/>
              </a:solidFill>
            </a:endParaRPr>
          </a:p>
        </p:txBody>
      </p:sp>
    </p:spTree>
    <p:extLst>
      <p:ext uri="{BB962C8B-B14F-4D97-AF65-F5344CB8AC3E}">
        <p14:creationId xmlns="" xmlns:p14="http://schemas.microsoft.com/office/powerpoint/2010/main" val="127612211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62188"/>
          </a:xfrm>
        </p:spPr>
      </p:pic>
      <p:sp>
        <p:nvSpPr>
          <p:cNvPr id="5" name="TextBox 4"/>
          <p:cNvSpPr txBox="1"/>
          <p:nvPr/>
        </p:nvSpPr>
        <p:spPr>
          <a:xfrm>
            <a:off x="685800" y="1971675"/>
            <a:ext cx="10678885" cy="4154984"/>
          </a:xfrm>
          <a:prstGeom prst="rect">
            <a:avLst/>
          </a:prstGeom>
          <a:noFill/>
        </p:spPr>
        <p:txBody>
          <a:bodyPr wrap="square" rtlCol="0">
            <a:spAutoFit/>
          </a:bodyPr>
          <a:lstStyle/>
          <a:p>
            <a:r>
              <a:rPr lang="en-GB" sz="2400" dirty="0">
                <a:solidFill>
                  <a:srgbClr val="000000"/>
                </a:solidFill>
                <a:latin typeface="BentonSans-Bold"/>
              </a:rPr>
              <a:t>Panel: Financing and investment opportunities in Kazakhstan’s property</a:t>
            </a:r>
          </a:p>
          <a:p>
            <a:r>
              <a:rPr lang="en-GB" sz="2400" dirty="0">
                <a:solidFill>
                  <a:srgbClr val="000000"/>
                </a:solidFill>
                <a:latin typeface="BentonSans-Bold"/>
              </a:rPr>
              <a:t>and real estate</a:t>
            </a:r>
          </a:p>
          <a:p>
            <a:endParaRPr lang="en-GB" sz="2400" dirty="0">
              <a:solidFill>
                <a:srgbClr val="000000"/>
              </a:solidFill>
              <a:latin typeface="BentonSans-Bold"/>
            </a:endParaRPr>
          </a:p>
          <a:p>
            <a:r>
              <a:rPr lang="en-GB" sz="2400" b="1" dirty="0" err="1" smtClean="0">
                <a:solidFill>
                  <a:srgbClr val="000000"/>
                </a:solidFill>
                <a:latin typeface="BentonSans-Bold"/>
              </a:rPr>
              <a:t>Ogeday</a:t>
            </a:r>
            <a:r>
              <a:rPr lang="en-GB" sz="2400" b="1" dirty="0" smtClean="0">
                <a:solidFill>
                  <a:srgbClr val="000000"/>
                </a:solidFill>
                <a:latin typeface="BentonSans-Bold"/>
              </a:rPr>
              <a:t> </a:t>
            </a:r>
            <a:r>
              <a:rPr lang="en-GB" sz="2400" b="1" dirty="0" err="1" smtClean="0">
                <a:solidFill>
                  <a:srgbClr val="000000"/>
                </a:solidFill>
                <a:latin typeface="BentonSans-Bold"/>
              </a:rPr>
              <a:t>Sogut</a:t>
            </a:r>
            <a:r>
              <a:rPr lang="en-GB" sz="2400" dirty="0" smtClean="0">
                <a:solidFill>
                  <a:srgbClr val="000000"/>
                </a:solidFill>
                <a:latin typeface="BentonSans-Regular"/>
              </a:rPr>
              <a:t>, Director, Capital Markets, Sales &amp; Marketing, </a:t>
            </a:r>
            <a:r>
              <a:rPr lang="en-GB" sz="2400" i="1" dirty="0" smtClean="0">
                <a:solidFill>
                  <a:srgbClr val="000000"/>
                </a:solidFill>
                <a:latin typeface="BentonSans-Italic"/>
              </a:rPr>
              <a:t>Scot Holland – CBRE</a:t>
            </a:r>
          </a:p>
          <a:p>
            <a:r>
              <a:rPr lang="en-GB" sz="2400" b="1" dirty="0" err="1" smtClean="0">
                <a:solidFill>
                  <a:srgbClr val="000000"/>
                </a:solidFill>
                <a:latin typeface="BentonSans-Italic"/>
              </a:rPr>
              <a:t>Kairat</a:t>
            </a:r>
            <a:r>
              <a:rPr lang="en-GB" sz="2400" b="1" dirty="0" smtClean="0">
                <a:solidFill>
                  <a:srgbClr val="000000"/>
                </a:solidFill>
                <a:latin typeface="BentonSans-Italic"/>
              </a:rPr>
              <a:t> </a:t>
            </a:r>
            <a:r>
              <a:rPr lang="en-GB" sz="2400" b="1" smtClean="0">
                <a:solidFill>
                  <a:srgbClr val="000000"/>
                </a:solidFill>
                <a:latin typeface="BentonSans-Italic"/>
              </a:rPr>
              <a:t>Kelimbetov</a:t>
            </a:r>
            <a:r>
              <a:rPr lang="en-GB" sz="2400" dirty="0" smtClean="0">
                <a:solidFill>
                  <a:srgbClr val="000000"/>
                </a:solidFill>
                <a:latin typeface="BentonSans-Italic"/>
              </a:rPr>
              <a:t>, Governor</a:t>
            </a:r>
            <a:r>
              <a:rPr lang="en-GB" sz="2400" i="1" dirty="0" smtClean="0">
                <a:solidFill>
                  <a:srgbClr val="000000"/>
                </a:solidFill>
                <a:latin typeface="BentonSans-Italic"/>
              </a:rPr>
              <a:t>, National Bank of Kazakhstan</a:t>
            </a:r>
          </a:p>
          <a:p>
            <a:r>
              <a:rPr lang="en-GB" sz="2400" b="1" dirty="0" smtClean="0">
                <a:solidFill>
                  <a:srgbClr val="000000"/>
                </a:solidFill>
                <a:latin typeface="BentonSans-Bold"/>
              </a:rPr>
              <a:t>Colin </a:t>
            </a:r>
            <a:r>
              <a:rPr lang="en-GB" sz="2400" b="1" dirty="0">
                <a:solidFill>
                  <a:srgbClr val="000000"/>
                </a:solidFill>
                <a:latin typeface="BentonSans-Bold"/>
              </a:rPr>
              <a:t>Breeze</a:t>
            </a:r>
            <a:r>
              <a:rPr lang="en-GB" sz="2400" dirty="0">
                <a:solidFill>
                  <a:srgbClr val="000000"/>
                </a:solidFill>
                <a:latin typeface="BentonSans-Regular"/>
              </a:rPr>
              <a:t>, Vice President Private Equity, </a:t>
            </a:r>
            <a:r>
              <a:rPr lang="en-GB" sz="2400" i="1" dirty="0">
                <a:solidFill>
                  <a:srgbClr val="000000"/>
                </a:solidFill>
                <a:latin typeface="BentonSans-Italic"/>
              </a:rPr>
              <a:t>Excel </a:t>
            </a:r>
            <a:r>
              <a:rPr lang="en-GB" sz="2400" i="1" dirty="0" err="1">
                <a:solidFill>
                  <a:srgbClr val="000000"/>
                </a:solidFill>
                <a:latin typeface="BentonSans-Italic"/>
              </a:rPr>
              <a:t>TriGlobal</a:t>
            </a:r>
            <a:r>
              <a:rPr lang="en-GB" sz="2400" i="1" dirty="0">
                <a:solidFill>
                  <a:srgbClr val="000000"/>
                </a:solidFill>
                <a:latin typeface="BentonSans-Italic"/>
              </a:rPr>
              <a:t> Property </a:t>
            </a:r>
            <a:r>
              <a:rPr lang="en-GB" sz="2400" i="1" dirty="0" smtClean="0">
                <a:solidFill>
                  <a:srgbClr val="000000"/>
                </a:solidFill>
                <a:latin typeface="BentonSans-Italic"/>
              </a:rPr>
              <a:t>Fund</a:t>
            </a:r>
            <a:endParaRPr lang="en-GB" sz="2400" i="1" dirty="0">
              <a:solidFill>
                <a:srgbClr val="000000"/>
              </a:solidFill>
              <a:latin typeface="BentonSans-Italic"/>
            </a:endParaRPr>
          </a:p>
          <a:p>
            <a:r>
              <a:rPr lang="en-GB" sz="2400" b="1" dirty="0" err="1" smtClean="0">
                <a:solidFill>
                  <a:srgbClr val="000000"/>
                </a:solidFill>
                <a:latin typeface="BentonSans-Italic"/>
              </a:rPr>
              <a:t>Umirzak</a:t>
            </a:r>
            <a:r>
              <a:rPr lang="en-GB" sz="2400" b="1" dirty="0" smtClean="0">
                <a:solidFill>
                  <a:srgbClr val="000000"/>
                </a:solidFill>
                <a:latin typeface="BentonSans-Italic"/>
              </a:rPr>
              <a:t> </a:t>
            </a:r>
            <a:r>
              <a:rPr lang="en-GB" sz="2400" b="1" dirty="0" err="1" smtClean="0">
                <a:solidFill>
                  <a:srgbClr val="000000"/>
                </a:solidFill>
                <a:latin typeface="BentonSans-Italic"/>
              </a:rPr>
              <a:t>Shukeyev</a:t>
            </a:r>
            <a:r>
              <a:rPr lang="en-GB" sz="2400" dirty="0" smtClean="0">
                <a:solidFill>
                  <a:srgbClr val="000000"/>
                </a:solidFill>
                <a:latin typeface="BentonSans-Italic"/>
              </a:rPr>
              <a:t>, Chief Executive Officer</a:t>
            </a:r>
            <a:r>
              <a:rPr lang="en-GB" sz="2400" i="1" dirty="0" smtClean="0">
                <a:solidFill>
                  <a:srgbClr val="000000"/>
                </a:solidFill>
                <a:latin typeface="BentonSans-Italic"/>
              </a:rPr>
              <a:t>, </a:t>
            </a:r>
            <a:r>
              <a:rPr lang="en-GB" sz="2400" i="1" dirty="0" err="1" smtClean="0">
                <a:solidFill>
                  <a:srgbClr val="000000"/>
                </a:solidFill>
                <a:latin typeface="BentonSans-Italic"/>
              </a:rPr>
              <a:t>Samnuk</a:t>
            </a:r>
            <a:r>
              <a:rPr lang="en-GB" sz="2400" i="1" dirty="0" smtClean="0">
                <a:solidFill>
                  <a:srgbClr val="000000"/>
                </a:solidFill>
                <a:latin typeface="BentonSans-Italic"/>
              </a:rPr>
              <a:t> </a:t>
            </a:r>
            <a:r>
              <a:rPr lang="en-GB" sz="2400" i="1" dirty="0" err="1" smtClean="0">
                <a:solidFill>
                  <a:srgbClr val="000000"/>
                </a:solidFill>
                <a:latin typeface="BentonSans-Italic"/>
              </a:rPr>
              <a:t>Kazyna</a:t>
            </a:r>
            <a:endParaRPr lang="en-GB" sz="2400" i="1" dirty="0">
              <a:solidFill>
                <a:srgbClr val="000000"/>
              </a:solidFill>
              <a:latin typeface="BentonSans-Italic"/>
            </a:endParaRPr>
          </a:p>
          <a:p>
            <a:endParaRPr lang="en-GB" sz="2400" i="1" dirty="0">
              <a:solidFill>
                <a:srgbClr val="000000"/>
              </a:solidFill>
              <a:latin typeface="BentonSans-Italic"/>
            </a:endParaRPr>
          </a:p>
          <a:p>
            <a:r>
              <a:rPr lang="en-GB" sz="2400" dirty="0">
                <a:latin typeface="BentonSans-Regular"/>
              </a:rPr>
              <a:t>Moderator:</a:t>
            </a:r>
          </a:p>
          <a:p>
            <a:r>
              <a:rPr lang="en-GB" sz="2400" b="1" dirty="0">
                <a:solidFill>
                  <a:srgbClr val="000000"/>
                </a:solidFill>
                <a:latin typeface="BentonSans-Bold"/>
              </a:rPr>
              <a:t>Jack </a:t>
            </a:r>
            <a:r>
              <a:rPr lang="en-GB" sz="2400" b="1" dirty="0" err="1">
                <a:solidFill>
                  <a:srgbClr val="000000"/>
                </a:solidFill>
                <a:latin typeface="BentonSans-Bold"/>
              </a:rPr>
              <a:t>Farchy</a:t>
            </a:r>
            <a:r>
              <a:rPr lang="en-GB" sz="2400" dirty="0">
                <a:solidFill>
                  <a:srgbClr val="000000"/>
                </a:solidFill>
                <a:latin typeface="BentonSans-Regular"/>
              </a:rPr>
              <a:t>, Moscow and Central Asia Correspondent, </a:t>
            </a:r>
            <a:r>
              <a:rPr lang="en-GB" sz="2400" i="1" dirty="0">
                <a:solidFill>
                  <a:srgbClr val="000000"/>
                </a:solidFill>
                <a:latin typeface="BentonSans-Italic"/>
              </a:rPr>
              <a:t>Financial Times</a:t>
            </a:r>
            <a:endParaRPr lang="en-GB" sz="2400" dirty="0">
              <a:solidFill>
                <a:prstClr val="black"/>
              </a:solidFill>
            </a:endParaRPr>
          </a:p>
        </p:txBody>
      </p:sp>
    </p:spTree>
    <p:extLst>
      <p:ext uri="{BB962C8B-B14F-4D97-AF65-F5344CB8AC3E}">
        <p14:creationId xmlns="" xmlns:p14="http://schemas.microsoft.com/office/powerpoint/2010/main" val="219296279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62188"/>
          </a:xfrm>
        </p:spPr>
      </p:pic>
      <p:sp>
        <p:nvSpPr>
          <p:cNvPr id="5" name="TextBox 4"/>
          <p:cNvSpPr txBox="1"/>
          <p:nvPr/>
        </p:nvSpPr>
        <p:spPr>
          <a:xfrm>
            <a:off x="685801" y="1971676"/>
            <a:ext cx="10613570" cy="3046988"/>
          </a:xfrm>
          <a:prstGeom prst="rect">
            <a:avLst/>
          </a:prstGeom>
          <a:noFill/>
        </p:spPr>
        <p:txBody>
          <a:bodyPr wrap="square" rtlCol="0">
            <a:spAutoFit/>
          </a:bodyPr>
          <a:lstStyle/>
          <a:p>
            <a:endParaRPr lang="en-GB" sz="3200" b="1" dirty="0">
              <a:solidFill>
                <a:prstClr val="black"/>
              </a:solidFill>
              <a:latin typeface="BentonSans-Bold"/>
            </a:endParaRPr>
          </a:p>
          <a:p>
            <a:r>
              <a:rPr lang="en-GB" sz="4000" dirty="0" smtClean="0">
                <a:latin typeface="BentonSans-Bold"/>
              </a:rPr>
              <a:t>Special Address</a:t>
            </a:r>
            <a:endParaRPr lang="en-GB" sz="4000" dirty="0">
              <a:latin typeface="BentonSans-Bold"/>
            </a:endParaRPr>
          </a:p>
          <a:p>
            <a:endParaRPr lang="en-GB" sz="4000" b="1" dirty="0" smtClean="0">
              <a:latin typeface="BentonSans-Bold"/>
            </a:endParaRPr>
          </a:p>
          <a:p>
            <a:r>
              <a:rPr lang="en-GB" sz="4000" b="1" dirty="0" err="1" smtClean="0">
                <a:latin typeface="BentonSans-Bold"/>
              </a:rPr>
              <a:t>Umirzak</a:t>
            </a:r>
            <a:r>
              <a:rPr lang="en-GB" sz="4000" b="1" dirty="0" smtClean="0">
                <a:latin typeface="BentonSans-Bold"/>
              </a:rPr>
              <a:t> </a:t>
            </a:r>
            <a:r>
              <a:rPr lang="en-GB" sz="4000" b="1" dirty="0" err="1" smtClean="0">
                <a:latin typeface="BentonSans-Bold"/>
              </a:rPr>
              <a:t>Shukeyev</a:t>
            </a:r>
            <a:r>
              <a:rPr lang="en-GB" sz="4000" dirty="0" smtClean="0">
                <a:latin typeface="BentonSans-Bold"/>
              </a:rPr>
              <a:t>, Chief Executive Officer, </a:t>
            </a:r>
            <a:r>
              <a:rPr lang="en-GB" sz="4000" i="1" dirty="0" err="1" smtClean="0">
                <a:latin typeface="BentonSans-Bold"/>
              </a:rPr>
              <a:t>Samnuk</a:t>
            </a:r>
            <a:r>
              <a:rPr lang="en-GB" sz="4000" i="1" dirty="0" smtClean="0">
                <a:latin typeface="BentonSans-Bold"/>
              </a:rPr>
              <a:t> </a:t>
            </a:r>
            <a:r>
              <a:rPr lang="en-GB" sz="4000" i="1" dirty="0" err="1" smtClean="0">
                <a:latin typeface="BentonSans-Bold"/>
              </a:rPr>
              <a:t>Kazyna</a:t>
            </a:r>
            <a:endParaRPr lang="en-GB" sz="4000" i="1" dirty="0">
              <a:latin typeface="BentonSans-Bold"/>
            </a:endParaRPr>
          </a:p>
        </p:txBody>
      </p:sp>
    </p:spTree>
    <p:extLst>
      <p:ext uri="{BB962C8B-B14F-4D97-AF65-F5344CB8AC3E}">
        <p14:creationId xmlns="" xmlns:p14="http://schemas.microsoft.com/office/powerpoint/2010/main" val="298066651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62188"/>
          </a:xfrm>
        </p:spPr>
      </p:pic>
      <p:sp>
        <p:nvSpPr>
          <p:cNvPr id="5" name="TextBox 4"/>
          <p:cNvSpPr txBox="1"/>
          <p:nvPr/>
        </p:nvSpPr>
        <p:spPr>
          <a:xfrm>
            <a:off x="685801" y="1971676"/>
            <a:ext cx="10613570" cy="3046988"/>
          </a:xfrm>
          <a:prstGeom prst="rect">
            <a:avLst/>
          </a:prstGeom>
          <a:noFill/>
        </p:spPr>
        <p:txBody>
          <a:bodyPr wrap="square" rtlCol="0">
            <a:spAutoFit/>
          </a:bodyPr>
          <a:lstStyle/>
          <a:p>
            <a:endParaRPr lang="en-GB" sz="3200" b="1" dirty="0">
              <a:solidFill>
                <a:prstClr val="black"/>
              </a:solidFill>
              <a:latin typeface="BentonSans-Bold"/>
            </a:endParaRPr>
          </a:p>
          <a:p>
            <a:r>
              <a:rPr lang="en-GB" sz="4000" dirty="0">
                <a:latin typeface="BentonSans-Bold"/>
              </a:rPr>
              <a:t>Closing remarks and close of Conference</a:t>
            </a:r>
          </a:p>
          <a:p>
            <a:endParaRPr lang="en-GB" sz="4000" b="1" dirty="0" smtClean="0">
              <a:latin typeface="BentonSans-Bold"/>
            </a:endParaRPr>
          </a:p>
          <a:p>
            <a:r>
              <a:rPr lang="en-GB" sz="4000" b="1" dirty="0" err="1" smtClean="0">
                <a:latin typeface="BentonSans-Bold"/>
              </a:rPr>
              <a:t>Kairat</a:t>
            </a:r>
            <a:r>
              <a:rPr lang="en-GB" sz="4000" b="1" dirty="0" smtClean="0">
                <a:latin typeface="BentonSans-Bold"/>
              </a:rPr>
              <a:t> </a:t>
            </a:r>
            <a:r>
              <a:rPr lang="en-GB" sz="4000" b="1" dirty="0" err="1">
                <a:latin typeface="BentonSans-Bold"/>
              </a:rPr>
              <a:t>Kelimbetov</a:t>
            </a:r>
            <a:r>
              <a:rPr lang="en-GB" sz="4000" dirty="0">
                <a:latin typeface="BentonSans-Regular"/>
              </a:rPr>
              <a:t>, Governor, </a:t>
            </a:r>
            <a:r>
              <a:rPr lang="en-GB" sz="4000" i="1" dirty="0">
                <a:latin typeface="BentonSans-Italic"/>
              </a:rPr>
              <a:t>National Bank of Kazakhstan</a:t>
            </a:r>
            <a:endParaRPr lang="en-GB" sz="4000" dirty="0">
              <a:solidFill>
                <a:prstClr val="black"/>
              </a:solidFill>
            </a:endParaRPr>
          </a:p>
        </p:txBody>
      </p:sp>
    </p:spTree>
    <p:extLst>
      <p:ext uri="{BB962C8B-B14F-4D97-AF65-F5344CB8AC3E}">
        <p14:creationId xmlns="" xmlns:p14="http://schemas.microsoft.com/office/powerpoint/2010/main" val="298066651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2094"/>
            <a:ext cx="12192000" cy="6862188"/>
          </a:xfrm>
          <a:prstGeom prst="rect">
            <a:avLst/>
          </a:prstGeom>
        </p:spPr>
      </p:pic>
    </p:spTree>
    <p:extLst>
      <p:ext uri="{BB962C8B-B14F-4D97-AF65-F5344CB8AC3E}">
        <p14:creationId xmlns="" xmlns:p14="http://schemas.microsoft.com/office/powerpoint/2010/main" val="29031964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562709" y="457201"/>
            <a:ext cx="10971609" cy="639812"/>
          </a:xfrm>
        </p:spPr>
        <p:txBody>
          <a:bodyPr/>
          <a:lstStyle/>
          <a:p>
            <a:r>
              <a:rPr lang="en-US" sz="3200" b="1" dirty="0" smtClean="0">
                <a:latin typeface="Segoe UI" pitchFamily="34" charset="0"/>
                <a:ea typeface="Segoe UI" pitchFamily="34" charset="0"/>
                <a:cs typeface="Segoe UI" pitchFamily="34" charset="0"/>
              </a:rPr>
              <a:t>Economic developments</a:t>
            </a:r>
            <a:endParaRPr lang="en-US" sz="3200" b="1" dirty="0"/>
          </a:p>
        </p:txBody>
      </p:sp>
      <p:sp>
        <p:nvSpPr>
          <p:cNvPr id="6" name="Text Placeholder 5"/>
          <p:cNvSpPr>
            <a:spLocks noGrp="1"/>
          </p:cNvSpPr>
          <p:nvPr>
            <p:ph type="body" idx="1"/>
          </p:nvPr>
        </p:nvSpPr>
        <p:spPr>
          <a:xfrm>
            <a:off x="468923" y="1295401"/>
            <a:ext cx="10785231" cy="457201"/>
          </a:xfrm>
        </p:spPr>
        <p:txBody>
          <a:bodyPr>
            <a:normAutofit lnSpcReduction="10000"/>
          </a:bodyPr>
          <a:lstStyle/>
          <a:p>
            <a:r>
              <a:rPr lang="en-US" sz="2700" b="0" dirty="0" smtClean="0">
                <a:solidFill>
                  <a:srgbClr val="0000FF"/>
                </a:solidFill>
              </a:rPr>
              <a:t>Also economic growth is narrowly based.</a:t>
            </a:r>
            <a:endParaRPr lang="en-US" sz="2700" b="0" dirty="0">
              <a:solidFill>
                <a:srgbClr val="0000FF"/>
              </a:solidFill>
            </a:endParaRPr>
          </a:p>
        </p:txBody>
      </p:sp>
      <p:graphicFrame>
        <p:nvGraphicFramePr>
          <p:cNvPr id="12" name="Content Placeholder 6"/>
          <p:cNvGraphicFramePr>
            <a:graphicFrameLocks noGrp="1"/>
          </p:cNvGraphicFramePr>
          <p:nvPr>
            <p:ph sz="quarter" idx="4"/>
          </p:nvPr>
        </p:nvGraphicFramePr>
        <p:xfrm>
          <a:off x="6846278" y="2057400"/>
          <a:ext cx="4454769" cy="3951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nvGraphicFramePr>
        <p:xfrm>
          <a:off x="937847" y="2057400"/>
          <a:ext cx="4876800" cy="3962400"/>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3"/>
          <p:cNvPicPr>
            <a:picLocks noChangeAspect="1" noChangeArrowheads="1"/>
          </p:cNvPicPr>
          <p:nvPr/>
        </p:nvPicPr>
        <p:blipFill>
          <a:blip r:embed="rId5" cstate="print"/>
          <a:srcRect/>
          <a:stretch>
            <a:fillRect/>
          </a:stretch>
        </p:blipFill>
        <p:spPr bwMode="auto">
          <a:xfrm>
            <a:off x="2977" y="8931"/>
            <a:ext cx="12189024" cy="399604"/>
          </a:xfrm>
          <a:prstGeom prst="rect">
            <a:avLst/>
          </a:prstGeom>
          <a:noFill/>
          <a:ln w="12700" cap="flat">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3200" b="1" dirty="0" smtClean="0">
                <a:latin typeface="Segoe UI" pitchFamily="34" charset="0"/>
                <a:ea typeface="Segoe UI" pitchFamily="34" charset="0"/>
                <a:cs typeface="Segoe UI" pitchFamily="34" charset="0"/>
              </a:rPr>
              <a:t>Economic outlook</a:t>
            </a:r>
            <a:endParaRPr lang="en-US" sz="3200" b="1" dirty="0"/>
          </a:p>
        </p:txBody>
      </p:sp>
      <p:sp>
        <p:nvSpPr>
          <p:cNvPr id="11" name="Content Placeholder 10"/>
          <p:cNvSpPr>
            <a:spLocks noGrp="1"/>
          </p:cNvSpPr>
          <p:nvPr>
            <p:ph sz="half" idx="1"/>
          </p:nvPr>
        </p:nvSpPr>
        <p:spPr>
          <a:xfrm>
            <a:off x="375139" y="1143000"/>
            <a:ext cx="11535508" cy="1295400"/>
          </a:xfrm>
        </p:spPr>
        <p:txBody>
          <a:bodyPr/>
          <a:lstStyle/>
          <a:p>
            <a:pPr marL="0" indent="0">
              <a:spcBef>
                <a:spcPts val="0"/>
              </a:spcBef>
              <a:buNone/>
            </a:pPr>
            <a:r>
              <a:rPr lang="en-US" sz="2700" dirty="0" smtClean="0">
                <a:solidFill>
                  <a:srgbClr val="0000FF"/>
                </a:solidFill>
              </a:rPr>
              <a:t>The near-term outlook has become less favorable, given a weaker global backdrop, while medium-term prospects are stronger…</a:t>
            </a:r>
          </a:p>
        </p:txBody>
      </p:sp>
      <p:graphicFrame>
        <p:nvGraphicFramePr>
          <p:cNvPr id="12" name="Content Placeholder 11"/>
          <p:cNvGraphicFramePr>
            <a:graphicFrameLocks noGrp="1"/>
          </p:cNvGraphicFramePr>
          <p:nvPr>
            <p:ph sz="half" idx="2"/>
          </p:nvPr>
        </p:nvGraphicFramePr>
        <p:xfrm>
          <a:off x="6283570" y="2590801"/>
          <a:ext cx="4755661" cy="35687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937847" y="2590800"/>
          <a:ext cx="4970584" cy="3505200"/>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3"/>
          <p:cNvPicPr>
            <a:picLocks noChangeAspect="1" noChangeArrowheads="1"/>
          </p:cNvPicPr>
          <p:nvPr/>
        </p:nvPicPr>
        <p:blipFill>
          <a:blip r:embed="rId5" cstate="print"/>
          <a:srcRect/>
          <a:stretch>
            <a:fillRect/>
          </a:stretch>
        </p:blipFill>
        <p:spPr bwMode="auto">
          <a:xfrm>
            <a:off x="2977" y="8931"/>
            <a:ext cx="12189024" cy="399604"/>
          </a:xfrm>
          <a:prstGeom prst="rect">
            <a:avLst/>
          </a:prstGeom>
          <a:noFill/>
          <a:ln w="12700" cap="flat">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7569" y="457200"/>
            <a:ext cx="11652739" cy="533400"/>
          </a:xfrm>
          <a:prstGeom prst="rect">
            <a:avLst/>
          </a:prstGeom>
        </p:spPr>
        <p:txBody>
          <a:bodyPr vert="horz" lIns="103897" tIns="51949" rIns="103897" bIns="51949" rtlCol="0" anchor="ctr">
            <a:noAutofit/>
          </a:bodyPr>
          <a:lstStyle/>
          <a:p>
            <a:pPr algn="l">
              <a:defRPr/>
            </a:pPr>
            <a:r>
              <a:rPr lang="en-US" sz="3200" b="1" dirty="0" smtClean="0">
                <a:solidFill>
                  <a:srgbClr val="800000"/>
                </a:solidFill>
                <a:latin typeface="Segoe UI" pitchFamily="34" charset="0"/>
                <a:ea typeface="Segoe UI" pitchFamily="34" charset="0"/>
                <a:cs typeface="Segoe UI" pitchFamily="34" charset="0"/>
                <a:sym typeface="Gill Sans MT" charset="0"/>
              </a:rPr>
              <a:t>Risks to the outlook </a:t>
            </a:r>
            <a:endParaRPr lang="en-US" sz="3200" b="1" dirty="0">
              <a:solidFill>
                <a:srgbClr val="800000"/>
              </a:solidFill>
              <a:latin typeface="Segoe UI" pitchFamily="34" charset="0"/>
              <a:ea typeface="Segoe UI" pitchFamily="34" charset="0"/>
              <a:cs typeface="Segoe UI" pitchFamily="34" charset="0"/>
              <a:sym typeface="Gill Sans MT" charset="0"/>
            </a:endParaRPr>
          </a:p>
        </p:txBody>
      </p:sp>
      <p:sp>
        <p:nvSpPr>
          <p:cNvPr id="12" name="Flowchart: Data 11"/>
          <p:cNvSpPr/>
          <p:nvPr/>
        </p:nvSpPr>
        <p:spPr>
          <a:xfrm rot="20793165" flipV="1">
            <a:off x="808664" y="2613783"/>
            <a:ext cx="1157841" cy="130500"/>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3897" tIns="51949" rIns="103897" bIns="51949" rtlCol="0" anchor="ctr"/>
          <a:lstStyle/>
          <a:p>
            <a:pPr algn="ctr"/>
            <a:endParaRPr lang="en-US" dirty="0">
              <a:solidFill>
                <a:prstClr val="white"/>
              </a:solidFill>
            </a:endParaRPr>
          </a:p>
        </p:txBody>
      </p:sp>
      <p:graphicFrame>
        <p:nvGraphicFramePr>
          <p:cNvPr id="9" name="Diagram 8"/>
          <p:cNvGraphicFramePr/>
          <p:nvPr/>
        </p:nvGraphicFramePr>
        <p:xfrm>
          <a:off x="468923" y="1981200"/>
          <a:ext cx="11379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1" name="Straight Connector 10"/>
          <p:cNvCxnSpPr/>
          <p:nvPr/>
        </p:nvCxnSpPr>
        <p:spPr>
          <a:xfrm>
            <a:off x="3938953" y="4419600"/>
            <a:ext cx="812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7620000" y="4419600"/>
            <a:ext cx="1117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7596553" y="3124200"/>
            <a:ext cx="1117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938953" y="5715000"/>
            <a:ext cx="812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1" name="Rounded Rectangle 4"/>
          <p:cNvSpPr/>
          <p:nvPr/>
        </p:nvSpPr>
        <p:spPr>
          <a:xfrm>
            <a:off x="1219202" y="4800600"/>
            <a:ext cx="2736663" cy="982912"/>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1544" tIns="11544" rIns="11544" bIns="11544" numCol="1" spcCol="1443" anchor="ctr" anchorCtr="0">
            <a:noAutofit/>
          </a:bodyPr>
          <a:lstStyle/>
          <a:p>
            <a:pPr algn="ctr"/>
            <a:endParaRPr lang="en-US" sz="1900" dirty="0">
              <a:solidFill>
                <a:prstClr val="white"/>
              </a:solidFill>
              <a:latin typeface="Arial" pitchFamily="34" charset="0"/>
              <a:cs typeface="Arial" pitchFamily="34" charset="0"/>
            </a:endParaRPr>
          </a:p>
        </p:txBody>
      </p:sp>
      <p:sp>
        <p:nvSpPr>
          <p:cNvPr id="43" name="Rounded Rectangle 42"/>
          <p:cNvSpPr/>
          <p:nvPr/>
        </p:nvSpPr>
        <p:spPr>
          <a:xfrm>
            <a:off x="1125416" y="3962400"/>
            <a:ext cx="2844800" cy="990600"/>
          </a:xfrm>
          <a:prstGeom prst="roundRect">
            <a:avLst/>
          </a:prstGeom>
          <a:ln/>
        </p:spPr>
        <p:style>
          <a:lnRef idx="1">
            <a:schemeClr val="accent1"/>
          </a:lnRef>
          <a:fillRef idx="3">
            <a:schemeClr val="accent1"/>
          </a:fillRef>
          <a:effectRef idx="2">
            <a:schemeClr val="accent1"/>
          </a:effectRef>
          <a:fontRef idx="minor">
            <a:schemeClr val="lt1"/>
          </a:fontRef>
        </p:style>
        <p:txBody>
          <a:bodyPr lIns="103897" tIns="51949" rIns="103897" bIns="51949" rtlCol="0" anchor="ctr"/>
          <a:lstStyle/>
          <a:p>
            <a:r>
              <a:rPr lang="en-US" sz="2000" dirty="0" smtClean="0">
                <a:solidFill>
                  <a:prstClr val="white"/>
                </a:solidFill>
                <a:latin typeface="Segoe UI" pitchFamily="34" charset="0"/>
                <a:ea typeface="Segoe UI" pitchFamily="34" charset="0"/>
                <a:cs typeface="Segoe UI" pitchFamily="34" charset="0"/>
              </a:rPr>
              <a:t>Geopolitical risks</a:t>
            </a:r>
          </a:p>
          <a:p>
            <a:r>
              <a:rPr lang="en-US" sz="2000" dirty="0" smtClean="0">
                <a:solidFill>
                  <a:prstClr val="white"/>
                </a:solidFill>
                <a:latin typeface="Segoe UI" pitchFamily="34" charset="0"/>
                <a:ea typeface="Segoe UI" pitchFamily="34" charset="0"/>
                <a:cs typeface="Segoe UI" pitchFamily="34" charset="0"/>
              </a:rPr>
              <a:t>(Russia-Ukraine, Middle East)</a:t>
            </a:r>
            <a:endParaRPr lang="en-US" sz="2000" dirty="0">
              <a:solidFill>
                <a:prstClr val="white"/>
              </a:solidFill>
              <a:latin typeface="Segoe UI" pitchFamily="34" charset="0"/>
              <a:ea typeface="Segoe UI" pitchFamily="34" charset="0"/>
              <a:cs typeface="Segoe UI" pitchFamily="34" charset="0"/>
            </a:endParaRPr>
          </a:p>
        </p:txBody>
      </p:sp>
      <p:sp>
        <p:nvSpPr>
          <p:cNvPr id="44" name="Rounded Rectangle 43"/>
          <p:cNvSpPr/>
          <p:nvPr/>
        </p:nvSpPr>
        <p:spPr>
          <a:xfrm>
            <a:off x="4689231" y="3886200"/>
            <a:ext cx="2946400" cy="1143000"/>
          </a:xfrm>
          <a:prstGeom prst="roundRect">
            <a:avLst/>
          </a:prstGeom>
          <a:ln/>
        </p:spPr>
        <p:style>
          <a:lnRef idx="1">
            <a:schemeClr val="accent1"/>
          </a:lnRef>
          <a:fillRef idx="3">
            <a:schemeClr val="accent1"/>
          </a:fillRef>
          <a:effectRef idx="2">
            <a:schemeClr val="accent1"/>
          </a:effectRef>
          <a:fontRef idx="minor">
            <a:schemeClr val="lt1"/>
          </a:fontRef>
        </p:style>
        <p:txBody>
          <a:bodyPr lIns="103897" tIns="51949" rIns="103897" bIns="51949" rtlCol="0" anchor="ctr"/>
          <a:lstStyle/>
          <a:p>
            <a:pPr lvl="0"/>
            <a:r>
              <a:rPr lang="en-US" sz="2000" dirty="0" smtClean="0">
                <a:latin typeface="Segoe UI" pitchFamily="34" charset="0"/>
                <a:ea typeface="Segoe UI" pitchFamily="34" charset="0"/>
                <a:cs typeface="Segoe UI" pitchFamily="34" charset="0"/>
              </a:rPr>
              <a:t>Transport disruptions, Russia growth, and ruble depreciation </a:t>
            </a:r>
            <a:endParaRPr lang="en-US" sz="2000" dirty="0">
              <a:latin typeface="Segoe UI" pitchFamily="34" charset="0"/>
              <a:ea typeface="Segoe UI" pitchFamily="34" charset="0"/>
              <a:cs typeface="Segoe UI" pitchFamily="34" charset="0"/>
            </a:endParaRPr>
          </a:p>
        </p:txBody>
      </p:sp>
      <p:sp>
        <p:nvSpPr>
          <p:cNvPr id="45" name="Rounded Rectangle 44"/>
          <p:cNvSpPr/>
          <p:nvPr/>
        </p:nvSpPr>
        <p:spPr>
          <a:xfrm>
            <a:off x="8628184" y="3886200"/>
            <a:ext cx="2946400" cy="990600"/>
          </a:xfrm>
          <a:prstGeom prst="roundRect">
            <a:avLst/>
          </a:prstGeom>
          <a:ln/>
        </p:spPr>
        <p:style>
          <a:lnRef idx="1">
            <a:schemeClr val="accent1"/>
          </a:lnRef>
          <a:fillRef idx="3">
            <a:schemeClr val="accent1"/>
          </a:fillRef>
          <a:effectRef idx="2">
            <a:schemeClr val="accent1"/>
          </a:effectRef>
          <a:fontRef idx="minor">
            <a:schemeClr val="lt1"/>
          </a:fontRef>
        </p:style>
        <p:txBody>
          <a:bodyPr lIns="103897" tIns="51949" rIns="103897" bIns="51949" rtlCol="0" anchor="ctr"/>
          <a:lstStyle/>
          <a:p>
            <a:r>
              <a:rPr lang="en-US" sz="2000" dirty="0" smtClean="0">
                <a:latin typeface="Segoe UI" pitchFamily="34" charset="0"/>
                <a:ea typeface="Segoe UI" pitchFamily="34" charset="0"/>
                <a:cs typeface="Segoe UI" pitchFamily="34" charset="0"/>
              </a:rPr>
              <a:t>Exports,</a:t>
            </a:r>
          </a:p>
          <a:p>
            <a:r>
              <a:rPr lang="en-US" sz="2000" dirty="0" smtClean="0">
                <a:latin typeface="Segoe UI" pitchFamily="34" charset="0"/>
                <a:ea typeface="Segoe UI" pitchFamily="34" charset="0"/>
                <a:cs typeface="Segoe UI" pitchFamily="34" charset="0"/>
              </a:rPr>
              <a:t>project financing, FDI, bank credit lines</a:t>
            </a:r>
          </a:p>
        </p:txBody>
      </p:sp>
      <p:sp>
        <p:nvSpPr>
          <p:cNvPr id="46" name="Rounded Rectangle 45"/>
          <p:cNvSpPr/>
          <p:nvPr/>
        </p:nvSpPr>
        <p:spPr>
          <a:xfrm>
            <a:off x="1125416" y="5257800"/>
            <a:ext cx="2844800" cy="9906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3897" tIns="51949" rIns="103897" bIns="51949" rtlCol="0" anchor="ctr"/>
          <a:lstStyle/>
          <a:p>
            <a:pPr algn="ctr"/>
            <a:r>
              <a:rPr lang="en-US" sz="2000" dirty="0" smtClean="0">
                <a:solidFill>
                  <a:prstClr val="white"/>
                </a:solidFill>
                <a:latin typeface="Segoe UI" pitchFamily="34" charset="0"/>
                <a:ea typeface="Segoe UI" pitchFamily="34" charset="0"/>
                <a:cs typeface="Segoe UI" pitchFamily="34" charset="0"/>
              </a:rPr>
              <a:t>Domestic confidence</a:t>
            </a:r>
            <a:endParaRPr lang="en-US" sz="2000" dirty="0">
              <a:solidFill>
                <a:prstClr val="white"/>
              </a:solidFill>
              <a:latin typeface="Segoe UI" pitchFamily="34" charset="0"/>
              <a:ea typeface="Segoe UI" pitchFamily="34" charset="0"/>
              <a:cs typeface="Segoe UI" pitchFamily="34" charset="0"/>
            </a:endParaRPr>
          </a:p>
        </p:txBody>
      </p:sp>
      <p:sp>
        <p:nvSpPr>
          <p:cNvPr id="15" name="TextBox 14"/>
          <p:cNvSpPr txBox="1"/>
          <p:nvPr/>
        </p:nvSpPr>
        <p:spPr>
          <a:xfrm>
            <a:off x="281355" y="1143002"/>
            <a:ext cx="11629292" cy="935909"/>
          </a:xfrm>
          <a:prstGeom prst="rect">
            <a:avLst/>
          </a:prstGeom>
          <a:noFill/>
        </p:spPr>
        <p:txBody>
          <a:bodyPr wrap="square" lIns="103897" tIns="51949" rIns="103897" bIns="51949" rtlCol="0">
            <a:spAutoFit/>
          </a:bodyPr>
          <a:lstStyle/>
          <a:p>
            <a:pPr algn="l"/>
            <a:r>
              <a:rPr lang="en-US" sz="2700" dirty="0" smtClean="0">
                <a:solidFill>
                  <a:srgbClr val="0000FF"/>
                </a:solidFill>
                <a:latin typeface="Segoe UI" pitchFamily="34" charset="0"/>
                <a:ea typeface="Segoe UI" pitchFamily="34" charset="0"/>
                <a:cs typeface="Segoe UI" pitchFamily="34" charset="0"/>
              </a:rPr>
              <a:t>Risks to the near-term outlook are predominantly external and on the downside...</a:t>
            </a:r>
            <a:endParaRPr lang="en-US" sz="2700" dirty="0">
              <a:solidFill>
                <a:srgbClr val="0000FF"/>
              </a:solidFill>
            </a:endParaRPr>
          </a:p>
        </p:txBody>
      </p:sp>
      <p:pic>
        <p:nvPicPr>
          <p:cNvPr id="16" name="Picture 3"/>
          <p:cNvPicPr>
            <a:picLocks noChangeAspect="1" noChangeArrowheads="1"/>
          </p:cNvPicPr>
          <p:nvPr/>
        </p:nvPicPr>
        <p:blipFill>
          <a:blip r:embed="rId8" cstate="print"/>
          <a:srcRect/>
          <a:stretch>
            <a:fillRect/>
          </a:stretch>
        </p:blipFill>
        <p:spPr bwMode="auto">
          <a:xfrm>
            <a:off x="2977" y="8931"/>
            <a:ext cx="12189024" cy="399604"/>
          </a:xfrm>
          <a:prstGeom prst="rect">
            <a:avLst/>
          </a:prstGeom>
          <a:noFill/>
          <a:ln w="12700" cap="flat">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87570" y="2130848"/>
            <a:ext cx="12004431" cy="1755352"/>
          </a:xfrm>
        </p:spPr>
        <p:txBody>
          <a:bodyPr>
            <a:normAutofit fontScale="90000"/>
          </a:bodyPr>
          <a:lstStyle/>
          <a:p>
            <a:pPr algn="ctr"/>
            <a:r>
              <a:rPr lang="en-US" sz="4100" dirty="0" smtClean="0">
                <a:solidFill>
                  <a:srgbClr val="0000FF"/>
                </a:solidFill>
                <a:latin typeface="Segoe UI" pitchFamily="34" charset="0"/>
                <a:ea typeface="Segoe UI" pitchFamily="34" charset="0"/>
                <a:cs typeface="Segoe UI" pitchFamily="34" charset="0"/>
                <a:sym typeface="Gill Sans" charset="0"/>
              </a:rPr>
              <a:t/>
            </a:r>
            <a:br>
              <a:rPr lang="en-US" sz="4100" dirty="0" smtClean="0">
                <a:solidFill>
                  <a:srgbClr val="0000FF"/>
                </a:solidFill>
                <a:latin typeface="Segoe UI" pitchFamily="34" charset="0"/>
                <a:ea typeface="Segoe UI" pitchFamily="34" charset="0"/>
                <a:cs typeface="Segoe UI" pitchFamily="34" charset="0"/>
                <a:sym typeface="Gill Sans" charset="0"/>
              </a:rPr>
            </a:br>
            <a:r>
              <a:rPr lang="en-US" sz="4100" b="1" dirty="0" smtClean="0">
                <a:latin typeface="Segoe UI" pitchFamily="34" charset="0"/>
                <a:ea typeface="Segoe UI" pitchFamily="34" charset="0"/>
                <a:cs typeface="Segoe UI" pitchFamily="34" charset="0"/>
                <a:sym typeface="Gill Sans" charset="0"/>
              </a:rPr>
              <a:t>Financial sector developments and </a:t>
            </a:r>
            <a:br>
              <a:rPr lang="en-US" sz="4100" b="1" dirty="0" smtClean="0">
                <a:latin typeface="Segoe UI" pitchFamily="34" charset="0"/>
                <a:ea typeface="Segoe UI" pitchFamily="34" charset="0"/>
                <a:cs typeface="Segoe UI" pitchFamily="34" charset="0"/>
                <a:sym typeface="Gill Sans" charset="0"/>
              </a:rPr>
            </a:br>
            <a:r>
              <a:rPr lang="en-US" sz="4100" b="1" dirty="0" smtClean="0">
                <a:latin typeface="Segoe UI" pitchFamily="34" charset="0"/>
                <a:ea typeface="Segoe UI" pitchFamily="34" charset="0"/>
                <a:cs typeface="Segoe UI" pitchFamily="34" charset="0"/>
                <a:sym typeface="Gill Sans" charset="0"/>
              </a:rPr>
              <a:t>macro-financial linkages</a:t>
            </a:r>
            <a:r>
              <a:rPr lang="en-US" sz="4100" dirty="0" smtClean="0">
                <a:solidFill>
                  <a:srgbClr val="0000FF"/>
                </a:solidFill>
                <a:ea typeface="Segoe UI" pitchFamily="34" charset="0"/>
                <a:cs typeface="Segoe UI" pitchFamily="34" charset="0"/>
              </a:rPr>
              <a:t/>
            </a:r>
            <a:br>
              <a:rPr lang="en-US" sz="4100" dirty="0" smtClean="0">
                <a:solidFill>
                  <a:srgbClr val="0000FF"/>
                </a:solidFill>
                <a:ea typeface="Segoe UI" pitchFamily="34" charset="0"/>
                <a:cs typeface="Segoe UI" pitchFamily="34" charset="0"/>
              </a:rPr>
            </a:br>
            <a:endParaRPr lang="en-US" dirty="0"/>
          </a:p>
        </p:txBody>
      </p:sp>
      <p:pic>
        <p:nvPicPr>
          <p:cNvPr id="4" name="Picture 3"/>
          <p:cNvPicPr>
            <a:picLocks noChangeAspect="1" noChangeArrowheads="1"/>
          </p:cNvPicPr>
          <p:nvPr/>
        </p:nvPicPr>
        <p:blipFill>
          <a:blip r:embed="rId3" cstate="print"/>
          <a:srcRect/>
          <a:stretch>
            <a:fillRect/>
          </a:stretch>
        </p:blipFill>
        <p:spPr bwMode="auto">
          <a:xfrm>
            <a:off x="2977" y="8931"/>
            <a:ext cx="12189024" cy="399604"/>
          </a:xfrm>
          <a:prstGeom prst="rect">
            <a:avLst/>
          </a:prstGeom>
          <a:noFill/>
          <a:ln w="12700" cap="flat">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Segoe UI" pitchFamily="34" charset="0"/>
                <a:ea typeface="Segoe UI" pitchFamily="34" charset="0"/>
                <a:cs typeface="Segoe UI" pitchFamily="34" charset="0"/>
              </a:rPr>
              <a:t>Financial sector developments and macro linkages</a:t>
            </a:r>
            <a:r>
              <a:rPr lang="en-US" sz="4100" b="1" dirty="0" smtClean="0">
                <a:latin typeface="Segoe UI" pitchFamily="34" charset="0"/>
                <a:ea typeface="Segoe UI" pitchFamily="34" charset="0"/>
                <a:cs typeface="Segoe UI" pitchFamily="34" charset="0"/>
              </a:rPr>
              <a:t/>
            </a:r>
            <a:br>
              <a:rPr lang="en-US" sz="4100" b="1" dirty="0" smtClean="0">
                <a:latin typeface="Segoe UI" pitchFamily="34" charset="0"/>
                <a:ea typeface="Segoe UI" pitchFamily="34" charset="0"/>
                <a:cs typeface="Segoe UI" pitchFamily="34" charset="0"/>
              </a:rPr>
            </a:br>
            <a:endParaRPr lang="en-US" dirty="0"/>
          </a:p>
        </p:txBody>
      </p:sp>
      <p:graphicFrame>
        <p:nvGraphicFramePr>
          <p:cNvPr id="5" name="Chart 4"/>
          <p:cNvGraphicFramePr/>
          <p:nvPr/>
        </p:nvGraphicFramePr>
        <p:xfrm>
          <a:off x="281355" y="2743200"/>
          <a:ext cx="5524501" cy="361188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81355" y="1295400"/>
            <a:ext cx="11629292" cy="935909"/>
          </a:xfrm>
          <a:prstGeom prst="rect">
            <a:avLst/>
          </a:prstGeom>
          <a:noFill/>
        </p:spPr>
        <p:txBody>
          <a:bodyPr wrap="square" lIns="103897" tIns="51949" rIns="103897" bIns="51949" rtlCol="0">
            <a:spAutoFit/>
          </a:bodyPr>
          <a:lstStyle/>
          <a:p>
            <a:pPr algn="l"/>
            <a:r>
              <a:rPr lang="en-US" sz="2700" dirty="0" smtClean="0">
                <a:solidFill>
                  <a:srgbClr val="0000FF"/>
                </a:solidFill>
                <a:latin typeface="Segoe UI" pitchFamily="34" charset="0"/>
                <a:ea typeface="Segoe UI" pitchFamily="34" charset="0"/>
                <a:cs typeface="Segoe UI" pitchFamily="34" charset="0"/>
              </a:rPr>
              <a:t>An unsustainable surge in external borrowing pre-crisis led to unsustainable growth in credit, the stock market, and housing prices…</a:t>
            </a:r>
            <a:endParaRPr lang="en-US" sz="2700" dirty="0">
              <a:solidFill>
                <a:srgbClr val="0000FF"/>
              </a:solidFill>
              <a:latin typeface="Segoe UI" pitchFamily="34" charset="0"/>
              <a:ea typeface="Segoe UI" pitchFamily="34" charset="0"/>
              <a:cs typeface="Segoe UI" pitchFamily="34" charset="0"/>
            </a:endParaRPr>
          </a:p>
        </p:txBody>
      </p:sp>
      <p:graphicFrame>
        <p:nvGraphicFramePr>
          <p:cNvPr id="7" name="Chart 6"/>
          <p:cNvGraphicFramePr>
            <a:graphicFrameLocks noGrp="1"/>
          </p:cNvGraphicFramePr>
          <p:nvPr/>
        </p:nvGraphicFramePr>
        <p:xfrm>
          <a:off x="6002215" y="2667000"/>
          <a:ext cx="5627077" cy="3657600"/>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3"/>
          <p:cNvPicPr>
            <a:picLocks noChangeAspect="1" noChangeArrowheads="1"/>
          </p:cNvPicPr>
          <p:nvPr/>
        </p:nvPicPr>
        <p:blipFill>
          <a:blip r:embed="rId5" cstate="print"/>
          <a:srcRect/>
          <a:stretch>
            <a:fillRect/>
          </a:stretch>
        </p:blipFill>
        <p:spPr bwMode="auto">
          <a:xfrm>
            <a:off x="2977" y="8931"/>
            <a:ext cx="12189024" cy="399604"/>
          </a:xfrm>
          <a:prstGeom prst="rect">
            <a:avLst/>
          </a:prstGeom>
          <a:noFill/>
          <a:ln w="12700" cap="flat">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Segoe UI" pitchFamily="34" charset="0"/>
                <a:ea typeface="Segoe UI" pitchFamily="34" charset="0"/>
                <a:cs typeface="Segoe UI" pitchFamily="34" charset="0"/>
              </a:rPr>
              <a:t>Financial sector developments and macro linkages</a:t>
            </a:r>
            <a:endParaRPr lang="en-US" sz="3200" dirty="0"/>
          </a:p>
        </p:txBody>
      </p:sp>
      <p:graphicFrame>
        <p:nvGraphicFramePr>
          <p:cNvPr id="8" name="Chart 7"/>
          <p:cNvGraphicFramePr>
            <a:graphicFrameLocks noGrp="1"/>
          </p:cNvGraphicFramePr>
          <p:nvPr/>
        </p:nvGraphicFramePr>
        <p:xfrm>
          <a:off x="1125417" y="2438400"/>
          <a:ext cx="10410092"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81355" y="1295400"/>
            <a:ext cx="11629292" cy="935909"/>
          </a:xfrm>
          <a:prstGeom prst="rect">
            <a:avLst/>
          </a:prstGeom>
          <a:noFill/>
        </p:spPr>
        <p:txBody>
          <a:bodyPr wrap="square" lIns="103897" tIns="51949" rIns="103897" bIns="51949" rtlCol="0">
            <a:spAutoFit/>
          </a:bodyPr>
          <a:lstStyle/>
          <a:p>
            <a:pPr algn="l"/>
            <a:r>
              <a:rPr lang="en-US" sz="2700" dirty="0" smtClean="0">
                <a:solidFill>
                  <a:srgbClr val="0000FF"/>
                </a:solidFill>
                <a:latin typeface="Segoe UI" pitchFamily="34" charset="0"/>
                <a:ea typeface="Segoe UI" pitchFamily="34" charset="0"/>
                <a:cs typeface="Segoe UI" pitchFamily="34" charset="0"/>
              </a:rPr>
              <a:t>This culminated in a sharp reversal in credit expansion, magnified by deleveraging, especially in the real estate sector…</a:t>
            </a:r>
          </a:p>
        </p:txBody>
      </p:sp>
      <p:pic>
        <p:nvPicPr>
          <p:cNvPr id="5" name="Picture 3"/>
          <p:cNvPicPr>
            <a:picLocks noChangeAspect="1" noChangeArrowheads="1"/>
          </p:cNvPicPr>
          <p:nvPr/>
        </p:nvPicPr>
        <p:blipFill>
          <a:blip r:embed="rId4" cstate="print"/>
          <a:srcRect/>
          <a:stretch>
            <a:fillRect/>
          </a:stretch>
        </p:blipFill>
        <p:spPr bwMode="auto">
          <a:xfrm>
            <a:off x="2977" y="8931"/>
            <a:ext cx="12189024" cy="399604"/>
          </a:xfrm>
          <a:prstGeom prst="rect">
            <a:avLst/>
          </a:prstGeom>
          <a:noFill/>
          <a:ln w="12700" cap="flat">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Segoe UI" pitchFamily="34" charset="0"/>
                <a:ea typeface="Segoe UI" pitchFamily="34" charset="0"/>
                <a:cs typeface="Segoe UI" pitchFamily="34" charset="0"/>
              </a:rPr>
              <a:t>Financial sector developments and macro linkages</a:t>
            </a:r>
            <a:endParaRPr lang="en-US" sz="3200" dirty="0"/>
          </a:p>
        </p:txBody>
      </p:sp>
      <p:graphicFrame>
        <p:nvGraphicFramePr>
          <p:cNvPr id="5" name="Chart 4"/>
          <p:cNvGraphicFramePr>
            <a:graphicFrameLocks noGrp="1"/>
          </p:cNvGraphicFramePr>
          <p:nvPr/>
        </p:nvGraphicFramePr>
        <p:xfrm>
          <a:off x="6752492" y="2895600"/>
          <a:ext cx="4876800" cy="3505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81354" y="1295401"/>
            <a:ext cx="11910647" cy="1351408"/>
          </a:xfrm>
          <a:prstGeom prst="rect">
            <a:avLst/>
          </a:prstGeom>
          <a:noFill/>
        </p:spPr>
        <p:txBody>
          <a:bodyPr wrap="square" lIns="103897" tIns="51949" rIns="103897" bIns="51949" rtlCol="0">
            <a:spAutoFit/>
          </a:bodyPr>
          <a:lstStyle/>
          <a:p>
            <a:pPr algn="l"/>
            <a:r>
              <a:rPr lang="en-US" sz="2700" dirty="0" smtClean="0">
                <a:solidFill>
                  <a:srgbClr val="0000FF"/>
                </a:solidFill>
                <a:latin typeface="Segoe UI" pitchFamily="34" charset="0"/>
                <a:ea typeface="Segoe UI" pitchFamily="34" charset="0"/>
                <a:cs typeface="Segoe UI" pitchFamily="34" charset="0"/>
              </a:rPr>
              <a:t>Slow recovery in credit led to a marked deceleration in growth (notwithstanding a quick rebound from the crisis), exacerbating the rise in NPLs and limiting the recovery in banks’ capital…</a:t>
            </a:r>
            <a:endParaRPr lang="en-US" sz="2700" dirty="0">
              <a:solidFill>
                <a:srgbClr val="0000FF"/>
              </a:solidFill>
            </a:endParaRPr>
          </a:p>
        </p:txBody>
      </p:sp>
      <p:graphicFrame>
        <p:nvGraphicFramePr>
          <p:cNvPr id="7" name="Chart 6"/>
          <p:cNvGraphicFramePr/>
          <p:nvPr/>
        </p:nvGraphicFramePr>
        <p:xfrm>
          <a:off x="656492" y="2971800"/>
          <a:ext cx="5738447" cy="3352800"/>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3"/>
          <p:cNvPicPr>
            <a:picLocks noChangeAspect="1" noChangeArrowheads="1"/>
          </p:cNvPicPr>
          <p:nvPr/>
        </p:nvPicPr>
        <p:blipFill>
          <a:blip r:embed="rId5" cstate="print"/>
          <a:srcRect/>
          <a:stretch>
            <a:fillRect/>
          </a:stretch>
        </p:blipFill>
        <p:spPr bwMode="auto">
          <a:xfrm>
            <a:off x="2977" y="8931"/>
            <a:ext cx="12189024" cy="399604"/>
          </a:xfrm>
          <a:prstGeom prst="rect">
            <a:avLst/>
          </a:prstGeom>
          <a:noFill/>
          <a:ln w="12700" cap="flat">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Segoe UI" pitchFamily="34" charset="0"/>
                <a:ea typeface="Segoe UI" pitchFamily="34" charset="0"/>
                <a:cs typeface="Segoe UI" pitchFamily="34" charset="0"/>
              </a:rPr>
              <a:t>Financial sector developments and macro linkages</a:t>
            </a:r>
            <a:endParaRPr lang="en-US" sz="3200" dirty="0"/>
          </a:p>
        </p:txBody>
      </p:sp>
      <p:sp>
        <p:nvSpPr>
          <p:cNvPr id="4" name="Content Placeholder 3"/>
          <p:cNvSpPr>
            <a:spLocks noGrp="1"/>
          </p:cNvSpPr>
          <p:nvPr>
            <p:ph idx="1"/>
          </p:nvPr>
        </p:nvSpPr>
        <p:spPr>
          <a:xfrm>
            <a:off x="0" y="2590800"/>
            <a:ext cx="11816861" cy="1600200"/>
          </a:xfrm>
        </p:spPr>
        <p:txBody>
          <a:bodyPr anchor="t"/>
          <a:lstStyle/>
          <a:p>
            <a:r>
              <a:rPr lang="en-US" sz="3200" dirty="0" smtClean="0"/>
              <a:t>Bank recapitalization (mainly through state ownership)</a:t>
            </a:r>
          </a:p>
          <a:p>
            <a:r>
              <a:rPr lang="en-US" sz="3200" dirty="0" smtClean="0"/>
              <a:t>Restructuring of banks’ external liabilities </a:t>
            </a:r>
          </a:p>
          <a:p>
            <a:endParaRPr lang="en-US" dirty="0" smtClean="0"/>
          </a:p>
          <a:p>
            <a:endParaRPr lang="en-US" dirty="0" smtClean="0"/>
          </a:p>
          <a:p>
            <a:endParaRPr lang="en-US" dirty="0"/>
          </a:p>
        </p:txBody>
      </p:sp>
      <p:sp>
        <p:nvSpPr>
          <p:cNvPr id="5" name="Rectangle 4"/>
          <p:cNvSpPr/>
          <p:nvPr/>
        </p:nvSpPr>
        <p:spPr>
          <a:xfrm>
            <a:off x="187569" y="1219201"/>
            <a:ext cx="10972800" cy="1089801"/>
          </a:xfrm>
          <a:prstGeom prst="rect">
            <a:avLst/>
          </a:prstGeom>
        </p:spPr>
        <p:txBody>
          <a:bodyPr wrap="square" lIns="103897" tIns="51949" rIns="103897" bIns="51949">
            <a:spAutoFit/>
          </a:bodyPr>
          <a:lstStyle/>
          <a:p>
            <a:pPr algn="l">
              <a:buNone/>
            </a:pPr>
            <a:r>
              <a:rPr lang="en-US" sz="3200" dirty="0" smtClean="0">
                <a:solidFill>
                  <a:srgbClr val="0000FF"/>
                </a:solidFill>
                <a:latin typeface="Segoe UI" pitchFamily="34" charset="0"/>
                <a:ea typeface="Segoe UI" pitchFamily="34" charset="0"/>
                <a:cs typeface="Segoe UI" pitchFamily="34" charset="0"/>
              </a:rPr>
              <a:t>The policy response to the financial crisis addressed two important concerns:</a:t>
            </a:r>
          </a:p>
        </p:txBody>
      </p:sp>
      <p:sp>
        <p:nvSpPr>
          <p:cNvPr id="6" name="Rectangle 5"/>
          <p:cNvSpPr/>
          <p:nvPr/>
        </p:nvSpPr>
        <p:spPr>
          <a:xfrm>
            <a:off x="187570" y="4267202"/>
            <a:ext cx="11160369" cy="1089801"/>
          </a:xfrm>
          <a:prstGeom prst="rect">
            <a:avLst/>
          </a:prstGeom>
        </p:spPr>
        <p:txBody>
          <a:bodyPr wrap="square" lIns="103897" tIns="51949" rIns="103897" bIns="51949">
            <a:spAutoFit/>
          </a:bodyPr>
          <a:lstStyle/>
          <a:p>
            <a:pPr algn="l"/>
            <a:r>
              <a:rPr lang="en-US" sz="3200" dirty="0" smtClean="0">
                <a:solidFill>
                  <a:srgbClr val="0000FF"/>
                </a:solidFill>
                <a:latin typeface="Segoe UI" pitchFamily="34" charset="0"/>
                <a:ea typeface="Segoe UI" pitchFamily="34" charset="0"/>
                <a:cs typeface="Segoe UI" pitchFamily="34" charset="0"/>
              </a:rPr>
              <a:t>However, the asset side of banks’ balance sheets was not sufficiently addressed, leading to persistently high NPLs </a:t>
            </a:r>
            <a:endParaRPr lang="en-US" sz="3200" dirty="0">
              <a:solidFill>
                <a:srgbClr val="0000FF"/>
              </a:solidFill>
              <a:latin typeface="Segoe UI" pitchFamily="34" charset="0"/>
              <a:ea typeface="Segoe UI" pitchFamily="34" charset="0"/>
              <a:cs typeface="Segoe UI" pitchFamily="34" charset="0"/>
            </a:endParaRPr>
          </a:p>
        </p:txBody>
      </p:sp>
      <p:pic>
        <p:nvPicPr>
          <p:cNvPr id="7" name="Picture 3"/>
          <p:cNvPicPr>
            <a:picLocks noChangeAspect="1" noChangeArrowheads="1"/>
          </p:cNvPicPr>
          <p:nvPr/>
        </p:nvPicPr>
        <p:blipFill>
          <a:blip r:embed="rId3" cstate="print"/>
          <a:srcRect/>
          <a:stretch>
            <a:fillRect/>
          </a:stretch>
        </p:blipFill>
        <p:spPr bwMode="auto">
          <a:xfrm>
            <a:off x="2977" y="8931"/>
            <a:ext cx="12189024" cy="399604"/>
          </a:xfrm>
          <a:prstGeom prst="rect">
            <a:avLst/>
          </a:prstGeom>
          <a:noFill/>
          <a:ln w="12700" cap="flat">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318256" cy="6933251"/>
          </a:xfrm>
        </p:spPr>
      </p:pic>
      <p:sp>
        <p:nvSpPr>
          <p:cNvPr id="5" name="TextBox 4"/>
          <p:cNvSpPr txBox="1"/>
          <p:nvPr/>
        </p:nvSpPr>
        <p:spPr>
          <a:xfrm>
            <a:off x="800100" y="1971675"/>
            <a:ext cx="10727871" cy="3785652"/>
          </a:xfrm>
          <a:prstGeom prst="rect">
            <a:avLst/>
          </a:prstGeom>
          <a:noFill/>
        </p:spPr>
        <p:txBody>
          <a:bodyPr wrap="square" rtlCol="0">
            <a:spAutoFit/>
          </a:bodyPr>
          <a:lstStyle/>
          <a:p>
            <a:endParaRPr lang="en-GB" sz="4000" b="1" dirty="0">
              <a:latin typeface="BentonSans-Bold"/>
            </a:endParaRPr>
          </a:p>
          <a:p>
            <a:pPr algn="ctr"/>
            <a:endParaRPr lang="en-GB" sz="4000" b="1" dirty="0">
              <a:latin typeface="BentonSans-Bold"/>
            </a:endParaRPr>
          </a:p>
          <a:p>
            <a:pPr algn="ctr"/>
            <a:r>
              <a:rPr lang="en-GB" sz="4000" dirty="0" smtClean="0">
                <a:latin typeface="BentonSans-Bold"/>
              </a:rPr>
              <a:t>Welcome</a:t>
            </a:r>
            <a:endParaRPr lang="en-GB" sz="4000" dirty="0">
              <a:latin typeface="BentonSans-Bold"/>
            </a:endParaRPr>
          </a:p>
          <a:p>
            <a:pPr algn="ctr"/>
            <a:endParaRPr lang="en-GB" sz="4000" b="1" dirty="0">
              <a:latin typeface="BentonSans-Bold"/>
            </a:endParaRPr>
          </a:p>
          <a:p>
            <a:pPr algn="ctr"/>
            <a:r>
              <a:rPr lang="en-GB" sz="4000" b="1" dirty="0" err="1" smtClean="0">
                <a:latin typeface="BentonSans-Bold"/>
              </a:rPr>
              <a:t>Artur</a:t>
            </a:r>
            <a:r>
              <a:rPr lang="en-GB" sz="4000" b="1" dirty="0" smtClean="0">
                <a:latin typeface="BentonSans-Bold"/>
              </a:rPr>
              <a:t> </a:t>
            </a:r>
            <a:r>
              <a:rPr lang="en-GB" sz="4000" b="1" dirty="0" err="1" smtClean="0">
                <a:latin typeface="BentonSans-Bold"/>
              </a:rPr>
              <a:t>Krivov</a:t>
            </a:r>
            <a:r>
              <a:rPr lang="en-GB" sz="4000" dirty="0" smtClean="0">
                <a:latin typeface="BentonSans-Regular"/>
              </a:rPr>
              <a:t>, President</a:t>
            </a:r>
            <a:r>
              <a:rPr lang="en-GB" sz="4000" smtClean="0">
                <a:latin typeface="BentonSans-Regular"/>
              </a:rPr>
              <a:t>, </a:t>
            </a:r>
          </a:p>
          <a:p>
            <a:pPr algn="ctr"/>
            <a:r>
              <a:rPr lang="en-GB" sz="4000" smtClean="0">
                <a:latin typeface="BentonSans-Regular"/>
              </a:rPr>
              <a:t>Kazakh-British </a:t>
            </a:r>
            <a:r>
              <a:rPr lang="en-GB" sz="4000" dirty="0" smtClean="0">
                <a:latin typeface="BentonSans-Regular"/>
              </a:rPr>
              <a:t>Chamber of Commerce</a:t>
            </a:r>
            <a:endParaRPr lang="en-GB" sz="4000" dirty="0"/>
          </a:p>
        </p:txBody>
      </p:sp>
    </p:spTree>
    <p:extLst>
      <p:ext uri="{BB962C8B-B14F-4D97-AF65-F5344CB8AC3E}">
        <p14:creationId xmlns="" xmlns:p14="http://schemas.microsoft.com/office/powerpoint/2010/main" val="23840292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Segoe UI" pitchFamily="34" charset="0"/>
                <a:ea typeface="Segoe UI" pitchFamily="34" charset="0"/>
                <a:cs typeface="Segoe UI" pitchFamily="34" charset="0"/>
              </a:rPr>
              <a:t>Financial sector developments and macro linkages</a:t>
            </a:r>
            <a:endParaRPr lang="en-US" sz="3200" dirty="0"/>
          </a:p>
        </p:txBody>
      </p:sp>
      <p:sp>
        <p:nvSpPr>
          <p:cNvPr id="7" name="Rectangle 6"/>
          <p:cNvSpPr/>
          <p:nvPr/>
        </p:nvSpPr>
        <p:spPr>
          <a:xfrm>
            <a:off x="281355" y="1143001"/>
            <a:ext cx="7408984" cy="597359"/>
          </a:xfrm>
          <a:prstGeom prst="rect">
            <a:avLst/>
          </a:prstGeom>
        </p:spPr>
        <p:txBody>
          <a:bodyPr wrap="square" lIns="103897" tIns="51949" rIns="103897" bIns="51949">
            <a:spAutoFit/>
          </a:bodyPr>
          <a:lstStyle/>
          <a:p>
            <a:pPr algn="l"/>
            <a:endParaRPr lang="en-US" sz="3200" dirty="0">
              <a:solidFill>
                <a:srgbClr val="0000FF"/>
              </a:solidFill>
              <a:latin typeface="Segoe UI" pitchFamily="34" charset="0"/>
              <a:ea typeface="Segoe UI" pitchFamily="34" charset="0"/>
              <a:cs typeface="Segoe UI" pitchFamily="34" charset="0"/>
            </a:endParaRPr>
          </a:p>
        </p:txBody>
      </p:sp>
      <p:sp>
        <p:nvSpPr>
          <p:cNvPr id="9" name="Rectangle 8"/>
          <p:cNvSpPr/>
          <p:nvPr/>
        </p:nvSpPr>
        <p:spPr>
          <a:xfrm>
            <a:off x="187570" y="1219201"/>
            <a:ext cx="11816861" cy="1582244"/>
          </a:xfrm>
          <a:prstGeom prst="rect">
            <a:avLst/>
          </a:prstGeom>
        </p:spPr>
        <p:txBody>
          <a:bodyPr wrap="square" lIns="103897" tIns="51949" rIns="103897" bIns="51949">
            <a:spAutoFit/>
          </a:bodyPr>
          <a:lstStyle/>
          <a:p>
            <a:pPr algn="l">
              <a:buNone/>
            </a:pPr>
            <a:r>
              <a:rPr lang="en-US" sz="3200" dirty="0" smtClean="0">
                <a:solidFill>
                  <a:srgbClr val="0000FF"/>
                </a:solidFill>
                <a:latin typeface="Segoe UI" pitchFamily="34" charset="0"/>
                <a:ea typeface="Segoe UI" pitchFamily="34" charset="0"/>
                <a:cs typeface="Segoe UI" pitchFamily="34" charset="0"/>
              </a:rPr>
              <a:t>High NPLs are concentrated in large banks—in particular BTA—and originated mostly in non-tradable sectors of the economy (e.g. construction and services)</a:t>
            </a:r>
          </a:p>
        </p:txBody>
      </p:sp>
      <p:graphicFrame>
        <p:nvGraphicFramePr>
          <p:cNvPr id="8" name="Chart 7"/>
          <p:cNvGraphicFramePr/>
          <p:nvPr/>
        </p:nvGraphicFramePr>
        <p:xfrm>
          <a:off x="3001108" y="2667000"/>
          <a:ext cx="5652141" cy="3563813"/>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3"/>
          <p:cNvPicPr>
            <a:picLocks noChangeAspect="1" noChangeArrowheads="1"/>
          </p:cNvPicPr>
          <p:nvPr/>
        </p:nvPicPr>
        <p:blipFill>
          <a:blip r:embed="rId4" cstate="print"/>
          <a:srcRect/>
          <a:stretch>
            <a:fillRect/>
          </a:stretch>
        </p:blipFill>
        <p:spPr bwMode="auto">
          <a:xfrm>
            <a:off x="2977" y="8931"/>
            <a:ext cx="12189024" cy="399604"/>
          </a:xfrm>
          <a:prstGeom prst="rect">
            <a:avLst/>
          </a:prstGeom>
          <a:noFill/>
          <a:ln w="12700" cap="flat">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Segoe UI" pitchFamily="34" charset="0"/>
                <a:ea typeface="Segoe UI" pitchFamily="34" charset="0"/>
                <a:cs typeface="Segoe UI" pitchFamily="34" charset="0"/>
              </a:rPr>
              <a:t>Financial sector developments and macro linkages</a:t>
            </a:r>
            <a:endParaRPr lang="en-US" sz="3200" dirty="0"/>
          </a:p>
        </p:txBody>
      </p:sp>
      <p:sp>
        <p:nvSpPr>
          <p:cNvPr id="4" name="Content Placeholder 3"/>
          <p:cNvSpPr>
            <a:spLocks noGrp="1"/>
          </p:cNvSpPr>
          <p:nvPr>
            <p:ph idx="1"/>
          </p:nvPr>
        </p:nvSpPr>
        <p:spPr>
          <a:xfrm>
            <a:off x="187570" y="2133600"/>
            <a:ext cx="11723077" cy="3657600"/>
          </a:xfrm>
        </p:spPr>
        <p:txBody>
          <a:bodyPr>
            <a:normAutofit fontScale="77500" lnSpcReduction="20000"/>
          </a:bodyPr>
          <a:lstStyle/>
          <a:p>
            <a:pPr>
              <a:buNone/>
            </a:pPr>
            <a:r>
              <a:rPr lang="en-US" sz="2700" b="1" dirty="0" smtClean="0"/>
              <a:t>	</a:t>
            </a:r>
          </a:p>
          <a:p>
            <a:pPr>
              <a:buNone/>
            </a:pPr>
            <a:endParaRPr lang="en-US" sz="2700" b="1" dirty="0" smtClean="0"/>
          </a:p>
          <a:p>
            <a:pPr>
              <a:buNone/>
            </a:pPr>
            <a:endParaRPr lang="en-US" sz="2700" b="1" dirty="0" smtClean="0"/>
          </a:p>
          <a:p>
            <a:pPr>
              <a:buNone/>
            </a:pPr>
            <a:endParaRPr lang="en-US" sz="2700" b="1" dirty="0" smtClean="0"/>
          </a:p>
          <a:p>
            <a:pPr>
              <a:buNone/>
            </a:pPr>
            <a:r>
              <a:rPr lang="en-US" sz="2700" b="1" dirty="0" smtClean="0"/>
              <a:t>	</a:t>
            </a:r>
            <a:endParaRPr lang="en-US" sz="2700" dirty="0" smtClean="0">
              <a:solidFill>
                <a:srgbClr val="0000FF"/>
              </a:solidFill>
            </a:endParaRPr>
          </a:p>
          <a:p>
            <a:r>
              <a:rPr lang="en-US" sz="2700" dirty="0" smtClean="0"/>
              <a:t>Ceilings on NPLs (10 percent by end-2016)</a:t>
            </a:r>
          </a:p>
          <a:p>
            <a:r>
              <a:rPr lang="en-US" sz="2700" dirty="0" smtClean="0"/>
              <a:t>Substantially increasing the financing and flexibility of the Problem Loans Fund (PLF)</a:t>
            </a:r>
          </a:p>
          <a:p>
            <a:r>
              <a:rPr lang="en-US" sz="2700" dirty="0" smtClean="0"/>
              <a:t>Amending the tax code to encourage write-offs</a:t>
            </a:r>
          </a:p>
          <a:p>
            <a:r>
              <a:rPr lang="en-US" sz="2700" dirty="0" smtClean="0"/>
              <a:t>Removing legal obstacles to the transfer of NPLs into Special Purpose Vehicles (SPVs) or the PLF</a:t>
            </a:r>
          </a:p>
          <a:p>
            <a:pPr>
              <a:buNone/>
            </a:pPr>
            <a:r>
              <a:rPr lang="en-US" sz="2700" dirty="0" smtClean="0">
                <a:solidFill>
                  <a:srgbClr val="0000FF"/>
                </a:solidFill>
              </a:rPr>
              <a:t>Implementation is key</a:t>
            </a:r>
          </a:p>
          <a:p>
            <a:endParaRPr lang="en-US" sz="3200" dirty="0" smtClean="0"/>
          </a:p>
          <a:p>
            <a:endParaRPr lang="en-US" sz="3200" dirty="0" smtClean="0"/>
          </a:p>
          <a:p>
            <a:endParaRPr lang="en-US" sz="3200" dirty="0" smtClean="0"/>
          </a:p>
          <a:p>
            <a:endParaRPr lang="en-US" sz="3200" dirty="0"/>
          </a:p>
        </p:txBody>
      </p:sp>
      <p:sp>
        <p:nvSpPr>
          <p:cNvPr id="5" name="Rectangle 4"/>
          <p:cNvSpPr/>
          <p:nvPr/>
        </p:nvSpPr>
        <p:spPr>
          <a:xfrm>
            <a:off x="281354" y="1143002"/>
            <a:ext cx="11535508" cy="520411"/>
          </a:xfrm>
          <a:prstGeom prst="rect">
            <a:avLst/>
          </a:prstGeom>
        </p:spPr>
        <p:txBody>
          <a:bodyPr wrap="square" lIns="103897" tIns="51949" rIns="103897" bIns="51949">
            <a:spAutoFit/>
          </a:bodyPr>
          <a:lstStyle/>
          <a:p>
            <a:pPr algn="l"/>
            <a:r>
              <a:rPr lang="en-US" sz="2700" dirty="0" smtClean="0">
                <a:solidFill>
                  <a:srgbClr val="0000FF"/>
                </a:solidFill>
                <a:latin typeface="Segoe UI" pitchFamily="34" charset="0"/>
              </a:rPr>
              <a:t>More recent aggressive efforts to tackle the NPL problem are noteworthy:</a:t>
            </a:r>
          </a:p>
        </p:txBody>
      </p:sp>
      <p:pic>
        <p:nvPicPr>
          <p:cNvPr id="6" name="Picture 3"/>
          <p:cNvPicPr>
            <a:picLocks noChangeAspect="1" noChangeArrowheads="1"/>
          </p:cNvPicPr>
          <p:nvPr/>
        </p:nvPicPr>
        <p:blipFill>
          <a:blip r:embed="rId3" cstate="print"/>
          <a:srcRect/>
          <a:stretch>
            <a:fillRect/>
          </a:stretch>
        </p:blipFill>
        <p:spPr bwMode="auto">
          <a:xfrm>
            <a:off x="2977" y="8931"/>
            <a:ext cx="12189024" cy="399604"/>
          </a:xfrm>
          <a:prstGeom prst="rect">
            <a:avLst/>
          </a:prstGeom>
          <a:noFill/>
          <a:ln w="12700" cap="flat">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2133600"/>
            <a:ext cx="12192000" cy="1755352"/>
          </a:xfrm>
        </p:spPr>
        <p:txBody>
          <a:bodyPr>
            <a:normAutofit fontScale="90000"/>
          </a:bodyPr>
          <a:lstStyle/>
          <a:p>
            <a:pPr algn="ctr"/>
            <a:r>
              <a:rPr lang="en-US" sz="4100" dirty="0" smtClean="0">
                <a:solidFill>
                  <a:srgbClr val="0000FF"/>
                </a:solidFill>
                <a:latin typeface="Segoe UI" pitchFamily="34" charset="0"/>
                <a:ea typeface="Segoe UI" pitchFamily="34" charset="0"/>
                <a:cs typeface="Segoe UI" pitchFamily="34" charset="0"/>
                <a:sym typeface="Gill Sans" charset="0"/>
              </a:rPr>
              <a:t/>
            </a:r>
            <a:br>
              <a:rPr lang="en-US" sz="4100" dirty="0" smtClean="0">
                <a:solidFill>
                  <a:srgbClr val="0000FF"/>
                </a:solidFill>
                <a:latin typeface="Segoe UI" pitchFamily="34" charset="0"/>
                <a:ea typeface="Segoe UI" pitchFamily="34" charset="0"/>
                <a:cs typeface="Segoe UI" pitchFamily="34" charset="0"/>
                <a:sym typeface="Gill Sans" charset="0"/>
              </a:rPr>
            </a:br>
            <a:r>
              <a:rPr lang="en-US" sz="4100" b="1" dirty="0" smtClean="0">
                <a:latin typeface="Segoe UI" pitchFamily="34" charset="0"/>
                <a:ea typeface="Segoe UI" pitchFamily="34" charset="0"/>
                <a:cs typeface="Segoe UI" pitchFamily="34" charset="0"/>
                <a:sym typeface="Gill Sans" charset="0"/>
              </a:rPr>
              <a:t>Policies to promote long-term sustainable economic growth</a:t>
            </a:r>
            <a:r>
              <a:rPr lang="en-US" sz="4100" dirty="0" smtClean="0">
                <a:solidFill>
                  <a:srgbClr val="0000FF"/>
                </a:solidFill>
                <a:ea typeface="Segoe UI" pitchFamily="34" charset="0"/>
                <a:cs typeface="Segoe UI" pitchFamily="34" charset="0"/>
              </a:rPr>
              <a:t/>
            </a:r>
            <a:br>
              <a:rPr lang="en-US" sz="4100" dirty="0" smtClean="0">
                <a:solidFill>
                  <a:srgbClr val="0000FF"/>
                </a:solidFill>
                <a:ea typeface="Segoe UI" pitchFamily="34" charset="0"/>
                <a:cs typeface="Segoe UI" pitchFamily="34" charset="0"/>
              </a:rPr>
            </a:br>
            <a:endParaRPr lang="en-US" dirty="0"/>
          </a:p>
        </p:txBody>
      </p:sp>
      <p:pic>
        <p:nvPicPr>
          <p:cNvPr id="4" name="Picture 3"/>
          <p:cNvPicPr>
            <a:picLocks noChangeAspect="1" noChangeArrowheads="1"/>
          </p:cNvPicPr>
          <p:nvPr/>
        </p:nvPicPr>
        <p:blipFill>
          <a:blip r:embed="rId3" cstate="print"/>
          <a:srcRect/>
          <a:stretch>
            <a:fillRect/>
          </a:stretch>
        </p:blipFill>
        <p:spPr bwMode="auto">
          <a:xfrm>
            <a:off x="2977" y="8931"/>
            <a:ext cx="12189024" cy="399604"/>
          </a:xfrm>
          <a:prstGeom prst="rect">
            <a:avLst/>
          </a:prstGeom>
          <a:noFill/>
          <a:ln w="12700" cap="flat">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06504" indent="-477929"/>
            <a:r>
              <a:rPr lang="en-US" sz="3200" b="1" dirty="0" smtClean="0">
                <a:latin typeface="Segoe UI" pitchFamily="34" charset="0"/>
                <a:ea typeface="Segoe UI" pitchFamily="34" charset="0"/>
                <a:cs typeface="Segoe UI" pitchFamily="34" charset="0"/>
              </a:rPr>
              <a:t>Policies to promote long-term sustainable growth</a:t>
            </a:r>
          </a:p>
        </p:txBody>
      </p:sp>
      <p:sp>
        <p:nvSpPr>
          <p:cNvPr id="4" name="Content Placeholder 3"/>
          <p:cNvSpPr>
            <a:spLocks noGrp="1"/>
          </p:cNvSpPr>
          <p:nvPr>
            <p:ph idx="1"/>
          </p:nvPr>
        </p:nvSpPr>
        <p:spPr>
          <a:xfrm>
            <a:off x="187570" y="2057400"/>
            <a:ext cx="11723077" cy="1600200"/>
          </a:xfrm>
        </p:spPr>
        <p:txBody>
          <a:bodyPr>
            <a:normAutofit fontScale="77500" lnSpcReduction="20000"/>
          </a:bodyPr>
          <a:lstStyle/>
          <a:p>
            <a:pPr>
              <a:buNone/>
            </a:pPr>
            <a:r>
              <a:rPr lang="en-US" sz="3200" dirty="0" smtClean="0">
                <a:solidFill>
                  <a:srgbClr val="0000FF"/>
                </a:solidFill>
              </a:rPr>
              <a:t>	</a:t>
            </a:r>
          </a:p>
          <a:p>
            <a:r>
              <a:rPr lang="en-US" sz="3200" dirty="0" smtClean="0"/>
              <a:t>Country endowed with natural resources</a:t>
            </a:r>
          </a:p>
          <a:p>
            <a:r>
              <a:rPr lang="en-US" sz="3200" dirty="0" smtClean="0"/>
              <a:t>Disciplined management of oil wealth</a:t>
            </a:r>
          </a:p>
          <a:p>
            <a:pPr>
              <a:buNone/>
            </a:pPr>
            <a:r>
              <a:rPr lang="en-US" sz="3200" dirty="0" smtClean="0"/>
              <a:t>	</a:t>
            </a:r>
            <a:endParaRPr lang="en-US" sz="3200" dirty="0" smtClean="0">
              <a:solidFill>
                <a:srgbClr val="0000FF"/>
              </a:solidFill>
            </a:endParaRPr>
          </a:p>
          <a:p>
            <a:endParaRPr lang="en-US" dirty="0"/>
          </a:p>
        </p:txBody>
      </p:sp>
      <p:sp>
        <p:nvSpPr>
          <p:cNvPr id="5" name="Rectangle 4"/>
          <p:cNvSpPr/>
          <p:nvPr/>
        </p:nvSpPr>
        <p:spPr>
          <a:xfrm>
            <a:off x="375139" y="1295401"/>
            <a:ext cx="10597661" cy="597359"/>
          </a:xfrm>
          <a:prstGeom prst="rect">
            <a:avLst/>
          </a:prstGeom>
        </p:spPr>
        <p:txBody>
          <a:bodyPr wrap="square" lIns="103897" tIns="51949" rIns="103897" bIns="51949">
            <a:spAutoFit/>
          </a:bodyPr>
          <a:lstStyle/>
          <a:p>
            <a:pPr algn="l"/>
            <a:r>
              <a:rPr lang="en-US" sz="3200" dirty="0" smtClean="0">
                <a:solidFill>
                  <a:srgbClr val="0000FF"/>
                </a:solidFill>
                <a:latin typeface="Segoe UI" pitchFamily="34" charset="0"/>
              </a:rPr>
              <a:t>Long term prospects for Kazakhstan are good:</a:t>
            </a:r>
          </a:p>
        </p:txBody>
      </p:sp>
      <p:sp>
        <p:nvSpPr>
          <p:cNvPr id="6" name="Rectangle 5"/>
          <p:cNvSpPr/>
          <p:nvPr/>
        </p:nvSpPr>
        <p:spPr>
          <a:xfrm>
            <a:off x="468922" y="3200402"/>
            <a:ext cx="11441723" cy="1582244"/>
          </a:xfrm>
          <a:prstGeom prst="rect">
            <a:avLst/>
          </a:prstGeom>
        </p:spPr>
        <p:txBody>
          <a:bodyPr wrap="square" lIns="103897" tIns="51949" rIns="103897" bIns="51949">
            <a:spAutoFit/>
          </a:bodyPr>
          <a:lstStyle/>
          <a:p>
            <a:pPr algn="l"/>
            <a:r>
              <a:rPr lang="en-US" sz="3200" dirty="0" smtClean="0">
                <a:solidFill>
                  <a:srgbClr val="0000FF"/>
                </a:solidFill>
              </a:rPr>
              <a:t>Enhancing the macroeconomic policy architecture and promoting a business environment unencumbered by the state remain key challenges to:</a:t>
            </a:r>
            <a:endParaRPr lang="en-US" sz="3200" dirty="0" smtClean="0">
              <a:solidFill>
                <a:srgbClr val="0000FF"/>
              </a:solidFill>
              <a:latin typeface="Segoe UI" pitchFamily="34" charset="0"/>
            </a:endParaRPr>
          </a:p>
        </p:txBody>
      </p:sp>
      <p:sp>
        <p:nvSpPr>
          <p:cNvPr id="7" name="Rectangle 6"/>
          <p:cNvSpPr/>
          <p:nvPr/>
        </p:nvSpPr>
        <p:spPr>
          <a:xfrm>
            <a:off x="187569" y="4682461"/>
            <a:ext cx="10972800" cy="1346278"/>
          </a:xfrm>
          <a:prstGeom prst="rect">
            <a:avLst/>
          </a:prstGeom>
        </p:spPr>
        <p:txBody>
          <a:bodyPr wrap="square" lIns="103897" tIns="51949" rIns="103897" bIns="51949">
            <a:spAutoFit/>
          </a:bodyPr>
          <a:lstStyle/>
          <a:p>
            <a:pPr marL="701489" indent="-478288">
              <a:spcBef>
                <a:spcPts val="2009"/>
              </a:spcBef>
              <a:buSzPct val="155000"/>
              <a:buChar char="•"/>
            </a:pPr>
            <a:r>
              <a:rPr lang="en-US" sz="3200" dirty="0" smtClean="0">
                <a:latin typeface="Segoe UI" pitchFamily="34" charset="0"/>
              </a:rPr>
              <a:t>Becoming a dynamic emerging market economy</a:t>
            </a:r>
          </a:p>
          <a:p>
            <a:pPr marL="701489" indent="-478288">
              <a:spcBef>
                <a:spcPts val="2009"/>
              </a:spcBef>
              <a:buSzPct val="155000"/>
              <a:buChar char="•"/>
            </a:pPr>
            <a:r>
              <a:rPr lang="en-US" sz="3200" dirty="0" smtClean="0">
                <a:latin typeface="Segoe UI" pitchFamily="34" charset="0"/>
              </a:rPr>
              <a:t>Ensuring durable and balanced long-term growth</a:t>
            </a:r>
          </a:p>
        </p:txBody>
      </p:sp>
      <p:pic>
        <p:nvPicPr>
          <p:cNvPr id="8" name="Picture 3"/>
          <p:cNvPicPr>
            <a:picLocks noChangeAspect="1" noChangeArrowheads="1"/>
          </p:cNvPicPr>
          <p:nvPr/>
        </p:nvPicPr>
        <p:blipFill>
          <a:blip r:embed="rId3" cstate="print"/>
          <a:srcRect/>
          <a:stretch>
            <a:fillRect/>
          </a:stretch>
        </p:blipFill>
        <p:spPr bwMode="auto">
          <a:xfrm>
            <a:off x="2977" y="8931"/>
            <a:ext cx="12189024" cy="399604"/>
          </a:xfrm>
          <a:prstGeom prst="rect">
            <a:avLst/>
          </a:prstGeom>
          <a:noFill/>
          <a:ln w="12700" cap="flat">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06504" indent="-477929"/>
            <a:r>
              <a:rPr lang="en-US" sz="3200" b="1" dirty="0" smtClean="0">
                <a:latin typeface="Segoe UI" pitchFamily="34" charset="0"/>
                <a:ea typeface="Segoe UI" pitchFamily="34" charset="0"/>
                <a:cs typeface="Segoe UI" pitchFamily="34" charset="0"/>
              </a:rPr>
              <a:t>Policies to promote long-term sustainable growth</a:t>
            </a:r>
          </a:p>
        </p:txBody>
      </p:sp>
      <p:sp>
        <p:nvSpPr>
          <p:cNvPr id="4" name="Content Placeholder 3"/>
          <p:cNvSpPr>
            <a:spLocks noGrp="1"/>
          </p:cNvSpPr>
          <p:nvPr>
            <p:ph idx="1"/>
          </p:nvPr>
        </p:nvSpPr>
        <p:spPr>
          <a:xfrm>
            <a:off x="0" y="1295400"/>
            <a:ext cx="11723077" cy="5105400"/>
          </a:xfrm>
        </p:spPr>
        <p:txBody>
          <a:bodyPr anchor="t"/>
          <a:lstStyle/>
          <a:p>
            <a:pPr>
              <a:spcBef>
                <a:spcPts val="1364"/>
              </a:spcBef>
              <a:spcAft>
                <a:spcPts val="1364"/>
              </a:spcAft>
              <a:buNone/>
            </a:pPr>
            <a:r>
              <a:rPr lang="en-US" sz="3200" b="1" dirty="0" smtClean="0">
                <a:solidFill>
                  <a:srgbClr val="0000FF"/>
                </a:solidFill>
              </a:rPr>
              <a:t>I. Build a stronger financial system </a:t>
            </a:r>
          </a:p>
          <a:p>
            <a:pPr>
              <a:spcBef>
                <a:spcPts val="1364"/>
              </a:spcBef>
            </a:pPr>
            <a:r>
              <a:rPr lang="en-US" sz="3200" dirty="0" smtClean="0"/>
              <a:t>Fully implement the NPL resolution framework</a:t>
            </a:r>
          </a:p>
          <a:p>
            <a:r>
              <a:rPr lang="en-US" sz="3200" dirty="0" smtClean="0"/>
              <a:t>Bolster the financial safety net: </a:t>
            </a:r>
          </a:p>
          <a:p>
            <a:pPr lvl="2">
              <a:buFont typeface="Courier New" pitchFamily="49" charset="0"/>
              <a:buChar char="o"/>
            </a:pPr>
            <a:r>
              <a:rPr lang="en-US" sz="3200" dirty="0" smtClean="0"/>
              <a:t>Further strengthening macroprudential regulations</a:t>
            </a:r>
          </a:p>
          <a:p>
            <a:pPr lvl="2">
              <a:spcBef>
                <a:spcPts val="1364"/>
              </a:spcBef>
              <a:buFont typeface="Courier New" pitchFamily="49" charset="0"/>
              <a:buChar char="o"/>
            </a:pPr>
            <a:r>
              <a:rPr lang="en-US" sz="3200" dirty="0" smtClean="0"/>
              <a:t>Enhancing risk-based supervision</a:t>
            </a:r>
          </a:p>
          <a:p>
            <a:r>
              <a:rPr lang="en-US" sz="3200" dirty="0" smtClean="0"/>
              <a:t>Address the high incidence of financial dollarization	</a:t>
            </a:r>
            <a:endParaRPr lang="en-US" dirty="0"/>
          </a:p>
        </p:txBody>
      </p:sp>
      <p:pic>
        <p:nvPicPr>
          <p:cNvPr id="5" name="Picture 3"/>
          <p:cNvPicPr>
            <a:picLocks noChangeAspect="1" noChangeArrowheads="1"/>
          </p:cNvPicPr>
          <p:nvPr/>
        </p:nvPicPr>
        <p:blipFill>
          <a:blip r:embed="rId3" cstate="print"/>
          <a:srcRect/>
          <a:stretch>
            <a:fillRect/>
          </a:stretch>
        </p:blipFill>
        <p:spPr bwMode="auto">
          <a:xfrm>
            <a:off x="2977" y="8931"/>
            <a:ext cx="12189024" cy="399604"/>
          </a:xfrm>
          <a:prstGeom prst="rect">
            <a:avLst/>
          </a:prstGeom>
          <a:noFill/>
          <a:ln w="12700" cap="flat">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06504" indent="-477929"/>
            <a:r>
              <a:rPr lang="en-US" sz="3200" b="1" dirty="0" smtClean="0">
                <a:latin typeface="Segoe UI" pitchFamily="34" charset="0"/>
                <a:ea typeface="Segoe UI" pitchFamily="34" charset="0"/>
                <a:cs typeface="Segoe UI" pitchFamily="34" charset="0"/>
              </a:rPr>
              <a:t>Policies to promote long-term sustainable growth</a:t>
            </a:r>
          </a:p>
        </p:txBody>
      </p:sp>
      <p:sp>
        <p:nvSpPr>
          <p:cNvPr id="4" name="Content Placeholder 3"/>
          <p:cNvSpPr>
            <a:spLocks noGrp="1"/>
          </p:cNvSpPr>
          <p:nvPr>
            <p:ph idx="1"/>
          </p:nvPr>
        </p:nvSpPr>
        <p:spPr>
          <a:xfrm>
            <a:off x="1" y="1371600"/>
            <a:ext cx="11910647" cy="5715000"/>
          </a:xfrm>
        </p:spPr>
        <p:txBody>
          <a:bodyPr anchor="t"/>
          <a:lstStyle/>
          <a:p>
            <a:pPr>
              <a:spcBef>
                <a:spcPts val="1364"/>
              </a:spcBef>
              <a:spcAft>
                <a:spcPts val="1364"/>
              </a:spcAft>
              <a:buNone/>
            </a:pPr>
            <a:r>
              <a:rPr lang="en-US" sz="2700" b="1" dirty="0" smtClean="0">
                <a:solidFill>
                  <a:srgbClr val="0000FF"/>
                </a:solidFill>
              </a:rPr>
              <a:t>II. Bolster monetary and fiscal policy frameworks</a:t>
            </a:r>
          </a:p>
          <a:p>
            <a:pPr>
              <a:spcBef>
                <a:spcPts val="0"/>
              </a:spcBef>
              <a:buNone/>
            </a:pPr>
            <a:r>
              <a:rPr lang="en-US" sz="2700" i="1" dirty="0" smtClean="0">
                <a:solidFill>
                  <a:srgbClr val="0000FF"/>
                </a:solidFill>
              </a:rPr>
              <a:t>Monetary policy:</a:t>
            </a:r>
          </a:p>
          <a:p>
            <a:pPr>
              <a:spcBef>
                <a:spcPts val="0"/>
              </a:spcBef>
            </a:pPr>
            <a:r>
              <a:rPr lang="en-US" sz="2700" dirty="0" smtClean="0"/>
              <a:t>Strengthen the role of interest rate instruments</a:t>
            </a:r>
          </a:p>
          <a:p>
            <a:pPr>
              <a:spcBef>
                <a:spcPts val="0"/>
              </a:spcBef>
            </a:pPr>
            <a:r>
              <a:rPr lang="en-US" sz="2700" dirty="0" smtClean="0"/>
              <a:t>Allow for greater exchange rate flexibility</a:t>
            </a:r>
          </a:p>
          <a:p>
            <a:pPr>
              <a:spcBef>
                <a:spcPts val="0"/>
              </a:spcBef>
              <a:spcAft>
                <a:spcPts val="1364"/>
              </a:spcAft>
            </a:pPr>
            <a:r>
              <a:rPr lang="en-US" sz="2700" dirty="0" smtClean="0"/>
              <a:t>Enhance communications </a:t>
            </a:r>
          </a:p>
          <a:p>
            <a:pPr>
              <a:spcBef>
                <a:spcPts val="0"/>
              </a:spcBef>
              <a:buNone/>
            </a:pPr>
            <a:r>
              <a:rPr lang="en-US" sz="2700" i="1" dirty="0" smtClean="0">
                <a:solidFill>
                  <a:srgbClr val="0000FF"/>
                </a:solidFill>
              </a:rPr>
              <a:t>Fiscal policy:</a:t>
            </a:r>
          </a:p>
          <a:p>
            <a:pPr>
              <a:spcBef>
                <a:spcPts val="0"/>
              </a:spcBef>
            </a:pPr>
            <a:r>
              <a:rPr lang="en-US" sz="2700" dirty="0" smtClean="0"/>
              <a:t>Consolidate the oil fund within the budget</a:t>
            </a:r>
          </a:p>
          <a:p>
            <a:pPr>
              <a:spcBef>
                <a:spcPts val="0"/>
              </a:spcBef>
            </a:pPr>
            <a:r>
              <a:rPr lang="en-US" sz="2700" dirty="0" smtClean="0"/>
              <a:t>Integrate the fiscal accounts within a broader macroeconomic framework </a:t>
            </a:r>
          </a:p>
          <a:p>
            <a:pPr>
              <a:spcBef>
                <a:spcPts val="0"/>
              </a:spcBef>
              <a:spcAft>
                <a:spcPts val="1364"/>
              </a:spcAft>
            </a:pPr>
            <a:r>
              <a:rPr lang="en-US" sz="2700" dirty="0" smtClean="0"/>
              <a:t>Improve revenue policies</a:t>
            </a:r>
          </a:p>
          <a:p>
            <a:pPr>
              <a:spcBef>
                <a:spcPts val="1364"/>
              </a:spcBef>
              <a:spcAft>
                <a:spcPts val="1364"/>
              </a:spcAft>
              <a:buNone/>
            </a:pPr>
            <a:endParaRPr lang="en-US" sz="2700" dirty="0" smtClean="0"/>
          </a:p>
          <a:p>
            <a:endParaRPr lang="en-US" sz="3200" dirty="0"/>
          </a:p>
        </p:txBody>
      </p:sp>
      <p:pic>
        <p:nvPicPr>
          <p:cNvPr id="5" name="Picture 3"/>
          <p:cNvPicPr>
            <a:picLocks noChangeAspect="1" noChangeArrowheads="1"/>
          </p:cNvPicPr>
          <p:nvPr/>
        </p:nvPicPr>
        <p:blipFill>
          <a:blip r:embed="rId3" cstate="print"/>
          <a:srcRect/>
          <a:stretch>
            <a:fillRect/>
          </a:stretch>
        </p:blipFill>
        <p:spPr bwMode="auto">
          <a:xfrm>
            <a:off x="2977" y="8931"/>
            <a:ext cx="12189024" cy="399604"/>
          </a:xfrm>
          <a:prstGeom prst="rect">
            <a:avLst/>
          </a:prstGeom>
          <a:noFill/>
          <a:ln w="12700" cap="flat">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06504" indent="-477929"/>
            <a:r>
              <a:rPr lang="en-US" sz="3200" b="1" dirty="0" smtClean="0">
                <a:latin typeface="Segoe UI" pitchFamily="34" charset="0"/>
                <a:ea typeface="Segoe UI" pitchFamily="34" charset="0"/>
                <a:cs typeface="Segoe UI" pitchFamily="34" charset="0"/>
              </a:rPr>
              <a:t>Policies to promote long-term sustainable growth</a:t>
            </a:r>
          </a:p>
        </p:txBody>
      </p:sp>
      <p:sp>
        <p:nvSpPr>
          <p:cNvPr id="4" name="Content Placeholder 3"/>
          <p:cNvSpPr>
            <a:spLocks noGrp="1"/>
          </p:cNvSpPr>
          <p:nvPr>
            <p:ph idx="1"/>
          </p:nvPr>
        </p:nvSpPr>
        <p:spPr>
          <a:xfrm>
            <a:off x="1" y="1371600"/>
            <a:ext cx="11910647" cy="4800600"/>
          </a:xfrm>
        </p:spPr>
        <p:txBody>
          <a:bodyPr anchor="t"/>
          <a:lstStyle/>
          <a:p>
            <a:pPr>
              <a:spcBef>
                <a:spcPts val="1364"/>
              </a:spcBef>
              <a:spcAft>
                <a:spcPts val="1364"/>
              </a:spcAft>
              <a:buNone/>
            </a:pPr>
            <a:r>
              <a:rPr lang="en-US" sz="3200" b="1" dirty="0" smtClean="0">
                <a:solidFill>
                  <a:srgbClr val="0000FF"/>
                </a:solidFill>
              </a:rPr>
              <a:t>III. Speed up implementation of structural reforms</a:t>
            </a:r>
          </a:p>
          <a:p>
            <a:pPr>
              <a:spcBef>
                <a:spcPts val="1364"/>
              </a:spcBef>
              <a:spcAft>
                <a:spcPts val="1364"/>
              </a:spcAft>
            </a:pPr>
            <a:r>
              <a:rPr lang="en-US" sz="3200" dirty="0" smtClean="0"/>
              <a:t>Promote a diversified private-sector led growth strategy</a:t>
            </a:r>
          </a:p>
          <a:p>
            <a:pPr>
              <a:spcBef>
                <a:spcPts val="1364"/>
              </a:spcBef>
              <a:spcAft>
                <a:spcPts val="1364"/>
              </a:spcAft>
            </a:pPr>
            <a:r>
              <a:rPr lang="en-US" sz="3200" dirty="0" smtClean="0"/>
              <a:t>Strengthen human capital and institutions</a:t>
            </a:r>
          </a:p>
          <a:p>
            <a:pPr>
              <a:spcBef>
                <a:spcPts val="1364"/>
              </a:spcBef>
              <a:spcAft>
                <a:spcPts val="1364"/>
              </a:spcAft>
            </a:pPr>
            <a:r>
              <a:rPr lang="en-US" sz="3200" dirty="0" smtClean="0"/>
              <a:t>Collaborate closely with the multilateral development organizations</a:t>
            </a:r>
          </a:p>
          <a:p>
            <a:endParaRPr lang="en-US" dirty="0"/>
          </a:p>
        </p:txBody>
      </p:sp>
      <p:pic>
        <p:nvPicPr>
          <p:cNvPr id="5" name="Picture 3"/>
          <p:cNvPicPr>
            <a:picLocks noChangeAspect="1" noChangeArrowheads="1"/>
          </p:cNvPicPr>
          <p:nvPr/>
        </p:nvPicPr>
        <p:blipFill>
          <a:blip r:embed="rId3" cstate="print"/>
          <a:srcRect/>
          <a:stretch>
            <a:fillRect/>
          </a:stretch>
        </p:blipFill>
        <p:spPr bwMode="auto">
          <a:xfrm>
            <a:off x="2977" y="8931"/>
            <a:ext cx="12189024" cy="399604"/>
          </a:xfrm>
          <a:prstGeom prst="rect">
            <a:avLst/>
          </a:prstGeom>
          <a:noFill/>
          <a:ln w="12700" cap="flat">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2700" b="1" dirty="0" smtClean="0">
                <a:latin typeface="Segoe UI" pitchFamily="34" charset="0"/>
                <a:ea typeface="Segoe UI" pitchFamily="34" charset="0"/>
                <a:cs typeface="Segoe UI" pitchFamily="34" charset="0"/>
              </a:rPr>
              <a:t>Conclusions</a:t>
            </a:r>
            <a:endParaRPr lang="en-US" sz="2700" b="1" dirty="0">
              <a:solidFill>
                <a:srgbClr val="C00000"/>
              </a:solidFill>
              <a:latin typeface="Segoe UI" pitchFamily="34" charset="0"/>
              <a:ea typeface="Segoe UI" pitchFamily="34" charset="0"/>
              <a:cs typeface="Segoe UI" pitchFamily="34" charset="0"/>
            </a:endParaRPr>
          </a:p>
        </p:txBody>
      </p:sp>
      <p:sp>
        <p:nvSpPr>
          <p:cNvPr id="4" name="Rectangle 3"/>
          <p:cNvSpPr/>
          <p:nvPr/>
        </p:nvSpPr>
        <p:spPr>
          <a:xfrm>
            <a:off x="0" y="1219200"/>
            <a:ext cx="11723077" cy="5090893"/>
          </a:xfrm>
          <a:prstGeom prst="rect">
            <a:avLst/>
          </a:prstGeom>
        </p:spPr>
        <p:txBody>
          <a:bodyPr wrap="square" lIns="103897" tIns="51949" rIns="103897" bIns="51949">
            <a:spAutoFit/>
          </a:bodyPr>
          <a:lstStyle/>
          <a:p>
            <a:pPr marL="103897" indent="-519488">
              <a:buFont typeface="Wingdings" pitchFamily="2" charset="2"/>
              <a:buChar char="Ø"/>
            </a:pPr>
            <a:r>
              <a:rPr lang="en-US" sz="2700" dirty="0" smtClean="0">
                <a:latin typeface="Segoe UI" pitchFamily="34" charset="0"/>
                <a:ea typeface="Segoe UI" pitchFamily="34" charset="0"/>
                <a:cs typeface="Segoe UI" pitchFamily="34" charset="0"/>
              </a:rPr>
              <a:t> Oil wealth has helped Kazakhstan achieve middle income country status and boosted living standards</a:t>
            </a:r>
          </a:p>
          <a:p>
            <a:pPr marL="103897" indent="-519488">
              <a:buFont typeface="Wingdings" pitchFamily="2" charset="2"/>
              <a:buChar char="Ø"/>
            </a:pPr>
            <a:endParaRPr lang="en-US" sz="2700" dirty="0" smtClean="0">
              <a:latin typeface="Segoe UI" pitchFamily="34" charset="0"/>
              <a:ea typeface="Segoe UI" pitchFamily="34" charset="0"/>
              <a:cs typeface="Segoe UI" pitchFamily="34" charset="0"/>
            </a:endParaRPr>
          </a:p>
          <a:p>
            <a:pPr marL="103897" indent="-519488">
              <a:buFont typeface="Wingdings" pitchFamily="2" charset="2"/>
              <a:buChar char="Ø"/>
            </a:pPr>
            <a:r>
              <a:rPr lang="en-US" sz="2700" dirty="0" smtClean="0">
                <a:latin typeface="Segoe UI" pitchFamily="34" charset="0"/>
                <a:ea typeface="Segoe UI" pitchFamily="34" charset="0"/>
                <a:cs typeface="Segoe UI" pitchFamily="34" charset="0"/>
              </a:rPr>
              <a:t>The near-term outlook has become less favorable, though assuming sound policies are pursued medium and long-term prospects are strong</a:t>
            </a:r>
          </a:p>
          <a:p>
            <a:pPr marL="103897" indent="-519488"/>
            <a:endParaRPr lang="en-US" sz="2700" dirty="0" smtClean="0">
              <a:latin typeface="Segoe UI" pitchFamily="34" charset="0"/>
              <a:ea typeface="Segoe UI" pitchFamily="34" charset="0"/>
              <a:cs typeface="Segoe UI" pitchFamily="34" charset="0"/>
            </a:endParaRPr>
          </a:p>
          <a:p>
            <a:pPr marL="103897" indent="-519488">
              <a:buFont typeface="Wingdings" pitchFamily="2" charset="2"/>
              <a:buChar char="Ø"/>
            </a:pPr>
            <a:r>
              <a:rPr lang="en-US" sz="2700" dirty="0" smtClean="0">
                <a:latin typeface="Segoe UI" pitchFamily="34" charset="0"/>
                <a:ea typeface="Segoe UI" pitchFamily="34" charset="0"/>
                <a:cs typeface="Segoe UI" pitchFamily="34" charset="0"/>
              </a:rPr>
              <a:t>In particular, building a robust financial system and strengthening macroeconomic policy frameworks are paramount to insulating the economy from shocks </a:t>
            </a:r>
          </a:p>
          <a:p>
            <a:pPr marL="103897" indent="-519488">
              <a:buFont typeface="Wingdings" pitchFamily="2" charset="2"/>
              <a:buChar char="Ø"/>
            </a:pPr>
            <a:endParaRPr lang="en-US" sz="2700" dirty="0" smtClean="0">
              <a:latin typeface="Segoe UI" pitchFamily="34" charset="0"/>
              <a:ea typeface="Segoe UI" pitchFamily="34" charset="0"/>
              <a:cs typeface="Segoe UI" pitchFamily="34" charset="0"/>
            </a:endParaRPr>
          </a:p>
          <a:p>
            <a:pPr marL="103897" indent="-519488">
              <a:buFont typeface="Wingdings" pitchFamily="2" charset="2"/>
              <a:buChar char="Ø"/>
            </a:pPr>
            <a:r>
              <a:rPr lang="en-US" sz="2700" dirty="0" smtClean="0">
                <a:latin typeface="Segoe UI" pitchFamily="34" charset="0"/>
                <a:ea typeface="Segoe UI" pitchFamily="34" charset="0"/>
                <a:cs typeface="Segoe UI" pitchFamily="34" charset="0"/>
              </a:rPr>
              <a:t>Ultimately, promoting private-sector led growth is key to ensuring sustainable development and inclusive prosperity</a:t>
            </a:r>
          </a:p>
        </p:txBody>
      </p:sp>
      <p:pic>
        <p:nvPicPr>
          <p:cNvPr id="5" name="Picture 3"/>
          <p:cNvPicPr>
            <a:picLocks noChangeAspect="1" noChangeArrowheads="1"/>
          </p:cNvPicPr>
          <p:nvPr/>
        </p:nvPicPr>
        <p:blipFill>
          <a:blip r:embed="rId3" cstate="print"/>
          <a:srcRect/>
          <a:stretch>
            <a:fillRect/>
          </a:stretch>
        </p:blipFill>
        <p:spPr bwMode="auto">
          <a:xfrm>
            <a:off x="2977" y="8931"/>
            <a:ext cx="12189024" cy="399604"/>
          </a:xfrm>
          <a:prstGeom prst="rect">
            <a:avLst/>
          </a:prstGeom>
          <a:noFill/>
          <a:ln w="12700" cap="flat">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7847" y="2209800"/>
            <a:ext cx="10364391" cy="1752600"/>
          </a:xfrm>
        </p:spPr>
        <p:txBody>
          <a:bodyPr>
            <a:normAutofit fontScale="90000"/>
          </a:bodyPr>
          <a:lstStyle/>
          <a:p>
            <a:pPr algn="ctr"/>
            <a:r>
              <a:rPr lang="en-US" sz="4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sym typeface="Gill Sans MT Bold Italic" charset="0"/>
              </a:rPr>
              <a:t/>
            </a:r>
            <a:br>
              <a:rPr lang="en-US" sz="4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sym typeface="Gill Sans MT Bold Italic" charset="0"/>
              </a:rPr>
            </a:br>
            <a:r>
              <a:rPr lang="en-US" sz="4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sym typeface="Gill Sans MT Bold Italic" charset="0"/>
              </a:rPr>
              <a:t/>
            </a:r>
            <a:br>
              <a:rPr lang="en-US" sz="4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sym typeface="Gill Sans MT Bold Italic" charset="0"/>
              </a:rPr>
            </a:br>
            <a:r>
              <a:rPr lang="en-US" sz="4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sym typeface="Gill Sans MT Bold Italic" charset="0"/>
              </a:rPr>
              <a:t>THANK YOU</a:t>
            </a:r>
            <a:br>
              <a:rPr lang="en-US" sz="41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sym typeface="Gill Sans MT Bold Italic" charset="0"/>
              </a:rPr>
            </a:b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2977" y="8931"/>
            <a:ext cx="12189024" cy="399604"/>
          </a:xfrm>
          <a:prstGeom prst="rect">
            <a:avLst/>
          </a:prstGeom>
          <a:noFill/>
          <a:ln w="12700" cap="flat">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 y="0"/>
            <a:ext cx="12192000" cy="6862189"/>
          </a:xfrm>
        </p:spPr>
      </p:pic>
      <p:sp>
        <p:nvSpPr>
          <p:cNvPr id="5" name="TextBox 4"/>
          <p:cNvSpPr txBox="1"/>
          <p:nvPr/>
        </p:nvSpPr>
        <p:spPr>
          <a:xfrm>
            <a:off x="898071" y="1971676"/>
            <a:ext cx="10597243" cy="4401205"/>
          </a:xfrm>
          <a:prstGeom prst="rect">
            <a:avLst/>
          </a:prstGeom>
          <a:noFill/>
        </p:spPr>
        <p:txBody>
          <a:bodyPr wrap="square" rtlCol="0">
            <a:spAutoFit/>
          </a:bodyPr>
          <a:lstStyle/>
          <a:p>
            <a:r>
              <a:rPr lang="en-GB" sz="4000" dirty="0" smtClean="0">
                <a:latin typeface="BentonSans-Bold"/>
              </a:rPr>
              <a:t>Perspectives</a:t>
            </a:r>
            <a:r>
              <a:rPr lang="en-GB" sz="4000" dirty="0">
                <a:latin typeface="BentonSans-Bold"/>
              </a:rPr>
              <a:t>: Taking the next steps to deliver growth and competitiveness in Kazakhstan banking sector</a:t>
            </a:r>
          </a:p>
          <a:p>
            <a:endParaRPr lang="en-GB" sz="4000" b="1" dirty="0">
              <a:latin typeface="BentonSans-Bold"/>
            </a:endParaRPr>
          </a:p>
          <a:p>
            <a:r>
              <a:rPr lang="en-GB" sz="4000" b="1" dirty="0" err="1">
                <a:latin typeface="BentonSans-Bold"/>
              </a:rPr>
              <a:t>Magzhan</a:t>
            </a:r>
            <a:r>
              <a:rPr lang="en-GB" sz="4000" b="1" dirty="0">
                <a:latin typeface="BentonSans-Bold"/>
              </a:rPr>
              <a:t> </a:t>
            </a:r>
            <a:r>
              <a:rPr lang="en-GB" sz="4000" b="1" dirty="0" err="1">
                <a:latin typeface="BentonSans-Bold"/>
              </a:rPr>
              <a:t>Auezov</a:t>
            </a:r>
            <a:r>
              <a:rPr lang="en-GB" sz="4000" dirty="0">
                <a:latin typeface="BentonSans-Regular"/>
              </a:rPr>
              <a:t>, Managing Director,</a:t>
            </a:r>
          </a:p>
          <a:p>
            <a:r>
              <a:rPr lang="en-GB" sz="4000" i="1" dirty="0" err="1">
                <a:latin typeface="BentonSans-Italic"/>
              </a:rPr>
              <a:t>Kazkommertsbank</a:t>
            </a:r>
            <a:r>
              <a:rPr lang="en-GB" sz="4000" dirty="0">
                <a:latin typeface="BentonSans-Regular"/>
              </a:rPr>
              <a:t>, Chief Executive Officer, </a:t>
            </a:r>
            <a:r>
              <a:rPr lang="en-GB" sz="4000" i="1" dirty="0">
                <a:latin typeface="BentonSans-Italic"/>
              </a:rPr>
              <a:t>BTA</a:t>
            </a:r>
            <a:endParaRPr lang="en-GB" sz="4000" dirty="0">
              <a:solidFill>
                <a:prstClr val="black"/>
              </a:solidFill>
            </a:endParaRPr>
          </a:p>
        </p:txBody>
      </p:sp>
    </p:spTree>
    <p:extLst>
      <p:ext uri="{BB962C8B-B14F-4D97-AF65-F5344CB8AC3E}">
        <p14:creationId xmlns="" xmlns:p14="http://schemas.microsoft.com/office/powerpoint/2010/main" val="1185819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318256" cy="6933251"/>
          </a:xfrm>
        </p:spPr>
      </p:pic>
      <p:sp>
        <p:nvSpPr>
          <p:cNvPr id="5" name="TextBox 4"/>
          <p:cNvSpPr txBox="1"/>
          <p:nvPr/>
        </p:nvSpPr>
        <p:spPr>
          <a:xfrm>
            <a:off x="800100" y="1971675"/>
            <a:ext cx="10727871" cy="3170099"/>
          </a:xfrm>
          <a:prstGeom prst="rect">
            <a:avLst/>
          </a:prstGeom>
          <a:noFill/>
        </p:spPr>
        <p:txBody>
          <a:bodyPr wrap="square" rtlCol="0">
            <a:spAutoFit/>
          </a:bodyPr>
          <a:lstStyle/>
          <a:p>
            <a:endParaRPr lang="en-GB" sz="4000" b="1" dirty="0">
              <a:latin typeface="BentonSans-Bold"/>
            </a:endParaRPr>
          </a:p>
          <a:p>
            <a:pPr algn="ctr"/>
            <a:endParaRPr lang="en-GB" sz="4000" b="1" dirty="0">
              <a:latin typeface="BentonSans-Bold"/>
            </a:endParaRPr>
          </a:p>
          <a:p>
            <a:pPr algn="ctr"/>
            <a:r>
              <a:rPr lang="en-GB" sz="4000" dirty="0">
                <a:latin typeface="BentonSans-Bold"/>
              </a:rPr>
              <a:t>Welcome remarks from the Chairman</a:t>
            </a:r>
          </a:p>
          <a:p>
            <a:pPr algn="ctr"/>
            <a:endParaRPr lang="en-GB" sz="4000" b="1" dirty="0">
              <a:latin typeface="BentonSans-Bold"/>
            </a:endParaRPr>
          </a:p>
          <a:p>
            <a:pPr algn="ctr"/>
            <a:r>
              <a:rPr lang="en-GB" sz="4000" b="1" dirty="0">
                <a:latin typeface="BentonSans-Bold"/>
              </a:rPr>
              <a:t>Brian </a:t>
            </a:r>
            <a:r>
              <a:rPr lang="en-GB" sz="4000" b="1" dirty="0" err="1">
                <a:latin typeface="BentonSans-Bold"/>
              </a:rPr>
              <a:t>Caplen</a:t>
            </a:r>
            <a:r>
              <a:rPr lang="en-GB" sz="4000" dirty="0">
                <a:latin typeface="BentonSans-Regular"/>
              </a:rPr>
              <a:t>, Editor, The Banker</a:t>
            </a:r>
            <a:endParaRPr lang="en-GB" sz="4000" dirty="0"/>
          </a:p>
        </p:txBody>
      </p:sp>
    </p:spTree>
    <p:extLst>
      <p:ext uri="{BB962C8B-B14F-4D97-AF65-F5344CB8AC3E}">
        <p14:creationId xmlns="" xmlns:p14="http://schemas.microsoft.com/office/powerpoint/2010/main" val="23840292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2" name="Text Box 8"/>
          <p:cNvSpPr txBox="1">
            <a:spLocks noChangeArrowheads="1"/>
          </p:cNvSpPr>
          <p:nvPr/>
        </p:nvSpPr>
        <p:spPr bwMode="auto">
          <a:xfrm>
            <a:off x="1991544" y="2204865"/>
            <a:ext cx="8208912" cy="32932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ru-RU" sz="3600" b="1" dirty="0">
                <a:solidFill>
                  <a:srgbClr val="004165"/>
                </a:solidFill>
                <a:cs typeface="Calibri" pitchFamily="34" charset="0"/>
              </a:rPr>
              <a:t>Дальнейшие шаги по повышению конкурентоспособности </a:t>
            </a:r>
            <a:endParaRPr lang="en-US" sz="3600" b="1" dirty="0">
              <a:solidFill>
                <a:srgbClr val="004165"/>
              </a:solidFill>
              <a:cs typeface="Calibri" pitchFamily="34" charset="0"/>
            </a:endParaRPr>
          </a:p>
          <a:p>
            <a:pPr eaLnBrk="0" fontAlgn="base" hangingPunct="0">
              <a:spcBef>
                <a:spcPct val="0"/>
              </a:spcBef>
              <a:spcAft>
                <a:spcPct val="0"/>
              </a:spcAft>
            </a:pPr>
            <a:r>
              <a:rPr lang="ru-RU" sz="3600" b="1" dirty="0">
                <a:solidFill>
                  <a:srgbClr val="004165"/>
                </a:solidFill>
                <a:cs typeface="Calibri" pitchFamily="34" charset="0"/>
              </a:rPr>
              <a:t>банковского сектора Казахстана</a:t>
            </a:r>
          </a:p>
          <a:p>
            <a:pPr eaLnBrk="0" fontAlgn="base" hangingPunct="0">
              <a:spcBef>
                <a:spcPct val="0"/>
              </a:spcBef>
              <a:spcAft>
                <a:spcPct val="0"/>
              </a:spcAft>
            </a:pPr>
            <a:endParaRPr lang="ru-RU" sz="2000" b="1" dirty="0">
              <a:solidFill>
                <a:srgbClr val="004165"/>
              </a:solidFill>
              <a:cs typeface="Calibri" pitchFamily="34" charset="0"/>
            </a:endParaRPr>
          </a:p>
          <a:p>
            <a:pPr eaLnBrk="0" fontAlgn="base" hangingPunct="0">
              <a:spcBef>
                <a:spcPct val="0"/>
              </a:spcBef>
              <a:spcAft>
                <a:spcPct val="0"/>
              </a:spcAft>
            </a:pPr>
            <a:endParaRPr lang="ru-RU" sz="2000" b="1" dirty="0">
              <a:solidFill>
                <a:srgbClr val="004165"/>
              </a:solidFill>
              <a:cs typeface="Calibri" pitchFamily="34" charset="0"/>
            </a:endParaRPr>
          </a:p>
          <a:p>
            <a:pPr eaLnBrk="0" fontAlgn="base" hangingPunct="0">
              <a:spcBef>
                <a:spcPct val="0"/>
              </a:spcBef>
              <a:spcAft>
                <a:spcPct val="0"/>
              </a:spcAft>
            </a:pPr>
            <a:r>
              <a:rPr lang="ru-RU" sz="2000" dirty="0">
                <a:solidFill>
                  <a:srgbClr val="004165"/>
                </a:solidFill>
                <a:cs typeface="Calibri" pitchFamily="34" charset="0"/>
              </a:rPr>
              <a:t>Магжан Ауэзов </a:t>
            </a:r>
            <a:br>
              <a:rPr lang="ru-RU" sz="2000" dirty="0">
                <a:solidFill>
                  <a:srgbClr val="004165"/>
                </a:solidFill>
                <a:cs typeface="Calibri" pitchFamily="34" charset="0"/>
              </a:rPr>
            </a:br>
            <a:r>
              <a:rPr lang="ru-RU" sz="2000" dirty="0">
                <a:solidFill>
                  <a:srgbClr val="004165"/>
                </a:solidFill>
                <a:cs typeface="Calibri" pitchFamily="34" charset="0"/>
              </a:rPr>
              <a:t>Управляющий директор АО «</a:t>
            </a:r>
            <a:r>
              <a:rPr lang="ru-RU" sz="2000" dirty="0" err="1">
                <a:solidFill>
                  <a:srgbClr val="004165"/>
                </a:solidFill>
                <a:cs typeface="Calibri" pitchFamily="34" charset="0"/>
              </a:rPr>
              <a:t>Казкоммерцбанк</a:t>
            </a:r>
            <a:r>
              <a:rPr lang="ru-RU" sz="2000" dirty="0">
                <a:solidFill>
                  <a:srgbClr val="004165"/>
                </a:solidFill>
                <a:cs typeface="Calibri" pitchFamily="34" charset="0"/>
              </a:rPr>
              <a:t>»</a:t>
            </a:r>
          </a:p>
          <a:p>
            <a:pPr eaLnBrk="0" fontAlgn="base" hangingPunct="0">
              <a:spcBef>
                <a:spcPct val="0"/>
              </a:spcBef>
              <a:spcAft>
                <a:spcPct val="0"/>
              </a:spcAft>
            </a:pPr>
            <a:r>
              <a:rPr lang="ru-RU" sz="2000" dirty="0">
                <a:solidFill>
                  <a:srgbClr val="004165"/>
                </a:solidFill>
                <a:cs typeface="Calibri" pitchFamily="34" charset="0"/>
              </a:rPr>
              <a:t>Председатель Правления АО «БТА Банк» </a:t>
            </a:r>
          </a:p>
        </p:txBody>
      </p:sp>
      <p:sp>
        <p:nvSpPr>
          <p:cNvPr id="7" name="TextBox 6"/>
          <p:cNvSpPr txBox="1"/>
          <p:nvPr/>
        </p:nvSpPr>
        <p:spPr>
          <a:xfrm>
            <a:off x="7176120" y="863134"/>
            <a:ext cx="3024336" cy="261610"/>
          </a:xfrm>
          <a:prstGeom prst="rect">
            <a:avLst/>
          </a:prstGeom>
          <a:noFill/>
        </p:spPr>
        <p:txBody>
          <a:bodyPr wrap="square" rtlCol="0">
            <a:spAutoFit/>
          </a:bodyPr>
          <a:lstStyle/>
          <a:p>
            <a:pPr eaLnBrk="0" fontAlgn="base" hangingPunct="0">
              <a:spcBef>
                <a:spcPct val="0"/>
              </a:spcBef>
              <a:spcAft>
                <a:spcPct val="0"/>
              </a:spcAft>
            </a:pPr>
            <a:r>
              <a:rPr lang="en-US" sz="1100" b="1" dirty="0">
                <a:solidFill>
                  <a:prstClr val="white"/>
                </a:solidFill>
                <a:latin typeface="Arial" pitchFamily="34" charset="0"/>
              </a:rPr>
              <a:t>Integration in progress… </a:t>
            </a:r>
            <a:endParaRPr lang="ru-RU" sz="1100" b="1" dirty="0">
              <a:solidFill>
                <a:prstClr val="white"/>
              </a:solidFill>
              <a:latin typeface="Arial" pitchFamily="34" charset="0"/>
            </a:endParaRPr>
          </a:p>
        </p:txBody>
      </p:sp>
      <p:sp>
        <p:nvSpPr>
          <p:cNvPr id="2" name="TextBox 1"/>
          <p:cNvSpPr txBox="1"/>
          <p:nvPr/>
        </p:nvSpPr>
        <p:spPr>
          <a:xfrm>
            <a:off x="1992326" y="6237312"/>
            <a:ext cx="2735783" cy="400110"/>
          </a:xfrm>
          <a:prstGeom prst="rect">
            <a:avLst/>
          </a:prstGeom>
          <a:noFill/>
        </p:spPr>
        <p:txBody>
          <a:bodyPr wrap="square" rtlCol="0">
            <a:spAutoFit/>
          </a:bodyPr>
          <a:lstStyle/>
          <a:p>
            <a:pPr eaLnBrk="0" fontAlgn="base" hangingPunct="0">
              <a:spcBef>
                <a:spcPct val="0"/>
              </a:spcBef>
              <a:spcAft>
                <a:spcPct val="0"/>
              </a:spcAft>
            </a:pPr>
            <a:r>
              <a:rPr lang="ru-RU" sz="2000" dirty="0">
                <a:solidFill>
                  <a:srgbClr val="004165"/>
                </a:solidFill>
                <a:cs typeface="Calibri" pitchFamily="34" charset="0"/>
              </a:rPr>
              <a:t>Ноябрь 2014 г.</a:t>
            </a:r>
          </a:p>
        </p:txBody>
      </p:sp>
      <p:pic>
        <p:nvPicPr>
          <p:cNvPr id="8" name="Picture 4" descr="logo_new_korp"/>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400257" y="85165"/>
            <a:ext cx="888033" cy="882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Рисунок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408368" y="85165"/>
            <a:ext cx="1116977" cy="879242"/>
          </a:xfrm>
          <a:prstGeom prst="rect">
            <a:avLst/>
          </a:prstGeom>
        </p:spPr>
      </p:pic>
      <p:sp>
        <p:nvSpPr>
          <p:cNvPr id="3" name="Скругленный прямоугольник 2"/>
          <p:cNvSpPr/>
          <p:nvPr/>
        </p:nvSpPr>
        <p:spPr bwMode="auto">
          <a:xfrm>
            <a:off x="1703512" y="2204864"/>
            <a:ext cx="8821832" cy="2088232"/>
          </a:xfrm>
          <a:prstGeom prst="roundRect">
            <a:avLst/>
          </a:prstGeom>
          <a:noFill/>
          <a:ln w="9525" cap="flat" cmpd="sng" algn="ctr">
            <a:no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ru-RU" sz="2400" b="1">
              <a:solidFill>
                <a:prstClr val="black"/>
              </a:solidFill>
              <a:latin typeface="Arial" pitchFamily="34" charset="0"/>
            </a:endParaRPr>
          </a:p>
        </p:txBody>
      </p:sp>
    </p:spTree>
    <p:extLst>
      <p:ext uri="{BB962C8B-B14F-4D97-AF65-F5344CB8AC3E}">
        <p14:creationId xmlns="" xmlns:p14="http://schemas.microsoft.com/office/powerpoint/2010/main" val="18331563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Прямоугольник 1"/>
          <p:cNvSpPr/>
          <p:nvPr/>
        </p:nvSpPr>
        <p:spPr>
          <a:xfrm>
            <a:off x="2175088" y="365756"/>
            <a:ext cx="8025369" cy="830997"/>
          </a:xfrm>
          <a:prstGeom prst="rect">
            <a:avLst/>
          </a:prstGeom>
        </p:spPr>
        <p:txBody>
          <a:bodyPr wrap="square">
            <a:spAutoFit/>
          </a:bodyPr>
          <a:lstStyle/>
          <a:p>
            <a:pPr eaLnBrk="0" fontAlgn="base" hangingPunct="0">
              <a:spcBef>
                <a:spcPct val="0"/>
              </a:spcBef>
              <a:spcAft>
                <a:spcPct val="0"/>
              </a:spcAft>
            </a:pPr>
            <a:r>
              <a:rPr lang="ru-RU" sz="2400" b="1" dirty="0">
                <a:solidFill>
                  <a:srgbClr val="004165"/>
                </a:solidFill>
                <a:cs typeface="Calibri" pitchFamily="34" charset="0"/>
              </a:rPr>
              <a:t>2014 год – поворотный для банковского сектора Казахстана</a:t>
            </a:r>
          </a:p>
        </p:txBody>
      </p:sp>
      <p:grpSp>
        <p:nvGrpSpPr>
          <p:cNvPr id="31" name="Группа 30"/>
          <p:cNvGrpSpPr/>
          <p:nvPr/>
        </p:nvGrpSpPr>
        <p:grpSpPr>
          <a:xfrm>
            <a:off x="2096207" y="4320253"/>
            <a:ext cx="8208429" cy="954107"/>
            <a:chOff x="523189" y="4149080"/>
            <a:chExt cx="7584450" cy="954107"/>
          </a:xfrm>
        </p:grpSpPr>
        <p:pic>
          <p:nvPicPr>
            <p:cNvPr id="13" name="Picture 4" descr="logo_new_korp"/>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54109" y="4273442"/>
              <a:ext cx="283308" cy="2436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Рисунок 1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588225" y="4803733"/>
              <a:ext cx="273820" cy="234745"/>
            </a:xfrm>
            <a:prstGeom prst="rect">
              <a:avLst/>
            </a:prstGeom>
          </p:spPr>
        </p:pic>
        <p:pic>
          <p:nvPicPr>
            <p:cNvPr id="11" name="Рисунок 10"/>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436095" y="4239091"/>
              <a:ext cx="345977" cy="277996"/>
            </a:xfrm>
            <a:prstGeom prst="rect">
              <a:avLst/>
            </a:prstGeom>
          </p:spPr>
        </p:pic>
        <p:pic>
          <p:nvPicPr>
            <p:cNvPr id="12" name="Рисунок 11"/>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247949" y="4256501"/>
              <a:ext cx="818445" cy="213146"/>
            </a:xfrm>
            <a:prstGeom prst="rect">
              <a:avLst/>
            </a:prstGeom>
          </p:spPr>
        </p:pic>
        <p:pic>
          <p:nvPicPr>
            <p:cNvPr id="8" name="Рисунок 7"/>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6618988" y="4239091"/>
              <a:ext cx="759772" cy="277996"/>
            </a:xfrm>
            <a:prstGeom prst="rect">
              <a:avLst/>
            </a:prstGeom>
          </p:spPr>
        </p:pic>
        <p:pic>
          <p:nvPicPr>
            <p:cNvPr id="9" name="Рисунок 8"/>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6804247" y="4803733"/>
              <a:ext cx="1303392" cy="244749"/>
            </a:xfrm>
            <a:prstGeom prst="rect">
              <a:avLst/>
            </a:prstGeom>
          </p:spPr>
        </p:pic>
        <p:pic>
          <p:nvPicPr>
            <p:cNvPr id="18" name="Рисунок 17"/>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5668102" y="4773988"/>
              <a:ext cx="920123" cy="284040"/>
            </a:xfrm>
            <a:prstGeom prst="rect">
              <a:avLst/>
            </a:prstGeom>
          </p:spPr>
        </p:pic>
        <p:sp>
          <p:nvSpPr>
            <p:cNvPr id="23" name="Прямоугольник 22"/>
            <p:cNvSpPr/>
            <p:nvPr/>
          </p:nvSpPr>
          <p:spPr>
            <a:xfrm>
              <a:off x="523189" y="4149080"/>
              <a:ext cx="3629208" cy="954107"/>
            </a:xfrm>
            <a:prstGeom prst="rect">
              <a:avLst/>
            </a:prstGeom>
          </p:spPr>
          <p:txBody>
            <a:bodyPr wrap="square">
              <a:spAutoFit/>
            </a:bodyPr>
            <a:lstStyle/>
            <a:p>
              <a:pPr marL="342900" indent="-342900" eaLnBrk="0" fontAlgn="base" hangingPunct="0">
                <a:spcBef>
                  <a:spcPts val="1200"/>
                </a:spcBef>
                <a:spcAft>
                  <a:spcPts val="1200"/>
                </a:spcAft>
                <a:buClr>
                  <a:srgbClr val="A89E70"/>
                </a:buClr>
                <a:buSzPct val="150000"/>
                <a:buFont typeface="Wingdings" pitchFamily="2" charset="2"/>
                <a:buChar char="§"/>
              </a:pPr>
              <a:r>
                <a:rPr lang="ru-RU" dirty="0">
                  <a:solidFill>
                    <a:srgbClr val="004165"/>
                  </a:solidFill>
                  <a:cs typeface="Calibri" pitchFamily="34" charset="0"/>
                </a:rPr>
                <a:t>Слияния и поглощения </a:t>
              </a:r>
              <a:endParaRPr lang="en-US" dirty="0">
                <a:solidFill>
                  <a:srgbClr val="FF0000"/>
                </a:solidFill>
                <a:cs typeface="Calibri" pitchFamily="34" charset="0"/>
              </a:endParaRPr>
            </a:p>
            <a:p>
              <a:pPr marL="342900" indent="-342900" eaLnBrk="0" fontAlgn="base" hangingPunct="0">
                <a:spcBef>
                  <a:spcPts val="1200"/>
                </a:spcBef>
                <a:spcAft>
                  <a:spcPts val="1200"/>
                </a:spcAft>
                <a:buClr>
                  <a:srgbClr val="A89E70"/>
                </a:buClr>
                <a:buSzPct val="150000"/>
                <a:buFont typeface="Wingdings" pitchFamily="2" charset="2"/>
                <a:buChar char="§"/>
              </a:pPr>
              <a:endParaRPr lang="en-US" dirty="0">
                <a:solidFill>
                  <a:srgbClr val="004165"/>
                </a:solidFill>
                <a:cs typeface="Calibri" pitchFamily="34" charset="0"/>
              </a:endParaRPr>
            </a:p>
          </p:txBody>
        </p:sp>
      </p:grpSp>
      <p:grpSp>
        <p:nvGrpSpPr>
          <p:cNvPr id="25" name="Группа 24"/>
          <p:cNvGrpSpPr/>
          <p:nvPr/>
        </p:nvGrpSpPr>
        <p:grpSpPr>
          <a:xfrm>
            <a:off x="2063552" y="5661249"/>
            <a:ext cx="7942126" cy="646331"/>
            <a:chOff x="69598" y="5492565"/>
            <a:chExt cx="8518671" cy="716123"/>
          </a:xfrm>
        </p:grpSpPr>
        <p:pic>
          <p:nvPicPr>
            <p:cNvPr id="19" name="Рисунок 18"/>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7666861" y="5654062"/>
              <a:ext cx="921408" cy="278277"/>
            </a:xfrm>
            <a:prstGeom prst="rect">
              <a:avLst/>
            </a:prstGeom>
          </p:spPr>
        </p:pic>
        <p:pic>
          <p:nvPicPr>
            <p:cNvPr id="16" name="Рисунок 15"/>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6581447" y="5654063"/>
              <a:ext cx="688438" cy="212606"/>
            </a:xfrm>
            <a:prstGeom prst="rect">
              <a:avLst/>
            </a:prstGeom>
          </p:spPr>
        </p:pic>
        <p:sp>
          <p:nvSpPr>
            <p:cNvPr id="22" name="Прямоугольник 21"/>
            <p:cNvSpPr/>
            <p:nvPr/>
          </p:nvSpPr>
          <p:spPr>
            <a:xfrm>
              <a:off x="69598" y="5492565"/>
              <a:ext cx="4394068" cy="716123"/>
            </a:xfrm>
            <a:prstGeom prst="rect">
              <a:avLst/>
            </a:prstGeom>
          </p:spPr>
          <p:txBody>
            <a:bodyPr wrap="square">
              <a:spAutoFit/>
            </a:bodyPr>
            <a:lstStyle/>
            <a:p>
              <a:pPr marL="342900" indent="-342900" eaLnBrk="0" fontAlgn="base" hangingPunct="0">
                <a:spcBef>
                  <a:spcPts val="1200"/>
                </a:spcBef>
                <a:spcAft>
                  <a:spcPts val="1200"/>
                </a:spcAft>
                <a:buClr>
                  <a:srgbClr val="A89E70"/>
                </a:buClr>
                <a:buSzPct val="150000"/>
                <a:buFont typeface="Wingdings" pitchFamily="2" charset="2"/>
                <a:buChar char="§"/>
              </a:pPr>
              <a:r>
                <a:rPr lang="ru-RU" dirty="0">
                  <a:solidFill>
                    <a:srgbClr val="004165"/>
                  </a:solidFill>
                  <a:cs typeface="Calibri" pitchFamily="34" charset="0"/>
                </a:rPr>
                <a:t>Уменьшение доли иностранных банков</a:t>
              </a:r>
              <a:endParaRPr lang="ru-RU" dirty="0">
                <a:solidFill>
                  <a:srgbClr val="FF0000"/>
                </a:solidFill>
                <a:cs typeface="Calibri" pitchFamily="34" charset="0"/>
              </a:endParaRPr>
            </a:p>
          </p:txBody>
        </p:sp>
        <p:pic>
          <p:nvPicPr>
            <p:cNvPr id="1026" name="Picture 2"/>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4908607" y="5654062"/>
              <a:ext cx="1015788" cy="2126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7174" name="Группа 7173"/>
          <p:cNvGrpSpPr/>
          <p:nvPr/>
        </p:nvGrpSpPr>
        <p:grpSpPr>
          <a:xfrm>
            <a:off x="2063551" y="1340769"/>
            <a:ext cx="8136906" cy="646331"/>
            <a:chOff x="546908" y="1340768"/>
            <a:chExt cx="6936077" cy="646331"/>
          </a:xfrm>
        </p:grpSpPr>
        <p:sp>
          <p:nvSpPr>
            <p:cNvPr id="3" name="Прямоугольник 2"/>
            <p:cNvSpPr/>
            <p:nvPr/>
          </p:nvSpPr>
          <p:spPr>
            <a:xfrm>
              <a:off x="546908" y="1340768"/>
              <a:ext cx="3872515" cy="646331"/>
            </a:xfrm>
            <a:prstGeom prst="rect">
              <a:avLst/>
            </a:prstGeom>
          </p:spPr>
          <p:txBody>
            <a:bodyPr wrap="square">
              <a:spAutoFit/>
            </a:bodyPr>
            <a:lstStyle/>
            <a:p>
              <a:pPr marL="342900" indent="-342900" eaLnBrk="0" fontAlgn="base" hangingPunct="0">
                <a:spcBef>
                  <a:spcPts val="1200"/>
                </a:spcBef>
                <a:spcAft>
                  <a:spcPts val="1200"/>
                </a:spcAft>
                <a:buClr>
                  <a:srgbClr val="A89E70"/>
                </a:buClr>
                <a:buSzPct val="150000"/>
                <a:buFont typeface="Wingdings" pitchFamily="2" charset="2"/>
                <a:buChar char="§"/>
              </a:pPr>
              <a:r>
                <a:rPr lang="ru-RU" dirty="0">
                  <a:solidFill>
                    <a:srgbClr val="004165"/>
                  </a:solidFill>
                  <a:cs typeface="Calibri" pitchFamily="34" charset="0"/>
                </a:rPr>
                <a:t>Выход Государства из капитала коммерческих банков</a:t>
              </a:r>
              <a:endParaRPr lang="ru-RU" sz="2000" dirty="0">
                <a:solidFill>
                  <a:srgbClr val="004165"/>
                </a:solidFill>
                <a:cs typeface="Calibri" pitchFamily="34" charset="0"/>
              </a:endParaRPr>
            </a:p>
          </p:txBody>
        </p:sp>
        <p:pic>
          <p:nvPicPr>
            <p:cNvPr id="4" name="Рисунок 3"/>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7138614" y="1421930"/>
              <a:ext cx="344371" cy="292086"/>
            </a:xfrm>
            <a:prstGeom prst="rect">
              <a:avLst/>
            </a:prstGeom>
          </p:spPr>
        </p:pic>
        <p:pic>
          <p:nvPicPr>
            <p:cNvPr id="7" name="Рисунок 6"/>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5922692" y="1409758"/>
              <a:ext cx="762336" cy="235358"/>
            </a:xfrm>
            <a:prstGeom prst="rect">
              <a:avLst/>
            </a:prstGeom>
          </p:spPr>
        </p:pic>
        <p:pic>
          <p:nvPicPr>
            <p:cNvPr id="10" name="Picture 4" descr="logo_new_korp"/>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48460" y="1402496"/>
              <a:ext cx="287635" cy="311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7" name="Picture 3" descr="image001"/>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5165566" y="1752932"/>
              <a:ext cx="1580844" cy="2187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7" name="Группа 16"/>
          <p:cNvGrpSpPr/>
          <p:nvPr/>
        </p:nvGrpSpPr>
        <p:grpSpPr>
          <a:xfrm>
            <a:off x="2113401" y="2516704"/>
            <a:ext cx="8053813" cy="1488361"/>
            <a:chOff x="768392" y="2228671"/>
            <a:chExt cx="7874821" cy="1488361"/>
          </a:xfrm>
        </p:grpSpPr>
        <p:sp>
          <p:nvSpPr>
            <p:cNvPr id="5" name="TextBox 4"/>
            <p:cNvSpPr txBox="1"/>
            <p:nvPr/>
          </p:nvSpPr>
          <p:spPr>
            <a:xfrm>
              <a:off x="4499993" y="2267917"/>
              <a:ext cx="4143220" cy="1449115"/>
            </a:xfrm>
            <a:prstGeom prst="rect">
              <a:avLst/>
            </a:prstGeom>
            <a:noFill/>
          </p:spPr>
          <p:txBody>
            <a:bodyPr wrap="square" rtlCol="0">
              <a:spAutoFit/>
            </a:bodyPr>
            <a:lstStyle/>
            <a:p>
              <a:pPr marL="341313" indent="-341313" eaLnBrk="0" fontAlgn="base" hangingPunct="0">
                <a:spcBef>
                  <a:spcPct val="0"/>
                </a:spcBef>
                <a:spcAft>
                  <a:spcPct val="0"/>
                </a:spcAft>
                <a:buFont typeface="Wingdings" pitchFamily="2" charset="2"/>
                <a:buChar char="Ø"/>
              </a:pPr>
              <a:r>
                <a:rPr lang="ru-RU" sz="1600" dirty="0">
                  <a:solidFill>
                    <a:srgbClr val="004165"/>
                  </a:solidFill>
                  <a:cs typeface="Calibri" pitchFamily="34" charset="0"/>
                </a:rPr>
                <a:t>Размещение средств ЕНПФ в банках (долгосрочные облигации и депозиты) </a:t>
              </a:r>
            </a:p>
            <a:p>
              <a:pPr marL="341313" indent="-341313" eaLnBrk="0" fontAlgn="base" hangingPunct="0">
                <a:spcBef>
                  <a:spcPct val="0"/>
                </a:spcBef>
                <a:spcAft>
                  <a:spcPct val="0"/>
                </a:spcAft>
                <a:buFont typeface="Wingdings" pitchFamily="2" charset="2"/>
                <a:buChar char="Ø"/>
              </a:pPr>
              <a:r>
                <a:rPr lang="ru-RU" sz="1600" dirty="0">
                  <a:solidFill>
                    <a:srgbClr val="004165"/>
                  </a:solidFill>
                  <a:cs typeface="Calibri" pitchFamily="34" charset="0"/>
                </a:rPr>
                <a:t>100 млрд. тенге  через ДАМУ в сектор МСБ через банки</a:t>
              </a:r>
            </a:p>
            <a:p>
              <a:pPr marL="341313" indent="-341313" eaLnBrk="0" fontAlgn="base" hangingPunct="0">
                <a:lnSpc>
                  <a:spcPts val="2900"/>
                </a:lnSpc>
                <a:spcBef>
                  <a:spcPct val="0"/>
                </a:spcBef>
                <a:spcAft>
                  <a:spcPct val="0"/>
                </a:spcAft>
                <a:buFont typeface="Wingdings" pitchFamily="2" charset="2"/>
                <a:buChar char="Ø"/>
              </a:pPr>
              <a:r>
                <a:rPr lang="ru-RU" sz="1600" dirty="0">
                  <a:solidFill>
                    <a:srgbClr val="004165"/>
                  </a:solidFill>
                  <a:cs typeface="Calibri" pitchFamily="34" charset="0"/>
                </a:rPr>
                <a:t>Процентно-валютные свопы в тенге</a:t>
              </a:r>
            </a:p>
          </p:txBody>
        </p:sp>
        <p:sp>
          <p:nvSpPr>
            <p:cNvPr id="21" name="Прямоугольник 20"/>
            <p:cNvSpPr/>
            <p:nvPr/>
          </p:nvSpPr>
          <p:spPr>
            <a:xfrm>
              <a:off x="768392" y="2228671"/>
              <a:ext cx="2730941" cy="923330"/>
            </a:xfrm>
            <a:prstGeom prst="rect">
              <a:avLst/>
            </a:prstGeom>
          </p:spPr>
          <p:txBody>
            <a:bodyPr wrap="square">
              <a:spAutoFit/>
            </a:bodyPr>
            <a:lstStyle/>
            <a:p>
              <a:pPr marL="285750" indent="-285750" eaLnBrk="0" fontAlgn="base" hangingPunct="0">
                <a:spcBef>
                  <a:spcPts val="1200"/>
                </a:spcBef>
                <a:spcAft>
                  <a:spcPts val="1200"/>
                </a:spcAft>
                <a:buClr>
                  <a:srgbClr val="A89E70"/>
                </a:buClr>
                <a:buSzPct val="150000"/>
                <a:buFont typeface="Wingdings" pitchFamily="2" charset="2"/>
                <a:buChar char="§"/>
              </a:pPr>
              <a:r>
                <a:rPr lang="ru-RU" dirty="0">
                  <a:solidFill>
                    <a:srgbClr val="004165"/>
                  </a:solidFill>
                  <a:cs typeface="Calibri" pitchFamily="34" charset="0"/>
                </a:rPr>
                <a:t>Расширение перечня инструментов фондирования в тенге</a:t>
              </a:r>
              <a:endParaRPr lang="ru-RU" dirty="0">
                <a:solidFill>
                  <a:srgbClr val="FF0000"/>
                </a:solidFill>
                <a:cs typeface="Calibri" pitchFamily="34" charset="0"/>
              </a:endParaRPr>
            </a:p>
          </p:txBody>
        </p:sp>
        <p:pic>
          <p:nvPicPr>
            <p:cNvPr id="1029" name="Picture 5" descr="ДАМУ">
              <a:hlinkClick r:id="rId15"/>
            </p:cNvPr>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3926020" y="2767716"/>
              <a:ext cx="656130" cy="229056"/>
            </a:xfrm>
            <a:prstGeom prst="rect">
              <a:avLst/>
            </a:prstGeom>
            <a:noFill/>
            <a:extLst>
              <a:ext uri="{909E8E84-426E-40DD-AFC4-6F175D3DCCD1}">
                <a14:hiddenFill xmlns="" xmlns:a14="http://schemas.microsoft.com/office/drawing/2010/main">
                  <a:solidFill>
                    <a:srgbClr val="FFFFFF"/>
                  </a:solidFill>
                </a14:hiddenFill>
              </a:ext>
            </a:extLst>
          </p:spPr>
        </p:pic>
        <p:pic>
          <p:nvPicPr>
            <p:cNvPr id="1031" name="Picture 7" descr="Холдинг Байтерек">
              <a:hlinkClick r:id="rId17" tooltip="Холдинг Байтерек"/>
            </p:cNvPr>
            <p:cNvPicPr>
              <a:picLocks noChangeAspect="1" noChangeArrowheads="1"/>
            </p:cNvPicPr>
            <p:nvPr/>
          </p:nvPicPr>
          <p:blipFill>
            <a:blip r:embed="rId18" cstate="print">
              <a:extLst>
                <a:ext uri="{28A0092B-C50C-407E-A947-70E740481C1C}">
                  <a14:useLocalDpi xmlns="" xmlns:a14="http://schemas.microsoft.com/office/drawing/2010/main" val="0"/>
                </a:ext>
              </a:extLst>
            </a:blip>
            <a:srcRect/>
            <a:stretch>
              <a:fillRect/>
            </a:stretch>
          </p:blipFill>
          <p:spPr bwMode="auto">
            <a:xfrm>
              <a:off x="3887996" y="2983740"/>
              <a:ext cx="752142" cy="217384"/>
            </a:xfrm>
            <a:prstGeom prst="rect">
              <a:avLst/>
            </a:prstGeom>
            <a:noFill/>
            <a:extLst>
              <a:ext uri="{909E8E84-426E-40DD-AFC4-6F175D3DCCD1}">
                <a14:hiddenFill xmlns="" xmlns:a14="http://schemas.microsoft.com/office/drawing/2010/main">
                  <a:solidFill>
                    <a:srgbClr val="FFFFFF"/>
                  </a:solidFill>
                </a14:hiddenFill>
              </a:ext>
            </a:extLst>
          </p:spPr>
        </p:pic>
        <p:pic>
          <p:nvPicPr>
            <p:cNvPr id="1033" name="Picture 9" descr="http://www.enpf.kz/images/web/logo.png?time=1">
              <a:hlinkClick r:id="rId19"/>
            </p:cNvPr>
            <p:cNvPicPr>
              <a:picLocks noChangeAspect="1" noChangeArrowheads="1"/>
            </p:cNvPicPr>
            <p:nvPr/>
          </p:nvPicPr>
          <p:blipFill>
            <a:blip r:embed="rId20" cstate="print">
              <a:extLst>
                <a:ext uri="{BEBA8EAE-BF5A-486C-A8C5-ECC9F3942E4B}">
                  <a14:imgProps xmlns="" xmlns:a14="http://schemas.microsoft.com/office/drawing/2010/main">
                    <a14:imgLayer r:embed="rId21">
                      <a14:imgEffect>
                        <a14:sharpenSoften amount="25000"/>
                      </a14:imgEffect>
                      <a14:imgEffect>
                        <a14:brightnessContrast bright="-63000" contrast="-48000"/>
                      </a14:imgEffect>
                    </a14:imgLayer>
                  </a14:imgProps>
                </a:ext>
                <a:ext uri="{28A0092B-C50C-407E-A947-70E740481C1C}">
                  <a14:useLocalDpi xmlns="" xmlns:a14="http://schemas.microsoft.com/office/drawing/2010/main" val="0"/>
                </a:ext>
              </a:extLst>
            </a:blip>
            <a:srcRect/>
            <a:stretch>
              <a:fillRect/>
            </a:stretch>
          </p:blipFill>
          <p:spPr bwMode="auto">
            <a:xfrm>
              <a:off x="3885178" y="2407676"/>
              <a:ext cx="614814" cy="212725"/>
            </a:xfrm>
            <a:prstGeom prst="rect">
              <a:avLst/>
            </a:prstGeom>
            <a:solidFill>
              <a:schemeClr val="bg2">
                <a:lumMod val="60000"/>
                <a:lumOff val="40000"/>
              </a:schemeClr>
            </a:solidFill>
          </p:spPr>
        </p:pic>
        <p:pic>
          <p:nvPicPr>
            <p:cNvPr id="1035" name="Picture 11" descr="National Bank of Kazakhstan logo.svg">
              <a:hlinkClick r:id="rId22"/>
            </p:cNvPr>
            <p:cNvPicPr>
              <a:picLocks noChangeAspect="1" noChangeArrowheads="1"/>
            </p:cNvPicPr>
            <p:nvPr/>
          </p:nvPicPr>
          <p:blipFill>
            <a:blip r:embed="rId23" cstate="print">
              <a:extLst>
                <a:ext uri="{28A0092B-C50C-407E-A947-70E740481C1C}">
                  <a14:useLocalDpi xmlns="" xmlns:a14="http://schemas.microsoft.com/office/drawing/2010/main" val="0"/>
                </a:ext>
              </a:extLst>
            </a:blip>
            <a:srcRect/>
            <a:stretch>
              <a:fillRect/>
            </a:stretch>
          </p:blipFill>
          <p:spPr bwMode="auto">
            <a:xfrm>
              <a:off x="4285691" y="3343780"/>
              <a:ext cx="214301" cy="238221"/>
            </a:xfrm>
            <a:prstGeom prst="rect">
              <a:avLst/>
            </a:prstGeom>
            <a:noFill/>
            <a:extLst>
              <a:ext uri="{909E8E84-426E-40DD-AFC4-6F175D3DCCD1}">
                <a14:hiddenFill xmlns="" xmlns:a14="http://schemas.microsoft.com/office/drawing/2010/main">
                  <a:solidFill>
                    <a:srgbClr val="FFFFFF"/>
                  </a:solidFill>
                </a14:hiddenFill>
              </a:ext>
            </a:extLst>
          </p:spPr>
        </p:pic>
      </p:grpSp>
      <p:cxnSp>
        <p:nvCxnSpPr>
          <p:cNvPr id="7173" name="Прямая соединительная линия 7172"/>
          <p:cNvCxnSpPr/>
          <p:nvPr/>
        </p:nvCxnSpPr>
        <p:spPr bwMode="auto">
          <a:xfrm>
            <a:off x="1991545" y="1134348"/>
            <a:ext cx="8208913" cy="0"/>
          </a:xfrm>
          <a:prstGeom prst="line">
            <a:avLst/>
          </a:prstGeom>
          <a:solidFill>
            <a:schemeClr val="accent1"/>
          </a:solidFill>
          <a:ln w="34925" cap="sq" cmpd="sng" algn="ctr">
            <a:solidFill>
              <a:srgbClr val="004165"/>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7175" name="Скругленный прямоугольник 7174"/>
          <p:cNvSpPr/>
          <p:nvPr/>
        </p:nvSpPr>
        <p:spPr bwMode="auto">
          <a:xfrm>
            <a:off x="1991544" y="1268760"/>
            <a:ext cx="8352928" cy="1008112"/>
          </a:xfrm>
          <a:prstGeom prst="roundRect">
            <a:avLst/>
          </a:prstGeom>
          <a:noFill/>
          <a:ln w="3175" cap="flat" cmpd="sng" algn="ctr">
            <a:solidFill>
              <a:srgbClr val="004165"/>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ru-RU" sz="2400" b="1">
              <a:solidFill>
                <a:prstClr val="black"/>
              </a:solidFill>
              <a:latin typeface="Arial" pitchFamily="34" charset="0"/>
            </a:endParaRPr>
          </a:p>
        </p:txBody>
      </p:sp>
      <p:sp>
        <p:nvSpPr>
          <p:cNvPr id="47" name="Скругленный прямоугольник 46"/>
          <p:cNvSpPr/>
          <p:nvPr/>
        </p:nvSpPr>
        <p:spPr bwMode="auto">
          <a:xfrm>
            <a:off x="2024067" y="2497152"/>
            <a:ext cx="8352928" cy="1579920"/>
          </a:xfrm>
          <a:prstGeom prst="roundRect">
            <a:avLst/>
          </a:prstGeom>
          <a:noFill/>
          <a:ln w="3175" cap="flat" cmpd="sng" algn="ctr">
            <a:solidFill>
              <a:srgbClr val="004165"/>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ru-RU" sz="2400" b="1">
              <a:solidFill>
                <a:prstClr val="black"/>
              </a:solidFill>
              <a:latin typeface="Arial" pitchFamily="34" charset="0"/>
            </a:endParaRPr>
          </a:p>
        </p:txBody>
      </p:sp>
      <p:sp>
        <p:nvSpPr>
          <p:cNvPr id="48" name="Скругленный прямоугольник 47"/>
          <p:cNvSpPr/>
          <p:nvPr/>
        </p:nvSpPr>
        <p:spPr bwMode="auto">
          <a:xfrm>
            <a:off x="1959290" y="4240138"/>
            <a:ext cx="8385182" cy="1008112"/>
          </a:xfrm>
          <a:prstGeom prst="roundRect">
            <a:avLst/>
          </a:prstGeom>
          <a:noFill/>
          <a:ln w="3175" cap="flat" cmpd="sng" algn="ctr">
            <a:solidFill>
              <a:srgbClr val="004165"/>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ru-RU" sz="2400" b="1">
              <a:solidFill>
                <a:prstClr val="black"/>
              </a:solidFill>
              <a:latin typeface="Arial" pitchFamily="34" charset="0"/>
            </a:endParaRPr>
          </a:p>
        </p:txBody>
      </p:sp>
      <p:sp>
        <p:nvSpPr>
          <p:cNvPr id="49" name="Скругленный прямоугольник 48"/>
          <p:cNvSpPr/>
          <p:nvPr/>
        </p:nvSpPr>
        <p:spPr bwMode="auto">
          <a:xfrm>
            <a:off x="2023798" y="5494836"/>
            <a:ext cx="8352928" cy="1008112"/>
          </a:xfrm>
          <a:prstGeom prst="roundRect">
            <a:avLst/>
          </a:prstGeom>
          <a:noFill/>
          <a:ln w="3175" cap="flat" cmpd="sng" algn="ctr">
            <a:solidFill>
              <a:srgbClr val="004165"/>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ru-RU" sz="2400" b="1">
              <a:solidFill>
                <a:prstClr val="black"/>
              </a:solidFill>
              <a:latin typeface="Arial" pitchFamily="34" charset="0"/>
            </a:endParaRPr>
          </a:p>
        </p:txBody>
      </p:sp>
      <p:sp>
        <p:nvSpPr>
          <p:cNvPr id="35" name="Номер слайда 5"/>
          <p:cNvSpPr>
            <a:spLocks noGrp="1"/>
          </p:cNvSpPr>
          <p:nvPr>
            <p:ph type="sldNum" sz="quarter" idx="12"/>
          </p:nvPr>
        </p:nvSpPr>
        <p:spPr>
          <a:xfrm>
            <a:off x="8282880" y="6448252"/>
            <a:ext cx="2133600" cy="365125"/>
          </a:xfrm>
        </p:spPr>
        <p:txBody>
          <a:bodyPr/>
          <a:lstStyle/>
          <a:p>
            <a:fld id="{149233C5-82B2-4ED7-BED1-51894B5E58E3}" type="slidenum">
              <a:rPr lang="en-US">
                <a:solidFill>
                  <a:prstClr val="black">
                    <a:tint val="75000"/>
                  </a:prstClr>
                </a:solidFill>
              </a:rPr>
              <a:pPr/>
              <a:t>31</a:t>
            </a:fld>
            <a:endParaRPr lang="en-US" dirty="0">
              <a:solidFill>
                <a:prstClr val="black">
                  <a:tint val="75000"/>
                </a:prstClr>
              </a:solidFill>
            </a:endParaRPr>
          </a:p>
        </p:txBody>
      </p:sp>
    </p:spTree>
    <p:extLst>
      <p:ext uri="{BB962C8B-B14F-4D97-AF65-F5344CB8AC3E}">
        <p14:creationId xmlns="" xmlns:p14="http://schemas.microsoft.com/office/powerpoint/2010/main" val="20883266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fld id="{149233C5-82B2-4ED7-BED1-51894B5E58E3}" type="slidenum">
              <a:rPr lang="en-US">
                <a:solidFill>
                  <a:prstClr val="black">
                    <a:tint val="75000"/>
                  </a:prstClr>
                </a:solidFill>
              </a:rPr>
              <a:pPr/>
              <a:t>32</a:t>
            </a:fld>
            <a:endParaRPr lang="en-US" dirty="0">
              <a:solidFill>
                <a:prstClr val="black">
                  <a:tint val="75000"/>
                </a:prstClr>
              </a:solidFill>
            </a:endParaRPr>
          </a:p>
        </p:txBody>
      </p:sp>
      <p:sp>
        <p:nvSpPr>
          <p:cNvPr id="278531" name="Text Box 3"/>
          <p:cNvSpPr txBox="1">
            <a:spLocks noChangeArrowheads="1"/>
          </p:cNvSpPr>
          <p:nvPr/>
        </p:nvSpPr>
        <p:spPr bwMode="auto">
          <a:xfrm>
            <a:off x="9983788" y="333376"/>
            <a:ext cx="457200" cy="320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eaLnBrk="0" fontAlgn="base" hangingPunct="0">
              <a:spcBef>
                <a:spcPct val="50000"/>
              </a:spcBef>
              <a:spcAft>
                <a:spcPct val="0"/>
              </a:spcAft>
            </a:pPr>
            <a:endParaRPr lang="ru-RU" sz="1500" b="1">
              <a:solidFill>
                <a:prstClr val="white"/>
              </a:solidFill>
              <a:latin typeface="Arial" pitchFamily="34" charset="0"/>
            </a:endParaRPr>
          </a:p>
        </p:txBody>
      </p:sp>
      <p:sp>
        <p:nvSpPr>
          <p:cNvPr id="2" name="Прямоугольник 1"/>
          <p:cNvSpPr/>
          <p:nvPr/>
        </p:nvSpPr>
        <p:spPr>
          <a:xfrm>
            <a:off x="2207568" y="293658"/>
            <a:ext cx="8004820" cy="461665"/>
          </a:xfrm>
          <a:prstGeom prst="rect">
            <a:avLst/>
          </a:prstGeom>
        </p:spPr>
        <p:txBody>
          <a:bodyPr wrap="square">
            <a:spAutoFit/>
          </a:bodyPr>
          <a:lstStyle/>
          <a:p>
            <a:pPr eaLnBrk="0" fontAlgn="base" hangingPunct="0">
              <a:spcBef>
                <a:spcPct val="0"/>
              </a:spcBef>
              <a:spcAft>
                <a:spcPct val="0"/>
              </a:spcAft>
            </a:pPr>
            <a:r>
              <a:rPr lang="ru-RU" sz="2400" b="1" dirty="0">
                <a:solidFill>
                  <a:srgbClr val="004165"/>
                </a:solidFill>
                <a:cs typeface="Calibri" pitchFamily="34" charset="0"/>
              </a:rPr>
              <a:t>Макроэкономические вызовы (1</a:t>
            </a:r>
            <a:r>
              <a:rPr lang="en-US" sz="2400" b="1" dirty="0">
                <a:solidFill>
                  <a:srgbClr val="004165"/>
                </a:solidFill>
                <a:cs typeface="Calibri" pitchFamily="34" charset="0"/>
              </a:rPr>
              <a:t>/</a:t>
            </a:r>
            <a:r>
              <a:rPr lang="ru-RU" sz="2400" b="1" dirty="0">
                <a:solidFill>
                  <a:srgbClr val="004165"/>
                </a:solidFill>
                <a:cs typeface="Calibri" pitchFamily="34" charset="0"/>
              </a:rPr>
              <a:t>2) </a:t>
            </a:r>
          </a:p>
        </p:txBody>
      </p:sp>
      <p:sp>
        <p:nvSpPr>
          <p:cNvPr id="3" name="Прямоугольник 2"/>
          <p:cNvSpPr/>
          <p:nvPr/>
        </p:nvSpPr>
        <p:spPr>
          <a:xfrm>
            <a:off x="6384032" y="1052737"/>
            <a:ext cx="3505400" cy="3477875"/>
          </a:xfrm>
          <a:prstGeom prst="rect">
            <a:avLst/>
          </a:prstGeom>
        </p:spPr>
        <p:txBody>
          <a:bodyPr wrap="square">
            <a:spAutoFit/>
          </a:bodyPr>
          <a:lstStyle/>
          <a:p>
            <a:pPr marL="285750" indent="-285750" eaLnBrk="0" fontAlgn="base" hangingPunct="0">
              <a:spcBef>
                <a:spcPts val="1200"/>
              </a:spcBef>
              <a:spcAft>
                <a:spcPts val="1200"/>
              </a:spcAft>
              <a:buClr>
                <a:srgbClr val="A89E70"/>
              </a:buClr>
              <a:buSzPct val="150000"/>
              <a:buFont typeface="Wingdings" pitchFamily="2" charset="2"/>
              <a:buChar char="§"/>
            </a:pPr>
            <a:r>
              <a:rPr lang="ru-RU" dirty="0">
                <a:solidFill>
                  <a:srgbClr val="004165"/>
                </a:solidFill>
                <a:cs typeface="Arial" pitchFamily="34" charset="0"/>
              </a:rPr>
              <a:t>Снижение цен на основные экспортные товары </a:t>
            </a:r>
          </a:p>
          <a:p>
            <a:pPr marL="285750" indent="-285750" eaLnBrk="0" fontAlgn="base" hangingPunct="0">
              <a:spcBef>
                <a:spcPts val="1200"/>
              </a:spcBef>
              <a:spcAft>
                <a:spcPts val="1200"/>
              </a:spcAft>
              <a:buClr>
                <a:srgbClr val="A89E70"/>
              </a:buClr>
              <a:buSzPct val="150000"/>
              <a:buFont typeface="Wingdings" pitchFamily="2" charset="2"/>
              <a:buChar char="§"/>
            </a:pPr>
            <a:r>
              <a:rPr lang="ru-RU" dirty="0">
                <a:solidFill>
                  <a:srgbClr val="004165"/>
                </a:solidFill>
                <a:cs typeface="Arial" pitchFamily="34" charset="0"/>
              </a:rPr>
              <a:t>Влияние девальвации рубля на тенге и усиление конкурентного давления на казахстанских производителей</a:t>
            </a:r>
          </a:p>
          <a:p>
            <a:pPr marL="285750" indent="-285750" eaLnBrk="0" fontAlgn="base" hangingPunct="0">
              <a:spcBef>
                <a:spcPts val="1200"/>
              </a:spcBef>
              <a:spcAft>
                <a:spcPts val="1200"/>
              </a:spcAft>
              <a:buClr>
                <a:srgbClr val="A89E70"/>
              </a:buClr>
              <a:buSzPct val="150000"/>
              <a:buFont typeface="Wingdings" pitchFamily="2" charset="2"/>
              <a:buChar char="§"/>
            </a:pPr>
            <a:r>
              <a:rPr lang="ru-RU" dirty="0">
                <a:solidFill>
                  <a:srgbClr val="004165"/>
                </a:solidFill>
                <a:cs typeface="Arial" pitchFamily="34" charset="0"/>
              </a:rPr>
              <a:t>Секторальные риски – сельское хозяйство, потребительское кредитование</a:t>
            </a:r>
          </a:p>
        </p:txBody>
      </p:sp>
      <p:sp>
        <p:nvSpPr>
          <p:cNvPr id="32" name="Прямоугольник 31"/>
          <p:cNvSpPr/>
          <p:nvPr/>
        </p:nvSpPr>
        <p:spPr bwMode="auto">
          <a:xfrm>
            <a:off x="5303912" y="3429000"/>
            <a:ext cx="1584176" cy="216024"/>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ru-RU" sz="2400" b="1">
              <a:solidFill>
                <a:prstClr val="black"/>
              </a:solidFill>
              <a:latin typeface="Arial" pitchFamily="34" charset="0"/>
            </a:endParaRPr>
          </a:p>
        </p:txBody>
      </p:sp>
      <p:sp>
        <p:nvSpPr>
          <p:cNvPr id="62" name="Поле 4"/>
          <p:cNvSpPr txBox="1"/>
          <p:nvPr/>
        </p:nvSpPr>
        <p:spPr>
          <a:xfrm>
            <a:off x="2495600" y="3646036"/>
            <a:ext cx="3714378" cy="30444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eaLnBrk="0" fontAlgn="base" hangingPunct="0">
              <a:lnSpc>
                <a:spcPct val="115000"/>
              </a:lnSpc>
              <a:spcBef>
                <a:spcPct val="0"/>
              </a:spcBef>
              <a:spcAft>
                <a:spcPts val="1000"/>
              </a:spcAft>
            </a:pPr>
            <a:r>
              <a:rPr lang="ru-RU" sz="1200" b="1" dirty="0">
                <a:solidFill>
                  <a:prstClr val="black"/>
                </a:solidFill>
                <a:ea typeface="Calibri"/>
                <a:cs typeface="Times New Roman"/>
              </a:rPr>
              <a:t>Динамика курса </a:t>
            </a:r>
            <a:r>
              <a:rPr lang="en-US" sz="1200" b="1" dirty="0">
                <a:solidFill>
                  <a:prstClr val="black"/>
                </a:solidFill>
                <a:ea typeface="Calibri"/>
                <a:cs typeface="Times New Roman"/>
              </a:rPr>
              <a:t>RUR/$ – 44.4  </a:t>
            </a:r>
            <a:r>
              <a:rPr lang="ru-RU" sz="1200" b="1" dirty="0">
                <a:solidFill>
                  <a:prstClr val="black"/>
                </a:solidFill>
                <a:ea typeface="Calibri"/>
                <a:cs typeface="Times New Roman"/>
              </a:rPr>
              <a:t>рубля за </a:t>
            </a:r>
            <a:r>
              <a:rPr lang="en-US" sz="1200" b="1" dirty="0">
                <a:solidFill>
                  <a:prstClr val="black"/>
                </a:solidFill>
                <a:ea typeface="Calibri"/>
                <a:cs typeface="Times New Roman"/>
              </a:rPr>
              <a:t>$1</a:t>
            </a:r>
            <a:r>
              <a:rPr lang="ru-RU" sz="1200" b="1" dirty="0">
                <a:solidFill>
                  <a:prstClr val="black"/>
                </a:solidFill>
                <a:ea typeface="Calibri"/>
                <a:cs typeface="Times New Roman"/>
              </a:rPr>
              <a:t> на 4.11.14</a:t>
            </a:r>
          </a:p>
        </p:txBody>
      </p:sp>
      <p:cxnSp>
        <p:nvCxnSpPr>
          <p:cNvPr id="16" name="Прямая соединительная линия 15"/>
          <p:cNvCxnSpPr/>
          <p:nvPr/>
        </p:nvCxnSpPr>
        <p:spPr bwMode="auto">
          <a:xfrm>
            <a:off x="1991545" y="836712"/>
            <a:ext cx="8208913" cy="0"/>
          </a:xfrm>
          <a:prstGeom prst="line">
            <a:avLst/>
          </a:prstGeom>
          <a:solidFill>
            <a:schemeClr val="accent1"/>
          </a:solidFill>
          <a:ln w="34925" cap="sq" cmpd="sng" algn="ctr">
            <a:solidFill>
              <a:srgbClr val="004165"/>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aphicFrame>
        <p:nvGraphicFramePr>
          <p:cNvPr id="18" name="Диаграмма 17"/>
          <p:cNvGraphicFramePr>
            <a:graphicFrameLocks/>
          </p:cNvGraphicFramePr>
          <p:nvPr>
            <p:extLst/>
          </p:nvPr>
        </p:nvGraphicFramePr>
        <p:xfrm>
          <a:off x="2050152" y="3798256"/>
          <a:ext cx="4605275"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219393" y="6525344"/>
            <a:ext cx="3384376" cy="230832"/>
          </a:xfrm>
          <a:prstGeom prst="rect">
            <a:avLst/>
          </a:prstGeom>
          <a:noFill/>
        </p:spPr>
        <p:txBody>
          <a:bodyPr wrap="square" rtlCol="0">
            <a:spAutoFit/>
          </a:bodyPr>
          <a:lstStyle/>
          <a:p>
            <a:pPr eaLnBrk="0" fontAlgn="base" hangingPunct="0">
              <a:spcBef>
                <a:spcPct val="0"/>
              </a:spcBef>
              <a:spcAft>
                <a:spcPct val="0"/>
              </a:spcAft>
            </a:pPr>
            <a:r>
              <a:rPr lang="ru-RU" sz="900" b="1" i="1" dirty="0">
                <a:solidFill>
                  <a:srgbClr val="B2B2B2"/>
                </a:solidFill>
                <a:latin typeface="Arial" pitchFamily="34" charset="0"/>
              </a:rPr>
              <a:t>Источник: ЦБ РФ </a:t>
            </a:r>
            <a:r>
              <a:rPr lang="en-US" sz="900" b="1" i="1" dirty="0">
                <a:solidFill>
                  <a:srgbClr val="B2B2B2"/>
                </a:solidFill>
                <a:latin typeface="Arial" pitchFamily="34" charset="0"/>
              </a:rPr>
              <a:t>www.cbr.ru</a:t>
            </a:r>
            <a:endParaRPr lang="ru-RU" sz="900" b="1" i="1" dirty="0">
              <a:solidFill>
                <a:srgbClr val="B2B2B2"/>
              </a:solidFill>
              <a:latin typeface="Arial" pitchFamily="34" charset="0"/>
            </a:endParaRPr>
          </a:p>
        </p:txBody>
      </p:sp>
      <p:pic>
        <p:nvPicPr>
          <p:cNvPr id="6" name="Рисунок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351586" y="1197258"/>
            <a:ext cx="3600399" cy="2231742"/>
          </a:xfrm>
          <a:prstGeom prst="rect">
            <a:avLst/>
          </a:prstGeom>
        </p:spPr>
      </p:pic>
      <p:sp>
        <p:nvSpPr>
          <p:cNvPr id="21" name="Поле 4"/>
          <p:cNvSpPr txBox="1"/>
          <p:nvPr/>
        </p:nvSpPr>
        <p:spPr>
          <a:xfrm>
            <a:off x="2374576" y="909732"/>
            <a:ext cx="3505400" cy="28702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eaLnBrk="0" fontAlgn="base" hangingPunct="0">
              <a:lnSpc>
                <a:spcPct val="115000"/>
              </a:lnSpc>
              <a:spcBef>
                <a:spcPct val="0"/>
              </a:spcBef>
              <a:spcAft>
                <a:spcPts val="1000"/>
              </a:spcAft>
            </a:pPr>
            <a:r>
              <a:rPr lang="ru-RU" sz="1200" b="1" dirty="0">
                <a:solidFill>
                  <a:prstClr val="black"/>
                </a:solidFill>
                <a:ea typeface="Calibri"/>
                <a:cs typeface="Times New Roman"/>
              </a:rPr>
              <a:t>Динамика цены на нефть марки </a:t>
            </a:r>
            <a:r>
              <a:rPr lang="en-US" sz="1200" b="1" dirty="0">
                <a:solidFill>
                  <a:prstClr val="black"/>
                </a:solidFill>
                <a:ea typeface="Calibri"/>
                <a:cs typeface="Times New Roman"/>
              </a:rPr>
              <a:t>Brent</a:t>
            </a:r>
            <a:endParaRPr lang="ru-RU" sz="1200" b="1" dirty="0">
              <a:solidFill>
                <a:prstClr val="black"/>
              </a:solidFill>
              <a:ea typeface="Calibri"/>
              <a:cs typeface="Times New Roman"/>
            </a:endParaRPr>
          </a:p>
        </p:txBody>
      </p:sp>
      <p:sp>
        <p:nvSpPr>
          <p:cNvPr id="22" name="TextBox 21"/>
          <p:cNvSpPr txBox="1"/>
          <p:nvPr/>
        </p:nvSpPr>
        <p:spPr>
          <a:xfrm>
            <a:off x="2371793" y="3429000"/>
            <a:ext cx="3384376" cy="230832"/>
          </a:xfrm>
          <a:prstGeom prst="rect">
            <a:avLst/>
          </a:prstGeom>
          <a:noFill/>
        </p:spPr>
        <p:txBody>
          <a:bodyPr wrap="square" rtlCol="0">
            <a:spAutoFit/>
          </a:bodyPr>
          <a:lstStyle/>
          <a:p>
            <a:pPr eaLnBrk="0" fontAlgn="base" hangingPunct="0">
              <a:spcBef>
                <a:spcPct val="0"/>
              </a:spcBef>
              <a:spcAft>
                <a:spcPct val="0"/>
              </a:spcAft>
            </a:pPr>
            <a:r>
              <a:rPr lang="ru-RU" sz="900" b="1" i="1" dirty="0">
                <a:solidFill>
                  <a:srgbClr val="B2B2B2"/>
                </a:solidFill>
                <a:latin typeface="Arial" pitchFamily="34" charset="0"/>
              </a:rPr>
              <a:t>Источник: </a:t>
            </a:r>
            <a:r>
              <a:rPr lang="en-US" sz="900" b="1" i="1" dirty="0">
                <a:solidFill>
                  <a:srgbClr val="B2B2B2"/>
                </a:solidFill>
                <a:latin typeface="Arial" pitchFamily="34" charset="0"/>
              </a:rPr>
              <a:t>www.Investing.com</a:t>
            </a:r>
            <a:endParaRPr lang="ru-RU" sz="900" b="1" i="1" dirty="0">
              <a:solidFill>
                <a:srgbClr val="B2B2B2"/>
              </a:solidFill>
              <a:latin typeface="Arial" pitchFamily="34" charset="0"/>
            </a:endParaRPr>
          </a:p>
        </p:txBody>
      </p:sp>
    </p:spTree>
    <p:extLst>
      <p:ext uri="{BB962C8B-B14F-4D97-AF65-F5344CB8AC3E}">
        <p14:creationId xmlns="" xmlns:p14="http://schemas.microsoft.com/office/powerpoint/2010/main" val="11020159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fld id="{149233C5-82B2-4ED7-BED1-51894B5E58E3}" type="slidenum">
              <a:rPr lang="en-US">
                <a:solidFill>
                  <a:prstClr val="black">
                    <a:tint val="75000"/>
                  </a:prstClr>
                </a:solidFill>
              </a:rPr>
              <a:pPr/>
              <a:t>33</a:t>
            </a:fld>
            <a:endParaRPr lang="en-US">
              <a:solidFill>
                <a:prstClr val="black">
                  <a:tint val="75000"/>
                </a:prstClr>
              </a:solidFill>
            </a:endParaRPr>
          </a:p>
        </p:txBody>
      </p:sp>
      <p:sp>
        <p:nvSpPr>
          <p:cNvPr id="278531" name="Text Box 3"/>
          <p:cNvSpPr txBox="1">
            <a:spLocks noChangeArrowheads="1"/>
          </p:cNvSpPr>
          <p:nvPr/>
        </p:nvSpPr>
        <p:spPr bwMode="auto">
          <a:xfrm>
            <a:off x="9983788" y="333376"/>
            <a:ext cx="457200" cy="320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eaLnBrk="0" fontAlgn="base" hangingPunct="0">
              <a:spcBef>
                <a:spcPct val="50000"/>
              </a:spcBef>
              <a:spcAft>
                <a:spcPct val="0"/>
              </a:spcAft>
            </a:pPr>
            <a:endParaRPr lang="ru-RU" sz="1500" b="1">
              <a:solidFill>
                <a:prstClr val="white"/>
              </a:solidFill>
              <a:latin typeface="Arial" pitchFamily="34" charset="0"/>
            </a:endParaRPr>
          </a:p>
        </p:txBody>
      </p:sp>
      <p:sp>
        <p:nvSpPr>
          <p:cNvPr id="2" name="Прямоугольник 1"/>
          <p:cNvSpPr/>
          <p:nvPr/>
        </p:nvSpPr>
        <p:spPr>
          <a:xfrm>
            <a:off x="2207568" y="293658"/>
            <a:ext cx="8004820" cy="461665"/>
          </a:xfrm>
          <a:prstGeom prst="rect">
            <a:avLst/>
          </a:prstGeom>
        </p:spPr>
        <p:txBody>
          <a:bodyPr wrap="square">
            <a:spAutoFit/>
          </a:bodyPr>
          <a:lstStyle/>
          <a:p>
            <a:pPr eaLnBrk="0" fontAlgn="base" hangingPunct="0">
              <a:spcBef>
                <a:spcPct val="0"/>
              </a:spcBef>
              <a:spcAft>
                <a:spcPct val="0"/>
              </a:spcAft>
            </a:pPr>
            <a:r>
              <a:rPr lang="ru-RU" sz="2400" b="1" dirty="0">
                <a:solidFill>
                  <a:srgbClr val="004165"/>
                </a:solidFill>
                <a:cs typeface="Calibri" pitchFamily="34" charset="0"/>
              </a:rPr>
              <a:t>Макроэкономические вызовы (2</a:t>
            </a:r>
            <a:r>
              <a:rPr lang="en-US" sz="2400" b="1" dirty="0">
                <a:solidFill>
                  <a:srgbClr val="004165"/>
                </a:solidFill>
                <a:cs typeface="Calibri" pitchFamily="34" charset="0"/>
              </a:rPr>
              <a:t>/</a:t>
            </a:r>
            <a:r>
              <a:rPr lang="ru-RU" sz="2400" b="1" dirty="0">
                <a:solidFill>
                  <a:srgbClr val="004165"/>
                </a:solidFill>
                <a:cs typeface="Calibri" pitchFamily="34" charset="0"/>
              </a:rPr>
              <a:t>2) </a:t>
            </a:r>
          </a:p>
        </p:txBody>
      </p:sp>
      <p:sp>
        <p:nvSpPr>
          <p:cNvPr id="4" name="Прямоугольник 3"/>
          <p:cNvSpPr/>
          <p:nvPr/>
        </p:nvSpPr>
        <p:spPr>
          <a:xfrm>
            <a:off x="2351584" y="6023030"/>
            <a:ext cx="8262441" cy="646331"/>
          </a:xfrm>
          <a:prstGeom prst="rect">
            <a:avLst/>
          </a:prstGeom>
        </p:spPr>
        <p:txBody>
          <a:bodyPr wrap="square">
            <a:spAutoFit/>
          </a:bodyPr>
          <a:lstStyle/>
          <a:p>
            <a:pPr eaLnBrk="0" fontAlgn="base" hangingPunct="0">
              <a:spcBef>
                <a:spcPts val="600"/>
              </a:spcBef>
              <a:spcAft>
                <a:spcPts val="600"/>
              </a:spcAft>
            </a:pPr>
            <a:r>
              <a:rPr lang="ru-RU" i="1" dirty="0">
                <a:solidFill>
                  <a:srgbClr val="A89E70"/>
                </a:solidFill>
                <a:cs typeface="Calibri" pitchFamily="34" charset="0"/>
              </a:rPr>
              <a:t>Тем не менее, базовые макроэкономические показатели остаются положительными.</a:t>
            </a:r>
          </a:p>
        </p:txBody>
      </p:sp>
      <p:cxnSp>
        <p:nvCxnSpPr>
          <p:cNvPr id="16" name="Прямая соединительная линия 15"/>
          <p:cNvCxnSpPr/>
          <p:nvPr/>
        </p:nvCxnSpPr>
        <p:spPr bwMode="auto">
          <a:xfrm>
            <a:off x="1991545" y="836712"/>
            <a:ext cx="8208913" cy="0"/>
          </a:xfrm>
          <a:prstGeom prst="line">
            <a:avLst/>
          </a:prstGeom>
          <a:solidFill>
            <a:schemeClr val="accent1"/>
          </a:solidFill>
          <a:ln w="34925" cap="sq" cmpd="sng" algn="ctr">
            <a:solidFill>
              <a:srgbClr val="004165"/>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nvGrpSpPr>
          <p:cNvPr id="3" name="Группа 2"/>
          <p:cNvGrpSpPr/>
          <p:nvPr/>
        </p:nvGrpSpPr>
        <p:grpSpPr>
          <a:xfrm>
            <a:off x="2927648" y="1044353"/>
            <a:ext cx="6696744" cy="2538689"/>
            <a:chOff x="150153" y="891952"/>
            <a:chExt cx="4258335" cy="2579196"/>
          </a:xfrm>
        </p:grpSpPr>
        <p:graphicFrame>
          <p:nvGraphicFramePr>
            <p:cNvPr id="37" name="Диаграмма 36"/>
            <p:cNvGraphicFramePr/>
            <p:nvPr>
              <p:extLst/>
            </p:nvPr>
          </p:nvGraphicFramePr>
          <p:xfrm>
            <a:off x="467544" y="1195387"/>
            <a:ext cx="3940944" cy="2275761"/>
          </p:xfrm>
          <a:graphic>
            <a:graphicData uri="http://schemas.openxmlformats.org/drawingml/2006/chart">
              <c:chart xmlns:c="http://schemas.openxmlformats.org/drawingml/2006/chart" xmlns:r="http://schemas.openxmlformats.org/officeDocument/2006/relationships" r:id="rId3"/>
            </a:graphicData>
          </a:graphic>
        </p:graphicFrame>
        <p:sp>
          <p:nvSpPr>
            <p:cNvPr id="38" name="Rectangle 11"/>
            <p:cNvSpPr>
              <a:spLocks noChangeArrowheads="1"/>
            </p:cNvSpPr>
            <p:nvPr/>
          </p:nvSpPr>
          <p:spPr bwMode="gray">
            <a:xfrm>
              <a:off x="150153" y="891952"/>
              <a:ext cx="4248150" cy="304800"/>
            </a:xfrm>
            <a:prstGeom prst="rect">
              <a:avLst/>
            </a:prstGeom>
            <a:solidFill>
              <a:schemeClr val="bg1"/>
            </a:solidFill>
            <a:ln w="9525">
              <a:noFill/>
              <a:miter lim="800000"/>
              <a:headEnd/>
              <a:tailEnd/>
            </a:ln>
          </p:spPr>
          <p:txBody>
            <a:bodyPr lIns="45629" tIns="45629" rIns="45629" bIns="45629" anchor="ctr" anchorCtr="1"/>
            <a:lstStyle>
              <a:defPPr>
                <a:defRPr lang="en-US"/>
              </a:defPPr>
              <a:lvl1pPr algn="l" rtl="0" eaLnBrk="0" fontAlgn="base" hangingPunct="0">
                <a:spcBef>
                  <a:spcPct val="0"/>
                </a:spcBef>
                <a:spcAft>
                  <a:spcPct val="0"/>
                </a:spcAft>
                <a:defRPr sz="2400" b="1"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itchFamily="34" charset="0"/>
                  <a:ea typeface="+mn-ea"/>
                  <a:cs typeface="+mn-cs"/>
                </a:defRPr>
              </a:lvl5pPr>
              <a:lvl6pPr marL="2286000" algn="l" defTabSz="914400" rtl="0" eaLnBrk="1" latinLnBrk="0" hangingPunct="1">
                <a:defRPr sz="2400" b="1" kern="1200">
                  <a:solidFill>
                    <a:schemeClr val="tx1"/>
                  </a:solidFill>
                  <a:latin typeface="Arial" pitchFamily="34" charset="0"/>
                  <a:ea typeface="+mn-ea"/>
                  <a:cs typeface="+mn-cs"/>
                </a:defRPr>
              </a:lvl6pPr>
              <a:lvl7pPr marL="2743200" algn="l" defTabSz="914400" rtl="0" eaLnBrk="1" latinLnBrk="0" hangingPunct="1">
                <a:defRPr sz="2400" b="1" kern="1200">
                  <a:solidFill>
                    <a:schemeClr val="tx1"/>
                  </a:solidFill>
                  <a:latin typeface="Arial" pitchFamily="34" charset="0"/>
                  <a:ea typeface="+mn-ea"/>
                  <a:cs typeface="+mn-cs"/>
                </a:defRPr>
              </a:lvl7pPr>
              <a:lvl8pPr marL="3200400" algn="l" defTabSz="914400" rtl="0" eaLnBrk="1" latinLnBrk="0" hangingPunct="1">
                <a:defRPr sz="2400" b="1" kern="1200">
                  <a:solidFill>
                    <a:schemeClr val="tx1"/>
                  </a:solidFill>
                  <a:latin typeface="Arial" pitchFamily="34" charset="0"/>
                  <a:ea typeface="+mn-ea"/>
                  <a:cs typeface="+mn-cs"/>
                </a:defRPr>
              </a:lvl8pPr>
              <a:lvl9pPr marL="3657600" algn="l" defTabSz="914400" rtl="0" eaLnBrk="1" latinLnBrk="0" hangingPunct="1">
                <a:defRPr sz="2400" b="1" kern="1200">
                  <a:solidFill>
                    <a:schemeClr val="tx1"/>
                  </a:solidFill>
                  <a:latin typeface="Arial" pitchFamily="34" charset="0"/>
                  <a:ea typeface="+mn-ea"/>
                  <a:cs typeface="+mn-cs"/>
                </a:defRPr>
              </a:lvl9pPr>
            </a:lstStyle>
            <a:p>
              <a:r>
                <a:rPr lang="ru-RU" sz="1400" dirty="0">
                  <a:solidFill>
                    <a:srgbClr val="004165"/>
                  </a:solidFill>
                  <a:latin typeface="Calibri"/>
                </a:rPr>
                <a:t>ВВП и инфляция</a:t>
              </a:r>
              <a:endParaRPr lang="en-GB" sz="1400" dirty="0">
                <a:solidFill>
                  <a:srgbClr val="004165"/>
                </a:solidFill>
                <a:latin typeface="Calibri"/>
              </a:endParaRPr>
            </a:p>
          </p:txBody>
        </p:sp>
      </p:grpSp>
      <p:grpSp>
        <p:nvGrpSpPr>
          <p:cNvPr id="6" name="Группа 5"/>
          <p:cNvGrpSpPr/>
          <p:nvPr/>
        </p:nvGrpSpPr>
        <p:grpSpPr>
          <a:xfrm>
            <a:off x="3647728" y="3583041"/>
            <a:ext cx="5616624" cy="2439988"/>
            <a:chOff x="4468564" y="1484784"/>
            <a:chExt cx="4279900" cy="2439988"/>
          </a:xfrm>
        </p:grpSpPr>
        <p:sp>
          <p:nvSpPr>
            <p:cNvPr id="40" name="Rectangle 11"/>
            <p:cNvSpPr>
              <a:spLocks noChangeArrowheads="1"/>
            </p:cNvSpPr>
            <p:nvPr/>
          </p:nvSpPr>
          <p:spPr bwMode="gray">
            <a:xfrm>
              <a:off x="4498726" y="1484784"/>
              <a:ext cx="4249738" cy="287338"/>
            </a:xfrm>
            <a:prstGeom prst="rect">
              <a:avLst/>
            </a:prstGeom>
            <a:noFill/>
            <a:ln>
              <a:noFill/>
            </a:ln>
            <a:extLst/>
          </p:spPr>
          <p:txBody>
            <a:bodyPr wrap="none" lIns="90000" tIns="46800" rIns="90000" bIns="46800" anchor="ctr"/>
            <a:lstStyle>
              <a:defPPr>
                <a:defRPr lang="en-US"/>
              </a:defPPr>
              <a:lvl1pPr algn="l" rtl="0" eaLnBrk="0" fontAlgn="base" hangingPunct="0">
                <a:spcBef>
                  <a:spcPct val="0"/>
                </a:spcBef>
                <a:spcAft>
                  <a:spcPct val="0"/>
                </a:spcAft>
                <a:defRPr sz="2400" b="1"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itchFamily="34" charset="0"/>
                  <a:ea typeface="+mn-ea"/>
                  <a:cs typeface="+mn-cs"/>
                </a:defRPr>
              </a:lvl5pPr>
              <a:lvl6pPr marL="2286000" algn="l" defTabSz="914400" rtl="0" eaLnBrk="1" latinLnBrk="0" hangingPunct="1">
                <a:defRPr sz="2400" b="1" kern="1200">
                  <a:solidFill>
                    <a:schemeClr val="tx1"/>
                  </a:solidFill>
                  <a:latin typeface="Arial" pitchFamily="34" charset="0"/>
                  <a:ea typeface="+mn-ea"/>
                  <a:cs typeface="+mn-cs"/>
                </a:defRPr>
              </a:lvl6pPr>
              <a:lvl7pPr marL="2743200" algn="l" defTabSz="914400" rtl="0" eaLnBrk="1" latinLnBrk="0" hangingPunct="1">
                <a:defRPr sz="2400" b="1" kern="1200">
                  <a:solidFill>
                    <a:schemeClr val="tx1"/>
                  </a:solidFill>
                  <a:latin typeface="Arial" pitchFamily="34" charset="0"/>
                  <a:ea typeface="+mn-ea"/>
                  <a:cs typeface="+mn-cs"/>
                </a:defRPr>
              </a:lvl7pPr>
              <a:lvl8pPr marL="3200400" algn="l" defTabSz="914400" rtl="0" eaLnBrk="1" latinLnBrk="0" hangingPunct="1">
                <a:defRPr sz="2400" b="1" kern="1200">
                  <a:solidFill>
                    <a:schemeClr val="tx1"/>
                  </a:solidFill>
                  <a:latin typeface="Arial" pitchFamily="34" charset="0"/>
                  <a:ea typeface="+mn-ea"/>
                  <a:cs typeface="+mn-cs"/>
                </a:defRPr>
              </a:lvl8pPr>
              <a:lvl9pPr marL="3657600" algn="l" defTabSz="914400" rtl="0" eaLnBrk="1" latinLnBrk="0" hangingPunct="1">
                <a:defRPr sz="2400" b="1" kern="1200">
                  <a:solidFill>
                    <a:schemeClr val="tx1"/>
                  </a:solidFill>
                  <a:latin typeface="Arial" pitchFamily="34" charset="0"/>
                  <a:ea typeface="+mn-ea"/>
                  <a:cs typeface="+mn-cs"/>
                </a:defRPr>
              </a:lvl9pPr>
            </a:lstStyle>
            <a:p>
              <a:pPr algn="ctr">
                <a:spcBef>
                  <a:spcPct val="50000"/>
                </a:spcBef>
              </a:pPr>
              <a:r>
                <a:rPr lang="ru-RU" sz="1400" dirty="0">
                  <a:solidFill>
                    <a:srgbClr val="004165"/>
                  </a:solidFill>
                  <a:latin typeface="Calibri"/>
                </a:rPr>
                <a:t>Международные резервы</a:t>
              </a:r>
              <a:r>
                <a:rPr lang="en-GB" sz="1400" dirty="0">
                  <a:solidFill>
                    <a:srgbClr val="004165"/>
                  </a:solidFill>
                  <a:latin typeface="Calibri"/>
                </a:rPr>
                <a:t>, </a:t>
              </a:r>
              <a:r>
                <a:rPr lang="ru-RU" sz="1400" dirty="0">
                  <a:solidFill>
                    <a:srgbClr val="004165"/>
                  </a:solidFill>
                  <a:latin typeface="Calibri"/>
                </a:rPr>
                <a:t> млн долл.</a:t>
              </a:r>
              <a:endParaRPr lang="en-GB" sz="1400" dirty="0">
                <a:solidFill>
                  <a:srgbClr val="004165"/>
                </a:solidFill>
                <a:latin typeface="Calibri"/>
              </a:endParaRPr>
            </a:p>
          </p:txBody>
        </p:sp>
        <p:pic>
          <p:nvPicPr>
            <p:cNvPr id="41" name="Рисунок 40"/>
            <p:cNvPicPr>
              <a:picLocks noChangeAspect="1" noChangeArrowheads="1"/>
            </p:cNvPicPr>
            <p:nvPr/>
          </p:nvPicPr>
          <p:blipFill>
            <a:blip r:embed="rId4" cstate="print"/>
            <a:srcRect/>
            <a:stretch>
              <a:fillRect/>
            </a:stretch>
          </p:blipFill>
          <p:spPr bwMode="auto">
            <a:xfrm>
              <a:off x="4468564" y="1856259"/>
              <a:ext cx="4278312" cy="20685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13" name="TextBox 12"/>
          <p:cNvSpPr txBox="1"/>
          <p:nvPr/>
        </p:nvSpPr>
        <p:spPr>
          <a:xfrm>
            <a:off x="1775520" y="5877272"/>
            <a:ext cx="3384376" cy="230832"/>
          </a:xfrm>
          <a:prstGeom prst="rect">
            <a:avLst/>
          </a:prstGeom>
          <a:noFill/>
        </p:spPr>
        <p:txBody>
          <a:bodyPr wrap="square" rtlCol="0">
            <a:spAutoFit/>
          </a:bodyPr>
          <a:lstStyle/>
          <a:p>
            <a:pPr eaLnBrk="0" fontAlgn="base" hangingPunct="0">
              <a:spcBef>
                <a:spcPct val="0"/>
              </a:spcBef>
              <a:spcAft>
                <a:spcPct val="0"/>
              </a:spcAft>
            </a:pPr>
            <a:r>
              <a:rPr lang="ru-RU" sz="900" b="1" i="1" dirty="0">
                <a:solidFill>
                  <a:srgbClr val="B2B2B2"/>
                </a:solidFill>
                <a:latin typeface="Arial" pitchFamily="34" charset="0"/>
              </a:rPr>
              <a:t>Источник: </a:t>
            </a:r>
            <a:r>
              <a:rPr lang="en-US" sz="900" b="1" i="1" dirty="0">
                <a:solidFill>
                  <a:srgbClr val="B2B2B2"/>
                </a:solidFill>
                <a:latin typeface="Arial" pitchFamily="34" charset="0"/>
              </a:rPr>
              <a:t>www.nationalbank.kz</a:t>
            </a:r>
            <a:endParaRPr lang="ru-RU" sz="900" b="1" i="1" dirty="0">
              <a:solidFill>
                <a:srgbClr val="B2B2B2"/>
              </a:solidFill>
              <a:latin typeface="Arial" pitchFamily="34" charset="0"/>
            </a:endParaRPr>
          </a:p>
        </p:txBody>
      </p:sp>
    </p:spTree>
    <p:extLst>
      <p:ext uri="{BB962C8B-B14F-4D97-AF65-F5344CB8AC3E}">
        <p14:creationId xmlns="" xmlns:p14="http://schemas.microsoft.com/office/powerpoint/2010/main" val="539185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fld id="{3031B9A0-1773-410E-A948-55025D265280}" type="slidenum">
              <a:rPr lang="en-US">
                <a:solidFill>
                  <a:prstClr val="black">
                    <a:tint val="75000"/>
                  </a:prstClr>
                </a:solidFill>
              </a:rPr>
              <a:pPr/>
              <a:t>34</a:t>
            </a:fld>
            <a:endParaRPr lang="en-US">
              <a:solidFill>
                <a:prstClr val="black">
                  <a:tint val="75000"/>
                </a:prstClr>
              </a:solidFill>
            </a:endParaRPr>
          </a:p>
        </p:txBody>
      </p:sp>
      <p:sp>
        <p:nvSpPr>
          <p:cNvPr id="280579" name="Text Box 3"/>
          <p:cNvSpPr txBox="1">
            <a:spLocks noChangeArrowheads="1"/>
          </p:cNvSpPr>
          <p:nvPr/>
        </p:nvSpPr>
        <p:spPr bwMode="auto">
          <a:xfrm>
            <a:off x="9983788" y="333376"/>
            <a:ext cx="457200" cy="320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eaLnBrk="0" fontAlgn="base" hangingPunct="0">
              <a:spcBef>
                <a:spcPct val="50000"/>
              </a:spcBef>
              <a:spcAft>
                <a:spcPct val="0"/>
              </a:spcAft>
            </a:pPr>
            <a:endParaRPr lang="ru-RU" sz="1500" b="1">
              <a:solidFill>
                <a:prstClr val="white"/>
              </a:solidFill>
              <a:latin typeface="Arial" pitchFamily="34" charset="0"/>
            </a:endParaRPr>
          </a:p>
        </p:txBody>
      </p:sp>
      <p:pic>
        <p:nvPicPr>
          <p:cNvPr id="8"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r="32385"/>
          <a:stretch/>
        </p:blipFill>
        <p:spPr bwMode="auto">
          <a:xfrm>
            <a:off x="3361146" y="254228"/>
            <a:ext cx="5615175" cy="576706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xtBox 5"/>
          <p:cNvSpPr txBox="1"/>
          <p:nvPr/>
        </p:nvSpPr>
        <p:spPr>
          <a:xfrm>
            <a:off x="4188512" y="5589241"/>
            <a:ext cx="3960440" cy="276999"/>
          </a:xfrm>
          <a:prstGeom prst="rect">
            <a:avLst/>
          </a:prstGeom>
          <a:noFill/>
        </p:spPr>
        <p:txBody>
          <a:bodyPr wrap="square" rtlCol="0">
            <a:spAutoFit/>
          </a:bodyPr>
          <a:lstStyle/>
          <a:p>
            <a:pPr algn="ctr" eaLnBrk="0" fontAlgn="base" hangingPunct="0">
              <a:spcBef>
                <a:spcPct val="0"/>
              </a:spcBef>
              <a:spcAft>
                <a:spcPct val="0"/>
              </a:spcAft>
            </a:pPr>
            <a:r>
              <a:rPr lang="ru-RU" sz="1200" b="1" dirty="0">
                <a:solidFill>
                  <a:srgbClr val="1F497D"/>
                </a:solidFill>
                <a:latin typeface="Arial" pitchFamily="34" charset="0"/>
              </a:rPr>
              <a:t>Площадь Св. Петра. Избрание Папы Римского</a:t>
            </a:r>
          </a:p>
        </p:txBody>
      </p:sp>
    </p:spTree>
    <p:extLst>
      <p:ext uri="{BB962C8B-B14F-4D97-AF65-F5344CB8AC3E}">
        <p14:creationId xmlns="" xmlns:p14="http://schemas.microsoft.com/office/powerpoint/2010/main" val="25580530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fld id="{3031B9A0-1773-410E-A948-55025D265280}" type="slidenum">
              <a:rPr lang="en-US">
                <a:solidFill>
                  <a:prstClr val="black">
                    <a:tint val="75000"/>
                  </a:prstClr>
                </a:solidFill>
              </a:rPr>
              <a:pPr/>
              <a:t>35</a:t>
            </a:fld>
            <a:endParaRPr lang="en-US">
              <a:solidFill>
                <a:prstClr val="black">
                  <a:tint val="75000"/>
                </a:prstClr>
              </a:solidFill>
            </a:endParaRPr>
          </a:p>
        </p:txBody>
      </p:sp>
      <p:sp>
        <p:nvSpPr>
          <p:cNvPr id="280579" name="Text Box 3"/>
          <p:cNvSpPr txBox="1">
            <a:spLocks noChangeArrowheads="1"/>
          </p:cNvSpPr>
          <p:nvPr/>
        </p:nvSpPr>
        <p:spPr bwMode="auto">
          <a:xfrm>
            <a:off x="9983788" y="333376"/>
            <a:ext cx="457200" cy="320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eaLnBrk="0" fontAlgn="base" hangingPunct="0">
              <a:spcBef>
                <a:spcPct val="50000"/>
              </a:spcBef>
              <a:spcAft>
                <a:spcPct val="0"/>
              </a:spcAft>
            </a:pPr>
            <a:endParaRPr lang="ru-RU" sz="1500" b="1">
              <a:solidFill>
                <a:prstClr val="white"/>
              </a:solidFill>
              <a:latin typeface="Arial" pitchFamily="34" charset="0"/>
            </a:endParaRPr>
          </a:p>
        </p:txBody>
      </p:sp>
      <p:sp>
        <p:nvSpPr>
          <p:cNvPr id="2" name="Прямоугольник 1"/>
          <p:cNvSpPr/>
          <p:nvPr/>
        </p:nvSpPr>
        <p:spPr>
          <a:xfrm>
            <a:off x="2065499" y="238552"/>
            <a:ext cx="8146889" cy="461665"/>
          </a:xfrm>
          <a:prstGeom prst="rect">
            <a:avLst/>
          </a:prstGeom>
        </p:spPr>
        <p:txBody>
          <a:bodyPr wrap="square">
            <a:spAutoFit/>
          </a:bodyPr>
          <a:lstStyle/>
          <a:p>
            <a:pPr eaLnBrk="0" fontAlgn="base" hangingPunct="0">
              <a:spcBef>
                <a:spcPct val="0"/>
              </a:spcBef>
              <a:spcAft>
                <a:spcPct val="0"/>
              </a:spcAft>
            </a:pPr>
            <a:r>
              <a:rPr lang="ru-RU" sz="2400" b="1" dirty="0">
                <a:solidFill>
                  <a:srgbClr val="004165"/>
                </a:solidFill>
                <a:cs typeface="Calibri" pitchFamily="34" charset="0"/>
              </a:rPr>
              <a:t>Внутренние вопросы</a:t>
            </a:r>
            <a:r>
              <a:rPr lang="en-US" sz="2400" b="1" dirty="0">
                <a:solidFill>
                  <a:srgbClr val="004165"/>
                </a:solidFill>
                <a:cs typeface="Calibri" pitchFamily="34" charset="0"/>
              </a:rPr>
              <a:t> </a:t>
            </a:r>
            <a:r>
              <a:rPr lang="ru-RU" sz="2400" b="1" dirty="0">
                <a:solidFill>
                  <a:srgbClr val="004165"/>
                </a:solidFill>
                <a:cs typeface="Calibri" pitchFamily="34" charset="0"/>
              </a:rPr>
              <a:t>и их решения</a:t>
            </a:r>
          </a:p>
        </p:txBody>
      </p:sp>
      <p:sp>
        <p:nvSpPr>
          <p:cNvPr id="3" name="Прямоугольник 2"/>
          <p:cNvSpPr/>
          <p:nvPr/>
        </p:nvSpPr>
        <p:spPr>
          <a:xfrm>
            <a:off x="1703512" y="1772816"/>
            <a:ext cx="3024336" cy="3724096"/>
          </a:xfrm>
          <a:prstGeom prst="rect">
            <a:avLst/>
          </a:prstGeom>
        </p:spPr>
        <p:txBody>
          <a:bodyPr wrap="square">
            <a:spAutoFit/>
          </a:bodyPr>
          <a:lstStyle/>
          <a:p>
            <a:pPr marL="342900" indent="-342900" algn="just" eaLnBrk="0" fontAlgn="base" hangingPunct="0">
              <a:spcBef>
                <a:spcPts val="600"/>
              </a:spcBef>
              <a:spcAft>
                <a:spcPts val="600"/>
              </a:spcAft>
              <a:buClr>
                <a:srgbClr val="A89E70"/>
              </a:buClr>
              <a:buSzPct val="150000"/>
              <a:buFont typeface="Wingdings" pitchFamily="2" charset="2"/>
              <a:buChar char="§"/>
            </a:pPr>
            <a:r>
              <a:rPr lang="ru-RU" dirty="0">
                <a:solidFill>
                  <a:srgbClr val="004165"/>
                </a:solidFill>
                <a:cs typeface="Calibri" pitchFamily="34" charset="0"/>
              </a:rPr>
              <a:t>Высокая конкуренция за качественных заемщиков ведет к снижению маржи при высокой зависимости доходов банков от кредитования</a:t>
            </a:r>
          </a:p>
          <a:p>
            <a:pPr marL="342900" indent="-342900" algn="just" eaLnBrk="0" fontAlgn="base" hangingPunct="0">
              <a:spcBef>
                <a:spcPts val="600"/>
              </a:spcBef>
              <a:spcAft>
                <a:spcPts val="600"/>
              </a:spcAft>
              <a:buClr>
                <a:srgbClr val="A89E70"/>
              </a:buClr>
              <a:buSzPct val="150000"/>
              <a:buFont typeface="Wingdings" pitchFamily="2" charset="2"/>
              <a:buChar char="§"/>
            </a:pPr>
            <a:r>
              <a:rPr lang="ru-RU" dirty="0">
                <a:solidFill>
                  <a:srgbClr val="004165"/>
                </a:solidFill>
                <a:cs typeface="Calibri" pitchFamily="34" charset="0"/>
              </a:rPr>
              <a:t>Узкая продуктовая линейка, отстающая от  реальных потребностей клиентов</a:t>
            </a:r>
          </a:p>
          <a:p>
            <a:pPr marL="342900" indent="-342900" algn="just" eaLnBrk="0" fontAlgn="base" hangingPunct="0">
              <a:spcBef>
                <a:spcPts val="600"/>
              </a:spcBef>
              <a:spcAft>
                <a:spcPts val="600"/>
              </a:spcAft>
              <a:buClr>
                <a:srgbClr val="A89E70"/>
              </a:buClr>
              <a:buSzPct val="150000"/>
              <a:buFont typeface="Wingdings" pitchFamily="2" charset="2"/>
              <a:buChar char="§"/>
            </a:pPr>
            <a:r>
              <a:rPr lang="ru-RU" dirty="0">
                <a:solidFill>
                  <a:srgbClr val="004165"/>
                </a:solidFill>
                <a:cs typeface="Calibri" pitchFamily="34" charset="0"/>
              </a:rPr>
              <a:t>Концентрация банков на внутренних вопросах</a:t>
            </a:r>
          </a:p>
        </p:txBody>
      </p:sp>
      <p:cxnSp>
        <p:nvCxnSpPr>
          <p:cNvPr id="11" name="Прямая соединительная линия 10"/>
          <p:cNvCxnSpPr/>
          <p:nvPr/>
        </p:nvCxnSpPr>
        <p:spPr bwMode="auto">
          <a:xfrm>
            <a:off x="1991545" y="836712"/>
            <a:ext cx="8208913" cy="0"/>
          </a:xfrm>
          <a:prstGeom prst="line">
            <a:avLst/>
          </a:prstGeom>
          <a:solidFill>
            <a:schemeClr val="accent1"/>
          </a:solidFill>
          <a:ln w="34925" cap="sq" cmpd="sng" algn="ctr">
            <a:solidFill>
              <a:srgbClr val="004165"/>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5" name="Прямоугольник 14"/>
          <p:cNvSpPr/>
          <p:nvPr/>
        </p:nvSpPr>
        <p:spPr>
          <a:xfrm>
            <a:off x="6240017" y="1194101"/>
            <a:ext cx="4124417" cy="1569660"/>
          </a:xfrm>
          <a:prstGeom prst="rect">
            <a:avLst/>
          </a:prstGeom>
        </p:spPr>
        <p:txBody>
          <a:bodyPr wrap="square">
            <a:spAutoFit/>
          </a:bodyPr>
          <a:lstStyle/>
          <a:p>
            <a:pPr eaLnBrk="0" fontAlgn="base" hangingPunct="0"/>
            <a:r>
              <a:rPr lang="ru-RU" sz="1600" b="1" dirty="0" err="1">
                <a:solidFill>
                  <a:srgbClr val="A89E70"/>
                </a:solidFill>
                <a:cs typeface="Calibri" pitchFamily="34" charset="0"/>
              </a:rPr>
              <a:t>лиентоориентированность</a:t>
            </a:r>
            <a:r>
              <a:rPr lang="ru-RU" sz="1600" b="1" dirty="0">
                <a:solidFill>
                  <a:srgbClr val="A89E70"/>
                </a:solidFill>
                <a:cs typeface="Calibri" pitchFamily="34" charset="0"/>
              </a:rPr>
              <a:t>. </a:t>
            </a:r>
            <a:r>
              <a:rPr lang="ru-RU" sz="1600" dirty="0">
                <a:solidFill>
                  <a:srgbClr val="004165"/>
                </a:solidFill>
                <a:cs typeface="Calibri" pitchFamily="34" charset="0"/>
              </a:rPr>
              <a:t>Обновление продуктовой линейки в соответствии с быстроразвивающимися потребностями казахстанских клиентов, с учетом продуктового предложения на более развитых рынках</a:t>
            </a:r>
          </a:p>
        </p:txBody>
      </p:sp>
      <p:sp>
        <p:nvSpPr>
          <p:cNvPr id="16" name="Прямоугольник 15"/>
          <p:cNvSpPr/>
          <p:nvPr/>
        </p:nvSpPr>
        <p:spPr>
          <a:xfrm>
            <a:off x="6214990" y="3068961"/>
            <a:ext cx="3985467" cy="1323439"/>
          </a:xfrm>
          <a:prstGeom prst="rect">
            <a:avLst/>
          </a:prstGeom>
        </p:spPr>
        <p:txBody>
          <a:bodyPr wrap="square">
            <a:spAutoFit/>
          </a:bodyPr>
          <a:lstStyle/>
          <a:p>
            <a:pPr eaLnBrk="0" fontAlgn="base" hangingPunct="0"/>
            <a:r>
              <a:rPr lang="ru-RU" sz="1600" b="1" dirty="0">
                <a:solidFill>
                  <a:srgbClr val="B2B2B2"/>
                </a:solidFill>
                <a:cs typeface="Calibri" pitchFamily="34" charset="0"/>
              </a:rPr>
              <a:t>росс-продажи. </a:t>
            </a:r>
            <a:r>
              <a:rPr lang="ru-RU" sz="1600" dirty="0">
                <a:solidFill>
                  <a:srgbClr val="004165"/>
                </a:solidFill>
                <a:cs typeface="Calibri" pitchFamily="34" charset="0"/>
              </a:rPr>
              <a:t>Разработка и предложение соответствующей продуктовой линейки и организации кросс-продаж комиссионных продуктов для снижения зависимости от кредитования</a:t>
            </a:r>
          </a:p>
        </p:txBody>
      </p:sp>
      <p:sp>
        <p:nvSpPr>
          <p:cNvPr id="17" name="Прямоугольник 16"/>
          <p:cNvSpPr/>
          <p:nvPr/>
        </p:nvSpPr>
        <p:spPr>
          <a:xfrm>
            <a:off x="6296884" y="4898777"/>
            <a:ext cx="3687549" cy="1077218"/>
          </a:xfrm>
          <a:prstGeom prst="rect">
            <a:avLst/>
          </a:prstGeom>
        </p:spPr>
        <p:txBody>
          <a:bodyPr wrap="square">
            <a:spAutoFit/>
          </a:bodyPr>
          <a:lstStyle/>
          <a:p>
            <a:pPr eaLnBrk="0" fontAlgn="base" hangingPunct="0">
              <a:spcBef>
                <a:spcPct val="0"/>
              </a:spcBef>
              <a:spcAft>
                <a:spcPct val="0"/>
              </a:spcAft>
            </a:pPr>
            <a:r>
              <a:rPr lang="ru-RU" sz="1600" b="1" dirty="0" err="1">
                <a:solidFill>
                  <a:srgbClr val="004165"/>
                </a:solidFill>
                <a:cs typeface="Calibri" pitchFamily="34" charset="0"/>
              </a:rPr>
              <a:t>онтроль</a:t>
            </a:r>
            <a:r>
              <a:rPr lang="ru-RU" sz="1600" b="1" dirty="0">
                <a:solidFill>
                  <a:srgbClr val="004165"/>
                </a:solidFill>
                <a:cs typeface="Calibri" pitchFamily="34" charset="0"/>
              </a:rPr>
              <a:t> над расходами</a:t>
            </a:r>
            <a:r>
              <a:rPr lang="ru-RU" sz="1600" dirty="0">
                <a:solidFill>
                  <a:srgbClr val="004165"/>
                </a:solidFill>
                <a:cs typeface="Calibri" pitchFamily="34" charset="0"/>
              </a:rPr>
              <a:t> путем оптимизации операционной модели банков</a:t>
            </a:r>
            <a:r>
              <a:rPr lang="en-US" sz="1600" dirty="0">
                <a:solidFill>
                  <a:srgbClr val="004165"/>
                </a:solidFill>
                <a:cs typeface="Calibri" pitchFamily="34" charset="0"/>
              </a:rPr>
              <a:t> </a:t>
            </a:r>
            <a:r>
              <a:rPr lang="ru-RU" sz="1600" dirty="0">
                <a:solidFill>
                  <a:srgbClr val="004165"/>
                </a:solidFill>
                <a:cs typeface="Calibri" pitchFamily="34" charset="0"/>
              </a:rPr>
              <a:t>и предложения инновационных решений </a:t>
            </a:r>
            <a:endParaRPr lang="ru-RU" sz="1600" b="1" dirty="0">
              <a:solidFill>
                <a:prstClr val="black"/>
              </a:solidFill>
            </a:endParaRPr>
          </a:p>
        </p:txBody>
      </p:sp>
      <p:pic>
        <p:nvPicPr>
          <p:cNvPr id="18" name="Рисунок 17"/>
          <p:cNvPicPr>
            <a:picLocks noChangeAspect="1"/>
          </p:cNvPicPr>
          <p:nvPr/>
        </p:nvPicPr>
        <p:blipFill>
          <a:blip r:embed="rId3" cstate="print">
            <a:extLst>
              <a:ext uri="{BEBA8EAE-BF5A-486C-A8C5-ECC9F3942E4B}">
                <a14:imgProps xmlns="" xmlns:a14="http://schemas.microsoft.com/office/drawing/2010/main">
                  <a14:imgLayer r:embed="rId4">
                    <a14:imgEffect>
                      <a14:sharpenSoften amount="-50000"/>
                    </a14:imgEffect>
                  </a14:imgLayer>
                </a14:imgProps>
              </a:ext>
              <a:ext uri="{28A0092B-C50C-407E-A947-70E740481C1C}">
                <a14:useLocalDpi xmlns="" xmlns:a14="http://schemas.microsoft.com/office/drawing/2010/main" val="0"/>
              </a:ext>
            </a:extLst>
          </a:blip>
          <a:stretch>
            <a:fillRect/>
          </a:stretch>
        </p:blipFill>
        <p:spPr>
          <a:xfrm>
            <a:off x="8895020" y="44624"/>
            <a:ext cx="1809493" cy="1196752"/>
          </a:xfrm>
          <a:prstGeom prst="rect">
            <a:avLst/>
          </a:prstGeom>
        </p:spPr>
      </p:pic>
      <p:sp>
        <p:nvSpPr>
          <p:cNvPr id="6" name="TextBox 5"/>
          <p:cNvSpPr txBox="1"/>
          <p:nvPr/>
        </p:nvSpPr>
        <p:spPr>
          <a:xfrm>
            <a:off x="5807968" y="764704"/>
            <a:ext cx="576064" cy="923330"/>
          </a:xfrm>
          <a:prstGeom prst="rect">
            <a:avLst/>
          </a:prstGeom>
          <a:noFill/>
        </p:spPr>
        <p:txBody>
          <a:bodyPr wrap="square" rtlCol="0">
            <a:spAutoFit/>
          </a:bodyPr>
          <a:lstStyle/>
          <a:p>
            <a:pPr eaLnBrk="0" fontAlgn="base" hangingPunct="0">
              <a:spcBef>
                <a:spcPct val="0"/>
              </a:spcBef>
              <a:spcAft>
                <a:spcPct val="0"/>
              </a:spcAft>
            </a:pPr>
            <a:r>
              <a:rPr lang="ru-RU" sz="5400" b="1" dirty="0">
                <a:solidFill>
                  <a:srgbClr val="A89E70"/>
                </a:solidFill>
                <a:latin typeface="Arial" pitchFamily="34" charset="0"/>
              </a:rPr>
              <a:t>к</a:t>
            </a:r>
          </a:p>
        </p:txBody>
      </p:sp>
      <p:sp>
        <p:nvSpPr>
          <p:cNvPr id="19" name="TextBox 18"/>
          <p:cNvSpPr txBox="1"/>
          <p:nvPr/>
        </p:nvSpPr>
        <p:spPr>
          <a:xfrm>
            <a:off x="5807968" y="2636912"/>
            <a:ext cx="576064" cy="923330"/>
          </a:xfrm>
          <a:prstGeom prst="rect">
            <a:avLst/>
          </a:prstGeom>
          <a:noFill/>
        </p:spPr>
        <p:txBody>
          <a:bodyPr wrap="square" rtlCol="0">
            <a:spAutoFit/>
          </a:bodyPr>
          <a:lstStyle/>
          <a:p>
            <a:pPr eaLnBrk="0" fontAlgn="base" hangingPunct="0">
              <a:spcBef>
                <a:spcPct val="0"/>
              </a:spcBef>
              <a:spcAft>
                <a:spcPct val="0"/>
              </a:spcAft>
            </a:pPr>
            <a:r>
              <a:rPr lang="ru-RU" sz="5400" b="1" dirty="0">
                <a:solidFill>
                  <a:srgbClr val="B2B2B2"/>
                </a:solidFill>
                <a:latin typeface="Arial" pitchFamily="34" charset="0"/>
              </a:rPr>
              <a:t>к</a:t>
            </a:r>
          </a:p>
        </p:txBody>
      </p:sp>
      <p:sp>
        <p:nvSpPr>
          <p:cNvPr id="20" name="TextBox 19"/>
          <p:cNvSpPr txBox="1"/>
          <p:nvPr/>
        </p:nvSpPr>
        <p:spPr>
          <a:xfrm>
            <a:off x="5951984" y="4437112"/>
            <a:ext cx="576064" cy="923330"/>
          </a:xfrm>
          <a:prstGeom prst="rect">
            <a:avLst/>
          </a:prstGeom>
          <a:noFill/>
        </p:spPr>
        <p:txBody>
          <a:bodyPr wrap="square" rtlCol="0">
            <a:spAutoFit/>
          </a:bodyPr>
          <a:lstStyle/>
          <a:p>
            <a:pPr eaLnBrk="0" fontAlgn="base" hangingPunct="0">
              <a:spcBef>
                <a:spcPct val="0"/>
              </a:spcBef>
              <a:spcAft>
                <a:spcPct val="0"/>
              </a:spcAft>
            </a:pPr>
            <a:r>
              <a:rPr lang="ru-RU" sz="5400" b="1" dirty="0">
                <a:solidFill>
                  <a:srgbClr val="004165"/>
                </a:solidFill>
                <a:latin typeface="Arial" pitchFamily="34" charset="0"/>
              </a:rPr>
              <a:t>к</a:t>
            </a:r>
          </a:p>
        </p:txBody>
      </p:sp>
      <p:sp>
        <p:nvSpPr>
          <p:cNvPr id="22" name="Левая фигурная скобка 21"/>
          <p:cNvSpPr/>
          <p:nvPr/>
        </p:nvSpPr>
        <p:spPr bwMode="auto">
          <a:xfrm rot="10800000">
            <a:off x="5087890" y="1105616"/>
            <a:ext cx="504057" cy="5185506"/>
          </a:xfrm>
          <a:prstGeom prst="leftBrace">
            <a:avLst>
              <a:gd name="adj1" fmla="val 65192"/>
              <a:gd name="adj2" fmla="val 49862"/>
            </a:avLst>
          </a:prstGeom>
          <a:noFill/>
          <a:ln w="28575" cap="flat" cmpd="sng" algn="ctr">
            <a:solidFill>
              <a:srgbClr val="00416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ru-RU" sz="2400" b="1">
              <a:solidFill>
                <a:prstClr val="black"/>
              </a:solidFill>
              <a:latin typeface="Arial" pitchFamily="34" charset="0"/>
            </a:endParaRPr>
          </a:p>
        </p:txBody>
      </p:sp>
    </p:spTree>
    <p:extLst>
      <p:ext uri="{BB962C8B-B14F-4D97-AF65-F5344CB8AC3E}">
        <p14:creationId xmlns="" xmlns:p14="http://schemas.microsoft.com/office/powerpoint/2010/main" val="42398169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fld id="{3031B9A0-1773-410E-A948-55025D265280}" type="slidenum">
              <a:rPr lang="en-US">
                <a:solidFill>
                  <a:prstClr val="black">
                    <a:tint val="75000"/>
                  </a:prstClr>
                </a:solidFill>
              </a:rPr>
              <a:pPr/>
              <a:t>36</a:t>
            </a:fld>
            <a:endParaRPr lang="en-US">
              <a:solidFill>
                <a:prstClr val="black">
                  <a:tint val="75000"/>
                </a:prstClr>
              </a:solidFill>
            </a:endParaRPr>
          </a:p>
        </p:txBody>
      </p:sp>
      <p:sp>
        <p:nvSpPr>
          <p:cNvPr id="280579" name="Text Box 3"/>
          <p:cNvSpPr txBox="1">
            <a:spLocks noChangeArrowheads="1"/>
          </p:cNvSpPr>
          <p:nvPr/>
        </p:nvSpPr>
        <p:spPr bwMode="auto">
          <a:xfrm>
            <a:off x="9983788" y="333376"/>
            <a:ext cx="457200" cy="320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eaLnBrk="0" fontAlgn="base" hangingPunct="0">
              <a:spcBef>
                <a:spcPct val="50000"/>
              </a:spcBef>
              <a:spcAft>
                <a:spcPct val="0"/>
              </a:spcAft>
            </a:pPr>
            <a:endParaRPr lang="ru-RU" sz="1500" b="1">
              <a:solidFill>
                <a:prstClr val="white"/>
              </a:solidFill>
              <a:latin typeface="Arial" pitchFamily="34" charset="0"/>
            </a:endParaRPr>
          </a:p>
        </p:txBody>
      </p:sp>
      <p:sp>
        <p:nvSpPr>
          <p:cNvPr id="6" name="Прямоугольник 5"/>
          <p:cNvSpPr/>
          <p:nvPr/>
        </p:nvSpPr>
        <p:spPr>
          <a:xfrm>
            <a:off x="1991545" y="303040"/>
            <a:ext cx="6912767" cy="461665"/>
          </a:xfrm>
          <a:prstGeom prst="rect">
            <a:avLst/>
          </a:prstGeom>
        </p:spPr>
        <p:txBody>
          <a:bodyPr wrap="square">
            <a:spAutoFit/>
          </a:bodyPr>
          <a:lstStyle/>
          <a:p>
            <a:pPr eaLnBrk="0" fontAlgn="base" hangingPunct="0">
              <a:spcBef>
                <a:spcPct val="0"/>
              </a:spcBef>
              <a:spcAft>
                <a:spcPct val="0"/>
              </a:spcAft>
            </a:pPr>
            <a:r>
              <a:rPr lang="ru-RU" sz="2400" b="1" dirty="0">
                <a:solidFill>
                  <a:srgbClr val="004165"/>
                </a:solidFill>
                <a:latin typeface="Arial" pitchFamily="34" charset="0"/>
              </a:rPr>
              <a:t>Ожидаемые Результаты 2016-2018 гг.</a:t>
            </a:r>
          </a:p>
        </p:txBody>
      </p:sp>
      <p:sp>
        <p:nvSpPr>
          <p:cNvPr id="7" name="Прямоугольник 6"/>
          <p:cNvSpPr/>
          <p:nvPr/>
        </p:nvSpPr>
        <p:spPr>
          <a:xfrm>
            <a:off x="1991545" y="1506265"/>
            <a:ext cx="8208913" cy="4185761"/>
          </a:xfrm>
          <a:prstGeom prst="rect">
            <a:avLst/>
          </a:prstGeom>
        </p:spPr>
        <p:txBody>
          <a:bodyPr wrap="square">
            <a:spAutoFit/>
          </a:bodyPr>
          <a:lstStyle/>
          <a:p>
            <a:pPr marL="569913" indent="-569913" algn="just" eaLnBrk="0" fontAlgn="base" hangingPunct="0">
              <a:spcBef>
                <a:spcPts val="1200"/>
              </a:spcBef>
              <a:spcAft>
                <a:spcPts val="1200"/>
              </a:spcAft>
              <a:buClr>
                <a:srgbClr val="A89E70"/>
              </a:buClr>
              <a:buSzPct val="150000"/>
              <a:buFont typeface="Wingdings" pitchFamily="2" charset="2"/>
              <a:buChar char="§"/>
            </a:pPr>
            <a:r>
              <a:rPr lang="ru-RU" dirty="0">
                <a:solidFill>
                  <a:srgbClr val="004165"/>
                </a:solidFill>
                <a:cs typeface="Calibri" pitchFamily="34" charset="0"/>
              </a:rPr>
              <a:t>Нормализация уровня недействующих кредитов в результате инициатив НБ РК и Правительства</a:t>
            </a:r>
          </a:p>
          <a:p>
            <a:pPr marL="569913" indent="-569913" algn="just" eaLnBrk="0" fontAlgn="base" hangingPunct="0">
              <a:spcBef>
                <a:spcPts val="1200"/>
              </a:spcBef>
              <a:spcAft>
                <a:spcPts val="1200"/>
              </a:spcAft>
              <a:buClr>
                <a:srgbClr val="A89E70"/>
              </a:buClr>
              <a:buSzPct val="150000"/>
              <a:buFont typeface="Wingdings" pitchFamily="2" charset="2"/>
              <a:buChar char="§"/>
            </a:pPr>
            <a:r>
              <a:rPr lang="ru-RU" dirty="0">
                <a:solidFill>
                  <a:srgbClr val="004165"/>
                </a:solidFill>
                <a:cs typeface="Calibri" pitchFamily="34" charset="0"/>
              </a:rPr>
              <a:t>Расширение продуктовой линейки </a:t>
            </a:r>
          </a:p>
          <a:p>
            <a:pPr marL="569913" indent="-569913" algn="just" eaLnBrk="0" fontAlgn="base" hangingPunct="0">
              <a:spcBef>
                <a:spcPts val="1200"/>
              </a:spcBef>
              <a:spcAft>
                <a:spcPts val="1200"/>
              </a:spcAft>
              <a:buClr>
                <a:srgbClr val="A89E70"/>
              </a:buClr>
              <a:buSzPct val="150000"/>
              <a:buFont typeface="Wingdings" pitchFamily="2" charset="2"/>
              <a:buChar char="§"/>
            </a:pPr>
            <a:r>
              <a:rPr lang="ru-RU" dirty="0">
                <a:solidFill>
                  <a:srgbClr val="004165"/>
                </a:solidFill>
                <a:cs typeface="Calibri" pitchFamily="34" charset="0"/>
              </a:rPr>
              <a:t>Рост доходности банков с акцентом на непроцентные доходы</a:t>
            </a:r>
          </a:p>
          <a:p>
            <a:pPr marL="569913" indent="-569913" algn="just" eaLnBrk="0" fontAlgn="base" hangingPunct="0">
              <a:spcBef>
                <a:spcPts val="1200"/>
              </a:spcBef>
              <a:spcAft>
                <a:spcPts val="1200"/>
              </a:spcAft>
              <a:buClr>
                <a:srgbClr val="A89E70"/>
              </a:buClr>
              <a:buSzPct val="150000"/>
              <a:buFont typeface="Wingdings" pitchFamily="2" charset="2"/>
              <a:buChar char="§"/>
            </a:pPr>
            <a:r>
              <a:rPr lang="ru-RU" dirty="0">
                <a:solidFill>
                  <a:srgbClr val="004165"/>
                </a:solidFill>
                <a:cs typeface="Calibri" pitchFamily="34" charset="0"/>
              </a:rPr>
              <a:t>Синергия, реализованная в результате завершения объединения банков </a:t>
            </a:r>
          </a:p>
          <a:p>
            <a:pPr algn="ctr" eaLnBrk="0" fontAlgn="base" hangingPunct="0">
              <a:spcBef>
                <a:spcPts val="1200"/>
              </a:spcBef>
              <a:spcAft>
                <a:spcPts val="1200"/>
              </a:spcAft>
              <a:buClr>
                <a:srgbClr val="A89E70"/>
              </a:buClr>
              <a:buSzPct val="150000"/>
            </a:pPr>
            <a:endParaRPr lang="ru-RU" sz="2000" dirty="0">
              <a:solidFill>
                <a:srgbClr val="004165"/>
              </a:solidFill>
              <a:cs typeface="Calibri" pitchFamily="34" charset="0"/>
            </a:endParaRPr>
          </a:p>
          <a:p>
            <a:pPr algn="ctr" eaLnBrk="0" fontAlgn="base" hangingPunct="0">
              <a:spcBef>
                <a:spcPts val="1200"/>
              </a:spcBef>
              <a:spcAft>
                <a:spcPts val="1200"/>
              </a:spcAft>
              <a:buClr>
                <a:srgbClr val="A89E70"/>
              </a:buClr>
              <a:buSzPct val="150000"/>
            </a:pPr>
            <a:endParaRPr lang="ru-RU" b="1" dirty="0">
              <a:solidFill>
                <a:srgbClr val="A89E70"/>
              </a:solidFill>
              <a:cs typeface="Calibri" pitchFamily="34" charset="0"/>
            </a:endParaRPr>
          </a:p>
          <a:p>
            <a:pPr algn="ctr" eaLnBrk="0" fontAlgn="base" hangingPunct="0">
              <a:spcBef>
                <a:spcPts val="1200"/>
              </a:spcBef>
              <a:spcAft>
                <a:spcPts val="1200"/>
              </a:spcAft>
              <a:buClr>
                <a:srgbClr val="A89E70"/>
              </a:buClr>
              <a:buSzPct val="150000"/>
            </a:pPr>
            <a:r>
              <a:rPr lang="ru-RU" b="1" dirty="0">
                <a:solidFill>
                  <a:srgbClr val="A89E70"/>
                </a:solidFill>
                <a:cs typeface="Calibri" pitchFamily="34" charset="0"/>
              </a:rPr>
              <a:t>Повышение рейтингов и возврат на международные рынки капитала </a:t>
            </a:r>
          </a:p>
        </p:txBody>
      </p:sp>
      <p:cxnSp>
        <p:nvCxnSpPr>
          <p:cNvPr id="9" name="Прямая соединительная линия 8"/>
          <p:cNvCxnSpPr/>
          <p:nvPr/>
        </p:nvCxnSpPr>
        <p:spPr bwMode="auto">
          <a:xfrm>
            <a:off x="1991545" y="836712"/>
            <a:ext cx="8208913" cy="0"/>
          </a:xfrm>
          <a:prstGeom prst="line">
            <a:avLst/>
          </a:prstGeom>
          <a:solidFill>
            <a:schemeClr val="accent1"/>
          </a:solidFill>
          <a:ln w="34925" cap="sq" cmpd="sng" algn="ctr">
            <a:solidFill>
              <a:srgbClr val="004165"/>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9" name="Левая фигурная скобка 18"/>
          <p:cNvSpPr/>
          <p:nvPr/>
        </p:nvSpPr>
        <p:spPr bwMode="auto">
          <a:xfrm rot="16200000">
            <a:off x="5885943" y="758736"/>
            <a:ext cx="504057" cy="8148838"/>
          </a:xfrm>
          <a:prstGeom prst="leftBrace">
            <a:avLst>
              <a:gd name="adj1" fmla="val 65192"/>
              <a:gd name="adj2" fmla="val 49862"/>
            </a:avLst>
          </a:prstGeom>
          <a:noFill/>
          <a:ln w="28575" cap="flat" cmpd="sng" algn="ctr">
            <a:solidFill>
              <a:srgbClr val="00416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ru-RU" sz="2400" b="1">
              <a:solidFill>
                <a:prstClr val="black"/>
              </a:solidFill>
              <a:latin typeface="Arial" pitchFamily="34" charset="0"/>
            </a:endParaRPr>
          </a:p>
        </p:txBody>
      </p:sp>
    </p:spTree>
    <p:extLst>
      <p:ext uri="{BB962C8B-B14F-4D97-AF65-F5344CB8AC3E}">
        <p14:creationId xmlns="" xmlns:p14="http://schemas.microsoft.com/office/powerpoint/2010/main" val="24680985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2094"/>
            <a:ext cx="12192000" cy="6862188"/>
          </a:xfrm>
          <a:prstGeom prst="rect">
            <a:avLst/>
          </a:prstGeom>
        </p:spPr>
      </p:pic>
    </p:spTree>
    <p:extLst>
      <p:ext uri="{BB962C8B-B14F-4D97-AF65-F5344CB8AC3E}">
        <p14:creationId xmlns="" xmlns:p14="http://schemas.microsoft.com/office/powerpoint/2010/main" val="30393924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62188"/>
          </a:xfrm>
        </p:spPr>
      </p:pic>
      <p:sp>
        <p:nvSpPr>
          <p:cNvPr id="5" name="TextBox 4"/>
          <p:cNvSpPr txBox="1"/>
          <p:nvPr/>
        </p:nvSpPr>
        <p:spPr>
          <a:xfrm>
            <a:off x="587829" y="1971676"/>
            <a:ext cx="11103428" cy="4031873"/>
          </a:xfrm>
          <a:prstGeom prst="rect">
            <a:avLst/>
          </a:prstGeom>
          <a:noFill/>
        </p:spPr>
        <p:txBody>
          <a:bodyPr wrap="square" rtlCol="0">
            <a:spAutoFit/>
          </a:bodyPr>
          <a:lstStyle/>
          <a:p>
            <a:r>
              <a:rPr lang="en-GB" sz="3200" b="1" dirty="0" smtClean="0">
                <a:latin typeface="BentonSans-Bold"/>
              </a:rPr>
              <a:t>Address</a:t>
            </a:r>
            <a:r>
              <a:rPr lang="en-GB" sz="3200" b="1" dirty="0">
                <a:latin typeface="BentonSans-Bold"/>
              </a:rPr>
              <a:t>: Regulation and governance </a:t>
            </a:r>
            <a:r>
              <a:rPr lang="en-GB" sz="3200" b="1" dirty="0" smtClean="0">
                <a:latin typeface="BentonSans-Bold"/>
              </a:rPr>
              <a:t>in the </a:t>
            </a:r>
            <a:r>
              <a:rPr lang="en-GB" sz="3200" b="1" dirty="0">
                <a:latin typeface="BentonSans-Bold"/>
              </a:rPr>
              <a:t>Kazakhstan financial </a:t>
            </a:r>
            <a:r>
              <a:rPr lang="en-GB" sz="3200" b="1" dirty="0" smtClean="0">
                <a:latin typeface="BentonSans-Bold"/>
              </a:rPr>
              <a:t>sector</a:t>
            </a:r>
          </a:p>
          <a:p>
            <a:endParaRPr lang="en-GB" sz="3200" b="1" dirty="0">
              <a:latin typeface="BentonSans-Bold"/>
            </a:endParaRPr>
          </a:p>
          <a:p>
            <a:r>
              <a:rPr lang="en-GB" sz="3200" b="1" dirty="0" err="1" smtClean="0">
                <a:latin typeface="BentonSans-Bold"/>
              </a:rPr>
              <a:t>Kairat</a:t>
            </a:r>
            <a:r>
              <a:rPr lang="en-GB" sz="3200" b="1" dirty="0" smtClean="0">
                <a:latin typeface="BentonSans-Bold"/>
              </a:rPr>
              <a:t> </a:t>
            </a:r>
            <a:r>
              <a:rPr lang="en-GB" sz="3200" b="1" dirty="0" err="1" smtClean="0">
                <a:latin typeface="BentonSans-Bold"/>
              </a:rPr>
              <a:t>Kelimbetov</a:t>
            </a:r>
            <a:r>
              <a:rPr lang="en-GB" sz="3200" dirty="0" smtClean="0">
                <a:latin typeface="BentonSans-Regular"/>
              </a:rPr>
              <a:t>, Governor, </a:t>
            </a:r>
            <a:r>
              <a:rPr lang="en-GB" sz="3200" i="1" dirty="0" smtClean="0">
                <a:latin typeface="BentonSans-Italic"/>
              </a:rPr>
              <a:t>National Bank of Kazakhstan</a:t>
            </a:r>
          </a:p>
          <a:p>
            <a:r>
              <a:rPr lang="en-GB" sz="3200" b="1" dirty="0" err="1" smtClean="0">
                <a:latin typeface="BentonSans-Bold"/>
              </a:rPr>
              <a:t>Miklos</a:t>
            </a:r>
            <a:r>
              <a:rPr lang="en-GB" sz="3200" b="1" dirty="0" smtClean="0">
                <a:latin typeface="BentonSans-Bold"/>
              </a:rPr>
              <a:t> </a:t>
            </a:r>
            <a:r>
              <a:rPr lang="en-GB" sz="3200" b="1" dirty="0">
                <a:latin typeface="BentonSans-Bold"/>
              </a:rPr>
              <a:t>Dietz</a:t>
            </a:r>
            <a:r>
              <a:rPr lang="en-GB" sz="3200" dirty="0">
                <a:latin typeface="BentonSans-Regular"/>
              </a:rPr>
              <a:t>, Managing Director</a:t>
            </a:r>
            <a:r>
              <a:rPr lang="en-GB" sz="3200" dirty="0" smtClean="0">
                <a:latin typeface="BentonSans-Regular"/>
              </a:rPr>
              <a:t>, </a:t>
            </a:r>
            <a:r>
              <a:rPr lang="en-GB" sz="3200" i="1" dirty="0" smtClean="0">
                <a:latin typeface="BentonSans-Italic"/>
              </a:rPr>
              <a:t>McKinsey </a:t>
            </a:r>
            <a:r>
              <a:rPr lang="en-GB" sz="3200" i="1" dirty="0">
                <a:latin typeface="BentonSans-Italic"/>
              </a:rPr>
              <a:t>&amp; Company</a:t>
            </a:r>
          </a:p>
          <a:p>
            <a:r>
              <a:rPr lang="en-GB" sz="3200" b="1" dirty="0" err="1" smtClean="0">
                <a:latin typeface="BentonSans-Bold"/>
              </a:rPr>
              <a:t>Timur</a:t>
            </a:r>
            <a:r>
              <a:rPr lang="en-GB" sz="3200" b="1" dirty="0" smtClean="0">
                <a:latin typeface="BentonSans-Bold"/>
              </a:rPr>
              <a:t> </a:t>
            </a:r>
            <a:r>
              <a:rPr lang="en-GB" sz="3200" b="1" dirty="0" err="1">
                <a:latin typeface="BentonSans-Bold"/>
              </a:rPr>
              <a:t>Suleimenov</a:t>
            </a:r>
            <a:r>
              <a:rPr lang="en-GB" sz="3200" i="1" dirty="0">
                <a:latin typeface="BentonSans-Italic"/>
              </a:rPr>
              <a:t>, </a:t>
            </a:r>
            <a:r>
              <a:rPr lang="en-GB" sz="3200" dirty="0">
                <a:latin typeface="BentonSans-Regular"/>
              </a:rPr>
              <a:t>Member of the Board, </a:t>
            </a:r>
            <a:r>
              <a:rPr lang="en-GB" sz="3200" dirty="0" smtClean="0">
                <a:latin typeface="BentonSans-Regular"/>
              </a:rPr>
              <a:t>Minister of </a:t>
            </a:r>
            <a:r>
              <a:rPr lang="en-GB" sz="3200" dirty="0">
                <a:latin typeface="BentonSans-Regular"/>
              </a:rPr>
              <a:t>Economy &amp; Financial Policy</a:t>
            </a:r>
            <a:r>
              <a:rPr lang="en-GB" sz="3200" i="1" dirty="0" smtClean="0">
                <a:latin typeface="BentonSans-Italic"/>
              </a:rPr>
              <a:t>, Eurasian </a:t>
            </a:r>
            <a:r>
              <a:rPr lang="en-GB" sz="3200" i="1" dirty="0">
                <a:latin typeface="BentonSans-Italic"/>
              </a:rPr>
              <a:t>Economic Commission</a:t>
            </a:r>
            <a:endParaRPr lang="en-GB" sz="3200" dirty="0">
              <a:solidFill>
                <a:prstClr val="black"/>
              </a:solidFill>
            </a:endParaRPr>
          </a:p>
        </p:txBody>
      </p:sp>
    </p:spTree>
    <p:extLst>
      <p:ext uri="{BB962C8B-B14F-4D97-AF65-F5344CB8AC3E}">
        <p14:creationId xmlns="" xmlns:p14="http://schemas.microsoft.com/office/powerpoint/2010/main" val="6142068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62188"/>
          </a:xfrm>
        </p:spPr>
      </p:pic>
      <p:sp>
        <p:nvSpPr>
          <p:cNvPr id="5" name="TextBox 4"/>
          <p:cNvSpPr txBox="1"/>
          <p:nvPr/>
        </p:nvSpPr>
        <p:spPr>
          <a:xfrm>
            <a:off x="587829" y="1971676"/>
            <a:ext cx="11103428" cy="584775"/>
          </a:xfrm>
          <a:prstGeom prst="rect">
            <a:avLst/>
          </a:prstGeom>
          <a:noFill/>
        </p:spPr>
        <p:txBody>
          <a:bodyPr wrap="square" rtlCol="0">
            <a:spAutoFit/>
          </a:bodyPr>
          <a:lstStyle/>
          <a:p>
            <a:r>
              <a:rPr lang="en-GB" sz="3200" b="1" dirty="0" smtClean="0">
                <a:solidFill>
                  <a:srgbClr val="FF0000"/>
                </a:solidFill>
                <a:latin typeface="BentonSans-Bold"/>
              </a:rPr>
              <a:t>KAIRAT SLIDES – INSERT HERE</a:t>
            </a:r>
            <a:endParaRPr lang="en-GB" sz="3200" dirty="0">
              <a:solidFill>
                <a:srgbClr val="FF0000"/>
              </a:solidFill>
            </a:endParaRPr>
          </a:p>
        </p:txBody>
      </p:sp>
    </p:spTree>
    <p:extLst>
      <p:ext uri="{BB962C8B-B14F-4D97-AF65-F5344CB8AC3E}">
        <p14:creationId xmlns="" xmlns:p14="http://schemas.microsoft.com/office/powerpoint/2010/main" val="61420681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64542" y="-36877"/>
            <a:ext cx="12321084" cy="6931753"/>
          </a:xfrm>
          <a:prstGeom prst="rect">
            <a:avLst/>
          </a:prstGeom>
        </p:spPr>
      </p:pic>
      <p:sp>
        <p:nvSpPr>
          <p:cNvPr id="5" name="TextBox 4"/>
          <p:cNvSpPr txBox="1"/>
          <p:nvPr/>
        </p:nvSpPr>
        <p:spPr>
          <a:xfrm>
            <a:off x="555171" y="1971676"/>
            <a:ext cx="10891158" cy="4031873"/>
          </a:xfrm>
          <a:prstGeom prst="rect">
            <a:avLst/>
          </a:prstGeom>
          <a:noFill/>
        </p:spPr>
        <p:txBody>
          <a:bodyPr wrap="square" rtlCol="0">
            <a:spAutoFit/>
          </a:bodyPr>
          <a:lstStyle/>
          <a:p>
            <a:r>
              <a:rPr lang="en-GB" sz="3200" dirty="0">
                <a:latin typeface="BentonSans-Bold"/>
              </a:rPr>
              <a:t>Keynote address: Kazakhstan as </a:t>
            </a:r>
            <a:r>
              <a:rPr lang="en-GB" sz="3200" dirty="0" smtClean="0">
                <a:latin typeface="BentonSans-Bold"/>
              </a:rPr>
              <a:t>the financial </a:t>
            </a:r>
            <a:r>
              <a:rPr lang="en-GB" sz="3200" dirty="0">
                <a:latin typeface="BentonSans-Bold"/>
              </a:rPr>
              <a:t>hub of Central Asia</a:t>
            </a:r>
          </a:p>
          <a:p>
            <a:endParaRPr lang="en-GB" sz="3200" b="1" dirty="0">
              <a:latin typeface="BentonSans-Bold"/>
            </a:endParaRPr>
          </a:p>
          <a:p>
            <a:r>
              <a:rPr lang="en-GB" sz="3200" b="1" dirty="0">
                <a:latin typeface="BentonSans-Bold"/>
              </a:rPr>
              <a:t>His Excellency Karim </a:t>
            </a:r>
            <a:r>
              <a:rPr lang="en-GB" sz="3200" b="1" dirty="0" err="1">
                <a:latin typeface="BentonSans-Bold"/>
              </a:rPr>
              <a:t>Massimov</a:t>
            </a:r>
            <a:r>
              <a:rPr lang="en-GB" sz="3200" dirty="0">
                <a:latin typeface="BentonSans-Regular"/>
              </a:rPr>
              <a:t>,</a:t>
            </a:r>
          </a:p>
          <a:p>
            <a:r>
              <a:rPr lang="en-GB" sz="3200" dirty="0">
                <a:latin typeface="BentonSans-Regular"/>
              </a:rPr>
              <a:t>Prime Minister, </a:t>
            </a:r>
            <a:r>
              <a:rPr lang="en-GB" sz="3200" i="1" dirty="0">
                <a:latin typeface="BentonSans-Italic"/>
              </a:rPr>
              <a:t>Republic of Kazakhstan</a:t>
            </a:r>
          </a:p>
          <a:p>
            <a:endParaRPr lang="en-GB" sz="3200" b="1" dirty="0">
              <a:latin typeface="BentonSans-Bold"/>
            </a:endParaRPr>
          </a:p>
          <a:p>
            <a:r>
              <a:rPr lang="en-GB" sz="3200" b="1" dirty="0" err="1">
                <a:latin typeface="BentonSans-Bold"/>
              </a:rPr>
              <a:t>Akhmetzhan</a:t>
            </a:r>
            <a:r>
              <a:rPr lang="en-GB" sz="3200" b="1" dirty="0">
                <a:latin typeface="BentonSans-Bold"/>
              </a:rPr>
              <a:t> </a:t>
            </a:r>
            <a:r>
              <a:rPr lang="en-GB" sz="3200" b="1" dirty="0" err="1">
                <a:latin typeface="BentonSans-Bold"/>
              </a:rPr>
              <a:t>Yesimov</a:t>
            </a:r>
            <a:r>
              <a:rPr lang="en-GB" sz="3200" dirty="0">
                <a:latin typeface="BentonSans-Regular"/>
              </a:rPr>
              <a:t>, Mayor of Almaty,</a:t>
            </a:r>
          </a:p>
          <a:p>
            <a:r>
              <a:rPr lang="en-GB" sz="3200" i="1" dirty="0">
                <a:latin typeface="BentonSans-Italic"/>
              </a:rPr>
              <a:t>Republic of Kazakhstan</a:t>
            </a:r>
            <a:endParaRPr lang="en-GB" sz="3200" dirty="0"/>
          </a:p>
        </p:txBody>
      </p:sp>
    </p:spTree>
    <p:extLst>
      <p:ext uri="{BB962C8B-B14F-4D97-AF65-F5344CB8AC3E}">
        <p14:creationId xmlns="" xmlns:p14="http://schemas.microsoft.com/office/powerpoint/2010/main" val="18772808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62188"/>
          </a:xfrm>
        </p:spPr>
      </p:pic>
      <p:sp>
        <p:nvSpPr>
          <p:cNvPr id="5" name="TextBox 4"/>
          <p:cNvSpPr txBox="1"/>
          <p:nvPr/>
        </p:nvSpPr>
        <p:spPr>
          <a:xfrm>
            <a:off x="587829" y="1971676"/>
            <a:ext cx="11103428" cy="4031873"/>
          </a:xfrm>
          <a:prstGeom prst="rect">
            <a:avLst/>
          </a:prstGeom>
          <a:noFill/>
        </p:spPr>
        <p:txBody>
          <a:bodyPr wrap="square" rtlCol="0">
            <a:spAutoFit/>
          </a:bodyPr>
          <a:lstStyle/>
          <a:p>
            <a:r>
              <a:rPr lang="en-GB" sz="3200" b="1" dirty="0" smtClean="0">
                <a:latin typeface="BentonSans-Bold"/>
              </a:rPr>
              <a:t>Address</a:t>
            </a:r>
            <a:r>
              <a:rPr lang="en-GB" sz="3200" b="1" dirty="0">
                <a:latin typeface="BentonSans-Bold"/>
              </a:rPr>
              <a:t>: Regulation and governance </a:t>
            </a:r>
            <a:r>
              <a:rPr lang="en-GB" sz="3200" b="1" dirty="0" smtClean="0">
                <a:latin typeface="BentonSans-Bold"/>
              </a:rPr>
              <a:t>in the </a:t>
            </a:r>
            <a:r>
              <a:rPr lang="en-GB" sz="3200" b="1" dirty="0">
                <a:latin typeface="BentonSans-Bold"/>
              </a:rPr>
              <a:t>Kazakhstan financial </a:t>
            </a:r>
            <a:r>
              <a:rPr lang="en-GB" sz="3200" b="1" dirty="0" smtClean="0">
                <a:latin typeface="BentonSans-Bold"/>
              </a:rPr>
              <a:t>sector</a:t>
            </a:r>
          </a:p>
          <a:p>
            <a:endParaRPr lang="en-GB" sz="3200" b="1" dirty="0">
              <a:latin typeface="BentonSans-Bold"/>
            </a:endParaRPr>
          </a:p>
          <a:p>
            <a:r>
              <a:rPr lang="en-GB" sz="3200" b="1" dirty="0" err="1" smtClean="0">
                <a:latin typeface="BentonSans-Bold"/>
              </a:rPr>
              <a:t>Miklos</a:t>
            </a:r>
            <a:r>
              <a:rPr lang="en-GB" sz="3200" b="1" dirty="0" smtClean="0">
                <a:latin typeface="BentonSans-Bold"/>
              </a:rPr>
              <a:t> </a:t>
            </a:r>
            <a:r>
              <a:rPr lang="en-GB" sz="3200" b="1" dirty="0">
                <a:latin typeface="BentonSans-Bold"/>
              </a:rPr>
              <a:t>Dietz</a:t>
            </a:r>
            <a:r>
              <a:rPr lang="en-GB" sz="3200" dirty="0">
                <a:latin typeface="BentonSans-Regular"/>
              </a:rPr>
              <a:t>, Managing Director</a:t>
            </a:r>
            <a:r>
              <a:rPr lang="en-GB" sz="3200" dirty="0" smtClean="0">
                <a:latin typeface="BentonSans-Regular"/>
              </a:rPr>
              <a:t>, </a:t>
            </a:r>
            <a:r>
              <a:rPr lang="en-GB" sz="3200" i="1" dirty="0" smtClean="0">
                <a:latin typeface="BentonSans-Italic"/>
              </a:rPr>
              <a:t>McKinsey </a:t>
            </a:r>
            <a:r>
              <a:rPr lang="en-GB" sz="3200" i="1" dirty="0">
                <a:latin typeface="BentonSans-Italic"/>
              </a:rPr>
              <a:t>&amp; Company</a:t>
            </a:r>
          </a:p>
          <a:p>
            <a:r>
              <a:rPr lang="en-GB" sz="3200" b="1" dirty="0" err="1">
                <a:latin typeface="BentonSans-Bold"/>
              </a:rPr>
              <a:t>Kairat</a:t>
            </a:r>
            <a:r>
              <a:rPr lang="en-GB" sz="3200" b="1" dirty="0">
                <a:latin typeface="BentonSans-Bold"/>
              </a:rPr>
              <a:t> </a:t>
            </a:r>
            <a:r>
              <a:rPr lang="en-GB" sz="3200" b="1" dirty="0" err="1">
                <a:latin typeface="BentonSans-Bold"/>
              </a:rPr>
              <a:t>Kelimbetov</a:t>
            </a:r>
            <a:r>
              <a:rPr lang="en-GB" sz="3200" dirty="0">
                <a:latin typeface="BentonSans-Regular"/>
              </a:rPr>
              <a:t>, Governor</a:t>
            </a:r>
            <a:r>
              <a:rPr lang="en-GB" sz="3200" dirty="0" smtClean="0">
                <a:latin typeface="BentonSans-Regular"/>
              </a:rPr>
              <a:t>, </a:t>
            </a:r>
            <a:r>
              <a:rPr lang="en-GB" sz="3200" i="1" dirty="0" smtClean="0">
                <a:latin typeface="BentonSans-Italic"/>
              </a:rPr>
              <a:t>National </a:t>
            </a:r>
            <a:r>
              <a:rPr lang="en-GB" sz="3200" i="1" dirty="0">
                <a:latin typeface="BentonSans-Italic"/>
              </a:rPr>
              <a:t>Bank of Kazakhstan</a:t>
            </a:r>
          </a:p>
          <a:p>
            <a:r>
              <a:rPr lang="en-GB" sz="3200" b="1" dirty="0" err="1">
                <a:latin typeface="BentonSans-Bold"/>
              </a:rPr>
              <a:t>Timur</a:t>
            </a:r>
            <a:r>
              <a:rPr lang="en-GB" sz="3200" b="1" dirty="0">
                <a:latin typeface="BentonSans-Bold"/>
              </a:rPr>
              <a:t> </a:t>
            </a:r>
            <a:r>
              <a:rPr lang="en-GB" sz="3200" b="1" dirty="0" err="1">
                <a:latin typeface="BentonSans-Bold"/>
              </a:rPr>
              <a:t>Suleimenov</a:t>
            </a:r>
            <a:r>
              <a:rPr lang="en-GB" sz="3200" i="1" dirty="0">
                <a:latin typeface="BentonSans-Italic"/>
              </a:rPr>
              <a:t>, </a:t>
            </a:r>
            <a:r>
              <a:rPr lang="en-GB" sz="3200" dirty="0">
                <a:latin typeface="BentonSans-Regular"/>
              </a:rPr>
              <a:t>Member of the Board, </a:t>
            </a:r>
            <a:r>
              <a:rPr lang="en-GB" sz="3200" dirty="0" smtClean="0">
                <a:latin typeface="BentonSans-Regular"/>
              </a:rPr>
              <a:t>Minister of </a:t>
            </a:r>
            <a:r>
              <a:rPr lang="en-GB" sz="3200" dirty="0">
                <a:latin typeface="BentonSans-Regular"/>
              </a:rPr>
              <a:t>Economy &amp; Financial Policy</a:t>
            </a:r>
            <a:r>
              <a:rPr lang="en-GB" sz="3200" i="1" dirty="0" smtClean="0">
                <a:latin typeface="BentonSans-Italic"/>
              </a:rPr>
              <a:t>, Eurasian </a:t>
            </a:r>
            <a:r>
              <a:rPr lang="en-GB" sz="3200" i="1" dirty="0">
                <a:latin typeface="BentonSans-Italic"/>
              </a:rPr>
              <a:t>Economic Commission</a:t>
            </a:r>
            <a:endParaRPr lang="en-GB" sz="3200" dirty="0">
              <a:solidFill>
                <a:prstClr val="black"/>
              </a:solidFill>
            </a:endParaRPr>
          </a:p>
        </p:txBody>
      </p:sp>
    </p:spTree>
    <p:extLst>
      <p:ext uri="{BB962C8B-B14F-4D97-AF65-F5344CB8AC3E}">
        <p14:creationId xmlns="" xmlns:p14="http://schemas.microsoft.com/office/powerpoint/2010/main" val="6142068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 y="0"/>
            <a:ext cx="12192000" cy="6862189"/>
          </a:xfrm>
        </p:spPr>
      </p:pic>
      <p:sp>
        <p:nvSpPr>
          <p:cNvPr id="5" name="TextBox 4"/>
          <p:cNvSpPr txBox="1"/>
          <p:nvPr/>
        </p:nvSpPr>
        <p:spPr>
          <a:xfrm>
            <a:off x="506187" y="1971675"/>
            <a:ext cx="10923814" cy="3046988"/>
          </a:xfrm>
          <a:prstGeom prst="rect">
            <a:avLst/>
          </a:prstGeom>
          <a:noFill/>
        </p:spPr>
        <p:txBody>
          <a:bodyPr wrap="square" rtlCol="0">
            <a:spAutoFit/>
          </a:bodyPr>
          <a:lstStyle/>
          <a:p>
            <a:pPr algn="ctr"/>
            <a:endParaRPr lang="en-GB" sz="3200" dirty="0">
              <a:solidFill>
                <a:prstClr val="black"/>
              </a:solidFill>
              <a:latin typeface="BentonSans-Bold"/>
            </a:endParaRPr>
          </a:p>
          <a:p>
            <a:r>
              <a:rPr lang="en-GB" sz="3200" dirty="0">
                <a:latin typeface="BentonSans-Bold"/>
              </a:rPr>
              <a:t>Consolidation in the banking sector</a:t>
            </a:r>
          </a:p>
          <a:p>
            <a:endParaRPr lang="en-GB" sz="3200" b="1" dirty="0">
              <a:latin typeface="BentonSans-Bold"/>
            </a:endParaRPr>
          </a:p>
          <a:p>
            <a:r>
              <a:rPr lang="en-GB" sz="3200" b="1" dirty="0" err="1">
                <a:latin typeface="BentonSans-Bold"/>
              </a:rPr>
              <a:t>Nurlan</a:t>
            </a:r>
            <a:r>
              <a:rPr lang="en-GB" sz="3200" b="1" dirty="0">
                <a:latin typeface="BentonSans-Bold"/>
              </a:rPr>
              <a:t> </a:t>
            </a:r>
            <a:r>
              <a:rPr lang="en-GB" sz="3200" b="1" dirty="0" err="1">
                <a:latin typeface="BentonSans-Bold"/>
              </a:rPr>
              <a:t>Abdrakhmanov</a:t>
            </a:r>
            <a:r>
              <a:rPr lang="en-GB" sz="3200" dirty="0">
                <a:latin typeface="BentonSans-Regular"/>
              </a:rPr>
              <a:t>, Director of Department for Methodology of Control and Supervision, </a:t>
            </a:r>
            <a:r>
              <a:rPr lang="en-GB" sz="3200" i="1" dirty="0">
                <a:latin typeface="BentonSans-Italic"/>
              </a:rPr>
              <a:t>National Bank of Kazakhstan</a:t>
            </a:r>
            <a:endParaRPr lang="en-GB" sz="3200" dirty="0">
              <a:solidFill>
                <a:prstClr val="black"/>
              </a:solidFill>
            </a:endParaRPr>
          </a:p>
        </p:txBody>
      </p:sp>
    </p:spTree>
    <p:extLst>
      <p:ext uri="{BB962C8B-B14F-4D97-AF65-F5344CB8AC3E}">
        <p14:creationId xmlns="" xmlns:p14="http://schemas.microsoft.com/office/powerpoint/2010/main" val="4856687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62188"/>
          </a:xfrm>
        </p:spPr>
      </p:pic>
      <p:sp>
        <p:nvSpPr>
          <p:cNvPr id="5" name="TextBox 4"/>
          <p:cNvSpPr txBox="1"/>
          <p:nvPr/>
        </p:nvSpPr>
        <p:spPr>
          <a:xfrm>
            <a:off x="767443" y="1971675"/>
            <a:ext cx="10744200" cy="4278094"/>
          </a:xfrm>
          <a:prstGeom prst="rect">
            <a:avLst/>
          </a:prstGeom>
          <a:noFill/>
        </p:spPr>
        <p:txBody>
          <a:bodyPr wrap="square" rtlCol="0">
            <a:spAutoFit/>
          </a:bodyPr>
          <a:lstStyle/>
          <a:p>
            <a:pPr algn="ctr"/>
            <a:endParaRPr lang="en-GB" sz="3200" dirty="0">
              <a:solidFill>
                <a:prstClr val="black"/>
              </a:solidFill>
              <a:latin typeface="BentonSans-Bold"/>
            </a:endParaRPr>
          </a:p>
          <a:p>
            <a:r>
              <a:rPr lang="en-GB" sz="4000" dirty="0">
                <a:latin typeface="BentonSans-Bold"/>
              </a:rPr>
              <a:t>Capitalising on consumer and </a:t>
            </a:r>
            <a:r>
              <a:rPr lang="en-GB" sz="4000" dirty="0" smtClean="0">
                <a:latin typeface="BentonSans-Bold"/>
              </a:rPr>
              <a:t>business demand </a:t>
            </a:r>
            <a:r>
              <a:rPr lang="en-GB" sz="4000" dirty="0">
                <a:latin typeface="BentonSans-Bold"/>
              </a:rPr>
              <a:t>through the modernisation </a:t>
            </a:r>
            <a:r>
              <a:rPr lang="en-GB" sz="4000" dirty="0" smtClean="0">
                <a:latin typeface="BentonSans-Bold"/>
              </a:rPr>
              <a:t>of banking </a:t>
            </a:r>
            <a:r>
              <a:rPr lang="en-GB" sz="4000" dirty="0">
                <a:latin typeface="BentonSans-Bold"/>
              </a:rPr>
              <a:t>systems</a:t>
            </a:r>
          </a:p>
          <a:p>
            <a:endParaRPr lang="en-GB" sz="4000" b="1" dirty="0">
              <a:latin typeface="BentonSans-Bold"/>
            </a:endParaRPr>
          </a:p>
          <a:p>
            <a:r>
              <a:rPr lang="en-GB" sz="4000" b="1" dirty="0" err="1">
                <a:latin typeface="BentonSans-Bold"/>
              </a:rPr>
              <a:t>Matthieu</a:t>
            </a:r>
            <a:r>
              <a:rPr lang="en-GB" sz="4000" b="1" dirty="0">
                <a:latin typeface="BentonSans-Bold"/>
              </a:rPr>
              <a:t> de </a:t>
            </a:r>
            <a:r>
              <a:rPr lang="en-GB" sz="4000" b="1" dirty="0" err="1">
                <a:latin typeface="BentonSans-Bold"/>
              </a:rPr>
              <a:t>Heering</a:t>
            </a:r>
            <a:r>
              <a:rPr lang="en-GB" sz="4000" dirty="0">
                <a:latin typeface="BentonSans-Regular"/>
              </a:rPr>
              <a:t>, Head of Russia,</a:t>
            </a:r>
          </a:p>
          <a:p>
            <a:r>
              <a:rPr lang="en-GB" sz="4000" dirty="0">
                <a:latin typeface="BentonSans-Regular"/>
              </a:rPr>
              <a:t>CIS and Mongolia, </a:t>
            </a:r>
            <a:r>
              <a:rPr lang="en-GB" sz="4000" i="1" dirty="0">
                <a:latin typeface="BentonSans-Italic"/>
              </a:rPr>
              <a:t>SWIFT</a:t>
            </a:r>
            <a:endParaRPr lang="en-GB" sz="4000" dirty="0">
              <a:solidFill>
                <a:prstClr val="black"/>
              </a:solidFill>
            </a:endParaRPr>
          </a:p>
        </p:txBody>
      </p:sp>
    </p:spTree>
    <p:extLst>
      <p:ext uri="{BB962C8B-B14F-4D97-AF65-F5344CB8AC3E}">
        <p14:creationId xmlns="" xmlns:p14="http://schemas.microsoft.com/office/powerpoint/2010/main" val="30130541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noFill/>
          <a:ln w="9525">
            <a:noFill/>
            <a:miter lim="800000"/>
            <a:headEnd/>
            <a:tailEnd/>
          </a:ln>
          <a:effectLst/>
        </p:spPr>
        <p:txBody>
          <a:bodyPr vert="horz" wrap="square" lIns="121917" tIns="60958" rIns="121917" bIns="60958" numCol="1" anchor="t" anchorCtr="0" compatLnSpc="1">
            <a:prstTxWarp prst="textNoShape">
              <a:avLst/>
            </a:prstTxWarp>
          </a:bodyPr>
          <a:lstStyle/>
          <a:p>
            <a:r>
              <a:rPr lang="en-US" sz="5300" dirty="0"/>
              <a:t>A perspective on SWIFT, Regulation and Standards</a:t>
            </a:r>
            <a:endParaRPr lang="en-GB" sz="5300" dirty="0"/>
          </a:p>
        </p:txBody>
      </p:sp>
      <p:sp>
        <p:nvSpPr>
          <p:cNvPr id="4" name="TextBox 3"/>
          <p:cNvSpPr txBox="1"/>
          <p:nvPr/>
        </p:nvSpPr>
        <p:spPr>
          <a:xfrm>
            <a:off x="2456598" y="4549244"/>
            <a:ext cx="6551937" cy="1877433"/>
          </a:xfrm>
          <a:prstGeom prst="rect">
            <a:avLst/>
          </a:prstGeom>
          <a:noFill/>
        </p:spPr>
        <p:txBody>
          <a:bodyPr wrap="square" lIns="121917" tIns="60958" rIns="121917" bIns="60958" rtlCol="0">
            <a:spAutoFit/>
          </a:bodyPr>
          <a:lstStyle/>
          <a:p>
            <a:r>
              <a:rPr lang="en-US" sz="2400" b="1" dirty="0" smtClean="0"/>
              <a:t>Matthieu de Heering 	</a:t>
            </a:r>
          </a:p>
          <a:p>
            <a:endParaRPr lang="en-US" sz="2400" b="1" dirty="0" smtClean="0"/>
          </a:p>
          <a:p>
            <a:r>
              <a:rPr lang="en-US" sz="2400" dirty="0" smtClean="0"/>
              <a:t>Head of Russia, CIS, and Mongolia - SWIFT</a:t>
            </a:r>
            <a:endParaRPr lang="en-US" sz="2400" dirty="0"/>
          </a:p>
          <a:p>
            <a:endParaRPr lang="en-US" sz="2100" dirty="0" smtClean="0"/>
          </a:p>
          <a:p>
            <a:r>
              <a:rPr lang="en-US" sz="2100" dirty="0" smtClean="0"/>
              <a:t>07Nov2014</a:t>
            </a:r>
            <a:endParaRPr lang="en-US" sz="2100" dirty="0"/>
          </a:p>
        </p:txBody>
      </p:sp>
    </p:spTree>
    <p:extLst>
      <p:ext uri="{BB962C8B-B14F-4D97-AF65-F5344CB8AC3E}">
        <p14:creationId xmlns="" xmlns:p14="http://schemas.microsoft.com/office/powerpoint/2010/main" val="14265345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F17889F7-7963-4A16-ADF8-FEE4D97DC541}" type="slidenum">
              <a:rPr lang="en-GB" smtClean="0"/>
              <a:pPr/>
              <a:t>44</a:t>
            </a:fld>
            <a:endParaRPr lang="en-GB" dirty="0"/>
          </a:p>
        </p:txBody>
      </p:sp>
      <p:sp>
        <p:nvSpPr>
          <p:cNvPr id="3" name="Rounded Rectangle 2"/>
          <p:cNvSpPr/>
          <p:nvPr/>
        </p:nvSpPr>
        <p:spPr bwMode="auto">
          <a:xfrm>
            <a:off x="527381" y="404664"/>
            <a:ext cx="11425269" cy="1440160"/>
          </a:xfrm>
          <a:prstGeom prst="roundRect">
            <a:avLst/>
          </a:prstGeom>
          <a:solidFill>
            <a:srgbClr val="003478"/>
          </a:solidFill>
          <a:ln w="9525" cap="flat" cmpd="sng" algn="ctr">
            <a:noFill/>
            <a:prstDash val="solid"/>
            <a:round/>
            <a:headEnd type="none" w="med" len="med"/>
            <a:tailEnd type="none" w="med" len="med"/>
          </a:ln>
          <a:effectLst/>
        </p:spPr>
        <p:txBody>
          <a:bodyPr vert="horz" wrap="square" lIns="121917" tIns="60958" rIns="121917" bIns="60958" numCol="1" rtlCol="0" anchor="ctr" anchorCtr="0" compatLnSpc="1">
            <a:prstTxWarp prst="textNoShape">
              <a:avLst/>
            </a:prstTxWarp>
          </a:bodyPr>
          <a:lstStyle/>
          <a:p>
            <a:pPr algn="ctr" defTabSz="1219170" eaLnBrk="0" fontAlgn="base" hangingPunct="0">
              <a:spcBef>
                <a:spcPct val="0"/>
              </a:spcBef>
              <a:spcAft>
                <a:spcPct val="0"/>
              </a:spcAft>
            </a:pPr>
            <a:r>
              <a:rPr lang="en-US" sz="4000" dirty="0" smtClean="0">
                <a:solidFill>
                  <a:schemeClr val="bg1"/>
                </a:solidFill>
                <a:latin typeface="Arial" charset="0"/>
              </a:rPr>
              <a:t>SWIFT is the global provider of secure financial messaging services</a:t>
            </a:r>
          </a:p>
        </p:txBody>
      </p:sp>
      <p:sp>
        <p:nvSpPr>
          <p:cNvPr id="4" name="Rounded Rectangle 3"/>
          <p:cNvSpPr/>
          <p:nvPr/>
        </p:nvSpPr>
        <p:spPr bwMode="auto">
          <a:xfrm>
            <a:off x="527382" y="2454111"/>
            <a:ext cx="2496277" cy="1008112"/>
          </a:xfrm>
          <a:prstGeom prst="roundRect">
            <a:avLst/>
          </a:prstGeom>
          <a:noFill/>
          <a:ln w="38100" cap="flat" cmpd="sng" algn="ctr">
            <a:solidFill>
              <a:srgbClr val="003478"/>
            </a:solidFill>
            <a:prstDash val="solid"/>
            <a:round/>
            <a:headEnd type="none" w="med" len="med"/>
            <a:tailEnd type="none" w="med" len="med"/>
          </a:ln>
          <a:effectLst/>
        </p:spPr>
        <p:txBody>
          <a:bodyPr vert="horz" wrap="square" lIns="121917" tIns="60958" rIns="121917" bIns="60958" numCol="1" rtlCol="0" anchor="ctr" anchorCtr="0" compatLnSpc="1">
            <a:prstTxWarp prst="textNoShape">
              <a:avLst/>
            </a:prstTxWarp>
          </a:bodyPr>
          <a:lstStyle/>
          <a:p>
            <a:pPr algn="ctr" defTabSz="1219170" eaLnBrk="0" fontAlgn="base" hangingPunct="0">
              <a:spcBef>
                <a:spcPct val="0"/>
              </a:spcBef>
              <a:spcAft>
                <a:spcPct val="0"/>
              </a:spcAft>
            </a:pPr>
            <a:r>
              <a:rPr lang="en-US" sz="6700" dirty="0" smtClean="0">
                <a:solidFill>
                  <a:srgbClr val="003478"/>
                </a:solidFill>
                <a:latin typeface="Arial" charset="0"/>
              </a:rPr>
              <a:t>212</a:t>
            </a:r>
          </a:p>
        </p:txBody>
      </p:sp>
      <p:sp>
        <p:nvSpPr>
          <p:cNvPr id="6" name="Rounded Rectangle 5"/>
          <p:cNvSpPr/>
          <p:nvPr/>
        </p:nvSpPr>
        <p:spPr bwMode="auto">
          <a:xfrm>
            <a:off x="527382" y="3789040"/>
            <a:ext cx="2496277" cy="1008112"/>
          </a:xfrm>
          <a:prstGeom prst="roundRect">
            <a:avLst/>
          </a:prstGeom>
          <a:noFill/>
          <a:ln w="38100" cap="flat" cmpd="sng" algn="ctr">
            <a:solidFill>
              <a:srgbClr val="003478"/>
            </a:solidFill>
            <a:prstDash val="solid"/>
            <a:round/>
            <a:headEnd type="none" w="med" len="med"/>
            <a:tailEnd type="none" w="med" len="med"/>
          </a:ln>
          <a:effectLst/>
        </p:spPr>
        <p:txBody>
          <a:bodyPr vert="horz" wrap="square" lIns="121917" tIns="60958" rIns="121917" bIns="60958" numCol="1" rtlCol="0" anchor="ctr" anchorCtr="0" compatLnSpc="1">
            <a:prstTxWarp prst="textNoShape">
              <a:avLst/>
            </a:prstTxWarp>
          </a:bodyPr>
          <a:lstStyle/>
          <a:p>
            <a:pPr algn="ctr" defTabSz="1219170" eaLnBrk="0" fontAlgn="base" hangingPunct="0">
              <a:spcBef>
                <a:spcPct val="0"/>
              </a:spcBef>
              <a:spcAft>
                <a:spcPct val="0"/>
              </a:spcAft>
            </a:pPr>
            <a:r>
              <a:rPr lang="en-US" sz="6700" dirty="0" smtClean="0">
                <a:solidFill>
                  <a:srgbClr val="003478"/>
                </a:solidFill>
                <a:latin typeface="Arial" charset="0"/>
              </a:rPr>
              <a:t>10k</a:t>
            </a:r>
            <a:r>
              <a:rPr lang="en-US" sz="5300" dirty="0" smtClean="0">
                <a:solidFill>
                  <a:srgbClr val="003478"/>
                </a:solidFill>
                <a:latin typeface="Arial" charset="0"/>
              </a:rPr>
              <a:t>+</a:t>
            </a:r>
          </a:p>
        </p:txBody>
      </p:sp>
      <p:sp>
        <p:nvSpPr>
          <p:cNvPr id="7" name="Rounded Rectangle 6"/>
          <p:cNvSpPr/>
          <p:nvPr/>
        </p:nvSpPr>
        <p:spPr bwMode="auto">
          <a:xfrm>
            <a:off x="527382" y="5085184"/>
            <a:ext cx="2496277" cy="1008112"/>
          </a:xfrm>
          <a:prstGeom prst="roundRect">
            <a:avLst/>
          </a:prstGeom>
          <a:noFill/>
          <a:ln w="38100" cap="flat" cmpd="sng" algn="ctr">
            <a:solidFill>
              <a:srgbClr val="003478"/>
            </a:solidFill>
            <a:prstDash val="solid"/>
            <a:round/>
            <a:headEnd type="none" w="med" len="med"/>
            <a:tailEnd type="none" w="med" len="med"/>
          </a:ln>
          <a:effectLst/>
        </p:spPr>
        <p:txBody>
          <a:bodyPr vert="horz" wrap="square" lIns="121917" tIns="60958" rIns="121917" bIns="60958" numCol="1" rtlCol="0" anchor="ctr" anchorCtr="0" compatLnSpc="1">
            <a:prstTxWarp prst="textNoShape">
              <a:avLst/>
            </a:prstTxWarp>
          </a:bodyPr>
          <a:lstStyle/>
          <a:p>
            <a:pPr algn="ctr" defTabSz="1219170" eaLnBrk="0" fontAlgn="base" hangingPunct="0">
              <a:spcBef>
                <a:spcPct val="0"/>
              </a:spcBef>
              <a:spcAft>
                <a:spcPct val="0"/>
              </a:spcAft>
            </a:pPr>
            <a:r>
              <a:rPr lang="en-US" sz="6700" dirty="0" smtClean="0">
                <a:solidFill>
                  <a:srgbClr val="003478"/>
                </a:solidFill>
                <a:latin typeface="Arial" charset="0"/>
              </a:rPr>
              <a:t>5*9</a:t>
            </a: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91744" y="2475533"/>
            <a:ext cx="7517687" cy="37617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0768984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43339" y="620689"/>
            <a:ext cx="11952651" cy="5832500"/>
            <a:chOff x="588" y="872"/>
            <a:chExt cx="5172" cy="3193"/>
          </a:xfrm>
          <a:solidFill>
            <a:schemeClr val="accent5">
              <a:lumMod val="40000"/>
              <a:lumOff val="60000"/>
            </a:schemeClr>
          </a:solidFill>
        </p:grpSpPr>
        <p:grpSp>
          <p:nvGrpSpPr>
            <p:cNvPr id="3" name="Group 3"/>
            <p:cNvGrpSpPr>
              <a:grpSpLocks/>
            </p:cNvGrpSpPr>
            <p:nvPr/>
          </p:nvGrpSpPr>
          <p:grpSpPr bwMode="auto">
            <a:xfrm>
              <a:off x="588" y="876"/>
              <a:ext cx="5172" cy="3189"/>
              <a:chOff x="252" y="609"/>
              <a:chExt cx="5614" cy="3461"/>
            </a:xfrm>
            <a:grpFill/>
          </p:grpSpPr>
          <p:sp>
            <p:nvSpPr>
              <p:cNvPr id="5536" name="Oval 4"/>
              <p:cNvSpPr>
                <a:spLocks noChangeArrowheads="1"/>
              </p:cNvSpPr>
              <p:nvPr/>
            </p:nvSpPr>
            <p:spPr bwMode="ltGray">
              <a:xfrm>
                <a:off x="1135" y="2455"/>
                <a:ext cx="3" cy="2"/>
              </a:xfrm>
              <a:prstGeom prst="ellipse">
                <a:avLst/>
              </a:prstGeom>
              <a:grpFill/>
              <a:ln w="12700">
                <a:solidFill>
                  <a:schemeClr val="bg1"/>
                </a:solidFill>
                <a:round/>
                <a:headEnd/>
                <a:tailEnd/>
              </a:ln>
            </p:spPr>
            <p:txBody>
              <a:bodyPr wrap="none" anchor="ctr"/>
              <a:lstStyle/>
              <a:p>
                <a:pPr eaLnBrk="0" hangingPunct="0">
                  <a:defRPr/>
                </a:pPr>
                <a:endParaRPr lang="en-US" dirty="0">
                  <a:solidFill>
                    <a:srgbClr val="000000"/>
                  </a:solidFill>
                  <a:latin typeface="Arial" charset="0"/>
                  <a:cs typeface="+mn-cs"/>
                </a:endParaRPr>
              </a:p>
            </p:txBody>
          </p:sp>
          <p:sp>
            <p:nvSpPr>
              <p:cNvPr id="5537" name="Freeform 5"/>
              <p:cNvSpPr>
                <a:spLocks/>
              </p:cNvSpPr>
              <p:nvPr/>
            </p:nvSpPr>
            <p:spPr bwMode="ltGray">
              <a:xfrm>
                <a:off x="283" y="1249"/>
                <a:ext cx="19" cy="19"/>
              </a:xfrm>
              <a:custGeom>
                <a:avLst/>
                <a:gdLst>
                  <a:gd name="T0" fmla="*/ 0 w 19"/>
                  <a:gd name="T1" fmla="*/ 4 h 17"/>
                  <a:gd name="T2" fmla="*/ 16 w 19"/>
                  <a:gd name="T3" fmla="*/ 0 h 17"/>
                  <a:gd name="T4" fmla="*/ 18 w 19"/>
                  <a:gd name="T5" fmla="*/ 13 h 17"/>
                  <a:gd name="T6" fmla="*/ 8 w 19"/>
                  <a:gd name="T7" fmla="*/ 28 h 17"/>
                  <a:gd name="T8" fmla="*/ 0 w 19"/>
                  <a:gd name="T9" fmla="*/ 21 h 17"/>
                  <a:gd name="T10" fmla="*/ 0 w 19"/>
                  <a:gd name="T11" fmla="*/ 4 h 17"/>
                  <a:gd name="T12" fmla="*/ 0 60000 65536"/>
                  <a:gd name="T13" fmla="*/ 0 60000 65536"/>
                  <a:gd name="T14" fmla="*/ 0 60000 65536"/>
                  <a:gd name="T15" fmla="*/ 0 60000 65536"/>
                  <a:gd name="T16" fmla="*/ 0 60000 65536"/>
                  <a:gd name="T17" fmla="*/ 0 60000 65536"/>
                  <a:gd name="T18" fmla="*/ 0 w 19"/>
                  <a:gd name="T19" fmla="*/ 0 h 17"/>
                  <a:gd name="T20" fmla="*/ 19 w 1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9" h="17">
                    <a:moveTo>
                      <a:pt x="0" y="4"/>
                    </a:moveTo>
                    <a:lnTo>
                      <a:pt x="16" y="0"/>
                    </a:lnTo>
                    <a:lnTo>
                      <a:pt x="18" y="8"/>
                    </a:lnTo>
                    <a:lnTo>
                      <a:pt x="8" y="16"/>
                    </a:lnTo>
                    <a:lnTo>
                      <a:pt x="0" y="12"/>
                    </a:lnTo>
                    <a:lnTo>
                      <a:pt x="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38" name="Freeform 6"/>
              <p:cNvSpPr>
                <a:spLocks/>
              </p:cNvSpPr>
              <p:nvPr/>
            </p:nvSpPr>
            <p:spPr bwMode="ltGray">
              <a:xfrm>
                <a:off x="2147" y="1412"/>
                <a:ext cx="138" cy="97"/>
              </a:xfrm>
              <a:custGeom>
                <a:avLst/>
                <a:gdLst>
                  <a:gd name="T0" fmla="*/ 101 w 139"/>
                  <a:gd name="T1" fmla="*/ 16 h 87"/>
                  <a:gd name="T2" fmla="*/ 109 w 139"/>
                  <a:gd name="T3" fmla="*/ 4 h 87"/>
                  <a:gd name="T4" fmla="*/ 119 w 139"/>
                  <a:gd name="T5" fmla="*/ 11 h 87"/>
                  <a:gd name="T6" fmla="*/ 123 w 139"/>
                  <a:gd name="T7" fmla="*/ 35 h 87"/>
                  <a:gd name="T8" fmla="*/ 129 w 139"/>
                  <a:gd name="T9" fmla="*/ 45 h 87"/>
                  <a:gd name="T10" fmla="*/ 131 w 139"/>
                  <a:gd name="T11" fmla="*/ 72 h 87"/>
                  <a:gd name="T12" fmla="*/ 115 w 139"/>
                  <a:gd name="T13" fmla="*/ 109 h 87"/>
                  <a:gd name="T14" fmla="*/ 101 w 139"/>
                  <a:gd name="T15" fmla="*/ 129 h 87"/>
                  <a:gd name="T16" fmla="*/ 89 w 139"/>
                  <a:gd name="T17" fmla="*/ 148 h 87"/>
                  <a:gd name="T18" fmla="*/ 68 w 139"/>
                  <a:gd name="T19" fmla="*/ 145 h 87"/>
                  <a:gd name="T20" fmla="*/ 52 w 139"/>
                  <a:gd name="T21" fmla="*/ 134 h 87"/>
                  <a:gd name="T22" fmla="*/ 34 w 139"/>
                  <a:gd name="T23" fmla="*/ 129 h 87"/>
                  <a:gd name="T24" fmla="*/ 24 w 139"/>
                  <a:gd name="T25" fmla="*/ 116 h 87"/>
                  <a:gd name="T26" fmla="*/ 32 w 139"/>
                  <a:gd name="T27" fmla="*/ 99 h 87"/>
                  <a:gd name="T28" fmla="*/ 26 w 139"/>
                  <a:gd name="T29" fmla="*/ 84 h 87"/>
                  <a:gd name="T30" fmla="*/ 10 w 139"/>
                  <a:gd name="T31" fmla="*/ 79 h 87"/>
                  <a:gd name="T32" fmla="*/ 12 w 139"/>
                  <a:gd name="T33" fmla="*/ 69 h 87"/>
                  <a:gd name="T34" fmla="*/ 34 w 139"/>
                  <a:gd name="T35" fmla="*/ 65 h 87"/>
                  <a:gd name="T36" fmla="*/ 36 w 139"/>
                  <a:gd name="T37" fmla="*/ 51 h 87"/>
                  <a:gd name="T38" fmla="*/ 24 w 139"/>
                  <a:gd name="T39" fmla="*/ 45 h 87"/>
                  <a:gd name="T40" fmla="*/ 0 w 139"/>
                  <a:gd name="T41" fmla="*/ 56 h 87"/>
                  <a:gd name="T42" fmla="*/ 14 w 139"/>
                  <a:gd name="T43" fmla="*/ 35 h 87"/>
                  <a:gd name="T44" fmla="*/ 20 w 139"/>
                  <a:gd name="T45" fmla="*/ 11 h 87"/>
                  <a:gd name="T46" fmla="*/ 32 w 139"/>
                  <a:gd name="T47" fmla="*/ 25 h 87"/>
                  <a:gd name="T48" fmla="*/ 38 w 139"/>
                  <a:gd name="T49" fmla="*/ 0 h 87"/>
                  <a:gd name="T50" fmla="*/ 44 w 139"/>
                  <a:gd name="T51" fmla="*/ 35 h 87"/>
                  <a:gd name="T52" fmla="*/ 48 w 139"/>
                  <a:gd name="T53" fmla="*/ 65 h 87"/>
                  <a:gd name="T54" fmla="*/ 54 w 139"/>
                  <a:gd name="T55" fmla="*/ 51 h 87"/>
                  <a:gd name="T56" fmla="*/ 58 w 139"/>
                  <a:gd name="T57" fmla="*/ 41 h 87"/>
                  <a:gd name="T58" fmla="*/ 60 w 139"/>
                  <a:gd name="T59" fmla="*/ 16 h 87"/>
                  <a:gd name="T60" fmla="*/ 68 w 139"/>
                  <a:gd name="T61" fmla="*/ 41 h 87"/>
                  <a:gd name="T62" fmla="*/ 69 w 139"/>
                  <a:gd name="T63" fmla="*/ 16 h 87"/>
                  <a:gd name="T64" fmla="*/ 77 w 139"/>
                  <a:gd name="T65" fmla="*/ 20 h 87"/>
                  <a:gd name="T66" fmla="*/ 89 w 139"/>
                  <a:gd name="T67" fmla="*/ 28 h 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9"/>
                  <a:gd name="T103" fmla="*/ 0 h 87"/>
                  <a:gd name="T104" fmla="*/ 139 w 139"/>
                  <a:gd name="T105" fmla="*/ 87 h 8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9" h="87">
                    <a:moveTo>
                      <a:pt x="100" y="12"/>
                    </a:moveTo>
                    <a:lnTo>
                      <a:pt x="106" y="10"/>
                    </a:lnTo>
                    <a:lnTo>
                      <a:pt x="108" y="2"/>
                    </a:lnTo>
                    <a:lnTo>
                      <a:pt x="114" y="4"/>
                    </a:lnTo>
                    <a:lnTo>
                      <a:pt x="118" y="10"/>
                    </a:lnTo>
                    <a:lnTo>
                      <a:pt x="124" y="6"/>
                    </a:lnTo>
                    <a:lnTo>
                      <a:pt x="126" y="14"/>
                    </a:lnTo>
                    <a:lnTo>
                      <a:pt x="128" y="20"/>
                    </a:lnTo>
                    <a:lnTo>
                      <a:pt x="126" y="24"/>
                    </a:lnTo>
                    <a:lnTo>
                      <a:pt x="134" y="26"/>
                    </a:lnTo>
                    <a:lnTo>
                      <a:pt x="138" y="32"/>
                    </a:lnTo>
                    <a:lnTo>
                      <a:pt x="136" y="42"/>
                    </a:lnTo>
                    <a:lnTo>
                      <a:pt x="128" y="56"/>
                    </a:lnTo>
                    <a:lnTo>
                      <a:pt x="120" y="64"/>
                    </a:lnTo>
                    <a:lnTo>
                      <a:pt x="114" y="64"/>
                    </a:lnTo>
                    <a:lnTo>
                      <a:pt x="106" y="74"/>
                    </a:lnTo>
                    <a:lnTo>
                      <a:pt x="106" y="78"/>
                    </a:lnTo>
                    <a:lnTo>
                      <a:pt x="94" y="86"/>
                    </a:lnTo>
                    <a:lnTo>
                      <a:pt x="84" y="80"/>
                    </a:lnTo>
                    <a:lnTo>
                      <a:pt x="68" y="84"/>
                    </a:lnTo>
                    <a:lnTo>
                      <a:pt x="58" y="78"/>
                    </a:lnTo>
                    <a:lnTo>
                      <a:pt x="52" y="78"/>
                    </a:lnTo>
                    <a:lnTo>
                      <a:pt x="46" y="72"/>
                    </a:lnTo>
                    <a:lnTo>
                      <a:pt x="34" y="74"/>
                    </a:lnTo>
                    <a:lnTo>
                      <a:pt x="24" y="72"/>
                    </a:lnTo>
                    <a:lnTo>
                      <a:pt x="24" y="66"/>
                    </a:lnTo>
                    <a:lnTo>
                      <a:pt x="30" y="66"/>
                    </a:lnTo>
                    <a:lnTo>
                      <a:pt x="32" y="58"/>
                    </a:lnTo>
                    <a:lnTo>
                      <a:pt x="26" y="52"/>
                    </a:lnTo>
                    <a:lnTo>
                      <a:pt x="26" y="48"/>
                    </a:lnTo>
                    <a:lnTo>
                      <a:pt x="22" y="46"/>
                    </a:lnTo>
                    <a:lnTo>
                      <a:pt x="10" y="46"/>
                    </a:lnTo>
                    <a:lnTo>
                      <a:pt x="10" y="42"/>
                    </a:lnTo>
                    <a:lnTo>
                      <a:pt x="12" y="40"/>
                    </a:lnTo>
                    <a:lnTo>
                      <a:pt x="22" y="40"/>
                    </a:lnTo>
                    <a:lnTo>
                      <a:pt x="34" y="38"/>
                    </a:lnTo>
                    <a:lnTo>
                      <a:pt x="30" y="36"/>
                    </a:lnTo>
                    <a:lnTo>
                      <a:pt x="36" y="30"/>
                    </a:lnTo>
                    <a:lnTo>
                      <a:pt x="32" y="28"/>
                    </a:lnTo>
                    <a:lnTo>
                      <a:pt x="24" y="26"/>
                    </a:lnTo>
                    <a:lnTo>
                      <a:pt x="14" y="34"/>
                    </a:lnTo>
                    <a:lnTo>
                      <a:pt x="0" y="32"/>
                    </a:lnTo>
                    <a:lnTo>
                      <a:pt x="10" y="24"/>
                    </a:lnTo>
                    <a:lnTo>
                      <a:pt x="14" y="20"/>
                    </a:lnTo>
                    <a:lnTo>
                      <a:pt x="18" y="22"/>
                    </a:lnTo>
                    <a:lnTo>
                      <a:pt x="20" y="6"/>
                    </a:lnTo>
                    <a:lnTo>
                      <a:pt x="28" y="14"/>
                    </a:lnTo>
                    <a:lnTo>
                      <a:pt x="32" y="14"/>
                    </a:lnTo>
                    <a:lnTo>
                      <a:pt x="30" y="6"/>
                    </a:lnTo>
                    <a:lnTo>
                      <a:pt x="38" y="0"/>
                    </a:lnTo>
                    <a:lnTo>
                      <a:pt x="44" y="10"/>
                    </a:lnTo>
                    <a:lnTo>
                      <a:pt x="44" y="20"/>
                    </a:lnTo>
                    <a:lnTo>
                      <a:pt x="46" y="28"/>
                    </a:lnTo>
                    <a:lnTo>
                      <a:pt x="48" y="38"/>
                    </a:lnTo>
                    <a:lnTo>
                      <a:pt x="52" y="26"/>
                    </a:lnTo>
                    <a:lnTo>
                      <a:pt x="54" y="30"/>
                    </a:lnTo>
                    <a:lnTo>
                      <a:pt x="58" y="32"/>
                    </a:lnTo>
                    <a:lnTo>
                      <a:pt x="58" y="24"/>
                    </a:lnTo>
                    <a:lnTo>
                      <a:pt x="56" y="16"/>
                    </a:lnTo>
                    <a:lnTo>
                      <a:pt x="60" y="10"/>
                    </a:lnTo>
                    <a:lnTo>
                      <a:pt x="64" y="16"/>
                    </a:lnTo>
                    <a:lnTo>
                      <a:pt x="68" y="24"/>
                    </a:lnTo>
                    <a:lnTo>
                      <a:pt x="68" y="16"/>
                    </a:lnTo>
                    <a:lnTo>
                      <a:pt x="74" y="10"/>
                    </a:lnTo>
                    <a:lnTo>
                      <a:pt x="82" y="18"/>
                    </a:lnTo>
                    <a:lnTo>
                      <a:pt x="82" y="12"/>
                    </a:lnTo>
                    <a:lnTo>
                      <a:pt x="88" y="10"/>
                    </a:lnTo>
                    <a:lnTo>
                      <a:pt x="94" y="16"/>
                    </a:lnTo>
                    <a:lnTo>
                      <a:pt x="100" y="1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39" name="Oval 7"/>
              <p:cNvSpPr>
                <a:spLocks noChangeArrowheads="1"/>
              </p:cNvSpPr>
              <p:nvPr/>
            </p:nvSpPr>
            <p:spPr bwMode="ltGray">
              <a:xfrm>
                <a:off x="1309" y="2370"/>
                <a:ext cx="5" cy="5"/>
              </a:xfrm>
              <a:prstGeom prst="ellipse">
                <a:avLst/>
              </a:prstGeom>
              <a:grpFill/>
              <a:ln w="12700">
                <a:solidFill>
                  <a:schemeClr val="bg1"/>
                </a:solidFill>
                <a:round/>
                <a:headEnd/>
                <a:tailEnd/>
              </a:ln>
            </p:spPr>
            <p:txBody>
              <a:bodyPr wrap="none" anchor="ctr"/>
              <a:lstStyle/>
              <a:p>
                <a:pPr eaLnBrk="0" hangingPunct="0">
                  <a:defRPr/>
                </a:pPr>
                <a:endParaRPr lang="en-US" dirty="0">
                  <a:solidFill>
                    <a:srgbClr val="000000"/>
                  </a:solidFill>
                  <a:latin typeface="Arial" charset="0"/>
                  <a:cs typeface="+mn-cs"/>
                </a:endParaRPr>
              </a:p>
            </p:txBody>
          </p:sp>
          <p:sp>
            <p:nvSpPr>
              <p:cNvPr id="5540" name="Freeform 8"/>
              <p:cNvSpPr>
                <a:spLocks/>
              </p:cNvSpPr>
              <p:nvPr/>
            </p:nvSpPr>
            <p:spPr bwMode="ltGray">
              <a:xfrm>
                <a:off x="1549" y="2564"/>
                <a:ext cx="21" cy="32"/>
              </a:xfrm>
              <a:custGeom>
                <a:avLst/>
                <a:gdLst>
                  <a:gd name="T0" fmla="*/ 14 w 21"/>
                  <a:gd name="T1" fmla="*/ 11 h 29"/>
                  <a:gd name="T2" fmla="*/ 20 w 21"/>
                  <a:gd name="T3" fmla="*/ 35 h 29"/>
                  <a:gd name="T4" fmla="*/ 4 w 21"/>
                  <a:gd name="T5" fmla="*/ 46 h 29"/>
                  <a:gd name="T6" fmla="*/ 6 w 21"/>
                  <a:gd name="T7" fmla="*/ 29 h 29"/>
                  <a:gd name="T8" fmla="*/ 0 w 21"/>
                  <a:gd name="T9" fmla="*/ 0 h 29"/>
                  <a:gd name="T10" fmla="*/ 14 w 21"/>
                  <a:gd name="T11" fmla="*/ 11 h 29"/>
                  <a:gd name="T12" fmla="*/ 0 60000 65536"/>
                  <a:gd name="T13" fmla="*/ 0 60000 65536"/>
                  <a:gd name="T14" fmla="*/ 0 60000 65536"/>
                  <a:gd name="T15" fmla="*/ 0 60000 65536"/>
                  <a:gd name="T16" fmla="*/ 0 60000 65536"/>
                  <a:gd name="T17" fmla="*/ 0 60000 65536"/>
                  <a:gd name="T18" fmla="*/ 0 w 21"/>
                  <a:gd name="T19" fmla="*/ 0 h 29"/>
                  <a:gd name="T20" fmla="*/ 21 w 21"/>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1" h="29">
                    <a:moveTo>
                      <a:pt x="14" y="6"/>
                    </a:moveTo>
                    <a:lnTo>
                      <a:pt x="20" y="22"/>
                    </a:lnTo>
                    <a:lnTo>
                      <a:pt x="4" y="28"/>
                    </a:lnTo>
                    <a:lnTo>
                      <a:pt x="6" y="18"/>
                    </a:lnTo>
                    <a:lnTo>
                      <a:pt x="0" y="0"/>
                    </a:lnTo>
                    <a:lnTo>
                      <a:pt x="14"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41" name="Oval 9"/>
              <p:cNvSpPr>
                <a:spLocks noChangeArrowheads="1"/>
              </p:cNvSpPr>
              <p:nvPr/>
            </p:nvSpPr>
            <p:spPr bwMode="ltGray">
              <a:xfrm>
                <a:off x="1473" y="1395"/>
                <a:ext cx="1" cy="5"/>
              </a:xfrm>
              <a:prstGeom prst="ellipse">
                <a:avLst/>
              </a:prstGeom>
              <a:grpFill/>
              <a:ln w="12700">
                <a:solidFill>
                  <a:schemeClr val="bg1"/>
                </a:solidFill>
                <a:round/>
                <a:headEnd/>
                <a:tailEnd/>
              </a:ln>
            </p:spPr>
            <p:txBody>
              <a:bodyPr wrap="none" anchor="ctr"/>
              <a:lstStyle/>
              <a:p>
                <a:pPr eaLnBrk="0" hangingPunct="0">
                  <a:defRPr/>
                </a:pPr>
                <a:endParaRPr lang="en-US" dirty="0">
                  <a:solidFill>
                    <a:srgbClr val="000000"/>
                  </a:solidFill>
                  <a:latin typeface="Arial" charset="0"/>
                  <a:cs typeface="+mn-cs"/>
                </a:endParaRPr>
              </a:p>
            </p:txBody>
          </p:sp>
          <p:sp>
            <p:nvSpPr>
              <p:cNvPr id="5542" name="Oval 10"/>
              <p:cNvSpPr>
                <a:spLocks noChangeArrowheads="1"/>
              </p:cNvSpPr>
              <p:nvPr/>
            </p:nvSpPr>
            <p:spPr bwMode="ltGray">
              <a:xfrm>
                <a:off x="1450" y="1400"/>
                <a:ext cx="5" cy="6"/>
              </a:xfrm>
              <a:prstGeom prst="ellipse">
                <a:avLst/>
              </a:prstGeom>
              <a:grpFill/>
              <a:ln w="12700">
                <a:solidFill>
                  <a:schemeClr val="bg1"/>
                </a:solidFill>
                <a:round/>
                <a:headEnd/>
                <a:tailEnd/>
              </a:ln>
            </p:spPr>
            <p:txBody>
              <a:bodyPr wrap="none" anchor="ctr"/>
              <a:lstStyle/>
              <a:p>
                <a:pPr eaLnBrk="0" hangingPunct="0">
                  <a:defRPr/>
                </a:pPr>
                <a:endParaRPr lang="en-US" dirty="0">
                  <a:solidFill>
                    <a:srgbClr val="000000"/>
                  </a:solidFill>
                  <a:latin typeface="Arial" charset="0"/>
                  <a:cs typeface="+mn-cs"/>
                </a:endParaRPr>
              </a:p>
            </p:txBody>
          </p:sp>
          <p:sp>
            <p:nvSpPr>
              <p:cNvPr id="5543" name="Freeform 11"/>
              <p:cNvSpPr>
                <a:spLocks/>
              </p:cNvSpPr>
              <p:nvPr/>
            </p:nvSpPr>
            <p:spPr bwMode="ltGray">
              <a:xfrm>
                <a:off x="651" y="1434"/>
                <a:ext cx="16" cy="66"/>
              </a:xfrm>
              <a:custGeom>
                <a:avLst/>
                <a:gdLst>
                  <a:gd name="T0" fmla="*/ 0 w 17"/>
                  <a:gd name="T1" fmla="*/ 0 h 59"/>
                  <a:gd name="T2" fmla="*/ 8 w 17"/>
                  <a:gd name="T3" fmla="*/ 0 h 59"/>
                  <a:gd name="T4" fmla="*/ 11 w 17"/>
                  <a:gd name="T5" fmla="*/ 31 h 59"/>
                  <a:gd name="T6" fmla="*/ 9 w 17"/>
                  <a:gd name="T7" fmla="*/ 56 h 59"/>
                  <a:gd name="T8" fmla="*/ 8 w 17"/>
                  <a:gd name="T9" fmla="*/ 84 h 59"/>
                  <a:gd name="T10" fmla="*/ 4 w 17"/>
                  <a:gd name="T11" fmla="*/ 103 h 59"/>
                  <a:gd name="T12" fmla="*/ 0 w 17"/>
                  <a:gd name="T13" fmla="*/ 92 h 59"/>
                  <a:gd name="T14" fmla="*/ 2 w 17"/>
                  <a:gd name="T15" fmla="*/ 77 h 59"/>
                  <a:gd name="T16" fmla="*/ 2 w 17"/>
                  <a:gd name="T17" fmla="*/ 49 h 59"/>
                  <a:gd name="T18" fmla="*/ 0 w 17"/>
                  <a:gd name="T19" fmla="*/ 25 h 59"/>
                  <a:gd name="T20" fmla="*/ 0 w 17"/>
                  <a:gd name="T21" fmla="*/ 0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59"/>
                  <a:gd name="T35" fmla="*/ 17 w 17"/>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59">
                    <a:moveTo>
                      <a:pt x="0" y="0"/>
                    </a:moveTo>
                    <a:lnTo>
                      <a:pt x="10" y="0"/>
                    </a:lnTo>
                    <a:lnTo>
                      <a:pt x="16" y="18"/>
                    </a:lnTo>
                    <a:lnTo>
                      <a:pt x="14" y="32"/>
                    </a:lnTo>
                    <a:lnTo>
                      <a:pt x="12" y="48"/>
                    </a:lnTo>
                    <a:lnTo>
                      <a:pt x="4" y="58"/>
                    </a:lnTo>
                    <a:lnTo>
                      <a:pt x="0" y="52"/>
                    </a:lnTo>
                    <a:lnTo>
                      <a:pt x="2" y="44"/>
                    </a:lnTo>
                    <a:lnTo>
                      <a:pt x="2" y="28"/>
                    </a:lnTo>
                    <a:lnTo>
                      <a:pt x="0" y="14"/>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44" name="Freeform 12"/>
              <p:cNvSpPr>
                <a:spLocks/>
              </p:cNvSpPr>
              <p:nvPr/>
            </p:nvSpPr>
            <p:spPr bwMode="ltGray">
              <a:xfrm>
                <a:off x="654" y="1504"/>
                <a:ext cx="21" cy="45"/>
              </a:xfrm>
              <a:custGeom>
                <a:avLst/>
                <a:gdLst>
                  <a:gd name="T0" fmla="*/ 8 w 21"/>
                  <a:gd name="T1" fmla="*/ 0 h 41"/>
                  <a:gd name="T2" fmla="*/ 14 w 21"/>
                  <a:gd name="T3" fmla="*/ 13 h 41"/>
                  <a:gd name="T4" fmla="*/ 18 w 21"/>
                  <a:gd name="T5" fmla="*/ 26 h 41"/>
                  <a:gd name="T6" fmla="*/ 20 w 21"/>
                  <a:gd name="T7" fmla="*/ 45 h 41"/>
                  <a:gd name="T8" fmla="*/ 16 w 21"/>
                  <a:gd name="T9" fmla="*/ 58 h 41"/>
                  <a:gd name="T10" fmla="*/ 2 w 21"/>
                  <a:gd name="T11" fmla="*/ 64 h 41"/>
                  <a:gd name="T12" fmla="*/ 4 w 21"/>
                  <a:gd name="T13" fmla="*/ 58 h 41"/>
                  <a:gd name="T14" fmla="*/ 6 w 21"/>
                  <a:gd name="T15" fmla="*/ 45 h 41"/>
                  <a:gd name="T16" fmla="*/ 2 w 21"/>
                  <a:gd name="T17" fmla="*/ 22 h 41"/>
                  <a:gd name="T18" fmla="*/ 0 w 21"/>
                  <a:gd name="T19" fmla="*/ 15 h 41"/>
                  <a:gd name="T20" fmla="*/ 2 w 21"/>
                  <a:gd name="T21" fmla="*/ 2 h 41"/>
                  <a:gd name="T22" fmla="*/ 8 w 21"/>
                  <a:gd name="T23" fmla="*/ 0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41"/>
                  <a:gd name="T38" fmla="*/ 21 w 21"/>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41">
                    <a:moveTo>
                      <a:pt x="8" y="0"/>
                    </a:moveTo>
                    <a:lnTo>
                      <a:pt x="14" y="8"/>
                    </a:lnTo>
                    <a:lnTo>
                      <a:pt x="18" y="16"/>
                    </a:lnTo>
                    <a:lnTo>
                      <a:pt x="20" y="28"/>
                    </a:lnTo>
                    <a:lnTo>
                      <a:pt x="16" y="36"/>
                    </a:lnTo>
                    <a:lnTo>
                      <a:pt x="2" y="40"/>
                    </a:lnTo>
                    <a:lnTo>
                      <a:pt x="4" y="36"/>
                    </a:lnTo>
                    <a:lnTo>
                      <a:pt x="6" y="28"/>
                    </a:lnTo>
                    <a:lnTo>
                      <a:pt x="2" y="14"/>
                    </a:lnTo>
                    <a:lnTo>
                      <a:pt x="0" y="10"/>
                    </a:lnTo>
                    <a:lnTo>
                      <a:pt x="2" y="2"/>
                    </a:lnTo>
                    <a:lnTo>
                      <a:pt x="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45" name="Freeform 13"/>
              <p:cNvSpPr>
                <a:spLocks/>
              </p:cNvSpPr>
              <p:nvPr/>
            </p:nvSpPr>
            <p:spPr bwMode="ltGray">
              <a:xfrm>
                <a:off x="1423" y="3145"/>
                <a:ext cx="173" cy="916"/>
              </a:xfrm>
              <a:custGeom>
                <a:avLst/>
                <a:gdLst>
                  <a:gd name="T0" fmla="*/ 18 w 173"/>
                  <a:gd name="T1" fmla="*/ 35 h 819"/>
                  <a:gd name="T2" fmla="*/ 18 w 173"/>
                  <a:gd name="T3" fmla="*/ 105 h 819"/>
                  <a:gd name="T4" fmla="*/ 20 w 173"/>
                  <a:gd name="T5" fmla="*/ 200 h 819"/>
                  <a:gd name="T6" fmla="*/ 20 w 173"/>
                  <a:gd name="T7" fmla="*/ 276 h 819"/>
                  <a:gd name="T8" fmla="*/ 18 w 173"/>
                  <a:gd name="T9" fmla="*/ 329 h 819"/>
                  <a:gd name="T10" fmla="*/ 14 w 173"/>
                  <a:gd name="T11" fmla="*/ 388 h 819"/>
                  <a:gd name="T12" fmla="*/ 14 w 173"/>
                  <a:gd name="T13" fmla="*/ 437 h 819"/>
                  <a:gd name="T14" fmla="*/ 20 w 173"/>
                  <a:gd name="T15" fmla="*/ 500 h 819"/>
                  <a:gd name="T16" fmla="*/ 28 w 173"/>
                  <a:gd name="T17" fmla="*/ 564 h 819"/>
                  <a:gd name="T18" fmla="*/ 18 w 173"/>
                  <a:gd name="T19" fmla="*/ 605 h 819"/>
                  <a:gd name="T20" fmla="*/ 12 w 173"/>
                  <a:gd name="T21" fmla="*/ 648 h 819"/>
                  <a:gd name="T22" fmla="*/ 8 w 173"/>
                  <a:gd name="T23" fmla="*/ 697 h 819"/>
                  <a:gd name="T24" fmla="*/ 2 w 173"/>
                  <a:gd name="T25" fmla="*/ 708 h 819"/>
                  <a:gd name="T26" fmla="*/ 6 w 173"/>
                  <a:gd name="T27" fmla="*/ 731 h 819"/>
                  <a:gd name="T28" fmla="*/ 16 w 173"/>
                  <a:gd name="T29" fmla="*/ 769 h 819"/>
                  <a:gd name="T30" fmla="*/ 12 w 173"/>
                  <a:gd name="T31" fmla="*/ 841 h 819"/>
                  <a:gd name="T32" fmla="*/ 34 w 173"/>
                  <a:gd name="T33" fmla="*/ 869 h 819"/>
                  <a:gd name="T34" fmla="*/ 36 w 173"/>
                  <a:gd name="T35" fmla="*/ 877 h 819"/>
                  <a:gd name="T36" fmla="*/ 36 w 173"/>
                  <a:gd name="T37" fmla="*/ 934 h 819"/>
                  <a:gd name="T38" fmla="*/ 34 w 173"/>
                  <a:gd name="T39" fmla="*/ 980 h 819"/>
                  <a:gd name="T40" fmla="*/ 36 w 173"/>
                  <a:gd name="T41" fmla="*/ 1026 h 819"/>
                  <a:gd name="T42" fmla="*/ 18 w 173"/>
                  <a:gd name="T43" fmla="*/ 1026 h 819"/>
                  <a:gd name="T44" fmla="*/ 6 w 173"/>
                  <a:gd name="T45" fmla="*/ 1065 h 819"/>
                  <a:gd name="T46" fmla="*/ 12 w 173"/>
                  <a:gd name="T47" fmla="*/ 1065 h 819"/>
                  <a:gd name="T48" fmla="*/ 30 w 173"/>
                  <a:gd name="T49" fmla="*/ 1067 h 819"/>
                  <a:gd name="T50" fmla="*/ 34 w 173"/>
                  <a:gd name="T51" fmla="*/ 1107 h 819"/>
                  <a:gd name="T52" fmla="*/ 16 w 173"/>
                  <a:gd name="T53" fmla="*/ 1126 h 819"/>
                  <a:gd name="T54" fmla="*/ 30 w 173"/>
                  <a:gd name="T55" fmla="*/ 1197 h 819"/>
                  <a:gd name="T56" fmla="*/ 48 w 173"/>
                  <a:gd name="T57" fmla="*/ 1254 h 819"/>
                  <a:gd name="T58" fmla="*/ 56 w 173"/>
                  <a:gd name="T59" fmla="*/ 1277 h 819"/>
                  <a:gd name="T60" fmla="*/ 74 w 173"/>
                  <a:gd name="T61" fmla="*/ 1333 h 819"/>
                  <a:gd name="T62" fmla="*/ 102 w 173"/>
                  <a:gd name="T63" fmla="*/ 1356 h 819"/>
                  <a:gd name="T64" fmla="*/ 122 w 173"/>
                  <a:gd name="T65" fmla="*/ 1350 h 819"/>
                  <a:gd name="T66" fmla="*/ 138 w 173"/>
                  <a:gd name="T67" fmla="*/ 1302 h 819"/>
                  <a:gd name="T68" fmla="*/ 132 w 173"/>
                  <a:gd name="T69" fmla="*/ 1326 h 819"/>
                  <a:gd name="T70" fmla="*/ 146 w 173"/>
                  <a:gd name="T71" fmla="*/ 1344 h 819"/>
                  <a:gd name="T72" fmla="*/ 142 w 173"/>
                  <a:gd name="T73" fmla="*/ 1372 h 819"/>
                  <a:gd name="T74" fmla="*/ 148 w 173"/>
                  <a:gd name="T75" fmla="*/ 1392 h 819"/>
                  <a:gd name="T76" fmla="*/ 134 w 173"/>
                  <a:gd name="T77" fmla="*/ 1406 h 819"/>
                  <a:gd name="T78" fmla="*/ 142 w 173"/>
                  <a:gd name="T79" fmla="*/ 1430 h 819"/>
                  <a:gd name="T80" fmla="*/ 162 w 173"/>
                  <a:gd name="T81" fmla="*/ 1415 h 819"/>
                  <a:gd name="T82" fmla="*/ 154 w 173"/>
                  <a:gd name="T83" fmla="*/ 1296 h 819"/>
                  <a:gd name="T84" fmla="*/ 84 w 173"/>
                  <a:gd name="T85" fmla="*/ 1007 h 819"/>
                  <a:gd name="T86" fmla="*/ 94 w 173"/>
                  <a:gd name="T87" fmla="*/ 266 h 8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3"/>
                  <a:gd name="T133" fmla="*/ 0 h 819"/>
                  <a:gd name="T134" fmla="*/ 173 w 173"/>
                  <a:gd name="T135" fmla="*/ 819 h 8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3" h="819">
                    <a:moveTo>
                      <a:pt x="70" y="20"/>
                    </a:moveTo>
                    <a:lnTo>
                      <a:pt x="34" y="0"/>
                    </a:lnTo>
                    <a:lnTo>
                      <a:pt x="18" y="20"/>
                    </a:lnTo>
                    <a:lnTo>
                      <a:pt x="18" y="46"/>
                    </a:lnTo>
                    <a:lnTo>
                      <a:pt x="22" y="56"/>
                    </a:lnTo>
                    <a:lnTo>
                      <a:pt x="18" y="60"/>
                    </a:lnTo>
                    <a:lnTo>
                      <a:pt x="22" y="80"/>
                    </a:lnTo>
                    <a:lnTo>
                      <a:pt x="24" y="114"/>
                    </a:lnTo>
                    <a:lnTo>
                      <a:pt x="20" y="114"/>
                    </a:lnTo>
                    <a:lnTo>
                      <a:pt x="20" y="142"/>
                    </a:lnTo>
                    <a:lnTo>
                      <a:pt x="24" y="152"/>
                    </a:lnTo>
                    <a:lnTo>
                      <a:pt x="20" y="158"/>
                    </a:lnTo>
                    <a:lnTo>
                      <a:pt x="24" y="170"/>
                    </a:lnTo>
                    <a:lnTo>
                      <a:pt x="22" y="184"/>
                    </a:lnTo>
                    <a:lnTo>
                      <a:pt x="18" y="188"/>
                    </a:lnTo>
                    <a:lnTo>
                      <a:pt x="20" y="194"/>
                    </a:lnTo>
                    <a:lnTo>
                      <a:pt x="16" y="216"/>
                    </a:lnTo>
                    <a:lnTo>
                      <a:pt x="14" y="222"/>
                    </a:lnTo>
                    <a:lnTo>
                      <a:pt x="18" y="232"/>
                    </a:lnTo>
                    <a:lnTo>
                      <a:pt x="18" y="248"/>
                    </a:lnTo>
                    <a:lnTo>
                      <a:pt x="14" y="250"/>
                    </a:lnTo>
                    <a:lnTo>
                      <a:pt x="16" y="264"/>
                    </a:lnTo>
                    <a:lnTo>
                      <a:pt x="20" y="276"/>
                    </a:lnTo>
                    <a:lnTo>
                      <a:pt x="20" y="286"/>
                    </a:lnTo>
                    <a:lnTo>
                      <a:pt x="26" y="304"/>
                    </a:lnTo>
                    <a:lnTo>
                      <a:pt x="24" y="312"/>
                    </a:lnTo>
                    <a:lnTo>
                      <a:pt x="28" y="322"/>
                    </a:lnTo>
                    <a:lnTo>
                      <a:pt x="20" y="332"/>
                    </a:lnTo>
                    <a:lnTo>
                      <a:pt x="22" y="334"/>
                    </a:lnTo>
                    <a:lnTo>
                      <a:pt x="18" y="346"/>
                    </a:lnTo>
                    <a:lnTo>
                      <a:pt x="16" y="352"/>
                    </a:lnTo>
                    <a:lnTo>
                      <a:pt x="14" y="362"/>
                    </a:lnTo>
                    <a:lnTo>
                      <a:pt x="12" y="370"/>
                    </a:lnTo>
                    <a:lnTo>
                      <a:pt x="10" y="376"/>
                    </a:lnTo>
                    <a:lnTo>
                      <a:pt x="6" y="382"/>
                    </a:lnTo>
                    <a:lnTo>
                      <a:pt x="8" y="398"/>
                    </a:lnTo>
                    <a:lnTo>
                      <a:pt x="4" y="394"/>
                    </a:lnTo>
                    <a:lnTo>
                      <a:pt x="2" y="396"/>
                    </a:lnTo>
                    <a:lnTo>
                      <a:pt x="2" y="404"/>
                    </a:lnTo>
                    <a:lnTo>
                      <a:pt x="0" y="408"/>
                    </a:lnTo>
                    <a:lnTo>
                      <a:pt x="8" y="412"/>
                    </a:lnTo>
                    <a:lnTo>
                      <a:pt x="6" y="418"/>
                    </a:lnTo>
                    <a:lnTo>
                      <a:pt x="8" y="422"/>
                    </a:lnTo>
                    <a:lnTo>
                      <a:pt x="10" y="428"/>
                    </a:lnTo>
                    <a:lnTo>
                      <a:pt x="16" y="440"/>
                    </a:lnTo>
                    <a:lnTo>
                      <a:pt x="14" y="452"/>
                    </a:lnTo>
                    <a:lnTo>
                      <a:pt x="12" y="462"/>
                    </a:lnTo>
                    <a:lnTo>
                      <a:pt x="12" y="480"/>
                    </a:lnTo>
                    <a:lnTo>
                      <a:pt x="20" y="490"/>
                    </a:lnTo>
                    <a:lnTo>
                      <a:pt x="20" y="494"/>
                    </a:lnTo>
                    <a:lnTo>
                      <a:pt x="34" y="496"/>
                    </a:lnTo>
                    <a:lnTo>
                      <a:pt x="34" y="490"/>
                    </a:lnTo>
                    <a:lnTo>
                      <a:pt x="36" y="490"/>
                    </a:lnTo>
                    <a:lnTo>
                      <a:pt x="36" y="502"/>
                    </a:lnTo>
                    <a:lnTo>
                      <a:pt x="36" y="516"/>
                    </a:lnTo>
                    <a:lnTo>
                      <a:pt x="38" y="522"/>
                    </a:lnTo>
                    <a:lnTo>
                      <a:pt x="36" y="534"/>
                    </a:lnTo>
                    <a:lnTo>
                      <a:pt x="38" y="542"/>
                    </a:lnTo>
                    <a:lnTo>
                      <a:pt x="36" y="550"/>
                    </a:lnTo>
                    <a:lnTo>
                      <a:pt x="34" y="560"/>
                    </a:lnTo>
                    <a:lnTo>
                      <a:pt x="36" y="570"/>
                    </a:lnTo>
                    <a:lnTo>
                      <a:pt x="40" y="580"/>
                    </a:lnTo>
                    <a:lnTo>
                      <a:pt x="36" y="586"/>
                    </a:lnTo>
                    <a:lnTo>
                      <a:pt x="36" y="598"/>
                    </a:lnTo>
                    <a:lnTo>
                      <a:pt x="24" y="586"/>
                    </a:lnTo>
                    <a:lnTo>
                      <a:pt x="18" y="586"/>
                    </a:lnTo>
                    <a:lnTo>
                      <a:pt x="14" y="588"/>
                    </a:lnTo>
                    <a:lnTo>
                      <a:pt x="16" y="596"/>
                    </a:lnTo>
                    <a:lnTo>
                      <a:pt x="6" y="608"/>
                    </a:lnTo>
                    <a:lnTo>
                      <a:pt x="8" y="612"/>
                    </a:lnTo>
                    <a:lnTo>
                      <a:pt x="12" y="614"/>
                    </a:lnTo>
                    <a:lnTo>
                      <a:pt x="12" y="608"/>
                    </a:lnTo>
                    <a:lnTo>
                      <a:pt x="20" y="604"/>
                    </a:lnTo>
                    <a:lnTo>
                      <a:pt x="22" y="610"/>
                    </a:lnTo>
                    <a:lnTo>
                      <a:pt x="30" y="610"/>
                    </a:lnTo>
                    <a:lnTo>
                      <a:pt x="36" y="614"/>
                    </a:lnTo>
                    <a:lnTo>
                      <a:pt x="30" y="624"/>
                    </a:lnTo>
                    <a:lnTo>
                      <a:pt x="34" y="632"/>
                    </a:lnTo>
                    <a:lnTo>
                      <a:pt x="34" y="642"/>
                    </a:lnTo>
                    <a:lnTo>
                      <a:pt x="24" y="638"/>
                    </a:lnTo>
                    <a:lnTo>
                      <a:pt x="16" y="644"/>
                    </a:lnTo>
                    <a:lnTo>
                      <a:pt x="20" y="658"/>
                    </a:lnTo>
                    <a:lnTo>
                      <a:pt x="24" y="668"/>
                    </a:lnTo>
                    <a:lnTo>
                      <a:pt x="30" y="684"/>
                    </a:lnTo>
                    <a:lnTo>
                      <a:pt x="40" y="688"/>
                    </a:lnTo>
                    <a:lnTo>
                      <a:pt x="42" y="700"/>
                    </a:lnTo>
                    <a:lnTo>
                      <a:pt x="48" y="716"/>
                    </a:lnTo>
                    <a:lnTo>
                      <a:pt x="58" y="716"/>
                    </a:lnTo>
                    <a:lnTo>
                      <a:pt x="62" y="724"/>
                    </a:lnTo>
                    <a:lnTo>
                      <a:pt x="56" y="730"/>
                    </a:lnTo>
                    <a:lnTo>
                      <a:pt x="64" y="736"/>
                    </a:lnTo>
                    <a:lnTo>
                      <a:pt x="72" y="744"/>
                    </a:lnTo>
                    <a:lnTo>
                      <a:pt x="74" y="762"/>
                    </a:lnTo>
                    <a:lnTo>
                      <a:pt x="86" y="764"/>
                    </a:lnTo>
                    <a:lnTo>
                      <a:pt x="92" y="772"/>
                    </a:lnTo>
                    <a:lnTo>
                      <a:pt x="102" y="774"/>
                    </a:lnTo>
                    <a:lnTo>
                      <a:pt x="112" y="782"/>
                    </a:lnTo>
                    <a:lnTo>
                      <a:pt x="122" y="782"/>
                    </a:lnTo>
                    <a:lnTo>
                      <a:pt x="122" y="772"/>
                    </a:lnTo>
                    <a:lnTo>
                      <a:pt x="124" y="760"/>
                    </a:lnTo>
                    <a:lnTo>
                      <a:pt x="130" y="750"/>
                    </a:lnTo>
                    <a:lnTo>
                      <a:pt x="138" y="744"/>
                    </a:lnTo>
                    <a:lnTo>
                      <a:pt x="138" y="752"/>
                    </a:lnTo>
                    <a:lnTo>
                      <a:pt x="134" y="756"/>
                    </a:lnTo>
                    <a:lnTo>
                      <a:pt x="132" y="758"/>
                    </a:lnTo>
                    <a:lnTo>
                      <a:pt x="132" y="768"/>
                    </a:lnTo>
                    <a:lnTo>
                      <a:pt x="138" y="774"/>
                    </a:lnTo>
                    <a:lnTo>
                      <a:pt x="146" y="768"/>
                    </a:lnTo>
                    <a:lnTo>
                      <a:pt x="150" y="770"/>
                    </a:lnTo>
                    <a:lnTo>
                      <a:pt x="142" y="778"/>
                    </a:lnTo>
                    <a:lnTo>
                      <a:pt x="142" y="784"/>
                    </a:lnTo>
                    <a:lnTo>
                      <a:pt x="150" y="792"/>
                    </a:lnTo>
                    <a:lnTo>
                      <a:pt x="166" y="796"/>
                    </a:lnTo>
                    <a:lnTo>
                      <a:pt x="148" y="796"/>
                    </a:lnTo>
                    <a:lnTo>
                      <a:pt x="134" y="798"/>
                    </a:lnTo>
                    <a:lnTo>
                      <a:pt x="120" y="802"/>
                    </a:lnTo>
                    <a:lnTo>
                      <a:pt x="134" y="804"/>
                    </a:lnTo>
                    <a:lnTo>
                      <a:pt x="132" y="810"/>
                    </a:lnTo>
                    <a:lnTo>
                      <a:pt x="130" y="810"/>
                    </a:lnTo>
                    <a:lnTo>
                      <a:pt x="142" y="818"/>
                    </a:lnTo>
                    <a:lnTo>
                      <a:pt x="144" y="814"/>
                    </a:lnTo>
                    <a:lnTo>
                      <a:pt x="144" y="810"/>
                    </a:lnTo>
                    <a:lnTo>
                      <a:pt x="162" y="808"/>
                    </a:lnTo>
                    <a:lnTo>
                      <a:pt x="172" y="804"/>
                    </a:lnTo>
                    <a:lnTo>
                      <a:pt x="162" y="766"/>
                    </a:lnTo>
                    <a:lnTo>
                      <a:pt x="154" y="740"/>
                    </a:lnTo>
                    <a:lnTo>
                      <a:pt x="144" y="728"/>
                    </a:lnTo>
                    <a:lnTo>
                      <a:pt x="94" y="714"/>
                    </a:lnTo>
                    <a:lnTo>
                      <a:pt x="84" y="576"/>
                    </a:lnTo>
                    <a:lnTo>
                      <a:pt x="68" y="492"/>
                    </a:lnTo>
                    <a:lnTo>
                      <a:pt x="68" y="332"/>
                    </a:lnTo>
                    <a:lnTo>
                      <a:pt x="94" y="152"/>
                    </a:lnTo>
                    <a:lnTo>
                      <a:pt x="104" y="74"/>
                    </a:lnTo>
                    <a:lnTo>
                      <a:pt x="70" y="2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46" name="Freeform 14"/>
              <p:cNvSpPr>
                <a:spLocks/>
              </p:cNvSpPr>
              <p:nvPr/>
            </p:nvSpPr>
            <p:spPr bwMode="ltGray">
              <a:xfrm>
                <a:off x="1464" y="3226"/>
                <a:ext cx="300" cy="824"/>
              </a:xfrm>
              <a:custGeom>
                <a:avLst/>
                <a:gdLst>
                  <a:gd name="T0" fmla="*/ 36 w 303"/>
                  <a:gd name="T1" fmla="*/ 97 h 737"/>
                  <a:gd name="T2" fmla="*/ 20 w 303"/>
                  <a:gd name="T3" fmla="*/ 135 h 737"/>
                  <a:gd name="T4" fmla="*/ 24 w 303"/>
                  <a:gd name="T5" fmla="*/ 197 h 737"/>
                  <a:gd name="T6" fmla="*/ 8 w 303"/>
                  <a:gd name="T7" fmla="*/ 240 h 737"/>
                  <a:gd name="T8" fmla="*/ 2 w 303"/>
                  <a:gd name="T9" fmla="*/ 292 h 737"/>
                  <a:gd name="T10" fmla="*/ 0 w 303"/>
                  <a:gd name="T11" fmla="*/ 342 h 737"/>
                  <a:gd name="T12" fmla="*/ 12 w 303"/>
                  <a:gd name="T13" fmla="*/ 413 h 737"/>
                  <a:gd name="T14" fmla="*/ 12 w 303"/>
                  <a:gd name="T15" fmla="*/ 462 h 737"/>
                  <a:gd name="T16" fmla="*/ 12 w 303"/>
                  <a:gd name="T17" fmla="*/ 500 h 737"/>
                  <a:gd name="T18" fmla="*/ 6 w 303"/>
                  <a:gd name="T19" fmla="*/ 538 h 737"/>
                  <a:gd name="T20" fmla="*/ 8 w 303"/>
                  <a:gd name="T21" fmla="*/ 594 h 737"/>
                  <a:gd name="T22" fmla="*/ 14 w 303"/>
                  <a:gd name="T23" fmla="*/ 618 h 737"/>
                  <a:gd name="T24" fmla="*/ 2 w 303"/>
                  <a:gd name="T25" fmla="*/ 666 h 737"/>
                  <a:gd name="T26" fmla="*/ 10 w 303"/>
                  <a:gd name="T27" fmla="*/ 733 h 737"/>
                  <a:gd name="T28" fmla="*/ 8 w 303"/>
                  <a:gd name="T29" fmla="*/ 760 h 737"/>
                  <a:gd name="T30" fmla="*/ 26 w 303"/>
                  <a:gd name="T31" fmla="*/ 828 h 737"/>
                  <a:gd name="T32" fmla="*/ 20 w 303"/>
                  <a:gd name="T33" fmla="*/ 849 h 737"/>
                  <a:gd name="T34" fmla="*/ 26 w 303"/>
                  <a:gd name="T35" fmla="*/ 862 h 737"/>
                  <a:gd name="T36" fmla="*/ 32 w 303"/>
                  <a:gd name="T37" fmla="*/ 899 h 737"/>
                  <a:gd name="T38" fmla="*/ 32 w 303"/>
                  <a:gd name="T39" fmla="*/ 954 h 737"/>
                  <a:gd name="T40" fmla="*/ 34 w 303"/>
                  <a:gd name="T41" fmla="*/ 978 h 737"/>
                  <a:gd name="T42" fmla="*/ 26 w 303"/>
                  <a:gd name="T43" fmla="*/ 1093 h 737"/>
                  <a:gd name="T44" fmla="*/ 38 w 303"/>
                  <a:gd name="T45" fmla="*/ 1093 h 737"/>
                  <a:gd name="T46" fmla="*/ 71 w 303"/>
                  <a:gd name="T47" fmla="*/ 1150 h 737"/>
                  <a:gd name="T48" fmla="*/ 107 w 303"/>
                  <a:gd name="T49" fmla="*/ 1164 h 737"/>
                  <a:gd name="T50" fmla="*/ 137 w 303"/>
                  <a:gd name="T51" fmla="*/ 1282 h 737"/>
                  <a:gd name="T52" fmla="*/ 156 w 303"/>
                  <a:gd name="T53" fmla="*/ 1286 h 737"/>
                  <a:gd name="T54" fmla="*/ 170 w 303"/>
                  <a:gd name="T55" fmla="*/ 1275 h 737"/>
                  <a:gd name="T56" fmla="*/ 160 w 303"/>
                  <a:gd name="T57" fmla="*/ 1263 h 737"/>
                  <a:gd name="T58" fmla="*/ 133 w 303"/>
                  <a:gd name="T59" fmla="*/ 1232 h 737"/>
                  <a:gd name="T60" fmla="*/ 119 w 303"/>
                  <a:gd name="T61" fmla="*/ 1213 h 737"/>
                  <a:gd name="T62" fmla="*/ 113 w 303"/>
                  <a:gd name="T63" fmla="*/ 1182 h 737"/>
                  <a:gd name="T64" fmla="*/ 105 w 303"/>
                  <a:gd name="T65" fmla="*/ 1146 h 737"/>
                  <a:gd name="T66" fmla="*/ 91 w 303"/>
                  <a:gd name="T67" fmla="*/ 1093 h 737"/>
                  <a:gd name="T68" fmla="*/ 109 w 303"/>
                  <a:gd name="T69" fmla="*/ 1051 h 737"/>
                  <a:gd name="T70" fmla="*/ 115 w 303"/>
                  <a:gd name="T71" fmla="*/ 1008 h 737"/>
                  <a:gd name="T72" fmla="*/ 131 w 303"/>
                  <a:gd name="T73" fmla="*/ 967 h 737"/>
                  <a:gd name="T74" fmla="*/ 115 w 303"/>
                  <a:gd name="T75" fmla="*/ 940 h 737"/>
                  <a:gd name="T76" fmla="*/ 93 w 303"/>
                  <a:gd name="T77" fmla="*/ 903 h 737"/>
                  <a:gd name="T78" fmla="*/ 99 w 303"/>
                  <a:gd name="T79" fmla="*/ 871 h 737"/>
                  <a:gd name="T80" fmla="*/ 123 w 303"/>
                  <a:gd name="T81" fmla="*/ 860 h 737"/>
                  <a:gd name="T82" fmla="*/ 127 w 303"/>
                  <a:gd name="T83" fmla="*/ 834 h 737"/>
                  <a:gd name="T84" fmla="*/ 125 w 303"/>
                  <a:gd name="T85" fmla="*/ 794 h 737"/>
                  <a:gd name="T86" fmla="*/ 123 w 303"/>
                  <a:gd name="T87" fmla="*/ 769 h 737"/>
                  <a:gd name="T88" fmla="*/ 135 w 303"/>
                  <a:gd name="T89" fmla="*/ 771 h 737"/>
                  <a:gd name="T90" fmla="*/ 127 w 303"/>
                  <a:gd name="T91" fmla="*/ 741 h 737"/>
                  <a:gd name="T92" fmla="*/ 115 w 303"/>
                  <a:gd name="T93" fmla="*/ 697 h 737"/>
                  <a:gd name="T94" fmla="*/ 141 w 303"/>
                  <a:gd name="T95" fmla="*/ 707 h 737"/>
                  <a:gd name="T96" fmla="*/ 158 w 303"/>
                  <a:gd name="T97" fmla="*/ 675 h 737"/>
                  <a:gd name="T98" fmla="*/ 158 w 303"/>
                  <a:gd name="T99" fmla="*/ 612 h 737"/>
                  <a:gd name="T100" fmla="*/ 210 w 303"/>
                  <a:gd name="T101" fmla="*/ 602 h 737"/>
                  <a:gd name="T102" fmla="*/ 234 w 303"/>
                  <a:gd name="T103" fmla="*/ 561 h 737"/>
                  <a:gd name="T104" fmla="*/ 234 w 303"/>
                  <a:gd name="T105" fmla="*/ 520 h 737"/>
                  <a:gd name="T106" fmla="*/ 228 w 303"/>
                  <a:gd name="T107" fmla="*/ 486 h 737"/>
                  <a:gd name="T108" fmla="*/ 202 w 303"/>
                  <a:gd name="T109" fmla="*/ 454 h 737"/>
                  <a:gd name="T110" fmla="*/ 174 w 303"/>
                  <a:gd name="T111" fmla="*/ 0 h 7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03"/>
                  <a:gd name="T169" fmla="*/ 0 h 737"/>
                  <a:gd name="T170" fmla="*/ 303 w 303"/>
                  <a:gd name="T171" fmla="*/ 737 h 73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03" h="737">
                    <a:moveTo>
                      <a:pt x="46" y="30"/>
                    </a:moveTo>
                    <a:lnTo>
                      <a:pt x="44" y="44"/>
                    </a:lnTo>
                    <a:lnTo>
                      <a:pt x="36" y="56"/>
                    </a:lnTo>
                    <a:lnTo>
                      <a:pt x="22" y="64"/>
                    </a:lnTo>
                    <a:lnTo>
                      <a:pt x="16" y="70"/>
                    </a:lnTo>
                    <a:lnTo>
                      <a:pt x="20" y="78"/>
                    </a:lnTo>
                    <a:lnTo>
                      <a:pt x="22" y="92"/>
                    </a:lnTo>
                    <a:lnTo>
                      <a:pt x="22" y="102"/>
                    </a:lnTo>
                    <a:lnTo>
                      <a:pt x="24" y="112"/>
                    </a:lnTo>
                    <a:lnTo>
                      <a:pt x="18" y="124"/>
                    </a:lnTo>
                    <a:lnTo>
                      <a:pt x="14" y="138"/>
                    </a:lnTo>
                    <a:lnTo>
                      <a:pt x="8" y="138"/>
                    </a:lnTo>
                    <a:lnTo>
                      <a:pt x="6" y="154"/>
                    </a:lnTo>
                    <a:lnTo>
                      <a:pt x="0" y="156"/>
                    </a:lnTo>
                    <a:lnTo>
                      <a:pt x="2" y="166"/>
                    </a:lnTo>
                    <a:lnTo>
                      <a:pt x="4" y="174"/>
                    </a:lnTo>
                    <a:lnTo>
                      <a:pt x="2" y="192"/>
                    </a:lnTo>
                    <a:lnTo>
                      <a:pt x="0" y="196"/>
                    </a:lnTo>
                    <a:lnTo>
                      <a:pt x="0" y="208"/>
                    </a:lnTo>
                    <a:lnTo>
                      <a:pt x="10" y="226"/>
                    </a:lnTo>
                    <a:lnTo>
                      <a:pt x="12" y="236"/>
                    </a:lnTo>
                    <a:lnTo>
                      <a:pt x="16" y="238"/>
                    </a:lnTo>
                    <a:lnTo>
                      <a:pt x="18" y="264"/>
                    </a:lnTo>
                    <a:lnTo>
                      <a:pt x="12" y="264"/>
                    </a:lnTo>
                    <a:lnTo>
                      <a:pt x="10" y="274"/>
                    </a:lnTo>
                    <a:lnTo>
                      <a:pt x="8" y="286"/>
                    </a:lnTo>
                    <a:lnTo>
                      <a:pt x="12" y="286"/>
                    </a:lnTo>
                    <a:lnTo>
                      <a:pt x="14" y="290"/>
                    </a:lnTo>
                    <a:lnTo>
                      <a:pt x="14" y="294"/>
                    </a:lnTo>
                    <a:lnTo>
                      <a:pt x="6" y="308"/>
                    </a:lnTo>
                    <a:lnTo>
                      <a:pt x="8" y="320"/>
                    </a:lnTo>
                    <a:lnTo>
                      <a:pt x="6" y="326"/>
                    </a:lnTo>
                    <a:lnTo>
                      <a:pt x="8" y="340"/>
                    </a:lnTo>
                    <a:lnTo>
                      <a:pt x="14" y="346"/>
                    </a:lnTo>
                    <a:lnTo>
                      <a:pt x="16" y="350"/>
                    </a:lnTo>
                    <a:lnTo>
                      <a:pt x="14" y="354"/>
                    </a:lnTo>
                    <a:lnTo>
                      <a:pt x="10" y="356"/>
                    </a:lnTo>
                    <a:lnTo>
                      <a:pt x="8" y="370"/>
                    </a:lnTo>
                    <a:lnTo>
                      <a:pt x="2" y="382"/>
                    </a:lnTo>
                    <a:lnTo>
                      <a:pt x="8" y="390"/>
                    </a:lnTo>
                    <a:lnTo>
                      <a:pt x="8" y="420"/>
                    </a:lnTo>
                    <a:lnTo>
                      <a:pt x="10" y="420"/>
                    </a:lnTo>
                    <a:lnTo>
                      <a:pt x="14" y="426"/>
                    </a:lnTo>
                    <a:lnTo>
                      <a:pt x="10" y="432"/>
                    </a:lnTo>
                    <a:lnTo>
                      <a:pt x="8" y="436"/>
                    </a:lnTo>
                    <a:lnTo>
                      <a:pt x="14" y="454"/>
                    </a:lnTo>
                    <a:lnTo>
                      <a:pt x="20" y="472"/>
                    </a:lnTo>
                    <a:lnTo>
                      <a:pt x="26" y="474"/>
                    </a:lnTo>
                    <a:lnTo>
                      <a:pt x="32" y="482"/>
                    </a:lnTo>
                    <a:lnTo>
                      <a:pt x="26" y="484"/>
                    </a:lnTo>
                    <a:lnTo>
                      <a:pt x="20" y="486"/>
                    </a:lnTo>
                    <a:lnTo>
                      <a:pt x="20" y="490"/>
                    </a:lnTo>
                    <a:lnTo>
                      <a:pt x="22" y="494"/>
                    </a:lnTo>
                    <a:lnTo>
                      <a:pt x="26" y="494"/>
                    </a:lnTo>
                    <a:lnTo>
                      <a:pt x="30" y="494"/>
                    </a:lnTo>
                    <a:lnTo>
                      <a:pt x="30" y="498"/>
                    </a:lnTo>
                    <a:lnTo>
                      <a:pt x="32" y="514"/>
                    </a:lnTo>
                    <a:lnTo>
                      <a:pt x="36" y="522"/>
                    </a:lnTo>
                    <a:lnTo>
                      <a:pt x="32" y="528"/>
                    </a:lnTo>
                    <a:lnTo>
                      <a:pt x="32" y="546"/>
                    </a:lnTo>
                    <a:lnTo>
                      <a:pt x="36" y="548"/>
                    </a:lnTo>
                    <a:lnTo>
                      <a:pt x="30" y="552"/>
                    </a:lnTo>
                    <a:lnTo>
                      <a:pt x="34" y="560"/>
                    </a:lnTo>
                    <a:lnTo>
                      <a:pt x="34" y="574"/>
                    </a:lnTo>
                    <a:lnTo>
                      <a:pt x="22" y="614"/>
                    </a:lnTo>
                    <a:lnTo>
                      <a:pt x="26" y="626"/>
                    </a:lnTo>
                    <a:lnTo>
                      <a:pt x="32" y="634"/>
                    </a:lnTo>
                    <a:lnTo>
                      <a:pt x="36" y="628"/>
                    </a:lnTo>
                    <a:lnTo>
                      <a:pt x="38" y="626"/>
                    </a:lnTo>
                    <a:lnTo>
                      <a:pt x="42" y="628"/>
                    </a:lnTo>
                    <a:lnTo>
                      <a:pt x="50" y="654"/>
                    </a:lnTo>
                    <a:lnTo>
                      <a:pt x="76" y="658"/>
                    </a:lnTo>
                    <a:lnTo>
                      <a:pt x="96" y="658"/>
                    </a:lnTo>
                    <a:lnTo>
                      <a:pt x="104" y="660"/>
                    </a:lnTo>
                    <a:lnTo>
                      <a:pt x="112" y="666"/>
                    </a:lnTo>
                    <a:lnTo>
                      <a:pt x="118" y="684"/>
                    </a:lnTo>
                    <a:lnTo>
                      <a:pt x="132" y="734"/>
                    </a:lnTo>
                    <a:lnTo>
                      <a:pt x="142" y="734"/>
                    </a:lnTo>
                    <a:lnTo>
                      <a:pt x="158" y="732"/>
                    </a:lnTo>
                    <a:lnTo>
                      <a:pt x="162" y="732"/>
                    </a:lnTo>
                    <a:lnTo>
                      <a:pt x="166" y="736"/>
                    </a:lnTo>
                    <a:lnTo>
                      <a:pt x="174" y="734"/>
                    </a:lnTo>
                    <a:lnTo>
                      <a:pt x="174" y="730"/>
                    </a:lnTo>
                    <a:lnTo>
                      <a:pt x="180" y="730"/>
                    </a:lnTo>
                    <a:lnTo>
                      <a:pt x="184" y="726"/>
                    </a:lnTo>
                    <a:lnTo>
                      <a:pt x="176" y="722"/>
                    </a:lnTo>
                    <a:lnTo>
                      <a:pt x="170" y="724"/>
                    </a:lnTo>
                    <a:lnTo>
                      <a:pt x="156" y="716"/>
                    </a:lnTo>
                    <a:lnTo>
                      <a:pt x="144" y="712"/>
                    </a:lnTo>
                    <a:lnTo>
                      <a:pt x="138" y="706"/>
                    </a:lnTo>
                    <a:lnTo>
                      <a:pt x="130" y="704"/>
                    </a:lnTo>
                    <a:lnTo>
                      <a:pt x="128" y="694"/>
                    </a:lnTo>
                    <a:lnTo>
                      <a:pt x="124" y="694"/>
                    </a:lnTo>
                    <a:lnTo>
                      <a:pt x="122" y="688"/>
                    </a:lnTo>
                    <a:lnTo>
                      <a:pt x="128" y="688"/>
                    </a:lnTo>
                    <a:lnTo>
                      <a:pt x="118" y="676"/>
                    </a:lnTo>
                    <a:lnTo>
                      <a:pt x="118" y="668"/>
                    </a:lnTo>
                    <a:lnTo>
                      <a:pt x="120" y="666"/>
                    </a:lnTo>
                    <a:lnTo>
                      <a:pt x="110" y="656"/>
                    </a:lnTo>
                    <a:lnTo>
                      <a:pt x="104" y="634"/>
                    </a:lnTo>
                    <a:lnTo>
                      <a:pt x="98" y="630"/>
                    </a:lnTo>
                    <a:lnTo>
                      <a:pt x="96" y="626"/>
                    </a:lnTo>
                    <a:lnTo>
                      <a:pt x="98" y="622"/>
                    </a:lnTo>
                    <a:lnTo>
                      <a:pt x="110" y="608"/>
                    </a:lnTo>
                    <a:lnTo>
                      <a:pt x="114" y="602"/>
                    </a:lnTo>
                    <a:lnTo>
                      <a:pt x="116" y="594"/>
                    </a:lnTo>
                    <a:lnTo>
                      <a:pt x="112" y="590"/>
                    </a:lnTo>
                    <a:lnTo>
                      <a:pt x="120" y="578"/>
                    </a:lnTo>
                    <a:lnTo>
                      <a:pt x="124" y="578"/>
                    </a:lnTo>
                    <a:lnTo>
                      <a:pt x="136" y="564"/>
                    </a:lnTo>
                    <a:lnTo>
                      <a:pt x="136" y="554"/>
                    </a:lnTo>
                    <a:lnTo>
                      <a:pt x="134" y="552"/>
                    </a:lnTo>
                    <a:lnTo>
                      <a:pt x="132" y="538"/>
                    </a:lnTo>
                    <a:lnTo>
                      <a:pt x="120" y="538"/>
                    </a:lnTo>
                    <a:lnTo>
                      <a:pt x="112" y="530"/>
                    </a:lnTo>
                    <a:lnTo>
                      <a:pt x="104" y="526"/>
                    </a:lnTo>
                    <a:lnTo>
                      <a:pt x="98" y="518"/>
                    </a:lnTo>
                    <a:lnTo>
                      <a:pt x="100" y="510"/>
                    </a:lnTo>
                    <a:lnTo>
                      <a:pt x="102" y="506"/>
                    </a:lnTo>
                    <a:lnTo>
                      <a:pt x="104" y="498"/>
                    </a:lnTo>
                    <a:lnTo>
                      <a:pt x="112" y="496"/>
                    </a:lnTo>
                    <a:lnTo>
                      <a:pt x="116" y="492"/>
                    </a:lnTo>
                    <a:lnTo>
                      <a:pt x="128" y="492"/>
                    </a:lnTo>
                    <a:lnTo>
                      <a:pt x="126" y="482"/>
                    </a:lnTo>
                    <a:lnTo>
                      <a:pt x="130" y="484"/>
                    </a:lnTo>
                    <a:lnTo>
                      <a:pt x="132" y="478"/>
                    </a:lnTo>
                    <a:lnTo>
                      <a:pt x="130" y="476"/>
                    </a:lnTo>
                    <a:lnTo>
                      <a:pt x="128" y="466"/>
                    </a:lnTo>
                    <a:lnTo>
                      <a:pt x="130" y="454"/>
                    </a:lnTo>
                    <a:lnTo>
                      <a:pt x="132" y="450"/>
                    </a:lnTo>
                    <a:lnTo>
                      <a:pt x="138" y="446"/>
                    </a:lnTo>
                    <a:lnTo>
                      <a:pt x="128" y="440"/>
                    </a:lnTo>
                    <a:lnTo>
                      <a:pt x="134" y="434"/>
                    </a:lnTo>
                    <a:lnTo>
                      <a:pt x="140" y="434"/>
                    </a:lnTo>
                    <a:lnTo>
                      <a:pt x="140" y="442"/>
                    </a:lnTo>
                    <a:lnTo>
                      <a:pt x="152" y="438"/>
                    </a:lnTo>
                    <a:lnTo>
                      <a:pt x="150" y="420"/>
                    </a:lnTo>
                    <a:lnTo>
                      <a:pt x="132" y="424"/>
                    </a:lnTo>
                    <a:lnTo>
                      <a:pt x="126" y="424"/>
                    </a:lnTo>
                    <a:lnTo>
                      <a:pt x="124" y="414"/>
                    </a:lnTo>
                    <a:lnTo>
                      <a:pt x="120" y="398"/>
                    </a:lnTo>
                    <a:lnTo>
                      <a:pt x="120" y="390"/>
                    </a:lnTo>
                    <a:lnTo>
                      <a:pt x="132" y="396"/>
                    </a:lnTo>
                    <a:lnTo>
                      <a:pt x="146" y="404"/>
                    </a:lnTo>
                    <a:lnTo>
                      <a:pt x="160" y="404"/>
                    </a:lnTo>
                    <a:lnTo>
                      <a:pt x="164" y="398"/>
                    </a:lnTo>
                    <a:lnTo>
                      <a:pt x="168" y="386"/>
                    </a:lnTo>
                    <a:lnTo>
                      <a:pt x="164" y="368"/>
                    </a:lnTo>
                    <a:lnTo>
                      <a:pt x="168" y="354"/>
                    </a:lnTo>
                    <a:lnTo>
                      <a:pt x="168" y="350"/>
                    </a:lnTo>
                    <a:lnTo>
                      <a:pt x="174" y="350"/>
                    </a:lnTo>
                    <a:lnTo>
                      <a:pt x="186" y="352"/>
                    </a:lnTo>
                    <a:lnTo>
                      <a:pt x="220" y="344"/>
                    </a:lnTo>
                    <a:lnTo>
                      <a:pt x="238" y="336"/>
                    </a:lnTo>
                    <a:lnTo>
                      <a:pt x="240" y="326"/>
                    </a:lnTo>
                    <a:lnTo>
                      <a:pt x="244" y="322"/>
                    </a:lnTo>
                    <a:lnTo>
                      <a:pt x="250" y="310"/>
                    </a:lnTo>
                    <a:lnTo>
                      <a:pt x="248" y="294"/>
                    </a:lnTo>
                    <a:lnTo>
                      <a:pt x="244" y="298"/>
                    </a:lnTo>
                    <a:lnTo>
                      <a:pt x="240" y="298"/>
                    </a:lnTo>
                    <a:lnTo>
                      <a:pt x="236" y="296"/>
                    </a:lnTo>
                    <a:lnTo>
                      <a:pt x="238" y="278"/>
                    </a:lnTo>
                    <a:lnTo>
                      <a:pt x="236" y="274"/>
                    </a:lnTo>
                    <a:lnTo>
                      <a:pt x="228" y="268"/>
                    </a:lnTo>
                    <a:lnTo>
                      <a:pt x="212" y="260"/>
                    </a:lnTo>
                    <a:lnTo>
                      <a:pt x="222" y="246"/>
                    </a:lnTo>
                    <a:lnTo>
                      <a:pt x="302" y="90"/>
                    </a:lnTo>
                    <a:lnTo>
                      <a:pt x="184" y="0"/>
                    </a:lnTo>
                    <a:lnTo>
                      <a:pt x="50" y="10"/>
                    </a:lnTo>
                    <a:lnTo>
                      <a:pt x="46" y="3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47" name="Freeform 15"/>
              <p:cNvSpPr>
                <a:spLocks/>
              </p:cNvSpPr>
              <p:nvPr/>
            </p:nvSpPr>
            <p:spPr bwMode="ltGray">
              <a:xfrm>
                <a:off x="1674" y="3405"/>
                <a:ext cx="90" cy="124"/>
              </a:xfrm>
              <a:custGeom>
                <a:avLst/>
                <a:gdLst>
                  <a:gd name="T0" fmla="*/ 8 w 91"/>
                  <a:gd name="T1" fmla="*/ 4 h 111"/>
                  <a:gd name="T2" fmla="*/ 0 w 91"/>
                  <a:gd name="T3" fmla="*/ 31 h 111"/>
                  <a:gd name="T4" fmla="*/ 4 w 91"/>
                  <a:gd name="T5" fmla="*/ 45 h 111"/>
                  <a:gd name="T6" fmla="*/ 0 w 91"/>
                  <a:gd name="T7" fmla="*/ 79 h 111"/>
                  <a:gd name="T8" fmla="*/ 4 w 91"/>
                  <a:gd name="T9" fmla="*/ 92 h 111"/>
                  <a:gd name="T10" fmla="*/ 0 w 91"/>
                  <a:gd name="T11" fmla="*/ 105 h 111"/>
                  <a:gd name="T12" fmla="*/ 0 w 91"/>
                  <a:gd name="T13" fmla="*/ 121 h 111"/>
                  <a:gd name="T14" fmla="*/ 0 w 91"/>
                  <a:gd name="T15" fmla="*/ 130 h 111"/>
                  <a:gd name="T16" fmla="*/ 0 w 91"/>
                  <a:gd name="T17" fmla="*/ 150 h 111"/>
                  <a:gd name="T18" fmla="*/ 2 w 91"/>
                  <a:gd name="T19" fmla="*/ 163 h 111"/>
                  <a:gd name="T20" fmla="*/ 6 w 91"/>
                  <a:gd name="T21" fmla="*/ 170 h 111"/>
                  <a:gd name="T22" fmla="*/ 24 w 91"/>
                  <a:gd name="T23" fmla="*/ 174 h 111"/>
                  <a:gd name="T24" fmla="*/ 32 w 91"/>
                  <a:gd name="T25" fmla="*/ 183 h 111"/>
                  <a:gd name="T26" fmla="*/ 44 w 91"/>
                  <a:gd name="T27" fmla="*/ 183 h 111"/>
                  <a:gd name="T28" fmla="*/ 47 w 91"/>
                  <a:gd name="T29" fmla="*/ 183 h 111"/>
                  <a:gd name="T30" fmla="*/ 57 w 91"/>
                  <a:gd name="T31" fmla="*/ 191 h 111"/>
                  <a:gd name="T32" fmla="*/ 71 w 91"/>
                  <a:gd name="T33" fmla="*/ 178 h 111"/>
                  <a:gd name="T34" fmla="*/ 77 w 91"/>
                  <a:gd name="T35" fmla="*/ 160 h 111"/>
                  <a:gd name="T36" fmla="*/ 77 w 91"/>
                  <a:gd name="T37" fmla="*/ 146 h 111"/>
                  <a:gd name="T38" fmla="*/ 79 w 91"/>
                  <a:gd name="T39" fmla="*/ 135 h 111"/>
                  <a:gd name="T40" fmla="*/ 81 w 91"/>
                  <a:gd name="T41" fmla="*/ 121 h 111"/>
                  <a:gd name="T42" fmla="*/ 85 w 91"/>
                  <a:gd name="T43" fmla="*/ 103 h 111"/>
                  <a:gd name="T44" fmla="*/ 55 w 91"/>
                  <a:gd name="T45" fmla="*/ 31 h 111"/>
                  <a:gd name="T46" fmla="*/ 22 w 91"/>
                  <a:gd name="T47" fmla="*/ 0 h 111"/>
                  <a:gd name="T48" fmla="*/ 8 w 91"/>
                  <a:gd name="T49" fmla="*/ 4 h 1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1"/>
                  <a:gd name="T76" fmla="*/ 0 h 111"/>
                  <a:gd name="T77" fmla="*/ 91 w 91"/>
                  <a:gd name="T78" fmla="*/ 111 h 1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1" h="111">
                    <a:moveTo>
                      <a:pt x="8" y="4"/>
                    </a:moveTo>
                    <a:lnTo>
                      <a:pt x="0" y="18"/>
                    </a:lnTo>
                    <a:lnTo>
                      <a:pt x="4" y="26"/>
                    </a:lnTo>
                    <a:lnTo>
                      <a:pt x="0" y="46"/>
                    </a:lnTo>
                    <a:lnTo>
                      <a:pt x="4" y="52"/>
                    </a:lnTo>
                    <a:lnTo>
                      <a:pt x="0" y="60"/>
                    </a:lnTo>
                    <a:lnTo>
                      <a:pt x="0" y="70"/>
                    </a:lnTo>
                    <a:lnTo>
                      <a:pt x="0" y="74"/>
                    </a:lnTo>
                    <a:lnTo>
                      <a:pt x="0" y="86"/>
                    </a:lnTo>
                    <a:lnTo>
                      <a:pt x="2" y="94"/>
                    </a:lnTo>
                    <a:lnTo>
                      <a:pt x="6" y="98"/>
                    </a:lnTo>
                    <a:lnTo>
                      <a:pt x="24" y="100"/>
                    </a:lnTo>
                    <a:lnTo>
                      <a:pt x="32" y="106"/>
                    </a:lnTo>
                    <a:lnTo>
                      <a:pt x="44" y="106"/>
                    </a:lnTo>
                    <a:lnTo>
                      <a:pt x="52" y="106"/>
                    </a:lnTo>
                    <a:lnTo>
                      <a:pt x="62" y="110"/>
                    </a:lnTo>
                    <a:lnTo>
                      <a:pt x="76" y="102"/>
                    </a:lnTo>
                    <a:lnTo>
                      <a:pt x="82" y="92"/>
                    </a:lnTo>
                    <a:lnTo>
                      <a:pt x="82" y="84"/>
                    </a:lnTo>
                    <a:lnTo>
                      <a:pt x="84" y="78"/>
                    </a:lnTo>
                    <a:lnTo>
                      <a:pt x="86" y="70"/>
                    </a:lnTo>
                    <a:lnTo>
                      <a:pt x="90" y="58"/>
                    </a:lnTo>
                    <a:lnTo>
                      <a:pt x="60" y="18"/>
                    </a:lnTo>
                    <a:lnTo>
                      <a:pt x="22" y="0"/>
                    </a:lnTo>
                    <a:lnTo>
                      <a:pt x="8"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48" name="Freeform 16"/>
              <p:cNvSpPr>
                <a:spLocks/>
              </p:cNvSpPr>
              <p:nvPr/>
            </p:nvSpPr>
            <p:spPr bwMode="ltGray">
              <a:xfrm>
                <a:off x="1221" y="2626"/>
                <a:ext cx="98" cy="51"/>
              </a:xfrm>
              <a:custGeom>
                <a:avLst/>
                <a:gdLst>
                  <a:gd name="T0" fmla="*/ 8 w 99"/>
                  <a:gd name="T1" fmla="*/ 67 h 45"/>
                  <a:gd name="T2" fmla="*/ 22 w 99"/>
                  <a:gd name="T3" fmla="*/ 57 h 45"/>
                  <a:gd name="T4" fmla="*/ 38 w 99"/>
                  <a:gd name="T5" fmla="*/ 59 h 45"/>
                  <a:gd name="T6" fmla="*/ 51 w 99"/>
                  <a:gd name="T7" fmla="*/ 65 h 45"/>
                  <a:gd name="T8" fmla="*/ 55 w 99"/>
                  <a:gd name="T9" fmla="*/ 29 h 45"/>
                  <a:gd name="T10" fmla="*/ 61 w 99"/>
                  <a:gd name="T11" fmla="*/ 23 h 45"/>
                  <a:gd name="T12" fmla="*/ 73 w 99"/>
                  <a:gd name="T13" fmla="*/ 33 h 45"/>
                  <a:gd name="T14" fmla="*/ 77 w 99"/>
                  <a:gd name="T15" fmla="*/ 67 h 45"/>
                  <a:gd name="T16" fmla="*/ 81 w 99"/>
                  <a:gd name="T17" fmla="*/ 84 h 45"/>
                  <a:gd name="T18" fmla="*/ 87 w 99"/>
                  <a:gd name="T19" fmla="*/ 67 h 45"/>
                  <a:gd name="T20" fmla="*/ 93 w 99"/>
                  <a:gd name="T21" fmla="*/ 57 h 45"/>
                  <a:gd name="T22" fmla="*/ 91 w 99"/>
                  <a:gd name="T23" fmla="*/ 37 h 45"/>
                  <a:gd name="T24" fmla="*/ 81 w 99"/>
                  <a:gd name="T25" fmla="*/ 14 h 45"/>
                  <a:gd name="T26" fmla="*/ 59 w 99"/>
                  <a:gd name="T27" fmla="*/ 0 h 45"/>
                  <a:gd name="T28" fmla="*/ 44 w 99"/>
                  <a:gd name="T29" fmla="*/ 33 h 45"/>
                  <a:gd name="T30" fmla="*/ 28 w 99"/>
                  <a:gd name="T31" fmla="*/ 26 h 45"/>
                  <a:gd name="T32" fmla="*/ 8 w 99"/>
                  <a:gd name="T33" fmla="*/ 0 h 45"/>
                  <a:gd name="T34" fmla="*/ 0 w 99"/>
                  <a:gd name="T35" fmla="*/ 29 h 45"/>
                  <a:gd name="T36" fmla="*/ 8 w 99"/>
                  <a:gd name="T37" fmla="*/ 67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45"/>
                  <a:gd name="T59" fmla="*/ 99 w 99"/>
                  <a:gd name="T60" fmla="*/ 45 h 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45">
                    <a:moveTo>
                      <a:pt x="8" y="36"/>
                    </a:moveTo>
                    <a:lnTo>
                      <a:pt x="22" y="30"/>
                    </a:lnTo>
                    <a:lnTo>
                      <a:pt x="38" y="32"/>
                    </a:lnTo>
                    <a:lnTo>
                      <a:pt x="56" y="34"/>
                    </a:lnTo>
                    <a:lnTo>
                      <a:pt x="60" y="16"/>
                    </a:lnTo>
                    <a:lnTo>
                      <a:pt x="66" y="12"/>
                    </a:lnTo>
                    <a:lnTo>
                      <a:pt x="78" y="18"/>
                    </a:lnTo>
                    <a:lnTo>
                      <a:pt x="82" y="36"/>
                    </a:lnTo>
                    <a:lnTo>
                      <a:pt x="86" y="44"/>
                    </a:lnTo>
                    <a:lnTo>
                      <a:pt x="92" y="36"/>
                    </a:lnTo>
                    <a:lnTo>
                      <a:pt x="98" y="30"/>
                    </a:lnTo>
                    <a:lnTo>
                      <a:pt x="96" y="20"/>
                    </a:lnTo>
                    <a:lnTo>
                      <a:pt x="86" y="8"/>
                    </a:lnTo>
                    <a:lnTo>
                      <a:pt x="64" y="0"/>
                    </a:lnTo>
                    <a:lnTo>
                      <a:pt x="44" y="18"/>
                    </a:lnTo>
                    <a:lnTo>
                      <a:pt x="28" y="14"/>
                    </a:lnTo>
                    <a:lnTo>
                      <a:pt x="8" y="0"/>
                    </a:lnTo>
                    <a:lnTo>
                      <a:pt x="0" y="16"/>
                    </a:lnTo>
                    <a:lnTo>
                      <a:pt x="8" y="3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49" name="Freeform 17"/>
              <p:cNvSpPr>
                <a:spLocks/>
              </p:cNvSpPr>
              <p:nvPr/>
            </p:nvSpPr>
            <p:spPr bwMode="ltGray">
              <a:xfrm>
                <a:off x="1114" y="2539"/>
                <a:ext cx="52" cy="41"/>
              </a:xfrm>
              <a:custGeom>
                <a:avLst/>
                <a:gdLst>
                  <a:gd name="T0" fmla="*/ 0 w 53"/>
                  <a:gd name="T1" fmla="*/ 24 h 37"/>
                  <a:gd name="T2" fmla="*/ 0 w 53"/>
                  <a:gd name="T3" fmla="*/ 43 h 37"/>
                  <a:gd name="T4" fmla="*/ 12 w 53"/>
                  <a:gd name="T5" fmla="*/ 41 h 37"/>
                  <a:gd name="T6" fmla="*/ 26 w 53"/>
                  <a:gd name="T7" fmla="*/ 47 h 37"/>
                  <a:gd name="T8" fmla="*/ 39 w 53"/>
                  <a:gd name="T9" fmla="*/ 60 h 37"/>
                  <a:gd name="T10" fmla="*/ 47 w 53"/>
                  <a:gd name="T11" fmla="*/ 16 h 37"/>
                  <a:gd name="T12" fmla="*/ 22 w 53"/>
                  <a:gd name="T13" fmla="*/ 0 h 37"/>
                  <a:gd name="T14" fmla="*/ 0 w 53"/>
                  <a:gd name="T15" fmla="*/ 24 h 3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37"/>
                  <a:gd name="T26" fmla="*/ 53 w 53"/>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37">
                    <a:moveTo>
                      <a:pt x="0" y="14"/>
                    </a:moveTo>
                    <a:lnTo>
                      <a:pt x="0" y="26"/>
                    </a:lnTo>
                    <a:lnTo>
                      <a:pt x="12" y="24"/>
                    </a:lnTo>
                    <a:lnTo>
                      <a:pt x="28" y="28"/>
                    </a:lnTo>
                    <a:lnTo>
                      <a:pt x="44" y="36"/>
                    </a:lnTo>
                    <a:lnTo>
                      <a:pt x="52" y="10"/>
                    </a:lnTo>
                    <a:lnTo>
                      <a:pt x="22" y="0"/>
                    </a:lnTo>
                    <a:lnTo>
                      <a:pt x="0" y="1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50" name="Freeform 18"/>
              <p:cNvSpPr>
                <a:spLocks/>
              </p:cNvSpPr>
              <p:nvPr/>
            </p:nvSpPr>
            <p:spPr bwMode="ltGray">
              <a:xfrm>
                <a:off x="1183" y="2602"/>
                <a:ext cx="52" cy="66"/>
              </a:xfrm>
              <a:custGeom>
                <a:avLst/>
                <a:gdLst>
                  <a:gd name="T0" fmla="*/ 0 w 53"/>
                  <a:gd name="T1" fmla="*/ 0 h 59"/>
                  <a:gd name="T2" fmla="*/ 4 w 53"/>
                  <a:gd name="T3" fmla="*/ 17 h 59"/>
                  <a:gd name="T4" fmla="*/ 4 w 53"/>
                  <a:gd name="T5" fmla="*/ 43 h 59"/>
                  <a:gd name="T6" fmla="*/ 16 w 53"/>
                  <a:gd name="T7" fmla="*/ 54 h 59"/>
                  <a:gd name="T8" fmla="*/ 26 w 53"/>
                  <a:gd name="T9" fmla="*/ 63 h 59"/>
                  <a:gd name="T10" fmla="*/ 31 w 53"/>
                  <a:gd name="T11" fmla="*/ 74 h 59"/>
                  <a:gd name="T12" fmla="*/ 33 w 53"/>
                  <a:gd name="T13" fmla="*/ 84 h 59"/>
                  <a:gd name="T14" fmla="*/ 43 w 53"/>
                  <a:gd name="T15" fmla="*/ 103 h 59"/>
                  <a:gd name="T16" fmla="*/ 45 w 53"/>
                  <a:gd name="T17" fmla="*/ 84 h 59"/>
                  <a:gd name="T18" fmla="*/ 41 w 53"/>
                  <a:gd name="T19" fmla="*/ 67 h 59"/>
                  <a:gd name="T20" fmla="*/ 47 w 53"/>
                  <a:gd name="T21" fmla="*/ 45 h 59"/>
                  <a:gd name="T22" fmla="*/ 39 w 53"/>
                  <a:gd name="T23" fmla="*/ 35 h 59"/>
                  <a:gd name="T24" fmla="*/ 33 w 53"/>
                  <a:gd name="T25" fmla="*/ 13 h 59"/>
                  <a:gd name="T26" fmla="*/ 0 w 53"/>
                  <a:gd name="T27" fmla="*/ 0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59"/>
                  <a:gd name="T44" fmla="*/ 53 w 53"/>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59">
                    <a:moveTo>
                      <a:pt x="0" y="0"/>
                    </a:moveTo>
                    <a:lnTo>
                      <a:pt x="4" y="10"/>
                    </a:lnTo>
                    <a:lnTo>
                      <a:pt x="4" y="24"/>
                    </a:lnTo>
                    <a:lnTo>
                      <a:pt x="16" y="30"/>
                    </a:lnTo>
                    <a:lnTo>
                      <a:pt x="30" y="36"/>
                    </a:lnTo>
                    <a:lnTo>
                      <a:pt x="36" y="42"/>
                    </a:lnTo>
                    <a:lnTo>
                      <a:pt x="38" y="48"/>
                    </a:lnTo>
                    <a:lnTo>
                      <a:pt x="48" y="58"/>
                    </a:lnTo>
                    <a:lnTo>
                      <a:pt x="50" y="48"/>
                    </a:lnTo>
                    <a:lnTo>
                      <a:pt x="46" y="38"/>
                    </a:lnTo>
                    <a:lnTo>
                      <a:pt x="52" y="26"/>
                    </a:lnTo>
                    <a:lnTo>
                      <a:pt x="44" y="20"/>
                    </a:lnTo>
                    <a:lnTo>
                      <a:pt x="38" y="8"/>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51" name="Freeform 19"/>
              <p:cNvSpPr>
                <a:spLocks/>
              </p:cNvSpPr>
              <p:nvPr/>
            </p:nvSpPr>
            <p:spPr bwMode="ltGray">
              <a:xfrm>
                <a:off x="1162" y="2537"/>
                <a:ext cx="68" cy="77"/>
              </a:xfrm>
              <a:custGeom>
                <a:avLst/>
                <a:gdLst>
                  <a:gd name="T0" fmla="*/ 0 w 69"/>
                  <a:gd name="T1" fmla="*/ 69 h 69"/>
                  <a:gd name="T2" fmla="*/ 10 w 69"/>
                  <a:gd name="T3" fmla="*/ 90 h 69"/>
                  <a:gd name="T4" fmla="*/ 18 w 69"/>
                  <a:gd name="T5" fmla="*/ 109 h 69"/>
                  <a:gd name="T6" fmla="*/ 32 w 69"/>
                  <a:gd name="T7" fmla="*/ 105 h 69"/>
                  <a:gd name="T8" fmla="*/ 35 w 69"/>
                  <a:gd name="T9" fmla="*/ 109 h 69"/>
                  <a:gd name="T10" fmla="*/ 45 w 69"/>
                  <a:gd name="T11" fmla="*/ 109 h 69"/>
                  <a:gd name="T12" fmla="*/ 55 w 69"/>
                  <a:gd name="T13" fmla="*/ 118 h 69"/>
                  <a:gd name="T14" fmla="*/ 57 w 69"/>
                  <a:gd name="T15" fmla="*/ 109 h 69"/>
                  <a:gd name="T16" fmla="*/ 53 w 69"/>
                  <a:gd name="T17" fmla="*/ 96 h 69"/>
                  <a:gd name="T18" fmla="*/ 57 w 69"/>
                  <a:gd name="T19" fmla="*/ 76 h 69"/>
                  <a:gd name="T20" fmla="*/ 55 w 69"/>
                  <a:gd name="T21" fmla="*/ 45 h 69"/>
                  <a:gd name="T22" fmla="*/ 63 w 69"/>
                  <a:gd name="T23" fmla="*/ 28 h 69"/>
                  <a:gd name="T24" fmla="*/ 61 w 69"/>
                  <a:gd name="T25" fmla="*/ 0 h 69"/>
                  <a:gd name="T26" fmla="*/ 20 w 69"/>
                  <a:gd name="T27" fmla="*/ 0 h 69"/>
                  <a:gd name="T28" fmla="*/ 0 w 69"/>
                  <a:gd name="T29" fmla="*/ 69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
                  <a:gd name="T46" fmla="*/ 0 h 69"/>
                  <a:gd name="T47" fmla="*/ 69 w 69"/>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 h="69">
                    <a:moveTo>
                      <a:pt x="0" y="40"/>
                    </a:moveTo>
                    <a:lnTo>
                      <a:pt x="10" y="52"/>
                    </a:lnTo>
                    <a:lnTo>
                      <a:pt x="18" y="64"/>
                    </a:lnTo>
                    <a:lnTo>
                      <a:pt x="32" y="60"/>
                    </a:lnTo>
                    <a:lnTo>
                      <a:pt x="40" y="64"/>
                    </a:lnTo>
                    <a:lnTo>
                      <a:pt x="50" y="64"/>
                    </a:lnTo>
                    <a:lnTo>
                      <a:pt x="60" y="68"/>
                    </a:lnTo>
                    <a:lnTo>
                      <a:pt x="62" y="64"/>
                    </a:lnTo>
                    <a:lnTo>
                      <a:pt x="58" y="56"/>
                    </a:lnTo>
                    <a:lnTo>
                      <a:pt x="62" y="44"/>
                    </a:lnTo>
                    <a:lnTo>
                      <a:pt x="60" y="26"/>
                    </a:lnTo>
                    <a:lnTo>
                      <a:pt x="68" y="16"/>
                    </a:lnTo>
                    <a:lnTo>
                      <a:pt x="66" y="0"/>
                    </a:lnTo>
                    <a:lnTo>
                      <a:pt x="20" y="0"/>
                    </a:lnTo>
                    <a:lnTo>
                      <a:pt x="0" y="4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52" name="Freeform 20"/>
              <p:cNvSpPr>
                <a:spLocks/>
              </p:cNvSpPr>
              <p:nvPr/>
            </p:nvSpPr>
            <p:spPr bwMode="ltGray">
              <a:xfrm>
                <a:off x="1135" y="2528"/>
                <a:ext cx="95" cy="66"/>
              </a:xfrm>
              <a:custGeom>
                <a:avLst/>
                <a:gdLst>
                  <a:gd name="T0" fmla="*/ 0 w 95"/>
                  <a:gd name="T1" fmla="*/ 49 h 59"/>
                  <a:gd name="T2" fmla="*/ 10 w 95"/>
                  <a:gd name="T3" fmla="*/ 56 h 59"/>
                  <a:gd name="T4" fmla="*/ 14 w 95"/>
                  <a:gd name="T5" fmla="*/ 60 h 59"/>
                  <a:gd name="T6" fmla="*/ 18 w 95"/>
                  <a:gd name="T7" fmla="*/ 56 h 59"/>
                  <a:gd name="T8" fmla="*/ 20 w 95"/>
                  <a:gd name="T9" fmla="*/ 77 h 59"/>
                  <a:gd name="T10" fmla="*/ 22 w 95"/>
                  <a:gd name="T11" fmla="*/ 94 h 59"/>
                  <a:gd name="T12" fmla="*/ 26 w 95"/>
                  <a:gd name="T13" fmla="*/ 103 h 59"/>
                  <a:gd name="T14" fmla="*/ 32 w 95"/>
                  <a:gd name="T15" fmla="*/ 94 h 59"/>
                  <a:gd name="T16" fmla="*/ 34 w 95"/>
                  <a:gd name="T17" fmla="*/ 81 h 59"/>
                  <a:gd name="T18" fmla="*/ 36 w 95"/>
                  <a:gd name="T19" fmla="*/ 63 h 59"/>
                  <a:gd name="T20" fmla="*/ 42 w 95"/>
                  <a:gd name="T21" fmla="*/ 56 h 59"/>
                  <a:gd name="T22" fmla="*/ 54 w 95"/>
                  <a:gd name="T23" fmla="*/ 67 h 59"/>
                  <a:gd name="T24" fmla="*/ 62 w 95"/>
                  <a:gd name="T25" fmla="*/ 56 h 59"/>
                  <a:gd name="T26" fmla="*/ 64 w 95"/>
                  <a:gd name="T27" fmla="*/ 45 h 59"/>
                  <a:gd name="T28" fmla="*/ 70 w 95"/>
                  <a:gd name="T29" fmla="*/ 39 h 59"/>
                  <a:gd name="T30" fmla="*/ 72 w 95"/>
                  <a:gd name="T31" fmla="*/ 43 h 59"/>
                  <a:gd name="T32" fmla="*/ 86 w 95"/>
                  <a:gd name="T33" fmla="*/ 31 h 59"/>
                  <a:gd name="T34" fmla="*/ 94 w 95"/>
                  <a:gd name="T35" fmla="*/ 28 h 59"/>
                  <a:gd name="T36" fmla="*/ 90 w 95"/>
                  <a:gd name="T37" fmla="*/ 17 h 59"/>
                  <a:gd name="T38" fmla="*/ 78 w 95"/>
                  <a:gd name="T39" fmla="*/ 4 h 59"/>
                  <a:gd name="T40" fmla="*/ 60 w 95"/>
                  <a:gd name="T41" fmla="*/ 2 h 59"/>
                  <a:gd name="T42" fmla="*/ 40 w 95"/>
                  <a:gd name="T43" fmla="*/ 0 h 59"/>
                  <a:gd name="T44" fmla="*/ 26 w 95"/>
                  <a:gd name="T45" fmla="*/ 2 h 59"/>
                  <a:gd name="T46" fmla="*/ 16 w 95"/>
                  <a:gd name="T47" fmla="*/ 11 h 59"/>
                  <a:gd name="T48" fmla="*/ 2 w 95"/>
                  <a:gd name="T49" fmla="*/ 21 h 59"/>
                  <a:gd name="T50" fmla="*/ 0 w 95"/>
                  <a:gd name="T51" fmla="*/ 49 h 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5"/>
                  <a:gd name="T79" fmla="*/ 0 h 59"/>
                  <a:gd name="T80" fmla="*/ 95 w 95"/>
                  <a:gd name="T81" fmla="*/ 59 h 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5" h="59">
                    <a:moveTo>
                      <a:pt x="0" y="28"/>
                    </a:moveTo>
                    <a:lnTo>
                      <a:pt x="10" y="32"/>
                    </a:lnTo>
                    <a:lnTo>
                      <a:pt x="14" y="34"/>
                    </a:lnTo>
                    <a:lnTo>
                      <a:pt x="18" y="32"/>
                    </a:lnTo>
                    <a:lnTo>
                      <a:pt x="20" y="44"/>
                    </a:lnTo>
                    <a:lnTo>
                      <a:pt x="22" y="54"/>
                    </a:lnTo>
                    <a:lnTo>
                      <a:pt x="26" y="58"/>
                    </a:lnTo>
                    <a:lnTo>
                      <a:pt x="32" y="54"/>
                    </a:lnTo>
                    <a:lnTo>
                      <a:pt x="34" y="46"/>
                    </a:lnTo>
                    <a:lnTo>
                      <a:pt x="36" y="36"/>
                    </a:lnTo>
                    <a:lnTo>
                      <a:pt x="42" y="32"/>
                    </a:lnTo>
                    <a:lnTo>
                      <a:pt x="54" y="38"/>
                    </a:lnTo>
                    <a:lnTo>
                      <a:pt x="62" y="32"/>
                    </a:lnTo>
                    <a:lnTo>
                      <a:pt x="64" y="26"/>
                    </a:lnTo>
                    <a:lnTo>
                      <a:pt x="70" y="22"/>
                    </a:lnTo>
                    <a:lnTo>
                      <a:pt x="72" y="24"/>
                    </a:lnTo>
                    <a:lnTo>
                      <a:pt x="86" y="18"/>
                    </a:lnTo>
                    <a:lnTo>
                      <a:pt x="94" y="16"/>
                    </a:lnTo>
                    <a:lnTo>
                      <a:pt x="90" y="10"/>
                    </a:lnTo>
                    <a:lnTo>
                      <a:pt x="78" y="4"/>
                    </a:lnTo>
                    <a:lnTo>
                      <a:pt x="60" y="2"/>
                    </a:lnTo>
                    <a:lnTo>
                      <a:pt x="40" y="0"/>
                    </a:lnTo>
                    <a:lnTo>
                      <a:pt x="26" y="2"/>
                    </a:lnTo>
                    <a:lnTo>
                      <a:pt x="16" y="6"/>
                    </a:lnTo>
                    <a:lnTo>
                      <a:pt x="2" y="12"/>
                    </a:lnTo>
                    <a:lnTo>
                      <a:pt x="0" y="2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53" name="Freeform 21"/>
              <p:cNvSpPr>
                <a:spLocks/>
              </p:cNvSpPr>
              <p:nvPr/>
            </p:nvSpPr>
            <p:spPr bwMode="ltGray">
              <a:xfrm>
                <a:off x="1083" y="2479"/>
                <a:ext cx="70" cy="88"/>
              </a:xfrm>
              <a:custGeom>
                <a:avLst/>
                <a:gdLst>
                  <a:gd name="T0" fmla="*/ 0 w 69"/>
                  <a:gd name="T1" fmla="*/ 89 h 79"/>
                  <a:gd name="T2" fmla="*/ 10 w 69"/>
                  <a:gd name="T3" fmla="*/ 118 h 79"/>
                  <a:gd name="T4" fmla="*/ 26 w 69"/>
                  <a:gd name="T5" fmla="*/ 134 h 79"/>
                  <a:gd name="T6" fmla="*/ 34 w 69"/>
                  <a:gd name="T7" fmla="*/ 134 h 79"/>
                  <a:gd name="T8" fmla="*/ 47 w 69"/>
                  <a:gd name="T9" fmla="*/ 113 h 79"/>
                  <a:gd name="T10" fmla="*/ 61 w 69"/>
                  <a:gd name="T11" fmla="*/ 109 h 79"/>
                  <a:gd name="T12" fmla="*/ 61 w 69"/>
                  <a:gd name="T13" fmla="*/ 94 h 79"/>
                  <a:gd name="T14" fmla="*/ 73 w 69"/>
                  <a:gd name="T15" fmla="*/ 78 h 79"/>
                  <a:gd name="T16" fmla="*/ 61 w 69"/>
                  <a:gd name="T17" fmla="*/ 62 h 79"/>
                  <a:gd name="T18" fmla="*/ 63 w 69"/>
                  <a:gd name="T19" fmla="*/ 2 h 79"/>
                  <a:gd name="T20" fmla="*/ 16 w 69"/>
                  <a:gd name="T21" fmla="*/ 0 h 79"/>
                  <a:gd name="T22" fmla="*/ 0 w 69"/>
                  <a:gd name="T23" fmla="*/ 89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9"/>
                  <a:gd name="T37" fmla="*/ 0 h 79"/>
                  <a:gd name="T38" fmla="*/ 69 w 69"/>
                  <a:gd name="T39" fmla="*/ 79 h 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9" h="79">
                    <a:moveTo>
                      <a:pt x="0" y="52"/>
                    </a:moveTo>
                    <a:lnTo>
                      <a:pt x="10" y="68"/>
                    </a:lnTo>
                    <a:lnTo>
                      <a:pt x="26" y="78"/>
                    </a:lnTo>
                    <a:lnTo>
                      <a:pt x="34" y="78"/>
                    </a:lnTo>
                    <a:lnTo>
                      <a:pt x="42" y="66"/>
                    </a:lnTo>
                    <a:lnTo>
                      <a:pt x="56" y="64"/>
                    </a:lnTo>
                    <a:lnTo>
                      <a:pt x="56" y="54"/>
                    </a:lnTo>
                    <a:lnTo>
                      <a:pt x="68" y="46"/>
                    </a:lnTo>
                    <a:lnTo>
                      <a:pt x="56" y="36"/>
                    </a:lnTo>
                    <a:lnTo>
                      <a:pt x="58" y="2"/>
                    </a:lnTo>
                    <a:lnTo>
                      <a:pt x="16" y="0"/>
                    </a:lnTo>
                    <a:lnTo>
                      <a:pt x="0" y="5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54" name="Freeform 22"/>
              <p:cNvSpPr>
                <a:spLocks/>
              </p:cNvSpPr>
              <p:nvPr/>
            </p:nvSpPr>
            <p:spPr bwMode="ltGray">
              <a:xfrm>
                <a:off x="730" y="2143"/>
                <a:ext cx="450" cy="411"/>
              </a:xfrm>
              <a:custGeom>
                <a:avLst/>
                <a:gdLst>
                  <a:gd name="T0" fmla="*/ 10 w 453"/>
                  <a:gd name="T1" fmla="*/ 94 h 367"/>
                  <a:gd name="T2" fmla="*/ 26 w 453"/>
                  <a:gd name="T3" fmla="*/ 148 h 367"/>
                  <a:gd name="T4" fmla="*/ 42 w 453"/>
                  <a:gd name="T5" fmla="*/ 206 h 367"/>
                  <a:gd name="T6" fmla="*/ 32 w 453"/>
                  <a:gd name="T7" fmla="*/ 244 h 367"/>
                  <a:gd name="T8" fmla="*/ 54 w 453"/>
                  <a:gd name="T9" fmla="*/ 271 h 367"/>
                  <a:gd name="T10" fmla="*/ 62 w 453"/>
                  <a:gd name="T11" fmla="*/ 336 h 367"/>
                  <a:gd name="T12" fmla="*/ 95 w 453"/>
                  <a:gd name="T13" fmla="*/ 398 h 367"/>
                  <a:gd name="T14" fmla="*/ 93 w 453"/>
                  <a:gd name="T15" fmla="*/ 364 h 367"/>
                  <a:gd name="T16" fmla="*/ 83 w 453"/>
                  <a:gd name="T17" fmla="*/ 338 h 367"/>
                  <a:gd name="T18" fmla="*/ 74 w 453"/>
                  <a:gd name="T19" fmla="*/ 259 h 367"/>
                  <a:gd name="T20" fmla="*/ 42 w 453"/>
                  <a:gd name="T21" fmla="*/ 174 h 367"/>
                  <a:gd name="T22" fmla="*/ 48 w 453"/>
                  <a:gd name="T23" fmla="*/ 92 h 367"/>
                  <a:gd name="T24" fmla="*/ 66 w 453"/>
                  <a:gd name="T25" fmla="*/ 148 h 367"/>
                  <a:gd name="T26" fmla="*/ 87 w 453"/>
                  <a:gd name="T27" fmla="*/ 244 h 367"/>
                  <a:gd name="T28" fmla="*/ 111 w 453"/>
                  <a:gd name="T29" fmla="*/ 290 h 367"/>
                  <a:gd name="T30" fmla="*/ 121 w 453"/>
                  <a:gd name="T31" fmla="*/ 331 h 367"/>
                  <a:gd name="T32" fmla="*/ 141 w 453"/>
                  <a:gd name="T33" fmla="*/ 373 h 367"/>
                  <a:gd name="T34" fmla="*/ 151 w 453"/>
                  <a:gd name="T35" fmla="*/ 450 h 367"/>
                  <a:gd name="T36" fmla="*/ 151 w 453"/>
                  <a:gd name="T37" fmla="*/ 480 h 367"/>
                  <a:gd name="T38" fmla="*/ 171 w 453"/>
                  <a:gd name="T39" fmla="*/ 512 h 367"/>
                  <a:gd name="T40" fmla="*/ 189 w 453"/>
                  <a:gd name="T41" fmla="*/ 540 h 367"/>
                  <a:gd name="T42" fmla="*/ 223 w 453"/>
                  <a:gd name="T43" fmla="*/ 572 h 367"/>
                  <a:gd name="T44" fmla="*/ 240 w 453"/>
                  <a:gd name="T45" fmla="*/ 588 h 367"/>
                  <a:gd name="T46" fmla="*/ 306 w 453"/>
                  <a:gd name="T47" fmla="*/ 596 h 367"/>
                  <a:gd name="T48" fmla="*/ 336 w 453"/>
                  <a:gd name="T49" fmla="*/ 622 h 367"/>
                  <a:gd name="T50" fmla="*/ 352 w 453"/>
                  <a:gd name="T51" fmla="*/ 622 h 367"/>
                  <a:gd name="T52" fmla="*/ 375 w 453"/>
                  <a:gd name="T53" fmla="*/ 596 h 367"/>
                  <a:gd name="T54" fmla="*/ 370 w 453"/>
                  <a:gd name="T55" fmla="*/ 575 h 367"/>
                  <a:gd name="T56" fmla="*/ 369 w 453"/>
                  <a:gd name="T57" fmla="*/ 563 h 367"/>
                  <a:gd name="T58" fmla="*/ 393 w 453"/>
                  <a:gd name="T59" fmla="*/ 547 h 367"/>
                  <a:gd name="T60" fmla="*/ 397 w 453"/>
                  <a:gd name="T61" fmla="*/ 596 h 367"/>
                  <a:gd name="T62" fmla="*/ 409 w 453"/>
                  <a:gd name="T63" fmla="*/ 586 h 367"/>
                  <a:gd name="T64" fmla="*/ 409 w 453"/>
                  <a:gd name="T65" fmla="*/ 521 h 367"/>
                  <a:gd name="T66" fmla="*/ 423 w 453"/>
                  <a:gd name="T67" fmla="*/ 512 h 367"/>
                  <a:gd name="T68" fmla="*/ 433 w 453"/>
                  <a:gd name="T69" fmla="*/ 458 h 367"/>
                  <a:gd name="T70" fmla="*/ 423 w 453"/>
                  <a:gd name="T71" fmla="*/ 426 h 367"/>
                  <a:gd name="T72" fmla="*/ 383 w 453"/>
                  <a:gd name="T73" fmla="*/ 443 h 367"/>
                  <a:gd name="T74" fmla="*/ 375 w 453"/>
                  <a:gd name="T75" fmla="*/ 496 h 367"/>
                  <a:gd name="T76" fmla="*/ 338 w 453"/>
                  <a:gd name="T77" fmla="*/ 525 h 367"/>
                  <a:gd name="T78" fmla="*/ 290 w 453"/>
                  <a:gd name="T79" fmla="*/ 501 h 367"/>
                  <a:gd name="T80" fmla="*/ 282 w 453"/>
                  <a:gd name="T81" fmla="*/ 471 h 367"/>
                  <a:gd name="T82" fmla="*/ 276 w 453"/>
                  <a:gd name="T83" fmla="*/ 355 h 367"/>
                  <a:gd name="T84" fmla="*/ 282 w 453"/>
                  <a:gd name="T85" fmla="*/ 310 h 367"/>
                  <a:gd name="T86" fmla="*/ 75 w 453"/>
                  <a:gd name="T87" fmla="*/ 0 h 3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3"/>
                  <a:gd name="T133" fmla="*/ 0 h 367"/>
                  <a:gd name="T134" fmla="*/ 453 w 453"/>
                  <a:gd name="T135" fmla="*/ 367 h 3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3" h="367">
                    <a:moveTo>
                      <a:pt x="0" y="24"/>
                    </a:moveTo>
                    <a:lnTo>
                      <a:pt x="10" y="54"/>
                    </a:lnTo>
                    <a:lnTo>
                      <a:pt x="16" y="74"/>
                    </a:lnTo>
                    <a:lnTo>
                      <a:pt x="26" y="84"/>
                    </a:lnTo>
                    <a:lnTo>
                      <a:pt x="24" y="92"/>
                    </a:lnTo>
                    <a:lnTo>
                      <a:pt x="42" y="116"/>
                    </a:lnTo>
                    <a:lnTo>
                      <a:pt x="44" y="134"/>
                    </a:lnTo>
                    <a:lnTo>
                      <a:pt x="32" y="138"/>
                    </a:lnTo>
                    <a:lnTo>
                      <a:pt x="46" y="154"/>
                    </a:lnTo>
                    <a:lnTo>
                      <a:pt x="54" y="154"/>
                    </a:lnTo>
                    <a:lnTo>
                      <a:pt x="68" y="168"/>
                    </a:lnTo>
                    <a:lnTo>
                      <a:pt x="62" y="190"/>
                    </a:lnTo>
                    <a:lnTo>
                      <a:pt x="84" y="206"/>
                    </a:lnTo>
                    <a:lnTo>
                      <a:pt x="100" y="226"/>
                    </a:lnTo>
                    <a:lnTo>
                      <a:pt x="104" y="222"/>
                    </a:lnTo>
                    <a:lnTo>
                      <a:pt x="98" y="206"/>
                    </a:lnTo>
                    <a:lnTo>
                      <a:pt x="88" y="196"/>
                    </a:lnTo>
                    <a:lnTo>
                      <a:pt x="88" y="192"/>
                    </a:lnTo>
                    <a:lnTo>
                      <a:pt x="82" y="166"/>
                    </a:lnTo>
                    <a:lnTo>
                      <a:pt x="74" y="146"/>
                    </a:lnTo>
                    <a:lnTo>
                      <a:pt x="58" y="112"/>
                    </a:lnTo>
                    <a:lnTo>
                      <a:pt x="42" y="98"/>
                    </a:lnTo>
                    <a:lnTo>
                      <a:pt x="42" y="76"/>
                    </a:lnTo>
                    <a:lnTo>
                      <a:pt x="48" y="52"/>
                    </a:lnTo>
                    <a:lnTo>
                      <a:pt x="60" y="68"/>
                    </a:lnTo>
                    <a:lnTo>
                      <a:pt x="66" y="84"/>
                    </a:lnTo>
                    <a:lnTo>
                      <a:pt x="72" y="102"/>
                    </a:lnTo>
                    <a:lnTo>
                      <a:pt x="92" y="138"/>
                    </a:lnTo>
                    <a:lnTo>
                      <a:pt x="104" y="152"/>
                    </a:lnTo>
                    <a:lnTo>
                      <a:pt x="116" y="164"/>
                    </a:lnTo>
                    <a:lnTo>
                      <a:pt x="106" y="168"/>
                    </a:lnTo>
                    <a:lnTo>
                      <a:pt x="126" y="188"/>
                    </a:lnTo>
                    <a:lnTo>
                      <a:pt x="132" y="194"/>
                    </a:lnTo>
                    <a:lnTo>
                      <a:pt x="146" y="212"/>
                    </a:lnTo>
                    <a:lnTo>
                      <a:pt x="162" y="244"/>
                    </a:lnTo>
                    <a:lnTo>
                      <a:pt x="156" y="256"/>
                    </a:lnTo>
                    <a:lnTo>
                      <a:pt x="154" y="266"/>
                    </a:lnTo>
                    <a:lnTo>
                      <a:pt x="156" y="272"/>
                    </a:lnTo>
                    <a:lnTo>
                      <a:pt x="160" y="278"/>
                    </a:lnTo>
                    <a:lnTo>
                      <a:pt x="176" y="290"/>
                    </a:lnTo>
                    <a:lnTo>
                      <a:pt x="182" y="292"/>
                    </a:lnTo>
                    <a:lnTo>
                      <a:pt x="194" y="306"/>
                    </a:lnTo>
                    <a:lnTo>
                      <a:pt x="208" y="310"/>
                    </a:lnTo>
                    <a:lnTo>
                      <a:pt x="230" y="324"/>
                    </a:lnTo>
                    <a:lnTo>
                      <a:pt x="242" y="328"/>
                    </a:lnTo>
                    <a:lnTo>
                      <a:pt x="250" y="334"/>
                    </a:lnTo>
                    <a:lnTo>
                      <a:pt x="298" y="348"/>
                    </a:lnTo>
                    <a:lnTo>
                      <a:pt x="316" y="338"/>
                    </a:lnTo>
                    <a:lnTo>
                      <a:pt x="334" y="342"/>
                    </a:lnTo>
                    <a:lnTo>
                      <a:pt x="346" y="354"/>
                    </a:lnTo>
                    <a:lnTo>
                      <a:pt x="362" y="366"/>
                    </a:lnTo>
                    <a:lnTo>
                      <a:pt x="362" y="354"/>
                    </a:lnTo>
                    <a:lnTo>
                      <a:pt x="368" y="338"/>
                    </a:lnTo>
                    <a:lnTo>
                      <a:pt x="390" y="338"/>
                    </a:lnTo>
                    <a:lnTo>
                      <a:pt x="386" y="332"/>
                    </a:lnTo>
                    <a:lnTo>
                      <a:pt x="382" y="326"/>
                    </a:lnTo>
                    <a:lnTo>
                      <a:pt x="372" y="322"/>
                    </a:lnTo>
                    <a:lnTo>
                      <a:pt x="380" y="320"/>
                    </a:lnTo>
                    <a:lnTo>
                      <a:pt x="382" y="310"/>
                    </a:lnTo>
                    <a:lnTo>
                      <a:pt x="408" y="310"/>
                    </a:lnTo>
                    <a:lnTo>
                      <a:pt x="408" y="338"/>
                    </a:lnTo>
                    <a:lnTo>
                      <a:pt x="412" y="338"/>
                    </a:lnTo>
                    <a:lnTo>
                      <a:pt x="418" y="332"/>
                    </a:lnTo>
                    <a:lnTo>
                      <a:pt x="424" y="332"/>
                    </a:lnTo>
                    <a:lnTo>
                      <a:pt x="424" y="318"/>
                    </a:lnTo>
                    <a:lnTo>
                      <a:pt x="424" y="296"/>
                    </a:lnTo>
                    <a:lnTo>
                      <a:pt x="432" y="304"/>
                    </a:lnTo>
                    <a:lnTo>
                      <a:pt x="438" y="290"/>
                    </a:lnTo>
                    <a:lnTo>
                      <a:pt x="438" y="276"/>
                    </a:lnTo>
                    <a:lnTo>
                      <a:pt x="448" y="260"/>
                    </a:lnTo>
                    <a:lnTo>
                      <a:pt x="452" y="244"/>
                    </a:lnTo>
                    <a:lnTo>
                      <a:pt x="438" y="242"/>
                    </a:lnTo>
                    <a:lnTo>
                      <a:pt x="414" y="246"/>
                    </a:lnTo>
                    <a:lnTo>
                      <a:pt x="398" y="252"/>
                    </a:lnTo>
                    <a:lnTo>
                      <a:pt x="392" y="272"/>
                    </a:lnTo>
                    <a:lnTo>
                      <a:pt x="390" y="282"/>
                    </a:lnTo>
                    <a:lnTo>
                      <a:pt x="378" y="290"/>
                    </a:lnTo>
                    <a:lnTo>
                      <a:pt x="348" y="298"/>
                    </a:lnTo>
                    <a:lnTo>
                      <a:pt x="324" y="300"/>
                    </a:lnTo>
                    <a:lnTo>
                      <a:pt x="300" y="284"/>
                    </a:lnTo>
                    <a:lnTo>
                      <a:pt x="296" y="274"/>
                    </a:lnTo>
                    <a:lnTo>
                      <a:pt x="292" y="268"/>
                    </a:lnTo>
                    <a:lnTo>
                      <a:pt x="286" y="252"/>
                    </a:lnTo>
                    <a:lnTo>
                      <a:pt x="286" y="202"/>
                    </a:lnTo>
                    <a:lnTo>
                      <a:pt x="290" y="178"/>
                    </a:lnTo>
                    <a:lnTo>
                      <a:pt x="292" y="176"/>
                    </a:lnTo>
                    <a:lnTo>
                      <a:pt x="288" y="74"/>
                    </a:lnTo>
                    <a:lnTo>
                      <a:pt x="78" y="0"/>
                    </a:lnTo>
                    <a:lnTo>
                      <a:pt x="0" y="2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55" name="Freeform 23"/>
              <p:cNvSpPr>
                <a:spLocks/>
              </p:cNvSpPr>
              <p:nvPr/>
            </p:nvSpPr>
            <p:spPr bwMode="ltGray">
              <a:xfrm>
                <a:off x="1211" y="828"/>
                <a:ext cx="146" cy="109"/>
              </a:xfrm>
              <a:custGeom>
                <a:avLst/>
                <a:gdLst>
                  <a:gd name="T0" fmla="*/ 125 w 147"/>
                  <a:gd name="T1" fmla="*/ 25 h 97"/>
                  <a:gd name="T2" fmla="*/ 117 w 147"/>
                  <a:gd name="T3" fmla="*/ 13 h 97"/>
                  <a:gd name="T4" fmla="*/ 101 w 147"/>
                  <a:gd name="T5" fmla="*/ 31 h 97"/>
                  <a:gd name="T6" fmla="*/ 103 w 147"/>
                  <a:gd name="T7" fmla="*/ 61 h 97"/>
                  <a:gd name="T8" fmla="*/ 91 w 147"/>
                  <a:gd name="T9" fmla="*/ 79 h 97"/>
                  <a:gd name="T10" fmla="*/ 95 w 147"/>
                  <a:gd name="T11" fmla="*/ 103 h 97"/>
                  <a:gd name="T12" fmla="*/ 79 w 147"/>
                  <a:gd name="T13" fmla="*/ 103 h 97"/>
                  <a:gd name="T14" fmla="*/ 73 w 147"/>
                  <a:gd name="T15" fmla="*/ 101 h 97"/>
                  <a:gd name="T16" fmla="*/ 73 w 147"/>
                  <a:gd name="T17" fmla="*/ 72 h 97"/>
                  <a:gd name="T18" fmla="*/ 73 w 147"/>
                  <a:gd name="T19" fmla="*/ 54 h 97"/>
                  <a:gd name="T20" fmla="*/ 64 w 147"/>
                  <a:gd name="T21" fmla="*/ 31 h 97"/>
                  <a:gd name="T22" fmla="*/ 68 w 147"/>
                  <a:gd name="T23" fmla="*/ 17 h 97"/>
                  <a:gd name="T24" fmla="*/ 52 w 147"/>
                  <a:gd name="T25" fmla="*/ 0 h 97"/>
                  <a:gd name="T26" fmla="*/ 50 w 147"/>
                  <a:gd name="T27" fmla="*/ 21 h 97"/>
                  <a:gd name="T28" fmla="*/ 28 w 147"/>
                  <a:gd name="T29" fmla="*/ 28 h 97"/>
                  <a:gd name="T30" fmla="*/ 28 w 147"/>
                  <a:gd name="T31" fmla="*/ 35 h 97"/>
                  <a:gd name="T32" fmla="*/ 34 w 147"/>
                  <a:gd name="T33" fmla="*/ 47 h 97"/>
                  <a:gd name="T34" fmla="*/ 18 w 147"/>
                  <a:gd name="T35" fmla="*/ 54 h 97"/>
                  <a:gd name="T36" fmla="*/ 24 w 147"/>
                  <a:gd name="T37" fmla="*/ 64 h 97"/>
                  <a:gd name="T38" fmla="*/ 22 w 147"/>
                  <a:gd name="T39" fmla="*/ 79 h 97"/>
                  <a:gd name="T40" fmla="*/ 10 w 147"/>
                  <a:gd name="T41" fmla="*/ 72 h 97"/>
                  <a:gd name="T42" fmla="*/ 0 w 147"/>
                  <a:gd name="T43" fmla="*/ 79 h 97"/>
                  <a:gd name="T44" fmla="*/ 2 w 147"/>
                  <a:gd name="T45" fmla="*/ 99 h 97"/>
                  <a:gd name="T46" fmla="*/ 14 w 147"/>
                  <a:gd name="T47" fmla="*/ 115 h 97"/>
                  <a:gd name="T48" fmla="*/ 24 w 147"/>
                  <a:gd name="T49" fmla="*/ 121 h 97"/>
                  <a:gd name="T50" fmla="*/ 40 w 147"/>
                  <a:gd name="T51" fmla="*/ 106 h 97"/>
                  <a:gd name="T52" fmla="*/ 36 w 147"/>
                  <a:gd name="T53" fmla="*/ 121 h 97"/>
                  <a:gd name="T54" fmla="*/ 52 w 147"/>
                  <a:gd name="T55" fmla="*/ 121 h 97"/>
                  <a:gd name="T56" fmla="*/ 64 w 147"/>
                  <a:gd name="T57" fmla="*/ 140 h 97"/>
                  <a:gd name="T58" fmla="*/ 46 w 147"/>
                  <a:gd name="T59" fmla="*/ 140 h 97"/>
                  <a:gd name="T60" fmla="*/ 20 w 147"/>
                  <a:gd name="T61" fmla="*/ 140 h 97"/>
                  <a:gd name="T62" fmla="*/ 24 w 147"/>
                  <a:gd name="T63" fmla="*/ 170 h 97"/>
                  <a:gd name="T64" fmla="*/ 62 w 147"/>
                  <a:gd name="T65" fmla="*/ 161 h 97"/>
                  <a:gd name="T66" fmla="*/ 85 w 147"/>
                  <a:gd name="T67" fmla="*/ 146 h 97"/>
                  <a:gd name="T68" fmla="*/ 95 w 147"/>
                  <a:gd name="T69" fmla="*/ 151 h 97"/>
                  <a:gd name="T70" fmla="*/ 107 w 147"/>
                  <a:gd name="T71" fmla="*/ 157 h 97"/>
                  <a:gd name="T72" fmla="*/ 129 w 147"/>
                  <a:gd name="T73" fmla="*/ 140 h 97"/>
                  <a:gd name="T74" fmla="*/ 133 w 147"/>
                  <a:gd name="T75" fmla="*/ 126 h 97"/>
                  <a:gd name="T76" fmla="*/ 141 w 147"/>
                  <a:gd name="T77" fmla="*/ 92 h 97"/>
                  <a:gd name="T78" fmla="*/ 133 w 147"/>
                  <a:gd name="T79" fmla="*/ 82 h 97"/>
                  <a:gd name="T80" fmla="*/ 127 w 147"/>
                  <a:gd name="T81" fmla="*/ 99 h 97"/>
                  <a:gd name="T82" fmla="*/ 121 w 147"/>
                  <a:gd name="T83" fmla="*/ 99 h 97"/>
                  <a:gd name="T84" fmla="*/ 117 w 147"/>
                  <a:gd name="T85" fmla="*/ 72 h 97"/>
                  <a:gd name="T86" fmla="*/ 119 w 147"/>
                  <a:gd name="T87" fmla="*/ 47 h 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7"/>
                  <a:gd name="T133" fmla="*/ 0 h 97"/>
                  <a:gd name="T134" fmla="*/ 147 w 147"/>
                  <a:gd name="T135" fmla="*/ 97 h 9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7" h="97">
                    <a:moveTo>
                      <a:pt x="124" y="20"/>
                    </a:moveTo>
                    <a:lnTo>
                      <a:pt x="130" y="14"/>
                    </a:lnTo>
                    <a:lnTo>
                      <a:pt x="130" y="8"/>
                    </a:lnTo>
                    <a:lnTo>
                      <a:pt x="122" y="8"/>
                    </a:lnTo>
                    <a:lnTo>
                      <a:pt x="114" y="18"/>
                    </a:lnTo>
                    <a:lnTo>
                      <a:pt x="106" y="18"/>
                    </a:lnTo>
                    <a:lnTo>
                      <a:pt x="104" y="28"/>
                    </a:lnTo>
                    <a:lnTo>
                      <a:pt x="108" y="34"/>
                    </a:lnTo>
                    <a:lnTo>
                      <a:pt x="106" y="40"/>
                    </a:lnTo>
                    <a:lnTo>
                      <a:pt x="96" y="44"/>
                    </a:lnTo>
                    <a:lnTo>
                      <a:pt x="98" y="50"/>
                    </a:lnTo>
                    <a:lnTo>
                      <a:pt x="100" y="58"/>
                    </a:lnTo>
                    <a:lnTo>
                      <a:pt x="96" y="60"/>
                    </a:lnTo>
                    <a:lnTo>
                      <a:pt x="84" y="58"/>
                    </a:lnTo>
                    <a:lnTo>
                      <a:pt x="82" y="56"/>
                    </a:lnTo>
                    <a:lnTo>
                      <a:pt x="74" y="56"/>
                    </a:lnTo>
                    <a:lnTo>
                      <a:pt x="76" y="46"/>
                    </a:lnTo>
                    <a:lnTo>
                      <a:pt x="74" y="40"/>
                    </a:lnTo>
                    <a:lnTo>
                      <a:pt x="76" y="34"/>
                    </a:lnTo>
                    <a:lnTo>
                      <a:pt x="76" y="30"/>
                    </a:lnTo>
                    <a:lnTo>
                      <a:pt x="76" y="18"/>
                    </a:lnTo>
                    <a:lnTo>
                      <a:pt x="64" y="18"/>
                    </a:lnTo>
                    <a:lnTo>
                      <a:pt x="64" y="16"/>
                    </a:lnTo>
                    <a:lnTo>
                      <a:pt x="68" y="10"/>
                    </a:lnTo>
                    <a:lnTo>
                      <a:pt x="62" y="4"/>
                    </a:lnTo>
                    <a:lnTo>
                      <a:pt x="52" y="0"/>
                    </a:lnTo>
                    <a:lnTo>
                      <a:pt x="46" y="6"/>
                    </a:lnTo>
                    <a:lnTo>
                      <a:pt x="50" y="12"/>
                    </a:lnTo>
                    <a:lnTo>
                      <a:pt x="36" y="12"/>
                    </a:lnTo>
                    <a:lnTo>
                      <a:pt x="28" y="16"/>
                    </a:lnTo>
                    <a:lnTo>
                      <a:pt x="28" y="18"/>
                    </a:lnTo>
                    <a:lnTo>
                      <a:pt x="28" y="20"/>
                    </a:lnTo>
                    <a:lnTo>
                      <a:pt x="42" y="26"/>
                    </a:lnTo>
                    <a:lnTo>
                      <a:pt x="34" y="26"/>
                    </a:lnTo>
                    <a:lnTo>
                      <a:pt x="20" y="28"/>
                    </a:lnTo>
                    <a:lnTo>
                      <a:pt x="18" y="30"/>
                    </a:lnTo>
                    <a:lnTo>
                      <a:pt x="18" y="34"/>
                    </a:lnTo>
                    <a:lnTo>
                      <a:pt x="24" y="36"/>
                    </a:lnTo>
                    <a:lnTo>
                      <a:pt x="36" y="38"/>
                    </a:lnTo>
                    <a:lnTo>
                      <a:pt x="22" y="44"/>
                    </a:lnTo>
                    <a:lnTo>
                      <a:pt x="16" y="42"/>
                    </a:lnTo>
                    <a:lnTo>
                      <a:pt x="10" y="40"/>
                    </a:lnTo>
                    <a:lnTo>
                      <a:pt x="4" y="42"/>
                    </a:lnTo>
                    <a:lnTo>
                      <a:pt x="0" y="44"/>
                    </a:lnTo>
                    <a:lnTo>
                      <a:pt x="0" y="50"/>
                    </a:lnTo>
                    <a:lnTo>
                      <a:pt x="2" y="54"/>
                    </a:lnTo>
                    <a:lnTo>
                      <a:pt x="8" y="58"/>
                    </a:lnTo>
                    <a:lnTo>
                      <a:pt x="14" y="64"/>
                    </a:lnTo>
                    <a:lnTo>
                      <a:pt x="20" y="62"/>
                    </a:lnTo>
                    <a:lnTo>
                      <a:pt x="24" y="68"/>
                    </a:lnTo>
                    <a:lnTo>
                      <a:pt x="32" y="62"/>
                    </a:lnTo>
                    <a:lnTo>
                      <a:pt x="40" y="60"/>
                    </a:lnTo>
                    <a:lnTo>
                      <a:pt x="38" y="66"/>
                    </a:lnTo>
                    <a:lnTo>
                      <a:pt x="36" y="68"/>
                    </a:lnTo>
                    <a:lnTo>
                      <a:pt x="40" y="70"/>
                    </a:lnTo>
                    <a:lnTo>
                      <a:pt x="52" y="68"/>
                    </a:lnTo>
                    <a:lnTo>
                      <a:pt x="60" y="70"/>
                    </a:lnTo>
                    <a:lnTo>
                      <a:pt x="64" y="78"/>
                    </a:lnTo>
                    <a:lnTo>
                      <a:pt x="56" y="80"/>
                    </a:lnTo>
                    <a:lnTo>
                      <a:pt x="46" y="78"/>
                    </a:lnTo>
                    <a:lnTo>
                      <a:pt x="40" y="76"/>
                    </a:lnTo>
                    <a:lnTo>
                      <a:pt x="20" y="78"/>
                    </a:lnTo>
                    <a:lnTo>
                      <a:pt x="20" y="88"/>
                    </a:lnTo>
                    <a:lnTo>
                      <a:pt x="24" y="94"/>
                    </a:lnTo>
                    <a:lnTo>
                      <a:pt x="34" y="96"/>
                    </a:lnTo>
                    <a:lnTo>
                      <a:pt x="62" y="90"/>
                    </a:lnTo>
                    <a:lnTo>
                      <a:pt x="72" y="86"/>
                    </a:lnTo>
                    <a:lnTo>
                      <a:pt x="90" y="82"/>
                    </a:lnTo>
                    <a:lnTo>
                      <a:pt x="90" y="88"/>
                    </a:lnTo>
                    <a:lnTo>
                      <a:pt x="100" y="84"/>
                    </a:lnTo>
                    <a:lnTo>
                      <a:pt x="102" y="90"/>
                    </a:lnTo>
                    <a:lnTo>
                      <a:pt x="112" y="88"/>
                    </a:lnTo>
                    <a:lnTo>
                      <a:pt x="118" y="88"/>
                    </a:lnTo>
                    <a:lnTo>
                      <a:pt x="134" y="78"/>
                    </a:lnTo>
                    <a:lnTo>
                      <a:pt x="134" y="72"/>
                    </a:lnTo>
                    <a:lnTo>
                      <a:pt x="138" y="70"/>
                    </a:lnTo>
                    <a:lnTo>
                      <a:pt x="146" y="62"/>
                    </a:lnTo>
                    <a:lnTo>
                      <a:pt x="146" y="52"/>
                    </a:lnTo>
                    <a:lnTo>
                      <a:pt x="142" y="48"/>
                    </a:lnTo>
                    <a:lnTo>
                      <a:pt x="138" y="46"/>
                    </a:lnTo>
                    <a:lnTo>
                      <a:pt x="132" y="52"/>
                    </a:lnTo>
                    <a:lnTo>
                      <a:pt x="132" y="54"/>
                    </a:lnTo>
                    <a:lnTo>
                      <a:pt x="126" y="56"/>
                    </a:lnTo>
                    <a:lnTo>
                      <a:pt x="126" y="54"/>
                    </a:lnTo>
                    <a:lnTo>
                      <a:pt x="126" y="50"/>
                    </a:lnTo>
                    <a:lnTo>
                      <a:pt x="122" y="40"/>
                    </a:lnTo>
                    <a:lnTo>
                      <a:pt x="126" y="32"/>
                    </a:lnTo>
                    <a:lnTo>
                      <a:pt x="124" y="26"/>
                    </a:lnTo>
                    <a:lnTo>
                      <a:pt x="124" y="2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56" name="Freeform 24"/>
              <p:cNvSpPr>
                <a:spLocks/>
              </p:cNvSpPr>
              <p:nvPr/>
            </p:nvSpPr>
            <p:spPr bwMode="ltGray">
              <a:xfrm>
                <a:off x="1201" y="842"/>
                <a:ext cx="27" cy="21"/>
              </a:xfrm>
              <a:custGeom>
                <a:avLst/>
                <a:gdLst>
                  <a:gd name="T0" fmla="*/ 24 w 27"/>
                  <a:gd name="T1" fmla="*/ 11 h 19"/>
                  <a:gd name="T2" fmla="*/ 8 w 27"/>
                  <a:gd name="T3" fmla="*/ 30 h 19"/>
                  <a:gd name="T4" fmla="*/ 2 w 27"/>
                  <a:gd name="T5" fmla="*/ 27 h 19"/>
                  <a:gd name="T6" fmla="*/ 0 w 27"/>
                  <a:gd name="T7" fmla="*/ 15 h 19"/>
                  <a:gd name="T8" fmla="*/ 16 w 27"/>
                  <a:gd name="T9" fmla="*/ 0 h 19"/>
                  <a:gd name="T10" fmla="*/ 26 w 27"/>
                  <a:gd name="T11" fmla="*/ 0 h 19"/>
                  <a:gd name="T12" fmla="*/ 24 w 27"/>
                  <a:gd name="T13" fmla="*/ 11 h 19"/>
                  <a:gd name="T14" fmla="*/ 0 60000 65536"/>
                  <a:gd name="T15" fmla="*/ 0 60000 65536"/>
                  <a:gd name="T16" fmla="*/ 0 60000 65536"/>
                  <a:gd name="T17" fmla="*/ 0 60000 65536"/>
                  <a:gd name="T18" fmla="*/ 0 60000 65536"/>
                  <a:gd name="T19" fmla="*/ 0 60000 65536"/>
                  <a:gd name="T20" fmla="*/ 0 60000 65536"/>
                  <a:gd name="T21" fmla="*/ 0 w 27"/>
                  <a:gd name="T22" fmla="*/ 0 h 19"/>
                  <a:gd name="T23" fmla="*/ 27 w 27"/>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9">
                    <a:moveTo>
                      <a:pt x="24" y="6"/>
                    </a:moveTo>
                    <a:lnTo>
                      <a:pt x="8" y="18"/>
                    </a:lnTo>
                    <a:lnTo>
                      <a:pt x="2" y="16"/>
                    </a:lnTo>
                    <a:lnTo>
                      <a:pt x="0" y="10"/>
                    </a:lnTo>
                    <a:lnTo>
                      <a:pt x="16" y="0"/>
                    </a:lnTo>
                    <a:lnTo>
                      <a:pt x="26" y="0"/>
                    </a:lnTo>
                    <a:lnTo>
                      <a:pt x="24"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57" name="Freeform 25"/>
              <p:cNvSpPr>
                <a:spLocks/>
              </p:cNvSpPr>
              <p:nvPr/>
            </p:nvSpPr>
            <p:spPr bwMode="ltGray">
              <a:xfrm>
                <a:off x="1282" y="982"/>
                <a:ext cx="32" cy="31"/>
              </a:xfrm>
              <a:custGeom>
                <a:avLst/>
                <a:gdLst>
                  <a:gd name="T0" fmla="*/ 12 w 31"/>
                  <a:gd name="T1" fmla="*/ 0 h 27"/>
                  <a:gd name="T2" fmla="*/ 23 w 31"/>
                  <a:gd name="T3" fmla="*/ 9 h 27"/>
                  <a:gd name="T4" fmla="*/ 33 w 31"/>
                  <a:gd name="T5" fmla="*/ 9 h 27"/>
                  <a:gd name="T6" fmla="*/ 35 w 31"/>
                  <a:gd name="T7" fmla="*/ 37 h 27"/>
                  <a:gd name="T8" fmla="*/ 29 w 31"/>
                  <a:gd name="T9" fmla="*/ 52 h 27"/>
                  <a:gd name="T10" fmla="*/ 21 w 31"/>
                  <a:gd name="T11" fmla="*/ 39 h 27"/>
                  <a:gd name="T12" fmla="*/ 12 w 31"/>
                  <a:gd name="T13" fmla="*/ 39 h 27"/>
                  <a:gd name="T14" fmla="*/ 8 w 31"/>
                  <a:gd name="T15" fmla="*/ 37 h 27"/>
                  <a:gd name="T16" fmla="*/ 4 w 31"/>
                  <a:gd name="T17" fmla="*/ 39 h 27"/>
                  <a:gd name="T18" fmla="*/ 0 w 31"/>
                  <a:gd name="T19" fmla="*/ 20 h 27"/>
                  <a:gd name="T20" fmla="*/ 0 w 31"/>
                  <a:gd name="T21" fmla="*/ 11 h 27"/>
                  <a:gd name="T22" fmla="*/ 6 w 31"/>
                  <a:gd name="T23" fmla="*/ 0 h 27"/>
                  <a:gd name="T24" fmla="*/ 12 w 31"/>
                  <a:gd name="T25" fmla="*/ 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7"/>
                  <a:gd name="T41" fmla="*/ 31 w 31"/>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7">
                    <a:moveTo>
                      <a:pt x="12" y="0"/>
                    </a:moveTo>
                    <a:lnTo>
                      <a:pt x="18" y="4"/>
                    </a:lnTo>
                    <a:lnTo>
                      <a:pt x="28" y="4"/>
                    </a:lnTo>
                    <a:lnTo>
                      <a:pt x="30" y="18"/>
                    </a:lnTo>
                    <a:lnTo>
                      <a:pt x="24" y="26"/>
                    </a:lnTo>
                    <a:lnTo>
                      <a:pt x="16" y="20"/>
                    </a:lnTo>
                    <a:lnTo>
                      <a:pt x="12" y="20"/>
                    </a:lnTo>
                    <a:lnTo>
                      <a:pt x="8" y="18"/>
                    </a:lnTo>
                    <a:lnTo>
                      <a:pt x="4" y="20"/>
                    </a:lnTo>
                    <a:lnTo>
                      <a:pt x="0" y="10"/>
                    </a:lnTo>
                    <a:lnTo>
                      <a:pt x="0" y="6"/>
                    </a:lnTo>
                    <a:lnTo>
                      <a:pt x="6" y="0"/>
                    </a:lnTo>
                    <a:lnTo>
                      <a:pt x="1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58" name="Freeform 26"/>
              <p:cNvSpPr>
                <a:spLocks/>
              </p:cNvSpPr>
              <p:nvPr/>
            </p:nvSpPr>
            <p:spPr bwMode="ltGray">
              <a:xfrm>
                <a:off x="1287" y="1009"/>
                <a:ext cx="17" cy="15"/>
              </a:xfrm>
              <a:custGeom>
                <a:avLst/>
                <a:gdLst>
                  <a:gd name="T0" fmla="*/ 0 w 17"/>
                  <a:gd name="T1" fmla="*/ 0 h 13"/>
                  <a:gd name="T2" fmla="*/ 10 w 17"/>
                  <a:gd name="T3" fmla="*/ 0 h 13"/>
                  <a:gd name="T4" fmla="*/ 16 w 17"/>
                  <a:gd name="T5" fmla="*/ 12 h 13"/>
                  <a:gd name="T6" fmla="*/ 8 w 17"/>
                  <a:gd name="T7" fmla="*/ 24 h 13"/>
                  <a:gd name="T8" fmla="*/ 2 w 17"/>
                  <a:gd name="T9" fmla="*/ 24 h 13"/>
                  <a:gd name="T10" fmla="*/ 0 w 17"/>
                  <a:gd name="T11" fmla="*/ 0 h 13"/>
                  <a:gd name="T12" fmla="*/ 0 60000 65536"/>
                  <a:gd name="T13" fmla="*/ 0 60000 65536"/>
                  <a:gd name="T14" fmla="*/ 0 60000 65536"/>
                  <a:gd name="T15" fmla="*/ 0 60000 65536"/>
                  <a:gd name="T16" fmla="*/ 0 60000 65536"/>
                  <a:gd name="T17" fmla="*/ 0 60000 65536"/>
                  <a:gd name="T18" fmla="*/ 0 w 17"/>
                  <a:gd name="T19" fmla="*/ 0 h 13"/>
                  <a:gd name="T20" fmla="*/ 17 w 1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7" h="13">
                    <a:moveTo>
                      <a:pt x="0" y="0"/>
                    </a:moveTo>
                    <a:lnTo>
                      <a:pt x="10" y="0"/>
                    </a:lnTo>
                    <a:lnTo>
                      <a:pt x="16" y="6"/>
                    </a:lnTo>
                    <a:lnTo>
                      <a:pt x="8" y="12"/>
                    </a:lnTo>
                    <a:lnTo>
                      <a:pt x="2" y="12"/>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59" name="Freeform 27"/>
              <p:cNvSpPr>
                <a:spLocks/>
              </p:cNvSpPr>
              <p:nvPr/>
            </p:nvSpPr>
            <p:spPr bwMode="ltGray">
              <a:xfrm>
                <a:off x="1180" y="768"/>
                <a:ext cx="111" cy="70"/>
              </a:xfrm>
              <a:custGeom>
                <a:avLst/>
                <a:gdLst>
                  <a:gd name="T0" fmla="*/ 102 w 113"/>
                  <a:gd name="T1" fmla="*/ 2 h 63"/>
                  <a:gd name="T2" fmla="*/ 102 w 113"/>
                  <a:gd name="T3" fmla="*/ 30 h 63"/>
                  <a:gd name="T4" fmla="*/ 100 w 113"/>
                  <a:gd name="T5" fmla="*/ 37 h 63"/>
                  <a:gd name="T6" fmla="*/ 92 w 113"/>
                  <a:gd name="T7" fmla="*/ 37 h 63"/>
                  <a:gd name="T8" fmla="*/ 88 w 113"/>
                  <a:gd name="T9" fmla="*/ 44 h 63"/>
                  <a:gd name="T10" fmla="*/ 92 w 113"/>
                  <a:gd name="T11" fmla="*/ 51 h 63"/>
                  <a:gd name="T12" fmla="*/ 90 w 113"/>
                  <a:gd name="T13" fmla="*/ 58 h 63"/>
                  <a:gd name="T14" fmla="*/ 83 w 113"/>
                  <a:gd name="T15" fmla="*/ 60 h 63"/>
                  <a:gd name="T16" fmla="*/ 82 w 113"/>
                  <a:gd name="T17" fmla="*/ 74 h 63"/>
                  <a:gd name="T18" fmla="*/ 71 w 113"/>
                  <a:gd name="T19" fmla="*/ 81 h 63"/>
                  <a:gd name="T20" fmla="*/ 65 w 113"/>
                  <a:gd name="T21" fmla="*/ 86 h 63"/>
                  <a:gd name="T22" fmla="*/ 63 w 113"/>
                  <a:gd name="T23" fmla="*/ 98 h 63"/>
                  <a:gd name="T24" fmla="*/ 57 w 113"/>
                  <a:gd name="T25" fmla="*/ 98 h 63"/>
                  <a:gd name="T26" fmla="*/ 55 w 113"/>
                  <a:gd name="T27" fmla="*/ 98 h 63"/>
                  <a:gd name="T28" fmla="*/ 51 w 113"/>
                  <a:gd name="T29" fmla="*/ 64 h 63"/>
                  <a:gd name="T30" fmla="*/ 47 w 113"/>
                  <a:gd name="T31" fmla="*/ 60 h 63"/>
                  <a:gd name="T32" fmla="*/ 41 w 113"/>
                  <a:gd name="T33" fmla="*/ 98 h 63"/>
                  <a:gd name="T34" fmla="*/ 37 w 113"/>
                  <a:gd name="T35" fmla="*/ 98 h 63"/>
                  <a:gd name="T36" fmla="*/ 37 w 113"/>
                  <a:gd name="T37" fmla="*/ 86 h 63"/>
                  <a:gd name="T38" fmla="*/ 28 w 113"/>
                  <a:gd name="T39" fmla="*/ 107 h 63"/>
                  <a:gd name="T40" fmla="*/ 22 w 113"/>
                  <a:gd name="T41" fmla="*/ 107 h 63"/>
                  <a:gd name="T42" fmla="*/ 20 w 113"/>
                  <a:gd name="T43" fmla="*/ 91 h 63"/>
                  <a:gd name="T44" fmla="*/ 26 w 113"/>
                  <a:gd name="T45" fmla="*/ 81 h 63"/>
                  <a:gd name="T46" fmla="*/ 22 w 113"/>
                  <a:gd name="T47" fmla="*/ 81 h 63"/>
                  <a:gd name="T48" fmla="*/ 14 w 113"/>
                  <a:gd name="T49" fmla="*/ 96 h 63"/>
                  <a:gd name="T50" fmla="*/ 14 w 113"/>
                  <a:gd name="T51" fmla="*/ 91 h 63"/>
                  <a:gd name="T52" fmla="*/ 12 w 113"/>
                  <a:gd name="T53" fmla="*/ 81 h 63"/>
                  <a:gd name="T54" fmla="*/ 6 w 113"/>
                  <a:gd name="T55" fmla="*/ 86 h 63"/>
                  <a:gd name="T56" fmla="*/ 0 w 113"/>
                  <a:gd name="T57" fmla="*/ 86 h 63"/>
                  <a:gd name="T58" fmla="*/ 0 w 113"/>
                  <a:gd name="T59" fmla="*/ 74 h 63"/>
                  <a:gd name="T60" fmla="*/ 4 w 113"/>
                  <a:gd name="T61" fmla="*/ 74 h 63"/>
                  <a:gd name="T62" fmla="*/ 4 w 113"/>
                  <a:gd name="T63" fmla="*/ 64 h 63"/>
                  <a:gd name="T64" fmla="*/ 10 w 113"/>
                  <a:gd name="T65" fmla="*/ 60 h 63"/>
                  <a:gd name="T66" fmla="*/ 14 w 113"/>
                  <a:gd name="T67" fmla="*/ 51 h 63"/>
                  <a:gd name="T68" fmla="*/ 28 w 113"/>
                  <a:gd name="T69" fmla="*/ 51 h 63"/>
                  <a:gd name="T70" fmla="*/ 29 w 113"/>
                  <a:gd name="T71" fmla="*/ 41 h 63"/>
                  <a:gd name="T72" fmla="*/ 43 w 113"/>
                  <a:gd name="T73" fmla="*/ 41 h 63"/>
                  <a:gd name="T74" fmla="*/ 51 w 113"/>
                  <a:gd name="T75" fmla="*/ 30 h 63"/>
                  <a:gd name="T76" fmla="*/ 57 w 113"/>
                  <a:gd name="T77" fmla="*/ 27 h 63"/>
                  <a:gd name="T78" fmla="*/ 63 w 113"/>
                  <a:gd name="T79" fmla="*/ 16 h 63"/>
                  <a:gd name="T80" fmla="*/ 69 w 113"/>
                  <a:gd name="T81" fmla="*/ 4 h 63"/>
                  <a:gd name="T82" fmla="*/ 77 w 113"/>
                  <a:gd name="T83" fmla="*/ 0 h 63"/>
                  <a:gd name="T84" fmla="*/ 81 w 113"/>
                  <a:gd name="T85" fmla="*/ 0 h 63"/>
                  <a:gd name="T86" fmla="*/ 81 w 113"/>
                  <a:gd name="T87" fmla="*/ 2 h 63"/>
                  <a:gd name="T88" fmla="*/ 88 w 113"/>
                  <a:gd name="T89" fmla="*/ 4 h 63"/>
                  <a:gd name="T90" fmla="*/ 88 w 113"/>
                  <a:gd name="T91" fmla="*/ 20 h 63"/>
                  <a:gd name="T92" fmla="*/ 94 w 113"/>
                  <a:gd name="T93" fmla="*/ 16 h 63"/>
                  <a:gd name="T94" fmla="*/ 92 w 113"/>
                  <a:gd name="T95" fmla="*/ 11 h 63"/>
                  <a:gd name="T96" fmla="*/ 96 w 113"/>
                  <a:gd name="T97" fmla="*/ 2 h 63"/>
                  <a:gd name="T98" fmla="*/ 102 w 113"/>
                  <a:gd name="T99" fmla="*/ 2 h 6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3"/>
                  <a:gd name="T151" fmla="*/ 0 h 63"/>
                  <a:gd name="T152" fmla="*/ 113 w 113"/>
                  <a:gd name="T153" fmla="*/ 63 h 6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3" h="63">
                    <a:moveTo>
                      <a:pt x="112" y="2"/>
                    </a:moveTo>
                    <a:lnTo>
                      <a:pt x="112" y="18"/>
                    </a:lnTo>
                    <a:lnTo>
                      <a:pt x="110" y="22"/>
                    </a:lnTo>
                    <a:lnTo>
                      <a:pt x="102" y="22"/>
                    </a:lnTo>
                    <a:lnTo>
                      <a:pt x="98" y="26"/>
                    </a:lnTo>
                    <a:lnTo>
                      <a:pt x="102" y="30"/>
                    </a:lnTo>
                    <a:lnTo>
                      <a:pt x="100" y="34"/>
                    </a:lnTo>
                    <a:lnTo>
                      <a:pt x="92" y="36"/>
                    </a:lnTo>
                    <a:lnTo>
                      <a:pt x="90" y="44"/>
                    </a:lnTo>
                    <a:lnTo>
                      <a:pt x="76" y="48"/>
                    </a:lnTo>
                    <a:lnTo>
                      <a:pt x="70" y="50"/>
                    </a:lnTo>
                    <a:lnTo>
                      <a:pt x="68" y="58"/>
                    </a:lnTo>
                    <a:lnTo>
                      <a:pt x="62" y="58"/>
                    </a:lnTo>
                    <a:lnTo>
                      <a:pt x="60" y="58"/>
                    </a:lnTo>
                    <a:lnTo>
                      <a:pt x="56" y="38"/>
                    </a:lnTo>
                    <a:lnTo>
                      <a:pt x="52" y="36"/>
                    </a:lnTo>
                    <a:lnTo>
                      <a:pt x="46" y="58"/>
                    </a:lnTo>
                    <a:lnTo>
                      <a:pt x="42" y="58"/>
                    </a:lnTo>
                    <a:lnTo>
                      <a:pt x="42" y="50"/>
                    </a:lnTo>
                    <a:lnTo>
                      <a:pt x="30" y="62"/>
                    </a:lnTo>
                    <a:lnTo>
                      <a:pt x="22" y="62"/>
                    </a:lnTo>
                    <a:lnTo>
                      <a:pt x="20" y="54"/>
                    </a:lnTo>
                    <a:lnTo>
                      <a:pt x="26" y="48"/>
                    </a:lnTo>
                    <a:lnTo>
                      <a:pt x="22" y="48"/>
                    </a:lnTo>
                    <a:lnTo>
                      <a:pt x="14" y="56"/>
                    </a:lnTo>
                    <a:lnTo>
                      <a:pt x="14" y="54"/>
                    </a:lnTo>
                    <a:lnTo>
                      <a:pt x="12" y="48"/>
                    </a:lnTo>
                    <a:lnTo>
                      <a:pt x="6" y="50"/>
                    </a:lnTo>
                    <a:lnTo>
                      <a:pt x="0" y="50"/>
                    </a:lnTo>
                    <a:lnTo>
                      <a:pt x="0" y="44"/>
                    </a:lnTo>
                    <a:lnTo>
                      <a:pt x="4" y="44"/>
                    </a:lnTo>
                    <a:lnTo>
                      <a:pt x="4" y="38"/>
                    </a:lnTo>
                    <a:lnTo>
                      <a:pt x="10" y="36"/>
                    </a:lnTo>
                    <a:lnTo>
                      <a:pt x="14" y="30"/>
                    </a:lnTo>
                    <a:lnTo>
                      <a:pt x="30" y="30"/>
                    </a:lnTo>
                    <a:lnTo>
                      <a:pt x="34" y="24"/>
                    </a:lnTo>
                    <a:lnTo>
                      <a:pt x="48" y="24"/>
                    </a:lnTo>
                    <a:lnTo>
                      <a:pt x="56" y="18"/>
                    </a:lnTo>
                    <a:lnTo>
                      <a:pt x="62" y="16"/>
                    </a:lnTo>
                    <a:lnTo>
                      <a:pt x="68" y="10"/>
                    </a:lnTo>
                    <a:lnTo>
                      <a:pt x="74" y="4"/>
                    </a:lnTo>
                    <a:lnTo>
                      <a:pt x="82" y="0"/>
                    </a:lnTo>
                    <a:lnTo>
                      <a:pt x="88" y="0"/>
                    </a:lnTo>
                    <a:lnTo>
                      <a:pt x="88" y="2"/>
                    </a:lnTo>
                    <a:lnTo>
                      <a:pt x="98" y="4"/>
                    </a:lnTo>
                    <a:lnTo>
                      <a:pt x="98" y="12"/>
                    </a:lnTo>
                    <a:lnTo>
                      <a:pt x="104" y="10"/>
                    </a:lnTo>
                    <a:lnTo>
                      <a:pt x="102" y="6"/>
                    </a:lnTo>
                    <a:lnTo>
                      <a:pt x="106" y="2"/>
                    </a:lnTo>
                    <a:lnTo>
                      <a:pt x="112"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60" name="Freeform 28"/>
              <p:cNvSpPr>
                <a:spLocks/>
              </p:cNvSpPr>
              <p:nvPr/>
            </p:nvSpPr>
            <p:spPr bwMode="ltGray">
              <a:xfrm>
                <a:off x="1314" y="757"/>
                <a:ext cx="13" cy="21"/>
              </a:xfrm>
              <a:custGeom>
                <a:avLst/>
                <a:gdLst>
                  <a:gd name="T0" fmla="*/ 0 w 13"/>
                  <a:gd name="T1" fmla="*/ 4 h 19"/>
                  <a:gd name="T2" fmla="*/ 0 w 13"/>
                  <a:gd name="T3" fmla="*/ 23 h 19"/>
                  <a:gd name="T4" fmla="*/ 6 w 13"/>
                  <a:gd name="T5" fmla="*/ 30 h 19"/>
                  <a:gd name="T6" fmla="*/ 12 w 13"/>
                  <a:gd name="T7" fmla="*/ 23 h 19"/>
                  <a:gd name="T8" fmla="*/ 12 w 13"/>
                  <a:gd name="T9" fmla="*/ 0 h 19"/>
                  <a:gd name="T10" fmla="*/ 0 w 13"/>
                  <a:gd name="T11" fmla="*/ 4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0" y="4"/>
                    </a:moveTo>
                    <a:lnTo>
                      <a:pt x="0" y="14"/>
                    </a:lnTo>
                    <a:lnTo>
                      <a:pt x="6" y="18"/>
                    </a:lnTo>
                    <a:lnTo>
                      <a:pt x="12" y="14"/>
                    </a:lnTo>
                    <a:lnTo>
                      <a:pt x="12" y="0"/>
                    </a:lnTo>
                    <a:lnTo>
                      <a:pt x="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61" name="Freeform 29"/>
              <p:cNvSpPr>
                <a:spLocks/>
              </p:cNvSpPr>
              <p:nvPr/>
            </p:nvSpPr>
            <p:spPr bwMode="ltGray">
              <a:xfrm>
                <a:off x="1287" y="810"/>
                <a:ext cx="10" cy="13"/>
              </a:xfrm>
              <a:custGeom>
                <a:avLst/>
                <a:gdLst>
                  <a:gd name="T0" fmla="*/ 5 w 11"/>
                  <a:gd name="T1" fmla="*/ 9 h 11"/>
                  <a:gd name="T2" fmla="*/ 5 w 11"/>
                  <a:gd name="T3" fmla="*/ 24 h 11"/>
                  <a:gd name="T4" fmla="*/ 2 w 11"/>
                  <a:gd name="T5" fmla="*/ 24 h 11"/>
                  <a:gd name="T6" fmla="*/ 0 w 11"/>
                  <a:gd name="T7" fmla="*/ 13 h 11"/>
                  <a:gd name="T8" fmla="*/ 2 w 11"/>
                  <a:gd name="T9" fmla="*/ 0 h 11"/>
                  <a:gd name="T10" fmla="*/ 5 w 11"/>
                  <a:gd name="T11" fmla="*/ 9 h 11"/>
                  <a:gd name="T12" fmla="*/ 0 60000 65536"/>
                  <a:gd name="T13" fmla="*/ 0 60000 65536"/>
                  <a:gd name="T14" fmla="*/ 0 60000 65536"/>
                  <a:gd name="T15" fmla="*/ 0 60000 65536"/>
                  <a:gd name="T16" fmla="*/ 0 60000 65536"/>
                  <a:gd name="T17" fmla="*/ 0 60000 65536"/>
                  <a:gd name="T18" fmla="*/ 0 w 11"/>
                  <a:gd name="T19" fmla="*/ 0 h 11"/>
                  <a:gd name="T20" fmla="*/ 11 w 11"/>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1" h="11">
                    <a:moveTo>
                      <a:pt x="10" y="4"/>
                    </a:moveTo>
                    <a:lnTo>
                      <a:pt x="8" y="10"/>
                    </a:lnTo>
                    <a:lnTo>
                      <a:pt x="2" y="10"/>
                    </a:lnTo>
                    <a:lnTo>
                      <a:pt x="0" y="6"/>
                    </a:lnTo>
                    <a:lnTo>
                      <a:pt x="2" y="0"/>
                    </a:lnTo>
                    <a:lnTo>
                      <a:pt x="1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62" name="Freeform 30"/>
              <p:cNvSpPr>
                <a:spLocks/>
              </p:cNvSpPr>
              <p:nvPr/>
            </p:nvSpPr>
            <p:spPr bwMode="ltGray">
              <a:xfrm>
                <a:off x="1320" y="770"/>
                <a:ext cx="51" cy="35"/>
              </a:xfrm>
              <a:custGeom>
                <a:avLst/>
                <a:gdLst>
                  <a:gd name="T0" fmla="*/ 26 w 51"/>
                  <a:gd name="T1" fmla="*/ 29 h 31"/>
                  <a:gd name="T2" fmla="*/ 46 w 51"/>
                  <a:gd name="T3" fmla="*/ 18 h 31"/>
                  <a:gd name="T4" fmla="*/ 50 w 51"/>
                  <a:gd name="T5" fmla="*/ 9 h 31"/>
                  <a:gd name="T6" fmla="*/ 44 w 51"/>
                  <a:gd name="T7" fmla="*/ 0 h 31"/>
                  <a:gd name="T8" fmla="*/ 28 w 51"/>
                  <a:gd name="T9" fmla="*/ 0 h 31"/>
                  <a:gd name="T10" fmla="*/ 10 w 51"/>
                  <a:gd name="T11" fmla="*/ 2 h 31"/>
                  <a:gd name="T12" fmla="*/ 6 w 51"/>
                  <a:gd name="T13" fmla="*/ 11 h 31"/>
                  <a:gd name="T14" fmla="*/ 2 w 51"/>
                  <a:gd name="T15" fmla="*/ 18 h 31"/>
                  <a:gd name="T16" fmla="*/ 0 w 51"/>
                  <a:gd name="T17" fmla="*/ 26 h 31"/>
                  <a:gd name="T18" fmla="*/ 2 w 51"/>
                  <a:gd name="T19" fmla="*/ 37 h 31"/>
                  <a:gd name="T20" fmla="*/ 6 w 51"/>
                  <a:gd name="T21" fmla="*/ 41 h 31"/>
                  <a:gd name="T22" fmla="*/ 8 w 51"/>
                  <a:gd name="T23" fmla="*/ 55 h 31"/>
                  <a:gd name="T24" fmla="*/ 28 w 51"/>
                  <a:gd name="T25" fmla="*/ 55 h 31"/>
                  <a:gd name="T26" fmla="*/ 36 w 51"/>
                  <a:gd name="T27" fmla="*/ 37 h 31"/>
                  <a:gd name="T28" fmla="*/ 26 w 51"/>
                  <a:gd name="T29" fmla="*/ 29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
                  <a:gd name="T46" fmla="*/ 0 h 31"/>
                  <a:gd name="T47" fmla="*/ 51 w 51"/>
                  <a:gd name="T48" fmla="*/ 31 h 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 h="31">
                    <a:moveTo>
                      <a:pt x="26" y="16"/>
                    </a:moveTo>
                    <a:lnTo>
                      <a:pt x="46" y="10"/>
                    </a:lnTo>
                    <a:lnTo>
                      <a:pt x="50" y="4"/>
                    </a:lnTo>
                    <a:lnTo>
                      <a:pt x="44" y="0"/>
                    </a:lnTo>
                    <a:lnTo>
                      <a:pt x="28" y="0"/>
                    </a:lnTo>
                    <a:lnTo>
                      <a:pt x="10" y="2"/>
                    </a:lnTo>
                    <a:lnTo>
                      <a:pt x="6" y="6"/>
                    </a:lnTo>
                    <a:lnTo>
                      <a:pt x="2" y="10"/>
                    </a:lnTo>
                    <a:lnTo>
                      <a:pt x="0" y="14"/>
                    </a:lnTo>
                    <a:lnTo>
                      <a:pt x="2" y="20"/>
                    </a:lnTo>
                    <a:lnTo>
                      <a:pt x="6" y="22"/>
                    </a:lnTo>
                    <a:lnTo>
                      <a:pt x="8" y="30"/>
                    </a:lnTo>
                    <a:lnTo>
                      <a:pt x="28" y="30"/>
                    </a:lnTo>
                    <a:lnTo>
                      <a:pt x="36" y="20"/>
                    </a:lnTo>
                    <a:lnTo>
                      <a:pt x="26" y="1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63" name="Freeform 31"/>
              <p:cNvSpPr>
                <a:spLocks/>
              </p:cNvSpPr>
              <p:nvPr/>
            </p:nvSpPr>
            <p:spPr bwMode="ltGray">
              <a:xfrm>
                <a:off x="1346" y="736"/>
                <a:ext cx="45" cy="35"/>
              </a:xfrm>
              <a:custGeom>
                <a:avLst/>
                <a:gdLst>
                  <a:gd name="T0" fmla="*/ 0 w 45"/>
                  <a:gd name="T1" fmla="*/ 26 h 31"/>
                  <a:gd name="T2" fmla="*/ 14 w 45"/>
                  <a:gd name="T3" fmla="*/ 26 h 31"/>
                  <a:gd name="T4" fmla="*/ 14 w 45"/>
                  <a:gd name="T5" fmla="*/ 41 h 31"/>
                  <a:gd name="T6" fmla="*/ 24 w 45"/>
                  <a:gd name="T7" fmla="*/ 47 h 31"/>
                  <a:gd name="T8" fmla="*/ 34 w 45"/>
                  <a:gd name="T9" fmla="*/ 55 h 31"/>
                  <a:gd name="T10" fmla="*/ 40 w 45"/>
                  <a:gd name="T11" fmla="*/ 43 h 31"/>
                  <a:gd name="T12" fmla="*/ 44 w 45"/>
                  <a:gd name="T13" fmla="*/ 33 h 31"/>
                  <a:gd name="T14" fmla="*/ 42 w 45"/>
                  <a:gd name="T15" fmla="*/ 26 h 31"/>
                  <a:gd name="T16" fmla="*/ 44 w 45"/>
                  <a:gd name="T17" fmla="*/ 14 h 31"/>
                  <a:gd name="T18" fmla="*/ 44 w 45"/>
                  <a:gd name="T19" fmla="*/ 0 h 31"/>
                  <a:gd name="T20" fmla="*/ 32 w 45"/>
                  <a:gd name="T21" fmla="*/ 0 h 31"/>
                  <a:gd name="T22" fmla="*/ 26 w 45"/>
                  <a:gd name="T23" fmla="*/ 9 h 31"/>
                  <a:gd name="T24" fmla="*/ 24 w 45"/>
                  <a:gd name="T25" fmla="*/ 9 h 31"/>
                  <a:gd name="T26" fmla="*/ 4 w 45"/>
                  <a:gd name="T27" fmla="*/ 9 h 31"/>
                  <a:gd name="T28" fmla="*/ 0 w 45"/>
                  <a:gd name="T29" fmla="*/ 18 h 31"/>
                  <a:gd name="T30" fmla="*/ 0 w 45"/>
                  <a:gd name="T31" fmla="*/ 26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
                  <a:gd name="T49" fmla="*/ 0 h 31"/>
                  <a:gd name="T50" fmla="*/ 45 w 45"/>
                  <a:gd name="T51" fmla="*/ 31 h 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 h="31">
                    <a:moveTo>
                      <a:pt x="0" y="14"/>
                    </a:moveTo>
                    <a:lnTo>
                      <a:pt x="14" y="14"/>
                    </a:lnTo>
                    <a:lnTo>
                      <a:pt x="14" y="22"/>
                    </a:lnTo>
                    <a:lnTo>
                      <a:pt x="24" y="26"/>
                    </a:lnTo>
                    <a:lnTo>
                      <a:pt x="34" y="30"/>
                    </a:lnTo>
                    <a:lnTo>
                      <a:pt x="40" y="24"/>
                    </a:lnTo>
                    <a:lnTo>
                      <a:pt x="44" y="18"/>
                    </a:lnTo>
                    <a:lnTo>
                      <a:pt x="42" y="14"/>
                    </a:lnTo>
                    <a:lnTo>
                      <a:pt x="44" y="8"/>
                    </a:lnTo>
                    <a:lnTo>
                      <a:pt x="44" y="0"/>
                    </a:lnTo>
                    <a:lnTo>
                      <a:pt x="32" y="0"/>
                    </a:lnTo>
                    <a:lnTo>
                      <a:pt x="26" y="4"/>
                    </a:lnTo>
                    <a:lnTo>
                      <a:pt x="24" y="4"/>
                    </a:lnTo>
                    <a:lnTo>
                      <a:pt x="4" y="4"/>
                    </a:lnTo>
                    <a:lnTo>
                      <a:pt x="0" y="10"/>
                    </a:lnTo>
                    <a:lnTo>
                      <a:pt x="0" y="1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64" name="Freeform 32"/>
              <p:cNvSpPr>
                <a:spLocks/>
              </p:cNvSpPr>
              <p:nvPr/>
            </p:nvSpPr>
            <p:spPr bwMode="ltGray">
              <a:xfrm>
                <a:off x="1394" y="806"/>
                <a:ext cx="15" cy="37"/>
              </a:xfrm>
              <a:custGeom>
                <a:avLst/>
                <a:gdLst>
                  <a:gd name="T0" fmla="*/ 8 w 15"/>
                  <a:gd name="T1" fmla="*/ 4 h 33"/>
                  <a:gd name="T2" fmla="*/ 4 w 15"/>
                  <a:gd name="T3" fmla="*/ 21 h 33"/>
                  <a:gd name="T4" fmla="*/ 0 w 15"/>
                  <a:gd name="T5" fmla="*/ 35 h 33"/>
                  <a:gd name="T6" fmla="*/ 0 w 15"/>
                  <a:gd name="T7" fmla="*/ 46 h 33"/>
                  <a:gd name="T8" fmla="*/ 4 w 15"/>
                  <a:gd name="T9" fmla="*/ 56 h 33"/>
                  <a:gd name="T10" fmla="*/ 8 w 15"/>
                  <a:gd name="T11" fmla="*/ 54 h 33"/>
                  <a:gd name="T12" fmla="*/ 10 w 15"/>
                  <a:gd name="T13" fmla="*/ 43 h 33"/>
                  <a:gd name="T14" fmla="*/ 10 w 15"/>
                  <a:gd name="T15" fmla="*/ 31 h 33"/>
                  <a:gd name="T16" fmla="*/ 14 w 15"/>
                  <a:gd name="T17" fmla="*/ 17 h 33"/>
                  <a:gd name="T18" fmla="*/ 12 w 15"/>
                  <a:gd name="T19" fmla="*/ 0 h 33"/>
                  <a:gd name="T20" fmla="*/ 10 w 15"/>
                  <a:gd name="T21" fmla="*/ 0 h 33"/>
                  <a:gd name="T22" fmla="*/ 8 w 15"/>
                  <a:gd name="T23" fmla="*/ 4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33"/>
                  <a:gd name="T38" fmla="*/ 15 w 15"/>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33">
                    <a:moveTo>
                      <a:pt x="8" y="4"/>
                    </a:moveTo>
                    <a:lnTo>
                      <a:pt x="4" y="12"/>
                    </a:lnTo>
                    <a:lnTo>
                      <a:pt x="0" y="20"/>
                    </a:lnTo>
                    <a:lnTo>
                      <a:pt x="0" y="26"/>
                    </a:lnTo>
                    <a:lnTo>
                      <a:pt x="4" y="32"/>
                    </a:lnTo>
                    <a:lnTo>
                      <a:pt x="8" y="30"/>
                    </a:lnTo>
                    <a:lnTo>
                      <a:pt x="10" y="24"/>
                    </a:lnTo>
                    <a:lnTo>
                      <a:pt x="10" y="18"/>
                    </a:lnTo>
                    <a:lnTo>
                      <a:pt x="14" y="10"/>
                    </a:lnTo>
                    <a:lnTo>
                      <a:pt x="12" y="0"/>
                    </a:lnTo>
                    <a:lnTo>
                      <a:pt x="10" y="0"/>
                    </a:lnTo>
                    <a:lnTo>
                      <a:pt x="8"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65" name="Freeform 33"/>
              <p:cNvSpPr>
                <a:spLocks/>
              </p:cNvSpPr>
              <p:nvPr/>
            </p:nvSpPr>
            <p:spPr bwMode="ltGray">
              <a:xfrm>
                <a:off x="1430" y="728"/>
                <a:ext cx="66" cy="101"/>
              </a:xfrm>
              <a:custGeom>
                <a:avLst/>
                <a:gdLst>
                  <a:gd name="T0" fmla="*/ 55 w 67"/>
                  <a:gd name="T1" fmla="*/ 47 h 91"/>
                  <a:gd name="T2" fmla="*/ 53 w 67"/>
                  <a:gd name="T3" fmla="*/ 33 h 91"/>
                  <a:gd name="T4" fmla="*/ 49 w 67"/>
                  <a:gd name="T5" fmla="*/ 33 h 91"/>
                  <a:gd name="T6" fmla="*/ 45 w 67"/>
                  <a:gd name="T7" fmla="*/ 37 h 91"/>
                  <a:gd name="T8" fmla="*/ 41 w 67"/>
                  <a:gd name="T9" fmla="*/ 37 h 91"/>
                  <a:gd name="T10" fmla="*/ 41 w 67"/>
                  <a:gd name="T11" fmla="*/ 13 h 91"/>
                  <a:gd name="T12" fmla="*/ 37 w 67"/>
                  <a:gd name="T13" fmla="*/ 0 h 91"/>
                  <a:gd name="T14" fmla="*/ 33 w 67"/>
                  <a:gd name="T15" fmla="*/ 0 h 91"/>
                  <a:gd name="T16" fmla="*/ 32 w 67"/>
                  <a:gd name="T17" fmla="*/ 4 h 91"/>
                  <a:gd name="T18" fmla="*/ 30 w 67"/>
                  <a:gd name="T19" fmla="*/ 4 h 91"/>
                  <a:gd name="T20" fmla="*/ 30 w 67"/>
                  <a:gd name="T21" fmla="*/ 0 h 91"/>
                  <a:gd name="T22" fmla="*/ 16 w 67"/>
                  <a:gd name="T23" fmla="*/ 20 h 91"/>
                  <a:gd name="T24" fmla="*/ 18 w 67"/>
                  <a:gd name="T25" fmla="*/ 27 h 91"/>
                  <a:gd name="T26" fmla="*/ 24 w 67"/>
                  <a:gd name="T27" fmla="*/ 24 h 91"/>
                  <a:gd name="T28" fmla="*/ 16 w 67"/>
                  <a:gd name="T29" fmla="*/ 37 h 91"/>
                  <a:gd name="T30" fmla="*/ 16 w 67"/>
                  <a:gd name="T31" fmla="*/ 44 h 91"/>
                  <a:gd name="T32" fmla="*/ 20 w 67"/>
                  <a:gd name="T33" fmla="*/ 41 h 91"/>
                  <a:gd name="T34" fmla="*/ 26 w 67"/>
                  <a:gd name="T35" fmla="*/ 33 h 91"/>
                  <a:gd name="T36" fmla="*/ 26 w 67"/>
                  <a:gd name="T37" fmla="*/ 41 h 91"/>
                  <a:gd name="T38" fmla="*/ 22 w 67"/>
                  <a:gd name="T39" fmla="*/ 54 h 91"/>
                  <a:gd name="T40" fmla="*/ 20 w 67"/>
                  <a:gd name="T41" fmla="*/ 64 h 91"/>
                  <a:gd name="T42" fmla="*/ 18 w 67"/>
                  <a:gd name="T43" fmla="*/ 71 h 91"/>
                  <a:gd name="T44" fmla="*/ 16 w 67"/>
                  <a:gd name="T45" fmla="*/ 71 h 91"/>
                  <a:gd name="T46" fmla="*/ 8 w 67"/>
                  <a:gd name="T47" fmla="*/ 58 h 91"/>
                  <a:gd name="T48" fmla="*/ 4 w 67"/>
                  <a:gd name="T49" fmla="*/ 60 h 91"/>
                  <a:gd name="T50" fmla="*/ 0 w 67"/>
                  <a:gd name="T51" fmla="*/ 71 h 91"/>
                  <a:gd name="T52" fmla="*/ 4 w 67"/>
                  <a:gd name="T53" fmla="*/ 83 h 91"/>
                  <a:gd name="T54" fmla="*/ 8 w 67"/>
                  <a:gd name="T55" fmla="*/ 88 h 91"/>
                  <a:gd name="T56" fmla="*/ 22 w 67"/>
                  <a:gd name="T57" fmla="*/ 88 h 91"/>
                  <a:gd name="T58" fmla="*/ 12 w 67"/>
                  <a:gd name="T59" fmla="*/ 98 h 91"/>
                  <a:gd name="T60" fmla="*/ 12 w 67"/>
                  <a:gd name="T61" fmla="*/ 101 h 91"/>
                  <a:gd name="T62" fmla="*/ 24 w 67"/>
                  <a:gd name="T63" fmla="*/ 101 h 91"/>
                  <a:gd name="T64" fmla="*/ 32 w 67"/>
                  <a:gd name="T65" fmla="*/ 120 h 91"/>
                  <a:gd name="T66" fmla="*/ 28 w 67"/>
                  <a:gd name="T67" fmla="*/ 138 h 91"/>
                  <a:gd name="T68" fmla="*/ 28 w 67"/>
                  <a:gd name="T69" fmla="*/ 144 h 91"/>
                  <a:gd name="T70" fmla="*/ 33 w 67"/>
                  <a:gd name="T71" fmla="*/ 152 h 91"/>
                  <a:gd name="T72" fmla="*/ 39 w 67"/>
                  <a:gd name="T73" fmla="*/ 144 h 91"/>
                  <a:gd name="T74" fmla="*/ 41 w 67"/>
                  <a:gd name="T75" fmla="*/ 141 h 91"/>
                  <a:gd name="T76" fmla="*/ 43 w 67"/>
                  <a:gd name="T77" fmla="*/ 122 h 91"/>
                  <a:gd name="T78" fmla="*/ 47 w 67"/>
                  <a:gd name="T79" fmla="*/ 104 h 91"/>
                  <a:gd name="T80" fmla="*/ 55 w 67"/>
                  <a:gd name="T81" fmla="*/ 98 h 91"/>
                  <a:gd name="T82" fmla="*/ 55 w 67"/>
                  <a:gd name="T83" fmla="*/ 83 h 91"/>
                  <a:gd name="T84" fmla="*/ 61 w 67"/>
                  <a:gd name="T85" fmla="*/ 78 h 91"/>
                  <a:gd name="T86" fmla="*/ 59 w 67"/>
                  <a:gd name="T87" fmla="*/ 67 h 91"/>
                  <a:gd name="T88" fmla="*/ 47 w 67"/>
                  <a:gd name="T89" fmla="*/ 64 h 91"/>
                  <a:gd name="T90" fmla="*/ 55 w 67"/>
                  <a:gd name="T91" fmla="*/ 54 h 91"/>
                  <a:gd name="T92" fmla="*/ 55 w 67"/>
                  <a:gd name="T93" fmla="*/ 47 h 9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7"/>
                  <a:gd name="T142" fmla="*/ 0 h 91"/>
                  <a:gd name="T143" fmla="*/ 67 w 67"/>
                  <a:gd name="T144" fmla="*/ 91 h 9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7" h="91">
                    <a:moveTo>
                      <a:pt x="60" y="28"/>
                    </a:moveTo>
                    <a:lnTo>
                      <a:pt x="58" y="20"/>
                    </a:lnTo>
                    <a:lnTo>
                      <a:pt x="54" y="20"/>
                    </a:lnTo>
                    <a:lnTo>
                      <a:pt x="50" y="22"/>
                    </a:lnTo>
                    <a:lnTo>
                      <a:pt x="46" y="22"/>
                    </a:lnTo>
                    <a:lnTo>
                      <a:pt x="46" y="8"/>
                    </a:lnTo>
                    <a:lnTo>
                      <a:pt x="42" y="0"/>
                    </a:lnTo>
                    <a:lnTo>
                      <a:pt x="34" y="0"/>
                    </a:lnTo>
                    <a:lnTo>
                      <a:pt x="32" y="4"/>
                    </a:lnTo>
                    <a:lnTo>
                      <a:pt x="30" y="4"/>
                    </a:lnTo>
                    <a:lnTo>
                      <a:pt x="30" y="0"/>
                    </a:lnTo>
                    <a:lnTo>
                      <a:pt x="16" y="12"/>
                    </a:lnTo>
                    <a:lnTo>
                      <a:pt x="18" y="16"/>
                    </a:lnTo>
                    <a:lnTo>
                      <a:pt x="24" y="14"/>
                    </a:lnTo>
                    <a:lnTo>
                      <a:pt x="16" y="22"/>
                    </a:lnTo>
                    <a:lnTo>
                      <a:pt x="16" y="26"/>
                    </a:lnTo>
                    <a:lnTo>
                      <a:pt x="20" y="24"/>
                    </a:lnTo>
                    <a:lnTo>
                      <a:pt x="26" y="20"/>
                    </a:lnTo>
                    <a:lnTo>
                      <a:pt x="26" y="24"/>
                    </a:lnTo>
                    <a:lnTo>
                      <a:pt x="22" y="32"/>
                    </a:lnTo>
                    <a:lnTo>
                      <a:pt x="20" y="38"/>
                    </a:lnTo>
                    <a:lnTo>
                      <a:pt x="18" y="42"/>
                    </a:lnTo>
                    <a:lnTo>
                      <a:pt x="16" y="42"/>
                    </a:lnTo>
                    <a:lnTo>
                      <a:pt x="8" y="34"/>
                    </a:lnTo>
                    <a:lnTo>
                      <a:pt x="4" y="36"/>
                    </a:lnTo>
                    <a:lnTo>
                      <a:pt x="0" y="42"/>
                    </a:lnTo>
                    <a:lnTo>
                      <a:pt x="4" y="50"/>
                    </a:lnTo>
                    <a:lnTo>
                      <a:pt x="8" y="52"/>
                    </a:lnTo>
                    <a:lnTo>
                      <a:pt x="22" y="52"/>
                    </a:lnTo>
                    <a:lnTo>
                      <a:pt x="12" y="58"/>
                    </a:lnTo>
                    <a:lnTo>
                      <a:pt x="12" y="60"/>
                    </a:lnTo>
                    <a:lnTo>
                      <a:pt x="24" y="60"/>
                    </a:lnTo>
                    <a:lnTo>
                      <a:pt x="32" y="70"/>
                    </a:lnTo>
                    <a:lnTo>
                      <a:pt x="28" y="82"/>
                    </a:lnTo>
                    <a:lnTo>
                      <a:pt x="28" y="86"/>
                    </a:lnTo>
                    <a:lnTo>
                      <a:pt x="34" y="90"/>
                    </a:lnTo>
                    <a:lnTo>
                      <a:pt x="44" y="86"/>
                    </a:lnTo>
                    <a:lnTo>
                      <a:pt x="46" y="84"/>
                    </a:lnTo>
                    <a:lnTo>
                      <a:pt x="48" y="72"/>
                    </a:lnTo>
                    <a:lnTo>
                      <a:pt x="52" y="62"/>
                    </a:lnTo>
                    <a:lnTo>
                      <a:pt x="60" y="58"/>
                    </a:lnTo>
                    <a:lnTo>
                      <a:pt x="60" y="50"/>
                    </a:lnTo>
                    <a:lnTo>
                      <a:pt x="66" y="46"/>
                    </a:lnTo>
                    <a:lnTo>
                      <a:pt x="64" y="40"/>
                    </a:lnTo>
                    <a:lnTo>
                      <a:pt x="52" y="38"/>
                    </a:lnTo>
                    <a:lnTo>
                      <a:pt x="60" y="32"/>
                    </a:lnTo>
                    <a:lnTo>
                      <a:pt x="60" y="2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66" name="Freeform 34"/>
              <p:cNvSpPr>
                <a:spLocks/>
              </p:cNvSpPr>
              <p:nvPr/>
            </p:nvSpPr>
            <p:spPr bwMode="ltGray">
              <a:xfrm>
                <a:off x="1527" y="710"/>
                <a:ext cx="15" cy="25"/>
              </a:xfrm>
              <a:custGeom>
                <a:avLst/>
                <a:gdLst>
                  <a:gd name="T0" fmla="*/ 6 w 15"/>
                  <a:gd name="T1" fmla="*/ 33 h 23"/>
                  <a:gd name="T2" fmla="*/ 14 w 15"/>
                  <a:gd name="T3" fmla="*/ 13 h 23"/>
                  <a:gd name="T4" fmla="*/ 14 w 15"/>
                  <a:gd name="T5" fmla="*/ 2 h 23"/>
                  <a:gd name="T6" fmla="*/ 10 w 15"/>
                  <a:gd name="T7" fmla="*/ 0 h 23"/>
                  <a:gd name="T8" fmla="*/ 0 w 15"/>
                  <a:gd name="T9" fmla="*/ 4 h 23"/>
                  <a:gd name="T10" fmla="*/ 0 w 15"/>
                  <a:gd name="T11" fmla="*/ 17 h 23"/>
                  <a:gd name="T12" fmla="*/ 4 w 15"/>
                  <a:gd name="T13" fmla="*/ 15 h 23"/>
                  <a:gd name="T14" fmla="*/ 2 w 15"/>
                  <a:gd name="T15" fmla="*/ 28 h 23"/>
                  <a:gd name="T16" fmla="*/ 4 w 15"/>
                  <a:gd name="T17" fmla="*/ 33 h 23"/>
                  <a:gd name="T18" fmla="*/ 6 w 15"/>
                  <a:gd name="T19" fmla="*/ 33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23"/>
                  <a:gd name="T32" fmla="*/ 15 w 15"/>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23">
                    <a:moveTo>
                      <a:pt x="6" y="22"/>
                    </a:moveTo>
                    <a:lnTo>
                      <a:pt x="14" y="8"/>
                    </a:lnTo>
                    <a:lnTo>
                      <a:pt x="14" y="2"/>
                    </a:lnTo>
                    <a:lnTo>
                      <a:pt x="10" y="0"/>
                    </a:lnTo>
                    <a:lnTo>
                      <a:pt x="0" y="4"/>
                    </a:lnTo>
                    <a:lnTo>
                      <a:pt x="0" y="12"/>
                    </a:lnTo>
                    <a:lnTo>
                      <a:pt x="4" y="10"/>
                    </a:lnTo>
                    <a:lnTo>
                      <a:pt x="2" y="18"/>
                    </a:lnTo>
                    <a:lnTo>
                      <a:pt x="4" y="22"/>
                    </a:lnTo>
                    <a:lnTo>
                      <a:pt x="6" y="2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67" name="Freeform 35"/>
              <p:cNvSpPr>
                <a:spLocks/>
              </p:cNvSpPr>
              <p:nvPr/>
            </p:nvSpPr>
            <p:spPr bwMode="ltGray">
              <a:xfrm>
                <a:off x="1484" y="781"/>
                <a:ext cx="44" cy="57"/>
              </a:xfrm>
              <a:custGeom>
                <a:avLst/>
                <a:gdLst>
                  <a:gd name="T0" fmla="*/ 27 w 45"/>
                  <a:gd name="T1" fmla="*/ 4 h 51"/>
                  <a:gd name="T2" fmla="*/ 29 w 45"/>
                  <a:gd name="T3" fmla="*/ 21 h 51"/>
                  <a:gd name="T4" fmla="*/ 33 w 45"/>
                  <a:gd name="T5" fmla="*/ 28 h 51"/>
                  <a:gd name="T6" fmla="*/ 33 w 45"/>
                  <a:gd name="T7" fmla="*/ 35 h 51"/>
                  <a:gd name="T8" fmla="*/ 39 w 45"/>
                  <a:gd name="T9" fmla="*/ 42 h 51"/>
                  <a:gd name="T10" fmla="*/ 37 w 45"/>
                  <a:gd name="T11" fmla="*/ 59 h 51"/>
                  <a:gd name="T12" fmla="*/ 33 w 45"/>
                  <a:gd name="T13" fmla="*/ 66 h 51"/>
                  <a:gd name="T14" fmla="*/ 29 w 45"/>
                  <a:gd name="T15" fmla="*/ 84 h 51"/>
                  <a:gd name="T16" fmla="*/ 18 w 45"/>
                  <a:gd name="T17" fmla="*/ 87 h 51"/>
                  <a:gd name="T18" fmla="*/ 12 w 45"/>
                  <a:gd name="T19" fmla="*/ 76 h 51"/>
                  <a:gd name="T20" fmla="*/ 6 w 45"/>
                  <a:gd name="T21" fmla="*/ 80 h 51"/>
                  <a:gd name="T22" fmla="*/ 0 w 45"/>
                  <a:gd name="T23" fmla="*/ 80 h 51"/>
                  <a:gd name="T24" fmla="*/ 0 w 45"/>
                  <a:gd name="T25" fmla="*/ 70 h 51"/>
                  <a:gd name="T26" fmla="*/ 4 w 45"/>
                  <a:gd name="T27" fmla="*/ 63 h 51"/>
                  <a:gd name="T28" fmla="*/ 6 w 45"/>
                  <a:gd name="T29" fmla="*/ 63 h 51"/>
                  <a:gd name="T30" fmla="*/ 10 w 45"/>
                  <a:gd name="T31" fmla="*/ 56 h 51"/>
                  <a:gd name="T32" fmla="*/ 14 w 45"/>
                  <a:gd name="T33" fmla="*/ 59 h 51"/>
                  <a:gd name="T34" fmla="*/ 12 w 45"/>
                  <a:gd name="T35" fmla="*/ 49 h 51"/>
                  <a:gd name="T36" fmla="*/ 12 w 45"/>
                  <a:gd name="T37" fmla="*/ 35 h 51"/>
                  <a:gd name="T38" fmla="*/ 16 w 45"/>
                  <a:gd name="T39" fmla="*/ 25 h 51"/>
                  <a:gd name="T40" fmla="*/ 20 w 45"/>
                  <a:gd name="T41" fmla="*/ 13 h 51"/>
                  <a:gd name="T42" fmla="*/ 22 w 45"/>
                  <a:gd name="T43" fmla="*/ 0 h 51"/>
                  <a:gd name="T44" fmla="*/ 22 w 45"/>
                  <a:gd name="T45" fmla="*/ 0 h 51"/>
                  <a:gd name="T46" fmla="*/ 27 w 45"/>
                  <a:gd name="T47" fmla="*/ 4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5"/>
                  <a:gd name="T73" fmla="*/ 0 h 51"/>
                  <a:gd name="T74" fmla="*/ 45 w 45"/>
                  <a:gd name="T75" fmla="*/ 51 h 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5" h="51">
                    <a:moveTo>
                      <a:pt x="32" y="4"/>
                    </a:moveTo>
                    <a:lnTo>
                      <a:pt x="34" y="12"/>
                    </a:lnTo>
                    <a:lnTo>
                      <a:pt x="38" y="16"/>
                    </a:lnTo>
                    <a:lnTo>
                      <a:pt x="38" y="20"/>
                    </a:lnTo>
                    <a:lnTo>
                      <a:pt x="44" y="24"/>
                    </a:lnTo>
                    <a:lnTo>
                      <a:pt x="42" y="34"/>
                    </a:lnTo>
                    <a:lnTo>
                      <a:pt x="38" y="38"/>
                    </a:lnTo>
                    <a:lnTo>
                      <a:pt x="34" y="48"/>
                    </a:lnTo>
                    <a:lnTo>
                      <a:pt x="18" y="50"/>
                    </a:lnTo>
                    <a:lnTo>
                      <a:pt x="12" y="44"/>
                    </a:lnTo>
                    <a:lnTo>
                      <a:pt x="6" y="46"/>
                    </a:lnTo>
                    <a:lnTo>
                      <a:pt x="0" y="46"/>
                    </a:lnTo>
                    <a:lnTo>
                      <a:pt x="0" y="40"/>
                    </a:lnTo>
                    <a:lnTo>
                      <a:pt x="4" y="36"/>
                    </a:lnTo>
                    <a:lnTo>
                      <a:pt x="6" y="36"/>
                    </a:lnTo>
                    <a:lnTo>
                      <a:pt x="10" y="32"/>
                    </a:lnTo>
                    <a:lnTo>
                      <a:pt x="14" y="34"/>
                    </a:lnTo>
                    <a:lnTo>
                      <a:pt x="12" y="28"/>
                    </a:lnTo>
                    <a:lnTo>
                      <a:pt x="12" y="20"/>
                    </a:lnTo>
                    <a:lnTo>
                      <a:pt x="16" y="14"/>
                    </a:lnTo>
                    <a:lnTo>
                      <a:pt x="20" y="8"/>
                    </a:lnTo>
                    <a:lnTo>
                      <a:pt x="22" y="0"/>
                    </a:lnTo>
                    <a:lnTo>
                      <a:pt x="26" y="0"/>
                    </a:lnTo>
                    <a:lnTo>
                      <a:pt x="32"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68" name="Freeform 36"/>
              <p:cNvSpPr>
                <a:spLocks/>
              </p:cNvSpPr>
              <p:nvPr/>
            </p:nvSpPr>
            <p:spPr bwMode="ltGray">
              <a:xfrm>
                <a:off x="1489" y="846"/>
                <a:ext cx="35" cy="21"/>
              </a:xfrm>
              <a:custGeom>
                <a:avLst/>
                <a:gdLst>
                  <a:gd name="T0" fmla="*/ 34 w 35"/>
                  <a:gd name="T1" fmla="*/ 27 h 19"/>
                  <a:gd name="T2" fmla="*/ 26 w 35"/>
                  <a:gd name="T3" fmla="*/ 19 h 19"/>
                  <a:gd name="T4" fmla="*/ 26 w 35"/>
                  <a:gd name="T5" fmla="*/ 4 h 19"/>
                  <a:gd name="T6" fmla="*/ 24 w 35"/>
                  <a:gd name="T7" fmla="*/ 2 h 19"/>
                  <a:gd name="T8" fmla="*/ 18 w 35"/>
                  <a:gd name="T9" fmla="*/ 2 h 19"/>
                  <a:gd name="T10" fmla="*/ 14 w 35"/>
                  <a:gd name="T11" fmla="*/ 0 h 19"/>
                  <a:gd name="T12" fmla="*/ 2 w 35"/>
                  <a:gd name="T13" fmla="*/ 0 h 19"/>
                  <a:gd name="T14" fmla="*/ 0 w 35"/>
                  <a:gd name="T15" fmla="*/ 4 h 19"/>
                  <a:gd name="T16" fmla="*/ 0 w 35"/>
                  <a:gd name="T17" fmla="*/ 13 h 19"/>
                  <a:gd name="T18" fmla="*/ 6 w 35"/>
                  <a:gd name="T19" fmla="*/ 19 h 19"/>
                  <a:gd name="T20" fmla="*/ 18 w 35"/>
                  <a:gd name="T21" fmla="*/ 27 h 19"/>
                  <a:gd name="T22" fmla="*/ 26 w 35"/>
                  <a:gd name="T23" fmla="*/ 30 h 19"/>
                  <a:gd name="T24" fmla="*/ 34 w 35"/>
                  <a:gd name="T25" fmla="*/ 2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9"/>
                  <a:gd name="T41" fmla="*/ 35 w 35"/>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9">
                    <a:moveTo>
                      <a:pt x="34" y="16"/>
                    </a:moveTo>
                    <a:lnTo>
                      <a:pt x="26" y="12"/>
                    </a:lnTo>
                    <a:lnTo>
                      <a:pt x="26" y="4"/>
                    </a:lnTo>
                    <a:lnTo>
                      <a:pt x="24" y="2"/>
                    </a:lnTo>
                    <a:lnTo>
                      <a:pt x="18" y="2"/>
                    </a:lnTo>
                    <a:lnTo>
                      <a:pt x="14" y="0"/>
                    </a:lnTo>
                    <a:lnTo>
                      <a:pt x="2" y="0"/>
                    </a:lnTo>
                    <a:lnTo>
                      <a:pt x="0" y="4"/>
                    </a:lnTo>
                    <a:lnTo>
                      <a:pt x="0" y="8"/>
                    </a:lnTo>
                    <a:lnTo>
                      <a:pt x="6" y="12"/>
                    </a:lnTo>
                    <a:lnTo>
                      <a:pt x="18" y="16"/>
                    </a:lnTo>
                    <a:lnTo>
                      <a:pt x="26" y="18"/>
                    </a:lnTo>
                    <a:lnTo>
                      <a:pt x="34" y="1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69" name="Freeform 37"/>
              <p:cNvSpPr>
                <a:spLocks/>
              </p:cNvSpPr>
              <p:nvPr/>
            </p:nvSpPr>
            <p:spPr bwMode="ltGray">
              <a:xfrm>
                <a:off x="1537" y="871"/>
                <a:ext cx="10" cy="19"/>
              </a:xfrm>
              <a:custGeom>
                <a:avLst/>
                <a:gdLst>
                  <a:gd name="T0" fmla="*/ 4 w 11"/>
                  <a:gd name="T1" fmla="*/ 28 h 17"/>
                  <a:gd name="T2" fmla="*/ 5 w 11"/>
                  <a:gd name="T3" fmla="*/ 21 h 17"/>
                  <a:gd name="T4" fmla="*/ 5 w 11"/>
                  <a:gd name="T5" fmla="*/ 4 h 17"/>
                  <a:gd name="T6" fmla="*/ 4 w 11"/>
                  <a:gd name="T7" fmla="*/ 0 h 17"/>
                  <a:gd name="T8" fmla="*/ 0 w 11"/>
                  <a:gd name="T9" fmla="*/ 0 h 17"/>
                  <a:gd name="T10" fmla="*/ 0 w 11"/>
                  <a:gd name="T11" fmla="*/ 4 h 17"/>
                  <a:gd name="T12" fmla="*/ 0 w 11"/>
                  <a:gd name="T13" fmla="*/ 25 h 17"/>
                  <a:gd name="T14" fmla="*/ 4 w 11"/>
                  <a:gd name="T15" fmla="*/ 28 h 17"/>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7"/>
                  <a:gd name="T26" fmla="*/ 11 w 1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7">
                    <a:moveTo>
                      <a:pt x="4" y="16"/>
                    </a:moveTo>
                    <a:lnTo>
                      <a:pt x="10" y="12"/>
                    </a:lnTo>
                    <a:lnTo>
                      <a:pt x="8" y="4"/>
                    </a:lnTo>
                    <a:lnTo>
                      <a:pt x="4" y="0"/>
                    </a:lnTo>
                    <a:lnTo>
                      <a:pt x="0" y="0"/>
                    </a:lnTo>
                    <a:lnTo>
                      <a:pt x="0" y="4"/>
                    </a:lnTo>
                    <a:lnTo>
                      <a:pt x="0" y="14"/>
                    </a:lnTo>
                    <a:lnTo>
                      <a:pt x="4" y="1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70" name="Freeform 38"/>
              <p:cNvSpPr>
                <a:spLocks/>
              </p:cNvSpPr>
              <p:nvPr/>
            </p:nvSpPr>
            <p:spPr bwMode="ltGray">
              <a:xfrm>
                <a:off x="1374" y="873"/>
                <a:ext cx="81" cy="84"/>
              </a:xfrm>
              <a:custGeom>
                <a:avLst/>
                <a:gdLst>
                  <a:gd name="T0" fmla="*/ 58 w 81"/>
                  <a:gd name="T1" fmla="*/ 0 h 75"/>
                  <a:gd name="T2" fmla="*/ 44 w 81"/>
                  <a:gd name="T3" fmla="*/ 0 h 75"/>
                  <a:gd name="T4" fmla="*/ 40 w 81"/>
                  <a:gd name="T5" fmla="*/ 11 h 75"/>
                  <a:gd name="T6" fmla="*/ 40 w 81"/>
                  <a:gd name="T7" fmla="*/ 31 h 75"/>
                  <a:gd name="T8" fmla="*/ 40 w 81"/>
                  <a:gd name="T9" fmla="*/ 45 h 75"/>
                  <a:gd name="T10" fmla="*/ 38 w 81"/>
                  <a:gd name="T11" fmla="*/ 39 h 75"/>
                  <a:gd name="T12" fmla="*/ 34 w 81"/>
                  <a:gd name="T13" fmla="*/ 25 h 75"/>
                  <a:gd name="T14" fmla="*/ 32 w 81"/>
                  <a:gd name="T15" fmla="*/ 2 h 75"/>
                  <a:gd name="T16" fmla="*/ 28 w 81"/>
                  <a:gd name="T17" fmla="*/ 4 h 75"/>
                  <a:gd name="T18" fmla="*/ 26 w 81"/>
                  <a:gd name="T19" fmla="*/ 31 h 75"/>
                  <a:gd name="T20" fmla="*/ 22 w 81"/>
                  <a:gd name="T21" fmla="*/ 49 h 75"/>
                  <a:gd name="T22" fmla="*/ 20 w 81"/>
                  <a:gd name="T23" fmla="*/ 67 h 75"/>
                  <a:gd name="T24" fmla="*/ 16 w 81"/>
                  <a:gd name="T25" fmla="*/ 60 h 75"/>
                  <a:gd name="T26" fmla="*/ 10 w 81"/>
                  <a:gd name="T27" fmla="*/ 63 h 75"/>
                  <a:gd name="T28" fmla="*/ 4 w 81"/>
                  <a:gd name="T29" fmla="*/ 71 h 75"/>
                  <a:gd name="T30" fmla="*/ 0 w 81"/>
                  <a:gd name="T31" fmla="*/ 77 h 75"/>
                  <a:gd name="T32" fmla="*/ 16 w 81"/>
                  <a:gd name="T33" fmla="*/ 77 h 75"/>
                  <a:gd name="T34" fmla="*/ 36 w 81"/>
                  <a:gd name="T35" fmla="*/ 77 h 75"/>
                  <a:gd name="T36" fmla="*/ 40 w 81"/>
                  <a:gd name="T37" fmla="*/ 84 h 75"/>
                  <a:gd name="T38" fmla="*/ 32 w 81"/>
                  <a:gd name="T39" fmla="*/ 84 h 75"/>
                  <a:gd name="T40" fmla="*/ 24 w 81"/>
                  <a:gd name="T41" fmla="*/ 101 h 75"/>
                  <a:gd name="T42" fmla="*/ 20 w 81"/>
                  <a:gd name="T43" fmla="*/ 94 h 75"/>
                  <a:gd name="T44" fmla="*/ 20 w 81"/>
                  <a:gd name="T45" fmla="*/ 101 h 75"/>
                  <a:gd name="T46" fmla="*/ 20 w 81"/>
                  <a:gd name="T47" fmla="*/ 108 h 75"/>
                  <a:gd name="T48" fmla="*/ 14 w 81"/>
                  <a:gd name="T49" fmla="*/ 108 h 75"/>
                  <a:gd name="T50" fmla="*/ 14 w 81"/>
                  <a:gd name="T51" fmla="*/ 122 h 75"/>
                  <a:gd name="T52" fmla="*/ 22 w 81"/>
                  <a:gd name="T53" fmla="*/ 122 h 75"/>
                  <a:gd name="T54" fmla="*/ 30 w 81"/>
                  <a:gd name="T55" fmla="*/ 122 h 75"/>
                  <a:gd name="T56" fmla="*/ 36 w 81"/>
                  <a:gd name="T57" fmla="*/ 130 h 75"/>
                  <a:gd name="T58" fmla="*/ 40 w 81"/>
                  <a:gd name="T59" fmla="*/ 119 h 75"/>
                  <a:gd name="T60" fmla="*/ 42 w 81"/>
                  <a:gd name="T61" fmla="*/ 108 h 75"/>
                  <a:gd name="T62" fmla="*/ 48 w 81"/>
                  <a:gd name="T63" fmla="*/ 101 h 75"/>
                  <a:gd name="T64" fmla="*/ 58 w 81"/>
                  <a:gd name="T65" fmla="*/ 94 h 75"/>
                  <a:gd name="T66" fmla="*/ 58 w 81"/>
                  <a:gd name="T67" fmla="*/ 82 h 75"/>
                  <a:gd name="T68" fmla="*/ 62 w 81"/>
                  <a:gd name="T69" fmla="*/ 71 h 75"/>
                  <a:gd name="T70" fmla="*/ 68 w 81"/>
                  <a:gd name="T71" fmla="*/ 60 h 75"/>
                  <a:gd name="T72" fmla="*/ 72 w 81"/>
                  <a:gd name="T73" fmla="*/ 56 h 75"/>
                  <a:gd name="T74" fmla="*/ 72 w 81"/>
                  <a:gd name="T75" fmla="*/ 49 h 75"/>
                  <a:gd name="T76" fmla="*/ 80 w 81"/>
                  <a:gd name="T77" fmla="*/ 35 h 75"/>
                  <a:gd name="T78" fmla="*/ 80 w 81"/>
                  <a:gd name="T79" fmla="*/ 28 h 75"/>
                  <a:gd name="T80" fmla="*/ 76 w 81"/>
                  <a:gd name="T81" fmla="*/ 21 h 75"/>
                  <a:gd name="T82" fmla="*/ 74 w 81"/>
                  <a:gd name="T83" fmla="*/ 11 h 75"/>
                  <a:gd name="T84" fmla="*/ 68 w 81"/>
                  <a:gd name="T85" fmla="*/ 2 h 75"/>
                  <a:gd name="T86" fmla="*/ 68 w 81"/>
                  <a:gd name="T87" fmla="*/ 11 h 75"/>
                  <a:gd name="T88" fmla="*/ 66 w 81"/>
                  <a:gd name="T89" fmla="*/ 17 h 75"/>
                  <a:gd name="T90" fmla="*/ 62 w 81"/>
                  <a:gd name="T91" fmla="*/ 21 h 75"/>
                  <a:gd name="T92" fmla="*/ 60 w 81"/>
                  <a:gd name="T93" fmla="*/ 13 h 75"/>
                  <a:gd name="T94" fmla="*/ 58 w 81"/>
                  <a:gd name="T95" fmla="*/ 0 h 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1"/>
                  <a:gd name="T145" fmla="*/ 0 h 75"/>
                  <a:gd name="T146" fmla="*/ 81 w 81"/>
                  <a:gd name="T147" fmla="*/ 75 h 7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1" h="75">
                    <a:moveTo>
                      <a:pt x="58" y="0"/>
                    </a:moveTo>
                    <a:lnTo>
                      <a:pt x="44" y="0"/>
                    </a:lnTo>
                    <a:lnTo>
                      <a:pt x="40" y="6"/>
                    </a:lnTo>
                    <a:lnTo>
                      <a:pt x="40" y="18"/>
                    </a:lnTo>
                    <a:lnTo>
                      <a:pt x="40" y="26"/>
                    </a:lnTo>
                    <a:lnTo>
                      <a:pt x="38" y="22"/>
                    </a:lnTo>
                    <a:lnTo>
                      <a:pt x="34" y="14"/>
                    </a:lnTo>
                    <a:lnTo>
                      <a:pt x="32" y="2"/>
                    </a:lnTo>
                    <a:lnTo>
                      <a:pt x="28" y="4"/>
                    </a:lnTo>
                    <a:lnTo>
                      <a:pt x="26" y="18"/>
                    </a:lnTo>
                    <a:lnTo>
                      <a:pt x="22" y="28"/>
                    </a:lnTo>
                    <a:lnTo>
                      <a:pt x="20" y="38"/>
                    </a:lnTo>
                    <a:lnTo>
                      <a:pt x="16" y="34"/>
                    </a:lnTo>
                    <a:lnTo>
                      <a:pt x="10" y="36"/>
                    </a:lnTo>
                    <a:lnTo>
                      <a:pt x="4" y="40"/>
                    </a:lnTo>
                    <a:lnTo>
                      <a:pt x="0" y="44"/>
                    </a:lnTo>
                    <a:lnTo>
                      <a:pt x="16" y="44"/>
                    </a:lnTo>
                    <a:lnTo>
                      <a:pt x="36" y="44"/>
                    </a:lnTo>
                    <a:lnTo>
                      <a:pt x="40" y="48"/>
                    </a:lnTo>
                    <a:lnTo>
                      <a:pt x="32" y="48"/>
                    </a:lnTo>
                    <a:lnTo>
                      <a:pt x="24" y="56"/>
                    </a:lnTo>
                    <a:lnTo>
                      <a:pt x="20" y="54"/>
                    </a:lnTo>
                    <a:lnTo>
                      <a:pt x="20" y="56"/>
                    </a:lnTo>
                    <a:lnTo>
                      <a:pt x="20" y="62"/>
                    </a:lnTo>
                    <a:lnTo>
                      <a:pt x="14" y="62"/>
                    </a:lnTo>
                    <a:lnTo>
                      <a:pt x="14" y="70"/>
                    </a:lnTo>
                    <a:lnTo>
                      <a:pt x="22" y="70"/>
                    </a:lnTo>
                    <a:lnTo>
                      <a:pt x="30" y="70"/>
                    </a:lnTo>
                    <a:lnTo>
                      <a:pt x="36" y="74"/>
                    </a:lnTo>
                    <a:lnTo>
                      <a:pt x="40" y="68"/>
                    </a:lnTo>
                    <a:lnTo>
                      <a:pt x="42" y="62"/>
                    </a:lnTo>
                    <a:lnTo>
                      <a:pt x="48" y="56"/>
                    </a:lnTo>
                    <a:lnTo>
                      <a:pt x="58" y="54"/>
                    </a:lnTo>
                    <a:lnTo>
                      <a:pt x="58" y="46"/>
                    </a:lnTo>
                    <a:lnTo>
                      <a:pt x="62" y="40"/>
                    </a:lnTo>
                    <a:lnTo>
                      <a:pt x="68" y="34"/>
                    </a:lnTo>
                    <a:lnTo>
                      <a:pt x="72" y="32"/>
                    </a:lnTo>
                    <a:lnTo>
                      <a:pt x="72" y="28"/>
                    </a:lnTo>
                    <a:lnTo>
                      <a:pt x="80" y="20"/>
                    </a:lnTo>
                    <a:lnTo>
                      <a:pt x="80" y="16"/>
                    </a:lnTo>
                    <a:lnTo>
                      <a:pt x="76" y="12"/>
                    </a:lnTo>
                    <a:lnTo>
                      <a:pt x="74" y="6"/>
                    </a:lnTo>
                    <a:lnTo>
                      <a:pt x="68" y="2"/>
                    </a:lnTo>
                    <a:lnTo>
                      <a:pt x="68" y="6"/>
                    </a:lnTo>
                    <a:lnTo>
                      <a:pt x="66" y="10"/>
                    </a:lnTo>
                    <a:lnTo>
                      <a:pt x="62" y="12"/>
                    </a:lnTo>
                    <a:lnTo>
                      <a:pt x="60" y="8"/>
                    </a:lnTo>
                    <a:lnTo>
                      <a:pt x="5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71" name="Freeform 39"/>
              <p:cNvSpPr>
                <a:spLocks/>
              </p:cNvSpPr>
              <p:nvPr/>
            </p:nvSpPr>
            <p:spPr bwMode="ltGray">
              <a:xfrm>
                <a:off x="1374" y="893"/>
                <a:ext cx="19" cy="8"/>
              </a:xfrm>
              <a:custGeom>
                <a:avLst/>
                <a:gdLst>
                  <a:gd name="T0" fmla="*/ 16 w 19"/>
                  <a:gd name="T1" fmla="*/ 0 h 7"/>
                  <a:gd name="T2" fmla="*/ 0 w 19"/>
                  <a:gd name="T3" fmla="*/ 0 h 7"/>
                  <a:gd name="T4" fmla="*/ 0 w 19"/>
                  <a:gd name="T5" fmla="*/ 11 h 7"/>
                  <a:gd name="T6" fmla="*/ 18 w 19"/>
                  <a:gd name="T7" fmla="*/ 11 h 7"/>
                  <a:gd name="T8" fmla="*/ 16 w 19"/>
                  <a:gd name="T9" fmla="*/ 0 h 7"/>
                  <a:gd name="T10" fmla="*/ 0 60000 65536"/>
                  <a:gd name="T11" fmla="*/ 0 60000 65536"/>
                  <a:gd name="T12" fmla="*/ 0 60000 65536"/>
                  <a:gd name="T13" fmla="*/ 0 60000 65536"/>
                  <a:gd name="T14" fmla="*/ 0 60000 65536"/>
                  <a:gd name="T15" fmla="*/ 0 w 19"/>
                  <a:gd name="T16" fmla="*/ 0 h 7"/>
                  <a:gd name="T17" fmla="*/ 19 w 19"/>
                  <a:gd name="T18" fmla="*/ 7 h 7"/>
                </a:gdLst>
                <a:ahLst/>
                <a:cxnLst>
                  <a:cxn ang="T10">
                    <a:pos x="T0" y="T1"/>
                  </a:cxn>
                  <a:cxn ang="T11">
                    <a:pos x="T2" y="T3"/>
                  </a:cxn>
                  <a:cxn ang="T12">
                    <a:pos x="T4" y="T5"/>
                  </a:cxn>
                  <a:cxn ang="T13">
                    <a:pos x="T6" y="T7"/>
                  </a:cxn>
                  <a:cxn ang="T14">
                    <a:pos x="T8" y="T9"/>
                  </a:cxn>
                </a:cxnLst>
                <a:rect l="T15" t="T16" r="T17" b="T18"/>
                <a:pathLst>
                  <a:path w="19" h="7">
                    <a:moveTo>
                      <a:pt x="16" y="0"/>
                    </a:moveTo>
                    <a:lnTo>
                      <a:pt x="0" y="0"/>
                    </a:lnTo>
                    <a:lnTo>
                      <a:pt x="0" y="6"/>
                    </a:lnTo>
                    <a:lnTo>
                      <a:pt x="18" y="6"/>
                    </a:lnTo>
                    <a:lnTo>
                      <a:pt x="1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72" name="Freeform 40"/>
              <p:cNvSpPr>
                <a:spLocks/>
              </p:cNvSpPr>
              <p:nvPr/>
            </p:nvSpPr>
            <p:spPr bwMode="ltGray">
              <a:xfrm>
                <a:off x="1374" y="884"/>
                <a:ext cx="20" cy="8"/>
              </a:xfrm>
              <a:custGeom>
                <a:avLst/>
                <a:gdLst>
                  <a:gd name="T0" fmla="*/ 4 w 21"/>
                  <a:gd name="T1" fmla="*/ 0 h 7"/>
                  <a:gd name="T2" fmla="*/ 0 w 21"/>
                  <a:gd name="T3" fmla="*/ 2 h 7"/>
                  <a:gd name="T4" fmla="*/ 2 w 21"/>
                  <a:gd name="T5" fmla="*/ 9 h 7"/>
                  <a:gd name="T6" fmla="*/ 13 w 21"/>
                  <a:gd name="T7" fmla="*/ 11 h 7"/>
                  <a:gd name="T8" fmla="*/ 15 w 21"/>
                  <a:gd name="T9" fmla="*/ 2 h 7"/>
                  <a:gd name="T10" fmla="*/ 13 w 21"/>
                  <a:gd name="T11" fmla="*/ 0 h 7"/>
                  <a:gd name="T12" fmla="*/ 4 w 21"/>
                  <a:gd name="T13" fmla="*/ 0 h 7"/>
                  <a:gd name="T14" fmla="*/ 0 60000 65536"/>
                  <a:gd name="T15" fmla="*/ 0 60000 65536"/>
                  <a:gd name="T16" fmla="*/ 0 60000 65536"/>
                  <a:gd name="T17" fmla="*/ 0 60000 65536"/>
                  <a:gd name="T18" fmla="*/ 0 60000 65536"/>
                  <a:gd name="T19" fmla="*/ 0 60000 65536"/>
                  <a:gd name="T20" fmla="*/ 0 60000 65536"/>
                  <a:gd name="T21" fmla="*/ 0 w 21"/>
                  <a:gd name="T22" fmla="*/ 0 h 7"/>
                  <a:gd name="T23" fmla="*/ 21 w 21"/>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7">
                    <a:moveTo>
                      <a:pt x="4" y="0"/>
                    </a:moveTo>
                    <a:lnTo>
                      <a:pt x="0" y="2"/>
                    </a:lnTo>
                    <a:lnTo>
                      <a:pt x="2" y="4"/>
                    </a:lnTo>
                    <a:lnTo>
                      <a:pt x="18" y="6"/>
                    </a:lnTo>
                    <a:lnTo>
                      <a:pt x="20" y="2"/>
                    </a:lnTo>
                    <a:lnTo>
                      <a:pt x="18" y="0"/>
                    </a:lnTo>
                    <a:lnTo>
                      <a:pt x="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73" name="Freeform 41"/>
              <p:cNvSpPr>
                <a:spLocks/>
              </p:cNvSpPr>
              <p:nvPr/>
            </p:nvSpPr>
            <p:spPr bwMode="ltGray">
              <a:xfrm>
                <a:off x="1378" y="857"/>
                <a:ext cx="15" cy="21"/>
              </a:xfrm>
              <a:custGeom>
                <a:avLst/>
                <a:gdLst>
                  <a:gd name="T0" fmla="*/ 4 w 15"/>
                  <a:gd name="T1" fmla="*/ 2 h 19"/>
                  <a:gd name="T2" fmla="*/ 4 w 15"/>
                  <a:gd name="T3" fmla="*/ 15 h 19"/>
                  <a:gd name="T4" fmla="*/ 0 w 15"/>
                  <a:gd name="T5" fmla="*/ 23 h 19"/>
                  <a:gd name="T6" fmla="*/ 0 w 15"/>
                  <a:gd name="T7" fmla="*/ 30 h 19"/>
                  <a:gd name="T8" fmla="*/ 8 w 15"/>
                  <a:gd name="T9" fmla="*/ 30 h 19"/>
                  <a:gd name="T10" fmla="*/ 14 w 15"/>
                  <a:gd name="T11" fmla="*/ 30 h 19"/>
                  <a:gd name="T12" fmla="*/ 14 w 15"/>
                  <a:gd name="T13" fmla="*/ 19 h 19"/>
                  <a:gd name="T14" fmla="*/ 10 w 15"/>
                  <a:gd name="T15" fmla="*/ 4 h 19"/>
                  <a:gd name="T16" fmla="*/ 8 w 15"/>
                  <a:gd name="T17" fmla="*/ 0 h 19"/>
                  <a:gd name="T18" fmla="*/ 4 w 15"/>
                  <a:gd name="T19" fmla="*/ 2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9"/>
                  <a:gd name="T32" fmla="*/ 15 w 15"/>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9">
                    <a:moveTo>
                      <a:pt x="4" y="2"/>
                    </a:moveTo>
                    <a:lnTo>
                      <a:pt x="4" y="10"/>
                    </a:lnTo>
                    <a:lnTo>
                      <a:pt x="0" y="14"/>
                    </a:lnTo>
                    <a:lnTo>
                      <a:pt x="0" y="18"/>
                    </a:lnTo>
                    <a:lnTo>
                      <a:pt x="8" y="18"/>
                    </a:lnTo>
                    <a:lnTo>
                      <a:pt x="14" y="18"/>
                    </a:lnTo>
                    <a:lnTo>
                      <a:pt x="14" y="12"/>
                    </a:lnTo>
                    <a:lnTo>
                      <a:pt x="10" y="4"/>
                    </a:lnTo>
                    <a:lnTo>
                      <a:pt x="8" y="0"/>
                    </a:lnTo>
                    <a:lnTo>
                      <a:pt x="4"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74" name="Freeform 42"/>
              <p:cNvSpPr>
                <a:spLocks/>
              </p:cNvSpPr>
              <p:nvPr/>
            </p:nvSpPr>
            <p:spPr bwMode="ltGray">
              <a:xfrm>
                <a:off x="1431" y="940"/>
                <a:ext cx="31" cy="46"/>
              </a:xfrm>
              <a:custGeom>
                <a:avLst/>
                <a:gdLst>
                  <a:gd name="T0" fmla="*/ 22 w 31"/>
                  <a:gd name="T1" fmla="*/ 0 h 41"/>
                  <a:gd name="T2" fmla="*/ 16 w 31"/>
                  <a:gd name="T3" fmla="*/ 2 h 41"/>
                  <a:gd name="T4" fmla="*/ 10 w 31"/>
                  <a:gd name="T5" fmla="*/ 11 h 41"/>
                  <a:gd name="T6" fmla="*/ 8 w 31"/>
                  <a:gd name="T7" fmla="*/ 25 h 41"/>
                  <a:gd name="T8" fmla="*/ 4 w 31"/>
                  <a:gd name="T9" fmla="*/ 35 h 41"/>
                  <a:gd name="T10" fmla="*/ 0 w 31"/>
                  <a:gd name="T11" fmla="*/ 43 h 41"/>
                  <a:gd name="T12" fmla="*/ 0 w 31"/>
                  <a:gd name="T13" fmla="*/ 56 h 41"/>
                  <a:gd name="T14" fmla="*/ 10 w 31"/>
                  <a:gd name="T15" fmla="*/ 68 h 41"/>
                  <a:gd name="T16" fmla="*/ 14 w 31"/>
                  <a:gd name="T17" fmla="*/ 71 h 41"/>
                  <a:gd name="T18" fmla="*/ 22 w 31"/>
                  <a:gd name="T19" fmla="*/ 71 h 41"/>
                  <a:gd name="T20" fmla="*/ 28 w 31"/>
                  <a:gd name="T21" fmla="*/ 54 h 41"/>
                  <a:gd name="T22" fmla="*/ 30 w 31"/>
                  <a:gd name="T23" fmla="*/ 39 h 41"/>
                  <a:gd name="T24" fmla="*/ 30 w 31"/>
                  <a:gd name="T25" fmla="*/ 17 h 41"/>
                  <a:gd name="T26" fmla="*/ 22 w 31"/>
                  <a:gd name="T27" fmla="*/ 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
                  <a:gd name="T43" fmla="*/ 0 h 41"/>
                  <a:gd name="T44" fmla="*/ 31 w 31"/>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 h="41">
                    <a:moveTo>
                      <a:pt x="22" y="0"/>
                    </a:moveTo>
                    <a:lnTo>
                      <a:pt x="16" y="2"/>
                    </a:lnTo>
                    <a:lnTo>
                      <a:pt x="10" y="6"/>
                    </a:lnTo>
                    <a:lnTo>
                      <a:pt x="8" y="14"/>
                    </a:lnTo>
                    <a:lnTo>
                      <a:pt x="4" y="20"/>
                    </a:lnTo>
                    <a:lnTo>
                      <a:pt x="0" y="24"/>
                    </a:lnTo>
                    <a:lnTo>
                      <a:pt x="0" y="32"/>
                    </a:lnTo>
                    <a:lnTo>
                      <a:pt x="10" y="38"/>
                    </a:lnTo>
                    <a:lnTo>
                      <a:pt x="14" y="40"/>
                    </a:lnTo>
                    <a:lnTo>
                      <a:pt x="22" y="40"/>
                    </a:lnTo>
                    <a:lnTo>
                      <a:pt x="28" y="30"/>
                    </a:lnTo>
                    <a:lnTo>
                      <a:pt x="30" y="22"/>
                    </a:lnTo>
                    <a:lnTo>
                      <a:pt x="30" y="10"/>
                    </a:lnTo>
                    <a:lnTo>
                      <a:pt x="2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75" name="Freeform 43"/>
              <p:cNvSpPr>
                <a:spLocks/>
              </p:cNvSpPr>
              <p:nvPr/>
            </p:nvSpPr>
            <p:spPr bwMode="ltGray">
              <a:xfrm>
                <a:off x="1466" y="871"/>
                <a:ext cx="143" cy="164"/>
              </a:xfrm>
              <a:custGeom>
                <a:avLst/>
                <a:gdLst>
                  <a:gd name="T0" fmla="*/ 32 w 145"/>
                  <a:gd name="T1" fmla="*/ 35 h 147"/>
                  <a:gd name="T2" fmla="*/ 24 w 145"/>
                  <a:gd name="T3" fmla="*/ 17 h 147"/>
                  <a:gd name="T4" fmla="*/ 14 w 145"/>
                  <a:gd name="T5" fmla="*/ 0 h 147"/>
                  <a:gd name="T6" fmla="*/ 0 w 145"/>
                  <a:gd name="T7" fmla="*/ 17 h 147"/>
                  <a:gd name="T8" fmla="*/ 6 w 145"/>
                  <a:gd name="T9" fmla="*/ 41 h 147"/>
                  <a:gd name="T10" fmla="*/ 20 w 145"/>
                  <a:gd name="T11" fmla="*/ 69 h 147"/>
                  <a:gd name="T12" fmla="*/ 28 w 145"/>
                  <a:gd name="T13" fmla="*/ 84 h 147"/>
                  <a:gd name="T14" fmla="*/ 26 w 145"/>
                  <a:gd name="T15" fmla="*/ 118 h 147"/>
                  <a:gd name="T16" fmla="*/ 12 w 145"/>
                  <a:gd name="T17" fmla="*/ 148 h 147"/>
                  <a:gd name="T18" fmla="*/ 14 w 145"/>
                  <a:gd name="T19" fmla="*/ 191 h 147"/>
                  <a:gd name="T20" fmla="*/ 24 w 145"/>
                  <a:gd name="T21" fmla="*/ 185 h 147"/>
                  <a:gd name="T22" fmla="*/ 26 w 145"/>
                  <a:gd name="T23" fmla="*/ 201 h 147"/>
                  <a:gd name="T24" fmla="*/ 34 w 145"/>
                  <a:gd name="T25" fmla="*/ 191 h 147"/>
                  <a:gd name="T26" fmla="*/ 39 w 145"/>
                  <a:gd name="T27" fmla="*/ 193 h 147"/>
                  <a:gd name="T28" fmla="*/ 36 w 145"/>
                  <a:gd name="T29" fmla="*/ 214 h 147"/>
                  <a:gd name="T30" fmla="*/ 45 w 145"/>
                  <a:gd name="T31" fmla="*/ 230 h 147"/>
                  <a:gd name="T32" fmla="*/ 51 w 145"/>
                  <a:gd name="T33" fmla="*/ 214 h 147"/>
                  <a:gd name="T34" fmla="*/ 55 w 145"/>
                  <a:gd name="T35" fmla="*/ 230 h 147"/>
                  <a:gd name="T36" fmla="*/ 67 w 145"/>
                  <a:gd name="T37" fmla="*/ 230 h 147"/>
                  <a:gd name="T38" fmla="*/ 73 w 145"/>
                  <a:gd name="T39" fmla="*/ 225 h 147"/>
                  <a:gd name="T40" fmla="*/ 81 w 145"/>
                  <a:gd name="T41" fmla="*/ 241 h 147"/>
                  <a:gd name="T42" fmla="*/ 91 w 145"/>
                  <a:gd name="T43" fmla="*/ 228 h 147"/>
                  <a:gd name="T44" fmla="*/ 95 w 145"/>
                  <a:gd name="T45" fmla="*/ 228 h 147"/>
                  <a:gd name="T46" fmla="*/ 104 w 145"/>
                  <a:gd name="T47" fmla="*/ 252 h 147"/>
                  <a:gd name="T48" fmla="*/ 122 w 145"/>
                  <a:gd name="T49" fmla="*/ 244 h 147"/>
                  <a:gd name="T50" fmla="*/ 122 w 145"/>
                  <a:gd name="T51" fmla="*/ 225 h 147"/>
                  <a:gd name="T52" fmla="*/ 128 w 145"/>
                  <a:gd name="T53" fmla="*/ 212 h 147"/>
                  <a:gd name="T54" fmla="*/ 134 w 145"/>
                  <a:gd name="T55" fmla="*/ 201 h 147"/>
                  <a:gd name="T56" fmla="*/ 130 w 145"/>
                  <a:gd name="T57" fmla="*/ 176 h 147"/>
                  <a:gd name="T58" fmla="*/ 122 w 145"/>
                  <a:gd name="T59" fmla="*/ 173 h 147"/>
                  <a:gd name="T60" fmla="*/ 124 w 145"/>
                  <a:gd name="T61" fmla="*/ 160 h 147"/>
                  <a:gd name="T62" fmla="*/ 112 w 145"/>
                  <a:gd name="T63" fmla="*/ 163 h 147"/>
                  <a:gd name="T64" fmla="*/ 105 w 145"/>
                  <a:gd name="T65" fmla="*/ 155 h 147"/>
                  <a:gd name="T66" fmla="*/ 75 w 145"/>
                  <a:gd name="T67" fmla="*/ 155 h 147"/>
                  <a:gd name="T68" fmla="*/ 67 w 145"/>
                  <a:gd name="T69" fmla="*/ 165 h 147"/>
                  <a:gd name="T70" fmla="*/ 61 w 145"/>
                  <a:gd name="T71" fmla="*/ 146 h 147"/>
                  <a:gd name="T72" fmla="*/ 41 w 145"/>
                  <a:gd name="T73" fmla="*/ 116 h 147"/>
                  <a:gd name="T74" fmla="*/ 36 w 145"/>
                  <a:gd name="T75" fmla="*/ 100 h 147"/>
                  <a:gd name="T76" fmla="*/ 36 w 145"/>
                  <a:gd name="T77" fmla="*/ 79 h 147"/>
                  <a:gd name="T78" fmla="*/ 43 w 145"/>
                  <a:gd name="T79" fmla="*/ 94 h 147"/>
                  <a:gd name="T80" fmla="*/ 61 w 145"/>
                  <a:gd name="T81" fmla="*/ 96 h 147"/>
                  <a:gd name="T82" fmla="*/ 49 w 145"/>
                  <a:gd name="T83" fmla="*/ 69 h 147"/>
                  <a:gd name="T84" fmla="*/ 47 w 145"/>
                  <a:gd name="T85" fmla="*/ 51 h 147"/>
                  <a:gd name="T86" fmla="*/ 36 w 145"/>
                  <a:gd name="T87" fmla="*/ 51 h 147"/>
                  <a:gd name="T88" fmla="*/ 32 w 145"/>
                  <a:gd name="T89" fmla="*/ 51 h 14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5"/>
                  <a:gd name="T136" fmla="*/ 0 h 147"/>
                  <a:gd name="T137" fmla="*/ 145 w 145"/>
                  <a:gd name="T138" fmla="*/ 147 h 14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5" h="147">
                    <a:moveTo>
                      <a:pt x="32" y="30"/>
                    </a:moveTo>
                    <a:lnTo>
                      <a:pt x="32" y="20"/>
                    </a:lnTo>
                    <a:lnTo>
                      <a:pt x="34" y="12"/>
                    </a:lnTo>
                    <a:lnTo>
                      <a:pt x="24" y="10"/>
                    </a:lnTo>
                    <a:lnTo>
                      <a:pt x="22" y="6"/>
                    </a:lnTo>
                    <a:lnTo>
                      <a:pt x="14" y="0"/>
                    </a:lnTo>
                    <a:lnTo>
                      <a:pt x="6" y="4"/>
                    </a:lnTo>
                    <a:lnTo>
                      <a:pt x="0" y="10"/>
                    </a:lnTo>
                    <a:lnTo>
                      <a:pt x="2" y="16"/>
                    </a:lnTo>
                    <a:lnTo>
                      <a:pt x="6" y="24"/>
                    </a:lnTo>
                    <a:lnTo>
                      <a:pt x="12" y="36"/>
                    </a:lnTo>
                    <a:lnTo>
                      <a:pt x="20" y="40"/>
                    </a:lnTo>
                    <a:lnTo>
                      <a:pt x="26" y="40"/>
                    </a:lnTo>
                    <a:lnTo>
                      <a:pt x="28" y="48"/>
                    </a:lnTo>
                    <a:lnTo>
                      <a:pt x="28" y="58"/>
                    </a:lnTo>
                    <a:lnTo>
                      <a:pt x="26" y="68"/>
                    </a:lnTo>
                    <a:lnTo>
                      <a:pt x="20" y="74"/>
                    </a:lnTo>
                    <a:lnTo>
                      <a:pt x="12" y="86"/>
                    </a:lnTo>
                    <a:lnTo>
                      <a:pt x="10" y="104"/>
                    </a:lnTo>
                    <a:lnTo>
                      <a:pt x="14" y="110"/>
                    </a:lnTo>
                    <a:lnTo>
                      <a:pt x="22" y="102"/>
                    </a:lnTo>
                    <a:lnTo>
                      <a:pt x="24" y="108"/>
                    </a:lnTo>
                    <a:lnTo>
                      <a:pt x="18" y="116"/>
                    </a:lnTo>
                    <a:lnTo>
                      <a:pt x="26" y="116"/>
                    </a:lnTo>
                    <a:lnTo>
                      <a:pt x="32" y="116"/>
                    </a:lnTo>
                    <a:lnTo>
                      <a:pt x="34" y="110"/>
                    </a:lnTo>
                    <a:lnTo>
                      <a:pt x="38" y="108"/>
                    </a:lnTo>
                    <a:lnTo>
                      <a:pt x="44" y="112"/>
                    </a:lnTo>
                    <a:lnTo>
                      <a:pt x="40" y="120"/>
                    </a:lnTo>
                    <a:lnTo>
                      <a:pt x="36" y="124"/>
                    </a:lnTo>
                    <a:lnTo>
                      <a:pt x="44" y="130"/>
                    </a:lnTo>
                    <a:lnTo>
                      <a:pt x="50" y="134"/>
                    </a:lnTo>
                    <a:lnTo>
                      <a:pt x="56" y="134"/>
                    </a:lnTo>
                    <a:lnTo>
                      <a:pt x="56" y="124"/>
                    </a:lnTo>
                    <a:lnTo>
                      <a:pt x="58" y="124"/>
                    </a:lnTo>
                    <a:lnTo>
                      <a:pt x="60" y="134"/>
                    </a:lnTo>
                    <a:lnTo>
                      <a:pt x="66" y="134"/>
                    </a:lnTo>
                    <a:lnTo>
                      <a:pt x="72" y="134"/>
                    </a:lnTo>
                    <a:lnTo>
                      <a:pt x="72" y="128"/>
                    </a:lnTo>
                    <a:lnTo>
                      <a:pt x="78" y="130"/>
                    </a:lnTo>
                    <a:lnTo>
                      <a:pt x="76" y="136"/>
                    </a:lnTo>
                    <a:lnTo>
                      <a:pt x="86" y="140"/>
                    </a:lnTo>
                    <a:lnTo>
                      <a:pt x="92" y="138"/>
                    </a:lnTo>
                    <a:lnTo>
                      <a:pt x="96" y="132"/>
                    </a:lnTo>
                    <a:lnTo>
                      <a:pt x="96" y="126"/>
                    </a:lnTo>
                    <a:lnTo>
                      <a:pt x="100" y="132"/>
                    </a:lnTo>
                    <a:lnTo>
                      <a:pt x="100" y="142"/>
                    </a:lnTo>
                    <a:lnTo>
                      <a:pt x="110" y="146"/>
                    </a:lnTo>
                    <a:lnTo>
                      <a:pt x="122" y="146"/>
                    </a:lnTo>
                    <a:lnTo>
                      <a:pt x="132" y="142"/>
                    </a:lnTo>
                    <a:lnTo>
                      <a:pt x="134" y="136"/>
                    </a:lnTo>
                    <a:lnTo>
                      <a:pt x="132" y="130"/>
                    </a:lnTo>
                    <a:lnTo>
                      <a:pt x="132" y="124"/>
                    </a:lnTo>
                    <a:lnTo>
                      <a:pt x="138" y="122"/>
                    </a:lnTo>
                    <a:lnTo>
                      <a:pt x="142" y="120"/>
                    </a:lnTo>
                    <a:lnTo>
                      <a:pt x="144" y="116"/>
                    </a:lnTo>
                    <a:lnTo>
                      <a:pt x="144" y="110"/>
                    </a:lnTo>
                    <a:lnTo>
                      <a:pt x="140" y="102"/>
                    </a:lnTo>
                    <a:lnTo>
                      <a:pt x="136" y="102"/>
                    </a:lnTo>
                    <a:lnTo>
                      <a:pt x="132" y="100"/>
                    </a:lnTo>
                    <a:lnTo>
                      <a:pt x="136" y="98"/>
                    </a:lnTo>
                    <a:lnTo>
                      <a:pt x="134" y="92"/>
                    </a:lnTo>
                    <a:lnTo>
                      <a:pt x="126" y="92"/>
                    </a:lnTo>
                    <a:lnTo>
                      <a:pt x="122" y="94"/>
                    </a:lnTo>
                    <a:lnTo>
                      <a:pt x="116" y="96"/>
                    </a:lnTo>
                    <a:lnTo>
                      <a:pt x="112" y="90"/>
                    </a:lnTo>
                    <a:lnTo>
                      <a:pt x="92" y="92"/>
                    </a:lnTo>
                    <a:lnTo>
                      <a:pt x="80" y="90"/>
                    </a:lnTo>
                    <a:lnTo>
                      <a:pt x="82" y="98"/>
                    </a:lnTo>
                    <a:lnTo>
                      <a:pt x="72" y="96"/>
                    </a:lnTo>
                    <a:lnTo>
                      <a:pt x="74" y="90"/>
                    </a:lnTo>
                    <a:lnTo>
                      <a:pt x="66" y="84"/>
                    </a:lnTo>
                    <a:lnTo>
                      <a:pt x="56" y="80"/>
                    </a:lnTo>
                    <a:lnTo>
                      <a:pt x="46" y="66"/>
                    </a:lnTo>
                    <a:lnTo>
                      <a:pt x="32" y="64"/>
                    </a:lnTo>
                    <a:lnTo>
                      <a:pt x="40" y="58"/>
                    </a:lnTo>
                    <a:lnTo>
                      <a:pt x="40" y="50"/>
                    </a:lnTo>
                    <a:lnTo>
                      <a:pt x="38" y="46"/>
                    </a:lnTo>
                    <a:lnTo>
                      <a:pt x="44" y="52"/>
                    </a:lnTo>
                    <a:lnTo>
                      <a:pt x="48" y="54"/>
                    </a:lnTo>
                    <a:lnTo>
                      <a:pt x="56" y="56"/>
                    </a:lnTo>
                    <a:lnTo>
                      <a:pt x="66" y="56"/>
                    </a:lnTo>
                    <a:lnTo>
                      <a:pt x="48" y="38"/>
                    </a:lnTo>
                    <a:lnTo>
                      <a:pt x="54" y="40"/>
                    </a:lnTo>
                    <a:lnTo>
                      <a:pt x="56" y="34"/>
                    </a:lnTo>
                    <a:lnTo>
                      <a:pt x="52" y="30"/>
                    </a:lnTo>
                    <a:lnTo>
                      <a:pt x="44" y="30"/>
                    </a:lnTo>
                    <a:lnTo>
                      <a:pt x="38" y="30"/>
                    </a:lnTo>
                    <a:lnTo>
                      <a:pt x="28" y="36"/>
                    </a:lnTo>
                    <a:lnTo>
                      <a:pt x="32" y="3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76" name="Freeform 44"/>
              <p:cNvSpPr>
                <a:spLocks/>
              </p:cNvSpPr>
              <p:nvPr/>
            </p:nvSpPr>
            <p:spPr bwMode="ltGray">
              <a:xfrm>
                <a:off x="1546" y="663"/>
                <a:ext cx="95" cy="182"/>
              </a:xfrm>
              <a:custGeom>
                <a:avLst/>
                <a:gdLst>
                  <a:gd name="T0" fmla="*/ 72 w 95"/>
                  <a:gd name="T1" fmla="*/ 2 h 163"/>
                  <a:gd name="T2" fmla="*/ 82 w 95"/>
                  <a:gd name="T3" fmla="*/ 28 h 163"/>
                  <a:gd name="T4" fmla="*/ 78 w 95"/>
                  <a:gd name="T5" fmla="*/ 65 h 163"/>
                  <a:gd name="T6" fmla="*/ 84 w 95"/>
                  <a:gd name="T7" fmla="*/ 92 h 163"/>
                  <a:gd name="T8" fmla="*/ 86 w 95"/>
                  <a:gd name="T9" fmla="*/ 107 h 163"/>
                  <a:gd name="T10" fmla="*/ 84 w 95"/>
                  <a:gd name="T11" fmla="*/ 130 h 163"/>
                  <a:gd name="T12" fmla="*/ 94 w 95"/>
                  <a:gd name="T13" fmla="*/ 135 h 163"/>
                  <a:gd name="T14" fmla="*/ 92 w 95"/>
                  <a:gd name="T15" fmla="*/ 149 h 163"/>
                  <a:gd name="T16" fmla="*/ 76 w 95"/>
                  <a:gd name="T17" fmla="*/ 170 h 163"/>
                  <a:gd name="T18" fmla="*/ 74 w 95"/>
                  <a:gd name="T19" fmla="*/ 183 h 163"/>
                  <a:gd name="T20" fmla="*/ 76 w 95"/>
                  <a:gd name="T21" fmla="*/ 174 h 163"/>
                  <a:gd name="T22" fmla="*/ 84 w 95"/>
                  <a:gd name="T23" fmla="*/ 170 h 163"/>
                  <a:gd name="T24" fmla="*/ 88 w 95"/>
                  <a:gd name="T25" fmla="*/ 189 h 163"/>
                  <a:gd name="T26" fmla="*/ 90 w 95"/>
                  <a:gd name="T27" fmla="*/ 202 h 163"/>
                  <a:gd name="T28" fmla="*/ 84 w 95"/>
                  <a:gd name="T29" fmla="*/ 223 h 163"/>
                  <a:gd name="T30" fmla="*/ 72 w 95"/>
                  <a:gd name="T31" fmla="*/ 218 h 163"/>
                  <a:gd name="T32" fmla="*/ 64 w 95"/>
                  <a:gd name="T33" fmla="*/ 218 h 163"/>
                  <a:gd name="T34" fmla="*/ 50 w 95"/>
                  <a:gd name="T35" fmla="*/ 253 h 163"/>
                  <a:gd name="T36" fmla="*/ 58 w 95"/>
                  <a:gd name="T37" fmla="*/ 223 h 163"/>
                  <a:gd name="T38" fmla="*/ 46 w 95"/>
                  <a:gd name="T39" fmla="*/ 239 h 163"/>
                  <a:gd name="T40" fmla="*/ 42 w 95"/>
                  <a:gd name="T41" fmla="*/ 267 h 163"/>
                  <a:gd name="T42" fmla="*/ 36 w 95"/>
                  <a:gd name="T43" fmla="*/ 270 h 163"/>
                  <a:gd name="T44" fmla="*/ 26 w 95"/>
                  <a:gd name="T45" fmla="*/ 265 h 163"/>
                  <a:gd name="T46" fmla="*/ 20 w 95"/>
                  <a:gd name="T47" fmla="*/ 267 h 163"/>
                  <a:gd name="T48" fmla="*/ 14 w 95"/>
                  <a:gd name="T49" fmla="*/ 278 h 163"/>
                  <a:gd name="T50" fmla="*/ 0 w 95"/>
                  <a:gd name="T51" fmla="*/ 248 h 163"/>
                  <a:gd name="T52" fmla="*/ 8 w 95"/>
                  <a:gd name="T53" fmla="*/ 242 h 163"/>
                  <a:gd name="T54" fmla="*/ 0 w 95"/>
                  <a:gd name="T55" fmla="*/ 218 h 163"/>
                  <a:gd name="T56" fmla="*/ 6 w 95"/>
                  <a:gd name="T57" fmla="*/ 202 h 163"/>
                  <a:gd name="T58" fmla="*/ 30 w 95"/>
                  <a:gd name="T59" fmla="*/ 204 h 163"/>
                  <a:gd name="T60" fmla="*/ 40 w 95"/>
                  <a:gd name="T61" fmla="*/ 199 h 163"/>
                  <a:gd name="T62" fmla="*/ 24 w 95"/>
                  <a:gd name="T63" fmla="*/ 181 h 163"/>
                  <a:gd name="T64" fmla="*/ 6 w 95"/>
                  <a:gd name="T65" fmla="*/ 170 h 163"/>
                  <a:gd name="T66" fmla="*/ 8 w 95"/>
                  <a:gd name="T67" fmla="*/ 146 h 163"/>
                  <a:gd name="T68" fmla="*/ 22 w 95"/>
                  <a:gd name="T69" fmla="*/ 138 h 163"/>
                  <a:gd name="T70" fmla="*/ 12 w 95"/>
                  <a:gd name="T71" fmla="*/ 132 h 163"/>
                  <a:gd name="T72" fmla="*/ 18 w 95"/>
                  <a:gd name="T73" fmla="*/ 107 h 163"/>
                  <a:gd name="T74" fmla="*/ 22 w 95"/>
                  <a:gd name="T75" fmla="*/ 97 h 163"/>
                  <a:gd name="T76" fmla="*/ 38 w 95"/>
                  <a:gd name="T77" fmla="*/ 118 h 163"/>
                  <a:gd name="T78" fmla="*/ 38 w 95"/>
                  <a:gd name="T79" fmla="*/ 107 h 163"/>
                  <a:gd name="T80" fmla="*/ 26 w 95"/>
                  <a:gd name="T81" fmla="*/ 92 h 163"/>
                  <a:gd name="T82" fmla="*/ 30 w 95"/>
                  <a:gd name="T83" fmla="*/ 70 h 163"/>
                  <a:gd name="T84" fmla="*/ 36 w 95"/>
                  <a:gd name="T85" fmla="*/ 63 h 163"/>
                  <a:gd name="T86" fmla="*/ 46 w 95"/>
                  <a:gd name="T87" fmla="*/ 70 h 163"/>
                  <a:gd name="T88" fmla="*/ 44 w 95"/>
                  <a:gd name="T89" fmla="*/ 49 h 163"/>
                  <a:gd name="T90" fmla="*/ 58 w 95"/>
                  <a:gd name="T91" fmla="*/ 35 h 163"/>
                  <a:gd name="T92" fmla="*/ 72 w 95"/>
                  <a:gd name="T93" fmla="*/ 28 h 163"/>
                  <a:gd name="T94" fmla="*/ 64 w 95"/>
                  <a:gd name="T95" fmla="*/ 17 h 163"/>
                  <a:gd name="T96" fmla="*/ 60 w 95"/>
                  <a:gd name="T97" fmla="*/ 11 h 1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5"/>
                  <a:gd name="T148" fmla="*/ 0 h 163"/>
                  <a:gd name="T149" fmla="*/ 95 w 95"/>
                  <a:gd name="T150" fmla="*/ 163 h 16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5" h="163">
                    <a:moveTo>
                      <a:pt x="62" y="0"/>
                    </a:moveTo>
                    <a:lnTo>
                      <a:pt x="72" y="2"/>
                    </a:lnTo>
                    <a:lnTo>
                      <a:pt x="80" y="10"/>
                    </a:lnTo>
                    <a:lnTo>
                      <a:pt x="82" y="16"/>
                    </a:lnTo>
                    <a:lnTo>
                      <a:pt x="80" y="24"/>
                    </a:lnTo>
                    <a:lnTo>
                      <a:pt x="78" y="38"/>
                    </a:lnTo>
                    <a:lnTo>
                      <a:pt x="80" y="54"/>
                    </a:lnTo>
                    <a:lnTo>
                      <a:pt x="84" y="52"/>
                    </a:lnTo>
                    <a:lnTo>
                      <a:pt x="88" y="56"/>
                    </a:lnTo>
                    <a:lnTo>
                      <a:pt x="86" y="62"/>
                    </a:lnTo>
                    <a:lnTo>
                      <a:pt x="84" y="66"/>
                    </a:lnTo>
                    <a:lnTo>
                      <a:pt x="84" y="74"/>
                    </a:lnTo>
                    <a:lnTo>
                      <a:pt x="90" y="78"/>
                    </a:lnTo>
                    <a:lnTo>
                      <a:pt x="94" y="78"/>
                    </a:lnTo>
                    <a:lnTo>
                      <a:pt x="94" y="82"/>
                    </a:lnTo>
                    <a:lnTo>
                      <a:pt x="92" y="86"/>
                    </a:lnTo>
                    <a:lnTo>
                      <a:pt x="84" y="92"/>
                    </a:lnTo>
                    <a:lnTo>
                      <a:pt x="76" y="98"/>
                    </a:lnTo>
                    <a:lnTo>
                      <a:pt x="72" y="100"/>
                    </a:lnTo>
                    <a:lnTo>
                      <a:pt x="74" y="106"/>
                    </a:lnTo>
                    <a:lnTo>
                      <a:pt x="76" y="106"/>
                    </a:lnTo>
                    <a:lnTo>
                      <a:pt x="76" y="100"/>
                    </a:lnTo>
                    <a:lnTo>
                      <a:pt x="80" y="98"/>
                    </a:lnTo>
                    <a:lnTo>
                      <a:pt x="84" y="98"/>
                    </a:lnTo>
                    <a:lnTo>
                      <a:pt x="90" y="102"/>
                    </a:lnTo>
                    <a:lnTo>
                      <a:pt x="88" y="108"/>
                    </a:lnTo>
                    <a:lnTo>
                      <a:pt x="86" y="114"/>
                    </a:lnTo>
                    <a:lnTo>
                      <a:pt x="90" y="116"/>
                    </a:lnTo>
                    <a:lnTo>
                      <a:pt x="90" y="124"/>
                    </a:lnTo>
                    <a:lnTo>
                      <a:pt x="84" y="128"/>
                    </a:lnTo>
                    <a:lnTo>
                      <a:pt x="80" y="128"/>
                    </a:lnTo>
                    <a:lnTo>
                      <a:pt x="72" y="126"/>
                    </a:lnTo>
                    <a:lnTo>
                      <a:pt x="64" y="136"/>
                    </a:lnTo>
                    <a:lnTo>
                      <a:pt x="64" y="126"/>
                    </a:lnTo>
                    <a:lnTo>
                      <a:pt x="58" y="138"/>
                    </a:lnTo>
                    <a:lnTo>
                      <a:pt x="50" y="146"/>
                    </a:lnTo>
                    <a:lnTo>
                      <a:pt x="50" y="134"/>
                    </a:lnTo>
                    <a:lnTo>
                      <a:pt x="58" y="128"/>
                    </a:lnTo>
                    <a:lnTo>
                      <a:pt x="52" y="126"/>
                    </a:lnTo>
                    <a:lnTo>
                      <a:pt x="46" y="138"/>
                    </a:lnTo>
                    <a:lnTo>
                      <a:pt x="46" y="150"/>
                    </a:lnTo>
                    <a:lnTo>
                      <a:pt x="42" y="154"/>
                    </a:lnTo>
                    <a:lnTo>
                      <a:pt x="40" y="150"/>
                    </a:lnTo>
                    <a:lnTo>
                      <a:pt x="36" y="156"/>
                    </a:lnTo>
                    <a:lnTo>
                      <a:pt x="28" y="162"/>
                    </a:lnTo>
                    <a:lnTo>
                      <a:pt x="26" y="152"/>
                    </a:lnTo>
                    <a:lnTo>
                      <a:pt x="30" y="140"/>
                    </a:lnTo>
                    <a:lnTo>
                      <a:pt x="20" y="154"/>
                    </a:lnTo>
                    <a:lnTo>
                      <a:pt x="18" y="160"/>
                    </a:lnTo>
                    <a:lnTo>
                      <a:pt x="14" y="160"/>
                    </a:lnTo>
                    <a:lnTo>
                      <a:pt x="4" y="152"/>
                    </a:lnTo>
                    <a:lnTo>
                      <a:pt x="0" y="142"/>
                    </a:lnTo>
                    <a:lnTo>
                      <a:pt x="0" y="138"/>
                    </a:lnTo>
                    <a:lnTo>
                      <a:pt x="8" y="140"/>
                    </a:lnTo>
                    <a:lnTo>
                      <a:pt x="4" y="132"/>
                    </a:lnTo>
                    <a:lnTo>
                      <a:pt x="0" y="126"/>
                    </a:lnTo>
                    <a:lnTo>
                      <a:pt x="2" y="124"/>
                    </a:lnTo>
                    <a:lnTo>
                      <a:pt x="6" y="116"/>
                    </a:lnTo>
                    <a:lnTo>
                      <a:pt x="12" y="114"/>
                    </a:lnTo>
                    <a:lnTo>
                      <a:pt x="30" y="118"/>
                    </a:lnTo>
                    <a:lnTo>
                      <a:pt x="26" y="114"/>
                    </a:lnTo>
                    <a:lnTo>
                      <a:pt x="40" y="114"/>
                    </a:lnTo>
                    <a:lnTo>
                      <a:pt x="34" y="110"/>
                    </a:lnTo>
                    <a:lnTo>
                      <a:pt x="24" y="104"/>
                    </a:lnTo>
                    <a:lnTo>
                      <a:pt x="12" y="98"/>
                    </a:lnTo>
                    <a:lnTo>
                      <a:pt x="6" y="98"/>
                    </a:lnTo>
                    <a:lnTo>
                      <a:pt x="8" y="88"/>
                    </a:lnTo>
                    <a:lnTo>
                      <a:pt x="8" y="84"/>
                    </a:lnTo>
                    <a:lnTo>
                      <a:pt x="24" y="84"/>
                    </a:lnTo>
                    <a:lnTo>
                      <a:pt x="22" y="80"/>
                    </a:lnTo>
                    <a:lnTo>
                      <a:pt x="12" y="80"/>
                    </a:lnTo>
                    <a:lnTo>
                      <a:pt x="12" y="76"/>
                    </a:lnTo>
                    <a:lnTo>
                      <a:pt x="14" y="70"/>
                    </a:lnTo>
                    <a:lnTo>
                      <a:pt x="18" y="62"/>
                    </a:lnTo>
                    <a:lnTo>
                      <a:pt x="18" y="58"/>
                    </a:lnTo>
                    <a:lnTo>
                      <a:pt x="22" y="56"/>
                    </a:lnTo>
                    <a:lnTo>
                      <a:pt x="26" y="64"/>
                    </a:lnTo>
                    <a:lnTo>
                      <a:pt x="38" y="68"/>
                    </a:lnTo>
                    <a:lnTo>
                      <a:pt x="42" y="60"/>
                    </a:lnTo>
                    <a:lnTo>
                      <a:pt x="38" y="62"/>
                    </a:lnTo>
                    <a:lnTo>
                      <a:pt x="32" y="58"/>
                    </a:lnTo>
                    <a:lnTo>
                      <a:pt x="26" y="52"/>
                    </a:lnTo>
                    <a:lnTo>
                      <a:pt x="24" y="40"/>
                    </a:lnTo>
                    <a:lnTo>
                      <a:pt x="30" y="40"/>
                    </a:lnTo>
                    <a:lnTo>
                      <a:pt x="34" y="44"/>
                    </a:lnTo>
                    <a:lnTo>
                      <a:pt x="36" y="36"/>
                    </a:lnTo>
                    <a:lnTo>
                      <a:pt x="42" y="36"/>
                    </a:lnTo>
                    <a:lnTo>
                      <a:pt x="46" y="40"/>
                    </a:lnTo>
                    <a:lnTo>
                      <a:pt x="50" y="34"/>
                    </a:lnTo>
                    <a:lnTo>
                      <a:pt x="44" y="28"/>
                    </a:lnTo>
                    <a:lnTo>
                      <a:pt x="50" y="20"/>
                    </a:lnTo>
                    <a:lnTo>
                      <a:pt x="58" y="20"/>
                    </a:lnTo>
                    <a:lnTo>
                      <a:pt x="66" y="18"/>
                    </a:lnTo>
                    <a:lnTo>
                      <a:pt x="72" y="16"/>
                    </a:lnTo>
                    <a:lnTo>
                      <a:pt x="70" y="14"/>
                    </a:lnTo>
                    <a:lnTo>
                      <a:pt x="64" y="10"/>
                    </a:lnTo>
                    <a:lnTo>
                      <a:pt x="60" y="8"/>
                    </a:lnTo>
                    <a:lnTo>
                      <a:pt x="60" y="6"/>
                    </a:lnTo>
                    <a:lnTo>
                      <a:pt x="6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77" name="Freeform 45"/>
              <p:cNvSpPr>
                <a:spLocks/>
              </p:cNvSpPr>
              <p:nvPr/>
            </p:nvSpPr>
            <p:spPr bwMode="ltGray">
              <a:xfrm>
                <a:off x="1635" y="732"/>
                <a:ext cx="12" cy="15"/>
              </a:xfrm>
              <a:custGeom>
                <a:avLst/>
                <a:gdLst>
                  <a:gd name="T0" fmla="*/ 7 w 13"/>
                  <a:gd name="T1" fmla="*/ 0 h 13"/>
                  <a:gd name="T2" fmla="*/ 6 w 13"/>
                  <a:gd name="T3" fmla="*/ 16 h 13"/>
                  <a:gd name="T4" fmla="*/ 4 w 13"/>
                  <a:gd name="T5" fmla="*/ 24 h 13"/>
                  <a:gd name="T6" fmla="*/ 0 w 13"/>
                  <a:gd name="T7" fmla="*/ 12 h 13"/>
                  <a:gd name="T8" fmla="*/ 4 w 13"/>
                  <a:gd name="T9" fmla="*/ 2 h 13"/>
                  <a:gd name="T10" fmla="*/ 7 w 13"/>
                  <a:gd name="T11" fmla="*/ 0 h 13"/>
                  <a:gd name="T12" fmla="*/ 0 60000 65536"/>
                  <a:gd name="T13" fmla="*/ 0 60000 65536"/>
                  <a:gd name="T14" fmla="*/ 0 60000 65536"/>
                  <a:gd name="T15" fmla="*/ 0 60000 65536"/>
                  <a:gd name="T16" fmla="*/ 0 60000 65536"/>
                  <a:gd name="T17" fmla="*/ 0 60000 65536"/>
                  <a:gd name="T18" fmla="*/ 0 w 13"/>
                  <a:gd name="T19" fmla="*/ 0 h 13"/>
                  <a:gd name="T20" fmla="*/ 13 w 13"/>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3" h="13">
                    <a:moveTo>
                      <a:pt x="12" y="0"/>
                    </a:moveTo>
                    <a:lnTo>
                      <a:pt x="8" y="8"/>
                    </a:lnTo>
                    <a:lnTo>
                      <a:pt x="4" y="12"/>
                    </a:lnTo>
                    <a:lnTo>
                      <a:pt x="0" y="6"/>
                    </a:lnTo>
                    <a:lnTo>
                      <a:pt x="4" y="2"/>
                    </a:lnTo>
                    <a:lnTo>
                      <a:pt x="1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78" name="Freeform 46"/>
              <p:cNvSpPr>
                <a:spLocks/>
              </p:cNvSpPr>
              <p:nvPr/>
            </p:nvSpPr>
            <p:spPr bwMode="ltGray">
              <a:xfrm>
                <a:off x="1428" y="1047"/>
                <a:ext cx="283" cy="458"/>
              </a:xfrm>
              <a:custGeom>
                <a:avLst/>
                <a:gdLst>
                  <a:gd name="T0" fmla="*/ 32 w 285"/>
                  <a:gd name="T1" fmla="*/ 60 h 409"/>
                  <a:gd name="T2" fmla="*/ 77 w 285"/>
                  <a:gd name="T3" fmla="*/ 0 h 409"/>
                  <a:gd name="T4" fmla="*/ 89 w 285"/>
                  <a:gd name="T5" fmla="*/ 21 h 409"/>
                  <a:gd name="T6" fmla="*/ 64 w 285"/>
                  <a:gd name="T7" fmla="*/ 92 h 409"/>
                  <a:gd name="T8" fmla="*/ 60 w 285"/>
                  <a:gd name="T9" fmla="*/ 159 h 409"/>
                  <a:gd name="T10" fmla="*/ 70 w 285"/>
                  <a:gd name="T11" fmla="*/ 151 h 409"/>
                  <a:gd name="T12" fmla="*/ 75 w 285"/>
                  <a:gd name="T13" fmla="*/ 130 h 409"/>
                  <a:gd name="T14" fmla="*/ 91 w 285"/>
                  <a:gd name="T15" fmla="*/ 43 h 409"/>
                  <a:gd name="T16" fmla="*/ 113 w 285"/>
                  <a:gd name="T17" fmla="*/ 31 h 409"/>
                  <a:gd name="T18" fmla="*/ 133 w 285"/>
                  <a:gd name="T19" fmla="*/ 35 h 409"/>
                  <a:gd name="T20" fmla="*/ 129 w 285"/>
                  <a:gd name="T21" fmla="*/ 103 h 409"/>
                  <a:gd name="T22" fmla="*/ 115 w 285"/>
                  <a:gd name="T23" fmla="*/ 122 h 409"/>
                  <a:gd name="T24" fmla="*/ 133 w 285"/>
                  <a:gd name="T25" fmla="*/ 122 h 409"/>
                  <a:gd name="T26" fmla="*/ 155 w 285"/>
                  <a:gd name="T27" fmla="*/ 148 h 409"/>
                  <a:gd name="T28" fmla="*/ 177 w 285"/>
                  <a:gd name="T29" fmla="*/ 137 h 409"/>
                  <a:gd name="T30" fmla="*/ 175 w 285"/>
                  <a:gd name="T31" fmla="*/ 187 h 409"/>
                  <a:gd name="T32" fmla="*/ 179 w 285"/>
                  <a:gd name="T33" fmla="*/ 211 h 409"/>
                  <a:gd name="T34" fmla="*/ 207 w 285"/>
                  <a:gd name="T35" fmla="*/ 195 h 409"/>
                  <a:gd name="T36" fmla="*/ 183 w 285"/>
                  <a:gd name="T37" fmla="*/ 258 h 409"/>
                  <a:gd name="T38" fmla="*/ 236 w 285"/>
                  <a:gd name="T39" fmla="*/ 314 h 409"/>
                  <a:gd name="T40" fmla="*/ 242 w 285"/>
                  <a:gd name="T41" fmla="*/ 358 h 409"/>
                  <a:gd name="T42" fmla="*/ 209 w 285"/>
                  <a:gd name="T43" fmla="*/ 377 h 409"/>
                  <a:gd name="T44" fmla="*/ 240 w 285"/>
                  <a:gd name="T45" fmla="*/ 430 h 409"/>
                  <a:gd name="T46" fmla="*/ 260 w 285"/>
                  <a:gd name="T47" fmla="*/ 471 h 409"/>
                  <a:gd name="T48" fmla="*/ 270 w 285"/>
                  <a:gd name="T49" fmla="*/ 535 h 409"/>
                  <a:gd name="T50" fmla="*/ 252 w 285"/>
                  <a:gd name="T51" fmla="*/ 546 h 409"/>
                  <a:gd name="T52" fmla="*/ 238 w 285"/>
                  <a:gd name="T53" fmla="*/ 582 h 409"/>
                  <a:gd name="T54" fmla="*/ 222 w 285"/>
                  <a:gd name="T55" fmla="*/ 535 h 409"/>
                  <a:gd name="T56" fmla="*/ 209 w 285"/>
                  <a:gd name="T57" fmla="*/ 496 h 409"/>
                  <a:gd name="T58" fmla="*/ 195 w 285"/>
                  <a:gd name="T59" fmla="*/ 508 h 409"/>
                  <a:gd name="T60" fmla="*/ 208 w 285"/>
                  <a:gd name="T61" fmla="*/ 582 h 409"/>
                  <a:gd name="T62" fmla="*/ 210 w 285"/>
                  <a:gd name="T63" fmla="*/ 647 h 409"/>
                  <a:gd name="T64" fmla="*/ 179 w 285"/>
                  <a:gd name="T65" fmla="*/ 637 h 409"/>
                  <a:gd name="T66" fmla="*/ 187 w 285"/>
                  <a:gd name="T67" fmla="*/ 695 h 409"/>
                  <a:gd name="T68" fmla="*/ 131 w 285"/>
                  <a:gd name="T69" fmla="*/ 642 h 409"/>
                  <a:gd name="T70" fmla="*/ 123 w 285"/>
                  <a:gd name="T71" fmla="*/ 599 h 409"/>
                  <a:gd name="T72" fmla="*/ 71 w 285"/>
                  <a:gd name="T73" fmla="*/ 577 h 409"/>
                  <a:gd name="T74" fmla="*/ 64 w 285"/>
                  <a:gd name="T75" fmla="*/ 553 h 409"/>
                  <a:gd name="T76" fmla="*/ 73 w 285"/>
                  <a:gd name="T77" fmla="*/ 525 h 409"/>
                  <a:gd name="T78" fmla="*/ 111 w 285"/>
                  <a:gd name="T79" fmla="*/ 525 h 409"/>
                  <a:gd name="T80" fmla="*/ 137 w 285"/>
                  <a:gd name="T81" fmla="*/ 469 h 409"/>
                  <a:gd name="T82" fmla="*/ 153 w 285"/>
                  <a:gd name="T83" fmla="*/ 395 h 409"/>
                  <a:gd name="T84" fmla="*/ 133 w 285"/>
                  <a:gd name="T85" fmla="*/ 331 h 409"/>
                  <a:gd name="T86" fmla="*/ 127 w 285"/>
                  <a:gd name="T87" fmla="*/ 250 h 409"/>
                  <a:gd name="T88" fmla="*/ 105 w 285"/>
                  <a:gd name="T89" fmla="*/ 236 h 409"/>
                  <a:gd name="T90" fmla="*/ 97 w 285"/>
                  <a:gd name="T91" fmla="*/ 274 h 409"/>
                  <a:gd name="T92" fmla="*/ 60 w 285"/>
                  <a:gd name="T93" fmla="*/ 253 h 409"/>
                  <a:gd name="T94" fmla="*/ 28 w 285"/>
                  <a:gd name="T95" fmla="*/ 224 h 409"/>
                  <a:gd name="T96" fmla="*/ 12 w 285"/>
                  <a:gd name="T97" fmla="*/ 211 h 409"/>
                  <a:gd name="T98" fmla="*/ 4 w 285"/>
                  <a:gd name="T99" fmla="*/ 179 h 409"/>
                  <a:gd name="T100" fmla="*/ 28 w 285"/>
                  <a:gd name="T101" fmla="*/ 176 h 40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5"/>
                  <a:gd name="T154" fmla="*/ 0 h 409"/>
                  <a:gd name="T155" fmla="*/ 285 w 285"/>
                  <a:gd name="T156" fmla="*/ 409 h 40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5" h="409">
                    <a:moveTo>
                      <a:pt x="0" y="84"/>
                    </a:moveTo>
                    <a:lnTo>
                      <a:pt x="8" y="66"/>
                    </a:lnTo>
                    <a:lnTo>
                      <a:pt x="32" y="34"/>
                    </a:lnTo>
                    <a:lnTo>
                      <a:pt x="58" y="10"/>
                    </a:lnTo>
                    <a:lnTo>
                      <a:pt x="70" y="2"/>
                    </a:lnTo>
                    <a:lnTo>
                      <a:pt x="82" y="0"/>
                    </a:lnTo>
                    <a:lnTo>
                      <a:pt x="96" y="6"/>
                    </a:lnTo>
                    <a:lnTo>
                      <a:pt x="100" y="10"/>
                    </a:lnTo>
                    <a:lnTo>
                      <a:pt x="94" y="12"/>
                    </a:lnTo>
                    <a:lnTo>
                      <a:pt x="78" y="24"/>
                    </a:lnTo>
                    <a:lnTo>
                      <a:pt x="60" y="46"/>
                    </a:lnTo>
                    <a:lnTo>
                      <a:pt x="64" y="52"/>
                    </a:lnTo>
                    <a:lnTo>
                      <a:pt x="58" y="58"/>
                    </a:lnTo>
                    <a:lnTo>
                      <a:pt x="52" y="70"/>
                    </a:lnTo>
                    <a:lnTo>
                      <a:pt x="60" y="90"/>
                    </a:lnTo>
                    <a:lnTo>
                      <a:pt x="38" y="102"/>
                    </a:lnTo>
                    <a:lnTo>
                      <a:pt x="60" y="104"/>
                    </a:lnTo>
                    <a:lnTo>
                      <a:pt x="70" y="86"/>
                    </a:lnTo>
                    <a:lnTo>
                      <a:pt x="64" y="74"/>
                    </a:lnTo>
                    <a:lnTo>
                      <a:pt x="68" y="60"/>
                    </a:lnTo>
                    <a:lnTo>
                      <a:pt x="80" y="74"/>
                    </a:lnTo>
                    <a:lnTo>
                      <a:pt x="74" y="56"/>
                    </a:lnTo>
                    <a:lnTo>
                      <a:pt x="78" y="36"/>
                    </a:lnTo>
                    <a:lnTo>
                      <a:pt x="96" y="24"/>
                    </a:lnTo>
                    <a:lnTo>
                      <a:pt x="112" y="36"/>
                    </a:lnTo>
                    <a:lnTo>
                      <a:pt x="106" y="22"/>
                    </a:lnTo>
                    <a:lnTo>
                      <a:pt x="118" y="18"/>
                    </a:lnTo>
                    <a:lnTo>
                      <a:pt x="128" y="16"/>
                    </a:lnTo>
                    <a:lnTo>
                      <a:pt x="134" y="16"/>
                    </a:lnTo>
                    <a:lnTo>
                      <a:pt x="138" y="20"/>
                    </a:lnTo>
                    <a:lnTo>
                      <a:pt x="138" y="28"/>
                    </a:lnTo>
                    <a:lnTo>
                      <a:pt x="134" y="36"/>
                    </a:lnTo>
                    <a:lnTo>
                      <a:pt x="134" y="58"/>
                    </a:lnTo>
                    <a:lnTo>
                      <a:pt x="126" y="60"/>
                    </a:lnTo>
                    <a:lnTo>
                      <a:pt x="122" y="64"/>
                    </a:lnTo>
                    <a:lnTo>
                      <a:pt x="120" y="70"/>
                    </a:lnTo>
                    <a:lnTo>
                      <a:pt x="124" y="74"/>
                    </a:lnTo>
                    <a:lnTo>
                      <a:pt x="130" y="74"/>
                    </a:lnTo>
                    <a:lnTo>
                      <a:pt x="138" y="70"/>
                    </a:lnTo>
                    <a:lnTo>
                      <a:pt x="138" y="84"/>
                    </a:lnTo>
                    <a:lnTo>
                      <a:pt x="148" y="72"/>
                    </a:lnTo>
                    <a:lnTo>
                      <a:pt x="160" y="84"/>
                    </a:lnTo>
                    <a:lnTo>
                      <a:pt x="154" y="66"/>
                    </a:lnTo>
                    <a:lnTo>
                      <a:pt x="162" y="60"/>
                    </a:lnTo>
                    <a:lnTo>
                      <a:pt x="182" y="78"/>
                    </a:lnTo>
                    <a:lnTo>
                      <a:pt x="184" y="84"/>
                    </a:lnTo>
                    <a:lnTo>
                      <a:pt x="190" y="96"/>
                    </a:lnTo>
                    <a:lnTo>
                      <a:pt x="180" y="106"/>
                    </a:lnTo>
                    <a:lnTo>
                      <a:pt x="178" y="120"/>
                    </a:lnTo>
                    <a:lnTo>
                      <a:pt x="194" y="104"/>
                    </a:lnTo>
                    <a:lnTo>
                      <a:pt x="184" y="120"/>
                    </a:lnTo>
                    <a:lnTo>
                      <a:pt x="202" y="110"/>
                    </a:lnTo>
                    <a:lnTo>
                      <a:pt x="192" y="128"/>
                    </a:lnTo>
                    <a:lnTo>
                      <a:pt x="212" y="110"/>
                    </a:lnTo>
                    <a:lnTo>
                      <a:pt x="216" y="130"/>
                    </a:lnTo>
                    <a:lnTo>
                      <a:pt x="200" y="132"/>
                    </a:lnTo>
                    <a:lnTo>
                      <a:pt x="188" y="146"/>
                    </a:lnTo>
                    <a:lnTo>
                      <a:pt x="218" y="140"/>
                    </a:lnTo>
                    <a:lnTo>
                      <a:pt x="238" y="148"/>
                    </a:lnTo>
                    <a:lnTo>
                      <a:pt x="246" y="178"/>
                    </a:lnTo>
                    <a:lnTo>
                      <a:pt x="228" y="188"/>
                    </a:lnTo>
                    <a:lnTo>
                      <a:pt x="252" y="198"/>
                    </a:lnTo>
                    <a:lnTo>
                      <a:pt x="252" y="204"/>
                    </a:lnTo>
                    <a:lnTo>
                      <a:pt x="228" y="200"/>
                    </a:lnTo>
                    <a:lnTo>
                      <a:pt x="230" y="212"/>
                    </a:lnTo>
                    <a:lnTo>
                      <a:pt x="216" y="214"/>
                    </a:lnTo>
                    <a:lnTo>
                      <a:pt x="236" y="226"/>
                    </a:lnTo>
                    <a:lnTo>
                      <a:pt x="234" y="236"/>
                    </a:lnTo>
                    <a:lnTo>
                      <a:pt x="250" y="244"/>
                    </a:lnTo>
                    <a:lnTo>
                      <a:pt x="260" y="252"/>
                    </a:lnTo>
                    <a:lnTo>
                      <a:pt x="260" y="260"/>
                    </a:lnTo>
                    <a:lnTo>
                      <a:pt x="270" y="268"/>
                    </a:lnTo>
                    <a:lnTo>
                      <a:pt x="278" y="280"/>
                    </a:lnTo>
                    <a:lnTo>
                      <a:pt x="284" y="296"/>
                    </a:lnTo>
                    <a:lnTo>
                      <a:pt x="280" y="304"/>
                    </a:lnTo>
                    <a:lnTo>
                      <a:pt x="268" y="296"/>
                    </a:lnTo>
                    <a:lnTo>
                      <a:pt x="270" y="308"/>
                    </a:lnTo>
                    <a:lnTo>
                      <a:pt x="262" y="310"/>
                    </a:lnTo>
                    <a:lnTo>
                      <a:pt x="252" y="304"/>
                    </a:lnTo>
                    <a:lnTo>
                      <a:pt x="254" y="316"/>
                    </a:lnTo>
                    <a:lnTo>
                      <a:pt x="248" y="330"/>
                    </a:lnTo>
                    <a:lnTo>
                      <a:pt x="244" y="326"/>
                    </a:lnTo>
                    <a:lnTo>
                      <a:pt x="238" y="316"/>
                    </a:lnTo>
                    <a:lnTo>
                      <a:pt x="232" y="304"/>
                    </a:lnTo>
                    <a:lnTo>
                      <a:pt x="242" y="290"/>
                    </a:lnTo>
                    <a:lnTo>
                      <a:pt x="222" y="288"/>
                    </a:lnTo>
                    <a:lnTo>
                      <a:pt x="216" y="282"/>
                    </a:lnTo>
                    <a:lnTo>
                      <a:pt x="212" y="282"/>
                    </a:lnTo>
                    <a:lnTo>
                      <a:pt x="214" y="298"/>
                    </a:lnTo>
                    <a:lnTo>
                      <a:pt x="200" y="288"/>
                    </a:lnTo>
                    <a:lnTo>
                      <a:pt x="206" y="306"/>
                    </a:lnTo>
                    <a:lnTo>
                      <a:pt x="208" y="328"/>
                    </a:lnTo>
                    <a:lnTo>
                      <a:pt x="214" y="330"/>
                    </a:lnTo>
                    <a:lnTo>
                      <a:pt x="222" y="334"/>
                    </a:lnTo>
                    <a:lnTo>
                      <a:pt x="222" y="348"/>
                    </a:lnTo>
                    <a:lnTo>
                      <a:pt x="218" y="368"/>
                    </a:lnTo>
                    <a:lnTo>
                      <a:pt x="214" y="380"/>
                    </a:lnTo>
                    <a:lnTo>
                      <a:pt x="216" y="398"/>
                    </a:lnTo>
                    <a:lnTo>
                      <a:pt x="184" y="362"/>
                    </a:lnTo>
                    <a:lnTo>
                      <a:pt x="170" y="356"/>
                    </a:lnTo>
                    <a:lnTo>
                      <a:pt x="180" y="376"/>
                    </a:lnTo>
                    <a:lnTo>
                      <a:pt x="192" y="396"/>
                    </a:lnTo>
                    <a:lnTo>
                      <a:pt x="190" y="408"/>
                    </a:lnTo>
                    <a:lnTo>
                      <a:pt x="164" y="392"/>
                    </a:lnTo>
                    <a:lnTo>
                      <a:pt x="136" y="364"/>
                    </a:lnTo>
                    <a:lnTo>
                      <a:pt x="140" y="354"/>
                    </a:lnTo>
                    <a:lnTo>
                      <a:pt x="136" y="350"/>
                    </a:lnTo>
                    <a:lnTo>
                      <a:pt x="128" y="340"/>
                    </a:lnTo>
                    <a:lnTo>
                      <a:pt x="122" y="322"/>
                    </a:lnTo>
                    <a:lnTo>
                      <a:pt x="92" y="322"/>
                    </a:lnTo>
                    <a:lnTo>
                      <a:pt x="76" y="328"/>
                    </a:lnTo>
                    <a:lnTo>
                      <a:pt x="70" y="324"/>
                    </a:lnTo>
                    <a:lnTo>
                      <a:pt x="66" y="320"/>
                    </a:lnTo>
                    <a:lnTo>
                      <a:pt x="64" y="314"/>
                    </a:lnTo>
                    <a:lnTo>
                      <a:pt x="68" y="308"/>
                    </a:lnTo>
                    <a:lnTo>
                      <a:pt x="72" y="302"/>
                    </a:lnTo>
                    <a:lnTo>
                      <a:pt x="78" y="298"/>
                    </a:lnTo>
                    <a:lnTo>
                      <a:pt x="86" y="294"/>
                    </a:lnTo>
                    <a:lnTo>
                      <a:pt x="96" y="298"/>
                    </a:lnTo>
                    <a:lnTo>
                      <a:pt x="116" y="298"/>
                    </a:lnTo>
                    <a:lnTo>
                      <a:pt x="132" y="296"/>
                    </a:lnTo>
                    <a:lnTo>
                      <a:pt x="126" y="280"/>
                    </a:lnTo>
                    <a:lnTo>
                      <a:pt x="142" y="266"/>
                    </a:lnTo>
                    <a:lnTo>
                      <a:pt x="148" y="256"/>
                    </a:lnTo>
                    <a:lnTo>
                      <a:pt x="160" y="254"/>
                    </a:lnTo>
                    <a:lnTo>
                      <a:pt x="158" y="224"/>
                    </a:lnTo>
                    <a:lnTo>
                      <a:pt x="148" y="206"/>
                    </a:lnTo>
                    <a:lnTo>
                      <a:pt x="128" y="194"/>
                    </a:lnTo>
                    <a:lnTo>
                      <a:pt x="138" y="188"/>
                    </a:lnTo>
                    <a:lnTo>
                      <a:pt x="134" y="170"/>
                    </a:lnTo>
                    <a:lnTo>
                      <a:pt x="130" y="158"/>
                    </a:lnTo>
                    <a:lnTo>
                      <a:pt x="132" y="142"/>
                    </a:lnTo>
                    <a:lnTo>
                      <a:pt x="126" y="144"/>
                    </a:lnTo>
                    <a:lnTo>
                      <a:pt x="118" y="134"/>
                    </a:lnTo>
                    <a:lnTo>
                      <a:pt x="110" y="134"/>
                    </a:lnTo>
                    <a:lnTo>
                      <a:pt x="118" y="152"/>
                    </a:lnTo>
                    <a:lnTo>
                      <a:pt x="112" y="156"/>
                    </a:lnTo>
                    <a:lnTo>
                      <a:pt x="102" y="156"/>
                    </a:lnTo>
                    <a:lnTo>
                      <a:pt x="84" y="148"/>
                    </a:lnTo>
                    <a:lnTo>
                      <a:pt x="86" y="154"/>
                    </a:lnTo>
                    <a:lnTo>
                      <a:pt x="60" y="144"/>
                    </a:lnTo>
                    <a:lnTo>
                      <a:pt x="46" y="140"/>
                    </a:lnTo>
                    <a:lnTo>
                      <a:pt x="34" y="138"/>
                    </a:lnTo>
                    <a:lnTo>
                      <a:pt x="28" y="128"/>
                    </a:lnTo>
                    <a:lnTo>
                      <a:pt x="34" y="120"/>
                    </a:lnTo>
                    <a:lnTo>
                      <a:pt x="20" y="122"/>
                    </a:lnTo>
                    <a:lnTo>
                      <a:pt x="12" y="120"/>
                    </a:lnTo>
                    <a:lnTo>
                      <a:pt x="8" y="118"/>
                    </a:lnTo>
                    <a:lnTo>
                      <a:pt x="6" y="114"/>
                    </a:lnTo>
                    <a:lnTo>
                      <a:pt x="4" y="102"/>
                    </a:lnTo>
                    <a:lnTo>
                      <a:pt x="4" y="94"/>
                    </a:lnTo>
                    <a:lnTo>
                      <a:pt x="20" y="100"/>
                    </a:lnTo>
                    <a:lnTo>
                      <a:pt x="28" y="100"/>
                    </a:lnTo>
                    <a:lnTo>
                      <a:pt x="0" y="8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79" name="Freeform 47"/>
              <p:cNvSpPr>
                <a:spLocks/>
              </p:cNvSpPr>
              <p:nvPr/>
            </p:nvSpPr>
            <p:spPr bwMode="ltGray">
              <a:xfrm>
                <a:off x="1566" y="1070"/>
                <a:ext cx="43" cy="50"/>
              </a:xfrm>
              <a:custGeom>
                <a:avLst/>
                <a:gdLst>
                  <a:gd name="T0" fmla="*/ 8 w 43"/>
                  <a:gd name="T1" fmla="*/ 0 h 45"/>
                  <a:gd name="T2" fmla="*/ 2 w 43"/>
                  <a:gd name="T3" fmla="*/ 20 h 45"/>
                  <a:gd name="T4" fmla="*/ 4 w 43"/>
                  <a:gd name="T5" fmla="*/ 37 h 45"/>
                  <a:gd name="T6" fmla="*/ 0 w 43"/>
                  <a:gd name="T7" fmla="*/ 51 h 45"/>
                  <a:gd name="T8" fmla="*/ 8 w 43"/>
                  <a:gd name="T9" fmla="*/ 67 h 45"/>
                  <a:gd name="T10" fmla="*/ 20 w 43"/>
                  <a:gd name="T11" fmla="*/ 60 h 45"/>
                  <a:gd name="T12" fmla="*/ 42 w 43"/>
                  <a:gd name="T13" fmla="*/ 74 h 45"/>
                  <a:gd name="T14" fmla="*/ 40 w 43"/>
                  <a:gd name="T15" fmla="*/ 30 h 45"/>
                  <a:gd name="T16" fmla="*/ 34 w 43"/>
                  <a:gd name="T17" fmla="*/ 16 h 45"/>
                  <a:gd name="T18" fmla="*/ 18 w 43"/>
                  <a:gd name="T19" fmla="*/ 11 h 45"/>
                  <a:gd name="T20" fmla="*/ 8 w 43"/>
                  <a:gd name="T21" fmla="*/ 0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
                  <a:gd name="T34" fmla="*/ 0 h 45"/>
                  <a:gd name="T35" fmla="*/ 43 w 43"/>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 h="45">
                    <a:moveTo>
                      <a:pt x="8" y="0"/>
                    </a:moveTo>
                    <a:lnTo>
                      <a:pt x="2" y="12"/>
                    </a:lnTo>
                    <a:lnTo>
                      <a:pt x="4" y="22"/>
                    </a:lnTo>
                    <a:lnTo>
                      <a:pt x="0" y="30"/>
                    </a:lnTo>
                    <a:lnTo>
                      <a:pt x="8" y="40"/>
                    </a:lnTo>
                    <a:lnTo>
                      <a:pt x="20" y="36"/>
                    </a:lnTo>
                    <a:lnTo>
                      <a:pt x="42" y="44"/>
                    </a:lnTo>
                    <a:lnTo>
                      <a:pt x="40" y="18"/>
                    </a:lnTo>
                    <a:lnTo>
                      <a:pt x="34" y="10"/>
                    </a:lnTo>
                    <a:lnTo>
                      <a:pt x="18" y="6"/>
                    </a:lnTo>
                    <a:lnTo>
                      <a:pt x="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80" name="Freeform 48"/>
              <p:cNvSpPr>
                <a:spLocks/>
              </p:cNvSpPr>
              <p:nvPr/>
            </p:nvSpPr>
            <p:spPr bwMode="ltGray">
              <a:xfrm>
                <a:off x="1537" y="1280"/>
                <a:ext cx="28" cy="37"/>
              </a:xfrm>
              <a:custGeom>
                <a:avLst/>
                <a:gdLst>
                  <a:gd name="T0" fmla="*/ 23 w 29"/>
                  <a:gd name="T1" fmla="*/ 13 h 33"/>
                  <a:gd name="T2" fmla="*/ 17 w 29"/>
                  <a:gd name="T3" fmla="*/ 2 h 33"/>
                  <a:gd name="T4" fmla="*/ 14 w 29"/>
                  <a:gd name="T5" fmla="*/ 0 h 33"/>
                  <a:gd name="T6" fmla="*/ 12 w 29"/>
                  <a:gd name="T7" fmla="*/ 2 h 33"/>
                  <a:gd name="T8" fmla="*/ 0 w 29"/>
                  <a:gd name="T9" fmla="*/ 31 h 33"/>
                  <a:gd name="T10" fmla="*/ 0 w 29"/>
                  <a:gd name="T11" fmla="*/ 54 h 33"/>
                  <a:gd name="T12" fmla="*/ 14 w 29"/>
                  <a:gd name="T13" fmla="*/ 56 h 33"/>
                  <a:gd name="T14" fmla="*/ 17 w 29"/>
                  <a:gd name="T15" fmla="*/ 39 h 33"/>
                  <a:gd name="T16" fmla="*/ 23 w 29"/>
                  <a:gd name="T17" fmla="*/ 13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33"/>
                  <a:gd name="T29" fmla="*/ 29 w 29"/>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33">
                    <a:moveTo>
                      <a:pt x="28" y="8"/>
                    </a:moveTo>
                    <a:lnTo>
                      <a:pt x="22" y="2"/>
                    </a:lnTo>
                    <a:lnTo>
                      <a:pt x="16" y="0"/>
                    </a:lnTo>
                    <a:lnTo>
                      <a:pt x="12" y="2"/>
                    </a:lnTo>
                    <a:lnTo>
                      <a:pt x="0" y="18"/>
                    </a:lnTo>
                    <a:lnTo>
                      <a:pt x="0" y="30"/>
                    </a:lnTo>
                    <a:lnTo>
                      <a:pt x="14" y="32"/>
                    </a:lnTo>
                    <a:lnTo>
                      <a:pt x="22" y="22"/>
                    </a:lnTo>
                    <a:lnTo>
                      <a:pt x="28" y="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81" name="Freeform 49"/>
              <p:cNvSpPr>
                <a:spLocks/>
              </p:cNvSpPr>
              <p:nvPr/>
            </p:nvSpPr>
            <p:spPr bwMode="ltGray">
              <a:xfrm>
                <a:off x="1517" y="1242"/>
                <a:ext cx="23" cy="17"/>
              </a:xfrm>
              <a:custGeom>
                <a:avLst/>
                <a:gdLst>
                  <a:gd name="T0" fmla="*/ 22 w 23"/>
                  <a:gd name="T1" fmla="*/ 0 h 15"/>
                  <a:gd name="T2" fmla="*/ 6 w 23"/>
                  <a:gd name="T3" fmla="*/ 14 h 15"/>
                  <a:gd name="T4" fmla="*/ 0 w 23"/>
                  <a:gd name="T5" fmla="*/ 26 h 15"/>
                  <a:gd name="T6" fmla="*/ 12 w 23"/>
                  <a:gd name="T7" fmla="*/ 18 h 15"/>
                  <a:gd name="T8" fmla="*/ 22 w 23"/>
                  <a:gd name="T9" fmla="*/ 0 h 15"/>
                  <a:gd name="T10" fmla="*/ 0 60000 65536"/>
                  <a:gd name="T11" fmla="*/ 0 60000 65536"/>
                  <a:gd name="T12" fmla="*/ 0 60000 65536"/>
                  <a:gd name="T13" fmla="*/ 0 60000 65536"/>
                  <a:gd name="T14" fmla="*/ 0 60000 65536"/>
                  <a:gd name="T15" fmla="*/ 0 w 23"/>
                  <a:gd name="T16" fmla="*/ 0 h 15"/>
                  <a:gd name="T17" fmla="*/ 23 w 23"/>
                  <a:gd name="T18" fmla="*/ 15 h 15"/>
                </a:gdLst>
                <a:ahLst/>
                <a:cxnLst>
                  <a:cxn ang="T10">
                    <a:pos x="T0" y="T1"/>
                  </a:cxn>
                  <a:cxn ang="T11">
                    <a:pos x="T2" y="T3"/>
                  </a:cxn>
                  <a:cxn ang="T12">
                    <a:pos x="T4" y="T5"/>
                  </a:cxn>
                  <a:cxn ang="T13">
                    <a:pos x="T6" y="T7"/>
                  </a:cxn>
                  <a:cxn ang="T14">
                    <a:pos x="T8" y="T9"/>
                  </a:cxn>
                </a:cxnLst>
                <a:rect l="T15" t="T16" r="T17" b="T18"/>
                <a:pathLst>
                  <a:path w="23" h="15">
                    <a:moveTo>
                      <a:pt x="22" y="0"/>
                    </a:moveTo>
                    <a:lnTo>
                      <a:pt x="6" y="8"/>
                    </a:lnTo>
                    <a:lnTo>
                      <a:pt x="0" y="14"/>
                    </a:lnTo>
                    <a:lnTo>
                      <a:pt x="12" y="10"/>
                    </a:lnTo>
                    <a:lnTo>
                      <a:pt x="2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82" name="Freeform 50"/>
              <p:cNvSpPr>
                <a:spLocks/>
              </p:cNvSpPr>
              <p:nvPr/>
            </p:nvSpPr>
            <p:spPr bwMode="ltGray">
              <a:xfrm>
                <a:off x="1392" y="1009"/>
                <a:ext cx="74" cy="89"/>
              </a:xfrm>
              <a:custGeom>
                <a:avLst/>
                <a:gdLst>
                  <a:gd name="T0" fmla="*/ 2 w 75"/>
                  <a:gd name="T1" fmla="*/ 142 h 79"/>
                  <a:gd name="T2" fmla="*/ 16 w 75"/>
                  <a:gd name="T3" fmla="*/ 119 h 79"/>
                  <a:gd name="T4" fmla="*/ 16 w 75"/>
                  <a:gd name="T5" fmla="*/ 104 h 79"/>
                  <a:gd name="T6" fmla="*/ 10 w 75"/>
                  <a:gd name="T7" fmla="*/ 90 h 79"/>
                  <a:gd name="T8" fmla="*/ 24 w 75"/>
                  <a:gd name="T9" fmla="*/ 99 h 79"/>
                  <a:gd name="T10" fmla="*/ 36 w 75"/>
                  <a:gd name="T11" fmla="*/ 110 h 79"/>
                  <a:gd name="T12" fmla="*/ 51 w 75"/>
                  <a:gd name="T13" fmla="*/ 80 h 79"/>
                  <a:gd name="T14" fmla="*/ 69 w 75"/>
                  <a:gd name="T15" fmla="*/ 47 h 79"/>
                  <a:gd name="T16" fmla="*/ 69 w 75"/>
                  <a:gd name="T17" fmla="*/ 26 h 79"/>
                  <a:gd name="T18" fmla="*/ 55 w 75"/>
                  <a:gd name="T19" fmla="*/ 23 h 79"/>
                  <a:gd name="T20" fmla="*/ 41 w 75"/>
                  <a:gd name="T21" fmla="*/ 0 h 79"/>
                  <a:gd name="T22" fmla="*/ 28 w 75"/>
                  <a:gd name="T23" fmla="*/ 0 h 79"/>
                  <a:gd name="T24" fmla="*/ 26 w 75"/>
                  <a:gd name="T25" fmla="*/ 26 h 79"/>
                  <a:gd name="T26" fmla="*/ 16 w 75"/>
                  <a:gd name="T27" fmla="*/ 23 h 79"/>
                  <a:gd name="T28" fmla="*/ 12 w 75"/>
                  <a:gd name="T29" fmla="*/ 61 h 79"/>
                  <a:gd name="T30" fmla="*/ 2 w 75"/>
                  <a:gd name="T31" fmla="*/ 90 h 79"/>
                  <a:gd name="T32" fmla="*/ 0 w 75"/>
                  <a:gd name="T33" fmla="*/ 113 h 79"/>
                  <a:gd name="T34" fmla="*/ 2 w 75"/>
                  <a:gd name="T35" fmla="*/ 142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5"/>
                  <a:gd name="T55" fmla="*/ 0 h 79"/>
                  <a:gd name="T56" fmla="*/ 75 w 75"/>
                  <a:gd name="T57" fmla="*/ 79 h 7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5" h="79">
                    <a:moveTo>
                      <a:pt x="2" y="78"/>
                    </a:moveTo>
                    <a:lnTo>
                      <a:pt x="16" y="66"/>
                    </a:lnTo>
                    <a:lnTo>
                      <a:pt x="16" y="58"/>
                    </a:lnTo>
                    <a:lnTo>
                      <a:pt x="10" y="50"/>
                    </a:lnTo>
                    <a:lnTo>
                      <a:pt x="24" y="54"/>
                    </a:lnTo>
                    <a:lnTo>
                      <a:pt x="36" y="60"/>
                    </a:lnTo>
                    <a:lnTo>
                      <a:pt x="56" y="44"/>
                    </a:lnTo>
                    <a:lnTo>
                      <a:pt x="74" y="26"/>
                    </a:lnTo>
                    <a:lnTo>
                      <a:pt x="74" y="14"/>
                    </a:lnTo>
                    <a:lnTo>
                      <a:pt x="60" y="12"/>
                    </a:lnTo>
                    <a:lnTo>
                      <a:pt x="46" y="0"/>
                    </a:lnTo>
                    <a:lnTo>
                      <a:pt x="28" y="0"/>
                    </a:lnTo>
                    <a:lnTo>
                      <a:pt x="26" y="14"/>
                    </a:lnTo>
                    <a:lnTo>
                      <a:pt x="16" y="12"/>
                    </a:lnTo>
                    <a:lnTo>
                      <a:pt x="12" y="34"/>
                    </a:lnTo>
                    <a:lnTo>
                      <a:pt x="2" y="50"/>
                    </a:lnTo>
                    <a:lnTo>
                      <a:pt x="0" y="62"/>
                    </a:lnTo>
                    <a:lnTo>
                      <a:pt x="2" y="7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83" name="Freeform 51"/>
              <p:cNvSpPr>
                <a:spLocks/>
              </p:cNvSpPr>
              <p:nvPr/>
            </p:nvSpPr>
            <p:spPr bwMode="ltGray">
              <a:xfrm>
                <a:off x="1314" y="1000"/>
                <a:ext cx="80" cy="118"/>
              </a:xfrm>
              <a:custGeom>
                <a:avLst/>
                <a:gdLst>
                  <a:gd name="T0" fmla="*/ 73 w 81"/>
                  <a:gd name="T1" fmla="*/ 17 h 105"/>
                  <a:gd name="T2" fmla="*/ 69 w 81"/>
                  <a:gd name="T3" fmla="*/ 17 h 105"/>
                  <a:gd name="T4" fmla="*/ 53 w 81"/>
                  <a:gd name="T5" fmla="*/ 17 h 105"/>
                  <a:gd name="T6" fmla="*/ 49 w 81"/>
                  <a:gd name="T7" fmla="*/ 4 h 105"/>
                  <a:gd name="T8" fmla="*/ 38 w 81"/>
                  <a:gd name="T9" fmla="*/ 0 h 105"/>
                  <a:gd name="T10" fmla="*/ 36 w 81"/>
                  <a:gd name="T11" fmla="*/ 57 h 105"/>
                  <a:gd name="T12" fmla="*/ 26 w 81"/>
                  <a:gd name="T13" fmla="*/ 90 h 105"/>
                  <a:gd name="T14" fmla="*/ 20 w 81"/>
                  <a:gd name="T15" fmla="*/ 75 h 105"/>
                  <a:gd name="T16" fmla="*/ 16 w 81"/>
                  <a:gd name="T17" fmla="*/ 54 h 105"/>
                  <a:gd name="T18" fmla="*/ 6 w 81"/>
                  <a:gd name="T19" fmla="*/ 54 h 105"/>
                  <a:gd name="T20" fmla="*/ 0 w 81"/>
                  <a:gd name="T21" fmla="*/ 75 h 105"/>
                  <a:gd name="T22" fmla="*/ 0 w 81"/>
                  <a:gd name="T23" fmla="*/ 92 h 105"/>
                  <a:gd name="T24" fmla="*/ 6 w 81"/>
                  <a:gd name="T25" fmla="*/ 103 h 105"/>
                  <a:gd name="T26" fmla="*/ 16 w 81"/>
                  <a:gd name="T27" fmla="*/ 136 h 105"/>
                  <a:gd name="T28" fmla="*/ 16 w 81"/>
                  <a:gd name="T29" fmla="*/ 164 h 105"/>
                  <a:gd name="T30" fmla="*/ 20 w 81"/>
                  <a:gd name="T31" fmla="*/ 185 h 105"/>
                  <a:gd name="T32" fmla="*/ 30 w 81"/>
                  <a:gd name="T33" fmla="*/ 175 h 105"/>
                  <a:gd name="T34" fmla="*/ 28 w 81"/>
                  <a:gd name="T35" fmla="*/ 157 h 105"/>
                  <a:gd name="T36" fmla="*/ 32 w 81"/>
                  <a:gd name="T37" fmla="*/ 151 h 105"/>
                  <a:gd name="T38" fmla="*/ 36 w 81"/>
                  <a:gd name="T39" fmla="*/ 170 h 105"/>
                  <a:gd name="T40" fmla="*/ 43 w 81"/>
                  <a:gd name="T41" fmla="*/ 164 h 105"/>
                  <a:gd name="T42" fmla="*/ 53 w 81"/>
                  <a:gd name="T43" fmla="*/ 157 h 105"/>
                  <a:gd name="T44" fmla="*/ 55 w 81"/>
                  <a:gd name="T45" fmla="*/ 133 h 105"/>
                  <a:gd name="T46" fmla="*/ 63 w 81"/>
                  <a:gd name="T47" fmla="*/ 121 h 105"/>
                  <a:gd name="T48" fmla="*/ 65 w 81"/>
                  <a:gd name="T49" fmla="*/ 88 h 105"/>
                  <a:gd name="T50" fmla="*/ 59 w 81"/>
                  <a:gd name="T51" fmla="*/ 75 h 105"/>
                  <a:gd name="T52" fmla="*/ 43 w 81"/>
                  <a:gd name="T53" fmla="*/ 69 h 105"/>
                  <a:gd name="T54" fmla="*/ 59 w 81"/>
                  <a:gd name="T55" fmla="*/ 57 h 105"/>
                  <a:gd name="T56" fmla="*/ 69 w 81"/>
                  <a:gd name="T57" fmla="*/ 49 h 105"/>
                  <a:gd name="T58" fmla="*/ 69 w 81"/>
                  <a:gd name="T59" fmla="*/ 35 h 105"/>
                  <a:gd name="T60" fmla="*/ 75 w 81"/>
                  <a:gd name="T61" fmla="*/ 35 h 105"/>
                  <a:gd name="T62" fmla="*/ 73 w 81"/>
                  <a:gd name="T63" fmla="*/ 17 h 1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1"/>
                  <a:gd name="T97" fmla="*/ 0 h 105"/>
                  <a:gd name="T98" fmla="*/ 81 w 81"/>
                  <a:gd name="T99" fmla="*/ 105 h 1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1" h="105">
                    <a:moveTo>
                      <a:pt x="78" y="10"/>
                    </a:moveTo>
                    <a:lnTo>
                      <a:pt x="74" y="10"/>
                    </a:lnTo>
                    <a:lnTo>
                      <a:pt x="58" y="10"/>
                    </a:lnTo>
                    <a:lnTo>
                      <a:pt x="54" y="4"/>
                    </a:lnTo>
                    <a:lnTo>
                      <a:pt x="38" y="0"/>
                    </a:lnTo>
                    <a:lnTo>
                      <a:pt x="36" y="32"/>
                    </a:lnTo>
                    <a:lnTo>
                      <a:pt x="26" y="50"/>
                    </a:lnTo>
                    <a:lnTo>
                      <a:pt x="20" y="42"/>
                    </a:lnTo>
                    <a:lnTo>
                      <a:pt x="16" y="30"/>
                    </a:lnTo>
                    <a:lnTo>
                      <a:pt x="6" y="30"/>
                    </a:lnTo>
                    <a:lnTo>
                      <a:pt x="0" y="42"/>
                    </a:lnTo>
                    <a:lnTo>
                      <a:pt x="0" y="52"/>
                    </a:lnTo>
                    <a:lnTo>
                      <a:pt x="6" y="58"/>
                    </a:lnTo>
                    <a:lnTo>
                      <a:pt x="16" y="76"/>
                    </a:lnTo>
                    <a:lnTo>
                      <a:pt x="16" y="92"/>
                    </a:lnTo>
                    <a:lnTo>
                      <a:pt x="20" y="104"/>
                    </a:lnTo>
                    <a:lnTo>
                      <a:pt x="30" y="98"/>
                    </a:lnTo>
                    <a:lnTo>
                      <a:pt x="28" y="88"/>
                    </a:lnTo>
                    <a:lnTo>
                      <a:pt x="32" y="84"/>
                    </a:lnTo>
                    <a:lnTo>
                      <a:pt x="36" y="94"/>
                    </a:lnTo>
                    <a:lnTo>
                      <a:pt x="48" y="92"/>
                    </a:lnTo>
                    <a:lnTo>
                      <a:pt x="58" y="88"/>
                    </a:lnTo>
                    <a:lnTo>
                      <a:pt x="60" y="74"/>
                    </a:lnTo>
                    <a:lnTo>
                      <a:pt x="68" y="68"/>
                    </a:lnTo>
                    <a:lnTo>
                      <a:pt x="70" y="48"/>
                    </a:lnTo>
                    <a:lnTo>
                      <a:pt x="64" y="42"/>
                    </a:lnTo>
                    <a:lnTo>
                      <a:pt x="48" y="38"/>
                    </a:lnTo>
                    <a:lnTo>
                      <a:pt x="64" y="32"/>
                    </a:lnTo>
                    <a:lnTo>
                      <a:pt x="74" y="28"/>
                    </a:lnTo>
                    <a:lnTo>
                      <a:pt x="74" y="20"/>
                    </a:lnTo>
                    <a:lnTo>
                      <a:pt x="80" y="20"/>
                    </a:lnTo>
                    <a:lnTo>
                      <a:pt x="78"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84" name="Freeform 52"/>
              <p:cNvSpPr>
                <a:spLocks/>
              </p:cNvSpPr>
              <p:nvPr/>
            </p:nvSpPr>
            <p:spPr bwMode="ltGray">
              <a:xfrm>
                <a:off x="1367" y="1347"/>
                <a:ext cx="88" cy="82"/>
              </a:xfrm>
              <a:custGeom>
                <a:avLst/>
                <a:gdLst>
                  <a:gd name="T0" fmla="*/ 51 w 87"/>
                  <a:gd name="T1" fmla="*/ 0 h 73"/>
                  <a:gd name="T2" fmla="*/ 51 w 87"/>
                  <a:gd name="T3" fmla="*/ 17 h 73"/>
                  <a:gd name="T4" fmla="*/ 57 w 87"/>
                  <a:gd name="T5" fmla="*/ 25 h 73"/>
                  <a:gd name="T6" fmla="*/ 67 w 87"/>
                  <a:gd name="T7" fmla="*/ 43 h 73"/>
                  <a:gd name="T8" fmla="*/ 75 w 87"/>
                  <a:gd name="T9" fmla="*/ 57 h 73"/>
                  <a:gd name="T10" fmla="*/ 79 w 87"/>
                  <a:gd name="T11" fmla="*/ 79 h 73"/>
                  <a:gd name="T12" fmla="*/ 77 w 87"/>
                  <a:gd name="T13" fmla="*/ 101 h 73"/>
                  <a:gd name="T14" fmla="*/ 91 w 87"/>
                  <a:gd name="T15" fmla="*/ 101 h 73"/>
                  <a:gd name="T16" fmla="*/ 83 w 87"/>
                  <a:gd name="T17" fmla="*/ 129 h 73"/>
                  <a:gd name="T18" fmla="*/ 73 w 87"/>
                  <a:gd name="T19" fmla="*/ 120 h 73"/>
                  <a:gd name="T20" fmla="*/ 63 w 87"/>
                  <a:gd name="T21" fmla="*/ 120 h 73"/>
                  <a:gd name="T22" fmla="*/ 67 w 87"/>
                  <a:gd name="T23" fmla="*/ 106 h 73"/>
                  <a:gd name="T24" fmla="*/ 61 w 87"/>
                  <a:gd name="T25" fmla="*/ 106 h 73"/>
                  <a:gd name="T26" fmla="*/ 61 w 87"/>
                  <a:gd name="T27" fmla="*/ 99 h 73"/>
                  <a:gd name="T28" fmla="*/ 55 w 87"/>
                  <a:gd name="T29" fmla="*/ 92 h 73"/>
                  <a:gd name="T30" fmla="*/ 42 w 87"/>
                  <a:gd name="T31" fmla="*/ 117 h 73"/>
                  <a:gd name="T32" fmla="*/ 34 w 87"/>
                  <a:gd name="T33" fmla="*/ 112 h 73"/>
                  <a:gd name="T34" fmla="*/ 34 w 87"/>
                  <a:gd name="T35" fmla="*/ 117 h 73"/>
                  <a:gd name="T36" fmla="*/ 32 w 87"/>
                  <a:gd name="T37" fmla="*/ 126 h 73"/>
                  <a:gd name="T38" fmla="*/ 28 w 87"/>
                  <a:gd name="T39" fmla="*/ 129 h 73"/>
                  <a:gd name="T40" fmla="*/ 20 w 87"/>
                  <a:gd name="T41" fmla="*/ 117 h 73"/>
                  <a:gd name="T42" fmla="*/ 16 w 87"/>
                  <a:gd name="T43" fmla="*/ 106 h 73"/>
                  <a:gd name="T44" fmla="*/ 8 w 87"/>
                  <a:gd name="T45" fmla="*/ 106 h 73"/>
                  <a:gd name="T46" fmla="*/ 6 w 87"/>
                  <a:gd name="T47" fmla="*/ 112 h 73"/>
                  <a:gd name="T48" fmla="*/ 0 w 87"/>
                  <a:gd name="T49" fmla="*/ 112 h 73"/>
                  <a:gd name="T50" fmla="*/ 0 w 87"/>
                  <a:gd name="T51" fmla="*/ 101 h 73"/>
                  <a:gd name="T52" fmla="*/ 2 w 87"/>
                  <a:gd name="T53" fmla="*/ 99 h 73"/>
                  <a:gd name="T54" fmla="*/ 8 w 87"/>
                  <a:gd name="T55" fmla="*/ 90 h 73"/>
                  <a:gd name="T56" fmla="*/ 20 w 87"/>
                  <a:gd name="T57" fmla="*/ 72 h 73"/>
                  <a:gd name="T58" fmla="*/ 24 w 87"/>
                  <a:gd name="T59" fmla="*/ 57 h 73"/>
                  <a:gd name="T60" fmla="*/ 30 w 87"/>
                  <a:gd name="T61" fmla="*/ 28 h 73"/>
                  <a:gd name="T62" fmla="*/ 51 w 87"/>
                  <a:gd name="T63" fmla="*/ 0 h 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7"/>
                  <a:gd name="T97" fmla="*/ 0 h 73"/>
                  <a:gd name="T98" fmla="*/ 87 w 87"/>
                  <a:gd name="T99" fmla="*/ 73 h 7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7" h="73">
                    <a:moveTo>
                      <a:pt x="46" y="0"/>
                    </a:moveTo>
                    <a:lnTo>
                      <a:pt x="46" y="10"/>
                    </a:lnTo>
                    <a:lnTo>
                      <a:pt x="52" y="14"/>
                    </a:lnTo>
                    <a:lnTo>
                      <a:pt x="62" y="24"/>
                    </a:lnTo>
                    <a:lnTo>
                      <a:pt x="70" y="32"/>
                    </a:lnTo>
                    <a:lnTo>
                      <a:pt x="74" y="44"/>
                    </a:lnTo>
                    <a:lnTo>
                      <a:pt x="72" y="56"/>
                    </a:lnTo>
                    <a:lnTo>
                      <a:pt x="86" y="56"/>
                    </a:lnTo>
                    <a:lnTo>
                      <a:pt x="78" y="72"/>
                    </a:lnTo>
                    <a:lnTo>
                      <a:pt x="68" y="68"/>
                    </a:lnTo>
                    <a:lnTo>
                      <a:pt x="58" y="68"/>
                    </a:lnTo>
                    <a:lnTo>
                      <a:pt x="62" y="60"/>
                    </a:lnTo>
                    <a:lnTo>
                      <a:pt x="56" y="60"/>
                    </a:lnTo>
                    <a:lnTo>
                      <a:pt x="56" y="54"/>
                    </a:lnTo>
                    <a:lnTo>
                      <a:pt x="50" y="52"/>
                    </a:lnTo>
                    <a:lnTo>
                      <a:pt x="42" y="66"/>
                    </a:lnTo>
                    <a:lnTo>
                      <a:pt x="34" y="62"/>
                    </a:lnTo>
                    <a:lnTo>
                      <a:pt x="34" y="66"/>
                    </a:lnTo>
                    <a:lnTo>
                      <a:pt x="32" y="70"/>
                    </a:lnTo>
                    <a:lnTo>
                      <a:pt x="28" y="72"/>
                    </a:lnTo>
                    <a:lnTo>
                      <a:pt x="20" y="66"/>
                    </a:lnTo>
                    <a:lnTo>
                      <a:pt x="16" y="60"/>
                    </a:lnTo>
                    <a:lnTo>
                      <a:pt x="8" y="60"/>
                    </a:lnTo>
                    <a:lnTo>
                      <a:pt x="6" y="62"/>
                    </a:lnTo>
                    <a:lnTo>
                      <a:pt x="0" y="62"/>
                    </a:lnTo>
                    <a:lnTo>
                      <a:pt x="0" y="56"/>
                    </a:lnTo>
                    <a:lnTo>
                      <a:pt x="2" y="54"/>
                    </a:lnTo>
                    <a:lnTo>
                      <a:pt x="8" y="50"/>
                    </a:lnTo>
                    <a:lnTo>
                      <a:pt x="20" y="40"/>
                    </a:lnTo>
                    <a:lnTo>
                      <a:pt x="24" y="32"/>
                    </a:lnTo>
                    <a:lnTo>
                      <a:pt x="30" y="16"/>
                    </a:lnTo>
                    <a:lnTo>
                      <a:pt x="4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85" name="Freeform 53"/>
              <p:cNvSpPr>
                <a:spLocks/>
              </p:cNvSpPr>
              <p:nvPr/>
            </p:nvSpPr>
            <p:spPr bwMode="ltGray">
              <a:xfrm>
                <a:off x="1400" y="1441"/>
                <a:ext cx="24" cy="23"/>
              </a:xfrm>
              <a:custGeom>
                <a:avLst/>
                <a:gdLst>
                  <a:gd name="T0" fmla="*/ 19 w 25"/>
                  <a:gd name="T1" fmla="*/ 2 h 21"/>
                  <a:gd name="T2" fmla="*/ 10 w 25"/>
                  <a:gd name="T3" fmla="*/ 0 h 21"/>
                  <a:gd name="T4" fmla="*/ 4 w 25"/>
                  <a:gd name="T5" fmla="*/ 11 h 21"/>
                  <a:gd name="T6" fmla="*/ 0 w 25"/>
                  <a:gd name="T7" fmla="*/ 22 h 21"/>
                  <a:gd name="T8" fmla="*/ 4 w 25"/>
                  <a:gd name="T9" fmla="*/ 31 h 21"/>
                  <a:gd name="T10" fmla="*/ 12 w 25"/>
                  <a:gd name="T11" fmla="*/ 28 h 21"/>
                  <a:gd name="T12" fmla="*/ 19 w 25"/>
                  <a:gd name="T13" fmla="*/ 2 h 21"/>
                  <a:gd name="T14" fmla="*/ 0 60000 65536"/>
                  <a:gd name="T15" fmla="*/ 0 60000 65536"/>
                  <a:gd name="T16" fmla="*/ 0 60000 65536"/>
                  <a:gd name="T17" fmla="*/ 0 60000 65536"/>
                  <a:gd name="T18" fmla="*/ 0 60000 65536"/>
                  <a:gd name="T19" fmla="*/ 0 60000 65536"/>
                  <a:gd name="T20" fmla="*/ 0 60000 65536"/>
                  <a:gd name="T21" fmla="*/ 0 w 25"/>
                  <a:gd name="T22" fmla="*/ 0 h 21"/>
                  <a:gd name="T23" fmla="*/ 25 w 25"/>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1">
                    <a:moveTo>
                      <a:pt x="24" y="2"/>
                    </a:moveTo>
                    <a:lnTo>
                      <a:pt x="10" y="0"/>
                    </a:lnTo>
                    <a:lnTo>
                      <a:pt x="4" y="6"/>
                    </a:lnTo>
                    <a:lnTo>
                      <a:pt x="0" y="14"/>
                    </a:lnTo>
                    <a:lnTo>
                      <a:pt x="4" y="20"/>
                    </a:lnTo>
                    <a:lnTo>
                      <a:pt x="14" y="18"/>
                    </a:lnTo>
                    <a:lnTo>
                      <a:pt x="24"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86" name="Freeform 54"/>
              <p:cNvSpPr>
                <a:spLocks/>
              </p:cNvSpPr>
              <p:nvPr/>
            </p:nvSpPr>
            <p:spPr bwMode="ltGray">
              <a:xfrm>
                <a:off x="1338" y="1101"/>
                <a:ext cx="61" cy="100"/>
              </a:xfrm>
              <a:custGeom>
                <a:avLst/>
                <a:gdLst>
                  <a:gd name="T0" fmla="*/ 30 w 61"/>
                  <a:gd name="T1" fmla="*/ 157 h 89"/>
                  <a:gd name="T2" fmla="*/ 50 w 61"/>
                  <a:gd name="T3" fmla="*/ 131 h 89"/>
                  <a:gd name="T4" fmla="*/ 50 w 61"/>
                  <a:gd name="T5" fmla="*/ 115 h 89"/>
                  <a:gd name="T6" fmla="*/ 56 w 61"/>
                  <a:gd name="T7" fmla="*/ 117 h 89"/>
                  <a:gd name="T8" fmla="*/ 50 w 61"/>
                  <a:gd name="T9" fmla="*/ 75 h 89"/>
                  <a:gd name="T10" fmla="*/ 60 w 61"/>
                  <a:gd name="T11" fmla="*/ 64 h 89"/>
                  <a:gd name="T12" fmla="*/ 58 w 61"/>
                  <a:gd name="T13" fmla="*/ 17 h 89"/>
                  <a:gd name="T14" fmla="*/ 52 w 61"/>
                  <a:gd name="T15" fmla="*/ 0 h 89"/>
                  <a:gd name="T16" fmla="*/ 30 w 61"/>
                  <a:gd name="T17" fmla="*/ 11 h 89"/>
                  <a:gd name="T18" fmla="*/ 36 w 61"/>
                  <a:gd name="T19" fmla="*/ 13 h 89"/>
                  <a:gd name="T20" fmla="*/ 30 w 61"/>
                  <a:gd name="T21" fmla="*/ 39 h 89"/>
                  <a:gd name="T22" fmla="*/ 26 w 61"/>
                  <a:gd name="T23" fmla="*/ 25 h 89"/>
                  <a:gd name="T24" fmla="*/ 22 w 61"/>
                  <a:gd name="T25" fmla="*/ 28 h 89"/>
                  <a:gd name="T26" fmla="*/ 14 w 61"/>
                  <a:gd name="T27" fmla="*/ 47 h 89"/>
                  <a:gd name="T28" fmla="*/ 10 w 61"/>
                  <a:gd name="T29" fmla="*/ 69 h 89"/>
                  <a:gd name="T30" fmla="*/ 12 w 61"/>
                  <a:gd name="T31" fmla="*/ 75 h 89"/>
                  <a:gd name="T32" fmla="*/ 2 w 61"/>
                  <a:gd name="T33" fmla="*/ 92 h 89"/>
                  <a:gd name="T34" fmla="*/ 0 w 61"/>
                  <a:gd name="T35" fmla="*/ 121 h 89"/>
                  <a:gd name="T36" fmla="*/ 12 w 61"/>
                  <a:gd name="T37" fmla="*/ 146 h 89"/>
                  <a:gd name="T38" fmla="*/ 30 w 61"/>
                  <a:gd name="T39" fmla="*/ 157 h 8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1"/>
                  <a:gd name="T61" fmla="*/ 0 h 89"/>
                  <a:gd name="T62" fmla="*/ 61 w 61"/>
                  <a:gd name="T63" fmla="*/ 89 h 8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1" h="89">
                    <a:moveTo>
                      <a:pt x="30" y="88"/>
                    </a:moveTo>
                    <a:lnTo>
                      <a:pt x="50" y="74"/>
                    </a:lnTo>
                    <a:lnTo>
                      <a:pt x="50" y="64"/>
                    </a:lnTo>
                    <a:lnTo>
                      <a:pt x="56" y="66"/>
                    </a:lnTo>
                    <a:lnTo>
                      <a:pt x="50" y="42"/>
                    </a:lnTo>
                    <a:lnTo>
                      <a:pt x="60" y="36"/>
                    </a:lnTo>
                    <a:lnTo>
                      <a:pt x="58" y="10"/>
                    </a:lnTo>
                    <a:lnTo>
                      <a:pt x="52" y="0"/>
                    </a:lnTo>
                    <a:lnTo>
                      <a:pt x="30" y="6"/>
                    </a:lnTo>
                    <a:lnTo>
                      <a:pt x="36" y="8"/>
                    </a:lnTo>
                    <a:lnTo>
                      <a:pt x="30" y="22"/>
                    </a:lnTo>
                    <a:lnTo>
                      <a:pt x="26" y="14"/>
                    </a:lnTo>
                    <a:lnTo>
                      <a:pt x="22" y="16"/>
                    </a:lnTo>
                    <a:lnTo>
                      <a:pt x="14" y="26"/>
                    </a:lnTo>
                    <a:lnTo>
                      <a:pt x="10" y="38"/>
                    </a:lnTo>
                    <a:lnTo>
                      <a:pt x="12" y="42"/>
                    </a:lnTo>
                    <a:lnTo>
                      <a:pt x="2" y="52"/>
                    </a:lnTo>
                    <a:lnTo>
                      <a:pt x="0" y="68"/>
                    </a:lnTo>
                    <a:lnTo>
                      <a:pt x="12" y="82"/>
                    </a:lnTo>
                    <a:lnTo>
                      <a:pt x="30" y="8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87" name="Freeform 55"/>
              <p:cNvSpPr>
                <a:spLocks/>
              </p:cNvSpPr>
              <p:nvPr/>
            </p:nvSpPr>
            <p:spPr bwMode="ltGray">
              <a:xfrm>
                <a:off x="1285" y="1168"/>
                <a:ext cx="47" cy="62"/>
              </a:xfrm>
              <a:custGeom>
                <a:avLst/>
                <a:gdLst>
                  <a:gd name="T0" fmla="*/ 34 w 47"/>
                  <a:gd name="T1" fmla="*/ 99 h 55"/>
                  <a:gd name="T2" fmla="*/ 44 w 47"/>
                  <a:gd name="T3" fmla="*/ 72 h 55"/>
                  <a:gd name="T4" fmla="*/ 46 w 47"/>
                  <a:gd name="T5" fmla="*/ 47 h 55"/>
                  <a:gd name="T6" fmla="*/ 38 w 47"/>
                  <a:gd name="T7" fmla="*/ 26 h 55"/>
                  <a:gd name="T8" fmla="*/ 36 w 47"/>
                  <a:gd name="T9" fmla="*/ 0 h 55"/>
                  <a:gd name="T10" fmla="*/ 26 w 47"/>
                  <a:gd name="T11" fmla="*/ 11 h 55"/>
                  <a:gd name="T12" fmla="*/ 26 w 47"/>
                  <a:gd name="T13" fmla="*/ 33 h 55"/>
                  <a:gd name="T14" fmla="*/ 10 w 47"/>
                  <a:gd name="T15" fmla="*/ 52 h 55"/>
                  <a:gd name="T16" fmla="*/ 0 w 47"/>
                  <a:gd name="T17" fmla="*/ 52 h 55"/>
                  <a:gd name="T18" fmla="*/ 2 w 47"/>
                  <a:gd name="T19" fmla="*/ 61 h 55"/>
                  <a:gd name="T20" fmla="*/ 16 w 47"/>
                  <a:gd name="T21" fmla="*/ 88 h 55"/>
                  <a:gd name="T22" fmla="*/ 34 w 47"/>
                  <a:gd name="T23" fmla="*/ 99 h 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
                  <a:gd name="T37" fmla="*/ 0 h 55"/>
                  <a:gd name="T38" fmla="*/ 47 w 47"/>
                  <a:gd name="T39" fmla="*/ 55 h 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 h="55">
                    <a:moveTo>
                      <a:pt x="34" y="54"/>
                    </a:moveTo>
                    <a:lnTo>
                      <a:pt x="44" y="40"/>
                    </a:lnTo>
                    <a:lnTo>
                      <a:pt x="46" y="26"/>
                    </a:lnTo>
                    <a:lnTo>
                      <a:pt x="38" y="14"/>
                    </a:lnTo>
                    <a:lnTo>
                      <a:pt x="36" y="0"/>
                    </a:lnTo>
                    <a:lnTo>
                      <a:pt x="26" y="6"/>
                    </a:lnTo>
                    <a:lnTo>
                      <a:pt x="26" y="18"/>
                    </a:lnTo>
                    <a:lnTo>
                      <a:pt x="10" y="28"/>
                    </a:lnTo>
                    <a:lnTo>
                      <a:pt x="0" y="28"/>
                    </a:lnTo>
                    <a:lnTo>
                      <a:pt x="2" y="34"/>
                    </a:lnTo>
                    <a:lnTo>
                      <a:pt x="16" y="48"/>
                    </a:lnTo>
                    <a:lnTo>
                      <a:pt x="34" y="5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88" name="Freeform 56"/>
              <p:cNvSpPr>
                <a:spLocks/>
              </p:cNvSpPr>
              <p:nvPr/>
            </p:nvSpPr>
            <p:spPr bwMode="ltGray">
              <a:xfrm>
                <a:off x="1090" y="974"/>
                <a:ext cx="194" cy="222"/>
              </a:xfrm>
              <a:custGeom>
                <a:avLst/>
                <a:gdLst>
                  <a:gd name="T0" fmla="*/ 173 w 195"/>
                  <a:gd name="T1" fmla="*/ 170 h 199"/>
                  <a:gd name="T2" fmla="*/ 189 w 195"/>
                  <a:gd name="T3" fmla="*/ 86 h 199"/>
                  <a:gd name="T4" fmla="*/ 167 w 195"/>
                  <a:gd name="T5" fmla="*/ 35 h 199"/>
                  <a:gd name="T6" fmla="*/ 159 w 195"/>
                  <a:gd name="T7" fmla="*/ 62 h 199"/>
                  <a:gd name="T8" fmla="*/ 149 w 195"/>
                  <a:gd name="T9" fmla="*/ 148 h 199"/>
                  <a:gd name="T10" fmla="*/ 135 w 195"/>
                  <a:gd name="T11" fmla="*/ 152 h 199"/>
                  <a:gd name="T12" fmla="*/ 143 w 195"/>
                  <a:gd name="T13" fmla="*/ 84 h 199"/>
                  <a:gd name="T14" fmla="*/ 129 w 195"/>
                  <a:gd name="T15" fmla="*/ 94 h 199"/>
                  <a:gd name="T16" fmla="*/ 113 w 195"/>
                  <a:gd name="T17" fmla="*/ 79 h 199"/>
                  <a:gd name="T18" fmla="*/ 117 w 195"/>
                  <a:gd name="T19" fmla="*/ 58 h 199"/>
                  <a:gd name="T20" fmla="*/ 107 w 195"/>
                  <a:gd name="T21" fmla="*/ 28 h 199"/>
                  <a:gd name="T22" fmla="*/ 96 w 195"/>
                  <a:gd name="T23" fmla="*/ 56 h 199"/>
                  <a:gd name="T24" fmla="*/ 97 w 195"/>
                  <a:gd name="T25" fmla="*/ 21 h 199"/>
                  <a:gd name="T26" fmla="*/ 88 w 195"/>
                  <a:gd name="T27" fmla="*/ 4 h 199"/>
                  <a:gd name="T28" fmla="*/ 38 w 195"/>
                  <a:gd name="T29" fmla="*/ 41 h 199"/>
                  <a:gd name="T30" fmla="*/ 10 w 195"/>
                  <a:gd name="T31" fmla="*/ 79 h 199"/>
                  <a:gd name="T32" fmla="*/ 24 w 195"/>
                  <a:gd name="T33" fmla="*/ 109 h 199"/>
                  <a:gd name="T34" fmla="*/ 16 w 195"/>
                  <a:gd name="T35" fmla="*/ 123 h 199"/>
                  <a:gd name="T36" fmla="*/ 8 w 195"/>
                  <a:gd name="T37" fmla="*/ 148 h 199"/>
                  <a:gd name="T38" fmla="*/ 12 w 195"/>
                  <a:gd name="T39" fmla="*/ 165 h 199"/>
                  <a:gd name="T40" fmla="*/ 60 w 195"/>
                  <a:gd name="T41" fmla="*/ 183 h 199"/>
                  <a:gd name="T42" fmla="*/ 74 w 195"/>
                  <a:gd name="T43" fmla="*/ 222 h 199"/>
                  <a:gd name="T44" fmla="*/ 36 w 195"/>
                  <a:gd name="T45" fmla="*/ 191 h 199"/>
                  <a:gd name="T46" fmla="*/ 2 w 195"/>
                  <a:gd name="T47" fmla="*/ 212 h 199"/>
                  <a:gd name="T48" fmla="*/ 2 w 195"/>
                  <a:gd name="T49" fmla="*/ 241 h 199"/>
                  <a:gd name="T50" fmla="*/ 18 w 195"/>
                  <a:gd name="T51" fmla="*/ 258 h 199"/>
                  <a:gd name="T52" fmla="*/ 28 w 195"/>
                  <a:gd name="T53" fmla="*/ 269 h 199"/>
                  <a:gd name="T54" fmla="*/ 20 w 195"/>
                  <a:gd name="T55" fmla="*/ 290 h 199"/>
                  <a:gd name="T56" fmla="*/ 22 w 195"/>
                  <a:gd name="T57" fmla="*/ 321 h 199"/>
                  <a:gd name="T58" fmla="*/ 56 w 195"/>
                  <a:gd name="T59" fmla="*/ 332 h 199"/>
                  <a:gd name="T60" fmla="*/ 96 w 195"/>
                  <a:gd name="T61" fmla="*/ 311 h 199"/>
                  <a:gd name="T62" fmla="*/ 111 w 195"/>
                  <a:gd name="T63" fmla="*/ 309 h 199"/>
                  <a:gd name="T64" fmla="*/ 121 w 195"/>
                  <a:gd name="T65" fmla="*/ 332 h 199"/>
                  <a:gd name="T66" fmla="*/ 135 w 195"/>
                  <a:gd name="T67" fmla="*/ 344 h 199"/>
                  <a:gd name="T68" fmla="*/ 161 w 195"/>
                  <a:gd name="T69" fmla="*/ 332 h 199"/>
                  <a:gd name="T70" fmla="*/ 165 w 195"/>
                  <a:gd name="T71" fmla="*/ 309 h 199"/>
                  <a:gd name="T72" fmla="*/ 153 w 195"/>
                  <a:gd name="T73" fmla="*/ 295 h 199"/>
                  <a:gd name="T74" fmla="*/ 175 w 195"/>
                  <a:gd name="T75" fmla="*/ 303 h 199"/>
                  <a:gd name="T76" fmla="*/ 189 w 195"/>
                  <a:gd name="T77" fmla="*/ 295 h 199"/>
                  <a:gd name="T78" fmla="*/ 179 w 195"/>
                  <a:gd name="T79" fmla="*/ 258 h 199"/>
                  <a:gd name="T80" fmla="*/ 169 w 195"/>
                  <a:gd name="T81" fmla="*/ 228 h 199"/>
                  <a:gd name="T82" fmla="*/ 175 w 195"/>
                  <a:gd name="T83" fmla="*/ 180 h 1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5"/>
                  <a:gd name="T127" fmla="*/ 0 h 199"/>
                  <a:gd name="T128" fmla="*/ 195 w 195"/>
                  <a:gd name="T129" fmla="*/ 199 h 19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5" h="199">
                    <a:moveTo>
                      <a:pt x="180" y="104"/>
                    </a:moveTo>
                    <a:lnTo>
                      <a:pt x="178" y="98"/>
                    </a:lnTo>
                    <a:lnTo>
                      <a:pt x="178" y="86"/>
                    </a:lnTo>
                    <a:lnTo>
                      <a:pt x="194" y="50"/>
                    </a:lnTo>
                    <a:lnTo>
                      <a:pt x="188" y="30"/>
                    </a:lnTo>
                    <a:lnTo>
                      <a:pt x="172" y="20"/>
                    </a:lnTo>
                    <a:lnTo>
                      <a:pt x="168" y="28"/>
                    </a:lnTo>
                    <a:lnTo>
                      <a:pt x="164" y="36"/>
                    </a:lnTo>
                    <a:lnTo>
                      <a:pt x="160" y="50"/>
                    </a:lnTo>
                    <a:lnTo>
                      <a:pt x="154" y="86"/>
                    </a:lnTo>
                    <a:lnTo>
                      <a:pt x="144" y="94"/>
                    </a:lnTo>
                    <a:lnTo>
                      <a:pt x="140" y="88"/>
                    </a:lnTo>
                    <a:lnTo>
                      <a:pt x="140" y="74"/>
                    </a:lnTo>
                    <a:lnTo>
                      <a:pt x="148" y="48"/>
                    </a:lnTo>
                    <a:lnTo>
                      <a:pt x="144" y="30"/>
                    </a:lnTo>
                    <a:lnTo>
                      <a:pt x="134" y="54"/>
                    </a:lnTo>
                    <a:lnTo>
                      <a:pt x="112" y="48"/>
                    </a:lnTo>
                    <a:lnTo>
                      <a:pt x="118" y="46"/>
                    </a:lnTo>
                    <a:lnTo>
                      <a:pt x="122" y="42"/>
                    </a:lnTo>
                    <a:lnTo>
                      <a:pt x="122" y="34"/>
                    </a:lnTo>
                    <a:lnTo>
                      <a:pt x="116" y="20"/>
                    </a:lnTo>
                    <a:lnTo>
                      <a:pt x="112" y="16"/>
                    </a:lnTo>
                    <a:lnTo>
                      <a:pt x="108" y="18"/>
                    </a:lnTo>
                    <a:lnTo>
                      <a:pt x="96" y="32"/>
                    </a:lnTo>
                    <a:lnTo>
                      <a:pt x="90" y="28"/>
                    </a:lnTo>
                    <a:lnTo>
                      <a:pt x="100" y="12"/>
                    </a:lnTo>
                    <a:lnTo>
                      <a:pt x="104" y="0"/>
                    </a:lnTo>
                    <a:lnTo>
                      <a:pt x="88" y="4"/>
                    </a:lnTo>
                    <a:lnTo>
                      <a:pt x="64" y="12"/>
                    </a:lnTo>
                    <a:lnTo>
                      <a:pt x="38" y="24"/>
                    </a:lnTo>
                    <a:lnTo>
                      <a:pt x="34" y="34"/>
                    </a:lnTo>
                    <a:lnTo>
                      <a:pt x="10" y="46"/>
                    </a:lnTo>
                    <a:lnTo>
                      <a:pt x="18" y="56"/>
                    </a:lnTo>
                    <a:lnTo>
                      <a:pt x="24" y="64"/>
                    </a:lnTo>
                    <a:lnTo>
                      <a:pt x="44" y="66"/>
                    </a:lnTo>
                    <a:lnTo>
                      <a:pt x="16" y="72"/>
                    </a:lnTo>
                    <a:lnTo>
                      <a:pt x="10" y="76"/>
                    </a:lnTo>
                    <a:lnTo>
                      <a:pt x="8" y="86"/>
                    </a:lnTo>
                    <a:lnTo>
                      <a:pt x="8" y="92"/>
                    </a:lnTo>
                    <a:lnTo>
                      <a:pt x="12" y="96"/>
                    </a:lnTo>
                    <a:lnTo>
                      <a:pt x="46" y="102"/>
                    </a:lnTo>
                    <a:lnTo>
                      <a:pt x="60" y="106"/>
                    </a:lnTo>
                    <a:lnTo>
                      <a:pt x="68" y="112"/>
                    </a:lnTo>
                    <a:lnTo>
                      <a:pt x="74" y="128"/>
                    </a:lnTo>
                    <a:lnTo>
                      <a:pt x="50" y="120"/>
                    </a:lnTo>
                    <a:lnTo>
                      <a:pt x="36" y="110"/>
                    </a:lnTo>
                    <a:lnTo>
                      <a:pt x="8" y="112"/>
                    </a:lnTo>
                    <a:lnTo>
                      <a:pt x="2" y="122"/>
                    </a:lnTo>
                    <a:lnTo>
                      <a:pt x="0" y="130"/>
                    </a:lnTo>
                    <a:lnTo>
                      <a:pt x="2" y="140"/>
                    </a:lnTo>
                    <a:lnTo>
                      <a:pt x="10" y="148"/>
                    </a:lnTo>
                    <a:lnTo>
                      <a:pt x="18" y="150"/>
                    </a:lnTo>
                    <a:lnTo>
                      <a:pt x="28" y="154"/>
                    </a:lnTo>
                    <a:lnTo>
                      <a:pt x="28" y="156"/>
                    </a:lnTo>
                    <a:lnTo>
                      <a:pt x="26" y="158"/>
                    </a:lnTo>
                    <a:lnTo>
                      <a:pt x="20" y="168"/>
                    </a:lnTo>
                    <a:lnTo>
                      <a:pt x="20" y="182"/>
                    </a:lnTo>
                    <a:lnTo>
                      <a:pt x="22" y="186"/>
                    </a:lnTo>
                    <a:lnTo>
                      <a:pt x="42" y="186"/>
                    </a:lnTo>
                    <a:lnTo>
                      <a:pt x="56" y="192"/>
                    </a:lnTo>
                    <a:lnTo>
                      <a:pt x="84" y="180"/>
                    </a:lnTo>
                    <a:lnTo>
                      <a:pt x="96" y="180"/>
                    </a:lnTo>
                    <a:lnTo>
                      <a:pt x="116" y="170"/>
                    </a:lnTo>
                    <a:lnTo>
                      <a:pt x="116" y="178"/>
                    </a:lnTo>
                    <a:lnTo>
                      <a:pt x="128" y="182"/>
                    </a:lnTo>
                    <a:lnTo>
                      <a:pt x="126" y="192"/>
                    </a:lnTo>
                    <a:lnTo>
                      <a:pt x="134" y="196"/>
                    </a:lnTo>
                    <a:lnTo>
                      <a:pt x="140" y="198"/>
                    </a:lnTo>
                    <a:lnTo>
                      <a:pt x="150" y="198"/>
                    </a:lnTo>
                    <a:lnTo>
                      <a:pt x="166" y="192"/>
                    </a:lnTo>
                    <a:lnTo>
                      <a:pt x="170" y="190"/>
                    </a:lnTo>
                    <a:lnTo>
                      <a:pt x="170" y="178"/>
                    </a:lnTo>
                    <a:lnTo>
                      <a:pt x="154" y="178"/>
                    </a:lnTo>
                    <a:lnTo>
                      <a:pt x="158" y="170"/>
                    </a:lnTo>
                    <a:lnTo>
                      <a:pt x="174" y="166"/>
                    </a:lnTo>
                    <a:lnTo>
                      <a:pt x="180" y="176"/>
                    </a:lnTo>
                    <a:lnTo>
                      <a:pt x="190" y="176"/>
                    </a:lnTo>
                    <a:lnTo>
                      <a:pt x="194" y="170"/>
                    </a:lnTo>
                    <a:lnTo>
                      <a:pt x="194" y="160"/>
                    </a:lnTo>
                    <a:lnTo>
                      <a:pt x="184" y="150"/>
                    </a:lnTo>
                    <a:lnTo>
                      <a:pt x="182" y="146"/>
                    </a:lnTo>
                    <a:lnTo>
                      <a:pt x="174" y="132"/>
                    </a:lnTo>
                    <a:lnTo>
                      <a:pt x="174" y="110"/>
                    </a:lnTo>
                    <a:lnTo>
                      <a:pt x="180" y="10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89" name="Freeform 57"/>
              <p:cNvSpPr>
                <a:spLocks/>
              </p:cNvSpPr>
              <p:nvPr/>
            </p:nvSpPr>
            <p:spPr bwMode="ltGray">
              <a:xfrm>
                <a:off x="1535" y="609"/>
                <a:ext cx="400" cy="354"/>
              </a:xfrm>
              <a:custGeom>
                <a:avLst/>
                <a:gdLst>
                  <a:gd name="T0" fmla="*/ 135 w 403"/>
                  <a:gd name="T1" fmla="*/ 56 h 317"/>
                  <a:gd name="T2" fmla="*/ 153 w 403"/>
                  <a:gd name="T3" fmla="*/ 45 h 317"/>
                  <a:gd name="T4" fmla="*/ 171 w 403"/>
                  <a:gd name="T5" fmla="*/ 70 h 317"/>
                  <a:gd name="T6" fmla="*/ 175 w 403"/>
                  <a:gd name="T7" fmla="*/ 25 h 317"/>
                  <a:gd name="T8" fmla="*/ 200 w 403"/>
                  <a:gd name="T9" fmla="*/ 49 h 317"/>
                  <a:gd name="T10" fmla="*/ 210 w 403"/>
                  <a:gd name="T11" fmla="*/ 11 h 317"/>
                  <a:gd name="T12" fmla="*/ 228 w 403"/>
                  <a:gd name="T13" fmla="*/ 13 h 317"/>
                  <a:gd name="T14" fmla="*/ 262 w 403"/>
                  <a:gd name="T15" fmla="*/ 11 h 317"/>
                  <a:gd name="T16" fmla="*/ 282 w 403"/>
                  <a:gd name="T17" fmla="*/ 0 h 317"/>
                  <a:gd name="T18" fmla="*/ 298 w 403"/>
                  <a:gd name="T19" fmla="*/ 28 h 317"/>
                  <a:gd name="T20" fmla="*/ 335 w 403"/>
                  <a:gd name="T21" fmla="*/ 31 h 317"/>
                  <a:gd name="T22" fmla="*/ 361 w 403"/>
                  <a:gd name="T23" fmla="*/ 70 h 317"/>
                  <a:gd name="T24" fmla="*/ 377 w 403"/>
                  <a:gd name="T25" fmla="*/ 118 h 317"/>
                  <a:gd name="T26" fmla="*/ 387 w 403"/>
                  <a:gd name="T27" fmla="*/ 149 h 317"/>
                  <a:gd name="T28" fmla="*/ 312 w 403"/>
                  <a:gd name="T29" fmla="*/ 210 h 317"/>
                  <a:gd name="T30" fmla="*/ 304 w 403"/>
                  <a:gd name="T31" fmla="*/ 239 h 317"/>
                  <a:gd name="T32" fmla="*/ 240 w 403"/>
                  <a:gd name="T33" fmla="*/ 312 h 317"/>
                  <a:gd name="T34" fmla="*/ 214 w 403"/>
                  <a:gd name="T35" fmla="*/ 331 h 317"/>
                  <a:gd name="T36" fmla="*/ 204 w 403"/>
                  <a:gd name="T37" fmla="*/ 346 h 317"/>
                  <a:gd name="T38" fmla="*/ 187 w 403"/>
                  <a:gd name="T39" fmla="*/ 383 h 317"/>
                  <a:gd name="T40" fmla="*/ 151 w 403"/>
                  <a:gd name="T41" fmla="*/ 438 h 317"/>
                  <a:gd name="T42" fmla="*/ 133 w 403"/>
                  <a:gd name="T43" fmla="*/ 462 h 317"/>
                  <a:gd name="T44" fmla="*/ 97 w 403"/>
                  <a:gd name="T45" fmla="*/ 462 h 317"/>
                  <a:gd name="T46" fmla="*/ 95 w 403"/>
                  <a:gd name="T47" fmla="*/ 472 h 317"/>
                  <a:gd name="T48" fmla="*/ 115 w 403"/>
                  <a:gd name="T49" fmla="*/ 510 h 317"/>
                  <a:gd name="T50" fmla="*/ 105 w 403"/>
                  <a:gd name="T51" fmla="*/ 542 h 317"/>
                  <a:gd name="T52" fmla="*/ 67 w 403"/>
                  <a:gd name="T53" fmla="*/ 527 h 317"/>
                  <a:gd name="T54" fmla="*/ 38 w 403"/>
                  <a:gd name="T55" fmla="*/ 522 h 317"/>
                  <a:gd name="T56" fmla="*/ 20 w 403"/>
                  <a:gd name="T57" fmla="*/ 515 h 317"/>
                  <a:gd name="T58" fmla="*/ 4 w 403"/>
                  <a:gd name="T59" fmla="*/ 469 h 317"/>
                  <a:gd name="T60" fmla="*/ 38 w 403"/>
                  <a:gd name="T61" fmla="*/ 451 h 317"/>
                  <a:gd name="T62" fmla="*/ 40 w 403"/>
                  <a:gd name="T63" fmla="*/ 405 h 317"/>
                  <a:gd name="T64" fmla="*/ 58 w 403"/>
                  <a:gd name="T65" fmla="*/ 403 h 317"/>
                  <a:gd name="T66" fmla="*/ 67 w 403"/>
                  <a:gd name="T67" fmla="*/ 428 h 317"/>
                  <a:gd name="T68" fmla="*/ 67 w 403"/>
                  <a:gd name="T69" fmla="*/ 392 h 317"/>
                  <a:gd name="T70" fmla="*/ 67 w 403"/>
                  <a:gd name="T71" fmla="*/ 355 h 317"/>
                  <a:gd name="T72" fmla="*/ 109 w 403"/>
                  <a:gd name="T73" fmla="*/ 357 h 317"/>
                  <a:gd name="T74" fmla="*/ 103 w 403"/>
                  <a:gd name="T75" fmla="*/ 309 h 317"/>
                  <a:gd name="T76" fmla="*/ 103 w 403"/>
                  <a:gd name="T77" fmla="*/ 250 h 317"/>
                  <a:gd name="T78" fmla="*/ 121 w 403"/>
                  <a:gd name="T79" fmla="*/ 202 h 317"/>
                  <a:gd name="T80" fmla="*/ 137 w 403"/>
                  <a:gd name="T81" fmla="*/ 226 h 317"/>
                  <a:gd name="T82" fmla="*/ 143 w 403"/>
                  <a:gd name="T83" fmla="*/ 270 h 317"/>
                  <a:gd name="T84" fmla="*/ 145 w 403"/>
                  <a:gd name="T85" fmla="*/ 226 h 317"/>
                  <a:gd name="T86" fmla="*/ 206 w 403"/>
                  <a:gd name="T87" fmla="*/ 191 h 317"/>
                  <a:gd name="T88" fmla="*/ 157 w 403"/>
                  <a:gd name="T89" fmla="*/ 210 h 317"/>
                  <a:gd name="T90" fmla="*/ 151 w 403"/>
                  <a:gd name="T91" fmla="*/ 202 h 317"/>
                  <a:gd name="T92" fmla="*/ 125 w 403"/>
                  <a:gd name="T93" fmla="*/ 189 h 317"/>
                  <a:gd name="T94" fmla="*/ 109 w 403"/>
                  <a:gd name="T95" fmla="*/ 163 h 317"/>
                  <a:gd name="T96" fmla="*/ 119 w 403"/>
                  <a:gd name="T97" fmla="*/ 92 h 3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3"/>
                  <a:gd name="T148" fmla="*/ 0 h 317"/>
                  <a:gd name="T149" fmla="*/ 403 w 403"/>
                  <a:gd name="T150" fmla="*/ 317 h 3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3" h="317">
                    <a:moveTo>
                      <a:pt x="112" y="40"/>
                    </a:moveTo>
                    <a:lnTo>
                      <a:pt x="124" y="34"/>
                    </a:lnTo>
                    <a:lnTo>
                      <a:pt x="140" y="32"/>
                    </a:lnTo>
                    <a:lnTo>
                      <a:pt x="142" y="40"/>
                    </a:lnTo>
                    <a:lnTo>
                      <a:pt x="146" y="30"/>
                    </a:lnTo>
                    <a:lnTo>
                      <a:pt x="158" y="26"/>
                    </a:lnTo>
                    <a:lnTo>
                      <a:pt x="164" y="32"/>
                    </a:lnTo>
                    <a:lnTo>
                      <a:pt x="170" y="40"/>
                    </a:lnTo>
                    <a:lnTo>
                      <a:pt x="176" y="40"/>
                    </a:lnTo>
                    <a:lnTo>
                      <a:pt x="172" y="22"/>
                    </a:lnTo>
                    <a:lnTo>
                      <a:pt x="180" y="22"/>
                    </a:lnTo>
                    <a:lnTo>
                      <a:pt x="180" y="14"/>
                    </a:lnTo>
                    <a:lnTo>
                      <a:pt x="196" y="14"/>
                    </a:lnTo>
                    <a:lnTo>
                      <a:pt x="198" y="32"/>
                    </a:lnTo>
                    <a:lnTo>
                      <a:pt x="210" y="28"/>
                    </a:lnTo>
                    <a:lnTo>
                      <a:pt x="214" y="22"/>
                    </a:lnTo>
                    <a:lnTo>
                      <a:pt x="218" y="10"/>
                    </a:lnTo>
                    <a:lnTo>
                      <a:pt x="220" y="6"/>
                    </a:lnTo>
                    <a:lnTo>
                      <a:pt x="226" y="10"/>
                    </a:lnTo>
                    <a:lnTo>
                      <a:pt x="234" y="4"/>
                    </a:lnTo>
                    <a:lnTo>
                      <a:pt x="238" y="8"/>
                    </a:lnTo>
                    <a:lnTo>
                      <a:pt x="244" y="2"/>
                    </a:lnTo>
                    <a:lnTo>
                      <a:pt x="260" y="0"/>
                    </a:lnTo>
                    <a:lnTo>
                      <a:pt x="272" y="6"/>
                    </a:lnTo>
                    <a:lnTo>
                      <a:pt x="272" y="18"/>
                    </a:lnTo>
                    <a:lnTo>
                      <a:pt x="278" y="0"/>
                    </a:lnTo>
                    <a:lnTo>
                      <a:pt x="292" y="0"/>
                    </a:lnTo>
                    <a:lnTo>
                      <a:pt x="304" y="2"/>
                    </a:lnTo>
                    <a:lnTo>
                      <a:pt x="308" y="6"/>
                    </a:lnTo>
                    <a:lnTo>
                      <a:pt x="308" y="16"/>
                    </a:lnTo>
                    <a:lnTo>
                      <a:pt x="318" y="6"/>
                    </a:lnTo>
                    <a:lnTo>
                      <a:pt x="326" y="8"/>
                    </a:lnTo>
                    <a:lnTo>
                      <a:pt x="350" y="18"/>
                    </a:lnTo>
                    <a:lnTo>
                      <a:pt x="376" y="32"/>
                    </a:lnTo>
                    <a:lnTo>
                      <a:pt x="366" y="44"/>
                    </a:lnTo>
                    <a:lnTo>
                      <a:pt x="376" y="40"/>
                    </a:lnTo>
                    <a:lnTo>
                      <a:pt x="396" y="46"/>
                    </a:lnTo>
                    <a:lnTo>
                      <a:pt x="396" y="54"/>
                    </a:lnTo>
                    <a:lnTo>
                      <a:pt x="392" y="68"/>
                    </a:lnTo>
                    <a:lnTo>
                      <a:pt x="400" y="66"/>
                    </a:lnTo>
                    <a:lnTo>
                      <a:pt x="402" y="76"/>
                    </a:lnTo>
                    <a:lnTo>
                      <a:pt x="402" y="86"/>
                    </a:lnTo>
                    <a:lnTo>
                      <a:pt x="394" y="92"/>
                    </a:lnTo>
                    <a:lnTo>
                      <a:pt x="350" y="106"/>
                    </a:lnTo>
                    <a:lnTo>
                      <a:pt x="322" y="120"/>
                    </a:lnTo>
                    <a:lnTo>
                      <a:pt x="338" y="116"/>
                    </a:lnTo>
                    <a:lnTo>
                      <a:pt x="348" y="118"/>
                    </a:lnTo>
                    <a:lnTo>
                      <a:pt x="314" y="138"/>
                    </a:lnTo>
                    <a:lnTo>
                      <a:pt x="278" y="152"/>
                    </a:lnTo>
                    <a:lnTo>
                      <a:pt x="266" y="168"/>
                    </a:lnTo>
                    <a:lnTo>
                      <a:pt x="250" y="180"/>
                    </a:lnTo>
                    <a:lnTo>
                      <a:pt x="234" y="186"/>
                    </a:lnTo>
                    <a:lnTo>
                      <a:pt x="220" y="172"/>
                    </a:lnTo>
                    <a:lnTo>
                      <a:pt x="224" y="190"/>
                    </a:lnTo>
                    <a:lnTo>
                      <a:pt x="202" y="190"/>
                    </a:lnTo>
                    <a:lnTo>
                      <a:pt x="180" y="184"/>
                    </a:lnTo>
                    <a:lnTo>
                      <a:pt x="214" y="200"/>
                    </a:lnTo>
                    <a:lnTo>
                      <a:pt x="204" y="214"/>
                    </a:lnTo>
                    <a:lnTo>
                      <a:pt x="188" y="202"/>
                    </a:lnTo>
                    <a:lnTo>
                      <a:pt x="192" y="220"/>
                    </a:lnTo>
                    <a:lnTo>
                      <a:pt x="174" y="240"/>
                    </a:lnTo>
                    <a:lnTo>
                      <a:pt x="160" y="238"/>
                    </a:lnTo>
                    <a:lnTo>
                      <a:pt x="156" y="252"/>
                    </a:lnTo>
                    <a:lnTo>
                      <a:pt x="144" y="246"/>
                    </a:lnTo>
                    <a:lnTo>
                      <a:pt x="142" y="258"/>
                    </a:lnTo>
                    <a:lnTo>
                      <a:pt x="138" y="266"/>
                    </a:lnTo>
                    <a:lnTo>
                      <a:pt x="130" y="272"/>
                    </a:lnTo>
                    <a:lnTo>
                      <a:pt x="106" y="272"/>
                    </a:lnTo>
                    <a:lnTo>
                      <a:pt x="102" y="266"/>
                    </a:lnTo>
                    <a:lnTo>
                      <a:pt x="104" y="252"/>
                    </a:lnTo>
                    <a:lnTo>
                      <a:pt x="88" y="276"/>
                    </a:lnTo>
                    <a:lnTo>
                      <a:pt x="100" y="272"/>
                    </a:lnTo>
                    <a:lnTo>
                      <a:pt x="116" y="280"/>
                    </a:lnTo>
                    <a:lnTo>
                      <a:pt x="108" y="290"/>
                    </a:lnTo>
                    <a:lnTo>
                      <a:pt x="120" y="294"/>
                    </a:lnTo>
                    <a:lnTo>
                      <a:pt x="118" y="302"/>
                    </a:lnTo>
                    <a:lnTo>
                      <a:pt x="116" y="308"/>
                    </a:lnTo>
                    <a:lnTo>
                      <a:pt x="110" y="312"/>
                    </a:lnTo>
                    <a:lnTo>
                      <a:pt x="90" y="316"/>
                    </a:lnTo>
                    <a:lnTo>
                      <a:pt x="82" y="306"/>
                    </a:lnTo>
                    <a:lnTo>
                      <a:pt x="72" y="304"/>
                    </a:lnTo>
                    <a:lnTo>
                      <a:pt x="62" y="304"/>
                    </a:lnTo>
                    <a:lnTo>
                      <a:pt x="52" y="298"/>
                    </a:lnTo>
                    <a:lnTo>
                      <a:pt x="38" y="300"/>
                    </a:lnTo>
                    <a:lnTo>
                      <a:pt x="40" y="308"/>
                    </a:lnTo>
                    <a:lnTo>
                      <a:pt x="30" y="302"/>
                    </a:lnTo>
                    <a:lnTo>
                      <a:pt x="20" y="296"/>
                    </a:lnTo>
                    <a:lnTo>
                      <a:pt x="10" y="292"/>
                    </a:lnTo>
                    <a:lnTo>
                      <a:pt x="0" y="284"/>
                    </a:lnTo>
                    <a:lnTo>
                      <a:pt x="4" y="270"/>
                    </a:lnTo>
                    <a:lnTo>
                      <a:pt x="20" y="262"/>
                    </a:lnTo>
                    <a:lnTo>
                      <a:pt x="28" y="262"/>
                    </a:lnTo>
                    <a:lnTo>
                      <a:pt x="38" y="260"/>
                    </a:lnTo>
                    <a:lnTo>
                      <a:pt x="46" y="254"/>
                    </a:lnTo>
                    <a:lnTo>
                      <a:pt x="42" y="248"/>
                    </a:lnTo>
                    <a:lnTo>
                      <a:pt x="40" y="234"/>
                    </a:lnTo>
                    <a:lnTo>
                      <a:pt x="48" y="230"/>
                    </a:lnTo>
                    <a:lnTo>
                      <a:pt x="54" y="228"/>
                    </a:lnTo>
                    <a:lnTo>
                      <a:pt x="58" y="232"/>
                    </a:lnTo>
                    <a:lnTo>
                      <a:pt x="64" y="256"/>
                    </a:lnTo>
                    <a:lnTo>
                      <a:pt x="80" y="256"/>
                    </a:lnTo>
                    <a:lnTo>
                      <a:pt x="68" y="246"/>
                    </a:lnTo>
                    <a:lnTo>
                      <a:pt x="70" y="234"/>
                    </a:lnTo>
                    <a:lnTo>
                      <a:pt x="84" y="214"/>
                    </a:lnTo>
                    <a:lnTo>
                      <a:pt x="72" y="226"/>
                    </a:lnTo>
                    <a:lnTo>
                      <a:pt x="56" y="220"/>
                    </a:lnTo>
                    <a:lnTo>
                      <a:pt x="60" y="210"/>
                    </a:lnTo>
                    <a:lnTo>
                      <a:pt x="68" y="204"/>
                    </a:lnTo>
                    <a:lnTo>
                      <a:pt x="72" y="194"/>
                    </a:lnTo>
                    <a:lnTo>
                      <a:pt x="94" y="192"/>
                    </a:lnTo>
                    <a:lnTo>
                      <a:pt x="114" y="206"/>
                    </a:lnTo>
                    <a:lnTo>
                      <a:pt x="120" y="196"/>
                    </a:lnTo>
                    <a:lnTo>
                      <a:pt x="106" y="188"/>
                    </a:lnTo>
                    <a:lnTo>
                      <a:pt x="108" y="178"/>
                    </a:lnTo>
                    <a:lnTo>
                      <a:pt x="110" y="168"/>
                    </a:lnTo>
                    <a:lnTo>
                      <a:pt x="114" y="158"/>
                    </a:lnTo>
                    <a:lnTo>
                      <a:pt x="108" y="144"/>
                    </a:lnTo>
                    <a:lnTo>
                      <a:pt x="120" y="146"/>
                    </a:lnTo>
                    <a:lnTo>
                      <a:pt x="112" y="132"/>
                    </a:lnTo>
                    <a:lnTo>
                      <a:pt x="126" y="116"/>
                    </a:lnTo>
                    <a:lnTo>
                      <a:pt x="128" y="120"/>
                    </a:lnTo>
                    <a:lnTo>
                      <a:pt x="134" y="126"/>
                    </a:lnTo>
                    <a:lnTo>
                      <a:pt x="142" y="130"/>
                    </a:lnTo>
                    <a:lnTo>
                      <a:pt x="144" y="134"/>
                    </a:lnTo>
                    <a:lnTo>
                      <a:pt x="146" y="142"/>
                    </a:lnTo>
                    <a:lnTo>
                      <a:pt x="148" y="156"/>
                    </a:lnTo>
                    <a:lnTo>
                      <a:pt x="152" y="162"/>
                    </a:lnTo>
                    <a:lnTo>
                      <a:pt x="154" y="142"/>
                    </a:lnTo>
                    <a:lnTo>
                      <a:pt x="150" y="130"/>
                    </a:lnTo>
                    <a:lnTo>
                      <a:pt x="180" y="132"/>
                    </a:lnTo>
                    <a:lnTo>
                      <a:pt x="198" y="126"/>
                    </a:lnTo>
                    <a:lnTo>
                      <a:pt x="216" y="110"/>
                    </a:lnTo>
                    <a:lnTo>
                      <a:pt x="192" y="120"/>
                    </a:lnTo>
                    <a:lnTo>
                      <a:pt x="172" y="124"/>
                    </a:lnTo>
                    <a:lnTo>
                      <a:pt x="162" y="120"/>
                    </a:lnTo>
                    <a:lnTo>
                      <a:pt x="172" y="110"/>
                    </a:lnTo>
                    <a:lnTo>
                      <a:pt x="164" y="106"/>
                    </a:lnTo>
                    <a:lnTo>
                      <a:pt x="156" y="116"/>
                    </a:lnTo>
                    <a:lnTo>
                      <a:pt x="152" y="118"/>
                    </a:lnTo>
                    <a:lnTo>
                      <a:pt x="140" y="114"/>
                    </a:lnTo>
                    <a:lnTo>
                      <a:pt x="130" y="108"/>
                    </a:lnTo>
                    <a:lnTo>
                      <a:pt x="144" y="90"/>
                    </a:lnTo>
                    <a:lnTo>
                      <a:pt x="120" y="102"/>
                    </a:lnTo>
                    <a:lnTo>
                      <a:pt x="114" y="94"/>
                    </a:lnTo>
                    <a:lnTo>
                      <a:pt x="112" y="86"/>
                    </a:lnTo>
                    <a:lnTo>
                      <a:pt x="114" y="74"/>
                    </a:lnTo>
                    <a:lnTo>
                      <a:pt x="124" y="52"/>
                    </a:lnTo>
                    <a:lnTo>
                      <a:pt x="110" y="48"/>
                    </a:lnTo>
                    <a:lnTo>
                      <a:pt x="112" y="4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90" name="Freeform 58"/>
              <p:cNvSpPr>
                <a:spLocks/>
              </p:cNvSpPr>
              <p:nvPr/>
            </p:nvSpPr>
            <p:spPr bwMode="ltGray">
              <a:xfrm>
                <a:off x="1728" y="660"/>
                <a:ext cx="632" cy="934"/>
              </a:xfrm>
              <a:custGeom>
                <a:avLst/>
                <a:gdLst>
                  <a:gd name="T0" fmla="*/ 113 w 637"/>
                  <a:gd name="T1" fmla="*/ 679 h 835"/>
                  <a:gd name="T2" fmla="*/ 109 w 637"/>
                  <a:gd name="T3" fmla="*/ 589 h 835"/>
                  <a:gd name="T4" fmla="*/ 24 w 637"/>
                  <a:gd name="T5" fmla="*/ 550 h 835"/>
                  <a:gd name="T6" fmla="*/ 10 w 637"/>
                  <a:gd name="T7" fmla="*/ 479 h 835"/>
                  <a:gd name="T8" fmla="*/ 36 w 637"/>
                  <a:gd name="T9" fmla="*/ 441 h 835"/>
                  <a:gd name="T10" fmla="*/ 38 w 637"/>
                  <a:gd name="T11" fmla="*/ 413 h 835"/>
                  <a:gd name="T12" fmla="*/ 14 w 637"/>
                  <a:gd name="T13" fmla="*/ 336 h 835"/>
                  <a:gd name="T14" fmla="*/ 63 w 637"/>
                  <a:gd name="T15" fmla="*/ 312 h 835"/>
                  <a:gd name="T16" fmla="*/ 107 w 637"/>
                  <a:gd name="T17" fmla="*/ 283 h 835"/>
                  <a:gd name="T18" fmla="*/ 99 w 637"/>
                  <a:gd name="T19" fmla="*/ 221 h 835"/>
                  <a:gd name="T20" fmla="*/ 135 w 637"/>
                  <a:gd name="T21" fmla="*/ 172 h 835"/>
                  <a:gd name="T22" fmla="*/ 157 w 637"/>
                  <a:gd name="T23" fmla="*/ 176 h 835"/>
                  <a:gd name="T24" fmla="*/ 177 w 637"/>
                  <a:gd name="T25" fmla="*/ 107 h 835"/>
                  <a:gd name="T26" fmla="*/ 202 w 637"/>
                  <a:gd name="T27" fmla="*/ 92 h 835"/>
                  <a:gd name="T28" fmla="*/ 266 w 637"/>
                  <a:gd name="T29" fmla="*/ 140 h 835"/>
                  <a:gd name="T30" fmla="*/ 288 w 637"/>
                  <a:gd name="T31" fmla="*/ 97 h 835"/>
                  <a:gd name="T32" fmla="*/ 304 w 637"/>
                  <a:gd name="T33" fmla="*/ 114 h 835"/>
                  <a:gd name="T34" fmla="*/ 329 w 637"/>
                  <a:gd name="T35" fmla="*/ 181 h 835"/>
                  <a:gd name="T36" fmla="*/ 335 w 637"/>
                  <a:gd name="T37" fmla="*/ 84 h 835"/>
                  <a:gd name="T38" fmla="*/ 343 w 637"/>
                  <a:gd name="T39" fmla="*/ 39 h 835"/>
                  <a:gd name="T40" fmla="*/ 389 w 637"/>
                  <a:gd name="T41" fmla="*/ 45 h 835"/>
                  <a:gd name="T42" fmla="*/ 425 w 637"/>
                  <a:gd name="T43" fmla="*/ 0 h 835"/>
                  <a:gd name="T44" fmla="*/ 474 w 637"/>
                  <a:gd name="T45" fmla="*/ 21 h 835"/>
                  <a:gd name="T46" fmla="*/ 484 w 637"/>
                  <a:gd name="T47" fmla="*/ 60 h 835"/>
                  <a:gd name="T48" fmla="*/ 506 w 637"/>
                  <a:gd name="T49" fmla="*/ 94 h 835"/>
                  <a:gd name="T50" fmla="*/ 538 w 637"/>
                  <a:gd name="T51" fmla="*/ 150 h 835"/>
                  <a:gd name="T52" fmla="*/ 476 w 637"/>
                  <a:gd name="T53" fmla="*/ 154 h 835"/>
                  <a:gd name="T54" fmla="*/ 423 w 637"/>
                  <a:gd name="T55" fmla="*/ 192 h 835"/>
                  <a:gd name="T56" fmla="*/ 460 w 637"/>
                  <a:gd name="T57" fmla="*/ 172 h 835"/>
                  <a:gd name="T58" fmla="*/ 498 w 637"/>
                  <a:gd name="T59" fmla="*/ 179 h 835"/>
                  <a:gd name="T60" fmla="*/ 480 w 637"/>
                  <a:gd name="T61" fmla="*/ 217 h 835"/>
                  <a:gd name="T62" fmla="*/ 532 w 637"/>
                  <a:gd name="T63" fmla="*/ 187 h 835"/>
                  <a:gd name="T64" fmla="*/ 486 w 637"/>
                  <a:gd name="T65" fmla="*/ 294 h 835"/>
                  <a:gd name="T66" fmla="*/ 557 w 637"/>
                  <a:gd name="T67" fmla="*/ 240 h 835"/>
                  <a:gd name="T68" fmla="*/ 583 w 637"/>
                  <a:gd name="T69" fmla="*/ 208 h 835"/>
                  <a:gd name="T70" fmla="*/ 611 w 637"/>
                  <a:gd name="T71" fmla="*/ 261 h 835"/>
                  <a:gd name="T72" fmla="*/ 585 w 637"/>
                  <a:gd name="T73" fmla="*/ 283 h 835"/>
                  <a:gd name="T74" fmla="*/ 558 w 637"/>
                  <a:gd name="T75" fmla="*/ 315 h 835"/>
                  <a:gd name="T76" fmla="*/ 558 w 637"/>
                  <a:gd name="T77" fmla="*/ 368 h 835"/>
                  <a:gd name="T78" fmla="*/ 530 w 637"/>
                  <a:gd name="T79" fmla="*/ 456 h 835"/>
                  <a:gd name="T80" fmla="*/ 528 w 637"/>
                  <a:gd name="T81" fmla="*/ 612 h 835"/>
                  <a:gd name="T82" fmla="*/ 492 w 637"/>
                  <a:gd name="T83" fmla="*/ 631 h 835"/>
                  <a:gd name="T84" fmla="*/ 512 w 637"/>
                  <a:gd name="T85" fmla="*/ 699 h 835"/>
                  <a:gd name="T86" fmla="*/ 490 w 637"/>
                  <a:gd name="T87" fmla="*/ 799 h 835"/>
                  <a:gd name="T88" fmla="*/ 470 w 637"/>
                  <a:gd name="T89" fmla="*/ 855 h 835"/>
                  <a:gd name="T90" fmla="*/ 468 w 637"/>
                  <a:gd name="T91" fmla="*/ 1000 h 835"/>
                  <a:gd name="T92" fmla="*/ 429 w 637"/>
                  <a:gd name="T93" fmla="*/ 989 h 835"/>
                  <a:gd name="T94" fmla="*/ 407 w 637"/>
                  <a:gd name="T95" fmla="*/ 1078 h 835"/>
                  <a:gd name="T96" fmla="*/ 349 w 637"/>
                  <a:gd name="T97" fmla="*/ 1105 h 835"/>
                  <a:gd name="T98" fmla="*/ 302 w 637"/>
                  <a:gd name="T99" fmla="*/ 1188 h 835"/>
                  <a:gd name="T100" fmla="*/ 230 w 637"/>
                  <a:gd name="T101" fmla="*/ 1218 h 835"/>
                  <a:gd name="T102" fmla="*/ 202 w 637"/>
                  <a:gd name="T103" fmla="*/ 1306 h 835"/>
                  <a:gd name="T104" fmla="*/ 177 w 637"/>
                  <a:gd name="T105" fmla="*/ 1422 h 835"/>
                  <a:gd name="T106" fmla="*/ 139 w 637"/>
                  <a:gd name="T107" fmla="*/ 1436 h 835"/>
                  <a:gd name="T108" fmla="*/ 95 w 637"/>
                  <a:gd name="T109" fmla="*/ 1342 h 835"/>
                  <a:gd name="T110" fmla="*/ 77 w 637"/>
                  <a:gd name="T111" fmla="*/ 1096 h 835"/>
                  <a:gd name="T112" fmla="*/ 129 w 637"/>
                  <a:gd name="T113" fmla="*/ 1007 h 835"/>
                  <a:gd name="T114" fmla="*/ 97 w 637"/>
                  <a:gd name="T115" fmla="*/ 914 h 835"/>
                  <a:gd name="T116" fmla="*/ 119 w 637"/>
                  <a:gd name="T117" fmla="*/ 855 h 835"/>
                  <a:gd name="T118" fmla="*/ 111 w 637"/>
                  <a:gd name="T119" fmla="*/ 805 h 8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7"/>
                  <a:gd name="T181" fmla="*/ 0 h 835"/>
                  <a:gd name="T182" fmla="*/ 637 w 637"/>
                  <a:gd name="T183" fmla="*/ 835 h 83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7" h="835">
                    <a:moveTo>
                      <a:pt x="116" y="432"/>
                    </a:moveTo>
                    <a:lnTo>
                      <a:pt x="114" y="396"/>
                    </a:lnTo>
                    <a:lnTo>
                      <a:pt x="118" y="388"/>
                    </a:lnTo>
                    <a:lnTo>
                      <a:pt x="106" y="356"/>
                    </a:lnTo>
                    <a:lnTo>
                      <a:pt x="112" y="346"/>
                    </a:lnTo>
                    <a:lnTo>
                      <a:pt x="114" y="336"/>
                    </a:lnTo>
                    <a:lnTo>
                      <a:pt x="78" y="310"/>
                    </a:lnTo>
                    <a:lnTo>
                      <a:pt x="40" y="306"/>
                    </a:lnTo>
                    <a:lnTo>
                      <a:pt x="24" y="314"/>
                    </a:lnTo>
                    <a:lnTo>
                      <a:pt x="4" y="288"/>
                    </a:lnTo>
                    <a:lnTo>
                      <a:pt x="24" y="282"/>
                    </a:lnTo>
                    <a:lnTo>
                      <a:pt x="10" y="274"/>
                    </a:lnTo>
                    <a:lnTo>
                      <a:pt x="0" y="262"/>
                    </a:lnTo>
                    <a:lnTo>
                      <a:pt x="10" y="250"/>
                    </a:lnTo>
                    <a:lnTo>
                      <a:pt x="36" y="252"/>
                    </a:lnTo>
                    <a:lnTo>
                      <a:pt x="52" y="258"/>
                    </a:lnTo>
                    <a:lnTo>
                      <a:pt x="56" y="248"/>
                    </a:lnTo>
                    <a:lnTo>
                      <a:pt x="38" y="236"/>
                    </a:lnTo>
                    <a:lnTo>
                      <a:pt x="18" y="234"/>
                    </a:lnTo>
                    <a:lnTo>
                      <a:pt x="0" y="204"/>
                    </a:lnTo>
                    <a:lnTo>
                      <a:pt x="14" y="192"/>
                    </a:lnTo>
                    <a:lnTo>
                      <a:pt x="40" y="186"/>
                    </a:lnTo>
                    <a:lnTo>
                      <a:pt x="46" y="182"/>
                    </a:lnTo>
                    <a:lnTo>
                      <a:pt x="68" y="178"/>
                    </a:lnTo>
                    <a:lnTo>
                      <a:pt x="90" y="180"/>
                    </a:lnTo>
                    <a:lnTo>
                      <a:pt x="94" y="182"/>
                    </a:lnTo>
                    <a:lnTo>
                      <a:pt x="112" y="162"/>
                    </a:lnTo>
                    <a:lnTo>
                      <a:pt x="118" y="142"/>
                    </a:lnTo>
                    <a:lnTo>
                      <a:pt x="100" y="138"/>
                    </a:lnTo>
                    <a:lnTo>
                      <a:pt x="104" y="126"/>
                    </a:lnTo>
                    <a:lnTo>
                      <a:pt x="110" y="116"/>
                    </a:lnTo>
                    <a:lnTo>
                      <a:pt x="120" y="110"/>
                    </a:lnTo>
                    <a:lnTo>
                      <a:pt x="140" y="98"/>
                    </a:lnTo>
                    <a:lnTo>
                      <a:pt x="146" y="90"/>
                    </a:lnTo>
                    <a:lnTo>
                      <a:pt x="160" y="92"/>
                    </a:lnTo>
                    <a:lnTo>
                      <a:pt x="162" y="100"/>
                    </a:lnTo>
                    <a:lnTo>
                      <a:pt x="172" y="88"/>
                    </a:lnTo>
                    <a:lnTo>
                      <a:pt x="182" y="82"/>
                    </a:lnTo>
                    <a:lnTo>
                      <a:pt x="182" y="62"/>
                    </a:lnTo>
                    <a:lnTo>
                      <a:pt x="198" y="58"/>
                    </a:lnTo>
                    <a:lnTo>
                      <a:pt x="202" y="80"/>
                    </a:lnTo>
                    <a:lnTo>
                      <a:pt x="212" y="52"/>
                    </a:lnTo>
                    <a:lnTo>
                      <a:pt x="240" y="52"/>
                    </a:lnTo>
                    <a:lnTo>
                      <a:pt x="268" y="42"/>
                    </a:lnTo>
                    <a:lnTo>
                      <a:pt x="276" y="80"/>
                    </a:lnTo>
                    <a:lnTo>
                      <a:pt x="296" y="88"/>
                    </a:lnTo>
                    <a:lnTo>
                      <a:pt x="296" y="68"/>
                    </a:lnTo>
                    <a:lnTo>
                      <a:pt x="298" y="56"/>
                    </a:lnTo>
                    <a:lnTo>
                      <a:pt x="302" y="48"/>
                    </a:lnTo>
                    <a:lnTo>
                      <a:pt x="310" y="54"/>
                    </a:lnTo>
                    <a:lnTo>
                      <a:pt x="314" y="64"/>
                    </a:lnTo>
                    <a:lnTo>
                      <a:pt x="320" y="82"/>
                    </a:lnTo>
                    <a:lnTo>
                      <a:pt x="326" y="100"/>
                    </a:lnTo>
                    <a:lnTo>
                      <a:pt x="344" y="104"/>
                    </a:lnTo>
                    <a:lnTo>
                      <a:pt x="336" y="80"/>
                    </a:lnTo>
                    <a:lnTo>
                      <a:pt x="334" y="44"/>
                    </a:lnTo>
                    <a:lnTo>
                      <a:pt x="350" y="48"/>
                    </a:lnTo>
                    <a:lnTo>
                      <a:pt x="354" y="42"/>
                    </a:lnTo>
                    <a:lnTo>
                      <a:pt x="364" y="36"/>
                    </a:lnTo>
                    <a:lnTo>
                      <a:pt x="358" y="22"/>
                    </a:lnTo>
                    <a:lnTo>
                      <a:pt x="374" y="14"/>
                    </a:lnTo>
                    <a:lnTo>
                      <a:pt x="384" y="12"/>
                    </a:lnTo>
                    <a:lnTo>
                      <a:pt x="404" y="26"/>
                    </a:lnTo>
                    <a:lnTo>
                      <a:pt x="414" y="14"/>
                    </a:lnTo>
                    <a:lnTo>
                      <a:pt x="426" y="6"/>
                    </a:lnTo>
                    <a:lnTo>
                      <a:pt x="440" y="0"/>
                    </a:lnTo>
                    <a:lnTo>
                      <a:pt x="456" y="0"/>
                    </a:lnTo>
                    <a:lnTo>
                      <a:pt x="478" y="6"/>
                    </a:lnTo>
                    <a:lnTo>
                      <a:pt x="494" y="12"/>
                    </a:lnTo>
                    <a:lnTo>
                      <a:pt x="516" y="18"/>
                    </a:lnTo>
                    <a:lnTo>
                      <a:pt x="524" y="24"/>
                    </a:lnTo>
                    <a:lnTo>
                      <a:pt x="504" y="34"/>
                    </a:lnTo>
                    <a:lnTo>
                      <a:pt x="530" y="38"/>
                    </a:lnTo>
                    <a:lnTo>
                      <a:pt x="538" y="44"/>
                    </a:lnTo>
                    <a:lnTo>
                      <a:pt x="526" y="54"/>
                    </a:lnTo>
                    <a:lnTo>
                      <a:pt x="542" y="54"/>
                    </a:lnTo>
                    <a:lnTo>
                      <a:pt x="570" y="74"/>
                    </a:lnTo>
                    <a:lnTo>
                      <a:pt x="558" y="86"/>
                    </a:lnTo>
                    <a:lnTo>
                      <a:pt x="542" y="92"/>
                    </a:lnTo>
                    <a:lnTo>
                      <a:pt x="520" y="90"/>
                    </a:lnTo>
                    <a:lnTo>
                      <a:pt x="496" y="88"/>
                    </a:lnTo>
                    <a:lnTo>
                      <a:pt x="480" y="90"/>
                    </a:lnTo>
                    <a:lnTo>
                      <a:pt x="468" y="96"/>
                    </a:lnTo>
                    <a:lnTo>
                      <a:pt x="438" y="110"/>
                    </a:lnTo>
                    <a:lnTo>
                      <a:pt x="440" y="118"/>
                    </a:lnTo>
                    <a:lnTo>
                      <a:pt x="454" y="110"/>
                    </a:lnTo>
                    <a:lnTo>
                      <a:pt x="480" y="98"/>
                    </a:lnTo>
                    <a:lnTo>
                      <a:pt x="492" y="98"/>
                    </a:lnTo>
                    <a:lnTo>
                      <a:pt x="506" y="100"/>
                    </a:lnTo>
                    <a:lnTo>
                      <a:pt x="518" y="102"/>
                    </a:lnTo>
                    <a:lnTo>
                      <a:pt x="516" y="116"/>
                    </a:lnTo>
                    <a:lnTo>
                      <a:pt x="500" y="118"/>
                    </a:lnTo>
                    <a:lnTo>
                      <a:pt x="500" y="124"/>
                    </a:lnTo>
                    <a:lnTo>
                      <a:pt x="532" y="122"/>
                    </a:lnTo>
                    <a:lnTo>
                      <a:pt x="538" y="104"/>
                    </a:lnTo>
                    <a:lnTo>
                      <a:pt x="552" y="106"/>
                    </a:lnTo>
                    <a:lnTo>
                      <a:pt x="550" y="126"/>
                    </a:lnTo>
                    <a:lnTo>
                      <a:pt x="528" y="144"/>
                    </a:lnTo>
                    <a:lnTo>
                      <a:pt x="506" y="168"/>
                    </a:lnTo>
                    <a:lnTo>
                      <a:pt x="550" y="146"/>
                    </a:lnTo>
                    <a:lnTo>
                      <a:pt x="560" y="130"/>
                    </a:lnTo>
                    <a:lnTo>
                      <a:pt x="578" y="138"/>
                    </a:lnTo>
                    <a:lnTo>
                      <a:pt x="582" y="122"/>
                    </a:lnTo>
                    <a:lnTo>
                      <a:pt x="596" y="118"/>
                    </a:lnTo>
                    <a:lnTo>
                      <a:pt x="608" y="118"/>
                    </a:lnTo>
                    <a:lnTo>
                      <a:pt x="622" y="124"/>
                    </a:lnTo>
                    <a:lnTo>
                      <a:pt x="634" y="142"/>
                    </a:lnTo>
                    <a:lnTo>
                      <a:pt x="636" y="148"/>
                    </a:lnTo>
                    <a:lnTo>
                      <a:pt x="626" y="156"/>
                    </a:lnTo>
                    <a:lnTo>
                      <a:pt x="620" y="164"/>
                    </a:lnTo>
                    <a:lnTo>
                      <a:pt x="610" y="162"/>
                    </a:lnTo>
                    <a:lnTo>
                      <a:pt x="610" y="172"/>
                    </a:lnTo>
                    <a:lnTo>
                      <a:pt x="600" y="182"/>
                    </a:lnTo>
                    <a:lnTo>
                      <a:pt x="580" y="180"/>
                    </a:lnTo>
                    <a:lnTo>
                      <a:pt x="592" y="190"/>
                    </a:lnTo>
                    <a:lnTo>
                      <a:pt x="574" y="200"/>
                    </a:lnTo>
                    <a:lnTo>
                      <a:pt x="580" y="210"/>
                    </a:lnTo>
                    <a:lnTo>
                      <a:pt x="566" y="226"/>
                    </a:lnTo>
                    <a:lnTo>
                      <a:pt x="556" y="242"/>
                    </a:lnTo>
                    <a:lnTo>
                      <a:pt x="550" y="260"/>
                    </a:lnTo>
                    <a:lnTo>
                      <a:pt x="542" y="314"/>
                    </a:lnTo>
                    <a:lnTo>
                      <a:pt x="554" y="330"/>
                    </a:lnTo>
                    <a:lnTo>
                      <a:pt x="548" y="350"/>
                    </a:lnTo>
                    <a:lnTo>
                      <a:pt x="526" y="338"/>
                    </a:lnTo>
                    <a:lnTo>
                      <a:pt x="510" y="344"/>
                    </a:lnTo>
                    <a:lnTo>
                      <a:pt x="512" y="360"/>
                    </a:lnTo>
                    <a:lnTo>
                      <a:pt x="528" y="366"/>
                    </a:lnTo>
                    <a:lnTo>
                      <a:pt x="532" y="382"/>
                    </a:lnTo>
                    <a:lnTo>
                      <a:pt x="532" y="400"/>
                    </a:lnTo>
                    <a:lnTo>
                      <a:pt x="526" y="424"/>
                    </a:lnTo>
                    <a:lnTo>
                      <a:pt x="516" y="444"/>
                    </a:lnTo>
                    <a:lnTo>
                      <a:pt x="510" y="456"/>
                    </a:lnTo>
                    <a:lnTo>
                      <a:pt x="504" y="462"/>
                    </a:lnTo>
                    <a:lnTo>
                      <a:pt x="488" y="472"/>
                    </a:lnTo>
                    <a:lnTo>
                      <a:pt x="490" y="488"/>
                    </a:lnTo>
                    <a:lnTo>
                      <a:pt x="488" y="508"/>
                    </a:lnTo>
                    <a:lnTo>
                      <a:pt x="488" y="548"/>
                    </a:lnTo>
                    <a:lnTo>
                      <a:pt x="488" y="570"/>
                    </a:lnTo>
                    <a:lnTo>
                      <a:pt x="460" y="562"/>
                    </a:lnTo>
                    <a:lnTo>
                      <a:pt x="450" y="538"/>
                    </a:lnTo>
                    <a:lnTo>
                      <a:pt x="444" y="564"/>
                    </a:lnTo>
                    <a:lnTo>
                      <a:pt x="452" y="572"/>
                    </a:lnTo>
                    <a:lnTo>
                      <a:pt x="476" y="580"/>
                    </a:lnTo>
                    <a:lnTo>
                      <a:pt x="422" y="616"/>
                    </a:lnTo>
                    <a:lnTo>
                      <a:pt x="402" y="620"/>
                    </a:lnTo>
                    <a:lnTo>
                      <a:pt x="378" y="628"/>
                    </a:lnTo>
                    <a:lnTo>
                      <a:pt x="364" y="630"/>
                    </a:lnTo>
                    <a:lnTo>
                      <a:pt x="354" y="628"/>
                    </a:lnTo>
                    <a:lnTo>
                      <a:pt x="334" y="648"/>
                    </a:lnTo>
                    <a:lnTo>
                      <a:pt x="312" y="678"/>
                    </a:lnTo>
                    <a:lnTo>
                      <a:pt x="282" y="686"/>
                    </a:lnTo>
                    <a:lnTo>
                      <a:pt x="262" y="688"/>
                    </a:lnTo>
                    <a:lnTo>
                      <a:pt x="240" y="696"/>
                    </a:lnTo>
                    <a:lnTo>
                      <a:pt x="226" y="716"/>
                    </a:lnTo>
                    <a:lnTo>
                      <a:pt x="224" y="734"/>
                    </a:lnTo>
                    <a:lnTo>
                      <a:pt x="212" y="746"/>
                    </a:lnTo>
                    <a:lnTo>
                      <a:pt x="202" y="756"/>
                    </a:lnTo>
                    <a:lnTo>
                      <a:pt x="196" y="770"/>
                    </a:lnTo>
                    <a:lnTo>
                      <a:pt x="182" y="812"/>
                    </a:lnTo>
                    <a:lnTo>
                      <a:pt x="172" y="830"/>
                    </a:lnTo>
                    <a:lnTo>
                      <a:pt x="160" y="834"/>
                    </a:lnTo>
                    <a:lnTo>
                      <a:pt x="144" y="820"/>
                    </a:lnTo>
                    <a:lnTo>
                      <a:pt x="126" y="806"/>
                    </a:lnTo>
                    <a:lnTo>
                      <a:pt x="114" y="806"/>
                    </a:lnTo>
                    <a:lnTo>
                      <a:pt x="100" y="766"/>
                    </a:lnTo>
                    <a:lnTo>
                      <a:pt x="86" y="704"/>
                    </a:lnTo>
                    <a:lnTo>
                      <a:pt x="78" y="656"/>
                    </a:lnTo>
                    <a:lnTo>
                      <a:pt x="82" y="626"/>
                    </a:lnTo>
                    <a:lnTo>
                      <a:pt x="94" y="602"/>
                    </a:lnTo>
                    <a:lnTo>
                      <a:pt x="128" y="580"/>
                    </a:lnTo>
                    <a:lnTo>
                      <a:pt x="134" y="576"/>
                    </a:lnTo>
                    <a:lnTo>
                      <a:pt x="142" y="550"/>
                    </a:lnTo>
                    <a:lnTo>
                      <a:pt x="118" y="546"/>
                    </a:lnTo>
                    <a:lnTo>
                      <a:pt x="102" y="522"/>
                    </a:lnTo>
                    <a:lnTo>
                      <a:pt x="128" y="526"/>
                    </a:lnTo>
                    <a:lnTo>
                      <a:pt x="134" y="516"/>
                    </a:lnTo>
                    <a:lnTo>
                      <a:pt x="124" y="488"/>
                    </a:lnTo>
                    <a:lnTo>
                      <a:pt x="106" y="498"/>
                    </a:lnTo>
                    <a:lnTo>
                      <a:pt x="102" y="482"/>
                    </a:lnTo>
                    <a:lnTo>
                      <a:pt x="116" y="460"/>
                    </a:lnTo>
                    <a:lnTo>
                      <a:pt x="116" y="43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91" name="Freeform 59"/>
              <p:cNvSpPr>
                <a:spLocks/>
              </p:cNvSpPr>
              <p:nvPr/>
            </p:nvSpPr>
            <p:spPr bwMode="ltGray">
              <a:xfrm>
                <a:off x="1819" y="1258"/>
                <a:ext cx="29" cy="36"/>
              </a:xfrm>
              <a:custGeom>
                <a:avLst/>
                <a:gdLst>
                  <a:gd name="T0" fmla="*/ 6 w 29"/>
                  <a:gd name="T1" fmla="*/ 0 h 33"/>
                  <a:gd name="T2" fmla="*/ 16 w 29"/>
                  <a:gd name="T3" fmla="*/ 17 h 33"/>
                  <a:gd name="T4" fmla="*/ 28 w 29"/>
                  <a:gd name="T5" fmla="*/ 37 h 33"/>
                  <a:gd name="T6" fmla="*/ 20 w 29"/>
                  <a:gd name="T7" fmla="*/ 49 h 33"/>
                  <a:gd name="T8" fmla="*/ 6 w 29"/>
                  <a:gd name="T9" fmla="*/ 44 h 33"/>
                  <a:gd name="T10" fmla="*/ 0 w 29"/>
                  <a:gd name="T11" fmla="*/ 21 h 33"/>
                  <a:gd name="T12" fmla="*/ 6 w 29"/>
                  <a:gd name="T13" fmla="*/ 0 h 33"/>
                  <a:gd name="T14" fmla="*/ 0 60000 65536"/>
                  <a:gd name="T15" fmla="*/ 0 60000 65536"/>
                  <a:gd name="T16" fmla="*/ 0 60000 65536"/>
                  <a:gd name="T17" fmla="*/ 0 60000 65536"/>
                  <a:gd name="T18" fmla="*/ 0 60000 65536"/>
                  <a:gd name="T19" fmla="*/ 0 60000 65536"/>
                  <a:gd name="T20" fmla="*/ 0 60000 65536"/>
                  <a:gd name="T21" fmla="*/ 0 w 29"/>
                  <a:gd name="T22" fmla="*/ 0 h 33"/>
                  <a:gd name="T23" fmla="*/ 29 w 29"/>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3">
                    <a:moveTo>
                      <a:pt x="6" y="0"/>
                    </a:moveTo>
                    <a:lnTo>
                      <a:pt x="16" y="12"/>
                    </a:lnTo>
                    <a:lnTo>
                      <a:pt x="28" y="24"/>
                    </a:lnTo>
                    <a:lnTo>
                      <a:pt x="20" y="32"/>
                    </a:lnTo>
                    <a:lnTo>
                      <a:pt x="6" y="28"/>
                    </a:lnTo>
                    <a:lnTo>
                      <a:pt x="0" y="14"/>
                    </a:lnTo>
                    <a:lnTo>
                      <a:pt x="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92" name="Freeform 60"/>
              <p:cNvSpPr>
                <a:spLocks/>
              </p:cNvSpPr>
              <p:nvPr/>
            </p:nvSpPr>
            <p:spPr bwMode="ltGray">
              <a:xfrm>
                <a:off x="1306" y="2313"/>
                <a:ext cx="27" cy="21"/>
              </a:xfrm>
              <a:custGeom>
                <a:avLst/>
                <a:gdLst>
                  <a:gd name="T0" fmla="*/ 14 w 27"/>
                  <a:gd name="T1" fmla="*/ 0 h 19"/>
                  <a:gd name="T2" fmla="*/ 26 w 27"/>
                  <a:gd name="T3" fmla="*/ 13 h 19"/>
                  <a:gd name="T4" fmla="*/ 24 w 27"/>
                  <a:gd name="T5" fmla="*/ 23 h 19"/>
                  <a:gd name="T6" fmla="*/ 12 w 27"/>
                  <a:gd name="T7" fmla="*/ 30 h 19"/>
                  <a:gd name="T8" fmla="*/ 2 w 27"/>
                  <a:gd name="T9" fmla="*/ 27 h 19"/>
                  <a:gd name="T10" fmla="*/ 0 w 27"/>
                  <a:gd name="T11" fmla="*/ 13 h 19"/>
                  <a:gd name="T12" fmla="*/ 14 w 27"/>
                  <a:gd name="T13" fmla="*/ 0 h 19"/>
                  <a:gd name="T14" fmla="*/ 0 60000 65536"/>
                  <a:gd name="T15" fmla="*/ 0 60000 65536"/>
                  <a:gd name="T16" fmla="*/ 0 60000 65536"/>
                  <a:gd name="T17" fmla="*/ 0 60000 65536"/>
                  <a:gd name="T18" fmla="*/ 0 60000 65536"/>
                  <a:gd name="T19" fmla="*/ 0 60000 65536"/>
                  <a:gd name="T20" fmla="*/ 0 60000 65536"/>
                  <a:gd name="T21" fmla="*/ 0 w 27"/>
                  <a:gd name="T22" fmla="*/ 0 h 19"/>
                  <a:gd name="T23" fmla="*/ 27 w 27"/>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9">
                    <a:moveTo>
                      <a:pt x="14" y="0"/>
                    </a:moveTo>
                    <a:lnTo>
                      <a:pt x="26" y="8"/>
                    </a:lnTo>
                    <a:lnTo>
                      <a:pt x="24" y="14"/>
                    </a:lnTo>
                    <a:lnTo>
                      <a:pt x="12" y="18"/>
                    </a:lnTo>
                    <a:lnTo>
                      <a:pt x="2" y="16"/>
                    </a:lnTo>
                    <a:lnTo>
                      <a:pt x="0" y="8"/>
                    </a:lnTo>
                    <a:lnTo>
                      <a:pt x="1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93" name="Freeform 61"/>
              <p:cNvSpPr>
                <a:spLocks/>
              </p:cNvSpPr>
              <p:nvPr/>
            </p:nvSpPr>
            <p:spPr bwMode="ltGray">
              <a:xfrm>
                <a:off x="1323" y="2345"/>
                <a:ext cx="16" cy="21"/>
              </a:xfrm>
              <a:custGeom>
                <a:avLst/>
                <a:gdLst>
                  <a:gd name="T0" fmla="*/ 8 w 17"/>
                  <a:gd name="T1" fmla="*/ 0 h 19"/>
                  <a:gd name="T2" fmla="*/ 11 w 17"/>
                  <a:gd name="T3" fmla="*/ 11 h 19"/>
                  <a:gd name="T4" fmla="*/ 11 w 17"/>
                  <a:gd name="T5" fmla="*/ 23 h 19"/>
                  <a:gd name="T6" fmla="*/ 0 w 17"/>
                  <a:gd name="T7" fmla="*/ 30 h 19"/>
                  <a:gd name="T8" fmla="*/ 2 w 17"/>
                  <a:gd name="T9" fmla="*/ 4 h 19"/>
                  <a:gd name="T10" fmla="*/ 8 w 17"/>
                  <a:gd name="T11" fmla="*/ 0 h 19"/>
                  <a:gd name="T12" fmla="*/ 0 60000 65536"/>
                  <a:gd name="T13" fmla="*/ 0 60000 65536"/>
                  <a:gd name="T14" fmla="*/ 0 60000 65536"/>
                  <a:gd name="T15" fmla="*/ 0 60000 65536"/>
                  <a:gd name="T16" fmla="*/ 0 60000 65536"/>
                  <a:gd name="T17" fmla="*/ 0 60000 65536"/>
                  <a:gd name="T18" fmla="*/ 0 w 17"/>
                  <a:gd name="T19" fmla="*/ 0 h 19"/>
                  <a:gd name="T20" fmla="*/ 17 w 1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7" h="19">
                    <a:moveTo>
                      <a:pt x="8" y="0"/>
                    </a:moveTo>
                    <a:lnTo>
                      <a:pt x="16" y="6"/>
                    </a:lnTo>
                    <a:lnTo>
                      <a:pt x="16" y="14"/>
                    </a:lnTo>
                    <a:lnTo>
                      <a:pt x="0" y="18"/>
                    </a:lnTo>
                    <a:lnTo>
                      <a:pt x="2" y="4"/>
                    </a:lnTo>
                    <a:lnTo>
                      <a:pt x="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94" name="Freeform 62"/>
              <p:cNvSpPr>
                <a:spLocks/>
              </p:cNvSpPr>
              <p:nvPr/>
            </p:nvSpPr>
            <p:spPr bwMode="ltGray">
              <a:xfrm>
                <a:off x="1306" y="2349"/>
                <a:ext cx="11" cy="17"/>
              </a:xfrm>
              <a:custGeom>
                <a:avLst/>
                <a:gdLst>
                  <a:gd name="T0" fmla="*/ 6 w 11"/>
                  <a:gd name="T1" fmla="*/ 0 h 15"/>
                  <a:gd name="T2" fmla="*/ 10 w 11"/>
                  <a:gd name="T3" fmla="*/ 26 h 15"/>
                  <a:gd name="T4" fmla="*/ 0 w 11"/>
                  <a:gd name="T5" fmla="*/ 23 h 15"/>
                  <a:gd name="T6" fmla="*/ 6 w 11"/>
                  <a:gd name="T7" fmla="*/ 0 h 15"/>
                  <a:gd name="T8" fmla="*/ 0 60000 65536"/>
                  <a:gd name="T9" fmla="*/ 0 60000 65536"/>
                  <a:gd name="T10" fmla="*/ 0 60000 65536"/>
                  <a:gd name="T11" fmla="*/ 0 60000 65536"/>
                  <a:gd name="T12" fmla="*/ 0 w 11"/>
                  <a:gd name="T13" fmla="*/ 0 h 15"/>
                  <a:gd name="T14" fmla="*/ 11 w 11"/>
                  <a:gd name="T15" fmla="*/ 15 h 15"/>
                </a:gdLst>
                <a:ahLst/>
                <a:cxnLst>
                  <a:cxn ang="T8">
                    <a:pos x="T0" y="T1"/>
                  </a:cxn>
                  <a:cxn ang="T9">
                    <a:pos x="T2" y="T3"/>
                  </a:cxn>
                  <a:cxn ang="T10">
                    <a:pos x="T4" y="T5"/>
                  </a:cxn>
                  <a:cxn ang="T11">
                    <a:pos x="T6" y="T7"/>
                  </a:cxn>
                </a:cxnLst>
                <a:rect l="T12" t="T13" r="T14" b="T15"/>
                <a:pathLst>
                  <a:path w="11" h="15">
                    <a:moveTo>
                      <a:pt x="6" y="0"/>
                    </a:moveTo>
                    <a:lnTo>
                      <a:pt x="10" y="14"/>
                    </a:lnTo>
                    <a:lnTo>
                      <a:pt x="0" y="12"/>
                    </a:lnTo>
                    <a:lnTo>
                      <a:pt x="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95" name="Freeform 63"/>
              <p:cNvSpPr>
                <a:spLocks/>
              </p:cNvSpPr>
              <p:nvPr/>
            </p:nvSpPr>
            <p:spPr bwMode="ltGray">
              <a:xfrm>
                <a:off x="1364" y="2436"/>
                <a:ext cx="109" cy="46"/>
              </a:xfrm>
              <a:custGeom>
                <a:avLst/>
                <a:gdLst>
                  <a:gd name="T0" fmla="*/ 18 w 109"/>
                  <a:gd name="T1" fmla="*/ 4 h 41"/>
                  <a:gd name="T2" fmla="*/ 30 w 109"/>
                  <a:gd name="T3" fmla="*/ 0 h 41"/>
                  <a:gd name="T4" fmla="*/ 42 w 109"/>
                  <a:gd name="T5" fmla="*/ 11 h 41"/>
                  <a:gd name="T6" fmla="*/ 56 w 109"/>
                  <a:gd name="T7" fmla="*/ 2 h 41"/>
                  <a:gd name="T8" fmla="*/ 72 w 109"/>
                  <a:gd name="T9" fmla="*/ 2 h 41"/>
                  <a:gd name="T10" fmla="*/ 78 w 109"/>
                  <a:gd name="T11" fmla="*/ 21 h 41"/>
                  <a:gd name="T12" fmla="*/ 88 w 109"/>
                  <a:gd name="T13" fmla="*/ 39 h 41"/>
                  <a:gd name="T14" fmla="*/ 108 w 109"/>
                  <a:gd name="T15" fmla="*/ 43 h 41"/>
                  <a:gd name="T16" fmla="*/ 92 w 109"/>
                  <a:gd name="T17" fmla="*/ 49 h 41"/>
                  <a:gd name="T18" fmla="*/ 70 w 109"/>
                  <a:gd name="T19" fmla="*/ 49 h 41"/>
                  <a:gd name="T20" fmla="*/ 64 w 109"/>
                  <a:gd name="T21" fmla="*/ 61 h 41"/>
                  <a:gd name="T22" fmla="*/ 52 w 109"/>
                  <a:gd name="T23" fmla="*/ 61 h 41"/>
                  <a:gd name="T24" fmla="*/ 42 w 109"/>
                  <a:gd name="T25" fmla="*/ 71 h 41"/>
                  <a:gd name="T26" fmla="*/ 32 w 109"/>
                  <a:gd name="T27" fmla="*/ 56 h 41"/>
                  <a:gd name="T28" fmla="*/ 10 w 109"/>
                  <a:gd name="T29" fmla="*/ 61 h 41"/>
                  <a:gd name="T30" fmla="*/ 4 w 109"/>
                  <a:gd name="T31" fmla="*/ 61 h 41"/>
                  <a:gd name="T32" fmla="*/ 0 w 109"/>
                  <a:gd name="T33" fmla="*/ 49 h 41"/>
                  <a:gd name="T34" fmla="*/ 20 w 109"/>
                  <a:gd name="T35" fmla="*/ 39 h 41"/>
                  <a:gd name="T36" fmla="*/ 28 w 109"/>
                  <a:gd name="T37" fmla="*/ 39 h 41"/>
                  <a:gd name="T38" fmla="*/ 26 w 109"/>
                  <a:gd name="T39" fmla="*/ 28 h 41"/>
                  <a:gd name="T40" fmla="*/ 26 w 109"/>
                  <a:gd name="T41" fmla="*/ 17 h 41"/>
                  <a:gd name="T42" fmla="*/ 18 w 109"/>
                  <a:gd name="T43" fmla="*/ 4 h 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9"/>
                  <a:gd name="T67" fmla="*/ 0 h 41"/>
                  <a:gd name="T68" fmla="*/ 109 w 109"/>
                  <a:gd name="T69" fmla="*/ 41 h 4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9" h="41">
                    <a:moveTo>
                      <a:pt x="18" y="4"/>
                    </a:moveTo>
                    <a:lnTo>
                      <a:pt x="30" y="0"/>
                    </a:lnTo>
                    <a:lnTo>
                      <a:pt x="42" y="6"/>
                    </a:lnTo>
                    <a:lnTo>
                      <a:pt x="56" y="2"/>
                    </a:lnTo>
                    <a:lnTo>
                      <a:pt x="72" y="2"/>
                    </a:lnTo>
                    <a:lnTo>
                      <a:pt x="78" y="12"/>
                    </a:lnTo>
                    <a:lnTo>
                      <a:pt x="88" y="22"/>
                    </a:lnTo>
                    <a:lnTo>
                      <a:pt x="108" y="24"/>
                    </a:lnTo>
                    <a:lnTo>
                      <a:pt x="92" y="28"/>
                    </a:lnTo>
                    <a:lnTo>
                      <a:pt x="70" y="28"/>
                    </a:lnTo>
                    <a:lnTo>
                      <a:pt x="64" y="34"/>
                    </a:lnTo>
                    <a:lnTo>
                      <a:pt x="52" y="34"/>
                    </a:lnTo>
                    <a:lnTo>
                      <a:pt x="42" y="40"/>
                    </a:lnTo>
                    <a:lnTo>
                      <a:pt x="32" y="32"/>
                    </a:lnTo>
                    <a:lnTo>
                      <a:pt x="10" y="34"/>
                    </a:lnTo>
                    <a:lnTo>
                      <a:pt x="4" y="34"/>
                    </a:lnTo>
                    <a:lnTo>
                      <a:pt x="0" y="28"/>
                    </a:lnTo>
                    <a:lnTo>
                      <a:pt x="20" y="22"/>
                    </a:lnTo>
                    <a:lnTo>
                      <a:pt x="28" y="22"/>
                    </a:lnTo>
                    <a:lnTo>
                      <a:pt x="26" y="16"/>
                    </a:lnTo>
                    <a:lnTo>
                      <a:pt x="26" y="10"/>
                    </a:lnTo>
                    <a:lnTo>
                      <a:pt x="18"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96" name="Freeform 64"/>
              <p:cNvSpPr>
                <a:spLocks/>
              </p:cNvSpPr>
              <p:nvPr/>
            </p:nvSpPr>
            <p:spPr bwMode="ltGray">
              <a:xfrm>
                <a:off x="1203" y="2380"/>
                <a:ext cx="166" cy="64"/>
              </a:xfrm>
              <a:custGeom>
                <a:avLst/>
                <a:gdLst>
                  <a:gd name="T0" fmla="*/ 82 w 167"/>
                  <a:gd name="T1" fmla="*/ 11 h 57"/>
                  <a:gd name="T2" fmla="*/ 70 w 167"/>
                  <a:gd name="T3" fmla="*/ 4 h 57"/>
                  <a:gd name="T4" fmla="*/ 52 w 167"/>
                  <a:gd name="T5" fmla="*/ 2 h 57"/>
                  <a:gd name="T6" fmla="*/ 38 w 167"/>
                  <a:gd name="T7" fmla="*/ 0 h 57"/>
                  <a:gd name="T8" fmla="*/ 20 w 167"/>
                  <a:gd name="T9" fmla="*/ 13 h 57"/>
                  <a:gd name="T10" fmla="*/ 10 w 167"/>
                  <a:gd name="T11" fmla="*/ 28 h 57"/>
                  <a:gd name="T12" fmla="*/ 0 w 167"/>
                  <a:gd name="T13" fmla="*/ 47 h 57"/>
                  <a:gd name="T14" fmla="*/ 12 w 167"/>
                  <a:gd name="T15" fmla="*/ 43 h 57"/>
                  <a:gd name="T16" fmla="*/ 24 w 167"/>
                  <a:gd name="T17" fmla="*/ 35 h 57"/>
                  <a:gd name="T18" fmla="*/ 36 w 167"/>
                  <a:gd name="T19" fmla="*/ 21 h 57"/>
                  <a:gd name="T20" fmla="*/ 46 w 167"/>
                  <a:gd name="T21" fmla="*/ 21 h 57"/>
                  <a:gd name="T22" fmla="*/ 42 w 167"/>
                  <a:gd name="T23" fmla="*/ 28 h 57"/>
                  <a:gd name="T24" fmla="*/ 36 w 167"/>
                  <a:gd name="T25" fmla="*/ 35 h 57"/>
                  <a:gd name="T26" fmla="*/ 46 w 167"/>
                  <a:gd name="T27" fmla="*/ 35 h 57"/>
                  <a:gd name="T28" fmla="*/ 58 w 167"/>
                  <a:gd name="T29" fmla="*/ 35 h 57"/>
                  <a:gd name="T30" fmla="*/ 74 w 167"/>
                  <a:gd name="T31" fmla="*/ 28 h 57"/>
                  <a:gd name="T32" fmla="*/ 74 w 167"/>
                  <a:gd name="T33" fmla="*/ 35 h 57"/>
                  <a:gd name="T34" fmla="*/ 78 w 167"/>
                  <a:gd name="T35" fmla="*/ 43 h 57"/>
                  <a:gd name="T36" fmla="*/ 93 w 167"/>
                  <a:gd name="T37" fmla="*/ 47 h 57"/>
                  <a:gd name="T38" fmla="*/ 95 w 167"/>
                  <a:gd name="T39" fmla="*/ 57 h 57"/>
                  <a:gd name="T40" fmla="*/ 97 w 167"/>
                  <a:gd name="T41" fmla="*/ 68 h 57"/>
                  <a:gd name="T42" fmla="*/ 101 w 167"/>
                  <a:gd name="T43" fmla="*/ 72 h 57"/>
                  <a:gd name="T44" fmla="*/ 115 w 167"/>
                  <a:gd name="T45" fmla="*/ 79 h 57"/>
                  <a:gd name="T46" fmla="*/ 117 w 167"/>
                  <a:gd name="T47" fmla="*/ 85 h 57"/>
                  <a:gd name="T48" fmla="*/ 107 w 167"/>
                  <a:gd name="T49" fmla="*/ 95 h 57"/>
                  <a:gd name="T50" fmla="*/ 131 w 167"/>
                  <a:gd name="T51" fmla="*/ 101 h 57"/>
                  <a:gd name="T52" fmla="*/ 145 w 167"/>
                  <a:gd name="T53" fmla="*/ 101 h 57"/>
                  <a:gd name="T54" fmla="*/ 149 w 167"/>
                  <a:gd name="T55" fmla="*/ 92 h 57"/>
                  <a:gd name="T56" fmla="*/ 159 w 167"/>
                  <a:gd name="T57" fmla="*/ 92 h 57"/>
                  <a:gd name="T58" fmla="*/ 161 w 167"/>
                  <a:gd name="T59" fmla="*/ 85 h 57"/>
                  <a:gd name="T60" fmla="*/ 157 w 167"/>
                  <a:gd name="T61" fmla="*/ 85 h 57"/>
                  <a:gd name="T62" fmla="*/ 151 w 167"/>
                  <a:gd name="T63" fmla="*/ 68 h 57"/>
                  <a:gd name="T64" fmla="*/ 141 w 167"/>
                  <a:gd name="T65" fmla="*/ 68 h 57"/>
                  <a:gd name="T66" fmla="*/ 139 w 167"/>
                  <a:gd name="T67" fmla="*/ 61 h 57"/>
                  <a:gd name="T68" fmla="*/ 131 w 167"/>
                  <a:gd name="T69" fmla="*/ 54 h 57"/>
                  <a:gd name="T70" fmla="*/ 115 w 167"/>
                  <a:gd name="T71" fmla="*/ 47 h 57"/>
                  <a:gd name="T72" fmla="*/ 109 w 167"/>
                  <a:gd name="T73" fmla="*/ 31 h 57"/>
                  <a:gd name="T74" fmla="*/ 97 w 167"/>
                  <a:gd name="T75" fmla="*/ 13 h 57"/>
                  <a:gd name="T76" fmla="*/ 99 w 167"/>
                  <a:gd name="T77" fmla="*/ 31 h 57"/>
                  <a:gd name="T78" fmla="*/ 91 w 167"/>
                  <a:gd name="T79" fmla="*/ 28 h 57"/>
                  <a:gd name="T80" fmla="*/ 83 w 167"/>
                  <a:gd name="T81" fmla="*/ 21 h 57"/>
                  <a:gd name="T82" fmla="*/ 82 w 167"/>
                  <a:gd name="T83" fmla="*/ 11 h 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7"/>
                  <a:gd name="T127" fmla="*/ 0 h 57"/>
                  <a:gd name="T128" fmla="*/ 167 w 167"/>
                  <a:gd name="T129" fmla="*/ 57 h 5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7" h="57">
                    <a:moveTo>
                      <a:pt x="82" y="6"/>
                    </a:moveTo>
                    <a:lnTo>
                      <a:pt x="70" y="4"/>
                    </a:lnTo>
                    <a:lnTo>
                      <a:pt x="52" y="2"/>
                    </a:lnTo>
                    <a:lnTo>
                      <a:pt x="38" y="0"/>
                    </a:lnTo>
                    <a:lnTo>
                      <a:pt x="20" y="8"/>
                    </a:lnTo>
                    <a:lnTo>
                      <a:pt x="10" y="16"/>
                    </a:lnTo>
                    <a:lnTo>
                      <a:pt x="0" y="26"/>
                    </a:lnTo>
                    <a:lnTo>
                      <a:pt x="12" y="24"/>
                    </a:lnTo>
                    <a:lnTo>
                      <a:pt x="24" y="20"/>
                    </a:lnTo>
                    <a:lnTo>
                      <a:pt x="36" y="12"/>
                    </a:lnTo>
                    <a:lnTo>
                      <a:pt x="46" y="12"/>
                    </a:lnTo>
                    <a:lnTo>
                      <a:pt x="42" y="16"/>
                    </a:lnTo>
                    <a:lnTo>
                      <a:pt x="36" y="20"/>
                    </a:lnTo>
                    <a:lnTo>
                      <a:pt x="46" y="20"/>
                    </a:lnTo>
                    <a:lnTo>
                      <a:pt x="58" y="20"/>
                    </a:lnTo>
                    <a:lnTo>
                      <a:pt x="74" y="16"/>
                    </a:lnTo>
                    <a:lnTo>
                      <a:pt x="74" y="20"/>
                    </a:lnTo>
                    <a:lnTo>
                      <a:pt x="78" y="24"/>
                    </a:lnTo>
                    <a:lnTo>
                      <a:pt x="98" y="26"/>
                    </a:lnTo>
                    <a:lnTo>
                      <a:pt x="100" y="32"/>
                    </a:lnTo>
                    <a:lnTo>
                      <a:pt x="102" y="38"/>
                    </a:lnTo>
                    <a:lnTo>
                      <a:pt x="106" y="40"/>
                    </a:lnTo>
                    <a:lnTo>
                      <a:pt x="120" y="44"/>
                    </a:lnTo>
                    <a:lnTo>
                      <a:pt x="122" y="48"/>
                    </a:lnTo>
                    <a:lnTo>
                      <a:pt x="112" y="54"/>
                    </a:lnTo>
                    <a:lnTo>
                      <a:pt x="136" y="56"/>
                    </a:lnTo>
                    <a:lnTo>
                      <a:pt x="150" y="56"/>
                    </a:lnTo>
                    <a:lnTo>
                      <a:pt x="154" y="52"/>
                    </a:lnTo>
                    <a:lnTo>
                      <a:pt x="164" y="52"/>
                    </a:lnTo>
                    <a:lnTo>
                      <a:pt x="166" y="48"/>
                    </a:lnTo>
                    <a:lnTo>
                      <a:pt x="162" y="48"/>
                    </a:lnTo>
                    <a:lnTo>
                      <a:pt x="156" y="38"/>
                    </a:lnTo>
                    <a:lnTo>
                      <a:pt x="146" y="38"/>
                    </a:lnTo>
                    <a:lnTo>
                      <a:pt x="144" y="34"/>
                    </a:lnTo>
                    <a:lnTo>
                      <a:pt x="136" y="30"/>
                    </a:lnTo>
                    <a:lnTo>
                      <a:pt x="120" y="26"/>
                    </a:lnTo>
                    <a:lnTo>
                      <a:pt x="114" y="18"/>
                    </a:lnTo>
                    <a:lnTo>
                      <a:pt x="102" y="8"/>
                    </a:lnTo>
                    <a:lnTo>
                      <a:pt x="104" y="18"/>
                    </a:lnTo>
                    <a:lnTo>
                      <a:pt x="96" y="16"/>
                    </a:lnTo>
                    <a:lnTo>
                      <a:pt x="88" y="12"/>
                    </a:lnTo>
                    <a:lnTo>
                      <a:pt x="82"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97" name="Freeform 65"/>
              <p:cNvSpPr>
                <a:spLocks/>
              </p:cNvSpPr>
              <p:nvPr/>
            </p:nvSpPr>
            <p:spPr bwMode="ltGray">
              <a:xfrm>
                <a:off x="1305" y="2468"/>
                <a:ext cx="32" cy="16"/>
              </a:xfrm>
              <a:custGeom>
                <a:avLst/>
                <a:gdLst>
                  <a:gd name="T0" fmla="*/ 27 w 33"/>
                  <a:gd name="T1" fmla="*/ 15 h 15"/>
                  <a:gd name="T2" fmla="*/ 23 w 33"/>
                  <a:gd name="T3" fmla="*/ 6 h 15"/>
                  <a:gd name="T4" fmla="*/ 19 w 33"/>
                  <a:gd name="T5" fmla="*/ 0 h 15"/>
                  <a:gd name="T6" fmla="*/ 12 w 33"/>
                  <a:gd name="T7" fmla="*/ 0 h 15"/>
                  <a:gd name="T8" fmla="*/ 4 w 33"/>
                  <a:gd name="T9" fmla="*/ 2 h 15"/>
                  <a:gd name="T10" fmla="*/ 0 w 33"/>
                  <a:gd name="T11" fmla="*/ 13 h 15"/>
                  <a:gd name="T12" fmla="*/ 6 w 33"/>
                  <a:gd name="T13" fmla="*/ 13 h 15"/>
                  <a:gd name="T14" fmla="*/ 10 w 33"/>
                  <a:gd name="T15" fmla="*/ 17 h 15"/>
                  <a:gd name="T16" fmla="*/ 19 w 33"/>
                  <a:gd name="T17" fmla="*/ 19 h 15"/>
                  <a:gd name="T18" fmla="*/ 27 w 33"/>
                  <a:gd name="T19" fmla="*/ 15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15"/>
                  <a:gd name="T32" fmla="*/ 33 w 33"/>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15">
                    <a:moveTo>
                      <a:pt x="32" y="10"/>
                    </a:moveTo>
                    <a:lnTo>
                      <a:pt x="28" y="6"/>
                    </a:lnTo>
                    <a:lnTo>
                      <a:pt x="24" y="0"/>
                    </a:lnTo>
                    <a:lnTo>
                      <a:pt x="12" y="0"/>
                    </a:lnTo>
                    <a:lnTo>
                      <a:pt x="4" y="2"/>
                    </a:lnTo>
                    <a:lnTo>
                      <a:pt x="0" y="8"/>
                    </a:lnTo>
                    <a:lnTo>
                      <a:pt x="6" y="8"/>
                    </a:lnTo>
                    <a:lnTo>
                      <a:pt x="10" y="12"/>
                    </a:lnTo>
                    <a:lnTo>
                      <a:pt x="24" y="14"/>
                    </a:lnTo>
                    <a:lnTo>
                      <a:pt x="32"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98" name="Freeform 66"/>
              <p:cNvSpPr>
                <a:spLocks/>
              </p:cNvSpPr>
              <p:nvPr/>
            </p:nvSpPr>
            <p:spPr bwMode="ltGray">
              <a:xfrm>
                <a:off x="1471" y="2463"/>
                <a:ext cx="27" cy="12"/>
              </a:xfrm>
              <a:custGeom>
                <a:avLst/>
                <a:gdLst>
                  <a:gd name="T0" fmla="*/ 22 w 27"/>
                  <a:gd name="T1" fmla="*/ 15 h 11"/>
                  <a:gd name="T2" fmla="*/ 26 w 27"/>
                  <a:gd name="T3" fmla="*/ 4 h 11"/>
                  <a:gd name="T4" fmla="*/ 18 w 27"/>
                  <a:gd name="T5" fmla="*/ 0 h 11"/>
                  <a:gd name="T6" fmla="*/ 4 w 27"/>
                  <a:gd name="T7" fmla="*/ 0 h 11"/>
                  <a:gd name="T8" fmla="*/ 0 w 27"/>
                  <a:gd name="T9" fmla="*/ 13 h 11"/>
                  <a:gd name="T10" fmla="*/ 8 w 27"/>
                  <a:gd name="T11" fmla="*/ 13 h 11"/>
                  <a:gd name="T12" fmla="*/ 16 w 27"/>
                  <a:gd name="T13" fmla="*/ 13 h 11"/>
                  <a:gd name="T14" fmla="*/ 22 w 27"/>
                  <a:gd name="T15" fmla="*/ 15 h 11"/>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11"/>
                  <a:gd name="T26" fmla="*/ 27 w 27"/>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11">
                    <a:moveTo>
                      <a:pt x="22" y="10"/>
                    </a:moveTo>
                    <a:lnTo>
                      <a:pt x="26" y="4"/>
                    </a:lnTo>
                    <a:lnTo>
                      <a:pt x="18" y="0"/>
                    </a:lnTo>
                    <a:lnTo>
                      <a:pt x="4" y="0"/>
                    </a:lnTo>
                    <a:lnTo>
                      <a:pt x="0" y="8"/>
                    </a:lnTo>
                    <a:lnTo>
                      <a:pt x="8" y="8"/>
                    </a:lnTo>
                    <a:lnTo>
                      <a:pt x="16" y="8"/>
                    </a:lnTo>
                    <a:lnTo>
                      <a:pt x="22"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99" name="Freeform 67"/>
              <p:cNvSpPr>
                <a:spLocks/>
              </p:cNvSpPr>
              <p:nvPr/>
            </p:nvSpPr>
            <p:spPr bwMode="ltGray">
              <a:xfrm>
                <a:off x="1336" y="2707"/>
                <a:ext cx="709" cy="777"/>
              </a:xfrm>
              <a:custGeom>
                <a:avLst/>
                <a:gdLst>
                  <a:gd name="T0" fmla="*/ 410 w 713"/>
                  <a:gd name="T1" fmla="*/ 1197 h 695"/>
                  <a:gd name="T2" fmla="*/ 398 w 713"/>
                  <a:gd name="T3" fmla="*/ 1159 h 695"/>
                  <a:gd name="T4" fmla="*/ 390 w 713"/>
                  <a:gd name="T5" fmla="*/ 1145 h 695"/>
                  <a:gd name="T6" fmla="*/ 372 w 713"/>
                  <a:gd name="T7" fmla="*/ 1125 h 695"/>
                  <a:gd name="T8" fmla="*/ 354 w 713"/>
                  <a:gd name="T9" fmla="*/ 1109 h 695"/>
                  <a:gd name="T10" fmla="*/ 348 w 713"/>
                  <a:gd name="T11" fmla="*/ 1098 h 695"/>
                  <a:gd name="T12" fmla="*/ 350 w 713"/>
                  <a:gd name="T13" fmla="*/ 1065 h 695"/>
                  <a:gd name="T14" fmla="*/ 358 w 713"/>
                  <a:gd name="T15" fmla="*/ 1041 h 695"/>
                  <a:gd name="T16" fmla="*/ 366 w 713"/>
                  <a:gd name="T17" fmla="*/ 1031 h 695"/>
                  <a:gd name="T18" fmla="*/ 396 w 713"/>
                  <a:gd name="T19" fmla="*/ 1004 h 695"/>
                  <a:gd name="T20" fmla="*/ 370 w 713"/>
                  <a:gd name="T21" fmla="*/ 939 h 695"/>
                  <a:gd name="T22" fmla="*/ 197 w 713"/>
                  <a:gd name="T23" fmla="*/ 591 h 695"/>
                  <a:gd name="T24" fmla="*/ 0 w 713"/>
                  <a:gd name="T25" fmla="*/ 381 h 695"/>
                  <a:gd name="T26" fmla="*/ 213 w 713"/>
                  <a:gd name="T27" fmla="*/ 0 h 695"/>
                  <a:gd name="T28" fmla="*/ 418 w 713"/>
                  <a:gd name="T29" fmla="*/ 53 h 695"/>
                  <a:gd name="T30" fmla="*/ 424 w 713"/>
                  <a:gd name="T31" fmla="*/ 97 h 695"/>
                  <a:gd name="T32" fmla="*/ 437 w 713"/>
                  <a:gd name="T33" fmla="*/ 121 h 695"/>
                  <a:gd name="T34" fmla="*/ 449 w 713"/>
                  <a:gd name="T35" fmla="*/ 178 h 695"/>
                  <a:gd name="T36" fmla="*/ 461 w 713"/>
                  <a:gd name="T37" fmla="*/ 199 h 695"/>
                  <a:gd name="T38" fmla="*/ 487 w 713"/>
                  <a:gd name="T39" fmla="*/ 199 h 695"/>
                  <a:gd name="T40" fmla="*/ 519 w 713"/>
                  <a:gd name="T41" fmla="*/ 216 h 695"/>
                  <a:gd name="T42" fmla="*/ 533 w 713"/>
                  <a:gd name="T43" fmla="*/ 252 h 695"/>
                  <a:gd name="T44" fmla="*/ 567 w 713"/>
                  <a:gd name="T45" fmla="*/ 254 h 695"/>
                  <a:gd name="T46" fmla="*/ 624 w 713"/>
                  <a:gd name="T47" fmla="*/ 279 h 695"/>
                  <a:gd name="T48" fmla="*/ 660 w 713"/>
                  <a:gd name="T49" fmla="*/ 325 h 695"/>
                  <a:gd name="T50" fmla="*/ 674 w 713"/>
                  <a:gd name="T51" fmla="*/ 325 h 695"/>
                  <a:gd name="T52" fmla="*/ 686 w 713"/>
                  <a:gd name="T53" fmla="*/ 363 h 695"/>
                  <a:gd name="T54" fmla="*/ 692 w 713"/>
                  <a:gd name="T55" fmla="*/ 415 h 695"/>
                  <a:gd name="T56" fmla="*/ 678 w 713"/>
                  <a:gd name="T57" fmla="*/ 454 h 695"/>
                  <a:gd name="T58" fmla="*/ 648 w 713"/>
                  <a:gd name="T59" fmla="*/ 518 h 695"/>
                  <a:gd name="T60" fmla="*/ 628 w 713"/>
                  <a:gd name="T61" fmla="*/ 559 h 695"/>
                  <a:gd name="T62" fmla="*/ 622 w 713"/>
                  <a:gd name="T63" fmla="*/ 596 h 695"/>
                  <a:gd name="T64" fmla="*/ 624 w 713"/>
                  <a:gd name="T65" fmla="*/ 638 h 695"/>
                  <a:gd name="T66" fmla="*/ 620 w 713"/>
                  <a:gd name="T67" fmla="*/ 701 h 695"/>
                  <a:gd name="T68" fmla="*/ 613 w 713"/>
                  <a:gd name="T69" fmla="*/ 743 h 695"/>
                  <a:gd name="T70" fmla="*/ 603 w 713"/>
                  <a:gd name="T71" fmla="*/ 807 h 695"/>
                  <a:gd name="T72" fmla="*/ 583 w 713"/>
                  <a:gd name="T73" fmla="*/ 866 h 695"/>
                  <a:gd name="T74" fmla="*/ 541 w 713"/>
                  <a:gd name="T75" fmla="*/ 866 h 695"/>
                  <a:gd name="T76" fmla="*/ 539 w 713"/>
                  <a:gd name="T77" fmla="*/ 873 h 695"/>
                  <a:gd name="T78" fmla="*/ 513 w 713"/>
                  <a:gd name="T79" fmla="*/ 890 h 695"/>
                  <a:gd name="T80" fmla="*/ 477 w 713"/>
                  <a:gd name="T81" fmla="*/ 950 h 695"/>
                  <a:gd name="T82" fmla="*/ 471 w 713"/>
                  <a:gd name="T83" fmla="*/ 972 h 695"/>
                  <a:gd name="T84" fmla="*/ 475 w 713"/>
                  <a:gd name="T85" fmla="*/ 1041 h 695"/>
                  <a:gd name="T86" fmla="*/ 447 w 713"/>
                  <a:gd name="T87" fmla="*/ 1098 h 695"/>
                  <a:gd name="T88" fmla="*/ 439 w 713"/>
                  <a:gd name="T89" fmla="*/ 1111 h 695"/>
                  <a:gd name="T90" fmla="*/ 437 w 713"/>
                  <a:gd name="T91" fmla="*/ 1141 h 695"/>
                  <a:gd name="T92" fmla="*/ 426 w 713"/>
                  <a:gd name="T93" fmla="*/ 1150 h 695"/>
                  <a:gd name="T94" fmla="*/ 424 w 713"/>
                  <a:gd name="T95" fmla="*/ 1197 h 6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13"/>
                  <a:gd name="T145" fmla="*/ 0 h 695"/>
                  <a:gd name="T146" fmla="*/ 713 w 713"/>
                  <a:gd name="T147" fmla="*/ 695 h 6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13" h="695">
                    <a:moveTo>
                      <a:pt x="428" y="694"/>
                    </a:moveTo>
                    <a:lnTo>
                      <a:pt x="420" y="686"/>
                    </a:lnTo>
                    <a:lnTo>
                      <a:pt x="422" y="680"/>
                    </a:lnTo>
                    <a:lnTo>
                      <a:pt x="408" y="664"/>
                    </a:lnTo>
                    <a:lnTo>
                      <a:pt x="404" y="664"/>
                    </a:lnTo>
                    <a:lnTo>
                      <a:pt x="400" y="656"/>
                    </a:lnTo>
                    <a:lnTo>
                      <a:pt x="392" y="654"/>
                    </a:lnTo>
                    <a:lnTo>
                      <a:pt x="382" y="644"/>
                    </a:lnTo>
                    <a:lnTo>
                      <a:pt x="380" y="648"/>
                    </a:lnTo>
                    <a:lnTo>
                      <a:pt x="364" y="634"/>
                    </a:lnTo>
                    <a:lnTo>
                      <a:pt x="364" y="630"/>
                    </a:lnTo>
                    <a:lnTo>
                      <a:pt x="358" y="628"/>
                    </a:lnTo>
                    <a:lnTo>
                      <a:pt x="346" y="630"/>
                    </a:lnTo>
                    <a:lnTo>
                      <a:pt x="360" y="610"/>
                    </a:lnTo>
                    <a:lnTo>
                      <a:pt x="362" y="602"/>
                    </a:lnTo>
                    <a:lnTo>
                      <a:pt x="368" y="596"/>
                    </a:lnTo>
                    <a:lnTo>
                      <a:pt x="376" y="598"/>
                    </a:lnTo>
                    <a:lnTo>
                      <a:pt x="376" y="590"/>
                    </a:lnTo>
                    <a:lnTo>
                      <a:pt x="400" y="574"/>
                    </a:lnTo>
                    <a:lnTo>
                      <a:pt x="406" y="574"/>
                    </a:lnTo>
                    <a:lnTo>
                      <a:pt x="406" y="548"/>
                    </a:lnTo>
                    <a:lnTo>
                      <a:pt x="380" y="538"/>
                    </a:lnTo>
                    <a:lnTo>
                      <a:pt x="280" y="442"/>
                    </a:lnTo>
                    <a:lnTo>
                      <a:pt x="202" y="338"/>
                    </a:lnTo>
                    <a:lnTo>
                      <a:pt x="94" y="328"/>
                    </a:lnTo>
                    <a:lnTo>
                      <a:pt x="0" y="218"/>
                    </a:lnTo>
                    <a:lnTo>
                      <a:pt x="100" y="48"/>
                    </a:lnTo>
                    <a:lnTo>
                      <a:pt x="218" y="0"/>
                    </a:lnTo>
                    <a:lnTo>
                      <a:pt x="420" y="26"/>
                    </a:lnTo>
                    <a:lnTo>
                      <a:pt x="428" y="30"/>
                    </a:lnTo>
                    <a:lnTo>
                      <a:pt x="430" y="42"/>
                    </a:lnTo>
                    <a:lnTo>
                      <a:pt x="434" y="56"/>
                    </a:lnTo>
                    <a:lnTo>
                      <a:pt x="440" y="66"/>
                    </a:lnTo>
                    <a:lnTo>
                      <a:pt x="448" y="70"/>
                    </a:lnTo>
                    <a:lnTo>
                      <a:pt x="448" y="94"/>
                    </a:lnTo>
                    <a:lnTo>
                      <a:pt x="464" y="102"/>
                    </a:lnTo>
                    <a:lnTo>
                      <a:pt x="478" y="108"/>
                    </a:lnTo>
                    <a:lnTo>
                      <a:pt x="476" y="114"/>
                    </a:lnTo>
                    <a:lnTo>
                      <a:pt x="484" y="112"/>
                    </a:lnTo>
                    <a:lnTo>
                      <a:pt x="502" y="114"/>
                    </a:lnTo>
                    <a:lnTo>
                      <a:pt x="528" y="124"/>
                    </a:lnTo>
                    <a:lnTo>
                      <a:pt x="534" y="124"/>
                    </a:lnTo>
                    <a:lnTo>
                      <a:pt x="542" y="128"/>
                    </a:lnTo>
                    <a:lnTo>
                      <a:pt x="548" y="144"/>
                    </a:lnTo>
                    <a:lnTo>
                      <a:pt x="562" y="142"/>
                    </a:lnTo>
                    <a:lnTo>
                      <a:pt x="582" y="146"/>
                    </a:lnTo>
                    <a:lnTo>
                      <a:pt x="610" y="146"/>
                    </a:lnTo>
                    <a:lnTo>
                      <a:pt x="644" y="160"/>
                    </a:lnTo>
                    <a:lnTo>
                      <a:pt x="664" y="178"/>
                    </a:lnTo>
                    <a:lnTo>
                      <a:pt x="680" y="186"/>
                    </a:lnTo>
                    <a:lnTo>
                      <a:pt x="682" y="182"/>
                    </a:lnTo>
                    <a:lnTo>
                      <a:pt x="694" y="186"/>
                    </a:lnTo>
                    <a:lnTo>
                      <a:pt x="702" y="188"/>
                    </a:lnTo>
                    <a:lnTo>
                      <a:pt x="706" y="208"/>
                    </a:lnTo>
                    <a:lnTo>
                      <a:pt x="710" y="222"/>
                    </a:lnTo>
                    <a:lnTo>
                      <a:pt x="712" y="238"/>
                    </a:lnTo>
                    <a:lnTo>
                      <a:pt x="708" y="244"/>
                    </a:lnTo>
                    <a:lnTo>
                      <a:pt x="698" y="260"/>
                    </a:lnTo>
                    <a:lnTo>
                      <a:pt x="672" y="288"/>
                    </a:lnTo>
                    <a:lnTo>
                      <a:pt x="668" y="296"/>
                    </a:lnTo>
                    <a:lnTo>
                      <a:pt x="656" y="318"/>
                    </a:lnTo>
                    <a:lnTo>
                      <a:pt x="648" y="320"/>
                    </a:lnTo>
                    <a:lnTo>
                      <a:pt x="646" y="330"/>
                    </a:lnTo>
                    <a:lnTo>
                      <a:pt x="642" y="342"/>
                    </a:lnTo>
                    <a:lnTo>
                      <a:pt x="642" y="356"/>
                    </a:lnTo>
                    <a:lnTo>
                      <a:pt x="644" y="366"/>
                    </a:lnTo>
                    <a:lnTo>
                      <a:pt x="640" y="392"/>
                    </a:lnTo>
                    <a:lnTo>
                      <a:pt x="640" y="402"/>
                    </a:lnTo>
                    <a:lnTo>
                      <a:pt x="632" y="412"/>
                    </a:lnTo>
                    <a:lnTo>
                      <a:pt x="630" y="426"/>
                    </a:lnTo>
                    <a:lnTo>
                      <a:pt x="620" y="454"/>
                    </a:lnTo>
                    <a:lnTo>
                      <a:pt x="618" y="462"/>
                    </a:lnTo>
                    <a:lnTo>
                      <a:pt x="600" y="484"/>
                    </a:lnTo>
                    <a:lnTo>
                      <a:pt x="598" y="496"/>
                    </a:lnTo>
                    <a:lnTo>
                      <a:pt x="574" y="494"/>
                    </a:lnTo>
                    <a:lnTo>
                      <a:pt x="556" y="496"/>
                    </a:lnTo>
                    <a:lnTo>
                      <a:pt x="550" y="494"/>
                    </a:lnTo>
                    <a:lnTo>
                      <a:pt x="554" y="500"/>
                    </a:lnTo>
                    <a:lnTo>
                      <a:pt x="546" y="508"/>
                    </a:lnTo>
                    <a:lnTo>
                      <a:pt x="528" y="510"/>
                    </a:lnTo>
                    <a:lnTo>
                      <a:pt x="508" y="532"/>
                    </a:lnTo>
                    <a:lnTo>
                      <a:pt x="492" y="544"/>
                    </a:lnTo>
                    <a:lnTo>
                      <a:pt x="490" y="558"/>
                    </a:lnTo>
                    <a:lnTo>
                      <a:pt x="486" y="556"/>
                    </a:lnTo>
                    <a:lnTo>
                      <a:pt x="494" y="588"/>
                    </a:lnTo>
                    <a:lnTo>
                      <a:pt x="490" y="596"/>
                    </a:lnTo>
                    <a:lnTo>
                      <a:pt x="474" y="614"/>
                    </a:lnTo>
                    <a:lnTo>
                      <a:pt x="462" y="628"/>
                    </a:lnTo>
                    <a:lnTo>
                      <a:pt x="458" y="638"/>
                    </a:lnTo>
                    <a:lnTo>
                      <a:pt x="452" y="636"/>
                    </a:lnTo>
                    <a:lnTo>
                      <a:pt x="448" y="646"/>
                    </a:lnTo>
                    <a:lnTo>
                      <a:pt x="448" y="654"/>
                    </a:lnTo>
                    <a:lnTo>
                      <a:pt x="440" y="656"/>
                    </a:lnTo>
                    <a:lnTo>
                      <a:pt x="436" y="658"/>
                    </a:lnTo>
                    <a:lnTo>
                      <a:pt x="436" y="670"/>
                    </a:lnTo>
                    <a:lnTo>
                      <a:pt x="434" y="686"/>
                    </a:lnTo>
                    <a:lnTo>
                      <a:pt x="428" y="69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00" name="Freeform 68"/>
              <p:cNvSpPr>
                <a:spLocks/>
              </p:cNvSpPr>
              <p:nvPr/>
            </p:nvSpPr>
            <p:spPr bwMode="ltGray">
              <a:xfrm>
                <a:off x="1571" y="3177"/>
                <a:ext cx="154" cy="184"/>
              </a:xfrm>
              <a:custGeom>
                <a:avLst/>
                <a:gdLst>
                  <a:gd name="T0" fmla="*/ 83 w 155"/>
                  <a:gd name="T1" fmla="*/ 28 h 165"/>
                  <a:gd name="T2" fmla="*/ 83 w 155"/>
                  <a:gd name="T3" fmla="*/ 56 h 165"/>
                  <a:gd name="T4" fmla="*/ 87 w 155"/>
                  <a:gd name="T5" fmla="*/ 72 h 165"/>
                  <a:gd name="T6" fmla="*/ 87 w 155"/>
                  <a:gd name="T7" fmla="*/ 109 h 165"/>
                  <a:gd name="T8" fmla="*/ 97 w 155"/>
                  <a:gd name="T9" fmla="*/ 107 h 165"/>
                  <a:gd name="T10" fmla="*/ 109 w 155"/>
                  <a:gd name="T11" fmla="*/ 116 h 165"/>
                  <a:gd name="T12" fmla="*/ 111 w 155"/>
                  <a:gd name="T13" fmla="*/ 107 h 165"/>
                  <a:gd name="T14" fmla="*/ 115 w 155"/>
                  <a:gd name="T15" fmla="*/ 107 h 165"/>
                  <a:gd name="T16" fmla="*/ 121 w 155"/>
                  <a:gd name="T17" fmla="*/ 109 h 165"/>
                  <a:gd name="T18" fmla="*/ 125 w 155"/>
                  <a:gd name="T19" fmla="*/ 118 h 165"/>
                  <a:gd name="T20" fmla="*/ 129 w 155"/>
                  <a:gd name="T21" fmla="*/ 141 h 165"/>
                  <a:gd name="T22" fmla="*/ 131 w 155"/>
                  <a:gd name="T23" fmla="*/ 159 h 165"/>
                  <a:gd name="T24" fmla="*/ 135 w 155"/>
                  <a:gd name="T25" fmla="*/ 170 h 165"/>
                  <a:gd name="T26" fmla="*/ 139 w 155"/>
                  <a:gd name="T27" fmla="*/ 170 h 165"/>
                  <a:gd name="T28" fmla="*/ 141 w 155"/>
                  <a:gd name="T29" fmla="*/ 162 h 165"/>
                  <a:gd name="T30" fmla="*/ 145 w 155"/>
                  <a:gd name="T31" fmla="*/ 159 h 165"/>
                  <a:gd name="T32" fmla="*/ 149 w 155"/>
                  <a:gd name="T33" fmla="*/ 170 h 165"/>
                  <a:gd name="T34" fmla="*/ 149 w 155"/>
                  <a:gd name="T35" fmla="*/ 176 h 165"/>
                  <a:gd name="T36" fmla="*/ 149 w 155"/>
                  <a:gd name="T37" fmla="*/ 212 h 165"/>
                  <a:gd name="T38" fmla="*/ 145 w 155"/>
                  <a:gd name="T39" fmla="*/ 244 h 165"/>
                  <a:gd name="T40" fmla="*/ 141 w 155"/>
                  <a:gd name="T41" fmla="*/ 255 h 165"/>
                  <a:gd name="T42" fmla="*/ 135 w 155"/>
                  <a:gd name="T43" fmla="*/ 263 h 165"/>
                  <a:gd name="T44" fmla="*/ 129 w 155"/>
                  <a:gd name="T45" fmla="*/ 269 h 165"/>
                  <a:gd name="T46" fmla="*/ 121 w 155"/>
                  <a:gd name="T47" fmla="*/ 280 h 165"/>
                  <a:gd name="T48" fmla="*/ 115 w 155"/>
                  <a:gd name="T49" fmla="*/ 280 h 165"/>
                  <a:gd name="T50" fmla="*/ 111 w 155"/>
                  <a:gd name="T51" fmla="*/ 282 h 165"/>
                  <a:gd name="T52" fmla="*/ 105 w 155"/>
                  <a:gd name="T53" fmla="*/ 272 h 165"/>
                  <a:gd name="T54" fmla="*/ 93 w 155"/>
                  <a:gd name="T55" fmla="*/ 269 h 165"/>
                  <a:gd name="T56" fmla="*/ 81 w 155"/>
                  <a:gd name="T57" fmla="*/ 274 h 165"/>
                  <a:gd name="T58" fmla="*/ 87 w 155"/>
                  <a:gd name="T59" fmla="*/ 250 h 165"/>
                  <a:gd name="T60" fmla="*/ 89 w 155"/>
                  <a:gd name="T61" fmla="*/ 236 h 165"/>
                  <a:gd name="T62" fmla="*/ 93 w 155"/>
                  <a:gd name="T63" fmla="*/ 225 h 165"/>
                  <a:gd name="T64" fmla="*/ 93 w 155"/>
                  <a:gd name="T65" fmla="*/ 204 h 165"/>
                  <a:gd name="T66" fmla="*/ 87 w 155"/>
                  <a:gd name="T67" fmla="*/ 196 h 165"/>
                  <a:gd name="T68" fmla="*/ 81 w 155"/>
                  <a:gd name="T69" fmla="*/ 201 h 165"/>
                  <a:gd name="T70" fmla="*/ 74 w 155"/>
                  <a:gd name="T71" fmla="*/ 196 h 165"/>
                  <a:gd name="T72" fmla="*/ 70 w 155"/>
                  <a:gd name="T73" fmla="*/ 183 h 165"/>
                  <a:gd name="T74" fmla="*/ 62 w 155"/>
                  <a:gd name="T75" fmla="*/ 173 h 165"/>
                  <a:gd name="T76" fmla="*/ 48 w 155"/>
                  <a:gd name="T77" fmla="*/ 173 h 165"/>
                  <a:gd name="T78" fmla="*/ 44 w 155"/>
                  <a:gd name="T79" fmla="*/ 162 h 165"/>
                  <a:gd name="T80" fmla="*/ 40 w 155"/>
                  <a:gd name="T81" fmla="*/ 155 h 165"/>
                  <a:gd name="T82" fmla="*/ 32 w 155"/>
                  <a:gd name="T83" fmla="*/ 152 h 165"/>
                  <a:gd name="T84" fmla="*/ 20 w 155"/>
                  <a:gd name="T85" fmla="*/ 123 h 165"/>
                  <a:gd name="T86" fmla="*/ 12 w 155"/>
                  <a:gd name="T87" fmla="*/ 109 h 165"/>
                  <a:gd name="T88" fmla="*/ 0 w 155"/>
                  <a:gd name="T89" fmla="*/ 48 h 165"/>
                  <a:gd name="T90" fmla="*/ 40 w 155"/>
                  <a:gd name="T91" fmla="*/ 0 h 165"/>
                  <a:gd name="T92" fmla="*/ 83 w 155"/>
                  <a:gd name="T93" fmla="*/ 28 h 1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5"/>
                  <a:gd name="T142" fmla="*/ 0 h 165"/>
                  <a:gd name="T143" fmla="*/ 155 w 155"/>
                  <a:gd name="T144" fmla="*/ 165 h 16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5" h="165">
                    <a:moveTo>
                      <a:pt x="88" y="16"/>
                    </a:moveTo>
                    <a:lnTo>
                      <a:pt x="88" y="32"/>
                    </a:lnTo>
                    <a:lnTo>
                      <a:pt x="92" y="42"/>
                    </a:lnTo>
                    <a:lnTo>
                      <a:pt x="92" y="64"/>
                    </a:lnTo>
                    <a:lnTo>
                      <a:pt x="102" y="62"/>
                    </a:lnTo>
                    <a:lnTo>
                      <a:pt x="114" y="66"/>
                    </a:lnTo>
                    <a:lnTo>
                      <a:pt x="116" y="62"/>
                    </a:lnTo>
                    <a:lnTo>
                      <a:pt x="120" y="62"/>
                    </a:lnTo>
                    <a:lnTo>
                      <a:pt x="126" y="64"/>
                    </a:lnTo>
                    <a:lnTo>
                      <a:pt x="130" y="68"/>
                    </a:lnTo>
                    <a:lnTo>
                      <a:pt x="134" y="82"/>
                    </a:lnTo>
                    <a:lnTo>
                      <a:pt x="136" y="92"/>
                    </a:lnTo>
                    <a:lnTo>
                      <a:pt x="140" y="98"/>
                    </a:lnTo>
                    <a:lnTo>
                      <a:pt x="144" y="98"/>
                    </a:lnTo>
                    <a:lnTo>
                      <a:pt x="146" y="94"/>
                    </a:lnTo>
                    <a:lnTo>
                      <a:pt x="150" y="92"/>
                    </a:lnTo>
                    <a:lnTo>
                      <a:pt x="154" y="98"/>
                    </a:lnTo>
                    <a:lnTo>
                      <a:pt x="154" y="102"/>
                    </a:lnTo>
                    <a:lnTo>
                      <a:pt x="154" y="122"/>
                    </a:lnTo>
                    <a:lnTo>
                      <a:pt x="150" y="142"/>
                    </a:lnTo>
                    <a:lnTo>
                      <a:pt x="146" y="148"/>
                    </a:lnTo>
                    <a:lnTo>
                      <a:pt x="140" y="152"/>
                    </a:lnTo>
                    <a:lnTo>
                      <a:pt x="134" y="156"/>
                    </a:lnTo>
                    <a:lnTo>
                      <a:pt x="126" y="162"/>
                    </a:lnTo>
                    <a:lnTo>
                      <a:pt x="120" y="162"/>
                    </a:lnTo>
                    <a:lnTo>
                      <a:pt x="116" y="164"/>
                    </a:lnTo>
                    <a:lnTo>
                      <a:pt x="110" y="158"/>
                    </a:lnTo>
                    <a:lnTo>
                      <a:pt x="98" y="156"/>
                    </a:lnTo>
                    <a:lnTo>
                      <a:pt x="86" y="160"/>
                    </a:lnTo>
                    <a:lnTo>
                      <a:pt x="92" y="144"/>
                    </a:lnTo>
                    <a:lnTo>
                      <a:pt x="94" y="136"/>
                    </a:lnTo>
                    <a:lnTo>
                      <a:pt x="98" y="130"/>
                    </a:lnTo>
                    <a:lnTo>
                      <a:pt x="98" y="118"/>
                    </a:lnTo>
                    <a:lnTo>
                      <a:pt x="92" y="114"/>
                    </a:lnTo>
                    <a:lnTo>
                      <a:pt x="86" y="116"/>
                    </a:lnTo>
                    <a:lnTo>
                      <a:pt x="74" y="114"/>
                    </a:lnTo>
                    <a:lnTo>
                      <a:pt x="70" y="106"/>
                    </a:lnTo>
                    <a:lnTo>
                      <a:pt x="62" y="100"/>
                    </a:lnTo>
                    <a:lnTo>
                      <a:pt x="48" y="100"/>
                    </a:lnTo>
                    <a:lnTo>
                      <a:pt x="44" y="94"/>
                    </a:lnTo>
                    <a:lnTo>
                      <a:pt x="40" y="90"/>
                    </a:lnTo>
                    <a:lnTo>
                      <a:pt x="32" y="88"/>
                    </a:lnTo>
                    <a:lnTo>
                      <a:pt x="20" y="72"/>
                    </a:lnTo>
                    <a:lnTo>
                      <a:pt x="12" y="64"/>
                    </a:lnTo>
                    <a:lnTo>
                      <a:pt x="0" y="28"/>
                    </a:lnTo>
                    <a:lnTo>
                      <a:pt x="40" y="0"/>
                    </a:lnTo>
                    <a:lnTo>
                      <a:pt x="88" y="1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01" name="Freeform 69"/>
              <p:cNvSpPr>
                <a:spLocks/>
              </p:cNvSpPr>
              <p:nvPr/>
            </p:nvSpPr>
            <p:spPr bwMode="ltGray">
              <a:xfrm>
                <a:off x="1449" y="3002"/>
                <a:ext cx="216" cy="265"/>
              </a:xfrm>
              <a:custGeom>
                <a:avLst/>
                <a:gdLst>
                  <a:gd name="T0" fmla="*/ 16 w 217"/>
                  <a:gd name="T1" fmla="*/ 45 h 237"/>
                  <a:gd name="T2" fmla="*/ 38 w 217"/>
                  <a:gd name="T3" fmla="*/ 35 h 237"/>
                  <a:gd name="T4" fmla="*/ 44 w 217"/>
                  <a:gd name="T5" fmla="*/ 25 h 237"/>
                  <a:gd name="T6" fmla="*/ 68 w 217"/>
                  <a:gd name="T7" fmla="*/ 11 h 237"/>
                  <a:gd name="T8" fmla="*/ 76 w 217"/>
                  <a:gd name="T9" fmla="*/ 28 h 237"/>
                  <a:gd name="T10" fmla="*/ 76 w 217"/>
                  <a:gd name="T11" fmla="*/ 56 h 237"/>
                  <a:gd name="T12" fmla="*/ 82 w 217"/>
                  <a:gd name="T13" fmla="*/ 74 h 237"/>
                  <a:gd name="T14" fmla="*/ 106 w 217"/>
                  <a:gd name="T15" fmla="*/ 84 h 237"/>
                  <a:gd name="T16" fmla="*/ 111 w 217"/>
                  <a:gd name="T17" fmla="*/ 94 h 237"/>
                  <a:gd name="T18" fmla="*/ 129 w 217"/>
                  <a:gd name="T19" fmla="*/ 105 h 237"/>
                  <a:gd name="T20" fmla="*/ 151 w 217"/>
                  <a:gd name="T21" fmla="*/ 121 h 237"/>
                  <a:gd name="T22" fmla="*/ 157 w 217"/>
                  <a:gd name="T23" fmla="*/ 146 h 237"/>
                  <a:gd name="T24" fmla="*/ 155 w 217"/>
                  <a:gd name="T25" fmla="*/ 163 h 237"/>
                  <a:gd name="T26" fmla="*/ 191 w 217"/>
                  <a:gd name="T27" fmla="*/ 199 h 237"/>
                  <a:gd name="T28" fmla="*/ 201 w 217"/>
                  <a:gd name="T29" fmla="*/ 230 h 237"/>
                  <a:gd name="T30" fmla="*/ 211 w 217"/>
                  <a:gd name="T31" fmla="*/ 257 h 237"/>
                  <a:gd name="T32" fmla="*/ 205 w 217"/>
                  <a:gd name="T33" fmla="*/ 294 h 237"/>
                  <a:gd name="T34" fmla="*/ 187 w 217"/>
                  <a:gd name="T35" fmla="*/ 294 h 237"/>
                  <a:gd name="T36" fmla="*/ 139 w 217"/>
                  <a:gd name="T37" fmla="*/ 311 h 237"/>
                  <a:gd name="T38" fmla="*/ 131 w 217"/>
                  <a:gd name="T39" fmla="*/ 342 h 237"/>
                  <a:gd name="T40" fmla="*/ 133 w 217"/>
                  <a:gd name="T41" fmla="*/ 359 h 237"/>
                  <a:gd name="T42" fmla="*/ 121 w 217"/>
                  <a:gd name="T43" fmla="*/ 381 h 237"/>
                  <a:gd name="T44" fmla="*/ 108 w 217"/>
                  <a:gd name="T45" fmla="*/ 381 h 237"/>
                  <a:gd name="T46" fmla="*/ 106 w 217"/>
                  <a:gd name="T47" fmla="*/ 410 h 237"/>
                  <a:gd name="T48" fmla="*/ 102 w 217"/>
                  <a:gd name="T49" fmla="*/ 391 h 237"/>
                  <a:gd name="T50" fmla="*/ 90 w 217"/>
                  <a:gd name="T51" fmla="*/ 384 h 237"/>
                  <a:gd name="T52" fmla="*/ 78 w 217"/>
                  <a:gd name="T53" fmla="*/ 379 h 237"/>
                  <a:gd name="T54" fmla="*/ 70 w 217"/>
                  <a:gd name="T55" fmla="*/ 381 h 237"/>
                  <a:gd name="T56" fmla="*/ 52 w 217"/>
                  <a:gd name="T57" fmla="*/ 413 h 237"/>
                  <a:gd name="T58" fmla="*/ 50 w 217"/>
                  <a:gd name="T59" fmla="*/ 401 h 237"/>
                  <a:gd name="T60" fmla="*/ 30 w 217"/>
                  <a:gd name="T61" fmla="*/ 335 h 237"/>
                  <a:gd name="T62" fmla="*/ 34 w 217"/>
                  <a:gd name="T63" fmla="*/ 300 h 237"/>
                  <a:gd name="T64" fmla="*/ 26 w 217"/>
                  <a:gd name="T65" fmla="*/ 292 h 237"/>
                  <a:gd name="T66" fmla="*/ 24 w 217"/>
                  <a:gd name="T67" fmla="*/ 263 h 237"/>
                  <a:gd name="T68" fmla="*/ 6 w 217"/>
                  <a:gd name="T69" fmla="*/ 127 h 2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7"/>
                  <a:gd name="T106" fmla="*/ 0 h 237"/>
                  <a:gd name="T107" fmla="*/ 217 w 217"/>
                  <a:gd name="T108" fmla="*/ 237 h 2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7" h="237">
                    <a:moveTo>
                      <a:pt x="0" y="26"/>
                    </a:moveTo>
                    <a:lnTo>
                      <a:pt x="16" y="26"/>
                    </a:lnTo>
                    <a:lnTo>
                      <a:pt x="32" y="18"/>
                    </a:lnTo>
                    <a:lnTo>
                      <a:pt x="38" y="20"/>
                    </a:lnTo>
                    <a:lnTo>
                      <a:pt x="44" y="18"/>
                    </a:lnTo>
                    <a:lnTo>
                      <a:pt x="44" y="14"/>
                    </a:lnTo>
                    <a:lnTo>
                      <a:pt x="48" y="6"/>
                    </a:lnTo>
                    <a:lnTo>
                      <a:pt x="68" y="6"/>
                    </a:lnTo>
                    <a:lnTo>
                      <a:pt x="74" y="0"/>
                    </a:lnTo>
                    <a:lnTo>
                      <a:pt x="76" y="16"/>
                    </a:lnTo>
                    <a:lnTo>
                      <a:pt x="78" y="28"/>
                    </a:lnTo>
                    <a:lnTo>
                      <a:pt x="76" y="32"/>
                    </a:lnTo>
                    <a:lnTo>
                      <a:pt x="76" y="36"/>
                    </a:lnTo>
                    <a:lnTo>
                      <a:pt x="82" y="42"/>
                    </a:lnTo>
                    <a:lnTo>
                      <a:pt x="96" y="50"/>
                    </a:lnTo>
                    <a:lnTo>
                      <a:pt x="106" y="48"/>
                    </a:lnTo>
                    <a:lnTo>
                      <a:pt x="112" y="52"/>
                    </a:lnTo>
                    <a:lnTo>
                      <a:pt x="116" y="54"/>
                    </a:lnTo>
                    <a:lnTo>
                      <a:pt x="124" y="58"/>
                    </a:lnTo>
                    <a:lnTo>
                      <a:pt x="134" y="60"/>
                    </a:lnTo>
                    <a:lnTo>
                      <a:pt x="142" y="70"/>
                    </a:lnTo>
                    <a:lnTo>
                      <a:pt x="156" y="70"/>
                    </a:lnTo>
                    <a:lnTo>
                      <a:pt x="160" y="74"/>
                    </a:lnTo>
                    <a:lnTo>
                      <a:pt x="162" y="84"/>
                    </a:lnTo>
                    <a:lnTo>
                      <a:pt x="164" y="94"/>
                    </a:lnTo>
                    <a:lnTo>
                      <a:pt x="160" y="94"/>
                    </a:lnTo>
                    <a:lnTo>
                      <a:pt x="170" y="114"/>
                    </a:lnTo>
                    <a:lnTo>
                      <a:pt x="196" y="114"/>
                    </a:lnTo>
                    <a:lnTo>
                      <a:pt x="200" y="130"/>
                    </a:lnTo>
                    <a:lnTo>
                      <a:pt x="206" y="132"/>
                    </a:lnTo>
                    <a:lnTo>
                      <a:pt x="210" y="136"/>
                    </a:lnTo>
                    <a:lnTo>
                      <a:pt x="216" y="148"/>
                    </a:lnTo>
                    <a:lnTo>
                      <a:pt x="214" y="158"/>
                    </a:lnTo>
                    <a:lnTo>
                      <a:pt x="210" y="168"/>
                    </a:lnTo>
                    <a:lnTo>
                      <a:pt x="208" y="182"/>
                    </a:lnTo>
                    <a:lnTo>
                      <a:pt x="192" y="168"/>
                    </a:lnTo>
                    <a:lnTo>
                      <a:pt x="166" y="168"/>
                    </a:lnTo>
                    <a:lnTo>
                      <a:pt x="144" y="178"/>
                    </a:lnTo>
                    <a:lnTo>
                      <a:pt x="140" y="188"/>
                    </a:lnTo>
                    <a:lnTo>
                      <a:pt x="136" y="196"/>
                    </a:lnTo>
                    <a:lnTo>
                      <a:pt x="138" y="198"/>
                    </a:lnTo>
                    <a:lnTo>
                      <a:pt x="138" y="206"/>
                    </a:lnTo>
                    <a:lnTo>
                      <a:pt x="132" y="220"/>
                    </a:lnTo>
                    <a:lnTo>
                      <a:pt x="126" y="218"/>
                    </a:lnTo>
                    <a:lnTo>
                      <a:pt x="122" y="216"/>
                    </a:lnTo>
                    <a:lnTo>
                      <a:pt x="112" y="218"/>
                    </a:lnTo>
                    <a:lnTo>
                      <a:pt x="108" y="228"/>
                    </a:lnTo>
                    <a:lnTo>
                      <a:pt x="106" y="234"/>
                    </a:lnTo>
                    <a:lnTo>
                      <a:pt x="100" y="228"/>
                    </a:lnTo>
                    <a:lnTo>
                      <a:pt x="102" y="224"/>
                    </a:lnTo>
                    <a:lnTo>
                      <a:pt x="100" y="218"/>
                    </a:lnTo>
                    <a:lnTo>
                      <a:pt x="90" y="220"/>
                    </a:lnTo>
                    <a:lnTo>
                      <a:pt x="84" y="222"/>
                    </a:lnTo>
                    <a:lnTo>
                      <a:pt x="78" y="216"/>
                    </a:lnTo>
                    <a:lnTo>
                      <a:pt x="70" y="216"/>
                    </a:lnTo>
                    <a:lnTo>
                      <a:pt x="70" y="218"/>
                    </a:lnTo>
                    <a:lnTo>
                      <a:pt x="62" y="228"/>
                    </a:lnTo>
                    <a:lnTo>
                      <a:pt x="52" y="236"/>
                    </a:lnTo>
                    <a:lnTo>
                      <a:pt x="50" y="236"/>
                    </a:lnTo>
                    <a:lnTo>
                      <a:pt x="50" y="230"/>
                    </a:lnTo>
                    <a:lnTo>
                      <a:pt x="44" y="214"/>
                    </a:lnTo>
                    <a:lnTo>
                      <a:pt x="30" y="192"/>
                    </a:lnTo>
                    <a:lnTo>
                      <a:pt x="30" y="178"/>
                    </a:lnTo>
                    <a:lnTo>
                      <a:pt x="34" y="172"/>
                    </a:lnTo>
                    <a:lnTo>
                      <a:pt x="30" y="170"/>
                    </a:lnTo>
                    <a:lnTo>
                      <a:pt x="26" y="166"/>
                    </a:lnTo>
                    <a:lnTo>
                      <a:pt x="24" y="162"/>
                    </a:lnTo>
                    <a:lnTo>
                      <a:pt x="24" y="150"/>
                    </a:lnTo>
                    <a:lnTo>
                      <a:pt x="6" y="130"/>
                    </a:lnTo>
                    <a:lnTo>
                      <a:pt x="6" y="72"/>
                    </a:lnTo>
                    <a:lnTo>
                      <a:pt x="0" y="2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02" name="Freeform 70"/>
              <p:cNvSpPr>
                <a:spLocks/>
              </p:cNvSpPr>
              <p:nvPr/>
            </p:nvSpPr>
            <p:spPr bwMode="ltGray">
              <a:xfrm>
                <a:off x="1249" y="2812"/>
                <a:ext cx="221" cy="363"/>
              </a:xfrm>
              <a:custGeom>
                <a:avLst/>
                <a:gdLst>
                  <a:gd name="T0" fmla="*/ 170 w 223"/>
                  <a:gd name="T1" fmla="*/ 132 h 325"/>
                  <a:gd name="T2" fmla="*/ 157 w 223"/>
                  <a:gd name="T3" fmla="*/ 143 h 325"/>
                  <a:gd name="T4" fmla="*/ 139 w 223"/>
                  <a:gd name="T5" fmla="*/ 157 h 325"/>
                  <a:gd name="T6" fmla="*/ 133 w 223"/>
                  <a:gd name="T7" fmla="*/ 189 h 325"/>
                  <a:gd name="T8" fmla="*/ 129 w 223"/>
                  <a:gd name="T9" fmla="*/ 210 h 325"/>
                  <a:gd name="T10" fmla="*/ 121 w 223"/>
                  <a:gd name="T11" fmla="*/ 237 h 325"/>
                  <a:gd name="T12" fmla="*/ 133 w 223"/>
                  <a:gd name="T13" fmla="*/ 288 h 325"/>
                  <a:gd name="T14" fmla="*/ 157 w 223"/>
                  <a:gd name="T15" fmla="*/ 313 h 325"/>
                  <a:gd name="T16" fmla="*/ 166 w 223"/>
                  <a:gd name="T17" fmla="*/ 307 h 325"/>
                  <a:gd name="T18" fmla="*/ 180 w 223"/>
                  <a:gd name="T19" fmla="*/ 288 h 325"/>
                  <a:gd name="T20" fmla="*/ 180 w 223"/>
                  <a:gd name="T21" fmla="*/ 337 h 325"/>
                  <a:gd name="T22" fmla="*/ 198 w 223"/>
                  <a:gd name="T23" fmla="*/ 337 h 325"/>
                  <a:gd name="T24" fmla="*/ 206 w 223"/>
                  <a:gd name="T25" fmla="*/ 403 h 325"/>
                  <a:gd name="T26" fmla="*/ 208 w 223"/>
                  <a:gd name="T27" fmla="*/ 434 h 325"/>
                  <a:gd name="T28" fmla="*/ 212 w 223"/>
                  <a:gd name="T29" fmla="*/ 501 h 325"/>
                  <a:gd name="T30" fmla="*/ 204 w 223"/>
                  <a:gd name="T31" fmla="*/ 518 h 325"/>
                  <a:gd name="T32" fmla="*/ 202 w 223"/>
                  <a:gd name="T33" fmla="*/ 560 h 325"/>
                  <a:gd name="T34" fmla="*/ 178 w 223"/>
                  <a:gd name="T35" fmla="*/ 546 h 325"/>
                  <a:gd name="T36" fmla="*/ 163 w 223"/>
                  <a:gd name="T37" fmla="*/ 522 h 325"/>
                  <a:gd name="T38" fmla="*/ 153 w 223"/>
                  <a:gd name="T39" fmla="*/ 504 h 325"/>
                  <a:gd name="T40" fmla="*/ 141 w 223"/>
                  <a:gd name="T41" fmla="*/ 501 h 325"/>
                  <a:gd name="T42" fmla="*/ 123 w 223"/>
                  <a:gd name="T43" fmla="*/ 484 h 325"/>
                  <a:gd name="T44" fmla="*/ 105 w 223"/>
                  <a:gd name="T45" fmla="*/ 456 h 325"/>
                  <a:gd name="T46" fmla="*/ 89 w 223"/>
                  <a:gd name="T47" fmla="*/ 417 h 325"/>
                  <a:gd name="T48" fmla="*/ 71 w 223"/>
                  <a:gd name="T49" fmla="*/ 370 h 325"/>
                  <a:gd name="T50" fmla="*/ 61 w 223"/>
                  <a:gd name="T51" fmla="*/ 344 h 325"/>
                  <a:gd name="T52" fmla="*/ 55 w 223"/>
                  <a:gd name="T53" fmla="*/ 307 h 325"/>
                  <a:gd name="T54" fmla="*/ 42 w 223"/>
                  <a:gd name="T55" fmla="*/ 265 h 325"/>
                  <a:gd name="T56" fmla="*/ 24 w 223"/>
                  <a:gd name="T57" fmla="*/ 214 h 325"/>
                  <a:gd name="T58" fmla="*/ 6 w 223"/>
                  <a:gd name="T59" fmla="*/ 183 h 325"/>
                  <a:gd name="T60" fmla="*/ 0 w 223"/>
                  <a:gd name="T61" fmla="*/ 157 h 325"/>
                  <a:gd name="T62" fmla="*/ 2 w 223"/>
                  <a:gd name="T63" fmla="*/ 130 h 325"/>
                  <a:gd name="T64" fmla="*/ 28 w 223"/>
                  <a:gd name="T65" fmla="*/ 107 h 325"/>
                  <a:gd name="T66" fmla="*/ 159 w 223"/>
                  <a:gd name="T67" fmla="*/ 49 h 325"/>
                  <a:gd name="T68" fmla="*/ 178 w 223"/>
                  <a:gd name="T69" fmla="*/ 121 h 3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3"/>
                  <a:gd name="T106" fmla="*/ 0 h 325"/>
                  <a:gd name="T107" fmla="*/ 223 w 223"/>
                  <a:gd name="T108" fmla="*/ 325 h 3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3" h="325">
                    <a:moveTo>
                      <a:pt x="188" y="70"/>
                    </a:moveTo>
                    <a:lnTo>
                      <a:pt x="180" y="76"/>
                    </a:lnTo>
                    <a:lnTo>
                      <a:pt x="170" y="84"/>
                    </a:lnTo>
                    <a:lnTo>
                      <a:pt x="162" y="82"/>
                    </a:lnTo>
                    <a:lnTo>
                      <a:pt x="154" y="88"/>
                    </a:lnTo>
                    <a:lnTo>
                      <a:pt x="144" y="90"/>
                    </a:lnTo>
                    <a:lnTo>
                      <a:pt x="142" y="102"/>
                    </a:lnTo>
                    <a:lnTo>
                      <a:pt x="138" y="108"/>
                    </a:lnTo>
                    <a:lnTo>
                      <a:pt x="142" y="116"/>
                    </a:lnTo>
                    <a:lnTo>
                      <a:pt x="134" y="120"/>
                    </a:lnTo>
                    <a:lnTo>
                      <a:pt x="130" y="128"/>
                    </a:lnTo>
                    <a:lnTo>
                      <a:pt x="126" y="136"/>
                    </a:lnTo>
                    <a:lnTo>
                      <a:pt x="142" y="160"/>
                    </a:lnTo>
                    <a:lnTo>
                      <a:pt x="138" y="166"/>
                    </a:lnTo>
                    <a:lnTo>
                      <a:pt x="154" y="164"/>
                    </a:lnTo>
                    <a:lnTo>
                      <a:pt x="162" y="180"/>
                    </a:lnTo>
                    <a:lnTo>
                      <a:pt x="166" y="174"/>
                    </a:lnTo>
                    <a:lnTo>
                      <a:pt x="176" y="176"/>
                    </a:lnTo>
                    <a:lnTo>
                      <a:pt x="184" y="164"/>
                    </a:lnTo>
                    <a:lnTo>
                      <a:pt x="190" y="166"/>
                    </a:lnTo>
                    <a:lnTo>
                      <a:pt x="188" y="176"/>
                    </a:lnTo>
                    <a:lnTo>
                      <a:pt x="190" y="194"/>
                    </a:lnTo>
                    <a:lnTo>
                      <a:pt x="200" y="194"/>
                    </a:lnTo>
                    <a:lnTo>
                      <a:pt x="208" y="194"/>
                    </a:lnTo>
                    <a:lnTo>
                      <a:pt x="220" y="218"/>
                    </a:lnTo>
                    <a:lnTo>
                      <a:pt x="216" y="232"/>
                    </a:lnTo>
                    <a:lnTo>
                      <a:pt x="216" y="244"/>
                    </a:lnTo>
                    <a:lnTo>
                      <a:pt x="218" y="250"/>
                    </a:lnTo>
                    <a:lnTo>
                      <a:pt x="216" y="256"/>
                    </a:lnTo>
                    <a:lnTo>
                      <a:pt x="222" y="288"/>
                    </a:lnTo>
                    <a:lnTo>
                      <a:pt x="220" y="296"/>
                    </a:lnTo>
                    <a:lnTo>
                      <a:pt x="214" y="298"/>
                    </a:lnTo>
                    <a:lnTo>
                      <a:pt x="212" y="308"/>
                    </a:lnTo>
                    <a:lnTo>
                      <a:pt x="212" y="322"/>
                    </a:lnTo>
                    <a:lnTo>
                      <a:pt x="198" y="324"/>
                    </a:lnTo>
                    <a:lnTo>
                      <a:pt x="188" y="314"/>
                    </a:lnTo>
                    <a:lnTo>
                      <a:pt x="180" y="312"/>
                    </a:lnTo>
                    <a:lnTo>
                      <a:pt x="170" y="300"/>
                    </a:lnTo>
                    <a:lnTo>
                      <a:pt x="166" y="300"/>
                    </a:lnTo>
                    <a:lnTo>
                      <a:pt x="158" y="290"/>
                    </a:lnTo>
                    <a:lnTo>
                      <a:pt x="156" y="292"/>
                    </a:lnTo>
                    <a:lnTo>
                      <a:pt x="146" y="288"/>
                    </a:lnTo>
                    <a:lnTo>
                      <a:pt x="136" y="286"/>
                    </a:lnTo>
                    <a:lnTo>
                      <a:pt x="128" y="278"/>
                    </a:lnTo>
                    <a:lnTo>
                      <a:pt x="116" y="272"/>
                    </a:lnTo>
                    <a:lnTo>
                      <a:pt x="110" y="262"/>
                    </a:lnTo>
                    <a:lnTo>
                      <a:pt x="90" y="246"/>
                    </a:lnTo>
                    <a:lnTo>
                      <a:pt x="94" y="240"/>
                    </a:lnTo>
                    <a:lnTo>
                      <a:pt x="80" y="218"/>
                    </a:lnTo>
                    <a:lnTo>
                      <a:pt x="76" y="212"/>
                    </a:lnTo>
                    <a:lnTo>
                      <a:pt x="72" y="204"/>
                    </a:lnTo>
                    <a:lnTo>
                      <a:pt x="66" y="198"/>
                    </a:lnTo>
                    <a:lnTo>
                      <a:pt x="56" y="186"/>
                    </a:lnTo>
                    <a:lnTo>
                      <a:pt x="58" y="176"/>
                    </a:lnTo>
                    <a:lnTo>
                      <a:pt x="52" y="164"/>
                    </a:lnTo>
                    <a:lnTo>
                      <a:pt x="42" y="152"/>
                    </a:lnTo>
                    <a:lnTo>
                      <a:pt x="32" y="140"/>
                    </a:lnTo>
                    <a:lnTo>
                      <a:pt x="24" y="124"/>
                    </a:lnTo>
                    <a:lnTo>
                      <a:pt x="12" y="116"/>
                    </a:lnTo>
                    <a:lnTo>
                      <a:pt x="6" y="106"/>
                    </a:lnTo>
                    <a:lnTo>
                      <a:pt x="4" y="102"/>
                    </a:lnTo>
                    <a:lnTo>
                      <a:pt x="0" y="90"/>
                    </a:lnTo>
                    <a:lnTo>
                      <a:pt x="0" y="84"/>
                    </a:lnTo>
                    <a:lnTo>
                      <a:pt x="2" y="74"/>
                    </a:lnTo>
                    <a:lnTo>
                      <a:pt x="12" y="68"/>
                    </a:lnTo>
                    <a:lnTo>
                      <a:pt x="28" y="62"/>
                    </a:lnTo>
                    <a:lnTo>
                      <a:pt x="94" y="0"/>
                    </a:lnTo>
                    <a:lnTo>
                      <a:pt x="164" y="28"/>
                    </a:lnTo>
                    <a:lnTo>
                      <a:pt x="196" y="48"/>
                    </a:lnTo>
                    <a:lnTo>
                      <a:pt x="188" y="7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03" name="Freeform 71"/>
              <p:cNvSpPr>
                <a:spLocks/>
              </p:cNvSpPr>
              <p:nvPr/>
            </p:nvSpPr>
            <p:spPr bwMode="ltGray">
              <a:xfrm>
                <a:off x="1251" y="2790"/>
                <a:ext cx="100" cy="121"/>
              </a:xfrm>
              <a:custGeom>
                <a:avLst/>
                <a:gdLst>
                  <a:gd name="T0" fmla="*/ 42 w 101"/>
                  <a:gd name="T1" fmla="*/ 0 h 109"/>
                  <a:gd name="T2" fmla="*/ 14 w 101"/>
                  <a:gd name="T3" fmla="*/ 20 h 109"/>
                  <a:gd name="T4" fmla="*/ 20 w 101"/>
                  <a:gd name="T5" fmla="*/ 41 h 109"/>
                  <a:gd name="T6" fmla="*/ 8 w 101"/>
                  <a:gd name="T7" fmla="*/ 58 h 109"/>
                  <a:gd name="T8" fmla="*/ 10 w 101"/>
                  <a:gd name="T9" fmla="*/ 71 h 109"/>
                  <a:gd name="T10" fmla="*/ 6 w 101"/>
                  <a:gd name="T11" fmla="*/ 67 h 109"/>
                  <a:gd name="T12" fmla="*/ 2 w 101"/>
                  <a:gd name="T13" fmla="*/ 101 h 109"/>
                  <a:gd name="T14" fmla="*/ 0 w 101"/>
                  <a:gd name="T15" fmla="*/ 104 h 109"/>
                  <a:gd name="T16" fmla="*/ 12 w 101"/>
                  <a:gd name="T17" fmla="*/ 124 h 109"/>
                  <a:gd name="T18" fmla="*/ 18 w 101"/>
                  <a:gd name="T19" fmla="*/ 135 h 109"/>
                  <a:gd name="T20" fmla="*/ 20 w 101"/>
                  <a:gd name="T21" fmla="*/ 141 h 109"/>
                  <a:gd name="T22" fmla="*/ 14 w 101"/>
                  <a:gd name="T23" fmla="*/ 158 h 109"/>
                  <a:gd name="T24" fmla="*/ 14 w 101"/>
                  <a:gd name="T25" fmla="*/ 165 h 109"/>
                  <a:gd name="T26" fmla="*/ 14 w 101"/>
                  <a:gd name="T27" fmla="*/ 169 h 109"/>
                  <a:gd name="T28" fmla="*/ 16 w 101"/>
                  <a:gd name="T29" fmla="*/ 169 h 109"/>
                  <a:gd name="T30" fmla="*/ 28 w 101"/>
                  <a:gd name="T31" fmla="*/ 165 h 109"/>
                  <a:gd name="T32" fmla="*/ 38 w 101"/>
                  <a:gd name="T33" fmla="*/ 182 h 109"/>
                  <a:gd name="T34" fmla="*/ 51 w 101"/>
                  <a:gd name="T35" fmla="*/ 127 h 109"/>
                  <a:gd name="T36" fmla="*/ 63 w 101"/>
                  <a:gd name="T37" fmla="*/ 122 h 109"/>
                  <a:gd name="T38" fmla="*/ 75 w 101"/>
                  <a:gd name="T39" fmla="*/ 120 h 109"/>
                  <a:gd name="T40" fmla="*/ 83 w 101"/>
                  <a:gd name="T41" fmla="*/ 109 h 109"/>
                  <a:gd name="T42" fmla="*/ 87 w 101"/>
                  <a:gd name="T43" fmla="*/ 101 h 109"/>
                  <a:gd name="T44" fmla="*/ 89 w 101"/>
                  <a:gd name="T45" fmla="*/ 94 h 109"/>
                  <a:gd name="T46" fmla="*/ 95 w 101"/>
                  <a:gd name="T47" fmla="*/ 54 h 109"/>
                  <a:gd name="T48" fmla="*/ 95 w 101"/>
                  <a:gd name="T49" fmla="*/ 30 h 109"/>
                  <a:gd name="T50" fmla="*/ 67 w 101"/>
                  <a:gd name="T51" fmla="*/ 0 h 109"/>
                  <a:gd name="T52" fmla="*/ 42 w 101"/>
                  <a:gd name="T53" fmla="*/ 0 h 1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1"/>
                  <a:gd name="T82" fmla="*/ 0 h 109"/>
                  <a:gd name="T83" fmla="*/ 101 w 101"/>
                  <a:gd name="T84" fmla="*/ 109 h 10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1" h="109">
                    <a:moveTo>
                      <a:pt x="42" y="0"/>
                    </a:moveTo>
                    <a:lnTo>
                      <a:pt x="14" y="12"/>
                    </a:lnTo>
                    <a:lnTo>
                      <a:pt x="20" y="24"/>
                    </a:lnTo>
                    <a:lnTo>
                      <a:pt x="8" y="34"/>
                    </a:lnTo>
                    <a:lnTo>
                      <a:pt x="10" y="42"/>
                    </a:lnTo>
                    <a:lnTo>
                      <a:pt x="6" y="40"/>
                    </a:lnTo>
                    <a:lnTo>
                      <a:pt x="2" y="60"/>
                    </a:lnTo>
                    <a:lnTo>
                      <a:pt x="0" y="62"/>
                    </a:lnTo>
                    <a:lnTo>
                      <a:pt x="12" y="74"/>
                    </a:lnTo>
                    <a:lnTo>
                      <a:pt x="18" y="80"/>
                    </a:lnTo>
                    <a:lnTo>
                      <a:pt x="20" y="84"/>
                    </a:lnTo>
                    <a:lnTo>
                      <a:pt x="14" y="94"/>
                    </a:lnTo>
                    <a:lnTo>
                      <a:pt x="14" y="98"/>
                    </a:lnTo>
                    <a:lnTo>
                      <a:pt x="14" y="100"/>
                    </a:lnTo>
                    <a:lnTo>
                      <a:pt x="16" y="100"/>
                    </a:lnTo>
                    <a:lnTo>
                      <a:pt x="28" y="98"/>
                    </a:lnTo>
                    <a:lnTo>
                      <a:pt x="38" y="108"/>
                    </a:lnTo>
                    <a:lnTo>
                      <a:pt x="56" y="76"/>
                    </a:lnTo>
                    <a:lnTo>
                      <a:pt x="68" y="72"/>
                    </a:lnTo>
                    <a:lnTo>
                      <a:pt x="80" y="70"/>
                    </a:lnTo>
                    <a:lnTo>
                      <a:pt x="88" y="64"/>
                    </a:lnTo>
                    <a:lnTo>
                      <a:pt x="92" y="60"/>
                    </a:lnTo>
                    <a:lnTo>
                      <a:pt x="94" y="56"/>
                    </a:lnTo>
                    <a:lnTo>
                      <a:pt x="100" y="32"/>
                    </a:lnTo>
                    <a:lnTo>
                      <a:pt x="100" y="18"/>
                    </a:lnTo>
                    <a:lnTo>
                      <a:pt x="72" y="0"/>
                    </a:lnTo>
                    <a:lnTo>
                      <a:pt x="4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04" name="Freeform 72"/>
              <p:cNvSpPr>
                <a:spLocks/>
              </p:cNvSpPr>
              <p:nvPr/>
            </p:nvSpPr>
            <p:spPr bwMode="ltGray">
              <a:xfrm>
                <a:off x="1704" y="2707"/>
                <a:ext cx="53" cy="79"/>
              </a:xfrm>
              <a:custGeom>
                <a:avLst/>
                <a:gdLst>
                  <a:gd name="T0" fmla="*/ 8 w 53"/>
                  <a:gd name="T1" fmla="*/ 0 h 71"/>
                  <a:gd name="T2" fmla="*/ 28 w 53"/>
                  <a:gd name="T3" fmla="*/ 13 h 71"/>
                  <a:gd name="T4" fmla="*/ 48 w 53"/>
                  <a:gd name="T5" fmla="*/ 37 h 71"/>
                  <a:gd name="T6" fmla="*/ 52 w 53"/>
                  <a:gd name="T7" fmla="*/ 45 h 71"/>
                  <a:gd name="T8" fmla="*/ 48 w 53"/>
                  <a:gd name="T9" fmla="*/ 62 h 71"/>
                  <a:gd name="T10" fmla="*/ 42 w 53"/>
                  <a:gd name="T11" fmla="*/ 65 h 71"/>
                  <a:gd name="T12" fmla="*/ 36 w 53"/>
                  <a:gd name="T13" fmla="*/ 86 h 71"/>
                  <a:gd name="T14" fmla="*/ 34 w 53"/>
                  <a:gd name="T15" fmla="*/ 107 h 71"/>
                  <a:gd name="T16" fmla="*/ 28 w 53"/>
                  <a:gd name="T17" fmla="*/ 107 h 71"/>
                  <a:gd name="T18" fmla="*/ 26 w 53"/>
                  <a:gd name="T19" fmla="*/ 120 h 71"/>
                  <a:gd name="T20" fmla="*/ 18 w 53"/>
                  <a:gd name="T21" fmla="*/ 120 h 71"/>
                  <a:gd name="T22" fmla="*/ 14 w 53"/>
                  <a:gd name="T23" fmla="*/ 102 h 71"/>
                  <a:gd name="T24" fmla="*/ 10 w 53"/>
                  <a:gd name="T25" fmla="*/ 118 h 71"/>
                  <a:gd name="T26" fmla="*/ 4 w 53"/>
                  <a:gd name="T27" fmla="*/ 102 h 71"/>
                  <a:gd name="T28" fmla="*/ 0 w 53"/>
                  <a:gd name="T29" fmla="*/ 47 h 71"/>
                  <a:gd name="T30" fmla="*/ 2 w 53"/>
                  <a:gd name="T31" fmla="*/ 4 h 71"/>
                  <a:gd name="T32" fmla="*/ 8 w 53"/>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71"/>
                  <a:gd name="T53" fmla="*/ 53 w 53"/>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71">
                    <a:moveTo>
                      <a:pt x="8" y="0"/>
                    </a:moveTo>
                    <a:lnTo>
                      <a:pt x="28" y="8"/>
                    </a:lnTo>
                    <a:lnTo>
                      <a:pt x="48" y="22"/>
                    </a:lnTo>
                    <a:lnTo>
                      <a:pt x="52" y="26"/>
                    </a:lnTo>
                    <a:lnTo>
                      <a:pt x="48" y="36"/>
                    </a:lnTo>
                    <a:lnTo>
                      <a:pt x="42" y="38"/>
                    </a:lnTo>
                    <a:lnTo>
                      <a:pt x="36" y="50"/>
                    </a:lnTo>
                    <a:lnTo>
                      <a:pt x="34" y="62"/>
                    </a:lnTo>
                    <a:lnTo>
                      <a:pt x="28" y="62"/>
                    </a:lnTo>
                    <a:lnTo>
                      <a:pt x="26" y="70"/>
                    </a:lnTo>
                    <a:lnTo>
                      <a:pt x="18" y="70"/>
                    </a:lnTo>
                    <a:lnTo>
                      <a:pt x="14" y="60"/>
                    </a:lnTo>
                    <a:lnTo>
                      <a:pt x="10" y="68"/>
                    </a:lnTo>
                    <a:lnTo>
                      <a:pt x="4" y="60"/>
                    </a:lnTo>
                    <a:lnTo>
                      <a:pt x="0" y="28"/>
                    </a:lnTo>
                    <a:lnTo>
                      <a:pt x="2" y="4"/>
                    </a:lnTo>
                    <a:lnTo>
                      <a:pt x="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05" name="Freeform 73"/>
              <p:cNvSpPr>
                <a:spLocks/>
              </p:cNvSpPr>
              <p:nvPr/>
            </p:nvSpPr>
            <p:spPr bwMode="ltGray">
              <a:xfrm>
                <a:off x="1640" y="2700"/>
                <a:ext cx="76" cy="84"/>
              </a:xfrm>
              <a:custGeom>
                <a:avLst/>
                <a:gdLst>
                  <a:gd name="T0" fmla="*/ 18 w 77"/>
                  <a:gd name="T1" fmla="*/ 2 h 75"/>
                  <a:gd name="T2" fmla="*/ 34 w 77"/>
                  <a:gd name="T3" fmla="*/ 2 h 75"/>
                  <a:gd name="T4" fmla="*/ 41 w 77"/>
                  <a:gd name="T5" fmla="*/ 2 h 75"/>
                  <a:gd name="T6" fmla="*/ 43 w 77"/>
                  <a:gd name="T7" fmla="*/ 0 h 75"/>
                  <a:gd name="T8" fmla="*/ 55 w 77"/>
                  <a:gd name="T9" fmla="*/ 2 h 75"/>
                  <a:gd name="T10" fmla="*/ 71 w 77"/>
                  <a:gd name="T11" fmla="*/ 11 h 75"/>
                  <a:gd name="T12" fmla="*/ 63 w 77"/>
                  <a:gd name="T13" fmla="*/ 28 h 75"/>
                  <a:gd name="T14" fmla="*/ 63 w 77"/>
                  <a:gd name="T15" fmla="*/ 56 h 75"/>
                  <a:gd name="T16" fmla="*/ 69 w 77"/>
                  <a:gd name="T17" fmla="*/ 67 h 75"/>
                  <a:gd name="T18" fmla="*/ 71 w 77"/>
                  <a:gd name="T19" fmla="*/ 90 h 75"/>
                  <a:gd name="T20" fmla="*/ 67 w 77"/>
                  <a:gd name="T21" fmla="*/ 94 h 75"/>
                  <a:gd name="T22" fmla="*/ 67 w 77"/>
                  <a:gd name="T23" fmla="*/ 105 h 75"/>
                  <a:gd name="T24" fmla="*/ 63 w 77"/>
                  <a:gd name="T25" fmla="*/ 119 h 75"/>
                  <a:gd name="T26" fmla="*/ 57 w 77"/>
                  <a:gd name="T27" fmla="*/ 114 h 75"/>
                  <a:gd name="T28" fmla="*/ 38 w 77"/>
                  <a:gd name="T29" fmla="*/ 108 h 75"/>
                  <a:gd name="T30" fmla="*/ 38 w 77"/>
                  <a:gd name="T31" fmla="*/ 119 h 75"/>
                  <a:gd name="T32" fmla="*/ 38 w 77"/>
                  <a:gd name="T33" fmla="*/ 130 h 75"/>
                  <a:gd name="T34" fmla="*/ 22 w 77"/>
                  <a:gd name="T35" fmla="*/ 116 h 75"/>
                  <a:gd name="T36" fmla="*/ 0 w 77"/>
                  <a:gd name="T37" fmla="*/ 67 h 75"/>
                  <a:gd name="T38" fmla="*/ 2 w 77"/>
                  <a:gd name="T39" fmla="*/ 25 h 75"/>
                  <a:gd name="T40" fmla="*/ 18 w 77"/>
                  <a:gd name="T41" fmla="*/ 2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7"/>
                  <a:gd name="T64" fmla="*/ 0 h 75"/>
                  <a:gd name="T65" fmla="*/ 77 w 77"/>
                  <a:gd name="T66" fmla="*/ 75 h 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7" h="75">
                    <a:moveTo>
                      <a:pt x="18" y="2"/>
                    </a:moveTo>
                    <a:lnTo>
                      <a:pt x="34" y="2"/>
                    </a:lnTo>
                    <a:lnTo>
                      <a:pt x="46" y="2"/>
                    </a:lnTo>
                    <a:lnTo>
                      <a:pt x="48" y="0"/>
                    </a:lnTo>
                    <a:lnTo>
                      <a:pt x="60" y="2"/>
                    </a:lnTo>
                    <a:lnTo>
                      <a:pt x="76" y="6"/>
                    </a:lnTo>
                    <a:lnTo>
                      <a:pt x="68" y="16"/>
                    </a:lnTo>
                    <a:lnTo>
                      <a:pt x="68" y="32"/>
                    </a:lnTo>
                    <a:lnTo>
                      <a:pt x="74" y="38"/>
                    </a:lnTo>
                    <a:lnTo>
                      <a:pt x="76" y="50"/>
                    </a:lnTo>
                    <a:lnTo>
                      <a:pt x="72" y="54"/>
                    </a:lnTo>
                    <a:lnTo>
                      <a:pt x="72" y="60"/>
                    </a:lnTo>
                    <a:lnTo>
                      <a:pt x="68" y="68"/>
                    </a:lnTo>
                    <a:lnTo>
                      <a:pt x="62" y="64"/>
                    </a:lnTo>
                    <a:lnTo>
                      <a:pt x="40" y="62"/>
                    </a:lnTo>
                    <a:lnTo>
                      <a:pt x="38" y="68"/>
                    </a:lnTo>
                    <a:lnTo>
                      <a:pt x="42" y="74"/>
                    </a:lnTo>
                    <a:lnTo>
                      <a:pt x="22" y="66"/>
                    </a:lnTo>
                    <a:lnTo>
                      <a:pt x="0" y="38"/>
                    </a:lnTo>
                    <a:lnTo>
                      <a:pt x="2" y="14"/>
                    </a:lnTo>
                    <a:lnTo>
                      <a:pt x="18"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06" name="Freeform 74"/>
              <p:cNvSpPr>
                <a:spLocks/>
              </p:cNvSpPr>
              <p:nvPr/>
            </p:nvSpPr>
            <p:spPr bwMode="ltGray">
              <a:xfrm>
                <a:off x="1581" y="2655"/>
                <a:ext cx="91" cy="147"/>
              </a:xfrm>
              <a:custGeom>
                <a:avLst/>
                <a:gdLst>
                  <a:gd name="T0" fmla="*/ 30 w 91"/>
                  <a:gd name="T1" fmla="*/ 0 h 131"/>
                  <a:gd name="T2" fmla="*/ 40 w 91"/>
                  <a:gd name="T3" fmla="*/ 2 h 131"/>
                  <a:gd name="T4" fmla="*/ 50 w 91"/>
                  <a:gd name="T5" fmla="*/ 17 h 131"/>
                  <a:gd name="T6" fmla="*/ 56 w 91"/>
                  <a:gd name="T7" fmla="*/ 28 h 131"/>
                  <a:gd name="T8" fmla="*/ 58 w 91"/>
                  <a:gd name="T9" fmla="*/ 56 h 131"/>
                  <a:gd name="T10" fmla="*/ 62 w 91"/>
                  <a:gd name="T11" fmla="*/ 49 h 131"/>
                  <a:gd name="T12" fmla="*/ 70 w 91"/>
                  <a:gd name="T13" fmla="*/ 56 h 131"/>
                  <a:gd name="T14" fmla="*/ 76 w 91"/>
                  <a:gd name="T15" fmla="*/ 68 h 131"/>
                  <a:gd name="T16" fmla="*/ 82 w 91"/>
                  <a:gd name="T17" fmla="*/ 68 h 131"/>
                  <a:gd name="T18" fmla="*/ 82 w 91"/>
                  <a:gd name="T19" fmla="*/ 82 h 131"/>
                  <a:gd name="T20" fmla="*/ 82 w 91"/>
                  <a:gd name="T21" fmla="*/ 92 h 131"/>
                  <a:gd name="T22" fmla="*/ 80 w 91"/>
                  <a:gd name="T23" fmla="*/ 95 h 131"/>
                  <a:gd name="T24" fmla="*/ 78 w 91"/>
                  <a:gd name="T25" fmla="*/ 103 h 131"/>
                  <a:gd name="T26" fmla="*/ 70 w 91"/>
                  <a:gd name="T27" fmla="*/ 112 h 131"/>
                  <a:gd name="T28" fmla="*/ 70 w 91"/>
                  <a:gd name="T29" fmla="*/ 120 h 131"/>
                  <a:gd name="T30" fmla="*/ 68 w 91"/>
                  <a:gd name="T31" fmla="*/ 128 h 131"/>
                  <a:gd name="T32" fmla="*/ 74 w 91"/>
                  <a:gd name="T33" fmla="*/ 140 h 131"/>
                  <a:gd name="T34" fmla="*/ 82 w 91"/>
                  <a:gd name="T35" fmla="*/ 157 h 131"/>
                  <a:gd name="T36" fmla="*/ 82 w 91"/>
                  <a:gd name="T37" fmla="*/ 174 h 131"/>
                  <a:gd name="T38" fmla="*/ 90 w 91"/>
                  <a:gd name="T39" fmla="*/ 195 h 131"/>
                  <a:gd name="T40" fmla="*/ 82 w 91"/>
                  <a:gd name="T41" fmla="*/ 195 h 131"/>
                  <a:gd name="T42" fmla="*/ 76 w 91"/>
                  <a:gd name="T43" fmla="*/ 213 h 131"/>
                  <a:gd name="T44" fmla="*/ 62 w 91"/>
                  <a:gd name="T45" fmla="*/ 209 h 131"/>
                  <a:gd name="T46" fmla="*/ 62 w 91"/>
                  <a:gd name="T47" fmla="*/ 218 h 131"/>
                  <a:gd name="T48" fmla="*/ 60 w 91"/>
                  <a:gd name="T49" fmla="*/ 213 h 131"/>
                  <a:gd name="T50" fmla="*/ 54 w 91"/>
                  <a:gd name="T51" fmla="*/ 218 h 131"/>
                  <a:gd name="T52" fmla="*/ 50 w 91"/>
                  <a:gd name="T53" fmla="*/ 231 h 131"/>
                  <a:gd name="T54" fmla="*/ 40 w 91"/>
                  <a:gd name="T55" fmla="*/ 209 h 131"/>
                  <a:gd name="T56" fmla="*/ 40 w 91"/>
                  <a:gd name="T57" fmla="*/ 195 h 131"/>
                  <a:gd name="T58" fmla="*/ 36 w 91"/>
                  <a:gd name="T59" fmla="*/ 193 h 131"/>
                  <a:gd name="T60" fmla="*/ 30 w 91"/>
                  <a:gd name="T61" fmla="*/ 182 h 131"/>
                  <a:gd name="T62" fmla="*/ 36 w 91"/>
                  <a:gd name="T63" fmla="*/ 154 h 131"/>
                  <a:gd name="T64" fmla="*/ 38 w 91"/>
                  <a:gd name="T65" fmla="*/ 143 h 131"/>
                  <a:gd name="T66" fmla="*/ 38 w 91"/>
                  <a:gd name="T67" fmla="*/ 128 h 131"/>
                  <a:gd name="T68" fmla="*/ 32 w 91"/>
                  <a:gd name="T69" fmla="*/ 117 h 131"/>
                  <a:gd name="T70" fmla="*/ 30 w 91"/>
                  <a:gd name="T71" fmla="*/ 101 h 131"/>
                  <a:gd name="T72" fmla="*/ 14 w 91"/>
                  <a:gd name="T73" fmla="*/ 101 h 131"/>
                  <a:gd name="T74" fmla="*/ 0 w 91"/>
                  <a:gd name="T75" fmla="*/ 63 h 131"/>
                  <a:gd name="T76" fmla="*/ 16 w 91"/>
                  <a:gd name="T77" fmla="*/ 11 h 131"/>
                  <a:gd name="T78" fmla="*/ 30 w 91"/>
                  <a:gd name="T79" fmla="*/ 0 h 1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1"/>
                  <a:gd name="T121" fmla="*/ 0 h 131"/>
                  <a:gd name="T122" fmla="*/ 91 w 91"/>
                  <a:gd name="T123" fmla="*/ 131 h 1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1" h="131">
                    <a:moveTo>
                      <a:pt x="30" y="0"/>
                    </a:moveTo>
                    <a:lnTo>
                      <a:pt x="40" y="2"/>
                    </a:lnTo>
                    <a:lnTo>
                      <a:pt x="50" y="10"/>
                    </a:lnTo>
                    <a:lnTo>
                      <a:pt x="56" y="16"/>
                    </a:lnTo>
                    <a:lnTo>
                      <a:pt x="58" y="32"/>
                    </a:lnTo>
                    <a:lnTo>
                      <a:pt x="62" y="28"/>
                    </a:lnTo>
                    <a:lnTo>
                      <a:pt x="70" y="32"/>
                    </a:lnTo>
                    <a:lnTo>
                      <a:pt x="76" y="38"/>
                    </a:lnTo>
                    <a:lnTo>
                      <a:pt x="82" y="38"/>
                    </a:lnTo>
                    <a:lnTo>
                      <a:pt x="82" y="46"/>
                    </a:lnTo>
                    <a:lnTo>
                      <a:pt x="82" y="52"/>
                    </a:lnTo>
                    <a:lnTo>
                      <a:pt x="80" y="54"/>
                    </a:lnTo>
                    <a:lnTo>
                      <a:pt x="78" y="58"/>
                    </a:lnTo>
                    <a:lnTo>
                      <a:pt x="70" y="62"/>
                    </a:lnTo>
                    <a:lnTo>
                      <a:pt x="70" y="68"/>
                    </a:lnTo>
                    <a:lnTo>
                      <a:pt x="68" y="72"/>
                    </a:lnTo>
                    <a:lnTo>
                      <a:pt x="74" y="78"/>
                    </a:lnTo>
                    <a:lnTo>
                      <a:pt x="82" y="88"/>
                    </a:lnTo>
                    <a:lnTo>
                      <a:pt x="82" y="98"/>
                    </a:lnTo>
                    <a:lnTo>
                      <a:pt x="90" y="110"/>
                    </a:lnTo>
                    <a:lnTo>
                      <a:pt x="82" y="110"/>
                    </a:lnTo>
                    <a:lnTo>
                      <a:pt x="76" y="120"/>
                    </a:lnTo>
                    <a:lnTo>
                      <a:pt x="62" y="118"/>
                    </a:lnTo>
                    <a:lnTo>
                      <a:pt x="62" y="122"/>
                    </a:lnTo>
                    <a:lnTo>
                      <a:pt x="60" y="120"/>
                    </a:lnTo>
                    <a:lnTo>
                      <a:pt x="54" y="122"/>
                    </a:lnTo>
                    <a:lnTo>
                      <a:pt x="50" y="130"/>
                    </a:lnTo>
                    <a:lnTo>
                      <a:pt x="40" y="118"/>
                    </a:lnTo>
                    <a:lnTo>
                      <a:pt x="40" y="110"/>
                    </a:lnTo>
                    <a:lnTo>
                      <a:pt x="36" y="108"/>
                    </a:lnTo>
                    <a:lnTo>
                      <a:pt x="30" y="102"/>
                    </a:lnTo>
                    <a:lnTo>
                      <a:pt x="36" y="86"/>
                    </a:lnTo>
                    <a:lnTo>
                      <a:pt x="38" y="80"/>
                    </a:lnTo>
                    <a:lnTo>
                      <a:pt x="38" y="72"/>
                    </a:lnTo>
                    <a:lnTo>
                      <a:pt x="32" y="66"/>
                    </a:lnTo>
                    <a:lnTo>
                      <a:pt x="30" y="56"/>
                    </a:lnTo>
                    <a:lnTo>
                      <a:pt x="14" y="56"/>
                    </a:lnTo>
                    <a:lnTo>
                      <a:pt x="0" y="36"/>
                    </a:lnTo>
                    <a:lnTo>
                      <a:pt x="16" y="6"/>
                    </a:lnTo>
                    <a:lnTo>
                      <a:pt x="3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07" name="Freeform 75"/>
              <p:cNvSpPr>
                <a:spLocks/>
              </p:cNvSpPr>
              <p:nvPr/>
            </p:nvSpPr>
            <p:spPr bwMode="ltGray">
              <a:xfrm>
                <a:off x="1378" y="2582"/>
                <a:ext cx="240" cy="224"/>
              </a:xfrm>
              <a:custGeom>
                <a:avLst/>
                <a:gdLst>
                  <a:gd name="T0" fmla="*/ 161 w 241"/>
                  <a:gd name="T1" fmla="*/ 302 h 201"/>
                  <a:gd name="T2" fmla="*/ 147 w 241"/>
                  <a:gd name="T3" fmla="*/ 319 h 201"/>
                  <a:gd name="T4" fmla="*/ 139 w 241"/>
                  <a:gd name="T5" fmla="*/ 340 h 201"/>
                  <a:gd name="T6" fmla="*/ 120 w 241"/>
                  <a:gd name="T7" fmla="*/ 334 h 201"/>
                  <a:gd name="T8" fmla="*/ 98 w 241"/>
                  <a:gd name="T9" fmla="*/ 292 h 201"/>
                  <a:gd name="T10" fmla="*/ 22 w 241"/>
                  <a:gd name="T11" fmla="*/ 159 h 201"/>
                  <a:gd name="T12" fmla="*/ 30 w 241"/>
                  <a:gd name="T13" fmla="*/ 11 h 201"/>
                  <a:gd name="T14" fmla="*/ 38 w 241"/>
                  <a:gd name="T15" fmla="*/ 39 h 201"/>
                  <a:gd name="T16" fmla="*/ 50 w 241"/>
                  <a:gd name="T17" fmla="*/ 28 h 201"/>
                  <a:gd name="T18" fmla="*/ 72 w 241"/>
                  <a:gd name="T19" fmla="*/ 0 h 201"/>
                  <a:gd name="T20" fmla="*/ 96 w 241"/>
                  <a:gd name="T21" fmla="*/ 25 h 201"/>
                  <a:gd name="T22" fmla="*/ 100 w 241"/>
                  <a:gd name="T23" fmla="*/ 48 h 201"/>
                  <a:gd name="T24" fmla="*/ 120 w 241"/>
                  <a:gd name="T25" fmla="*/ 56 h 201"/>
                  <a:gd name="T26" fmla="*/ 145 w 241"/>
                  <a:gd name="T27" fmla="*/ 72 h 201"/>
                  <a:gd name="T28" fmla="*/ 169 w 241"/>
                  <a:gd name="T29" fmla="*/ 41 h 201"/>
                  <a:gd name="T30" fmla="*/ 201 w 241"/>
                  <a:gd name="T31" fmla="*/ 48 h 201"/>
                  <a:gd name="T32" fmla="*/ 191 w 241"/>
                  <a:gd name="T33" fmla="*/ 65 h 201"/>
                  <a:gd name="T34" fmla="*/ 207 w 241"/>
                  <a:gd name="T35" fmla="*/ 82 h 201"/>
                  <a:gd name="T36" fmla="*/ 217 w 241"/>
                  <a:gd name="T37" fmla="*/ 105 h 201"/>
                  <a:gd name="T38" fmla="*/ 235 w 241"/>
                  <a:gd name="T39" fmla="*/ 113 h 201"/>
                  <a:gd name="T40" fmla="*/ 221 w 241"/>
                  <a:gd name="T41" fmla="*/ 134 h 201"/>
                  <a:gd name="T42" fmla="*/ 219 w 241"/>
                  <a:gd name="T43" fmla="*/ 140 h 201"/>
                  <a:gd name="T44" fmla="*/ 227 w 241"/>
                  <a:gd name="T45" fmla="*/ 150 h 201"/>
                  <a:gd name="T46" fmla="*/ 213 w 241"/>
                  <a:gd name="T47" fmla="*/ 165 h 201"/>
                  <a:gd name="T48" fmla="*/ 207 w 241"/>
                  <a:gd name="T49" fmla="*/ 183 h 201"/>
                  <a:gd name="T50" fmla="*/ 217 w 241"/>
                  <a:gd name="T51" fmla="*/ 220 h 201"/>
                  <a:gd name="T52" fmla="*/ 197 w 241"/>
                  <a:gd name="T53" fmla="*/ 241 h 201"/>
                  <a:gd name="T54" fmla="*/ 183 w 241"/>
                  <a:gd name="T55" fmla="*/ 243 h 201"/>
                  <a:gd name="T56" fmla="*/ 175 w 241"/>
                  <a:gd name="T57" fmla="*/ 254 h 201"/>
                  <a:gd name="T58" fmla="*/ 167 w 241"/>
                  <a:gd name="T59" fmla="*/ 243 h 201"/>
                  <a:gd name="T60" fmla="*/ 147 w 241"/>
                  <a:gd name="T61" fmla="*/ 238 h 201"/>
                  <a:gd name="T62" fmla="*/ 155 w 241"/>
                  <a:gd name="T63" fmla="*/ 269 h 201"/>
                  <a:gd name="T64" fmla="*/ 151 w 241"/>
                  <a:gd name="T65" fmla="*/ 289 h 201"/>
                  <a:gd name="T66" fmla="*/ 171 w 241"/>
                  <a:gd name="T67" fmla="*/ 292 h 2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1"/>
                  <a:gd name="T103" fmla="*/ 0 h 201"/>
                  <a:gd name="T104" fmla="*/ 241 w 241"/>
                  <a:gd name="T105" fmla="*/ 201 h 2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1" h="201">
                    <a:moveTo>
                      <a:pt x="174" y="178"/>
                    </a:moveTo>
                    <a:lnTo>
                      <a:pt x="166" y="176"/>
                    </a:lnTo>
                    <a:lnTo>
                      <a:pt x="160" y="186"/>
                    </a:lnTo>
                    <a:lnTo>
                      <a:pt x="152" y="186"/>
                    </a:lnTo>
                    <a:lnTo>
                      <a:pt x="148" y="194"/>
                    </a:lnTo>
                    <a:lnTo>
                      <a:pt x="144" y="198"/>
                    </a:lnTo>
                    <a:lnTo>
                      <a:pt x="134" y="200"/>
                    </a:lnTo>
                    <a:lnTo>
                      <a:pt x="122" y="194"/>
                    </a:lnTo>
                    <a:lnTo>
                      <a:pt x="118" y="190"/>
                    </a:lnTo>
                    <a:lnTo>
                      <a:pt x="98" y="170"/>
                    </a:lnTo>
                    <a:lnTo>
                      <a:pt x="86" y="142"/>
                    </a:lnTo>
                    <a:lnTo>
                      <a:pt x="22" y="92"/>
                    </a:lnTo>
                    <a:lnTo>
                      <a:pt x="0" y="52"/>
                    </a:lnTo>
                    <a:lnTo>
                      <a:pt x="30" y="6"/>
                    </a:lnTo>
                    <a:lnTo>
                      <a:pt x="34" y="14"/>
                    </a:lnTo>
                    <a:lnTo>
                      <a:pt x="38" y="22"/>
                    </a:lnTo>
                    <a:lnTo>
                      <a:pt x="42" y="22"/>
                    </a:lnTo>
                    <a:lnTo>
                      <a:pt x="50" y="16"/>
                    </a:lnTo>
                    <a:lnTo>
                      <a:pt x="62" y="2"/>
                    </a:lnTo>
                    <a:lnTo>
                      <a:pt x="72" y="0"/>
                    </a:lnTo>
                    <a:lnTo>
                      <a:pt x="78" y="14"/>
                    </a:lnTo>
                    <a:lnTo>
                      <a:pt x="96" y="14"/>
                    </a:lnTo>
                    <a:lnTo>
                      <a:pt x="96" y="20"/>
                    </a:lnTo>
                    <a:lnTo>
                      <a:pt x="100" y="28"/>
                    </a:lnTo>
                    <a:lnTo>
                      <a:pt x="116" y="32"/>
                    </a:lnTo>
                    <a:lnTo>
                      <a:pt x="124" y="32"/>
                    </a:lnTo>
                    <a:lnTo>
                      <a:pt x="132" y="32"/>
                    </a:lnTo>
                    <a:lnTo>
                      <a:pt x="150" y="42"/>
                    </a:lnTo>
                    <a:lnTo>
                      <a:pt x="164" y="30"/>
                    </a:lnTo>
                    <a:lnTo>
                      <a:pt x="174" y="24"/>
                    </a:lnTo>
                    <a:lnTo>
                      <a:pt x="192" y="26"/>
                    </a:lnTo>
                    <a:lnTo>
                      <a:pt x="206" y="28"/>
                    </a:lnTo>
                    <a:lnTo>
                      <a:pt x="196" y="34"/>
                    </a:lnTo>
                    <a:lnTo>
                      <a:pt x="196" y="38"/>
                    </a:lnTo>
                    <a:lnTo>
                      <a:pt x="200" y="44"/>
                    </a:lnTo>
                    <a:lnTo>
                      <a:pt x="212" y="48"/>
                    </a:lnTo>
                    <a:lnTo>
                      <a:pt x="222" y="52"/>
                    </a:lnTo>
                    <a:lnTo>
                      <a:pt x="222" y="60"/>
                    </a:lnTo>
                    <a:lnTo>
                      <a:pt x="232" y="60"/>
                    </a:lnTo>
                    <a:lnTo>
                      <a:pt x="240" y="66"/>
                    </a:lnTo>
                    <a:lnTo>
                      <a:pt x="232" y="76"/>
                    </a:lnTo>
                    <a:lnTo>
                      <a:pt x="226" y="78"/>
                    </a:lnTo>
                    <a:lnTo>
                      <a:pt x="222" y="78"/>
                    </a:lnTo>
                    <a:lnTo>
                      <a:pt x="224" y="82"/>
                    </a:lnTo>
                    <a:lnTo>
                      <a:pt x="228" y="88"/>
                    </a:lnTo>
                    <a:lnTo>
                      <a:pt x="232" y="88"/>
                    </a:lnTo>
                    <a:lnTo>
                      <a:pt x="234" y="96"/>
                    </a:lnTo>
                    <a:lnTo>
                      <a:pt x="218" y="96"/>
                    </a:lnTo>
                    <a:lnTo>
                      <a:pt x="218" y="106"/>
                    </a:lnTo>
                    <a:lnTo>
                      <a:pt x="212" y="106"/>
                    </a:lnTo>
                    <a:lnTo>
                      <a:pt x="226" y="124"/>
                    </a:lnTo>
                    <a:lnTo>
                      <a:pt x="222" y="128"/>
                    </a:lnTo>
                    <a:lnTo>
                      <a:pt x="214" y="136"/>
                    </a:lnTo>
                    <a:lnTo>
                      <a:pt x="202" y="140"/>
                    </a:lnTo>
                    <a:lnTo>
                      <a:pt x="196" y="136"/>
                    </a:lnTo>
                    <a:lnTo>
                      <a:pt x="188" y="142"/>
                    </a:lnTo>
                    <a:lnTo>
                      <a:pt x="186" y="148"/>
                    </a:lnTo>
                    <a:lnTo>
                      <a:pt x="180" y="148"/>
                    </a:lnTo>
                    <a:lnTo>
                      <a:pt x="176" y="140"/>
                    </a:lnTo>
                    <a:lnTo>
                      <a:pt x="172" y="142"/>
                    </a:lnTo>
                    <a:lnTo>
                      <a:pt x="164" y="142"/>
                    </a:lnTo>
                    <a:lnTo>
                      <a:pt x="152" y="138"/>
                    </a:lnTo>
                    <a:lnTo>
                      <a:pt x="160" y="150"/>
                    </a:lnTo>
                    <a:lnTo>
                      <a:pt x="160" y="156"/>
                    </a:lnTo>
                    <a:lnTo>
                      <a:pt x="156" y="160"/>
                    </a:lnTo>
                    <a:lnTo>
                      <a:pt x="156" y="168"/>
                    </a:lnTo>
                    <a:lnTo>
                      <a:pt x="164" y="172"/>
                    </a:lnTo>
                    <a:lnTo>
                      <a:pt x="176" y="170"/>
                    </a:lnTo>
                    <a:lnTo>
                      <a:pt x="174" y="17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08" name="Freeform 76"/>
              <p:cNvSpPr>
                <a:spLocks/>
              </p:cNvSpPr>
              <p:nvPr/>
            </p:nvSpPr>
            <p:spPr bwMode="ltGray">
              <a:xfrm>
                <a:off x="1288" y="2579"/>
                <a:ext cx="206" cy="321"/>
              </a:xfrm>
              <a:custGeom>
                <a:avLst/>
                <a:gdLst>
                  <a:gd name="T0" fmla="*/ 125 w 207"/>
                  <a:gd name="T1" fmla="*/ 17 h 287"/>
                  <a:gd name="T2" fmla="*/ 103 w 207"/>
                  <a:gd name="T3" fmla="*/ 54 h 287"/>
                  <a:gd name="T4" fmla="*/ 100 w 207"/>
                  <a:gd name="T5" fmla="*/ 94 h 287"/>
                  <a:gd name="T6" fmla="*/ 111 w 207"/>
                  <a:gd name="T7" fmla="*/ 119 h 287"/>
                  <a:gd name="T8" fmla="*/ 109 w 207"/>
                  <a:gd name="T9" fmla="*/ 144 h 287"/>
                  <a:gd name="T10" fmla="*/ 135 w 207"/>
                  <a:gd name="T11" fmla="*/ 158 h 287"/>
                  <a:gd name="T12" fmla="*/ 161 w 207"/>
                  <a:gd name="T13" fmla="*/ 187 h 287"/>
                  <a:gd name="T14" fmla="*/ 177 w 207"/>
                  <a:gd name="T15" fmla="*/ 189 h 287"/>
                  <a:gd name="T16" fmla="*/ 197 w 207"/>
                  <a:gd name="T17" fmla="*/ 179 h 287"/>
                  <a:gd name="T18" fmla="*/ 185 w 207"/>
                  <a:gd name="T19" fmla="*/ 221 h 287"/>
                  <a:gd name="T20" fmla="*/ 189 w 207"/>
                  <a:gd name="T21" fmla="*/ 273 h 287"/>
                  <a:gd name="T22" fmla="*/ 193 w 207"/>
                  <a:gd name="T23" fmla="*/ 298 h 287"/>
                  <a:gd name="T24" fmla="*/ 201 w 207"/>
                  <a:gd name="T25" fmla="*/ 336 h 287"/>
                  <a:gd name="T26" fmla="*/ 191 w 207"/>
                  <a:gd name="T27" fmla="*/ 319 h 287"/>
                  <a:gd name="T28" fmla="*/ 183 w 207"/>
                  <a:gd name="T29" fmla="*/ 319 h 287"/>
                  <a:gd name="T30" fmla="*/ 173 w 207"/>
                  <a:gd name="T31" fmla="*/ 327 h 287"/>
                  <a:gd name="T32" fmla="*/ 153 w 207"/>
                  <a:gd name="T33" fmla="*/ 336 h 287"/>
                  <a:gd name="T34" fmla="*/ 163 w 207"/>
                  <a:gd name="T35" fmla="*/ 342 h 287"/>
                  <a:gd name="T36" fmla="*/ 153 w 207"/>
                  <a:gd name="T37" fmla="*/ 357 h 287"/>
                  <a:gd name="T38" fmla="*/ 145 w 207"/>
                  <a:gd name="T39" fmla="*/ 368 h 287"/>
                  <a:gd name="T40" fmla="*/ 157 w 207"/>
                  <a:gd name="T41" fmla="*/ 393 h 287"/>
                  <a:gd name="T42" fmla="*/ 161 w 207"/>
                  <a:gd name="T43" fmla="*/ 416 h 287"/>
                  <a:gd name="T44" fmla="*/ 137 w 207"/>
                  <a:gd name="T45" fmla="*/ 489 h 287"/>
                  <a:gd name="T46" fmla="*/ 135 w 207"/>
                  <a:gd name="T47" fmla="*/ 441 h 287"/>
                  <a:gd name="T48" fmla="*/ 127 w 207"/>
                  <a:gd name="T49" fmla="*/ 445 h 287"/>
                  <a:gd name="T50" fmla="*/ 113 w 207"/>
                  <a:gd name="T51" fmla="*/ 445 h 287"/>
                  <a:gd name="T52" fmla="*/ 100 w 207"/>
                  <a:gd name="T53" fmla="*/ 431 h 287"/>
                  <a:gd name="T54" fmla="*/ 92 w 207"/>
                  <a:gd name="T55" fmla="*/ 405 h 287"/>
                  <a:gd name="T56" fmla="*/ 80 w 207"/>
                  <a:gd name="T57" fmla="*/ 397 h 287"/>
                  <a:gd name="T58" fmla="*/ 56 w 207"/>
                  <a:gd name="T59" fmla="*/ 368 h 287"/>
                  <a:gd name="T60" fmla="*/ 52 w 207"/>
                  <a:gd name="T61" fmla="*/ 357 h 287"/>
                  <a:gd name="T62" fmla="*/ 42 w 207"/>
                  <a:gd name="T63" fmla="*/ 357 h 287"/>
                  <a:gd name="T64" fmla="*/ 44 w 207"/>
                  <a:gd name="T65" fmla="*/ 368 h 287"/>
                  <a:gd name="T66" fmla="*/ 20 w 207"/>
                  <a:gd name="T67" fmla="*/ 351 h 287"/>
                  <a:gd name="T68" fmla="*/ 10 w 207"/>
                  <a:gd name="T69" fmla="*/ 298 h 287"/>
                  <a:gd name="T70" fmla="*/ 20 w 207"/>
                  <a:gd name="T71" fmla="*/ 292 h 287"/>
                  <a:gd name="T72" fmla="*/ 26 w 207"/>
                  <a:gd name="T73" fmla="*/ 238 h 287"/>
                  <a:gd name="T74" fmla="*/ 24 w 207"/>
                  <a:gd name="T75" fmla="*/ 200 h 287"/>
                  <a:gd name="T76" fmla="*/ 22 w 207"/>
                  <a:gd name="T77" fmla="*/ 161 h 287"/>
                  <a:gd name="T78" fmla="*/ 30 w 207"/>
                  <a:gd name="T79" fmla="*/ 128 h 287"/>
                  <a:gd name="T80" fmla="*/ 42 w 207"/>
                  <a:gd name="T81" fmla="*/ 105 h 287"/>
                  <a:gd name="T82" fmla="*/ 56 w 207"/>
                  <a:gd name="T83" fmla="*/ 94 h 287"/>
                  <a:gd name="T84" fmla="*/ 62 w 207"/>
                  <a:gd name="T85" fmla="*/ 74 h 287"/>
                  <a:gd name="T86" fmla="*/ 70 w 207"/>
                  <a:gd name="T87" fmla="*/ 39 h 287"/>
                  <a:gd name="T88" fmla="*/ 86 w 207"/>
                  <a:gd name="T89" fmla="*/ 31 h 287"/>
                  <a:gd name="T90" fmla="*/ 102 w 207"/>
                  <a:gd name="T91" fmla="*/ 28 h 287"/>
                  <a:gd name="T92" fmla="*/ 109 w 207"/>
                  <a:gd name="T93" fmla="*/ 2 h 287"/>
                  <a:gd name="T94" fmla="*/ 127 w 207"/>
                  <a:gd name="T95" fmla="*/ 0 h 2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7"/>
                  <a:gd name="T145" fmla="*/ 0 h 287"/>
                  <a:gd name="T146" fmla="*/ 207 w 207"/>
                  <a:gd name="T147" fmla="*/ 287 h 28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7" h="287">
                    <a:moveTo>
                      <a:pt x="140" y="6"/>
                    </a:moveTo>
                    <a:lnTo>
                      <a:pt x="130" y="10"/>
                    </a:lnTo>
                    <a:lnTo>
                      <a:pt x="120" y="22"/>
                    </a:lnTo>
                    <a:lnTo>
                      <a:pt x="106" y="30"/>
                    </a:lnTo>
                    <a:lnTo>
                      <a:pt x="104" y="44"/>
                    </a:lnTo>
                    <a:lnTo>
                      <a:pt x="100" y="54"/>
                    </a:lnTo>
                    <a:lnTo>
                      <a:pt x="108" y="54"/>
                    </a:lnTo>
                    <a:lnTo>
                      <a:pt x="116" y="68"/>
                    </a:lnTo>
                    <a:lnTo>
                      <a:pt x="114" y="76"/>
                    </a:lnTo>
                    <a:lnTo>
                      <a:pt x="114" y="82"/>
                    </a:lnTo>
                    <a:lnTo>
                      <a:pt x="118" y="86"/>
                    </a:lnTo>
                    <a:lnTo>
                      <a:pt x="140" y="90"/>
                    </a:lnTo>
                    <a:lnTo>
                      <a:pt x="154" y="88"/>
                    </a:lnTo>
                    <a:lnTo>
                      <a:pt x="166" y="106"/>
                    </a:lnTo>
                    <a:lnTo>
                      <a:pt x="174" y="102"/>
                    </a:lnTo>
                    <a:lnTo>
                      <a:pt x="182" y="108"/>
                    </a:lnTo>
                    <a:lnTo>
                      <a:pt x="192" y="106"/>
                    </a:lnTo>
                    <a:lnTo>
                      <a:pt x="202" y="102"/>
                    </a:lnTo>
                    <a:lnTo>
                      <a:pt x="200" y="114"/>
                    </a:lnTo>
                    <a:lnTo>
                      <a:pt x="190" y="126"/>
                    </a:lnTo>
                    <a:lnTo>
                      <a:pt x="192" y="148"/>
                    </a:lnTo>
                    <a:lnTo>
                      <a:pt x="194" y="156"/>
                    </a:lnTo>
                    <a:lnTo>
                      <a:pt x="188" y="164"/>
                    </a:lnTo>
                    <a:lnTo>
                      <a:pt x="198" y="170"/>
                    </a:lnTo>
                    <a:lnTo>
                      <a:pt x="204" y="182"/>
                    </a:lnTo>
                    <a:lnTo>
                      <a:pt x="206" y="192"/>
                    </a:lnTo>
                    <a:lnTo>
                      <a:pt x="200" y="196"/>
                    </a:lnTo>
                    <a:lnTo>
                      <a:pt x="196" y="182"/>
                    </a:lnTo>
                    <a:lnTo>
                      <a:pt x="192" y="176"/>
                    </a:lnTo>
                    <a:lnTo>
                      <a:pt x="188" y="182"/>
                    </a:lnTo>
                    <a:lnTo>
                      <a:pt x="180" y="180"/>
                    </a:lnTo>
                    <a:lnTo>
                      <a:pt x="178" y="186"/>
                    </a:lnTo>
                    <a:lnTo>
                      <a:pt x="158" y="184"/>
                    </a:lnTo>
                    <a:lnTo>
                      <a:pt x="158" y="192"/>
                    </a:lnTo>
                    <a:lnTo>
                      <a:pt x="164" y="192"/>
                    </a:lnTo>
                    <a:lnTo>
                      <a:pt x="168" y="196"/>
                    </a:lnTo>
                    <a:lnTo>
                      <a:pt x="170" y="206"/>
                    </a:lnTo>
                    <a:lnTo>
                      <a:pt x="158" y="204"/>
                    </a:lnTo>
                    <a:lnTo>
                      <a:pt x="152" y="206"/>
                    </a:lnTo>
                    <a:lnTo>
                      <a:pt x="150" y="210"/>
                    </a:lnTo>
                    <a:lnTo>
                      <a:pt x="152" y="214"/>
                    </a:lnTo>
                    <a:lnTo>
                      <a:pt x="162" y="224"/>
                    </a:lnTo>
                    <a:lnTo>
                      <a:pt x="166" y="230"/>
                    </a:lnTo>
                    <a:lnTo>
                      <a:pt x="166" y="238"/>
                    </a:lnTo>
                    <a:lnTo>
                      <a:pt x="154" y="286"/>
                    </a:lnTo>
                    <a:lnTo>
                      <a:pt x="142" y="280"/>
                    </a:lnTo>
                    <a:lnTo>
                      <a:pt x="148" y="258"/>
                    </a:lnTo>
                    <a:lnTo>
                      <a:pt x="140" y="252"/>
                    </a:lnTo>
                    <a:lnTo>
                      <a:pt x="136" y="252"/>
                    </a:lnTo>
                    <a:lnTo>
                      <a:pt x="132" y="254"/>
                    </a:lnTo>
                    <a:lnTo>
                      <a:pt x="124" y="250"/>
                    </a:lnTo>
                    <a:lnTo>
                      <a:pt x="118" y="254"/>
                    </a:lnTo>
                    <a:lnTo>
                      <a:pt x="100" y="254"/>
                    </a:lnTo>
                    <a:lnTo>
                      <a:pt x="100" y="246"/>
                    </a:lnTo>
                    <a:lnTo>
                      <a:pt x="94" y="240"/>
                    </a:lnTo>
                    <a:lnTo>
                      <a:pt x="92" y="232"/>
                    </a:lnTo>
                    <a:lnTo>
                      <a:pt x="84" y="232"/>
                    </a:lnTo>
                    <a:lnTo>
                      <a:pt x="80" y="226"/>
                    </a:lnTo>
                    <a:lnTo>
                      <a:pt x="70" y="216"/>
                    </a:lnTo>
                    <a:lnTo>
                      <a:pt x="56" y="210"/>
                    </a:lnTo>
                    <a:lnTo>
                      <a:pt x="54" y="206"/>
                    </a:lnTo>
                    <a:lnTo>
                      <a:pt x="52" y="204"/>
                    </a:lnTo>
                    <a:lnTo>
                      <a:pt x="46" y="204"/>
                    </a:lnTo>
                    <a:lnTo>
                      <a:pt x="42" y="204"/>
                    </a:lnTo>
                    <a:lnTo>
                      <a:pt x="42" y="208"/>
                    </a:lnTo>
                    <a:lnTo>
                      <a:pt x="44" y="210"/>
                    </a:lnTo>
                    <a:lnTo>
                      <a:pt x="24" y="208"/>
                    </a:lnTo>
                    <a:lnTo>
                      <a:pt x="20" y="200"/>
                    </a:lnTo>
                    <a:lnTo>
                      <a:pt x="0" y="188"/>
                    </a:lnTo>
                    <a:lnTo>
                      <a:pt x="10" y="170"/>
                    </a:lnTo>
                    <a:lnTo>
                      <a:pt x="14" y="172"/>
                    </a:lnTo>
                    <a:lnTo>
                      <a:pt x="20" y="166"/>
                    </a:lnTo>
                    <a:lnTo>
                      <a:pt x="28" y="156"/>
                    </a:lnTo>
                    <a:lnTo>
                      <a:pt x="26" y="136"/>
                    </a:lnTo>
                    <a:lnTo>
                      <a:pt x="26" y="124"/>
                    </a:lnTo>
                    <a:lnTo>
                      <a:pt x="24" y="114"/>
                    </a:lnTo>
                    <a:lnTo>
                      <a:pt x="28" y="102"/>
                    </a:lnTo>
                    <a:lnTo>
                      <a:pt x="22" y="92"/>
                    </a:lnTo>
                    <a:lnTo>
                      <a:pt x="18" y="84"/>
                    </a:lnTo>
                    <a:lnTo>
                      <a:pt x="30" y="72"/>
                    </a:lnTo>
                    <a:lnTo>
                      <a:pt x="36" y="64"/>
                    </a:lnTo>
                    <a:lnTo>
                      <a:pt x="42" y="60"/>
                    </a:lnTo>
                    <a:lnTo>
                      <a:pt x="44" y="56"/>
                    </a:lnTo>
                    <a:lnTo>
                      <a:pt x="56" y="54"/>
                    </a:lnTo>
                    <a:lnTo>
                      <a:pt x="62" y="50"/>
                    </a:lnTo>
                    <a:lnTo>
                      <a:pt x="62" y="42"/>
                    </a:lnTo>
                    <a:lnTo>
                      <a:pt x="62" y="34"/>
                    </a:lnTo>
                    <a:lnTo>
                      <a:pt x="70" y="22"/>
                    </a:lnTo>
                    <a:lnTo>
                      <a:pt x="78" y="24"/>
                    </a:lnTo>
                    <a:lnTo>
                      <a:pt x="86" y="18"/>
                    </a:lnTo>
                    <a:lnTo>
                      <a:pt x="92" y="20"/>
                    </a:lnTo>
                    <a:lnTo>
                      <a:pt x="102" y="16"/>
                    </a:lnTo>
                    <a:lnTo>
                      <a:pt x="110" y="8"/>
                    </a:lnTo>
                    <a:lnTo>
                      <a:pt x="114" y="2"/>
                    </a:lnTo>
                    <a:lnTo>
                      <a:pt x="128" y="0"/>
                    </a:lnTo>
                    <a:lnTo>
                      <a:pt x="132" y="0"/>
                    </a:lnTo>
                    <a:lnTo>
                      <a:pt x="140"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09" name="Freeform 77"/>
              <p:cNvSpPr>
                <a:spLocks/>
              </p:cNvSpPr>
              <p:nvPr/>
            </p:nvSpPr>
            <p:spPr bwMode="ltGray">
              <a:xfrm>
                <a:off x="1577" y="4049"/>
                <a:ext cx="42" cy="21"/>
              </a:xfrm>
              <a:custGeom>
                <a:avLst/>
                <a:gdLst>
                  <a:gd name="T0" fmla="*/ 0 w 43"/>
                  <a:gd name="T1" fmla="*/ 4 h 19"/>
                  <a:gd name="T2" fmla="*/ 14 w 43"/>
                  <a:gd name="T3" fmla="*/ 2 h 19"/>
                  <a:gd name="T4" fmla="*/ 20 w 43"/>
                  <a:gd name="T5" fmla="*/ 0 h 19"/>
                  <a:gd name="T6" fmla="*/ 31 w 43"/>
                  <a:gd name="T7" fmla="*/ 0 h 19"/>
                  <a:gd name="T8" fmla="*/ 37 w 43"/>
                  <a:gd name="T9" fmla="*/ 11 h 19"/>
                  <a:gd name="T10" fmla="*/ 31 w 43"/>
                  <a:gd name="T11" fmla="*/ 11 h 19"/>
                  <a:gd name="T12" fmla="*/ 23 w 43"/>
                  <a:gd name="T13" fmla="*/ 13 h 19"/>
                  <a:gd name="T14" fmla="*/ 21 w 43"/>
                  <a:gd name="T15" fmla="*/ 4 h 19"/>
                  <a:gd name="T16" fmla="*/ 18 w 43"/>
                  <a:gd name="T17" fmla="*/ 11 h 19"/>
                  <a:gd name="T18" fmla="*/ 21 w 43"/>
                  <a:gd name="T19" fmla="*/ 13 h 19"/>
                  <a:gd name="T20" fmla="*/ 21 w 43"/>
                  <a:gd name="T21" fmla="*/ 15 h 19"/>
                  <a:gd name="T22" fmla="*/ 23 w 43"/>
                  <a:gd name="T23" fmla="*/ 23 h 19"/>
                  <a:gd name="T24" fmla="*/ 23 w 43"/>
                  <a:gd name="T25" fmla="*/ 30 h 19"/>
                  <a:gd name="T26" fmla="*/ 21 w 43"/>
                  <a:gd name="T27" fmla="*/ 27 h 19"/>
                  <a:gd name="T28" fmla="*/ 18 w 43"/>
                  <a:gd name="T29" fmla="*/ 23 h 19"/>
                  <a:gd name="T30" fmla="*/ 14 w 43"/>
                  <a:gd name="T31" fmla="*/ 19 h 19"/>
                  <a:gd name="T32" fmla="*/ 12 w 43"/>
                  <a:gd name="T33" fmla="*/ 15 h 19"/>
                  <a:gd name="T34" fmla="*/ 14 w 43"/>
                  <a:gd name="T35" fmla="*/ 27 h 19"/>
                  <a:gd name="T36" fmla="*/ 10 w 43"/>
                  <a:gd name="T37" fmla="*/ 27 h 19"/>
                  <a:gd name="T38" fmla="*/ 4 w 43"/>
                  <a:gd name="T39" fmla="*/ 27 h 19"/>
                  <a:gd name="T40" fmla="*/ 0 w 43"/>
                  <a:gd name="T41" fmla="*/ 4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19"/>
                  <a:gd name="T65" fmla="*/ 43 w 43"/>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19">
                    <a:moveTo>
                      <a:pt x="0" y="4"/>
                    </a:moveTo>
                    <a:lnTo>
                      <a:pt x="14" y="2"/>
                    </a:lnTo>
                    <a:lnTo>
                      <a:pt x="20" y="0"/>
                    </a:lnTo>
                    <a:lnTo>
                      <a:pt x="36" y="0"/>
                    </a:lnTo>
                    <a:lnTo>
                      <a:pt x="42" y="6"/>
                    </a:lnTo>
                    <a:lnTo>
                      <a:pt x="36" y="6"/>
                    </a:lnTo>
                    <a:lnTo>
                      <a:pt x="28" y="8"/>
                    </a:lnTo>
                    <a:lnTo>
                      <a:pt x="24" y="4"/>
                    </a:lnTo>
                    <a:lnTo>
                      <a:pt x="18" y="6"/>
                    </a:lnTo>
                    <a:lnTo>
                      <a:pt x="22" y="8"/>
                    </a:lnTo>
                    <a:lnTo>
                      <a:pt x="22" y="10"/>
                    </a:lnTo>
                    <a:lnTo>
                      <a:pt x="28" y="14"/>
                    </a:lnTo>
                    <a:lnTo>
                      <a:pt x="28" y="18"/>
                    </a:lnTo>
                    <a:lnTo>
                      <a:pt x="24" y="16"/>
                    </a:lnTo>
                    <a:lnTo>
                      <a:pt x="18" y="14"/>
                    </a:lnTo>
                    <a:lnTo>
                      <a:pt x="14" y="12"/>
                    </a:lnTo>
                    <a:lnTo>
                      <a:pt x="12" y="10"/>
                    </a:lnTo>
                    <a:lnTo>
                      <a:pt x="14" y="16"/>
                    </a:lnTo>
                    <a:lnTo>
                      <a:pt x="10" y="16"/>
                    </a:lnTo>
                    <a:lnTo>
                      <a:pt x="4" y="16"/>
                    </a:lnTo>
                    <a:lnTo>
                      <a:pt x="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10" name="Freeform 78"/>
              <p:cNvSpPr>
                <a:spLocks/>
              </p:cNvSpPr>
              <p:nvPr/>
            </p:nvSpPr>
            <p:spPr bwMode="ltGray">
              <a:xfrm>
                <a:off x="1720" y="3928"/>
                <a:ext cx="27" cy="30"/>
              </a:xfrm>
              <a:custGeom>
                <a:avLst/>
                <a:gdLst>
                  <a:gd name="T0" fmla="*/ 10 w 27"/>
                  <a:gd name="T1" fmla="*/ 0 h 27"/>
                  <a:gd name="T2" fmla="*/ 14 w 27"/>
                  <a:gd name="T3" fmla="*/ 2 h 27"/>
                  <a:gd name="T4" fmla="*/ 18 w 27"/>
                  <a:gd name="T5" fmla="*/ 4 h 27"/>
                  <a:gd name="T6" fmla="*/ 24 w 27"/>
                  <a:gd name="T7" fmla="*/ 11 h 27"/>
                  <a:gd name="T8" fmla="*/ 26 w 27"/>
                  <a:gd name="T9" fmla="*/ 13 h 27"/>
                  <a:gd name="T10" fmla="*/ 24 w 27"/>
                  <a:gd name="T11" fmla="*/ 20 h 27"/>
                  <a:gd name="T12" fmla="*/ 16 w 27"/>
                  <a:gd name="T13" fmla="*/ 27 h 27"/>
                  <a:gd name="T14" fmla="*/ 8 w 27"/>
                  <a:gd name="T15" fmla="*/ 41 h 27"/>
                  <a:gd name="T16" fmla="*/ 6 w 27"/>
                  <a:gd name="T17" fmla="*/ 44 h 27"/>
                  <a:gd name="T18" fmla="*/ 0 w 27"/>
                  <a:gd name="T19" fmla="*/ 37 h 27"/>
                  <a:gd name="T20" fmla="*/ 6 w 27"/>
                  <a:gd name="T21" fmla="*/ 24 h 27"/>
                  <a:gd name="T22" fmla="*/ 10 w 27"/>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
                  <a:gd name="T37" fmla="*/ 0 h 27"/>
                  <a:gd name="T38" fmla="*/ 27 w 27"/>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 h="27">
                    <a:moveTo>
                      <a:pt x="10" y="0"/>
                    </a:moveTo>
                    <a:lnTo>
                      <a:pt x="14" y="2"/>
                    </a:lnTo>
                    <a:lnTo>
                      <a:pt x="18" y="4"/>
                    </a:lnTo>
                    <a:lnTo>
                      <a:pt x="24" y="6"/>
                    </a:lnTo>
                    <a:lnTo>
                      <a:pt x="26" y="8"/>
                    </a:lnTo>
                    <a:lnTo>
                      <a:pt x="24" y="12"/>
                    </a:lnTo>
                    <a:lnTo>
                      <a:pt x="16" y="16"/>
                    </a:lnTo>
                    <a:lnTo>
                      <a:pt x="8" y="24"/>
                    </a:lnTo>
                    <a:lnTo>
                      <a:pt x="6" y="26"/>
                    </a:lnTo>
                    <a:lnTo>
                      <a:pt x="0" y="22"/>
                    </a:lnTo>
                    <a:lnTo>
                      <a:pt x="6" y="14"/>
                    </a:lnTo>
                    <a:lnTo>
                      <a:pt x="1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11" name="Freeform 79"/>
              <p:cNvSpPr>
                <a:spLocks/>
              </p:cNvSpPr>
              <p:nvPr/>
            </p:nvSpPr>
            <p:spPr bwMode="ltGray">
              <a:xfrm>
                <a:off x="1700" y="3935"/>
                <a:ext cx="23" cy="25"/>
              </a:xfrm>
              <a:custGeom>
                <a:avLst/>
                <a:gdLst>
                  <a:gd name="T0" fmla="*/ 22 w 23"/>
                  <a:gd name="T1" fmla="*/ 0 h 23"/>
                  <a:gd name="T2" fmla="*/ 16 w 23"/>
                  <a:gd name="T3" fmla="*/ 15 h 23"/>
                  <a:gd name="T4" fmla="*/ 14 w 23"/>
                  <a:gd name="T5" fmla="*/ 20 h 23"/>
                  <a:gd name="T6" fmla="*/ 6 w 23"/>
                  <a:gd name="T7" fmla="*/ 20 h 23"/>
                  <a:gd name="T8" fmla="*/ 8 w 23"/>
                  <a:gd name="T9" fmla="*/ 28 h 23"/>
                  <a:gd name="T10" fmla="*/ 6 w 23"/>
                  <a:gd name="T11" fmla="*/ 33 h 23"/>
                  <a:gd name="T12" fmla="*/ 2 w 23"/>
                  <a:gd name="T13" fmla="*/ 24 h 23"/>
                  <a:gd name="T14" fmla="*/ 2 w 23"/>
                  <a:gd name="T15" fmla="*/ 15 h 23"/>
                  <a:gd name="T16" fmla="*/ 0 w 23"/>
                  <a:gd name="T17" fmla="*/ 2 h 23"/>
                  <a:gd name="T18" fmla="*/ 6 w 23"/>
                  <a:gd name="T19" fmla="*/ 0 h 23"/>
                  <a:gd name="T20" fmla="*/ 22 w 23"/>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3"/>
                  <a:gd name="T35" fmla="*/ 23 w 23"/>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3">
                    <a:moveTo>
                      <a:pt x="22" y="0"/>
                    </a:moveTo>
                    <a:lnTo>
                      <a:pt x="16" y="10"/>
                    </a:lnTo>
                    <a:lnTo>
                      <a:pt x="14" y="14"/>
                    </a:lnTo>
                    <a:lnTo>
                      <a:pt x="6" y="14"/>
                    </a:lnTo>
                    <a:lnTo>
                      <a:pt x="8" y="18"/>
                    </a:lnTo>
                    <a:lnTo>
                      <a:pt x="6" y="22"/>
                    </a:lnTo>
                    <a:lnTo>
                      <a:pt x="2" y="16"/>
                    </a:lnTo>
                    <a:lnTo>
                      <a:pt x="2" y="10"/>
                    </a:lnTo>
                    <a:lnTo>
                      <a:pt x="0" y="2"/>
                    </a:lnTo>
                    <a:lnTo>
                      <a:pt x="6" y="0"/>
                    </a:lnTo>
                    <a:lnTo>
                      <a:pt x="2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12" name="Freeform 80"/>
              <p:cNvSpPr>
                <a:spLocks/>
              </p:cNvSpPr>
              <p:nvPr/>
            </p:nvSpPr>
            <p:spPr bwMode="ltGray">
              <a:xfrm>
                <a:off x="1503" y="4013"/>
                <a:ext cx="25" cy="23"/>
              </a:xfrm>
              <a:custGeom>
                <a:avLst/>
                <a:gdLst>
                  <a:gd name="T0" fmla="*/ 24 w 25"/>
                  <a:gd name="T1" fmla="*/ 13 h 21"/>
                  <a:gd name="T2" fmla="*/ 14 w 25"/>
                  <a:gd name="T3" fmla="*/ 0 h 21"/>
                  <a:gd name="T4" fmla="*/ 0 w 25"/>
                  <a:gd name="T5" fmla="*/ 0 h 21"/>
                  <a:gd name="T6" fmla="*/ 4 w 25"/>
                  <a:gd name="T7" fmla="*/ 13 h 21"/>
                  <a:gd name="T8" fmla="*/ 10 w 25"/>
                  <a:gd name="T9" fmla="*/ 22 h 21"/>
                  <a:gd name="T10" fmla="*/ 16 w 25"/>
                  <a:gd name="T11" fmla="*/ 22 h 21"/>
                  <a:gd name="T12" fmla="*/ 18 w 25"/>
                  <a:gd name="T13" fmla="*/ 28 h 21"/>
                  <a:gd name="T14" fmla="*/ 22 w 25"/>
                  <a:gd name="T15" fmla="*/ 31 h 21"/>
                  <a:gd name="T16" fmla="*/ 24 w 25"/>
                  <a:gd name="T17" fmla="*/ 13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1"/>
                  <a:gd name="T29" fmla="*/ 25 w 25"/>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1">
                    <a:moveTo>
                      <a:pt x="24" y="8"/>
                    </a:moveTo>
                    <a:lnTo>
                      <a:pt x="14" y="0"/>
                    </a:lnTo>
                    <a:lnTo>
                      <a:pt x="0" y="0"/>
                    </a:lnTo>
                    <a:lnTo>
                      <a:pt x="4" y="8"/>
                    </a:lnTo>
                    <a:lnTo>
                      <a:pt x="10" y="14"/>
                    </a:lnTo>
                    <a:lnTo>
                      <a:pt x="16" y="14"/>
                    </a:lnTo>
                    <a:lnTo>
                      <a:pt x="18" y="18"/>
                    </a:lnTo>
                    <a:lnTo>
                      <a:pt x="22" y="20"/>
                    </a:lnTo>
                    <a:lnTo>
                      <a:pt x="24" y="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13" name="Freeform 81"/>
              <p:cNvSpPr>
                <a:spLocks/>
              </p:cNvSpPr>
              <p:nvPr/>
            </p:nvSpPr>
            <p:spPr bwMode="ltGray">
              <a:xfrm>
                <a:off x="1533" y="4026"/>
                <a:ext cx="17" cy="10"/>
              </a:xfrm>
              <a:custGeom>
                <a:avLst/>
                <a:gdLst>
                  <a:gd name="T0" fmla="*/ 2 w 17"/>
                  <a:gd name="T1" fmla="*/ 0 h 9"/>
                  <a:gd name="T2" fmla="*/ 10 w 17"/>
                  <a:gd name="T3" fmla="*/ 2 h 9"/>
                  <a:gd name="T4" fmla="*/ 16 w 17"/>
                  <a:gd name="T5" fmla="*/ 2 h 9"/>
                  <a:gd name="T6" fmla="*/ 16 w 17"/>
                  <a:gd name="T7" fmla="*/ 13 h 9"/>
                  <a:gd name="T8" fmla="*/ 6 w 17"/>
                  <a:gd name="T9" fmla="*/ 11 h 9"/>
                  <a:gd name="T10" fmla="*/ 0 w 17"/>
                  <a:gd name="T11" fmla="*/ 13 h 9"/>
                  <a:gd name="T12" fmla="*/ 2 w 17"/>
                  <a:gd name="T13" fmla="*/ 0 h 9"/>
                  <a:gd name="T14" fmla="*/ 0 60000 65536"/>
                  <a:gd name="T15" fmla="*/ 0 60000 65536"/>
                  <a:gd name="T16" fmla="*/ 0 60000 65536"/>
                  <a:gd name="T17" fmla="*/ 0 60000 65536"/>
                  <a:gd name="T18" fmla="*/ 0 60000 65536"/>
                  <a:gd name="T19" fmla="*/ 0 60000 65536"/>
                  <a:gd name="T20" fmla="*/ 0 60000 65536"/>
                  <a:gd name="T21" fmla="*/ 0 w 17"/>
                  <a:gd name="T22" fmla="*/ 0 h 9"/>
                  <a:gd name="T23" fmla="*/ 17 w 17"/>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9">
                    <a:moveTo>
                      <a:pt x="2" y="0"/>
                    </a:moveTo>
                    <a:lnTo>
                      <a:pt x="10" y="2"/>
                    </a:lnTo>
                    <a:lnTo>
                      <a:pt x="16" y="2"/>
                    </a:lnTo>
                    <a:lnTo>
                      <a:pt x="16" y="8"/>
                    </a:lnTo>
                    <a:lnTo>
                      <a:pt x="6" y="6"/>
                    </a:lnTo>
                    <a:lnTo>
                      <a:pt x="0" y="8"/>
                    </a:lnTo>
                    <a:lnTo>
                      <a:pt x="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14" name="Freeform 82"/>
              <p:cNvSpPr>
                <a:spLocks/>
              </p:cNvSpPr>
              <p:nvPr/>
            </p:nvSpPr>
            <p:spPr bwMode="ltGray">
              <a:xfrm>
                <a:off x="1485" y="3993"/>
                <a:ext cx="26" cy="17"/>
              </a:xfrm>
              <a:custGeom>
                <a:avLst/>
                <a:gdLst>
                  <a:gd name="T0" fmla="*/ 0 w 25"/>
                  <a:gd name="T1" fmla="*/ 0 h 15"/>
                  <a:gd name="T2" fmla="*/ 4 w 25"/>
                  <a:gd name="T3" fmla="*/ 14 h 15"/>
                  <a:gd name="T4" fmla="*/ 12 w 25"/>
                  <a:gd name="T5" fmla="*/ 18 h 15"/>
                  <a:gd name="T6" fmla="*/ 29 w 25"/>
                  <a:gd name="T7" fmla="*/ 26 h 15"/>
                  <a:gd name="T8" fmla="*/ 19 w 25"/>
                  <a:gd name="T9" fmla="*/ 26 h 15"/>
                  <a:gd name="T10" fmla="*/ 2 w 25"/>
                  <a:gd name="T11" fmla="*/ 18 h 15"/>
                  <a:gd name="T12" fmla="*/ 0 w 25"/>
                  <a:gd name="T13" fmla="*/ 0 h 15"/>
                  <a:gd name="T14" fmla="*/ 0 60000 65536"/>
                  <a:gd name="T15" fmla="*/ 0 60000 65536"/>
                  <a:gd name="T16" fmla="*/ 0 60000 65536"/>
                  <a:gd name="T17" fmla="*/ 0 60000 65536"/>
                  <a:gd name="T18" fmla="*/ 0 60000 65536"/>
                  <a:gd name="T19" fmla="*/ 0 60000 65536"/>
                  <a:gd name="T20" fmla="*/ 0 60000 65536"/>
                  <a:gd name="T21" fmla="*/ 0 w 25"/>
                  <a:gd name="T22" fmla="*/ 0 h 15"/>
                  <a:gd name="T23" fmla="*/ 25 w 25"/>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5">
                    <a:moveTo>
                      <a:pt x="0" y="0"/>
                    </a:moveTo>
                    <a:lnTo>
                      <a:pt x="4" y="8"/>
                    </a:lnTo>
                    <a:lnTo>
                      <a:pt x="12" y="10"/>
                    </a:lnTo>
                    <a:lnTo>
                      <a:pt x="24" y="14"/>
                    </a:lnTo>
                    <a:lnTo>
                      <a:pt x="14" y="14"/>
                    </a:lnTo>
                    <a:lnTo>
                      <a:pt x="2" y="10"/>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15" name="Freeform 83"/>
              <p:cNvSpPr>
                <a:spLocks/>
              </p:cNvSpPr>
              <p:nvPr/>
            </p:nvSpPr>
            <p:spPr bwMode="ltGray">
              <a:xfrm>
                <a:off x="1469" y="3957"/>
                <a:ext cx="15" cy="26"/>
              </a:xfrm>
              <a:custGeom>
                <a:avLst/>
                <a:gdLst>
                  <a:gd name="T0" fmla="*/ 0 w 15"/>
                  <a:gd name="T1" fmla="*/ 0 h 23"/>
                  <a:gd name="T2" fmla="*/ 0 w 15"/>
                  <a:gd name="T3" fmla="*/ 18 h 23"/>
                  <a:gd name="T4" fmla="*/ 6 w 15"/>
                  <a:gd name="T5" fmla="*/ 26 h 23"/>
                  <a:gd name="T6" fmla="*/ 8 w 15"/>
                  <a:gd name="T7" fmla="*/ 37 h 23"/>
                  <a:gd name="T8" fmla="*/ 14 w 15"/>
                  <a:gd name="T9" fmla="*/ 41 h 23"/>
                  <a:gd name="T10" fmla="*/ 12 w 15"/>
                  <a:gd name="T11" fmla="*/ 26 h 23"/>
                  <a:gd name="T12" fmla="*/ 8 w 15"/>
                  <a:gd name="T13" fmla="*/ 18 h 23"/>
                  <a:gd name="T14" fmla="*/ 0 w 15"/>
                  <a:gd name="T15" fmla="*/ 0 h 23"/>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23"/>
                  <a:gd name="T26" fmla="*/ 15 w 15"/>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23">
                    <a:moveTo>
                      <a:pt x="0" y="0"/>
                    </a:moveTo>
                    <a:lnTo>
                      <a:pt x="0" y="10"/>
                    </a:lnTo>
                    <a:lnTo>
                      <a:pt x="6" y="14"/>
                    </a:lnTo>
                    <a:lnTo>
                      <a:pt x="8" y="20"/>
                    </a:lnTo>
                    <a:lnTo>
                      <a:pt x="14" y="22"/>
                    </a:lnTo>
                    <a:lnTo>
                      <a:pt x="12" y="14"/>
                    </a:lnTo>
                    <a:lnTo>
                      <a:pt x="8" y="10"/>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16" name="Freeform 84"/>
              <p:cNvSpPr>
                <a:spLocks/>
              </p:cNvSpPr>
              <p:nvPr/>
            </p:nvSpPr>
            <p:spPr bwMode="ltGray">
              <a:xfrm>
                <a:off x="1553" y="4011"/>
                <a:ext cx="7" cy="17"/>
              </a:xfrm>
              <a:custGeom>
                <a:avLst/>
                <a:gdLst>
                  <a:gd name="T0" fmla="*/ 0 w 7"/>
                  <a:gd name="T1" fmla="*/ 0 h 15"/>
                  <a:gd name="T2" fmla="*/ 0 w 7"/>
                  <a:gd name="T3" fmla="*/ 14 h 15"/>
                  <a:gd name="T4" fmla="*/ 4 w 7"/>
                  <a:gd name="T5" fmla="*/ 26 h 15"/>
                  <a:gd name="T6" fmla="*/ 6 w 7"/>
                  <a:gd name="T7" fmla="*/ 11 h 15"/>
                  <a:gd name="T8" fmla="*/ 0 w 7"/>
                  <a:gd name="T9" fmla="*/ 0 h 15"/>
                  <a:gd name="T10" fmla="*/ 0 60000 65536"/>
                  <a:gd name="T11" fmla="*/ 0 60000 65536"/>
                  <a:gd name="T12" fmla="*/ 0 60000 65536"/>
                  <a:gd name="T13" fmla="*/ 0 60000 65536"/>
                  <a:gd name="T14" fmla="*/ 0 60000 65536"/>
                  <a:gd name="T15" fmla="*/ 0 w 7"/>
                  <a:gd name="T16" fmla="*/ 0 h 15"/>
                  <a:gd name="T17" fmla="*/ 7 w 7"/>
                  <a:gd name="T18" fmla="*/ 15 h 15"/>
                </a:gdLst>
                <a:ahLst/>
                <a:cxnLst>
                  <a:cxn ang="T10">
                    <a:pos x="T0" y="T1"/>
                  </a:cxn>
                  <a:cxn ang="T11">
                    <a:pos x="T2" y="T3"/>
                  </a:cxn>
                  <a:cxn ang="T12">
                    <a:pos x="T4" y="T5"/>
                  </a:cxn>
                  <a:cxn ang="T13">
                    <a:pos x="T6" y="T7"/>
                  </a:cxn>
                  <a:cxn ang="T14">
                    <a:pos x="T8" y="T9"/>
                  </a:cxn>
                </a:cxnLst>
                <a:rect l="T15" t="T16" r="T17" b="T18"/>
                <a:pathLst>
                  <a:path w="7" h="15">
                    <a:moveTo>
                      <a:pt x="0" y="0"/>
                    </a:moveTo>
                    <a:lnTo>
                      <a:pt x="0" y="8"/>
                    </a:lnTo>
                    <a:lnTo>
                      <a:pt x="4" y="14"/>
                    </a:lnTo>
                    <a:lnTo>
                      <a:pt x="6" y="6"/>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17" name="Freeform 85"/>
              <p:cNvSpPr>
                <a:spLocks/>
              </p:cNvSpPr>
              <p:nvPr/>
            </p:nvSpPr>
            <p:spPr bwMode="ltGray">
              <a:xfrm>
                <a:off x="1457" y="3919"/>
                <a:ext cx="5" cy="15"/>
              </a:xfrm>
              <a:custGeom>
                <a:avLst/>
                <a:gdLst>
                  <a:gd name="T0" fmla="*/ 0 w 5"/>
                  <a:gd name="T1" fmla="*/ 0 h 13"/>
                  <a:gd name="T2" fmla="*/ 0 w 5"/>
                  <a:gd name="T3" fmla="*/ 24 h 13"/>
                  <a:gd name="T4" fmla="*/ 4 w 5"/>
                  <a:gd name="T5" fmla="*/ 9 h 13"/>
                  <a:gd name="T6" fmla="*/ 0 w 5"/>
                  <a:gd name="T7" fmla="*/ 0 h 13"/>
                  <a:gd name="T8" fmla="*/ 0 60000 65536"/>
                  <a:gd name="T9" fmla="*/ 0 60000 65536"/>
                  <a:gd name="T10" fmla="*/ 0 60000 65536"/>
                  <a:gd name="T11" fmla="*/ 0 60000 65536"/>
                  <a:gd name="T12" fmla="*/ 0 w 5"/>
                  <a:gd name="T13" fmla="*/ 0 h 13"/>
                  <a:gd name="T14" fmla="*/ 5 w 5"/>
                  <a:gd name="T15" fmla="*/ 13 h 13"/>
                </a:gdLst>
                <a:ahLst/>
                <a:cxnLst>
                  <a:cxn ang="T8">
                    <a:pos x="T0" y="T1"/>
                  </a:cxn>
                  <a:cxn ang="T9">
                    <a:pos x="T2" y="T3"/>
                  </a:cxn>
                  <a:cxn ang="T10">
                    <a:pos x="T4" y="T5"/>
                  </a:cxn>
                  <a:cxn ang="T11">
                    <a:pos x="T6" y="T7"/>
                  </a:cxn>
                </a:cxnLst>
                <a:rect l="T12" t="T13" r="T14" b="T15"/>
                <a:pathLst>
                  <a:path w="5" h="13">
                    <a:moveTo>
                      <a:pt x="0" y="0"/>
                    </a:moveTo>
                    <a:lnTo>
                      <a:pt x="0" y="12"/>
                    </a:lnTo>
                    <a:lnTo>
                      <a:pt x="4" y="4"/>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18" name="Freeform 86"/>
              <p:cNvSpPr>
                <a:spLocks/>
              </p:cNvSpPr>
              <p:nvPr/>
            </p:nvSpPr>
            <p:spPr bwMode="ltGray">
              <a:xfrm>
                <a:off x="1442" y="3849"/>
                <a:ext cx="4" cy="5"/>
              </a:xfrm>
              <a:custGeom>
                <a:avLst/>
                <a:gdLst>
                  <a:gd name="T0" fmla="*/ 0 w 3"/>
                  <a:gd name="T1" fmla="*/ 4 h 5"/>
                  <a:gd name="T2" fmla="*/ 9 w 3"/>
                  <a:gd name="T3" fmla="*/ 4 h 5"/>
                  <a:gd name="T4" fmla="*/ 9 w 3"/>
                  <a:gd name="T5" fmla="*/ 0 h 5"/>
                  <a:gd name="T6" fmla="*/ 0 w 3"/>
                  <a:gd name="T7" fmla="*/ 0 h 5"/>
                  <a:gd name="T8" fmla="*/ 0 w 3"/>
                  <a:gd name="T9" fmla="*/ 4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4"/>
                    </a:moveTo>
                    <a:lnTo>
                      <a:pt x="2" y="4"/>
                    </a:lnTo>
                    <a:lnTo>
                      <a:pt x="2" y="0"/>
                    </a:lnTo>
                    <a:lnTo>
                      <a:pt x="0" y="0"/>
                    </a:lnTo>
                    <a:lnTo>
                      <a:pt x="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19" name="Rectangle 87"/>
              <p:cNvSpPr>
                <a:spLocks noChangeArrowheads="1"/>
              </p:cNvSpPr>
              <p:nvPr/>
            </p:nvSpPr>
            <p:spPr bwMode="ltGray">
              <a:xfrm>
                <a:off x="1442" y="3851"/>
                <a:ext cx="5" cy="2"/>
              </a:xfrm>
              <a:prstGeom prst="rect">
                <a:avLst/>
              </a:prstGeom>
              <a:grpFill/>
              <a:ln w="12700">
                <a:solidFill>
                  <a:schemeClr val="bg1"/>
                </a:solidFill>
                <a:miter lim="800000"/>
                <a:headEnd/>
                <a:tailEnd/>
              </a:ln>
            </p:spPr>
            <p:txBody>
              <a:bodyPr wrap="none" anchor="ctr"/>
              <a:lstStyle/>
              <a:p>
                <a:pPr eaLnBrk="0" hangingPunct="0">
                  <a:defRPr/>
                </a:pPr>
                <a:endParaRPr lang="en-US" dirty="0">
                  <a:solidFill>
                    <a:srgbClr val="000000"/>
                  </a:solidFill>
                  <a:latin typeface="Arial" charset="0"/>
                  <a:cs typeface="+mn-cs"/>
                </a:endParaRPr>
              </a:p>
            </p:txBody>
          </p:sp>
          <p:sp>
            <p:nvSpPr>
              <p:cNvPr id="5620" name="Oval 88"/>
              <p:cNvSpPr>
                <a:spLocks noChangeArrowheads="1"/>
              </p:cNvSpPr>
              <p:nvPr/>
            </p:nvSpPr>
            <p:spPr bwMode="ltGray">
              <a:xfrm>
                <a:off x="1613" y="4066"/>
                <a:ext cx="2" cy="2"/>
              </a:xfrm>
              <a:prstGeom prst="ellipse">
                <a:avLst/>
              </a:prstGeom>
              <a:grpFill/>
              <a:ln w="12700">
                <a:solidFill>
                  <a:schemeClr val="bg1"/>
                </a:solidFill>
                <a:round/>
                <a:headEnd/>
                <a:tailEnd/>
              </a:ln>
            </p:spPr>
            <p:txBody>
              <a:bodyPr wrap="none" anchor="ctr"/>
              <a:lstStyle/>
              <a:p>
                <a:pPr eaLnBrk="0" hangingPunct="0">
                  <a:defRPr/>
                </a:pPr>
                <a:endParaRPr lang="en-US" dirty="0">
                  <a:solidFill>
                    <a:srgbClr val="000000"/>
                  </a:solidFill>
                  <a:latin typeface="Arial" charset="0"/>
                  <a:cs typeface="+mn-cs"/>
                </a:endParaRPr>
              </a:p>
            </p:txBody>
          </p:sp>
          <p:sp>
            <p:nvSpPr>
              <p:cNvPr id="5621" name="Freeform 89"/>
              <p:cNvSpPr>
                <a:spLocks/>
              </p:cNvSpPr>
              <p:nvPr/>
            </p:nvSpPr>
            <p:spPr bwMode="ltGray">
              <a:xfrm>
                <a:off x="1436" y="3702"/>
                <a:ext cx="16" cy="39"/>
              </a:xfrm>
              <a:custGeom>
                <a:avLst/>
                <a:gdLst>
                  <a:gd name="T0" fmla="*/ 0 w 17"/>
                  <a:gd name="T1" fmla="*/ 0 h 35"/>
                  <a:gd name="T2" fmla="*/ 2 w 17"/>
                  <a:gd name="T3" fmla="*/ 41 h 35"/>
                  <a:gd name="T4" fmla="*/ 0 w 17"/>
                  <a:gd name="T5" fmla="*/ 56 h 35"/>
                  <a:gd name="T6" fmla="*/ 8 w 17"/>
                  <a:gd name="T7" fmla="*/ 58 h 35"/>
                  <a:gd name="T8" fmla="*/ 11 w 17"/>
                  <a:gd name="T9" fmla="*/ 45 h 35"/>
                  <a:gd name="T10" fmla="*/ 8 w 17"/>
                  <a:gd name="T11" fmla="*/ 28 h 35"/>
                  <a:gd name="T12" fmla="*/ 9 w 17"/>
                  <a:gd name="T13" fmla="*/ 25 h 35"/>
                  <a:gd name="T14" fmla="*/ 8 w 17"/>
                  <a:gd name="T15" fmla="*/ 0 h 35"/>
                  <a:gd name="T16" fmla="*/ 0 w 17"/>
                  <a:gd name="T17" fmla="*/ 0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35"/>
                  <a:gd name="T29" fmla="*/ 17 w 17"/>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35">
                    <a:moveTo>
                      <a:pt x="0" y="0"/>
                    </a:moveTo>
                    <a:lnTo>
                      <a:pt x="2" y="24"/>
                    </a:lnTo>
                    <a:lnTo>
                      <a:pt x="0" y="32"/>
                    </a:lnTo>
                    <a:lnTo>
                      <a:pt x="12" y="34"/>
                    </a:lnTo>
                    <a:lnTo>
                      <a:pt x="16" y="26"/>
                    </a:lnTo>
                    <a:lnTo>
                      <a:pt x="10" y="16"/>
                    </a:lnTo>
                    <a:lnTo>
                      <a:pt x="14" y="14"/>
                    </a:lnTo>
                    <a:lnTo>
                      <a:pt x="12" y="0"/>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22" name="Freeform 90"/>
              <p:cNvSpPr>
                <a:spLocks/>
              </p:cNvSpPr>
              <p:nvPr/>
            </p:nvSpPr>
            <p:spPr bwMode="ltGray">
              <a:xfrm>
                <a:off x="1442" y="3764"/>
                <a:ext cx="1" cy="5"/>
              </a:xfrm>
              <a:custGeom>
                <a:avLst/>
                <a:gdLst>
                  <a:gd name="T0" fmla="*/ 0 w 1"/>
                  <a:gd name="T1" fmla="*/ 4 h 5"/>
                  <a:gd name="T2" fmla="*/ 0 w 1"/>
                  <a:gd name="T3" fmla="*/ 0 h 5"/>
                  <a:gd name="T4" fmla="*/ 0 w 1"/>
                  <a:gd name="T5" fmla="*/ 4 h 5"/>
                  <a:gd name="T6" fmla="*/ 0 60000 65536"/>
                  <a:gd name="T7" fmla="*/ 0 60000 65536"/>
                  <a:gd name="T8" fmla="*/ 0 60000 65536"/>
                  <a:gd name="T9" fmla="*/ 0 w 1"/>
                  <a:gd name="T10" fmla="*/ 0 h 5"/>
                  <a:gd name="T11" fmla="*/ 1 w 1"/>
                  <a:gd name="T12" fmla="*/ 5 h 5"/>
                </a:gdLst>
                <a:ahLst/>
                <a:cxnLst>
                  <a:cxn ang="T6">
                    <a:pos x="T0" y="T1"/>
                  </a:cxn>
                  <a:cxn ang="T7">
                    <a:pos x="T2" y="T3"/>
                  </a:cxn>
                  <a:cxn ang="T8">
                    <a:pos x="T4" y="T5"/>
                  </a:cxn>
                </a:cxnLst>
                <a:rect l="T9" t="T10" r="T11" b="T12"/>
                <a:pathLst>
                  <a:path w="1" h="5">
                    <a:moveTo>
                      <a:pt x="0" y="4"/>
                    </a:moveTo>
                    <a:lnTo>
                      <a:pt x="0" y="0"/>
                    </a:lnTo>
                    <a:lnTo>
                      <a:pt x="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23" name="Rectangle 91"/>
              <p:cNvSpPr>
                <a:spLocks noChangeArrowheads="1"/>
              </p:cNvSpPr>
              <p:nvPr/>
            </p:nvSpPr>
            <p:spPr bwMode="ltGray">
              <a:xfrm>
                <a:off x="1442" y="3766"/>
                <a:ext cx="3" cy="2"/>
              </a:xfrm>
              <a:prstGeom prst="rect">
                <a:avLst/>
              </a:prstGeom>
              <a:grpFill/>
              <a:ln w="12700">
                <a:solidFill>
                  <a:schemeClr val="bg1"/>
                </a:solidFill>
                <a:miter lim="800000"/>
                <a:headEnd/>
                <a:tailEnd/>
              </a:ln>
            </p:spPr>
            <p:txBody>
              <a:bodyPr wrap="none" anchor="ctr"/>
              <a:lstStyle/>
              <a:p>
                <a:pPr eaLnBrk="0" hangingPunct="0">
                  <a:defRPr/>
                </a:pPr>
                <a:endParaRPr lang="en-US" dirty="0">
                  <a:solidFill>
                    <a:srgbClr val="000000"/>
                  </a:solidFill>
                  <a:latin typeface="Arial" charset="0"/>
                  <a:cs typeface="+mn-cs"/>
                </a:endParaRPr>
              </a:p>
            </p:txBody>
          </p:sp>
          <p:sp>
            <p:nvSpPr>
              <p:cNvPr id="5624" name="Freeform 92"/>
              <p:cNvSpPr>
                <a:spLocks/>
              </p:cNvSpPr>
              <p:nvPr/>
            </p:nvSpPr>
            <p:spPr bwMode="ltGray">
              <a:xfrm>
                <a:off x="1445" y="3775"/>
                <a:ext cx="1" cy="5"/>
              </a:xfrm>
              <a:custGeom>
                <a:avLst/>
                <a:gdLst>
                  <a:gd name="T0" fmla="*/ 0 w 1"/>
                  <a:gd name="T1" fmla="*/ 4 h 5"/>
                  <a:gd name="T2" fmla="*/ 0 w 1"/>
                  <a:gd name="T3" fmla="*/ 0 h 5"/>
                  <a:gd name="T4" fmla="*/ 0 w 1"/>
                  <a:gd name="T5" fmla="*/ 4 h 5"/>
                  <a:gd name="T6" fmla="*/ 0 60000 65536"/>
                  <a:gd name="T7" fmla="*/ 0 60000 65536"/>
                  <a:gd name="T8" fmla="*/ 0 60000 65536"/>
                  <a:gd name="T9" fmla="*/ 0 w 1"/>
                  <a:gd name="T10" fmla="*/ 0 h 5"/>
                  <a:gd name="T11" fmla="*/ 1 w 1"/>
                  <a:gd name="T12" fmla="*/ 5 h 5"/>
                </a:gdLst>
                <a:ahLst/>
                <a:cxnLst>
                  <a:cxn ang="T6">
                    <a:pos x="T0" y="T1"/>
                  </a:cxn>
                  <a:cxn ang="T7">
                    <a:pos x="T2" y="T3"/>
                  </a:cxn>
                  <a:cxn ang="T8">
                    <a:pos x="T4" y="T5"/>
                  </a:cxn>
                </a:cxnLst>
                <a:rect l="T9" t="T10" r="T11" b="T12"/>
                <a:pathLst>
                  <a:path w="1" h="5">
                    <a:moveTo>
                      <a:pt x="0" y="4"/>
                    </a:moveTo>
                    <a:lnTo>
                      <a:pt x="0" y="0"/>
                    </a:lnTo>
                    <a:lnTo>
                      <a:pt x="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25" name="Rectangle 93"/>
              <p:cNvSpPr>
                <a:spLocks noChangeArrowheads="1"/>
              </p:cNvSpPr>
              <p:nvPr/>
            </p:nvSpPr>
            <p:spPr bwMode="ltGray">
              <a:xfrm>
                <a:off x="1445" y="3777"/>
                <a:ext cx="2" cy="2"/>
              </a:xfrm>
              <a:prstGeom prst="rect">
                <a:avLst/>
              </a:prstGeom>
              <a:grpFill/>
              <a:ln w="12700">
                <a:solidFill>
                  <a:schemeClr val="bg1"/>
                </a:solidFill>
                <a:miter lim="800000"/>
                <a:headEnd/>
                <a:tailEnd/>
              </a:ln>
            </p:spPr>
            <p:txBody>
              <a:bodyPr wrap="none" anchor="ctr"/>
              <a:lstStyle/>
              <a:p>
                <a:pPr eaLnBrk="0" hangingPunct="0">
                  <a:defRPr/>
                </a:pPr>
                <a:endParaRPr lang="en-US" dirty="0">
                  <a:solidFill>
                    <a:srgbClr val="000000"/>
                  </a:solidFill>
                  <a:latin typeface="Arial" charset="0"/>
                  <a:cs typeface="+mn-cs"/>
                </a:endParaRPr>
              </a:p>
            </p:txBody>
          </p:sp>
          <p:sp>
            <p:nvSpPr>
              <p:cNvPr id="5626" name="Freeform 94"/>
              <p:cNvSpPr>
                <a:spLocks/>
              </p:cNvSpPr>
              <p:nvPr/>
            </p:nvSpPr>
            <p:spPr bwMode="ltGray">
              <a:xfrm>
                <a:off x="1450" y="3786"/>
                <a:ext cx="4" cy="6"/>
              </a:xfrm>
              <a:custGeom>
                <a:avLst/>
                <a:gdLst>
                  <a:gd name="T0" fmla="*/ 9 w 3"/>
                  <a:gd name="T1" fmla="*/ 0 h 5"/>
                  <a:gd name="T2" fmla="*/ 0 w 3"/>
                  <a:gd name="T3" fmla="*/ 0 h 5"/>
                  <a:gd name="T4" fmla="*/ 0 w 3"/>
                  <a:gd name="T5" fmla="*/ 10 h 5"/>
                  <a:gd name="T6" fmla="*/ 9 w 3"/>
                  <a:gd name="T7" fmla="*/ 10 h 5"/>
                  <a:gd name="T8" fmla="*/ 9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0"/>
                    </a:moveTo>
                    <a:lnTo>
                      <a:pt x="0" y="0"/>
                    </a:lnTo>
                    <a:lnTo>
                      <a:pt x="0" y="4"/>
                    </a:lnTo>
                    <a:lnTo>
                      <a:pt x="2" y="4"/>
                    </a:lnTo>
                    <a:lnTo>
                      <a:pt x="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27" name="Rectangle 95"/>
              <p:cNvSpPr>
                <a:spLocks noChangeArrowheads="1"/>
              </p:cNvSpPr>
              <p:nvPr/>
            </p:nvSpPr>
            <p:spPr bwMode="ltGray">
              <a:xfrm>
                <a:off x="1452" y="3786"/>
                <a:ext cx="2" cy="7"/>
              </a:xfrm>
              <a:prstGeom prst="rect">
                <a:avLst/>
              </a:prstGeom>
              <a:grpFill/>
              <a:ln w="12700">
                <a:solidFill>
                  <a:schemeClr val="bg1"/>
                </a:solidFill>
                <a:miter lim="800000"/>
                <a:headEnd/>
                <a:tailEnd/>
              </a:ln>
            </p:spPr>
            <p:txBody>
              <a:bodyPr wrap="none" anchor="ctr"/>
              <a:lstStyle/>
              <a:p>
                <a:pPr eaLnBrk="0" hangingPunct="0">
                  <a:defRPr/>
                </a:pPr>
                <a:endParaRPr lang="en-US" dirty="0">
                  <a:solidFill>
                    <a:srgbClr val="000000"/>
                  </a:solidFill>
                  <a:latin typeface="Arial" charset="0"/>
                  <a:cs typeface="+mn-cs"/>
                </a:endParaRPr>
              </a:p>
            </p:txBody>
          </p:sp>
          <p:sp>
            <p:nvSpPr>
              <p:cNvPr id="5628" name="Freeform 96"/>
              <p:cNvSpPr>
                <a:spLocks/>
              </p:cNvSpPr>
              <p:nvPr/>
            </p:nvSpPr>
            <p:spPr bwMode="ltGray">
              <a:xfrm>
                <a:off x="1640" y="3758"/>
                <a:ext cx="19" cy="19"/>
              </a:xfrm>
              <a:custGeom>
                <a:avLst/>
                <a:gdLst>
                  <a:gd name="T0" fmla="*/ 0 w 19"/>
                  <a:gd name="T1" fmla="*/ 2 h 17"/>
                  <a:gd name="T2" fmla="*/ 10 w 19"/>
                  <a:gd name="T3" fmla="*/ 2 h 17"/>
                  <a:gd name="T4" fmla="*/ 18 w 19"/>
                  <a:gd name="T5" fmla="*/ 0 h 17"/>
                  <a:gd name="T6" fmla="*/ 18 w 19"/>
                  <a:gd name="T7" fmla="*/ 17 h 17"/>
                  <a:gd name="T8" fmla="*/ 14 w 19"/>
                  <a:gd name="T9" fmla="*/ 28 h 17"/>
                  <a:gd name="T10" fmla="*/ 10 w 19"/>
                  <a:gd name="T11" fmla="*/ 21 h 17"/>
                  <a:gd name="T12" fmla="*/ 10 w 19"/>
                  <a:gd name="T13" fmla="*/ 17 h 17"/>
                  <a:gd name="T14" fmla="*/ 10 w 19"/>
                  <a:gd name="T15" fmla="*/ 13 h 17"/>
                  <a:gd name="T16" fmla="*/ 2 w 19"/>
                  <a:gd name="T17" fmla="*/ 13 h 17"/>
                  <a:gd name="T18" fmla="*/ 0 w 19"/>
                  <a:gd name="T19" fmla="*/ 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7"/>
                  <a:gd name="T32" fmla="*/ 19 w 19"/>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7">
                    <a:moveTo>
                      <a:pt x="0" y="2"/>
                    </a:moveTo>
                    <a:lnTo>
                      <a:pt x="10" y="2"/>
                    </a:lnTo>
                    <a:lnTo>
                      <a:pt x="18" y="0"/>
                    </a:lnTo>
                    <a:lnTo>
                      <a:pt x="18" y="10"/>
                    </a:lnTo>
                    <a:lnTo>
                      <a:pt x="14" y="16"/>
                    </a:lnTo>
                    <a:lnTo>
                      <a:pt x="10" y="12"/>
                    </a:lnTo>
                    <a:lnTo>
                      <a:pt x="10" y="10"/>
                    </a:lnTo>
                    <a:lnTo>
                      <a:pt x="10" y="8"/>
                    </a:lnTo>
                    <a:lnTo>
                      <a:pt x="2" y="8"/>
                    </a:lnTo>
                    <a:lnTo>
                      <a:pt x="0"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29" name="Freeform 97"/>
              <p:cNvSpPr>
                <a:spLocks/>
              </p:cNvSpPr>
              <p:nvPr/>
            </p:nvSpPr>
            <p:spPr bwMode="ltGray">
              <a:xfrm>
                <a:off x="1507" y="2479"/>
                <a:ext cx="7" cy="5"/>
              </a:xfrm>
              <a:custGeom>
                <a:avLst/>
                <a:gdLst>
                  <a:gd name="T0" fmla="*/ 0 w 7"/>
                  <a:gd name="T1" fmla="*/ 0 h 5"/>
                  <a:gd name="T2" fmla="*/ 6 w 7"/>
                  <a:gd name="T3" fmla="*/ 0 h 5"/>
                  <a:gd name="T4" fmla="*/ 6 w 7"/>
                  <a:gd name="T5" fmla="*/ 4 h 5"/>
                  <a:gd name="T6" fmla="*/ 2 w 7"/>
                  <a:gd name="T7" fmla="*/ 4 h 5"/>
                  <a:gd name="T8" fmla="*/ 0 w 7"/>
                  <a:gd name="T9" fmla="*/ 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0"/>
                    </a:moveTo>
                    <a:lnTo>
                      <a:pt x="6" y="0"/>
                    </a:lnTo>
                    <a:lnTo>
                      <a:pt x="6" y="4"/>
                    </a:lnTo>
                    <a:lnTo>
                      <a:pt x="2" y="4"/>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30" name="Freeform 98"/>
              <p:cNvSpPr>
                <a:spLocks/>
              </p:cNvSpPr>
              <p:nvPr/>
            </p:nvSpPr>
            <p:spPr bwMode="ltGray">
              <a:xfrm>
                <a:off x="1523" y="2485"/>
                <a:ext cx="3" cy="4"/>
              </a:xfrm>
              <a:custGeom>
                <a:avLst/>
                <a:gdLst>
                  <a:gd name="T0" fmla="*/ 0 w 3"/>
                  <a:gd name="T1" fmla="*/ 0 h 3"/>
                  <a:gd name="T2" fmla="*/ 2 w 3"/>
                  <a:gd name="T3" fmla="*/ 0 h 3"/>
                  <a:gd name="T4" fmla="*/ 2 w 3"/>
                  <a:gd name="T5" fmla="*/ 9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lnTo>
                      <a:pt x="2" y="0"/>
                    </a:lnTo>
                    <a:lnTo>
                      <a:pt x="2" y="2"/>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31" name="Freeform 99"/>
              <p:cNvSpPr>
                <a:spLocks/>
              </p:cNvSpPr>
              <p:nvPr/>
            </p:nvSpPr>
            <p:spPr bwMode="ltGray">
              <a:xfrm>
                <a:off x="1534" y="2491"/>
                <a:ext cx="5" cy="8"/>
              </a:xfrm>
              <a:custGeom>
                <a:avLst/>
                <a:gdLst>
                  <a:gd name="T0" fmla="*/ 4 w 5"/>
                  <a:gd name="T1" fmla="*/ 11 h 7"/>
                  <a:gd name="T2" fmla="*/ 0 w 5"/>
                  <a:gd name="T3" fmla="*/ 0 h 7"/>
                  <a:gd name="T4" fmla="*/ 4 w 5"/>
                  <a:gd name="T5" fmla="*/ 0 h 7"/>
                  <a:gd name="T6" fmla="*/ 4 w 5"/>
                  <a:gd name="T7" fmla="*/ 11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4" y="6"/>
                    </a:moveTo>
                    <a:lnTo>
                      <a:pt x="0" y="0"/>
                    </a:lnTo>
                    <a:lnTo>
                      <a:pt x="4" y="0"/>
                    </a:lnTo>
                    <a:lnTo>
                      <a:pt x="4"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32" name="Freeform 100"/>
              <p:cNvSpPr>
                <a:spLocks/>
              </p:cNvSpPr>
              <p:nvPr/>
            </p:nvSpPr>
            <p:spPr bwMode="ltGray">
              <a:xfrm>
                <a:off x="1537" y="2497"/>
                <a:ext cx="5" cy="3"/>
              </a:xfrm>
              <a:custGeom>
                <a:avLst/>
                <a:gdLst>
                  <a:gd name="T0" fmla="*/ 0 w 5"/>
                  <a:gd name="T1" fmla="*/ 0 h 3"/>
                  <a:gd name="T2" fmla="*/ 4 w 5"/>
                  <a:gd name="T3" fmla="*/ 2 h 3"/>
                  <a:gd name="T4" fmla="*/ 0 w 5"/>
                  <a:gd name="T5" fmla="*/ 2 h 3"/>
                  <a:gd name="T6" fmla="*/ 0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0" y="0"/>
                    </a:moveTo>
                    <a:lnTo>
                      <a:pt x="4" y="2"/>
                    </a:lnTo>
                    <a:lnTo>
                      <a:pt x="0" y="2"/>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33" name="Freeform 101"/>
              <p:cNvSpPr>
                <a:spLocks/>
              </p:cNvSpPr>
              <p:nvPr/>
            </p:nvSpPr>
            <p:spPr bwMode="ltGray">
              <a:xfrm>
                <a:off x="1545" y="2510"/>
                <a:ext cx="7" cy="12"/>
              </a:xfrm>
              <a:custGeom>
                <a:avLst/>
                <a:gdLst>
                  <a:gd name="T0" fmla="*/ 2 w 7"/>
                  <a:gd name="T1" fmla="*/ 0 h 11"/>
                  <a:gd name="T2" fmla="*/ 0 w 7"/>
                  <a:gd name="T3" fmla="*/ 4 h 11"/>
                  <a:gd name="T4" fmla="*/ 2 w 7"/>
                  <a:gd name="T5" fmla="*/ 11 h 11"/>
                  <a:gd name="T6" fmla="*/ 2 w 7"/>
                  <a:gd name="T7" fmla="*/ 15 h 11"/>
                  <a:gd name="T8" fmla="*/ 4 w 7"/>
                  <a:gd name="T9" fmla="*/ 13 h 11"/>
                  <a:gd name="T10" fmla="*/ 6 w 7"/>
                  <a:gd name="T11" fmla="*/ 11 h 11"/>
                  <a:gd name="T12" fmla="*/ 6 w 7"/>
                  <a:gd name="T13" fmla="*/ 2 h 11"/>
                  <a:gd name="T14" fmla="*/ 2 w 7"/>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11"/>
                  <a:gd name="T26" fmla="*/ 7 w 7"/>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11">
                    <a:moveTo>
                      <a:pt x="2" y="0"/>
                    </a:moveTo>
                    <a:lnTo>
                      <a:pt x="0" y="4"/>
                    </a:lnTo>
                    <a:lnTo>
                      <a:pt x="2" y="6"/>
                    </a:lnTo>
                    <a:lnTo>
                      <a:pt x="2" y="10"/>
                    </a:lnTo>
                    <a:lnTo>
                      <a:pt x="4" y="8"/>
                    </a:lnTo>
                    <a:lnTo>
                      <a:pt x="6" y="6"/>
                    </a:lnTo>
                    <a:lnTo>
                      <a:pt x="6" y="2"/>
                    </a:lnTo>
                    <a:lnTo>
                      <a:pt x="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34" name="Freeform 102"/>
              <p:cNvSpPr>
                <a:spLocks/>
              </p:cNvSpPr>
              <p:nvPr/>
            </p:nvSpPr>
            <p:spPr bwMode="ltGray">
              <a:xfrm>
                <a:off x="1551" y="2535"/>
                <a:ext cx="7" cy="7"/>
              </a:xfrm>
              <a:custGeom>
                <a:avLst/>
                <a:gdLst>
                  <a:gd name="T0" fmla="*/ 4 w 7"/>
                  <a:gd name="T1" fmla="*/ 0 h 7"/>
                  <a:gd name="T2" fmla="*/ 6 w 7"/>
                  <a:gd name="T3" fmla="*/ 2 h 7"/>
                  <a:gd name="T4" fmla="*/ 4 w 7"/>
                  <a:gd name="T5" fmla="*/ 4 h 7"/>
                  <a:gd name="T6" fmla="*/ 0 w 7"/>
                  <a:gd name="T7" fmla="*/ 6 h 7"/>
                  <a:gd name="T8" fmla="*/ 2 w 7"/>
                  <a:gd name="T9" fmla="*/ 4 h 7"/>
                  <a:gd name="T10" fmla="*/ 4 w 7"/>
                  <a:gd name="T11" fmla="*/ 0 h 7"/>
                  <a:gd name="T12" fmla="*/ 0 60000 65536"/>
                  <a:gd name="T13" fmla="*/ 0 60000 65536"/>
                  <a:gd name="T14" fmla="*/ 0 60000 65536"/>
                  <a:gd name="T15" fmla="*/ 0 60000 65536"/>
                  <a:gd name="T16" fmla="*/ 0 60000 65536"/>
                  <a:gd name="T17" fmla="*/ 0 60000 65536"/>
                  <a:gd name="T18" fmla="*/ 0 w 7"/>
                  <a:gd name="T19" fmla="*/ 0 h 7"/>
                  <a:gd name="T20" fmla="*/ 7 w 7"/>
                  <a:gd name="T21" fmla="*/ 7 h 7"/>
                </a:gdLst>
                <a:ahLst/>
                <a:cxnLst>
                  <a:cxn ang="T12">
                    <a:pos x="T0" y="T1"/>
                  </a:cxn>
                  <a:cxn ang="T13">
                    <a:pos x="T2" y="T3"/>
                  </a:cxn>
                  <a:cxn ang="T14">
                    <a:pos x="T4" y="T5"/>
                  </a:cxn>
                  <a:cxn ang="T15">
                    <a:pos x="T6" y="T7"/>
                  </a:cxn>
                  <a:cxn ang="T16">
                    <a:pos x="T8" y="T9"/>
                  </a:cxn>
                  <a:cxn ang="T17">
                    <a:pos x="T10" y="T11"/>
                  </a:cxn>
                </a:cxnLst>
                <a:rect l="T18" t="T19" r="T20" b="T21"/>
                <a:pathLst>
                  <a:path w="7" h="7">
                    <a:moveTo>
                      <a:pt x="4" y="0"/>
                    </a:moveTo>
                    <a:lnTo>
                      <a:pt x="6" y="2"/>
                    </a:lnTo>
                    <a:lnTo>
                      <a:pt x="4" y="4"/>
                    </a:lnTo>
                    <a:lnTo>
                      <a:pt x="0" y="6"/>
                    </a:lnTo>
                    <a:lnTo>
                      <a:pt x="2" y="4"/>
                    </a:lnTo>
                    <a:lnTo>
                      <a:pt x="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35" name="Freeform 103"/>
              <p:cNvSpPr>
                <a:spLocks/>
              </p:cNvSpPr>
              <p:nvPr/>
            </p:nvSpPr>
            <p:spPr bwMode="ltGray">
              <a:xfrm>
                <a:off x="1559" y="2521"/>
                <a:ext cx="6" cy="8"/>
              </a:xfrm>
              <a:custGeom>
                <a:avLst/>
                <a:gdLst>
                  <a:gd name="T0" fmla="*/ 3 w 7"/>
                  <a:gd name="T1" fmla="*/ 0 h 7"/>
                  <a:gd name="T2" fmla="*/ 3 w 7"/>
                  <a:gd name="T3" fmla="*/ 2 h 7"/>
                  <a:gd name="T4" fmla="*/ 3 w 7"/>
                  <a:gd name="T5" fmla="*/ 9 h 7"/>
                  <a:gd name="T6" fmla="*/ 0 w 7"/>
                  <a:gd name="T7" fmla="*/ 11 h 7"/>
                  <a:gd name="T8" fmla="*/ 2 w 7"/>
                  <a:gd name="T9" fmla="*/ 2 h 7"/>
                  <a:gd name="T10" fmla="*/ 3 w 7"/>
                  <a:gd name="T11" fmla="*/ 0 h 7"/>
                  <a:gd name="T12" fmla="*/ 0 60000 65536"/>
                  <a:gd name="T13" fmla="*/ 0 60000 65536"/>
                  <a:gd name="T14" fmla="*/ 0 60000 65536"/>
                  <a:gd name="T15" fmla="*/ 0 60000 65536"/>
                  <a:gd name="T16" fmla="*/ 0 60000 65536"/>
                  <a:gd name="T17" fmla="*/ 0 60000 65536"/>
                  <a:gd name="T18" fmla="*/ 0 w 7"/>
                  <a:gd name="T19" fmla="*/ 0 h 7"/>
                  <a:gd name="T20" fmla="*/ 7 w 7"/>
                  <a:gd name="T21" fmla="*/ 7 h 7"/>
                </a:gdLst>
                <a:ahLst/>
                <a:cxnLst>
                  <a:cxn ang="T12">
                    <a:pos x="T0" y="T1"/>
                  </a:cxn>
                  <a:cxn ang="T13">
                    <a:pos x="T2" y="T3"/>
                  </a:cxn>
                  <a:cxn ang="T14">
                    <a:pos x="T4" y="T5"/>
                  </a:cxn>
                  <a:cxn ang="T15">
                    <a:pos x="T6" y="T7"/>
                  </a:cxn>
                  <a:cxn ang="T16">
                    <a:pos x="T8" y="T9"/>
                  </a:cxn>
                  <a:cxn ang="T17">
                    <a:pos x="T10" y="T11"/>
                  </a:cxn>
                </a:cxnLst>
                <a:rect l="T18" t="T19" r="T20" b="T21"/>
                <a:pathLst>
                  <a:path w="7" h="7">
                    <a:moveTo>
                      <a:pt x="4" y="0"/>
                    </a:moveTo>
                    <a:lnTo>
                      <a:pt x="6" y="2"/>
                    </a:lnTo>
                    <a:lnTo>
                      <a:pt x="4" y="4"/>
                    </a:lnTo>
                    <a:lnTo>
                      <a:pt x="0" y="6"/>
                    </a:lnTo>
                    <a:lnTo>
                      <a:pt x="2" y="2"/>
                    </a:lnTo>
                    <a:lnTo>
                      <a:pt x="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36" name="Freeform 104"/>
              <p:cNvSpPr>
                <a:spLocks/>
              </p:cNvSpPr>
              <p:nvPr/>
            </p:nvSpPr>
            <p:spPr bwMode="ltGray">
              <a:xfrm>
                <a:off x="1050" y="900"/>
                <a:ext cx="142" cy="133"/>
              </a:xfrm>
              <a:custGeom>
                <a:avLst/>
                <a:gdLst>
                  <a:gd name="T0" fmla="*/ 135 w 143"/>
                  <a:gd name="T1" fmla="*/ 103 h 119"/>
                  <a:gd name="T2" fmla="*/ 137 w 143"/>
                  <a:gd name="T3" fmla="*/ 74 h 119"/>
                  <a:gd name="T4" fmla="*/ 135 w 143"/>
                  <a:gd name="T5" fmla="*/ 70 h 119"/>
                  <a:gd name="T6" fmla="*/ 135 w 143"/>
                  <a:gd name="T7" fmla="*/ 53 h 119"/>
                  <a:gd name="T8" fmla="*/ 125 w 143"/>
                  <a:gd name="T9" fmla="*/ 35 h 119"/>
                  <a:gd name="T10" fmla="*/ 119 w 143"/>
                  <a:gd name="T11" fmla="*/ 35 h 119"/>
                  <a:gd name="T12" fmla="*/ 117 w 143"/>
                  <a:gd name="T13" fmla="*/ 39 h 119"/>
                  <a:gd name="T14" fmla="*/ 113 w 143"/>
                  <a:gd name="T15" fmla="*/ 35 h 119"/>
                  <a:gd name="T16" fmla="*/ 111 w 143"/>
                  <a:gd name="T17" fmla="*/ 35 h 119"/>
                  <a:gd name="T18" fmla="*/ 111 w 143"/>
                  <a:gd name="T19" fmla="*/ 28 h 119"/>
                  <a:gd name="T20" fmla="*/ 99 w 143"/>
                  <a:gd name="T21" fmla="*/ 13 h 119"/>
                  <a:gd name="T22" fmla="*/ 97 w 143"/>
                  <a:gd name="T23" fmla="*/ 2 h 119"/>
                  <a:gd name="T24" fmla="*/ 87 w 143"/>
                  <a:gd name="T25" fmla="*/ 0 h 119"/>
                  <a:gd name="T26" fmla="*/ 77 w 143"/>
                  <a:gd name="T27" fmla="*/ 4 h 119"/>
                  <a:gd name="T28" fmla="*/ 60 w 143"/>
                  <a:gd name="T29" fmla="*/ 2 h 119"/>
                  <a:gd name="T30" fmla="*/ 58 w 143"/>
                  <a:gd name="T31" fmla="*/ 28 h 119"/>
                  <a:gd name="T32" fmla="*/ 60 w 143"/>
                  <a:gd name="T33" fmla="*/ 42 h 119"/>
                  <a:gd name="T34" fmla="*/ 52 w 143"/>
                  <a:gd name="T35" fmla="*/ 49 h 119"/>
                  <a:gd name="T36" fmla="*/ 32 w 143"/>
                  <a:gd name="T37" fmla="*/ 80 h 119"/>
                  <a:gd name="T38" fmla="*/ 30 w 143"/>
                  <a:gd name="T39" fmla="*/ 94 h 119"/>
                  <a:gd name="T40" fmla="*/ 24 w 143"/>
                  <a:gd name="T41" fmla="*/ 97 h 119"/>
                  <a:gd name="T42" fmla="*/ 22 w 143"/>
                  <a:gd name="T43" fmla="*/ 107 h 119"/>
                  <a:gd name="T44" fmla="*/ 2 w 143"/>
                  <a:gd name="T45" fmla="*/ 124 h 119"/>
                  <a:gd name="T46" fmla="*/ 0 w 143"/>
                  <a:gd name="T47" fmla="*/ 144 h 119"/>
                  <a:gd name="T48" fmla="*/ 2 w 143"/>
                  <a:gd name="T49" fmla="*/ 158 h 119"/>
                  <a:gd name="T50" fmla="*/ 2 w 143"/>
                  <a:gd name="T51" fmla="*/ 191 h 119"/>
                  <a:gd name="T52" fmla="*/ 0 w 143"/>
                  <a:gd name="T53" fmla="*/ 206 h 119"/>
                  <a:gd name="T54" fmla="*/ 8 w 143"/>
                  <a:gd name="T55" fmla="*/ 206 h 119"/>
                  <a:gd name="T56" fmla="*/ 16 w 143"/>
                  <a:gd name="T57" fmla="*/ 206 h 119"/>
                  <a:gd name="T58" fmla="*/ 20 w 143"/>
                  <a:gd name="T59" fmla="*/ 199 h 119"/>
                  <a:gd name="T60" fmla="*/ 22 w 143"/>
                  <a:gd name="T61" fmla="*/ 191 h 119"/>
                  <a:gd name="T62" fmla="*/ 26 w 143"/>
                  <a:gd name="T63" fmla="*/ 189 h 119"/>
                  <a:gd name="T64" fmla="*/ 26 w 143"/>
                  <a:gd name="T65" fmla="*/ 206 h 119"/>
                  <a:gd name="T66" fmla="*/ 36 w 143"/>
                  <a:gd name="T67" fmla="*/ 206 h 119"/>
                  <a:gd name="T68" fmla="*/ 42 w 143"/>
                  <a:gd name="T69" fmla="*/ 194 h 119"/>
                  <a:gd name="T70" fmla="*/ 46 w 143"/>
                  <a:gd name="T71" fmla="*/ 178 h 119"/>
                  <a:gd name="T72" fmla="*/ 52 w 143"/>
                  <a:gd name="T73" fmla="*/ 168 h 119"/>
                  <a:gd name="T74" fmla="*/ 60 w 143"/>
                  <a:gd name="T75" fmla="*/ 161 h 119"/>
                  <a:gd name="T76" fmla="*/ 66 w 143"/>
                  <a:gd name="T77" fmla="*/ 163 h 119"/>
                  <a:gd name="T78" fmla="*/ 75 w 143"/>
                  <a:gd name="T79" fmla="*/ 132 h 119"/>
                  <a:gd name="T80" fmla="*/ 85 w 143"/>
                  <a:gd name="T81" fmla="*/ 132 h 119"/>
                  <a:gd name="T82" fmla="*/ 115 w 143"/>
                  <a:gd name="T83" fmla="*/ 116 h 119"/>
                  <a:gd name="T84" fmla="*/ 131 w 143"/>
                  <a:gd name="T85" fmla="*/ 111 h 119"/>
                  <a:gd name="T86" fmla="*/ 135 w 143"/>
                  <a:gd name="T87" fmla="*/ 103 h 1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3"/>
                  <a:gd name="T133" fmla="*/ 0 h 119"/>
                  <a:gd name="T134" fmla="*/ 143 w 143"/>
                  <a:gd name="T135" fmla="*/ 119 h 1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3" h="119">
                    <a:moveTo>
                      <a:pt x="140" y="58"/>
                    </a:moveTo>
                    <a:lnTo>
                      <a:pt x="142" y="42"/>
                    </a:lnTo>
                    <a:lnTo>
                      <a:pt x="140" y="40"/>
                    </a:lnTo>
                    <a:lnTo>
                      <a:pt x="140" y="30"/>
                    </a:lnTo>
                    <a:lnTo>
                      <a:pt x="130" y="20"/>
                    </a:lnTo>
                    <a:lnTo>
                      <a:pt x="124" y="20"/>
                    </a:lnTo>
                    <a:lnTo>
                      <a:pt x="122" y="22"/>
                    </a:lnTo>
                    <a:lnTo>
                      <a:pt x="118" y="20"/>
                    </a:lnTo>
                    <a:lnTo>
                      <a:pt x="116" y="20"/>
                    </a:lnTo>
                    <a:lnTo>
                      <a:pt x="116" y="16"/>
                    </a:lnTo>
                    <a:lnTo>
                      <a:pt x="104" y="8"/>
                    </a:lnTo>
                    <a:lnTo>
                      <a:pt x="102" y="2"/>
                    </a:lnTo>
                    <a:lnTo>
                      <a:pt x="92" y="0"/>
                    </a:lnTo>
                    <a:lnTo>
                      <a:pt x="82" y="4"/>
                    </a:lnTo>
                    <a:lnTo>
                      <a:pt x="60" y="2"/>
                    </a:lnTo>
                    <a:lnTo>
                      <a:pt x="58" y="16"/>
                    </a:lnTo>
                    <a:lnTo>
                      <a:pt x="60" y="24"/>
                    </a:lnTo>
                    <a:lnTo>
                      <a:pt x="52" y="28"/>
                    </a:lnTo>
                    <a:lnTo>
                      <a:pt x="32" y="46"/>
                    </a:lnTo>
                    <a:lnTo>
                      <a:pt x="30" y="54"/>
                    </a:lnTo>
                    <a:lnTo>
                      <a:pt x="24" y="56"/>
                    </a:lnTo>
                    <a:lnTo>
                      <a:pt x="22" y="62"/>
                    </a:lnTo>
                    <a:lnTo>
                      <a:pt x="2" y="72"/>
                    </a:lnTo>
                    <a:lnTo>
                      <a:pt x="0" y="82"/>
                    </a:lnTo>
                    <a:lnTo>
                      <a:pt x="2" y="90"/>
                    </a:lnTo>
                    <a:lnTo>
                      <a:pt x="2" y="110"/>
                    </a:lnTo>
                    <a:lnTo>
                      <a:pt x="0" y="118"/>
                    </a:lnTo>
                    <a:lnTo>
                      <a:pt x="8" y="118"/>
                    </a:lnTo>
                    <a:lnTo>
                      <a:pt x="16" y="118"/>
                    </a:lnTo>
                    <a:lnTo>
                      <a:pt x="20" y="114"/>
                    </a:lnTo>
                    <a:lnTo>
                      <a:pt x="22" y="110"/>
                    </a:lnTo>
                    <a:lnTo>
                      <a:pt x="26" y="108"/>
                    </a:lnTo>
                    <a:lnTo>
                      <a:pt x="26" y="118"/>
                    </a:lnTo>
                    <a:lnTo>
                      <a:pt x="36" y="118"/>
                    </a:lnTo>
                    <a:lnTo>
                      <a:pt x="42" y="112"/>
                    </a:lnTo>
                    <a:lnTo>
                      <a:pt x="46" y="102"/>
                    </a:lnTo>
                    <a:lnTo>
                      <a:pt x="52" y="96"/>
                    </a:lnTo>
                    <a:lnTo>
                      <a:pt x="60" y="92"/>
                    </a:lnTo>
                    <a:lnTo>
                      <a:pt x="66" y="94"/>
                    </a:lnTo>
                    <a:lnTo>
                      <a:pt x="80" y="76"/>
                    </a:lnTo>
                    <a:lnTo>
                      <a:pt x="90" y="76"/>
                    </a:lnTo>
                    <a:lnTo>
                      <a:pt x="120" y="66"/>
                    </a:lnTo>
                    <a:lnTo>
                      <a:pt x="136" y="64"/>
                    </a:lnTo>
                    <a:lnTo>
                      <a:pt x="140" y="5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37" name="Freeform 105"/>
              <p:cNvSpPr>
                <a:spLocks/>
              </p:cNvSpPr>
              <p:nvPr/>
            </p:nvSpPr>
            <p:spPr bwMode="ltGray">
              <a:xfrm>
                <a:off x="1479" y="2177"/>
                <a:ext cx="7" cy="8"/>
              </a:xfrm>
              <a:custGeom>
                <a:avLst/>
                <a:gdLst>
                  <a:gd name="T0" fmla="*/ 4 w 7"/>
                  <a:gd name="T1" fmla="*/ 0 h 7"/>
                  <a:gd name="T2" fmla="*/ 6 w 7"/>
                  <a:gd name="T3" fmla="*/ 2 h 7"/>
                  <a:gd name="T4" fmla="*/ 4 w 7"/>
                  <a:gd name="T5" fmla="*/ 9 h 7"/>
                  <a:gd name="T6" fmla="*/ 0 w 7"/>
                  <a:gd name="T7" fmla="*/ 11 h 7"/>
                  <a:gd name="T8" fmla="*/ 2 w 7"/>
                  <a:gd name="T9" fmla="*/ 9 h 7"/>
                  <a:gd name="T10" fmla="*/ 4 w 7"/>
                  <a:gd name="T11" fmla="*/ 0 h 7"/>
                  <a:gd name="T12" fmla="*/ 0 60000 65536"/>
                  <a:gd name="T13" fmla="*/ 0 60000 65536"/>
                  <a:gd name="T14" fmla="*/ 0 60000 65536"/>
                  <a:gd name="T15" fmla="*/ 0 60000 65536"/>
                  <a:gd name="T16" fmla="*/ 0 60000 65536"/>
                  <a:gd name="T17" fmla="*/ 0 60000 65536"/>
                  <a:gd name="T18" fmla="*/ 0 w 7"/>
                  <a:gd name="T19" fmla="*/ 0 h 7"/>
                  <a:gd name="T20" fmla="*/ 7 w 7"/>
                  <a:gd name="T21" fmla="*/ 7 h 7"/>
                </a:gdLst>
                <a:ahLst/>
                <a:cxnLst>
                  <a:cxn ang="T12">
                    <a:pos x="T0" y="T1"/>
                  </a:cxn>
                  <a:cxn ang="T13">
                    <a:pos x="T2" y="T3"/>
                  </a:cxn>
                  <a:cxn ang="T14">
                    <a:pos x="T4" y="T5"/>
                  </a:cxn>
                  <a:cxn ang="T15">
                    <a:pos x="T6" y="T7"/>
                  </a:cxn>
                  <a:cxn ang="T16">
                    <a:pos x="T8" y="T9"/>
                  </a:cxn>
                  <a:cxn ang="T17">
                    <a:pos x="T10" y="T11"/>
                  </a:cxn>
                </a:cxnLst>
                <a:rect l="T18" t="T19" r="T20" b="T21"/>
                <a:pathLst>
                  <a:path w="7" h="7">
                    <a:moveTo>
                      <a:pt x="4" y="0"/>
                    </a:moveTo>
                    <a:lnTo>
                      <a:pt x="6" y="2"/>
                    </a:lnTo>
                    <a:lnTo>
                      <a:pt x="4" y="4"/>
                    </a:lnTo>
                    <a:lnTo>
                      <a:pt x="0" y="6"/>
                    </a:lnTo>
                    <a:lnTo>
                      <a:pt x="2" y="4"/>
                    </a:lnTo>
                    <a:lnTo>
                      <a:pt x="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38" name="Freeform 106"/>
              <p:cNvSpPr>
                <a:spLocks/>
              </p:cNvSpPr>
              <p:nvPr/>
            </p:nvSpPr>
            <p:spPr bwMode="ltGray">
              <a:xfrm>
                <a:off x="1485" y="2195"/>
                <a:ext cx="8" cy="5"/>
              </a:xfrm>
              <a:custGeom>
                <a:avLst/>
                <a:gdLst>
                  <a:gd name="T0" fmla="*/ 9 w 7"/>
                  <a:gd name="T1" fmla="*/ 0 h 5"/>
                  <a:gd name="T2" fmla="*/ 11 w 7"/>
                  <a:gd name="T3" fmla="*/ 0 h 5"/>
                  <a:gd name="T4" fmla="*/ 9 w 7"/>
                  <a:gd name="T5" fmla="*/ 2 h 5"/>
                  <a:gd name="T6" fmla="*/ 0 w 7"/>
                  <a:gd name="T7" fmla="*/ 4 h 5"/>
                  <a:gd name="T8" fmla="*/ 2 w 7"/>
                  <a:gd name="T9" fmla="*/ 2 h 5"/>
                  <a:gd name="T10" fmla="*/ 9 w 7"/>
                  <a:gd name="T11" fmla="*/ 0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4" y="0"/>
                    </a:moveTo>
                    <a:lnTo>
                      <a:pt x="6" y="0"/>
                    </a:lnTo>
                    <a:lnTo>
                      <a:pt x="4" y="2"/>
                    </a:lnTo>
                    <a:lnTo>
                      <a:pt x="0" y="4"/>
                    </a:lnTo>
                    <a:lnTo>
                      <a:pt x="2" y="2"/>
                    </a:lnTo>
                    <a:lnTo>
                      <a:pt x="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39" name="Freeform 107"/>
              <p:cNvSpPr>
                <a:spLocks/>
              </p:cNvSpPr>
              <p:nvPr/>
            </p:nvSpPr>
            <p:spPr bwMode="ltGray">
              <a:xfrm>
                <a:off x="1098" y="2801"/>
                <a:ext cx="20" cy="32"/>
              </a:xfrm>
              <a:custGeom>
                <a:avLst/>
                <a:gdLst>
                  <a:gd name="T0" fmla="*/ 10 w 21"/>
                  <a:gd name="T1" fmla="*/ 11 h 29"/>
                  <a:gd name="T2" fmla="*/ 15 w 21"/>
                  <a:gd name="T3" fmla="*/ 35 h 29"/>
                  <a:gd name="T4" fmla="*/ 4 w 21"/>
                  <a:gd name="T5" fmla="*/ 46 h 29"/>
                  <a:gd name="T6" fmla="*/ 6 w 21"/>
                  <a:gd name="T7" fmla="*/ 29 h 29"/>
                  <a:gd name="T8" fmla="*/ 0 w 21"/>
                  <a:gd name="T9" fmla="*/ 0 h 29"/>
                  <a:gd name="T10" fmla="*/ 10 w 21"/>
                  <a:gd name="T11" fmla="*/ 11 h 29"/>
                  <a:gd name="T12" fmla="*/ 0 60000 65536"/>
                  <a:gd name="T13" fmla="*/ 0 60000 65536"/>
                  <a:gd name="T14" fmla="*/ 0 60000 65536"/>
                  <a:gd name="T15" fmla="*/ 0 60000 65536"/>
                  <a:gd name="T16" fmla="*/ 0 60000 65536"/>
                  <a:gd name="T17" fmla="*/ 0 60000 65536"/>
                  <a:gd name="T18" fmla="*/ 0 w 21"/>
                  <a:gd name="T19" fmla="*/ 0 h 29"/>
                  <a:gd name="T20" fmla="*/ 21 w 21"/>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1" h="29">
                    <a:moveTo>
                      <a:pt x="14" y="6"/>
                    </a:moveTo>
                    <a:lnTo>
                      <a:pt x="20" y="22"/>
                    </a:lnTo>
                    <a:lnTo>
                      <a:pt x="4" y="28"/>
                    </a:lnTo>
                    <a:lnTo>
                      <a:pt x="6" y="18"/>
                    </a:lnTo>
                    <a:lnTo>
                      <a:pt x="0" y="0"/>
                    </a:lnTo>
                    <a:lnTo>
                      <a:pt x="14"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40" name="Oval 108"/>
              <p:cNvSpPr>
                <a:spLocks noChangeArrowheads="1"/>
              </p:cNvSpPr>
              <p:nvPr/>
            </p:nvSpPr>
            <p:spPr bwMode="ltGray">
              <a:xfrm>
                <a:off x="1125" y="2811"/>
                <a:ext cx="1" cy="4"/>
              </a:xfrm>
              <a:prstGeom prst="ellipse">
                <a:avLst/>
              </a:prstGeom>
              <a:grpFill/>
              <a:ln w="12700">
                <a:solidFill>
                  <a:schemeClr val="bg1"/>
                </a:solidFill>
                <a:round/>
                <a:headEnd/>
                <a:tailEnd/>
              </a:ln>
            </p:spPr>
            <p:txBody>
              <a:bodyPr wrap="none" anchor="ctr"/>
              <a:lstStyle/>
              <a:p>
                <a:pPr eaLnBrk="0" hangingPunct="0">
                  <a:defRPr/>
                </a:pPr>
                <a:endParaRPr lang="en-US" dirty="0">
                  <a:solidFill>
                    <a:srgbClr val="000000"/>
                  </a:solidFill>
                  <a:latin typeface="Arial" charset="0"/>
                  <a:cs typeface="+mn-cs"/>
                </a:endParaRPr>
              </a:p>
            </p:txBody>
          </p:sp>
          <p:sp>
            <p:nvSpPr>
              <p:cNvPr id="5641" name="Freeform 109"/>
              <p:cNvSpPr>
                <a:spLocks/>
              </p:cNvSpPr>
              <p:nvPr/>
            </p:nvSpPr>
            <p:spPr bwMode="ltGray">
              <a:xfrm>
                <a:off x="4511" y="2705"/>
                <a:ext cx="42" cy="54"/>
              </a:xfrm>
              <a:custGeom>
                <a:avLst/>
                <a:gdLst>
                  <a:gd name="T0" fmla="*/ 21 w 43"/>
                  <a:gd name="T1" fmla="*/ 0 h 49"/>
                  <a:gd name="T2" fmla="*/ 0 w 43"/>
                  <a:gd name="T3" fmla="*/ 45 h 49"/>
                  <a:gd name="T4" fmla="*/ 20 w 43"/>
                  <a:gd name="T5" fmla="*/ 78 h 49"/>
                  <a:gd name="T6" fmla="*/ 37 w 43"/>
                  <a:gd name="T7" fmla="*/ 39 h 49"/>
                  <a:gd name="T8" fmla="*/ 21 w 43"/>
                  <a:gd name="T9" fmla="*/ 0 h 49"/>
                  <a:gd name="T10" fmla="*/ 0 60000 65536"/>
                  <a:gd name="T11" fmla="*/ 0 60000 65536"/>
                  <a:gd name="T12" fmla="*/ 0 60000 65536"/>
                  <a:gd name="T13" fmla="*/ 0 60000 65536"/>
                  <a:gd name="T14" fmla="*/ 0 60000 65536"/>
                  <a:gd name="T15" fmla="*/ 0 w 43"/>
                  <a:gd name="T16" fmla="*/ 0 h 49"/>
                  <a:gd name="T17" fmla="*/ 43 w 43"/>
                  <a:gd name="T18" fmla="*/ 49 h 49"/>
                </a:gdLst>
                <a:ahLst/>
                <a:cxnLst>
                  <a:cxn ang="T10">
                    <a:pos x="T0" y="T1"/>
                  </a:cxn>
                  <a:cxn ang="T11">
                    <a:pos x="T2" y="T3"/>
                  </a:cxn>
                  <a:cxn ang="T12">
                    <a:pos x="T4" y="T5"/>
                  </a:cxn>
                  <a:cxn ang="T13">
                    <a:pos x="T6" y="T7"/>
                  </a:cxn>
                  <a:cxn ang="T14">
                    <a:pos x="T8" y="T9"/>
                  </a:cxn>
                </a:cxnLst>
                <a:rect l="T15" t="T16" r="T17" b="T18"/>
                <a:pathLst>
                  <a:path w="43" h="49">
                    <a:moveTo>
                      <a:pt x="26" y="0"/>
                    </a:moveTo>
                    <a:lnTo>
                      <a:pt x="0" y="28"/>
                    </a:lnTo>
                    <a:lnTo>
                      <a:pt x="20" y="48"/>
                    </a:lnTo>
                    <a:lnTo>
                      <a:pt x="42" y="24"/>
                    </a:lnTo>
                    <a:lnTo>
                      <a:pt x="2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42" name="Freeform 110"/>
              <p:cNvSpPr>
                <a:spLocks/>
              </p:cNvSpPr>
              <p:nvPr/>
            </p:nvSpPr>
            <p:spPr bwMode="ltGray">
              <a:xfrm>
                <a:off x="3218" y="2547"/>
                <a:ext cx="37" cy="41"/>
              </a:xfrm>
              <a:custGeom>
                <a:avLst/>
                <a:gdLst>
                  <a:gd name="T0" fmla="*/ 28 w 37"/>
                  <a:gd name="T1" fmla="*/ 0 h 37"/>
                  <a:gd name="T2" fmla="*/ 34 w 37"/>
                  <a:gd name="T3" fmla="*/ 12 h 37"/>
                  <a:gd name="T4" fmla="*/ 36 w 37"/>
                  <a:gd name="T5" fmla="*/ 25 h 37"/>
                  <a:gd name="T6" fmla="*/ 31 w 37"/>
                  <a:gd name="T7" fmla="*/ 30 h 37"/>
                  <a:gd name="T8" fmla="*/ 36 w 37"/>
                  <a:gd name="T9" fmla="*/ 38 h 37"/>
                  <a:gd name="T10" fmla="*/ 29 w 37"/>
                  <a:gd name="T11" fmla="*/ 52 h 37"/>
                  <a:gd name="T12" fmla="*/ 26 w 37"/>
                  <a:gd name="T13" fmla="*/ 60 h 37"/>
                  <a:gd name="T14" fmla="*/ 2 w 37"/>
                  <a:gd name="T15" fmla="*/ 60 h 37"/>
                  <a:gd name="T16" fmla="*/ 0 w 37"/>
                  <a:gd name="T17" fmla="*/ 2 h 37"/>
                  <a:gd name="T18" fmla="*/ 28 w 37"/>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37"/>
                  <a:gd name="T32" fmla="*/ 37 w 37"/>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37">
                    <a:moveTo>
                      <a:pt x="28" y="0"/>
                    </a:moveTo>
                    <a:lnTo>
                      <a:pt x="34" y="7"/>
                    </a:lnTo>
                    <a:lnTo>
                      <a:pt x="36" y="15"/>
                    </a:lnTo>
                    <a:lnTo>
                      <a:pt x="31" y="18"/>
                    </a:lnTo>
                    <a:lnTo>
                      <a:pt x="36" y="23"/>
                    </a:lnTo>
                    <a:lnTo>
                      <a:pt x="29" y="31"/>
                    </a:lnTo>
                    <a:lnTo>
                      <a:pt x="26" y="36"/>
                    </a:lnTo>
                    <a:lnTo>
                      <a:pt x="2" y="36"/>
                    </a:lnTo>
                    <a:lnTo>
                      <a:pt x="0" y="2"/>
                    </a:lnTo>
                    <a:lnTo>
                      <a:pt x="2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43" name="Freeform 111"/>
              <p:cNvSpPr>
                <a:spLocks/>
              </p:cNvSpPr>
              <p:nvPr/>
            </p:nvSpPr>
            <p:spPr bwMode="ltGray">
              <a:xfrm>
                <a:off x="3217" y="2546"/>
                <a:ext cx="45" cy="50"/>
              </a:xfrm>
              <a:custGeom>
                <a:avLst/>
                <a:gdLst>
                  <a:gd name="T0" fmla="*/ 34 w 45"/>
                  <a:gd name="T1" fmla="*/ 0 h 45"/>
                  <a:gd name="T2" fmla="*/ 42 w 45"/>
                  <a:gd name="T3" fmla="*/ 13 h 45"/>
                  <a:gd name="T4" fmla="*/ 44 w 45"/>
                  <a:gd name="T5" fmla="*/ 30 h 45"/>
                  <a:gd name="T6" fmla="*/ 38 w 45"/>
                  <a:gd name="T7" fmla="*/ 37 h 45"/>
                  <a:gd name="T8" fmla="*/ 44 w 45"/>
                  <a:gd name="T9" fmla="*/ 47 h 45"/>
                  <a:gd name="T10" fmla="*/ 36 w 45"/>
                  <a:gd name="T11" fmla="*/ 64 h 45"/>
                  <a:gd name="T12" fmla="*/ 32 w 45"/>
                  <a:gd name="T13" fmla="*/ 74 h 45"/>
                  <a:gd name="T14" fmla="*/ 2 w 45"/>
                  <a:gd name="T15" fmla="*/ 74 h 45"/>
                  <a:gd name="T16" fmla="*/ 0 w 45"/>
                  <a:gd name="T17" fmla="*/ 2 h 45"/>
                  <a:gd name="T18" fmla="*/ 34 w 45"/>
                  <a:gd name="T19" fmla="*/ 0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45"/>
                  <a:gd name="T32" fmla="*/ 45 w 45"/>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45">
                    <a:moveTo>
                      <a:pt x="34" y="0"/>
                    </a:moveTo>
                    <a:lnTo>
                      <a:pt x="42" y="8"/>
                    </a:lnTo>
                    <a:lnTo>
                      <a:pt x="44" y="18"/>
                    </a:lnTo>
                    <a:lnTo>
                      <a:pt x="38" y="22"/>
                    </a:lnTo>
                    <a:lnTo>
                      <a:pt x="44" y="28"/>
                    </a:lnTo>
                    <a:lnTo>
                      <a:pt x="36" y="38"/>
                    </a:lnTo>
                    <a:lnTo>
                      <a:pt x="32" y="44"/>
                    </a:lnTo>
                    <a:lnTo>
                      <a:pt x="2" y="44"/>
                    </a:lnTo>
                    <a:lnTo>
                      <a:pt x="0" y="2"/>
                    </a:lnTo>
                    <a:lnTo>
                      <a:pt x="3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44" name="Freeform 112"/>
              <p:cNvSpPr>
                <a:spLocks/>
              </p:cNvSpPr>
              <p:nvPr/>
            </p:nvSpPr>
            <p:spPr bwMode="ltGray">
              <a:xfrm>
                <a:off x="3062" y="2081"/>
                <a:ext cx="34" cy="25"/>
              </a:xfrm>
              <a:custGeom>
                <a:avLst/>
                <a:gdLst>
                  <a:gd name="T0" fmla="*/ 10 w 35"/>
                  <a:gd name="T1" fmla="*/ 4 h 23"/>
                  <a:gd name="T2" fmla="*/ 8 w 35"/>
                  <a:gd name="T3" fmla="*/ 13 h 23"/>
                  <a:gd name="T4" fmla="*/ 0 w 35"/>
                  <a:gd name="T5" fmla="*/ 15 h 23"/>
                  <a:gd name="T6" fmla="*/ 0 w 35"/>
                  <a:gd name="T7" fmla="*/ 24 h 23"/>
                  <a:gd name="T8" fmla="*/ 10 w 35"/>
                  <a:gd name="T9" fmla="*/ 33 h 23"/>
                  <a:gd name="T10" fmla="*/ 17 w 35"/>
                  <a:gd name="T11" fmla="*/ 24 h 23"/>
                  <a:gd name="T12" fmla="*/ 23 w 35"/>
                  <a:gd name="T13" fmla="*/ 24 h 23"/>
                  <a:gd name="T14" fmla="*/ 21 w 35"/>
                  <a:gd name="T15" fmla="*/ 15 h 23"/>
                  <a:gd name="T16" fmla="*/ 29 w 35"/>
                  <a:gd name="T17" fmla="*/ 4 h 23"/>
                  <a:gd name="T18" fmla="*/ 27 w 35"/>
                  <a:gd name="T19" fmla="*/ 0 h 23"/>
                  <a:gd name="T20" fmla="*/ 19 w 35"/>
                  <a:gd name="T21" fmla="*/ 11 h 23"/>
                  <a:gd name="T22" fmla="*/ 10 w 35"/>
                  <a:gd name="T23" fmla="*/ 4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23"/>
                  <a:gd name="T38" fmla="*/ 35 w 35"/>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23">
                    <a:moveTo>
                      <a:pt x="10" y="4"/>
                    </a:moveTo>
                    <a:lnTo>
                      <a:pt x="8" y="8"/>
                    </a:lnTo>
                    <a:lnTo>
                      <a:pt x="0" y="10"/>
                    </a:lnTo>
                    <a:lnTo>
                      <a:pt x="0" y="16"/>
                    </a:lnTo>
                    <a:lnTo>
                      <a:pt x="10" y="22"/>
                    </a:lnTo>
                    <a:lnTo>
                      <a:pt x="22" y="16"/>
                    </a:lnTo>
                    <a:lnTo>
                      <a:pt x="28" y="16"/>
                    </a:lnTo>
                    <a:lnTo>
                      <a:pt x="26" y="10"/>
                    </a:lnTo>
                    <a:lnTo>
                      <a:pt x="34" y="4"/>
                    </a:lnTo>
                    <a:lnTo>
                      <a:pt x="32" y="0"/>
                    </a:lnTo>
                    <a:lnTo>
                      <a:pt x="24" y="6"/>
                    </a:lnTo>
                    <a:lnTo>
                      <a:pt x="1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45" name="Freeform 113"/>
              <p:cNvSpPr>
                <a:spLocks/>
              </p:cNvSpPr>
              <p:nvPr/>
            </p:nvSpPr>
            <p:spPr bwMode="ltGray">
              <a:xfrm>
                <a:off x="2923" y="2074"/>
                <a:ext cx="46" cy="21"/>
              </a:xfrm>
              <a:custGeom>
                <a:avLst/>
                <a:gdLst>
                  <a:gd name="T0" fmla="*/ 0 w 47"/>
                  <a:gd name="T1" fmla="*/ 0 h 19"/>
                  <a:gd name="T2" fmla="*/ 0 w 47"/>
                  <a:gd name="T3" fmla="*/ 15 h 19"/>
                  <a:gd name="T4" fmla="*/ 2 w 47"/>
                  <a:gd name="T5" fmla="*/ 15 h 19"/>
                  <a:gd name="T6" fmla="*/ 12 w 47"/>
                  <a:gd name="T7" fmla="*/ 15 h 19"/>
                  <a:gd name="T8" fmla="*/ 20 w 47"/>
                  <a:gd name="T9" fmla="*/ 23 h 19"/>
                  <a:gd name="T10" fmla="*/ 22 w 47"/>
                  <a:gd name="T11" fmla="*/ 30 h 19"/>
                  <a:gd name="T12" fmla="*/ 35 w 47"/>
                  <a:gd name="T13" fmla="*/ 30 h 19"/>
                  <a:gd name="T14" fmla="*/ 41 w 47"/>
                  <a:gd name="T15" fmla="*/ 19 h 19"/>
                  <a:gd name="T16" fmla="*/ 41 w 47"/>
                  <a:gd name="T17" fmla="*/ 13 h 19"/>
                  <a:gd name="T18" fmla="*/ 37 w 47"/>
                  <a:gd name="T19" fmla="*/ 19 h 19"/>
                  <a:gd name="T20" fmla="*/ 35 w 47"/>
                  <a:gd name="T21" fmla="*/ 15 h 19"/>
                  <a:gd name="T22" fmla="*/ 31 w 47"/>
                  <a:gd name="T23" fmla="*/ 13 h 19"/>
                  <a:gd name="T24" fmla="*/ 27 w 47"/>
                  <a:gd name="T25" fmla="*/ 11 h 19"/>
                  <a:gd name="T26" fmla="*/ 18 w 47"/>
                  <a:gd name="T27" fmla="*/ 11 h 19"/>
                  <a:gd name="T28" fmla="*/ 14 w 47"/>
                  <a:gd name="T29" fmla="*/ 11 h 19"/>
                  <a:gd name="T30" fmla="*/ 12 w 47"/>
                  <a:gd name="T31" fmla="*/ 2 h 19"/>
                  <a:gd name="T32" fmla="*/ 8 w 47"/>
                  <a:gd name="T33" fmla="*/ 0 h 19"/>
                  <a:gd name="T34" fmla="*/ 0 w 47"/>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19"/>
                  <a:gd name="T56" fmla="*/ 47 w 47"/>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19">
                    <a:moveTo>
                      <a:pt x="0" y="0"/>
                    </a:moveTo>
                    <a:lnTo>
                      <a:pt x="0" y="10"/>
                    </a:lnTo>
                    <a:lnTo>
                      <a:pt x="2" y="10"/>
                    </a:lnTo>
                    <a:lnTo>
                      <a:pt x="12" y="10"/>
                    </a:lnTo>
                    <a:lnTo>
                      <a:pt x="20" y="14"/>
                    </a:lnTo>
                    <a:lnTo>
                      <a:pt x="22" y="18"/>
                    </a:lnTo>
                    <a:lnTo>
                      <a:pt x="40" y="18"/>
                    </a:lnTo>
                    <a:lnTo>
                      <a:pt x="46" y="12"/>
                    </a:lnTo>
                    <a:lnTo>
                      <a:pt x="46" y="8"/>
                    </a:lnTo>
                    <a:lnTo>
                      <a:pt x="42" y="12"/>
                    </a:lnTo>
                    <a:lnTo>
                      <a:pt x="40" y="10"/>
                    </a:lnTo>
                    <a:lnTo>
                      <a:pt x="36" y="8"/>
                    </a:lnTo>
                    <a:lnTo>
                      <a:pt x="32" y="6"/>
                    </a:lnTo>
                    <a:lnTo>
                      <a:pt x="18" y="6"/>
                    </a:lnTo>
                    <a:lnTo>
                      <a:pt x="14" y="6"/>
                    </a:lnTo>
                    <a:lnTo>
                      <a:pt x="12" y="2"/>
                    </a:lnTo>
                    <a:lnTo>
                      <a:pt x="8" y="0"/>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46" name="Freeform 114"/>
              <p:cNvSpPr>
                <a:spLocks/>
              </p:cNvSpPr>
              <p:nvPr/>
            </p:nvSpPr>
            <p:spPr bwMode="ltGray">
              <a:xfrm>
                <a:off x="2990" y="2063"/>
                <a:ext cx="9" cy="10"/>
              </a:xfrm>
              <a:custGeom>
                <a:avLst/>
                <a:gdLst>
                  <a:gd name="T0" fmla="*/ 6 w 9"/>
                  <a:gd name="T1" fmla="*/ 0 h 9"/>
                  <a:gd name="T2" fmla="*/ 2 w 9"/>
                  <a:gd name="T3" fmla="*/ 2 h 9"/>
                  <a:gd name="T4" fmla="*/ 0 w 9"/>
                  <a:gd name="T5" fmla="*/ 13 h 9"/>
                  <a:gd name="T6" fmla="*/ 6 w 9"/>
                  <a:gd name="T7" fmla="*/ 11 h 9"/>
                  <a:gd name="T8" fmla="*/ 8 w 9"/>
                  <a:gd name="T9" fmla="*/ 2 h 9"/>
                  <a:gd name="T10" fmla="*/ 6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6" y="0"/>
                    </a:moveTo>
                    <a:lnTo>
                      <a:pt x="2" y="2"/>
                    </a:lnTo>
                    <a:lnTo>
                      <a:pt x="0" y="8"/>
                    </a:lnTo>
                    <a:lnTo>
                      <a:pt x="6" y="6"/>
                    </a:lnTo>
                    <a:lnTo>
                      <a:pt x="8" y="2"/>
                    </a:lnTo>
                    <a:lnTo>
                      <a:pt x="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47" name="Freeform 115"/>
              <p:cNvSpPr>
                <a:spLocks/>
              </p:cNvSpPr>
              <p:nvPr/>
            </p:nvSpPr>
            <p:spPr bwMode="ltGray">
              <a:xfrm>
                <a:off x="3432" y="2561"/>
                <a:ext cx="20" cy="8"/>
              </a:xfrm>
              <a:custGeom>
                <a:avLst/>
                <a:gdLst>
                  <a:gd name="T0" fmla="*/ 15 w 21"/>
                  <a:gd name="T1" fmla="*/ 0 h 7"/>
                  <a:gd name="T2" fmla="*/ 8 w 21"/>
                  <a:gd name="T3" fmla="*/ 0 h 7"/>
                  <a:gd name="T4" fmla="*/ 4 w 21"/>
                  <a:gd name="T5" fmla="*/ 0 h 7"/>
                  <a:gd name="T6" fmla="*/ 0 w 21"/>
                  <a:gd name="T7" fmla="*/ 9 h 7"/>
                  <a:gd name="T8" fmla="*/ 10 w 21"/>
                  <a:gd name="T9" fmla="*/ 11 h 7"/>
                  <a:gd name="T10" fmla="*/ 11 w 21"/>
                  <a:gd name="T11" fmla="*/ 11 h 7"/>
                  <a:gd name="T12" fmla="*/ 15 w 21"/>
                  <a:gd name="T13" fmla="*/ 0 h 7"/>
                  <a:gd name="T14" fmla="*/ 0 60000 65536"/>
                  <a:gd name="T15" fmla="*/ 0 60000 65536"/>
                  <a:gd name="T16" fmla="*/ 0 60000 65536"/>
                  <a:gd name="T17" fmla="*/ 0 60000 65536"/>
                  <a:gd name="T18" fmla="*/ 0 60000 65536"/>
                  <a:gd name="T19" fmla="*/ 0 60000 65536"/>
                  <a:gd name="T20" fmla="*/ 0 60000 65536"/>
                  <a:gd name="T21" fmla="*/ 0 w 21"/>
                  <a:gd name="T22" fmla="*/ 0 h 7"/>
                  <a:gd name="T23" fmla="*/ 21 w 21"/>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7">
                    <a:moveTo>
                      <a:pt x="20" y="0"/>
                    </a:moveTo>
                    <a:lnTo>
                      <a:pt x="8" y="0"/>
                    </a:lnTo>
                    <a:lnTo>
                      <a:pt x="4" y="0"/>
                    </a:lnTo>
                    <a:lnTo>
                      <a:pt x="0" y="4"/>
                    </a:lnTo>
                    <a:lnTo>
                      <a:pt x="10" y="6"/>
                    </a:lnTo>
                    <a:lnTo>
                      <a:pt x="16" y="6"/>
                    </a:lnTo>
                    <a:lnTo>
                      <a:pt x="2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48" name="Freeform 116"/>
              <p:cNvSpPr>
                <a:spLocks/>
              </p:cNvSpPr>
              <p:nvPr/>
            </p:nvSpPr>
            <p:spPr bwMode="ltGray">
              <a:xfrm>
                <a:off x="2861" y="922"/>
                <a:ext cx="2267" cy="1281"/>
              </a:xfrm>
              <a:custGeom>
                <a:avLst/>
                <a:gdLst>
                  <a:gd name="T0" fmla="*/ 211 w 2281"/>
                  <a:gd name="T1" fmla="*/ 452 h 1145"/>
                  <a:gd name="T2" fmla="*/ 260 w 2281"/>
                  <a:gd name="T3" fmla="*/ 531 h 1145"/>
                  <a:gd name="T4" fmla="*/ 149 w 2281"/>
                  <a:gd name="T5" fmla="*/ 540 h 1145"/>
                  <a:gd name="T6" fmla="*/ 199 w 2281"/>
                  <a:gd name="T7" fmla="*/ 662 h 1145"/>
                  <a:gd name="T8" fmla="*/ 221 w 2281"/>
                  <a:gd name="T9" fmla="*/ 623 h 1145"/>
                  <a:gd name="T10" fmla="*/ 262 w 2281"/>
                  <a:gd name="T11" fmla="*/ 578 h 1145"/>
                  <a:gd name="T12" fmla="*/ 314 w 2281"/>
                  <a:gd name="T13" fmla="*/ 449 h 1145"/>
                  <a:gd name="T14" fmla="*/ 326 w 2281"/>
                  <a:gd name="T15" fmla="*/ 540 h 1145"/>
                  <a:gd name="T16" fmla="*/ 392 w 2281"/>
                  <a:gd name="T17" fmla="*/ 475 h 1145"/>
                  <a:gd name="T18" fmla="*/ 423 w 2281"/>
                  <a:gd name="T19" fmla="*/ 471 h 1145"/>
                  <a:gd name="T20" fmla="*/ 487 w 2281"/>
                  <a:gd name="T21" fmla="*/ 439 h 1145"/>
                  <a:gd name="T22" fmla="*/ 505 w 2281"/>
                  <a:gd name="T23" fmla="*/ 403 h 1145"/>
                  <a:gd name="T24" fmla="*/ 527 w 2281"/>
                  <a:gd name="T25" fmla="*/ 397 h 1145"/>
                  <a:gd name="T26" fmla="*/ 610 w 2281"/>
                  <a:gd name="T27" fmla="*/ 456 h 1145"/>
                  <a:gd name="T28" fmla="*/ 602 w 2281"/>
                  <a:gd name="T29" fmla="*/ 408 h 1145"/>
                  <a:gd name="T30" fmla="*/ 606 w 2281"/>
                  <a:gd name="T31" fmla="*/ 263 h 1145"/>
                  <a:gd name="T32" fmla="*/ 666 w 2281"/>
                  <a:gd name="T33" fmla="*/ 281 h 1145"/>
                  <a:gd name="T34" fmla="*/ 684 w 2281"/>
                  <a:gd name="T35" fmla="*/ 527 h 1145"/>
                  <a:gd name="T36" fmla="*/ 731 w 2281"/>
                  <a:gd name="T37" fmla="*/ 427 h 1145"/>
                  <a:gd name="T38" fmla="*/ 696 w 2281"/>
                  <a:gd name="T39" fmla="*/ 241 h 1145"/>
                  <a:gd name="T40" fmla="*/ 728 w 2281"/>
                  <a:gd name="T41" fmla="*/ 305 h 1145"/>
                  <a:gd name="T42" fmla="*/ 807 w 2281"/>
                  <a:gd name="T43" fmla="*/ 292 h 1145"/>
                  <a:gd name="T44" fmla="*/ 829 w 2281"/>
                  <a:gd name="T45" fmla="*/ 210 h 1145"/>
                  <a:gd name="T46" fmla="*/ 906 w 2281"/>
                  <a:gd name="T47" fmla="*/ 92 h 1145"/>
                  <a:gd name="T48" fmla="*/ 1020 w 2281"/>
                  <a:gd name="T49" fmla="*/ 13 h 1145"/>
                  <a:gd name="T50" fmla="*/ 1099 w 2281"/>
                  <a:gd name="T51" fmla="*/ 56 h 1145"/>
                  <a:gd name="T52" fmla="*/ 1141 w 2281"/>
                  <a:gd name="T53" fmla="*/ 179 h 1145"/>
                  <a:gd name="T54" fmla="*/ 1254 w 2281"/>
                  <a:gd name="T55" fmla="*/ 200 h 1145"/>
                  <a:gd name="T56" fmla="*/ 1358 w 2281"/>
                  <a:gd name="T57" fmla="*/ 202 h 1145"/>
                  <a:gd name="T58" fmla="*/ 1481 w 2281"/>
                  <a:gd name="T59" fmla="*/ 315 h 1145"/>
                  <a:gd name="T60" fmla="*/ 1568 w 2281"/>
                  <a:gd name="T61" fmla="*/ 241 h 1145"/>
                  <a:gd name="T62" fmla="*/ 1721 w 2281"/>
                  <a:gd name="T63" fmla="*/ 329 h 1145"/>
                  <a:gd name="T64" fmla="*/ 1868 w 2281"/>
                  <a:gd name="T65" fmla="*/ 397 h 1145"/>
                  <a:gd name="T66" fmla="*/ 1981 w 2281"/>
                  <a:gd name="T67" fmla="*/ 379 h 1145"/>
                  <a:gd name="T68" fmla="*/ 2119 w 2281"/>
                  <a:gd name="T69" fmla="*/ 424 h 1145"/>
                  <a:gd name="T70" fmla="*/ 2208 w 2281"/>
                  <a:gd name="T71" fmla="*/ 512 h 1145"/>
                  <a:gd name="T72" fmla="*/ 2157 w 2281"/>
                  <a:gd name="T73" fmla="*/ 605 h 1145"/>
                  <a:gd name="T74" fmla="*/ 2129 w 2281"/>
                  <a:gd name="T75" fmla="*/ 736 h 1145"/>
                  <a:gd name="T76" fmla="*/ 2001 w 2281"/>
                  <a:gd name="T77" fmla="*/ 828 h 1145"/>
                  <a:gd name="T78" fmla="*/ 1996 w 2281"/>
                  <a:gd name="T79" fmla="*/ 1019 h 1145"/>
                  <a:gd name="T80" fmla="*/ 1902 w 2281"/>
                  <a:gd name="T81" fmla="*/ 987 h 1145"/>
                  <a:gd name="T82" fmla="*/ 1966 w 2281"/>
                  <a:gd name="T83" fmla="*/ 703 h 1145"/>
                  <a:gd name="T84" fmla="*/ 1870 w 2281"/>
                  <a:gd name="T85" fmla="*/ 775 h 1145"/>
                  <a:gd name="T86" fmla="*/ 1840 w 2281"/>
                  <a:gd name="T87" fmla="*/ 882 h 1145"/>
                  <a:gd name="T88" fmla="*/ 1745 w 2281"/>
                  <a:gd name="T89" fmla="*/ 858 h 1145"/>
                  <a:gd name="T90" fmla="*/ 1654 w 2281"/>
                  <a:gd name="T91" fmla="*/ 1063 h 1145"/>
                  <a:gd name="T92" fmla="*/ 1698 w 2281"/>
                  <a:gd name="T93" fmla="*/ 1445 h 1145"/>
                  <a:gd name="T94" fmla="*/ 513 w 2281"/>
                  <a:gd name="T95" fmla="*/ 1802 h 1145"/>
                  <a:gd name="T96" fmla="*/ 501 w 2281"/>
                  <a:gd name="T97" fmla="*/ 1548 h 1145"/>
                  <a:gd name="T98" fmla="*/ 451 w 2281"/>
                  <a:gd name="T99" fmla="*/ 1478 h 1145"/>
                  <a:gd name="T100" fmla="*/ 394 w 2281"/>
                  <a:gd name="T101" fmla="*/ 1454 h 1145"/>
                  <a:gd name="T102" fmla="*/ 338 w 2281"/>
                  <a:gd name="T103" fmla="*/ 1560 h 1145"/>
                  <a:gd name="T104" fmla="*/ 235 w 2281"/>
                  <a:gd name="T105" fmla="*/ 1434 h 1145"/>
                  <a:gd name="T106" fmla="*/ 10 w 2281"/>
                  <a:gd name="T107" fmla="*/ 1318 h 1145"/>
                  <a:gd name="T108" fmla="*/ 36 w 2281"/>
                  <a:gd name="T109" fmla="*/ 884 h 1145"/>
                  <a:gd name="T110" fmla="*/ 121 w 2281"/>
                  <a:gd name="T111" fmla="*/ 830 h 1145"/>
                  <a:gd name="T112" fmla="*/ 125 w 2281"/>
                  <a:gd name="T113" fmla="*/ 413 h 11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81"/>
                  <a:gd name="T172" fmla="*/ 0 h 1145"/>
                  <a:gd name="T173" fmla="*/ 2281 w 2281"/>
                  <a:gd name="T174" fmla="*/ 1145 h 11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81" h="1145">
                    <a:moveTo>
                      <a:pt x="152" y="238"/>
                    </a:moveTo>
                    <a:lnTo>
                      <a:pt x="162" y="238"/>
                    </a:lnTo>
                    <a:lnTo>
                      <a:pt x="188" y="248"/>
                    </a:lnTo>
                    <a:lnTo>
                      <a:pt x="192" y="244"/>
                    </a:lnTo>
                    <a:lnTo>
                      <a:pt x="198" y="248"/>
                    </a:lnTo>
                    <a:lnTo>
                      <a:pt x="202" y="250"/>
                    </a:lnTo>
                    <a:lnTo>
                      <a:pt x="204" y="254"/>
                    </a:lnTo>
                    <a:lnTo>
                      <a:pt x="212" y="258"/>
                    </a:lnTo>
                    <a:lnTo>
                      <a:pt x="216" y="258"/>
                    </a:lnTo>
                    <a:lnTo>
                      <a:pt x="224" y="266"/>
                    </a:lnTo>
                    <a:lnTo>
                      <a:pt x="228" y="270"/>
                    </a:lnTo>
                    <a:lnTo>
                      <a:pt x="230" y="274"/>
                    </a:lnTo>
                    <a:lnTo>
                      <a:pt x="234" y="274"/>
                    </a:lnTo>
                    <a:lnTo>
                      <a:pt x="240" y="278"/>
                    </a:lnTo>
                    <a:lnTo>
                      <a:pt x="250" y="278"/>
                    </a:lnTo>
                    <a:lnTo>
                      <a:pt x="256" y="284"/>
                    </a:lnTo>
                    <a:lnTo>
                      <a:pt x="264" y="292"/>
                    </a:lnTo>
                    <a:lnTo>
                      <a:pt x="270" y="304"/>
                    </a:lnTo>
                    <a:lnTo>
                      <a:pt x="266" y="310"/>
                    </a:lnTo>
                    <a:lnTo>
                      <a:pt x="258" y="316"/>
                    </a:lnTo>
                    <a:lnTo>
                      <a:pt x="252" y="324"/>
                    </a:lnTo>
                    <a:lnTo>
                      <a:pt x="244" y="326"/>
                    </a:lnTo>
                    <a:lnTo>
                      <a:pt x="232" y="324"/>
                    </a:lnTo>
                    <a:lnTo>
                      <a:pt x="214" y="324"/>
                    </a:lnTo>
                    <a:lnTo>
                      <a:pt x="174" y="308"/>
                    </a:lnTo>
                    <a:lnTo>
                      <a:pt x="160" y="310"/>
                    </a:lnTo>
                    <a:lnTo>
                      <a:pt x="154" y="308"/>
                    </a:lnTo>
                    <a:lnTo>
                      <a:pt x="164" y="320"/>
                    </a:lnTo>
                    <a:lnTo>
                      <a:pt x="172" y="324"/>
                    </a:lnTo>
                    <a:lnTo>
                      <a:pt x="180" y="332"/>
                    </a:lnTo>
                    <a:lnTo>
                      <a:pt x="188" y="336"/>
                    </a:lnTo>
                    <a:lnTo>
                      <a:pt x="192" y="342"/>
                    </a:lnTo>
                    <a:lnTo>
                      <a:pt x="192" y="352"/>
                    </a:lnTo>
                    <a:lnTo>
                      <a:pt x="194" y="362"/>
                    </a:lnTo>
                    <a:lnTo>
                      <a:pt x="196" y="370"/>
                    </a:lnTo>
                    <a:lnTo>
                      <a:pt x="204" y="378"/>
                    </a:lnTo>
                    <a:lnTo>
                      <a:pt x="214" y="386"/>
                    </a:lnTo>
                    <a:lnTo>
                      <a:pt x="222" y="388"/>
                    </a:lnTo>
                    <a:lnTo>
                      <a:pt x="228" y="386"/>
                    </a:lnTo>
                    <a:lnTo>
                      <a:pt x="228" y="378"/>
                    </a:lnTo>
                    <a:lnTo>
                      <a:pt x="218" y="368"/>
                    </a:lnTo>
                    <a:lnTo>
                      <a:pt x="210" y="362"/>
                    </a:lnTo>
                    <a:lnTo>
                      <a:pt x="210" y="356"/>
                    </a:lnTo>
                    <a:lnTo>
                      <a:pt x="214" y="350"/>
                    </a:lnTo>
                    <a:lnTo>
                      <a:pt x="226" y="356"/>
                    </a:lnTo>
                    <a:lnTo>
                      <a:pt x="232" y="362"/>
                    </a:lnTo>
                    <a:lnTo>
                      <a:pt x="248" y="366"/>
                    </a:lnTo>
                    <a:lnTo>
                      <a:pt x="256" y="368"/>
                    </a:lnTo>
                    <a:lnTo>
                      <a:pt x="266" y="368"/>
                    </a:lnTo>
                    <a:lnTo>
                      <a:pt x="268" y="362"/>
                    </a:lnTo>
                    <a:lnTo>
                      <a:pt x="264" y="352"/>
                    </a:lnTo>
                    <a:lnTo>
                      <a:pt x="258" y="346"/>
                    </a:lnTo>
                    <a:lnTo>
                      <a:pt x="260" y="340"/>
                    </a:lnTo>
                    <a:lnTo>
                      <a:pt x="272" y="330"/>
                    </a:lnTo>
                    <a:lnTo>
                      <a:pt x="280" y="324"/>
                    </a:lnTo>
                    <a:lnTo>
                      <a:pt x="288" y="318"/>
                    </a:lnTo>
                    <a:lnTo>
                      <a:pt x="298" y="324"/>
                    </a:lnTo>
                    <a:lnTo>
                      <a:pt x="308" y="326"/>
                    </a:lnTo>
                    <a:lnTo>
                      <a:pt x="314" y="316"/>
                    </a:lnTo>
                    <a:lnTo>
                      <a:pt x="308" y="304"/>
                    </a:lnTo>
                    <a:lnTo>
                      <a:pt x="298" y="256"/>
                    </a:lnTo>
                    <a:lnTo>
                      <a:pt x="308" y="254"/>
                    </a:lnTo>
                    <a:lnTo>
                      <a:pt x="324" y="256"/>
                    </a:lnTo>
                    <a:lnTo>
                      <a:pt x="332" y="258"/>
                    </a:lnTo>
                    <a:lnTo>
                      <a:pt x="336" y="266"/>
                    </a:lnTo>
                    <a:lnTo>
                      <a:pt x="340" y="274"/>
                    </a:lnTo>
                    <a:lnTo>
                      <a:pt x="344" y="276"/>
                    </a:lnTo>
                    <a:lnTo>
                      <a:pt x="348" y="282"/>
                    </a:lnTo>
                    <a:lnTo>
                      <a:pt x="340" y="288"/>
                    </a:lnTo>
                    <a:lnTo>
                      <a:pt x="336" y="294"/>
                    </a:lnTo>
                    <a:lnTo>
                      <a:pt x="334" y="300"/>
                    </a:lnTo>
                    <a:lnTo>
                      <a:pt x="336" y="308"/>
                    </a:lnTo>
                    <a:lnTo>
                      <a:pt x="348" y="312"/>
                    </a:lnTo>
                    <a:lnTo>
                      <a:pt x="356" y="306"/>
                    </a:lnTo>
                    <a:lnTo>
                      <a:pt x="360" y="298"/>
                    </a:lnTo>
                    <a:lnTo>
                      <a:pt x="366" y="294"/>
                    </a:lnTo>
                    <a:lnTo>
                      <a:pt x="376" y="288"/>
                    </a:lnTo>
                    <a:lnTo>
                      <a:pt x="378" y="284"/>
                    </a:lnTo>
                    <a:lnTo>
                      <a:pt x="384" y="278"/>
                    </a:lnTo>
                    <a:lnTo>
                      <a:pt x="394" y="274"/>
                    </a:lnTo>
                    <a:lnTo>
                      <a:pt x="402" y="272"/>
                    </a:lnTo>
                    <a:lnTo>
                      <a:pt x="410" y="270"/>
                    </a:lnTo>
                    <a:lnTo>
                      <a:pt x="418" y="266"/>
                    </a:lnTo>
                    <a:lnTo>
                      <a:pt x="424" y="260"/>
                    </a:lnTo>
                    <a:lnTo>
                      <a:pt x="428" y="254"/>
                    </a:lnTo>
                    <a:lnTo>
                      <a:pt x="434" y="250"/>
                    </a:lnTo>
                    <a:lnTo>
                      <a:pt x="444" y="248"/>
                    </a:lnTo>
                    <a:lnTo>
                      <a:pt x="446" y="252"/>
                    </a:lnTo>
                    <a:lnTo>
                      <a:pt x="440" y="262"/>
                    </a:lnTo>
                    <a:lnTo>
                      <a:pt x="438" y="268"/>
                    </a:lnTo>
                    <a:lnTo>
                      <a:pt x="446" y="272"/>
                    </a:lnTo>
                    <a:lnTo>
                      <a:pt x="454" y="268"/>
                    </a:lnTo>
                    <a:lnTo>
                      <a:pt x="458" y="262"/>
                    </a:lnTo>
                    <a:lnTo>
                      <a:pt x="464" y="258"/>
                    </a:lnTo>
                    <a:lnTo>
                      <a:pt x="472" y="256"/>
                    </a:lnTo>
                    <a:lnTo>
                      <a:pt x="478" y="258"/>
                    </a:lnTo>
                    <a:lnTo>
                      <a:pt x="488" y="260"/>
                    </a:lnTo>
                    <a:lnTo>
                      <a:pt x="494" y="254"/>
                    </a:lnTo>
                    <a:lnTo>
                      <a:pt x="502" y="250"/>
                    </a:lnTo>
                    <a:lnTo>
                      <a:pt x="508" y="248"/>
                    </a:lnTo>
                    <a:lnTo>
                      <a:pt x="514" y="250"/>
                    </a:lnTo>
                    <a:lnTo>
                      <a:pt x="516" y="262"/>
                    </a:lnTo>
                    <a:lnTo>
                      <a:pt x="526" y="262"/>
                    </a:lnTo>
                    <a:lnTo>
                      <a:pt x="534" y="256"/>
                    </a:lnTo>
                    <a:lnTo>
                      <a:pt x="534" y="250"/>
                    </a:lnTo>
                    <a:lnTo>
                      <a:pt x="530" y="242"/>
                    </a:lnTo>
                    <a:lnTo>
                      <a:pt x="526" y="238"/>
                    </a:lnTo>
                    <a:lnTo>
                      <a:pt x="520" y="230"/>
                    </a:lnTo>
                    <a:lnTo>
                      <a:pt x="508" y="228"/>
                    </a:lnTo>
                    <a:lnTo>
                      <a:pt x="498" y="226"/>
                    </a:lnTo>
                    <a:lnTo>
                      <a:pt x="496" y="218"/>
                    </a:lnTo>
                    <a:lnTo>
                      <a:pt x="500" y="210"/>
                    </a:lnTo>
                    <a:lnTo>
                      <a:pt x="506" y="208"/>
                    </a:lnTo>
                    <a:lnTo>
                      <a:pt x="520" y="218"/>
                    </a:lnTo>
                    <a:lnTo>
                      <a:pt x="524" y="226"/>
                    </a:lnTo>
                    <a:lnTo>
                      <a:pt x="532" y="226"/>
                    </a:lnTo>
                    <a:lnTo>
                      <a:pt x="542" y="226"/>
                    </a:lnTo>
                    <a:lnTo>
                      <a:pt x="552" y="226"/>
                    </a:lnTo>
                    <a:lnTo>
                      <a:pt x="560" y="226"/>
                    </a:lnTo>
                    <a:lnTo>
                      <a:pt x="574" y="228"/>
                    </a:lnTo>
                    <a:lnTo>
                      <a:pt x="582" y="230"/>
                    </a:lnTo>
                    <a:lnTo>
                      <a:pt x="590" y="236"/>
                    </a:lnTo>
                    <a:lnTo>
                      <a:pt x="600" y="244"/>
                    </a:lnTo>
                    <a:lnTo>
                      <a:pt x="606" y="244"/>
                    </a:lnTo>
                    <a:lnTo>
                      <a:pt x="618" y="252"/>
                    </a:lnTo>
                    <a:lnTo>
                      <a:pt x="630" y="260"/>
                    </a:lnTo>
                    <a:lnTo>
                      <a:pt x="640" y="266"/>
                    </a:lnTo>
                    <a:lnTo>
                      <a:pt x="642" y="274"/>
                    </a:lnTo>
                    <a:lnTo>
                      <a:pt x="656" y="272"/>
                    </a:lnTo>
                    <a:lnTo>
                      <a:pt x="652" y="260"/>
                    </a:lnTo>
                    <a:lnTo>
                      <a:pt x="646" y="252"/>
                    </a:lnTo>
                    <a:lnTo>
                      <a:pt x="640" y="244"/>
                    </a:lnTo>
                    <a:lnTo>
                      <a:pt x="638" y="238"/>
                    </a:lnTo>
                    <a:lnTo>
                      <a:pt x="630" y="234"/>
                    </a:lnTo>
                    <a:lnTo>
                      <a:pt x="622" y="232"/>
                    </a:lnTo>
                    <a:lnTo>
                      <a:pt x="616" y="226"/>
                    </a:lnTo>
                    <a:lnTo>
                      <a:pt x="614" y="218"/>
                    </a:lnTo>
                    <a:lnTo>
                      <a:pt x="618" y="208"/>
                    </a:lnTo>
                    <a:lnTo>
                      <a:pt x="614" y="202"/>
                    </a:lnTo>
                    <a:lnTo>
                      <a:pt x="608" y="198"/>
                    </a:lnTo>
                    <a:lnTo>
                      <a:pt x="624" y="182"/>
                    </a:lnTo>
                    <a:lnTo>
                      <a:pt x="628" y="174"/>
                    </a:lnTo>
                    <a:lnTo>
                      <a:pt x="626" y="162"/>
                    </a:lnTo>
                    <a:lnTo>
                      <a:pt x="626" y="150"/>
                    </a:lnTo>
                    <a:lnTo>
                      <a:pt x="630" y="144"/>
                    </a:lnTo>
                    <a:lnTo>
                      <a:pt x="636" y="132"/>
                    </a:lnTo>
                    <a:lnTo>
                      <a:pt x="636" y="124"/>
                    </a:lnTo>
                    <a:lnTo>
                      <a:pt x="650" y="118"/>
                    </a:lnTo>
                    <a:lnTo>
                      <a:pt x="664" y="126"/>
                    </a:lnTo>
                    <a:lnTo>
                      <a:pt x="660" y="134"/>
                    </a:lnTo>
                    <a:lnTo>
                      <a:pt x="652" y="142"/>
                    </a:lnTo>
                    <a:lnTo>
                      <a:pt x="684" y="140"/>
                    </a:lnTo>
                    <a:lnTo>
                      <a:pt x="686" y="160"/>
                    </a:lnTo>
                    <a:lnTo>
                      <a:pt x="682" y="172"/>
                    </a:lnTo>
                    <a:lnTo>
                      <a:pt x="678" y="178"/>
                    </a:lnTo>
                    <a:lnTo>
                      <a:pt x="686" y="198"/>
                    </a:lnTo>
                    <a:lnTo>
                      <a:pt x="688" y="210"/>
                    </a:lnTo>
                    <a:lnTo>
                      <a:pt x="698" y="226"/>
                    </a:lnTo>
                    <a:lnTo>
                      <a:pt x="704" y="260"/>
                    </a:lnTo>
                    <a:lnTo>
                      <a:pt x="714" y="270"/>
                    </a:lnTo>
                    <a:lnTo>
                      <a:pt x="716" y="278"/>
                    </a:lnTo>
                    <a:lnTo>
                      <a:pt x="704" y="300"/>
                    </a:lnTo>
                    <a:lnTo>
                      <a:pt x="688" y="306"/>
                    </a:lnTo>
                    <a:lnTo>
                      <a:pt x="668" y="314"/>
                    </a:lnTo>
                    <a:lnTo>
                      <a:pt x="714" y="322"/>
                    </a:lnTo>
                    <a:lnTo>
                      <a:pt x="714" y="308"/>
                    </a:lnTo>
                    <a:lnTo>
                      <a:pt x="726" y="290"/>
                    </a:lnTo>
                    <a:lnTo>
                      <a:pt x="738" y="278"/>
                    </a:lnTo>
                    <a:lnTo>
                      <a:pt x="730" y="266"/>
                    </a:lnTo>
                    <a:lnTo>
                      <a:pt x="752" y="254"/>
                    </a:lnTo>
                    <a:lnTo>
                      <a:pt x="756" y="244"/>
                    </a:lnTo>
                    <a:lnTo>
                      <a:pt x="732" y="240"/>
                    </a:lnTo>
                    <a:lnTo>
                      <a:pt x="726" y="246"/>
                    </a:lnTo>
                    <a:lnTo>
                      <a:pt x="712" y="226"/>
                    </a:lnTo>
                    <a:lnTo>
                      <a:pt x="712" y="210"/>
                    </a:lnTo>
                    <a:lnTo>
                      <a:pt x="704" y="192"/>
                    </a:lnTo>
                    <a:lnTo>
                      <a:pt x="698" y="182"/>
                    </a:lnTo>
                    <a:lnTo>
                      <a:pt x="710" y="170"/>
                    </a:lnTo>
                    <a:lnTo>
                      <a:pt x="710" y="160"/>
                    </a:lnTo>
                    <a:lnTo>
                      <a:pt x="716" y="138"/>
                    </a:lnTo>
                    <a:lnTo>
                      <a:pt x="724" y="144"/>
                    </a:lnTo>
                    <a:lnTo>
                      <a:pt x="724" y="168"/>
                    </a:lnTo>
                    <a:lnTo>
                      <a:pt x="726" y="182"/>
                    </a:lnTo>
                    <a:lnTo>
                      <a:pt x="754" y="196"/>
                    </a:lnTo>
                    <a:lnTo>
                      <a:pt x="768" y="194"/>
                    </a:lnTo>
                    <a:lnTo>
                      <a:pt x="744" y="178"/>
                    </a:lnTo>
                    <a:lnTo>
                      <a:pt x="734" y="168"/>
                    </a:lnTo>
                    <a:lnTo>
                      <a:pt x="744" y="166"/>
                    </a:lnTo>
                    <a:lnTo>
                      <a:pt x="752" y="174"/>
                    </a:lnTo>
                    <a:lnTo>
                      <a:pt x="760" y="154"/>
                    </a:lnTo>
                    <a:lnTo>
                      <a:pt x="774" y="152"/>
                    </a:lnTo>
                    <a:lnTo>
                      <a:pt x="804" y="170"/>
                    </a:lnTo>
                    <a:lnTo>
                      <a:pt x="812" y="176"/>
                    </a:lnTo>
                    <a:lnTo>
                      <a:pt x="822" y="192"/>
                    </a:lnTo>
                    <a:lnTo>
                      <a:pt x="824" y="200"/>
                    </a:lnTo>
                    <a:lnTo>
                      <a:pt x="846" y="200"/>
                    </a:lnTo>
                    <a:lnTo>
                      <a:pt x="844" y="186"/>
                    </a:lnTo>
                    <a:lnTo>
                      <a:pt x="832" y="166"/>
                    </a:lnTo>
                    <a:lnTo>
                      <a:pt x="822" y="162"/>
                    </a:lnTo>
                    <a:lnTo>
                      <a:pt x="802" y="152"/>
                    </a:lnTo>
                    <a:lnTo>
                      <a:pt x="792" y="148"/>
                    </a:lnTo>
                    <a:lnTo>
                      <a:pt x="788" y="126"/>
                    </a:lnTo>
                    <a:lnTo>
                      <a:pt x="796" y="118"/>
                    </a:lnTo>
                    <a:lnTo>
                      <a:pt x="806" y="118"/>
                    </a:lnTo>
                    <a:lnTo>
                      <a:pt x="820" y="118"/>
                    </a:lnTo>
                    <a:lnTo>
                      <a:pt x="836" y="118"/>
                    </a:lnTo>
                    <a:lnTo>
                      <a:pt x="854" y="120"/>
                    </a:lnTo>
                    <a:lnTo>
                      <a:pt x="870" y="120"/>
                    </a:lnTo>
                    <a:lnTo>
                      <a:pt x="868" y="108"/>
                    </a:lnTo>
                    <a:lnTo>
                      <a:pt x="856" y="104"/>
                    </a:lnTo>
                    <a:lnTo>
                      <a:pt x="850" y="96"/>
                    </a:lnTo>
                    <a:lnTo>
                      <a:pt x="856" y="86"/>
                    </a:lnTo>
                    <a:lnTo>
                      <a:pt x="870" y="82"/>
                    </a:lnTo>
                    <a:lnTo>
                      <a:pt x="882" y="72"/>
                    </a:lnTo>
                    <a:lnTo>
                      <a:pt x="940" y="62"/>
                    </a:lnTo>
                    <a:lnTo>
                      <a:pt x="936" y="52"/>
                    </a:lnTo>
                    <a:lnTo>
                      <a:pt x="942" y="48"/>
                    </a:lnTo>
                    <a:lnTo>
                      <a:pt x="968" y="50"/>
                    </a:lnTo>
                    <a:lnTo>
                      <a:pt x="976" y="46"/>
                    </a:lnTo>
                    <a:lnTo>
                      <a:pt x="990" y="54"/>
                    </a:lnTo>
                    <a:lnTo>
                      <a:pt x="1008" y="44"/>
                    </a:lnTo>
                    <a:lnTo>
                      <a:pt x="1026" y="38"/>
                    </a:lnTo>
                    <a:lnTo>
                      <a:pt x="1042" y="36"/>
                    </a:lnTo>
                    <a:lnTo>
                      <a:pt x="1040" y="20"/>
                    </a:lnTo>
                    <a:lnTo>
                      <a:pt x="1050" y="8"/>
                    </a:lnTo>
                    <a:lnTo>
                      <a:pt x="1076" y="0"/>
                    </a:lnTo>
                    <a:lnTo>
                      <a:pt x="1096" y="10"/>
                    </a:lnTo>
                    <a:lnTo>
                      <a:pt x="1096" y="18"/>
                    </a:lnTo>
                    <a:lnTo>
                      <a:pt x="1108" y="24"/>
                    </a:lnTo>
                    <a:lnTo>
                      <a:pt x="1116" y="28"/>
                    </a:lnTo>
                    <a:lnTo>
                      <a:pt x="1114" y="34"/>
                    </a:lnTo>
                    <a:lnTo>
                      <a:pt x="1118" y="40"/>
                    </a:lnTo>
                    <a:lnTo>
                      <a:pt x="1126" y="38"/>
                    </a:lnTo>
                    <a:lnTo>
                      <a:pt x="1134" y="32"/>
                    </a:lnTo>
                    <a:lnTo>
                      <a:pt x="1142" y="30"/>
                    </a:lnTo>
                    <a:lnTo>
                      <a:pt x="1152" y="30"/>
                    </a:lnTo>
                    <a:lnTo>
                      <a:pt x="1168" y="32"/>
                    </a:lnTo>
                    <a:lnTo>
                      <a:pt x="1186" y="40"/>
                    </a:lnTo>
                    <a:lnTo>
                      <a:pt x="1208" y="50"/>
                    </a:lnTo>
                    <a:lnTo>
                      <a:pt x="1214" y="76"/>
                    </a:lnTo>
                    <a:lnTo>
                      <a:pt x="1196" y="96"/>
                    </a:lnTo>
                    <a:lnTo>
                      <a:pt x="1188" y="96"/>
                    </a:lnTo>
                    <a:lnTo>
                      <a:pt x="1176" y="102"/>
                    </a:lnTo>
                    <a:lnTo>
                      <a:pt x="1176" y="106"/>
                    </a:lnTo>
                    <a:lnTo>
                      <a:pt x="1192" y="114"/>
                    </a:lnTo>
                    <a:lnTo>
                      <a:pt x="1200" y="110"/>
                    </a:lnTo>
                    <a:lnTo>
                      <a:pt x="1214" y="122"/>
                    </a:lnTo>
                    <a:lnTo>
                      <a:pt x="1226" y="112"/>
                    </a:lnTo>
                    <a:lnTo>
                      <a:pt x="1236" y="120"/>
                    </a:lnTo>
                    <a:lnTo>
                      <a:pt x="1258" y="118"/>
                    </a:lnTo>
                    <a:lnTo>
                      <a:pt x="1272" y="120"/>
                    </a:lnTo>
                    <a:lnTo>
                      <a:pt x="1294" y="114"/>
                    </a:lnTo>
                    <a:lnTo>
                      <a:pt x="1300" y="122"/>
                    </a:lnTo>
                    <a:lnTo>
                      <a:pt x="1316" y="134"/>
                    </a:lnTo>
                    <a:lnTo>
                      <a:pt x="1330" y="136"/>
                    </a:lnTo>
                    <a:lnTo>
                      <a:pt x="1364" y="138"/>
                    </a:lnTo>
                    <a:lnTo>
                      <a:pt x="1364" y="128"/>
                    </a:lnTo>
                    <a:lnTo>
                      <a:pt x="1368" y="112"/>
                    </a:lnTo>
                    <a:lnTo>
                      <a:pt x="1378" y="112"/>
                    </a:lnTo>
                    <a:lnTo>
                      <a:pt x="1388" y="116"/>
                    </a:lnTo>
                    <a:lnTo>
                      <a:pt x="1400" y="116"/>
                    </a:lnTo>
                    <a:lnTo>
                      <a:pt x="1422" y="118"/>
                    </a:lnTo>
                    <a:lnTo>
                      <a:pt x="1438" y="134"/>
                    </a:lnTo>
                    <a:lnTo>
                      <a:pt x="1446" y="156"/>
                    </a:lnTo>
                    <a:lnTo>
                      <a:pt x="1440" y="166"/>
                    </a:lnTo>
                    <a:lnTo>
                      <a:pt x="1462" y="190"/>
                    </a:lnTo>
                    <a:lnTo>
                      <a:pt x="1482" y="196"/>
                    </a:lnTo>
                    <a:lnTo>
                      <a:pt x="1496" y="176"/>
                    </a:lnTo>
                    <a:lnTo>
                      <a:pt x="1510" y="176"/>
                    </a:lnTo>
                    <a:lnTo>
                      <a:pt x="1526" y="180"/>
                    </a:lnTo>
                    <a:lnTo>
                      <a:pt x="1544" y="172"/>
                    </a:lnTo>
                    <a:lnTo>
                      <a:pt x="1566" y="178"/>
                    </a:lnTo>
                    <a:lnTo>
                      <a:pt x="1574" y="182"/>
                    </a:lnTo>
                    <a:lnTo>
                      <a:pt x="1582" y="176"/>
                    </a:lnTo>
                    <a:lnTo>
                      <a:pt x="1600" y="182"/>
                    </a:lnTo>
                    <a:lnTo>
                      <a:pt x="1598" y="158"/>
                    </a:lnTo>
                    <a:lnTo>
                      <a:pt x="1590" y="150"/>
                    </a:lnTo>
                    <a:lnTo>
                      <a:pt x="1602" y="144"/>
                    </a:lnTo>
                    <a:lnTo>
                      <a:pt x="1618" y="138"/>
                    </a:lnTo>
                    <a:lnTo>
                      <a:pt x="1664" y="144"/>
                    </a:lnTo>
                    <a:lnTo>
                      <a:pt x="1680" y="154"/>
                    </a:lnTo>
                    <a:lnTo>
                      <a:pt x="1704" y="154"/>
                    </a:lnTo>
                    <a:lnTo>
                      <a:pt x="1728" y="156"/>
                    </a:lnTo>
                    <a:lnTo>
                      <a:pt x="1730" y="166"/>
                    </a:lnTo>
                    <a:lnTo>
                      <a:pt x="1734" y="172"/>
                    </a:lnTo>
                    <a:lnTo>
                      <a:pt x="1752" y="178"/>
                    </a:lnTo>
                    <a:lnTo>
                      <a:pt x="1774" y="178"/>
                    </a:lnTo>
                    <a:lnTo>
                      <a:pt x="1776" y="188"/>
                    </a:lnTo>
                    <a:lnTo>
                      <a:pt x="1792" y="196"/>
                    </a:lnTo>
                    <a:lnTo>
                      <a:pt x="1832" y="188"/>
                    </a:lnTo>
                    <a:lnTo>
                      <a:pt x="1864" y="188"/>
                    </a:lnTo>
                    <a:lnTo>
                      <a:pt x="1876" y="194"/>
                    </a:lnTo>
                    <a:lnTo>
                      <a:pt x="1892" y="208"/>
                    </a:lnTo>
                    <a:lnTo>
                      <a:pt x="1898" y="226"/>
                    </a:lnTo>
                    <a:lnTo>
                      <a:pt x="1916" y="236"/>
                    </a:lnTo>
                    <a:lnTo>
                      <a:pt x="1922" y="242"/>
                    </a:lnTo>
                    <a:lnTo>
                      <a:pt x="1928" y="226"/>
                    </a:lnTo>
                    <a:lnTo>
                      <a:pt x="1946" y="224"/>
                    </a:lnTo>
                    <a:lnTo>
                      <a:pt x="1964" y="230"/>
                    </a:lnTo>
                    <a:lnTo>
                      <a:pt x="1994" y="228"/>
                    </a:lnTo>
                    <a:lnTo>
                      <a:pt x="2022" y="224"/>
                    </a:lnTo>
                    <a:lnTo>
                      <a:pt x="2034" y="240"/>
                    </a:lnTo>
                    <a:lnTo>
                      <a:pt x="2054" y="250"/>
                    </a:lnTo>
                    <a:lnTo>
                      <a:pt x="2054" y="232"/>
                    </a:lnTo>
                    <a:lnTo>
                      <a:pt x="2046" y="226"/>
                    </a:lnTo>
                    <a:lnTo>
                      <a:pt x="2042" y="216"/>
                    </a:lnTo>
                    <a:lnTo>
                      <a:pt x="2040" y="212"/>
                    </a:lnTo>
                    <a:lnTo>
                      <a:pt x="2054" y="214"/>
                    </a:lnTo>
                    <a:lnTo>
                      <a:pt x="2072" y="218"/>
                    </a:lnTo>
                    <a:lnTo>
                      <a:pt x="2088" y="220"/>
                    </a:lnTo>
                    <a:lnTo>
                      <a:pt x="2110" y="218"/>
                    </a:lnTo>
                    <a:lnTo>
                      <a:pt x="2128" y="220"/>
                    </a:lnTo>
                    <a:lnTo>
                      <a:pt x="2146" y="228"/>
                    </a:lnTo>
                    <a:lnTo>
                      <a:pt x="2166" y="236"/>
                    </a:lnTo>
                    <a:lnTo>
                      <a:pt x="2184" y="242"/>
                    </a:lnTo>
                    <a:lnTo>
                      <a:pt x="2200" y="246"/>
                    </a:lnTo>
                    <a:lnTo>
                      <a:pt x="2208" y="254"/>
                    </a:lnTo>
                    <a:lnTo>
                      <a:pt x="2222" y="258"/>
                    </a:lnTo>
                    <a:lnTo>
                      <a:pt x="2232" y="260"/>
                    </a:lnTo>
                    <a:lnTo>
                      <a:pt x="2236" y="268"/>
                    </a:lnTo>
                    <a:lnTo>
                      <a:pt x="2248" y="274"/>
                    </a:lnTo>
                    <a:lnTo>
                      <a:pt x="2260" y="272"/>
                    </a:lnTo>
                    <a:lnTo>
                      <a:pt x="2270" y="282"/>
                    </a:lnTo>
                    <a:lnTo>
                      <a:pt x="2278" y="292"/>
                    </a:lnTo>
                    <a:lnTo>
                      <a:pt x="2280" y="306"/>
                    </a:lnTo>
                    <a:lnTo>
                      <a:pt x="2280" y="320"/>
                    </a:lnTo>
                    <a:lnTo>
                      <a:pt x="2280" y="334"/>
                    </a:lnTo>
                    <a:lnTo>
                      <a:pt x="2260" y="334"/>
                    </a:lnTo>
                    <a:lnTo>
                      <a:pt x="2242" y="332"/>
                    </a:lnTo>
                    <a:lnTo>
                      <a:pt x="2236" y="320"/>
                    </a:lnTo>
                    <a:lnTo>
                      <a:pt x="2222" y="312"/>
                    </a:lnTo>
                    <a:lnTo>
                      <a:pt x="2220" y="328"/>
                    </a:lnTo>
                    <a:lnTo>
                      <a:pt x="2224" y="346"/>
                    </a:lnTo>
                    <a:lnTo>
                      <a:pt x="2220" y="350"/>
                    </a:lnTo>
                    <a:lnTo>
                      <a:pt x="2196" y="356"/>
                    </a:lnTo>
                    <a:lnTo>
                      <a:pt x="2198" y="368"/>
                    </a:lnTo>
                    <a:lnTo>
                      <a:pt x="2218" y="374"/>
                    </a:lnTo>
                    <a:lnTo>
                      <a:pt x="2232" y="386"/>
                    </a:lnTo>
                    <a:lnTo>
                      <a:pt x="2244" y="402"/>
                    </a:lnTo>
                    <a:lnTo>
                      <a:pt x="2238" y="416"/>
                    </a:lnTo>
                    <a:lnTo>
                      <a:pt x="2218" y="410"/>
                    </a:lnTo>
                    <a:lnTo>
                      <a:pt x="2194" y="420"/>
                    </a:lnTo>
                    <a:lnTo>
                      <a:pt x="2170" y="430"/>
                    </a:lnTo>
                    <a:lnTo>
                      <a:pt x="2150" y="450"/>
                    </a:lnTo>
                    <a:lnTo>
                      <a:pt x="2142" y="470"/>
                    </a:lnTo>
                    <a:lnTo>
                      <a:pt x="2130" y="472"/>
                    </a:lnTo>
                    <a:lnTo>
                      <a:pt x="2116" y="456"/>
                    </a:lnTo>
                    <a:lnTo>
                      <a:pt x="2098" y="460"/>
                    </a:lnTo>
                    <a:lnTo>
                      <a:pt x="2086" y="476"/>
                    </a:lnTo>
                    <a:lnTo>
                      <a:pt x="2074" y="468"/>
                    </a:lnTo>
                    <a:lnTo>
                      <a:pt x="2064" y="472"/>
                    </a:lnTo>
                    <a:lnTo>
                      <a:pt x="2050" y="472"/>
                    </a:lnTo>
                    <a:lnTo>
                      <a:pt x="2046" y="486"/>
                    </a:lnTo>
                    <a:lnTo>
                      <a:pt x="2042" y="500"/>
                    </a:lnTo>
                    <a:lnTo>
                      <a:pt x="2036" y="518"/>
                    </a:lnTo>
                    <a:lnTo>
                      <a:pt x="2052" y="520"/>
                    </a:lnTo>
                    <a:lnTo>
                      <a:pt x="2058" y="540"/>
                    </a:lnTo>
                    <a:lnTo>
                      <a:pt x="2072" y="550"/>
                    </a:lnTo>
                    <a:lnTo>
                      <a:pt x="2066" y="564"/>
                    </a:lnTo>
                    <a:lnTo>
                      <a:pt x="2058" y="582"/>
                    </a:lnTo>
                    <a:lnTo>
                      <a:pt x="2060" y="600"/>
                    </a:lnTo>
                    <a:lnTo>
                      <a:pt x="2038" y="606"/>
                    </a:lnTo>
                    <a:lnTo>
                      <a:pt x="2044" y="626"/>
                    </a:lnTo>
                    <a:lnTo>
                      <a:pt x="2032" y="634"/>
                    </a:lnTo>
                    <a:lnTo>
                      <a:pt x="2028" y="658"/>
                    </a:lnTo>
                    <a:lnTo>
                      <a:pt x="2010" y="676"/>
                    </a:lnTo>
                    <a:lnTo>
                      <a:pt x="1986" y="628"/>
                    </a:lnTo>
                    <a:lnTo>
                      <a:pt x="1970" y="598"/>
                    </a:lnTo>
                    <a:lnTo>
                      <a:pt x="1962" y="562"/>
                    </a:lnTo>
                    <a:lnTo>
                      <a:pt x="1964" y="532"/>
                    </a:lnTo>
                    <a:lnTo>
                      <a:pt x="1972" y="516"/>
                    </a:lnTo>
                    <a:lnTo>
                      <a:pt x="1984" y="512"/>
                    </a:lnTo>
                    <a:lnTo>
                      <a:pt x="2000" y="498"/>
                    </a:lnTo>
                    <a:lnTo>
                      <a:pt x="2004" y="474"/>
                    </a:lnTo>
                    <a:lnTo>
                      <a:pt x="2012" y="458"/>
                    </a:lnTo>
                    <a:lnTo>
                      <a:pt x="2026" y="446"/>
                    </a:lnTo>
                    <a:lnTo>
                      <a:pt x="2028" y="420"/>
                    </a:lnTo>
                    <a:lnTo>
                      <a:pt x="2026" y="400"/>
                    </a:lnTo>
                    <a:lnTo>
                      <a:pt x="2018" y="410"/>
                    </a:lnTo>
                    <a:lnTo>
                      <a:pt x="2018" y="426"/>
                    </a:lnTo>
                    <a:lnTo>
                      <a:pt x="2002" y="446"/>
                    </a:lnTo>
                    <a:lnTo>
                      <a:pt x="1982" y="446"/>
                    </a:lnTo>
                    <a:lnTo>
                      <a:pt x="1974" y="426"/>
                    </a:lnTo>
                    <a:lnTo>
                      <a:pt x="1960" y="424"/>
                    </a:lnTo>
                    <a:lnTo>
                      <a:pt x="1948" y="426"/>
                    </a:lnTo>
                    <a:lnTo>
                      <a:pt x="1940" y="432"/>
                    </a:lnTo>
                    <a:lnTo>
                      <a:pt x="1930" y="442"/>
                    </a:lnTo>
                    <a:lnTo>
                      <a:pt x="1926" y="450"/>
                    </a:lnTo>
                    <a:lnTo>
                      <a:pt x="1918" y="460"/>
                    </a:lnTo>
                    <a:lnTo>
                      <a:pt x="1914" y="470"/>
                    </a:lnTo>
                    <a:lnTo>
                      <a:pt x="1916" y="478"/>
                    </a:lnTo>
                    <a:lnTo>
                      <a:pt x="1926" y="484"/>
                    </a:lnTo>
                    <a:lnTo>
                      <a:pt x="1926" y="494"/>
                    </a:lnTo>
                    <a:lnTo>
                      <a:pt x="1912" y="494"/>
                    </a:lnTo>
                    <a:lnTo>
                      <a:pt x="1902" y="498"/>
                    </a:lnTo>
                    <a:lnTo>
                      <a:pt x="1898" y="502"/>
                    </a:lnTo>
                    <a:lnTo>
                      <a:pt x="1888" y="502"/>
                    </a:lnTo>
                    <a:lnTo>
                      <a:pt x="1880" y="500"/>
                    </a:lnTo>
                    <a:lnTo>
                      <a:pt x="1874" y="494"/>
                    </a:lnTo>
                    <a:lnTo>
                      <a:pt x="1874" y="486"/>
                    </a:lnTo>
                    <a:lnTo>
                      <a:pt x="1868" y="482"/>
                    </a:lnTo>
                    <a:lnTo>
                      <a:pt x="1850" y="480"/>
                    </a:lnTo>
                    <a:lnTo>
                      <a:pt x="1836" y="490"/>
                    </a:lnTo>
                    <a:lnTo>
                      <a:pt x="1824" y="488"/>
                    </a:lnTo>
                    <a:lnTo>
                      <a:pt x="1800" y="490"/>
                    </a:lnTo>
                    <a:lnTo>
                      <a:pt x="1786" y="488"/>
                    </a:lnTo>
                    <a:lnTo>
                      <a:pt x="1758" y="488"/>
                    </a:lnTo>
                    <a:lnTo>
                      <a:pt x="1744" y="494"/>
                    </a:lnTo>
                    <a:lnTo>
                      <a:pt x="1728" y="518"/>
                    </a:lnTo>
                    <a:lnTo>
                      <a:pt x="1722" y="534"/>
                    </a:lnTo>
                    <a:lnTo>
                      <a:pt x="1698" y="562"/>
                    </a:lnTo>
                    <a:lnTo>
                      <a:pt x="1682" y="586"/>
                    </a:lnTo>
                    <a:lnTo>
                      <a:pt x="1680" y="598"/>
                    </a:lnTo>
                    <a:lnTo>
                      <a:pt x="1704" y="606"/>
                    </a:lnTo>
                    <a:lnTo>
                      <a:pt x="1716" y="622"/>
                    </a:lnTo>
                    <a:lnTo>
                      <a:pt x="1878" y="592"/>
                    </a:lnTo>
                    <a:lnTo>
                      <a:pt x="1890" y="624"/>
                    </a:lnTo>
                    <a:lnTo>
                      <a:pt x="1890" y="648"/>
                    </a:lnTo>
                    <a:lnTo>
                      <a:pt x="1862" y="774"/>
                    </a:lnTo>
                    <a:lnTo>
                      <a:pt x="1834" y="808"/>
                    </a:lnTo>
                    <a:lnTo>
                      <a:pt x="1814" y="818"/>
                    </a:lnTo>
                    <a:lnTo>
                      <a:pt x="1786" y="814"/>
                    </a:lnTo>
                    <a:lnTo>
                      <a:pt x="1752" y="824"/>
                    </a:lnTo>
                    <a:lnTo>
                      <a:pt x="1728" y="806"/>
                    </a:lnTo>
                    <a:lnTo>
                      <a:pt x="1738" y="766"/>
                    </a:lnTo>
                    <a:lnTo>
                      <a:pt x="1738" y="756"/>
                    </a:lnTo>
                    <a:lnTo>
                      <a:pt x="1684" y="760"/>
                    </a:lnTo>
                    <a:lnTo>
                      <a:pt x="1590" y="768"/>
                    </a:lnTo>
                    <a:lnTo>
                      <a:pt x="928" y="1144"/>
                    </a:lnTo>
                    <a:lnTo>
                      <a:pt x="572" y="1076"/>
                    </a:lnTo>
                    <a:lnTo>
                      <a:pt x="562" y="1056"/>
                    </a:lnTo>
                    <a:lnTo>
                      <a:pt x="528" y="1028"/>
                    </a:lnTo>
                    <a:lnTo>
                      <a:pt x="480" y="1018"/>
                    </a:lnTo>
                    <a:lnTo>
                      <a:pt x="526" y="974"/>
                    </a:lnTo>
                    <a:lnTo>
                      <a:pt x="522" y="952"/>
                    </a:lnTo>
                    <a:lnTo>
                      <a:pt x="514" y="934"/>
                    </a:lnTo>
                    <a:lnTo>
                      <a:pt x="504" y="906"/>
                    </a:lnTo>
                    <a:lnTo>
                      <a:pt x="510" y="904"/>
                    </a:lnTo>
                    <a:lnTo>
                      <a:pt x="526" y="904"/>
                    </a:lnTo>
                    <a:lnTo>
                      <a:pt x="524" y="896"/>
                    </a:lnTo>
                    <a:lnTo>
                      <a:pt x="516" y="884"/>
                    </a:lnTo>
                    <a:lnTo>
                      <a:pt x="508" y="880"/>
                    </a:lnTo>
                    <a:lnTo>
                      <a:pt x="502" y="880"/>
                    </a:lnTo>
                    <a:lnTo>
                      <a:pt x="498" y="886"/>
                    </a:lnTo>
                    <a:lnTo>
                      <a:pt x="492" y="886"/>
                    </a:lnTo>
                    <a:lnTo>
                      <a:pt x="490" y="878"/>
                    </a:lnTo>
                    <a:lnTo>
                      <a:pt x="486" y="862"/>
                    </a:lnTo>
                    <a:lnTo>
                      <a:pt x="476" y="860"/>
                    </a:lnTo>
                    <a:lnTo>
                      <a:pt x="470" y="852"/>
                    </a:lnTo>
                    <a:lnTo>
                      <a:pt x="466" y="844"/>
                    </a:lnTo>
                    <a:lnTo>
                      <a:pt x="458" y="836"/>
                    </a:lnTo>
                    <a:lnTo>
                      <a:pt x="454" y="824"/>
                    </a:lnTo>
                    <a:lnTo>
                      <a:pt x="472" y="816"/>
                    </a:lnTo>
                    <a:lnTo>
                      <a:pt x="500" y="804"/>
                    </a:lnTo>
                    <a:lnTo>
                      <a:pt x="486" y="776"/>
                    </a:lnTo>
                    <a:lnTo>
                      <a:pt x="456" y="776"/>
                    </a:lnTo>
                    <a:lnTo>
                      <a:pt x="434" y="794"/>
                    </a:lnTo>
                    <a:lnTo>
                      <a:pt x="412" y="804"/>
                    </a:lnTo>
                    <a:lnTo>
                      <a:pt x="404" y="830"/>
                    </a:lnTo>
                    <a:lnTo>
                      <a:pt x="414" y="860"/>
                    </a:lnTo>
                    <a:lnTo>
                      <a:pt x="440" y="898"/>
                    </a:lnTo>
                    <a:lnTo>
                      <a:pt x="466" y="914"/>
                    </a:lnTo>
                    <a:lnTo>
                      <a:pt x="452" y="928"/>
                    </a:lnTo>
                    <a:lnTo>
                      <a:pt x="438" y="932"/>
                    </a:lnTo>
                    <a:lnTo>
                      <a:pt x="416" y="938"/>
                    </a:lnTo>
                    <a:lnTo>
                      <a:pt x="390" y="926"/>
                    </a:lnTo>
                    <a:lnTo>
                      <a:pt x="366" y="912"/>
                    </a:lnTo>
                    <a:lnTo>
                      <a:pt x="348" y="890"/>
                    </a:lnTo>
                    <a:lnTo>
                      <a:pt x="326" y="874"/>
                    </a:lnTo>
                    <a:lnTo>
                      <a:pt x="292" y="842"/>
                    </a:lnTo>
                    <a:lnTo>
                      <a:pt x="252" y="816"/>
                    </a:lnTo>
                    <a:lnTo>
                      <a:pt x="266" y="792"/>
                    </a:lnTo>
                    <a:lnTo>
                      <a:pt x="270" y="772"/>
                    </a:lnTo>
                    <a:lnTo>
                      <a:pt x="236" y="780"/>
                    </a:lnTo>
                    <a:lnTo>
                      <a:pt x="216" y="792"/>
                    </a:lnTo>
                    <a:lnTo>
                      <a:pt x="226" y="804"/>
                    </a:lnTo>
                    <a:lnTo>
                      <a:pt x="240" y="818"/>
                    </a:lnTo>
                    <a:lnTo>
                      <a:pt x="216" y="830"/>
                    </a:lnTo>
                    <a:lnTo>
                      <a:pt x="202" y="828"/>
                    </a:lnTo>
                    <a:lnTo>
                      <a:pt x="188" y="808"/>
                    </a:lnTo>
                    <a:lnTo>
                      <a:pt x="178" y="788"/>
                    </a:lnTo>
                    <a:lnTo>
                      <a:pt x="158" y="790"/>
                    </a:lnTo>
                    <a:lnTo>
                      <a:pt x="152" y="800"/>
                    </a:lnTo>
                    <a:lnTo>
                      <a:pt x="148" y="806"/>
                    </a:lnTo>
                    <a:lnTo>
                      <a:pt x="104" y="826"/>
                    </a:lnTo>
                    <a:lnTo>
                      <a:pt x="10" y="752"/>
                    </a:lnTo>
                    <a:lnTo>
                      <a:pt x="0" y="624"/>
                    </a:lnTo>
                    <a:lnTo>
                      <a:pt x="6" y="598"/>
                    </a:lnTo>
                    <a:lnTo>
                      <a:pt x="2" y="568"/>
                    </a:lnTo>
                    <a:lnTo>
                      <a:pt x="12" y="536"/>
                    </a:lnTo>
                    <a:lnTo>
                      <a:pt x="28" y="514"/>
                    </a:lnTo>
                    <a:lnTo>
                      <a:pt x="28" y="532"/>
                    </a:lnTo>
                    <a:lnTo>
                      <a:pt x="42" y="552"/>
                    </a:lnTo>
                    <a:lnTo>
                      <a:pt x="52" y="528"/>
                    </a:lnTo>
                    <a:lnTo>
                      <a:pt x="36" y="504"/>
                    </a:lnTo>
                    <a:lnTo>
                      <a:pt x="60" y="498"/>
                    </a:lnTo>
                    <a:lnTo>
                      <a:pt x="78" y="494"/>
                    </a:lnTo>
                    <a:lnTo>
                      <a:pt x="90" y="496"/>
                    </a:lnTo>
                    <a:lnTo>
                      <a:pt x="106" y="496"/>
                    </a:lnTo>
                    <a:lnTo>
                      <a:pt x="106" y="488"/>
                    </a:lnTo>
                    <a:lnTo>
                      <a:pt x="116" y="486"/>
                    </a:lnTo>
                    <a:lnTo>
                      <a:pt x="124" y="488"/>
                    </a:lnTo>
                    <a:lnTo>
                      <a:pt x="128" y="482"/>
                    </a:lnTo>
                    <a:lnTo>
                      <a:pt x="126" y="474"/>
                    </a:lnTo>
                    <a:lnTo>
                      <a:pt x="118" y="468"/>
                    </a:lnTo>
                    <a:lnTo>
                      <a:pt x="106" y="468"/>
                    </a:lnTo>
                    <a:lnTo>
                      <a:pt x="94" y="428"/>
                    </a:lnTo>
                    <a:lnTo>
                      <a:pt x="88" y="342"/>
                    </a:lnTo>
                    <a:lnTo>
                      <a:pt x="82" y="300"/>
                    </a:lnTo>
                    <a:lnTo>
                      <a:pt x="80" y="268"/>
                    </a:lnTo>
                    <a:lnTo>
                      <a:pt x="86" y="250"/>
                    </a:lnTo>
                    <a:lnTo>
                      <a:pt x="112" y="238"/>
                    </a:lnTo>
                    <a:lnTo>
                      <a:pt x="130" y="236"/>
                    </a:lnTo>
                    <a:lnTo>
                      <a:pt x="152" y="23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49" name="Freeform 117"/>
              <p:cNvSpPr>
                <a:spLocks/>
              </p:cNvSpPr>
              <p:nvPr/>
            </p:nvSpPr>
            <p:spPr bwMode="ltGray">
              <a:xfrm>
                <a:off x="2867" y="1848"/>
                <a:ext cx="154" cy="191"/>
              </a:xfrm>
              <a:custGeom>
                <a:avLst/>
                <a:gdLst>
                  <a:gd name="T0" fmla="*/ 36 w 155"/>
                  <a:gd name="T1" fmla="*/ 35 h 171"/>
                  <a:gd name="T2" fmla="*/ 48 w 155"/>
                  <a:gd name="T3" fmla="*/ 25 h 171"/>
                  <a:gd name="T4" fmla="*/ 91 w 155"/>
                  <a:gd name="T5" fmla="*/ 0 h 171"/>
                  <a:gd name="T6" fmla="*/ 101 w 155"/>
                  <a:gd name="T7" fmla="*/ 4 h 171"/>
                  <a:gd name="T8" fmla="*/ 107 w 155"/>
                  <a:gd name="T9" fmla="*/ 17 h 171"/>
                  <a:gd name="T10" fmla="*/ 111 w 155"/>
                  <a:gd name="T11" fmla="*/ 28 h 171"/>
                  <a:gd name="T12" fmla="*/ 117 w 155"/>
                  <a:gd name="T13" fmla="*/ 39 h 171"/>
                  <a:gd name="T14" fmla="*/ 117 w 155"/>
                  <a:gd name="T15" fmla="*/ 45 h 171"/>
                  <a:gd name="T16" fmla="*/ 115 w 155"/>
                  <a:gd name="T17" fmla="*/ 52 h 171"/>
                  <a:gd name="T18" fmla="*/ 113 w 155"/>
                  <a:gd name="T19" fmla="*/ 58 h 171"/>
                  <a:gd name="T20" fmla="*/ 145 w 155"/>
                  <a:gd name="T21" fmla="*/ 76 h 171"/>
                  <a:gd name="T22" fmla="*/ 149 w 155"/>
                  <a:gd name="T23" fmla="*/ 105 h 171"/>
                  <a:gd name="T24" fmla="*/ 137 w 155"/>
                  <a:gd name="T25" fmla="*/ 121 h 171"/>
                  <a:gd name="T26" fmla="*/ 109 w 155"/>
                  <a:gd name="T27" fmla="*/ 118 h 171"/>
                  <a:gd name="T28" fmla="*/ 95 w 155"/>
                  <a:gd name="T29" fmla="*/ 116 h 171"/>
                  <a:gd name="T30" fmla="*/ 87 w 155"/>
                  <a:gd name="T31" fmla="*/ 118 h 171"/>
                  <a:gd name="T32" fmla="*/ 81 w 155"/>
                  <a:gd name="T33" fmla="*/ 157 h 171"/>
                  <a:gd name="T34" fmla="*/ 76 w 155"/>
                  <a:gd name="T35" fmla="*/ 163 h 171"/>
                  <a:gd name="T36" fmla="*/ 76 w 155"/>
                  <a:gd name="T37" fmla="*/ 174 h 171"/>
                  <a:gd name="T38" fmla="*/ 64 w 155"/>
                  <a:gd name="T39" fmla="*/ 170 h 171"/>
                  <a:gd name="T40" fmla="*/ 58 w 155"/>
                  <a:gd name="T41" fmla="*/ 168 h 171"/>
                  <a:gd name="T42" fmla="*/ 50 w 155"/>
                  <a:gd name="T43" fmla="*/ 160 h 171"/>
                  <a:gd name="T44" fmla="*/ 48 w 155"/>
                  <a:gd name="T45" fmla="*/ 170 h 171"/>
                  <a:gd name="T46" fmla="*/ 54 w 155"/>
                  <a:gd name="T47" fmla="*/ 178 h 171"/>
                  <a:gd name="T48" fmla="*/ 54 w 155"/>
                  <a:gd name="T49" fmla="*/ 194 h 171"/>
                  <a:gd name="T50" fmla="*/ 54 w 155"/>
                  <a:gd name="T51" fmla="*/ 202 h 171"/>
                  <a:gd name="T52" fmla="*/ 54 w 155"/>
                  <a:gd name="T53" fmla="*/ 210 h 171"/>
                  <a:gd name="T54" fmla="*/ 60 w 155"/>
                  <a:gd name="T55" fmla="*/ 212 h 171"/>
                  <a:gd name="T56" fmla="*/ 62 w 155"/>
                  <a:gd name="T57" fmla="*/ 226 h 171"/>
                  <a:gd name="T58" fmla="*/ 58 w 155"/>
                  <a:gd name="T59" fmla="*/ 237 h 171"/>
                  <a:gd name="T60" fmla="*/ 52 w 155"/>
                  <a:gd name="T61" fmla="*/ 242 h 171"/>
                  <a:gd name="T62" fmla="*/ 54 w 155"/>
                  <a:gd name="T63" fmla="*/ 262 h 171"/>
                  <a:gd name="T64" fmla="*/ 48 w 155"/>
                  <a:gd name="T65" fmla="*/ 278 h 171"/>
                  <a:gd name="T66" fmla="*/ 50 w 155"/>
                  <a:gd name="T67" fmla="*/ 288 h 171"/>
                  <a:gd name="T68" fmla="*/ 56 w 155"/>
                  <a:gd name="T69" fmla="*/ 296 h 171"/>
                  <a:gd name="T70" fmla="*/ 46 w 155"/>
                  <a:gd name="T71" fmla="*/ 296 h 171"/>
                  <a:gd name="T72" fmla="*/ 36 w 155"/>
                  <a:gd name="T73" fmla="*/ 288 h 171"/>
                  <a:gd name="T74" fmla="*/ 32 w 155"/>
                  <a:gd name="T75" fmla="*/ 267 h 171"/>
                  <a:gd name="T76" fmla="*/ 22 w 155"/>
                  <a:gd name="T77" fmla="*/ 248 h 171"/>
                  <a:gd name="T78" fmla="*/ 12 w 155"/>
                  <a:gd name="T79" fmla="*/ 216 h 171"/>
                  <a:gd name="T80" fmla="*/ 6 w 155"/>
                  <a:gd name="T81" fmla="*/ 189 h 171"/>
                  <a:gd name="T82" fmla="*/ 0 w 155"/>
                  <a:gd name="T83" fmla="*/ 181 h 171"/>
                  <a:gd name="T84" fmla="*/ 4 w 155"/>
                  <a:gd name="T85" fmla="*/ 163 h 171"/>
                  <a:gd name="T86" fmla="*/ 8 w 155"/>
                  <a:gd name="T87" fmla="*/ 152 h 171"/>
                  <a:gd name="T88" fmla="*/ 10 w 155"/>
                  <a:gd name="T89" fmla="*/ 143 h 171"/>
                  <a:gd name="T90" fmla="*/ 16 w 155"/>
                  <a:gd name="T91" fmla="*/ 132 h 171"/>
                  <a:gd name="T92" fmla="*/ 22 w 155"/>
                  <a:gd name="T93" fmla="*/ 118 h 171"/>
                  <a:gd name="T94" fmla="*/ 32 w 155"/>
                  <a:gd name="T95" fmla="*/ 42 h 171"/>
                  <a:gd name="T96" fmla="*/ 36 w 155"/>
                  <a:gd name="T97" fmla="*/ 35 h 1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5"/>
                  <a:gd name="T148" fmla="*/ 0 h 171"/>
                  <a:gd name="T149" fmla="*/ 155 w 155"/>
                  <a:gd name="T150" fmla="*/ 171 h 17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5" h="171">
                    <a:moveTo>
                      <a:pt x="36" y="20"/>
                    </a:moveTo>
                    <a:lnTo>
                      <a:pt x="48" y="14"/>
                    </a:lnTo>
                    <a:lnTo>
                      <a:pt x="96" y="0"/>
                    </a:lnTo>
                    <a:lnTo>
                      <a:pt x="106" y="4"/>
                    </a:lnTo>
                    <a:lnTo>
                      <a:pt x="112" y="10"/>
                    </a:lnTo>
                    <a:lnTo>
                      <a:pt x="116" y="16"/>
                    </a:lnTo>
                    <a:lnTo>
                      <a:pt x="122" y="22"/>
                    </a:lnTo>
                    <a:lnTo>
                      <a:pt x="122" y="26"/>
                    </a:lnTo>
                    <a:lnTo>
                      <a:pt x="120" y="30"/>
                    </a:lnTo>
                    <a:lnTo>
                      <a:pt x="118" y="34"/>
                    </a:lnTo>
                    <a:lnTo>
                      <a:pt x="150" y="44"/>
                    </a:lnTo>
                    <a:lnTo>
                      <a:pt x="154" y="60"/>
                    </a:lnTo>
                    <a:lnTo>
                      <a:pt x="142" y="70"/>
                    </a:lnTo>
                    <a:lnTo>
                      <a:pt x="114" y="68"/>
                    </a:lnTo>
                    <a:lnTo>
                      <a:pt x="100" y="66"/>
                    </a:lnTo>
                    <a:lnTo>
                      <a:pt x="92" y="68"/>
                    </a:lnTo>
                    <a:lnTo>
                      <a:pt x="86" y="90"/>
                    </a:lnTo>
                    <a:lnTo>
                      <a:pt x="76" y="94"/>
                    </a:lnTo>
                    <a:lnTo>
                      <a:pt x="76" y="100"/>
                    </a:lnTo>
                    <a:lnTo>
                      <a:pt x="64" y="98"/>
                    </a:lnTo>
                    <a:lnTo>
                      <a:pt x="58" y="96"/>
                    </a:lnTo>
                    <a:lnTo>
                      <a:pt x="50" y="92"/>
                    </a:lnTo>
                    <a:lnTo>
                      <a:pt x="48" y="98"/>
                    </a:lnTo>
                    <a:lnTo>
                      <a:pt x="54" y="102"/>
                    </a:lnTo>
                    <a:lnTo>
                      <a:pt x="54" y="112"/>
                    </a:lnTo>
                    <a:lnTo>
                      <a:pt x="54" y="116"/>
                    </a:lnTo>
                    <a:lnTo>
                      <a:pt x="54" y="120"/>
                    </a:lnTo>
                    <a:lnTo>
                      <a:pt x="60" y="122"/>
                    </a:lnTo>
                    <a:lnTo>
                      <a:pt x="62" y="130"/>
                    </a:lnTo>
                    <a:lnTo>
                      <a:pt x="58" y="136"/>
                    </a:lnTo>
                    <a:lnTo>
                      <a:pt x="52" y="140"/>
                    </a:lnTo>
                    <a:lnTo>
                      <a:pt x="54" y="150"/>
                    </a:lnTo>
                    <a:lnTo>
                      <a:pt x="48" y="160"/>
                    </a:lnTo>
                    <a:lnTo>
                      <a:pt x="50" y="166"/>
                    </a:lnTo>
                    <a:lnTo>
                      <a:pt x="56" y="170"/>
                    </a:lnTo>
                    <a:lnTo>
                      <a:pt x="46" y="170"/>
                    </a:lnTo>
                    <a:lnTo>
                      <a:pt x="36" y="166"/>
                    </a:lnTo>
                    <a:lnTo>
                      <a:pt x="32" y="154"/>
                    </a:lnTo>
                    <a:lnTo>
                      <a:pt x="22" y="142"/>
                    </a:lnTo>
                    <a:lnTo>
                      <a:pt x="12" y="124"/>
                    </a:lnTo>
                    <a:lnTo>
                      <a:pt x="6" y="108"/>
                    </a:lnTo>
                    <a:lnTo>
                      <a:pt x="0" y="104"/>
                    </a:lnTo>
                    <a:lnTo>
                      <a:pt x="4" y="94"/>
                    </a:lnTo>
                    <a:lnTo>
                      <a:pt x="8" y="88"/>
                    </a:lnTo>
                    <a:lnTo>
                      <a:pt x="10" y="82"/>
                    </a:lnTo>
                    <a:lnTo>
                      <a:pt x="16" y="76"/>
                    </a:lnTo>
                    <a:lnTo>
                      <a:pt x="22" y="68"/>
                    </a:lnTo>
                    <a:lnTo>
                      <a:pt x="32" y="24"/>
                    </a:lnTo>
                    <a:lnTo>
                      <a:pt x="36" y="2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50" name="Freeform 118"/>
              <p:cNvSpPr>
                <a:spLocks/>
              </p:cNvSpPr>
              <p:nvPr/>
            </p:nvSpPr>
            <p:spPr bwMode="ltGray">
              <a:xfrm>
                <a:off x="2805" y="1750"/>
                <a:ext cx="202" cy="126"/>
              </a:xfrm>
              <a:custGeom>
                <a:avLst/>
                <a:gdLst>
                  <a:gd name="T0" fmla="*/ 6 w 203"/>
                  <a:gd name="T1" fmla="*/ 62 h 113"/>
                  <a:gd name="T2" fmla="*/ 78 w 203"/>
                  <a:gd name="T3" fmla="*/ 0 h 113"/>
                  <a:gd name="T4" fmla="*/ 92 w 203"/>
                  <a:gd name="T5" fmla="*/ 13 h 113"/>
                  <a:gd name="T6" fmla="*/ 100 w 203"/>
                  <a:gd name="T7" fmla="*/ 20 h 113"/>
                  <a:gd name="T8" fmla="*/ 109 w 203"/>
                  <a:gd name="T9" fmla="*/ 16 h 113"/>
                  <a:gd name="T10" fmla="*/ 127 w 203"/>
                  <a:gd name="T11" fmla="*/ 39 h 113"/>
                  <a:gd name="T12" fmla="*/ 141 w 203"/>
                  <a:gd name="T13" fmla="*/ 16 h 113"/>
                  <a:gd name="T14" fmla="*/ 153 w 203"/>
                  <a:gd name="T15" fmla="*/ 4 h 113"/>
                  <a:gd name="T16" fmla="*/ 159 w 203"/>
                  <a:gd name="T17" fmla="*/ 20 h 113"/>
                  <a:gd name="T18" fmla="*/ 169 w 203"/>
                  <a:gd name="T19" fmla="*/ 39 h 113"/>
                  <a:gd name="T20" fmla="*/ 175 w 203"/>
                  <a:gd name="T21" fmla="*/ 58 h 113"/>
                  <a:gd name="T22" fmla="*/ 175 w 203"/>
                  <a:gd name="T23" fmla="*/ 84 h 113"/>
                  <a:gd name="T24" fmla="*/ 181 w 203"/>
                  <a:gd name="T25" fmla="*/ 107 h 113"/>
                  <a:gd name="T26" fmla="*/ 197 w 203"/>
                  <a:gd name="T27" fmla="*/ 120 h 113"/>
                  <a:gd name="T28" fmla="*/ 195 w 203"/>
                  <a:gd name="T29" fmla="*/ 152 h 113"/>
                  <a:gd name="T30" fmla="*/ 185 w 203"/>
                  <a:gd name="T31" fmla="*/ 152 h 113"/>
                  <a:gd name="T32" fmla="*/ 179 w 203"/>
                  <a:gd name="T33" fmla="*/ 185 h 113"/>
                  <a:gd name="T34" fmla="*/ 167 w 203"/>
                  <a:gd name="T35" fmla="*/ 191 h 113"/>
                  <a:gd name="T36" fmla="*/ 159 w 203"/>
                  <a:gd name="T37" fmla="*/ 173 h 113"/>
                  <a:gd name="T38" fmla="*/ 147 w 203"/>
                  <a:gd name="T39" fmla="*/ 169 h 113"/>
                  <a:gd name="T40" fmla="*/ 133 w 203"/>
                  <a:gd name="T41" fmla="*/ 183 h 113"/>
                  <a:gd name="T42" fmla="*/ 117 w 203"/>
                  <a:gd name="T43" fmla="*/ 191 h 113"/>
                  <a:gd name="T44" fmla="*/ 100 w 203"/>
                  <a:gd name="T45" fmla="*/ 193 h 113"/>
                  <a:gd name="T46" fmla="*/ 96 w 203"/>
                  <a:gd name="T47" fmla="*/ 165 h 113"/>
                  <a:gd name="T48" fmla="*/ 86 w 203"/>
                  <a:gd name="T49" fmla="*/ 148 h 113"/>
                  <a:gd name="T50" fmla="*/ 78 w 203"/>
                  <a:gd name="T51" fmla="*/ 134 h 113"/>
                  <a:gd name="T52" fmla="*/ 72 w 203"/>
                  <a:gd name="T53" fmla="*/ 120 h 113"/>
                  <a:gd name="T54" fmla="*/ 68 w 203"/>
                  <a:gd name="T55" fmla="*/ 107 h 113"/>
                  <a:gd name="T56" fmla="*/ 66 w 203"/>
                  <a:gd name="T57" fmla="*/ 94 h 113"/>
                  <a:gd name="T58" fmla="*/ 56 w 203"/>
                  <a:gd name="T59" fmla="*/ 94 h 113"/>
                  <a:gd name="T60" fmla="*/ 50 w 203"/>
                  <a:gd name="T61" fmla="*/ 107 h 113"/>
                  <a:gd name="T62" fmla="*/ 28 w 203"/>
                  <a:gd name="T63" fmla="*/ 107 h 113"/>
                  <a:gd name="T64" fmla="*/ 10 w 203"/>
                  <a:gd name="T65" fmla="*/ 96 h 113"/>
                  <a:gd name="T66" fmla="*/ 0 w 203"/>
                  <a:gd name="T67" fmla="*/ 72 h 1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3"/>
                  <a:gd name="T103" fmla="*/ 0 h 113"/>
                  <a:gd name="T104" fmla="*/ 203 w 203"/>
                  <a:gd name="T105" fmla="*/ 113 h 1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3" h="113">
                    <a:moveTo>
                      <a:pt x="0" y="42"/>
                    </a:moveTo>
                    <a:lnTo>
                      <a:pt x="6" y="36"/>
                    </a:lnTo>
                    <a:lnTo>
                      <a:pt x="62" y="2"/>
                    </a:lnTo>
                    <a:lnTo>
                      <a:pt x="78" y="0"/>
                    </a:lnTo>
                    <a:lnTo>
                      <a:pt x="88" y="4"/>
                    </a:lnTo>
                    <a:lnTo>
                      <a:pt x="92" y="8"/>
                    </a:lnTo>
                    <a:lnTo>
                      <a:pt x="96" y="10"/>
                    </a:lnTo>
                    <a:lnTo>
                      <a:pt x="100" y="12"/>
                    </a:lnTo>
                    <a:lnTo>
                      <a:pt x="108" y="12"/>
                    </a:lnTo>
                    <a:lnTo>
                      <a:pt x="114" y="10"/>
                    </a:lnTo>
                    <a:lnTo>
                      <a:pt x="124" y="12"/>
                    </a:lnTo>
                    <a:lnTo>
                      <a:pt x="132" y="22"/>
                    </a:lnTo>
                    <a:lnTo>
                      <a:pt x="138" y="18"/>
                    </a:lnTo>
                    <a:lnTo>
                      <a:pt x="146" y="10"/>
                    </a:lnTo>
                    <a:lnTo>
                      <a:pt x="150" y="6"/>
                    </a:lnTo>
                    <a:lnTo>
                      <a:pt x="158" y="4"/>
                    </a:lnTo>
                    <a:lnTo>
                      <a:pt x="162" y="6"/>
                    </a:lnTo>
                    <a:lnTo>
                      <a:pt x="164" y="12"/>
                    </a:lnTo>
                    <a:lnTo>
                      <a:pt x="170" y="20"/>
                    </a:lnTo>
                    <a:lnTo>
                      <a:pt x="174" y="22"/>
                    </a:lnTo>
                    <a:lnTo>
                      <a:pt x="178" y="26"/>
                    </a:lnTo>
                    <a:lnTo>
                      <a:pt x="180" y="34"/>
                    </a:lnTo>
                    <a:lnTo>
                      <a:pt x="180" y="42"/>
                    </a:lnTo>
                    <a:lnTo>
                      <a:pt x="180" y="48"/>
                    </a:lnTo>
                    <a:lnTo>
                      <a:pt x="180" y="58"/>
                    </a:lnTo>
                    <a:lnTo>
                      <a:pt x="186" y="62"/>
                    </a:lnTo>
                    <a:lnTo>
                      <a:pt x="196" y="64"/>
                    </a:lnTo>
                    <a:lnTo>
                      <a:pt x="202" y="70"/>
                    </a:lnTo>
                    <a:lnTo>
                      <a:pt x="200" y="82"/>
                    </a:lnTo>
                    <a:lnTo>
                      <a:pt x="200" y="88"/>
                    </a:lnTo>
                    <a:lnTo>
                      <a:pt x="194" y="88"/>
                    </a:lnTo>
                    <a:lnTo>
                      <a:pt x="190" y="88"/>
                    </a:lnTo>
                    <a:lnTo>
                      <a:pt x="186" y="96"/>
                    </a:lnTo>
                    <a:lnTo>
                      <a:pt x="184" y="108"/>
                    </a:lnTo>
                    <a:lnTo>
                      <a:pt x="182" y="112"/>
                    </a:lnTo>
                    <a:lnTo>
                      <a:pt x="172" y="110"/>
                    </a:lnTo>
                    <a:lnTo>
                      <a:pt x="166" y="108"/>
                    </a:lnTo>
                    <a:lnTo>
                      <a:pt x="164" y="100"/>
                    </a:lnTo>
                    <a:lnTo>
                      <a:pt x="158" y="96"/>
                    </a:lnTo>
                    <a:lnTo>
                      <a:pt x="152" y="98"/>
                    </a:lnTo>
                    <a:lnTo>
                      <a:pt x="144" y="102"/>
                    </a:lnTo>
                    <a:lnTo>
                      <a:pt x="138" y="106"/>
                    </a:lnTo>
                    <a:lnTo>
                      <a:pt x="134" y="110"/>
                    </a:lnTo>
                    <a:lnTo>
                      <a:pt x="122" y="110"/>
                    </a:lnTo>
                    <a:lnTo>
                      <a:pt x="106" y="108"/>
                    </a:lnTo>
                    <a:lnTo>
                      <a:pt x="100" y="112"/>
                    </a:lnTo>
                    <a:lnTo>
                      <a:pt x="96" y="108"/>
                    </a:lnTo>
                    <a:lnTo>
                      <a:pt x="96" y="96"/>
                    </a:lnTo>
                    <a:lnTo>
                      <a:pt x="96" y="88"/>
                    </a:lnTo>
                    <a:lnTo>
                      <a:pt x="86" y="86"/>
                    </a:lnTo>
                    <a:lnTo>
                      <a:pt x="82" y="82"/>
                    </a:lnTo>
                    <a:lnTo>
                      <a:pt x="78" y="78"/>
                    </a:lnTo>
                    <a:lnTo>
                      <a:pt x="74" y="74"/>
                    </a:lnTo>
                    <a:lnTo>
                      <a:pt x="72" y="70"/>
                    </a:lnTo>
                    <a:lnTo>
                      <a:pt x="70" y="64"/>
                    </a:lnTo>
                    <a:lnTo>
                      <a:pt x="68" y="62"/>
                    </a:lnTo>
                    <a:lnTo>
                      <a:pt x="68" y="58"/>
                    </a:lnTo>
                    <a:lnTo>
                      <a:pt x="66" y="54"/>
                    </a:lnTo>
                    <a:lnTo>
                      <a:pt x="64" y="54"/>
                    </a:lnTo>
                    <a:lnTo>
                      <a:pt x="56" y="54"/>
                    </a:lnTo>
                    <a:lnTo>
                      <a:pt x="52" y="56"/>
                    </a:lnTo>
                    <a:lnTo>
                      <a:pt x="50" y="62"/>
                    </a:lnTo>
                    <a:lnTo>
                      <a:pt x="46" y="64"/>
                    </a:lnTo>
                    <a:lnTo>
                      <a:pt x="28" y="62"/>
                    </a:lnTo>
                    <a:lnTo>
                      <a:pt x="22" y="60"/>
                    </a:lnTo>
                    <a:lnTo>
                      <a:pt x="10" y="56"/>
                    </a:lnTo>
                    <a:lnTo>
                      <a:pt x="8" y="48"/>
                    </a:lnTo>
                    <a:lnTo>
                      <a:pt x="0" y="4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51" name="Freeform 119"/>
              <p:cNvSpPr>
                <a:spLocks/>
              </p:cNvSpPr>
              <p:nvPr/>
            </p:nvSpPr>
            <p:spPr bwMode="ltGray">
              <a:xfrm>
                <a:off x="2739" y="1685"/>
                <a:ext cx="160" cy="99"/>
              </a:xfrm>
              <a:custGeom>
                <a:avLst/>
                <a:gdLst>
                  <a:gd name="T0" fmla="*/ 64 w 161"/>
                  <a:gd name="T1" fmla="*/ 4 h 89"/>
                  <a:gd name="T2" fmla="*/ 72 w 161"/>
                  <a:gd name="T3" fmla="*/ 16 h 89"/>
                  <a:gd name="T4" fmla="*/ 121 w 161"/>
                  <a:gd name="T5" fmla="*/ 65 h 89"/>
                  <a:gd name="T6" fmla="*/ 127 w 161"/>
                  <a:gd name="T7" fmla="*/ 65 h 89"/>
                  <a:gd name="T8" fmla="*/ 133 w 161"/>
                  <a:gd name="T9" fmla="*/ 61 h 89"/>
                  <a:gd name="T10" fmla="*/ 137 w 161"/>
                  <a:gd name="T11" fmla="*/ 61 h 89"/>
                  <a:gd name="T12" fmla="*/ 141 w 161"/>
                  <a:gd name="T13" fmla="*/ 65 h 89"/>
                  <a:gd name="T14" fmla="*/ 145 w 161"/>
                  <a:gd name="T15" fmla="*/ 65 h 89"/>
                  <a:gd name="T16" fmla="*/ 145 w 161"/>
                  <a:gd name="T17" fmla="*/ 72 h 89"/>
                  <a:gd name="T18" fmla="*/ 149 w 161"/>
                  <a:gd name="T19" fmla="*/ 76 h 89"/>
                  <a:gd name="T20" fmla="*/ 151 w 161"/>
                  <a:gd name="T21" fmla="*/ 86 h 89"/>
                  <a:gd name="T22" fmla="*/ 155 w 161"/>
                  <a:gd name="T23" fmla="*/ 92 h 89"/>
                  <a:gd name="T24" fmla="*/ 155 w 161"/>
                  <a:gd name="T25" fmla="*/ 99 h 89"/>
                  <a:gd name="T26" fmla="*/ 155 w 161"/>
                  <a:gd name="T27" fmla="*/ 109 h 89"/>
                  <a:gd name="T28" fmla="*/ 153 w 161"/>
                  <a:gd name="T29" fmla="*/ 120 h 89"/>
                  <a:gd name="T30" fmla="*/ 147 w 161"/>
                  <a:gd name="T31" fmla="*/ 120 h 89"/>
                  <a:gd name="T32" fmla="*/ 139 w 161"/>
                  <a:gd name="T33" fmla="*/ 109 h 89"/>
                  <a:gd name="T34" fmla="*/ 133 w 161"/>
                  <a:gd name="T35" fmla="*/ 107 h 89"/>
                  <a:gd name="T36" fmla="*/ 129 w 161"/>
                  <a:gd name="T37" fmla="*/ 111 h 89"/>
                  <a:gd name="T38" fmla="*/ 121 w 161"/>
                  <a:gd name="T39" fmla="*/ 120 h 89"/>
                  <a:gd name="T40" fmla="*/ 99 w 161"/>
                  <a:gd name="T41" fmla="*/ 125 h 89"/>
                  <a:gd name="T42" fmla="*/ 99 w 161"/>
                  <a:gd name="T43" fmla="*/ 133 h 89"/>
                  <a:gd name="T44" fmla="*/ 99 w 161"/>
                  <a:gd name="T45" fmla="*/ 136 h 89"/>
                  <a:gd name="T46" fmla="*/ 95 w 161"/>
                  <a:gd name="T47" fmla="*/ 139 h 89"/>
                  <a:gd name="T48" fmla="*/ 93 w 161"/>
                  <a:gd name="T49" fmla="*/ 142 h 89"/>
                  <a:gd name="T50" fmla="*/ 89 w 161"/>
                  <a:gd name="T51" fmla="*/ 147 h 89"/>
                  <a:gd name="T52" fmla="*/ 87 w 161"/>
                  <a:gd name="T53" fmla="*/ 147 h 89"/>
                  <a:gd name="T54" fmla="*/ 85 w 161"/>
                  <a:gd name="T55" fmla="*/ 147 h 89"/>
                  <a:gd name="T56" fmla="*/ 76 w 161"/>
                  <a:gd name="T57" fmla="*/ 150 h 89"/>
                  <a:gd name="T58" fmla="*/ 64 w 161"/>
                  <a:gd name="T59" fmla="*/ 147 h 89"/>
                  <a:gd name="T60" fmla="*/ 44 w 161"/>
                  <a:gd name="T61" fmla="*/ 142 h 89"/>
                  <a:gd name="T62" fmla="*/ 22 w 161"/>
                  <a:gd name="T63" fmla="*/ 125 h 89"/>
                  <a:gd name="T64" fmla="*/ 0 w 161"/>
                  <a:gd name="T65" fmla="*/ 81 h 89"/>
                  <a:gd name="T66" fmla="*/ 0 w 161"/>
                  <a:gd name="T67" fmla="*/ 44 h 89"/>
                  <a:gd name="T68" fmla="*/ 22 w 161"/>
                  <a:gd name="T69" fmla="*/ 13 h 89"/>
                  <a:gd name="T70" fmla="*/ 46 w 161"/>
                  <a:gd name="T71" fmla="*/ 0 h 89"/>
                  <a:gd name="T72" fmla="*/ 64 w 161"/>
                  <a:gd name="T73" fmla="*/ 4 h 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1"/>
                  <a:gd name="T112" fmla="*/ 0 h 89"/>
                  <a:gd name="T113" fmla="*/ 161 w 161"/>
                  <a:gd name="T114" fmla="*/ 89 h 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1" h="89">
                    <a:moveTo>
                      <a:pt x="64" y="4"/>
                    </a:moveTo>
                    <a:lnTo>
                      <a:pt x="72" y="10"/>
                    </a:lnTo>
                    <a:lnTo>
                      <a:pt x="126" y="38"/>
                    </a:lnTo>
                    <a:lnTo>
                      <a:pt x="132" y="38"/>
                    </a:lnTo>
                    <a:lnTo>
                      <a:pt x="138" y="36"/>
                    </a:lnTo>
                    <a:lnTo>
                      <a:pt x="142" y="36"/>
                    </a:lnTo>
                    <a:lnTo>
                      <a:pt x="146" y="38"/>
                    </a:lnTo>
                    <a:lnTo>
                      <a:pt x="150" y="38"/>
                    </a:lnTo>
                    <a:lnTo>
                      <a:pt x="150" y="42"/>
                    </a:lnTo>
                    <a:lnTo>
                      <a:pt x="154" y="44"/>
                    </a:lnTo>
                    <a:lnTo>
                      <a:pt x="156" y="50"/>
                    </a:lnTo>
                    <a:lnTo>
                      <a:pt x="160" y="54"/>
                    </a:lnTo>
                    <a:lnTo>
                      <a:pt x="160" y="58"/>
                    </a:lnTo>
                    <a:lnTo>
                      <a:pt x="160" y="64"/>
                    </a:lnTo>
                    <a:lnTo>
                      <a:pt x="158" y="70"/>
                    </a:lnTo>
                    <a:lnTo>
                      <a:pt x="152" y="70"/>
                    </a:lnTo>
                    <a:lnTo>
                      <a:pt x="144" y="64"/>
                    </a:lnTo>
                    <a:lnTo>
                      <a:pt x="138" y="62"/>
                    </a:lnTo>
                    <a:lnTo>
                      <a:pt x="134" y="66"/>
                    </a:lnTo>
                    <a:lnTo>
                      <a:pt x="126" y="70"/>
                    </a:lnTo>
                    <a:lnTo>
                      <a:pt x="104" y="74"/>
                    </a:lnTo>
                    <a:lnTo>
                      <a:pt x="104" y="78"/>
                    </a:lnTo>
                    <a:lnTo>
                      <a:pt x="104" y="80"/>
                    </a:lnTo>
                    <a:lnTo>
                      <a:pt x="100" y="82"/>
                    </a:lnTo>
                    <a:lnTo>
                      <a:pt x="98" y="84"/>
                    </a:lnTo>
                    <a:lnTo>
                      <a:pt x="94" y="86"/>
                    </a:lnTo>
                    <a:lnTo>
                      <a:pt x="92" y="86"/>
                    </a:lnTo>
                    <a:lnTo>
                      <a:pt x="90" y="86"/>
                    </a:lnTo>
                    <a:lnTo>
                      <a:pt x="76" y="88"/>
                    </a:lnTo>
                    <a:lnTo>
                      <a:pt x="64" y="86"/>
                    </a:lnTo>
                    <a:lnTo>
                      <a:pt x="44" y="84"/>
                    </a:lnTo>
                    <a:lnTo>
                      <a:pt x="22" y="74"/>
                    </a:lnTo>
                    <a:lnTo>
                      <a:pt x="0" y="48"/>
                    </a:lnTo>
                    <a:lnTo>
                      <a:pt x="0" y="26"/>
                    </a:lnTo>
                    <a:lnTo>
                      <a:pt x="22" y="8"/>
                    </a:lnTo>
                    <a:lnTo>
                      <a:pt x="46" y="0"/>
                    </a:lnTo>
                    <a:lnTo>
                      <a:pt x="64"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52" name="Freeform 120"/>
              <p:cNvSpPr>
                <a:spLocks/>
              </p:cNvSpPr>
              <p:nvPr/>
            </p:nvSpPr>
            <p:spPr bwMode="ltGray">
              <a:xfrm>
                <a:off x="2765" y="1595"/>
                <a:ext cx="155" cy="151"/>
              </a:xfrm>
              <a:custGeom>
                <a:avLst/>
                <a:gdLst>
                  <a:gd name="T0" fmla="*/ 8 w 155"/>
                  <a:gd name="T1" fmla="*/ 45 h 135"/>
                  <a:gd name="T2" fmla="*/ 20 w 155"/>
                  <a:gd name="T3" fmla="*/ 28 h 135"/>
                  <a:gd name="T4" fmla="*/ 26 w 155"/>
                  <a:gd name="T5" fmla="*/ 25 h 135"/>
                  <a:gd name="T6" fmla="*/ 62 w 155"/>
                  <a:gd name="T7" fmla="*/ 0 h 135"/>
                  <a:gd name="T8" fmla="*/ 70 w 155"/>
                  <a:gd name="T9" fmla="*/ 11 h 135"/>
                  <a:gd name="T10" fmla="*/ 74 w 155"/>
                  <a:gd name="T11" fmla="*/ 17 h 135"/>
                  <a:gd name="T12" fmla="*/ 78 w 155"/>
                  <a:gd name="T13" fmla="*/ 25 h 135"/>
                  <a:gd name="T14" fmla="*/ 82 w 155"/>
                  <a:gd name="T15" fmla="*/ 25 h 135"/>
                  <a:gd name="T16" fmla="*/ 86 w 155"/>
                  <a:gd name="T17" fmla="*/ 21 h 135"/>
                  <a:gd name="T18" fmla="*/ 94 w 155"/>
                  <a:gd name="T19" fmla="*/ 17 h 135"/>
                  <a:gd name="T20" fmla="*/ 100 w 155"/>
                  <a:gd name="T21" fmla="*/ 13 h 135"/>
                  <a:gd name="T22" fmla="*/ 106 w 155"/>
                  <a:gd name="T23" fmla="*/ 13 h 135"/>
                  <a:gd name="T24" fmla="*/ 114 w 155"/>
                  <a:gd name="T25" fmla="*/ 13 h 135"/>
                  <a:gd name="T26" fmla="*/ 124 w 155"/>
                  <a:gd name="T27" fmla="*/ 13 h 135"/>
                  <a:gd name="T28" fmla="*/ 132 w 155"/>
                  <a:gd name="T29" fmla="*/ 13 h 135"/>
                  <a:gd name="T30" fmla="*/ 140 w 155"/>
                  <a:gd name="T31" fmla="*/ 13 h 135"/>
                  <a:gd name="T32" fmla="*/ 142 w 155"/>
                  <a:gd name="T33" fmla="*/ 31 h 135"/>
                  <a:gd name="T34" fmla="*/ 148 w 155"/>
                  <a:gd name="T35" fmla="*/ 49 h 135"/>
                  <a:gd name="T36" fmla="*/ 150 w 155"/>
                  <a:gd name="T37" fmla="*/ 67 h 135"/>
                  <a:gd name="T38" fmla="*/ 148 w 155"/>
                  <a:gd name="T39" fmla="*/ 92 h 135"/>
                  <a:gd name="T40" fmla="*/ 144 w 155"/>
                  <a:gd name="T41" fmla="*/ 103 h 135"/>
                  <a:gd name="T42" fmla="*/ 146 w 155"/>
                  <a:gd name="T43" fmla="*/ 116 h 135"/>
                  <a:gd name="T44" fmla="*/ 150 w 155"/>
                  <a:gd name="T45" fmla="*/ 128 h 135"/>
                  <a:gd name="T46" fmla="*/ 152 w 155"/>
                  <a:gd name="T47" fmla="*/ 144 h 135"/>
                  <a:gd name="T48" fmla="*/ 154 w 155"/>
                  <a:gd name="T49" fmla="*/ 158 h 135"/>
                  <a:gd name="T50" fmla="*/ 150 w 155"/>
                  <a:gd name="T51" fmla="*/ 176 h 135"/>
                  <a:gd name="T52" fmla="*/ 140 w 155"/>
                  <a:gd name="T53" fmla="*/ 179 h 135"/>
                  <a:gd name="T54" fmla="*/ 136 w 155"/>
                  <a:gd name="T55" fmla="*/ 192 h 135"/>
                  <a:gd name="T56" fmla="*/ 134 w 155"/>
                  <a:gd name="T57" fmla="*/ 208 h 135"/>
                  <a:gd name="T58" fmla="*/ 134 w 155"/>
                  <a:gd name="T59" fmla="*/ 224 h 135"/>
                  <a:gd name="T60" fmla="*/ 132 w 155"/>
                  <a:gd name="T61" fmla="*/ 235 h 135"/>
                  <a:gd name="T62" fmla="*/ 122 w 155"/>
                  <a:gd name="T63" fmla="*/ 224 h 135"/>
                  <a:gd name="T64" fmla="*/ 112 w 155"/>
                  <a:gd name="T65" fmla="*/ 213 h 135"/>
                  <a:gd name="T66" fmla="*/ 106 w 155"/>
                  <a:gd name="T67" fmla="*/ 217 h 135"/>
                  <a:gd name="T68" fmla="*/ 100 w 155"/>
                  <a:gd name="T69" fmla="*/ 221 h 135"/>
                  <a:gd name="T70" fmla="*/ 86 w 155"/>
                  <a:gd name="T71" fmla="*/ 210 h 135"/>
                  <a:gd name="T72" fmla="*/ 80 w 155"/>
                  <a:gd name="T73" fmla="*/ 210 h 135"/>
                  <a:gd name="T74" fmla="*/ 74 w 155"/>
                  <a:gd name="T75" fmla="*/ 210 h 135"/>
                  <a:gd name="T76" fmla="*/ 70 w 155"/>
                  <a:gd name="T77" fmla="*/ 202 h 135"/>
                  <a:gd name="T78" fmla="*/ 66 w 155"/>
                  <a:gd name="T79" fmla="*/ 192 h 135"/>
                  <a:gd name="T80" fmla="*/ 62 w 155"/>
                  <a:gd name="T81" fmla="*/ 187 h 135"/>
                  <a:gd name="T82" fmla="*/ 52 w 155"/>
                  <a:gd name="T83" fmla="*/ 176 h 135"/>
                  <a:gd name="T84" fmla="*/ 32 w 155"/>
                  <a:gd name="T85" fmla="*/ 176 h 135"/>
                  <a:gd name="T86" fmla="*/ 30 w 155"/>
                  <a:gd name="T87" fmla="*/ 164 h 135"/>
                  <a:gd name="T88" fmla="*/ 30 w 155"/>
                  <a:gd name="T89" fmla="*/ 154 h 135"/>
                  <a:gd name="T90" fmla="*/ 28 w 155"/>
                  <a:gd name="T91" fmla="*/ 150 h 135"/>
                  <a:gd name="T92" fmla="*/ 24 w 155"/>
                  <a:gd name="T93" fmla="*/ 150 h 135"/>
                  <a:gd name="T94" fmla="*/ 20 w 155"/>
                  <a:gd name="T95" fmla="*/ 150 h 135"/>
                  <a:gd name="T96" fmla="*/ 18 w 155"/>
                  <a:gd name="T97" fmla="*/ 150 h 135"/>
                  <a:gd name="T98" fmla="*/ 12 w 155"/>
                  <a:gd name="T99" fmla="*/ 150 h 135"/>
                  <a:gd name="T100" fmla="*/ 4 w 155"/>
                  <a:gd name="T101" fmla="*/ 147 h 135"/>
                  <a:gd name="T102" fmla="*/ 0 w 155"/>
                  <a:gd name="T103" fmla="*/ 63 h 135"/>
                  <a:gd name="T104" fmla="*/ 8 w 155"/>
                  <a:gd name="T105" fmla="*/ 45 h 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5"/>
                  <a:gd name="T160" fmla="*/ 0 h 135"/>
                  <a:gd name="T161" fmla="*/ 155 w 155"/>
                  <a:gd name="T162" fmla="*/ 135 h 13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5" h="135">
                    <a:moveTo>
                      <a:pt x="8" y="26"/>
                    </a:moveTo>
                    <a:lnTo>
                      <a:pt x="20" y="16"/>
                    </a:lnTo>
                    <a:lnTo>
                      <a:pt x="26" y="14"/>
                    </a:lnTo>
                    <a:lnTo>
                      <a:pt x="62" y="0"/>
                    </a:lnTo>
                    <a:lnTo>
                      <a:pt x="70" y="6"/>
                    </a:lnTo>
                    <a:lnTo>
                      <a:pt x="74" y="10"/>
                    </a:lnTo>
                    <a:lnTo>
                      <a:pt x="78" y="14"/>
                    </a:lnTo>
                    <a:lnTo>
                      <a:pt x="82" y="14"/>
                    </a:lnTo>
                    <a:lnTo>
                      <a:pt x="86" y="12"/>
                    </a:lnTo>
                    <a:lnTo>
                      <a:pt x="94" y="10"/>
                    </a:lnTo>
                    <a:lnTo>
                      <a:pt x="100" y="8"/>
                    </a:lnTo>
                    <a:lnTo>
                      <a:pt x="106" y="8"/>
                    </a:lnTo>
                    <a:lnTo>
                      <a:pt x="114" y="8"/>
                    </a:lnTo>
                    <a:lnTo>
                      <a:pt x="124" y="8"/>
                    </a:lnTo>
                    <a:lnTo>
                      <a:pt x="132" y="8"/>
                    </a:lnTo>
                    <a:lnTo>
                      <a:pt x="140" y="8"/>
                    </a:lnTo>
                    <a:lnTo>
                      <a:pt x="142" y="18"/>
                    </a:lnTo>
                    <a:lnTo>
                      <a:pt x="148" y="28"/>
                    </a:lnTo>
                    <a:lnTo>
                      <a:pt x="150" y="38"/>
                    </a:lnTo>
                    <a:lnTo>
                      <a:pt x="148" y="52"/>
                    </a:lnTo>
                    <a:lnTo>
                      <a:pt x="144" y="58"/>
                    </a:lnTo>
                    <a:lnTo>
                      <a:pt x="146" y="66"/>
                    </a:lnTo>
                    <a:lnTo>
                      <a:pt x="150" y="72"/>
                    </a:lnTo>
                    <a:lnTo>
                      <a:pt x="152" y="82"/>
                    </a:lnTo>
                    <a:lnTo>
                      <a:pt x="154" y="90"/>
                    </a:lnTo>
                    <a:lnTo>
                      <a:pt x="150" y="100"/>
                    </a:lnTo>
                    <a:lnTo>
                      <a:pt x="140" y="102"/>
                    </a:lnTo>
                    <a:lnTo>
                      <a:pt x="136" y="110"/>
                    </a:lnTo>
                    <a:lnTo>
                      <a:pt x="134" y="118"/>
                    </a:lnTo>
                    <a:lnTo>
                      <a:pt x="134" y="128"/>
                    </a:lnTo>
                    <a:lnTo>
                      <a:pt x="132" y="134"/>
                    </a:lnTo>
                    <a:lnTo>
                      <a:pt x="122" y="128"/>
                    </a:lnTo>
                    <a:lnTo>
                      <a:pt x="112" y="122"/>
                    </a:lnTo>
                    <a:lnTo>
                      <a:pt x="106" y="124"/>
                    </a:lnTo>
                    <a:lnTo>
                      <a:pt x="100" y="126"/>
                    </a:lnTo>
                    <a:lnTo>
                      <a:pt x="86" y="120"/>
                    </a:lnTo>
                    <a:lnTo>
                      <a:pt x="80" y="120"/>
                    </a:lnTo>
                    <a:lnTo>
                      <a:pt x="74" y="120"/>
                    </a:lnTo>
                    <a:lnTo>
                      <a:pt x="70" y="116"/>
                    </a:lnTo>
                    <a:lnTo>
                      <a:pt x="66" y="110"/>
                    </a:lnTo>
                    <a:lnTo>
                      <a:pt x="62" y="106"/>
                    </a:lnTo>
                    <a:lnTo>
                      <a:pt x="52" y="100"/>
                    </a:lnTo>
                    <a:lnTo>
                      <a:pt x="32" y="100"/>
                    </a:lnTo>
                    <a:lnTo>
                      <a:pt x="30" y="94"/>
                    </a:lnTo>
                    <a:lnTo>
                      <a:pt x="30" y="88"/>
                    </a:lnTo>
                    <a:lnTo>
                      <a:pt x="28" y="86"/>
                    </a:lnTo>
                    <a:lnTo>
                      <a:pt x="24" y="86"/>
                    </a:lnTo>
                    <a:lnTo>
                      <a:pt x="20" y="86"/>
                    </a:lnTo>
                    <a:lnTo>
                      <a:pt x="18" y="86"/>
                    </a:lnTo>
                    <a:lnTo>
                      <a:pt x="12" y="86"/>
                    </a:lnTo>
                    <a:lnTo>
                      <a:pt x="4" y="84"/>
                    </a:lnTo>
                    <a:lnTo>
                      <a:pt x="0" y="36"/>
                    </a:lnTo>
                    <a:lnTo>
                      <a:pt x="8" y="2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53" name="Freeform 121"/>
              <p:cNvSpPr>
                <a:spLocks/>
              </p:cNvSpPr>
              <p:nvPr/>
            </p:nvSpPr>
            <p:spPr bwMode="ltGray">
              <a:xfrm>
                <a:off x="2443" y="1591"/>
                <a:ext cx="42" cy="43"/>
              </a:xfrm>
              <a:custGeom>
                <a:avLst/>
                <a:gdLst>
                  <a:gd name="T0" fmla="*/ 12 w 41"/>
                  <a:gd name="T1" fmla="*/ 2 h 39"/>
                  <a:gd name="T2" fmla="*/ 18 w 41"/>
                  <a:gd name="T3" fmla="*/ 0 h 39"/>
                  <a:gd name="T4" fmla="*/ 33 w 41"/>
                  <a:gd name="T5" fmla="*/ 2 h 39"/>
                  <a:gd name="T6" fmla="*/ 39 w 41"/>
                  <a:gd name="T7" fmla="*/ 4 h 39"/>
                  <a:gd name="T8" fmla="*/ 41 w 41"/>
                  <a:gd name="T9" fmla="*/ 15 h 39"/>
                  <a:gd name="T10" fmla="*/ 43 w 41"/>
                  <a:gd name="T11" fmla="*/ 23 h 39"/>
                  <a:gd name="T12" fmla="*/ 45 w 41"/>
                  <a:gd name="T13" fmla="*/ 29 h 39"/>
                  <a:gd name="T14" fmla="*/ 45 w 41"/>
                  <a:gd name="T15" fmla="*/ 35 h 39"/>
                  <a:gd name="T16" fmla="*/ 43 w 41"/>
                  <a:gd name="T17" fmla="*/ 43 h 39"/>
                  <a:gd name="T18" fmla="*/ 41 w 41"/>
                  <a:gd name="T19" fmla="*/ 45 h 39"/>
                  <a:gd name="T20" fmla="*/ 41 w 41"/>
                  <a:gd name="T21" fmla="*/ 49 h 39"/>
                  <a:gd name="T22" fmla="*/ 37 w 41"/>
                  <a:gd name="T23" fmla="*/ 52 h 39"/>
                  <a:gd name="T24" fmla="*/ 35 w 41"/>
                  <a:gd name="T25" fmla="*/ 52 h 39"/>
                  <a:gd name="T26" fmla="*/ 29 w 41"/>
                  <a:gd name="T27" fmla="*/ 55 h 39"/>
                  <a:gd name="T28" fmla="*/ 10 w 41"/>
                  <a:gd name="T29" fmla="*/ 62 h 39"/>
                  <a:gd name="T30" fmla="*/ 2 w 41"/>
                  <a:gd name="T31" fmla="*/ 39 h 39"/>
                  <a:gd name="T32" fmla="*/ 0 w 41"/>
                  <a:gd name="T33" fmla="*/ 26 h 39"/>
                  <a:gd name="T34" fmla="*/ 12 w 41"/>
                  <a:gd name="T35" fmla="*/ 2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39"/>
                  <a:gd name="T56" fmla="*/ 41 w 41"/>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39">
                    <a:moveTo>
                      <a:pt x="12" y="2"/>
                    </a:moveTo>
                    <a:lnTo>
                      <a:pt x="18" y="0"/>
                    </a:lnTo>
                    <a:lnTo>
                      <a:pt x="28" y="2"/>
                    </a:lnTo>
                    <a:lnTo>
                      <a:pt x="34" y="4"/>
                    </a:lnTo>
                    <a:lnTo>
                      <a:pt x="36" y="10"/>
                    </a:lnTo>
                    <a:lnTo>
                      <a:pt x="38" y="14"/>
                    </a:lnTo>
                    <a:lnTo>
                      <a:pt x="40" y="18"/>
                    </a:lnTo>
                    <a:lnTo>
                      <a:pt x="40" y="22"/>
                    </a:lnTo>
                    <a:lnTo>
                      <a:pt x="38" y="26"/>
                    </a:lnTo>
                    <a:lnTo>
                      <a:pt x="36" y="28"/>
                    </a:lnTo>
                    <a:lnTo>
                      <a:pt x="36" y="30"/>
                    </a:lnTo>
                    <a:lnTo>
                      <a:pt x="32" y="32"/>
                    </a:lnTo>
                    <a:lnTo>
                      <a:pt x="30" y="32"/>
                    </a:lnTo>
                    <a:lnTo>
                      <a:pt x="24" y="34"/>
                    </a:lnTo>
                    <a:lnTo>
                      <a:pt x="10" y="38"/>
                    </a:lnTo>
                    <a:lnTo>
                      <a:pt x="2" y="24"/>
                    </a:lnTo>
                    <a:lnTo>
                      <a:pt x="0" y="16"/>
                    </a:lnTo>
                    <a:lnTo>
                      <a:pt x="12"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54" name="Freeform 122"/>
              <p:cNvSpPr>
                <a:spLocks/>
              </p:cNvSpPr>
              <p:nvPr/>
            </p:nvSpPr>
            <p:spPr bwMode="ltGray">
              <a:xfrm>
                <a:off x="2411" y="1594"/>
                <a:ext cx="58" cy="89"/>
              </a:xfrm>
              <a:custGeom>
                <a:avLst/>
                <a:gdLst>
                  <a:gd name="T0" fmla="*/ 46 w 59"/>
                  <a:gd name="T1" fmla="*/ 117 h 79"/>
                  <a:gd name="T2" fmla="*/ 41 w 59"/>
                  <a:gd name="T3" fmla="*/ 117 h 79"/>
                  <a:gd name="T4" fmla="*/ 26 w 59"/>
                  <a:gd name="T5" fmla="*/ 132 h 79"/>
                  <a:gd name="T6" fmla="*/ 23 w 59"/>
                  <a:gd name="T7" fmla="*/ 139 h 79"/>
                  <a:gd name="T8" fmla="*/ 18 w 59"/>
                  <a:gd name="T9" fmla="*/ 139 h 79"/>
                  <a:gd name="T10" fmla="*/ 12 w 59"/>
                  <a:gd name="T11" fmla="*/ 142 h 79"/>
                  <a:gd name="T12" fmla="*/ 9 w 59"/>
                  <a:gd name="T13" fmla="*/ 134 h 79"/>
                  <a:gd name="T14" fmla="*/ 5 w 59"/>
                  <a:gd name="T15" fmla="*/ 128 h 79"/>
                  <a:gd name="T16" fmla="*/ 0 w 59"/>
                  <a:gd name="T17" fmla="*/ 117 h 79"/>
                  <a:gd name="T18" fmla="*/ 2 w 59"/>
                  <a:gd name="T19" fmla="*/ 110 h 79"/>
                  <a:gd name="T20" fmla="*/ 7 w 59"/>
                  <a:gd name="T21" fmla="*/ 104 h 79"/>
                  <a:gd name="T22" fmla="*/ 12 w 59"/>
                  <a:gd name="T23" fmla="*/ 101 h 79"/>
                  <a:gd name="T24" fmla="*/ 14 w 59"/>
                  <a:gd name="T25" fmla="*/ 91 h 79"/>
                  <a:gd name="T26" fmla="*/ 18 w 59"/>
                  <a:gd name="T27" fmla="*/ 81 h 79"/>
                  <a:gd name="T28" fmla="*/ 14 w 59"/>
                  <a:gd name="T29" fmla="*/ 72 h 79"/>
                  <a:gd name="T30" fmla="*/ 7 w 59"/>
                  <a:gd name="T31" fmla="*/ 69 h 79"/>
                  <a:gd name="T32" fmla="*/ 5 w 59"/>
                  <a:gd name="T33" fmla="*/ 61 h 79"/>
                  <a:gd name="T34" fmla="*/ 4 w 59"/>
                  <a:gd name="T35" fmla="*/ 53 h 79"/>
                  <a:gd name="T36" fmla="*/ 9 w 59"/>
                  <a:gd name="T37" fmla="*/ 46 h 79"/>
                  <a:gd name="T38" fmla="*/ 5 w 59"/>
                  <a:gd name="T39" fmla="*/ 37 h 79"/>
                  <a:gd name="T40" fmla="*/ 9 w 59"/>
                  <a:gd name="T41" fmla="*/ 29 h 79"/>
                  <a:gd name="T42" fmla="*/ 21 w 59"/>
                  <a:gd name="T43" fmla="*/ 20 h 79"/>
                  <a:gd name="T44" fmla="*/ 26 w 59"/>
                  <a:gd name="T45" fmla="*/ 12 h 79"/>
                  <a:gd name="T46" fmla="*/ 29 w 59"/>
                  <a:gd name="T47" fmla="*/ 10 h 79"/>
                  <a:gd name="T48" fmla="*/ 30 w 59"/>
                  <a:gd name="T49" fmla="*/ 0 h 79"/>
                  <a:gd name="T50" fmla="*/ 34 w 59"/>
                  <a:gd name="T51" fmla="*/ 0 h 79"/>
                  <a:gd name="T52" fmla="*/ 37 w 59"/>
                  <a:gd name="T53" fmla="*/ 0 h 79"/>
                  <a:gd name="T54" fmla="*/ 39 w 59"/>
                  <a:gd name="T55" fmla="*/ 9 h 79"/>
                  <a:gd name="T56" fmla="*/ 37 w 59"/>
                  <a:gd name="T57" fmla="*/ 12 h 79"/>
                  <a:gd name="T58" fmla="*/ 34 w 59"/>
                  <a:gd name="T59" fmla="*/ 20 h 79"/>
                  <a:gd name="T60" fmla="*/ 30 w 59"/>
                  <a:gd name="T61" fmla="*/ 27 h 79"/>
                  <a:gd name="T62" fmla="*/ 30 w 59"/>
                  <a:gd name="T63" fmla="*/ 37 h 79"/>
                  <a:gd name="T64" fmla="*/ 32 w 59"/>
                  <a:gd name="T65" fmla="*/ 41 h 79"/>
                  <a:gd name="T66" fmla="*/ 37 w 59"/>
                  <a:gd name="T67" fmla="*/ 46 h 79"/>
                  <a:gd name="T68" fmla="*/ 44 w 59"/>
                  <a:gd name="T69" fmla="*/ 46 h 79"/>
                  <a:gd name="T70" fmla="*/ 51 w 59"/>
                  <a:gd name="T71" fmla="*/ 46 h 79"/>
                  <a:gd name="T72" fmla="*/ 53 w 59"/>
                  <a:gd name="T73" fmla="*/ 60 h 79"/>
                  <a:gd name="T74" fmla="*/ 53 w 59"/>
                  <a:gd name="T75" fmla="*/ 77 h 79"/>
                  <a:gd name="T76" fmla="*/ 53 w 59"/>
                  <a:gd name="T77" fmla="*/ 89 h 79"/>
                  <a:gd name="T78" fmla="*/ 51 w 59"/>
                  <a:gd name="T79" fmla="*/ 101 h 79"/>
                  <a:gd name="T80" fmla="*/ 49 w 59"/>
                  <a:gd name="T81" fmla="*/ 113 h 79"/>
                  <a:gd name="T82" fmla="*/ 46 w 59"/>
                  <a:gd name="T83" fmla="*/ 11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
                  <a:gd name="T127" fmla="*/ 0 h 79"/>
                  <a:gd name="T128" fmla="*/ 59 w 59"/>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 h="79">
                    <a:moveTo>
                      <a:pt x="51" y="65"/>
                    </a:moveTo>
                    <a:lnTo>
                      <a:pt x="46" y="65"/>
                    </a:lnTo>
                    <a:lnTo>
                      <a:pt x="26" y="73"/>
                    </a:lnTo>
                    <a:lnTo>
                      <a:pt x="23" y="76"/>
                    </a:lnTo>
                    <a:lnTo>
                      <a:pt x="18" y="76"/>
                    </a:lnTo>
                    <a:lnTo>
                      <a:pt x="12" y="78"/>
                    </a:lnTo>
                    <a:lnTo>
                      <a:pt x="9" y="74"/>
                    </a:lnTo>
                    <a:lnTo>
                      <a:pt x="5" y="71"/>
                    </a:lnTo>
                    <a:lnTo>
                      <a:pt x="0" y="65"/>
                    </a:lnTo>
                    <a:lnTo>
                      <a:pt x="2" y="60"/>
                    </a:lnTo>
                    <a:lnTo>
                      <a:pt x="7" y="58"/>
                    </a:lnTo>
                    <a:lnTo>
                      <a:pt x="12" y="56"/>
                    </a:lnTo>
                    <a:lnTo>
                      <a:pt x="14" y="51"/>
                    </a:lnTo>
                    <a:lnTo>
                      <a:pt x="18" y="45"/>
                    </a:lnTo>
                    <a:lnTo>
                      <a:pt x="14" y="40"/>
                    </a:lnTo>
                    <a:lnTo>
                      <a:pt x="7" y="38"/>
                    </a:lnTo>
                    <a:lnTo>
                      <a:pt x="5" y="34"/>
                    </a:lnTo>
                    <a:lnTo>
                      <a:pt x="4" y="29"/>
                    </a:lnTo>
                    <a:lnTo>
                      <a:pt x="9" y="25"/>
                    </a:lnTo>
                    <a:lnTo>
                      <a:pt x="5" y="20"/>
                    </a:lnTo>
                    <a:lnTo>
                      <a:pt x="9" y="16"/>
                    </a:lnTo>
                    <a:lnTo>
                      <a:pt x="21" y="11"/>
                    </a:lnTo>
                    <a:lnTo>
                      <a:pt x="26" y="7"/>
                    </a:lnTo>
                    <a:lnTo>
                      <a:pt x="32" y="5"/>
                    </a:lnTo>
                    <a:lnTo>
                      <a:pt x="35" y="0"/>
                    </a:lnTo>
                    <a:lnTo>
                      <a:pt x="39" y="0"/>
                    </a:lnTo>
                    <a:lnTo>
                      <a:pt x="42" y="0"/>
                    </a:lnTo>
                    <a:lnTo>
                      <a:pt x="44" y="4"/>
                    </a:lnTo>
                    <a:lnTo>
                      <a:pt x="42" y="7"/>
                    </a:lnTo>
                    <a:lnTo>
                      <a:pt x="39" y="11"/>
                    </a:lnTo>
                    <a:lnTo>
                      <a:pt x="35" y="15"/>
                    </a:lnTo>
                    <a:lnTo>
                      <a:pt x="35" y="20"/>
                    </a:lnTo>
                    <a:lnTo>
                      <a:pt x="37" y="22"/>
                    </a:lnTo>
                    <a:lnTo>
                      <a:pt x="42" y="25"/>
                    </a:lnTo>
                    <a:lnTo>
                      <a:pt x="49" y="25"/>
                    </a:lnTo>
                    <a:lnTo>
                      <a:pt x="56" y="25"/>
                    </a:lnTo>
                    <a:lnTo>
                      <a:pt x="58" y="33"/>
                    </a:lnTo>
                    <a:lnTo>
                      <a:pt x="58" y="42"/>
                    </a:lnTo>
                    <a:lnTo>
                      <a:pt x="58" y="49"/>
                    </a:lnTo>
                    <a:lnTo>
                      <a:pt x="56" y="56"/>
                    </a:lnTo>
                    <a:lnTo>
                      <a:pt x="54" y="62"/>
                    </a:lnTo>
                    <a:lnTo>
                      <a:pt x="51" y="65"/>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55" name="Freeform 123"/>
              <p:cNvSpPr>
                <a:spLocks/>
              </p:cNvSpPr>
              <p:nvPr/>
            </p:nvSpPr>
            <p:spPr bwMode="ltGray">
              <a:xfrm>
                <a:off x="2410" y="1593"/>
                <a:ext cx="67" cy="97"/>
              </a:xfrm>
              <a:custGeom>
                <a:avLst/>
                <a:gdLst>
                  <a:gd name="T0" fmla="*/ 58 w 67"/>
                  <a:gd name="T1" fmla="*/ 123 h 87"/>
                  <a:gd name="T2" fmla="*/ 52 w 67"/>
                  <a:gd name="T3" fmla="*/ 123 h 87"/>
                  <a:gd name="T4" fmla="*/ 30 w 67"/>
                  <a:gd name="T5" fmla="*/ 137 h 87"/>
                  <a:gd name="T6" fmla="*/ 26 w 67"/>
                  <a:gd name="T7" fmla="*/ 145 h 87"/>
                  <a:gd name="T8" fmla="*/ 20 w 67"/>
                  <a:gd name="T9" fmla="*/ 145 h 87"/>
                  <a:gd name="T10" fmla="*/ 14 w 67"/>
                  <a:gd name="T11" fmla="*/ 148 h 87"/>
                  <a:gd name="T12" fmla="*/ 10 w 67"/>
                  <a:gd name="T13" fmla="*/ 140 h 87"/>
                  <a:gd name="T14" fmla="*/ 6 w 67"/>
                  <a:gd name="T15" fmla="*/ 134 h 87"/>
                  <a:gd name="T16" fmla="*/ 0 w 67"/>
                  <a:gd name="T17" fmla="*/ 123 h 87"/>
                  <a:gd name="T18" fmla="*/ 2 w 67"/>
                  <a:gd name="T19" fmla="*/ 116 h 87"/>
                  <a:gd name="T20" fmla="*/ 8 w 67"/>
                  <a:gd name="T21" fmla="*/ 109 h 87"/>
                  <a:gd name="T22" fmla="*/ 14 w 67"/>
                  <a:gd name="T23" fmla="*/ 107 h 87"/>
                  <a:gd name="T24" fmla="*/ 16 w 67"/>
                  <a:gd name="T25" fmla="*/ 96 h 87"/>
                  <a:gd name="T26" fmla="*/ 20 w 67"/>
                  <a:gd name="T27" fmla="*/ 86 h 87"/>
                  <a:gd name="T28" fmla="*/ 16 w 67"/>
                  <a:gd name="T29" fmla="*/ 76 h 87"/>
                  <a:gd name="T30" fmla="*/ 8 w 67"/>
                  <a:gd name="T31" fmla="*/ 72 h 87"/>
                  <a:gd name="T32" fmla="*/ 6 w 67"/>
                  <a:gd name="T33" fmla="*/ 65 h 87"/>
                  <a:gd name="T34" fmla="*/ 4 w 67"/>
                  <a:gd name="T35" fmla="*/ 56 h 87"/>
                  <a:gd name="T36" fmla="*/ 10 w 67"/>
                  <a:gd name="T37" fmla="*/ 48 h 87"/>
                  <a:gd name="T38" fmla="*/ 6 w 67"/>
                  <a:gd name="T39" fmla="*/ 39 h 87"/>
                  <a:gd name="T40" fmla="*/ 10 w 67"/>
                  <a:gd name="T41" fmla="*/ 31 h 87"/>
                  <a:gd name="T42" fmla="*/ 24 w 67"/>
                  <a:gd name="T43" fmla="*/ 20 h 87"/>
                  <a:gd name="T44" fmla="*/ 30 w 67"/>
                  <a:gd name="T45" fmla="*/ 13 h 87"/>
                  <a:gd name="T46" fmla="*/ 36 w 67"/>
                  <a:gd name="T47" fmla="*/ 11 h 87"/>
                  <a:gd name="T48" fmla="*/ 40 w 67"/>
                  <a:gd name="T49" fmla="*/ 0 h 87"/>
                  <a:gd name="T50" fmla="*/ 44 w 67"/>
                  <a:gd name="T51" fmla="*/ 0 h 87"/>
                  <a:gd name="T52" fmla="*/ 48 w 67"/>
                  <a:gd name="T53" fmla="*/ 0 h 87"/>
                  <a:gd name="T54" fmla="*/ 50 w 67"/>
                  <a:gd name="T55" fmla="*/ 4 h 87"/>
                  <a:gd name="T56" fmla="*/ 48 w 67"/>
                  <a:gd name="T57" fmla="*/ 13 h 87"/>
                  <a:gd name="T58" fmla="*/ 44 w 67"/>
                  <a:gd name="T59" fmla="*/ 20 h 87"/>
                  <a:gd name="T60" fmla="*/ 40 w 67"/>
                  <a:gd name="T61" fmla="*/ 28 h 87"/>
                  <a:gd name="T62" fmla="*/ 40 w 67"/>
                  <a:gd name="T63" fmla="*/ 39 h 87"/>
                  <a:gd name="T64" fmla="*/ 42 w 67"/>
                  <a:gd name="T65" fmla="*/ 41 h 87"/>
                  <a:gd name="T66" fmla="*/ 48 w 67"/>
                  <a:gd name="T67" fmla="*/ 48 h 87"/>
                  <a:gd name="T68" fmla="*/ 56 w 67"/>
                  <a:gd name="T69" fmla="*/ 48 h 87"/>
                  <a:gd name="T70" fmla="*/ 64 w 67"/>
                  <a:gd name="T71" fmla="*/ 48 h 87"/>
                  <a:gd name="T72" fmla="*/ 66 w 67"/>
                  <a:gd name="T73" fmla="*/ 62 h 87"/>
                  <a:gd name="T74" fmla="*/ 66 w 67"/>
                  <a:gd name="T75" fmla="*/ 79 h 87"/>
                  <a:gd name="T76" fmla="*/ 66 w 67"/>
                  <a:gd name="T77" fmla="*/ 94 h 87"/>
                  <a:gd name="T78" fmla="*/ 64 w 67"/>
                  <a:gd name="T79" fmla="*/ 107 h 87"/>
                  <a:gd name="T80" fmla="*/ 62 w 67"/>
                  <a:gd name="T81" fmla="*/ 118 h 87"/>
                  <a:gd name="T82" fmla="*/ 58 w 67"/>
                  <a:gd name="T83" fmla="*/ 123 h 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7"/>
                  <a:gd name="T127" fmla="*/ 0 h 87"/>
                  <a:gd name="T128" fmla="*/ 67 w 67"/>
                  <a:gd name="T129" fmla="*/ 87 h 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7" h="87">
                    <a:moveTo>
                      <a:pt x="58" y="72"/>
                    </a:moveTo>
                    <a:lnTo>
                      <a:pt x="52" y="72"/>
                    </a:lnTo>
                    <a:lnTo>
                      <a:pt x="30" y="80"/>
                    </a:lnTo>
                    <a:lnTo>
                      <a:pt x="26" y="84"/>
                    </a:lnTo>
                    <a:lnTo>
                      <a:pt x="20" y="84"/>
                    </a:lnTo>
                    <a:lnTo>
                      <a:pt x="14" y="86"/>
                    </a:lnTo>
                    <a:lnTo>
                      <a:pt x="10" y="82"/>
                    </a:lnTo>
                    <a:lnTo>
                      <a:pt x="6" y="78"/>
                    </a:lnTo>
                    <a:lnTo>
                      <a:pt x="0" y="72"/>
                    </a:lnTo>
                    <a:lnTo>
                      <a:pt x="2" y="66"/>
                    </a:lnTo>
                    <a:lnTo>
                      <a:pt x="8" y="64"/>
                    </a:lnTo>
                    <a:lnTo>
                      <a:pt x="14" y="62"/>
                    </a:lnTo>
                    <a:lnTo>
                      <a:pt x="16" y="56"/>
                    </a:lnTo>
                    <a:lnTo>
                      <a:pt x="20" y="50"/>
                    </a:lnTo>
                    <a:lnTo>
                      <a:pt x="16" y="44"/>
                    </a:lnTo>
                    <a:lnTo>
                      <a:pt x="8" y="42"/>
                    </a:lnTo>
                    <a:lnTo>
                      <a:pt x="6" y="38"/>
                    </a:lnTo>
                    <a:lnTo>
                      <a:pt x="4" y="32"/>
                    </a:lnTo>
                    <a:lnTo>
                      <a:pt x="10" y="28"/>
                    </a:lnTo>
                    <a:lnTo>
                      <a:pt x="6" y="22"/>
                    </a:lnTo>
                    <a:lnTo>
                      <a:pt x="10" y="18"/>
                    </a:lnTo>
                    <a:lnTo>
                      <a:pt x="24" y="12"/>
                    </a:lnTo>
                    <a:lnTo>
                      <a:pt x="30" y="8"/>
                    </a:lnTo>
                    <a:lnTo>
                      <a:pt x="36" y="6"/>
                    </a:lnTo>
                    <a:lnTo>
                      <a:pt x="40" y="0"/>
                    </a:lnTo>
                    <a:lnTo>
                      <a:pt x="44" y="0"/>
                    </a:lnTo>
                    <a:lnTo>
                      <a:pt x="48" y="0"/>
                    </a:lnTo>
                    <a:lnTo>
                      <a:pt x="50" y="4"/>
                    </a:lnTo>
                    <a:lnTo>
                      <a:pt x="48" y="8"/>
                    </a:lnTo>
                    <a:lnTo>
                      <a:pt x="44" y="12"/>
                    </a:lnTo>
                    <a:lnTo>
                      <a:pt x="40" y="16"/>
                    </a:lnTo>
                    <a:lnTo>
                      <a:pt x="40" y="22"/>
                    </a:lnTo>
                    <a:lnTo>
                      <a:pt x="42" y="24"/>
                    </a:lnTo>
                    <a:lnTo>
                      <a:pt x="48" y="28"/>
                    </a:lnTo>
                    <a:lnTo>
                      <a:pt x="56" y="28"/>
                    </a:lnTo>
                    <a:lnTo>
                      <a:pt x="64" y="28"/>
                    </a:lnTo>
                    <a:lnTo>
                      <a:pt x="66" y="36"/>
                    </a:lnTo>
                    <a:lnTo>
                      <a:pt x="66" y="46"/>
                    </a:lnTo>
                    <a:lnTo>
                      <a:pt x="66" y="54"/>
                    </a:lnTo>
                    <a:lnTo>
                      <a:pt x="64" y="62"/>
                    </a:lnTo>
                    <a:lnTo>
                      <a:pt x="62" y="68"/>
                    </a:lnTo>
                    <a:lnTo>
                      <a:pt x="58" y="7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56" name="Freeform 124"/>
              <p:cNvSpPr>
                <a:spLocks/>
              </p:cNvSpPr>
              <p:nvPr/>
            </p:nvSpPr>
            <p:spPr bwMode="ltGray">
              <a:xfrm>
                <a:off x="2535" y="1443"/>
                <a:ext cx="13" cy="28"/>
              </a:xfrm>
              <a:custGeom>
                <a:avLst/>
                <a:gdLst>
                  <a:gd name="T0" fmla="*/ 4 w 13"/>
                  <a:gd name="T1" fmla="*/ 35 h 25"/>
                  <a:gd name="T2" fmla="*/ 0 w 13"/>
                  <a:gd name="T3" fmla="*/ 25 h 25"/>
                  <a:gd name="T4" fmla="*/ 10 w 13"/>
                  <a:gd name="T5" fmla="*/ 0 h 25"/>
                  <a:gd name="T6" fmla="*/ 12 w 13"/>
                  <a:gd name="T7" fmla="*/ 28 h 25"/>
                  <a:gd name="T8" fmla="*/ 12 w 13"/>
                  <a:gd name="T9" fmla="*/ 43 h 25"/>
                  <a:gd name="T10" fmla="*/ 4 w 13"/>
                  <a:gd name="T11" fmla="*/ 35 h 25"/>
                  <a:gd name="T12" fmla="*/ 0 60000 65536"/>
                  <a:gd name="T13" fmla="*/ 0 60000 65536"/>
                  <a:gd name="T14" fmla="*/ 0 60000 65536"/>
                  <a:gd name="T15" fmla="*/ 0 60000 65536"/>
                  <a:gd name="T16" fmla="*/ 0 60000 65536"/>
                  <a:gd name="T17" fmla="*/ 0 60000 65536"/>
                  <a:gd name="T18" fmla="*/ 0 w 13"/>
                  <a:gd name="T19" fmla="*/ 0 h 25"/>
                  <a:gd name="T20" fmla="*/ 13 w 13"/>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3" h="25">
                    <a:moveTo>
                      <a:pt x="4" y="20"/>
                    </a:moveTo>
                    <a:lnTo>
                      <a:pt x="0" y="14"/>
                    </a:lnTo>
                    <a:lnTo>
                      <a:pt x="10" y="0"/>
                    </a:lnTo>
                    <a:lnTo>
                      <a:pt x="12" y="16"/>
                    </a:lnTo>
                    <a:lnTo>
                      <a:pt x="12" y="24"/>
                    </a:lnTo>
                    <a:lnTo>
                      <a:pt x="4" y="2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57" name="Freeform 125"/>
              <p:cNvSpPr>
                <a:spLocks/>
              </p:cNvSpPr>
              <p:nvPr/>
            </p:nvSpPr>
            <p:spPr bwMode="ltGray">
              <a:xfrm>
                <a:off x="2420" y="1899"/>
                <a:ext cx="78" cy="131"/>
              </a:xfrm>
              <a:custGeom>
                <a:avLst/>
                <a:gdLst>
                  <a:gd name="T0" fmla="*/ 10 w 79"/>
                  <a:gd name="T1" fmla="*/ 11 h 117"/>
                  <a:gd name="T2" fmla="*/ 10 w 79"/>
                  <a:gd name="T3" fmla="*/ 25 h 117"/>
                  <a:gd name="T4" fmla="*/ 8 w 79"/>
                  <a:gd name="T5" fmla="*/ 88 h 117"/>
                  <a:gd name="T6" fmla="*/ 10 w 79"/>
                  <a:gd name="T7" fmla="*/ 99 h 117"/>
                  <a:gd name="T8" fmla="*/ 10 w 79"/>
                  <a:gd name="T9" fmla="*/ 107 h 117"/>
                  <a:gd name="T10" fmla="*/ 4 w 79"/>
                  <a:gd name="T11" fmla="*/ 114 h 117"/>
                  <a:gd name="T12" fmla="*/ 2 w 79"/>
                  <a:gd name="T13" fmla="*/ 122 h 117"/>
                  <a:gd name="T14" fmla="*/ 0 w 79"/>
                  <a:gd name="T15" fmla="*/ 133 h 117"/>
                  <a:gd name="T16" fmla="*/ 2 w 79"/>
                  <a:gd name="T17" fmla="*/ 142 h 117"/>
                  <a:gd name="T18" fmla="*/ 8 w 79"/>
                  <a:gd name="T19" fmla="*/ 148 h 117"/>
                  <a:gd name="T20" fmla="*/ 12 w 79"/>
                  <a:gd name="T21" fmla="*/ 150 h 117"/>
                  <a:gd name="T22" fmla="*/ 14 w 79"/>
                  <a:gd name="T23" fmla="*/ 166 h 117"/>
                  <a:gd name="T24" fmla="*/ 12 w 79"/>
                  <a:gd name="T25" fmla="*/ 183 h 117"/>
                  <a:gd name="T26" fmla="*/ 10 w 79"/>
                  <a:gd name="T27" fmla="*/ 197 h 117"/>
                  <a:gd name="T28" fmla="*/ 10 w 79"/>
                  <a:gd name="T29" fmla="*/ 205 h 117"/>
                  <a:gd name="T30" fmla="*/ 22 w 79"/>
                  <a:gd name="T31" fmla="*/ 205 h 117"/>
                  <a:gd name="T32" fmla="*/ 28 w 79"/>
                  <a:gd name="T33" fmla="*/ 197 h 117"/>
                  <a:gd name="T34" fmla="*/ 32 w 79"/>
                  <a:gd name="T35" fmla="*/ 195 h 117"/>
                  <a:gd name="T36" fmla="*/ 38 w 79"/>
                  <a:gd name="T37" fmla="*/ 195 h 117"/>
                  <a:gd name="T38" fmla="*/ 39 w 79"/>
                  <a:gd name="T39" fmla="*/ 197 h 117"/>
                  <a:gd name="T40" fmla="*/ 39 w 79"/>
                  <a:gd name="T41" fmla="*/ 200 h 117"/>
                  <a:gd name="T42" fmla="*/ 49 w 79"/>
                  <a:gd name="T43" fmla="*/ 195 h 117"/>
                  <a:gd name="T44" fmla="*/ 55 w 79"/>
                  <a:gd name="T45" fmla="*/ 144 h 117"/>
                  <a:gd name="T46" fmla="*/ 73 w 79"/>
                  <a:gd name="T47" fmla="*/ 43 h 117"/>
                  <a:gd name="T48" fmla="*/ 53 w 79"/>
                  <a:gd name="T49" fmla="*/ 2 h 117"/>
                  <a:gd name="T50" fmla="*/ 14 w 79"/>
                  <a:gd name="T51" fmla="*/ 0 h 117"/>
                  <a:gd name="T52" fmla="*/ 10 w 79"/>
                  <a:gd name="T53" fmla="*/ 11 h 1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9"/>
                  <a:gd name="T82" fmla="*/ 0 h 117"/>
                  <a:gd name="T83" fmla="*/ 79 w 79"/>
                  <a:gd name="T84" fmla="*/ 117 h 1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9" h="117">
                    <a:moveTo>
                      <a:pt x="10" y="6"/>
                    </a:moveTo>
                    <a:lnTo>
                      <a:pt x="10" y="14"/>
                    </a:lnTo>
                    <a:lnTo>
                      <a:pt x="8" y="50"/>
                    </a:lnTo>
                    <a:lnTo>
                      <a:pt x="10" y="56"/>
                    </a:lnTo>
                    <a:lnTo>
                      <a:pt x="10" y="62"/>
                    </a:lnTo>
                    <a:lnTo>
                      <a:pt x="4" y="64"/>
                    </a:lnTo>
                    <a:lnTo>
                      <a:pt x="2" y="70"/>
                    </a:lnTo>
                    <a:lnTo>
                      <a:pt x="0" y="76"/>
                    </a:lnTo>
                    <a:lnTo>
                      <a:pt x="2" y="80"/>
                    </a:lnTo>
                    <a:lnTo>
                      <a:pt x="8" y="84"/>
                    </a:lnTo>
                    <a:lnTo>
                      <a:pt x="12" y="86"/>
                    </a:lnTo>
                    <a:lnTo>
                      <a:pt x="14" y="94"/>
                    </a:lnTo>
                    <a:lnTo>
                      <a:pt x="12" y="104"/>
                    </a:lnTo>
                    <a:lnTo>
                      <a:pt x="10" y="112"/>
                    </a:lnTo>
                    <a:lnTo>
                      <a:pt x="10" y="116"/>
                    </a:lnTo>
                    <a:lnTo>
                      <a:pt x="22" y="116"/>
                    </a:lnTo>
                    <a:lnTo>
                      <a:pt x="28" y="112"/>
                    </a:lnTo>
                    <a:lnTo>
                      <a:pt x="32" y="110"/>
                    </a:lnTo>
                    <a:lnTo>
                      <a:pt x="38" y="110"/>
                    </a:lnTo>
                    <a:lnTo>
                      <a:pt x="40" y="112"/>
                    </a:lnTo>
                    <a:lnTo>
                      <a:pt x="42" y="114"/>
                    </a:lnTo>
                    <a:lnTo>
                      <a:pt x="54" y="110"/>
                    </a:lnTo>
                    <a:lnTo>
                      <a:pt x="60" y="82"/>
                    </a:lnTo>
                    <a:lnTo>
                      <a:pt x="78" y="24"/>
                    </a:lnTo>
                    <a:lnTo>
                      <a:pt x="58" y="2"/>
                    </a:lnTo>
                    <a:lnTo>
                      <a:pt x="14" y="0"/>
                    </a:lnTo>
                    <a:lnTo>
                      <a:pt x="10"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58" name="Freeform 126"/>
              <p:cNvSpPr>
                <a:spLocks/>
              </p:cNvSpPr>
              <p:nvPr/>
            </p:nvSpPr>
            <p:spPr bwMode="ltGray">
              <a:xfrm>
                <a:off x="2422" y="1870"/>
                <a:ext cx="196" cy="178"/>
              </a:xfrm>
              <a:custGeom>
                <a:avLst/>
                <a:gdLst>
                  <a:gd name="T0" fmla="*/ 185 w 197"/>
                  <a:gd name="T1" fmla="*/ 45 h 159"/>
                  <a:gd name="T2" fmla="*/ 179 w 197"/>
                  <a:gd name="T3" fmla="*/ 81 h 159"/>
                  <a:gd name="T4" fmla="*/ 173 w 197"/>
                  <a:gd name="T5" fmla="*/ 88 h 159"/>
                  <a:gd name="T6" fmla="*/ 165 w 197"/>
                  <a:gd name="T7" fmla="*/ 92 h 159"/>
                  <a:gd name="T8" fmla="*/ 159 w 197"/>
                  <a:gd name="T9" fmla="*/ 107 h 159"/>
                  <a:gd name="T10" fmla="*/ 153 w 197"/>
                  <a:gd name="T11" fmla="*/ 116 h 159"/>
                  <a:gd name="T12" fmla="*/ 149 w 197"/>
                  <a:gd name="T13" fmla="*/ 130 h 159"/>
                  <a:gd name="T14" fmla="*/ 141 w 197"/>
                  <a:gd name="T15" fmla="*/ 133 h 159"/>
                  <a:gd name="T16" fmla="*/ 135 w 197"/>
                  <a:gd name="T17" fmla="*/ 150 h 159"/>
                  <a:gd name="T18" fmla="*/ 135 w 197"/>
                  <a:gd name="T19" fmla="*/ 168 h 159"/>
                  <a:gd name="T20" fmla="*/ 141 w 197"/>
                  <a:gd name="T21" fmla="*/ 182 h 159"/>
                  <a:gd name="T22" fmla="*/ 137 w 197"/>
                  <a:gd name="T23" fmla="*/ 193 h 159"/>
                  <a:gd name="T24" fmla="*/ 129 w 197"/>
                  <a:gd name="T25" fmla="*/ 208 h 159"/>
                  <a:gd name="T26" fmla="*/ 129 w 197"/>
                  <a:gd name="T27" fmla="*/ 224 h 159"/>
                  <a:gd name="T28" fmla="*/ 117 w 197"/>
                  <a:gd name="T29" fmla="*/ 224 h 159"/>
                  <a:gd name="T30" fmla="*/ 109 w 197"/>
                  <a:gd name="T31" fmla="*/ 242 h 159"/>
                  <a:gd name="T32" fmla="*/ 98 w 197"/>
                  <a:gd name="T33" fmla="*/ 255 h 159"/>
                  <a:gd name="T34" fmla="*/ 86 w 197"/>
                  <a:gd name="T35" fmla="*/ 253 h 159"/>
                  <a:gd name="T36" fmla="*/ 70 w 197"/>
                  <a:gd name="T37" fmla="*/ 255 h 159"/>
                  <a:gd name="T38" fmla="*/ 64 w 197"/>
                  <a:gd name="T39" fmla="*/ 271 h 159"/>
                  <a:gd name="T40" fmla="*/ 52 w 197"/>
                  <a:gd name="T41" fmla="*/ 274 h 159"/>
                  <a:gd name="T42" fmla="*/ 44 w 197"/>
                  <a:gd name="T43" fmla="*/ 253 h 159"/>
                  <a:gd name="T44" fmla="*/ 38 w 197"/>
                  <a:gd name="T45" fmla="*/ 189 h 159"/>
                  <a:gd name="T46" fmla="*/ 36 w 197"/>
                  <a:gd name="T47" fmla="*/ 168 h 159"/>
                  <a:gd name="T48" fmla="*/ 36 w 197"/>
                  <a:gd name="T49" fmla="*/ 156 h 159"/>
                  <a:gd name="T50" fmla="*/ 44 w 197"/>
                  <a:gd name="T51" fmla="*/ 144 h 159"/>
                  <a:gd name="T52" fmla="*/ 42 w 197"/>
                  <a:gd name="T53" fmla="*/ 119 h 159"/>
                  <a:gd name="T54" fmla="*/ 46 w 197"/>
                  <a:gd name="T55" fmla="*/ 107 h 159"/>
                  <a:gd name="T56" fmla="*/ 48 w 197"/>
                  <a:gd name="T57" fmla="*/ 74 h 159"/>
                  <a:gd name="T58" fmla="*/ 38 w 197"/>
                  <a:gd name="T59" fmla="*/ 63 h 159"/>
                  <a:gd name="T60" fmla="*/ 34 w 197"/>
                  <a:gd name="T61" fmla="*/ 71 h 159"/>
                  <a:gd name="T62" fmla="*/ 22 w 197"/>
                  <a:gd name="T63" fmla="*/ 71 h 159"/>
                  <a:gd name="T64" fmla="*/ 12 w 197"/>
                  <a:gd name="T65" fmla="*/ 63 h 159"/>
                  <a:gd name="T66" fmla="*/ 6 w 197"/>
                  <a:gd name="T67" fmla="*/ 45 h 159"/>
                  <a:gd name="T68" fmla="*/ 2 w 197"/>
                  <a:gd name="T69" fmla="*/ 21 h 159"/>
                  <a:gd name="T70" fmla="*/ 16 w 197"/>
                  <a:gd name="T71" fmla="*/ 11 h 159"/>
                  <a:gd name="T72" fmla="*/ 26 w 197"/>
                  <a:gd name="T73" fmla="*/ 0 h 159"/>
                  <a:gd name="T74" fmla="*/ 64 w 197"/>
                  <a:gd name="T75" fmla="*/ 2 h 159"/>
                  <a:gd name="T76" fmla="*/ 92 w 197"/>
                  <a:gd name="T77" fmla="*/ 11 h 159"/>
                  <a:gd name="T78" fmla="*/ 113 w 197"/>
                  <a:gd name="T79" fmla="*/ 11 h 159"/>
                  <a:gd name="T80" fmla="*/ 173 w 197"/>
                  <a:gd name="T81" fmla="*/ 43 h 1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7"/>
                  <a:gd name="T124" fmla="*/ 0 h 159"/>
                  <a:gd name="T125" fmla="*/ 197 w 197"/>
                  <a:gd name="T126" fmla="*/ 159 h 15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7" h="159">
                    <a:moveTo>
                      <a:pt x="188" y="24"/>
                    </a:moveTo>
                    <a:lnTo>
                      <a:pt x="190" y="26"/>
                    </a:lnTo>
                    <a:lnTo>
                      <a:pt x="196" y="36"/>
                    </a:lnTo>
                    <a:lnTo>
                      <a:pt x="184" y="46"/>
                    </a:lnTo>
                    <a:lnTo>
                      <a:pt x="182" y="48"/>
                    </a:lnTo>
                    <a:lnTo>
                      <a:pt x="178" y="50"/>
                    </a:lnTo>
                    <a:lnTo>
                      <a:pt x="174" y="50"/>
                    </a:lnTo>
                    <a:lnTo>
                      <a:pt x="170" y="52"/>
                    </a:lnTo>
                    <a:lnTo>
                      <a:pt x="168" y="56"/>
                    </a:lnTo>
                    <a:lnTo>
                      <a:pt x="164" y="62"/>
                    </a:lnTo>
                    <a:lnTo>
                      <a:pt x="164" y="64"/>
                    </a:lnTo>
                    <a:lnTo>
                      <a:pt x="158" y="66"/>
                    </a:lnTo>
                    <a:lnTo>
                      <a:pt x="156" y="70"/>
                    </a:lnTo>
                    <a:lnTo>
                      <a:pt x="154" y="74"/>
                    </a:lnTo>
                    <a:lnTo>
                      <a:pt x="150" y="76"/>
                    </a:lnTo>
                    <a:lnTo>
                      <a:pt x="146" y="76"/>
                    </a:lnTo>
                    <a:lnTo>
                      <a:pt x="142" y="80"/>
                    </a:lnTo>
                    <a:lnTo>
                      <a:pt x="140" y="86"/>
                    </a:lnTo>
                    <a:lnTo>
                      <a:pt x="140" y="90"/>
                    </a:lnTo>
                    <a:lnTo>
                      <a:pt x="140" y="96"/>
                    </a:lnTo>
                    <a:lnTo>
                      <a:pt x="146" y="100"/>
                    </a:lnTo>
                    <a:lnTo>
                      <a:pt x="146" y="104"/>
                    </a:lnTo>
                    <a:lnTo>
                      <a:pt x="146" y="108"/>
                    </a:lnTo>
                    <a:lnTo>
                      <a:pt x="142" y="110"/>
                    </a:lnTo>
                    <a:lnTo>
                      <a:pt x="138" y="114"/>
                    </a:lnTo>
                    <a:lnTo>
                      <a:pt x="134" y="118"/>
                    </a:lnTo>
                    <a:lnTo>
                      <a:pt x="132" y="124"/>
                    </a:lnTo>
                    <a:lnTo>
                      <a:pt x="134" y="128"/>
                    </a:lnTo>
                    <a:lnTo>
                      <a:pt x="128" y="128"/>
                    </a:lnTo>
                    <a:lnTo>
                      <a:pt x="122" y="128"/>
                    </a:lnTo>
                    <a:lnTo>
                      <a:pt x="120" y="134"/>
                    </a:lnTo>
                    <a:lnTo>
                      <a:pt x="114" y="138"/>
                    </a:lnTo>
                    <a:lnTo>
                      <a:pt x="110" y="144"/>
                    </a:lnTo>
                    <a:lnTo>
                      <a:pt x="102" y="146"/>
                    </a:lnTo>
                    <a:lnTo>
                      <a:pt x="96" y="148"/>
                    </a:lnTo>
                    <a:lnTo>
                      <a:pt x="86" y="144"/>
                    </a:lnTo>
                    <a:lnTo>
                      <a:pt x="80" y="144"/>
                    </a:lnTo>
                    <a:lnTo>
                      <a:pt x="70" y="146"/>
                    </a:lnTo>
                    <a:lnTo>
                      <a:pt x="68" y="150"/>
                    </a:lnTo>
                    <a:lnTo>
                      <a:pt x="64" y="154"/>
                    </a:lnTo>
                    <a:lnTo>
                      <a:pt x="58" y="158"/>
                    </a:lnTo>
                    <a:lnTo>
                      <a:pt x="52" y="156"/>
                    </a:lnTo>
                    <a:lnTo>
                      <a:pt x="48" y="150"/>
                    </a:lnTo>
                    <a:lnTo>
                      <a:pt x="44" y="144"/>
                    </a:lnTo>
                    <a:lnTo>
                      <a:pt x="40" y="140"/>
                    </a:lnTo>
                    <a:lnTo>
                      <a:pt x="38" y="108"/>
                    </a:lnTo>
                    <a:lnTo>
                      <a:pt x="38" y="100"/>
                    </a:lnTo>
                    <a:lnTo>
                      <a:pt x="36" y="96"/>
                    </a:lnTo>
                    <a:lnTo>
                      <a:pt x="34" y="90"/>
                    </a:lnTo>
                    <a:lnTo>
                      <a:pt x="36" y="88"/>
                    </a:lnTo>
                    <a:lnTo>
                      <a:pt x="40" y="88"/>
                    </a:lnTo>
                    <a:lnTo>
                      <a:pt x="44" y="82"/>
                    </a:lnTo>
                    <a:lnTo>
                      <a:pt x="42" y="74"/>
                    </a:lnTo>
                    <a:lnTo>
                      <a:pt x="42" y="68"/>
                    </a:lnTo>
                    <a:lnTo>
                      <a:pt x="42" y="64"/>
                    </a:lnTo>
                    <a:lnTo>
                      <a:pt x="46" y="62"/>
                    </a:lnTo>
                    <a:lnTo>
                      <a:pt x="48" y="52"/>
                    </a:lnTo>
                    <a:lnTo>
                      <a:pt x="48" y="42"/>
                    </a:lnTo>
                    <a:lnTo>
                      <a:pt x="44" y="38"/>
                    </a:lnTo>
                    <a:lnTo>
                      <a:pt x="38" y="36"/>
                    </a:lnTo>
                    <a:lnTo>
                      <a:pt x="34" y="38"/>
                    </a:lnTo>
                    <a:lnTo>
                      <a:pt x="34" y="40"/>
                    </a:lnTo>
                    <a:lnTo>
                      <a:pt x="28" y="42"/>
                    </a:lnTo>
                    <a:lnTo>
                      <a:pt x="22" y="40"/>
                    </a:lnTo>
                    <a:lnTo>
                      <a:pt x="20" y="36"/>
                    </a:lnTo>
                    <a:lnTo>
                      <a:pt x="12" y="36"/>
                    </a:lnTo>
                    <a:lnTo>
                      <a:pt x="8" y="34"/>
                    </a:lnTo>
                    <a:lnTo>
                      <a:pt x="6" y="26"/>
                    </a:lnTo>
                    <a:lnTo>
                      <a:pt x="0" y="18"/>
                    </a:lnTo>
                    <a:lnTo>
                      <a:pt x="2" y="12"/>
                    </a:lnTo>
                    <a:lnTo>
                      <a:pt x="10" y="6"/>
                    </a:lnTo>
                    <a:lnTo>
                      <a:pt x="16" y="6"/>
                    </a:lnTo>
                    <a:lnTo>
                      <a:pt x="18" y="2"/>
                    </a:lnTo>
                    <a:lnTo>
                      <a:pt x="26" y="0"/>
                    </a:lnTo>
                    <a:lnTo>
                      <a:pt x="46" y="0"/>
                    </a:lnTo>
                    <a:lnTo>
                      <a:pt x="64" y="2"/>
                    </a:lnTo>
                    <a:lnTo>
                      <a:pt x="78" y="6"/>
                    </a:lnTo>
                    <a:lnTo>
                      <a:pt x="92" y="6"/>
                    </a:lnTo>
                    <a:lnTo>
                      <a:pt x="110" y="6"/>
                    </a:lnTo>
                    <a:lnTo>
                      <a:pt x="118" y="6"/>
                    </a:lnTo>
                    <a:lnTo>
                      <a:pt x="146" y="6"/>
                    </a:lnTo>
                    <a:lnTo>
                      <a:pt x="178" y="24"/>
                    </a:lnTo>
                    <a:lnTo>
                      <a:pt x="188" y="2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59" name="Freeform 127"/>
              <p:cNvSpPr>
                <a:spLocks/>
              </p:cNvSpPr>
              <p:nvPr/>
            </p:nvSpPr>
            <p:spPr bwMode="ltGray">
              <a:xfrm>
                <a:off x="2701" y="1745"/>
                <a:ext cx="131" cy="68"/>
              </a:xfrm>
              <a:custGeom>
                <a:avLst/>
                <a:gdLst>
                  <a:gd name="T0" fmla="*/ 130 w 131"/>
                  <a:gd name="T1" fmla="*/ 56 h 61"/>
                  <a:gd name="T2" fmla="*/ 124 w 131"/>
                  <a:gd name="T3" fmla="*/ 65 h 61"/>
                  <a:gd name="T4" fmla="*/ 116 w 131"/>
                  <a:gd name="T5" fmla="*/ 76 h 61"/>
                  <a:gd name="T6" fmla="*/ 108 w 131"/>
                  <a:gd name="T7" fmla="*/ 84 h 61"/>
                  <a:gd name="T8" fmla="*/ 102 w 131"/>
                  <a:gd name="T9" fmla="*/ 86 h 61"/>
                  <a:gd name="T10" fmla="*/ 92 w 131"/>
                  <a:gd name="T11" fmla="*/ 86 h 61"/>
                  <a:gd name="T12" fmla="*/ 82 w 131"/>
                  <a:gd name="T13" fmla="*/ 89 h 61"/>
                  <a:gd name="T14" fmla="*/ 70 w 131"/>
                  <a:gd name="T15" fmla="*/ 89 h 61"/>
                  <a:gd name="T16" fmla="*/ 58 w 131"/>
                  <a:gd name="T17" fmla="*/ 94 h 61"/>
                  <a:gd name="T18" fmla="*/ 50 w 131"/>
                  <a:gd name="T19" fmla="*/ 96 h 61"/>
                  <a:gd name="T20" fmla="*/ 10 w 131"/>
                  <a:gd name="T21" fmla="*/ 105 h 61"/>
                  <a:gd name="T22" fmla="*/ 0 w 131"/>
                  <a:gd name="T23" fmla="*/ 89 h 61"/>
                  <a:gd name="T24" fmla="*/ 0 w 131"/>
                  <a:gd name="T25" fmla="*/ 65 h 61"/>
                  <a:gd name="T26" fmla="*/ 4 w 131"/>
                  <a:gd name="T27" fmla="*/ 56 h 61"/>
                  <a:gd name="T28" fmla="*/ 34 w 131"/>
                  <a:gd name="T29" fmla="*/ 56 h 61"/>
                  <a:gd name="T30" fmla="*/ 40 w 131"/>
                  <a:gd name="T31" fmla="*/ 56 h 61"/>
                  <a:gd name="T32" fmla="*/ 54 w 131"/>
                  <a:gd name="T33" fmla="*/ 51 h 61"/>
                  <a:gd name="T34" fmla="*/ 60 w 131"/>
                  <a:gd name="T35" fmla="*/ 41 h 61"/>
                  <a:gd name="T36" fmla="*/ 66 w 131"/>
                  <a:gd name="T37" fmla="*/ 31 h 61"/>
                  <a:gd name="T38" fmla="*/ 66 w 131"/>
                  <a:gd name="T39" fmla="*/ 25 h 61"/>
                  <a:gd name="T40" fmla="*/ 70 w 131"/>
                  <a:gd name="T41" fmla="*/ 20 h 61"/>
                  <a:gd name="T42" fmla="*/ 76 w 131"/>
                  <a:gd name="T43" fmla="*/ 16 h 61"/>
                  <a:gd name="T44" fmla="*/ 82 w 131"/>
                  <a:gd name="T45" fmla="*/ 20 h 61"/>
                  <a:gd name="T46" fmla="*/ 84 w 131"/>
                  <a:gd name="T47" fmla="*/ 25 h 61"/>
                  <a:gd name="T48" fmla="*/ 88 w 131"/>
                  <a:gd name="T49" fmla="*/ 16 h 61"/>
                  <a:gd name="T50" fmla="*/ 88 w 131"/>
                  <a:gd name="T51" fmla="*/ 2 h 61"/>
                  <a:gd name="T52" fmla="*/ 94 w 131"/>
                  <a:gd name="T53" fmla="*/ 0 h 61"/>
                  <a:gd name="T54" fmla="*/ 102 w 131"/>
                  <a:gd name="T55" fmla="*/ 2 h 61"/>
                  <a:gd name="T56" fmla="*/ 114 w 131"/>
                  <a:gd name="T57" fmla="*/ 4 h 61"/>
                  <a:gd name="T58" fmla="*/ 114 w 131"/>
                  <a:gd name="T59" fmla="*/ 20 h 61"/>
                  <a:gd name="T60" fmla="*/ 114 w 131"/>
                  <a:gd name="T61" fmla="*/ 25 h 61"/>
                  <a:gd name="T62" fmla="*/ 118 w 131"/>
                  <a:gd name="T63" fmla="*/ 35 h 61"/>
                  <a:gd name="T64" fmla="*/ 124 w 131"/>
                  <a:gd name="T65" fmla="*/ 41 h 61"/>
                  <a:gd name="T66" fmla="*/ 128 w 131"/>
                  <a:gd name="T67" fmla="*/ 45 h 61"/>
                  <a:gd name="T68" fmla="*/ 130 w 131"/>
                  <a:gd name="T69" fmla="*/ 56 h 6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1"/>
                  <a:gd name="T106" fmla="*/ 0 h 61"/>
                  <a:gd name="T107" fmla="*/ 131 w 131"/>
                  <a:gd name="T108" fmla="*/ 61 h 6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1" h="61">
                    <a:moveTo>
                      <a:pt x="130" y="32"/>
                    </a:moveTo>
                    <a:lnTo>
                      <a:pt x="124" y="38"/>
                    </a:lnTo>
                    <a:lnTo>
                      <a:pt x="116" y="44"/>
                    </a:lnTo>
                    <a:lnTo>
                      <a:pt x="108" y="48"/>
                    </a:lnTo>
                    <a:lnTo>
                      <a:pt x="102" y="50"/>
                    </a:lnTo>
                    <a:lnTo>
                      <a:pt x="92" y="50"/>
                    </a:lnTo>
                    <a:lnTo>
                      <a:pt x="82" y="52"/>
                    </a:lnTo>
                    <a:lnTo>
                      <a:pt x="70" y="52"/>
                    </a:lnTo>
                    <a:lnTo>
                      <a:pt x="58" y="54"/>
                    </a:lnTo>
                    <a:lnTo>
                      <a:pt x="50" y="56"/>
                    </a:lnTo>
                    <a:lnTo>
                      <a:pt x="10" y="60"/>
                    </a:lnTo>
                    <a:lnTo>
                      <a:pt x="0" y="52"/>
                    </a:lnTo>
                    <a:lnTo>
                      <a:pt x="0" y="38"/>
                    </a:lnTo>
                    <a:lnTo>
                      <a:pt x="4" y="32"/>
                    </a:lnTo>
                    <a:lnTo>
                      <a:pt x="34" y="32"/>
                    </a:lnTo>
                    <a:lnTo>
                      <a:pt x="40" y="32"/>
                    </a:lnTo>
                    <a:lnTo>
                      <a:pt x="54" y="30"/>
                    </a:lnTo>
                    <a:lnTo>
                      <a:pt x="60" y="24"/>
                    </a:lnTo>
                    <a:lnTo>
                      <a:pt x="66" y="18"/>
                    </a:lnTo>
                    <a:lnTo>
                      <a:pt x="66" y="14"/>
                    </a:lnTo>
                    <a:lnTo>
                      <a:pt x="70" y="12"/>
                    </a:lnTo>
                    <a:lnTo>
                      <a:pt x="76" y="10"/>
                    </a:lnTo>
                    <a:lnTo>
                      <a:pt x="82" y="12"/>
                    </a:lnTo>
                    <a:lnTo>
                      <a:pt x="84" y="14"/>
                    </a:lnTo>
                    <a:lnTo>
                      <a:pt x="88" y="10"/>
                    </a:lnTo>
                    <a:lnTo>
                      <a:pt x="88" y="2"/>
                    </a:lnTo>
                    <a:lnTo>
                      <a:pt x="94" y="0"/>
                    </a:lnTo>
                    <a:lnTo>
                      <a:pt x="102" y="2"/>
                    </a:lnTo>
                    <a:lnTo>
                      <a:pt x="114" y="4"/>
                    </a:lnTo>
                    <a:lnTo>
                      <a:pt x="114" y="12"/>
                    </a:lnTo>
                    <a:lnTo>
                      <a:pt x="114" y="14"/>
                    </a:lnTo>
                    <a:lnTo>
                      <a:pt x="118" y="20"/>
                    </a:lnTo>
                    <a:lnTo>
                      <a:pt x="124" y="24"/>
                    </a:lnTo>
                    <a:lnTo>
                      <a:pt x="128" y="26"/>
                    </a:lnTo>
                    <a:lnTo>
                      <a:pt x="130" y="3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60" name="Freeform 128"/>
              <p:cNvSpPr>
                <a:spLocks/>
              </p:cNvSpPr>
              <p:nvPr/>
            </p:nvSpPr>
            <p:spPr bwMode="ltGray">
              <a:xfrm>
                <a:off x="2646" y="1603"/>
                <a:ext cx="132" cy="182"/>
              </a:xfrm>
              <a:custGeom>
                <a:avLst/>
                <a:gdLst>
                  <a:gd name="T0" fmla="*/ 60 w 133"/>
                  <a:gd name="T1" fmla="*/ 4 h 163"/>
                  <a:gd name="T2" fmla="*/ 64 w 133"/>
                  <a:gd name="T3" fmla="*/ 11 h 163"/>
                  <a:gd name="T4" fmla="*/ 66 w 133"/>
                  <a:gd name="T5" fmla="*/ 13 h 163"/>
                  <a:gd name="T6" fmla="*/ 66 w 133"/>
                  <a:gd name="T7" fmla="*/ 19 h 163"/>
                  <a:gd name="T8" fmla="*/ 69 w 133"/>
                  <a:gd name="T9" fmla="*/ 23 h 163"/>
                  <a:gd name="T10" fmla="*/ 74 w 133"/>
                  <a:gd name="T11" fmla="*/ 26 h 163"/>
                  <a:gd name="T12" fmla="*/ 82 w 133"/>
                  <a:gd name="T13" fmla="*/ 23 h 163"/>
                  <a:gd name="T14" fmla="*/ 108 w 133"/>
                  <a:gd name="T15" fmla="*/ 4 h 163"/>
                  <a:gd name="T16" fmla="*/ 110 w 133"/>
                  <a:gd name="T17" fmla="*/ 19 h 163"/>
                  <a:gd name="T18" fmla="*/ 112 w 133"/>
                  <a:gd name="T19" fmla="*/ 26 h 163"/>
                  <a:gd name="T20" fmla="*/ 114 w 133"/>
                  <a:gd name="T21" fmla="*/ 29 h 163"/>
                  <a:gd name="T22" fmla="*/ 119 w 133"/>
                  <a:gd name="T23" fmla="*/ 32 h 163"/>
                  <a:gd name="T24" fmla="*/ 123 w 133"/>
                  <a:gd name="T25" fmla="*/ 32 h 163"/>
                  <a:gd name="T26" fmla="*/ 127 w 133"/>
                  <a:gd name="T27" fmla="*/ 44 h 163"/>
                  <a:gd name="T28" fmla="*/ 125 w 133"/>
                  <a:gd name="T29" fmla="*/ 50 h 163"/>
                  <a:gd name="T30" fmla="*/ 121 w 133"/>
                  <a:gd name="T31" fmla="*/ 51 h 163"/>
                  <a:gd name="T32" fmla="*/ 119 w 133"/>
                  <a:gd name="T33" fmla="*/ 63 h 163"/>
                  <a:gd name="T34" fmla="*/ 118 w 133"/>
                  <a:gd name="T35" fmla="*/ 70 h 163"/>
                  <a:gd name="T36" fmla="*/ 118 w 133"/>
                  <a:gd name="T37" fmla="*/ 76 h 163"/>
                  <a:gd name="T38" fmla="*/ 118 w 133"/>
                  <a:gd name="T39" fmla="*/ 87 h 163"/>
                  <a:gd name="T40" fmla="*/ 119 w 133"/>
                  <a:gd name="T41" fmla="*/ 104 h 163"/>
                  <a:gd name="T42" fmla="*/ 121 w 133"/>
                  <a:gd name="T43" fmla="*/ 115 h 163"/>
                  <a:gd name="T44" fmla="*/ 123 w 133"/>
                  <a:gd name="T45" fmla="*/ 124 h 163"/>
                  <a:gd name="T46" fmla="*/ 123 w 133"/>
                  <a:gd name="T47" fmla="*/ 132 h 163"/>
                  <a:gd name="T48" fmla="*/ 119 w 133"/>
                  <a:gd name="T49" fmla="*/ 143 h 163"/>
                  <a:gd name="T50" fmla="*/ 114 w 133"/>
                  <a:gd name="T51" fmla="*/ 149 h 163"/>
                  <a:gd name="T52" fmla="*/ 110 w 133"/>
                  <a:gd name="T53" fmla="*/ 156 h 163"/>
                  <a:gd name="T54" fmla="*/ 106 w 133"/>
                  <a:gd name="T55" fmla="*/ 162 h 163"/>
                  <a:gd name="T56" fmla="*/ 99 w 133"/>
                  <a:gd name="T57" fmla="*/ 164 h 163"/>
                  <a:gd name="T58" fmla="*/ 97 w 133"/>
                  <a:gd name="T59" fmla="*/ 172 h 163"/>
                  <a:gd name="T60" fmla="*/ 116 w 133"/>
                  <a:gd name="T61" fmla="*/ 226 h 163"/>
                  <a:gd name="T62" fmla="*/ 118 w 133"/>
                  <a:gd name="T63" fmla="*/ 228 h 163"/>
                  <a:gd name="T64" fmla="*/ 119 w 133"/>
                  <a:gd name="T65" fmla="*/ 240 h 163"/>
                  <a:gd name="T66" fmla="*/ 118 w 133"/>
                  <a:gd name="T67" fmla="*/ 255 h 163"/>
                  <a:gd name="T68" fmla="*/ 112 w 133"/>
                  <a:gd name="T69" fmla="*/ 267 h 163"/>
                  <a:gd name="T70" fmla="*/ 101 w 133"/>
                  <a:gd name="T71" fmla="*/ 275 h 163"/>
                  <a:gd name="T72" fmla="*/ 84 w 133"/>
                  <a:gd name="T73" fmla="*/ 278 h 163"/>
                  <a:gd name="T74" fmla="*/ 66 w 133"/>
                  <a:gd name="T75" fmla="*/ 278 h 163"/>
                  <a:gd name="T76" fmla="*/ 51 w 133"/>
                  <a:gd name="T77" fmla="*/ 281 h 163"/>
                  <a:gd name="T78" fmla="*/ 26 w 133"/>
                  <a:gd name="T79" fmla="*/ 275 h 163"/>
                  <a:gd name="T80" fmla="*/ 19 w 133"/>
                  <a:gd name="T81" fmla="*/ 252 h 163"/>
                  <a:gd name="T82" fmla="*/ 0 w 133"/>
                  <a:gd name="T83" fmla="*/ 182 h 163"/>
                  <a:gd name="T84" fmla="*/ 2 w 133"/>
                  <a:gd name="T85" fmla="*/ 93 h 163"/>
                  <a:gd name="T86" fmla="*/ 15 w 133"/>
                  <a:gd name="T87" fmla="*/ 65 h 163"/>
                  <a:gd name="T88" fmla="*/ 34 w 133"/>
                  <a:gd name="T89" fmla="*/ 40 h 163"/>
                  <a:gd name="T90" fmla="*/ 40 w 133"/>
                  <a:gd name="T91" fmla="*/ 32 h 163"/>
                  <a:gd name="T92" fmla="*/ 43 w 133"/>
                  <a:gd name="T93" fmla="*/ 23 h 163"/>
                  <a:gd name="T94" fmla="*/ 49 w 133"/>
                  <a:gd name="T95" fmla="*/ 13 h 163"/>
                  <a:gd name="T96" fmla="*/ 57 w 133"/>
                  <a:gd name="T97" fmla="*/ 0 h 163"/>
                  <a:gd name="T98" fmla="*/ 60 w 133"/>
                  <a:gd name="T99" fmla="*/ 4 h 16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3"/>
                  <a:gd name="T151" fmla="*/ 0 h 163"/>
                  <a:gd name="T152" fmla="*/ 133 w 133"/>
                  <a:gd name="T153" fmla="*/ 163 h 16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3" h="163">
                    <a:moveTo>
                      <a:pt x="60" y="4"/>
                    </a:moveTo>
                    <a:lnTo>
                      <a:pt x="64" y="6"/>
                    </a:lnTo>
                    <a:lnTo>
                      <a:pt x="68" y="8"/>
                    </a:lnTo>
                    <a:lnTo>
                      <a:pt x="70" y="11"/>
                    </a:lnTo>
                    <a:lnTo>
                      <a:pt x="74" y="13"/>
                    </a:lnTo>
                    <a:lnTo>
                      <a:pt x="79" y="15"/>
                    </a:lnTo>
                    <a:lnTo>
                      <a:pt x="87" y="13"/>
                    </a:lnTo>
                    <a:lnTo>
                      <a:pt x="113" y="4"/>
                    </a:lnTo>
                    <a:lnTo>
                      <a:pt x="115" y="11"/>
                    </a:lnTo>
                    <a:lnTo>
                      <a:pt x="117" y="15"/>
                    </a:lnTo>
                    <a:lnTo>
                      <a:pt x="119" y="17"/>
                    </a:lnTo>
                    <a:lnTo>
                      <a:pt x="124" y="19"/>
                    </a:lnTo>
                    <a:lnTo>
                      <a:pt x="128" y="19"/>
                    </a:lnTo>
                    <a:lnTo>
                      <a:pt x="132" y="25"/>
                    </a:lnTo>
                    <a:lnTo>
                      <a:pt x="130" y="29"/>
                    </a:lnTo>
                    <a:lnTo>
                      <a:pt x="126" y="30"/>
                    </a:lnTo>
                    <a:lnTo>
                      <a:pt x="124" y="36"/>
                    </a:lnTo>
                    <a:lnTo>
                      <a:pt x="123" y="40"/>
                    </a:lnTo>
                    <a:lnTo>
                      <a:pt x="123" y="44"/>
                    </a:lnTo>
                    <a:lnTo>
                      <a:pt x="123" y="50"/>
                    </a:lnTo>
                    <a:lnTo>
                      <a:pt x="124" y="59"/>
                    </a:lnTo>
                    <a:lnTo>
                      <a:pt x="126" y="65"/>
                    </a:lnTo>
                    <a:lnTo>
                      <a:pt x="128" y="72"/>
                    </a:lnTo>
                    <a:lnTo>
                      <a:pt x="128" y="76"/>
                    </a:lnTo>
                    <a:lnTo>
                      <a:pt x="124" y="82"/>
                    </a:lnTo>
                    <a:lnTo>
                      <a:pt x="119" y="86"/>
                    </a:lnTo>
                    <a:lnTo>
                      <a:pt x="115" y="90"/>
                    </a:lnTo>
                    <a:lnTo>
                      <a:pt x="111" y="93"/>
                    </a:lnTo>
                    <a:lnTo>
                      <a:pt x="104" y="95"/>
                    </a:lnTo>
                    <a:lnTo>
                      <a:pt x="102" y="99"/>
                    </a:lnTo>
                    <a:lnTo>
                      <a:pt x="121" y="130"/>
                    </a:lnTo>
                    <a:lnTo>
                      <a:pt x="123" y="132"/>
                    </a:lnTo>
                    <a:lnTo>
                      <a:pt x="124" y="139"/>
                    </a:lnTo>
                    <a:lnTo>
                      <a:pt x="123" y="147"/>
                    </a:lnTo>
                    <a:lnTo>
                      <a:pt x="117" y="154"/>
                    </a:lnTo>
                    <a:lnTo>
                      <a:pt x="106" y="158"/>
                    </a:lnTo>
                    <a:lnTo>
                      <a:pt x="89" y="160"/>
                    </a:lnTo>
                    <a:lnTo>
                      <a:pt x="70" y="160"/>
                    </a:lnTo>
                    <a:lnTo>
                      <a:pt x="51" y="162"/>
                    </a:lnTo>
                    <a:lnTo>
                      <a:pt x="26" y="158"/>
                    </a:lnTo>
                    <a:lnTo>
                      <a:pt x="19" y="145"/>
                    </a:lnTo>
                    <a:lnTo>
                      <a:pt x="0" y="105"/>
                    </a:lnTo>
                    <a:lnTo>
                      <a:pt x="2" y="53"/>
                    </a:lnTo>
                    <a:lnTo>
                      <a:pt x="15" y="38"/>
                    </a:lnTo>
                    <a:lnTo>
                      <a:pt x="34" y="23"/>
                    </a:lnTo>
                    <a:lnTo>
                      <a:pt x="40" y="19"/>
                    </a:lnTo>
                    <a:lnTo>
                      <a:pt x="43" y="13"/>
                    </a:lnTo>
                    <a:lnTo>
                      <a:pt x="49" y="8"/>
                    </a:lnTo>
                    <a:lnTo>
                      <a:pt x="57" y="0"/>
                    </a:lnTo>
                    <a:lnTo>
                      <a:pt x="6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61" name="Freeform 129"/>
              <p:cNvSpPr>
                <a:spLocks/>
              </p:cNvSpPr>
              <p:nvPr/>
            </p:nvSpPr>
            <p:spPr bwMode="ltGray">
              <a:xfrm>
                <a:off x="2649" y="1773"/>
                <a:ext cx="69" cy="41"/>
              </a:xfrm>
              <a:custGeom>
                <a:avLst/>
                <a:gdLst>
                  <a:gd name="T0" fmla="*/ 27 w 69"/>
                  <a:gd name="T1" fmla="*/ 3 h 37"/>
                  <a:gd name="T2" fmla="*/ 36 w 69"/>
                  <a:gd name="T3" fmla="*/ 10 h 37"/>
                  <a:gd name="T4" fmla="*/ 47 w 69"/>
                  <a:gd name="T5" fmla="*/ 2 h 37"/>
                  <a:gd name="T6" fmla="*/ 48 w 69"/>
                  <a:gd name="T7" fmla="*/ 2 h 37"/>
                  <a:gd name="T8" fmla="*/ 52 w 69"/>
                  <a:gd name="T9" fmla="*/ 2 h 37"/>
                  <a:gd name="T10" fmla="*/ 55 w 69"/>
                  <a:gd name="T11" fmla="*/ 0 h 37"/>
                  <a:gd name="T12" fmla="*/ 57 w 69"/>
                  <a:gd name="T13" fmla="*/ 3 h 37"/>
                  <a:gd name="T14" fmla="*/ 57 w 69"/>
                  <a:gd name="T15" fmla="*/ 12 h 37"/>
                  <a:gd name="T16" fmla="*/ 55 w 69"/>
                  <a:gd name="T17" fmla="*/ 18 h 37"/>
                  <a:gd name="T18" fmla="*/ 55 w 69"/>
                  <a:gd name="T19" fmla="*/ 22 h 37"/>
                  <a:gd name="T20" fmla="*/ 57 w 69"/>
                  <a:gd name="T21" fmla="*/ 25 h 37"/>
                  <a:gd name="T22" fmla="*/ 57 w 69"/>
                  <a:gd name="T23" fmla="*/ 27 h 37"/>
                  <a:gd name="T24" fmla="*/ 61 w 69"/>
                  <a:gd name="T25" fmla="*/ 30 h 37"/>
                  <a:gd name="T26" fmla="*/ 64 w 69"/>
                  <a:gd name="T27" fmla="*/ 34 h 37"/>
                  <a:gd name="T28" fmla="*/ 68 w 69"/>
                  <a:gd name="T29" fmla="*/ 38 h 37"/>
                  <a:gd name="T30" fmla="*/ 63 w 69"/>
                  <a:gd name="T31" fmla="*/ 55 h 37"/>
                  <a:gd name="T32" fmla="*/ 52 w 69"/>
                  <a:gd name="T33" fmla="*/ 58 h 37"/>
                  <a:gd name="T34" fmla="*/ 36 w 69"/>
                  <a:gd name="T35" fmla="*/ 60 h 37"/>
                  <a:gd name="T36" fmla="*/ 13 w 69"/>
                  <a:gd name="T37" fmla="*/ 60 h 37"/>
                  <a:gd name="T38" fmla="*/ 0 w 69"/>
                  <a:gd name="T39" fmla="*/ 43 h 37"/>
                  <a:gd name="T40" fmla="*/ 2 w 69"/>
                  <a:gd name="T41" fmla="*/ 30 h 37"/>
                  <a:gd name="T42" fmla="*/ 13 w 69"/>
                  <a:gd name="T43" fmla="*/ 3 h 37"/>
                  <a:gd name="T44" fmla="*/ 27 w 69"/>
                  <a:gd name="T45" fmla="*/ 3 h 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9"/>
                  <a:gd name="T70" fmla="*/ 0 h 37"/>
                  <a:gd name="T71" fmla="*/ 69 w 69"/>
                  <a:gd name="T72" fmla="*/ 37 h 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9" h="37">
                    <a:moveTo>
                      <a:pt x="27" y="3"/>
                    </a:moveTo>
                    <a:lnTo>
                      <a:pt x="36" y="5"/>
                    </a:lnTo>
                    <a:lnTo>
                      <a:pt x="47" y="2"/>
                    </a:lnTo>
                    <a:lnTo>
                      <a:pt x="48" y="2"/>
                    </a:lnTo>
                    <a:lnTo>
                      <a:pt x="52" y="2"/>
                    </a:lnTo>
                    <a:lnTo>
                      <a:pt x="55" y="0"/>
                    </a:lnTo>
                    <a:lnTo>
                      <a:pt x="57" y="3"/>
                    </a:lnTo>
                    <a:lnTo>
                      <a:pt x="57" y="7"/>
                    </a:lnTo>
                    <a:lnTo>
                      <a:pt x="55" y="11"/>
                    </a:lnTo>
                    <a:lnTo>
                      <a:pt x="55" y="13"/>
                    </a:lnTo>
                    <a:lnTo>
                      <a:pt x="57" y="15"/>
                    </a:lnTo>
                    <a:lnTo>
                      <a:pt x="57" y="16"/>
                    </a:lnTo>
                    <a:lnTo>
                      <a:pt x="61" y="18"/>
                    </a:lnTo>
                    <a:lnTo>
                      <a:pt x="64" y="21"/>
                    </a:lnTo>
                    <a:lnTo>
                      <a:pt x="68" y="23"/>
                    </a:lnTo>
                    <a:lnTo>
                      <a:pt x="63" y="33"/>
                    </a:lnTo>
                    <a:lnTo>
                      <a:pt x="52" y="34"/>
                    </a:lnTo>
                    <a:lnTo>
                      <a:pt x="36" y="36"/>
                    </a:lnTo>
                    <a:lnTo>
                      <a:pt x="13" y="36"/>
                    </a:lnTo>
                    <a:lnTo>
                      <a:pt x="0" y="26"/>
                    </a:lnTo>
                    <a:lnTo>
                      <a:pt x="2" y="18"/>
                    </a:lnTo>
                    <a:lnTo>
                      <a:pt x="13" y="3"/>
                    </a:lnTo>
                    <a:lnTo>
                      <a:pt x="27" y="3"/>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62" name="Freeform 130"/>
              <p:cNvSpPr>
                <a:spLocks/>
              </p:cNvSpPr>
              <p:nvPr/>
            </p:nvSpPr>
            <p:spPr bwMode="ltGray">
              <a:xfrm>
                <a:off x="2602" y="1955"/>
                <a:ext cx="19" cy="22"/>
              </a:xfrm>
              <a:custGeom>
                <a:avLst/>
                <a:gdLst>
                  <a:gd name="T0" fmla="*/ 0 w 19"/>
                  <a:gd name="T1" fmla="*/ 16 h 19"/>
                  <a:gd name="T2" fmla="*/ 8 w 19"/>
                  <a:gd name="T3" fmla="*/ 0 h 19"/>
                  <a:gd name="T4" fmla="*/ 18 w 19"/>
                  <a:gd name="T5" fmla="*/ 16 h 19"/>
                  <a:gd name="T6" fmla="*/ 14 w 19"/>
                  <a:gd name="T7" fmla="*/ 37 h 19"/>
                  <a:gd name="T8" fmla="*/ 0 w 19"/>
                  <a:gd name="T9" fmla="*/ 16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0" y="8"/>
                    </a:moveTo>
                    <a:lnTo>
                      <a:pt x="8" y="0"/>
                    </a:lnTo>
                    <a:lnTo>
                      <a:pt x="18" y="8"/>
                    </a:lnTo>
                    <a:lnTo>
                      <a:pt x="14" y="18"/>
                    </a:lnTo>
                    <a:lnTo>
                      <a:pt x="0" y="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63" name="Freeform 131"/>
              <p:cNvSpPr>
                <a:spLocks/>
              </p:cNvSpPr>
              <p:nvPr/>
            </p:nvSpPr>
            <p:spPr bwMode="ltGray">
              <a:xfrm>
                <a:off x="2700" y="862"/>
                <a:ext cx="182" cy="117"/>
              </a:xfrm>
              <a:custGeom>
                <a:avLst/>
                <a:gdLst>
                  <a:gd name="T0" fmla="*/ 16 w 183"/>
                  <a:gd name="T1" fmla="*/ 82 h 105"/>
                  <a:gd name="T2" fmla="*/ 6 w 183"/>
                  <a:gd name="T3" fmla="*/ 76 h 105"/>
                  <a:gd name="T4" fmla="*/ 2 w 183"/>
                  <a:gd name="T5" fmla="*/ 65 h 105"/>
                  <a:gd name="T6" fmla="*/ 2 w 183"/>
                  <a:gd name="T7" fmla="*/ 56 h 105"/>
                  <a:gd name="T8" fmla="*/ 10 w 183"/>
                  <a:gd name="T9" fmla="*/ 56 h 105"/>
                  <a:gd name="T10" fmla="*/ 10 w 183"/>
                  <a:gd name="T11" fmla="*/ 41 h 105"/>
                  <a:gd name="T12" fmla="*/ 4 w 183"/>
                  <a:gd name="T13" fmla="*/ 28 h 105"/>
                  <a:gd name="T14" fmla="*/ 2 w 183"/>
                  <a:gd name="T15" fmla="*/ 13 h 105"/>
                  <a:gd name="T16" fmla="*/ 14 w 183"/>
                  <a:gd name="T17" fmla="*/ 2 h 105"/>
                  <a:gd name="T18" fmla="*/ 36 w 183"/>
                  <a:gd name="T19" fmla="*/ 0 h 105"/>
                  <a:gd name="T20" fmla="*/ 52 w 183"/>
                  <a:gd name="T21" fmla="*/ 2 h 105"/>
                  <a:gd name="T22" fmla="*/ 60 w 183"/>
                  <a:gd name="T23" fmla="*/ 25 h 105"/>
                  <a:gd name="T24" fmla="*/ 68 w 183"/>
                  <a:gd name="T25" fmla="*/ 28 h 105"/>
                  <a:gd name="T26" fmla="*/ 84 w 183"/>
                  <a:gd name="T27" fmla="*/ 2 h 105"/>
                  <a:gd name="T28" fmla="*/ 101 w 183"/>
                  <a:gd name="T29" fmla="*/ 20 h 105"/>
                  <a:gd name="T30" fmla="*/ 117 w 183"/>
                  <a:gd name="T31" fmla="*/ 39 h 105"/>
                  <a:gd name="T32" fmla="*/ 133 w 183"/>
                  <a:gd name="T33" fmla="*/ 51 h 105"/>
                  <a:gd name="T34" fmla="*/ 147 w 183"/>
                  <a:gd name="T35" fmla="*/ 65 h 105"/>
                  <a:gd name="T36" fmla="*/ 157 w 183"/>
                  <a:gd name="T37" fmla="*/ 79 h 105"/>
                  <a:gd name="T38" fmla="*/ 167 w 183"/>
                  <a:gd name="T39" fmla="*/ 105 h 105"/>
                  <a:gd name="T40" fmla="*/ 177 w 183"/>
                  <a:gd name="T41" fmla="*/ 120 h 105"/>
                  <a:gd name="T42" fmla="*/ 161 w 183"/>
                  <a:gd name="T43" fmla="*/ 137 h 105"/>
                  <a:gd name="T44" fmla="*/ 149 w 183"/>
                  <a:gd name="T45" fmla="*/ 137 h 105"/>
                  <a:gd name="T46" fmla="*/ 137 w 183"/>
                  <a:gd name="T47" fmla="*/ 134 h 105"/>
                  <a:gd name="T48" fmla="*/ 127 w 183"/>
                  <a:gd name="T49" fmla="*/ 126 h 105"/>
                  <a:gd name="T50" fmla="*/ 133 w 183"/>
                  <a:gd name="T51" fmla="*/ 107 h 105"/>
                  <a:gd name="T52" fmla="*/ 123 w 183"/>
                  <a:gd name="T53" fmla="*/ 79 h 105"/>
                  <a:gd name="T54" fmla="*/ 111 w 183"/>
                  <a:gd name="T55" fmla="*/ 72 h 105"/>
                  <a:gd name="T56" fmla="*/ 103 w 183"/>
                  <a:gd name="T57" fmla="*/ 94 h 105"/>
                  <a:gd name="T58" fmla="*/ 97 w 183"/>
                  <a:gd name="T59" fmla="*/ 118 h 105"/>
                  <a:gd name="T60" fmla="*/ 91 w 183"/>
                  <a:gd name="T61" fmla="*/ 137 h 105"/>
                  <a:gd name="T62" fmla="*/ 88 w 183"/>
                  <a:gd name="T63" fmla="*/ 167 h 105"/>
                  <a:gd name="T64" fmla="*/ 76 w 183"/>
                  <a:gd name="T65" fmla="*/ 178 h 105"/>
                  <a:gd name="T66" fmla="*/ 56 w 183"/>
                  <a:gd name="T67" fmla="*/ 148 h 105"/>
                  <a:gd name="T68" fmla="*/ 46 w 183"/>
                  <a:gd name="T69" fmla="*/ 131 h 105"/>
                  <a:gd name="T70" fmla="*/ 42 w 183"/>
                  <a:gd name="T71" fmla="*/ 109 h 105"/>
                  <a:gd name="T72" fmla="*/ 40 w 183"/>
                  <a:gd name="T73" fmla="*/ 89 h 105"/>
                  <a:gd name="T74" fmla="*/ 28 w 183"/>
                  <a:gd name="T75" fmla="*/ 79 h 1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3"/>
                  <a:gd name="T115" fmla="*/ 0 h 105"/>
                  <a:gd name="T116" fmla="*/ 183 w 183"/>
                  <a:gd name="T117" fmla="*/ 105 h 10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3" h="105">
                    <a:moveTo>
                      <a:pt x="18" y="42"/>
                    </a:moveTo>
                    <a:lnTo>
                      <a:pt x="16" y="48"/>
                    </a:lnTo>
                    <a:lnTo>
                      <a:pt x="16" y="54"/>
                    </a:lnTo>
                    <a:lnTo>
                      <a:pt x="6" y="44"/>
                    </a:lnTo>
                    <a:lnTo>
                      <a:pt x="4" y="42"/>
                    </a:lnTo>
                    <a:lnTo>
                      <a:pt x="2" y="38"/>
                    </a:lnTo>
                    <a:lnTo>
                      <a:pt x="0" y="34"/>
                    </a:lnTo>
                    <a:lnTo>
                      <a:pt x="2" y="32"/>
                    </a:lnTo>
                    <a:lnTo>
                      <a:pt x="6" y="32"/>
                    </a:lnTo>
                    <a:lnTo>
                      <a:pt x="10" y="32"/>
                    </a:lnTo>
                    <a:lnTo>
                      <a:pt x="12" y="30"/>
                    </a:lnTo>
                    <a:lnTo>
                      <a:pt x="10" y="24"/>
                    </a:lnTo>
                    <a:lnTo>
                      <a:pt x="6" y="20"/>
                    </a:lnTo>
                    <a:lnTo>
                      <a:pt x="4" y="16"/>
                    </a:lnTo>
                    <a:lnTo>
                      <a:pt x="2" y="12"/>
                    </a:lnTo>
                    <a:lnTo>
                      <a:pt x="2" y="8"/>
                    </a:lnTo>
                    <a:lnTo>
                      <a:pt x="8" y="4"/>
                    </a:lnTo>
                    <a:lnTo>
                      <a:pt x="14" y="2"/>
                    </a:lnTo>
                    <a:lnTo>
                      <a:pt x="26" y="2"/>
                    </a:lnTo>
                    <a:lnTo>
                      <a:pt x="36" y="0"/>
                    </a:lnTo>
                    <a:lnTo>
                      <a:pt x="44" y="0"/>
                    </a:lnTo>
                    <a:lnTo>
                      <a:pt x="52" y="2"/>
                    </a:lnTo>
                    <a:lnTo>
                      <a:pt x="56" y="8"/>
                    </a:lnTo>
                    <a:lnTo>
                      <a:pt x="60" y="14"/>
                    </a:lnTo>
                    <a:lnTo>
                      <a:pt x="62" y="18"/>
                    </a:lnTo>
                    <a:lnTo>
                      <a:pt x="68" y="16"/>
                    </a:lnTo>
                    <a:lnTo>
                      <a:pt x="68" y="6"/>
                    </a:lnTo>
                    <a:lnTo>
                      <a:pt x="84" y="2"/>
                    </a:lnTo>
                    <a:lnTo>
                      <a:pt x="96" y="6"/>
                    </a:lnTo>
                    <a:lnTo>
                      <a:pt x="106" y="12"/>
                    </a:lnTo>
                    <a:lnTo>
                      <a:pt x="116" y="18"/>
                    </a:lnTo>
                    <a:lnTo>
                      <a:pt x="122" y="22"/>
                    </a:lnTo>
                    <a:lnTo>
                      <a:pt x="128" y="24"/>
                    </a:lnTo>
                    <a:lnTo>
                      <a:pt x="138" y="30"/>
                    </a:lnTo>
                    <a:lnTo>
                      <a:pt x="146" y="34"/>
                    </a:lnTo>
                    <a:lnTo>
                      <a:pt x="152" y="38"/>
                    </a:lnTo>
                    <a:lnTo>
                      <a:pt x="156" y="44"/>
                    </a:lnTo>
                    <a:lnTo>
                      <a:pt x="162" y="46"/>
                    </a:lnTo>
                    <a:lnTo>
                      <a:pt x="166" y="54"/>
                    </a:lnTo>
                    <a:lnTo>
                      <a:pt x="172" y="60"/>
                    </a:lnTo>
                    <a:lnTo>
                      <a:pt x="182" y="62"/>
                    </a:lnTo>
                    <a:lnTo>
                      <a:pt x="182" y="70"/>
                    </a:lnTo>
                    <a:lnTo>
                      <a:pt x="176" y="74"/>
                    </a:lnTo>
                    <a:lnTo>
                      <a:pt x="166" y="80"/>
                    </a:lnTo>
                    <a:lnTo>
                      <a:pt x="160" y="82"/>
                    </a:lnTo>
                    <a:lnTo>
                      <a:pt x="154" y="80"/>
                    </a:lnTo>
                    <a:lnTo>
                      <a:pt x="150" y="76"/>
                    </a:lnTo>
                    <a:lnTo>
                      <a:pt x="142" y="78"/>
                    </a:lnTo>
                    <a:lnTo>
                      <a:pt x="136" y="78"/>
                    </a:lnTo>
                    <a:lnTo>
                      <a:pt x="132" y="74"/>
                    </a:lnTo>
                    <a:lnTo>
                      <a:pt x="134" y="68"/>
                    </a:lnTo>
                    <a:lnTo>
                      <a:pt x="138" y="62"/>
                    </a:lnTo>
                    <a:lnTo>
                      <a:pt x="134" y="54"/>
                    </a:lnTo>
                    <a:lnTo>
                      <a:pt x="128" y="46"/>
                    </a:lnTo>
                    <a:lnTo>
                      <a:pt x="122" y="42"/>
                    </a:lnTo>
                    <a:lnTo>
                      <a:pt x="116" y="42"/>
                    </a:lnTo>
                    <a:lnTo>
                      <a:pt x="110" y="48"/>
                    </a:lnTo>
                    <a:lnTo>
                      <a:pt x="108" y="54"/>
                    </a:lnTo>
                    <a:lnTo>
                      <a:pt x="104" y="62"/>
                    </a:lnTo>
                    <a:lnTo>
                      <a:pt x="102" y="68"/>
                    </a:lnTo>
                    <a:lnTo>
                      <a:pt x="98" y="76"/>
                    </a:lnTo>
                    <a:lnTo>
                      <a:pt x="94" y="80"/>
                    </a:lnTo>
                    <a:lnTo>
                      <a:pt x="90" y="88"/>
                    </a:lnTo>
                    <a:lnTo>
                      <a:pt x="88" y="98"/>
                    </a:lnTo>
                    <a:lnTo>
                      <a:pt x="84" y="104"/>
                    </a:lnTo>
                    <a:lnTo>
                      <a:pt x="76" y="104"/>
                    </a:lnTo>
                    <a:lnTo>
                      <a:pt x="64" y="88"/>
                    </a:lnTo>
                    <a:lnTo>
                      <a:pt x="56" y="86"/>
                    </a:lnTo>
                    <a:lnTo>
                      <a:pt x="50" y="80"/>
                    </a:lnTo>
                    <a:lnTo>
                      <a:pt x="46" y="76"/>
                    </a:lnTo>
                    <a:lnTo>
                      <a:pt x="42" y="70"/>
                    </a:lnTo>
                    <a:lnTo>
                      <a:pt x="42" y="64"/>
                    </a:lnTo>
                    <a:lnTo>
                      <a:pt x="44" y="56"/>
                    </a:lnTo>
                    <a:lnTo>
                      <a:pt x="40" y="52"/>
                    </a:lnTo>
                    <a:lnTo>
                      <a:pt x="34" y="50"/>
                    </a:lnTo>
                    <a:lnTo>
                      <a:pt x="28" y="46"/>
                    </a:lnTo>
                    <a:lnTo>
                      <a:pt x="18" y="4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64" name="Freeform 132"/>
              <p:cNvSpPr>
                <a:spLocks/>
              </p:cNvSpPr>
              <p:nvPr/>
            </p:nvSpPr>
            <p:spPr bwMode="ltGray">
              <a:xfrm>
                <a:off x="2790" y="835"/>
                <a:ext cx="122" cy="55"/>
              </a:xfrm>
              <a:custGeom>
                <a:avLst/>
                <a:gdLst>
                  <a:gd name="T0" fmla="*/ 24 w 123"/>
                  <a:gd name="T1" fmla="*/ 4 h 49"/>
                  <a:gd name="T2" fmla="*/ 30 w 123"/>
                  <a:gd name="T3" fmla="*/ 0 h 49"/>
                  <a:gd name="T4" fmla="*/ 36 w 123"/>
                  <a:gd name="T5" fmla="*/ 2 h 49"/>
                  <a:gd name="T6" fmla="*/ 50 w 123"/>
                  <a:gd name="T7" fmla="*/ 21 h 49"/>
                  <a:gd name="T8" fmla="*/ 56 w 123"/>
                  <a:gd name="T9" fmla="*/ 21 h 49"/>
                  <a:gd name="T10" fmla="*/ 61 w 123"/>
                  <a:gd name="T11" fmla="*/ 13 h 49"/>
                  <a:gd name="T12" fmla="*/ 61 w 123"/>
                  <a:gd name="T13" fmla="*/ 11 h 49"/>
                  <a:gd name="T14" fmla="*/ 67 w 123"/>
                  <a:gd name="T15" fmla="*/ 13 h 49"/>
                  <a:gd name="T16" fmla="*/ 75 w 123"/>
                  <a:gd name="T17" fmla="*/ 13 h 49"/>
                  <a:gd name="T18" fmla="*/ 83 w 123"/>
                  <a:gd name="T19" fmla="*/ 11 h 49"/>
                  <a:gd name="T20" fmla="*/ 105 w 123"/>
                  <a:gd name="T21" fmla="*/ 13 h 49"/>
                  <a:gd name="T22" fmla="*/ 117 w 123"/>
                  <a:gd name="T23" fmla="*/ 31 h 49"/>
                  <a:gd name="T24" fmla="*/ 93 w 123"/>
                  <a:gd name="T25" fmla="*/ 68 h 49"/>
                  <a:gd name="T26" fmla="*/ 81 w 123"/>
                  <a:gd name="T27" fmla="*/ 72 h 49"/>
                  <a:gd name="T28" fmla="*/ 77 w 123"/>
                  <a:gd name="T29" fmla="*/ 82 h 49"/>
                  <a:gd name="T30" fmla="*/ 67 w 123"/>
                  <a:gd name="T31" fmla="*/ 85 h 49"/>
                  <a:gd name="T32" fmla="*/ 61 w 123"/>
                  <a:gd name="T33" fmla="*/ 82 h 49"/>
                  <a:gd name="T34" fmla="*/ 48 w 123"/>
                  <a:gd name="T35" fmla="*/ 72 h 49"/>
                  <a:gd name="T36" fmla="*/ 38 w 123"/>
                  <a:gd name="T37" fmla="*/ 68 h 49"/>
                  <a:gd name="T38" fmla="*/ 6 w 123"/>
                  <a:gd name="T39" fmla="*/ 39 h 49"/>
                  <a:gd name="T40" fmla="*/ 0 w 123"/>
                  <a:gd name="T41" fmla="*/ 25 h 49"/>
                  <a:gd name="T42" fmla="*/ 0 w 123"/>
                  <a:gd name="T43" fmla="*/ 13 h 49"/>
                  <a:gd name="T44" fmla="*/ 2 w 123"/>
                  <a:gd name="T45" fmla="*/ 11 h 49"/>
                  <a:gd name="T46" fmla="*/ 14 w 123"/>
                  <a:gd name="T47" fmla="*/ 13 h 49"/>
                  <a:gd name="T48" fmla="*/ 24 w 123"/>
                  <a:gd name="T49" fmla="*/ 17 h 49"/>
                  <a:gd name="T50" fmla="*/ 24 w 123"/>
                  <a:gd name="T51" fmla="*/ 4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3"/>
                  <a:gd name="T79" fmla="*/ 0 h 49"/>
                  <a:gd name="T80" fmla="*/ 123 w 123"/>
                  <a:gd name="T81" fmla="*/ 49 h 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3" h="49">
                    <a:moveTo>
                      <a:pt x="24" y="4"/>
                    </a:moveTo>
                    <a:lnTo>
                      <a:pt x="30" y="0"/>
                    </a:lnTo>
                    <a:lnTo>
                      <a:pt x="36" y="2"/>
                    </a:lnTo>
                    <a:lnTo>
                      <a:pt x="50" y="12"/>
                    </a:lnTo>
                    <a:lnTo>
                      <a:pt x="56" y="12"/>
                    </a:lnTo>
                    <a:lnTo>
                      <a:pt x="62" y="8"/>
                    </a:lnTo>
                    <a:lnTo>
                      <a:pt x="66" y="6"/>
                    </a:lnTo>
                    <a:lnTo>
                      <a:pt x="72" y="8"/>
                    </a:lnTo>
                    <a:lnTo>
                      <a:pt x="80" y="8"/>
                    </a:lnTo>
                    <a:lnTo>
                      <a:pt x="88" y="6"/>
                    </a:lnTo>
                    <a:lnTo>
                      <a:pt x="110" y="8"/>
                    </a:lnTo>
                    <a:lnTo>
                      <a:pt x="122" y="18"/>
                    </a:lnTo>
                    <a:lnTo>
                      <a:pt x="98" y="38"/>
                    </a:lnTo>
                    <a:lnTo>
                      <a:pt x="86" y="40"/>
                    </a:lnTo>
                    <a:lnTo>
                      <a:pt x="82" y="46"/>
                    </a:lnTo>
                    <a:lnTo>
                      <a:pt x="72" y="48"/>
                    </a:lnTo>
                    <a:lnTo>
                      <a:pt x="64" y="46"/>
                    </a:lnTo>
                    <a:lnTo>
                      <a:pt x="48" y="40"/>
                    </a:lnTo>
                    <a:lnTo>
                      <a:pt x="38" y="38"/>
                    </a:lnTo>
                    <a:lnTo>
                      <a:pt x="6" y="22"/>
                    </a:lnTo>
                    <a:lnTo>
                      <a:pt x="0" y="14"/>
                    </a:lnTo>
                    <a:lnTo>
                      <a:pt x="0" y="8"/>
                    </a:lnTo>
                    <a:lnTo>
                      <a:pt x="2" y="6"/>
                    </a:lnTo>
                    <a:lnTo>
                      <a:pt x="14" y="8"/>
                    </a:lnTo>
                    <a:lnTo>
                      <a:pt x="24" y="10"/>
                    </a:lnTo>
                    <a:lnTo>
                      <a:pt x="24"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65" name="Freeform 133"/>
              <p:cNvSpPr>
                <a:spLocks/>
              </p:cNvSpPr>
              <p:nvPr/>
            </p:nvSpPr>
            <p:spPr bwMode="ltGray">
              <a:xfrm>
                <a:off x="3135" y="817"/>
                <a:ext cx="89" cy="39"/>
              </a:xfrm>
              <a:custGeom>
                <a:avLst/>
                <a:gdLst>
                  <a:gd name="T0" fmla="*/ 0 w 89"/>
                  <a:gd name="T1" fmla="*/ 20 h 35"/>
                  <a:gd name="T2" fmla="*/ 10 w 89"/>
                  <a:gd name="T3" fmla="*/ 16 h 35"/>
                  <a:gd name="T4" fmla="*/ 26 w 89"/>
                  <a:gd name="T5" fmla="*/ 2 h 35"/>
                  <a:gd name="T6" fmla="*/ 34 w 89"/>
                  <a:gd name="T7" fmla="*/ 11 h 35"/>
                  <a:gd name="T8" fmla="*/ 44 w 89"/>
                  <a:gd name="T9" fmla="*/ 13 h 35"/>
                  <a:gd name="T10" fmla="*/ 52 w 89"/>
                  <a:gd name="T11" fmla="*/ 13 h 35"/>
                  <a:gd name="T12" fmla="*/ 62 w 89"/>
                  <a:gd name="T13" fmla="*/ 2 h 35"/>
                  <a:gd name="T14" fmla="*/ 64 w 89"/>
                  <a:gd name="T15" fmla="*/ 0 h 35"/>
                  <a:gd name="T16" fmla="*/ 78 w 89"/>
                  <a:gd name="T17" fmla="*/ 11 h 35"/>
                  <a:gd name="T18" fmla="*/ 88 w 89"/>
                  <a:gd name="T19" fmla="*/ 13 h 35"/>
                  <a:gd name="T20" fmla="*/ 88 w 89"/>
                  <a:gd name="T21" fmla="*/ 28 h 35"/>
                  <a:gd name="T22" fmla="*/ 78 w 89"/>
                  <a:gd name="T23" fmla="*/ 31 h 35"/>
                  <a:gd name="T24" fmla="*/ 70 w 89"/>
                  <a:gd name="T25" fmla="*/ 35 h 35"/>
                  <a:gd name="T26" fmla="*/ 60 w 89"/>
                  <a:gd name="T27" fmla="*/ 39 h 35"/>
                  <a:gd name="T28" fmla="*/ 54 w 89"/>
                  <a:gd name="T29" fmla="*/ 45 h 35"/>
                  <a:gd name="T30" fmla="*/ 48 w 89"/>
                  <a:gd name="T31" fmla="*/ 56 h 35"/>
                  <a:gd name="T32" fmla="*/ 40 w 89"/>
                  <a:gd name="T33" fmla="*/ 58 h 35"/>
                  <a:gd name="T34" fmla="*/ 30 w 89"/>
                  <a:gd name="T35" fmla="*/ 56 h 35"/>
                  <a:gd name="T36" fmla="*/ 22 w 89"/>
                  <a:gd name="T37" fmla="*/ 41 h 35"/>
                  <a:gd name="T38" fmla="*/ 14 w 89"/>
                  <a:gd name="T39" fmla="*/ 35 h 35"/>
                  <a:gd name="T40" fmla="*/ 4 w 89"/>
                  <a:gd name="T41" fmla="*/ 31 h 35"/>
                  <a:gd name="T42" fmla="*/ 0 w 89"/>
                  <a:gd name="T43" fmla="*/ 20 h 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9"/>
                  <a:gd name="T67" fmla="*/ 0 h 35"/>
                  <a:gd name="T68" fmla="*/ 89 w 89"/>
                  <a:gd name="T69" fmla="*/ 35 h 3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9" h="35">
                    <a:moveTo>
                      <a:pt x="0" y="12"/>
                    </a:moveTo>
                    <a:lnTo>
                      <a:pt x="10" y="10"/>
                    </a:lnTo>
                    <a:lnTo>
                      <a:pt x="26" y="2"/>
                    </a:lnTo>
                    <a:lnTo>
                      <a:pt x="34" y="6"/>
                    </a:lnTo>
                    <a:lnTo>
                      <a:pt x="44" y="8"/>
                    </a:lnTo>
                    <a:lnTo>
                      <a:pt x="52" y="8"/>
                    </a:lnTo>
                    <a:lnTo>
                      <a:pt x="62" y="2"/>
                    </a:lnTo>
                    <a:lnTo>
                      <a:pt x="64" y="0"/>
                    </a:lnTo>
                    <a:lnTo>
                      <a:pt x="78" y="6"/>
                    </a:lnTo>
                    <a:lnTo>
                      <a:pt x="88" y="8"/>
                    </a:lnTo>
                    <a:lnTo>
                      <a:pt x="88" y="16"/>
                    </a:lnTo>
                    <a:lnTo>
                      <a:pt x="78" y="18"/>
                    </a:lnTo>
                    <a:lnTo>
                      <a:pt x="70" y="20"/>
                    </a:lnTo>
                    <a:lnTo>
                      <a:pt x="60" y="22"/>
                    </a:lnTo>
                    <a:lnTo>
                      <a:pt x="54" y="26"/>
                    </a:lnTo>
                    <a:lnTo>
                      <a:pt x="48" y="32"/>
                    </a:lnTo>
                    <a:lnTo>
                      <a:pt x="40" y="34"/>
                    </a:lnTo>
                    <a:lnTo>
                      <a:pt x="30" y="32"/>
                    </a:lnTo>
                    <a:lnTo>
                      <a:pt x="22" y="24"/>
                    </a:lnTo>
                    <a:lnTo>
                      <a:pt x="14" y="20"/>
                    </a:lnTo>
                    <a:lnTo>
                      <a:pt x="4" y="18"/>
                    </a:lnTo>
                    <a:lnTo>
                      <a:pt x="0" y="1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66" name="Freeform 134"/>
              <p:cNvSpPr>
                <a:spLocks/>
              </p:cNvSpPr>
              <p:nvPr/>
            </p:nvSpPr>
            <p:spPr bwMode="ltGray">
              <a:xfrm>
                <a:off x="3228" y="783"/>
                <a:ext cx="170" cy="84"/>
              </a:xfrm>
              <a:custGeom>
                <a:avLst/>
                <a:gdLst>
                  <a:gd name="T0" fmla="*/ 0 w 171"/>
                  <a:gd name="T1" fmla="*/ 101 h 75"/>
                  <a:gd name="T2" fmla="*/ 6 w 171"/>
                  <a:gd name="T3" fmla="*/ 90 h 75"/>
                  <a:gd name="T4" fmla="*/ 30 w 171"/>
                  <a:gd name="T5" fmla="*/ 45 h 75"/>
                  <a:gd name="T6" fmla="*/ 36 w 171"/>
                  <a:gd name="T7" fmla="*/ 43 h 75"/>
                  <a:gd name="T8" fmla="*/ 42 w 171"/>
                  <a:gd name="T9" fmla="*/ 35 h 75"/>
                  <a:gd name="T10" fmla="*/ 50 w 171"/>
                  <a:gd name="T11" fmla="*/ 25 h 75"/>
                  <a:gd name="T12" fmla="*/ 58 w 171"/>
                  <a:gd name="T13" fmla="*/ 21 h 75"/>
                  <a:gd name="T14" fmla="*/ 68 w 171"/>
                  <a:gd name="T15" fmla="*/ 21 h 75"/>
                  <a:gd name="T16" fmla="*/ 70 w 171"/>
                  <a:gd name="T17" fmla="*/ 4 h 75"/>
                  <a:gd name="T18" fmla="*/ 76 w 171"/>
                  <a:gd name="T19" fmla="*/ 0 h 75"/>
                  <a:gd name="T20" fmla="*/ 80 w 171"/>
                  <a:gd name="T21" fmla="*/ 2 h 75"/>
                  <a:gd name="T22" fmla="*/ 82 w 171"/>
                  <a:gd name="T23" fmla="*/ 17 h 75"/>
                  <a:gd name="T24" fmla="*/ 78 w 171"/>
                  <a:gd name="T25" fmla="*/ 31 h 75"/>
                  <a:gd name="T26" fmla="*/ 72 w 171"/>
                  <a:gd name="T27" fmla="*/ 43 h 75"/>
                  <a:gd name="T28" fmla="*/ 66 w 171"/>
                  <a:gd name="T29" fmla="*/ 54 h 75"/>
                  <a:gd name="T30" fmla="*/ 74 w 171"/>
                  <a:gd name="T31" fmla="*/ 60 h 75"/>
                  <a:gd name="T32" fmla="*/ 84 w 171"/>
                  <a:gd name="T33" fmla="*/ 60 h 75"/>
                  <a:gd name="T34" fmla="*/ 87 w 171"/>
                  <a:gd name="T35" fmla="*/ 60 h 75"/>
                  <a:gd name="T36" fmla="*/ 93 w 171"/>
                  <a:gd name="T37" fmla="*/ 49 h 75"/>
                  <a:gd name="T38" fmla="*/ 101 w 171"/>
                  <a:gd name="T39" fmla="*/ 43 h 75"/>
                  <a:gd name="T40" fmla="*/ 109 w 171"/>
                  <a:gd name="T41" fmla="*/ 43 h 75"/>
                  <a:gd name="T42" fmla="*/ 113 w 171"/>
                  <a:gd name="T43" fmla="*/ 56 h 75"/>
                  <a:gd name="T44" fmla="*/ 125 w 171"/>
                  <a:gd name="T45" fmla="*/ 60 h 75"/>
                  <a:gd name="T46" fmla="*/ 133 w 171"/>
                  <a:gd name="T47" fmla="*/ 56 h 75"/>
                  <a:gd name="T48" fmla="*/ 159 w 171"/>
                  <a:gd name="T49" fmla="*/ 39 h 75"/>
                  <a:gd name="T50" fmla="*/ 165 w 171"/>
                  <a:gd name="T51" fmla="*/ 54 h 75"/>
                  <a:gd name="T52" fmla="*/ 161 w 171"/>
                  <a:gd name="T53" fmla="*/ 71 h 75"/>
                  <a:gd name="T54" fmla="*/ 151 w 171"/>
                  <a:gd name="T55" fmla="*/ 77 h 75"/>
                  <a:gd name="T56" fmla="*/ 141 w 171"/>
                  <a:gd name="T57" fmla="*/ 77 h 75"/>
                  <a:gd name="T58" fmla="*/ 133 w 171"/>
                  <a:gd name="T59" fmla="*/ 77 h 75"/>
                  <a:gd name="T60" fmla="*/ 127 w 171"/>
                  <a:gd name="T61" fmla="*/ 82 h 75"/>
                  <a:gd name="T62" fmla="*/ 123 w 171"/>
                  <a:gd name="T63" fmla="*/ 92 h 75"/>
                  <a:gd name="T64" fmla="*/ 117 w 171"/>
                  <a:gd name="T65" fmla="*/ 94 h 75"/>
                  <a:gd name="T66" fmla="*/ 107 w 171"/>
                  <a:gd name="T67" fmla="*/ 94 h 75"/>
                  <a:gd name="T68" fmla="*/ 101 w 171"/>
                  <a:gd name="T69" fmla="*/ 101 h 75"/>
                  <a:gd name="T70" fmla="*/ 95 w 171"/>
                  <a:gd name="T71" fmla="*/ 105 h 75"/>
                  <a:gd name="T72" fmla="*/ 95 w 171"/>
                  <a:gd name="T73" fmla="*/ 119 h 75"/>
                  <a:gd name="T74" fmla="*/ 91 w 171"/>
                  <a:gd name="T75" fmla="*/ 130 h 75"/>
                  <a:gd name="T76" fmla="*/ 85 w 171"/>
                  <a:gd name="T77" fmla="*/ 122 h 75"/>
                  <a:gd name="T78" fmla="*/ 82 w 171"/>
                  <a:gd name="T79" fmla="*/ 108 h 75"/>
                  <a:gd name="T80" fmla="*/ 72 w 171"/>
                  <a:gd name="T81" fmla="*/ 114 h 75"/>
                  <a:gd name="T82" fmla="*/ 60 w 171"/>
                  <a:gd name="T83" fmla="*/ 108 h 75"/>
                  <a:gd name="T84" fmla="*/ 52 w 171"/>
                  <a:gd name="T85" fmla="*/ 108 h 75"/>
                  <a:gd name="T86" fmla="*/ 46 w 171"/>
                  <a:gd name="T87" fmla="*/ 103 h 75"/>
                  <a:gd name="T88" fmla="*/ 46 w 171"/>
                  <a:gd name="T89" fmla="*/ 90 h 75"/>
                  <a:gd name="T90" fmla="*/ 44 w 171"/>
                  <a:gd name="T91" fmla="*/ 77 h 75"/>
                  <a:gd name="T92" fmla="*/ 38 w 171"/>
                  <a:gd name="T93" fmla="*/ 74 h 75"/>
                  <a:gd name="T94" fmla="*/ 32 w 171"/>
                  <a:gd name="T95" fmla="*/ 77 h 75"/>
                  <a:gd name="T96" fmla="*/ 28 w 171"/>
                  <a:gd name="T97" fmla="*/ 90 h 75"/>
                  <a:gd name="T98" fmla="*/ 22 w 171"/>
                  <a:gd name="T99" fmla="*/ 101 h 75"/>
                  <a:gd name="T100" fmla="*/ 18 w 171"/>
                  <a:gd name="T101" fmla="*/ 108 h 75"/>
                  <a:gd name="T102" fmla="*/ 10 w 171"/>
                  <a:gd name="T103" fmla="*/ 108 h 75"/>
                  <a:gd name="T104" fmla="*/ 2 w 171"/>
                  <a:gd name="T105" fmla="*/ 108 h 75"/>
                  <a:gd name="T106" fmla="*/ 0 w 171"/>
                  <a:gd name="T107" fmla="*/ 101 h 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1"/>
                  <a:gd name="T163" fmla="*/ 0 h 75"/>
                  <a:gd name="T164" fmla="*/ 171 w 171"/>
                  <a:gd name="T165" fmla="*/ 75 h 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1" h="75">
                    <a:moveTo>
                      <a:pt x="0" y="56"/>
                    </a:moveTo>
                    <a:lnTo>
                      <a:pt x="6" y="50"/>
                    </a:lnTo>
                    <a:lnTo>
                      <a:pt x="30" y="26"/>
                    </a:lnTo>
                    <a:lnTo>
                      <a:pt x="36" y="24"/>
                    </a:lnTo>
                    <a:lnTo>
                      <a:pt x="42" y="20"/>
                    </a:lnTo>
                    <a:lnTo>
                      <a:pt x="50" y="14"/>
                    </a:lnTo>
                    <a:lnTo>
                      <a:pt x="58" y="12"/>
                    </a:lnTo>
                    <a:lnTo>
                      <a:pt x="68" y="12"/>
                    </a:lnTo>
                    <a:lnTo>
                      <a:pt x="70" y="4"/>
                    </a:lnTo>
                    <a:lnTo>
                      <a:pt x="76" y="0"/>
                    </a:lnTo>
                    <a:lnTo>
                      <a:pt x="80" y="2"/>
                    </a:lnTo>
                    <a:lnTo>
                      <a:pt x="82" y="10"/>
                    </a:lnTo>
                    <a:lnTo>
                      <a:pt x="78" y="18"/>
                    </a:lnTo>
                    <a:lnTo>
                      <a:pt x="72" y="24"/>
                    </a:lnTo>
                    <a:lnTo>
                      <a:pt x="66" y="30"/>
                    </a:lnTo>
                    <a:lnTo>
                      <a:pt x="74" y="34"/>
                    </a:lnTo>
                    <a:lnTo>
                      <a:pt x="84" y="34"/>
                    </a:lnTo>
                    <a:lnTo>
                      <a:pt x="92" y="34"/>
                    </a:lnTo>
                    <a:lnTo>
                      <a:pt x="98" y="28"/>
                    </a:lnTo>
                    <a:lnTo>
                      <a:pt x="106" y="24"/>
                    </a:lnTo>
                    <a:lnTo>
                      <a:pt x="114" y="24"/>
                    </a:lnTo>
                    <a:lnTo>
                      <a:pt x="118" y="32"/>
                    </a:lnTo>
                    <a:lnTo>
                      <a:pt x="130" y="34"/>
                    </a:lnTo>
                    <a:lnTo>
                      <a:pt x="138" y="32"/>
                    </a:lnTo>
                    <a:lnTo>
                      <a:pt x="164" y="22"/>
                    </a:lnTo>
                    <a:lnTo>
                      <a:pt x="170" y="30"/>
                    </a:lnTo>
                    <a:lnTo>
                      <a:pt x="166" y="40"/>
                    </a:lnTo>
                    <a:lnTo>
                      <a:pt x="156" y="44"/>
                    </a:lnTo>
                    <a:lnTo>
                      <a:pt x="146" y="44"/>
                    </a:lnTo>
                    <a:lnTo>
                      <a:pt x="138" y="44"/>
                    </a:lnTo>
                    <a:lnTo>
                      <a:pt x="132" y="46"/>
                    </a:lnTo>
                    <a:lnTo>
                      <a:pt x="128" y="52"/>
                    </a:lnTo>
                    <a:lnTo>
                      <a:pt x="122" y="54"/>
                    </a:lnTo>
                    <a:lnTo>
                      <a:pt x="112" y="54"/>
                    </a:lnTo>
                    <a:lnTo>
                      <a:pt x="106" y="56"/>
                    </a:lnTo>
                    <a:lnTo>
                      <a:pt x="100" y="60"/>
                    </a:lnTo>
                    <a:lnTo>
                      <a:pt x="100" y="68"/>
                    </a:lnTo>
                    <a:lnTo>
                      <a:pt x="96" y="74"/>
                    </a:lnTo>
                    <a:lnTo>
                      <a:pt x="88" y="70"/>
                    </a:lnTo>
                    <a:lnTo>
                      <a:pt x="82" y="62"/>
                    </a:lnTo>
                    <a:lnTo>
                      <a:pt x="72" y="64"/>
                    </a:lnTo>
                    <a:lnTo>
                      <a:pt x="60" y="62"/>
                    </a:lnTo>
                    <a:lnTo>
                      <a:pt x="52" y="62"/>
                    </a:lnTo>
                    <a:lnTo>
                      <a:pt x="46" y="58"/>
                    </a:lnTo>
                    <a:lnTo>
                      <a:pt x="46" y="50"/>
                    </a:lnTo>
                    <a:lnTo>
                      <a:pt x="44" y="44"/>
                    </a:lnTo>
                    <a:lnTo>
                      <a:pt x="38" y="42"/>
                    </a:lnTo>
                    <a:lnTo>
                      <a:pt x="32" y="44"/>
                    </a:lnTo>
                    <a:lnTo>
                      <a:pt x="28" y="50"/>
                    </a:lnTo>
                    <a:lnTo>
                      <a:pt x="22" y="56"/>
                    </a:lnTo>
                    <a:lnTo>
                      <a:pt x="18" y="62"/>
                    </a:lnTo>
                    <a:lnTo>
                      <a:pt x="10" y="62"/>
                    </a:lnTo>
                    <a:lnTo>
                      <a:pt x="2" y="62"/>
                    </a:lnTo>
                    <a:lnTo>
                      <a:pt x="0" y="5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67" name="Freeform 135"/>
              <p:cNvSpPr>
                <a:spLocks/>
              </p:cNvSpPr>
              <p:nvPr/>
            </p:nvSpPr>
            <p:spPr bwMode="ltGray">
              <a:xfrm>
                <a:off x="3256" y="951"/>
                <a:ext cx="214" cy="214"/>
              </a:xfrm>
              <a:custGeom>
                <a:avLst/>
                <a:gdLst>
                  <a:gd name="T0" fmla="*/ 131 w 215"/>
                  <a:gd name="T1" fmla="*/ 43 h 191"/>
                  <a:gd name="T2" fmla="*/ 141 w 215"/>
                  <a:gd name="T3" fmla="*/ 43 h 191"/>
                  <a:gd name="T4" fmla="*/ 173 w 215"/>
                  <a:gd name="T5" fmla="*/ 11 h 191"/>
                  <a:gd name="T6" fmla="*/ 183 w 215"/>
                  <a:gd name="T7" fmla="*/ 4 h 191"/>
                  <a:gd name="T8" fmla="*/ 193 w 215"/>
                  <a:gd name="T9" fmla="*/ 0 h 191"/>
                  <a:gd name="T10" fmla="*/ 203 w 215"/>
                  <a:gd name="T11" fmla="*/ 2 h 191"/>
                  <a:gd name="T12" fmla="*/ 209 w 215"/>
                  <a:gd name="T13" fmla="*/ 13 h 191"/>
                  <a:gd name="T14" fmla="*/ 209 w 215"/>
                  <a:gd name="T15" fmla="*/ 28 h 191"/>
                  <a:gd name="T16" fmla="*/ 207 w 215"/>
                  <a:gd name="T17" fmla="*/ 39 h 191"/>
                  <a:gd name="T18" fmla="*/ 199 w 215"/>
                  <a:gd name="T19" fmla="*/ 45 h 191"/>
                  <a:gd name="T20" fmla="*/ 189 w 215"/>
                  <a:gd name="T21" fmla="*/ 49 h 191"/>
                  <a:gd name="T22" fmla="*/ 179 w 215"/>
                  <a:gd name="T23" fmla="*/ 56 h 191"/>
                  <a:gd name="T24" fmla="*/ 167 w 215"/>
                  <a:gd name="T25" fmla="*/ 63 h 191"/>
                  <a:gd name="T26" fmla="*/ 153 w 215"/>
                  <a:gd name="T27" fmla="*/ 63 h 191"/>
                  <a:gd name="T28" fmla="*/ 143 w 215"/>
                  <a:gd name="T29" fmla="*/ 74 h 191"/>
                  <a:gd name="T30" fmla="*/ 111 w 215"/>
                  <a:gd name="T31" fmla="*/ 105 h 191"/>
                  <a:gd name="T32" fmla="*/ 107 w 215"/>
                  <a:gd name="T33" fmla="*/ 114 h 191"/>
                  <a:gd name="T34" fmla="*/ 107 w 215"/>
                  <a:gd name="T35" fmla="*/ 128 h 191"/>
                  <a:gd name="T36" fmla="*/ 100 w 215"/>
                  <a:gd name="T37" fmla="*/ 131 h 191"/>
                  <a:gd name="T38" fmla="*/ 92 w 215"/>
                  <a:gd name="T39" fmla="*/ 137 h 191"/>
                  <a:gd name="T40" fmla="*/ 86 w 215"/>
                  <a:gd name="T41" fmla="*/ 152 h 191"/>
                  <a:gd name="T42" fmla="*/ 78 w 215"/>
                  <a:gd name="T43" fmla="*/ 174 h 191"/>
                  <a:gd name="T44" fmla="*/ 70 w 215"/>
                  <a:gd name="T45" fmla="*/ 190 h 191"/>
                  <a:gd name="T46" fmla="*/ 60 w 215"/>
                  <a:gd name="T47" fmla="*/ 211 h 191"/>
                  <a:gd name="T48" fmla="*/ 58 w 215"/>
                  <a:gd name="T49" fmla="*/ 233 h 191"/>
                  <a:gd name="T50" fmla="*/ 56 w 215"/>
                  <a:gd name="T51" fmla="*/ 253 h 191"/>
                  <a:gd name="T52" fmla="*/ 60 w 215"/>
                  <a:gd name="T53" fmla="*/ 288 h 191"/>
                  <a:gd name="T54" fmla="*/ 70 w 215"/>
                  <a:gd name="T55" fmla="*/ 304 h 191"/>
                  <a:gd name="T56" fmla="*/ 80 w 215"/>
                  <a:gd name="T57" fmla="*/ 314 h 191"/>
                  <a:gd name="T58" fmla="*/ 78 w 215"/>
                  <a:gd name="T59" fmla="*/ 327 h 191"/>
                  <a:gd name="T60" fmla="*/ 68 w 215"/>
                  <a:gd name="T61" fmla="*/ 332 h 191"/>
                  <a:gd name="T62" fmla="*/ 56 w 215"/>
                  <a:gd name="T63" fmla="*/ 332 h 191"/>
                  <a:gd name="T64" fmla="*/ 46 w 215"/>
                  <a:gd name="T65" fmla="*/ 336 h 191"/>
                  <a:gd name="T66" fmla="*/ 34 w 215"/>
                  <a:gd name="T67" fmla="*/ 327 h 191"/>
                  <a:gd name="T68" fmla="*/ 26 w 215"/>
                  <a:gd name="T69" fmla="*/ 317 h 191"/>
                  <a:gd name="T70" fmla="*/ 26 w 215"/>
                  <a:gd name="T71" fmla="*/ 300 h 191"/>
                  <a:gd name="T72" fmla="*/ 24 w 215"/>
                  <a:gd name="T73" fmla="*/ 288 h 191"/>
                  <a:gd name="T74" fmla="*/ 16 w 215"/>
                  <a:gd name="T75" fmla="*/ 288 h 191"/>
                  <a:gd name="T76" fmla="*/ 6 w 215"/>
                  <a:gd name="T77" fmla="*/ 288 h 191"/>
                  <a:gd name="T78" fmla="*/ 2 w 215"/>
                  <a:gd name="T79" fmla="*/ 272 h 191"/>
                  <a:gd name="T80" fmla="*/ 0 w 215"/>
                  <a:gd name="T81" fmla="*/ 248 h 191"/>
                  <a:gd name="T82" fmla="*/ 8 w 215"/>
                  <a:gd name="T83" fmla="*/ 233 h 191"/>
                  <a:gd name="T84" fmla="*/ 12 w 215"/>
                  <a:gd name="T85" fmla="*/ 215 h 191"/>
                  <a:gd name="T86" fmla="*/ 14 w 215"/>
                  <a:gd name="T87" fmla="*/ 197 h 191"/>
                  <a:gd name="T88" fmla="*/ 22 w 215"/>
                  <a:gd name="T89" fmla="*/ 187 h 191"/>
                  <a:gd name="T90" fmla="*/ 22 w 215"/>
                  <a:gd name="T91" fmla="*/ 176 h 191"/>
                  <a:gd name="T92" fmla="*/ 36 w 215"/>
                  <a:gd name="T93" fmla="*/ 142 h 191"/>
                  <a:gd name="T94" fmla="*/ 40 w 215"/>
                  <a:gd name="T95" fmla="*/ 119 h 191"/>
                  <a:gd name="T96" fmla="*/ 42 w 215"/>
                  <a:gd name="T97" fmla="*/ 103 h 191"/>
                  <a:gd name="T98" fmla="*/ 48 w 215"/>
                  <a:gd name="T99" fmla="*/ 101 h 191"/>
                  <a:gd name="T100" fmla="*/ 58 w 215"/>
                  <a:gd name="T101" fmla="*/ 103 h 191"/>
                  <a:gd name="T102" fmla="*/ 66 w 215"/>
                  <a:gd name="T103" fmla="*/ 90 h 191"/>
                  <a:gd name="T104" fmla="*/ 80 w 215"/>
                  <a:gd name="T105" fmla="*/ 68 h 191"/>
                  <a:gd name="T106" fmla="*/ 102 w 215"/>
                  <a:gd name="T107" fmla="*/ 49 h 191"/>
                  <a:gd name="T108" fmla="*/ 107 w 215"/>
                  <a:gd name="T109" fmla="*/ 43 h 191"/>
                  <a:gd name="T110" fmla="*/ 123 w 215"/>
                  <a:gd name="T111" fmla="*/ 43 h 191"/>
                  <a:gd name="T112" fmla="*/ 131 w 215"/>
                  <a:gd name="T113" fmla="*/ 43 h 1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5"/>
                  <a:gd name="T172" fmla="*/ 0 h 191"/>
                  <a:gd name="T173" fmla="*/ 215 w 215"/>
                  <a:gd name="T174" fmla="*/ 191 h 19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5" h="191">
                    <a:moveTo>
                      <a:pt x="136" y="24"/>
                    </a:moveTo>
                    <a:lnTo>
                      <a:pt x="146" y="24"/>
                    </a:lnTo>
                    <a:lnTo>
                      <a:pt x="178" y="6"/>
                    </a:lnTo>
                    <a:lnTo>
                      <a:pt x="188" y="4"/>
                    </a:lnTo>
                    <a:lnTo>
                      <a:pt x="198" y="0"/>
                    </a:lnTo>
                    <a:lnTo>
                      <a:pt x="208" y="2"/>
                    </a:lnTo>
                    <a:lnTo>
                      <a:pt x="214" y="8"/>
                    </a:lnTo>
                    <a:lnTo>
                      <a:pt x="214" y="16"/>
                    </a:lnTo>
                    <a:lnTo>
                      <a:pt x="212" y="22"/>
                    </a:lnTo>
                    <a:lnTo>
                      <a:pt x="204" y="26"/>
                    </a:lnTo>
                    <a:lnTo>
                      <a:pt x="194" y="28"/>
                    </a:lnTo>
                    <a:lnTo>
                      <a:pt x="184" y="32"/>
                    </a:lnTo>
                    <a:lnTo>
                      <a:pt x="172" y="36"/>
                    </a:lnTo>
                    <a:lnTo>
                      <a:pt x="158" y="36"/>
                    </a:lnTo>
                    <a:lnTo>
                      <a:pt x="148" y="42"/>
                    </a:lnTo>
                    <a:lnTo>
                      <a:pt x="116" y="60"/>
                    </a:lnTo>
                    <a:lnTo>
                      <a:pt x="112" y="64"/>
                    </a:lnTo>
                    <a:lnTo>
                      <a:pt x="108" y="72"/>
                    </a:lnTo>
                    <a:lnTo>
                      <a:pt x="100" y="74"/>
                    </a:lnTo>
                    <a:lnTo>
                      <a:pt x="92" y="78"/>
                    </a:lnTo>
                    <a:lnTo>
                      <a:pt x="86" y="86"/>
                    </a:lnTo>
                    <a:lnTo>
                      <a:pt x="78" y="98"/>
                    </a:lnTo>
                    <a:lnTo>
                      <a:pt x="70" y="108"/>
                    </a:lnTo>
                    <a:lnTo>
                      <a:pt x="60" y="120"/>
                    </a:lnTo>
                    <a:lnTo>
                      <a:pt x="58" y="132"/>
                    </a:lnTo>
                    <a:lnTo>
                      <a:pt x="56" y="144"/>
                    </a:lnTo>
                    <a:lnTo>
                      <a:pt x="60" y="162"/>
                    </a:lnTo>
                    <a:lnTo>
                      <a:pt x="70" y="172"/>
                    </a:lnTo>
                    <a:lnTo>
                      <a:pt x="80" y="178"/>
                    </a:lnTo>
                    <a:lnTo>
                      <a:pt x="78" y="186"/>
                    </a:lnTo>
                    <a:lnTo>
                      <a:pt x="68" y="188"/>
                    </a:lnTo>
                    <a:lnTo>
                      <a:pt x="56" y="188"/>
                    </a:lnTo>
                    <a:lnTo>
                      <a:pt x="46" y="190"/>
                    </a:lnTo>
                    <a:lnTo>
                      <a:pt x="34" y="186"/>
                    </a:lnTo>
                    <a:lnTo>
                      <a:pt x="26" y="180"/>
                    </a:lnTo>
                    <a:lnTo>
                      <a:pt x="26" y="170"/>
                    </a:lnTo>
                    <a:lnTo>
                      <a:pt x="24" y="162"/>
                    </a:lnTo>
                    <a:lnTo>
                      <a:pt x="16" y="162"/>
                    </a:lnTo>
                    <a:lnTo>
                      <a:pt x="6" y="162"/>
                    </a:lnTo>
                    <a:lnTo>
                      <a:pt x="2" y="154"/>
                    </a:lnTo>
                    <a:lnTo>
                      <a:pt x="0" y="140"/>
                    </a:lnTo>
                    <a:lnTo>
                      <a:pt x="8" y="132"/>
                    </a:lnTo>
                    <a:lnTo>
                      <a:pt x="12" y="122"/>
                    </a:lnTo>
                    <a:lnTo>
                      <a:pt x="14" y="112"/>
                    </a:lnTo>
                    <a:lnTo>
                      <a:pt x="22" y="106"/>
                    </a:lnTo>
                    <a:lnTo>
                      <a:pt x="22" y="100"/>
                    </a:lnTo>
                    <a:lnTo>
                      <a:pt x="36" y="80"/>
                    </a:lnTo>
                    <a:lnTo>
                      <a:pt x="40" y="68"/>
                    </a:lnTo>
                    <a:lnTo>
                      <a:pt x="42" y="58"/>
                    </a:lnTo>
                    <a:lnTo>
                      <a:pt x="48" y="56"/>
                    </a:lnTo>
                    <a:lnTo>
                      <a:pt x="58" y="58"/>
                    </a:lnTo>
                    <a:lnTo>
                      <a:pt x="66" y="50"/>
                    </a:lnTo>
                    <a:lnTo>
                      <a:pt x="80" y="38"/>
                    </a:lnTo>
                    <a:lnTo>
                      <a:pt x="102" y="28"/>
                    </a:lnTo>
                    <a:lnTo>
                      <a:pt x="112" y="24"/>
                    </a:lnTo>
                    <a:lnTo>
                      <a:pt x="128" y="24"/>
                    </a:lnTo>
                    <a:lnTo>
                      <a:pt x="136" y="2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68" name="Freeform 136"/>
              <p:cNvSpPr>
                <a:spLocks/>
              </p:cNvSpPr>
              <p:nvPr/>
            </p:nvSpPr>
            <p:spPr bwMode="ltGray">
              <a:xfrm>
                <a:off x="3731" y="801"/>
                <a:ext cx="127" cy="98"/>
              </a:xfrm>
              <a:custGeom>
                <a:avLst/>
                <a:gdLst>
                  <a:gd name="T0" fmla="*/ 0 w 127"/>
                  <a:gd name="T1" fmla="*/ 72 h 87"/>
                  <a:gd name="T2" fmla="*/ 6 w 127"/>
                  <a:gd name="T3" fmla="*/ 54 h 87"/>
                  <a:gd name="T4" fmla="*/ 24 w 127"/>
                  <a:gd name="T5" fmla="*/ 23 h 87"/>
                  <a:gd name="T6" fmla="*/ 42 w 127"/>
                  <a:gd name="T7" fmla="*/ 14 h 87"/>
                  <a:gd name="T8" fmla="*/ 48 w 127"/>
                  <a:gd name="T9" fmla="*/ 9 h 87"/>
                  <a:gd name="T10" fmla="*/ 54 w 127"/>
                  <a:gd name="T11" fmla="*/ 0 h 87"/>
                  <a:gd name="T12" fmla="*/ 60 w 127"/>
                  <a:gd name="T13" fmla="*/ 9 h 87"/>
                  <a:gd name="T14" fmla="*/ 66 w 127"/>
                  <a:gd name="T15" fmla="*/ 23 h 87"/>
                  <a:gd name="T16" fmla="*/ 74 w 127"/>
                  <a:gd name="T17" fmla="*/ 23 h 87"/>
                  <a:gd name="T18" fmla="*/ 80 w 127"/>
                  <a:gd name="T19" fmla="*/ 23 h 87"/>
                  <a:gd name="T20" fmla="*/ 84 w 127"/>
                  <a:gd name="T21" fmla="*/ 33 h 87"/>
                  <a:gd name="T22" fmla="*/ 86 w 127"/>
                  <a:gd name="T23" fmla="*/ 52 h 87"/>
                  <a:gd name="T24" fmla="*/ 90 w 127"/>
                  <a:gd name="T25" fmla="*/ 61 h 87"/>
                  <a:gd name="T26" fmla="*/ 98 w 127"/>
                  <a:gd name="T27" fmla="*/ 69 h 87"/>
                  <a:gd name="T28" fmla="*/ 104 w 127"/>
                  <a:gd name="T29" fmla="*/ 66 h 87"/>
                  <a:gd name="T30" fmla="*/ 112 w 127"/>
                  <a:gd name="T31" fmla="*/ 66 h 87"/>
                  <a:gd name="T32" fmla="*/ 116 w 127"/>
                  <a:gd name="T33" fmla="*/ 72 h 87"/>
                  <a:gd name="T34" fmla="*/ 120 w 127"/>
                  <a:gd name="T35" fmla="*/ 88 h 87"/>
                  <a:gd name="T36" fmla="*/ 122 w 127"/>
                  <a:gd name="T37" fmla="*/ 101 h 87"/>
                  <a:gd name="T38" fmla="*/ 124 w 127"/>
                  <a:gd name="T39" fmla="*/ 124 h 87"/>
                  <a:gd name="T40" fmla="*/ 126 w 127"/>
                  <a:gd name="T41" fmla="*/ 131 h 87"/>
                  <a:gd name="T42" fmla="*/ 126 w 127"/>
                  <a:gd name="T43" fmla="*/ 144 h 87"/>
                  <a:gd name="T44" fmla="*/ 120 w 127"/>
                  <a:gd name="T45" fmla="*/ 153 h 87"/>
                  <a:gd name="T46" fmla="*/ 112 w 127"/>
                  <a:gd name="T47" fmla="*/ 157 h 87"/>
                  <a:gd name="T48" fmla="*/ 102 w 127"/>
                  <a:gd name="T49" fmla="*/ 157 h 87"/>
                  <a:gd name="T50" fmla="*/ 76 w 127"/>
                  <a:gd name="T51" fmla="*/ 133 h 87"/>
                  <a:gd name="T52" fmla="*/ 70 w 127"/>
                  <a:gd name="T53" fmla="*/ 131 h 87"/>
                  <a:gd name="T54" fmla="*/ 62 w 127"/>
                  <a:gd name="T55" fmla="*/ 131 h 87"/>
                  <a:gd name="T56" fmla="*/ 52 w 127"/>
                  <a:gd name="T57" fmla="*/ 131 h 87"/>
                  <a:gd name="T58" fmla="*/ 46 w 127"/>
                  <a:gd name="T59" fmla="*/ 116 h 87"/>
                  <a:gd name="T60" fmla="*/ 36 w 127"/>
                  <a:gd name="T61" fmla="*/ 110 h 87"/>
                  <a:gd name="T62" fmla="*/ 30 w 127"/>
                  <a:gd name="T63" fmla="*/ 104 h 87"/>
                  <a:gd name="T64" fmla="*/ 22 w 127"/>
                  <a:gd name="T65" fmla="*/ 101 h 87"/>
                  <a:gd name="T66" fmla="*/ 14 w 127"/>
                  <a:gd name="T67" fmla="*/ 93 h 87"/>
                  <a:gd name="T68" fmla="*/ 12 w 127"/>
                  <a:gd name="T69" fmla="*/ 90 h 87"/>
                  <a:gd name="T70" fmla="*/ 0 w 127"/>
                  <a:gd name="T71" fmla="*/ 7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7"/>
                  <a:gd name="T109" fmla="*/ 0 h 87"/>
                  <a:gd name="T110" fmla="*/ 127 w 127"/>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7" h="87">
                    <a:moveTo>
                      <a:pt x="0" y="40"/>
                    </a:moveTo>
                    <a:lnTo>
                      <a:pt x="6" y="30"/>
                    </a:lnTo>
                    <a:lnTo>
                      <a:pt x="24" y="12"/>
                    </a:lnTo>
                    <a:lnTo>
                      <a:pt x="42" y="8"/>
                    </a:lnTo>
                    <a:lnTo>
                      <a:pt x="48" y="4"/>
                    </a:lnTo>
                    <a:lnTo>
                      <a:pt x="54" y="0"/>
                    </a:lnTo>
                    <a:lnTo>
                      <a:pt x="60" y="4"/>
                    </a:lnTo>
                    <a:lnTo>
                      <a:pt x="66" y="12"/>
                    </a:lnTo>
                    <a:lnTo>
                      <a:pt x="74" y="12"/>
                    </a:lnTo>
                    <a:lnTo>
                      <a:pt x="80" y="12"/>
                    </a:lnTo>
                    <a:lnTo>
                      <a:pt x="84" y="18"/>
                    </a:lnTo>
                    <a:lnTo>
                      <a:pt x="86" y="28"/>
                    </a:lnTo>
                    <a:lnTo>
                      <a:pt x="90" y="34"/>
                    </a:lnTo>
                    <a:lnTo>
                      <a:pt x="98" y="38"/>
                    </a:lnTo>
                    <a:lnTo>
                      <a:pt x="104" y="36"/>
                    </a:lnTo>
                    <a:lnTo>
                      <a:pt x="112" y="36"/>
                    </a:lnTo>
                    <a:lnTo>
                      <a:pt x="116" y="40"/>
                    </a:lnTo>
                    <a:lnTo>
                      <a:pt x="120" y="48"/>
                    </a:lnTo>
                    <a:lnTo>
                      <a:pt x="122" y="56"/>
                    </a:lnTo>
                    <a:lnTo>
                      <a:pt x="124" y="68"/>
                    </a:lnTo>
                    <a:lnTo>
                      <a:pt x="126" y="72"/>
                    </a:lnTo>
                    <a:lnTo>
                      <a:pt x="126" y="80"/>
                    </a:lnTo>
                    <a:lnTo>
                      <a:pt x="120" y="84"/>
                    </a:lnTo>
                    <a:lnTo>
                      <a:pt x="112" y="86"/>
                    </a:lnTo>
                    <a:lnTo>
                      <a:pt x="102" y="86"/>
                    </a:lnTo>
                    <a:lnTo>
                      <a:pt x="76" y="74"/>
                    </a:lnTo>
                    <a:lnTo>
                      <a:pt x="70" y="72"/>
                    </a:lnTo>
                    <a:lnTo>
                      <a:pt x="62" y="72"/>
                    </a:lnTo>
                    <a:lnTo>
                      <a:pt x="52" y="72"/>
                    </a:lnTo>
                    <a:lnTo>
                      <a:pt x="46" y="64"/>
                    </a:lnTo>
                    <a:lnTo>
                      <a:pt x="36" y="60"/>
                    </a:lnTo>
                    <a:lnTo>
                      <a:pt x="30" y="58"/>
                    </a:lnTo>
                    <a:lnTo>
                      <a:pt x="22" y="56"/>
                    </a:lnTo>
                    <a:lnTo>
                      <a:pt x="14" y="52"/>
                    </a:lnTo>
                    <a:lnTo>
                      <a:pt x="12" y="50"/>
                    </a:lnTo>
                    <a:lnTo>
                      <a:pt x="0" y="4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69" name="Freeform 137"/>
              <p:cNvSpPr>
                <a:spLocks/>
              </p:cNvSpPr>
              <p:nvPr/>
            </p:nvSpPr>
            <p:spPr bwMode="ltGray">
              <a:xfrm>
                <a:off x="3861" y="866"/>
                <a:ext cx="68" cy="55"/>
              </a:xfrm>
              <a:custGeom>
                <a:avLst/>
                <a:gdLst>
                  <a:gd name="T0" fmla="*/ 0 w 69"/>
                  <a:gd name="T1" fmla="*/ 85 h 49"/>
                  <a:gd name="T2" fmla="*/ 2 w 69"/>
                  <a:gd name="T3" fmla="*/ 61 h 49"/>
                  <a:gd name="T4" fmla="*/ 20 w 69"/>
                  <a:gd name="T5" fmla="*/ 17 h 49"/>
                  <a:gd name="T6" fmla="*/ 26 w 69"/>
                  <a:gd name="T7" fmla="*/ 2 h 49"/>
                  <a:gd name="T8" fmla="*/ 28 w 69"/>
                  <a:gd name="T9" fmla="*/ 0 h 49"/>
                  <a:gd name="T10" fmla="*/ 34 w 69"/>
                  <a:gd name="T11" fmla="*/ 4 h 49"/>
                  <a:gd name="T12" fmla="*/ 34 w 69"/>
                  <a:gd name="T13" fmla="*/ 17 h 49"/>
                  <a:gd name="T14" fmla="*/ 34 w 69"/>
                  <a:gd name="T15" fmla="*/ 25 h 49"/>
                  <a:gd name="T16" fmla="*/ 39 w 69"/>
                  <a:gd name="T17" fmla="*/ 25 h 49"/>
                  <a:gd name="T18" fmla="*/ 47 w 69"/>
                  <a:gd name="T19" fmla="*/ 25 h 49"/>
                  <a:gd name="T20" fmla="*/ 55 w 69"/>
                  <a:gd name="T21" fmla="*/ 25 h 49"/>
                  <a:gd name="T22" fmla="*/ 63 w 69"/>
                  <a:gd name="T23" fmla="*/ 35 h 49"/>
                  <a:gd name="T24" fmla="*/ 63 w 69"/>
                  <a:gd name="T25" fmla="*/ 47 h 49"/>
                  <a:gd name="T26" fmla="*/ 59 w 69"/>
                  <a:gd name="T27" fmla="*/ 61 h 49"/>
                  <a:gd name="T28" fmla="*/ 49 w 69"/>
                  <a:gd name="T29" fmla="*/ 68 h 49"/>
                  <a:gd name="T30" fmla="*/ 39 w 69"/>
                  <a:gd name="T31" fmla="*/ 72 h 49"/>
                  <a:gd name="T32" fmla="*/ 34 w 69"/>
                  <a:gd name="T33" fmla="*/ 74 h 49"/>
                  <a:gd name="T34" fmla="*/ 18 w 69"/>
                  <a:gd name="T35" fmla="*/ 79 h 49"/>
                  <a:gd name="T36" fmla="*/ 8 w 69"/>
                  <a:gd name="T37" fmla="*/ 85 h 49"/>
                  <a:gd name="T38" fmla="*/ 0 w 69"/>
                  <a:gd name="T39" fmla="*/ 85 h 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9"/>
                  <a:gd name="T61" fmla="*/ 0 h 49"/>
                  <a:gd name="T62" fmla="*/ 69 w 69"/>
                  <a:gd name="T63" fmla="*/ 49 h 4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9" h="49">
                    <a:moveTo>
                      <a:pt x="0" y="48"/>
                    </a:moveTo>
                    <a:lnTo>
                      <a:pt x="2" y="34"/>
                    </a:lnTo>
                    <a:lnTo>
                      <a:pt x="20" y="10"/>
                    </a:lnTo>
                    <a:lnTo>
                      <a:pt x="26" y="2"/>
                    </a:lnTo>
                    <a:lnTo>
                      <a:pt x="28" y="0"/>
                    </a:lnTo>
                    <a:lnTo>
                      <a:pt x="34" y="4"/>
                    </a:lnTo>
                    <a:lnTo>
                      <a:pt x="36" y="10"/>
                    </a:lnTo>
                    <a:lnTo>
                      <a:pt x="38" y="14"/>
                    </a:lnTo>
                    <a:lnTo>
                      <a:pt x="44" y="14"/>
                    </a:lnTo>
                    <a:lnTo>
                      <a:pt x="52" y="14"/>
                    </a:lnTo>
                    <a:lnTo>
                      <a:pt x="60" y="14"/>
                    </a:lnTo>
                    <a:lnTo>
                      <a:pt x="68" y="20"/>
                    </a:lnTo>
                    <a:lnTo>
                      <a:pt x="68" y="26"/>
                    </a:lnTo>
                    <a:lnTo>
                      <a:pt x="64" y="34"/>
                    </a:lnTo>
                    <a:lnTo>
                      <a:pt x="54" y="38"/>
                    </a:lnTo>
                    <a:lnTo>
                      <a:pt x="44" y="40"/>
                    </a:lnTo>
                    <a:lnTo>
                      <a:pt x="34" y="42"/>
                    </a:lnTo>
                    <a:lnTo>
                      <a:pt x="18" y="44"/>
                    </a:lnTo>
                    <a:lnTo>
                      <a:pt x="8" y="48"/>
                    </a:lnTo>
                    <a:lnTo>
                      <a:pt x="0" y="4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70" name="Freeform 138"/>
              <p:cNvSpPr>
                <a:spLocks/>
              </p:cNvSpPr>
              <p:nvPr/>
            </p:nvSpPr>
            <p:spPr bwMode="ltGray">
              <a:xfrm>
                <a:off x="4373" y="971"/>
                <a:ext cx="111" cy="55"/>
              </a:xfrm>
              <a:custGeom>
                <a:avLst/>
                <a:gdLst>
                  <a:gd name="T0" fmla="*/ 2 w 111"/>
                  <a:gd name="T1" fmla="*/ 43 h 49"/>
                  <a:gd name="T2" fmla="*/ 0 w 111"/>
                  <a:gd name="T3" fmla="*/ 31 h 49"/>
                  <a:gd name="T4" fmla="*/ 12 w 111"/>
                  <a:gd name="T5" fmla="*/ 4 h 49"/>
                  <a:gd name="T6" fmla="*/ 14 w 111"/>
                  <a:gd name="T7" fmla="*/ 4 h 49"/>
                  <a:gd name="T8" fmla="*/ 16 w 111"/>
                  <a:gd name="T9" fmla="*/ 2 h 49"/>
                  <a:gd name="T10" fmla="*/ 18 w 111"/>
                  <a:gd name="T11" fmla="*/ 0 h 49"/>
                  <a:gd name="T12" fmla="*/ 24 w 111"/>
                  <a:gd name="T13" fmla="*/ 0 h 49"/>
                  <a:gd name="T14" fmla="*/ 28 w 111"/>
                  <a:gd name="T15" fmla="*/ 0 h 49"/>
                  <a:gd name="T16" fmla="*/ 30 w 111"/>
                  <a:gd name="T17" fmla="*/ 0 h 49"/>
                  <a:gd name="T18" fmla="*/ 34 w 111"/>
                  <a:gd name="T19" fmla="*/ 4 h 49"/>
                  <a:gd name="T20" fmla="*/ 36 w 111"/>
                  <a:gd name="T21" fmla="*/ 11 h 49"/>
                  <a:gd name="T22" fmla="*/ 38 w 111"/>
                  <a:gd name="T23" fmla="*/ 13 h 49"/>
                  <a:gd name="T24" fmla="*/ 40 w 111"/>
                  <a:gd name="T25" fmla="*/ 17 h 49"/>
                  <a:gd name="T26" fmla="*/ 46 w 111"/>
                  <a:gd name="T27" fmla="*/ 21 h 49"/>
                  <a:gd name="T28" fmla="*/ 46 w 111"/>
                  <a:gd name="T29" fmla="*/ 13 h 49"/>
                  <a:gd name="T30" fmla="*/ 48 w 111"/>
                  <a:gd name="T31" fmla="*/ 4 h 49"/>
                  <a:gd name="T32" fmla="*/ 52 w 111"/>
                  <a:gd name="T33" fmla="*/ 0 h 49"/>
                  <a:gd name="T34" fmla="*/ 56 w 111"/>
                  <a:gd name="T35" fmla="*/ 0 h 49"/>
                  <a:gd name="T36" fmla="*/ 64 w 111"/>
                  <a:gd name="T37" fmla="*/ 0 h 49"/>
                  <a:gd name="T38" fmla="*/ 64 w 111"/>
                  <a:gd name="T39" fmla="*/ 11 h 49"/>
                  <a:gd name="T40" fmla="*/ 68 w 111"/>
                  <a:gd name="T41" fmla="*/ 13 h 49"/>
                  <a:gd name="T42" fmla="*/ 74 w 111"/>
                  <a:gd name="T43" fmla="*/ 13 h 49"/>
                  <a:gd name="T44" fmla="*/ 78 w 111"/>
                  <a:gd name="T45" fmla="*/ 11 h 49"/>
                  <a:gd name="T46" fmla="*/ 86 w 111"/>
                  <a:gd name="T47" fmla="*/ 4 h 49"/>
                  <a:gd name="T48" fmla="*/ 90 w 111"/>
                  <a:gd name="T49" fmla="*/ 11 h 49"/>
                  <a:gd name="T50" fmla="*/ 92 w 111"/>
                  <a:gd name="T51" fmla="*/ 17 h 49"/>
                  <a:gd name="T52" fmla="*/ 98 w 111"/>
                  <a:gd name="T53" fmla="*/ 21 h 49"/>
                  <a:gd name="T54" fmla="*/ 104 w 111"/>
                  <a:gd name="T55" fmla="*/ 21 h 49"/>
                  <a:gd name="T56" fmla="*/ 108 w 111"/>
                  <a:gd name="T57" fmla="*/ 28 h 49"/>
                  <a:gd name="T58" fmla="*/ 110 w 111"/>
                  <a:gd name="T59" fmla="*/ 43 h 49"/>
                  <a:gd name="T60" fmla="*/ 102 w 111"/>
                  <a:gd name="T61" fmla="*/ 64 h 49"/>
                  <a:gd name="T62" fmla="*/ 86 w 111"/>
                  <a:gd name="T63" fmla="*/ 79 h 49"/>
                  <a:gd name="T64" fmla="*/ 82 w 111"/>
                  <a:gd name="T65" fmla="*/ 74 h 49"/>
                  <a:gd name="T66" fmla="*/ 78 w 111"/>
                  <a:gd name="T67" fmla="*/ 68 h 49"/>
                  <a:gd name="T68" fmla="*/ 76 w 111"/>
                  <a:gd name="T69" fmla="*/ 68 h 49"/>
                  <a:gd name="T70" fmla="*/ 72 w 111"/>
                  <a:gd name="T71" fmla="*/ 68 h 49"/>
                  <a:gd name="T72" fmla="*/ 68 w 111"/>
                  <a:gd name="T73" fmla="*/ 68 h 49"/>
                  <a:gd name="T74" fmla="*/ 64 w 111"/>
                  <a:gd name="T75" fmla="*/ 68 h 49"/>
                  <a:gd name="T76" fmla="*/ 62 w 111"/>
                  <a:gd name="T77" fmla="*/ 72 h 49"/>
                  <a:gd name="T78" fmla="*/ 60 w 111"/>
                  <a:gd name="T79" fmla="*/ 72 h 49"/>
                  <a:gd name="T80" fmla="*/ 56 w 111"/>
                  <a:gd name="T81" fmla="*/ 74 h 49"/>
                  <a:gd name="T82" fmla="*/ 52 w 111"/>
                  <a:gd name="T83" fmla="*/ 79 h 49"/>
                  <a:gd name="T84" fmla="*/ 48 w 111"/>
                  <a:gd name="T85" fmla="*/ 82 h 49"/>
                  <a:gd name="T86" fmla="*/ 40 w 111"/>
                  <a:gd name="T87" fmla="*/ 85 h 49"/>
                  <a:gd name="T88" fmla="*/ 32 w 111"/>
                  <a:gd name="T89" fmla="*/ 82 h 49"/>
                  <a:gd name="T90" fmla="*/ 26 w 111"/>
                  <a:gd name="T91" fmla="*/ 79 h 49"/>
                  <a:gd name="T92" fmla="*/ 18 w 111"/>
                  <a:gd name="T93" fmla="*/ 72 h 49"/>
                  <a:gd name="T94" fmla="*/ 14 w 111"/>
                  <a:gd name="T95" fmla="*/ 61 h 49"/>
                  <a:gd name="T96" fmla="*/ 6 w 111"/>
                  <a:gd name="T97" fmla="*/ 57 h 49"/>
                  <a:gd name="T98" fmla="*/ 4 w 111"/>
                  <a:gd name="T99" fmla="*/ 54 h 49"/>
                  <a:gd name="T100" fmla="*/ 2 w 111"/>
                  <a:gd name="T101" fmla="*/ 43 h 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1"/>
                  <a:gd name="T154" fmla="*/ 0 h 49"/>
                  <a:gd name="T155" fmla="*/ 111 w 111"/>
                  <a:gd name="T156" fmla="*/ 49 h 4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1" h="49">
                    <a:moveTo>
                      <a:pt x="2" y="24"/>
                    </a:moveTo>
                    <a:lnTo>
                      <a:pt x="0" y="18"/>
                    </a:lnTo>
                    <a:lnTo>
                      <a:pt x="12" y="4"/>
                    </a:lnTo>
                    <a:lnTo>
                      <a:pt x="14" y="4"/>
                    </a:lnTo>
                    <a:lnTo>
                      <a:pt x="16" y="2"/>
                    </a:lnTo>
                    <a:lnTo>
                      <a:pt x="18" y="0"/>
                    </a:lnTo>
                    <a:lnTo>
                      <a:pt x="24" y="0"/>
                    </a:lnTo>
                    <a:lnTo>
                      <a:pt x="28" y="0"/>
                    </a:lnTo>
                    <a:lnTo>
                      <a:pt x="30" y="0"/>
                    </a:lnTo>
                    <a:lnTo>
                      <a:pt x="34" y="4"/>
                    </a:lnTo>
                    <a:lnTo>
                      <a:pt x="36" y="6"/>
                    </a:lnTo>
                    <a:lnTo>
                      <a:pt x="38" y="8"/>
                    </a:lnTo>
                    <a:lnTo>
                      <a:pt x="40" y="10"/>
                    </a:lnTo>
                    <a:lnTo>
                      <a:pt x="46" y="12"/>
                    </a:lnTo>
                    <a:lnTo>
                      <a:pt x="46" y="8"/>
                    </a:lnTo>
                    <a:lnTo>
                      <a:pt x="48" y="4"/>
                    </a:lnTo>
                    <a:lnTo>
                      <a:pt x="52" y="0"/>
                    </a:lnTo>
                    <a:lnTo>
                      <a:pt x="56" y="0"/>
                    </a:lnTo>
                    <a:lnTo>
                      <a:pt x="64" y="0"/>
                    </a:lnTo>
                    <a:lnTo>
                      <a:pt x="64" y="6"/>
                    </a:lnTo>
                    <a:lnTo>
                      <a:pt x="68" y="8"/>
                    </a:lnTo>
                    <a:lnTo>
                      <a:pt x="74" y="8"/>
                    </a:lnTo>
                    <a:lnTo>
                      <a:pt x="78" y="6"/>
                    </a:lnTo>
                    <a:lnTo>
                      <a:pt x="86" y="4"/>
                    </a:lnTo>
                    <a:lnTo>
                      <a:pt x="90" y="6"/>
                    </a:lnTo>
                    <a:lnTo>
                      <a:pt x="92" y="10"/>
                    </a:lnTo>
                    <a:lnTo>
                      <a:pt x="98" y="12"/>
                    </a:lnTo>
                    <a:lnTo>
                      <a:pt x="104" y="12"/>
                    </a:lnTo>
                    <a:lnTo>
                      <a:pt x="108" y="16"/>
                    </a:lnTo>
                    <a:lnTo>
                      <a:pt x="110" y="24"/>
                    </a:lnTo>
                    <a:lnTo>
                      <a:pt x="102" y="36"/>
                    </a:lnTo>
                    <a:lnTo>
                      <a:pt x="86" y="44"/>
                    </a:lnTo>
                    <a:lnTo>
                      <a:pt x="82" y="42"/>
                    </a:lnTo>
                    <a:lnTo>
                      <a:pt x="78" y="38"/>
                    </a:lnTo>
                    <a:lnTo>
                      <a:pt x="76" y="38"/>
                    </a:lnTo>
                    <a:lnTo>
                      <a:pt x="72" y="38"/>
                    </a:lnTo>
                    <a:lnTo>
                      <a:pt x="68" y="38"/>
                    </a:lnTo>
                    <a:lnTo>
                      <a:pt x="64" y="38"/>
                    </a:lnTo>
                    <a:lnTo>
                      <a:pt x="62" y="40"/>
                    </a:lnTo>
                    <a:lnTo>
                      <a:pt x="60" y="40"/>
                    </a:lnTo>
                    <a:lnTo>
                      <a:pt x="56" y="42"/>
                    </a:lnTo>
                    <a:lnTo>
                      <a:pt x="52" y="44"/>
                    </a:lnTo>
                    <a:lnTo>
                      <a:pt x="48" y="46"/>
                    </a:lnTo>
                    <a:lnTo>
                      <a:pt x="40" y="48"/>
                    </a:lnTo>
                    <a:lnTo>
                      <a:pt x="32" y="46"/>
                    </a:lnTo>
                    <a:lnTo>
                      <a:pt x="26" y="44"/>
                    </a:lnTo>
                    <a:lnTo>
                      <a:pt x="18" y="40"/>
                    </a:lnTo>
                    <a:lnTo>
                      <a:pt x="14" y="34"/>
                    </a:lnTo>
                    <a:lnTo>
                      <a:pt x="6" y="32"/>
                    </a:lnTo>
                    <a:lnTo>
                      <a:pt x="4" y="30"/>
                    </a:lnTo>
                    <a:lnTo>
                      <a:pt x="2" y="2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71" name="Freeform 139"/>
              <p:cNvSpPr>
                <a:spLocks/>
              </p:cNvSpPr>
              <p:nvPr/>
            </p:nvSpPr>
            <p:spPr bwMode="ltGray">
              <a:xfrm>
                <a:off x="4497" y="991"/>
                <a:ext cx="69" cy="31"/>
              </a:xfrm>
              <a:custGeom>
                <a:avLst/>
                <a:gdLst>
                  <a:gd name="T0" fmla="*/ 0 w 69"/>
                  <a:gd name="T1" fmla="*/ 9 h 27"/>
                  <a:gd name="T2" fmla="*/ 4 w 69"/>
                  <a:gd name="T3" fmla="*/ 0 h 27"/>
                  <a:gd name="T4" fmla="*/ 40 w 69"/>
                  <a:gd name="T5" fmla="*/ 11 h 27"/>
                  <a:gd name="T6" fmla="*/ 44 w 69"/>
                  <a:gd name="T7" fmla="*/ 9 h 27"/>
                  <a:gd name="T8" fmla="*/ 50 w 69"/>
                  <a:gd name="T9" fmla="*/ 2 h 27"/>
                  <a:gd name="T10" fmla="*/ 54 w 69"/>
                  <a:gd name="T11" fmla="*/ 2 h 27"/>
                  <a:gd name="T12" fmla="*/ 56 w 69"/>
                  <a:gd name="T13" fmla="*/ 11 h 27"/>
                  <a:gd name="T14" fmla="*/ 64 w 69"/>
                  <a:gd name="T15" fmla="*/ 15 h 27"/>
                  <a:gd name="T16" fmla="*/ 68 w 69"/>
                  <a:gd name="T17" fmla="*/ 24 h 27"/>
                  <a:gd name="T18" fmla="*/ 68 w 69"/>
                  <a:gd name="T19" fmla="*/ 32 h 27"/>
                  <a:gd name="T20" fmla="*/ 62 w 69"/>
                  <a:gd name="T21" fmla="*/ 44 h 27"/>
                  <a:gd name="T22" fmla="*/ 54 w 69"/>
                  <a:gd name="T23" fmla="*/ 48 h 27"/>
                  <a:gd name="T24" fmla="*/ 48 w 69"/>
                  <a:gd name="T25" fmla="*/ 52 h 27"/>
                  <a:gd name="T26" fmla="*/ 40 w 69"/>
                  <a:gd name="T27" fmla="*/ 52 h 27"/>
                  <a:gd name="T28" fmla="*/ 28 w 69"/>
                  <a:gd name="T29" fmla="*/ 48 h 27"/>
                  <a:gd name="T30" fmla="*/ 20 w 69"/>
                  <a:gd name="T31" fmla="*/ 37 h 27"/>
                  <a:gd name="T32" fmla="*/ 8 w 69"/>
                  <a:gd name="T33" fmla="*/ 24 h 27"/>
                  <a:gd name="T34" fmla="*/ 0 w 69"/>
                  <a:gd name="T35" fmla="*/ 9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27"/>
                  <a:gd name="T56" fmla="*/ 69 w 69"/>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27">
                    <a:moveTo>
                      <a:pt x="0" y="4"/>
                    </a:moveTo>
                    <a:lnTo>
                      <a:pt x="4" y="0"/>
                    </a:lnTo>
                    <a:lnTo>
                      <a:pt x="40" y="6"/>
                    </a:lnTo>
                    <a:lnTo>
                      <a:pt x="44" y="4"/>
                    </a:lnTo>
                    <a:lnTo>
                      <a:pt x="50" y="2"/>
                    </a:lnTo>
                    <a:lnTo>
                      <a:pt x="54" y="2"/>
                    </a:lnTo>
                    <a:lnTo>
                      <a:pt x="56" y="6"/>
                    </a:lnTo>
                    <a:lnTo>
                      <a:pt x="64" y="8"/>
                    </a:lnTo>
                    <a:lnTo>
                      <a:pt x="68" y="12"/>
                    </a:lnTo>
                    <a:lnTo>
                      <a:pt x="68" y="16"/>
                    </a:lnTo>
                    <a:lnTo>
                      <a:pt x="62" y="22"/>
                    </a:lnTo>
                    <a:lnTo>
                      <a:pt x="54" y="24"/>
                    </a:lnTo>
                    <a:lnTo>
                      <a:pt x="48" y="26"/>
                    </a:lnTo>
                    <a:lnTo>
                      <a:pt x="40" y="26"/>
                    </a:lnTo>
                    <a:lnTo>
                      <a:pt x="28" y="24"/>
                    </a:lnTo>
                    <a:lnTo>
                      <a:pt x="20" y="18"/>
                    </a:lnTo>
                    <a:lnTo>
                      <a:pt x="8" y="12"/>
                    </a:lnTo>
                    <a:lnTo>
                      <a:pt x="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72" name="Freeform 140"/>
              <p:cNvSpPr>
                <a:spLocks/>
              </p:cNvSpPr>
              <p:nvPr/>
            </p:nvSpPr>
            <p:spPr bwMode="ltGray">
              <a:xfrm>
                <a:off x="4436" y="1029"/>
                <a:ext cx="50" cy="35"/>
              </a:xfrm>
              <a:custGeom>
                <a:avLst/>
                <a:gdLst>
                  <a:gd name="T0" fmla="*/ 45 w 51"/>
                  <a:gd name="T1" fmla="*/ 55 h 31"/>
                  <a:gd name="T2" fmla="*/ 0 w 51"/>
                  <a:gd name="T3" fmla="*/ 55 h 31"/>
                  <a:gd name="T4" fmla="*/ 0 w 51"/>
                  <a:gd name="T5" fmla="*/ 11 h 31"/>
                  <a:gd name="T6" fmla="*/ 2 w 51"/>
                  <a:gd name="T7" fmla="*/ 0 h 31"/>
                  <a:gd name="T8" fmla="*/ 8 w 51"/>
                  <a:gd name="T9" fmla="*/ 2 h 31"/>
                  <a:gd name="T10" fmla="*/ 14 w 51"/>
                  <a:gd name="T11" fmla="*/ 14 h 31"/>
                  <a:gd name="T12" fmla="*/ 22 w 51"/>
                  <a:gd name="T13" fmla="*/ 23 h 31"/>
                  <a:gd name="T14" fmla="*/ 27 w 51"/>
                  <a:gd name="T15" fmla="*/ 26 h 31"/>
                  <a:gd name="T16" fmla="*/ 37 w 51"/>
                  <a:gd name="T17" fmla="*/ 37 h 31"/>
                  <a:gd name="T18" fmla="*/ 45 w 51"/>
                  <a:gd name="T19" fmla="*/ 55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31"/>
                  <a:gd name="T32" fmla="*/ 51 w 51"/>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31">
                    <a:moveTo>
                      <a:pt x="50" y="30"/>
                    </a:moveTo>
                    <a:lnTo>
                      <a:pt x="0" y="30"/>
                    </a:lnTo>
                    <a:lnTo>
                      <a:pt x="0" y="6"/>
                    </a:lnTo>
                    <a:lnTo>
                      <a:pt x="2" y="0"/>
                    </a:lnTo>
                    <a:lnTo>
                      <a:pt x="8" y="2"/>
                    </a:lnTo>
                    <a:lnTo>
                      <a:pt x="14" y="8"/>
                    </a:lnTo>
                    <a:lnTo>
                      <a:pt x="22" y="12"/>
                    </a:lnTo>
                    <a:lnTo>
                      <a:pt x="32" y="14"/>
                    </a:lnTo>
                    <a:lnTo>
                      <a:pt x="42" y="20"/>
                    </a:lnTo>
                    <a:lnTo>
                      <a:pt x="50" y="3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73" name="Freeform 141"/>
              <p:cNvSpPr>
                <a:spLocks/>
              </p:cNvSpPr>
              <p:nvPr/>
            </p:nvSpPr>
            <p:spPr bwMode="ltGray">
              <a:xfrm>
                <a:off x="4539" y="2848"/>
                <a:ext cx="16" cy="17"/>
              </a:xfrm>
              <a:custGeom>
                <a:avLst/>
                <a:gdLst>
                  <a:gd name="T0" fmla="*/ 0 w 17"/>
                  <a:gd name="T1" fmla="*/ 18 h 15"/>
                  <a:gd name="T2" fmla="*/ 6 w 17"/>
                  <a:gd name="T3" fmla="*/ 26 h 15"/>
                  <a:gd name="T4" fmla="*/ 8 w 17"/>
                  <a:gd name="T5" fmla="*/ 26 h 15"/>
                  <a:gd name="T6" fmla="*/ 11 w 17"/>
                  <a:gd name="T7" fmla="*/ 0 h 15"/>
                  <a:gd name="T8" fmla="*/ 4 w 17"/>
                  <a:gd name="T9" fmla="*/ 2 h 15"/>
                  <a:gd name="T10" fmla="*/ 0 w 17"/>
                  <a:gd name="T11" fmla="*/ 9 h 15"/>
                  <a:gd name="T12" fmla="*/ 0 w 17"/>
                  <a:gd name="T13" fmla="*/ 18 h 15"/>
                  <a:gd name="T14" fmla="*/ 0 60000 65536"/>
                  <a:gd name="T15" fmla="*/ 0 60000 65536"/>
                  <a:gd name="T16" fmla="*/ 0 60000 65536"/>
                  <a:gd name="T17" fmla="*/ 0 60000 65536"/>
                  <a:gd name="T18" fmla="*/ 0 60000 65536"/>
                  <a:gd name="T19" fmla="*/ 0 60000 65536"/>
                  <a:gd name="T20" fmla="*/ 0 60000 65536"/>
                  <a:gd name="T21" fmla="*/ 0 w 17"/>
                  <a:gd name="T22" fmla="*/ 0 h 15"/>
                  <a:gd name="T23" fmla="*/ 17 w 17"/>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5">
                    <a:moveTo>
                      <a:pt x="0" y="10"/>
                    </a:moveTo>
                    <a:lnTo>
                      <a:pt x="6" y="14"/>
                    </a:lnTo>
                    <a:lnTo>
                      <a:pt x="10" y="14"/>
                    </a:lnTo>
                    <a:lnTo>
                      <a:pt x="16" y="0"/>
                    </a:lnTo>
                    <a:lnTo>
                      <a:pt x="4" y="2"/>
                    </a:lnTo>
                    <a:lnTo>
                      <a:pt x="0" y="4"/>
                    </a:lnTo>
                    <a:lnTo>
                      <a:pt x="0"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74" name="Freeform 142"/>
              <p:cNvSpPr>
                <a:spLocks/>
              </p:cNvSpPr>
              <p:nvPr/>
            </p:nvSpPr>
            <p:spPr bwMode="ltGray">
              <a:xfrm>
                <a:off x="4592" y="2816"/>
                <a:ext cx="15" cy="13"/>
              </a:xfrm>
              <a:custGeom>
                <a:avLst/>
                <a:gdLst>
                  <a:gd name="T0" fmla="*/ 8 w 15"/>
                  <a:gd name="T1" fmla="*/ 0 h 11"/>
                  <a:gd name="T2" fmla="*/ 0 w 15"/>
                  <a:gd name="T3" fmla="*/ 9 h 11"/>
                  <a:gd name="T4" fmla="*/ 2 w 15"/>
                  <a:gd name="T5" fmla="*/ 18 h 11"/>
                  <a:gd name="T6" fmla="*/ 8 w 15"/>
                  <a:gd name="T7" fmla="*/ 24 h 11"/>
                  <a:gd name="T8" fmla="*/ 14 w 15"/>
                  <a:gd name="T9" fmla="*/ 9 h 11"/>
                  <a:gd name="T10" fmla="*/ 8 w 15"/>
                  <a:gd name="T11" fmla="*/ 0 h 11"/>
                  <a:gd name="T12" fmla="*/ 0 60000 65536"/>
                  <a:gd name="T13" fmla="*/ 0 60000 65536"/>
                  <a:gd name="T14" fmla="*/ 0 60000 65536"/>
                  <a:gd name="T15" fmla="*/ 0 60000 65536"/>
                  <a:gd name="T16" fmla="*/ 0 60000 65536"/>
                  <a:gd name="T17" fmla="*/ 0 60000 65536"/>
                  <a:gd name="T18" fmla="*/ 0 w 15"/>
                  <a:gd name="T19" fmla="*/ 0 h 11"/>
                  <a:gd name="T20" fmla="*/ 15 w 1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5" h="11">
                    <a:moveTo>
                      <a:pt x="8" y="0"/>
                    </a:moveTo>
                    <a:lnTo>
                      <a:pt x="0" y="4"/>
                    </a:lnTo>
                    <a:lnTo>
                      <a:pt x="2" y="8"/>
                    </a:lnTo>
                    <a:lnTo>
                      <a:pt x="8" y="10"/>
                    </a:lnTo>
                    <a:lnTo>
                      <a:pt x="14" y="4"/>
                    </a:lnTo>
                    <a:lnTo>
                      <a:pt x="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75" name="Freeform 143"/>
              <p:cNvSpPr>
                <a:spLocks/>
              </p:cNvSpPr>
              <p:nvPr/>
            </p:nvSpPr>
            <p:spPr bwMode="ltGray">
              <a:xfrm>
                <a:off x="3000" y="1897"/>
                <a:ext cx="318" cy="162"/>
              </a:xfrm>
              <a:custGeom>
                <a:avLst/>
                <a:gdLst>
                  <a:gd name="T0" fmla="*/ 291 w 319"/>
                  <a:gd name="T1" fmla="*/ 118 h 145"/>
                  <a:gd name="T2" fmla="*/ 293 w 319"/>
                  <a:gd name="T3" fmla="*/ 103 h 145"/>
                  <a:gd name="T4" fmla="*/ 277 w 319"/>
                  <a:gd name="T5" fmla="*/ 84 h 145"/>
                  <a:gd name="T6" fmla="*/ 263 w 319"/>
                  <a:gd name="T7" fmla="*/ 56 h 145"/>
                  <a:gd name="T8" fmla="*/ 243 w 319"/>
                  <a:gd name="T9" fmla="*/ 56 h 145"/>
                  <a:gd name="T10" fmla="*/ 219 w 319"/>
                  <a:gd name="T11" fmla="*/ 76 h 145"/>
                  <a:gd name="T12" fmla="*/ 205 w 319"/>
                  <a:gd name="T13" fmla="*/ 66 h 145"/>
                  <a:gd name="T14" fmla="*/ 195 w 319"/>
                  <a:gd name="T15" fmla="*/ 74 h 145"/>
                  <a:gd name="T16" fmla="*/ 159 w 319"/>
                  <a:gd name="T17" fmla="*/ 53 h 145"/>
                  <a:gd name="T18" fmla="*/ 152 w 319"/>
                  <a:gd name="T19" fmla="*/ 39 h 145"/>
                  <a:gd name="T20" fmla="*/ 148 w 319"/>
                  <a:gd name="T21" fmla="*/ 25 h 145"/>
                  <a:gd name="T22" fmla="*/ 122 w 319"/>
                  <a:gd name="T23" fmla="*/ 17 h 145"/>
                  <a:gd name="T24" fmla="*/ 104 w 319"/>
                  <a:gd name="T25" fmla="*/ 28 h 145"/>
                  <a:gd name="T26" fmla="*/ 86 w 319"/>
                  <a:gd name="T27" fmla="*/ 49 h 145"/>
                  <a:gd name="T28" fmla="*/ 52 w 319"/>
                  <a:gd name="T29" fmla="*/ 39 h 145"/>
                  <a:gd name="T30" fmla="*/ 34 w 319"/>
                  <a:gd name="T31" fmla="*/ 4 h 145"/>
                  <a:gd name="T32" fmla="*/ 22 w 319"/>
                  <a:gd name="T33" fmla="*/ 0 h 145"/>
                  <a:gd name="T34" fmla="*/ 12 w 319"/>
                  <a:gd name="T35" fmla="*/ 2 h 145"/>
                  <a:gd name="T36" fmla="*/ 14 w 319"/>
                  <a:gd name="T37" fmla="*/ 17 h 145"/>
                  <a:gd name="T38" fmla="*/ 10 w 319"/>
                  <a:gd name="T39" fmla="*/ 31 h 145"/>
                  <a:gd name="T40" fmla="*/ 12 w 319"/>
                  <a:gd name="T41" fmla="*/ 53 h 145"/>
                  <a:gd name="T42" fmla="*/ 28 w 319"/>
                  <a:gd name="T43" fmla="*/ 49 h 145"/>
                  <a:gd name="T44" fmla="*/ 50 w 319"/>
                  <a:gd name="T45" fmla="*/ 42 h 145"/>
                  <a:gd name="T46" fmla="*/ 52 w 319"/>
                  <a:gd name="T47" fmla="*/ 63 h 145"/>
                  <a:gd name="T48" fmla="*/ 32 w 319"/>
                  <a:gd name="T49" fmla="*/ 70 h 145"/>
                  <a:gd name="T50" fmla="*/ 26 w 319"/>
                  <a:gd name="T51" fmla="*/ 70 h 145"/>
                  <a:gd name="T52" fmla="*/ 16 w 319"/>
                  <a:gd name="T53" fmla="*/ 66 h 145"/>
                  <a:gd name="T54" fmla="*/ 4 w 319"/>
                  <a:gd name="T55" fmla="*/ 105 h 145"/>
                  <a:gd name="T56" fmla="*/ 10 w 319"/>
                  <a:gd name="T57" fmla="*/ 118 h 145"/>
                  <a:gd name="T58" fmla="*/ 16 w 319"/>
                  <a:gd name="T59" fmla="*/ 97 h 145"/>
                  <a:gd name="T60" fmla="*/ 14 w 319"/>
                  <a:gd name="T61" fmla="*/ 132 h 145"/>
                  <a:gd name="T62" fmla="*/ 0 w 319"/>
                  <a:gd name="T63" fmla="*/ 132 h 145"/>
                  <a:gd name="T64" fmla="*/ 16 w 319"/>
                  <a:gd name="T65" fmla="*/ 150 h 145"/>
                  <a:gd name="T66" fmla="*/ 22 w 319"/>
                  <a:gd name="T67" fmla="*/ 178 h 145"/>
                  <a:gd name="T68" fmla="*/ 18 w 319"/>
                  <a:gd name="T69" fmla="*/ 194 h 145"/>
                  <a:gd name="T70" fmla="*/ 32 w 319"/>
                  <a:gd name="T71" fmla="*/ 189 h 145"/>
                  <a:gd name="T72" fmla="*/ 40 w 319"/>
                  <a:gd name="T73" fmla="*/ 204 h 145"/>
                  <a:gd name="T74" fmla="*/ 54 w 319"/>
                  <a:gd name="T75" fmla="*/ 226 h 145"/>
                  <a:gd name="T76" fmla="*/ 72 w 319"/>
                  <a:gd name="T77" fmla="*/ 223 h 145"/>
                  <a:gd name="T78" fmla="*/ 88 w 319"/>
                  <a:gd name="T79" fmla="*/ 210 h 145"/>
                  <a:gd name="T80" fmla="*/ 106 w 319"/>
                  <a:gd name="T81" fmla="*/ 240 h 145"/>
                  <a:gd name="T82" fmla="*/ 142 w 319"/>
                  <a:gd name="T83" fmla="*/ 216 h 145"/>
                  <a:gd name="T84" fmla="*/ 159 w 319"/>
                  <a:gd name="T85" fmla="*/ 221 h 145"/>
                  <a:gd name="T86" fmla="*/ 233 w 319"/>
                  <a:gd name="T87" fmla="*/ 240 h 145"/>
                  <a:gd name="T88" fmla="*/ 313 w 319"/>
                  <a:gd name="T89" fmla="*/ 204 h 145"/>
                  <a:gd name="T90" fmla="*/ 297 w 319"/>
                  <a:gd name="T91" fmla="*/ 130 h 14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19"/>
                  <a:gd name="T139" fmla="*/ 0 h 145"/>
                  <a:gd name="T140" fmla="*/ 319 w 319"/>
                  <a:gd name="T141" fmla="*/ 145 h 14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19" h="145">
                    <a:moveTo>
                      <a:pt x="302" y="74"/>
                    </a:moveTo>
                    <a:lnTo>
                      <a:pt x="296" y="68"/>
                    </a:lnTo>
                    <a:lnTo>
                      <a:pt x="298" y="62"/>
                    </a:lnTo>
                    <a:lnTo>
                      <a:pt x="298" y="58"/>
                    </a:lnTo>
                    <a:lnTo>
                      <a:pt x="284" y="52"/>
                    </a:lnTo>
                    <a:lnTo>
                      <a:pt x="282" y="48"/>
                    </a:lnTo>
                    <a:lnTo>
                      <a:pt x="276" y="40"/>
                    </a:lnTo>
                    <a:lnTo>
                      <a:pt x="268" y="32"/>
                    </a:lnTo>
                    <a:lnTo>
                      <a:pt x="262" y="34"/>
                    </a:lnTo>
                    <a:lnTo>
                      <a:pt x="248" y="32"/>
                    </a:lnTo>
                    <a:lnTo>
                      <a:pt x="238" y="42"/>
                    </a:lnTo>
                    <a:lnTo>
                      <a:pt x="224" y="44"/>
                    </a:lnTo>
                    <a:lnTo>
                      <a:pt x="214" y="38"/>
                    </a:lnTo>
                    <a:lnTo>
                      <a:pt x="210" y="38"/>
                    </a:lnTo>
                    <a:lnTo>
                      <a:pt x="208" y="40"/>
                    </a:lnTo>
                    <a:lnTo>
                      <a:pt x="200" y="42"/>
                    </a:lnTo>
                    <a:lnTo>
                      <a:pt x="180" y="36"/>
                    </a:lnTo>
                    <a:lnTo>
                      <a:pt x="164" y="30"/>
                    </a:lnTo>
                    <a:lnTo>
                      <a:pt x="164" y="22"/>
                    </a:lnTo>
                    <a:lnTo>
                      <a:pt x="152" y="22"/>
                    </a:lnTo>
                    <a:lnTo>
                      <a:pt x="148" y="20"/>
                    </a:lnTo>
                    <a:lnTo>
                      <a:pt x="148" y="14"/>
                    </a:lnTo>
                    <a:lnTo>
                      <a:pt x="140" y="14"/>
                    </a:lnTo>
                    <a:lnTo>
                      <a:pt x="122" y="10"/>
                    </a:lnTo>
                    <a:lnTo>
                      <a:pt x="116" y="12"/>
                    </a:lnTo>
                    <a:lnTo>
                      <a:pt x="104" y="16"/>
                    </a:lnTo>
                    <a:lnTo>
                      <a:pt x="92" y="24"/>
                    </a:lnTo>
                    <a:lnTo>
                      <a:pt x="86" y="28"/>
                    </a:lnTo>
                    <a:lnTo>
                      <a:pt x="74" y="26"/>
                    </a:lnTo>
                    <a:lnTo>
                      <a:pt x="52" y="22"/>
                    </a:lnTo>
                    <a:lnTo>
                      <a:pt x="38" y="18"/>
                    </a:lnTo>
                    <a:lnTo>
                      <a:pt x="34" y="4"/>
                    </a:lnTo>
                    <a:lnTo>
                      <a:pt x="28" y="2"/>
                    </a:lnTo>
                    <a:lnTo>
                      <a:pt x="22" y="0"/>
                    </a:lnTo>
                    <a:lnTo>
                      <a:pt x="16" y="0"/>
                    </a:lnTo>
                    <a:lnTo>
                      <a:pt x="12" y="2"/>
                    </a:lnTo>
                    <a:lnTo>
                      <a:pt x="12" y="8"/>
                    </a:lnTo>
                    <a:lnTo>
                      <a:pt x="14" y="10"/>
                    </a:lnTo>
                    <a:lnTo>
                      <a:pt x="14" y="14"/>
                    </a:lnTo>
                    <a:lnTo>
                      <a:pt x="10" y="18"/>
                    </a:lnTo>
                    <a:lnTo>
                      <a:pt x="8" y="26"/>
                    </a:lnTo>
                    <a:lnTo>
                      <a:pt x="12" y="30"/>
                    </a:lnTo>
                    <a:lnTo>
                      <a:pt x="14" y="34"/>
                    </a:lnTo>
                    <a:lnTo>
                      <a:pt x="28" y="28"/>
                    </a:lnTo>
                    <a:lnTo>
                      <a:pt x="44" y="26"/>
                    </a:lnTo>
                    <a:lnTo>
                      <a:pt x="50" y="24"/>
                    </a:lnTo>
                    <a:lnTo>
                      <a:pt x="58" y="32"/>
                    </a:lnTo>
                    <a:lnTo>
                      <a:pt x="52" y="36"/>
                    </a:lnTo>
                    <a:lnTo>
                      <a:pt x="42" y="42"/>
                    </a:lnTo>
                    <a:lnTo>
                      <a:pt x="32" y="40"/>
                    </a:lnTo>
                    <a:lnTo>
                      <a:pt x="28" y="34"/>
                    </a:lnTo>
                    <a:lnTo>
                      <a:pt x="26" y="40"/>
                    </a:lnTo>
                    <a:lnTo>
                      <a:pt x="22" y="38"/>
                    </a:lnTo>
                    <a:lnTo>
                      <a:pt x="16" y="38"/>
                    </a:lnTo>
                    <a:lnTo>
                      <a:pt x="8" y="50"/>
                    </a:lnTo>
                    <a:lnTo>
                      <a:pt x="4" y="60"/>
                    </a:lnTo>
                    <a:lnTo>
                      <a:pt x="2" y="64"/>
                    </a:lnTo>
                    <a:lnTo>
                      <a:pt x="10" y="68"/>
                    </a:lnTo>
                    <a:lnTo>
                      <a:pt x="8" y="58"/>
                    </a:lnTo>
                    <a:lnTo>
                      <a:pt x="16" y="56"/>
                    </a:lnTo>
                    <a:lnTo>
                      <a:pt x="16" y="64"/>
                    </a:lnTo>
                    <a:lnTo>
                      <a:pt x="14" y="76"/>
                    </a:lnTo>
                    <a:lnTo>
                      <a:pt x="6" y="74"/>
                    </a:lnTo>
                    <a:lnTo>
                      <a:pt x="0" y="76"/>
                    </a:lnTo>
                    <a:lnTo>
                      <a:pt x="6" y="84"/>
                    </a:lnTo>
                    <a:lnTo>
                      <a:pt x="16" y="86"/>
                    </a:lnTo>
                    <a:lnTo>
                      <a:pt x="18" y="98"/>
                    </a:lnTo>
                    <a:lnTo>
                      <a:pt x="22" y="102"/>
                    </a:lnTo>
                    <a:lnTo>
                      <a:pt x="20" y="108"/>
                    </a:lnTo>
                    <a:lnTo>
                      <a:pt x="18" y="112"/>
                    </a:lnTo>
                    <a:lnTo>
                      <a:pt x="24" y="114"/>
                    </a:lnTo>
                    <a:lnTo>
                      <a:pt x="32" y="108"/>
                    </a:lnTo>
                    <a:lnTo>
                      <a:pt x="30" y="116"/>
                    </a:lnTo>
                    <a:lnTo>
                      <a:pt x="40" y="118"/>
                    </a:lnTo>
                    <a:lnTo>
                      <a:pt x="46" y="122"/>
                    </a:lnTo>
                    <a:lnTo>
                      <a:pt x="54" y="130"/>
                    </a:lnTo>
                    <a:lnTo>
                      <a:pt x="62" y="128"/>
                    </a:lnTo>
                    <a:lnTo>
                      <a:pt x="72" y="128"/>
                    </a:lnTo>
                    <a:lnTo>
                      <a:pt x="74" y="118"/>
                    </a:lnTo>
                    <a:lnTo>
                      <a:pt x="88" y="120"/>
                    </a:lnTo>
                    <a:lnTo>
                      <a:pt x="102" y="130"/>
                    </a:lnTo>
                    <a:lnTo>
                      <a:pt x="106" y="138"/>
                    </a:lnTo>
                    <a:lnTo>
                      <a:pt x="130" y="136"/>
                    </a:lnTo>
                    <a:lnTo>
                      <a:pt x="142" y="124"/>
                    </a:lnTo>
                    <a:lnTo>
                      <a:pt x="148" y="128"/>
                    </a:lnTo>
                    <a:lnTo>
                      <a:pt x="160" y="126"/>
                    </a:lnTo>
                    <a:lnTo>
                      <a:pt x="162" y="134"/>
                    </a:lnTo>
                    <a:lnTo>
                      <a:pt x="238" y="138"/>
                    </a:lnTo>
                    <a:lnTo>
                      <a:pt x="288" y="144"/>
                    </a:lnTo>
                    <a:lnTo>
                      <a:pt x="318" y="118"/>
                    </a:lnTo>
                    <a:lnTo>
                      <a:pt x="300" y="86"/>
                    </a:lnTo>
                    <a:lnTo>
                      <a:pt x="302" y="7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76" name="Freeform 144"/>
              <p:cNvSpPr>
                <a:spLocks/>
              </p:cNvSpPr>
              <p:nvPr/>
            </p:nvSpPr>
            <p:spPr bwMode="ltGray">
              <a:xfrm>
                <a:off x="3153" y="2031"/>
                <a:ext cx="111" cy="118"/>
              </a:xfrm>
              <a:custGeom>
                <a:avLst/>
                <a:gdLst>
                  <a:gd name="T0" fmla="*/ 110 w 111"/>
                  <a:gd name="T1" fmla="*/ 21 h 105"/>
                  <a:gd name="T2" fmla="*/ 104 w 111"/>
                  <a:gd name="T3" fmla="*/ 2 h 105"/>
                  <a:gd name="T4" fmla="*/ 78 w 111"/>
                  <a:gd name="T5" fmla="*/ 2 h 105"/>
                  <a:gd name="T6" fmla="*/ 64 w 111"/>
                  <a:gd name="T7" fmla="*/ 4 h 105"/>
                  <a:gd name="T8" fmla="*/ 56 w 111"/>
                  <a:gd name="T9" fmla="*/ 0 h 105"/>
                  <a:gd name="T10" fmla="*/ 34 w 111"/>
                  <a:gd name="T11" fmla="*/ 0 h 105"/>
                  <a:gd name="T12" fmla="*/ 24 w 111"/>
                  <a:gd name="T13" fmla="*/ 4 h 105"/>
                  <a:gd name="T14" fmla="*/ 18 w 111"/>
                  <a:gd name="T15" fmla="*/ 4 h 105"/>
                  <a:gd name="T16" fmla="*/ 10 w 111"/>
                  <a:gd name="T17" fmla="*/ 17 h 105"/>
                  <a:gd name="T18" fmla="*/ 4 w 111"/>
                  <a:gd name="T19" fmla="*/ 28 h 105"/>
                  <a:gd name="T20" fmla="*/ 4 w 111"/>
                  <a:gd name="T21" fmla="*/ 47 h 105"/>
                  <a:gd name="T22" fmla="*/ 6 w 111"/>
                  <a:gd name="T23" fmla="*/ 69 h 105"/>
                  <a:gd name="T24" fmla="*/ 4 w 111"/>
                  <a:gd name="T25" fmla="*/ 99 h 105"/>
                  <a:gd name="T26" fmla="*/ 0 w 111"/>
                  <a:gd name="T27" fmla="*/ 133 h 105"/>
                  <a:gd name="T28" fmla="*/ 12 w 111"/>
                  <a:gd name="T29" fmla="*/ 185 h 105"/>
                  <a:gd name="T30" fmla="*/ 94 w 111"/>
                  <a:gd name="T31" fmla="*/ 115 h 105"/>
                  <a:gd name="T32" fmla="*/ 110 w 111"/>
                  <a:gd name="T33" fmla="*/ 21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1"/>
                  <a:gd name="T52" fmla="*/ 0 h 105"/>
                  <a:gd name="T53" fmla="*/ 111 w 111"/>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1" h="105">
                    <a:moveTo>
                      <a:pt x="110" y="12"/>
                    </a:moveTo>
                    <a:lnTo>
                      <a:pt x="104" y="2"/>
                    </a:lnTo>
                    <a:lnTo>
                      <a:pt x="78" y="2"/>
                    </a:lnTo>
                    <a:lnTo>
                      <a:pt x="64" y="4"/>
                    </a:lnTo>
                    <a:lnTo>
                      <a:pt x="56" y="0"/>
                    </a:lnTo>
                    <a:lnTo>
                      <a:pt x="34" y="0"/>
                    </a:lnTo>
                    <a:lnTo>
                      <a:pt x="24" y="4"/>
                    </a:lnTo>
                    <a:lnTo>
                      <a:pt x="18" y="4"/>
                    </a:lnTo>
                    <a:lnTo>
                      <a:pt x="10" y="10"/>
                    </a:lnTo>
                    <a:lnTo>
                      <a:pt x="4" y="16"/>
                    </a:lnTo>
                    <a:lnTo>
                      <a:pt x="4" y="26"/>
                    </a:lnTo>
                    <a:lnTo>
                      <a:pt x="6" y="38"/>
                    </a:lnTo>
                    <a:lnTo>
                      <a:pt x="4" y="54"/>
                    </a:lnTo>
                    <a:lnTo>
                      <a:pt x="0" y="74"/>
                    </a:lnTo>
                    <a:lnTo>
                      <a:pt x="12" y="104"/>
                    </a:lnTo>
                    <a:lnTo>
                      <a:pt x="94" y="64"/>
                    </a:lnTo>
                    <a:lnTo>
                      <a:pt x="110" y="1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77" name="Freeform 145"/>
              <p:cNvSpPr>
                <a:spLocks/>
              </p:cNvSpPr>
              <p:nvPr/>
            </p:nvSpPr>
            <p:spPr bwMode="ltGray">
              <a:xfrm>
                <a:off x="3110" y="2116"/>
                <a:ext cx="52" cy="118"/>
              </a:xfrm>
              <a:custGeom>
                <a:avLst/>
                <a:gdLst>
                  <a:gd name="T0" fmla="*/ 31 w 53"/>
                  <a:gd name="T1" fmla="*/ 2 h 105"/>
                  <a:gd name="T2" fmla="*/ 26 w 53"/>
                  <a:gd name="T3" fmla="*/ 11 h 105"/>
                  <a:gd name="T4" fmla="*/ 26 w 53"/>
                  <a:gd name="T5" fmla="*/ 28 h 105"/>
                  <a:gd name="T6" fmla="*/ 18 w 53"/>
                  <a:gd name="T7" fmla="*/ 69 h 105"/>
                  <a:gd name="T8" fmla="*/ 16 w 53"/>
                  <a:gd name="T9" fmla="*/ 61 h 105"/>
                  <a:gd name="T10" fmla="*/ 8 w 53"/>
                  <a:gd name="T11" fmla="*/ 79 h 105"/>
                  <a:gd name="T12" fmla="*/ 0 w 53"/>
                  <a:gd name="T13" fmla="*/ 112 h 105"/>
                  <a:gd name="T14" fmla="*/ 10 w 53"/>
                  <a:gd name="T15" fmla="*/ 185 h 105"/>
                  <a:gd name="T16" fmla="*/ 47 w 53"/>
                  <a:gd name="T17" fmla="*/ 79 h 105"/>
                  <a:gd name="T18" fmla="*/ 43 w 53"/>
                  <a:gd name="T19" fmla="*/ 17 h 105"/>
                  <a:gd name="T20" fmla="*/ 35 w 53"/>
                  <a:gd name="T21" fmla="*/ 0 h 105"/>
                  <a:gd name="T22" fmla="*/ 31 w 53"/>
                  <a:gd name="T23" fmla="*/ 2 h 1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
                  <a:gd name="T37" fmla="*/ 0 h 105"/>
                  <a:gd name="T38" fmla="*/ 53 w 53"/>
                  <a:gd name="T39" fmla="*/ 105 h 1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 h="105">
                    <a:moveTo>
                      <a:pt x="36" y="2"/>
                    </a:moveTo>
                    <a:lnTo>
                      <a:pt x="30" y="6"/>
                    </a:lnTo>
                    <a:lnTo>
                      <a:pt x="28" y="16"/>
                    </a:lnTo>
                    <a:lnTo>
                      <a:pt x="18" y="38"/>
                    </a:lnTo>
                    <a:lnTo>
                      <a:pt x="16" y="34"/>
                    </a:lnTo>
                    <a:lnTo>
                      <a:pt x="8" y="44"/>
                    </a:lnTo>
                    <a:lnTo>
                      <a:pt x="0" y="62"/>
                    </a:lnTo>
                    <a:lnTo>
                      <a:pt x="10" y="104"/>
                    </a:lnTo>
                    <a:lnTo>
                      <a:pt x="52" y="44"/>
                    </a:lnTo>
                    <a:lnTo>
                      <a:pt x="48" y="10"/>
                    </a:lnTo>
                    <a:lnTo>
                      <a:pt x="40" y="0"/>
                    </a:lnTo>
                    <a:lnTo>
                      <a:pt x="36"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78" name="Freeform 146"/>
              <p:cNvSpPr>
                <a:spLocks/>
              </p:cNvSpPr>
              <p:nvPr/>
            </p:nvSpPr>
            <p:spPr bwMode="ltGray">
              <a:xfrm>
                <a:off x="3143" y="2087"/>
                <a:ext cx="27" cy="37"/>
              </a:xfrm>
              <a:custGeom>
                <a:avLst/>
                <a:gdLst>
                  <a:gd name="T0" fmla="*/ 12 w 27"/>
                  <a:gd name="T1" fmla="*/ 2 h 33"/>
                  <a:gd name="T2" fmla="*/ 18 w 27"/>
                  <a:gd name="T3" fmla="*/ 0 h 33"/>
                  <a:gd name="T4" fmla="*/ 24 w 27"/>
                  <a:gd name="T5" fmla="*/ 11 h 33"/>
                  <a:gd name="T6" fmla="*/ 26 w 27"/>
                  <a:gd name="T7" fmla="*/ 21 h 33"/>
                  <a:gd name="T8" fmla="*/ 16 w 27"/>
                  <a:gd name="T9" fmla="*/ 43 h 33"/>
                  <a:gd name="T10" fmla="*/ 10 w 27"/>
                  <a:gd name="T11" fmla="*/ 56 h 33"/>
                  <a:gd name="T12" fmla="*/ 0 w 27"/>
                  <a:gd name="T13" fmla="*/ 54 h 33"/>
                  <a:gd name="T14" fmla="*/ 8 w 27"/>
                  <a:gd name="T15" fmla="*/ 21 h 33"/>
                  <a:gd name="T16" fmla="*/ 12 w 27"/>
                  <a:gd name="T17" fmla="*/ 2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33"/>
                  <a:gd name="T29" fmla="*/ 27 w 27"/>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33">
                    <a:moveTo>
                      <a:pt x="12" y="2"/>
                    </a:moveTo>
                    <a:lnTo>
                      <a:pt x="18" y="0"/>
                    </a:lnTo>
                    <a:lnTo>
                      <a:pt x="24" y="6"/>
                    </a:lnTo>
                    <a:lnTo>
                      <a:pt x="26" y="12"/>
                    </a:lnTo>
                    <a:lnTo>
                      <a:pt x="16" y="24"/>
                    </a:lnTo>
                    <a:lnTo>
                      <a:pt x="10" y="32"/>
                    </a:lnTo>
                    <a:lnTo>
                      <a:pt x="0" y="30"/>
                    </a:lnTo>
                    <a:lnTo>
                      <a:pt x="8" y="12"/>
                    </a:lnTo>
                    <a:lnTo>
                      <a:pt x="12"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79" name="Freeform 147"/>
              <p:cNvSpPr>
                <a:spLocks/>
              </p:cNvSpPr>
              <p:nvPr/>
            </p:nvSpPr>
            <p:spPr bwMode="ltGray">
              <a:xfrm>
                <a:off x="3141" y="2110"/>
                <a:ext cx="80" cy="99"/>
              </a:xfrm>
              <a:custGeom>
                <a:avLst/>
                <a:gdLst>
                  <a:gd name="T0" fmla="*/ 4 w 81"/>
                  <a:gd name="T1" fmla="*/ 142 h 89"/>
                  <a:gd name="T2" fmla="*/ 0 w 81"/>
                  <a:gd name="T3" fmla="*/ 133 h 89"/>
                  <a:gd name="T4" fmla="*/ 12 w 81"/>
                  <a:gd name="T5" fmla="*/ 81 h 89"/>
                  <a:gd name="T6" fmla="*/ 14 w 81"/>
                  <a:gd name="T7" fmla="*/ 44 h 89"/>
                  <a:gd name="T8" fmla="*/ 8 w 81"/>
                  <a:gd name="T9" fmla="*/ 30 h 89"/>
                  <a:gd name="T10" fmla="*/ 20 w 81"/>
                  <a:gd name="T11" fmla="*/ 0 h 89"/>
                  <a:gd name="T12" fmla="*/ 22 w 81"/>
                  <a:gd name="T13" fmla="*/ 24 h 89"/>
                  <a:gd name="T14" fmla="*/ 26 w 81"/>
                  <a:gd name="T15" fmla="*/ 44 h 89"/>
                  <a:gd name="T16" fmla="*/ 61 w 81"/>
                  <a:gd name="T17" fmla="*/ 13 h 89"/>
                  <a:gd name="T18" fmla="*/ 75 w 81"/>
                  <a:gd name="T19" fmla="*/ 78 h 89"/>
                  <a:gd name="T20" fmla="*/ 43 w 81"/>
                  <a:gd name="T21" fmla="*/ 142 h 89"/>
                  <a:gd name="T22" fmla="*/ 18 w 81"/>
                  <a:gd name="T23" fmla="*/ 150 h 89"/>
                  <a:gd name="T24" fmla="*/ 4 w 81"/>
                  <a:gd name="T25" fmla="*/ 142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1"/>
                  <a:gd name="T40" fmla="*/ 0 h 89"/>
                  <a:gd name="T41" fmla="*/ 81 w 81"/>
                  <a:gd name="T42" fmla="*/ 89 h 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1" h="89">
                    <a:moveTo>
                      <a:pt x="4" y="84"/>
                    </a:moveTo>
                    <a:lnTo>
                      <a:pt x="0" y="78"/>
                    </a:lnTo>
                    <a:lnTo>
                      <a:pt x="12" y="48"/>
                    </a:lnTo>
                    <a:lnTo>
                      <a:pt x="14" y="26"/>
                    </a:lnTo>
                    <a:lnTo>
                      <a:pt x="8" y="18"/>
                    </a:lnTo>
                    <a:lnTo>
                      <a:pt x="20" y="0"/>
                    </a:lnTo>
                    <a:lnTo>
                      <a:pt x="22" y="14"/>
                    </a:lnTo>
                    <a:lnTo>
                      <a:pt x="26" y="26"/>
                    </a:lnTo>
                    <a:lnTo>
                      <a:pt x="66" y="8"/>
                    </a:lnTo>
                    <a:lnTo>
                      <a:pt x="80" y="46"/>
                    </a:lnTo>
                    <a:lnTo>
                      <a:pt x="48" y="84"/>
                    </a:lnTo>
                    <a:lnTo>
                      <a:pt x="18" y="88"/>
                    </a:lnTo>
                    <a:lnTo>
                      <a:pt x="4" y="8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80" name="Freeform 148"/>
              <p:cNvSpPr>
                <a:spLocks/>
              </p:cNvSpPr>
              <p:nvPr/>
            </p:nvSpPr>
            <p:spPr bwMode="ltGray">
              <a:xfrm>
                <a:off x="3248" y="2441"/>
                <a:ext cx="83" cy="113"/>
              </a:xfrm>
              <a:custGeom>
                <a:avLst/>
                <a:gdLst>
                  <a:gd name="T0" fmla="*/ 8 w 83"/>
                  <a:gd name="T1" fmla="*/ 43 h 101"/>
                  <a:gd name="T2" fmla="*/ 2 w 83"/>
                  <a:gd name="T3" fmla="*/ 56 h 101"/>
                  <a:gd name="T4" fmla="*/ 2 w 83"/>
                  <a:gd name="T5" fmla="*/ 74 h 101"/>
                  <a:gd name="T6" fmla="*/ 0 w 83"/>
                  <a:gd name="T7" fmla="*/ 92 h 101"/>
                  <a:gd name="T8" fmla="*/ 4 w 83"/>
                  <a:gd name="T9" fmla="*/ 105 h 101"/>
                  <a:gd name="T10" fmla="*/ 4 w 83"/>
                  <a:gd name="T11" fmla="*/ 128 h 101"/>
                  <a:gd name="T12" fmla="*/ 8 w 83"/>
                  <a:gd name="T13" fmla="*/ 141 h 101"/>
                  <a:gd name="T14" fmla="*/ 10 w 83"/>
                  <a:gd name="T15" fmla="*/ 158 h 101"/>
                  <a:gd name="T16" fmla="*/ 12 w 83"/>
                  <a:gd name="T17" fmla="*/ 176 h 101"/>
                  <a:gd name="T18" fmla="*/ 34 w 83"/>
                  <a:gd name="T19" fmla="*/ 172 h 101"/>
                  <a:gd name="T20" fmla="*/ 48 w 83"/>
                  <a:gd name="T21" fmla="*/ 150 h 101"/>
                  <a:gd name="T22" fmla="*/ 70 w 83"/>
                  <a:gd name="T23" fmla="*/ 150 h 101"/>
                  <a:gd name="T24" fmla="*/ 82 w 83"/>
                  <a:gd name="T25" fmla="*/ 28 h 101"/>
                  <a:gd name="T26" fmla="*/ 14 w 83"/>
                  <a:gd name="T27" fmla="*/ 0 h 101"/>
                  <a:gd name="T28" fmla="*/ 8 w 83"/>
                  <a:gd name="T29" fmla="*/ 43 h 1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3"/>
                  <a:gd name="T46" fmla="*/ 0 h 101"/>
                  <a:gd name="T47" fmla="*/ 83 w 83"/>
                  <a:gd name="T48" fmla="*/ 101 h 1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3" h="101">
                    <a:moveTo>
                      <a:pt x="8" y="24"/>
                    </a:moveTo>
                    <a:lnTo>
                      <a:pt x="2" y="32"/>
                    </a:lnTo>
                    <a:lnTo>
                      <a:pt x="2" y="42"/>
                    </a:lnTo>
                    <a:lnTo>
                      <a:pt x="0" y="52"/>
                    </a:lnTo>
                    <a:lnTo>
                      <a:pt x="4" y="60"/>
                    </a:lnTo>
                    <a:lnTo>
                      <a:pt x="4" y="72"/>
                    </a:lnTo>
                    <a:lnTo>
                      <a:pt x="8" y="80"/>
                    </a:lnTo>
                    <a:lnTo>
                      <a:pt x="10" y="90"/>
                    </a:lnTo>
                    <a:lnTo>
                      <a:pt x="12" y="100"/>
                    </a:lnTo>
                    <a:lnTo>
                      <a:pt x="34" y="98"/>
                    </a:lnTo>
                    <a:lnTo>
                      <a:pt x="48" y="86"/>
                    </a:lnTo>
                    <a:lnTo>
                      <a:pt x="70" y="86"/>
                    </a:lnTo>
                    <a:lnTo>
                      <a:pt x="82" y="16"/>
                    </a:lnTo>
                    <a:lnTo>
                      <a:pt x="14" y="0"/>
                    </a:lnTo>
                    <a:lnTo>
                      <a:pt x="8" y="2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81" name="Freeform 149"/>
              <p:cNvSpPr>
                <a:spLocks/>
              </p:cNvSpPr>
              <p:nvPr/>
            </p:nvSpPr>
            <p:spPr bwMode="ltGray">
              <a:xfrm>
                <a:off x="3258" y="2445"/>
                <a:ext cx="175" cy="129"/>
              </a:xfrm>
              <a:custGeom>
                <a:avLst/>
                <a:gdLst>
                  <a:gd name="T0" fmla="*/ 0 w 175"/>
                  <a:gd name="T1" fmla="*/ 193 h 115"/>
                  <a:gd name="T2" fmla="*/ 2 w 175"/>
                  <a:gd name="T3" fmla="*/ 187 h 115"/>
                  <a:gd name="T4" fmla="*/ 6 w 175"/>
                  <a:gd name="T5" fmla="*/ 185 h 115"/>
                  <a:gd name="T6" fmla="*/ 14 w 175"/>
                  <a:gd name="T7" fmla="*/ 185 h 115"/>
                  <a:gd name="T8" fmla="*/ 14 w 175"/>
                  <a:gd name="T9" fmla="*/ 177 h 115"/>
                  <a:gd name="T10" fmla="*/ 20 w 175"/>
                  <a:gd name="T11" fmla="*/ 166 h 115"/>
                  <a:gd name="T12" fmla="*/ 38 w 175"/>
                  <a:gd name="T13" fmla="*/ 157 h 115"/>
                  <a:gd name="T14" fmla="*/ 42 w 175"/>
                  <a:gd name="T15" fmla="*/ 159 h 115"/>
                  <a:gd name="T16" fmla="*/ 46 w 175"/>
                  <a:gd name="T17" fmla="*/ 153 h 115"/>
                  <a:gd name="T18" fmla="*/ 44 w 175"/>
                  <a:gd name="T19" fmla="*/ 138 h 115"/>
                  <a:gd name="T20" fmla="*/ 42 w 175"/>
                  <a:gd name="T21" fmla="*/ 128 h 115"/>
                  <a:gd name="T22" fmla="*/ 56 w 175"/>
                  <a:gd name="T23" fmla="*/ 92 h 115"/>
                  <a:gd name="T24" fmla="*/ 70 w 175"/>
                  <a:gd name="T25" fmla="*/ 35 h 115"/>
                  <a:gd name="T26" fmla="*/ 122 w 175"/>
                  <a:gd name="T27" fmla="*/ 11 h 115"/>
                  <a:gd name="T28" fmla="*/ 174 w 175"/>
                  <a:gd name="T29" fmla="*/ 0 h 115"/>
                  <a:gd name="T30" fmla="*/ 174 w 175"/>
                  <a:gd name="T31" fmla="*/ 95 h 115"/>
                  <a:gd name="T32" fmla="*/ 156 w 175"/>
                  <a:gd name="T33" fmla="*/ 103 h 115"/>
                  <a:gd name="T34" fmla="*/ 152 w 175"/>
                  <a:gd name="T35" fmla="*/ 131 h 115"/>
                  <a:gd name="T36" fmla="*/ 144 w 175"/>
                  <a:gd name="T37" fmla="*/ 131 h 115"/>
                  <a:gd name="T38" fmla="*/ 140 w 175"/>
                  <a:gd name="T39" fmla="*/ 135 h 115"/>
                  <a:gd name="T40" fmla="*/ 124 w 175"/>
                  <a:gd name="T41" fmla="*/ 138 h 115"/>
                  <a:gd name="T42" fmla="*/ 118 w 175"/>
                  <a:gd name="T43" fmla="*/ 146 h 115"/>
                  <a:gd name="T44" fmla="*/ 98 w 175"/>
                  <a:gd name="T45" fmla="*/ 153 h 115"/>
                  <a:gd name="T46" fmla="*/ 90 w 175"/>
                  <a:gd name="T47" fmla="*/ 166 h 115"/>
                  <a:gd name="T48" fmla="*/ 78 w 175"/>
                  <a:gd name="T49" fmla="*/ 166 h 115"/>
                  <a:gd name="T50" fmla="*/ 74 w 175"/>
                  <a:gd name="T51" fmla="*/ 174 h 115"/>
                  <a:gd name="T52" fmla="*/ 62 w 175"/>
                  <a:gd name="T53" fmla="*/ 182 h 115"/>
                  <a:gd name="T54" fmla="*/ 48 w 175"/>
                  <a:gd name="T55" fmla="*/ 177 h 115"/>
                  <a:gd name="T56" fmla="*/ 38 w 175"/>
                  <a:gd name="T57" fmla="*/ 174 h 115"/>
                  <a:gd name="T58" fmla="*/ 32 w 175"/>
                  <a:gd name="T59" fmla="*/ 185 h 115"/>
                  <a:gd name="T60" fmla="*/ 28 w 175"/>
                  <a:gd name="T61" fmla="*/ 193 h 115"/>
                  <a:gd name="T62" fmla="*/ 18 w 175"/>
                  <a:gd name="T63" fmla="*/ 204 h 115"/>
                  <a:gd name="T64" fmla="*/ 4 w 175"/>
                  <a:gd name="T65" fmla="*/ 204 h 115"/>
                  <a:gd name="T66" fmla="*/ 0 w 175"/>
                  <a:gd name="T67" fmla="*/ 193 h 1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5"/>
                  <a:gd name="T103" fmla="*/ 0 h 115"/>
                  <a:gd name="T104" fmla="*/ 175 w 175"/>
                  <a:gd name="T105" fmla="*/ 115 h 1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5" h="115">
                    <a:moveTo>
                      <a:pt x="0" y="108"/>
                    </a:moveTo>
                    <a:lnTo>
                      <a:pt x="2" y="106"/>
                    </a:lnTo>
                    <a:lnTo>
                      <a:pt x="6" y="104"/>
                    </a:lnTo>
                    <a:lnTo>
                      <a:pt x="14" y="104"/>
                    </a:lnTo>
                    <a:lnTo>
                      <a:pt x="14" y="100"/>
                    </a:lnTo>
                    <a:lnTo>
                      <a:pt x="20" y="94"/>
                    </a:lnTo>
                    <a:lnTo>
                      <a:pt x="38" y="88"/>
                    </a:lnTo>
                    <a:lnTo>
                      <a:pt x="42" y="90"/>
                    </a:lnTo>
                    <a:lnTo>
                      <a:pt x="46" y="86"/>
                    </a:lnTo>
                    <a:lnTo>
                      <a:pt x="44" y="78"/>
                    </a:lnTo>
                    <a:lnTo>
                      <a:pt x="42" y="72"/>
                    </a:lnTo>
                    <a:lnTo>
                      <a:pt x="56" y="52"/>
                    </a:lnTo>
                    <a:lnTo>
                      <a:pt x="70" y="20"/>
                    </a:lnTo>
                    <a:lnTo>
                      <a:pt x="122" y="6"/>
                    </a:lnTo>
                    <a:lnTo>
                      <a:pt x="174" y="0"/>
                    </a:lnTo>
                    <a:lnTo>
                      <a:pt x="174" y="54"/>
                    </a:lnTo>
                    <a:lnTo>
                      <a:pt x="156" y="58"/>
                    </a:lnTo>
                    <a:lnTo>
                      <a:pt x="152" y="74"/>
                    </a:lnTo>
                    <a:lnTo>
                      <a:pt x="144" y="74"/>
                    </a:lnTo>
                    <a:lnTo>
                      <a:pt x="140" y="76"/>
                    </a:lnTo>
                    <a:lnTo>
                      <a:pt x="124" y="78"/>
                    </a:lnTo>
                    <a:lnTo>
                      <a:pt x="118" y="82"/>
                    </a:lnTo>
                    <a:lnTo>
                      <a:pt x="98" y="86"/>
                    </a:lnTo>
                    <a:lnTo>
                      <a:pt x="90" y="94"/>
                    </a:lnTo>
                    <a:lnTo>
                      <a:pt x="78" y="94"/>
                    </a:lnTo>
                    <a:lnTo>
                      <a:pt x="74" y="98"/>
                    </a:lnTo>
                    <a:lnTo>
                      <a:pt x="62" y="102"/>
                    </a:lnTo>
                    <a:lnTo>
                      <a:pt x="48" y="100"/>
                    </a:lnTo>
                    <a:lnTo>
                      <a:pt x="38" y="98"/>
                    </a:lnTo>
                    <a:lnTo>
                      <a:pt x="32" y="104"/>
                    </a:lnTo>
                    <a:lnTo>
                      <a:pt x="28" y="108"/>
                    </a:lnTo>
                    <a:lnTo>
                      <a:pt x="18" y="114"/>
                    </a:lnTo>
                    <a:lnTo>
                      <a:pt x="4" y="114"/>
                    </a:lnTo>
                    <a:lnTo>
                      <a:pt x="0" y="10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82" name="Freeform 150"/>
              <p:cNvSpPr>
                <a:spLocks/>
              </p:cNvSpPr>
              <p:nvPr/>
            </p:nvSpPr>
            <p:spPr bwMode="ltGray">
              <a:xfrm>
                <a:off x="3416" y="2318"/>
                <a:ext cx="130" cy="175"/>
              </a:xfrm>
              <a:custGeom>
                <a:avLst/>
                <a:gdLst>
                  <a:gd name="T0" fmla="*/ 67 w 131"/>
                  <a:gd name="T1" fmla="*/ 4 h 157"/>
                  <a:gd name="T2" fmla="*/ 71 w 131"/>
                  <a:gd name="T3" fmla="*/ 35 h 157"/>
                  <a:gd name="T4" fmla="*/ 79 w 131"/>
                  <a:gd name="T5" fmla="*/ 56 h 157"/>
                  <a:gd name="T6" fmla="*/ 99 w 131"/>
                  <a:gd name="T7" fmla="*/ 65 h 157"/>
                  <a:gd name="T8" fmla="*/ 107 w 131"/>
                  <a:gd name="T9" fmla="*/ 69 h 157"/>
                  <a:gd name="T10" fmla="*/ 119 w 131"/>
                  <a:gd name="T11" fmla="*/ 99 h 157"/>
                  <a:gd name="T12" fmla="*/ 125 w 131"/>
                  <a:gd name="T13" fmla="*/ 107 h 157"/>
                  <a:gd name="T14" fmla="*/ 123 w 131"/>
                  <a:gd name="T15" fmla="*/ 120 h 157"/>
                  <a:gd name="T16" fmla="*/ 101 w 131"/>
                  <a:gd name="T17" fmla="*/ 167 h 157"/>
                  <a:gd name="T18" fmla="*/ 97 w 131"/>
                  <a:gd name="T19" fmla="*/ 162 h 157"/>
                  <a:gd name="T20" fmla="*/ 87 w 131"/>
                  <a:gd name="T21" fmla="*/ 185 h 157"/>
                  <a:gd name="T22" fmla="*/ 89 w 131"/>
                  <a:gd name="T23" fmla="*/ 214 h 157"/>
                  <a:gd name="T24" fmla="*/ 75 w 131"/>
                  <a:gd name="T25" fmla="*/ 214 h 157"/>
                  <a:gd name="T26" fmla="*/ 69 w 131"/>
                  <a:gd name="T27" fmla="*/ 225 h 157"/>
                  <a:gd name="T28" fmla="*/ 67 w 131"/>
                  <a:gd name="T29" fmla="*/ 239 h 157"/>
                  <a:gd name="T30" fmla="*/ 65 w 131"/>
                  <a:gd name="T31" fmla="*/ 241 h 157"/>
                  <a:gd name="T32" fmla="*/ 50 w 131"/>
                  <a:gd name="T33" fmla="*/ 239 h 157"/>
                  <a:gd name="T34" fmla="*/ 50 w 131"/>
                  <a:gd name="T35" fmla="*/ 255 h 157"/>
                  <a:gd name="T36" fmla="*/ 44 w 131"/>
                  <a:gd name="T37" fmla="*/ 269 h 157"/>
                  <a:gd name="T38" fmla="*/ 30 w 131"/>
                  <a:gd name="T39" fmla="*/ 266 h 157"/>
                  <a:gd name="T40" fmla="*/ 16 w 131"/>
                  <a:gd name="T41" fmla="*/ 269 h 157"/>
                  <a:gd name="T42" fmla="*/ 2 w 131"/>
                  <a:gd name="T43" fmla="*/ 257 h 157"/>
                  <a:gd name="T44" fmla="*/ 8 w 131"/>
                  <a:gd name="T45" fmla="*/ 234 h 157"/>
                  <a:gd name="T46" fmla="*/ 0 w 131"/>
                  <a:gd name="T47" fmla="*/ 206 h 157"/>
                  <a:gd name="T48" fmla="*/ 4 w 131"/>
                  <a:gd name="T49" fmla="*/ 176 h 157"/>
                  <a:gd name="T50" fmla="*/ 54 w 131"/>
                  <a:gd name="T51" fmla="*/ 13 h 157"/>
                  <a:gd name="T52" fmla="*/ 64 w 131"/>
                  <a:gd name="T53" fmla="*/ 0 h 157"/>
                  <a:gd name="T54" fmla="*/ 67 w 131"/>
                  <a:gd name="T55" fmla="*/ 4 h 1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1"/>
                  <a:gd name="T85" fmla="*/ 0 h 157"/>
                  <a:gd name="T86" fmla="*/ 131 w 131"/>
                  <a:gd name="T87" fmla="*/ 157 h 15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1" h="157">
                    <a:moveTo>
                      <a:pt x="72" y="4"/>
                    </a:moveTo>
                    <a:lnTo>
                      <a:pt x="76" y="20"/>
                    </a:lnTo>
                    <a:lnTo>
                      <a:pt x="84" y="32"/>
                    </a:lnTo>
                    <a:lnTo>
                      <a:pt x="104" y="38"/>
                    </a:lnTo>
                    <a:lnTo>
                      <a:pt x="112" y="40"/>
                    </a:lnTo>
                    <a:lnTo>
                      <a:pt x="124" y="58"/>
                    </a:lnTo>
                    <a:lnTo>
                      <a:pt x="130" y="62"/>
                    </a:lnTo>
                    <a:lnTo>
                      <a:pt x="128" y="70"/>
                    </a:lnTo>
                    <a:lnTo>
                      <a:pt x="106" y="98"/>
                    </a:lnTo>
                    <a:lnTo>
                      <a:pt x="102" y="94"/>
                    </a:lnTo>
                    <a:lnTo>
                      <a:pt x="92" y="108"/>
                    </a:lnTo>
                    <a:lnTo>
                      <a:pt x="94" y="124"/>
                    </a:lnTo>
                    <a:lnTo>
                      <a:pt x="80" y="124"/>
                    </a:lnTo>
                    <a:lnTo>
                      <a:pt x="74" y="130"/>
                    </a:lnTo>
                    <a:lnTo>
                      <a:pt x="72" y="138"/>
                    </a:lnTo>
                    <a:lnTo>
                      <a:pt x="68" y="140"/>
                    </a:lnTo>
                    <a:lnTo>
                      <a:pt x="50" y="138"/>
                    </a:lnTo>
                    <a:lnTo>
                      <a:pt x="50" y="148"/>
                    </a:lnTo>
                    <a:lnTo>
                      <a:pt x="44" y="156"/>
                    </a:lnTo>
                    <a:lnTo>
                      <a:pt x="30" y="154"/>
                    </a:lnTo>
                    <a:lnTo>
                      <a:pt x="16" y="156"/>
                    </a:lnTo>
                    <a:lnTo>
                      <a:pt x="2" y="150"/>
                    </a:lnTo>
                    <a:lnTo>
                      <a:pt x="8" y="136"/>
                    </a:lnTo>
                    <a:lnTo>
                      <a:pt x="0" y="120"/>
                    </a:lnTo>
                    <a:lnTo>
                      <a:pt x="4" y="102"/>
                    </a:lnTo>
                    <a:lnTo>
                      <a:pt x="54" y="8"/>
                    </a:lnTo>
                    <a:lnTo>
                      <a:pt x="64" y="0"/>
                    </a:lnTo>
                    <a:lnTo>
                      <a:pt x="72"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83" name="Freeform 151"/>
              <p:cNvSpPr>
                <a:spLocks/>
              </p:cNvSpPr>
              <p:nvPr/>
            </p:nvSpPr>
            <p:spPr bwMode="ltGray">
              <a:xfrm>
                <a:off x="3380" y="2293"/>
                <a:ext cx="110" cy="91"/>
              </a:xfrm>
              <a:custGeom>
                <a:avLst/>
                <a:gdLst>
                  <a:gd name="T0" fmla="*/ 8 w 111"/>
                  <a:gd name="T1" fmla="*/ 31 h 81"/>
                  <a:gd name="T2" fmla="*/ 16 w 111"/>
                  <a:gd name="T3" fmla="*/ 39 h 81"/>
                  <a:gd name="T4" fmla="*/ 16 w 111"/>
                  <a:gd name="T5" fmla="*/ 25 h 81"/>
                  <a:gd name="T6" fmla="*/ 20 w 111"/>
                  <a:gd name="T7" fmla="*/ 0 h 81"/>
                  <a:gd name="T8" fmla="*/ 26 w 111"/>
                  <a:gd name="T9" fmla="*/ 17 h 81"/>
                  <a:gd name="T10" fmla="*/ 24 w 111"/>
                  <a:gd name="T11" fmla="*/ 28 h 81"/>
                  <a:gd name="T12" fmla="*/ 26 w 111"/>
                  <a:gd name="T13" fmla="*/ 35 h 81"/>
                  <a:gd name="T14" fmla="*/ 26 w 111"/>
                  <a:gd name="T15" fmla="*/ 54 h 81"/>
                  <a:gd name="T16" fmla="*/ 30 w 111"/>
                  <a:gd name="T17" fmla="*/ 72 h 81"/>
                  <a:gd name="T18" fmla="*/ 34 w 111"/>
                  <a:gd name="T19" fmla="*/ 79 h 81"/>
                  <a:gd name="T20" fmla="*/ 44 w 111"/>
                  <a:gd name="T21" fmla="*/ 72 h 81"/>
                  <a:gd name="T22" fmla="*/ 50 w 111"/>
                  <a:gd name="T23" fmla="*/ 75 h 81"/>
                  <a:gd name="T24" fmla="*/ 55 w 111"/>
                  <a:gd name="T25" fmla="*/ 72 h 81"/>
                  <a:gd name="T26" fmla="*/ 61 w 111"/>
                  <a:gd name="T27" fmla="*/ 79 h 81"/>
                  <a:gd name="T28" fmla="*/ 73 w 111"/>
                  <a:gd name="T29" fmla="*/ 75 h 81"/>
                  <a:gd name="T30" fmla="*/ 73 w 111"/>
                  <a:gd name="T31" fmla="*/ 61 h 81"/>
                  <a:gd name="T32" fmla="*/ 85 w 111"/>
                  <a:gd name="T33" fmla="*/ 39 h 81"/>
                  <a:gd name="T34" fmla="*/ 99 w 111"/>
                  <a:gd name="T35" fmla="*/ 21 h 81"/>
                  <a:gd name="T36" fmla="*/ 101 w 111"/>
                  <a:gd name="T37" fmla="*/ 4 h 81"/>
                  <a:gd name="T38" fmla="*/ 103 w 111"/>
                  <a:gd name="T39" fmla="*/ 2 h 81"/>
                  <a:gd name="T40" fmla="*/ 105 w 111"/>
                  <a:gd name="T41" fmla="*/ 13 h 81"/>
                  <a:gd name="T42" fmla="*/ 105 w 111"/>
                  <a:gd name="T43" fmla="*/ 57 h 81"/>
                  <a:gd name="T44" fmla="*/ 93 w 111"/>
                  <a:gd name="T45" fmla="*/ 47 h 81"/>
                  <a:gd name="T46" fmla="*/ 93 w 111"/>
                  <a:gd name="T47" fmla="*/ 79 h 81"/>
                  <a:gd name="T48" fmla="*/ 85 w 111"/>
                  <a:gd name="T49" fmla="*/ 82 h 81"/>
                  <a:gd name="T50" fmla="*/ 89 w 111"/>
                  <a:gd name="T51" fmla="*/ 92 h 81"/>
                  <a:gd name="T52" fmla="*/ 81 w 111"/>
                  <a:gd name="T53" fmla="*/ 117 h 81"/>
                  <a:gd name="T54" fmla="*/ 83 w 111"/>
                  <a:gd name="T55" fmla="*/ 143 h 81"/>
                  <a:gd name="T56" fmla="*/ 48 w 111"/>
                  <a:gd name="T57" fmla="*/ 143 h 81"/>
                  <a:gd name="T58" fmla="*/ 6 w 111"/>
                  <a:gd name="T59" fmla="*/ 75 h 81"/>
                  <a:gd name="T60" fmla="*/ 0 w 111"/>
                  <a:gd name="T61" fmla="*/ 43 h 81"/>
                  <a:gd name="T62" fmla="*/ 8 w 111"/>
                  <a:gd name="T63" fmla="*/ 31 h 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1"/>
                  <a:gd name="T97" fmla="*/ 0 h 81"/>
                  <a:gd name="T98" fmla="*/ 111 w 111"/>
                  <a:gd name="T99" fmla="*/ 81 h 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1" h="81">
                    <a:moveTo>
                      <a:pt x="8" y="18"/>
                    </a:moveTo>
                    <a:lnTo>
                      <a:pt x="16" y="22"/>
                    </a:lnTo>
                    <a:lnTo>
                      <a:pt x="16" y="14"/>
                    </a:lnTo>
                    <a:lnTo>
                      <a:pt x="20" y="0"/>
                    </a:lnTo>
                    <a:lnTo>
                      <a:pt x="26" y="10"/>
                    </a:lnTo>
                    <a:lnTo>
                      <a:pt x="24" y="16"/>
                    </a:lnTo>
                    <a:lnTo>
                      <a:pt x="26" y="20"/>
                    </a:lnTo>
                    <a:lnTo>
                      <a:pt x="26" y="30"/>
                    </a:lnTo>
                    <a:lnTo>
                      <a:pt x="30" y="40"/>
                    </a:lnTo>
                    <a:lnTo>
                      <a:pt x="34" y="44"/>
                    </a:lnTo>
                    <a:lnTo>
                      <a:pt x="44" y="40"/>
                    </a:lnTo>
                    <a:lnTo>
                      <a:pt x="50" y="42"/>
                    </a:lnTo>
                    <a:lnTo>
                      <a:pt x="58" y="40"/>
                    </a:lnTo>
                    <a:lnTo>
                      <a:pt x="66" y="44"/>
                    </a:lnTo>
                    <a:lnTo>
                      <a:pt x="78" y="42"/>
                    </a:lnTo>
                    <a:lnTo>
                      <a:pt x="78" y="34"/>
                    </a:lnTo>
                    <a:lnTo>
                      <a:pt x="90" y="22"/>
                    </a:lnTo>
                    <a:lnTo>
                      <a:pt x="104" y="12"/>
                    </a:lnTo>
                    <a:lnTo>
                      <a:pt x="106" y="4"/>
                    </a:lnTo>
                    <a:lnTo>
                      <a:pt x="108" y="2"/>
                    </a:lnTo>
                    <a:lnTo>
                      <a:pt x="110" y="8"/>
                    </a:lnTo>
                    <a:lnTo>
                      <a:pt x="110" y="32"/>
                    </a:lnTo>
                    <a:lnTo>
                      <a:pt x="98" y="26"/>
                    </a:lnTo>
                    <a:lnTo>
                      <a:pt x="98" y="44"/>
                    </a:lnTo>
                    <a:lnTo>
                      <a:pt x="90" y="46"/>
                    </a:lnTo>
                    <a:lnTo>
                      <a:pt x="94" y="52"/>
                    </a:lnTo>
                    <a:lnTo>
                      <a:pt x="86" y="66"/>
                    </a:lnTo>
                    <a:lnTo>
                      <a:pt x="88" y="80"/>
                    </a:lnTo>
                    <a:lnTo>
                      <a:pt x="48" y="80"/>
                    </a:lnTo>
                    <a:lnTo>
                      <a:pt x="6" y="42"/>
                    </a:lnTo>
                    <a:lnTo>
                      <a:pt x="0" y="24"/>
                    </a:lnTo>
                    <a:lnTo>
                      <a:pt x="8" y="1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84" name="Freeform 152"/>
              <p:cNvSpPr>
                <a:spLocks/>
              </p:cNvSpPr>
              <p:nvPr/>
            </p:nvSpPr>
            <p:spPr bwMode="ltGray">
              <a:xfrm>
                <a:off x="3120" y="2139"/>
                <a:ext cx="360" cy="361"/>
              </a:xfrm>
              <a:custGeom>
                <a:avLst/>
                <a:gdLst>
                  <a:gd name="T0" fmla="*/ 256 w 363"/>
                  <a:gd name="T1" fmla="*/ 194 h 323"/>
                  <a:gd name="T2" fmla="*/ 268 w 363"/>
                  <a:gd name="T3" fmla="*/ 212 h 323"/>
                  <a:gd name="T4" fmla="*/ 272 w 363"/>
                  <a:gd name="T5" fmla="*/ 240 h 323"/>
                  <a:gd name="T6" fmla="*/ 270 w 363"/>
                  <a:gd name="T7" fmla="*/ 248 h 323"/>
                  <a:gd name="T8" fmla="*/ 274 w 363"/>
                  <a:gd name="T9" fmla="*/ 279 h 323"/>
                  <a:gd name="T10" fmla="*/ 272 w 363"/>
                  <a:gd name="T11" fmla="*/ 294 h 323"/>
                  <a:gd name="T12" fmla="*/ 286 w 363"/>
                  <a:gd name="T13" fmla="*/ 307 h 323"/>
                  <a:gd name="T14" fmla="*/ 293 w 363"/>
                  <a:gd name="T15" fmla="*/ 342 h 323"/>
                  <a:gd name="T16" fmla="*/ 333 w 363"/>
                  <a:gd name="T17" fmla="*/ 370 h 323"/>
                  <a:gd name="T18" fmla="*/ 347 w 363"/>
                  <a:gd name="T19" fmla="*/ 383 h 323"/>
                  <a:gd name="T20" fmla="*/ 232 w 363"/>
                  <a:gd name="T21" fmla="*/ 488 h 323"/>
                  <a:gd name="T22" fmla="*/ 196 w 363"/>
                  <a:gd name="T23" fmla="*/ 531 h 323"/>
                  <a:gd name="T24" fmla="*/ 159 w 363"/>
                  <a:gd name="T25" fmla="*/ 502 h 323"/>
                  <a:gd name="T26" fmla="*/ 157 w 363"/>
                  <a:gd name="T27" fmla="*/ 491 h 323"/>
                  <a:gd name="T28" fmla="*/ 151 w 363"/>
                  <a:gd name="T29" fmla="*/ 509 h 323"/>
                  <a:gd name="T30" fmla="*/ 139 w 363"/>
                  <a:gd name="T31" fmla="*/ 528 h 323"/>
                  <a:gd name="T32" fmla="*/ 131 w 363"/>
                  <a:gd name="T33" fmla="*/ 509 h 323"/>
                  <a:gd name="T34" fmla="*/ 121 w 363"/>
                  <a:gd name="T35" fmla="*/ 472 h 323"/>
                  <a:gd name="T36" fmla="*/ 99 w 363"/>
                  <a:gd name="T37" fmla="*/ 408 h 323"/>
                  <a:gd name="T38" fmla="*/ 89 w 363"/>
                  <a:gd name="T39" fmla="*/ 383 h 323"/>
                  <a:gd name="T40" fmla="*/ 81 w 363"/>
                  <a:gd name="T41" fmla="*/ 329 h 323"/>
                  <a:gd name="T42" fmla="*/ 73 w 363"/>
                  <a:gd name="T43" fmla="*/ 300 h 323"/>
                  <a:gd name="T44" fmla="*/ 63 w 363"/>
                  <a:gd name="T45" fmla="*/ 279 h 323"/>
                  <a:gd name="T46" fmla="*/ 48 w 363"/>
                  <a:gd name="T47" fmla="*/ 248 h 323"/>
                  <a:gd name="T48" fmla="*/ 38 w 363"/>
                  <a:gd name="T49" fmla="*/ 212 h 323"/>
                  <a:gd name="T50" fmla="*/ 22 w 363"/>
                  <a:gd name="T51" fmla="*/ 178 h 323"/>
                  <a:gd name="T52" fmla="*/ 24 w 363"/>
                  <a:gd name="T53" fmla="*/ 118 h 323"/>
                  <a:gd name="T54" fmla="*/ 56 w 363"/>
                  <a:gd name="T55" fmla="*/ 103 h 323"/>
                  <a:gd name="T56" fmla="*/ 73 w 363"/>
                  <a:gd name="T57" fmla="*/ 92 h 323"/>
                  <a:gd name="T58" fmla="*/ 73 w 363"/>
                  <a:gd name="T59" fmla="*/ 76 h 323"/>
                  <a:gd name="T60" fmla="*/ 63 w 363"/>
                  <a:gd name="T61" fmla="*/ 31 h 323"/>
                  <a:gd name="T62" fmla="*/ 99 w 363"/>
                  <a:gd name="T63" fmla="*/ 0 h 323"/>
                  <a:gd name="T64" fmla="*/ 186 w 363"/>
                  <a:gd name="T65" fmla="*/ 103 h 323"/>
                  <a:gd name="T66" fmla="*/ 236 w 363"/>
                  <a:gd name="T67" fmla="*/ 139 h 323"/>
                  <a:gd name="T68" fmla="*/ 248 w 363"/>
                  <a:gd name="T69" fmla="*/ 181 h 3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3"/>
                  <a:gd name="T106" fmla="*/ 0 h 323"/>
                  <a:gd name="T107" fmla="*/ 363 w 363"/>
                  <a:gd name="T108" fmla="*/ 323 h 3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3" h="323">
                    <a:moveTo>
                      <a:pt x="264" y="106"/>
                    </a:moveTo>
                    <a:lnTo>
                      <a:pt x="266" y="112"/>
                    </a:lnTo>
                    <a:lnTo>
                      <a:pt x="270" y="122"/>
                    </a:lnTo>
                    <a:lnTo>
                      <a:pt x="278" y="122"/>
                    </a:lnTo>
                    <a:lnTo>
                      <a:pt x="278" y="128"/>
                    </a:lnTo>
                    <a:lnTo>
                      <a:pt x="282" y="138"/>
                    </a:lnTo>
                    <a:lnTo>
                      <a:pt x="278" y="138"/>
                    </a:lnTo>
                    <a:lnTo>
                      <a:pt x="280" y="142"/>
                    </a:lnTo>
                    <a:lnTo>
                      <a:pt x="288" y="156"/>
                    </a:lnTo>
                    <a:lnTo>
                      <a:pt x="284" y="160"/>
                    </a:lnTo>
                    <a:lnTo>
                      <a:pt x="282" y="164"/>
                    </a:lnTo>
                    <a:lnTo>
                      <a:pt x="282" y="168"/>
                    </a:lnTo>
                    <a:lnTo>
                      <a:pt x="288" y="172"/>
                    </a:lnTo>
                    <a:lnTo>
                      <a:pt x="296" y="176"/>
                    </a:lnTo>
                    <a:lnTo>
                      <a:pt x="300" y="186"/>
                    </a:lnTo>
                    <a:lnTo>
                      <a:pt x="304" y="196"/>
                    </a:lnTo>
                    <a:lnTo>
                      <a:pt x="328" y="206"/>
                    </a:lnTo>
                    <a:lnTo>
                      <a:pt x="348" y="212"/>
                    </a:lnTo>
                    <a:lnTo>
                      <a:pt x="360" y="214"/>
                    </a:lnTo>
                    <a:lnTo>
                      <a:pt x="362" y="220"/>
                    </a:lnTo>
                    <a:lnTo>
                      <a:pt x="358" y="260"/>
                    </a:lnTo>
                    <a:lnTo>
                      <a:pt x="242" y="280"/>
                    </a:lnTo>
                    <a:lnTo>
                      <a:pt x="204" y="322"/>
                    </a:lnTo>
                    <a:lnTo>
                      <a:pt x="206" y="304"/>
                    </a:lnTo>
                    <a:lnTo>
                      <a:pt x="172" y="290"/>
                    </a:lnTo>
                    <a:lnTo>
                      <a:pt x="164" y="288"/>
                    </a:lnTo>
                    <a:lnTo>
                      <a:pt x="164" y="284"/>
                    </a:lnTo>
                    <a:lnTo>
                      <a:pt x="162" y="282"/>
                    </a:lnTo>
                    <a:lnTo>
                      <a:pt x="158" y="284"/>
                    </a:lnTo>
                    <a:lnTo>
                      <a:pt x="156" y="292"/>
                    </a:lnTo>
                    <a:lnTo>
                      <a:pt x="156" y="298"/>
                    </a:lnTo>
                    <a:lnTo>
                      <a:pt x="144" y="302"/>
                    </a:lnTo>
                    <a:lnTo>
                      <a:pt x="144" y="292"/>
                    </a:lnTo>
                    <a:lnTo>
                      <a:pt x="136" y="292"/>
                    </a:lnTo>
                    <a:lnTo>
                      <a:pt x="138" y="284"/>
                    </a:lnTo>
                    <a:lnTo>
                      <a:pt x="126" y="270"/>
                    </a:lnTo>
                    <a:lnTo>
                      <a:pt x="116" y="244"/>
                    </a:lnTo>
                    <a:lnTo>
                      <a:pt x="104" y="234"/>
                    </a:lnTo>
                    <a:lnTo>
                      <a:pt x="98" y="228"/>
                    </a:lnTo>
                    <a:lnTo>
                      <a:pt x="94" y="220"/>
                    </a:lnTo>
                    <a:lnTo>
                      <a:pt x="86" y="196"/>
                    </a:lnTo>
                    <a:lnTo>
                      <a:pt x="86" y="188"/>
                    </a:lnTo>
                    <a:lnTo>
                      <a:pt x="82" y="180"/>
                    </a:lnTo>
                    <a:lnTo>
                      <a:pt x="78" y="172"/>
                    </a:lnTo>
                    <a:lnTo>
                      <a:pt x="74" y="164"/>
                    </a:lnTo>
                    <a:lnTo>
                      <a:pt x="68" y="160"/>
                    </a:lnTo>
                    <a:lnTo>
                      <a:pt x="54" y="154"/>
                    </a:lnTo>
                    <a:lnTo>
                      <a:pt x="48" y="142"/>
                    </a:lnTo>
                    <a:lnTo>
                      <a:pt x="44" y="136"/>
                    </a:lnTo>
                    <a:lnTo>
                      <a:pt x="38" y="122"/>
                    </a:lnTo>
                    <a:lnTo>
                      <a:pt x="28" y="110"/>
                    </a:lnTo>
                    <a:lnTo>
                      <a:pt x="22" y="102"/>
                    </a:lnTo>
                    <a:lnTo>
                      <a:pt x="0" y="82"/>
                    </a:lnTo>
                    <a:lnTo>
                      <a:pt x="24" y="68"/>
                    </a:lnTo>
                    <a:lnTo>
                      <a:pt x="34" y="52"/>
                    </a:lnTo>
                    <a:lnTo>
                      <a:pt x="56" y="58"/>
                    </a:lnTo>
                    <a:lnTo>
                      <a:pt x="62" y="50"/>
                    </a:lnTo>
                    <a:lnTo>
                      <a:pt x="78" y="52"/>
                    </a:lnTo>
                    <a:lnTo>
                      <a:pt x="80" y="48"/>
                    </a:lnTo>
                    <a:lnTo>
                      <a:pt x="78" y="44"/>
                    </a:lnTo>
                    <a:lnTo>
                      <a:pt x="84" y="40"/>
                    </a:lnTo>
                    <a:lnTo>
                      <a:pt x="68" y="18"/>
                    </a:lnTo>
                    <a:lnTo>
                      <a:pt x="100" y="10"/>
                    </a:lnTo>
                    <a:lnTo>
                      <a:pt x="104" y="0"/>
                    </a:lnTo>
                    <a:lnTo>
                      <a:pt x="152" y="12"/>
                    </a:lnTo>
                    <a:lnTo>
                      <a:pt x="196" y="58"/>
                    </a:lnTo>
                    <a:lnTo>
                      <a:pt x="238" y="78"/>
                    </a:lnTo>
                    <a:lnTo>
                      <a:pt x="246" y="80"/>
                    </a:lnTo>
                    <a:lnTo>
                      <a:pt x="250" y="84"/>
                    </a:lnTo>
                    <a:lnTo>
                      <a:pt x="258" y="104"/>
                    </a:lnTo>
                    <a:lnTo>
                      <a:pt x="264" y="10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85" name="Freeform 153"/>
              <p:cNvSpPr>
                <a:spLocks/>
              </p:cNvSpPr>
              <p:nvPr/>
            </p:nvSpPr>
            <p:spPr bwMode="ltGray">
              <a:xfrm>
                <a:off x="3205" y="2029"/>
                <a:ext cx="162" cy="198"/>
              </a:xfrm>
              <a:custGeom>
                <a:avLst/>
                <a:gdLst>
                  <a:gd name="T0" fmla="*/ 64 w 163"/>
                  <a:gd name="T1" fmla="*/ 4 h 177"/>
                  <a:gd name="T2" fmla="*/ 56 w 163"/>
                  <a:gd name="T3" fmla="*/ 25 h 177"/>
                  <a:gd name="T4" fmla="*/ 44 w 163"/>
                  <a:gd name="T5" fmla="*/ 28 h 177"/>
                  <a:gd name="T6" fmla="*/ 40 w 163"/>
                  <a:gd name="T7" fmla="*/ 31 h 177"/>
                  <a:gd name="T8" fmla="*/ 36 w 163"/>
                  <a:gd name="T9" fmla="*/ 39 h 177"/>
                  <a:gd name="T10" fmla="*/ 36 w 163"/>
                  <a:gd name="T11" fmla="*/ 45 h 177"/>
                  <a:gd name="T12" fmla="*/ 38 w 163"/>
                  <a:gd name="T13" fmla="*/ 63 h 177"/>
                  <a:gd name="T14" fmla="*/ 34 w 163"/>
                  <a:gd name="T15" fmla="*/ 84 h 177"/>
                  <a:gd name="T16" fmla="*/ 32 w 163"/>
                  <a:gd name="T17" fmla="*/ 107 h 177"/>
                  <a:gd name="T18" fmla="*/ 28 w 163"/>
                  <a:gd name="T19" fmla="*/ 107 h 177"/>
                  <a:gd name="T20" fmla="*/ 0 w 163"/>
                  <a:gd name="T21" fmla="*/ 140 h 177"/>
                  <a:gd name="T22" fmla="*/ 4 w 163"/>
                  <a:gd name="T23" fmla="*/ 181 h 177"/>
                  <a:gd name="T24" fmla="*/ 18 w 163"/>
                  <a:gd name="T25" fmla="*/ 181 h 177"/>
                  <a:gd name="T26" fmla="*/ 60 w 163"/>
                  <a:gd name="T27" fmla="*/ 235 h 177"/>
                  <a:gd name="T28" fmla="*/ 64 w 163"/>
                  <a:gd name="T29" fmla="*/ 246 h 177"/>
                  <a:gd name="T30" fmla="*/ 72 w 163"/>
                  <a:gd name="T31" fmla="*/ 249 h 177"/>
                  <a:gd name="T32" fmla="*/ 72 w 163"/>
                  <a:gd name="T33" fmla="*/ 281 h 177"/>
                  <a:gd name="T34" fmla="*/ 83 w 163"/>
                  <a:gd name="T35" fmla="*/ 298 h 177"/>
                  <a:gd name="T36" fmla="*/ 125 w 163"/>
                  <a:gd name="T37" fmla="*/ 308 h 177"/>
                  <a:gd name="T38" fmla="*/ 149 w 163"/>
                  <a:gd name="T39" fmla="*/ 286 h 177"/>
                  <a:gd name="T40" fmla="*/ 157 w 163"/>
                  <a:gd name="T41" fmla="*/ 274 h 177"/>
                  <a:gd name="T42" fmla="*/ 157 w 163"/>
                  <a:gd name="T43" fmla="*/ 179 h 177"/>
                  <a:gd name="T44" fmla="*/ 109 w 163"/>
                  <a:gd name="T45" fmla="*/ 11 h 177"/>
                  <a:gd name="T46" fmla="*/ 93 w 163"/>
                  <a:gd name="T47" fmla="*/ 0 h 177"/>
                  <a:gd name="T48" fmla="*/ 85 w 163"/>
                  <a:gd name="T49" fmla="*/ 25 h 177"/>
                  <a:gd name="T50" fmla="*/ 81 w 163"/>
                  <a:gd name="T51" fmla="*/ 21 h 177"/>
                  <a:gd name="T52" fmla="*/ 64 w 163"/>
                  <a:gd name="T53" fmla="*/ 4 h 1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3"/>
                  <a:gd name="T82" fmla="*/ 0 h 177"/>
                  <a:gd name="T83" fmla="*/ 163 w 163"/>
                  <a:gd name="T84" fmla="*/ 177 h 1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3" h="177">
                    <a:moveTo>
                      <a:pt x="64" y="4"/>
                    </a:moveTo>
                    <a:lnTo>
                      <a:pt x="56" y="14"/>
                    </a:lnTo>
                    <a:lnTo>
                      <a:pt x="44" y="16"/>
                    </a:lnTo>
                    <a:lnTo>
                      <a:pt x="40" y="18"/>
                    </a:lnTo>
                    <a:lnTo>
                      <a:pt x="36" y="22"/>
                    </a:lnTo>
                    <a:lnTo>
                      <a:pt x="36" y="26"/>
                    </a:lnTo>
                    <a:lnTo>
                      <a:pt x="38" y="36"/>
                    </a:lnTo>
                    <a:lnTo>
                      <a:pt x="34" y="48"/>
                    </a:lnTo>
                    <a:lnTo>
                      <a:pt x="32" y="62"/>
                    </a:lnTo>
                    <a:lnTo>
                      <a:pt x="28" y="62"/>
                    </a:lnTo>
                    <a:lnTo>
                      <a:pt x="0" y="80"/>
                    </a:lnTo>
                    <a:lnTo>
                      <a:pt x="4" y="104"/>
                    </a:lnTo>
                    <a:lnTo>
                      <a:pt x="18" y="104"/>
                    </a:lnTo>
                    <a:lnTo>
                      <a:pt x="60" y="134"/>
                    </a:lnTo>
                    <a:lnTo>
                      <a:pt x="64" y="140"/>
                    </a:lnTo>
                    <a:lnTo>
                      <a:pt x="72" y="142"/>
                    </a:lnTo>
                    <a:lnTo>
                      <a:pt x="72" y="160"/>
                    </a:lnTo>
                    <a:lnTo>
                      <a:pt x="88" y="170"/>
                    </a:lnTo>
                    <a:lnTo>
                      <a:pt x="130" y="176"/>
                    </a:lnTo>
                    <a:lnTo>
                      <a:pt x="154" y="164"/>
                    </a:lnTo>
                    <a:lnTo>
                      <a:pt x="162" y="156"/>
                    </a:lnTo>
                    <a:lnTo>
                      <a:pt x="162" y="102"/>
                    </a:lnTo>
                    <a:lnTo>
                      <a:pt x="114" y="6"/>
                    </a:lnTo>
                    <a:lnTo>
                      <a:pt x="98" y="0"/>
                    </a:lnTo>
                    <a:lnTo>
                      <a:pt x="90" y="14"/>
                    </a:lnTo>
                    <a:lnTo>
                      <a:pt x="86" y="12"/>
                    </a:lnTo>
                    <a:lnTo>
                      <a:pt x="64"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86" name="Freeform 154"/>
              <p:cNvSpPr>
                <a:spLocks/>
              </p:cNvSpPr>
              <p:nvPr/>
            </p:nvSpPr>
            <p:spPr bwMode="ltGray">
              <a:xfrm>
                <a:off x="3289" y="1980"/>
                <a:ext cx="336" cy="354"/>
              </a:xfrm>
              <a:custGeom>
                <a:avLst/>
                <a:gdLst>
                  <a:gd name="T0" fmla="*/ 280 w 339"/>
                  <a:gd name="T1" fmla="*/ 548 h 317"/>
                  <a:gd name="T2" fmla="*/ 260 w 339"/>
                  <a:gd name="T3" fmla="*/ 542 h 317"/>
                  <a:gd name="T4" fmla="*/ 238 w 339"/>
                  <a:gd name="T5" fmla="*/ 535 h 317"/>
                  <a:gd name="T6" fmla="*/ 224 w 339"/>
                  <a:gd name="T7" fmla="*/ 527 h 317"/>
                  <a:gd name="T8" fmla="*/ 212 w 339"/>
                  <a:gd name="T9" fmla="*/ 524 h 317"/>
                  <a:gd name="T10" fmla="*/ 204 w 339"/>
                  <a:gd name="T11" fmla="*/ 490 h 317"/>
                  <a:gd name="T12" fmla="*/ 200 w 339"/>
                  <a:gd name="T13" fmla="*/ 472 h 317"/>
                  <a:gd name="T14" fmla="*/ 174 w 339"/>
                  <a:gd name="T15" fmla="*/ 477 h 317"/>
                  <a:gd name="T16" fmla="*/ 161 w 339"/>
                  <a:gd name="T17" fmla="*/ 477 h 317"/>
                  <a:gd name="T18" fmla="*/ 137 w 339"/>
                  <a:gd name="T19" fmla="*/ 456 h 317"/>
                  <a:gd name="T20" fmla="*/ 125 w 339"/>
                  <a:gd name="T21" fmla="*/ 434 h 317"/>
                  <a:gd name="T22" fmla="*/ 103 w 339"/>
                  <a:gd name="T23" fmla="*/ 392 h 317"/>
                  <a:gd name="T24" fmla="*/ 87 w 339"/>
                  <a:gd name="T25" fmla="*/ 351 h 317"/>
                  <a:gd name="T26" fmla="*/ 65 w 339"/>
                  <a:gd name="T27" fmla="*/ 337 h 317"/>
                  <a:gd name="T28" fmla="*/ 59 w 339"/>
                  <a:gd name="T29" fmla="*/ 319 h 317"/>
                  <a:gd name="T30" fmla="*/ 57 w 339"/>
                  <a:gd name="T31" fmla="*/ 285 h 317"/>
                  <a:gd name="T32" fmla="*/ 50 w 339"/>
                  <a:gd name="T33" fmla="*/ 256 h 317"/>
                  <a:gd name="T34" fmla="*/ 34 w 339"/>
                  <a:gd name="T35" fmla="*/ 226 h 317"/>
                  <a:gd name="T36" fmla="*/ 26 w 339"/>
                  <a:gd name="T37" fmla="*/ 212 h 317"/>
                  <a:gd name="T38" fmla="*/ 28 w 339"/>
                  <a:gd name="T39" fmla="*/ 191 h 317"/>
                  <a:gd name="T40" fmla="*/ 38 w 339"/>
                  <a:gd name="T41" fmla="*/ 146 h 317"/>
                  <a:gd name="T42" fmla="*/ 12 w 339"/>
                  <a:gd name="T43" fmla="*/ 118 h 317"/>
                  <a:gd name="T44" fmla="*/ 6 w 339"/>
                  <a:gd name="T45" fmla="*/ 84 h 317"/>
                  <a:gd name="T46" fmla="*/ 2 w 339"/>
                  <a:gd name="T47" fmla="*/ 79 h 317"/>
                  <a:gd name="T48" fmla="*/ 2 w 339"/>
                  <a:gd name="T49" fmla="*/ 52 h 317"/>
                  <a:gd name="T50" fmla="*/ 0 w 339"/>
                  <a:gd name="T51" fmla="*/ 17 h 317"/>
                  <a:gd name="T52" fmla="*/ 10 w 339"/>
                  <a:gd name="T53" fmla="*/ 0 h 317"/>
                  <a:gd name="T54" fmla="*/ 24 w 339"/>
                  <a:gd name="T55" fmla="*/ 31 h 317"/>
                  <a:gd name="T56" fmla="*/ 54 w 339"/>
                  <a:gd name="T57" fmla="*/ 28 h 317"/>
                  <a:gd name="T58" fmla="*/ 65 w 339"/>
                  <a:gd name="T59" fmla="*/ 35 h 317"/>
                  <a:gd name="T60" fmla="*/ 65 w 339"/>
                  <a:gd name="T61" fmla="*/ 58 h 317"/>
                  <a:gd name="T62" fmla="*/ 75 w 339"/>
                  <a:gd name="T63" fmla="*/ 94 h 317"/>
                  <a:gd name="T64" fmla="*/ 101 w 339"/>
                  <a:gd name="T65" fmla="*/ 116 h 317"/>
                  <a:gd name="T66" fmla="*/ 127 w 339"/>
                  <a:gd name="T67" fmla="*/ 135 h 317"/>
                  <a:gd name="T68" fmla="*/ 161 w 339"/>
                  <a:gd name="T69" fmla="*/ 138 h 317"/>
                  <a:gd name="T70" fmla="*/ 167 w 339"/>
                  <a:gd name="T71" fmla="*/ 109 h 317"/>
                  <a:gd name="T72" fmla="*/ 172 w 339"/>
                  <a:gd name="T73" fmla="*/ 92 h 317"/>
                  <a:gd name="T74" fmla="*/ 194 w 339"/>
                  <a:gd name="T75" fmla="*/ 92 h 317"/>
                  <a:gd name="T76" fmla="*/ 216 w 339"/>
                  <a:gd name="T77" fmla="*/ 92 h 317"/>
                  <a:gd name="T78" fmla="*/ 234 w 339"/>
                  <a:gd name="T79" fmla="*/ 107 h 317"/>
                  <a:gd name="T80" fmla="*/ 244 w 339"/>
                  <a:gd name="T81" fmla="*/ 130 h 317"/>
                  <a:gd name="T82" fmla="*/ 256 w 339"/>
                  <a:gd name="T83" fmla="*/ 149 h 317"/>
                  <a:gd name="T84" fmla="*/ 272 w 339"/>
                  <a:gd name="T85" fmla="*/ 166 h 317"/>
                  <a:gd name="T86" fmla="*/ 297 w 339"/>
                  <a:gd name="T87" fmla="*/ 374 h 317"/>
                  <a:gd name="T88" fmla="*/ 285 w 339"/>
                  <a:gd name="T89" fmla="*/ 537 h 3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39"/>
                  <a:gd name="T136" fmla="*/ 0 h 317"/>
                  <a:gd name="T137" fmla="*/ 339 w 339"/>
                  <a:gd name="T138" fmla="*/ 317 h 3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39" h="317">
                    <a:moveTo>
                      <a:pt x="300" y="310"/>
                    </a:moveTo>
                    <a:lnTo>
                      <a:pt x="294" y="316"/>
                    </a:lnTo>
                    <a:lnTo>
                      <a:pt x="284" y="316"/>
                    </a:lnTo>
                    <a:lnTo>
                      <a:pt x="270" y="312"/>
                    </a:lnTo>
                    <a:lnTo>
                      <a:pt x="254" y="306"/>
                    </a:lnTo>
                    <a:lnTo>
                      <a:pt x="248" y="308"/>
                    </a:lnTo>
                    <a:lnTo>
                      <a:pt x="244" y="304"/>
                    </a:lnTo>
                    <a:lnTo>
                      <a:pt x="234" y="304"/>
                    </a:lnTo>
                    <a:lnTo>
                      <a:pt x="228" y="304"/>
                    </a:lnTo>
                    <a:lnTo>
                      <a:pt x="222" y="302"/>
                    </a:lnTo>
                    <a:lnTo>
                      <a:pt x="216" y="290"/>
                    </a:lnTo>
                    <a:lnTo>
                      <a:pt x="214" y="282"/>
                    </a:lnTo>
                    <a:lnTo>
                      <a:pt x="214" y="278"/>
                    </a:lnTo>
                    <a:lnTo>
                      <a:pt x="210" y="272"/>
                    </a:lnTo>
                    <a:lnTo>
                      <a:pt x="194" y="270"/>
                    </a:lnTo>
                    <a:lnTo>
                      <a:pt x="184" y="274"/>
                    </a:lnTo>
                    <a:lnTo>
                      <a:pt x="176" y="280"/>
                    </a:lnTo>
                    <a:lnTo>
                      <a:pt x="166" y="274"/>
                    </a:lnTo>
                    <a:lnTo>
                      <a:pt x="158" y="274"/>
                    </a:lnTo>
                    <a:lnTo>
                      <a:pt x="142" y="262"/>
                    </a:lnTo>
                    <a:lnTo>
                      <a:pt x="140" y="256"/>
                    </a:lnTo>
                    <a:lnTo>
                      <a:pt x="130" y="250"/>
                    </a:lnTo>
                    <a:lnTo>
                      <a:pt x="120" y="250"/>
                    </a:lnTo>
                    <a:lnTo>
                      <a:pt x="108" y="226"/>
                    </a:lnTo>
                    <a:lnTo>
                      <a:pt x="102" y="212"/>
                    </a:lnTo>
                    <a:lnTo>
                      <a:pt x="92" y="202"/>
                    </a:lnTo>
                    <a:lnTo>
                      <a:pt x="74" y="206"/>
                    </a:lnTo>
                    <a:lnTo>
                      <a:pt x="70" y="194"/>
                    </a:lnTo>
                    <a:lnTo>
                      <a:pt x="70" y="182"/>
                    </a:lnTo>
                    <a:lnTo>
                      <a:pt x="64" y="184"/>
                    </a:lnTo>
                    <a:lnTo>
                      <a:pt x="58" y="176"/>
                    </a:lnTo>
                    <a:lnTo>
                      <a:pt x="62" y="164"/>
                    </a:lnTo>
                    <a:lnTo>
                      <a:pt x="60" y="158"/>
                    </a:lnTo>
                    <a:lnTo>
                      <a:pt x="50" y="148"/>
                    </a:lnTo>
                    <a:lnTo>
                      <a:pt x="34" y="144"/>
                    </a:lnTo>
                    <a:lnTo>
                      <a:pt x="34" y="130"/>
                    </a:lnTo>
                    <a:lnTo>
                      <a:pt x="30" y="130"/>
                    </a:lnTo>
                    <a:lnTo>
                      <a:pt x="26" y="122"/>
                    </a:lnTo>
                    <a:lnTo>
                      <a:pt x="26" y="116"/>
                    </a:lnTo>
                    <a:lnTo>
                      <a:pt x="28" y="110"/>
                    </a:lnTo>
                    <a:lnTo>
                      <a:pt x="30" y="102"/>
                    </a:lnTo>
                    <a:lnTo>
                      <a:pt x="38" y="84"/>
                    </a:lnTo>
                    <a:lnTo>
                      <a:pt x="20" y="80"/>
                    </a:lnTo>
                    <a:lnTo>
                      <a:pt x="12" y="68"/>
                    </a:lnTo>
                    <a:lnTo>
                      <a:pt x="12" y="62"/>
                    </a:lnTo>
                    <a:lnTo>
                      <a:pt x="6" y="48"/>
                    </a:lnTo>
                    <a:lnTo>
                      <a:pt x="4" y="48"/>
                    </a:lnTo>
                    <a:lnTo>
                      <a:pt x="2" y="46"/>
                    </a:lnTo>
                    <a:lnTo>
                      <a:pt x="0" y="40"/>
                    </a:lnTo>
                    <a:lnTo>
                      <a:pt x="2" y="30"/>
                    </a:lnTo>
                    <a:lnTo>
                      <a:pt x="0" y="18"/>
                    </a:lnTo>
                    <a:lnTo>
                      <a:pt x="0" y="10"/>
                    </a:lnTo>
                    <a:lnTo>
                      <a:pt x="6" y="8"/>
                    </a:lnTo>
                    <a:lnTo>
                      <a:pt x="10" y="0"/>
                    </a:lnTo>
                    <a:lnTo>
                      <a:pt x="16" y="8"/>
                    </a:lnTo>
                    <a:lnTo>
                      <a:pt x="24" y="18"/>
                    </a:lnTo>
                    <a:lnTo>
                      <a:pt x="36" y="24"/>
                    </a:lnTo>
                    <a:lnTo>
                      <a:pt x="54" y="16"/>
                    </a:lnTo>
                    <a:lnTo>
                      <a:pt x="62" y="10"/>
                    </a:lnTo>
                    <a:lnTo>
                      <a:pt x="70" y="20"/>
                    </a:lnTo>
                    <a:lnTo>
                      <a:pt x="62" y="28"/>
                    </a:lnTo>
                    <a:lnTo>
                      <a:pt x="70" y="34"/>
                    </a:lnTo>
                    <a:lnTo>
                      <a:pt x="80" y="42"/>
                    </a:lnTo>
                    <a:lnTo>
                      <a:pt x="80" y="54"/>
                    </a:lnTo>
                    <a:lnTo>
                      <a:pt x="94" y="58"/>
                    </a:lnTo>
                    <a:lnTo>
                      <a:pt x="106" y="66"/>
                    </a:lnTo>
                    <a:lnTo>
                      <a:pt x="118" y="74"/>
                    </a:lnTo>
                    <a:lnTo>
                      <a:pt x="132" y="78"/>
                    </a:lnTo>
                    <a:lnTo>
                      <a:pt x="148" y="80"/>
                    </a:lnTo>
                    <a:lnTo>
                      <a:pt x="166" y="80"/>
                    </a:lnTo>
                    <a:lnTo>
                      <a:pt x="162" y="66"/>
                    </a:lnTo>
                    <a:lnTo>
                      <a:pt x="176" y="64"/>
                    </a:lnTo>
                    <a:lnTo>
                      <a:pt x="176" y="60"/>
                    </a:lnTo>
                    <a:lnTo>
                      <a:pt x="182" y="52"/>
                    </a:lnTo>
                    <a:lnTo>
                      <a:pt x="196" y="50"/>
                    </a:lnTo>
                    <a:lnTo>
                      <a:pt x="204" y="52"/>
                    </a:lnTo>
                    <a:lnTo>
                      <a:pt x="210" y="48"/>
                    </a:lnTo>
                    <a:lnTo>
                      <a:pt x="226" y="52"/>
                    </a:lnTo>
                    <a:lnTo>
                      <a:pt x="232" y="60"/>
                    </a:lnTo>
                    <a:lnTo>
                      <a:pt x="244" y="62"/>
                    </a:lnTo>
                    <a:lnTo>
                      <a:pt x="252" y="70"/>
                    </a:lnTo>
                    <a:lnTo>
                      <a:pt x="254" y="74"/>
                    </a:lnTo>
                    <a:lnTo>
                      <a:pt x="262" y="78"/>
                    </a:lnTo>
                    <a:lnTo>
                      <a:pt x="266" y="86"/>
                    </a:lnTo>
                    <a:lnTo>
                      <a:pt x="278" y="90"/>
                    </a:lnTo>
                    <a:lnTo>
                      <a:pt x="282" y="96"/>
                    </a:lnTo>
                    <a:lnTo>
                      <a:pt x="286" y="118"/>
                    </a:lnTo>
                    <a:lnTo>
                      <a:pt x="312" y="216"/>
                    </a:lnTo>
                    <a:lnTo>
                      <a:pt x="338" y="278"/>
                    </a:lnTo>
                    <a:lnTo>
                      <a:pt x="300" y="3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87" name="Freeform 155"/>
              <p:cNvSpPr>
                <a:spLocks/>
              </p:cNvSpPr>
              <p:nvPr/>
            </p:nvSpPr>
            <p:spPr bwMode="ltGray">
              <a:xfrm>
                <a:off x="3560" y="2045"/>
                <a:ext cx="205" cy="222"/>
              </a:xfrm>
              <a:custGeom>
                <a:avLst/>
                <a:gdLst>
                  <a:gd name="T0" fmla="*/ 10 w 205"/>
                  <a:gd name="T1" fmla="*/ 309 h 199"/>
                  <a:gd name="T2" fmla="*/ 4 w 205"/>
                  <a:gd name="T3" fmla="*/ 290 h 199"/>
                  <a:gd name="T4" fmla="*/ 18 w 205"/>
                  <a:gd name="T5" fmla="*/ 264 h 199"/>
                  <a:gd name="T6" fmla="*/ 20 w 205"/>
                  <a:gd name="T7" fmla="*/ 255 h 199"/>
                  <a:gd name="T8" fmla="*/ 18 w 205"/>
                  <a:gd name="T9" fmla="*/ 237 h 199"/>
                  <a:gd name="T10" fmla="*/ 12 w 205"/>
                  <a:gd name="T11" fmla="*/ 225 h 199"/>
                  <a:gd name="T12" fmla="*/ 8 w 205"/>
                  <a:gd name="T13" fmla="*/ 225 h 199"/>
                  <a:gd name="T14" fmla="*/ 4 w 205"/>
                  <a:gd name="T15" fmla="*/ 230 h 199"/>
                  <a:gd name="T16" fmla="*/ 4 w 205"/>
                  <a:gd name="T17" fmla="*/ 201 h 199"/>
                  <a:gd name="T18" fmla="*/ 2 w 205"/>
                  <a:gd name="T19" fmla="*/ 173 h 199"/>
                  <a:gd name="T20" fmla="*/ 6 w 205"/>
                  <a:gd name="T21" fmla="*/ 163 h 199"/>
                  <a:gd name="T22" fmla="*/ 0 w 205"/>
                  <a:gd name="T23" fmla="*/ 152 h 199"/>
                  <a:gd name="T24" fmla="*/ 0 w 205"/>
                  <a:gd name="T25" fmla="*/ 116 h 199"/>
                  <a:gd name="T26" fmla="*/ 6 w 205"/>
                  <a:gd name="T27" fmla="*/ 107 h 199"/>
                  <a:gd name="T28" fmla="*/ 8 w 205"/>
                  <a:gd name="T29" fmla="*/ 90 h 199"/>
                  <a:gd name="T30" fmla="*/ 20 w 205"/>
                  <a:gd name="T31" fmla="*/ 90 h 199"/>
                  <a:gd name="T32" fmla="*/ 28 w 205"/>
                  <a:gd name="T33" fmla="*/ 94 h 199"/>
                  <a:gd name="T34" fmla="*/ 30 w 205"/>
                  <a:gd name="T35" fmla="*/ 100 h 199"/>
                  <a:gd name="T36" fmla="*/ 40 w 205"/>
                  <a:gd name="T37" fmla="*/ 105 h 199"/>
                  <a:gd name="T38" fmla="*/ 42 w 205"/>
                  <a:gd name="T39" fmla="*/ 86 h 199"/>
                  <a:gd name="T40" fmla="*/ 58 w 205"/>
                  <a:gd name="T41" fmla="*/ 76 h 199"/>
                  <a:gd name="T42" fmla="*/ 66 w 205"/>
                  <a:gd name="T43" fmla="*/ 56 h 199"/>
                  <a:gd name="T44" fmla="*/ 70 w 205"/>
                  <a:gd name="T45" fmla="*/ 49 h 199"/>
                  <a:gd name="T46" fmla="*/ 68 w 205"/>
                  <a:gd name="T47" fmla="*/ 39 h 199"/>
                  <a:gd name="T48" fmla="*/ 72 w 205"/>
                  <a:gd name="T49" fmla="*/ 35 h 199"/>
                  <a:gd name="T50" fmla="*/ 80 w 205"/>
                  <a:gd name="T51" fmla="*/ 31 h 199"/>
                  <a:gd name="T52" fmla="*/ 92 w 205"/>
                  <a:gd name="T53" fmla="*/ 35 h 199"/>
                  <a:gd name="T54" fmla="*/ 108 w 205"/>
                  <a:gd name="T55" fmla="*/ 35 h 199"/>
                  <a:gd name="T56" fmla="*/ 108 w 205"/>
                  <a:gd name="T57" fmla="*/ 41 h 199"/>
                  <a:gd name="T58" fmla="*/ 118 w 205"/>
                  <a:gd name="T59" fmla="*/ 39 h 199"/>
                  <a:gd name="T60" fmla="*/ 122 w 205"/>
                  <a:gd name="T61" fmla="*/ 56 h 199"/>
                  <a:gd name="T62" fmla="*/ 140 w 205"/>
                  <a:gd name="T63" fmla="*/ 41 h 199"/>
                  <a:gd name="T64" fmla="*/ 146 w 205"/>
                  <a:gd name="T65" fmla="*/ 35 h 199"/>
                  <a:gd name="T66" fmla="*/ 156 w 205"/>
                  <a:gd name="T67" fmla="*/ 35 h 199"/>
                  <a:gd name="T68" fmla="*/ 158 w 205"/>
                  <a:gd name="T69" fmla="*/ 25 h 199"/>
                  <a:gd name="T70" fmla="*/ 162 w 205"/>
                  <a:gd name="T71" fmla="*/ 13 h 199"/>
                  <a:gd name="T72" fmla="*/ 164 w 205"/>
                  <a:gd name="T73" fmla="*/ 4 h 199"/>
                  <a:gd name="T74" fmla="*/ 170 w 205"/>
                  <a:gd name="T75" fmla="*/ 0 h 199"/>
                  <a:gd name="T76" fmla="*/ 174 w 205"/>
                  <a:gd name="T77" fmla="*/ 11 h 199"/>
                  <a:gd name="T78" fmla="*/ 176 w 205"/>
                  <a:gd name="T79" fmla="*/ 17 h 199"/>
                  <a:gd name="T80" fmla="*/ 176 w 205"/>
                  <a:gd name="T81" fmla="*/ 28 h 199"/>
                  <a:gd name="T82" fmla="*/ 178 w 205"/>
                  <a:gd name="T83" fmla="*/ 31 h 199"/>
                  <a:gd name="T84" fmla="*/ 178 w 205"/>
                  <a:gd name="T85" fmla="*/ 49 h 199"/>
                  <a:gd name="T86" fmla="*/ 182 w 205"/>
                  <a:gd name="T87" fmla="*/ 65 h 199"/>
                  <a:gd name="T88" fmla="*/ 204 w 205"/>
                  <a:gd name="T89" fmla="*/ 62 h 199"/>
                  <a:gd name="T90" fmla="*/ 156 w 205"/>
                  <a:gd name="T91" fmla="*/ 267 h 199"/>
                  <a:gd name="T92" fmla="*/ 72 w 205"/>
                  <a:gd name="T93" fmla="*/ 344 h 199"/>
                  <a:gd name="T94" fmla="*/ 22 w 205"/>
                  <a:gd name="T95" fmla="*/ 325 h 199"/>
                  <a:gd name="T96" fmla="*/ 10 w 205"/>
                  <a:gd name="T97" fmla="*/ 309 h 1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5"/>
                  <a:gd name="T148" fmla="*/ 0 h 199"/>
                  <a:gd name="T149" fmla="*/ 205 w 205"/>
                  <a:gd name="T150" fmla="*/ 199 h 1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5" h="199">
                    <a:moveTo>
                      <a:pt x="10" y="178"/>
                    </a:moveTo>
                    <a:lnTo>
                      <a:pt x="4" y="168"/>
                    </a:lnTo>
                    <a:lnTo>
                      <a:pt x="18" y="152"/>
                    </a:lnTo>
                    <a:lnTo>
                      <a:pt x="20" y="148"/>
                    </a:lnTo>
                    <a:lnTo>
                      <a:pt x="18" y="136"/>
                    </a:lnTo>
                    <a:lnTo>
                      <a:pt x="12" y="130"/>
                    </a:lnTo>
                    <a:lnTo>
                      <a:pt x="8" y="130"/>
                    </a:lnTo>
                    <a:lnTo>
                      <a:pt x="4" y="134"/>
                    </a:lnTo>
                    <a:lnTo>
                      <a:pt x="4" y="116"/>
                    </a:lnTo>
                    <a:lnTo>
                      <a:pt x="2" y="100"/>
                    </a:lnTo>
                    <a:lnTo>
                      <a:pt x="6" y="94"/>
                    </a:lnTo>
                    <a:lnTo>
                      <a:pt x="0" y="88"/>
                    </a:lnTo>
                    <a:lnTo>
                      <a:pt x="0" y="66"/>
                    </a:lnTo>
                    <a:lnTo>
                      <a:pt x="6" y="62"/>
                    </a:lnTo>
                    <a:lnTo>
                      <a:pt x="8" y="52"/>
                    </a:lnTo>
                    <a:lnTo>
                      <a:pt x="20" y="52"/>
                    </a:lnTo>
                    <a:lnTo>
                      <a:pt x="28" y="54"/>
                    </a:lnTo>
                    <a:lnTo>
                      <a:pt x="30" y="58"/>
                    </a:lnTo>
                    <a:lnTo>
                      <a:pt x="40" y="60"/>
                    </a:lnTo>
                    <a:lnTo>
                      <a:pt x="42" y="50"/>
                    </a:lnTo>
                    <a:lnTo>
                      <a:pt x="58" y="44"/>
                    </a:lnTo>
                    <a:lnTo>
                      <a:pt x="66" y="32"/>
                    </a:lnTo>
                    <a:lnTo>
                      <a:pt x="70" y="28"/>
                    </a:lnTo>
                    <a:lnTo>
                      <a:pt x="68" y="22"/>
                    </a:lnTo>
                    <a:lnTo>
                      <a:pt x="72" y="20"/>
                    </a:lnTo>
                    <a:lnTo>
                      <a:pt x="80" y="18"/>
                    </a:lnTo>
                    <a:lnTo>
                      <a:pt x="92" y="20"/>
                    </a:lnTo>
                    <a:lnTo>
                      <a:pt x="108" y="20"/>
                    </a:lnTo>
                    <a:lnTo>
                      <a:pt x="108" y="24"/>
                    </a:lnTo>
                    <a:lnTo>
                      <a:pt x="118" y="22"/>
                    </a:lnTo>
                    <a:lnTo>
                      <a:pt x="122" y="32"/>
                    </a:lnTo>
                    <a:lnTo>
                      <a:pt x="140" y="24"/>
                    </a:lnTo>
                    <a:lnTo>
                      <a:pt x="146" y="20"/>
                    </a:lnTo>
                    <a:lnTo>
                      <a:pt x="156" y="20"/>
                    </a:lnTo>
                    <a:lnTo>
                      <a:pt x="158" y="14"/>
                    </a:lnTo>
                    <a:lnTo>
                      <a:pt x="162" y="8"/>
                    </a:lnTo>
                    <a:lnTo>
                      <a:pt x="164" y="4"/>
                    </a:lnTo>
                    <a:lnTo>
                      <a:pt x="170" y="0"/>
                    </a:lnTo>
                    <a:lnTo>
                      <a:pt x="174" y="6"/>
                    </a:lnTo>
                    <a:lnTo>
                      <a:pt x="176" y="10"/>
                    </a:lnTo>
                    <a:lnTo>
                      <a:pt x="176" y="16"/>
                    </a:lnTo>
                    <a:lnTo>
                      <a:pt x="178" y="18"/>
                    </a:lnTo>
                    <a:lnTo>
                      <a:pt x="178" y="28"/>
                    </a:lnTo>
                    <a:lnTo>
                      <a:pt x="182" y="38"/>
                    </a:lnTo>
                    <a:lnTo>
                      <a:pt x="204" y="36"/>
                    </a:lnTo>
                    <a:lnTo>
                      <a:pt x="156" y="154"/>
                    </a:lnTo>
                    <a:lnTo>
                      <a:pt x="72" y="198"/>
                    </a:lnTo>
                    <a:lnTo>
                      <a:pt x="22" y="188"/>
                    </a:lnTo>
                    <a:lnTo>
                      <a:pt x="10" y="17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88" name="Freeform 156"/>
              <p:cNvSpPr>
                <a:spLocks/>
              </p:cNvSpPr>
              <p:nvPr/>
            </p:nvSpPr>
            <p:spPr bwMode="ltGray">
              <a:xfrm>
                <a:off x="3565" y="2072"/>
                <a:ext cx="275" cy="312"/>
              </a:xfrm>
              <a:custGeom>
                <a:avLst/>
                <a:gdLst>
                  <a:gd name="T0" fmla="*/ 115 w 277"/>
                  <a:gd name="T1" fmla="*/ 462 h 279"/>
                  <a:gd name="T2" fmla="*/ 103 w 277"/>
                  <a:gd name="T3" fmla="*/ 441 h 279"/>
                  <a:gd name="T4" fmla="*/ 93 w 277"/>
                  <a:gd name="T5" fmla="*/ 413 h 279"/>
                  <a:gd name="T6" fmla="*/ 69 w 277"/>
                  <a:gd name="T7" fmla="*/ 413 h 279"/>
                  <a:gd name="T8" fmla="*/ 60 w 277"/>
                  <a:gd name="T9" fmla="*/ 413 h 279"/>
                  <a:gd name="T10" fmla="*/ 52 w 277"/>
                  <a:gd name="T11" fmla="*/ 413 h 279"/>
                  <a:gd name="T12" fmla="*/ 42 w 277"/>
                  <a:gd name="T13" fmla="*/ 410 h 279"/>
                  <a:gd name="T14" fmla="*/ 28 w 277"/>
                  <a:gd name="T15" fmla="*/ 405 h 279"/>
                  <a:gd name="T16" fmla="*/ 14 w 277"/>
                  <a:gd name="T17" fmla="*/ 413 h 279"/>
                  <a:gd name="T18" fmla="*/ 14 w 277"/>
                  <a:gd name="T19" fmla="*/ 399 h 279"/>
                  <a:gd name="T20" fmla="*/ 14 w 277"/>
                  <a:gd name="T21" fmla="*/ 385 h 279"/>
                  <a:gd name="T22" fmla="*/ 18 w 277"/>
                  <a:gd name="T23" fmla="*/ 374 h 279"/>
                  <a:gd name="T24" fmla="*/ 24 w 277"/>
                  <a:gd name="T25" fmla="*/ 366 h 279"/>
                  <a:gd name="T26" fmla="*/ 30 w 277"/>
                  <a:gd name="T27" fmla="*/ 366 h 279"/>
                  <a:gd name="T28" fmla="*/ 40 w 277"/>
                  <a:gd name="T29" fmla="*/ 366 h 279"/>
                  <a:gd name="T30" fmla="*/ 42 w 277"/>
                  <a:gd name="T31" fmla="*/ 353 h 279"/>
                  <a:gd name="T32" fmla="*/ 48 w 277"/>
                  <a:gd name="T33" fmla="*/ 335 h 279"/>
                  <a:gd name="T34" fmla="*/ 40 w 277"/>
                  <a:gd name="T35" fmla="*/ 308 h 279"/>
                  <a:gd name="T36" fmla="*/ 28 w 277"/>
                  <a:gd name="T37" fmla="*/ 305 h 279"/>
                  <a:gd name="T38" fmla="*/ 18 w 277"/>
                  <a:gd name="T39" fmla="*/ 296 h 279"/>
                  <a:gd name="T40" fmla="*/ 10 w 277"/>
                  <a:gd name="T41" fmla="*/ 286 h 279"/>
                  <a:gd name="T42" fmla="*/ 2 w 277"/>
                  <a:gd name="T43" fmla="*/ 261 h 279"/>
                  <a:gd name="T44" fmla="*/ 0 w 277"/>
                  <a:gd name="T45" fmla="*/ 252 h 279"/>
                  <a:gd name="T46" fmla="*/ 26 w 277"/>
                  <a:gd name="T47" fmla="*/ 283 h 279"/>
                  <a:gd name="T48" fmla="*/ 44 w 277"/>
                  <a:gd name="T49" fmla="*/ 286 h 279"/>
                  <a:gd name="T50" fmla="*/ 60 w 277"/>
                  <a:gd name="T51" fmla="*/ 292 h 279"/>
                  <a:gd name="T52" fmla="*/ 69 w 277"/>
                  <a:gd name="T53" fmla="*/ 286 h 279"/>
                  <a:gd name="T54" fmla="*/ 75 w 277"/>
                  <a:gd name="T55" fmla="*/ 276 h 279"/>
                  <a:gd name="T56" fmla="*/ 83 w 277"/>
                  <a:gd name="T57" fmla="*/ 265 h 279"/>
                  <a:gd name="T58" fmla="*/ 87 w 277"/>
                  <a:gd name="T59" fmla="*/ 249 h 279"/>
                  <a:gd name="T60" fmla="*/ 85 w 277"/>
                  <a:gd name="T61" fmla="*/ 224 h 279"/>
                  <a:gd name="T62" fmla="*/ 87 w 277"/>
                  <a:gd name="T63" fmla="*/ 202 h 279"/>
                  <a:gd name="T64" fmla="*/ 95 w 277"/>
                  <a:gd name="T65" fmla="*/ 202 h 279"/>
                  <a:gd name="T66" fmla="*/ 107 w 277"/>
                  <a:gd name="T67" fmla="*/ 216 h 279"/>
                  <a:gd name="T68" fmla="*/ 115 w 277"/>
                  <a:gd name="T69" fmla="*/ 197 h 279"/>
                  <a:gd name="T70" fmla="*/ 127 w 277"/>
                  <a:gd name="T71" fmla="*/ 202 h 279"/>
                  <a:gd name="T72" fmla="*/ 133 w 277"/>
                  <a:gd name="T73" fmla="*/ 199 h 279"/>
                  <a:gd name="T74" fmla="*/ 135 w 277"/>
                  <a:gd name="T75" fmla="*/ 178 h 279"/>
                  <a:gd name="T76" fmla="*/ 137 w 277"/>
                  <a:gd name="T77" fmla="*/ 158 h 279"/>
                  <a:gd name="T78" fmla="*/ 149 w 277"/>
                  <a:gd name="T79" fmla="*/ 144 h 279"/>
                  <a:gd name="T80" fmla="*/ 143 w 277"/>
                  <a:gd name="T81" fmla="*/ 127 h 279"/>
                  <a:gd name="T82" fmla="*/ 149 w 277"/>
                  <a:gd name="T83" fmla="*/ 119 h 279"/>
                  <a:gd name="T84" fmla="*/ 157 w 277"/>
                  <a:gd name="T85" fmla="*/ 119 h 279"/>
                  <a:gd name="T86" fmla="*/ 155 w 277"/>
                  <a:gd name="T87" fmla="*/ 103 h 279"/>
                  <a:gd name="T88" fmla="*/ 165 w 277"/>
                  <a:gd name="T89" fmla="*/ 97 h 279"/>
                  <a:gd name="T90" fmla="*/ 173 w 277"/>
                  <a:gd name="T91" fmla="*/ 81 h 279"/>
                  <a:gd name="T92" fmla="*/ 177 w 277"/>
                  <a:gd name="T93" fmla="*/ 49 h 279"/>
                  <a:gd name="T94" fmla="*/ 189 w 277"/>
                  <a:gd name="T95" fmla="*/ 17 h 279"/>
                  <a:gd name="T96" fmla="*/ 204 w 277"/>
                  <a:gd name="T97" fmla="*/ 0 h 279"/>
                  <a:gd name="T98" fmla="*/ 206 w 277"/>
                  <a:gd name="T99" fmla="*/ 13 h 279"/>
                  <a:gd name="T100" fmla="*/ 222 w 277"/>
                  <a:gd name="T101" fmla="*/ 11 h 279"/>
                  <a:gd name="T102" fmla="*/ 238 w 277"/>
                  <a:gd name="T103" fmla="*/ 31 h 279"/>
                  <a:gd name="T104" fmla="*/ 246 w 277"/>
                  <a:gd name="T105" fmla="*/ 53 h 279"/>
                  <a:gd name="T106" fmla="*/ 266 w 277"/>
                  <a:gd name="T107" fmla="*/ 221 h 279"/>
                  <a:gd name="T108" fmla="*/ 179 w 277"/>
                  <a:gd name="T109" fmla="*/ 486 h 279"/>
                  <a:gd name="T110" fmla="*/ 127 w 277"/>
                  <a:gd name="T111" fmla="*/ 464 h 279"/>
                  <a:gd name="T112" fmla="*/ 115 w 277"/>
                  <a:gd name="T113" fmla="*/ 462 h 2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7"/>
                  <a:gd name="T172" fmla="*/ 0 h 279"/>
                  <a:gd name="T173" fmla="*/ 277 w 277"/>
                  <a:gd name="T174" fmla="*/ 279 h 2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7" h="279">
                    <a:moveTo>
                      <a:pt x="120" y="264"/>
                    </a:moveTo>
                    <a:lnTo>
                      <a:pt x="108" y="252"/>
                    </a:lnTo>
                    <a:lnTo>
                      <a:pt x="98" y="236"/>
                    </a:lnTo>
                    <a:lnTo>
                      <a:pt x="74" y="236"/>
                    </a:lnTo>
                    <a:lnTo>
                      <a:pt x="60" y="236"/>
                    </a:lnTo>
                    <a:lnTo>
                      <a:pt x="52" y="236"/>
                    </a:lnTo>
                    <a:lnTo>
                      <a:pt x="42" y="234"/>
                    </a:lnTo>
                    <a:lnTo>
                      <a:pt x="28" y="232"/>
                    </a:lnTo>
                    <a:lnTo>
                      <a:pt x="14" y="236"/>
                    </a:lnTo>
                    <a:lnTo>
                      <a:pt x="14" y="228"/>
                    </a:lnTo>
                    <a:lnTo>
                      <a:pt x="14" y="220"/>
                    </a:lnTo>
                    <a:lnTo>
                      <a:pt x="18" y="214"/>
                    </a:lnTo>
                    <a:lnTo>
                      <a:pt x="24" y="208"/>
                    </a:lnTo>
                    <a:lnTo>
                      <a:pt x="30" y="208"/>
                    </a:lnTo>
                    <a:lnTo>
                      <a:pt x="40" y="208"/>
                    </a:lnTo>
                    <a:lnTo>
                      <a:pt x="42" y="202"/>
                    </a:lnTo>
                    <a:lnTo>
                      <a:pt x="48" y="192"/>
                    </a:lnTo>
                    <a:lnTo>
                      <a:pt x="40" y="176"/>
                    </a:lnTo>
                    <a:lnTo>
                      <a:pt x="28" y="174"/>
                    </a:lnTo>
                    <a:lnTo>
                      <a:pt x="18" y="170"/>
                    </a:lnTo>
                    <a:lnTo>
                      <a:pt x="10" y="164"/>
                    </a:lnTo>
                    <a:lnTo>
                      <a:pt x="2" y="148"/>
                    </a:lnTo>
                    <a:lnTo>
                      <a:pt x="0" y="144"/>
                    </a:lnTo>
                    <a:lnTo>
                      <a:pt x="26" y="162"/>
                    </a:lnTo>
                    <a:lnTo>
                      <a:pt x="44" y="164"/>
                    </a:lnTo>
                    <a:lnTo>
                      <a:pt x="60" y="166"/>
                    </a:lnTo>
                    <a:lnTo>
                      <a:pt x="72" y="164"/>
                    </a:lnTo>
                    <a:lnTo>
                      <a:pt x="80" y="158"/>
                    </a:lnTo>
                    <a:lnTo>
                      <a:pt x="88" y="152"/>
                    </a:lnTo>
                    <a:lnTo>
                      <a:pt x="92" y="142"/>
                    </a:lnTo>
                    <a:lnTo>
                      <a:pt x="90" y="128"/>
                    </a:lnTo>
                    <a:lnTo>
                      <a:pt x="92" y="116"/>
                    </a:lnTo>
                    <a:lnTo>
                      <a:pt x="100" y="116"/>
                    </a:lnTo>
                    <a:lnTo>
                      <a:pt x="112" y="124"/>
                    </a:lnTo>
                    <a:lnTo>
                      <a:pt x="120" y="112"/>
                    </a:lnTo>
                    <a:lnTo>
                      <a:pt x="132" y="116"/>
                    </a:lnTo>
                    <a:lnTo>
                      <a:pt x="138" y="114"/>
                    </a:lnTo>
                    <a:lnTo>
                      <a:pt x="140" y="102"/>
                    </a:lnTo>
                    <a:lnTo>
                      <a:pt x="142" y="90"/>
                    </a:lnTo>
                    <a:lnTo>
                      <a:pt x="154" y="82"/>
                    </a:lnTo>
                    <a:lnTo>
                      <a:pt x="148" y="72"/>
                    </a:lnTo>
                    <a:lnTo>
                      <a:pt x="154" y="68"/>
                    </a:lnTo>
                    <a:lnTo>
                      <a:pt x="162" y="68"/>
                    </a:lnTo>
                    <a:lnTo>
                      <a:pt x="160" y="58"/>
                    </a:lnTo>
                    <a:lnTo>
                      <a:pt x="170" y="56"/>
                    </a:lnTo>
                    <a:lnTo>
                      <a:pt x="178" y="46"/>
                    </a:lnTo>
                    <a:lnTo>
                      <a:pt x="182" y="28"/>
                    </a:lnTo>
                    <a:lnTo>
                      <a:pt x="194" y="10"/>
                    </a:lnTo>
                    <a:lnTo>
                      <a:pt x="212" y="0"/>
                    </a:lnTo>
                    <a:lnTo>
                      <a:pt x="216" y="8"/>
                    </a:lnTo>
                    <a:lnTo>
                      <a:pt x="232" y="6"/>
                    </a:lnTo>
                    <a:lnTo>
                      <a:pt x="248" y="18"/>
                    </a:lnTo>
                    <a:lnTo>
                      <a:pt x="256" y="30"/>
                    </a:lnTo>
                    <a:lnTo>
                      <a:pt x="276" y="126"/>
                    </a:lnTo>
                    <a:lnTo>
                      <a:pt x="184" y="278"/>
                    </a:lnTo>
                    <a:lnTo>
                      <a:pt x="132" y="266"/>
                    </a:lnTo>
                    <a:lnTo>
                      <a:pt x="120" y="26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89" name="Freeform 157"/>
              <p:cNvSpPr>
                <a:spLocks/>
              </p:cNvSpPr>
              <p:nvPr/>
            </p:nvSpPr>
            <p:spPr bwMode="ltGray">
              <a:xfrm>
                <a:off x="4012" y="1768"/>
                <a:ext cx="433" cy="247"/>
              </a:xfrm>
              <a:custGeom>
                <a:avLst/>
                <a:gdLst>
                  <a:gd name="T0" fmla="*/ 356 w 435"/>
                  <a:gd name="T1" fmla="*/ 31 h 221"/>
                  <a:gd name="T2" fmla="*/ 346 w 435"/>
                  <a:gd name="T3" fmla="*/ 11 h 221"/>
                  <a:gd name="T4" fmla="*/ 344 w 435"/>
                  <a:gd name="T5" fmla="*/ 0 h 221"/>
                  <a:gd name="T6" fmla="*/ 332 w 435"/>
                  <a:gd name="T7" fmla="*/ 13 h 221"/>
                  <a:gd name="T8" fmla="*/ 326 w 435"/>
                  <a:gd name="T9" fmla="*/ 13 h 221"/>
                  <a:gd name="T10" fmla="*/ 324 w 435"/>
                  <a:gd name="T11" fmla="*/ 4 h 221"/>
                  <a:gd name="T12" fmla="*/ 315 w 435"/>
                  <a:gd name="T13" fmla="*/ 21 h 221"/>
                  <a:gd name="T14" fmla="*/ 309 w 435"/>
                  <a:gd name="T15" fmla="*/ 39 h 221"/>
                  <a:gd name="T16" fmla="*/ 303 w 435"/>
                  <a:gd name="T17" fmla="*/ 39 h 221"/>
                  <a:gd name="T18" fmla="*/ 301 w 435"/>
                  <a:gd name="T19" fmla="*/ 49 h 221"/>
                  <a:gd name="T20" fmla="*/ 287 w 435"/>
                  <a:gd name="T21" fmla="*/ 56 h 221"/>
                  <a:gd name="T22" fmla="*/ 283 w 435"/>
                  <a:gd name="T23" fmla="*/ 56 h 221"/>
                  <a:gd name="T24" fmla="*/ 259 w 435"/>
                  <a:gd name="T25" fmla="*/ 63 h 221"/>
                  <a:gd name="T26" fmla="*/ 251 w 435"/>
                  <a:gd name="T27" fmla="*/ 56 h 221"/>
                  <a:gd name="T28" fmla="*/ 245 w 435"/>
                  <a:gd name="T29" fmla="*/ 49 h 221"/>
                  <a:gd name="T30" fmla="*/ 235 w 435"/>
                  <a:gd name="T31" fmla="*/ 49 h 221"/>
                  <a:gd name="T32" fmla="*/ 221 w 435"/>
                  <a:gd name="T33" fmla="*/ 39 h 221"/>
                  <a:gd name="T34" fmla="*/ 211 w 435"/>
                  <a:gd name="T35" fmla="*/ 39 h 221"/>
                  <a:gd name="T36" fmla="*/ 195 w 435"/>
                  <a:gd name="T37" fmla="*/ 49 h 221"/>
                  <a:gd name="T38" fmla="*/ 193 w 435"/>
                  <a:gd name="T39" fmla="*/ 59 h 221"/>
                  <a:gd name="T40" fmla="*/ 181 w 435"/>
                  <a:gd name="T41" fmla="*/ 59 h 221"/>
                  <a:gd name="T42" fmla="*/ 173 w 435"/>
                  <a:gd name="T43" fmla="*/ 56 h 221"/>
                  <a:gd name="T44" fmla="*/ 169 w 435"/>
                  <a:gd name="T45" fmla="*/ 45 h 221"/>
                  <a:gd name="T46" fmla="*/ 169 w 435"/>
                  <a:gd name="T47" fmla="*/ 28 h 221"/>
                  <a:gd name="T48" fmla="*/ 163 w 435"/>
                  <a:gd name="T49" fmla="*/ 21 h 221"/>
                  <a:gd name="T50" fmla="*/ 153 w 435"/>
                  <a:gd name="T51" fmla="*/ 13 h 221"/>
                  <a:gd name="T52" fmla="*/ 141 w 435"/>
                  <a:gd name="T53" fmla="*/ 13 h 221"/>
                  <a:gd name="T54" fmla="*/ 133 w 435"/>
                  <a:gd name="T55" fmla="*/ 11 h 221"/>
                  <a:gd name="T56" fmla="*/ 123 w 435"/>
                  <a:gd name="T57" fmla="*/ 4 h 221"/>
                  <a:gd name="T58" fmla="*/ 123 w 435"/>
                  <a:gd name="T59" fmla="*/ 17 h 221"/>
                  <a:gd name="T60" fmla="*/ 119 w 435"/>
                  <a:gd name="T61" fmla="*/ 28 h 221"/>
                  <a:gd name="T62" fmla="*/ 119 w 435"/>
                  <a:gd name="T63" fmla="*/ 49 h 221"/>
                  <a:gd name="T64" fmla="*/ 125 w 435"/>
                  <a:gd name="T65" fmla="*/ 70 h 221"/>
                  <a:gd name="T66" fmla="*/ 125 w 435"/>
                  <a:gd name="T67" fmla="*/ 80 h 221"/>
                  <a:gd name="T68" fmla="*/ 117 w 435"/>
                  <a:gd name="T69" fmla="*/ 92 h 221"/>
                  <a:gd name="T70" fmla="*/ 108 w 435"/>
                  <a:gd name="T71" fmla="*/ 84 h 221"/>
                  <a:gd name="T72" fmla="*/ 106 w 435"/>
                  <a:gd name="T73" fmla="*/ 80 h 221"/>
                  <a:gd name="T74" fmla="*/ 104 w 435"/>
                  <a:gd name="T75" fmla="*/ 80 h 221"/>
                  <a:gd name="T76" fmla="*/ 98 w 435"/>
                  <a:gd name="T77" fmla="*/ 87 h 221"/>
                  <a:gd name="T78" fmla="*/ 88 w 435"/>
                  <a:gd name="T79" fmla="*/ 84 h 221"/>
                  <a:gd name="T80" fmla="*/ 80 w 435"/>
                  <a:gd name="T81" fmla="*/ 80 h 221"/>
                  <a:gd name="T82" fmla="*/ 82 w 435"/>
                  <a:gd name="T83" fmla="*/ 74 h 221"/>
                  <a:gd name="T84" fmla="*/ 80 w 435"/>
                  <a:gd name="T85" fmla="*/ 66 h 221"/>
                  <a:gd name="T86" fmla="*/ 70 w 435"/>
                  <a:gd name="T87" fmla="*/ 66 h 221"/>
                  <a:gd name="T88" fmla="*/ 62 w 435"/>
                  <a:gd name="T89" fmla="*/ 66 h 221"/>
                  <a:gd name="T90" fmla="*/ 56 w 435"/>
                  <a:gd name="T91" fmla="*/ 63 h 221"/>
                  <a:gd name="T92" fmla="*/ 44 w 435"/>
                  <a:gd name="T93" fmla="*/ 74 h 221"/>
                  <a:gd name="T94" fmla="*/ 36 w 435"/>
                  <a:gd name="T95" fmla="*/ 74 h 221"/>
                  <a:gd name="T96" fmla="*/ 24 w 435"/>
                  <a:gd name="T97" fmla="*/ 92 h 221"/>
                  <a:gd name="T98" fmla="*/ 22 w 435"/>
                  <a:gd name="T99" fmla="*/ 103 h 221"/>
                  <a:gd name="T100" fmla="*/ 14 w 435"/>
                  <a:gd name="T101" fmla="*/ 105 h 221"/>
                  <a:gd name="T102" fmla="*/ 0 w 435"/>
                  <a:gd name="T103" fmla="*/ 124 h 221"/>
                  <a:gd name="T104" fmla="*/ 44 w 435"/>
                  <a:gd name="T105" fmla="*/ 268 h 221"/>
                  <a:gd name="T106" fmla="*/ 129 w 435"/>
                  <a:gd name="T107" fmla="*/ 357 h 221"/>
                  <a:gd name="T108" fmla="*/ 285 w 435"/>
                  <a:gd name="T109" fmla="*/ 383 h 221"/>
                  <a:gd name="T110" fmla="*/ 424 w 435"/>
                  <a:gd name="T111" fmla="*/ 63 h 221"/>
                  <a:gd name="T112" fmla="*/ 356 w 435"/>
                  <a:gd name="T113" fmla="*/ 31 h 22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35"/>
                  <a:gd name="T172" fmla="*/ 0 h 221"/>
                  <a:gd name="T173" fmla="*/ 435 w 435"/>
                  <a:gd name="T174" fmla="*/ 221 h 22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35" h="221">
                    <a:moveTo>
                      <a:pt x="366" y="18"/>
                    </a:moveTo>
                    <a:lnTo>
                      <a:pt x="356" y="6"/>
                    </a:lnTo>
                    <a:lnTo>
                      <a:pt x="354" y="0"/>
                    </a:lnTo>
                    <a:lnTo>
                      <a:pt x="342" y="8"/>
                    </a:lnTo>
                    <a:lnTo>
                      <a:pt x="336" y="8"/>
                    </a:lnTo>
                    <a:lnTo>
                      <a:pt x="332" y="4"/>
                    </a:lnTo>
                    <a:lnTo>
                      <a:pt x="320" y="12"/>
                    </a:lnTo>
                    <a:lnTo>
                      <a:pt x="314" y="22"/>
                    </a:lnTo>
                    <a:lnTo>
                      <a:pt x="308" y="22"/>
                    </a:lnTo>
                    <a:lnTo>
                      <a:pt x="306" y="28"/>
                    </a:lnTo>
                    <a:lnTo>
                      <a:pt x="292" y="32"/>
                    </a:lnTo>
                    <a:lnTo>
                      <a:pt x="288" y="32"/>
                    </a:lnTo>
                    <a:lnTo>
                      <a:pt x="264" y="36"/>
                    </a:lnTo>
                    <a:lnTo>
                      <a:pt x="256" y="32"/>
                    </a:lnTo>
                    <a:lnTo>
                      <a:pt x="250" y="28"/>
                    </a:lnTo>
                    <a:lnTo>
                      <a:pt x="240" y="28"/>
                    </a:lnTo>
                    <a:lnTo>
                      <a:pt x="226" y="22"/>
                    </a:lnTo>
                    <a:lnTo>
                      <a:pt x="216" y="22"/>
                    </a:lnTo>
                    <a:lnTo>
                      <a:pt x="200" y="28"/>
                    </a:lnTo>
                    <a:lnTo>
                      <a:pt x="198" y="34"/>
                    </a:lnTo>
                    <a:lnTo>
                      <a:pt x="186" y="34"/>
                    </a:lnTo>
                    <a:lnTo>
                      <a:pt x="178" y="32"/>
                    </a:lnTo>
                    <a:lnTo>
                      <a:pt x="174" y="26"/>
                    </a:lnTo>
                    <a:lnTo>
                      <a:pt x="174" y="16"/>
                    </a:lnTo>
                    <a:lnTo>
                      <a:pt x="168" y="12"/>
                    </a:lnTo>
                    <a:lnTo>
                      <a:pt x="158" y="8"/>
                    </a:lnTo>
                    <a:lnTo>
                      <a:pt x="146" y="8"/>
                    </a:lnTo>
                    <a:lnTo>
                      <a:pt x="138" y="6"/>
                    </a:lnTo>
                    <a:lnTo>
                      <a:pt x="128" y="4"/>
                    </a:lnTo>
                    <a:lnTo>
                      <a:pt x="128" y="10"/>
                    </a:lnTo>
                    <a:lnTo>
                      <a:pt x="124" y="16"/>
                    </a:lnTo>
                    <a:lnTo>
                      <a:pt x="124" y="28"/>
                    </a:lnTo>
                    <a:lnTo>
                      <a:pt x="130" y="40"/>
                    </a:lnTo>
                    <a:lnTo>
                      <a:pt x="130" y="46"/>
                    </a:lnTo>
                    <a:lnTo>
                      <a:pt x="122" y="52"/>
                    </a:lnTo>
                    <a:lnTo>
                      <a:pt x="110" y="48"/>
                    </a:lnTo>
                    <a:lnTo>
                      <a:pt x="106" y="46"/>
                    </a:lnTo>
                    <a:lnTo>
                      <a:pt x="104" y="46"/>
                    </a:lnTo>
                    <a:lnTo>
                      <a:pt x="98" y="50"/>
                    </a:lnTo>
                    <a:lnTo>
                      <a:pt x="88" y="48"/>
                    </a:lnTo>
                    <a:lnTo>
                      <a:pt x="80" y="46"/>
                    </a:lnTo>
                    <a:lnTo>
                      <a:pt x="82" y="42"/>
                    </a:lnTo>
                    <a:lnTo>
                      <a:pt x="80" y="38"/>
                    </a:lnTo>
                    <a:lnTo>
                      <a:pt x="70" y="38"/>
                    </a:lnTo>
                    <a:lnTo>
                      <a:pt x="62" y="38"/>
                    </a:lnTo>
                    <a:lnTo>
                      <a:pt x="56" y="36"/>
                    </a:lnTo>
                    <a:lnTo>
                      <a:pt x="44" y="42"/>
                    </a:lnTo>
                    <a:lnTo>
                      <a:pt x="36" y="42"/>
                    </a:lnTo>
                    <a:lnTo>
                      <a:pt x="24" y="52"/>
                    </a:lnTo>
                    <a:lnTo>
                      <a:pt x="22" y="58"/>
                    </a:lnTo>
                    <a:lnTo>
                      <a:pt x="14" y="60"/>
                    </a:lnTo>
                    <a:lnTo>
                      <a:pt x="0" y="72"/>
                    </a:lnTo>
                    <a:lnTo>
                      <a:pt x="44" y="154"/>
                    </a:lnTo>
                    <a:lnTo>
                      <a:pt x="134" y="204"/>
                    </a:lnTo>
                    <a:lnTo>
                      <a:pt x="290" y="220"/>
                    </a:lnTo>
                    <a:lnTo>
                      <a:pt x="434" y="36"/>
                    </a:lnTo>
                    <a:lnTo>
                      <a:pt x="366" y="1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90" name="Freeform 158"/>
              <p:cNvSpPr>
                <a:spLocks/>
              </p:cNvSpPr>
              <p:nvPr/>
            </p:nvSpPr>
            <p:spPr bwMode="ltGray">
              <a:xfrm>
                <a:off x="4554" y="1844"/>
                <a:ext cx="121" cy="180"/>
              </a:xfrm>
              <a:custGeom>
                <a:avLst/>
                <a:gdLst>
                  <a:gd name="T0" fmla="*/ 58 w 121"/>
                  <a:gd name="T1" fmla="*/ 0 h 161"/>
                  <a:gd name="T2" fmla="*/ 70 w 121"/>
                  <a:gd name="T3" fmla="*/ 11 h 161"/>
                  <a:gd name="T4" fmla="*/ 70 w 121"/>
                  <a:gd name="T5" fmla="*/ 39 h 161"/>
                  <a:gd name="T6" fmla="*/ 74 w 121"/>
                  <a:gd name="T7" fmla="*/ 66 h 161"/>
                  <a:gd name="T8" fmla="*/ 64 w 121"/>
                  <a:gd name="T9" fmla="*/ 94 h 161"/>
                  <a:gd name="T10" fmla="*/ 58 w 121"/>
                  <a:gd name="T11" fmla="*/ 107 h 161"/>
                  <a:gd name="T12" fmla="*/ 58 w 121"/>
                  <a:gd name="T13" fmla="*/ 125 h 161"/>
                  <a:gd name="T14" fmla="*/ 80 w 121"/>
                  <a:gd name="T15" fmla="*/ 135 h 161"/>
                  <a:gd name="T16" fmla="*/ 88 w 121"/>
                  <a:gd name="T17" fmla="*/ 161 h 161"/>
                  <a:gd name="T18" fmla="*/ 92 w 121"/>
                  <a:gd name="T19" fmla="*/ 161 h 161"/>
                  <a:gd name="T20" fmla="*/ 104 w 121"/>
                  <a:gd name="T21" fmla="*/ 181 h 161"/>
                  <a:gd name="T22" fmla="*/ 110 w 121"/>
                  <a:gd name="T23" fmla="*/ 199 h 161"/>
                  <a:gd name="T24" fmla="*/ 112 w 121"/>
                  <a:gd name="T25" fmla="*/ 206 h 161"/>
                  <a:gd name="T26" fmla="*/ 110 w 121"/>
                  <a:gd name="T27" fmla="*/ 210 h 161"/>
                  <a:gd name="T28" fmla="*/ 120 w 121"/>
                  <a:gd name="T29" fmla="*/ 199 h 161"/>
                  <a:gd name="T30" fmla="*/ 118 w 121"/>
                  <a:gd name="T31" fmla="*/ 237 h 161"/>
                  <a:gd name="T32" fmla="*/ 112 w 121"/>
                  <a:gd name="T33" fmla="*/ 246 h 161"/>
                  <a:gd name="T34" fmla="*/ 108 w 121"/>
                  <a:gd name="T35" fmla="*/ 252 h 161"/>
                  <a:gd name="T36" fmla="*/ 106 w 121"/>
                  <a:gd name="T37" fmla="*/ 252 h 161"/>
                  <a:gd name="T38" fmla="*/ 102 w 121"/>
                  <a:gd name="T39" fmla="*/ 252 h 161"/>
                  <a:gd name="T40" fmla="*/ 100 w 121"/>
                  <a:gd name="T41" fmla="*/ 263 h 161"/>
                  <a:gd name="T42" fmla="*/ 94 w 121"/>
                  <a:gd name="T43" fmla="*/ 268 h 161"/>
                  <a:gd name="T44" fmla="*/ 92 w 121"/>
                  <a:gd name="T45" fmla="*/ 265 h 161"/>
                  <a:gd name="T46" fmla="*/ 88 w 121"/>
                  <a:gd name="T47" fmla="*/ 276 h 161"/>
                  <a:gd name="T48" fmla="*/ 86 w 121"/>
                  <a:gd name="T49" fmla="*/ 280 h 161"/>
                  <a:gd name="T50" fmla="*/ 82 w 121"/>
                  <a:gd name="T51" fmla="*/ 276 h 161"/>
                  <a:gd name="T52" fmla="*/ 76 w 121"/>
                  <a:gd name="T53" fmla="*/ 263 h 161"/>
                  <a:gd name="T54" fmla="*/ 76 w 121"/>
                  <a:gd name="T55" fmla="*/ 252 h 161"/>
                  <a:gd name="T56" fmla="*/ 78 w 121"/>
                  <a:gd name="T57" fmla="*/ 235 h 161"/>
                  <a:gd name="T58" fmla="*/ 74 w 121"/>
                  <a:gd name="T59" fmla="*/ 230 h 161"/>
                  <a:gd name="T60" fmla="*/ 70 w 121"/>
                  <a:gd name="T61" fmla="*/ 212 h 161"/>
                  <a:gd name="T62" fmla="*/ 66 w 121"/>
                  <a:gd name="T63" fmla="*/ 221 h 161"/>
                  <a:gd name="T64" fmla="*/ 62 w 121"/>
                  <a:gd name="T65" fmla="*/ 212 h 161"/>
                  <a:gd name="T66" fmla="*/ 66 w 121"/>
                  <a:gd name="T67" fmla="*/ 202 h 161"/>
                  <a:gd name="T68" fmla="*/ 70 w 121"/>
                  <a:gd name="T69" fmla="*/ 197 h 161"/>
                  <a:gd name="T70" fmla="*/ 68 w 121"/>
                  <a:gd name="T71" fmla="*/ 189 h 161"/>
                  <a:gd name="T72" fmla="*/ 60 w 121"/>
                  <a:gd name="T73" fmla="*/ 189 h 161"/>
                  <a:gd name="T74" fmla="*/ 58 w 121"/>
                  <a:gd name="T75" fmla="*/ 187 h 161"/>
                  <a:gd name="T76" fmla="*/ 56 w 121"/>
                  <a:gd name="T77" fmla="*/ 197 h 161"/>
                  <a:gd name="T78" fmla="*/ 44 w 121"/>
                  <a:gd name="T79" fmla="*/ 189 h 161"/>
                  <a:gd name="T80" fmla="*/ 38 w 121"/>
                  <a:gd name="T81" fmla="*/ 181 h 161"/>
                  <a:gd name="T82" fmla="*/ 34 w 121"/>
                  <a:gd name="T83" fmla="*/ 181 h 161"/>
                  <a:gd name="T84" fmla="*/ 38 w 121"/>
                  <a:gd name="T85" fmla="*/ 168 h 161"/>
                  <a:gd name="T86" fmla="*/ 38 w 121"/>
                  <a:gd name="T87" fmla="*/ 150 h 161"/>
                  <a:gd name="T88" fmla="*/ 32 w 121"/>
                  <a:gd name="T89" fmla="*/ 135 h 161"/>
                  <a:gd name="T90" fmla="*/ 22 w 121"/>
                  <a:gd name="T91" fmla="*/ 135 h 161"/>
                  <a:gd name="T92" fmla="*/ 0 w 121"/>
                  <a:gd name="T93" fmla="*/ 107 h 161"/>
                  <a:gd name="T94" fmla="*/ 16 w 121"/>
                  <a:gd name="T95" fmla="*/ 28 h 161"/>
                  <a:gd name="T96" fmla="*/ 58 w 121"/>
                  <a:gd name="T97" fmla="*/ 0 h 1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1"/>
                  <a:gd name="T148" fmla="*/ 0 h 161"/>
                  <a:gd name="T149" fmla="*/ 121 w 121"/>
                  <a:gd name="T150" fmla="*/ 161 h 1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1" h="161">
                    <a:moveTo>
                      <a:pt x="58" y="0"/>
                    </a:moveTo>
                    <a:lnTo>
                      <a:pt x="70" y="6"/>
                    </a:lnTo>
                    <a:lnTo>
                      <a:pt x="70" y="22"/>
                    </a:lnTo>
                    <a:lnTo>
                      <a:pt x="74" y="38"/>
                    </a:lnTo>
                    <a:lnTo>
                      <a:pt x="64" y="54"/>
                    </a:lnTo>
                    <a:lnTo>
                      <a:pt x="58" y="62"/>
                    </a:lnTo>
                    <a:lnTo>
                      <a:pt x="58" y="72"/>
                    </a:lnTo>
                    <a:lnTo>
                      <a:pt x="80" y="78"/>
                    </a:lnTo>
                    <a:lnTo>
                      <a:pt x="88" y="92"/>
                    </a:lnTo>
                    <a:lnTo>
                      <a:pt x="92" y="92"/>
                    </a:lnTo>
                    <a:lnTo>
                      <a:pt x="104" y="104"/>
                    </a:lnTo>
                    <a:lnTo>
                      <a:pt x="110" y="114"/>
                    </a:lnTo>
                    <a:lnTo>
                      <a:pt x="112" y="118"/>
                    </a:lnTo>
                    <a:lnTo>
                      <a:pt x="110" y="120"/>
                    </a:lnTo>
                    <a:lnTo>
                      <a:pt x="120" y="114"/>
                    </a:lnTo>
                    <a:lnTo>
                      <a:pt x="118" y="136"/>
                    </a:lnTo>
                    <a:lnTo>
                      <a:pt x="112" y="140"/>
                    </a:lnTo>
                    <a:lnTo>
                      <a:pt x="108" y="144"/>
                    </a:lnTo>
                    <a:lnTo>
                      <a:pt x="106" y="144"/>
                    </a:lnTo>
                    <a:lnTo>
                      <a:pt x="102" y="144"/>
                    </a:lnTo>
                    <a:lnTo>
                      <a:pt x="100" y="150"/>
                    </a:lnTo>
                    <a:lnTo>
                      <a:pt x="94" y="154"/>
                    </a:lnTo>
                    <a:lnTo>
                      <a:pt x="92" y="152"/>
                    </a:lnTo>
                    <a:lnTo>
                      <a:pt x="88" y="158"/>
                    </a:lnTo>
                    <a:lnTo>
                      <a:pt x="86" y="160"/>
                    </a:lnTo>
                    <a:lnTo>
                      <a:pt x="82" y="158"/>
                    </a:lnTo>
                    <a:lnTo>
                      <a:pt x="76" y="150"/>
                    </a:lnTo>
                    <a:lnTo>
                      <a:pt x="76" y="144"/>
                    </a:lnTo>
                    <a:lnTo>
                      <a:pt x="78" y="134"/>
                    </a:lnTo>
                    <a:lnTo>
                      <a:pt x="74" y="132"/>
                    </a:lnTo>
                    <a:lnTo>
                      <a:pt x="70" y="122"/>
                    </a:lnTo>
                    <a:lnTo>
                      <a:pt x="66" y="126"/>
                    </a:lnTo>
                    <a:lnTo>
                      <a:pt x="62" y="122"/>
                    </a:lnTo>
                    <a:lnTo>
                      <a:pt x="66" y="116"/>
                    </a:lnTo>
                    <a:lnTo>
                      <a:pt x="70" y="112"/>
                    </a:lnTo>
                    <a:lnTo>
                      <a:pt x="68" y="108"/>
                    </a:lnTo>
                    <a:lnTo>
                      <a:pt x="60" y="108"/>
                    </a:lnTo>
                    <a:lnTo>
                      <a:pt x="58" y="106"/>
                    </a:lnTo>
                    <a:lnTo>
                      <a:pt x="56" y="112"/>
                    </a:lnTo>
                    <a:lnTo>
                      <a:pt x="44" y="108"/>
                    </a:lnTo>
                    <a:lnTo>
                      <a:pt x="38" y="104"/>
                    </a:lnTo>
                    <a:lnTo>
                      <a:pt x="34" y="104"/>
                    </a:lnTo>
                    <a:lnTo>
                      <a:pt x="38" y="96"/>
                    </a:lnTo>
                    <a:lnTo>
                      <a:pt x="38" y="86"/>
                    </a:lnTo>
                    <a:lnTo>
                      <a:pt x="32" y="78"/>
                    </a:lnTo>
                    <a:lnTo>
                      <a:pt x="22" y="78"/>
                    </a:lnTo>
                    <a:lnTo>
                      <a:pt x="0" y="62"/>
                    </a:lnTo>
                    <a:lnTo>
                      <a:pt x="16" y="16"/>
                    </a:lnTo>
                    <a:lnTo>
                      <a:pt x="5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91" name="Freeform 159"/>
              <p:cNvSpPr>
                <a:spLocks/>
              </p:cNvSpPr>
              <p:nvPr/>
            </p:nvSpPr>
            <p:spPr bwMode="ltGray">
              <a:xfrm>
                <a:off x="3813" y="1683"/>
                <a:ext cx="801" cy="759"/>
              </a:xfrm>
              <a:custGeom>
                <a:avLst/>
                <a:gdLst>
                  <a:gd name="T0" fmla="*/ 18 w 805"/>
                  <a:gd name="T1" fmla="*/ 627 h 679"/>
                  <a:gd name="T2" fmla="*/ 10 w 805"/>
                  <a:gd name="T3" fmla="*/ 594 h 679"/>
                  <a:gd name="T4" fmla="*/ 6 w 805"/>
                  <a:gd name="T5" fmla="*/ 582 h 679"/>
                  <a:gd name="T6" fmla="*/ 12 w 805"/>
                  <a:gd name="T7" fmla="*/ 542 h 679"/>
                  <a:gd name="T8" fmla="*/ 30 w 805"/>
                  <a:gd name="T9" fmla="*/ 522 h 679"/>
                  <a:gd name="T10" fmla="*/ 50 w 805"/>
                  <a:gd name="T11" fmla="*/ 531 h 679"/>
                  <a:gd name="T12" fmla="*/ 74 w 805"/>
                  <a:gd name="T13" fmla="*/ 520 h 679"/>
                  <a:gd name="T14" fmla="*/ 88 w 805"/>
                  <a:gd name="T15" fmla="*/ 502 h 679"/>
                  <a:gd name="T16" fmla="*/ 100 w 805"/>
                  <a:gd name="T17" fmla="*/ 488 h 679"/>
                  <a:gd name="T18" fmla="*/ 105 w 805"/>
                  <a:gd name="T19" fmla="*/ 399 h 679"/>
                  <a:gd name="T20" fmla="*/ 117 w 805"/>
                  <a:gd name="T21" fmla="*/ 383 h 679"/>
                  <a:gd name="T22" fmla="*/ 135 w 805"/>
                  <a:gd name="T23" fmla="*/ 340 h 679"/>
                  <a:gd name="T24" fmla="*/ 169 w 805"/>
                  <a:gd name="T25" fmla="*/ 315 h 679"/>
                  <a:gd name="T26" fmla="*/ 183 w 805"/>
                  <a:gd name="T27" fmla="*/ 273 h 679"/>
                  <a:gd name="T28" fmla="*/ 213 w 805"/>
                  <a:gd name="T29" fmla="*/ 283 h 679"/>
                  <a:gd name="T30" fmla="*/ 229 w 805"/>
                  <a:gd name="T31" fmla="*/ 283 h 679"/>
                  <a:gd name="T32" fmla="*/ 237 w 805"/>
                  <a:gd name="T33" fmla="*/ 317 h 679"/>
                  <a:gd name="T34" fmla="*/ 241 w 805"/>
                  <a:gd name="T35" fmla="*/ 388 h 679"/>
                  <a:gd name="T36" fmla="*/ 300 w 805"/>
                  <a:gd name="T37" fmla="*/ 412 h 679"/>
                  <a:gd name="T38" fmla="*/ 332 w 805"/>
                  <a:gd name="T39" fmla="*/ 461 h 679"/>
                  <a:gd name="T40" fmla="*/ 386 w 805"/>
                  <a:gd name="T41" fmla="*/ 439 h 679"/>
                  <a:gd name="T42" fmla="*/ 424 w 805"/>
                  <a:gd name="T43" fmla="*/ 467 h 679"/>
                  <a:gd name="T44" fmla="*/ 446 w 805"/>
                  <a:gd name="T45" fmla="*/ 461 h 679"/>
                  <a:gd name="T46" fmla="*/ 492 w 805"/>
                  <a:gd name="T47" fmla="*/ 426 h 679"/>
                  <a:gd name="T48" fmla="*/ 525 w 805"/>
                  <a:gd name="T49" fmla="*/ 376 h 679"/>
                  <a:gd name="T50" fmla="*/ 521 w 805"/>
                  <a:gd name="T51" fmla="*/ 335 h 679"/>
                  <a:gd name="T52" fmla="*/ 537 w 805"/>
                  <a:gd name="T53" fmla="*/ 331 h 679"/>
                  <a:gd name="T54" fmla="*/ 553 w 805"/>
                  <a:gd name="T55" fmla="*/ 315 h 679"/>
                  <a:gd name="T56" fmla="*/ 575 w 805"/>
                  <a:gd name="T57" fmla="*/ 257 h 679"/>
                  <a:gd name="T58" fmla="*/ 597 w 805"/>
                  <a:gd name="T59" fmla="*/ 235 h 679"/>
                  <a:gd name="T60" fmla="*/ 581 w 805"/>
                  <a:gd name="T61" fmla="*/ 191 h 679"/>
                  <a:gd name="T62" fmla="*/ 545 w 805"/>
                  <a:gd name="T63" fmla="*/ 178 h 679"/>
                  <a:gd name="T64" fmla="*/ 549 w 805"/>
                  <a:gd name="T65" fmla="*/ 146 h 679"/>
                  <a:gd name="T66" fmla="*/ 567 w 805"/>
                  <a:gd name="T67" fmla="*/ 121 h 679"/>
                  <a:gd name="T68" fmla="*/ 569 w 805"/>
                  <a:gd name="T69" fmla="*/ 53 h 679"/>
                  <a:gd name="T70" fmla="*/ 567 w 805"/>
                  <a:gd name="T71" fmla="*/ 17 h 679"/>
                  <a:gd name="T72" fmla="*/ 611 w 805"/>
                  <a:gd name="T73" fmla="*/ 2 h 679"/>
                  <a:gd name="T74" fmla="*/ 653 w 805"/>
                  <a:gd name="T75" fmla="*/ 49 h 679"/>
                  <a:gd name="T76" fmla="*/ 726 w 805"/>
                  <a:gd name="T77" fmla="*/ 116 h 679"/>
                  <a:gd name="T78" fmla="*/ 762 w 805"/>
                  <a:gd name="T79" fmla="*/ 63 h 679"/>
                  <a:gd name="T80" fmla="*/ 762 w 805"/>
                  <a:gd name="T81" fmla="*/ 184 h 679"/>
                  <a:gd name="T82" fmla="*/ 772 w 805"/>
                  <a:gd name="T83" fmla="*/ 257 h 679"/>
                  <a:gd name="T84" fmla="*/ 762 w 805"/>
                  <a:gd name="T85" fmla="*/ 335 h 679"/>
                  <a:gd name="T86" fmla="*/ 738 w 805"/>
                  <a:gd name="T87" fmla="*/ 331 h 679"/>
                  <a:gd name="T88" fmla="*/ 701 w 805"/>
                  <a:gd name="T89" fmla="*/ 426 h 679"/>
                  <a:gd name="T90" fmla="*/ 675 w 805"/>
                  <a:gd name="T91" fmla="*/ 395 h 679"/>
                  <a:gd name="T92" fmla="*/ 633 w 805"/>
                  <a:gd name="T93" fmla="*/ 491 h 679"/>
                  <a:gd name="T94" fmla="*/ 669 w 805"/>
                  <a:gd name="T95" fmla="*/ 531 h 679"/>
                  <a:gd name="T96" fmla="*/ 716 w 805"/>
                  <a:gd name="T97" fmla="*/ 518 h 679"/>
                  <a:gd name="T98" fmla="*/ 701 w 805"/>
                  <a:gd name="T99" fmla="*/ 618 h 679"/>
                  <a:gd name="T100" fmla="*/ 728 w 805"/>
                  <a:gd name="T101" fmla="*/ 699 h 679"/>
                  <a:gd name="T102" fmla="*/ 754 w 805"/>
                  <a:gd name="T103" fmla="*/ 768 h 679"/>
                  <a:gd name="T104" fmla="*/ 740 w 805"/>
                  <a:gd name="T105" fmla="*/ 873 h 679"/>
                  <a:gd name="T106" fmla="*/ 724 w 805"/>
                  <a:gd name="T107" fmla="*/ 943 h 679"/>
                  <a:gd name="T108" fmla="*/ 698 w 805"/>
                  <a:gd name="T109" fmla="*/ 1011 h 679"/>
                  <a:gd name="T110" fmla="*/ 641 w 805"/>
                  <a:gd name="T111" fmla="*/ 1051 h 679"/>
                  <a:gd name="T112" fmla="*/ 603 w 805"/>
                  <a:gd name="T113" fmla="*/ 1116 h 679"/>
                  <a:gd name="T114" fmla="*/ 599 w 805"/>
                  <a:gd name="T115" fmla="*/ 1144 h 679"/>
                  <a:gd name="T116" fmla="*/ 589 w 805"/>
                  <a:gd name="T117" fmla="*/ 1100 h 679"/>
                  <a:gd name="T118" fmla="*/ 575 w 805"/>
                  <a:gd name="T119" fmla="*/ 1100 h 679"/>
                  <a:gd name="T120" fmla="*/ 444 w 805"/>
                  <a:gd name="T121" fmla="*/ 1184 h 679"/>
                  <a:gd name="T122" fmla="*/ 4 w 805"/>
                  <a:gd name="T123" fmla="*/ 664 h 67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5"/>
                  <a:gd name="T187" fmla="*/ 0 h 679"/>
                  <a:gd name="T188" fmla="*/ 805 w 805"/>
                  <a:gd name="T189" fmla="*/ 679 h 67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5" h="679">
                    <a:moveTo>
                      <a:pt x="4" y="380"/>
                    </a:moveTo>
                    <a:lnTo>
                      <a:pt x="8" y="368"/>
                    </a:lnTo>
                    <a:lnTo>
                      <a:pt x="18" y="360"/>
                    </a:lnTo>
                    <a:lnTo>
                      <a:pt x="12" y="356"/>
                    </a:lnTo>
                    <a:lnTo>
                      <a:pt x="14" y="346"/>
                    </a:lnTo>
                    <a:lnTo>
                      <a:pt x="10" y="340"/>
                    </a:lnTo>
                    <a:lnTo>
                      <a:pt x="4" y="342"/>
                    </a:lnTo>
                    <a:lnTo>
                      <a:pt x="0" y="340"/>
                    </a:lnTo>
                    <a:lnTo>
                      <a:pt x="6" y="334"/>
                    </a:lnTo>
                    <a:lnTo>
                      <a:pt x="2" y="326"/>
                    </a:lnTo>
                    <a:lnTo>
                      <a:pt x="12" y="320"/>
                    </a:lnTo>
                    <a:lnTo>
                      <a:pt x="12" y="310"/>
                    </a:lnTo>
                    <a:lnTo>
                      <a:pt x="20" y="308"/>
                    </a:lnTo>
                    <a:lnTo>
                      <a:pt x="22" y="302"/>
                    </a:lnTo>
                    <a:lnTo>
                      <a:pt x="30" y="300"/>
                    </a:lnTo>
                    <a:lnTo>
                      <a:pt x="36" y="308"/>
                    </a:lnTo>
                    <a:lnTo>
                      <a:pt x="44" y="308"/>
                    </a:lnTo>
                    <a:lnTo>
                      <a:pt x="50" y="304"/>
                    </a:lnTo>
                    <a:lnTo>
                      <a:pt x="52" y="292"/>
                    </a:lnTo>
                    <a:lnTo>
                      <a:pt x="56" y="296"/>
                    </a:lnTo>
                    <a:lnTo>
                      <a:pt x="74" y="298"/>
                    </a:lnTo>
                    <a:lnTo>
                      <a:pt x="74" y="290"/>
                    </a:lnTo>
                    <a:lnTo>
                      <a:pt x="82" y="288"/>
                    </a:lnTo>
                    <a:lnTo>
                      <a:pt x="88" y="288"/>
                    </a:lnTo>
                    <a:lnTo>
                      <a:pt x="92" y="288"/>
                    </a:lnTo>
                    <a:lnTo>
                      <a:pt x="98" y="280"/>
                    </a:lnTo>
                    <a:lnTo>
                      <a:pt x="102" y="280"/>
                    </a:lnTo>
                    <a:lnTo>
                      <a:pt x="110" y="256"/>
                    </a:lnTo>
                    <a:lnTo>
                      <a:pt x="108" y="248"/>
                    </a:lnTo>
                    <a:lnTo>
                      <a:pt x="110" y="228"/>
                    </a:lnTo>
                    <a:lnTo>
                      <a:pt x="102" y="228"/>
                    </a:lnTo>
                    <a:lnTo>
                      <a:pt x="106" y="224"/>
                    </a:lnTo>
                    <a:lnTo>
                      <a:pt x="122" y="220"/>
                    </a:lnTo>
                    <a:lnTo>
                      <a:pt x="140" y="218"/>
                    </a:lnTo>
                    <a:lnTo>
                      <a:pt x="134" y="214"/>
                    </a:lnTo>
                    <a:lnTo>
                      <a:pt x="140" y="194"/>
                    </a:lnTo>
                    <a:lnTo>
                      <a:pt x="162" y="196"/>
                    </a:lnTo>
                    <a:lnTo>
                      <a:pt x="172" y="186"/>
                    </a:lnTo>
                    <a:lnTo>
                      <a:pt x="174" y="180"/>
                    </a:lnTo>
                    <a:lnTo>
                      <a:pt x="174" y="164"/>
                    </a:lnTo>
                    <a:lnTo>
                      <a:pt x="180" y="158"/>
                    </a:lnTo>
                    <a:lnTo>
                      <a:pt x="188" y="156"/>
                    </a:lnTo>
                    <a:lnTo>
                      <a:pt x="194" y="142"/>
                    </a:lnTo>
                    <a:lnTo>
                      <a:pt x="204" y="144"/>
                    </a:lnTo>
                    <a:lnTo>
                      <a:pt x="218" y="162"/>
                    </a:lnTo>
                    <a:lnTo>
                      <a:pt x="224" y="160"/>
                    </a:lnTo>
                    <a:lnTo>
                      <a:pt x="230" y="164"/>
                    </a:lnTo>
                    <a:lnTo>
                      <a:pt x="234" y="162"/>
                    </a:lnTo>
                    <a:lnTo>
                      <a:pt x="240" y="170"/>
                    </a:lnTo>
                    <a:lnTo>
                      <a:pt x="238" y="180"/>
                    </a:lnTo>
                    <a:lnTo>
                      <a:pt x="242" y="182"/>
                    </a:lnTo>
                    <a:lnTo>
                      <a:pt x="250" y="196"/>
                    </a:lnTo>
                    <a:lnTo>
                      <a:pt x="250" y="214"/>
                    </a:lnTo>
                    <a:lnTo>
                      <a:pt x="246" y="222"/>
                    </a:lnTo>
                    <a:lnTo>
                      <a:pt x="268" y="220"/>
                    </a:lnTo>
                    <a:lnTo>
                      <a:pt x="280" y="220"/>
                    </a:lnTo>
                    <a:lnTo>
                      <a:pt x="310" y="236"/>
                    </a:lnTo>
                    <a:lnTo>
                      <a:pt x="314" y="250"/>
                    </a:lnTo>
                    <a:lnTo>
                      <a:pt x="328" y="266"/>
                    </a:lnTo>
                    <a:lnTo>
                      <a:pt x="342" y="264"/>
                    </a:lnTo>
                    <a:lnTo>
                      <a:pt x="356" y="254"/>
                    </a:lnTo>
                    <a:lnTo>
                      <a:pt x="376" y="254"/>
                    </a:lnTo>
                    <a:lnTo>
                      <a:pt x="396" y="252"/>
                    </a:lnTo>
                    <a:lnTo>
                      <a:pt x="400" y="256"/>
                    </a:lnTo>
                    <a:lnTo>
                      <a:pt x="416" y="266"/>
                    </a:lnTo>
                    <a:lnTo>
                      <a:pt x="434" y="268"/>
                    </a:lnTo>
                    <a:lnTo>
                      <a:pt x="442" y="266"/>
                    </a:lnTo>
                    <a:lnTo>
                      <a:pt x="444" y="276"/>
                    </a:lnTo>
                    <a:lnTo>
                      <a:pt x="456" y="264"/>
                    </a:lnTo>
                    <a:lnTo>
                      <a:pt x="482" y="248"/>
                    </a:lnTo>
                    <a:lnTo>
                      <a:pt x="492" y="246"/>
                    </a:lnTo>
                    <a:lnTo>
                      <a:pt x="502" y="244"/>
                    </a:lnTo>
                    <a:lnTo>
                      <a:pt x="508" y="244"/>
                    </a:lnTo>
                    <a:lnTo>
                      <a:pt x="524" y="236"/>
                    </a:lnTo>
                    <a:lnTo>
                      <a:pt x="540" y="216"/>
                    </a:lnTo>
                    <a:lnTo>
                      <a:pt x="534" y="204"/>
                    </a:lnTo>
                    <a:lnTo>
                      <a:pt x="534" y="196"/>
                    </a:lnTo>
                    <a:lnTo>
                      <a:pt x="536" y="192"/>
                    </a:lnTo>
                    <a:lnTo>
                      <a:pt x="540" y="190"/>
                    </a:lnTo>
                    <a:lnTo>
                      <a:pt x="548" y="188"/>
                    </a:lnTo>
                    <a:lnTo>
                      <a:pt x="552" y="190"/>
                    </a:lnTo>
                    <a:lnTo>
                      <a:pt x="554" y="196"/>
                    </a:lnTo>
                    <a:lnTo>
                      <a:pt x="564" y="190"/>
                    </a:lnTo>
                    <a:lnTo>
                      <a:pt x="568" y="180"/>
                    </a:lnTo>
                    <a:lnTo>
                      <a:pt x="572" y="172"/>
                    </a:lnTo>
                    <a:lnTo>
                      <a:pt x="586" y="166"/>
                    </a:lnTo>
                    <a:lnTo>
                      <a:pt x="590" y="148"/>
                    </a:lnTo>
                    <a:lnTo>
                      <a:pt x="590" y="138"/>
                    </a:lnTo>
                    <a:lnTo>
                      <a:pt x="604" y="130"/>
                    </a:lnTo>
                    <a:lnTo>
                      <a:pt x="612" y="134"/>
                    </a:lnTo>
                    <a:lnTo>
                      <a:pt x="616" y="122"/>
                    </a:lnTo>
                    <a:lnTo>
                      <a:pt x="610" y="114"/>
                    </a:lnTo>
                    <a:lnTo>
                      <a:pt x="596" y="110"/>
                    </a:lnTo>
                    <a:lnTo>
                      <a:pt x="584" y="118"/>
                    </a:lnTo>
                    <a:lnTo>
                      <a:pt x="564" y="120"/>
                    </a:lnTo>
                    <a:lnTo>
                      <a:pt x="560" y="102"/>
                    </a:lnTo>
                    <a:lnTo>
                      <a:pt x="554" y="88"/>
                    </a:lnTo>
                    <a:lnTo>
                      <a:pt x="556" y="80"/>
                    </a:lnTo>
                    <a:lnTo>
                      <a:pt x="564" y="84"/>
                    </a:lnTo>
                    <a:lnTo>
                      <a:pt x="578" y="84"/>
                    </a:lnTo>
                    <a:lnTo>
                      <a:pt x="578" y="76"/>
                    </a:lnTo>
                    <a:lnTo>
                      <a:pt x="582" y="70"/>
                    </a:lnTo>
                    <a:lnTo>
                      <a:pt x="578" y="66"/>
                    </a:lnTo>
                    <a:lnTo>
                      <a:pt x="582" y="40"/>
                    </a:lnTo>
                    <a:lnTo>
                      <a:pt x="584" y="30"/>
                    </a:lnTo>
                    <a:lnTo>
                      <a:pt x="572" y="22"/>
                    </a:lnTo>
                    <a:lnTo>
                      <a:pt x="574" y="16"/>
                    </a:lnTo>
                    <a:lnTo>
                      <a:pt x="582" y="10"/>
                    </a:lnTo>
                    <a:lnTo>
                      <a:pt x="598" y="4"/>
                    </a:lnTo>
                    <a:lnTo>
                      <a:pt x="616" y="0"/>
                    </a:lnTo>
                    <a:lnTo>
                      <a:pt x="626" y="2"/>
                    </a:lnTo>
                    <a:lnTo>
                      <a:pt x="634" y="6"/>
                    </a:lnTo>
                    <a:lnTo>
                      <a:pt x="656" y="18"/>
                    </a:lnTo>
                    <a:lnTo>
                      <a:pt x="668" y="28"/>
                    </a:lnTo>
                    <a:lnTo>
                      <a:pt x="690" y="46"/>
                    </a:lnTo>
                    <a:lnTo>
                      <a:pt x="730" y="52"/>
                    </a:lnTo>
                    <a:lnTo>
                      <a:pt x="746" y="66"/>
                    </a:lnTo>
                    <a:lnTo>
                      <a:pt x="768" y="56"/>
                    </a:lnTo>
                    <a:lnTo>
                      <a:pt x="768" y="50"/>
                    </a:lnTo>
                    <a:lnTo>
                      <a:pt x="782" y="36"/>
                    </a:lnTo>
                    <a:lnTo>
                      <a:pt x="792" y="42"/>
                    </a:lnTo>
                    <a:lnTo>
                      <a:pt x="798" y="100"/>
                    </a:lnTo>
                    <a:lnTo>
                      <a:pt x="782" y="106"/>
                    </a:lnTo>
                    <a:lnTo>
                      <a:pt x="804" y="144"/>
                    </a:lnTo>
                    <a:lnTo>
                      <a:pt x="798" y="156"/>
                    </a:lnTo>
                    <a:lnTo>
                      <a:pt x="792" y="148"/>
                    </a:lnTo>
                    <a:lnTo>
                      <a:pt x="788" y="164"/>
                    </a:lnTo>
                    <a:lnTo>
                      <a:pt x="778" y="180"/>
                    </a:lnTo>
                    <a:lnTo>
                      <a:pt x="782" y="192"/>
                    </a:lnTo>
                    <a:lnTo>
                      <a:pt x="768" y="188"/>
                    </a:lnTo>
                    <a:lnTo>
                      <a:pt x="758" y="184"/>
                    </a:lnTo>
                    <a:lnTo>
                      <a:pt x="758" y="190"/>
                    </a:lnTo>
                    <a:lnTo>
                      <a:pt x="754" y="204"/>
                    </a:lnTo>
                    <a:lnTo>
                      <a:pt x="742" y="228"/>
                    </a:lnTo>
                    <a:lnTo>
                      <a:pt x="720" y="244"/>
                    </a:lnTo>
                    <a:lnTo>
                      <a:pt x="714" y="260"/>
                    </a:lnTo>
                    <a:lnTo>
                      <a:pt x="702" y="238"/>
                    </a:lnTo>
                    <a:lnTo>
                      <a:pt x="690" y="226"/>
                    </a:lnTo>
                    <a:lnTo>
                      <a:pt x="674" y="250"/>
                    </a:lnTo>
                    <a:lnTo>
                      <a:pt x="666" y="274"/>
                    </a:lnTo>
                    <a:lnTo>
                      <a:pt x="648" y="282"/>
                    </a:lnTo>
                    <a:lnTo>
                      <a:pt x="658" y="294"/>
                    </a:lnTo>
                    <a:lnTo>
                      <a:pt x="670" y="292"/>
                    </a:lnTo>
                    <a:lnTo>
                      <a:pt x="684" y="304"/>
                    </a:lnTo>
                    <a:lnTo>
                      <a:pt x="704" y="292"/>
                    </a:lnTo>
                    <a:lnTo>
                      <a:pt x="724" y="290"/>
                    </a:lnTo>
                    <a:lnTo>
                      <a:pt x="736" y="296"/>
                    </a:lnTo>
                    <a:lnTo>
                      <a:pt x="710" y="316"/>
                    </a:lnTo>
                    <a:lnTo>
                      <a:pt x="698" y="350"/>
                    </a:lnTo>
                    <a:lnTo>
                      <a:pt x="720" y="354"/>
                    </a:lnTo>
                    <a:lnTo>
                      <a:pt x="742" y="380"/>
                    </a:lnTo>
                    <a:lnTo>
                      <a:pt x="760" y="392"/>
                    </a:lnTo>
                    <a:lnTo>
                      <a:pt x="748" y="400"/>
                    </a:lnTo>
                    <a:lnTo>
                      <a:pt x="742" y="412"/>
                    </a:lnTo>
                    <a:lnTo>
                      <a:pt x="772" y="416"/>
                    </a:lnTo>
                    <a:lnTo>
                      <a:pt x="774" y="440"/>
                    </a:lnTo>
                    <a:lnTo>
                      <a:pt x="772" y="464"/>
                    </a:lnTo>
                    <a:lnTo>
                      <a:pt x="762" y="488"/>
                    </a:lnTo>
                    <a:lnTo>
                      <a:pt x="760" y="500"/>
                    </a:lnTo>
                    <a:lnTo>
                      <a:pt x="762" y="502"/>
                    </a:lnTo>
                    <a:lnTo>
                      <a:pt x="758" y="520"/>
                    </a:lnTo>
                    <a:lnTo>
                      <a:pt x="744" y="540"/>
                    </a:lnTo>
                    <a:lnTo>
                      <a:pt x="734" y="560"/>
                    </a:lnTo>
                    <a:lnTo>
                      <a:pt x="720" y="564"/>
                    </a:lnTo>
                    <a:lnTo>
                      <a:pt x="716" y="580"/>
                    </a:lnTo>
                    <a:lnTo>
                      <a:pt x="684" y="594"/>
                    </a:lnTo>
                    <a:lnTo>
                      <a:pt x="668" y="594"/>
                    </a:lnTo>
                    <a:lnTo>
                      <a:pt x="656" y="602"/>
                    </a:lnTo>
                    <a:lnTo>
                      <a:pt x="658" y="616"/>
                    </a:lnTo>
                    <a:lnTo>
                      <a:pt x="618" y="632"/>
                    </a:lnTo>
                    <a:lnTo>
                      <a:pt x="618" y="640"/>
                    </a:lnTo>
                    <a:lnTo>
                      <a:pt x="614" y="644"/>
                    </a:lnTo>
                    <a:lnTo>
                      <a:pt x="618" y="650"/>
                    </a:lnTo>
                    <a:lnTo>
                      <a:pt x="614" y="656"/>
                    </a:lnTo>
                    <a:lnTo>
                      <a:pt x="608" y="652"/>
                    </a:lnTo>
                    <a:lnTo>
                      <a:pt x="602" y="642"/>
                    </a:lnTo>
                    <a:lnTo>
                      <a:pt x="604" y="630"/>
                    </a:lnTo>
                    <a:lnTo>
                      <a:pt x="600" y="630"/>
                    </a:lnTo>
                    <a:lnTo>
                      <a:pt x="594" y="636"/>
                    </a:lnTo>
                    <a:lnTo>
                      <a:pt x="590" y="630"/>
                    </a:lnTo>
                    <a:lnTo>
                      <a:pt x="582" y="632"/>
                    </a:lnTo>
                    <a:lnTo>
                      <a:pt x="572" y="634"/>
                    </a:lnTo>
                    <a:lnTo>
                      <a:pt x="454" y="678"/>
                    </a:lnTo>
                    <a:lnTo>
                      <a:pt x="124" y="560"/>
                    </a:lnTo>
                    <a:lnTo>
                      <a:pt x="34" y="486"/>
                    </a:lnTo>
                    <a:lnTo>
                      <a:pt x="4" y="38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92" name="Freeform 160"/>
              <p:cNvSpPr>
                <a:spLocks/>
              </p:cNvSpPr>
              <p:nvPr/>
            </p:nvSpPr>
            <p:spPr bwMode="ltGray">
              <a:xfrm>
                <a:off x="4255" y="2740"/>
                <a:ext cx="73" cy="107"/>
              </a:xfrm>
              <a:custGeom>
                <a:avLst/>
                <a:gdLst>
                  <a:gd name="T0" fmla="*/ 0 w 75"/>
                  <a:gd name="T1" fmla="*/ 2 h 95"/>
                  <a:gd name="T2" fmla="*/ 2 w 75"/>
                  <a:gd name="T3" fmla="*/ 18 h 95"/>
                  <a:gd name="T4" fmla="*/ 2 w 75"/>
                  <a:gd name="T5" fmla="*/ 54 h 95"/>
                  <a:gd name="T6" fmla="*/ 8 w 75"/>
                  <a:gd name="T7" fmla="*/ 66 h 95"/>
                  <a:gd name="T8" fmla="*/ 6 w 75"/>
                  <a:gd name="T9" fmla="*/ 77 h 95"/>
                  <a:gd name="T10" fmla="*/ 14 w 75"/>
                  <a:gd name="T11" fmla="*/ 104 h 95"/>
                  <a:gd name="T12" fmla="*/ 18 w 75"/>
                  <a:gd name="T13" fmla="*/ 124 h 95"/>
                  <a:gd name="T14" fmla="*/ 18 w 75"/>
                  <a:gd name="T15" fmla="*/ 130 h 95"/>
                  <a:gd name="T16" fmla="*/ 25 w 75"/>
                  <a:gd name="T17" fmla="*/ 133 h 95"/>
                  <a:gd name="T18" fmla="*/ 33 w 75"/>
                  <a:gd name="T19" fmla="*/ 144 h 95"/>
                  <a:gd name="T20" fmla="*/ 37 w 75"/>
                  <a:gd name="T21" fmla="*/ 153 h 95"/>
                  <a:gd name="T22" fmla="*/ 49 w 75"/>
                  <a:gd name="T23" fmla="*/ 160 h 95"/>
                  <a:gd name="T24" fmla="*/ 52 w 75"/>
                  <a:gd name="T25" fmla="*/ 168 h 95"/>
                  <a:gd name="T26" fmla="*/ 56 w 75"/>
                  <a:gd name="T27" fmla="*/ 170 h 95"/>
                  <a:gd name="T28" fmla="*/ 64 w 75"/>
                  <a:gd name="T29" fmla="*/ 162 h 95"/>
                  <a:gd name="T30" fmla="*/ 64 w 75"/>
                  <a:gd name="T31" fmla="*/ 153 h 95"/>
                  <a:gd name="T32" fmla="*/ 58 w 75"/>
                  <a:gd name="T33" fmla="*/ 124 h 95"/>
                  <a:gd name="T34" fmla="*/ 54 w 75"/>
                  <a:gd name="T35" fmla="*/ 113 h 95"/>
                  <a:gd name="T36" fmla="*/ 53 w 75"/>
                  <a:gd name="T37" fmla="*/ 113 h 95"/>
                  <a:gd name="T38" fmla="*/ 52 w 75"/>
                  <a:gd name="T39" fmla="*/ 90 h 95"/>
                  <a:gd name="T40" fmla="*/ 54 w 75"/>
                  <a:gd name="T41" fmla="*/ 77 h 95"/>
                  <a:gd name="T42" fmla="*/ 54 w 75"/>
                  <a:gd name="T43" fmla="*/ 66 h 95"/>
                  <a:gd name="T44" fmla="*/ 51 w 75"/>
                  <a:gd name="T45" fmla="*/ 41 h 95"/>
                  <a:gd name="T46" fmla="*/ 31 w 75"/>
                  <a:gd name="T47" fmla="*/ 9 h 95"/>
                  <a:gd name="T48" fmla="*/ 18 w 75"/>
                  <a:gd name="T49" fmla="*/ 0 h 95"/>
                  <a:gd name="T50" fmla="*/ 0 w 75"/>
                  <a:gd name="T51" fmla="*/ 2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95"/>
                  <a:gd name="T80" fmla="*/ 75 w 75"/>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95">
                    <a:moveTo>
                      <a:pt x="0" y="2"/>
                    </a:moveTo>
                    <a:lnTo>
                      <a:pt x="2" y="10"/>
                    </a:lnTo>
                    <a:lnTo>
                      <a:pt x="2" y="30"/>
                    </a:lnTo>
                    <a:lnTo>
                      <a:pt x="8" y="36"/>
                    </a:lnTo>
                    <a:lnTo>
                      <a:pt x="6" y="42"/>
                    </a:lnTo>
                    <a:lnTo>
                      <a:pt x="14" y="58"/>
                    </a:lnTo>
                    <a:lnTo>
                      <a:pt x="20" y="68"/>
                    </a:lnTo>
                    <a:lnTo>
                      <a:pt x="20" y="72"/>
                    </a:lnTo>
                    <a:lnTo>
                      <a:pt x="30" y="74"/>
                    </a:lnTo>
                    <a:lnTo>
                      <a:pt x="38" y="80"/>
                    </a:lnTo>
                    <a:lnTo>
                      <a:pt x="42" y="84"/>
                    </a:lnTo>
                    <a:lnTo>
                      <a:pt x="54" y="88"/>
                    </a:lnTo>
                    <a:lnTo>
                      <a:pt x="58" y="92"/>
                    </a:lnTo>
                    <a:lnTo>
                      <a:pt x="66" y="94"/>
                    </a:lnTo>
                    <a:lnTo>
                      <a:pt x="74" y="90"/>
                    </a:lnTo>
                    <a:lnTo>
                      <a:pt x="74" y="84"/>
                    </a:lnTo>
                    <a:lnTo>
                      <a:pt x="68" y="68"/>
                    </a:lnTo>
                    <a:lnTo>
                      <a:pt x="62" y="62"/>
                    </a:lnTo>
                    <a:lnTo>
                      <a:pt x="60" y="62"/>
                    </a:lnTo>
                    <a:lnTo>
                      <a:pt x="58" y="50"/>
                    </a:lnTo>
                    <a:lnTo>
                      <a:pt x="62" y="42"/>
                    </a:lnTo>
                    <a:lnTo>
                      <a:pt x="62" y="36"/>
                    </a:lnTo>
                    <a:lnTo>
                      <a:pt x="56" y="22"/>
                    </a:lnTo>
                    <a:lnTo>
                      <a:pt x="36" y="4"/>
                    </a:lnTo>
                    <a:lnTo>
                      <a:pt x="20" y="0"/>
                    </a:lnTo>
                    <a:lnTo>
                      <a:pt x="0"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93" name="Freeform 161"/>
              <p:cNvSpPr>
                <a:spLocks/>
              </p:cNvSpPr>
              <p:nvPr/>
            </p:nvSpPr>
            <p:spPr bwMode="ltGray">
              <a:xfrm>
                <a:off x="4427" y="2667"/>
                <a:ext cx="184" cy="182"/>
              </a:xfrm>
              <a:custGeom>
                <a:avLst/>
                <a:gdLst>
                  <a:gd name="T0" fmla="*/ 139 w 185"/>
                  <a:gd name="T1" fmla="*/ 103 h 163"/>
                  <a:gd name="T2" fmla="*/ 149 w 185"/>
                  <a:gd name="T3" fmla="*/ 87 h 163"/>
                  <a:gd name="T4" fmla="*/ 151 w 185"/>
                  <a:gd name="T5" fmla="*/ 84 h 163"/>
                  <a:gd name="T6" fmla="*/ 161 w 185"/>
                  <a:gd name="T7" fmla="*/ 87 h 163"/>
                  <a:gd name="T8" fmla="*/ 173 w 185"/>
                  <a:gd name="T9" fmla="*/ 73 h 163"/>
                  <a:gd name="T10" fmla="*/ 163 w 185"/>
                  <a:gd name="T11" fmla="*/ 70 h 163"/>
                  <a:gd name="T12" fmla="*/ 169 w 185"/>
                  <a:gd name="T13" fmla="*/ 58 h 163"/>
                  <a:gd name="T14" fmla="*/ 179 w 185"/>
                  <a:gd name="T15" fmla="*/ 51 h 163"/>
                  <a:gd name="T16" fmla="*/ 179 w 185"/>
                  <a:gd name="T17" fmla="*/ 41 h 163"/>
                  <a:gd name="T18" fmla="*/ 175 w 185"/>
                  <a:gd name="T19" fmla="*/ 41 h 163"/>
                  <a:gd name="T20" fmla="*/ 169 w 185"/>
                  <a:gd name="T21" fmla="*/ 35 h 163"/>
                  <a:gd name="T22" fmla="*/ 159 w 185"/>
                  <a:gd name="T23" fmla="*/ 35 h 163"/>
                  <a:gd name="T24" fmla="*/ 159 w 185"/>
                  <a:gd name="T25" fmla="*/ 25 h 163"/>
                  <a:gd name="T26" fmla="*/ 147 w 185"/>
                  <a:gd name="T27" fmla="*/ 13 h 163"/>
                  <a:gd name="T28" fmla="*/ 145 w 185"/>
                  <a:gd name="T29" fmla="*/ 17 h 163"/>
                  <a:gd name="T30" fmla="*/ 141 w 185"/>
                  <a:gd name="T31" fmla="*/ 0 h 163"/>
                  <a:gd name="T32" fmla="*/ 135 w 185"/>
                  <a:gd name="T33" fmla="*/ 13 h 163"/>
                  <a:gd name="T34" fmla="*/ 131 w 185"/>
                  <a:gd name="T35" fmla="*/ 4 h 163"/>
                  <a:gd name="T36" fmla="*/ 121 w 185"/>
                  <a:gd name="T37" fmla="*/ 35 h 163"/>
                  <a:gd name="T38" fmla="*/ 113 w 185"/>
                  <a:gd name="T39" fmla="*/ 63 h 163"/>
                  <a:gd name="T40" fmla="*/ 107 w 185"/>
                  <a:gd name="T41" fmla="*/ 63 h 163"/>
                  <a:gd name="T42" fmla="*/ 101 w 185"/>
                  <a:gd name="T43" fmla="*/ 73 h 163"/>
                  <a:gd name="T44" fmla="*/ 109 w 185"/>
                  <a:gd name="T45" fmla="*/ 84 h 163"/>
                  <a:gd name="T46" fmla="*/ 103 w 185"/>
                  <a:gd name="T47" fmla="*/ 84 h 163"/>
                  <a:gd name="T48" fmla="*/ 107 w 185"/>
                  <a:gd name="T49" fmla="*/ 105 h 163"/>
                  <a:gd name="T50" fmla="*/ 99 w 185"/>
                  <a:gd name="T51" fmla="*/ 92 h 163"/>
                  <a:gd name="T52" fmla="*/ 97 w 185"/>
                  <a:gd name="T53" fmla="*/ 105 h 163"/>
                  <a:gd name="T54" fmla="*/ 95 w 185"/>
                  <a:gd name="T55" fmla="*/ 116 h 163"/>
                  <a:gd name="T56" fmla="*/ 92 w 185"/>
                  <a:gd name="T57" fmla="*/ 116 h 163"/>
                  <a:gd name="T58" fmla="*/ 90 w 185"/>
                  <a:gd name="T59" fmla="*/ 97 h 163"/>
                  <a:gd name="T60" fmla="*/ 84 w 185"/>
                  <a:gd name="T61" fmla="*/ 105 h 163"/>
                  <a:gd name="T62" fmla="*/ 80 w 185"/>
                  <a:gd name="T63" fmla="*/ 121 h 163"/>
                  <a:gd name="T64" fmla="*/ 68 w 185"/>
                  <a:gd name="T65" fmla="*/ 143 h 163"/>
                  <a:gd name="T66" fmla="*/ 66 w 185"/>
                  <a:gd name="T67" fmla="*/ 152 h 163"/>
                  <a:gd name="T68" fmla="*/ 52 w 185"/>
                  <a:gd name="T69" fmla="*/ 174 h 163"/>
                  <a:gd name="T70" fmla="*/ 38 w 185"/>
                  <a:gd name="T71" fmla="*/ 189 h 163"/>
                  <a:gd name="T72" fmla="*/ 38 w 185"/>
                  <a:gd name="T73" fmla="*/ 199 h 163"/>
                  <a:gd name="T74" fmla="*/ 30 w 185"/>
                  <a:gd name="T75" fmla="*/ 232 h 163"/>
                  <a:gd name="T76" fmla="*/ 18 w 185"/>
                  <a:gd name="T77" fmla="*/ 226 h 163"/>
                  <a:gd name="T78" fmla="*/ 12 w 185"/>
                  <a:gd name="T79" fmla="*/ 228 h 163"/>
                  <a:gd name="T80" fmla="*/ 6 w 185"/>
                  <a:gd name="T81" fmla="*/ 232 h 163"/>
                  <a:gd name="T82" fmla="*/ 4 w 185"/>
                  <a:gd name="T83" fmla="*/ 223 h 163"/>
                  <a:gd name="T84" fmla="*/ 0 w 185"/>
                  <a:gd name="T85" fmla="*/ 239 h 163"/>
                  <a:gd name="T86" fmla="*/ 26 w 185"/>
                  <a:gd name="T87" fmla="*/ 281 h 163"/>
                  <a:gd name="T88" fmla="*/ 76 w 185"/>
                  <a:gd name="T89" fmla="*/ 242 h 163"/>
                  <a:gd name="T90" fmla="*/ 123 w 185"/>
                  <a:gd name="T91" fmla="*/ 146 h 163"/>
                  <a:gd name="T92" fmla="*/ 129 w 185"/>
                  <a:gd name="T93" fmla="*/ 105 h 163"/>
                  <a:gd name="T94" fmla="*/ 139 w 185"/>
                  <a:gd name="T95" fmla="*/ 103 h 16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5"/>
                  <a:gd name="T145" fmla="*/ 0 h 163"/>
                  <a:gd name="T146" fmla="*/ 185 w 185"/>
                  <a:gd name="T147" fmla="*/ 163 h 16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5" h="163">
                    <a:moveTo>
                      <a:pt x="144" y="58"/>
                    </a:moveTo>
                    <a:lnTo>
                      <a:pt x="154" y="50"/>
                    </a:lnTo>
                    <a:lnTo>
                      <a:pt x="156" y="48"/>
                    </a:lnTo>
                    <a:lnTo>
                      <a:pt x="166" y="50"/>
                    </a:lnTo>
                    <a:lnTo>
                      <a:pt x="178" y="42"/>
                    </a:lnTo>
                    <a:lnTo>
                      <a:pt x="168" y="40"/>
                    </a:lnTo>
                    <a:lnTo>
                      <a:pt x="174" y="34"/>
                    </a:lnTo>
                    <a:lnTo>
                      <a:pt x="184" y="30"/>
                    </a:lnTo>
                    <a:lnTo>
                      <a:pt x="184" y="24"/>
                    </a:lnTo>
                    <a:lnTo>
                      <a:pt x="180" y="24"/>
                    </a:lnTo>
                    <a:lnTo>
                      <a:pt x="174" y="20"/>
                    </a:lnTo>
                    <a:lnTo>
                      <a:pt x="164" y="20"/>
                    </a:lnTo>
                    <a:lnTo>
                      <a:pt x="164" y="14"/>
                    </a:lnTo>
                    <a:lnTo>
                      <a:pt x="152" y="8"/>
                    </a:lnTo>
                    <a:lnTo>
                      <a:pt x="150" y="10"/>
                    </a:lnTo>
                    <a:lnTo>
                      <a:pt x="146" y="0"/>
                    </a:lnTo>
                    <a:lnTo>
                      <a:pt x="140" y="8"/>
                    </a:lnTo>
                    <a:lnTo>
                      <a:pt x="136" y="4"/>
                    </a:lnTo>
                    <a:lnTo>
                      <a:pt x="126" y="20"/>
                    </a:lnTo>
                    <a:lnTo>
                      <a:pt x="118" y="36"/>
                    </a:lnTo>
                    <a:lnTo>
                      <a:pt x="112" y="36"/>
                    </a:lnTo>
                    <a:lnTo>
                      <a:pt x="106" y="42"/>
                    </a:lnTo>
                    <a:lnTo>
                      <a:pt x="114" y="48"/>
                    </a:lnTo>
                    <a:lnTo>
                      <a:pt x="108" y="48"/>
                    </a:lnTo>
                    <a:lnTo>
                      <a:pt x="112" y="60"/>
                    </a:lnTo>
                    <a:lnTo>
                      <a:pt x="104" y="52"/>
                    </a:lnTo>
                    <a:lnTo>
                      <a:pt x="102" y="60"/>
                    </a:lnTo>
                    <a:lnTo>
                      <a:pt x="100" y="66"/>
                    </a:lnTo>
                    <a:lnTo>
                      <a:pt x="96" y="66"/>
                    </a:lnTo>
                    <a:lnTo>
                      <a:pt x="90" y="56"/>
                    </a:lnTo>
                    <a:lnTo>
                      <a:pt x="84" y="60"/>
                    </a:lnTo>
                    <a:lnTo>
                      <a:pt x="80" y="70"/>
                    </a:lnTo>
                    <a:lnTo>
                      <a:pt x="68" y="82"/>
                    </a:lnTo>
                    <a:lnTo>
                      <a:pt x="66" y="88"/>
                    </a:lnTo>
                    <a:lnTo>
                      <a:pt x="52" y="100"/>
                    </a:lnTo>
                    <a:lnTo>
                      <a:pt x="38" y="108"/>
                    </a:lnTo>
                    <a:lnTo>
                      <a:pt x="38" y="114"/>
                    </a:lnTo>
                    <a:lnTo>
                      <a:pt x="30" y="134"/>
                    </a:lnTo>
                    <a:lnTo>
                      <a:pt x="18" y="130"/>
                    </a:lnTo>
                    <a:lnTo>
                      <a:pt x="12" y="132"/>
                    </a:lnTo>
                    <a:lnTo>
                      <a:pt x="6" y="134"/>
                    </a:lnTo>
                    <a:lnTo>
                      <a:pt x="4" y="128"/>
                    </a:lnTo>
                    <a:lnTo>
                      <a:pt x="0" y="138"/>
                    </a:lnTo>
                    <a:lnTo>
                      <a:pt x="26" y="162"/>
                    </a:lnTo>
                    <a:lnTo>
                      <a:pt x="76" y="140"/>
                    </a:lnTo>
                    <a:lnTo>
                      <a:pt x="128" y="84"/>
                    </a:lnTo>
                    <a:lnTo>
                      <a:pt x="134" y="60"/>
                    </a:lnTo>
                    <a:lnTo>
                      <a:pt x="144" y="5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94" name="Freeform 162"/>
              <p:cNvSpPr>
                <a:spLocks/>
              </p:cNvSpPr>
              <p:nvPr/>
            </p:nvSpPr>
            <p:spPr bwMode="ltGray">
              <a:xfrm>
                <a:off x="4276" y="2365"/>
                <a:ext cx="146" cy="318"/>
              </a:xfrm>
              <a:custGeom>
                <a:avLst/>
                <a:gdLst>
                  <a:gd name="T0" fmla="*/ 12 w 147"/>
                  <a:gd name="T1" fmla="*/ 35 h 285"/>
                  <a:gd name="T2" fmla="*/ 24 w 147"/>
                  <a:gd name="T3" fmla="*/ 35 h 285"/>
                  <a:gd name="T4" fmla="*/ 26 w 147"/>
                  <a:gd name="T5" fmla="*/ 25 h 285"/>
                  <a:gd name="T6" fmla="*/ 40 w 147"/>
                  <a:gd name="T7" fmla="*/ 25 h 285"/>
                  <a:gd name="T8" fmla="*/ 54 w 147"/>
                  <a:gd name="T9" fmla="*/ 13 h 285"/>
                  <a:gd name="T10" fmla="*/ 52 w 147"/>
                  <a:gd name="T11" fmla="*/ 0 h 285"/>
                  <a:gd name="T12" fmla="*/ 62 w 147"/>
                  <a:gd name="T13" fmla="*/ 2 h 285"/>
                  <a:gd name="T14" fmla="*/ 64 w 147"/>
                  <a:gd name="T15" fmla="*/ 13 h 285"/>
                  <a:gd name="T16" fmla="*/ 75 w 147"/>
                  <a:gd name="T17" fmla="*/ 13 h 285"/>
                  <a:gd name="T18" fmla="*/ 85 w 147"/>
                  <a:gd name="T19" fmla="*/ 13 h 285"/>
                  <a:gd name="T20" fmla="*/ 87 w 147"/>
                  <a:gd name="T21" fmla="*/ 21 h 285"/>
                  <a:gd name="T22" fmla="*/ 83 w 147"/>
                  <a:gd name="T23" fmla="*/ 28 h 285"/>
                  <a:gd name="T24" fmla="*/ 85 w 147"/>
                  <a:gd name="T25" fmla="*/ 41 h 285"/>
                  <a:gd name="T26" fmla="*/ 93 w 147"/>
                  <a:gd name="T27" fmla="*/ 39 h 285"/>
                  <a:gd name="T28" fmla="*/ 103 w 147"/>
                  <a:gd name="T29" fmla="*/ 39 h 285"/>
                  <a:gd name="T30" fmla="*/ 99 w 147"/>
                  <a:gd name="T31" fmla="*/ 49 h 285"/>
                  <a:gd name="T32" fmla="*/ 95 w 147"/>
                  <a:gd name="T33" fmla="*/ 62 h 285"/>
                  <a:gd name="T34" fmla="*/ 85 w 147"/>
                  <a:gd name="T35" fmla="*/ 69 h 285"/>
                  <a:gd name="T36" fmla="*/ 83 w 147"/>
                  <a:gd name="T37" fmla="*/ 86 h 285"/>
                  <a:gd name="T38" fmla="*/ 73 w 147"/>
                  <a:gd name="T39" fmla="*/ 118 h 285"/>
                  <a:gd name="T40" fmla="*/ 73 w 147"/>
                  <a:gd name="T41" fmla="*/ 132 h 285"/>
                  <a:gd name="T42" fmla="*/ 73 w 147"/>
                  <a:gd name="T43" fmla="*/ 137 h 285"/>
                  <a:gd name="T44" fmla="*/ 72 w 147"/>
                  <a:gd name="T45" fmla="*/ 146 h 285"/>
                  <a:gd name="T46" fmla="*/ 83 w 147"/>
                  <a:gd name="T47" fmla="*/ 173 h 285"/>
                  <a:gd name="T48" fmla="*/ 85 w 147"/>
                  <a:gd name="T49" fmla="*/ 183 h 285"/>
                  <a:gd name="T50" fmla="*/ 85 w 147"/>
                  <a:gd name="T51" fmla="*/ 187 h 285"/>
                  <a:gd name="T52" fmla="*/ 97 w 147"/>
                  <a:gd name="T53" fmla="*/ 201 h 285"/>
                  <a:gd name="T54" fmla="*/ 103 w 147"/>
                  <a:gd name="T55" fmla="*/ 204 h 285"/>
                  <a:gd name="T56" fmla="*/ 113 w 147"/>
                  <a:gd name="T57" fmla="*/ 214 h 285"/>
                  <a:gd name="T58" fmla="*/ 123 w 147"/>
                  <a:gd name="T59" fmla="*/ 237 h 285"/>
                  <a:gd name="T60" fmla="*/ 125 w 147"/>
                  <a:gd name="T61" fmla="*/ 241 h 285"/>
                  <a:gd name="T62" fmla="*/ 127 w 147"/>
                  <a:gd name="T63" fmla="*/ 250 h 285"/>
                  <a:gd name="T64" fmla="*/ 129 w 147"/>
                  <a:gd name="T65" fmla="*/ 264 h 285"/>
                  <a:gd name="T66" fmla="*/ 137 w 147"/>
                  <a:gd name="T67" fmla="*/ 290 h 285"/>
                  <a:gd name="T68" fmla="*/ 135 w 147"/>
                  <a:gd name="T69" fmla="*/ 300 h 285"/>
                  <a:gd name="T70" fmla="*/ 141 w 147"/>
                  <a:gd name="T71" fmla="*/ 322 h 285"/>
                  <a:gd name="T72" fmla="*/ 137 w 147"/>
                  <a:gd name="T73" fmla="*/ 344 h 285"/>
                  <a:gd name="T74" fmla="*/ 139 w 147"/>
                  <a:gd name="T75" fmla="*/ 348 h 285"/>
                  <a:gd name="T76" fmla="*/ 139 w 147"/>
                  <a:gd name="T77" fmla="*/ 359 h 285"/>
                  <a:gd name="T78" fmla="*/ 137 w 147"/>
                  <a:gd name="T79" fmla="*/ 374 h 285"/>
                  <a:gd name="T80" fmla="*/ 127 w 147"/>
                  <a:gd name="T81" fmla="*/ 391 h 285"/>
                  <a:gd name="T82" fmla="*/ 121 w 147"/>
                  <a:gd name="T83" fmla="*/ 398 h 285"/>
                  <a:gd name="T84" fmla="*/ 119 w 147"/>
                  <a:gd name="T85" fmla="*/ 407 h 285"/>
                  <a:gd name="T86" fmla="*/ 115 w 147"/>
                  <a:gd name="T87" fmla="*/ 424 h 285"/>
                  <a:gd name="T88" fmla="*/ 95 w 147"/>
                  <a:gd name="T89" fmla="*/ 436 h 285"/>
                  <a:gd name="T90" fmla="*/ 87 w 147"/>
                  <a:gd name="T91" fmla="*/ 445 h 285"/>
                  <a:gd name="T92" fmla="*/ 83 w 147"/>
                  <a:gd name="T93" fmla="*/ 460 h 285"/>
                  <a:gd name="T94" fmla="*/ 73 w 147"/>
                  <a:gd name="T95" fmla="*/ 473 h 285"/>
                  <a:gd name="T96" fmla="*/ 72 w 147"/>
                  <a:gd name="T97" fmla="*/ 483 h 285"/>
                  <a:gd name="T98" fmla="*/ 72 w 147"/>
                  <a:gd name="T99" fmla="*/ 488 h 285"/>
                  <a:gd name="T100" fmla="*/ 60 w 147"/>
                  <a:gd name="T101" fmla="*/ 492 h 285"/>
                  <a:gd name="T102" fmla="*/ 64 w 147"/>
                  <a:gd name="T103" fmla="*/ 483 h 285"/>
                  <a:gd name="T104" fmla="*/ 64 w 147"/>
                  <a:gd name="T105" fmla="*/ 453 h 285"/>
                  <a:gd name="T106" fmla="*/ 64 w 147"/>
                  <a:gd name="T107" fmla="*/ 443 h 285"/>
                  <a:gd name="T108" fmla="*/ 54 w 147"/>
                  <a:gd name="T109" fmla="*/ 443 h 285"/>
                  <a:gd name="T110" fmla="*/ 73 w 147"/>
                  <a:gd name="T111" fmla="*/ 346 h 285"/>
                  <a:gd name="T112" fmla="*/ 79 w 147"/>
                  <a:gd name="T113" fmla="*/ 237 h 285"/>
                  <a:gd name="T114" fmla="*/ 16 w 147"/>
                  <a:gd name="T115" fmla="*/ 121 h 285"/>
                  <a:gd name="T116" fmla="*/ 0 w 147"/>
                  <a:gd name="T117" fmla="*/ 65 h 285"/>
                  <a:gd name="T118" fmla="*/ 8 w 147"/>
                  <a:gd name="T119" fmla="*/ 49 h 285"/>
                  <a:gd name="T120" fmla="*/ 12 w 147"/>
                  <a:gd name="T121" fmla="*/ 35 h 2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7"/>
                  <a:gd name="T184" fmla="*/ 0 h 285"/>
                  <a:gd name="T185" fmla="*/ 147 w 147"/>
                  <a:gd name="T186" fmla="*/ 285 h 2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7" h="285">
                    <a:moveTo>
                      <a:pt x="12" y="20"/>
                    </a:moveTo>
                    <a:lnTo>
                      <a:pt x="24" y="20"/>
                    </a:lnTo>
                    <a:lnTo>
                      <a:pt x="26" y="14"/>
                    </a:lnTo>
                    <a:lnTo>
                      <a:pt x="40" y="14"/>
                    </a:lnTo>
                    <a:lnTo>
                      <a:pt x="54" y="8"/>
                    </a:lnTo>
                    <a:lnTo>
                      <a:pt x="52" y="0"/>
                    </a:lnTo>
                    <a:lnTo>
                      <a:pt x="62" y="2"/>
                    </a:lnTo>
                    <a:lnTo>
                      <a:pt x="64" y="8"/>
                    </a:lnTo>
                    <a:lnTo>
                      <a:pt x="80" y="8"/>
                    </a:lnTo>
                    <a:lnTo>
                      <a:pt x="90" y="8"/>
                    </a:lnTo>
                    <a:lnTo>
                      <a:pt x="92" y="12"/>
                    </a:lnTo>
                    <a:lnTo>
                      <a:pt x="88" y="16"/>
                    </a:lnTo>
                    <a:lnTo>
                      <a:pt x="90" y="24"/>
                    </a:lnTo>
                    <a:lnTo>
                      <a:pt x="98" y="22"/>
                    </a:lnTo>
                    <a:lnTo>
                      <a:pt x="108" y="22"/>
                    </a:lnTo>
                    <a:lnTo>
                      <a:pt x="104" y="28"/>
                    </a:lnTo>
                    <a:lnTo>
                      <a:pt x="100" y="36"/>
                    </a:lnTo>
                    <a:lnTo>
                      <a:pt x="90" y="40"/>
                    </a:lnTo>
                    <a:lnTo>
                      <a:pt x="88" y="50"/>
                    </a:lnTo>
                    <a:lnTo>
                      <a:pt x="76" y="68"/>
                    </a:lnTo>
                    <a:lnTo>
                      <a:pt x="74" y="76"/>
                    </a:lnTo>
                    <a:lnTo>
                      <a:pt x="74" y="80"/>
                    </a:lnTo>
                    <a:lnTo>
                      <a:pt x="72" y="84"/>
                    </a:lnTo>
                    <a:lnTo>
                      <a:pt x="88" y="100"/>
                    </a:lnTo>
                    <a:lnTo>
                      <a:pt x="90" y="106"/>
                    </a:lnTo>
                    <a:lnTo>
                      <a:pt x="90" y="108"/>
                    </a:lnTo>
                    <a:lnTo>
                      <a:pt x="102" y="116"/>
                    </a:lnTo>
                    <a:lnTo>
                      <a:pt x="108" y="118"/>
                    </a:lnTo>
                    <a:lnTo>
                      <a:pt x="118" y="124"/>
                    </a:lnTo>
                    <a:lnTo>
                      <a:pt x="128" y="136"/>
                    </a:lnTo>
                    <a:lnTo>
                      <a:pt x="130" y="140"/>
                    </a:lnTo>
                    <a:lnTo>
                      <a:pt x="132" y="144"/>
                    </a:lnTo>
                    <a:lnTo>
                      <a:pt x="134" y="152"/>
                    </a:lnTo>
                    <a:lnTo>
                      <a:pt x="142" y="168"/>
                    </a:lnTo>
                    <a:lnTo>
                      <a:pt x="140" y="174"/>
                    </a:lnTo>
                    <a:lnTo>
                      <a:pt x="146" y="186"/>
                    </a:lnTo>
                    <a:lnTo>
                      <a:pt x="142" y="198"/>
                    </a:lnTo>
                    <a:lnTo>
                      <a:pt x="144" y="202"/>
                    </a:lnTo>
                    <a:lnTo>
                      <a:pt x="144" y="208"/>
                    </a:lnTo>
                    <a:lnTo>
                      <a:pt x="142" y="216"/>
                    </a:lnTo>
                    <a:lnTo>
                      <a:pt x="132" y="226"/>
                    </a:lnTo>
                    <a:lnTo>
                      <a:pt x="126" y="230"/>
                    </a:lnTo>
                    <a:lnTo>
                      <a:pt x="124" y="236"/>
                    </a:lnTo>
                    <a:lnTo>
                      <a:pt x="120" y="246"/>
                    </a:lnTo>
                    <a:lnTo>
                      <a:pt x="100" y="252"/>
                    </a:lnTo>
                    <a:lnTo>
                      <a:pt x="92" y="258"/>
                    </a:lnTo>
                    <a:lnTo>
                      <a:pt x="88" y="266"/>
                    </a:lnTo>
                    <a:lnTo>
                      <a:pt x="78" y="274"/>
                    </a:lnTo>
                    <a:lnTo>
                      <a:pt x="72" y="280"/>
                    </a:lnTo>
                    <a:lnTo>
                      <a:pt x="72" y="282"/>
                    </a:lnTo>
                    <a:lnTo>
                      <a:pt x="60" y="284"/>
                    </a:lnTo>
                    <a:lnTo>
                      <a:pt x="64" y="280"/>
                    </a:lnTo>
                    <a:lnTo>
                      <a:pt x="64" y="262"/>
                    </a:lnTo>
                    <a:lnTo>
                      <a:pt x="64" y="256"/>
                    </a:lnTo>
                    <a:lnTo>
                      <a:pt x="54" y="256"/>
                    </a:lnTo>
                    <a:lnTo>
                      <a:pt x="74" y="200"/>
                    </a:lnTo>
                    <a:lnTo>
                      <a:pt x="84" y="136"/>
                    </a:lnTo>
                    <a:lnTo>
                      <a:pt x="16" y="70"/>
                    </a:lnTo>
                    <a:lnTo>
                      <a:pt x="0" y="38"/>
                    </a:lnTo>
                    <a:lnTo>
                      <a:pt x="8" y="28"/>
                    </a:lnTo>
                    <a:lnTo>
                      <a:pt x="12" y="2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95" name="Freeform 163"/>
              <p:cNvSpPr>
                <a:spLocks/>
              </p:cNvSpPr>
              <p:nvPr/>
            </p:nvSpPr>
            <p:spPr bwMode="ltGray">
              <a:xfrm>
                <a:off x="4240" y="2396"/>
                <a:ext cx="147" cy="184"/>
              </a:xfrm>
              <a:custGeom>
                <a:avLst/>
                <a:gdLst>
                  <a:gd name="T0" fmla="*/ 18 w 147"/>
                  <a:gd name="T1" fmla="*/ 35 h 165"/>
                  <a:gd name="T2" fmla="*/ 30 w 147"/>
                  <a:gd name="T3" fmla="*/ 41 h 165"/>
                  <a:gd name="T4" fmla="*/ 32 w 147"/>
                  <a:gd name="T5" fmla="*/ 35 h 165"/>
                  <a:gd name="T6" fmla="*/ 28 w 147"/>
                  <a:gd name="T7" fmla="*/ 28 h 165"/>
                  <a:gd name="T8" fmla="*/ 30 w 147"/>
                  <a:gd name="T9" fmla="*/ 16 h 165"/>
                  <a:gd name="T10" fmla="*/ 30 w 147"/>
                  <a:gd name="T11" fmla="*/ 2 h 165"/>
                  <a:gd name="T12" fmla="*/ 34 w 147"/>
                  <a:gd name="T13" fmla="*/ 0 h 165"/>
                  <a:gd name="T14" fmla="*/ 38 w 147"/>
                  <a:gd name="T15" fmla="*/ 2 h 165"/>
                  <a:gd name="T16" fmla="*/ 40 w 147"/>
                  <a:gd name="T17" fmla="*/ 0 h 165"/>
                  <a:gd name="T18" fmla="*/ 44 w 147"/>
                  <a:gd name="T19" fmla="*/ 0 h 165"/>
                  <a:gd name="T20" fmla="*/ 44 w 147"/>
                  <a:gd name="T21" fmla="*/ 13 h 165"/>
                  <a:gd name="T22" fmla="*/ 56 w 147"/>
                  <a:gd name="T23" fmla="*/ 35 h 165"/>
                  <a:gd name="T24" fmla="*/ 56 w 147"/>
                  <a:gd name="T25" fmla="*/ 41 h 165"/>
                  <a:gd name="T26" fmla="*/ 64 w 147"/>
                  <a:gd name="T27" fmla="*/ 62 h 165"/>
                  <a:gd name="T28" fmla="*/ 74 w 147"/>
                  <a:gd name="T29" fmla="*/ 56 h 165"/>
                  <a:gd name="T30" fmla="*/ 78 w 147"/>
                  <a:gd name="T31" fmla="*/ 56 h 165"/>
                  <a:gd name="T32" fmla="*/ 80 w 147"/>
                  <a:gd name="T33" fmla="*/ 76 h 165"/>
                  <a:gd name="T34" fmla="*/ 78 w 147"/>
                  <a:gd name="T35" fmla="*/ 84 h 165"/>
                  <a:gd name="T36" fmla="*/ 72 w 147"/>
                  <a:gd name="T37" fmla="*/ 84 h 165"/>
                  <a:gd name="T38" fmla="*/ 96 w 147"/>
                  <a:gd name="T39" fmla="*/ 109 h 165"/>
                  <a:gd name="T40" fmla="*/ 96 w 147"/>
                  <a:gd name="T41" fmla="*/ 120 h 165"/>
                  <a:gd name="T42" fmla="*/ 116 w 147"/>
                  <a:gd name="T43" fmla="*/ 155 h 165"/>
                  <a:gd name="T44" fmla="*/ 124 w 147"/>
                  <a:gd name="T45" fmla="*/ 159 h 165"/>
                  <a:gd name="T46" fmla="*/ 126 w 147"/>
                  <a:gd name="T47" fmla="*/ 173 h 165"/>
                  <a:gd name="T48" fmla="*/ 132 w 147"/>
                  <a:gd name="T49" fmla="*/ 173 h 165"/>
                  <a:gd name="T50" fmla="*/ 134 w 147"/>
                  <a:gd name="T51" fmla="*/ 183 h 165"/>
                  <a:gd name="T52" fmla="*/ 142 w 147"/>
                  <a:gd name="T53" fmla="*/ 191 h 165"/>
                  <a:gd name="T54" fmla="*/ 142 w 147"/>
                  <a:gd name="T55" fmla="*/ 193 h 165"/>
                  <a:gd name="T56" fmla="*/ 138 w 147"/>
                  <a:gd name="T57" fmla="*/ 201 h 165"/>
                  <a:gd name="T58" fmla="*/ 140 w 147"/>
                  <a:gd name="T59" fmla="*/ 212 h 165"/>
                  <a:gd name="T60" fmla="*/ 144 w 147"/>
                  <a:gd name="T61" fmla="*/ 217 h 165"/>
                  <a:gd name="T62" fmla="*/ 144 w 147"/>
                  <a:gd name="T63" fmla="*/ 220 h 165"/>
                  <a:gd name="T64" fmla="*/ 138 w 147"/>
                  <a:gd name="T65" fmla="*/ 225 h 165"/>
                  <a:gd name="T66" fmla="*/ 142 w 147"/>
                  <a:gd name="T67" fmla="*/ 230 h 165"/>
                  <a:gd name="T68" fmla="*/ 146 w 147"/>
                  <a:gd name="T69" fmla="*/ 252 h 165"/>
                  <a:gd name="T70" fmla="*/ 136 w 147"/>
                  <a:gd name="T71" fmla="*/ 274 h 165"/>
                  <a:gd name="T72" fmla="*/ 92 w 147"/>
                  <a:gd name="T73" fmla="*/ 282 h 165"/>
                  <a:gd name="T74" fmla="*/ 18 w 147"/>
                  <a:gd name="T75" fmla="*/ 173 h 165"/>
                  <a:gd name="T76" fmla="*/ 0 w 147"/>
                  <a:gd name="T77" fmla="*/ 62 h 165"/>
                  <a:gd name="T78" fmla="*/ 18 w 147"/>
                  <a:gd name="T79" fmla="*/ 35 h 16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7"/>
                  <a:gd name="T121" fmla="*/ 0 h 165"/>
                  <a:gd name="T122" fmla="*/ 147 w 147"/>
                  <a:gd name="T123" fmla="*/ 165 h 16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7" h="165">
                    <a:moveTo>
                      <a:pt x="18" y="20"/>
                    </a:moveTo>
                    <a:lnTo>
                      <a:pt x="30" y="24"/>
                    </a:lnTo>
                    <a:lnTo>
                      <a:pt x="32" y="20"/>
                    </a:lnTo>
                    <a:lnTo>
                      <a:pt x="28" y="16"/>
                    </a:lnTo>
                    <a:lnTo>
                      <a:pt x="30" y="10"/>
                    </a:lnTo>
                    <a:lnTo>
                      <a:pt x="30" y="2"/>
                    </a:lnTo>
                    <a:lnTo>
                      <a:pt x="34" y="0"/>
                    </a:lnTo>
                    <a:lnTo>
                      <a:pt x="38" y="2"/>
                    </a:lnTo>
                    <a:lnTo>
                      <a:pt x="40" y="0"/>
                    </a:lnTo>
                    <a:lnTo>
                      <a:pt x="44" y="0"/>
                    </a:lnTo>
                    <a:lnTo>
                      <a:pt x="44" y="8"/>
                    </a:lnTo>
                    <a:lnTo>
                      <a:pt x="56" y="20"/>
                    </a:lnTo>
                    <a:lnTo>
                      <a:pt x="56" y="24"/>
                    </a:lnTo>
                    <a:lnTo>
                      <a:pt x="64" y="36"/>
                    </a:lnTo>
                    <a:lnTo>
                      <a:pt x="74" y="32"/>
                    </a:lnTo>
                    <a:lnTo>
                      <a:pt x="78" y="32"/>
                    </a:lnTo>
                    <a:lnTo>
                      <a:pt x="80" y="44"/>
                    </a:lnTo>
                    <a:lnTo>
                      <a:pt x="78" y="48"/>
                    </a:lnTo>
                    <a:lnTo>
                      <a:pt x="72" y="48"/>
                    </a:lnTo>
                    <a:lnTo>
                      <a:pt x="96" y="64"/>
                    </a:lnTo>
                    <a:lnTo>
                      <a:pt x="96" y="70"/>
                    </a:lnTo>
                    <a:lnTo>
                      <a:pt x="116" y="90"/>
                    </a:lnTo>
                    <a:lnTo>
                      <a:pt x="124" y="92"/>
                    </a:lnTo>
                    <a:lnTo>
                      <a:pt x="126" y="100"/>
                    </a:lnTo>
                    <a:lnTo>
                      <a:pt x="132" y="100"/>
                    </a:lnTo>
                    <a:lnTo>
                      <a:pt x="134" y="106"/>
                    </a:lnTo>
                    <a:lnTo>
                      <a:pt x="142" y="110"/>
                    </a:lnTo>
                    <a:lnTo>
                      <a:pt x="142" y="112"/>
                    </a:lnTo>
                    <a:lnTo>
                      <a:pt x="138" y="116"/>
                    </a:lnTo>
                    <a:lnTo>
                      <a:pt x="140" y="122"/>
                    </a:lnTo>
                    <a:lnTo>
                      <a:pt x="144" y="126"/>
                    </a:lnTo>
                    <a:lnTo>
                      <a:pt x="144" y="128"/>
                    </a:lnTo>
                    <a:lnTo>
                      <a:pt x="138" y="130"/>
                    </a:lnTo>
                    <a:lnTo>
                      <a:pt x="142" y="134"/>
                    </a:lnTo>
                    <a:lnTo>
                      <a:pt x="146" y="146"/>
                    </a:lnTo>
                    <a:lnTo>
                      <a:pt x="136" y="160"/>
                    </a:lnTo>
                    <a:lnTo>
                      <a:pt x="92" y="164"/>
                    </a:lnTo>
                    <a:lnTo>
                      <a:pt x="18" y="100"/>
                    </a:lnTo>
                    <a:lnTo>
                      <a:pt x="0" y="36"/>
                    </a:lnTo>
                    <a:lnTo>
                      <a:pt x="18" y="2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96" name="Freeform 164"/>
              <p:cNvSpPr>
                <a:spLocks/>
              </p:cNvSpPr>
              <p:nvPr/>
            </p:nvSpPr>
            <p:spPr bwMode="ltGray">
              <a:xfrm>
                <a:off x="4283" y="2553"/>
                <a:ext cx="108" cy="99"/>
              </a:xfrm>
              <a:custGeom>
                <a:avLst/>
                <a:gdLst>
                  <a:gd name="T0" fmla="*/ 95 w 109"/>
                  <a:gd name="T1" fmla="*/ 16 h 89"/>
                  <a:gd name="T2" fmla="*/ 95 w 109"/>
                  <a:gd name="T3" fmla="*/ 33 h 89"/>
                  <a:gd name="T4" fmla="*/ 103 w 109"/>
                  <a:gd name="T5" fmla="*/ 44 h 89"/>
                  <a:gd name="T6" fmla="*/ 103 w 109"/>
                  <a:gd name="T7" fmla="*/ 47 h 89"/>
                  <a:gd name="T8" fmla="*/ 97 w 109"/>
                  <a:gd name="T9" fmla="*/ 58 h 89"/>
                  <a:gd name="T10" fmla="*/ 97 w 109"/>
                  <a:gd name="T11" fmla="*/ 72 h 89"/>
                  <a:gd name="T12" fmla="*/ 93 w 109"/>
                  <a:gd name="T13" fmla="*/ 81 h 89"/>
                  <a:gd name="T14" fmla="*/ 91 w 109"/>
                  <a:gd name="T15" fmla="*/ 86 h 89"/>
                  <a:gd name="T16" fmla="*/ 87 w 109"/>
                  <a:gd name="T17" fmla="*/ 78 h 89"/>
                  <a:gd name="T18" fmla="*/ 85 w 109"/>
                  <a:gd name="T19" fmla="*/ 81 h 89"/>
                  <a:gd name="T20" fmla="*/ 85 w 109"/>
                  <a:gd name="T21" fmla="*/ 89 h 89"/>
                  <a:gd name="T22" fmla="*/ 77 w 109"/>
                  <a:gd name="T23" fmla="*/ 89 h 89"/>
                  <a:gd name="T24" fmla="*/ 79 w 109"/>
                  <a:gd name="T25" fmla="*/ 99 h 89"/>
                  <a:gd name="T26" fmla="*/ 77 w 109"/>
                  <a:gd name="T27" fmla="*/ 118 h 89"/>
                  <a:gd name="T28" fmla="*/ 69 w 109"/>
                  <a:gd name="T29" fmla="*/ 111 h 89"/>
                  <a:gd name="T30" fmla="*/ 67 w 109"/>
                  <a:gd name="T31" fmla="*/ 120 h 89"/>
                  <a:gd name="T32" fmla="*/ 57 w 109"/>
                  <a:gd name="T33" fmla="*/ 120 h 89"/>
                  <a:gd name="T34" fmla="*/ 55 w 109"/>
                  <a:gd name="T35" fmla="*/ 133 h 89"/>
                  <a:gd name="T36" fmla="*/ 54 w 109"/>
                  <a:gd name="T37" fmla="*/ 136 h 89"/>
                  <a:gd name="T38" fmla="*/ 50 w 109"/>
                  <a:gd name="T39" fmla="*/ 150 h 89"/>
                  <a:gd name="T40" fmla="*/ 46 w 109"/>
                  <a:gd name="T41" fmla="*/ 147 h 89"/>
                  <a:gd name="T42" fmla="*/ 36 w 109"/>
                  <a:gd name="T43" fmla="*/ 142 h 89"/>
                  <a:gd name="T44" fmla="*/ 34 w 109"/>
                  <a:gd name="T45" fmla="*/ 139 h 89"/>
                  <a:gd name="T46" fmla="*/ 36 w 109"/>
                  <a:gd name="T47" fmla="*/ 125 h 89"/>
                  <a:gd name="T48" fmla="*/ 36 w 109"/>
                  <a:gd name="T49" fmla="*/ 122 h 89"/>
                  <a:gd name="T50" fmla="*/ 32 w 109"/>
                  <a:gd name="T51" fmla="*/ 133 h 89"/>
                  <a:gd name="T52" fmla="*/ 28 w 109"/>
                  <a:gd name="T53" fmla="*/ 131 h 89"/>
                  <a:gd name="T54" fmla="*/ 24 w 109"/>
                  <a:gd name="T55" fmla="*/ 109 h 89"/>
                  <a:gd name="T56" fmla="*/ 0 w 109"/>
                  <a:gd name="T57" fmla="*/ 30 h 89"/>
                  <a:gd name="T58" fmla="*/ 34 w 109"/>
                  <a:gd name="T59" fmla="*/ 0 h 89"/>
                  <a:gd name="T60" fmla="*/ 54 w 109"/>
                  <a:gd name="T61" fmla="*/ 13 h 89"/>
                  <a:gd name="T62" fmla="*/ 57 w 109"/>
                  <a:gd name="T63" fmla="*/ 27 h 89"/>
                  <a:gd name="T64" fmla="*/ 65 w 109"/>
                  <a:gd name="T65" fmla="*/ 24 h 89"/>
                  <a:gd name="T66" fmla="*/ 69 w 109"/>
                  <a:gd name="T67" fmla="*/ 27 h 89"/>
                  <a:gd name="T68" fmla="*/ 75 w 109"/>
                  <a:gd name="T69" fmla="*/ 30 h 89"/>
                  <a:gd name="T70" fmla="*/ 75 w 109"/>
                  <a:gd name="T71" fmla="*/ 16 h 89"/>
                  <a:gd name="T72" fmla="*/ 83 w 109"/>
                  <a:gd name="T73" fmla="*/ 13 h 89"/>
                  <a:gd name="T74" fmla="*/ 87 w 109"/>
                  <a:gd name="T75" fmla="*/ 24 h 89"/>
                  <a:gd name="T76" fmla="*/ 95 w 109"/>
                  <a:gd name="T77" fmla="*/ 16 h 8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9"/>
                  <a:gd name="T118" fmla="*/ 0 h 89"/>
                  <a:gd name="T119" fmla="*/ 109 w 109"/>
                  <a:gd name="T120" fmla="*/ 89 h 8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9" h="89">
                    <a:moveTo>
                      <a:pt x="100" y="10"/>
                    </a:moveTo>
                    <a:lnTo>
                      <a:pt x="100" y="20"/>
                    </a:lnTo>
                    <a:lnTo>
                      <a:pt x="108" y="26"/>
                    </a:lnTo>
                    <a:lnTo>
                      <a:pt x="108" y="28"/>
                    </a:lnTo>
                    <a:lnTo>
                      <a:pt x="102" y="34"/>
                    </a:lnTo>
                    <a:lnTo>
                      <a:pt x="102" y="42"/>
                    </a:lnTo>
                    <a:lnTo>
                      <a:pt x="98" y="48"/>
                    </a:lnTo>
                    <a:lnTo>
                      <a:pt x="96" y="50"/>
                    </a:lnTo>
                    <a:lnTo>
                      <a:pt x="92" y="46"/>
                    </a:lnTo>
                    <a:lnTo>
                      <a:pt x="90" y="48"/>
                    </a:lnTo>
                    <a:lnTo>
                      <a:pt x="90" y="52"/>
                    </a:lnTo>
                    <a:lnTo>
                      <a:pt x="82" y="52"/>
                    </a:lnTo>
                    <a:lnTo>
                      <a:pt x="84" y="58"/>
                    </a:lnTo>
                    <a:lnTo>
                      <a:pt x="82" y="68"/>
                    </a:lnTo>
                    <a:lnTo>
                      <a:pt x="74" y="66"/>
                    </a:lnTo>
                    <a:lnTo>
                      <a:pt x="72" y="70"/>
                    </a:lnTo>
                    <a:lnTo>
                      <a:pt x="62" y="70"/>
                    </a:lnTo>
                    <a:lnTo>
                      <a:pt x="60" y="78"/>
                    </a:lnTo>
                    <a:lnTo>
                      <a:pt x="56" y="80"/>
                    </a:lnTo>
                    <a:lnTo>
                      <a:pt x="50" y="88"/>
                    </a:lnTo>
                    <a:lnTo>
                      <a:pt x="46" y="86"/>
                    </a:lnTo>
                    <a:lnTo>
                      <a:pt x="36" y="84"/>
                    </a:lnTo>
                    <a:lnTo>
                      <a:pt x="34" y="82"/>
                    </a:lnTo>
                    <a:lnTo>
                      <a:pt x="36" y="74"/>
                    </a:lnTo>
                    <a:lnTo>
                      <a:pt x="36" y="72"/>
                    </a:lnTo>
                    <a:lnTo>
                      <a:pt x="32" y="78"/>
                    </a:lnTo>
                    <a:lnTo>
                      <a:pt x="28" y="76"/>
                    </a:lnTo>
                    <a:lnTo>
                      <a:pt x="24" y="64"/>
                    </a:lnTo>
                    <a:lnTo>
                      <a:pt x="0" y="18"/>
                    </a:lnTo>
                    <a:lnTo>
                      <a:pt x="34" y="0"/>
                    </a:lnTo>
                    <a:lnTo>
                      <a:pt x="58" y="8"/>
                    </a:lnTo>
                    <a:lnTo>
                      <a:pt x="62" y="16"/>
                    </a:lnTo>
                    <a:lnTo>
                      <a:pt x="70" y="14"/>
                    </a:lnTo>
                    <a:lnTo>
                      <a:pt x="74" y="16"/>
                    </a:lnTo>
                    <a:lnTo>
                      <a:pt x="80" y="18"/>
                    </a:lnTo>
                    <a:lnTo>
                      <a:pt x="80" y="10"/>
                    </a:lnTo>
                    <a:lnTo>
                      <a:pt x="88" y="8"/>
                    </a:lnTo>
                    <a:lnTo>
                      <a:pt x="92" y="14"/>
                    </a:lnTo>
                    <a:lnTo>
                      <a:pt x="100"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97" name="Freeform 165"/>
              <p:cNvSpPr>
                <a:spLocks/>
              </p:cNvSpPr>
              <p:nvPr/>
            </p:nvSpPr>
            <p:spPr bwMode="ltGray">
              <a:xfrm>
                <a:off x="4191" y="2434"/>
                <a:ext cx="162" cy="325"/>
              </a:xfrm>
              <a:custGeom>
                <a:avLst/>
                <a:gdLst>
                  <a:gd name="T0" fmla="*/ 153 w 163"/>
                  <a:gd name="T1" fmla="*/ 191 h 291"/>
                  <a:gd name="T2" fmla="*/ 151 w 163"/>
                  <a:gd name="T3" fmla="*/ 160 h 291"/>
                  <a:gd name="T4" fmla="*/ 153 w 163"/>
                  <a:gd name="T5" fmla="*/ 143 h 291"/>
                  <a:gd name="T6" fmla="*/ 137 w 163"/>
                  <a:gd name="T7" fmla="*/ 124 h 291"/>
                  <a:gd name="T8" fmla="*/ 135 w 163"/>
                  <a:gd name="T9" fmla="*/ 87 h 291"/>
                  <a:gd name="T10" fmla="*/ 109 w 163"/>
                  <a:gd name="T11" fmla="*/ 65 h 291"/>
                  <a:gd name="T12" fmla="*/ 101 w 163"/>
                  <a:gd name="T13" fmla="*/ 79 h 291"/>
                  <a:gd name="T14" fmla="*/ 97 w 163"/>
                  <a:gd name="T15" fmla="*/ 84 h 291"/>
                  <a:gd name="T16" fmla="*/ 91 w 163"/>
                  <a:gd name="T17" fmla="*/ 73 h 291"/>
                  <a:gd name="T18" fmla="*/ 81 w 163"/>
                  <a:gd name="T19" fmla="*/ 87 h 291"/>
                  <a:gd name="T20" fmla="*/ 81 w 163"/>
                  <a:gd name="T21" fmla="*/ 103 h 291"/>
                  <a:gd name="T22" fmla="*/ 76 w 163"/>
                  <a:gd name="T23" fmla="*/ 84 h 291"/>
                  <a:gd name="T24" fmla="*/ 78 w 163"/>
                  <a:gd name="T25" fmla="*/ 70 h 291"/>
                  <a:gd name="T26" fmla="*/ 80 w 163"/>
                  <a:gd name="T27" fmla="*/ 52 h 291"/>
                  <a:gd name="T28" fmla="*/ 78 w 163"/>
                  <a:gd name="T29" fmla="*/ 39 h 291"/>
                  <a:gd name="T30" fmla="*/ 66 w 163"/>
                  <a:gd name="T31" fmla="*/ 45 h 291"/>
                  <a:gd name="T32" fmla="*/ 66 w 163"/>
                  <a:gd name="T33" fmla="*/ 21 h 291"/>
                  <a:gd name="T34" fmla="*/ 0 w 163"/>
                  <a:gd name="T35" fmla="*/ 45 h 291"/>
                  <a:gd name="T36" fmla="*/ 24 w 163"/>
                  <a:gd name="T37" fmla="*/ 228 h 291"/>
                  <a:gd name="T38" fmla="*/ 34 w 163"/>
                  <a:gd name="T39" fmla="*/ 355 h 291"/>
                  <a:gd name="T40" fmla="*/ 26 w 163"/>
                  <a:gd name="T41" fmla="*/ 396 h 291"/>
                  <a:gd name="T42" fmla="*/ 30 w 163"/>
                  <a:gd name="T43" fmla="*/ 430 h 291"/>
                  <a:gd name="T44" fmla="*/ 48 w 163"/>
                  <a:gd name="T45" fmla="*/ 456 h 291"/>
                  <a:gd name="T46" fmla="*/ 66 w 163"/>
                  <a:gd name="T47" fmla="*/ 477 h 291"/>
                  <a:gd name="T48" fmla="*/ 81 w 163"/>
                  <a:gd name="T49" fmla="*/ 504 h 291"/>
                  <a:gd name="T50" fmla="*/ 95 w 163"/>
                  <a:gd name="T51" fmla="*/ 497 h 291"/>
                  <a:gd name="T52" fmla="*/ 89 w 163"/>
                  <a:gd name="T53" fmla="*/ 474 h 291"/>
                  <a:gd name="T54" fmla="*/ 78 w 163"/>
                  <a:gd name="T55" fmla="*/ 462 h 291"/>
                  <a:gd name="T56" fmla="*/ 70 w 163"/>
                  <a:gd name="T57" fmla="*/ 445 h 291"/>
                  <a:gd name="T58" fmla="*/ 58 w 163"/>
                  <a:gd name="T59" fmla="*/ 389 h 291"/>
                  <a:gd name="T60" fmla="*/ 50 w 163"/>
                  <a:gd name="T61" fmla="*/ 374 h 291"/>
                  <a:gd name="T62" fmla="*/ 60 w 163"/>
                  <a:gd name="T63" fmla="*/ 302 h 291"/>
                  <a:gd name="T64" fmla="*/ 58 w 163"/>
                  <a:gd name="T65" fmla="*/ 285 h 291"/>
                  <a:gd name="T66" fmla="*/ 62 w 163"/>
                  <a:gd name="T67" fmla="*/ 250 h 291"/>
                  <a:gd name="T68" fmla="*/ 68 w 163"/>
                  <a:gd name="T69" fmla="*/ 239 h 291"/>
                  <a:gd name="T70" fmla="*/ 72 w 163"/>
                  <a:gd name="T71" fmla="*/ 248 h 291"/>
                  <a:gd name="T72" fmla="*/ 76 w 163"/>
                  <a:gd name="T73" fmla="*/ 267 h 291"/>
                  <a:gd name="T74" fmla="*/ 83 w 163"/>
                  <a:gd name="T75" fmla="*/ 265 h 291"/>
                  <a:gd name="T76" fmla="*/ 105 w 163"/>
                  <a:gd name="T77" fmla="*/ 281 h 291"/>
                  <a:gd name="T78" fmla="*/ 111 w 163"/>
                  <a:gd name="T79" fmla="*/ 285 h 291"/>
                  <a:gd name="T80" fmla="*/ 107 w 163"/>
                  <a:gd name="T81" fmla="*/ 267 h 291"/>
                  <a:gd name="T82" fmla="*/ 107 w 163"/>
                  <a:gd name="T83" fmla="*/ 250 h 291"/>
                  <a:gd name="T84" fmla="*/ 103 w 163"/>
                  <a:gd name="T85" fmla="*/ 226 h 291"/>
                  <a:gd name="T86" fmla="*/ 111 w 163"/>
                  <a:gd name="T87" fmla="*/ 202 h 291"/>
                  <a:gd name="T88" fmla="*/ 131 w 163"/>
                  <a:gd name="T89" fmla="*/ 199 h 2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3"/>
                  <a:gd name="T136" fmla="*/ 0 h 291"/>
                  <a:gd name="T137" fmla="*/ 163 w 163"/>
                  <a:gd name="T138" fmla="*/ 291 h 29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3" h="291">
                    <a:moveTo>
                      <a:pt x="150" y="114"/>
                    </a:moveTo>
                    <a:lnTo>
                      <a:pt x="158" y="110"/>
                    </a:lnTo>
                    <a:lnTo>
                      <a:pt x="160" y="98"/>
                    </a:lnTo>
                    <a:lnTo>
                      <a:pt x="156" y="92"/>
                    </a:lnTo>
                    <a:lnTo>
                      <a:pt x="162" y="82"/>
                    </a:lnTo>
                    <a:lnTo>
                      <a:pt x="158" y="82"/>
                    </a:lnTo>
                    <a:lnTo>
                      <a:pt x="154" y="76"/>
                    </a:lnTo>
                    <a:lnTo>
                      <a:pt x="142" y="72"/>
                    </a:lnTo>
                    <a:lnTo>
                      <a:pt x="142" y="58"/>
                    </a:lnTo>
                    <a:lnTo>
                      <a:pt x="140" y="50"/>
                    </a:lnTo>
                    <a:lnTo>
                      <a:pt x="128" y="40"/>
                    </a:lnTo>
                    <a:lnTo>
                      <a:pt x="114" y="38"/>
                    </a:lnTo>
                    <a:lnTo>
                      <a:pt x="114" y="44"/>
                    </a:lnTo>
                    <a:lnTo>
                      <a:pt x="106" y="46"/>
                    </a:lnTo>
                    <a:lnTo>
                      <a:pt x="104" y="52"/>
                    </a:lnTo>
                    <a:lnTo>
                      <a:pt x="102" y="48"/>
                    </a:lnTo>
                    <a:lnTo>
                      <a:pt x="100" y="46"/>
                    </a:lnTo>
                    <a:lnTo>
                      <a:pt x="96" y="42"/>
                    </a:lnTo>
                    <a:lnTo>
                      <a:pt x="90" y="42"/>
                    </a:lnTo>
                    <a:lnTo>
                      <a:pt x="86" y="50"/>
                    </a:lnTo>
                    <a:lnTo>
                      <a:pt x="84" y="56"/>
                    </a:lnTo>
                    <a:lnTo>
                      <a:pt x="82" y="58"/>
                    </a:lnTo>
                    <a:lnTo>
                      <a:pt x="74" y="54"/>
                    </a:lnTo>
                    <a:lnTo>
                      <a:pt x="76" y="48"/>
                    </a:lnTo>
                    <a:lnTo>
                      <a:pt x="76" y="44"/>
                    </a:lnTo>
                    <a:lnTo>
                      <a:pt x="78" y="40"/>
                    </a:lnTo>
                    <a:lnTo>
                      <a:pt x="76" y="36"/>
                    </a:lnTo>
                    <a:lnTo>
                      <a:pt x="80" y="30"/>
                    </a:lnTo>
                    <a:lnTo>
                      <a:pt x="80" y="26"/>
                    </a:lnTo>
                    <a:lnTo>
                      <a:pt x="78" y="22"/>
                    </a:lnTo>
                    <a:lnTo>
                      <a:pt x="72" y="20"/>
                    </a:lnTo>
                    <a:lnTo>
                      <a:pt x="66" y="26"/>
                    </a:lnTo>
                    <a:lnTo>
                      <a:pt x="62" y="16"/>
                    </a:lnTo>
                    <a:lnTo>
                      <a:pt x="66" y="12"/>
                    </a:lnTo>
                    <a:lnTo>
                      <a:pt x="48" y="0"/>
                    </a:lnTo>
                    <a:lnTo>
                      <a:pt x="0" y="26"/>
                    </a:lnTo>
                    <a:lnTo>
                      <a:pt x="12" y="80"/>
                    </a:lnTo>
                    <a:lnTo>
                      <a:pt x="24" y="132"/>
                    </a:lnTo>
                    <a:lnTo>
                      <a:pt x="46" y="170"/>
                    </a:lnTo>
                    <a:lnTo>
                      <a:pt x="34" y="204"/>
                    </a:lnTo>
                    <a:lnTo>
                      <a:pt x="32" y="214"/>
                    </a:lnTo>
                    <a:lnTo>
                      <a:pt x="26" y="228"/>
                    </a:lnTo>
                    <a:lnTo>
                      <a:pt x="26" y="240"/>
                    </a:lnTo>
                    <a:lnTo>
                      <a:pt x="30" y="248"/>
                    </a:lnTo>
                    <a:lnTo>
                      <a:pt x="36" y="244"/>
                    </a:lnTo>
                    <a:lnTo>
                      <a:pt x="48" y="262"/>
                    </a:lnTo>
                    <a:lnTo>
                      <a:pt x="62" y="278"/>
                    </a:lnTo>
                    <a:lnTo>
                      <a:pt x="66" y="274"/>
                    </a:lnTo>
                    <a:lnTo>
                      <a:pt x="84" y="284"/>
                    </a:lnTo>
                    <a:lnTo>
                      <a:pt x="86" y="290"/>
                    </a:lnTo>
                    <a:lnTo>
                      <a:pt x="92" y="284"/>
                    </a:lnTo>
                    <a:lnTo>
                      <a:pt x="100" y="286"/>
                    </a:lnTo>
                    <a:lnTo>
                      <a:pt x="102" y="276"/>
                    </a:lnTo>
                    <a:lnTo>
                      <a:pt x="94" y="272"/>
                    </a:lnTo>
                    <a:lnTo>
                      <a:pt x="88" y="266"/>
                    </a:lnTo>
                    <a:lnTo>
                      <a:pt x="78" y="266"/>
                    </a:lnTo>
                    <a:lnTo>
                      <a:pt x="74" y="260"/>
                    </a:lnTo>
                    <a:lnTo>
                      <a:pt x="70" y="256"/>
                    </a:lnTo>
                    <a:lnTo>
                      <a:pt x="66" y="246"/>
                    </a:lnTo>
                    <a:lnTo>
                      <a:pt x="58" y="224"/>
                    </a:lnTo>
                    <a:lnTo>
                      <a:pt x="52" y="222"/>
                    </a:lnTo>
                    <a:lnTo>
                      <a:pt x="50" y="216"/>
                    </a:lnTo>
                    <a:lnTo>
                      <a:pt x="50" y="204"/>
                    </a:lnTo>
                    <a:lnTo>
                      <a:pt x="60" y="174"/>
                    </a:lnTo>
                    <a:lnTo>
                      <a:pt x="62" y="168"/>
                    </a:lnTo>
                    <a:lnTo>
                      <a:pt x="58" y="164"/>
                    </a:lnTo>
                    <a:lnTo>
                      <a:pt x="62" y="150"/>
                    </a:lnTo>
                    <a:lnTo>
                      <a:pt x="62" y="144"/>
                    </a:lnTo>
                    <a:lnTo>
                      <a:pt x="62" y="140"/>
                    </a:lnTo>
                    <a:lnTo>
                      <a:pt x="68" y="138"/>
                    </a:lnTo>
                    <a:lnTo>
                      <a:pt x="72" y="140"/>
                    </a:lnTo>
                    <a:lnTo>
                      <a:pt x="72" y="142"/>
                    </a:lnTo>
                    <a:lnTo>
                      <a:pt x="72" y="152"/>
                    </a:lnTo>
                    <a:lnTo>
                      <a:pt x="76" y="154"/>
                    </a:lnTo>
                    <a:lnTo>
                      <a:pt x="80" y="154"/>
                    </a:lnTo>
                    <a:lnTo>
                      <a:pt x="88" y="152"/>
                    </a:lnTo>
                    <a:lnTo>
                      <a:pt x="100" y="164"/>
                    </a:lnTo>
                    <a:lnTo>
                      <a:pt x="110" y="162"/>
                    </a:lnTo>
                    <a:lnTo>
                      <a:pt x="116" y="172"/>
                    </a:lnTo>
                    <a:lnTo>
                      <a:pt x="116" y="164"/>
                    </a:lnTo>
                    <a:lnTo>
                      <a:pt x="114" y="156"/>
                    </a:lnTo>
                    <a:lnTo>
                      <a:pt x="112" y="154"/>
                    </a:lnTo>
                    <a:lnTo>
                      <a:pt x="112" y="148"/>
                    </a:lnTo>
                    <a:lnTo>
                      <a:pt x="112" y="144"/>
                    </a:lnTo>
                    <a:lnTo>
                      <a:pt x="112" y="138"/>
                    </a:lnTo>
                    <a:lnTo>
                      <a:pt x="108" y="130"/>
                    </a:lnTo>
                    <a:lnTo>
                      <a:pt x="106" y="120"/>
                    </a:lnTo>
                    <a:lnTo>
                      <a:pt x="116" y="116"/>
                    </a:lnTo>
                    <a:lnTo>
                      <a:pt x="126" y="116"/>
                    </a:lnTo>
                    <a:lnTo>
                      <a:pt x="136" y="114"/>
                    </a:lnTo>
                    <a:lnTo>
                      <a:pt x="150" y="11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98" name="Freeform 166"/>
              <p:cNvSpPr>
                <a:spLocks/>
              </p:cNvSpPr>
              <p:nvPr/>
            </p:nvSpPr>
            <p:spPr bwMode="ltGray">
              <a:xfrm>
                <a:off x="4101" y="2280"/>
                <a:ext cx="163" cy="385"/>
              </a:xfrm>
              <a:custGeom>
                <a:avLst/>
                <a:gdLst>
                  <a:gd name="T0" fmla="*/ 130 w 163"/>
                  <a:gd name="T1" fmla="*/ 580 h 345"/>
                  <a:gd name="T2" fmla="*/ 134 w 163"/>
                  <a:gd name="T3" fmla="*/ 565 h 345"/>
                  <a:gd name="T4" fmla="*/ 144 w 163"/>
                  <a:gd name="T5" fmla="*/ 535 h 345"/>
                  <a:gd name="T6" fmla="*/ 134 w 163"/>
                  <a:gd name="T7" fmla="*/ 498 h 345"/>
                  <a:gd name="T8" fmla="*/ 122 w 163"/>
                  <a:gd name="T9" fmla="*/ 453 h 345"/>
                  <a:gd name="T10" fmla="*/ 116 w 163"/>
                  <a:gd name="T11" fmla="*/ 430 h 345"/>
                  <a:gd name="T12" fmla="*/ 126 w 163"/>
                  <a:gd name="T13" fmla="*/ 402 h 345"/>
                  <a:gd name="T14" fmla="*/ 116 w 163"/>
                  <a:gd name="T15" fmla="*/ 374 h 345"/>
                  <a:gd name="T16" fmla="*/ 108 w 163"/>
                  <a:gd name="T17" fmla="*/ 357 h 345"/>
                  <a:gd name="T18" fmla="*/ 98 w 163"/>
                  <a:gd name="T19" fmla="*/ 329 h 345"/>
                  <a:gd name="T20" fmla="*/ 106 w 163"/>
                  <a:gd name="T21" fmla="*/ 309 h 345"/>
                  <a:gd name="T22" fmla="*/ 120 w 163"/>
                  <a:gd name="T23" fmla="*/ 280 h 345"/>
                  <a:gd name="T24" fmla="*/ 124 w 163"/>
                  <a:gd name="T25" fmla="*/ 264 h 345"/>
                  <a:gd name="T26" fmla="*/ 134 w 163"/>
                  <a:gd name="T27" fmla="*/ 259 h 345"/>
                  <a:gd name="T28" fmla="*/ 142 w 163"/>
                  <a:gd name="T29" fmla="*/ 253 h 345"/>
                  <a:gd name="T30" fmla="*/ 148 w 163"/>
                  <a:gd name="T31" fmla="*/ 244 h 345"/>
                  <a:gd name="T32" fmla="*/ 154 w 163"/>
                  <a:gd name="T33" fmla="*/ 225 h 345"/>
                  <a:gd name="T34" fmla="*/ 162 w 163"/>
                  <a:gd name="T35" fmla="*/ 208 h 345"/>
                  <a:gd name="T36" fmla="*/ 154 w 163"/>
                  <a:gd name="T37" fmla="*/ 212 h 345"/>
                  <a:gd name="T38" fmla="*/ 146 w 163"/>
                  <a:gd name="T39" fmla="*/ 218 h 345"/>
                  <a:gd name="T40" fmla="*/ 140 w 163"/>
                  <a:gd name="T41" fmla="*/ 196 h 345"/>
                  <a:gd name="T42" fmla="*/ 130 w 163"/>
                  <a:gd name="T43" fmla="*/ 170 h 345"/>
                  <a:gd name="T44" fmla="*/ 120 w 163"/>
                  <a:gd name="T45" fmla="*/ 143 h 345"/>
                  <a:gd name="T46" fmla="*/ 106 w 163"/>
                  <a:gd name="T47" fmla="*/ 137 h 345"/>
                  <a:gd name="T48" fmla="*/ 106 w 163"/>
                  <a:gd name="T49" fmla="*/ 107 h 345"/>
                  <a:gd name="T50" fmla="*/ 108 w 163"/>
                  <a:gd name="T51" fmla="*/ 86 h 345"/>
                  <a:gd name="T52" fmla="*/ 116 w 163"/>
                  <a:gd name="T53" fmla="*/ 49 h 345"/>
                  <a:gd name="T54" fmla="*/ 108 w 163"/>
                  <a:gd name="T55" fmla="*/ 28 h 345"/>
                  <a:gd name="T56" fmla="*/ 100 w 163"/>
                  <a:gd name="T57" fmla="*/ 0 h 345"/>
                  <a:gd name="T58" fmla="*/ 86 w 163"/>
                  <a:gd name="T59" fmla="*/ 17 h 345"/>
                  <a:gd name="T60" fmla="*/ 0 w 163"/>
                  <a:gd name="T61" fmla="*/ 228 h 345"/>
                  <a:gd name="T62" fmla="*/ 14 w 163"/>
                  <a:gd name="T63" fmla="*/ 283 h 345"/>
                  <a:gd name="T64" fmla="*/ 26 w 163"/>
                  <a:gd name="T65" fmla="*/ 290 h 345"/>
                  <a:gd name="T66" fmla="*/ 30 w 163"/>
                  <a:gd name="T67" fmla="*/ 325 h 345"/>
                  <a:gd name="T68" fmla="*/ 46 w 163"/>
                  <a:gd name="T69" fmla="*/ 360 h 345"/>
                  <a:gd name="T70" fmla="*/ 52 w 163"/>
                  <a:gd name="T71" fmla="*/ 418 h 345"/>
                  <a:gd name="T72" fmla="*/ 84 w 163"/>
                  <a:gd name="T73" fmla="*/ 387 h 345"/>
                  <a:gd name="T74" fmla="*/ 86 w 163"/>
                  <a:gd name="T75" fmla="*/ 374 h 345"/>
                  <a:gd name="T76" fmla="*/ 100 w 163"/>
                  <a:gd name="T77" fmla="*/ 402 h 345"/>
                  <a:gd name="T78" fmla="*/ 114 w 163"/>
                  <a:gd name="T79" fmla="*/ 479 h 345"/>
                  <a:gd name="T80" fmla="*/ 128 w 163"/>
                  <a:gd name="T81" fmla="*/ 537 h 34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3"/>
                  <a:gd name="T124" fmla="*/ 0 h 345"/>
                  <a:gd name="T125" fmla="*/ 163 w 163"/>
                  <a:gd name="T126" fmla="*/ 345 h 34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3" h="345">
                    <a:moveTo>
                      <a:pt x="124" y="344"/>
                    </a:moveTo>
                    <a:lnTo>
                      <a:pt x="130" y="336"/>
                    </a:lnTo>
                    <a:lnTo>
                      <a:pt x="136" y="332"/>
                    </a:lnTo>
                    <a:lnTo>
                      <a:pt x="134" y="326"/>
                    </a:lnTo>
                    <a:lnTo>
                      <a:pt x="140" y="324"/>
                    </a:lnTo>
                    <a:lnTo>
                      <a:pt x="144" y="308"/>
                    </a:lnTo>
                    <a:lnTo>
                      <a:pt x="140" y="298"/>
                    </a:lnTo>
                    <a:lnTo>
                      <a:pt x="134" y="288"/>
                    </a:lnTo>
                    <a:lnTo>
                      <a:pt x="134" y="276"/>
                    </a:lnTo>
                    <a:lnTo>
                      <a:pt x="122" y="262"/>
                    </a:lnTo>
                    <a:lnTo>
                      <a:pt x="118" y="258"/>
                    </a:lnTo>
                    <a:lnTo>
                      <a:pt x="116" y="248"/>
                    </a:lnTo>
                    <a:lnTo>
                      <a:pt x="124" y="240"/>
                    </a:lnTo>
                    <a:lnTo>
                      <a:pt x="126" y="232"/>
                    </a:lnTo>
                    <a:lnTo>
                      <a:pt x="124" y="222"/>
                    </a:lnTo>
                    <a:lnTo>
                      <a:pt x="116" y="216"/>
                    </a:lnTo>
                    <a:lnTo>
                      <a:pt x="114" y="210"/>
                    </a:lnTo>
                    <a:lnTo>
                      <a:pt x="108" y="206"/>
                    </a:lnTo>
                    <a:lnTo>
                      <a:pt x="106" y="200"/>
                    </a:lnTo>
                    <a:lnTo>
                      <a:pt x="98" y="190"/>
                    </a:lnTo>
                    <a:lnTo>
                      <a:pt x="108" y="186"/>
                    </a:lnTo>
                    <a:lnTo>
                      <a:pt x="106" y="178"/>
                    </a:lnTo>
                    <a:lnTo>
                      <a:pt x="108" y="162"/>
                    </a:lnTo>
                    <a:lnTo>
                      <a:pt x="120" y="162"/>
                    </a:lnTo>
                    <a:lnTo>
                      <a:pt x="122" y="158"/>
                    </a:lnTo>
                    <a:lnTo>
                      <a:pt x="124" y="152"/>
                    </a:lnTo>
                    <a:lnTo>
                      <a:pt x="132" y="152"/>
                    </a:lnTo>
                    <a:lnTo>
                      <a:pt x="134" y="150"/>
                    </a:lnTo>
                    <a:lnTo>
                      <a:pt x="142" y="150"/>
                    </a:lnTo>
                    <a:lnTo>
                      <a:pt x="142" y="146"/>
                    </a:lnTo>
                    <a:lnTo>
                      <a:pt x="152" y="148"/>
                    </a:lnTo>
                    <a:lnTo>
                      <a:pt x="148" y="142"/>
                    </a:lnTo>
                    <a:lnTo>
                      <a:pt x="154" y="140"/>
                    </a:lnTo>
                    <a:lnTo>
                      <a:pt x="154" y="130"/>
                    </a:lnTo>
                    <a:lnTo>
                      <a:pt x="162" y="124"/>
                    </a:lnTo>
                    <a:lnTo>
                      <a:pt x="162" y="120"/>
                    </a:lnTo>
                    <a:lnTo>
                      <a:pt x="158" y="118"/>
                    </a:lnTo>
                    <a:lnTo>
                      <a:pt x="154" y="122"/>
                    </a:lnTo>
                    <a:lnTo>
                      <a:pt x="148" y="122"/>
                    </a:lnTo>
                    <a:lnTo>
                      <a:pt x="146" y="126"/>
                    </a:lnTo>
                    <a:lnTo>
                      <a:pt x="142" y="122"/>
                    </a:lnTo>
                    <a:lnTo>
                      <a:pt x="140" y="114"/>
                    </a:lnTo>
                    <a:lnTo>
                      <a:pt x="128" y="116"/>
                    </a:lnTo>
                    <a:lnTo>
                      <a:pt x="130" y="98"/>
                    </a:lnTo>
                    <a:lnTo>
                      <a:pt x="126" y="98"/>
                    </a:lnTo>
                    <a:lnTo>
                      <a:pt x="120" y="82"/>
                    </a:lnTo>
                    <a:lnTo>
                      <a:pt x="112" y="82"/>
                    </a:lnTo>
                    <a:lnTo>
                      <a:pt x="106" y="80"/>
                    </a:lnTo>
                    <a:lnTo>
                      <a:pt x="102" y="76"/>
                    </a:lnTo>
                    <a:lnTo>
                      <a:pt x="106" y="62"/>
                    </a:lnTo>
                    <a:lnTo>
                      <a:pt x="108" y="56"/>
                    </a:lnTo>
                    <a:lnTo>
                      <a:pt x="108" y="50"/>
                    </a:lnTo>
                    <a:lnTo>
                      <a:pt x="114" y="48"/>
                    </a:lnTo>
                    <a:lnTo>
                      <a:pt x="116" y="28"/>
                    </a:lnTo>
                    <a:lnTo>
                      <a:pt x="114" y="18"/>
                    </a:lnTo>
                    <a:lnTo>
                      <a:pt x="108" y="16"/>
                    </a:lnTo>
                    <a:lnTo>
                      <a:pt x="106" y="8"/>
                    </a:lnTo>
                    <a:lnTo>
                      <a:pt x="100" y="0"/>
                    </a:lnTo>
                    <a:lnTo>
                      <a:pt x="96" y="0"/>
                    </a:lnTo>
                    <a:lnTo>
                      <a:pt x="86" y="10"/>
                    </a:lnTo>
                    <a:lnTo>
                      <a:pt x="30" y="36"/>
                    </a:lnTo>
                    <a:lnTo>
                      <a:pt x="0" y="132"/>
                    </a:lnTo>
                    <a:lnTo>
                      <a:pt x="6" y="154"/>
                    </a:lnTo>
                    <a:lnTo>
                      <a:pt x="14" y="164"/>
                    </a:lnTo>
                    <a:lnTo>
                      <a:pt x="20" y="170"/>
                    </a:lnTo>
                    <a:lnTo>
                      <a:pt x="26" y="168"/>
                    </a:lnTo>
                    <a:lnTo>
                      <a:pt x="32" y="184"/>
                    </a:lnTo>
                    <a:lnTo>
                      <a:pt x="30" y="188"/>
                    </a:lnTo>
                    <a:lnTo>
                      <a:pt x="36" y="190"/>
                    </a:lnTo>
                    <a:lnTo>
                      <a:pt x="46" y="208"/>
                    </a:lnTo>
                    <a:lnTo>
                      <a:pt x="40" y="238"/>
                    </a:lnTo>
                    <a:lnTo>
                      <a:pt x="52" y="242"/>
                    </a:lnTo>
                    <a:lnTo>
                      <a:pt x="62" y="242"/>
                    </a:lnTo>
                    <a:lnTo>
                      <a:pt x="84" y="224"/>
                    </a:lnTo>
                    <a:lnTo>
                      <a:pt x="86" y="218"/>
                    </a:lnTo>
                    <a:lnTo>
                      <a:pt x="86" y="216"/>
                    </a:lnTo>
                    <a:lnTo>
                      <a:pt x="90" y="220"/>
                    </a:lnTo>
                    <a:lnTo>
                      <a:pt x="100" y="232"/>
                    </a:lnTo>
                    <a:lnTo>
                      <a:pt x="106" y="254"/>
                    </a:lnTo>
                    <a:lnTo>
                      <a:pt x="114" y="276"/>
                    </a:lnTo>
                    <a:lnTo>
                      <a:pt x="124" y="294"/>
                    </a:lnTo>
                    <a:lnTo>
                      <a:pt x="128" y="310"/>
                    </a:lnTo>
                    <a:lnTo>
                      <a:pt x="124" y="34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699" name="Freeform 167"/>
              <p:cNvSpPr>
                <a:spLocks/>
              </p:cNvSpPr>
              <p:nvPr/>
            </p:nvSpPr>
            <p:spPr bwMode="ltGray">
              <a:xfrm>
                <a:off x="4022" y="2320"/>
                <a:ext cx="96" cy="140"/>
              </a:xfrm>
              <a:custGeom>
                <a:avLst/>
                <a:gdLst>
                  <a:gd name="T0" fmla="*/ 28 w 97"/>
                  <a:gd name="T1" fmla="*/ 174 h 125"/>
                  <a:gd name="T2" fmla="*/ 0 w 97"/>
                  <a:gd name="T3" fmla="*/ 63 h 125"/>
                  <a:gd name="T4" fmla="*/ 18 w 97"/>
                  <a:gd name="T5" fmla="*/ 0 h 125"/>
                  <a:gd name="T6" fmla="*/ 77 w 97"/>
                  <a:gd name="T7" fmla="*/ 39 h 125"/>
                  <a:gd name="T8" fmla="*/ 91 w 97"/>
                  <a:gd name="T9" fmla="*/ 45 h 125"/>
                  <a:gd name="T10" fmla="*/ 89 w 97"/>
                  <a:gd name="T11" fmla="*/ 166 h 125"/>
                  <a:gd name="T12" fmla="*/ 85 w 97"/>
                  <a:gd name="T13" fmla="*/ 166 h 125"/>
                  <a:gd name="T14" fmla="*/ 85 w 97"/>
                  <a:gd name="T15" fmla="*/ 184 h 125"/>
                  <a:gd name="T16" fmla="*/ 87 w 97"/>
                  <a:gd name="T17" fmla="*/ 190 h 125"/>
                  <a:gd name="T18" fmla="*/ 87 w 97"/>
                  <a:gd name="T19" fmla="*/ 195 h 125"/>
                  <a:gd name="T20" fmla="*/ 83 w 97"/>
                  <a:gd name="T21" fmla="*/ 195 h 125"/>
                  <a:gd name="T22" fmla="*/ 81 w 97"/>
                  <a:gd name="T23" fmla="*/ 197 h 125"/>
                  <a:gd name="T24" fmla="*/ 85 w 97"/>
                  <a:gd name="T25" fmla="*/ 220 h 125"/>
                  <a:gd name="T26" fmla="*/ 77 w 97"/>
                  <a:gd name="T27" fmla="*/ 195 h 125"/>
                  <a:gd name="T28" fmla="*/ 69 w 97"/>
                  <a:gd name="T29" fmla="*/ 156 h 125"/>
                  <a:gd name="T30" fmla="*/ 67 w 97"/>
                  <a:gd name="T31" fmla="*/ 142 h 125"/>
                  <a:gd name="T32" fmla="*/ 65 w 97"/>
                  <a:gd name="T33" fmla="*/ 142 h 125"/>
                  <a:gd name="T34" fmla="*/ 61 w 97"/>
                  <a:gd name="T35" fmla="*/ 144 h 125"/>
                  <a:gd name="T36" fmla="*/ 57 w 97"/>
                  <a:gd name="T37" fmla="*/ 144 h 125"/>
                  <a:gd name="T38" fmla="*/ 53 w 97"/>
                  <a:gd name="T39" fmla="*/ 152 h 125"/>
                  <a:gd name="T40" fmla="*/ 46 w 97"/>
                  <a:gd name="T41" fmla="*/ 166 h 125"/>
                  <a:gd name="T42" fmla="*/ 34 w 97"/>
                  <a:gd name="T43" fmla="*/ 170 h 125"/>
                  <a:gd name="T44" fmla="*/ 28 w 97"/>
                  <a:gd name="T45" fmla="*/ 174 h 1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7"/>
                  <a:gd name="T70" fmla="*/ 0 h 125"/>
                  <a:gd name="T71" fmla="*/ 97 w 97"/>
                  <a:gd name="T72" fmla="*/ 125 h 12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7" h="125">
                    <a:moveTo>
                      <a:pt x="28" y="98"/>
                    </a:moveTo>
                    <a:lnTo>
                      <a:pt x="0" y="36"/>
                    </a:lnTo>
                    <a:lnTo>
                      <a:pt x="18" y="0"/>
                    </a:lnTo>
                    <a:lnTo>
                      <a:pt x="82" y="22"/>
                    </a:lnTo>
                    <a:lnTo>
                      <a:pt x="96" y="26"/>
                    </a:lnTo>
                    <a:lnTo>
                      <a:pt x="94" y="94"/>
                    </a:lnTo>
                    <a:lnTo>
                      <a:pt x="90" y="94"/>
                    </a:lnTo>
                    <a:lnTo>
                      <a:pt x="90" y="104"/>
                    </a:lnTo>
                    <a:lnTo>
                      <a:pt x="92" y="108"/>
                    </a:lnTo>
                    <a:lnTo>
                      <a:pt x="92" y="110"/>
                    </a:lnTo>
                    <a:lnTo>
                      <a:pt x="88" y="110"/>
                    </a:lnTo>
                    <a:lnTo>
                      <a:pt x="86" y="112"/>
                    </a:lnTo>
                    <a:lnTo>
                      <a:pt x="90" y="124"/>
                    </a:lnTo>
                    <a:lnTo>
                      <a:pt x="82" y="110"/>
                    </a:lnTo>
                    <a:lnTo>
                      <a:pt x="74" y="88"/>
                    </a:lnTo>
                    <a:lnTo>
                      <a:pt x="72" y="80"/>
                    </a:lnTo>
                    <a:lnTo>
                      <a:pt x="70" y="80"/>
                    </a:lnTo>
                    <a:lnTo>
                      <a:pt x="66" y="82"/>
                    </a:lnTo>
                    <a:lnTo>
                      <a:pt x="62" y="82"/>
                    </a:lnTo>
                    <a:lnTo>
                      <a:pt x="58" y="86"/>
                    </a:lnTo>
                    <a:lnTo>
                      <a:pt x="46" y="94"/>
                    </a:lnTo>
                    <a:lnTo>
                      <a:pt x="34" y="96"/>
                    </a:lnTo>
                    <a:lnTo>
                      <a:pt x="28" y="9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00" name="Freeform 168"/>
              <p:cNvSpPr>
                <a:spLocks/>
              </p:cNvSpPr>
              <p:nvPr/>
            </p:nvSpPr>
            <p:spPr bwMode="ltGray">
              <a:xfrm>
                <a:off x="4043" y="2291"/>
                <a:ext cx="55" cy="41"/>
              </a:xfrm>
              <a:custGeom>
                <a:avLst/>
                <a:gdLst>
                  <a:gd name="T0" fmla="*/ 54 w 55"/>
                  <a:gd name="T1" fmla="*/ 37 h 37"/>
                  <a:gd name="T2" fmla="*/ 20 w 55"/>
                  <a:gd name="T3" fmla="*/ 60 h 37"/>
                  <a:gd name="T4" fmla="*/ 0 w 55"/>
                  <a:gd name="T5" fmla="*/ 41 h 37"/>
                  <a:gd name="T6" fmla="*/ 8 w 55"/>
                  <a:gd name="T7" fmla="*/ 16 h 37"/>
                  <a:gd name="T8" fmla="*/ 10 w 55"/>
                  <a:gd name="T9" fmla="*/ 13 h 37"/>
                  <a:gd name="T10" fmla="*/ 12 w 55"/>
                  <a:gd name="T11" fmla="*/ 11 h 37"/>
                  <a:gd name="T12" fmla="*/ 14 w 55"/>
                  <a:gd name="T13" fmla="*/ 4 h 37"/>
                  <a:gd name="T14" fmla="*/ 16 w 55"/>
                  <a:gd name="T15" fmla="*/ 2 h 37"/>
                  <a:gd name="T16" fmla="*/ 18 w 55"/>
                  <a:gd name="T17" fmla="*/ 0 h 37"/>
                  <a:gd name="T18" fmla="*/ 24 w 55"/>
                  <a:gd name="T19" fmla="*/ 0 h 37"/>
                  <a:gd name="T20" fmla="*/ 26 w 55"/>
                  <a:gd name="T21" fmla="*/ 4 h 37"/>
                  <a:gd name="T22" fmla="*/ 32 w 55"/>
                  <a:gd name="T23" fmla="*/ 4 h 37"/>
                  <a:gd name="T24" fmla="*/ 38 w 55"/>
                  <a:gd name="T25" fmla="*/ 13 h 37"/>
                  <a:gd name="T26" fmla="*/ 40 w 55"/>
                  <a:gd name="T27" fmla="*/ 16 h 37"/>
                  <a:gd name="T28" fmla="*/ 46 w 55"/>
                  <a:gd name="T29" fmla="*/ 11 h 37"/>
                  <a:gd name="T30" fmla="*/ 52 w 55"/>
                  <a:gd name="T31" fmla="*/ 13 h 37"/>
                  <a:gd name="T32" fmla="*/ 52 w 55"/>
                  <a:gd name="T33" fmla="*/ 27 h 37"/>
                  <a:gd name="T34" fmla="*/ 54 w 55"/>
                  <a:gd name="T35" fmla="*/ 3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5"/>
                  <a:gd name="T55" fmla="*/ 0 h 37"/>
                  <a:gd name="T56" fmla="*/ 55 w 55"/>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5" h="37">
                    <a:moveTo>
                      <a:pt x="54" y="22"/>
                    </a:moveTo>
                    <a:lnTo>
                      <a:pt x="20" y="36"/>
                    </a:lnTo>
                    <a:lnTo>
                      <a:pt x="0" y="24"/>
                    </a:lnTo>
                    <a:lnTo>
                      <a:pt x="8" y="10"/>
                    </a:lnTo>
                    <a:lnTo>
                      <a:pt x="10" y="8"/>
                    </a:lnTo>
                    <a:lnTo>
                      <a:pt x="12" y="6"/>
                    </a:lnTo>
                    <a:lnTo>
                      <a:pt x="14" y="4"/>
                    </a:lnTo>
                    <a:lnTo>
                      <a:pt x="16" y="2"/>
                    </a:lnTo>
                    <a:lnTo>
                      <a:pt x="18" y="0"/>
                    </a:lnTo>
                    <a:lnTo>
                      <a:pt x="24" y="0"/>
                    </a:lnTo>
                    <a:lnTo>
                      <a:pt x="26" y="4"/>
                    </a:lnTo>
                    <a:lnTo>
                      <a:pt x="32" y="4"/>
                    </a:lnTo>
                    <a:lnTo>
                      <a:pt x="38" y="8"/>
                    </a:lnTo>
                    <a:lnTo>
                      <a:pt x="40" y="10"/>
                    </a:lnTo>
                    <a:lnTo>
                      <a:pt x="46" y="6"/>
                    </a:lnTo>
                    <a:lnTo>
                      <a:pt x="52" y="8"/>
                    </a:lnTo>
                    <a:lnTo>
                      <a:pt x="52" y="16"/>
                    </a:lnTo>
                    <a:lnTo>
                      <a:pt x="54" y="2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01" name="Freeform 169"/>
              <p:cNvSpPr>
                <a:spLocks/>
              </p:cNvSpPr>
              <p:nvPr/>
            </p:nvSpPr>
            <p:spPr bwMode="ltGray">
              <a:xfrm>
                <a:off x="3897" y="2253"/>
                <a:ext cx="137" cy="84"/>
              </a:xfrm>
              <a:custGeom>
                <a:avLst/>
                <a:gdLst>
                  <a:gd name="T0" fmla="*/ 4 w 139"/>
                  <a:gd name="T1" fmla="*/ 0 h 75"/>
                  <a:gd name="T2" fmla="*/ 0 w 139"/>
                  <a:gd name="T3" fmla="*/ 60 h 75"/>
                  <a:gd name="T4" fmla="*/ 73 w 139"/>
                  <a:gd name="T5" fmla="*/ 130 h 75"/>
                  <a:gd name="T6" fmla="*/ 128 w 139"/>
                  <a:gd name="T7" fmla="*/ 130 h 75"/>
                  <a:gd name="T8" fmla="*/ 128 w 139"/>
                  <a:gd name="T9" fmla="*/ 77 h 75"/>
                  <a:gd name="T10" fmla="*/ 118 w 139"/>
                  <a:gd name="T11" fmla="*/ 77 h 75"/>
                  <a:gd name="T12" fmla="*/ 116 w 139"/>
                  <a:gd name="T13" fmla="*/ 82 h 75"/>
                  <a:gd name="T14" fmla="*/ 112 w 139"/>
                  <a:gd name="T15" fmla="*/ 74 h 75"/>
                  <a:gd name="T16" fmla="*/ 103 w 139"/>
                  <a:gd name="T17" fmla="*/ 71 h 75"/>
                  <a:gd name="T18" fmla="*/ 103 w 139"/>
                  <a:gd name="T19" fmla="*/ 77 h 75"/>
                  <a:gd name="T20" fmla="*/ 97 w 139"/>
                  <a:gd name="T21" fmla="*/ 74 h 75"/>
                  <a:gd name="T22" fmla="*/ 95 w 139"/>
                  <a:gd name="T23" fmla="*/ 67 h 75"/>
                  <a:gd name="T24" fmla="*/ 93 w 139"/>
                  <a:gd name="T25" fmla="*/ 67 h 75"/>
                  <a:gd name="T26" fmla="*/ 87 w 139"/>
                  <a:gd name="T27" fmla="*/ 71 h 75"/>
                  <a:gd name="T28" fmla="*/ 83 w 139"/>
                  <a:gd name="T29" fmla="*/ 67 h 75"/>
                  <a:gd name="T30" fmla="*/ 75 w 139"/>
                  <a:gd name="T31" fmla="*/ 45 h 75"/>
                  <a:gd name="T32" fmla="*/ 71 w 139"/>
                  <a:gd name="T33" fmla="*/ 45 h 75"/>
                  <a:gd name="T34" fmla="*/ 37 w 139"/>
                  <a:gd name="T35" fmla="*/ 2 h 75"/>
                  <a:gd name="T36" fmla="*/ 28 w 139"/>
                  <a:gd name="T37" fmla="*/ 0 h 75"/>
                  <a:gd name="T38" fmla="*/ 26 w 139"/>
                  <a:gd name="T39" fmla="*/ 4 h 75"/>
                  <a:gd name="T40" fmla="*/ 4 w 139"/>
                  <a:gd name="T41" fmla="*/ 0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9"/>
                  <a:gd name="T64" fmla="*/ 0 h 75"/>
                  <a:gd name="T65" fmla="*/ 139 w 139"/>
                  <a:gd name="T66" fmla="*/ 75 h 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9" h="75">
                    <a:moveTo>
                      <a:pt x="4" y="0"/>
                    </a:moveTo>
                    <a:lnTo>
                      <a:pt x="0" y="34"/>
                    </a:lnTo>
                    <a:lnTo>
                      <a:pt x="78" y="74"/>
                    </a:lnTo>
                    <a:lnTo>
                      <a:pt x="138" y="74"/>
                    </a:lnTo>
                    <a:lnTo>
                      <a:pt x="138" y="44"/>
                    </a:lnTo>
                    <a:lnTo>
                      <a:pt x="128" y="44"/>
                    </a:lnTo>
                    <a:lnTo>
                      <a:pt x="126" y="46"/>
                    </a:lnTo>
                    <a:lnTo>
                      <a:pt x="122" y="42"/>
                    </a:lnTo>
                    <a:lnTo>
                      <a:pt x="112" y="40"/>
                    </a:lnTo>
                    <a:lnTo>
                      <a:pt x="112" y="44"/>
                    </a:lnTo>
                    <a:lnTo>
                      <a:pt x="102" y="42"/>
                    </a:lnTo>
                    <a:lnTo>
                      <a:pt x="100" y="38"/>
                    </a:lnTo>
                    <a:lnTo>
                      <a:pt x="98" y="38"/>
                    </a:lnTo>
                    <a:lnTo>
                      <a:pt x="92" y="40"/>
                    </a:lnTo>
                    <a:lnTo>
                      <a:pt x="88" y="38"/>
                    </a:lnTo>
                    <a:lnTo>
                      <a:pt x="80" y="26"/>
                    </a:lnTo>
                    <a:lnTo>
                      <a:pt x="76" y="26"/>
                    </a:lnTo>
                    <a:lnTo>
                      <a:pt x="42" y="2"/>
                    </a:lnTo>
                    <a:lnTo>
                      <a:pt x="28" y="0"/>
                    </a:lnTo>
                    <a:lnTo>
                      <a:pt x="26" y="4"/>
                    </a:lnTo>
                    <a:lnTo>
                      <a:pt x="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02" name="Freeform 170"/>
              <p:cNvSpPr>
                <a:spLocks/>
              </p:cNvSpPr>
              <p:nvPr/>
            </p:nvSpPr>
            <p:spPr bwMode="ltGray">
              <a:xfrm>
                <a:off x="3682" y="2092"/>
                <a:ext cx="510" cy="627"/>
              </a:xfrm>
              <a:custGeom>
                <a:avLst/>
                <a:gdLst>
                  <a:gd name="T0" fmla="*/ 22 w 513"/>
                  <a:gd name="T1" fmla="*/ 415 h 561"/>
                  <a:gd name="T2" fmla="*/ 52 w 513"/>
                  <a:gd name="T3" fmla="*/ 401 h 561"/>
                  <a:gd name="T4" fmla="*/ 44 w 513"/>
                  <a:gd name="T5" fmla="*/ 353 h 561"/>
                  <a:gd name="T6" fmla="*/ 50 w 513"/>
                  <a:gd name="T7" fmla="*/ 304 h 561"/>
                  <a:gd name="T8" fmla="*/ 68 w 513"/>
                  <a:gd name="T9" fmla="*/ 310 h 561"/>
                  <a:gd name="T10" fmla="*/ 85 w 513"/>
                  <a:gd name="T11" fmla="*/ 286 h 561"/>
                  <a:gd name="T12" fmla="*/ 119 w 513"/>
                  <a:gd name="T13" fmla="*/ 206 h 561"/>
                  <a:gd name="T14" fmla="*/ 135 w 513"/>
                  <a:gd name="T15" fmla="*/ 178 h 561"/>
                  <a:gd name="T16" fmla="*/ 115 w 513"/>
                  <a:gd name="T17" fmla="*/ 124 h 561"/>
                  <a:gd name="T18" fmla="*/ 125 w 513"/>
                  <a:gd name="T19" fmla="*/ 84 h 561"/>
                  <a:gd name="T20" fmla="*/ 115 w 513"/>
                  <a:gd name="T21" fmla="*/ 56 h 561"/>
                  <a:gd name="T22" fmla="*/ 103 w 513"/>
                  <a:gd name="T23" fmla="*/ 35 h 561"/>
                  <a:gd name="T24" fmla="*/ 117 w 513"/>
                  <a:gd name="T25" fmla="*/ 13 h 561"/>
                  <a:gd name="T26" fmla="*/ 137 w 513"/>
                  <a:gd name="T27" fmla="*/ 4 h 561"/>
                  <a:gd name="T28" fmla="*/ 159 w 513"/>
                  <a:gd name="T29" fmla="*/ 28 h 561"/>
                  <a:gd name="T30" fmla="*/ 197 w 513"/>
                  <a:gd name="T31" fmla="*/ 56 h 561"/>
                  <a:gd name="T32" fmla="*/ 217 w 513"/>
                  <a:gd name="T33" fmla="*/ 105 h 561"/>
                  <a:gd name="T34" fmla="*/ 197 w 513"/>
                  <a:gd name="T35" fmla="*/ 132 h 561"/>
                  <a:gd name="T36" fmla="*/ 193 w 513"/>
                  <a:gd name="T37" fmla="*/ 174 h 561"/>
                  <a:gd name="T38" fmla="*/ 205 w 513"/>
                  <a:gd name="T39" fmla="*/ 224 h 561"/>
                  <a:gd name="T40" fmla="*/ 217 w 513"/>
                  <a:gd name="T41" fmla="*/ 289 h 561"/>
                  <a:gd name="T42" fmla="*/ 241 w 513"/>
                  <a:gd name="T43" fmla="*/ 331 h 561"/>
                  <a:gd name="T44" fmla="*/ 276 w 513"/>
                  <a:gd name="T45" fmla="*/ 342 h 561"/>
                  <a:gd name="T46" fmla="*/ 314 w 513"/>
                  <a:gd name="T47" fmla="*/ 370 h 561"/>
                  <a:gd name="T48" fmla="*/ 342 w 513"/>
                  <a:gd name="T49" fmla="*/ 361 h 561"/>
                  <a:gd name="T50" fmla="*/ 362 w 513"/>
                  <a:gd name="T51" fmla="*/ 331 h 561"/>
                  <a:gd name="T52" fmla="*/ 380 w 513"/>
                  <a:gd name="T53" fmla="*/ 357 h 561"/>
                  <a:gd name="T54" fmla="*/ 421 w 513"/>
                  <a:gd name="T55" fmla="*/ 317 h 561"/>
                  <a:gd name="T56" fmla="*/ 459 w 513"/>
                  <a:gd name="T57" fmla="*/ 272 h 561"/>
                  <a:gd name="T58" fmla="*/ 487 w 513"/>
                  <a:gd name="T59" fmla="*/ 321 h 561"/>
                  <a:gd name="T60" fmla="*/ 469 w 513"/>
                  <a:gd name="T61" fmla="*/ 357 h 561"/>
                  <a:gd name="T62" fmla="*/ 447 w 513"/>
                  <a:gd name="T63" fmla="*/ 403 h 561"/>
                  <a:gd name="T64" fmla="*/ 441 w 513"/>
                  <a:gd name="T65" fmla="*/ 456 h 561"/>
                  <a:gd name="T66" fmla="*/ 423 w 513"/>
                  <a:gd name="T67" fmla="*/ 520 h 561"/>
                  <a:gd name="T68" fmla="*/ 414 w 513"/>
                  <a:gd name="T69" fmla="*/ 456 h 561"/>
                  <a:gd name="T70" fmla="*/ 400 w 513"/>
                  <a:gd name="T71" fmla="*/ 460 h 561"/>
                  <a:gd name="T72" fmla="*/ 421 w 513"/>
                  <a:gd name="T73" fmla="*/ 403 h 561"/>
                  <a:gd name="T74" fmla="*/ 376 w 513"/>
                  <a:gd name="T75" fmla="*/ 415 h 561"/>
                  <a:gd name="T76" fmla="*/ 356 w 513"/>
                  <a:gd name="T77" fmla="*/ 372 h 561"/>
                  <a:gd name="T78" fmla="*/ 352 w 513"/>
                  <a:gd name="T79" fmla="*/ 418 h 561"/>
                  <a:gd name="T80" fmla="*/ 360 w 513"/>
                  <a:gd name="T81" fmla="*/ 477 h 561"/>
                  <a:gd name="T82" fmla="*/ 326 w 513"/>
                  <a:gd name="T83" fmla="*/ 535 h 561"/>
                  <a:gd name="T84" fmla="*/ 294 w 513"/>
                  <a:gd name="T85" fmla="*/ 598 h 561"/>
                  <a:gd name="T86" fmla="*/ 237 w 513"/>
                  <a:gd name="T87" fmla="*/ 704 h 561"/>
                  <a:gd name="T88" fmla="*/ 207 w 513"/>
                  <a:gd name="T89" fmla="*/ 729 h 561"/>
                  <a:gd name="T90" fmla="*/ 201 w 513"/>
                  <a:gd name="T91" fmla="*/ 833 h 561"/>
                  <a:gd name="T92" fmla="*/ 179 w 513"/>
                  <a:gd name="T93" fmla="*/ 911 h 561"/>
                  <a:gd name="T94" fmla="*/ 155 w 513"/>
                  <a:gd name="T95" fmla="*/ 959 h 561"/>
                  <a:gd name="T96" fmla="*/ 121 w 513"/>
                  <a:gd name="T97" fmla="*/ 905 h 561"/>
                  <a:gd name="T98" fmla="*/ 85 w 513"/>
                  <a:gd name="T99" fmla="*/ 737 h 561"/>
                  <a:gd name="T100" fmla="*/ 72 w 513"/>
                  <a:gd name="T101" fmla="*/ 607 h 561"/>
                  <a:gd name="T102" fmla="*/ 74 w 513"/>
                  <a:gd name="T103" fmla="*/ 495 h 561"/>
                  <a:gd name="T104" fmla="*/ 18 w 513"/>
                  <a:gd name="T105" fmla="*/ 488 h 561"/>
                  <a:gd name="T106" fmla="*/ 24 w 513"/>
                  <a:gd name="T107" fmla="*/ 460 h 5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13"/>
                  <a:gd name="T163" fmla="*/ 0 h 561"/>
                  <a:gd name="T164" fmla="*/ 513 w 513"/>
                  <a:gd name="T165" fmla="*/ 561 h 56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13" h="561">
                    <a:moveTo>
                      <a:pt x="4" y="244"/>
                    </a:moveTo>
                    <a:lnTo>
                      <a:pt x="8" y="240"/>
                    </a:lnTo>
                    <a:lnTo>
                      <a:pt x="14" y="240"/>
                    </a:lnTo>
                    <a:lnTo>
                      <a:pt x="18" y="236"/>
                    </a:lnTo>
                    <a:lnTo>
                      <a:pt x="22" y="238"/>
                    </a:lnTo>
                    <a:lnTo>
                      <a:pt x="32" y="240"/>
                    </a:lnTo>
                    <a:lnTo>
                      <a:pt x="44" y="238"/>
                    </a:lnTo>
                    <a:lnTo>
                      <a:pt x="48" y="244"/>
                    </a:lnTo>
                    <a:lnTo>
                      <a:pt x="56" y="234"/>
                    </a:lnTo>
                    <a:lnTo>
                      <a:pt x="52" y="230"/>
                    </a:lnTo>
                    <a:lnTo>
                      <a:pt x="50" y="220"/>
                    </a:lnTo>
                    <a:lnTo>
                      <a:pt x="52" y="216"/>
                    </a:lnTo>
                    <a:lnTo>
                      <a:pt x="42" y="214"/>
                    </a:lnTo>
                    <a:lnTo>
                      <a:pt x="42" y="212"/>
                    </a:lnTo>
                    <a:lnTo>
                      <a:pt x="44" y="202"/>
                    </a:lnTo>
                    <a:lnTo>
                      <a:pt x="44" y="196"/>
                    </a:lnTo>
                    <a:lnTo>
                      <a:pt x="38" y="196"/>
                    </a:lnTo>
                    <a:lnTo>
                      <a:pt x="34" y="194"/>
                    </a:lnTo>
                    <a:lnTo>
                      <a:pt x="36" y="188"/>
                    </a:lnTo>
                    <a:lnTo>
                      <a:pt x="50" y="174"/>
                    </a:lnTo>
                    <a:lnTo>
                      <a:pt x="54" y="174"/>
                    </a:lnTo>
                    <a:lnTo>
                      <a:pt x="56" y="176"/>
                    </a:lnTo>
                    <a:lnTo>
                      <a:pt x="60" y="184"/>
                    </a:lnTo>
                    <a:lnTo>
                      <a:pt x="64" y="180"/>
                    </a:lnTo>
                    <a:lnTo>
                      <a:pt x="68" y="178"/>
                    </a:lnTo>
                    <a:lnTo>
                      <a:pt x="72" y="182"/>
                    </a:lnTo>
                    <a:lnTo>
                      <a:pt x="78" y="180"/>
                    </a:lnTo>
                    <a:lnTo>
                      <a:pt x="78" y="174"/>
                    </a:lnTo>
                    <a:lnTo>
                      <a:pt x="84" y="170"/>
                    </a:lnTo>
                    <a:lnTo>
                      <a:pt x="86" y="164"/>
                    </a:lnTo>
                    <a:lnTo>
                      <a:pt x="100" y="160"/>
                    </a:lnTo>
                    <a:lnTo>
                      <a:pt x="108" y="144"/>
                    </a:lnTo>
                    <a:lnTo>
                      <a:pt x="114" y="138"/>
                    </a:lnTo>
                    <a:lnTo>
                      <a:pt x="114" y="130"/>
                    </a:lnTo>
                    <a:lnTo>
                      <a:pt x="124" y="118"/>
                    </a:lnTo>
                    <a:lnTo>
                      <a:pt x="128" y="120"/>
                    </a:lnTo>
                    <a:lnTo>
                      <a:pt x="130" y="112"/>
                    </a:lnTo>
                    <a:lnTo>
                      <a:pt x="132" y="110"/>
                    </a:lnTo>
                    <a:lnTo>
                      <a:pt x="132" y="104"/>
                    </a:lnTo>
                    <a:lnTo>
                      <a:pt x="140" y="102"/>
                    </a:lnTo>
                    <a:lnTo>
                      <a:pt x="138" y="96"/>
                    </a:lnTo>
                    <a:lnTo>
                      <a:pt x="134" y="94"/>
                    </a:lnTo>
                    <a:lnTo>
                      <a:pt x="132" y="94"/>
                    </a:lnTo>
                    <a:lnTo>
                      <a:pt x="120" y="84"/>
                    </a:lnTo>
                    <a:lnTo>
                      <a:pt x="120" y="72"/>
                    </a:lnTo>
                    <a:lnTo>
                      <a:pt x="118" y="68"/>
                    </a:lnTo>
                    <a:lnTo>
                      <a:pt x="120" y="64"/>
                    </a:lnTo>
                    <a:lnTo>
                      <a:pt x="116" y="58"/>
                    </a:lnTo>
                    <a:lnTo>
                      <a:pt x="124" y="50"/>
                    </a:lnTo>
                    <a:lnTo>
                      <a:pt x="130" y="48"/>
                    </a:lnTo>
                    <a:lnTo>
                      <a:pt x="132" y="44"/>
                    </a:lnTo>
                    <a:lnTo>
                      <a:pt x="130" y="42"/>
                    </a:lnTo>
                    <a:lnTo>
                      <a:pt x="126" y="42"/>
                    </a:lnTo>
                    <a:lnTo>
                      <a:pt x="126" y="36"/>
                    </a:lnTo>
                    <a:lnTo>
                      <a:pt x="120" y="32"/>
                    </a:lnTo>
                    <a:lnTo>
                      <a:pt x="118" y="32"/>
                    </a:lnTo>
                    <a:lnTo>
                      <a:pt x="118" y="28"/>
                    </a:lnTo>
                    <a:lnTo>
                      <a:pt x="112" y="26"/>
                    </a:lnTo>
                    <a:lnTo>
                      <a:pt x="108" y="26"/>
                    </a:lnTo>
                    <a:lnTo>
                      <a:pt x="108" y="20"/>
                    </a:lnTo>
                    <a:lnTo>
                      <a:pt x="110" y="20"/>
                    </a:lnTo>
                    <a:lnTo>
                      <a:pt x="116" y="18"/>
                    </a:lnTo>
                    <a:lnTo>
                      <a:pt x="118" y="12"/>
                    </a:lnTo>
                    <a:lnTo>
                      <a:pt x="118" y="10"/>
                    </a:lnTo>
                    <a:lnTo>
                      <a:pt x="122" y="8"/>
                    </a:lnTo>
                    <a:lnTo>
                      <a:pt x="126" y="8"/>
                    </a:lnTo>
                    <a:lnTo>
                      <a:pt x="132" y="8"/>
                    </a:lnTo>
                    <a:lnTo>
                      <a:pt x="138" y="4"/>
                    </a:lnTo>
                    <a:lnTo>
                      <a:pt x="138" y="0"/>
                    </a:lnTo>
                    <a:lnTo>
                      <a:pt x="142" y="4"/>
                    </a:lnTo>
                    <a:lnTo>
                      <a:pt x="146" y="6"/>
                    </a:lnTo>
                    <a:lnTo>
                      <a:pt x="154" y="8"/>
                    </a:lnTo>
                    <a:lnTo>
                      <a:pt x="154" y="14"/>
                    </a:lnTo>
                    <a:lnTo>
                      <a:pt x="158" y="12"/>
                    </a:lnTo>
                    <a:lnTo>
                      <a:pt x="164" y="16"/>
                    </a:lnTo>
                    <a:lnTo>
                      <a:pt x="170" y="30"/>
                    </a:lnTo>
                    <a:lnTo>
                      <a:pt x="178" y="30"/>
                    </a:lnTo>
                    <a:lnTo>
                      <a:pt x="186" y="36"/>
                    </a:lnTo>
                    <a:lnTo>
                      <a:pt x="192" y="38"/>
                    </a:lnTo>
                    <a:lnTo>
                      <a:pt x="202" y="32"/>
                    </a:lnTo>
                    <a:lnTo>
                      <a:pt x="206" y="30"/>
                    </a:lnTo>
                    <a:lnTo>
                      <a:pt x="220" y="38"/>
                    </a:lnTo>
                    <a:lnTo>
                      <a:pt x="230" y="42"/>
                    </a:lnTo>
                    <a:lnTo>
                      <a:pt x="230" y="50"/>
                    </a:lnTo>
                    <a:lnTo>
                      <a:pt x="222" y="60"/>
                    </a:lnTo>
                    <a:lnTo>
                      <a:pt x="218" y="64"/>
                    </a:lnTo>
                    <a:lnTo>
                      <a:pt x="210" y="66"/>
                    </a:lnTo>
                    <a:lnTo>
                      <a:pt x="210" y="74"/>
                    </a:lnTo>
                    <a:lnTo>
                      <a:pt x="198" y="72"/>
                    </a:lnTo>
                    <a:lnTo>
                      <a:pt x="202" y="76"/>
                    </a:lnTo>
                    <a:lnTo>
                      <a:pt x="208" y="90"/>
                    </a:lnTo>
                    <a:lnTo>
                      <a:pt x="206" y="100"/>
                    </a:lnTo>
                    <a:lnTo>
                      <a:pt x="202" y="100"/>
                    </a:lnTo>
                    <a:lnTo>
                      <a:pt x="200" y="98"/>
                    </a:lnTo>
                    <a:lnTo>
                      <a:pt x="198" y="100"/>
                    </a:lnTo>
                    <a:lnTo>
                      <a:pt x="196" y="104"/>
                    </a:lnTo>
                    <a:lnTo>
                      <a:pt x="196" y="118"/>
                    </a:lnTo>
                    <a:lnTo>
                      <a:pt x="198" y="124"/>
                    </a:lnTo>
                    <a:lnTo>
                      <a:pt x="200" y="126"/>
                    </a:lnTo>
                    <a:lnTo>
                      <a:pt x="210" y="128"/>
                    </a:lnTo>
                    <a:lnTo>
                      <a:pt x="214" y="132"/>
                    </a:lnTo>
                    <a:lnTo>
                      <a:pt x="220" y="130"/>
                    </a:lnTo>
                    <a:lnTo>
                      <a:pt x="234" y="142"/>
                    </a:lnTo>
                    <a:lnTo>
                      <a:pt x="224" y="154"/>
                    </a:lnTo>
                    <a:lnTo>
                      <a:pt x="222" y="166"/>
                    </a:lnTo>
                    <a:lnTo>
                      <a:pt x="228" y="174"/>
                    </a:lnTo>
                    <a:lnTo>
                      <a:pt x="236" y="174"/>
                    </a:lnTo>
                    <a:lnTo>
                      <a:pt x="240" y="182"/>
                    </a:lnTo>
                    <a:lnTo>
                      <a:pt x="242" y="184"/>
                    </a:lnTo>
                    <a:lnTo>
                      <a:pt x="246" y="190"/>
                    </a:lnTo>
                    <a:lnTo>
                      <a:pt x="258" y="190"/>
                    </a:lnTo>
                    <a:lnTo>
                      <a:pt x="262" y="196"/>
                    </a:lnTo>
                    <a:lnTo>
                      <a:pt x="272" y="198"/>
                    </a:lnTo>
                    <a:lnTo>
                      <a:pt x="282" y="198"/>
                    </a:lnTo>
                    <a:lnTo>
                      <a:pt x="286" y="196"/>
                    </a:lnTo>
                    <a:lnTo>
                      <a:pt x="292" y="204"/>
                    </a:lnTo>
                    <a:lnTo>
                      <a:pt x="302" y="206"/>
                    </a:lnTo>
                    <a:lnTo>
                      <a:pt x="308" y="212"/>
                    </a:lnTo>
                    <a:lnTo>
                      <a:pt x="314" y="208"/>
                    </a:lnTo>
                    <a:lnTo>
                      <a:pt x="324" y="212"/>
                    </a:lnTo>
                    <a:lnTo>
                      <a:pt x="334" y="210"/>
                    </a:lnTo>
                    <a:lnTo>
                      <a:pt x="340" y="216"/>
                    </a:lnTo>
                    <a:lnTo>
                      <a:pt x="346" y="214"/>
                    </a:lnTo>
                    <a:lnTo>
                      <a:pt x="352" y="216"/>
                    </a:lnTo>
                    <a:lnTo>
                      <a:pt x="352" y="208"/>
                    </a:lnTo>
                    <a:lnTo>
                      <a:pt x="350" y="200"/>
                    </a:lnTo>
                    <a:lnTo>
                      <a:pt x="354" y="188"/>
                    </a:lnTo>
                    <a:lnTo>
                      <a:pt x="364" y="186"/>
                    </a:lnTo>
                    <a:lnTo>
                      <a:pt x="370" y="182"/>
                    </a:lnTo>
                    <a:lnTo>
                      <a:pt x="372" y="190"/>
                    </a:lnTo>
                    <a:lnTo>
                      <a:pt x="368" y="198"/>
                    </a:lnTo>
                    <a:lnTo>
                      <a:pt x="372" y="206"/>
                    </a:lnTo>
                    <a:lnTo>
                      <a:pt x="382" y="206"/>
                    </a:lnTo>
                    <a:lnTo>
                      <a:pt x="388" y="208"/>
                    </a:lnTo>
                    <a:lnTo>
                      <a:pt x="390" y="204"/>
                    </a:lnTo>
                    <a:lnTo>
                      <a:pt x="402" y="204"/>
                    </a:lnTo>
                    <a:lnTo>
                      <a:pt x="418" y="194"/>
                    </a:lnTo>
                    <a:lnTo>
                      <a:pt x="424" y="188"/>
                    </a:lnTo>
                    <a:lnTo>
                      <a:pt x="430" y="184"/>
                    </a:lnTo>
                    <a:lnTo>
                      <a:pt x="434" y="182"/>
                    </a:lnTo>
                    <a:lnTo>
                      <a:pt x="446" y="168"/>
                    </a:lnTo>
                    <a:lnTo>
                      <a:pt x="458" y="156"/>
                    </a:lnTo>
                    <a:lnTo>
                      <a:pt x="460" y="154"/>
                    </a:lnTo>
                    <a:lnTo>
                      <a:pt x="462" y="156"/>
                    </a:lnTo>
                    <a:lnTo>
                      <a:pt x="474" y="156"/>
                    </a:lnTo>
                    <a:lnTo>
                      <a:pt x="490" y="150"/>
                    </a:lnTo>
                    <a:lnTo>
                      <a:pt x="492" y="156"/>
                    </a:lnTo>
                    <a:lnTo>
                      <a:pt x="498" y="170"/>
                    </a:lnTo>
                    <a:lnTo>
                      <a:pt x="512" y="176"/>
                    </a:lnTo>
                    <a:lnTo>
                      <a:pt x="502" y="184"/>
                    </a:lnTo>
                    <a:lnTo>
                      <a:pt x="508" y="194"/>
                    </a:lnTo>
                    <a:lnTo>
                      <a:pt x="506" y="198"/>
                    </a:lnTo>
                    <a:lnTo>
                      <a:pt x="498" y="194"/>
                    </a:lnTo>
                    <a:lnTo>
                      <a:pt x="488" y="196"/>
                    </a:lnTo>
                    <a:lnTo>
                      <a:pt x="484" y="204"/>
                    </a:lnTo>
                    <a:lnTo>
                      <a:pt x="478" y="204"/>
                    </a:lnTo>
                    <a:lnTo>
                      <a:pt x="470" y="214"/>
                    </a:lnTo>
                    <a:lnTo>
                      <a:pt x="470" y="224"/>
                    </a:lnTo>
                    <a:lnTo>
                      <a:pt x="464" y="224"/>
                    </a:lnTo>
                    <a:lnTo>
                      <a:pt x="462" y="232"/>
                    </a:lnTo>
                    <a:lnTo>
                      <a:pt x="464" y="236"/>
                    </a:lnTo>
                    <a:lnTo>
                      <a:pt x="462" y="248"/>
                    </a:lnTo>
                    <a:lnTo>
                      <a:pt x="460" y="256"/>
                    </a:lnTo>
                    <a:lnTo>
                      <a:pt x="458" y="260"/>
                    </a:lnTo>
                    <a:lnTo>
                      <a:pt x="456" y="262"/>
                    </a:lnTo>
                    <a:lnTo>
                      <a:pt x="448" y="262"/>
                    </a:lnTo>
                    <a:lnTo>
                      <a:pt x="444" y="272"/>
                    </a:lnTo>
                    <a:lnTo>
                      <a:pt x="442" y="290"/>
                    </a:lnTo>
                    <a:lnTo>
                      <a:pt x="440" y="296"/>
                    </a:lnTo>
                    <a:lnTo>
                      <a:pt x="436" y="298"/>
                    </a:lnTo>
                    <a:lnTo>
                      <a:pt x="430" y="288"/>
                    </a:lnTo>
                    <a:lnTo>
                      <a:pt x="430" y="280"/>
                    </a:lnTo>
                    <a:lnTo>
                      <a:pt x="432" y="266"/>
                    </a:lnTo>
                    <a:lnTo>
                      <a:pt x="430" y="254"/>
                    </a:lnTo>
                    <a:lnTo>
                      <a:pt x="424" y="262"/>
                    </a:lnTo>
                    <a:lnTo>
                      <a:pt x="422" y="268"/>
                    </a:lnTo>
                    <a:lnTo>
                      <a:pt x="420" y="280"/>
                    </a:lnTo>
                    <a:lnTo>
                      <a:pt x="418" y="278"/>
                    </a:lnTo>
                    <a:lnTo>
                      <a:pt x="412" y="274"/>
                    </a:lnTo>
                    <a:lnTo>
                      <a:pt x="410" y="264"/>
                    </a:lnTo>
                    <a:lnTo>
                      <a:pt x="416" y="254"/>
                    </a:lnTo>
                    <a:lnTo>
                      <a:pt x="424" y="248"/>
                    </a:lnTo>
                    <a:lnTo>
                      <a:pt x="430" y="240"/>
                    </a:lnTo>
                    <a:lnTo>
                      <a:pt x="434" y="238"/>
                    </a:lnTo>
                    <a:lnTo>
                      <a:pt x="434" y="232"/>
                    </a:lnTo>
                    <a:lnTo>
                      <a:pt x="422" y="232"/>
                    </a:lnTo>
                    <a:lnTo>
                      <a:pt x="418" y="236"/>
                    </a:lnTo>
                    <a:lnTo>
                      <a:pt x="412" y="234"/>
                    </a:lnTo>
                    <a:lnTo>
                      <a:pt x="408" y="240"/>
                    </a:lnTo>
                    <a:lnTo>
                      <a:pt x="386" y="238"/>
                    </a:lnTo>
                    <a:lnTo>
                      <a:pt x="386" y="228"/>
                    </a:lnTo>
                    <a:lnTo>
                      <a:pt x="380" y="214"/>
                    </a:lnTo>
                    <a:lnTo>
                      <a:pt x="374" y="222"/>
                    </a:lnTo>
                    <a:lnTo>
                      <a:pt x="374" y="216"/>
                    </a:lnTo>
                    <a:lnTo>
                      <a:pt x="366" y="214"/>
                    </a:lnTo>
                    <a:lnTo>
                      <a:pt x="360" y="208"/>
                    </a:lnTo>
                    <a:lnTo>
                      <a:pt x="358" y="218"/>
                    </a:lnTo>
                    <a:lnTo>
                      <a:pt x="356" y="224"/>
                    </a:lnTo>
                    <a:lnTo>
                      <a:pt x="360" y="234"/>
                    </a:lnTo>
                    <a:lnTo>
                      <a:pt x="362" y="240"/>
                    </a:lnTo>
                    <a:lnTo>
                      <a:pt x="352" y="242"/>
                    </a:lnTo>
                    <a:lnTo>
                      <a:pt x="358" y="258"/>
                    </a:lnTo>
                    <a:lnTo>
                      <a:pt x="366" y="258"/>
                    </a:lnTo>
                    <a:lnTo>
                      <a:pt x="364" y="272"/>
                    </a:lnTo>
                    <a:lnTo>
                      <a:pt x="370" y="274"/>
                    </a:lnTo>
                    <a:lnTo>
                      <a:pt x="374" y="284"/>
                    </a:lnTo>
                    <a:lnTo>
                      <a:pt x="368" y="302"/>
                    </a:lnTo>
                    <a:lnTo>
                      <a:pt x="354" y="302"/>
                    </a:lnTo>
                    <a:lnTo>
                      <a:pt x="344" y="304"/>
                    </a:lnTo>
                    <a:lnTo>
                      <a:pt x="336" y="308"/>
                    </a:lnTo>
                    <a:lnTo>
                      <a:pt x="330" y="312"/>
                    </a:lnTo>
                    <a:lnTo>
                      <a:pt x="330" y="324"/>
                    </a:lnTo>
                    <a:lnTo>
                      <a:pt x="328" y="330"/>
                    </a:lnTo>
                    <a:lnTo>
                      <a:pt x="322" y="336"/>
                    </a:lnTo>
                    <a:lnTo>
                      <a:pt x="304" y="344"/>
                    </a:lnTo>
                    <a:lnTo>
                      <a:pt x="294" y="354"/>
                    </a:lnTo>
                    <a:lnTo>
                      <a:pt x="274" y="372"/>
                    </a:lnTo>
                    <a:lnTo>
                      <a:pt x="246" y="394"/>
                    </a:lnTo>
                    <a:lnTo>
                      <a:pt x="246" y="400"/>
                    </a:lnTo>
                    <a:lnTo>
                      <a:pt x="242" y="404"/>
                    </a:lnTo>
                    <a:lnTo>
                      <a:pt x="234" y="406"/>
                    </a:lnTo>
                    <a:lnTo>
                      <a:pt x="224" y="410"/>
                    </a:lnTo>
                    <a:lnTo>
                      <a:pt x="226" y="412"/>
                    </a:lnTo>
                    <a:lnTo>
                      <a:pt x="222" y="418"/>
                    </a:lnTo>
                    <a:lnTo>
                      <a:pt x="212" y="418"/>
                    </a:lnTo>
                    <a:lnTo>
                      <a:pt x="206" y="424"/>
                    </a:lnTo>
                    <a:lnTo>
                      <a:pt x="206" y="434"/>
                    </a:lnTo>
                    <a:lnTo>
                      <a:pt x="204" y="458"/>
                    </a:lnTo>
                    <a:lnTo>
                      <a:pt x="208" y="468"/>
                    </a:lnTo>
                    <a:lnTo>
                      <a:pt x="206" y="478"/>
                    </a:lnTo>
                    <a:lnTo>
                      <a:pt x="200" y="480"/>
                    </a:lnTo>
                    <a:lnTo>
                      <a:pt x="196" y="486"/>
                    </a:lnTo>
                    <a:lnTo>
                      <a:pt x="194" y="494"/>
                    </a:lnTo>
                    <a:lnTo>
                      <a:pt x="196" y="522"/>
                    </a:lnTo>
                    <a:lnTo>
                      <a:pt x="184" y="522"/>
                    </a:lnTo>
                    <a:lnTo>
                      <a:pt x="180" y="538"/>
                    </a:lnTo>
                    <a:lnTo>
                      <a:pt x="174" y="538"/>
                    </a:lnTo>
                    <a:lnTo>
                      <a:pt x="164" y="542"/>
                    </a:lnTo>
                    <a:lnTo>
                      <a:pt x="160" y="546"/>
                    </a:lnTo>
                    <a:lnTo>
                      <a:pt x="160" y="550"/>
                    </a:lnTo>
                    <a:lnTo>
                      <a:pt x="160" y="554"/>
                    </a:lnTo>
                    <a:lnTo>
                      <a:pt x="150" y="560"/>
                    </a:lnTo>
                    <a:lnTo>
                      <a:pt x="140" y="558"/>
                    </a:lnTo>
                    <a:lnTo>
                      <a:pt x="132" y="546"/>
                    </a:lnTo>
                    <a:lnTo>
                      <a:pt x="126" y="520"/>
                    </a:lnTo>
                    <a:lnTo>
                      <a:pt x="116" y="494"/>
                    </a:lnTo>
                    <a:lnTo>
                      <a:pt x="106" y="474"/>
                    </a:lnTo>
                    <a:lnTo>
                      <a:pt x="102" y="452"/>
                    </a:lnTo>
                    <a:lnTo>
                      <a:pt x="100" y="432"/>
                    </a:lnTo>
                    <a:lnTo>
                      <a:pt x="90" y="422"/>
                    </a:lnTo>
                    <a:lnTo>
                      <a:pt x="90" y="412"/>
                    </a:lnTo>
                    <a:lnTo>
                      <a:pt x="82" y="402"/>
                    </a:lnTo>
                    <a:lnTo>
                      <a:pt x="80" y="392"/>
                    </a:lnTo>
                    <a:lnTo>
                      <a:pt x="80" y="376"/>
                    </a:lnTo>
                    <a:lnTo>
                      <a:pt x="72" y="348"/>
                    </a:lnTo>
                    <a:lnTo>
                      <a:pt x="74" y="342"/>
                    </a:lnTo>
                    <a:lnTo>
                      <a:pt x="80" y="320"/>
                    </a:lnTo>
                    <a:lnTo>
                      <a:pt x="82" y="298"/>
                    </a:lnTo>
                    <a:lnTo>
                      <a:pt x="84" y="288"/>
                    </a:lnTo>
                    <a:lnTo>
                      <a:pt x="74" y="284"/>
                    </a:lnTo>
                    <a:lnTo>
                      <a:pt x="68" y="300"/>
                    </a:lnTo>
                    <a:lnTo>
                      <a:pt x="54" y="308"/>
                    </a:lnTo>
                    <a:lnTo>
                      <a:pt x="42" y="310"/>
                    </a:lnTo>
                    <a:lnTo>
                      <a:pt x="32" y="300"/>
                    </a:lnTo>
                    <a:lnTo>
                      <a:pt x="18" y="280"/>
                    </a:lnTo>
                    <a:lnTo>
                      <a:pt x="14" y="276"/>
                    </a:lnTo>
                    <a:lnTo>
                      <a:pt x="28" y="274"/>
                    </a:lnTo>
                    <a:lnTo>
                      <a:pt x="42" y="264"/>
                    </a:lnTo>
                    <a:lnTo>
                      <a:pt x="32" y="266"/>
                    </a:lnTo>
                    <a:lnTo>
                      <a:pt x="24" y="264"/>
                    </a:lnTo>
                    <a:lnTo>
                      <a:pt x="12" y="256"/>
                    </a:lnTo>
                    <a:lnTo>
                      <a:pt x="0" y="244"/>
                    </a:lnTo>
                    <a:lnTo>
                      <a:pt x="4" y="24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03" name="Freeform 171"/>
              <p:cNvSpPr>
                <a:spLocks/>
              </p:cNvSpPr>
              <p:nvPr/>
            </p:nvSpPr>
            <p:spPr bwMode="ltGray">
              <a:xfrm>
                <a:off x="4477" y="2993"/>
                <a:ext cx="23" cy="10"/>
              </a:xfrm>
              <a:custGeom>
                <a:avLst/>
                <a:gdLst>
                  <a:gd name="T0" fmla="*/ 0 w 23"/>
                  <a:gd name="T1" fmla="*/ 11 h 9"/>
                  <a:gd name="T2" fmla="*/ 10 w 23"/>
                  <a:gd name="T3" fmla="*/ 13 h 9"/>
                  <a:gd name="T4" fmla="*/ 22 w 23"/>
                  <a:gd name="T5" fmla="*/ 0 h 9"/>
                  <a:gd name="T6" fmla="*/ 8 w 23"/>
                  <a:gd name="T7" fmla="*/ 2 h 9"/>
                  <a:gd name="T8" fmla="*/ 0 w 23"/>
                  <a:gd name="T9" fmla="*/ 11 h 9"/>
                  <a:gd name="T10" fmla="*/ 0 60000 65536"/>
                  <a:gd name="T11" fmla="*/ 0 60000 65536"/>
                  <a:gd name="T12" fmla="*/ 0 60000 65536"/>
                  <a:gd name="T13" fmla="*/ 0 60000 65536"/>
                  <a:gd name="T14" fmla="*/ 0 60000 65536"/>
                  <a:gd name="T15" fmla="*/ 0 w 23"/>
                  <a:gd name="T16" fmla="*/ 0 h 9"/>
                  <a:gd name="T17" fmla="*/ 23 w 23"/>
                  <a:gd name="T18" fmla="*/ 9 h 9"/>
                </a:gdLst>
                <a:ahLst/>
                <a:cxnLst>
                  <a:cxn ang="T10">
                    <a:pos x="T0" y="T1"/>
                  </a:cxn>
                  <a:cxn ang="T11">
                    <a:pos x="T2" y="T3"/>
                  </a:cxn>
                  <a:cxn ang="T12">
                    <a:pos x="T4" y="T5"/>
                  </a:cxn>
                  <a:cxn ang="T13">
                    <a:pos x="T6" y="T7"/>
                  </a:cxn>
                  <a:cxn ang="T14">
                    <a:pos x="T8" y="T9"/>
                  </a:cxn>
                </a:cxnLst>
                <a:rect l="T15" t="T16" r="T17" b="T18"/>
                <a:pathLst>
                  <a:path w="23" h="9">
                    <a:moveTo>
                      <a:pt x="0" y="6"/>
                    </a:moveTo>
                    <a:lnTo>
                      <a:pt x="10" y="8"/>
                    </a:lnTo>
                    <a:lnTo>
                      <a:pt x="22" y="0"/>
                    </a:lnTo>
                    <a:lnTo>
                      <a:pt x="8" y="2"/>
                    </a:lnTo>
                    <a:lnTo>
                      <a:pt x="0"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04" name="Freeform 172"/>
              <p:cNvSpPr>
                <a:spLocks/>
              </p:cNvSpPr>
              <p:nvPr/>
            </p:nvSpPr>
            <p:spPr bwMode="ltGray">
              <a:xfrm>
                <a:off x="4654" y="3027"/>
                <a:ext cx="11" cy="12"/>
              </a:xfrm>
              <a:custGeom>
                <a:avLst/>
                <a:gdLst>
                  <a:gd name="T0" fmla="*/ 0 w 11"/>
                  <a:gd name="T1" fmla="*/ 15 h 11"/>
                  <a:gd name="T2" fmla="*/ 8 w 11"/>
                  <a:gd name="T3" fmla="*/ 11 h 11"/>
                  <a:gd name="T4" fmla="*/ 10 w 11"/>
                  <a:gd name="T5" fmla="*/ 0 h 11"/>
                  <a:gd name="T6" fmla="*/ 2 w 11"/>
                  <a:gd name="T7" fmla="*/ 11 h 11"/>
                  <a:gd name="T8" fmla="*/ 0 w 11"/>
                  <a:gd name="T9" fmla="*/ 15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0" y="10"/>
                    </a:moveTo>
                    <a:lnTo>
                      <a:pt x="8" y="6"/>
                    </a:lnTo>
                    <a:lnTo>
                      <a:pt x="10" y="0"/>
                    </a:lnTo>
                    <a:lnTo>
                      <a:pt x="2" y="6"/>
                    </a:lnTo>
                    <a:lnTo>
                      <a:pt x="0"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05" name="Freeform 173"/>
              <p:cNvSpPr>
                <a:spLocks/>
              </p:cNvSpPr>
              <p:nvPr/>
            </p:nvSpPr>
            <p:spPr bwMode="ltGray">
              <a:xfrm>
                <a:off x="4690" y="2499"/>
                <a:ext cx="31" cy="30"/>
              </a:xfrm>
              <a:custGeom>
                <a:avLst/>
                <a:gdLst>
                  <a:gd name="T0" fmla="*/ 16 w 31"/>
                  <a:gd name="T1" fmla="*/ 44 h 27"/>
                  <a:gd name="T2" fmla="*/ 24 w 31"/>
                  <a:gd name="T3" fmla="*/ 44 h 27"/>
                  <a:gd name="T4" fmla="*/ 30 w 31"/>
                  <a:gd name="T5" fmla="*/ 44 h 27"/>
                  <a:gd name="T6" fmla="*/ 24 w 31"/>
                  <a:gd name="T7" fmla="*/ 30 h 27"/>
                  <a:gd name="T8" fmla="*/ 22 w 31"/>
                  <a:gd name="T9" fmla="*/ 16 h 27"/>
                  <a:gd name="T10" fmla="*/ 20 w 31"/>
                  <a:gd name="T11" fmla="*/ 2 h 27"/>
                  <a:gd name="T12" fmla="*/ 16 w 31"/>
                  <a:gd name="T13" fmla="*/ 0 h 27"/>
                  <a:gd name="T14" fmla="*/ 0 w 31"/>
                  <a:gd name="T15" fmla="*/ 4 h 27"/>
                  <a:gd name="T16" fmla="*/ 8 w 31"/>
                  <a:gd name="T17" fmla="*/ 24 h 27"/>
                  <a:gd name="T18" fmla="*/ 16 w 31"/>
                  <a:gd name="T19" fmla="*/ 44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7"/>
                  <a:gd name="T32" fmla="*/ 31 w 3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7">
                    <a:moveTo>
                      <a:pt x="16" y="26"/>
                    </a:moveTo>
                    <a:lnTo>
                      <a:pt x="24" y="26"/>
                    </a:lnTo>
                    <a:lnTo>
                      <a:pt x="30" y="26"/>
                    </a:lnTo>
                    <a:lnTo>
                      <a:pt x="24" y="18"/>
                    </a:lnTo>
                    <a:lnTo>
                      <a:pt x="22" y="10"/>
                    </a:lnTo>
                    <a:lnTo>
                      <a:pt x="20" y="2"/>
                    </a:lnTo>
                    <a:lnTo>
                      <a:pt x="16" y="0"/>
                    </a:lnTo>
                    <a:lnTo>
                      <a:pt x="0" y="4"/>
                    </a:lnTo>
                    <a:lnTo>
                      <a:pt x="8" y="14"/>
                    </a:lnTo>
                    <a:lnTo>
                      <a:pt x="16" y="2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06" name="Freeform 174"/>
              <p:cNvSpPr>
                <a:spLocks/>
              </p:cNvSpPr>
              <p:nvPr/>
            </p:nvSpPr>
            <p:spPr bwMode="ltGray">
              <a:xfrm>
                <a:off x="4670" y="2508"/>
                <a:ext cx="19" cy="19"/>
              </a:xfrm>
              <a:custGeom>
                <a:avLst/>
                <a:gdLst>
                  <a:gd name="T0" fmla="*/ 0 w 19"/>
                  <a:gd name="T1" fmla="*/ 4 h 17"/>
                  <a:gd name="T2" fmla="*/ 2 w 19"/>
                  <a:gd name="T3" fmla="*/ 28 h 17"/>
                  <a:gd name="T4" fmla="*/ 8 w 19"/>
                  <a:gd name="T5" fmla="*/ 17 h 17"/>
                  <a:gd name="T6" fmla="*/ 18 w 19"/>
                  <a:gd name="T7" fmla="*/ 25 h 17"/>
                  <a:gd name="T8" fmla="*/ 14 w 19"/>
                  <a:gd name="T9" fmla="*/ 11 h 17"/>
                  <a:gd name="T10" fmla="*/ 12 w 19"/>
                  <a:gd name="T11" fmla="*/ 0 h 17"/>
                  <a:gd name="T12" fmla="*/ 8 w 19"/>
                  <a:gd name="T13" fmla="*/ 4 h 17"/>
                  <a:gd name="T14" fmla="*/ 0 w 19"/>
                  <a:gd name="T15" fmla="*/ 4 h 17"/>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7"/>
                  <a:gd name="T26" fmla="*/ 19 w 19"/>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7">
                    <a:moveTo>
                      <a:pt x="0" y="4"/>
                    </a:moveTo>
                    <a:lnTo>
                      <a:pt x="2" y="16"/>
                    </a:lnTo>
                    <a:lnTo>
                      <a:pt x="8" y="10"/>
                    </a:lnTo>
                    <a:lnTo>
                      <a:pt x="18" y="14"/>
                    </a:lnTo>
                    <a:lnTo>
                      <a:pt x="14" y="6"/>
                    </a:lnTo>
                    <a:lnTo>
                      <a:pt x="12" y="0"/>
                    </a:lnTo>
                    <a:lnTo>
                      <a:pt x="8" y="4"/>
                    </a:lnTo>
                    <a:lnTo>
                      <a:pt x="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07" name="Freeform 175"/>
              <p:cNvSpPr>
                <a:spLocks/>
              </p:cNvSpPr>
              <p:nvPr/>
            </p:nvSpPr>
            <p:spPr bwMode="ltGray">
              <a:xfrm>
                <a:off x="4398" y="2416"/>
                <a:ext cx="42" cy="48"/>
              </a:xfrm>
              <a:custGeom>
                <a:avLst/>
                <a:gdLst>
                  <a:gd name="T0" fmla="*/ 27 w 43"/>
                  <a:gd name="T1" fmla="*/ 0 h 43"/>
                  <a:gd name="T2" fmla="*/ 21 w 43"/>
                  <a:gd name="T3" fmla="*/ 2 h 43"/>
                  <a:gd name="T4" fmla="*/ 18 w 43"/>
                  <a:gd name="T5" fmla="*/ 11 h 43"/>
                  <a:gd name="T6" fmla="*/ 12 w 43"/>
                  <a:gd name="T7" fmla="*/ 13 h 43"/>
                  <a:gd name="T8" fmla="*/ 0 w 43"/>
                  <a:gd name="T9" fmla="*/ 35 h 43"/>
                  <a:gd name="T10" fmla="*/ 0 w 43"/>
                  <a:gd name="T11" fmla="*/ 58 h 43"/>
                  <a:gd name="T12" fmla="*/ 8 w 43"/>
                  <a:gd name="T13" fmla="*/ 73 h 43"/>
                  <a:gd name="T14" fmla="*/ 20 w 43"/>
                  <a:gd name="T15" fmla="*/ 70 h 43"/>
                  <a:gd name="T16" fmla="*/ 20 w 43"/>
                  <a:gd name="T17" fmla="*/ 63 h 43"/>
                  <a:gd name="T18" fmla="*/ 21 w 43"/>
                  <a:gd name="T19" fmla="*/ 63 h 43"/>
                  <a:gd name="T20" fmla="*/ 23 w 43"/>
                  <a:gd name="T21" fmla="*/ 51 h 43"/>
                  <a:gd name="T22" fmla="*/ 31 w 43"/>
                  <a:gd name="T23" fmla="*/ 49 h 43"/>
                  <a:gd name="T24" fmla="*/ 27 w 43"/>
                  <a:gd name="T25" fmla="*/ 31 h 43"/>
                  <a:gd name="T26" fmla="*/ 33 w 43"/>
                  <a:gd name="T27" fmla="*/ 31 h 43"/>
                  <a:gd name="T28" fmla="*/ 31 w 43"/>
                  <a:gd name="T29" fmla="*/ 17 h 43"/>
                  <a:gd name="T30" fmla="*/ 37 w 43"/>
                  <a:gd name="T31" fmla="*/ 13 h 43"/>
                  <a:gd name="T32" fmla="*/ 31 w 43"/>
                  <a:gd name="T33" fmla="*/ 2 h 43"/>
                  <a:gd name="T34" fmla="*/ 27 w 43"/>
                  <a:gd name="T35" fmla="*/ 0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
                  <a:gd name="T55" fmla="*/ 0 h 43"/>
                  <a:gd name="T56" fmla="*/ 43 w 43"/>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 h="43">
                    <a:moveTo>
                      <a:pt x="32" y="0"/>
                    </a:moveTo>
                    <a:lnTo>
                      <a:pt x="24" y="2"/>
                    </a:lnTo>
                    <a:lnTo>
                      <a:pt x="18" y="6"/>
                    </a:lnTo>
                    <a:lnTo>
                      <a:pt x="12" y="8"/>
                    </a:lnTo>
                    <a:lnTo>
                      <a:pt x="0" y="20"/>
                    </a:lnTo>
                    <a:lnTo>
                      <a:pt x="0" y="34"/>
                    </a:lnTo>
                    <a:lnTo>
                      <a:pt x="8" y="42"/>
                    </a:lnTo>
                    <a:lnTo>
                      <a:pt x="20" y="40"/>
                    </a:lnTo>
                    <a:lnTo>
                      <a:pt x="20" y="36"/>
                    </a:lnTo>
                    <a:lnTo>
                      <a:pt x="26" y="36"/>
                    </a:lnTo>
                    <a:lnTo>
                      <a:pt x="28" y="30"/>
                    </a:lnTo>
                    <a:lnTo>
                      <a:pt x="36" y="28"/>
                    </a:lnTo>
                    <a:lnTo>
                      <a:pt x="32" y="18"/>
                    </a:lnTo>
                    <a:lnTo>
                      <a:pt x="38" y="18"/>
                    </a:lnTo>
                    <a:lnTo>
                      <a:pt x="36" y="10"/>
                    </a:lnTo>
                    <a:lnTo>
                      <a:pt x="42" y="8"/>
                    </a:lnTo>
                    <a:lnTo>
                      <a:pt x="36" y="2"/>
                    </a:lnTo>
                    <a:lnTo>
                      <a:pt x="3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08" name="Freeform 176"/>
              <p:cNvSpPr>
                <a:spLocks/>
              </p:cNvSpPr>
              <p:nvPr/>
            </p:nvSpPr>
            <p:spPr bwMode="ltGray">
              <a:xfrm>
                <a:off x="4572" y="2557"/>
                <a:ext cx="43" cy="79"/>
              </a:xfrm>
              <a:custGeom>
                <a:avLst/>
                <a:gdLst>
                  <a:gd name="T0" fmla="*/ 0 w 43"/>
                  <a:gd name="T1" fmla="*/ 120 h 71"/>
                  <a:gd name="T2" fmla="*/ 8 w 43"/>
                  <a:gd name="T3" fmla="*/ 109 h 71"/>
                  <a:gd name="T4" fmla="*/ 16 w 43"/>
                  <a:gd name="T5" fmla="*/ 92 h 71"/>
                  <a:gd name="T6" fmla="*/ 24 w 43"/>
                  <a:gd name="T7" fmla="*/ 76 h 71"/>
                  <a:gd name="T8" fmla="*/ 24 w 43"/>
                  <a:gd name="T9" fmla="*/ 58 h 71"/>
                  <a:gd name="T10" fmla="*/ 36 w 43"/>
                  <a:gd name="T11" fmla="*/ 51 h 71"/>
                  <a:gd name="T12" fmla="*/ 36 w 43"/>
                  <a:gd name="T13" fmla="*/ 45 h 71"/>
                  <a:gd name="T14" fmla="*/ 42 w 43"/>
                  <a:gd name="T15" fmla="*/ 27 h 71"/>
                  <a:gd name="T16" fmla="*/ 40 w 43"/>
                  <a:gd name="T17" fmla="*/ 13 h 71"/>
                  <a:gd name="T18" fmla="*/ 36 w 43"/>
                  <a:gd name="T19" fmla="*/ 0 h 71"/>
                  <a:gd name="T20" fmla="*/ 36 w 43"/>
                  <a:gd name="T21" fmla="*/ 20 h 71"/>
                  <a:gd name="T22" fmla="*/ 32 w 43"/>
                  <a:gd name="T23" fmla="*/ 24 h 71"/>
                  <a:gd name="T24" fmla="*/ 32 w 43"/>
                  <a:gd name="T25" fmla="*/ 33 h 71"/>
                  <a:gd name="T26" fmla="*/ 26 w 43"/>
                  <a:gd name="T27" fmla="*/ 45 h 71"/>
                  <a:gd name="T28" fmla="*/ 24 w 43"/>
                  <a:gd name="T29" fmla="*/ 51 h 71"/>
                  <a:gd name="T30" fmla="*/ 20 w 43"/>
                  <a:gd name="T31" fmla="*/ 69 h 71"/>
                  <a:gd name="T32" fmla="*/ 0 w 43"/>
                  <a:gd name="T33" fmla="*/ 107 h 71"/>
                  <a:gd name="T34" fmla="*/ 0 w 43"/>
                  <a:gd name="T35" fmla="*/ 120 h 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
                  <a:gd name="T55" fmla="*/ 0 h 71"/>
                  <a:gd name="T56" fmla="*/ 43 w 43"/>
                  <a:gd name="T57" fmla="*/ 71 h 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 h="71">
                    <a:moveTo>
                      <a:pt x="0" y="70"/>
                    </a:moveTo>
                    <a:lnTo>
                      <a:pt x="8" y="64"/>
                    </a:lnTo>
                    <a:lnTo>
                      <a:pt x="16" y="54"/>
                    </a:lnTo>
                    <a:lnTo>
                      <a:pt x="24" y="44"/>
                    </a:lnTo>
                    <a:lnTo>
                      <a:pt x="24" y="34"/>
                    </a:lnTo>
                    <a:lnTo>
                      <a:pt x="36" y="30"/>
                    </a:lnTo>
                    <a:lnTo>
                      <a:pt x="36" y="26"/>
                    </a:lnTo>
                    <a:lnTo>
                      <a:pt x="42" y="16"/>
                    </a:lnTo>
                    <a:lnTo>
                      <a:pt x="40" y="8"/>
                    </a:lnTo>
                    <a:lnTo>
                      <a:pt x="36" y="0"/>
                    </a:lnTo>
                    <a:lnTo>
                      <a:pt x="36" y="12"/>
                    </a:lnTo>
                    <a:lnTo>
                      <a:pt x="32" y="14"/>
                    </a:lnTo>
                    <a:lnTo>
                      <a:pt x="32" y="20"/>
                    </a:lnTo>
                    <a:lnTo>
                      <a:pt x="26" y="26"/>
                    </a:lnTo>
                    <a:lnTo>
                      <a:pt x="24" y="30"/>
                    </a:lnTo>
                    <a:lnTo>
                      <a:pt x="20" y="40"/>
                    </a:lnTo>
                    <a:lnTo>
                      <a:pt x="0" y="62"/>
                    </a:lnTo>
                    <a:lnTo>
                      <a:pt x="0" y="7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09" name="Freeform 177"/>
              <p:cNvSpPr>
                <a:spLocks/>
              </p:cNvSpPr>
              <p:nvPr/>
            </p:nvSpPr>
            <p:spPr bwMode="ltGray">
              <a:xfrm>
                <a:off x="4658" y="2555"/>
                <a:ext cx="86" cy="102"/>
              </a:xfrm>
              <a:custGeom>
                <a:avLst/>
                <a:gdLst>
                  <a:gd name="T0" fmla="*/ 0 w 87"/>
                  <a:gd name="T1" fmla="*/ 138 h 91"/>
                  <a:gd name="T2" fmla="*/ 4 w 87"/>
                  <a:gd name="T3" fmla="*/ 133 h 91"/>
                  <a:gd name="T4" fmla="*/ 10 w 87"/>
                  <a:gd name="T5" fmla="*/ 114 h 91"/>
                  <a:gd name="T6" fmla="*/ 10 w 87"/>
                  <a:gd name="T7" fmla="*/ 108 h 91"/>
                  <a:gd name="T8" fmla="*/ 14 w 87"/>
                  <a:gd name="T9" fmla="*/ 108 h 91"/>
                  <a:gd name="T10" fmla="*/ 18 w 87"/>
                  <a:gd name="T11" fmla="*/ 103 h 91"/>
                  <a:gd name="T12" fmla="*/ 20 w 87"/>
                  <a:gd name="T13" fmla="*/ 114 h 91"/>
                  <a:gd name="T14" fmla="*/ 26 w 87"/>
                  <a:gd name="T15" fmla="*/ 117 h 91"/>
                  <a:gd name="T16" fmla="*/ 26 w 87"/>
                  <a:gd name="T17" fmla="*/ 105 h 91"/>
                  <a:gd name="T18" fmla="*/ 28 w 87"/>
                  <a:gd name="T19" fmla="*/ 103 h 91"/>
                  <a:gd name="T20" fmla="*/ 38 w 87"/>
                  <a:gd name="T21" fmla="*/ 103 h 91"/>
                  <a:gd name="T22" fmla="*/ 36 w 87"/>
                  <a:gd name="T23" fmla="*/ 119 h 91"/>
                  <a:gd name="T24" fmla="*/ 38 w 87"/>
                  <a:gd name="T25" fmla="*/ 133 h 91"/>
                  <a:gd name="T26" fmla="*/ 38 w 87"/>
                  <a:gd name="T27" fmla="*/ 145 h 91"/>
                  <a:gd name="T28" fmla="*/ 45 w 87"/>
                  <a:gd name="T29" fmla="*/ 152 h 91"/>
                  <a:gd name="T30" fmla="*/ 51 w 87"/>
                  <a:gd name="T31" fmla="*/ 142 h 91"/>
                  <a:gd name="T32" fmla="*/ 55 w 87"/>
                  <a:gd name="T33" fmla="*/ 138 h 91"/>
                  <a:gd name="T34" fmla="*/ 55 w 87"/>
                  <a:gd name="T35" fmla="*/ 152 h 91"/>
                  <a:gd name="T36" fmla="*/ 59 w 87"/>
                  <a:gd name="T37" fmla="*/ 159 h 91"/>
                  <a:gd name="T38" fmla="*/ 61 w 87"/>
                  <a:gd name="T39" fmla="*/ 142 h 91"/>
                  <a:gd name="T40" fmla="*/ 63 w 87"/>
                  <a:gd name="T41" fmla="*/ 128 h 91"/>
                  <a:gd name="T42" fmla="*/ 61 w 87"/>
                  <a:gd name="T43" fmla="*/ 108 h 91"/>
                  <a:gd name="T44" fmla="*/ 67 w 87"/>
                  <a:gd name="T45" fmla="*/ 95 h 91"/>
                  <a:gd name="T46" fmla="*/ 75 w 87"/>
                  <a:gd name="T47" fmla="*/ 119 h 91"/>
                  <a:gd name="T48" fmla="*/ 75 w 87"/>
                  <a:gd name="T49" fmla="*/ 105 h 91"/>
                  <a:gd name="T50" fmla="*/ 73 w 87"/>
                  <a:gd name="T51" fmla="*/ 101 h 91"/>
                  <a:gd name="T52" fmla="*/ 79 w 87"/>
                  <a:gd name="T53" fmla="*/ 92 h 91"/>
                  <a:gd name="T54" fmla="*/ 81 w 87"/>
                  <a:gd name="T55" fmla="*/ 85 h 91"/>
                  <a:gd name="T56" fmla="*/ 81 w 87"/>
                  <a:gd name="T57" fmla="*/ 74 h 91"/>
                  <a:gd name="T58" fmla="*/ 75 w 87"/>
                  <a:gd name="T59" fmla="*/ 54 h 91"/>
                  <a:gd name="T60" fmla="*/ 73 w 87"/>
                  <a:gd name="T61" fmla="*/ 43 h 91"/>
                  <a:gd name="T62" fmla="*/ 69 w 87"/>
                  <a:gd name="T63" fmla="*/ 17 h 91"/>
                  <a:gd name="T64" fmla="*/ 65 w 87"/>
                  <a:gd name="T65" fmla="*/ 13 h 91"/>
                  <a:gd name="T66" fmla="*/ 61 w 87"/>
                  <a:gd name="T67" fmla="*/ 13 h 91"/>
                  <a:gd name="T68" fmla="*/ 55 w 87"/>
                  <a:gd name="T69" fmla="*/ 0 h 91"/>
                  <a:gd name="T70" fmla="*/ 51 w 87"/>
                  <a:gd name="T71" fmla="*/ 4 h 91"/>
                  <a:gd name="T72" fmla="*/ 57 w 87"/>
                  <a:gd name="T73" fmla="*/ 31 h 91"/>
                  <a:gd name="T74" fmla="*/ 49 w 87"/>
                  <a:gd name="T75" fmla="*/ 31 h 91"/>
                  <a:gd name="T76" fmla="*/ 51 w 87"/>
                  <a:gd name="T77" fmla="*/ 39 h 91"/>
                  <a:gd name="T78" fmla="*/ 45 w 87"/>
                  <a:gd name="T79" fmla="*/ 39 h 91"/>
                  <a:gd name="T80" fmla="*/ 43 w 87"/>
                  <a:gd name="T81" fmla="*/ 43 h 91"/>
                  <a:gd name="T82" fmla="*/ 45 w 87"/>
                  <a:gd name="T83" fmla="*/ 61 h 91"/>
                  <a:gd name="T84" fmla="*/ 42 w 87"/>
                  <a:gd name="T85" fmla="*/ 56 h 91"/>
                  <a:gd name="T86" fmla="*/ 40 w 87"/>
                  <a:gd name="T87" fmla="*/ 71 h 91"/>
                  <a:gd name="T88" fmla="*/ 38 w 87"/>
                  <a:gd name="T89" fmla="*/ 74 h 91"/>
                  <a:gd name="T90" fmla="*/ 32 w 87"/>
                  <a:gd name="T91" fmla="*/ 77 h 91"/>
                  <a:gd name="T92" fmla="*/ 30 w 87"/>
                  <a:gd name="T93" fmla="*/ 71 h 91"/>
                  <a:gd name="T94" fmla="*/ 24 w 87"/>
                  <a:gd name="T95" fmla="*/ 63 h 91"/>
                  <a:gd name="T96" fmla="*/ 18 w 87"/>
                  <a:gd name="T97" fmla="*/ 74 h 91"/>
                  <a:gd name="T98" fmla="*/ 18 w 87"/>
                  <a:gd name="T99" fmla="*/ 92 h 91"/>
                  <a:gd name="T100" fmla="*/ 6 w 87"/>
                  <a:gd name="T101" fmla="*/ 95 h 91"/>
                  <a:gd name="T102" fmla="*/ 2 w 87"/>
                  <a:gd name="T103" fmla="*/ 108 h 91"/>
                  <a:gd name="T104" fmla="*/ 2 w 87"/>
                  <a:gd name="T105" fmla="*/ 123 h 91"/>
                  <a:gd name="T106" fmla="*/ 0 w 87"/>
                  <a:gd name="T107" fmla="*/ 138 h 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
                  <a:gd name="T163" fmla="*/ 0 h 91"/>
                  <a:gd name="T164" fmla="*/ 87 w 87"/>
                  <a:gd name="T165" fmla="*/ 91 h 9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 h="91">
                    <a:moveTo>
                      <a:pt x="0" y="78"/>
                    </a:moveTo>
                    <a:lnTo>
                      <a:pt x="4" y="76"/>
                    </a:lnTo>
                    <a:lnTo>
                      <a:pt x="10" y="64"/>
                    </a:lnTo>
                    <a:lnTo>
                      <a:pt x="10" y="62"/>
                    </a:lnTo>
                    <a:lnTo>
                      <a:pt x="14" y="62"/>
                    </a:lnTo>
                    <a:lnTo>
                      <a:pt x="18" y="58"/>
                    </a:lnTo>
                    <a:lnTo>
                      <a:pt x="20" y="64"/>
                    </a:lnTo>
                    <a:lnTo>
                      <a:pt x="26" y="66"/>
                    </a:lnTo>
                    <a:lnTo>
                      <a:pt x="26" y="60"/>
                    </a:lnTo>
                    <a:lnTo>
                      <a:pt x="28" y="58"/>
                    </a:lnTo>
                    <a:lnTo>
                      <a:pt x="38" y="58"/>
                    </a:lnTo>
                    <a:lnTo>
                      <a:pt x="36" y="68"/>
                    </a:lnTo>
                    <a:lnTo>
                      <a:pt x="38" y="76"/>
                    </a:lnTo>
                    <a:lnTo>
                      <a:pt x="38" y="82"/>
                    </a:lnTo>
                    <a:lnTo>
                      <a:pt x="50" y="86"/>
                    </a:lnTo>
                    <a:lnTo>
                      <a:pt x="56" y="80"/>
                    </a:lnTo>
                    <a:lnTo>
                      <a:pt x="60" y="78"/>
                    </a:lnTo>
                    <a:lnTo>
                      <a:pt x="60" y="86"/>
                    </a:lnTo>
                    <a:lnTo>
                      <a:pt x="64" y="90"/>
                    </a:lnTo>
                    <a:lnTo>
                      <a:pt x="66" y="80"/>
                    </a:lnTo>
                    <a:lnTo>
                      <a:pt x="68" y="72"/>
                    </a:lnTo>
                    <a:lnTo>
                      <a:pt x="66" y="62"/>
                    </a:lnTo>
                    <a:lnTo>
                      <a:pt x="72" y="54"/>
                    </a:lnTo>
                    <a:lnTo>
                      <a:pt x="80" y="68"/>
                    </a:lnTo>
                    <a:lnTo>
                      <a:pt x="80" y="60"/>
                    </a:lnTo>
                    <a:lnTo>
                      <a:pt x="78" y="56"/>
                    </a:lnTo>
                    <a:lnTo>
                      <a:pt x="84" y="52"/>
                    </a:lnTo>
                    <a:lnTo>
                      <a:pt x="86" y="48"/>
                    </a:lnTo>
                    <a:lnTo>
                      <a:pt x="86" y="42"/>
                    </a:lnTo>
                    <a:lnTo>
                      <a:pt x="80" y="30"/>
                    </a:lnTo>
                    <a:lnTo>
                      <a:pt x="78" y="24"/>
                    </a:lnTo>
                    <a:lnTo>
                      <a:pt x="74" y="10"/>
                    </a:lnTo>
                    <a:lnTo>
                      <a:pt x="70" y="8"/>
                    </a:lnTo>
                    <a:lnTo>
                      <a:pt x="66" y="8"/>
                    </a:lnTo>
                    <a:lnTo>
                      <a:pt x="60" y="0"/>
                    </a:lnTo>
                    <a:lnTo>
                      <a:pt x="56" y="4"/>
                    </a:lnTo>
                    <a:lnTo>
                      <a:pt x="62" y="18"/>
                    </a:lnTo>
                    <a:lnTo>
                      <a:pt x="54" y="18"/>
                    </a:lnTo>
                    <a:lnTo>
                      <a:pt x="56" y="22"/>
                    </a:lnTo>
                    <a:lnTo>
                      <a:pt x="50" y="22"/>
                    </a:lnTo>
                    <a:lnTo>
                      <a:pt x="48" y="24"/>
                    </a:lnTo>
                    <a:lnTo>
                      <a:pt x="50" y="34"/>
                    </a:lnTo>
                    <a:lnTo>
                      <a:pt x="42" y="32"/>
                    </a:lnTo>
                    <a:lnTo>
                      <a:pt x="40" y="40"/>
                    </a:lnTo>
                    <a:lnTo>
                      <a:pt x="38" y="42"/>
                    </a:lnTo>
                    <a:lnTo>
                      <a:pt x="32" y="44"/>
                    </a:lnTo>
                    <a:lnTo>
                      <a:pt x="30" y="40"/>
                    </a:lnTo>
                    <a:lnTo>
                      <a:pt x="24" y="36"/>
                    </a:lnTo>
                    <a:lnTo>
                      <a:pt x="18" y="42"/>
                    </a:lnTo>
                    <a:lnTo>
                      <a:pt x="18" y="52"/>
                    </a:lnTo>
                    <a:lnTo>
                      <a:pt x="6" y="54"/>
                    </a:lnTo>
                    <a:lnTo>
                      <a:pt x="2" y="62"/>
                    </a:lnTo>
                    <a:lnTo>
                      <a:pt x="2" y="70"/>
                    </a:lnTo>
                    <a:lnTo>
                      <a:pt x="0" y="7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10" name="Freeform 178"/>
              <p:cNvSpPr>
                <a:spLocks/>
              </p:cNvSpPr>
              <p:nvPr/>
            </p:nvSpPr>
            <p:spPr bwMode="ltGray">
              <a:xfrm>
                <a:off x="4664" y="2546"/>
                <a:ext cx="19" cy="41"/>
              </a:xfrm>
              <a:custGeom>
                <a:avLst/>
                <a:gdLst>
                  <a:gd name="T0" fmla="*/ 16 w 19"/>
                  <a:gd name="T1" fmla="*/ 0 h 37"/>
                  <a:gd name="T2" fmla="*/ 10 w 19"/>
                  <a:gd name="T3" fmla="*/ 0 h 37"/>
                  <a:gd name="T4" fmla="*/ 6 w 19"/>
                  <a:gd name="T5" fmla="*/ 20 h 37"/>
                  <a:gd name="T6" fmla="*/ 6 w 19"/>
                  <a:gd name="T7" fmla="*/ 30 h 37"/>
                  <a:gd name="T8" fmla="*/ 2 w 19"/>
                  <a:gd name="T9" fmla="*/ 41 h 37"/>
                  <a:gd name="T10" fmla="*/ 0 w 19"/>
                  <a:gd name="T11" fmla="*/ 50 h 37"/>
                  <a:gd name="T12" fmla="*/ 12 w 19"/>
                  <a:gd name="T13" fmla="*/ 60 h 37"/>
                  <a:gd name="T14" fmla="*/ 16 w 19"/>
                  <a:gd name="T15" fmla="*/ 53 h 37"/>
                  <a:gd name="T16" fmla="*/ 12 w 19"/>
                  <a:gd name="T17" fmla="*/ 43 h 37"/>
                  <a:gd name="T18" fmla="*/ 14 w 19"/>
                  <a:gd name="T19" fmla="*/ 27 h 37"/>
                  <a:gd name="T20" fmla="*/ 18 w 19"/>
                  <a:gd name="T21" fmla="*/ 13 h 37"/>
                  <a:gd name="T22" fmla="*/ 16 w 19"/>
                  <a:gd name="T23" fmla="*/ 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37"/>
                  <a:gd name="T38" fmla="*/ 19 w 19"/>
                  <a:gd name="T39" fmla="*/ 37 h 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37">
                    <a:moveTo>
                      <a:pt x="16" y="0"/>
                    </a:moveTo>
                    <a:lnTo>
                      <a:pt x="10" y="0"/>
                    </a:lnTo>
                    <a:lnTo>
                      <a:pt x="6" y="12"/>
                    </a:lnTo>
                    <a:lnTo>
                      <a:pt x="6" y="18"/>
                    </a:lnTo>
                    <a:lnTo>
                      <a:pt x="2" y="24"/>
                    </a:lnTo>
                    <a:lnTo>
                      <a:pt x="0" y="30"/>
                    </a:lnTo>
                    <a:lnTo>
                      <a:pt x="12" y="36"/>
                    </a:lnTo>
                    <a:lnTo>
                      <a:pt x="16" y="32"/>
                    </a:lnTo>
                    <a:lnTo>
                      <a:pt x="12" y="26"/>
                    </a:lnTo>
                    <a:lnTo>
                      <a:pt x="14" y="16"/>
                    </a:lnTo>
                    <a:lnTo>
                      <a:pt x="18" y="8"/>
                    </a:lnTo>
                    <a:lnTo>
                      <a:pt x="1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11" name="Freeform 179"/>
              <p:cNvSpPr>
                <a:spLocks/>
              </p:cNvSpPr>
              <p:nvPr/>
            </p:nvSpPr>
            <p:spPr bwMode="ltGray">
              <a:xfrm>
                <a:off x="4692" y="2559"/>
                <a:ext cx="19" cy="17"/>
              </a:xfrm>
              <a:custGeom>
                <a:avLst/>
                <a:gdLst>
                  <a:gd name="T0" fmla="*/ 0 w 19"/>
                  <a:gd name="T1" fmla="*/ 26 h 15"/>
                  <a:gd name="T2" fmla="*/ 8 w 19"/>
                  <a:gd name="T3" fmla="*/ 18 h 15"/>
                  <a:gd name="T4" fmla="*/ 12 w 19"/>
                  <a:gd name="T5" fmla="*/ 26 h 15"/>
                  <a:gd name="T6" fmla="*/ 18 w 19"/>
                  <a:gd name="T7" fmla="*/ 14 h 15"/>
                  <a:gd name="T8" fmla="*/ 12 w 19"/>
                  <a:gd name="T9" fmla="*/ 2 h 15"/>
                  <a:gd name="T10" fmla="*/ 6 w 19"/>
                  <a:gd name="T11" fmla="*/ 0 h 15"/>
                  <a:gd name="T12" fmla="*/ 0 w 19"/>
                  <a:gd name="T13" fmla="*/ 11 h 15"/>
                  <a:gd name="T14" fmla="*/ 0 w 19"/>
                  <a:gd name="T15" fmla="*/ 26 h 15"/>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5"/>
                  <a:gd name="T26" fmla="*/ 19 w 19"/>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5">
                    <a:moveTo>
                      <a:pt x="0" y="14"/>
                    </a:moveTo>
                    <a:lnTo>
                      <a:pt x="8" y="10"/>
                    </a:lnTo>
                    <a:lnTo>
                      <a:pt x="12" y="14"/>
                    </a:lnTo>
                    <a:lnTo>
                      <a:pt x="18" y="8"/>
                    </a:lnTo>
                    <a:lnTo>
                      <a:pt x="12" y="2"/>
                    </a:lnTo>
                    <a:lnTo>
                      <a:pt x="6" y="0"/>
                    </a:lnTo>
                    <a:lnTo>
                      <a:pt x="0" y="6"/>
                    </a:lnTo>
                    <a:lnTo>
                      <a:pt x="0" y="1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12" name="Freeform 180"/>
              <p:cNvSpPr>
                <a:spLocks/>
              </p:cNvSpPr>
              <p:nvPr/>
            </p:nvSpPr>
            <p:spPr bwMode="ltGray">
              <a:xfrm>
                <a:off x="4682" y="2535"/>
                <a:ext cx="11" cy="43"/>
              </a:xfrm>
              <a:custGeom>
                <a:avLst/>
                <a:gdLst>
                  <a:gd name="T0" fmla="*/ 4 w 11"/>
                  <a:gd name="T1" fmla="*/ 0 h 39"/>
                  <a:gd name="T2" fmla="*/ 6 w 11"/>
                  <a:gd name="T3" fmla="*/ 23 h 39"/>
                  <a:gd name="T4" fmla="*/ 0 w 11"/>
                  <a:gd name="T5" fmla="*/ 43 h 39"/>
                  <a:gd name="T6" fmla="*/ 0 w 11"/>
                  <a:gd name="T7" fmla="*/ 62 h 39"/>
                  <a:gd name="T8" fmla="*/ 4 w 11"/>
                  <a:gd name="T9" fmla="*/ 45 h 39"/>
                  <a:gd name="T10" fmla="*/ 8 w 11"/>
                  <a:gd name="T11" fmla="*/ 32 h 39"/>
                  <a:gd name="T12" fmla="*/ 10 w 11"/>
                  <a:gd name="T13" fmla="*/ 15 h 39"/>
                  <a:gd name="T14" fmla="*/ 4 w 11"/>
                  <a:gd name="T15" fmla="*/ 0 h 39"/>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39"/>
                  <a:gd name="T26" fmla="*/ 11 w 11"/>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39">
                    <a:moveTo>
                      <a:pt x="4" y="0"/>
                    </a:moveTo>
                    <a:lnTo>
                      <a:pt x="6" y="14"/>
                    </a:lnTo>
                    <a:lnTo>
                      <a:pt x="0" y="26"/>
                    </a:lnTo>
                    <a:lnTo>
                      <a:pt x="0" y="38"/>
                    </a:lnTo>
                    <a:lnTo>
                      <a:pt x="4" y="28"/>
                    </a:lnTo>
                    <a:lnTo>
                      <a:pt x="8" y="20"/>
                    </a:lnTo>
                    <a:lnTo>
                      <a:pt x="10" y="10"/>
                    </a:lnTo>
                    <a:lnTo>
                      <a:pt x="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13" name="Freeform 181"/>
              <p:cNvSpPr>
                <a:spLocks/>
              </p:cNvSpPr>
              <p:nvPr/>
            </p:nvSpPr>
            <p:spPr bwMode="ltGray">
              <a:xfrm>
                <a:off x="4692" y="2526"/>
                <a:ext cx="21" cy="32"/>
              </a:xfrm>
              <a:custGeom>
                <a:avLst/>
                <a:gdLst>
                  <a:gd name="T0" fmla="*/ 8 w 21"/>
                  <a:gd name="T1" fmla="*/ 0 h 29"/>
                  <a:gd name="T2" fmla="*/ 0 w 21"/>
                  <a:gd name="T3" fmla="*/ 4 h 29"/>
                  <a:gd name="T4" fmla="*/ 2 w 21"/>
                  <a:gd name="T5" fmla="*/ 19 h 29"/>
                  <a:gd name="T6" fmla="*/ 8 w 21"/>
                  <a:gd name="T7" fmla="*/ 23 h 29"/>
                  <a:gd name="T8" fmla="*/ 12 w 21"/>
                  <a:gd name="T9" fmla="*/ 32 h 29"/>
                  <a:gd name="T10" fmla="*/ 14 w 21"/>
                  <a:gd name="T11" fmla="*/ 46 h 29"/>
                  <a:gd name="T12" fmla="*/ 20 w 21"/>
                  <a:gd name="T13" fmla="*/ 35 h 29"/>
                  <a:gd name="T14" fmla="*/ 20 w 21"/>
                  <a:gd name="T15" fmla="*/ 23 h 29"/>
                  <a:gd name="T16" fmla="*/ 16 w 21"/>
                  <a:gd name="T17" fmla="*/ 19 h 29"/>
                  <a:gd name="T18" fmla="*/ 12 w 21"/>
                  <a:gd name="T19" fmla="*/ 4 h 29"/>
                  <a:gd name="T20" fmla="*/ 8 w 21"/>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29"/>
                  <a:gd name="T35" fmla="*/ 21 w 21"/>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29">
                    <a:moveTo>
                      <a:pt x="8" y="0"/>
                    </a:moveTo>
                    <a:lnTo>
                      <a:pt x="0" y="4"/>
                    </a:lnTo>
                    <a:lnTo>
                      <a:pt x="2" y="12"/>
                    </a:lnTo>
                    <a:lnTo>
                      <a:pt x="8" y="14"/>
                    </a:lnTo>
                    <a:lnTo>
                      <a:pt x="12" y="20"/>
                    </a:lnTo>
                    <a:lnTo>
                      <a:pt x="14" y="28"/>
                    </a:lnTo>
                    <a:lnTo>
                      <a:pt x="20" y="22"/>
                    </a:lnTo>
                    <a:lnTo>
                      <a:pt x="20" y="14"/>
                    </a:lnTo>
                    <a:lnTo>
                      <a:pt x="16" y="12"/>
                    </a:lnTo>
                    <a:lnTo>
                      <a:pt x="12" y="4"/>
                    </a:lnTo>
                    <a:lnTo>
                      <a:pt x="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14" name="Freeform 182"/>
              <p:cNvSpPr>
                <a:spLocks/>
              </p:cNvSpPr>
              <p:nvPr/>
            </p:nvSpPr>
            <p:spPr bwMode="ltGray">
              <a:xfrm>
                <a:off x="4648" y="2532"/>
                <a:ext cx="23" cy="35"/>
              </a:xfrm>
              <a:custGeom>
                <a:avLst/>
                <a:gdLst>
                  <a:gd name="T0" fmla="*/ 0 w 23"/>
                  <a:gd name="T1" fmla="*/ 2 h 31"/>
                  <a:gd name="T2" fmla="*/ 4 w 23"/>
                  <a:gd name="T3" fmla="*/ 0 h 31"/>
                  <a:gd name="T4" fmla="*/ 10 w 23"/>
                  <a:gd name="T5" fmla="*/ 9 h 31"/>
                  <a:gd name="T6" fmla="*/ 22 w 23"/>
                  <a:gd name="T7" fmla="*/ 9 h 31"/>
                  <a:gd name="T8" fmla="*/ 22 w 23"/>
                  <a:gd name="T9" fmla="*/ 14 h 31"/>
                  <a:gd name="T10" fmla="*/ 18 w 23"/>
                  <a:gd name="T11" fmla="*/ 29 h 31"/>
                  <a:gd name="T12" fmla="*/ 16 w 23"/>
                  <a:gd name="T13" fmla="*/ 52 h 31"/>
                  <a:gd name="T14" fmla="*/ 14 w 23"/>
                  <a:gd name="T15" fmla="*/ 41 h 31"/>
                  <a:gd name="T16" fmla="*/ 4 w 23"/>
                  <a:gd name="T17" fmla="*/ 55 h 31"/>
                  <a:gd name="T18" fmla="*/ 4 w 23"/>
                  <a:gd name="T19" fmla="*/ 29 h 31"/>
                  <a:gd name="T20" fmla="*/ 2 w 23"/>
                  <a:gd name="T21" fmla="*/ 14 h 31"/>
                  <a:gd name="T22" fmla="*/ 0 w 23"/>
                  <a:gd name="T23" fmla="*/ 2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31"/>
                  <a:gd name="T38" fmla="*/ 23 w 23"/>
                  <a:gd name="T39" fmla="*/ 31 h 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31">
                    <a:moveTo>
                      <a:pt x="0" y="2"/>
                    </a:moveTo>
                    <a:lnTo>
                      <a:pt x="4" y="0"/>
                    </a:lnTo>
                    <a:lnTo>
                      <a:pt x="10" y="4"/>
                    </a:lnTo>
                    <a:lnTo>
                      <a:pt x="22" y="4"/>
                    </a:lnTo>
                    <a:lnTo>
                      <a:pt x="22" y="8"/>
                    </a:lnTo>
                    <a:lnTo>
                      <a:pt x="18" y="16"/>
                    </a:lnTo>
                    <a:lnTo>
                      <a:pt x="16" y="28"/>
                    </a:lnTo>
                    <a:lnTo>
                      <a:pt x="14" y="22"/>
                    </a:lnTo>
                    <a:lnTo>
                      <a:pt x="4" y="30"/>
                    </a:lnTo>
                    <a:lnTo>
                      <a:pt x="4" y="16"/>
                    </a:lnTo>
                    <a:lnTo>
                      <a:pt x="2" y="8"/>
                    </a:lnTo>
                    <a:lnTo>
                      <a:pt x="0"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15" name="Freeform 183"/>
              <p:cNvSpPr>
                <a:spLocks/>
              </p:cNvSpPr>
              <p:nvPr/>
            </p:nvSpPr>
            <p:spPr bwMode="ltGray">
              <a:xfrm>
                <a:off x="4618" y="2506"/>
                <a:ext cx="24" cy="25"/>
              </a:xfrm>
              <a:custGeom>
                <a:avLst/>
                <a:gdLst>
                  <a:gd name="T0" fmla="*/ 0 w 23"/>
                  <a:gd name="T1" fmla="*/ 4 h 23"/>
                  <a:gd name="T2" fmla="*/ 8 w 23"/>
                  <a:gd name="T3" fmla="*/ 15 h 23"/>
                  <a:gd name="T4" fmla="*/ 10 w 23"/>
                  <a:gd name="T5" fmla="*/ 24 h 23"/>
                  <a:gd name="T6" fmla="*/ 23 w 23"/>
                  <a:gd name="T7" fmla="*/ 33 h 23"/>
                  <a:gd name="T8" fmla="*/ 25 w 23"/>
                  <a:gd name="T9" fmla="*/ 20 h 23"/>
                  <a:gd name="T10" fmla="*/ 25 w 23"/>
                  <a:gd name="T11" fmla="*/ 15 h 23"/>
                  <a:gd name="T12" fmla="*/ 27 w 23"/>
                  <a:gd name="T13" fmla="*/ 4 h 23"/>
                  <a:gd name="T14" fmla="*/ 25 w 23"/>
                  <a:gd name="T15" fmla="*/ 2 h 23"/>
                  <a:gd name="T16" fmla="*/ 21 w 23"/>
                  <a:gd name="T17" fmla="*/ 0 h 23"/>
                  <a:gd name="T18" fmla="*/ 10 w 23"/>
                  <a:gd name="T19" fmla="*/ 0 h 23"/>
                  <a:gd name="T20" fmla="*/ 8 w 23"/>
                  <a:gd name="T21" fmla="*/ 4 h 23"/>
                  <a:gd name="T22" fmla="*/ 0 w 23"/>
                  <a:gd name="T23" fmla="*/ 4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3"/>
                  <a:gd name="T38" fmla="*/ 23 w 23"/>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3">
                    <a:moveTo>
                      <a:pt x="0" y="4"/>
                    </a:moveTo>
                    <a:lnTo>
                      <a:pt x="8" y="10"/>
                    </a:lnTo>
                    <a:lnTo>
                      <a:pt x="10" y="16"/>
                    </a:lnTo>
                    <a:lnTo>
                      <a:pt x="18" y="22"/>
                    </a:lnTo>
                    <a:lnTo>
                      <a:pt x="20" y="14"/>
                    </a:lnTo>
                    <a:lnTo>
                      <a:pt x="20" y="10"/>
                    </a:lnTo>
                    <a:lnTo>
                      <a:pt x="22" y="4"/>
                    </a:lnTo>
                    <a:lnTo>
                      <a:pt x="20" y="2"/>
                    </a:lnTo>
                    <a:lnTo>
                      <a:pt x="16" y="0"/>
                    </a:lnTo>
                    <a:lnTo>
                      <a:pt x="10" y="0"/>
                    </a:lnTo>
                    <a:lnTo>
                      <a:pt x="8" y="4"/>
                    </a:lnTo>
                    <a:lnTo>
                      <a:pt x="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16" name="Freeform 184"/>
              <p:cNvSpPr>
                <a:spLocks/>
              </p:cNvSpPr>
              <p:nvPr/>
            </p:nvSpPr>
            <p:spPr bwMode="ltGray">
              <a:xfrm>
                <a:off x="4600" y="2396"/>
                <a:ext cx="86" cy="108"/>
              </a:xfrm>
              <a:custGeom>
                <a:avLst/>
                <a:gdLst>
                  <a:gd name="T0" fmla="*/ 38 w 87"/>
                  <a:gd name="T1" fmla="*/ 0 h 97"/>
                  <a:gd name="T2" fmla="*/ 28 w 87"/>
                  <a:gd name="T3" fmla="*/ 11 h 97"/>
                  <a:gd name="T4" fmla="*/ 16 w 87"/>
                  <a:gd name="T5" fmla="*/ 0 h 97"/>
                  <a:gd name="T6" fmla="*/ 8 w 87"/>
                  <a:gd name="T7" fmla="*/ 11 h 97"/>
                  <a:gd name="T8" fmla="*/ 6 w 87"/>
                  <a:gd name="T9" fmla="*/ 24 h 97"/>
                  <a:gd name="T10" fmla="*/ 6 w 87"/>
                  <a:gd name="T11" fmla="*/ 45 h 97"/>
                  <a:gd name="T12" fmla="*/ 8 w 87"/>
                  <a:gd name="T13" fmla="*/ 56 h 97"/>
                  <a:gd name="T14" fmla="*/ 6 w 87"/>
                  <a:gd name="T15" fmla="*/ 69 h 97"/>
                  <a:gd name="T16" fmla="*/ 8 w 87"/>
                  <a:gd name="T17" fmla="*/ 78 h 97"/>
                  <a:gd name="T18" fmla="*/ 8 w 87"/>
                  <a:gd name="T19" fmla="*/ 94 h 97"/>
                  <a:gd name="T20" fmla="*/ 0 w 87"/>
                  <a:gd name="T21" fmla="*/ 81 h 97"/>
                  <a:gd name="T22" fmla="*/ 0 w 87"/>
                  <a:gd name="T23" fmla="*/ 99 h 97"/>
                  <a:gd name="T24" fmla="*/ 4 w 87"/>
                  <a:gd name="T25" fmla="*/ 105 h 97"/>
                  <a:gd name="T26" fmla="*/ 16 w 87"/>
                  <a:gd name="T27" fmla="*/ 145 h 97"/>
                  <a:gd name="T28" fmla="*/ 20 w 87"/>
                  <a:gd name="T29" fmla="*/ 161 h 97"/>
                  <a:gd name="T30" fmla="*/ 36 w 87"/>
                  <a:gd name="T31" fmla="*/ 161 h 97"/>
                  <a:gd name="T32" fmla="*/ 38 w 87"/>
                  <a:gd name="T33" fmla="*/ 150 h 97"/>
                  <a:gd name="T34" fmla="*/ 45 w 87"/>
                  <a:gd name="T35" fmla="*/ 150 h 97"/>
                  <a:gd name="T36" fmla="*/ 55 w 87"/>
                  <a:gd name="T37" fmla="*/ 164 h 97"/>
                  <a:gd name="T38" fmla="*/ 55 w 87"/>
                  <a:gd name="T39" fmla="*/ 154 h 97"/>
                  <a:gd name="T40" fmla="*/ 49 w 87"/>
                  <a:gd name="T41" fmla="*/ 139 h 97"/>
                  <a:gd name="T42" fmla="*/ 61 w 87"/>
                  <a:gd name="T43" fmla="*/ 154 h 97"/>
                  <a:gd name="T44" fmla="*/ 71 w 87"/>
                  <a:gd name="T45" fmla="*/ 161 h 97"/>
                  <a:gd name="T46" fmla="*/ 81 w 87"/>
                  <a:gd name="T47" fmla="*/ 164 h 97"/>
                  <a:gd name="T48" fmla="*/ 81 w 87"/>
                  <a:gd name="T49" fmla="*/ 147 h 97"/>
                  <a:gd name="T50" fmla="*/ 75 w 87"/>
                  <a:gd name="T51" fmla="*/ 139 h 97"/>
                  <a:gd name="T52" fmla="*/ 73 w 87"/>
                  <a:gd name="T53" fmla="*/ 131 h 97"/>
                  <a:gd name="T54" fmla="*/ 75 w 87"/>
                  <a:gd name="T55" fmla="*/ 125 h 97"/>
                  <a:gd name="T56" fmla="*/ 65 w 87"/>
                  <a:gd name="T57" fmla="*/ 120 h 97"/>
                  <a:gd name="T58" fmla="*/ 65 w 87"/>
                  <a:gd name="T59" fmla="*/ 136 h 97"/>
                  <a:gd name="T60" fmla="*/ 57 w 87"/>
                  <a:gd name="T61" fmla="*/ 120 h 97"/>
                  <a:gd name="T62" fmla="*/ 43 w 87"/>
                  <a:gd name="T63" fmla="*/ 131 h 97"/>
                  <a:gd name="T64" fmla="*/ 43 w 87"/>
                  <a:gd name="T65" fmla="*/ 139 h 97"/>
                  <a:gd name="T66" fmla="*/ 40 w 87"/>
                  <a:gd name="T67" fmla="*/ 125 h 97"/>
                  <a:gd name="T68" fmla="*/ 34 w 87"/>
                  <a:gd name="T69" fmla="*/ 111 h 97"/>
                  <a:gd name="T70" fmla="*/ 36 w 87"/>
                  <a:gd name="T71" fmla="*/ 96 h 97"/>
                  <a:gd name="T72" fmla="*/ 34 w 87"/>
                  <a:gd name="T73" fmla="*/ 89 h 97"/>
                  <a:gd name="T74" fmla="*/ 36 w 87"/>
                  <a:gd name="T75" fmla="*/ 76 h 97"/>
                  <a:gd name="T76" fmla="*/ 42 w 87"/>
                  <a:gd name="T77" fmla="*/ 72 h 97"/>
                  <a:gd name="T78" fmla="*/ 43 w 87"/>
                  <a:gd name="T79" fmla="*/ 41 h 97"/>
                  <a:gd name="T80" fmla="*/ 36 w 87"/>
                  <a:gd name="T81" fmla="*/ 24 h 97"/>
                  <a:gd name="T82" fmla="*/ 38 w 87"/>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97"/>
                  <a:gd name="T128" fmla="*/ 87 w 87"/>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97">
                    <a:moveTo>
                      <a:pt x="38" y="0"/>
                    </a:moveTo>
                    <a:lnTo>
                      <a:pt x="28" y="6"/>
                    </a:lnTo>
                    <a:lnTo>
                      <a:pt x="16" y="0"/>
                    </a:lnTo>
                    <a:lnTo>
                      <a:pt x="8" y="6"/>
                    </a:lnTo>
                    <a:lnTo>
                      <a:pt x="6" y="14"/>
                    </a:lnTo>
                    <a:lnTo>
                      <a:pt x="6" y="26"/>
                    </a:lnTo>
                    <a:lnTo>
                      <a:pt x="8" y="32"/>
                    </a:lnTo>
                    <a:lnTo>
                      <a:pt x="6" y="40"/>
                    </a:lnTo>
                    <a:lnTo>
                      <a:pt x="8" y="46"/>
                    </a:lnTo>
                    <a:lnTo>
                      <a:pt x="8" y="54"/>
                    </a:lnTo>
                    <a:lnTo>
                      <a:pt x="0" y="48"/>
                    </a:lnTo>
                    <a:lnTo>
                      <a:pt x="0" y="58"/>
                    </a:lnTo>
                    <a:lnTo>
                      <a:pt x="4" y="60"/>
                    </a:lnTo>
                    <a:lnTo>
                      <a:pt x="16" y="84"/>
                    </a:lnTo>
                    <a:lnTo>
                      <a:pt x="20" y="94"/>
                    </a:lnTo>
                    <a:lnTo>
                      <a:pt x="36" y="94"/>
                    </a:lnTo>
                    <a:lnTo>
                      <a:pt x="38" y="88"/>
                    </a:lnTo>
                    <a:lnTo>
                      <a:pt x="50" y="88"/>
                    </a:lnTo>
                    <a:lnTo>
                      <a:pt x="60" y="96"/>
                    </a:lnTo>
                    <a:lnTo>
                      <a:pt x="60" y="90"/>
                    </a:lnTo>
                    <a:lnTo>
                      <a:pt x="54" y="82"/>
                    </a:lnTo>
                    <a:lnTo>
                      <a:pt x="66" y="90"/>
                    </a:lnTo>
                    <a:lnTo>
                      <a:pt x="76" y="94"/>
                    </a:lnTo>
                    <a:lnTo>
                      <a:pt x="86" y="96"/>
                    </a:lnTo>
                    <a:lnTo>
                      <a:pt x="86" y="86"/>
                    </a:lnTo>
                    <a:lnTo>
                      <a:pt x="80" y="82"/>
                    </a:lnTo>
                    <a:lnTo>
                      <a:pt x="78" y="76"/>
                    </a:lnTo>
                    <a:lnTo>
                      <a:pt x="80" y="74"/>
                    </a:lnTo>
                    <a:lnTo>
                      <a:pt x="70" y="70"/>
                    </a:lnTo>
                    <a:lnTo>
                      <a:pt x="70" y="80"/>
                    </a:lnTo>
                    <a:lnTo>
                      <a:pt x="62" y="70"/>
                    </a:lnTo>
                    <a:lnTo>
                      <a:pt x="48" y="76"/>
                    </a:lnTo>
                    <a:lnTo>
                      <a:pt x="46" y="82"/>
                    </a:lnTo>
                    <a:lnTo>
                      <a:pt x="40" y="74"/>
                    </a:lnTo>
                    <a:lnTo>
                      <a:pt x="34" y="66"/>
                    </a:lnTo>
                    <a:lnTo>
                      <a:pt x="36" y="56"/>
                    </a:lnTo>
                    <a:lnTo>
                      <a:pt x="34" y="52"/>
                    </a:lnTo>
                    <a:lnTo>
                      <a:pt x="36" y="44"/>
                    </a:lnTo>
                    <a:lnTo>
                      <a:pt x="42" y="42"/>
                    </a:lnTo>
                    <a:lnTo>
                      <a:pt x="46" y="24"/>
                    </a:lnTo>
                    <a:lnTo>
                      <a:pt x="36" y="14"/>
                    </a:lnTo>
                    <a:lnTo>
                      <a:pt x="3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17" name="Freeform 185"/>
              <p:cNvSpPr>
                <a:spLocks/>
              </p:cNvSpPr>
              <p:nvPr/>
            </p:nvSpPr>
            <p:spPr bwMode="ltGray">
              <a:xfrm>
                <a:off x="3869" y="2678"/>
                <a:ext cx="42" cy="90"/>
              </a:xfrm>
              <a:custGeom>
                <a:avLst/>
                <a:gdLst>
                  <a:gd name="T0" fmla="*/ 10 w 43"/>
                  <a:gd name="T1" fmla="*/ 0 h 81"/>
                  <a:gd name="T2" fmla="*/ 18 w 43"/>
                  <a:gd name="T3" fmla="*/ 27 h 81"/>
                  <a:gd name="T4" fmla="*/ 23 w 43"/>
                  <a:gd name="T5" fmla="*/ 41 h 81"/>
                  <a:gd name="T6" fmla="*/ 33 w 43"/>
                  <a:gd name="T7" fmla="*/ 74 h 81"/>
                  <a:gd name="T8" fmla="*/ 37 w 43"/>
                  <a:gd name="T9" fmla="*/ 91 h 81"/>
                  <a:gd name="T10" fmla="*/ 35 w 43"/>
                  <a:gd name="T11" fmla="*/ 109 h 81"/>
                  <a:gd name="T12" fmla="*/ 33 w 43"/>
                  <a:gd name="T13" fmla="*/ 114 h 81"/>
                  <a:gd name="T14" fmla="*/ 29 w 43"/>
                  <a:gd name="T15" fmla="*/ 122 h 81"/>
                  <a:gd name="T16" fmla="*/ 21 w 43"/>
                  <a:gd name="T17" fmla="*/ 133 h 81"/>
                  <a:gd name="T18" fmla="*/ 20 w 43"/>
                  <a:gd name="T19" fmla="*/ 136 h 81"/>
                  <a:gd name="T20" fmla="*/ 8 w 43"/>
                  <a:gd name="T21" fmla="*/ 133 h 81"/>
                  <a:gd name="T22" fmla="*/ 2 w 43"/>
                  <a:gd name="T23" fmla="*/ 120 h 81"/>
                  <a:gd name="T24" fmla="*/ 0 w 43"/>
                  <a:gd name="T25" fmla="*/ 109 h 81"/>
                  <a:gd name="T26" fmla="*/ 0 w 43"/>
                  <a:gd name="T27" fmla="*/ 91 h 81"/>
                  <a:gd name="T28" fmla="*/ 0 w 43"/>
                  <a:gd name="T29" fmla="*/ 67 h 81"/>
                  <a:gd name="T30" fmla="*/ 4 w 43"/>
                  <a:gd name="T31" fmla="*/ 44 h 81"/>
                  <a:gd name="T32" fmla="*/ 0 w 43"/>
                  <a:gd name="T33" fmla="*/ 30 h 81"/>
                  <a:gd name="T34" fmla="*/ 6 w 43"/>
                  <a:gd name="T35" fmla="*/ 11 h 81"/>
                  <a:gd name="T36" fmla="*/ 10 w 43"/>
                  <a:gd name="T37" fmla="*/ 0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81"/>
                  <a:gd name="T59" fmla="*/ 43 w 43"/>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81">
                    <a:moveTo>
                      <a:pt x="10" y="0"/>
                    </a:moveTo>
                    <a:lnTo>
                      <a:pt x="18" y="16"/>
                    </a:lnTo>
                    <a:lnTo>
                      <a:pt x="28" y="24"/>
                    </a:lnTo>
                    <a:lnTo>
                      <a:pt x="38" y="44"/>
                    </a:lnTo>
                    <a:lnTo>
                      <a:pt x="42" y="54"/>
                    </a:lnTo>
                    <a:lnTo>
                      <a:pt x="40" y="64"/>
                    </a:lnTo>
                    <a:lnTo>
                      <a:pt x="38" y="68"/>
                    </a:lnTo>
                    <a:lnTo>
                      <a:pt x="34" y="72"/>
                    </a:lnTo>
                    <a:lnTo>
                      <a:pt x="26" y="78"/>
                    </a:lnTo>
                    <a:lnTo>
                      <a:pt x="20" y="80"/>
                    </a:lnTo>
                    <a:lnTo>
                      <a:pt x="8" y="78"/>
                    </a:lnTo>
                    <a:lnTo>
                      <a:pt x="2" y="70"/>
                    </a:lnTo>
                    <a:lnTo>
                      <a:pt x="0" y="64"/>
                    </a:lnTo>
                    <a:lnTo>
                      <a:pt x="0" y="54"/>
                    </a:lnTo>
                    <a:lnTo>
                      <a:pt x="0" y="40"/>
                    </a:lnTo>
                    <a:lnTo>
                      <a:pt x="4" y="26"/>
                    </a:lnTo>
                    <a:lnTo>
                      <a:pt x="0" y="18"/>
                    </a:lnTo>
                    <a:lnTo>
                      <a:pt x="6" y="6"/>
                    </a:lnTo>
                    <a:lnTo>
                      <a:pt x="1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18" name="Freeform 186"/>
              <p:cNvSpPr>
                <a:spLocks/>
              </p:cNvSpPr>
              <p:nvPr/>
            </p:nvSpPr>
            <p:spPr bwMode="ltGray">
              <a:xfrm>
                <a:off x="4695" y="2022"/>
                <a:ext cx="45" cy="62"/>
              </a:xfrm>
              <a:custGeom>
                <a:avLst/>
                <a:gdLst>
                  <a:gd name="T0" fmla="*/ 0 w 45"/>
                  <a:gd name="T1" fmla="*/ 37 h 55"/>
                  <a:gd name="T2" fmla="*/ 4 w 45"/>
                  <a:gd name="T3" fmla="*/ 41 h 55"/>
                  <a:gd name="T4" fmla="*/ 6 w 45"/>
                  <a:gd name="T5" fmla="*/ 59 h 55"/>
                  <a:gd name="T6" fmla="*/ 16 w 45"/>
                  <a:gd name="T7" fmla="*/ 47 h 55"/>
                  <a:gd name="T8" fmla="*/ 14 w 45"/>
                  <a:gd name="T9" fmla="*/ 37 h 55"/>
                  <a:gd name="T10" fmla="*/ 22 w 45"/>
                  <a:gd name="T11" fmla="*/ 43 h 55"/>
                  <a:gd name="T12" fmla="*/ 22 w 45"/>
                  <a:gd name="T13" fmla="*/ 61 h 55"/>
                  <a:gd name="T14" fmla="*/ 24 w 45"/>
                  <a:gd name="T15" fmla="*/ 88 h 55"/>
                  <a:gd name="T16" fmla="*/ 30 w 45"/>
                  <a:gd name="T17" fmla="*/ 97 h 55"/>
                  <a:gd name="T18" fmla="*/ 32 w 45"/>
                  <a:gd name="T19" fmla="*/ 77 h 55"/>
                  <a:gd name="T20" fmla="*/ 36 w 45"/>
                  <a:gd name="T21" fmla="*/ 99 h 55"/>
                  <a:gd name="T22" fmla="*/ 42 w 45"/>
                  <a:gd name="T23" fmla="*/ 88 h 55"/>
                  <a:gd name="T24" fmla="*/ 38 w 45"/>
                  <a:gd name="T25" fmla="*/ 77 h 55"/>
                  <a:gd name="T26" fmla="*/ 44 w 45"/>
                  <a:gd name="T27" fmla="*/ 72 h 55"/>
                  <a:gd name="T28" fmla="*/ 42 w 45"/>
                  <a:gd name="T29" fmla="*/ 43 h 55"/>
                  <a:gd name="T30" fmla="*/ 40 w 45"/>
                  <a:gd name="T31" fmla="*/ 37 h 55"/>
                  <a:gd name="T32" fmla="*/ 42 w 45"/>
                  <a:gd name="T33" fmla="*/ 26 h 55"/>
                  <a:gd name="T34" fmla="*/ 34 w 45"/>
                  <a:gd name="T35" fmla="*/ 11 h 55"/>
                  <a:gd name="T36" fmla="*/ 32 w 45"/>
                  <a:gd name="T37" fmla="*/ 14 h 55"/>
                  <a:gd name="T38" fmla="*/ 32 w 45"/>
                  <a:gd name="T39" fmla="*/ 2 h 55"/>
                  <a:gd name="T40" fmla="*/ 30 w 45"/>
                  <a:gd name="T41" fmla="*/ 0 h 55"/>
                  <a:gd name="T42" fmla="*/ 26 w 45"/>
                  <a:gd name="T43" fmla="*/ 11 h 55"/>
                  <a:gd name="T44" fmla="*/ 12 w 45"/>
                  <a:gd name="T45" fmla="*/ 9 h 55"/>
                  <a:gd name="T46" fmla="*/ 8 w 45"/>
                  <a:gd name="T47" fmla="*/ 9 h 55"/>
                  <a:gd name="T48" fmla="*/ 8 w 45"/>
                  <a:gd name="T49" fmla="*/ 23 h 55"/>
                  <a:gd name="T50" fmla="*/ 0 w 45"/>
                  <a:gd name="T51" fmla="*/ 37 h 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
                  <a:gd name="T79" fmla="*/ 0 h 55"/>
                  <a:gd name="T80" fmla="*/ 45 w 45"/>
                  <a:gd name="T81" fmla="*/ 55 h 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 h="55">
                    <a:moveTo>
                      <a:pt x="0" y="20"/>
                    </a:moveTo>
                    <a:lnTo>
                      <a:pt x="4" y="22"/>
                    </a:lnTo>
                    <a:lnTo>
                      <a:pt x="6" y="32"/>
                    </a:lnTo>
                    <a:lnTo>
                      <a:pt x="16" y="26"/>
                    </a:lnTo>
                    <a:lnTo>
                      <a:pt x="14" y="20"/>
                    </a:lnTo>
                    <a:lnTo>
                      <a:pt x="22" y="24"/>
                    </a:lnTo>
                    <a:lnTo>
                      <a:pt x="22" y="34"/>
                    </a:lnTo>
                    <a:lnTo>
                      <a:pt x="24" y="48"/>
                    </a:lnTo>
                    <a:lnTo>
                      <a:pt x="30" y="52"/>
                    </a:lnTo>
                    <a:lnTo>
                      <a:pt x="32" y="42"/>
                    </a:lnTo>
                    <a:lnTo>
                      <a:pt x="36" y="54"/>
                    </a:lnTo>
                    <a:lnTo>
                      <a:pt x="42" y="48"/>
                    </a:lnTo>
                    <a:lnTo>
                      <a:pt x="38" y="42"/>
                    </a:lnTo>
                    <a:lnTo>
                      <a:pt x="44" y="40"/>
                    </a:lnTo>
                    <a:lnTo>
                      <a:pt x="42" y="24"/>
                    </a:lnTo>
                    <a:lnTo>
                      <a:pt x="40" y="20"/>
                    </a:lnTo>
                    <a:lnTo>
                      <a:pt x="42" y="14"/>
                    </a:lnTo>
                    <a:lnTo>
                      <a:pt x="34" y="6"/>
                    </a:lnTo>
                    <a:lnTo>
                      <a:pt x="32" y="8"/>
                    </a:lnTo>
                    <a:lnTo>
                      <a:pt x="32" y="2"/>
                    </a:lnTo>
                    <a:lnTo>
                      <a:pt x="30" y="0"/>
                    </a:lnTo>
                    <a:lnTo>
                      <a:pt x="26" y="6"/>
                    </a:lnTo>
                    <a:lnTo>
                      <a:pt x="12" y="4"/>
                    </a:lnTo>
                    <a:lnTo>
                      <a:pt x="8" y="4"/>
                    </a:lnTo>
                    <a:lnTo>
                      <a:pt x="8" y="12"/>
                    </a:lnTo>
                    <a:lnTo>
                      <a:pt x="0" y="2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19" name="Freeform 187"/>
              <p:cNvSpPr>
                <a:spLocks/>
              </p:cNvSpPr>
              <p:nvPr/>
            </p:nvSpPr>
            <p:spPr bwMode="ltGray">
              <a:xfrm>
                <a:off x="4735" y="1989"/>
                <a:ext cx="35" cy="48"/>
              </a:xfrm>
              <a:custGeom>
                <a:avLst/>
                <a:gdLst>
                  <a:gd name="T0" fmla="*/ 34 w 35"/>
                  <a:gd name="T1" fmla="*/ 21 h 43"/>
                  <a:gd name="T2" fmla="*/ 30 w 35"/>
                  <a:gd name="T3" fmla="*/ 13 h 43"/>
                  <a:gd name="T4" fmla="*/ 30 w 35"/>
                  <a:gd name="T5" fmla="*/ 0 h 43"/>
                  <a:gd name="T6" fmla="*/ 26 w 35"/>
                  <a:gd name="T7" fmla="*/ 11 h 43"/>
                  <a:gd name="T8" fmla="*/ 22 w 35"/>
                  <a:gd name="T9" fmla="*/ 4 h 43"/>
                  <a:gd name="T10" fmla="*/ 20 w 35"/>
                  <a:gd name="T11" fmla="*/ 4 h 43"/>
                  <a:gd name="T12" fmla="*/ 20 w 35"/>
                  <a:gd name="T13" fmla="*/ 13 h 43"/>
                  <a:gd name="T14" fmla="*/ 14 w 35"/>
                  <a:gd name="T15" fmla="*/ 21 h 43"/>
                  <a:gd name="T16" fmla="*/ 16 w 35"/>
                  <a:gd name="T17" fmla="*/ 25 h 43"/>
                  <a:gd name="T18" fmla="*/ 10 w 35"/>
                  <a:gd name="T19" fmla="*/ 35 h 43"/>
                  <a:gd name="T20" fmla="*/ 8 w 35"/>
                  <a:gd name="T21" fmla="*/ 31 h 43"/>
                  <a:gd name="T22" fmla="*/ 6 w 35"/>
                  <a:gd name="T23" fmla="*/ 45 h 43"/>
                  <a:gd name="T24" fmla="*/ 0 w 35"/>
                  <a:gd name="T25" fmla="*/ 58 h 43"/>
                  <a:gd name="T26" fmla="*/ 6 w 35"/>
                  <a:gd name="T27" fmla="*/ 58 h 43"/>
                  <a:gd name="T28" fmla="*/ 8 w 35"/>
                  <a:gd name="T29" fmla="*/ 73 h 43"/>
                  <a:gd name="T30" fmla="*/ 20 w 35"/>
                  <a:gd name="T31" fmla="*/ 73 h 43"/>
                  <a:gd name="T32" fmla="*/ 18 w 35"/>
                  <a:gd name="T33" fmla="*/ 51 h 43"/>
                  <a:gd name="T34" fmla="*/ 24 w 35"/>
                  <a:gd name="T35" fmla="*/ 35 h 43"/>
                  <a:gd name="T36" fmla="*/ 28 w 35"/>
                  <a:gd name="T37" fmla="*/ 45 h 43"/>
                  <a:gd name="T38" fmla="*/ 30 w 35"/>
                  <a:gd name="T39" fmla="*/ 28 h 43"/>
                  <a:gd name="T40" fmla="*/ 34 w 35"/>
                  <a:gd name="T41" fmla="*/ 21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43"/>
                  <a:gd name="T65" fmla="*/ 35 w 35"/>
                  <a:gd name="T66" fmla="*/ 43 h 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43">
                    <a:moveTo>
                      <a:pt x="34" y="12"/>
                    </a:moveTo>
                    <a:lnTo>
                      <a:pt x="30" y="8"/>
                    </a:lnTo>
                    <a:lnTo>
                      <a:pt x="30" y="0"/>
                    </a:lnTo>
                    <a:lnTo>
                      <a:pt x="26" y="6"/>
                    </a:lnTo>
                    <a:lnTo>
                      <a:pt x="22" y="4"/>
                    </a:lnTo>
                    <a:lnTo>
                      <a:pt x="20" y="4"/>
                    </a:lnTo>
                    <a:lnTo>
                      <a:pt x="20" y="8"/>
                    </a:lnTo>
                    <a:lnTo>
                      <a:pt x="14" y="12"/>
                    </a:lnTo>
                    <a:lnTo>
                      <a:pt x="16" y="14"/>
                    </a:lnTo>
                    <a:lnTo>
                      <a:pt x="10" y="20"/>
                    </a:lnTo>
                    <a:lnTo>
                      <a:pt x="8" y="18"/>
                    </a:lnTo>
                    <a:lnTo>
                      <a:pt x="6" y="26"/>
                    </a:lnTo>
                    <a:lnTo>
                      <a:pt x="0" y="34"/>
                    </a:lnTo>
                    <a:lnTo>
                      <a:pt x="6" y="34"/>
                    </a:lnTo>
                    <a:lnTo>
                      <a:pt x="8" y="42"/>
                    </a:lnTo>
                    <a:lnTo>
                      <a:pt x="20" y="42"/>
                    </a:lnTo>
                    <a:lnTo>
                      <a:pt x="18" y="30"/>
                    </a:lnTo>
                    <a:lnTo>
                      <a:pt x="24" y="20"/>
                    </a:lnTo>
                    <a:lnTo>
                      <a:pt x="28" y="26"/>
                    </a:lnTo>
                    <a:lnTo>
                      <a:pt x="30" y="16"/>
                    </a:lnTo>
                    <a:lnTo>
                      <a:pt x="34" y="1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20" name="Freeform 188"/>
              <p:cNvSpPr>
                <a:spLocks/>
              </p:cNvSpPr>
              <p:nvPr/>
            </p:nvSpPr>
            <p:spPr bwMode="ltGray">
              <a:xfrm>
                <a:off x="4708" y="1806"/>
                <a:ext cx="130" cy="218"/>
              </a:xfrm>
              <a:custGeom>
                <a:avLst/>
                <a:gdLst>
                  <a:gd name="T0" fmla="*/ 4 w 131"/>
                  <a:gd name="T1" fmla="*/ 340 h 195"/>
                  <a:gd name="T2" fmla="*/ 20 w 131"/>
                  <a:gd name="T3" fmla="*/ 329 h 195"/>
                  <a:gd name="T4" fmla="*/ 30 w 131"/>
                  <a:gd name="T5" fmla="*/ 310 h 195"/>
                  <a:gd name="T6" fmla="*/ 58 w 131"/>
                  <a:gd name="T7" fmla="*/ 273 h 195"/>
                  <a:gd name="T8" fmla="*/ 62 w 131"/>
                  <a:gd name="T9" fmla="*/ 276 h 195"/>
                  <a:gd name="T10" fmla="*/ 67 w 131"/>
                  <a:gd name="T11" fmla="*/ 305 h 195"/>
                  <a:gd name="T12" fmla="*/ 75 w 131"/>
                  <a:gd name="T13" fmla="*/ 283 h 195"/>
                  <a:gd name="T14" fmla="*/ 85 w 131"/>
                  <a:gd name="T15" fmla="*/ 268 h 195"/>
                  <a:gd name="T16" fmla="*/ 71 w 131"/>
                  <a:gd name="T17" fmla="*/ 254 h 195"/>
                  <a:gd name="T18" fmla="*/ 77 w 131"/>
                  <a:gd name="T19" fmla="*/ 248 h 195"/>
                  <a:gd name="T20" fmla="*/ 85 w 131"/>
                  <a:gd name="T21" fmla="*/ 252 h 195"/>
                  <a:gd name="T22" fmla="*/ 107 w 131"/>
                  <a:gd name="T23" fmla="*/ 226 h 195"/>
                  <a:gd name="T24" fmla="*/ 117 w 131"/>
                  <a:gd name="T25" fmla="*/ 197 h 195"/>
                  <a:gd name="T26" fmla="*/ 123 w 131"/>
                  <a:gd name="T27" fmla="*/ 181 h 195"/>
                  <a:gd name="T28" fmla="*/ 119 w 131"/>
                  <a:gd name="T29" fmla="*/ 150 h 195"/>
                  <a:gd name="T30" fmla="*/ 101 w 131"/>
                  <a:gd name="T31" fmla="*/ 105 h 195"/>
                  <a:gd name="T32" fmla="*/ 103 w 131"/>
                  <a:gd name="T33" fmla="*/ 59 h 195"/>
                  <a:gd name="T34" fmla="*/ 89 w 131"/>
                  <a:gd name="T35" fmla="*/ 21 h 195"/>
                  <a:gd name="T36" fmla="*/ 73 w 131"/>
                  <a:gd name="T37" fmla="*/ 4 h 195"/>
                  <a:gd name="T38" fmla="*/ 65 w 131"/>
                  <a:gd name="T39" fmla="*/ 2 h 195"/>
                  <a:gd name="T40" fmla="*/ 69 w 131"/>
                  <a:gd name="T41" fmla="*/ 4 h 195"/>
                  <a:gd name="T42" fmla="*/ 69 w 131"/>
                  <a:gd name="T43" fmla="*/ 25 h 195"/>
                  <a:gd name="T44" fmla="*/ 65 w 131"/>
                  <a:gd name="T45" fmla="*/ 31 h 195"/>
                  <a:gd name="T46" fmla="*/ 65 w 131"/>
                  <a:gd name="T47" fmla="*/ 45 h 195"/>
                  <a:gd name="T48" fmla="*/ 71 w 131"/>
                  <a:gd name="T49" fmla="*/ 63 h 195"/>
                  <a:gd name="T50" fmla="*/ 79 w 131"/>
                  <a:gd name="T51" fmla="*/ 121 h 195"/>
                  <a:gd name="T52" fmla="*/ 65 w 131"/>
                  <a:gd name="T53" fmla="*/ 187 h 195"/>
                  <a:gd name="T54" fmla="*/ 67 w 131"/>
                  <a:gd name="T55" fmla="*/ 139 h 195"/>
                  <a:gd name="T56" fmla="*/ 58 w 131"/>
                  <a:gd name="T57" fmla="*/ 172 h 195"/>
                  <a:gd name="T58" fmla="*/ 62 w 131"/>
                  <a:gd name="T59" fmla="*/ 206 h 195"/>
                  <a:gd name="T60" fmla="*/ 42 w 131"/>
                  <a:gd name="T61" fmla="*/ 248 h 195"/>
                  <a:gd name="T62" fmla="*/ 28 w 131"/>
                  <a:gd name="T63" fmla="*/ 252 h 195"/>
                  <a:gd name="T64" fmla="*/ 14 w 131"/>
                  <a:gd name="T65" fmla="*/ 300 h 1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95"/>
                  <a:gd name="T101" fmla="*/ 131 w 131"/>
                  <a:gd name="T102" fmla="*/ 195 h 1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95">
                    <a:moveTo>
                      <a:pt x="0" y="190"/>
                    </a:moveTo>
                    <a:lnTo>
                      <a:pt x="4" y="194"/>
                    </a:lnTo>
                    <a:lnTo>
                      <a:pt x="14" y="188"/>
                    </a:lnTo>
                    <a:lnTo>
                      <a:pt x="20" y="188"/>
                    </a:lnTo>
                    <a:lnTo>
                      <a:pt x="22" y="180"/>
                    </a:lnTo>
                    <a:lnTo>
                      <a:pt x="30" y="178"/>
                    </a:lnTo>
                    <a:lnTo>
                      <a:pt x="46" y="164"/>
                    </a:lnTo>
                    <a:lnTo>
                      <a:pt x="58" y="156"/>
                    </a:lnTo>
                    <a:lnTo>
                      <a:pt x="66" y="150"/>
                    </a:lnTo>
                    <a:lnTo>
                      <a:pt x="62" y="158"/>
                    </a:lnTo>
                    <a:lnTo>
                      <a:pt x="66" y="170"/>
                    </a:lnTo>
                    <a:lnTo>
                      <a:pt x="72" y="174"/>
                    </a:lnTo>
                    <a:lnTo>
                      <a:pt x="80" y="170"/>
                    </a:lnTo>
                    <a:lnTo>
                      <a:pt x="80" y="162"/>
                    </a:lnTo>
                    <a:lnTo>
                      <a:pt x="84" y="158"/>
                    </a:lnTo>
                    <a:lnTo>
                      <a:pt x="90" y="154"/>
                    </a:lnTo>
                    <a:lnTo>
                      <a:pt x="92" y="146"/>
                    </a:lnTo>
                    <a:lnTo>
                      <a:pt x="76" y="146"/>
                    </a:lnTo>
                    <a:lnTo>
                      <a:pt x="80" y="132"/>
                    </a:lnTo>
                    <a:lnTo>
                      <a:pt x="82" y="142"/>
                    </a:lnTo>
                    <a:lnTo>
                      <a:pt x="86" y="140"/>
                    </a:lnTo>
                    <a:lnTo>
                      <a:pt x="90" y="144"/>
                    </a:lnTo>
                    <a:lnTo>
                      <a:pt x="106" y="138"/>
                    </a:lnTo>
                    <a:lnTo>
                      <a:pt x="112" y="130"/>
                    </a:lnTo>
                    <a:lnTo>
                      <a:pt x="114" y="122"/>
                    </a:lnTo>
                    <a:lnTo>
                      <a:pt x="122" y="112"/>
                    </a:lnTo>
                    <a:lnTo>
                      <a:pt x="128" y="118"/>
                    </a:lnTo>
                    <a:lnTo>
                      <a:pt x="128" y="104"/>
                    </a:lnTo>
                    <a:lnTo>
                      <a:pt x="130" y="90"/>
                    </a:lnTo>
                    <a:lnTo>
                      <a:pt x="124" y="86"/>
                    </a:lnTo>
                    <a:lnTo>
                      <a:pt x="118" y="68"/>
                    </a:lnTo>
                    <a:lnTo>
                      <a:pt x="106" y="60"/>
                    </a:lnTo>
                    <a:lnTo>
                      <a:pt x="110" y="50"/>
                    </a:lnTo>
                    <a:lnTo>
                      <a:pt x="108" y="34"/>
                    </a:lnTo>
                    <a:lnTo>
                      <a:pt x="100" y="20"/>
                    </a:lnTo>
                    <a:lnTo>
                      <a:pt x="94" y="12"/>
                    </a:lnTo>
                    <a:lnTo>
                      <a:pt x="86" y="10"/>
                    </a:lnTo>
                    <a:lnTo>
                      <a:pt x="78" y="4"/>
                    </a:lnTo>
                    <a:lnTo>
                      <a:pt x="76" y="0"/>
                    </a:lnTo>
                    <a:lnTo>
                      <a:pt x="66" y="2"/>
                    </a:lnTo>
                    <a:lnTo>
                      <a:pt x="70" y="6"/>
                    </a:lnTo>
                    <a:lnTo>
                      <a:pt x="74" y="4"/>
                    </a:lnTo>
                    <a:lnTo>
                      <a:pt x="76" y="12"/>
                    </a:lnTo>
                    <a:lnTo>
                      <a:pt x="74" y="14"/>
                    </a:lnTo>
                    <a:lnTo>
                      <a:pt x="64" y="12"/>
                    </a:lnTo>
                    <a:lnTo>
                      <a:pt x="66" y="18"/>
                    </a:lnTo>
                    <a:lnTo>
                      <a:pt x="64" y="26"/>
                    </a:lnTo>
                    <a:lnTo>
                      <a:pt x="68" y="26"/>
                    </a:lnTo>
                    <a:lnTo>
                      <a:pt x="70" y="38"/>
                    </a:lnTo>
                    <a:lnTo>
                      <a:pt x="76" y="36"/>
                    </a:lnTo>
                    <a:lnTo>
                      <a:pt x="82" y="48"/>
                    </a:lnTo>
                    <a:lnTo>
                      <a:pt x="84" y="70"/>
                    </a:lnTo>
                    <a:lnTo>
                      <a:pt x="82" y="88"/>
                    </a:lnTo>
                    <a:lnTo>
                      <a:pt x="70" y="106"/>
                    </a:lnTo>
                    <a:lnTo>
                      <a:pt x="64" y="98"/>
                    </a:lnTo>
                    <a:lnTo>
                      <a:pt x="72" y="80"/>
                    </a:lnTo>
                    <a:lnTo>
                      <a:pt x="60" y="92"/>
                    </a:lnTo>
                    <a:lnTo>
                      <a:pt x="58" y="98"/>
                    </a:lnTo>
                    <a:lnTo>
                      <a:pt x="62" y="102"/>
                    </a:lnTo>
                    <a:lnTo>
                      <a:pt x="62" y="118"/>
                    </a:lnTo>
                    <a:lnTo>
                      <a:pt x="60" y="134"/>
                    </a:lnTo>
                    <a:lnTo>
                      <a:pt x="42" y="142"/>
                    </a:lnTo>
                    <a:lnTo>
                      <a:pt x="32" y="148"/>
                    </a:lnTo>
                    <a:lnTo>
                      <a:pt x="28" y="144"/>
                    </a:lnTo>
                    <a:lnTo>
                      <a:pt x="18" y="158"/>
                    </a:lnTo>
                    <a:lnTo>
                      <a:pt x="14" y="172"/>
                    </a:lnTo>
                    <a:lnTo>
                      <a:pt x="0" y="19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21" name="Freeform 189"/>
              <p:cNvSpPr>
                <a:spLocks/>
              </p:cNvSpPr>
              <p:nvPr/>
            </p:nvSpPr>
            <p:spPr bwMode="ltGray">
              <a:xfrm>
                <a:off x="4740" y="1725"/>
                <a:ext cx="70" cy="86"/>
              </a:xfrm>
              <a:custGeom>
                <a:avLst/>
                <a:gdLst>
                  <a:gd name="T0" fmla="*/ 28 w 71"/>
                  <a:gd name="T1" fmla="*/ 132 h 77"/>
                  <a:gd name="T2" fmla="*/ 30 w 71"/>
                  <a:gd name="T3" fmla="*/ 118 h 77"/>
                  <a:gd name="T4" fmla="*/ 35 w 71"/>
                  <a:gd name="T5" fmla="*/ 116 h 77"/>
                  <a:gd name="T6" fmla="*/ 30 w 71"/>
                  <a:gd name="T7" fmla="*/ 105 h 77"/>
                  <a:gd name="T8" fmla="*/ 22 w 71"/>
                  <a:gd name="T9" fmla="*/ 109 h 77"/>
                  <a:gd name="T10" fmla="*/ 20 w 71"/>
                  <a:gd name="T11" fmla="*/ 97 h 77"/>
                  <a:gd name="T12" fmla="*/ 28 w 71"/>
                  <a:gd name="T13" fmla="*/ 103 h 77"/>
                  <a:gd name="T14" fmla="*/ 37 w 71"/>
                  <a:gd name="T15" fmla="*/ 92 h 77"/>
                  <a:gd name="T16" fmla="*/ 57 w 71"/>
                  <a:gd name="T17" fmla="*/ 87 h 77"/>
                  <a:gd name="T18" fmla="*/ 55 w 71"/>
                  <a:gd name="T19" fmla="*/ 84 h 77"/>
                  <a:gd name="T20" fmla="*/ 53 w 71"/>
                  <a:gd name="T21" fmla="*/ 52 h 77"/>
                  <a:gd name="T22" fmla="*/ 61 w 71"/>
                  <a:gd name="T23" fmla="*/ 45 h 77"/>
                  <a:gd name="T24" fmla="*/ 63 w 71"/>
                  <a:gd name="T25" fmla="*/ 28 h 77"/>
                  <a:gd name="T26" fmla="*/ 65 w 71"/>
                  <a:gd name="T27" fmla="*/ 11 h 77"/>
                  <a:gd name="T28" fmla="*/ 57 w 71"/>
                  <a:gd name="T29" fmla="*/ 21 h 77"/>
                  <a:gd name="T30" fmla="*/ 47 w 71"/>
                  <a:gd name="T31" fmla="*/ 0 h 77"/>
                  <a:gd name="T32" fmla="*/ 47 w 71"/>
                  <a:gd name="T33" fmla="*/ 21 h 77"/>
                  <a:gd name="T34" fmla="*/ 39 w 71"/>
                  <a:gd name="T35" fmla="*/ 21 h 77"/>
                  <a:gd name="T36" fmla="*/ 34 w 71"/>
                  <a:gd name="T37" fmla="*/ 28 h 77"/>
                  <a:gd name="T38" fmla="*/ 18 w 71"/>
                  <a:gd name="T39" fmla="*/ 21 h 77"/>
                  <a:gd name="T40" fmla="*/ 2 w 71"/>
                  <a:gd name="T41" fmla="*/ 13 h 77"/>
                  <a:gd name="T42" fmla="*/ 0 w 71"/>
                  <a:gd name="T43" fmla="*/ 25 h 77"/>
                  <a:gd name="T44" fmla="*/ 2 w 71"/>
                  <a:gd name="T45" fmla="*/ 25 h 77"/>
                  <a:gd name="T46" fmla="*/ 10 w 71"/>
                  <a:gd name="T47" fmla="*/ 39 h 77"/>
                  <a:gd name="T48" fmla="*/ 18 w 71"/>
                  <a:gd name="T49" fmla="*/ 65 h 77"/>
                  <a:gd name="T50" fmla="*/ 18 w 71"/>
                  <a:gd name="T51" fmla="*/ 79 h 77"/>
                  <a:gd name="T52" fmla="*/ 4 w 71"/>
                  <a:gd name="T53" fmla="*/ 87 h 77"/>
                  <a:gd name="T54" fmla="*/ 8 w 71"/>
                  <a:gd name="T55" fmla="*/ 97 h 77"/>
                  <a:gd name="T56" fmla="*/ 12 w 71"/>
                  <a:gd name="T57" fmla="*/ 118 h 77"/>
                  <a:gd name="T58" fmla="*/ 20 w 71"/>
                  <a:gd name="T59" fmla="*/ 130 h 77"/>
                  <a:gd name="T60" fmla="*/ 26 w 71"/>
                  <a:gd name="T61" fmla="*/ 124 h 77"/>
                  <a:gd name="T62" fmla="*/ 28 w 71"/>
                  <a:gd name="T63" fmla="*/ 132 h 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77"/>
                  <a:gd name="T98" fmla="*/ 71 w 71"/>
                  <a:gd name="T99" fmla="*/ 77 h 7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77">
                    <a:moveTo>
                      <a:pt x="28" y="76"/>
                    </a:moveTo>
                    <a:lnTo>
                      <a:pt x="30" y="68"/>
                    </a:lnTo>
                    <a:lnTo>
                      <a:pt x="38" y="66"/>
                    </a:lnTo>
                    <a:lnTo>
                      <a:pt x="30" y="60"/>
                    </a:lnTo>
                    <a:lnTo>
                      <a:pt x="22" y="64"/>
                    </a:lnTo>
                    <a:lnTo>
                      <a:pt x="20" y="56"/>
                    </a:lnTo>
                    <a:lnTo>
                      <a:pt x="28" y="58"/>
                    </a:lnTo>
                    <a:lnTo>
                      <a:pt x="42" y="52"/>
                    </a:lnTo>
                    <a:lnTo>
                      <a:pt x="62" y="50"/>
                    </a:lnTo>
                    <a:lnTo>
                      <a:pt x="60" y="48"/>
                    </a:lnTo>
                    <a:lnTo>
                      <a:pt x="58" y="30"/>
                    </a:lnTo>
                    <a:lnTo>
                      <a:pt x="66" y="26"/>
                    </a:lnTo>
                    <a:lnTo>
                      <a:pt x="68" y="16"/>
                    </a:lnTo>
                    <a:lnTo>
                      <a:pt x="70" y="6"/>
                    </a:lnTo>
                    <a:lnTo>
                      <a:pt x="62" y="12"/>
                    </a:lnTo>
                    <a:lnTo>
                      <a:pt x="52" y="0"/>
                    </a:lnTo>
                    <a:lnTo>
                      <a:pt x="52" y="12"/>
                    </a:lnTo>
                    <a:lnTo>
                      <a:pt x="44" y="12"/>
                    </a:lnTo>
                    <a:lnTo>
                      <a:pt x="34" y="16"/>
                    </a:lnTo>
                    <a:lnTo>
                      <a:pt x="18" y="12"/>
                    </a:lnTo>
                    <a:lnTo>
                      <a:pt x="2" y="8"/>
                    </a:lnTo>
                    <a:lnTo>
                      <a:pt x="0" y="14"/>
                    </a:lnTo>
                    <a:lnTo>
                      <a:pt x="2" y="14"/>
                    </a:lnTo>
                    <a:lnTo>
                      <a:pt x="10" y="22"/>
                    </a:lnTo>
                    <a:lnTo>
                      <a:pt x="18" y="38"/>
                    </a:lnTo>
                    <a:lnTo>
                      <a:pt x="18" y="46"/>
                    </a:lnTo>
                    <a:lnTo>
                      <a:pt x="4" y="50"/>
                    </a:lnTo>
                    <a:lnTo>
                      <a:pt x="8" y="56"/>
                    </a:lnTo>
                    <a:lnTo>
                      <a:pt x="12" y="68"/>
                    </a:lnTo>
                    <a:lnTo>
                      <a:pt x="20" y="74"/>
                    </a:lnTo>
                    <a:lnTo>
                      <a:pt x="26" y="72"/>
                    </a:lnTo>
                    <a:lnTo>
                      <a:pt x="28" y="7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22" name="Freeform 190"/>
              <p:cNvSpPr>
                <a:spLocks/>
              </p:cNvSpPr>
              <p:nvPr/>
            </p:nvSpPr>
            <p:spPr bwMode="ltGray">
              <a:xfrm>
                <a:off x="4312" y="2830"/>
                <a:ext cx="19" cy="17"/>
              </a:xfrm>
              <a:custGeom>
                <a:avLst/>
                <a:gdLst>
                  <a:gd name="T0" fmla="*/ 16 w 19"/>
                  <a:gd name="T1" fmla="*/ 0 h 15"/>
                  <a:gd name="T2" fmla="*/ 4 w 19"/>
                  <a:gd name="T3" fmla="*/ 11 h 15"/>
                  <a:gd name="T4" fmla="*/ 0 w 19"/>
                  <a:gd name="T5" fmla="*/ 23 h 15"/>
                  <a:gd name="T6" fmla="*/ 8 w 19"/>
                  <a:gd name="T7" fmla="*/ 26 h 15"/>
                  <a:gd name="T8" fmla="*/ 18 w 19"/>
                  <a:gd name="T9" fmla="*/ 23 h 15"/>
                  <a:gd name="T10" fmla="*/ 16 w 19"/>
                  <a:gd name="T11" fmla="*/ 0 h 15"/>
                  <a:gd name="T12" fmla="*/ 0 60000 65536"/>
                  <a:gd name="T13" fmla="*/ 0 60000 65536"/>
                  <a:gd name="T14" fmla="*/ 0 60000 65536"/>
                  <a:gd name="T15" fmla="*/ 0 60000 65536"/>
                  <a:gd name="T16" fmla="*/ 0 60000 65536"/>
                  <a:gd name="T17" fmla="*/ 0 60000 65536"/>
                  <a:gd name="T18" fmla="*/ 0 w 19"/>
                  <a:gd name="T19" fmla="*/ 0 h 15"/>
                  <a:gd name="T20" fmla="*/ 19 w 19"/>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9" h="15">
                    <a:moveTo>
                      <a:pt x="16" y="0"/>
                    </a:moveTo>
                    <a:lnTo>
                      <a:pt x="4" y="6"/>
                    </a:lnTo>
                    <a:lnTo>
                      <a:pt x="0" y="12"/>
                    </a:lnTo>
                    <a:lnTo>
                      <a:pt x="8" y="14"/>
                    </a:lnTo>
                    <a:lnTo>
                      <a:pt x="18" y="12"/>
                    </a:lnTo>
                    <a:lnTo>
                      <a:pt x="1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23" name="Freeform 191"/>
              <p:cNvSpPr>
                <a:spLocks/>
              </p:cNvSpPr>
              <p:nvPr/>
            </p:nvSpPr>
            <p:spPr bwMode="ltGray">
              <a:xfrm>
                <a:off x="4545" y="2996"/>
                <a:ext cx="600" cy="520"/>
              </a:xfrm>
              <a:custGeom>
                <a:avLst/>
                <a:gdLst>
                  <a:gd name="T0" fmla="*/ 133 w 603"/>
                  <a:gd name="T1" fmla="*/ 226 h 465"/>
                  <a:gd name="T2" fmla="*/ 149 w 603"/>
                  <a:gd name="T3" fmla="*/ 168 h 465"/>
                  <a:gd name="T4" fmla="*/ 175 w 603"/>
                  <a:gd name="T5" fmla="*/ 131 h 465"/>
                  <a:gd name="T6" fmla="*/ 218 w 603"/>
                  <a:gd name="T7" fmla="*/ 154 h 465"/>
                  <a:gd name="T8" fmla="*/ 224 w 603"/>
                  <a:gd name="T9" fmla="*/ 86 h 465"/>
                  <a:gd name="T10" fmla="*/ 263 w 603"/>
                  <a:gd name="T11" fmla="*/ 49 h 465"/>
                  <a:gd name="T12" fmla="*/ 310 w 603"/>
                  <a:gd name="T13" fmla="*/ 39 h 465"/>
                  <a:gd name="T14" fmla="*/ 318 w 603"/>
                  <a:gd name="T15" fmla="*/ 83 h 465"/>
                  <a:gd name="T16" fmla="*/ 335 w 603"/>
                  <a:gd name="T17" fmla="*/ 151 h 465"/>
                  <a:gd name="T18" fmla="*/ 381 w 603"/>
                  <a:gd name="T19" fmla="*/ 197 h 465"/>
                  <a:gd name="T20" fmla="*/ 406 w 603"/>
                  <a:gd name="T21" fmla="*/ 151 h 465"/>
                  <a:gd name="T22" fmla="*/ 406 w 603"/>
                  <a:gd name="T23" fmla="*/ 49 h 465"/>
                  <a:gd name="T24" fmla="*/ 422 w 603"/>
                  <a:gd name="T25" fmla="*/ 4 h 465"/>
                  <a:gd name="T26" fmla="*/ 442 w 603"/>
                  <a:gd name="T27" fmla="*/ 104 h 465"/>
                  <a:gd name="T28" fmla="*/ 478 w 603"/>
                  <a:gd name="T29" fmla="*/ 131 h 465"/>
                  <a:gd name="T30" fmla="*/ 481 w 603"/>
                  <a:gd name="T31" fmla="*/ 210 h 465"/>
                  <a:gd name="T32" fmla="*/ 516 w 603"/>
                  <a:gd name="T33" fmla="*/ 275 h 465"/>
                  <a:gd name="T34" fmla="*/ 528 w 603"/>
                  <a:gd name="T35" fmla="*/ 330 h 465"/>
                  <a:gd name="T36" fmla="*/ 581 w 603"/>
                  <a:gd name="T37" fmla="*/ 437 h 465"/>
                  <a:gd name="T38" fmla="*/ 583 w 603"/>
                  <a:gd name="T39" fmla="*/ 547 h 465"/>
                  <a:gd name="T40" fmla="*/ 549 w 603"/>
                  <a:gd name="T41" fmla="*/ 660 h 465"/>
                  <a:gd name="T42" fmla="*/ 530 w 603"/>
                  <a:gd name="T43" fmla="*/ 732 h 465"/>
                  <a:gd name="T44" fmla="*/ 481 w 603"/>
                  <a:gd name="T45" fmla="*/ 807 h 465"/>
                  <a:gd name="T46" fmla="*/ 454 w 603"/>
                  <a:gd name="T47" fmla="*/ 785 h 465"/>
                  <a:gd name="T48" fmla="*/ 420 w 603"/>
                  <a:gd name="T49" fmla="*/ 783 h 465"/>
                  <a:gd name="T50" fmla="*/ 395 w 603"/>
                  <a:gd name="T51" fmla="*/ 732 h 465"/>
                  <a:gd name="T52" fmla="*/ 375 w 603"/>
                  <a:gd name="T53" fmla="*/ 670 h 465"/>
                  <a:gd name="T54" fmla="*/ 365 w 603"/>
                  <a:gd name="T55" fmla="*/ 651 h 465"/>
                  <a:gd name="T56" fmla="*/ 341 w 603"/>
                  <a:gd name="T57" fmla="*/ 696 h 465"/>
                  <a:gd name="T58" fmla="*/ 310 w 603"/>
                  <a:gd name="T59" fmla="*/ 623 h 465"/>
                  <a:gd name="T60" fmla="*/ 281 w 603"/>
                  <a:gd name="T61" fmla="*/ 623 h 465"/>
                  <a:gd name="T62" fmla="*/ 259 w 603"/>
                  <a:gd name="T63" fmla="*/ 623 h 465"/>
                  <a:gd name="T64" fmla="*/ 234 w 603"/>
                  <a:gd name="T65" fmla="*/ 634 h 465"/>
                  <a:gd name="T66" fmla="*/ 210 w 603"/>
                  <a:gd name="T67" fmla="*/ 663 h 465"/>
                  <a:gd name="T68" fmla="*/ 196 w 603"/>
                  <a:gd name="T69" fmla="*/ 663 h 465"/>
                  <a:gd name="T70" fmla="*/ 171 w 603"/>
                  <a:gd name="T71" fmla="*/ 719 h 465"/>
                  <a:gd name="T72" fmla="*/ 129 w 603"/>
                  <a:gd name="T73" fmla="*/ 737 h 465"/>
                  <a:gd name="T74" fmla="*/ 100 w 603"/>
                  <a:gd name="T75" fmla="*/ 778 h 465"/>
                  <a:gd name="T76" fmla="*/ 71 w 603"/>
                  <a:gd name="T77" fmla="*/ 769 h 465"/>
                  <a:gd name="T78" fmla="*/ 69 w 603"/>
                  <a:gd name="T79" fmla="*/ 700 h 465"/>
                  <a:gd name="T80" fmla="*/ 36 w 603"/>
                  <a:gd name="T81" fmla="*/ 616 h 465"/>
                  <a:gd name="T82" fmla="*/ 4 w 603"/>
                  <a:gd name="T83" fmla="*/ 547 h 465"/>
                  <a:gd name="T84" fmla="*/ 24 w 603"/>
                  <a:gd name="T85" fmla="*/ 558 h 465"/>
                  <a:gd name="T86" fmla="*/ 0 w 603"/>
                  <a:gd name="T87" fmla="*/ 452 h 465"/>
                  <a:gd name="T88" fmla="*/ 43 w 603"/>
                  <a:gd name="T89" fmla="*/ 366 h 465"/>
                  <a:gd name="T90" fmla="*/ 67 w 603"/>
                  <a:gd name="T91" fmla="*/ 357 h 465"/>
                  <a:gd name="T92" fmla="*/ 93 w 603"/>
                  <a:gd name="T93" fmla="*/ 334 h 465"/>
                  <a:gd name="T94" fmla="*/ 106 w 603"/>
                  <a:gd name="T95" fmla="*/ 271 h 4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03"/>
                  <a:gd name="T145" fmla="*/ 0 h 465"/>
                  <a:gd name="T146" fmla="*/ 603 w 603"/>
                  <a:gd name="T147" fmla="*/ 465 h 4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03" h="465">
                    <a:moveTo>
                      <a:pt x="120" y="124"/>
                    </a:moveTo>
                    <a:lnTo>
                      <a:pt x="134" y="145"/>
                    </a:lnTo>
                    <a:lnTo>
                      <a:pt x="138" y="130"/>
                    </a:lnTo>
                    <a:lnTo>
                      <a:pt x="132" y="124"/>
                    </a:lnTo>
                    <a:lnTo>
                      <a:pt x="146" y="112"/>
                    </a:lnTo>
                    <a:lnTo>
                      <a:pt x="154" y="96"/>
                    </a:lnTo>
                    <a:lnTo>
                      <a:pt x="162" y="87"/>
                    </a:lnTo>
                    <a:lnTo>
                      <a:pt x="172" y="77"/>
                    </a:lnTo>
                    <a:lnTo>
                      <a:pt x="180" y="75"/>
                    </a:lnTo>
                    <a:lnTo>
                      <a:pt x="201" y="87"/>
                    </a:lnTo>
                    <a:lnTo>
                      <a:pt x="211" y="85"/>
                    </a:lnTo>
                    <a:lnTo>
                      <a:pt x="223" y="88"/>
                    </a:lnTo>
                    <a:lnTo>
                      <a:pt x="219" y="77"/>
                    </a:lnTo>
                    <a:lnTo>
                      <a:pt x="233" y="63"/>
                    </a:lnTo>
                    <a:lnTo>
                      <a:pt x="229" y="49"/>
                    </a:lnTo>
                    <a:lnTo>
                      <a:pt x="251" y="35"/>
                    </a:lnTo>
                    <a:lnTo>
                      <a:pt x="263" y="39"/>
                    </a:lnTo>
                    <a:lnTo>
                      <a:pt x="268" y="28"/>
                    </a:lnTo>
                    <a:lnTo>
                      <a:pt x="268" y="20"/>
                    </a:lnTo>
                    <a:lnTo>
                      <a:pt x="296" y="28"/>
                    </a:lnTo>
                    <a:lnTo>
                      <a:pt x="320" y="22"/>
                    </a:lnTo>
                    <a:lnTo>
                      <a:pt x="330" y="28"/>
                    </a:lnTo>
                    <a:lnTo>
                      <a:pt x="338" y="29"/>
                    </a:lnTo>
                    <a:lnTo>
                      <a:pt x="328" y="47"/>
                    </a:lnTo>
                    <a:lnTo>
                      <a:pt x="328" y="55"/>
                    </a:lnTo>
                    <a:lnTo>
                      <a:pt x="320" y="73"/>
                    </a:lnTo>
                    <a:lnTo>
                      <a:pt x="345" y="87"/>
                    </a:lnTo>
                    <a:lnTo>
                      <a:pt x="379" y="104"/>
                    </a:lnTo>
                    <a:lnTo>
                      <a:pt x="391" y="94"/>
                    </a:lnTo>
                    <a:lnTo>
                      <a:pt x="391" y="112"/>
                    </a:lnTo>
                    <a:lnTo>
                      <a:pt x="403" y="114"/>
                    </a:lnTo>
                    <a:lnTo>
                      <a:pt x="407" y="106"/>
                    </a:lnTo>
                    <a:lnTo>
                      <a:pt x="416" y="87"/>
                    </a:lnTo>
                    <a:lnTo>
                      <a:pt x="418" y="65"/>
                    </a:lnTo>
                    <a:lnTo>
                      <a:pt x="414" y="47"/>
                    </a:lnTo>
                    <a:lnTo>
                      <a:pt x="416" y="28"/>
                    </a:lnTo>
                    <a:lnTo>
                      <a:pt x="418" y="16"/>
                    </a:lnTo>
                    <a:lnTo>
                      <a:pt x="422" y="0"/>
                    </a:lnTo>
                    <a:lnTo>
                      <a:pt x="432" y="4"/>
                    </a:lnTo>
                    <a:lnTo>
                      <a:pt x="444" y="29"/>
                    </a:lnTo>
                    <a:lnTo>
                      <a:pt x="448" y="51"/>
                    </a:lnTo>
                    <a:lnTo>
                      <a:pt x="452" y="59"/>
                    </a:lnTo>
                    <a:lnTo>
                      <a:pt x="460" y="51"/>
                    </a:lnTo>
                    <a:lnTo>
                      <a:pt x="480" y="67"/>
                    </a:lnTo>
                    <a:lnTo>
                      <a:pt x="488" y="75"/>
                    </a:lnTo>
                    <a:lnTo>
                      <a:pt x="478" y="81"/>
                    </a:lnTo>
                    <a:lnTo>
                      <a:pt x="489" y="96"/>
                    </a:lnTo>
                    <a:lnTo>
                      <a:pt x="491" y="120"/>
                    </a:lnTo>
                    <a:lnTo>
                      <a:pt x="497" y="140"/>
                    </a:lnTo>
                    <a:lnTo>
                      <a:pt x="507" y="142"/>
                    </a:lnTo>
                    <a:lnTo>
                      <a:pt x="531" y="157"/>
                    </a:lnTo>
                    <a:lnTo>
                      <a:pt x="539" y="169"/>
                    </a:lnTo>
                    <a:lnTo>
                      <a:pt x="541" y="179"/>
                    </a:lnTo>
                    <a:lnTo>
                      <a:pt x="543" y="189"/>
                    </a:lnTo>
                    <a:lnTo>
                      <a:pt x="547" y="197"/>
                    </a:lnTo>
                    <a:lnTo>
                      <a:pt x="590" y="238"/>
                    </a:lnTo>
                    <a:lnTo>
                      <a:pt x="596" y="250"/>
                    </a:lnTo>
                    <a:lnTo>
                      <a:pt x="602" y="289"/>
                    </a:lnTo>
                    <a:lnTo>
                      <a:pt x="602" y="305"/>
                    </a:lnTo>
                    <a:lnTo>
                      <a:pt x="598" y="313"/>
                    </a:lnTo>
                    <a:lnTo>
                      <a:pt x="588" y="350"/>
                    </a:lnTo>
                    <a:lnTo>
                      <a:pt x="582" y="358"/>
                    </a:lnTo>
                    <a:lnTo>
                      <a:pt x="564" y="377"/>
                    </a:lnTo>
                    <a:lnTo>
                      <a:pt x="545" y="395"/>
                    </a:lnTo>
                    <a:lnTo>
                      <a:pt x="539" y="405"/>
                    </a:lnTo>
                    <a:lnTo>
                      <a:pt x="545" y="419"/>
                    </a:lnTo>
                    <a:lnTo>
                      <a:pt x="539" y="444"/>
                    </a:lnTo>
                    <a:lnTo>
                      <a:pt x="513" y="440"/>
                    </a:lnTo>
                    <a:lnTo>
                      <a:pt x="491" y="462"/>
                    </a:lnTo>
                    <a:lnTo>
                      <a:pt x="482" y="452"/>
                    </a:lnTo>
                    <a:lnTo>
                      <a:pt x="482" y="440"/>
                    </a:lnTo>
                    <a:lnTo>
                      <a:pt x="464" y="450"/>
                    </a:lnTo>
                    <a:lnTo>
                      <a:pt x="458" y="464"/>
                    </a:lnTo>
                    <a:lnTo>
                      <a:pt x="442" y="452"/>
                    </a:lnTo>
                    <a:lnTo>
                      <a:pt x="430" y="448"/>
                    </a:lnTo>
                    <a:lnTo>
                      <a:pt x="426" y="448"/>
                    </a:lnTo>
                    <a:lnTo>
                      <a:pt x="403" y="433"/>
                    </a:lnTo>
                    <a:lnTo>
                      <a:pt x="405" y="419"/>
                    </a:lnTo>
                    <a:lnTo>
                      <a:pt x="391" y="405"/>
                    </a:lnTo>
                    <a:lnTo>
                      <a:pt x="395" y="395"/>
                    </a:lnTo>
                    <a:lnTo>
                      <a:pt x="385" y="383"/>
                    </a:lnTo>
                    <a:lnTo>
                      <a:pt x="381" y="399"/>
                    </a:lnTo>
                    <a:lnTo>
                      <a:pt x="373" y="385"/>
                    </a:lnTo>
                    <a:lnTo>
                      <a:pt x="375" y="372"/>
                    </a:lnTo>
                    <a:lnTo>
                      <a:pt x="361" y="381"/>
                    </a:lnTo>
                    <a:lnTo>
                      <a:pt x="353" y="391"/>
                    </a:lnTo>
                    <a:lnTo>
                      <a:pt x="351" y="397"/>
                    </a:lnTo>
                    <a:lnTo>
                      <a:pt x="339" y="377"/>
                    </a:lnTo>
                    <a:lnTo>
                      <a:pt x="330" y="374"/>
                    </a:lnTo>
                    <a:lnTo>
                      <a:pt x="320" y="356"/>
                    </a:lnTo>
                    <a:lnTo>
                      <a:pt x="300" y="356"/>
                    </a:lnTo>
                    <a:lnTo>
                      <a:pt x="296" y="364"/>
                    </a:lnTo>
                    <a:lnTo>
                      <a:pt x="286" y="356"/>
                    </a:lnTo>
                    <a:lnTo>
                      <a:pt x="276" y="352"/>
                    </a:lnTo>
                    <a:lnTo>
                      <a:pt x="272" y="352"/>
                    </a:lnTo>
                    <a:lnTo>
                      <a:pt x="264" y="356"/>
                    </a:lnTo>
                    <a:lnTo>
                      <a:pt x="255" y="360"/>
                    </a:lnTo>
                    <a:lnTo>
                      <a:pt x="245" y="362"/>
                    </a:lnTo>
                    <a:lnTo>
                      <a:pt x="239" y="362"/>
                    </a:lnTo>
                    <a:lnTo>
                      <a:pt x="229" y="370"/>
                    </a:lnTo>
                    <a:lnTo>
                      <a:pt x="221" y="377"/>
                    </a:lnTo>
                    <a:lnTo>
                      <a:pt x="215" y="379"/>
                    </a:lnTo>
                    <a:lnTo>
                      <a:pt x="211" y="377"/>
                    </a:lnTo>
                    <a:lnTo>
                      <a:pt x="209" y="376"/>
                    </a:lnTo>
                    <a:lnTo>
                      <a:pt x="201" y="379"/>
                    </a:lnTo>
                    <a:lnTo>
                      <a:pt x="193" y="383"/>
                    </a:lnTo>
                    <a:lnTo>
                      <a:pt x="188" y="391"/>
                    </a:lnTo>
                    <a:lnTo>
                      <a:pt x="176" y="411"/>
                    </a:lnTo>
                    <a:lnTo>
                      <a:pt x="160" y="409"/>
                    </a:lnTo>
                    <a:lnTo>
                      <a:pt x="142" y="413"/>
                    </a:lnTo>
                    <a:lnTo>
                      <a:pt x="134" y="421"/>
                    </a:lnTo>
                    <a:lnTo>
                      <a:pt x="124" y="427"/>
                    </a:lnTo>
                    <a:lnTo>
                      <a:pt x="113" y="440"/>
                    </a:lnTo>
                    <a:lnTo>
                      <a:pt x="105" y="444"/>
                    </a:lnTo>
                    <a:lnTo>
                      <a:pt x="97" y="446"/>
                    </a:lnTo>
                    <a:lnTo>
                      <a:pt x="81" y="438"/>
                    </a:lnTo>
                    <a:lnTo>
                      <a:pt x="71" y="440"/>
                    </a:lnTo>
                    <a:lnTo>
                      <a:pt x="69" y="431"/>
                    </a:lnTo>
                    <a:lnTo>
                      <a:pt x="71" y="419"/>
                    </a:lnTo>
                    <a:lnTo>
                      <a:pt x="69" y="401"/>
                    </a:lnTo>
                    <a:lnTo>
                      <a:pt x="53" y="385"/>
                    </a:lnTo>
                    <a:lnTo>
                      <a:pt x="51" y="376"/>
                    </a:lnTo>
                    <a:lnTo>
                      <a:pt x="36" y="352"/>
                    </a:lnTo>
                    <a:lnTo>
                      <a:pt x="22" y="338"/>
                    </a:lnTo>
                    <a:lnTo>
                      <a:pt x="12" y="326"/>
                    </a:lnTo>
                    <a:lnTo>
                      <a:pt x="4" y="313"/>
                    </a:lnTo>
                    <a:lnTo>
                      <a:pt x="20" y="324"/>
                    </a:lnTo>
                    <a:lnTo>
                      <a:pt x="14" y="313"/>
                    </a:lnTo>
                    <a:lnTo>
                      <a:pt x="24" y="319"/>
                    </a:lnTo>
                    <a:lnTo>
                      <a:pt x="2" y="289"/>
                    </a:lnTo>
                    <a:lnTo>
                      <a:pt x="6" y="263"/>
                    </a:lnTo>
                    <a:lnTo>
                      <a:pt x="0" y="258"/>
                    </a:lnTo>
                    <a:lnTo>
                      <a:pt x="8" y="246"/>
                    </a:lnTo>
                    <a:lnTo>
                      <a:pt x="30" y="226"/>
                    </a:lnTo>
                    <a:lnTo>
                      <a:pt x="43" y="208"/>
                    </a:lnTo>
                    <a:lnTo>
                      <a:pt x="55" y="214"/>
                    </a:lnTo>
                    <a:lnTo>
                      <a:pt x="57" y="206"/>
                    </a:lnTo>
                    <a:lnTo>
                      <a:pt x="67" y="204"/>
                    </a:lnTo>
                    <a:lnTo>
                      <a:pt x="73" y="199"/>
                    </a:lnTo>
                    <a:lnTo>
                      <a:pt x="83" y="197"/>
                    </a:lnTo>
                    <a:lnTo>
                      <a:pt x="93" y="191"/>
                    </a:lnTo>
                    <a:lnTo>
                      <a:pt x="103" y="181"/>
                    </a:lnTo>
                    <a:lnTo>
                      <a:pt x="109" y="169"/>
                    </a:lnTo>
                    <a:lnTo>
                      <a:pt x="111" y="155"/>
                    </a:lnTo>
                    <a:lnTo>
                      <a:pt x="113" y="144"/>
                    </a:lnTo>
                    <a:lnTo>
                      <a:pt x="120" y="12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24" name="Freeform 192"/>
              <p:cNvSpPr>
                <a:spLocks/>
              </p:cNvSpPr>
              <p:nvPr/>
            </p:nvSpPr>
            <p:spPr bwMode="ltGray">
              <a:xfrm>
                <a:off x="4544" y="2995"/>
                <a:ext cx="607" cy="529"/>
              </a:xfrm>
              <a:custGeom>
                <a:avLst/>
                <a:gdLst>
                  <a:gd name="T0" fmla="*/ 135 w 611"/>
                  <a:gd name="T1" fmla="*/ 233 h 473"/>
                  <a:gd name="T2" fmla="*/ 151 w 611"/>
                  <a:gd name="T3" fmla="*/ 172 h 473"/>
                  <a:gd name="T4" fmla="*/ 177 w 611"/>
                  <a:gd name="T5" fmla="*/ 133 h 473"/>
                  <a:gd name="T6" fmla="*/ 221 w 611"/>
                  <a:gd name="T7" fmla="*/ 158 h 473"/>
                  <a:gd name="T8" fmla="*/ 225 w 611"/>
                  <a:gd name="T9" fmla="*/ 87 h 473"/>
                  <a:gd name="T10" fmla="*/ 262 w 611"/>
                  <a:gd name="T11" fmla="*/ 49 h 473"/>
                  <a:gd name="T12" fmla="*/ 314 w 611"/>
                  <a:gd name="T13" fmla="*/ 39 h 473"/>
                  <a:gd name="T14" fmla="*/ 322 w 611"/>
                  <a:gd name="T15" fmla="*/ 84 h 473"/>
                  <a:gd name="T16" fmla="*/ 340 w 611"/>
                  <a:gd name="T17" fmla="*/ 154 h 473"/>
                  <a:gd name="T18" fmla="*/ 381 w 611"/>
                  <a:gd name="T19" fmla="*/ 199 h 473"/>
                  <a:gd name="T20" fmla="*/ 407 w 611"/>
                  <a:gd name="T21" fmla="*/ 154 h 473"/>
                  <a:gd name="T22" fmla="*/ 407 w 611"/>
                  <a:gd name="T23" fmla="*/ 49 h 473"/>
                  <a:gd name="T24" fmla="*/ 423 w 611"/>
                  <a:gd name="T25" fmla="*/ 4 h 473"/>
                  <a:gd name="T26" fmla="*/ 443 w 611"/>
                  <a:gd name="T27" fmla="*/ 105 h 473"/>
                  <a:gd name="T28" fmla="*/ 479 w 611"/>
                  <a:gd name="T29" fmla="*/ 133 h 473"/>
                  <a:gd name="T30" fmla="*/ 483 w 611"/>
                  <a:gd name="T31" fmla="*/ 212 h 473"/>
                  <a:gd name="T32" fmla="*/ 522 w 611"/>
                  <a:gd name="T33" fmla="*/ 281 h 473"/>
                  <a:gd name="T34" fmla="*/ 531 w 611"/>
                  <a:gd name="T35" fmla="*/ 336 h 473"/>
                  <a:gd name="T36" fmla="*/ 584 w 611"/>
                  <a:gd name="T37" fmla="*/ 445 h 473"/>
                  <a:gd name="T38" fmla="*/ 586 w 611"/>
                  <a:gd name="T39" fmla="*/ 557 h 473"/>
                  <a:gd name="T40" fmla="*/ 552 w 611"/>
                  <a:gd name="T41" fmla="*/ 672 h 473"/>
                  <a:gd name="T42" fmla="*/ 532 w 611"/>
                  <a:gd name="T43" fmla="*/ 744 h 473"/>
                  <a:gd name="T44" fmla="*/ 483 w 611"/>
                  <a:gd name="T45" fmla="*/ 823 h 473"/>
                  <a:gd name="T46" fmla="*/ 455 w 611"/>
                  <a:gd name="T47" fmla="*/ 802 h 473"/>
                  <a:gd name="T48" fmla="*/ 421 w 611"/>
                  <a:gd name="T49" fmla="*/ 796 h 473"/>
                  <a:gd name="T50" fmla="*/ 395 w 611"/>
                  <a:gd name="T51" fmla="*/ 744 h 473"/>
                  <a:gd name="T52" fmla="*/ 377 w 611"/>
                  <a:gd name="T53" fmla="*/ 683 h 473"/>
                  <a:gd name="T54" fmla="*/ 370 w 611"/>
                  <a:gd name="T55" fmla="*/ 662 h 473"/>
                  <a:gd name="T56" fmla="*/ 346 w 611"/>
                  <a:gd name="T57" fmla="*/ 708 h 473"/>
                  <a:gd name="T58" fmla="*/ 314 w 611"/>
                  <a:gd name="T59" fmla="*/ 634 h 473"/>
                  <a:gd name="T60" fmla="*/ 280 w 611"/>
                  <a:gd name="T61" fmla="*/ 634 h 473"/>
                  <a:gd name="T62" fmla="*/ 258 w 611"/>
                  <a:gd name="T63" fmla="*/ 634 h 473"/>
                  <a:gd name="T64" fmla="*/ 232 w 611"/>
                  <a:gd name="T65" fmla="*/ 645 h 473"/>
                  <a:gd name="T66" fmla="*/ 213 w 611"/>
                  <a:gd name="T67" fmla="*/ 676 h 473"/>
                  <a:gd name="T68" fmla="*/ 199 w 611"/>
                  <a:gd name="T69" fmla="*/ 676 h 473"/>
                  <a:gd name="T70" fmla="*/ 173 w 611"/>
                  <a:gd name="T71" fmla="*/ 730 h 473"/>
                  <a:gd name="T72" fmla="*/ 131 w 611"/>
                  <a:gd name="T73" fmla="*/ 749 h 473"/>
                  <a:gd name="T74" fmla="*/ 101 w 611"/>
                  <a:gd name="T75" fmla="*/ 792 h 473"/>
                  <a:gd name="T76" fmla="*/ 72 w 611"/>
                  <a:gd name="T77" fmla="*/ 783 h 473"/>
                  <a:gd name="T78" fmla="*/ 70 w 611"/>
                  <a:gd name="T79" fmla="*/ 712 h 473"/>
                  <a:gd name="T80" fmla="*/ 36 w 611"/>
                  <a:gd name="T81" fmla="*/ 625 h 473"/>
                  <a:gd name="T82" fmla="*/ 4 w 611"/>
                  <a:gd name="T83" fmla="*/ 557 h 473"/>
                  <a:gd name="T84" fmla="*/ 24 w 611"/>
                  <a:gd name="T85" fmla="*/ 567 h 473"/>
                  <a:gd name="T86" fmla="*/ 0 w 611"/>
                  <a:gd name="T87" fmla="*/ 459 h 473"/>
                  <a:gd name="T88" fmla="*/ 44 w 611"/>
                  <a:gd name="T89" fmla="*/ 370 h 473"/>
                  <a:gd name="T90" fmla="*/ 68 w 611"/>
                  <a:gd name="T91" fmla="*/ 366 h 473"/>
                  <a:gd name="T92" fmla="*/ 89 w 611"/>
                  <a:gd name="T93" fmla="*/ 340 h 473"/>
                  <a:gd name="T94" fmla="*/ 107 w 611"/>
                  <a:gd name="T95" fmla="*/ 276 h 4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1"/>
                  <a:gd name="T145" fmla="*/ 0 h 473"/>
                  <a:gd name="T146" fmla="*/ 611 w 611"/>
                  <a:gd name="T147" fmla="*/ 473 h 4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1" h="473">
                    <a:moveTo>
                      <a:pt x="122" y="126"/>
                    </a:moveTo>
                    <a:lnTo>
                      <a:pt x="136" y="148"/>
                    </a:lnTo>
                    <a:lnTo>
                      <a:pt x="140" y="132"/>
                    </a:lnTo>
                    <a:lnTo>
                      <a:pt x="134" y="126"/>
                    </a:lnTo>
                    <a:lnTo>
                      <a:pt x="148" y="114"/>
                    </a:lnTo>
                    <a:lnTo>
                      <a:pt x="156" y="98"/>
                    </a:lnTo>
                    <a:lnTo>
                      <a:pt x="164" y="88"/>
                    </a:lnTo>
                    <a:lnTo>
                      <a:pt x="174" y="78"/>
                    </a:lnTo>
                    <a:lnTo>
                      <a:pt x="182" y="76"/>
                    </a:lnTo>
                    <a:lnTo>
                      <a:pt x="204" y="88"/>
                    </a:lnTo>
                    <a:lnTo>
                      <a:pt x="214" y="86"/>
                    </a:lnTo>
                    <a:lnTo>
                      <a:pt x="226" y="90"/>
                    </a:lnTo>
                    <a:lnTo>
                      <a:pt x="222" y="78"/>
                    </a:lnTo>
                    <a:lnTo>
                      <a:pt x="236" y="64"/>
                    </a:lnTo>
                    <a:lnTo>
                      <a:pt x="232" y="50"/>
                    </a:lnTo>
                    <a:lnTo>
                      <a:pt x="254" y="36"/>
                    </a:lnTo>
                    <a:lnTo>
                      <a:pt x="266" y="40"/>
                    </a:lnTo>
                    <a:lnTo>
                      <a:pt x="272" y="28"/>
                    </a:lnTo>
                    <a:lnTo>
                      <a:pt x="272" y="20"/>
                    </a:lnTo>
                    <a:lnTo>
                      <a:pt x="300" y="28"/>
                    </a:lnTo>
                    <a:lnTo>
                      <a:pt x="324" y="22"/>
                    </a:lnTo>
                    <a:lnTo>
                      <a:pt x="334" y="28"/>
                    </a:lnTo>
                    <a:lnTo>
                      <a:pt x="342" y="30"/>
                    </a:lnTo>
                    <a:lnTo>
                      <a:pt x="332" y="48"/>
                    </a:lnTo>
                    <a:lnTo>
                      <a:pt x="332" y="56"/>
                    </a:lnTo>
                    <a:lnTo>
                      <a:pt x="324" y="74"/>
                    </a:lnTo>
                    <a:lnTo>
                      <a:pt x="350" y="88"/>
                    </a:lnTo>
                    <a:lnTo>
                      <a:pt x="384" y="106"/>
                    </a:lnTo>
                    <a:lnTo>
                      <a:pt x="396" y="96"/>
                    </a:lnTo>
                    <a:lnTo>
                      <a:pt x="396" y="114"/>
                    </a:lnTo>
                    <a:lnTo>
                      <a:pt x="408" y="116"/>
                    </a:lnTo>
                    <a:lnTo>
                      <a:pt x="412" y="108"/>
                    </a:lnTo>
                    <a:lnTo>
                      <a:pt x="422" y="88"/>
                    </a:lnTo>
                    <a:lnTo>
                      <a:pt x="424" y="66"/>
                    </a:lnTo>
                    <a:lnTo>
                      <a:pt x="420" y="48"/>
                    </a:lnTo>
                    <a:lnTo>
                      <a:pt x="422" y="28"/>
                    </a:lnTo>
                    <a:lnTo>
                      <a:pt x="424" y="16"/>
                    </a:lnTo>
                    <a:lnTo>
                      <a:pt x="428" y="0"/>
                    </a:lnTo>
                    <a:lnTo>
                      <a:pt x="438" y="4"/>
                    </a:lnTo>
                    <a:lnTo>
                      <a:pt x="450" y="30"/>
                    </a:lnTo>
                    <a:lnTo>
                      <a:pt x="454" y="52"/>
                    </a:lnTo>
                    <a:lnTo>
                      <a:pt x="458" y="60"/>
                    </a:lnTo>
                    <a:lnTo>
                      <a:pt x="466" y="52"/>
                    </a:lnTo>
                    <a:lnTo>
                      <a:pt x="486" y="68"/>
                    </a:lnTo>
                    <a:lnTo>
                      <a:pt x="494" y="76"/>
                    </a:lnTo>
                    <a:lnTo>
                      <a:pt x="484" y="82"/>
                    </a:lnTo>
                    <a:lnTo>
                      <a:pt x="496" y="98"/>
                    </a:lnTo>
                    <a:lnTo>
                      <a:pt x="498" y="122"/>
                    </a:lnTo>
                    <a:lnTo>
                      <a:pt x="504" y="142"/>
                    </a:lnTo>
                    <a:lnTo>
                      <a:pt x="514" y="144"/>
                    </a:lnTo>
                    <a:lnTo>
                      <a:pt x="538" y="160"/>
                    </a:lnTo>
                    <a:lnTo>
                      <a:pt x="546" y="172"/>
                    </a:lnTo>
                    <a:lnTo>
                      <a:pt x="548" y="182"/>
                    </a:lnTo>
                    <a:lnTo>
                      <a:pt x="550" y="192"/>
                    </a:lnTo>
                    <a:lnTo>
                      <a:pt x="554" y="200"/>
                    </a:lnTo>
                    <a:lnTo>
                      <a:pt x="598" y="242"/>
                    </a:lnTo>
                    <a:lnTo>
                      <a:pt x="604" y="254"/>
                    </a:lnTo>
                    <a:lnTo>
                      <a:pt x="610" y="294"/>
                    </a:lnTo>
                    <a:lnTo>
                      <a:pt x="610" y="310"/>
                    </a:lnTo>
                    <a:lnTo>
                      <a:pt x="606" y="318"/>
                    </a:lnTo>
                    <a:lnTo>
                      <a:pt x="596" y="356"/>
                    </a:lnTo>
                    <a:lnTo>
                      <a:pt x="590" y="364"/>
                    </a:lnTo>
                    <a:lnTo>
                      <a:pt x="572" y="384"/>
                    </a:lnTo>
                    <a:lnTo>
                      <a:pt x="552" y="402"/>
                    </a:lnTo>
                    <a:lnTo>
                      <a:pt x="546" y="412"/>
                    </a:lnTo>
                    <a:lnTo>
                      <a:pt x="552" y="426"/>
                    </a:lnTo>
                    <a:lnTo>
                      <a:pt x="546" y="452"/>
                    </a:lnTo>
                    <a:lnTo>
                      <a:pt x="520" y="448"/>
                    </a:lnTo>
                    <a:lnTo>
                      <a:pt x="498" y="470"/>
                    </a:lnTo>
                    <a:lnTo>
                      <a:pt x="488" y="460"/>
                    </a:lnTo>
                    <a:lnTo>
                      <a:pt x="488" y="448"/>
                    </a:lnTo>
                    <a:lnTo>
                      <a:pt x="470" y="458"/>
                    </a:lnTo>
                    <a:lnTo>
                      <a:pt x="464" y="472"/>
                    </a:lnTo>
                    <a:lnTo>
                      <a:pt x="448" y="460"/>
                    </a:lnTo>
                    <a:lnTo>
                      <a:pt x="436" y="456"/>
                    </a:lnTo>
                    <a:lnTo>
                      <a:pt x="432" y="456"/>
                    </a:lnTo>
                    <a:lnTo>
                      <a:pt x="408" y="440"/>
                    </a:lnTo>
                    <a:lnTo>
                      <a:pt x="410" y="426"/>
                    </a:lnTo>
                    <a:lnTo>
                      <a:pt x="396" y="412"/>
                    </a:lnTo>
                    <a:lnTo>
                      <a:pt x="400" y="402"/>
                    </a:lnTo>
                    <a:lnTo>
                      <a:pt x="390" y="390"/>
                    </a:lnTo>
                    <a:lnTo>
                      <a:pt x="386" y="406"/>
                    </a:lnTo>
                    <a:lnTo>
                      <a:pt x="378" y="392"/>
                    </a:lnTo>
                    <a:lnTo>
                      <a:pt x="380" y="378"/>
                    </a:lnTo>
                    <a:lnTo>
                      <a:pt x="366" y="388"/>
                    </a:lnTo>
                    <a:lnTo>
                      <a:pt x="358" y="398"/>
                    </a:lnTo>
                    <a:lnTo>
                      <a:pt x="356" y="404"/>
                    </a:lnTo>
                    <a:lnTo>
                      <a:pt x="344" y="384"/>
                    </a:lnTo>
                    <a:lnTo>
                      <a:pt x="334" y="380"/>
                    </a:lnTo>
                    <a:lnTo>
                      <a:pt x="324" y="362"/>
                    </a:lnTo>
                    <a:lnTo>
                      <a:pt x="304" y="362"/>
                    </a:lnTo>
                    <a:lnTo>
                      <a:pt x="300" y="370"/>
                    </a:lnTo>
                    <a:lnTo>
                      <a:pt x="290" y="362"/>
                    </a:lnTo>
                    <a:lnTo>
                      <a:pt x="280" y="358"/>
                    </a:lnTo>
                    <a:lnTo>
                      <a:pt x="276" y="358"/>
                    </a:lnTo>
                    <a:lnTo>
                      <a:pt x="268" y="362"/>
                    </a:lnTo>
                    <a:lnTo>
                      <a:pt x="258" y="366"/>
                    </a:lnTo>
                    <a:lnTo>
                      <a:pt x="248" y="368"/>
                    </a:lnTo>
                    <a:lnTo>
                      <a:pt x="242" y="368"/>
                    </a:lnTo>
                    <a:lnTo>
                      <a:pt x="232" y="376"/>
                    </a:lnTo>
                    <a:lnTo>
                      <a:pt x="224" y="384"/>
                    </a:lnTo>
                    <a:lnTo>
                      <a:pt x="218" y="386"/>
                    </a:lnTo>
                    <a:lnTo>
                      <a:pt x="214" y="384"/>
                    </a:lnTo>
                    <a:lnTo>
                      <a:pt x="212" y="382"/>
                    </a:lnTo>
                    <a:lnTo>
                      <a:pt x="204" y="386"/>
                    </a:lnTo>
                    <a:lnTo>
                      <a:pt x="196" y="390"/>
                    </a:lnTo>
                    <a:lnTo>
                      <a:pt x="190" y="398"/>
                    </a:lnTo>
                    <a:lnTo>
                      <a:pt x="178" y="418"/>
                    </a:lnTo>
                    <a:lnTo>
                      <a:pt x="162" y="416"/>
                    </a:lnTo>
                    <a:lnTo>
                      <a:pt x="144" y="420"/>
                    </a:lnTo>
                    <a:lnTo>
                      <a:pt x="136" y="428"/>
                    </a:lnTo>
                    <a:lnTo>
                      <a:pt x="126" y="434"/>
                    </a:lnTo>
                    <a:lnTo>
                      <a:pt x="114" y="448"/>
                    </a:lnTo>
                    <a:lnTo>
                      <a:pt x="106" y="452"/>
                    </a:lnTo>
                    <a:lnTo>
                      <a:pt x="98" y="454"/>
                    </a:lnTo>
                    <a:lnTo>
                      <a:pt x="82" y="446"/>
                    </a:lnTo>
                    <a:lnTo>
                      <a:pt x="72" y="448"/>
                    </a:lnTo>
                    <a:lnTo>
                      <a:pt x="70" y="438"/>
                    </a:lnTo>
                    <a:lnTo>
                      <a:pt x="72" y="426"/>
                    </a:lnTo>
                    <a:lnTo>
                      <a:pt x="70" y="408"/>
                    </a:lnTo>
                    <a:lnTo>
                      <a:pt x="54" y="392"/>
                    </a:lnTo>
                    <a:lnTo>
                      <a:pt x="52" y="382"/>
                    </a:lnTo>
                    <a:lnTo>
                      <a:pt x="36" y="358"/>
                    </a:lnTo>
                    <a:lnTo>
                      <a:pt x="22" y="344"/>
                    </a:lnTo>
                    <a:lnTo>
                      <a:pt x="12" y="332"/>
                    </a:lnTo>
                    <a:lnTo>
                      <a:pt x="4" y="318"/>
                    </a:lnTo>
                    <a:lnTo>
                      <a:pt x="20" y="330"/>
                    </a:lnTo>
                    <a:lnTo>
                      <a:pt x="14" y="318"/>
                    </a:lnTo>
                    <a:lnTo>
                      <a:pt x="24" y="324"/>
                    </a:lnTo>
                    <a:lnTo>
                      <a:pt x="2" y="294"/>
                    </a:lnTo>
                    <a:lnTo>
                      <a:pt x="6" y="268"/>
                    </a:lnTo>
                    <a:lnTo>
                      <a:pt x="0" y="262"/>
                    </a:lnTo>
                    <a:lnTo>
                      <a:pt x="8" y="250"/>
                    </a:lnTo>
                    <a:lnTo>
                      <a:pt x="30" y="230"/>
                    </a:lnTo>
                    <a:lnTo>
                      <a:pt x="44" y="212"/>
                    </a:lnTo>
                    <a:lnTo>
                      <a:pt x="56" y="218"/>
                    </a:lnTo>
                    <a:lnTo>
                      <a:pt x="58" y="210"/>
                    </a:lnTo>
                    <a:lnTo>
                      <a:pt x="68" y="208"/>
                    </a:lnTo>
                    <a:lnTo>
                      <a:pt x="74" y="202"/>
                    </a:lnTo>
                    <a:lnTo>
                      <a:pt x="84" y="200"/>
                    </a:lnTo>
                    <a:lnTo>
                      <a:pt x="94" y="194"/>
                    </a:lnTo>
                    <a:lnTo>
                      <a:pt x="104" y="184"/>
                    </a:lnTo>
                    <a:lnTo>
                      <a:pt x="110" y="172"/>
                    </a:lnTo>
                    <a:lnTo>
                      <a:pt x="112" y="158"/>
                    </a:lnTo>
                    <a:lnTo>
                      <a:pt x="114" y="146"/>
                    </a:lnTo>
                    <a:lnTo>
                      <a:pt x="122" y="12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25" name="Freeform 193"/>
              <p:cNvSpPr>
                <a:spLocks/>
              </p:cNvSpPr>
              <p:nvPr/>
            </p:nvSpPr>
            <p:spPr bwMode="ltGray">
              <a:xfrm>
                <a:off x="5017" y="3547"/>
                <a:ext cx="43" cy="54"/>
              </a:xfrm>
              <a:custGeom>
                <a:avLst/>
                <a:gdLst>
                  <a:gd name="T0" fmla="*/ 29 w 43"/>
                  <a:gd name="T1" fmla="*/ 14 h 49"/>
                  <a:gd name="T2" fmla="*/ 40 w 43"/>
                  <a:gd name="T3" fmla="*/ 2 h 49"/>
                  <a:gd name="T4" fmla="*/ 42 w 43"/>
                  <a:gd name="T5" fmla="*/ 34 h 49"/>
                  <a:gd name="T6" fmla="*/ 34 w 43"/>
                  <a:gd name="T7" fmla="*/ 62 h 49"/>
                  <a:gd name="T8" fmla="*/ 27 w 43"/>
                  <a:gd name="T9" fmla="*/ 78 h 49"/>
                  <a:gd name="T10" fmla="*/ 7 w 43"/>
                  <a:gd name="T11" fmla="*/ 43 h 49"/>
                  <a:gd name="T12" fmla="*/ 0 w 43"/>
                  <a:gd name="T13" fmla="*/ 10 h 49"/>
                  <a:gd name="T14" fmla="*/ 10 w 43"/>
                  <a:gd name="T15" fmla="*/ 0 h 49"/>
                  <a:gd name="T16" fmla="*/ 29 w 43"/>
                  <a:gd name="T17" fmla="*/ 14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49"/>
                  <a:gd name="T29" fmla="*/ 43 w 43"/>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49">
                    <a:moveTo>
                      <a:pt x="29" y="9"/>
                    </a:moveTo>
                    <a:lnTo>
                      <a:pt x="40" y="2"/>
                    </a:lnTo>
                    <a:lnTo>
                      <a:pt x="42" y="21"/>
                    </a:lnTo>
                    <a:lnTo>
                      <a:pt x="34" y="38"/>
                    </a:lnTo>
                    <a:lnTo>
                      <a:pt x="27" y="48"/>
                    </a:lnTo>
                    <a:lnTo>
                      <a:pt x="7" y="26"/>
                    </a:lnTo>
                    <a:lnTo>
                      <a:pt x="0" y="5"/>
                    </a:lnTo>
                    <a:lnTo>
                      <a:pt x="10" y="0"/>
                    </a:lnTo>
                    <a:lnTo>
                      <a:pt x="29" y="9"/>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26" name="Freeform 194"/>
              <p:cNvSpPr>
                <a:spLocks/>
              </p:cNvSpPr>
              <p:nvPr/>
            </p:nvSpPr>
            <p:spPr bwMode="ltGray">
              <a:xfrm>
                <a:off x="5016" y="3546"/>
                <a:ext cx="50" cy="63"/>
              </a:xfrm>
              <a:custGeom>
                <a:avLst/>
                <a:gdLst>
                  <a:gd name="T0" fmla="*/ 29 w 51"/>
                  <a:gd name="T1" fmla="*/ 15 h 57"/>
                  <a:gd name="T2" fmla="*/ 43 w 51"/>
                  <a:gd name="T3" fmla="*/ 2 h 57"/>
                  <a:gd name="T4" fmla="*/ 45 w 51"/>
                  <a:gd name="T5" fmla="*/ 40 h 57"/>
                  <a:gd name="T6" fmla="*/ 35 w 51"/>
                  <a:gd name="T7" fmla="*/ 73 h 57"/>
                  <a:gd name="T8" fmla="*/ 27 w 51"/>
                  <a:gd name="T9" fmla="*/ 93 h 57"/>
                  <a:gd name="T10" fmla="*/ 8 w 51"/>
                  <a:gd name="T11" fmla="*/ 49 h 57"/>
                  <a:gd name="T12" fmla="*/ 0 w 51"/>
                  <a:gd name="T13" fmla="*/ 11 h 57"/>
                  <a:gd name="T14" fmla="*/ 12 w 51"/>
                  <a:gd name="T15" fmla="*/ 0 h 57"/>
                  <a:gd name="T16" fmla="*/ 29 w 51"/>
                  <a:gd name="T17" fmla="*/ 15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57"/>
                  <a:gd name="T29" fmla="*/ 51 w 51"/>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57">
                    <a:moveTo>
                      <a:pt x="34" y="10"/>
                    </a:moveTo>
                    <a:lnTo>
                      <a:pt x="48" y="2"/>
                    </a:lnTo>
                    <a:lnTo>
                      <a:pt x="50" y="24"/>
                    </a:lnTo>
                    <a:lnTo>
                      <a:pt x="40" y="44"/>
                    </a:lnTo>
                    <a:lnTo>
                      <a:pt x="32" y="56"/>
                    </a:lnTo>
                    <a:lnTo>
                      <a:pt x="8" y="30"/>
                    </a:lnTo>
                    <a:lnTo>
                      <a:pt x="0" y="6"/>
                    </a:lnTo>
                    <a:lnTo>
                      <a:pt x="12" y="0"/>
                    </a:lnTo>
                    <a:lnTo>
                      <a:pt x="34"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27" name="Freeform 195"/>
              <p:cNvSpPr>
                <a:spLocks/>
              </p:cNvSpPr>
              <p:nvPr/>
            </p:nvSpPr>
            <p:spPr bwMode="ltGray">
              <a:xfrm>
                <a:off x="4935" y="2848"/>
                <a:ext cx="167" cy="144"/>
              </a:xfrm>
              <a:custGeom>
                <a:avLst/>
                <a:gdLst>
                  <a:gd name="T0" fmla="*/ 0 w 169"/>
                  <a:gd name="T1" fmla="*/ 0 h 129"/>
                  <a:gd name="T2" fmla="*/ 10 w 169"/>
                  <a:gd name="T3" fmla="*/ 183 h 129"/>
                  <a:gd name="T4" fmla="*/ 36 w 169"/>
                  <a:gd name="T5" fmla="*/ 189 h 129"/>
                  <a:gd name="T6" fmla="*/ 43 w 169"/>
                  <a:gd name="T7" fmla="*/ 174 h 129"/>
                  <a:gd name="T8" fmla="*/ 45 w 169"/>
                  <a:gd name="T9" fmla="*/ 156 h 129"/>
                  <a:gd name="T10" fmla="*/ 55 w 169"/>
                  <a:gd name="T11" fmla="*/ 138 h 129"/>
                  <a:gd name="T12" fmla="*/ 83 w 169"/>
                  <a:gd name="T13" fmla="*/ 148 h 129"/>
                  <a:gd name="T14" fmla="*/ 105 w 169"/>
                  <a:gd name="T15" fmla="*/ 177 h 129"/>
                  <a:gd name="T16" fmla="*/ 117 w 169"/>
                  <a:gd name="T17" fmla="*/ 214 h 129"/>
                  <a:gd name="T18" fmla="*/ 158 w 169"/>
                  <a:gd name="T19" fmla="*/ 223 h 129"/>
                  <a:gd name="T20" fmla="*/ 152 w 169"/>
                  <a:gd name="T21" fmla="*/ 208 h 129"/>
                  <a:gd name="T22" fmla="*/ 150 w 169"/>
                  <a:gd name="T23" fmla="*/ 194 h 129"/>
                  <a:gd name="T24" fmla="*/ 140 w 169"/>
                  <a:gd name="T25" fmla="*/ 194 h 129"/>
                  <a:gd name="T26" fmla="*/ 140 w 169"/>
                  <a:gd name="T27" fmla="*/ 183 h 129"/>
                  <a:gd name="T28" fmla="*/ 126 w 169"/>
                  <a:gd name="T29" fmla="*/ 180 h 129"/>
                  <a:gd name="T30" fmla="*/ 119 w 169"/>
                  <a:gd name="T31" fmla="*/ 148 h 129"/>
                  <a:gd name="T32" fmla="*/ 101 w 169"/>
                  <a:gd name="T33" fmla="*/ 118 h 129"/>
                  <a:gd name="T34" fmla="*/ 119 w 169"/>
                  <a:gd name="T35" fmla="*/ 116 h 129"/>
                  <a:gd name="T36" fmla="*/ 111 w 169"/>
                  <a:gd name="T37" fmla="*/ 90 h 129"/>
                  <a:gd name="T38" fmla="*/ 87 w 169"/>
                  <a:gd name="T39" fmla="*/ 79 h 129"/>
                  <a:gd name="T40" fmla="*/ 73 w 169"/>
                  <a:gd name="T41" fmla="*/ 51 h 129"/>
                  <a:gd name="T42" fmla="*/ 67 w 169"/>
                  <a:gd name="T43" fmla="*/ 41 h 129"/>
                  <a:gd name="T44" fmla="*/ 45 w 169"/>
                  <a:gd name="T45" fmla="*/ 21 h 129"/>
                  <a:gd name="T46" fmla="*/ 16 w 169"/>
                  <a:gd name="T47" fmla="*/ 4 h 129"/>
                  <a:gd name="T48" fmla="*/ 0 w 169"/>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9"/>
                  <a:gd name="T76" fmla="*/ 0 h 129"/>
                  <a:gd name="T77" fmla="*/ 169 w 169"/>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9" h="129">
                    <a:moveTo>
                      <a:pt x="0" y="0"/>
                    </a:moveTo>
                    <a:lnTo>
                      <a:pt x="10" y="106"/>
                    </a:lnTo>
                    <a:lnTo>
                      <a:pt x="36" y="108"/>
                    </a:lnTo>
                    <a:lnTo>
                      <a:pt x="48" y="100"/>
                    </a:lnTo>
                    <a:lnTo>
                      <a:pt x="50" y="90"/>
                    </a:lnTo>
                    <a:lnTo>
                      <a:pt x="60" y="80"/>
                    </a:lnTo>
                    <a:lnTo>
                      <a:pt x="88" y="86"/>
                    </a:lnTo>
                    <a:lnTo>
                      <a:pt x="110" y="102"/>
                    </a:lnTo>
                    <a:lnTo>
                      <a:pt x="122" y="124"/>
                    </a:lnTo>
                    <a:lnTo>
                      <a:pt x="168" y="128"/>
                    </a:lnTo>
                    <a:lnTo>
                      <a:pt x="162" y="120"/>
                    </a:lnTo>
                    <a:lnTo>
                      <a:pt x="160" y="112"/>
                    </a:lnTo>
                    <a:lnTo>
                      <a:pt x="150" y="112"/>
                    </a:lnTo>
                    <a:lnTo>
                      <a:pt x="150" y="106"/>
                    </a:lnTo>
                    <a:lnTo>
                      <a:pt x="136" y="104"/>
                    </a:lnTo>
                    <a:lnTo>
                      <a:pt x="124" y="86"/>
                    </a:lnTo>
                    <a:lnTo>
                      <a:pt x="106" y="68"/>
                    </a:lnTo>
                    <a:lnTo>
                      <a:pt x="124" y="66"/>
                    </a:lnTo>
                    <a:lnTo>
                      <a:pt x="116" y="52"/>
                    </a:lnTo>
                    <a:lnTo>
                      <a:pt x="92" y="46"/>
                    </a:lnTo>
                    <a:lnTo>
                      <a:pt x="78" y="30"/>
                    </a:lnTo>
                    <a:lnTo>
                      <a:pt x="72" y="24"/>
                    </a:lnTo>
                    <a:lnTo>
                      <a:pt x="50" y="12"/>
                    </a:lnTo>
                    <a:lnTo>
                      <a:pt x="16" y="4"/>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28" name="Freeform 196"/>
              <p:cNvSpPr>
                <a:spLocks/>
              </p:cNvSpPr>
              <p:nvPr/>
            </p:nvSpPr>
            <p:spPr bwMode="ltGray">
              <a:xfrm>
                <a:off x="4776" y="2820"/>
                <a:ext cx="162" cy="142"/>
              </a:xfrm>
              <a:custGeom>
                <a:avLst/>
                <a:gdLst>
                  <a:gd name="T0" fmla="*/ 38 w 163"/>
                  <a:gd name="T1" fmla="*/ 42 h 127"/>
                  <a:gd name="T2" fmla="*/ 32 w 163"/>
                  <a:gd name="T3" fmla="*/ 56 h 127"/>
                  <a:gd name="T4" fmla="*/ 23 w 163"/>
                  <a:gd name="T5" fmla="*/ 66 h 127"/>
                  <a:gd name="T6" fmla="*/ 8 w 163"/>
                  <a:gd name="T7" fmla="*/ 63 h 127"/>
                  <a:gd name="T8" fmla="*/ 27 w 163"/>
                  <a:gd name="T9" fmla="*/ 78 h 127"/>
                  <a:gd name="T10" fmla="*/ 63 w 163"/>
                  <a:gd name="T11" fmla="*/ 103 h 127"/>
                  <a:gd name="T12" fmla="*/ 85 w 163"/>
                  <a:gd name="T13" fmla="*/ 105 h 127"/>
                  <a:gd name="T14" fmla="*/ 92 w 163"/>
                  <a:gd name="T15" fmla="*/ 107 h 127"/>
                  <a:gd name="T16" fmla="*/ 102 w 163"/>
                  <a:gd name="T17" fmla="*/ 121 h 127"/>
                  <a:gd name="T18" fmla="*/ 111 w 163"/>
                  <a:gd name="T19" fmla="*/ 138 h 127"/>
                  <a:gd name="T20" fmla="*/ 115 w 163"/>
                  <a:gd name="T21" fmla="*/ 154 h 127"/>
                  <a:gd name="T22" fmla="*/ 119 w 163"/>
                  <a:gd name="T23" fmla="*/ 176 h 127"/>
                  <a:gd name="T24" fmla="*/ 111 w 163"/>
                  <a:gd name="T25" fmla="*/ 180 h 127"/>
                  <a:gd name="T26" fmla="*/ 106 w 163"/>
                  <a:gd name="T27" fmla="*/ 201 h 127"/>
                  <a:gd name="T28" fmla="*/ 107 w 163"/>
                  <a:gd name="T29" fmla="*/ 210 h 127"/>
                  <a:gd name="T30" fmla="*/ 125 w 163"/>
                  <a:gd name="T31" fmla="*/ 193 h 127"/>
                  <a:gd name="T32" fmla="*/ 140 w 163"/>
                  <a:gd name="T33" fmla="*/ 193 h 127"/>
                  <a:gd name="T34" fmla="*/ 157 w 163"/>
                  <a:gd name="T35" fmla="*/ 216 h 127"/>
                  <a:gd name="T36" fmla="*/ 157 w 163"/>
                  <a:gd name="T37" fmla="*/ 221 h 127"/>
                  <a:gd name="T38" fmla="*/ 147 w 163"/>
                  <a:gd name="T39" fmla="*/ 42 h 127"/>
                  <a:gd name="T40" fmla="*/ 134 w 163"/>
                  <a:gd name="T41" fmla="*/ 40 h 127"/>
                  <a:gd name="T42" fmla="*/ 96 w 163"/>
                  <a:gd name="T43" fmla="*/ 15 h 127"/>
                  <a:gd name="T44" fmla="*/ 83 w 163"/>
                  <a:gd name="T45" fmla="*/ 40 h 127"/>
                  <a:gd name="T46" fmla="*/ 71 w 163"/>
                  <a:gd name="T47" fmla="*/ 56 h 127"/>
                  <a:gd name="T48" fmla="*/ 71 w 163"/>
                  <a:gd name="T49" fmla="*/ 83 h 127"/>
                  <a:gd name="T50" fmla="*/ 55 w 163"/>
                  <a:gd name="T51" fmla="*/ 75 h 127"/>
                  <a:gd name="T52" fmla="*/ 55 w 163"/>
                  <a:gd name="T53" fmla="*/ 53 h 127"/>
                  <a:gd name="T54" fmla="*/ 48 w 163"/>
                  <a:gd name="T55" fmla="*/ 53 h 127"/>
                  <a:gd name="T56" fmla="*/ 44 w 163"/>
                  <a:gd name="T57" fmla="*/ 15 h 127"/>
                  <a:gd name="T58" fmla="*/ 40 w 163"/>
                  <a:gd name="T59" fmla="*/ 4 h 127"/>
                  <a:gd name="T60" fmla="*/ 15 w 163"/>
                  <a:gd name="T61" fmla="*/ 0 h 127"/>
                  <a:gd name="T62" fmla="*/ 0 w 163"/>
                  <a:gd name="T63" fmla="*/ 15 h 127"/>
                  <a:gd name="T64" fmla="*/ 4 w 163"/>
                  <a:gd name="T65" fmla="*/ 42 h 127"/>
                  <a:gd name="T66" fmla="*/ 19 w 163"/>
                  <a:gd name="T67" fmla="*/ 53 h 127"/>
                  <a:gd name="T68" fmla="*/ 38 w 163"/>
                  <a:gd name="T69" fmla="*/ 42 h 1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3"/>
                  <a:gd name="T106" fmla="*/ 0 h 127"/>
                  <a:gd name="T107" fmla="*/ 163 w 163"/>
                  <a:gd name="T108" fmla="*/ 127 h 1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3" h="127">
                    <a:moveTo>
                      <a:pt x="38" y="24"/>
                    </a:moveTo>
                    <a:lnTo>
                      <a:pt x="32" y="32"/>
                    </a:lnTo>
                    <a:lnTo>
                      <a:pt x="23" y="38"/>
                    </a:lnTo>
                    <a:lnTo>
                      <a:pt x="8" y="36"/>
                    </a:lnTo>
                    <a:lnTo>
                      <a:pt x="27" y="45"/>
                    </a:lnTo>
                    <a:lnTo>
                      <a:pt x="63" y="58"/>
                    </a:lnTo>
                    <a:lnTo>
                      <a:pt x="90" y="60"/>
                    </a:lnTo>
                    <a:lnTo>
                      <a:pt x="97" y="62"/>
                    </a:lnTo>
                    <a:lnTo>
                      <a:pt x="107" y="70"/>
                    </a:lnTo>
                    <a:lnTo>
                      <a:pt x="116" y="79"/>
                    </a:lnTo>
                    <a:lnTo>
                      <a:pt x="120" y="88"/>
                    </a:lnTo>
                    <a:lnTo>
                      <a:pt x="124" y="100"/>
                    </a:lnTo>
                    <a:lnTo>
                      <a:pt x="116" y="103"/>
                    </a:lnTo>
                    <a:lnTo>
                      <a:pt x="111" y="115"/>
                    </a:lnTo>
                    <a:lnTo>
                      <a:pt x="112" y="120"/>
                    </a:lnTo>
                    <a:lnTo>
                      <a:pt x="130" y="111"/>
                    </a:lnTo>
                    <a:lnTo>
                      <a:pt x="145" y="111"/>
                    </a:lnTo>
                    <a:lnTo>
                      <a:pt x="162" y="124"/>
                    </a:lnTo>
                    <a:lnTo>
                      <a:pt x="162" y="126"/>
                    </a:lnTo>
                    <a:lnTo>
                      <a:pt x="152" y="24"/>
                    </a:lnTo>
                    <a:lnTo>
                      <a:pt x="139" y="23"/>
                    </a:lnTo>
                    <a:lnTo>
                      <a:pt x="101" y="9"/>
                    </a:lnTo>
                    <a:lnTo>
                      <a:pt x="88" y="23"/>
                    </a:lnTo>
                    <a:lnTo>
                      <a:pt x="71" y="32"/>
                    </a:lnTo>
                    <a:lnTo>
                      <a:pt x="71" y="47"/>
                    </a:lnTo>
                    <a:lnTo>
                      <a:pt x="55" y="43"/>
                    </a:lnTo>
                    <a:lnTo>
                      <a:pt x="55" y="30"/>
                    </a:lnTo>
                    <a:lnTo>
                      <a:pt x="48" y="30"/>
                    </a:lnTo>
                    <a:lnTo>
                      <a:pt x="44" y="9"/>
                    </a:lnTo>
                    <a:lnTo>
                      <a:pt x="40" y="4"/>
                    </a:lnTo>
                    <a:lnTo>
                      <a:pt x="15" y="0"/>
                    </a:lnTo>
                    <a:lnTo>
                      <a:pt x="0" y="9"/>
                    </a:lnTo>
                    <a:lnTo>
                      <a:pt x="4" y="24"/>
                    </a:lnTo>
                    <a:lnTo>
                      <a:pt x="19" y="30"/>
                    </a:lnTo>
                    <a:lnTo>
                      <a:pt x="38" y="2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29" name="Freeform 197"/>
              <p:cNvSpPr>
                <a:spLocks/>
              </p:cNvSpPr>
              <p:nvPr/>
            </p:nvSpPr>
            <p:spPr bwMode="ltGray">
              <a:xfrm>
                <a:off x="4776" y="2819"/>
                <a:ext cx="170" cy="151"/>
              </a:xfrm>
              <a:custGeom>
                <a:avLst/>
                <a:gdLst>
                  <a:gd name="T0" fmla="*/ 40 w 171"/>
                  <a:gd name="T1" fmla="*/ 45 h 135"/>
                  <a:gd name="T2" fmla="*/ 34 w 171"/>
                  <a:gd name="T3" fmla="*/ 60 h 135"/>
                  <a:gd name="T4" fmla="*/ 24 w 171"/>
                  <a:gd name="T5" fmla="*/ 70 h 135"/>
                  <a:gd name="T6" fmla="*/ 8 w 171"/>
                  <a:gd name="T7" fmla="*/ 67 h 135"/>
                  <a:gd name="T8" fmla="*/ 28 w 171"/>
                  <a:gd name="T9" fmla="*/ 84 h 135"/>
                  <a:gd name="T10" fmla="*/ 66 w 171"/>
                  <a:gd name="T11" fmla="*/ 107 h 135"/>
                  <a:gd name="T12" fmla="*/ 89 w 171"/>
                  <a:gd name="T13" fmla="*/ 114 h 135"/>
                  <a:gd name="T14" fmla="*/ 97 w 171"/>
                  <a:gd name="T15" fmla="*/ 116 h 135"/>
                  <a:gd name="T16" fmla="*/ 107 w 171"/>
                  <a:gd name="T17" fmla="*/ 130 h 135"/>
                  <a:gd name="T18" fmla="*/ 117 w 171"/>
                  <a:gd name="T19" fmla="*/ 147 h 135"/>
                  <a:gd name="T20" fmla="*/ 121 w 171"/>
                  <a:gd name="T21" fmla="*/ 164 h 135"/>
                  <a:gd name="T22" fmla="*/ 125 w 171"/>
                  <a:gd name="T23" fmla="*/ 187 h 135"/>
                  <a:gd name="T24" fmla="*/ 117 w 171"/>
                  <a:gd name="T25" fmla="*/ 192 h 135"/>
                  <a:gd name="T26" fmla="*/ 111 w 171"/>
                  <a:gd name="T27" fmla="*/ 213 h 135"/>
                  <a:gd name="T28" fmla="*/ 113 w 171"/>
                  <a:gd name="T29" fmla="*/ 224 h 135"/>
                  <a:gd name="T30" fmla="*/ 131 w 171"/>
                  <a:gd name="T31" fmla="*/ 208 h 135"/>
                  <a:gd name="T32" fmla="*/ 147 w 171"/>
                  <a:gd name="T33" fmla="*/ 208 h 135"/>
                  <a:gd name="T34" fmla="*/ 165 w 171"/>
                  <a:gd name="T35" fmla="*/ 233 h 135"/>
                  <a:gd name="T36" fmla="*/ 165 w 171"/>
                  <a:gd name="T37" fmla="*/ 235 h 135"/>
                  <a:gd name="T38" fmla="*/ 155 w 171"/>
                  <a:gd name="T39" fmla="*/ 45 h 135"/>
                  <a:gd name="T40" fmla="*/ 141 w 171"/>
                  <a:gd name="T41" fmla="*/ 43 h 135"/>
                  <a:gd name="T42" fmla="*/ 101 w 171"/>
                  <a:gd name="T43" fmla="*/ 17 h 135"/>
                  <a:gd name="T44" fmla="*/ 87 w 171"/>
                  <a:gd name="T45" fmla="*/ 43 h 135"/>
                  <a:gd name="T46" fmla="*/ 74 w 171"/>
                  <a:gd name="T47" fmla="*/ 60 h 135"/>
                  <a:gd name="T48" fmla="*/ 74 w 171"/>
                  <a:gd name="T49" fmla="*/ 87 h 135"/>
                  <a:gd name="T50" fmla="*/ 58 w 171"/>
                  <a:gd name="T51" fmla="*/ 81 h 135"/>
                  <a:gd name="T52" fmla="*/ 58 w 171"/>
                  <a:gd name="T53" fmla="*/ 56 h 135"/>
                  <a:gd name="T54" fmla="*/ 50 w 171"/>
                  <a:gd name="T55" fmla="*/ 56 h 135"/>
                  <a:gd name="T56" fmla="*/ 46 w 171"/>
                  <a:gd name="T57" fmla="*/ 17 h 135"/>
                  <a:gd name="T58" fmla="*/ 42 w 171"/>
                  <a:gd name="T59" fmla="*/ 4 h 135"/>
                  <a:gd name="T60" fmla="*/ 16 w 171"/>
                  <a:gd name="T61" fmla="*/ 0 h 135"/>
                  <a:gd name="T62" fmla="*/ 0 w 171"/>
                  <a:gd name="T63" fmla="*/ 17 h 135"/>
                  <a:gd name="T64" fmla="*/ 4 w 171"/>
                  <a:gd name="T65" fmla="*/ 45 h 135"/>
                  <a:gd name="T66" fmla="*/ 20 w 171"/>
                  <a:gd name="T67" fmla="*/ 56 h 135"/>
                  <a:gd name="T68" fmla="*/ 40 w 171"/>
                  <a:gd name="T69" fmla="*/ 45 h 1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1"/>
                  <a:gd name="T106" fmla="*/ 0 h 135"/>
                  <a:gd name="T107" fmla="*/ 171 w 171"/>
                  <a:gd name="T108" fmla="*/ 135 h 1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1" h="135">
                    <a:moveTo>
                      <a:pt x="40" y="26"/>
                    </a:moveTo>
                    <a:lnTo>
                      <a:pt x="34" y="34"/>
                    </a:lnTo>
                    <a:lnTo>
                      <a:pt x="24" y="40"/>
                    </a:lnTo>
                    <a:lnTo>
                      <a:pt x="8" y="38"/>
                    </a:lnTo>
                    <a:lnTo>
                      <a:pt x="28" y="48"/>
                    </a:lnTo>
                    <a:lnTo>
                      <a:pt x="66" y="62"/>
                    </a:lnTo>
                    <a:lnTo>
                      <a:pt x="94" y="64"/>
                    </a:lnTo>
                    <a:lnTo>
                      <a:pt x="102" y="66"/>
                    </a:lnTo>
                    <a:lnTo>
                      <a:pt x="112" y="74"/>
                    </a:lnTo>
                    <a:lnTo>
                      <a:pt x="122" y="84"/>
                    </a:lnTo>
                    <a:lnTo>
                      <a:pt x="126" y="94"/>
                    </a:lnTo>
                    <a:lnTo>
                      <a:pt x="130" y="106"/>
                    </a:lnTo>
                    <a:lnTo>
                      <a:pt x="122" y="110"/>
                    </a:lnTo>
                    <a:lnTo>
                      <a:pt x="116" y="122"/>
                    </a:lnTo>
                    <a:lnTo>
                      <a:pt x="118" y="128"/>
                    </a:lnTo>
                    <a:lnTo>
                      <a:pt x="136" y="118"/>
                    </a:lnTo>
                    <a:lnTo>
                      <a:pt x="152" y="118"/>
                    </a:lnTo>
                    <a:lnTo>
                      <a:pt x="170" y="132"/>
                    </a:lnTo>
                    <a:lnTo>
                      <a:pt x="170" y="134"/>
                    </a:lnTo>
                    <a:lnTo>
                      <a:pt x="160" y="26"/>
                    </a:lnTo>
                    <a:lnTo>
                      <a:pt x="146" y="24"/>
                    </a:lnTo>
                    <a:lnTo>
                      <a:pt x="106" y="10"/>
                    </a:lnTo>
                    <a:lnTo>
                      <a:pt x="92" y="24"/>
                    </a:lnTo>
                    <a:lnTo>
                      <a:pt x="74" y="34"/>
                    </a:lnTo>
                    <a:lnTo>
                      <a:pt x="74" y="50"/>
                    </a:lnTo>
                    <a:lnTo>
                      <a:pt x="58" y="46"/>
                    </a:lnTo>
                    <a:lnTo>
                      <a:pt x="58" y="32"/>
                    </a:lnTo>
                    <a:lnTo>
                      <a:pt x="50" y="32"/>
                    </a:lnTo>
                    <a:lnTo>
                      <a:pt x="46" y="10"/>
                    </a:lnTo>
                    <a:lnTo>
                      <a:pt x="42" y="4"/>
                    </a:lnTo>
                    <a:lnTo>
                      <a:pt x="16" y="0"/>
                    </a:lnTo>
                    <a:lnTo>
                      <a:pt x="0" y="10"/>
                    </a:lnTo>
                    <a:lnTo>
                      <a:pt x="4" y="26"/>
                    </a:lnTo>
                    <a:lnTo>
                      <a:pt x="20" y="32"/>
                    </a:lnTo>
                    <a:lnTo>
                      <a:pt x="40" y="2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30" name="Freeform 198"/>
              <p:cNvSpPr>
                <a:spLocks/>
              </p:cNvSpPr>
              <p:nvPr/>
            </p:nvSpPr>
            <p:spPr bwMode="ltGray">
              <a:xfrm>
                <a:off x="4690" y="2881"/>
                <a:ext cx="24" cy="19"/>
              </a:xfrm>
              <a:custGeom>
                <a:avLst/>
                <a:gdLst>
                  <a:gd name="T0" fmla="*/ 0 w 25"/>
                  <a:gd name="T1" fmla="*/ 11 h 17"/>
                  <a:gd name="T2" fmla="*/ 8 w 25"/>
                  <a:gd name="T3" fmla="*/ 28 h 17"/>
                  <a:gd name="T4" fmla="*/ 12 w 25"/>
                  <a:gd name="T5" fmla="*/ 21 h 17"/>
                  <a:gd name="T6" fmla="*/ 19 w 25"/>
                  <a:gd name="T7" fmla="*/ 17 h 17"/>
                  <a:gd name="T8" fmla="*/ 12 w 25"/>
                  <a:gd name="T9" fmla="*/ 0 h 17"/>
                  <a:gd name="T10" fmla="*/ 0 w 25"/>
                  <a:gd name="T11" fmla="*/ 11 h 17"/>
                  <a:gd name="T12" fmla="*/ 0 60000 65536"/>
                  <a:gd name="T13" fmla="*/ 0 60000 65536"/>
                  <a:gd name="T14" fmla="*/ 0 60000 65536"/>
                  <a:gd name="T15" fmla="*/ 0 60000 65536"/>
                  <a:gd name="T16" fmla="*/ 0 60000 65536"/>
                  <a:gd name="T17" fmla="*/ 0 60000 65536"/>
                  <a:gd name="T18" fmla="*/ 0 w 25"/>
                  <a:gd name="T19" fmla="*/ 0 h 17"/>
                  <a:gd name="T20" fmla="*/ 25 w 25"/>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5" h="17">
                    <a:moveTo>
                      <a:pt x="0" y="6"/>
                    </a:moveTo>
                    <a:lnTo>
                      <a:pt x="8" y="16"/>
                    </a:lnTo>
                    <a:lnTo>
                      <a:pt x="16" y="12"/>
                    </a:lnTo>
                    <a:lnTo>
                      <a:pt x="24" y="10"/>
                    </a:lnTo>
                    <a:lnTo>
                      <a:pt x="14" y="0"/>
                    </a:lnTo>
                    <a:lnTo>
                      <a:pt x="0"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31" name="Freeform 199"/>
              <p:cNvSpPr>
                <a:spLocks/>
              </p:cNvSpPr>
              <p:nvPr/>
            </p:nvSpPr>
            <p:spPr bwMode="ltGray">
              <a:xfrm>
                <a:off x="4720" y="2870"/>
                <a:ext cx="55" cy="19"/>
              </a:xfrm>
              <a:custGeom>
                <a:avLst/>
                <a:gdLst>
                  <a:gd name="T0" fmla="*/ 6 w 55"/>
                  <a:gd name="T1" fmla="*/ 11 h 17"/>
                  <a:gd name="T2" fmla="*/ 0 w 55"/>
                  <a:gd name="T3" fmla="*/ 28 h 17"/>
                  <a:gd name="T4" fmla="*/ 16 w 55"/>
                  <a:gd name="T5" fmla="*/ 17 h 17"/>
                  <a:gd name="T6" fmla="*/ 32 w 55"/>
                  <a:gd name="T7" fmla="*/ 11 h 17"/>
                  <a:gd name="T8" fmla="*/ 46 w 55"/>
                  <a:gd name="T9" fmla="*/ 21 h 17"/>
                  <a:gd name="T10" fmla="*/ 54 w 55"/>
                  <a:gd name="T11" fmla="*/ 21 h 17"/>
                  <a:gd name="T12" fmla="*/ 48 w 55"/>
                  <a:gd name="T13" fmla="*/ 0 h 17"/>
                  <a:gd name="T14" fmla="*/ 22 w 55"/>
                  <a:gd name="T15" fmla="*/ 2 h 17"/>
                  <a:gd name="T16" fmla="*/ 6 w 55"/>
                  <a:gd name="T17" fmla="*/ 11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17"/>
                  <a:gd name="T29" fmla="*/ 55 w 55"/>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17">
                    <a:moveTo>
                      <a:pt x="6" y="6"/>
                    </a:moveTo>
                    <a:lnTo>
                      <a:pt x="0" y="16"/>
                    </a:lnTo>
                    <a:lnTo>
                      <a:pt x="16" y="10"/>
                    </a:lnTo>
                    <a:lnTo>
                      <a:pt x="32" y="6"/>
                    </a:lnTo>
                    <a:lnTo>
                      <a:pt x="46" y="12"/>
                    </a:lnTo>
                    <a:lnTo>
                      <a:pt x="54" y="12"/>
                    </a:lnTo>
                    <a:lnTo>
                      <a:pt x="48" y="0"/>
                    </a:lnTo>
                    <a:lnTo>
                      <a:pt x="22" y="2"/>
                    </a:lnTo>
                    <a:lnTo>
                      <a:pt x="6"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32" name="Freeform 200"/>
              <p:cNvSpPr>
                <a:spLocks/>
              </p:cNvSpPr>
              <p:nvPr/>
            </p:nvSpPr>
            <p:spPr bwMode="ltGray">
              <a:xfrm>
                <a:off x="4157" y="2769"/>
                <a:ext cx="199" cy="232"/>
              </a:xfrm>
              <a:custGeom>
                <a:avLst/>
                <a:gdLst>
                  <a:gd name="T0" fmla="*/ 2 w 201"/>
                  <a:gd name="T1" fmla="*/ 4 h 207"/>
                  <a:gd name="T2" fmla="*/ 26 w 201"/>
                  <a:gd name="T3" fmla="*/ 61 h 207"/>
                  <a:gd name="T4" fmla="*/ 46 w 201"/>
                  <a:gd name="T5" fmla="*/ 108 h 207"/>
                  <a:gd name="T6" fmla="*/ 71 w 201"/>
                  <a:gd name="T7" fmla="*/ 174 h 207"/>
                  <a:gd name="T8" fmla="*/ 87 w 201"/>
                  <a:gd name="T9" fmla="*/ 195 h 207"/>
                  <a:gd name="T10" fmla="*/ 99 w 201"/>
                  <a:gd name="T11" fmla="*/ 240 h 207"/>
                  <a:gd name="T12" fmla="*/ 105 w 201"/>
                  <a:gd name="T13" fmla="*/ 265 h 207"/>
                  <a:gd name="T14" fmla="*/ 111 w 201"/>
                  <a:gd name="T15" fmla="*/ 290 h 207"/>
                  <a:gd name="T16" fmla="*/ 121 w 201"/>
                  <a:gd name="T17" fmla="*/ 304 h 207"/>
                  <a:gd name="T18" fmla="*/ 145 w 201"/>
                  <a:gd name="T19" fmla="*/ 328 h 207"/>
                  <a:gd name="T20" fmla="*/ 162 w 201"/>
                  <a:gd name="T21" fmla="*/ 362 h 207"/>
                  <a:gd name="T22" fmla="*/ 172 w 201"/>
                  <a:gd name="T23" fmla="*/ 356 h 207"/>
                  <a:gd name="T24" fmla="*/ 180 w 201"/>
                  <a:gd name="T25" fmla="*/ 364 h 207"/>
                  <a:gd name="T26" fmla="*/ 186 w 201"/>
                  <a:gd name="T27" fmla="*/ 318 h 207"/>
                  <a:gd name="T28" fmla="*/ 188 w 201"/>
                  <a:gd name="T29" fmla="*/ 293 h 207"/>
                  <a:gd name="T30" fmla="*/ 186 w 201"/>
                  <a:gd name="T31" fmla="*/ 279 h 207"/>
                  <a:gd name="T32" fmla="*/ 190 w 201"/>
                  <a:gd name="T33" fmla="*/ 261 h 207"/>
                  <a:gd name="T34" fmla="*/ 180 w 201"/>
                  <a:gd name="T35" fmla="*/ 236 h 207"/>
                  <a:gd name="T36" fmla="*/ 170 w 201"/>
                  <a:gd name="T37" fmla="*/ 245 h 207"/>
                  <a:gd name="T38" fmla="*/ 168 w 201"/>
                  <a:gd name="T39" fmla="*/ 225 h 207"/>
                  <a:gd name="T40" fmla="*/ 164 w 201"/>
                  <a:gd name="T41" fmla="*/ 195 h 207"/>
                  <a:gd name="T42" fmla="*/ 152 w 201"/>
                  <a:gd name="T43" fmla="*/ 198 h 207"/>
                  <a:gd name="T44" fmla="*/ 150 w 201"/>
                  <a:gd name="T45" fmla="*/ 177 h 207"/>
                  <a:gd name="T46" fmla="*/ 154 w 201"/>
                  <a:gd name="T47" fmla="*/ 163 h 207"/>
                  <a:gd name="T48" fmla="*/ 145 w 201"/>
                  <a:gd name="T49" fmla="*/ 156 h 207"/>
                  <a:gd name="T50" fmla="*/ 135 w 201"/>
                  <a:gd name="T51" fmla="*/ 145 h 207"/>
                  <a:gd name="T52" fmla="*/ 115 w 201"/>
                  <a:gd name="T53" fmla="*/ 117 h 207"/>
                  <a:gd name="T54" fmla="*/ 105 w 201"/>
                  <a:gd name="T55" fmla="*/ 101 h 207"/>
                  <a:gd name="T56" fmla="*/ 93 w 201"/>
                  <a:gd name="T57" fmla="*/ 90 h 207"/>
                  <a:gd name="T58" fmla="*/ 87 w 201"/>
                  <a:gd name="T59" fmla="*/ 82 h 207"/>
                  <a:gd name="T60" fmla="*/ 65 w 201"/>
                  <a:gd name="T61" fmla="*/ 56 h 207"/>
                  <a:gd name="T62" fmla="*/ 51 w 201"/>
                  <a:gd name="T63" fmla="*/ 49 h 207"/>
                  <a:gd name="T64" fmla="*/ 51 w 201"/>
                  <a:gd name="T65" fmla="*/ 35 h 207"/>
                  <a:gd name="T66" fmla="*/ 48 w 201"/>
                  <a:gd name="T67" fmla="*/ 11 h 207"/>
                  <a:gd name="T68" fmla="*/ 38 w 201"/>
                  <a:gd name="T69" fmla="*/ 11 h 207"/>
                  <a:gd name="T70" fmla="*/ 18 w 201"/>
                  <a:gd name="T71" fmla="*/ 11 h 207"/>
                  <a:gd name="T72" fmla="*/ 0 w 201"/>
                  <a:gd name="T73" fmla="*/ 0 h 2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1"/>
                  <a:gd name="T112" fmla="*/ 0 h 207"/>
                  <a:gd name="T113" fmla="*/ 201 w 201"/>
                  <a:gd name="T114" fmla="*/ 207 h 2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1" h="207">
                    <a:moveTo>
                      <a:pt x="0" y="0"/>
                    </a:moveTo>
                    <a:lnTo>
                      <a:pt x="2" y="4"/>
                    </a:lnTo>
                    <a:lnTo>
                      <a:pt x="6" y="14"/>
                    </a:lnTo>
                    <a:lnTo>
                      <a:pt x="26" y="34"/>
                    </a:lnTo>
                    <a:lnTo>
                      <a:pt x="50" y="56"/>
                    </a:lnTo>
                    <a:lnTo>
                      <a:pt x="46" y="62"/>
                    </a:lnTo>
                    <a:lnTo>
                      <a:pt x="66" y="72"/>
                    </a:lnTo>
                    <a:lnTo>
                      <a:pt x="76" y="98"/>
                    </a:lnTo>
                    <a:lnTo>
                      <a:pt x="80" y="100"/>
                    </a:lnTo>
                    <a:lnTo>
                      <a:pt x="92" y="110"/>
                    </a:lnTo>
                    <a:lnTo>
                      <a:pt x="100" y="130"/>
                    </a:lnTo>
                    <a:lnTo>
                      <a:pt x="104" y="136"/>
                    </a:lnTo>
                    <a:lnTo>
                      <a:pt x="104" y="142"/>
                    </a:lnTo>
                    <a:lnTo>
                      <a:pt x="110" y="150"/>
                    </a:lnTo>
                    <a:lnTo>
                      <a:pt x="112" y="158"/>
                    </a:lnTo>
                    <a:lnTo>
                      <a:pt x="116" y="164"/>
                    </a:lnTo>
                    <a:lnTo>
                      <a:pt x="126" y="168"/>
                    </a:lnTo>
                    <a:lnTo>
                      <a:pt x="126" y="172"/>
                    </a:lnTo>
                    <a:lnTo>
                      <a:pt x="136" y="176"/>
                    </a:lnTo>
                    <a:lnTo>
                      <a:pt x="150" y="186"/>
                    </a:lnTo>
                    <a:lnTo>
                      <a:pt x="166" y="202"/>
                    </a:lnTo>
                    <a:lnTo>
                      <a:pt x="172" y="204"/>
                    </a:lnTo>
                    <a:lnTo>
                      <a:pt x="170" y="198"/>
                    </a:lnTo>
                    <a:lnTo>
                      <a:pt x="182" y="202"/>
                    </a:lnTo>
                    <a:lnTo>
                      <a:pt x="182" y="196"/>
                    </a:lnTo>
                    <a:lnTo>
                      <a:pt x="190" y="206"/>
                    </a:lnTo>
                    <a:lnTo>
                      <a:pt x="194" y="188"/>
                    </a:lnTo>
                    <a:lnTo>
                      <a:pt x="196" y="180"/>
                    </a:lnTo>
                    <a:lnTo>
                      <a:pt x="192" y="174"/>
                    </a:lnTo>
                    <a:lnTo>
                      <a:pt x="198" y="166"/>
                    </a:lnTo>
                    <a:lnTo>
                      <a:pt x="196" y="164"/>
                    </a:lnTo>
                    <a:lnTo>
                      <a:pt x="196" y="158"/>
                    </a:lnTo>
                    <a:lnTo>
                      <a:pt x="200" y="152"/>
                    </a:lnTo>
                    <a:lnTo>
                      <a:pt x="200" y="148"/>
                    </a:lnTo>
                    <a:lnTo>
                      <a:pt x="196" y="140"/>
                    </a:lnTo>
                    <a:lnTo>
                      <a:pt x="190" y="134"/>
                    </a:lnTo>
                    <a:lnTo>
                      <a:pt x="184" y="136"/>
                    </a:lnTo>
                    <a:lnTo>
                      <a:pt x="180" y="138"/>
                    </a:lnTo>
                    <a:lnTo>
                      <a:pt x="182" y="132"/>
                    </a:lnTo>
                    <a:lnTo>
                      <a:pt x="178" y="128"/>
                    </a:lnTo>
                    <a:lnTo>
                      <a:pt x="174" y="118"/>
                    </a:lnTo>
                    <a:lnTo>
                      <a:pt x="174" y="110"/>
                    </a:lnTo>
                    <a:lnTo>
                      <a:pt x="166" y="112"/>
                    </a:lnTo>
                    <a:lnTo>
                      <a:pt x="162" y="112"/>
                    </a:lnTo>
                    <a:lnTo>
                      <a:pt x="158" y="106"/>
                    </a:lnTo>
                    <a:lnTo>
                      <a:pt x="160" y="100"/>
                    </a:lnTo>
                    <a:lnTo>
                      <a:pt x="158" y="100"/>
                    </a:lnTo>
                    <a:lnTo>
                      <a:pt x="164" y="92"/>
                    </a:lnTo>
                    <a:lnTo>
                      <a:pt x="158" y="84"/>
                    </a:lnTo>
                    <a:lnTo>
                      <a:pt x="150" y="88"/>
                    </a:lnTo>
                    <a:lnTo>
                      <a:pt x="146" y="80"/>
                    </a:lnTo>
                    <a:lnTo>
                      <a:pt x="140" y="82"/>
                    </a:lnTo>
                    <a:lnTo>
                      <a:pt x="132" y="74"/>
                    </a:lnTo>
                    <a:lnTo>
                      <a:pt x="120" y="66"/>
                    </a:lnTo>
                    <a:lnTo>
                      <a:pt x="112" y="58"/>
                    </a:lnTo>
                    <a:lnTo>
                      <a:pt x="110" y="56"/>
                    </a:lnTo>
                    <a:lnTo>
                      <a:pt x="110" y="66"/>
                    </a:lnTo>
                    <a:lnTo>
                      <a:pt x="98" y="50"/>
                    </a:lnTo>
                    <a:lnTo>
                      <a:pt x="98" y="54"/>
                    </a:lnTo>
                    <a:lnTo>
                      <a:pt x="92" y="46"/>
                    </a:lnTo>
                    <a:lnTo>
                      <a:pt x="76" y="36"/>
                    </a:lnTo>
                    <a:lnTo>
                      <a:pt x="70" y="32"/>
                    </a:lnTo>
                    <a:lnTo>
                      <a:pt x="66" y="28"/>
                    </a:lnTo>
                    <a:lnTo>
                      <a:pt x="56" y="28"/>
                    </a:lnTo>
                    <a:lnTo>
                      <a:pt x="58" y="22"/>
                    </a:lnTo>
                    <a:lnTo>
                      <a:pt x="56" y="20"/>
                    </a:lnTo>
                    <a:lnTo>
                      <a:pt x="56" y="14"/>
                    </a:lnTo>
                    <a:lnTo>
                      <a:pt x="48" y="6"/>
                    </a:lnTo>
                    <a:lnTo>
                      <a:pt x="42" y="8"/>
                    </a:lnTo>
                    <a:lnTo>
                      <a:pt x="38" y="6"/>
                    </a:lnTo>
                    <a:lnTo>
                      <a:pt x="26" y="10"/>
                    </a:lnTo>
                    <a:lnTo>
                      <a:pt x="18" y="6"/>
                    </a:lnTo>
                    <a:lnTo>
                      <a:pt x="12" y="0"/>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33" name="Freeform 201"/>
              <p:cNvSpPr>
                <a:spLocks/>
              </p:cNvSpPr>
              <p:nvPr/>
            </p:nvSpPr>
            <p:spPr bwMode="ltGray">
              <a:xfrm>
                <a:off x="4337" y="2993"/>
                <a:ext cx="169" cy="46"/>
              </a:xfrm>
              <a:custGeom>
                <a:avLst/>
                <a:gdLst>
                  <a:gd name="T0" fmla="*/ 18 w 169"/>
                  <a:gd name="T1" fmla="*/ 4 h 41"/>
                  <a:gd name="T2" fmla="*/ 10 w 169"/>
                  <a:gd name="T3" fmla="*/ 25 h 41"/>
                  <a:gd name="T4" fmla="*/ 0 w 169"/>
                  <a:gd name="T5" fmla="*/ 39 h 41"/>
                  <a:gd name="T6" fmla="*/ 12 w 169"/>
                  <a:gd name="T7" fmla="*/ 43 h 41"/>
                  <a:gd name="T8" fmla="*/ 20 w 169"/>
                  <a:gd name="T9" fmla="*/ 47 h 41"/>
                  <a:gd name="T10" fmla="*/ 28 w 169"/>
                  <a:gd name="T11" fmla="*/ 71 h 41"/>
                  <a:gd name="T12" fmla="*/ 36 w 169"/>
                  <a:gd name="T13" fmla="*/ 61 h 41"/>
                  <a:gd name="T14" fmla="*/ 40 w 169"/>
                  <a:gd name="T15" fmla="*/ 71 h 41"/>
                  <a:gd name="T16" fmla="*/ 52 w 169"/>
                  <a:gd name="T17" fmla="*/ 68 h 41"/>
                  <a:gd name="T18" fmla="*/ 62 w 169"/>
                  <a:gd name="T19" fmla="*/ 71 h 41"/>
                  <a:gd name="T20" fmla="*/ 64 w 169"/>
                  <a:gd name="T21" fmla="*/ 68 h 41"/>
                  <a:gd name="T22" fmla="*/ 64 w 169"/>
                  <a:gd name="T23" fmla="*/ 61 h 41"/>
                  <a:gd name="T24" fmla="*/ 70 w 169"/>
                  <a:gd name="T25" fmla="*/ 56 h 41"/>
                  <a:gd name="T26" fmla="*/ 76 w 169"/>
                  <a:gd name="T27" fmla="*/ 54 h 41"/>
                  <a:gd name="T28" fmla="*/ 82 w 169"/>
                  <a:gd name="T29" fmla="*/ 49 h 41"/>
                  <a:gd name="T30" fmla="*/ 90 w 169"/>
                  <a:gd name="T31" fmla="*/ 54 h 41"/>
                  <a:gd name="T32" fmla="*/ 100 w 169"/>
                  <a:gd name="T33" fmla="*/ 71 h 41"/>
                  <a:gd name="T34" fmla="*/ 112 w 169"/>
                  <a:gd name="T35" fmla="*/ 63 h 41"/>
                  <a:gd name="T36" fmla="*/ 124 w 169"/>
                  <a:gd name="T37" fmla="*/ 61 h 41"/>
                  <a:gd name="T38" fmla="*/ 134 w 169"/>
                  <a:gd name="T39" fmla="*/ 68 h 41"/>
                  <a:gd name="T40" fmla="*/ 136 w 169"/>
                  <a:gd name="T41" fmla="*/ 61 h 41"/>
                  <a:gd name="T42" fmla="*/ 144 w 169"/>
                  <a:gd name="T43" fmla="*/ 54 h 41"/>
                  <a:gd name="T44" fmla="*/ 162 w 169"/>
                  <a:gd name="T45" fmla="*/ 61 h 41"/>
                  <a:gd name="T46" fmla="*/ 166 w 169"/>
                  <a:gd name="T47" fmla="*/ 68 h 41"/>
                  <a:gd name="T48" fmla="*/ 168 w 169"/>
                  <a:gd name="T49" fmla="*/ 63 h 41"/>
                  <a:gd name="T50" fmla="*/ 164 w 169"/>
                  <a:gd name="T51" fmla="*/ 54 h 41"/>
                  <a:gd name="T52" fmla="*/ 164 w 169"/>
                  <a:gd name="T53" fmla="*/ 35 h 41"/>
                  <a:gd name="T54" fmla="*/ 160 w 169"/>
                  <a:gd name="T55" fmla="*/ 25 h 41"/>
                  <a:gd name="T56" fmla="*/ 158 w 169"/>
                  <a:gd name="T57" fmla="*/ 28 h 41"/>
                  <a:gd name="T58" fmla="*/ 148 w 169"/>
                  <a:gd name="T59" fmla="*/ 31 h 41"/>
                  <a:gd name="T60" fmla="*/ 138 w 169"/>
                  <a:gd name="T61" fmla="*/ 28 h 41"/>
                  <a:gd name="T62" fmla="*/ 134 w 169"/>
                  <a:gd name="T63" fmla="*/ 11 h 41"/>
                  <a:gd name="T64" fmla="*/ 124 w 169"/>
                  <a:gd name="T65" fmla="*/ 4 h 41"/>
                  <a:gd name="T66" fmla="*/ 110 w 169"/>
                  <a:gd name="T67" fmla="*/ 0 h 41"/>
                  <a:gd name="T68" fmla="*/ 96 w 169"/>
                  <a:gd name="T69" fmla="*/ 0 h 41"/>
                  <a:gd name="T70" fmla="*/ 92 w 169"/>
                  <a:gd name="T71" fmla="*/ 4 h 41"/>
                  <a:gd name="T72" fmla="*/ 92 w 169"/>
                  <a:gd name="T73" fmla="*/ 17 h 41"/>
                  <a:gd name="T74" fmla="*/ 98 w 169"/>
                  <a:gd name="T75" fmla="*/ 25 h 41"/>
                  <a:gd name="T76" fmla="*/ 86 w 169"/>
                  <a:gd name="T77" fmla="*/ 31 h 41"/>
                  <a:gd name="T78" fmla="*/ 76 w 169"/>
                  <a:gd name="T79" fmla="*/ 31 h 41"/>
                  <a:gd name="T80" fmla="*/ 64 w 169"/>
                  <a:gd name="T81" fmla="*/ 31 h 41"/>
                  <a:gd name="T82" fmla="*/ 60 w 169"/>
                  <a:gd name="T83" fmla="*/ 17 h 41"/>
                  <a:gd name="T84" fmla="*/ 58 w 169"/>
                  <a:gd name="T85" fmla="*/ 11 h 41"/>
                  <a:gd name="T86" fmla="*/ 44 w 169"/>
                  <a:gd name="T87" fmla="*/ 2 h 41"/>
                  <a:gd name="T88" fmla="*/ 30 w 169"/>
                  <a:gd name="T89" fmla="*/ 2 h 41"/>
                  <a:gd name="T90" fmla="*/ 18 w 169"/>
                  <a:gd name="T91" fmla="*/ 4 h 4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9"/>
                  <a:gd name="T139" fmla="*/ 0 h 41"/>
                  <a:gd name="T140" fmla="*/ 169 w 169"/>
                  <a:gd name="T141" fmla="*/ 41 h 4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9" h="41">
                    <a:moveTo>
                      <a:pt x="18" y="4"/>
                    </a:moveTo>
                    <a:lnTo>
                      <a:pt x="10" y="14"/>
                    </a:lnTo>
                    <a:lnTo>
                      <a:pt x="0" y="22"/>
                    </a:lnTo>
                    <a:lnTo>
                      <a:pt x="12" y="24"/>
                    </a:lnTo>
                    <a:lnTo>
                      <a:pt x="20" y="26"/>
                    </a:lnTo>
                    <a:lnTo>
                      <a:pt x="28" y="40"/>
                    </a:lnTo>
                    <a:lnTo>
                      <a:pt x="36" y="34"/>
                    </a:lnTo>
                    <a:lnTo>
                      <a:pt x="40" y="40"/>
                    </a:lnTo>
                    <a:lnTo>
                      <a:pt x="52" y="38"/>
                    </a:lnTo>
                    <a:lnTo>
                      <a:pt x="62" y="40"/>
                    </a:lnTo>
                    <a:lnTo>
                      <a:pt x="64" y="38"/>
                    </a:lnTo>
                    <a:lnTo>
                      <a:pt x="64" y="34"/>
                    </a:lnTo>
                    <a:lnTo>
                      <a:pt x="70" y="32"/>
                    </a:lnTo>
                    <a:lnTo>
                      <a:pt x="76" y="30"/>
                    </a:lnTo>
                    <a:lnTo>
                      <a:pt x="82" y="28"/>
                    </a:lnTo>
                    <a:lnTo>
                      <a:pt x="90" y="30"/>
                    </a:lnTo>
                    <a:lnTo>
                      <a:pt x="100" y="40"/>
                    </a:lnTo>
                    <a:lnTo>
                      <a:pt x="112" y="36"/>
                    </a:lnTo>
                    <a:lnTo>
                      <a:pt x="124" y="34"/>
                    </a:lnTo>
                    <a:lnTo>
                      <a:pt x="134" y="38"/>
                    </a:lnTo>
                    <a:lnTo>
                      <a:pt x="136" y="34"/>
                    </a:lnTo>
                    <a:lnTo>
                      <a:pt x="144" y="30"/>
                    </a:lnTo>
                    <a:lnTo>
                      <a:pt x="162" y="34"/>
                    </a:lnTo>
                    <a:lnTo>
                      <a:pt x="166" y="38"/>
                    </a:lnTo>
                    <a:lnTo>
                      <a:pt x="168" y="36"/>
                    </a:lnTo>
                    <a:lnTo>
                      <a:pt x="164" y="30"/>
                    </a:lnTo>
                    <a:lnTo>
                      <a:pt x="164" y="20"/>
                    </a:lnTo>
                    <a:lnTo>
                      <a:pt x="160" y="14"/>
                    </a:lnTo>
                    <a:lnTo>
                      <a:pt x="158" y="16"/>
                    </a:lnTo>
                    <a:lnTo>
                      <a:pt x="148" y="18"/>
                    </a:lnTo>
                    <a:lnTo>
                      <a:pt x="138" y="16"/>
                    </a:lnTo>
                    <a:lnTo>
                      <a:pt x="134" y="6"/>
                    </a:lnTo>
                    <a:lnTo>
                      <a:pt x="124" y="4"/>
                    </a:lnTo>
                    <a:lnTo>
                      <a:pt x="110" y="0"/>
                    </a:lnTo>
                    <a:lnTo>
                      <a:pt x="96" y="0"/>
                    </a:lnTo>
                    <a:lnTo>
                      <a:pt x="92" y="4"/>
                    </a:lnTo>
                    <a:lnTo>
                      <a:pt x="92" y="10"/>
                    </a:lnTo>
                    <a:lnTo>
                      <a:pt x="98" y="14"/>
                    </a:lnTo>
                    <a:lnTo>
                      <a:pt x="86" y="18"/>
                    </a:lnTo>
                    <a:lnTo>
                      <a:pt x="76" y="18"/>
                    </a:lnTo>
                    <a:lnTo>
                      <a:pt x="64" y="18"/>
                    </a:lnTo>
                    <a:lnTo>
                      <a:pt x="60" y="10"/>
                    </a:lnTo>
                    <a:lnTo>
                      <a:pt x="58" y="6"/>
                    </a:lnTo>
                    <a:lnTo>
                      <a:pt x="44" y="2"/>
                    </a:lnTo>
                    <a:lnTo>
                      <a:pt x="30" y="2"/>
                    </a:lnTo>
                    <a:lnTo>
                      <a:pt x="18"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34" name="Freeform 202"/>
              <p:cNvSpPr>
                <a:spLocks/>
              </p:cNvSpPr>
              <p:nvPr/>
            </p:nvSpPr>
            <p:spPr bwMode="ltGray">
              <a:xfrm>
                <a:off x="4507" y="3015"/>
                <a:ext cx="18" cy="17"/>
              </a:xfrm>
              <a:custGeom>
                <a:avLst/>
                <a:gdLst>
                  <a:gd name="T0" fmla="*/ 0 w 19"/>
                  <a:gd name="T1" fmla="*/ 11 h 15"/>
                  <a:gd name="T2" fmla="*/ 4 w 19"/>
                  <a:gd name="T3" fmla="*/ 18 h 15"/>
                  <a:gd name="T4" fmla="*/ 8 w 19"/>
                  <a:gd name="T5" fmla="*/ 26 h 15"/>
                  <a:gd name="T6" fmla="*/ 9 w 19"/>
                  <a:gd name="T7" fmla="*/ 14 h 15"/>
                  <a:gd name="T8" fmla="*/ 13 w 19"/>
                  <a:gd name="T9" fmla="*/ 2 h 15"/>
                  <a:gd name="T10" fmla="*/ 9 w 19"/>
                  <a:gd name="T11" fmla="*/ 0 h 15"/>
                  <a:gd name="T12" fmla="*/ 4 w 19"/>
                  <a:gd name="T13" fmla="*/ 2 h 15"/>
                  <a:gd name="T14" fmla="*/ 0 w 19"/>
                  <a:gd name="T15" fmla="*/ 11 h 15"/>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5"/>
                  <a:gd name="T26" fmla="*/ 19 w 19"/>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5">
                    <a:moveTo>
                      <a:pt x="0" y="6"/>
                    </a:moveTo>
                    <a:lnTo>
                      <a:pt x="4" y="10"/>
                    </a:lnTo>
                    <a:lnTo>
                      <a:pt x="8" y="14"/>
                    </a:lnTo>
                    <a:lnTo>
                      <a:pt x="10" y="8"/>
                    </a:lnTo>
                    <a:lnTo>
                      <a:pt x="18" y="2"/>
                    </a:lnTo>
                    <a:lnTo>
                      <a:pt x="12" y="0"/>
                    </a:lnTo>
                    <a:lnTo>
                      <a:pt x="4" y="2"/>
                    </a:lnTo>
                    <a:lnTo>
                      <a:pt x="0"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35" name="Freeform 203"/>
              <p:cNvSpPr>
                <a:spLocks/>
              </p:cNvSpPr>
              <p:nvPr/>
            </p:nvSpPr>
            <p:spPr bwMode="ltGray">
              <a:xfrm>
                <a:off x="4526" y="3013"/>
                <a:ext cx="19" cy="17"/>
              </a:xfrm>
              <a:custGeom>
                <a:avLst/>
                <a:gdLst>
                  <a:gd name="T0" fmla="*/ 0 w 19"/>
                  <a:gd name="T1" fmla="*/ 26 h 15"/>
                  <a:gd name="T2" fmla="*/ 10 w 19"/>
                  <a:gd name="T3" fmla="*/ 26 h 15"/>
                  <a:gd name="T4" fmla="*/ 14 w 19"/>
                  <a:gd name="T5" fmla="*/ 14 h 15"/>
                  <a:gd name="T6" fmla="*/ 18 w 19"/>
                  <a:gd name="T7" fmla="*/ 9 h 15"/>
                  <a:gd name="T8" fmla="*/ 14 w 19"/>
                  <a:gd name="T9" fmla="*/ 0 h 15"/>
                  <a:gd name="T10" fmla="*/ 8 w 19"/>
                  <a:gd name="T11" fmla="*/ 2 h 15"/>
                  <a:gd name="T12" fmla="*/ 4 w 19"/>
                  <a:gd name="T13" fmla="*/ 11 h 15"/>
                  <a:gd name="T14" fmla="*/ 0 w 19"/>
                  <a:gd name="T15" fmla="*/ 26 h 15"/>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5"/>
                  <a:gd name="T26" fmla="*/ 19 w 19"/>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5">
                    <a:moveTo>
                      <a:pt x="0" y="14"/>
                    </a:moveTo>
                    <a:lnTo>
                      <a:pt x="10" y="14"/>
                    </a:lnTo>
                    <a:lnTo>
                      <a:pt x="14" y="8"/>
                    </a:lnTo>
                    <a:lnTo>
                      <a:pt x="18" y="4"/>
                    </a:lnTo>
                    <a:lnTo>
                      <a:pt x="14" y="0"/>
                    </a:lnTo>
                    <a:lnTo>
                      <a:pt x="8" y="2"/>
                    </a:lnTo>
                    <a:lnTo>
                      <a:pt x="4" y="6"/>
                    </a:lnTo>
                    <a:lnTo>
                      <a:pt x="0" y="1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36" name="Freeform 204"/>
              <p:cNvSpPr>
                <a:spLocks/>
              </p:cNvSpPr>
              <p:nvPr/>
            </p:nvSpPr>
            <p:spPr bwMode="ltGray">
              <a:xfrm>
                <a:off x="4547" y="3004"/>
                <a:ext cx="42" cy="24"/>
              </a:xfrm>
              <a:custGeom>
                <a:avLst/>
                <a:gdLst>
                  <a:gd name="T0" fmla="*/ 0 w 43"/>
                  <a:gd name="T1" fmla="*/ 39 h 21"/>
                  <a:gd name="T2" fmla="*/ 12 w 43"/>
                  <a:gd name="T3" fmla="*/ 31 h 21"/>
                  <a:gd name="T4" fmla="*/ 18 w 43"/>
                  <a:gd name="T5" fmla="*/ 27 h 21"/>
                  <a:gd name="T6" fmla="*/ 21 w 43"/>
                  <a:gd name="T7" fmla="*/ 19 h 21"/>
                  <a:gd name="T8" fmla="*/ 23 w 43"/>
                  <a:gd name="T9" fmla="*/ 15 h 21"/>
                  <a:gd name="T10" fmla="*/ 29 w 43"/>
                  <a:gd name="T11" fmla="*/ 19 h 21"/>
                  <a:gd name="T12" fmla="*/ 37 w 43"/>
                  <a:gd name="T13" fmla="*/ 11 h 21"/>
                  <a:gd name="T14" fmla="*/ 35 w 43"/>
                  <a:gd name="T15" fmla="*/ 2 h 21"/>
                  <a:gd name="T16" fmla="*/ 27 w 43"/>
                  <a:gd name="T17" fmla="*/ 2 h 21"/>
                  <a:gd name="T18" fmla="*/ 20 w 43"/>
                  <a:gd name="T19" fmla="*/ 0 h 21"/>
                  <a:gd name="T20" fmla="*/ 16 w 43"/>
                  <a:gd name="T21" fmla="*/ 11 h 21"/>
                  <a:gd name="T22" fmla="*/ 21 w 43"/>
                  <a:gd name="T23" fmla="*/ 15 h 21"/>
                  <a:gd name="T24" fmla="*/ 18 w 43"/>
                  <a:gd name="T25" fmla="*/ 24 h 21"/>
                  <a:gd name="T26" fmla="*/ 10 w 43"/>
                  <a:gd name="T27" fmla="*/ 15 h 21"/>
                  <a:gd name="T28" fmla="*/ 2 w 43"/>
                  <a:gd name="T29" fmla="*/ 24 h 21"/>
                  <a:gd name="T30" fmla="*/ 0 w 43"/>
                  <a:gd name="T31" fmla="*/ 39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
                  <a:gd name="T49" fmla="*/ 0 h 21"/>
                  <a:gd name="T50" fmla="*/ 43 w 43"/>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 h="21">
                    <a:moveTo>
                      <a:pt x="0" y="20"/>
                    </a:moveTo>
                    <a:lnTo>
                      <a:pt x="12" y="16"/>
                    </a:lnTo>
                    <a:lnTo>
                      <a:pt x="18" y="14"/>
                    </a:lnTo>
                    <a:lnTo>
                      <a:pt x="24" y="10"/>
                    </a:lnTo>
                    <a:lnTo>
                      <a:pt x="28" y="8"/>
                    </a:lnTo>
                    <a:lnTo>
                      <a:pt x="34" y="10"/>
                    </a:lnTo>
                    <a:lnTo>
                      <a:pt x="42" y="6"/>
                    </a:lnTo>
                    <a:lnTo>
                      <a:pt x="40" y="2"/>
                    </a:lnTo>
                    <a:lnTo>
                      <a:pt x="32" y="2"/>
                    </a:lnTo>
                    <a:lnTo>
                      <a:pt x="20" y="0"/>
                    </a:lnTo>
                    <a:lnTo>
                      <a:pt x="16" y="6"/>
                    </a:lnTo>
                    <a:lnTo>
                      <a:pt x="22" y="8"/>
                    </a:lnTo>
                    <a:lnTo>
                      <a:pt x="18" y="12"/>
                    </a:lnTo>
                    <a:lnTo>
                      <a:pt x="10" y="8"/>
                    </a:lnTo>
                    <a:lnTo>
                      <a:pt x="2" y="12"/>
                    </a:lnTo>
                    <a:lnTo>
                      <a:pt x="0" y="2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37" name="Freeform 205"/>
              <p:cNvSpPr>
                <a:spLocks/>
              </p:cNvSpPr>
              <p:nvPr/>
            </p:nvSpPr>
            <p:spPr bwMode="ltGray">
              <a:xfrm>
                <a:off x="4588" y="3018"/>
                <a:ext cx="31" cy="19"/>
              </a:xfrm>
              <a:custGeom>
                <a:avLst/>
                <a:gdLst>
                  <a:gd name="T0" fmla="*/ 0 w 31"/>
                  <a:gd name="T1" fmla="*/ 21 h 17"/>
                  <a:gd name="T2" fmla="*/ 6 w 31"/>
                  <a:gd name="T3" fmla="*/ 17 h 17"/>
                  <a:gd name="T4" fmla="*/ 12 w 31"/>
                  <a:gd name="T5" fmla="*/ 21 h 17"/>
                  <a:gd name="T6" fmla="*/ 22 w 31"/>
                  <a:gd name="T7" fmla="*/ 28 h 17"/>
                  <a:gd name="T8" fmla="*/ 28 w 31"/>
                  <a:gd name="T9" fmla="*/ 21 h 17"/>
                  <a:gd name="T10" fmla="*/ 30 w 31"/>
                  <a:gd name="T11" fmla="*/ 13 h 17"/>
                  <a:gd name="T12" fmla="*/ 24 w 31"/>
                  <a:gd name="T13" fmla="*/ 4 h 17"/>
                  <a:gd name="T14" fmla="*/ 20 w 31"/>
                  <a:gd name="T15" fmla="*/ 4 h 17"/>
                  <a:gd name="T16" fmla="*/ 18 w 31"/>
                  <a:gd name="T17" fmla="*/ 0 h 17"/>
                  <a:gd name="T18" fmla="*/ 12 w 31"/>
                  <a:gd name="T19" fmla="*/ 0 h 17"/>
                  <a:gd name="T20" fmla="*/ 8 w 31"/>
                  <a:gd name="T21" fmla="*/ 2 h 17"/>
                  <a:gd name="T22" fmla="*/ 2 w 31"/>
                  <a:gd name="T23" fmla="*/ 11 h 17"/>
                  <a:gd name="T24" fmla="*/ 0 w 31"/>
                  <a:gd name="T25" fmla="*/ 21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17"/>
                  <a:gd name="T41" fmla="*/ 31 w 3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17">
                    <a:moveTo>
                      <a:pt x="0" y="12"/>
                    </a:moveTo>
                    <a:lnTo>
                      <a:pt x="6" y="10"/>
                    </a:lnTo>
                    <a:lnTo>
                      <a:pt x="12" y="12"/>
                    </a:lnTo>
                    <a:lnTo>
                      <a:pt x="22" y="16"/>
                    </a:lnTo>
                    <a:lnTo>
                      <a:pt x="28" y="12"/>
                    </a:lnTo>
                    <a:lnTo>
                      <a:pt x="30" y="8"/>
                    </a:lnTo>
                    <a:lnTo>
                      <a:pt x="24" y="4"/>
                    </a:lnTo>
                    <a:lnTo>
                      <a:pt x="20" y="4"/>
                    </a:lnTo>
                    <a:lnTo>
                      <a:pt x="18" y="0"/>
                    </a:lnTo>
                    <a:lnTo>
                      <a:pt x="12" y="0"/>
                    </a:lnTo>
                    <a:lnTo>
                      <a:pt x="8" y="2"/>
                    </a:lnTo>
                    <a:lnTo>
                      <a:pt x="2" y="6"/>
                    </a:lnTo>
                    <a:lnTo>
                      <a:pt x="0" y="1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38" name="Freeform 206"/>
              <p:cNvSpPr>
                <a:spLocks/>
              </p:cNvSpPr>
              <p:nvPr/>
            </p:nvSpPr>
            <p:spPr bwMode="ltGray">
              <a:xfrm>
                <a:off x="4344" y="2901"/>
                <a:ext cx="29" cy="33"/>
              </a:xfrm>
              <a:custGeom>
                <a:avLst/>
                <a:gdLst>
                  <a:gd name="T0" fmla="*/ 0 w 29"/>
                  <a:gd name="T1" fmla="*/ 26 h 29"/>
                  <a:gd name="T2" fmla="*/ 6 w 29"/>
                  <a:gd name="T3" fmla="*/ 23 h 29"/>
                  <a:gd name="T4" fmla="*/ 10 w 29"/>
                  <a:gd name="T5" fmla="*/ 41 h 29"/>
                  <a:gd name="T6" fmla="*/ 20 w 29"/>
                  <a:gd name="T7" fmla="*/ 53 h 29"/>
                  <a:gd name="T8" fmla="*/ 28 w 29"/>
                  <a:gd name="T9" fmla="*/ 50 h 29"/>
                  <a:gd name="T10" fmla="*/ 24 w 29"/>
                  <a:gd name="T11" fmla="*/ 41 h 29"/>
                  <a:gd name="T12" fmla="*/ 26 w 29"/>
                  <a:gd name="T13" fmla="*/ 30 h 29"/>
                  <a:gd name="T14" fmla="*/ 16 w 29"/>
                  <a:gd name="T15" fmla="*/ 26 h 29"/>
                  <a:gd name="T16" fmla="*/ 16 w 29"/>
                  <a:gd name="T17" fmla="*/ 15 h 29"/>
                  <a:gd name="T18" fmla="*/ 16 w 29"/>
                  <a:gd name="T19" fmla="*/ 2 h 29"/>
                  <a:gd name="T20" fmla="*/ 12 w 29"/>
                  <a:gd name="T21" fmla="*/ 0 h 29"/>
                  <a:gd name="T22" fmla="*/ 8 w 29"/>
                  <a:gd name="T23" fmla="*/ 11 h 29"/>
                  <a:gd name="T24" fmla="*/ 6 w 29"/>
                  <a:gd name="T25" fmla="*/ 2 h 29"/>
                  <a:gd name="T26" fmla="*/ 2 w 29"/>
                  <a:gd name="T27" fmla="*/ 15 h 29"/>
                  <a:gd name="T28" fmla="*/ 0 w 29"/>
                  <a:gd name="T29" fmla="*/ 26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29"/>
                  <a:gd name="T47" fmla="*/ 29 w 29"/>
                  <a:gd name="T48" fmla="*/ 29 h 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29">
                    <a:moveTo>
                      <a:pt x="0" y="14"/>
                    </a:moveTo>
                    <a:lnTo>
                      <a:pt x="6" y="12"/>
                    </a:lnTo>
                    <a:lnTo>
                      <a:pt x="10" y="22"/>
                    </a:lnTo>
                    <a:lnTo>
                      <a:pt x="20" y="28"/>
                    </a:lnTo>
                    <a:lnTo>
                      <a:pt x="28" y="26"/>
                    </a:lnTo>
                    <a:lnTo>
                      <a:pt x="24" y="22"/>
                    </a:lnTo>
                    <a:lnTo>
                      <a:pt x="26" y="16"/>
                    </a:lnTo>
                    <a:lnTo>
                      <a:pt x="16" y="14"/>
                    </a:lnTo>
                    <a:lnTo>
                      <a:pt x="16" y="8"/>
                    </a:lnTo>
                    <a:lnTo>
                      <a:pt x="16" y="2"/>
                    </a:lnTo>
                    <a:lnTo>
                      <a:pt x="12" y="0"/>
                    </a:lnTo>
                    <a:lnTo>
                      <a:pt x="8" y="6"/>
                    </a:lnTo>
                    <a:lnTo>
                      <a:pt x="6" y="2"/>
                    </a:lnTo>
                    <a:lnTo>
                      <a:pt x="2" y="8"/>
                    </a:lnTo>
                    <a:lnTo>
                      <a:pt x="0" y="1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39" name="Freeform 207"/>
              <p:cNvSpPr>
                <a:spLocks/>
              </p:cNvSpPr>
              <p:nvPr/>
            </p:nvSpPr>
            <p:spPr bwMode="ltGray">
              <a:xfrm>
                <a:off x="4383" y="2919"/>
                <a:ext cx="19" cy="17"/>
              </a:xfrm>
              <a:custGeom>
                <a:avLst/>
                <a:gdLst>
                  <a:gd name="T0" fmla="*/ 0 w 19"/>
                  <a:gd name="T1" fmla="*/ 18 h 15"/>
                  <a:gd name="T2" fmla="*/ 8 w 19"/>
                  <a:gd name="T3" fmla="*/ 26 h 15"/>
                  <a:gd name="T4" fmla="*/ 18 w 19"/>
                  <a:gd name="T5" fmla="*/ 26 h 15"/>
                  <a:gd name="T6" fmla="*/ 16 w 19"/>
                  <a:gd name="T7" fmla="*/ 9 h 15"/>
                  <a:gd name="T8" fmla="*/ 10 w 19"/>
                  <a:gd name="T9" fmla="*/ 0 h 15"/>
                  <a:gd name="T10" fmla="*/ 4 w 19"/>
                  <a:gd name="T11" fmla="*/ 0 h 15"/>
                  <a:gd name="T12" fmla="*/ 0 w 19"/>
                  <a:gd name="T13" fmla="*/ 18 h 15"/>
                  <a:gd name="T14" fmla="*/ 0 60000 65536"/>
                  <a:gd name="T15" fmla="*/ 0 60000 65536"/>
                  <a:gd name="T16" fmla="*/ 0 60000 65536"/>
                  <a:gd name="T17" fmla="*/ 0 60000 65536"/>
                  <a:gd name="T18" fmla="*/ 0 60000 65536"/>
                  <a:gd name="T19" fmla="*/ 0 60000 65536"/>
                  <a:gd name="T20" fmla="*/ 0 60000 65536"/>
                  <a:gd name="T21" fmla="*/ 0 w 19"/>
                  <a:gd name="T22" fmla="*/ 0 h 15"/>
                  <a:gd name="T23" fmla="*/ 19 w 19"/>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5">
                    <a:moveTo>
                      <a:pt x="0" y="10"/>
                    </a:moveTo>
                    <a:lnTo>
                      <a:pt x="8" y="14"/>
                    </a:lnTo>
                    <a:lnTo>
                      <a:pt x="18" y="14"/>
                    </a:lnTo>
                    <a:lnTo>
                      <a:pt x="16" y="4"/>
                    </a:lnTo>
                    <a:lnTo>
                      <a:pt x="10" y="0"/>
                    </a:lnTo>
                    <a:lnTo>
                      <a:pt x="4" y="0"/>
                    </a:lnTo>
                    <a:lnTo>
                      <a:pt x="0"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40" name="Freeform 208"/>
              <p:cNvSpPr>
                <a:spLocks/>
              </p:cNvSpPr>
              <p:nvPr/>
            </p:nvSpPr>
            <p:spPr bwMode="ltGray">
              <a:xfrm>
                <a:off x="4193" y="2857"/>
                <a:ext cx="15" cy="19"/>
              </a:xfrm>
              <a:custGeom>
                <a:avLst/>
                <a:gdLst>
                  <a:gd name="T0" fmla="*/ 0 w 15"/>
                  <a:gd name="T1" fmla="*/ 4 h 17"/>
                  <a:gd name="T2" fmla="*/ 10 w 15"/>
                  <a:gd name="T3" fmla="*/ 28 h 17"/>
                  <a:gd name="T4" fmla="*/ 14 w 15"/>
                  <a:gd name="T5" fmla="*/ 25 h 17"/>
                  <a:gd name="T6" fmla="*/ 14 w 15"/>
                  <a:gd name="T7" fmla="*/ 11 h 17"/>
                  <a:gd name="T8" fmla="*/ 6 w 15"/>
                  <a:gd name="T9" fmla="*/ 0 h 17"/>
                  <a:gd name="T10" fmla="*/ 0 w 15"/>
                  <a:gd name="T11" fmla="*/ 4 h 17"/>
                  <a:gd name="T12" fmla="*/ 0 60000 65536"/>
                  <a:gd name="T13" fmla="*/ 0 60000 65536"/>
                  <a:gd name="T14" fmla="*/ 0 60000 65536"/>
                  <a:gd name="T15" fmla="*/ 0 60000 65536"/>
                  <a:gd name="T16" fmla="*/ 0 60000 65536"/>
                  <a:gd name="T17" fmla="*/ 0 60000 65536"/>
                  <a:gd name="T18" fmla="*/ 0 w 15"/>
                  <a:gd name="T19" fmla="*/ 0 h 17"/>
                  <a:gd name="T20" fmla="*/ 15 w 15"/>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5" h="17">
                    <a:moveTo>
                      <a:pt x="0" y="4"/>
                    </a:moveTo>
                    <a:lnTo>
                      <a:pt x="10" y="16"/>
                    </a:lnTo>
                    <a:lnTo>
                      <a:pt x="14" y="14"/>
                    </a:lnTo>
                    <a:lnTo>
                      <a:pt x="14" y="6"/>
                    </a:lnTo>
                    <a:lnTo>
                      <a:pt x="6" y="0"/>
                    </a:lnTo>
                    <a:lnTo>
                      <a:pt x="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41" name="Freeform 209"/>
              <p:cNvSpPr>
                <a:spLocks/>
              </p:cNvSpPr>
              <p:nvPr/>
            </p:nvSpPr>
            <p:spPr bwMode="ltGray">
              <a:xfrm>
                <a:off x="4219" y="2904"/>
                <a:ext cx="14" cy="21"/>
              </a:xfrm>
              <a:custGeom>
                <a:avLst/>
                <a:gdLst>
                  <a:gd name="T0" fmla="*/ 0 w 15"/>
                  <a:gd name="T1" fmla="*/ 11 h 19"/>
                  <a:gd name="T2" fmla="*/ 6 w 15"/>
                  <a:gd name="T3" fmla="*/ 27 h 19"/>
                  <a:gd name="T4" fmla="*/ 9 w 15"/>
                  <a:gd name="T5" fmla="*/ 30 h 19"/>
                  <a:gd name="T6" fmla="*/ 9 w 15"/>
                  <a:gd name="T7" fmla="*/ 23 h 19"/>
                  <a:gd name="T8" fmla="*/ 7 w 15"/>
                  <a:gd name="T9" fmla="*/ 4 h 19"/>
                  <a:gd name="T10" fmla="*/ 4 w 15"/>
                  <a:gd name="T11" fmla="*/ 2 h 19"/>
                  <a:gd name="T12" fmla="*/ 0 w 15"/>
                  <a:gd name="T13" fmla="*/ 0 h 19"/>
                  <a:gd name="T14" fmla="*/ 0 w 15"/>
                  <a:gd name="T15" fmla="*/ 11 h 19"/>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9"/>
                  <a:gd name="T26" fmla="*/ 15 w 15"/>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9">
                    <a:moveTo>
                      <a:pt x="0" y="6"/>
                    </a:moveTo>
                    <a:lnTo>
                      <a:pt x="6" y="16"/>
                    </a:lnTo>
                    <a:lnTo>
                      <a:pt x="14" y="18"/>
                    </a:lnTo>
                    <a:lnTo>
                      <a:pt x="14" y="14"/>
                    </a:lnTo>
                    <a:lnTo>
                      <a:pt x="8" y="4"/>
                    </a:lnTo>
                    <a:lnTo>
                      <a:pt x="4" y="2"/>
                    </a:lnTo>
                    <a:lnTo>
                      <a:pt x="0" y="0"/>
                    </a:lnTo>
                    <a:lnTo>
                      <a:pt x="0"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42" name="Freeform 210"/>
              <p:cNvSpPr>
                <a:spLocks/>
              </p:cNvSpPr>
              <p:nvPr/>
            </p:nvSpPr>
            <p:spPr bwMode="ltGray">
              <a:xfrm>
                <a:off x="4598" y="2982"/>
                <a:ext cx="59" cy="28"/>
              </a:xfrm>
              <a:custGeom>
                <a:avLst/>
                <a:gdLst>
                  <a:gd name="T0" fmla="*/ 0 w 59"/>
                  <a:gd name="T1" fmla="*/ 39 h 25"/>
                  <a:gd name="T2" fmla="*/ 6 w 59"/>
                  <a:gd name="T3" fmla="*/ 43 h 25"/>
                  <a:gd name="T4" fmla="*/ 8 w 59"/>
                  <a:gd name="T5" fmla="*/ 35 h 25"/>
                  <a:gd name="T6" fmla="*/ 22 w 59"/>
                  <a:gd name="T7" fmla="*/ 35 h 25"/>
                  <a:gd name="T8" fmla="*/ 26 w 59"/>
                  <a:gd name="T9" fmla="*/ 39 h 25"/>
                  <a:gd name="T10" fmla="*/ 32 w 59"/>
                  <a:gd name="T11" fmla="*/ 31 h 25"/>
                  <a:gd name="T12" fmla="*/ 38 w 59"/>
                  <a:gd name="T13" fmla="*/ 31 h 25"/>
                  <a:gd name="T14" fmla="*/ 58 w 59"/>
                  <a:gd name="T15" fmla="*/ 13 h 25"/>
                  <a:gd name="T16" fmla="*/ 58 w 59"/>
                  <a:gd name="T17" fmla="*/ 0 h 25"/>
                  <a:gd name="T18" fmla="*/ 54 w 59"/>
                  <a:gd name="T19" fmla="*/ 0 h 25"/>
                  <a:gd name="T20" fmla="*/ 52 w 59"/>
                  <a:gd name="T21" fmla="*/ 13 h 25"/>
                  <a:gd name="T22" fmla="*/ 36 w 59"/>
                  <a:gd name="T23" fmla="*/ 17 h 25"/>
                  <a:gd name="T24" fmla="*/ 30 w 59"/>
                  <a:gd name="T25" fmla="*/ 25 h 25"/>
                  <a:gd name="T26" fmla="*/ 24 w 59"/>
                  <a:gd name="T27" fmla="*/ 17 h 25"/>
                  <a:gd name="T28" fmla="*/ 18 w 59"/>
                  <a:gd name="T29" fmla="*/ 13 h 25"/>
                  <a:gd name="T30" fmla="*/ 8 w 59"/>
                  <a:gd name="T31" fmla="*/ 25 h 25"/>
                  <a:gd name="T32" fmla="*/ 0 w 59"/>
                  <a:gd name="T33" fmla="*/ 39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25"/>
                  <a:gd name="T53" fmla="*/ 59 w 59"/>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25">
                    <a:moveTo>
                      <a:pt x="0" y="22"/>
                    </a:moveTo>
                    <a:lnTo>
                      <a:pt x="6" y="24"/>
                    </a:lnTo>
                    <a:lnTo>
                      <a:pt x="8" y="20"/>
                    </a:lnTo>
                    <a:lnTo>
                      <a:pt x="22" y="20"/>
                    </a:lnTo>
                    <a:lnTo>
                      <a:pt x="26" y="22"/>
                    </a:lnTo>
                    <a:lnTo>
                      <a:pt x="32" y="18"/>
                    </a:lnTo>
                    <a:lnTo>
                      <a:pt x="38" y="18"/>
                    </a:lnTo>
                    <a:lnTo>
                      <a:pt x="58" y="8"/>
                    </a:lnTo>
                    <a:lnTo>
                      <a:pt x="58" y="0"/>
                    </a:lnTo>
                    <a:lnTo>
                      <a:pt x="54" y="0"/>
                    </a:lnTo>
                    <a:lnTo>
                      <a:pt x="52" y="8"/>
                    </a:lnTo>
                    <a:lnTo>
                      <a:pt x="36" y="10"/>
                    </a:lnTo>
                    <a:lnTo>
                      <a:pt x="30" y="14"/>
                    </a:lnTo>
                    <a:lnTo>
                      <a:pt x="24" y="10"/>
                    </a:lnTo>
                    <a:lnTo>
                      <a:pt x="18" y="8"/>
                    </a:lnTo>
                    <a:lnTo>
                      <a:pt x="8" y="14"/>
                    </a:lnTo>
                    <a:lnTo>
                      <a:pt x="0" y="2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43" name="Freeform 211"/>
              <p:cNvSpPr>
                <a:spLocks/>
              </p:cNvSpPr>
              <p:nvPr/>
            </p:nvSpPr>
            <p:spPr bwMode="ltGray">
              <a:xfrm>
                <a:off x="4666" y="2957"/>
                <a:ext cx="73" cy="71"/>
              </a:xfrm>
              <a:custGeom>
                <a:avLst/>
                <a:gdLst>
                  <a:gd name="T0" fmla="*/ 0 w 73"/>
                  <a:gd name="T1" fmla="*/ 110 h 63"/>
                  <a:gd name="T2" fmla="*/ 6 w 73"/>
                  <a:gd name="T3" fmla="*/ 99 h 63"/>
                  <a:gd name="T4" fmla="*/ 2 w 73"/>
                  <a:gd name="T5" fmla="*/ 99 h 63"/>
                  <a:gd name="T6" fmla="*/ 4 w 73"/>
                  <a:gd name="T7" fmla="*/ 77 h 63"/>
                  <a:gd name="T8" fmla="*/ 22 w 73"/>
                  <a:gd name="T9" fmla="*/ 59 h 63"/>
                  <a:gd name="T10" fmla="*/ 28 w 73"/>
                  <a:gd name="T11" fmla="*/ 43 h 63"/>
                  <a:gd name="T12" fmla="*/ 28 w 73"/>
                  <a:gd name="T13" fmla="*/ 41 h 63"/>
                  <a:gd name="T14" fmla="*/ 52 w 73"/>
                  <a:gd name="T15" fmla="*/ 14 h 63"/>
                  <a:gd name="T16" fmla="*/ 60 w 73"/>
                  <a:gd name="T17" fmla="*/ 14 h 63"/>
                  <a:gd name="T18" fmla="*/ 68 w 73"/>
                  <a:gd name="T19" fmla="*/ 0 h 63"/>
                  <a:gd name="T20" fmla="*/ 72 w 73"/>
                  <a:gd name="T21" fmla="*/ 2 h 63"/>
                  <a:gd name="T22" fmla="*/ 64 w 73"/>
                  <a:gd name="T23" fmla="*/ 23 h 63"/>
                  <a:gd name="T24" fmla="*/ 60 w 73"/>
                  <a:gd name="T25" fmla="*/ 26 h 63"/>
                  <a:gd name="T26" fmla="*/ 54 w 73"/>
                  <a:gd name="T27" fmla="*/ 33 h 63"/>
                  <a:gd name="T28" fmla="*/ 40 w 73"/>
                  <a:gd name="T29" fmla="*/ 59 h 63"/>
                  <a:gd name="T30" fmla="*/ 36 w 73"/>
                  <a:gd name="T31" fmla="*/ 61 h 63"/>
                  <a:gd name="T32" fmla="*/ 34 w 73"/>
                  <a:gd name="T33" fmla="*/ 77 h 63"/>
                  <a:gd name="T34" fmla="*/ 28 w 73"/>
                  <a:gd name="T35" fmla="*/ 80 h 63"/>
                  <a:gd name="T36" fmla="*/ 26 w 73"/>
                  <a:gd name="T37" fmla="*/ 90 h 63"/>
                  <a:gd name="T38" fmla="*/ 18 w 73"/>
                  <a:gd name="T39" fmla="*/ 94 h 63"/>
                  <a:gd name="T40" fmla="*/ 14 w 73"/>
                  <a:gd name="T41" fmla="*/ 94 h 63"/>
                  <a:gd name="T42" fmla="*/ 6 w 73"/>
                  <a:gd name="T43" fmla="*/ 113 h 63"/>
                  <a:gd name="T44" fmla="*/ 0 w 73"/>
                  <a:gd name="T45" fmla="*/ 110 h 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3"/>
                  <a:gd name="T70" fmla="*/ 0 h 63"/>
                  <a:gd name="T71" fmla="*/ 73 w 73"/>
                  <a:gd name="T72" fmla="*/ 63 h 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3" h="63">
                    <a:moveTo>
                      <a:pt x="0" y="60"/>
                    </a:moveTo>
                    <a:lnTo>
                      <a:pt x="6" y="54"/>
                    </a:lnTo>
                    <a:lnTo>
                      <a:pt x="2" y="54"/>
                    </a:lnTo>
                    <a:lnTo>
                      <a:pt x="4" y="42"/>
                    </a:lnTo>
                    <a:lnTo>
                      <a:pt x="22" y="32"/>
                    </a:lnTo>
                    <a:lnTo>
                      <a:pt x="28" y="24"/>
                    </a:lnTo>
                    <a:lnTo>
                      <a:pt x="28" y="22"/>
                    </a:lnTo>
                    <a:lnTo>
                      <a:pt x="52" y="8"/>
                    </a:lnTo>
                    <a:lnTo>
                      <a:pt x="60" y="8"/>
                    </a:lnTo>
                    <a:lnTo>
                      <a:pt x="68" y="0"/>
                    </a:lnTo>
                    <a:lnTo>
                      <a:pt x="72" y="2"/>
                    </a:lnTo>
                    <a:lnTo>
                      <a:pt x="64" y="12"/>
                    </a:lnTo>
                    <a:lnTo>
                      <a:pt x="60" y="14"/>
                    </a:lnTo>
                    <a:lnTo>
                      <a:pt x="54" y="18"/>
                    </a:lnTo>
                    <a:lnTo>
                      <a:pt x="40" y="32"/>
                    </a:lnTo>
                    <a:lnTo>
                      <a:pt x="36" y="34"/>
                    </a:lnTo>
                    <a:lnTo>
                      <a:pt x="34" y="42"/>
                    </a:lnTo>
                    <a:lnTo>
                      <a:pt x="28" y="44"/>
                    </a:lnTo>
                    <a:lnTo>
                      <a:pt x="26" y="50"/>
                    </a:lnTo>
                    <a:lnTo>
                      <a:pt x="18" y="52"/>
                    </a:lnTo>
                    <a:lnTo>
                      <a:pt x="14" y="52"/>
                    </a:lnTo>
                    <a:lnTo>
                      <a:pt x="6" y="62"/>
                    </a:lnTo>
                    <a:lnTo>
                      <a:pt x="0" y="6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44" name="Freeform 212"/>
              <p:cNvSpPr>
                <a:spLocks/>
              </p:cNvSpPr>
              <p:nvPr/>
            </p:nvSpPr>
            <p:spPr bwMode="ltGray">
              <a:xfrm>
                <a:off x="4728" y="2839"/>
                <a:ext cx="24" cy="19"/>
              </a:xfrm>
              <a:custGeom>
                <a:avLst/>
                <a:gdLst>
                  <a:gd name="T0" fmla="*/ 0 w 25"/>
                  <a:gd name="T1" fmla="*/ 25 h 17"/>
                  <a:gd name="T2" fmla="*/ 8 w 25"/>
                  <a:gd name="T3" fmla="*/ 28 h 17"/>
                  <a:gd name="T4" fmla="*/ 17 w 25"/>
                  <a:gd name="T5" fmla="*/ 13 h 17"/>
                  <a:gd name="T6" fmla="*/ 19 w 25"/>
                  <a:gd name="T7" fmla="*/ 0 h 17"/>
                  <a:gd name="T8" fmla="*/ 10 w 25"/>
                  <a:gd name="T9" fmla="*/ 0 h 17"/>
                  <a:gd name="T10" fmla="*/ 2 w 25"/>
                  <a:gd name="T11" fmla="*/ 11 h 17"/>
                  <a:gd name="T12" fmla="*/ 0 w 25"/>
                  <a:gd name="T13" fmla="*/ 25 h 17"/>
                  <a:gd name="T14" fmla="*/ 0 60000 65536"/>
                  <a:gd name="T15" fmla="*/ 0 60000 65536"/>
                  <a:gd name="T16" fmla="*/ 0 60000 65536"/>
                  <a:gd name="T17" fmla="*/ 0 60000 65536"/>
                  <a:gd name="T18" fmla="*/ 0 60000 65536"/>
                  <a:gd name="T19" fmla="*/ 0 60000 65536"/>
                  <a:gd name="T20" fmla="*/ 0 60000 65536"/>
                  <a:gd name="T21" fmla="*/ 0 w 25"/>
                  <a:gd name="T22" fmla="*/ 0 h 17"/>
                  <a:gd name="T23" fmla="*/ 25 w 2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7">
                    <a:moveTo>
                      <a:pt x="0" y="14"/>
                    </a:moveTo>
                    <a:lnTo>
                      <a:pt x="8" y="16"/>
                    </a:lnTo>
                    <a:lnTo>
                      <a:pt x="22" y="8"/>
                    </a:lnTo>
                    <a:lnTo>
                      <a:pt x="24" y="0"/>
                    </a:lnTo>
                    <a:lnTo>
                      <a:pt x="10" y="0"/>
                    </a:lnTo>
                    <a:lnTo>
                      <a:pt x="2" y="6"/>
                    </a:lnTo>
                    <a:lnTo>
                      <a:pt x="0" y="1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45" name="Freeform 213"/>
              <p:cNvSpPr>
                <a:spLocks/>
              </p:cNvSpPr>
              <p:nvPr/>
            </p:nvSpPr>
            <p:spPr bwMode="ltGray">
              <a:xfrm>
                <a:off x="4592" y="2738"/>
                <a:ext cx="130" cy="203"/>
              </a:xfrm>
              <a:custGeom>
                <a:avLst/>
                <a:gdLst>
                  <a:gd name="T0" fmla="*/ 111 w 131"/>
                  <a:gd name="T1" fmla="*/ 17 h 181"/>
                  <a:gd name="T2" fmla="*/ 105 w 131"/>
                  <a:gd name="T3" fmla="*/ 31 h 181"/>
                  <a:gd name="T4" fmla="*/ 81 w 131"/>
                  <a:gd name="T5" fmla="*/ 54 h 181"/>
                  <a:gd name="T6" fmla="*/ 64 w 131"/>
                  <a:gd name="T7" fmla="*/ 56 h 181"/>
                  <a:gd name="T8" fmla="*/ 50 w 131"/>
                  <a:gd name="T9" fmla="*/ 54 h 181"/>
                  <a:gd name="T10" fmla="*/ 42 w 131"/>
                  <a:gd name="T11" fmla="*/ 74 h 181"/>
                  <a:gd name="T12" fmla="*/ 30 w 131"/>
                  <a:gd name="T13" fmla="*/ 82 h 181"/>
                  <a:gd name="T14" fmla="*/ 22 w 131"/>
                  <a:gd name="T15" fmla="*/ 117 h 181"/>
                  <a:gd name="T16" fmla="*/ 18 w 131"/>
                  <a:gd name="T17" fmla="*/ 148 h 181"/>
                  <a:gd name="T18" fmla="*/ 12 w 131"/>
                  <a:gd name="T19" fmla="*/ 193 h 181"/>
                  <a:gd name="T20" fmla="*/ 0 w 131"/>
                  <a:gd name="T21" fmla="*/ 220 h 181"/>
                  <a:gd name="T22" fmla="*/ 4 w 131"/>
                  <a:gd name="T23" fmla="*/ 251 h 181"/>
                  <a:gd name="T24" fmla="*/ 12 w 131"/>
                  <a:gd name="T25" fmla="*/ 257 h 181"/>
                  <a:gd name="T26" fmla="*/ 8 w 131"/>
                  <a:gd name="T27" fmla="*/ 298 h 181"/>
                  <a:gd name="T28" fmla="*/ 12 w 131"/>
                  <a:gd name="T29" fmla="*/ 321 h 181"/>
                  <a:gd name="T30" fmla="*/ 32 w 131"/>
                  <a:gd name="T31" fmla="*/ 312 h 181"/>
                  <a:gd name="T32" fmla="*/ 28 w 131"/>
                  <a:gd name="T33" fmla="*/ 288 h 181"/>
                  <a:gd name="T34" fmla="*/ 32 w 131"/>
                  <a:gd name="T35" fmla="*/ 266 h 181"/>
                  <a:gd name="T36" fmla="*/ 34 w 131"/>
                  <a:gd name="T37" fmla="*/ 231 h 181"/>
                  <a:gd name="T38" fmla="*/ 36 w 131"/>
                  <a:gd name="T39" fmla="*/ 209 h 181"/>
                  <a:gd name="T40" fmla="*/ 48 w 131"/>
                  <a:gd name="T41" fmla="*/ 204 h 181"/>
                  <a:gd name="T42" fmla="*/ 40 w 131"/>
                  <a:gd name="T43" fmla="*/ 229 h 181"/>
                  <a:gd name="T44" fmla="*/ 50 w 131"/>
                  <a:gd name="T45" fmla="*/ 251 h 181"/>
                  <a:gd name="T46" fmla="*/ 50 w 131"/>
                  <a:gd name="T47" fmla="*/ 269 h 181"/>
                  <a:gd name="T48" fmla="*/ 58 w 131"/>
                  <a:gd name="T49" fmla="*/ 262 h 181"/>
                  <a:gd name="T50" fmla="*/ 71 w 131"/>
                  <a:gd name="T51" fmla="*/ 251 h 181"/>
                  <a:gd name="T52" fmla="*/ 67 w 131"/>
                  <a:gd name="T53" fmla="*/ 237 h 181"/>
                  <a:gd name="T54" fmla="*/ 65 w 131"/>
                  <a:gd name="T55" fmla="*/ 229 h 181"/>
                  <a:gd name="T56" fmla="*/ 64 w 131"/>
                  <a:gd name="T57" fmla="*/ 182 h 181"/>
                  <a:gd name="T58" fmla="*/ 64 w 131"/>
                  <a:gd name="T59" fmla="*/ 159 h 181"/>
                  <a:gd name="T60" fmla="*/ 71 w 131"/>
                  <a:gd name="T61" fmla="*/ 126 h 181"/>
                  <a:gd name="T62" fmla="*/ 87 w 131"/>
                  <a:gd name="T63" fmla="*/ 117 h 181"/>
                  <a:gd name="T64" fmla="*/ 75 w 131"/>
                  <a:gd name="T65" fmla="*/ 105 h 181"/>
                  <a:gd name="T66" fmla="*/ 65 w 131"/>
                  <a:gd name="T67" fmla="*/ 120 h 181"/>
                  <a:gd name="T68" fmla="*/ 54 w 131"/>
                  <a:gd name="T69" fmla="*/ 128 h 181"/>
                  <a:gd name="T70" fmla="*/ 44 w 131"/>
                  <a:gd name="T71" fmla="*/ 146 h 181"/>
                  <a:gd name="T72" fmla="*/ 34 w 131"/>
                  <a:gd name="T73" fmla="*/ 131 h 181"/>
                  <a:gd name="T74" fmla="*/ 38 w 131"/>
                  <a:gd name="T75" fmla="*/ 95 h 181"/>
                  <a:gd name="T76" fmla="*/ 52 w 131"/>
                  <a:gd name="T77" fmla="*/ 85 h 181"/>
                  <a:gd name="T78" fmla="*/ 65 w 131"/>
                  <a:gd name="T79" fmla="*/ 79 h 181"/>
                  <a:gd name="T80" fmla="*/ 83 w 131"/>
                  <a:gd name="T81" fmla="*/ 63 h 181"/>
                  <a:gd name="T82" fmla="*/ 101 w 131"/>
                  <a:gd name="T83" fmla="*/ 56 h 181"/>
                  <a:gd name="T84" fmla="*/ 115 w 131"/>
                  <a:gd name="T85" fmla="*/ 31 h 181"/>
                  <a:gd name="T86" fmla="*/ 125 w 131"/>
                  <a:gd name="T87" fmla="*/ 0 h 1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1"/>
                  <a:gd name="T133" fmla="*/ 0 h 181"/>
                  <a:gd name="T134" fmla="*/ 131 w 131"/>
                  <a:gd name="T135" fmla="*/ 181 h 18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1" h="181">
                    <a:moveTo>
                      <a:pt x="124" y="0"/>
                    </a:moveTo>
                    <a:lnTo>
                      <a:pt x="116" y="10"/>
                    </a:lnTo>
                    <a:lnTo>
                      <a:pt x="112" y="14"/>
                    </a:lnTo>
                    <a:lnTo>
                      <a:pt x="110" y="18"/>
                    </a:lnTo>
                    <a:lnTo>
                      <a:pt x="100" y="26"/>
                    </a:lnTo>
                    <a:lnTo>
                      <a:pt x="86" y="30"/>
                    </a:lnTo>
                    <a:lnTo>
                      <a:pt x="68" y="28"/>
                    </a:lnTo>
                    <a:lnTo>
                      <a:pt x="64" y="32"/>
                    </a:lnTo>
                    <a:lnTo>
                      <a:pt x="60" y="32"/>
                    </a:lnTo>
                    <a:lnTo>
                      <a:pt x="50" y="30"/>
                    </a:lnTo>
                    <a:lnTo>
                      <a:pt x="44" y="34"/>
                    </a:lnTo>
                    <a:lnTo>
                      <a:pt x="42" y="42"/>
                    </a:lnTo>
                    <a:lnTo>
                      <a:pt x="38" y="46"/>
                    </a:lnTo>
                    <a:lnTo>
                      <a:pt x="30" y="46"/>
                    </a:lnTo>
                    <a:lnTo>
                      <a:pt x="26" y="56"/>
                    </a:lnTo>
                    <a:lnTo>
                      <a:pt x="22" y="66"/>
                    </a:lnTo>
                    <a:lnTo>
                      <a:pt x="24" y="82"/>
                    </a:lnTo>
                    <a:lnTo>
                      <a:pt x="18" y="84"/>
                    </a:lnTo>
                    <a:lnTo>
                      <a:pt x="14" y="100"/>
                    </a:lnTo>
                    <a:lnTo>
                      <a:pt x="12" y="108"/>
                    </a:lnTo>
                    <a:lnTo>
                      <a:pt x="6" y="120"/>
                    </a:lnTo>
                    <a:lnTo>
                      <a:pt x="0" y="124"/>
                    </a:lnTo>
                    <a:lnTo>
                      <a:pt x="2" y="134"/>
                    </a:lnTo>
                    <a:lnTo>
                      <a:pt x="4" y="142"/>
                    </a:lnTo>
                    <a:lnTo>
                      <a:pt x="12" y="140"/>
                    </a:lnTo>
                    <a:lnTo>
                      <a:pt x="12" y="144"/>
                    </a:lnTo>
                    <a:lnTo>
                      <a:pt x="16" y="150"/>
                    </a:lnTo>
                    <a:lnTo>
                      <a:pt x="8" y="168"/>
                    </a:lnTo>
                    <a:lnTo>
                      <a:pt x="8" y="178"/>
                    </a:lnTo>
                    <a:lnTo>
                      <a:pt x="12" y="180"/>
                    </a:lnTo>
                    <a:lnTo>
                      <a:pt x="20" y="176"/>
                    </a:lnTo>
                    <a:lnTo>
                      <a:pt x="32" y="176"/>
                    </a:lnTo>
                    <a:lnTo>
                      <a:pt x="26" y="168"/>
                    </a:lnTo>
                    <a:lnTo>
                      <a:pt x="28" y="162"/>
                    </a:lnTo>
                    <a:lnTo>
                      <a:pt x="34" y="158"/>
                    </a:lnTo>
                    <a:lnTo>
                      <a:pt x="32" y="150"/>
                    </a:lnTo>
                    <a:lnTo>
                      <a:pt x="34" y="142"/>
                    </a:lnTo>
                    <a:lnTo>
                      <a:pt x="34" y="130"/>
                    </a:lnTo>
                    <a:lnTo>
                      <a:pt x="32" y="120"/>
                    </a:lnTo>
                    <a:lnTo>
                      <a:pt x="36" y="118"/>
                    </a:lnTo>
                    <a:lnTo>
                      <a:pt x="38" y="114"/>
                    </a:lnTo>
                    <a:lnTo>
                      <a:pt x="48" y="114"/>
                    </a:lnTo>
                    <a:lnTo>
                      <a:pt x="42" y="120"/>
                    </a:lnTo>
                    <a:lnTo>
                      <a:pt x="40" y="128"/>
                    </a:lnTo>
                    <a:lnTo>
                      <a:pt x="46" y="136"/>
                    </a:lnTo>
                    <a:lnTo>
                      <a:pt x="50" y="142"/>
                    </a:lnTo>
                    <a:lnTo>
                      <a:pt x="48" y="146"/>
                    </a:lnTo>
                    <a:lnTo>
                      <a:pt x="50" y="152"/>
                    </a:lnTo>
                    <a:lnTo>
                      <a:pt x="62" y="152"/>
                    </a:lnTo>
                    <a:lnTo>
                      <a:pt x="58" y="148"/>
                    </a:lnTo>
                    <a:lnTo>
                      <a:pt x="66" y="142"/>
                    </a:lnTo>
                    <a:lnTo>
                      <a:pt x="76" y="142"/>
                    </a:lnTo>
                    <a:lnTo>
                      <a:pt x="74" y="134"/>
                    </a:lnTo>
                    <a:lnTo>
                      <a:pt x="72" y="134"/>
                    </a:lnTo>
                    <a:lnTo>
                      <a:pt x="70" y="130"/>
                    </a:lnTo>
                    <a:lnTo>
                      <a:pt x="68" y="128"/>
                    </a:lnTo>
                    <a:lnTo>
                      <a:pt x="70" y="116"/>
                    </a:lnTo>
                    <a:lnTo>
                      <a:pt x="64" y="102"/>
                    </a:lnTo>
                    <a:lnTo>
                      <a:pt x="58" y="96"/>
                    </a:lnTo>
                    <a:lnTo>
                      <a:pt x="64" y="90"/>
                    </a:lnTo>
                    <a:lnTo>
                      <a:pt x="72" y="84"/>
                    </a:lnTo>
                    <a:lnTo>
                      <a:pt x="76" y="70"/>
                    </a:lnTo>
                    <a:lnTo>
                      <a:pt x="84" y="64"/>
                    </a:lnTo>
                    <a:lnTo>
                      <a:pt x="92" y="66"/>
                    </a:lnTo>
                    <a:lnTo>
                      <a:pt x="90" y="58"/>
                    </a:lnTo>
                    <a:lnTo>
                      <a:pt x="80" y="60"/>
                    </a:lnTo>
                    <a:lnTo>
                      <a:pt x="76" y="64"/>
                    </a:lnTo>
                    <a:lnTo>
                      <a:pt x="66" y="68"/>
                    </a:lnTo>
                    <a:lnTo>
                      <a:pt x="62" y="72"/>
                    </a:lnTo>
                    <a:lnTo>
                      <a:pt x="54" y="72"/>
                    </a:lnTo>
                    <a:lnTo>
                      <a:pt x="46" y="80"/>
                    </a:lnTo>
                    <a:lnTo>
                      <a:pt x="44" y="82"/>
                    </a:lnTo>
                    <a:lnTo>
                      <a:pt x="38" y="78"/>
                    </a:lnTo>
                    <a:lnTo>
                      <a:pt x="34" y="74"/>
                    </a:lnTo>
                    <a:lnTo>
                      <a:pt x="36" y="66"/>
                    </a:lnTo>
                    <a:lnTo>
                      <a:pt x="38" y="54"/>
                    </a:lnTo>
                    <a:lnTo>
                      <a:pt x="46" y="48"/>
                    </a:lnTo>
                    <a:lnTo>
                      <a:pt x="52" y="48"/>
                    </a:lnTo>
                    <a:lnTo>
                      <a:pt x="60" y="42"/>
                    </a:lnTo>
                    <a:lnTo>
                      <a:pt x="66" y="44"/>
                    </a:lnTo>
                    <a:lnTo>
                      <a:pt x="78" y="36"/>
                    </a:lnTo>
                    <a:lnTo>
                      <a:pt x="88" y="36"/>
                    </a:lnTo>
                    <a:lnTo>
                      <a:pt x="102" y="38"/>
                    </a:lnTo>
                    <a:lnTo>
                      <a:pt x="106" y="32"/>
                    </a:lnTo>
                    <a:lnTo>
                      <a:pt x="112" y="32"/>
                    </a:lnTo>
                    <a:lnTo>
                      <a:pt x="120" y="18"/>
                    </a:lnTo>
                    <a:lnTo>
                      <a:pt x="124" y="10"/>
                    </a:lnTo>
                    <a:lnTo>
                      <a:pt x="130" y="0"/>
                    </a:lnTo>
                    <a:lnTo>
                      <a:pt x="12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46" name="Freeform 214"/>
              <p:cNvSpPr>
                <a:spLocks/>
              </p:cNvSpPr>
              <p:nvPr/>
            </p:nvSpPr>
            <p:spPr bwMode="ltGray">
              <a:xfrm>
                <a:off x="4809" y="2899"/>
                <a:ext cx="19" cy="30"/>
              </a:xfrm>
              <a:custGeom>
                <a:avLst/>
                <a:gdLst>
                  <a:gd name="T0" fmla="*/ 4 w 19"/>
                  <a:gd name="T1" fmla="*/ 16 h 27"/>
                  <a:gd name="T2" fmla="*/ 12 w 19"/>
                  <a:gd name="T3" fmla="*/ 2 h 27"/>
                  <a:gd name="T4" fmla="*/ 18 w 19"/>
                  <a:gd name="T5" fmla="*/ 0 h 27"/>
                  <a:gd name="T6" fmla="*/ 14 w 19"/>
                  <a:gd name="T7" fmla="*/ 13 h 27"/>
                  <a:gd name="T8" fmla="*/ 8 w 19"/>
                  <a:gd name="T9" fmla="*/ 33 h 27"/>
                  <a:gd name="T10" fmla="*/ 0 w 19"/>
                  <a:gd name="T11" fmla="*/ 44 h 27"/>
                  <a:gd name="T12" fmla="*/ 4 w 19"/>
                  <a:gd name="T13" fmla="*/ 16 h 27"/>
                  <a:gd name="T14" fmla="*/ 0 60000 65536"/>
                  <a:gd name="T15" fmla="*/ 0 60000 65536"/>
                  <a:gd name="T16" fmla="*/ 0 60000 65536"/>
                  <a:gd name="T17" fmla="*/ 0 60000 65536"/>
                  <a:gd name="T18" fmla="*/ 0 60000 65536"/>
                  <a:gd name="T19" fmla="*/ 0 60000 65536"/>
                  <a:gd name="T20" fmla="*/ 0 60000 65536"/>
                  <a:gd name="T21" fmla="*/ 0 w 19"/>
                  <a:gd name="T22" fmla="*/ 0 h 27"/>
                  <a:gd name="T23" fmla="*/ 19 w 19"/>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7">
                    <a:moveTo>
                      <a:pt x="4" y="10"/>
                    </a:moveTo>
                    <a:lnTo>
                      <a:pt x="12" y="2"/>
                    </a:lnTo>
                    <a:lnTo>
                      <a:pt x="18" y="0"/>
                    </a:lnTo>
                    <a:lnTo>
                      <a:pt x="14" y="8"/>
                    </a:lnTo>
                    <a:lnTo>
                      <a:pt x="8" y="20"/>
                    </a:lnTo>
                    <a:lnTo>
                      <a:pt x="0" y="26"/>
                    </a:lnTo>
                    <a:lnTo>
                      <a:pt x="4"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47" name="Freeform 215"/>
              <p:cNvSpPr>
                <a:spLocks/>
              </p:cNvSpPr>
              <p:nvPr/>
            </p:nvSpPr>
            <p:spPr bwMode="ltGray">
              <a:xfrm>
                <a:off x="4759" y="2707"/>
                <a:ext cx="29" cy="66"/>
              </a:xfrm>
              <a:custGeom>
                <a:avLst/>
                <a:gdLst>
                  <a:gd name="T0" fmla="*/ 12 w 29"/>
                  <a:gd name="T1" fmla="*/ 60 h 59"/>
                  <a:gd name="T2" fmla="*/ 28 w 29"/>
                  <a:gd name="T3" fmla="*/ 63 h 59"/>
                  <a:gd name="T4" fmla="*/ 18 w 29"/>
                  <a:gd name="T5" fmla="*/ 49 h 59"/>
                  <a:gd name="T6" fmla="*/ 20 w 29"/>
                  <a:gd name="T7" fmla="*/ 35 h 59"/>
                  <a:gd name="T8" fmla="*/ 28 w 29"/>
                  <a:gd name="T9" fmla="*/ 21 h 59"/>
                  <a:gd name="T10" fmla="*/ 20 w 29"/>
                  <a:gd name="T11" fmla="*/ 21 h 59"/>
                  <a:gd name="T12" fmla="*/ 12 w 29"/>
                  <a:gd name="T13" fmla="*/ 43 h 59"/>
                  <a:gd name="T14" fmla="*/ 8 w 29"/>
                  <a:gd name="T15" fmla="*/ 39 h 59"/>
                  <a:gd name="T16" fmla="*/ 12 w 29"/>
                  <a:gd name="T17" fmla="*/ 25 h 59"/>
                  <a:gd name="T18" fmla="*/ 6 w 29"/>
                  <a:gd name="T19" fmla="*/ 11 h 59"/>
                  <a:gd name="T20" fmla="*/ 8 w 29"/>
                  <a:gd name="T21" fmla="*/ 0 h 59"/>
                  <a:gd name="T22" fmla="*/ 0 w 29"/>
                  <a:gd name="T23" fmla="*/ 35 h 59"/>
                  <a:gd name="T24" fmla="*/ 6 w 29"/>
                  <a:gd name="T25" fmla="*/ 54 h 59"/>
                  <a:gd name="T26" fmla="*/ 6 w 29"/>
                  <a:gd name="T27" fmla="*/ 67 h 59"/>
                  <a:gd name="T28" fmla="*/ 6 w 29"/>
                  <a:gd name="T29" fmla="*/ 87 h 59"/>
                  <a:gd name="T30" fmla="*/ 20 w 29"/>
                  <a:gd name="T31" fmla="*/ 103 h 59"/>
                  <a:gd name="T32" fmla="*/ 12 w 29"/>
                  <a:gd name="T33" fmla="*/ 81 h 59"/>
                  <a:gd name="T34" fmla="*/ 12 w 29"/>
                  <a:gd name="T35" fmla="*/ 60 h 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59"/>
                  <a:gd name="T56" fmla="*/ 29 w 29"/>
                  <a:gd name="T57" fmla="*/ 59 h 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59">
                    <a:moveTo>
                      <a:pt x="12" y="34"/>
                    </a:moveTo>
                    <a:lnTo>
                      <a:pt x="28" y="36"/>
                    </a:lnTo>
                    <a:lnTo>
                      <a:pt x="18" y="28"/>
                    </a:lnTo>
                    <a:lnTo>
                      <a:pt x="20" y="20"/>
                    </a:lnTo>
                    <a:lnTo>
                      <a:pt x="28" y="12"/>
                    </a:lnTo>
                    <a:lnTo>
                      <a:pt x="20" y="12"/>
                    </a:lnTo>
                    <a:lnTo>
                      <a:pt x="12" y="24"/>
                    </a:lnTo>
                    <a:lnTo>
                      <a:pt x="8" y="22"/>
                    </a:lnTo>
                    <a:lnTo>
                      <a:pt x="12" y="14"/>
                    </a:lnTo>
                    <a:lnTo>
                      <a:pt x="6" y="6"/>
                    </a:lnTo>
                    <a:lnTo>
                      <a:pt x="8" y="0"/>
                    </a:lnTo>
                    <a:lnTo>
                      <a:pt x="0" y="20"/>
                    </a:lnTo>
                    <a:lnTo>
                      <a:pt x="6" y="30"/>
                    </a:lnTo>
                    <a:lnTo>
                      <a:pt x="6" y="38"/>
                    </a:lnTo>
                    <a:lnTo>
                      <a:pt x="6" y="50"/>
                    </a:lnTo>
                    <a:lnTo>
                      <a:pt x="20" y="58"/>
                    </a:lnTo>
                    <a:lnTo>
                      <a:pt x="12" y="46"/>
                    </a:lnTo>
                    <a:lnTo>
                      <a:pt x="12" y="3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48" name="Freeform 216"/>
              <p:cNvSpPr>
                <a:spLocks/>
              </p:cNvSpPr>
              <p:nvPr/>
            </p:nvSpPr>
            <p:spPr bwMode="ltGray">
              <a:xfrm>
                <a:off x="4774" y="2691"/>
                <a:ext cx="12" cy="24"/>
              </a:xfrm>
              <a:custGeom>
                <a:avLst/>
                <a:gdLst>
                  <a:gd name="T0" fmla="*/ 4 w 13"/>
                  <a:gd name="T1" fmla="*/ 0 h 21"/>
                  <a:gd name="T2" fmla="*/ 0 w 13"/>
                  <a:gd name="T3" fmla="*/ 19 h 21"/>
                  <a:gd name="T4" fmla="*/ 2 w 13"/>
                  <a:gd name="T5" fmla="*/ 39 h 21"/>
                  <a:gd name="T6" fmla="*/ 7 w 13"/>
                  <a:gd name="T7" fmla="*/ 24 h 21"/>
                  <a:gd name="T8" fmla="*/ 4 w 13"/>
                  <a:gd name="T9" fmla="*/ 0 h 21"/>
                  <a:gd name="T10" fmla="*/ 0 60000 65536"/>
                  <a:gd name="T11" fmla="*/ 0 60000 65536"/>
                  <a:gd name="T12" fmla="*/ 0 60000 65536"/>
                  <a:gd name="T13" fmla="*/ 0 60000 65536"/>
                  <a:gd name="T14" fmla="*/ 0 60000 65536"/>
                  <a:gd name="T15" fmla="*/ 0 w 13"/>
                  <a:gd name="T16" fmla="*/ 0 h 21"/>
                  <a:gd name="T17" fmla="*/ 13 w 13"/>
                  <a:gd name="T18" fmla="*/ 21 h 21"/>
                </a:gdLst>
                <a:ahLst/>
                <a:cxnLst>
                  <a:cxn ang="T10">
                    <a:pos x="T0" y="T1"/>
                  </a:cxn>
                  <a:cxn ang="T11">
                    <a:pos x="T2" y="T3"/>
                  </a:cxn>
                  <a:cxn ang="T12">
                    <a:pos x="T4" y="T5"/>
                  </a:cxn>
                  <a:cxn ang="T13">
                    <a:pos x="T6" y="T7"/>
                  </a:cxn>
                  <a:cxn ang="T14">
                    <a:pos x="T8" y="T9"/>
                  </a:cxn>
                </a:cxnLst>
                <a:rect l="T15" t="T16" r="T17" b="T18"/>
                <a:pathLst>
                  <a:path w="13" h="21">
                    <a:moveTo>
                      <a:pt x="4" y="0"/>
                    </a:moveTo>
                    <a:lnTo>
                      <a:pt x="0" y="10"/>
                    </a:lnTo>
                    <a:lnTo>
                      <a:pt x="2" y="20"/>
                    </a:lnTo>
                    <a:lnTo>
                      <a:pt x="12" y="12"/>
                    </a:lnTo>
                    <a:lnTo>
                      <a:pt x="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49" name="Freeform 217"/>
              <p:cNvSpPr>
                <a:spLocks/>
              </p:cNvSpPr>
              <p:nvPr/>
            </p:nvSpPr>
            <p:spPr bwMode="ltGray">
              <a:xfrm>
                <a:off x="4413" y="2723"/>
                <a:ext cx="191" cy="206"/>
              </a:xfrm>
              <a:custGeom>
                <a:avLst/>
                <a:gdLst>
                  <a:gd name="T0" fmla="*/ 172 w 191"/>
                  <a:gd name="T1" fmla="*/ 20 h 185"/>
                  <a:gd name="T2" fmla="*/ 162 w 191"/>
                  <a:gd name="T3" fmla="*/ 30 h 185"/>
                  <a:gd name="T4" fmla="*/ 164 w 191"/>
                  <a:gd name="T5" fmla="*/ 37 h 185"/>
                  <a:gd name="T6" fmla="*/ 174 w 191"/>
                  <a:gd name="T7" fmla="*/ 78 h 185"/>
                  <a:gd name="T8" fmla="*/ 190 w 191"/>
                  <a:gd name="T9" fmla="*/ 107 h 185"/>
                  <a:gd name="T10" fmla="*/ 174 w 191"/>
                  <a:gd name="T11" fmla="*/ 111 h 185"/>
                  <a:gd name="T12" fmla="*/ 170 w 191"/>
                  <a:gd name="T13" fmla="*/ 120 h 185"/>
                  <a:gd name="T14" fmla="*/ 162 w 191"/>
                  <a:gd name="T15" fmla="*/ 139 h 185"/>
                  <a:gd name="T16" fmla="*/ 160 w 191"/>
                  <a:gd name="T17" fmla="*/ 182 h 185"/>
                  <a:gd name="T18" fmla="*/ 154 w 191"/>
                  <a:gd name="T19" fmla="*/ 198 h 185"/>
                  <a:gd name="T20" fmla="*/ 142 w 191"/>
                  <a:gd name="T21" fmla="*/ 206 h 185"/>
                  <a:gd name="T22" fmla="*/ 138 w 191"/>
                  <a:gd name="T23" fmla="*/ 229 h 185"/>
                  <a:gd name="T24" fmla="*/ 146 w 191"/>
                  <a:gd name="T25" fmla="*/ 241 h 185"/>
                  <a:gd name="T26" fmla="*/ 138 w 191"/>
                  <a:gd name="T27" fmla="*/ 259 h 185"/>
                  <a:gd name="T28" fmla="*/ 132 w 191"/>
                  <a:gd name="T29" fmla="*/ 276 h 185"/>
                  <a:gd name="T30" fmla="*/ 110 w 191"/>
                  <a:gd name="T31" fmla="*/ 313 h 185"/>
                  <a:gd name="T32" fmla="*/ 100 w 191"/>
                  <a:gd name="T33" fmla="*/ 315 h 185"/>
                  <a:gd name="T34" fmla="*/ 96 w 191"/>
                  <a:gd name="T35" fmla="*/ 287 h 185"/>
                  <a:gd name="T36" fmla="*/ 78 w 191"/>
                  <a:gd name="T37" fmla="*/ 302 h 185"/>
                  <a:gd name="T38" fmla="*/ 66 w 191"/>
                  <a:gd name="T39" fmla="*/ 304 h 185"/>
                  <a:gd name="T40" fmla="*/ 52 w 191"/>
                  <a:gd name="T41" fmla="*/ 307 h 185"/>
                  <a:gd name="T42" fmla="*/ 54 w 191"/>
                  <a:gd name="T43" fmla="*/ 284 h 185"/>
                  <a:gd name="T44" fmla="*/ 44 w 191"/>
                  <a:gd name="T45" fmla="*/ 298 h 185"/>
                  <a:gd name="T46" fmla="*/ 28 w 191"/>
                  <a:gd name="T47" fmla="*/ 295 h 185"/>
                  <a:gd name="T48" fmla="*/ 22 w 191"/>
                  <a:gd name="T49" fmla="*/ 256 h 185"/>
                  <a:gd name="T50" fmla="*/ 22 w 191"/>
                  <a:gd name="T51" fmla="*/ 241 h 185"/>
                  <a:gd name="T52" fmla="*/ 14 w 191"/>
                  <a:gd name="T53" fmla="*/ 245 h 185"/>
                  <a:gd name="T54" fmla="*/ 2 w 191"/>
                  <a:gd name="T55" fmla="*/ 193 h 185"/>
                  <a:gd name="T56" fmla="*/ 8 w 191"/>
                  <a:gd name="T57" fmla="*/ 157 h 185"/>
                  <a:gd name="T58" fmla="*/ 10 w 191"/>
                  <a:gd name="T59" fmla="*/ 139 h 185"/>
                  <a:gd name="T60" fmla="*/ 18 w 191"/>
                  <a:gd name="T61" fmla="*/ 145 h 185"/>
                  <a:gd name="T62" fmla="*/ 36 w 191"/>
                  <a:gd name="T63" fmla="*/ 167 h 185"/>
                  <a:gd name="T64" fmla="*/ 50 w 191"/>
                  <a:gd name="T65" fmla="*/ 161 h 185"/>
                  <a:gd name="T66" fmla="*/ 70 w 191"/>
                  <a:gd name="T67" fmla="*/ 150 h 185"/>
                  <a:gd name="T68" fmla="*/ 86 w 191"/>
                  <a:gd name="T69" fmla="*/ 118 h 185"/>
                  <a:gd name="T70" fmla="*/ 92 w 191"/>
                  <a:gd name="T71" fmla="*/ 120 h 185"/>
                  <a:gd name="T72" fmla="*/ 104 w 191"/>
                  <a:gd name="T73" fmla="*/ 109 h 185"/>
                  <a:gd name="T74" fmla="*/ 116 w 191"/>
                  <a:gd name="T75" fmla="*/ 86 h 185"/>
                  <a:gd name="T76" fmla="*/ 128 w 191"/>
                  <a:gd name="T77" fmla="*/ 58 h 185"/>
                  <a:gd name="T78" fmla="*/ 130 w 191"/>
                  <a:gd name="T79" fmla="*/ 33 h 185"/>
                  <a:gd name="T80" fmla="*/ 132 w 191"/>
                  <a:gd name="T81" fmla="*/ 20 h 185"/>
                  <a:gd name="T82" fmla="*/ 164 w 191"/>
                  <a:gd name="T83" fmla="*/ 0 h 1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1"/>
                  <a:gd name="T127" fmla="*/ 0 h 185"/>
                  <a:gd name="T128" fmla="*/ 191 w 191"/>
                  <a:gd name="T129" fmla="*/ 185 h 1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1" h="185">
                    <a:moveTo>
                      <a:pt x="164" y="0"/>
                    </a:moveTo>
                    <a:lnTo>
                      <a:pt x="172" y="12"/>
                    </a:lnTo>
                    <a:lnTo>
                      <a:pt x="154" y="14"/>
                    </a:lnTo>
                    <a:lnTo>
                      <a:pt x="162" y="18"/>
                    </a:lnTo>
                    <a:lnTo>
                      <a:pt x="156" y="22"/>
                    </a:lnTo>
                    <a:lnTo>
                      <a:pt x="164" y="22"/>
                    </a:lnTo>
                    <a:lnTo>
                      <a:pt x="178" y="40"/>
                    </a:lnTo>
                    <a:lnTo>
                      <a:pt x="174" y="46"/>
                    </a:lnTo>
                    <a:lnTo>
                      <a:pt x="186" y="58"/>
                    </a:lnTo>
                    <a:lnTo>
                      <a:pt x="190" y="62"/>
                    </a:lnTo>
                    <a:lnTo>
                      <a:pt x="186" y="66"/>
                    </a:lnTo>
                    <a:lnTo>
                      <a:pt x="174" y="66"/>
                    </a:lnTo>
                    <a:lnTo>
                      <a:pt x="176" y="68"/>
                    </a:lnTo>
                    <a:lnTo>
                      <a:pt x="170" y="70"/>
                    </a:lnTo>
                    <a:lnTo>
                      <a:pt x="166" y="72"/>
                    </a:lnTo>
                    <a:lnTo>
                      <a:pt x="162" y="82"/>
                    </a:lnTo>
                    <a:lnTo>
                      <a:pt x="160" y="100"/>
                    </a:lnTo>
                    <a:lnTo>
                      <a:pt x="160" y="106"/>
                    </a:lnTo>
                    <a:lnTo>
                      <a:pt x="154" y="108"/>
                    </a:lnTo>
                    <a:lnTo>
                      <a:pt x="154" y="116"/>
                    </a:lnTo>
                    <a:lnTo>
                      <a:pt x="146" y="116"/>
                    </a:lnTo>
                    <a:lnTo>
                      <a:pt x="142" y="120"/>
                    </a:lnTo>
                    <a:lnTo>
                      <a:pt x="138" y="126"/>
                    </a:lnTo>
                    <a:lnTo>
                      <a:pt x="138" y="134"/>
                    </a:lnTo>
                    <a:lnTo>
                      <a:pt x="142" y="138"/>
                    </a:lnTo>
                    <a:lnTo>
                      <a:pt x="146" y="140"/>
                    </a:lnTo>
                    <a:lnTo>
                      <a:pt x="140" y="144"/>
                    </a:lnTo>
                    <a:lnTo>
                      <a:pt x="138" y="152"/>
                    </a:lnTo>
                    <a:lnTo>
                      <a:pt x="134" y="154"/>
                    </a:lnTo>
                    <a:lnTo>
                      <a:pt x="132" y="162"/>
                    </a:lnTo>
                    <a:lnTo>
                      <a:pt x="120" y="174"/>
                    </a:lnTo>
                    <a:lnTo>
                      <a:pt x="110" y="182"/>
                    </a:lnTo>
                    <a:lnTo>
                      <a:pt x="106" y="184"/>
                    </a:lnTo>
                    <a:lnTo>
                      <a:pt x="100" y="184"/>
                    </a:lnTo>
                    <a:lnTo>
                      <a:pt x="100" y="172"/>
                    </a:lnTo>
                    <a:lnTo>
                      <a:pt x="96" y="168"/>
                    </a:lnTo>
                    <a:lnTo>
                      <a:pt x="90" y="174"/>
                    </a:lnTo>
                    <a:lnTo>
                      <a:pt x="78" y="176"/>
                    </a:lnTo>
                    <a:lnTo>
                      <a:pt x="74" y="172"/>
                    </a:lnTo>
                    <a:lnTo>
                      <a:pt x="66" y="178"/>
                    </a:lnTo>
                    <a:lnTo>
                      <a:pt x="60" y="176"/>
                    </a:lnTo>
                    <a:lnTo>
                      <a:pt x="52" y="180"/>
                    </a:lnTo>
                    <a:lnTo>
                      <a:pt x="54" y="174"/>
                    </a:lnTo>
                    <a:lnTo>
                      <a:pt x="54" y="166"/>
                    </a:lnTo>
                    <a:lnTo>
                      <a:pt x="50" y="168"/>
                    </a:lnTo>
                    <a:lnTo>
                      <a:pt x="44" y="174"/>
                    </a:lnTo>
                    <a:lnTo>
                      <a:pt x="32" y="172"/>
                    </a:lnTo>
                    <a:lnTo>
                      <a:pt x="28" y="172"/>
                    </a:lnTo>
                    <a:lnTo>
                      <a:pt x="22" y="158"/>
                    </a:lnTo>
                    <a:lnTo>
                      <a:pt x="22" y="150"/>
                    </a:lnTo>
                    <a:lnTo>
                      <a:pt x="26" y="148"/>
                    </a:lnTo>
                    <a:lnTo>
                      <a:pt x="22" y="140"/>
                    </a:lnTo>
                    <a:lnTo>
                      <a:pt x="18" y="140"/>
                    </a:lnTo>
                    <a:lnTo>
                      <a:pt x="14" y="144"/>
                    </a:lnTo>
                    <a:lnTo>
                      <a:pt x="10" y="124"/>
                    </a:lnTo>
                    <a:lnTo>
                      <a:pt x="2" y="112"/>
                    </a:lnTo>
                    <a:lnTo>
                      <a:pt x="0" y="104"/>
                    </a:lnTo>
                    <a:lnTo>
                      <a:pt x="8" y="92"/>
                    </a:lnTo>
                    <a:lnTo>
                      <a:pt x="10" y="88"/>
                    </a:lnTo>
                    <a:lnTo>
                      <a:pt x="10" y="82"/>
                    </a:lnTo>
                    <a:lnTo>
                      <a:pt x="18" y="78"/>
                    </a:lnTo>
                    <a:lnTo>
                      <a:pt x="18" y="84"/>
                    </a:lnTo>
                    <a:lnTo>
                      <a:pt x="32" y="94"/>
                    </a:lnTo>
                    <a:lnTo>
                      <a:pt x="36" y="98"/>
                    </a:lnTo>
                    <a:lnTo>
                      <a:pt x="42" y="98"/>
                    </a:lnTo>
                    <a:lnTo>
                      <a:pt x="50" y="94"/>
                    </a:lnTo>
                    <a:lnTo>
                      <a:pt x="66" y="92"/>
                    </a:lnTo>
                    <a:lnTo>
                      <a:pt x="70" y="88"/>
                    </a:lnTo>
                    <a:lnTo>
                      <a:pt x="74" y="76"/>
                    </a:lnTo>
                    <a:lnTo>
                      <a:pt x="86" y="68"/>
                    </a:lnTo>
                    <a:lnTo>
                      <a:pt x="88" y="74"/>
                    </a:lnTo>
                    <a:lnTo>
                      <a:pt x="92" y="70"/>
                    </a:lnTo>
                    <a:lnTo>
                      <a:pt x="100" y="70"/>
                    </a:lnTo>
                    <a:lnTo>
                      <a:pt x="104" y="64"/>
                    </a:lnTo>
                    <a:lnTo>
                      <a:pt x="114" y="60"/>
                    </a:lnTo>
                    <a:lnTo>
                      <a:pt x="116" y="50"/>
                    </a:lnTo>
                    <a:lnTo>
                      <a:pt x="122" y="40"/>
                    </a:lnTo>
                    <a:lnTo>
                      <a:pt x="128" y="34"/>
                    </a:lnTo>
                    <a:lnTo>
                      <a:pt x="126" y="26"/>
                    </a:lnTo>
                    <a:lnTo>
                      <a:pt x="130" y="20"/>
                    </a:lnTo>
                    <a:lnTo>
                      <a:pt x="132" y="16"/>
                    </a:lnTo>
                    <a:lnTo>
                      <a:pt x="132" y="12"/>
                    </a:lnTo>
                    <a:lnTo>
                      <a:pt x="142" y="6"/>
                    </a:lnTo>
                    <a:lnTo>
                      <a:pt x="16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50" name="Freeform 218"/>
              <p:cNvSpPr>
                <a:spLocks/>
              </p:cNvSpPr>
              <p:nvPr/>
            </p:nvSpPr>
            <p:spPr bwMode="ltGray">
              <a:xfrm>
                <a:off x="4479" y="2347"/>
                <a:ext cx="17" cy="25"/>
              </a:xfrm>
              <a:custGeom>
                <a:avLst/>
                <a:gdLst>
                  <a:gd name="T0" fmla="*/ 0 w 17"/>
                  <a:gd name="T1" fmla="*/ 0 h 23"/>
                  <a:gd name="T2" fmla="*/ 2 w 17"/>
                  <a:gd name="T3" fmla="*/ 20 h 23"/>
                  <a:gd name="T4" fmla="*/ 8 w 17"/>
                  <a:gd name="T5" fmla="*/ 33 h 23"/>
                  <a:gd name="T6" fmla="*/ 16 w 17"/>
                  <a:gd name="T7" fmla="*/ 24 h 23"/>
                  <a:gd name="T8" fmla="*/ 16 w 17"/>
                  <a:gd name="T9" fmla="*/ 0 h 23"/>
                  <a:gd name="T10" fmla="*/ 0 w 17"/>
                  <a:gd name="T11" fmla="*/ 0 h 23"/>
                  <a:gd name="T12" fmla="*/ 0 60000 65536"/>
                  <a:gd name="T13" fmla="*/ 0 60000 65536"/>
                  <a:gd name="T14" fmla="*/ 0 60000 65536"/>
                  <a:gd name="T15" fmla="*/ 0 60000 65536"/>
                  <a:gd name="T16" fmla="*/ 0 60000 65536"/>
                  <a:gd name="T17" fmla="*/ 0 60000 65536"/>
                  <a:gd name="T18" fmla="*/ 0 w 17"/>
                  <a:gd name="T19" fmla="*/ 0 h 23"/>
                  <a:gd name="T20" fmla="*/ 17 w 17"/>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7" h="23">
                    <a:moveTo>
                      <a:pt x="0" y="0"/>
                    </a:moveTo>
                    <a:lnTo>
                      <a:pt x="2" y="14"/>
                    </a:lnTo>
                    <a:lnTo>
                      <a:pt x="8" y="22"/>
                    </a:lnTo>
                    <a:lnTo>
                      <a:pt x="16" y="16"/>
                    </a:lnTo>
                    <a:lnTo>
                      <a:pt x="16" y="0"/>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51" name="Freeform 219"/>
              <p:cNvSpPr>
                <a:spLocks/>
              </p:cNvSpPr>
              <p:nvPr/>
            </p:nvSpPr>
            <p:spPr bwMode="ltGray">
              <a:xfrm>
                <a:off x="4462" y="2362"/>
                <a:ext cx="10" cy="15"/>
              </a:xfrm>
              <a:custGeom>
                <a:avLst/>
                <a:gdLst>
                  <a:gd name="T0" fmla="*/ 2 w 11"/>
                  <a:gd name="T1" fmla="*/ 2 h 13"/>
                  <a:gd name="T2" fmla="*/ 0 w 11"/>
                  <a:gd name="T3" fmla="*/ 24 h 13"/>
                  <a:gd name="T4" fmla="*/ 5 w 11"/>
                  <a:gd name="T5" fmla="*/ 24 h 13"/>
                  <a:gd name="T6" fmla="*/ 5 w 11"/>
                  <a:gd name="T7" fmla="*/ 0 h 13"/>
                  <a:gd name="T8" fmla="*/ 2 w 11"/>
                  <a:gd name="T9" fmla="*/ 2 h 13"/>
                  <a:gd name="T10" fmla="*/ 0 60000 65536"/>
                  <a:gd name="T11" fmla="*/ 0 60000 65536"/>
                  <a:gd name="T12" fmla="*/ 0 60000 65536"/>
                  <a:gd name="T13" fmla="*/ 0 60000 65536"/>
                  <a:gd name="T14" fmla="*/ 0 60000 65536"/>
                  <a:gd name="T15" fmla="*/ 0 w 11"/>
                  <a:gd name="T16" fmla="*/ 0 h 13"/>
                  <a:gd name="T17" fmla="*/ 11 w 11"/>
                  <a:gd name="T18" fmla="*/ 13 h 13"/>
                </a:gdLst>
                <a:ahLst/>
                <a:cxnLst>
                  <a:cxn ang="T10">
                    <a:pos x="T0" y="T1"/>
                  </a:cxn>
                  <a:cxn ang="T11">
                    <a:pos x="T2" y="T3"/>
                  </a:cxn>
                  <a:cxn ang="T12">
                    <a:pos x="T4" y="T5"/>
                  </a:cxn>
                  <a:cxn ang="T13">
                    <a:pos x="T6" y="T7"/>
                  </a:cxn>
                  <a:cxn ang="T14">
                    <a:pos x="T8" y="T9"/>
                  </a:cxn>
                </a:cxnLst>
                <a:rect l="T15" t="T16" r="T17" b="T18"/>
                <a:pathLst>
                  <a:path w="11" h="13">
                    <a:moveTo>
                      <a:pt x="2" y="2"/>
                    </a:moveTo>
                    <a:lnTo>
                      <a:pt x="0" y="12"/>
                    </a:lnTo>
                    <a:lnTo>
                      <a:pt x="10" y="12"/>
                    </a:lnTo>
                    <a:lnTo>
                      <a:pt x="10" y="0"/>
                    </a:lnTo>
                    <a:lnTo>
                      <a:pt x="2"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52" name="Freeform 220"/>
              <p:cNvSpPr>
                <a:spLocks/>
              </p:cNvSpPr>
              <p:nvPr/>
            </p:nvSpPr>
            <p:spPr bwMode="ltGray">
              <a:xfrm>
                <a:off x="3328" y="2206"/>
                <a:ext cx="31" cy="32"/>
              </a:xfrm>
              <a:custGeom>
                <a:avLst/>
                <a:gdLst>
                  <a:gd name="T0" fmla="*/ 30 w 31"/>
                  <a:gd name="T1" fmla="*/ 4 h 29"/>
                  <a:gd name="T2" fmla="*/ 24 w 31"/>
                  <a:gd name="T3" fmla="*/ 0 h 29"/>
                  <a:gd name="T4" fmla="*/ 10 w 31"/>
                  <a:gd name="T5" fmla="*/ 0 h 29"/>
                  <a:gd name="T6" fmla="*/ 0 w 31"/>
                  <a:gd name="T7" fmla="*/ 19 h 29"/>
                  <a:gd name="T8" fmla="*/ 6 w 31"/>
                  <a:gd name="T9" fmla="*/ 29 h 29"/>
                  <a:gd name="T10" fmla="*/ 10 w 31"/>
                  <a:gd name="T11" fmla="*/ 32 h 29"/>
                  <a:gd name="T12" fmla="*/ 16 w 31"/>
                  <a:gd name="T13" fmla="*/ 46 h 29"/>
                  <a:gd name="T14" fmla="*/ 26 w 31"/>
                  <a:gd name="T15" fmla="*/ 35 h 29"/>
                  <a:gd name="T16" fmla="*/ 24 w 31"/>
                  <a:gd name="T17" fmla="*/ 26 h 29"/>
                  <a:gd name="T18" fmla="*/ 20 w 31"/>
                  <a:gd name="T19" fmla="*/ 19 h 29"/>
                  <a:gd name="T20" fmla="*/ 28 w 31"/>
                  <a:gd name="T21" fmla="*/ 15 h 29"/>
                  <a:gd name="T22" fmla="*/ 30 w 31"/>
                  <a:gd name="T23" fmla="*/ 4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29"/>
                  <a:gd name="T38" fmla="*/ 31 w 31"/>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29">
                    <a:moveTo>
                      <a:pt x="30" y="4"/>
                    </a:moveTo>
                    <a:lnTo>
                      <a:pt x="24" y="0"/>
                    </a:lnTo>
                    <a:lnTo>
                      <a:pt x="10" y="0"/>
                    </a:lnTo>
                    <a:lnTo>
                      <a:pt x="0" y="12"/>
                    </a:lnTo>
                    <a:lnTo>
                      <a:pt x="6" y="18"/>
                    </a:lnTo>
                    <a:lnTo>
                      <a:pt x="10" y="20"/>
                    </a:lnTo>
                    <a:lnTo>
                      <a:pt x="16" y="28"/>
                    </a:lnTo>
                    <a:lnTo>
                      <a:pt x="26" y="22"/>
                    </a:lnTo>
                    <a:lnTo>
                      <a:pt x="24" y="16"/>
                    </a:lnTo>
                    <a:lnTo>
                      <a:pt x="20" y="12"/>
                    </a:lnTo>
                    <a:lnTo>
                      <a:pt x="28" y="10"/>
                    </a:lnTo>
                    <a:lnTo>
                      <a:pt x="3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53" name="Freeform 221"/>
              <p:cNvSpPr>
                <a:spLocks/>
              </p:cNvSpPr>
              <p:nvPr/>
            </p:nvSpPr>
            <p:spPr bwMode="ltGray">
              <a:xfrm>
                <a:off x="2862" y="1157"/>
                <a:ext cx="543" cy="815"/>
              </a:xfrm>
              <a:custGeom>
                <a:avLst/>
                <a:gdLst>
                  <a:gd name="T0" fmla="*/ 405 w 545"/>
                  <a:gd name="T1" fmla="*/ 1136 h 729"/>
                  <a:gd name="T2" fmla="*/ 426 w 545"/>
                  <a:gd name="T3" fmla="*/ 1260 h 729"/>
                  <a:gd name="T4" fmla="*/ 341 w 545"/>
                  <a:gd name="T5" fmla="*/ 1187 h 729"/>
                  <a:gd name="T6" fmla="*/ 259 w 545"/>
                  <a:gd name="T7" fmla="*/ 1017 h 729"/>
                  <a:gd name="T8" fmla="*/ 219 w 545"/>
                  <a:gd name="T9" fmla="*/ 1037 h 729"/>
                  <a:gd name="T10" fmla="*/ 181 w 545"/>
                  <a:gd name="T11" fmla="*/ 1045 h 729"/>
                  <a:gd name="T12" fmla="*/ 139 w 545"/>
                  <a:gd name="T13" fmla="*/ 1048 h 729"/>
                  <a:gd name="T14" fmla="*/ 120 w 545"/>
                  <a:gd name="T15" fmla="*/ 993 h 729"/>
                  <a:gd name="T16" fmla="*/ 106 w 545"/>
                  <a:gd name="T17" fmla="*/ 946 h 729"/>
                  <a:gd name="T18" fmla="*/ 74 w 545"/>
                  <a:gd name="T19" fmla="*/ 964 h 729"/>
                  <a:gd name="T20" fmla="*/ 36 w 545"/>
                  <a:gd name="T21" fmla="*/ 936 h 729"/>
                  <a:gd name="T22" fmla="*/ 42 w 545"/>
                  <a:gd name="T23" fmla="*/ 862 h 729"/>
                  <a:gd name="T24" fmla="*/ 52 w 545"/>
                  <a:gd name="T25" fmla="*/ 809 h 729"/>
                  <a:gd name="T26" fmla="*/ 52 w 545"/>
                  <a:gd name="T27" fmla="*/ 751 h 729"/>
                  <a:gd name="T28" fmla="*/ 4 w 545"/>
                  <a:gd name="T29" fmla="*/ 677 h 729"/>
                  <a:gd name="T30" fmla="*/ 26 w 545"/>
                  <a:gd name="T31" fmla="*/ 561 h 729"/>
                  <a:gd name="T32" fmla="*/ 58 w 545"/>
                  <a:gd name="T33" fmla="*/ 502 h 729"/>
                  <a:gd name="T34" fmla="*/ 104 w 545"/>
                  <a:gd name="T35" fmla="*/ 486 h 729"/>
                  <a:gd name="T36" fmla="*/ 124 w 545"/>
                  <a:gd name="T37" fmla="*/ 462 h 729"/>
                  <a:gd name="T38" fmla="*/ 86 w 545"/>
                  <a:gd name="T39" fmla="*/ 230 h 729"/>
                  <a:gd name="T40" fmla="*/ 110 w 545"/>
                  <a:gd name="T41" fmla="*/ 49 h 729"/>
                  <a:gd name="T42" fmla="*/ 181 w 545"/>
                  <a:gd name="T43" fmla="*/ 66 h 729"/>
                  <a:gd name="T44" fmla="*/ 197 w 545"/>
                  <a:gd name="T45" fmla="*/ 76 h 729"/>
                  <a:gd name="T46" fmla="*/ 221 w 545"/>
                  <a:gd name="T47" fmla="*/ 105 h 729"/>
                  <a:gd name="T48" fmla="*/ 243 w 545"/>
                  <a:gd name="T49" fmla="*/ 119 h 729"/>
                  <a:gd name="T50" fmla="*/ 259 w 545"/>
                  <a:gd name="T51" fmla="*/ 176 h 729"/>
                  <a:gd name="T52" fmla="*/ 225 w 545"/>
                  <a:gd name="T53" fmla="*/ 199 h 729"/>
                  <a:gd name="T54" fmla="*/ 147 w 545"/>
                  <a:gd name="T55" fmla="*/ 172 h 729"/>
                  <a:gd name="T56" fmla="*/ 181 w 545"/>
                  <a:gd name="T57" fmla="*/ 221 h 729"/>
                  <a:gd name="T58" fmla="*/ 189 w 545"/>
                  <a:gd name="T59" fmla="*/ 279 h 729"/>
                  <a:gd name="T60" fmla="*/ 221 w 545"/>
                  <a:gd name="T61" fmla="*/ 307 h 729"/>
                  <a:gd name="T62" fmla="*/ 203 w 545"/>
                  <a:gd name="T63" fmla="*/ 254 h 729"/>
                  <a:gd name="T64" fmla="*/ 241 w 545"/>
                  <a:gd name="T65" fmla="*/ 273 h 729"/>
                  <a:gd name="T66" fmla="*/ 257 w 545"/>
                  <a:gd name="T67" fmla="*/ 248 h 729"/>
                  <a:gd name="T68" fmla="*/ 273 w 545"/>
                  <a:gd name="T69" fmla="*/ 199 h 729"/>
                  <a:gd name="T70" fmla="*/ 307 w 545"/>
                  <a:gd name="T71" fmla="*/ 187 h 729"/>
                  <a:gd name="T72" fmla="*/ 317 w 545"/>
                  <a:gd name="T73" fmla="*/ 80 h 729"/>
                  <a:gd name="T74" fmla="*/ 337 w 545"/>
                  <a:gd name="T75" fmla="*/ 116 h 729"/>
                  <a:gd name="T76" fmla="*/ 327 w 545"/>
                  <a:gd name="T77" fmla="*/ 158 h 729"/>
                  <a:gd name="T78" fmla="*/ 353 w 545"/>
                  <a:gd name="T79" fmla="*/ 154 h 729"/>
                  <a:gd name="T80" fmla="*/ 377 w 545"/>
                  <a:gd name="T81" fmla="*/ 119 h 729"/>
                  <a:gd name="T82" fmla="*/ 407 w 545"/>
                  <a:gd name="T83" fmla="*/ 97 h 729"/>
                  <a:gd name="T84" fmla="*/ 432 w 545"/>
                  <a:gd name="T85" fmla="*/ 66 h 729"/>
                  <a:gd name="T86" fmla="*/ 434 w 545"/>
                  <a:gd name="T87" fmla="*/ 107 h 729"/>
                  <a:gd name="T88" fmla="*/ 460 w 545"/>
                  <a:gd name="T89" fmla="*/ 80 h 729"/>
                  <a:gd name="T90" fmla="*/ 490 w 545"/>
                  <a:gd name="T91" fmla="*/ 70 h 729"/>
                  <a:gd name="T92" fmla="*/ 514 w 545"/>
                  <a:gd name="T93" fmla="*/ 92 h 729"/>
                  <a:gd name="T94" fmla="*/ 508 w 545"/>
                  <a:gd name="T95" fmla="*/ 35 h 729"/>
                  <a:gd name="T96" fmla="*/ 512 w 545"/>
                  <a:gd name="T97" fmla="*/ 28 h 729"/>
                  <a:gd name="T98" fmla="*/ 470 w 545"/>
                  <a:gd name="T99" fmla="*/ 335 h 729"/>
                  <a:gd name="T100" fmla="*/ 458 w 545"/>
                  <a:gd name="T101" fmla="*/ 828 h 729"/>
                  <a:gd name="T102" fmla="*/ 403 w 545"/>
                  <a:gd name="T103" fmla="*/ 972 h 7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5"/>
                  <a:gd name="T157" fmla="*/ 0 h 729"/>
                  <a:gd name="T158" fmla="*/ 545 w 545"/>
                  <a:gd name="T159" fmla="*/ 729 h 72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5" h="729">
                    <a:moveTo>
                      <a:pt x="408" y="556"/>
                    </a:moveTo>
                    <a:lnTo>
                      <a:pt x="410" y="594"/>
                    </a:lnTo>
                    <a:lnTo>
                      <a:pt x="402" y="620"/>
                    </a:lnTo>
                    <a:lnTo>
                      <a:pt x="412" y="650"/>
                    </a:lnTo>
                    <a:lnTo>
                      <a:pt x="438" y="688"/>
                    </a:lnTo>
                    <a:lnTo>
                      <a:pt x="464" y="704"/>
                    </a:lnTo>
                    <a:lnTo>
                      <a:pt x="450" y="718"/>
                    </a:lnTo>
                    <a:lnTo>
                      <a:pt x="436" y="722"/>
                    </a:lnTo>
                    <a:lnTo>
                      <a:pt x="414" y="728"/>
                    </a:lnTo>
                    <a:lnTo>
                      <a:pt x="388" y="716"/>
                    </a:lnTo>
                    <a:lnTo>
                      <a:pt x="364" y="702"/>
                    </a:lnTo>
                    <a:lnTo>
                      <a:pt x="346" y="680"/>
                    </a:lnTo>
                    <a:lnTo>
                      <a:pt x="324" y="664"/>
                    </a:lnTo>
                    <a:lnTo>
                      <a:pt x="290" y="632"/>
                    </a:lnTo>
                    <a:lnTo>
                      <a:pt x="250" y="606"/>
                    </a:lnTo>
                    <a:lnTo>
                      <a:pt x="264" y="582"/>
                    </a:lnTo>
                    <a:lnTo>
                      <a:pt x="268" y="562"/>
                    </a:lnTo>
                    <a:lnTo>
                      <a:pt x="234" y="570"/>
                    </a:lnTo>
                    <a:lnTo>
                      <a:pt x="214" y="582"/>
                    </a:lnTo>
                    <a:lnTo>
                      <a:pt x="224" y="594"/>
                    </a:lnTo>
                    <a:lnTo>
                      <a:pt x="238" y="608"/>
                    </a:lnTo>
                    <a:lnTo>
                      <a:pt x="214" y="620"/>
                    </a:lnTo>
                    <a:lnTo>
                      <a:pt x="200" y="618"/>
                    </a:lnTo>
                    <a:lnTo>
                      <a:pt x="186" y="598"/>
                    </a:lnTo>
                    <a:lnTo>
                      <a:pt x="176" y="578"/>
                    </a:lnTo>
                    <a:lnTo>
                      <a:pt x="156" y="580"/>
                    </a:lnTo>
                    <a:lnTo>
                      <a:pt x="150" y="590"/>
                    </a:lnTo>
                    <a:lnTo>
                      <a:pt x="144" y="600"/>
                    </a:lnTo>
                    <a:lnTo>
                      <a:pt x="138" y="594"/>
                    </a:lnTo>
                    <a:lnTo>
                      <a:pt x="128" y="592"/>
                    </a:lnTo>
                    <a:lnTo>
                      <a:pt x="122" y="588"/>
                    </a:lnTo>
                    <a:lnTo>
                      <a:pt x="120" y="568"/>
                    </a:lnTo>
                    <a:lnTo>
                      <a:pt x="120" y="560"/>
                    </a:lnTo>
                    <a:lnTo>
                      <a:pt x="120" y="552"/>
                    </a:lnTo>
                    <a:lnTo>
                      <a:pt x="112" y="550"/>
                    </a:lnTo>
                    <a:lnTo>
                      <a:pt x="106" y="542"/>
                    </a:lnTo>
                    <a:lnTo>
                      <a:pt x="104" y="536"/>
                    </a:lnTo>
                    <a:lnTo>
                      <a:pt x="92" y="536"/>
                    </a:lnTo>
                    <a:lnTo>
                      <a:pt x="84" y="546"/>
                    </a:lnTo>
                    <a:lnTo>
                      <a:pt x="74" y="552"/>
                    </a:lnTo>
                    <a:lnTo>
                      <a:pt x="56" y="540"/>
                    </a:lnTo>
                    <a:lnTo>
                      <a:pt x="42" y="542"/>
                    </a:lnTo>
                    <a:lnTo>
                      <a:pt x="38" y="540"/>
                    </a:lnTo>
                    <a:lnTo>
                      <a:pt x="36" y="536"/>
                    </a:lnTo>
                    <a:lnTo>
                      <a:pt x="36" y="526"/>
                    </a:lnTo>
                    <a:lnTo>
                      <a:pt x="36" y="512"/>
                    </a:lnTo>
                    <a:lnTo>
                      <a:pt x="38" y="502"/>
                    </a:lnTo>
                    <a:lnTo>
                      <a:pt x="42" y="494"/>
                    </a:lnTo>
                    <a:lnTo>
                      <a:pt x="52" y="492"/>
                    </a:lnTo>
                    <a:lnTo>
                      <a:pt x="56" y="482"/>
                    </a:lnTo>
                    <a:lnTo>
                      <a:pt x="54" y="474"/>
                    </a:lnTo>
                    <a:lnTo>
                      <a:pt x="52" y="464"/>
                    </a:lnTo>
                    <a:lnTo>
                      <a:pt x="48" y="458"/>
                    </a:lnTo>
                    <a:lnTo>
                      <a:pt x="46" y="450"/>
                    </a:lnTo>
                    <a:lnTo>
                      <a:pt x="50" y="444"/>
                    </a:lnTo>
                    <a:lnTo>
                      <a:pt x="52" y="430"/>
                    </a:lnTo>
                    <a:lnTo>
                      <a:pt x="42" y="400"/>
                    </a:lnTo>
                    <a:lnTo>
                      <a:pt x="8" y="400"/>
                    </a:lnTo>
                    <a:lnTo>
                      <a:pt x="2" y="400"/>
                    </a:lnTo>
                    <a:lnTo>
                      <a:pt x="4" y="388"/>
                    </a:lnTo>
                    <a:lnTo>
                      <a:pt x="0" y="358"/>
                    </a:lnTo>
                    <a:lnTo>
                      <a:pt x="10" y="326"/>
                    </a:lnTo>
                    <a:lnTo>
                      <a:pt x="26" y="304"/>
                    </a:lnTo>
                    <a:lnTo>
                      <a:pt x="26" y="322"/>
                    </a:lnTo>
                    <a:lnTo>
                      <a:pt x="40" y="342"/>
                    </a:lnTo>
                    <a:lnTo>
                      <a:pt x="50" y="318"/>
                    </a:lnTo>
                    <a:lnTo>
                      <a:pt x="34" y="294"/>
                    </a:lnTo>
                    <a:lnTo>
                      <a:pt x="58" y="288"/>
                    </a:lnTo>
                    <a:lnTo>
                      <a:pt x="76" y="284"/>
                    </a:lnTo>
                    <a:lnTo>
                      <a:pt x="88" y="286"/>
                    </a:lnTo>
                    <a:lnTo>
                      <a:pt x="104" y="286"/>
                    </a:lnTo>
                    <a:lnTo>
                      <a:pt x="104" y="278"/>
                    </a:lnTo>
                    <a:lnTo>
                      <a:pt x="114" y="276"/>
                    </a:lnTo>
                    <a:lnTo>
                      <a:pt x="122" y="278"/>
                    </a:lnTo>
                    <a:lnTo>
                      <a:pt x="126" y="272"/>
                    </a:lnTo>
                    <a:lnTo>
                      <a:pt x="124" y="264"/>
                    </a:lnTo>
                    <a:lnTo>
                      <a:pt x="116" y="258"/>
                    </a:lnTo>
                    <a:lnTo>
                      <a:pt x="104" y="258"/>
                    </a:lnTo>
                    <a:lnTo>
                      <a:pt x="92" y="218"/>
                    </a:lnTo>
                    <a:lnTo>
                      <a:pt x="86" y="132"/>
                    </a:lnTo>
                    <a:lnTo>
                      <a:pt x="80" y="90"/>
                    </a:lnTo>
                    <a:lnTo>
                      <a:pt x="78" y="58"/>
                    </a:lnTo>
                    <a:lnTo>
                      <a:pt x="84" y="40"/>
                    </a:lnTo>
                    <a:lnTo>
                      <a:pt x="110" y="28"/>
                    </a:lnTo>
                    <a:lnTo>
                      <a:pt x="128" y="26"/>
                    </a:lnTo>
                    <a:lnTo>
                      <a:pt x="150" y="28"/>
                    </a:lnTo>
                    <a:lnTo>
                      <a:pt x="160" y="28"/>
                    </a:lnTo>
                    <a:lnTo>
                      <a:pt x="186" y="38"/>
                    </a:lnTo>
                    <a:lnTo>
                      <a:pt x="190" y="34"/>
                    </a:lnTo>
                    <a:lnTo>
                      <a:pt x="196" y="38"/>
                    </a:lnTo>
                    <a:lnTo>
                      <a:pt x="200" y="40"/>
                    </a:lnTo>
                    <a:lnTo>
                      <a:pt x="202" y="44"/>
                    </a:lnTo>
                    <a:lnTo>
                      <a:pt x="210" y="48"/>
                    </a:lnTo>
                    <a:lnTo>
                      <a:pt x="214" y="48"/>
                    </a:lnTo>
                    <a:lnTo>
                      <a:pt x="222" y="56"/>
                    </a:lnTo>
                    <a:lnTo>
                      <a:pt x="226" y="60"/>
                    </a:lnTo>
                    <a:lnTo>
                      <a:pt x="228" y="64"/>
                    </a:lnTo>
                    <a:lnTo>
                      <a:pt x="232" y="64"/>
                    </a:lnTo>
                    <a:lnTo>
                      <a:pt x="238" y="68"/>
                    </a:lnTo>
                    <a:lnTo>
                      <a:pt x="248" y="68"/>
                    </a:lnTo>
                    <a:lnTo>
                      <a:pt x="254" y="74"/>
                    </a:lnTo>
                    <a:lnTo>
                      <a:pt x="262" y="82"/>
                    </a:lnTo>
                    <a:lnTo>
                      <a:pt x="268" y="94"/>
                    </a:lnTo>
                    <a:lnTo>
                      <a:pt x="264" y="100"/>
                    </a:lnTo>
                    <a:lnTo>
                      <a:pt x="256" y="106"/>
                    </a:lnTo>
                    <a:lnTo>
                      <a:pt x="250" y="114"/>
                    </a:lnTo>
                    <a:lnTo>
                      <a:pt x="242" y="116"/>
                    </a:lnTo>
                    <a:lnTo>
                      <a:pt x="230" y="114"/>
                    </a:lnTo>
                    <a:lnTo>
                      <a:pt x="212" y="114"/>
                    </a:lnTo>
                    <a:lnTo>
                      <a:pt x="172" y="98"/>
                    </a:lnTo>
                    <a:lnTo>
                      <a:pt x="158" y="100"/>
                    </a:lnTo>
                    <a:lnTo>
                      <a:pt x="152" y="98"/>
                    </a:lnTo>
                    <a:lnTo>
                      <a:pt x="162" y="110"/>
                    </a:lnTo>
                    <a:lnTo>
                      <a:pt x="170" y="114"/>
                    </a:lnTo>
                    <a:lnTo>
                      <a:pt x="178" y="122"/>
                    </a:lnTo>
                    <a:lnTo>
                      <a:pt x="186" y="126"/>
                    </a:lnTo>
                    <a:lnTo>
                      <a:pt x="190" y="132"/>
                    </a:lnTo>
                    <a:lnTo>
                      <a:pt x="190" y="142"/>
                    </a:lnTo>
                    <a:lnTo>
                      <a:pt x="192" y="152"/>
                    </a:lnTo>
                    <a:lnTo>
                      <a:pt x="194" y="160"/>
                    </a:lnTo>
                    <a:lnTo>
                      <a:pt x="202" y="168"/>
                    </a:lnTo>
                    <a:lnTo>
                      <a:pt x="212" y="176"/>
                    </a:lnTo>
                    <a:lnTo>
                      <a:pt x="220" y="178"/>
                    </a:lnTo>
                    <a:lnTo>
                      <a:pt x="226" y="176"/>
                    </a:lnTo>
                    <a:lnTo>
                      <a:pt x="226" y="168"/>
                    </a:lnTo>
                    <a:lnTo>
                      <a:pt x="216" y="158"/>
                    </a:lnTo>
                    <a:lnTo>
                      <a:pt x="208" y="152"/>
                    </a:lnTo>
                    <a:lnTo>
                      <a:pt x="208" y="146"/>
                    </a:lnTo>
                    <a:lnTo>
                      <a:pt x="212" y="140"/>
                    </a:lnTo>
                    <a:lnTo>
                      <a:pt x="224" y="146"/>
                    </a:lnTo>
                    <a:lnTo>
                      <a:pt x="230" y="152"/>
                    </a:lnTo>
                    <a:lnTo>
                      <a:pt x="246" y="156"/>
                    </a:lnTo>
                    <a:lnTo>
                      <a:pt x="254" y="158"/>
                    </a:lnTo>
                    <a:lnTo>
                      <a:pt x="264" y="158"/>
                    </a:lnTo>
                    <a:lnTo>
                      <a:pt x="266" y="152"/>
                    </a:lnTo>
                    <a:lnTo>
                      <a:pt x="262" y="142"/>
                    </a:lnTo>
                    <a:lnTo>
                      <a:pt x="256" y="136"/>
                    </a:lnTo>
                    <a:lnTo>
                      <a:pt x="258" y="130"/>
                    </a:lnTo>
                    <a:lnTo>
                      <a:pt x="270" y="120"/>
                    </a:lnTo>
                    <a:lnTo>
                      <a:pt x="278" y="114"/>
                    </a:lnTo>
                    <a:lnTo>
                      <a:pt x="286" y="108"/>
                    </a:lnTo>
                    <a:lnTo>
                      <a:pt x="296" y="114"/>
                    </a:lnTo>
                    <a:lnTo>
                      <a:pt x="306" y="116"/>
                    </a:lnTo>
                    <a:lnTo>
                      <a:pt x="312" y="106"/>
                    </a:lnTo>
                    <a:lnTo>
                      <a:pt x="306" y="94"/>
                    </a:lnTo>
                    <a:lnTo>
                      <a:pt x="296" y="46"/>
                    </a:lnTo>
                    <a:lnTo>
                      <a:pt x="306" y="44"/>
                    </a:lnTo>
                    <a:lnTo>
                      <a:pt x="322" y="46"/>
                    </a:lnTo>
                    <a:lnTo>
                      <a:pt x="330" y="48"/>
                    </a:lnTo>
                    <a:lnTo>
                      <a:pt x="334" y="56"/>
                    </a:lnTo>
                    <a:lnTo>
                      <a:pt x="338" y="64"/>
                    </a:lnTo>
                    <a:lnTo>
                      <a:pt x="342" y="66"/>
                    </a:lnTo>
                    <a:lnTo>
                      <a:pt x="346" y="72"/>
                    </a:lnTo>
                    <a:lnTo>
                      <a:pt x="338" y="78"/>
                    </a:lnTo>
                    <a:lnTo>
                      <a:pt x="334" y="84"/>
                    </a:lnTo>
                    <a:lnTo>
                      <a:pt x="332" y="90"/>
                    </a:lnTo>
                    <a:lnTo>
                      <a:pt x="334" y="98"/>
                    </a:lnTo>
                    <a:lnTo>
                      <a:pt x="346" y="102"/>
                    </a:lnTo>
                    <a:lnTo>
                      <a:pt x="354" y="96"/>
                    </a:lnTo>
                    <a:lnTo>
                      <a:pt x="358" y="88"/>
                    </a:lnTo>
                    <a:lnTo>
                      <a:pt x="364" y="84"/>
                    </a:lnTo>
                    <a:lnTo>
                      <a:pt x="374" y="78"/>
                    </a:lnTo>
                    <a:lnTo>
                      <a:pt x="376" y="74"/>
                    </a:lnTo>
                    <a:lnTo>
                      <a:pt x="382" y="68"/>
                    </a:lnTo>
                    <a:lnTo>
                      <a:pt x="392" y="64"/>
                    </a:lnTo>
                    <a:lnTo>
                      <a:pt x="400" y="62"/>
                    </a:lnTo>
                    <a:lnTo>
                      <a:pt x="408" y="60"/>
                    </a:lnTo>
                    <a:lnTo>
                      <a:pt x="416" y="56"/>
                    </a:lnTo>
                    <a:lnTo>
                      <a:pt x="422" y="50"/>
                    </a:lnTo>
                    <a:lnTo>
                      <a:pt x="426" y="44"/>
                    </a:lnTo>
                    <a:lnTo>
                      <a:pt x="432" y="40"/>
                    </a:lnTo>
                    <a:lnTo>
                      <a:pt x="442" y="38"/>
                    </a:lnTo>
                    <a:lnTo>
                      <a:pt x="444" y="42"/>
                    </a:lnTo>
                    <a:lnTo>
                      <a:pt x="438" y="52"/>
                    </a:lnTo>
                    <a:lnTo>
                      <a:pt x="436" y="58"/>
                    </a:lnTo>
                    <a:lnTo>
                      <a:pt x="444" y="62"/>
                    </a:lnTo>
                    <a:lnTo>
                      <a:pt x="452" y="58"/>
                    </a:lnTo>
                    <a:lnTo>
                      <a:pt x="456" y="52"/>
                    </a:lnTo>
                    <a:lnTo>
                      <a:pt x="462" y="48"/>
                    </a:lnTo>
                    <a:lnTo>
                      <a:pt x="470" y="46"/>
                    </a:lnTo>
                    <a:lnTo>
                      <a:pt x="476" y="48"/>
                    </a:lnTo>
                    <a:lnTo>
                      <a:pt x="486" y="50"/>
                    </a:lnTo>
                    <a:lnTo>
                      <a:pt x="492" y="44"/>
                    </a:lnTo>
                    <a:lnTo>
                      <a:pt x="500" y="40"/>
                    </a:lnTo>
                    <a:lnTo>
                      <a:pt x="506" y="38"/>
                    </a:lnTo>
                    <a:lnTo>
                      <a:pt x="512" y="40"/>
                    </a:lnTo>
                    <a:lnTo>
                      <a:pt x="514" y="52"/>
                    </a:lnTo>
                    <a:lnTo>
                      <a:pt x="524" y="52"/>
                    </a:lnTo>
                    <a:lnTo>
                      <a:pt x="532" y="46"/>
                    </a:lnTo>
                    <a:lnTo>
                      <a:pt x="532" y="40"/>
                    </a:lnTo>
                    <a:lnTo>
                      <a:pt x="524" y="28"/>
                    </a:lnTo>
                    <a:lnTo>
                      <a:pt x="518" y="20"/>
                    </a:lnTo>
                    <a:lnTo>
                      <a:pt x="506" y="18"/>
                    </a:lnTo>
                    <a:lnTo>
                      <a:pt x="494" y="8"/>
                    </a:lnTo>
                    <a:lnTo>
                      <a:pt x="498" y="0"/>
                    </a:lnTo>
                    <a:lnTo>
                      <a:pt x="522" y="16"/>
                    </a:lnTo>
                    <a:lnTo>
                      <a:pt x="544" y="100"/>
                    </a:lnTo>
                    <a:lnTo>
                      <a:pt x="532" y="128"/>
                    </a:lnTo>
                    <a:lnTo>
                      <a:pt x="496" y="150"/>
                    </a:lnTo>
                    <a:lnTo>
                      <a:pt x="480" y="192"/>
                    </a:lnTo>
                    <a:lnTo>
                      <a:pt x="472" y="260"/>
                    </a:lnTo>
                    <a:lnTo>
                      <a:pt x="480" y="348"/>
                    </a:lnTo>
                    <a:lnTo>
                      <a:pt x="486" y="404"/>
                    </a:lnTo>
                    <a:lnTo>
                      <a:pt x="468" y="474"/>
                    </a:lnTo>
                    <a:lnTo>
                      <a:pt x="470" y="506"/>
                    </a:lnTo>
                    <a:lnTo>
                      <a:pt x="442" y="524"/>
                    </a:lnTo>
                    <a:lnTo>
                      <a:pt x="414" y="532"/>
                    </a:lnTo>
                    <a:lnTo>
                      <a:pt x="408" y="55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54" name="Freeform 222"/>
              <p:cNvSpPr>
                <a:spLocks/>
              </p:cNvSpPr>
              <p:nvPr/>
            </p:nvSpPr>
            <p:spPr bwMode="ltGray">
              <a:xfrm>
                <a:off x="3268" y="1568"/>
                <a:ext cx="748" cy="388"/>
              </a:xfrm>
              <a:custGeom>
                <a:avLst/>
                <a:gdLst>
                  <a:gd name="T0" fmla="*/ 62 w 753"/>
                  <a:gd name="T1" fmla="*/ 240 h 347"/>
                  <a:gd name="T2" fmla="*/ 6 w 753"/>
                  <a:gd name="T3" fmla="*/ 286 h 347"/>
                  <a:gd name="T4" fmla="*/ 2 w 753"/>
                  <a:gd name="T5" fmla="*/ 395 h 347"/>
                  <a:gd name="T6" fmla="*/ 46 w 753"/>
                  <a:gd name="T7" fmla="*/ 346 h 347"/>
                  <a:gd name="T8" fmla="*/ 85 w 753"/>
                  <a:gd name="T9" fmla="*/ 395 h 347"/>
                  <a:gd name="T10" fmla="*/ 44 w 753"/>
                  <a:gd name="T11" fmla="*/ 429 h 347"/>
                  <a:gd name="T12" fmla="*/ 56 w 753"/>
                  <a:gd name="T13" fmla="*/ 473 h 347"/>
                  <a:gd name="T14" fmla="*/ 75 w 753"/>
                  <a:gd name="T15" fmla="*/ 498 h 347"/>
                  <a:gd name="T16" fmla="*/ 83 w 753"/>
                  <a:gd name="T17" fmla="*/ 538 h 347"/>
                  <a:gd name="T18" fmla="*/ 109 w 753"/>
                  <a:gd name="T19" fmla="*/ 529 h 347"/>
                  <a:gd name="T20" fmla="*/ 129 w 753"/>
                  <a:gd name="T21" fmla="*/ 462 h 347"/>
                  <a:gd name="T22" fmla="*/ 199 w 753"/>
                  <a:gd name="T23" fmla="*/ 493 h 347"/>
                  <a:gd name="T24" fmla="*/ 223 w 753"/>
                  <a:gd name="T25" fmla="*/ 484 h 347"/>
                  <a:gd name="T26" fmla="*/ 284 w 753"/>
                  <a:gd name="T27" fmla="*/ 458 h 347"/>
                  <a:gd name="T28" fmla="*/ 300 w 753"/>
                  <a:gd name="T29" fmla="*/ 511 h 347"/>
                  <a:gd name="T30" fmla="*/ 330 w 753"/>
                  <a:gd name="T31" fmla="*/ 559 h 347"/>
                  <a:gd name="T32" fmla="*/ 377 w 753"/>
                  <a:gd name="T33" fmla="*/ 596 h 347"/>
                  <a:gd name="T34" fmla="*/ 413 w 753"/>
                  <a:gd name="T35" fmla="*/ 557 h 347"/>
                  <a:gd name="T36" fmla="*/ 457 w 753"/>
                  <a:gd name="T37" fmla="*/ 529 h 347"/>
                  <a:gd name="T38" fmla="*/ 501 w 753"/>
                  <a:gd name="T39" fmla="*/ 552 h 347"/>
                  <a:gd name="T40" fmla="*/ 544 w 753"/>
                  <a:gd name="T41" fmla="*/ 564 h 347"/>
                  <a:gd name="T42" fmla="*/ 622 w 753"/>
                  <a:gd name="T43" fmla="*/ 588 h 347"/>
                  <a:gd name="T44" fmla="*/ 630 w 753"/>
                  <a:gd name="T45" fmla="*/ 578 h 347"/>
                  <a:gd name="T46" fmla="*/ 665 w 753"/>
                  <a:gd name="T47" fmla="*/ 559 h 347"/>
                  <a:gd name="T48" fmla="*/ 665 w 753"/>
                  <a:gd name="T49" fmla="*/ 518 h 347"/>
                  <a:gd name="T50" fmla="*/ 695 w 753"/>
                  <a:gd name="T51" fmla="*/ 504 h 347"/>
                  <a:gd name="T52" fmla="*/ 701 w 753"/>
                  <a:gd name="T53" fmla="*/ 464 h 347"/>
                  <a:gd name="T54" fmla="*/ 727 w 753"/>
                  <a:gd name="T55" fmla="*/ 429 h 347"/>
                  <a:gd name="T56" fmla="*/ 707 w 753"/>
                  <a:gd name="T57" fmla="*/ 424 h 347"/>
                  <a:gd name="T58" fmla="*/ 677 w 753"/>
                  <a:gd name="T59" fmla="*/ 335 h 347"/>
                  <a:gd name="T60" fmla="*/ 640 w 753"/>
                  <a:gd name="T61" fmla="*/ 276 h 347"/>
                  <a:gd name="T62" fmla="*/ 590 w 753"/>
                  <a:gd name="T63" fmla="*/ 187 h 347"/>
                  <a:gd name="T64" fmla="*/ 554 w 753"/>
                  <a:gd name="T65" fmla="*/ 94 h 347"/>
                  <a:gd name="T66" fmla="*/ 479 w 753"/>
                  <a:gd name="T67" fmla="*/ 105 h 347"/>
                  <a:gd name="T68" fmla="*/ 443 w 753"/>
                  <a:gd name="T69" fmla="*/ 56 h 347"/>
                  <a:gd name="T70" fmla="*/ 375 w 753"/>
                  <a:gd name="T71" fmla="*/ 0 h 347"/>
                  <a:gd name="T72" fmla="*/ 308 w 753"/>
                  <a:gd name="T73" fmla="*/ 49 h 347"/>
                  <a:gd name="T74" fmla="*/ 248 w 753"/>
                  <a:gd name="T75" fmla="*/ 87 h 347"/>
                  <a:gd name="T76" fmla="*/ 189 w 753"/>
                  <a:gd name="T77" fmla="*/ 107 h 347"/>
                  <a:gd name="T78" fmla="*/ 117 w 753"/>
                  <a:gd name="T79" fmla="*/ 116 h 347"/>
                  <a:gd name="T80" fmla="*/ 79 w 753"/>
                  <a:gd name="T81" fmla="*/ 172 h 347"/>
                  <a:gd name="T82" fmla="*/ 62 w 753"/>
                  <a:gd name="T83" fmla="*/ 230 h 3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53"/>
                  <a:gd name="T127" fmla="*/ 0 h 347"/>
                  <a:gd name="T128" fmla="*/ 753 w 753"/>
                  <a:gd name="T129" fmla="*/ 347 h 3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53" h="347">
                    <a:moveTo>
                      <a:pt x="62" y="132"/>
                    </a:moveTo>
                    <a:lnTo>
                      <a:pt x="62" y="138"/>
                    </a:lnTo>
                    <a:lnTo>
                      <a:pt x="34" y="156"/>
                    </a:lnTo>
                    <a:lnTo>
                      <a:pt x="6" y="164"/>
                    </a:lnTo>
                    <a:lnTo>
                      <a:pt x="0" y="188"/>
                    </a:lnTo>
                    <a:lnTo>
                      <a:pt x="2" y="226"/>
                    </a:lnTo>
                    <a:lnTo>
                      <a:pt x="24" y="216"/>
                    </a:lnTo>
                    <a:lnTo>
                      <a:pt x="46" y="198"/>
                    </a:lnTo>
                    <a:lnTo>
                      <a:pt x="76" y="198"/>
                    </a:lnTo>
                    <a:lnTo>
                      <a:pt x="90" y="226"/>
                    </a:lnTo>
                    <a:lnTo>
                      <a:pt x="62" y="238"/>
                    </a:lnTo>
                    <a:lnTo>
                      <a:pt x="44" y="246"/>
                    </a:lnTo>
                    <a:lnTo>
                      <a:pt x="48" y="258"/>
                    </a:lnTo>
                    <a:lnTo>
                      <a:pt x="56" y="270"/>
                    </a:lnTo>
                    <a:lnTo>
                      <a:pt x="66" y="282"/>
                    </a:lnTo>
                    <a:lnTo>
                      <a:pt x="76" y="284"/>
                    </a:lnTo>
                    <a:lnTo>
                      <a:pt x="82" y="308"/>
                    </a:lnTo>
                    <a:lnTo>
                      <a:pt x="88" y="308"/>
                    </a:lnTo>
                    <a:lnTo>
                      <a:pt x="92" y="302"/>
                    </a:lnTo>
                    <a:lnTo>
                      <a:pt x="114" y="302"/>
                    </a:lnTo>
                    <a:lnTo>
                      <a:pt x="134" y="318"/>
                    </a:lnTo>
                    <a:lnTo>
                      <a:pt x="134" y="264"/>
                    </a:lnTo>
                    <a:lnTo>
                      <a:pt x="178" y="248"/>
                    </a:lnTo>
                    <a:lnTo>
                      <a:pt x="204" y="282"/>
                    </a:lnTo>
                    <a:lnTo>
                      <a:pt x="218" y="290"/>
                    </a:lnTo>
                    <a:lnTo>
                      <a:pt x="232" y="276"/>
                    </a:lnTo>
                    <a:lnTo>
                      <a:pt x="252" y="270"/>
                    </a:lnTo>
                    <a:lnTo>
                      <a:pt x="294" y="262"/>
                    </a:lnTo>
                    <a:lnTo>
                      <a:pt x="302" y="272"/>
                    </a:lnTo>
                    <a:lnTo>
                      <a:pt x="310" y="292"/>
                    </a:lnTo>
                    <a:lnTo>
                      <a:pt x="322" y="308"/>
                    </a:lnTo>
                    <a:lnTo>
                      <a:pt x="340" y="320"/>
                    </a:lnTo>
                    <a:lnTo>
                      <a:pt x="366" y="346"/>
                    </a:lnTo>
                    <a:lnTo>
                      <a:pt x="392" y="342"/>
                    </a:lnTo>
                    <a:lnTo>
                      <a:pt x="408" y="326"/>
                    </a:lnTo>
                    <a:lnTo>
                      <a:pt x="428" y="318"/>
                    </a:lnTo>
                    <a:lnTo>
                      <a:pt x="446" y="304"/>
                    </a:lnTo>
                    <a:lnTo>
                      <a:pt x="472" y="302"/>
                    </a:lnTo>
                    <a:lnTo>
                      <a:pt x="496" y="324"/>
                    </a:lnTo>
                    <a:lnTo>
                      <a:pt x="516" y="316"/>
                    </a:lnTo>
                    <a:lnTo>
                      <a:pt x="538" y="306"/>
                    </a:lnTo>
                    <a:lnTo>
                      <a:pt x="564" y="322"/>
                    </a:lnTo>
                    <a:lnTo>
                      <a:pt x="624" y="330"/>
                    </a:lnTo>
                    <a:lnTo>
                      <a:pt x="642" y="336"/>
                    </a:lnTo>
                    <a:lnTo>
                      <a:pt x="658" y="330"/>
                    </a:lnTo>
                    <a:lnTo>
                      <a:pt x="650" y="330"/>
                    </a:lnTo>
                    <a:lnTo>
                      <a:pt x="654" y="326"/>
                    </a:lnTo>
                    <a:lnTo>
                      <a:pt x="688" y="320"/>
                    </a:lnTo>
                    <a:lnTo>
                      <a:pt x="682" y="316"/>
                    </a:lnTo>
                    <a:lnTo>
                      <a:pt x="688" y="296"/>
                    </a:lnTo>
                    <a:lnTo>
                      <a:pt x="710" y="298"/>
                    </a:lnTo>
                    <a:lnTo>
                      <a:pt x="720" y="288"/>
                    </a:lnTo>
                    <a:lnTo>
                      <a:pt x="722" y="282"/>
                    </a:lnTo>
                    <a:lnTo>
                      <a:pt x="726" y="266"/>
                    </a:lnTo>
                    <a:lnTo>
                      <a:pt x="750" y="246"/>
                    </a:lnTo>
                    <a:lnTo>
                      <a:pt x="752" y="246"/>
                    </a:lnTo>
                    <a:lnTo>
                      <a:pt x="746" y="236"/>
                    </a:lnTo>
                    <a:lnTo>
                      <a:pt x="732" y="242"/>
                    </a:lnTo>
                    <a:lnTo>
                      <a:pt x="710" y="224"/>
                    </a:lnTo>
                    <a:lnTo>
                      <a:pt x="702" y="192"/>
                    </a:lnTo>
                    <a:lnTo>
                      <a:pt x="694" y="166"/>
                    </a:lnTo>
                    <a:lnTo>
                      <a:pt x="660" y="158"/>
                    </a:lnTo>
                    <a:lnTo>
                      <a:pt x="636" y="150"/>
                    </a:lnTo>
                    <a:lnTo>
                      <a:pt x="610" y="106"/>
                    </a:lnTo>
                    <a:lnTo>
                      <a:pt x="570" y="70"/>
                    </a:lnTo>
                    <a:lnTo>
                      <a:pt x="574" y="54"/>
                    </a:lnTo>
                    <a:lnTo>
                      <a:pt x="502" y="68"/>
                    </a:lnTo>
                    <a:lnTo>
                      <a:pt x="494" y="60"/>
                    </a:lnTo>
                    <a:lnTo>
                      <a:pt x="474" y="62"/>
                    </a:lnTo>
                    <a:lnTo>
                      <a:pt x="458" y="32"/>
                    </a:lnTo>
                    <a:lnTo>
                      <a:pt x="436" y="10"/>
                    </a:lnTo>
                    <a:lnTo>
                      <a:pt x="390" y="0"/>
                    </a:lnTo>
                    <a:lnTo>
                      <a:pt x="350" y="10"/>
                    </a:lnTo>
                    <a:lnTo>
                      <a:pt x="318" y="28"/>
                    </a:lnTo>
                    <a:lnTo>
                      <a:pt x="300" y="38"/>
                    </a:lnTo>
                    <a:lnTo>
                      <a:pt x="258" y="50"/>
                    </a:lnTo>
                    <a:lnTo>
                      <a:pt x="230" y="54"/>
                    </a:lnTo>
                    <a:lnTo>
                      <a:pt x="194" y="62"/>
                    </a:lnTo>
                    <a:lnTo>
                      <a:pt x="156" y="60"/>
                    </a:lnTo>
                    <a:lnTo>
                      <a:pt x="122" y="66"/>
                    </a:lnTo>
                    <a:lnTo>
                      <a:pt x="100" y="68"/>
                    </a:lnTo>
                    <a:lnTo>
                      <a:pt x="84" y="98"/>
                    </a:lnTo>
                    <a:lnTo>
                      <a:pt x="60" y="106"/>
                    </a:lnTo>
                    <a:lnTo>
                      <a:pt x="62" y="13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55" name="Freeform 223"/>
              <p:cNvSpPr>
                <a:spLocks/>
              </p:cNvSpPr>
              <p:nvPr/>
            </p:nvSpPr>
            <p:spPr bwMode="ltGray">
              <a:xfrm>
                <a:off x="4588" y="1924"/>
                <a:ext cx="87" cy="100"/>
              </a:xfrm>
              <a:custGeom>
                <a:avLst/>
                <a:gdLst>
                  <a:gd name="T0" fmla="*/ 24 w 87"/>
                  <a:gd name="T1" fmla="*/ 0 h 89"/>
                  <a:gd name="T2" fmla="*/ 46 w 87"/>
                  <a:gd name="T3" fmla="*/ 11 h 89"/>
                  <a:gd name="T4" fmla="*/ 54 w 87"/>
                  <a:gd name="T5" fmla="*/ 35 h 89"/>
                  <a:gd name="T6" fmla="*/ 58 w 87"/>
                  <a:gd name="T7" fmla="*/ 35 h 89"/>
                  <a:gd name="T8" fmla="*/ 70 w 87"/>
                  <a:gd name="T9" fmla="*/ 57 h 89"/>
                  <a:gd name="T10" fmla="*/ 76 w 87"/>
                  <a:gd name="T11" fmla="*/ 75 h 89"/>
                  <a:gd name="T12" fmla="*/ 78 w 87"/>
                  <a:gd name="T13" fmla="*/ 82 h 89"/>
                  <a:gd name="T14" fmla="*/ 76 w 87"/>
                  <a:gd name="T15" fmla="*/ 88 h 89"/>
                  <a:gd name="T16" fmla="*/ 86 w 87"/>
                  <a:gd name="T17" fmla="*/ 75 h 89"/>
                  <a:gd name="T18" fmla="*/ 84 w 87"/>
                  <a:gd name="T19" fmla="*/ 115 h 89"/>
                  <a:gd name="T20" fmla="*/ 78 w 87"/>
                  <a:gd name="T21" fmla="*/ 121 h 89"/>
                  <a:gd name="T22" fmla="*/ 74 w 87"/>
                  <a:gd name="T23" fmla="*/ 129 h 89"/>
                  <a:gd name="T24" fmla="*/ 72 w 87"/>
                  <a:gd name="T25" fmla="*/ 129 h 89"/>
                  <a:gd name="T26" fmla="*/ 68 w 87"/>
                  <a:gd name="T27" fmla="*/ 129 h 89"/>
                  <a:gd name="T28" fmla="*/ 66 w 87"/>
                  <a:gd name="T29" fmla="*/ 140 h 89"/>
                  <a:gd name="T30" fmla="*/ 60 w 87"/>
                  <a:gd name="T31" fmla="*/ 146 h 89"/>
                  <a:gd name="T32" fmla="*/ 58 w 87"/>
                  <a:gd name="T33" fmla="*/ 143 h 89"/>
                  <a:gd name="T34" fmla="*/ 54 w 87"/>
                  <a:gd name="T35" fmla="*/ 154 h 89"/>
                  <a:gd name="T36" fmla="*/ 52 w 87"/>
                  <a:gd name="T37" fmla="*/ 157 h 89"/>
                  <a:gd name="T38" fmla="*/ 48 w 87"/>
                  <a:gd name="T39" fmla="*/ 154 h 89"/>
                  <a:gd name="T40" fmla="*/ 42 w 87"/>
                  <a:gd name="T41" fmla="*/ 140 h 89"/>
                  <a:gd name="T42" fmla="*/ 42 w 87"/>
                  <a:gd name="T43" fmla="*/ 129 h 89"/>
                  <a:gd name="T44" fmla="*/ 44 w 87"/>
                  <a:gd name="T45" fmla="*/ 112 h 89"/>
                  <a:gd name="T46" fmla="*/ 40 w 87"/>
                  <a:gd name="T47" fmla="*/ 106 h 89"/>
                  <a:gd name="T48" fmla="*/ 36 w 87"/>
                  <a:gd name="T49" fmla="*/ 90 h 89"/>
                  <a:gd name="T50" fmla="*/ 32 w 87"/>
                  <a:gd name="T51" fmla="*/ 99 h 89"/>
                  <a:gd name="T52" fmla="*/ 28 w 87"/>
                  <a:gd name="T53" fmla="*/ 90 h 89"/>
                  <a:gd name="T54" fmla="*/ 32 w 87"/>
                  <a:gd name="T55" fmla="*/ 79 h 89"/>
                  <a:gd name="T56" fmla="*/ 36 w 87"/>
                  <a:gd name="T57" fmla="*/ 72 h 89"/>
                  <a:gd name="T58" fmla="*/ 34 w 87"/>
                  <a:gd name="T59" fmla="*/ 64 h 89"/>
                  <a:gd name="T60" fmla="*/ 26 w 87"/>
                  <a:gd name="T61" fmla="*/ 64 h 89"/>
                  <a:gd name="T62" fmla="*/ 24 w 87"/>
                  <a:gd name="T63" fmla="*/ 61 h 89"/>
                  <a:gd name="T64" fmla="*/ 22 w 87"/>
                  <a:gd name="T65" fmla="*/ 72 h 89"/>
                  <a:gd name="T66" fmla="*/ 10 w 87"/>
                  <a:gd name="T67" fmla="*/ 64 h 89"/>
                  <a:gd name="T68" fmla="*/ 4 w 87"/>
                  <a:gd name="T69" fmla="*/ 57 h 89"/>
                  <a:gd name="T70" fmla="*/ 0 w 87"/>
                  <a:gd name="T71" fmla="*/ 57 h 89"/>
                  <a:gd name="T72" fmla="*/ 4 w 87"/>
                  <a:gd name="T73" fmla="*/ 43 h 89"/>
                  <a:gd name="T74" fmla="*/ 4 w 87"/>
                  <a:gd name="T75" fmla="*/ 25 h 89"/>
                  <a:gd name="T76" fmla="*/ 6 w 87"/>
                  <a:gd name="T77" fmla="*/ 17 h 89"/>
                  <a:gd name="T78" fmla="*/ 12 w 87"/>
                  <a:gd name="T79" fmla="*/ 11 h 89"/>
                  <a:gd name="T80" fmla="*/ 24 w 87"/>
                  <a:gd name="T81" fmla="*/ 0 h 8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7"/>
                  <a:gd name="T124" fmla="*/ 0 h 89"/>
                  <a:gd name="T125" fmla="*/ 87 w 87"/>
                  <a:gd name="T126" fmla="*/ 89 h 8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7" h="89">
                    <a:moveTo>
                      <a:pt x="24" y="0"/>
                    </a:moveTo>
                    <a:lnTo>
                      <a:pt x="46" y="6"/>
                    </a:lnTo>
                    <a:lnTo>
                      <a:pt x="54" y="20"/>
                    </a:lnTo>
                    <a:lnTo>
                      <a:pt x="58" y="20"/>
                    </a:lnTo>
                    <a:lnTo>
                      <a:pt x="70" y="32"/>
                    </a:lnTo>
                    <a:lnTo>
                      <a:pt x="76" y="42"/>
                    </a:lnTo>
                    <a:lnTo>
                      <a:pt x="78" y="46"/>
                    </a:lnTo>
                    <a:lnTo>
                      <a:pt x="76" y="48"/>
                    </a:lnTo>
                    <a:lnTo>
                      <a:pt x="86" y="42"/>
                    </a:lnTo>
                    <a:lnTo>
                      <a:pt x="84" y="64"/>
                    </a:lnTo>
                    <a:lnTo>
                      <a:pt x="78" y="68"/>
                    </a:lnTo>
                    <a:lnTo>
                      <a:pt x="74" y="72"/>
                    </a:lnTo>
                    <a:lnTo>
                      <a:pt x="72" y="72"/>
                    </a:lnTo>
                    <a:lnTo>
                      <a:pt x="68" y="72"/>
                    </a:lnTo>
                    <a:lnTo>
                      <a:pt x="66" y="78"/>
                    </a:lnTo>
                    <a:lnTo>
                      <a:pt x="60" y="82"/>
                    </a:lnTo>
                    <a:lnTo>
                      <a:pt x="58" y="80"/>
                    </a:lnTo>
                    <a:lnTo>
                      <a:pt x="54" y="86"/>
                    </a:lnTo>
                    <a:lnTo>
                      <a:pt x="52" y="88"/>
                    </a:lnTo>
                    <a:lnTo>
                      <a:pt x="48" y="86"/>
                    </a:lnTo>
                    <a:lnTo>
                      <a:pt x="42" y="78"/>
                    </a:lnTo>
                    <a:lnTo>
                      <a:pt x="42" y="72"/>
                    </a:lnTo>
                    <a:lnTo>
                      <a:pt x="44" y="62"/>
                    </a:lnTo>
                    <a:lnTo>
                      <a:pt x="40" y="60"/>
                    </a:lnTo>
                    <a:lnTo>
                      <a:pt x="36" y="50"/>
                    </a:lnTo>
                    <a:lnTo>
                      <a:pt x="32" y="54"/>
                    </a:lnTo>
                    <a:lnTo>
                      <a:pt x="28" y="50"/>
                    </a:lnTo>
                    <a:lnTo>
                      <a:pt x="32" y="44"/>
                    </a:lnTo>
                    <a:lnTo>
                      <a:pt x="36" y="40"/>
                    </a:lnTo>
                    <a:lnTo>
                      <a:pt x="34" y="36"/>
                    </a:lnTo>
                    <a:lnTo>
                      <a:pt x="26" y="36"/>
                    </a:lnTo>
                    <a:lnTo>
                      <a:pt x="24" y="34"/>
                    </a:lnTo>
                    <a:lnTo>
                      <a:pt x="22" y="40"/>
                    </a:lnTo>
                    <a:lnTo>
                      <a:pt x="10" y="36"/>
                    </a:lnTo>
                    <a:lnTo>
                      <a:pt x="4" y="32"/>
                    </a:lnTo>
                    <a:lnTo>
                      <a:pt x="0" y="32"/>
                    </a:lnTo>
                    <a:lnTo>
                      <a:pt x="4" y="24"/>
                    </a:lnTo>
                    <a:lnTo>
                      <a:pt x="4" y="14"/>
                    </a:lnTo>
                    <a:lnTo>
                      <a:pt x="6" y="10"/>
                    </a:lnTo>
                    <a:lnTo>
                      <a:pt x="12" y="6"/>
                    </a:lnTo>
                    <a:lnTo>
                      <a:pt x="2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56" name="Freeform 224"/>
              <p:cNvSpPr>
                <a:spLocks/>
              </p:cNvSpPr>
              <p:nvPr/>
            </p:nvSpPr>
            <p:spPr bwMode="ltGray">
              <a:xfrm>
                <a:off x="2584" y="1902"/>
                <a:ext cx="9" cy="10"/>
              </a:xfrm>
              <a:custGeom>
                <a:avLst/>
                <a:gdLst>
                  <a:gd name="T0" fmla="*/ 2 w 9"/>
                  <a:gd name="T1" fmla="*/ 0 h 9"/>
                  <a:gd name="T2" fmla="*/ 0 w 9"/>
                  <a:gd name="T3" fmla="*/ 4 h 9"/>
                  <a:gd name="T4" fmla="*/ 4 w 9"/>
                  <a:gd name="T5" fmla="*/ 13 h 9"/>
                  <a:gd name="T6" fmla="*/ 8 w 9"/>
                  <a:gd name="T7" fmla="*/ 2 h 9"/>
                  <a:gd name="T8" fmla="*/ 2 w 9"/>
                  <a:gd name="T9" fmla="*/ 0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2" y="0"/>
                    </a:moveTo>
                    <a:lnTo>
                      <a:pt x="0" y="4"/>
                    </a:lnTo>
                    <a:lnTo>
                      <a:pt x="4" y="8"/>
                    </a:lnTo>
                    <a:lnTo>
                      <a:pt x="8" y="2"/>
                    </a:lnTo>
                    <a:lnTo>
                      <a:pt x="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57" name="Freeform 225"/>
              <p:cNvSpPr>
                <a:spLocks/>
              </p:cNvSpPr>
              <p:nvPr/>
            </p:nvSpPr>
            <p:spPr bwMode="ltGray">
              <a:xfrm>
                <a:off x="2737" y="3268"/>
                <a:ext cx="285" cy="261"/>
              </a:xfrm>
              <a:custGeom>
                <a:avLst/>
                <a:gdLst>
                  <a:gd name="T0" fmla="*/ 0 w 287"/>
                  <a:gd name="T1" fmla="*/ 195 h 233"/>
                  <a:gd name="T2" fmla="*/ 6 w 287"/>
                  <a:gd name="T3" fmla="*/ 215 h 233"/>
                  <a:gd name="T4" fmla="*/ 6 w 287"/>
                  <a:gd name="T5" fmla="*/ 225 h 233"/>
                  <a:gd name="T6" fmla="*/ 8 w 287"/>
                  <a:gd name="T7" fmla="*/ 236 h 233"/>
                  <a:gd name="T8" fmla="*/ 14 w 287"/>
                  <a:gd name="T9" fmla="*/ 253 h 233"/>
                  <a:gd name="T10" fmla="*/ 30 w 287"/>
                  <a:gd name="T11" fmla="*/ 306 h 233"/>
                  <a:gd name="T12" fmla="*/ 32 w 287"/>
                  <a:gd name="T13" fmla="*/ 314 h 233"/>
                  <a:gd name="T14" fmla="*/ 32 w 287"/>
                  <a:gd name="T15" fmla="*/ 338 h 233"/>
                  <a:gd name="T16" fmla="*/ 18 w 287"/>
                  <a:gd name="T17" fmla="*/ 342 h 233"/>
                  <a:gd name="T18" fmla="*/ 30 w 287"/>
                  <a:gd name="T19" fmla="*/ 364 h 233"/>
                  <a:gd name="T20" fmla="*/ 40 w 287"/>
                  <a:gd name="T21" fmla="*/ 384 h 233"/>
                  <a:gd name="T22" fmla="*/ 46 w 287"/>
                  <a:gd name="T23" fmla="*/ 395 h 233"/>
                  <a:gd name="T24" fmla="*/ 56 w 287"/>
                  <a:gd name="T25" fmla="*/ 409 h 233"/>
                  <a:gd name="T26" fmla="*/ 64 w 287"/>
                  <a:gd name="T27" fmla="*/ 398 h 233"/>
                  <a:gd name="T28" fmla="*/ 85 w 287"/>
                  <a:gd name="T29" fmla="*/ 395 h 233"/>
                  <a:gd name="T30" fmla="*/ 89 w 287"/>
                  <a:gd name="T31" fmla="*/ 393 h 233"/>
                  <a:gd name="T32" fmla="*/ 103 w 287"/>
                  <a:gd name="T33" fmla="*/ 393 h 233"/>
                  <a:gd name="T34" fmla="*/ 109 w 287"/>
                  <a:gd name="T35" fmla="*/ 384 h 233"/>
                  <a:gd name="T36" fmla="*/ 115 w 287"/>
                  <a:gd name="T37" fmla="*/ 393 h 233"/>
                  <a:gd name="T38" fmla="*/ 131 w 287"/>
                  <a:gd name="T39" fmla="*/ 401 h 233"/>
                  <a:gd name="T40" fmla="*/ 135 w 287"/>
                  <a:gd name="T41" fmla="*/ 388 h 233"/>
                  <a:gd name="T42" fmla="*/ 143 w 287"/>
                  <a:gd name="T43" fmla="*/ 401 h 233"/>
                  <a:gd name="T44" fmla="*/ 153 w 287"/>
                  <a:gd name="T45" fmla="*/ 395 h 233"/>
                  <a:gd name="T46" fmla="*/ 175 w 287"/>
                  <a:gd name="T47" fmla="*/ 382 h 233"/>
                  <a:gd name="T48" fmla="*/ 191 w 287"/>
                  <a:gd name="T49" fmla="*/ 362 h 233"/>
                  <a:gd name="T50" fmla="*/ 197 w 287"/>
                  <a:gd name="T51" fmla="*/ 353 h 233"/>
                  <a:gd name="T52" fmla="*/ 203 w 287"/>
                  <a:gd name="T53" fmla="*/ 336 h 233"/>
                  <a:gd name="T54" fmla="*/ 213 w 287"/>
                  <a:gd name="T55" fmla="*/ 323 h 233"/>
                  <a:gd name="T56" fmla="*/ 224 w 287"/>
                  <a:gd name="T57" fmla="*/ 300 h 233"/>
                  <a:gd name="T58" fmla="*/ 236 w 287"/>
                  <a:gd name="T59" fmla="*/ 272 h 233"/>
                  <a:gd name="T60" fmla="*/ 240 w 287"/>
                  <a:gd name="T61" fmla="*/ 264 h 233"/>
                  <a:gd name="T62" fmla="*/ 246 w 287"/>
                  <a:gd name="T63" fmla="*/ 259 h 233"/>
                  <a:gd name="T64" fmla="*/ 258 w 287"/>
                  <a:gd name="T65" fmla="*/ 239 h 233"/>
                  <a:gd name="T66" fmla="*/ 266 w 287"/>
                  <a:gd name="T67" fmla="*/ 215 h 233"/>
                  <a:gd name="T68" fmla="*/ 276 w 287"/>
                  <a:gd name="T69" fmla="*/ 179 h 233"/>
                  <a:gd name="T70" fmla="*/ 274 w 287"/>
                  <a:gd name="T71" fmla="*/ 103 h 233"/>
                  <a:gd name="T72" fmla="*/ 260 w 287"/>
                  <a:gd name="T73" fmla="*/ 28 h 233"/>
                  <a:gd name="T74" fmla="*/ 199 w 287"/>
                  <a:gd name="T75" fmla="*/ 0 h 233"/>
                  <a:gd name="T76" fmla="*/ 64 w 287"/>
                  <a:gd name="T77" fmla="*/ 90 h 233"/>
                  <a:gd name="T78" fmla="*/ 0 w 287"/>
                  <a:gd name="T79" fmla="*/ 195 h 2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87"/>
                  <a:gd name="T121" fmla="*/ 0 h 233"/>
                  <a:gd name="T122" fmla="*/ 287 w 287"/>
                  <a:gd name="T123" fmla="*/ 233 h 23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87" h="233">
                    <a:moveTo>
                      <a:pt x="0" y="110"/>
                    </a:moveTo>
                    <a:lnTo>
                      <a:pt x="6" y="122"/>
                    </a:lnTo>
                    <a:lnTo>
                      <a:pt x="6" y="128"/>
                    </a:lnTo>
                    <a:lnTo>
                      <a:pt x="8" y="134"/>
                    </a:lnTo>
                    <a:lnTo>
                      <a:pt x="14" y="144"/>
                    </a:lnTo>
                    <a:lnTo>
                      <a:pt x="30" y="174"/>
                    </a:lnTo>
                    <a:lnTo>
                      <a:pt x="32" y="178"/>
                    </a:lnTo>
                    <a:lnTo>
                      <a:pt x="32" y="192"/>
                    </a:lnTo>
                    <a:lnTo>
                      <a:pt x="18" y="194"/>
                    </a:lnTo>
                    <a:lnTo>
                      <a:pt x="30" y="206"/>
                    </a:lnTo>
                    <a:lnTo>
                      <a:pt x="40" y="218"/>
                    </a:lnTo>
                    <a:lnTo>
                      <a:pt x="46" y="224"/>
                    </a:lnTo>
                    <a:lnTo>
                      <a:pt x="56" y="232"/>
                    </a:lnTo>
                    <a:lnTo>
                      <a:pt x="64" y="226"/>
                    </a:lnTo>
                    <a:lnTo>
                      <a:pt x="90" y="224"/>
                    </a:lnTo>
                    <a:lnTo>
                      <a:pt x="94" y="222"/>
                    </a:lnTo>
                    <a:lnTo>
                      <a:pt x="108" y="222"/>
                    </a:lnTo>
                    <a:lnTo>
                      <a:pt x="114" y="218"/>
                    </a:lnTo>
                    <a:lnTo>
                      <a:pt x="120" y="222"/>
                    </a:lnTo>
                    <a:lnTo>
                      <a:pt x="136" y="228"/>
                    </a:lnTo>
                    <a:lnTo>
                      <a:pt x="140" y="220"/>
                    </a:lnTo>
                    <a:lnTo>
                      <a:pt x="148" y="228"/>
                    </a:lnTo>
                    <a:lnTo>
                      <a:pt x="158" y="224"/>
                    </a:lnTo>
                    <a:lnTo>
                      <a:pt x="180" y="216"/>
                    </a:lnTo>
                    <a:lnTo>
                      <a:pt x="196" y="204"/>
                    </a:lnTo>
                    <a:lnTo>
                      <a:pt x="202" y="200"/>
                    </a:lnTo>
                    <a:lnTo>
                      <a:pt x="208" y="190"/>
                    </a:lnTo>
                    <a:lnTo>
                      <a:pt x="222" y="182"/>
                    </a:lnTo>
                    <a:lnTo>
                      <a:pt x="234" y="170"/>
                    </a:lnTo>
                    <a:lnTo>
                      <a:pt x="246" y="154"/>
                    </a:lnTo>
                    <a:lnTo>
                      <a:pt x="250" y="150"/>
                    </a:lnTo>
                    <a:lnTo>
                      <a:pt x="256" y="146"/>
                    </a:lnTo>
                    <a:lnTo>
                      <a:pt x="268" y="136"/>
                    </a:lnTo>
                    <a:lnTo>
                      <a:pt x="276" y="122"/>
                    </a:lnTo>
                    <a:lnTo>
                      <a:pt x="286" y="102"/>
                    </a:lnTo>
                    <a:lnTo>
                      <a:pt x="284" y="58"/>
                    </a:lnTo>
                    <a:lnTo>
                      <a:pt x="270" y="16"/>
                    </a:lnTo>
                    <a:lnTo>
                      <a:pt x="204" y="0"/>
                    </a:lnTo>
                    <a:lnTo>
                      <a:pt x="64" y="50"/>
                    </a:lnTo>
                    <a:lnTo>
                      <a:pt x="0" y="1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58" name="Freeform 226"/>
              <p:cNvSpPr>
                <a:spLocks/>
              </p:cNvSpPr>
              <p:nvPr/>
            </p:nvSpPr>
            <p:spPr bwMode="ltGray">
              <a:xfrm>
                <a:off x="2982" y="3362"/>
                <a:ext cx="31" cy="37"/>
              </a:xfrm>
              <a:custGeom>
                <a:avLst/>
                <a:gdLst>
                  <a:gd name="T0" fmla="*/ 26 w 31"/>
                  <a:gd name="T1" fmla="*/ 0 h 33"/>
                  <a:gd name="T2" fmla="*/ 20 w 31"/>
                  <a:gd name="T3" fmla="*/ 4 h 33"/>
                  <a:gd name="T4" fmla="*/ 12 w 31"/>
                  <a:gd name="T5" fmla="*/ 2 h 33"/>
                  <a:gd name="T6" fmla="*/ 10 w 31"/>
                  <a:gd name="T7" fmla="*/ 13 h 33"/>
                  <a:gd name="T8" fmla="*/ 0 w 31"/>
                  <a:gd name="T9" fmla="*/ 21 h 33"/>
                  <a:gd name="T10" fmla="*/ 0 w 31"/>
                  <a:gd name="T11" fmla="*/ 31 h 33"/>
                  <a:gd name="T12" fmla="*/ 0 w 31"/>
                  <a:gd name="T13" fmla="*/ 49 h 33"/>
                  <a:gd name="T14" fmla="*/ 8 w 31"/>
                  <a:gd name="T15" fmla="*/ 56 h 33"/>
                  <a:gd name="T16" fmla="*/ 20 w 31"/>
                  <a:gd name="T17" fmla="*/ 56 h 33"/>
                  <a:gd name="T18" fmla="*/ 20 w 31"/>
                  <a:gd name="T19" fmla="*/ 43 h 33"/>
                  <a:gd name="T20" fmla="*/ 30 w 31"/>
                  <a:gd name="T21" fmla="*/ 21 h 33"/>
                  <a:gd name="T22" fmla="*/ 26 w 31"/>
                  <a:gd name="T23" fmla="*/ 0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33"/>
                  <a:gd name="T38" fmla="*/ 31 w 31"/>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33">
                    <a:moveTo>
                      <a:pt x="26" y="0"/>
                    </a:moveTo>
                    <a:lnTo>
                      <a:pt x="20" y="4"/>
                    </a:lnTo>
                    <a:lnTo>
                      <a:pt x="12" y="2"/>
                    </a:lnTo>
                    <a:lnTo>
                      <a:pt x="10" y="8"/>
                    </a:lnTo>
                    <a:lnTo>
                      <a:pt x="0" y="12"/>
                    </a:lnTo>
                    <a:lnTo>
                      <a:pt x="0" y="18"/>
                    </a:lnTo>
                    <a:lnTo>
                      <a:pt x="0" y="28"/>
                    </a:lnTo>
                    <a:lnTo>
                      <a:pt x="8" y="32"/>
                    </a:lnTo>
                    <a:lnTo>
                      <a:pt x="20" y="32"/>
                    </a:lnTo>
                    <a:lnTo>
                      <a:pt x="20" y="24"/>
                    </a:lnTo>
                    <a:lnTo>
                      <a:pt x="30" y="12"/>
                    </a:lnTo>
                    <a:lnTo>
                      <a:pt x="2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59" name="Freeform 227"/>
              <p:cNvSpPr>
                <a:spLocks/>
              </p:cNvSpPr>
              <p:nvPr/>
            </p:nvSpPr>
            <p:spPr bwMode="ltGray">
              <a:xfrm>
                <a:off x="2915" y="3416"/>
                <a:ext cx="35" cy="37"/>
              </a:xfrm>
              <a:custGeom>
                <a:avLst/>
                <a:gdLst>
                  <a:gd name="T0" fmla="*/ 30 w 35"/>
                  <a:gd name="T1" fmla="*/ 0 h 33"/>
                  <a:gd name="T2" fmla="*/ 20 w 35"/>
                  <a:gd name="T3" fmla="*/ 0 h 33"/>
                  <a:gd name="T4" fmla="*/ 16 w 35"/>
                  <a:gd name="T5" fmla="*/ 11 h 33"/>
                  <a:gd name="T6" fmla="*/ 0 w 35"/>
                  <a:gd name="T7" fmla="*/ 21 h 33"/>
                  <a:gd name="T8" fmla="*/ 0 w 35"/>
                  <a:gd name="T9" fmla="*/ 28 h 33"/>
                  <a:gd name="T10" fmla="*/ 8 w 35"/>
                  <a:gd name="T11" fmla="*/ 31 h 33"/>
                  <a:gd name="T12" fmla="*/ 6 w 35"/>
                  <a:gd name="T13" fmla="*/ 46 h 33"/>
                  <a:gd name="T14" fmla="*/ 8 w 35"/>
                  <a:gd name="T15" fmla="*/ 56 h 33"/>
                  <a:gd name="T16" fmla="*/ 12 w 35"/>
                  <a:gd name="T17" fmla="*/ 56 h 33"/>
                  <a:gd name="T18" fmla="*/ 14 w 35"/>
                  <a:gd name="T19" fmla="*/ 49 h 33"/>
                  <a:gd name="T20" fmla="*/ 20 w 35"/>
                  <a:gd name="T21" fmla="*/ 49 h 33"/>
                  <a:gd name="T22" fmla="*/ 30 w 35"/>
                  <a:gd name="T23" fmla="*/ 39 h 33"/>
                  <a:gd name="T24" fmla="*/ 34 w 35"/>
                  <a:gd name="T25" fmla="*/ 13 h 33"/>
                  <a:gd name="T26" fmla="*/ 34 w 35"/>
                  <a:gd name="T27" fmla="*/ 2 h 33"/>
                  <a:gd name="T28" fmla="*/ 30 w 35"/>
                  <a:gd name="T29" fmla="*/ 0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33"/>
                  <a:gd name="T47" fmla="*/ 35 w 35"/>
                  <a:gd name="T48" fmla="*/ 33 h 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33">
                    <a:moveTo>
                      <a:pt x="30" y="0"/>
                    </a:moveTo>
                    <a:lnTo>
                      <a:pt x="20" y="0"/>
                    </a:lnTo>
                    <a:lnTo>
                      <a:pt x="16" y="6"/>
                    </a:lnTo>
                    <a:lnTo>
                      <a:pt x="0" y="12"/>
                    </a:lnTo>
                    <a:lnTo>
                      <a:pt x="0" y="16"/>
                    </a:lnTo>
                    <a:lnTo>
                      <a:pt x="8" y="18"/>
                    </a:lnTo>
                    <a:lnTo>
                      <a:pt x="6" y="26"/>
                    </a:lnTo>
                    <a:lnTo>
                      <a:pt x="8" y="32"/>
                    </a:lnTo>
                    <a:lnTo>
                      <a:pt x="12" y="32"/>
                    </a:lnTo>
                    <a:lnTo>
                      <a:pt x="14" y="28"/>
                    </a:lnTo>
                    <a:lnTo>
                      <a:pt x="20" y="28"/>
                    </a:lnTo>
                    <a:lnTo>
                      <a:pt x="30" y="22"/>
                    </a:lnTo>
                    <a:lnTo>
                      <a:pt x="34" y="8"/>
                    </a:lnTo>
                    <a:lnTo>
                      <a:pt x="34" y="2"/>
                    </a:lnTo>
                    <a:lnTo>
                      <a:pt x="3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60" name="Freeform 228"/>
              <p:cNvSpPr>
                <a:spLocks/>
              </p:cNvSpPr>
              <p:nvPr/>
            </p:nvSpPr>
            <p:spPr bwMode="ltGray">
              <a:xfrm>
                <a:off x="2799" y="3174"/>
                <a:ext cx="179" cy="191"/>
              </a:xfrm>
              <a:custGeom>
                <a:avLst/>
                <a:gdLst>
                  <a:gd name="T0" fmla="*/ 178 w 179"/>
                  <a:gd name="T1" fmla="*/ 160 h 171"/>
                  <a:gd name="T2" fmla="*/ 166 w 179"/>
                  <a:gd name="T3" fmla="*/ 174 h 171"/>
                  <a:gd name="T4" fmla="*/ 162 w 179"/>
                  <a:gd name="T5" fmla="*/ 178 h 171"/>
                  <a:gd name="T6" fmla="*/ 158 w 179"/>
                  <a:gd name="T7" fmla="*/ 189 h 171"/>
                  <a:gd name="T8" fmla="*/ 148 w 179"/>
                  <a:gd name="T9" fmla="*/ 189 h 171"/>
                  <a:gd name="T10" fmla="*/ 144 w 179"/>
                  <a:gd name="T11" fmla="*/ 194 h 171"/>
                  <a:gd name="T12" fmla="*/ 132 w 179"/>
                  <a:gd name="T13" fmla="*/ 204 h 171"/>
                  <a:gd name="T14" fmla="*/ 126 w 179"/>
                  <a:gd name="T15" fmla="*/ 218 h 171"/>
                  <a:gd name="T16" fmla="*/ 124 w 179"/>
                  <a:gd name="T17" fmla="*/ 218 h 171"/>
                  <a:gd name="T18" fmla="*/ 122 w 179"/>
                  <a:gd name="T19" fmla="*/ 237 h 171"/>
                  <a:gd name="T20" fmla="*/ 116 w 179"/>
                  <a:gd name="T21" fmla="*/ 237 h 171"/>
                  <a:gd name="T22" fmla="*/ 112 w 179"/>
                  <a:gd name="T23" fmla="*/ 248 h 171"/>
                  <a:gd name="T24" fmla="*/ 102 w 179"/>
                  <a:gd name="T25" fmla="*/ 248 h 171"/>
                  <a:gd name="T26" fmla="*/ 102 w 179"/>
                  <a:gd name="T27" fmla="*/ 262 h 171"/>
                  <a:gd name="T28" fmla="*/ 100 w 179"/>
                  <a:gd name="T29" fmla="*/ 275 h 171"/>
                  <a:gd name="T30" fmla="*/ 72 w 179"/>
                  <a:gd name="T31" fmla="*/ 270 h 171"/>
                  <a:gd name="T32" fmla="*/ 64 w 179"/>
                  <a:gd name="T33" fmla="*/ 254 h 171"/>
                  <a:gd name="T34" fmla="*/ 56 w 179"/>
                  <a:gd name="T35" fmla="*/ 254 h 171"/>
                  <a:gd name="T36" fmla="*/ 52 w 179"/>
                  <a:gd name="T37" fmla="*/ 267 h 171"/>
                  <a:gd name="T38" fmla="*/ 48 w 179"/>
                  <a:gd name="T39" fmla="*/ 278 h 171"/>
                  <a:gd name="T40" fmla="*/ 36 w 179"/>
                  <a:gd name="T41" fmla="*/ 293 h 171"/>
                  <a:gd name="T42" fmla="*/ 20 w 179"/>
                  <a:gd name="T43" fmla="*/ 296 h 171"/>
                  <a:gd name="T44" fmla="*/ 12 w 179"/>
                  <a:gd name="T45" fmla="*/ 296 h 171"/>
                  <a:gd name="T46" fmla="*/ 16 w 179"/>
                  <a:gd name="T47" fmla="*/ 267 h 171"/>
                  <a:gd name="T48" fmla="*/ 10 w 179"/>
                  <a:gd name="T49" fmla="*/ 254 h 171"/>
                  <a:gd name="T50" fmla="*/ 0 w 179"/>
                  <a:gd name="T51" fmla="*/ 239 h 171"/>
                  <a:gd name="T52" fmla="*/ 8 w 179"/>
                  <a:gd name="T53" fmla="*/ 4 h 171"/>
                  <a:gd name="T54" fmla="*/ 162 w 179"/>
                  <a:gd name="T55" fmla="*/ 0 h 171"/>
                  <a:gd name="T56" fmla="*/ 178 w 179"/>
                  <a:gd name="T57" fmla="*/ 160 h 1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9"/>
                  <a:gd name="T88" fmla="*/ 0 h 171"/>
                  <a:gd name="T89" fmla="*/ 179 w 179"/>
                  <a:gd name="T90" fmla="*/ 171 h 17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9" h="171">
                    <a:moveTo>
                      <a:pt x="178" y="92"/>
                    </a:moveTo>
                    <a:lnTo>
                      <a:pt x="166" y="100"/>
                    </a:lnTo>
                    <a:lnTo>
                      <a:pt x="162" y="102"/>
                    </a:lnTo>
                    <a:lnTo>
                      <a:pt x="158" y="108"/>
                    </a:lnTo>
                    <a:lnTo>
                      <a:pt x="148" y="108"/>
                    </a:lnTo>
                    <a:lnTo>
                      <a:pt x="144" y="112"/>
                    </a:lnTo>
                    <a:lnTo>
                      <a:pt x="132" y="118"/>
                    </a:lnTo>
                    <a:lnTo>
                      <a:pt x="126" y="126"/>
                    </a:lnTo>
                    <a:lnTo>
                      <a:pt x="124" y="126"/>
                    </a:lnTo>
                    <a:lnTo>
                      <a:pt x="122" y="136"/>
                    </a:lnTo>
                    <a:lnTo>
                      <a:pt x="116" y="136"/>
                    </a:lnTo>
                    <a:lnTo>
                      <a:pt x="112" y="142"/>
                    </a:lnTo>
                    <a:lnTo>
                      <a:pt x="102" y="142"/>
                    </a:lnTo>
                    <a:lnTo>
                      <a:pt x="102" y="150"/>
                    </a:lnTo>
                    <a:lnTo>
                      <a:pt x="100" y="158"/>
                    </a:lnTo>
                    <a:lnTo>
                      <a:pt x="72" y="156"/>
                    </a:lnTo>
                    <a:lnTo>
                      <a:pt x="64" y="146"/>
                    </a:lnTo>
                    <a:lnTo>
                      <a:pt x="56" y="146"/>
                    </a:lnTo>
                    <a:lnTo>
                      <a:pt x="52" y="154"/>
                    </a:lnTo>
                    <a:lnTo>
                      <a:pt x="48" y="160"/>
                    </a:lnTo>
                    <a:lnTo>
                      <a:pt x="36" y="168"/>
                    </a:lnTo>
                    <a:lnTo>
                      <a:pt x="20" y="170"/>
                    </a:lnTo>
                    <a:lnTo>
                      <a:pt x="12" y="170"/>
                    </a:lnTo>
                    <a:lnTo>
                      <a:pt x="16" y="154"/>
                    </a:lnTo>
                    <a:lnTo>
                      <a:pt x="10" y="146"/>
                    </a:lnTo>
                    <a:lnTo>
                      <a:pt x="0" y="138"/>
                    </a:lnTo>
                    <a:lnTo>
                      <a:pt x="8" y="4"/>
                    </a:lnTo>
                    <a:lnTo>
                      <a:pt x="162" y="0"/>
                    </a:lnTo>
                    <a:lnTo>
                      <a:pt x="178" y="9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61" name="Freeform 229"/>
              <p:cNvSpPr>
                <a:spLocks/>
              </p:cNvSpPr>
              <p:nvPr/>
            </p:nvSpPr>
            <p:spPr bwMode="ltGray">
              <a:xfrm>
                <a:off x="2898" y="3143"/>
                <a:ext cx="159" cy="153"/>
              </a:xfrm>
              <a:custGeom>
                <a:avLst/>
                <a:gdLst>
                  <a:gd name="T0" fmla="*/ 0 w 159"/>
                  <a:gd name="T1" fmla="*/ 58 h 137"/>
                  <a:gd name="T2" fmla="*/ 4 w 159"/>
                  <a:gd name="T3" fmla="*/ 84 h 137"/>
                  <a:gd name="T4" fmla="*/ 6 w 159"/>
                  <a:gd name="T5" fmla="*/ 92 h 137"/>
                  <a:gd name="T6" fmla="*/ 8 w 159"/>
                  <a:gd name="T7" fmla="*/ 105 h 137"/>
                  <a:gd name="T8" fmla="*/ 14 w 159"/>
                  <a:gd name="T9" fmla="*/ 107 h 137"/>
                  <a:gd name="T10" fmla="*/ 20 w 159"/>
                  <a:gd name="T11" fmla="*/ 130 h 137"/>
                  <a:gd name="T12" fmla="*/ 30 w 159"/>
                  <a:gd name="T13" fmla="*/ 138 h 137"/>
                  <a:gd name="T14" fmla="*/ 34 w 159"/>
                  <a:gd name="T15" fmla="*/ 146 h 137"/>
                  <a:gd name="T16" fmla="*/ 36 w 159"/>
                  <a:gd name="T17" fmla="*/ 160 h 137"/>
                  <a:gd name="T18" fmla="*/ 40 w 159"/>
                  <a:gd name="T19" fmla="*/ 163 h 137"/>
                  <a:gd name="T20" fmla="*/ 46 w 159"/>
                  <a:gd name="T21" fmla="*/ 163 h 137"/>
                  <a:gd name="T22" fmla="*/ 48 w 159"/>
                  <a:gd name="T23" fmla="*/ 166 h 137"/>
                  <a:gd name="T24" fmla="*/ 42 w 159"/>
                  <a:gd name="T25" fmla="*/ 178 h 137"/>
                  <a:gd name="T26" fmla="*/ 42 w 159"/>
                  <a:gd name="T27" fmla="*/ 189 h 137"/>
                  <a:gd name="T28" fmla="*/ 44 w 159"/>
                  <a:gd name="T29" fmla="*/ 202 h 137"/>
                  <a:gd name="T30" fmla="*/ 52 w 159"/>
                  <a:gd name="T31" fmla="*/ 202 h 137"/>
                  <a:gd name="T32" fmla="*/ 66 w 159"/>
                  <a:gd name="T33" fmla="*/ 204 h 137"/>
                  <a:gd name="T34" fmla="*/ 72 w 159"/>
                  <a:gd name="T35" fmla="*/ 214 h 137"/>
                  <a:gd name="T36" fmla="*/ 74 w 159"/>
                  <a:gd name="T37" fmla="*/ 223 h 137"/>
                  <a:gd name="T38" fmla="*/ 78 w 159"/>
                  <a:gd name="T39" fmla="*/ 228 h 137"/>
                  <a:gd name="T40" fmla="*/ 92 w 159"/>
                  <a:gd name="T41" fmla="*/ 228 h 137"/>
                  <a:gd name="T42" fmla="*/ 110 w 159"/>
                  <a:gd name="T43" fmla="*/ 237 h 137"/>
                  <a:gd name="T44" fmla="*/ 148 w 159"/>
                  <a:gd name="T45" fmla="*/ 170 h 137"/>
                  <a:gd name="T46" fmla="*/ 158 w 159"/>
                  <a:gd name="T47" fmla="*/ 56 h 137"/>
                  <a:gd name="T48" fmla="*/ 96 w 159"/>
                  <a:gd name="T49" fmla="*/ 0 h 137"/>
                  <a:gd name="T50" fmla="*/ 60 w 159"/>
                  <a:gd name="T51" fmla="*/ 13 h 137"/>
                  <a:gd name="T52" fmla="*/ 0 w 159"/>
                  <a:gd name="T53" fmla="*/ 58 h 1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9"/>
                  <a:gd name="T82" fmla="*/ 0 h 137"/>
                  <a:gd name="T83" fmla="*/ 159 w 159"/>
                  <a:gd name="T84" fmla="*/ 137 h 13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9" h="137">
                    <a:moveTo>
                      <a:pt x="0" y="34"/>
                    </a:moveTo>
                    <a:lnTo>
                      <a:pt x="4" y="48"/>
                    </a:lnTo>
                    <a:lnTo>
                      <a:pt x="6" y="52"/>
                    </a:lnTo>
                    <a:lnTo>
                      <a:pt x="8" y="60"/>
                    </a:lnTo>
                    <a:lnTo>
                      <a:pt x="14" y="62"/>
                    </a:lnTo>
                    <a:lnTo>
                      <a:pt x="20" y="74"/>
                    </a:lnTo>
                    <a:lnTo>
                      <a:pt x="30" y="80"/>
                    </a:lnTo>
                    <a:lnTo>
                      <a:pt x="34" y="84"/>
                    </a:lnTo>
                    <a:lnTo>
                      <a:pt x="36" y="92"/>
                    </a:lnTo>
                    <a:lnTo>
                      <a:pt x="40" y="94"/>
                    </a:lnTo>
                    <a:lnTo>
                      <a:pt x="46" y="94"/>
                    </a:lnTo>
                    <a:lnTo>
                      <a:pt x="48" y="96"/>
                    </a:lnTo>
                    <a:lnTo>
                      <a:pt x="42" y="102"/>
                    </a:lnTo>
                    <a:lnTo>
                      <a:pt x="42" y="108"/>
                    </a:lnTo>
                    <a:lnTo>
                      <a:pt x="44" y="116"/>
                    </a:lnTo>
                    <a:lnTo>
                      <a:pt x="52" y="116"/>
                    </a:lnTo>
                    <a:lnTo>
                      <a:pt x="66" y="118"/>
                    </a:lnTo>
                    <a:lnTo>
                      <a:pt x="72" y="124"/>
                    </a:lnTo>
                    <a:lnTo>
                      <a:pt x="74" y="128"/>
                    </a:lnTo>
                    <a:lnTo>
                      <a:pt x="78" y="132"/>
                    </a:lnTo>
                    <a:lnTo>
                      <a:pt x="92" y="132"/>
                    </a:lnTo>
                    <a:lnTo>
                      <a:pt x="110" y="136"/>
                    </a:lnTo>
                    <a:lnTo>
                      <a:pt x="148" y="98"/>
                    </a:lnTo>
                    <a:lnTo>
                      <a:pt x="158" y="32"/>
                    </a:lnTo>
                    <a:lnTo>
                      <a:pt x="96" y="0"/>
                    </a:lnTo>
                    <a:lnTo>
                      <a:pt x="60" y="8"/>
                    </a:lnTo>
                    <a:lnTo>
                      <a:pt x="0" y="3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62" name="Freeform 230"/>
              <p:cNvSpPr>
                <a:spLocks/>
              </p:cNvSpPr>
              <p:nvPr/>
            </p:nvSpPr>
            <p:spPr bwMode="ltGray">
              <a:xfrm>
                <a:off x="2996" y="3066"/>
                <a:ext cx="187" cy="310"/>
              </a:xfrm>
              <a:custGeom>
                <a:avLst/>
                <a:gdLst>
                  <a:gd name="T0" fmla="*/ 176 w 189"/>
                  <a:gd name="T1" fmla="*/ 2 h 277"/>
                  <a:gd name="T2" fmla="*/ 176 w 189"/>
                  <a:gd name="T3" fmla="*/ 25 h 277"/>
                  <a:gd name="T4" fmla="*/ 174 w 189"/>
                  <a:gd name="T5" fmla="*/ 55 h 277"/>
                  <a:gd name="T6" fmla="*/ 176 w 189"/>
                  <a:gd name="T7" fmla="*/ 72 h 277"/>
                  <a:gd name="T8" fmla="*/ 172 w 189"/>
                  <a:gd name="T9" fmla="*/ 105 h 277"/>
                  <a:gd name="T10" fmla="*/ 170 w 189"/>
                  <a:gd name="T11" fmla="*/ 144 h 277"/>
                  <a:gd name="T12" fmla="*/ 163 w 189"/>
                  <a:gd name="T13" fmla="*/ 160 h 277"/>
                  <a:gd name="T14" fmla="*/ 145 w 189"/>
                  <a:gd name="T15" fmla="*/ 196 h 277"/>
                  <a:gd name="T16" fmla="*/ 129 w 189"/>
                  <a:gd name="T17" fmla="*/ 207 h 277"/>
                  <a:gd name="T18" fmla="*/ 102 w 189"/>
                  <a:gd name="T19" fmla="*/ 233 h 277"/>
                  <a:gd name="T20" fmla="*/ 91 w 189"/>
                  <a:gd name="T21" fmla="*/ 255 h 277"/>
                  <a:gd name="T22" fmla="*/ 72 w 189"/>
                  <a:gd name="T23" fmla="*/ 275 h 277"/>
                  <a:gd name="T24" fmla="*/ 64 w 189"/>
                  <a:gd name="T25" fmla="*/ 280 h 277"/>
                  <a:gd name="T26" fmla="*/ 60 w 189"/>
                  <a:gd name="T27" fmla="*/ 297 h 277"/>
                  <a:gd name="T28" fmla="*/ 68 w 189"/>
                  <a:gd name="T29" fmla="*/ 332 h 277"/>
                  <a:gd name="T30" fmla="*/ 68 w 189"/>
                  <a:gd name="T31" fmla="*/ 407 h 277"/>
                  <a:gd name="T32" fmla="*/ 58 w 189"/>
                  <a:gd name="T33" fmla="*/ 426 h 277"/>
                  <a:gd name="T34" fmla="*/ 38 w 189"/>
                  <a:gd name="T35" fmla="*/ 440 h 277"/>
                  <a:gd name="T36" fmla="*/ 29 w 189"/>
                  <a:gd name="T37" fmla="*/ 451 h 277"/>
                  <a:gd name="T38" fmla="*/ 27 w 189"/>
                  <a:gd name="T39" fmla="*/ 485 h 277"/>
                  <a:gd name="T40" fmla="*/ 13 w 189"/>
                  <a:gd name="T41" fmla="*/ 460 h 277"/>
                  <a:gd name="T42" fmla="*/ 13 w 189"/>
                  <a:gd name="T43" fmla="*/ 412 h 277"/>
                  <a:gd name="T44" fmla="*/ 10 w 189"/>
                  <a:gd name="T45" fmla="*/ 348 h 277"/>
                  <a:gd name="T46" fmla="*/ 23 w 189"/>
                  <a:gd name="T47" fmla="*/ 328 h 277"/>
                  <a:gd name="T48" fmla="*/ 25 w 189"/>
                  <a:gd name="T49" fmla="*/ 320 h 277"/>
                  <a:gd name="T50" fmla="*/ 29 w 189"/>
                  <a:gd name="T51" fmla="*/ 299 h 277"/>
                  <a:gd name="T52" fmla="*/ 40 w 189"/>
                  <a:gd name="T53" fmla="*/ 266 h 277"/>
                  <a:gd name="T54" fmla="*/ 40 w 189"/>
                  <a:gd name="T55" fmla="*/ 235 h 277"/>
                  <a:gd name="T56" fmla="*/ 44 w 189"/>
                  <a:gd name="T57" fmla="*/ 175 h 277"/>
                  <a:gd name="T58" fmla="*/ 4 w 189"/>
                  <a:gd name="T59" fmla="*/ 150 h 277"/>
                  <a:gd name="T60" fmla="*/ 0 w 189"/>
                  <a:gd name="T61" fmla="*/ 98 h 277"/>
                  <a:gd name="T62" fmla="*/ 172 w 189"/>
                  <a:gd name="T63" fmla="*/ 0 h 2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9"/>
                  <a:gd name="T97" fmla="*/ 0 h 277"/>
                  <a:gd name="T98" fmla="*/ 189 w 189"/>
                  <a:gd name="T99" fmla="*/ 277 h 27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9" h="277">
                    <a:moveTo>
                      <a:pt x="182" y="0"/>
                    </a:moveTo>
                    <a:lnTo>
                      <a:pt x="186" y="2"/>
                    </a:lnTo>
                    <a:lnTo>
                      <a:pt x="188" y="8"/>
                    </a:lnTo>
                    <a:lnTo>
                      <a:pt x="186" y="14"/>
                    </a:lnTo>
                    <a:lnTo>
                      <a:pt x="184" y="23"/>
                    </a:lnTo>
                    <a:lnTo>
                      <a:pt x="184" y="31"/>
                    </a:lnTo>
                    <a:lnTo>
                      <a:pt x="184" y="35"/>
                    </a:lnTo>
                    <a:lnTo>
                      <a:pt x="186" y="41"/>
                    </a:lnTo>
                    <a:lnTo>
                      <a:pt x="182" y="45"/>
                    </a:lnTo>
                    <a:lnTo>
                      <a:pt x="182" y="60"/>
                    </a:lnTo>
                    <a:lnTo>
                      <a:pt x="182" y="70"/>
                    </a:lnTo>
                    <a:lnTo>
                      <a:pt x="180" y="82"/>
                    </a:lnTo>
                    <a:lnTo>
                      <a:pt x="178" y="89"/>
                    </a:lnTo>
                    <a:lnTo>
                      <a:pt x="173" y="91"/>
                    </a:lnTo>
                    <a:lnTo>
                      <a:pt x="163" y="105"/>
                    </a:lnTo>
                    <a:lnTo>
                      <a:pt x="155" y="111"/>
                    </a:lnTo>
                    <a:lnTo>
                      <a:pt x="148" y="115"/>
                    </a:lnTo>
                    <a:lnTo>
                      <a:pt x="134" y="117"/>
                    </a:lnTo>
                    <a:lnTo>
                      <a:pt x="111" y="126"/>
                    </a:lnTo>
                    <a:lnTo>
                      <a:pt x="107" y="132"/>
                    </a:lnTo>
                    <a:lnTo>
                      <a:pt x="102" y="142"/>
                    </a:lnTo>
                    <a:lnTo>
                      <a:pt x="96" y="146"/>
                    </a:lnTo>
                    <a:lnTo>
                      <a:pt x="90" y="148"/>
                    </a:lnTo>
                    <a:lnTo>
                      <a:pt x="77" y="157"/>
                    </a:lnTo>
                    <a:lnTo>
                      <a:pt x="73" y="155"/>
                    </a:lnTo>
                    <a:lnTo>
                      <a:pt x="69" y="159"/>
                    </a:lnTo>
                    <a:lnTo>
                      <a:pt x="69" y="163"/>
                    </a:lnTo>
                    <a:lnTo>
                      <a:pt x="65" y="169"/>
                    </a:lnTo>
                    <a:lnTo>
                      <a:pt x="71" y="173"/>
                    </a:lnTo>
                    <a:lnTo>
                      <a:pt x="73" y="189"/>
                    </a:lnTo>
                    <a:lnTo>
                      <a:pt x="75" y="212"/>
                    </a:lnTo>
                    <a:lnTo>
                      <a:pt x="73" y="231"/>
                    </a:lnTo>
                    <a:lnTo>
                      <a:pt x="71" y="239"/>
                    </a:lnTo>
                    <a:lnTo>
                      <a:pt x="63" y="243"/>
                    </a:lnTo>
                    <a:lnTo>
                      <a:pt x="50" y="249"/>
                    </a:lnTo>
                    <a:lnTo>
                      <a:pt x="38" y="251"/>
                    </a:lnTo>
                    <a:lnTo>
                      <a:pt x="33" y="253"/>
                    </a:lnTo>
                    <a:lnTo>
                      <a:pt x="29" y="257"/>
                    </a:lnTo>
                    <a:lnTo>
                      <a:pt x="27" y="266"/>
                    </a:lnTo>
                    <a:lnTo>
                      <a:pt x="27" y="276"/>
                    </a:lnTo>
                    <a:lnTo>
                      <a:pt x="10" y="274"/>
                    </a:lnTo>
                    <a:lnTo>
                      <a:pt x="13" y="262"/>
                    </a:lnTo>
                    <a:lnTo>
                      <a:pt x="8" y="262"/>
                    </a:lnTo>
                    <a:lnTo>
                      <a:pt x="13" y="235"/>
                    </a:lnTo>
                    <a:lnTo>
                      <a:pt x="12" y="212"/>
                    </a:lnTo>
                    <a:lnTo>
                      <a:pt x="10" y="198"/>
                    </a:lnTo>
                    <a:lnTo>
                      <a:pt x="15" y="192"/>
                    </a:lnTo>
                    <a:lnTo>
                      <a:pt x="23" y="187"/>
                    </a:lnTo>
                    <a:lnTo>
                      <a:pt x="25" y="187"/>
                    </a:lnTo>
                    <a:lnTo>
                      <a:pt x="25" y="183"/>
                    </a:lnTo>
                    <a:lnTo>
                      <a:pt x="25" y="177"/>
                    </a:lnTo>
                    <a:lnTo>
                      <a:pt x="29" y="171"/>
                    </a:lnTo>
                    <a:lnTo>
                      <a:pt x="40" y="161"/>
                    </a:lnTo>
                    <a:lnTo>
                      <a:pt x="40" y="152"/>
                    </a:lnTo>
                    <a:lnTo>
                      <a:pt x="36" y="142"/>
                    </a:lnTo>
                    <a:lnTo>
                      <a:pt x="40" y="134"/>
                    </a:lnTo>
                    <a:lnTo>
                      <a:pt x="44" y="128"/>
                    </a:lnTo>
                    <a:lnTo>
                      <a:pt x="44" y="99"/>
                    </a:lnTo>
                    <a:lnTo>
                      <a:pt x="23" y="87"/>
                    </a:lnTo>
                    <a:lnTo>
                      <a:pt x="4" y="86"/>
                    </a:lnTo>
                    <a:lnTo>
                      <a:pt x="2" y="74"/>
                    </a:lnTo>
                    <a:lnTo>
                      <a:pt x="0" y="56"/>
                    </a:lnTo>
                    <a:lnTo>
                      <a:pt x="84" y="8"/>
                    </a:lnTo>
                    <a:lnTo>
                      <a:pt x="18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63" name="Freeform 231"/>
              <p:cNvSpPr>
                <a:spLocks/>
              </p:cNvSpPr>
              <p:nvPr/>
            </p:nvSpPr>
            <p:spPr bwMode="ltGray">
              <a:xfrm>
                <a:off x="2994" y="3065"/>
                <a:ext cx="196" cy="318"/>
              </a:xfrm>
              <a:custGeom>
                <a:avLst/>
                <a:gdLst>
                  <a:gd name="T0" fmla="*/ 189 w 197"/>
                  <a:gd name="T1" fmla="*/ 2 h 285"/>
                  <a:gd name="T2" fmla="*/ 189 w 197"/>
                  <a:gd name="T3" fmla="*/ 25 h 285"/>
                  <a:gd name="T4" fmla="*/ 187 w 197"/>
                  <a:gd name="T5" fmla="*/ 56 h 285"/>
                  <a:gd name="T6" fmla="*/ 189 w 197"/>
                  <a:gd name="T7" fmla="*/ 73 h 285"/>
                  <a:gd name="T8" fmla="*/ 185 w 197"/>
                  <a:gd name="T9" fmla="*/ 107 h 285"/>
                  <a:gd name="T10" fmla="*/ 183 w 197"/>
                  <a:gd name="T11" fmla="*/ 146 h 285"/>
                  <a:gd name="T12" fmla="*/ 175 w 197"/>
                  <a:gd name="T13" fmla="*/ 163 h 285"/>
                  <a:gd name="T14" fmla="*/ 157 w 197"/>
                  <a:gd name="T15" fmla="*/ 196 h 285"/>
                  <a:gd name="T16" fmla="*/ 135 w 197"/>
                  <a:gd name="T17" fmla="*/ 208 h 285"/>
                  <a:gd name="T18" fmla="*/ 107 w 197"/>
                  <a:gd name="T19" fmla="*/ 237 h 285"/>
                  <a:gd name="T20" fmla="*/ 98 w 197"/>
                  <a:gd name="T21" fmla="*/ 259 h 285"/>
                  <a:gd name="T22" fmla="*/ 80 w 197"/>
                  <a:gd name="T23" fmla="*/ 280 h 285"/>
                  <a:gd name="T24" fmla="*/ 72 w 197"/>
                  <a:gd name="T25" fmla="*/ 283 h 285"/>
                  <a:gd name="T26" fmla="*/ 68 w 197"/>
                  <a:gd name="T27" fmla="*/ 300 h 285"/>
                  <a:gd name="T28" fmla="*/ 76 w 197"/>
                  <a:gd name="T29" fmla="*/ 335 h 285"/>
                  <a:gd name="T30" fmla="*/ 76 w 197"/>
                  <a:gd name="T31" fmla="*/ 412 h 285"/>
                  <a:gd name="T32" fmla="*/ 66 w 197"/>
                  <a:gd name="T33" fmla="*/ 432 h 285"/>
                  <a:gd name="T34" fmla="*/ 40 w 197"/>
                  <a:gd name="T35" fmla="*/ 445 h 285"/>
                  <a:gd name="T36" fmla="*/ 30 w 197"/>
                  <a:gd name="T37" fmla="*/ 456 h 285"/>
                  <a:gd name="T38" fmla="*/ 28 w 197"/>
                  <a:gd name="T39" fmla="*/ 492 h 285"/>
                  <a:gd name="T40" fmla="*/ 14 w 197"/>
                  <a:gd name="T41" fmla="*/ 466 h 285"/>
                  <a:gd name="T42" fmla="*/ 14 w 197"/>
                  <a:gd name="T43" fmla="*/ 418 h 285"/>
                  <a:gd name="T44" fmla="*/ 10 w 197"/>
                  <a:gd name="T45" fmla="*/ 353 h 285"/>
                  <a:gd name="T46" fmla="*/ 24 w 197"/>
                  <a:gd name="T47" fmla="*/ 333 h 285"/>
                  <a:gd name="T48" fmla="*/ 26 w 197"/>
                  <a:gd name="T49" fmla="*/ 325 h 285"/>
                  <a:gd name="T50" fmla="*/ 30 w 197"/>
                  <a:gd name="T51" fmla="*/ 303 h 285"/>
                  <a:gd name="T52" fmla="*/ 42 w 197"/>
                  <a:gd name="T53" fmla="*/ 269 h 285"/>
                  <a:gd name="T54" fmla="*/ 42 w 197"/>
                  <a:gd name="T55" fmla="*/ 239 h 285"/>
                  <a:gd name="T56" fmla="*/ 46 w 197"/>
                  <a:gd name="T57" fmla="*/ 176 h 285"/>
                  <a:gd name="T58" fmla="*/ 4 w 197"/>
                  <a:gd name="T59" fmla="*/ 152 h 285"/>
                  <a:gd name="T60" fmla="*/ 0 w 197"/>
                  <a:gd name="T61" fmla="*/ 100 h 285"/>
                  <a:gd name="T62" fmla="*/ 185 w 197"/>
                  <a:gd name="T63" fmla="*/ 0 h 2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7"/>
                  <a:gd name="T97" fmla="*/ 0 h 285"/>
                  <a:gd name="T98" fmla="*/ 197 w 197"/>
                  <a:gd name="T99" fmla="*/ 285 h 2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7" h="285">
                    <a:moveTo>
                      <a:pt x="190" y="0"/>
                    </a:moveTo>
                    <a:lnTo>
                      <a:pt x="194" y="2"/>
                    </a:lnTo>
                    <a:lnTo>
                      <a:pt x="196" y="8"/>
                    </a:lnTo>
                    <a:lnTo>
                      <a:pt x="194" y="14"/>
                    </a:lnTo>
                    <a:lnTo>
                      <a:pt x="192" y="24"/>
                    </a:lnTo>
                    <a:lnTo>
                      <a:pt x="192" y="32"/>
                    </a:lnTo>
                    <a:lnTo>
                      <a:pt x="192" y="36"/>
                    </a:lnTo>
                    <a:lnTo>
                      <a:pt x="194" y="42"/>
                    </a:lnTo>
                    <a:lnTo>
                      <a:pt x="190" y="46"/>
                    </a:lnTo>
                    <a:lnTo>
                      <a:pt x="190" y="62"/>
                    </a:lnTo>
                    <a:lnTo>
                      <a:pt x="190" y="72"/>
                    </a:lnTo>
                    <a:lnTo>
                      <a:pt x="188" y="84"/>
                    </a:lnTo>
                    <a:lnTo>
                      <a:pt x="186" y="92"/>
                    </a:lnTo>
                    <a:lnTo>
                      <a:pt x="180" y="94"/>
                    </a:lnTo>
                    <a:lnTo>
                      <a:pt x="170" y="108"/>
                    </a:lnTo>
                    <a:lnTo>
                      <a:pt x="162" y="114"/>
                    </a:lnTo>
                    <a:lnTo>
                      <a:pt x="154" y="118"/>
                    </a:lnTo>
                    <a:lnTo>
                      <a:pt x="140" y="120"/>
                    </a:lnTo>
                    <a:lnTo>
                      <a:pt x="116" y="130"/>
                    </a:lnTo>
                    <a:lnTo>
                      <a:pt x="112" y="136"/>
                    </a:lnTo>
                    <a:lnTo>
                      <a:pt x="106" y="146"/>
                    </a:lnTo>
                    <a:lnTo>
                      <a:pt x="100" y="150"/>
                    </a:lnTo>
                    <a:lnTo>
                      <a:pt x="94" y="152"/>
                    </a:lnTo>
                    <a:lnTo>
                      <a:pt x="80" y="162"/>
                    </a:lnTo>
                    <a:lnTo>
                      <a:pt x="76" y="160"/>
                    </a:lnTo>
                    <a:lnTo>
                      <a:pt x="72" y="164"/>
                    </a:lnTo>
                    <a:lnTo>
                      <a:pt x="72" y="168"/>
                    </a:lnTo>
                    <a:lnTo>
                      <a:pt x="68" y="174"/>
                    </a:lnTo>
                    <a:lnTo>
                      <a:pt x="74" y="178"/>
                    </a:lnTo>
                    <a:lnTo>
                      <a:pt x="76" y="194"/>
                    </a:lnTo>
                    <a:lnTo>
                      <a:pt x="78" y="218"/>
                    </a:lnTo>
                    <a:lnTo>
                      <a:pt x="76" y="238"/>
                    </a:lnTo>
                    <a:lnTo>
                      <a:pt x="74" y="246"/>
                    </a:lnTo>
                    <a:lnTo>
                      <a:pt x="66" y="250"/>
                    </a:lnTo>
                    <a:lnTo>
                      <a:pt x="52" y="256"/>
                    </a:lnTo>
                    <a:lnTo>
                      <a:pt x="40" y="258"/>
                    </a:lnTo>
                    <a:lnTo>
                      <a:pt x="34" y="260"/>
                    </a:lnTo>
                    <a:lnTo>
                      <a:pt x="30" y="264"/>
                    </a:lnTo>
                    <a:lnTo>
                      <a:pt x="28" y="274"/>
                    </a:lnTo>
                    <a:lnTo>
                      <a:pt x="28" y="284"/>
                    </a:lnTo>
                    <a:lnTo>
                      <a:pt x="10" y="282"/>
                    </a:lnTo>
                    <a:lnTo>
                      <a:pt x="14" y="270"/>
                    </a:lnTo>
                    <a:lnTo>
                      <a:pt x="8" y="270"/>
                    </a:lnTo>
                    <a:lnTo>
                      <a:pt x="14" y="242"/>
                    </a:lnTo>
                    <a:lnTo>
                      <a:pt x="12" y="218"/>
                    </a:lnTo>
                    <a:lnTo>
                      <a:pt x="10" y="204"/>
                    </a:lnTo>
                    <a:lnTo>
                      <a:pt x="16" y="198"/>
                    </a:lnTo>
                    <a:lnTo>
                      <a:pt x="24" y="192"/>
                    </a:lnTo>
                    <a:lnTo>
                      <a:pt x="26" y="192"/>
                    </a:lnTo>
                    <a:lnTo>
                      <a:pt x="26" y="188"/>
                    </a:lnTo>
                    <a:lnTo>
                      <a:pt x="26" y="182"/>
                    </a:lnTo>
                    <a:lnTo>
                      <a:pt x="30" y="176"/>
                    </a:lnTo>
                    <a:lnTo>
                      <a:pt x="42" y="166"/>
                    </a:lnTo>
                    <a:lnTo>
                      <a:pt x="42" y="156"/>
                    </a:lnTo>
                    <a:lnTo>
                      <a:pt x="38" y="146"/>
                    </a:lnTo>
                    <a:lnTo>
                      <a:pt x="42" y="138"/>
                    </a:lnTo>
                    <a:lnTo>
                      <a:pt x="46" y="132"/>
                    </a:lnTo>
                    <a:lnTo>
                      <a:pt x="46" y="102"/>
                    </a:lnTo>
                    <a:lnTo>
                      <a:pt x="24" y="90"/>
                    </a:lnTo>
                    <a:lnTo>
                      <a:pt x="4" y="88"/>
                    </a:lnTo>
                    <a:lnTo>
                      <a:pt x="2" y="76"/>
                    </a:lnTo>
                    <a:lnTo>
                      <a:pt x="0" y="58"/>
                    </a:lnTo>
                    <a:lnTo>
                      <a:pt x="88" y="8"/>
                    </a:lnTo>
                    <a:lnTo>
                      <a:pt x="19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64" name="Freeform 232"/>
              <p:cNvSpPr>
                <a:spLocks/>
              </p:cNvSpPr>
              <p:nvPr/>
            </p:nvSpPr>
            <p:spPr bwMode="ltGray">
              <a:xfrm>
                <a:off x="3043" y="3034"/>
                <a:ext cx="44" cy="151"/>
              </a:xfrm>
              <a:custGeom>
                <a:avLst/>
                <a:gdLst>
                  <a:gd name="T0" fmla="*/ 0 w 45"/>
                  <a:gd name="T1" fmla="*/ 128 h 135"/>
                  <a:gd name="T2" fmla="*/ 15 w 45"/>
                  <a:gd name="T3" fmla="*/ 157 h 135"/>
                  <a:gd name="T4" fmla="*/ 22 w 45"/>
                  <a:gd name="T5" fmla="*/ 149 h 135"/>
                  <a:gd name="T6" fmla="*/ 22 w 45"/>
                  <a:gd name="T7" fmla="*/ 164 h 135"/>
                  <a:gd name="T8" fmla="*/ 22 w 45"/>
                  <a:gd name="T9" fmla="*/ 172 h 135"/>
                  <a:gd name="T10" fmla="*/ 20 w 45"/>
                  <a:gd name="T11" fmla="*/ 181 h 135"/>
                  <a:gd name="T12" fmla="*/ 20 w 45"/>
                  <a:gd name="T13" fmla="*/ 189 h 135"/>
                  <a:gd name="T14" fmla="*/ 20 w 45"/>
                  <a:gd name="T15" fmla="*/ 209 h 135"/>
                  <a:gd name="T16" fmla="*/ 22 w 45"/>
                  <a:gd name="T17" fmla="*/ 211 h 135"/>
                  <a:gd name="T18" fmla="*/ 24 w 45"/>
                  <a:gd name="T19" fmla="*/ 233 h 135"/>
                  <a:gd name="T20" fmla="*/ 31 w 45"/>
                  <a:gd name="T21" fmla="*/ 235 h 135"/>
                  <a:gd name="T22" fmla="*/ 29 w 45"/>
                  <a:gd name="T23" fmla="*/ 220 h 135"/>
                  <a:gd name="T24" fmla="*/ 34 w 45"/>
                  <a:gd name="T25" fmla="*/ 209 h 135"/>
                  <a:gd name="T26" fmla="*/ 36 w 45"/>
                  <a:gd name="T27" fmla="*/ 194 h 135"/>
                  <a:gd name="T28" fmla="*/ 34 w 45"/>
                  <a:gd name="T29" fmla="*/ 181 h 135"/>
                  <a:gd name="T30" fmla="*/ 39 w 45"/>
                  <a:gd name="T31" fmla="*/ 161 h 135"/>
                  <a:gd name="T32" fmla="*/ 37 w 45"/>
                  <a:gd name="T33" fmla="*/ 157 h 135"/>
                  <a:gd name="T34" fmla="*/ 31 w 45"/>
                  <a:gd name="T35" fmla="*/ 134 h 135"/>
                  <a:gd name="T36" fmla="*/ 27 w 45"/>
                  <a:gd name="T37" fmla="*/ 116 h 135"/>
                  <a:gd name="T38" fmla="*/ 22 w 45"/>
                  <a:gd name="T39" fmla="*/ 107 h 135"/>
                  <a:gd name="T40" fmla="*/ 22 w 45"/>
                  <a:gd name="T41" fmla="*/ 102 h 135"/>
                  <a:gd name="T42" fmla="*/ 31 w 45"/>
                  <a:gd name="T43" fmla="*/ 83 h 135"/>
                  <a:gd name="T44" fmla="*/ 36 w 45"/>
                  <a:gd name="T45" fmla="*/ 63 h 135"/>
                  <a:gd name="T46" fmla="*/ 25 w 45"/>
                  <a:gd name="T47" fmla="*/ 0 h 135"/>
                  <a:gd name="T48" fmla="*/ 3 w 45"/>
                  <a:gd name="T49" fmla="*/ 0 h 135"/>
                  <a:gd name="T50" fmla="*/ 0 w 45"/>
                  <a:gd name="T51" fmla="*/ 128 h 1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
                  <a:gd name="T79" fmla="*/ 0 h 135"/>
                  <a:gd name="T80" fmla="*/ 45 w 45"/>
                  <a:gd name="T81" fmla="*/ 135 h 13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 h="135">
                    <a:moveTo>
                      <a:pt x="0" y="72"/>
                    </a:moveTo>
                    <a:lnTo>
                      <a:pt x="15" y="89"/>
                    </a:lnTo>
                    <a:lnTo>
                      <a:pt x="24" y="85"/>
                    </a:lnTo>
                    <a:lnTo>
                      <a:pt x="24" y="94"/>
                    </a:lnTo>
                    <a:lnTo>
                      <a:pt x="22" y="98"/>
                    </a:lnTo>
                    <a:lnTo>
                      <a:pt x="20" y="104"/>
                    </a:lnTo>
                    <a:lnTo>
                      <a:pt x="20" y="108"/>
                    </a:lnTo>
                    <a:lnTo>
                      <a:pt x="20" y="119"/>
                    </a:lnTo>
                    <a:lnTo>
                      <a:pt x="24" y="121"/>
                    </a:lnTo>
                    <a:lnTo>
                      <a:pt x="29" y="132"/>
                    </a:lnTo>
                    <a:lnTo>
                      <a:pt x="36" y="134"/>
                    </a:lnTo>
                    <a:lnTo>
                      <a:pt x="34" y="125"/>
                    </a:lnTo>
                    <a:lnTo>
                      <a:pt x="39" y="119"/>
                    </a:lnTo>
                    <a:lnTo>
                      <a:pt x="41" y="111"/>
                    </a:lnTo>
                    <a:lnTo>
                      <a:pt x="39" y="104"/>
                    </a:lnTo>
                    <a:lnTo>
                      <a:pt x="44" y="92"/>
                    </a:lnTo>
                    <a:lnTo>
                      <a:pt x="42" y="89"/>
                    </a:lnTo>
                    <a:lnTo>
                      <a:pt x="36" y="77"/>
                    </a:lnTo>
                    <a:lnTo>
                      <a:pt x="32" y="66"/>
                    </a:lnTo>
                    <a:lnTo>
                      <a:pt x="25" y="62"/>
                    </a:lnTo>
                    <a:lnTo>
                      <a:pt x="27" y="57"/>
                    </a:lnTo>
                    <a:lnTo>
                      <a:pt x="36" y="47"/>
                    </a:lnTo>
                    <a:lnTo>
                      <a:pt x="41" y="36"/>
                    </a:lnTo>
                    <a:lnTo>
                      <a:pt x="30" y="0"/>
                    </a:lnTo>
                    <a:lnTo>
                      <a:pt x="3" y="0"/>
                    </a:lnTo>
                    <a:lnTo>
                      <a:pt x="0" y="7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65" name="Freeform 233"/>
              <p:cNvSpPr>
                <a:spLocks/>
              </p:cNvSpPr>
              <p:nvPr/>
            </p:nvSpPr>
            <p:spPr bwMode="ltGray">
              <a:xfrm>
                <a:off x="3041" y="3033"/>
                <a:ext cx="53" cy="160"/>
              </a:xfrm>
              <a:custGeom>
                <a:avLst/>
                <a:gdLst>
                  <a:gd name="T0" fmla="*/ 0 w 53"/>
                  <a:gd name="T1" fmla="*/ 133 h 143"/>
                  <a:gd name="T2" fmla="*/ 18 w 53"/>
                  <a:gd name="T3" fmla="*/ 164 h 143"/>
                  <a:gd name="T4" fmla="*/ 28 w 53"/>
                  <a:gd name="T5" fmla="*/ 158 h 143"/>
                  <a:gd name="T6" fmla="*/ 28 w 53"/>
                  <a:gd name="T7" fmla="*/ 176 h 143"/>
                  <a:gd name="T8" fmla="*/ 26 w 53"/>
                  <a:gd name="T9" fmla="*/ 181 h 143"/>
                  <a:gd name="T10" fmla="*/ 24 w 53"/>
                  <a:gd name="T11" fmla="*/ 192 h 143"/>
                  <a:gd name="T12" fmla="*/ 24 w 53"/>
                  <a:gd name="T13" fmla="*/ 200 h 143"/>
                  <a:gd name="T14" fmla="*/ 24 w 53"/>
                  <a:gd name="T15" fmla="*/ 222 h 143"/>
                  <a:gd name="T16" fmla="*/ 28 w 53"/>
                  <a:gd name="T17" fmla="*/ 224 h 143"/>
                  <a:gd name="T18" fmla="*/ 34 w 53"/>
                  <a:gd name="T19" fmla="*/ 246 h 143"/>
                  <a:gd name="T20" fmla="*/ 42 w 53"/>
                  <a:gd name="T21" fmla="*/ 250 h 143"/>
                  <a:gd name="T22" fmla="*/ 40 w 53"/>
                  <a:gd name="T23" fmla="*/ 233 h 143"/>
                  <a:gd name="T24" fmla="*/ 46 w 53"/>
                  <a:gd name="T25" fmla="*/ 222 h 143"/>
                  <a:gd name="T26" fmla="*/ 48 w 53"/>
                  <a:gd name="T27" fmla="*/ 208 h 143"/>
                  <a:gd name="T28" fmla="*/ 46 w 53"/>
                  <a:gd name="T29" fmla="*/ 192 h 143"/>
                  <a:gd name="T30" fmla="*/ 52 w 53"/>
                  <a:gd name="T31" fmla="*/ 172 h 143"/>
                  <a:gd name="T32" fmla="*/ 50 w 53"/>
                  <a:gd name="T33" fmla="*/ 164 h 143"/>
                  <a:gd name="T34" fmla="*/ 42 w 53"/>
                  <a:gd name="T35" fmla="*/ 144 h 143"/>
                  <a:gd name="T36" fmla="*/ 38 w 53"/>
                  <a:gd name="T37" fmla="*/ 122 h 143"/>
                  <a:gd name="T38" fmla="*/ 30 w 53"/>
                  <a:gd name="T39" fmla="*/ 116 h 143"/>
                  <a:gd name="T40" fmla="*/ 32 w 53"/>
                  <a:gd name="T41" fmla="*/ 105 h 143"/>
                  <a:gd name="T42" fmla="*/ 42 w 53"/>
                  <a:gd name="T43" fmla="*/ 87 h 143"/>
                  <a:gd name="T44" fmla="*/ 48 w 53"/>
                  <a:gd name="T45" fmla="*/ 67 h 143"/>
                  <a:gd name="T46" fmla="*/ 36 w 53"/>
                  <a:gd name="T47" fmla="*/ 0 h 143"/>
                  <a:gd name="T48" fmla="*/ 4 w 53"/>
                  <a:gd name="T49" fmla="*/ 0 h 143"/>
                  <a:gd name="T50" fmla="*/ 0 w 53"/>
                  <a:gd name="T51" fmla="*/ 133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3"/>
                  <a:gd name="T79" fmla="*/ 0 h 143"/>
                  <a:gd name="T80" fmla="*/ 53 w 53"/>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3" h="143">
                    <a:moveTo>
                      <a:pt x="0" y="76"/>
                    </a:moveTo>
                    <a:lnTo>
                      <a:pt x="18" y="94"/>
                    </a:lnTo>
                    <a:lnTo>
                      <a:pt x="28" y="90"/>
                    </a:lnTo>
                    <a:lnTo>
                      <a:pt x="28" y="100"/>
                    </a:lnTo>
                    <a:lnTo>
                      <a:pt x="26" y="104"/>
                    </a:lnTo>
                    <a:lnTo>
                      <a:pt x="24" y="110"/>
                    </a:lnTo>
                    <a:lnTo>
                      <a:pt x="24" y="114"/>
                    </a:lnTo>
                    <a:lnTo>
                      <a:pt x="24" y="126"/>
                    </a:lnTo>
                    <a:lnTo>
                      <a:pt x="28" y="128"/>
                    </a:lnTo>
                    <a:lnTo>
                      <a:pt x="34" y="140"/>
                    </a:lnTo>
                    <a:lnTo>
                      <a:pt x="42" y="142"/>
                    </a:lnTo>
                    <a:lnTo>
                      <a:pt x="40" y="132"/>
                    </a:lnTo>
                    <a:lnTo>
                      <a:pt x="46" y="126"/>
                    </a:lnTo>
                    <a:lnTo>
                      <a:pt x="48" y="118"/>
                    </a:lnTo>
                    <a:lnTo>
                      <a:pt x="46" y="110"/>
                    </a:lnTo>
                    <a:lnTo>
                      <a:pt x="52" y="98"/>
                    </a:lnTo>
                    <a:lnTo>
                      <a:pt x="50" y="94"/>
                    </a:lnTo>
                    <a:lnTo>
                      <a:pt x="42" y="82"/>
                    </a:lnTo>
                    <a:lnTo>
                      <a:pt x="38" y="70"/>
                    </a:lnTo>
                    <a:lnTo>
                      <a:pt x="30" y="66"/>
                    </a:lnTo>
                    <a:lnTo>
                      <a:pt x="32" y="60"/>
                    </a:lnTo>
                    <a:lnTo>
                      <a:pt x="42" y="50"/>
                    </a:lnTo>
                    <a:lnTo>
                      <a:pt x="48" y="38"/>
                    </a:lnTo>
                    <a:lnTo>
                      <a:pt x="36" y="0"/>
                    </a:lnTo>
                    <a:lnTo>
                      <a:pt x="4" y="0"/>
                    </a:lnTo>
                    <a:lnTo>
                      <a:pt x="0" y="7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66" name="Freeform 234"/>
              <p:cNvSpPr>
                <a:spLocks/>
              </p:cNvSpPr>
              <p:nvPr/>
            </p:nvSpPr>
            <p:spPr bwMode="ltGray">
              <a:xfrm>
                <a:off x="3206" y="2610"/>
                <a:ext cx="192" cy="260"/>
              </a:xfrm>
              <a:custGeom>
                <a:avLst/>
                <a:gdLst>
                  <a:gd name="T0" fmla="*/ 48 w 193"/>
                  <a:gd name="T1" fmla="*/ 0 h 233"/>
                  <a:gd name="T2" fmla="*/ 56 w 193"/>
                  <a:gd name="T3" fmla="*/ 4 h 233"/>
                  <a:gd name="T4" fmla="*/ 60 w 193"/>
                  <a:gd name="T5" fmla="*/ 21 h 233"/>
                  <a:gd name="T6" fmla="*/ 63 w 193"/>
                  <a:gd name="T7" fmla="*/ 29 h 233"/>
                  <a:gd name="T8" fmla="*/ 69 w 193"/>
                  <a:gd name="T9" fmla="*/ 40 h 233"/>
                  <a:gd name="T10" fmla="*/ 83 w 193"/>
                  <a:gd name="T11" fmla="*/ 40 h 233"/>
                  <a:gd name="T12" fmla="*/ 94 w 193"/>
                  <a:gd name="T13" fmla="*/ 29 h 233"/>
                  <a:gd name="T14" fmla="*/ 99 w 193"/>
                  <a:gd name="T15" fmla="*/ 36 h 233"/>
                  <a:gd name="T16" fmla="*/ 108 w 193"/>
                  <a:gd name="T17" fmla="*/ 29 h 233"/>
                  <a:gd name="T18" fmla="*/ 114 w 193"/>
                  <a:gd name="T19" fmla="*/ 21 h 233"/>
                  <a:gd name="T20" fmla="*/ 120 w 193"/>
                  <a:gd name="T21" fmla="*/ 25 h 233"/>
                  <a:gd name="T22" fmla="*/ 124 w 193"/>
                  <a:gd name="T23" fmla="*/ 25 h 233"/>
                  <a:gd name="T24" fmla="*/ 133 w 193"/>
                  <a:gd name="T25" fmla="*/ 17 h 233"/>
                  <a:gd name="T26" fmla="*/ 147 w 193"/>
                  <a:gd name="T27" fmla="*/ 21 h 233"/>
                  <a:gd name="T28" fmla="*/ 156 w 193"/>
                  <a:gd name="T29" fmla="*/ 13 h 233"/>
                  <a:gd name="T30" fmla="*/ 168 w 193"/>
                  <a:gd name="T31" fmla="*/ 11 h 233"/>
                  <a:gd name="T32" fmla="*/ 170 w 193"/>
                  <a:gd name="T33" fmla="*/ 0 h 233"/>
                  <a:gd name="T34" fmla="*/ 179 w 193"/>
                  <a:gd name="T35" fmla="*/ 0 h 233"/>
                  <a:gd name="T36" fmla="*/ 187 w 193"/>
                  <a:gd name="T37" fmla="*/ 4 h 233"/>
                  <a:gd name="T38" fmla="*/ 183 w 193"/>
                  <a:gd name="T39" fmla="*/ 13 h 233"/>
                  <a:gd name="T40" fmla="*/ 183 w 193"/>
                  <a:gd name="T41" fmla="*/ 26 h 233"/>
                  <a:gd name="T42" fmla="*/ 181 w 193"/>
                  <a:gd name="T43" fmla="*/ 44 h 233"/>
                  <a:gd name="T44" fmla="*/ 177 w 193"/>
                  <a:gd name="T45" fmla="*/ 71 h 233"/>
                  <a:gd name="T46" fmla="*/ 172 w 193"/>
                  <a:gd name="T47" fmla="*/ 86 h 233"/>
                  <a:gd name="T48" fmla="*/ 164 w 193"/>
                  <a:gd name="T49" fmla="*/ 105 h 233"/>
                  <a:gd name="T50" fmla="*/ 162 w 193"/>
                  <a:gd name="T51" fmla="*/ 118 h 233"/>
                  <a:gd name="T52" fmla="*/ 156 w 193"/>
                  <a:gd name="T53" fmla="*/ 125 h 233"/>
                  <a:gd name="T54" fmla="*/ 154 w 193"/>
                  <a:gd name="T55" fmla="*/ 139 h 233"/>
                  <a:gd name="T56" fmla="*/ 149 w 193"/>
                  <a:gd name="T57" fmla="*/ 153 h 233"/>
                  <a:gd name="T58" fmla="*/ 143 w 193"/>
                  <a:gd name="T59" fmla="*/ 187 h 233"/>
                  <a:gd name="T60" fmla="*/ 133 w 193"/>
                  <a:gd name="T61" fmla="*/ 208 h 233"/>
                  <a:gd name="T62" fmla="*/ 127 w 193"/>
                  <a:gd name="T63" fmla="*/ 214 h 233"/>
                  <a:gd name="T64" fmla="*/ 126 w 193"/>
                  <a:gd name="T65" fmla="*/ 225 h 233"/>
                  <a:gd name="T66" fmla="*/ 118 w 193"/>
                  <a:gd name="T67" fmla="*/ 243 h 233"/>
                  <a:gd name="T68" fmla="*/ 101 w 193"/>
                  <a:gd name="T69" fmla="*/ 271 h 233"/>
                  <a:gd name="T70" fmla="*/ 96 w 193"/>
                  <a:gd name="T71" fmla="*/ 283 h 233"/>
                  <a:gd name="T72" fmla="*/ 88 w 193"/>
                  <a:gd name="T73" fmla="*/ 298 h 233"/>
                  <a:gd name="T74" fmla="*/ 83 w 193"/>
                  <a:gd name="T75" fmla="*/ 298 h 233"/>
                  <a:gd name="T76" fmla="*/ 75 w 193"/>
                  <a:gd name="T77" fmla="*/ 311 h 233"/>
                  <a:gd name="T78" fmla="*/ 69 w 193"/>
                  <a:gd name="T79" fmla="*/ 315 h 233"/>
                  <a:gd name="T80" fmla="*/ 60 w 193"/>
                  <a:gd name="T81" fmla="*/ 331 h 233"/>
                  <a:gd name="T82" fmla="*/ 44 w 193"/>
                  <a:gd name="T83" fmla="*/ 352 h 233"/>
                  <a:gd name="T84" fmla="*/ 33 w 193"/>
                  <a:gd name="T85" fmla="*/ 373 h 233"/>
                  <a:gd name="T86" fmla="*/ 23 w 193"/>
                  <a:gd name="T87" fmla="*/ 387 h 233"/>
                  <a:gd name="T88" fmla="*/ 17 w 193"/>
                  <a:gd name="T89" fmla="*/ 401 h 233"/>
                  <a:gd name="T90" fmla="*/ 2 w 193"/>
                  <a:gd name="T91" fmla="*/ 398 h 233"/>
                  <a:gd name="T92" fmla="*/ 0 w 193"/>
                  <a:gd name="T93" fmla="*/ 276 h 233"/>
                  <a:gd name="T94" fmla="*/ 33 w 193"/>
                  <a:gd name="T95" fmla="*/ 17 h 233"/>
                  <a:gd name="T96" fmla="*/ 48 w 193"/>
                  <a:gd name="T97" fmla="*/ 0 h 2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3"/>
                  <a:gd name="T148" fmla="*/ 0 h 233"/>
                  <a:gd name="T149" fmla="*/ 193 w 193"/>
                  <a:gd name="T150" fmla="*/ 233 h 23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3" h="233">
                    <a:moveTo>
                      <a:pt x="48" y="0"/>
                    </a:moveTo>
                    <a:lnTo>
                      <a:pt x="56" y="4"/>
                    </a:lnTo>
                    <a:lnTo>
                      <a:pt x="60" y="12"/>
                    </a:lnTo>
                    <a:lnTo>
                      <a:pt x="63" y="17"/>
                    </a:lnTo>
                    <a:lnTo>
                      <a:pt x="69" y="23"/>
                    </a:lnTo>
                    <a:lnTo>
                      <a:pt x="83" y="23"/>
                    </a:lnTo>
                    <a:lnTo>
                      <a:pt x="94" y="17"/>
                    </a:lnTo>
                    <a:lnTo>
                      <a:pt x="104" y="21"/>
                    </a:lnTo>
                    <a:lnTo>
                      <a:pt x="113" y="17"/>
                    </a:lnTo>
                    <a:lnTo>
                      <a:pt x="119" y="12"/>
                    </a:lnTo>
                    <a:lnTo>
                      <a:pt x="125" y="14"/>
                    </a:lnTo>
                    <a:lnTo>
                      <a:pt x="129" y="14"/>
                    </a:lnTo>
                    <a:lnTo>
                      <a:pt x="138" y="10"/>
                    </a:lnTo>
                    <a:lnTo>
                      <a:pt x="152" y="12"/>
                    </a:lnTo>
                    <a:lnTo>
                      <a:pt x="161" y="8"/>
                    </a:lnTo>
                    <a:lnTo>
                      <a:pt x="173" y="6"/>
                    </a:lnTo>
                    <a:lnTo>
                      <a:pt x="175" y="0"/>
                    </a:lnTo>
                    <a:lnTo>
                      <a:pt x="184" y="0"/>
                    </a:lnTo>
                    <a:lnTo>
                      <a:pt x="192" y="4"/>
                    </a:lnTo>
                    <a:lnTo>
                      <a:pt x="188" y="8"/>
                    </a:lnTo>
                    <a:lnTo>
                      <a:pt x="188" y="15"/>
                    </a:lnTo>
                    <a:lnTo>
                      <a:pt x="186" y="25"/>
                    </a:lnTo>
                    <a:lnTo>
                      <a:pt x="182" y="41"/>
                    </a:lnTo>
                    <a:lnTo>
                      <a:pt x="177" y="50"/>
                    </a:lnTo>
                    <a:lnTo>
                      <a:pt x="169" y="60"/>
                    </a:lnTo>
                    <a:lnTo>
                      <a:pt x="167" y="68"/>
                    </a:lnTo>
                    <a:lnTo>
                      <a:pt x="161" y="73"/>
                    </a:lnTo>
                    <a:lnTo>
                      <a:pt x="159" y="81"/>
                    </a:lnTo>
                    <a:lnTo>
                      <a:pt x="154" y="89"/>
                    </a:lnTo>
                    <a:lnTo>
                      <a:pt x="148" y="108"/>
                    </a:lnTo>
                    <a:lnTo>
                      <a:pt x="138" y="120"/>
                    </a:lnTo>
                    <a:lnTo>
                      <a:pt x="132" y="124"/>
                    </a:lnTo>
                    <a:lnTo>
                      <a:pt x="131" y="130"/>
                    </a:lnTo>
                    <a:lnTo>
                      <a:pt x="123" y="141"/>
                    </a:lnTo>
                    <a:lnTo>
                      <a:pt x="106" y="157"/>
                    </a:lnTo>
                    <a:lnTo>
                      <a:pt x="98" y="164"/>
                    </a:lnTo>
                    <a:lnTo>
                      <a:pt x="88" y="172"/>
                    </a:lnTo>
                    <a:lnTo>
                      <a:pt x="83" y="172"/>
                    </a:lnTo>
                    <a:lnTo>
                      <a:pt x="75" y="180"/>
                    </a:lnTo>
                    <a:lnTo>
                      <a:pt x="69" y="182"/>
                    </a:lnTo>
                    <a:lnTo>
                      <a:pt x="60" y="191"/>
                    </a:lnTo>
                    <a:lnTo>
                      <a:pt x="44" y="203"/>
                    </a:lnTo>
                    <a:lnTo>
                      <a:pt x="33" y="215"/>
                    </a:lnTo>
                    <a:lnTo>
                      <a:pt x="23" y="224"/>
                    </a:lnTo>
                    <a:lnTo>
                      <a:pt x="17" y="232"/>
                    </a:lnTo>
                    <a:lnTo>
                      <a:pt x="2" y="230"/>
                    </a:lnTo>
                    <a:lnTo>
                      <a:pt x="0" y="159"/>
                    </a:lnTo>
                    <a:lnTo>
                      <a:pt x="33" y="10"/>
                    </a:lnTo>
                    <a:lnTo>
                      <a:pt x="4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67" name="Freeform 235"/>
              <p:cNvSpPr>
                <a:spLocks/>
              </p:cNvSpPr>
              <p:nvPr/>
            </p:nvSpPr>
            <p:spPr bwMode="ltGray">
              <a:xfrm>
                <a:off x="3205" y="2608"/>
                <a:ext cx="200" cy="270"/>
              </a:xfrm>
              <a:custGeom>
                <a:avLst/>
                <a:gdLst>
                  <a:gd name="T0" fmla="*/ 50 w 201"/>
                  <a:gd name="T1" fmla="*/ 0 h 241"/>
                  <a:gd name="T2" fmla="*/ 58 w 201"/>
                  <a:gd name="T3" fmla="*/ 4 h 241"/>
                  <a:gd name="T4" fmla="*/ 62 w 201"/>
                  <a:gd name="T5" fmla="*/ 21 h 241"/>
                  <a:gd name="T6" fmla="*/ 66 w 201"/>
                  <a:gd name="T7" fmla="*/ 31 h 241"/>
                  <a:gd name="T8" fmla="*/ 72 w 201"/>
                  <a:gd name="T9" fmla="*/ 43 h 241"/>
                  <a:gd name="T10" fmla="*/ 86 w 201"/>
                  <a:gd name="T11" fmla="*/ 43 h 241"/>
                  <a:gd name="T12" fmla="*/ 98 w 201"/>
                  <a:gd name="T13" fmla="*/ 31 h 241"/>
                  <a:gd name="T14" fmla="*/ 103 w 201"/>
                  <a:gd name="T15" fmla="*/ 39 h 241"/>
                  <a:gd name="T16" fmla="*/ 113 w 201"/>
                  <a:gd name="T17" fmla="*/ 31 h 241"/>
                  <a:gd name="T18" fmla="*/ 119 w 201"/>
                  <a:gd name="T19" fmla="*/ 21 h 241"/>
                  <a:gd name="T20" fmla="*/ 125 w 201"/>
                  <a:gd name="T21" fmla="*/ 25 h 241"/>
                  <a:gd name="T22" fmla="*/ 129 w 201"/>
                  <a:gd name="T23" fmla="*/ 25 h 241"/>
                  <a:gd name="T24" fmla="*/ 139 w 201"/>
                  <a:gd name="T25" fmla="*/ 17 h 241"/>
                  <a:gd name="T26" fmla="*/ 153 w 201"/>
                  <a:gd name="T27" fmla="*/ 21 h 241"/>
                  <a:gd name="T28" fmla="*/ 163 w 201"/>
                  <a:gd name="T29" fmla="*/ 13 h 241"/>
                  <a:gd name="T30" fmla="*/ 175 w 201"/>
                  <a:gd name="T31" fmla="*/ 11 h 241"/>
                  <a:gd name="T32" fmla="*/ 177 w 201"/>
                  <a:gd name="T33" fmla="*/ 0 h 241"/>
                  <a:gd name="T34" fmla="*/ 187 w 201"/>
                  <a:gd name="T35" fmla="*/ 0 h 241"/>
                  <a:gd name="T36" fmla="*/ 195 w 201"/>
                  <a:gd name="T37" fmla="*/ 4 h 241"/>
                  <a:gd name="T38" fmla="*/ 191 w 201"/>
                  <a:gd name="T39" fmla="*/ 13 h 241"/>
                  <a:gd name="T40" fmla="*/ 191 w 201"/>
                  <a:gd name="T41" fmla="*/ 28 h 241"/>
                  <a:gd name="T42" fmla="*/ 189 w 201"/>
                  <a:gd name="T43" fmla="*/ 45 h 241"/>
                  <a:gd name="T44" fmla="*/ 185 w 201"/>
                  <a:gd name="T45" fmla="*/ 74 h 241"/>
                  <a:gd name="T46" fmla="*/ 179 w 201"/>
                  <a:gd name="T47" fmla="*/ 92 h 241"/>
                  <a:gd name="T48" fmla="*/ 171 w 201"/>
                  <a:gd name="T49" fmla="*/ 108 h 241"/>
                  <a:gd name="T50" fmla="*/ 169 w 201"/>
                  <a:gd name="T51" fmla="*/ 122 h 241"/>
                  <a:gd name="T52" fmla="*/ 163 w 201"/>
                  <a:gd name="T53" fmla="*/ 133 h 241"/>
                  <a:gd name="T54" fmla="*/ 161 w 201"/>
                  <a:gd name="T55" fmla="*/ 148 h 241"/>
                  <a:gd name="T56" fmla="*/ 155 w 201"/>
                  <a:gd name="T57" fmla="*/ 162 h 241"/>
                  <a:gd name="T58" fmla="*/ 149 w 201"/>
                  <a:gd name="T59" fmla="*/ 197 h 241"/>
                  <a:gd name="T60" fmla="*/ 139 w 201"/>
                  <a:gd name="T61" fmla="*/ 220 h 241"/>
                  <a:gd name="T62" fmla="*/ 133 w 201"/>
                  <a:gd name="T63" fmla="*/ 225 h 241"/>
                  <a:gd name="T64" fmla="*/ 131 w 201"/>
                  <a:gd name="T65" fmla="*/ 236 h 241"/>
                  <a:gd name="T66" fmla="*/ 123 w 201"/>
                  <a:gd name="T67" fmla="*/ 259 h 241"/>
                  <a:gd name="T68" fmla="*/ 105 w 201"/>
                  <a:gd name="T69" fmla="*/ 285 h 241"/>
                  <a:gd name="T70" fmla="*/ 100 w 201"/>
                  <a:gd name="T71" fmla="*/ 300 h 241"/>
                  <a:gd name="T72" fmla="*/ 92 w 201"/>
                  <a:gd name="T73" fmla="*/ 314 h 241"/>
                  <a:gd name="T74" fmla="*/ 86 w 201"/>
                  <a:gd name="T75" fmla="*/ 314 h 241"/>
                  <a:gd name="T76" fmla="*/ 78 w 201"/>
                  <a:gd name="T77" fmla="*/ 327 h 241"/>
                  <a:gd name="T78" fmla="*/ 72 w 201"/>
                  <a:gd name="T79" fmla="*/ 332 h 241"/>
                  <a:gd name="T80" fmla="*/ 62 w 201"/>
                  <a:gd name="T81" fmla="*/ 351 h 241"/>
                  <a:gd name="T82" fmla="*/ 46 w 201"/>
                  <a:gd name="T83" fmla="*/ 370 h 241"/>
                  <a:gd name="T84" fmla="*/ 34 w 201"/>
                  <a:gd name="T85" fmla="*/ 393 h 241"/>
                  <a:gd name="T86" fmla="*/ 24 w 201"/>
                  <a:gd name="T87" fmla="*/ 409 h 241"/>
                  <a:gd name="T88" fmla="*/ 18 w 201"/>
                  <a:gd name="T89" fmla="*/ 423 h 241"/>
                  <a:gd name="T90" fmla="*/ 2 w 201"/>
                  <a:gd name="T91" fmla="*/ 420 h 241"/>
                  <a:gd name="T92" fmla="*/ 0 w 201"/>
                  <a:gd name="T93" fmla="*/ 290 h 241"/>
                  <a:gd name="T94" fmla="*/ 34 w 201"/>
                  <a:gd name="T95" fmla="*/ 17 h 241"/>
                  <a:gd name="T96" fmla="*/ 50 w 201"/>
                  <a:gd name="T97" fmla="*/ 0 h 2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1"/>
                  <a:gd name="T148" fmla="*/ 0 h 241"/>
                  <a:gd name="T149" fmla="*/ 201 w 201"/>
                  <a:gd name="T150" fmla="*/ 241 h 2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1" h="241">
                    <a:moveTo>
                      <a:pt x="50" y="0"/>
                    </a:moveTo>
                    <a:lnTo>
                      <a:pt x="58" y="4"/>
                    </a:lnTo>
                    <a:lnTo>
                      <a:pt x="62" y="12"/>
                    </a:lnTo>
                    <a:lnTo>
                      <a:pt x="66" y="18"/>
                    </a:lnTo>
                    <a:lnTo>
                      <a:pt x="72" y="24"/>
                    </a:lnTo>
                    <a:lnTo>
                      <a:pt x="86" y="24"/>
                    </a:lnTo>
                    <a:lnTo>
                      <a:pt x="98" y="18"/>
                    </a:lnTo>
                    <a:lnTo>
                      <a:pt x="108" y="22"/>
                    </a:lnTo>
                    <a:lnTo>
                      <a:pt x="118" y="18"/>
                    </a:lnTo>
                    <a:lnTo>
                      <a:pt x="124" y="12"/>
                    </a:lnTo>
                    <a:lnTo>
                      <a:pt x="130" y="14"/>
                    </a:lnTo>
                    <a:lnTo>
                      <a:pt x="134" y="14"/>
                    </a:lnTo>
                    <a:lnTo>
                      <a:pt x="144" y="10"/>
                    </a:lnTo>
                    <a:lnTo>
                      <a:pt x="158" y="12"/>
                    </a:lnTo>
                    <a:lnTo>
                      <a:pt x="168" y="8"/>
                    </a:lnTo>
                    <a:lnTo>
                      <a:pt x="180" y="6"/>
                    </a:lnTo>
                    <a:lnTo>
                      <a:pt x="182" y="0"/>
                    </a:lnTo>
                    <a:lnTo>
                      <a:pt x="192" y="0"/>
                    </a:lnTo>
                    <a:lnTo>
                      <a:pt x="200" y="4"/>
                    </a:lnTo>
                    <a:lnTo>
                      <a:pt x="196" y="8"/>
                    </a:lnTo>
                    <a:lnTo>
                      <a:pt x="196" y="16"/>
                    </a:lnTo>
                    <a:lnTo>
                      <a:pt x="194" y="26"/>
                    </a:lnTo>
                    <a:lnTo>
                      <a:pt x="190" y="42"/>
                    </a:lnTo>
                    <a:lnTo>
                      <a:pt x="184" y="52"/>
                    </a:lnTo>
                    <a:lnTo>
                      <a:pt x="176" y="62"/>
                    </a:lnTo>
                    <a:lnTo>
                      <a:pt x="174" y="70"/>
                    </a:lnTo>
                    <a:lnTo>
                      <a:pt x="168" y="76"/>
                    </a:lnTo>
                    <a:lnTo>
                      <a:pt x="166" y="84"/>
                    </a:lnTo>
                    <a:lnTo>
                      <a:pt x="160" y="92"/>
                    </a:lnTo>
                    <a:lnTo>
                      <a:pt x="154" y="112"/>
                    </a:lnTo>
                    <a:lnTo>
                      <a:pt x="144" y="124"/>
                    </a:lnTo>
                    <a:lnTo>
                      <a:pt x="138" y="128"/>
                    </a:lnTo>
                    <a:lnTo>
                      <a:pt x="136" y="134"/>
                    </a:lnTo>
                    <a:lnTo>
                      <a:pt x="128" y="146"/>
                    </a:lnTo>
                    <a:lnTo>
                      <a:pt x="110" y="162"/>
                    </a:lnTo>
                    <a:lnTo>
                      <a:pt x="102" y="170"/>
                    </a:lnTo>
                    <a:lnTo>
                      <a:pt x="92" y="178"/>
                    </a:lnTo>
                    <a:lnTo>
                      <a:pt x="86" y="178"/>
                    </a:lnTo>
                    <a:lnTo>
                      <a:pt x="78" y="186"/>
                    </a:lnTo>
                    <a:lnTo>
                      <a:pt x="72" y="188"/>
                    </a:lnTo>
                    <a:lnTo>
                      <a:pt x="62" y="198"/>
                    </a:lnTo>
                    <a:lnTo>
                      <a:pt x="46" y="210"/>
                    </a:lnTo>
                    <a:lnTo>
                      <a:pt x="34" y="222"/>
                    </a:lnTo>
                    <a:lnTo>
                      <a:pt x="24" y="232"/>
                    </a:lnTo>
                    <a:lnTo>
                      <a:pt x="18" y="240"/>
                    </a:lnTo>
                    <a:lnTo>
                      <a:pt x="2" y="238"/>
                    </a:lnTo>
                    <a:lnTo>
                      <a:pt x="0" y="164"/>
                    </a:lnTo>
                    <a:lnTo>
                      <a:pt x="34" y="10"/>
                    </a:lnTo>
                    <a:lnTo>
                      <a:pt x="5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68" name="Freeform 236"/>
              <p:cNvSpPr>
                <a:spLocks/>
              </p:cNvSpPr>
              <p:nvPr/>
            </p:nvSpPr>
            <p:spPr bwMode="ltGray">
              <a:xfrm>
                <a:off x="3064" y="2718"/>
                <a:ext cx="165" cy="227"/>
              </a:xfrm>
              <a:custGeom>
                <a:avLst/>
                <a:gdLst>
                  <a:gd name="T0" fmla="*/ 150 w 167"/>
                  <a:gd name="T1" fmla="*/ 56 h 203"/>
                  <a:gd name="T2" fmla="*/ 156 w 167"/>
                  <a:gd name="T3" fmla="*/ 70 h 203"/>
                  <a:gd name="T4" fmla="*/ 142 w 167"/>
                  <a:gd name="T5" fmla="*/ 121 h 203"/>
                  <a:gd name="T6" fmla="*/ 138 w 167"/>
                  <a:gd name="T7" fmla="*/ 231 h 203"/>
                  <a:gd name="T8" fmla="*/ 150 w 167"/>
                  <a:gd name="T9" fmla="*/ 249 h 203"/>
                  <a:gd name="T10" fmla="*/ 144 w 167"/>
                  <a:gd name="T11" fmla="*/ 265 h 203"/>
                  <a:gd name="T12" fmla="*/ 138 w 167"/>
                  <a:gd name="T13" fmla="*/ 276 h 203"/>
                  <a:gd name="T14" fmla="*/ 132 w 167"/>
                  <a:gd name="T15" fmla="*/ 276 h 203"/>
                  <a:gd name="T16" fmla="*/ 130 w 167"/>
                  <a:gd name="T17" fmla="*/ 283 h 203"/>
                  <a:gd name="T18" fmla="*/ 124 w 167"/>
                  <a:gd name="T19" fmla="*/ 283 h 203"/>
                  <a:gd name="T20" fmla="*/ 121 w 167"/>
                  <a:gd name="T21" fmla="*/ 308 h 203"/>
                  <a:gd name="T22" fmla="*/ 115 w 167"/>
                  <a:gd name="T23" fmla="*/ 331 h 203"/>
                  <a:gd name="T24" fmla="*/ 113 w 167"/>
                  <a:gd name="T25" fmla="*/ 340 h 203"/>
                  <a:gd name="T26" fmla="*/ 109 w 167"/>
                  <a:gd name="T27" fmla="*/ 350 h 203"/>
                  <a:gd name="T28" fmla="*/ 81 w 167"/>
                  <a:gd name="T29" fmla="*/ 353 h 203"/>
                  <a:gd name="T30" fmla="*/ 0 w 167"/>
                  <a:gd name="T31" fmla="*/ 224 h 203"/>
                  <a:gd name="T32" fmla="*/ 4 w 167"/>
                  <a:gd name="T33" fmla="*/ 66 h 203"/>
                  <a:gd name="T34" fmla="*/ 41 w 167"/>
                  <a:gd name="T35" fmla="*/ 0 h 203"/>
                  <a:gd name="T36" fmla="*/ 150 w 167"/>
                  <a:gd name="T37" fmla="*/ 56 h 2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7"/>
                  <a:gd name="T58" fmla="*/ 0 h 203"/>
                  <a:gd name="T59" fmla="*/ 167 w 167"/>
                  <a:gd name="T60" fmla="*/ 203 h 2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7" h="203">
                    <a:moveTo>
                      <a:pt x="160" y="32"/>
                    </a:moveTo>
                    <a:lnTo>
                      <a:pt x="166" y="40"/>
                    </a:lnTo>
                    <a:lnTo>
                      <a:pt x="152" y="70"/>
                    </a:lnTo>
                    <a:lnTo>
                      <a:pt x="148" y="132"/>
                    </a:lnTo>
                    <a:lnTo>
                      <a:pt x="160" y="142"/>
                    </a:lnTo>
                    <a:lnTo>
                      <a:pt x="154" y="152"/>
                    </a:lnTo>
                    <a:lnTo>
                      <a:pt x="148" y="158"/>
                    </a:lnTo>
                    <a:lnTo>
                      <a:pt x="142" y="158"/>
                    </a:lnTo>
                    <a:lnTo>
                      <a:pt x="140" y="162"/>
                    </a:lnTo>
                    <a:lnTo>
                      <a:pt x="134" y="162"/>
                    </a:lnTo>
                    <a:lnTo>
                      <a:pt x="128" y="176"/>
                    </a:lnTo>
                    <a:lnTo>
                      <a:pt x="120" y="190"/>
                    </a:lnTo>
                    <a:lnTo>
                      <a:pt x="118" y="194"/>
                    </a:lnTo>
                    <a:lnTo>
                      <a:pt x="114" y="200"/>
                    </a:lnTo>
                    <a:lnTo>
                      <a:pt x="86" y="202"/>
                    </a:lnTo>
                    <a:lnTo>
                      <a:pt x="0" y="128"/>
                    </a:lnTo>
                    <a:lnTo>
                      <a:pt x="4" y="38"/>
                    </a:lnTo>
                    <a:lnTo>
                      <a:pt x="46" y="0"/>
                    </a:lnTo>
                    <a:lnTo>
                      <a:pt x="160" y="3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69" name="Freeform 237"/>
              <p:cNvSpPr>
                <a:spLocks/>
              </p:cNvSpPr>
              <p:nvPr/>
            </p:nvSpPr>
            <p:spPr bwMode="ltGray">
              <a:xfrm>
                <a:off x="2972" y="2839"/>
                <a:ext cx="216" cy="251"/>
              </a:xfrm>
              <a:custGeom>
                <a:avLst/>
                <a:gdLst>
                  <a:gd name="T0" fmla="*/ 98 w 217"/>
                  <a:gd name="T1" fmla="*/ 28 h 225"/>
                  <a:gd name="T2" fmla="*/ 108 w 217"/>
                  <a:gd name="T3" fmla="*/ 35 h 225"/>
                  <a:gd name="T4" fmla="*/ 113 w 217"/>
                  <a:gd name="T5" fmla="*/ 39 h 225"/>
                  <a:gd name="T6" fmla="*/ 171 w 217"/>
                  <a:gd name="T7" fmla="*/ 109 h 225"/>
                  <a:gd name="T8" fmla="*/ 169 w 217"/>
                  <a:gd name="T9" fmla="*/ 123 h 225"/>
                  <a:gd name="T10" fmla="*/ 201 w 217"/>
                  <a:gd name="T11" fmla="*/ 160 h 225"/>
                  <a:gd name="T12" fmla="*/ 197 w 217"/>
                  <a:gd name="T13" fmla="*/ 170 h 225"/>
                  <a:gd name="T14" fmla="*/ 197 w 217"/>
                  <a:gd name="T15" fmla="*/ 180 h 225"/>
                  <a:gd name="T16" fmla="*/ 191 w 217"/>
                  <a:gd name="T17" fmla="*/ 185 h 225"/>
                  <a:gd name="T18" fmla="*/ 187 w 217"/>
                  <a:gd name="T19" fmla="*/ 204 h 225"/>
                  <a:gd name="T20" fmla="*/ 191 w 217"/>
                  <a:gd name="T21" fmla="*/ 222 h 225"/>
                  <a:gd name="T22" fmla="*/ 193 w 217"/>
                  <a:gd name="T23" fmla="*/ 225 h 225"/>
                  <a:gd name="T24" fmla="*/ 201 w 217"/>
                  <a:gd name="T25" fmla="*/ 236 h 225"/>
                  <a:gd name="T26" fmla="*/ 197 w 217"/>
                  <a:gd name="T27" fmla="*/ 241 h 225"/>
                  <a:gd name="T28" fmla="*/ 193 w 217"/>
                  <a:gd name="T29" fmla="*/ 267 h 225"/>
                  <a:gd name="T30" fmla="*/ 197 w 217"/>
                  <a:gd name="T31" fmla="*/ 280 h 225"/>
                  <a:gd name="T32" fmla="*/ 199 w 217"/>
                  <a:gd name="T33" fmla="*/ 293 h 225"/>
                  <a:gd name="T34" fmla="*/ 199 w 217"/>
                  <a:gd name="T35" fmla="*/ 300 h 225"/>
                  <a:gd name="T36" fmla="*/ 199 w 217"/>
                  <a:gd name="T37" fmla="*/ 313 h 225"/>
                  <a:gd name="T38" fmla="*/ 205 w 217"/>
                  <a:gd name="T39" fmla="*/ 332 h 225"/>
                  <a:gd name="T40" fmla="*/ 211 w 217"/>
                  <a:gd name="T41" fmla="*/ 353 h 225"/>
                  <a:gd name="T42" fmla="*/ 203 w 217"/>
                  <a:gd name="T43" fmla="*/ 359 h 225"/>
                  <a:gd name="T44" fmla="*/ 199 w 217"/>
                  <a:gd name="T45" fmla="*/ 365 h 225"/>
                  <a:gd name="T46" fmla="*/ 189 w 217"/>
                  <a:gd name="T47" fmla="*/ 374 h 225"/>
                  <a:gd name="T48" fmla="*/ 181 w 217"/>
                  <a:gd name="T49" fmla="*/ 376 h 225"/>
                  <a:gd name="T50" fmla="*/ 177 w 217"/>
                  <a:gd name="T51" fmla="*/ 379 h 225"/>
                  <a:gd name="T52" fmla="*/ 165 w 217"/>
                  <a:gd name="T53" fmla="*/ 376 h 225"/>
                  <a:gd name="T54" fmla="*/ 161 w 217"/>
                  <a:gd name="T55" fmla="*/ 387 h 225"/>
                  <a:gd name="T56" fmla="*/ 131 w 217"/>
                  <a:gd name="T57" fmla="*/ 385 h 225"/>
                  <a:gd name="T58" fmla="*/ 127 w 217"/>
                  <a:gd name="T59" fmla="*/ 376 h 225"/>
                  <a:gd name="T60" fmla="*/ 115 w 217"/>
                  <a:gd name="T61" fmla="*/ 376 h 225"/>
                  <a:gd name="T62" fmla="*/ 108 w 217"/>
                  <a:gd name="T63" fmla="*/ 374 h 225"/>
                  <a:gd name="T64" fmla="*/ 106 w 217"/>
                  <a:gd name="T65" fmla="*/ 327 h 225"/>
                  <a:gd name="T66" fmla="*/ 102 w 217"/>
                  <a:gd name="T67" fmla="*/ 317 h 225"/>
                  <a:gd name="T68" fmla="*/ 84 w 217"/>
                  <a:gd name="T69" fmla="*/ 303 h 225"/>
                  <a:gd name="T70" fmla="*/ 44 w 217"/>
                  <a:gd name="T71" fmla="*/ 303 h 225"/>
                  <a:gd name="T72" fmla="*/ 0 w 217"/>
                  <a:gd name="T73" fmla="*/ 73 h 225"/>
                  <a:gd name="T74" fmla="*/ 70 w 217"/>
                  <a:gd name="T75" fmla="*/ 0 h 225"/>
                  <a:gd name="T76" fmla="*/ 98 w 217"/>
                  <a:gd name="T77" fmla="*/ 28 h 2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7"/>
                  <a:gd name="T118" fmla="*/ 0 h 225"/>
                  <a:gd name="T119" fmla="*/ 217 w 217"/>
                  <a:gd name="T120" fmla="*/ 225 h 2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7" h="225">
                    <a:moveTo>
                      <a:pt x="98" y="16"/>
                    </a:moveTo>
                    <a:lnTo>
                      <a:pt x="108" y="20"/>
                    </a:lnTo>
                    <a:lnTo>
                      <a:pt x="118" y="22"/>
                    </a:lnTo>
                    <a:lnTo>
                      <a:pt x="176" y="64"/>
                    </a:lnTo>
                    <a:lnTo>
                      <a:pt x="174" y="72"/>
                    </a:lnTo>
                    <a:lnTo>
                      <a:pt x="206" y="92"/>
                    </a:lnTo>
                    <a:lnTo>
                      <a:pt x="202" y="98"/>
                    </a:lnTo>
                    <a:lnTo>
                      <a:pt x="202" y="104"/>
                    </a:lnTo>
                    <a:lnTo>
                      <a:pt x="196" y="108"/>
                    </a:lnTo>
                    <a:lnTo>
                      <a:pt x="192" y="118"/>
                    </a:lnTo>
                    <a:lnTo>
                      <a:pt x="196" y="128"/>
                    </a:lnTo>
                    <a:lnTo>
                      <a:pt x="198" y="130"/>
                    </a:lnTo>
                    <a:lnTo>
                      <a:pt x="206" y="136"/>
                    </a:lnTo>
                    <a:lnTo>
                      <a:pt x="202" y="140"/>
                    </a:lnTo>
                    <a:lnTo>
                      <a:pt x="198" y="154"/>
                    </a:lnTo>
                    <a:lnTo>
                      <a:pt x="202" y="162"/>
                    </a:lnTo>
                    <a:lnTo>
                      <a:pt x="204" y="170"/>
                    </a:lnTo>
                    <a:lnTo>
                      <a:pt x="204" y="174"/>
                    </a:lnTo>
                    <a:lnTo>
                      <a:pt x="204" y="182"/>
                    </a:lnTo>
                    <a:lnTo>
                      <a:pt x="210" y="192"/>
                    </a:lnTo>
                    <a:lnTo>
                      <a:pt x="216" y="204"/>
                    </a:lnTo>
                    <a:lnTo>
                      <a:pt x="208" y="208"/>
                    </a:lnTo>
                    <a:lnTo>
                      <a:pt x="204" y="212"/>
                    </a:lnTo>
                    <a:lnTo>
                      <a:pt x="194" y="216"/>
                    </a:lnTo>
                    <a:lnTo>
                      <a:pt x="186" y="218"/>
                    </a:lnTo>
                    <a:lnTo>
                      <a:pt x="182" y="220"/>
                    </a:lnTo>
                    <a:lnTo>
                      <a:pt x="170" y="218"/>
                    </a:lnTo>
                    <a:lnTo>
                      <a:pt x="166" y="224"/>
                    </a:lnTo>
                    <a:lnTo>
                      <a:pt x="136" y="222"/>
                    </a:lnTo>
                    <a:lnTo>
                      <a:pt x="132" y="218"/>
                    </a:lnTo>
                    <a:lnTo>
                      <a:pt x="120" y="218"/>
                    </a:lnTo>
                    <a:lnTo>
                      <a:pt x="108" y="216"/>
                    </a:lnTo>
                    <a:lnTo>
                      <a:pt x="106" y="190"/>
                    </a:lnTo>
                    <a:lnTo>
                      <a:pt x="102" y="184"/>
                    </a:lnTo>
                    <a:lnTo>
                      <a:pt x="84" y="176"/>
                    </a:lnTo>
                    <a:lnTo>
                      <a:pt x="44" y="176"/>
                    </a:lnTo>
                    <a:lnTo>
                      <a:pt x="0" y="42"/>
                    </a:lnTo>
                    <a:lnTo>
                      <a:pt x="70" y="0"/>
                    </a:lnTo>
                    <a:lnTo>
                      <a:pt x="98" y="1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70" name="Freeform 238"/>
              <p:cNvSpPr>
                <a:spLocks/>
              </p:cNvSpPr>
              <p:nvPr/>
            </p:nvSpPr>
            <p:spPr bwMode="ltGray">
              <a:xfrm>
                <a:off x="2982" y="2872"/>
                <a:ext cx="39" cy="62"/>
              </a:xfrm>
              <a:custGeom>
                <a:avLst/>
                <a:gdLst>
                  <a:gd name="T0" fmla="*/ 38 w 39"/>
                  <a:gd name="T1" fmla="*/ 18 h 55"/>
                  <a:gd name="T2" fmla="*/ 38 w 39"/>
                  <a:gd name="T3" fmla="*/ 33 h 55"/>
                  <a:gd name="T4" fmla="*/ 38 w 39"/>
                  <a:gd name="T5" fmla="*/ 54 h 55"/>
                  <a:gd name="T6" fmla="*/ 36 w 39"/>
                  <a:gd name="T7" fmla="*/ 61 h 55"/>
                  <a:gd name="T8" fmla="*/ 32 w 39"/>
                  <a:gd name="T9" fmla="*/ 72 h 55"/>
                  <a:gd name="T10" fmla="*/ 32 w 39"/>
                  <a:gd name="T11" fmla="*/ 80 h 55"/>
                  <a:gd name="T12" fmla="*/ 22 w 39"/>
                  <a:gd name="T13" fmla="*/ 90 h 55"/>
                  <a:gd name="T14" fmla="*/ 12 w 39"/>
                  <a:gd name="T15" fmla="*/ 99 h 55"/>
                  <a:gd name="T16" fmla="*/ 0 w 39"/>
                  <a:gd name="T17" fmla="*/ 2 h 55"/>
                  <a:gd name="T18" fmla="*/ 34 w 39"/>
                  <a:gd name="T19" fmla="*/ 0 h 55"/>
                  <a:gd name="T20" fmla="*/ 38 w 39"/>
                  <a:gd name="T21" fmla="*/ 18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55"/>
                  <a:gd name="T35" fmla="*/ 39 w 39"/>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55">
                    <a:moveTo>
                      <a:pt x="38" y="10"/>
                    </a:moveTo>
                    <a:lnTo>
                      <a:pt x="38" y="18"/>
                    </a:lnTo>
                    <a:lnTo>
                      <a:pt x="38" y="30"/>
                    </a:lnTo>
                    <a:lnTo>
                      <a:pt x="36" y="34"/>
                    </a:lnTo>
                    <a:lnTo>
                      <a:pt x="32" y="40"/>
                    </a:lnTo>
                    <a:lnTo>
                      <a:pt x="32" y="44"/>
                    </a:lnTo>
                    <a:lnTo>
                      <a:pt x="22" y="50"/>
                    </a:lnTo>
                    <a:lnTo>
                      <a:pt x="12" y="54"/>
                    </a:lnTo>
                    <a:lnTo>
                      <a:pt x="0" y="2"/>
                    </a:lnTo>
                    <a:lnTo>
                      <a:pt x="34" y="0"/>
                    </a:lnTo>
                    <a:lnTo>
                      <a:pt x="38"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71" name="Freeform 239"/>
              <p:cNvSpPr>
                <a:spLocks/>
              </p:cNvSpPr>
              <p:nvPr/>
            </p:nvSpPr>
            <p:spPr bwMode="ltGray">
              <a:xfrm>
                <a:off x="2988" y="2854"/>
                <a:ext cx="33" cy="40"/>
              </a:xfrm>
              <a:custGeom>
                <a:avLst/>
                <a:gdLst>
                  <a:gd name="T0" fmla="*/ 28 w 33"/>
                  <a:gd name="T1" fmla="*/ 0 h 35"/>
                  <a:gd name="T2" fmla="*/ 32 w 33"/>
                  <a:gd name="T3" fmla="*/ 31 h 35"/>
                  <a:gd name="T4" fmla="*/ 32 w 33"/>
                  <a:gd name="T5" fmla="*/ 51 h 35"/>
                  <a:gd name="T6" fmla="*/ 32 w 33"/>
                  <a:gd name="T7" fmla="*/ 66 h 35"/>
                  <a:gd name="T8" fmla="*/ 28 w 33"/>
                  <a:gd name="T9" fmla="*/ 51 h 35"/>
                  <a:gd name="T10" fmla="*/ 26 w 33"/>
                  <a:gd name="T11" fmla="*/ 39 h 35"/>
                  <a:gd name="T12" fmla="*/ 18 w 33"/>
                  <a:gd name="T13" fmla="*/ 43 h 35"/>
                  <a:gd name="T14" fmla="*/ 18 w 33"/>
                  <a:gd name="T15" fmla="*/ 51 h 35"/>
                  <a:gd name="T16" fmla="*/ 14 w 33"/>
                  <a:gd name="T17" fmla="*/ 58 h 35"/>
                  <a:gd name="T18" fmla="*/ 10 w 33"/>
                  <a:gd name="T19" fmla="*/ 55 h 35"/>
                  <a:gd name="T20" fmla="*/ 0 w 33"/>
                  <a:gd name="T21" fmla="*/ 35 h 35"/>
                  <a:gd name="T22" fmla="*/ 6 w 33"/>
                  <a:gd name="T23" fmla="*/ 2 h 35"/>
                  <a:gd name="T24" fmla="*/ 28 w 33"/>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35"/>
                  <a:gd name="T41" fmla="*/ 33 w 33"/>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35">
                    <a:moveTo>
                      <a:pt x="28" y="0"/>
                    </a:moveTo>
                    <a:lnTo>
                      <a:pt x="32" y="16"/>
                    </a:lnTo>
                    <a:lnTo>
                      <a:pt x="32" y="26"/>
                    </a:lnTo>
                    <a:lnTo>
                      <a:pt x="32" y="34"/>
                    </a:lnTo>
                    <a:lnTo>
                      <a:pt x="28" y="26"/>
                    </a:lnTo>
                    <a:lnTo>
                      <a:pt x="26" y="20"/>
                    </a:lnTo>
                    <a:lnTo>
                      <a:pt x="18" y="22"/>
                    </a:lnTo>
                    <a:lnTo>
                      <a:pt x="18" y="26"/>
                    </a:lnTo>
                    <a:lnTo>
                      <a:pt x="14" y="30"/>
                    </a:lnTo>
                    <a:lnTo>
                      <a:pt x="10" y="28"/>
                    </a:lnTo>
                    <a:lnTo>
                      <a:pt x="0" y="18"/>
                    </a:lnTo>
                    <a:lnTo>
                      <a:pt x="6" y="2"/>
                    </a:lnTo>
                    <a:lnTo>
                      <a:pt x="2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72" name="Freeform 240"/>
              <p:cNvSpPr>
                <a:spLocks/>
              </p:cNvSpPr>
              <p:nvPr/>
            </p:nvSpPr>
            <p:spPr bwMode="ltGray">
              <a:xfrm>
                <a:off x="2996" y="2739"/>
                <a:ext cx="104" cy="120"/>
              </a:xfrm>
              <a:custGeom>
                <a:avLst/>
                <a:gdLst>
                  <a:gd name="T0" fmla="*/ 77 w 105"/>
                  <a:gd name="T1" fmla="*/ 11 h 107"/>
                  <a:gd name="T2" fmla="*/ 99 w 105"/>
                  <a:gd name="T3" fmla="*/ 56 h 107"/>
                  <a:gd name="T4" fmla="*/ 99 w 105"/>
                  <a:gd name="T5" fmla="*/ 65 h 107"/>
                  <a:gd name="T6" fmla="*/ 99 w 105"/>
                  <a:gd name="T7" fmla="*/ 82 h 107"/>
                  <a:gd name="T8" fmla="*/ 97 w 105"/>
                  <a:gd name="T9" fmla="*/ 101 h 107"/>
                  <a:gd name="T10" fmla="*/ 97 w 105"/>
                  <a:gd name="T11" fmla="*/ 105 h 107"/>
                  <a:gd name="T12" fmla="*/ 86 w 105"/>
                  <a:gd name="T13" fmla="*/ 121 h 107"/>
                  <a:gd name="T14" fmla="*/ 84 w 105"/>
                  <a:gd name="T15" fmla="*/ 130 h 107"/>
                  <a:gd name="T16" fmla="*/ 84 w 105"/>
                  <a:gd name="T17" fmla="*/ 138 h 107"/>
                  <a:gd name="T18" fmla="*/ 79 w 105"/>
                  <a:gd name="T19" fmla="*/ 142 h 107"/>
                  <a:gd name="T20" fmla="*/ 75 w 105"/>
                  <a:gd name="T21" fmla="*/ 161 h 107"/>
                  <a:gd name="T22" fmla="*/ 75 w 105"/>
                  <a:gd name="T23" fmla="*/ 181 h 107"/>
                  <a:gd name="T24" fmla="*/ 24 w 105"/>
                  <a:gd name="T25" fmla="*/ 177 h 107"/>
                  <a:gd name="T26" fmla="*/ 17 w 105"/>
                  <a:gd name="T27" fmla="*/ 187 h 107"/>
                  <a:gd name="T28" fmla="*/ 7 w 105"/>
                  <a:gd name="T29" fmla="*/ 181 h 107"/>
                  <a:gd name="T30" fmla="*/ 0 w 105"/>
                  <a:gd name="T31" fmla="*/ 187 h 107"/>
                  <a:gd name="T32" fmla="*/ 26 w 105"/>
                  <a:gd name="T33" fmla="*/ 0 h 107"/>
                  <a:gd name="T34" fmla="*/ 77 w 105"/>
                  <a:gd name="T35" fmla="*/ 11 h 1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5"/>
                  <a:gd name="T55" fmla="*/ 0 h 107"/>
                  <a:gd name="T56" fmla="*/ 105 w 105"/>
                  <a:gd name="T57" fmla="*/ 107 h 1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5" h="107">
                    <a:moveTo>
                      <a:pt x="82" y="6"/>
                    </a:moveTo>
                    <a:lnTo>
                      <a:pt x="104" y="32"/>
                    </a:lnTo>
                    <a:lnTo>
                      <a:pt x="104" y="37"/>
                    </a:lnTo>
                    <a:lnTo>
                      <a:pt x="104" y="46"/>
                    </a:lnTo>
                    <a:lnTo>
                      <a:pt x="102" y="56"/>
                    </a:lnTo>
                    <a:lnTo>
                      <a:pt x="102" y="60"/>
                    </a:lnTo>
                    <a:lnTo>
                      <a:pt x="91" y="69"/>
                    </a:lnTo>
                    <a:lnTo>
                      <a:pt x="89" y="73"/>
                    </a:lnTo>
                    <a:lnTo>
                      <a:pt x="89" y="78"/>
                    </a:lnTo>
                    <a:lnTo>
                      <a:pt x="84" y="80"/>
                    </a:lnTo>
                    <a:lnTo>
                      <a:pt x="80" y="91"/>
                    </a:lnTo>
                    <a:lnTo>
                      <a:pt x="80" y="102"/>
                    </a:lnTo>
                    <a:lnTo>
                      <a:pt x="24" y="100"/>
                    </a:lnTo>
                    <a:lnTo>
                      <a:pt x="17" y="106"/>
                    </a:lnTo>
                    <a:lnTo>
                      <a:pt x="7" y="102"/>
                    </a:lnTo>
                    <a:lnTo>
                      <a:pt x="0" y="106"/>
                    </a:lnTo>
                    <a:lnTo>
                      <a:pt x="26" y="0"/>
                    </a:lnTo>
                    <a:lnTo>
                      <a:pt x="82"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73" name="Freeform 241"/>
              <p:cNvSpPr>
                <a:spLocks/>
              </p:cNvSpPr>
              <p:nvPr/>
            </p:nvSpPr>
            <p:spPr bwMode="ltGray">
              <a:xfrm>
                <a:off x="2994" y="2738"/>
                <a:ext cx="112" cy="129"/>
              </a:xfrm>
              <a:custGeom>
                <a:avLst/>
                <a:gdLst>
                  <a:gd name="T0" fmla="*/ 83 w 113"/>
                  <a:gd name="T1" fmla="*/ 11 h 115"/>
                  <a:gd name="T2" fmla="*/ 107 w 113"/>
                  <a:gd name="T3" fmla="*/ 61 h 115"/>
                  <a:gd name="T4" fmla="*/ 107 w 113"/>
                  <a:gd name="T5" fmla="*/ 71 h 115"/>
                  <a:gd name="T6" fmla="*/ 107 w 113"/>
                  <a:gd name="T7" fmla="*/ 90 h 115"/>
                  <a:gd name="T8" fmla="*/ 105 w 113"/>
                  <a:gd name="T9" fmla="*/ 105 h 115"/>
                  <a:gd name="T10" fmla="*/ 105 w 113"/>
                  <a:gd name="T11" fmla="*/ 114 h 115"/>
                  <a:gd name="T12" fmla="*/ 93 w 113"/>
                  <a:gd name="T13" fmla="*/ 131 h 115"/>
                  <a:gd name="T14" fmla="*/ 91 w 113"/>
                  <a:gd name="T15" fmla="*/ 138 h 115"/>
                  <a:gd name="T16" fmla="*/ 91 w 113"/>
                  <a:gd name="T17" fmla="*/ 148 h 115"/>
                  <a:gd name="T18" fmla="*/ 85 w 113"/>
                  <a:gd name="T19" fmla="*/ 153 h 115"/>
                  <a:gd name="T20" fmla="*/ 81 w 113"/>
                  <a:gd name="T21" fmla="*/ 174 h 115"/>
                  <a:gd name="T22" fmla="*/ 81 w 113"/>
                  <a:gd name="T23" fmla="*/ 195 h 115"/>
                  <a:gd name="T24" fmla="*/ 26 w 113"/>
                  <a:gd name="T25" fmla="*/ 193 h 115"/>
                  <a:gd name="T26" fmla="*/ 18 w 113"/>
                  <a:gd name="T27" fmla="*/ 204 h 115"/>
                  <a:gd name="T28" fmla="*/ 8 w 113"/>
                  <a:gd name="T29" fmla="*/ 195 h 115"/>
                  <a:gd name="T30" fmla="*/ 0 w 113"/>
                  <a:gd name="T31" fmla="*/ 204 h 115"/>
                  <a:gd name="T32" fmla="*/ 28 w 113"/>
                  <a:gd name="T33" fmla="*/ 0 h 115"/>
                  <a:gd name="T34" fmla="*/ 83 w 113"/>
                  <a:gd name="T35" fmla="*/ 11 h 1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15"/>
                  <a:gd name="T56" fmla="*/ 113 w 113"/>
                  <a:gd name="T57" fmla="*/ 115 h 1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15">
                    <a:moveTo>
                      <a:pt x="88" y="6"/>
                    </a:moveTo>
                    <a:lnTo>
                      <a:pt x="112" y="34"/>
                    </a:lnTo>
                    <a:lnTo>
                      <a:pt x="112" y="40"/>
                    </a:lnTo>
                    <a:lnTo>
                      <a:pt x="112" y="50"/>
                    </a:lnTo>
                    <a:lnTo>
                      <a:pt x="110" y="60"/>
                    </a:lnTo>
                    <a:lnTo>
                      <a:pt x="110" y="64"/>
                    </a:lnTo>
                    <a:lnTo>
                      <a:pt x="98" y="74"/>
                    </a:lnTo>
                    <a:lnTo>
                      <a:pt x="96" y="78"/>
                    </a:lnTo>
                    <a:lnTo>
                      <a:pt x="96" y="84"/>
                    </a:lnTo>
                    <a:lnTo>
                      <a:pt x="90" y="86"/>
                    </a:lnTo>
                    <a:lnTo>
                      <a:pt x="86" y="98"/>
                    </a:lnTo>
                    <a:lnTo>
                      <a:pt x="86" y="110"/>
                    </a:lnTo>
                    <a:lnTo>
                      <a:pt x="26" y="108"/>
                    </a:lnTo>
                    <a:lnTo>
                      <a:pt x="18" y="114"/>
                    </a:lnTo>
                    <a:lnTo>
                      <a:pt x="8" y="110"/>
                    </a:lnTo>
                    <a:lnTo>
                      <a:pt x="0" y="114"/>
                    </a:lnTo>
                    <a:lnTo>
                      <a:pt x="28" y="0"/>
                    </a:lnTo>
                    <a:lnTo>
                      <a:pt x="88"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74" name="Freeform 242"/>
              <p:cNvSpPr>
                <a:spLocks/>
              </p:cNvSpPr>
              <p:nvPr/>
            </p:nvSpPr>
            <p:spPr bwMode="ltGray">
              <a:xfrm>
                <a:off x="2677" y="2712"/>
                <a:ext cx="357" cy="400"/>
              </a:xfrm>
              <a:custGeom>
                <a:avLst/>
                <a:gdLst>
                  <a:gd name="T0" fmla="*/ 2 w 359"/>
                  <a:gd name="T1" fmla="*/ 354 h 357"/>
                  <a:gd name="T2" fmla="*/ 2 w 359"/>
                  <a:gd name="T3" fmla="*/ 336 h 357"/>
                  <a:gd name="T4" fmla="*/ 0 w 359"/>
                  <a:gd name="T5" fmla="*/ 306 h 357"/>
                  <a:gd name="T6" fmla="*/ 12 w 359"/>
                  <a:gd name="T7" fmla="*/ 282 h 357"/>
                  <a:gd name="T8" fmla="*/ 138 w 359"/>
                  <a:gd name="T9" fmla="*/ 0 h 357"/>
                  <a:gd name="T10" fmla="*/ 270 w 359"/>
                  <a:gd name="T11" fmla="*/ 0 h 357"/>
                  <a:gd name="T12" fmla="*/ 323 w 359"/>
                  <a:gd name="T13" fmla="*/ 39 h 357"/>
                  <a:gd name="T14" fmla="*/ 336 w 359"/>
                  <a:gd name="T15" fmla="*/ 80 h 357"/>
                  <a:gd name="T16" fmla="*/ 342 w 359"/>
                  <a:gd name="T17" fmla="*/ 86 h 357"/>
                  <a:gd name="T18" fmla="*/ 342 w 359"/>
                  <a:gd name="T19" fmla="*/ 113 h 357"/>
                  <a:gd name="T20" fmla="*/ 348 w 359"/>
                  <a:gd name="T21" fmla="*/ 119 h 357"/>
                  <a:gd name="T22" fmla="*/ 338 w 359"/>
                  <a:gd name="T23" fmla="*/ 142 h 357"/>
                  <a:gd name="T24" fmla="*/ 319 w 359"/>
                  <a:gd name="T25" fmla="*/ 174 h 357"/>
                  <a:gd name="T26" fmla="*/ 311 w 359"/>
                  <a:gd name="T27" fmla="*/ 207 h 357"/>
                  <a:gd name="T28" fmla="*/ 307 w 359"/>
                  <a:gd name="T29" fmla="*/ 218 h 357"/>
                  <a:gd name="T30" fmla="*/ 307 w 359"/>
                  <a:gd name="T31" fmla="*/ 232 h 357"/>
                  <a:gd name="T32" fmla="*/ 303 w 359"/>
                  <a:gd name="T33" fmla="*/ 238 h 357"/>
                  <a:gd name="T34" fmla="*/ 303 w 359"/>
                  <a:gd name="T35" fmla="*/ 260 h 357"/>
                  <a:gd name="T36" fmla="*/ 299 w 359"/>
                  <a:gd name="T37" fmla="*/ 263 h 357"/>
                  <a:gd name="T38" fmla="*/ 299 w 359"/>
                  <a:gd name="T39" fmla="*/ 273 h 357"/>
                  <a:gd name="T40" fmla="*/ 305 w 359"/>
                  <a:gd name="T41" fmla="*/ 288 h 357"/>
                  <a:gd name="T42" fmla="*/ 305 w 359"/>
                  <a:gd name="T43" fmla="*/ 304 h 357"/>
                  <a:gd name="T44" fmla="*/ 303 w 359"/>
                  <a:gd name="T45" fmla="*/ 332 h 357"/>
                  <a:gd name="T46" fmla="*/ 309 w 359"/>
                  <a:gd name="T47" fmla="*/ 342 h 357"/>
                  <a:gd name="T48" fmla="*/ 309 w 359"/>
                  <a:gd name="T49" fmla="*/ 363 h 357"/>
                  <a:gd name="T50" fmla="*/ 311 w 359"/>
                  <a:gd name="T51" fmla="*/ 369 h 357"/>
                  <a:gd name="T52" fmla="*/ 307 w 359"/>
                  <a:gd name="T53" fmla="*/ 387 h 357"/>
                  <a:gd name="T54" fmla="*/ 315 w 359"/>
                  <a:gd name="T55" fmla="*/ 397 h 357"/>
                  <a:gd name="T56" fmla="*/ 323 w 359"/>
                  <a:gd name="T57" fmla="*/ 410 h 357"/>
                  <a:gd name="T58" fmla="*/ 323 w 359"/>
                  <a:gd name="T59" fmla="*/ 421 h 357"/>
                  <a:gd name="T60" fmla="*/ 325 w 359"/>
                  <a:gd name="T61" fmla="*/ 435 h 357"/>
                  <a:gd name="T62" fmla="*/ 323 w 359"/>
                  <a:gd name="T63" fmla="*/ 463 h 357"/>
                  <a:gd name="T64" fmla="*/ 305 w 359"/>
                  <a:gd name="T65" fmla="*/ 629 h 357"/>
                  <a:gd name="T66" fmla="*/ 183 w 359"/>
                  <a:gd name="T67" fmla="*/ 534 h 357"/>
                  <a:gd name="T68" fmla="*/ 2 w 359"/>
                  <a:gd name="T69" fmla="*/ 354 h 3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9"/>
                  <a:gd name="T106" fmla="*/ 0 h 357"/>
                  <a:gd name="T107" fmla="*/ 359 w 359"/>
                  <a:gd name="T108" fmla="*/ 357 h 35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9" h="357">
                    <a:moveTo>
                      <a:pt x="2" y="201"/>
                    </a:moveTo>
                    <a:lnTo>
                      <a:pt x="2" y="190"/>
                    </a:lnTo>
                    <a:lnTo>
                      <a:pt x="0" y="174"/>
                    </a:lnTo>
                    <a:lnTo>
                      <a:pt x="12" y="160"/>
                    </a:lnTo>
                    <a:lnTo>
                      <a:pt x="143" y="0"/>
                    </a:lnTo>
                    <a:lnTo>
                      <a:pt x="280" y="0"/>
                    </a:lnTo>
                    <a:lnTo>
                      <a:pt x="333" y="22"/>
                    </a:lnTo>
                    <a:lnTo>
                      <a:pt x="346" y="45"/>
                    </a:lnTo>
                    <a:lnTo>
                      <a:pt x="352" y="49"/>
                    </a:lnTo>
                    <a:lnTo>
                      <a:pt x="352" y="63"/>
                    </a:lnTo>
                    <a:lnTo>
                      <a:pt x="358" y="68"/>
                    </a:lnTo>
                    <a:lnTo>
                      <a:pt x="348" y="80"/>
                    </a:lnTo>
                    <a:lnTo>
                      <a:pt x="329" y="98"/>
                    </a:lnTo>
                    <a:lnTo>
                      <a:pt x="321" y="117"/>
                    </a:lnTo>
                    <a:lnTo>
                      <a:pt x="317" y="123"/>
                    </a:lnTo>
                    <a:lnTo>
                      <a:pt x="317" y="131"/>
                    </a:lnTo>
                    <a:lnTo>
                      <a:pt x="313" y="135"/>
                    </a:lnTo>
                    <a:lnTo>
                      <a:pt x="313" y="147"/>
                    </a:lnTo>
                    <a:lnTo>
                      <a:pt x="309" y="149"/>
                    </a:lnTo>
                    <a:lnTo>
                      <a:pt x="309" y="155"/>
                    </a:lnTo>
                    <a:lnTo>
                      <a:pt x="315" y="162"/>
                    </a:lnTo>
                    <a:lnTo>
                      <a:pt x="315" y="172"/>
                    </a:lnTo>
                    <a:lnTo>
                      <a:pt x="313" y="188"/>
                    </a:lnTo>
                    <a:lnTo>
                      <a:pt x="319" y="194"/>
                    </a:lnTo>
                    <a:lnTo>
                      <a:pt x="319" y="205"/>
                    </a:lnTo>
                    <a:lnTo>
                      <a:pt x="321" y="209"/>
                    </a:lnTo>
                    <a:lnTo>
                      <a:pt x="317" y="219"/>
                    </a:lnTo>
                    <a:lnTo>
                      <a:pt x="325" y="225"/>
                    </a:lnTo>
                    <a:lnTo>
                      <a:pt x="333" y="233"/>
                    </a:lnTo>
                    <a:lnTo>
                      <a:pt x="333" y="239"/>
                    </a:lnTo>
                    <a:lnTo>
                      <a:pt x="335" y="246"/>
                    </a:lnTo>
                    <a:lnTo>
                      <a:pt x="333" y="262"/>
                    </a:lnTo>
                    <a:lnTo>
                      <a:pt x="315" y="356"/>
                    </a:lnTo>
                    <a:lnTo>
                      <a:pt x="188" y="303"/>
                    </a:lnTo>
                    <a:lnTo>
                      <a:pt x="2" y="201"/>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75" name="Freeform 243"/>
              <p:cNvSpPr>
                <a:spLocks/>
              </p:cNvSpPr>
              <p:nvPr/>
            </p:nvSpPr>
            <p:spPr bwMode="ltGray">
              <a:xfrm>
                <a:off x="2676" y="2711"/>
                <a:ext cx="364" cy="408"/>
              </a:xfrm>
              <a:custGeom>
                <a:avLst/>
                <a:gdLst>
                  <a:gd name="T0" fmla="*/ 2 w 367"/>
                  <a:gd name="T1" fmla="*/ 359 h 365"/>
                  <a:gd name="T2" fmla="*/ 2 w 367"/>
                  <a:gd name="T3" fmla="*/ 340 h 365"/>
                  <a:gd name="T4" fmla="*/ 0 w 367"/>
                  <a:gd name="T5" fmla="*/ 310 h 365"/>
                  <a:gd name="T6" fmla="*/ 12 w 367"/>
                  <a:gd name="T7" fmla="*/ 286 h 365"/>
                  <a:gd name="T8" fmla="*/ 141 w 367"/>
                  <a:gd name="T9" fmla="*/ 0 h 365"/>
                  <a:gd name="T10" fmla="*/ 276 w 367"/>
                  <a:gd name="T11" fmla="*/ 0 h 365"/>
                  <a:gd name="T12" fmla="*/ 325 w 367"/>
                  <a:gd name="T13" fmla="*/ 39 h 365"/>
                  <a:gd name="T14" fmla="*/ 339 w 367"/>
                  <a:gd name="T15" fmla="*/ 80 h 365"/>
                  <a:gd name="T16" fmla="*/ 345 w 367"/>
                  <a:gd name="T17" fmla="*/ 87 h 365"/>
                  <a:gd name="T18" fmla="*/ 345 w 367"/>
                  <a:gd name="T19" fmla="*/ 111 h 365"/>
                  <a:gd name="T20" fmla="*/ 351 w 367"/>
                  <a:gd name="T21" fmla="*/ 121 h 365"/>
                  <a:gd name="T22" fmla="*/ 341 w 367"/>
                  <a:gd name="T23" fmla="*/ 144 h 365"/>
                  <a:gd name="T24" fmla="*/ 321 w 367"/>
                  <a:gd name="T25" fmla="*/ 174 h 365"/>
                  <a:gd name="T26" fmla="*/ 313 w 367"/>
                  <a:gd name="T27" fmla="*/ 210 h 365"/>
                  <a:gd name="T28" fmla="*/ 309 w 367"/>
                  <a:gd name="T29" fmla="*/ 221 h 365"/>
                  <a:gd name="T30" fmla="*/ 309 w 367"/>
                  <a:gd name="T31" fmla="*/ 235 h 365"/>
                  <a:gd name="T32" fmla="*/ 305 w 367"/>
                  <a:gd name="T33" fmla="*/ 240 h 365"/>
                  <a:gd name="T34" fmla="*/ 305 w 367"/>
                  <a:gd name="T35" fmla="*/ 263 h 365"/>
                  <a:gd name="T36" fmla="*/ 302 w 367"/>
                  <a:gd name="T37" fmla="*/ 265 h 365"/>
                  <a:gd name="T38" fmla="*/ 302 w 367"/>
                  <a:gd name="T39" fmla="*/ 276 h 365"/>
                  <a:gd name="T40" fmla="*/ 307 w 367"/>
                  <a:gd name="T41" fmla="*/ 291 h 365"/>
                  <a:gd name="T42" fmla="*/ 307 w 367"/>
                  <a:gd name="T43" fmla="*/ 307 h 365"/>
                  <a:gd name="T44" fmla="*/ 305 w 367"/>
                  <a:gd name="T45" fmla="*/ 335 h 365"/>
                  <a:gd name="T46" fmla="*/ 311 w 367"/>
                  <a:gd name="T47" fmla="*/ 331 h 365"/>
                  <a:gd name="T48" fmla="*/ 311 w 367"/>
                  <a:gd name="T49" fmla="*/ 368 h 365"/>
                  <a:gd name="T50" fmla="*/ 313 w 367"/>
                  <a:gd name="T51" fmla="*/ 372 h 365"/>
                  <a:gd name="T52" fmla="*/ 309 w 367"/>
                  <a:gd name="T53" fmla="*/ 390 h 365"/>
                  <a:gd name="T54" fmla="*/ 317 w 367"/>
                  <a:gd name="T55" fmla="*/ 401 h 365"/>
                  <a:gd name="T56" fmla="*/ 325 w 367"/>
                  <a:gd name="T57" fmla="*/ 415 h 365"/>
                  <a:gd name="T58" fmla="*/ 325 w 367"/>
                  <a:gd name="T59" fmla="*/ 426 h 365"/>
                  <a:gd name="T60" fmla="*/ 327 w 367"/>
                  <a:gd name="T61" fmla="*/ 439 h 365"/>
                  <a:gd name="T62" fmla="*/ 325 w 367"/>
                  <a:gd name="T63" fmla="*/ 467 h 365"/>
                  <a:gd name="T64" fmla="*/ 307 w 367"/>
                  <a:gd name="T65" fmla="*/ 636 h 365"/>
                  <a:gd name="T66" fmla="*/ 182 w 367"/>
                  <a:gd name="T67" fmla="*/ 542 h 365"/>
                  <a:gd name="T68" fmla="*/ 2 w 367"/>
                  <a:gd name="T69" fmla="*/ 359 h 3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7"/>
                  <a:gd name="T106" fmla="*/ 0 h 365"/>
                  <a:gd name="T107" fmla="*/ 367 w 367"/>
                  <a:gd name="T108" fmla="*/ 365 h 3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7" h="365">
                    <a:moveTo>
                      <a:pt x="2" y="206"/>
                    </a:moveTo>
                    <a:lnTo>
                      <a:pt x="2" y="194"/>
                    </a:lnTo>
                    <a:lnTo>
                      <a:pt x="0" y="178"/>
                    </a:lnTo>
                    <a:lnTo>
                      <a:pt x="12" y="164"/>
                    </a:lnTo>
                    <a:lnTo>
                      <a:pt x="146" y="0"/>
                    </a:lnTo>
                    <a:lnTo>
                      <a:pt x="286" y="0"/>
                    </a:lnTo>
                    <a:lnTo>
                      <a:pt x="340" y="22"/>
                    </a:lnTo>
                    <a:lnTo>
                      <a:pt x="354" y="46"/>
                    </a:lnTo>
                    <a:lnTo>
                      <a:pt x="360" y="50"/>
                    </a:lnTo>
                    <a:lnTo>
                      <a:pt x="360" y="64"/>
                    </a:lnTo>
                    <a:lnTo>
                      <a:pt x="366" y="70"/>
                    </a:lnTo>
                    <a:lnTo>
                      <a:pt x="356" y="82"/>
                    </a:lnTo>
                    <a:lnTo>
                      <a:pt x="336" y="100"/>
                    </a:lnTo>
                    <a:lnTo>
                      <a:pt x="328" y="120"/>
                    </a:lnTo>
                    <a:lnTo>
                      <a:pt x="324" y="126"/>
                    </a:lnTo>
                    <a:lnTo>
                      <a:pt x="324" y="134"/>
                    </a:lnTo>
                    <a:lnTo>
                      <a:pt x="320" y="138"/>
                    </a:lnTo>
                    <a:lnTo>
                      <a:pt x="320" y="150"/>
                    </a:lnTo>
                    <a:lnTo>
                      <a:pt x="316" y="152"/>
                    </a:lnTo>
                    <a:lnTo>
                      <a:pt x="316" y="158"/>
                    </a:lnTo>
                    <a:lnTo>
                      <a:pt x="322" y="166"/>
                    </a:lnTo>
                    <a:lnTo>
                      <a:pt x="322" y="176"/>
                    </a:lnTo>
                    <a:lnTo>
                      <a:pt x="320" y="192"/>
                    </a:lnTo>
                    <a:lnTo>
                      <a:pt x="326" y="190"/>
                    </a:lnTo>
                    <a:lnTo>
                      <a:pt x="326" y="210"/>
                    </a:lnTo>
                    <a:lnTo>
                      <a:pt x="328" y="214"/>
                    </a:lnTo>
                    <a:lnTo>
                      <a:pt x="324" y="224"/>
                    </a:lnTo>
                    <a:lnTo>
                      <a:pt x="332" y="230"/>
                    </a:lnTo>
                    <a:lnTo>
                      <a:pt x="340" y="238"/>
                    </a:lnTo>
                    <a:lnTo>
                      <a:pt x="340" y="244"/>
                    </a:lnTo>
                    <a:lnTo>
                      <a:pt x="342" y="252"/>
                    </a:lnTo>
                    <a:lnTo>
                      <a:pt x="340" y="268"/>
                    </a:lnTo>
                    <a:lnTo>
                      <a:pt x="322" y="364"/>
                    </a:lnTo>
                    <a:lnTo>
                      <a:pt x="192" y="310"/>
                    </a:lnTo>
                    <a:lnTo>
                      <a:pt x="2" y="20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76" name="Freeform 244"/>
              <p:cNvSpPr>
                <a:spLocks/>
              </p:cNvSpPr>
              <p:nvPr/>
            </p:nvSpPr>
            <p:spPr bwMode="ltGray">
              <a:xfrm>
                <a:off x="2836" y="3001"/>
                <a:ext cx="220" cy="191"/>
              </a:xfrm>
              <a:custGeom>
                <a:avLst/>
                <a:gdLst>
                  <a:gd name="T0" fmla="*/ 108 w 221"/>
                  <a:gd name="T1" fmla="*/ 95 h 171"/>
                  <a:gd name="T2" fmla="*/ 110 w 221"/>
                  <a:gd name="T3" fmla="*/ 104 h 171"/>
                  <a:gd name="T4" fmla="*/ 110 w 221"/>
                  <a:gd name="T5" fmla="*/ 120 h 171"/>
                  <a:gd name="T6" fmla="*/ 119 w 221"/>
                  <a:gd name="T7" fmla="*/ 122 h 171"/>
                  <a:gd name="T8" fmla="*/ 124 w 221"/>
                  <a:gd name="T9" fmla="*/ 135 h 171"/>
                  <a:gd name="T10" fmla="*/ 128 w 221"/>
                  <a:gd name="T11" fmla="*/ 143 h 171"/>
                  <a:gd name="T12" fmla="*/ 134 w 221"/>
                  <a:gd name="T13" fmla="*/ 157 h 171"/>
                  <a:gd name="T14" fmla="*/ 140 w 221"/>
                  <a:gd name="T15" fmla="*/ 157 h 171"/>
                  <a:gd name="T16" fmla="*/ 146 w 221"/>
                  <a:gd name="T17" fmla="*/ 160 h 171"/>
                  <a:gd name="T18" fmla="*/ 147 w 221"/>
                  <a:gd name="T19" fmla="*/ 128 h 171"/>
                  <a:gd name="T20" fmla="*/ 134 w 221"/>
                  <a:gd name="T21" fmla="*/ 122 h 171"/>
                  <a:gd name="T22" fmla="*/ 126 w 221"/>
                  <a:gd name="T23" fmla="*/ 106 h 171"/>
                  <a:gd name="T24" fmla="*/ 126 w 221"/>
                  <a:gd name="T25" fmla="*/ 84 h 171"/>
                  <a:gd name="T26" fmla="*/ 130 w 221"/>
                  <a:gd name="T27" fmla="*/ 84 h 171"/>
                  <a:gd name="T28" fmla="*/ 132 w 221"/>
                  <a:gd name="T29" fmla="*/ 70 h 171"/>
                  <a:gd name="T30" fmla="*/ 132 w 221"/>
                  <a:gd name="T31" fmla="*/ 50 h 171"/>
                  <a:gd name="T32" fmla="*/ 130 w 221"/>
                  <a:gd name="T33" fmla="*/ 44 h 171"/>
                  <a:gd name="T34" fmla="*/ 136 w 221"/>
                  <a:gd name="T35" fmla="*/ 26 h 171"/>
                  <a:gd name="T36" fmla="*/ 136 w 221"/>
                  <a:gd name="T37" fmla="*/ 4 h 171"/>
                  <a:gd name="T38" fmla="*/ 165 w 221"/>
                  <a:gd name="T39" fmla="*/ 2 h 171"/>
                  <a:gd name="T40" fmla="*/ 169 w 221"/>
                  <a:gd name="T41" fmla="*/ 0 h 171"/>
                  <a:gd name="T42" fmla="*/ 174 w 221"/>
                  <a:gd name="T43" fmla="*/ 11 h 171"/>
                  <a:gd name="T44" fmla="*/ 190 w 221"/>
                  <a:gd name="T45" fmla="*/ 32 h 171"/>
                  <a:gd name="T46" fmla="*/ 209 w 221"/>
                  <a:gd name="T47" fmla="*/ 55 h 171"/>
                  <a:gd name="T48" fmla="*/ 215 w 221"/>
                  <a:gd name="T49" fmla="*/ 73 h 171"/>
                  <a:gd name="T50" fmla="*/ 213 w 221"/>
                  <a:gd name="T51" fmla="*/ 84 h 171"/>
                  <a:gd name="T52" fmla="*/ 209 w 221"/>
                  <a:gd name="T53" fmla="*/ 92 h 171"/>
                  <a:gd name="T54" fmla="*/ 211 w 221"/>
                  <a:gd name="T55" fmla="*/ 106 h 171"/>
                  <a:gd name="T56" fmla="*/ 207 w 221"/>
                  <a:gd name="T57" fmla="*/ 115 h 171"/>
                  <a:gd name="T58" fmla="*/ 203 w 221"/>
                  <a:gd name="T59" fmla="*/ 128 h 171"/>
                  <a:gd name="T60" fmla="*/ 207 w 221"/>
                  <a:gd name="T61" fmla="*/ 139 h 171"/>
                  <a:gd name="T62" fmla="*/ 201 w 221"/>
                  <a:gd name="T63" fmla="*/ 146 h 171"/>
                  <a:gd name="T64" fmla="*/ 198 w 221"/>
                  <a:gd name="T65" fmla="*/ 152 h 171"/>
                  <a:gd name="T66" fmla="*/ 198 w 221"/>
                  <a:gd name="T67" fmla="*/ 169 h 171"/>
                  <a:gd name="T68" fmla="*/ 198 w 221"/>
                  <a:gd name="T69" fmla="*/ 182 h 171"/>
                  <a:gd name="T70" fmla="*/ 153 w 221"/>
                  <a:gd name="T71" fmla="*/ 204 h 171"/>
                  <a:gd name="T72" fmla="*/ 153 w 221"/>
                  <a:gd name="T73" fmla="*/ 235 h 171"/>
                  <a:gd name="T74" fmla="*/ 144 w 221"/>
                  <a:gd name="T75" fmla="*/ 235 h 171"/>
                  <a:gd name="T76" fmla="*/ 136 w 221"/>
                  <a:gd name="T77" fmla="*/ 228 h 171"/>
                  <a:gd name="T78" fmla="*/ 126 w 221"/>
                  <a:gd name="T79" fmla="*/ 235 h 171"/>
                  <a:gd name="T80" fmla="*/ 120 w 221"/>
                  <a:gd name="T81" fmla="*/ 243 h 171"/>
                  <a:gd name="T82" fmla="*/ 120 w 221"/>
                  <a:gd name="T83" fmla="*/ 252 h 171"/>
                  <a:gd name="T84" fmla="*/ 115 w 221"/>
                  <a:gd name="T85" fmla="*/ 264 h 171"/>
                  <a:gd name="T86" fmla="*/ 106 w 221"/>
                  <a:gd name="T87" fmla="*/ 278 h 171"/>
                  <a:gd name="T88" fmla="*/ 93 w 221"/>
                  <a:gd name="T89" fmla="*/ 296 h 171"/>
                  <a:gd name="T90" fmla="*/ 75 w 221"/>
                  <a:gd name="T91" fmla="*/ 285 h 171"/>
                  <a:gd name="T92" fmla="*/ 56 w 221"/>
                  <a:gd name="T93" fmla="*/ 277 h 171"/>
                  <a:gd name="T94" fmla="*/ 29 w 221"/>
                  <a:gd name="T95" fmla="*/ 285 h 171"/>
                  <a:gd name="T96" fmla="*/ 0 w 221"/>
                  <a:gd name="T97" fmla="*/ 228 h 171"/>
                  <a:gd name="T98" fmla="*/ 10 w 221"/>
                  <a:gd name="T99" fmla="*/ 120 h 171"/>
                  <a:gd name="T100" fmla="*/ 52 w 221"/>
                  <a:gd name="T101" fmla="*/ 65 h 171"/>
                  <a:gd name="T102" fmla="*/ 58 w 221"/>
                  <a:gd name="T103" fmla="*/ 65 h 171"/>
                  <a:gd name="T104" fmla="*/ 62 w 221"/>
                  <a:gd name="T105" fmla="*/ 79 h 171"/>
                  <a:gd name="T106" fmla="*/ 64 w 221"/>
                  <a:gd name="T107" fmla="*/ 92 h 171"/>
                  <a:gd name="T108" fmla="*/ 68 w 221"/>
                  <a:gd name="T109" fmla="*/ 84 h 171"/>
                  <a:gd name="T110" fmla="*/ 79 w 221"/>
                  <a:gd name="T111" fmla="*/ 84 h 171"/>
                  <a:gd name="T112" fmla="*/ 81 w 221"/>
                  <a:gd name="T113" fmla="*/ 98 h 171"/>
                  <a:gd name="T114" fmla="*/ 91 w 221"/>
                  <a:gd name="T115" fmla="*/ 104 h 171"/>
                  <a:gd name="T116" fmla="*/ 102 w 221"/>
                  <a:gd name="T117" fmla="*/ 106 h 171"/>
                  <a:gd name="T118" fmla="*/ 108 w 221"/>
                  <a:gd name="T119" fmla="*/ 95 h 17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1"/>
                  <a:gd name="T181" fmla="*/ 0 h 171"/>
                  <a:gd name="T182" fmla="*/ 221 w 221"/>
                  <a:gd name="T183" fmla="*/ 171 h 17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1" h="171">
                    <a:moveTo>
                      <a:pt x="108" y="55"/>
                    </a:moveTo>
                    <a:lnTo>
                      <a:pt x="112" y="59"/>
                    </a:lnTo>
                    <a:lnTo>
                      <a:pt x="112" y="69"/>
                    </a:lnTo>
                    <a:lnTo>
                      <a:pt x="124" y="71"/>
                    </a:lnTo>
                    <a:lnTo>
                      <a:pt x="129" y="78"/>
                    </a:lnTo>
                    <a:lnTo>
                      <a:pt x="133" y="82"/>
                    </a:lnTo>
                    <a:lnTo>
                      <a:pt x="139" y="90"/>
                    </a:lnTo>
                    <a:lnTo>
                      <a:pt x="145" y="90"/>
                    </a:lnTo>
                    <a:lnTo>
                      <a:pt x="151" y="92"/>
                    </a:lnTo>
                    <a:lnTo>
                      <a:pt x="152" y="73"/>
                    </a:lnTo>
                    <a:lnTo>
                      <a:pt x="139" y="71"/>
                    </a:lnTo>
                    <a:lnTo>
                      <a:pt x="131" y="61"/>
                    </a:lnTo>
                    <a:lnTo>
                      <a:pt x="131" y="48"/>
                    </a:lnTo>
                    <a:lnTo>
                      <a:pt x="135" y="48"/>
                    </a:lnTo>
                    <a:lnTo>
                      <a:pt x="137" y="40"/>
                    </a:lnTo>
                    <a:lnTo>
                      <a:pt x="137" y="29"/>
                    </a:lnTo>
                    <a:lnTo>
                      <a:pt x="135" y="25"/>
                    </a:lnTo>
                    <a:lnTo>
                      <a:pt x="141" y="15"/>
                    </a:lnTo>
                    <a:lnTo>
                      <a:pt x="141" y="4"/>
                    </a:lnTo>
                    <a:lnTo>
                      <a:pt x="170" y="2"/>
                    </a:lnTo>
                    <a:lnTo>
                      <a:pt x="174" y="0"/>
                    </a:lnTo>
                    <a:lnTo>
                      <a:pt x="179" y="6"/>
                    </a:lnTo>
                    <a:lnTo>
                      <a:pt x="195" y="19"/>
                    </a:lnTo>
                    <a:lnTo>
                      <a:pt x="214" y="31"/>
                    </a:lnTo>
                    <a:lnTo>
                      <a:pt x="220" y="42"/>
                    </a:lnTo>
                    <a:lnTo>
                      <a:pt x="218" y="48"/>
                    </a:lnTo>
                    <a:lnTo>
                      <a:pt x="214" y="52"/>
                    </a:lnTo>
                    <a:lnTo>
                      <a:pt x="216" y="61"/>
                    </a:lnTo>
                    <a:lnTo>
                      <a:pt x="212" y="65"/>
                    </a:lnTo>
                    <a:lnTo>
                      <a:pt x="208" y="73"/>
                    </a:lnTo>
                    <a:lnTo>
                      <a:pt x="212" y="80"/>
                    </a:lnTo>
                    <a:lnTo>
                      <a:pt x="206" y="84"/>
                    </a:lnTo>
                    <a:lnTo>
                      <a:pt x="203" y="88"/>
                    </a:lnTo>
                    <a:lnTo>
                      <a:pt x="203" y="97"/>
                    </a:lnTo>
                    <a:lnTo>
                      <a:pt x="203" y="105"/>
                    </a:lnTo>
                    <a:lnTo>
                      <a:pt x="158" y="118"/>
                    </a:lnTo>
                    <a:lnTo>
                      <a:pt x="158" y="134"/>
                    </a:lnTo>
                    <a:lnTo>
                      <a:pt x="149" y="134"/>
                    </a:lnTo>
                    <a:lnTo>
                      <a:pt x="141" y="132"/>
                    </a:lnTo>
                    <a:lnTo>
                      <a:pt x="131" y="134"/>
                    </a:lnTo>
                    <a:lnTo>
                      <a:pt x="125" y="141"/>
                    </a:lnTo>
                    <a:lnTo>
                      <a:pt x="125" y="145"/>
                    </a:lnTo>
                    <a:lnTo>
                      <a:pt x="120" y="151"/>
                    </a:lnTo>
                    <a:lnTo>
                      <a:pt x="106" y="160"/>
                    </a:lnTo>
                    <a:lnTo>
                      <a:pt x="93" y="170"/>
                    </a:lnTo>
                    <a:lnTo>
                      <a:pt x="75" y="164"/>
                    </a:lnTo>
                    <a:lnTo>
                      <a:pt x="56" y="159"/>
                    </a:lnTo>
                    <a:lnTo>
                      <a:pt x="29" y="164"/>
                    </a:lnTo>
                    <a:lnTo>
                      <a:pt x="0" y="132"/>
                    </a:lnTo>
                    <a:lnTo>
                      <a:pt x="10" y="69"/>
                    </a:lnTo>
                    <a:lnTo>
                      <a:pt x="52" y="38"/>
                    </a:lnTo>
                    <a:lnTo>
                      <a:pt x="58" y="38"/>
                    </a:lnTo>
                    <a:lnTo>
                      <a:pt x="62" y="46"/>
                    </a:lnTo>
                    <a:lnTo>
                      <a:pt x="64" y="52"/>
                    </a:lnTo>
                    <a:lnTo>
                      <a:pt x="68" y="48"/>
                    </a:lnTo>
                    <a:lnTo>
                      <a:pt x="79" y="48"/>
                    </a:lnTo>
                    <a:lnTo>
                      <a:pt x="81" y="57"/>
                    </a:lnTo>
                    <a:lnTo>
                      <a:pt x="91" y="59"/>
                    </a:lnTo>
                    <a:lnTo>
                      <a:pt x="102" y="61"/>
                    </a:lnTo>
                    <a:lnTo>
                      <a:pt x="108" y="55"/>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77" name="Freeform 245"/>
              <p:cNvSpPr>
                <a:spLocks/>
              </p:cNvSpPr>
              <p:nvPr/>
            </p:nvSpPr>
            <p:spPr bwMode="ltGray">
              <a:xfrm>
                <a:off x="2835" y="3000"/>
                <a:ext cx="228" cy="200"/>
              </a:xfrm>
              <a:custGeom>
                <a:avLst/>
                <a:gdLst>
                  <a:gd name="T0" fmla="*/ 112 w 229"/>
                  <a:gd name="T1" fmla="*/ 103 h 179"/>
                  <a:gd name="T2" fmla="*/ 114 w 229"/>
                  <a:gd name="T3" fmla="*/ 107 h 179"/>
                  <a:gd name="T4" fmla="*/ 114 w 229"/>
                  <a:gd name="T5" fmla="*/ 124 h 179"/>
                  <a:gd name="T6" fmla="*/ 123 w 229"/>
                  <a:gd name="T7" fmla="*/ 130 h 179"/>
                  <a:gd name="T8" fmla="*/ 129 w 229"/>
                  <a:gd name="T9" fmla="*/ 143 h 179"/>
                  <a:gd name="T10" fmla="*/ 133 w 229"/>
                  <a:gd name="T11" fmla="*/ 150 h 179"/>
                  <a:gd name="T12" fmla="*/ 139 w 229"/>
                  <a:gd name="T13" fmla="*/ 163 h 179"/>
                  <a:gd name="T14" fmla="*/ 145 w 229"/>
                  <a:gd name="T15" fmla="*/ 163 h 179"/>
                  <a:gd name="T16" fmla="*/ 151 w 229"/>
                  <a:gd name="T17" fmla="*/ 168 h 179"/>
                  <a:gd name="T18" fmla="*/ 153 w 229"/>
                  <a:gd name="T19" fmla="*/ 132 h 179"/>
                  <a:gd name="T20" fmla="*/ 139 w 229"/>
                  <a:gd name="T21" fmla="*/ 130 h 179"/>
                  <a:gd name="T22" fmla="*/ 131 w 229"/>
                  <a:gd name="T23" fmla="*/ 111 h 179"/>
                  <a:gd name="T24" fmla="*/ 131 w 229"/>
                  <a:gd name="T25" fmla="*/ 87 h 179"/>
                  <a:gd name="T26" fmla="*/ 135 w 229"/>
                  <a:gd name="T27" fmla="*/ 87 h 179"/>
                  <a:gd name="T28" fmla="*/ 137 w 229"/>
                  <a:gd name="T29" fmla="*/ 74 h 179"/>
                  <a:gd name="T30" fmla="*/ 137 w 229"/>
                  <a:gd name="T31" fmla="*/ 53 h 179"/>
                  <a:gd name="T32" fmla="*/ 135 w 229"/>
                  <a:gd name="T33" fmla="*/ 45 h 179"/>
                  <a:gd name="T34" fmla="*/ 141 w 229"/>
                  <a:gd name="T35" fmla="*/ 28 h 179"/>
                  <a:gd name="T36" fmla="*/ 141 w 229"/>
                  <a:gd name="T37" fmla="*/ 4 h 179"/>
                  <a:gd name="T38" fmla="*/ 171 w 229"/>
                  <a:gd name="T39" fmla="*/ 2 h 179"/>
                  <a:gd name="T40" fmla="*/ 175 w 229"/>
                  <a:gd name="T41" fmla="*/ 0 h 179"/>
                  <a:gd name="T42" fmla="*/ 181 w 229"/>
                  <a:gd name="T43" fmla="*/ 11 h 179"/>
                  <a:gd name="T44" fmla="*/ 197 w 229"/>
                  <a:gd name="T45" fmla="*/ 35 h 179"/>
                  <a:gd name="T46" fmla="*/ 217 w 229"/>
                  <a:gd name="T47" fmla="*/ 56 h 179"/>
                  <a:gd name="T48" fmla="*/ 223 w 229"/>
                  <a:gd name="T49" fmla="*/ 76 h 179"/>
                  <a:gd name="T50" fmla="*/ 221 w 229"/>
                  <a:gd name="T51" fmla="*/ 87 h 179"/>
                  <a:gd name="T52" fmla="*/ 217 w 229"/>
                  <a:gd name="T53" fmla="*/ 94 h 179"/>
                  <a:gd name="T54" fmla="*/ 219 w 229"/>
                  <a:gd name="T55" fmla="*/ 111 h 179"/>
                  <a:gd name="T56" fmla="*/ 215 w 229"/>
                  <a:gd name="T57" fmla="*/ 118 h 179"/>
                  <a:gd name="T58" fmla="*/ 211 w 229"/>
                  <a:gd name="T59" fmla="*/ 132 h 179"/>
                  <a:gd name="T60" fmla="*/ 215 w 229"/>
                  <a:gd name="T61" fmla="*/ 146 h 179"/>
                  <a:gd name="T62" fmla="*/ 209 w 229"/>
                  <a:gd name="T63" fmla="*/ 152 h 179"/>
                  <a:gd name="T64" fmla="*/ 205 w 229"/>
                  <a:gd name="T65" fmla="*/ 160 h 179"/>
                  <a:gd name="T66" fmla="*/ 205 w 229"/>
                  <a:gd name="T67" fmla="*/ 178 h 179"/>
                  <a:gd name="T68" fmla="*/ 205 w 229"/>
                  <a:gd name="T69" fmla="*/ 191 h 179"/>
                  <a:gd name="T70" fmla="*/ 159 w 229"/>
                  <a:gd name="T71" fmla="*/ 216 h 179"/>
                  <a:gd name="T72" fmla="*/ 159 w 229"/>
                  <a:gd name="T73" fmla="*/ 242 h 179"/>
                  <a:gd name="T74" fmla="*/ 149 w 229"/>
                  <a:gd name="T75" fmla="*/ 242 h 179"/>
                  <a:gd name="T76" fmla="*/ 141 w 229"/>
                  <a:gd name="T77" fmla="*/ 240 h 179"/>
                  <a:gd name="T78" fmla="*/ 131 w 229"/>
                  <a:gd name="T79" fmla="*/ 242 h 179"/>
                  <a:gd name="T80" fmla="*/ 125 w 229"/>
                  <a:gd name="T81" fmla="*/ 257 h 179"/>
                  <a:gd name="T82" fmla="*/ 125 w 229"/>
                  <a:gd name="T83" fmla="*/ 265 h 179"/>
                  <a:gd name="T84" fmla="*/ 119 w 229"/>
                  <a:gd name="T85" fmla="*/ 276 h 179"/>
                  <a:gd name="T86" fmla="*/ 110 w 229"/>
                  <a:gd name="T87" fmla="*/ 294 h 179"/>
                  <a:gd name="T88" fmla="*/ 96 w 229"/>
                  <a:gd name="T89" fmla="*/ 309 h 179"/>
                  <a:gd name="T90" fmla="*/ 78 w 229"/>
                  <a:gd name="T91" fmla="*/ 299 h 179"/>
                  <a:gd name="T92" fmla="*/ 58 w 229"/>
                  <a:gd name="T93" fmla="*/ 288 h 179"/>
                  <a:gd name="T94" fmla="*/ 30 w 229"/>
                  <a:gd name="T95" fmla="*/ 299 h 179"/>
                  <a:gd name="T96" fmla="*/ 0 w 229"/>
                  <a:gd name="T97" fmla="*/ 240 h 179"/>
                  <a:gd name="T98" fmla="*/ 10 w 229"/>
                  <a:gd name="T99" fmla="*/ 124 h 179"/>
                  <a:gd name="T100" fmla="*/ 54 w 229"/>
                  <a:gd name="T101" fmla="*/ 70 h 179"/>
                  <a:gd name="T102" fmla="*/ 60 w 229"/>
                  <a:gd name="T103" fmla="*/ 70 h 179"/>
                  <a:gd name="T104" fmla="*/ 64 w 229"/>
                  <a:gd name="T105" fmla="*/ 84 h 179"/>
                  <a:gd name="T106" fmla="*/ 66 w 229"/>
                  <a:gd name="T107" fmla="*/ 94 h 179"/>
                  <a:gd name="T108" fmla="*/ 70 w 229"/>
                  <a:gd name="T109" fmla="*/ 87 h 179"/>
                  <a:gd name="T110" fmla="*/ 82 w 229"/>
                  <a:gd name="T111" fmla="*/ 87 h 179"/>
                  <a:gd name="T112" fmla="*/ 84 w 229"/>
                  <a:gd name="T113" fmla="*/ 105 h 179"/>
                  <a:gd name="T114" fmla="*/ 94 w 229"/>
                  <a:gd name="T115" fmla="*/ 107 h 179"/>
                  <a:gd name="T116" fmla="*/ 106 w 229"/>
                  <a:gd name="T117" fmla="*/ 111 h 179"/>
                  <a:gd name="T118" fmla="*/ 112 w 229"/>
                  <a:gd name="T119" fmla="*/ 103 h 1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9"/>
                  <a:gd name="T181" fmla="*/ 0 h 179"/>
                  <a:gd name="T182" fmla="*/ 229 w 229"/>
                  <a:gd name="T183" fmla="*/ 179 h 17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9" h="179">
                    <a:moveTo>
                      <a:pt x="112" y="58"/>
                    </a:moveTo>
                    <a:lnTo>
                      <a:pt x="116" y="62"/>
                    </a:lnTo>
                    <a:lnTo>
                      <a:pt x="116" y="72"/>
                    </a:lnTo>
                    <a:lnTo>
                      <a:pt x="128" y="74"/>
                    </a:lnTo>
                    <a:lnTo>
                      <a:pt x="134" y="82"/>
                    </a:lnTo>
                    <a:lnTo>
                      <a:pt x="138" y="86"/>
                    </a:lnTo>
                    <a:lnTo>
                      <a:pt x="144" y="94"/>
                    </a:lnTo>
                    <a:lnTo>
                      <a:pt x="150" y="94"/>
                    </a:lnTo>
                    <a:lnTo>
                      <a:pt x="156" y="96"/>
                    </a:lnTo>
                    <a:lnTo>
                      <a:pt x="158" y="76"/>
                    </a:lnTo>
                    <a:lnTo>
                      <a:pt x="144" y="74"/>
                    </a:lnTo>
                    <a:lnTo>
                      <a:pt x="136" y="64"/>
                    </a:lnTo>
                    <a:lnTo>
                      <a:pt x="136" y="50"/>
                    </a:lnTo>
                    <a:lnTo>
                      <a:pt x="140" y="50"/>
                    </a:lnTo>
                    <a:lnTo>
                      <a:pt x="142" y="42"/>
                    </a:lnTo>
                    <a:lnTo>
                      <a:pt x="142" y="30"/>
                    </a:lnTo>
                    <a:lnTo>
                      <a:pt x="140" y="26"/>
                    </a:lnTo>
                    <a:lnTo>
                      <a:pt x="146" y="16"/>
                    </a:lnTo>
                    <a:lnTo>
                      <a:pt x="146" y="4"/>
                    </a:lnTo>
                    <a:lnTo>
                      <a:pt x="176" y="2"/>
                    </a:lnTo>
                    <a:lnTo>
                      <a:pt x="180" y="0"/>
                    </a:lnTo>
                    <a:lnTo>
                      <a:pt x="186" y="6"/>
                    </a:lnTo>
                    <a:lnTo>
                      <a:pt x="202" y="20"/>
                    </a:lnTo>
                    <a:lnTo>
                      <a:pt x="222" y="32"/>
                    </a:lnTo>
                    <a:lnTo>
                      <a:pt x="228" y="44"/>
                    </a:lnTo>
                    <a:lnTo>
                      <a:pt x="226" y="50"/>
                    </a:lnTo>
                    <a:lnTo>
                      <a:pt x="222" y="54"/>
                    </a:lnTo>
                    <a:lnTo>
                      <a:pt x="224" y="64"/>
                    </a:lnTo>
                    <a:lnTo>
                      <a:pt x="220" y="68"/>
                    </a:lnTo>
                    <a:lnTo>
                      <a:pt x="216" y="76"/>
                    </a:lnTo>
                    <a:lnTo>
                      <a:pt x="220" y="84"/>
                    </a:lnTo>
                    <a:lnTo>
                      <a:pt x="214" y="88"/>
                    </a:lnTo>
                    <a:lnTo>
                      <a:pt x="210" y="92"/>
                    </a:lnTo>
                    <a:lnTo>
                      <a:pt x="210" y="102"/>
                    </a:lnTo>
                    <a:lnTo>
                      <a:pt x="210" y="110"/>
                    </a:lnTo>
                    <a:lnTo>
                      <a:pt x="164" y="124"/>
                    </a:lnTo>
                    <a:lnTo>
                      <a:pt x="164" y="140"/>
                    </a:lnTo>
                    <a:lnTo>
                      <a:pt x="154" y="140"/>
                    </a:lnTo>
                    <a:lnTo>
                      <a:pt x="146" y="138"/>
                    </a:lnTo>
                    <a:lnTo>
                      <a:pt x="136" y="140"/>
                    </a:lnTo>
                    <a:lnTo>
                      <a:pt x="130" y="148"/>
                    </a:lnTo>
                    <a:lnTo>
                      <a:pt x="130" y="152"/>
                    </a:lnTo>
                    <a:lnTo>
                      <a:pt x="124" y="158"/>
                    </a:lnTo>
                    <a:lnTo>
                      <a:pt x="110" y="168"/>
                    </a:lnTo>
                    <a:lnTo>
                      <a:pt x="96" y="178"/>
                    </a:lnTo>
                    <a:lnTo>
                      <a:pt x="78" y="172"/>
                    </a:lnTo>
                    <a:lnTo>
                      <a:pt x="58" y="166"/>
                    </a:lnTo>
                    <a:lnTo>
                      <a:pt x="30" y="172"/>
                    </a:lnTo>
                    <a:lnTo>
                      <a:pt x="0" y="138"/>
                    </a:lnTo>
                    <a:lnTo>
                      <a:pt x="10" y="72"/>
                    </a:lnTo>
                    <a:lnTo>
                      <a:pt x="54" y="40"/>
                    </a:lnTo>
                    <a:lnTo>
                      <a:pt x="60" y="40"/>
                    </a:lnTo>
                    <a:lnTo>
                      <a:pt x="64" y="48"/>
                    </a:lnTo>
                    <a:lnTo>
                      <a:pt x="66" y="54"/>
                    </a:lnTo>
                    <a:lnTo>
                      <a:pt x="70" y="50"/>
                    </a:lnTo>
                    <a:lnTo>
                      <a:pt x="82" y="50"/>
                    </a:lnTo>
                    <a:lnTo>
                      <a:pt x="84" y="60"/>
                    </a:lnTo>
                    <a:lnTo>
                      <a:pt x="94" y="62"/>
                    </a:lnTo>
                    <a:lnTo>
                      <a:pt x="106" y="64"/>
                    </a:lnTo>
                    <a:lnTo>
                      <a:pt x="112" y="5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78" name="Freeform 246"/>
              <p:cNvSpPr>
                <a:spLocks/>
              </p:cNvSpPr>
              <p:nvPr/>
            </p:nvSpPr>
            <p:spPr bwMode="ltGray">
              <a:xfrm>
                <a:off x="2665" y="3155"/>
                <a:ext cx="228" cy="245"/>
              </a:xfrm>
              <a:custGeom>
                <a:avLst/>
                <a:gdLst>
                  <a:gd name="T0" fmla="*/ 10 w 229"/>
                  <a:gd name="T1" fmla="*/ 0 h 219"/>
                  <a:gd name="T2" fmla="*/ 161 w 229"/>
                  <a:gd name="T3" fmla="*/ 17 h 219"/>
                  <a:gd name="T4" fmla="*/ 194 w 229"/>
                  <a:gd name="T5" fmla="*/ 50 h 219"/>
                  <a:gd name="T6" fmla="*/ 209 w 229"/>
                  <a:gd name="T7" fmla="*/ 40 h 219"/>
                  <a:gd name="T8" fmla="*/ 223 w 229"/>
                  <a:gd name="T9" fmla="*/ 48 h 219"/>
                  <a:gd name="T10" fmla="*/ 213 w 229"/>
                  <a:gd name="T11" fmla="*/ 62 h 219"/>
                  <a:gd name="T12" fmla="*/ 204 w 229"/>
                  <a:gd name="T13" fmla="*/ 69 h 219"/>
                  <a:gd name="T14" fmla="*/ 153 w 229"/>
                  <a:gd name="T15" fmla="*/ 64 h 219"/>
                  <a:gd name="T16" fmla="*/ 150 w 229"/>
                  <a:gd name="T17" fmla="*/ 179 h 219"/>
                  <a:gd name="T18" fmla="*/ 142 w 229"/>
                  <a:gd name="T19" fmla="*/ 181 h 219"/>
                  <a:gd name="T20" fmla="*/ 134 w 229"/>
                  <a:gd name="T21" fmla="*/ 179 h 219"/>
                  <a:gd name="T22" fmla="*/ 128 w 229"/>
                  <a:gd name="T23" fmla="*/ 368 h 219"/>
                  <a:gd name="T24" fmla="*/ 115 w 229"/>
                  <a:gd name="T25" fmla="*/ 381 h 219"/>
                  <a:gd name="T26" fmla="*/ 114 w 229"/>
                  <a:gd name="T27" fmla="*/ 381 h 219"/>
                  <a:gd name="T28" fmla="*/ 108 w 229"/>
                  <a:gd name="T29" fmla="*/ 379 h 219"/>
                  <a:gd name="T30" fmla="*/ 97 w 229"/>
                  <a:gd name="T31" fmla="*/ 381 h 219"/>
                  <a:gd name="T32" fmla="*/ 93 w 229"/>
                  <a:gd name="T33" fmla="*/ 379 h 219"/>
                  <a:gd name="T34" fmla="*/ 89 w 229"/>
                  <a:gd name="T35" fmla="*/ 374 h 219"/>
                  <a:gd name="T36" fmla="*/ 87 w 229"/>
                  <a:gd name="T37" fmla="*/ 366 h 219"/>
                  <a:gd name="T38" fmla="*/ 87 w 229"/>
                  <a:gd name="T39" fmla="*/ 357 h 219"/>
                  <a:gd name="T40" fmla="*/ 81 w 229"/>
                  <a:gd name="T41" fmla="*/ 357 h 219"/>
                  <a:gd name="T42" fmla="*/ 81 w 229"/>
                  <a:gd name="T43" fmla="*/ 368 h 219"/>
                  <a:gd name="T44" fmla="*/ 75 w 229"/>
                  <a:gd name="T45" fmla="*/ 368 h 219"/>
                  <a:gd name="T46" fmla="*/ 70 w 229"/>
                  <a:gd name="T47" fmla="*/ 360 h 219"/>
                  <a:gd name="T48" fmla="*/ 58 w 229"/>
                  <a:gd name="T49" fmla="*/ 339 h 219"/>
                  <a:gd name="T50" fmla="*/ 54 w 229"/>
                  <a:gd name="T51" fmla="*/ 317 h 219"/>
                  <a:gd name="T52" fmla="*/ 54 w 229"/>
                  <a:gd name="T53" fmla="*/ 314 h 219"/>
                  <a:gd name="T54" fmla="*/ 58 w 229"/>
                  <a:gd name="T55" fmla="*/ 308 h 219"/>
                  <a:gd name="T56" fmla="*/ 50 w 229"/>
                  <a:gd name="T57" fmla="*/ 302 h 219"/>
                  <a:gd name="T58" fmla="*/ 52 w 229"/>
                  <a:gd name="T59" fmla="*/ 292 h 219"/>
                  <a:gd name="T60" fmla="*/ 50 w 229"/>
                  <a:gd name="T61" fmla="*/ 266 h 219"/>
                  <a:gd name="T62" fmla="*/ 44 w 229"/>
                  <a:gd name="T63" fmla="*/ 229 h 219"/>
                  <a:gd name="T64" fmla="*/ 46 w 229"/>
                  <a:gd name="T65" fmla="*/ 215 h 219"/>
                  <a:gd name="T66" fmla="*/ 43 w 229"/>
                  <a:gd name="T67" fmla="*/ 208 h 219"/>
                  <a:gd name="T68" fmla="*/ 41 w 229"/>
                  <a:gd name="T69" fmla="*/ 192 h 219"/>
                  <a:gd name="T70" fmla="*/ 44 w 229"/>
                  <a:gd name="T71" fmla="*/ 181 h 219"/>
                  <a:gd name="T72" fmla="*/ 41 w 229"/>
                  <a:gd name="T73" fmla="*/ 176 h 219"/>
                  <a:gd name="T74" fmla="*/ 27 w 229"/>
                  <a:gd name="T75" fmla="*/ 134 h 219"/>
                  <a:gd name="T76" fmla="*/ 23 w 229"/>
                  <a:gd name="T77" fmla="*/ 107 h 219"/>
                  <a:gd name="T78" fmla="*/ 17 w 229"/>
                  <a:gd name="T79" fmla="*/ 81 h 219"/>
                  <a:gd name="T80" fmla="*/ 0 w 229"/>
                  <a:gd name="T81" fmla="*/ 48 h 219"/>
                  <a:gd name="T82" fmla="*/ 0 w 229"/>
                  <a:gd name="T83" fmla="*/ 32 h 219"/>
                  <a:gd name="T84" fmla="*/ 0 w 229"/>
                  <a:gd name="T85" fmla="*/ 21 h 219"/>
                  <a:gd name="T86" fmla="*/ 10 w 229"/>
                  <a:gd name="T87" fmla="*/ 0 h 2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9"/>
                  <a:gd name="T133" fmla="*/ 0 h 219"/>
                  <a:gd name="T134" fmla="*/ 229 w 229"/>
                  <a:gd name="T135" fmla="*/ 219 h 2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9" h="219">
                    <a:moveTo>
                      <a:pt x="10" y="0"/>
                    </a:moveTo>
                    <a:lnTo>
                      <a:pt x="166" y="10"/>
                    </a:lnTo>
                    <a:lnTo>
                      <a:pt x="199" y="29"/>
                    </a:lnTo>
                    <a:lnTo>
                      <a:pt x="214" y="23"/>
                    </a:lnTo>
                    <a:lnTo>
                      <a:pt x="228" y="27"/>
                    </a:lnTo>
                    <a:lnTo>
                      <a:pt x="218" y="35"/>
                    </a:lnTo>
                    <a:lnTo>
                      <a:pt x="209" y="39"/>
                    </a:lnTo>
                    <a:lnTo>
                      <a:pt x="158" y="37"/>
                    </a:lnTo>
                    <a:lnTo>
                      <a:pt x="155" y="102"/>
                    </a:lnTo>
                    <a:lnTo>
                      <a:pt x="147" y="104"/>
                    </a:lnTo>
                    <a:lnTo>
                      <a:pt x="139" y="102"/>
                    </a:lnTo>
                    <a:lnTo>
                      <a:pt x="133" y="210"/>
                    </a:lnTo>
                    <a:lnTo>
                      <a:pt x="120" y="218"/>
                    </a:lnTo>
                    <a:lnTo>
                      <a:pt x="114" y="218"/>
                    </a:lnTo>
                    <a:lnTo>
                      <a:pt x="108" y="216"/>
                    </a:lnTo>
                    <a:lnTo>
                      <a:pt x="97" y="218"/>
                    </a:lnTo>
                    <a:lnTo>
                      <a:pt x="93" y="216"/>
                    </a:lnTo>
                    <a:lnTo>
                      <a:pt x="89" y="214"/>
                    </a:lnTo>
                    <a:lnTo>
                      <a:pt x="87" y="208"/>
                    </a:lnTo>
                    <a:lnTo>
                      <a:pt x="87" y="204"/>
                    </a:lnTo>
                    <a:lnTo>
                      <a:pt x="81" y="204"/>
                    </a:lnTo>
                    <a:lnTo>
                      <a:pt x="81" y="210"/>
                    </a:lnTo>
                    <a:lnTo>
                      <a:pt x="75" y="210"/>
                    </a:lnTo>
                    <a:lnTo>
                      <a:pt x="70" y="206"/>
                    </a:lnTo>
                    <a:lnTo>
                      <a:pt x="58" y="193"/>
                    </a:lnTo>
                    <a:lnTo>
                      <a:pt x="54" y="181"/>
                    </a:lnTo>
                    <a:lnTo>
                      <a:pt x="54" y="179"/>
                    </a:lnTo>
                    <a:lnTo>
                      <a:pt x="58" y="176"/>
                    </a:lnTo>
                    <a:lnTo>
                      <a:pt x="50" y="172"/>
                    </a:lnTo>
                    <a:lnTo>
                      <a:pt x="52" y="166"/>
                    </a:lnTo>
                    <a:lnTo>
                      <a:pt x="50" y="152"/>
                    </a:lnTo>
                    <a:lnTo>
                      <a:pt x="44" y="131"/>
                    </a:lnTo>
                    <a:lnTo>
                      <a:pt x="46" y="123"/>
                    </a:lnTo>
                    <a:lnTo>
                      <a:pt x="43" y="118"/>
                    </a:lnTo>
                    <a:lnTo>
                      <a:pt x="41" y="110"/>
                    </a:lnTo>
                    <a:lnTo>
                      <a:pt x="44" y="104"/>
                    </a:lnTo>
                    <a:lnTo>
                      <a:pt x="41" y="100"/>
                    </a:lnTo>
                    <a:lnTo>
                      <a:pt x="27" y="77"/>
                    </a:lnTo>
                    <a:lnTo>
                      <a:pt x="23" y="62"/>
                    </a:lnTo>
                    <a:lnTo>
                      <a:pt x="17" y="46"/>
                    </a:lnTo>
                    <a:lnTo>
                      <a:pt x="0" y="27"/>
                    </a:lnTo>
                    <a:lnTo>
                      <a:pt x="0" y="19"/>
                    </a:lnTo>
                    <a:lnTo>
                      <a:pt x="0" y="12"/>
                    </a:lnTo>
                    <a:lnTo>
                      <a:pt x="1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79" name="Freeform 247"/>
              <p:cNvSpPr>
                <a:spLocks/>
              </p:cNvSpPr>
              <p:nvPr/>
            </p:nvSpPr>
            <p:spPr bwMode="ltGray">
              <a:xfrm>
                <a:off x="2665" y="3154"/>
                <a:ext cx="234" cy="254"/>
              </a:xfrm>
              <a:custGeom>
                <a:avLst/>
                <a:gdLst>
                  <a:gd name="T0" fmla="*/ 10 w 237"/>
                  <a:gd name="T1" fmla="*/ 0 h 227"/>
                  <a:gd name="T2" fmla="*/ 162 w 237"/>
                  <a:gd name="T3" fmla="*/ 17 h 227"/>
                  <a:gd name="T4" fmla="*/ 193 w 237"/>
                  <a:gd name="T5" fmla="*/ 54 h 227"/>
                  <a:gd name="T6" fmla="*/ 207 w 237"/>
                  <a:gd name="T7" fmla="*/ 43 h 227"/>
                  <a:gd name="T8" fmla="*/ 221 w 237"/>
                  <a:gd name="T9" fmla="*/ 49 h 227"/>
                  <a:gd name="T10" fmla="*/ 211 w 237"/>
                  <a:gd name="T11" fmla="*/ 63 h 227"/>
                  <a:gd name="T12" fmla="*/ 201 w 237"/>
                  <a:gd name="T13" fmla="*/ 70 h 227"/>
                  <a:gd name="T14" fmla="*/ 154 w 237"/>
                  <a:gd name="T15" fmla="*/ 67 h 227"/>
                  <a:gd name="T16" fmla="*/ 150 w 237"/>
                  <a:gd name="T17" fmla="*/ 187 h 227"/>
                  <a:gd name="T18" fmla="*/ 142 w 237"/>
                  <a:gd name="T19" fmla="*/ 189 h 227"/>
                  <a:gd name="T20" fmla="*/ 134 w 237"/>
                  <a:gd name="T21" fmla="*/ 187 h 227"/>
                  <a:gd name="T22" fmla="*/ 128 w 237"/>
                  <a:gd name="T23" fmla="*/ 382 h 227"/>
                  <a:gd name="T24" fmla="*/ 116 w 237"/>
                  <a:gd name="T25" fmla="*/ 397 h 227"/>
                  <a:gd name="T26" fmla="*/ 113 w 237"/>
                  <a:gd name="T27" fmla="*/ 397 h 227"/>
                  <a:gd name="T28" fmla="*/ 107 w 237"/>
                  <a:gd name="T29" fmla="*/ 393 h 227"/>
                  <a:gd name="T30" fmla="*/ 95 w 237"/>
                  <a:gd name="T31" fmla="*/ 397 h 227"/>
                  <a:gd name="T32" fmla="*/ 91 w 237"/>
                  <a:gd name="T33" fmla="*/ 393 h 227"/>
                  <a:gd name="T34" fmla="*/ 87 w 237"/>
                  <a:gd name="T35" fmla="*/ 388 h 227"/>
                  <a:gd name="T36" fmla="*/ 85 w 237"/>
                  <a:gd name="T37" fmla="*/ 379 h 227"/>
                  <a:gd name="T38" fmla="*/ 85 w 237"/>
                  <a:gd name="T39" fmla="*/ 371 h 227"/>
                  <a:gd name="T40" fmla="*/ 79 w 237"/>
                  <a:gd name="T41" fmla="*/ 371 h 227"/>
                  <a:gd name="T42" fmla="*/ 79 w 237"/>
                  <a:gd name="T43" fmla="*/ 382 h 227"/>
                  <a:gd name="T44" fmla="*/ 73 w 237"/>
                  <a:gd name="T45" fmla="*/ 382 h 227"/>
                  <a:gd name="T46" fmla="*/ 67 w 237"/>
                  <a:gd name="T47" fmla="*/ 375 h 227"/>
                  <a:gd name="T48" fmla="*/ 55 w 237"/>
                  <a:gd name="T49" fmla="*/ 351 h 227"/>
                  <a:gd name="T50" fmla="*/ 51 w 237"/>
                  <a:gd name="T51" fmla="*/ 329 h 227"/>
                  <a:gd name="T52" fmla="*/ 51 w 237"/>
                  <a:gd name="T53" fmla="*/ 327 h 227"/>
                  <a:gd name="T54" fmla="*/ 55 w 237"/>
                  <a:gd name="T55" fmla="*/ 319 h 227"/>
                  <a:gd name="T56" fmla="*/ 47 w 237"/>
                  <a:gd name="T57" fmla="*/ 313 h 227"/>
                  <a:gd name="T58" fmla="*/ 49 w 237"/>
                  <a:gd name="T59" fmla="*/ 302 h 227"/>
                  <a:gd name="T60" fmla="*/ 47 w 237"/>
                  <a:gd name="T61" fmla="*/ 277 h 227"/>
                  <a:gd name="T62" fmla="*/ 41 w 237"/>
                  <a:gd name="T63" fmla="*/ 238 h 227"/>
                  <a:gd name="T64" fmla="*/ 43 w 237"/>
                  <a:gd name="T65" fmla="*/ 224 h 227"/>
                  <a:gd name="T66" fmla="*/ 39 w 237"/>
                  <a:gd name="T67" fmla="*/ 214 h 227"/>
                  <a:gd name="T68" fmla="*/ 39 w 237"/>
                  <a:gd name="T69" fmla="*/ 200 h 227"/>
                  <a:gd name="T70" fmla="*/ 41 w 237"/>
                  <a:gd name="T71" fmla="*/ 189 h 227"/>
                  <a:gd name="T72" fmla="*/ 39 w 237"/>
                  <a:gd name="T73" fmla="*/ 181 h 227"/>
                  <a:gd name="T74" fmla="*/ 28 w 237"/>
                  <a:gd name="T75" fmla="*/ 141 h 227"/>
                  <a:gd name="T76" fmla="*/ 24 w 237"/>
                  <a:gd name="T77" fmla="*/ 114 h 227"/>
                  <a:gd name="T78" fmla="*/ 18 w 237"/>
                  <a:gd name="T79" fmla="*/ 84 h 227"/>
                  <a:gd name="T80" fmla="*/ 0 w 237"/>
                  <a:gd name="T81" fmla="*/ 49 h 227"/>
                  <a:gd name="T82" fmla="*/ 0 w 237"/>
                  <a:gd name="T83" fmla="*/ 35 h 227"/>
                  <a:gd name="T84" fmla="*/ 0 w 237"/>
                  <a:gd name="T85" fmla="*/ 21 h 227"/>
                  <a:gd name="T86" fmla="*/ 10 w 237"/>
                  <a:gd name="T87" fmla="*/ 0 h 22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7"/>
                  <a:gd name="T133" fmla="*/ 0 h 227"/>
                  <a:gd name="T134" fmla="*/ 237 w 237"/>
                  <a:gd name="T135" fmla="*/ 227 h 22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7" h="227">
                    <a:moveTo>
                      <a:pt x="10" y="0"/>
                    </a:moveTo>
                    <a:lnTo>
                      <a:pt x="172" y="10"/>
                    </a:lnTo>
                    <a:lnTo>
                      <a:pt x="206" y="30"/>
                    </a:lnTo>
                    <a:lnTo>
                      <a:pt x="222" y="24"/>
                    </a:lnTo>
                    <a:lnTo>
                      <a:pt x="236" y="28"/>
                    </a:lnTo>
                    <a:lnTo>
                      <a:pt x="226" y="36"/>
                    </a:lnTo>
                    <a:lnTo>
                      <a:pt x="216" y="40"/>
                    </a:lnTo>
                    <a:lnTo>
                      <a:pt x="164" y="38"/>
                    </a:lnTo>
                    <a:lnTo>
                      <a:pt x="160" y="106"/>
                    </a:lnTo>
                    <a:lnTo>
                      <a:pt x="152" y="108"/>
                    </a:lnTo>
                    <a:lnTo>
                      <a:pt x="144" y="106"/>
                    </a:lnTo>
                    <a:lnTo>
                      <a:pt x="138" y="218"/>
                    </a:lnTo>
                    <a:lnTo>
                      <a:pt x="124" y="226"/>
                    </a:lnTo>
                    <a:lnTo>
                      <a:pt x="118" y="226"/>
                    </a:lnTo>
                    <a:lnTo>
                      <a:pt x="112" y="224"/>
                    </a:lnTo>
                    <a:lnTo>
                      <a:pt x="100" y="226"/>
                    </a:lnTo>
                    <a:lnTo>
                      <a:pt x="96" y="224"/>
                    </a:lnTo>
                    <a:lnTo>
                      <a:pt x="92" y="222"/>
                    </a:lnTo>
                    <a:lnTo>
                      <a:pt x="90" y="216"/>
                    </a:lnTo>
                    <a:lnTo>
                      <a:pt x="90" y="212"/>
                    </a:lnTo>
                    <a:lnTo>
                      <a:pt x="84" y="212"/>
                    </a:lnTo>
                    <a:lnTo>
                      <a:pt x="84" y="218"/>
                    </a:lnTo>
                    <a:lnTo>
                      <a:pt x="78" y="218"/>
                    </a:lnTo>
                    <a:lnTo>
                      <a:pt x="72" y="214"/>
                    </a:lnTo>
                    <a:lnTo>
                      <a:pt x="60" y="200"/>
                    </a:lnTo>
                    <a:lnTo>
                      <a:pt x="56" y="188"/>
                    </a:lnTo>
                    <a:lnTo>
                      <a:pt x="56" y="186"/>
                    </a:lnTo>
                    <a:lnTo>
                      <a:pt x="60" y="182"/>
                    </a:lnTo>
                    <a:lnTo>
                      <a:pt x="52" y="178"/>
                    </a:lnTo>
                    <a:lnTo>
                      <a:pt x="54" y="172"/>
                    </a:lnTo>
                    <a:lnTo>
                      <a:pt x="52" y="158"/>
                    </a:lnTo>
                    <a:lnTo>
                      <a:pt x="46" y="136"/>
                    </a:lnTo>
                    <a:lnTo>
                      <a:pt x="48" y="128"/>
                    </a:lnTo>
                    <a:lnTo>
                      <a:pt x="44" y="122"/>
                    </a:lnTo>
                    <a:lnTo>
                      <a:pt x="42" y="114"/>
                    </a:lnTo>
                    <a:lnTo>
                      <a:pt x="46" y="108"/>
                    </a:lnTo>
                    <a:lnTo>
                      <a:pt x="42" y="104"/>
                    </a:lnTo>
                    <a:lnTo>
                      <a:pt x="28" y="80"/>
                    </a:lnTo>
                    <a:lnTo>
                      <a:pt x="24" y="64"/>
                    </a:lnTo>
                    <a:lnTo>
                      <a:pt x="18" y="48"/>
                    </a:lnTo>
                    <a:lnTo>
                      <a:pt x="0" y="28"/>
                    </a:lnTo>
                    <a:lnTo>
                      <a:pt x="0" y="20"/>
                    </a:lnTo>
                    <a:lnTo>
                      <a:pt x="0" y="12"/>
                    </a:lnTo>
                    <a:lnTo>
                      <a:pt x="1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80" name="Freeform 248"/>
              <p:cNvSpPr>
                <a:spLocks/>
              </p:cNvSpPr>
              <p:nvPr/>
            </p:nvSpPr>
            <p:spPr bwMode="ltGray">
              <a:xfrm>
                <a:off x="2659" y="2737"/>
                <a:ext cx="142" cy="178"/>
              </a:xfrm>
              <a:custGeom>
                <a:avLst/>
                <a:gdLst>
                  <a:gd name="T0" fmla="*/ 133 w 143"/>
                  <a:gd name="T1" fmla="*/ 4 h 159"/>
                  <a:gd name="T2" fmla="*/ 137 w 143"/>
                  <a:gd name="T3" fmla="*/ 34 h 159"/>
                  <a:gd name="T4" fmla="*/ 120 w 143"/>
                  <a:gd name="T5" fmla="*/ 91 h 159"/>
                  <a:gd name="T6" fmla="*/ 120 w 143"/>
                  <a:gd name="T7" fmla="*/ 111 h 159"/>
                  <a:gd name="T8" fmla="*/ 124 w 143"/>
                  <a:gd name="T9" fmla="*/ 115 h 159"/>
                  <a:gd name="T10" fmla="*/ 114 w 143"/>
                  <a:gd name="T11" fmla="*/ 130 h 159"/>
                  <a:gd name="T12" fmla="*/ 114 w 143"/>
                  <a:gd name="T13" fmla="*/ 156 h 159"/>
                  <a:gd name="T14" fmla="*/ 105 w 143"/>
                  <a:gd name="T15" fmla="*/ 157 h 159"/>
                  <a:gd name="T16" fmla="*/ 101 w 143"/>
                  <a:gd name="T17" fmla="*/ 163 h 159"/>
                  <a:gd name="T18" fmla="*/ 97 w 143"/>
                  <a:gd name="T19" fmla="*/ 180 h 159"/>
                  <a:gd name="T20" fmla="*/ 90 w 143"/>
                  <a:gd name="T21" fmla="*/ 193 h 159"/>
                  <a:gd name="T22" fmla="*/ 88 w 143"/>
                  <a:gd name="T23" fmla="*/ 222 h 159"/>
                  <a:gd name="T24" fmla="*/ 84 w 143"/>
                  <a:gd name="T25" fmla="*/ 232 h 159"/>
                  <a:gd name="T26" fmla="*/ 78 w 143"/>
                  <a:gd name="T27" fmla="*/ 245 h 159"/>
                  <a:gd name="T28" fmla="*/ 71 w 143"/>
                  <a:gd name="T29" fmla="*/ 260 h 159"/>
                  <a:gd name="T30" fmla="*/ 68 w 143"/>
                  <a:gd name="T31" fmla="*/ 263 h 159"/>
                  <a:gd name="T32" fmla="*/ 66 w 143"/>
                  <a:gd name="T33" fmla="*/ 271 h 159"/>
                  <a:gd name="T34" fmla="*/ 57 w 143"/>
                  <a:gd name="T35" fmla="*/ 279 h 159"/>
                  <a:gd name="T36" fmla="*/ 59 w 143"/>
                  <a:gd name="T37" fmla="*/ 251 h 159"/>
                  <a:gd name="T38" fmla="*/ 49 w 143"/>
                  <a:gd name="T39" fmla="*/ 254 h 159"/>
                  <a:gd name="T40" fmla="*/ 47 w 143"/>
                  <a:gd name="T41" fmla="*/ 263 h 159"/>
                  <a:gd name="T42" fmla="*/ 32 w 143"/>
                  <a:gd name="T43" fmla="*/ 263 h 159"/>
                  <a:gd name="T44" fmla="*/ 27 w 143"/>
                  <a:gd name="T45" fmla="*/ 254 h 159"/>
                  <a:gd name="T46" fmla="*/ 23 w 143"/>
                  <a:gd name="T47" fmla="*/ 261 h 159"/>
                  <a:gd name="T48" fmla="*/ 17 w 143"/>
                  <a:gd name="T49" fmla="*/ 261 h 159"/>
                  <a:gd name="T50" fmla="*/ 9 w 143"/>
                  <a:gd name="T51" fmla="*/ 249 h 159"/>
                  <a:gd name="T52" fmla="*/ 4 w 143"/>
                  <a:gd name="T53" fmla="*/ 240 h 159"/>
                  <a:gd name="T54" fmla="*/ 0 w 143"/>
                  <a:gd name="T55" fmla="*/ 232 h 159"/>
                  <a:gd name="T56" fmla="*/ 11 w 143"/>
                  <a:gd name="T57" fmla="*/ 193 h 159"/>
                  <a:gd name="T58" fmla="*/ 49 w 143"/>
                  <a:gd name="T59" fmla="*/ 34 h 159"/>
                  <a:gd name="T60" fmla="*/ 105 w 143"/>
                  <a:gd name="T61" fmla="*/ 0 h 159"/>
                  <a:gd name="T62" fmla="*/ 133 w 143"/>
                  <a:gd name="T63" fmla="*/ 4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3"/>
                  <a:gd name="T97" fmla="*/ 0 h 159"/>
                  <a:gd name="T98" fmla="*/ 143 w 143"/>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3" h="159">
                    <a:moveTo>
                      <a:pt x="138" y="4"/>
                    </a:moveTo>
                    <a:lnTo>
                      <a:pt x="142" y="19"/>
                    </a:lnTo>
                    <a:lnTo>
                      <a:pt x="125" y="51"/>
                    </a:lnTo>
                    <a:lnTo>
                      <a:pt x="125" y="63"/>
                    </a:lnTo>
                    <a:lnTo>
                      <a:pt x="129" y="65"/>
                    </a:lnTo>
                    <a:lnTo>
                      <a:pt x="119" y="74"/>
                    </a:lnTo>
                    <a:lnTo>
                      <a:pt x="119" y="88"/>
                    </a:lnTo>
                    <a:lnTo>
                      <a:pt x="110" y="89"/>
                    </a:lnTo>
                    <a:lnTo>
                      <a:pt x="106" y="93"/>
                    </a:lnTo>
                    <a:lnTo>
                      <a:pt x="102" y="103"/>
                    </a:lnTo>
                    <a:lnTo>
                      <a:pt x="95" y="110"/>
                    </a:lnTo>
                    <a:lnTo>
                      <a:pt x="93" y="126"/>
                    </a:lnTo>
                    <a:lnTo>
                      <a:pt x="89" y="131"/>
                    </a:lnTo>
                    <a:lnTo>
                      <a:pt x="83" y="139"/>
                    </a:lnTo>
                    <a:lnTo>
                      <a:pt x="74" y="147"/>
                    </a:lnTo>
                    <a:lnTo>
                      <a:pt x="68" y="150"/>
                    </a:lnTo>
                    <a:lnTo>
                      <a:pt x="66" y="154"/>
                    </a:lnTo>
                    <a:lnTo>
                      <a:pt x="57" y="158"/>
                    </a:lnTo>
                    <a:lnTo>
                      <a:pt x="59" y="143"/>
                    </a:lnTo>
                    <a:lnTo>
                      <a:pt x="49" y="145"/>
                    </a:lnTo>
                    <a:lnTo>
                      <a:pt x="47" y="150"/>
                    </a:lnTo>
                    <a:lnTo>
                      <a:pt x="32" y="150"/>
                    </a:lnTo>
                    <a:lnTo>
                      <a:pt x="27" y="145"/>
                    </a:lnTo>
                    <a:lnTo>
                      <a:pt x="23" y="148"/>
                    </a:lnTo>
                    <a:lnTo>
                      <a:pt x="17" y="148"/>
                    </a:lnTo>
                    <a:lnTo>
                      <a:pt x="9" y="141"/>
                    </a:lnTo>
                    <a:lnTo>
                      <a:pt x="4" y="137"/>
                    </a:lnTo>
                    <a:lnTo>
                      <a:pt x="0" y="131"/>
                    </a:lnTo>
                    <a:lnTo>
                      <a:pt x="11" y="110"/>
                    </a:lnTo>
                    <a:lnTo>
                      <a:pt x="49" y="19"/>
                    </a:lnTo>
                    <a:lnTo>
                      <a:pt x="110" y="0"/>
                    </a:lnTo>
                    <a:lnTo>
                      <a:pt x="138"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81" name="Freeform 249"/>
              <p:cNvSpPr>
                <a:spLocks/>
              </p:cNvSpPr>
              <p:nvPr/>
            </p:nvSpPr>
            <p:spPr bwMode="ltGray">
              <a:xfrm>
                <a:off x="2658" y="2736"/>
                <a:ext cx="150" cy="187"/>
              </a:xfrm>
              <a:custGeom>
                <a:avLst/>
                <a:gdLst>
                  <a:gd name="T0" fmla="*/ 141 w 151"/>
                  <a:gd name="T1" fmla="*/ 4 h 167"/>
                  <a:gd name="T2" fmla="*/ 145 w 151"/>
                  <a:gd name="T3" fmla="*/ 35 h 167"/>
                  <a:gd name="T4" fmla="*/ 127 w 151"/>
                  <a:gd name="T5" fmla="*/ 94 h 167"/>
                  <a:gd name="T6" fmla="*/ 127 w 151"/>
                  <a:gd name="T7" fmla="*/ 116 h 167"/>
                  <a:gd name="T8" fmla="*/ 131 w 151"/>
                  <a:gd name="T9" fmla="*/ 119 h 167"/>
                  <a:gd name="T10" fmla="*/ 121 w 151"/>
                  <a:gd name="T11" fmla="*/ 137 h 167"/>
                  <a:gd name="T12" fmla="*/ 121 w 151"/>
                  <a:gd name="T13" fmla="*/ 161 h 167"/>
                  <a:gd name="T14" fmla="*/ 111 w 151"/>
                  <a:gd name="T15" fmla="*/ 166 h 167"/>
                  <a:gd name="T16" fmla="*/ 107 w 151"/>
                  <a:gd name="T17" fmla="*/ 174 h 167"/>
                  <a:gd name="T18" fmla="*/ 103 w 151"/>
                  <a:gd name="T19" fmla="*/ 189 h 167"/>
                  <a:gd name="T20" fmla="*/ 95 w 151"/>
                  <a:gd name="T21" fmla="*/ 205 h 167"/>
                  <a:gd name="T22" fmla="*/ 93 w 151"/>
                  <a:gd name="T23" fmla="*/ 233 h 167"/>
                  <a:gd name="T24" fmla="*/ 89 w 151"/>
                  <a:gd name="T25" fmla="*/ 244 h 167"/>
                  <a:gd name="T26" fmla="*/ 83 w 151"/>
                  <a:gd name="T27" fmla="*/ 258 h 167"/>
                  <a:gd name="T28" fmla="*/ 75 w 151"/>
                  <a:gd name="T29" fmla="*/ 271 h 167"/>
                  <a:gd name="T30" fmla="*/ 72 w 151"/>
                  <a:gd name="T31" fmla="*/ 279 h 167"/>
                  <a:gd name="T32" fmla="*/ 70 w 151"/>
                  <a:gd name="T33" fmla="*/ 284 h 167"/>
                  <a:gd name="T34" fmla="*/ 60 w 151"/>
                  <a:gd name="T35" fmla="*/ 292 h 167"/>
                  <a:gd name="T36" fmla="*/ 62 w 151"/>
                  <a:gd name="T37" fmla="*/ 264 h 167"/>
                  <a:gd name="T38" fmla="*/ 52 w 151"/>
                  <a:gd name="T39" fmla="*/ 268 h 167"/>
                  <a:gd name="T40" fmla="*/ 50 w 151"/>
                  <a:gd name="T41" fmla="*/ 279 h 167"/>
                  <a:gd name="T42" fmla="*/ 34 w 151"/>
                  <a:gd name="T43" fmla="*/ 279 h 167"/>
                  <a:gd name="T44" fmla="*/ 28 w 151"/>
                  <a:gd name="T45" fmla="*/ 268 h 167"/>
                  <a:gd name="T46" fmla="*/ 24 w 151"/>
                  <a:gd name="T47" fmla="*/ 274 h 167"/>
                  <a:gd name="T48" fmla="*/ 18 w 151"/>
                  <a:gd name="T49" fmla="*/ 274 h 167"/>
                  <a:gd name="T50" fmla="*/ 10 w 151"/>
                  <a:gd name="T51" fmla="*/ 261 h 167"/>
                  <a:gd name="T52" fmla="*/ 4 w 151"/>
                  <a:gd name="T53" fmla="*/ 253 h 167"/>
                  <a:gd name="T54" fmla="*/ 0 w 151"/>
                  <a:gd name="T55" fmla="*/ 244 h 167"/>
                  <a:gd name="T56" fmla="*/ 12 w 151"/>
                  <a:gd name="T57" fmla="*/ 205 h 167"/>
                  <a:gd name="T58" fmla="*/ 52 w 151"/>
                  <a:gd name="T59" fmla="*/ 35 h 167"/>
                  <a:gd name="T60" fmla="*/ 111 w 151"/>
                  <a:gd name="T61" fmla="*/ 0 h 167"/>
                  <a:gd name="T62" fmla="*/ 141 w 151"/>
                  <a:gd name="T63" fmla="*/ 4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1"/>
                  <a:gd name="T97" fmla="*/ 0 h 167"/>
                  <a:gd name="T98" fmla="*/ 151 w 151"/>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1" h="167">
                    <a:moveTo>
                      <a:pt x="146" y="4"/>
                    </a:moveTo>
                    <a:lnTo>
                      <a:pt x="150" y="20"/>
                    </a:lnTo>
                    <a:lnTo>
                      <a:pt x="132" y="54"/>
                    </a:lnTo>
                    <a:lnTo>
                      <a:pt x="132" y="66"/>
                    </a:lnTo>
                    <a:lnTo>
                      <a:pt x="136" y="68"/>
                    </a:lnTo>
                    <a:lnTo>
                      <a:pt x="126" y="78"/>
                    </a:lnTo>
                    <a:lnTo>
                      <a:pt x="126" y="92"/>
                    </a:lnTo>
                    <a:lnTo>
                      <a:pt x="116" y="94"/>
                    </a:lnTo>
                    <a:lnTo>
                      <a:pt x="112" y="98"/>
                    </a:lnTo>
                    <a:lnTo>
                      <a:pt x="108" y="108"/>
                    </a:lnTo>
                    <a:lnTo>
                      <a:pt x="100" y="116"/>
                    </a:lnTo>
                    <a:lnTo>
                      <a:pt x="98" y="132"/>
                    </a:lnTo>
                    <a:lnTo>
                      <a:pt x="94" y="138"/>
                    </a:lnTo>
                    <a:lnTo>
                      <a:pt x="88" y="146"/>
                    </a:lnTo>
                    <a:lnTo>
                      <a:pt x="78" y="154"/>
                    </a:lnTo>
                    <a:lnTo>
                      <a:pt x="72" y="158"/>
                    </a:lnTo>
                    <a:lnTo>
                      <a:pt x="70" y="162"/>
                    </a:lnTo>
                    <a:lnTo>
                      <a:pt x="60" y="166"/>
                    </a:lnTo>
                    <a:lnTo>
                      <a:pt x="62" y="150"/>
                    </a:lnTo>
                    <a:lnTo>
                      <a:pt x="52" y="152"/>
                    </a:lnTo>
                    <a:lnTo>
                      <a:pt x="50" y="158"/>
                    </a:lnTo>
                    <a:lnTo>
                      <a:pt x="34" y="158"/>
                    </a:lnTo>
                    <a:lnTo>
                      <a:pt x="28" y="152"/>
                    </a:lnTo>
                    <a:lnTo>
                      <a:pt x="24" y="156"/>
                    </a:lnTo>
                    <a:lnTo>
                      <a:pt x="18" y="156"/>
                    </a:lnTo>
                    <a:lnTo>
                      <a:pt x="10" y="148"/>
                    </a:lnTo>
                    <a:lnTo>
                      <a:pt x="4" y="144"/>
                    </a:lnTo>
                    <a:lnTo>
                      <a:pt x="0" y="138"/>
                    </a:lnTo>
                    <a:lnTo>
                      <a:pt x="12" y="116"/>
                    </a:lnTo>
                    <a:lnTo>
                      <a:pt x="52" y="20"/>
                    </a:lnTo>
                    <a:lnTo>
                      <a:pt x="116" y="0"/>
                    </a:lnTo>
                    <a:lnTo>
                      <a:pt x="146"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82" name="Freeform 250"/>
              <p:cNvSpPr>
                <a:spLocks/>
              </p:cNvSpPr>
              <p:nvPr/>
            </p:nvSpPr>
            <p:spPr bwMode="ltGray">
              <a:xfrm>
                <a:off x="2620" y="2759"/>
                <a:ext cx="99" cy="125"/>
              </a:xfrm>
              <a:custGeom>
                <a:avLst/>
                <a:gdLst>
                  <a:gd name="T0" fmla="*/ 17 w 101"/>
                  <a:gd name="T1" fmla="*/ 52 h 111"/>
                  <a:gd name="T2" fmla="*/ 15 w 101"/>
                  <a:gd name="T3" fmla="*/ 63 h 111"/>
                  <a:gd name="T4" fmla="*/ 13 w 101"/>
                  <a:gd name="T5" fmla="*/ 74 h 111"/>
                  <a:gd name="T6" fmla="*/ 11 w 101"/>
                  <a:gd name="T7" fmla="*/ 88 h 111"/>
                  <a:gd name="T8" fmla="*/ 7 w 101"/>
                  <a:gd name="T9" fmla="*/ 99 h 111"/>
                  <a:gd name="T10" fmla="*/ 7 w 101"/>
                  <a:gd name="T11" fmla="*/ 87 h 111"/>
                  <a:gd name="T12" fmla="*/ 0 w 101"/>
                  <a:gd name="T13" fmla="*/ 99 h 111"/>
                  <a:gd name="T14" fmla="*/ 9 w 101"/>
                  <a:gd name="T15" fmla="*/ 117 h 111"/>
                  <a:gd name="T16" fmla="*/ 13 w 101"/>
                  <a:gd name="T17" fmla="*/ 139 h 111"/>
                  <a:gd name="T18" fmla="*/ 24 w 101"/>
                  <a:gd name="T19" fmla="*/ 169 h 111"/>
                  <a:gd name="T20" fmla="*/ 32 w 101"/>
                  <a:gd name="T21" fmla="*/ 200 h 111"/>
                  <a:gd name="T22" fmla="*/ 39 w 101"/>
                  <a:gd name="T23" fmla="*/ 189 h 111"/>
                  <a:gd name="T24" fmla="*/ 47 w 101"/>
                  <a:gd name="T25" fmla="*/ 200 h 111"/>
                  <a:gd name="T26" fmla="*/ 47 w 101"/>
                  <a:gd name="T27" fmla="*/ 177 h 111"/>
                  <a:gd name="T28" fmla="*/ 49 w 101"/>
                  <a:gd name="T29" fmla="*/ 157 h 111"/>
                  <a:gd name="T30" fmla="*/ 60 w 101"/>
                  <a:gd name="T31" fmla="*/ 159 h 111"/>
                  <a:gd name="T32" fmla="*/ 65 w 101"/>
                  <a:gd name="T33" fmla="*/ 149 h 111"/>
                  <a:gd name="T34" fmla="*/ 69 w 101"/>
                  <a:gd name="T35" fmla="*/ 152 h 111"/>
                  <a:gd name="T36" fmla="*/ 65 w 101"/>
                  <a:gd name="T37" fmla="*/ 161 h 111"/>
                  <a:gd name="T38" fmla="*/ 72 w 101"/>
                  <a:gd name="T39" fmla="*/ 161 h 111"/>
                  <a:gd name="T40" fmla="*/ 79 w 101"/>
                  <a:gd name="T41" fmla="*/ 159 h 111"/>
                  <a:gd name="T42" fmla="*/ 79 w 101"/>
                  <a:gd name="T43" fmla="*/ 182 h 111"/>
                  <a:gd name="T44" fmla="*/ 83 w 101"/>
                  <a:gd name="T45" fmla="*/ 182 h 111"/>
                  <a:gd name="T46" fmla="*/ 84 w 101"/>
                  <a:gd name="T47" fmla="*/ 171 h 111"/>
                  <a:gd name="T48" fmla="*/ 88 w 101"/>
                  <a:gd name="T49" fmla="*/ 159 h 111"/>
                  <a:gd name="T50" fmla="*/ 88 w 101"/>
                  <a:gd name="T51" fmla="*/ 149 h 111"/>
                  <a:gd name="T52" fmla="*/ 88 w 101"/>
                  <a:gd name="T53" fmla="*/ 135 h 111"/>
                  <a:gd name="T54" fmla="*/ 90 w 101"/>
                  <a:gd name="T55" fmla="*/ 128 h 111"/>
                  <a:gd name="T56" fmla="*/ 88 w 101"/>
                  <a:gd name="T57" fmla="*/ 117 h 111"/>
                  <a:gd name="T58" fmla="*/ 84 w 101"/>
                  <a:gd name="T59" fmla="*/ 114 h 111"/>
                  <a:gd name="T60" fmla="*/ 84 w 101"/>
                  <a:gd name="T61" fmla="*/ 93 h 111"/>
                  <a:gd name="T62" fmla="*/ 79 w 101"/>
                  <a:gd name="T63" fmla="*/ 93 h 111"/>
                  <a:gd name="T64" fmla="*/ 79 w 101"/>
                  <a:gd name="T65" fmla="*/ 81 h 111"/>
                  <a:gd name="T66" fmla="*/ 83 w 101"/>
                  <a:gd name="T67" fmla="*/ 68 h 111"/>
                  <a:gd name="T68" fmla="*/ 88 w 101"/>
                  <a:gd name="T69" fmla="*/ 71 h 111"/>
                  <a:gd name="T70" fmla="*/ 86 w 101"/>
                  <a:gd name="T71" fmla="*/ 59 h 111"/>
                  <a:gd name="T72" fmla="*/ 84 w 101"/>
                  <a:gd name="T73" fmla="*/ 47 h 111"/>
                  <a:gd name="T74" fmla="*/ 73 w 101"/>
                  <a:gd name="T75" fmla="*/ 52 h 111"/>
                  <a:gd name="T76" fmla="*/ 70 w 101"/>
                  <a:gd name="T77" fmla="*/ 41 h 111"/>
                  <a:gd name="T78" fmla="*/ 75 w 101"/>
                  <a:gd name="T79" fmla="*/ 0 h 111"/>
                  <a:gd name="T80" fmla="*/ 25 w 101"/>
                  <a:gd name="T81" fmla="*/ 2 h 111"/>
                  <a:gd name="T82" fmla="*/ 17 w 101"/>
                  <a:gd name="T83" fmla="*/ 52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1"/>
                  <a:gd name="T127" fmla="*/ 0 h 111"/>
                  <a:gd name="T128" fmla="*/ 101 w 101"/>
                  <a:gd name="T129" fmla="*/ 111 h 1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1" h="111">
                    <a:moveTo>
                      <a:pt x="17" y="28"/>
                    </a:moveTo>
                    <a:lnTo>
                      <a:pt x="15" y="35"/>
                    </a:lnTo>
                    <a:lnTo>
                      <a:pt x="13" y="41"/>
                    </a:lnTo>
                    <a:lnTo>
                      <a:pt x="11" y="48"/>
                    </a:lnTo>
                    <a:lnTo>
                      <a:pt x="7" y="54"/>
                    </a:lnTo>
                    <a:lnTo>
                      <a:pt x="7" y="47"/>
                    </a:lnTo>
                    <a:lnTo>
                      <a:pt x="0" y="54"/>
                    </a:lnTo>
                    <a:lnTo>
                      <a:pt x="9" y="65"/>
                    </a:lnTo>
                    <a:lnTo>
                      <a:pt x="13" y="76"/>
                    </a:lnTo>
                    <a:lnTo>
                      <a:pt x="24" y="93"/>
                    </a:lnTo>
                    <a:lnTo>
                      <a:pt x="37" y="110"/>
                    </a:lnTo>
                    <a:lnTo>
                      <a:pt x="44" y="104"/>
                    </a:lnTo>
                    <a:lnTo>
                      <a:pt x="52" y="110"/>
                    </a:lnTo>
                    <a:lnTo>
                      <a:pt x="52" y="97"/>
                    </a:lnTo>
                    <a:lnTo>
                      <a:pt x="54" y="86"/>
                    </a:lnTo>
                    <a:lnTo>
                      <a:pt x="65" y="88"/>
                    </a:lnTo>
                    <a:lnTo>
                      <a:pt x="70" y="82"/>
                    </a:lnTo>
                    <a:lnTo>
                      <a:pt x="74" y="84"/>
                    </a:lnTo>
                    <a:lnTo>
                      <a:pt x="70" y="89"/>
                    </a:lnTo>
                    <a:lnTo>
                      <a:pt x="80" y="89"/>
                    </a:lnTo>
                    <a:lnTo>
                      <a:pt x="89" y="88"/>
                    </a:lnTo>
                    <a:lnTo>
                      <a:pt x="89" y="101"/>
                    </a:lnTo>
                    <a:lnTo>
                      <a:pt x="93" y="101"/>
                    </a:lnTo>
                    <a:lnTo>
                      <a:pt x="94" y="95"/>
                    </a:lnTo>
                    <a:lnTo>
                      <a:pt x="98" y="88"/>
                    </a:lnTo>
                    <a:lnTo>
                      <a:pt x="98" y="82"/>
                    </a:lnTo>
                    <a:lnTo>
                      <a:pt x="98" y="75"/>
                    </a:lnTo>
                    <a:lnTo>
                      <a:pt x="100" y="71"/>
                    </a:lnTo>
                    <a:lnTo>
                      <a:pt x="98" y="65"/>
                    </a:lnTo>
                    <a:lnTo>
                      <a:pt x="94" y="63"/>
                    </a:lnTo>
                    <a:lnTo>
                      <a:pt x="94" y="52"/>
                    </a:lnTo>
                    <a:lnTo>
                      <a:pt x="89" y="52"/>
                    </a:lnTo>
                    <a:lnTo>
                      <a:pt x="89" y="45"/>
                    </a:lnTo>
                    <a:lnTo>
                      <a:pt x="93" y="37"/>
                    </a:lnTo>
                    <a:lnTo>
                      <a:pt x="98" y="39"/>
                    </a:lnTo>
                    <a:lnTo>
                      <a:pt x="96" y="32"/>
                    </a:lnTo>
                    <a:lnTo>
                      <a:pt x="94" y="26"/>
                    </a:lnTo>
                    <a:lnTo>
                      <a:pt x="81" y="28"/>
                    </a:lnTo>
                    <a:lnTo>
                      <a:pt x="76" y="22"/>
                    </a:lnTo>
                    <a:lnTo>
                      <a:pt x="85" y="0"/>
                    </a:lnTo>
                    <a:lnTo>
                      <a:pt x="26" y="2"/>
                    </a:lnTo>
                    <a:lnTo>
                      <a:pt x="17" y="2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83" name="Freeform 251"/>
              <p:cNvSpPr>
                <a:spLocks/>
              </p:cNvSpPr>
              <p:nvPr/>
            </p:nvSpPr>
            <p:spPr bwMode="ltGray">
              <a:xfrm>
                <a:off x="2619" y="2758"/>
                <a:ext cx="108" cy="133"/>
              </a:xfrm>
              <a:custGeom>
                <a:avLst/>
                <a:gdLst>
                  <a:gd name="T0" fmla="*/ 18 w 109"/>
                  <a:gd name="T1" fmla="*/ 53 h 119"/>
                  <a:gd name="T2" fmla="*/ 16 w 109"/>
                  <a:gd name="T3" fmla="*/ 66 h 119"/>
                  <a:gd name="T4" fmla="*/ 14 w 109"/>
                  <a:gd name="T5" fmla="*/ 76 h 119"/>
                  <a:gd name="T6" fmla="*/ 12 w 109"/>
                  <a:gd name="T7" fmla="*/ 92 h 119"/>
                  <a:gd name="T8" fmla="*/ 8 w 109"/>
                  <a:gd name="T9" fmla="*/ 103 h 119"/>
                  <a:gd name="T10" fmla="*/ 8 w 109"/>
                  <a:gd name="T11" fmla="*/ 87 h 119"/>
                  <a:gd name="T12" fmla="*/ 0 w 109"/>
                  <a:gd name="T13" fmla="*/ 103 h 119"/>
                  <a:gd name="T14" fmla="*/ 10 w 109"/>
                  <a:gd name="T15" fmla="*/ 121 h 119"/>
                  <a:gd name="T16" fmla="*/ 14 w 109"/>
                  <a:gd name="T17" fmla="*/ 144 h 119"/>
                  <a:gd name="T18" fmla="*/ 26 w 109"/>
                  <a:gd name="T19" fmla="*/ 174 h 119"/>
                  <a:gd name="T20" fmla="*/ 40 w 109"/>
                  <a:gd name="T21" fmla="*/ 206 h 119"/>
                  <a:gd name="T22" fmla="*/ 48 w 109"/>
                  <a:gd name="T23" fmla="*/ 194 h 119"/>
                  <a:gd name="T24" fmla="*/ 54 w 109"/>
                  <a:gd name="T25" fmla="*/ 206 h 119"/>
                  <a:gd name="T26" fmla="*/ 54 w 109"/>
                  <a:gd name="T27" fmla="*/ 181 h 119"/>
                  <a:gd name="T28" fmla="*/ 54 w 109"/>
                  <a:gd name="T29" fmla="*/ 161 h 119"/>
                  <a:gd name="T30" fmla="*/ 65 w 109"/>
                  <a:gd name="T31" fmla="*/ 163 h 119"/>
                  <a:gd name="T32" fmla="*/ 71 w 109"/>
                  <a:gd name="T33" fmla="*/ 153 h 119"/>
                  <a:gd name="T34" fmla="*/ 75 w 109"/>
                  <a:gd name="T35" fmla="*/ 158 h 119"/>
                  <a:gd name="T36" fmla="*/ 71 w 109"/>
                  <a:gd name="T37" fmla="*/ 168 h 119"/>
                  <a:gd name="T38" fmla="*/ 81 w 109"/>
                  <a:gd name="T39" fmla="*/ 168 h 119"/>
                  <a:gd name="T40" fmla="*/ 91 w 109"/>
                  <a:gd name="T41" fmla="*/ 163 h 119"/>
                  <a:gd name="T42" fmla="*/ 91 w 109"/>
                  <a:gd name="T43" fmla="*/ 189 h 119"/>
                  <a:gd name="T44" fmla="*/ 95 w 109"/>
                  <a:gd name="T45" fmla="*/ 189 h 119"/>
                  <a:gd name="T46" fmla="*/ 97 w 109"/>
                  <a:gd name="T47" fmla="*/ 178 h 119"/>
                  <a:gd name="T48" fmla="*/ 101 w 109"/>
                  <a:gd name="T49" fmla="*/ 163 h 119"/>
                  <a:gd name="T50" fmla="*/ 101 w 109"/>
                  <a:gd name="T51" fmla="*/ 153 h 119"/>
                  <a:gd name="T52" fmla="*/ 101 w 109"/>
                  <a:gd name="T53" fmla="*/ 139 h 119"/>
                  <a:gd name="T54" fmla="*/ 103 w 109"/>
                  <a:gd name="T55" fmla="*/ 132 h 119"/>
                  <a:gd name="T56" fmla="*/ 101 w 109"/>
                  <a:gd name="T57" fmla="*/ 121 h 119"/>
                  <a:gd name="T58" fmla="*/ 97 w 109"/>
                  <a:gd name="T59" fmla="*/ 118 h 119"/>
                  <a:gd name="T60" fmla="*/ 97 w 109"/>
                  <a:gd name="T61" fmla="*/ 97 h 119"/>
                  <a:gd name="T62" fmla="*/ 91 w 109"/>
                  <a:gd name="T63" fmla="*/ 97 h 119"/>
                  <a:gd name="T64" fmla="*/ 91 w 109"/>
                  <a:gd name="T65" fmla="*/ 84 h 119"/>
                  <a:gd name="T66" fmla="*/ 95 w 109"/>
                  <a:gd name="T67" fmla="*/ 70 h 119"/>
                  <a:gd name="T68" fmla="*/ 101 w 109"/>
                  <a:gd name="T69" fmla="*/ 74 h 119"/>
                  <a:gd name="T70" fmla="*/ 99 w 109"/>
                  <a:gd name="T71" fmla="*/ 59 h 119"/>
                  <a:gd name="T72" fmla="*/ 97 w 109"/>
                  <a:gd name="T73" fmla="*/ 49 h 119"/>
                  <a:gd name="T74" fmla="*/ 83 w 109"/>
                  <a:gd name="T75" fmla="*/ 53 h 119"/>
                  <a:gd name="T76" fmla="*/ 77 w 109"/>
                  <a:gd name="T77" fmla="*/ 42 h 119"/>
                  <a:gd name="T78" fmla="*/ 87 w 109"/>
                  <a:gd name="T79" fmla="*/ 0 h 119"/>
                  <a:gd name="T80" fmla="*/ 28 w 109"/>
                  <a:gd name="T81" fmla="*/ 2 h 119"/>
                  <a:gd name="T82" fmla="*/ 18 w 109"/>
                  <a:gd name="T83" fmla="*/ 53 h 1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19"/>
                  <a:gd name="T128" fmla="*/ 109 w 109"/>
                  <a:gd name="T129" fmla="*/ 119 h 1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19">
                    <a:moveTo>
                      <a:pt x="18" y="30"/>
                    </a:moveTo>
                    <a:lnTo>
                      <a:pt x="16" y="38"/>
                    </a:lnTo>
                    <a:lnTo>
                      <a:pt x="14" y="44"/>
                    </a:lnTo>
                    <a:lnTo>
                      <a:pt x="12" y="52"/>
                    </a:lnTo>
                    <a:lnTo>
                      <a:pt x="8" y="58"/>
                    </a:lnTo>
                    <a:lnTo>
                      <a:pt x="8" y="50"/>
                    </a:lnTo>
                    <a:lnTo>
                      <a:pt x="0" y="58"/>
                    </a:lnTo>
                    <a:lnTo>
                      <a:pt x="10" y="70"/>
                    </a:lnTo>
                    <a:lnTo>
                      <a:pt x="14" y="82"/>
                    </a:lnTo>
                    <a:lnTo>
                      <a:pt x="26" y="100"/>
                    </a:lnTo>
                    <a:lnTo>
                      <a:pt x="40" y="118"/>
                    </a:lnTo>
                    <a:lnTo>
                      <a:pt x="48" y="112"/>
                    </a:lnTo>
                    <a:lnTo>
                      <a:pt x="56" y="118"/>
                    </a:lnTo>
                    <a:lnTo>
                      <a:pt x="56" y="104"/>
                    </a:lnTo>
                    <a:lnTo>
                      <a:pt x="58" y="92"/>
                    </a:lnTo>
                    <a:lnTo>
                      <a:pt x="70" y="94"/>
                    </a:lnTo>
                    <a:lnTo>
                      <a:pt x="76" y="88"/>
                    </a:lnTo>
                    <a:lnTo>
                      <a:pt x="80" y="90"/>
                    </a:lnTo>
                    <a:lnTo>
                      <a:pt x="76" y="96"/>
                    </a:lnTo>
                    <a:lnTo>
                      <a:pt x="86" y="96"/>
                    </a:lnTo>
                    <a:lnTo>
                      <a:pt x="96" y="94"/>
                    </a:lnTo>
                    <a:lnTo>
                      <a:pt x="96" y="108"/>
                    </a:lnTo>
                    <a:lnTo>
                      <a:pt x="100" y="108"/>
                    </a:lnTo>
                    <a:lnTo>
                      <a:pt x="102" y="102"/>
                    </a:lnTo>
                    <a:lnTo>
                      <a:pt x="106" y="94"/>
                    </a:lnTo>
                    <a:lnTo>
                      <a:pt x="106" y="88"/>
                    </a:lnTo>
                    <a:lnTo>
                      <a:pt x="106" y="80"/>
                    </a:lnTo>
                    <a:lnTo>
                      <a:pt x="108" y="76"/>
                    </a:lnTo>
                    <a:lnTo>
                      <a:pt x="106" y="70"/>
                    </a:lnTo>
                    <a:lnTo>
                      <a:pt x="102" y="68"/>
                    </a:lnTo>
                    <a:lnTo>
                      <a:pt x="102" y="56"/>
                    </a:lnTo>
                    <a:lnTo>
                      <a:pt x="96" y="56"/>
                    </a:lnTo>
                    <a:lnTo>
                      <a:pt x="96" y="48"/>
                    </a:lnTo>
                    <a:lnTo>
                      <a:pt x="100" y="40"/>
                    </a:lnTo>
                    <a:lnTo>
                      <a:pt x="106" y="42"/>
                    </a:lnTo>
                    <a:lnTo>
                      <a:pt x="104" y="34"/>
                    </a:lnTo>
                    <a:lnTo>
                      <a:pt x="102" y="28"/>
                    </a:lnTo>
                    <a:lnTo>
                      <a:pt x="88" y="30"/>
                    </a:lnTo>
                    <a:lnTo>
                      <a:pt x="82" y="24"/>
                    </a:lnTo>
                    <a:lnTo>
                      <a:pt x="92" y="0"/>
                    </a:lnTo>
                    <a:lnTo>
                      <a:pt x="28" y="2"/>
                    </a:lnTo>
                    <a:lnTo>
                      <a:pt x="18" y="3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84" name="Freeform 252"/>
              <p:cNvSpPr>
                <a:spLocks/>
              </p:cNvSpPr>
              <p:nvPr/>
            </p:nvSpPr>
            <p:spPr bwMode="ltGray">
              <a:xfrm>
                <a:off x="2637" y="2761"/>
                <a:ext cx="42" cy="34"/>
              </a:xfrm>
              <a:custGeom>
                <a:avLst/>
                <a:gdLst>
                  <a:gd name="T0" fmla="*/ 37 w 43"/>
                  <a:gd name="T1" fmla="*/ 2 h 31"/>
                  <a:gd name="T2" fmla="*/ 31 w 43"/>
                  <a:gd name="T3" fmla="*/ 18 h 31"/>
                  <a:gd name="T4" fmla="*/ 29 w 43"/>
                  <a:gd name="T5" fmla="*/ 47 h 31"/>
                  <a:gd name="T6" fmla="*/ 0 w 43"/>
                  <a:gd name="T7" fmla="*/ 45 h 31"/>
                  <a:gd name="T8" fmla="*/ 2 w 43"/>
                  <a:gd name="T9" fmla="*/ 29 h 31"/>
                  <a:gd name="T10" fmla="*/ 4 w 43"/>
                  <a:gd name="T11" fmla="*/ 15 h 31"/>
                  <a:gd name="T12" fmla="*/ 10 w 43"/>
                  <a:gd name="T13" fmla="*/ 0 h 31"/>
                  <a:gd name="T14" fmla="*/ 37 w 43"/>
                  <a:gd name="T15" fmla="*/ 2 h 31"/>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31"/>
                  <a:gd name="T26" fmla="*/ 43 w 43"/>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31">
                    <a:moveTo>
                      <a:pt x="42" y="2"/>
                    </a:moveTo>
                    <a:lnTo>
                      <a:pt x="36" y="12"/>
                    </a:lnTo>
                    <a:lnTo>
                      <a:pt x="34" y="30"/>
                    </a:lnTo>
                    <a:lnTo>
                      <a:pt x="0" y="28"/>
                    </a:lnTo>
                    <a:lnTo>
                      <a:pt x="2" y="18"/>
                    </a:lnTo>
                    <a:lnTo>
                      <a:pt x="4" y="10"/>
                    </a:lnTo>
                    <a:lnTo>
                      <a:pt x="10" y="0"/>
                    </a:lnTo>
                    <a:lnTo>
                      <a:pt x="42"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85" name="Freeform 253"/>
              <p:cNvSpPr>
                <a:spLocks/>
              </p:cNvSpPr>
              <p:nvPr/>
            </p:nvSpPr>
            <p:spPr bwMode="ltGray">
              <a:xfrm>
                <a:off x="3057" y="2464"/>
                <a:ext cx="277" cy="303"/>
              </a:xfrm>
              <a:custGeom>
                <a:avLst/>
                <a:gdLst>
                  <a:gd name="T0" fmla="*/ 102 w 279"/>
                  <a:gd name="T1" fmla="*/ 0 h 271"/>
                  <a:gd name="T2" fmla="*/ 106 w 279"/>
                  <a:gd name="T3" fmla="*/ 0 h 271"/>
                  <a:gd name="T4" fmla="*/ 116 w 279"/>
                  <a:gd name="T5" fmla="*/ 21 h 271"/>
                  <a:gd name="T6" fmla="*/ 117 w 279"/>
                  <a:gd name="T7" fmla="*/ 36 h 271"/>
                  <a:gd name="T8" fmla="*/ 119 w 279"/>
                  <a:gd name="T9" fmla="*/ 44 h 271"/>
                  <a:gd name="T10" fmla="*/ 121 w 279"/>
                  <a:gd name="T11" fmla="*/ 64 h 271"/>
                  <a:gd name="T12" fmla="*/ 125 w 279"/>
                  <a:gd name="T13" fmla="*/ 78 h 271"/>
                  <a:gd name="T14" fmla="*/ 127 w 279"/>
                  <a:gd name="T15" fmla="*/ 92 h 271"/>
                  <a:gd name="T16" fmla="*/ 127 w 279"/>
                  <a:gd name="T17" fmla="*/ 97 h 271"/>
                  <a:gd name="T18" fmla="*/ 127 w 279"/>
                  <a:gd name="T19" fmla="*/ 92 h 271"/>
                  <a:gd name="T20" fmla="*/ 135 w 279"/>
                  <a:gd name="T21" fmla="*/ 94 h 271"/>
                  <a:gd name="T22" fmla="*/ 137 w 279"/>
                  <a:gd name="T23" fmla="*/ 107 h 271"/>
                  <a:gd name="T24" fmla="*/ 143 w 279"/>
                  <a:gd name="T25" fmla="*/ 105 h 271"/>
                  <a:gd name="T26" fmla="*/ 152 w 279"/>
                  <a:gd name="T27" fmla="*/ 114 h 271"/>
                  <a:gd name="T28" fmla="*/ 156 w 279"/>
                  <a:gd name="T29" fmla="*/ 119 h 271"/>
                  <a:gd name="T30" fmla="*/ 160 w 279"/>
                  <a:gd name="T31" fmla="*/ 127 h 271"/>
                  <a:gd name="T32" fmla="*/ 162 w 279"/>
                  <a:gd name="T33" fmla="*/ 140 h 271"/>
                  <a:gd name="T34" fmla="*/ 166 w 279"/>
                  <a:gd name="T35" fmla="*/ 146 h 271"/>
                  <a:gd name="T36" fmla="*/ 176 w 279"/>
                  <a:gd name="T37" fmla="*/ 159 h 271"/>
                  <a:gd name="T38" fmla="*/ 189 w 279"/>
                  <a:gd name="T39" fmla="*/ 177 h 271"/>
                  <a:gd name="T40" fmla="*/ 180 w 279"/>
                  <a:gd name="T41" fmla="*/ 182 h 271"/>
                  <a:gd name="T42" fmla="*/ 170 w 279"/>
                  <a:gd name="T43" fmla="*/ 198 h 271"/>
                  <a:gd name="T44" fmla="*/ 164 w 279"/>
                  <a:gd name="T45" fmla="*/ 212 h 271"/>
                  <a:gd name="T46" fmla="*/ 164 w 279"/>
                  <a:gd name="T47" fmla="*/ 230 h 271"/>
                  <a:gd name="T48" fmla="*/ 172 w 279"/>
                  <a:gd name="T49" fmla="*/ 230 h 271"/>
                  <a:gd name="T50" fmla="*/ 180 w 279"/>
                  <a:gd name="T51" fmla="*/ 235 h 271"/>
                  <a:gd name="T52" fmla="*/ 187 w 279"/>
                  <a:gd name="T53" fmla="*/ 237 h 271"/>
                  <a:gd name="T54" fmla="*/ 184 w 279"/>
                  <a:gd name="T55" fmla="*/ 246 h 271"/>
                  <a:gd name="T56" fmla="*/ 186 w 279"/>
                  <a:gd name="T57" fmla="*/ 257 h 271"/>
                  <a:gd name="T58" fmla="*/ 193 w 279"/>
                  <a:gd name="T59" fmla="*/ 282 h 271"/>
                  <a:gd name="T60" fmla="*/ 197 w 279"/>
                  <a:gd name="T61" fmla="*/ 287 h 271"/>
                  <a:gd name="T62" fmla="*/ 206 w 279"/>
                  <a:gd name="T63" fmla="*/ 303 h 271"/>
                  <a:gd name="T64" fmla="*/ 231 w 279"/>
                  <a:gd name="T65" fmla="*/ 320 h 271"/>
                  <a:gd name="T66" fmla="*/ 252 w 279"/>
                  <a:gd name="T67" fmla="*/ 329 h 271"/>
                  <a:gd name="T68" fmla="*/ 268 w 279"/>
                  <a:gd name="T69" fmla="*/ 331 h 271"/>
                  <a:gd name="T70" fmla="*/ 217 w 279"/>
                  <a:gd name="T71" fmla="*/ 425 h 271"/>
                  <a:gd name="T72" fmla="*/ 204 w 279"/>
                  <a:gd name="T73" fmla="*/ 427 h 271"/>
                  <a:gd name="T74" fmla="*/ 199 w 279"/>
                  <a:gd name="T75" fmla="*/ 432 h 271"/>
                  <a:gd name="T76" fmla="*/ 195 w 279"/>
                  <a:gd name="T77" fmla="*/ 438 h 271"/>
                  <a:gd name="T78" fmla="*/ 189 w 279"/>
                  <a:gd name="T79" fmla="*/ 447 h 271"/>
                  <a:gd name="T80" fmla="*/ 174 w 279"/>
                  <a:gd name="T81" fmla="*/ 447 h 271"/>
                  <a:gd name="T82" fmla="*/ 166 w 279"/>
                  <a:gd name="T83" fmla="*/ 445 h 271"/>
                  <a:gd name="T84" fmla="*/ 164 w 279"/>
                  <a:gd name="T85" fmla="*/ 454 h 271"/>
                  <a:gd name="T86" fmla="*/ 135 w 279"/>
                  <a:gd name="T87" fmla="*/ 447 h 271"/>
                  <a:gd name="T88" fmla="*/ 127 w 279"/>
                  <a:gd name="T89" fmla="*/ 458 h 271"/>
                  <a:gd name="T90" fmla="*/ 127 w 279"/>
                  <a:gd name="T91" fmla="*/ 464 h 271"/>
                  <a:gd name="T92" fmla="*/ 123 w 279"/>
                  <a:gd name="T93" fmla="*/ 473 h 271"/>
                  <a:gd name="T94" fmla="*/ 110 w 279"/>
                  <a:gd name="T95" fmla="*/ 464 h 271"/>
                  <a:gd name="T96" fmla="*/ 102 w 279"/>
                  <a:gd name="T97" fmla="*/ 464 h 271"/>
                  <a:gd name="T98" fmla="*/ 102 w 279"/>
                  <a:gd name="T99" fmla="*/ 462 h 271"/>
                  <a:gd name="T100" fmla="*/ 98 w 279"/>
                  <a:gd name="T101" fmla="*/ 447 h 271"/>
                  <a:gd name="T102" fmla="*/ 84 w 279"/>
                  <a:gd name="T103" fmla="*/ 432 h 271"/>
                  <a:gd name="T104" fmla="*/ 79 w 279"/>
                  <a:gd name="T105" fmla="*/ 427 h 271"/>
                  <a:gd name="T106" fmla="*/ 69 w 279"/>
                  <a:gd name="T107" fmla="*/ 425 h 271"/>
                  <a:gd name="T108" fmla="*/ 62 w 279"/>
                  <a:gd name="T109" fmla="*/ 422 h 271"/>
                  <a:gd name="T110" fmla="*/ 51 w 279"/>
                  <a:gd name="T111" fmla="*/ 394 h 271"/>
                  <a:gd name="T112" fmla="*/ 0 w 279"/>
                  <a:gd name="T113" fmla="*/ 316 h 271"/>
                  <a:gd name="T114" fmla="*/ 81 w 279"/>
                  <a:gd name="T115" fmla="*/ 32 h 271"/>
                  <a:gd name="T116" fmla="*/ 102 w 279"/>
                  <a:gd name="T117" fmla="*/ 0 h 2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79"/>
                  <a:gd name="T178" fmla="*/ 0 h 271"/>
                  <a:gd name="T179" fmla="*/ 279 w 279"/>
                  <a:gd name="T180" fmla="*/ 271 h 27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79" h="271">
                    <a:moveTo>
                      <a:pt x="107" y="0"/>
                    </a:moveTo>
                    <a:lnTo>
                      <a:pt x="111" y="0"/>
                    </a:lnTo>
                    <a:lnTo>
                      <a:pt x="121" y="12"/>
                    </a:lnTo>
                    <a:lnTo>
                      <a:pt x="122" y="21"/>
                    </a:lnTo>
                    <a:lnTo>
                      <a:pt x="124" y="25"/>
                    </a:lnTo>
                    <a:lnTo>
                      <a:pt x="126" y="37"/>
                    </a:lnTo>
                    <a:lnTo>
                      <a:pt x="130" y="45"/>
                    </a:lnTo>
                    <a:lnTo>
                      <a:pt x="132" y="52"/>
                    </a:lnTo>
                    <a:lnTo>
                      <a:pt x="132" y="56"/>
                    </a:lnTo>
                    <a:lnTo>
                      <a:pt x="132" y="52"/>
                    </a:lnTo>
                    <a:lnTo>
                      <a:pt x="140" y="54"/>
                    </a:lnTo>
                    <a:lnTo>
                      <a:pt x="142" y="62"/>
                    </a:lnTo>
                    <a:lnTo>
                      <a:pt x="148" y="60"/>
                    </a:lnTo>
                    <a:lnTo>
                      <a:pt x="157" y="64"/>
                    </a:lnTo>
                    <a:lnTo>
                      <a:pt x="161" y="68"/>
                    </a:lnTo>
                    <a:lnTo>
                      <a:pt x="165" y="72"/>
                    </a:lnTo>
                    <a:lnTo>
                      <a:pt x="167" y="80"/>
                    </a:lnTo>
                    <a:lnTo>
                      <a:pt x="171" y="84"/>
                    </a:lnTo>
                    <a:lnTo>
                      <a:pt x="181" y="91"/>
                    </a:lnTo>
                    <a:lnTo>
                      <a:pt x="194" y="101"/>
                    </a:lnTo>
                    <a:lnTo>
                      <a:pt x="185" y="105"/>
                    </a:lnTo>
                    <a:lnTo>
                      <a:pt x="175" y="113"/>
                    </a:lnTo>
                    <a:lnTo>
                      <a:pt x="169" y="122"/>
                    </a:lnTo>
                    <a:lnTo>
                      <a:pt x="169" y="132"/>
                    </a:lnTo>
                    <a:lnTo>
                      <a:pt x="177" y="132"/>
                    </a:lnTo>
                    <a:lnTo>
                      <a:pt x="185" y="134"/>
                    </a:lnTo>
                    <a:lnTo>
                      <a:pt x="192" y="136"/>
                    </a:lnTo>
                    <a:lnTo>
                      <a:pt x="189" y="140"/>
                    </a:lnTo>
                    <a:lnTo>
                      <a:pt x="191" y="148"/>
                    </a:lnTo>
                    <a:lnTo>
                      <a:pt x="198" y="161"/>
                    </a:lnTo>
                    <a:lnTo>
                      <a:pt x="202" y="165"/>
                    </a:lnTo>
                    <a:lnTo>
                      <a:pt x="214" y="173"/>
                    </a:lnTo>
                    <a:lnTo>
                      <a:pt x="241" y="183"/>
                    </a:lnTo>
                    <a:lnTo>
                      <a:pt x="262" y="188"/>
                    </a:lnTo>
                    <a:lnTo>
                      <a:pt x="278" y="190"/>
                    </a:lnTo>
                    <a:lnTo>
                      <a:pt x="227" y="243"/>
                    </a:lnTo>
                    <a:lnTo>
                      <a:pt x="210" y="245"/>
                    </a:lnTo>
                    <a:lnTo>
                      <a:pt x="204" y="247"/>
                    </a:lnTo>
                    <a:lnTo>
                      <a:pt x="200" y="251"/>
                    </a:lnTo>
                    <a:lnTo>
                      <a:pt x="194" y="256"/>
                    </a:lnTo>
                    <a:lnTo>
                      <a:pt x="179" y="256"/>
                    </a:lnTo>
                    <a:lnTo>
                      <a:pt x="171" y="254"/>
                    </a:lnTo>
                    <a:lnTo>
                      <a:pt x="169" y="260"/>
                    </a:lnTo>
                    <a:lnTo>
                      <a:pt x="140" y="256"/>
                    </a:lnTo>
                    <a:lnTo>
                      <a:pt x="132" y="262"/>
                    </a:lnTo>
                    <a:lnTo>
                      <a:pt x="132" y="266"/>
                    </a:lnTo>
                    <a:lnTo>
                      <a:pt x="128" y="270"/>
                    </a:lnTo>
                    <a:lnTo>
                      <a:pt x="115" y="266"/>
                    </a:lnTo>
                    <a:lnTo>
                      <a:pt x="107" y="266"/>
                    </a:lnTo>
                    <a:lnTo>
                      <a:pt x="107" y="264"/>
                    </a:lnTo>
                    <a:lnTo>
                      <a:pt x="103" y="256"/>
                    </a:lnTo>
                    <a:lnTo>
                      <a:pt x="89" y="247"/>
                    </a:lnTo>
                    <a:lnTo>
                      <a:pt x="84" y="245"/>
                    </a:lnTo>
                    <a:lnTo>
                      <a:pt x="72" y="243"/>
                    </a:lnTo>
                    <a:lnTo>
                      <a:pt x="62" y="241"/>
                    </a:lnTo>
                    <a:lnTo>
                      <a:pt x="51" y="225"/>
                    </a:lnTo>
                    <a:lnTo>
                      <a:pt x="0" y="181"/>
                    </a:lnTo>
                    <a:lnTo>
                      <a:pt x="86" y="19"/>
                    </a:lnTo>
                    <a:lnTo>
                      <a:pt x="107"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86" name="Freeform 254"/>
              <p:cNvSpPr>
                <a:spLocks/>
              </p:cNvSpPr>
              <p:nvPr/>
            </p:nvSpPr>
            <p:spPr bwMode="ltGray">
              <a:xfrm>
                <a:off x="3045" y="2431"/>
                <a:ext cx="285" cy="312"/>
              </a:xfrm>
              <a:custGeom>
                <a:avLst/>
                <a:gdLst>
                  <a:gd name="T0" fmla="*/ 105 w 287"/>
                  <a:gd name="T1" fmla="*/ 0 h 279"/>
                  <a:gd name="T2" fmla="*/ 109 w 287"/>
                  <a:gd name="T3" fmla="*/ 0 h 279"/>
                  <a:gd name="T4" fmla="*/ 119 w 287"/>
                  <a:gd name="T5" fmla="*/ 21 h 279"/>
                  <a:gd name="T6" fmla="*/ 121 w 287"/>
                  <a:gd name="T7" fmla="*/ 39 h 279"/>
                  <a:gd name="T8" fmla="*/ 123 w 287"/>
                  <a:gd name="T9" fmla="*/ 45 h 279"/>
                  <a:gd name="T10" fmla="*/ 125 w 287"/>
                  <a:gd name="T11" fmla="*/ 66 h 279"/>
                  <a:gd name="T12" fmla="*/ 129 w 287"/>
                  <a:gd name="T13" fmla="*/ 81 h 279"/>
                  <a:gd name="T14" fmla="*/ 131 w 287"/>
                  <a:gd name="T15" fmla="*/ 94 h 279"/>
                  <a:gd name="T16" fmla="*/ 131 w 287"/>
                  <a:gd name="T17" fmla="*/ 103 h 279"/>
                  <a:gd name="T18" fmla="*/ 131 w 287"/>
                  <a:gd name="T19" fmla="*/ 94 h 279"/>
                  <a:gd name="T20" fmla="*/ 139 w 287"/>
                  <a:gd name="T21" fmla="*/ 97 h 279"/>
                  <a:gd name="T22" fmla="*/ 141 w 287"/>
                  <a:gd name="T23" fmla="*/ 114 h 279"/>
                  <a:gd name="T24" fmla="*/ 147 w 287"/>
                  <a:gd name="T25" fmla="*/ 107 h 279"/>
                  <a:gd name="T26" fmla="*/ 157 w 287"/>
                  <a:gd name="T27" fmla="*/ 116 h 279"/>
                  <a:gd name="T28" fmla="*/ 161 w 287"/>
                  <a:gd name="T29" fmla="*/ 121 h 279"/>
                  <a:gd name="T30" fmla="*/ 165 w 287"/>
                  <a:gd name="T31" fmla="*/ 130 h 279"/>
                  <a:gd name="T32" fmla="*/ 167 w 287"/>
                  <a:gd name="T33" fmla="*/ 144 h 279"/>
                  <a:gd name="T34" fmla="*/ 171 w 287"/>
                  <a:gd name="T35" fmla="*/ 150 h 279"/>
                  <a:gd name="T36" fmla="*/ 181 w 287"/>
                  <a:gd name="T37" fmla="*/ 163 h 279"/>
                  <a:gd name="T38" fmla="*/ 199 w 287"/>
                  <a:gd name="T39" fmla="*/ 181 h 279"/>
                  <a:gd name="T40" fmla="*/ 185 w 287"/>
                  <a:gd name="T41" fmla="*/ 189 h 279"/>
                  <a:gd name="T42" fmla="*/ 175 w 287"/>
                  <a:gd name="T43" fmla="*/ 202 h 279"/>
                  <a:gd name="T44" fmla="*/ 169 w 287"/>
                  <a:gd name="T45" fmla="*/ 221 h 279"/>
                  <a:gd name="T46" fmla="*/ 169 w 287"/>
                  <a:gd name="T47" fmla="*/ 237 h 279"/>
                  <a:gd name="T48" fmla="*/ 177 w 287"/>
                  <a:gd name="T49" fmla="*/ 237 h 279"/>
                  <a:gd name="T50" fmla="*/ 185 w 287"/>
                  <a:gd name="T51" fmla="*/ 240 h 279"/>
                  <a:gd name="T52" fmla="*/ 193 w 287"/>
                  <a:gd name="T53" fmla="*/ 246 h 279"/>
                  <a:gd name="T54" fmla="*/ 189 w 287"/>
                  <a:gd name="T55" fmla="*/ 252 h 279"/>
                  <a:gd name="T56" fmla="*/ 191 w 287"/>
                  <a:gd name="T57" fmla="*/ 265 h 279"/>
                  <a:gd name="T58" fmla="*/ 199 w 287"/>
                  <a:gd name="T59" fmla="*/ 292 h 279"/>
                  <a:gd name="T60" fmla="*/ 203 w 287"/>
                  <a:gd name="T61" fmla="*/ 296 h 279"/>
                  <a:gd name="T62" fmla="*/ 212 w 287"/>
                  <a:gd name="T63" fmla="*/ 311 h 279"/>
                  <a:gd name="T64" fmla="*/ 238 w 287"/>
                  <a:gd name="T65" fmla="*/ 329 h 279"/>
                  <a:gd name="T66" fmla="*/ 260 w 287"/>
                  <a:gd name="T67" fmla="*/ 340 h 279"/>
                  <a:gd name="T68" fmla="*/ 276 w 287"/>
                  <a:gd name="T69" fmla="*/ 342 h 279"/>
                  <a:gd name="T70" fmla="*/ 224 w 287"/>
                  <a:gd name="T71" fmla="*/ 437 h 279"/>
                  <a:gd name="T72" fmla="*/ 210 w 287"/>
                  <a:gd name="T73" fmla="*/ 441 h 279"/>
                  <a:gd name="T74" fmla="*/ 205 w 287"/>
                  <a:gd name="T75" fmla="*/ 445 h 279"/>
                  <a:gd name="T76" fmla="*/ 201 w 287"/>
                  <a:gd name="T77" fmla="*/ 452 h 279"/>
                  <a:gd name="T78" fmla="*/ 195 w 287"/>
                  <a:gd name="T79" fmla="*/ 462 h 279"/>
                  <a:gd name="T80" fmla="*/ 179 w 287"/>
                  <a:gd name="T81" fmla="*/ 462 h 279"/>
                  <a:gd name="T82" fmla="*/ 171 w 287"/>
                  <a:gd name="T83" fmla="*/ 458 h 279"/>
                  <a:gd name="T84" fmla="*/ 169 w 287"/>
                  <a:gd name="T85" fmla="*/ 469 h 279"/>
                  <a:gd name="T86" fmla="*/ 139 w 287"/>
                  <a:gd name="T87" fmla="*/ 462 h 279"/>
                  <a:gd name="T88" fmla="*/ 131 w 287"/>
                  <a:gd name="T89" fmla="*/ 473 h 279"/>
                  <a:gd name="T90" fmla="*/ 131 w 287"/>
                  <a:gd name="T91" fmla="*/ 478 h 279"/>
                  <a:gd name="T92" fmla="*/ 127 w 287"/>
                  <a:gd name="T93" fmla="*/ 486 h 279"/>
                  <a:gd name="T94" fmla="*/ 113 w 287"/>
                  <a:gd name="T95" fmla="*/ 478 h 279"/>
                  <a:gd name="T96" fmla="*/ 105 w 287"/>
                  <a:gd name="T97" fmla="*/ 478 h 279"/>
                  <a:gd name="T98" fmla="*/ 105 w 287"/>
                  <a:gd name="T99" fmla="*/ 475 h 279"/>
                  <a:gd name="T100" fmla="*/ 101 w 287"/>
                  <a:gd name="T101" fmla="*/ 462 h 279"/>
                  <a:gd name="T102" fmla="*/ 87 w 287"/>
                  <a:gd name="T103" fmla="*/ 445 h 279"/>
                  <a:gd name="T104" fmla="*/ 81 w 287"/>
                  <a:gd name="T105" fmla="*/ 441 h 279"/>
                  <a:gd name="T106" fmla="*/ 71 w 287"/>
                  <a:gd name="T107" fmla="*/ 437 h 279"/>
                  <a:gd name="T108" fmla="*/ 64 w 287"/>
                  <a:gd name="T109" fmla="*/ 434 h 279"/>
                  <a:gd name="T110" fmla="*/ 52 w 287"/>
                  <a:gd name="T111" fmla="*/ 405 h 279"/>
                  <a:gd name="T112" fmla="*/ 0 w 287"/>
                  <a:gd name="T113" fmla="*/ 327 h 279"/>
                  <a:gd name="T114" fmla="*/ 83 w 287"/>
                  <a:gd name="T115" fmla="*/ 35 h 279"/>
                  <a:gd name="T116" fmla="*/ 105 w 287"/>
                  <a:gd name="T117" fmla="*/ 0 h 27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7"/>
                  <a:gd name="T178" fmla="*/ 0 h 279"/>
                  <a:gd name="T179" fmla="*/ 287 w 287"/>
                  <a:gd name="T180" fmla="*/ 279 h 27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7" h="279">
                    <a:moveTo>
                      <a:pt x="110" y="0"/>
                    </a:moveTo>
                    <a:lnTo>
                      <a:pt x="114" y="0"/>
                    </a:lnTo>
                    <a:lnTo>
                      <a:pt x="124" y="12"/>
                    </a:lnTo>
                    <a:lnTo>
                      <a:pt x="126" y="22"/>
                    </a:lnTo>
                    <a:lnTo>
                      <a:pt x="128" y="26"/>
                    </a:lnTo>
                    <a:lnTo>
                      <a:pt x="130" y="38"/>
                    </a:lnTo>
                    <a:lnTo>
                      <a:pt x="134" y="46"/>
                    </a:lnTo>
                    <a:lnTo>
                      <a:pt x="136" y="54"/>
                    </a:lnTo>
                    <a:lnTo>
                      <a:pt x="136" y="58"/>
                    </a:lnTo>
                    <a:lnTo>
                      <a:pt x="136" y="54"/>
                    </a:lnTo>
                    <a:lnTo>
                      <a:pt x="144" y="56"/>
                    </a:lnTo>
                    <a:lnTo>
                      <a:pt x="146" y="64"/>
                    </a:lnTo>
                    <a:lnTo>
                      <a:pt x="152" y="62"/>
                    </a:lnTo>
                    <a:lnTo>
                      <a:pt x="162" y="66"/>
                    </a:lnTo>
                    <a:lnTo>
                      <a:pt x="166" y="70"/>
                    </a:lnTo>
                    <a:lnTo>
                      <a:pt x="170" y="74"/>
                    </a:lnTo>
                    <a:lnTo>
                      <a:pt x="172" y="82"/>
                    </a:lnTo>
                    <a:lnTo>
                      <a:pt x="176" y="86"/>
                    </a:lnTo>
                    <a:lnTo>
                      <a:pt x="186" y="94"/>
                    </a:lnTo>
                    <a:lnTo>
                      <a:pt x="204" y="104"/>
                    </a:lnTo>
                    <a:lnTo>
                      <a:pt x="190" y="108"/>
                    </a:lnTo>
                    <a:lnTo>
                      <a:pt x="180" y="116"/>
                    </a:lnTo>
                    <a:lnTo>
                      <a:pt x="174" y="126"/>
                    </a:lnTo>
                    <a:lnTo>
                      <a:pt x="174" y="136"/>
                    </a:lnTo>
                    <a:lnTo>
                      <a:pt x="182" y="136"/>
                    </a:lnTo>
                    <a:lnTo>
                      <a:pt x="190" y="138"/>
                    </a:lnTo>
                    <a:lnTo>
                      <a:pt x="198" y="140"/>
                    </a:lnTo>
                    <a:lnTo>
                      <a:pt x="194" y="144"/>
                    </a:lnTo>
                    <a:lnTo>
                      <a:pt x="196" y="152"/>
                    </a:lnTo>
                    <a:lnTo>
                      <a:pt x="204" y="166"/>
                    </a:lnTo>
                    <a:lnTo>
                      <a:pt x="208" y="170"/>
                    </a:lnTo>
                    <a:lnTo>
                      <a:pt x="220" y="178"/>
                    </a:lnTo>
                    <a:lnTo>
                      <a:pt x="248" y="188"/>
                    </a:lnTo>
                    <a:lnTo>
                      <a:pt x="270" y="194"/>
                    </a:lnTo>
                    <a:lnTo>
                      <a:pt x="286" y="196"/>
                    </a:lnTo>
                    <a:lnTo>
                      <a:pt x="234" y="250"/>
                    </a:lnTo>
                    <a:lnTo>
                      <a:pt x="216" y="252"/>
                    </a:lnTo>
                    <a:lnTo>
                      <a:pt x="210" y="254"/>
                    </a:lnTo>
                    <a:lnTo>
                      <a:pt x="206" y="258"/>
                    </a:lnTo>
                    <a:lnTo>
                      <a:pt x="200" y="264"/>
                    </a:lnTo>
                    <a:lnTo>
                      <a:pt x="184" y="264"/>
                    </a:lnTo>
                    <a:lnTo>
                      <a:pt x="176" y="262"/>
                    </a:lnTo>
                    <a:lnTo>
                      <a:pt x="174" y="268"/>
                    </a:lnTo>
                    <a:lnTo>
                      <a:pt x="144" y="264"/>
                    </a:lnTo>
                    <a:lnTo>
                      <a:pt x="136" y="270"/>
                    </a:lnTo>
                    <a:lnTo>
                      <a:pt x="136" y="274"/>
                    </a:lnTo>
                    <a:lnTo>
                      <a:pt x="132" y="278"/>
                    </a:lnTo>
                    <a:lnTo>
                      <a:pt x="118" y="274"/>
                    </a:lnTo>
                    <a:lnTo>
                      <a:pt x="110" y="274"/>
                    </a:lnTo>
                    <a:lnTo>
                      <a:pt x="110" y="272"/>
                    </a:lnTo>
                    <a:lnTo>
                      <a:pt x="106" y="264"/>
                    </a:lnTo>
                    <a:lnTo>
                      <a:pt x="92" y="254"/>
                    </a:lnTo>
                    <a:lnTo>
                      <a:pt x="86" y="252"/>
                    </a:lnTo>
                    <a:lnTo>
                      <a:pt x="74" y="250"/>
                    </a:lnTo>
                    <a:lnTo>
                      <a:pt x="64" y="248"/>
                    </a:lnTo>
                    <a:lnTo>
                      <a:pt x="52" y="232"/>
                    </a:lnTo>
                    <a:lnTo>
                      <a:pt x="0" y="186"/>
                    </a:lnTo>
                    <a:lnTo>
                      <a:pt x="88" y="20"/>
                    </a:lnTo>
                    <a:lnTo>
                      <a:pt x="11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87" name="Freeform 255"/>
              <p:cNvSpPr>
                <a:spLocks/>
              </p:cNvSpPr>
              <p:nvPr/>
            </p:nvSpPr>
            <p:spPr bwMode="ltGray">
              <a:xfrm>
                <a:off x="2848" y="2368"/>
                <a:ext cx="315" cy="388"/>
              </a:xfrm>
              <a:custGeom>
                <a:avLst/>
                <a:gdLst>
                  <a:gd name="T0" fmla="*/ 267 w 317"/>
                  <a:gd name="T1" fmla="*/ 4 h 347"/>
                  <a:gd name="T2" fmla="*/ 279 w 317"/>
                  <a:gd name="T3" fmla="*/ 28 h 347"/>
                  <a:gd name="T4" fmla="*/ 286 w 317"/>
                  <a:gd name="T5" fmla="*/ 57 h 347"/>
                  <a:gd name="T6" fmla="*/ 288 w 317"/>
                  <a:gd name="T7" fmla="*/ 106 h 347"/>
                  <a:gd name="T8" fmla="*/ 300 w 317"/>
                  <a:gd name="T9" fmla="*/ 140 h 347"/>
                  <a:gd name="T10" fmla="*/ 302 w 317"/>
                  <a:gd name="T11" fmla="*/ 163 h 347"/>
                  <a:gd name="T12" fmla="*/ 283 w 317"/>
                  <a:gd name="T13" fmla="*/ 201 h 347"/>
                  <a:gd name="T14" fmla="*/ 273 w 317"/>
                  <a:gd name="T15" fmla="*/ 250 h 347"/>
                  <a:gd name="T16" fmla="*/ 275 w 317"/>
                  <a:gd name="T17" fmla="*/ 292 h 347"/>
                  <a:gd name="T18" fmla="*/ 265 w 317"/>
                  <a:gd name="T19" fmla="*/ 321 h 347"/>
                  <a:gd name="T20" fmla="*/ 249 w 317"/>
                  <a:gd name="T21" fmla="*/ 341 h 347"/>
                  <a:gd name="T22" fmla="*/ 246 w 317"/>
                  <a:gd name="T23" fmla="*/ 371 h 347"/>
                  <a:gd name="T24" fmla="*/ 234 w 317"/>
                  <a:gd name="T25" fmla="*/ 394 h 347"/>
                  <a:gd name="T26" fmla="*/ 233 w 317"/>
                  <a:gd name="T27" fmla="*/ 441 h 347"/>
                  <a:gd name="T28" fmla="*/ 223 w 317"/>
                  <a:gd name="T29" fmla="*/ 454 h 347"/>
                  <a:gd name="T30" fmla="*/ 215 w 317"/>
                  <a:gd name="T31" fmla="*/ 458 h 347"/>
                  <a:gd name="T32" fmla="*/ 223 w 317"/>
                  <a:gd name="T33" fmla="*/ 475 h 347"/>
                  <a:gd name="T34" fmla="*/ 232 w 317"/>
                  <a:gd name="T35" fmla="*/ 489 h 347"/>
                  <a:gd name="T36" fmla="*/ 246 w 317"/>
                  <a:gd name="T37" fmla="*/ 543 h 347"/>
                  <a:gd name="T38" fmla="*/ 257 w 317"/>
                  <a:gd name="T39" fmla="*/ 570 h 347"/>
                  <a:gd name="T40" fmla="*/ 253 w 317"/>
                  <a:gd name="T41" fmla="*/ 567 h 347"/>
                  <a:gd name="T42" fmla="*/ 249 w 317"/>
                  <a:gd name="T43" fmla="*/ 560 h 347"/>
                  <a:gd name="T44" fmla="*/ 238 w 317"/>
                  <a:gd name="T45" fmla="*/ 565 h 347"/>
                  <a:gd name="T46" fmla="*/ 212 w 317"/>
                  <a:gd name="T47" fmla="*/ 592 h 347"/>
                  <a:gd name="T48" fmla="*/ 194 w 317"/>
                  <a:gd name="T49" fmla="*/ 605 h 347"/>
                  <a:gd name="T50" fmla="*/ 182 w 317"/>
                  <a:gd name="T51" fmla="*/ 592 h 347"/>
                  <a:gd name="T52" fmla="*/ 173 w 317"/>
                  <a:gd name="T53" fmla="*/ 605 h 347"/>
                  <a:gd name="T54" fmla="*/ 167 w 317"/>
                  <a:gd name="T55" fmla="*/ 596 h 347"/>
                  <a:gd name="T56" fmla="*/ 157 w 317"/>
                  <a:gd name="T57" fmla="*/ 580 h 347"/>
                  <a:gd name="T58" fmla="*/ 151 w 317"/>
                  <a:gd name="T59" fmla="*/ 567 h 347"/>
                  <a:gd name="T60" fmla="*/ 141 w 317"/>
                  <a:gd name="T61" fmla="*/ 578 h 347"/>
                  <a:gd name="T62" fmla="*/ 135 w 317"/>
                  <a:gd name="T63" fmla="*/ 572 h 347"/>
                  <a:gd name="T64" fmla="*/ 110 w 317"/>
                  <a:gd name="T65" fmla="*/ 537 h 347"/>
                  <a:gd name="T66" fmla="*/ 0 w 317"/>
                  <a:gd name="T67" fmla="*/ 311 h 347"/>
                  <a:gd name="T68" fmla="*/ 89 w 317"/>
                  <a:gd name="T69" fmla="*/ 0 h 3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7"/>
                  <a:gd name="T106" fmla="*/ 0 h 347"/>
                  <a:gd name="T107" fmla="*/ 317 w 317"/>
                  <a:gd name="T108" fmla="*/ 347 h 3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7" h="347">
                    <a:moveTo>
                      <a:pt x="269" y="0"/>
                    </a:moveTo>
                    <a:lnTo>
                      <a:pt x="277" y="4"/>
                    </a:lnTo>
                    <a:lnTo>
                      <a:pt x="285" y="14"/>
                    </a:lnTo>
                    <a:lnTo>
                      <a:pt x="289" y="16"/>
                    </a:lnTo>
                    <a:lnTo>
                      <a:pt x="293" y="25"/>
                    </a:lnTo>
                    <a:lnTo>
                      <a:pt x="296" y="33"/>
                    </a:lnTo>
                    <a:lnTo>
                      <a:pt x="296" y="51"/>
                    </a:lnTo>
                    <a:lnTo>
                      <a:pt x="298" y="61"/>
                    </a:lnTo>
                    <a:lnTo>
                      <a:pt x="300" y="72"/>
                    </a:lnTo>
                    <a:lnTo>
                      <a:pt x="310" y="80"/>
                    </a:lnTo>
                    <a:lnTo>
                      <a:pt x="316" y="84"/>
                    </a:lnTo>
                    <a:lnTo>
                      <a:pt x="312" y="94"/>
                    </a:lnTo>
                    <a:lnTo>
                      <a:pt x="295" y="102"/>
                    </a:lnTo>
                    <a:lnTo>
                      <a:pt x="293" y="115"/>
                    </a:lnTo>
                    <a:lnTo>
                      <a:pt x="287" y="135"/>
                    </a:lnTo>
                    <a:lnTo>
                      <a:pt x="283" y="143"/>
                    </a:lnTo>
                    <a:lnTo>
                      <a:pt x="285" y="149"/>
                    </a:lnTo>
                    <a:lnTo>
                      <a:pt x="285" y="166"/>
                    </a:lnTo>
                    <a:lnTo>
                      <a:pt x="281" y="174"/>
                    </a:lnTo>
                    <a:lnTo>
                      <a:pt x="275" y="184"/>
                    </a:lnTo>
                    <a:lnTo>
                      <a:pt x="269" y="184"/>
                    </a:lnTo>
                    <a:lnTo>
                      <a:pt x="259" y="195"/>
                    </a:lnTo>
                    <a:lnTo>
                      <a:pt x="259" y="207"/>
                    </a:lnTo>
                    <a:lnTo>
                      <a:pt x="256" y="213"/>
                    </a:lnTo>
                    <a:lnTo>
                      <a:pt x="248" y="213"/>
                    </a:lnTo>
                    <a:lnTo>
                      <a:pt x="242" y="225"/>
                    </a:lnTo>
                    <a:lnTo>
                      <a:pt x="240" y="244"/>
                    </a:lnTo>
                    <a:lnTo>
                      <a:pt x="240" y="252"/>
                    </a:lnTo>
                    <a:lnTo>
                      <a:pt x="234" y="256"/>
                    </a:lnTo>
                    <a:lnTo>
                      <a:pt x="228" y="260"/>
                    </a:lnTo>
                    <a:lnTo>
                      <a:pt x="224" y="260"/>
                    </a:lnTo>
                    <a:lnTo>
                      <a:pt x="220" y="262"/>
                    </a:lnTo>
                    <a:lnTo>
                      <a:pt x="220" y="266"/>
                    </a:lnTo>
                    <a:lnTo>
                      <a:pt x="228" y="272"/>
                    </a:lnTo>
                    <a:lnTo>
                      <a:pt x="232" y="272"/>
                    </a:lnTo>
                    <a:lnTo>
                      <a:pt x="238" y="280"/>
                    </a:lnTo>
                    <a:lnTo>
                      <a:pt x="248" y="293"/>
                    </a:lnTo>
                    <a:lnTo>
                      <a:pt x="256" y="311"/>
                    </a:lnTo>
                    <a:lnTo>
                      <a:pt x="265" y="315"/>
                    </a:lnTo>
                    <a:lnTo>
                      <a:pt x="267" y="326"/>
                    </a:lnTo>
                    <a:lnTo>
                      <a:pt x="259" y="326"/>
                    </a:lnTo>
                    <a:lnTo>
                      <a:pt x="263" y="324"/>
                    </a:lnTo>
                    <a:lnTo>
                      <a:pt x="263" y="323"/>
                    </a:lnTo>
                    <a:lnTo>
                      <a:pt x="259" y="321"/>
                    </a:lnTo>
                    <a:lnTo>
                      <a:pt x="250" y="321"/>
                    </a:lnTo>
                    <a:lnTo>
                      <a:pt x="248" y="323"/>
                    </a:lnTo>
                    <a:lnTo>
                      <a:pt x="230" y="334"/>
                    </a:lnTo>
                    <a:lnTo>
                      <a:pt x="217" y="338"/>
                    </a:lnTo>
                    <a:lnTo>
                      <a:pt x="205" y="346"/>
                    </a:lnTo>
                    <a:lnTo>
                      <a:pt x="199" y="346"/>
                    </a:lnTo>
                    <a:lnTo>
                      <a:pt x="197" y="342"/>
                    </a:lnTo>
                    <a:lnTo>
                      <a:pt x="187" y="338"/>
                    </a:lnTo>
                    <a:lnTo>
                      <a:pt x="179" y="342"/>
                    </a:lnTo>
                    <a:lnTo>
                      <a:pt x="178" y="346"/>
                    </a:lnTo>
                    <a:lnTo>
                      <a:pt x="172" y="346"/>
                    </a:lnTo>
                    <a:lnTo>
                      <a:pt x="172" y="342"/>
                    </a:lnTo>
                    <a:lnTo>
                      <a:pt x="162" y="336"/>
                    </a:lnTo>
                    <a:lnTo>
                      <a:pt x="162" y="332"/>
                    </a:lnTo>
                    <a:lnTo>
                      <a:pt x="160" y="326"/>
                    </a:lnTo>
                    <a:lnTo>
                      <a:pt x="156" y="324"/>
                    </a:lnTo>
                    <a:lnTo>
                      <a:pt x="152" y="328"/>
                    </a:lnTo>
                    <a:lnTo>
                      <a:pt x="146" y="330"/>
                    </a:lnTo>
                    <a:lnTo>
                      <a:pt x="146" y="326"/>
                    </a:lnTo>
                    <a:lnTo>
                      <a:pt x="140" y="328"/>
                    </a:lnTo>
                    <a:lnTo>
                      <a:pt x="129" y="324"/>
                    </a:lnTo>
                    <a:lnTo>
                      <a:pt x="115" y="307"/>
                    </a:lnTo>
                    <a:lnTo>
                      <a:pt x="72" y="297"/>
                    </a:lnTo>
                    <a:lnTo>
                      <a:pt x="0" y="178"/>
                    </a:lnTo>
                    <a:lnTo>
                      <a:pt x="47" y="78"/>
                    </a:lnTo>
                    <a:lnTo>
                      <a:pt x="94" y="0"/>
                    </a:lnTo>
                    <a:lnTo>
                      <a:pt x="269"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88" name="Freeform 256"/>
              <p:cNvSpPr>
                <a:spLocks/>
              </p:cNvSpPr>
              <p:nvPr/>
            </p:nvSpPr>
            <p:spPr bwMode="ltGray">
              <a:xfrm>
                <a:off x="2847" y="2367"/>
                <a:ext cx="323" cy="397"/>
              </a:xfrm>
              <a:custGeom>
                <a:avLst/>
                <a:gdLst>
                  <a:gd name="T0" fmla="*/ 274 w 325"/>
                  <a:gd name="T1" fmla="*/ 4 h 355"/>
                  <a:gd name="T2" fmla="*/ 286 w 325"/>
                  <a:gd name="T3" fmla="*/ 28 h 355"/>
                  <a:gd name="T4" fmla="*/ 294 w 325"/>
                  <a:gd name="T5" fmla="*/ 59 h 355"/>
                  <a:gd name="T6" fmla="*/ 296 w 325"/>
                  <a:gd name="T7" fmla="*/ 107 h 355"/>
                  <a:gd name="T8" fmla="*/ 308 w 325"/>
                  <a:gd name="T9" fmla="*/ 144 h 355"/>
                  <a:gd name="T10" fmla="*/ 310 w 325"/>
                  <a:gd name="T11" fmla="*/ 168 h 355"/>
                  <a:gd name="T12" fmla="*/ 290 w 325"/>
                  <a:gd name="T13" fmla="*/ 208 h 355"/>
                  <a:gd name="T14" fmla="*/ 280 w 325"/>
                  <a:gd name="T15" fmla="*/ 255 h 355"/>
                  <a:gd name="T16" fmla="*/ 282 w 325"/>
                  <a:gd name="T17" fmla="*/ 296 h 355"/>
                  <a:gd name="T18" fmla="*/ 272 w 325"/>
                  <a:gd name="T19" fmla="*/ 329 h 355"/>
                  <a:gd name="T20" fmla="*/ 256 w 325"/>
                  <a:gd name="T21" fmla="*/ 351 h 355"/>
                  <a:gd name="T22" fmla="*/ 252 w 325"/>
                  <a:gd name="T23" fmla="*/ 381 h 355"/>
                  <a:gd name="T24" fmla="*/ 240 w 325"/>
                  <a:gd name="T25" fmla="*/ 401 h 355"/>
                  <a:gd name="T26" fmla="*/ 239 w 325"/>
                  <a:gd name="T27" fmla="*/ 452 h 355"/>
                  <a:gd name="T28" fmla="*/ 229 w 325"/>
                  <a:gd name="T29" fmla="*/ 464 h 355"/>
                  <a:gd name="T30" fmla="*/ 221 w 325"/>
                  <a:gd name="T31" fmla="*/ 469 h 355"/>
                  <a:gd name="T32" fmla="*/ 229 w 325"/>
                  <a:gd name="T33" fmla="*/ 486 h 355"/>
                  <a:gd name="T34" fmla="*/ 238 w 325"/>
                  <a:gd name="T35" fmla="*/ 500 h 355"/>
                  <a:gd name="T36" fmla="*/ 252 w 325"/>
                  <a:gd name="T37" fmla="*/ 557 h 355"/>
                  <a:gd name="T38" fmla="*/ 264 w 325"/>
                  <a:gd name="T39" fmla="*/ 584 h 355"/>
                  <a:gd name="T40" fmla="*/ 260 w 325"/>
                  <a:gd name="T41" fmla="*/ 580 h 355"/>
                  <a:gd name="T42" fmla="*/ 256 w 325"/>
                  <a:gd name="T43" fmla="*/ 574 h 355"/>
                  <a:gd name="T44" fmla="*/ 244 w 325"/>
                  <a:gd name="T45" fmla="*/ 578 h 355"/>
                  <a:gd name="T46" fmla="*/ 217 w 325"/>
                  <a:gd name="T47" fmla="*/ 605 h 355"/>
                  <a:gd name="T48" fmla="*/ 199 w 325"/>
                  <a:gd name="T49" fmla="*/ 620 h 355"/>
                  <a:gd name="T50" fmla="*/ 187 w 325"/>
                  <a:gd name="T51" fmla="*/ 605 h 355"/>
                  <a:gd name="T52" fmla="*/ 177 w 325"/>
                  <a:gd name="T53" fmla="*/ 620 h 355"/>
                  <a:gd name="T54" fmla="*/ 171 w 325"/>
                  <a:gd name="T55" fmla="*/ 612 h 355"/>
                  <a:gd name="T56" fmla="*/ 161 w 325"/>
                  <a:gd name="T57" fmla="*/ 594 h 355"/>
                  <a:gd name="T58" fmla="*/ 155 w 325"/>
                  <a:gd name="T59" fmla="*/ 580 h 355"/>
                  <a:gd name="T60" fmla="*/ 145 w 325"/>
                  <a:gd name="T61" fmla="*/ 592 h 355"/>
                  <a:gd name="T62" fmla="*/ 139 w 325"/>
                  <a:gd name="T63" fmla="*/ 588 h 355"/>
                  <a:gd name="T64" fmla="*/ 113 w 325"/>
                  <a:gd name="T65" fmla="*/ 549 h 355"/>
                  <a:gd name="T66" fmla="*/ 0 w 325"/>
                  <a:gd name="T67" fmla="*/ 319 h 355"/>
                  <a:gd name="T68" fmla="*/ 91 w 325"/>
                  <a:gd name="T69" fmla="*/ 0 h 3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5"/>
                  <a:gd name="T106" fmla="*/ 0 h 355"/>
                  <a:gd name="T107" fmla="*/ 325 w 325"/>
                  <a:gd name="T108" fmla="*/ 355 h 35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5" h="355">
                    <a:moveTo>
                      <a:pt x="276" y="0"/>
                    </a:moveTo>
                    <a:lnTo>
                      <a:pt x="284" y="4"/>
                    </a:lnTo>
                    <a:lnTo>
                      <a:pt x="292" y="14"/>
                    </a:lnTo>
                    <a:lnTo>
                      <a:pt x="296" y="16"/>
                    </a:lnTo>
                    <a:lnTo>
                      <a:pt x="300" y="26"/>
                    </a:lnTo>
                    <a:lnTo>
                      <a:pt x="304" y="34"/>
                    </a:lnTo>
                    <a:lnTo>
                      <a:pt x="304" y="52"/>
                    </a:lnTo>
                    <a:lnTo>
                      <a:pt x="306" y="62"/>
                    </a:lnTo>
                    <a:lnTo>
                      <a:pt x="308" y="74"/>
                    </a:lnTo>
                    <a:lnTo>
                      <a:pt x="318" y="82"/>
                    </a:lnTo>
                    <a:lnTo>
                      <a:pt x="324" y="86"/>
                    </a:lnTo>
                    <a:lnTo>
                      <a:pt x="320" y="96"/>
                    </a:lnTo>
                    <a:lnTo>
                      <a:pt x="302" y="104"/>
                    </a:lnTo>
                    <a:lnTo>
                      <a:pt x="300" y="118"/>
                    </a:lnTo>
                    <a:lnTo>
                      <a:pt x="294" y="138"/>
                    </a:lnTo>
                    <a:lnTo>
                      <a:pt x="290" y="146"/>
                    </a:lnTo>
                    <a:lnTo>
                      <a:pt x="292" y="152"/>
                    </a:lnTo>
                    <a:lnTo>
                      <a:pt x="292" y="170"/>
                    </a:lnTo>
                    <a:lnTo>
                      <a:pt x="288" y="178"/>
                    </a:lnTo>
                    <a:lnTo>
                      <a:pt x="282" y="188"/>
                    </a:lnTo>
                    <a:lnTo>
                      <a:pt x="276" y="188"/>
                    </a:lnTo>
                    <a:lnTo>
                      <a:pt x="266" y="200"/>
                    </a:lnTo>
                    <a:lnTo>
                      <a:pt x="266" y="212"/>
                    </a:lnTo>
                    <a:lnTo>
                      <a:pt x="262" y="218"/>
                    </a:lnTo>
                    <a:lnTo>
                      <a:pt x="254" y="218"/>
                    </a:lnTo>
                    <a:lnTo>
                      <a:pt x="248" y="230"/>
                    </a:lnTo>
                    <a:lnTo>
                      <a:pt x="246" y="250"/>
                    </a:lnTo>
                    <a:lnTo>
                      <a:pt x="246" y="258"/>
                    </a:lnTo>
                    <a:lnTo>
                      <a:pt x="240" y="262"/>
                    </a:lnTo>
                    <a:lnTo>
                      <a:pt x="234" y="266"/>
                    </a:lnTo>
                    <a:lnTo>
                      <a:pt x="230" y="266"/>
                    </a:lnTo>
                    <a:lnTo>
                      <a:pt x="226" y="268"/>
                    </a:lnTo>
                    <a:lnTo>
                      <a:pt x="226" y="272"/>
                    </a:lnTo>
                    <a:lnTo>
                      <a:pt x="234" y="278"/>
                    </a:lnTo>
                    <a:lnTo>
                      <a:pt x="238" y="278"/>
                    </a:lnTo>
                    <a:lnTo>
                      <a:pt x="244" y="286"/>
                    </a:lnTo>
                    <a:lnTo>
                      <a:pt x="254" y="300"/>
                    </a:lnTo>
                    <a:lnTo>
                      <a:pt x="262" y="318"/>
                    </a:lnTo>
                    <a:lnTo>
                      <a:pt x="272" y="322"/>
                    </a:lnTo>
                    <a:lnTo>
                      <a:pt x="274" y="334"/>
                    </a:lnTo>
                    <a:lnTo>
                      <a:pt x="266" y="334"/>
                    </a:lnTo>
                    <a:lnTo>
                      <a:pt x="270" y="332"/>
                    </a:lnTo>
                    <a:lnTo>
                      <a:pt x="270" y="330"/>
                    </a:lnTo>
                    <a:lnTo>
                      <a:pt x="266" y="328"/>
                    </a:lnTo>
                    <a:lnTo>
                      <a:pt x="256" y="328"/>
                    </a:lnTo>
                    <a:lnTo>
                      <a:pt x="254" y="330"/>
                    </a:lnTo>
                    <a:lnTo>
                      <a:pt x="236" y="342"/>
                    </a:lnTo>
                    <a:lnTo>
                      <a:pt x="222" y="346"/>
                    </a:lnTo>
                    <a:lnTo>
                      <a:pt x="210" y="354"/>
                    </a:lnTo>
                    <a:lnTo>
                      <a:pt x="204" y="354"/>
                    </a:lnTo>
                    <a:lnTo>
                      <a:pt x="202" y="350"/>
                    </a:lnTo>
                    <a:lnTo>
                      <a:pt x="192" y="346"/>
                    </a:lnTo>
                    <a:lnTo>
                      <a:pt x="184" y="350"/>
                    </a:lnTo>
                    <a:lnTo>
                      <a:pt x="182" y="354"/>
                    </a:lnTo>
                    <a:lnTo>
                      <a:pt x="176" y="354"/>
                    </a:lnTo>
                    <a:lnTo>
                      <a:pt x="176" y="350"/>
                    </a:lnTo>
                    <a:lnTo>
                      <a:pt x="166" y="344"/>
                    </a:lnTo>
                    <a:lnTo>
                      <a:pt x="166" y="340"/>
                    </a:lnTo>
                    <a:lnTo>
                      <a:pt x="164" y="334"/>
                    </a:lnTo>
                    <a:lnTo>
                      <a:pt x="160" y="332"/>
                    </a:lnTo>
                    <a:lnTo>
                      <a:pt x="156" y="336"/>
                    </a:lnTo>
                    <a:lnTo>
                      <a:pt x="150" y="338"/>
                    </a:lnTo>
                    <a:lnTo>
                      <a:pt x="150" y="334"/>
                    </a:lnTo>
                    <a:lnTo>
                      <a:pt x="144" y="336"/>
                    </a:lnTo>
                    <a:lnTo>
                      <a:pt x="132" y="332"/>
                    </a:lnTo>
                    <a:lnTo>
                      <a:pt x="118" y="314"/>
                    </a:lnTo>
                    <a:lnTo>
                      <a:pt x="74" y="304"/>
                    </a:lnTo>
                    <a:lnTo>
                      <a:pt x="0" y="182"/>
                    </a:lnTo>
                    <a:lnTo>
                      <a:pt x="48" y="80"/>
                    </a:lnTo>
                    <a:lnTo>
                      <a:pt x="96" y="0"/>
                    </a:lnTo>
                    <a:lnTo>
                      <a:pt x="27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89" name="Freeform 257"/>
              <p:cNvSpPr>
                <a:spLocks/>
              </p:cNvSpPr>
              <p:nvPr/>
            </p:nvSpPr>
            <p:spPr bwMode="ltGray">
              <a:xfrm>
                <a:off x="2728" y="2603"/>
                <a:ext cx="231" cy="144"/>
              </a:xfrm>
              <a:custGeom>
                <a:avLst/>
                <a:gdLst>
                  <a:gd name="T0" fmla="*/ 158 w 231"/>
                  <a:gd name="T1" fmla="*/ 2 h 129"/>
                  <a:gd name="T2" fmla="*/ 168 w 231"/>
                  <a:gd name="T3" fmla="*/ 26 h 129"/>
                  <a:gd name="T4" fmla="*/ 168 w 231"/>
                  <a:gd name="T5" fmla="*/ 49 h 129"/>
                  <a:gd name="T6" fmla="*/ 170 w 231"/>
                  <a:gd name="T7" fmla="*/ 71 h 129"/>
                  <a:gd name="T8" fmla="*/ 178 w 231"/>
                  <a:gd name="T9" fmla="*/ 75 h 129"/>
                  <a:gd name="T10" fmla="*/ 180 w 231"/>
                  <a:gd name="T11" fmla="*/ 81 h 129"/>
                  <a:gd name="T12" fmla="*/ 186 w 231"/>
                  <a:gd name="T13" fmla="*/ 85 h 129"/>
                  <a:gd name="T14" fmla="*/ 193 w 231"/>
                  <a:gd name="T15" fmla="*/ 93 h 129"/>
                  <a:gd name="T16" fmla="*/ 197 w 231"/>
                  <a:gd name="T17" fmla="*/ 97 h 129"/>
                  <a:gd name="T18" fmla="*/ 199 w 231"/>
                  <a:gd name="T19" fmla="*/ 105 h 129"/>
                  <a:gd name="T20" fmla="*/ 197 w 231"/>
                  <a:gd name="T21" fmla="*/ 109 h 129"/>
                  <a:gd name="T22" fmla="*/ 213 w 231"/>
                  <a:gd name="T23" fmla="*/ 131 h 129"/>
                  <a:gd name="T24" fmla="*/ 216 w 231"/>
                  <a:gd name="T25" fmla="*/ 144 h 129"/>
                  <a:gd name="T26" fmla="*/ 218 w 231"/>
                  <a:gd name="T27" fmla="*/ 156 h 129"/>
                  <a:gd name="T28" fmla="*/ 226 w 231"/>
                  <a:gd name="T29" fmla="*/ 160 h 129"/>
                  <a:gd name="T30" fmla="*/ 230 w 231"/>
                  <a:gd name="T31" fmla="*/ 170 h 129"/>
                  <a:gd name="T32" fmla="*/ 222 w 231"/>
                  <a:gd name="T33" fmla="*/ 165 h 129"/>
                  <a:gd name="T34" fmla="*/ 218 w 231"/>
                  <a:gd name="T35" fmla="*/ 170 h 129"/>
                  <a:gd name="T36" fmla="*/ 213 w 231"/>
                  <a:gd name="T37" fmla="*/ 174 h 129"/>
                  <a:gd name="T38" fmla="*/ 207 w 231"/>
                  <a:gd name="T39" fmla="*/ 174 h 129"/>
                  <a:gd name="T40" fmla="*/ 197 w 231"/>
                  <a:gd name="T41" fmla="*/ 174 h 129"/>
                  <a:gd name="T42" fmla="*/ 193 w 231"/>
                  <a:gd name="T43" fmla="*/ 180 h 129"/>
                  <a:gd name="T44" fmla="*/ 184 w 231"/>
                  <a:gd name="T45" fmla="*/ 182 h 129"/>
                  <a:gd name="T46" fmla="*/ 176 w 231"/>
                  <a:gd name="T47" fmla="*/ 182 h 129"/>
                  <a:gd name="T48" fmla="*/ 172 w 231"/>
                  <a:gd name="T49" fmla="*/ 182 h 129"/>
                  <a:gd name="T50" fmla="*/ 166 w 231"/>
                  <a:gd name="T51" fmla="*/ 184 h 129"/>
                  <a:gd name="T52" fmla="*/ 158 w 231"/>
                  <a:gd name="T53" fmla="*/ 182 h 129"/>
                  <a:gd name="T54" fmla="*/ 149 w 231"/>
                  <a:gd name="T55" fmla="*/ 182 h 129"/>
                  <a:gd name="T56" fmla="*/ 147 w 231"/>
                  <a:gd name="T57" fmla="*/ 195 h 129"/>
                  <a:gd name="T58" fmla="*/ 141 w 231"/>
                  <a:gd name="T59" fmla="*/ 203 h 129"/>
                  <a:gd name="T60" fmla="*/ 133 w 231"/>
                  <a:gd name="T61" fmla="*/ 200 h 129"/>
                  <a:gd name="T62" fmla="*/ 120 w 231"/>
                  <a:gd name="T63" fmla="*/ 192 h 129"/>
                  <a:gd name="T64" fmla="*/ 110 w 231"/>
                  <a:gd name="T65" fmla="*/ 190 h 129"/>
                  <a:gd name="T66" fmla="*/ 106 w 231"/>
                  <a:gd name="T67" fmla="*/ 182 h 129"/>
                  <a:gd name="T68" fmla="*/ 101 w 231"/>
                  <a:gd name="T69" fmla="*/ 177 h 129"/>
                  <a:gd name="T70" fmla="*/ 97 w 231"/>
                  <a:gd name="T71" fmla="*/ 174 h 129"/>
                  <a:gd name="T72" fmla="*/ 91 w 231"/>
                  <a:gd name="T73" fmla="*/ 174 h 129"/>
                  <a:gd name="T74" fmla="*/ 81 w 231"/>
                  <a:gd name="T75" fmla="*/ 195 h 129"/>
                  <a:gd name="T76" fmla="*/ 79 w 231"/>
                  <a:gd name="T77" fmla="*/ 205 h 129"/>
                  <a:gd name="T78" fmla="*/ 73 w 231"/>
                  <a:gd name="T79" fmla="*/ 212 h 129"/>
                  <a:gd name="T80" fmla="*/ 62 w 231"/>
                  <a:gd name="T81" fmla="*/ 208 h 129"/>
                  <a:gd name="T82" fmla="*/ 46 w 231"/>
                  <a:gd name="T83" fmla="*/ 205 h 129"/>
                  <a:gd name="T84" fmla="*/ 35 w 231"/>
                  <a:gd name="T85" fmla="*/ 223 h 129"/>
                  <a:gd name="T86" fmla="*/ 17 w 231"/>
                  <a:gd name="T87" fmla="*/ 223 h 129"/>
                  <a:gd name="T88" fmla="*/ 0 w 231"/>
                  <a:gd name="T89" fmla="*/ 125 h 129"/>
                  <a:gd name="T90" fmla="*/ 58 w 231"/>
                  <a:gd name="T91" fmla="*/ 51 h 129"/>
                  <a:gd name="T92" fmla="*/ 143 w 231"/>
                  <a:gd name="T93" fmla="*/ 0 h 129"/>
                  <a:gd name="T94" fmla="*/ 158 w 231"/>
                  <a:gd name="T95" fmla="*/ 2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1"/>
                  <a:gd name="T145" fmla="*/ 0 h 129"/>
                  <a:gd name="T146" fmla="*/ 231 w 231"/>
                  <a:gd name="T147" fmla="*/ 129 h 12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1" h="129">
                    <a:moveTo>
                      <a:pt x="158" y="2"/>
                    </a:moveTo>
                    <a:lnTo>
                      <a:pt x="168" y="15"/>
                    </a:lnTo>
                    <a:lnTo>
                      <a:pt x="168" y="28"/>
                    </a:lnTo>
                    <a:lnTo>
                      <a:pt x="170" y="41"/>
                    </a:lnTo>
                    <a:lnTo>
                      <a:pt x="178" y="43"/>
                    </a:lnTo>
                    <a:lnTo>
                      <a:pt x="180" y="47"/>
                    </a:lnTo>
                    <a:lnTo>
                      <a:pt x="186" y="49"/>
                    </a:lnTo>
                    <a:lnTo>
                      <a:pt x="193" y="53"/>
                    </a:lnTo>
                    <a:lnTo>
                      <a:pt x="197" y="56"/>
                    </a:lnTo>
                    <a:lnTo>
                      <a:pt x="199" y="60"/>
                    </a:lnTo>
                    <a:lnTo>
                      <a:pt x="197" y="64"/>
                    </a:lnTo>
                    <a:lnTo>
                      <a:pt x="213" y="75"/>
                    </a:lnTo>
                    <a:lnTo>
                      <a:pt x="216" y="83"/>
                    </a:lnTo>
                    <a:lnTo>
                      <a:pt x="218" y="90"/>
                    </a:lnTo>
                    <a:lnTo>
                      <a:pt x="226" y="92"/>
                    </a:lnTo>
                    <a:lnTo>
                      <a:pt x="230" y="98"/>
                    </a:lnTo>
                    <a:lnTo>
                      <a:pt x="222" y="96"/>
                    </a:lnTo>
                    <a:lnTo>
                      <a:pt x="218" y="98"/>
                    </a:lnTo>
                    <a:lnTo>
                      <a:pt x="213" y="100"/>
                    </a:lnTo>
                    <a:lnTo>
                      <a:pt x="207" y="100"/>
                    </a:lnTo>
                    <a:lnTo>
                      <a:pt x="197" y="100"/>
                    </a:lnTo>
                    <a:lnTo>
                      <a:pt x="193" y="104"/>
                    </a:lnTo>
                    <a:lnTo>
                      <a:pt x="184" y="105"/>
                    </a:lnTo>
                    <a:lnTo>
                      <a:pt x="176" y="105"/>
                    </a:lnTo>
                    <a:lnTo>
                      <a:pt x="172" y="105"/>
                    </a:lnTo>
                    <a:lnTo>
                      <a:pt x="166" y="107"/>
                    </a:lnTo>
                    <a:lnTo>
                      <a:pt x="158" y="105"/>
                    </a:lnTo>
                    <a:lnTo>
                      <a:pt x="149" y="105"/>
                    </a:lnTo>
                    <a:lnTo>
                      <a:pt x="147" y="113"/>
                    </a:lnTo>
                    <a:lnTo>
                      <a:pt x="141" y="117"/>
                    </a:lnTo>
                    <a:lnTo>
                      <a:pt x="133" y="115"/>
                    </a:lnTo>
                    <a:lnTo>
                      <a:pt x="120" y="111"/>
                    </a:lnTo>
                    <a:lnTo>
                      <a:pt x="110" y="109"/>
                    </a:lnTo>
                    <a:lnTo>
                      <a:pt x="106" y="105"/>
                    </a:lnTo>
                    <a:lnTo>
                      <a:pt x="101" y="102"/>
                    </a:lnTo>
                    <a:lnTo>
                      <a:pt x="97" y="100"/>
                    </a:lnTo>
                    <a:lnTo>
                      <a:pt x="91" y="100"/>
                    </a:lnTo>
                    <a:lnTo>
                      <a:pt x="81" y="113"/>
                    </a:lnTo>
                    <a:lnTo>
                      <a:pt x="79" y="119"/>
                    </a:lnTo>
                    <a:lnTo>
                      <a:pt x="73" y="122"/>
                    </a:lnTo>
                    <a:lnTo>
                      <a:pt x="62" y="120"/>
                    </a:lnTo>
                    <a:lnTo>
                      <a:pt x="46" y="119"/>
                    </a:lnTo>
                    <a:lnTo>
                      <a:pt x="35" y="128"/>
                    </a:lnTo>
                    <a:lnTo>
                      <a:pt x="17" y="128"/>
                    </a:lnTo>
                    <a:lnTo>
                      <a:pt x="0" y="73"/>
                    </a:lnTo>
                    <a:lnTo>
                      <a:pt x="58" y="30"/>
                    </a:lnTo>
                    <a:lnTo>
                      <a:pt x="143" y="0"/>
                    </a:lnTo>
                    <a:lnTo>
                      <a:pt x="158"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90" name="Freeform 258"/>
              <p:cNvSpPr>
                <a:spLocks/>
              </p:cNvSpPr>
              <p:nvPr/>
            </p:nvSpPr>
            <p:spPr bwMode="ltGray">
              <a:xfrm>
                <a:off x="2727" y="2602"/>
                <a:ext cx="238" cy="153"/>
              </a:xfrm>
              <a:custGeom>
                <a:avLst/>
                <a:gdLst>
                  <a:gd name="T0" fmla="*/ 159 w 239"/>
                  <a:gd name="T1" fmla="*/ 2 h 137"/>
                  <a:gd name="T2" fmla="*/ 169 w 239"/>
                  <a:gd name="T3" fmla="*/ 28 h 137"/>
                  <a:gd name="T4" fmla="*/ 169 w 239"/>
                  <a:gd name="T5" fmla="*/ 52 h 137"/>
                  <a:gd name="T6" fmla="*/ 171 w 239"/>
                  <a:gd name="T7" fmla="*/ 76 h 137"/>
                  <a:gd name="T8" fmla="*/ 179 w 239"/>
                  <a:gd name="T9" fmla="*/ 79 h 137"/>
                  <a:gd name="T10" fmla="*/ 181 w 239"/>
                  <a:gd name="T11" fmla="*/ 87 h 137"/>
                  <a:gd name="T12" fmla="*/ 187 w 239"/>
                  <a:gd name="T13" fmla="*/ 92 h 137"/>
                  <a:gd name="T14" fmla="*/ 195 w 239"/>
                  <a:gd name="T15" fmla="*/ 97 h 137"/>
                  <a:gd name="T16" fmla="*/ 199 w 239"/>
                  <a:gd name="T17" fmla="*/ 105 h 137"/>
                  <a:gd name="T18" fmla="*/ 201 w 239"/>
                  <a:gd name="T19" fmla="*/ 109 h 137"/>
                  <a:gd name="T20" fmla="*/ 199 w 239"/>
                  <a:gd name="T21" fmla="*/ 118 h 137"/>
                  <a:gd name="T22" fmla="*/ 215 w 239"/>
                  <a:gd name="T23" fmla="*/ 138 h 137"/>
                  <a:gd name="T24" fmla="*/ 219 w 239"/>
                  <a:gd name="T25" fmla="*/ 152 h 137"/>
                  <a:gd name="T26" fmla="*/ 221 w 239"/>
                  <a:gd name="T27" fmla="*/ 166 h 137"/>
                  <a:gd name="T28" fmla="*/ 229 w 239"/>
                  <a:gd name="T29" fmla="*/ 170 h 137"/>
                  <a:gd name="T30" fmla="*/ 233 w 239"/>
                  <a:gd name="T31" fmla="*/ 181 h 137"/>
                  <a:gd name="T32" fmla="*/ 225 w 239"/>
                  <a:gd name="T33" fmla="*/ 178 h 137"/>
                  <a:gd name="T34" fmla="*/ 221 w 239"/>
                  <a:gd name="T35" fmla="*/ 181 h 137"/>
                  <a:gd name="T36" fmla="*/ 215 w 239"/>
                  <a:gd name="T37" fmla="*/ 183 h 137"/>
                  <a:gd name="T38" fmla="*/ 209 w 239"/>
                  <a:gd name="T39" fmla="*/ 183 h 137"/>
                  <a:gd name="T40" fmla="*/ 199 w 239"/>
                  <a:gd name="T41" fmla="*/ 183 h 137"/>
                  <a:gd name="T42" fmla="*/ 195 w 239"/>
                  <a:gd name="T43" fmla="*/ 191 h 137"/>
                  <a:gd name="T44" fmla="*/ 185 w 239"/>
                  <a:gd name="T45" fmla="*/ 194 h 137"/>
                  <a:gd name="T46" fmla="*/ 177 w 239"/>
                  <a:gd name="T47" fmla="*/ 194 h 137"/>
                  <a:gd name="T48" fmla="*/ 173 w 239"/>
                  <a:gd name="T49" fmla="*/ 194 h 137"/>
                  <a:gd name="T50" fmla="*/ 167 w 239"/>
                  <a:gd name="T51" fmla="*/ 199 h 137"/>
                  <a:gd name="T52" fmla="*/ 159 w 239"/>
                  <a:gd name="T53" fmla="*/ 194 h 137"/>
                  <a:gd name="T54" fmla="*/ 149 w 239"/>
                  <a:gd name="T55" fmla="*/ 194 h 137"/>
                  <a:gd name="T56" fmla="*/ 147 w 239"/>
                  <a:gd name="T57" fmla="*/ 210 h 137"/>
                  <a:gd name="T58" fmla="*/ 141 w 239"/>
                  <a:gd name="T59" fmla="*/ 214 h 137"/>
                  <a:gd name="T60" fmla="*/ 133 w 239"/>
                  <a:gd name="T61" fmla="*/ 212 h 137"/>
                  <a:gd name="T62" fmla="*/ 119 w 239"/>
                  <a:gd name="T63" fmla="*/ 204 h 137"/>
                  <a:gd name="T64" fmla="*/ 114 w 239"/>
                  <a:gd name="T65" fmla="*/ 202 h 137"/>
                  <a:gd name="T66" fmla="*/ 110 w 239"/>
                  <a:gd name="T67" fmla="*/ 194 h 137"/>
                  <a:gd name="T68" fmla="*/ 104 w 239"/>
                  <a:gd name="T69" fmla="*/ 189 h 137"/>
                  <a:gd name="T70" fmla="*/ 100 w 239"/>
                  <a:gd name="T71" fmla="*/ 183 h 137"/>
                  <a:gd name="T72" fmla="*/ 94 w 239"/>
                  <a:gd name="T73" fmla="*/ 183 h 137"/>
                  <a:gd name="T74" fmla="*/ 84 w 239"/>
                  <a:gd name="T75" fmla="*/ 210 h 137"/>
                  <a:gd name="T76" fmla="*/ 82 w 239"/>
                  <a:gd name="T77" fmla="*/ 218 h 137"/>
                  <a:gd name="T78" fmla="*/ 76 w 239"/>
                  <a:gd name="T79" fmla="*/ 226 h 137"/>
                  <a:gd name="T80" fmla="*/ 64 w 239"/>
                  <a:gd name="T81" fmla="*/ 223 h 137"/>
                  <a:gd name="T82" fmla="*/ 48 w 239"/>
                  <a:gd name="T83" fmla="*/ 218 h 137"/>
                  <a:gd name="T84" fmla="*/ 36 w 239"/>
                  <a:gd name="T85" fmla="*/ 237 h 137"/>
                  <a:gd name="T86" fmla="*/ 18 w 239"/>
                  <a:gd name="T87" fmla="*/ 237 h 137"/>
                  <a:gd name="T88" fmla="*/ 0 w 239"/>
                  <a:gd name="T89" fmla="*/ 135 h 137"/>
                  <a:gd name="T90" fmla="*/ 60 w 239"/>
                  <a:gd name="T91" fmla="*/ 56 h 137"/>
                  <a:gd name="T92" fmla="*/ 143 w 239"/>
                  <a:gd name="T93" fmla="*/ 0 h 137"/>
                  <a:gd name="T94" fmla="*/ 159 w 239"/>
                  <a:gd name="T95" fmla="*/ 2 h 1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9"/>
                  <a:gd name="T145" fmla="*/ 0 h 137"/>
                  <a:gd name="T146" fmla="*/ 239 w 239"/>
                  <a:gd name="T147" fmla="*/ 137 h 1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9" h="137">
                    <a:moveTo>
                      <a:pt x="164" y="2"/>
                    </a:moveTo>
                    <a:lnTo>
                      <a:pt x="174" y="16"/>
                    </a:lnTo>
                    <a:lnTo>
                      <a:pt x="174" y="30"/>
                    </a:lnTo>
                    <a:lnTo>
                      <a:pt x="176" y="44"/>
                    </a:lnTo>
                    <a:lnTo>
                      <a:pt x="184" y="46"/>
                    </a:lnTo>
                    <a:lnTo>
                      <a:pt x="186" y="50"/>
                    </a:lnTo>
                    <a:lnTo>
                      <a:pt x="192" y="52"/>
                    </a:lnTo>
                    <a:lnTo>
                      <a:pt x="200" y="56"/>
                    </a:lnTo>
                    <a:lnTo>
                      <a:pt x="204" y="60"/>
                    </a:lnTo>
                    <a:lnTo>
                      <a:pt x="206" y="64"/>
                    </a:lnTo>
                    <a:lnTo>
                      <a:pt x="204" y="68"/>
                    </a:lnTo>
                    <a:lnTo>
                      <a:pt x="220" y="80"/>
                    </a:lnTo>
                    <a:lnTo>
                      <a:pt x="224" y="88"/>
                    </a:lnTo>
                    <a:lnTo>
                      <a:pt x="226" y="96"/>
                    </a:lnTo>
                    <a:lnTo>
                      <a:pt x="234" y="98"/>
                    </a:lnTo>
                    <a:lnTo>
                      <a:pt x="238" y="104"/>
                    </a:lnTo>
                    <a:lnTo>
                      <a:pt x="230" y="102"/>
                    </a:lnTo>
                    <a:lnTo>
                      <a:pt x="226" y="104"/>
                    </a:lnTo>
                    <a:lnTo>
                      <a:pt x="220" y="106"/>
                    </a:lnTo>
                    <a:lnTo>
                      <a:pt x="214" y="106"/>
                    </a:lnTo>
                    <a:lnTo>
                      <a:pt x="204" y="106"/>
                    </a:lnTo>
                    <a:lnTo>
                      <a:pt x="200" y="110"/>
                    </a:lnTo>
                    <a:lnTo>
                      <a:pt x="190" y="112"/>
                    </a:lnTo>
                    <a:lnTo>
                      <a:pt x="182" y="112"/>
                    </a:lnTo>
                    <a:lnTo>
                      <a:pt x="178" y="112"/>
                    </a:lnTo>
                    <a:lnTo>
                      <a:pt x="172" y="114"/>
                    </a:lnTo>
                    <a:lnTo>
                      <a:pt x="164" y="112"/>
                    </a:lnTo>
                    <a:lnTo>
                      <a:pt x="154" y="112"/>
                    </a:lnTo>
                    <a:lnTo>
                      <a:pt x="152" y="120"/>
                    </a:lnTo>
                    <a:lnTo>
                      <a:pt x="146" y="124"/>
                    </a:lnTo>
                    <a:lnTo>
                      <a:pt x="138" y="122"/>
                    </a:lnTo>
                    <a:lnTo>
                      <a:pt x="124" y="118"/>
                    </a:lnTo>
                    <a:lnTo>
                      <a:pt x="114" y="116"/>
                    </a:lnTo>
                    <a:lnTo>
                      <a:pt x="110" y="112"/>
                    </a:lnTo>
                    <a:lnTo>
                      <a:pt x="104" y="108"/>
                    </a:lnTo>
                    <a:lnTo>
                      <a:pt x="100" y="106"/>
                    </a:lnTo>
                    <a:lnTo>
                      <a:pt x="94" y="106"/>
                    </a:lnTo>
                    <a:lnTo>
                      <a:pt x="84" y="120"/>
                    </a:lnTo>
                    <a:lnTo>
                      <a:pt x="82" y="126"/>
                    </a:lnTo>
                    <a:lnTo>
                      <a:pt x="76" y="130"/>
                    </a:lnTo>
                    <a:lnTo>
                      <a:pt x="64" y="128"/>
                    </a:lnTo>
                    <a:lnTo>
                      <a:pt x="48" y="126"/>
                    </a:lnTo>
                    <a:lnTo>
                      <a:pt x="36" y="136"/>
                    </a:lnTo>
                    <a:lnTo>
                      <a:pt x="18" y="136"/>
                    </a:lnTo>
                    <a:lnTo>
                      <a:pt x="0" y="78"/>
                    </a:lnTo>
                    <a:lnTo>
                      <a:pt x="60" y="32"/>
                    </a:lnTo>
                    <a:lnTo>
                      <a:pt x="148" y="0"/>
                    </a:lnTo>
                    <a:lnTo>
                      <a:pt x="164"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91" name="Freeform 259"/>
              <p:cNvSpPr>
                <a:spLocks/>
              </p:cNvSpPr>
              <p:nvPr/>
            </p:nvSpPr>
            <p:spPr bwMode="ltGray">
              <a:xfrm>
                <a:off x="2717" y="2334"/>
                <a:ext cx="194" cy="333"/>
              </a:xfrm>
              <a:custGeom>
                <a:avLst/>
                <a:gdLst>
                  <a:gd name="T0" fmla="*/ 189 w 195"/>
                  <a:gd name="T1" fmla="*/ 152 h 297"/>
                  <a:gd name="T2" fmla="*/ 187 w 195"/>
                  <a:gd name="T3" fmla="*/ 234 h 297"/>
                  <a:gd name="T4" fmla="*/ 181 w 195"/>
                  <a:gd name="T5" fmla="*/ 234 h 297"/>
                  <a:gd name="T6" fmla="*/ 176 w 195"/>
                  <a:gd name="T7" fmla="*/ 240 h 297"/>
                  <a:gd name="T8" fmla="*/ 172 w 195"/>
                  <a:gd name="T9" fmla="*/ 237 h 297"/>
                  <a:gd name="T10" fmla="*/ 164 w 195"/>
                  <a:gd name="T11" fmla="*/ 234 h 297"/>
                  <a:gd name="T12" fmla="*/ 160 w 195"/>
                  <a:gd name="T13" fmla="*/ 237 h 297"/>
                  <a:gd name="T14" fmla="*/ 158 w 195"/>
                  <a:gd name="T15" fmla="*/ 246 h 297"/>
                  <a:gd name="T16" fmla="*/ 158 w 195"/>
                  <a:gd name="T17" fmla="*/ 251 h 297"/>
                  <a:gd name="T18" fmla="*/ 156 w 195"/>
                  <a:gd name="T19" fmla="*/ 269 h 297"/>
                  <a:gd name="T20" fmla="*/ 154 w 195"/>
                  <a:gd name="T21" fmla="*/ 288 h 297"/>
                  <a:gd name="T22" fmla="*/ 156 w 195"/>
                  <a:gd name="T23" fmla="*/ 294 h 297"/>
                  <a:gd name="T24" fmla="*/ 153 w 195"/>
                  <a:gd name="T25" fmla="*/ 307 h 297"/>
                  <a:gd name="T26" fmla="*/ 147 w 195"/>
                  <a:gd name="T27" fmla="*/ 324 h 297"/>
                  <a:gd name="T28" fmla="*/ 147 w 195"/>
                  <a:gd name="T29" fmla="*/ 346 h 297"/>
                  <a:gd name="T30" fmla="*/ 145 w 195"/>
                  <a:gd name="T31" fmla="*/ 355 h 297"/>
                  <a:gd name="T32" fmla="*/ 149 w 195"/>
                  <a:gd name="T33" fmla="*/ 362 h 297"/>
                  <a:gd name="T34" fmla="*/ 153 w 195"/>
                  <a:gd name="T35" fmla="*/ 362 h 297"/>
                  <a:gd name="T36" fmla="*/ 156 w 195"/>
                  <a:gd name="T37" fmla="*/ 369 h 297"/>
                  <a:gd name="T38" fmla="*/ 156 w 195"/>
                  <a:gd name="T39" fmla="*/ 394 h 297"/>
                  <a:gd name="T40" fmla="*/ 162 w 195"/>
                  <a:gd name="T41" fmla="*/ 400 h 297"/>
                  <a:gd name="T42" fmla="*/ 166 w 195"/>
                  <a:gd name="T43" fmla="*/ 405 h 297"/>
                  <a:gd name="T44" fmla="*/ 164 w 195"/>
                  <a:gd name="T45" fmla="*/ 418 h 297"/>
                  <a:gd name="T46" fmla="*/ 124 w 195"/>
                  <a:gd name="T47" fmla="*/ 464 h 297"/>
                  <a:gd name="T48" fmla="*/ 99 w 195"/>
                  <a:gd name="T49" fmla="*/ 478 h 297"/>
                  <a:gd name="T50" fmla="*/ 96 w 195"/>
                  <a:gd name="T51" fmla="*/ 473 h 297"/>
                  <a:gd name="T52" fmla="*/ 94 w 195"/>
                  <a:gd name="T53" fmla="*/ 480 h 297"/>
                  <a:gd name="T54" fmla="*/ 94 w 195"/>
                  <a:gd name="T55" fmla="*/ 491 h 297"/>
                  <a:gd name="T56" fmla="*/ 88 w 195"/>
                  <a:gd name="T57" fmla="*/ 493 h 297"/>
                  <a:gd name="T58" fmla="*/ 75 w 195"/>
                  <a:gd name="T59" fmla="*/ 493 h 297"/>
                  <a:gd name="T60" fmla="*/ 67 w 195"/>
                  <a:gd name="T61" fmla="*/ 499 h 297"/>
                  <a:gd name="T62" fmla="*/ 67 w 195"/>
                  <a:gd name="T63" fmla="*/ 508 h 297"/>
                  <a:gd name="T64" fmla="*/ 54 w 195"/>
                  <a:gd name="T65" fmla="*/ 512 h 297"/>
                  <a:gd name="T66" fmla="*/ 50 w 195"/>
                  <a:gd name="T67" fmla="*/ 508 h 297"/>
                  <a:gd name="T68" fmla="*/ 44 w 195"/>
                  <a:gd name="T69" fmla="*/ 517 h 297"/>
                  <a:gd name="T70" fmla="*/ 42 w 195"/>
                  <a:gd name="T71" fmla="*/ 525 h 297"/>
                  <a:gd name="T72" fmla="*/ 27 w 195"/>
                  <a:gd name="T73" fmla="*/ 512 h 297"/>
                  <a:gd name="T74" fmla="*/ 0 w 195"/>
                  <a:gd name="T75" fmla="*/ 426 h 297"/>
                  <a:gd name="T76" fmla="*/ 6 w 195"/>
                  <a:gd name="T77" fmla="*/ 219 h 297"/>
                  <a:gd name="T78" fmla="*/ 65 w 195"/>
                  <a:gd name="T79" fmla="*/ 0 h 297"/>
                  <a:gd name="T80" fmla="*/ 189 w 195"/>
                  <a:gd name="T81" fmla="*/ 152 h 2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5"/>
                  <a:gd name="T124" fmla="*/ 0 h 297"/>
                  <a:gd name="T125" fmla="*/ 195 w 195"/>
                  <a:gd name="T126" fmla="*/ 297 h 29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5" h="297">
                    <a:moveTo>
                      <a:pt x="194" y="86"/>
                    </a:moveTo>
                    <a:lnTo>
                      <a:pt x="192" y="132"/>
                    </a:lnTo>
                    <a:lnTo>
                      <a:pt x="186" y="132"/>
                    </a:lnTo>
                    <a:lnTo>
                      <a:pt x="181" y="136"/>
                    </a:lnTo>
                    <a:lnTo>
                      <a:pt x="177" y="134"/>
                    </a:lnTo>
                    <a:lnTo>
                      <a:pt x="169" y="132"/>
                    </a:lnTo>
                    <a:lnTo>
                      <a:pt x="165" y="134"/>
                    </a:lnTo>
                    <a:lnTo>
                      <a:pt x="163" y="138"/>
                    </a:lnTo>
                    <a:lnTo>
                      <a:pt x="163" y="142"/>
                    </a:lnTo>
                    <a:lnTo>
                      <a:pt x="161" y="152"/>
                    </a:lnTo>
                    <a:lnTo>
                      <a:pt x="159" y="162"/>
                    </a:lnTo>
                    <a:lnTo>
                      <a:pt x="161" y="166"/>
                    </a:lnTo>
                    <a:lnTo>
                      <a:pt x="158" y="173"/>
                    </a:lnTo>
                    <a:lnTo>
                      <a:pt x="152" y="183"/>
                    </a:lnTo>
                    <a:lnTo>
                      <a:pt x="152" y="195"/>
                    </a:lnTo>
                    <a:lnTo>
                      <a:pt x="150" y="201"/>
                    </a:lnTo>
                    <a:lnTo>
                      <a:pt x="154" y="204"/>
                    </a:lnTo>
                    <a:lnTo>
                      <a:pt x="158" y="204"/>
                    </a:lnTo>
                    <a:lnTo>
                      <a:pt x="161" y="208"/>
                    </a:lnTo>
                    <a:lnTo>
                      <a:pt x="161" y="222"/>
                    </a:lnTo>
                    <a:lnTo>
                      <a:pt x="167" y="226"/>
                    </a:lnTo>
                    <a:lnTo>
                      <a:pt x="171" y="228"/>
                    </a:lnTo>
                    <a:lnTo>
                      <a:pt x="169" y="236"/>
                    </a:lnTo>
                    <a:lnTo>
                      <a:pt x="129" y="261"/>
                    </a:lnTo>
                    <a:lnTo>
                      <a:pt x="104" y="269"/>
                    </a:lnTo>
                    <a:lnTo>
                      <a:pt x="96" y="267"/>
                    </a:lnTo>
                    <a:lnTo>
                      <a:pt x="94" y="271"/>
                    </a:lnTo>
                    <a:lnTo>
                      <a:pt x="94" y="277"/>
                    </a:lnTo>
                    <a:lnTo>
                      <a:pt x="88" y="278"/>
                    </a:lnTo>
                    <a:lnTo>
                      <a:pt x="75" y="278"/>
                    </a:lnTo>
                    <a:lnTo>
                      <a:pt x="67" y="282"/>
                    </a:lnTo>
                    <a:lnTo>
                      <a:pt x="67" y="286"/>
                    </a:lnTo>
                    <a:lnTo>
                      <a:pt x="54" y="290"/>
                    </a:lnTo>
                    <a:lnTo>
                      <a:pt x="50" y="286"/>
                    </a:lnTo>
                    <a:lnTo>
                      <a:pt x="44" y="292"/>
                    </a:lnTo>
                    <a:lnTo>
                      <a:pt x="42" y="296"/>
                    </a:lnTo>
                    <a:lnTo>
                      <a:pt x="27" y="290"/>
                    </a:lnTo>
                    <a:lnTo>
                      <a:pt x="0" y="240"/>
                    </a:lnTo>
                    <a:lnTo>
                      <a:pt x="6" y="123"/>
                    </a:lnTo>
                    <a:lnTo>
                      <a:pt x="65" y="0"/>
                    </a:lnTo>
                    <a:lnTo>
                      <a:pt x="194" y="8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92" name="Freeform 260"/>
              <p:cNvSpPr>
                <a:spLocks/>
              </p:cNvSpPr>
              <p:nvPr/>
            </p:nvSpPr>
            <p:spPr bwMode="ltGray">
              <a:xfrm>
                <a:off x="2716" y="2333"/>
                <a:ext cx="201" cy="341"/>
              </a:xfrm>
              <a:custGeom>
                <a:avLst/>
                <a:gdLst>
                  <a:gd name="T0" fmla="*/ 192 w 203"/>
                  <a:gd name="T1" fmla="*/ 154 h 305"/>
                  <a:gd name="T2" fmla="*/ 190 w 203"/>
                  <a:gd name="T3" fmla="*/ 237 h 305"/>
                  <a:gd name="T4" fmla="*/ 184 w 203"/>
                  <a:gd name="T5" fmla="*/ 237 h 305"/>
                  <a:gd name="T6" fmla="*/ 178 w 203"/>
                  <a:gd name="T7" fmla="*/ 246 h 305"/>
                  <a:gd name="T8" fmla="*/ 174 w 203"/>
                  <a:gd name="T9" fmla="*/ 240 h 305"/>
                  <a:gd name="T10" fmla="*/ 166 w 203"/>
                  <a:gd name="T11" fmla="*/ 237 h 305"/>
                  <a:gd name="T12" fmla="*/ 162 w 203"/>
                  <a:gd name="T13" fmla="*/ 240 h 305"/>
                  <a:gd name="T14" fmla="*/ 160 w 203"/>
                  <a:gd name="T15" fmla="*/ 248 h 305"/>
                  <a:gd name="T16" fmla="*/ 160 w 203"/>
                  <a:gd name="T17" fmla="*/ 254 h 305"/>
                  <a:gd name="T18" fmla="*/ 158 w 203"/>
                  <a:gd name="T19" fmla="*/ 273 h 305"/>
                  <a:gd name="T20" fmla="*/ 156 w 203"/>
                  <a:gd name="T21" fmla="*/ 292 h 305"/>
                  <a:gd name="T22" fmla="*/ 158 w 203"/>
                  <a:gd name="T23" fmla="*/ 296 h 305"/>
                  <a:gd name="T24" fmla="*/ 154 w 203"/>
                  <a:gd name="T25" fmla="*/ 310 h 305"/>
                  <a:gd name="T26" fmla="*/ 150 w 203"/>
                  <a:gd name="T27" fmla="*/ 329 h 305"/>
                  <a:gd name="T28" fmla="*/ 150 w 203"/>
                  <a:gd name="T29" fmla="*/ 350 h 305"/>
                  <a:gd name="T30" fmla="*/ 149 w 203"/>
                  <a:gd name="T31" fmla="*/ 359 h 305"/>
                  <a:gd name="T32" fmla="*/ 151 w 203"/>
                  <a:gd name="T33" fmla="*/ 368 h 305"/>
                  <a:gd name="T34" fmla="*/ 154 w 203"/>
                  <a:gd name="T35" fmla="*/ 368 h 305"/>
                  <a:gd name="T36" fmla="*/ 158 w 203"/>
                  <a:gd name="T37" fmla="*/ 373 h 305"/>
                  <a:gd name="T38" fmla="*/ 158 w 203"/>
                  <a:gd name="T39" fmla="*/ 399 h 305"/>
                  <a:gd name="T40" fmla="*/ 164 w 203"/>
                  <a:gd name="T41" fmla="*/ 405 h 305"/>
                  <a:gd name="T42" fmla="*/ 168 w 203"/>
                  <a:gd name="T43" fmla="*/ 410 h 305"/>
                  <a:gd name="T44" fmla="*/ 166 w 203"/>
                  <a:gd name="T45" fmla="*/ 424 h 305"/>
                  <a:gd name="T46" fmla="*/ 129 w 203"/>
                  <a:gd name="T47" fmla="*/ 468 h 305"/>
                  <a:gd name="T48" fmla="*/ 103 w 203"/>
                  <a:gd name="T49" fmla="*/ 483 h 305"/>
                  <a:gd name="T50" fmla="*/ 95 w 203"/>
                  <a:gd name="T51" fmla="*/ 477 h 305"/>
                  <a:gd name="T52" fmla="*/ 93 w 203"/>
                  <a:gd name="T53" fmla="*/ 486 h 305"/>
                  <a:gd name="T54" fmla="*/ 93 w 203"/>
                  <a:gd name="T55" fmla="*/ 498 h 305"/>
                  <a:gd name="T56" fmla="*/ 87 w 203"/>
                  <a:gd name="T57" fmla="*/ 500 h 305"/>
                  <a:gd name="T58" fmla="*/ 73 w 203"/>
                  <a:gd name="T59" fmla="*/ 500 h 305"/>
                  <a:gd name="T60" fmla="*/ 65 w 203"/>
                  <a:gd name="T61" fmla="*/ 506 h 305"/>
                  <a:gd name="T62" fmla="*/ 65 w 203"/>
                  <a:gd name="T63" fmla="*/ 514 h 305"/>
                  <a:gd name="T64" fmla="*/ 51 w 203"/>
                  <a:gd name="T65" fmla="*/ 520 h 305"/>
                  <a:gd name="T66" fmla="*/ 50 w 203"/>
                  <a:gd name="T67" fmla="*/ 514 h 305"/>
                  <a:gd name="T68" fmla="*/ 46 w 203"/>
                  <a:gd name="T69" fmla="*/ 523 h 305"/>
                  <a:gd name="T70" fmla="*/ 44 w 203"/>
                  <a:gd name="T71" fmla="*/ 531 h 305"/>
                  <a:gd name="T72" fmla="*/ 28 w 203"/>
                  <a:gd name="T73" fmla="*/ 520 h 305"/>
                  <a:gd name="T74" fmla="*/ 0 w 203"/>
                  <a:gd name="T75" fmla="*/ 428 h 305"/>
                  <a:gd name="T76" fmla="*/ 6 w 203"/>
                  <a:gd name="T77" fmla="*/ 221 h 305"/>
                  <a:gd name="T78" fmla="*/ 63 w 203"/>
                  <a:gd name="T79" fmla="*/ 0 h 305"/>
                  <a:gd name="T80" fmla="*/ 192 w 203"/>
                  <a:gd name="T81" fmla="*/ 154 h 3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3"/>
                  <a:gd name="T124" fmla="*/ 0 h 305"/>
                  <a:gd name="T125" fmla="*/ 203 w 203"/>
                  <a:gd name="T126" fmla="*/ 305 h 30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3" h="305">
                    <a:moveTo>
                      <a:pt x="202" y="88"/>
                    </a:moveTo>
                    <a:lnTo>
                      <a:pt x="200" y="136"/>
                    </a:lnTo>
                    <a:lnTo>
                      <a:pt x="194" y="136"/>
                    </a:lnTo>
                    <a:lnTo>
                      <a:pt x="188" y="140"/>
                    </a:lnTo>
                    <a:lnTo>
                      <a:pt x="184" y="138"/>
                    </a:lnTo>
                    <a:lnTo>
                      <a:pt x="176" y="136"/>
                    </a:lnTo>
                    <a:lnTo>
                      <a:pt x="172" y="138"/>
                    </a:lnTo>
                    <a:lnTo>
                      <a:pt x="170" y="142"/>
                    </a:lnTo>
                    <a:lnTo>
                      <a:pt x="170" y="146"/>
                    </a:lnTo>
                    <a:lnTo>
                      <a:pt x="168" y="156"/>
                    </a:lnTo>
                    <a:lnTo>
                      <a:pt x="166" y="166"/>
                    </a:lnTo>
                    <a:lnTo>
                      <a:pt x="168" y="170"/>
                    </a:lnTo>
                    <a:lnTo>
                      <a:pt x="164" y="178"/>
                    </a:lnTo>
                    <a:lnTo>
                      <a:pt x="158" y="188"/>
                    </a:lnTo>
                    <a:lnTo>
                      <a:pt x="158" y="200"/>
                    </a:lnTo>
                    <a:lnTo>
                      <a:pt x="156" y="206"/>
                    </a:lnTo>
                    <a:lnTo>
                      <a:pt x="160" y="210"/>
                    </a:lnTo>
                    <a:lnTo>
                      <a:pt x="164" y="210"/>
                    </a:lnTo>
                    <a:lnTo>
                      <a:pt x="168" y="214"/>
                    </a:lnTo>
                    <a:lnTo>
                      <a:pt x="168" y="228"/>
                    </a:lnTo>
                    <a:lnTo>
                      <a:pt x="174" y="232"/>
                    </a:lnTo>
                    <a:lnTo>
                      <a:pt x="178" y="234"/>
                    </a:lnTo>
                    <a:lnTo>
                      <a:pt x="176" y="242"/>
                    </a:lnTo>
                    <a:lnTo>
                      <a:pt x="134" y="268"/>
                    </a:lnTo>
                    <a:lnTo>
                      <a:pt x="108" y="276"/>
                    </a:lnTo>
                    <a:lnTo>
                      <a:pt x="100" y="274"/>
                    </a:lnTo>
                    <a:lnTo>
                      <a:pt x="98" y="278"/>
                    </a:lnTo>
                    <a:lnTo>
                      <a:pt x="98" y="284"/>
                    </a:lnTo>
                    <a:lnTo>
                      <a:pt x="92" y="286"/>
                    </a:lnTo>
                    <a:lnTo>
                      <a:pt x="78" y="286"/>
                    </a:lnTo>
                    <a:lnTo>
                      <a:pt x="70" y="290"/>
                    </a:lnTo>
                    <a:lnTo>
                      <a:pt x="70" y="294"/>
                    </a:lnTo>
                    <a:lnTo>
                      <a:pt x="56" y="298"/>
                    </a:lnTo>
                    <a:lnTo>
                      <a:pt x="52" y="294"/>
                    </a:lnTo>
                    <a:lnTo>
                      <a:pt x="46" y="300"/>
                    </a:lnTo>
                    <a:lnTo>
                      <a:pt x="44" y="304"/>
                    </a:lnTo>
                    <a:lnTo>
                      <a:pt x="28" y="298"/>
                    </a:lnTo>
                    <a:lnTo>
                      <a:pt x="0" y="246"/>
                    </a:lnTo>
                    <a:lnTo>
                      <a:pt x="6" y="126"/>
                    </a:lnTo>
                    <a:lnTo>
                      <a:pt x="68" y="0"/>
                    </a:lnTo>
                    <a:lnTo>
                      <a:pt x="202" y="8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93" name="Freeform 261"/>
              <p:cNvSpPr>
                <a:spLocks/>
              </p:cNvSpPr>
              <p:nvPr/>
            </p:nvSpPr>
            <p:spPr bwMode="ltGray">
              <a:xfrm>
                <a:off x="2624" y="2553"/>
                <a:ext cx="140" cy="233"/>
              </a:xfrm>
              <a:custGeom>
                <a:avLst/>
                <a:gdLst>
                  <a:gd name="T0" fmla="*/ 103 w 141"/>
                  <a:gd name="T1" fmla="*/ 0 h 209"/>
                  <a:gd name="T2" fmla="*/ 111 w 141"/>
                  <a:gd name="T3" fmla="*/ 2 h 209"/>
                  <a:gd name="T4" fmla="*/ 113 w 141"/>
                  <a:gd name="T5" fmla="*/ 11 h 209"/>
                  <a:gd name="T6" fmla="*/ 117 w 141"/>
                  <a:gd name="T7" fmla="*/ 11 h 209"/>
                  <a:gd name="T8" fmla="*/ 125 w 141"/>
                  <a:gd name="T9" fmla="*/ 31 h 209"/>
                  <a:gd name="T10" fmla="*/ 127 w 141"/>
                  <a:gd name="T11" fmla="*/ 41 h 209"/>
                  <a:gd name="T12" fmla="*/ 123 w 141"/>
                  <a:gd name="T13" fmla="*/ 58 h 209"/>
                  <a:gd name="T14" fmla="*/ 125 w 141"/>
                  <a:gd name="T15" fmla="*/ 72 h 209"/>
                  <a:gd name="T16" fmla="*/ 125 w 141"/>
                  <a:gd name="T17" fmla="*/ 79 h 209"/>
                  <a:gd name="T18" fmla="*/ 125 w 141"/>
                  <a:gd name="T19" fmla="*/ 96 h 209"/>
                  <a:gd name="T20" fmla="*/ 105 w 141"/>
                  <a:gd name="T21" fmla="*/ 94 h 209"/>
                  <a:gd name="T22" fmla="*/ 103 w 141"/>
                  <a:gd name="T23" fmla="*/ 107 h 209"/>
                  <a:gd name="T24" fmla="*/ 133 w 141"/>
                  <a:gd name="T25" fmla="*/ 162 h 209"/>
                  <a:gd name="T26" fmla="*/ 129 w 141"/>
                  <a:gd name="T27" fmla="*/ 176 h 209"/>
                  <a:gd name="T28" fmla="*/ 125 w 141"/>
                  <a:gd name="T29" fmla="*/ 183 h 209"/>
                  <a:gd name="T30" fmla="*/ 123 w 141"/>
                  <a:gd name="T31" fmla="*/ 200 h 209"/>
                  <a:gd name="T32" fmla="*/ 119 w 141"/>
                  <a:gd name="T33" fmla="*/ 206 h 209"/>
                  <a:gd name="T34" fmla="*/ 117 w 141"/>
                  <a:gd name="T35" fmla="*/ 216 h 209"/>
                  <a:gd name="T36" fmla="*/ 111 w 141"/>
                  <a:gd name="T37" fmla="*/ 225 h 209"/>
                  <a:gd name="T38" fmla="*/ 109 w 141"/>
                  <a:gd name="T39" fmla="*/ 239 h 209"/>
                  <a:gd name="T40" fmla="*/ 109 w 141"/>
                  <a:gd name="T41" fmla="*/ 244 h 209"/>
                  <a:gd name="T42" fmla="*/ 111 w 141"/>
                  <a:gd name="T43" fmla="*/ 258 h 209"/>
                  <a:gd name="T44" fmla="*/ 117 w 141"/>
                  <a:gd name="T45" fmla="*/ 272 h 209"/>
                  <a:gd name="T46" fmla="*/ 119 w 141"/>
                  <a:gd name="T47" fmla="*/ 285 h 209"/>
                  <a:gd name="T48" fmla="*/ 123 w 141"/>
                  <a:gd name="T49" fmla="*/ 303 h 209"/>
                  <a:gd name="T50" fmla="*/ 127 w 141"/>
                  <a:gd name="T51" fmla="*/ 311 h 209"/>
                  <a:gd name="T52" fmla="*/ 133 w 141"/>
                  <a:gd name="T53" fmla="*/ 321 h 209"/>
                  <a:gd name="T54" fmla="*/ 131 w 141"/>
                  <a:gd name="T55" fmla="*/ 346 h 209"/>
                  <a:gd name="T56" fmla="*/ 135 w 141"/>
                  <a:gd name="T57" fmla="*/ 350 h 209"/>
                  <a:gd name="T58" fmla="*/ 133 w 141"/>
                  <a:gd name="T59" fmla="*/ 359 h 209"/>
                  <a:gd name="T60" fmla="*/ 125 w 141"/>
                  <a:gd name="T61" fmla="*/ 350 h 209"/>
                  <a:gd name="T62" fmla="*/ 117 w 141"/>
                  <a:gd name="T63" fmla="*/ 348 h 209"/>
                  <a:gd name="T64" fmla="*/ 113 w 141"/>
                  <a:gd name="T65" fmla="*/ 348 h 209"/>
                  <a:gd name="T66" fmla="*/ 105 w 141"/>
                  <a:gd name="T67" fmla="*/ 346 h 209"/>
                  <a:gd name="T68" fmla="*/ 105 w 141"/>
                  <a:gd name="T69" fmla="*/ 338 h 209"/>
                  <a:gd name="T70" fmla="*/ 101 w 141"/>
                  <a:gd name="T71" fmla="*/ 338 h 209"/>
                  <a:gd name="T72" fmla="*/ 99 w 141"/>
                  <a:gd name="T73" fmla="*/ 340 h 209"/>
                  <a:gd name="T74" fmla="*/ 81 w 141"/>
                  <a:gd name="T75" fmla="*/ 340 h 209"/>
                  <a:gd name="T76" fmla="*/ 79 w 141"/>
                  <a:gd name="T77" fmla="*/ 331 h 209"/>
                  <a:gd name="T78" fmla="*/ 75 w 141"/>
                  <a:gd name="T79" fmla="*/ 331 h 209"/>
                  <a:gd name="T80" fmla="*/ 71 w 141"/>
                  <a:gd name="T81" fmla="*/ 334 h 209"/>
                  <a:gd name="T82" fmla="*/ 68 w 141"/>
                  <a:gd name="T83" fmla="*/ 334 h 209"/>
                  <a:gd name="T84" fmla="*/ 62 w 141"/>
                  <a:gd name="T85" fmla="*/ 334 h 209"/>
                  <a:gd name="T86" fmla="*/ 58 w 141"/>
                  <a:gd name="T87" fmla="*/ 331 h 209"/>
                  <a:gd name="T88" fmla="*/ 52 w 141"/>
                  <a:gd name="T89" fmla="*/ 334 h 209"/>
                  <a:gd name="T90" fmla="*/ 34 w 141"/>
                  <a:gd name="T91" fmla="*/ 334 h 209"/>
                  <a:gd name="T92" fmla="*/ 28 w 141"/>
                  <a:gd name="T93" fmla="*/ 338 h 209"/>
                  <a:gd name="T94" fmla="*/ 24 w 141"/>
                  <a:gd name="T95" fmla="*/ 331 h 209"/>
                  <a:gd name="T96" fmla="*/ 22 w 141"/>
                  <a:gd name="T97" fmla="*/ 321 h 209"/>
                  <a:gd name="T98" fmla="*/ 24 w 141"/>
                  <a:gd name="T99" fmla="*/ 313 h 209"/>
                  <a:gd name="T100" fmla="*/ 26 w 141"/>
                  <a:gd name="T101" fmla="*/ 300 h 209"/>
                  <a:gd name="T102" fmla="*/ 22 w 141"/>
                  <a:gd name="T103" fmla="*/ 289 h 209"/>
                  <a:gd name="T104" fmla="*/ 20 w 141"/>
                  <a:gd name="T105" fmla="*/ 285 h 209"/>
                  <a:gd name="T106" fmla="*/ 20 w 141"/>
                  <a:gd name="T107" fmla="*/ 280 h 209"/>
                  <a:gd name="T108" fmla="*/ 12 w 141"/>
                  <a:gd name="T109" fmla="*/ 272 h 209"/>
                  <a:gd name="T110" fmla="*/ 4 w 141"/>
                  <a:gd name="T111" fmla="*/ 261 h 209"/>
                  <a:gd name="T112" fmla="*/ 0 w 141"/>
                  <a:gd name="T113" fmla="*/ 244 h 209"/>
                  <a:gd name="T114" fmla="*/ 20 w 141"/>
                  <a:gd name="T115" fmla="*/ 165 h 209"/>
                  <a:gd name="T116" fmla="*/ 103 w 141"/>
                  <a:gd name="T117" fmla="*/ 0 h 2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1"/>
                  <a:gd name="T178" fmla="*/ 0 h 209"/>
                  <a:gd name="T179" fmla="*/ 141 w 141"/>
                  <a:gd name="T180" fmla="*/ 209 h 2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1" h="209">
                    <a:moveTo>
                      <a:pt x="108" y="0"/>
                    </a:moveTo>
                    <a:lnTo>
                      <a:pt x="116" y="2"/>
                    </a:lnTo>
                    <a:lnTo>
                      <a:pt x="118" y="6"/>
                    </a:lnTo>
                    <a:lnTo>
                      <a:pt x="122" y="6"/>
                    </a:lnTo>
                    <a:lnTo>
                      <a:pt x="130" y="18"/>
                    </a:lnTo>
                    <a:lnTo>
                      <a:pt x="132" y="24"/>
                    </a:lnTo>
                    <a:lnTo>
                      <a:pt x="128" y="34"/>
                    </a:lnTo>
                    <a:lnTo>
                      <a:pt x="130" y="42"/>
                    </a:lnTo>
                    <a:lnTo>
                      <a:pt x="130" y="46"/>
                    </a:lnTo>
                    <a:lnTo>
                      <a:pt x="130" y="56"/>
                    </a:lnTo>
                    <a:lnTo>
                      <a:pt x="110" y="54"/>
                    </a:lnTo>
                    <a:lnTo>
                      <a:pt x="108" y="62"/>
                    </a:lnTo>
                    <a:lnTo>
                      <a:pt x="138" y="94"/>
                    </a:lnTo>
                    <a:lnTo>
                      <a:pt x="134" y="102"/>
                    </a:lnTo>
                    <a:lnTo>
                      <a:pt x="130" y="106"/>
                    </a:lnTo>
                    <a:lnTo>
                      <a:pt x="128" y="116"/>
                    </a:lnTo>
                    <a:lnTo>
                      <a:pt x="124" y="120"/>
                    </a:lnTo>
                    <a:lnTo>
                      <a:pt x="122" y="126"/>
                    </a:lnTo>
                    <a:lnTo>
                      <a:pt x="116" y="130"/>
                    </a:lnTo>
                    <a:lnTo>
                      <a:pt x="114" y="138"/>
                    </a:lnTo>
                    <a:lnTo>
                      <a:pt x="114" y="142"/>
                    </a:lnTo>
                    <a:lnTo>
                      <a:pt x="116" y="150"/>
                    </a:lnTo>
                    <a:lnTo>
                      <a:pt x="122" y="158"/>
                    </a:lnTo>
                    <a:lnTo>
                      <a:pt x="124" y="166"/>
                    </a:lnTo>
                    <a:lnTo>
                      <a:pt x="128" y="176"/>
                    </a:lnTo>
                    <a:lnTo>
                      <a:pt x="132" y="180"/>
                    </a:lnTo>
                    <a:lnTo>
                      <a:pt x="138" y="186"/>
                    </a:lnTo>
                    <a:lnTo>
                      <a:pt x="136" y="200"/>
                    </a:lnTo>
                    <a:lnTo>
                      <a:pt x="140" y="204"/>
                    </a:lnTo>
                    <a:lnTo>
                      <a:pt x="138" y="208"/>
                    </a:lnTo>
                    <a:lnTo>
                      <a:pt x="130" y="204"/>
                    </a:lnTo>
                    <a:lnTo>
                      <a:pt x="122" y="202"/>
                    </a:lnTo>
                    <a:lnTo>
                      <a:pt x="118" y="202"/>
                    </a:lnTo>
                    <a:lnTo>
                      <a:pt x="110" y="200"/>
                    </a:lnTo>
                    <a:lnTo>
                      <a:pt x="110" y="196"/>
                    </a:lnTo>
                    <a:lnTo>
                      <a:pt x="106" y="196"/>
                    </a:lnTo>
                    <a:lnTo>
                      <a:pt x="104" y="198"/>
                    </a:lnTo>
                    <a:lnTo>
                      <a:pt x="86" y="198"/>
                    </a:lnTo>
                    <a:lnTo>
                      <a:pt x="84" y="192"/>
                    </a:lnTo>
                    <a:lnTo>
                      <a:pt x="80" y="192"/>
                    </a:lnTo>
                    <a:lnTo>
                      <a:pt x="76" y="194"/>
                    </a:lnTo>
                    <a:lnTo>
                      <a:pt x="68" y="194"/>
                    </a:lnTo>
                    <a:lnTo>
                      <a:pt x="62" y="194"/>
                    </a:lnTo>
                    <a:lnTo>
                      <a:pt x="58" y="192"/>
                    </a:lnTo>
                    <a:lnTo>
                      <a:pt x="52" y="194"/>
                    </a:lnTo>
                    <a:lnTo>
                      <a:pt x="34" y="194"/>
                    </a:lnTo>
                    <a:lnTo>
                      <a:pt x="28" y="196"/>
                    </a:lnTo>
                    <a:lnTo>
                      <a:pt x="24" y="192"/>
                    </a:lnTo>
                    <a:lnTo>
                      <a:pt x="22" y="186"/>
                    </a:lnTo>
                    <a:lnTo>
                      <a:pt x="24" y="182"/>
                    </a:lnTo>
                    <a:lnTo>
                      <a:pt x="26" y="174"/>
                    </a:lnTo>
                    <a:lnTo>
                      <a:pt x="22" y="168"/>
                    </a:lnTo>
                    <a:lnTo>
                      <a:pt x="20" y="166"/>
                    </a:lnTo>
                    <a:lnTo>
                      <a:pt x="20" y="162"/>
                    </a:lnTo>
                    <a:lnTo>
                      <a:pt x="12" y="158"/>
                    </a:lnTo>
                    <a:lnTo>
                      <a:pt x="4" y="152"/>
                    </a:lnTo>
                    <a:lnTo>
                      <a:pt x="0" y="142"/>
                    </a:lnTo>
                    <a:lnTo>
                      <a:pt x="20" y="96"/>
                    </a:lnTo>
                    <a:lnTo>
                      <a:pt x="10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94" name="Freeform 262"/>
              <p:cNvSpPr>
                <a:spLocks/>
              </p:cNvSpPr>
              <p:nvPr/>
            </p:nvSpPr>
            <p:spPr bwMode="ltGray">
              <a:xfrm>
                <a:off x="2519" y="2517"/>
                <a:ext cx="227" cy="204"/>
              </a:xfrm>
              <a:custGeom>
                <a:avLst/>
                <a:gdLst>
                  <a:gd name="T0" fmla="*/ 198 w 229"/>
                  <a:gd name="T1" fmla="*/ 35 h 183"/>
                  <a:gd name="T2" fmla="*/ 206 w 229"/>
                  <a:gd name="T3" fmla="*/ 45 h 183"/>
                  <a:gd name="T4" fmla="*/ 210 w 229"/>
                  <a:gd name="T5" fmla="*/ 56 h 183"/>
                  <a:gd name="T6" fmla="*/ 210 w 229"/>
                  <a:gd name="T7" fmla="*/ 69 h 183"/>
                  <a:gd name="T8" fmla="*/ 214 w 229"/>
                  <a:gd name="T9" fmla="*/ 76 h 183"/>
                  <a:gd name="T10" fmla="*/ 218 w 229"/>
                  <a:gd name="T11" fmla="*/ 86 h 183"/>
                  <a:gd name="T12" fmla="*/ 218 w 229"/>
                  <a:gd name="T13" fmla="*/ 96 h 183"/>
                  <a:gd name="T14" fmla="*/ 214 w 229"/>
                  <a:gd name="T15" fmla="*/ 105 h 183"/>
                  <a:gd name="T16" fmla="*/ 210 w 229"/>
                  <a:gd name="T17" fmla="*/ 109 h 183"/>
                  <a:gd name="T18" fmla="*/ 202 w 229"/>
                  <a:gd name="T19" fmla="*/ 123 h 183"/>
                  <a:gd name="T20" fmla="*/ 202 w 229"/>
                  <a:gd name="T21" fmla="*/ 126 h 183"/>
                  <a:gd name="T22" fmla="*/ 196 w 229"/>
                  <a:gd name="T23" fmla="*/ 140 h 183"/>
                  <a:gd name="T24" fmla="*/ 194 w 229"/>
                  <a:gd name="T25" fmla="*/ 148 h 183"/>
                  <a:gd name="T26" fmla="*/ 194 w 229"/>
                  <a:gd name="T27" fmla="*/ 154 h 183"/>
                  <a:gd name="T28" fmla="*/ 186 w 229"/>
                  <a:gd name="T29" fmla="*/ 169 h 183"/>
                  <a:gd name="T30" fmla="*/ 184 w 229"/>
                  <a:gd name="T31" fmla="*/ 176 h 183"/>
                  <a:gd name="T32" fmla="*/ 176 w 229"/>
                  <a:gd name="T33" fmla="*/ 183 h 183"/>
                  <a:gd name="T34" fmla="*/ 174 w 229"/>
                  <a:gd name="T35" fmla="*/ 185 h 183"/>
                  <a:gd name="T36" fmla="*/ 170 w 229"/>
                  <a:gd name="T37" fmla="*/ 200 h 183"/>
                  <a:gd name="T38" fmla="*/ 168 w 229"/>
                  <a:gd name="T39" fmla="*/ 216 h 183"/>
                  <a:gd name="T40" fmla="*/ 167 w 229"/>
                  <a:gd name="T41" fmla="*/ 220 h 183"/>
                  <a:gd name="T42" fmla="*/ 166 w 229"/>
                  <a:gd name="T43" fmla="*/ 230 h 183"/>
                  <a:gd name="T44" fmla="*/ 163 w 229"/>
                  <a:gd name="T45" fmla="*/ 239 h 183"/>
                  <a:gd name="T46" fmla="*/ 163 w 229"/>
                  <a:gd name="T47" fmla="*/ 249 h 183"/>
                  <a:gd name="T48" fmla="*/ 159 w 229"/>
                  <a:gd name="T49" fmla="*/ 249 h 183"/>
                  <a:gd name="T50" fmla="*/ 155 w 229"/>
                  <a:gd name="T51" fmla="*/ 249 h 183"/>
                  <a:gd name="T52" fmla="*/ 153 w 229"/>
                  <a:gd name="T53" fmla="*/ 241 h 183"/>
                  <a:gd name="T54" fmla="*/ 153 w 229"/>
                  <a:gd name="T55" fmla="*/ 239 h 183"/>
                  <a:gd name="T56" fmla="*/ 145 w 229"/>
                  <a:gd name="T57" fmla="*/ 234 h 183"/>
                  <a:gd name="T58" fmla="*/ 145 w 229"/>
                  <a:gd name="T59" fmla="*/ 239 h 183"/>
                  <a:gd name="T60" fmla="*/ 141 w 229"/>
                  <a:gd name="T61" fmla="*/ 239 h 183"/>
                  <a:gd name="T62" fmla="*/ 139 w 229"/>
                  <a:gd name="T63" fmla="*/ 230 h 183"/>
                  <a:gd name="T64" fmla="*/ 137 w 229"/>
                  <a:gd name="T65" fmla="*/ 230 h 183"/>
                  <a:gd name="T66" fmla="*/ 127 w 229"/>
                  <a:gd name="T67" fmla="*/ 241 h 183"/>
                  <a:gd name="T68" fmla="*/ 127 w 229"/>
                  <a:gd name="T69" fmla="*/ 249 h 183"/>
                  <a:gd name="T70" fmla="*/ 111 w 229"/>
                  <a:gd name="T71" fmla="*/ 269 h 183"/>
                  <a:gd name="T72" fmla="*/ 107 w 229"/>
                  <a:gd name="T73" fmla="*/ 285 h 183"/>
                  <a:gd name="T74" fmla="*/ 103 w 229"/>
                  <a:gd name="T75" fmla="*/ 302 h 183"/>
                  <a:gd name="T76" fmla="*/ 89 w 229"/>
                  <a:gd name="T77" fmla="*/ 311 h 183"/>
                  <a:gd name="T78" fmla="*/ 79 w 229"/>
                  <a:gd name="T79" fmla="*/ 305 h 183"/>
                  <a:gd name="T80" fmla="*/ 65 w 229"/>
                  <a:gd name="T81" fmla="*/ 311 h 183"/>
                  <a:gd name="T82" fmla="*/ 59 w 229"/>
                  <a:gd name="T83" fmla="*/ 313 h 183"/>
                  <a:gd name="T84" fmla="*/ 57 w 229"/>
                  <a:gd name="T85" fmla="*/ 311 h 183"/>
                  <a:gd name="T86" fmla="*/ 56 w 229"/>
                  <a:gd name="T87" fmla="*/ 305 h 183"/>
                  <a:gd name="T88" fmla="*/ 48 w 229"/>
                  <a:gd name="T89" fmla="*/ 282 h 183"/>
                  <a:gd name="T90" fmla="*/ 48 w 229"/>
                  <a:gd name="T91" fmla="*/ 271 h 183"/>
                  <a:gd name="T92" fmla="*/ 42 w 229"/>
                  <a:gd name="T93" fmla="*/ 255 h 183"/>
                  <a:gd name="T94" fmla="*/ 38 w 229"/>
                  <a:gd name="T95" fmla="*/ 252 h 183"/>
                  <a:gd name="T96" fmla="*/ 28 w 229"/>
                  <a:gd name="T97" fmla="*/ 241 h 183"/>
                  <a:gd name="T98" fmla="*/ 6 w 229"/>
                  <a:gd name="T99" fmla="*/ 239 h 183"/>
                  <a:gd name="T100" fmla="*/ 0 w 229"/>
                  <a:gd name="T101" fmla="*/ 230 h 183"/>
                  <a:gd name="T102" fmla="*/ 4 w 229"/>
                  <a:gd name="T103" fmla="*/ 109 h 183"/>
                  <a:gd name="T104" fmla="*/ 48 w 229"/>
                  <a:gd name="T105" fmla="*/ 0 h 183"/>
                  <a:gd name="T106" fmla="*/ 135 w 229"/>
                  <a:gd name="T107" fmla="*/ 28 h 183"/>
                  <a:gd name="T108" fmla="*/ 198 w 229"/>
                  <a:gd name="T109" fmla="*/ 35 h 1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29"/>
                  <a:gd name="T166" fmla="*/ 0 h 183"/>
                  <a:gd name="T167" fmla="*/ 229 w 229"/>
                  <a:gd name="T168" fmla="*/ 183 h 18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29" h="183">
                    <a:moveTo>
                      <a:pt x="208" y="20"/>
                    </a:moveTo>
                    <a:lnTo>
                      <a:pt x="216" y="26"/>
                    </a:lnTo>
                    <a:lnTo>
                      <a:pt x="220" y="32"/>
                    </a:lnTo>
                    <a:lnTo>
                      <a:pt x="220" y="40"/>
                    </a:lnTo>
                    <a:lnTo>
                      <a:pt x="224" y="44"/>
                    </a:lnTo>
                    <a:lnTo>
                      <a:pt x="228" y="50"/>
                    </a:lnTo>
                    <a:lnTo>
                      <a:pt x="228" y="56"/>
                    </a:lnTo>
                    <a:lnTo>
                      <a:pt x="224" y="60"/>
                    </a:lnTo>
                    <a:lnTo>
                      <a:pt x="220" y="64"/>
                    </a:lnTo>
                    <a:lnTo>
                      <a:pt x="212" y="72"/>
                    </a:lnTo>
                    <a:lnTo>
                      <a:pt x="212" y="74"/>
                    </a:lnTo>
                    <a:lnTo>
                      <a:pt x="206" y="82"/>
                    </a:lnTo>
                    <a:lnTo>
                      <a:pt x="204" y="86"/>
                    </a:lnTo>
                    <a:lnTo>
                      <a:pt x="204" y="90"/>
                    </a:lnTo>
                    <a:lnTo>
                      <a:pt x="196" y="98"/>
                    </a:lnTo>
                    <a:lnTo>
                      <a:pt x="194" y="102"/>
                    </a:lnTo>
                    <a:lnTo>
                      <a:pt x="186" y="106"/>
                    </a:lnTo>
                    <a:lnTo>
                      <a:pt x="184" y="108"/>
                    </a:lnTo>
                    <a:lnTo>
                      <a:pt x="180" y="116"/>
                    </a:lnTo>
                    <a:lnTo>
                      <a:pt x="176" y="126"/>
                    </a:lnTo>
                    <a:lnTo>
                      <a:pt x="174" y="128"/>
                    </a:lnTo>
                    <a:lnTo>
                      <a:pt x="172" y="134"/>
                    </a:lnTo>
                    <a:lnTo>
                      <a:pt x="168" y="138"/>
                    </a:lnTo>
                    <a:lnTo>
                      <a:pt x="168" y="144"/>
                    </a:lnTo>
                    <a:lnTo>
                      <a:pt x="164" y="144"/>
                    </a:lnTo>
                    <a:lnTo>
                      <a:pt x="160" y="144"/>
                    </a:lnTo>
                    <a:lnTo>
                      <a:pt x="158" y="140"/>
                    </a:lnTo>
                    <a:lnTo>
                      <a:pt x="158" y="138"/>
                    </a:lnTo>
                    <a:lnTo>
                      <a:pt x="150" y="136"/>
                    </a:lnTo>
                    <a:lnTo>
                      <a:pt x="150" y="138"/>
                    </a:lnTo>
                    <a:lnTo>
                      <a:pt x="146" y="138"/>
                    </a:lnTo>
                    <a:lnTo>
                      <a:pt x="144" y="134"/>
                    </a:lnTo>
                    <a:lnTo>
                      <a:pt x="142" y="134"/>
                    </a:lnTo>
                    <a:lnTo>
                      <a:pt x="132" y="140"/>
                    </a:lnTo>
                    <a:lnTo>
                      <a:pt x="132" y="144"/>
                    </a:lnTo>
                    <a:lnTo>
                      <a:pt x="116" y="156"/>
                    </a:lnTo>
                    <a:lnTo>
                      <a:pt x="112" y="166"/>
                    </a:lnTo>
                    <a:lnTo>
                      <a:pt x="108" y="176"/>
                    </a:lnTo>
                    <a:lnTo>
                      <a:pt x="94" y="180"/>
                    </a:lnTo>
                    <a:lnTo>
                      <a:pt x="84" y="178"/>
                    </a:lnTo>
                    <a:lnTo>
                      <a:pt x="70" y="180"/>
                    </a:lnTo>
                    <a:lnTo>
                      <a:pt x="64" y="182"/>
                    </a:lnTo>
                    <a:lnTo>
                      <a:pt x="60" y="180"/>
                    </a:lnTo>
                    <a:lnTo>
                      <a:pt x="56" y="178"/>
                    </a:lnTo>
                    <a:lnTo>
                      <a:pt x="48" y="164"/>
                    </a:lnTo>
                    <a:lnTo>
                      <a:pt x="48" y="158"/>
                    </a:lnTo>
                    <a:lnTo>
                      <a:pt x="42" y="148"/>
                    </a:lnTo>
                    <a:lnTo>
                      <a:pt x="38" y="146"/>
                    </a:lnTo>
                    <a:lnTo>
                      <a:pt x="28" y="140"/>
                    </a:lnTo>
                    <a:lnTo>
                      <a:pt x="6" y="138"/>
                    </a:lnTo>
                    <a:lnTo>
                      <a:pt x="0" y="134"/>
                    </a:lnTo>
                    <a:lnTo>
                      <a:pt x="4" y="64"/>
                    </a:lnTo>
                    <a:lnTo>
                      <a:pt x="48" y="0"/>
                    </a:lnTo>
                    <a:lnTo>
                      <a:pt x="140" y="16"/>
                    </a:lnTo>
                    <a:lnTo>
                      <a:pt x="208" y="2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95" name="Freeform 263"/>
              <p:cNvSpPr>
                <a:spLocks/>
              </p:cNvSpPr>
              <p:nvPr/>
            </p:nvSpPr>
            <p:spPr bwMode="ltGray">
              <a:xfrm>
                <a:off x="2492" y="2545"/>
                <a:ext cx="53" cy="122"/>
              </a:xfrm>
              <a:custGeom>
                <a:avLst/>
                <a:gdLst>
                  <a:gd name="T0" fmla="*/ 50 w 53"/>
                  <a:gd name="T1" fmla="*/ 15 h 109"/>
                  <a:gd name="T2" fmla="*/ 52 w 53"/>
                  <a:gd name="T3" fmla="*/ 27 h 109"/>
                  <a:gd name="T4" fmla="*/ 52 w 53"/>
                  <a:gd name="T5" fmla="*/ 35 h 109"/>
                  <a:gd name="T6" fmla="*/ 52 w 53"/>
                  <a:gd name="T7" fmla="*/ 43 h 109"/>
                  <a:gd name="T8" fmla="*/ 50 w 53"/>
                  <a:gd name="T9" fmla="*/ 54 h 109"/>
                  <a:gd name="T10" fmla="*/ 50 w 53"/>
                  <a:gd name="T11" fmla="*/ 60 h 109"/>
                  <a:gd name="T12" fmla="*/ 52 w 53"/>
                  <a:gd name="T13" fmla="*/ 69 h 109"/>
                  <a:gd name="T14" fmla="*/ 47 w 53"/>
                  <a:gd name="T15" fmla="*/ 72 h 109"/>
                  <a:gd name="T16" fmla="*/ 47 w 53"/>
                  <a:gd name="T17" fmla="*/ 83 h 109"/>
                  <a:gd name="T18" fmla="*/ 45 w 53"/>
                  <a:gd name="T19" fmla="*/ 84 h 109"/>
                  <a:gd name="T20" fmla="*/ 42 w 53"/>
                  <a:gd name="T21" fmla="*/ 92 h 109"/>
                  <a:gd name="T22" fmla="*/ 38 w 53"/>
                  <a:gd name="T23" fmla="*/ 103 h 109"/>
                  <a:gd name="T24" fmla="*/ 36 w 53"/>
                  <a:gd name="T25" fmla="*/ 106 h 109"/>
                  <a:gd name="T26" fmla="*/ 33 w 53"/>
                  <a:gd name="T27" fmla="*/ 105 h 109"/>
                  <a:gd name="T28" fmla="*/ 33 w 53"/>
                  <a:gd name="T29" fmla="*/ 110 h 109"/>
                  <a:gd name="T30" fmla="*/ 31 w 53"/>
                  <a:gd name="T31" fmla="*/ 118 h 109"/>
                  <a:gd name="T32" fmla="*/ 31 w 53"/>
                  <a:gd name="T33" fmla="*/ 120 h 109"/>
                  <a:gd name="T34" fmla="*/ 29 w 53"/>
                  <a:gd name="T35" fmla="*/ 150 h 109"/>
                  <a:gd name="T36" fmla="*/ 31 w 53"/>
                  <a:gd name="T37" fmla="*/ 157 h 109"/>
                  <a:gd name="T38" fmla="*/ 31 w 53"/>
                  <a:gd name="T39" fmla="*/ 160 h 109"/>
                  <a:gd name="T40" fmla="*/ 28 w 53"/>
                  <a:gd name="T41" fmla="*/ 167 h 109"/>
                  <a:gd name="T42" fmla="*/ 29 w 53"/>
                  <a:gd name="T43" fmla="*/ 179 h 109"/>
                  <a:gd name="T44" fmla="*/ 29 w 53"/>
                  <a:gd name="T45" fmla="*/ 187 h 109"/>
                  <a:gd name="T46" fmla="*/ 26 w 53"/>
                  <a:gd name="T47" fmla="*/ 189 h 109"/>
                  <a:gd name="T48" fmla="*/ 24 w 53"/>
                  <a:gd name="T49" fmla="*/ 187 h 109"/>
                  <a:gd name="T50" fmla="*/ 17 w 53"/>
                  <a:gd name="T51" fmla="*/ 187 h 109"/>
                  <a:gd name="T52" fmla="*/ 10 w 53"/>
                  <a:gd name="T53" fmla="*/ 189 h 109"/>
                  <a:gd name="T54" fmla="*/ 7 w 53"/>
                  <a:gd name="T55" fmla="*/ 83 h 109"/>
                  <a:gd name="T56" fmla="*/ 0 w 53"/>
                  <a:gd name="T57" fmla="*/ 62 h 109"/>
                  <a:gd name="T58" fmla="*/ 5 w 53"/>
                  <a:gd name="T59" fmla="*/ 39 h 109"/>
                  <a:gd name="T60" fmla="*/ 35 w 53"/>
                  <a:gd name="T61" fmla="*/ 0 h 109"/>
                  <a:gd name="T62" fmla="*/ 50 w 53"/>
                  <a:gd name="T63" fmla="*/ 15 h 1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109"/>
                  <a:gd name="T98" fmla="*/ 53 w 53"/>
                  <a:gd name="T99" fmla="*/ 109 h 10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109">
                    <a:moveTo>
                      <a:pt x="50" y="9"/>
                    </a:moveTo>
                    <a:lnTo>
                      <a:pt x="52" y="15"/>
                    </a:lnTo>
                    <a:lnTo>
                      <a:pt x="52" y="20"/>
                    </a:lnTo>
                    <a:lnTo>
                      <a:pt x="52" y="24"/>
                    </a:lnTo>
                    <a:lnTo>
                      <a:pt x="50" y="30"/>
                    </a:lnTo>
                    <a:lnTo>
                      <a:pt x="50" y="34"/>
                    </a:lnTo>
                    <a:lnTo>
                      <a:pt x="52" y="39"/>
                    </a:lnTo>
                    <a:lnTo>
                      <a:pt x="47" y="41"/>
                    </a:lnTo>
                    <a:lnTo>
                      <a:pt x="47" y="47"/>
                    </a:lnTo>
                    <a:lnTo>
                      <a:pt x="45" y="48"/>
                    </a:lnTo>
                    <a:lnTo>
                      <a:pt x="42" y="52"/>
                    </a:lnTo>
                    <a:lnTo>
                      <a:pt x="38" y="58"/>
                    </a:lnTo>
                    <a:lnTo>
                      <a:pt x="36" y="61"/>
                    </a:lnTo>
                    <a:lnTo>
                      <a:pt x="33" y="60"/>
                    </a:lnTo>
                    <a:lnTo>
                      <a:pt x="33" y="63"/>
                    </a:lnTo>
                    <a:lnTo>
                      <a:pt x="31" y="67"/>
                    </a:lnTo>
                    <a:lnTo>
                      <a:pt x="31" y="69"/>
                    </a:lnTo>
                    <a:lnTo>
                      <a:pt x="29" y="86"/>
                    </a:lnTo>
                    <a:lnTo>
                      <a:pt x="31" y="89"/>
                    </a:lnTo>
                    <a:lnTo>
                      <a:pt x="31" y="91"/>
                    </a:lnTo>
                    <a:lnTo>
                      <a:pt x="28" y="95"/>
                    </a:lnTo>
                    <a:lnTo>
                      <a:pt x="29" y="102"/>
                    </a:lnTo>
                    <a:lnTo>
                      <a:pt x="29" y="106"/>
                    </a:lnTo>
                    <a:lnTo>
                      <a:pt x="26" y="108"/>
                    </a:lnTo>
                    <a:lnTo>
                      <a:pt x="24" y="106"/>
                    </a:lnTo>
                    <a:lnTo>
                      <a:pt x="17" y="106"/>
                    </a:lnTo>
                    <a:lnTo>
                      <a:pt x="10" y="108"/>
                    </a:lnTo>
                    <a:lnTo>
                      <a:pt x="7" y="47"/>
                    </a:lnTo>
                    <a:lnTo>
                      <a:pt x="0" y="35"/>
                    </a:lnTo>
                    <a:lnTo>
                      <a:pt x="5" y="22"/>
                    </a:lnTo>
                    <a:lnTo>
                      <a:pt x="35" y="0"/>
                    </a:lnTo>
                    <a:lnTo>
                      <a:pt x="50" y="9"/>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96" name="Freeform 264"/>
              <p:cNvSpPr>
                <a:spLocks/>
              </p:cNvSpPr>
              <p:nvPr/>
            </p:nvSpPr>
            <p:spPr bwMode="ltGray">
              <a:xfrm>
                <a:off x="2491" y="2544"/>
                <a:ext cx="61" cy="130"/>
              </a:xfrm>
              <a:custGeom>
                <a:avLst/>
                <a:gdLst>
                  <a:gd name="T0" fmla="*/ 58 w 61"/>
                  <a:gd name="T1" fmla="*/ 16 h 117"/>
                  <a:gd name="T2" fmla="*/ 60 w 61"/>
                  <a:gd name="T3" fmla="*/ 27 h 117"/>
                  <a:gd name="T4" fmla="*/ 60 w 61"/>
                  <a:gd name="T5" fmla="*/ 37 h 117"/>
                  <a:gd name="T6" fmla="*/ 60 w 61"/>
                  <a:gd name="T7" fmla="*/ 44 h 117"/>
                  <a:gd name="T8" fmla="*/ 58 w 61"/>
                  <a:gd name="T9" fmla="*/ 54 h 117"/>
                  <a:gd name="T10" fmla="*/ 58 w 61"/>
                  <a:gd name="T11" fmla="*/ 60 h 117"/>
                  <a:gd name="T12" fmla="*/ 60 w 61"/>
                  <a:gd name="T13" fmla="*/ 71 h 117"/>
                  <a:gd name="T14" fmla="*/ 54 w 61"/>
                  <a:gd name="T15" fmla="*/ 74 h 117"/>
                  <a:gd name="T16" fmla="*/ 54 w 61"/>
                  <a:gd name="T17" fmla="*/ 86 h 117"/>
                  <a:gd name="T18" fmla="*/ 52 w 61"/>
                  <a:gd name="T19" fmla="*/ 88 h 117"/>
                  <a:gd name="T20" fmla="*/ 48 w 61"/>
                  <a:gd name="T21" fmla="*/ 96 h 117"/>
                  <a:gd name="T22" fmla="*/ 44 w 61"/>
                  <a:gd name="T23" fmla="*/ 107 h 117"/>
                  <a:gd name="T24" fmla="*/ 42 w 61"/>
                  <a:gd name="T25" fmla="*/ 111 h 117"/>
                  <a:gd name="T26" fmla="*/ 38 w 61"/>
                  <a:gd name="T27" fmla="*/ 109 h 117"/>
                  <a:gd name="T28" fmla="*/ 38 w 61"/>
                  <a:gd name="T29" fmla="*/ 114 h 117"/>
                  <a:gd name="T30" fmla="*/ 36 w 61"/>
                  <a:gd name="T31" fmla="*/ 122 h 117"/>
                  <a:gd name="T32" fmla="*/ 36 w 61"/>
                  <a:gd name="T33" fmla="*/ 124 h 117"/>
                  <a:gd name="T34" fmla="*/ 34 w 61"/>
                  <a:gd name="T35" fmla="*/ 156 h 117"/>
                  <a:gd name="T36" fmla="*/ 36 w 61"/>
                  <a:gd name="T37" fmla="*/ 163 h 117"/>
                  <a:gd name="T38" fmla="*/ 36 w 61"/>
                  <a:gd name="T39" fmla="*/ 166 h 117"/>
                  <a:gd name="T40" fmla="*/ 32 w 61"/>
                  <a:gd name="T41" fmla="*/ 173 h 117"/>
                  <a:gd name="T42" fmla="*/ 34 w 61"/>
                  <a:gd name="T43" fmla="*/ 187 h 117"/>
                  <a:gd name="T44" fmla="*/ 34 w 61"/>
                  <a:gd name="T45" fmla="*/ 193 h 117"/>
                  <a:gd name="T46" fmla="*/ 30 w 61"/>
                  <a:gd name="T47" fmla="*/ 197 h 117"/>
                  <a:gd name="T48" fmla="*/ 28 w 61"/>
                  <a:gd name="T49" fmla="*/ 193 h 117"/>
                  <a:gd name="T50" fmla="*/ 20 w 61"/>
                  <a:gd name="T51" fmla="*/ 193 h 117"/>
                  <a:gd name="T52" fmla="*/ 12 w 61"/>
                  <a:gd name="T53" fmla="*/ 197 h 117"/>
                  <a:gd name="T54" fmla="*/ 8 w 61"/>
                  <a:gd name="T55" fmla="*/ 86 h 117"/>
                  <a:gd name="T56" fmla="*/ 0 w 61"/>
                  <a:gd name="T57" fmla="*/ 64 h 117"/>
                  <a:gd name="T58" fmla="*/ 6 w 61"/>
                  <a:gd name="T59" fmla="*/ 41 h 117"/>
                  <a:gd name="T60" fmla="*/ 40 w 61"/>
                  <a:gd name="T61" fmla="*/ 0 h 117"/>
                  <a:gd name="T62" fmla="*/ 58 w 61"/>
                  <a:gd name="T63" fmla="*/ 16 h 1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
                  <a:gd name="T97" fmla="*/ 0 h 117"/>
                  <a:gd name="T98" fmla="*/ 61 w 61"/>
                  <a:gd name="T99" fmla="*/ 117 h 1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 h="117">
                    <a:moveTo>
                      <a:pt x="58" y="10"/>
                    </a:moveTo>
                    <a:lnTo>
                      <a:pt x="60" y="16"/>
                    </a:lnTo>
                    <a:lnTo>
                      <a:pt x="60" y="22"/>
                    </a:lnTo>
                    <a:lnTo>
                      <a:pt x="60" y="26"/>
                    </a:lnTo>
                    <a:lnTo>
                      <a:pt x="58" y="32"/>
                    </a:lnTo>
                    <a:lnTo>
                      <a:pt x="58" y="36"/>
                    </a:lnTo>
                    <a:lnTo>
                      <a:pt x="60" y="42"/>
                    </a:lnTo>
                    <a:lnTo>
                      <a:pt x="54" y="44"/>
                    </a:lnTo>
                    <a:lnTo>
                      <a:pt x="54" y="50"/>
                    </a:lnTo>
                    <a:lnTo>
                      <a:pt x="52" y="52"/>
                    </a:lnTo>
                    <a:lnTo>
                      <a:pt x="48" y="56"/>
                    </a:lnTo>
                    <a:lnTo>
                      <a:pt x="44" y="62"/>
                    </a:lnTo>
                    <a:lnTo>
                      <a:pt x="42" y="66"/>
                    </a:lnTo>
                    <a:lnTo>
                      <a:pt x="38" y="64"/>
                    </a:lnTo>
                    <a:lnTo>
                      <a:pt x="38" y="68"/>
                    </a:lnTo>
                    <a:lnTo>
                      <a:pt x="36" y="72"/>
                    </a:lnTo>
                    <a:lnTo>
                      <a:pt x="36" y="74"/>
                    </a:lnTo>
                    <a:lnTo>
                      <a:pt x="34" y="92"/>
                    </a:lnTo>
                    <a:lnTo>
                      <a:pt x="36" y="96"/>
                    </a:lnTo>
                    <a:lnTo>
                      <a:pt x="36" y="98"/>
                    </a:lnTo>
                    <a:lnTo>
                      <a:pt x="32" y="102"/>
                    </a:lnTo>
                    <a:lnTo>
                      <a:pt x="34" y="110"/>
                    </a:lnTo>
                    <a:lnTo>
                      <a:pt x="34" y="114"/>
                    </a:lnTo>
                    <a:lnTo>
                      <a:pt x="30" y="116"/>
                    </a:lnTo>
                    <a:lnTo>
                      <a:pt x="28" y="114"/>
                    </a:lnTo>
                    <a:lnTo>
                      <a:pt x="20" y="114"/>
                    </a:lnTo>
                    <a:lnTo>
                      <a:pt x="12" y="116"/>
                    </a:lnTo>
                    <a:lnTo>
                      <a:pt x="8" y="50"/>
                    </a:lnTo>
                    <a:lnTo>
                      <a:pt x="0" y="38"/>
                    </a:lnTo>
                    <a:lnTo>
                      <a:pt x="6" y="24"/>
                    </a:lnTo>
                    <a:lnTo>
                      <a:pt x="40" y="0"/>
                    </a:lnTo>
                    <a:lnTo>
                      <a:pt x="58"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97" name="Freeform 265"/>
              <p:cNvSpPr>
                <a:spLocks/>
              </p:cNvSpPr>
              <p:nvPr/>
            </p:nvSpPr>
            <p:spPr bwMode="ltGray">
              <a:xfrm>
                <a:off x="2477" y="2566"/>
                <a:ext cx="29" cy="113"/>
              </a:xfrm>
              <a:custGeom>
                <a:avLst/>
                <a:gdLst>
                  <a:gd name="T0" fmla="*/ 26 w 29"/>
                  <a:gd name="T1" fmla="*/ 11 h 101"/>
                  <a:gd name="T2" fmla="*/ 18 w 29"/>
                  <a:gd name="T3" fmla="*/ 25 h 101"/>
                  <a:gd name="T4" fmla="*/ 18 w 29"/>
                  <a:gd name="T5" fmla="*/ 35 h 101"/>
                  <a:gd name="T6" fmla="*/ 26 w 29"/>
                  <a:gd name="T7" fmla="*/ 45 h 101"/>
                  <a:gd name="T8" fmla="*/ 28 w 29"/>
                  <a:gd name="T9" fmla="*/ 56 h 101"/>
                  <a:gd name="T10" fmla="*/ 26 w 29"/>
                  <a:gd name="T11" fmla="*/ 154 h 101"/>
                  <a:gd name="T12" fmla="*/ 28 w 29"/>
                  <a:gd name="T13" fmla="*/ 168 h 101"/>
                  <a:gd name="T14" fmla="*/ 16 w 29"/>
                  <a:gd name="T15" fmla="*/ 176 h 101"/>
                  <a:gd name="T16" fmla="*/ 0 w 29"/>
                  <a:gd name="T17" fmla="*/ 136 h 101"/>
                  <a:gd name="T18" fmla="*/ 0 w 29"/>
                  <a:gd name="T19" fmla="*/ 0 h 101"/>
                  <a:gd name="T20" fmla="*/ 26 w 29"/>
                  <a:gd name="T21" fmla="*/ 11 h 1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101"/>
                  <a:gd name="T35" fmla="*/ 29 w 29"/>
                  <a:gd name="T36" fmla="*/ 101 h 1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101">
                    <a:moveTo>
                      <a:pt x="26" y="6"/>
                    </a:moveTo>
                    <a:lnTo>
                      <a:pt x="18" y="14"/>
                    </a:lnTo>
                    <a:lnTo>
                      <a:pt x="18" y="20"/>
                    </a:lnTo>
                    <a:lnTo>
                      <a:pt x="26" y="26"/>
                    </a:lnTo>
                    <a:lnTo>
                      <a:pt x="28" y="32"/>
                    </a:lnTo>
                    <a:lnTo>
                      <a:pt x="26" y="88"/>
                    </a:lnTo>
                    <a:lnTo>
                      <a:pt x="28" y="96"/>
                    </a:lnTo>
                    <a:lnTo>
                      <a:pt x="16" y="100"/>
                    </a:lnTo>
                    <a:lnTo>
                      <a:pt x="0" y="78"/>
                    </a:lnTo>
                    <a:lnTo>
                      <a:pt x="0" y="0"/>
                    </a:lnTo>
                    <a:lnTo>
                      <a:pt x="26"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98" name="Freeform 266"/>
              <p:cNvSpPr>
                <a:spLocks/>
              </p:cNvSpPr>
              <p:nvPr/>
            </p:nvSpPr>
            <p:spPr bwMode="ltGray">
              <a:xfrm>
                <a:off x="2410" y="2570"/>
                <a:ext cx="85" cy="136"/>
              </a:xfrm>
              <a:custGeom>
                <a:avLst/>
                <a:gdLst>
                  <a:gd name="T0" fmla="*/ 8 w 85"/>
                  <a:gd name="T1" fmla="*/ 193 h 121"/>
                  <a:gd name="T2" fmla="*/ 18 w 85"/>
                  <a:gd name="T3" fmla="*/ 202 h 121"/>
                  <a:gd name="T4" fmla="*/ 24 w 85"/>
                  <a:gd name="T5" fmla="*/ 216 h 121"/>
                  <a:gd name="T6" fmla="*/ 30 w 85"/>
                  <a:gd name="T7" fmla="*/ 205 h 121"/>
                  <a:gd name="T8" fmla="*/ 42 w 85"/>
                  <a:gd name="T9" fmla="*/ 202 h 121"/>
                  <a:gd name="T10" fmla="*/ 50 w 85"/>
                  <a:gd name="T11" fmla="*/ 197 h 121"/>
                  <a:gd name="T12" fmla="*/ 60 w 85"/>
                  <a:gd name="T13" fmla="*/ 183 h 121"/>
                  <a:gd name="T14" fmla="*/ 66 w 85"/>
                  <a:gd name="T15" fmla="*/ 183 h 121"/>
                  <a:gd name="T16" fmla="*/ 70 w 85"/>
                  <a:gd name="T17" fmla="*/ 175 h 121"/>
                  <a:gd name="T18" fmla="*/ 80 w 85"/>
                  <a:gd name="T19" fmla="*/ 175 h 121"/>
                  <a:gd name="T20" fmla="*/ 84 w 85"/>
                  <a:gd name="T21" fmla="*/ 172 h 121"/>
                  <a:gd name="T22" fmla="*/ 78 w 85"/>
                  <a:gd name="T23" fmla="*/ 140 h 121"/>
                  <a:gd name="T24" fmla="*/ 82 w 85"/>
                  <a:gd name="T25" fmla="*/ 49 h 121"/>
                  <a:gd name="T26" fmla="*/ 78 w 85"/>
                  <a:gd name="T27" fmla="*/ 43 h 121"/>
                  <a:gd name="T28" fmla="*/ 80 w 85"/>
                  <a:gd name="T29" fmla="*/ 31 h 121"/>
                  <a:gd name="T30" fmla="*/ 72 w 85"/>
                  <a:gd name="T31" fmla="*/ 2 h 121"/>
                  <a:gd name="T32" fmla="*/ 10 w 85"/>
                  <a:gd name="T33" fmla="*/ 0 h 121"/>
                  <a:gd name="T34" fmla="*/ 0 w 85"/>
                  <a:gd name="T35" fmla="*/ 155 h 121"/>
                  <a:gd name="T36" fmla="*/ 8 w 85"/>
                  <a:gd name="T37" fmla="*/ 193 h 1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5"/>
                  <a:gd name="T58" fmla="*/ 0 h 121"/>
                  <a:gd name="T59" fmla="*/ 85 w 85"/>
                  <a:gd name="T60" fmla="*/ 121 h 1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5" h="121">
                    <a:moveTo>
                      <a:pt x="8" y="108"/>
                    </a:moveTo>
                    <a:lnTo>
                      <a:pt x="18" y="112"/>
                    </a:lnTo>
                    <a:lnTo>
                      <a:pt x="24" y="120"/>
                    </a:lnTo>
                    <a:lnTo>
                      <a:pt x="30" y="114"/>
                    </a:lnTo>
                    <a:lnTo>
                      <a:pt x="42" y="112"/>
                    </a:lnTo>
                    <a:lnTo>
                      <a:pt x="50" y="110"/>
                    </a:lnTo>
                    <a:lnTo>
                      <a:pt x="60" y="102"/>
                    </a:lnTo>
                    <a:lnTo>
                      <a:pt x="66" y="102"/>
                    </a:lnTo>
                    <a:lnTo>
                      <a:pt x="70" y="98"/>
                    </a:lnTo>
                    <a:lnTo>
                      <a:pt x="80" y="98"/>
                    </a:lnTo>
                    <a:lnTo>
                      <a:pt x="84" y="96"/>
                    </a:lnTo>
                    <a:lnTo>
                      <a:pt x="78" y="78"/>
                    </a:lnTo>
                    <a:lnTo>
                      <a:pt x="82" y="28"/>
                    </a:lnTo>
                    <a:lnTo>
                      <a:pt x="78" y="24"/>
                    </a:lnTo>
                    <a:lnTo>
                      <a:pt x="80" y="18"/>
                    </a:lnTo>
                    <a:lnTo>
                      <a:pt x="72" y="2"/>
                    </a:lnTo>
                    <a:lnTo>
                      <a:pt x="10" y="0"/>
                    </a:lnTo>
                    <a:lnTo>
                      <a:pt x="0" y="86"/>
                    </a:lnTo>
                    <a:lnTo>
                      <a:pt x="8" y="10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799" name="Freeform 267"/>
              <p:cNvSpPr>
                <a:spLocks/>
              </p:cNvSpPr>
              <p:nvPr/>
            </p:nvSpPr>
            <p:spPr bwMode="ltGray">
              <a:xfrm>
                <a:off x="2312" y="2568"/>
                <a:ext cx="119" cy="133"/>
              </a:xfrm>
              <a:custGeom>
                <a:avLst/>
                <a:gdLst>
                  <a:gd name="T0" fmla="*/ 112 w 119"/>
                  <a:gd name="T1" fmla="*/ 31 h 119"/>
                  <a:gd name="T2" fmla="*/ 118 w 119"/>
                  <a:gd name="T3" fmla="*/ 49 h 119"/>
                  <a:gd name="T4" fmla="*/ 116 w 119"/>
                  <a:gd name="T5" fmla="*/ 76 h 119"/>
                  <a:gd name="T6" fmla="*/ 118 w 119"/>
                  <a:gd name="T7" fmla="*/ 84 h 119"/>
                  <a:gd name="T8" fmla="*/ 118 w 119"/>
                  <a:gd name="T9" fmla="*/ 97 h 119"/>
                  <a:gd name="T10" fmla="*/ 114 w 119"/>
                  <a:gd name="T11" fmla="*/ 103 h 119"/>
                  <a:gd name="T12" fmla="*/ 110 w 119"/>
                  <a:gd name="T13" fmla="*/ 111 h 119"/>
                  <a:gd name="T14" fmla="*/ 106 w 119"/>
                  <a:gd name="T15" fmla="*/ 135 h 119"/>
                  <a:gd name="T16" fmla="*/ 104 w 119"/>
                  <a:gd name="T17" fmla="*/ 144 h 119"/>
                  <a:gd name="T18" fmla="*/ 102 w 119"/>
                  <a:gd name="T19" fmla="*/ 153 h 119"/>
                  <a:gd name="T20" fmla="*/ 106 w 119"/>
                  <a:gd name="T21" fmla="*/ 174 h 119"/>
                  <a:gd name="T22" fmla="*/ 110 w 119"/>
                  <a:gd name="T23" fmla="*/ 184 h 119"/>
                  <a:gd name="T24" fmla="*/ 110 w 119"/>
                  <a:gd name="T25" fmla="*/ 194 h 119"/>
                  <a:gd name="T26" fmla="*/ 100 w 119"/>
                  <a:gd name="T27" fmla="*/ 191 h 119"/>
                  <a:gd name="T28" fmla="*/ 90 w 119"/>
                  <a:gd name="T29" fmla="*/ 189 h 119"/>
                  <a:gd name="T30" fmla="*/ 80 w 119"/>
                  <a:gd name="T31" fmla="*/ 189 h 119"/>
                  <a:gd name="T32" fmla="*/ 72 w 119"/>
                  <a:gd name="T33" fmla="*/ 189 h 119"/>
                  <a:gd name="T34" fmla="*/ 56 w 119"/>
                  <a:gd name="T35" fmla="*/ 189 h 119"/>
                  <a:gd name="T36" fmla="*/ 40 w 119"/>
                  <a:gd name="T37" fmla="*/ 194 h 119"/>
                  <a:gd name="T38" fmla="*/ 28 w 119"/>
                  <a:gd name="T39" fmla="*/ 206 h 119"/>
                  <a:gd name="T40" fmla="*/ 22 w 119"/>
                  <a:gd name="T41" fmla="*/ 206 h 119"/>
                  <a:gd name="T42" fmla="*/ 0 w 119"/>
                  <a:gd name="T43" fmla="*/ 111 h 119"/>
                  <a:gd name="T44" fmla="*/ 22 w 119"/>
                  <a:gd name="T45" fmla="*/ 0 h 119"/>
                  <a:gd name="T46" fmla="*/ 112 w 119"/>
                  <a:gd name="T47" fmla="*/ 31 h 1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9"/>
                  <a:gd name="T73" fmla="*/ 0 h 119"/>
                  <a:gd name="T74" fmla="*/ 119 w 119"/>
                  <a:gd name="T75" fmla="*/ 119 h 1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9" h="119">
                    <a:moveTo>
                      <a:pt x="112" y="18"/>
                    </a:moveTo>
                    <a:lnTo>
                      <a:pt x="118" y="28"/>
                    </a:lnTo>
                    <a:lnTo>
                      <a:pt x="116" y="44"/>
                    </a:lnTo>
                    <a:lnTo>
                      <a:pt x="118" y="48"/>
                    </a:lnTo>
                    <a:lnTo>
                      <a:pt x="118" y="56"/>
                    </a:lnTo>
                    <a:lnTo>
                      <a:pt x="114" y="58"/>
                    </a:lnTo>
                    <a:lnTo>
                      <a:pt x="110" y="64"/>
                    </a:lnTo>
                    <a:lnTo>
                      <a:pt x="106" y="78"/>
                    </a:lnTo>
                    <a:lnTo>
                      <a:pt x="104" y="82"/>
                    </a:lnTo>
                    <a:lnTo>
                      <a:pt x="102" y="88"/>
                    </a:lnTo>
                    <a:lnTo>
                      <a:pt x="106" y="100"/>
                    </a:lnTo>
                    <a:lnTo>
                      <a:pt x="110" y="106"/>
                    </a:lnTo>
                    <a:lnTo>
                      <a:pt x="110" y="112"/>
                    </a:lnTo>
                    <a:lnTo>
                      <a:pt x="100" y="110"/>
                    </a:lnTo>
                    <a:lnTo>
                      <a:pt x="90" y="108"/>
                    </a:lnTo>
                    <a:lnTo>
                      <a:pt x="80" y="108"/>
                    </a:lnTo>
                    <a:lnTo>
                      <a:pt x="72" y="108"/>
                    </a:lnTo>
                    <a:lnTo>
                      <a:pt x="56" y="108"/>
                    </a:lnTo>
                    <a:lnTo>
                      <a:pt x="40" y="112"/>
                    </a:lnTo>
                    <a:lnTo>
                      <a:pt x="28" y="118"/>
                    </a:lnTo>
                    <a:lnTo>
                      <a:pt x="22" y="118"/>
                    </a:lnTo>
                    <a:lnTo>
                      <a:pt x="0" y="64"/>
                    </a:lnTo>
                    <a:lnTo>
                      <a:pt x="22" y="0"/>
                    </a:lnTo>
                    <a:lnTo>
                      <a:pt x="112" y="1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00" name="Freeform 268"/>
              <p:cNvSpPr>
                <a:spLocks/>
              </p:cNvSpPr>
              <p:nvPr/>
            </p:nvSpPr>
            <p:spPr bwMode="ltGray">
              <a:xfrm>
                <a:off x="2266" y="2604"/>
                <a:ext cx="77" cy="97"/>
              </a:xfrm>
              <a:custGeom>
                <a:avLst/>
                <a:gdLst>
                  <a:gd name="T0" fmla="*/ 0 w 77"/>
                  <a:gd name="T1" fmla="*/ 48 h 87"/>
                  <a:gd name="T2" fmla="*/ 4 w 77"/>
                  <a:gd name="T3" fmla="*/ 62 h 87"/>
                  <a:gd name="T4" fmla="*/ 22 w 77"/>
                  <a:gd name="T5" fmla="*/ 89 h 87"/>
                  <a:gd name="T6" fmla="*/ 32 w 77"/>
                  <a:gd name="T7" fmla="*/ 116 h 87"/>
                  <a:gd name="T8" fmla="*/ 38 w 77"/>
                  <a:gd name="T9" fmla="*/ 118 h 87"/>
                  <a:gd name="T10" fmla="*/ 48 w 77"/>
                  <a:gd name="T11" fmla="*/ 134 h 87"/>
                  <a:gd name="T12" fmla="*/ 60 w 77"/>
                  <a:gd name="T13" fmla="*/ 145 h 87"/>
                  <a:gd name="T14" fmla="*/ 66 w 77"/>
                  <a:gd name="T15" fmla="*/ 148 h 87"/>
                  <a:gd name="T16" fmla="*/ 70 w 77"/>
                  <a:gd name="T17" fmla="*/ 148 h 87"/>
                  <a:gd name="T18" fmla="*/ 70 w 77"/>
                  <a:gd name="T19" fmla="*/ 118 h 87"/>
                  <a:gd name="T20" fmla="*/ 76 w 77"/>
                  <a:gd name="T21" fmla="*/ 99 h 87"/>
                  <a:gd name="T22" fmla="*/ 76 w 77"/>
                  <a:gd name="T23" fmla="*/ 96 h 87"/>
                  <a:gd name="T24" fmla="*/ 66 w 77"/>
                  <a:gd name="T25" fmla="*/ 94 h 87"/>
                  <a:gd name="T26" fmla="*/ 64 w 77"/>
                  <a:gd name="T27" fmla="*/ 76 h 87"/>
                  <a:gd name="T28" fmla="*/ 52 w 77"/>
                  <a:gd name="T29" fmla="*/ 72 h 87"/>
                  <a:gd name="T30" fmla="*/ 60 w 77"/>
                  <a:gd name="T31" fmla="*/ 65 h 87"/>
                  <a:gd name="T32" fmla="*/ 60 w 77"/>
                  <a:gd name="T33" fmla="*/ 56 h 87"/>
                  <a:gd name="T34" fmla="*/ 62 w 77"/>
                  <a:gd name="T35" fmla="*/ 51 h 87"/>
                  <a:gd name="T36" fmla="*/ 62 w 77"/>
                  <a:gd name="T37" fmla="*/ 35 h 87"/>
                  <a:gd name="T38" fmla="*/ 38 w 77"/>
                  <a:gd name="T39" fmla="*/ 0 h 87"/>
                  <a:gd name="T40" fmla="*/ 8 w 77"/>
                  <a:gd name="T41" fmla="*/ 25 h 87"/>
                  <a:gd name="T42" fmla="*/ 0 w 77"/>
                  <a:gd name="T43" fmla="*/ 48 h 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7"/>
                  <a:gd name="T67" fmla="*/ 0 h 87"/>
                  <a:gd name="T68" fmla="*/ 77 w 77"/>
                  <a:gd name="T69" fmla="*/ 87 h 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7" h="87">
                    <a:moveTo>
                      <a:pt x="0" y="28"/>
                    </a:moveTo>
                    <a:lnTo>
                      <a:pt x="4" y="36"/>
                    </a:lnTo>
                    <a:lnTo>
                      <a:pt x="22" y="52"/>
                    </a:lnTo>
                    <a:lnTo>
                      <a:pt x="32" y="66"/>
                    </a:lnTo>
                    <a:lnTo>
                      <a:pt x="38" y="68"/>
                    </a:lnTo>
                    <a:lnTo>
                      <a:pt x="48" y="78"/>
                    </a:lnTo>
                    <a:lnTo>
                      <a:pt x="60" y="84"/>
                    </a:lnTo>
                    <a:lnTo>
                      <a:pt x="66" y="86"/>
                    </a:lnTo>
                    <a:lnTo>
                      <a:pt x="70" y="86"/>
                    </a:lnTo>
                    <a:lnTo>
                      <a:pt x="70" y="68"/>
                    </a:lnTo>
                    <a:lnTo>
                      <a:pt x="76" y="58"/>
                    </a:lnTo>
                    <a:lnTo>
                      <a:pt x="76" y="56"/>
                    </a:lnTo>
                    <a:lnTo>
                      <a:pt x="66" y="54"/>
                    </a:lnTo>
                    <a:lnTo>
                      <a:pt x="64" y="44"/>
                    </a:lnTo>
                    <a:lnTo>
                      <a:pt x="52" y="42"/>
                    </a:lnTo>
                    <a:lnTo>
                      <a:pt x="60" y="38"/>
                    </a:lnTo>
                    <a:lnTo>
                      <a:pt x="60" y="32"/>
                    </a:lnTo>
                    <a:lnTo>
                      <a:pt x="62" y="30"/>
                    </a:lnTo>
                    <a:lnTo>
                      <a:pt x="62" y="20"/>
                    </a:lnTo>
                    <a:lnTo>
                      <a:pt x="38" y="0"/>
                    </a:lnTo>
                    <a:lnTo>
                      <a:pt x="8" y="14"/>
                    </a:lnTo>
                    <a:lnTo>
                      <a:pt x="0" y="2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01" name="Freeform 269"/>
              <p:cNvSpPr>
                <a:spLocks/>
              </p:cNvSpPr>
              <p:nvPr/>
            </p:nvSpPr>
            <p:spPr bwMode="ltGray">
              <a:xfrm>
                <a:off x="2244" y="2570"/>
                <a:ext cx="52" cy="75"/>
              </a:xfrm>
              <a:custGeom>
                <a:avLst/>
                <a:gdLst>
                  <a:gd name="T0" fmla="*/ 0 w 51"/>
                  <a:gd name="T1" fmla="*/ 39 h 67"/>
                  <a:gd name="T2" fmla="*/ 0 w 51"/>
                  <a:gd name="T3" fmla="*/ 54 h 67"/>
                  <a:gd name="T4" fmla="*/ 2 w 51"/>
                  <a:gd name="T5" fmla="*/ 67 h 67"/>
                  <a:gd name="T6" fmla="*/ 2 w 51"/>
                  <a:gd name="T7" fmla="*/ 77 h 67"/>
                  <a:gd name="T8" fmla="*/ 8 w 51"/>
                  <a:gd name="T9" fmla="*/ 88 h 67"/>
                  <a:gd name="T10" fmla="*/ 8 w 51"/>
                  <a:gd name="T11" fmla="*/ 94 h 67"/>
                  <a:gd name="T12" fmla="*/ 18 w 51"/>
                  <a:gd name="T13" fmla="*/ 103 h 67"/>
                  <a:gd name="T14" fmla="*/ 31 w 51"/>
                  <a:gd name="T15" fmla="*/ 116 h 67"/>
                  <a:gd name="T16" fmla="*/ 33 w 51"/>
                  <a:gd name="T17" fmla="*/ 116 h 67"/>
                  <a:gd name="T18" fmla="*/ 33 w 51"/>
                  <a:gd name="T19" fmla="*/ 105 h 67"/>
                  <a:gd name="T20" fmla="*/ 37 w 51"/>
                  <a:gd name="T21" fmla="*/ 105 h 67"/>
                  <a:gd name="T22" fmla="*/ 39 w 51"/>
                  <a:gd name="T23" fmla="*/ 92 h 67"/>
                  <a:gd name="T24" fmla="*/ 45 w 51"/>
                  <a:gd name="T25" fmla="*/ 84 h 67"/>
                  <a:gd name="T26" fmla="*/ 51 w 51"/>
                  <a:gd name="T27" fmla="*/ 84 h 67"/>
                  <a:gd name="T28" fmla="*/ 51 w 51"/>
                  <a:gd name="T29" fmla="*/ 71 h 67"/>
                  <a:gd name="T30" fmla="*/ 55 w 51"/>
                  <a:gd name="T31" fmla="*/ 60 h 67"/>
                  <a:gd name="T32" fmla="*/ 51 w 51"/>
                  <a:gd name="T33" fmla="*/ 2 h 67"/>
                  <a:gd name="T34" fmla="*/ 16 w 51"/>
                  <a:gd name="T35" fmla="*/ 0 h 67"/>
                  <a:gd name="T36" fmla="*/ 0 w 51"/>
                  <a:gd name="T37" fmla="*/ 39 h 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1"/>
                  <a:gd name="T58" fmla="*/ 0 h 67"/>
                  <a:gd name="T59" fmla="*/ 51 w 51"/>
                  <a:gd name="T60" fmla="*/ 67 h 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1" h="67">
                    <a:moveTo>
                      <a:pt x="0" y="22"/>
                    </a:moveTo>
                    <a:lnTo>
                      <a:pt x="0" y="30"/>
                    </a:lnTo>
                    <a:lnTo>
                      <a:pt x="2" y="38"/>
                    </a:lnTo>
                    <a:lnTo>
                      <a:pt x="2" y="44"/>
                    </a:lnTo>
                    <a:lnTo>
                      <a:pt x="8" y="50"/>
                    </a:lnTo>
                    <a:lnTo>
                      <a:pt x="8" y="54"/>
                    </a:lnTo>
                    <a:lnTo>
                      <a:pt x="18" y="58"/>
                    </a:lnTo>
                    <a:lnTo>
                      <a:pt x="26" y="66"/>
                    </a:lnTo>
                    <a:lnTo>
                      <a:pt x="28" y="66"/>
                    </a:lnTo>
                    <a:lnTo>
                      <a:pt x="28" y="60"/>
                    </a:lnTo>
                    <a:lnTo>
                      <a:pt x="32" y="60"/>
                    </a:lnTo>
                    <a:lnTo>
                      <a:pt x="34" y="52"/>
                    </a:lnTo>
                    <a:lnTo>
                      <a:pt x="40" y="48"/>
                    </a:lnTo>
                    <a:lnTo>
                      <a:pt x="46" y="48"/>
                    </a:lnTo>
                    <a:lnTo>
                      <a:pt x="46" y="40"/>
                    </a:lnTo>
                    <a:lnTo>
                      <a:pt x="50" y="34"/>
                    </a:lnTo>
                    <a:lnTo>
                      <a:pt x="46" y="2"/>
                    </a:lnTo>
                    <a:lnTo>
                      <a:pt x="16" y="0"/>
                    </a:lnTo>
                    <a:lnTo>
                      <a:pt x="0" y="2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02" name="Freeform 270"/>
              <p:cNvSpPr>
                <a:spLocks/>
              </p:cNvSpPr>
              <p:nvPr/>
            </p:nvSpPr>
            <p:spPr bwMode="ltGray">
              <a:xfrm>
                <a:off x="2214" y="2518"/>
                <a:ext cx="122" cy="115"/>
              </a:xfrm>
              <a:custGeom>
                <a:avLst/>
                <a:gdLst>
                  <a:gd name="T0" fmla="*/ 0 w 123"/>
                  <a:gd name="T1" fmla="*/ 56 h 103"/>
                  <a:gd name="T2" fmla="*/ 8 w 123"/>
                  <a:gd name="T3" fmla="*/ 61 h 103"/>
                  <a:gd name="T4" fmla="*/ 11 w 123"/>
                  <a:gd name="T5" fmla="*/ 68 h 103"/>
                  <a:gd name="T6" fmla="*/ 17 w 123"/>
                  <a:gd name="T7" fmla="*/ 78 h 103"/>
                  <a:gd name="T8" fmla="*/ 23 w 123"/>
                  <a:gd name="T9" fmla="*/ 92 h 103"/>
                  <a:gd name="T10" fmla="*/ 23 w 123"/>
                  <a:gd name="T11" fmla="*/ 98 h 103"/>
                  <a:gd name="T12" fmla="*/ 28 w 123"/>
                  <a:gd name="T13" fmla="*/ 117 h 103"/>
                  <a:gd name="T14" fmla="*/ 38 w 123"/>
                  <a:gd name="T15" fmla="*/ 106 h 103"/>
                  <a:gd name="T16" fmla="*/ 45 w 123"/>
                  <a:gd name="T17" fmla="*/ 92 h 103"/>
                  <a:gd name="T18" fmla="*/ 51 w 123"/>
                  <a:gd name="T19" fmla="*/ 79 h 103"/>
                  <a:gd name="T20" fmla="*/ 61 w 123"/>
                  <a:gd name="T21" fmla="*/ 84 h 103"/>
                  <a:gd name="T22" fmla="*/ 63 w 123"/>
                  <a:gd name="T23" fmla="*/ 92 h 103"/>
                  <a:gd name="T24" fmla="*/ 63 w 123"/>
                  <a:gd name="T25" fmla="*/ 94 h 103"/>
                  <a:gd name="T26" fmla="*/ 64 w 123"/>
                  <a:gd name="T27" fmla="*/ 108 h 103"/>
                  <a:gd name="T28" fmla="*/ 66 w 123"/>
                  <a:gd name="T29" fmla="*/ 117 h 103"/>
                  <a:gd name="T30" fmla="*/ 66 w 123"/>
                  <a:gd name="T31" fmla="*/ 132 h 103"/>
                  <a:gd name="T32" fmla="*/ 70 w 123"/>
                  <a:gd name="T33" fmla="*/ 135 h 103"/>
                  <a:gd name="T34" fmla="*/ 74 w 123"/>
                  <a:gd name="T35" fmla="*/ 132 h 103"/>
                  <a:gd name="T36" fmla="*/ 81 w 123"/>
                  <a:gd name="T37" fmla="*/ 135 h 103"/>
                  <a:gd name="T38" fmla="*/ 87 w 123"/>
                  <a:gd name="T39" fmla="*/ 151 h 103"/>
                  <a:gd name="T40" fmla="*/ 83 w 123"/>
                  <a:gd name="T41" fmla="*/ 164 h 103"/>
                  <a:gd name="T42" fmla="*/ 83 w 123"/>
                  <a:gd name="T43" fmla="*/ 170 h 103"/>
                  <a:gd name="T44" fmla="*/ 87 w 123"/>
                  <a:gd name="T45" fmla="*/ 178 h 103"/>
                  <a:gd name="T46" fmla="*/ 94 w 123"/>
                  <a:gd name="T47" fmla="*/ 165 h 103"/>
                  <a:gd name="T48" fmla="*/ 104 w 123"/>
                  <a:gd name="T49" fmla="*/ 164 h 103"/>
                  <a:gd name="T50" fmla="*/ 108 w 123"/>
                  <a:gd name="T51" fmla="*/ 154 h 103"/>
                  <a:gd name="T52" fmla="*/ 108 w 123"/>
                  <a:gd name="T53" fmla="*/ 135 h 103"/>
                  <a:gd name="T54" fmla="*/ 113 w 123"/>
                  <a:gd name="T55" fmla="*/ 135 h 103"/>
                  <a:gd name="T56" fmla="*/ 113 w 123"/>
                  <a:gd name="T57" fmla="*/ 121 h 103"/>
                  <a:gd name="T58" fmla="*/ 109 w 123"/>
                  <a:gd name="T59" fmla="*/ 117 h 103"/>
                  <a:gd name="T60" fmla="*/ 108 w 123"/>
                  <a:gd name="T61" fmla="*/ 108 h 103"/>
                  <a:gd name="T62" fmla="*/ 108 w 123"/>
                  <a:gd name="T63" fmla="*/ 98 h 103"/>
                  <a:gd name="T64" fmla="*/ 109 w 123"/>
                  <a:gd name="T65" fmla="*/ 92 h 103"/>
                  <a:gd name="T66" fmla="*/ 113 w 123"/>
                  <a:gd name="T67" fmla="*/ 84 h 103"/>
                  <a:gd name="T68" fmla="*/ 117 w 123"/>
                  <a:gd name="T69" fmla="*/ 79 h 103"/>
                  <a:gd name="T70" fmla="*/ 111 w 123"/>
                  <a:gd name="T71" fmla="*/ 26 h 103"/>
                  <a:gd name="T72" fmla="*/ 32 w 123"/>
                  <a:gd name="T73" fmla="*/ 0 h 103"/>
                  <a:gd name="T74" fmla="*/ 2 w 123"/>
                  <a:gd name="T75" fmla="*/ 45 h 103"/>
                  <a:gd name="T76" fmla="*/ 0 w 123"/>
                  <a:gd name="T77" fmla="*/ 56 h 10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3"/>
                  <a:gd name="T118" fmla="*/ 0 h 103"/>
                  <a:gd name="T119" fmla="*/ 123 w 123"/>
                  <a:gd name="T120" fmla="*/ 103 h 10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3" h="103">
                    <a:moveTo>
                      <a:pt x="0" y="32"/>
                    </a:moveTo>
                    <a:lnTo>
                      <a:pt x="8" y="35"/>
                    </a:lnTo>
                    <a:lnTo>
                      <a:pt x="11" y="39"/>
                    </a:lnTo>
                    <a:lnTo>
                      <a:pt x="17" y="45"/>
                    </a:lnTo>
                    <a:lnTo>
                      <a:pt x="23" y="52"/>
                    </a:lnTo>
                    <a:lnTo>
                      <a:pt x="23" y="57"/>
                    </a:lnTo>
                    <a:lnTo>
                      <a:pt x="28" y="67"/>
                    </a:lnTo>
                    <a:lnTo>
                      <a:pt x="38" y="61"/>
                    </a:lnTo>
                    <a:lnTo>
                      <a:pt x="45" y="52"/>
                    </a:lnTo>
                    <a:lnTo>
                      <a:pt x="51" y="46"/>
                    </a:lnTo>
                    <a:lnTo>
                      <a:pt x="66" y="48"/>
                    </a:lnTo>
                    <a:lnTo>
                      <a:pt x="68" y="52"/>
                    </a:lnTo>
                    <a:lnTo>
                      <a:pt x="68" y="54"/>
                    </a:lnTo>
                    <a:lnTo>
                      <a:pt x="69" y="63"/>
                    </a:lnTo>
                    <a:lnTo>
                      <a:pt x="71" y="67"/>
                    </a:lnTo>
                    <a:lnTo>
                      <a:pt x="71" y="76"/>
                    </a:lnTo>
                    <a:lnTo>
                      <a:pt x="75" y="78"/>
                    </a:lnTo>
                    <a:lnTo>
                      <a:pt x="79" y="76"/>
                    </a:lnTo>
                    <a:lnTo>
                      <a:pt x="86" y="78"/>
                    </a:lnTo>
                    <a:lnTo>
                      <a:pt x="92" y="87"/>
                    </a:lnTo>
                    <a:lnTo>
                      <a:pt x="88" y="95"/>
                    </a:lnTo>
                    <a:lnTo>
                      <a:pt x="88" y="98"/>
                    </a:lnTo>
                    <a:lnTo>
                      <a:pt x="92" y="102"/>
                    </a:lnTo>
                    <a:lnTo>
                      <a:pt x="99" y="96"/>
                    </a:lnTo>
                    <a:lnTo>
                      <a:pt x="109" y="95"/>
                    </a:lnTo>
                    <a:lnTo>
                      <a:pt x="113" y="89"/>
                    </a:lnTo>
                    <a:lnTo>
                      <a:pt x="113" y="78"/>
                    </a:lnTo>
                    <a:lnTo>
                      <a:pt x="118" y="78"/>
                    </a:lnTo>
                    <a:lnTo>
                      <a:pt x="118" y="70"/>
                    </a:lnTo>
                    <a:lnTo>
                      <a:pt x="114" y="67"/>
                    </a:lnTo>
                    <a:lnTo>
                      <a:pt x="113" y="63"/>
                    </a:lnTo>
                    <a:lnTo>
                      <a:pt x="113" y="57"/>
                    </a:lnTo>
                    <a:lnTo>
                      <a:pt x="114" y="52"/>
                    </a:lnTo>
                    <a:lnTo>
                      <a:pt x="118" y="48"/>
                    </a:lnTo>
                    <a:lnTo>
                      <a:pt x="122" y="46"/>
                    </a:lnTo>
                    <a:lnTo>
                      <a:pt x="116" y="15"/>
                    </a:lnTo>
                    <a:lnTo>
                      <a:pt x="32" y="0"/>
                    </a:lnTo>
                    <a:lnTo>
                      <a:pt x="2" y="26"/>
                    </a:lnTo>
                    <a:lnTo>
                      <a:pt x="0" y="3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03" name="Freeform 271"/>
              <p:cNvSpPr>
                <a:spLocks/>
              </p:cNvSpPr>
              <p:nvPr/>
            </p:nvSpPr>
            <p:spPr bwMode="ltGray">
              <a:xfrm>
                <a:off x="2213" y="2517"/>
                <a:ext cx="130" cy="124"/>
              </a:xfrm>
              <a:custGeom>
                <a:avLst/>
                <a:gdLst>
                  <a:gd name="T0" fmla="*/ 0 w 131"/>
                  <a:gd name="T1" fmla="*/ 59 h 111"/>
                  <a:gd name="T2" fmla="*/ 8 w 131"/>
                  <a:gd name="T3" fmla="*/ 66 h 111"/>
                  <a:gd name="T4" fmla="*/ 12 w 131"/>
                  <a:gd name="T5" fmla="*/ 74 h 111"/>
                  <a:gd name="T6" fmla="*/ 18 w 131"/>
                  <a:gd name="T7" fmla="*/ 84 h 111"/>
                  <a:gd name="T8" fmla="*/ 24 w 131"/>
                  <a:gd name="T9" fmla="*/ 97 h 111"/>
                  <a:gd name="T10" fmla="*/ 24 w 131"/>
                  <a:gd name="T11" fmla="*/ 107 h 111"/>
                  <a:gd name="T12" fmla="*/ 30 w 131"/>
                  <a:gd name="T13" fmla="*/ 124 h 111"/>
                  <a:gd name="T14" fmla="*/ 40 w 131"/>
                  <a:gd name="T15" fmla="*/ 116 h 111"/>
                  <a:gd name="T16" fmla="*/ 48 w 131"/>
                  <a:gd name="T17" fmla="*/ 97 h 111"/>
                  <a:gd name="T18" fmla="*/ 54 w 131"/>
                  <a:gd name="T19" fmla="*/ 87 h 111"/>
                  <a:gd name="T20" fmla="*/ 65 w 131"/>
                  <a:gd name="T21" fmla="*/ 92 h 111"/>
                  <a:gd name="T22" fmla="*/ 67 w 131"/>
                  <a:gd name="T23" fmla="*/ 97 h 111"/>
                  <a:gd name="T24" fmla="*/ 67 w 131"/>
                  <a:gd name="T25" fmla="*/ 103 h 111"/>
                  <a:gd name="T26" fmla="*/ 69 w 131"/>
                  <a:gd name="T27" fmla="*/ 118 h 111"/>
                  <a:gd name="T28" fmla="*/ 71 w 131"/>
                  <a:gd name="T29" fmla="*/ 124 h 111"/>
                  <a:gd name="T30" fmla="*/ 71 w 131"/>
                  <a:gd name="T31" fmla="*/ 143 h 111"/>
                  <a:gd name="T32" fmla="*/ 75 w 131"/>
                  <a:gd name="T33" fmla="*/ 146 h 111"/>
                  <a:gd name="T34" fmla="*/ 79 w 131"/>
                  <a:gd name="T35" fmla="*/ 143 h 111"/>
                  <a:gd name="T36" fmla="*/ 87 w 131"/>
                  <a:gd name="T37" fmla="*/ 146 h 111"/>
                  <a:gd name="T38" fmla="*/ 93 w 131"/>
                  <a:gd name="T39" fmla="*/ 163 h 111"/>
                  <a:gd name="T40" fmla="*/ 89 w 131"/>
                  <a:gd name="T41" fmla="*/ 178 h 111"/>
                  <a:gd name="T42" fmla="*/ 89 w 131"/>
                  <a:gd name="T43" fmla="*/ 183 h 111"/>
                  <a:gd name="T44" fmla="*/ 93 w 131"/>
                  <a:gd name="T45" fmla="*/ 191 h 111"/>
                  <a:gd name="T46" fmla="*/ 101 w 131"/>
                  <a:gd name="T47" fmla="*/ 181 h 111"/>
                  <a:gd name="T48" fmla="*/ 111 w 131"/>
                  <a:gd name="T49" fmla="*/ 178 h 111"/>
                  <a:gd name="T50" fmla="*/ 115 w 131"/>
                  <a:gd name="T51" fmla="*/ 168 h 111"/>
                  <a:gd name="T52" fmla="*/ 115 w 131"/>
                  <a:gd name="T53" fmla="*/ 146 h 111"/>
                  <a:gd name="T54" fmla="*/ 121 w 131"/>
                  <a:gd name="T55" fmla="*/ 146 h 111"/>
                  <a:gd name="T56" fmla="*/ 121 w 131"/>
                  <a:gd name="T57" fmla="*/ 132 h 111"/>
                  <a:gd name="T58" fmla="*/ 117 w 131"/>
                  <a:gd name="T59" fmla="*/ 124 h 111"/>
                  <a:gd name="T60" fmla="*/ 115 w 131"/>
                  <a:gd name="T61" fmla="*/ 118 h 111"/>
                  <a:gd name="T62" fmla="*/ 115 w 131"/>
                  <a:gd name="T63" fmla="*/ 107 h 111"/>
                  <a:gd name="T64" fmla="*/ 117 w 131"/>
                  <a:gd name="T65" fmla="*/ 97 h 111"/>
                  <a:gd name="T66" fmla="*/ 121 w 131"/>
                  <a:gd name="T67" fmla="*/ 92 h 111"/>
                  <a:gd name="T68" fmla="*/ 125 w 131"/>
                  <a:gd name="T69" fmla="*/ 87 h 111"/>
                  <a:gd name="T70" fmla="*/ 119 w 131"/>
                  <a:gd name="T71" fmla="*/ 28 h 111"/>
                  <a:gd name="T72" fmla="*/ 34 w 131"/>
                  <a:gd name="T73" fmla="*/ 0 h 111"/>
                  <a:gd name="T74" fmla="*/ 2 w 131"/>
                  <a:gd name="T75" fmla="*/ 49 h 111"/>
                  <a:gd name="T76" fmla="*/ 0 w 131"/>
                  <a:gd name="T77" fmla="*/ 59 h 11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1"/>
                  <a:gd name="T118" fmla="*/ 0 h 111"/>
                  <a:gd name="T119" fmla="*/ 131 w 131"/>
                  <a:gd name="T120" fmla="*/ 111 h 11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1" h="111">
                    <a:moveTo>
                      <a:pt x="0" y="34"/>
                    </a:moveTo>
                    <a:lnTo>
                      <a:pt x="8" y="38"/>
                    </a:lnTo>
                    <a:lnTo>
                      <a:pt x="12" y="42"/>
                    </a:lnTo>
                    <a:lnTo>
                      <a:pt x="18" y="48"/>
                    </a:lnTo>
                    <a:lnTo>
                      <a:pt x="24" y="56"/>
                    </a:lnTo>
                    <a:lnTo>
                      <a:pt x="24" y="62"/>
                    </a:lnTo>
                    <a:lnTo>
                      <a:pt x="30" y="72"/>
                    </a:lnTo>
                    <a:lnTo>
                      <a:pt x="40" y="66"/>
                    </a:lnTo>
                    <a:lnTo>
                      <a:pt x="48" y="56"/>
                    </a:lnTo>
                    <a:lnTo>
                      <a:pt x="54" y="50"/>
                    </a:lnTo>
                    <a:lnTo>
                      <a:pt x="70" y="52"/>
                    </a:lnTo>
                    <a:lnTo>
                      <a:pt x="72" y="56"/>
                    </a:lnTo>
                    <a:lnTo>
                      <a:pt x="72" y="58"/>
                    </a:lnTo>
                    <a:lnTo>
                      <a:pt x="74" y="68"/>
                    </a:lnTo>
                    <a:lnTo>
                      <a:pt x="76" y="72"/>
                    </a:lnTo>
                    <a:lnTo>
                      <a:pt x="76" y="82"/>
                    </a:lnTo>
                    <a:lnTo>
                      <a:pt x="80" y="84"/>
                    </a:lnTo>
                    <a:lnTo>
                      <a:pt x="84" y="82"/>
                    </a:lnTo>
                    <a:lnTo>
                      <a:pt x="92" y="84"/>
                    </a:lnTo>
                    <a:lnTo>
                      <a:pt x="98" y="94"/>
                    </a:lnTo>
                    <a:lnTo>
                      <a:pt x="94" y="102"/>
                    </a:lnTo>
                    <a:lnTo>
                      <a:pt x="94" y="106"/>
                    </a:lnTo>
                    <a:lnTo>
                      <a:pt x="98" y="110"/>
                    </a:lnTo>
                    <a:lnTo>
                      <a:pt x="106" y="104"/>
                    </a:lnTo>
                    <a:lnTo>
                      <a:pt x="116" y="102"/>
                    </a:lnTo>
                    <a:lnTo>
                      <a:pt x="120" y="96"/>
                    </a:lnTo>
                    <a:lnTo>
                      <a:pt x="120" y="84"/>
                    </a:lnTo>
                    <a:lnTo>
                      <a:pt x="126" y="84"/>
                    </a:lnTo>
                    <a:lnTo>
                      <a:pt x="126" y="76"/>
                    </a:lnTo>
                    <a:lnTo>
                      <a:pt x="122" y="72"/>
                    </a:lnTo>
                    <a:lnTo>
                      <a:pt x="120" y="68"/>
                    </a:lnTo>
                    <a:lnTo>
                      <a:pt x="120" y="62"/>
                    </a:lnTo>
                    <a:lnTo>
                      <a:pt x="122" y="56"/>
                    </a:lnTo>
                    <a:lnTo>
                      <a:pt x="126" y="52"/>
                    </a:lnTo>
                    <a:lnTo>
                      <a:pt x="130" y="50"/>
                    </a:lnTo>
                    <a:lnTo>
                      <a:pt x="124" y="16"/>
                    </a:lnTo>
                    <a:lnTo>
                      <a:pt x="34" y="0"/>
                    </a:lnTo>
                    <a:lnTo>
                      <a:pt x="2" y="28"/>
                    </a:lnTo>
                    <a:lnTo>
                      <a:pt x="0" y="3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04" name="Freeform 272"/>
              <p:cNvSpPr>
                <a:spLocks/>
              </p:cNvSpPr>
              <p:nvPr/>
            </p:nvSpPr>
            <p:spPr bwMode="ltGray">
              <a:xfrm>
                <a:off x="2203" y="2228"/>
                <a:ext cx="256" cy="267"/>
              </a:xfrm>
              <a:custGeom>
                <a:avLst/>
                <a:gdLst>
                  <a:gd name="T0" fmla="*/ 14 w 257"/>
                  <a:gd name="T1" fmla="*/ 170 h 239"/>
                  <a:gd name="T2" fmla="*/ 22 w 257"/>
                  <a:gd name="T3" fmla="*/ 146 h 239"/>
                  <a:gd name="T4" fmla="*/ 124 w 257"/>
                  <a:gd name="T5" fmla="*/ 4 h 239"/>
                  <a:gd name="T6" fmla="*/ 185 w 257"/>
                  <a:gd name="T7" fmla="*/ 0 h 239"/>
                  <a:gd name="T8" fmla="*/ 251 w 257"/>
                  <a:gd name="T9" fmla="*/ 109 h 239"/>
                  <a:gd name="T10" fmla="*/ 209 w 257"/>
                  <a:gd name="T11" fmla="*/ 390 h 239"/>
                  <a:gd name="T12" fmla="*/ 70 w 257"/>
                  <a:gd name="T13" fmla="*/ 414 h 239"/>
                  <a:gd name="T14" fmla="*/ 0 w 257"/>
                  <a:gd name="T15" fmla="*/ 344 h 239"/>
                  <a:gd name="T16" fmla="*/ 2 w 257"/>
                  <a:gd name="T17" fmla="*/ 328 h 239"/>
                  <a:gd name="T18" fmla="*/ 8 w 257"/>
                  <a:gd name="T19" fmla="*/ 321 h 239"/>
                  <a:gd name="T20" fmla="*/ 6 w 257"/>
                  <a:gd name="T21" fmla="*/ 309 h 239"/>
                  <a:gd name="T22" fmla="*/ 14 w 257"/>
                  <a:gd name="T23" fmla="*/ 288 h 239"/>
                  <a:gd name="T24" fmla="*/ 18 w 257"/>
                  <a:gd name="T25" fmla="*/ 270 h 239"/>
                  <a:gd name="T26" fmla="*/ 18 w 257"/>
                  <a:gd name="T27" fmla="*/ 235 h 239"/>
                  <a:gd name="T28" fmla="*/ 12 w 257"/>
                  <a:gd name="T29" fmla="*/ 223 h 239"/>
                  <a:gd name="T30" fmla="*/ 16 w 257"/>
                  <a:gd name="T31" fmla="*/ 216 h 239"/>
                  <a:gd name="T32" fmla="*/ 20 w 257"/>
                  <a:gd name="T33" fmla="*/ 183 h 239"/>
                  <a:gd name="T34" fmla="*/ 14 w 257"/>
                  <a:gd name="T35" fmla="*/ 170 h 2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7"/>
                  <a:gd name="T55" fmla="*/ 0 h 239"/>
                  <a:gd name="T56" fmla="*/ 257 w 257"/>
                  <a:gd name="T57" fmla="*/ 239 h 2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7" h="239">
                    <a:moveTo>
                      <a:pt x="14" y="98"/>
                    </a:moveTo>
                    <a:lnTo>
                      <a:pt x="22" y="84"/>
                    </a:lnTo>
                    <a:lnTo>
                      <a:pt x="124" y="4"/>
                    </a:lnTo>
                    <a:lnTo>
                      <a:pt x="190" y="0"/>
                    </a:lnTo>
                    <a:lnTo>
                      <a:pt x="256" y="64"/>
                    </a:lnTo>
                    <a:lnTo>
                      <a:pt x="214" y="224"/>
                    </a:lnTo>
                    <a:lnTo>
                      <a:pt x="70" y="238"/>
                    </a:lnTo>
                    <a:lnTo>
                      <a:pt x="0" y="198"/>
                    </a:lnTo>
                    <a:lnTo>
                      <a:pt x="2" y="188"/>
                    </a:lnTo>
                    <a:lnTo>
                      <a:pt x="8" y="184"/>
                    </a:lnTo>
                    <a:lnTo>
                      <a:pt x="6" y="178"/>
                    </a:lnTo>
                    <a:lnTo>
                      <a:pt x="14" y="166"/>
                    </a:lnTo>
                    <a:lnTo>
                      <a:pt x="18" y="156"/>
                    </a:lnTo>
                    <a:lnTo>
                      <a:pt x="18" y="134"/>
                    </a:lnTo>
                    <a:lnTo>
                      <a:pt x="12" y="128"/>
                    </a:lnTo>
                    <a:lnTo>
                      <a:pt x="16" y="124"/>
                    </a:lnTo>
                    <a:lnTo>
                      <a:pt x="20" y="106"/>
                    </a:lnTo>
                    <a:lnTo>
                      <a:pt x="14" y="9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05" name="Freeform 273"/>
              <p:cNvSpPr>
                <a:spLocks/>
              </p:cNvSpPr>
              <p:nvPr/>
            </p:nvSpPr>
            <p:spPr bwMode="ltGray">
              <a:xfrm>
                <a:off x="2190" y="2515"/>
                <a:ext cx="54" cy="43"/>
              </a:xfrm>
              <a:custGeom>
                <a:avLst/>
                <a:gdLst>
                  <a:gd name="T0" fmla="*/ 33 w 53"/>
                  <a:gd name="T1" fmla="*/ 62 h 39"/>
                  <a:gd name="T2" fmla="*/ 22 w 53"/>
                  <a:gd name="T3" fmla="*/ 60 h 39"/>
                  <a:gd name="T4" fmla="*/ 20 w 53"/>
                  <a:gd name="T5" fmla="*/ 55 h 39"/>
                  <a:gd name="T6" fmla="*/ 18 w 53"/>
                  <a:gd name="T7" fmla="*/ 35 h 39"/>
                  <a:gd name="T8" fmla="*/ 16 w 53"/>
                  <a:gd name="T9" fmla="*/ 32 h 39"/>
                  <a:gd name="T10" fmla="*/ 12 w 53"/>
                  <a:gd name="T11" fmla="*/ 32 h 39"/>
                  <a:gd name="T12" fmla="*/ 0 w 53"/>
                  <a:gd name="T13" fmla="*/ 11 h 39"/>
                  <a:gd name="T14" fmla="*/ 24 w 53"/>
                  <a:gd name="T15" fmla="*/ 0 h 39"/>
                  <a:gd name="T16" fmla="*/ 57 w 53"/>
                  <a:gd name="T17" fmla="*/ 4 h 39"/>
                  <a:gd name="T18" fmla="*/ 57 w 53"/>
                  <a:gd name="T19" fmla="*/ 13 h 39"/>
                  <a:gd name="T20" fmla="*/ 53 w 53"/>
                  <a:gd name="T21" fmla="*/ 19 h 39"/>
                  <a:gd name="T22" fmla="*/ 55 w 53"/>
                  <a:gd name="T23" fmla="*/ 32 h 39"/>
                  <a:gd name="T24" fmla="*/ 49 w 53"/>
                  <a:gd name="T25" fmla="*/ 43 h 39"/>
                  <a:gd name="T26" fmla="*/ 43 w 53"/>
                  <a:gd name="T27" fmla="*/ 39 h 39"/>
                  <a:gd name="T28" fmla="*/ 35 w 53"/>
                  <a:gd name="T29" fmla="*/ 52 h 39"/>
                  <a:gd name="T30" fmla="*/ 33 w 53"/>
                  <a:gd name="T31" fmla="*/ 62 h 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
                  <a:gd name="T49" fmla="*/ 0 h 39"/>
                  <a:gd name="T50" fmla="*/ 53 w 53"/>
                  <a:gd name="T51" fmla="*/ 39 h 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 h="39">
                    <a:moveTo>
                      <a:pt x="28" y="38"/>
                    </a:moveTo>
                    <a:lnTo>
                      <a:pt x="22" y="36"/>
                    </a:lnTo>
                    <a:lnTo>
                      <a:pt x="20" y="34"/>
                    </a:lnTo>
                    <a:lnTo>
                      <a:pt x="18" y="22"/>
                    </a:lnTo>
                    <a:lnTo>
                      <a:pt x="16" y="20"/>
                    </a:lnTo>
                    <a:lnTo>
                      <a:pt x="12" y="20"/>
                    </a:lnTo>
                    <a:lnTo>
                      <a:pt x="0" y="6"/>
                    </a:lnTo>
                    <a:lnTo>
                      <a:pt x="24" y="0"/>
                    </a:lnTo>
                    <a:lnTo>
                      <a:pt x="52" y="4"/>
                    </a:lnTo>
                    <a:lnTo>
                      <a:pt x="52" y="8"/>
                    </a:lnTo>
                    <a:lnTo>
                      <a:pt x="48" y="12"/>
                    </a:lnTo>
                    <a:lnTo>
                      <a:pt x="50" y="20"/>
                    </a:lnTo>
                    <a:lnTo>
                      <a:pt x="44" y="26"/>
                    </a:lnTo>
                    <a:lnTo>
                      <a:pt x="38" y="24"/>
                    </a:lnTo>
                    <a:lnTo>
                      <a:pt x="30" y="32"/>
                    </a:lnTo>
                    <a:lnTo>
                      <a:pt x="28" y="3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06" name="Freeform 274"/>
              <p:cNvSpPr>
                <a:spLocks/>
              </p:cNvSpPr>
              <p:nvPr/>
            </p:nvSpPr>
            <p:spPr bwMode="ltGray">
              <a:xfrm>
                <a:off x="2190" y="2434"/>
                <a:ext cx="88" cy="100"/>
              </a:xfrm>
              <a:custGeom>
                <a:avLst/>
                <a:gdLst>
                  <a:gd name="T0" fmla="*/ 0 w 87"/>
                  <a:gd name="T1" fmla="*/ 54 h 89"/>
                  <a:gd name="T2" fmla="*/ 12 w 87"/>
                  <a:gd name="T3" fmla="*/ 25 h 89"/>
                  <a:gd name="T4" fmla="*/ 12 w 87"/>
                  <a:gd name="T5" fmla="*/ 13 h 89"/>
                  <a:gd name="T6" fmla="*/ 16 w 87"/>
                  <a:gd name="T7" fmla="*/ 17 h 89"/>
                  <a:gd name="T8" fmla="*/ 24 w 87"/>
                  <a:gd name="T9" fmla="*/ 2 h 89"/>
                  <a:gd name="T10" fmla="*/ 30 w 87"/>
                  <a:gd name="T11" fmla="*/ 11 h 89"/>
                  <a:gd name="T12" fmla="*/ 38 w 87"/>
                  <a:gd name="T13" fmla="*/ 0 h 89"/>
                  <a:gd name="T14" fmla="*/ 53 w 87"/>
                  <a:gd name="T15" fmla="*/ 2 h 89"/>
                  <a:gd name="T16" fmla="*/ 61 w 87"/>
                  <a:gd name="T17" fmla="*/ 4 h 89"/>
                  <a:gd name="T18" fmla="*/ 65 w 87"/>
                  <a:gd name="T19" fmla="*/ 21 h 89"/>
                  <a:gd name="T20" fmla="*/ 73 w 87"/>
                  <a:gd name="T21" fmla="*/ 21 h 89"/>
                  <a:gd name="T22" fmla="*/ 73 w 87"/>
                  <a:gd name="T23" fmla="*/ 39 h 89"/>
                  <a:gd name="T24" fmla="*/ 77 w 87"/>
                  <a:gd name="T25" fmla="*/ 47 h 89"/>
                  <a:gd name="T26" fmla="*/ 79 w 87"/>
                  <a:gd name="T27" fmla="*/ 54 h 89"/>
                  <a:gd name="T28" fmla="*/ 87 w 87"/>
                  <a:gd name="T29" fmla="*/ 75 h 89"/>
                  <a:gd name="T30" fmla="*/ 91 w 87"/>
                  <a:gd name="T31" fmla="*/ 151 h 89"/>
                  <a:gd name="T32" fmla="*/ 87 w 87"/>
                  <a:gd name="T33" fmla="*/ 157 h 89"/>
                  <a:gd name="T34" fmla="*/ 79 w 87"/>
                  <a:gd name="T35" fmla="*/ 157 h 89"/>
                  <a:gd name="T36" fmla="*/ 63 w 87"/>
                  <a:gd name="T37" fmla="*/ 140 h 89"/>
                  <a:gd name="T38" fmla="*/ 57 w 87"/>
                  <a:gd name="T39" fmla="*/ 140 h 89"/>
                  <a:gd name="T40" fmla="*/ 51 w 87"/>
                  <a:gd name="T41" fmla="*/ 136 h 89"/>
                  <a:gd name="T42" fmla="*/ 32 w 87"/>
                  <a:gd name="T43" fmla="*/ 136 h 89"/>
                  <a:gd name="T44" fmla="*/ 24 w 87"/>
                  <a:gd name="T45" fmla="*/ 136 h 89"/>
                  <a:gd name="T46" fmla="*/ 20 w 87"/>
                  <a:gd name="T47" fmla="*/ 143 h 89"/>
                  <a:gd name="T48" fmla="*/ 16 w 87"/>
                  <a:gd name="T49" fmla="*/ 140 h 89"/>
                  <a:gd name="T50" fmla="*/ 16 w 87"/>
                  <a:gd name="T51" fmla="*/ 136 h 89"/>
                  <a:gd name="T52" fmla="*/ 10 w 87"/>
                  <a:gd name="T53" fmla="*/ 140 h 89"/>
                  <a:gd name="T54" fmla="*/ 4 w 87"/>
                  <a:gd name="T55" fmla="*/ 140 h 89"/>
                  <a:gd name="T56" fmla="*/ 0 w 87"/>
                  <a:gd name="T57" fmla="*/ 140 h 89"/>
                  <a:gd name="T58" fmla="*/ 2 w 87"/>
                  <a:gd name="T59" fmla="*/ 115 h 89"/>
                  <a:gd name="T60" fmla="*/ 6 w 87"/>
                  <a:gd name="T61" fmla="*/ 99 h 89"/>
                  <a:gd name="T62" fmla="*/ 2 w 87"/>
                  <a:gd name="T63" fmla="*/ 92 h 89"/>
                  <a:gd name="T64" fmla="*/ 2 w 87"/>
                  <a:gd name="T65" fmla="*/ 75 h 89"/>
                  <a:gd name="T66" fmla="*/ 2 w 87"/>
                  <a:gd name="T67" fmla="*/ 64 h 89"/>
                  <a:gd name="T68" fmla="*/ 0 w 87"/>
                  <a:gd name="T69" fmla="*/ 61 h 89"/>
                  <a:gd name="T70" fmla="*/ 0 w 87"/>
                  <a:gd name="T71" fmla="*/ 54 h 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7"/>
                  <a:gd name="T109" fmla="*/ 0 h 89"/>
                  <a:gd name="T110" fmla="*/ 87 w 87"/>
                  <a:gd name="T111" fmla="*/ 89 h 8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7" h="89">
                    <a:moveTo>
                      <a:pt x="0" y="30"/>
                    </a:moveTo>
                    <a:lnTo>
                      <a:pt x="12" y="14"/>
                    </a:lnTo>
                    <a:lnTo>
                      <a:pt x="12" y="8"/>
                    </a:lnTo>
                    <a:lnTo>
                      <a:pt x="16" y="10"/>
                    </a:lnTo>
                    <a:lnTo>
                      <a:pt x="24" y="2"/>
                    </a:lnTo>
                    <a:lnTo>
                      <a:pt x="30" y="6"/>
                    </a:lnTo>
                    <a:lnTo>
                      <a:pt x="38" y="0"/>
                    </a:lnTo>
                    <a:lnTo>
                      <a:pt x="48" y="2"/>
                    </a:lnTo>
                    <a:lnTo>
                      <a:pt x="56" y="4"/>
                    </a:lnTo>
                    <a:lnTo>
                      <a:pt x="60" y="12"/>
                    </a:lnTo>
                    <a:lnTo>
                      <a:pt x="68" y="12"/>
                    </a:lnTo>
                    <a:lnTo>
                      <a:pt x="68" y="22"/>
                    </a:lnTo>
                    <a:lnTo>
                      <a:pt x="72" y="26"/>
                    </a:lnTo>
                    <a:lnTo>
                      <a:pt x="74" y="30"/>
                    </a:lnTo>
                    <a:lnTo>
                      <a:pt x="82" y="42"/>
                    </a:lnTo>
                    <a:lnTo>
                      <a:pt x="86" y="84"/>
                    </a:lnTo>
                    <a:lnTo>
                      <a:pt x="82" y="88"/>
                    </a:lnTo>
                    <a:lnTo>
                      <a:pt x="74" y="88"/>
                    </a:lnTo>
                    <a:lnTo>
                      <a:pt x="58" y="78"/>
                    </a:lnTo>
                    <a:lnTo>
                      <a:pt x="52" y="78"/>
                    </a:lnTo>
                    <a:lnTo>
                      <a:pt x="46" y="76"/>
                    </a:lnTo>
                    <a:lnTo>
                      <a:pt x="32" y="76"/>
                    </a:lnTo>
                    <a:lnTo>
                      <a:pt x="24" y="76"/>
                    </a:lnTo>
                    <a:lnTo>
                      <a:pt x="20" y="80"/>
                    </a:lnTo>
                    <a:lnTo>
                      <a:pt x="16" y="78"/>
                    </a:lnTo>
                    <a:lnTo>
                      <a:pt x="16" y="76"/>
                    </a:lnTo>
                    <a:lnTo>
                      <a:pt x="10" y="78"/>
                    </a:lnTo>
                    <a:lnTo>
                      <a:pt x="4" y="78"/>
                    </a:lnTo>
                    <a:lnTo>
                      <a:pt x="0" y="78"/>
                    </a:lnTo>
                    <a:lnTo>
                      <a:pt x="2" y="64"/>
                    </a:lnTo>
                    <a:lnTo>
                      <a:pt x="6" y="54"/>
                    </a:lnTo>
                    <a:lnTo>
                      <a:pt x="2" y="52"/>
                    </a:lnTo>
                    <a:lnTo>
                      <a:pt x="2" y="42"/>
                    </a:lnTo>
                    <a:lnTo>
                      <a:pt x="2" y="36"/>
                    </a:lnTo>
                    <a:lnTo>
                      <a:pt x="0" y="34"/>
                    </a:lnTo>
                    <a:lnTo>
                      <a:pt x="0" y="3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07" name="Freeform 275"/>
              <p:cNvSpPr>
                <a:spLocks/>
              </p:cNvSpPr>
              <p:nvPr/>
            </p:nvSpPr>
            <p:spPr bwMode="ltGray">
              <a:xfrm>
                <a:off x="2269" y="2286"/>
                <a:ext cx="311" cy="303"/>
              </a:xfrm>
              <a:custGeom>
                <a:avLst/>
                <a:gdLst>
                  <a:gd name="T0" fmla="*/ 179 w 313"/>
                  <a:gd name="T1" fmla="*/ 2 h 271"/>
                  <a:gd name="T2" fmla="*/ 143 w 313"/>
                  <a:gd name="T3" fmla="*/ 0 h 271"/>
                  <a:gd name="T4" fmla="*/ 131 w 313"/>
                  <a:gd name="T5" fmla="*/ 237 h 271"/>
                  <a:gd name="T6" fmla="*/ 139 w 313"/>
                  <a:gd name="T7" fmla="*/ 254 h 271"/>
                  <a:gd name="T8" fmla="*/ 131 w 313"/>
                  <a:gd name="T9" fmla="*/ 286 h 271"/>
                  <a:gd name="T10" fmla="*/ 64 w 313"/>
                  <a:gd name="T11" fmla="*/ 273 h 271"/>
                  <a:gd name="T12" fmla="*/ 56 w 313"/>
                  <a:gd name="T13" fmla="*/ 257 h 271"/>
                  <a:gd name="T14" fmla="*/ 52 w 313"/>
                  <a:gd name="T15" fmla="*/ 276 h 271"/>
                  <a:gd name="T16" fmla="*/ 44 w 313"/>
                  <a:gd name="T17" fmla="*/ 276 h 271"/>
                  <a:gd name="T18" fmla="*/ 34 w 313"/>
                  <a:gd name="T19" fmla="*/ 292 h 271"/>
                  <a:gd name="T20" fmla="*/ 30 w 313"/>
                  <a:gd name="T21" fmla="*/ 294 h 271"/>
                  <a:gd name="T22" fmla="*/ 28 w 313"/>
                  <a:gd name="T23" fmla="*/ 280 h 271"/>
                  <a:gd name="T24" fmla="*/ 30 w 313"/>
                  <a:gd name="T25" fmla="*/ 276 h 271"/>
                  <a:gd name="T26" fmla="*/ 26 w 313"/>
                  <a:gd name="T27" fmla="*/ 268 h 271"/>
                  <a:gd name="T28" fmla="*/ 20 w 313"/>
                  <a:gd name="T29" fmla="*/ 276 h 271"/>
                  <a:gd name="T30" fmla="*/ 18 w 313"/>
                  <a:gd name="T31" fmla="*/ 280 h 271"/>
                  <a:gd name="T32" fmla="*/ 14 w 313"/>
                  <a:gd name="T33" fmla="*/ 310 h 271"/>
                  <a:gd name="T34" fmla="*/ 4 w 313"/>
                  <a:gd name="T35" fmla="*/ 305 h 271"/>
                  <a:gd name="T36" fmla="*/ 0 w 313"/>
                  <a:gd name="T37" fmla="*/ 350 h 271"/>
                  <a:gd name="T38" fmla="*/ 4 w 313"/>
                  <a:gd name="T39" fmla="*/ 364 h 271"/>
                  <a:gd name="T40" fmla="*/ 6 w 313"/>
                  <a:gd name="T41" fmla="*/ 370 h 271"/>
                  <a:gd name="T42" fmla="*/ 4 w 313"/>
                  <a:gd name="T43" fmla="*/ 384 h 271"/>
                  <a:gd name="T44" fmla="*/ 12 w 313"/>
                  <a:gd name="T45" fmla="*/ 388 h 271"/>
                  <a:gd name="T46" fmla="*/ 18 w 313"/>
                  <a:gd name="T47" fmla="*/ 395 h 271"/>
                  <a:gd name="T48" fmla="*/ 28 w 313"/>
                  <a:gd name="T49" fmla="*/ 410 h 271"/>
                  <a:gd name="T50" fmla="*/ 34 w 313"/>
                  <a:gd name="T51" fmla="*/ 413 h 271"/>
                  <a:gd name="T52" fmla="*/ 46 w 313"/>
                  <a:gd name="T53" fmla="*/ 399 h 271"/>
                  <a:gd name="T54" fmla="*/ 48 w 313"/>
                  <a:gd name="T55" fmla="*/ 388 h 271"/>
                  <a:gd name="T56" fmla="*/ 58 w 313"/>
                  <a:gd name="T57" fmla="*/ 388 h 271"/>
                  <a:gd name="T58" fmla="*/ 60 w 313"/>
                  <a:gd name="T59" fmla="*/ 401 h 271"/>
                  <a:gd name="T60" fmla="*/ 64 w 313"/>
                  <a:gd name="T61" fmla="*/ 413 h 271"/>
                  <a:gd name="T62" fmla="*/ 68 w 313"/>
                  <a:gd name="T63" fmla="*/ 426 h 271"/>
                  <a:gd name="T64" fmla="*/ 62 w 313"/>
                  <a:gd name="T65" fmla="*/ 437 h 271"/>
                  <a:gd name="T66" fmla="*/ 60 w 313"/>
                  <a:gd name="T67" fmla="*/ 447 h 271"/>
                  <a:gd name="T68" fmla="*/ 70 w 313"/>
                  <a:gd name="T69" fmla="*/ 445 h 271"/>
                  <a:gd name="T70" fmla="*/ 72 w 313"/>
                  <a:gd name="T71" fmla="*/ 454 h 271"/>
                  <a:gd name="T72" fmla="*/ 74 w 313"/>
                  <a:gd name="T73" fmla="*/ 451 h 271"/>
                  <a:gd name="T74" fmla="*/ 78 w 313"/>
                  <a:gd name="T75" fmla="*/ 454 h 271"/>
                  <a:gd name="T76" fmla="*/ 81 w 313"/>
                  <a:gd name="T77" fmla="*/ 464 h 271"/>
                  <a:gd name="T78" fmla="*/ 81 w 313"/>
                  <a:gd name="T79" fmla="*/ 468 h 271"/>
                  <a:gd name="T80" fmla="*/ 93 w 313"/>
                  <a:gd name="T81" fmla="*/ 458 h 271"/>
                  <a:gd name="T82" fmla="*/ 99 w 313"/>
                  <a:gd name="T83" fmla="*/ 454 h 271"/>
                  <a:gd name="T84" fmla="*/ 103 w 313"/>
                  <a:gd name="T85" fmla="*/ 473 h 271"/>
                  <a:gd name="T86" fmla="*/ 119 w 313"/>
                  <a:gd name="T87" fmla="*/ 451 h 271"/>
                  <a:gd name="T88" fmla="*/ 302 w 313"/>
                  <a:gd name="T89" fmla="*/ 307 h 271"/>
                  <a:gd name="T90" fmla="*/ 298 w 313"/>
                  <a:gd name="T91" fmla="*/ 140 h 271"/>
                  <a:gd name="T92" fmla="*/ 179 w 313"/>
                  <a:gd name="T93" fmla="*/ 2 h 2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3"/>
                  <a:gd name="T142" fmla="*/ 0 h 271"/>
                  <a:gd name="T143" fmla="*/ 313 w 313"/>
                  <a:gd name="T144" fmla="*/ 271 h 2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3" h="271">
                    <a:moveTo>
                      <a:pt x="184" y="2"/>
                    </a:moveTo>
                    <a:lnTo>
                      <a:pt x="148" y="0"/>
                    </a:lnTo>
                    <a:lnTo>
                      <a:pt x="136" y="136"/>
                    </a:lnTo>
                    <a:lnTo>
                      <a:pt x="144" y="146"/>
                    </a:lnTo>
                    <a:lnTo>
                      <a:pt x="136" y="164"/>
                    </a:lnTo>
                    <a:lnTo>
                      <a:pt x="64" y="156"/>
                    </a:lnTo>
                    <a:lnTo>
                      <a:pt x="56" y="148"/>
                    </a:lnTo>
                    <a:lnTo>
                      <a:pt x="52" y="158"/>
                    </a:lnTo>
                    <a:lnTo>
                      <a:pt x="44" y="158"/>
                    </a:lnTo>
                    <a:lnTo>
                      <a:pt x="34" y="166"/>
                    </a:lnTo>
                    <a:lnTo>
                      <a:pt x="30" y="168"/>
                    </a:lnTo>
                    <a:lnTo>
                      <a:pt x="28" y="160"/>
                    </a:lnTo>
                    <a:lnTo>
                      <a:pt x="30" y="158"/>
                    </a:lnTo>
                    <a:lnTo>
                      <a:pt x="26" y="154"/>
                    </a:lnTo>
                    <a:lnTo>
                      <a:pt x="20" y="158"/>
                    </a:lnTo>
                    <a:lnTo>
                      <a:pt x="18" y="160"/>
                    </a:lnTo>
                    <a:lnTo>
                      <a:pt x="14" y="178"/>
                    </a:lnTo>
                    <a:lnTo>
                      <a:pt x="4" y="174"/>
                    </a:lnTo>
                    <a:lnTo>
                      <a:pt x="0" y="200"/>
                    </a:lnTo>
                    <a:lnTo>
                      <a:pt x="4" y="208"/>
                    </a:lnTo>
                    <a:lnTo>
                      <a:pt x="6" y="212"/>
                    </a:lnTo>
                    <a:lnTo>
                      <a:pt x="4" y="220"/>
                    </a:lnTo>
                    <a:lnTo>
                      <a:pt x="12" y="222"/>
                    </a:lnTo>
                    <a:lnTo>
                      <a:pt x="18" y="226"/>
                    </a:lnTo>
                    <a:lnTo>
                      <a:pt x="28" y="234"/>
                    </a:lnTo>
                    <a:lnTo>
                      <a:pt x="34" y="236"/>
                    </a:lnTo>
                    <a:lnTo>
                      <a:pt x="46" y="228"/>
                    </a:lnTo>
                    <a:lnTo>
                      <a:pt x="48" y="222"/>
                    </a:lnTo>
                    <a:lnTo>
                      <a:pt x="58" y="222"/>
                    </a:lnTo>
                    <a:lnTo>
                      <a:pt x="60" y="230"/>
                    </a:lnTo>
                    <a:lnTo>
                      <a:pt x="64" y="236"/>
                    </a:lnTo>
                    <a:lnTo>
                      <a:pt x="68" y="244"/>
                    </a:lnTo>
                    <a:lnTo>
                      <a:pt x="62" y="250"/>
                    </a:lnTo>
                    <a:lnTo>
                      <a:pt x="60" y="256"/>
                    </a:lnTo>
                    <a:lnTo>
                      <a:pt x="70" y="254"/>
                    </a:lnTo>
                    <a:lnTo>
                      <a:pt x="72" y="260"/>
                    </a:lnTo>
                    <a:lnTo>
                      <a:pt x="74" y="258"/>
                    </a:lnTo>
                    <a:lnTo>
                      <a:pt x="80" y="260"/>
                    </a:lnTo>
                    <a:lnTo>
                      <a:pt x="86" y="266"/>
                    </a:lnTo>
                    <a:lnTo>
                      <a:pt x="86" y="268"/>
                    </a:lnTo>
                    <a:lnTo>
                      <a:pt x="98" y="262"/>
                    </a:lnTo>
                    <a:lnTo>
                      <a:pt x="104" y="260"/>
                    </a:lnTo>
                    <a:lnTo>
                      <a:pt x="108" y="270"/>
                    </a:lnTo>
                    <a:lnTo>
                      <a:pt x="124" y="258"/>
                    </a:lnTo>
                    <a:lnTo>
                      <a:pt x="312" y="176"/>
                    </a:lnTo>
                    <a:lnTo>
                      <a:pt x="308" y="80"/>
                    </a:lnTo>
                    <a:lnTo>
                      <a:pt x="184"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08" name="Freeform 276"/>
              <p:cNvSpPr>
                <a:spLocks/>
              </p:cNvSpPr>
              <p:nvPr/>
            </p:nvSpPr>
            <p:spPr bwMode="ltGray">
              <a:xfrm>
                <a:off x="2379" y="2492"/>
                <a:ext cx="151" cy="113"/>
              </a:xfrm>
              <a:custGeom>
                <a:avLst/>
                <a:gdLst>
                  <a:gd name="T0" fmla="*/ 118 w 151"/>
                  <a:gd name="T1" fmla="*/ 0 h 101"/>
                  <a:gd name="T2" fmla="*/ 102 w 151"/>
                  <a:gd name="T3" fmla="*/ 0 h 101"/>
                  <a:gd name="T4" fmla="*/ 74 w 151"/>
                  <a:gd name="T5" fmla="*/ 25 h 101"/>
                  <a:gd name="T6" fmla="*/ 44 w 151"/>
                  <a:gd name="T7" fmla="*/ 45 h 101"/>
                  <a:gd name="T8" fmla="*/ 32 w 151"/>
                  <a:gd name="T9" fmla="*/ 45 h 101"/>
                  <a:gd name="T10" fmla="*/ 30 w 151"/>
                  <a:gd name="T11" fmla="*/ 63 h 101"/>
                  <a:gd name="T12" fmla="*/ 24 w 151"/>
                  <a:gd name="T13" fmla="*/ 67 h 101"/>
                  <a:gd name="T14" fmla="*/ 22 w 151"/>
                  <a:gd name="T15" fmla="*/ 87 h 101"/>
                  <a:gd name="T16" fmla="*/ 10 w 151"/>
                  <a:gd name="T17" fmla="*/ 92 h 101"/>
                  <a:gd name="T18" fmla="*/ 6 w 151"/>
                  <a:gd name="T19" fmla="*/ 94 h 101"/>
                  <a:gd name="T20" fmla="*/ 6 w 151"/>
                  <a:gd name="T21" fmla="*/ 114 h 101"/>
                  <a:gd name="T22" fmla="*/ 0 w 151"/>
                  <a:gd name="T23" fmla="*/ 130 h 101"/>
                  <a:gd name="T24" fmla="*/ 8 w 151"/>
                  <a:gd name="T25" fmla="*/ 144 h 101"/>
                  <a:gd name="T26" fmla="*/ 8 w 151"/>
                  <a:gd name="T27" fmla="*/ 161 h 101"/>
                  <a:gd name="T28" fmla="*/ 8 w 151"/>
                  <a:gd name="T29" fmla="*/ 168 h 101"/>
                  <a:gd name="T30" fmla="*/ 14 w 151"/>
                  <a:gd name="T31" fmla="*/ 176 h 101"/>
                  <a:gd name="T32" fmla="*/ 20 w 151"/>
                  <a:gd name="T33" fmla="*/ 172 h 101"/>
                  <a:gd name="T34" fmla="*/ 24 w 151"/>
                  <a:gd name="T35" fmla="*/ 164 h 101"/>
                  <a:gd name="T36" fmla="*/ 32 w 151"/>
                  <a:gd name="T37" fmla="*/ 164 h 101"/>
                  <a:gd name="T38" fmla="*/ 38 w 151"/>
                  <a:gd name="T39" fmla="*/ 161 h 101"/>
                  <a:gd name="T40" fmla="*/ 46 w 151"/>
                  <a:gd name="T41" fmla="*/ 168 h 101"/>
                  <a:gd name="T42" fmla="*/ 50 w 151"/>
                  <a:gd name="T43" fmla="*/ 150 h 101"/>
                  <a:gd name="T44" fmla="*/ 46 w 151"/>
                  <a:gd name="T45" fmla="*/ 136 h 101"/>
                  <a:gd name="T46" fmla="*/ 50 w 151"/>
                  <a:gd name="T47" fmla="*/ 128 h 101"/>
                  <a:gd name="T48" fmla="*/ 92 w 151"/>
                  <a:gd name="T49" fmla="*/ 133 h 101"/>
                  <a:gd name="T50" fmla="*/ 98 w 151"/>
                  <a:gd name="T51" fmla="*/ 130 h 101"/>
                  <a:gd name="T52" fmla="*/ 108 w 151"/>
                  <a:gd name="T53" fmla="*/ 130 h 101"/>
                  <a:gd name="T54" fmla="*/ 124 w 151"/>
                  <a:gd name="T55" fmla="*/ 136 h 101"/>
                  <a:gd name="T56" fmla="*/ 134 w 151"/>
                  <a:gd name="T57" fmla="*/ 122 h 101"/>
                  <a:gd name="T58" fmla="*/ 140 w 151"/>
                  <a:gd name="T59" fmla="*/ 128 h 101"/>
                  <a:gd name="T60" fmla="*/ 148 w 151"/>
                  <a:gd name="T61" fmla="*/ 116 h 101"/>
                  <a:gd name="T62" fmla="*/ 150 w 151"/>
                  <a:gd name="T63" fmla="*/ 39 h 101"/>
                  <a:gd name="T64" fmla="*/ 118 w 151"/>
                  <a:gd name="T65" fmla="*/ 0 h 1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101"/>
                  <a:gd name="T101" fmla="*/ 151 w 151"/>
                  <a:gd name="T102" fmla="*/ 101 h 1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101">
                    <a:moveTo>
                      <a:pt x="118" y="0"/>
                    </a:moveTo>
                    <a:lnTo>
                      <a:pt x="102" y="0"/>
                    </a:lnTo>
                    <a:lnTo>
                      <a:pt x="74" y="14"/>
                    </a:lnTo>
                    <a:lnTo>
                      <a:pt x="44" y="26"/>
                    </a:lnTo>
                    <a:lnTo>
                      <a:pt x="32" y="26"/>
                    </a:lnTo>
                    <a:lnTo>
                      <a:pt x="30" y="36"/>
                    </a:lnTo>
                    <a:lnTo>
                      <a:pt x="24" y="38"/>
                    </a:lnTo>
                    <a:lnTo>
                      <a:pt x="22" y="50"/>
                    </a:lnTo>
                    <a:lnTo>
                      <a:pt x="10" y="52"/>
                    </a:lnTo>
                    <a:lnTo>
                      <a:pt x="6" y="54"/>
                    </a:lnTo>
                    <a:lnTo>
                      <a:pt x="6" y="64"/>
                    </a:lnTo>
                    <a:lnTo>
                      <a:pt x="0" y="74"/>
                    </a:lnTo>
                    <a:lnTo>
                      <a:pt x="8" y="82"/>
                    </a:lnTo>
                    <a:lnTo>
                      <a:pt x="8" y="92"/>
                    </a:lnTo>
                    <a:lnTo>
                      <a:pt x="8" y="96"/>
                    </a:lnTo>
                    <a:lnTo>
                      <a:pt x="14" y="100"/>
                    </a:lnTo>
                    <a:lnTo>
                      <a:pt x="20" y="98"/>
                    </a:lnTo>
                    <a:lnTo>
                      <a:pt x="24" y="94"/>
                    </a:lnTo>
                    <a:lnTo>
                      <a:pt x="32" y="94"/>
                    </a:lnTo>
                    <a:lnTo>
                      <a:pt x="38" y="92"/>
                    </a:lnTo>
                    <a:lnTo>
                      <a:pt x="46" y="96"/>
                    </a:lnTo>
                    <a:lnTo>
                      <a:pt x="50" y="86"/>
                    </a:lnTo>
                    <a:lnTo>
                      <a:pt x="46" y="78"/>
                    </a:lnTo>
                    <a:lnTo>
                      <a:pt x="50" y="72"/>
                    </a:lnTo>
                    <a:lnTo>
                      <a:pt x="92" y="76"/>
                    </a:lnTo>
                    <a:lnTo>
                      <a:pt x="98" y="74"/>
                    </a:lnTo>
                    <a:lnTo>
                      <a:pt x="108" y="74"/>
                    </a:lnTo>
                    <a:lnTo>
                      <a:pt x="124" y="78"/>
                    </a:lnTo>
                    <a:lnTo>
                      <a:pt x="134" y="70"/>
                    </a:lnTo>
                    <a:lnTo>
                      <a:pt x="140" y="72"/>
                    </a:lnTo>
                    <a:lnTo>
                      <a:pt x="148" y="66"/>
                    </a:lnTo>
                    <a:lnTo>
                      <a:pt x="150" y="22"/>
                    </a:lnTo>
                    <a:lnTo>
                      <a:pt x="11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09" name="Freeform 277"/>
              <p:cNvSpPr>
                <a:spLocks/>
              </p:cNvSpPr>
              <p:nvPr/>
            </p:nvSpPr>
            <p:spPr bwMode="ltGray">
              <a:xfrm>
                <a:off x="2491" y="2320"/>
                <a:ext cx="290" cy="247"/>
              </a:xfrm>
              <a:custGeom>
                <a:avLst/>
                <a:gdLst>
                  <a:gd name="T0" fmla="*/ 277 w 291"/>
                  <a:gd name="T1" fmla="*/ 150 h 221"/>
                  <a:gd name="T2" fmla="*/ 273 w 291"/>
                  <a:gd name="T3" fmla="*/ 265 h 221"/>
                  <a:gd name="T4" fmla="*/ 233 w 291"/>
                  <a:gd name="T5" fmla="*/ 310 h 221"/>
                  <a:gd name="T6" fmla="*/ 233 w 291"/>
                  <a:gd name="T7" fmla="*/ 349 h 221"/>
                  <a:gd name="T8" fmla="*/ 209 w 291"/>
                  <a:gd name="T9" fmla="*/ 368 h 221"/>
                  <a:gd name="T10" fmla="*/ 201 w 291"/>
                  <a:gd name="T11" fmla="*/ 357 h 221"/>
                  <a:gd name="T12" fmla="*/ 189 w 291"/>
                  <a:gd name="T13" fmla="*/ 353 h 221"/>
                  <a:gd name="T14" fmla="*/ 175 w 291"/>
                  <a:gd name="T15" fmla="*/ 349 h 221"/>
                  <a:gd name="T16" fmla="*/ 159 w 291"/>
                  <a:gd name="T17" fmla="*/ 361 h 221"/>
                  <a:gd name="T18" fmla="*/ 149 w 291"/>
                  <a:gd name="T19" fmla="*/ 359 h 221"/>
                  <a:gd name="T20" fmla="*/ 145 w 291"/>
                  <a:gd name="T21" fmla="*/ 357 h 221"/>
                  <a:gd name="T22" fmla="*/ 142 w 291"/>
                  <a:gd name="T23" fmla="*/ 349 h 221"/>
                  <a:gd name="T24" fmla="*/ 134 w 291"/>
                  <a:gd name="T25" fmla="*/ 344 h 221"/>
                  <a:gd name="T26" fmla="*/ 128 w 291"/>
                  <a:gd name="T27" fmla="*/ 349 h 221"/>
                  <a:gd name="T28" fmla="*/ 120 w 291"/>
                  <a:gd name="T29" fmla="*/ 349 h 221"/>
                  <a:gd name="T30" fmla="*/ 114 w 291"/>
                  <a:gd name="T31" fmla="*/ 335 h 221"/>
                  <a:gd name="T32" fmla="*/ 110 w 291"/>
                  <a:gd name="T33" fmla="*/ 340 h 221"/>
                  <a:gd name="T34" fmla="*/ 98 w 291"/>
                  <a:gd name="T35" fmla="*/ 321 h 221"/>
                  <a:gd name="T36" fmla="*/ 72 w 291"/>
                  <a:gd name="T37" fmla="*/ 329 h 221"/>
                  <a:gd name="T38" fmla="*/ 70 w 291"/>
                  <a:gd name="T39" fmla="*/ 344 h 221"/>
                  <a:gd name="T40" fmla="*/ 60 w 291"/>
                  <a:gd name="T41" fmla="*/ 376 h 221"/>
                  <a:gd name="T42" fmla="*/ 42 w 291"/>
                  <a:gd name="T43" fmla="*/ 357 h 221"/>
                  <a:gd name="T44" fmla="*/ 36 w 291"/>
                  <a:gd name="T45" fmla="*/ 383 h 221"/>
                  <a:gd name="T46" fmla="*/ 32 w 291"/>
                  <a:gd name="T47" fmla="*/ 359 h 221"/>
                  <a:gd name="T48" fmla="*/ 30 w 291"/>
                  <a:gd name="T49" fmla="*/ 353 h 221"/>
                  <a:gd name="T50" fmla="*/ 28 w 291"/>
                  <a:gd name="T51" fmla="*/ 359 h 221"/>
                  <a:gd name="T52" fmla="*/ 16 w 291"/>
                  <a:gd name="T53" fmla="*/ 340 h 221"/>
                  <a:gd name="T54" fmla="*/ 12 w 291"/>
                  <a:gd name="T55" fmla="*/ 317 h 221"/>
                  <a:gd name="T56" fmla="*/ 6 w 291"/>
                  <a:gd name="T57" fmla="*/ 310 h 221"/>
                  <a:gd name="T58" fmla="*/ 0 w 291"/>
                  <a:gd name="T59" fmla="*/ 289 h 221"/>
                  <a:gd name="T60" fmla="*/ 6 w 291"/>
                  <a:gd name="T61" fmla="*/ 268 h 221"/>
                  <a:gd name="T62" fmla="*/ 40 w 291"/>
                  <a:gd name="T63" fmla="*/ 268 h 221"/>
                  <a:gd name="T64" fmla="*/ 64 w 291"/>
                  <a:gd name="T65" fmla="*/ 265 h 221"/>
                  <a:gd name="T66" fmla="*/ 68 w 291"/>
                  <a:gd name="T67" fmla="*/ 243 h 221"/>
                  <a:gd name="T68" fmla="*/ 78 w 291"/>
                  <a:gd name="T69" fmla="*/ 221 h 221"/>
                  <a:gd name="T70" fmla="*/ 84 w 291"/>
                  <a:gd name="T71" fmla="*/ 135 h 221"/>
                  <a:gd name="T72" fmla="*/ 209 w 291"/>
                  <a:gd name="T73" fmla="*/ 0 h 221"/>
                  <a:gd name="T74" fmla="*/ 277 w 291"/>
                  <a:gd name="T75" fmla="*/ 63 h 221"/>
                  <a:gd name="T76" fmla="*/ 279 w 291"/>
                  <a:gd name="T77" fmla="*/ 111 h 221"/>
                  <a:gd name="T78" fmla="*/ 285 w 291"/>
                  <a:gd name="T79" fmla="*/ 135 h 221"/>
                  <a:gd name="T80" fmla="*/ 277 w 291"/>
                  <a:gd name="T81" fmla="*/ 150 h 2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1"/>
                  <a:gd name="T124" fmla="*/ 0 h 221"/>
                  <a:gd name="T125" fmla="*/ 291 w 291"/>
                  <a:gd name="T126" fmla="*/ 221 h 2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1" h="221">
                    <a:moveTo>
                      <a:pt x="282" y="86"/>
                    </a:moveTo>
                    <a:lnTo>
                      <a:pt x="278" y="152"/>
                    </a:lnTo>
                    <a:lnTo>
                      <a:pt x="238" y="178"/>
                    </a:lnTo>
                    <a:lnTo>
                      <a:pt x="238" y="200"/>
                    </a:lnTo>
                    <a:lnTo>
                      <a:pt x="214" y="210"/>
                    </a:lnTo>
                    <a:lnTo>
                      <a:pt x="206" y="204"/>
                    </a:lnTo>
                    <a:lnTo>
                      <a:pt x="194" y="202"/>
                    </a:lnTo>
                    <a:lnTo>
                      <a:pt x="180" y="200"/>
                    </a:lnTo>
                    <a:lnTo>
                      <a:pt x="164" y="208"/>
                    </a:lnTo>
                    <a:lnTo>
                      <a:pt x="154" y="206"/>
                    </a:lnTo>
                    <a:lnTo>
                      <a:pt x="148" y="204"/>
                    </a:lnTo>
                    <a:lnTo>
                      <a:pt x="142" y="200"/>
                    </a:lnTo>
                    <a:lnTo>
                      <a:pt x="134" y="198"/>
                    </a:lnTo>
                    <a:lnTo>
                      <a:pt x="128" y="200"/>
                    </a:lnTo>
                    <a:lnTo>
                      <a:pt x="120" y="200"/>
                    </a:lnTo>
                    <a:lnTo>
                      <a:pt x="114" y="192"/>
                    </a:lnTo>
                    <a:lnTo>
                      <a:pt x="110" y="194"/>
                    </a:lnTo>
                    <a:lnTo>
                      <a:pt x="98" y="184"/>
                    </a:lnTo>
                    <a:lnTo>
                      <a:pt x="72" y="188"/>
                    </a:lnTo>
                    <a:lnTo>
                      <a:pt x="70" y="198"/>
                    </a:lnTo>
                    <a:lnTo>
                      <a:pt x="60" y="216"/>
                    </a:lnTo>
                    <a:lnTo>
                      <a:pt x="42" y="204"/>
                    </a:lnTo>
                    <a:lnTo>
                      <a:pt x="36" y="220"/>
                    </a:lnTo>
                    <a:lnTo>
                      <a:pt x="32" y="206"/>
                    </a:lnTo>
                    <a:lnTo>
                      <a:pt x="30" y="202"/>
                    </a:lnTo>
                    <a:lnTo>
                      <a:pt x="28" y="206"/>
                    </a:lnTo>
                    <a:lnTo>
                      <a:pt x="16" y="194"/>
                    </a:lnTo>
                    <a:lnTo>
                      <a:pt x="12" y="182"/>
                    </a:lnTo>
                    <a:lnTo>
                      <a:pt x="6" y="178"/>
                    </a:lnTo>
                    <a:lnTo>
                      <a:pt x="0" y="166"/>
                    </a:lnTo>
                    <a:lnTo>
                      <a:pt x="6" y="154"/>
                    </a:lnTo>
                    <a:lnTo>
                      <a:pt x="40" y="154"/>
                    </a:lnTo>
                    <a:lnTo>
                      <a:pt x="64" y="152"/>
                    </a:lnTo>
                    <a:lnTo>
                      <a:pt x="68" y="140"/>
                    </a:lnTo>
                    <a:lnTo>
                      <a:pt x="78" y="126"/>
                    </a:lnTo>
                    <a:lnTo>
                      <a:pt x="84" y="78"/>
                    </a:lnTo>
                    <a:lnTo>
                      <a:pt x="214" y="0"/>
                    </a:lnTo>
                    <a:lnTo>
                      <a:pt x="282" y="36"/>
                    </a:lnTo>
                    <a:lnTo>
                      <a:pt x="284" y="64"/>
                    </a:lnTo>
                    <a:lnTo>
                      <a:pt x="290" y="78"/>
                    </a:lnTo>
                    <a:lnTo>
                      <a:pt x="282" y="8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10" name="Freeform 278"/>
              <p:cNvSpPr>
                <a:spLocks/>
              </p:cNvSpPr>
              <p:nvPr/>
            </p:nvSpPr>
            <p:spPr bwMode="ltGray">
              <a:xfrm>
                <a:off x="2939" y="2186"/>
                <a:ext cx="191" cy="209"/>
              </a:xfrm>
              <a:custGeom>
                <a:avLst/>
                <a:gdLst>
                  <a:gd name="T0" fmla="*/ 42 w 193"/>
                  <a:gd name="T1" fmla="*/ 11 h 187"/>
                  <a:gd name="T2" fmla="*/ 53 w 193"/>
                  <a:gd name="T3" fmla="*/ 21 h 187"/>
                  <a:gd name="T4" fmla="*/ 63 w 193"/>
                  <a:gd name="T5" fmla="*/ 28 h 187"/>
                  <a:gd name="T6" fmla="*/ 75 w 193"/>
                  <a:gd name="T7" fmla="*/ 31 h 187"/>
                  <a:gd name="T8" fmla="*/ 79 w 193"/>
                  <a:gd name="T9" fmla="*/ 13 h 187"/>
                  <a:gd name="T10" fmla="*/ 83 w 193"/>
                  <a:gd name="T11" fmla="*/ 11 h 187"/>
                  <a:gd name="T12" fmla="*/ 89 w 193"/>
                  <a:gd name="T13" fmla="*/ 17 h 187"/>
                  <a:gd name="T14" fmla="*/ 97 w 193"/>
                  <a:gd name="T15" fmla="*/ 13 h 187"/>
                  <a:gd name="T16" fmla="*/ 101 w 193"/>
                  <a:gd name="T17" fmla="*/ 17 h 187"/>
                  <a:gd name="T18" fmla="*/ 103 w 193"/>
                  <a:gd name="T19" fmla="*/ 4 h 187"/>
                  <a:gd name="T20" fmla="*/ 109 w 193"/>
                  <a:gd name="T21" fmla="*/ 13 h 187"/>
                  <a:gd name="T22" fmla="*/ 115 w 193"/>
                  <a:gd name="T23" fmla="*/ 13 h 187"/>
                  <a:gd name="T24" fmla="*/ 121 w 193"/>
                  <a:gd name="T25" fmla="*/ 25 h 187"/>
                  <a:gd name="T26" fmla="*/ 135 w 193"/>
                  <a:gd name="T27" fmla="*/ 25 h 187"/>
                  <a:gd name="T28" fmla="*/ 148 w 193"/>
                  <a:gd name="T29" fmla="*/ 13 h 187"/>
                  <a:gd name="T30" fmla="*/ 160 w 193"/>
                  <a:gd name="T31" fmla="*/ 0 h 187"/>
                  <a:gd name="T32" fmla="*/ 172 w 193"/>
                  <a:gd name="T33" fmla="*/ 74 h 187"/>
                  <a:gd name="T34" fmla="*/ 172 w 193"/>
                  <a:gd name="T35" fmla="*/ 107 h 187"/>
                  <a:gd name="T36" fmla="*/ 164 w 193"/>
                  <a:gd name="T37" fmla="*/ 121 h 187"/>
                  <a:gd name="T38" fmla="*/ 154 w 193"/>
                  <a:gd name="T39" fmla="*/ 139 h 187"/>
                  <a:gd name="T40" fmla="*/ 143 w 193"/>
                  <a:gd name="T41" fmla="*/ 121 h 187"/>
                  <a:gd name="T42" fmla="*/ 139 w 193"/>
                  <a:gd name="T43" fmla="*/ 105 h 187"/>
                  <a:gd name="T44" fmla="*/ 131 w 193"/>
                  <a:gd name="T45" fmla="*/ 92 h 187"/>
                  <a:gd name="T46" fmla="*/ 123 w 193"/>
                  <a:gd name="T47" fmla="*/ 59 h 187"/>
                  <a:gd name="T48" fmla="*/ 131 w 193"/>
                  <a:gd name="T49" fmla="*/ 105 h 187"/>
                  <a:gd name="T50" fmla="*/ 141 w 193"/>
                  <a:gd name="T51" fmla="*/ 124 h 187"/>
                  <a:gd name="T52" fmla="*/ 143 w 193"/>
                  <a:gd name="T53" fmla="*/ 144 h 187"/>
                  <a:gd name="T54" fmla="*/ 152 w 193"/>
                  <a:gd name="T55" fmla="*/ 171 h 187"/>
                  <a:gd name="T56" fmla="*/ 160 w 193"/>
                  <a:gd name="T57" fmla="*/ 199 h 187"/>
                  <a:gd name="T58" fmla="*/ 166 w 193"/>
                  <a:gd name="T59" fmla="*/ 221 h 187"/>
                  <a:gd name="T60" fmla="*/ 178 w 193"/>
                  <a:gd name="T61" fmla="*/ 257 h 187"/>
                  <a:gd name="T62" fmla="*/ 178 w 193"/>
                  <a:gd name="T63" fmla="*/ 279 h 187"/>
                  <a:gd name="T64" fmla="*/ 182 w 193"/>
                  <a:gd name="T65" fmla="*/ 289 h 187"/>
                  <a:gd name="T66" fmla="*/ 176 w 193"/>
                  <a:gd name="T67" fmla="*/ 300 h 187"/>
                  <a:gd name="T68" fmla="*/ 172 w 193"/>
                  <a:gd name="T69" fmla="*/ 294 h 187"/>
                  <a:gd name="T70" fmla="*/ 170 w 193"/>
                  <a:gd name="T71" fmla="*/ 307 h 187"/>
                  <a:gd name="T72" fmla="*/ 154 w 193"/>
                  <a:gd name="T73" fmla="*/ 323 h 187"/>
                  <a:gd name="T74" fmla="*/ 148 w 193"/>
                  <a:gd name="T75" fmla="*/ 321 h 187"/>
                  <a:gd name="T76" fmla="*/ 0 w 193"/>
                  <a:gd name="T77" fmla="*/ 307 h 187"/>
                  <a:gd name="T78" fmla="*/ 0 w 193"/>
                  <a:gd name="T79" fmla="*/ 2 h 187"/>
                  <a:gd name="T80" fmla="*/ 10 w 193"/>
                  <a:gd name="T81" fmla="*/ 0 h 187"/>
                  <a:gd name="T82" fmla="*/ 14 w 193"/>
                  <a:gd name="T83" fmla="*/ 4 h 187"/>
                  <a:gd name="T84" fmla="*/ 26 w 193"/>
                  <a:gd name="T85" fmla="*/ 2 h 187"/>
                  <a:gd name="T86" fmla="*/ 42 w 193"/>
                  <a:gd name="T87" fmla="*/ 11 h 1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3"/>
                  <a:gd name="T133" fmla="*/ 0 h 187"/>
                  <a:gd name="T134" fmla="*/ 193 w 193"/>
                  <a:gd name="T135" fmla="*/ 187 h 18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3" h="187">
                    <a:moveTo>
                      <a:pt x="42" y="6"/>
                    </a:moveTo>
                    <a:lnTo>
                      <a:pt x="58" y="12"/>
                    </a:lnTo>
                    <a:lnTo>
                      <a:pt x="68" y="16"/>
                    </a:lnTo>
                    <a:lnTo>
                      <a:pt x="80" y="18"/>
                    </a:lnTo>
                    <a:lnTo>
                      <a:pt x="84" y="8"/>
                    </a:lnTo>
                    <a:lnTo>
                      <a:pt x="88" y="6"/>
                    </a:lnTo>
                    <a:lnTo>
                      <a:pt x="94" y="10"/>
                    </a:lnTo>
                    <a:lnTo>
                      <a:pt x="102" y="8"/>
                    </a:lnTo>
                    <a:lnTo>
                      <a:pt x="106" y="10"/>
                    </a:lnTo>
                    <a:lnTo>
                      <a:pt x="108" y="4"/>
                    </a:lnTo>
                    <a:lnTo>
                      <a:pt x="114" y="8"/>
                    </a:lnTo>
                    <a:lnTo>
                      <a:pt x="120" y="8"/>
                    </a:lnTo>
                    <a:lnTo>
                      <a:pt x="126" y="14"/>
                    </a:lnTo>
                    <a:lnTo>
                      <a:pt x="140" y="14"/>
                    </a:lnTo>
                    <a:lnTo>
                      <a:pt x="158" y="8"/>
                    </a:lnTo>
                    <a:lnTo>
                      <a:pt x="170" y="0"/>
                    </a:lnTo>
                    <a:lnTo>
                      <a:pt x="182" y="42"/>
                    </a:lnTo>
                    <a:lnTo>
                      <a:pt x="182" y="62"/>
                    </a:lnTo>
                    <a:lnTo>
                      <a:pt x="174" y="70"/>
                    </a:lnTo>
                    <a:lnTo>
                      <a:pt x="164" y="80"/>
                    </a:lnTo>
                    <a:lnTo>
                      <a:pt x="152" y="70"/>
                    </a:lnTo>
                    <a:lnTo>
                      <a:pt x="144" y="60"/>
                    </a:lnTo>
                    <a:lnTo>
                      <a:pt x="136" y="52"/>
                    </a:lnTo>
                    <a:lnTo>
                      <a:pt x="128" y="34"/>
                    </a:lnTo>
                    <a:lnTo>
                      <a:pt x="136" y="60"/>
                    </a:lnTo>
                    <a:lnTo>
                      <a:pt x="148" y="72"/>
                    </a:lnTo>
                    <a:lnTo>
                      <a:pt x="152" y="82"/>
                    </a:lnTo>
                    <a:lnTo>
                      <a:pt x="162" y="98"/>
                    </a:lnTo>
                    <a:lnTo>
                      <a:pt x="170" y="114"/>
                    </a:lnTo>
                    <a:lnTo>
                      <a:pt x="176" y="126"/>
                    </a:lnTo>
                    <a:lnTo>
                      <a:pt x="188" y="148"/>
                    </a:lnTo>
                    <a:lnTo>
                      <a:pt x="188" y="160"/>
                    </a:lnTo>
                    <a:lnTo>
                      <a:pt x="192" y="166"/>
                    </a:lnTo>
                    <a:lnTo>
                      <a:pt x="186" y="172"/>
                    </a:lnTo>
                    <a:lnTo>
                      <a:pt x="182" y="168"/>
                    </a:lnTo>
                    <a:lnTo>
                      <a:pt x="180" y="176"/>
                    </a:lnTo>
                    <a:lnTo>
                      <a:pt x="164" y="186"/>
                    </a:lnTo>
                    <a:lnTo>
                      <a:pt x="158" y="184"/>
                    </a:lnTo>
                    <a:lnTo>
                      <a:pt x="0" y="176"/>
                    </a:lnTo>
                    <a:lnTo>
                      <a:pt x="0" y="2"/>
                    </a:lnTo>
                    <a:lnTo>
                      <a:pt x="10" y="0"/>
                    </a:lnTo>
                    <a:lnTo>
                      <a:pt x="14" y="4"/>
                    </a:lnTo>
                    <a:lnTo>
                      <a:pt x="26" y="2"/>
                    </a:lnTo>
                    <a:lnTo>
                      <a:pt x="42"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11" name="Freeform 279"/>
              <p:cNvSpPr>
                <a:spLocks/>
              </p:cNvSpPr>
              <p:nvPr/>
            </p:nvSpPr>
            <p:spPr bwMode="ltGray">
              <a:xfrm>
                <a:off x="2658" y="2141"/>
                <a:ext cx="295" cy="310"/>
              </a:xfrm>
              <a:custGeom>
                <a:avLst/>
                <a:gdLst>
                  <a:gd name="T0" fmla="*/ 127 w 297"/>
                  <a:gd name="T1" fmla="*/ 28 h 277"/>
                  <a:gd name="T2" fmla="*/ 127 w 297"/>
                  <a:gd name="T3" fmla="*/ 43 h 277"/>
                  <a:gd name="T4" fmla="*/ 133 w 297"/>
                  <a:gd name="T5" fmla="*/ 63 h 277"/>
                  <a:gd name="T6" fmla="*/ 139 w 297"/>
                  <a:gd name="T7" fmla="*/ 71 h 277"/>
                  <a:gd name="T8" fmla="*/ 149 w 297"/>
                  <a:gd name="T9" fmla="*/ 71 h 277"/>
                  <a:gd name="T10" fmla="*/ 169 w 297"/>
                  <a:gd name="T11" fmla="*/ 77 h 277"/>
                  <a:gd name="T12" fmla="*/ 181 w 297"/>
                  <a:gd name="T13" fmla="*/ 98 h 277"/>
                  <a:gd name="T14" fmla="*/ 187 w 297"/>
                  <a:gd name="T15" fmla="*/ 105 h 277"/>
                  <a:gd name="T16" fmla="*/ 197 w 297"/>
                  <a:gd name="T17" fmla="*/ 103 h 277"/>
                  <a:gd name="T18" fmla="*/ 205 w 297"/>
                  <a:gd name="T19" fmla="*/ 88 h 277"/>
                  <a:gd name="T20" fmla="*/ 207 w 297"/>
                  <a:gd name="T21" fmla="*/ 77 h 277"/>
                  <a:gd name="T22" fmla="*/ 201 w 297"/>
                  <a:gd name="T23" fmla="*/ 63 h 277"/>
                  <a:gd name="T24" fmla="*/ 203 w 297"/>
                  <a:gd name="T25" fmla="*/ 49 h 277"/>
                  <a:gd name="T26" fmla="*/ 209 w 297"/>
                  <a:gd name="T27" fmla="*/ 35 h 277"/>
                  <a:gd name="T28" fmla="*/ 219 w 297"/>
                  <a:gd name="T29" fmla="*/ 28 h 277"/>
                  <a:gd name="T30" fmla="*/ 230 w 297"/>
                  <a:gd name="T31" fmla="*/ 28 h 277"/>
                  <a:gd name="T32" fmla="*/ 240 w 297"/>
                  <a:gd name="T33" fmla="*/ 31 h 277"/>
                  <a:gd name="T34" fmla="*/ 250 w 297"/>
                  <a:gd name="T35" fmla="*/ 39 h 277"/>
                  <a:gd name="T36" fmla="*/ 248 w 297"/>
                  <a:gd name="T37" fmla="*/ 45 h 277"/>
                  <a:gd name="T38" fmla="*/ 254 w 297"/>
                  <a:gd name="T39" fmla="*/ 56 h 277"/>
                  <a:gd name="T40" fmla="*/ 260 w 297"/>
                  <a:gd name="T41" fmla="*/ 54 h 277"/>
                  <a:gd name="T42" fmla="*/ 266 w 297"/>
                  <a:gd name="T43" fmla="*/ 63 h 277"/>
                  <a:gd name="T44" fmla="*/ 274 w 297"/>
                  <a:gd name="T45" fmla="*/ 60 h 277"/>
                  <a:gd name="T46" fmla="*/ 282 w 297"/>
                  <a:gd name="T47" fmla="*/ 71 h 277"/>
                  <a:gd name="T48" fmla="*/ 280 w 297"/>
                  <a:gd name="T49" fmla="*/ 77 h 277"/>
                  <a:gd name="T50" fmla="*/ 280 w 297"/>
                  <a:gd name="T51" fmla="*/ 92 h 277"/>
                  <a:gd name="T52" fmla="*/ 284 w 297"/>
                  <a:gd name="T53" fmla="*/ 105 h 277"/>
                  <a:gd name="T54" fmla="*/ 286 w 297"/>
                  <a:gd name="T55" fmla="*/ 107 h 277"/>
                  <a:gd name="T56" fmla="*/ 282 w 297"/>
                  <a:gd name="T57" fmla="*/ 122 h 277"/>
                  <a:gd name="T58" fmla="*/ 286 w 297"/>
                  <a:gd name="T59" fmla="*/ 154 h 277"/>
                  <a:gd name="T60" fmla="*/ 276 w 297"/>
                  <a:gd name="T61" fmla="*/ 445 h 277"/>
                  <a:gd name="T62" fmla="*/ 258 w 297"/>
                  <a:gd name="T63" fmla="*/ 443 h 277"/>
                  <a:gd name="T64" fmla="*/ 258 w 297"/>
                  <a:gd name="T65" fmla="*/ 485 h 277"/>
                  <a:gd name="T66" fmla="*/ 129 w 297"/>
                  <a:gd name="T67" fmla="*/ 325 h 277"/>
                  <a:gd name="T68" fmla="*/ 105 w 297"/>
                  <a:gd name="T69" fmla="*/ 348 h 277"/>
                  <a:gd name="T70" fmla="*/ 97 w 297"/>
                  <a:gd name="T71" fmla="*/ 355 h 277"/>
                  <a:gd name="T72" fmla="*/ 91 w 297"/>
                  <a:gd name="T73" fmla="*/ 357 h 277"/>
                  <a:gd name="T74" fmla="*/ 83 w 297"/>
                  <a:gd name="T75" fmla="*/ 351 h 277"/>
                  <a:gd name="T76" fmla="*/ 74 w 297"/>
                  <a:gd name="T77" fmla="*/ 327 h 277"/>
                  <a:gd name="T78" fmla="*/ 62 w 297"/>
                  <a:gd name="T79" fmla="*/ 316 h 277"/>
                  <a:gd name="T80" fmla="*/ 34 w 297"/>
                  <a:gd name="T81" fmla="*/ 306 h 277"/>
                  <a:gd name="T82" fmla="*/ 0 w 297"/>
                  <a:gd name="T83" fmla="*/ 208 h 277"/>
                  <a:gd name="T84" fmla="*/ 24 w 297"/>
                  <a:gd name="T85" fmla="*/ 60 h 277"/>
                  <a:gd name="T86" fmla="*/ 68 w 297"/>
                  <a:gd name="T87" fmla="*/ 4 h 277"/>
                  <a:gd name="T88" fmla="*/ 74 w 297"/>
                  <a:gd name="T89" fmla="*/ 0 h 277"/>
                  <a:gd name="T90" fmla="*/ 77 w 297"/>
                  <a:gd name="T91" fmla="*/ 4 h 277"/>
                  <a:gd name="T92" fmla="*/ 85 w 297"/>
                  <a:gd name="T93" fmla="*/ 13 h 277"/>
                  <a:gd name="T94" fmla="*/ 91 w 297"/>
                  <a:gd name="T95" fmla="*/ 11 h 277"/>
                  <a:gd name="T96" fmla="*/ 99 w 297"/>
                  <a:gd name="T97" fmla="*/ 11 h 277"/>
                  <a:gd name="T98" fmla="*/ 109 w 297"/>
                  <a:gd name="T99" fmla="*/ 21 h 277"/>
                  <a:gd name="T100" fmla="*/ 115 w 297"/>
                  <a:gd name="T101" fmla="*/ 28 h 277"/>
                  <a:gd name="T102" fmla="*/ 123 w 297"/>
                  <a:gd name="T103" fmla="*/ 31 h 277"/>
                  <a:gd name="T104" fmla="*/ 127 w 297"/>
                  <a:gd name="T105" fmla="*/ 28 h 27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97"/>
                  <a:gd name="T160" fmla="*/ 0 h 277"/>
                  <a:gd name="T161" fmla="*/ 297 w 297"/>
                  <a:gd name="T162" fmla="*/ 277 h 27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97" h="277">
                    <a:moveTo>
                      <a:pt x="132" y="16"/>
                    </a:moveTo>
                    <a:lnTo>
                      <a:pt x="132" y="24"/>
                    </a:lnTo>
                    <a:lnTo>
                      <a:pt x="138" y="36"/>
                    </a:lnTo>
                    <a:lnTo>
                      <a:pt x="144" y="40"/>
                    </a:lnTo>
                    <a:lnTo>
                      <a:pt x="154" y="40"/>
                    </a:lnTo>
                    <a:lnTo>
                      <a:pt x="174" y="44"/>
                    </a:lnTo>
                    <a:lnTo>
                      <a:pt x="186" y="56"/>
                    </a:lnTo>
                    <a:lnTo>
                      <a:pt x="192" y="60"/>
                    </a:lnTo>
                    <a:lnTo>
                      <a:pt x="202" y="58"/>
                    </a:lnTo>
                    <a:lnTo>
                      <a:pt x="210" y="50"/>
                    </a:lnTo>
                    <a:lnTo>
                      <a:pt x="212" y="44"/>
                    </a:lnTo>
                    <a:lnTo>
                      <a:pt x="206" y="36"/>
                    </a:lnTo>
                    <a:lnTo>
                      <a:pt x="208" y="28"/>
                    </a:lnTo>
                    <a:lnTo>
                      <a:pt x="214" y="20"/>
                    </a:lnTo>
                    <a:lnTo>
                      <a:pt x="226" y="16"/>
                    </a:lnTo>
                    <a:lnTo>
                      <a:pt x="240" y="16"/>
                    </a:lnTo>
                    <a:lnTo>
                      <a:pt x="250" y="18"/>
                    </a:lnTo>
                    <a:lnTo>
                      <a:pt x="260" y="22"/>
                    </a:lnTo>
                    <a:lnTo>
                      <a:pt x="258" y="26"/>
                    </a:lnTo>
                    <a:lnTo>
                      <a:pt x="264" y="32"/>
                    </a:lnTo>
                    <a:lnTo>
                      <a:pt x="270" y="30"/>
                    </a:lnTo>
                    <a:lnTo>
                      <a:pt x="276" y="36"/>
                    </a:lnTo>
                    <a:lnTo>
                      <a:pt x="284" y="34"/>
                    </a:lnTo>
                    <a:lnTo>
                      <a:pt x="292" y="40"/>
                    </a:lnTo>
                    <a:lnTo>
                      <a:pt x="290" y="44"/>
                    </a:lnTo>
                    <a:lnTo>
                      <a:pt x="290" y="52"/>
                    </a:lnTo>
                    <a:lnTo>
                      <a:pt x="294" y="60"/>
                    </a:lnTo>
                    <a:lnTo>
                      <a:pt x="296" y="62"/>
                    </a:lnTo>
                    <a:lnTo>
                      <a:pt x="292" y="70"/>
                    </a:lnTo>
                    <a:lnTo>
                      <a:pt x="296" y="88"/>
                    </a:lnTo>
                    <a:lnTo>
                      <a:pt x="286" y="254"/>
                    </a:lnTo>
                    <a:lnTo>
                      <a:pt x="268" y="252"/>
                    </a:lnTo>
                    <a:lnTo>
                      <a:pt x="268" y="276"/>
                    </a:lnTo>
                    <a:lnTo>
                      <a:pt x="134" y="184"/>
                    </a:lnTo>
                    <a:lnTo>
                      <a:pt x="110" y="198"/>
                    </a:lnTo>
                    <a:lnTo>
                      <a:pt x="102" y="202"/>
                    </a:lnTo>
                    <a:lnTo>
                      <a:pt x="96" y="204"/>
                    </a:lnTo>
                    <a:lnTo>
                      <a:pt x="88" y="200"/>
                    </a:lnTo>
                    <a:lnTo>
                      <a:pt x="74" y="186"/>
                    </a:lnTo>
                    <a:lnTo>
                      <a:pt x="62" y="180"/>
                    </a:lnTo>
                    <a:lnTo>
                      <a:pt x="34" y="174"/>
                    </a:lnTo>
                    <a:lnTo>
                      <a:pt x="0" y="118"/>
                    </a:lnTo>
                    <a:lnTo>
                      <a:pt x="24" y="34"/>
                    </a:lnTo>
                    <a:lnTo>
                      <a:pt x="68" y="4"/>
                    </a:lnTo>
                    <a:lnTo>
                      <a:pt x="78" y="0"/>
                    </a:lnTo>
                    <a:lnTo>
                      <a:pt x="82" y="4"/>
                    </a:lnTo>
                    <a:lnTo>
                      <a:pt x="90" y="8"/>
                    </a:lnTo>
                    <a:lnTo>
                      <a:pt x="96" y="6"/>
                    </a:lnTo>
                    <a:lnTo>
                      <a:pt x="104" y="6"/>
                    </a:lnTo>
                    <a:lnTo>
                      <a:pt x="114" y="12"/>
                    </a:lnTo>
                    <a:lnTo>
                      <a:pt x="120" y="16"/>
                    </a:lnTo>
                    <a:lnTo>
                      <a:pt x="128" y="18"/>
                    </a:lnTo>
                    <a:lnTo>
                      <a:pt x="132" y="1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12" name="Freeform 280"/>
              <p:cNvSpPr>
                <a:spLocks/>
              </p:cNvSpPr>
              <p:nvPr/>
            </p:nvSpPr>
            <p:spPr bwMode="ltGray">
              <a:xfrm>
                <a:off x="2655" y="2052"/>
                <a:ext cx="81" cy="142"/>
              </a:xfrm>
              <a:custGeom>
                <a:avLst/>
                <a:gdLst>
                  <a:gd name="T0" fmla="*/ 39 w 83"/>
                  <a:gd name="T1" fmla="*/ 21 h 127"/>
                  <a:gd name="T2" fmla="*/ 41 w 83"/>
                  <a:gd name="T3" fmla="*/ 11 h 127"/>
                  <a:gd name="T4" fmla="*/ 49 w 83"/>
                  <a:gd name="T5" fmla="*/ 2 h 127"/>
                  <a:gd name="T6" fmla="*/ 58 w 83"/>
                  <a:gd name="T7" fmla="*/ 0 h 127"/>
                  <a:gd name="T8" fmla="*/ 61 w 83"/>
                  <a:gd name="T9" fmla="*/ 4 h 127"/>
                  <a:gd name="T10" fmla="*/ 61 w 83"/>
                  <a:gd name="T11" fmla="*/ 13 h 127"/>
                  <a:gd name="T12" fmla="*/ 60 w 83"/>
                  <a:gd name="T13" fmla="*/ 31 h 127"/>
                  <a:gd name="T14" fmla="*/ 70 w 83"/>
                  <a:gd name="T15" fmla="*/ 21 h 127"/>
                  <a:gd name="T16" fmla="*/ 70 w 83"/>
                  <a:gd name="T17" fmla="*/ 31 h 127"/>
                  <a:gd name="T18" fmla="*/ 64 w 83"/>
                  <a:gd name="T19" fmla="*/ 45 h 127"/>
                  <a:gd name="T20" fmla="*/ 62 w 83"/>
                  <a:gd name="T21" fmla="*/ 59 h 127"/>
                  <a:gd name="T22" fmla="*/ 66 w 83"/>
                  <a:gd name="T23" fmla="*/ 66 h 127"/>
                  <a:gd name="T24" fmla="*/ 68 w 83"/>
                  <a:gd name="T25" fmla="*/ 81 h 127"/>
                  <a:gd name="T26" fmla="*/ 59 w 83"/>
                  <a:gd name="T27" fmla="*/ 97 h 127"/>
                  <a:gd name="T28" fmla="*/ 53 w 83"/>
                  <a:gd name="T29" fmla="*/ 105 h 127"/>
                  <a:gd name="T30" fmla="*/ 51 w 83"/>
                  <a:gd name="T31" fmla="*/ 114 h 127"/>
                  <a:gd name="T32" fmla="*/ 55 w 83"/>
                  <a:gd name="T33" fmla="*/ 121 h 127"/>
                  <a:gd name="T34" fmla="*/ 66 w 83"/>
                  <a:gd name="T35" fmla="*/ 135 h 127"/>
                  <a:gd name="T36" fmla="*/ 72 w 83"/>
                  <a:gd name="T37" fmla="*/ 140 h 127"/>
                  <a:gd name="T38" fmla="*/ 64 w 83"/>
                  <a:gd name="T39" fmla="*/ 168 h 127"/>
                  <a:gd name="T40" fmla="*/ 61 w 83"/>
                  <a:gd name="T41" fmla="*/ 163 h 127"/>
                  <a:gd name="T42" fmla="*/ 55 w 83"/>
                  <a:gd name="T43" fmla="*/ 178 h 127"/>
                  <a:gd name="T44" fmla="*/ 43 w 83"/>
                  <a:gd name="T45" fmla="*/ 202 h 127"/>
                  <a:gd name="T46" fmla="*/ 33 w 83"/>
                  <a:gd name="T47" fmla="*/ 221 h 127"/>
                  <a:gd name="T48" fmla="*/ 21 w 83"/>
                  <a:gd name="T49" fmla="*/ 216 h 127"/>
                  <a:gd name="T50" fmla="*/ 0 w 83"/>
                  <a:gd name="T51" fmla="*/ 103 h 127"/>
                  <a:gd name="T52" fmla="*/ 31 w 83"/>
                  <a:gd name="T53" fmla="*/ 21 h 127"/>
                  <a:gd name="T54" fmla="*/ 39 w 83"/>
                  <a:gd name="T55" fmla="*/ 21 h 1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3"/>
                  <a:gd name="T85" fmla="*/ 0 h 127"/>
                  <a:gd name="T86" fmla="*/ 83 w 83"/>
                  <a:gd name="T87" fmla="*/ 127 h 1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3" h="127">
                    <a:moveTo>
                      <a:pt x="44" y="12"/>
                    </a:moveTo>
                    <a:lnTo>
                      <a:pt x="46" y="6"/>
                    </a:lnTo>
                    <a:lnTo>
                      <a:pt x="54" y="2"/>
                    </a:lnTo>
                    <a:lnTo>
                      <a:pt x="64" y="0"/>
                    </a:lnTo>
                    <a:lnTo>
                      <a:pt x="70" y="4"/>
                    </a:lnTo>
                    <a:lnTo>
                      <a:pt x="70" y="8"/>
                    </a:lnTo>
                    <a:lnTo>
                      <a:pt x="68" y="18"/>
                    </a:lnTo>
                    <a:lnTo>
                      <a:pt x="80" y="12"/>
                    </a:lnTo>
                    <a:lnTo>
                      <a:pt x="80" y="18"/>
                    </a:lnTo>
                    <a:lnTo>
                      <a:pt x="74" y="26"/>
                    </a:lnTo>
                    <a:lnTo>
                      <a:pt x="72" y="34"/>
                    </a:lnTo>
                    <a:lnTo>
                      <a:pt x="76" y="38"/>
                    </a:lnTo>
                    <a:lnTo>
                      <a:pt x="78" y="46"/>
                    </a:lnTo>
                    <a:lnTo>
                      <a:pt x="66" y="56"/>
                    </a:lnTo>
                    <a:lnTo>
                      <a:pt x="58" y="60"/>
                    </a:lnTo>
                    <a:lnTo>
                      <a:pt x="56" y="64"/>
                    </a:lnTo>
                    <a:lnTo>
                      <a:pt x="60" y="70"/>
                    </a:lnTo>
                    <a:lnTo>
                      <a:pt x="76" y="78"/>
                    </a:lnTo>
                    <a:lnTo>
                      <a:pt x="82" y="80"/>
                    </a:lnTo>
                    <a:lnTo>
                      <a:pt x="74" y="96"/>
                    </a:lnTo>
                    <a:lnTo>
                      <a:pt x="70" y="94"/>
                    </a:lnTo>
                    <a:lnTo>
                      <a:pt x="60" y="102"/>
                    </a:lnTo>
                    <a:lnTo>
                      <a:pt x="48" y="116"/>
                    </a:lnTo>
                    <a:lnTo>
                      <a:pt x="38" y="126"/>
                    </a:lnTo>
                    <a:lnTo>
                      <a:pt x="26" y="124"/>
                    </a:lnTo>
                    <a:lnTo>
                      <a:pt x="0" y="58"/>
                    </a:lnTo>
                    <a:lnTo>
                      <a:pt x="36" y="12"/>
                    </a:lnTo>
                    <a:lnTo>
                      <a:pt x="44" y="1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13" name="Freeform 281"/>
              <p:cNvSpPr>
                <a:spLocks/>
              </p:cNvSpPr>
              <p:nvPr/>
            </p:nvSpPr>
            <p:spPr bwMode="ltGray">
              <a:xfrm>
                <a:off x="2375" y="2057"/>
                <a:ext cx="321" cy="359"/>
              </a:xfrm>
              <a:custGeom>
                <a:avLst/>
                <a:gdLst>
                  <a:gd name="T0" fmla="*/ 239 w 323"/>
                  <a:gd name="T1" fmla="*/ 2 h 321"/>
                  <a:gd name="T2" fmla="*/ 248 w 323"/>
                  <a:gd name="T3" fmla="*/ 4 h 321"/>
                  <a:gd name="T4" fmla="*/ 261 w 323"/>
                  <a:gd name="T5" fmla="*/ 4 h 321"/>
                  <a:gd name="T6" fmla="*/ 279 w 323"/>
                  <a:gd name="T7" fmla="*/ 2 h 321"/>
                  <a:gd name="T8" fmla="*/ 292 w 323"/>
                  <a:gd name="T9" fmla="*/ 4 h 321"/>
                  <a:gd name="T10" fmla="*/ 300 w 323"/>
                  <a:gd name="T11" fmla="*/ 13 h 321"/>
                  <a:gd name="T12" fmla="*/ 296 w 323"/>
                  <a:gd name="T13" fmla="*/ 35 h 321"/>
                  <a:gd name="T14" fmla="*/ 296 w 323"/>
                  <a:gd name="T15" fmla="*/ 47 h 321"/>
                  <a:gd name="T16" fmla="*/ 296 w 323"/>
                  <a:gd name="T17" fmla="*/ 57 h 321"/>
                  <a:gd name="T18" fmla="*/ 283 w 323"/>
                  <a:gd name="T19" fmla="*/ 93 h 321"/>
                  <a:gd name="T20" fmla="*/ 275 w 323"/>
                  <a:gd name="T21" fmla="*/ 91 h 321"/>
                  <a:gd name="T22" fmla="*/ 275 w 323"/>
                  <a:gd name="T23" fmla="*/ 114 h 321"/>
                  <a:gd name="T24" fmla="*/ 281 w 323"/>
                  <a:gd name="T25" fmla="*/ 127 h 321"/>
                  <a:gd name="T26" fmla="*/ 287 w 323"/>
                  <a:gd name="T27" fmla="*/ 130 h 321"/>
                  <a:gd name="T28" fmla="*/ 287 w 323"/>
                  <a:gd name="T29" fmla="*/ 140 h 321"/>
                  <a:gd name="T30" fmla="*/ 296 w 323"/>
                  <a:gd name="T31" fmla="*/ 168 h 321"/>
                  <a:gd name="T32" fmla="*/ 294 w 323"/>
                  <a:gd name="T33" fmla="*/ 209 h 321"/>
                  <a:gd name="T34" fmla="*/ 291 w 323"/>
                  <a:gd name="T35" fmla="*/ 223 h 321"/>
                  <a:gd name="T36" fmla="*/ 294 w 323"/>
                  <a:gd name="T37" fmla="*/ 234 h 321"/>
                  <a:gd name="T38" fmla="*/ 296 w 323"/>
                  <a:gd name="T39" fmla="*/ 263 h 321"/>
                  <a:gd name="T40" fmla="*/ 298 w 323"/>
                  <a:gd name="T41" fmla="*/ 286 h 321"/>
                  <a:gd name="T42" fmla="*/ 300 w 323"/>
                  <a:gd name="T43" fmla="*/ 294 h 321"/>
                  <a:gd name="T44" fmla="*/ 302 w 323"/>
                  <a:gd name="T45" fmla="*/ 305 h 321"/>
                  <a:gd name="T46" fmla="*/ 294 w 323"/>
                  <a:gd name="T47" fmla="*/ 320 h 321"/>
                  <a:gd name="T48" fmla="*/ 296 w 323"/>
                  <a:gd name="T49" fmla="*/ 341 h 321"/>
                  <a:gd name="T50" fmla="*/ 289 w 323"/>
                  <a:gd name="T51" fmla="*/ 362 h 321"/>
                  <a:gd name="T52" fmla="*/ 294 w 323"/>
                  <a:gd name="T53" fmla="*/ 382 h 321"/>
                  <a:gd name="T54" fmla="*/ 296 w 323"/>
                  <a:gd name="T55" fmla="*/ 401 h 321"/>
                  <a:gd name="T56" fmla="*/ 300 w 323"/>
                  <a:gd name="T57" fmla="*/ 405 h 321"/>
                  <a:gd name="T58" fmla="*/ 312 w 323"/>
                  <a:gd name="T59" fmla="*/ 426 h 321"/>
                  <a:gd name="T60" fmla="*/ 217 w 323"/>
                  <a:gd name="T61" fmla="*/ 539 h 321"/>
                  <a:gd name="T62" fmla="*/ 178 w 323"/>
                  <a:gd name="T63" fmla="*/ 559 h 321"/>
                  <a:gd name="T64" fmla="*/ 175 w 323"/>
                  <a:gd name="T65" fmla="*/ 552 h 321"/>
                  <a:gd name="T66" fmla="*/ 175 w 323"/>
                  <a:gd name="T67" fmla="*/ 542 h 321"/>
                  <a:gd name="T68" fmla="*/ 169 w 323"/>
                  <a:gd name="T69" fmla="*/ 517 h 321"/>
                  <a:gd name="T70" fmla="*/ 165 w 323"/>
                  <a:gd name="T71" fmla="*/ 506 h 321"/>
                  <a:gd name="T72" fmla="*/ 161 w 323"/>
                  <a:gd name="T73" fmla="*/ 506 h 321"/>
                  <a:gd name="T74" fmla="*/ 157 w 323"/>
                  <a:gd name="T75" fmla="*/ 508 h 321"/>
                  <a:gd name="T76" fmla="*/ 151 w 323"/>
                  <a:gd name="T77" fmla="*/ 497 h 321"/>
                  <a:gd name="T78" fmla="*/ 145 w 323"/>
                  <a:gd name="T79" fmla="*/ 492 h 321"/>
                  <a:gd name="T80" fmla="*/ 139 w 323"/>
                  <a:gd name="T81" fmla="*/ 474 h 321"/>
                  <a:gd name="T82" fmla="*/ 0 w 323"/>
                  <a:gd name="T83" fmla="*/ 261 h 321"/>
                  <a:gd name="T84" fmla="*/ 8 w 323"/>
                  <a:gd name="T85" fmla="*/ 201 h 321"/>
                  <a:gd name="T86" fmla="*/ 108 w 323"/>
                  <a:gd name="T87" fmla="*/ 119 h 321"/>
                  <a:gd name="T88" fmla="*/ 141 w 323"/>
                  <a:gd name="T89" fmla="*/ 36 h 321"/>
                  <a:gd name="T90" fmla="*/ 149 w 323"/>
                  <a:gd name="T91" fmla="*/ 36 h 321"/>
                  <a:gd name="T92" fmla="*/ 161 w 323"/>
                  <a:gd name="T93" fmla="*/ 21 h 321"/>
                  <a:gd name="T94" fmla="*/ 176 w 323"/>
                  <a:gd name="T95" fmla="*/ 17 h 321"/>
                  <a:gd name="T96" fmla="*/ 194 w 323"/>
                  <a:gd name="T97" fmla="*/ 11 h 321"/>
                  <a:gd name="T98" fmla="*/ 210 w 323"/>
                  <a:gd name="T99" fmla="*/ 4 h 321"/>
                  <a:gd name="T100" fmla="*/ 214 w 323"/>
                  <a:gd name="T101" fmla="*/ 4 h 321"/>
                  <a:gd name="T102" fmla="*/ 225 w 323"/>
                  <a:gd name="T103" fmla="*/ 0 h 321"/>
                  <a:gd name="T104" fmla="*/ 233 w 323"/>
                  <a:gd name="T105" fmla="*/ 2 h 321"/>
                  <a:gd name="T106" fmla="*/ 239 w 323"/>
                  <a:gd name="T107" fmla="*/ 2 h 3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3"/>
                  <a:gd name="T163" fmla="*/ 0 h 321"/>
                  <a:gd name="T164" fmla="*/ 323 w 323"/>
                  <a:gd name="T165" fmla="*/ 321 h 32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3" h="321">
                    <a:moveTo>
                      <a:pt x="246" y="2"/>
                    </a:moveTo>
                    <a:lnTo>
                      <a:pt x="258" y="4"/>
                    </a:lnTo>
                    <a:lnTo>
                      <a:pt x="271" y="4"/>
                    </a:lnTo>
                    <a:lnTo>
                      <a:pt x="289" y="2"/>
                    </a:lnTo>
                    <a:lnTo>
                      <a:pt x="302" y="4"/>
                    </a:lnTo>
                    <a:lnTo>
                      <a:pt x="310" y="8"/>
                    </a:lnTo>
                    <a:lnTo>
                      <a:pt x="306" y="20"/>
                    </a:lnTo>
                    <a:lnTo>
                      <a:pt x="306" y="27"/>
                    </a:lnTo>
                    <a:lnTo>
                      <a:pt x="306" y="33"/>
                    </a:lnTo>
                    <a:lnTo>
                      <a:pt x="293" y="53"/>
                    </a:lnTo>
                    <a:lnTo>
                      <a:pt x="285" y="51"/>
                    </a:lnTo>
                    <a:lnTo>
                      <a:pt x="285" y="64"/>
                    </a:lnTo>
                    <a:lnTo>
                      <a:pt x="291" y="72"/>
                    </a:lnTo>
                    <a:lnTo>
                      <a:pt x="297" y="74"/>
                    </a:lnTo>
                    <a:lnTo>
                      <a:pt x="297" y="80"/>
                    </a:lnTo>
                    <a:lnTo>
                      <a:pt x="306" y="96"/>
                    </a:lnTo>
                    <a:lnTo>
                      <a:pt x="304" y="119"/>
                    </a:lnTo>
                    <a:lnTo>
                      <a:pt x="301" y="127"/>
                    </a:lnTo>
                    <a:lnTo>
                      <a:pt x="304" y="133"/>
                    </a:lnTo>
                    <a:lnTo>
                      <a:pt x="306" y="150"/>
                    </a:lnTo>
                    <a:lnTo>
                      <a:pt x="308" y="164"/>
                    </a:lnTo>
                    <a:lnTo>
                      <a:pt x="310" y="168"/>
                    </a:lnTo>
                    <a:lnTo>
                      <a:pt x="312" y="174"/>
                    </a:lnTo>
                    <a:lnTo>
                      <a:pt x="304" y="183"/>
                    </a:lnTo>
                    <a:lnTo>
                      <a:pt x="306" y="195"/>
                    </a:lnTo>
                    <a:lnTo>
                      <a:pt x="299" y="207"/>
                    </a:lnTo>
                    <a:lnTo>
                      <a:pt x="304" y="219"/>
                    </a:lnTo>
                    <a:lnTo>
                      <a:pt x="306" y="230"/>
                    </a:lnTo>
                    <a:lnTo>
                      <a:pt x="310" y="232"/>
                    </a:lnTo>
                    <a:lnTo>
                      <a:pt x="322" y="244"/>
                    </a:lnTo>
                    <a:lnTo>
                      <a:pt x="222" y="308"/>
                    </a:lnTo>
                    <a:lnTo>
                      <a:pt x="183" y="320"/>
                    </a:lnTo>
                    <a:lnTo>
                      <a:pt x="180" y="316"/>
                    </a:lnTo>
                    <a:lnTo>
                      <a:pt x="180" y="310"/>
                    </a:lnTo>
                    <a:lnTo>
                      <a:pt x="174" y="295"/>
                    </a:lnTo>
                    <a:lnTo>
                      <a:pt x="170" y="289"/>
                    </a:lnTo>
                    <a:lnTo>
                      <a:pt x="166" y="289"/>
                    </a:lnTo>
                    <a:lnTo>
                      <a:pt x="162" y="291"/>
                    </a:lnTo>
                    <a:lnTo>
                      <a:pt x="156" y="283"/>
                    </a:lnTo>
                    <a:lnTo>
                      <a:pt x="150" y="281"/>
                    </a:lnTo>
                    <a:lnTo>
                      <a:pt x="144" y="271"/>
                    </a:lnTo>
                    <a:lnTo>
                      <a:pt x="0" y="148"/>
                    </a:lnTo>
                    <a:lnTo>
                      <a:pt x="8" y="115"/>
                    </a:lnTo>
                    <a:lnTo>
                      <a:pt x="113" y="68"/>
                    </a:lnTo>
                    <a:lnTo>
                      <a:pt x="146" y="21"/>
                    </a:lnTo>
                    <a:lnTo>
                      <a:pt x="154" y="21"/>
                    </a:lnTo>
                    <a:lnTo>
                      <a:pt x="166" y="12"/>
                    </a:lnTo>
                    <a:lnTo>
                      <a:pt x="181" y="10"/>
                    </a:lnTo>
                    <a:lnTo>
                      <a:pt x="199" y="6"/>
                    </a:lnTo>
                    <a:lnTo>
                      <a:pt x="215" y="4"/>
                    </a:lnTo>
                    <a:lnTo>
                      <a:pt x="219" y="4"/>
                    </a:lnTo>
                    <a:lnTo>
                      <a:pt x="230" y="0"/>
                    </a:lnTo>
                    <a:lnTo>
                      <a:pt x="238" y="2"/>
                    </a:lnTo>
                    <a:lnTo>
                      <a:pt x="246"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14" name="Freeform 282"/>
              <p:cNvSpPr>
                <a:spLocks/>
              </p:cNvSpPr>
              <p:nvPr/>
            </p:nvSpPr>
            <p:spPr bwMode="ltGray">
              <a:xfrm>
                <a:off x="2374" y="2056"/>
                <a:ext cx="329" cy="368"/>
              </a:xfrm>
              <a:custGeom>
                <a:avLst/>
                <a:gdLst>
                  <a:gd name="T0" fmla="*/ 245 w 331"/>
                  <a:gd name="T1" fmla="*/ 2 h 329"/>
                  <a:gd name="T2" fmla="*/ 254 w 331"/>
                  <a:gd name="T3" fmla="*/ 4 h 329"/>
                  <a:gd name="T4" fmla="*/ 268 w 331"/>
                  <a:gd name="T5" fmla="*/ 4 h 329"/>
                  <a:gd name="T6" fmla="*/ 286 w 331"/>
                  <a:gd name="T7" fmla="*/ 2 h 329"/>
                  <a:gd name="T8" fmla="*/ 300 w 331"/>
                  <a:gd name="T9" fmla="*/ 4 h 329"/>
                  <a:gd name="T10" fmla="*/ 308 w 331"/>
                  <a:gd name="T11" fmla="*/ 13 h 329"/>
                  <a:gd name="T12" fmla="*/ 304 w 331"/>
                  <a:gd name="T13" fmla="*/ 35 h 329"/>
                  <a:gd name="T14" fmla="*/ 304 w 331"/>
                  <a:gd name="T15" fmla="*/ 49 h 329"/>
                  <a:gd name="T16" fmla="*/ 304 w 331"/>
                  <a:gd name="T17" fmla="*/ 60 h 329"/>
                  <a:gd name="T18" fmla="*/ 290 w 331"/>
                  <a:gd name="T19" fmla="*/ 94 h 329"/>
                  <a:gd name="T20" fmla="*/ 282 w 331"/>
                  <a:gd name="T21" fmla="*/ 92 h 329"/>
                  <a:gd name="T22" fmla="*/ 282 w 331"/>
                  <a:gd name="T23" fmla="*/ 116 h 329"/>
                  <a:gd name="T24" fmla="*/ 288 w 331"/>
                  <a:gd name="T25" fmla="*/ 130 h 329"/>
                  <a:gd name="T26" fmla="*/ 294 w 331"/>
                  <a:gd name="T27" fmla="*/ 133 h 329"/>
                  <a:gd name="T28" fmla="*/ 294 w 331"/>
                  <a:gd name="T29" fmla="*/ 144 h 329"/>
                  <a:gd name="T30" fmla="*/ 304 w 331"/>
                  <a:gd name="T31" fmla="*/ 172 h 329"/>
                  <a:gd name="T32" fmla="*/ 302 w 331"/>
                  <a:gd name="T33" fmla="*/ 213 h 329"/>
                  <a:gd name="T34" fmla="*/ 298 w 331"/>
                  <a:gd name="T35" fmla="*/ 226 h 329"/>
                  <a:gd name="T36" fmla="*/ 302 w 331"/>
                  <a:gd name="T37" fmla="*/ 238 h 329"/>
                  <a:gd name="T38" fmla="*/ 304 w 331"/>
                  <a:gd name="T39" fmla="*/ 268 h 329"/>
                  <a:gd name="T40" fmla="*/ 306 w 331"/>
                  <a:gd name="T41" fmla="*/ 294 h 329"/>
                  <a:gd name="T42" fmla="*/ 308 w 331"/>
                  <a:gd name="T43" fmla="*/ 300 h 329"/>
                  <a:gd name="T44" fmla="*/ 310 w 331"/>
                  <a:gd name="T45" fmla="*/ 312 h 329"/>
                  <a:gd name="T46" fmla="*/ 302 w 331"/>
                  <a:gd name="T47" fmla="*/ 329 h 329"/>
                  <a:gd name="T48" fmla="*/ 304 w 331"/>
                  <a:gd name="T49" fmla="*/ 351 h 329"/>
                  <a:gd name="T50" fmla="*/ 296 w 331"/>
                  <a:gd name="T51" fmla="*/ 370 h 329"/>
                  <a:gd name="T52" fmla="*/ 302 w 331"/>
                  <a:gd name="T53" fmla="*/ 393 h 329"/>
                  <a:gd name="T54" fmla="*/ 304 w 331"/>
                  <a:gd name="T55" fmla="*/ 413 h 329"/>
                  <a:gd name="T56" fmla="*/ 308 w 331"/>
                  <a:gd name="T57" fmla="*/ 416 h 329"/>
                  <a:gd name="T58" fmla="*/ 320 w 331"/>
                  <a:gd name="T59" fmla="*/ 437 h 329"/>
                  <a:gd name="T60" fmla="*/ 223 w 331"/>
                  <a:gd name="T61" fmla="*/ 553 h 329"/>
                  <a:gd name="T62" fmla="*/ 183 w 331"/>
                  <a:gd name="T63" fmla="*/ 576 h 329"/>
                  <a:gd name="T64" fmla="*/ 179 w 331"/>
                  <a:gd name="T65" fmla="*/ 567 h 329"/>
                  <a:gd name="T66" fmla="*/ 179 w 331"/>
                  <a:gd name="T67" fmla="*/ 557 h 329"/>
                  <a:gd name="T68" fmla="*/ 173 w 331"/>
                  <a:gd name="T69" fmla="*/ 529 h 329"/>
                  <a:gd name="T70" fmla="*/ 169 w 331"/>
                  <a:gd name="T71" fmla="*/ 518 h 329"/>
                  <a:gd name="T72" fmla="*/ 165 w 331"/>
                  <a:gd name="T73" fmla="*/ 518 h 329"/>
                  <a:gd name="T74" fmla="*/ 161 w 331"/>
                  <a:gd name="T75" fmla="*/ 520 h 329"/>
                  <a:gd name="T76" fmla="*/ 155 w 331"/>
                  <a:gd name="T77" fmla="*/ 507 h 329"/>
                  <a:gd name="T78" fmla="*/ 149 w 331"/>
                  <a:gd name="T79" fmla="*/ 504 h 329"/>
                  <a:gd name="T80" fmla="*/ 143 w 331"/>
                  <a:gd name="T81" fmla="*/ 487 h 329"/>
                  <a:gd name="T82" fmla="*/ 0 w 331"/>
                  <a:gd name="T83" fmla="*/ 266 h 329"/>
                  <a:gd name="T84" fmla="*/ 8 w 331"/>
                  <a:gd name="T85" fmla="*/ 208 h 329"/>
                  <a:gd name="T86" fmla="*/ 111 w 331"/>
                  <a:gd name="T87" fmla="*/ 121 h 329"/>
                  <a:gd name="T88" fmla="*/ 145 w 331"/>
                  <a:gd name="T89" fmla="*/ 39 h 329"/>
                  <a:gd name="T90" fmla="*/ 153 w 331"/>
                  <a:gd name="T91" fmla="*/ 39 h 329"/>
                  <a:gd name="T92" fmla="*/ 165 w 331"/>
                  <a:gd name="T93" fmla="*/ 21 h 329"/>
                  <a:gd name="T94" fmla="*/ 181 w 331"/>
                  <a:gd name="T95" fmla="*/ 17 h 329"/>
                  <a:gd name="T96" fmla="*/ 199 w 331"/>
                  <a:gd name="T97" fmla="*/ 11 h 329"/>
                  <a:gd name="T98" fmla="*/ 215 w 331"/>
                  <a:gd name="T99" fmla="*/ 4 h 329"/>
                  <a:gd name="T100" fmla="*/ 219 w 331"/>
                  <a:gd name="T101" fmla="*/ 4 h 329"/>
                  <a:gd name="T102" fmla="*/ 231 w 331"/>
                  <a:gd name="T103" fmla="*/ 0 h 329"/>
                  <a:gd name="T104" fmla="*/ 239 w 331"/>
                  <a:gd name="T105" fmla="*/ 2 h 329"/>
                  <a:gd name="T106" fmla="*/ 245 w 331"/>
                  <a:gd name="T107" fmla="*/ 2 h 3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1"/>
                  <a:gd name="T163" fmla="*/ 0 h 329"/>
                  <a:gd name="T164" fmla="*/ 331 w 331"/>
                  <a:gd name="T165" fmla="*/ 329 h 32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1" h="329">
                    <a:moveTo>
                      <a:pt x="252" y="2"/>
                    </a:moveTo>
                    <a:lnTo>
                      <a:pt x="264" y="4"/>
                    </a:lnTo>
                    <a:lnTo>
                      <a:pt x="278" y="4"/>
                    </a:lnTo>
                    <a:lnTo>
                      <a:pt x="296" y="2"/>
                    </a:lnTo>
                    <a:lnTo>
                      <a:pt x="310" y="4"/>
                    </a:lnTo>
                    <a:lnTo>
                      <a:pt x="318" y="8"/>
                    </a:lnTo>
                    <a:lnTo>
                      <a:pt x="314" y="20"/>
                    </a:lnTo>
                    <a:lnTo>
                      <a:pt x="314" y="28"/>
                    </a:lnTo>
                    <a:lnTo>
                      <a:pt x="314" y="34"/>
                    </a:lnTo>
                    <a:lnTo>
                      <a:pt x="300" y="54"/>
                    </a:lnTo>
                    <a:lnTo>
                      <a:pt x="292" y="52"/>
                    </a:lnTo>
                    <a:lnTo>
                      <a:pt x="292" y="66"/>
                    </a:lnTo>
                    <a:lnTo>
                      <a:pt x="298" y="74"/>
                    </a:lnTo>
                    <a:lnTo>
                      <a:pt x="304" y="76"/>
                    </a:lnTo>
                    <a:lnTo>
                      <a:pt x="304" y="82"/>
                    </a:lnTo>
                    <a:lnTo>
                      <a:pt x="314" y="98"/>
                    </a:lnTo>
                    <a:lnTo>
                      <a:pt x="312" y="122"/>
                    </a:lnTo>
                    <a:lnTo>
                      <a:pt x="308" y="130"/>
                    </a:lnTo>
                    <a:lnTo>
                      <a:pt x="312" y="136"/>
                    </a:lnTo>
                    <a:lnTo>
                      <a:pt x="314" y="154"/>
                    </a:lnTo>
                    <a:lnTo>
                      <a:pt x="316" y="168"/>
                    </a:lnTo>
                    <a:lnTo>
                      <a:pt x="318" y="172"/>
                    </a:lnTo>
                    <a:lnTo>
                      <a:pt x="320" y="178"/>
                    </a:lnTo>
                    <a:lnTo>
                      <a:pt x="312" y="188"/>
                    </a:lnTo>
                    <a:lnTo>
                      <a:pt x="314" y="200"/>
                    </a:lnTo>
                    <a:lnTo>
                      <a:pt x="306" y="212"/>
                    </a:lnTo>
                    <a:lnTo>
                      <a:pt x="312" y="224"/>
                    </a:lnTo>
                    <a:lnTo>
                      <a:pt x="314" y="236"/>
                    </a:lnTo>
                    <a:lnTo>
                      <a:pt x="318" y="238"/>
                    </a:lnTo>
                    <a:lnTo>
                      <a:pt x="330" y="250"/>
                    </a:lnTo>
                    <a:lnTo>
                      <a:pt x="228" y="316"/>
                    </a:lnTo>
                    <a:lnTo>
                      <a:pt x="188" y="328"/>
                    </a:lnTo>
                    <a:lnTo>
                      <a:pt x="184" y="324"/>
                    </a:lnTo>
                    <a:lnTo>
                      <a:pt x="184" y="318"/>
                    </a:lnTo>
                    <a:lnTo>
                      <a:pt x="178" y="302"/>
                    </a:lnTo>
                    <a:lnTo>
                      <a:pt x="174" y="296"/>
                    </a:lnTo>
                    <a:lnTo>
                      <a:pt x="170" y="296"/>
                    </a:lnTo>
                    <a:lnTo>
                      <a:pt x="166" y="298"/>
                    </a:lnTo>
                    <a:lnTo>
                      <a:pt x="160" y="290"/>
                    </a:lnTo>
                    <a:lnTo>
                      <a:pt x="154" y="288"/>
                    </a:lnTo>
                    <a:lnTo>
                      <a:pt x="148" y="278"/>
                    </a:lnTo>
                    <a:lnTo>
                      <a:pt x="0" y="152"/>
                    </a:lnTo>
                    <a:lnTo>
                      <a:pt x="8" y="118"/>
                    </a:lnTo>
                    <a:lnTo>
                      <a:pt x="116" y="70"/>
                    </a:lnTo>
                    <a:lnTo>
                      <a:pt x="150" y="22"/>
                    </a:lnTo>
                    <a:lnTo>
                      <a:pt x="158" y="22"/>
                    </a:lnTo>
                    <a:lnTo>
                      <a:pt x="170" y="12"/>
                    </a:lnTo>
                    <a:lnTo>
                      <a:pt x="186" y="10"/>
                    </a:lnTo>
                    <a:lnTo>
                      <a:pt x="204" y="6"/>
                    </a:lnTo>
                    <a:lnTo>
                      <a:pt x="220" y="4"/>
                    </a:lnTo>
                    <a:lnTo>
                      <a:pt x="224" y="4"/>
                    </a:lnTo>
                    <a:lnTo>
                      <a:pt x="236" y="0"/>
                    </a:lnTo>
                    <a:lnTo>
                      <a:pt x="244" y="2"/>
                    </a:lnTo>
                    <a:lnTo>
                      <a:pt x="252"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15" name="Freeform 283"/>
              <p:cNvSpPr>
                <a:spLocks/>
              </p:cNvSpPr>
              <p:nvPr/>
            </p:nvSpPr>
            <p:spPr bwMode="ltGray">
              <a:xfrm>
                <a:off x="2316" y="2059"/>
                <a:ext cx="205" cy="149"/>
              </a:xfrm>
              <a:custGeom>
                <a:avLst/>
                <a:gdLst>
                  <a:gd name="T0" fmla="*/ 149 w 207"/>
                  <a:gd name="T1" fmla="*/ 0 h 133"/>
                  <a:gd name="T2" fmla="*/ 150 w 207"/>
                  <a:gd name="T3" fmla="*/ 15 h 133"/>
                  <a:gd name="T4" fmla="*/ 154 w 207"/>
                  <a:gd name="T5" fmla="*/ 24 h 133"/>
                  <a:gd name="T6" fmla="*/ 161 w 207"/>
                  <a:gd name="T7" fmla="*/ 24 h 133"/>
                  <a:gd name="T8" fmla="*/ 167 w 207"/>
                  <a:gd name="T9" fmla="*/ 24 h 133"/>
                  <a:gd name="T10" fmla="*/ 175 w 207"/>
                  <a:gd name="T11" fmla="*/ 19 h 133"/>
                  <a:gd name="T12" fmla="*/ 184 w 207"/>
                  <a:gd name="T13" fmla="*/ 15 h 133"/>
                  <a:gd name="T14" fmla="*/ 181 w 207"/>
                  <a:gd name="T15" fmla="*/ 30 h 133"/>
                  <a:gd name="T16" fmla="*/ 186 w 207"/>
                  <a:gd name="T17" fmla="*/ 38 h 133"/>
                  <a:gd name="T18" fmla="*/ 192 w 207"/>
                  <a:gd name="T19" fmla="*/ 34 h 133"/>
                  <a:gd name="T20" fmla="*/ 196 w 207"/>
                  <a:gd name="T21" fmla="*/ 45 h 133"/>
                  <a:gd name="T22" fmla="*/ 194 w 207"/>
                  <a:gd name="T23" fmla="*/ 60 h 133"/>
                  <a:gd name="T24" fmla="*/ 196 w 207"/>
                  <a:gd name="T25" fmla="*/ 71 h 133"/>
                  <a:gd name="T26" fmla="*/ 194 w 207"/>
                  <a:gd name="T27" fmla="*/ 96 h 133"/>
                  <a:gd name="T28" fmla="*/ 194 w 207"/>
                  <a:gd name="T29" fmla="*/ 114 h 133"/>
                  <a:gd name="T30" fmla="*/ 196 w 207"/>
                  <a:gd name="T31" fmla="*/ 119 h 133"/>
                  <a:gd name="T32" fmla="*/ 192 w 207"/>
                  <a:gd name="T33" fmla="*/ 128 h 133"/>
                  <a:gd name="T34" fmla="*/ 181 w 207"/>
                  <a:gd name="T35" fmla="*/ 131 h 133"/>
                  <a:gd name="T36" fmla="*/ 171 w 207"/>
                  <a:gd name="T37" fmla="*/ 131 h 133"/>
                  <a:gd name="T38" fmla="*/ 167 w 207"/>
                  <a:gd name="T39" fmla="*/ 136 h 133"/>
                  <a:gd name="T40" fmla="*/ 167 w 207"/>
                  <a:gd name="T41" fmla="*/ 149 h 133"/>
                  <a:gd name="T42" fmla="*/ 126 w 207"/>
                  <a:gd name="T43" fmla="*/ 185 h 133"/>
                  <a:gd name="T44" fmla="*/ 118 w 207"/>
                  <a:gd name="T45" fmla="*/ 187 h 133"/>
                  <a:gd name="T46" fmla="*/ 109 w 207"/>
                  <a:gd name="T47" fmla="*/ 185 h 133"/>
                  <a:gd name="T48" fmla="*/ 99 w 207"/>
                  <a:gd name="T49" fmla="*/ 188 h 133"/>
                  <a:gd name="T50" fmla="*/ 84 w 207"/>
                  <a:gd name="T51" fmla="*/ 192 h 133"/>
                  <a:gd name="T52" fmla="*/ 62 w 207"/>
                  <a:gd name="T53" fmla="*/ 209 h 133"/>
                  <a:gd name="T54" fmla="*/ 62 w 207"/>
                  <a:gd name="T55" fmla="*/ 233 h 133"/>
                  <a:gd name="T56" fmla="*/ 0 w 207"/>
                  <a:gd name="T57" fmla="*/ 213 h 133"/>
                  <a:gd name="T58" fmla="*/ 15 w 207"/>
                  <a:gd name="T59" fmla="*/ 213 h 133"/>
                  <a:gd name="T60" fmla="*/ 27 w 207"/>
                  <a:gd name="T61" fmla="*/ 203 h 133"/>
                  <a:gd name="T62" fmla="*/ 46 w 207"/>
                  <a:gd name="T63" fmla="*/ 187 h 133"/>
                  <a:gd name="T64" fmla="*/ 60 w 207"/>
                  <a:gd name="T65" fmla="*/ 149 h 133"/>
                  <a:gd name="T66" fmla="*/ 57 w 207"/>
                  <a:gd name="T67" fmla="*/ 143 h 133"/>
                  <a:gd name="T68" fmla="*/ 60 w 207"/>
                  <a:gd name="T69" fmla="*/ 128 h 133"/>
                  <a:gd name="T70" fmla="*/ 64 w 207"/>
                  <a:gd name="T71" fmla="*/ 114 h 133"/>
                  <a:gd name="T72" fmla="*/ 74 w 207"/>
                  <a:gd name="T73" fmla="*/ 103 h 133"/>
                  <a:gd name="T74" fmla="*/ 76 w 207"/>
                  <a:gd name="T75" fmla="*/ 93 h 133"/>
                  <a:gd name="T76" fmla="*/ 80 w 207"/>
                  <a:gd name="T77" fmla="*/ 83 h 133"/>
                  <a:gd name="T78" fmla="*/ 87 w 207"/>
                  <a:gd name="T79" fmla="*/ 75 h 133"/>
                  <a:gd name="T80" fmla="*/ 97 w 207"/>
                  <a:gd name="T81" fmla="*/ 63 h 133"/>
                  <a:gd name="T82" fmla="*/ 105 w 207"/>
                  <a:gd name="T83" fmla="*/ 63 h 133"/>
                  <a:gd name="T84" fmla="*/ 114 w 207"/>
                  <a:gd name="T85" fmla="*/ 56 h 133"/>
                  <a:gd name="T86" fmla="*/ 124 w 207"/>
                  <a:gd name="T87" fmla="*/ 44 h 133"/>
                  <a:gd name="T88" fmla="*/ 137 w 207"/>
                  <a:gd name="T89" fmla="*/ 19 h 133"/>
                  <a:gd name="T90" fmla="*/ 149 w 207"/>
                  <a:gd name="T91" fmla="*/ 0 h 1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7"/>
                  <a:gd name="T139" fmla="*/ 0 h 133"/>
                  <a:gd name="T140" fmla="*/ 207 w 207"/>
                  <a:gd name="T141" fmla="*/ 133 h 1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7" h="133">
                    <a:moveTo>
                      <a:pt x="154" y="0"/>
                    </a:moveTo>
                    <a:lnTo>
                      <a:pt x="156" y="9"/>
                    </a:lnTo>
                    <a:lnTo>
                      <a:pt x="164" y="13"/>
                    </a:lnTo>
                    <a:lnTo>
                      <a:pt x="171" y="13"/>
                    </a:lnTo>
                    <a:lnTo>
                      <a:pt x="177" y="13"/>
                    </a:lnTo>
                    <a:lnTo>
                      <a:pt x="185" y="11"/>
                    </a:lnTo>
                    <a:lnTo>
                      <a:pt x="194" y="9"/>
                    </a:lnTo>
                    <a:lnTo>
                      <a:pt x="191" y="17"/>
                    </a:lnTo>
                    <a:lnTo>
                      <a:pt x="196" y="21"/>
                    </a:lnTo>
                    <a:lnTo>
                      <a:pt x="202" y="19"/>
                    </a:lnTo>
                    <a:lnTo>
                      <a:pt x="206" y="26"/>
                    </a:lnTo>
                    <a:lnTo>
                      <a:pt x="204" y="34"/>
                    </a:lnTo>
                    <a:lnTo>
                      <a:pt x="206" y="40"/>
                    </a:lnTo>
                    <a:lnTo>
                      <a:pt x="204" y="55"/>
                    </a:lnTo>
                    <a:lnTo>
                      <a:pt x="204" y="64"/>
                    </a:lnTo>
                    <a:lnTo>
                      <a:pt x="206" y="68"/>
                    </a:lnTo>
                    <a:lnTo>
                      <a:pt x="202" y="72"/>
                    </a:lnTo>
                    <a:lnTo>
                      <a:pt x="191" y="74"/>
                    </a:lnTo>
                    <a:lnTo>
                      <a:pt x="181" y="74"/>
                    </a:lnTo>
                    <a:lnTo>
                      <a:pt x="177" y="77"/>
                    </a:lnTo>
                    <a:lnTo>
                      <a:pt x="177" y="85"/>
                    </a:lnTo>
                    <a:lnTo>
                      <a:pt x="131" y="104"/>
                    </a:lnTo>
                    <a:lnTo>
                      <a:pt x="123" y="106"/>
                    </a:lnTo>
                    <a:lnTo>
                      <a:pt x="114" y="104"/>
                    </a:lnTo>
                    <a:lnTo>
                      <a:pt x="104" y="107"/>
                    </a:lnTo>
                    <a:lnTo>
                      <a:pt x="89" y="109"/>
                    </a:lnTo>
                    <a:lnTo>
                      <a:pt x="67" y="119"/>
                    </a:lnTo>
                    <a:lnTo>
                      <a:pt x="67" y="132"/>
                    </a:lnTo>
                    <a:lnTo>
                      <a:pt x="0" y="121"/>
                    </a:lnTo>
                    <a:lnTo>
                      <a:pt x="15" y="121"/>
                    </a:lnTo>
                    <a:lnTo>
                      <a:pt x="27" y="115"/>
                    </a:lnTo>
                    <a:lnTo>
                      <a:pt x="46" y="106"/>
                    </a:lnTo>
                    <a:lnTo>
                      <a:pt x="65" y="85"/>
                    </a:lnTo>
                    <a:lnTo>
                      <a:pt x="62" y="81"/>
                    </a:lnTo>
                    <a:lnTo>
                      <a:pt x="65" y="72"/>
                    </a:lnTo>
                    <a:lnTo>
                      <a:pt x="69" y="64"/>
                    </a:lnTo>
                    <a:lnTo>
                      <a:pt x="79" y="58"/>
                    </a:lnTo>
                    <a:lnTo>
                      <a:pt x="81" y="53"/>
                    </a:lnTo>
                    <a:lnTo>
                      <a:pt x="85" y="47"/>
                    </a:lnTo>
                    <a:lnTo>
                      <a:pt x="92" y="43"/>
                    </a:lnTo>
                    <a:lnTo>
                      <a:pt x="102" y="36"/>
                    </a:lnTo>
                    <a:lnTo>
                      <a:pt x="110" y="36"/>
                    </a:lnTo>
                    <a:lnTo>
                      <a:pt x="119" y="32"/>
                    </a:lnTo>
                    <a:lnTo>
                      <a:pt x="129" y="25"/>
                    </a:lnTo>
                    <a:lnTo>
                      <a:pt x="142" y="11"/>
                    </a:lnTo>
                    <a:lnTo>
                      <a:pt x="15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16" name="Freeform 284"/>
              <p:cNvSpPr>
                <a:spLocks/>
              </p:cNvSpPr>
              <p:nvPr/>
            </p:nvSpPr>
            <p:spPr bwMode="ltGray">
              <a:xfrm>
                <a:off x="2315" y="2058"/>
                <a:ext cx="213" cy="158"/>
              </a:xfrm>
              <a:custGeom>
                <a:avLst/>
                <a:gdLst>
                  <a:gd name="T0" fmla="*/ 155 w 215"/>
                  <a:gd name="T1" fmla="*/ 0 h 141"/>
                  <a:gd name="T2" fmla="*/ 156 w 215"/>
                  <a:gd name="T3" fmla="*/ 17 h 141"/>
                  <a:gd name="T4" fmla="*/ 160 w 215"/>
                  <a:gd name="T5" fmla="*/ 25 h 141"/>
                  <a:gd name="T6" fmla="*/ 168 w 215"/>
                  <a:gd name="T7" fmla="*/ 25 h 141"/>
                  <a:gd name="T8" fmla="*/ 174 w 215"/>
                  <a:gd name="T9" fmla="*/ 25 h 141"/>
                  <a:gd name="T10" fmla="*/ 182 w 215"/>
                  <a:gd name="T11" fmla="*/ 21 h 141"/>
                  <a:gd name="T12" fmla="*/ 192 w 215"/>
                  <a:gd name="T13" fmla="*/ 17 h 141"/>
                  <a:gd name="T14" fmla="*/ 188 w 215"/>
                  <a:gd name="T15" fmla="*/ 31 h 141"/>
                  <a:gd name="T16" fmla="*/ 194 w 215"/>
                  <a:gd name="T17" fmla="*/ 39 h 141"/>
                  <a:gd name="T18" fmla="*/ 200 w 215"/>
                  <a:gd name="T19" fmla="*/ 35 h 141"/>
                  <a:gd name="T20" fmla="*/ 204 w 215"/>
                  <a:gd name="T21" fmla="*/ 49 h 141"/>
                  <a:gd name="T22" fmla="*/ 202 w 215"/>
                  <a:gd name="T23" fmla="*/ 63 h 141"/>
                  <a:gd name="T24" fmla="*/ 204 w 215"/>
                  <a:gd name="T25" fmla="*/ 74 h 141"/>
                  <a:gd name="T26" fmla="*/ 202 w 215"/>
                  <a:gd name="T27" fmla="*/ 103 h 141"/>
                  <a:gd name="T28" fmla="*/ 202 w 215"/>
                  <a:gd name="T29" fmla="*/ 119 h 141"/>
                  <a:gd name="T30" fmla="*/ 204 w 215"/>
                  <a:gd name="T31" fmla="*/ 128 h 141"/>
                  <a:gd name="T32" fmla="*/ 200 w 215"/>
                  <a:gd name="T33" fmla="*/ 133 h 141"/>
                  <a:gd name="T34" fmla="*/ 188 w 215"/>
                  <a:gd name="T35" fmla="*/ 137 h 141"/>
                  <a:gd name="T36" fmla="*/ 178 w 215"/>
                  <a:gd name="T37" fmla="*/ 137 h 141"/>
                  <a:gd name="T38" fmla="*/ 174 w 215"/>
                  <a:gd name="T39" fmla="*/ 145 h 141"/>
                  <a:gd name="T40" fmla="*/ 174 w 215"/>
                  <a:gd name="T41" fmla="*/ 159 h 141"/>
                  <a:gd name="T42" fmla="*/ 131 w 215"/>
                  <a:gd name="T43" fmla="*/ 195 h 141"/>
                  <a:gd name="T44" fmla="*/ 123 w 215"/>
                  <a:gd name="T45" fmla="*/ 198 h 141"/>
                  <a:gd name="T46" fmla="*/ 113 w 215"/>
                  <a:gd name="T47" fmla="*/ 195 h 141"/>
                  <a:gd name="T48" fmla="*/ 103 w 215"/>
                  <a:gd name="T49" fmla="*/ 201 h 141"/>
                  <a:gd name="T50" fmla="*/ 87 w 215"/>
                  <a:gd name="T51" fmla="*/ 206 h 141"/>
                  <a:gd name="T52" fmla="*/ 65 w 215"/>
                  <a:gd name="T53" fmla="*/ 222 h 141"/>
                  <a:gd name="T54" fmla="*/ 65 w 215"/>
                  <a:gd name="T55" fmla="*/ 248 h 141"/>
                  <a:gd name="T56" fmla="*/ 0 w 215"/>
                  <a:gd name="T57" fmla="*/ 225 h 141"/>
                  <a:gd name="T58" fmla="*/ 16 w 215"/>
                  <a:gd name="T59" fmla="*/ 225 h 141"/>
                  <a:gd name="T60" fmla="*/ 28 w 215"/>
                  <a:gd name="T61" fmla="*/ 217 h 141"/>
                  <a:gd name="T62" fmla="*/ 48 w 215"/>
                  <a:gd name="T63" fmla="*/ 198 h 141"/>
                  <a:gd name="T64" fmla="*/ 63 w 215"/>
                  <a:gd name="T65" fmla="*/ 159 h 141"/>
                  <a:gd name="T66" fmla="*/ 59 w 215"/>
                  <a:gd name="T67" fmla="*/ 152 h 141"/>
                  <a:gd name="T68" fmla="*/ 63 w 215"/>
                  <a:gd name="T69" fmla="*/ 133 h 141"/>
                  <a:gd name="T70" fmla="*/ 67 w 215"/>
                  <a:gd name="T71" fmla="*/ 119 h 141"/>
                  <a:gd name="T72" fmla="*/ 77 w 215"/>
                  <a:gd name="T73" fmla="*/ 108 h 141"/>
                  <a:gd name="T74" fmla="*/ 79 w 215"/>
                  <a:gd name="T75" fmla="*/ 101 h 141"/>
                  <a:gd name="T76" fmla="*/ 83 w 215"/>
                  <a:gd name="T77" fmla="*/ 90 h 141"/>
                  <a:gd name="T78" fmla="*/ 91 w 215"/>
                  <a:gd name="T79" fmla="*/ 82 h 141"/>
                  <a:gd name="T80" fmla="*/ 101 w 215"/>
                  <a:gd name="T81" fmla="*/ 68 h 141"/>
                  <a:gd name="T82" fmla="*/ 109 w 215"/>
                  <a:gd name="T83" fmla="*/ 68 h 141"/>
                  <a:gd name="T84" fmla="*/ 119 w 215"/>
                  <a:gd name="T85" fmla="*/ 61 h 141"/>
                  <a:gd name="T86" fmla="*/ 129 w 215"/>
                  <a:gd name="T87" fmla="*/ 45 h 141"/>
                  <a:gd name="T88" fmla="*/ 143 w 215"/>
                  <a:gd name="T89" fmla="*/ 21 h 141"/>
                  <a:gd name="T90" fmla="*/ 155 w 215"/>
                  <a:gd name="T91" fmla="*/ 0 h 14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5"/>
                  <a:gd name="T139" fmla="*/ 0 h 141"/>
                  <a:gd name="T140" fmla="*/ 215 w 215"/>
                  <a:gd name="T141" fmla="*/ 141 h 14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5" h="141">
                    <a:moveTo>
                      <a:pt x="160" y="0"/>
                    </a:moveTo>
                    <a:lnTo>
                      <a:pt x="162" y="10"/>
                    </a:lnTo>
                    <a:lnTo>
                      <a:pt x="170" y="14"/>
                    </a:lnTo>
                    <a:lnTo>
                      <a:pt x="178" y="14"/>
                    </a:lnTo>
                    <a:lnTo>
                      <a:pt x="184" y="14"/>
                    </a:lnTo>
                    <a:lnTo>
                      <a:pt x="192" y="12"/>
                    </a:lnTo>
                    <a:lnTo>
                      <a:pt x="202" y="10"/>
                    </a:lnTo>
                    <a:lnTo>
                      <a:pt x="198" y="18"/>
                    </a:lnTo>
                    <a:lnTo>
                      <a:pt x="204" y="22"/>
                    </a:lnTo>
                    <a:lnTo>
                      <a:pt x="210" y="20"/>
                    </a:lnTo>
                    <a:lnTo>
                      <a:pt x="214" y="28"/>
                    </a:lnTo>
                    <a:lnTo>
                      <a:pt x="212" y="36"/>
                    </a:lnTo>
                    <a:lnTo>
                      <a:pt x="214" y="42"/>
                    </a:lnTo>
                    <a:lnTo>
                      <a:pt x="212" y="58"/>
                    </a:lnTo>
                    <a:lnTo>
                      <a:pt x="212" y="68"/>
                    </a:lnTo>
                    <a:lnTo>
                      <a:pt x="214" y="72"/>
                    </a:lnTo>
                    <a:lnTo>
                      <a:pt x="210" y="76"/>
                    </a:lnTo>
                    <a:lnTo>
                      <a:pt x="198" y="78"/>
                    </a:lnTo>
                    <a:lnTo>
                      <a:pt x="188" y="78"/>
                    </a:lnTo>
                    <a:lnTo>
                      <a:pt x="184" y="82"/>
                    </a:lnTo>
                    <a:lnTo>
                      <a:pt x="184" y="90"/>
                    </a:lnTo>
                    <a:lnTo>
                      <a:pt x="136" y="110"/>
                    </a:lnTo>
                    <a:lnTo>
                      <a:pt x="128" y="112"/>
                    </a:lnTo>
                    <a:lnTo>
                      <a:pt x="118" y="110"/>
                    </a:lnTo>
                    <a:lnTo>
                      <a:pt x="108" y="114"/>
                    </a:lnTo>
                    <a:lnTo>
                      <a:pt x="92" y="116"/>
                    </a:lnTo>
                    <a:lnTo>
                      <a:pt x="70" y="126"/>
                    </a:lnTo>
                    <a:lnTo>
                      <a:pt x="70" y="140"/>
                    </a:lnTo>
                    <a:lnTo>
                      <a:pt x="0" y="128"/>
                    </a:lnTo>
                    <a:lnTo>
                      <a:pt x="16" y="128"/>
                    </a:lnTo>
                    <a:lnTo>
                      <a:pt x="28" y="122"/>
                    </a:lnTo>
                    <a:lnTo>
                      <a:pt x="48" y="112"/>
                    </a:lnTo>
                    <a:lnTo>
                      <a:pt x="68" y="90"/>
                    </a:lnTo>
                    <a:lnTo>
                      <a:pt x="64" y="86"/>
                    </a:lnTo>
                    <a:lnTo>
                      <a:pt x="68" y="76"/>
                    </a:lnTo>
                    <a:lnTo>
                      <a:pt x="72" y="68"/>
                    </a:lnTo>
                    <a:lnTo>
                      <a:pt x="82" y="62"/>
                    </a:lnTo>
                    <a:lnTo>
                      <a:pt x="84" y="56"/>
                    </a:lnTo>
                    <a:lnTo>
                      <a:pt x="88" y="50"/>
                    </a:lnTo>
                    <a:lnTo>
                      <a:pt x="96" y="46"/>
                    </a:lnTo>
                    <a:lnTo>
                      <a:pt x="106" y="38"/>
                    </a:lnTo>
                    <a:lnTo>
                      <a:pt x="114" y="38"/>
                    </a:lnTo>
                    <a:lnTo>
                      <a:pt x="124" y="34"/>
                    </a:lnTo>
                    <a:lnTo>
                      <a:pt x="134" y="26"/>
                    </a:lnTo>
                    <a:lnTo>
                      <a:pt x="148" y="12"/>
                    </a:lnTo>
                    <a:lnTo>
                      <a:pt x="16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17" name="Freeform 285"/>
              <p:cNvSpPr>
                <a:spLocks/>
              </p:cNvSpPr>
              <p:nvPr/>
            </p:nvSpPr>
            <p:spPr bwMode="ltGray">
              <a:xfrm>
                <a:off x="2217" y="2203"/>
                <a:ext cx="161" cy="128"/>
              </a:xfrm>
              <a:custGeom>
                <a:avLst/>
                <a:gdLst>
                  <a:gd name="T0" fmla="*/ 84 w 161"/>
                  <a:gd name="T1" fmla="*/ 26 h 115"/>
                  <a:gd name="T2" fmla="*/ 93 w 161"/>
                  <a:gd name="T3" fmla="*/ 0 h 115"/>
                  <a:gd name="T4" fmla="*/ 160 w 161"/>
                  <a:gd name="T5" fmla="*/ 18 h 115"/>
                  <a:gd name="T6" fmla="*/ 150 w 161"/>
                  <a:gd name="T7" fmla="*/ 66 h 115"/>
                  <a:gd name="T8" fmla="*/ 107 w 161"/>
                  <a:gd name="T9" fmla="*/ 62 h 115"/>
                  <a:gd name="T10" fmla="*/ 91 w 161"/>
                  <a:gd name="T11" fmla="*/ 136 h 115"/>
                  <a:gd name="T12" fmla="*/ 84 w 161"/>
                  <a:gd name="T13" fmla="*/ 136 h 115"/>
                  <a:gd name="T14" fmla="*/ 76 w 161"/>
                  <a:gd name="T15" fmla="*/ 139 h 115"/>
                  <a:gd name="T16" fmla="*/ 70 w 161"/>
                  <a:gd name="T17" fmla="*/ 154 h 115"/>
                  <a:gd name="T18" fmla="*/ 65 w 161"/>
                  <a:gd name="T19" fmla="*/ 183 h 115"/>
                  <a:gd name="T20" fmla="*/ 65 w 161"/>
                  <a:gd name="T21" fmla="*/ 195 h 115"/>
                  <a:gd name="T22" fmla="*/ 8 w 161"/>
                  <a:gd name="T23" fmla="*/ 183 h 115"/>
                  <a:gd name="T24" fmla="*/ 0 w 161"/>
                  <a:gd name="T25" fmla="*/ 195 h 115"/>
                  <a:gd name="T26" fmla="*/ 6 w 161"/>
                  <a:gd name="T27" fmla="*/ 163 h 115"/>
                  <a:gd name="T28" fmla="*/ 6 w 161"/>
                  <a:gd name="T29" fmla="*/ 154 h 115"/>
                  <a:gd name="T30" fmla="*/ 11 w 161"/>
                  <a:gd name="T31" fmla="*/ 150 h 115"/>
                  <a:gd name="T32" fmla="*/ 15 w 161"/>
                  <a:gd name="T33" fmla="*/ 150 h 115"/>
                  <a:gd name="T34" fmla="*/ 23 w 161"/>
                  <a:gd name="T35" fmla="*/ 127 h 115"/>
                  <a:gd name="T36" fmla="*/ 29 w 161"/>
                  <a:gd name="T37" fmla="*/ 124 h 115"/>
                  <a:gd name="T38" fmla="*/ 29 w 161"/>
                  <a:gd name="T39" fmla="*/ 110 h 115"/>
                  <a:gd name="T40" fmla="*/ 32 w 161"/>
                  <a:gd name="T41" fmla="*/ 109 h 115"/>
                  <a:gd name="T42" fmla="*/ 46 w 161"/>
                  <a:gd name="T43" fmla="*/ 89 h 115"/>
                  <a:gd name="T44" fmla="*/ 57 w 161"/>
                  <a:gd name="T45" fmla="*/ 63 h 115"/>
                  <a:gd name="T46" fmla="*/ 57 w 161"/>
                  <a:gd name="T47" fmla="*/ 51 h 115"/>
                  <a:gd name="T48" fmla="*/ 72 w 161"/>
                  <a:gd name="T49" fmla="*/ 37 h 115"/>
                  <a:gd name="T50" fmla="*/ 80 w 161"/>
                  <a:gd name="T51" fmla="*/ 32 h 115"/>
                  <a:gd name="T52" fmla="*/ 84 w 161"/>
                  <a:gd name="T53" fmla="*/ 26 h 1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1"/>
                  <a:gd name="T82" fmla="*/ 0 h 115"/>
                  <a:gd name="T83" fmla="*/ 161 w 161"/>
                  <a:gd name="T84" fmla="*/ 115 h 1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1" h="115">
                    <a:moveTo>
                      <a:pt x="84" y="15"/>
                    </a:moveTo>
                    <a:lnTo>
                      <a:pt x="93" y="0"/>
                    </a:lnTo>
                    <a:lnTo>
                      <a:pt x="160" y="11"/>
                    </a:lnTo>
                    <a:lnTo>
                      <a:pt x="150" y="39"/>
                    </a:lnTo>
                    <a:lnTo>
                      <a:pt x="107" y="36"/>
                    </a:lnTo>
                    <a:lnTo>
                      <a:pt x="91" y="80"/>
                    </a:lnTo>
                    <a:lnTo>
                      <a:pt x="84" y="80"/>
                    </a:lnTo>
                    <a:lnTo>
                      <a:pt x="76" y="82"/>
                    </a:lnTo>
                    <a:lnTo>
                      <a:pt x="70" y="90"/>
                    </a:lnTo>
                    <a:lnTo>
                      <a:pt x="65" y="107"/>
                    </a:lnTo>
                    <a:lnTo>
                      <a:pt x="65" y="114"/>
                    </a:lnTo>
                    <a:lnTo>
                      <a:pt x="8" y="107"/>
                    </a:lnTo>
                    <a:lnTo>
                      <a:pt x="0" y="114"/>
                    </a:lnTo>
                    <a:lnTo>
                      <a:pt x="6" y="95"/>
                    </a:lnTo>
                    <a:lnTo>
                      <a:pt x="6" y="90"/>
                    </a:lnTo>
                    <a:lnTo>
                      <a:pt x="11" y="88"/>
                    </a:lnTo>
                    <a:lnTo>
                      <a:pt x="15" y="88"/>
                    </a:lnTo>
                    <a:lnTo>
                      <a:pt x="23" y="75"/>
                    </a:lnTo>
                    <a:lnTo>
                      <a:pt x="29" y="73"/>
                    </a:lnTo>
                    <a:lnTo>
                      <a:pt x="29" y="65"/>
                    </a:lnTo>
                    <a:lnTo>
                      <a:pt x="32" y="64"/>
                    </a:lnTo>
                    <a:lnTo>
                      <a:pt x="46" y="52"/>
                    </a:lnTo>
                    <a:lnTo>
                      <a:pt x="57" y="37"/>
                    </a:lnTo>
                    <a:lnTo>
                      <a:pt x="57" y="30"/>
                    </a:lnTo>
                    <a:lnTo>
                      <a:pt x="72" y="22"/>
                    </a:lnTo>
                    <a:lnTo>
                      <a:pt x="80" y="19"/>
                    </a:lnTo>
                    <a:lnTo>
                      <a:pt x="84" y="15"/>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18" name="Freeform 286"/>
              <p:cNvSpPr>
                <a:spLocks/>
              </p:cNvSpPr>
              <p:nvPr/>
            </p:nvSpPr>
            <p:spPr bwMode="ltGray">
              <a:xfrm>
                <a:off x="2217" y="2201"/>
                <a:ext cx="168" cy="138"/>
              </a:xfrm>
              <a:custGeom>
                <a:avLst/>
                <a:gdLst>
                  <a:gd name="T0" fmla="*/ 84 w 169"/>
                  <a:gd name="T1" fmla="*/ 28 h 123"/>
                  <a:gd name="T2" fmla="*/ 93 w 169"/>
                  <a:gd name="T3" fmla="*/ 0 h 123"/>
                  <a:gd name="T4" fmla="*/ 163 w 169"/>
                  <a:gd name="T5" fmla="*/ 21 h 123"/>
                  <a:gd name="T6" fmla="*/ 153 w 169"/>
                  <a:gd name="T7" fmla="*/ 74 h 123"/>
                  <a:gd name="T8" fmla="*/ 107 w 169"/>
                  <a:gd name="T9" fmla="*/ 68 h 123"/>
                  <a:gd name="T10" fmla="*/ 91 w 169"/>
                  <a:gd name="T11" fmla="*/ 153 h 123"/>
                  <a:gd name="T12" fmla="*/ 84 w 169"/>
                  <a:gd name="T13" fmla="*/ 153 h 123"/>
                  <a:gd name="T14" fmla="*/ 80 w 169"/>
                  <a:gd name="T15" fmla="*/ 157 h 123"/>
                  <a:gd name="T16" fmla="*/ 74 w 169"/>
                  <a:gd name="T17" fmla="*/ 172 h 123"/>
                  <a:gd name="T18" fmla="*/ 68 w 169"/>
                  <a:gd name="T19" fmla="*/ 204 h 123"/>
                  <a:gd name="T20" fmla="*/ 68 w 169"/>
                  <a:gd name="T21" fmla="*/ 218 h 123"/>
                  <a:gd name="T22" fmla="*/ 8 w 169"/>
                  <a:gd name="T23" fmla="*/ 204 h 123"/>
                  <a:gd name="T24" fmla="*/ 0 w 169"/>
                  <a:gd name="T25" fmla="*/ 218 h 123"/>
                  <a:gd name="T26" fmla="*/ 6 w 169"/>
                  <a:gd name="T27" fmla="*/ 182 h 123"/>
                  <a:gd name="T28" fmla="*/ 6 w 169"/>
                  <a:gd name="T29" fmla="*/ 172 h 123"/>
                  <a:gd name="T30" fmla="*/ 12 w 169"/>
                  <a:gd name="T31" fmla="*/ 166 h 123"/>
                  <a:gd name="T32" fmla="*/ 16 w 169"/>
                  <a:gd name="T33" fmla="*/ 166 h 123"/>
                  <a:gd name="T34" fmla="*/ 24 w 169"/>
                  <a:gd name="T35" fmla="*/ 142 h 123"/>
                  <a:gd name="T36" fmla="*/ 30 w 169"/>
                  <a:gd name="T37" fmla="*/ 140 h 123"/>
                  <a:gd name="T38" fmla="*/ 30 w 169"/>
                  <a:gd name="T39" fmla="*/ 126 h 123"/>
                  <a:gd name="T40" fmla="*/ 34 w 169"/>
                  <a:gd name="T41" fmla="*/ 120 h 123"/>
                  <a:gd name="T42" fmla="*/ 48 w 169"/>
                  <a:gd name="T43" fmla="*/ 101 h 123"/>
                  <a:gd name="T44" fmla="*/ 60 w 169"/>
                  <a:gd name="T45" fmla="*/ 71 h 123"/>
                  <a:gd name="T46" fmla="*/ 60 w 169"/>
                  <a:gd name="T47" fmla="*/ 56 h 123"/>
                  <a:gd name="T48" fmla="*/ 76 w 169"/>
                  <a:gd name="T49" fmla="*/ 43 h 123"/>
                  <a:gd name="T50" fmla="*/ 84 w 169"/>
                  <a:gd name="T51" fmla="*/ 35 h 123"/>
                  <a:gd name="T52" fmla="*/ 84 w 169"/>
                  <a:gd name="T53" fmla="*/ 28 h 1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9"/>
                  <a:gd name="T82" fmla="*/ 0 h 123"/>
                  <a:gd name="T83" fmla="*/ 169 w 169"/>
                  <a:gd name="T84" fmla="*/ 123 h 12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9" h="123">
                    <a:moveTo>
                      <a:pt x="88" y="16"/>
                    </a:moveTo>
                    <a:lnTo>
                      <a:pt x="98" y="0"/>
                    </a:lnTo>
                    <a:lnTo>
                      <a:pt x="168" y="12"/>
                    </a:lnTo>
                    <a:lnTo>
                      <a:pt x="158" y="42"/>
                    </a:lnTo>
                    <a:lnTo>
                      <a:pt x="112" y="38"/>
                    </a:lnTo>
                    <a:lnTo>
                      <a:pt x="96" y="86"/>
                    </a:lnTo>
                    <a:lnTo>
                      <a:pt x="88" y="86"/>
                    </a:lnTo>
                    <a:lnTo>
                      <a:pt x="80" y="88"/>
                    </a:lnTo>
                    <a:lnTo>
                      <a:pt x="74" y="96"/>
                    </a:lnTo>
                    <a:lnTo>
                      <a:pt x="68" y="114"/>
                    </a:lnTo>
                    <a:lnTo>
                      <a:pt x="68" y="122"/>
                    </a:lnTo>
                    <a:lnTo>
                      <a:pt x="8" y="114"/>
                    </a:lnTo>
                    <a:lnTo>
                      <a:pt x="0" y="122"/>
                    </a:lnTo>
                    <a:lnTo>
                      <a:pt x="6" y="102"/>
                    </a:lnTo>
                    <a:lnTo>
                      <a:pt x="6" y="96"/>
                    </a:lnTo>
                    <a:lnTo>
                      <a:pt x="12" y="94"/>
                    </a:lnTo>
                    <a:lnTo>
                      <a:pt x="16" y="94"/>
                    </a:lnTo>
                    <a:lnTo>
                      <a:pt x="24" y="80"/>
                    </a:lnTo>
                    <a:lnTo>
                      <a:pt x="30" y="78"/>
                    </a:lnTo>
                    <a:lnTo>
                      <a:pt x="30" y="70"/>
                    </a:lnTo>
                    <a:lnTo>
                      <a:pt x="34" y="68"/>
                    </a:lnTo>
                    <a:lnTo>
                      <a:pt x="48" y="56"/>
                    </a:lnTo>
                    <a:lnTo>
                      <a:pt x="60" y="40"/>
                    </a:lnTo>
                    <a:lnTo>
                      <a:pt x="60" y="32"/>
                    </a:lnTo>
                    <a:lnTo>
                      <a:pt x="76" y="24"/>
                    </a:lnTo>
                    <a:lnTo>
                      <a:pt x="84" y="20"/>
                    </a:lnTo>
                    <a:lnTo>
                      <a:pt x="88" y="1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19" name="Freeform 287"/>
              <p:cNvSpPr>
                <a:spLocks/>
              </p:cNvSpPr>
              <p:nvPr/>
            </p:nvSpPr>
            <p:spPr bwMode="ltGray">
              <a:xfrm>
                <a:off x="2193" y="2490"/>
                <a:ext cx="49" cy="19"/>
              </a:xfrm>
              <a:custGeom>
                <a:avLst/>
                <a:gdLst>
                  <a:gd name="T0" fmla="*/ 4 w 49"/>
                  <a:gd name="T1" fmla="*/ 4 h 17"/>
                  <a:gd name="T2" fmla="*/ 10 w 49"/>
                  <a:gd name="T3" fmla="*/ 11 h 17"/>
                  <a:gd name="T4" fmla="*/ 18 w 49"/>
                  <a:gd name="T5" fmla="*/ 11 h 17"/>
                  <a:gd name="T6" fmla="*/ 26 w 49"/>
                  <a:gd name="T7" fmla="*/ 0 h 17"/>
                  <a:gd name="T8" fmla="*/ 36 w 49"/>
                  <a:gd name="T9" fmla="*/ 4 h 17"/>
                  <a:gd name="T10" fmla="*/ 44 w 49"/>
                  <a:gd name="T11" fmla="*/ 13 h 17"/>
                  <a:gd name="T12" fmla="*/ 48 w 49"/>
                  <a:gd name="T13" fmla="*/ 21 h 17"/>
                  <a:gd name="T14" fmla="*/ 44 w 49"/>
                  <a:gd name="T15" fmla="*/ 28 h 17"/>
                  <a:gd name="T16" fmla="*/ 38 w 49"/>
                  <a:gd name="T17" fmla="*/ 25 h 17"/>
                  <a:gd name="T18" fmla="*/ 34 w 49"/>
                  <a:gd name="T19" fmla="*/ 13 h 17"/>
                  <a:gd name="T20" fmla="*/ 30 w 49"/>
                  <a:gd name="T21" fmla="*/ 21 h 17"/>
                  <a:gd name="T22" fmla="*/ 20 w 49"/>
                  <a:gd name="T23" fmla="*/ 21 h 17"/>
                  <a:gd name="T24" fmla="*/ 18 w 49"/>
                  <a:gd name="T25" fmla="*/ 28 h 17"/>
                  <a:gd name="T26" fmla="*/ 10 w 49"/>
                  <a:gd name="T27" fmla="*/ 28 h 17"/>
                  <a:gd name="T28" fmla="*/ 6 w 49"/>
                  <a:gd name="T29" fmla="*/ 21 h 17"/>
                  <a:gd name="T30" fmla="*/ 0 w 49"/>
                  <a:gd name="T31" fmla="*/ 25 h 17"/>
                  <a:gd name="T32" fmla="*/ 4 w 49"/>
                  <a:gd name="T33" fmla="*/ 4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17"/>
                  <a:gd name="T53" fmla="*/ 49 w 49"/>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17">
                    <a:moveTo>
                      <a:pt x="4" y="4"/>
                    </a:moveTo>
                    <a:lnTo>
                      <a:pt x="10" y="6"/>
                    </a:lnTo>
                    <a:lnTo>
                      <a:pt x="18" y="6"/>
                    </a:lnTo>
                    <a:lnTo>
                      <a:pt x="26" y="0"/>
                    </a:lnTo>
                    <a:lnTo>
                      <a:pt x="36" y="4"/>
                    </a:lnTo>
                    <a:lnTo>
                      <a:pt x="44" y="8"/>
                    </a:lnTo>
                    <a:lnTo>
                      <a:pt x="48" y="12"/>
                    </a:lnTo>
                    <a:lnTo>
                      <a:pt x="44" y="16"/>
                    </a:lnTo>
                    <a:lnTo>
                      <a:pt x="38" y="14"/>
                    </a:lnTo>
                    <a:lnTo>
                      <a:pt x="34" y="8"/>
                    </a:lnTo>
                    <a:lnTo>
                      <a:pt x="30" y="12"/>
                    </a:lnTo>
                    <a:lnTo>
                      <a:pt x="20" y="12"/>
                    </a:lnTo>
                    <a:lnTo>
                      <a:pt x="18" y="16"/>
                    </a:lnTo>
                    <a:lnTo>
                      <a:pt x="10" y="16"/>
                    </a:lnTo>
                    <a:lnTo>
                      <a:pt x="6" y="12"/>
                    </a:lnTo>
                    <a:lnTo>
                      <a:pt x="0" y="14"/>
                    </a:lnTo>
                    <a:lnTo>
                      <a:pt x="4"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20" name="Freeform 288"/>
              <p:cNvSpPr>
                <a:spLocks/>
              </p:cNvSpPr>
              <p:nvPr/>
            </p:nvSpPr>
            <p:spPr bwMode="ltGray">
              <a:xfrm>
                <a:off x="2269" y="2188"/>
                <a:ext cx="9" cy="15"/>
              </a:xfrm>
              <a:custGeom>
                <a:avLst/>
                <a:gdLst>
                  <a:gd name="T0" fmla="*/ 6 w 9"/>
                  <a:gd name="T1" fmla="*/ 0 h 13"/>
                  <a:gd name="T2" fmla="*/ 0 w 9"/>
                  <a:gd name="T3" fmla="*/ 12 h 13"/>
                  <a:gd name="T4" fmla="*/ 2 w 9"/>
                  <a:gd name="T5" fmla="*/ 24 h 13"/>
                  <a:gd name="T6" fmla="*/ 8 w 9"/>
                  <a:gd name="T7" fmla="*/ 16 h 13"/>
                  <a:gd name="T8" fmla="*/ 8 w 9"/>
                  <a:gd name="T9" fmla="*/ 9 h 13"/>
                  <a:gd name="T10" fmla="*/ 6 w 9"/>
                  <a:gd name="T11" fmla="*/ 0 h 13"/>
                  <a:gd name="T12" fmla="*/ 0 60000 65536"/>
                  <a:gd name="T13" fmla="*/ 0 60000 65536"/>
                  <a:gd name="T14" fmla="*/ 0 60000 65536"/>
                  <a:gd name="T15" fmla="*/ 0 60000 65536"/>
                  <a:gd name="T16" fmla="*/ 0 60000 65536"/>
                  <a:gd name="T17" fmla="*/ 0 60000 65536"/>
                  <a:gd name="T18" fmla="*/ 0 w 9"/>
                  <a:gd name="T19" fmla="*/ 0 h 13"/>
                  <a:gd name="T20" fmla="*/ 9 w 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9" h="13">
                    <a:moveTo>
                      <a:pt x="6" y="0"/>
                    </a:moveTo>
                    <a:lnTo>
                      <a:pt x="0" y="6"/>
                    </a:lnTo>
                    <a:lnTo>
                      <a:pt x="2" y="12"/>
                    </a:lnTo>
                    <a:lnTo>
                      <a:pt x="8" y="8"/>
                    </a:lnTo>
                    <a:lnTo>
                      <a:pt x="8" y="4"/>
                    </a:lnTo>
                    <a:lnTo>
                      <a:pt x="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21" name="Freeform 289"/>
              <p:cNvSpPr>
                <a:spLocks/>
              </p:cNvSpPr>
              <p:nvPr/>
            </p:nvSpPr>
            <p:spPr bwMode="ltGray">
              <a:xfrm>
                <a:off x="2294" y="2181"/>
                <a:ext cx="13" cy="15"/>
              </a:xfrm>
              <a:custGeom>
                <a:avLst/>
                <a:gdLst>
                  <a:gd name="T0" fmla="*/ 10 w 13"/>
                  <a:gd name="T1" fmla="*/ 0 h 13"/>
                  <a:gd name="T2" fmla="*/ 0 w 13"/>
                  <a:gd name="T3" fmla="*/ 21 h 13"/>
                  <a:gd name="T4" fmla="*/ 2 w 13"/>
                  <a:gd name="T5" fmla="*/ 24 h 13"/>
                  <a:gd name="T6" fmla="*/ 6 w 13"/>
                  <a:gd name="T7" fmla="*/ 24 h 13"/>
                  <a:gd name="T8" fmla="*/ 10 w 13"/>
                  <a:gd name="T9" fmla="*/ 12 h 13"/>
                  <a:gd name="T10" fmla="*/ 12 w 13"/>
                  <a:gd name="T11" fmla="*/ 0 h 13"/>
                  <a:gd name="T12" fmla="*/ 10 w 13"/>
                  <a:gd name="T13" fmla="*/ 0 h 13"/>
                  <a:gd name="T14" fmla="*/ 0 60000 65536"/>
                  <a:gd name="T15" fmla="*/ 0 60000 65536"/>
                  <a:gd name="T16" fmla="*/ 0 60000 65536"/>
                  <a:gd name="T17" fmla="*/ 0 60000 65536"/>
                  <a:gd name="T18" fmla="*/ 0 60000 65536"/>
                  <a:gd name="T19" fmla="*/ 0 60000 65536"/>
                  <a:gd name="T20" fmla="*/ 0 60000 65536"/>
                  <a:gd name="T21" fmla="*/ 0 w 13"/>
                  <a:gd name="T22" fmla="*/ 0 h 13"/>
                  <a:gd name="T23" fmla="*/ 13 w 13"/>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3">
                    <a:moveTo>
                      <a:pt x="10" y="0"/>
                    </a:moveTo>
                    <a:lnTo>
                      <a:pt x="0" y="10"/>
                    </a:lnTo>
                    <a:lnTo>
                      <a:pt x="2" y="12"/>
                    </a:lnTo>
                    <a:lnTo>
                      <a:pt x="6" y="12"/>
                    </a:lnTo>
                    <a:lnTo>
                      <a:pt x="10" y="6"/>
                    </a:lnTo>
                    <a:lnTo>
                      <a:pt x="12" y="0"/>
                    </a:lnTo>
                    <a:lnTo>
                      <a:pt x="1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22" name="Freeform 290"/>
              <p:cNvSpPr>
                <a:spLocks/>
              </p:cNvSpPr>
              <p:nvPr/>
            </p:nvSpPr>
            <p:spPr bwMode="ltGray">
              <a:xfrm>
                <a:off x="2307" y="2172"/>
                <a:ext cx="9" cy="8"/>
              </a:xfrm>
              <a:custGeom>
                <a:avLst/>
                <a:gdLst>
                  <a:gd name="T0" fmla="*/ 8 w 9"/>
                  <a:gd name="T1" fmla="*/ 0 h 7"/>
                  <a:gd name="T2" fmla="*/ 2 w 9"/>
                  <a:gd name="T3" fmla="*/ 9 h 7"/>
                  <a:gd name="T4" fmla="*/ 0 w 9"/>
                  <a:gd name="T5" fmla="*/ 11 h 7"/>
                  <a:gd name="T6" fmla="*/ 4 w 9"/>
                  <a:gd name="T7" fmla="*/ 11 h 7"/>
                  <a:gd name="T8" fmla="*/ 8 w 9"/>
                  <a:gd name="T9" fmla="*/ 9 h 7"/>
                  <a:gd name="T10" fmla="*/ 8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8" y="0"/>
                    </a:moveTo>
                    <a:lnTo>
                      <a:pt x="2" y="4"/>
                    </a:lnTo>
                    <a:lnTo>
                      <a:pt x="0" y="6"/>
                    </a:lnTo>
                    <a:lnTo>
                      <a:pt x="4" y="6"/>
                    </a:lnTo>
                    <a:lnTo>
                      <a:pt x="8" y="4"/>
                    </a:lnTo>
                    <a:lnTo>
                      <a:pt x="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23" name="Freeform 291"/>
              <p:cNvSpPr>
                <a:spLocks/>
              </p:cNvSpPr>
              <p:nvPr/>
            </p:nvSpPr>
            <p:spPr bwMode="ltGray">
              <a:xfrm>
                <a:off x="2290" y="2192"/>
                <a:ext cx="6" cy="6"/>
              </a:xfrm>
              <a:custGeom>
                <a:avLst/>
                <a:gdLst>
                  <a:gd name="T0" fmla="*/ 0 w 5"/>
                  <a:gd name="T1" fmla="*/ 0 h 5"/>
                  <a:gd name="T2" fmla="*/ 0 w 5"/>
                  <a:gd name="T3" fmla="*/ 10 h 5"/>
                  <a:gd name="T4" fmla="*/ 10 w 5"/>
                  <a:gd name="T5" fmla="*/ 10 h 5"/>
                  <a:gd name="T6" fmla="*/ 10 w 5"/>
                  <a:gd name="T7" fmla="*/ 0 h 5"/>
                  <a:gd name="T8" fmla="*/ 0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0"/>
                    </a:moveTo>
                    <a:lnTo>
                      <a:pt x="0" y="4"/>
                    </a:lnTo>
                    <a:lnTo>
                      <a:pt x="4" y="4"/>
                    </a:lnTo>
                    <a:lnTo>
                      <a:pt x="4" y="0"/>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24" name="Freeform 292"/>
              <p:cNvSpPr>
                <a:spLocks/>
              </p:cNvSpPr>
              <p:nvPr/>
            </p:nvSpPr>
            <p:spPr bwMode="ltGray">
              <a:xfrm>
                <a:off x="2254" y="2181"/>
                <a:ext cx="9" cy="10"/>
              </a:xfrm>
              <a:custGeom>
                <a:avLst/>
                <a:gdLst>
                  <a:gd name="T0" fmla="*/ 0 w 9"/>
                  <a:gd name="T1" fmla="*/ 0 h 9"/>
                  <a:gd name="T2" fmla="*/ 0 w 9"/>
                  <a:gd name="T3" fmla="*/ 11 h 9"/>
                  <a:gd name="T4" fmla="*/ 4 w 9"/>
                  <a:gd name="T5" fmla="*/ 13 h 9"/>
                  <a:gd name="T6" fmla="*/ 6 w 9"/>
                  <a:gd name="T7" fmla="*/ 13 h 9"/>
                  <a:gd name="T8" fmla="*/ 8 w 9"/>
                  <a:gd name="T9" fmla="*/ 0 h 9"/>
                  <a:gd name="T10" fmla="*/ 0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0" y="0"/>
                    </a:moveTo>
                    <a:lnTo>
                      <a:pt x="0" y="6"/>
                    </a:lnTo>
                    <a:lnTo>
                      <a:pt x="4" y="8"/>
                    </a:lnTo>
                    <a:lnTo>
                      <a:pt x="6" y="8"/>
                    </a:lnTo>
                    <a:lnTo>
                      <a:pt x="8" y="0"/>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25" name="Freeform 293"/>
              <p:cNvSpPr>
                <a:spLocks/>
              </p:cNvSpPr>
              <p:nvPr/>
            </p:nvSpPr>
            <p:spPr bwMode="ltGray">
              <a:xfrm>
                <a:off x="2241" y="2168"/>
                <a:ext cx="4" cy="10"/>
              </a:xfrm>
              <a:custGeom>
                <a:avLst/>
                <a:gdLst>
                  <a:gd name="T0" fmla="*/ 2 w 5"/>
                  <a:gd name="T1" fmla="*/ 0 h 9"/>
                  <a:gd name="T2" fmla="*/ 0 w 5"/>
                  <a:gd name="T3" fmla="*/ 4 h 9"/>
                  <a:gd name="T4" fmla="*/ 0 w 5"/>
                  <a:gd name="T5" fmla="*/ 13 h 9"/>
                  <a:gd name="T6" fmla="*/ 2 w 5"/>
                  <a:gd name="T7" fmla="*/ 11 h 9"/>
                  <a:gd name="T8" fmla="*/ 2 w 5"/>
                  <a:gd name="T9" fmla="*/ 2 h 9"/>
                  <a:gd name="T10" fmla="*/ 2 w 5"/>
                  <a:gd name="T11" fmla="*/ 0 h 9"/>
                  <a:gd name="T12" fmla="*/ 0 60000 65536"/>
                  <a:gd name="T13" fmla="*/ 0 60000 65536"/>
                  <a:gd name="T14" fmla="*/ 0 60000 65536"/>
                  <a:gd name="T15" fmla="*/ 0 60000 65536"/>
                  <a:gd name="T16" fmla="*/ 0 60000 65536"/>
                  <a:gd name="T17" fmla="*/ 0 60000 65536"/>
                  <a:gd name="T18" fmla="*/ 0 w 5"/>
                  <a:gd name="T19" fmla="*/ 0 h 9"/>
                  <a:gd name="T20" fmla="*/ 5 w 5"/>
                  <a:gd name="T21" fmla="*/ 9 h 9"/>
                </a:gdLst>
                <a:ahLst/>
                <a:cxnLst>
                  <a:cxn ang="T12">
                    <a:pos x="T0" y="T1"/>
                  </a:cxn>
                  <a:cxn ang="T13">
                    <a:pos x="T2" y="T3"/>
                  </a:cxn>
                  <a:cxn ang="T14">
                    <a:pos x="T4" y="T5"/>
                  </a:cxn>
                  <a:cxn ang="T15">
                    <a:pos x="T6" y="T7"/>
                  </a:cxn>
                  <a:cxn ang="T16">
                    <a:pos x="T8" y="T9"/>
                  </a:cxn>
                  <a:cxn ang="T17">
                    <a:pos x="T10" y="T11"/>
                  </a:cxn>
                </a:cxnLst>
                <a:rect l="T18" t="T19" r="T20" b="T21"/>
                <a:pathLst>
                  <a:path w="5" h="9">
                    <a:moveTo>
                      <a:pt x="2" y="0"/>
                    </a:moveTo>
                    <a:lnTo>
                      <a:pt x="0" y="4"/>
                    </a:lnTo>
                    <a:lnTo>
                      <a:pt x="0" y="8"/>
                    </a:lnTo>
                    <a:lnTo>
                      <a:pt x="4" y="6"/>
                    </a:lnTo>
                    <a:lnTo>
                      <a:pt x="4" y="2"/>
                    </a:lnTo>
                    <a:lnTo>
                      <a:pt x="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26" name="Freeform 294"/>
              <p:cNvSpPr>
                <a:spLocks/>
              </p:cNvSpPr>
              <p:nvPr/>
            </p:nvSpPr>
            <p:spPr bwMode="ltGray">
              <a:xfrm>
                <a:off x="2242" y="2180"/>
                <a:ext cx="4" cy="8"/>
              </a:xfrm>
              <a:custGeom>
                <a:avLst/>
                <a:gdLst>
                  <a:gd name="T0" fmla="*/ 2 w 5"/>
                  <a:gd name="T1" fmla="*/ 11 h 7"/>
                  <a:gd name="T2" fmla="*/ 0 w 5"/>
                  <a:gd name="T3" fmla="*/ 11 h 7"/>
                  <a:gd name="T4" fmla="*/ 0 w 5"/>
                  <a:gd name="T5" fmla="*/ 0 h 7"/>
                  <a:gd name="T6" fmla="*/ 2 w 5"/>
                  <a:gd name="T7" fmla="*/ 0 h 7"/>
                  <a:gd name="T8" fmla="*/ 2 w 5"/>
                  <a:gd name="T9" fmla="*/ 11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4" y="6"/>
                    </a:moveTo>
                    <a:lnTo>
                      <a:pt x="0" y="6"/>
                    </a:lnTo>
                    <a:lnTo>
                      <a:pt x="0" y="0"/>
                    </a:lnTo>
                    <a:lnTo>
                      <a:pt x="4" y="0"/>
                    </a:lnTo>
                    <a:lnTo>
                      <a:pt x="4"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27" name="Freeform 295"/>
              <p:cNvSpPr>
                <a:spLocks/>
              </p:cNvSpPr>
              <p:nvPr/>
            </p:nvSpPr>
            <p:spPr bwMode="ltGray">
              <a:xfrm>
                <a:off x="2244" y="2186"/>
                <a:ext cx="6" cy="3"/>
              </a:xfrm>
              <a:custGeom>
                <a:avLst/>
                <a:gdLst>
                  <a:gd name="T0" fmla="*/ 0 w 5"/>
                  <a:gd name="T1" fmla="*/ 0 h 3"/>
                  <a:gd name="T2" fmla="*/ 10 w 5"/>
                  <a:gd name="T3" fmla="*/ 0 h 3"/>
                  <a:gd name="T4" fmla="*/ 10 w 5"/>
                  <a:gd name="T5" fmla="*/ 2 h 3"/>
                  <a:gd name="T6" fmla="*/ 0 w 5"/>
                  <a:gd name="T7" fmla="*/ 2 h 3"/>
                  <a:gd name="T8" fmla="*/ 0 w 5"/>
                  <a:gd name="T9" fmla="*/ 0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0" y="0"/>
                    </a:moveTo>
                    <a:lnTo>
                      <a:pt x="4" y="0"/>
                    </a:lnTo>
                    <a:lnTo>
                      <a:pt x="4" y="2"/>
                    </a:lnTo>
                    <a:lnTo>
                      <a:pt x="0" y="2"/>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28" name="Freeform 296"/>
              <p:cNvSpPr>
                <a:spLocks/>
              </p:cNvSpPr>
              <p:nvPr/>
            </p:nvSpPr>
            <p:spPr bwMode="ltGray">
              <a:xfrm>
                <a:off x="2277" y="2090"/>
                <a:ext cx="8" cy="10"/>
              </a:xfrm>
              <a:custGeom>
                <a:avLst/>
                <a:gdLst>
                  <a:gd name="T0" fmla="*/ 2 w 9"/>
                  <a:gd name="T1" fmla="*/ 0 h 9"/>
                  <a:gd name="T2" fmla="*/ 4 w 9"/>
                  <a:gd name="T3" fmla="*/ 2 h 9"/>
                  <a:gd name="T4" fmla="*/ 4 w 9"/>
                  <a:gd name="T5" fmla="*/ 4 h 9"/>
                  <a:gd name="T6" fmla="*/ 4 w 9"/>
                  <a:gd name="T7" fmla="*/ 13 h 9"/>
                  <a:gd name="T8" fmla="*/ 0 w 9"/>
                  <a:gd name="T9" fmla="*/ 11 h 9"/>
                  <a:gd name="T10" fmla="*/ 2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2" y="0"/>
                    </a:moveTo>
                    <a:lnTo>
                      <a:pt x="6" y="2"/>
                    </a:lnTo>
                    <a:lnTo>
                      <a:pt x="8" y="4"/>
                    </a:lnTo>
                    <a:lnTo>
                      <a:pt x="4" y="8"/>
                    </a:lnTo>
                    <a:lnTo>
                      <a:pt x="0" y="6"/>
                    </a:lnTo>
                    <a:lnTo>
                      <a:pt x="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29" name="Freeform 297"/>
              <p:cNvSpPr>
                <a:spLocks/>
              </p:cNvSpPr>
              <p:nvPr/>
            </p:nvSpPr>
            <p:spPr bwMode="ltGray">
              <a:xfrm>
                <a:off x="2193" y="2539"/>
                <a:ext cx="11" cy="17"/>
              </a:xfrm>
              <a:custGeom>
                <a:avLst/>
                <a:gdLst>
                  <a:gd name="T0" fmla="*/ 2 w 11"/>
                  <a:gd name="T1" fmla="*/ 0 h 15"/>
                  <a:gd name="T2" fmla="*/ 0 w 11"/>
                  <a:gd name="T3" fmla="*/ 9 h 15"/>
                  <a:gd name="T4" fmla="*/ 2 w 11"/>
                  <a:gd name="T5" fmla="*/ 26 h 15"/>
                  <a:gd name="T6" fmla="*/ 10 w 11"/>
                  <a:gd name="T7" fmla="*/ 23 h 15"/>
                  <a:gd name="T8" fmla="*/ 10 w 11"/>
                  <a:gd name="T9" fmla="*/ 14 h 15"/>
                  <a:gd name="T10" fmla="*/ 2 w 11"/>
                  <a:gd name="T11" fmla="*/ 0 h 15"/>
                  <a:gd name="T12" fmla="*/ 0 60000 65536"/>
                  <a:gd name="T13" fmla="*/ 0 60000 65536"/>
                  <a:gd name="T14" fmla="*/ 0 60000 65536"/>
                  <a:gd name="T15" fmla="*/ 0 60000 65536"/>
                  <a:gd name="T16" fmla="*/ 0 60000 65536"/>
                  <a:gd name="T17" fmla="*/ 0 60000 65536"/>
                  <a:gd name="T18" fmla="*/ 0 w 11"/>
                  <a:gd name="T19" fmla="*/ 0 h 15"/>
                  <a:gd name="T20" fmla="*/ 11 w 11"/>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1" h="15">
                    <a:moveTo>
                      <a:pt x="2" y="0"/>
                    </a:moveTo>
                    <a:lnTo>
                      <a:pt x="0" y="4"/>
                    </a:lnTo>
                    <a:lnTo>
                      <a:pt x="2" y="14"/>
                    </a:lnTo>
                    <a:lnTo>
                      <a:pt x="10" y="12"/>
                    </a:lnTo>
                    <a:lnTo>
                      <a:pt x="10" y="8"/>
                    </a:lnTo>
                    <a:lnTo>
                      <a:pt x="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30" name="Freeform 298"/>
              <p:cNvSpPr>
                <a:spLocks/>
              </p:cNvSpPr>
              <p:nvPr/>
            </p:nvSpPr>
            <p:spPr bwMode="ltGray">
              <a:xfrm>
                <a:off x="2665" y="2936"/>
                <a:ext cx="218" cy="245"/>
              </a:xfrm>
              <a:custGeom>
                <a:avLst/>
                <a:gdLst>
                  <a:gd name="T0" fmla="*/ 31 w 219"/>
                  <a:gd name="T1" fmla="*/ 4 h 219"/>
                  <a:gd name="T2" fmla="*/ 39 w 219"/>
                  <a:gd name="T3" fmla="*/ 0 h 219"/>
                  <a:gd name="T4" fmla="*/ 104 w 219"/>
                  <a:gd name="T5" fmla="*/ 13 h 219"/>
                  <a:gd name="T6" fmla="*/ 106 w 219"/>
                  <a:gd name="T7" fmla="*/ 64 h 219"/>
                  <a:gd name="T8" fmla="*/ 113 w 219"/>
                  <a:gd name="T9" fmla="*/ 77 h 219"/>
                  <a:gd name="T10" fmla="*/ 140 w 219"/>
                  <a:gd name="T11" fmla="*/ 74 h 219"/>
                  <a:gd name="T12" fmla="*/ 147 w 219"/>
                  <a:gd name="T13" fmla="*/ 40 h 219"/>
                  <a:gd name="T14" fmla="*/ 163 w 219"/>
                  <a:gd name="T15" fmla="*/ 44 h 219"/>
                  <a:gd name="T16" fmla="*/ 169 w 219"/>
                  <a:gd name="T17" fmla="*/ 55 h 219"/>
                  <a:gd name="T18" fmla="*/ 178 w 219"/>
                  <a:gd name="T19" fmla="*/ 77 h 219"/>
                  <a:gd name="T20" fmla="*/ 180 w 219"/>
                  <a:gd name="T21" fmla="*/ 134 h 219"/>
                  <a:gd name="T22" fmla="*/ 186 w 219"/>
                  <a:gd name="T23" fmla="*/ 157 h 219"/>
                  <a:gd name="T24" fmla="*/ 196 w 219"/>
                  <a:gd name="T25" fmla="*/ 172 h 219"/>
                  <a:gd name="T26" fmla="*/ 213 w 219"/>
                  <a:gd name="T27" fmla="*/ 167 h 219"/>
                  <a:gd name="T28" fmla="*/ 209 w 219"/>
                  <a:gd name="T29" fmla="*/ 225 h 219"/>
                  <a:gd name="T30" fmla="*/ 174 w 219"/>
                  <a:gd name="T31" fmla="*/ 236 h 219"/>
                  <a:gd name="T32" fmla="*/ 194 w 219"/>
                  <a:gd name="T33" fmla="*/ 381 h 219"/>
                  <a:gd name="T34" fmla="*/ 142 w 219"/>
                  <a:gd name="T35" fmla="*/ 381 h 219"/>
                  <a:gd name="T36" fmla="*/ 128 w 219"/>
                  <a:gd name="T37" fmla="*/ 370 h 219"/>
                  <a:gd name="T38" fmla="*/ 115 w 219"/>
                  <a:gd name="T39" fmla="*/ 356 h 219"/>
                  <a:gd name="T40" fmla="*/ 50 w 219"/>
                  <a:gd name="T41" fmla="*/ 349 h 219"/>
                  <a:gd name="T42" fmla="*/ 39 w 219"/>
                  <a:gd name="T43" fmla="*/ 356 h 219"/>
                  <a:gd name="T44" fmla="*/ 29 w 219"/>
                  <a:gd name="T45" fmla="*/ 345 h 219"/>
                  <a:gd name="T46" fmla="*/ 12 w 219"/>
                  <a:gd name="T47" fmla="*/ 352 h 219"/>
                  <a:gd name="T48" fmla="*/ 0 w 219"/>
                  <a:gd name="T49" fmla="*/ 328 h 219"/>
                  <a:gd name="T50" fmla="*/ 2 w 219"/>
                  <a:gd name="T51" fmla="*/ 305 h 219"/>
                  <a:gd name="T52" fmla="*/ 6 w 219"/>
                  <a:gd name="T53" fmla="*/ 274 h 219"/>
                  <a:gd name="T54" fmla="*/ 15 w 219"/>
                  <a:gd name="T55" fmla="*/ 229 h 219"/>
                  <a:gd name="T56" fmla="*/ 29 w 219"/>
                  <a:gd name="T57" fmla="*/ 208 h 219"/>
                  <a:gd name="T58" fmla="*/ 41 w 219"/>
                  <a:gd name="T59" fmla="*/ 152 h 219"/>
                  <a:gd name="T60" fmla="*/ 33 w 219"/>
                  <a:gd name="T61" fmla="*/ 129 h 219"/>
                  <a:gd name="T62" fmla="*/ 33 w 219"/>
                  <a:gd name="T63" fmla="*/ 92 h 219"/>
                  <a:gd name="T64" fmla="*/ 27 w 219"/>
                  <a:gd name="T65" fmla="*/ 57 h 219"/>
                  <a:gd name="T66" fmla="*/ 25 w 219"/>
                  <a:gd name="T67" fmla="*/ 29 h 2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
                  <a:gd name="T103" fmla="*/ 0 h 219"/>
                  <a:gd name="T104" fmla="*/ 219 w 219"/>
                  <a:gd name="T105" fmla="*/ 219 h 2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 h="219">
                    <a:moveTo>
                      <a:pt x="14" y="6"/>
                    </a:moveTo>
                    <a:lnTo>
                      <a:pt x="31" y="4"/>
                    </a:lnTo>
                    <a:lnTo>
                      <a:pt x="37" y="4"/>
                    </a:lnTo>
                    <a:lnTo>
                      <a:pt x="39" y="0"/>
                    </a:lnTo>
                    <a:lnTo>
                      <a:pt x="100" y="4"/>
                    </a:lnTo>
                    <a:lnTo>
                      <a:pt x="104" y="8"/>
                    </a:lnTo>
                    <a:lnTo>
                      <a:pt x="102" y="31"/>
                    </a:lnTo>
                    <a:lnTo>
                      <a:pt x="106" y="37"/>
                    </a:lnTo>
                    <a:lnTo>
                      <a:pt x="110" y="42"/>
                    </a:lnTo>
                    <a:lnTo>
                      <a:pt x="118" y="44"/>
                    </a:lnTo>
                    <a:lnTo>
                      <a:pt x="122" y="41"/>
                    </a:lnTo>
                    <a:lnTo>
                      <a:pt x="145" y="42"/>
                    </a:lnTo>
                    <a:lnTo>
                      <a:pt x="145" y="23"/>
                    </a:lnTo>
                    <a:lnTo>
                      <a:pt x="152" y="23"/>
                    </a:lnTo>
                    <a:lnTo>
                      <a:pt x="164" y="25"/>
                    </a:lnTo>
                    <a:lnTo>
                      <a:pt x="168" y="25"/>
                    </a:lnTo>
                    <a:lnTo>
                      <a:pt x="168" y="31"/>
                    </a:lnTo>
                    <a:lnTo>
                      <a:pt x="174" y="31"/>
                    </a:lnTo>
                    <a:lnTo>
                      <a:pt x="179" y="29"/>
                    </a:lnTo>
                    <a:lnTo>
                      <a:pt x="183" y="44"/>
                    </a:lnTo>
                    <a:lnTo>
                      <a:pt x="183" y="69"/>
                    </a:lnTo>
                    <a:lnTo>
                      <a:pt x="185" y="77"/>
                    </a:lnTo>
                    <a:lnTo>
                      <a:pt x="191" y="83"/>
                    </a:lnTo>
                    <a:lnTo>
                      <a:pt x="191" y="89"/>
                    </a:lnTo>
                    <a:lnTo>
                      <a:pt x="191" y="98"/>
                    </a:lnTo>
                    <a:lnTo>
                      <a:pt x="201" y="98"/>
                    </a:lnTo>
                    <a:lnTo>
                      <a:pt x="208" y="102"/>
                    </a:lnTo>
                    <a:lnTo>
                      <a:pt x="218" y="95"/>
                    </a:lnTo>
                    <a:lnTo>
                      <a:pt x="218" y="123"/>
                    </a:lnTo>
                    <a:lnTo>
                      <a:pt x="214" y="129"/>
                    </a:lnTo>
                    <a:lnTo>
                      <a:pt x="218" y="137"/>
                    </a:lnTo>
                    <a:lnTo>
                      <a:pt x="179" y="135"/>
                    </a:lnTo>
                    <a:lnTo>
                      <a:pt x="177" y="193"/>
                    </a:lnTo>
                    <a:lnTo>
                      <a:pt x="199" y="218"/>
                    </a:lnTo>
                    <a:lnTo>
                      <a:pt x="170" y="218"/>
                    </a:lnTo>
                    <a:lnTo>
                      <a:pt x="147" y="218"/>
                    </a:lnTo>
                    <a:lnTo>
                      <a:pt x="137" y="214"/>
                    </a:lnTo>
                    <a:lnTo>
                      <a:pt x="133" y="212"/>
                    </a:lnTo>
                    <a:lnTo>
                      <a:pt x="125" y="210"/>
                    </a:lnTo>
                    <a:lnTo>
                      <a:pt x="120" y="203"/>
                    </a:lnTo>
                    <a:lnTo>
                      <a:pt x="58" y="204"/>
                    </a:lnTo>
                    <a:lnTo>
                      <a:pt x="50" y="199"/>
                    </a:lnTo>
                    <a:lnTo>
                      <a:pt x="46" y="203"/>
                    </a:lnTo>
                    <a:lnTo>
                      <a:pt x="39" y="203"/>
                    </a:lnTo>
                    <a:lnTo>
                      <a:pt x="33" y="201"/>
                    </a:lnTo>
                    <a:lnTo>
                      <a:pt x="29" y="197"/>
                    </a:lnTo>
                    <a:lnTo>
                      <a:pt x="17" y="199"/>
                    </a:lnTo>
                    <a:lnTo>
                      <a:pt x="12" y="201"/>
                    </a:lnTo>
                    <a:lnTo>
                      <a:pt x="0" y="201"/>
                    </a:lnTo>
                    <a:lnTo>
                      <a:pt x="0" y="187"/>
                    </a:lnTo>
                    <a:lnTo>
                      <a:pt x="4" y="177"/>
                    </a:lnTo>
                    <a:lnTo>
                      <a:pt x="2" y="174"/>
                    </a:lnTo>
                    <a:lnTo>
                      <a:pt x="8" y="170"/>
                    </a:lnTo>
                    <a:lnTo>
                      <a:pt x="6" y="156"/>
                    </a:lnTo>
                    <a:lnTo>
                      <a:pt x="14" y="145"/>
                    </a:lnTo>
                    <a:lnTo>
                      <a:pt x="15" y="131"/>
                    </a:lnTo>
                    <a:lnTo>
                      <a:pt x="21" y="123"/>
                    </a:lnTo>
                    <a:lnTo>
                      <a:pt x="29" y="118"/>
                    </a:lnTo>
                    <a:lnTo>
                      <a:pt x="35" y="116"/>
                    </a:lnTo>
                    <a:lnTo>
                      <a:pt x="41" y="87"/>
                    </a:lnTo>
                    <a:lnTo>
                      <a:pt x="37" y="83"/>
                    </a:lnTo>
                    <a:lnTo>
                      <a:pt x="33" y="73"/>
                    </a:lnTo>
                    <a:lnTo>
                      <a:pt x="33" y="58"/>
                    </a:lnTo>
                    <a:lnTo>
                      <a:pt x="33" y="52"/>
                    </a:lnTo>
                    <a:lnTo>
                      <a:pt x="33" y="44"/>
                    </a:lnTo>
                    <a:lnTo>
                      <a:pt x="27" y="33"/>
                    </a:lnTo>
                    <a:lnTo>
                      <a:pt x="27" y="27"/>
                    </a:lnTo>
                    <a:lnTo>
                      <a:pt x="25" y="17"/>
                    </a:lnTo>
                    <a:lnTo>
                      <a:pt x="14"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31" name="Freeform 299"/>
              <p:cNvSpPr>
                <a:spLocks/>
              </p:cNvSpPr>
              <p:nvPr/>
            </p:nvSpPr>
            <p:spPr bwMode="ltGray">
              <a:xfrm>
                <a:off x="2665" y="2935"/>
                <a:ext cx="224" cy="254"/>
              </a:xfrm>
              <a:custGeom>
                <a:avLst/>
                <a:gdLst>
                  <a:gd name="T0" fmla="*/ 32 w 227"/>
                  <a:gd name="T1" fmla="*/ 4 h 227"/>
                  <a:gd name="T2" fmla="*/ 37 w 227"/>
                  <a:gd name="T3" fmla="*/ 0 h 227"/>
                  <a:gd name="T4" fmla="*/ 103 w 227"/>
                  <a:gd name="T5" fmla="*/ 13 h 227"/>
                  <a:gd name="T6" fmla="*/ 105 w 227"/>
                  <a:gd name="T7" fmla="*/ 67 h 227"/>
                  <a:gd name="T8" fmla="*/ 112 w 227"/>
                  <a:gd name="T9" fmla="*/ 81 h 227"/>
                  <a:gd name="T10" fmla="*/ 140 w 227"/>
                  <a:gd name="T11" fmla="*/ 77 h 227"/>
                  <a:gd name="T12" fmla="*/ 148 w 227"/>
                  <a:gd name="T13" fmla="*/ 43 h 227"/>
                  <a:gd name="T14" fmla="*/ 164 w 227"/>
                  <a:gd name="T15" fmla="*/ 45 h 227"/>
                  <a:gd name="T16" fmla="*/ 170 w 227"/>
                  <a:gd name="T17" fmla="*/ 56 h 227"/>
                  <a:gd name="T18" fmla="*/ 179 w 227"/>
                  <a:gd name="T19" fmla="*/ 81 h 227"/>
                  <a:gd name="T20" fmla="*/ 181 w 227"/>
                  <a:gd name="T21" fmla="*/ 141 h 227"/>
                  <a:gd name="T22" fmla="*/ 185 w 227"/>
                  <a:gd name="T23" fmla="*/ 161 h 227"/>
                  <a:gd name="T24" fmla="*/ 193 w 227"/>
                  <a:gd name="T25" fmla="*/ 179 h 227"/>
                  <a:gd name="T26" fmla="*/ 211 w 227"/>
                  <a:gd name="T27" fmla="*/ 172 h 227"/>
                  <a:gd name="T28" fmla="*/ 207 w 227"/>
                  <a:gd name="T29" fmla="*/ 235 h 227"/>
                  <a:gd name="T30" fmla="*/ 176 w 227"/>
                  <a:gd name="T31" fmla="*/ 246 h 227"/>
                  <a:gd name="T32" fmla="*/ 191 w 227"/>
                  <a:gd name="T33" fmla="*/ 397 h 227"/>
                  <a:gd name="T34" fmla="*/ 142 w 227"/>
                  <a:gd name="T35" fmla="*/ 397 h 227"/>
                  <a:gd name="T36" fmla="*/ 128 w 227"/>
                  <a:gd name="T37" fmla="*/ 386 h 227"/>
                  <a:gd name="T38" fmla="*/ 114 w 227"/>
                  <a:gd name="T39" fmla="*/ 368 h 227"/>
                  <a:gd name="T40" fmla="*/ 47 w 227"/>
                  <a:gd name="T41" fmla="*/ 361 h 227"/>
                  <a:gd name="T42" fmla="*/ 37 w 227"/>
                  <a:gd name="T43" fmla="*/ 368 h 227"/>
                  <a:gd name="T44" fmla="*/ 30 w 227"/>
                  <a:gd name="T45" fmla="*/ 357 h 227"/>
                  <a:gd name="T46" fmla="*/ 12 w 227"/>
                  <a:gd name="T47" fmla="*/ 366 h 227"/>
                  <a:gd name="T48" fmla="*/ 0 w 227"/>
                  <a:gd name="T49" fmla="*/ 340 h 227"/>
                  <a:gd name="T50" fmla="*/ 2 w 227"/>
                  <a:gd name="T51" fmla="*/ 316 h 227"/>
                  <a:gd name="T52" fmla="*/ 6 w 227"/>
                  <a:gd name="T53" fmla="*/ 284 h 227"/>
                  <a:gd name="T54" fmla="*/ 16 w 227"/>
                  <a:gd name="T55" fmla="*/ 238 h 227"/>
                  <a:gd name="T56" fmla="*/ 30 w 227"/>
                  <a:gd name="T57" fmla="*/ 214 h 227"/>
                  <a:gd name="T58" fmla="*/ 37 w 227"/>
                  <a:gd name="T59" fmla="*/ 158 h 227"/>
                  <a:gd name="T60" fmla="*/ 34 w 227"/>
                  <a:gd name="T61" fmla="*/ 133 h 227"/>
                  <a:gd name="T62" fmla="*/ 34 w 227"/>
                  <a:gd name="T63" fmla="*/ 94 h 227"/>
                  <a:gd name="T64" fmla="*/ 28 w 227"/>
                  <a:gd name="T65" fmla="*/ 60 h 227"/>
                  <a:gd name="T66" fmla="*/ 26 w 227"/>
                  <a:gd name="T67" fmla="*/ 31 h 2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7"/>
                  <a:gd name="T103" fmla="*/ 0 h 227"/>
                  <a:gd name="T104" fmla="*/ 227 w 227"/>
                  <a:gd name="T105" fmla="*/ 227 h 2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7" h="227">
                    <a:moveTo>
                      <a:pt x="14" y="6"/>
                    </a:moveTo>
                    <a:lnTo>
                      <a:pt x="32" y="4"/>
                    </a:lnTo>
                    <a:lnTo>
                      <a:pt x="38" y="4"/>
                    </a:lnTo>
                    <a:lnTo>
                      <a:pt x="40" y="0"/>
                    </a:lnTo>
                    <a:lnTo>
                      <a:pt x="104" y="4"/>
                    </a:lnTo>
                    <a:lnTo>
                      <a:pt x="108" y="8"/>
                    </a:lnTo>
                    <a:lnTo>
                      <a:pt x="106" y="32"/>
                    </a:lnTo>
                    <a:lnTo>
                      <a:pt x="110" y="38"/>
                    </a:lnTo>
                    <a:lnTo>
                      <a:pt x="114" y="44"/>
                    </a:lnTo>
                    <a:lnTo>
                      <a:pt x="122" y="46"/>
                    </a:lnTo>
                    <a:lnTo>
                      <a:pt x="126" y="42"/>
                    </a:lnTo>
                    <a:lnTo>
                      <a:pt x="150" y="44"/>
                    </a:lnTo>
                    <a:lnTo>
                      <a:pt x="150" y="24"/>
                    </a:lnTo>
                    <a:lnTo>
                      <a:pt x="158" y="24"/>
                    </a:lnTo>
                    <a:lnTo>
                      <a:pt x="170" y="26"/>
                    </a:lnTo>
                    <a:lnTo>
                      <a:pt x="174" y="26"/>
                    </a:lnTo>
                    <a:lnTo>
                      <a:pt x="174" y="32"/>
                    </a:lnTo>
                    <a:lnTo>
                      <a:pt x="180" y="32"/>
                    </a:lnTo>
                    <a:lnTo>
                      <a:pt x="186" y="30"/>
                    </a:lnTo>
                    <a:lnTo>
                      <a:pt x="190" y="46"/>
                    </a:lnTo>
                    <a:lnTo>
                      <a:pt x="190" y="72"/>
                    </a:lnTo>
                    <a:lnTo>
                      <a:pt x="192" y="80"/>
                    </a:lnTo>
                    <a:lnTo>
                      <a:pt x="198" y="86"/>
                    </a:lnTo>
                    <a:lnTo>
                      <a:pt x="198" y="92"/>
                    </a:lnTo>
                    <a:lnTo>
                      <a:pt x="198" y="102"/>
                    </a:lnTo>
                    <a:lnTo>
                      <a:pt x="208" y="102"/>
                    </a:lnTo>
                    <a:lnTo>
                      <a:pt x="216" y="106"/>
                    </a:lnTo>
                    <a:lnTo>
                      <a:pt x="226" y="98"/>
                    </a:lnTo>
                    <a:lnTo>
                      <a:pt x="226" y="128"/>
                    </a:lnTo>
                    <a:lnTo>
                      <a:pt x="222" y="134"/>
                    </a:lnTo>
                    <a:lnTo>
                      <a:pt x="226" y="142"/>
                    </a:lnTo>
                    <a:lnTo>
                      <a:pt x="186" y="140"/>
                    </a:lnTo>
                    <a:lnTo>
                      <a:pt x="184" y="200"/>
                    </a:lnTo>
                    <a:lnTo>
                      <a:pt x="206" y="226"/>
                    </a:lnTo>
                    <a:lnTo>
                      <a:pt x="176" y="226"/>
                    </a:lnTo>
                    <a:lnTo>
                      <a:pt x="152" y="226"/>
                    </a:lnTo>
                    <a:lnTo>
                      <a:pt x="142" y="222"/>
                    </a:lnTo>
                    <a:lnTo>
                      <a:pt x="138" y="220"/>
                    </a:lnTo>
                    <a:lnTo>
                      <a:pt x="130" y="218"/>
                    </a:lnTo>
                    <a:lnTo>
                      <a:pt x="124" y="210"/>
                    </a:lnTo>
                    <a:lnTo>
                      <a:pt x="60" y="212"/>
                    </a:lnTo>
                    <a:lnTo>
                      <a:pt x="52" y="206"/>
                    </a:lnTo>
                    <a:lnTo>
                      <a:pt x="48" y="210"/>
                    </a:lnTo>
                    <a:lnTo>
                      <a:pt x="40" y="210"/>
                    </a:lnTo>
                    <a:lnTo>
                      <a:pt x="34" y="208"/>
                    </a:lnTo>
                    <a:lnTo>
                      <a:pt x="30" y="204"/>
                    </a:lnTo>
                    <a:lnTo>
                      <a:pt x="18" y="206"/>
                    </a:lnTo>
                    <a:lnTo>
                      <a:pt x="12" y="208"/>
                    </a:lnTo>
                    <a:lnTo>
                      <a:pt x="0" y="208"/>
                    </a:lnTo>
                    <a:lnTo>
                      <a:pt x="0" y="194"/>
                    </a:lnTo>
                    <a:lnTo>
                      <a:pt x="4" y="184"/>
                    </a:lnTo>
                    <a:lnTo>
                      <a:pt x="2" y="180"/>
                    </a:lnTo>
                    <a:lnTo>
                      <a:pt x="8" y="176"/>
                    </a:lnTo>
                    <a:lnTo>
                      <a:pt x="6" y="162"/>
                    </a:lnTo>
                    <a:lnTo>
                      <a:pt x="14" y="150"/>
                    </a:lnTo>
                    <a:lnTo>
                      <a:pt x="16" y="136"/>
                    </a:lnTo>
                    <a:lnTo>
                      <a:pt x="22" y="128"/>
                    </a:lnTo>
                    <a:lnTo>
                      <a:pt x="30" y="122"/>
                    </a:lnTo>
                    <a:lnTo>
                      <a:pt x="36" y="120"/>
                    </a:lnTo>
                    <a:lnTo>
                      <a:pt x="42" y="90"/>
                    </a:lnTo>
                    <a:lnTo>
                      <a:pt x="38" y="86"/>
                    </a:lnTo>
                    <a:lnTo>
                      <a:pt x="34" y="76"/>
                    </a:lnTo>
                    <a:lnTo>
                      <a:pt x="34" y="60"/>
                    </a:lnTo>
                    <a:lnTo>
                      <a:pt x="34" y="54"/>
                    </a:lnTo>
                    <a:lnTo>
                      <a:pt x="34" y="46"/>
                    </a:lnTo>
                    <a:lnTo>
                      <a:pt x="28" y="34"/>
                    </a:lnTo>
                    <a:lnTo>
                      <a:pt x="28" y="28"/>
                    </a:lnTo>
                    <a:lnTo>
                      <a:pt x="26" y="18"/>
                    </a:lnTo>
                    <a:lnTo>
                      <a:pt x="14"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32" name="Freeform 300"/>
              <p:cNvSpPr>
                <a:spLocks/>
              </p:cNvSpPr>
              <p:nvPr/>
            </p:nvSpPr>
            <p:spPr bwMode="ltGray">
              <a:xfrm>
                <a:off x="2924" y="3071"/>
                <a:ext cx="18" cy="2"/>
              </a:xfrm>
              <a:custGeom>
                <a:avLst/>
                <a:gdLst>
                  <a:gd name="T0" fmla="*/ 0 w 17"/>
                  <a:gd name="T1" fmla="*/ 0 h 1"/>
                  <a:gd name="T2" fmla="*/ 21 w 17"/>
                  <a:gd name="T3" fmla="*/ 0 h 1"/>
                  <a:gd name="T4" fmla="*/ 0 60000 65536"/>
                  <a:gd name="T5" fmla="*/ 0 60000 65536"/>
                  <a:gd name="T6" fmla="*/ 0 w 17"/>
                  <a:gd name="T7" fmla="*/ 0 h 1"/>
                  <a:gd name="T8" fmla="*/ 17 w 17"/>
                  <a:gd name="T9" fmla="*/ 1 h 1"/>
                </a:gdLst>
                <a:ahLst/>
                <a:cxnLst>
                  <a:cxn ang="T4">
                    <a:pos x="T0" y="T1"/>
                  </a:cxn>
                  <a:cxn ang="T5">
                    <a:pos x="T2" y="T3"/>
                  </a:cxn>
                </a:cxnLst>
                <a:rect l="T6" t="T7" r="T8" b="T9"/>
                <a:pathLst>
                  <a:path w="17" h="1">
                    <a:moveTo>
                      <a:pt x="0" y="0"/>
                    </a:moveTo>
                    <a:lnTo>
                      <a:pt x="1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33" name="Freeform 301"/>
              <p:cNvSpPr>
                <a:spLocks/>
              </p:cNvSpPr>
              <p:nvPr/>
            </p:nvSpPr>
            <p:spPr bwMode="ltGray">
              <a:xfrm>
                <a:off x="3170" y="2965"/>
                <a:ext cx="3" cy="8"/>
              </a:xfrm>
              <a:custGeom>
                <a:avLst/>
                <a:gdLst>
                  <a:gd name="T0" fmla="*/ 1 w 3"/>
                  <a:gd name="T1" fmla="*/ 0 h 7"/>
                  <a:gd name="T2" fmla="*/ 1 w 3"/>
                  <a:gd name="T3" fmla="*/ 3 h 7"/>
                  <a:gd name="T4" fmla="*/ 2 w 3"/>
                  <a:gd name="T5" fmla="*/ 11 h 7"/>
                  <a:gd name="T6" fmla="*/ 0 w 3"/>
                  <a:gd name="T7" fmla="*/ 10 h 7"/>
                  <a:gd name="T8" fmla="*/ 0 w 3"/>
                  <a:gd name="T9" fmla="*/ 3 h 7"/>
                  <a:gd name="T10" fmla="*/ 1 w 3"/>
                  <a:gd name="T11" fmla="*/ 0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1" y="0"/>
                    </a:moveTo>
                    <a:lnTo>
                      <a:pt x="1" y="3"/>
                    </a:lnTo>
                    <a:lnTo>
                      <a:pt x="2" y="6"/>
                    </a:lnTo>
                    <a:lnTo>
                      <a:pt x="0" y="5"/>
                    </a:lnTo>
                    <a:lnTo>
                      <a:pt x="0" y="3"/>
                    </a:lnTo>
                    <a:lnTo>
                      <a:pt x="1"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34" name="Freeform 302"/>
              <p:cNvSpPr>
                <a:spLocks/>
              </p:cNvSpPr>
              <p:nvPr/>
            </p:nvSpPr>
            <p:spPr bwMode="ltGray">
              <a:xfrm>
                <a:off x="3169" y="2964"/>
                <a:ext cx="11" cy="17"/>
              </a:xfrm>
              <a:custGeom>
                <a:avLst/>
                <a:gdLst>
                  <a:gd name="T0" fmla="*/ 6 w 11"/>
                  <a:gd name="T1" fmla="*/ 0 h 15"/>
                  <a:gd name="T2" fmla="*/ 6 w 11"/>
                  <a:gd name="T3" fmla="*/ 11 h 15"/>
                  <a:gd name="T4" fmla="*/ 10 w 11"/>
                  <a:gd name="T5" fmla="*/ 26 h 15"/>
                  <a:gd name="T6" fmla="*/ 2 w 11"/>
                  <a:gd name="T7" fmla="*/ 23 h 15"/>
                  <a:gd name="T8" fmla="*/ 0 w 11"/>
                  <a:gd name="T9" fmla="*/ 14 h 15"/>
                  <a:gd name="T10" fmla="*/ 6 w 11"/>
                  <a:gd name="T11" fmla="*/ 0 h 15"/>
                  <a:gd name="T12" fmla="*/ 0 60000 65536"/>
                  <a:gd name="T13" fmla="*/ 0 60000 65536"/>
                  <a:gd name="T14" fmla="*/ 0 60000 65536"/>
                  <a:gd name="T15" fmla="*/ 0 60000 65536"/>
                  <a:gd name="T16" fmla="*/ 0 60000 65536"/>
                  <a:gd name="T17" fmla="*/ 0 60000 65536"/>
                  <a:gd name="T18" fmla="*/ 0 w 11"/>
                  <a:gd name="T19" fmla="*/ 0 h 15"/>
                  <a:gd name="T20" fmla="*/ 11 w 11"/>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1" h="15">
                    <a:moveTo>
                      <a:pt x="6" y="0"/>
                    </a:moveTo>
                    <a:lnTo>
                      <a:pt x="6" y="6"/>
                    </a:lnTo>
                    <a:lnTo>
                      <a:pt x="10" y="14"/>
                    </a:lnTo>
                    <a:lnTo>
                      <a:pt x="2" y="12"/>
                    </a:lnTo>
                    <a:lnTo>
                      <a:pt x="0" y="8"/>
                    </a:lnTo>
                    <a:lnTo>
                      <a:pt x="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35" name="Freeform 303"/>
              <p:cNvSpPr>
                <a:spLocks/>
              </p:cNvSpPr>
              <p:nvPr/>
            </p:nvSpPr>
            <p:spPr bwMode="ltGray">
              <a:xfrm>
                <a:off x="3181" y="2944"/>
                <a:ext cx="5" cy="19"/>
              </a:xfrm>
              <a:custGeom>
                <a:avLst/>
                <a:gdLst>
                  <a:gd name="T0" fmla="*/ 0 w 5"/>
                  <a:gd name="T1" fmla="*/ 13 h 17"/>
                  <a:gd name="T2" fmla="*/ 2 w 5"/>
                  <a:gd name="T3" fmla="*/ 0 h 17"/>
                  <a:gd name="T4" fmla="*/ 4 w 5"/>
                  <a:gd name="T5" fmla="*/ 13 h 17"/>
                  <a:gd name="T6" fmla="*/ 2 w 5"/>
                  <a:gd name="T7" fmla="*/ 28 h 17"/>
                  <a:gd name="T8" fmla="*/ 0 w 5"/>
                  <a:gd name="T9" fmla="*/ 13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0" y="8"/>
                    </a:moveTo>
                    <a:lnTo>
                      <a:pt x="2" y="0"/>
                    </a:lnTo>
                    <a:lnTo>
                      <a:pt x="4" y="8"/>
                    </a:lnTo>
                    <a:lnTo>
                      <a:pt x="2" y="16"/>
                    </a:lnTo>
                    <a:lnTo>
                      <a:pt x="0" y="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36" name="Freeform 304"/>
              <p:cNvSpPr>
                <a:spLocks/>
              </p:cNvSpPr>
              <p:nvPr/>
            </p:nvSpPr>
            <p:spPr bwMode="ltGray">
              <a:xfrm>
                <a:off x="3174" y="3002"/>
                <a:ext cx="8" cy="12"/>
              </a:xfrm>
              <a:custGeom>
                <a:avLst/>
                <a:gdLst>
                  <a:gd name="T0" fmla="*/ 11 w 7"/>
                  <a:gd name="T1" fmla="*/ 0 h 11"/>
                  <a:gd name="T2" fmla="*/ 0 w 7"/>
                  <a:gd name="T3" fmla="*/ 11 h 11"/>
                  <a:gd name="T4" fmla="*/ 11 w 7"/>
                  <a:gd name="T5" fmla="*/ 15 h 11"/>
                  <a:gd name="T6" fmla="*/ 11 w 7"/>
                  <a:gd name="T7" fmla="*/ 0 h 11"/>
                  <a:gd name="T8" fmla="*/ 0 60000 65536"/>
                  <a:gd name="T9" fmla="*/ 0 60000 65536"/>
                  <a:gd name="T10" fmla="*/ 0 60000 65536"/>
                  <a:gd name="T11" fmla="*/ 0 60000 65536"/>
                  <a:gd name="T12" fmla="*/ 0 w 7"/>
                  <a:gd name="T13" fmla="*/ 0 h 11"/>
                  <a:gd name="T14" fmla="*/ 7 w 7"/>
                  <a:gd name="T15" fmla="*/ 11 h 11"/>
                </a:gdLst>
                <a:ahLst/>
                <a:cxnLst>
                  <a:cxn ang="T8">
                    <a:pos x="T0" y="T1"/>
                  </a:cxn>
                  <a:cxn ang="T9">
                    <a:pos x="T2" y="T3"/>
                  </a:cxn>
                  <a:cxn ang="T10">
                    <a:pos x="T4" y="T5"/>
                  </a:cxn>
                  <a:cxn ang="T11">
                    <a:pos x="T6" y="T7"/>
                  </a:cxn>
                </a:cxnLst>
                <a:rect l="T12" t="T13" r="T14" b="T15"/>
                <a:pathLst>
                  <a:path w="7" h="11">
                    <a:moveTo>
                      <a:pt x="6" y="0"/>
                    </a:moveTo>
                    <a:lnTo>
                      <a:pt x="0" y="6"/>
                    </a:lnTo>
                    <a:lnTo>
                      <a:pt x="6" y="10"/>
                    </a:lnTo>
                    <a:lnTo>
                      <a:pt x="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37" name="Freeform 305"/>
              <p:cNvSpPr>
                <a:spLocks/>
              </p:cNvSpPr>
              <p:nvPr/>
            </p:nvSpPr>
            <p:spPr bwMode="ltGray">
              <a:xfrm>
                <a:off x="3206" y="3117"/>
                <a:ext cx="140" cy="263"/>
              </a:xfrm>
              <a:custGeom>
                <a:avLst/>
                <a:gdLst>
                  <a:gd name="T0" fmla="*/ 127 w 141"/>
                  <a:gd name="T1" fmla="*/ 13 h 235"/>
                  <a:gd name="T2" fmla="*/ 133 w 141"/>
                  <a:gd name="T3" fmla="*/ 55 h 235"/>
                  <a:gd name="T4" fmla="*/ 135 w 141"/>
                  <a:gd name="T5" fmla="*/ 98 h 235"/>
                  <a:gd name="T6" fmla="*/ 127 w 141"/>
                  <a:gd name="T7" fmla="*/ 119 h 235"/>
                  <a:gd name="T8" fmla="*/ 122 w 141"/>
                  <a:gd name="T9" fmla="*/ 105 h 235"/>
                  <a:gd name="T10" fmla="*/ 124 w 141"/>
                  <a:gd name="T11" fmla="*/ 132 h 235"/>
                  <a:gd name="T12" fmla="*/ 116 w 141"/>
                  <a:gd name="T13" fmla="*/ 162 h 235"/>
                  <a:gd name="T14" fmla="*/ 103 w 141"/>
                  <a:gd name="T15" fmla="*/ 192 h 235"/>
                  <a:gd name="T16" fmla="*/ 101 w 141"/>
                  <a:gd name="T17" fmla="*/ 222 h 235"/>
                  <a:gd name="T18" fmla="*/ 86 w 141"/>
                  <a:gd name="T19" fmla="*/ 275 h 235"/>
                  <a:gd name="T20" fmla="*/ 71 w 141"/>
                  <a:gd name="T21" fmla="*/ 329 h 235"/>
                  <a:gd name="T22" fmla="*/ 70 w 141"/>
                  <a:gd name="T23" fmla="*/ 350 h 235"/>
                  <a:gd name="T24" fmla="*/ 51 w 141"/>
                  <a:gd name="T25" fmla="*/ 397 h 235"/>
                  <a:gd name="T26" fmla="*/ 36 w 141"/>
                  <a:gd name="T27" fmla="*/ 400 h 235"/>
                  <a:gd name="T28" fmla="*/ 23 w 141"/>
                  <a:gd name="T29" fmla="*/ 411 h 235"/>
                  <a:gd name="T30" fmla="*/ 9 w 141"/>
                  <a:gd name="T31" fmla="*/ 393 h 235"/>
                  <a:gd name="T32" fmla="*/ 0 w 141"/>
                  <a:gd name="T33" fmla="*/ 369 h 235"/>
                  <a:gd name="T34" fmla="*/ 2 w 141"/>
                  <a:gd name="T35" fmla="*/ 354 h 235"/>
                  <a:gd name="T36" fmla="*/ 6 w 141"/>
                  <a:gd name="T37" fmla="*/ 334 h 235"/>
                  <a:gd name="T38" fmla="*/ 0 w 141"/>
                  <a:gd name="T39" fmla="*/ 313 h 235"/>
                  <a:gd name="T40" fmla="*/ 6 w 141"/>
                  <a:gd name="T41" fmla="*/ 275 h 235"/>
                  <a:gd name="T42" fmla="*/ 13 w 141"/>
                  <a:gd name="T43" fmla="*/ 267 h 235"/>
                  <a:gd name="T44" fmla="*/ 21 w 141"/>
                  <a:gd name="T45" fmla="*/ 245 h 235"/>
                  <a:gd name="T46" fmla="*/ 28 w 141"/>
                  <a:gd name="T47" fmla="*/ 224 h 235"/>
                  <a:gd name="T48" fmla="*/ 28 w 141"/>
                  <a:gd name="T49" fmla="*/ 210 h 235"/>
                  <a:gd name="T50" fmla="*/ 25 w 141"/>
                  <a:gd name="T51" fmla="*/ 177 h 235"/>
                  <a:gd name="T52" fmla="*/ 38 w 141"/>
                  <a:gd name="T53" fmla="*/ 122 h 235"/>
                  <a:gd name="T54" fmla="*/ 45 w 141"/>
                  <a:gd name="T55" fmla="*/ 114 h 235"/>
                  <a:gd name="T56" fmla="*/ 59 w 141"/>
                  <a:gd name="T57" fmla="*/ 107 h 235"/>
                  <a:gd name="T58" fmla="*/ 66 w 141"/>
                  <a:gd name="T59" fmla="*/ 103 h 235"/>
                  <a:gd name="T60" fmla="*/ 74 w 141"/>
                  <a:gd name="T61" fmla="*/ 92 h 235"/>
                  <a:gd name="T62" fmla="*/ 86 w 141"/>
                  <a:gd name="T63" fmla="*/ 75 h 235"/>
                  <a:gd name="T64" fmla="*/ 97 w 141"/>
                  <a:gd name="T65" fmla="*/ 62 h 235"/>
                  <a:gd name="T66" fmla="*/ 97 w 141"/>
                  <a:gd name="T67" fmla="*/ 40 h 235"/>
                  <a:gd name="T68" fmla="*/ 107 w 141"/>
                  <a:gd name="T69" fmla="*/ 38 h 235"/>
                  <a:gd name="T70" fmla="*/ 114 w 141"/>
                  <a:gd name="T71" fmla="*/ 17 h 235"/>
                  <a:gd name="T72" fmla="*/ 118 w 141"/>
                  <a:gd name="T73" fmla="*/ 2 h 2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1"/>
                  <a:gd name="T112" fmla="*/ 0 h 235"/>
                  <a:gd name="T113" fmla="*/ 141 w 141"/>
                  <a:gd name="T114" fmla="*/ 235 h 23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1" h="235">
                    <a:moveTo>
                      <a:pt x="131" y="0"/>
                    </a:moveTo>
                    <a:lnTo>
                      <a:pt x="132" y="8"/>
                    </a:lnTo>
                    <a:lnTo>
                      <a:pt x="136" y="14"/>
                    </a:lnTo>
                    <a:lnTo>
                      <a:pt x="138" y="31"/>
                    </a:lnTo>
                    <a:lnTo>
                      <a:pt x="140" y="50"/>
                    </a:lnTo>
                    <a:lnTo>
                      <a:pt x="140" y="56"/>
                    </a:lnTo>
                    <a:lnTo>
                      <a:pt x="136" y="66"/>
                    </a:lnTo>
                    <a:lnTo>
                      <a:pt x="132" y="68"/>
                    </a:lnTo>
                    <a:lnTo>
                      <a:pt x="129" y="64"/>
                    </a:lnTo>
                    <a:lnTo>
                      <a:pt x="127" y="60"/>
                    </a:lnTo>
                    <a:lnTo>
                      <a:pt x="129" y="64"/>
                    </a:lnTo>
                    <a:lnTo>
                      <a:pt x="129" y="75"/>
                    </a:lnTo>
                    <a:lnTo>
                      <a:pt x="127" y="81"/>
                    </a:lnTo>
                    <a:lnTo>
                      <a:pt x="121" y="93"/>
                    </a:lnTo>
                    <a:lnTo>
                      <a:pt x="115" y="102"/>
                    </a:lnTo>
                    <a:lnTo>
                      <a:pt x="108" y="110"/>
                    </a:lnTo>
                    <a:lnTo>
                      <a:pt x="106" y="120"/>
                    </a:lnTo>
                    <a:lnTo>
                      <a:pt x="106" y="126"/>
                    </a:lnTo>
                    <a:lnTo>
                      <a:pt x="98" y="143"/>
                    </a:lnTo>
                    <a:lnTo>
                      <a:pt x="91" y="157"/>
                    </a:lnTo>
                    <a:lnTo>
                      <a:pt x="83" y="172"/>
                    </a:lnTo>
                    <a:lnTo>
                      <a:pt x="76" y="188"/>
                    </a:lnTo>
                    <a:lnTo>
                      <a:pt x="72" y="193"/>
                    </a:lnTo>
                    <a:lnTo>
                      <a:pt x="72" y="199"/>
                    </a:lnTo>
                    <a:lnTo>
                      <a:pt x="61" y="213"/>
                    </a:lnTo>
                    <a:lnTo>
                      <a:pt x="51" y="226"/>
                    </a:lnTo>
                    <a:lnTo>
                      <a:pt x="44" y="228"/>
                    </a:lnTo>
                    <a:lnTo>
                      <a:pt x="36" y="228"/>
                    </a:lnTo>
                    <a:lnTo>
                      <a:pt x="28" y="230"/>
                    </a:lnTo>
                    <a:lnTo>
                      <a:pt x="23" y="234"/>
                    </a:lnTo>
                    <a:lnTo>
                      <a:pt x="17" y="232"/>
                    </a:lnTo>
                    <a:lnTo>
                      <a:pt x="9" y="224"/>
                    </a:lnTo>
                    <a:lnTo>
                      <a:pt x="4" y="217"/>
                    </a:lnTo>
                    <a:lnTo>
                      <a:pt x="0" y="211"/>
                    </a:lnTo>
                    <a:lnTo>
                      <a:pt x="0" y="205"/>
                    </a:lnTo>
                    <a:lnTo>
                      <a:pt x="2" y="201"/>
                    </a:lnTo>
                    <a:lnTo>
                      <a:pt x="2" y="195"/>
                    </a:lnTo>
                    <a:lnTo>
                      <a:pt x="6" y="190"/>
                    </a:lnTo>
                    <a:lnTo>
                      <a:pt x="2" y="182"/>
                    </a:lnTo>
                    <a:lnTo>
                      <a:pt x="0" y="178"/>
                    </a:lnTo>
                    <a:lnTo>
                      <a:pt x="0" y="166"/>
                    </a:lnTo>
                    <a:lnTo>
                      <a:pt x="6" y="157"/>
                    </a:lnTo>
                    <a:lnTo>
                      <a:pt x="9" y="155"/>
                    </a:lnTo>
                    <a:lnTo>
                      <a:pt x="13" y="153"/>
                    </a:lnTo>
                    <a:lnTo>
                      <a:pt x="17" y="145"/>
                    </a:lnTo>
                    <a:lnTo>
                      <a:pt x="21" y="139"/>
                    </a:lnTo>
                    <a:lnTo>
                      <a:pt x="26" y="135"/>
                    </a:lnTo>
                    <a:lnTo>
                      <a:pt x="28" y="128"/>
                    </a:lnTo>
                    <a:lnTo>
                      <a:pt x="30" y="124"/>
                    </a:lnTo>
                    <a:lnTo>
                      <a:pt x="28" y="120"/>
                    </a:lnTo>
                    <a:lnTo>
                      <a:pt x="28" y="106"/>
                    </a:lnTo>
                    <a:lnTo>
                      <a:pt x="25" y="101"/>
                    </a:lnTo>
                    <a:lnTo>
                      <a:pt x="25" y="83"/>
                    </a:lnTo>
                    <a:lnTo>
                      <a:pt x="38" y="70"/>
                    </a:lnTo>
                    <a:lnTo>
                      <a:pt x="38" y="62"/>
                    </a:lnTo>
                    <a:lnTo>
                      <a:pt x="45" y="64"/>
                    </a:lnTo>
                    <a:lnTo>
                      <a:pt x="51" y="60"/>
                    </a:lnTo>
                    <a:lnTo>
                      <a:pt x="59" y="62"/>
                    </a:lnTo>
                    <a:lnTo>
                      <a:pt x="59" y="58"/>
                    </a:lnTo>
                    <a:lnTo>
                      <a:pt x="66" y="58"/>
                    </a:lnTo>
                    <a:lnTo>
                      <a:pt x="70" y="58"/>
                    </a:lnTo>
                    <a:lnTo>
                      <a:pt x="79" y="52"/>
                    </a:lnTo>
                    <a:lnTo>
                      <a:pt x="83" y="50"/>
                    </a:lnTo>
                    <a:lnTo>
                      <a:pt x="91" y="43"/>
                    </a:lnTo>
                    <a:lnTo>
                      <a:pt x="89" y="48"/>
                    </a:lnTo>
                    <a:lnTo>
                      <a:pt x="102" y="35"/>
                    </a:lnTo>
                    <a:lnTo>
                      <a:pt x="102" y="29"/>
                    </a:lnTo>
                    <a:lnTo>
                      <a:pt x="102" y="23"/>
                    </a:lnTo>
                    <a:lnTo>
                      <a:pt x="110" y="27"/>
                    </a:lnTo>
                    <a:lnTo>
                      <a:pt x="112" y="21"/>
                    </a:lnTo>
                    <a:lnTo>
                      <a:pt x="115" y="21"/>
                    </a:lnTo>
                    <a:lnTo>
                      <a:pt x="119" y="10"/>
                    </a:lnTo>
                    <a:lnTo>
                      <a:pt x="119" y="4"/>
                    </a:lnTo>
                    <a:lnTo>
                      <a:pt x="123" y="2"/>
                    </a:lnTo>
                    <a:lnTo>
                      <a:pt x="131"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38" name="Freeform 306"/>
              <p:cNvSpPr>
                <a:spLocks/>
              </p:cNvSpPr>
              <p:nvPr/>
            </p:nvSpPr>
            <p:spPr bwMode="ltGray">
              <a:xfrm>
                <a:off x="3205" y="3116"/>
                <a:ext cx="148" cy="272"/>
              </a:xfrm>
              <a:custGeom>
                <a:avLst/>
                <a:gdLst>
                  <a:gd name="T0" fmla="*/ 135 w 149"/>
                  <a:gd name="T1" fmla="*/ 13 h 243"/>
                  <a:gd name="T2" fmla="*/ 141 w 149"/>
                  <a:gd name="T3" fmla="*/ 56 h 243"/>
                  <a:gd name="T4" fmla="*/ 143 w 149"/>
                  <a:gd name="T5" fmla="*/ 103 h 243"/>
                  <a:gd name="T6" fmla="*/ 135 w 149"/>
                  <a:gd name="T7" fmla="*/ 122 h 243"/>
                  <a:gd name="T8" fmla="*/ 129 w 149"/>
                  <a:gd name="T9" fmla="*/ 107 h 243"/>
                  <a:gd name="T10" fmla="*/ 131 w 149"/>
                  <a:gd name="T11" fmla="*/ 137 h 243"/>
                  <a:gd name="T12" fmla="*/ 123 w 149"/>
                  <a:gd name="T13" fmla="*/ 168 h 243"/>
                  <a:gd name="T14" fmla="*/ 109 w 149"/>
                  <a:gd name="T15" fmla="*/ 200 h 243"/>
                  <a:gd name="T16" fmla="*/ 107 w 149"/>
                  <a:gd name="T17" fmla="*/ 228 h 243"/>
                  <a:gd name="T18" fmla="*/ 91 w 149"/>
                  <a:gd name="T19" fmla="*/ 284 h 243"/>
                  <a:gd name="T20" fmla="*/ 75 w 149"/>
                  <a:gd name="T21" fmla="*/ 340 h 243"/>
                  <a:gd name="T22" fmla="*/ 74 w 149"/>
                  <a:gd name="T23" fmla="*/ 364 h 243"/>
                  <a:gd name="T24" fmla="*/ 54 w 149"/>
                  <a:gd name="T25" fmla="*/ 411 h 243"/>
                  <a:gd name="T26" fmla="*/ 38 w 149"/>
                  <a:gd name="T27" fmla="*/ 415 h 243"/>
                  <a:gd name="T28" fmla="*/ 24 w 149"/>
                  <a:gd name="T29" fmla="*/ 424 h 243"/>
                  <a:gd name="T30" fmla="*/ 10 w 149"/>
                  <a:gd name="T31" fmla="*/ 409 h 243"/>
                  <a:gd name="T32" fmla="*/ 0 w 149"/>
                  <a:gd name="T33" fmla="*/ 384 h 243"/>
                  <a:gd name="T34" fmla="*/ 2 w 149"/>
                  <a:gd name="T35" fmla="*/ 366 h 243"/>
                  <a:gd name="T36" fmla="*/ 6 w 149"/>
                  <a:gd name="T37" fmla="*/ 344 h 243"/>
                  <a:gd name="T38" fmla="*/ 0 w 149"/>
                  <a:gd name="T39" fmla="*/ 325 h 243"/>
                  <a:gd name="T40" fmla="*/ 6 w 149"/>
                  <a:gd name="T41" fmla="*/ 284 h 243"/>
                  <a:gd name="T42" fmla="*/ 14 w 149"/>
                  <a:gd name="T43" fmla="*/ 278 h 243"/>
                  <a:gd name="T44" fmla="*/ 22 w 149"/>
                  <a:gd name="T45" fmla="*/ 252 h 243"/>
                  <a:gd name="T46" fmla="*/ 30 w 149"/>
                  <a:gd name="T47" fmla="*/ 233 h 243"/>
                  <a:gd name="T48" fmla="*/ 30 w 149"/>
                  <a:gd name="T49" fmla="*/ 219 h 243"/>
                  <a:gd name="T50" fmla="*/ 26 w 149"/>
                  <a:gd name="T51" fmla="*/ 182 h 243"/>
                  <a:gd name="T52" fmla="*/ 40 w 149"/>
                  <a:gd name="T53" fmla="*/ 128 h 243"/>
                  <a:gd name="T54" fmla="*/ 48 w 149"/>
                  <a:gd name="T55" fmla="*/ 116 h 243"/>
                  <a:gd name="T56" fmla="*/ 62 w 149"/>
                  <a:gd name="T57" fmla="*/ 114 h 243"/>
                  <a:gd name="T58" fmla="*/ 70 w 149"/>
                  <a:gd name="T59" fmla="*/ 105 h 243"/>
                  <a:gd name="T60" fmla="*/ 79 w 149"/>
                  <a:gd name="T61" fmla="*/ 94 h 243"/>
                  <a:gd name="T62" fmla="*/ 91 w 149"/>
                  <a:gd name="T63" fmla="*/ 77 h 243"/>
                  <a:gd name="T64" fmla="*/ 103 w 149"/>
                  <a:gd name="T65" fmla="*/ 63 h 243"/>
                  <a:gd name="T66" fmla="*/ 103 w 149"/>
                  <a:gd name="T67" fmla="*/ 43 h 243"/>
                  <a:gd name="T68" fmla="*/ 113 w 149"/>
                  <a:gd name="T69" fmla="*/ 39 h 243"/>
                  <a:gd name="T70" fmla="*/ 121 w 149"/>
                  <a:gd name="T71" fmla="*/ 17 h 243"/>
                  <a:gd name="T72" fmla="*/ 125 w 149"/>
                  <a:gd name="T73" fmla="*/ 2 h 2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9"/>
                  <a:gd name="T112" fmla="*/ 0 h 243"/>
                  <a:gd name="T113" fmla="*/ 149 w 149"/>
                  <a:gd name="T114" fmla="*/ 243 h 2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9" h="243">
                    <a:moveTo>
                      <a:pt x="138" y="0"/>
                    </a:moveTo>
                    <a:lnTo>
                      <a:pt x="140" y="8"/>
                    </a:lnTo>
                    <a:lnTo>
                      <a:pt x="144" y="14"/>
                    </a:lnTo>
                    <a:lnTo>
                      <a:pt x="146" y="32"/>
                    </a:lnTo>
                    <a:lnTo>
                      <a:pt x="148" y="52"/>
                    </a:lnTo>
                    <a:lnTo>
                      <a:pt x="148" y="58"/>
                    </a:lnTo>
                    <a:lnTo>
                      <a:pt x="144" y="68"/>
                    </a:lnTo>
                    <a:lnTo>
                      <a:pt x="140" y="70"/>
                    </a:lnTo>
                    <a:lnTo>
                      <a:pt x="136" y="66"/>
                    </a:lnTo>
                    <a:lnTo>
                      <a:pt x="134" y="62"/>
                    </a:lnTo>
                    <a:lnTo>
                      <a:pt x="136" y="66"/>
                    </a:lnTo>
                    <a:lnTo>
                      <a:pt x="136" y="78"/>
                    </a:lnTo>
                    <a:lnTo>
                      <a:pt x="134" y="84"/>
                    </a:lnTo>
                    <a:lnTo>
                      <a:pt x="128" y="96"/>
                    </a:lnTo>
                    <a:lnTo>
                      <a:pt x="122" y="106"/>
                    </a:lnTo>
                    <a:lnTo>
                      <a:pt x="114" y="114"/>
                    </a:lnTo>
                    <a:lnTo>
                      <a:pt x="112" y="124"/>
                    </a:lnTo>
                    <a:lnTo>
                      <a:pt x="112" y="130"/>
                    </a:lnTo>
                    <a:lnTo>
                      <a:pt x="104" y="148"/>
                    </a:lnTo>
                    <a:lnTo>
                      <a:pt x="96" y="162"/>
                    </a:lnTo>
                    <a:lnTo>
                      <a:pt x="88" y="178"/>
                    </a:lnTo>
                    <a:lnTo>
                      <a:pt x="80" y="194"/>
                    </a:lnTo>
                    <a:lnTo>
                      <a:pt x="76" y="200"/>
                    </a:lnTo>
                    <a:lnTo>
                      <a:pt x="76" y="206"/>
                    </a:lnTo>
                    <a:lnTo>
                      <a:pt x="64" y="220"/>
                    </a:lnTo>
                    <a:lnTo>
                      <a:pt x="54" y="234"/>
                    </a:lnTo>
                    <a:lnTo>
                      <a:pt x="46" y="236"/>
                    </a:lnTo>
                    <a:lnTo>
                      <a:pt x="38" y="236"/>
                    </a:lnTo>
                    <a:lnTo>
                      <a:pt x="30" y="238"/>
                    </a:lnTo>
                    <a:lnTo>
                      <a:pt x="24" y="242"/>
                    </a:lnTo>
                    <a:lnTo>
                      <a:pt x="18" y="240"/>
                    </a:lnTo>
                    <a:lnTo>
                      <a:pt x="10" y="232"/>
                    </a:lnTo>
                    <a:lnTo>
                      <a:pt x="4" y="224"/>
                    </a:lnTo>
                    <a:lnTo>
                      <a:pt x="0" y="218"/>
                    </a:lnTo>
                    <a:lnTo>
                      <a:pt x="0" y="212"/>
                    </a:lnTo>
                    <a:lnTo>
                      <a:pt x="2" y="208"/>
                    </a:lnTo>
                    <a:lnTo>
                      <a:pt x="2" y="202"/>
                    </a:lnTo>
                    <a:lnTo>
                      <a:pt x="6" y="196"/>
                    </a:lnTo>
                    <a:lnTo>
                      <a:pt x="2" y="188"/>
                    </a:lnTo>
                    <a:lnTo>
                      <a:pt x="0" y="184"/>
                    </a:lnTo>
                    <a:lnTo>
                      <a:pt x="0" y="172"/>
                    </a:lnTo>
                    <a:lnTo>
                      <a:pt x="6" y="162"/>
                    </a:lnTo>
                    <a:lnTo>
                      <a:pt x="10" y="160"/>
                    </a:lnTo>
                    <a:lnTo>
                      <a:pt x="14" y="158"/>
                    </a:lnTo>
                    <a:lnTo>
                      <a:pt x="18" y="150"/>
                    </a:lnTo>
                    <a:lnTo>
                      <a:pt x="22" y="144"/>
                    </a:lnTo>
                    <a:lnTo>
                      <a:pt x="28" y="140"/>
                    </a:lnTo>
                    <a:lnTo>
                      <a:pt x="30" y="132"/>
                    </a:lnTo>
                    <a:lnTo>
                      <a:pt x="32" y="128"/>
                    </a:lnTo>
                    <a:lnTo>
                      <a:pt x="30" y="124"/>
                    </a:lnTo>
                    <a:lnTo>
                      <a:pt x="30" y="110"/>
                    </a:lnTo>
                    <a:lnTo>
                      <a:pt x="26" y="104"/>
                    </a:lnTo>
                    <a:lnTo>
                      <a:pt x="26" y="86"/>
                    </a:lnTo>
                    <a:lnTo>
                      <a:pt x="40" y="72"/>
                    </a:lnTo>
                    <a:lnTo>
                      <a:pt x="40" y="64"/>
                    </a:lnTo>
                    <a:lnTo>
                      <a:pt x="48" y="66"/>
                    </a:lnTo>
                    <a:lnTo>
                      <a:pt x="54" y="62"/>
                    </a:lnTo>
                    <a:lnTo>
                      <a:pt x="62" y="64"/>
                    </a:lnTo>
                    <a:lnTo>
                      <a:pt x="62" y="60"/>
                    </a:lnTo>
                    <a:lnTo>
                      <a:pt x="70" y="60"/>
                    </a:lnTo>
                    <a:lnTo>
                      <a:pt x="74" y="60"/>
                    </a:lnTo>
                    <a:lnTo>
                      <a:pt x="84" y="54"/>
                    </a:lnTo>
                    <a:lnTo>
                      <a:pt x="88" y="52"/>
                    </a:lnTo>
                    <a:lnTo>
                      <a:pt x="96" y="44"/>
                    </a:lnTo>
                    <a:lnTo>
                      <a:pt x="94" y="50"/>
                    </a:lnTo>
                    <a:lnTo>
                      <a:pt x="108" y="36"/>
                    </a:lnTo>
                    <a:lnTo>
                      <a:pt x="108" y="30"/>
                    </a:lnTo>
                    <a:lnTo>
                      <a:pt x="108" y="24"/>
                    </a:lnTo>
                    <a:lnTo>
                      <a:pt x="116" y="28"/>
                    </a:lnTo>
                    <a:lnTo>
                      <a:pt x="118" y="22"/>
                    </a:lnTo>
                    <a:lnTo>
                      <a:pt x="122" y="22"/>
                    </a:lnTo>
                    <a:lnTo>
                      <a:pt x="126" y="10"/>
                    </a:lnTo>
                    <a:lnTo>
                      <a:pt x="126" y="4"/>
                    </a:lnTo>
                    <a:lnTo>
                      <a:pt x="130" y="2"/>
                    </a:lnTo>
                    <a:lnTo>
                      <a:pt x="13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39" name="Freeform 307"/>
              <p:cNvSpPr>
                <a:spLocks/>
              </p:cNvSpPr>
              <p:nvPr/>
            </p:nvSpPr>
            <p:spPr bwMode="ltGray">
              <a:xfrm>
                <a:off x="3235" y="3089"/>
                <a:ext cx="7" cy="13"/>
              </a:xfrm>
              <a:custGeom>
                <a:avLst/>
                <a:gdLst>
                  <a:gd name="T0" fmla="*/ 0 w 7"/>
                  <a:gd name="T1" fmla="*/ 9 h 11"/>
                  <a:gd name="T2" fmla="*/ 4 w 7"/>
                  <a:gd name="T3" fmla="*/ 0 h 11"/>
                  <a:gd name="T4" fmla="*/ 6 w 7"/>
                  <a:gd name="T5" fmla="*/ 9 h 11"/>
                  <a:gd name="T6" fmla="*/ 4 w 7"/>
                  <a:gd name="T7" fmla="*/ 24 h 11"/>
                  <a:gd name="T8" fmla="*/ 0 w 7"/>
                  <a:gd name="T9" fmla="*/ 9 h 11"/>
                  <a:gd name="T10" fmla="*/ 0 60000 65536"/>
                  <a:gd name="T11" fmla="*/ 0 60000 65536"/>
                  <a:gd name="T12" fmla="*/ 0 60000 65536"/>
                  <a:gd name="T13" fmla="*/ 0 60000 65536"/>
                  <a:gd name="T14" fmla="*/ 0 60000 65536"/>
                  <a:gd name="T15" fmla="*/ 0 w 7"/>
                  <a:gd name="T16" fmla="*/ 0 h 11"/>
                  <a:gd name="T17" fmla="*/ 7 w 7"/>
                  <a:gd name="T18" fmla="*/ 11 h 11"/>
                </a:gdLst>
                <a:ahLst/>
                <a:cxnLst>
                  <a:cxn ang="T10">
                    <a:pos x="T0" y="T1"/>
                  </a:cxn>
                  <a:cxn ang="T11">
                    <a:pos x="T2" y="T3"/>
                  </a:cxn>
                  <a:cxn ang="T12">
                    <a:pos x="T4" y="T5"/>
                  </a:cxn>
                  <a:cxn ang="T13">
                    <a:pos x="T6" y="T7"/>
                  </a:cxn>
                  <a:cxn ang="T14">
                    <a:pos x="T8" y="T9"/>
                  </a:cxn>
                </a:cxnLst>
                <a:rect l="T15" t="T16" r="T17" b="T18"/>
                <a:pathLst>
                  <a:path w="7" h="11">
                    <a:moveTo>
                      <a:pt x="0" y="4"/>
                    </a:moveTo>
                    <a:lnTo>
                      <a:pt x="4" y="0"/>
                    </a:lnTo>
                    <a:lnTo>
                      <a:pt x="6" y="4"/>
                    </a:lnTo>
                    <a:lnTo>
                      <a:pt x="4" y="10"/>
                    </a:lnTo>
                    <a:lnTo>
                      <a:pt x="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40" name="Freeform 308"/>
              <p:cNvSpPr>
                <a:spLocks/>
              </p:cNvSpPr>
              <p:nvPr/>
            </p:nvSpPr>
            <p:spPr bwMode="ltGray">
              <a:xfrm>
                <a:off x="3266" y="3118"/>
                <a:ext cx="6" cy="10"/>
              </a:xfrm>
              <a:custGeom>
                <a:avLst/>
                <a:gdLst>
                  <a:gd name="T0" fmla="*/ 0 w 5"/>
                  <a:gd name="T1" fmla="*/ 4 h 9"/>
                  <a:gd name="T2" fmla="*/ 2 w 5"/>
                  <a:gd name="T3" fmla="*/ 0 h 9"/>
                  <a:gd name="T4" fmla="*/ 10 w 5"/>
                  <a:gd name="T5" fmla="*/ 4 h 9"/>
                  <a:gd name="T6" fmla="*/ 2 w 5"/>
                  <a:gd name="T7" fmla="*/ 13 h 9"/>
                  <a:gd name="T8" fmla="*/ 0 w 5"/>
                  <a:gd name="T9" fmla="*/ 4 h 9"/>
                  <a:gd name="T10" fmla="*/ 0 60000 65536"/>
                  <a:gd name="T11" fmla="*/ 0 60000 65536"/>
                  <a:gd name="T12" fmla="*/ 0 60000 65536"/>
                  <a:gd name="T13" fmla="*/ 0 60000 65536"/>
                  <a:gd name="T14" fmla="*/ 0 60000 65536"/>
                  <a:gd name="T15" fmla="*/ 0 w 5"/>
                  <a:gd name="T16" fmla="*/ 0 h 9"/>
                  <a:gd name="T17" fmla="*/ 5 w 5"/>
                  <a:gd name="T18" fmla="*/ 9 h 9"/>
                </a:gdLst>
                <a:ahLst/>
                <a:cxnLst>
                  <a:cxn ang="T10">
                    <a:pos x="T0" y="T1"/>
                  </a:cxn>
                  <a:cxn ang="T11">
                    <a:pos x="T2" y="T3"/>
                  </a:cxn>
                  <a:cxn ang="T12">
                    <a:pos x="T4" y="T5"/>
                  </a:cxn>
                  <a:cxn ang="T13">
                    <a:pos x="T6" y="T7"/>
                  </a:cxn>
                  <a:cxn ang="T14">
                    <a:pos x="T8" y="T9"/>
                  </a:cxn>
                </a:cxnLst>
                <a:rect l="T15" t="T16" r="T17" b="T18"/>
                <a:pathLst>
                  <a:path w="5" h="9">
                    <a:moveTo>
                      <a:pt x="0" y="4"/>
                    </a:moveTo>
                    <a:lnTo>
                      <a:pt x="2" y="0"/>
                    </a:lnTo>
                    <a:lnTo>
                      <a:pt x="4" y="4"/>
                    </a:lnTo>
                    <a:lnTo>
                      <a:pt x="2" y="8"/>
                    </a:lnTo>
                    <a:lnTo>
                      <a:pt x="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41" name="Freeform 309"/>
              <p:cNvSpPr>
                <a:spLocks/>
              </p:cNvSpPr>
              <p:nvPr/>
            </p:nvSpPr>
            <p:spPr bwMode="ltGray">
              <a:xfrm>
                <a:off x="3247" y="3102"/>
                <a:ext cx="4" cy="7"/>
              </a:xfrm>
              <a:custGeom>
                <a:avLst/>
                <a:gdLst>
                  <a:gd name="T0" fmla="*/ 9 w 3"/>
                  <a:gd name="T1" fmla="*/ 6 h 7"/>
                  <a:gd name="T2" fmla="*/ 0 w 3"/>
                  <a:gd name="T3" fmla="*/ 6 h 7"/>
                  <a:gd name="T4" fmla="*/ 0 w 3"/>
                  <a:gd name="T5" fmla="*/ 0 h 7"/>
                  <a:gd name="T6" fmla="*/ 9 w 3"/>
                  <a:gd name="T7" fmla="*/ 0 h 7"/>
                  <a:gd name="T8" fmla="*/ 9 w 3"/>
                  <a:gd name="T9" fmla="*/ 6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2" y="6"/>
                    </a:moveTo>
                    <a:lnTo>
                      <a:pt x="0" y="6"/>
                    </a:lnTo>
                    <a:lnTo>
                      <a:pt x="0" y="0"/>
                    </a:lnTo>
                    <a:lnTo>
                      <a:pt x="2" y="0"/>
                    </a:lnTo>
                    <a:lnTo>
                      <a:pt x="2"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42" name="Freeform 310"/>
              <p:cNvSpPr>
                <a:spLocks/>
              </p:cNvSpPr>
              <p:nvPr/>
            </p:nvSpPr>
            <p:spPr bwMode="ltGray">
              <a:xfrm>
                <a:off x="3248" y="3105"/>
                <a:ext cx="7" cy="6"/>
              </a:xfrm>
              <a:custGeom>
                <a:avLst/>
                <a:gdLst>
                  <a:gd name="T0" fmla="*/ 0 w 7"/>
                  <a:gd name="T1" fmla="*/ 2 h 5"/>
                  <a:gd name="T2" fmla="*/ 4 w 7"/>
                  <a:gd name="T3" fmla="*/ 0 h 5"/>
                  <a:gd name="T4" fmla="*/ 6 w 7"/>
                  <a:gd name="T5" fmla="*/ 2 h 5"/>
                  <a:gd name="T6" fmla="*/ 4 w 7"/>
                  <a:gd name="T7" fmla="*/ 10 h 5"/>
                  <a:gd name="T8" fmla="*/ 0 w 7"/>
                  <a:gd name="T9" fmla="*/ 2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2"/>
                    </a:moveTo>
                    <a:lnTo>
                      <a:pt x="4" y="0"/>
                    </a:lnTo>
                    <a:lnTo>
                      <a:pt x="6" y="2"/>
                    </a:lnTo>
                    <a:lnTo>
                      <a:pt x="4" y="4"/>
                    </a:lnTo>
                    <a:lnTo>
                      <a:pt x="0"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43" name="Freeform 311"/>
              <p:cNvSpPr>
                <a:spLocks/>
              </p:cNvSpPr>
              <p:nvPr/>
            </p:nvSpPr>
            <p:spPr bwMode="ltGray">
              <a:xfrm>
                <a:off x="3238" y="3109"/>
                <a:ext cx="8" cy="8"/>
              </a:xfrm>
              <a:custGeom>
                <a:avLst/>
                <a:gdLst>
                  <a:gd name="T0" fmla="*/ 0 w 7"/>
                  <a:gd name="T1" fmla="*/ 2 h 7"/>
                  <a:gd name="T2" fmla="*/ 2 w 7"/>
                  <a:gd name="T3" fmla="*/ 0 h 7"/>
                  <a:gd name="T4" fmla="*/ 11 w 7"/>
                  <a:gd name="T5" fmla="*/ 2 h 7"/>
                  <a:gd name="T6" fmla="*/ 2 w 7"/>
                  <a:gd name="T7" fmla="*/ 11 h 7"/>
                  <a:gd name="T8" fmla="*/ 0 w 7"/>
                  <a:gd name="T9" fmla="*/ 2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2"/>
                    </a:moveTo>
                    <a:lnTo>
                      <a:pt x="2" y="0"/>
                    </a:lnTo>
                    <a:lnTo>
                      <a:pt x="6" y="2"/>
                    </a:lnTo>
                    <a:lnTo>
                      <a:pt x="2" y="6"/>
                    </a:lnTo>
                    <a:lnTo>
                      <a:pt x="0"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44" name="Freeform 312"/>
              <p:cNvSpPr>
                <a:spLocks/>
              </p:cNvSpPr>
              <p:nvPr/>
            </p:nvSpPr>
            <p:spPr bwMode="ltGray">
              <a:xfrm>
                <a:off x="3311" y="3128"/>
                <a:ext cx="7" cy="8"/>
              </a:xfrm>
              <a:custGeom>
                <a:avLst/>
                <a:gdLst>
                  <a:gd name="T0" fmla="*/ 6 w 7"/>
                  <a:gd name="T1" fmla="*/ 11 h 7"/>
                  <a:gd name="T2" fmla="*/ 0 w 7"/>
                  <a:gd name="T3" fmla="*/ 11 h 7"/>
                  <a:gd name="T4" fmla="*/ 0 w 7"/>
                  <a:gd name="T5" fmla="*/ 0 h 7"/>
                  <a:gd name="T6" fmla="*/ 6 w 7"/>
                  <a:gd name="T7" fmla="*/ 0 h 7"/>
                  <a:gd name="T8" fmla="*/ 6 w 7"/>
                  <a:gd name="T9" fmla="*/ 11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6" y="6"/>
                    </a:moveTo>
                    <a:lnTo>
                      <a:pt x="0" y="6"/>
                    </a:lnTo>
                    <a:lnTo>
                      <a:pt x="0" y="0"/>
                    </a:lnTo>
                    <a:lnTo>
                      <a:pt x="6" y="0"/>
                    </a:lnTo>
                    <a:lnTo>
                      <a:pt x="6"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45" name="Freeform 313"/>
              <p:cNvSpPr>
                <a:spLocks/>
              </p:cNvSpPr>
              <p:nvPr/>
            </p:nvSpPr>
            <p:spPr bwMode="ltGray">
              <a:xfrm>
                <a:off x="3316" y="3134"/>
                <a:ext cx="5" cy="3"/>
              </a:xfrm>
              <a:custGeom>
                <a:avLst/>
                <a:gdLst>
                  <a:gd name="T0" fmla="*/ 0 w 5"/>
                  <a:gd name="T1" fmla="*/ 0 h 3"/>
                  <a:gd name="T2" fmla="*/ 2 w 5"/>
                  <a:gd name="T3" fmla="*/ 0 h 3"/>
                  <a:gd name="T4" fmla="*/ 4 w 5"/>
                  <a:gd name="T5" fmla="*/ 2 h 3"/>
                  <a:gd name="T6" fmla="*/ 2 w 5"/>
                  <a:gd name="T7" fmla="*/ 2 h 3"/>
                  <a:gd name="T8" fmla="*/ 0 w 5"/>
                  <a:gd name="T9" fmla="*/ 0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0" y="0"/>
                    </a:moveTo>
                    <a:lnTo>
                      <a:pt x="2" y="0"/>
                    </a:lnTo>
                    <a:lnTo>
                      <a:pt x="4" y="2"/>
                    </a:lnTo>
                    <a:lnTo>
                      <a:pt x="2" y="2"/>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46" name="Freeform 314"/>
              <p:cNvSpPr>
                <a:spLocks/>
              </p:cNvSpPr>
              <p:nvPr/>
            </p:nvSpPr>
            <p:spPr bwMode="ltGray">
              <a:xfrm>
                <a:off x="3406" y="3315"/>
                <a:ext cx="9" cy="12"/>
              </a:xfrm>
              <a:custGeom>
                <a:avLst/>
                <a:gdLst>
                  <a:gd name="T0" fmla="*/ 0 w 9"/>
                  <a:gd name="T1" fmla="*/ 2 h 11"/>
                  <a:gd name="T2" fmla="*/ 0 w 9"/>
                  <a:gd name="T3" fmla="*/ 11 h 11"/>
                  <a:gd name="T4" fmla="*/ 6 w 9"/>
                  <a:gd name="T5" fmla="*/ 15 h 11"/>
                  <a:gd name="T6" fmla="*/ 8 w 9"/>
                  <a:gd name="T7" fmla="*/ 0 h 11"/>
                  <a:gd name="T8" fmla="*/ 0 w 9"/>
                  <a:gd name="T9" fmla="*/ 2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2"/>
                    </a:moveTo>
                    <a:lnTo>
                      <a:pt x="0" y="6"/>
                    </a:lnTo>
                    <a:lnTo>
                      <a:pt x="6" y="10"/>
                    </a:lnTo>
                    <a:lnTo>
                      <a:pt x="8" y="0"/>
                    </a:lnTo>
                    <a:lnTo>
                      <a:pt x="0"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47" name="Freeform 315"/>
              <p:cNvSpPr>
                <a:spLocks/>
              </p:cNvSpPr>
              <p:nvPr/>
            </p:nvSpPr>
            <p:spPr bwMode="ltGray">
              <a:xfrm>
                <a:off x="3422" y="3304"/>
                <a:ext cx="9" cy="12"/>
              </a:xfrm>
              <a:custGeom>
                <a:avLst/>
                <a:gdLst>
                  <a:gd name="T0" fmla="*/ 0 w 9"/>
                  <a:gd name="T1" fmla="*/ 15 h 11"/>
                  <a:gd name="T2" fmla="*/ 6 w 9"/>
                  <a:gd name="T3" fmla="*/ 4 h 11"/>
                  <a:gd name="T4" fmla="*/ 8 w 9"/>
                  <a:gd name="T5" fmla="*/ 0 h 11"/>
                  <a:gd name="T6" fmla="*/ 0 w 9"/>
                  <a:gd name="T7" fmla="*/ 2 h 11"/>
                  <a:gd name="T8" fmla="*/ 0 w 9"/>
                  <a:gd name="T9" fmla="*/ 15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10"/>
                    </a:moveTo>
                    <a:lnTo>
                      <a:pt x="6" y="4"/>
                    </a:lnTo>
                    <a:lnTo>
                      <a:pt x="8" y="0"/>
                    </a:lnTo>
                    <a:lnTo>
                      <a:pt x="0" y="2"/>
                    </a:lnTo>
                    <a:lnTo>
                      <a:pt x="0"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48" name="Freeform 316"/>
              <p:cNvSpPr>
                <a:spLocks/>
              </p:cNvSpPr>
              <p:nvPr/>
            </p:nvSpPr>
            <p:spPr bwMode="ltGray">
              <a:xfrm>
                <a:off x="2483" y="2034"/>
                <a:ext cx="7" cy="10"/>
              </a:xfrm>
              <a:custGeom>
                <a:avLst/>
                <a:gdLst>
                  <a:gd name="T0" fmla="*/ 2 w 7"/>
                  <a:gd name="T1" fmla="*/ 13 h 9"/>
                  <a:gd name="T2" fmla="*/ 0 w 7"/>
                  <a:gd name="T3" fmla="*/ 4 h 9"/>
                  <a:gd name="T4" fmla="*/ 2 w 7"/>
                  <a:gd name="T5" fmla="*/ 0 h 9"/>
                  <a:gd name="T6" fmla="*/ 6 w 7"/>
                  <a:gd name="T7" fmla="*/ 4 h 9"/>
                  <a:gd name="T8" fmla="*/ 2 w 7"/>
                  <a:gd name="T9" fmla="*/ 13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2" y="8"/>
                    </a:moveTo>
                    <a:lnTo>
                      <a:pt x="0" y="4"/>
                    </a:lnTo>
                    <a:lnTo>
                      <a:pt x="2" y="0"/>
                    </a:lnTo>
                    <a:lnTo>
                      <a:pt x="6" y="4"/>
                    </a:lnTo>
                    <a:lnTo>
                      <a:pt x="2" y="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49" name="Freeform 317"/>
              <p:cNvSpPr>
                <a:spLocks/>
              </p:cNvSpPr>
              <p:nvPr/>
            </p:nvSpPr>
            <p:spPr bwMode="ltGray">
              <a:xfrm>
                <a:off x="2798" y="2047"/>
                <a:ext cx="6" cy="10"/>
              </a:xfrm>
              <a:custGeom>
                <a:avLst/>
                <a:gdLst>
                  <a:gd name="T0" fmla="*/ 3 w 7"/>
                  <a:gd name="T1" fmla="*/ 13 h 9"/>
                  <a:gd name="T2" fmla="*/ 0 w 7"/>
                  <a:gd name="T3" fmla="*/ 11 h 9"/>
                  <a:gd name="T4" fmla="*/ 3 w 7"/>
                  <a:gd name="T5" fmla="*/ 0 h 9"/>
                  <a:gd name="T6" fmla="*/ 3 w 7"/>
                  <a:gd name="T7" fmla="*/ 13 h 9"/>
                  <a:gd name="T8" fmla="*/ 0 60000 65536"/>
                  <a:gd name="T9" fmla="*/ 0 60000 65536"/>
                  <a:gd name="T10" fmla="*/ 0 60000 65536"/>
                  <a:gd name="T11" fmla="*/ 0 60000 65536"/>
                  <a:gd name="T12" fmla="*/ 0 w 7"/>
                  <a:gd name="T13" fmla="*/ 0 h 9"/>
                  <a:gd name="T14" fmla="*/ 7 w 7"/>
                  <a:gd name="T15" fmla="*/ 9 h 9"/>
                </a:gdLst>
                <a:ahLst/>
                <a:cxnLst>
                  <a:cxn ang="T8">
                    <a:pos x="T0" y="T1"/>
                  </a:cxn>
                  <a:cxn ang="T9">
                    <a:pos x="T2" y="T3"/>
                  </a:cxn>
                  <a:cxn ang="T10">
                    <a:pos x="T4" y="T5"/>
                  </a:cxn>
                  <a:cxn ang="T11">
                    <a:pos x="T6" y="T7"/>
                  </a:cxn>
                </a:cxnLst>
                <a:rect l="T12" t="T13" r="T14" b="T15"/>
                <a:pathLst>
                  <a:path w="7" h="9">
                    <a:moveTo>
                      <a:pt x="6" y="8"/>
                    </a:moveTo>
                    <a:lnTo>
                      <a:pt x="0" y="6"/>
                    </a:lnTo>
                    <a:lnTo>
                      <a:pt x="4" y="0"/>
                    </a:lnTo>
                    <a:lnTo>
                      <a:pt x="6" y="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50" name="Freeform 318"/>
              <p:cNvSpPr>
                <a:spLocks/>
              </p:cNvSpPr>
              <p:nvPr/>
            </p:nvSpPr>
            <p:spPr bwMode="ltGray">
              <a:xfrm>
                <a:off x="2744" y="1857"/>
                <a:ext cx="4" cy="10"/>
              </a:xfrm>
              <a:custGeom>
                <a:avLst/>
                <a:gdLst>
                  <a:gd name="T0" fmla="*/ 2 w 5"/>
                  <a:gd name="T1" fmla="*/ 0 h 9"/>
                  <a:gd name="T2" fmla="*/ 0 w 5"/>
                  <a:gd name="T3" fmla="*/ 4 h 9"/>
                  <a:gd name="T4" fmla="*/ 2 w 5"/>
                  <a:gd name="T5" fmla="*/ 13 h 9"/>
                  <a:gd name="T6" fmla="*/ 2 w 5"/>
                  <a:gd name="T7" fmla="*/ 4 h 9"/>
                  <a:gd name="T8" fmla="*/ 2 w 5"/>
                  <a:gd name="T9" fmla="*/ 0 h 9"/>
                  <a:gd name="T10" fmla="*/ 0 60000 65536"/>
                  <a:gd name="T11" fmla="*/ 0 60000 65536"/>
                  <a:gd name="T12" fmla="*/ 0 60000 65536"/>
                  <a:gd name="T13" fmla="*/ 0 60000 65536"/>
                  <a:gd name="T14" fmla="*/ 0 60000 65536"/>
                  <a:gd name="T15" fmla="*/ 0 w 5"/>
                  <a:gd name="T16" fmla="*/ 0 h 9"/>
                  <a:gd name="T17" fmla="*/ 5 w 5"/>
                  <a:gd name="T18" fmla="*/ 9 h 9"/>
                </a:gdLst>
                <a:ahLst/>
                <a:cxnLst>
                  <a:cxn ang="T10">
                    <a:pos x="T0" y="T1"/>
                  </a:cxn>
                  <a:cxn ang="T11">
                    <a:pos x="T2" y="T3"/>
                  </a:cxn>
                  <a:cxn ang="T12">
                    <a:pos x="T4" y="T5"/>
                  </a:cxn>
                  <a:cxn ang="T13">
                    <a:pos x="T6" y="T7"/>
                  </a:cxn>
                  <a:cxn ang="T14">
                    <a:pos x="T8" y="T9"/>
                  </a:cxn>
                </a:cxnLst>
                <a:rect l="T15" t="T16" r="T17" b="T18"/>
                <a:pathLst>
                  <a:path w="5" h="9">
                    <a:moveTo>
                      <a:pt x="2" y="0"/>
                    </a:moveTo>
                    <a:lnTo>
                      <a:pt x="0" y="4"/>
                    </a:lnTo>
                    <a:lnTo>
                      <a:pt x="2" y="8"/>
                    </a:lnTo>
                    <a:lnTo>
                      <a:pt x="4" y="4"/>
                    </a:lnTo>
                    <a:lnTo>
                      <a:pt x="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51" name="Freeform 319"/>
              <p:cNvSpPr>
                <a:spLocks/>
              </p:cNvSpPr>
              <p:nvPr/>
            </p:nvSpPr>
            <p:spPr bwMode="ltGray">
              <a:xfrm>
                <a:off x="5030" y="2886"/>
                <a:ext cx="90" cy="30"/>
              </a:xfrm>
              <a:custGeom>
                <a:avLst/>
                <a:gdLst>
                  <a:gd name="T0" fmla="*/ 0 w 91"/>
                  <a:gd name="T1" fmla="*/ 0 h 27"/>
                  <a:gd name="T2" fmla="*/ 30 w 91"/>
                  <a:gd name="T3" fmla="*/ 13 h 27"/>
                  <a:gd name="T4" fmla="*/ 38 w 91"/>
                  <a:gd name="T5" fmla="*/ 37 h 27"/>
                  <a:gd name="T6" fmla="*/ 69 w 91"/>
                  <a:gd name="T7" fmla="*/ 44 h 27"/>
                  <a:gd name="T8" fmla="*/ 85 w 91"/>
                  <a:gd name="T9" fmla="*/ 20 h 27"/>
                  <a:gd name="T10" fmla="*/ 79 w 91"/>
                  <a:gd name="T11" fmla="*/ 2 h 27"/>
                  <a:gd name="T12" fmla="*/ 67 w 91"/>
                  <a:gd name="T13" fmla="*/ 24 h 27"/>
                  <a:gd name="T14" fmla="*/ 45 w 91"/>
                  <a:gd name="T15" fmla="*/ 16 h 27"/>
                  <a:gd name="T16" fmla="*/ 34 w 91"/>
                  <a:gd name="T17" fmla="*/ 11 h 27"/>
                  <a:gd name="T18" fmla="*/ 0 w 91"/>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27"/>
                  <a:gd name="T32" fmla="*/ 91 w 9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27">
                    <a:moveTo>
                      <a:pt x="0" y="0"/>
                    </a:moveTo>
                    <a:lnTo>
                      <a:pt x="30" y="8"/>
                    </a:lnTo>
                    <a:lnTo>
                      <a:pt x="38" y="22"/>
                    </a:lnTo>
                    <a:lnTo>
                      <a:pt x="74" y="26"/>
                    </a:lnTo>
                    <a:lnTo>
                      <a:pt x="90" y="12"/>
                    </a:lnTo>
                    <a:lnTo>
                      <a:pt x="84" y="2"/>
                    </a:lnTo>
                    <a:lnTo>
                      <a:pt x="72" y="14"/>
                    </a:lnTo>
                    <a:lnTo>
                      <a:pt x="50" y="10"/>
                    </a:lnTo>
                    <a:lnTo>
                      <a:pt x="34" y="6"/>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52" name="Freeform 320"/>
              <p:cNvSpPr>
                <a:spLocks/>
              </p:cNvSpPr>
              <p:nvPr/>
            </p:nvSpPr>
            <p:spPr bwMode="ltGray">
              <a:xfrm>
                <a:off x="5088" y="2843"/>
                <a:ext cx="46" cy="33"/>
              </a:xfrm>
              <a:custGeom>
                <a:avLst/>
                <a:gdLst>
                  <a:gd name="T0" fmla="*/ 0 w 47"/>
                  <a:gd name="T1" fmla="*/ 0 h 29"/>
                  <a:gd name="T2" fmla="*/ 18 w 47"/>
                  <a:gd name="T3" fmla="*/ 30 h 29"/>
                  <a:gd name="T4" fmla="*/ 41 w 47"/>
                  <a:gd name="T5" fmla="*/ 53 h 29"/>
                  <a:gd name="T6" fmla="*/ 20 w 47"/>
                  <a:gd name="T7" fmla="*/ 9 h 29"/>
                  <a:gd name="T8" fmla="*/ 0 w 47"/>
                  <a:gd name="T9" fmla="*/ 0 h 29"/>
                  <a:gd name="T10" fmla="*/ 0 60000 65536"/>
                  <a:gd name="T11" fmla="*/ 0 60000 65536"/>
                  <a:gd name="T12" fmla="*/ 0 60000 65536"/>
                  <a:gd name="T13" fmla="*/ 0 60000 65536"/>
                  <a:gd name="T14" fmla="*/ 0 60000 65536"/>
                  <a:gd name="T15" fmla="*/ 0 w 47"/>
                  <a:gd name="T16" fmla="*/ 0 h 29"/>
                  <a:gd name="T17" fmla="*/ 47 w 47"/>
                  <a:gd name="T18" fmla="*/ 29 h 29"/>
                </a:gdLst>
                <a:ahLst/>
                <a:cxnLst>
                  <a:cxn ang="T10">
                    <a:pos x="T0" y="T1"/>
                  </a:cxn>
                  <a:cxn ang="T11">
                    <a:pos x="T2" y="T3"/>
                  </a:cxn>
                  <a:cxn ang="T12">
                    <a:pos x="T4" y="T5"/>
                  </a:cxn>
                  <a:cxn ang="T13">
                    <a:pos x="T6" y="T7"/>
                  </a:cxn>
                  <a:cxn ang="T14">
                    <a:pos x="T8" y="T9"/>
                  </a:cxn>
                </a:cxnLst>
                <a:rect l="T15" t="T16" r="T17" b="T18"/>
                <a:pathLst>
                  <a:path w="47" h="29">
                    <a:moveTo>
                      <a:pt x="0" y="0"/>
                    </a:moveTo>
                    <a:lnTo>
                      <a:pt x="18" y="16"/>
                    </a:lnTo>
                    <a:lnTo>
                      <a:pt x="46" y="28"/>
                    </a:lnTo>
                    <a:lnTo>
                      <a:pt x="20" y="4"/>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53" name="Freeform 321"/>
              <p:cNvSpPr>
                <a:spLocks/>
              </p:cNvSpPr>
              <p:nvPr/>
            </p:nvSpPr>
            <p:spPr bwMode="ltGray">
              <a:xfrm>
                <a:off x="5157" y="2890"/>
                <a:ext cx="29" cy="42"/>
              </a:xfrm>
              <a:custGeom>
                <a:avLst/>
                <a:gdLst>
                  <a:gd name="T0" fmla="*/ 0 w 29"/>
                  <a:gd name="T1" fmla="*/ 0 h 37"/>
                  <a:gd name="T2" fmla="*/ 6 w 29"/>
                  <a:gd name="T3" fmla="*/ 41 h 37"/>
                  <a:gd name="T4" fmla="*/ 28 w 29"/>
                  <a:gd name="T5" fmla="*/ 68 h 37"/>
                  <a:gd name="T6" fmla="*/ 26 w 29"/>
                  <a:gd name="T7" fmla="*/ 45 h 37"/>
                  <a:gd name="T8" fmla="*/ 12 w 29"/>
                  <a:gd name="T9" fmla="*/ 26 h 37"/>
                  <a:gd name="T10" fmla="*/ 0 w 29"/>
                  <a:gd name="T11" fmla="*/ 0 h 37"/>
                  <a:gd name="T12" fmla="*/ 0 60000 65536"/>
                  <a:gd name="T13" fmla="*/ 0 60000 65536"/>
                  <a:gd name="T14" fmla="*/ 0 60000 65536"/>
                  <a:gd name="T15" fmla="*/ 0 60000 65536"/>
                  <a:gd name="T16" fmla="*/ 0 60000 65536"/>
                  <a:gd name="T17" fmla="*/ 0 60000 65536"/>
                  <a:gd name="T18" fmla="*/ 0 w 29"/>
                  <a:gd name="T19" fmla="*/ 0 h 37"/>
                  <a:gd name="T20" fmla="*/ 29 w 29"/>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29" h="37">
                    <a:moveTo>
                      <a:pt x="0" y="0"/>
                    </a:moveTo>
                    <a:lnTo>
                      <a:pt x="6" y="22"/>
                    </a:lnTo>
                    <a:lnTo>
                      <a:pt x="28" y="36"/>
                    </a:lnTo>
                    <a:lnTo>
                      <a:pt x="26" y="24"/>
                    </a:lnTo>
                    <a:lnTo>
                      <a:pt x="12" y="14"/>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54" name="Freeform 322"/>
              <p:cNvSpPr>
                <a:spLocks/>
              </p:cNvSpPr>
              <p:nvPr/>
            </p:nvSpPr>
            <p:spPr bwMode="ltGray">
              <a:xfrm>
                <a:off x="5205" y="2953"/>
                <a:ext cx="20" cy="21"/>
              </a:xfrm>
              <a:custGeom>
                <a:avLst/>
                <a:gdLst>
                  <a:gd name="T0" fmla="*/ 0 w 21"/>
                  <a:gd name="T1" fmla="*/ 0 h 19"/>
                  <a:gd name="T2" fmla="*/ 15 w 21"/>
                  <a:gd name="T3" fmla="*/ 30 h 19"/>
                  <a:gd name="T4" fmla="*/ 10 w 21"/>
                  <a:gd name="T5" fmla="*/ 0 h 19"/>
                  <a:gd name="T6" fmla="*/ 0 w 21"/>
                  <a:gd name="T7" fmla="*/ 0 h 19"/>
                  <a:gd name="T8" fmla="*/ 0 60000 65536"/>
                  <a:gd name="T9" fmla="*/ 0 60000 65536"/>
                  <a:gd name="T10" fmla="*/ 0 60000 65536"/>
                  <a:gd name="T11" fmla="*/ 0 60000 65536"/>
                  <a:gd name="T12" fmla="*/ 0 w 21"/>
                  <a:gd name="T13" fmla="*/ 0 h 19"/>
                  <a:gd name="T14" fmla="*/ 21 w 21"/>
                  <a:gd name="T15" fmla="*/ 19 h 19"/>
                </a:gdLst>
                <a:ahLst/>
                <a:cxnLst>
                  <a:cxn ang="T8">
                    <a:pos x="T0" y="T1"/>
                  </a:cxn>
                  <a:cxn ang="T9">
                    <a:pos x="T2" y="T3"/>
                  </a:cxn>
                  <a:cxn ang="T10">
                    <a:pos x="T4" y="T5"/>
                  </a:cxn>
                  <a:cxn ang="T11">
                    <a:pos x="T6" y="T7"/>
                  </a:cxn>
                </a:cxnLst>
                <a:rect l="T12" t="T13" r="T14" b="T15"/>
                <a:pathLst>
                  <a:path w="21" h="19">
                    <a:moveTo>
                      <a:pt x="0" y="0"/>
                    </a:moveTo>
                    <a:lnTo>
                      <a:pt x="20" y="18"/>
                    </a:lnTo>
                    <a:lnTo>
                      <a:pt x="12" y="0"/>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55" name="Freeform 323"/>
              <p:cNvSpPr>
                <a:spLocks/>
              </p:cNvSpPr>
              <p:nvPr/>
            </p:nvSpPr>
            <p:spPr bwMode="ltGray">
              <a:xfrm>
                <a:off x="5229" y="2948"/>
                <a:ext cx="24" cy="22"/>
              </a:xfrm>
              <a:custGeom>
                <a:avLst/>
                <a:gdLst>
                  <a:gd name="T0" fmla="*/ 0 w 25"/>
                  <a:gd name="T1" fmla="*/ 0 h 19"/>
                  <a:gd name="T2" fmla="*/ 19 w 25"/>
                  <a:gd name="T3" fmla="*/ 37 h 19"/>
                  <a:gd name="T4" fmla="*/ 12 w 25"/>
                  <a:gd name="T5" fmla="*/ 9 h 19"/>
                  <a:gd name="T6" fmla="*/ 0 w 25"/>
                  <a:gd name="T7" fmla="*/ 0 h 19"/>
                  <a:gd name="T8" fmla="*/ 0 60000 65536"/>
                  <a:gd name="T9" fmla="*/ 0 60000 65536"/>
                  <a:gd name="T10" fmla="*/ 0 60000 65536"/>
                  <a:gd name="T11" fmla="*/ 0 60000 65536"/>
                  <a:gd name="T12" fmla="*/ 0 w 25"/>
                  <a:gd name="T13" fmla="*/ 0 h 19"/>
                  <a:gd name="T14" fmla="*/ 25 w 25"/>
                  <a:gd name="T15" fmla="*/ 19 h 19"/>
                </a:gdLst>
                <a:ahLst/>
                <a:cxnLst>
                  <a:cxn ang="T8">
                    <a:pos x="T0" y="T1"/>
                  </a:cxn>
                  <a:cxn ang="T9">
                    <a:pos x="T2" y="T3"/>
                  </a:cxn>
                  <a:cxn ang="T10">
                    <a:pos x="T4" y="T5"/>
                  </a:cxn>
                  <a:cxn ang="T11">
                    <a:pos x="T6" y="T7"/>
                  </a:cxn>
                </a:cxnLst>
                <a:rect l="T12" t="T13" r="T14" b="T15"/>
                <a:pathLst>
                  <a:path w="25" h="19">
                    <a:moveTo>
                      <a:pt x="0" y="0"/>
                    </a:moveTo>
                    <a:lnTo>
                      <a:pt x="24" y="18"/>
                    </a:lnTo>
                    <a:lnTo>
                      <a:pt x="14" y="4"/>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56" name="Freeform 324"/>
              <p:cNvSpPr>
                <a:spLocks/>
              </p:cNvSpPr>
              <p:nvPr/>
            </p:nvSpPr>
            <p:spPr bwMode="ltGray">
              <a:xfrm>
                <a:off x="5244" y="2980"/>
                <a:ext cx="25" cy="16"/>
              </a:xfrm>
              <a:custGeom>
                <a:avLst/>
                <a:gdLst>
                  <a:gd name="T0" fmla="*/ 0 w 25"/>
                  <a:gd name="T1" fmla="*/ 0 h 15"/>
                  <a:gd name="T2" fmla="*/ 4 w 25"/>
                  <a:gd name="T3" fmla="*/ 15 h 15"/>
                  <a:gd name="T4" fmla="*/ 24 w 25"/>
                  <a:gd name="T5" fmla="*/ 19 h 15"/>
                  <a:gd name="T6" fmla="*/ 22 w 25"/>
                  <a:gd name="T7" fmla="*/ 6 h 15"/>
                  <a:gd name="T8" fmla="*/ 0 w 25"/>
                  <a:gd name="T9" fmla="*/ 0 h 15"/>
                  <a:gd name="T10" fmla="*/ 0 60000 65536"/>
                  <a:gd name="T11" fmla="*/ 0 60000 65536"/>
                  <a:gd name="T12" fmla="*/ 0 60000 65536"/>
                  <a:gd name="T13" fmla="*/ 0 60000 65536"/>
                  <a:gd name="T14" fmla="*/ 0 60000 65536"/>
                  <a:gd name="T15" fmla="*/ 0 w 25"/>
                  <a:gd name="T16" fmla="*/ 0 h 15"/>
                  <a:gd name="T17" fmla="*/ 25 w 25"/>
                  <a:gd name="T18" fmla="*/ 15 h 15"/>
                </a:gdLst>
                <a:ahLst/>
                <a:cxnLst>
                  <a:cxn ang="T10">
                    <a:pos x="T0" y="T1"/>
                  </a:cxn>
                  <a:cxn ang="T11">
                    <a:pos x="T2" y="T3"/>
                  </a:cxn>
                  <a:cxn ang="T12">
                    <a:pos x="T4" y="T5"/>
                  </a:cxn>
                  <a:cxn ang="T13">
                    <a:pos x="T6" y="T7"/>
                  </a:cxn>
                  <a:cxn ang="T14">
                    <a:pos x="T8" y="T9"/>
                  </a:cxn>
                </a:cxnLst>
                <a:rect l="T15" t="T16" r="T17" b="T18"/>
                <a:pathLst>
                  <a:path w="25" h="15">
                    <a:moveTo>
                      <a:pt x="0" y="0"/>
                    </a:moveTo>
                    <a:lnTo>
                      <a:pt x="4" y="10"/>
                    </a:lnTo>
                    <a:lnTo>
                      <a:pt x="24" y="14"/>
                    </a:lnTo>
                    <a:lnTo>
                      <a:pt x="22" y="6"/>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57" name="Freeform 325"/>
              <p:cNvSpPr>
                <a:spLocks/>
              </p:cNvSpPr>
              <p:nvPr/>
            </p:nvSpPr>
            <p:spPr bwMode="ltGray">
              <a:xfrm>
                <a:off x="5278" y="3002"/>
                <a:ext cx="17" cy="19"/>
              </a:xfrm>
              <a:custGeom>
                <a:avLst/>
                <a:gdLst>
                  <a:gd name="T0" fmla="*/ 0 w 17"/>
                  <a:gd name="T1" fmla="*/ 0 h 17"/>
                  <a:gd name="T2" fmla="*/ 16 w 17"/>
                  <a:gd name="T3" fmla="*/ 28 h 17"/>
                  <a:gd name="T4" fmla="*/ 16 w 17"/>
                  <a:gd name="T5" fmla="*/ 11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16" y="6"/>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58" name="Freeform 326"/>
              <p:cNvSpPr>
                <a:spLocks/>
              </p:cNvSpPr>
              <p:nvPr/>
            </p:nvSpPr>
            <p:spPr bwMode="ltGray">
              <a:xfrm>
                <a:off x="3363" y="1908"/>
                <a:ext cx="270" cy="205"/>
              </a:xfrm>
              <a:custGeom>
                <a:avLst/>
                <a:gdLst>
                  <a:gd name="T0" fmla="*/ 263 w 271"/>
                  <a:gd name="T1" fmla="*/ 233 h 183"/>
                  <a:gd name="T2" fmla="*/ 263 w 271"/>
                  <a:gd name="T3" fmla="*/ 187 h 183"/>
                  <a:gd name="T4" fmla="*/ 225 w 271"/>
                  <a:gd name="T5" fmla="*/ 166 h 183"/>
                  <a:gd name="T6" fmla="*/ 197 w 271"/>
                  <a:gd name="T7" fmla="*/ 142 h 183"/>
                  <a:gd name="T8" fmla="*/ 177 w 271"/>
                  <a:gd name="T9" fmla="*/ 108 h 183"/>
                  <a:gd name="T10" fmla="*/ 161 w 271"/>
                  <a:gd name="T11" fmla="*/ 71 h 183"/>
                  <a:gd name="T12" fmla="*/ 137 w 271"/>
                  <a:gd name="T13" fmla="*/ 63 h 183"/>
                  <a:gd name="T14" fmla="*/ 110 w 271"/>
                  <a:gd name="T15" fmla="*/ 28 h 183"/>
                  <a:gd name="T16" fmla="*/ 86 w 271"/>
                  <a:gd name="T17" fmla="*/ 28 h 183"/>
                  <a:gd name="T18" fmla="*/ 68 w 271"/>
                  <a:gd name="T19" fmla="*/ 39 h 183"/>
                  <a:gd name="T20" fmla="*/ 40 w 271"/>
                  <a:gd name="T21" fmla="*/ 21 h 183"/>
                  <a:gd name="T22" fmla="*/ 4 w 271"/>
                  <a:gd name="T23" fmla="*/ 0 h 183"/>
                  <a:gd name="T24" fmla="*/ 18 w 271"/>
                  <a:gd name="T25" fmla="*/ 25 h 183"/>
                  <a:gd name="T26" fmla="*/ 6 w 271"/>
                  <a:gd name="T27" fmla="*/ 43 h 183"/>
                  <a:gd name="T28" fmla="*/ 10 w 271"/>
                  <a:gd name="T29" fmla="*/ 108 h 183"/>
                  <a:gd name="T30" fmla="*/ 6 w 271"/>
                  <a:gd name="T31" fmla="*/ 190 h 183"/>
                  <a:gd name="T32" fmla="*/ 20 w 271"/>
                  <a:gd name="T33" fmla="*/ 215 h 183"/>
                  <a:gd name="T34" fmla="*/ 72 w 271"/>
                  <a:gd name="T35" fmla="*/ 253 h 183"/>
                  <a:gd name="T36" fmla="*/ 88 w 271"/>
                  <a:gd name="T37" fmla="*/ 231 h 183"/>
                  <a:gd name="T38" fmla="*/ 100 w 271"/>
                  <a:gd name="T39" fmla="*/ 220 h 183"/>
                  <a:gd name="T40" fmla="*/ 114 w 271"/>
                  <a:gd name="T41" fmla="*/ 206 h 183"/>
                  <a:gd name="T42" fmla="*/ 128 w 271"/>
                  <a:gd name="T43" fmla="*/ 206 h 183"/>
                  <a:gd name="T44" fmla="*/ 143 w 271"/>
                  <a:gd name="T45" fmla="*/ 206 h 183"/>
                  <a:gd name="T46" fmla="*/ 163 w 271"/>
                  <a:gd name="T47" fmla="*/ 222 h 183"/>
                  <a:gd name="T48" fmla="*/ 173 w 271"/>
                  <a:gd name="T49" fmla="*/ 244 h 183"/>
                  <a:gd name="T50" fmla="*/ 183 w 271"/>
                  <a:gd name="T51" fmla="*/ 264 h 183"/>
                  <a:gd name="T52" fmla="*/ 201 w 271"/>
                  <a:gd name="T53" fmla="*/ 279 h 183"/>
                  <a:gd name="T54" fmla="*/ 221 w 271"/>
                  <a:gd name="T55" fmla="*/ 311 h 183"/>
                  <a:gd name="T56" fmla="*/ 233 w 271"/>
                  <a:gd name="T57" fmla="*/ 323 h 183"/>
                  <a:gd name="T58" fmla="*/ 249 w 271"/>
                  <a:gd name="T59" fmla="*/ 292 h 183"/>
                  <a:gd name="T60" fmla="*/ 263 w 271"/>
                  <a:gd name="T61" fmla="*/ 264 h 183"/>
                  <a:gd name="T62" fmla="*/ 263 w 271"/>
                  <a:gd name="T63" fmla="*/ 253 h 1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1"/>
                  <a:gd name="T97" fmla="*/ 0 h 183"/>
                  <a:gd name="T98" fmla="*/ 271 w 271"/>
                  <a:gd name="T99" fmla="*/ 183 h 1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1" h="183">
                    <a:moveTo>
                      <a:pt x="268" y="144"/>
                    </a:moveTo>
                    <a:lnTo>
                      <a:pt x="268" y="132"/>
                    </a:lnTo>
                    <a:lnTo>
                      <a:pt x="270" y="116"/>
                    </a:lnTo>
                    <a:lnTo>
                      <a:pt x="268" y="106"/>
                    </a:lnTo>
                    <a:lnTo>
                      <a:pt x="246" y="100"/>
                    </a:lnTo>
                    <a:lnTo>
                      <a:pt x="230" y="94"/>
                    </a:lnTo>
                    <a:lnTo>
                      <a:pt x="212" y="96"/>
                    </a:lnTo>
                    <a:lnTo>
                      <a:pt x="202" y="80"/>
                    </a:lnTo>
                    <a:lnTo>
                      <a:pt x="192" y="72"/>
                    </a:lnTo>
                    <a:lnTo>
                      <a:pt x="182" y="62"/>
                    </a:lnTo>
                    <a:lnTo>
                      <a:pt x="172" y="54"/>
                    </a:lnTo>
                    <a:lnTo>
                      <a:pt x="166" y="40"/>
                    </a:lnTo>
                    <a:lnTo>
                      <a:pt x="148" y="40"/>
                    </a:lnTo>
                    <a:lnTo>
                      <a:pt x="142" y="36"/>
                    </a:lnTo>
                    <a:lnTo>
                      <a:pt x="132" y="24"/>
                    </a:lnTo>
                    <a:lnTo>
                      <a:pt x="110" y="16"/>
                    </a:lnTo>
                    <a:lnTo>
                      <a:pt x="102" y="22"/>
                    </a:lnTo>
                    <a:lnTo>
                      <a:pt x="86" y="16"/>
                    </a:lnTo>
                    <a:lnTo>
                      <a:pt x="82" y="24"/>
                    </a:lnTo>
                    <a:lnTo>
                      <a:pt x="68" y="22"/>
                    </a:lnTo>
                    <a:lnTo>
                      <a:pt x="54" y="14"/>
                    </a:lnTo>
                    <a:lnTo>
                      <a:pt x="40" y="12"/>
                    </a:lnTo>
                    <a:lnTo>
                      <a:pt x="20" y="0"/>
                    </a:lnTo>
                    <a:lnTo>
                      <a:pt x="4" y="0"/>
                    </a:lnTo>
                    <a:lnTo>
                      <a:pt x="12" y="4"/>
                    </a:lnTo>
                    <a:lnTo>
                      <a:pt x="18" y="14"/>
                    </a:lnTo>
                    <a:lnTo>
                      <a:pt x="20" y="24"/>
                    </a:lnTo>
                    <a:lnTo>
                      <a:pt x="6" y="24"/>
                    </a:lnTo>
                    <a:lnTo>
                      <a:pt x="0" y="26"/>
                    </a:lnTo>
                    <a:lnTo>
                      <a:pt x="10" y="62"/>
                    </a:lnTo>
                    <a:lnTo>
                      <a:pt x="22" y="92"/>
                    </a:lnTo>
                    <a:lnTo>
                      <a:pt x="6" y="108"/>
                    </a:lnTo>
                    <a:lnTo>
                      <a:pt x="6" y="118"/>
                    </a:lnTo>
                    <a:lnTo>
                      <a:pt x="20" y="122"/>
                    </a:lnTo>
                    <a:lnTo>
                      <a:pt x="42" y="138"/>
                    </a:lnTo>
                    <a:lnTo>
                      <a:pt x="72" y="144"/>
                    </a:lnTo>
                    <a:lnTo>
                      <a:pt x="90" y="144"/>
                    </a:lnTo>
                    <a:lnTo>
                      <a:pt x="88" y="130"/>
                    </a:lnTo>
                    <a:lnTo>
                      <a:pt x="98" y="128"/>
                    </a:lnTo>
                    <a:lnTo>
                      <a:pt x="100" y="124"/>
                    </a:lnTo>
                    <a:lnTo>
                      <a:pt x="104" y="118"/>
                    </a:lnTo>
                    <a:lnTo>
                      <a:pt x="114" y="116"/>
                    </a:lnTo>
                    <a:lnTo>
                      <a:pt x="122" y="114"/>
                    </a:lnTo>
                    <a:lnTo>
                      <a:pt x="128" y="116"/>
                    </a:lnTo>
                    <a:lnTo>
                      <a:pt x="134" y="114"/>
                    </a:lnTo>
                    <a:lnTo>
                      <a:pt x="148" y="116"/>
                    </a:lnTo>
                    <a:lnTo>
                      <a:pt x="156" y="124"/>
                    </a:lnTo>
                    <a:lnTo>
                      <a:pt x="168" y="126"/>
                    </a:lnTo>
                    <a:lnTo>
                      <a:pt x="176" y="134"/>
                    </a:lnTo>
                    <a:lnTo>
                      <a:pt x="178" y="138"/>
                    </a:lnTo>
                    <a:lnTo>
                      <a:pt x="186" y="142"/>
                    </a:lnTo>
                    <a:lnTo>
                      <a:pt x="188" y="150"/>
                    </a:lnTo>
                    <a:lnTo>
                      <a:pt x="202" y="154"/>
                    </a:lnTo>
                    <a:lnTo>
                      <a:pt x="206" y="158"/>
                    </a:lnTo>
                    <a:lnTo>
                      <a:pt x="206" y="172"/>
                    </a:lnTo>
                    <a:lnTo>
                      <a:pt x="226" y="176"/>
                    </a:lnTo>
                    <a:lnTo>
                      <a:pt x="228" y="180"/>
                    </a:lnTo>
                    <a:lnTo>
                      <a:pt x="238" y="182"/>
                    </a:lnTo>
                    <a:lnTo>
                      <a:pt x="240" y="172"/>
                    </a:lnTo>
                    <a:lnTo>
                      <a:pt x="254" y="166"/>
                    </a:lnTo>
                    <a:lnTo>
                      <a:pt x="262" y="154"/>
                    </a:lnTo>
                    <a:lnTo>
                      <a:pt x="268" y="150"/>
                    </a:lnTo>
                    <a:lnTo>
                      <a:pt x="264" y="144"/>
                    </a:lnTo>
                    <a:lnTo>
                      <a:pt x="268" y="14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59" name="Freeform 327"/>
              <p:cNvSpPr>
                <a:spLocks/>
              </p:cNvSpPr>
              <p:nvPr/>
            </p:nvSpPr>
            <p:spPr bwMode="ltGray">
              <a:xfrm>
                <a:off x="3401" y="1846"/>
                <a:ext cx="435" cy="236"/>
              </a:xfrm>
              <a:custGeom>
                <a:avLst/>
                <a:gdLst>
                  <a:gd name="T0" fmla="*/ 297 w 437"/>
                  <a:gd name="T1" fmla="*/ 368 h 211"/>
                  <a:gd name="T2" fmla="*/ 295 w 437"/>
                  <a:gd name="T3" fmla="*/ 329 h 211"/>
                  <a:gd name="T4" fmla="*/ 279 w 437"/>
                  <a:gd name="T5" fmla="*/ 305 h 211"/>
                  <a:gd name="T6" fmla="*/ 281 w 437"/>
                  <a:gd name="T7" fmla="*/ 273 h 211"/>
                  <a:gd name="T8" fmla="*/ 313 w 437"/>
                  <a:gd name="T9" fmla="*/ 226 h 211"/>
                  <a:gd name="T10" fmla="*/ 325 w 437"/>
                  <a:gd name="T11" fmla="*/ 210 h 211"/>
                  <a:gd name="T12" fmla="*/ 344 w 437"/>
                  <a:gd name="T13" fmla="*/ 189 h 211"/>
                  <a:gd name="T14" fmla="*/ 358 w 437"/>
                  <a:gd name="T15" fmla="*/ 208 h 211"/>
                  <a:gd name="T16" fmla="*/ 384 w 437"/>
                  <a:gd name="T17" fmla="*/ 263 h 211"/>
                  <a:gd name="T18" fmla="*/ 408 w 437"/>
                  <a:gd name="T19" fmla="*/ 261 h 211"/>
                  <a:gd name="T20" fmla="*/ 426 w 437"/>
                  <a:gd name="T21" fmla="*/ 252 h 211"/>
                  <a:gd name="T22" fmla="*/ 418 w 437"/>
                  <a:gd name="T23" fmla="*/ 235 h 211"/>
                  <a:gd name="T24" fmla="*/ 406 w 437"/>
                  <a:gd name="T25" fmla="*/ 233 h 211"/>
                  <a:gd name="T26" fmla="*/ 388 w 437"/>
                  <a:gd name="T27" fmla="*/ 197 h 211"/>
                  <a:gd name="T28" fmla="*/ 402 w 437"/>
                  <a:gd name="T29" fmla="*/ 135 h 211"/>
                  <a:gd name="T30" fmla="*/ 412 w 437"/>
                  <a:gd name="T31" fmla="*/ 119 h 211"/>
                  <a:gd name="T32" fmla="*/ 396 w 437"/>
                  <a:gd name="T33" fmla="*/ 97 h 211"/>
                  <a:gd name="T34" fmla="*/ 358 w 437"/>
                  <a:gd name="T35" fmla="*/ 128 h 211"/>
                  <a:gd name="T36" fmla="*/ 328 w 437"/>
                  <a:gd name="T37" fmla="*/ 94 h 211"/>
                  <a:gd name="T38" fmla="*/ 325 w 437"/>
                  <a:gd name="T39" fmla="*/ 94 h 211"/>
                  <a:gd name="T40" fmla="*/ 309 w 437"/>
                  <a:gd name="T41" fmla="*/ 94 h 211"/>
                  <a:gd name="T42" fmla="*/ 291 w 437"/>
                  <a:gd name="T43" fmla="*/ 121 h 211"/>
                  <a:gd name="T44" fmla="*/ 269 w 437"/>
                  <a:gd name="T45" fmla="*/ 133 h 211"/>
                  <a:gd name="T46" fmla="*/ 255 w 437"/>
                  <a:gd name="T47" fmla="*/ 158 h 211"/>
                  <a:gd name="T48" fmla="*/ 233 w 437"/>
                  <a:gd name="T49" fmla="*/ 168 h 211"/>
                  <a:gd name="T50" fmla="*/ 209 w 437"/>
                  <a:gd name="T51" fmla="*/ 133 h 211"/>
                  <a:gd name="T52" fmla="*/ 187 w 437"/>
                  <a:gd name="T53" fmla="*/ 107 h 211"/>
                  <a:gd name="T54" fmla="*/ 163 w 437"/>
                  <a:gd name="T55" fmla="*/ 39 h 211"/>
                  <a:gd name="T56" fmla="*/ 155 w 437"/>
                  <a:gd name="T57" fmla="*/ 25 h 211"/>
                  <a:gd name="T58" fmla="*/ 123 w 437"/>
                  <a:gd name="T59" fmla="*/ 35 h 211"/>
                  <a:gd name="T60" fmla="*/ 98 w 437"/>
                  <a:gd name="T61" fmla="*/ 49 h 211"/>
                  <a:gd name="T62" fmla="*/ 84 w 437"/>
                  <a:gd name="T63" fmla="*/ 74 h 211"/>
                  <a:gd name="T64" fmla="*/ 76 w 437"/>
                  <a:gd name="T65" fmla="*/ 67 h 211"/>
                  <a:gd name="T66" fmla="*/ 44 w 437"/>
                  <a:gd name="T67" fmla="*/ 0 h 211"/>
                  <a:gd name="T68" fmla="*/ 0 w 437"/>
                  <a:gd name="T69" fmla="*/ 28 h 211"/>
                  <a:gd name="T70" fmla="*/ 0 w 437"/>
                  <a:gd name="T71" fmla="*/ 119 h 211"/>
                  <a:gd name="T72" fmla="*/ 20 w 437"/>
                  <a:gd name="T73" fmla="*/ 128 h 211"/>
                  <a:gd name="T74" fmla="*/ 34 w 437"/>
                  <a:gd name="T75" fmla="*/ 140 h 211"/>
                  <a:gd name="T76" fmla="*/ 50 w 437"/>
                  <a:gd name="T77" fmla="*/ 144 h 211"/>
                  <a:gd name="T78" fmla="*/ 52 w 437"/>
                  <a:gd name="T79" fmla="*/ 130 h 211"/>
                  <a:gd name="T80" fmla="*/ 68 w 437"/>
                  <a:gd name="T81" fmla="*/ 140 h 211"/>
                  <a:gd name="T82" fmla="*/ 76 w 437"/>
                  <a:gd name="T83" fmla="*/ 130 h 211"/>
                  <a:gd name="T84" fmla="*/ 96 w 437"/>
                  <a:gd name="T85" fmla="*/ 147 h 211"/>
                  <a:gd name="T86" fmla="*/ 109 w 437"/>
                  <a:gd name="T87" fmla="*/ 172 h 211"/>
                  <a:gd name="T88" fmla="*/ 123 w 437"/>
                  <a:gd name="T89" fmla="*/ 172 h 211"/>
                  <a:gd name="T90" fmla="*/ 129 w 437"/>
                  <a:gd name="T91" fmla="*/ 197 h 211"/>
                  <a:gd name="T92" fmla="*/ 161 w 437"/>
                  <a:gd name="T93" fmla="*/ 246 h 211"/>
                  <a:gd name="T94" fmla="*/ 171 w 437"/>
                  <a:gd name="T95" fmla="*/ 266 h 211"/>
                  <a:gd name="T96" fmla="*/ 193 w 437"/>
                  <a:gd name="T97" fmla="*/ 268 h 211"/>
                  <a:gd name="T98" fmla="*/ 209 w 437"/>
                  <a:gd name="T99" fmla="*/ 281 h 211"/>
                  <a:gd name="T100" fmla="*/ 227 w 437"/>
                  <a:gd name="T101" fmla="*/ 286 h 211"/>
                  <a:gd name="T102" fmla="*/ 227 w 437"/>
                  <a:gd name="T103" fmla="*/ 312 h 211"/>
                  <a:gd name="T104" fmla="*/ 225 w 437"/>
                  <a:gd name="T105" fmla="*/ 333 h 211"/>
                  <a:gd name="T106" fmla="*/ 227 w 437"/>
                  <a:gd name="T107" fmla="*/ 351 h 211"/>
                  <a:gd name="T108" fmla="*/ 243 w 437"/>
                  <a:gd name="T109" fmla="*/ 351 h 211"/>
                  <a:gd name="T110" fmla="*/ 251 w 437"/>
                  <a:gd name="T111" fmla="*/ 351 h 211"/>
                  <a:gd name="T112" fmla="*/ 265 w 437"/>
                  <a:gd name="T113" fmla="*/ 351 h 211"/>
                  <a:gd name="T114" fmla="*/ 267 w 437"/>
                  <a:gd name="T115" fmla="*/ 359 h 211"/>
                  <a:gd name="T116" fmla="*/ 277 w 437"/>
                  <a:gd name="T117" fmla="*/ 366 h 211"/>
                  <a:gd name="T118" fmla="*/ 279 w 437"/>
                  <a:gd name="T119" fmla="*/ 368 h 211"/>
                  <a:gd name="T120" fmla="*/ 297 w 437"/>
                  <a:gd name="T121" fmla="*/ 368 h 2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37"/>
                  <a:gd name="T184" fmla="*/ 0 h 211"/>
                  <a:gd name="T185" fmla="*/ 437 w 437"/>
                  <a:gd name="T186" fmla="*/ 211 h 21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37" h="211">
                    <a:moveTo>
                      <a:pt x="302" y="210"/>
                    </a:moveTo>
                    <a:lnTo>
                      <a:pt x="300" y="188"/>
                    </a:lnTo>
                    <a:lnTo>
                      <a:pt x="284" y="174"/>
                    </a:lnTo>
                    <a:lnTo>
                      <a:pt x="286" y="156"/>
                    </a:lnTo>
                    <a:lnTo>
                      <a:pt x="318" y="130"/>
                    </a:lnTo>
                    <a:lnTo>
                      <a:pt x="334" y="120"/>
                    </a:lnTo>
                    <a:lnTo>
                      <a:pt x="354" y="108"/>
                    </a:lnTo>
                    <a:lnTo>
                      <a:pt x="368" y="118"/>
                    </a:lnTo>
                    <a:lnTo>
                      <a:pt x="394" y="150"/>
                    </a:lnTo>
                    <a:lnTo>
                      <a:pt x="418" y="148"/>
                    </a:lnTo>
                    <a:lnTo>
                      <a:pt x="436" y="144"/>
                    </a:lnTo>
                    <a:lnTo>
                      <a:pt x="428" y="134"/>
                    </a:lnTo>
                    <a:lnTo>
                      <a:pt x="416" y="132"/>
                    </a:lnTo>
                    <a:lnTo>
                      <a:pt x="398" y="112"/>
                    </a:lnTo>
                    <a:lnTo>
                      <a:pt x="412" y="78"/>
                    </a:lnTo>
                    <a:lnTo>
                      <a:pt x="422" y="68"/>
                    </a:lnTo>
                    <a:lnTo>
                      <a:pt x="406" y="56"/>
                    </a:lnTo>
                    <a:lnTo>
                      <a:pt x="368" y="72"/>
                    </a:lnTo>
                    <a:lnTo>
                      <a:pt x="338" y="54"/>
                    </a:lnTo>
                    <a:lnTo>
                      <a:pt x="334" y="54"/>
                    </a:lnTo>
                    <a:lnTo>
                      <a:pt x="314" y="54"/>
                    </a:lnTo>
                    <a:lnTo>
                      <a:pt x="296" y="70"/>
                    </a:lnTo>
                    <a:lnTo>
                      <a:pt x="274" y="76"/>
                    </a:lnTo>
                    <a:lnTo>
                      <a:pt x="260" y="90"/>
                    </a:lnTo>
                    <a:lnTo>
                      <a:pt x="238" y="96"/>
                    </a:lnTo>
                    <a:lnTo>
                      <a:pt x="214" y="76"/>
                    </a:lnTo>
                    <a:lnTo>
                      <a:pt x="192" y="62"/>
                    </a:lnTo>
                    <a:lnTo>
                      <a:pt x="168" y="22"/>
                    </a:lnTo>
                    <a:lnTo>
                      <a:pt x="160" y="14"/>
                    </a:lnTo>
                    <a:lnTo>
                      <a:pt x="128" y="20"/>
                    </a:lnTo>
                    <a:lnTo>
                      <a:pt x="98" y="28"/>
                    </a:lnTo>
                    <a:lnTo>
                      <a:pt x="84" y="42"/>
                    </a:lnTo>
                    <a:lnTo>
                      <a:pt x="76" y="38"/>
                    </a:lnTo>
                    <a:lnTo>
                      <a:pt x="44" y="0"/>
                    </a:lnTo>
                    <a:lnTo>
                      <a:pt x="0" y="16"/>
                    </a:lnTo>
                    <a:lnTo>
                      <a:pt x="0" y="68"/>
                    </a:lnTo>
                    <a:lnTo>
                      <a:pt x="20" y="72"/>
                    </a:lnTo>
                    <a:lnTo>
                      <a:pt x="34" y="80"/>
                    </a:lnTo>
                    <a:lnTo>
                      <a:pt x="50" y="82"/>
                    </a:lnTo>
                    <a:lnTo>
                      <a:pt x="52" y="74"/>
                    </a:lnTo>
                    <a:lnTo>
                      <a:pt x="68" y="80"/>
                    </a:lnTo>
                    <a:lnTo>
                      <a:pt x="76" y="74"/>
                    </a:lnTo>
                    <a:lnTo>
                      <a:pt x="96" y="84"/>
                    </a:lnTo>
                    <a:lnTo>
                      <a:pt x="114" y="98"/>
                    </a:lnTo>
                    <a:lnTo>
                      <a:pt x="128" y="98"/>
                    </a:lnTo>
                    <a:lnTo>
                      <a:pt x="134" y="112"/>
                    </a:lnTo>
                    <a:lnTo>
                      <a:pt x="166" y="140"/>
                    </a:lnTo>
                    <a:lnTo>
                      <a:pt x="176" y="152"/>
                    </a:lnTo>
                    <a:lnTo>
                      <a:pt x="198" y="154"/>
                    </a:lnTo>
                    <a:lnTo>
                      <a:pt x="214" y="160"/>
                    </a:lnTo>
                    <a:lnTo>
                      <a:pt x="232" y="164"/>
                    </a:lnTo>
                    <a:lnTo>
                      <a:pt x="232" y="178"/>
                    </a:lnTo>
                    <a:lnTo>
                      <a:pt x="230" y="190"/>
                    </a:lnTo>
                    <a:lnTo>
                      <a:pt x="232" y="200"/>
                    </a:lnTo>
                    <a:lnTo>
                      <a:pt x="248" y="200"/>
                    </a:lnTo>
                    <a:lnTo>
                      <a:pt x="256" y="200"/>
                    </a:lnTo>
                    <a:lnTo>
                      <a:pt x="270" y="200"/>
                    </a:lnTo>
                    <a:lnTo>
                      <a:pt x="272" y="206"/>
                    </a:lnTo>
                    <a:lnTo>
                      <a:pt x="282" y="208"/>
                    </a:lnTo>
                    <a:lnTo>
                      <a:pt x="284" y="210"/>
                    </a:lnTo>
                    <a:lnTo>
                      <a:pt x="302" y="2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60" name="Freeform 328"/>
              <p:cNvSpPr>
                <a:spLocks/>
              </p:cNvSpPr>
              <p:nvPr/>
            </p:nvSpPr>
            <p:spPr bwMode="ltGray">
              <a:xfrm>
                <a:off x="3783" y="1922"/>
                <a:ext cx="141" cy="115"/>
              </a:xfrm>
              <a:custGeom>
                <a:avLst/>
                <a:gdLst>
                  <a:gd name="T0" fmla="*/ 46 w 141"/>
                  <a:gd name="T1" fmla="*/ 170 h 103"/>
                  <a:gd name="T2" fmla="*/ 36 w 141"/>
                  <a:gd name="T3" fmla="*/ 174 h 103"/>
                  <a:gd name="T4" fmla="*/ 26 w 141"/>
                  <a:gd name="T5" fmla="*/ 174 h 103"/>
                  <a:gd name="T6" fmla="*/ 14 w 141"/>
                  <a:gd name="T7" fmla="*/ 174 h 103"/>
                  <a:gd name="T8" fmla="*/ 4 w 141"/>
                  <a:gd name="T9" fmla="*/ 178 h 103"/>
                  <a:gd name="T10" fmla="*/ 0 w 141"/>
                  <a:gd name="T11" fmla="*/ 165 h 103"/>
                  <a:gd name="T12" fmla="*/ 2 w 141"/>
                  <a:gd name="T13" fmla="*/ 152 h 103"/>
                  <a:gd name="T14" fmla="*/ 4 w 141"/>
                  <a:gd name="T15" fmla="*/ 135 h 103"/>
                  <a:gd name="T16" fmla="*/ 16 w 141"/>
                  <a:gd name="T17" fmla="*/ 130 h 103"/>
                  <a:gd name="T18" fmla="*/ 30 w 141"/>
                  <a:gd name="T19" fmla="*/ 132 h 103"/>
                  <a:gd name="T20" fmla="*/ 42 w 141"/>
                  <a:gd name="T21" fmla="*/ 130 h 103"/>
                  <a:gd name="T22" fmla="*/ 50 w 141"/>
                  <a:gd name="T23" fmla="*/ 124 h 103"/>
                  <a:gd name="T24" fmla="*/ 44 w 141"/>
                  <a:gd name="T25" fmla="*/ 116 h 103"/>
                  <a:gd name="T26" fmla="*/ 34 w 141"/>
                  <a:gd name="T27" fmla="*/ 109 h 103"/>
                  <a:gd name="T28" fmla="*/ 22 w 141"/>
                  <a:gd name="T29" fmla="*/ 97 h 103"/>
                  <a:gd name="T30" fmla="*/ 12 w 141"/>
                  <a:gd name="T31" fmla="*/ 73 h 103"/>
                  <a:gd name="T32" fmla="*/ 14 w 141"/>
                  <a:gd name="T33" fmla="*/ 70 h 103"/>
                  <a:gd name="T34" fmla="*/ 22 w 141"/>
                  <a:gd name="T35" fmla="*/ 39 h 103"/>
                  <a:gd name="T36" fmla="*/ 24 w 141"/>
                  <a:gd name="T37" fmla="*/ 13 h 103"/>
                  <a:gd name="T38" fmla="*/ 38 w 141"/>
                  <a:gd name="T39" fmla="*/ 0 h 103"/>
                  <a:gd name="T40" fmla="*/ 50 w 141"/>
                  <a:gd name="T41" fmla="*/ 11 h 103"/>
                  <a:gd name="T42" fmla="*/ 106 w 141"/>
                  <a:gd name="T43" fmla="*/ 25 h 103"/>
                  <a:gd name="T44" fmla="*/ 124 w 141"/>
                  <a:gd name="T45" fmla="*/ 35 h 103"/>
                  <a:gd name="T46" fmla="*/ 140 w 141"/>
                  <a:gd name="T47" fmla="*/ 25 h 103"/>
                  <a:gd name="T48" fmla="*/ 138 w 141"/>
                  <a:gd name="T49" fmla="*/ 58 h 103"/>
                  <a:gd name="T50" fmla="*/ 140 w 141"/>
                  <a:gd name="T51" fmla="*/ 73 h 103"/>
                  <a:gd name="T52" fmla="*/ 132 w 141"/>
                  <a:gd name="T53" fmla="*/ 116 h 103"/>
                  <a:gd name="T54" fmla="*/ 126 w 141"/>
                  <a:gd name="T55" fmla="*/ 121 h 103"/>
                  <a:gd name="T56" fmla="*/ 122 w 141"/>
                  <a:gd name="T57" fmla="*/ 130 h 103"/>
                  <a:gd name="T58" fmla="*/ 106 w 141"/>
                  <a:gd name="T59" fmla="*/ 132 h 103"/>
                  <a:gd name="T60" fmla="*/ 104 w 141"/>
                  <a:gd name="T61" fmla="*/ 146 h 103"/>
                  <a:gd name="T62" fmla="*/ 96 w 141"/>
                  <a:gd name="T63" fmla="*/ 143 h 103"/>
                  <a:gd name="T64" fmla="*/ 84 w 141"/>
                  <a:gd name="T65" fmla="*/ 143 h 103"/>
                  <a:gd name="T66" fmla="*/ 80 w 141"/>
                  <a:gd name="T67" fmla="*/ 156 h 103"/>
                  <a:gd name="T68" fmla="*/ 74 w 141"/>
                  <a:gd name="T69" fmla="*/ 163 h 103"/>
                  <a:gd name="T70" fmla="*/ 66 w 141"/>
                  <a:gd name="T71" fmla="*/ 160 h 103"/>
                  <a:gd name="T72" fmla="*/ 60 w 141"/>
                  <a:gd name="T73" fmla="*/ 148 h 103"/>
                  <a:gd name="T74" fmla="*/ 56 w 141"/>
                  <a:gd name="T75" fmla="*/ 152 h 103"/>
                  <a:gd name="T76" fmla="*/ 52 w 141"/>
                  <a:gd name="T77" fmla="*/ 160 h 103"/>
                  <a:gd name="T78" fmla="*/ 46 w 141"/>
                  <a:gd name="T79" fmla="*/ 163 h 103"/>
                  <a:gd name="T80" fmla="*/ 46 w 141"/>
                  <a:gd name="T81" fmla="*/ 170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1"/>
                  <a:gd name="T124" fmla="*/ 0 h 103"/>
                  <a:gd name="T125" fmla="*/ 141 w 141"/>
                  <a:gd name="T126" fmla="*/ 103 h 1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1" h="103">
                    <a:moveTo>
                      <a:pt x="46" y="98"/>
                    </a:moveTo>
                    <a:lnTo>
                      <a:pt x="36" y="100"/>
                    </a:lnTo>
                    <a:lnTo>
                      <a:pt x="26" y="100"/>
                    </a:lnTo>
                    <a:lnTo>
                      <a:pt x="14" y="100"/>
                    </a:lnTo>
                    <a:lnTo>
                      <a:pt x="4" y="102"/>
                    </a:lnTo>
                    <a:lnTo>
                      <a:pt x="0" y="96"/>
                    </a:lnTo>
                    <a:lnTo>
                      <a:pt x="2" y="88"/>
                    </a:lnTo>
                    <a:lnTo>
                      <a:pt x="4" y="78"/>
                    </a:lnTo>
                    <a:lnTo>
                      <a:pt x="16" y="74"/>
                    </a:lnTo>
                    <a:lnTo>
                      <a:pt x="30" y="76"/>
                    </a:lnTo>
                    <a:lnTo>
                      <a:pt x="42" y="74"/>
                    </a:lnTo>
                    <a:lnTo>
                      <a:pt x="50" y="72"/>
                    </a:lnTo>
                    <a:lnTo>
                      <a:pt x="44" y="66"/>
                    </a:lnTo>
                    <a:lnTo>
                      <a:pt x="34" y="64"/>
                    </a:lnTo>
                    <a:lnTo>
                      <a:pt x="22" y="56"/>
                    </a:lnTo>
                    <a:lnTo>
                      <a:pt x="12" y="42"/>
                    </a:lnTo>
                    <a:lnTo>
                      <a:pt x="14" y="40"/>
                    </a:lnTo>
                    <a:lnTo>
                      <a:pt x="22" y="22"/>
                    </a:lnTo>
                    <a:lnTo>
                      <a:pt x="24" y="8"/>
                    </a:lnTo>
                    <a:lnTo>
                      <a:pt x="38" y="0"/>
                    </a:lnTo>
                    <a:lnTo>
                      <a:pt x="50" y="6"/>
                    </a:lnTo>
                    <a:lnTo>
                      <a:pt x="106" y="14"/>
                    </a:lnTo>
                    <a:lnTo>
                      <a:pt x="124" y="20"/>
                    </a:lnTo>
                    <a:lnTo>
                      <a:pt x="140" y="14"/>
                    </a:lnTo>
                    <a:lnTo>
                      <a:pt x="138" y="34"/>
                    </a:lnTo>
                    <a:lnTo>
                      <a:pt x="140" y="42"/>
                    </a:lnTo>
                    <a:lnTo>
                      <a:pt x="132" y="66"/>
                    </a:lnTo>
                    <a:lnTo>
                      <a:pt x="126" y="70"/>
                    </a:lnTo>
                    <a:lnTo>
                      <a:pt x="122" y="74"/>
                    </a:lnTo>
                    <a:lnTo>
                      <a:pt x="106" y="76"/>
                    </a:lnTo>
                    <a:lnTo>
                      <a:pt x="104" y="84"/>
                    </a:lnTo>
                    <a:lnTo>
                      <a:pt x="96" y="82"/>
                    </a:lnTo>
                    <a:lnTo>
                      <a:pt x="84" y="82"/>
                    </a:lnTo>
                    <a:lnTo>
                      <a:pt x="80" y="90"/>
                    </a:lnTo>
                    <a:lnTo>
                      <a:pt x="74" y="94"/>
                    </a:lnTo>
                    <a:lnTo>
                      <a:pt x="66" y="92"/>
                    </a:lnTo>
                    <a:lnTo>
                      <a:pt x="60" y="86"/>
                    </a:lnTo>
                    <a:lnTo>
                      <a:pt x="56" y="88"/>
                    </a:lnTo>
                    <a:lnTo>
                      <a:pt x="52" y="92"/>
                    </a:lnTo>
                    <a:lnTo>
                      <a:pt x="46" y="94"/>
                    </a:lnTo>
                    <a:lnTo>
                      <a:pt x="46" y="9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61" name="Freeform 329"/>
              <p:cNvSpPr>
                <a:spLocks/>
              </p:cNvSpPr>
              <p:nvPr/>
            </p:nvSpPr>
            <p:spPr bwMode="ltGray">
              <a:xfrm>
                <a:off x="2512" y="1738"/>
                <a:ext cx="9" cy="6"/>
              </a:xfrm>
              <a:custGeom>
                <a:avLst/>
                <a:gdLst>
                  <a:gd name="T0" fmla="*/ 4 w 9"/>
                  <a:gd name="T1" fmla="*/ 0 h 5"/>
                  <a:gd name="T2" fmla="*/ 8 w 9"/>
                  <a:gd name="T3" fmla="*/ 2 h 5"/>
                  <a:gd name="T4" fmla="*/ 2 w 9"/>
                  <a:gd name="T5" fmla="*/ 10 h 5"/>
                  <a:gd name="T6" fmla="*/ 0 w 9"/>
                  <a:gd name="T7" fmla="*/ 2 h 5"/>
                  <a:gd name="T8" fmla="*/ 4 w 9"/>
                  <a:gd name="T9" fmla="*/ 0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4" y="0"/>
                    </a:moveTo>
                    <a:lnTo>
                      <a:pt x="8" y="2"/>
                    </a:lnTo>
                    <a:lnTo>
                      <a:pt x="2" y="4"/>
                    </a:lnTo>
                    <a:lnTo>
                      <a:pt x="0" y="2"/>
                    </a:lnTo>
                    <a:lnTo>
                      <a:pt x="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62" name="Freeform 330"/>
              <p:cNvSpPr>
                <a:spLocks/>
              </p:cNvSpPr>
              <p:nvPr/>
            </p:nvSpPr>
            <p:spPr bwMode="ltGray">
              <a:xfrm>
                <a:off x="2519" y="1745"/>
                <a:ext cx="9" cy="4"/>
              </a:xfrm>
              <a:custGeom>
                <a:avLst/>
                <a:gdLst>
                  <a:gd name="T0" fmla="*/ 4 w 9"/>
                  <a:gd name="T1" fmla="*/ 0 h 3"/>
                  <a:gd name="T2" fmla="*/ 8 w 9"/>
                  <a:gd name="T3" fmla="*/ 9 h 3"/>
                  <a:gd name="T4" fmla="*/ 0 w 9"/>
                  <a:gd name="T5" fmla="*/ 9 h 3"/>
                  <a:gd name="T6" fmla="*/ 4 w 9"/>
                  <a:gd name="T7" fmla="*/ 0 h 3"/>
                  <a:gd name="T8" fmla="*/ 0 60000 65536"/>
                  <a:gd name="T9" fmla="*/ 0 60000 65536"/>
                  <a:gd name="T10" fmla="*/ 0 60000 65536"/>
                  <a:gd name="T11" fmla="*/ 0 60000 65536"/>
                  <a:gd name="T12" fmla="*/ 0 w 9"/>
                  <a:gd name="T13" fmla="*/ 0 h 3"/>
                  <a:gd name="T14" fmla="*/ 9 w 9"/>
                  <a:gd name="T15" fmla="*/ 3 h 3"/>
                </a:gdLst>
                <a:ahLst/>
                <a:cxnLst>
                  <a:cxn ang="T8">
                    <a:pos x="T0" y="T1"/>
                  </a:cxn>
                  <a:cxn ang="T9">
                    <a:pos x="T2" y="T3"/>
                  </a:cxn>
                  <a:cxn ang="T10">
                    <a:pos x="T4" y="T5"/>
                  </a:cxn>
                  <a:cxn ang="T11">
                    <a:pos x="T6" y="T7"/>
                  </a:cxn>
                </a:cxnLst>
                <a:rect l="T12" t="T13" r="T14" b="T15"/>
                <a:pathLst>
                  <a:path w="9" h="3">
                    <a:moveTo>
                      <a:pt x="4" y="0"/>
                    </a:moveTo>
                    <a:lnTo>
                      <a:pt x="8" y="2"/>
                    </a:lnTo>
                    <a:lnTo>
                      <a:pt x="0" y="2"/>
                    </a:lnTo>
                    <a:lnTo>
                      <a:pt x="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63" name="Freeform 331"/>
              <p:cNvSpPr>
                <a:spLocks/>
              </p:cNvSpPr>
              <p:nvPr/>
            </p:nvSpPr>
            <p:spPr bwMode="ltGray">
              <a:xfrm>
                <a:off x="2845" y="1884"/>
                <a:ext cx="41" cy="79"/>
              </a:xfrm>
              <a:custGeom>
                <a:avLst/>
                <a:gdLst>
                  <a:gd name="T0" fmla="*/ 22 w 41"/>
                  <a:gd name="T1" fmla="*/ 120 h 71"/>
                  <a:gd name="T2" fmla="*/ 16 w 41"/>
                  <a:gd name="T3" fmla="*/ 111 h 71"/>
                  <a:gd name="T4" fmla="*/ 6 w 41"/>
                  <a:gd name="T5" fmla="*/ 96 h 71"/>
                  <a:gd name="T6" fmla="*/ 8 w 41"/>
                  <a:gd name="T7" fmla="*/ 62 h 71"/>
                  <a:gd name="T8" fmla="*/ 8 w 41"/>
                  <a:gd name="T9" fmla="*/ 56 h 71"/>
                  <a:gd name="T10" fmla="*/ 8 w 41"/>
                  <a:gd name="T11" fmla="*/ 47 h 71"/>
                  <a:gd name="T12" fmla="*/ 4 w 41"/>
                  <a:gd name="T13" fmla="*/ 45 h 71"/>
                  <a:gd name="T14" fmla="*/ 0 w 41"/>
                  <a:gd name="T15" fmla="*/ 13 h 71"/>
                  <a:gd name="T16" fmla="*/ 14 w 41"/>
                  <a:gd name="T17" fmla="*/ 2 h 71"/>
                  <a:gd name="T18" fmla="*/ 26 w 41"/>
                  <a:gd name="T19" fmla="*/ 0 h 71"/>
                  <a:gd name="T20" fmla="*/ 34 w 41"/>
                  <a:gd name="T21" fmla="*/ 11 h 71"/>
                  <a:gd name="T22" fmla="*/ 38 w 41"/>
                  <a:gd name="T23" fmla="*/ 27 h 71"/>
                  <a:gd name="T24" fmla="*/ 40 w 41"/>
                  <a:gd name="T25" fmla="*/ 45 h 71"/>
                  <a:gd name="T26" fmla="*/ 40 w 41"/>
                  <a:gd name="T27" fmla="*/ 65 h 71"/>
                  <a:gd name="T28" fmla="*/ 40 w 41"/>
                  <a:gd name="T29" fmla="*/ 78 h 71"/>
                  <a:gd name="T30" fmla="*/ 36 w 41"/>
                  <a:gd name="T31" fmla="*/ 89 h 71"/>
                  <a:gd name="T32" fmla="*/ 36 w 41"/>
                  <a:gd name="T33" fmla="*/ 92 h 71"/>
                  <a:gd name="T34" fmla="*/ 28 w 41"/>
                  <a:gd name="T35" fmla="*/ 111 h 71"/>
                  <a:gd name="T36" fmla="*/ 22 w 41"/>
                  <a:gd name="T37" fmla="*/ 120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
                  <a:gd name="T58" fmla="*/ 0 h 71"/>
                  <a:gd name="T59" fmla="*/ 41 w 41"/>
                  <a:gd name="T60" fmla="*/ 71 h 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 h="71">
                    <a:moveTo>
                      <a:pt x="22" y="70"/>
                    </a:moveTo>
                    <a:lnTo>
                      <a:pt x="16" y="66"/>
                    </a:lnTo>
                    <a:lnTo>
                      <a:pt x="6" y="56"/>
                    </a:lnTo>
                    <a:lnTo>
                      <a:pt x="8" y="36"/>
                    </a:lnTo>
                    <a:lnTo>
                      <a:pt x="8" y="32"/>
                    </a:lnTo>
                    <a:lnTo>
                      <a:pt x="8" y="28"/>
                    </a:lnTo>
                    <a:lnTo>
                      <a:pt x="4" y="26"/>
                    </a:lnTo>
                    <a:lnTo>
                      <a:pt x="0" y="8"/>
                    </a:lnTo>
                    <a:lnTo>
                      <a:pt x="14" y="2"/>
                    </a:lnTo>
                    <a:lnTo>
                      <a:pt x="26" y="0"/>
                    </a:lnTo>
                    <a:lnTo>
                      <a:pt x="34" y="6"/>
                    </a:lnTo>
                    <a:lnTo>
                      <a:pt x="38" y="16"/>
                    </a:lnTo>
                    <a:lnTo>
                      <a:pt x="40" y="26"/>
                    </a:lnTo>
                    <a:lnTo>
                      <a:pt x="40" y="38"/>
                    </a:lnTo>
                    <a:lnTo>
                      <a:pt x="40" y="46"/>
                    </a:lnTo>
                    <a:lnTo>
                      <a:pt x="36" y="52"/>
                    </a:lnTo>
                    <a:lnTo>
                      <a:pt x="36" y="54"/>
                    </a:lnTo>
                    <a:lnTo>
                      <a:pt x="28" y="66"/>
                    </a:lnTo>
                    <a:lnTo>
                      <a:pt x="22" y="7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64" name="Freeform 332"/>
              <p:cNvSpPr>
                <a:spLocks/>
              </p:cNvSpPr>
              <p:nvPr/>
            </p:nvSpPr>
            <p:spPr bwMode="ltGray">
              <a:xfrm>
                <a:off x="2754" y="1799"/>
                <a:ext cx="155" cy="137"/>
              </a:xfrm>
              <a:custGeom>
                <a:avLst/>
                <a:gdLst>
                  <a:gd name="T0" fmla="*/ 53 w 157"/>
                  <a:gd name="T1" fmla="*/ 0 h 123"/>
                  <a:gd name="T2" fmla="*/ 61 w 157"/>
                  <a:gd name="T3" fmla="*/ 13 h 123"/>
                  <a:gd name="T4" fmla="*/ 103 w 157"/>
                  <a:gd name="T5" fmla="*/ 13 h 123"/>
                  <a:gd name="T6" fmla="*/ 113 w 157"/>
                  <a:gd name="T7" fmla="*/ 16 h 123"/>
                  <a:gd name="T8" fmla="*/ 115 w 157"/>
                  <a:gd name="T9" fmla="*/ 28 h 123"/>
                  <a:gd name="T10" fmla="*/ 115 w 157"/>
                  <a:gd name="T11" fmla="*/ 41 h 123"/>
                  <a:gd name="T12" fmla="*/ 118 w 157"/>
                  <a:gd name="T13" fmla="*/ 48 h 123"/>
                  <a:gd name="T14" fmla="*/ 120 w 157"/>
                  <a:gd name="T15" fmla="*/ 56 h 123"/>
                  <a:gd name="T16" fmla="*/ 124 w 157"/>
                  <a:gd name="T17" fmla="*/ 65 h 123"/>
                  <a:gd name="T18" fmla="*/ 130 w 157"/>
                  <a:gd name="T19" fmla="*/ 69 h 123"/>
                  <a:gd name="T20" fmla="*/ 136 w 157"/>
                  <a:gd name="T21" fmla="*/ 72 h 123"/>
                  <a:gd name="T22" fmla="*/ 138 w 157"/>
                  <a:gd name="T23" fmla="*/ 78 h 123"/>
                  <a:gd name="T24" fmla="*/ 140 w 157"/>
                  <a:gd name="T25" fmla="*/ 86 h 123"/>
                  <a:gd name="T26" fmla="*/ 138 w 157"/>
                  <a:gd name="T27" fmla="*/ 96 h 123"/>
                  <a:gd name="T28" fmla="*/ 136 w 157"/>
                  <a:gd name="T29" fmla="*/ 109 h 123"/>
                  <a:gd name="T30" fmla="*/ 138 w 157"/>
                  <a:gd name="T31" fmla="*/ 123 h 123"/>
                  <a:gd name="T32" fmla="*/ 140 w 157"/>
                  <a:gd name="T33" fmla="*/ 131 h 123"/>
                  <a:gd name="T34" fmla="*/ 138 w 157"/>
                  <a:gd name="T35" fmla="*/ 139 h 123"/>
                  <a:gd name="T36" fmla="*/ 136 w 157"/>
                  <a:gd name="T37" fmla="*/ 148 h 123"/>
                  <a:gd name="T38" fmla="*/ 136 w 157"/>
                  <a:gd name="T39" fmla="*/ 162 h 123"/>
                  <a:gd name="T40" fmla="*/ 140 w 157"/>
                  <a:gd name="T41" fmla="*/ 172 h 123"/>
                  <a:gd name="T42" fmla="*/ 142 w 157"/>
                  <a:gd name="T43" fmla="*/ 182 h 123"/>
                  <a:gd name="T44" fmla="*/ 146 w 157"/>
                  <a:gd name="T45" fmla="*/ 195 h 123"/>
                  <a:gd name="T46" fmla="*/ 142 w 157"/>
                  <a:gd name="T47" fmla="*/ 203 h 123"/>
                  <a:gd name="T48" fmla="*/ 136 w 157"/>
                  <a:gd name="T49" fmla="*/ 206 h 123"/>
                  <a:gd name="T50" fmla="*/ 128 w 157"/>
                  <a:gd name="T51" fmla="*/ 206 h 123"/>
                  <a:gd name="T52" fmla="*/ 122 w 157"/>
                  <a:gd name="T53" fmla="*/ 208 h 123"/>
                  <a:gd name="T54" fmla="*/ 118 w 157"/>
                  <a:gd name="T55" fmla="*/ 208 h 123"/>
                  <a:gd name="T56" fmla="*/ 114 w 157"/>
                  <a:gd name="T57" fmla="*/ 198 h 123"/>
                  <a:gd name="T58" fmla="*/ 114 w 157"/>
                  <a:gd name="T59" fmla="*/ 185 h 123"/>
                  <a:gd name="T60" fmla="*/ 114 w 157"/>
                  <a:gd name="T61" fmla="*/ 178 h 123"/>
                  <a:gd name="T62" fmla="*/ 113 w 157"/>
                  <a:gd name="T63" fmla="*/ 165 h 123"/>
                  <a:gd name="T64" fmla="*/ 111 w 157"/>
                  <a:gd name="T65" fmla="*/ 154 h 123"/>
                  <a:gd name="T66" fmla="*/ 107 w 157"/>
                  <a:gd name="T67" fmla="*/ 150 h 123"/>
                  <a:gd name="T68" fmla="*/ 101 w 157"/>
                  <a:gd name="T69" fmla="*/ 148 h 123"/>
                  <a:gd name="T70" fmla="*/ 95 w 157"/>
                  <a:gd name="T71" fmla="*/ 154 h 123"/>
                  <a:gd name="T72" fmla="*/ 91 w 157"/>
                  <a:gd name="T73" fmla="*/ 167 h 123"/>
                  <a:gd name="T74" fmla="*/ 91 w 157"/>
                  <a:gd name="T75" fmla="*/ 175 h 123"/>
                  <a:gd name="T76" fmla="*/ 85 w 157"/>
                  <a:gd name="T77" fmla="*/ 162 h 123"/>
                  <a:gd name="T78" fmla="*/ 79 w 157"/>
                  <a:gd name="T79" fmla="*/ 154 h 123"/>
                  <a:gd name="T80" fmla="*/ 73 w 157"/>
                  <a:gd name="T81" fmla="*/ 148 h 123"/>
                  <a:gd name="T82" fmla="*/ 65 w 157"/>
                  <a:gd name="T83" fmla="*/ 139 h 123"/>
                  <a:gd name="T84" fmla="*/ 59 w 157"/>
                  <a:gd name="T85" fmla="*/ 125 h 123"/>
                  <a:gd name="T86" fmla="*/ 55 w 157"/>
                  <a:gd name="T87" fmla="*/ 120 h 123"/>
                  <a:gd name="T88" fmla="*/ 49 w 157"/>
                  <a:gd name="T89" fmla="*/ 123 h 123"/>
                  <a:gd name="T90" fmla="*/ 43 w 157"/>
                  <a:gd name="T91" fmla="*/ 118 h 123"/>
                  <a:gd name="T92" fmla="*/ 39 w 157"/>
                  <a:gd name="T93" fmla="*/ 105 h 123"/>
                  <a:gd name="T94" fmla="*/ 28 w 157"/>
                  <a:gd name="T95" fmla="*/ 69 h 123"/>
                  <a:gd name="T96" fmla="*/ 26 w 157"/>
                  <a:gd name="T97" fmla="*/ 76 h 123"/>
                  <a:gd name="T98" fmla="*/ 24 w 157"/>
                  <a:gd name="T99" fmla="*/ 78 h 123"/>
                  <a:gd name="T100" fmla="*/ 18 w 157"/>
                  <a:gd name="T101" fmla="*/ 76 h 123"/>
                  <a:gd name="T102" fmla="*/ 20 w 157"/>
                  <a:gd name="T103" fmla="*/ 69 h 123"/>
                  <a:gd name="T104" fmla="*/ 18 w 157"/>
                  <a:gd name="T105" fmla="*/ 56 h 123"/>
                  <a:gd name="T106" fmla="*/ 16 w 157"/>
                  <a:gd name="T107" fmla="*/ 51 h 123"/>
                  <a:gd name="T108" fmla="*/ 14 w 157"/>
                  <a:gd name="T109" fmla="*/ 48 h 123"/>
                  <a:gd name="T110" fmla="*/ 6 w 157"/>
                  <a:gd name="T111" fmla="*/ 45 h 123"/>
                  <a:gd name="T112" fmla="*/ 0 w 157"/>
                  <a:gd name="T113" fmla="*/ 35 h 123"/>
                  <a:gd name="T114" fmla="*/ 0 w 157"/>
                  <a:gd name="T115" fmla="*/ 4 h 123"/>
                  <a:gd name="T116" fmla="*/ 30 w 157"/>
                  <a:gd name="T117" fmla="*/ 0 h 123"/>
                  <a:gd name="T118" fmla="*/ 53 w 157"/>
                  <a:gd name="T119" fmla="*/ 0 h 12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7"/>
                  <a:gd name="T181" fmla="*/ 0 h 123"/>
                  <a:gd name="T182" fmla="*/ 157 w 157"/>
                  <a:gd name="T183" fmla="*/ 123 h 12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7" h="123">
                    <a:moveTo>
                      <a:pt x="58" y="0"/>
                    </a:moveTo>
                    <a:lnTo>
                      <a:pt x="66" y="8"/>
                    </a:lnTo>
                    <a:lnTo>
                      <a:pt x="108" y="8"/>
                    </a:lnTo>
                    <a:lnTo>
                      <a:pt x="120" y="10"/>
                    </a:lnTo>
                    <a:lnTo>
                      <a:pt x="124" y="16"/>
                    </a:lnTo>
                    <a:lnTo>
                      <a:pt x="124" y="24"/>
                    </a:lnTo>
                    <a:lnTo>
                      <a:pt x="128" y="28"/>
                    </a:lnTo>
                    <a:lnTo>
                      <a:pt x="130" y="32"/>
                    </a:lnTo>
                    <a:lnTo>
                      <a:pt x="134" y="38"/>
                    </a:lnTo>
                    <a:lnTo>
                      <a:pt x="140" y="40"/>
                    </a:lnTo>
                    <a:lnTo>
                      <a:pt x="146" y="42"/>
                    </a:lnTo>
                    <a:lnTo>
                      <a:pt x="148" y="46"/>
                    </a:lnTo>
                    <a:lnTo>
                      <a:pt x="150" y="50"/>
                    </a:lnTo>
                    <a:lnTo>
                      <a:pt x="148" y="56"/>
                    </a:lnTo>
                    <a:lnTo>
                      <a:pt x="146" y="64"/>
                    </a:lnTo>
                    <a:lnTo>
                      <a:pt x="148" y="72"/>
                    </a:lnTo>
                    <a:lnTo>
                      <a:pt x="150" y="76"/>
                    </a:lnTo>
                    <a:lnTo>
                      <a:pt x="148" y="82"/>
                    </a:lnTo>
                    <a:lnTo>
                      <a:pt x="146" y="86"/>
                    </a:lnTo>
                    <a:lnTo>
                      <a:pt x="146" y="94"/>
                    </a:lnTo>
                    <a:lnTo>
                      <a:pt x="150" y="100"/>
                    </a:lnTo>
                    <a:lnTo>
                      <a:pt x="152" y="106"/>
                    </a:lnTo>
                    <a:lnTo>
                      <a:pt x="156" y="114"/>
                    </a:lnTo>
                    <a:lnTo>
                      <a:pt x="152" y="118"/>
                    </a:lnTo>
                    <a:lnTo>
                      <a:pt x="146" y="120"/>
                    </a:lnTo>
                    <a:lnTo>
                      <a:pt x="138" y="120"/>
                    </a:lnTo>
                    <a:lnTo>
                      <a:pt x="132" y="122"/>
                    </a:lnTo>
                    <a:lnTo>
                      <a:pt x="128" y="122"/>
                    </a:lnTo>
                    <a:lnTo>
                      <a:pt x="122" y="116"/>
                    </a:lnTo>
                    <a:lnTo>
                      <a:pt x="122" y="108"/>
                    </a:lnTo>
                    <a:lnTo>
                      <a:pt x="122" y="104"/>
                    </a:lnTo>
                    <a:lnTo>
                      <a:pt x="120" y="96"/>
                    </a:lnTo>
                    <a:lnTo>
                      <a:pt x="116" y="90"/>
                    </a:lnTo>
                    <a:lnTo>
                      <a:pt x="112" y="88"/>
                    </a:lnTo>
                    <a:lnTo>
                      <a:pt x="106" y="86"/>
                    </a:lnTo>
                    <a:lnTo>
                      <a:pt x="100" y="90"/>
                    </a:lnTo>
                    <a:lnTo>
                      <a:pt x="96" y="98"/>
                    </a:lnTo>
                    <a:lnTo>
                      <a:pt x="96" y="102"/>
                    </a:lnTo>
                    <a:lnTo>
                      <a:pt x="90" y="94"/>
                    </a:lnTo>
                    <a:lnTo>
                      <a:pt x="84" y="90"/>
                    </a:lnTo>
                    <a:lnTo>
                      <a:pt x="78" y="86"/>
                    </a:lnTo>
                    <a:lnTo>
                      <a:pt x="70" y="82"/>
                    </a:lnTo>
                    <a:lnTo>
                      <a:pt x="64" y="74"/>
                    </a:lnTo>
                    <a:lnTo>
                      <a:pt x="60" y="70"/>
                    </a:lnTo>
                    <a:lnTo>
                      <a:pt x="54" y="72"/>
                    </a:lnTo>
                    <a:lnTo>
                      <a:pt x="48" y="68"/>
                    </a:lnTo>
                    <a:lnTo>
                      <a:pt x="44" y="60"/>
                    </a:lnTo>
                    <a:lnTo>
                      <a:pt x="28" y="40"/>
                    </a:lnTo>
                    <a:lnTo>
                      <a:pt x="26" y="44"/>
                    </a:lnTo>
                    <a:lnTo>
                      <a:pt x="24" y="46"/>
                    </a:lnTo>
                    <a:lnTo>
                      <a:pt x="18" y="44"/>
                    </a:lnTo>
                    <a:lnTo>
                      <a:pt x="20" y="40"/>
                    </a:lnTo>
                    <a:lnTo>
                      <a:pt x="18" y="32"/>
                    </a:lnTo>
                    <a:lnTo>
                      <a:pt x="16" y="30"/>
                    </a:lnTo>
                    <a:lnTo>
                      <a:pt x="14" y="28"/>
                    </a:lnTo>
                    <a:lnTo>
                      <a:pt x="6" y="26"/>
                    </a:lnTo>
                    <a:lnTo>
                      <a:pt x="0" y="20"/>
                    </a:lnTo>
                    <a:lnTo>
                      <a:pt x="0" y="4"/>
                    </a:lnTo>
                    <a:lnTo>
                      <a:pt x="30" y="0"/>
                    </a:lnTo>
                    <a:lnTo>
                      <a:pt x="5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65" name="Freeform 333"/>
              <p:cNvSpPr>
                <a:spLocks/>
              </p:cNvSpPr>
              <p:nvPr/>
            </p:nvSpPr>
            <p:spPr bwMode="ltGray">
              <a:xfrm>
                <a:off x="2873" y="1902"/>
                <a:ext cx="36" cy="34"/>
              </a:xfrm>
              <a:custGeom>
                <a:avLst/>
                <a:gdLst>
                  <a:gd name="T0" fmla="*/ 0 w 37"/>
                  <a:gd name="T1" fmla="*/ 4 h 31"/>
                  <a:gd name="T2" fmla="*/ 4 w 37"/>
                  <a:gd name="T3" fmla="*/ 2 h 31"/>
                  <a:gd name="T4" fmla="*/ 8 w 37"/>
                  <a:gd name="T5" fmla="*/ 0 h 31"/>
                  <a:gd name="T6" fmla="*/ 14 w 37"/>
                  <a:gd name="T7" fmla="*/ 0 h 31"/>
                  <a:gd name="T8" fmla="*/ 18 w 37"/>
                  <a:gd name="T9" fmla="*/ 0 h 31"/>
                  <a:gd name="T10" fmla="*/ 21 w 37"/>
                  <a:gd name="T11" fmla="*/ 0 h 31"/>
                  <a:gd name="T12" fmla="*/ 23 w 37"/>
                  <a:gd name="T13" fmla="*/ 4 h 31"/>
                  <a:gd name="T14" fmla="*/ 25 w 37"/>
                  <a:gd name="T15" fmla="*/ 13 h 31"/>
                  <a:gd name="T16" fmla="*/ 27 w 37"/>
                  <a:gd name="T17" fmla="*/ 22 h 31"/>
                  <a:gd name="T18" fmla="*/ 31 w 37"/>
                  <a:gd name="T19" fmla="*/ 35 h 31"/>
                  <a:gd name="T20" fmla="*/ 27 w 37"/>
                  <a:gd name="T21" fmla="*/ 42 h 31"/>
                  <a:gd name="T22" fmla="*/ 21 w 37"/>
                  <a:gd name="T23" fmla="*/ 45 h 31"/>
                  <a:gd name="T24" fmla="*/ 14 w 37"/>
                  <a:gd name="T25" fmla="*/ 47 h 31"/>
                  <a:gd name="T26" fmla="*/ 8 w 37"/>
                  <a:gd name="T27" fmla="*/ 47 h 31"/>
                  <a:gd name="T28" fmla="*/ 2 w 37"/>
                  <a:gd name="T29" fmla="*/ 38 h 31"/>
                  <a:gd name="T30" fmla="*/ 2 w 37"/>
                  <a:gd name="T31" fmla="*/ 15 h 31"/>
                  <a:gd name="T32" fmla="*/ 0 w 37"/>
                  <a:gd name="T33" fmla="*/ 4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1"/>
                  <a:gd name="T53" fmla="*/ 37 w 37"/>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1">
                    <a:moveTo>
                      <a:pt x="0" y="4"/>
                    </a:moveTo>
                    <a:lnTo>
                      <a:pt x="4" y="2"/>
                    </a:lnTo>
                    <a:lnTo>
                      <a:pt x="8" y="0"/>
                    </a:lnTo>
                    <a:lnTo>
                      <a:pt x="14" y="0"/>
                    </a:lnTo>
                    <a:lnTo>
                      <a:pt x="20" y="0"/>
                    </a:lnTo>
                    <a:lnTo>
                      <a:pt x="26" y="0"/>
                    </a:lnTo>
                    <a:lnTo>
                      <a:pt x="28" y="4"/>
                    </a:lnTo>
                    <a:lnTo>
                      <a:pt x="30" y="8"/>
                    </a:lnTo>
                    <a:lnTo>
                      <a:pt x="32" y="14"/>
                    </a:lnTo>
                    <a:lnTo>
                      <a:pt x="36" y="22"/>
                    </a:lnTo>
                    <a:lnTo>
                      <a:pt x="32" y="26"/>
                    </a:lnTo>
                    <a:lnTo>
                      <a:pt x="26" y="28"/>
                    </a:lnTo>
                    <a:lnTo>
                      <a:pt x="14" y="30"/>
                    </a:lnTo>
                    <a:lnTo>
                      <a:pt x="8" y="30"/>
                    </a:lnTo>
                    <a:lnTo>
                      <a:pt x="2" y="24"/>
                    </a:lnTo>
                    <a:lnTo>
                      <a:pt x="2" y="10"/>
                    </a:lnTo>
                    <a:lnTo>
                      <a:pt x="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66" name="Freeform 334"/>
              <p:cNvSpPr>
                <a:spLocks/>
              </p:cNvSpPr>
              <p:nvPr/>
            </p:nvSpPr>
            <p:spPr bwMode="ltGray">
              <a:xfrm>
                <a:off x="2791" y="1823"/>
                <a:ext cx="63" cy="73"/>
              </a:xfrm>
              <a:custGeom>
                <a:avLst/>
                <a:gdLst>
                  <a:gd name="T0" fmla="*/ 40 w 63"/>
                  <a:gd name="T1" fmla="*/ 115 h 65"/>
                  <a:gd name="T2" fmla="*/ 40 w 63"/>
                  <a:gd name="T3" fmla="*/ 106 h 65"/>
                  <a:gd name="T4" fmla="*/ 44 w 63"/>
                  <a:gd name="T5" fmla="*/ 101 h 65"/>
                  <a:gd name="T6" fmla="*/ 50 w 63"/>
                  <a:gd name="T7" fmla="*/ 97 h 65"/>
                  <a:gd name="T8" fmla="*/ 56 w 63"/>
                  <a:gd name="T9" fmla="*/ 90 h 65"/>
                  <a:gd name="T10" fmla="*/ 62 w 63"/>
                  <a:gd name="T11" fmla="*/ 90 h 65"/>
                  <a:gd name="T12" fmla="*/ 60 w 63"/>
                  <a:gd name="T13" fmla="*/ 79 h 65"/>
                  <a:gd name="T14" fmla="*/ 60 w 63"/>
                  <a:gd name="T15" fmla="*/ 72 h 65"/>
                  <a:gd name="T16" fmla="*/ 62 w 63"/>
                  <a:gd name="T17" fmla="*/ 61 h 65"/>
                  <a:gd name="T18" fmla="*/ 60 w 63"/>
                  <a:gd name="T19" fmla="*/ 43 h 65"/>
                  <a:gd name="T20" fmla="*/ 60 w 63"/>
                  <a:gd name="T21" fmla="*/ 39 h 65"/>
                  <a:gd name="T22" fmla="*/ 58 w 63"/>
                  <a:gd name="T23" fmla="*/ 28 h 65"/>
                  <a:gd name="T24" fmla="*/ 52 w 63"/>
                  <a:gd name="T25" fmla="*/ 25 h 65"/>
                  <a:gd name="T26" fmla="*/ 48 w 63"/>
                  <a:gd name="T27" fmla="*/ 28 h 65"/>
                  <a:gd name="T28" fmla="*/ 42 w 63"/>
                  <a:gd name="T29" fmla="*/ 25 h 65"/>
                  <a:gd name="T30" fmla="*/ 38 w 63"/>
                  <a:gd name="T31" fmla="*/ 25 h 65"/>
                  <a:gd name="T32" fmla="*/ 30 w 63"/>
                  <a:gd name="T33" fmla="*/ 21 h 65"/>
                  <a:gd name="T34" fmla="*/ 18 w 63"/>
                  <a:gd name="T35" fmla="*/ 17 h 65"/>
                  <a:gd name="T36" fmla="*/ 12 w 63"/>
                  <a:gd name="T37" fmla="*/ 11 h 65"/>
                  <a:gd name="T38" fmla="*/ 6 w 63"/>
                  <a:gd name="T39" fmla="*/ 11 h 65"/>
                  <a:gd name="T40" fmla="*/ 2 w 63"/>
                  <a:gd name="T41" fmla="*/ 0 h 65"/>
                  <a:gd name="T42" fmla="*/ 0 w 63"/>
                  <a:gd name="T43" fmla="*/ 4 h 65"/>
                  <a:gd name="T44" fmla="*/ 34 w 63"/>
                  <a:gd name="T45" fmla="*/ 92 h 65"/>
                  <a:gd name="T46" fmla="*/ 36 w 63"/>
                  <a:gd name="T47" fmla="*/ 103 h 65"/>
                  <a:gd name="T48" fmla="*/ 36 w 63"/>
                  <a:gd name="T49" fmla="*/ 112 h 65"/>
                  <a:gd name="T50" fmla="*/ 40 w 63"/>
                  <a:gd name="T51" fmla="*/ 115 h 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3"/>
                  <a:gd name="T79" fmla="*/ 0 h 65"/>
                  <a:gd name="T80" fmla="*/ 63 w 63"/>
                  <a:gd name="T81" fmla="*/ 65 h 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3" h="65">
                    <a:moveTo>
                      <a:pt x="40" y="64"/>
                    </a:moveTo>
                    <a:lnTo>
                      <a:pt x="40" y="60"/>
                    </a:lnTo>
                    <a:lnTo>
                      <a:pt x="44" y="56"/>
                    </a:lnTo>
                    <a:lnTo>
                      <a:pt x="50" y="54"/>
                    </a:lnTo>
                    <a:lnTo>
                      <a:pt x="56" y="50"/>
                    </a:lnTo>
                    <a:lnTo>
                      <a:pt x="62" y="50"/>
                    </a:lnTo>
                    <a:lnTo>
                      <a:pt x="60" y="44"/>
                    </a:lnTo>
                    <a:lnTo>
                      <a:pt x="60" y="40"/>
                    </a:lnTo>
                    <a:lnTo>
                      <a:pt x="62" y="34"/>
                    </a:lnTo>
                    <a:lnTo>
                      <a:pt x="60" y="24"/>
                    </a:lnTo>
                    <a:lnTo>
                      <a:pt x="60" y="22"/>
                    </a:lnTo>
                    <a:lnTo>
                      <a:pt x="58" y="16"/>
                    </a:lnTo>
                    <a:lnTo>
                      <a:pt x="52" y="14"/>
                    </a:lnTo>
                    <a:lnTo>
                      <a:pt x="48" y="16"/>
                    </a:lnTo>
                    <a:lnTo>
                      <a:pt x="42" y="14"/>
                    </a:lnTo>
                    <a:lnTo>
                      <a:pt x="38" y="14"/>
                    </a:lnTo>
                    <a:lnTo>
                      <a:pt x="30" y="12"/>
                    </a:lnTo>
                    <a:lnTo>
                      <a:pt x="18" y="10"/>
                    </a:lnTo>
                    <a:lnTo>
                      <a:pt x="12" y="6"/>
                    </a:lnTo>
                    <a:lnTo>
                      <a:pt x="6" y="6"/>
                    </a:lnTo>
                    <a:lnTo>
                      <a:pt x="2" y="0"/>
                    </a:lnTo>
                    <a:lnTo>
                      <a:pt x="0" y="4"/>
                    </a:lnTo>
                    <a:lnTo>
                      <a:pt x="34" y="52"/>
                    </a:lnTo>
                    <a:lnTo>
                      <a:pt x="36" y="58"/>
                    </a:lnTo>
                    <a:lnTo>
                      <a:pt x="36" y="62"/>
                    </a:lnTo>
                    <a:lnTo>
                      <a:pt x="40" y="6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67" name="Freeform 335"/>
              <p:cNvSpPr>
                <a:spLocks/>
              </p:cNvSpPr>
              <p:nvPr/>
            </p:nvSpPr>
            <p:spPr bwMode="ltGray">
              <a:xfrm>
                <a:off x="2772" y="1810"/>
                <a:ext cx="71" cy="84"/>
              </a:xfrm>
              <a:custGeom>
                <a:avLst/>
                <a:gdLst>
                  <a:gd name="T0" fmla="*/ 51 w 73"/>
                  <a:gd name="T1" fmla="*/ 130 h 75"/>
                  <a:gd name="T2" fmla="*/ 50 w 73"/>
                  <a:gd name="T3" fmla="*/ 119 h 75"/>
                  <a:gd name="T4" fmla="*/ 49 w 73"/>
                  <a:gd name="T5" fmla="*/ 108 h 75"/>
                  <a:gd name="T6" fmla="*/ 18 w 73"/>
                  <a:gd name="T7" fmla="*/ 28 h 75"/>
                  <a:gd name="T8" fmla="*/ 18 w 73"/>
                  <a:gd name="T9" fmla="*/ 21 h 75"/>
                  <a:gd name="T10" fmla="*/ 23 w 73"/>
                  <a:gd name="T11" fmla="*/ 31 h 75"/>
                  <a:gd name="T12" fmla="*/ 27 w 73"/>
                  <a:gd name="T13" fmla="*/ 35 h 75"/>
                  <a:gd name="T14" fmla="*/ 43 w 73"/>
                  <a:gd name="T15" fmla="*/ 43 h 75"/>
                  <a:gd name="T16" fmla="*/ 52 w 73"/>
                  <a:gd name="T17" fmla="*/ 49 h 75"/>
                  <a:gd name="T18" fmla="*/ 60 w 73"/>
                  <a:gd name="T19" fmla="*/ 49 h 75"/>
                  <a:gd name="T20" fmla="*/ 62 w 73"/>
                  <a:gd name="T21" fmla="*/ 25 h 75"/>
                  <a:gd name="T22" fmla="*/ 50 w 73"/>
                  <a:gd name="T23" fmla="*/ 21 h 75"/>
                  <a:gd name="T24" fmla="*/ 41 w 73"/>
                  <a:gd name="T25" fmla="*/ 11 h 75"/>
                  <a:gd name="T26" fmla="*/ 37 w 73"/>
                  <a:gd name="T27" fmla="*/ 0 h 75"/>
                  <a:gd name="T28" fmla="*/ 18 w 73"/>
                  <a:gd name="T29" fmla="*/ 11 h 75"/>
                  <a:gd name="T30" fmla="*/ 12 w 73"/>
                  <a:gd name="T31" fmla="*/ 21 h 75"/>
                  <a:gd name="T32" fmla="*/ 0 w 73"/>
                  <a:gd name="T33" fmla="*/ 45 h 75"/>
                  <a:gd name="T34" fmla="*/ 2 w 73"/>
                  <a:gd name="T35" fmla="*/ 54 h 75"/>
                  <a:gd name="T36" fmla="*/ 0 w 73"/>
                  <a:gd name="T37" fmla="*/ 60 h 75"/>
                  <a:gd name="T38" fmla="*/ 6 w 73"/>
                  <a:gd name="T39" fmla="*/ 63 h 75"/>
                  <a:gd name="T40" fmla="*/ 10 w 73"/>
                  <a:gd name="T41" fmla="*/ 60 h 75"/>
                  <a:gd name="T42" fmla="*/ 10 w 73"/>
                  <a:gd name="T43" fmla="*/ 56 h 75"/>
                  <a:gd name="T44" fmla="*/ 21 w 73"/>
                  <a:gd name="T45" fmla="*/ 90 h 75"/>
                  <a:gd name="T46" fmla="*/ 25 w 73"/>
                  <a:gd name="T47" fmla="*/ 103 h 75"/>
                  <a:gd name="T48" fmla="*/ 31 w 73"/>
                  <a:gd name="T49" fmla="*/ 108 h 75"/>
                  <a:gd name="T50" fmla="*/ 39 w 73"/>
                  <a:gd name="T51" fmla="*/ 108 h 75"/>
                  <a:gd name="T52" fmla="*/ 47 w 73"/>
                  <a:gd name="T53" fmla="*/ 128 h 75"/>
                  <a:gd name="T54" fmla="*/ 51 w 73"/>
                  <a:gd name="T55" fmla="*/ 130 h 7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3"/>
                  <a:gd name="T85" fmla="*/ 0 h 75"/>
                  <a:gd name="T86" fmla="*/ 73 w 73"/>
                  <a:gd name="T87" fmla="*/ 75 h 7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3" h="75">
                    <a:moveTo>
                      <a:pt x="58" y="74"/>
                    </a:moveTo>
                    <a:lnTo>
                      <a:pt x="56" y="68"/>
                    </a:lnTo>
                    <a:lnTo>
                      <a:pt x="54" y="62"/>
                    </a:lnTo>
                    <a:lnTo>
                      <a:pt x="20" y="16"/>
                    </a:lnTo>
                    <a:lnTo>
                      <a:pt x="22" y="12"/>
                    </a:lnTo>
                    <a:lnTo>
                      <a:pt x="28" y="18"/>
                    </a:lnTo>
                    <a:lnTo>
                      <a:pt x="32" y="20"/>
                    </a:lnTo>
                    <a:lnTo>
                      <a:pt x="48" y="24"/>
                    </a:lnTo>
                    <a:lnTo>
                      <a:pt x="60" y="28"/>
                    </a:lnTo>
                    <a:lnTo>
                      <a:pt x="70" y="28"/>
                    </a:lnTo>
                    <a:lnTo>
                      <a:pt x="72" y="14"/>
                    </a:lnTo>
                    <a:lnTo>
                      <a:pt x="56" y="12"/>
                    </a:lnTo>
                    <a:lnTo>
                      <a:pt x="46" y="6"/>
                    </a:lnTo>
                    <a:lnTo>
                      <a:pt x="42" y="0"/>
                    </a:lnTo>
                    <a:lnTo>
                      <a:pt x="18" y="6"/>
                    </a:lnTo>
                    <a:lnTo>
                      <a:pt x="12" y="12"/>
                    </a:lnTo>
                    <a:lnTo>
                      <a:pt x="0" y="26"/>
                    </a:lnTo>
                    <a:lnTo>
                      <a:pt x="2" y="30"/>
                    </a:lnTo>
                    <a:lnTo>
                      <a:pt x="0" y="34"/>
                    </a:lnTo>
                    <a:lnTo>
                      <a:pt x="6" y="36"/>
                    </a:lnTo>
                    <a:lnTo>
                      <a:pt x="10" y="34"/>
                    </a:lnTo>
                    <a:lnTo>
                      <a:pt x="10" y="32"/>
                    </a:lnTo>
                    <a:lnTo>
                      <a:pt x="26" y="50"/>
                    </a:lnTo>
                    <a:lnTo>
                      <a:pt x="30" y="58"/>
                    </a:lnTo>
                    <a:lnTo>
                      <a:pt x="36" y="62"/>
                    </a:lnTo>
                    <a:lnTo>
                      <a:pt x="44" y="62"/>
                    </a:lnTo>
                    <a:lnTo>
                      <a:pt x="52" y="72"/>
                    </a:lnTo>
                    <a:lnTo>
                      <a:pt x="58" y="7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68" name="Freeform 336"/>
              <p:cNvSpPr>
                <a:spLocks/>
              </p:cNvSpPr>
              <p:nvPr/>
            </p:nvSpPr>
            <p:spPr bwMode="ltGray">
              <a:xfrm>
                <a:off x="2980" y="1774"/>
                <a:ext cx="39" cy="53"/>
              </a:xfrm>
              <a:custGeom>
                <a:avLst/>
                <a:gdLst>
                  <a:gd name="T0" fmla="*/ 2 w 39"/>
                  <a:gd name="T1" fmla="*/ 69 h 47"/>
                  <a:gd name="T2" fmla="*/ 4 w 39"/>
                  <a:gd name="T3" fmla="*/ 77 h 47"/>
                  <a:gd name="T4" fmla="*/ 10 w 39"/>
                  <a:gd name="T5" fmla="*/ 86 h 47"/>
                  <a:gd name="T6" fmla="*/ 20 w 39"/>
                  <a:gd name="T7" fmla="*/ 80 h 47"/>
                  <a:gd name="T8" fmla="*/ 28 w 39"/>
                  <a:gd name="T9" fmla="*/ 59 h 47"/>
                  <a:gd name="T10" fmla="*/ 38 w 39"/>
                  <a:gd name="T11" fmla="*/ 52 h 47"/>
                  <a:gd name="T12" fmla="*/ 28 w 39"/>
                  <a:gd name="T13" fmla="*/ 26 h 47"/>
                  <a:gd name="T14" fmla="*/ 10 w 39"/>
                  <a:gd name="T15" fmla="*/ 9 h 47"/>
                  <a:gd name="T16" fmla="*/ 0 w 39"/>
                  <a:gd name="T17" fmla="*/ 0 h 47"/>
                  <a:gd name="T18" fmla="*/ 2 w 39"/>
                  <a:gd name="T19" fmla="*/ 69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47"/>
                  <a:gd name="T32" fmla="*/ 39 w 39"/>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47">
                    <a:moveTo>
                      <a:pt x="2" y="38"/>
                    </a:moveTo>
                    <a:lnTo>
                      <a:pt x="4" y="42"/>
                    </a:lnTo>
                    <a:lnTo>
                      <a:pt x="10" y="46"/>
                    </a:lnTo>
                    <a:lnTo>
                      <a:pt x="20" y="44"/>
                    </a:lnTo>
                    <a:lnTo>
                      <a:pt x="28" y="32"/>
                    </a:lnTo>
                    <a:lnTo>
                      <a:pt x="38" y="28"/>
                    </a:lnTo>
                    <a:lnTo>
                      <a:pt x="28" y="14"/>
                    </a:lnTo>
                    <a:lnTo>
                      <a:pt x="10" y="4"/>
                    </a:lnTo>
                    <a:lnTo>
                      <a:pt x="0" y="0"/>
                    </a:lnTo>
                    <a:lnTo>
                      <a:pt x="2" y="3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69" name="Freeform 337"/>
              <p:cNvSpPr>
                <a:spLocks/>
              </p:cNvSpPr>
              <p:nvPr/>
            </p:nvSpPr>
            <p:spPr bwMode="ltGray">
              <a:xfrm>
                <a:off x="2809" y="1750"/>
                <a:ext cx="115" cy="79"/>
              </a:xfrm>
              <a:custGeom>
                <a:avLst/>
                <a:gdLst>
                  <a:gd name="T0" fmla="*/ 0 w 115"/>
                  <a:gd name="T1" fmla="*/ 78 h 71"/>
                  <a:gd name="T2" fmla="*/ 16 w 115"/>
                  <a:gd name="T3" fmla="*/ 62 h 71"/>
                  <a:gd name="T4" fmla="*/ 20 w 115"/>
                  <a:gd name="T5" fmla="*/ 45 h 71"/>
                  <a:gd name="T6" fmla="*/ 24 w 115"/>
                  <a:gd name="T7" fmla="*/ 45 h 71"/>
                  <a:gd name="T8" fmla="*/ 30 w 115"/>
                  <a:gd name="T9" fmla="*/ 37 h 71"/>
                  <a:gd name="T10" fmla="*/ 34 w 115"/>
                  <a:gd name="T11" fmla="*/ 37 h 71"/>
                  <a:gd name="T12" fmla="*/ 34 w 115"/>
                  <a:gd name="T13" fmla="*/ 20 h 71"/>
                  <a:gd name="T14" fmla="*/ 46 w 115"/>
                  <a:gd name="T15" fmla="*/ 16 h 71"/>
                  <a:gd name="T16" fmla="*/ 54 w 115"/>
                  <a:gd name="T17" fmla="*/ 16 h 71"/>
                  <a:gd name="T18" fmla="*/ 66 w 115"/>
                  <a:gd name="T19" fmla="*/ 0 h 71"/>
                  <a:gd name="T20" fmla="*/ 74 w 115"/>
                  <a:gd name="T21" fmla="*/ 2 h 71"/>
                  <a:gd name="T22" fmla="*/ 80 w 115"/>
                  <a:gd name="T23" fmla="*/ 16 h 71"/>
                  <a:gd name="T24" fmla="*/ 88 w 115"/>
                  <a:gd name="T25" fmla="*/ 2 h 71"/>
                  <a:gd name="T26" fmla="*/ 92 w 115"/>
                  <a:gd name="T27" fmla="*/ 13 h 71"/>
                  <a:gd name="T28" fmla="*/ 98 w 115"/>
                  <a:gd name="T29" fmla="*/ 13 h 71"/>
                  <a:gd name="T30" fmla="*/ 108 w 115"/>
                  <a:gd name="T31" fmla="*/ 13 h 71"/>
                  <a:gd name="T32" fmla="*/ 114 w 115"/>
                  <a:gd name="T33" fmla="*/ 20 h 71"/>
                  <a:gd name="T34" fmla="*/ 108 w 115"/>
                  <a:gd name="T35" fmla="*/ 30 h 71"/>
                  <a:gd name="T36" fmla="*/ 108 w 115"/>
                  <a:gd name="T37" fmla="*/ 37 h 71"/>
                  <a:gd name="T38" fmla="*/ 102 w 115"/>
                  <a:gd name="T39" fmla="*/ 45 h 71"/>
                  <a:gd name="T40" fmla="*/ 94 w 115"/>
                  <a:gd name="T41" fmla="*/ 51 h 71"/>
                  <a:gd name="T42" fmla="*/ 92 w 115"/>
                  <a:gd name="T43" fmla="*/ 62 h 71"/>
                  <a:gd name="T44" fmla="*/ 90 w 115"/>
                  <a:gd name="T45" fmla="*/ 72 h 71"/>
                  <a:gd name="T46" fmla="*/ 84 w 115"/>
                  <a:gd name="T47" fmla="*/ 78 h 71"/>
                  <a:gd name="T48" fmla="*/ 80 w 115"/>
                  <a:gd name="T49" fmla="*/ 81 h 71"/>
                  <a:gd name="T50" fmla="*/ 74 w 115"/>
                  <a:gd name="T51" fmla="*/ 92 h 71"/>
                  <a:gd name="T52" fmla="*/ 70 w 115"/>
                  <a:gd name="T53" fmla="*/ 92 h 71"/>
                  <a:gd name="T54" fmla="*/ 68 w 115"/>
                  <a:gd name="T55" fmla="*/ 92 h 71"/>
                  <a:gd name="T56" fmla="*/ 66 w 115"/>
                  <a:gd name="T57" fmla="*/ 89 h 71"/>
                  <a:gd name="T58" fmla="*/ 64 w 115"/>
                  <a:gd name="T59" fmla="*/ 92 h 71"/>
                  <a:gd name="T60" fmla="*/ 60 w 115"/>
                  <a:gd name="T61" fmla="*/ 99 h 71"/>
                  <a:gd name="T62" fmla="*/ 56 w 115"/>
                  <a:gd name="T63" fmla="*/ 99 h 71"/>
                  <a:gd name="T64" fmla="*/ 52 w 115"/>
                  <a:gd name="T65" fmla="*/ 96 h 71"/>
                  <a:gd name="T66" fmla="*/ 46 w 115"/>
                  <a:gd name="T67" fmla="*/ 102 h 71"/>
                  <a:gd name="T68" fmla="*/ 46 w 115"/>
                  <a:gd name="T69" fmla="*/ 111 h 71"/>
                  <a:gd name="T70" fmla="*/ 42 w 115"/>
                  <a:gd name="T71" fmla="*/ 120 h 71"/>
                  <a:gd name="T72" fmla="*/ 16 w 115"/>
                  <a:gd name="T73" fmla="*/ 109 h 71"/>
                  <a:gd name="T74" fmla="*/ 6 w 115"/>
                  <a:gd name="T75" fmla="*/ 102 h 71"/>
                  <a:gd name="T76" fmla="*/ 4 w 115"/>
                  <a:gd name="T77" fmla="*/ 89 h 71"/>
                  <a:gd name="T78" fmla="*/ 0 w 115"/>
                  <a:gd name="T79" fmla="*/ 78 h 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5"/>
                  <a:gd name="T121" fmla="*/ 0 h 71"/>
                  <a:gd name="T122" fmla="*/ 115 w 115"/>
                  <a:gd name="T123" fmla="*/ 71 h 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5" h="71">
                    <a:moveTo>
                      <a:pt x="0" y="46"/>
                    </a:moveTo>
                    <a:lnTo>
                      <a:pt x="16" y="36"/>
                    </a:lnTo>
                    <a:lnTo>
                      <a:pt x="20" y="26"/>
                    </a:lnTo>
                    <a:lnTo>
                      <a:pt x="24" y="26"/>
                    </a:lnTo>
                    <a:lnTo>
                      <a:pt x="30" y="22"/>
                    </a:lnTo>
                    <a:lnTo>
                      <a:pt x="34" y="22"/>
                    </a:lnTo>
                    <a:lnTo>
                      <a:pt x="34" y="12"/>
                    </a:lnTo>
                    <a:lnTo>
                      <a:pt x="46" y="10"/>
                    </a:lnTo>
                    <a:lnTo>
                      <a:pt x="54" y="10"/>
                    </a:lnTo>
                    <a:lnTo>
                      <a:pt x="66" y="0"/>
                    </a:lnTo>
                    <a:lnTo>
                      <a:pt x="74" y="2"/>
                    </a:lnTo>
                    <a:lnTo>
                      <a:pt x="80" y="10"/>
                    </a:lnTo>
                    <a:lnTo>
                      <a:pt x="88" y="2"/>
                    </a:lnTo>
                    <a:lnTo>
                      <a:pt x="92" y="8"/>
                    </a:lnTo>
                    <a:lnTo>
                      <a:pt x="98" y="8"/>
                    </a:lnTo>
                    <a:lnTo>
                      <a:pt x="108" y="8"/>
                    </a:lnTo>
                    <a:lnTo>
                      <a:pt x="114" y="12"/>
                    </a:lnTo>
                    <a:lnTo>
                      <a:pt x="108" y="18"/>
                    </a:lnTo>
                    <a:lnTo>
                      <a:pt x="108" y="22"/>
                    </a:lnTo>
                    <a:lnTo>
                      <a:pt x="102" y="26"/>
                    </a:lnTo>
                    <a:lnTo>
                      <a:pt x="94" y="30"/>
                    </a:lnTo>
                    <a:lnTo>
                      <a:pt x="92" y="36"/>
                    </a:lnTo>
                    <a:lnTo>
                      <a:pt x="90" y="42"/>
                    </a:lnTo>
                    <a:lnTo>
                      <a:pt x="84" y="46"/>
                    </a:lnTo>
                    <a:lnTo>
                      <a:pt x="80" y="48"/>
                    </a:lnTo>
                    <a:lnTo>
                      <a:pt x="74" y="54"/>
                    </a:lnTo>
                    <a:lnTo>
                      <a:pt x="70" y="54"/>
                    </a:lnTo>
                    <a:lnTo>
                      <a:pt x="68" y="54"/>
                    </a:lnTo>
                    <a:lnTo>
                      <a:pt x="66" y="52"/>
                    </a:lnTo>
                    <a:lnTo>
                      <a:pt x="64" y="54"/>
                    </a:lnTo>
                    <a:lnTo>
                      <a:pt x="60" y="58"/>
                    </a:lnTo>
                    <a:lnTo>
                      <a:pt x="56" y="58"/>
                    </a:lnTo>
                    <a:lnTo>
                      <a:pt x="52" y="56"/>
                    </a:lnTo>
                    <a:lnTo>
                      <a:pt x="46" y="60"/>
                    </a:lnTo>
                    <a:lnTo>
                      <a:pt x="46" y="66"/>
                    </a:lnTo>
                    <a:lnTo>
                      <a:pt x="42" y="70"/>
                    </a:lnTo>
                    <a:lnTo>
                      <a:pt x="16" y="64"/>
                    </a:lnTo>
                    <a:lnTo>
                      <a:pt x="6" y="60"/>
                    </a:lnTo>
                    <a:lnTo>
                      <a:pt x="4" y="52"/>
                    </a:lnTo>
                    <a:lnTo>
                      <a:pt x="0" y="4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70" name="Freeform 338"/>
              <p:cNvSpPr>
                <a:spLocks/>
              </p:cNvSpPr>
              <p:nvPr/>
            </p:nvSpPr>
            <p:spPr bwMode="ltGray">
              <a:xfrm>
                <a:off x="2906" y="1544"/>
                <a:ext cx="144" cy="140"/>
              </a:xfrm>
              <a:custGeom>
                <a:avLst/>
                <a:gdLst>
                  <a:gd name="T0" fmla="*/ 2 w 145"/>
                  <a:gd name="T1" fmla="*/ 122 h 125"/>
                  <a:gd name="T2" fmla="*/ 20 w 145"/>
                  <a:gd name="T3" fmla="*/ 114 h 125"/>
                  <a:gd name="T4" fmla="*/ 28 w 145"/>
                  <a:gd name="T5" fmla="*/ 101 h 125"/>
                  <a:gd name="T6" fmla="*/ 34 w 145"/>
                  <a:gd name="T7" fmla="*/ 77 h 125"/>
                  <a:gd name="T8" fmla="*/ 42 w 145"/>
                  <a:gd name="T9" fmla="*/ 60 h 125"/>
                  <a:gd name="T10" fmla="*/ 48 w 145"/>
                  <a:gd name="T11" fmla="*/ 43 h 125"/>
                  <a:gd name="T12" fmla="*/ 42 w 145"/>
                  <a:gd name="T13" fmla="*/ 21 h 125"/>
                  <a:gd name="T14" fmla="*/ 60 w 145"/>
                  <a:gd name="T15" fmla="*/ 0 h 125"/>
                  <a:gd name="T16" fmla="*/ 66 w 145"/>
                  <a:gd name="T17" fmla="*/ 11 h 125"/>
                  <a:gd name="T18" fmla="*/ 75 w 145"/>
                  <a:gd name="T19" fmla="*/ 17 h 125"/>
                  <a:gd name="T20" fmla="*/ 89 w 145"/>
                  <a:gd name="T21" fmla="*/ 21 h 125"/>
                  <a:gd name="T22" fmla="*/ 101 w 145"/>
                  <a:gd name="T23" fmla="*/ 21 h 125"/>
                  <a:gd name="T24" fmla="*/ 115 w 145"/>
                  <a:gd name="T25" fmla="*/ 21 h 125"/>
                  <a:gd name="T26" fmla="*/ 121 w 145"/>
                  <a:gd name="T27" fmla="*/ 43 h 125"/>
                  <a:gd name="T28" fmla="*/ 121 w 145"/>
                  <a:gd name="T29" fmla="*/ 63 h 125"/>
                  <a:gd name="T30" fmla="*/ 127 w 145"/>
                  <a:gd name="T31" fmla="*/ 84 h 125"/>
                  <a:gd name="T32" fmla="*/ 133 w 145"/>
                  <a:gd name="T33" fmla="*/ 92 h 125"/>
                  <a:gd name="T34" fmla="*/ 139 w 145"/>
                  <a:gd name="T35" fmla="*/ 103 h 125"/>
                  <a:gd name="T36" fmla="*/ 133 w 145"/>
                  <a:gd name="T37" fmla="*/ 119 h 125"/>
                  <a:gd name="T38" fmla="*/ 131 w 145"/>
                  <a:gd name="T39" fmla="*/ 137 h 125"/>
                  <a:gd name="T40" fmla="*/ 135 w 145"/>
                  <a:gd name="T41" fmla="*/ 161 h 125"/>
                  <a:gd name="T42" fmla="*/ 131 w 145"/>
                  <a:gd name="T43" fmla="*/ 174 h 125"/>
                  <a:gd name="T44" fmla="*/ 99 w 145"/>
                  <a:gd name="T45" fmla="*/ 184 h 125"/>
                  <a:gd name="T46" fmla="*/ 93 w 145"/>
                  <a:gd name="T47" fmla="*/ 184 h 125"/>
                  <a:gd name="T48" fmla="*/ 64 w 145"/>
                  <a:gd name="T49" fmla="*/ 190 h 125"/>
                  <a:gd name="T50" fmla="*/ 54 w 145"/>
                  <a:gd name="T51" fmla="*/ 197 h 125"/>
                  <a:gd name="T52" fmla="*/ 36 w 145"/>
                  <a:gd name="T53" fmla="*/ 206 h 125"/>
                  <a:gd name="T54" fmla="*/ 22 w 145"/>
                  <a:gd name="T55" fmla="*/ 206 h 125"/>
                  <a:gd name="T56" fmla="*/ 8 w 145"/>
                  <a:gd name="T57" fmla="*/ 220 h 125"/>
                  <a:gd name="T58" fmla="*/ 6 w 145"/>
                  <a:gd name="T59" fmla="*/ 206 h 125"/>
                  <a:gd name="T60" fmla="*/ 2 w 145"/>
                  <a:gd name="T61" fmla="*/ 195 h 125"/>
                  <a:gd name="T62" fmla="*/ 0 w 145"/>
                  <a:gd name="T63" fmla="*/ 184 h 125"/>
                  <a:gd name="T64" fmla="*/ 4 w 145"/>
                  <a:gd name="T65" fmla="*/ 170 h 125"/>
                  <a:gd name="T66" fmla="*/ 6 w 145"/>
                  <a:gd name="T67" fmla="*/ 144 h 125"/>
                  <a:gd name="T68" fmla="*/ 2 w 145"/>
                  <a:gd name="T69" fmla="*/ 122 h 1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5"/>
                  <a:gd name="T106" fmla="*/ 0 h 125"/>
                  <a:gd name="T107" fmla="*/ 145 w 145"/>
                  <a:gd name="T108" fmla="*/ 125 h 1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5" h="125">
                    <a:moveTo>
                      <a:pt x="2" y="70"/>
                    </a:moveTo>
                    <a:lnTo>
                      <a:pt x="20" y="64"/>
                    </a:lnTo>
                    <a:lnTo>
                      <a:pt x="28" y="56"/>
                    </a:lnTo>
                    <a:lnTo>
                      <a:pt x="34" y="44"/>
                    </a:lnTo>
                    <a:lnTo>
                      <a:pt x="42" y="34"/>
                    </a:lnTo>
                    <a:lnTo>
                      <a:pt x="48" y="24"/>
                    </a:lnTo>
                    <a:lnTo>
                      <a:pt x="42" y="12"/>
                    </a:lnTo>
                    <a:lnTo>
                      <a:pt x="60" y="0"/>
                    </a:lnTo>
                    <a:lnTo>
                      <a:pt x="66" y="6"/>
                    </a:lnTo>
                    <a:lnTo>
                      <a:pt x="80" y="10"/>
                    </a:lnTo>
                    <a:lnTo>
                      <a:pt x="94" y="12"/>
                    </a:lnTo>
                    <a:lnTo>
                      <a:pt x="106" y="12"/>
                    </a:lnTo>
                    <a:lnTo>
                      <a:pt x="120" y="12"/>
                    </a:lnTo>
                    <a:lnTo>
                      <a:pt x="126" y="24"/>
                    </a:lnTo>
                    <a:lnTo>
                      <a:pt x="126" y="36"/>
                    </a:lnTo>
                    <a:lnTo>
                      <a:pt x="132" y="48"/>
                    </a:lnTo>
                    <a:lnTo>
                      <a:pt x="138" y="52"/>
                    </a:lnTo>
                    <a:lnTo>
                      <a:pt x="144" y="58"/>
                    </a:lnTo>
                    <a:lnTo>
                      <a:pt x="138" y="68"/>
                    </a:lnTo>
                    <a:lnTo>
                      <a:pt x="136" y="78"/>
                    </a:lnTo>
                    <a:lnTo>
                      <a:pt x="140" y="92"/>
                    </a:lnTo>
                    <a:lnTo>
                      <a:pt x="136" y="98"/>
                    </a:lnTo>
                    <a:lnTo>
                      <a:pt x="104" y="104"/>
                    </a:lnTo>
                    <a:lnTo>
                      <a:pt x="98" y="104"/>
                    </a:lnTo>
                    <a:lnTo>
                      <a:pt x="64" y="108"/>
                    </a:lnTo>
                    <a:lnTo>
                      <a:pt x="54" y="112"/>
                    </a:lnTo>
                    <a:lnTo>
                      <a:pt x="36" y="116"/>
                    </a:lnTo>
                    <a:lnTo>
                      <a:pt x="22" y="116"/>
                    </a:lnTo>
                    <a:lnTo>
                      <a:pt x="8" y="124"/>
                    </a:lnTo>
                    <a:lnTo>
                      <a:pt x="6" y="116"/>
                    </a:lnTo>
                    <a:lnTo>
                      <a:pt x="2" y="110"/>
                    </a:lnTo>
                    <a:lnTo>
                      <a:pt x="0" y="104"/>
                    </a:lnTo>
                    <a:lnTo>
                      <a:pt x="4" y="96"/>
                    </a:lnTo>
                    <a:lnTo>
                      <a:pt x="6" y="82"/>
                    </a:lnTo>
                    <a:lnTo>
                      <a:pt x="2" y="7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71" name="Freeform 339"/>
              <p:cNvSpPr>
                <a:spLocks/>
              </p:cNvSpPr>
              <p:nvPr/>
            </p:nvSpPr>
            <p:spPr bwMode="ltGray">
              <a:xfrm>
                <a:off x="2895" y="1470"/>
                <a:ext cx="73" cy="44"/>
              </a:xfrm>
              <a:custGeom>
                <a:avLst/>
                <a:gdLst>
                  <a:gd name="T0" fmla="*/ 16 w 73"/>
                  <a:gd name="T1" fmla="*/ 67 h 39"/>
                  <a:gd name="T2" fmla="*/ 32 w 73"/>
                  <a:gd name="T3" fmla="*/ 47 h 39"/>
                  <a:gd name="T4" fmla="*/ 56 w 73"/>
                  <a:gd name="T5" fmla="*/ 70 h 39"/>
                  <a:gd name="T6" fmla="*/ 70 w 73"/>
                  <a:gd name="T7" fmla="*/ 52 h 39"/>
                  <a:gd name="T8" fmla="*/ 62 w 73"/>
                  <a:gd name="T9" fmla="*/ 33 h 39"/>
                  <a:gd name="T10" fmla="*/ 66 w 73"/>
                  <a:gd name="T11" fmla="*/ 14 h 39"/>
                  <a:gd name="T12" fmla="*/ 72 w 73"/>
                  <a:gd name="T13" fmla="*/ 2 h 39"/>
                  <a:gd name="T14" fmla="*/ 52 w 73"/>
                  <a:gd name="T15" fmla="*/ 2 h 39"/>
                  <a:gd name="T16" fmla="*/ 42 w 73"/>
                  <a:gd name="T17" fmla="*/ 0 h 39"/>
                  <a:gd name="T18" fmla="*/ 26 w 73"/>
                  <a:gd name="T19" fmla="*/ 9 h 39"/>
                  <a:gd name="T20" fmla="*/ 0 w 73"/>
                  <a:gd name="T21" fmla="*/ 23 h 39"/>
                  <a:gd name="T22" fmla="*/ 16 w 73"/>
                  <a:gd name="T23" fmla="*/ 67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39"/>
                  <a:gd name="T38" fmla="*/ 73 w 73"/>
                  <a:gd name="T39" fmla="*/ 39 h 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39">
                    <a:moveTo>
                      <a:pt x="16" y="36"/>
                    </a:moveTo>
                    <a:lnTo>
                      <a:pt x="32" y="26"/>
                    </a:lnTo>
                    <a:lnTo>
                      <a:pt x="56" y="38"/>
                    </a:lnTo>
                    <a:lnTo>
                      <a:pt x="70" y="28"/>
                    </a:lnTo>
                    <a:lnTo>
                      <a:pt x="62" y="18"/>
                    </a:lnTo>
                    <a:lnTo>
                      <a:pt x="66" y="8"/>
                    </a:lnTo>
                    <a:lnTo>
                      <a:pt x="72" y="2"/>
                    </a:lnTo>
                    <a:lnTo>
                      <a:pt x="52" y="2"/>
                    </a:lnTo>
                    <a:lnTo>
                      <a:pt x="42" y="0"/>
                    </a:lnTo>
                    <a:lnTo>
                      <a:pt x="26" y="4"/>
                    </a:lnTo>
                    <a:lnTo>
                      <a:pt x="0" y="12"/>
                    </a:lnTo>
                    <a:lnTo>
                      <a:pt x="16" y="3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72" name="Freeform 340"/>
              <p:cNvSpPr>
                <a:spLocks/>
              </p:cNvSpPr>
              <p:nvPr/>
            </p:nvSpPr>
            <p:spPr bwMode="ltGray">
              <a:xfrm>
                <a:off x="2861" y="1533"/>
                <a:ext cx="97" cy="92"/>
              </a:xfrm>
              <a:custGeom>
                <a:avLst/>
                <a:gdLst>
                  <a:gd name="T0" fmla="*/ 48 w 97"/>
                  <a:gd name="T1" fmla="*/ 137 h 83"/>
                  <a:gd name="T2" fmla="*/ 64 w 97"/>
                  <a:gd name="T3" fmla="*/ 124 h 83"/>
                  <a:gd name="T4" fmla="*/ 74 w 97"/>
                  <a:gd name="T5" fmla="*/ 111 h 83"/>
                  <a:gd name="T6" fmla="*/ 80 w 97"/>
                  <a:gd name="T7" fmla="*/ 88 h 83"/>
                  <a:gd name="T8" fmla="*/ 88 w 97"/>
                  <a:gd name="T9" fmla="*/ 78 h 83"/>
                  <a:gd name="T10" fmla="*/ 96 w 97"/>
                  <a:gd name="T11" fmla="*/ 58 h 83"/>
                  <a:gd name="T12" fmla="*/ 90 w 97"/>
                  <a:gd name="T13" fmla="*/ 37 h 83"/>
                  <a:gd name="T14" fmla="*/ 72 w 97"/>
                  <a:gd name="T15" fmla="*/ 4 h 83"/>
                  <a:gd name="T16" fmla="*/ 50 w 97"/>
                  <a:gd name="T17" fmla="*/ 0 h 83"/>
                  <a:gd name="T18" fmla="*/ 40 w 97"/>
                  <a:gd name="T19" fmla="*/ 4 h 83"/>
                  <a:gd name="T20" fmla="*/ 28 w 97"/>
                  <a:gd name="T21" fmla="*/ 11 h 83"/>
                  <a:gd name="T22" fmla="*/ 16 w 97"/>
                  <a:gd name="T23" fmla="*/ 11 h 83"/>
                  <a:gd name="T24" fmla="*/ 0 w 97"/>
                  <a:gd name="T25" fmla="*/ 30 h 83"/>
                  <a:gd name="T26" fmla="*/ 4 w 97"/>
                  <a:gd name="T27" fmla="*/ 80 h 83"/>
                  <a:gd name="T28" fmla="*/ 2 w 97"/>
                  <a:gd name="T29" fmla="*/ 103 h 83"/>
                  <a:gd name="T30" fmla="*/ 42 w 97"/>
                  <a:gd name="T31" fmla="*/ 109 h 83"/>
                  <a:gd name="T32" fmla="*/ 48 w 97"/>
                  <a:gd name="T33" fmla="*/ 137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83"/>
                  <a:gd name="T53" fmla="*/ 97 w 97"/>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83">
                    <a:moveTo>
                      <a:pt x="48" y="82"/>
                    </a:moveTo>
                    <a:lnTo>
                      <a:pt x="64" y="74"/>
                    </a:lnTo>
                    <a:lnTo>
                      <a:pt x="74" y="66"/>
                    </a:lnTo>
                    <a:lnTo>
                      <a:pt x="80" y="52"/>
                    </a:lnTo>
                    <a:lnTo>
                      <a:pt x="88" y="46"/>
                    </a:lnTo>
                    <a:lnTo>
                      <a:pt x="96" y="34"/>
                    </a:lnTo>
                    <a:lnTo>
                      <a:pt x="90" y="22"/>
                    </a:lnTo>
                    <a:lnTo>
                      <a:pt x="72" y="4"/>
                    </a:lnTo>
                    <a:lnTo>
                      <a:pt x="50" y="0"/>
                    </a:lnTo>
                    <a:lnTo>
                      <a:pt x="40" y="4"/>
                    </a:lnTo>
                    <a:lnTo>
                      <a:pt x="28" y="6"/>
                    </a:lnTo>
                    <a:lnTo>
                      <a:pt x="16" y="6"/>
                    </a:lnTo>
                    <a:lnTo>
                      <a:pt x="0" y="18"/>
                    </a:lnTo>
                    <a:lnTo>
                      <a:pt x="4" y="48"/>
                    </a:lnTo>
                    <a:lnTo>
                      <a:pt x="2" y="62"/>
                    </a:lnTo>
                    <a:lnTo>
                      <a:pt x="42" y="64"/>
                    </a:lnTo>
                    <a:lnTo>
                      <a:pt x="48" y="8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73" name="Freeform 341"/>
              <p:cNvSpPr>
                <a:spLocks/>
              </p:cNvSpPr>
              <p:nvPr/>
            </p:nvSpPr>
            <p:spPr bwMode="ltGray">
              <a:xfrm>
                <a:off x="2901" y="1499"/>
                <a:ext cx="68" cy="59"/>
              </a:xfrm>
              <a:custGeom>
                <a:avLst/>
                <a:gdLst>
                  <a:gd name="T0" fmla="*/ 0 w 69"/>
                  <a:gd name="T1" fmla="*/ 58 h 53"/>
                  <a:gd name="T2" fmla="*/ 10 w 69"/>
                  <a:gd name="T3" fmla="*/ 51 h 53"/>
                  <a:gd name="T4" fmla="*/ 34 w 69"/>
                  <a:gd name="T5" fmla="*/ 58 h 53"/>
                  <a:gd name="T6" fmla="*/ 45 w 69"/>
                  <a:gd name="T7" fmla="*/ 89 h 53"/>
                  <a:gd name="T8" fmla="*/ 59 w 69"/>
                  <a:gd name="T9" fmla="*/ 69 h 53"/>
                  <a:gd name="T10" fmla="*/ 63 w 69"/>
                  <a:gd name="T11" fmla="*/ 48 h 53"/>
                  <a:gd name="T12" fmla="*/ 45 w 69"/>
                  <a:gd name="T13" fmla="*/ 16 h 53"/>
                  <a:gd name="T14" fmla="*/ 24 w 69"/>
                  <a:gd name="T15" fmla="*/ 0 h 53"/>
                  <a:gd name="T16" fmla="*/ 8 w 69"/>
                  <a:gd name="T17" fmla="*/ 16 h 53"/>
                  <a:gd name="T18" fmla="*/ 0 w 69"/>
                  <a:gd name="T19" fmla="*/ 58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53"/>
                  <a:gd name="T32" fmla="*/ 69 w 69"/>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53">
                    <a:moveTo>
                      <a:pt x="0" y="34"/>
                    </a:moveTo>
                    <a:lnTo>
                      <a:pt x="10" y="30"/>
                    </a:lnTo>
                    <a:lnTo>
                      <a:pt x="34" y="34"/>
                    </a:lnTo>
                    <a:lnTo>
                      <a:pt x="50" y="52"/>
                    </a:lnTo>
                    <a:lnTo>
                      <a:pt x="64" y="40"/>
                    </a:lnTo>
                    <a:lnTo>
                      <a:pt x="68" y="28"/>
                    </a:lnTo>
                    <a:lnTo>
                      <a:pt x="50" y="10"/>
                    </a:lnTo>
                    <a:lnTo>
                      <a:pt x="24" y="0"/>
                    </a:lnTo>
                    <a:lnTo>
                      <a:pt x="8" y="10"/>
                    </a:lnTo>
                    <a:lnTo>
                      <a:pt x="0" y="3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74" name="Freeform 342"/>
              <p:cNvSpPr>
                <a:spLocks/>
              </p:cNvSpPr>
              <p:nvPr/>
            </p:nvSpPr>
            <p:spPr bwMode="ltGray">
              <a:xfrm>
                <a:off x="2897" y="1638"/>
                <a:ext cx="273" cy="218"/>
              </a:xfrm>
              <a:custGeom>
                <a:avLst/>
                <a:gdLst>
                  <a:gd name="T0" fmla="*/ 222 w 275"/>
                  <a:gd name="T1" fmla="*/ 230 h 195"/>
                  <a:gd name="T2" fmla="*/ 224 w 275"/>
                  <a:gd name="T3" fmla="*/ 221 h 195"/>
                  <a:gd name="T4" fmla="*/ 232 w 275"/>
                  <a:gd name="T5" fmla="*/ 210 h 195"/>
                  <a:gd name="T6" fmla="*/ 248 w 275"/>
                  <a:gd name="T7" fmla="*/ 216 h 195"/>
                  <a:gd name="T8" fmla="*/ 258 w 275"/>
                  <a:gd name="T9" fmla="*/ 212 h 195"/>
                  <a:gd name="T10" fmla="*/ 258 w 275"/>
                  <a:gd name="T11" fmla="*/ 192 h 195"/>
                  <a:gd name="T12" fmla="*/ 264 w 275"/>
                  <a:gd name="T13" fmla="*/ 163 h 195"/>
                  <a:gd name="T14" fmla="*/ 260 w 275"/>
                  <a:gd name="T15" fmla="*/ 150 h 195"/>
                  <a:gd name="T16" fmla="*/ 242 w 275"/>
                  <a:gd name="T17" fmla="*/ 135 h 195"/>
                  <a:gd name="T18" fmla="*/ 236 w 275"/>
                  <a:gd name="T19" fmla="*/ 119 h 195"/>
                  <a:gd name="T20" fmla="*/ 230 w 275"/>
                  <a:gd name="T21" fmla="*/ 119 h 195"/>
                  <a:gd name="T22" fmla="*/ 224 w 275"/>
                  <a:gd name="T23" fmla="*/ 94 h 195"/>
                  <a:gd name="T24" fmla="*/ 218 w 275"/>
                  <a:gd name="T25" fmla="*/ 76 h 195"/>
                  <a:gd name="T26" fmla="*/ 214 w 275"/>
                  <a:gd name="T27" fmla="*/ 56 h 195"/>
                  <a:gd name="T28" fmla="*/ 204 w 275"/>
                  <a:gd name="T29" fmla="*/ 53 h 195"/>
                  <a:gd name="T30" fmla="*/ 197 w 275"/>
                  <a:gd name="T31" fmla="*/ 31 h 195"/>
                  <a:gd name="T32" fmla="*/ 189 w 275"/>
                  <a:gd name="T33" fmla="*/ 25 h 195"/>
                  <a:gd name="T34" fmla="*/ 175 w 275"/>
                  <a:gd name="T35" fmla="*/ 0 h 195"/>
                  <a:gd name="T36" fmla="*/ 161 w 275"/>
                  <a:gd name="T37" fmla="*/ 0 h 195"/>
                  <a:gd name="T38" fmla="*/ 143 w 275"/>
                  <a:gd name="T39" fmla="*/ 11 h 195"/>
                  <a:gd name="T40" fmla="*/ 139 w 275"/>
                  <a:gd name="T41" fmla="*/ 25 h 195"/>
                  <a:gd name="T42" fmla="*/ 113 w 275"/>
                  <a:gd name="T43" fmla="*/ 35 h 195"/>
                  <a:gd name="T44" fmla="*/ 69 w 275"/>
                  <a:gd name="T45" fmla="*/ 39 h 195"/>
                  <a:gd name="T46" fmla="*/ 64 w 275"/>
                  <a:gd name="T47" fmla="*/ 49 h 195"/>
                  <a:gd name="T48" fmla="*/ 48 w 275"/>
                  <a:gd name="T49" fmla="*/ 56 h 195"/>
                  <a:gd name="T50" fmla="*/ 30 w 275"/>
                  <a:gd name="T51" fmla="*/ 56 h 195"/>
                  <a:gd name="T52" fmla="*/ 18 w 275"/>
                  <a:gd name="T53" fmla="*/ 66 h 195"/>
                  <a:gd name="T54" fmla="*/ 20 w 275"/>
                  <a:gd name="T55" fmla="*/ 87 h 195"/>
                  <a:gd name="T56" fmla="*/ 18 w 275"/>
                  <a:gd name="T57" fmla="*/ 105 h 195"/>
                  <a:gd name="T58" fmla="*/ 8 w 275"/>
                  <a:gd name="T59" fmla="*/ 111 h 195"/>
                  <a:gd name="T60" fmla="*/ 2 w 275"/>
                  <a:gd name="T61" fmla="*/ 119 h 195"/>
                  <a:gd name="T62" fmla="*/ 0 w 275"/>
                  <a:gd name="T63" fmla="*/ 163 h 195"/>
                  <a:gd name="T64" fmla="*/ 0 w 275"/>
                  <a:gd name="T65" fmla="*/ 187 h 195"/>
                  <a:gd name="T66" fmla="*/ 6 w 275"/>
                  <a:gd name="T67" fmla="*/ 197 h 195"/>
                  <a:gd name="T68" fmla="*/ 22 w 275"/>
                  <a:gd name="T69" fmla="*/ 197 h 195"/>
                  <a:gd name="T70" fmla="*/ 38 w 275"/>
                  <a:gd name="T71" fmla="*/ 212 h 195"/>
                  <a:gd name="T72" fmla="*/ 50 w 275"/>
                  <a:gd name="T73" fmla="*/ 202 h 195"/>
                  <a:gd name="T74" fmla="*/ 58 w 275"/>
                  <a:gd name="T75" fmla="*/ 187 h 195"/>
                  <a:gd name="T76" fmla="*/ 68 w 275"/>
                  <a:gd name="T77" fmla="*/ 187 h 195"/>
                  <a:gd name="T78" fmla="*/ 68 w 275"/>
                  <a:gd name="T79" fmla="*/ 197 h 195"/>
                  <a:gd name="T80" fmla="*/ 73 w 275"/>
                  <a:gd name="T81" fmla="*/ 210 h 195"/>
                  <a:gd name="T82" fmla="*/ 79 w 275"/>
                  <a:gd name="T83" fmla="*/ 216 h 195"/>
                  <a:gd name="T84" fmla="*/ 89 w 275"/>
                  <a:gd name="T85" fmla="*/ 221 h 195"/>
                  <a:gd name="T86" fmla="*/ 105 w 275"/>
                  <a:gd name="T87" fmla="*/ 246 h 195"/>
                  <a:gd name="T88" fmla="*/ 115 w 275"/>
                  <a:gd name="T89" fmla="*/ 263 h 195"/>
                  <a:gd name="T90" fmla="*/ 137 w 275"/>
                  <a:gd name="T91" fmla="*/ 257 h 195"/>
                  <a:gd name="T92" fmla="*/ 145 w 275"/>
                  <a:gd name="T93" fmla="*/ 294 h 195"/>
                  <a:gd name="T94" fmla="*/ 159 w 275"/>
                  <a:gd name="T95" fmla="*/ 331 h 195"/>
                  <a:gd name="T96" fmla="*/ 175 w 275"/>
                  <a:gd name="T97" fmla="*/ 340 h 195"/>
                  <a:gd name="T98" fmla="*/ 201 w 275"/>
                  <a:gd name="T99" fmla="*/ 310 h 195"/>
                  <a:gd name="T100" fmla="*/ 185 w 275"/>
                  <a:gd name="T101" fmla="*/ 291 h 195"/>
                  <a:gd name="T102" fmla="*/ 175 w 275"/>
                  <a:gd name="T103" fmla="*/ 265 h 195"/>
                  <a:gd name="T104" fmla="*/ 197 w 275"/>
                  <a:gd name="T105" fmla="*/ 248 h 195"/>
                  <a:gd name="T106" fmla="*/ 222 w 275"/>
                  <a:gd name="T107" fmla="*/ 230 h 1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75"/>
                  <a:gd name="T163" fmla="*/ 0 h 195"/>
                  <a:gd name="T164" fmla="*/ 275 w 275"/>
                  <a:gd name="T165" fmla="*/ 195 h 1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75" h="195">
                    <a:moveTo>
                      <a:pt x="232" y="132"/>
                    </a:moveTo>
                    <a:lnTo>
                      <a:pt x="234" y="126"/>
                    </a:lnTo>
                    <a:lnTo>
                      <a:pt x="242" y="120"/>
                    </a:lnTo>
                    <a:lnTo>
                      <a:pt x="258" y="124"/>
                    </a:lnTo>
                    <a:lnTo>
                      <a:pt x="268" y="122"/>
                    </a:lnTo>
                    <a:lnTo>
                      <a:pt x="268" y="110"/>
                    </a:lnTo>
                    <a:lnTo>
                      <a:pt x="274" y="94"/>
                    </a:lnTo>
                    <a:lnTo>
                      <a:pt x="270" y="86"/>
                    </a:lnTo>
                    <a:lnTo>
                      <a:pt x="252" y="78"/>
                    </a:lnTo>
                    <a:lnTo>
                      <a:pt x="246" y="68"/>
                    </a:lnTo>
                    <a:lnTo>
                      <a:pt x="240" y="68"/>
                    </a:lnTo>
                    <a:lnTo>
                      <a:pt x="234" y="54"/>
                    </a:lnTo>
                    <a:lnTo>
                      <a:pt x="228" y="44"/>
                    </a:lnTo>
                    <a:lnTo>
                      <a:pt x="224" y="32"/>
                    </a:lnTo>
                    <a:lnTo>
                      <a:pt x="212" y="30"/>
                    </a:lnTo>
                    <a:lnTo>
                      <a:pt x="202" y="18"/>
                    </a:lnTo>
                    <a:lnTo>
                      <a:pt x="194" y="14"/>
                    </a:lnTo>
                    <a:lnTo>
                      <a:pt x="180" y="0"/>
                    </a:lnTo>
                    <a:lnTo>
                      <a:pt x="166" y="0"/>
                    </a:lnTo>
                    <a:lnTo>
                      <a:pt x="148" y="6"/>
                    </a:lnTo>
                    <a:lnTo>
                      <a:pt x="144" y="14"/>
                    </a:lnTo>
                    <a:lnTo>
                      <a:pt x="118" y="20"/>
                    </a:lnTo>
                    <a:lnTo>
                      <a:pt x="74" y="22"/>
                    </a:lnTo>
                    <a:lnTo>
                      <a:pt x="64" y="28"/>
                    </a:lnTo>
                    <a:lnTo>
                      <a:pt x="48" y="32"/>
                    </a:lnTo>
                    <a:lnTo>
                      <a:pt x="30" y="32"/>
                    </a:lnTo>
                    <a:lnTo>
                      <a:pt x="18" y="38"/>
                    </a:lnTo>
                    <a:lnTo>
                      <a:pt x="20" y="50"/>
                    </a:lnTo>
                    <a:lnTo>
                      <a:pt x="18" y="60"/>
                    </a:lnTo>
                    <a:lnTo>
                      <a:pt x="8" y="64"/>
                    </a:lnTo>
                    <a:lnTo>
                      <a:pt x="2" y="68"/>
                    </a:lnTo>
                    <a:lnTo>
                      <a:pt x="0" y="94"/>
                    </a:lnTo>
                    <a:lnTo>
                      <a:pt x="0" y="106"/>
                    </a:lnTo>
                    <a:lnTo>
                      <a:pt x="6" y="112"/>
                    </a:lnTo>
                    <a:lnTo>
                      <a:pt x="22" y="112"/>
                    </a:lnTo>
                    <a:lnTo>
                      <a:pt x="38" y="122"/>
                    </a:lnTo>
                    <a:lnTo>
                      <a:pt x="50" y="116"/>
                    </a:lnTo>
                    <a:lnTo>
                      <a:pt x="58" y="106"/>
                    </a:lnTo>
                    <a:lnTo>
                      <a:pt x="68" y="106"/>
                    </a:lnTo>
                    <a:lnTo>
                      <a:pt x="70" y="112"/>
                    </a:lnTo>
                    <a:lnTo>
                      <a:pt x="78" y="120"/>
                    </a:lnTo>
                    <a:lnTo>
                      <a:pt x="84" y="124"/>
                    </a:lnTo>
                    <a:lnTo>
                      <a:pt x="94" y="126"/>
                    </a:lnTo>
                    <a:lnTo>
                      <a:pt x="110" y="140"/>
                    </a:lnTo>
                    <a:lnTo>
                      <a:pt x="120" y="150"/>
                    </a:lnTo>
                    <a:lnTo>
                      <a:pt x="142" y="148"/>
                    </a:lnTo>
                    <a:lnTo>
                      <a:pt x="150" y="168"/>
                    </a:lnTo>
                    <a:lnTo>
                      <a:pt x="164" y="190"/>
                    </a:lnTo>
                    <a:lnTo>
                      <a:pt x="180" y="194"/>
                    </a:lnTo>
                    <a:lnTo>
                      <a:pt x="206" y="178"/>
                    </a:lnTo>
                    <a:lnTo>
                      <a:pt x="190" y="166"/>
                    </a:lnTo>
                    <a:lnTo>
                      <a:pt x="180" y="152"/>
                    </a:lnTo>
                    <a:lnTo>
                      <a:pt x="202" y="142"/>
                    </a:lnTo>
                    <a:lnTo>
                      <a:pt x="232" y="13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75" name="Freeform 343"/>
              <p:cNvSpPr>
                <a:spLocks/>
              </p:cNvSpPr>
              <p:nvPr/>
            </p:nvSpPr>
            <p:spPr bwMode="ltGray">
              <a:xfrm>
                <a:off x="3190" y="1883"/>
                <a:ext cx="106" cy="59"/>
              </a:xfrm>
              <a:custGeom>
                <a:avLst/>
                <a:gdLst>
                  <a:gd name="T0" fmla="*/ 101 w 107"/>
                  <a:gd name="T1" fmla="*/ 62 h 53"/>
                  <a:gd name="T2" fmla="*/ 84 w 107"/>
                  <a:gd name="T3" fmla="*/ 45 h 53"/>
                  <a:gd name="T4" fmla="*/ 71 w 107"/>
                  <a:gd name="T5" fmla="*/ 32 h 53"/>
                  <a:gd name="T6" fmla="*/ 62 w 107"/>
                  <a:gd name="T7" fmla="*/ 14 h 53"/>
                  <a:gd name="T8" fmla="*/ 53 w 107"/>
                  <a:gd name="T9" fmla="*/ 0 h 53"/>
                  <a:gd name="T10" fmla="*/ 53 w 107"/>
                  <a:gd name="T11" fmla="*/ 24 h 53"/>
                  <a:gd name="T12" fmla="*/ 52 w 107"/>
                  <a:gd name="T13" fmla="*/ 29 h 53"/>
                  <a:gd name="T14" fmla="*/ 45 w 107"/>
                  <a:gd name="T15" fmla="*/ 29 h 53"/>
                  <a:gd name="T16" fmla="*/ 39 w 107"/>
                  <a:gd name="T17" fmla="*/ 14 h 53"/>
                  <a:gd name="T18" fmla="*/ 28 w 107"/>
                  <a:gd name="T19" fmla="*/ 14 h 53"/>
                  <a:gd name="T20" fmla="*/ 20 w 107"/>
                  <a:gd name="T21" fmla="*/ 14 h 53"/>
                  <a:gd name="T22" fmla="*/ 9 w 107"/>
                  <a:gd name="T23" fmla="*/ 12 h 53"/>
                  <a:gd name="T24" fmla="*/ 0 w 107"/>
                  <a:gd name="T25" fmla="*/ 27 h 53"/>
                  <a:gd name="T26" fmla="*/ 13 w 107"/>
                  <a:gd name="T27" fmla="*/ 45 h 53"/>
                  <a:gd name="T28" fmla="*/ 33 w 107"/>
                  <a:gd name="T29" fmla="*/ 80 h 53"/>
                  <a:gd name="T30" fmla="*/ 45 w 107"/>
                  <a:gd name="T31" fmla="*/ 89 h 53"/>
                  <a:gd name="T32" fmla="*/ 53 w 107"/>
                  <a:gd name="T33" fmla="*/ 85 h 53"/>
                  <a:gd name="T34" fmla="*/ 53 w 107"/>
                  <a:gd name="T35" fmla="*/ 65 h 53"/>
                  <a:gd name="T36" fmla="*/ 64 w 107"/>
                  <a:gd name="T37" fmla="*/ 65 h 53"/>
                  <a:gd name="T38" fmla="*/ 77 w 107"/>
                  <a:gd name="T39" fmla="*/ 73 h 53"/>
                  <a:gd name="T40" fmla="*/ 84 w 107"/>
                  <a:gd name="T41" fmla="*/ 72 h 53"/>
                  <a:gd name="T42" fmla="*/ 101 w 107"/>
                  <a:gd name="T43" fmla="*/ 62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7"/>
                  <a:gd name="T67" fmla="*/ 0 h 53"/>
                  <a:gd name="T68" fmla="*/ 107 w 107"/>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7" h="53">
                    <a:moveTo>
                      <a:pt x="106" y="36"/>
                    </a:moveTo>
                    <a:lnTo>
                      <a:pt x="89" y="26"/>
                    </a:lnTo>
                    <a:lnTo>
                      <a:pt x="76" y="19"/>
                    </a:lnTo>
                    <a:lnTo>
                      <a:pt x="67" y="9"/>
                    </a:lnTo>
                    <a:lnTo>
                      <a:pt x="58" y="0"/>
                    </a:lnTo>
                    <a:lnTo>
                      <a:pt x="58" y="14"/>
                    </a:lnTo>
                    <a:lnTo>
                      <a:pt x="52" y="17"/>
                    </a:lnTo>
                    <a:lnTo>
                      <a:pt x="45" y="17"/>
                    </a:lnTo>
                    <a:lnTo>
                      <a:pt x="39" y="9"/>
                    </a:lnTo>
                    <a:lnTo>
                      <a:pt x="28" y="9"/>
                    </a:lnTo>
                    <a:lnTo>
                      <a:pt x="20" y="9"/>
                    </a:lnTo>
                    <a:lnTo>
                      <a:pt x="9" y="7"/>
                    </a:lnTo>
                    <a:lnTo>
                      <a:pt x="0" y="16"/>
                    </a:lnTo>
                    <a:lnTo>
                      <a:pt x="13" y="26"/>
                    </a:lnTo>
                    <a:lnTo>
                      <a:pt x="33" y="47"/>
                    </a:lnTo>
                    <a:lnTo>
                      <a:pt x="45" y="52"/>
                    </a:lnTo>
                    <a:lnTo>
                      <a:pt x="54" y="49"/>
                    </a:lnTo>
                    <a:lnTo>
                      <a:pt x="58" y="38"/>
                    </a:lnTo>
                    <a:lnTo>
                      <a:pt x="69" y="38"/>
                    </a:lnTo>
                    <a:lnTo>
                      <a:pt x="82" y="43"/>
                    </a:lnTo>
                    <a:lnTo>
                      <a:pt x="89" y="42"/>
                    </a:lnTo>
                    <a:lnTo>
                      <a:pt x="106" y="3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76" name="Freeform 344"/>
              <p:cNvSpPr>
                <a:spLocks/>
              </p:cNvSpPr>
              <p:nvPr/>
            </p:nvSpPr>
            <p:spPr bwMode="ltGray">
              <a:xfrm>
                <a:off x="3189" y="1882"/>
                <a:ext cx="114" cy="68"/>
              </a:xfrm>
              <a:custGeom>
                <a:avLst/>
                <a:gdLst>
                  <a:gd name="T0" fmla="*/ 109 w 115"/>
                  <a:gd name="T1" fmla="*/ 72 h 61"/>
                  <a:gd name="T2" fmla="*/ 91 w 115"/>
                  <a:gd name="T3" fmla="*/ 51 h 61"/>
                  <a:gd name="T4" fmla="*/ 77 w 115"/>
                  <a:gd name="T5" fmla="*/ 39 h 61"/>
                  <a:gd name="T6" fmla="*/ 67 w 115"/>
                  <a:gd name="T7" fmla="*/ 16 h 61"/>
                  <a:gd name="T8" fmla="*/ 57 w 115"/>
                  <a:gd name="T9" fmla="*/ 0 h 61"/>
                  <a:gd name="T10" fmla="*/ 57 w 115"/>
                  <a:gd name="T11" fmla="*/ 28 h 61"/>
                  <a:gd name="T12" fmla="*/ 56 w 115"/>
                  <a:gd name="T13" fmla="*/ 35 h 61"/>
                  <a:gd name="T14" fmla="*/ 48 w 115"/>
                  <a:gd name="T15" fmla="*/ 35 h 61"/>
                  <a:gd name="T16" fmla="*/ 42 w 115"/>
                  <a:gd name="T17" fmla="*/ 16 h 61"/>
                  <a:gd name="T18" fmla="*/ 30 w 115"/>
                  <a:gd name="T19" fmla="*/ 16 h 61"/>
                  <a:gd name="T20" fmla="*/ 22 w 115"/>
                  <a:gd name="T21" fmla="*/ 16 h 61"/>
                  <a:gd name="T22" fmla="*/ 10 w 115"/>
                  <a:gd name="T23" fmla="*/ 13 h 61"/>
                  <a:gd name="T24" fmla="*/ 0 w 115"/>
                  <a:gd name="T25" fmla="*/ 31 h 61"/>
                  <a:gd name="T26" fmla="*/ 14 w 115"/>
                  <a:gd name="T27" fmla="*/ 51 h 61"/>
                  <a:gd name="T28" fmla="*/ 36 w 115"/>
                  <a:gd name="T29" fmla="*/ 94 h 61"/>
                  <a:gd name="T30" fmla="*/ 48 w 115"/>
                  <a:gd name="T31" fmla="*/ 105 h 61"/>
                  <a:gd name="T32" fmla="*/ 57 w 115"/>
                  <a:gd name="T33" fmla="*/ 96 h 61"/>
                  <a:gd name="T34" fmla="*/ 57 w 115"/>
                  <a:gd name="T35" fmla="*/ 76 h 61"/>
                  <a:gd name="T36" fmla="*/ 69 w 115"/>
                  <a:gd name="T37" fmla="*/ 76 h 61"/>
                  <a:gd name="T38" fmla="*/ 83 w 115"/>
                  <a:gd name="T39" fmla="*/ 86 h 61"/>
                  <a:gd name="T40" fmla="*/ 91 w 115"/>
                  <a:gd name="T41" fmla="*/ 84 h 61"/>
                  <a:gd name="T42" fmla="*/ 109 w 115"/>
                  <a:gd name="T43" fmla="*/ 72 h 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5"/>
                  <a:gd name="T67" fmla="*/ 0 h 61"/>
                  <a:gd name="T68" fmla="*/ 115 w 115"/>
                  <a:gd name="T69" fmla="*/ 61 h 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5" h="61">
                    <a:moveTo>
                      <a:pt x="114" y="42"/>
                    </a:moveTo>
                    <a:lnTo>
                      <a:pt x="96" y="30"/>
                    </a:lnTo>
                    <a:lnTo>
                      <a:pt x="82" y="22"/>
                    </a:lnTo>
                    <a:lnTo>
                      <a:pt x="72" y="10"/>
                    </a:lnTo>
                    <a:lnTo>
                      <a:pt x="62" y="0"/>
                    </a:lnTo>
                    <a:lnTo>
                      <a:pt x="62" y="16"/>
                    </a:lnTo>
                    <a:lnTo>
                      <a:pt x="56" y="20"/>
                    </a:lnTo>
                    <a:lnTo>
                      <a:pt x="48" y="20"/>
                    </a:lnTo>
                    <a:lnTo>
                      <a:pt x="42" y="10"/>
                    </a:lnTo>
                    <a:lnTo>
                      <a:pt x="30" y="10"/>
                    </a:lnTo>
                    <a:lnTo>
                      <a:pt x="22" y="10"/>
                    </a:lnTo>
                    <a:lnTo>
                      <a:pt x="10" y="8"/>
                    </a:lnTo>
                    <a:lnTo>
                      <a:pt x="0" y="18"/>
                    </a:lnTo>
                    <a:lnTo>
                      <a:pt x="14" y="30"/>
                    </a:lnTo>
                    <a:lnTo>
                      <a:pt x="36" y="54"/>
                    </a:lnTo>
                    <a:lnTo>
                      <a:pt x="48" y="60"/>
                    </a:lnTo>
                    <a:lnTo>
                      <a:pt x="58" y="56"/>
                    </a:lnTo>
                    <a:lnTo>
                      <a:pt x="62" y="44"/>
                    </a:lnTo>
                    <a:lnTo>
                      <a:pt x="74" y="44"/>
                    </a:lnTo>
                    <a:lnTo>
                      <a:pt x="88" y="50"/>
                    </a:lnTo>
                    <a:lnTo>
                      <a:pt x="96" y="48"/>
                    </a:lnTo>
                    <a:lnTo>
                      <a:pt x="114" y="4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77" name="Freeform 345"/>
              <p:cNvSpPr>
                <a:spLocks/>
              </p:cNvSpPr>
              <p:nvPr/>
            </p:nvSpPr>
            <p:spPr bwMode="ltGray">
              <a:xfrm>
                <a:off x="5268" y="3606"/>
                <a:ext cx="121" cy="82"/>
              </a:xfrm>
              <a:custGeom>
                <a:avLst/>
                <a:gdLst>
                  <a:gd name="T0" fmla="*/ 0 w 121"/>
                  <a:gd name="T1" fmla="*/ 101 h 73"/>
                  <a:gd name="T2" fmla="*/ 12 w 121"/>
                  <a:gd name="T3" fmla="*/ 103 h 73"/>
                  <a:gd name="T4" fmla="*/ 18 w 121"/>
                  <a:gd name="T5" fmla="*/ 126 h 73"/>
                  <a:gd name="T6" fmla="*/ 30 w 121"/>
                  <a:gd name="T7" fmla="*/ 129 h 73"/>
                  <a:gd name="T8" fmla="*/ 50 w 121"/>
                  <a:gd name="T9" fmla="*/ 112 h 73"/>
                  <a:gd name="T10" fmla="*/ 54 w 121"/>
                  <a:gd name="T11" fmla="*/ 99 h 73"/>
                  <a:gd name="T12" fmla="*/ 68 w 121"/>
                  <a:gd name="T13" fmla="*/ 72 h 73"/>
                  <a:gd name="T14" fmla="*/ 78 w 121"/>
                  <a:gd name="T15" fmla="*/ 64 h 73"/>
                  <a:gd name="T16" fmla="*/ 80 w 121"/>
                  <a:gd name="T17" fmla="*/ 69 h 73"/>
                  <a:gd name="T18" fmla="*/ 110 w 121"/>
                  <a:gd name="T19" fmla="*/ 31 h 73"/>
                  <a:gd name="T20" fmla="*/ 118 w 121"/>
                  <a:gd name="T21" fmla="*/ 13 h 73"/>
                  <a:gd name="T22" fmla="*/ 120 w 121"/>
                  <a:gd name="T23" fmla="*/ 0 h 73"/>
                  <a:gd name="T24" fmla="*/ 98 w 121"/>
                  <a:gd name="T25" fmla="*/ 4 h 73"/>
                  <a:gd name="T26" fmla="*/ 72 w 121"/>
                  <a:gd name="T27" fmla="*/ 28 h 73"/>
                  <a:gd name="T28" fmla="*/ 48 w 121"/>
                  <a:gd name="T29" fmla="*/ 43 h 73"/>
                  <a:gd name="T30" fmla="*/ 20 w 121"/>
                  <a:gd name="T31" fmla="*/ 64 h 73"/>
                  <a:gd name="T32" fmla="*/ 6 w 121"/>
                  <a:gd name="T33" fmla="*/ 88 h 73"/>
                  <a:gd name="T34" fmla="*/ 0 w 121"/>
                  <a:gd name="T35" fmla="*/ 10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1"/>
                  <a:gd name="T55" fmla="*/ 0 h 73"/>
                  <a:gd name="T56" fmla="*/ 121 w 121"/>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1" h="73">
                    <a:moveTo>
                      <a:pt x="0" y="56"/>
                    </a:moveTo>
                    <a:lnTo>
                      <a:pt x="12" y="58"/>
                    </a:lnTo>
                    <a:lnTo>
                      <a:pt x="18" y="70"/>
                    </a:lnTo>
                    <a:lnTo>
                      <a:pt x="30" y="72"/>
                    </a:lnTo>
                    <a:lnTo>
                      <a:pt x="50" y="62"/>
                    </a:lnTo>
                    <a:lnTo>
                      <a:pt x="54" y="54"/>
                    </a:lnTo>
                    <a:lnTo>
                      <a:pt x="68" y="40"/>
                    </a:lnTo>
                    <a:lnTo>
                      <a:pt x="78" y="36"/>
                    </a:lnTo>
                    <a:lnTo>
                      <a:pt x="80" y="38"/>
                    </a:lnTo>
                    <a:lnTo>
                      <a:pt x="110" y="18"/>
                    </a:lnTo>
                    <a:lnTo>
                      <a:pt x="118" y="8"/>
                    </a:lnTo>
                    <a:lnTo>
                      <a:pt x="120" y="0"/>
                    </a:lnTo>
                    <a:lnTo>
                      <a:pt x="98" y="4"/>
                    </a:lnTo>
                    <a:lnTo>
                      <a:pt x="72" y="16"/>
                    </a:lnTo>
                    <a:lnTo>
                      <a:pt x="48" y="24"/>
                    </a:lnTo>
                    <a:lnTo>
                      <a:pt x="20" y="36"/>
                    </a:lnTo>
                    <a:lnTo>
                      <a:pt x="6" y="48"/>
                    </a:lnTo>
                    <a:lnTo>
                      <a:pt x="0" y="5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78" name="Freeform 346"/>
              <p:cNvSpPr>
                <a:spLocks/>
              </p:cNvSpPr>
              <p:nvPr/>
            </p:nvSpPr>
            <p:spPr bwMode="ltGray">
              <a:xfrm>
                <a:off x="5393" y="3480"/>
                <a:ext cx="64" cy="128"/>
              </a:xfrm>
              <a:custGeom>
                <a:avLst/>
                <a:gdLst>
                  <a:gd name="T0" fmla="*/ 0 w 65"/>
                  <a:gd name="T1" fmla="*/ 132 h 115"/>
                  <a:gd name="T2" fmla="*/ 12 w 65"/>
                  <a:gd name="T3" fmla="*/ 160 h 115"/>
                  <a:gd name="T4" fmla="*/ 5 w 65"/>
                  <a:gd name="T5" fmla="*/ 195 h 115"/>
                  <a:gd name="T6" fmla="*/ 34 w 65"/>
                  <a:gd name="T7" fmla="*/ 147 h 115"/>
                  <a:gd name="T8" fmla="*/ 38 w 65"/>
                  <a:gd name="T9" fmla="*/ 160 h 115"/>
                  <a:gd name="T10" fmla="*/ 50 w 65"/>
                  <a:gd name="T11" fmla="*/ 139 h 115"/>
                  <a:gd name="T12" fmla="*/ 59 w 65"/>
                  <a:gd name="T13" fmla="*/ 124 h 115"/>
                  <a:gd name="T14" fmla="*/ 43 w 65"/>
                  <a:gd name="T15" fmla="*/ 119 h 115"/>
                  <a:gd name="T16" fmla="*/ 32 w 65"/>
                  <a:gd name="T17" fmla="*/ 107 h 115"/>
                  <a:gd name="T18" fmla="*/ 36 w 65"/>
                  <a:gd name="T19" fmla="*/ 80 h 115"/>
                  <a:gd name="T20" fmla="*/ 21 w 65"/>
                  <a:gd name="T21" fmla="*/ 80 h 115"/>
                  <a:gd name="T22" fmla="*/ 27 w 65"/>
                  <a:gd name="T23" fmla="*/ 37 h 115"/>
                  <a:gd name="T24" fmla="*/ 20 w 65"/>
                  <a:gd name="T25" fmla="*/ 26 h 115"/>
                  <a:gd name="T26" fmla="*/ 9 w 65"/>
                  <a:gd name="T27" fmla="*/ 0 h 115"/>
                  <a:gd name="T28" fmla="*/ 16 w 65"/>
                  <a:gd name="T29" fmla="*/ 51 h 115"/>
                  <a:gd name="T30" fmla="*/ 21 w 65"/>
                  <a:gd name="T31" fmla="*/ 99 h 115"/>
                  <a:gd name="T32" fmla="*/ 11 w 65"/>
                  <a:gd name="T33" fmla="*/ 121 h 115"/>
                  <a:gd name="T34" fmla="*/ 0 w 65"/>
                  <a:gd name="T35" fmla="*/ 132 h 1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5"/>
                  <a:gd name="T55" fmla="*/ 0 h 115"/>
                  <a:gd name="T56" fmla="*/ 65 w 65"/>
                  <a:gd name="T57" fmla="*/ 115 h 1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5" h="115">
                    <a:moveTo>
                      <a:pt x="0" y="77"/>
                    </a:moveTo>
                    <a:lnTo>
                      <a:pt x="12" y="93"/>
                    </a:lnTo>
                    <a:lnTo>
                      <a:pt x="5" y="114"/>
                    </a:lnTo>
                    <a:lnTo>
                      <a:pt x="39" y="86"/>
                    </a:lnTo>
                    <a:lnTo>
                      <a:pt x="43" y="93"/>
                    </a:lnTo>
                    <a:lnTo>
                      <a:pt x="55" y="82"/>
                    </a:lnTo>
                    <a:lnTo>
                      <a:pt x="64" y="73"/>
                    </a:lnTo>
                    <a:lnTo>
                      <a:pt x="48" y="69"/>
                    </a:lnTo>
                    <a:lnTo>
                      <a:pt x="34" y="62"/>
                    </a:lnTo>
                    <a:lnTo>
                      <a:pt x="41" y="47"/>
                    </a:lnTo>
                    <a:lnTo>
                      <a:pt x="21" y="47"/>
                    </a:lnTo>
                    <a:lnTo>
                      <a:pt x="27" y="22"/>
                    </a:lnTo>
                    <a:lnTo>
                      <a:pt x="20" y="15"/>
                    </a:lnTo>
                    <a:lnTo>
                      <a:pt x="9" y="0"/>
                    </a:lnTo>
                    <a:lnTo>
                      <a:pt x="16" y="30"/>
                    </a:lnTo>
                    <a:lnTo>
                      <a:pt x="21" y="58"/>
                    </a:lnTo>
                    <a:lnTo>
                      <a:pt x="11" y="71"/>
                    </a:lnTo>
                    <a:lnTo>
                      <a:pt x="0" y="77"/>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79" name="Freeform 347"/>
              <p:cNvSpPr>
                <a:spLocks/>
              </p:cNvSpPr>
              <p:nvPr/>
            </p:nvSpPr>
            <p:spPr bwMode="ltGray">
              <a:xfrm>
                <a:off x="5392" y="3478"/>
                <a:ext cx="73" cy="138"/>
              </a:xfrm>
              <a:custGeom>
                <a:avLst/>
                <a:gdLst>
                  <a:gd name="T0" fmla="*/ 0 w 73"/>
                  <a:gd name="T1" fmla="*/ 146 h 123"/>
                  <a:gd name="T2" fmla="*/ 14 w 73"/>
                  <a:gd name="T3" fmla="*/ 177 h 123"/>
                  <a:gd name="T4" fmla="*/ 6 w 73"/>
                  <a:gd name="T5" fmla="*/ 218 h 123"/>
                  <a:gd name="T6" fmla="*/ 44 w 73"/>
                  <a:gd name="T7" fmla="*/ 164 h 123"/>
                  <a:gd name="T8" fmla="*/ 48 w 73"/>
                  <a:gd name="T9" fmla="*/ 177 h 123"/>
                  <a:gd name="T10" fmla="*/ 62 w 73"/>
                  <a:gd name="T11" fmla="*/ 157 h 123"/>
                  <a:gd name="T12" fmla="*/ 72 w 73"/>
                  <a:gd name="T13" fmla="*/ 140 h 123"/>
                  <a:gd name="T14" fmla="*/ 54 w 73"/>
                  <a:gd name="T15" fmla="*/ 131 h 123"/>
                  <a:gd name="T16" fmla="*/ 38 w 73"/>
                  <a:gd name="T17" fmla="*/ 117 h 123"/>
                  <a:gd name="T18" fmla="*/ 46 w 73"/>
                  <a:gd name="T19" fmla="*/ 90 h 123"/>
                  <a:gd name="T20" fmla="*/ 24 w 73"/>
                  <a:gd name="T21" fmla="*/ 90 h 123"/>
                  <a:gd name="T22" fmla="*/ 30 w 73"/>
                  <a:gd name="T23" fmla="*/ 43 h 123"/>
                  <a:gd name="T24" fmla="*/ 22 w 73"/>
                  <a:gd name="T25" fmla="*/ 28 h 123"/>
                  <a:gd name="T26" fmla="*/ 10 w 73"/>
                  <a:gd name="T27" fmla="*/ 0 h 123"/>
                  <a:gd name="T28" fmla="*/ 18 w 73"/>
                  <a:gd name="T29" fmla="*/ 56 h 123"/>
                  <a:gd name="T30" fmla="*/ 24 w 73"/>
                  <a:gd name="T31" fmla="*/ 112 h 123"/>
                  <a:gd name="T32" fmla="*/ 12 w 73"/>
                  <a:gd name="T33" fmla="*/ 135 h 123"/>
                  <a:gd name="T34" fmla="*/ 0 w 73"/>
                  <a:gd name="T35" fmla="*/ 1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3"/>
                  <a:gd name="T55" fmla="*/ 0 h 123"/>
                  <a:gd name="T56" fmla="*/ 73 w 73"/>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3" h="123">
                    <a:moveTo>
                      <a:pt x="0" y="82"/>
                    </a:moveTo>
                    <a:lnTo>
                      <a:pt x="14" y="100"/>
                    </a:lnTo>
                    <a:lnTo>
                      <a:pt x="6" y="122"/>
                    </a:lnTo>
                    <a:lnTo>
                      <a:pt x="44" y="92"/>
                    </a:lnTo>
                    <a:lnTo>
                      <a:pt x="48" y="100"/>
                    </a:lnTo>
                    <a:lnTo>
                      <a:pt x="62" y="88"/>
                    </a:lnTo>
                    <a:lnTo>
                      <a:pt x="72" y="78"/>
                    </a:lnTo>
                    <a:lnTo>
                      <a:pt x="54" y="74"/>
                    </a:lnTo>
                    <a:lnTo>
                      <a:pt x="38" y="66"/>
                    </a:lnTo>
                    <a:lnTo>
                      <a:pt x="46" y="50"/>
                    </a:lnTo>
                    <a:lnTo>
                      <a:pt x="24" y="50"/>
                    </a:lnTo>
                    <a:lnTo>
                      <a:pt x="30" y="24"/>
                    </a:lnTo>
                    <a:lnTo>
                      <a:pt x="22" y="16"/>
                    </a:lnTo>
                    <a:lnTo>
                      <a:pt x="10" y="0"/>
                    </a:lnTo>
                    <a:lnTo>
                      <a:pt x="18" y="32"/>
                    </a:lnTo>
                    <a:lnTo>
                      <a:pt x="24" y="62"/>
                    </a:lnTo>
                    <a:lnTo>
                      <a:pt x="12" y="76"/>
                    </a:lnTo>
                    <a:lnTo>
                      <a:pt x="0" y="8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80" name="Freeform 348"/>
              <p:cNvSpPr>
                <a:spLocks/>
              </p:cNvSpPr>
              <p:nvPr/>
            </p:nvSpPr>
            <p:spPr bwMode="ltGray">
              <a:xfrm>
                <a:off x="5312" y="3194"/>
                <a:ext cx="45" cy="53"/>
              </a:xfrm>
              <a:custGeom>
                <a:avLst/>
                <a:gdLst>
                  <a:gd name="T0" fmla="*/ 0 w 45"/>
                  <a:gd name="T1" fmla="*/ 0 h 47"/>
                  <a:gd name="T2" fmla="*/ 24 w 45"/>
                  <a:gd name="T3" fmla="*/ 59 h 47"/>
                  <a:gd name="T4" fmla="*/ 40 w 45"/>
                  <a:gd name="T5" fmla="*/ 86 h 47"/>
                  <a:gd name="T6" fmla="*/ 44 w 45"/>
                  <a:gd name="T7" fmla="*/ 73 h 47"/>
                  <a:gd name="T8" fmla="*/ 26 w 45"/>
                  <a:gd name="T9" fmla="*/ 26 h 47"/>
                  <a:gd name="T10" fmla="*/ 20 w 45"/>
                  <a:gd name="T11" fmla="*/ 9 h 47"/>
                  <a:gd name="T12" fmla="*/ 0 w 45"/>
                  <a:gd name="T13" fmla="*/ 0 h 47"/>
                  <a:gd name="T14" fmla="*/ 0 60000 65536"/>
                  <a:gd name="T15" fmla="*/ 0 60000 65536"/>
                  <a:gd name="T16" fmla="*/ 0 60000 65536"/>
                  <a:gd name="T17" fmla="*/ 0 60000 65536"/>
                  <a:gd name="T18" fmla="*/ 0 60000 65536"/>
                  <a:gd name="T19" fmla="*/ 0 60000 65536"/>
                  <a:gd name="T20" fmla="*/ 0 60000 65536"/>
                  <a:gd name="T21" fmla="*/ 0 w 45"/>
                  <a:gd name="T22" fmla="*/ 0 h 47"/>
                  <a:gd name="T23" fmla="*/ 45 w 4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47">
                    <a:moveTo>
                      <a:pt x="0" y="0"/>
                    </a:moveTo>
                    <a:lnTo>
                      <a:pt x="24" y="32"/>
                    </a:lnTo>
                    <a:lnTo>
                      <a:pt x="40" y="46"/>
                    </a:lnTo>
                    <a:lnTo>
                      <a:pt x="44" y="40"/>
                    </a:lnTo>
                    <a:lnTo>
                      <a:pt x="26" y="14"/>
                    </a:lnTo>
                    <a:lnTo>
                      <a:pt x="20" y="4"/>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81" name="Freeform 349"/>
              <p:cNvSpPr>
                <a:spLocks/>
              </p:cNvSpPr>
              <p:nvPr/>
            </p:nvSpPr>
            <p:spPr bwMode="ltGray">
              <a:xfrm>
                <a:off x="5505" y="3194"/>
                <a:ext cx="40" cy="31"/>
              </a:xfrm>
              <a:custGeom>
                <a:avLst/>
                <a:gdLst>
                  <a:gd name="T0" fmla="*/ 0 w 41"/>
                  <a:gd name="T1" fmla="*/ 28 h 27"/>
                  <a:gd name="T2" fmla="*/ 20 w 41"/>
                  <a:gd name="T3" fmla="*/ 52 h 27"/>
                  <a:gd name="T4" fmla="*/ 35 w 41"/>
                  <a:gd name="T5" fmla="*/ 52 h 27"/>
                  <a:gd name="T6" fmla="*/ 29 w 41"/>
                  <a:gd name="T7" fmla="*/ 20 h 27"/>
                  <a:gd name="T8" fmla="*/ 10 w 41"/>
                  <a:gd name="T9" fmla="*/ 0 h 27"/>
                  <a:gd name="T10" fmla="*/ 0 w 41"/>
                  <a:gd name="T11" fmla="*/ 28 h 27"/>
                  <a:gd name="T12" fmla="*/ 0 60000 65536"/>
                  <a:gd name="T13" fmla="*/ 0 60000 65536"/>
                  <a:gd name="T14" fmla="*/ 0 60000 65536"/>
                  <a:gd name="T15" fmla="*/ 0 60000 65536"/>
                  <a:gd name="T16" fmla="*/ 0 60000 65536"/>
                  <a:gd name="T17" fmla="*/ 0 60000 65536"/>
                  <a:gd name="T18" fmla="*/ 0 w 41"/>
                  <a:gd name="T19" fmla="*/ 0 h 27"/>
                  <a:gd name="T20" fmla="*/ 41 w 41"/>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41" h="27">
                    <a:moveTo>
                      <a:pt x="0" y="14"/>
                    </a:moveTo>
                    <a:lnTo>
                      <a:pt x="22" y="26"/>
                    </a:lnTo>
                    <a:lnTo>
                      <a:pt x="40" y="26"/>
                    </a:lnTo>
                    <a:lnTo>
                      <a:pt x="34" y="10"/>
                    </a:lnTo>
                    <a:lnTo>
                      <a:pt x="10" y="0"/>
                    </a:lnTo>
                    <a:lnTo>
                      <a:pt x="0" y="1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82" name="Freeform 350"/>
              <p:cNvSpPr>
                <a:spLocks/>
              </p:cNvSpPr>
              <p:nvPr/>
            </p:nvSpPr>
            <p:spPr bwMode="ltGray">
              <a:xfrm>
                <a:off x="5545" y="3170"/>
                <a:ext cx="35" cy="26"/>
              </a:xfrm>
              <a:custGeom>
                <a:avLst/>
                <a:gdLst>
                  <a:gd name="T0" fmla="*/ 0 w 35"/>
                  <a:gd name="T1" fmla="*/ 14 h 23"/>
                  <a:gd name="T2" fmla="*/ 4 w 35"/>
                  <a:gd name="T3" fmla="*/ 37 h 23"/>
                  <a:gd name="T4" fmla="*/ 30 w 35"/>
                  <a:gd name="T5" fmla="*/ 41 h 23"/>
                  <a:gd name="T6" fmla="*/ 34 w 35"/>
                  <a:gd name="T7" fmla="*/ 0 h 23"/>
                  <a:gd name="T8" fmla="*/ 0 w 35"/>
                  <a:gd name="T9" fmla="*/ 14 h 23"/>
                  <a:gd name="T10" fmla="*/ 0 60000 65536"/>
                  <a:gd name="T11" fmla="*/ 0 60000 65536"/>
                  <a:gd name="T12" fmla="*/ 0 60000 65536"/>
                  <a:gd name="T13" fmla="*/ 0 60000 65536"/>
                  <a:gd name="T14" fmla="*/ 0 60000 65536"/>
                  <a:gd name="T15" fmla="*/ 0 w 35"/>
                  <a:gd name="T16" fmla="*/ 0 h 23"/>
                  <a:gd name="T17" fmla="*/ 35 w 35"/>
                  <a:gd name="T18" fmla="*/ 23 h 23"/>
                </a:gdLst>
                <a:ahLst/>
                <a:cxnLst>
                  <a:cxn ang="T10">
                    <a:pos x="T0" y="T1"/>
                  </a:cxn>
                  <a:cxn ang="T11">
                    <a:pos x="T2" y="T3"/>
                  </a:cxn>
                  <a:cxn ang="T12">
                    <a:pos x="T4" y="T5"/>
                  </a:cxn>
                  <a:cxn ang="T13">
                    <a:pos x="T6" y="T7"/>
                  </a:cxn>
                  <a:cxn ang="T14">
                    <a:pos x="T8" y="T9"/>
                  </a:cxn>
                </a:cxnLst>
                <a:rect l="T15" t="T16" r="T17" b="T18"/>
                <a:pathLst>
                  <a:path w="35" h="23">
                    <a:moveTo>
                      <a:pt x="0" y="8"/>
                    </a:moveTo>
                    <a:lnTo>
                      <a:pt x="4" y="20"/>
                    </a:lnTo>
                    <a:lnTo>
                      <a:pt x="30" y="22"/>
                    </a:lnTo>
                    <a:lnTo>
                      <a:pt x="34" y="0"/>
                    </a:lnTo>
                    <a:lnTo>
                      <a:pt x="0" y="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83" name="Freeform 351"/>
              <p:cNvSpPr>
                <a:spLocks/>
              </p:cNvSpPr>
              <p:nvPr/>
            </p:nvSpPr>
            <p:spPr bwMode="ltGray">
              <a:xfrm>
                <a:off x="5857" y="3302"/>
                <a:ext cx="9" cy="5"/>
              </a:xfrm>
              <a:custGeom>
                <a:avLst/>
                <a:gdLst>
                  <a:gd name="T0" fmla="*/ 0 w 9"/>
                  <a:gd name="T1" fmla="*/ 0 h 5"/>
                  <a:gd name="T2" fmla="*/ 8 w 9"/>
                  <a:gd name="T3" fmla="*/ 0 h 5"/>
                  <a:gd name="T4" fmla="*/ 6 w 9"/>
                  <a:gd name="T5" fmla="*/ 4 h 5"/>
                  <a:gd name="T6" fmla="*/ 4 w 9"/>
                  <a:gd name="T7" fmla="*/ 4 h 5"/>
                  <a:gd name="T8" fmla="*/ 0 w 9"/>
                  <a:gd name="T9" fmla="*/ 0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0" y="0"/>
                    </a:moveTo>
                    <a:lnTo>
                      <a:pt x="8" y="0"/>
                    </a:lnTo>
                    <a:lnTo>
                      <a:pt x="6" y="4"/>
                    </a:lnTo>
                    <a:lnTo>
                      <a:pt x="4" y="4"/>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84" name="Freeform 352"/>
              <p:cNvSpPr>
                <a:spLocks/>
              </p:cNvSpPr>
              <p:nvPr/>
            </p:nvSpPr>
            <p:spPr bwMode="ltGray">
              <a:xfrm>
                <a:off x="5831" y="3257"/>
                <a:ext cx="17" cy="10"/>
              </a:xfrm>
              <a:custGeom>
                <a:avLst/>
                <a:gdLst>
                  <a:gd name="T0" fmla="*/ 0 w 17"/>
                  <a:gd name="T1" fmla="*/ 0 h 9"/>
                  <a:gd name="T2" fmla="*/ 16 w 17"/>
                  <a:gd name="T3" fmla="*/ 0 h 9"/>
                  <a:gd name="T4" fmla="*/ 14 w 17"/>
                  <a:gd name="T5" fmla="*/ 13 h 9"/>
                  <a:gd name="T6" fmla="*/ 6 w 17"/>
                  <a:gd name="T7" fmla="*/ 13 h 9"/>
                  <a:gd name="T8" fmla="*/ 0 w 17"/>
                  <a:gd name="T9" fmla="*/ 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0" y="0"/>
                    </a:moveTo>
                    <a:lnTo>
                      <a:pt x="16" y="0"/>
                    </a:lnTo>
                    <a:lnTo>
                      <a:pt x="14" y="8"/>
                    </a:lnTo>
                    <a:lnTo>
                      <a:pt x="6" y="8"/>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85" name="Freeform 353"/>
              <p:cNvSpPr>
                <a:spLocks/>
              </p:cNvSpPr>
              <p:nvPr/>
            </p:nvSpPr>
            <p:spPr bwMode="ltGray">
              <a:xfrm>
                <a:off x="5811" y="3239"/>
                <a:ext cx="7" cy="19"/>
              </a:xfrm>
              <a:custGeom>
                <a:avLst/>
                <a:gdLst>
                  <a:gd name="T0" fmla="*/ 0 w 7"/>
                  <a:gd name="T1" fmla="*/ 0 h 17"/>
                  <a:gd name="T2" fmla="*/ 6 w 7"/>
                  <a:gd name="T3" fmla="*/ 0 h 17"/>
                  <a:gd name="T4" fmla="*/ 6 w 7"/>
                  <a:gd name="T5" fmla="*/ 28 h 17"/>
                  <a:gd name="T6" fmla="*/ 2 w 7"/>
                  <a:gd name="T7" fmla="*/ 28 h 17"/>
                  <a:gd name="T8" fmla="*/ 0 w 7"/>
                  <a:gd name="T9" fmla="*/ 0 h 17"/>
                  <a:gd name="T10" fmla="*/ 0 60000 65536"/>
                  <a:gd name="T11" fmla="*/ 0 60000 65536"/>
                  <a:gd name="T12" fmla="*/ 0 60000 65536"/>
                  <a:gd name="T13" fmla="*/ 0 60000 65536"/>
                  <a:gd name="T14" fmla="*/ 0 60000 65536"/>
                  <a:gd name="T15" fmla="*/ 0 w 7"/>
                  <a:gd name="T16" fmla="*/ 0 h 17"/>
                  <a:gd name="T17" fmla="*/ 7 w 7"/>
                  <a:gd name="T18" fmla="*/ 17 h 17"/>
                </a:gdLst>
                <a:ahLst/>
                <a:cxnLst>
                  <a:cxn ang="T10">
                    <a:pos x="T0" y="T1"/>
                  </a:cxn>
                  <a:cxn ang="T11">
                    <a:pos x="T2" y="T3"/>
                  </a:cxn>
                  <a:cxn ang="T12">
                    <a:pos x="T4" y="T5"/>
                  </a:cxn>
                  <a:cxn ang="T13">
                    <a:pos x="T6" y="T7"/>
                  </a:cxn>
                  <a:cxn ang="T14">
                    <a:pos x="T8" y="T9"/>
                  </a:cxn>
                </a:cxnLst>
                <a:rect l="T15" t="T16" r="T17" b="T18"/>
                <a:pathLst>
                  <a:path w="7" h="17">
                    <a:moveTo>
                      <a:pt x="0" y="0"/>
                    </a:moveTo>
                    <a:lnTo>
                      <a:pt x="6" y="0"/>
                    </a:lnTo>
                    <a:lnTo>
                      <a:pt x="6" y="16"/>
                    </a:lnTo>
                    <a:lnTo>
                      <a:pt x="2" y="16"/>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86" name="Freeform 354"/>
              <p:cNvSpPr>
                <a:spLocks/>
              </p:cNvSpPr>
              <p:nvPr/>
            </p:nvSpPr>
            <p:spPr bwMode="ltGray">
              <a:xfrm>
                <a:off x="5773" y="3219"/>
                <a:ext cx="9" cy="6"/>
              </a:xfrm>
              <a:custGeom>
                <a:avLst/>
                <a:gdLst>
                  <a:gd name="T0" fmla="*/ 0 w 9"/>
                  <a:gd name="T1" fmla="*/ 0 h 5"/>
                  <a:gd name="T2" fmla="*/ 8 w 9"/>
                  <a:gd name="T3" fmla="*/ 0 h 5"/>
                  <a:gd name="T4" fmla="*/ 6 w 9"/>
                  <a:gd name="T5" fmla="*/ 10 h 5"/>
                  <a:gd name="T6" fmla="*/ 2 w 9"/>
                  <a:gd name="T7" fmla="*/ 10 h 5"/>
                  <a:gd name="T8" fmla="*/ 0 w 9"/>
                  <a:gd name="T9" fmla="*/ 0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0" y="0"/>
                    </a:moveTo>
                    <a:lnTo>
                      <a:pt x="8" y="0"/>
                    </a:lnTo>
                    <a:lnTo>
                      <a:pt x="6" y="4"/>
                    </a:lnTo>
                    <a:lnTo>
                      <a:pt x="2" y="4"/>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87" name="Freeform 355"/>
              <p:cNvSpPr>
                <a:spLocks/>
              </p:cNvSpPr>
              <p:nvPr/>
            </p:nvSpPr>
            <p:spPr bwMode="ltGray">
              <a:xfrm>
                <a:off x="5745" y="3212"/>
                <a:ext cx="14" cy="8"/>
              </a:xfrm>
              <a:custGeom>
                <a:avLst/>
                <a:gdLst>
                  <a:gd name="T0" fmla="*/ 0 w 13"/>
                  <a:gd name="T1" fmla="*/ 0 h 7"/>
                  <a:gd name="T2" fmla="*/ 17 w 13"/>
                  <a:gd name="T3" fmla="*/ 0 h 7"/>
                  <a:gd name="T4" fmla="*/ 15 w 13"/>
                  <a:gd name="T5" fmla="*/ 11 h 7"/>
                  <a:gd name="T6" fmla="*/ 4 w 13"/>
                  <a:gd name="T7" fmla="*/ 11 h 7"/>
                  <a:gd name="T8" fmla="*/ 0 w 13"/>
                  <a:gd name="T9" fmla="*/ 0 h 7"/>
                  <a:gd name="T10" fmla="*/ 0 60000 65536"/>
                  <a:gd name="T11" fmla="*/ 0 60000 65536"/>
                  <a:gd name="T12" fmla="*/ 0 60000 65536"/>
                  <a:gd name="T13" fmla="*/ 0 60000 65536"/>
                  <a:gd name="T14" fmla="*/ 0 60000 65536"/>
                  <a:gd name="T15" fmla="*/ 0 w 13"/>
                  <a:gd name="T16" fmla="*/ 0 h 7"/>
                  <a:gd name="T17" fmla="*/ 13 w 13"/>
                  <a:gd name="T18" fmla="*/ 7 h 7"/>
                </a:gdLst>
                <a:ahLst/>
                <a:cxnLst>
                  <a:cxn ang="T10">
                    <a:pos x="T0" y="T1"/>
                  </a:cxn>
                  <a:cxn ang="T11">
                    <a:pos x="T2" y="T3"/>
                  </a:cxn>
                  <a:cxn ang="T12">
                    <a:pos x="T4" y="T5"/>
                  </a:cxn>
                  <a:cxn ang="T13">
                    <a:pos x="T6" y="T7"/>
                  </a:cxn>
                  <a:cxn ang="T14">
                    <a:pos x="T8" y="T9"/>
                  </a:cxn>
                </a:cxnLst>
                <a:rect l="T15" t="T16" r="T17" b="T18"/>
                <a:pathLst>
                  <a:path w="13" h="7">
                    <a:moveTo>
                      <a:pt x="0" y="0"/>
                    </a:moveTo>
                    <a:lnTo>
                      <a:pt x="12" y="0"/>
                    </a:lnTo>
                    <a:lnTo>
                      <a:pt x="10" y="6"/>
                    </a:lnTo>
                    <a:lnTo>
                      <a:pt x="4" y="6"/>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88" name="Freeform 356"/>
              <p:cNvSpPr>
                <a:spLocks/>
              </p:cNvSpPr>
              <p:nvPr/>
            </p:nvSpPr>
            <p:spPr bwMode="ltGray">
              <a:xfrm>
                <a:off x="5730" y="3183"/>
                <a:ext cx="12" cy="8"/>
              </a:xfrm>
              <a:custGeom>
                <a:avLst/>
                <a:gdLst>
                  <a:gd name="T0" fmla="*/ 0 w 13"/>
                  <a:gd name="T1" fmla="*/ 0 h 7"/>
                  <a:gd name="T2" fmla="*/ 7 w 13"/>
                  <a:gd name="T3" fmla="*/ 0 h 7"/>
                  <a:gd name="T4" fmla="*/ 6 w 13"/>
                  <a:gd name="T5" fmla="*/ 11 h 7"/>
                  <a:gd name="T6" fmla="*/ 4 w 13"/>
                  <a:gd name="T7" fmla="*/ 11 h 7"/>
                  <a:gd name="T8" fmla="*/ 0 w 13"/>
                  <a:gd name="T9" fmla="*/ 0 h 7"/>
                  <a:gd name="T10" fmla="*/ 0 60000 65536"/>
                  <a:gd name="T11" fmla="*/ 0 60000 65536"/>
                  <a:gd name="T12" fmla="*/ 0 60000 65536"/>
                  <a:gd name="T13" fmla="*/ 0 60000 65536"/>
                  <a:gd name="T14" fmla="*/ 0 60000 65536"/>
                  <a:gd name="T15" fmla="*/ 0 w 13"/>
                  <a:gd name="T16" fmla="*/ 0 h 7"/>
                  <a:gd name="T17" fmla="*/ 13 w 13"/>
                  <a:gd name="T18" fmla="*/ 7 h 7"/>
                </a:gdLst>
                <a:ahLst/>
                <a:cxnLst>
                  <a:cxn ang="T10">
                    <a:pos x="T0" y="T1"/>
                  </a:cxn>
                  <a:cxn ang="T11">
                    <a:pos x="T2" y="T3"/>
                  </a:cxn>
                  <a:cxn ang="T12">
                    <a:pos x="T4" y="T5"/>
                  </a:cxn>
                  <a:cxn ang="T13">
                    <a:pos x="T6" y="T7"/>
                  </a:cxn>
                  <a:cxn ang="T14">
                    <a:pos x="T8" y="T9"/>
                  </a:cxn>
                </a:cxnLst>
                <a:rect l="T15" t="T16" r="T17" b="T18"/>
                <a:pathLst>
                  <a:path w="13" h="7">
                    <a:moveTo>
                      <a:pt x="0" y="0"/>
                    </a:moveTo>
                    <a:lnTo>
                      <a:pt x="12" y="0"/>
                    </a:lnTo>
                    <a:lnTo>
                      <a:pt x="10" y="6"/>
                    </a:lnTo>
                    <a:lnTo>
                      <a:pt x="4" y="6"/>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89" name="Freeform 357"/>
              <p:cNvSpPr>
                <a:spLocks/>
              </p:cNvSpPr>
              <p:nvPr/>
            </p:nvSpPr>
            <p:spPr bwMode="ltGray">
              <a:xfrm>
                <a:off x="5052" y="1470"/>
                <a:ext cx="22" cy="24"/>
              </a:xfrm>
              <a:custGeom>
                <a:avLst/>
                <a:gdLst>
                  <a:gd name="T0" fmla="*/ 13 w 23"/>
                  <a:gd name="T1" fmla="*/ 0 h 21"/>
                  <a:gd name="T2" fmla="*/ 17 w 23"/>
                  <a:gd name="T3" fmla="*/ 11 h 21"/>
                  <a:gd name="T4" fmla="*/ 11 w 23"/>
                  <a:gd name="T5" fmla="*/ 27 h 21"/>
                  <a:gd name="T6" fmla="*/ 2 w 23"/>
                  <a:gd name="T7" fmla="*/ 39 h 21"/>
                  <a:gd name="T8" fmla="*/ 0 w 23"/>
                  <a:gd name="T9" fmla="*/ 24 h 21"/>
                  <a:gd name="T10" fmla="*/ 11 w 23"/>
                  <a:gd name="T11" fmla="*/ 11 h 21"/>
                  <a:gd name="T12" fmla="*/ 13 w 23"/>
                  <a:gd name="T13" fmla="*/ 0 h 21"/>
                  <a:gd name="T14" fmla="*/ 0 60000 65536"/>
                  <a:gd name="T15" fmla="*/ 0 60000 65536"/>
                  <a:gd name="T16" fmla="*/ 0 60000 65536"/>
                  <a:gd name="T17" fmla="*/ 0 60000 65536"/>
                  <a:gd name="T18" fmla="*/ 0 60000 65536"/>
                  <a:gd name="T19" fmla="*/ 0 60000 65536"/>
                  <a:gd name="T20" fmla="*/ 0 60000 65536"/>
                  <a:gd name="T21" fmla="*/ 0 w 23"/>
                  <a:gd name="T22" fmla="*/ 0 h 21"/>
                  <a:gd name="T23" fmla="*/ 23 w 23"/>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1">
                    <a:moveTo>
                      <a:pt x="18" y="0"/>
                    </a:moveTo>
                    <a:lnTo>
                      <a:pt x="22" y="6"/>
                    </a:lnTo>
                    <a:lnTo>
                      <a:pt x="16" y="14"/>
                    </a:lnTo>
                    <a:lnTo>
                      <a:pt x="2" y="20"/>
                    </a:lnTo>
                    <a:lnTo>
                      <a:pt x="0" y="12"/>
                    </a:lnTo>
                    <a:lnTo>
                      <a:pt x="12" y="6"/>
                    </a:lnTo>
                    <a:lnTo>
                      <a:pt x="1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90" name="Freeform 358"/>
              <p:cNvSpPr>
                <a:spLocks/>
              </p:cNvSpPr>
              <p:nvPr/>
            </p:nvSpPr>
            <p:spPr bwMode="ltGray">
              <a:xfrm>
                <a:off x="5016" y="1486"/>
                <a:ext cx="25" cy="14"/>
              </a:xfrm>
              <a:custGeom>
                <a:avLst/>
                <a:gdLst>
                  <a:gd name="T0" fmla="*/ 24 w 25"/>
                  <a:gd name="T1" fmla="*/ 0 h 13"/>
                  <a:gd name="T2" fmla="*/ 24 w 25"/>
                  <a:gd name="T3" fmla="*/ 6 h 13"/>
                  <a:gd name="T4" fmla="*/ 10 w 25"/>
                  <a:gd name="T5" fmla="*/ 17 h 13"/>
                  <a:gd name="T6" fmla="*/ 0 w 25"/>
                  <a:gd name="T7" fmla="*/ 15 h 13"/>
                  <a:gd name="T8" fmla="*/ 14 w 25"/>
                  <a:gd name="T9" fmla="*/ 6 h 13"/>
                  <a:gd name="T10" fmla="*/ 24 w 25"/>
                  <a:gd name="T11" fmla="*/ 0 h 13"/>
                  <a:gd name="T12" fmla="*/ 0 60000 65536"/>
                  <a:gd name="T13" fmla="*/ 0 60000 65536"/>
                  <a:gd name="T14" fmla="*/ 0 60000 65536"/>
                  <a:gd name="T15" fmla="*/ 0 60000 65536"/>
                  <a:gd name="T16" fmla="*/ 0 60000 65536"/>
                  <a:gd name="T17" fmla="*/ 0 60000 65536"/>
                  <a:gd name="T18" fmla="*/ 0 w 25"/>
                  <a:gd name="T19" fmla="*/ 0 h 13"/>
                  <a:gd name="T20" fmla="*/ 25 w 25"/>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5" h="13">
                    <a:moveTo>
                      <a:pt x="24" y="0"/>
                    </a:moveTo>
                    <a:lnTo>
                      <a:pt x="24" y="6"/>
                    </a:lnTo>
                    <a:lnTo>
                      <a:pt x="10" y="12"/>
                    </a:lnTo>
                    <a:lnTo>
                      <a:pt x="0" y="10"/>
                    </a:lnTo>
                    <a:lnTo>
                      <a:pt x="14" y="6"/>
                    </a:lnTo>
                    <a:lnTo>
                      <a:pt x="2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91" name="Freeform 359"/>
              <p:cNvSpPr>
                <a:spLocks/>
              </p:cNvSpPr>
              <p:nvPr/>
            </p:nvSpPr>
            <p:spPr bwMode="ltGray">
              <a:xfrm>
                <a:off x="4938" y="1504"/>
                <a:ext cx="17" cy="10"/>
              </a:xfrm>
              <a:custGeom>
                <a:avLst/>
                <a:gdLst>
                  <a:gd name="T0" fmla="*/ 16 w 17"/>
                  <a:gd name="T1" fmla="*/ 0 h 9"/>
                  <a:gd name="T2" fmla="*/ 16 w 17"/>
                  <a:gd name="T3" fmla="*/ 4 h 9"/>
                  <a:gd name="T4" fmla="*/ 0 w 17"/>
                  <a:gd name="T5" fmla="*/ 13 h 9"/>
                  <a:gd name="T6" fmla="*/ 16 w 17"/>
                  <a:gd name="T7" fmla="*/ 0 h 9"/>
                  <a:gd name="T8" fmla="*/ 0 60000 65536"/>
                  <a:gd name="T9" fmla="*/ 0 60000 65536"/>
                  <a:gd name="T10" fmla="*/ 0 60000 65536"/>
                  <a:gd name="T11" fmla="*/ 0 60000 65536"/>
                  <a:gd name="T12" fmla="*/ 0 w 17"/>
                  <a:gd name="T13" fmla="*/ 0 h 9"/>
                  <a:gd name="T14" fmla="*/ 17 w 17"/>
                  <a:gd name="T15" fmla="*/ 9 h 9"/>
                </a:gdLst>
                <a:ahLst/>
                <a:cxnLst>
                  <a:cxn ang="T8">
                    <a:pos x="T0" y="T1"/>
                  </a:cxn>
                  <a:cxn ang="T9">
                    <a:pos x="T2" y="T3"/>
                  </a:cxn>
                  <a:cxn ang="T10">
                    <a:pos x="T4" y="T5"/>
                  </a:cxn>
                  <a:cxn ang="T11">
                    <a:pos x="T6" y="T7"/>
                  </a:cxn>
                </a:cxnLst>
                <a:rect l="T12" t="T13" r="T14" b="T15"/>
                <a:pathLst>
                  <a:path w="17" h="9">
                    <a:moveTo>
                      <a:pt x="16" y="0"/>
                    </a:moveTo>
                    <a:lnTo>
                      <a:pt x="16" y="4"/>
                    </a:lnTo>
                    <a:lnTo>
                      <a:pt x="0" y="8"/>
                    </a:lnTo>
                    <a:lnTo>
                      <a:pt x="1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92" name="Freeform 360"/>
              <p:cNvSpPr>
                <a:spLocks/>
              </p:cNvSpPr>
              <p:nvPr/>
            </p:nvSpPr>
            <p:spPr bwMode="ltGray">
              <a:xfrm>
                <a:off x="3261" y="1913"/>
                <a:ext cx="64" cy="52"/>
              </a:xfrm>
              <a:custGeom>
                <a:avLst/>
                <a:gdLst>
                  <a:gd name="T0" fmla="*/ 0 w 65"/>
                  <a:gd name="T1" fmla="*/ 23 h 47"/>
                  <a:gd name="T2" fmla="*/ 32 w 65"/>
                  <a:gd name="T3" fmla="*/ 76 h 47"/>
                  <a:gd name="T4" fmla="*/ 45 w 65"/>
                  <a:gd name="T5" fmla="*/ 73 h 47"/>
                  <a:gd name="T6" fmla="*/ 59 w 65"/>
                  <a:gd name="T7" fmla="*/ 43 h 47"/>
                  <a:gd name="T8" fmla="*/ 22 w 65"/>
                  <a:gd name="T9" fmla="*/ 0 h 47"/>
                  <a:gd name="T10" fmla="*/ 0 w 65"/>
                  <a:gd name="T11" fmla="*/ 23 h 47"/>
                  <a:gd name="T12" fmla="*/ 0 60000 65536"/>
                  <a:gd name="T13" fmla="*/ 0 60000 65536"/>
                  <a:gd name="T14" fmla="*/ 0 60000 65536"/>
                  <a:gd name="T15" fmla="*/ 0 60000 65536"/>
                  <a:gd name="T16" fmla="*/ 0 60000 65536"/>
                  <a:gd name="T17" fmla="*/ 0 60000 65536"/>
                  <a:gd name="T18" fmla="*/ 0 w 65"/>
                  <a:gd name="T19" fmla="*/ 0 h 47"/>
                  <a:gd name="T20" fmla="*/ 65 w 6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65" h="47">
                    <a:moveTo>
                      <a:pt x="0" y="14"/>
                    </a:moveTo>
                    <a:lnTo>
                      <a:pt x="34" y="46"/>
                    </a:lnTo>
                    <a:lnTo>
                      <a:pt x="50" y="44"/>
                    </a:lnTo>
                    <a:lnTo>
                      <a:pt x="64" y="26"/>
                    </a:lnTo>
                    <a:lnTo>
                      <a:pt x="22" y="0"/>
                    </a:lnTo>
                    <a:lnTo>
                      <a:pt x="0" y="1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93" name="Freeform 361"/>
              <p:cNvSpPr>
                <a:spLocks/>
              </p:cNvSpPr>
              <p:nvPr/>
            </p:nvSpPr>
            <p:spPr bwMode="ltGray">
              <a:xfrm>
                <a:off x="3429" y="2919"/>
                <a:ext cx="9" cy="13"/>
              </a:xfrm>
              <a:custGeom>
                <a:avLst/>
                <a:gdLst>
                  <a:gd name="T0" fmla="*/ 0 w 9"/>
                  <a:gd name="T1" fmla="*/ 24 h 11"/>
                  <a:gd name="T2" fmla="*/ 6 w 9"/>
                  <a:gd name="T3" fmla="*/ 9 h 11"/>
                  <a:gd name="T4" fmla="*/ 8 w 9"/>
                  <a:gd name="T5" fmla="*/ 0 h 11"/>
                  <a:gd name="T6" fmla="*/ 0 w 9"/>
                  <a:gd name="T7" fmla="*/ 2 h 11"/>
                  <a:gd name="T8" fmla="*/ 0 w 9"/>
                  <a:gd name="T9" fmla="*/ 24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10"/>
                    </a:moveTo>
                    <a:lnTo>
                      <a:pt x="6" y="4"/>
                    </a:lnTo>
                    <a:lnTo>
                      <a:pt x="8" y="0"/>
                    </a:lnTo>
                    <a:lnTo>
                      <a:pt x="0" y="2"/>
                    </a:lnTo>
                    <a:lnTo>
                      <a:pt x="0"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94" name="Freeform 362"/>
              <p:cNvSpPr>
                <a:spLocks/>
              </p:cNvSpPr>
              <p:nvPr/>
            </p:nvSpPr>
            <p:spPr bwMode="ltGray">
              <a:xfrm>
                <a:off x="5714" y="2778"/>
                <a:ext cx="9" cy="6"/>
              </a:xfrm>
              <a:custGeom>
                <a:avLst/>
                <a:gdLst>
                  <a:gd name="T0" fmla="*/ 0 w 9"/>
                  <a:gd name="T1" fmla="*/ 0 h 5"/>
                  <a:gd name="T2" fmla="*/ 8 w 9"/>
                  <a:gd name="T3" fmla="*/ 0 h 5"/>
                  <a:gd name="T4" fmla="*/ 6 w 9"/>
                  <a:gd name="T5" fmla="*/ 10 h 5"/>
                  <a:gd name="T6" fmla="*/ 4 w 9"/>
                  <a:gd name="T7" fmla="*/ 10 h 5"/>
                  <a:gd name="T8" fmla="*/ 0 w 9"/>
                  <a:gd name="T9" fmla="*/ 0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0" y="0"/>
                    </a:moveTo>
                    <a:lnTo>
                      <a:pt x="8" y="0"/>
                    </a:lnTo>
                    <a:lnTo>
                      <a:pt x="6" y="4"/>
                    </a:lnTo>
                    <a:lnTo>
                      <a:pt x="4" y="4"/>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95" name="Freeform 363"/>
              <p:cNvSpPr>
                <a:spLocks/>
              </p:cNvSpPr>
              <p:nvPr/>
            </p:nvSpPr>
            <p:spPr bwMode="ltGray">
              <a:xfrm>
                <a:off x="5688" y="2734"/>
                <a:ext cx="17" cy="10"/>
              </a:xfrm>
              <a:custGeom>
                <a:avLst/>
                <a:gdLst>
                  <a:gd name="T0" fmla="*/ 0 w 17"/>
                  <a:gd name="T1" fmla="*/ 0 h 9"/>
                  <a:gd name="T2" fmla="*/ 16 w 17"/>
                  <a:gd name="T3" fmla="*/ 0 h 9"/>
                  <a:gd name="T4" fmla="*/ 14 w 17"/>
                  <a:gd name="T5" fmla="*/ 13 h 9"/>
                  <a:gd name="T6" fmla="*/ 6 w 17"/>
                  <a:gd name="T7" fmla="*/ 13 h 9"/>
                  <a:gd name="T8" fmla="*/ 0 w 17"/>
                  <a:gd name="T9" fmla="*/ 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0" y="0"/>
                    </a:moveTo>
                    <a:lnTo>
                      <a:pt x="16" y="0"/>
                    </a:lnTo>
                    <a:lnTo>
                      <a:pt x="14" y="8"/>
                    </a:lnTo>
                    <a:lnTo>
                      <a:pt x="6" y="8"/>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96" name="Freeform 364"/>
              <p:cNvSpPr>
                <a:spLocks/>
              </p:cNvSpPr>
              <p:nvPr/>
            </p:nvSpPr>
            <p:spPr bwMode="ltGray">
              <a:xfrm>
                <a:off x="5668" y="2716"/>
                <a:ext cx="7" cy="19"/>
              </a:xfrm>
              <a:custGeom>
                <a:avLst/>
                <a:gdLst>
                  <a:gd name="T0" fmla="*/ 0 w 7"/>
                  <a:gd name="T1" fmla="*/ 0 h 17"/>
                  <a:gd name="T2" fmla="*/ 6 w 7"/>
                  <a:gd name="T3" fmla="*/ 0 h 17"/>
                  <a:gd name="T4" fmla="*/ 6 w 7"/>
                  <a:gd name="T5" fmla="*/ 28 h 17"/>
                  <a:gd name="T6" fmla="*/ 2 w 7"/>
                  <a:gd name="T7" fmla="*/ 28 h 17"/>
                  <a:gd name="T8" fmla="*/ 0 w 7"/>
                  <a:gd name="T9" fmla="*/ 0 h 17"/>
                  <a:gd name="T10" fmla="*/ 0 60000 65536"/>
                  <a:gd name="T11" fmla="*/ 0 60000 65536"/>
                  <a:gd name="T12" fmla="*/ 0 60000 65536"/>
                  <a:gd name="T13" fmla="*/ 0 60000 65536"/>
                  <a:gd name="T14" fmla="*/ 0 60000 65536"/>
                  <a:gd name="T15" fmla="*/ 0 w 7"/>
                  <a:gd name="T16" fmla="*/ 0 h 17"/>
                  <a:gd name="T17" fmla="*/ 7 w 7"/>
                  <a:gd name="T18" fmla="*/ 17 h 17"/>
                </a:gdLst>
                <a:ahLst/>
                <a:cxnLst>
                  <a:cxn ang="T10">
                    <a:pos x="T0" y="T1"/>
                  </a:cxn>
                  <a:cxn ang="T11">
                    <a:pos x="T2" y="T3"/>
                  </a:cxn>
                  <a:cxn ang="T12">
                    <a:pos x="T4" y="T5"/>
                  </a:cxn>
                  <a:cxn ang="T13">
                    <a:pos x="T6" y="T7"/>
                  </a:cxn>
                  <a:cxn ang="T14">
                    <a:pos x="T8" y="T9"/>
                  </a:cxn>
                </a:cxnLst>
                <a:rect l="T15" t="T16" r="T17" b="T18"/>
                <a:pathLst>
                  <a:path w="7" h="17">
                    <a:moveTo>
                      <a:pt x="0" y="0"/>
                    </a:moveTo>
                    <a:lnTo>
                      <a:pt x="6" y="0"/>
                    </a:lnTo>
                    <a:lnTo>
                      <a:pt x="6" y="16"/>
                    </a:lnTo>
                    <a:lnTo>
                      <a:pt x="2" y="16"/>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97" name="Freeform 365"/>
              <p:cNvSpPr>
                <a:spLocks/>
              </p:cNvSpPr>
              <p:nvPr/>
            </p:nvSpPr>
            <p:spPr bwMode="ltGray">
              <a:xfrm>
                <a:off x="5630" y="2696"/>
                <a:ext cx="9" cy="5"/>
              </a:xfrm>
              <a:custGeom>
                <a:avLst/>
                <a:gdLst>
                  <a:gd name="T0" fmla="*/ 0 w 9"/>
                  <a:gd name="T1" fmla="*/ 0 h 5"/>
                  <a:gd name="T2" fmla="*/ 8 w 9"/>
                  <a:gd name="T3" fmla="*/ 0 h 5"/>
                  <a:gd name="T4" fmla="*/ 6 w 9"/>
                  <a:gd name="T5" fmla="*/ 4 h 5"/>
                  <a:gd name="T6" fmla="*/ 2 w 9"/>
                  <a:gd name="T7" fmla="*/ 4 h 5"/>
                  <a:gd name="T8" fmla="*/ 0 w 9"/>
                  <a:gd name="T9" fmla="*/ 0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0" y="0"/>
                    </a:moveTo>
                    <a:lnTo>
                      <a:pt x="8" y="0"/>
                    </a:lnTo>
                    <a:lnTo>
                      <a:pt x="6" y="4"/>
                    </a:lnTo>
                    <a:lnTo>
                      <a:pt x="2" y="4"/>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98" name="Freeform 366"/>
              <p:cNvSpPr>
                <a:spLocks/>
              </p:cNvSpPr>
              <p:nvPr/>
            </p:nvSpPr>
            <p:spPr bwMode="ltGray">
              <a:xfrm>
                <a:off x="5602" y="2689"/>
                <a:ext cx="14" cy="8"/>
              </a:xfrm>
              <a:custGeom>
                <a:avLst/>
                <a:gdLst>
                  <a:gd name="T0" fmla="*/ 0 w 13"/>
                  <a:gd name="T1" fmla="*/ 0 h 7"/>
                  <a:gd name="T2" fmla="*/ 17 w 13"/>
                  <a:gd name="T3" fmla="*/ 0 h 7"/>
                  <a:gd name="T4" fmla="*/ 15 w 13"/>
                  <a:gd name="T5" fmla="*/ 11 h 7"/>
                  <a:gd name="T6" fmla="*/ 4 w 13"/>
                  <a:gd name="T7" fmla="*/ 11 h 7"/>
                  <a:gd name="T8" fmla="*/ 0 w 13"/>
                  <a:gd name="T9" fmla="*/ 0 h 7"/>
                  <a:gd name="T10" fmla="*/ 0 60000 65536"/>
                  <a:gd name="T11" fmla="*/ 0 60000 65536"/>
                  <a:gd name="T12" fmla="*/ 0 60000 65536"/>
                  <a:gd name="T13" fmla="*/ 0 60000 65536"/>
                  <a:gd name="T14" fmla="*/ 0 60000 65536"/>
                  <a:gd name="T15" fmla="*/ 0 w 13"/>
                  <a:gd name="T16" fmla="*/ 0 h 7"/>
                  <a:gd name="T17" fmla="*/ 13 w 13"/>
                  <a:gd name="T18" fmla="*/ 7 h 7"/>
                </a:gdLst>
                <a:ahLst/>
                <a:cxnLst>
                  <a:cxn ang="T10">
                    <a:pos x="T0" y="T1"/>
                  </a:cxn>
                  <a:cxn ang="T11">
                    <a:pos x="T2" y="T3"/>
                  </a:cxn>
                  <a:cxn ang="T12">
                    <a:pos x="T4" y="T5"/>
                  </a:cxn>
                  <a:cxn ang="T13">
                    <a:pos x="T6" y="T7"/>
                  </a:cxn>
                  <a:cxn ang="T14">
                    <a:pos x="T8" y="T9"/>
                  </a:cxn>
                </a:cxnLst>
                <a:rect l="T15" t="T16" r="T17" b="T18"/>
                <a:pathLst>
                  <a:path w="13" h="7">
                    <a:moveTo>
                      <a:pt x="0" y="0"/>
                    </a:moveTo>
                    <a:lnTo>
                      <a:pt x="12" y="0"/>
                    </a:lnTo>
                    <a:lnTo>
                      <a:pt x="10" y="6"/>
                    </a:lnTo>
                    <a:lnTo>
                      <a:pt x="4" y="6"/>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899" name="Freeform 367"/>
              <p:cNvSpPr>
                <a:spLocks/>
              </p:cNvSpPr>
              <p:nvPr/>
            </p:nvSpPr>
            <p:spPr bwMode="ltGray">
              <a:xfrm>
                <a:off x="5586" y="2660"/>
                <a:ext cx="13" cy="8"/>
              </a:xfrm>
              <a:custGeom>
                <a:avLst/>
                <a:gdLst>
                  <a:gd name="T0" fmla="*/ 0 w 13"/>
                  <a:gd name="T1" fmla="*/ 0 h 7"/>
                  <a:gd name="T2" fmla="*/ 12 w 13"/>
                  <a:gd name="T3" fmla="*/ 0 h 7"/>
                  <a:gd name="T4" fmla="*/ 10 w 13"/>
                  <a:gd name="T5" fmla="*/ 11 h 7"/>
                  <a:gd name="T6" fmla="*/ 4 w 13"/>
                  <a:gd name="T7" fmla="*/ 11 h 7"/>
                  <a:gd name="T8" fmla="*/ 0 w 13"/>
                  <a:gd name="T9" fmla="*/ 0 h 7"/>
                  <a:gd name="T10" fmla="*/ 0 60000 65536"/>
                  <a:gd name="T11" fmla="*/ 0 60000 65536"/>
                  <a:gd name="T12" fmla="*/ 0 60000 65536"/>
                  <a:gd name="T13" fmla="*/ 0 60000 65536"/>
                  <a:gd name="T14" fmla="*/ 0 60000 65536"/>
                  <a:gd name="T15" fmla="*/ 0 w 13"/>
                  <a:gd name="T16" fmla="*/ 0 h 7"/>
                  <a:gd name="T17" fmla="*/ 13 w 13"/>
                  <a:gd name="T18" fmla="*/ 7 h 7"/>
                </a:gdLst>
                <a:ahLst/>
                <a:cxnLst>
                  <a:cxn ang="T10">
                    <a:pos x="T0" y="T1"/>
                  </a:cxn>
                  <a:cxn ang="T11">
                    <a:pos x="T2" y="T3"/>
                  </a:cxn>
                  <a:cxn ang="T12">
                    <a:pos x="T4" y="T5"/>
                  </a:cxn>
                  <a:cxn ang="T13">
                    <a:pos x="T6" y="T7"/>
                  </a:cxn>
                  <a:cxn ang="T14">
                    <a:pos x="T8" y="T9"/>
                  </a:cxn>
                </a:cxnLst>
                <a:rect l="T15" t="T16" r="T17" b="T18"/>
                <a:pathLst>
                  <a:path w="13" h="7">
                    <a:moveTo>
                      <a:pt x="0" y="0"/>
                    </a:moveTo>
                    <a:lnTo>
                      <a:pt x="12" y="0"/>
                    </a:lnTo>
                    <a:lnTo>
                      <a:pt x="10" y="6"/>
                    </a:lnTo>
                    <a:lnTo>
                      <a:pt x="4" y="6"/>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900" name="Freeform 368"/>
              <p:cNvSpPr>
                <a:spLocks/>
              </p:cNvSpPr>
              <p:nvPr/>
            </p:nvSpPr>
            <p:spPr bwMode="ltGray">
              <a:xfrm>
                <a:off x="5384" y="3212"/>
                <a:ext cx="9" cy="6"/>
              </a:xfrm>
              <a:custGeom>
                <a:avLst/>
                <a:gdLst>
                  <a:gd name="T0" fmla="*/ 0 w 9"/>
                  <a:gd name="T1" fmla="*/ 0 h 5"/>
                  <a:gd name="T2" fmla="*/ 8 w 9"/>
                  <a:gd name="T3" fmla="*/ 0 h 5"/>
                  <a:gd name="T4" fmla="*/ 6 w 9"/>
                  <a:gd name="T5" fmla="*/ 10 h 5"/>
                  <a:gd name="T6" fmla="*/ 4 w 9"/>
                  <a:gd name="T7" fmla="*/ 10 h 5"/>
                  <a:gd name="T8" fmla="*/ 0 w 9"/>
                  <a:gd name="T9" fmla="*/ 0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0" y="0"/>
                    </a:moveTo>
                    <a:lnTo>
                      <a:pt x="8" y="0"/>
                    </a:lnTo>
                    <a:lnTo>
                      <a:pt x="6" y="4"/>
                    </a:lnTo>
                    <a:lnTo>
                      <a:pt x="4" y="4"/>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901" name="Freeform 369"/>
              <p:cNvSpPr>
                <a:spLocks/>
              </p:cNvSpPr>
              <p:nvPr/>
            </p:nvSpPr>
            <p:spPr bwMode="ltGray">
              <a:xfrm>
                <a:off x="5357" y="3168"/>
                <a:ext cx="18" cy="10"/>
              </a:xfrm>
              <a:custGeom>
                <a:avLst/>
                <a:gdLst>
                  <a:gd name="T0" fmla="*/ 0 w 17"/>
                  <a:gd name="T1" fmla="*/ 0 h 9"/>
                  <a:gd name="T2" fmla="*/ 21 w 17"/>
                  <a:gd name="T3" fmla="*/ 0 h 9"/>
                  <a:gd name="T4" fmla="*/ 19 w 17"/>
                  <a:gd name="T5" fmla="*/ 13 h 9"/>
                  <a:gd name="T6" fmla="*/ 6 w 17"/>
                  <a:gd name="T7" fmla="*/ 13 h 9"/>
                  <a:gd name="T8" fmla="*/ 0 w 17"/>
                  <a:gd name="T9" fmla="*/ 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0" y="0"/>
                    </a:moveTo>
                    <a:lnTo>
                      <a:pt x="16" y="0"/>
                    </a:lnTo>
                    <a:lnTo>
                      <a:pt x="14" y="8"/>
                    </a:lnTo>
                    <a:lnTo>
                      <a:pt x="6" y="8"/>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902" name="Freeform 370"/>
              <p:cNvSpPr>
                <a:spLocks/>
              </p:cNvSpPr>
              <p:nvPr/>
            </p:nvSpPr>
            <p:spPr bwMode="ltGray">
              <a:xfrm>
                <a:off x="5257" y="3387"/>
                <a:ext cx="9" cy="5"/>
              </a:xfrm>
              <a:custGeom>
                <a:avLst/>
                <a:gdLst>
                  <a:gd name="T0" fmla="*/ 0 w 9"/>
                  <a:gd name="T1" fmla="*/ 0 h 5"/>
                  <a:gd name="T2" fmla="*/ 8 w 9"/>
                  <a:gd name="T3" fmla="*/ 0 h 5"/>
                  <a:gd name="T4" fmla="*/ 6 w 9"/>
                  <a:gd name="T5" fmla="*/ 4 h 5"/>
                  <a:gd name="T6" fmla="*/ 4 w 9"/>
                  <a:gd name="T7" fmla="*/ 4 h 5"/>
                  <a:gd name="T8" fmla="*/ 0 w 9"/>
                  <a:gd name="T9" fmla="*/ 0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0" y="0"/>
                    </a:moveTo>
                    <a:lnTo>
                      <a:pt x="8" y="0"/>
                    </a:lnTo>
                    <a:lnTo>
                      <a:pt x="6" y="4"/>
                    </a:lnTo>
                    <a:lnTo>
                      <a:pt x="4" y="4"/>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903" name="Freeform 371"/>
              <p:cNvSpPr>
                <a:spLocks/>
              </p:cNvSpPr>
              <p:nvPr/>
            </p:nvSpPr>
            <p:spPr bwMode="ltGray">
              <a:xfrm>
                <a:off x="5231" y="3329"/>
                <a:ext cx="17" cy="10"/>
              </a:xfrm>
              <a:custGeom>
                <a:avLst/>
                <a:gdLst>
                  <a:gd name="T0" fmla="*/ 0 w 17"/>
                  <a:gd name="T1" fmla="*/ 0 h 9"/>
                  <a:gd name="T2" fmla="*/ 16 w 17"/>
                  <a:gd name="T3" fmla="*/ 0 h 9"/>
                  <a:gd name="T4" fmla="*/ 14 w 17"/>
                  <a:gd name="T5" fmla="*/ 13 h 9"/>
                  <a:gd name="T6" fmla="*/ 6 w 17"/>
                  <a:gd name="T7" fmla="*/ 13 h 9"/>
                  <a:gd name="T8" fmla="*/ 0 w 17"/>
                  <a:gd name="T9" fmla="*/ 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0" y="0"/>
                    </a:moveTo>
                    <a:lnTo>
                      <a:pt x="16" y="0"/>
                    </a:lnTo>
                    <a:lnTo>
                      <a:pt x="14" y="8"/>
                    </a:lnTo>
                    <a:lnTo>
                      <a:pt x="6" y="8"/>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904" name="Freeform 372"/>
              <p:cNvSpPr>
                <a:spLocks/>
              </p:cNvSpPr>
              <p:nvPr/>
            </p:nvSpPr>
            <p:spPr bwMode="ltGray">
              <a:xfrm>
                <a:off x="5259" y="3798"/>
                <a:ext cx="17" cy="10"/>
              </a:xfrm>
              <a:custGeom>
                <a:avLst/>
                <a:gdLst>
                  <a:gd name="T0" fmla="*/ 0 w 17"/>
                  <a:gd name="T1" fmla="*/ 0 h 9"/>
                  <a:gd name="T2" fmla="*/ 16 w 17"/>
                  <a:gd name="T3" fmla="*/ 0 h 9"/>
                  <a:gd name="T4" fmla="*/ 14 w 17"/>
                  <a:gd name="T5" fmla="*/ 13 h 9"/>
                  <a:gd name="T6" fmla="*/ 6 w 17"/>
                  <a:gd name="T7" fmla="*/ 13 h 9"/>
                  <a:gd name="T8" fmla="*/ 0 w 17"/>
                  <a:gd name="T9" fmla="*/ 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0" y="0"/>
                    </a:moveTo>
                    <a:lnTo>
                      <a:pt x="16" y="0"/>
                    </a:lnTo>
                    <a:lnTo>
                      <a:pt x="14" y="8"/>
                    </a:lnTo>
                    <a:lnTo>
                      <a:pt x="6" y="8"/>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905" name="Freeform 373"/>
              <p:cNvSpPr>
                <a:spLocks/>
              </p:cNvSpPr>
              <p:nvPr/>
            </p:nvSpPr>
            <p:spPr bwMode="ltGray">
              <a:xfrm>
                <a:off x="5295" y="3901"/>
                <a:ext cx="16" cy="10"/>
              </a:xfrm>
              <a:custGeom>
                <a:avLst/>
                <a:gdLst>
                  <a:gd name="T0" fmla="*/ 0 w 17"/>
                  <a:gd name="T1" fmla="*/ 0 h 9"/>
                  <a:gd name="T2" fmla="*/ 11 w 17"/>
                  <a:gd name="T3" fmla="*/ 0 h 9"/>
                  <a:gd name="T4" fmla="*/ 9 w 17"/>
                  <a:gd name="T5" fmla="*/ 13 h 9"/>
                  <a:gd name="T6" fmla="*/ 6 w 17"/>
                  <a:gd name="T7" fmla="*/ 13 h 9"/>
                  <a:gd name="T8" fmla="*/ 0 w 17"/>
                  <a:gd name="T9" fmla="*/ 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0" y="0"/>
                    </a:moveTo>
                    <a:lnTo>
                      <a:pt x="16" y="0"/>
                    </a:lnTo>
                    <a:lnTo>
                      <a:pt x="14" y="8"/>
                    </a:lnTo>
                    <a:lnTo>
                      <a:pt x="6" y="8"/>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906" name="Freeform 374"/>
              <p:cNvSpPr>
                <a:spLocks/>
              </p:cNvSpPr>
              <p:nvPr/>
            </p:nvSpPr>
            <p:spPr bwMode="ltGray">
              <a:xfrm>
                <a:off x="5474" y="3776"/>
                <a:ext cx="16" cy="10"/>
              </a:xfrm>
              <a:custGeom>
                <a:avLst/>
                <a:gdLst>
                  <a:gd name="T0" fmla="*/ 0 w 17"/>
                  <a:gd name="T1" fmla="*/ 0 h 9"/>
                  <a:gd name="T2" fmla="*/ 11 w 17"/>
                  <a:gd name="T3" fmla="*/ 0 h 9"/>
                  <a:gd name="T4" fmla="*/ 9 w 17"/>
                  <a:gd name="T5" fmla="*/ 13 h 9"/>
                  <a:gd name="T6" fmla="*/ 6 w 17"/>
                  <a:gd name="T7" fmla="*/ 13 h 9"/>
                  <a:gd name="T8" fmla="*/ 0 w 17"/>
                  <a:gd name="T9" fmla="*/ 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0" y="0"/>
                    </a:moveTo>
                    <a:lnTo>
                      <a:pt x="16" y="0"/>
                    </a:lnTo>
                    <a:lnTo>
                      <a:pt x="14" y="8"/>
                    </a:lnTo>
                    <a:lnTo>
                      <a:pt x="6" y="8"/>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907" name="Freeform 375"/>
              <p:cNvSpPr>
                <a:spLocks/>
              </p:cNvSpPr>
              <p:nvPr/>
            </p:nvSpPr>
            <p:spPr bwMode="ltGray">
              <a:xfrm>
                <a:off x="5517" y="3619"/>
                <a:ext cx="17" cy="10"/>
              </a:xfrm>
              <a:custGeom>
                <a:avLst/>
                <a:gdLst>
                  <a:gd name="T0" fmla="*/ 0 w 17"/>
                  <a:gd name="T1" fmla="*/ 0 h 9"/>
                  <a:gd name="T2" fmla="*/ 16 w 17"/>
                  <a:gd name="T3" fmla="*/ 0 h 9"/>
                  <a:gd name="T4" fmla="*/ 14 w 17"/>
                  <a:gd name="T5" fmla="*/ 13 h 9"/>
                  <a:gd name="T6" fmla="*/ 6 w 17"/>
                  <a:gd name="T7" fmla="*/ 13 h 9"/>
                  <a:gd name="T8" fmla="*/ 0 w 17"/>
                  <a:gd name="T9" fmla="*/ 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0" y="0"/>
                    </a:moveTo>
                    <a:lnTo>
                      <a:pt x="16" y="0"/>
                    </a:lnTo>
                    <a:lnTo>
                      <a:pt x="14" y="8"/>
                    </a:lnTo>
                    <a:lnTo>
                      <a:pt x="6" y="8"/>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908" name="Freeform 376"/>
              <p:cNvSpPr>
                <a:spLocks/>
              </p:cNvSpPr>
              <p:nvPr/>
            </p:nvSpPr>
            <p:spPr bwMode="ltGray">
              <a:xfrm>
                <a:off x="627" y="1010"/>
                <a:ext cx="172" cy="368"/>
              </a:xfrm>
              <a:custGeom>
                <a:avLst/>
                <a:gdLst>
                  <a:gd name="T0" fmla="*/ 2 w 173"/>
                  <a:gd name="T1" fmla="*/ 567 h 329"/>
                  <a:gd name="T2" fmla="*/ 8 w 173"/>
                  <a:gd name="T3" fmla="*/ 553 h 329"/>
                  <a:gd name="T4" fmla="*/ 12 w 173"/>
                  <a:gd name="T5" fmla="*/ 540 h 329"/>
                  <a:gd name="T6" fmla="*/ 16 w 173"/>
                  <a:gd name="T7" fmla="*/ 527 h 329"/>
                  <a:gd name="T8" fmla="*/ 20 w 173"/>
                  <a:gd name="T9" fmla="*/ 511 h 329"/>
                  <a:gd name="T10" fmla="*/ 20 w 173"/>
                  <a:gd name="T11" fmla="*/ 498 h 329"/>
                  <a:gd name="T12" fmla="*/ 26 w 173"/>
                  <a:gd name="T13" fmla="*/ 484 h 329"/>
                  <a:gd name="T14" fmla="*/ 26 w 173"/>
                  <a:gd name="T15" fmla="*/ 471 h 329"/>
                  <a:gd name="T16" fmla="*/ 30 w 173"/>
                  <a:gd name="T17" fmla="*/ 455 h 329"/>
                  <a:gd name="T18" fmla="*/ 32 w 173"/>
                  <a:gd name="T19" fmla="*/ 441 h 329"/>
                  <a:gd name="T20" fmla="*/ 34 w 173"/>
                  <a:gd name="T21" fmla="*/ 426 h 329"/>
                  <a:gd name="T22" fmla="*/ 36 w 173"/>
                  <a:gd name="T23" fmla="*/ 413 h 329"/>
                  <a:gd name="T24" fmla="*/ 42 w 173"/>
                  <a:gd name="T25" fmla="*/ 402 h 329"/>
                  <a:gd name="T26" fmla="*/ 46 w 173"/>
                  <a:gd name="T27" fmla="*/ 388 h 329"/>
                  <a:gd name="T28" fmla="*/ 52 w 173"/>
                  <a:gd name="T29" fmla="*/ 370 h 329"/>
                  <a:gd name="T30" fmla="*/ 56 w 173"/>
                  <a:gd name="T31" fmla="*/ 357 h 329"/>
                  <a:gd name="T32" fmla="*/ 60 w 173"/>
                  <a:gd name="T33" fmla="*/ 340 h 329"/>
                  <a:gd name="T34" fmla="*/ 62 w 173"/>
                  <a:gd name="T35" fmla="*/ 327 h 329"/>
                  <a:gd name="T36" fmla="*/ 66 w 173"/>
                  <a:gd name="T37" fmla="*/ 308 h 329"/>
                  <a:gd name="T38" fmla="*/ 72 w 173"/>
                  <a:gd name="T39" fmla="*/ 286 h 329"/>
                  <a:gd name="T40" fmla="*/ 76 w 173"/>
                  <a:gd name="T41" fmla="*/ 273 h 329"/>
                  <a:gd name="T42" fmla="*/ 82 w 173"/>
                  <a:gd name="T43" fmla="*/ 261 h 329"/>
                  <a:gd name="T44" fmla="*/ 86 w 173"/>
                  <a:gd name="T45" fmla="*/ 246 h 329"/>
                  <a:gd name="T46" fmla="*/ 87 w 173"/>
                  <a:gd name="T47" fmla="*/ 226 h 329"/>
                  <a:gd name="T48" fmla="*/ 93 w 173"/>
                  <a:gd name="T49" fmla="*/ 217 h 329"/>
                  <a:gd name="T50" fmla="*/ 99 w 173"/>
                  <a:gd name="T51" fmla="*/ 202 h 329"/>
                  <a:gd name="T52" fmla="*/ 105 w 173"/>
                  <a:gd name="T53" fmla="*/ 189 h 329"/>
                  <a:gd name="T54" fmla="*/ 111 w 173"/>
                  <a:gd name="T55" fmla="*/ 176 h 329"/>
                  <a:gd name="T56" fmla="*/ 115 w 173"/>
                  <a:gd name="T57" fmla="*/ 158 h 329"/>
                  <a:gd name="T58" fmla="*/ 117 w 173"/>
                  <a:gd name="T59" fmla="*/ 144 h 329"/>
                  <a:gd name="T60" fmla="*/ 119 w 173"/>
                  <a:gd name="T61" fmla="*/ 130 h 329"/>
                  <a:gd name="T62" fmla="*/ 125 w 173"/>
                  <a:gd name="T63" fmla="*/ 116 h 329"/>
                  <a:gd name="T64" fmla="*/ 129 w 173"/>
                  <a:gd name="T65" fmla="*/ 103 h 329"/>
                  <a:gd name="T66" fmla="*/ 135 w 173"/>
                  <a:gd name="T67" fmla="*/ 87 h 329"/>
                  <a:gd name="T68" fmla="*/ 141 w 173"/>
                  <a:gd name="T69" fmla="*/ 77 h 329"/>
                  <a:gd name="T70" fmla="*/ 149 w 173"/>
                  <a:gd name="T71" fmla="*/ 60 h 329"/>
                  <a:gd name="T72" fmla="*/ 153 w 173"/>
                  <a:gd name="T73" fmla="*/ 45 h 329"/>
                  <a:gd name="T74" fmla="*/ 157 w 173"/>
                  <a:gd name="T75" fmla="*/ 31 h 329"/>
                  <a:gd name="T76" fmla="*/ 161 w 173"/>
                  <a:gd name="T77" fmla="*/ 17 h 329"/>
                  <a:gd name="T78" fmla="*/ 165 w 173"/>
                  <a:gd name="T79" fmla="*/ 2 h 3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3"/>
                  <a:gd name="T121" fmla="*/ 0 h 329"/>
                  <a:gd name="T122" fmla="*/ 173 w 173"/>
                  <a:gd name="T123" fmla="*/ 329 h 3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3" h="329">
                    <a:moveTo>
                      <a:pt x="0" y="328"/>
                    </a:moveTo>
                    <a:lnTo>
                      <a:pt x="2" y="324"/>
                    </a:lnTo>
                    <a:lnTo>
                      <a:pt x="6" y="320"/>
                    </a:lnTo>
                    <a:lnTo>
                      <a:pt x="8" y="316"/>
                    </a:lnTo>
                    <a:lnTo>
                      <a:pt x="10" y="312"/>
                    </a:lnTo>
                    <a:lnTo>
                      <a:pt x="12" y="308"/>
                    </a:lnTo>
                    <a:lnTo>
                      <a:pt x="14" y="304"/>
                    </a:lnTo>
                    <a:lnTo>
                      <a:pt x="16" y="300"/>
                    </a:lnTo>
                    <a:lnTo>
                      <a:pt x="18" y="296"/>
                    </a:lnTo>
                    <a:lnTo>
                      <a:pt x="20" y="292"/>
                    </a:lnTo>
                    <a:lnTo>
                      <a:pt x="20" y="288"/>
                    </a:lnTo>
                    <a:lnTo>
                      <a:pt x="20" y="284"/>
                    </a:lnTo>
                    <a:lnTo>
                      <a:pt x="24" y="280"/>
                    </a:lnTo>
                    <a:lnTo>
                      <a:pt x="26" y="276"/>
                    </a:lnTo>
                    <a:lnTo>
                      <a:pt x="26" y="272"/>
                    </a:lnTo>
                    <a:lnTo>
                      <a:pt x="26" y="268"/>
                    </a:lnTo>
                    <a:lnTo>
                      <a:pt x="28" y="264"/>
                    </a:lnTo>
                    <a:lnTo>
                      <a:pt x="30" y="260"/>
                    </a:lnTo>
                    <a:lnTo>
                      <a:pt x="32" y="256"/>
                    </a:lnTo>
                    <a:lnTo>
                      <a:pt x="32" y="252"/>
                    </a:lnTo>
                    <a:lnTo>
                      <a:pt x="34" y="248"/>
                    </a:lnTo>
                    <a:lnTo>
                      <a:pt x="34" y="244"/>
                    </a:lnTo>
                    <a:lnTo>
                      <a:pt x="36" y="240"/>
                    </a:lnTo>
                    <a:lnTo>
                      <a:pt x="36" y="236"/>
                    </a:lnTo>
                    <a:lnTo>
                      <a:pt x="40" y="234"/>
                    </a:lnTo>
                    <a:lnTo>
                      <a:pt x="42" y="230"/>
                    </a:lnTo>
                    <a:lnTo>
                      <a:pt x="44" y="226"/>
                    </a:lnTo>
                    <a:lnTo>
                      <a:pt x="46" y="222"/>
                    </a:lnTo>
                    <a:lnTo>
                      <a:pt x="48" y="218"/>
                    </a:lnTo>
                    <a:lnTo>
                      <a:pt x="52" y="212"/>
                    </a:lnTo>
                    <a:lnTo>
                      <a:pt x="54" y="208"/>
                    </a:lnTo>
                    <a:lnTo>
                      <a:pt x="56" y="204"/>
                    </a:lnTo>
                    <a:lnTo>
                      <a:pt x="58" y="198"/>
                    </a:lnTo>
                    <a:lnTo>
                      <a:pt x="60" y="194"/>
                    </a:lnTo>
                    <a:lnTo>
                      <a:pt x="60" y="190"/>
                    </a:lnTo>
                    <a:lnTo>
                      <a:pt x="62" y="186"/>
                    </a:lnTo>
                    <a:lnTo>
                      <a:pt x="64" y="182"/>
                    </a:lnTo>
                    <a:lnTo>
                      <a:pt x="66" y="176"/>
                    </a:lnTo>
                    <a:lnTo>
                      <a:pt x="68" y="170"/>
                    </a:lnTo>
                    <a:lnTo>
                      <a:pt x="72" y="164"/>
                    </a:lnTo>
                    <a:lnTo>
                      <a:pt x="74" y="160"/>
                    </a:lnTo>
                    <a:lnTo>
                      <a:pt x="76" y="156"/>
                    </a:lnTo>
                    <a:lnTo>
                      <a:pt x="80" y="152"/>
                    </a:lnTo>
                    <a:lnTo>
                      <a:pt x="82" y="148"/>
                    </a:lnTo>
                    <a:lnTo>
                      <a:pt x="86" y="144"/>
                    </a:lnTo>
                    <a:lnTo>
                      <a:pt x="88" y="140"/>
                    </a:lnTo>
                    <a:lnTo>
                      <a:pt x="90" y="134"/>
                    </a:lnTo>
                    <a:lnTo>
                      <a:pt x="92" y="130"/>
                    </a:lnTo>
                    <a:lnTo>
                      <a:pt x="94" y="126"/>
                    </a:lnTo>
                    <a:lnTo>
                      <a:pt x="98" y="124"/>
                    </a:lnTo>
                    <a:lnTo>
                      <a:pt x="100" y="120"/>
                    </a:lnTo>
                    <a:lnTo>
                      <a:pt x="104" y="116"/>
                    </a:lnTo>
                    <a:lnTo>
                      <a:pt x="106" y="112"/>
                    </a:lnTo>
                    <a:lnTo>
                      <a:pt x="110" y="108"/>
                    </a:lnTo>
                    <a:lnTo>
                      <a:pt x="112" y="104"/>
                    </a:lnTo>
                    <a:lnTo>
                      <a:pt x="116" y="100"/>
                    </a:lnTo>
                    <a:lnTo>
                      <a:pt x="116" y="96"/>
                    </a:lnTo>
                    <a:lnTo>
                      <a:pt x="120" y="90"/>
                    </a:lnTo>
                    <a:lnTo>
                      <a:pt x="120" y="86"/>
                    </a:lnTo>
                    <a:lnTo>
                      <a:pt x="122" y="82"/>
                    </a:lnTo>
                    <a:lnTo>
                      <a:pt x="124" y="78"/>
                    </a:lnTo>
                    <a:lnTo>
                      <a:pt x="124" y="74"/>
                    </a:lnTo>
                    <a:lnTo>
                      <a:pt x="128" y="70"/>
                    </a:lnTo>
                    <a:lnTo>
                      <a:pt x="130" y="66"/>
                    </a:lnTo>
                    <a:lnTo>
                      <a:pt x="132" y="62"/>
                    </a:lnTo>
                    <a:lnTo>
                      <a:pt x="134" y="58"/>
                    </a:lnTo>
                    <a:lnTo>
                      <a:pt x="138" y="54"/>
                    </a:lnTo>
                    <a:lnTo>
                      <a:pt x="140" y="50"/>
                    </a:lnTo>
                    <a:lnTo>
                      <a:pt x="144" y="48"/>
                    </a:lnTo>
                    <a:lnTo>
                      <a:pt x="146" y="44"/>
                    </a:lnTo>
                    <a:lnTo>
                      <a:pt x="150" y="40"/>
                    </a:lnTo>
                    <a:lnTo>
                      <a:pt x="154" y="34"/>
                    </a:lnTo>
                    <a:lnTo>
                      <a:pt x="156" y="30"/>
                    </a:lnTo>
                    <a:lnTo>
                      <a:pt x="158" y="26"/>
                    </a:lnTo>
                    <a:lnTo>
                      <a:pt x="160" y="22"/>
                    </a:lnTo>
                    <a:lnTo>
                      <a:pt x="162" y="18"/>
                    </a:lnTo>
                    <a:lnTo>
                      <a:pt x="164" y="14"/>
                    </a:lnTo>
                    <a:lnTo>
                      <a:pt x="166" y="10"/>
                    </a:lnTo>
                    <a:lnTo>
                      <a:pt x="168" y="6"/>
                    </a:lnTo>
                    <a:lnTo>
                      <a:pt x="170" y="2"/>
                    </a:lnTo>
                    <a:lnTo>
                      <a:pt x="17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909" name="Freeform 377"/>
              <p:cNvSpPr>
                <a:spLocks/>
              </p:cNvSpPr>
              <p:nvPr/>
            </p:nvSpPr>
            <p:spPr bwMode="ltGray">
              <a:xfrm>
                <a:off x="1464" y="2463"/>
                <a:ext cx="26" cy="12"/>
              </a:xfrm>
              <a:custGeom>
                <a:avLst/>
                <a:gdLst>
                  <a:gd name="T0" fmla="*/ 17 w 27"/>
                  <a:gd name="T1" fmla="*/ 15 h 11"/>
                  <a:gd name="T2" fmla="*/ 21 w 27"/>
                  <a:gd name="T3" fmla="*/ 4 h 11"/>
                  <a:gd name="T4" fmla="*/ 13 w 27"/>
                  <a:gd name="T5" fmla="*/ 0 h 11"/>
                  <a:gd name="T6" fmla="*/ 4 w 27"/>
                  <a:gd name="T7" fmla="*/ 0 h 11"/>
                  <a:gd name="T8" fmla="*/ 0 w 27"/>
                  <a:gd name="T9" fmla="*/ 13 h 11"/>
                  <a:gd name="T10" fmla="*/ 8 w 27"/>
                  <a:gd name="T11" fmla="*/ 13 h 11"/>
                  <a:gd name="T12" fmla="*/ 13 w 27"/>
                  <a:gd name="T13" fmla="*/ 13 h 11"/>
                  <a:gd name="T14" fmla="*/ 17 w 27"/>
                  <a:gd name="T15" fmla="*/ 15 h 11"/>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11"/>
                  <a:gd name="T26" fmla="*/ 27 w 27"/>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11">
                    <a:moveTo>
                      <a:pt x="22" y="10"/>
                    </a:moveTo>
                    <a:lnTo>
                      <a:pt x="26" y="4"/>
                    </a:lnTo>
                    <a:lnTo>
                      <a:pt x="18" y="0"/>
                    </a:lnTo>
                    <a:lnTo>
                      <a:pt x="4" y="0"/>
                    </a:lnTo>
                    <a:lnTo>
                      <a:pt x="0" y="8"/>
                    </a:lnTo>
                    <a:lnTo>
                      <a:pt x="8" y="8"/>
                    </a:lnTo>
                    <a:lnTo>
                      <a:pt x="16" y="8"/>
                    </a:lnTo>
                    <a:lnTo>
                      <a:pt x="22"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910" name="Freeform 378"/>
              <p:cNvSpPr>
                <a:spLocks/>
              </p:cNvSpPr>
              <p:nvPr/>
            </p:nvSpPr>
            <p:spPr bwMode="ltGray">
              <a:xfrm>
                <a:off x="1515" y="2485"/>
                <a:ext cx="3" cy="4"/>
              </a:xfrm>
              <a:custGeom>
                <a:avLst/>
                <a:gdLst>
                  <a:gd name="T0" fmla="*/ 0 w 3"/>
                  <a:gd name="T1" fmla="*/ 0 h 3"/>
                  <a:gd name="T2" fmla="*/ 2 w 3"/>
                  <a:gd name="T3" fmla="*/ 0 h 3"/>
                  <a:gd name="T4" fmla="*/ 2 w 3"/>
                  <a:gd name="T5" fmla="*/ 9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lnTo>
                      <a:pt x="2" y="0"/>
                    </a:lnTo>
                    <a:lnTo>
                      <a:pt x="2" y="2"/>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911" name="Freeform 379"/>
              <p:cNvSpPr>
                <a:spLocks/>
              </p:cNvSpPr>
              <p:nvPr/>
            </p:nvSpPr>
            <p:spPr bwMode="ltGray">
              <a:xfrm>
                <a:off x="1537" y="2510"/>
                <a:ext cx="7" cy="12"/>
              </a:xfrm>
              <a:custGeom>
                <a:avLst/>
                <a:gdLst>
                  <a:gd name="T0" fmla="*/ 2 w 7"/>
                  <a:gd name="T1" fmla="*/ 0 h 11"/>
                  <a:gd name="T2" fmla="*/ 0 w 7"/>
                  <a:gd name="T3" fmla="*/ 4 h 11"/>
                  <a:gd name="T4" fmla="*/ 2 w 7"/>
                  <a:gd name="T5" fmla="*/ 11 h 11"/>
                  <a:gd name="T6" fmla="*/ 2 w 7"/>
                  <a:gd name="T7" fmla="*/ 15 h 11"/>
                  <a:gd name="T8" fmla="*/ 4 w 7"/>
                  <a:gd name="T9" fmla="*/ 13 h 11"/>
                  <a:gd name="T10" fmla="*/ 6 w 7"/>
                  <a:gd name="T11" fmla="*/ 11 h 11"/>
                  <a:gd name="T12" fmla="*/ 6 w 7"/>
                  <a:gd name="T13" fmla="*/ 2 h 11"/>
                  <a:gd name="T14" fmla="*/ 2 w 7"/>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11"/>
                  <a:gd name="T26" fmla="*/ 7 w 7"/>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11">
                    <a:moveTo>
                      <a:pt x="2" y="0"/>
                    </a:moveTo>
                    <a:lnTo>
                      <a:pt x="0" y="4"/>
                    </a:lnTo>
                    <a:lnTo>
                      <a:pt x="2" y="6"/>
                    </a:lnTo>
                    <a:lnTo>
                      <a:pt x="2" y="10"/>
                    </a:lnTo>
                    <a:lnTo>
                      <a:pt x="4" y="8"/>
                    </a:lnTo>
                    <a:lnTo>
                      <a:pt x="6" y="6"/>
                    </a:lnTo>
                    <a:lnTo>
                      <a:pt x="6" y="2"/>
                    </a:lnTo>
                    <a:lnTo>
                      <a:pt x="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nvGrpSpPr>
              <p:cNvPr id="4" name="Group 380"/>
              <p:cNvGrpSpPr>
                <a:grpSpLocks/>
              </p:cNvGrpSpPr>
              <p:nvPr/>
            </p:nvGrpSpPr>
            <p:grpSpPr bwMode="auto">
              <a:xfrm>
                <a:off x="252" y="875"/>
                <a:ext cx="2765" cy="1087"/>
                <a:chOff x="252" y="875"/>
                <a:chExt cx="2765" cy="1087"/>
              </a:xfrm>
              <a:grpFill/>
            </p:grpSpPr>
            <p:sp>
              <p:nvSpPr>
                <p:cNvPr id="5913" name="Freeform 381"/>
                <p:cNvSpPr>
                  <a:spLocks/>
                </p:cNvSpPr>
                <p:nvPr/>
              </p:nvSpPr>
              <p:spPr bwMode="ltGray">
                <a:xfrm>
                  <a:off x="2455" y="1483"/>
                  <a:ext cx="135" cy="248"/>
                </a:xfrm>
                <a:custGeom>
                  <a:avLst/>
                  <a:gdLst>
                    <a:gd name="T0" fmla="*/ 48 w 135"/>
                    <a:gd name="T1" fmla="*/ 31 h 221"/>
                    <a:gd name="T2" fmla="*/ 62 w 135"/>
                    <a:gd name="T3" fmla="*/ 2 h 221"/>
                    <a:gd name="T4" fmla="*/ 70 w 135"/>
                    <a:gd name="T5" fmla="*/ 0 h 221"/>
                    <a:gd name="T6" fmla="*/ 72 w 135"/>
                    <a:gd name="T7" fmla="*/ 11 h 221"/>
                    <a:gd name="T8" fmla="*/ 68 w 135"/>
                    <a:gd name="T9" fmla="*/ 25 h 221"/>
                    <a:gd name="T10" fmla="*/ 64 w 135"/>
                    <a:gd name="T11" fmla="*/ 39 h 221"/>
                    <a:gd name="T12" fmla="*/ 54 w 135"/>
                    <a:gd name="T13" fmla="*/ 54 h 221"/>
                    <a:gd name="T14" fmla="*/ 56 w 135"/>
                    <a:gd name="T15" fmla="*/ 63 h 221"/>
                    <a:gd name="T16" fmla="*/ 70 w 135"/>
                    <a:gd name="T17" fmla="*/ 68 h 221"/>
                    <a:gd name="T18" fmla="*/ 80 w 135"/>
                    <a:gd name="T19" fmla="*/ 68 h 221"/>
                    <a:gd name="T20" fmla="*/ 84 w 135"/>
                    <a:gd name="T21" fmla="*/ 85 h 221"/>
                    <a:gd name="T22" fmla="*/ 76 w 135"/>
                    <a:gd name="T23" fmla="*/ 101 h 221"/>
                    <a:gd name="T24" fmla="*/ 72 w 135"/>
                    <a:gd name="T25" fmla="*/ 114 h 221"/>
                    <a:gd name="T26" fmla="*/ 70 w 135"/>
                    <a:gd name="T27" fmla="*/ 126 h 221"/>
                    <a:gd name="T28" fmla="*/ 64 w 135"/>
                    <a:gd name="T29" fmla="*/ 140 h 221"/>
                    <a:gd name="T30" fmla="*/ 76 w 135"/>
                    <a:gd name="T31" fmla="*/ 146 h 221"/>
                    <a:gd name="T32" fmla="*/ 84 w 135"/>
                    <a:gd name="T33" fmla="*/ 160 h 221"/>
                    <a:gd name="T34" fmla="*/ 86 w 135"/>
                    <a:gd name="T35" fmla="*/ 185 h 221"/>
                    <a:gd name="T36" fmla="*/ 96 w 135"/>
                    <a:gd name="T37" fmla="*/ 195 h 221"/>
                    <a:gd name="T38" fmla="*/ 104 w 135"/>
                    <a:gd name="T39" fmla="*/ 209 h 221"/>
                    <a:gd name="T40" fmla="*/ 110 w 135"/>
                    <a:gd name="T41" fmla="*/ 235 h 221"/>
                    <a:gd name="T42" fmla="*/ 112 w 135"/>
                    <a:gd name="T43" fmla="*/ 264 h 221"/>
                    <a:gd name="T44" fmla="*/ 128 w 135"/>
                    <a:gd name="T45" fmla="*/ 267 h 221"/>
                    <a:gd name="T46" fmla="*/ 132 w 135"/>
                    <a:gd name="T47" fmla="*/ 288 h 221"/>
                    <a:gd name="T48" fmla="*/ 124 w 135"/>
                    <a:gd name="T49" fmla="*/ 313 h 221"/>
                    <a:gd name="T50" fmla="*/ 128 w 135"/>
                    <a:gd name="T51" fmla="*/ 323 h 221"/>
                    <a:gd name="T52" fmla="*/ 130 w 135"/>
                    <a:gd name="T53" fmla="*/ 334 h 221"/>
                    <a:gd name="T54" fmla="*/ 114 w 135"/>
                    <a:gd name="T55" fmla="*/ 349 h 221"/>
                    <a:gd name="T56" fmla="*/ 94 w 135"/>
                    <a:gd name="T57" fmla="*/ 351 h 221"/>
                    <a:gd name="T58" fmla="*/ 80 w 135"/>
                    <a:gd name="T59" fmla="*/ 355 h 221"/>
                    <a:gd name="T60" fmla="*/ 68 w 135"/>
                    <a:gd name="T61" fmla="*/ 360 h 221"/>
                    <a:gd name="T62" fmla="*/ 56 w 135"/>
                    <a:gd name="T63" fmla="*/ 369 h 221"/>
                    <a:gd name="T64" fmla="*/ 46 w 135"/>
                    <a:gd name="T65" fmla="*/ 378 h 221"/>
                    <a:gd name="T66" fmla="*/ 34 w 135"/>
                    <a:gd name="T67" fmla="*/ 384 h 221"/>
                    <a:gd name="T68" fmla="*/ 22 w 135"/>
                    <a:gd name="T69" fmla="*/ 384 h 221"/>
                    <a:gd name="T70" fmla="*/ 28 w 135"/>
                    <a:gd name="T71" fmla="*/ 367 h 221"/>
                    <a:gd name="T72" fmla="*/ 38 w 135"/>
                    <a:gd name="T73" fmla="*/ 351 h 221"/>
                    <a:gd name="T74" fmla="*/ 46 w 135"/>
                    <a:gd name="T75" fmla="*/ 334 h 221"/>
                    <a:gd name="T76" fmla="*/ 50 w 135"/>
                    <a:gd name="T77" fmla="*/ 323 h 221"/>
                    <a:gd name="T78" fmla="*/ 38 w 135"/>
                    <a:gd name="T79" fmla="*/ 321 h 221"/>
                    <a:gd name="T80" fmla="*/ 32 w 135"/>
                    <a:gd name="T81" fmla="*/ 307 h 221"/>
                    <a:gd name="T82" fmla="*/ 38 w 135"/>
                    <a:gd name="T83" fmla="*/ 300 h 221"/>
                    <a:gd name="T84" fmla="*/ 46 w 135"/>
                    <a:gd name="T85" fmla="*/ 288 h 221"/>
                    <a:gd name="T86" fmla="*/ 44 w 135"/>
                    <a:gd name="T87" fmla="*/ 275 h 221"/>
                    <a:gd name="T88" fmla="*/ 42 w 135"/>
                    <a:gd name="T89" fmla="*/ 259 h 221"/>
                    <a:gd name="T90" fmla="*/ 48 w 135"/>
                    <a:gd name="T91" fmla="*/ 246 h 221"/>
                    <a:gd name="T92" fmla="*/ 62 w 135"/>
                    <a:gd name="T93" fmla="*/ 244 h 221"/>
                    <a:gd name="T94" fmla="*/ 64 w 135"/>
                    <a:gd name="T95" fmla="*/ 229 h 221"/>
                    <a:gd name="T96" fmla="*/ 56 w 135"/>
                    <a:gd name="T97" fmla="*/ 206 h 221"/>
                    <a:gd name="T98" fmla="*/ 42 w 135"/>
                    <a:gd name="T99" fmla="*/ 193 h 221"/>
                    <a:gd name="T100" fmla="*/ 36 w 135"/>
                    <a:gd name="T101" fmla="*/ 174 h 221"/>
                    <a:gd name="T102" fmla="*/ 34 w 135"/>
                    <a:gd name="T103" fmla="*/ 160 h 221"/>
                    <a:gd name="T104" fmla="*/ 22 w 135"/>
                    <a:gd name="T105" fmla="*/ 164 h 221"/>
                    <a:gd name="T106" fmla="*/ 12 w 135"/>
                    <a:gd name="T107" fmla="*/ 146 h 221"/>
                    <a:gd name="T108" fmla="*/ 18 w 135"/>
                    <a:gd name="T109" fmla="*/ 112 h 221"/>
                    <a:gd name="T110" fmla="*/ 18 w 135"/>
                    <a:gd name="T111" fmla="*/ 95 h 221"/>
                    <a:gd name="T112" fmla="*/ 8 w 135"/>
                    <a:gd name="T113" fmla="*/ 79 h 221"/>
                    <a:gd name="T114" fmla="*/ 0 w 135"/>
                    <a:gd name="T115" fmla="*/ 63 h 221"/>
                    <a:gd name="T116" fmla="*/ 8 w 135"/>
                    <a:gd name="T117" fmla="*/ 47 h 221"/>
                    <a:gd name="T118" fmla="*/ 16 w 135"/>
                    <a:gd name="T119" fmla="*/ 49 h 221"/>
                    <a:gd name="T120" fmla="*/ 16 w 135"/>
                    <a:gd name="T121" fmla="*/ 63 h 221"/>
                    <a:gd name="T122" fmla="*/ 22 w 135"/>
                    <a:gd name="T123" fmla="*/ 54 h 221"/>
                    <a:gd name="T124" fmla="*/ 28 w 135"/>
                    <a:gd name="T125" fmla="*/ 35 h 2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5"/>
                    <a:gd name="T190" fmla="*/ 0 h 221"/>
                    <a:gd name="T191" fmla="*/ 135 w 135"/>
                    <a:gd name="T192" fmla="*/ 221 h 2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5" h="221">
                      <a:moveTo>
                        <a:pt x="42" y="18"/>
                      </a:moveTo>
                      <a:lnTo>
                        <a:pt x="48" y="18"/>
                      </a:lnTo>
                      <a:lnTo>
                        <a:pt x="60" y="6"/>
                      </a:lnTo>
                      <a:lnTo>
                        <a:pt x="62" y="2"/>
                      </a:lnTo>
                      <a:lnTo>
                        <a:pt x="66" y="0"/>
                      </a:lnTo>
                      <a:lnTo>
                        <a:pt x="70" y="0"/>
                      </a:lnTo>
                      <a:lnTo>
                        <a:pt x="74" y="2"/>
                      </a:lnTo>
                      <a:lnTo>
                        <a:pt x="72" y="6"/>
                      </a:lnTo>
                      <a:lnTo>
                        <a:pt x="70" y="10"/>
                      </a:lnTo>
                      <a:lnTo>
                        <a:pt x="68" y="14"/>
                      </a:lnTo>
                      <a:lnTo>
                        <a:pt x="66" y="20"/>
                      </a:lnTo>
                      <a:lnTo>
                        <a:pt x="64" y="22"/>
                      </a:lnTo>
                      <a:lnTo>
                        <a:pt x="60" y="26"/>
                      </a:lnTo>
                      <a:lnTo>
                        <a:pt x="54" y="30"/>
                      </a:lnTo>
                      <a:lnTo>
                        <a:pt x="50" y="34"/>
                      </a:lnTo>
                      <a:lnTo>
                        <a:pt x="56" y="36"/>
                      </a:lnTo>
                      <a:lnTo>
                        <a:pt x="64" y="38"/>
                      </a:lnTo>
                      <a:lnTo>
                        <a:pt x="70" y="38"/>
                      </a:lnTo>
                      <a:lnTo>
                        <a:pt x="76" y="38"/>
                      </a:lnTo>
                      <a:lnTo>
                        <a:pt x="80" y="38"/>
                      </a:lnTo>
                      <a:lnTo>
                        <a:pt x="84" y="42"/>
                      </a:lnTo>
                      <a:lnTo>
                        <a:pt x="84" y="48"/>
                      </a:lnTo>
                      <a:lnTo>
                        <a:pt x="80" y="52"/>
                      </a:lnTo>
                      <a:lnTo>
                        <a:pt x="76" y="56"/>
                      </a:lnTo>
                      <a:lnTo>
                        <a:pt x="74" y="60"/>
                      </a:lnTo>
                      <a:lnTo>
                        <a:pt x="72" y="64"/>
                      </a:lnTo>
                      <a:lnTo>
                        <a:pt x="72" y="68"/>
                      </a:lnTo>
                      <a:lnTo>
                        <a:pt x="70" y="70"/>
                      </a:lnTo>
                      <a:lnTo>
                        <a:pt x="68" y="74"/>
                      </a:lnTo>
                      <a:lnTo>
                        <a:pt x="64" y="78"/>
                      </a:lnTo>
                      <a:lnTo>
                        <a:pt x="72" y="80"/>
                      </a:lnTo>
                      <a:lnTo>
                        <a:pt x="76" y="82"/>
                      </a:lnTo>
                      <a:lnTo>
                        <a:pt x="80" y="86"/>
                      </a:lnTo>
                      <a:lnTo>
                        <a:pt x="84" y="90"/>
                      </a:lnTo>
                      <a:lnTo>
                        <a:pt x="86" y="98"/>
                      </a:lnTo>
                      <a:lnTo>
                        <a:pt x="86" y="104"/>
                      </a:lnTo>
                      <a:lnTo>
                        <a:pt x="90" y="110"/>
                      </a:lnTo>
                      <a:lnTo>
                        <a:pt x="96" y="110"/>
                      </a:lnTo>
                      <a:lnTo>
                        <a:pt x="100" y="114"/>
                      </a:lnTo>
                      <a:lnTo>
                        <a:pt x="104" y="118"/>
                      </a:lnTo>
                      <a:lnTo>
                        <a:pt x="106" y="122"/>
                      </a:lnTo>
                      <a:lnTo>
                        <a:pt x="110" y="132"/>
                      </a:lnTo>
                      <a:lnTo>
                        <a:pt x="112" y="140"/>
                      </a:lnTo>
                      <a:lnTo>
                        <a:pt x="112" y="148"/>
                      </a:lnTo>
                      <a:lnTo>
                        <a:pt x="122" y="150"/>
                      </a:lnTo>
                      <a:lnTo>
                        <a:pt x="128" y="150"/>
                      </a:lnTo>
                      <a:lnTo>
                        <a:pt x="132" y="154"/>
                      </a:lnTo>
                      <a:lnTo>
                        <a:pt x="132" y="162"/>
                      </a:lnTo>
                      <a:lnTo>
                        <a:pt x="128" y="170"/>
                      </a:lnTo>
                      <a:lnTo>
                        <a:pt x="124" y="176"/>
                      </a:lnTo>
                      <a:lnTo>
                        <a:pt x="120" y="180"/>
                      </a:lnTo>
                      <a:lnTo>
                        <a:pt x="128" y="182"/>
                      </a:lnTo>
                      <a:lnTo>
                        <a:pt x="134" y="184"/>
                      </a:lnTo>
                      <a:lnTo>
                        <a:pt x="130" y="188"/>
                      </a:lnTo>
                      <a:lnTo>
                        <a:pt x="124" y="194"/>
                      </a:lnTo>
                      <a:lnTo>
                        <a:pt x="114" y="196"/>
                      </a:lnTo>
                      <a:lnTo>
                        <a:pt x="104" y="198"/>
                      </a:lnTo>
                      <a:lnTo>
                        <a:pt x="94" y="198"/>
                      </a:lnTo>
                      <a:lnTo>
                        <a:pt x="86" y="202"/>
                      </a:lnTo>
                      <a:lnTo>
                        <a:pt x="80" y="200"/>
                      </a:lnTo>
                      <a:lnTo>
                        <a:pt x="74" y="204"/>
                      </a:lnTo>
                      <a:lnTo>
                        <a:pt x="68" y="202"/>
                      </a:lnTo>
                      <a:lnTo>
                        <a:pt x="62" y="202"/>
                      </a:lnTo>
                      <a:lnTo>
                        <a:pt x="56" y="208"/>
                      </a:lnTo>
                      <a:lnTo>
                        <a:pt x="50" y="210"/>
                      </a:lnTo>
                      <a:lnTo>
                        <a:pt x="46" y="212"/>
                      </a:lnTo>
                      <a:lnTo>
                        <a:pt x="38" y="212"/>
                      </a:lnTo>
                      <a:lnTo>
                        <a:pt x="34" y="216"/>
                      </a:lnTo>
                      <a:lnTo>
                        <a:pt x="26" y="220"/>
                      </a:lnTo>
                      <a:lnTo>
                        <a:pt x="22" y="216"/>
                      </a:lnTo>
                      <a:lnTo>
                        <a:pt x="22" y="210"/>
                      </a:lnTo>
                      <a:lnTo>
                        <a:pt x="28" y="206"/>
                      </a:lnTo>
                      <a:lnTo>
                        <a:pt x="32" y="202"/>
                      </a:lnTo>
                      <a:lnTo>
                        <a:pt x="38" y="198"/>
                      </a:lnTo>
                      <a:lnTo>
                        <a:pt x="40" y="192"/>
                      </a:lnTo>
                      <a:lnTo>
                        <a:pt x="46" y="188"/>
                      </a:lnTo>
                      <a:lnTo>
                        <a:pt x="52" y="184"/>
                      </a:lnTo>
                      <a:lnTo>
                        <a:pt x="50" y="182"/>
                      </a:lnTo>
                      <a:lnTo>
                        <a:pt x="44" y="180"/>
                      </a:lnTo>
                      <a:lnTo>
                        <a:pt x="38" y="180"/>
                      </a:lnTo>
                      <a:lnTo>
                        <a:pt x="32" y="178"/>
                      </a:lnTo>
                      <a:lnTo>
                        <a:pt x="32" y="172"/>
                      </a:lnTo>
                      <a:lnTo>
                        <a:pt x="34" y="168"/>
                      </a:lnTo>
                      <a:lnTo>
                        <a:pt x="38" y="168"/>
                      </a:lnTo>
                      <a:lnTo>
                        <a:pt x="42" y="166"/>
                      </a:lnTo>
                      <a:lnTo>
                        <a:pt x="46" y="162"/>
                      </a:lnTo>
                      <a:lnTo>
                        <a:pt x="46" y="158"/>
                      </a:lnTo>
                      <a:lnTo>
                        <a:pt x="44" y="154"/>
                      </a:lnTo>
                      <a:lnTo>
                        <a:pt x="40" y="150"/>
                      </a:lnTo>
                      <a:lnTo>
                        <a:pt x="42" y="146"/>
                      </a:lnTo>
                      <a:lnTo>
                        <a:pt x="44" y="140"/>
                      </a:lnTo>
                      <a:lnTo>
                        <a:pt x="48" y="138"/>
                      </a:lnTo>
                      <a:lnTo>
                        <a:pt x="56" y="136"/>
                      </a:lnTo>
                      <a:lnTo>
                        <a:pt x="62" y="136"/>
                      </a:lnTo>
                      <a:lnTo>
                        <a:pt x="66" y="134"/>
                      </a:lnTo>
                      <a:lnTo>
                        <a:pt x="64" y="128"/>
                      </a:lnTo>
                      <a:lnTo>
                        <a:pt x="60" y="124"/>
                      </a:lnTo>
                      <a:lnTo>
                        <a:pt x="56" y="116"/>
                      </a:lnTo>
                      <a:lnTo>
                        <a:pt x="48" y="108"/>
                      </a:lnTo>
                      <a:lnTo>
                        <a:pt x="42" y="108"/>
                      </a:lnTo>
                      <a:lnTo>
                        <a:pt x="36" y="106"/>
                      </a:lnTo>
                      <a:lnTo>
                        <a:pt x="36" y="98"/>
                      </a:lnTo>
                      <a:lnTo>
                        <a:pt x="36" y="94"/>
                      </a:lnTo>
                      <a:lnTo>
                        <a:pt x="34" y="90"/>
                      </a:lnTo>
                      <a:lnTo>
                        <a:pt x="26" y="94"/>
                      </a:lnTo>
                      <a:lnTo>
                        <a:pt x="22" y="92"/>
                      </a:lnTo>
                      <a:lnTo>
                        <a:pt x="14" y="86"/>
                      </a:lnTo>
                      <a:lnTo>
                        <a:pt x="12" y="82"/>
                      </a:lnTo>
                      <a:lnTo>
                        <a:pt x="12" y="74"/>
                      </a:lnTo>
                      <a:lnTo>
                        <a:pt x="18" y="62"/>
                      </a:lnTo>
                      <a:lnTo>
                        <a:pt x="20" y="58"/>
                      </a:lnTo>
                      <a:lnTo>
                        <a:pt x="18" y="54"/>
                      </a:lnTo>
                      <a:lnTo>
                        <a:pt x="12" y="48"/>
                      </a:lnTo>
                      <a:lnTo>
                        <a:pt x="8" y="44"/>
                      </a:lnTo>
                      <a:lnTo>
                        <a:pt x="2" y="44"/>
                      </a:lnTo>
                      <a:lnTo>
                        <a:pt x="0" y="36"/>
                      </a:lnTo>
                      <a:lnTo>
                        <a:pt x="4" y="30"/>
                      </a:lnTo>
                      <a:lnTo>
                        <a:pt x="8" y="26"/>
                      </a:lnTo>
                      <a:lnTo>
                        <a:pt x="10" y="24"/>
                      </a:lnTo>
                      <a:lnTo>
                        <a:pt x="16" y="28"/>
                      </a:lnTo>
                      <a:lnTo>
                        <a:pt x="16" y="32"/>
                      </a:lnTo>
                      <a:lnTo>
                        <a:pt x="16" y="36"/>
                      </a:lnTo>
                      <a:lnTo>
                        <a:pt x="22" y="36"/>
                      </a:lnTo>
                      <a:lnTo>
                        <a:pt x="22" y="30"/>
                      </a:lnTo>
                      <a:lnTo>
                        <a:pt x="26" y="24"/>
                      </a:lnTo>
                      <a:lnTo>
                        <a:pt x="28" y="20"/>
                      </a:lnTo>
                      <a:lnTo>
                        <a:pt x="42" y="1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914" name="Freeform 382"/>
                <p:cNvSpPr>
                  <a:spLocks/>
                </p:cNvSpPr>
                <p:nvPr/>
              </p:nvSpPr>
              <p:spPr bwMode="ltGray">
                <a:xfrm>
                  <a:off x="2644" y="1602"/>
                  <a:ext cx="140" cy="191"/>
                </a:xfrm>
                <a:custGeom>
                  <a:avLst/>
                  <a:gdLst>
                    <a:gd name="T0" fmla="*/ 64 w 141"/>
                    <a:gd name="T1" fmla="*/ 4 h 171"/>
                    <a:gd name="T2" fmla="*/ 68 w 141"/>
                    <a:gd name="T3" fmla="*/ 11 h 171"/>
                    <a:gd name="T4" fmla="*/ 70 w 141"/>
                    <a:gd name="T5" fmla="*/ 13 h 171"/>
                    <a:gd name="T6" fmla="*/ 70 w 141"/>
                    <a:gd name="T7" fmla="*/ 21 h 171"/>
                    <a:gd name="T8" fmla="*/ 73 w 141"/>
                    <a:gd name="T9" fmla="*/ 25 h 171"/>
                    <a:gd name="T10" fmla="*/ 79 w 141"/>
                    <a:gd name="T11" fmla="*/ 28 h 171"/>
                    <a:gd name="T12" fmla="*/ 87 w 141"/>
                    <a:gd name="T13" fmla="*/ 25 h 171"/>
                    <a:gd name="T14" fmla="*/ 115 w 141"/>
                    <a:gd name="T15" fmla="*/ 4 h 171"/>
                    <a:gd name="T16" fmla="*/ 117 w 141"/>
                    <a:gd name="T17" fmla="*/ 21 h 171"/>
                    <a:gd name="T18" fmla="*/ 119 w 141"/>
                    <a:gd name="T19" fmla="*/ 28 h 171"/>
                    <a:gd name="T20" fmla="*/ 121 w 141"/>
                    <a:gd name="T21" fmla="*/ 31 h 171"/>
                    <a:gd name="T22" fmla="*/ 127 w 141"/>
                    <a:gd name="T23" fmla="*/ 35 h 171"/>
                    <a:gd name="T24" fmla="*/ 131 w 141"/>
                    <a:gd name="T25" fmla="*/ 35 h 171"/>
                    <a:gd name="T26" fmla="*/ 135 w 141"/>
                    <a:gd name="T27" fmla="*/ 45 h 171"/>
                    <a:gd name="T28" fmla="*/ 133 w 141"/>
                    <a:gd name="T29" fmla="*/ 52 h 171"/>
                    <a:gd name="T30" fmla="*/ 129 w 141"/>
                    <a:gd name="T31" fmla="*/ 56 h 171"/>
                    <a:gd name="T32" fmla="*/ 127 w 141"/>
                    <a:gd name="T33" fmla="*/ 65 h 171"/>
                    <a:gd name="T34" fmla="*/ 125 w 141"/>
                    <a:gd name="T35" fmla="*/ 73 h 171"/>
                    <a:gd name="T36" fmla="*/ 125 w 141"/>
                    <a:gd name="T37" fmla="*/ 79 h 171"/>
                    <a:gd name="T38" fmla="*/ 125 w 141"/>
                    <a:gd name="T39" fmla="*/ 92 h 171"/>
                    <a:gd name="T40" fmla="*/ 127 w 141"/>
                    <a:gd name="T41" fmla="*/ 107 h 171"/>
                    <a:gd name="T42" fmla="*/ 129 w 141"/>
                    <a:gd name="T43" fmla="*/ 118 h 171"/>
                    <a:gd name="T44" fmla="*/ 131 w 141"/>
                    <a:gd name="T45" fmla="*/ 132 h 171"/>
                    <a:gd name="T46" fmla="*/ 131 w 141"/>
                    <a:gd name="T47" fmla="*/ 139 h 171"/>
                    <a:gd name="T48" fmla="*/ 127 w 141"/>
                    <a:gd name="T49" fmla="*/ 150 h 171"/>
                    <a:gd name="T50" fmla="*/ 121 w 141"/>
                    <a:gd name="T51" fmla="*/ 157 h 171"/>
                    <a:gd name="T52" fmla="*/ 117 w 141"/>
                    <a:gd name="T53" fmla="*/ 163 h 171"/>
                    <a:gd name="T54" fmla="*/ 113 w 141"/>
                    <a:gd name="T55" fmla="*/ 170 h 171"/>
                    <a:gd name="T56" fmla="*/ 105 w 141"/>
                    <a:gd name="T57" fmla="*/ 174 h 171"/>
                    <a:gd name="T58" fmla="*/ 103 w 141"/>
                    <a:gd name="T59" fmla="*/ 181 h 171"/>
                    <a:gd name="T60" fmla="*/ 123 w 141"/>
                    <a:gd name="T61" fmla="*/ 237 h 171"/>
                    <a:gd name="T62" fmla="*/ 125 w 141"/>
                    <a:gd name="T63" fmla="*/ 239 h 171"/>
                    <a:gd name="T64" fmla="*/ 127 w 141"/>
                    <a:gd name="T65" fmla="*/ 254 h 171"/>
                    <a:gd name="T66" fmla="*/ 125 w 141"/>
                    <a:gd name="T67" fmla="*/ 267 h 171"/>
                    <a:gd name="T68" fmla="*/ 119 w 141"/>
                    <a:gd name="T69" fmla="*/ 281 h 171"/>
                    <a:gd name="T70" fmla="*/ 107 w 141"/>
                    <a:gd name="T71" fmla="*/ 288 h 171"/>
                    <a:gd name="T72" fmla="*/ 89 w 141"/>
                    <a:gd name="T73" fmla="*/ 293 h 171"/>
                    <a:gd name="T74" fmla="*/ 70 w 141"/>
                    <a:gd name="T75" fmla="*/ 293 h 171"/>
                    <a:gd name="T76" fmla="*/ 54 w 141"/>
                    <a:gd name="T77" fmla="*/ 296 h 171"/>
                    <a:gd name="T78" fmla="*/ 28 w 141"/>
                    <a:gd name="T79" fmla="*/ 288 h 171"/>
                    <a:gd name="T80" fmla="*/ 20 w 141"/>
                    <a:gd name="T81" fmla="*/ 265 h 171"/>
                    <a:gd name="T82" fmla="*/ 0 w 141"/>
                    <a:gd name="T83" fmla="*/ 191 h 171"/>
                    <a:gd name="T84" fmla="*/ 2 w 141"/>
                    <a:gd name="T85" fmla="*/ 97 h 171"/>
                    <a:gd name="T86" fmla="*/ 16 w 141"/>
                    <a:gd name="T87" fmla="*/ 70 h 171"/>
                    <a:gd name="T88" fmla="*/ 36 w 141"/>
                    <a:gd name="T89" fmla="*/ 42 h 171"/>
                    <a:gd name="T90" fmla="*/ 42 w 141"/>
                    <a:gd name="T91" fmla="*/ 35 h 171"/>
                    <a:gd name="T92" fmla="*/ 46 w 141"/>
                    <a:gd name="T93" fmla="*/ 25 h 171"/>
                    <a:gd name="T94" fmla="*/ 52 w 141"/>
                    <a:gd name="T95" fmla="*/ 13 h 171"/>
                    <a:gd name="T96" fmla="*/ 60 w 141"/>
                    <a:gd name="T97" fmla="*/ 0 h 171"/>
                    <a:gd name="T98" fmla="*/ 64 w 141"/>
                    <a:gd name="T99" fmla="*/ 4 h 1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1"/>
                    <a:gd name="T151" fmla="*/ 0 h 171"/>
                    <a:gd name="T152" fmla="*/ 141 w 141"/>
                    <a:gd name="T153" fmla="*/ 171 h 17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1" h="171">
                      <a:moveTo>
                        <a:pt x="64" y="4"/>
                      </a:moveTo>
                      <a:lnTo>
                        <a:pt x="68" y="6"/>
                      </a:lnTo>
                      <a:lnTo>
                        <a:pt x="72" y="8"/>
                      </a:lnTo>
                      <a:lnTo>
                        <a:pt x="74" y="12"/>
                      </a:lnTo>
                      <a:lnTo>
                        <a:pt x="78" y="14"/>
                      </a:lnTo>
                      <a:lnTo>
                        <a:pt x="84" y="16"/>
                      </a:lnTo>
                      <a:lnTo>
                        <a:pt x="92" y="14"/>
                      </a:lnTo>
                      <a:lnTo>
                        <a:pt x="120" y="4"/>
                      </a:lnTo>
                      <a:lnTo>
                        <a:pt x="122" y="12"/>
                      </a:lnTo>
                      <a:lnTo>
                        <a:pt x="124" y="16"/>
                      </a:lnTo>
                      <a:lnTo>
                        <a:pt x="126" y="18"/>
                      </a:lnTo>
                      <a:lnTo>
                        <a:pt x="132" y="20"/>
                      </a:lnTo>
                      <a:lnTo>
                        <a:pt x="136" y="20"/>
                      </a:lnTo>
                      <a:lnTo>
                        <a:pt x="140" y="26"/>
                      </a:lnTo>
                      <a:lnTo>
                        <a:pt x="138" y="30"/>
                      </a:lnTo>
                      <a:lnTo>
                        <a:pt x="134" y="32"/>
                      </a:lnTo>
                      <a:lnTo>
                        <a:pt x="132" y="38"/>
                      </a:lnTo>
                      <a:lnTo>
                        <a:pt x="130" y="42"/>
                      </a:lnTo>
                      <a:lnTo>
                        <a:pt x="130" y="46"/>
                      </a:lnTo>
                      <a:lnTo>
                        <a:pt x="130" y="52"/>
                      </a:lnTo>
                      <a:lnTo>
                        <a:pt x="132" y="62"/>
                      </a:lnTo>
                      <a:lnTo>
                        <a:pt x="134" y="68"/>
                      </a:lnTo>
                      <a:lnTo>
                        <a:pt x="136" y="76"/>
                      </a:lnTo>
                      <a:lnTo>
                        <a:pt x="136" y="80"/>
                      </a:lnTo>
                      <a:lnTo>
                        <a:pt x="132" y="86"/>
                      </a:lnTo>
                      <a:lnTo>
                        <a:pt x="126" y="90"/>
                      </a:lnTo>
                      <a:lnTo>
                        <a:pt x="122" y="94"/>
                      </a:lnTo>
                      <a:lnTo>
                        <a:pt x="118" y="98"/>
                      </a:lnTo>
                      <a:lnTo>
                        <a:pt x="110" y="100"/>
                      </a:lnTo>
                      <a:lnTo>
                        <a:pt x="108" y="104"/>
                      </a:lnTo>
                      <a:lnTo>
                        <a:pt x="128" y="136"/>
                      </a:lnTo>
                      <a:lnTo>
                        <a:pt x="130" y="138"/>
                      </a:lnTo>
                      <a:lnTo>
                        <a:pt x="132" y="146"/>
                      </a:lnTo>
                      <a:lnTo>
                        <a:pt x="130" y="154"/>
                      </a:lnTo>
                      <a:lnTo>
                        <a:pt x="124" y="162"/>
                      </a:lnTo>
                      <a:lnTo>
                        <a:pt x="112" y="166"/>
                      </a:lnTo>
                      <a:lnTo>
                        <a:pt x="94" y="168"/>
                      </a:lnTo>
                      <a:lnTo>
                        <a:pt x="74" y="168"/>
                      </a:lnTo>
                      <a:lnTo>
                        <a:pt x="54" y="170"/>
                      </a:lnTo>
                      <a:lnTo>
                        <a:pt x="28" y="166"/>
                      </a:lnTo>
                      <a:lnTo>
                        <a:pt x="20" y="152"/>
                      </a:lnTo>
                      <a:lnTo>
                        <a:pt x="0" y="110"/>
                      </a:lnTo>
                      <a:lnTo>
                        <a:pt x="2" y="56"/>
                      </a:lnTo>
                      <a:lnTo>
                        <a:pt x="16" y="40"/>
                      </a:lnTo>
                      <a:lnTo>
                        <a:pt x="36" y="24"/>
                      </a:lnTo>
                      <a:lnTo>
                        <a:pt x="42" y="20"/>
                      </a:lnTo>
                      <a:lnTo>
                        <a:pt x="46" y="14"/>
                      </a:lnTo>
                      <a:lnTo>
                        <a:pt x="52" y="8"/>
                      </a:lnTo>
                      <a:lnTo>
                        <a:pt x="60" y="0"/>
                      </a:lnTo>
                      <a:lnTo>
                        <a:pt x="64"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915" name="Freeform 383"/>
                <p:cNvSpPr>
                  <a:spLocks/>
                </p:cNvSpPr>
                <p:nvPr/>
              </p:nvSpPr>
              <p:spPr bwMode="ltGray">
                <a:xfrm>
                  <a:off x="2611" y="1624"/>
                  <a:ext cx="70" cy="73"/>
                </a:xfrm>
                <a:custGeom>
                  <a:avLst/>
                  <a:gdLst>
                    <a:gd name="T0" fmla="*/ 0 w 71"/>
                    <a:gd name="T1" fmla="*/ 101 h 65"/>
                    <a:gd name="T2" fmla="*/ 8 w 71"/>
                    <a:gd name="T3" fmla="*/ 86 h 65"/>
                    <a:gd name="T4" fmla="*/ 10 w 71"/>
                    <a:gd name="T5" fmla="*/ 75 h 65"/>
                    <a:gd name="T6" fmla="*/ 20 w 71"/>
                    <a:gd name="T7" fmla="*/ 21 h 65"/>
                    <a:gd name="T8" fmla="*/ 28 w 71"/>
                    <a:gd name="T9" fmla="*/ 13 h 65"/>
                    <a:gd name="T10" fmla="*/ 32 w 71"/>
                    <a:gd name="T11" fmla="*/ 13 h 65"/>
                    <a:gd name="T12" fmla="*/ 35 w 71"/>
                    <a:gd name="T13" fmla="*/ 13 h 65"/>
                    <a:gd name="T14" fmla="*/ 49 w 71"/>
                    <a:gd name="T15" fmla="*/ 13 h 65"/>
                    <a:gd name="T16" fmla="*/ 53 w 71"/>
                    <a:gd name="T17" fmla="*/ 13 h 65"/>
                    <a:gd name="T18" fmla="*/ 57 w 71"/>
                    <a:gd name="T19" fmla="*/ 2 h 65"/>
                    <a:gd name="T20" fmla="*/ 63 w 71"/>
                    <a:gd name="T21" fmla="*/ 0 h 65"/>
                    <a:gd name="T22" fmla="*/ 65 w 71"/>
                    <a:gd name="T23" fmla="*/ 4 h 65"/>
                    <a:gd name="T24" fmla="*/ 65 w 71"/>
                    <a:gd name="T25" fmla="*/ 13 h 65"/>
                    <a:gd name="T26" fmla="*/ 59 w 71"/>
                    <a:gd name="T27" fmla="*/ 13 h 65"/>
                    <a:gd name="T28" fmla="*/ 55 w 71"/>
                    <a:gd name="T29" fmla="*/ 21 h 65"/>
                    <a:gd name="T30" fmla="*/ 53 w 71"/>
                    <a:gd name="T31" fmla="*/ 31 h 65"/>
                    <a:gd name="T32" fmla="*/ 51 w 71"/>
                    <a:gd name="T33" fmla="*/ 47 h 65"/>
                    <a:gd name="T34" fmla="*/ 51 w 71"/>
                    <a:gd name="T35" fmla="*/ 57 h 65"/>
                    <a:gd name="T36" fmla="*/ 51 w 71"/>
                    <a:gd name="T37" fmla="*/ 69 h 65"/>
                    <a:gd name="T38" fmla="*/ 51 w 71"/>
                    <a:gd name="T39" fmla="*/ 75 h 65"/>
                    <a:gd name="T40" fmla="*/ 49 w 71"/>
                    <a:gd name="T41" fmla="*/ 82 h 65"/>
                    <a:gd name="T42" fmla="*/ 43 w 71"/>
                    <a:gd name="T43" fmla="*/ 90 h 65"/>
                    <a:gd name="T44" fmla="*/ 39 w 71"/>
                    <a:gd name="T45" fmla="*/ 101 h 65"/>
                    <a:gd name="T46" fmla="*/ 35 w 71"/>
                    <a:gd name="T47" fmla="*/ 103 h 65"/>
                    <a:gd name="T48" fmla="*/ 35 w 71"/>
                    <a:gd name="T49" fmla="*/ 112 h 65"/>
                    <a:gd name="T50" fmla="*/ 12 w 71"/>
                    <a:gd name="T51" fmla="*/ 115 h 65"/>
                    <a:gd name="T52" fmla="*/ 4 w 71"/>
                    <a:gd name="T53" fmla="*/ 106 h 65"/>
                    <a:gd name="T54" fmla="*/ 0 w 71"/>
                    <a:gd name="T55" fmla="*/ 101 h 6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1"/>
                    <a:gd name="T85" fmla="*/ 0 h 65"/>
                    <a:gd name="T86" fmla="*/ 71 w 71"/>
                    <a:gd name="T87" fmla="*/ 65 h 6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1" h="65">
                      <a:moveTo>
                        <a:pt x="0" y="56"/>
                      </a:moveTo>
                      <a:lnTo>
                        <a:pt x="8" y="48"/>
                      </a:lnTo>
                      <a:lnTo>
                        <a:pt x="10" y="42"/>
                      </a:lnTo>
                      <a:lnTo>
                        <a:pt x="20" y="12"/>
                      </a:lnTo>
                      <a:lnTo>
                        <a:pt x="28" y="8"/>
                      </a:lnTo>
                      <a:lnTo>
                        <a:pt x="32" y="8"/>
                      </a:lnTo>
                      <a:lnTo>
                        <a:pt x="36" y="8"/>
                      </a:lnTo>
                      <a:lnTo>
                        <a:pt x="54" y="8"/>
                      </a:lnTo>
                      <a:lnTo>
                        <a:pt x="58" y="8"/>
                      </a:lnTo>
                      <a:lnTo>
                        <a:pt x="62" y="2"/>
                      </a:lnTo>
                      <a:lnTo>
                        <a:pt x="68" y="0"/>
                      </a:lnTo>
                      <a:lnTo>
                        <a:pt x="70" y="4"/>
                      </a:lnTo>
                      <a:lnTo>
                        <a:pt x="70" y="8"/>
                      </a:lnTo>
                      <a:lnTo>
                        <a:pt x="64" y="8"/>
                      </a:lnTo>
                      <a:lnTo>
                        <a:pt x="60" y="12"/>
                      </a:lnTo>
                      <a:lnTo>
                        <a:pt x="58" y="18"/>
                      </a:lnTo>
                      <a:lnTo>
                        <a:pt x="56" y="26"/>
                      </a:lnTo>
                      <a:lnTo>
                        <a:pt x="56" y="32"/>
                      </a:lnTo>
                      <a:lnTo>
                        <a:pt x="56" y="38"/>
                      </a:lnTo>
                      <a:lnTo>
                        <a:pt x="56" y="42"/>
                      </a:lnTo>
                      <a:lnTo>
                        <a:pt x="54" y="46"/>
                      </a:lnTo>
                      <a:lnTo>
                        <a:pt x="48" y="50"/>
                      </a:lnTo>
                      <a:lnTo>
                        <a:pt x="44" y="56"/>
                      </a:lnTo>
                      <a:lnTo>
                        <a:pt x="40" y="58"/>
                      </a:lnTo>
                      <a:lnTo>
                        <a:pt x="36" y="62"/>
                      </a:lnTo>
                      <a:lnTo>
                        <a:pt x="12" y="64"/>
                      </a:lnTo>
                      <a:lnTo>
                        <a:pt x="4" y="60"/>
                      </a:lnTo>
                      <a:lnTo>
                        <a:pt x="0" y="5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916" name="Freeform 384"/>
                <p:cNvSpPr>
                  <a:spLocks/>
                </p:cNvSpPr>
                <p:nvPr/>
              </p:nvSpPr>
              <p:spPr bwMode="ltGray">
                <a:xfrm>
                  <a:off x="2648" y="1772"/>
                  <a:ext cx="77" cy="50"/>
                </a:xfrm>
                <a:custGeom>
                  <a:avLst/>
                  <a:gdLst>
                    <a:gd name="T0" fmla="*/ 30 w 77"/>
                    <a:gd name="T1" fmla="*/ 4 h 45"/>
                    <a:gd name="T2" fmla="*/ 40 w 77"/>
                    <a:gd name="T3" fmla="*/ 11 h 45"/>
                    <a:gd name="T4" fmla="*/ 52 w 77"/>
                    <a:gd name="T5" fmla="*/ 2 h 45"/>
                    <a:gd name="T6" fmla="*/ 54 w 77"/>
                    <a:gd name="T7" fmla="*/ 2 h 45"/>
                    <a:gd name="T8" fmla="*/ 58 w 77"/>
                    <a:gd name="T9" fmla="*/ 2 h 45"/>
                    <a:gd name="T10" fmla="*/ 62 w 77"/>
                    <a:gd name="T11" fmla="*/ 0 h 45"/>
                    <a:gd name="T12" fmla="*/ 64 w 77"/>
                    <a:gd name="T13" fmla="*/ 4 h 45"/>
                    <a:gd name="T14" fmla="*/ 64 w 77"/>
                    <a:gd name="T15" fmla="*/ 13 h 45"/>
                    <a:gd name="T16" fmla="*/ 62 w 77"/>
                    <a:gd name="T17" fmla="*/ 24 h 45"/>
                    <a:gd name="T18" fmla="*/ 62 w 77"/>
                    <a:gd name="T19" fmla="*/ 27 h 45"/>
                    <a:gd name="T20" fmla="*/ 64 w 77"/>
                    <a:gd name="T21" fmla="*/ 30 h 45"/>
                    <a:gd name="T22" fmla="*/ 64 w 77"/>
                    <a:gd name="T23" fmla="*/ 33 h 45"/>
                    <a:gd name="T24" fmla="*/ 68 w 77"/>
                    <a:gd name="T25" fmla="*/ 37 h 45"/>
                    <a:gd name="T26" fmla="*/ 72 w 77"/>
                    <a:gd name="T27" fmla="*/ 44 h 45"/>
                    <a:gd name="T28" fmla="*/ 76 w 77"/>
                    <a:gd name="T29" fmla="*/ 47 h 45"/>
                    <a:gd name="T30" fmla="*/ 70 w 77"/>
                    <a:gd name="T31" fmla="*/ 67 h 45"/>
                    <a:gd name="T32" fmla="*/ 58 w 77"/>
                    <a:gd name="T33" fmla="*/ 71 h 45"/>
                    <a:gd name="T34" fmla="*/ 40 w 77"/>
                    <a:gd name="T35" fmla="*/ 74 h 45"/>
                    <a:gd name="T36" fmla="*/ 14 w 77"/>
                    <a:gd name="T37" fmla="*/ 74 h 45"/>
                    <a:gd name="T38" fmla="*/ 0 w 77"/>
                    <a:gd name="T39" fmla="*/ 54 h 45"/>
                    <a:gd name="T40" fmla="*/ 2 w 77"/>
                    <a:gd name="T41" fmla="*/ 37 h 45"/>
                    <a:gd name="T42" fmla="*/ 14 w 77"/>
                    <a:gd name="T43" fmla="*/ 4 h 45"/>
                    <a:gd name="T44" fmla="*/ 30 w 77"/>
                    <a:gd name="T45" fmla="*/ 4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7"/>
                    <a:gd name="T70" fmla="*/ 0 h 45"/>
                    <a:gd name="T71" fmla="*/ 77 w 77"/>
                    <a:gd name="T72" fmla="*/ 45 h 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7" h="45">
                      <a:moveTo>
                        <a:pt x="30" y="4"/>
                      </a:moveTo>
                      <a:lnTo>
                        <a:pt x="40" y="6"/>
                      </a:lnTo>
                      <a:lnTo>
                        <a:pt x="52" y="2"/>
                      </a:lnTo>
                      <a:lnTo>
                        <a:pt x="54" y="2"/>
                      </a:lnTo>
                      <a:lnTo>
                        <a:pt x="58" y="2"/>
                      </a:lnTo>
                      <a:lnTo>
                        <a:pt x="62" y="0"/>
                      </a:lnTo>
                      <a:lnTo>
                        <a:pt x="64" y="4"/>
                      </a:lnTo>
                      <a:lnTo>
                        <a:pt x="64" y="8"/>
                      </a:lnTo>
                      <a:lnTo>
                        <a:pt x="62" y="14"/>
                      </a:lnTo>
                      <a:lnTo>
                        <a:pt x="62" y="16"/>
                      </a:lnTo>
                      <a:lnTo>
                        <a:pt x="64" y="18"/>
                      </a:lnTo>
                      <a:lnTo>
                        <a:pt x="64" y="20"/>
                      </a:lnTo>
                      <a:lnTo>
                        <a:pt x="68" y="22"/>
                      </a:lnTo>
                      <a:lnTo>
                        <a:pt x="72" y="26"/>
                      </a:lnTo>
                      <a:lnTo>
                        <a:pt x="76" y="28"/>
                      </a:lnTo>
                      <a:lnTo>
                        <a:pt x="70" y="40"/>
                      </a:lnTo>
                      <a:lnTo>
                        <a:pt x="58" y="42"/>
                      </a:lnTo>
                      <a:lnTo>
                        <a:pt x="40" y="44"/>
                      </a:lnTo>
                      <a:lnTo>
                        <a:pt x="14" y="44"/>
                      </a:lnTo>
                      <a:lnTo>
                        <a:pt x="0" y="32"/>
                      </a:lnTo>
                      <a:lnTo>
                        <a:pt x="2" y="22"/>
                      </a:lnTo>
                      <a:lnTo>
                        <a:pt x="14" y="4"/>
                      </a:lnTo>
                      <a:lnTo>
                        <a:pt x="3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917" name="Freeform 385"/>
                <p:cNvSpPr>
                  <a:spLocks/>
                </p:cNvSpPr>
                <p:nvPr/>
              </p:nvSpPr>
              <p:spPr bwMode="ltGray">
                <a:xfrm>
                  <a:off x="2644" y="1712"/>
                  <a:ext cx="23" cy="32"/>
                </a:xfrm>
                <a:custGeom>
                  <a:avLst/>
                  <a:gdLst>
                    <a:gd name="T0" fmla="*/ 20 w 23"/>
                    <a:gd name="T1" fmla="*/ 0 h 29"/>
                    <a:gd name="T2" fmla="*/ 22 w 23"/>
                    <a:gd name="T3" fmla="*/ 0 h 29"/>
                    <a:gd name="T4" fmla="*/ 20 w 23"/>
                    <a:gd name="T5" fmla="*/ 15 h 29"/>
                    <a:gd name="T6" fmla="*/ 20 w 23"/>
                    <a:gd name="T7" fmla="*/ 26 h 29"/>
                    <a:gd name="T8" fmla="*/ 20 w 23"/>
                    <a:gd name="T9" fmla="*/ 29 h 29"/>
                    <a:gd name="T10" fmla="*/ 18 w 23"/>
                    <a:gd name="T11" fmla="*/ 32 h 29"/>
                    <a:gd name="T12" fmla="*/ 12 w 23"/>
                    <a:gd name="T13" fmla="*/ 39 h 29"/>
                    <a:gd name="T14" fmla="*/ 4 w 23"/>
                    <a:gd name="T15" fmla="*/ 46 h 29"/>
                    <a:gd name="T16" fmla="*/ 0 w 23"/>
                    <a:gd name="T17" fmla="*/ 43 h 29"/>
                    <a:gd name="T18" fmla="*/ 0 w 23"/>
                    <a:gd name="T19" fmla="*/ 13 h 29"/>
                    <a:gd name="T20" fmla="*/ 6 w 23"/>
                    <a:gd name="T21" fmla="*/ 2 h 29"/>
                    <a:gd name="T22" fmla="*/ 20 w 23"/>
                    <a:gd name="T23" fmla="*/ 0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9"/>
                    <a:gd name="T38" fmla="*/ 23 w 23"/>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9">
                      <a:moveTo>
                        <a:pt x="20" y="0"/>
                      </a:moveTo>
                      <a:lnTo>
                        <a:pt x="22" y="0"/>
                      </a:lnTo>
                      <a:lnTo>
                        <a:pt x="20" y="10"/>
                      </a:lnTo>
                      <a:lnTo>
                        <a:pt x="20" y="16"/>
                      </a:lnTo>
                      <a:lnTo>
                        <a:pt x="20" y="18"/>
                      </a:lnTo>
                      <a:lnTo>
                        <a:pt x="18" y="20"/>
                      </a:lnTo>
                      <a:lnTo>
                        <a:pt x="12" y="24"/>
                      </a:lnTo>
                      <a:lnTo>
                        <a:pt x="4" y="28"/>
                      </a:lnTo>
                      <a:lnTo>
                        <a:pt x="0" y="26"/>
                      </a:lnTo>
                      <a:lnTo>
                        <a:pt x="0" y="8"/>
                      </a:lnTo>
                      <a:lnTo>
                        <a:pt x="6" y="2"/>
                      </a:lnTo>
                      <a:lnTo>
                        <a:pt x="2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918" name="Freeform 386"/>
                <p:cNvSpPr>
                  <a:spLocks/>
                </p:cNvSpPr>
                <p:nvPr/>
              </p:nvSpPr>
              <p:spPr bwMode="ltGray">
                <a:xfrm>
                  <a:off x="2601" y="1687"/>
                  <a:ext cx="66" cy="55"/>
                </a:xfrm>
                <a:custGeom>
                  <a:avLst/>
                  <a:gdLst>
                    <a:gd name="T0" fmla="*/ 0 w 67"/>
                    <a:gd name="T1" fmla="*/ 13 h 49"/>
                    <a:gd name="T2" fmla="*/ 10 w 67"/>
                    <a:gd name="T3" fmla="*/ 0 h 49"/>
                    <a:gd name="T4" fmla="*/ 22 w 67"/>
                    <a:gd name="T5" fmla="*/ 2 h 49"/>
                    <a:gd name="T6" fmla="*/ 30 w 67"/>
                    <a:gd name="T7" fmla="*/ 0 h 49"/>
                    <a:gd name="T8" fmla="*/ 33 w 67"/>
                    <a:gd name="T9" fmla="*/ 0 h 49"/>
                    <a:gd name="T10" fmla="*/ 33 w 67"/>
                    <a:gd name="T11" fmla="*/ 0 h 49"/>
                    <a:gd name="T12" fmla="*/ 43 w 67"/>
                    <a:gd name="T13" fmla="*/ 0 h 49"/>
                    <a:gd name="T14" fmla="*/ 47 w 67"/>
                    <a:gd name="T15" fmla="*/ 2 h 49"/>
                    <a:gd name="T16" fmla="*/ 47 w 67"/>
                    <a:gd name="T17" fmla="*/ 11 h 49"/>
                    <a:gd name="T18" fmla="*/ 47 w 67"/>
                    <a:gd name="T19" fmla="*/ 17 h 49"/>
                    <a:gd name="T20" fmla="*/ 49 w 67"/>
                    <a:gd name="T21" fmla="*/ 25 h 49"/>
                    <a:gd name="T22" fmla="*/ 51 w 67"/>
                    <a:gd name="T23" fmla="*/ 25 h 49"/>
                    <a:gd name="T24" fmla="*/ 55 w 67"/>
                    <a:gd name="T25" fmla="*/ 28 h 49"/>
                    <a:gd name="T26" fmla="*/ 59 w 67"/>
                    <a:gd name="T27" fmla="*/ 31 h 49"/>
                    <a:gd name="T28" fmla="*/ 61 w 67"/>
                    <a:gd name="T29" fmla="*/ 39 h 49"/>
                    <a:gd name="T30" fmla="*/ 57 w 67"/>
                    <a:gd name="T31" fmla="*/ 43 h 49"/>
                    <a:gd name="T32" fmla="*/ 53 w 67"/>
                    <a:gd name="T33" fmla="*/ 47 h 49"/>
                    <a:gd name="T34" fmla="*/ 49 w 67"/>
                    <a:gd name="T35" fmla="*/ 49 h 49"/>
                    <a:gd name="T36" fmla="*/ 47 w 67"/>
                    <a:gd name="T37" fmla="*/ 54 h 49"/>
                    <a:gd name="T38" fmla="*/ 45 w 67"/>
                    <a:gd name="T39" fmla="*/ 61 h 49"/>
                    <a:gd name="T40" fmla="*/ 43 w 67"/>
                    <a:gd name="T41" fmla="*/ 68 h 49"/>
                    <a:gd name="T42" fmla="*/ 43 w 67"/>
                    <a:gd name="T43" fmla="*/ 72 h 49"/>
                    <a:gd name="T44" fmla="*/ 43 w 67"/>
                    <a:gd name="T45" fmla="*/ 82 h 49"/>
                    <a:gd name="T46" fmla="*/ 43 w 67"/>
                    <a:gd name="T47" fmla="*/ 85 h 49"/>
                    <a:gd name="T48" fmla="*/ 33 w 67"/>
                    <a:gd name="T49" fmla="*/ 85 h 49"/>
                    <a:gd name="T50" fmla="*/ 22 w 67"/>
                    <a:gd name="T51" fmla="*/ 61 h 49"/>
                    <a:gd name="T52" fmla="*/ 6 w 67"/>
                    <a:gd name="T53" fmla="*/ 25 h 49"/>
                    <a:gd name="T54" fmla="*/ 0 w 67"/>
                    <a:gd name="T55" fmla="*/ 17 h 49"/>
                    <a:gd name="T56" fmla="*/ 0 w 67"/>
                    <a:gd name="T57" fmla="*/ 13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7"/>
                    <a:gd name="T88" fmla="*/ 0 h 49"/>
                    <a:gd name="T89" fmla="*/ 67 w 67"/>
                    <a:gd name="T90" fmla="*/ 49 h 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7" h="49">
                      <a:moveTo>
                        <a:pt x="0" y="8"/>
                      </a:moveTo>
                      <a:lnTo>
                        <a:pt x="10" y="0"/>
                      </a:lnTo>
                      <a:lnTo>
                        <a:pt x="22" y="2"/>
                      </a:lnTo>
                      <a:lnTo>
                        <a:pt x="30" y="0"/>
                      </a:lnTo>
                      <a:lnTo>
                        <a:pt x="34" y="0"/>
                      </a:lnTo>
                      <a:lnTo>
                        <a:pt x="38" y="0"/>
                      </a:lnTo>
                      <a:lnTo>
                        <a:pt x="48" y="0"/>
                      </a:lnTo>
                      <a:lnTo>
                        <a:pt x="52" y="2"/>
                      </a:lnTo>
                      <a:lnTo>
                        <a:pt x="52" y="6"/>
                      </a:lnTo>
                      <a:lnTo>
                        <a:pt x="52" y="10"/>
                      </a:lnTo>
                      <a:lnTo>
                        <a:pt x="54" y="14"/>
                      </a:lnTo>
                      <a:lnTo>
                        <a:pt x="56" y="14"/>
                      </a:lnTo>
                      <a:lnTo>
                        <a:pt x="60" y="16"/>
                      </a:lnTo>
                      <a:lnTo>
                        <a:pt x="64" y="18"/>
                      </a:lnTo>
                      <a:lnTo>
                        <a:pt x="66" y="22"/>
                      </a:lnTo>
                      <a:lnTo>
                        <a:pt x="62" y="24"/>
                      </a:lnTo>
                      <a:lnTo>
                        <a:pt x="58" y="26"/>
                      </a:lnTo>
                      <a:lnTo>
                        <a:pt x="54" y="28"/>
                      </a:lnTo>
                      <a:lnTo>
                        <a:pt x="52" y="30"/>
                      </a:lnTo>
                      <a:lnTo>
                        <a:pt x="50" y="34"/>
                      </a:lnTo>
                      <a:lnTo>
                        <a:pt x="48" y="38"/>
                      </a:lnTo>
                      <a:lnTo>
                        <a:pt x="48" y="40"/>
                      </a:lnTo>
                      <a:lnTo>
                        <a:pt x="48" y="46"/>
                      </a:lnTo>
                      <a:lnTo>
                        <a:pt x="48" y="48"/>
                      </a:lnTo>
                      <a:lnTo>
                        <a:pt x="36" y="48"/>
                      </a:lnTo>
                      <a:lnTo>
                        <a:pt x="22" y="34"/>
                      </a:lnTo>
                      <a:lnTo>
                        <a:pt x="6" y="14"/>
                      </a:lnTo>
                      <a:lnTo>
                        <a:pt x="0" y="10"/>
                      </a:lnTo>
                      <a:lnTo>
                        <a:pt x="0" y="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919" name="Freeform 387"/>
                <p:cNvSpPr>
                  <a:spLocks/>
                </p:cNvSpPr>
                <p:nvPr/>
              </p:nvSpPr>
              <p:spPr bwMode="ltGray">
                <a:xfrm>
                  <a:off x="2630" y="1139"/>
                  <a:ext cx="387" cy="381"/>
                </a:xfrm>
                <a:custGeom>
                  <a:avLst/>
                  <a:gdLst>
                    <a:gd name="T0" fmla="*/ 350 w 389"/>
                    <a:gd name="T1" fmla="*/ 76 h 341"/>
                    <a:gd name="T2" fmla="*/ 368 w 389"/>
                    <a:gd name="T3" fmla="*/ 80 h 341"/>
                    <a:gd name="T4" fmla="*/ 378 w 389"/>
                    <a:gd name="T5" fmla="*/ 66 h 341"/>
                    <a:gd name="T6" fmla="*/ 358 w 389"/>
                    <a:gd name="T7" fmla="*/ 66 h 341"/>
                    <a:gd name="T8" fmla="*/ 338 w 389"/>
                    <a:gd name="T9" fmla="*/ 63 h 341"/>
                    <a:gd name="T10" fmla="*/ 334 w 389"/>
                    <a:gd name="T11" fmla="*/ 56 h 341"/>
                    <a:gd name="T12" fmla="*/ 340 w 389"/>
                    <a:gd name="T13" fmla="*/ 31 h 341"/>
                    <a:gd name="T14" fmla="*/ 324 w 389"/>
                    <a:gd name="T15" fmla="*/ 13 h 341"/>
                    <a:gd name="T16" fmla="*/ 306 w 389"/>
                    <a:gd name="T17" fmla="*/ 31 h 341"/>
                    <a:gd name="T18" fmla="*/ 306 w 389"/>
                    <a:gd name="T19" fmla="*/ 4 h 341"/>
                    <a:gd name="T20" fmla="*/ 287 w 389"/>
                    <a:gd name="T21" fmla="*/ 13 h 341"/>
                    <a:gd name="T22" fmla="*/ 279 w 389"/>
                    <a:gd name="T23" fmla="*/ 31 h 341"/>
                    <a:gd name="T24" fmla="*/ 273 w 389"/>
                    <a:gd name="T25" fmla="*/ 56 h 341"/>
                    <a:gd name="T26" fmla="*/ 273 w 389"/>
                    <a:gd name="T27" fmla="*/ 25 h 341"/>
                    <a:gd name="T28" fmla="*/ 271 w 389"/>
                    <a:gd name="T29" fmla="*/ 2 h 341"/>
                    <a:gd name="T30" fmla="*/ 257 w 389"/>
                    <a:gd name="T31" fmla="*/ 25 h 341"/>
                    <a:gd name="T32" fmla="*/ 245 w 389"/>
                    <a:gd name="T33" fmla="*/ 21 h 341"/>
                    <a:gd name="T34" fmla="*/ 233 w 389"/>
                    <a:gd name="T35" fmla="*/ 11 h 341"/>
                    <a:gd name="T36" fmla="*/ 221 w 389"/>
                    <a:gd name="T37" fmla="*/ 39 h 341"/>
                    <a:gd name="T38" fmla="*/ 205 w 389"/>
                    <a:gd name="T39" fmla="*/ 63 h 341"/>
                    <a:gd name="T40" fmla="*/ 189 w 389"/>
                    <a:gd name="T41" fmla="*/ 56 h 341"/>
                    <a:gd name="T42" fmla="*/ 173 w 389"/>
                    <a:gd name="T43" fmla="*/ 70 h 341"/>
                    <a:gd name="T44" fmla="*/ 159 w 389"/>
                    <a:gd name="T45" fmla="*/ 87 h 341"/>
                    <a:gd name="T46" fmla="*/ 151 w 389"/>
                    <a:gd name="T47" fmla="*/ 107 h 341"/>
                    <a:gd name="T48" fmla="*/ 133 w 389"/>
                    <a:gd name="T49" fmla="*/ 92 h 341"/>
                    <a:gd name="T50" fmla="*/ 127 w 389"/>
                    <a:gd name="T51" fmla="*/ 118 h 341"/>
                    <a:gd name="T52" fmla="*/ 121 w 389"/>
                    <a:gd name="T53" fmla="*/ 135 h 341"/>
                    <a:gd name="T54" fmla="*/ 111 w 389"/>
                    <a:gd name="T55" fmla="*/ 158 h 341"/>
                    <a:gd name="T56" fmla="*/ 133 w 389"/>
                    <a:gd name="T57" fmla="*/ 139 h 341"/>
                    <a:gd name="T58" fmla="*/ 147 w 389"/>
                    <a:gd name="T59" fmla="*/ 146 h 341"/>
                    <a:gd name="T60" fmla="*/ 133 w 389"/>
                    <a:gd name="T61" fmla="*/ 160 h 341"/>
                    <a:gd name="T62" fmla="*/ 127 w 389"/>
                    <a:gd name="T63" fmla="*/ 183 h 341"/>
                    <a:gd name="T64" fmla="*/ 113 w 389"/>
                    <a:gd name="T65" fmla="*/ 204 h 341"/>
                    <a:gd name="T66" fmla="*/ 107 w 389"/>
                    <a:gd name="T67" fmla="*/ 251 h 341"/>
                    <a:gd name="T68" fmla="*/ 97 w 389"/>
                    <a:gd name="T69" fmla="*/ 278 h 341"/>
                    <a:gd name="T70" fmla="*/ 90 w 389"/>
                    <a:gd name="T71" fmla="*/ 299 h 341"/>
                    <a:gd name="T72" fmla="*/ 76 w 389"/>
                    <a:gd name="T73" fmla="*/ 309 h 341"/>
                    <a:gd name="T74" fmla="*/ 66 w 389"/>
                    <a:gd name="T75" fmla="*/ 344 h 341"/>
                    <a:gd name="T76" fmla="*/ 50 w 389"/>
                    <a:gd name="T77" fmla="*/ 344 h 341"/>
                    <a:gd name="T78" fmla="*/ 58 w 389"/>
                    <a:gd name="T79" fmla="*/ 370 h 341"/>
                    <a:gd name="T80" fmla="*/ 42 w 389"/>
                    <a:gd name="T81" fmla="*/ 372 h 341"/>
                    <a:gd name="T82" fmla="*/ 24 w 389"/>
                    <a:gd name="T83" fmla="*/ 397 h 341"/>
                    <a:gd name="T84" fmla="*/ 4 w 389"/>
                    <a:gd name="T85" fmla="*/ 407 h 341"/>
                    <a:gd name="T86" fmla="*/ 6 w 389"/>
                    <a:gd name="T87" fmla="*/ 451 h 341"/>
                    <a:gd name="T88" fmla="*/ 8 w 389"/>
                    <a:gd name="T89" fmla="*/ 490 h 341"/>
                    <a:gd name="T90" fmla="*/ 8 w 389"/>
                    <a:gd name="T91" fmla="*/ 533 h 341"/>
                    <a:gd name="T92" fmla="*/ 18 w 389"/>
                    <a:gd name="T93" fmla="*/ 571 h 341"/>
                    <a:gd name="T94" fmla="*/ 52 w 389"/>
                    <a:gd name="T95" fmla="*/ 582 h 341"/>
                    <a:gd name="T96" fmla="*/ 82 w 389"/>
                    <a:gd name="T97" fmla="*/ 544 h 341"/>
                    <a:gd name="T98" fmla="*/ 105 w 389"/>
                    <a:gd name="T99" fmla="*/ 554 h 341"/>
                    <a:gd name="T100" fmla="*/ 115 w 389"/>
                    <a:gd name="T101" fmla="*/ 372 h 341"/>
                    <a:gd name="T102" fmla="*/ 177 w 389"/>
                    <a:gd name="T103" fmla="*/ 235 h 341"/>
                    <a:gd name="T104" fmla="*/ 285 w 389"/>
                    <a:gd name="T105" fmla="*/ 150 h 341"/>
                    <a:gd name="T106" fmla="*/ 324 w 389"/>
                    <a:gd name="T107" fmla="*/ 94 h 3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89"/>
                    <a:gd name="T163" fmla="*/ 0 h 341"/>
                    <a:gd name="T164" fmla="*/ 389 w 389"/>
                    <a:gd name="T165" fmla="*/ 341 h 34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89" h="341">
                      <a:moveTo>
                        <a:pt x="334" y="54"/>
                      </a:moveTo>
                      <a:lnTo>
                        <a:pt x="338" y="54"/>
                      </a:lnTo>
                      <a:lnTo>
                        <a:pt x="360" y="44"/>
                      </a:lnTo>
                      <a:lnTo>
                        <a:pt x="366" y="44"/>
                      </a:lnTo>
                      <a:lnTo>
                        <a:pt x="372" y="46"/>
                      </a:lnTo>
                      <a:lnTo>
                        <a:pt x="378" y="46"/>
                      </a:lnTo>
                      <a:lnTo>
                        <a:pt x="384" y="46"/>
                      </a:lnTo>
                      <a:lnTo>
                        <a:pt x="388" y="44"/>
                      </a:lnTo>
                      <a:lnTo>
                        <a:pt x="388" y="38"/>
                      </a:lnTo>
                      <a:lnTo>
                        <a:pt x="382" y="36"/>
                      </a:lnTo>
                      <a:lnTo>
                        <a:pt x="376" y="36"/>
                      </a:lnTo>
                      <a:lnTo>
                        <a:pt x="368" y="38"/>
                      </a:lnTo>
                      <a:lnTo>
                        <a:pt x="364" y="38"/>
                      </a:lnTo>
                      <a:lnTo>
                        <a:pt x="358" y="38"/>
                      </a:lnTo>
                      <a:lnTo>
                        <a:pt x="348" y="36"/>
                      </a:lnTo>
                      <a:lnTo>
                        <a:pt x="342" y="38"/>
                      </a:lnTo>
                      <a:lnTo>
                        <a:pt x="338" y="34"/>
                      </a:lnTo>
                      <a:lnTo>
                        <a:pt x="344" y="32"/>
                      </a:lnTo>
                      <a:lnTo>
                        <a:pt x="348" y="28"/>
                      </a:lnTo>
                      <a:lnTo>
                        <a:pt x="352" y="24"/>
                      </a:lnTo>
                      <a:lnTo>
                        <a:pt x="350" y="18"/>
                      </a:lnTo>
                      <a:lnTo>
                        <a:pt x="346" y="14"/>
                      </a:lnTo>
                      <a:lnTo>
                        <a:pt x="340" y="10"/>
                      </a:lnTo>
                      <a:lnTo>
                        <a:pt x="334" y="8"/>
                      </a:lnTo>
                      <a:lnTo>
                        <a:pt x="324" y="8"/>
                      </a:lnTo>
                      <a:lnTo>
                        <a:pt x="320" y="14"/>
                      </a:lnTo>
                      <a:lnTo>
                        <a:pt x="316" y="18"/>
                      </a:lnTo>
                      <a:lnTo>
                        <a:pt x="312" y="18"/>
                      </a:lnTo>
                      <a:lnTo>
                        <a:pt x="312" y="8"/>
                      </a:lnTo>
                      <a:lnTo>
                        <a:pt x="316" y="4"/>
                      </a:lnTo>
                      <a:lnTo>
                        <a:pt x="312" y="0"/>
                      </a:lnTo>
                      <a:lnTo>
                        <a:pt x="308" y="2"/>
                      </a:lnTo>
                      <a:lnTo>
                        <a:pt x="294" y="8"/>
                      </a:lnTo>
                      <a:lnTo>
                        <a:pt x="292" y="8"/>
                      </a:lnTo>
                      <a:lnTo>
                        <a:pt x="286" y="14"/>
                      </a:lnTo>
                      <a:lnTo>
                        <a:pt x="284" y="18"/>
                      </a:lnTo>
                      <a:lnTo>
                        <a:pt x="282" y="22"/>
                      </a:lnTo>
                      <a:lnTo>
                        <a:pt x="282" y="30"/>
                      </a:lnTo>
                      <a:lnTo>
                        <a:pt x="278" y="32"/>
                      </a:lnTo>
                      <a:lnTo>
                        <a:pt x="274" y="28"/>
                      </a:lnTo>
                      <a:lnTo>
                        <a:pt x="274" y="20"/>
                      </a:lnTo>
                      <a:lnTo>
                        <a:pt x="278" y="14"/>
                      </a:lnTo>
                      <a:lnTo>
                        <a:pt x="280" y="8"/>
                      </a:lnTo>
                      <a:lnTo>
                        <a:pt x="284" y="2"/>
                      </a:lnTo>
                      <a:lnTo>
                        <a:pt x="276" y="2"/>
                      </a:lnTo>
                      <a:lnTo>
                        <a:pt x="270" y="4"/>
                      </a:lnTo>
                      <a:lnTo>
                        <a:pt x="264" y="10"/>
                      </a:lnTo>
                      <a:lnTo>
                        <a:pt x="262" y="14"/>
                      </a:lnTo>
                      <a:lnTo>
                        <a:pt x="258" y="18"/>
                      </a:lnTo>
                      <a:lnTo>
                        <a:pt x="252" y="18"/>
                      </a:lnTo>
                      <a:lnTo>
                        <a:pt x="250" y="12"/>
                      </a:lnTo>
                      <a:lnTo>
                        <a:pt x="248" y="8"/>
                      </a:lnTo>
                      <a:lnTo>
                        <a:pt x="244" y="6"/>
                      </a:lnTo>
                      <a:lnTo>
                        <a:pt x="238" y="6"/>
                      </a:lnTo>
                      <a:lnTo>
                        <a:pt x="234" y="12"/>
                      </a:lnTo>
                      <a:lnTo>
                        <a:pt x="230" y="18"/>
                      </a:lnTo>
                      <a:lnTo>
                        <a:pt x="226" y="22"/>
                      </a:lnTo>
                      <a:lnTo>
                        <a:pt x="222" y="28"/>
                      </a:lnTo>
                      <a:lnTo>
                        <a:pt x="218" y="32"/>
                      </a:lnTo>
                      <a:lnTo>
                        <a:pt x="210" y="36"/>
                      </a:lnTo>
                      <a:lnTo>
                        <a:pt x="204" y="36"/>
                      </a:lnTo>
                      <a:lnTo>
                        <a:pt x="198" y="36"/>
                      </a:lnTo>
                      <a:lnTo>
                        <a:pt x="194" y="32"/>
                      </a:lnTo>
                      <a:lnTo>
                        <a:pt x="186" y="32"/>
                      </a:lnTo>
                      <a:lnTo>
                        <a:pt x="182" y="34"/>
                      </a:lnTo>
                      <a:lnTo>
                        <a:pt x="178" y="40"/>
                      </a:lnTo>
                      <a:lnTo>
                        <a:pt x="174" y="44"/>
                      </a:lnTo>
                      <a:lnTo>
                        <a:pt x="168" y="46"/>
                      </a:lnTo>
                      <a:lnTo>
                        <a:pt x="164" y="50"/>
                      </a:lnTo>
                      <a:lnTo>
                        <a:pt x="164" y="56"/>
                      </a:lnTo>
                      <a:lnTo>
                        <a:pt x="164" y="62"/>
                      </a:lnTo>
                      <a:lnTo>
                        <a:pt x="156" y="62"/>
                      </a:lnTo>
                      <a:lnTo>
                        <a:pt x="150" y="60"/>
                      </a:lnTo>
                      <a:lnTo>
                        <a:pt x="148" y="54"/>
                      </a:lnTo>
                      <a:lnTo>
                        <a:pt x="138" y="52"/>
                      </a:lnTo>
                      <a:lnTo>
                        <a:pt x="132" y="56"/>
                      </a:lnTo>
                      <a:lnTo>
                        <a:pt x="130" y="62"/>
                      </a:lnTo>
                      <a:lnTo>
                        <a:pt x="132" y="68"/>
                      </a:lnTo>
                      <a:lnTo>
                        <a:pt x="136" y="74"/>
                      </a:lnTo>
                      <a:lnTo>
                        <a:pt x="134" y="78"/>
                      </a:lnTo>
                      <a:lnTo>
                        <a:pt x="126" y="78"/>
                      </a:lnTo>
                      <a:lnTo>
                        <a:pt x="122" y="78"/>
                      </a:lnTo>
                      <a:lnTo>
                        <a:pt x="112" y="86"/>
                      </a:lnTo>
                      <a:lnTo>
                        <a:pt x="116" y="90"/>
                      </a:lnTo>
                      <a:lnTo>
                        <a:pt x="126" y="88"/>
                      </a:lnTo>
                      <a:lnTo>
                        <a:pt x="132" y="86"/>
                      </a:lnTo>
                      <a:lnTo>
                        <a:pt x="138" y="80"/>
                      </a:lnTo>
                      <a:lnTo>
                        <a:pt x="148" y="78"/>
                      </a:lnTo>
                      <a:lnTo>
                        <a:pt x="152" y="80"/>
                      </a:lnTo>
                      <a:lnTo>
                        <a:pt x="152" y="84"/>
                      </a:lnTo>
                      <a:lnTo>
                        <a:pt x="146" y="88"/>
                      </a:lnTo>
                      <a:lnTo>
                        <a:pt x="140" y="90"/>
                      </a:lnTo>
                      <a:lnTo>
                        <a:pt x="138" y="92"/>
                      </a:lnTo>
                      <a:lnTo>
                        <a:pt x="136" y="98"/>
                      </a:lnTo>
                      <a:lnTo>
                        <a:pt x="136" y="102"/>
                      </a:lnTo>
                      <a:lnTo>
                        <a:pt x="132" y="106"/>
                      </a:lnTo>
                      <a:lnTo>
                        <a:pt x="126" y="108"/>
                      </a:lnTo>
                      <a:lnTo>
                        <a:pt x="120" y="114"/>
                      </a:lnTo>
                      <a:lnTo>
                        <a:pt x="118" y="118"/>
                      </a:lnTo>
                      <a:lnTo>
                        <a:pt x="112" y="126"/>
                      </a:lnTo>
                      <a:lnTo>
                        <a:pt x="110" y="134"/>
                      </a:lnTo>
                      <a:lnTo>
                        <a:pt x="112" y="144"/>
                      </a:lnTo>
                      <a:lnTo>
                        <a:pt x="106" y="148"/>
                      </a:lnTo>
                      <a:lnTo>
                        <a:pt x="102" y="152"/>
                      </a:lnTo>
                      <a:lnTo>
                        <a:pt x="100" y="160"/>
                      </a:lnTo>
                      <a:lnTo>
                        <a:pt x="94" y="164"/>
                      </a:lnTo>
                      <a:lnTo>
                        <a:pt x="92" y="168"/>
                      </a:lnTo>
                      <a:lnTo>
                        <a:pt x="90" y="172"/>
                      </a:lnTo>
                      <a:lnTo>
                        <a:pt x="88" y="176"/>
                      </a:lnTo>
                      <a:lnTo>
                        <a:pt x="82" y="176"/>
                      </a:lnTo>
                      <a:lnTo>
                        <a:pt x="76" y="178"/>
                      </a:lnTo>
                      <a:lnTo>
                        <a:pt x="76" y="186"/>
                      </a:lnTo>
                      <a:lnTo>
                        <a:pt x="72" y="190"/>
                      </a:lnTo>
                      <a:lnTo>
                        <a:pt x="66" y="198"/>
                      </a:lnTo>
                      <a:lnTo>
                        <a:pt x="60" y="196"/>
                      </a:lnTo>
                      <a:lnTo>
                        <a:pt x="56" y="196"/>
                      </a:lnTo>
                      <a:lnTo>
                        <a:pt x="50" y="198"/>
                      </a:lnTo>
                      <a:lnTo>
                        <a:pt x="52" y="206"/>
                      </a:lnTo>
                      <a:lnTo>
                        <a:pt x="56" y="208"/>
                      </a:lnTo>
                      <a:lnTo>
                        <a:pt x="58" y="212"/>
                      </a:lnTo>
                      <a:lnTo>
                        <a:pt x="54" y="216"/>
                      </a:lnTo>
                      <a:lnTo>
                        <a:pt x="48" y="216"/>
                      </a:lnTo>
                      <a:lnTo>
                        <a:pt x="42" y="214"/>
                      </a:lnTo>
                      <a:lnTo>
                        <a:pt x="36" y="218"/>
                      </a:lnTo>
                      <a:lnTo>
                        <a:pt x="28" y="224"/>
                      </a:lnTo>
                      <a:lnTo>
                        <a:pt x="24" y="228"/>
                      </a:lnTo>
                      <a:lnTo>
                        <a:pt x="18" y="232"/>
                      </a:lnTo>
                      <a:lnTo>
                        <a:pt x="12" y="234"/>
                      </a:lnTo>
                      <a:lnTo>
                        <a:pt x="4" y="234"/>
                      </a:lnTo>
                      <a:lnTo>
                        <a:pt x="0" y="242"/>
                      </a:lnTo>
                      <a:lnTo>
                        <a:pt x="6" y="254"/>
                      </a:lnTo>
                      <a:lnTo>
                        <a:pt x="6" y="260"/>
                      </a:lnTo>
                      <a:lnTo>
                        <a:pt x="4" y="264"/>
                      </a:lnTo>
                      <a:lnTo>
                        <a:pt x="4" y="278"/>
                      </a:lnTo>
                      <a:lnTo>
                        <a:pt x="8" y="282"/>
                      </a:lnTo>
                      <a:lnTo>
                        <a:pt x="18" y="292"/>
                      </a:lnTo>
                      <a:lnTo>
                        <a:pt x="14" y="294"/>
                      </a:lnTo>
                      <a:lnTo>
                        <a:pt x="8" y="306"/>
                      </a:lnTo>
                      <a:lnTo>
                        <a:pt x="14" y="308"/>
                      </a:lnTo>
                      <a:lnTo>
                        <a:pt x="18" y="312"/>
                      </a:lnTo>
                      <a:lnTo>
                        <a:pt x="18" y="328"/>
                      </a:lnTo>
                      <a:lnTo>
                        <a:pt x="26" y="332"/>
                      </a:lnTo>
                      <a:lnTo>
                        <a:pt x="46" y="340"/>
                      </a:lnTo>
                      <a:lnTo>
                        <a:pt x="52" y="334"/>
                      </a:lnTo>
                      <a:lnTo>
                        <a:pt x="68" y="322"/>
                      </a:lnTo>
                      <a:lnTo>
                        <a:pt x="74" y="318"/>
                      </a:lnTo>
                      <a:lnTo>
                        <a:pt x="82" y="312"/>
                      </a:lnTo>
                      <a:lnTo>
                        <a:pt x="90" y="308"/>
                      </a:lnTo>
                      <a:lnTo>
                        <a:pt x="94" y="318"/>
                      </a:lnTo>
                      <a:lnTo>
                        <a:pt x="110" y="318"/>
                      </a:lnTo>
                      <a:lnTo>
                        <a:pt x="122" y="306"/>
                      </a:lnTo>
                      <a:lnTo>
                        <a:pt x="140" y="248"/>
                      </a:lnTo>
                      <a:lnTo>
                        <a:pt x="120" y="214"/>
                      </a:lnTo>
                      <a:lnTo>
                        <a:pt x="158" y="188"/>
                      </a:lnTo>
                      <a:lnTo>
                        <a:pt x="148" y="158"/>
                      </a:lnTo>
                      <a:lnTo>
                        <a:pt x="182" y="134"/>
                      </a:lnTo>
                      <a:lnTo>
                        <a:pt x="198" y="94"/>
                      </a:lnTo>
                      <a:lnTo>
                        <a:pt x="242" y="80"/>
                      </a:lnTo>
                      <a:lnTo>
                        <a:pt x="290" y="86"/>
                      </a:lnTo>
                      <a:lnTo>
                        <a:pt x="306" y="62"/>
                      </a:lnTo>
                      <a:lnTo>
                        <a:pt x="316" y="50"/>
                      </a:lnTo>
                      <a:lnTo>
                        <a:pt x="334" y="5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920" name="Freeform 388"/>
                <p:cNvSpPr>
                  <a:spLocks/>
                </p:cNvSpPr>
                <p:nvPr/>
              </p:nvSpPr>
              <p:spPr bwMode="ltGray">
                <a:xfrm>
                  <a:off x="2849" y="1175"/>
                  <a:ext cx="158" cy="294"/>
                </a:xfrm>
                <a:custGeom>
                  <a:avLst/>
                  <a:gdLst>
                    <a:gd name="T0" fmla="*/ 6 w 159"/>
                    <a:gd name="T1" fmla="*/ 42 h 263"/>
                    <a:gd name="T2" fmla="*/ 28 w 159"/>
                    <a:gd name="T3" fmla="*/ 63 h 263"/>
                    <a:gd name="T4" fmla="*/ 36 w 159"/>
                    <a:gd name="T5" fmla="*/ 63 h 263"/>
                    <a:gd name="T6" fmla="*/ 46 w 159"/>
                    <a:gd name="T7" fmla="*/ 53 h 263"/>
                    <a:gd name="T8" fmla="*/ 54 w 159"/>
                    <a:gd name="T9" fmla="*/ 63 h 263"/>
                    <a:gd name="T10" fmla="*/ 64 w 159"/>
                    <a:gd name="T11" fmla="*/ 63 h 263"/>
                    <a:gd name="T12" fmla="*/ 70 w 159"/>
                    <a:gd name="T13" fmla="*/ 39 h 263"/>
                    <a:gd name="T14" fmla="*/ 72 w 159"/>
                    <a:gd name="T15" fmla="*/ 13 h 263"/>
                    <a:gd name="T16" fmla="*/ 87 w 159"/>
                    <a:gd name="T17" fmla="*/ 2 h 263"/>
                    <a:gd name="T18" fmla="*/ 105 w 159"/>
                    <a:gd name="T19" fmla="*/ 13 h 263"/>
                    <a:gd name="T20" fmla="*/ 111 w 159"/>
                    <a:gd name="T21" fmla="*/ 35 h 263"/>
                    <a:gd name="T22" fmla="*/ 105 w 159"/>
                    <a:gd name="T23" fmla="*/ 49 h 263"/>
                    <a:gd name="T24" fmla="*/ 103 w 159"/>
                    <a:gd name="T25" fmla="*/ 66 h 263"/>
                    <a:gd name="T26" fmla="*/ 99 w 159"/>
                    <a:gd name="T27" fmla="*/ 84 h 263"/>
                    <a:gd name="T28" fmla="*/ 113 w 159"/>
                    <a:gd name="T29" fmla="*/ 94 h 263"/>
                    <a:gd name="T30" fmla="*/ 121 w 159"/>
                    <a:gd name="T31" fmla="*/ 161 h 263"/>
                    <a:gd name="T32" fmla="*/ 129 w 159"/>
                    <a:gd name="T33" fmla="*/ 176 h 263"/>
                    <a:gd name="T34" fmla="*/ 133 w 159"/>
                    <a:gd name="T35" fmla="*/ 197 h 263"/>
                    <a:gd name="T36" fmla="*/ 131 w 159"/>
                    <a:gd name="T37" fmla="*/ 216 h 263"/>
                    <a:gd name="T38" fmla="*/ 129 w 159"/>
                    <a:gd name="T39" fmla="*/ 237 h 263"/>
                    <a:gd name="T40" fmla="*/ 133 w 159"/>
                    <a:gd name="T41" fmla="*/ 252 h 263"/>
                    <a:gd name="T42" fmla="*/ 135 w 159"/>
                    <a:gd name="T43" fmla="*/ 279 h 263"/>
                    <a:gd name="T44" fmla="*/ 141 w 159"/>
                    <a:gd name="T45" fmla="*/ 305 h 263"/>
                    <a:gd name="T46" fmla="*/ 153 w 159"/>
                    <a:gd name="T47" fmla="*/ 321 h 263"/>
                    <a:gd name="T48" fmla="*/ 147 w 159"/>
                    <a:gd name="T49" fmla="*/ 331 h 263"/>
                    <a:gd name="T50" fmla="*/ 139 w 159"/>
                    <a:gd name="T51" fmla="*/ 345 h 263"/>
                    <a:gd name="T52" fmla="*/ 135 w 159"/>
                    <a:gd name="T53" fmla="*/ 370 h 263"/>
                    <a:gd name="T54" fmla="*/ 129 w 159"/>
                    <a:gd name="T55" fmla="*/ 395 h 263"/>
                    <a:gd name="T56" fmla="*/ 117 w 159"/>
                    <a:gd name="T57" fmla="*/ 415 h 263"/>
                    <a:gd name="T58" fmla="*/ 109 w 159"/>
                    <a:gd name="T59" fmla="*/ 426 h 263"/>
                    <a:gd name="T60" fmla="*/ 93 w 159"/>
                    <a:gd name="T61" fmla="*/ 426 h 263"/>
                    <a:gd name="T62" fmla="*/ 79 w 159"/>
                    <a:gd name="T63" fmla="*/ 434 h 263"/>
                    <a:gd name="T64" fmla="*/ 64 w 159"/>
                    <a:gd name="T65" fmla="*/ 447 h 263"/>
                    <a:gd name="T66" fmla="*/ 48 w 159"/>
                    <a:gd name="T67" fmla="*/ 454 h 263"/>
                    <a:gd name="T68" fmla="*/ 36 w 159"/>
                    <a:gd name="T69" fmla="*/ 449 h 263"/>
                    <a:gd name="T70" fmla="*/ 30 w 159"/>
                    <a:gd name="T71" fmla="*/ 426 h 263"/>
                    <a:gd name="T72" fmla="*/ 18 w 159"/>
                    <a:gd name="T73" fmla="*/ 426 h 263"/>
                    <a:gd name="T74" fmla="*/ 12 w 159"/>
                    <a:gd name="T75" fmla="*/ 395 h 263"/>
                    <a:gd name="T76" fmla="*/ 10 w 159"/>
                    <a:gd name="T77" fmla="*/ 368 h 263"/>
                    <a:gd name="T78" fmla="*/ 8 w 159"/>
                    <a:gd name="T79" fmla="*/ 331 h 263"/>
                    <a:gd name="T80" fmla="*/ 18 w 159"/>
                    <a:gd name="T81" fmla="*/ 307 h 263"/>
                    <a:gd name="T82" fmla="*/ 40 w 159"/>
                    <a:gd name="T83" fmla="*/ 276 h 263"/>
                    <a:gd name="T84" fmla="*/ 50 w 159"/>
                    <a:gd name="T85" fmla="*/ 257 h 263"/>
                    <a:gd name="T86" fmla="*/ 58 w 159"/>
                    <a:gd name="T87" fmla="*/ 240 h 263"/>
                    <a:gd name="T88" fmla="*/ 70 w 159"/>
                    <a:gd name="T89" fmla="*/ 235 h 263"/>
                    <a:gd name="T90" fmla="*/ 66 w 159"/>
                    <a:gd name="T91" fmla="*/ 210 h 263"/>
                    <a:gd name="T92" fmla="*/ 54 w 159"/>
                    <a:gd name="T93" fmla="*/ 197 h 263"/>
                    <a:gd name="T94" fmla="*/ 42 w 159"/>
                    <a:gd name="T95" fmla="*/ 189 h 263"/>
                    <a:gd name="T96" fmla="*/ 14 w 159"/>
                    <a:gd name="T97" fmla="*/ 130 h 263"/>
                    <a:gd name="T98" fmla="*/ 4 w 159"/>
                    <a:gd name="T99" fmla="*/ 49 h 26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9"/>
                    <a:gd name="T151" fmla="*/ 0 h 263"/>
                    <a:gd name="T152" fmla="*/ 159 w 159"/>
                    <a:gd name="T153" fmla="*/ 263 h 26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9" h="263">
                      <a:moveTo>
                        <a:pt x="4" y="28"/>
                      </a:moveTo>
                      <a:lnTo>
                        <a:pt x="6" y="24"/>
                      </a:lnTo>
                      <a:lnTo>
                        <a:pt x="26" y="32"/>
                      </a:lnTo>
                      <a:lnTo>
                        <a:pt x="28" y="36"/>
                      </a:lnTo>
                      <a:lnTo>
                        <a:pt x="34" y="38"/>
                      </a:lnTo>
                      <a:lnTo>
                        <a:pt x="36" y="36"/>
                      </a:lnTo>
                      <a:lnTo>
                        <a:pt x="42" y="32"/>
                      </a:lnTo>
                      <a:lnTo>
                        <a:pt x="46" y="30"/>
                      </a:lnTo>
                      <a:lnTo>
                        <a:pt x="52" y="34"/>
                      </a:lnTo>
                      <a:lnTo>
                        <a:pt x="54" y="36"/>
                      </a:lnTo>
                      <a:lnTo>
                        <a:pt x="60" y="40"/>
                      </a:lnTo>
                      <a:lnTo>
                        <a:pt x="64" y="36"/>
                      </a:lnTo>
                      <a:lnTo>
                        <a:pt x="72" y="30"/>
                      </a:lnTo>
                      <a:lnTo>
                        <a:pt x="70" y="22"/>
                      </a:lnTo>
                      <a:lnTo>
                        <a:pt x="70" y="14"/>
                      </a:lnTo>
                      <a:lnTo>
                        <a:pt x="72" y="8"/>
                      </a:lnTo>
                      <a:lnTo>
                        <a:pt x="80" y="4"/>
                      </a:lnTo>
                      <a:lnTo>
                        <a:pt x="92" y="2"/>
                      </a:lnTo>
                      <a:lnTo>
                        <a:pt x="102" y="0"/>
                      </a:lnTo>
                      <a:lnTo>
                        <a:pt x="110" y="8"/>
                      </a:lnTo>
                      <a:lnTo>
                        <a:pt x="114" y="14"/>
                      </a:lnTo>
                      <a:lnTo>
                        <a:pt x="116" y="20"/>
                      </a:lnTo>
                      <a:lnTo>
                        <a:pt x="114" y="24"/>
                      </a:lnTo>
                      <a:lnTo>
                        <a:pt x="110" y="28"/>
                      </a:lnTo>
                      <a:lnTo>
                        <a:pt x="108" y="34"/>
                      </a:lnTo>
                      <a:lnTo>
                        <a:pt x="108" y="38"/>
                      </a:lnTo>
                      <a:lnTo>
                        <a:pt x="106" y="42"/>
                      </a:lnTo>
                      <a:lnTo>
                        <a:pt x="104" y="48"/>
                      </a:lnTo>
                      <a:lnTo>
                        <a:pt x="110" y="54"/>
                      </a:lnTo>
                      <a:lnTo>
                        <a:pt x="118" y="54"/>
                      </a:lnTo>
                      <a:lnTo>
                        <a:pt x="124" y="58"/>
                      </a:lnTo>
                      <a:lnTo>
                        <a:pt x="126" y="92"/>
                      </a:lnTo>
                      <a:lnTo>
                        <a:pt x="130" y="98"/>
                      </a:lnTo>
                      <a:lnTo>
                        <a:pt x="134" y="100"/>
                      </a:lnTo>
                      <a:lnTo>
                        <a:pt x="138" y="106"/>
                      </a:lnTo>
                      <a:lnTo>
                        <a:pt x="138" y="112"/>
                      </a:lnTo>
                      <a:lnTo>
                        <a:pt x="138" y="118"/>
                      </a:lnTo>
                      <a:lnTo>
                        <a:pt x="136" y="124"/>
                      </a:lnTo>
                      <a:lnTo>
                        <a:pt x="134" y="130"/>
                      </a:lnTo>
                      <a:lnTo>
                        <a:pt x="134" y="136"/>
                      </a:lnTo>
                      <a:lnTo>
                        <a:pt x="136" y="140"/>
                      </a:lnTo>
                      <a:lnTo>
                        <a:pt x="138" y="144"/>
                      </a:lnTo>
                      <a:lnTo>
                        <a:pt x="140" y="152"/>
                      </a:lnTo>
                      <a:lnTo>
                        <a:pt x="140" y="160"/>
                      </a:lnTo>
                      <a:lnTo>
                        <a:pt x="140" y="170"/>
                      </a:lnTo>
                      <a:lnTo>
                        <a:pt x="146" y="174"/>
                      </a:lnTo>
                      <a:lnTo>
                        <a:pt x="152" y="178"/>
                      </a:lnTo>
                      <a:lnTo>
                        <a:pt x="158" y="184"/>
                      </a:lnTo>
                      <a:lnTo>
                        <a:pt x="158" y="188"/>
                      </a:lnTo>
                      <a:lnTo>
                        <a:pt x="152" y="190"/>
                      </a:lnTo>
                      <a:lnTo>
                        <a:pt x="146" y="192"/>
                      </a:lnTo>
                      <a:lnTo>
                        <a:pt x="144" y="198"/>
                      </a:lnTo>
                      <a:lnTo>
                        <a:pt x="140" y="206"/>
                      </a:lnTo>
                      <a:lnTo>
                        <a:pt x="140" y="212"/>
                      </a:lnTo>
                      <a:lnTo>
                        <a:pt x="138" y="220"/>
                      </a:lnTo>
                      <a:lnTo>
                        <a:pt x="134" y="226"/>
                      </a:lnTo>
                      <a:lnTo>
                        <a:pt x="126" y="232"/>
                      </a:lnTo>
                      <a:lnTo>
                        <a:pt x="122" y="238"/>
                      </a:lnTo>
                      <a:lnTo>
                        <a:pt x="120" y="242"/>
                      </a:lnTo>
                      <a:lnTo>
                        <a:pt x="114" y="244"/>
                      </a:lnTo>
                      <a:lnTo>
                        <a:pt x="106" y="244"/>
                      </a:lnTo>
                      <a:lnTo>
                        <a:pt x="98" y="244"/>
                      </a:lnTo>
                      <a:lnTo>
                        <a:pt x="90" y="246"/>
                      </a:lnTo>
                      <a:lnTo>
                        <a:pt x="80" y="248"/>
                      </a:lnTo>
                      <a:lnTo>
                        <a:pt x="72" y="250"/>
                      </a:lnTo>
                      <a:lnTo>
                        <a:pt x="64" y="256"/>
                      </a:lnTo>
                      <a:lnTo>
                        <a:pt x="54" y="258"/>
                      </a:lnTo>
                      <a:lnTo>
                        <a:pt x="48" y="260"/>
                      </a:lnTo>
                      <a:lnTo>
                        <a:pt x="40" y="262"/>
                      </a:lnTo>
                      <a:lnTo>
                        <a:pt x="36" y="258"/>
                      </a:lnTo>
                      <a:lnTo>
                        <a:pt x="36" y="248"/>
                      </a:lnTo>
                      <a:lnTo>
                        <a:pt x="30" y="244"/>
                      </a:lnTo>
                      <a:lnTo>
                        <a:pt x="24" y="246"/>
                      </a:lnTo>
                      <a:lnTo>
                        <a:pt x="18" y="244"/>
                      </a:lnTo>
                      <a:lnTo>
                        <a:pt x="12" y="240"/>
                      </a:lnTo>
                      <a:lnTo>
                        <a:pt x="12" y="226"/>
                      </a:lnTo>
                      <a:lnTo>
                        <a:pt x="12" y="218"/>
                      </a:lnTo>
                      <a:lnTo>
                        <a:pt x="10" y="210"/>
                      </a:lnTo>
                      <a:lnTo>
                        <a:pt x="8" y="200"/>
                      </a:lnTo>
                      <a:lnTo>
                        <a:pt x="8" y="190"/>
                      </a:lnTo>
                      <a:lnTo>
                        <a:pt x="10" y="184"/>
                      </a:lnTo>
                      <a:lnTo>
                        <a:pt x="18" y="176"/>
                      </a:lnTo>
                      <a:lnTo>
                        <a:pt x="30" y="166"/>
                      </a:lnTo>
                      <a:lnTo>
                        <a:pt x="40" y="158"/>
                      </a:lnTo>
                      <a:lnTo>
                        <a:pt x="44" y="158"/>
                      </a:lnTo>
                      <a:lnTo>
                        <a:pt x="50" y="148"/>
                      </a:lnTo>
                      <a:lnTo>
                        <a:pt x="50" y="142"/>
                      </a:lnTo>
                      <a:lnTo>
                        <a:pt x="58" y="138"/>
                      </a:lnTo>
                      <a:lnTo>
                        <a:pt x="66" y="138"/>
                      </a:lnTo>
                      <a:lnTo>
                        <a:pt x="70" y="134"/>
                      </a:lnTo>
                      <a:lnTo>
                        <a:pt x="70" y="124"/>
                      </a:lnTo>
                      <a:lnTo>
                        <a:pt x="66" y="120"/>
                      </a:lnTo>
                      <a:lnTo>
                        <a:pt x="60" y="114"/>
                      </a:lnTo>
                      <a:lnTo>
                        <a:pt x="54" y="112"/>
                      </a:lnTo>
                      <a:lnTo>
                        <a:pt x="52" y="110"/>
                      </a:lnTo>
                      <a:lnTo>
                        <a:pt x="42" y="108"/>
                      </a:lnTo>
                      <a:lnTo>
                        <a:pt x="22" y="94"/>
                      </a:lnTo>
                      <a:lnTo>
                        <a:pt x="14" y="74"/>
                      </a:lnTo>
                      <a:lnTo>
                        <a:pt x="0" y="38"/>
                      </a:lnTo>
                      <a:lnTo>
                        <a:pt x="4" y="2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921" name="Freeform 389"/>
                <p:cNvSpPr>
                  <a:spLocks/>
                </p:cNvSpPr>
                <p:nvPr/>
              </p:nvSpPr>
              <p:spPr bwMode="ltGray">
                <a:xfrm>
                  <a:off x="2750" y="1689"/>
                  <a:ext cx="86" cy="77"/>
                </a:xfrm>
                <a:custGeom>
                  <a:avLst/>
                  <a:gdLst>
                    <a:gd name="T0" fmla="*/ 22 w 87"/>
                    <a:gd name="T1" fmla="*/ 109 h 69"/>
                    <a:gd name="T2" fmla="*/ 30 w 87"/>
                    <a:gd name="T3" fmla="*/ 107 h 69"/>
                    <a:gd name="T4" fmla="*/ 38 w 87"/>
                    <a:gd name="T5" fmla="*/ 118 h 69"/>
                    <a:gd name="T6" fmla="*/ 42 w 87"/>
                    <a:gd name="T7" fmla="*/ 107 h 69"/>
                    <a:gd name="T8" fmla="*/ 42 w 87"/>
                    <a:gd name="T9" fmla="*/ 94 h 69"/>
                    <a:gd name="T10" fmla="*/ 43 w 87"/>
                    <a:gd name="T11" fmla="*/ 86 h 69"/>
                    <a:gd name="T12" fmla="*/ 49 w 87"/>
                    <a:gd name="T13" fmla="*/ 94 h 69"/>
                    <a:gd name="T14" fmla="*/ 51 w 87"/>
                    <a:gd name="T15" fmla="*/ 94 h 69"/>
                    <a:gd name="T16" fmla="*/ 57 w 87"/>
                    <a:gd name="T17" fmla="*/ 96 h 69"/>
                    <a:gd name="T18" fmla="*/ 81 w 87"/>
                    <a:gd name="T19" fmla="*/ 45 h 69"/>
                    <a:gd name="T20" fmla="*/ 67 w 87"/>
                    <a:gd name="T21" fmla="*/ 28 h 69"/>
                    <a:gd name="T22" fmla="*/ 45 w 87"/>
                    <a:gd name="T23" fmla="*/ 28 h 69"/>
                    <a:gd name="T24" fmla="*/ 43 w 87"/>
                    <a:gd name="T25" fmla="*/ 17 h 69"/>
                    <a:gd name="T26" fmla="*/ 43 w 87"/>
                    <a:gd name="T27" fmla="*/ 2 h 69"/>
                    <a:gd name="T28" fmla="*/ 43 w 87"/>
                    <a:gd name="T29" fmla="*/ 0 h 69"/>
                    <a:gd name="T30" fmla="*/ 32 w 87"/>
                    <a:gd name="T31" fmla="*/ 2 h 69"/>
                    <a:gd name="T32" fmla="*/ 26 w 87"/>
                    <a:gd name="T33" fmla="*/ 11 h 69"/>
                    <a:gd name="T34" fmla="*/ 18 w 87"/>
                    <a:gd name="T35" fmla="*/ 21 h 69"/>
                    <a:gd name="T36" fmla="*/ 10 w 87"/>
                    <a:gd name="T37" fmla="*/ 35 h 69"/>
                    <a:gd name="T38" fmla="*/ 4 w 87"/>
                    <a:gd name="T39" fmla="*/ 39 h 69"/>
                    <a:gd name="T40" fmla="*/ 0 w 87"/>
                    <a:gd name="T41" fmla="*/ 45 h 69"/>
                    <a:gd name="T42" fmla="*/ 22 w 87"/>
                    <a:gd name="T43" fmla="*/ 109 h 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7"/>
                    <a:gd name="T67" fmla="*/ 0 h 69"/>
                    <a:gd name="T68" fmla="*/ 87 w 87"/>
                    <a:gd name="T69" fmla="*/ 69 h 6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7" h="69">
                      <a:moveTo>
                        <a:pt x="22" y="64"/>
                      </a:moveTo>
                      <a:lnTo>
                        <a:pt x="30" y="62"/>
                      </a:lnTo>
                      <a:lnTo>
                        <a:pt x="38" y="68"/>
                      </a:lnTo>
                      <a:lnTo>
                        <a:pt x="42" y="62"/>
                      </a:lnTo>
                      <a:lnTo>
                        <a:pt x="42" y="54"/>
                      </a:lnTo>
                      <a:lnTo>
                        <a:pt x="48" y="50"/>
                      </a:lnTo>
                      <a:lnTo>
                        <a:pt x="54" y="54"/>
                      </a:lnTo>
                      <a:lnTo>
                        <a:pt x="56" y="54"/>
                      </a:lnTo>
                      <a:lnTo>
                        <a:pt x="62" y="56"/>
                      </a:lnTo>
                      <a:lnTo>
                        <a:pt x="86" y="26"/>
                      </a:lnTo>
                      <a:lnTo>
                        <a:pt x="72" y="16"/>
                      </a:lnTo>
                      <a:lnTo>
                        <a:pt x="50" y="16"/>
                      </a:lnTo>
                      <a:lnTo>
                        <a:pt x="48" y="10"/>
                      </a:lnTo>
                      <a:lnTo>
                        <a:pt x="48" y="2"/>
                      </a:lnTo>
                      <a:lnTo>
                        <a:pt x="46" y="0"/>
                      </a:lnTo>
                      <a:lnTo>
                        <a:pt x="32" y="2"/>
                      </a:lnTo>
                      <a:lnTo>
                        <a:pt x="26" y="6"/>
                      </a:lnTo>
                      <a:lnTo>
                        <a:pt x="18" y="12"/>
                      </a:lnTo>
                      <a:lnTo>
                        <a:pt x="10" y="20"/>
                      </a:lnTo>
                      <a:lnTo>
                        <a:pt x="4" y="22"/>
                      </a:lnTo>
                      <a:lnTo>
                        <a:pt x="0" y="26"/>
                      </a:lnTo>
                      <a:lnTo>
                        <a:pt x="22" y="6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922" name="Freeform 390"/>
                <p:cNvSpPr>
                  <a:spLocks/>
                </p:cNvSpPr>
                <p:nvPr/>
              </p:nvSpPr>
              <p:spPr bwMode="auto">
                <a:xfrm>
                  <a:off x="252" y="875"/>
                  <a:ext cx="549" cy="628"/>
                </a:xfrm>
                <a:custGeom>
                  <a:avLst/>
                  <a:gdLst>
                    <a:gd name="T0" fmla="*/ 546 w 549"/>
                    <a:gd name="T1" fmla="*/ 139 h 628"/>
                    <a:gd name="T2" fmla="*/ 507 w 549"/>
                    <a:gd name="T3" fmla="*/ 127 h 628"/>
                    <a:gd name="T4" fmla="*/ 477 w 549"/>
                    <a:gd name="T5" fmla="*/ 70 h 628"/>
                    <a:gd name="T6" fmla="*/ 462 w 549"/>
                    <a:gd name="T7" fmla="*/ 85 h 628"/>
                    <a:gd name="T8" fmla="*/ 447 w 549"/>
                    <a:gd name="T9" fmla="*/ 52 h 628"/>
                    <a:gd name="T10" fmla="*/ 429 w 549"/>
                    <a:gd name="T11" fmla="*/ 49 h 628"/>
                    <a:gd name="T12" fmla="*/ 423 w 549"/>
                    <a:gd name="T13" fmla="*/ 4 h 628"/>
                    <a:gd name="T14" fmla="*/ 399 w 549"/>
                    <a:gd name="T15" fmla="*/ 25 h 628"/>
                    <a:gd name="T16" fmla="*/ 372 w 549"/>
                    <a:gd name="T17" fmla="*/ 4 h 628"/>
                    <a:gd name="T18" fmla="*/ 366 w 549"/>
                    <a:gd name="T19" fmla="*/ 34 h 628"/>
                    <a:gd name="T20" fmla="*/ 357 w 549"/>
                    <a:gd name="T21" fmla="*/ 61 h 628"/>
                    <a:gd name="T22" fmla="*/ 342 w 549"/>
                    <a:gd name="T23" fmla="*/ 37 h 628"/>
                    <a:gd name="T24" fmla="*/ 267 w 549"/>
                    <a:gd name="T25" fmla="*/ 91 h 628"/>
                    <a:gd name="T26" fmla="*/ 249 w 549"/>
                    <a:gd name="T27" fmla="*/ 139 h 628"/>
                    <a:gd name="T28" fmla="*/ 282 w 549"/>
                    <a:gd name="T29" fmla="*/ 205 h 628"/>
                    <a:gd name="T30" fmla="*/ 243 w 549"/>
                    <a:gd name="T31" fmla="*/ 202 h 628"/>
                    <a:gd name="T32" fmla="*/ 207 w 549"/>
                    <a:gd name="T33" fmla="*/ 199 h 628"/>
                    <a:gd name="T34" fmla="*/ 219 w 549"/>
                    <a:gd name="T35" fmla="*/ 178 h 628"/>
                    <a:gd name="T36" fmla="*/ 159 w 549"/>
                    <a:gd name="T37" fmla="*/ 199 h 628"/>
                    <a:gd name="T38" fmla="*/ 180 w 549"/>
                    <a:gd name="T39" fmla="*/ 232 h 628"/>
                    <a:gd name="T40" fmla="*/ 150 w 549"/>
                    <a:gd name="T41" fmla="*/ 238 h 628"/>
                    <a:gd name="T42" fmla="*/ 156 w 549"/>
                    <a:gd name="T43" fmla="*/ 262 h 628"/>
                    <a:gd name="T44" fmla="*/ 231 w 549"/>
                    <a:gd name="T45" fmla="*/ 250 h 628"/>
                    <a:gd name="T46" fmla="*/ 213 w 549"/>
                    <a:gd name="T47" fmla="*/ 307 h 628"/>
                    <a:gd name="T48" fmla="*/ 156 w 549"/>
                    <a:gd name="T49" fmla="*/ 325 h 628"/>
                    <a:gd name="T50" fmla="*/ 90 w 549"/>
                    <a:gd name="T51" fmla="*/ 364 h 628"/>
                    <a:gd name="T52" fmla="*/ 93 w 549"/>
                    <a:gd name="T53" fmla="*/ 430 h 628"/>
                    <a:gd name="T54" fmla="*/ 123 w 549"/>
                    <a:gd name="T55" fmla="*/ 448 h 628"/>
                    <a:gd name="T56" fmla="*/ 168 w 549"/>
                    <a:gd name="T57" fmla="*/ 499 h 628"/>
                    <a:gd name="T58" fmla="*/ 90 w 549"/>
                    <a:gd name="T59" fmla="*/ 562 h 628"/>
                    <a:gd name="T60" fmla="*/ 42 w 549"/>
                    <a:gd name="T61" fmla="*/ 586 h 628"/>
                    <a:gd name="T62" fmla="*/ 9 w 549"/>
                    <a:gd name="T63" fmla="*/ 628 h 628"/>
                    <a:gd name="T64" fmla="*/ 96 w 549"/>
                    <a:gd name="T65" fmla="*/ 586 h 628"/>
                    <a:gd name="T66" fmla="*/ 177 w 549"/>
                    <a:gd name="T67" fmla="*/ 532 h 628"/>
                    <a:gd name="T68" fmla="*/ 207 w 549"/>
                    <a:gd name="T69" fmla="*/ 499 h 628"/>
                    <a:gd name="T70" fmla="*/ 210 w 549"/>
                    <a:gd name="T71" fmla="*/ 478 h 628"/>
                    <a:gd name="T72" fmla="*/ 282 w 549"/>
                    <a:gd name="T73" fmla="*/ 421 h 628"/>
                    <a:gd name="T74" fmla="*/ 285 w 549"/>
                    <a:gd name="T75" fmla="*/ 442 h 628"/>
                    <a:gd name="T76" fmla="*/ 231 w 549"/>
                    <a:gd name="T77" fmla="*/ 499 h 628"/>
                    <a:gd name="T78" fmla="*/ 279 w 549"/>
                    <a:gd name="T79" fmla="*/ 481 h 628"/>
                    <a:gd name="T80" fmla="*/ 309 w 549"/>
                    <a:gd name="T81" fmla="*/ 484 h 628"/>
                    <a:gd name="T82" fmla="*/ 312 w 549"/>
                    <a:gd name="T83" fmla="*/ 454 h 628"/>
                    <a:gd name="T84" fmla="*/ 342 w 549"/>
                    <a:gd name="T85" fmla="*/ 469 h 628"/>
                    <a:gd name="T86" fmla="*/ 327 w 549"/>
                    <a:gd name="T87" fmla="*/ 490 h 628"/>
                    <a:gd name="T88" fmla="*/ 378 w 549"/>
                    <a:gd name="T89" fmla="*/ 502 h 628"/>
                    <a:gd name="T90" fmla="*/ 411 w 549"/>
                    <a:gd name="T91" fmla="*/ 439 h 628"/>
                    <a:gd name="T92" fmla="*/ 429 w 549"/>
                    <a:gd name="T93" fmla="*/ 355 h 628"/>
                    <a:gd name="T94" fmla="*/ 462 w 549"/>
                    <a:gd name="T95" fmla="*/ 280 h 628"/>
                    <a:gd name="T96" fmla="*/ 525 w 549"/>
                    <a:gd name="T97" fmla="*/ 181 h 628"/>
                    <a:gd name="T98" fmla="*/ 546 w 549"/>
                    <a:gd name="T99" fmla="*/ 139 h 6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9"/>
                    <a:gd name="T151" fmla="*/ 0 h 628"/>
                    <a:gd name="T152" fmla="*/ 549 w 549"/>
                    <a:gd name="T153" fmla="*/ 628 h 6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9" h="628">
                      <a:moveTo>
                        <a:pt x="546" y="139"/>
                      </a:moveTo>
                      <a:cubicBezTo>
                        <a:pt x="543" y="130"/>
                        <a:pt x="518" y="138"/>
                        <a:pt x="507" y="127"/>
                      </a:cubicBezTo>
                      <a:cubicBezTo>
                        <a:pt x="496" y="116"/>
                        <a:pt x="484" y="77"/>
                        <a:pt x="477" y="70"/>
                      </a:cubicBezTo>
                      <a:cubicBezTo>
                        <a:pt x="470" y="63"/>
                        <a:pt x="467" y="88"/>
                        <a:pt x="462" y="85"/>
                      </a:cubicBezTo>
                      <a:cubicBezTo>
                        <a:pt x="457" y="82"/>
                        <a:pt x="452" y="58"/>
                        <a:pt x="447" y="52"/>
                      </a:cubicBezTo>
                      <a:cubicBezTo>
                        <a:pt x="442" y="46"/>
                        <a:pt x="433" y="57"/>
                        <a:pt x="429" y="49"/>
                      </a:cubicBezTo>
                      <a:cubicBezTo>
                        <a:pt x="425" y="41"/>
                        <a:pt x="428" y="8"/>
                        <a:pt x="423" y="4"/>
                      </a:cubicBezTo>
                      <a:cubicBezTo>
                        <a:pt x="418" y="0"/>
                        <a:pt x="407" y="25"/>
                        <a:pt x="399" y="25"/>
                      </a:cubicBezTo>
                      <a:cubicBezTo>
                        <a:pt x="391" y="25"/>
                        <a:pt x="377" y="3"/>
                        <a:pt x="372" y="4"/>
                      </a:cubicBezTo>
                      <a:cubicBezTo>
                        <a:pt x="367" y="5"/>
                        <a:pt x="368" y="25"/>
                        <a:pt x="366" y="34"/>
                      </a:cubicBezTo>
                      <a:cubicBezTo>
                        <a:pt x="364" y="43"/>
                        <a:pt x="361" y="61"/>
                        <a:pt x="357" y="61"/>
                      </a:cubicBezTo>
                      <a:cubicBezTo>
                        <a:pt x="353" y="61"/>
                        <a:pt x="357" y="32"/>
                        <a:pt x="342" y="37"/>
                      </a:cubicBezTo>
                      <a:cubicBezTo>
                        <a:pt x="327" y="42"/>
                        <a:pt x="282" y="74"/>
                        <a:pt x="267" y="91"/>
                      </a:cubicBezTo>
                      <a:cubicBezTo>
                        <a:pt x="252" y="108"/>
                        <a:pt x="247" y="120"/>
                        <a:pt x="249" y="139"/>
                      </a:cubicBezTo>
                      <a:cubicBezTo>
                        <a:pt x="251" y="158"/>
                        <a:pt x="283" y="195"/>
                        <a:pt x="282" y="205"/>
                      </a:cubicBezTo>
                      <a:cubicBezTo>
                        <a:pt x="281" y="215"/>
                        <a:pt x="255" y="203"/>
                        <a:pt x="243" y="202"/>
                      </a:cubicBezTo>
                      <a:cubicBezTo>
                        <a:pt x="231" y="201"/>
                        <a:pt x="211" y="203"/>
                        <a:pt x="207" y="199"/>
                      </a:cubicBezTo>
                      <a:cubicBezTo>
                        <a:pt x="203" y="195"/>
                        <a:pt x="227" y="178"/>
                        <a:pt x="219" y="178"/>
                      </a:cubicBezTo>
                      <a:cubicBezTo>
                        <a:pt x="211" y="178"/>
                        <a:pt x="165" y="190"/>
                        <a:pt x="159" y="199"/>
                      </a:cubicBezTo>
                      <a:cubicBezTo>
                        <a:pt x="153" y="208"/>
                        <a:pt x="181" y="226"/>
                        <a:pt x="180" y="232"/>
                      </a:cubicBezTo>
                      <a:cubicBezTo>
                        <a:pt x="179" y="238"/>
                        <a:pt x="154" y="233"/>
                        <a:pt x="150" y="238"/>
                      </a:cubicBezTo>
                      <a:cubicBezTo>
                        <a:pt x="146" y="243"/>
                        <a:pt x="143" y="260"/>
                        <a:pt x="156" y="262"/>
                      </a:cubicBezTo>
                      <a:cubicBezTo>
                        <a:pt x="169" y="264"/>
                        <a:pt x="222" y="243"/>
                        <a:pt x="231" y="250"/>
                      </a:cubicBezTo>
                      <a:cubicBezTo>
                        <a:pt x="240" y="257"/>
                        <a:pt x="225" y="295"/>
                        <a:pt x="213" y="307"/>
                      </a:cubicBezTo>
                      <a:cubicBezTo>
                        <a:pt x="201" y="319"/>
                        <a:pt x="176" y="316"/>
                        <a:pt x="156" y="325"/>
                      </a:cubicBezTo>
                      <a:cubicBezTo>
                        <a:pt x="136" y="334"/>
                        <a:pt x="100" y="347"/>
                        <a:pt x="90" y="364"/>
                      </a:cubicBezTo>
                      <a:cubicBezTo>
                        <a:pt x="80" y="381"/>
                        <a:pt x="88" y="416"/>
                        <a:pt x="93" y="430"/>
                      </a:cubicBezTo>
                      <a:cubicBezTo>
                        <a:pt x="98" y="444"/>
                        <a:pt x="111" y="437"/>
                        <a:pt x="123" y="448"/>
                      </a:cubicBezTo>
                      <a:cubicBezTo>
                        <a:pt x="135" y="459"/>
                        <a:pt x="173" y="480"/>
                        <a:pt x="168" y="499"/>
                      </a:cubicBezTo>
                      <a:cubicBezTo>
                        <a:pt x="163" y="518"/>
                        <a:pt x="111" y="547"/>
                        <a:pt x="90" y="562"/>
                      </a:cubicBezTo>
                      <a:cubicBezTo>
                        <a:pt x="69" y="577"/>
                        <a:pt x="55" y="575"/>
                        <a:pt x="42" y="586"/>
                      </a:cubicBezTo>
                      <a:cubicBezTo>
                        <a:pt x="29" y="597"/>
                        <a:pt x="0" y="628"/>
                        <a:pt x="9" y="628"/>
                      </a:cubicBezTo>
                      <a:cubicBezTo>
                        <a:pt x="18" y="628"/>
                        <a:pt x="68" y="602"/>
                        <a:pt x="96" y="586"/>
                      </a:cubicBezTo>
                      <a:cubicBezTo>
                        <a:pt x="124" y="570"/>
                        <a:pt x="158" y="547"/>
                        <a:pt x="177" y="532"/>
                      </a:cubicBezTo>
                      <a:cubicBezTo>
                        <a:pt x="196" y="517"/>
                        <a:pt x="202" y="508"/>
                        <a:pt x="207" y="499"/>
                      </a:cubicBezTo>
                      <a:cubicBezTo>
                        <a:pt x="212" y="490"/>
                        <a:pt x="198" y="491"/>
                        <a:pt x="210" y="478"/>
                      </a:cubicBezTo>
                      <a:cubicBezTo>
                        <a:pt x="222" y="465"/>
                        <a:pt x="269" y="427"/>
                        <a:pt x="282" y="421"/>
                      </a:cubicBezTo>
                      <a:cubicBezTo>
                        <a:pt x="295" y="415"/>
                        <a:pt x="294" y="429"/>
                        <a:pt x="285" y="442"/>
                      </a:cubicBezTo>
                      <a:cubicBezTo>
                        <a:pt x="276" y="455"/>
                        <a:pt x="232" y="493"/>
                        <a:pt x="231" y="499"/>
                      </a:cubicBezTo>
                      <a:cubicBezTo>
                        <a:pt x="230" y="505"/>
                        <a:pt x="266" y="483"/>
                        <a:pt x="279" y="481"/>
                      </a:cubicBezTo>
                      <a:cubicBezTo>
                        <a:pt x="292" y="479"/>
                        <a:pt x="304" y="488"/>
                        <a:pt x="309" y="484"/>
                      </a:cubicBezTo>
                      <a:cubicBezTo>
                        <a:pt x="314" y="480"/>
                        <a:pt x="307" y="456"/>
                        <a:pt x="312" y="454"/>
                      </a:cubicBezTo>
                      <a:cubicBezTo>
                        <a:pt x="317" y="452"/>
                        <a:pt x="340" y="463"/>
                        <a:pt x="342" y="469"/>
                      </a:cubicBezTo>
                      <a:cubicBezTo>
                        <a:pt x="344" y="475"/>
                        <a:pt x="321" y="485"/>
                        <a:pt x="327" y="490"/>
                      </a:cubicBezTo>
                      <a:cubicBezTo>
                        <a:pt x="333" y="495"/>
                        <a:pt x="364" y="510"/>
                        <a:pt x="378" y="502"/>
                      </a:cubicBezTo>
                      <a:cubicBezTo>
                        <a:pt x="392" y="494"/>
                        <a:pt x="403" y="463"/>
                        <a:pt x="411" y="439"/>
                      </a:cubicBezTo>
                      <a:cubicBezTo>
                        <a:pt x="419" y="415"/>
                        <a:pt x="421" y="381"/>
                        <a:pt x="429" y="355"/>
                      </a:cubicBezTo>
                      <a:cubicBezTo>
                        <a:pt x="437" y="329"/>
                        <a:pt x="446" y="309"/>
                        <a:pt x="462" y="280"/>
                      </a:cubicBezTo>
                      <a:cubicBezTo>
                        <a:pt x="478" y="251"/>
                        <a:pt x="511" y="206"/>
                        <a:pt x="525" y="181"/>
                      </a:cubicBezTo>
                      <a:cubicBezTo>
                        <a:pt x="539" y="156"/>
                        <a:pt x="549" y="148"/>
                        <a:pt x="546" y="139"/>
                      </a:cubicBezTo>
                      <a:close/>
                    </a:path>
                  </a:pathLst>
                </a:custGeom>
                <a:grpFill/>
                <a:ln w="12700">
                  <a:solidFill>
                    <a:schemeClr val="bg1"/>
                  </a:solidFill>
                  <a:round/>
                  <a:headEnd/>
                  <a:tailEnd/>
                </a:ln>
              </p:spPr>
              <p:txBody>
                <a:bodyPr wrap="none" anchor="ctr"/>
                <a:lstStyle/>
                <a:p>
                  <a:pPr eaLnBrk="0" hangingPunct="0">
                    <a:defRPr/>
                  </a:pPr>
                  <a:endParaRPr lang="en-US" dirty="0">
                    <a:solidFill>
                      <a:srgbClr val="000000"/>
                    </a:solidFill>
                    <a:latin typeface="Arial" charset="0"/>
                    <a:cs typeface="+mn-cs"/>
                  </a:endParaRPr>
                </a:p>
              </p:txBody>
            </p:sp>
            <p:sp>
              <p:nvSpPr>
                <p:cNvPr id="5923" name="Freeform 391"/>
                <p:cNvSpPr>
                  <a:spLocks/>
                </p:cNvSpPr>
                <p:nvPr/>
              </p:nvSpPr>
              <p:spPr bwMode="auto">
                <a:xfrm>
                  <a:off x="620" y="1015"/>
                  <a:ext cx="1084" cy="947"/>
                </a:xfrm>
                <a:custGeom>
                  <a:avLst/>
                  <a:gdLst>
                    <a:gd name="T0" fmla="*/ 244 w 1084"/>
                    <a:gd name="T1" fmla="*/ 92 h 947"/>
                    <a:gd name="T2" fmla="*/ 262 w 1084"/>
                    <a:gd name="T3" fmla="*/ 74 h 947"/>
                    <a:gd name="T4" fmla="*/ 295 w 1084"/>
                    <a:gd name="T5" fmla="*/ 59 h 947"/>
                    <a:gd name="T6" fmla="*/ 355 w 1084"/>
                    <a:gd name="T7" fmla="*/ 53 h 947"/>
                    <a:gd name="T8" fmla="*/ 388 w 1084"/>
                    <a:gd name="T9" fmla="*/ 71 h 947"/>
                    <a:gd name="T10" fmla="*/ 460 w 1084"/>
                    <a:gd name="T11" fmla="*/ 155 h 947"/>
                    <a:gd name="T12" fmla="*/ 466 w 1084"/>
                    <a:gd name="T13" fmla="*/ 173 h 947"/>
                    <a:gd name="T14" fmla="*/ 463 w 1084"/>
                    <a:gd name="T15" fmla="*/ 203 h 947"/>
                    <a:gd name="T16" fmla="*/ 547 w 1084"/>
                    <a:gd name="T17" fmla="*/ 242 h 947"/>
                    <a:gd name="T18" fmla="*/ 580 w 1084"/>
                    <a:gd name="T19" fmla="*/ 197 h 947"/>
                    <a:gd name="T20" fmla="*/ 670 w 1084"/>
                    <a:gd name="T21" fmla="*/ 236 h 947"/>
                    <a:gd name="T22" fmla="*/ 751 w 1084"/>
                    <a:gd name="T23" fmla="*/ 347 h 947"/>
                    <a:gd name="T24" fmla="*/ 706 w 1084"/>
                    <a:gd name="T25" fmla="*/ 368 h 947"/>
                    <a:gd name="T26" fmla="*/ 649 w 1084"/>
                    <a:gd name="T27" fmla="*/ 359 h 947"/>
                    <a:gd name="T28" fmla="*/ 679 w 1084"/>
                    <a:gd name="T29" fmla="*/ 407 h 947"/>
                    <a:gd name="T30" fmla="*/ 604 w 1084"/>
                    <a:gd name="T31" fmla="*/ 530 h 947"/>
                    <a:gd name="T32" fmla="*/ 631 w 1084"/>
                    <a:gd name="T33" fmla="*/ 596 h 947"/>
                    <a:gd name="T34" fmla="*/ 712 w 1084"/>
                    <a:gd name="T35" fmla="*/ 647 h 947"/>
                    <a:gd name="T36" fmla="*/ 730 w 1084"/>
                    <a:gd name="T37" fmla="*/ 719 h 947"/>
                    <a:gd name="T38" fmla="*/ 787 w 1084"/>
                    <a:gd name="T39" fmla="*/ 728 h 947"/>
                    <a:gd name="T40" fmla="*/ 829 w 1084"/>
                    <a:gd name="T41" fmla="*/ 638 h 947"/>
                    <a:gd name="T42" fmla="*/ 859 w 1084"/>
                    <a:gd name="T43" fmla="*/ 524 h 947"/>
                    <a:gd name="T44" fmla="*/ 859 w 1084"/>
                    <a:gd name="T45" fmla="*/ 455 h 947"/>
                    <a:gd name="T46" fmla="*/ 916 w 1084"/>
                    <a:gd name="T47" fmla="*/ 515 h 947"/>
                    <a:gd name="T48" fmla="*/ 940 w 1084"/>
                    <a:gd name="T49" fmla="*/ 542 h 947"/>
                    <a:gd name="T50" fmla="*/ 955 w 1084"/>
                    <a:gd name="T51" fmla="*/ 602 h 947"/>
                    <a:gd name="T52" fmla="*/ 1027 w 1084"/>
                    <a:gd name="T53" fmla="*/ 635 h 947"/>
                    <a:gd name="T54" fmla="*/ 1081 w 1084"/>
                    <a:gd name="T55" fmla="*/ 734 h 947"/>
                    <a:gd name="T56" fmla="*/ 1018 w 1084"/>
                    <a:gd name="T57" fmla="*/ 803 h 947"/>
                    <a:gd name="T58" fmla="*/ 946 w 1084"/>
                    <a:gd name="T59" fmla="*/ 836 h 947"/>
                    <a:gd name="T60" fmla="*/ 922 w 1084"/>
                    <a:gd name="T61" fmla="*/ 902 h 947"/>
                    <a:gd name="T62" fmla="*/ 886 w 1084"/>
                    <a:gd name="T63" fmla="*/ 887 h 947"/>
                    <a:gd name="T64" fmla="*/ 859 w 1084"/>
                    <a:gd name="T65" fmla="*/ 851 h 947"/>
                    <a:gd name="T66" fmla="*/ 787 w 1084"/>
                    <a:gd name="T67" fmla="*/ 908 h 947"/>
                    <a:gd name="T68" fmla="*/ 715 w 1084"/>
                    <a:gd name="T69" fmla="*/ 911 h 947"/>
                    <a:gd name="T70" fmla="*/ 523 w 1084"/>
                    <a:gd name="T71" fmla="*/ 803 h 947"/>
                    <a:gd name="T72" fmla="*/ 376 w 1084"/>
                    <a:gd name="T73" fmla="*/ 785 h 947"/>
                    <a:gd name="T74" fmla="*/ 163 w 1084"/>
                    <a:gd name="T75" fmla="*/ 767 h 947"/>
                    <a:gd name="T76" fmla="*/ 85 w 1084"/>
                    <a:gd name="T77" fmla="*/ 683 h 947"/>
                    <a:gd name="T78" fmla="*/ 67 w 1084"/>
                    <a:gd name="T79" fmla="*/ 596 h 947"/>
                    <a:gd name="T80" fmla="*/ 67 w 1084"/>
                    <a:gd name="T81" fmla="*/ 491 h 947"/>
                    <a:gd name="T82" fmla="*/ 73 w 1084"/>
                    <a:gd name="T83" fmla="*/ 419 h 947"/>
                    <a:gd name="T84" fmla="*/ 46 w 1084"/>
                    <a:gd name="T85" fmla="*/ 415 h 947"/>
                    <a:gd name="T86" fmla="*/ 43 w 1084"/>
                    <a:gd name="T87" fmla="*/ 557 h 947"/>
                    <a:gd name="T88" fmla="*/ 30 w 1084"/>
                    <a:gd name="T89" fmla="*/ 515 h 947"/>
                    <a:gd name="T90" fmla="*/ 28 w 1084"/>
                    <a:gd name="T91" fmla="*/ 380 h 947"/>
                    <a:gd name="T92" fmla="*/ 37 w 1084"/>
                    <a:gd name="T93" fmla="*/ 284 h 947"/>
                    <a:gd name="T94" fmla="*/ 181 w 1084"/>
                    <a:gd name="T95" fmla="*/ 5 h 9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84"/>
                    <a:gd name="T145" fmla="*/ 0 h 947"/>
                    <a:gd name="T146" fmla="*/ 1084 w 1084"/>
                    <a:gd name="T147" fmla="*/ 947 h 94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84" h="947">
                      <a:moveTo>
                        <a:pt x="181" y="5"/>
                      </a:moveTo>
                      <a:cubicBezTo>
                        <a:pt x="199" y="0"/>
                        <a:pt x="232" y="85"/>
                        <a:pt x="244" y="92"/>
                      </a:cubicBezTo>
                      <a:cubicBezTo>
                        <a:pt x="256" y="99"/>
                        <a:pt x="247" y="53"/>
                        <a:pt x="250" y="50"/>
                      </a:cubicBezTo>
                      <a:cubicBezTo>
                        <a:pt x="253" y="47"/>
                        <a:pt x="255" y="77"/>
                        <a:pt x="262" y="74"/>
                      </a:cubicBezTo>
                      <a:cubicBezTo>
                        <a:pt x="269" y="71"/>
                        <a:pt x="287" y="37"/>
                        <a:pt x="292" y="35"/>
                      </a:cubicBezTo>
                      <a:cubicBezTo>
                        <a:pt x="297" y="33"/>
                        <a:pt x="292" y="52"/>
                        <a:pt x="295" y="59"/>
                      </a:cubicBezTo>
                      <a:cubicBezTo>
                        <a:pt x="298" y="66"/>
                        <a:pt x="303" y="78"/>
                        <a:pt x="313" y="77"/>
                      </a:cubicBezTo>
                      <a:cubicBezTo>
                        <a:pt x="323" y="76"/>
                        <a:pt x="346" y="51"/>
                        <a:pt x="355" y="53"/>
                      </a:cubicBezTo>
                      <a:cubicBezTo>
                        <a:pt x="364" y="55"/>
                        <a:pt x="362" y="86"/>
                        <a:pt x="367" y="89"/>
                      </a:cubicBezTo>
                      <a:cubicBezTo>
                        <a:pt x="372" y="92"/>
                        <a:pt x="379" y="65"/>
                        <a:pt x="388" y="71"/>
                      </a:cubicBezTo>
                      <a:cubicBezTo>
                        <a:pt x="397" y="77"/>
                        <a:pt x="412" y="114"/>
                        <a:pt x="424" y="128"/>
                      </a:cubicBezTo>
                      <a:cubicBezTo>
                        <a:pt x="436" y="142"/>
                        <a:pt x="451" y="151"/>
                        <a:pt x="460" y="155"/>
                      </a:cubicBezTo>
                      <a:cubicBezTo>
                        <a:pt x="469" y="159"/>
                        <a:pt x="477" y="152"/>
                        <a:pt x="478" y="155"/>
                      </a:cubicBezTo>
                      <a:cubicBezTo>
                        <a:pt x="479" y="158"/>
                        <a:pt x="473" y="170"/>
                        <a:pt x="466" y="173"/>
                      </a:cubicBezTo>
                      <a:cubicBezTo>
                        <a:pt x="459" y="176"/>
                        <a:pt x="436" y="171"/>
                        <a:pt x="436" y="176"/>
                      </a:cubicBezTo>
                      <a:cubicBezTo>
                        <a:pt x="436" y="181"/>
                        <a:pt x="449" y="198"/>
                        <a:pt x="463" y="203"/>
                      </a:cubicBezTo>
                      <a:cubicBezTo>
                        <a:pt x="477" y="208"/>
                        <a:pt x="506" y="200"/>
                        <a:pt x="520" y="206"/>
                      </a:cubicBezTo>
                      <a:cubicBezTo>
                        <a:pt x="534" y="212"/>
                        <a:pt x="542" y="244"/>
                        <a:pt x="547" y="242"/>
                      </a:cubicBezTo>
                      <a:cubicBezTo>
                        <a:pt x="552" y="240"/>
                        <a:pt x="548" y="201"/>
                        <a:pt x="553" y="194"/>
                      </a:cubicBezTo>
                      <a:cubicBezTo>
                        <a:pt x="558" y="187"/>
                        <a:pt x="569" y="188"/>
                        <a:pt x="580" y="197"/>
                      </a:cubicBezTo>
                      <a:cubicBezTo>
                        <a:pt x="591" y="206"/>
                        <a:pt x="607" y="241"/>
                        <a:pt x="622" y="248"/>
                      </a:cubicBezTo>
                      <a:cubicBezTo>
                        <a:pt x="637" y="255"/>
                        <a:pt x="656" y="227"/>
                        <a:pt x="670" y="236"/>
                      </a:cubicBezTo>
                      <a:cubicBezTo>
                        <a:pt x="684" y="245"/>
                        <a:pt x="696" y="287"/>
                        <a:pt x="709" y="305"/>
                      </a:cubicBezTo>
                      <a:cubicBezTo>
                        <a:pt x="722" y="323"/>
                        <a:pt x="745" y="333"/>
                        <a:pt x="751" y="347"/>
                      </a:cubicBezTo>
                      <a:cubicBezTo>
                        <a:pt x="757" y="361"/>
                        <a:pt x="755" y="386"/>
                        <a:pt x="748" y="389"/>
                      </a:cubicBezTo>
                      <a:cubicBezTo>
                        <a:pt x="741" y="392"/>
                        <a:pt x="713" y="367"/>
                        <a:pt x="706" y="368"/>
                      </a:cubicBezTo>
                      <a:cubicBezTo>
                        <a:pt x="699" y="369"/>
                        <a:pt x="712" y="399"/>
                        <a:pt x="703" y="398"/>
                      </a:cubicBezTo>
                      <a:cubicBezTo>
                        <a:pt x="694" y="397"/>
                        <a:pt x="661" y="363"/>
                        <a:pt x="649" y="359"/>
                      </a:cubicBezTo>
                      <a:cubicBezTo>
                        <a:pt x="637" y="355"/>
                        <a:pt x="626" y="363"/>
                        <a:pt x="631" y="371"/>
                      </a:cubicBezTo>
                      <a:cubicBezTo>
                        <a:pt x="636" y="379"/>
                        <a:pt x="682" y="389"/>
                        <a:pt x="679" y="407"/>
                      </a:cubicBezTo>
                      <a:cubicBezTo>
                        <a:pt x="676" y="425"/>
                        <a:pt x="622" y="462"/>
                        <a:pt x="610" y="482"/>
                      </a:cubicBezTo>
                      <a:cubicBezTo>
                        <a:pt x="598" y="502"/>
                        <a:pt x="602" y="515"/>
                        <a:pt x="604" y="530"/>
                      </a:cubicBezTo>
                      <a:cubicBezTo>
                        <a:pt x="606" y="545"/>
                        <a:pt x="618" y="564"/>
                        <a:pt x="622" y="575"/>
                      </a:cubicBezTo>
                      <a:cubicBezTo>
                        <a:pt x="626" y="586"/>
                        <a:pt x="622" y="590"/>
                        <a:pt x="631" y="596"/>
                      </a:cubicBezTo>
                      <a:cubicBezTo>
                        <a:pt x="640" y="602"/>
                        <a:pt x="663" y="606"/>
                        <a:pt x="676" y="614"/>
                      </a:cubicBezTo>
                      <a:cubicBezTo>
                        <a:pt x="689" y="622"/>
                        <a:pt x="702" y="638"/>
                        <a:pt x="712" y="647"/>
                      </a:cubicBezTo>
                      <a:cubicBezTo>
                        <a:pt x="722" y="656"/>
                        <a:pt x="733" y="656"/>
                        <a:pt x="736" y="668"/>
                      </a:cubicBezTo>
                      <a:cubicBezTo>
                        <a:pt x="739" y="680"/>
                        <a:pt x="728" y="703"/>
                        <a:pt x="730" y="719"/>
                      </a:cubicBezTo>
                      <a:cubicBezTo>
                        <a:pt x="732" y="735"/>
                        <a:pt x="739" y="763"/>
                        <a:pt x="748" y="764"/>
                      </a:cubicBezTo>
                      <a:cubicBezTo>
                        <a:pt x="757" y="765"/>
                        <a:pt x="781" y="743"/>
                        <a:pt x="787" y="728"/>
                      </a:cubicBezTo>
                      <a:cubicBezTo>
                        <a:pt x="793" y="713"/>
                        <a:pt x="777" y="686"/>
                        <a:pt x="784" y="671"/>
                      </a:cubicBezTo>
                      <a:cubicBezTo>
                        <a:pt x="791" y="656"/>
                        <a:pt x="822" y="657"/>
                        <a:pt x="829" y="638"/>
                      </a:cubicBezTo>
                      <a:cubicBezTo>
                        <a:pt x="836" y="619"/>
                        <a:pt x="821" y="576"/>
                        <a:pt x="826" y="557"/>
                      </a:cubicBezTo>
                      <a:cubicBezTo>
                        <a:pt x="831" y="538"/>
                        <a:pt x="853" y="537"/>
                        <a:pt x="859" y="524"/>
                      </a:cubicBezTo>
                      <a:cubicBezTo>
                        <a:pt x="865" y="511"/>
                        <a:pt x="862" y="493"/>
                        <a:pt x="862" y="482"/>
                      </a:cubicBezTo>
                      <a:cubicBezTo>
                        <a:pt x="862" y="471"/>
                        <a:pt x="851" y="455"/>
                        <a:pt x="859" y="455"/>
                      </a:cubicBezTo>
                      <a:cubicBezTo>
                        <a:pt x="867" y="455"/>
                        <a:pt x="901" y="469"/>
                        <a:pt x="910" y="479"/>
                      </a:cubicBezTo>
                      <a:cubicBezTo>
                        <a:pt x="919" y="489"/>
                        <a:pt x="911" y="512"/>
                        <a:pt x="916" y="515"/>
                      </a:cubicBezTo>
                      <a:cubicBezTo>
                        <a:pt x="921" y="518"/>
                        <a:pt x="939" y="495"/>
                        <a:pt x="943" y="500"/>
                      </a:cubicBezTo>
                      <a:cubicBezTo>
                        <a:pt x="947" y="505"/>
                        <a:pt x="943" y="532"/>
                        <a:pt x="940" y="542"/>
                      </a:cubicBezTo>
                      <a:cubicBezTo>
                        <a:pt x="937" y="552"/>
                        <a:pt x="922" y="553"/>
                        <a:pt x="925" y="563"/>
                      </a:cubicBezTo>
                      <a:cubicBezTo>
                        <a:pt x="928" y="573"/>
                        <a:pt x="941" y="603"/>
                        <a:pt x="955" y="602"/>
                      </a:cubicBezTo>
                      <a:cubicBezTo>
                        <a:pt x="969" y="601"/>
                        <a:pt x="997" y="551"/>
                        <a:pt x="1009" y="557"/>
                      </a:cubicBezTo>
                      <a:cubicBezTo>
                        <a:pt x="1021" y="563"/>
                        <a:pt x="1026" y="618"/>
                        <a:pt x="1027" y="635"/>
                      </a:cubicBezTo>
                      <a:cubicBezTo>
                        <a:pt x="1028" y="652"/>
                        <a:pt x="1009" y="645"/>
                        <a:pt x="1018" y="662"/>
                      </a:cubicBezTo>
                      <a:cubicBezTo>
                        <a:pt x="1027" y="679"/>
                        <a:pt x="1078" y="715"/>
                        <a:pt x="1081" y="734"/>
                      </a:cubicBezTo>
                      <a:cubicBezTo>
                        <a:pt x="1084" y="753"/>
                        <a:pt x="1049" y="765"/>
                        <a:pt x="1039" y="776"/>
                      </a:cubicBezTo>
                      <a:cubicBezTo>
                        <a:pt x="1029" y="787"/>
                        <a:pt x="1028" y="796"/>
                        <a:pt x="1018" y="803"/>
                      </a:cubicBezTo>
                      <a:cubicBezTo>
                        <a:pt x="1008" y="810"/>
                        <a:pt x="988" y="812"/>
                        <a:pt x="976" y="818"/>
                      </a:cubicBezTo>
                      <a:cubicBezTo>
                        <a:pt x="964" y="824"/>
                        <a:pt x="954" y="827"/>
                        <a:pt x="946" y="836"/>
                      </a:cubicBezTo>
                      <a:cubicBezTo>
                        <a:pt x="938" y="845"/>
                        <a:pt x="929" y="864"/>
                        <a:pt x="925" y="875"/>
                      </a:cubicBezTo>
                      <a:cubicBezTo>
                        <a:pt x="921" y="886"/>
                        <a:pt x="925" y="895"/>
                        <a:pt x="922" y="902"/>
                      </a:cubicBezTo>
                      <a:cubicBezTo>
                        <a:pt x="919" y="909"/>
                        <a:pt x="910" y="919"/>
                        <a:pt x="904" y="917"/>
                      </a:cubicBezTo>
                      <a:cubicBezTo>
                        <a:pt x="898" y="915"/>
                        <a:pt x="887" y="898"/>
                        <a:pt x="886" y="887"/>
                      </a:cubicBezTo>
                      <a:cubicBezTo>
                        <a:pt x="885" y="876"/>
                        <a:pt x="902" y="854"/>
                        <a:pt x="898" y="848"/>
                      </a:cubicBezTo>
                      <a:cubicBezTo>
                        <a:pt x="894" y="842"/>
                        <a:pt x="870" y="842"/>
                        <a:pt x="859" y="851"/>
                      </a:cubicBezTo>
                      <a:cubicBezTo>
                        <a:pt x="848" y="860"/>
                        <a:pt x="847" y="890"/>
                        <a:pt x="835" y="899"/>
                      </a:cubicBezTo>
                      <a:cubicBezTo>
                        <a:pt x="823" y="908"/>
                        <a:pt x="803" y="900"/>
                        <a:pt x="787" y="908"/>
                      </a:cubicBezTo>
                      <a:cubicBezTo>
                        <a:pt x="771" y="916"/>
                        <a:pt x="751" y="947"/>
                        <a:pt x="739" y="947"/>
                      </a:cubicBezTo>
                      <a:cubicBezTo>
                        <a:pt x="727" y="947"/>
                        <a:pt x="731" y="925"/>
                        <a:pt x="715" y="911"/>
                      </a:cubicBezTo>
                      <a:cubicBezTo>
                        <a:pt x="699" y="897"/>
                        <a:pt x="675" y="881"/>
                        <a:pt x="643" y="863"/>
                      </a:cubicBezTo>
                      <a:cubicBezTo>
                        <a:pt x="611" y="845"/>
                        <a:pt x="549" y="816"/>
                        <a:pt x="523" y="803"/>
                      </a:cubicBezTo>
                      <a:cubicBezTo>
                        <a:pt x="497" y="790"/>
                        <a:pt x="508" y="788"/>
                        <a:pt x="484" y="785"/>
                      </a:cubicBezTo>
                      <a:cubicBezTo>
                        <a:pt x="460" y="782"/>
                        <a:pt x="412" y="788"/>
                        <a:pt x="376" y="785"/>
                      </a:cubicBezTo>
                      <a:cubicBezTo>
                        <a:pt x="340" y="782"/>
                        <a:pt x="300" y="770"/>
                        <a:pt x="265" y="767"/>
                      </a:cubicBezTo>
                      <a:cubicBezTo>
                        <a:pt x="230" y="764"/>
                        <a:pt x="189" y="770"/>
                        <a:pt x="163" y="767"/>
                      </a:cubicBezTo>
                      <a:cubicBezTo>
                        <a:pt x="137" y="764"/>
                        <a:pt x="122" y="763"/>
                        <a:pt x="109" y="749"/>
                      </a:cubicBezTo>
                      <a:cubicBezTo>
                        <a:pt x="96" y="735"/>
                        <a:pt x="86" y="703"/>
                        <a:pt x="85" y="683"/>
                      </a:cubicBezTo>
                      <a:cubicBezTo>
                        <a:pt x="84" y="663"/>
                        <a:pt x="103" y="643"/>
                        <a:pt x="100" y="629"/>
                      </a:cubicBezTo>
                      <a:cubicBezTo>
                        <a:pt x="97" y="615"/>
                        <a:pt x="68" y="612"/>
                        <a:pt x="67" y="596"/>
                      </a:cubicBezTo>
                      <a:cubicBezTo>
                        <a:pt x="66" y="580"/>
                        <a:pt x="94" y="550"/>
                        <a:pt x="94" y="533"/>
                      </a:cubicBezTo>
                      <a:cubicBezTo>
                        <a:pt x="94" y="516"/>
                        <a:pt x="67" y="504"/>
                        <a:pt x="67" y="491"/>
                      </a:cubicBezTo>
                      <a:cubicBezTo>
                        <a:pt x="67" y="478"/>
                        <a:pt x="96" y="464"/>
                        <a:pt x="97" y="452"/>
                      </a:cubicBezTo>
                      <a:cubicBezTo>
                        <a:pt x="98" y="440"/>
                        <a:pt x="78" y="437"/>
                        <a:pt x="73" y="419"/>
                      </a:cubicBezTo>
                      <a:cubicBezTo>
                        <a:pt x="68" y="401"/>
                        <a:pt x="71" y="342"/>
                        <a:pt x="67" y="341"/>
                      </a:cubicBezTo>
                      <a:cubicBezTo>
                        <a:pt x="63" y="340"/>
                        <a:pt x="49" y="388"/>
                        <a:pt x="46" y="415"/>
                      </a:cubicBezTo>
                      <a:cubicBezTo>
                        <a:pt x="43" y="442"/>
                        <a:pt x="48" y="479"/>
                        <a:pt x="48" y="503"/>
                      </a:cubicBezTo>
                      <a:cubicBezTo>
                        <a:pt x="48" y="527"/>
                        <a:pt x="47" y="539"/>
                        <a:pt x="43" y="557"/>
                      </a:cubicBezTo>
                      <a:cubicBezTo>
                        <a:pt x="39" y="575"/>
                        <a:pt x="26" y="617"/>
                        <a:pt x="24" y="610"/>
                      </a:cubicBezTo>
                      <a:cubicBezTo>
                        <a:pt x="22" y="603"/>
                        <a:pt x="30" y="542"/>
                        <a:pt x="30" y="515"/>
                      </a:cubicBezTo>
                      <a:cubicBezTo>
                        <a:pt x="30" y="488"/>
                        <a:pt x="25" y="470"/>
                        <a:pt x="25" y="448"/>
                      </a:cubicBezTo>
                      <a:cubicBezTo>
                        <a:pt x="25" y="426"/>
                        <a:pt x="32" y="394"/>
                        <a:pt x="28" y="380"/>
                      </a:cubicBezTo>
                      <a:cubicBezTo>
                        <a:pt x="24" y="366"/>
                        <a:pt x="0" y="378"/>
                        <a:pt x="1" y="362"/>
                      </a:cubicBezTo>
                      <a:cubicBezTo>
                        <a:pt x="2" y="346"/>
                        <a:pt x="23" y="319"/>
                        <a:pt x="37" y="284"/>
                      </a:cubicBezTo>
                      <a:cubicBezTo>
                        <a:pt x="51" y="249"/>
                        <a:pt x="61" y="195"/>
                        <a:pt x="85" y="149"/>
                      </a:cubicBezTo>
                      <a:cubicBezTo>
                        <a:pt x="109" y="103"/>
                        <a:pt x="161" y="35"/>
                        <a:pt x="181" y="5"/>
                      </a:cubicBezTo>
                      <a:close/>
                    </a:path>
                  </a:pathLst>
                </a:custGeom>
                <a:grpFill/>
                <a:ln w="12700">
                  <a:solidFill>
                    <a:schemeClr val="bg1"/>
                  </a:solidFill>
                  <a:round/>
                  <a:headEnd/>
                  <a:tailEnd/>
                </a:ln>
              </p:spPr>
              <p:txBody>
                <a:bodyPr wrap="none" anchor="ctr"/>
                <a:lstStyle/>
                <a:p>
                  <a:pPr eaLnBrk="0" hangingPunct="0">
                    <a:defRPr/>
                  </a:pPr>
                  <a:endParaRPr lang="en-US" dirty="0">
                    <a:solidFill>
                      <a:srgbClr val="000000"/>
                    </a:solidFill>
                    <a:latin typeface="Arial" charset="0"/>
                    <a:cs typeface="+mn-cs"/>
                  </a:endParaRPr>
                </a:p>
              </p:txBody>
            </p:sp>
          </p:grpSp>
        </p:grpSp>
        <p:sp>
          <p:nvSpPr>
            <p:cNvPr id="5128" name="Freeform 392"/>
            <p:cNvSpPr>
              <a:spLocks/>
            </p:cNvSpPr>
            <p:nvPr/>
          </p:nvSpPr>
          <p:spPr bwMode="ltGray">
            <a:xfrm>
              <a:off x="617" y="1462"/>
              <a:ext cx="17" cy="17"/>
            </a:xfrm>
            <a:custGeom>
              <a:avLst/>
              <a:gdLst>
                <a:gd name="T0" fmla="*/ 0 w 19"/>
                <a:gd name="T1" fmla="*/ 4 h 17"/>
                <a:gd name="T2" fmla="*/ 10 w 19"/>
                <a:gd name="T3" fmla="*/ 0 h 17"/>
                <a:gd name="T4" fmla="*/ 11 w 19"/>
                <a:gd name="T5" fmla="*/ 8 h 17"/>
                <a:gd name="T6" fmla="*/ 4 w 19"/>
                <a:gd name="T7" fmla="*/ 16 h 17"/>
                <a:gd name="T8" fmla="*/ 0 w 19"/>
                <a:gd name="T9" fmla="*/ 12 h 17"/>
                <a:gd name="T10" fmla="*/ 0 w 19"/>
                <a:gd name="T11" fmla="*/ 4 h 17"/>
                <a:gd name="T12" fmla="*/ 0 60000 65536"/>
                <a:gd name="T13" fmla="*/ 0 60000 65536"/>
                <a:gd name="T14" fmla="*/ 0 60000 65536"/>
                <a:gd name="T15" fmla="*/ 0 60000 65536"/>
                <a:gd name="T16" fmla="*/ 0 60000 65536"/>
                <a:gd name="T17" fmla="*/ 0 60000 65536"/>
                <a:gd name="T18" fmla="*/ 0 w 19"/>
                <a:gd name="T19" fmla="*/ 0 h 17"/>
                <a:gd name="T20" fmla="*/ 19 w 1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9" h="17">
                  <a:moveTo>
                    <a:pt x="0" y="4"/>
                  </a:moveTo>
                  <a:lnTo>
                    <a:pt x="16" y="0"/>
                  </a:lnTo>
                  <a:lnTo>
                    <a:pt x="18" y="8"/>
                  </a:lnTo>
                  <a:lnTo>
                    <a:pt x="8" y="16"/>
                  </a:lnTo>
                  <a:lnTo>
                    <a:pt x="0" y="12"/>
                  </a:lnTo>
                  <a:lnTo>
                    <a:pt x="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29" name="Freeform 393"/>
            <p:cNvSpPr>
              <a:spLocks/>
            </p:cNvSpPr>
            <p:nvPr/>
          </p:nvSpPr>
          <p:spPr bwMode="ltGray">
            <a:xfrm>
              <a:off x="1783" y="2674"/>
              <a:ext cx="19" cy="29"/>
            </a:xfrm>
            <a:custGeom>
              <a:avLst/>
              <a:gdLst>
                <a:gd name="T0" fmla="*/ 9 w 21"/>
                <a:gd name="T1" fmla="*/ 6 h 29"/>
                <a:gd name="T2" fmla="*/ 12 w 21"/>
                <a:gd name="T3" fmla="*/ 22 h 29"/>
                <a:gd name="T4" fmla="*/ 4 w 21"/>
                <a:gd name="T5" fmla="*/ 28 h 29"/>
                <a:gd name="T6" fmla="*/ 5 w 21"/>
                <a:gd name="T7" fmla="*/ 18 h 29"/>
                <a:gd name="T8" fmla="*/ 0 w 21"/>
                <a:gd name="T9" fmla="*/ 0 h 29"/>
                <a:gd name="T10" fmla="*/ 9 w 21"/>
                <a:gd name="T11" fmla="*/ 6 h 29"/>
                <a:gd name="T12" fmla="*/ 0 60000 65536"/>
                <a:gd name="T13" fmla="*/ 0 60000 65536"/>
                <a:gd name="T14" fmla="*/ 0 60000 65536"/>
                <a:gd name="T15" fmla="*/ 0 60000 65536"/>
                <a:gd name="T16" fmla="*/ 0 60000 65536"/>
                <a:gd name="T17" fmla="*/ 0 60000 65536"/>
                <a:gd name="T18" fmla="*/ 0 w 21"/>
                <a:gd name="T19" fmla="*/ 0 h 29"/>
                <a:gd name="T20" fmla="*/ 21 w 21"/>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1" h="29">
                  <a:moveTo>
                    <a:pt x="14" y="6"/>
                  </a:moveTo>
                  <a:lnTo>
                    <a:pt x="20" y="22"/>
                  </a:lnTo>
                  <a:lnTo>
                    <a:pt x="4" y="28"/>
                  </a:lnTo>
                  <a:lnTo>
                    <a:pt x="6" y="18"/>
                  </a:lnTo>
                  <a:lnTo>
                    <a:pt x="0" y="0"/>
                  </a:lnTo>
                  <a:lnTo>
                    <a:pt x="14"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30" name="Freeform 394"/>
            <p:cNvSpPr>
              <a:spLocks/>
            </p:cNvSpPr>
            <p:nvPr/>
          </p:nvSpPr>
          <p:spPr bwMode="ltGray">
            <a:xfrm>
              <a:off x="956" y="1632"/>
              <a:ext cx="14" cy="61"/>
            </a:xfrm>
            <a:custGeom>
              <a:avLst/>
              <a:gdLst>
                <a:gd name="T0" fmla="*/ 0 w 17"/>
                <a:gd name="T1" fmla="*/ 0 h 59"/>
                <a:gd name="T2" fmla="*/ 4 w 17"/>
                <a:gd name="T3" fmla="*/ 0 h 59"/>
                <a:gd name="T4" fmla="*/ 6 w 17"/>
                <a:gd name="T5" fmla="*/ 23 h 59"/>
                <a:gd name="T6" fmla="*/ 6 w 17"/>
                <a:gd name="T7" fmla="*/ 37 h 59"/>
                <a:gd name="T8" fmla="*/ 5 w 17"/>
                <a:gd name="T9" fmla="*/ 58 h 59"/>
                <a:gd name="T10" fmla="*/ 2 w 17"/>
                <a:gd name="T11" fmla="*/ 68 h 59"/>
                <a:gd name="T12" fmla="*/ 0 w 17"/>
                <a:gd name="T13" fmla="*/ 62 h 59"/>
                <a:gd name="T14" fmla="*/ 2 w 17"/>
                <a:gd name="T15" fmla="*/ 53 h 59"/>
                <a:gd name="T16" fmla="*/ 2 w 17"/>
                <a:gd name="T17" fmla="*/ 33 h 59"/>
                <a:gd name="T18" fmla="*/ 0 w 17"/>
                <a:gd name="T19" fmla="*/ 14 h 59"/>
                <a:gd name="T20" fmla="*/ 0 w 17"/>
                <a:gd name="T21" fmla="*/ 0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59"/>
                <a:gd name="T35" fmla="*/ 17 w 17"/>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59">
                  <a:moveTo>
                    <a:pt x="0" y="0"/>
                  </a:moveTo>
                  <a:lnTo>
                    <a:pt x="10" y="0"/>
                  </a:lnTo>
                  <a:lnTo>
                    <a:pt x="16" y="18"/>
                  </a:lnTo>
                  <a:lnTo>
                    <a:pt x="14" y="32"/>
                  </a:lnTo>
                  <a:lnTo>
                    <a:pt x="12" y="48"/>
                  </a:lnTo>
                  <a:lnTo>
                    <a:pt x="4" y="58"/>
                  </a:lnTo>
                  <a:lnTo>
                    <a:pt x="0" y="52"/>
                  </a:lnTo>
                  <a:lnTo>
                    <a:pt x="2" y="44"/>
                  </a:lnTo>
                  <a:lnTo>
                    <a:pt x="2" y="28"/>
                  </a:lnTo>
                  <a:lnTo>
                    <a:pt x="0" y="14"/>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31" name="Freeform 395"/>
            <p:cNvSpPr>
              <a:spLocks/>
            </p:cNvSpPr>
            <p:nvPr/>
          </p:nvSpPr>
          <p:spPr bwMode="ltGray">
            <a:xfrm>
              <a:off x="958" y="1697"/>
              <a:ext cx="20" cy="41"/>
            </a:xfrm>
            <a:custGeom>
              <a:avLst/>
              <a:gdLst>
                <a:gd name="T0" fmla="*/ 8 w 21"/>
                <a:gd name="T1" fmla="*/ 0 h 41"/>
                <a:gd name="T2" fmla="*/ 10 w 21"/>
                <a:gd name="T3" fmla="*/ 8 h 41"/>
                <a:gd name="T4" fmla="*/ 13 w 21"/>
                <a:gd name="T5" fmla="*/ 16 h 41"/>
                <a:gd name="T6" fmla="*/ 15 w 21"/>
                <a:gd name="T7" fmla="*/ 28 h 41"/>
                <a:gd name="T8" fmla="*/ 11 w 21"/>
                <a:gd name="T9" fmla="*/ 36 h 41"/>
                <a:gd name="T10" fmla="*/ 2 w 21"/>
                <a:gd name="T11" fmla="*/ 40 h 41"/>
                <a:gd name="T12" fmla="*/ 4 w 21"/>
                <a:gd name="T13" fmla="*/ 36 h 41"/>
                <a:gd name="T14" fmla="*/ 6 w 21"/>
                <a:gd name="T15" fmla="*/ 28 h 41"/>
                <a:gd name="T16" fmla="*/ 2 w 21"/>
                <a:gd name="T17" fmla="*/ 14 h 41"/>
                <a:gd name="T18" fmla="*/ 0 w 21"/>
                <a:gd name="T19" fmla="*/ 10 h 41"/>
                <a:gd name="T20" fmla="*/ 2 w 21"/>
                <a:gd name="T21" fmla="*/ 2 h 41"/>
                <a:gd name="T22" fmla="*/ 8 w 21"/>
                <a:gd name="T23" fmla="*/ 0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41"/>
                <a:gd name="T38" fmla="*/ 21 w 21"/>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41">
                  <a:moveTo>
                    <a:pt x="8" y="0"/>
                  </a:moveTo>
                  <a:lnTo>
                    <a:pt x="14" y="8"/>
                  </a:lnTo>
                  <a:lnTo>
                    <a:pt x="18" y="16"/>
                  </a:lnTo>
                  <a:lnTo>
                    <a:pt x="20" y="28"/>
                  </a:lnTo>
                  <a:lnTo>
                    <a:pt x="16" y="36"/>
                  </a:lnTo>
                  <a:lnTo>
                    <a:pt x="2" y="40"/>
                  </a:lnTo>
                  <a:lnTo>
                    <a:pt x="4" y="36"/>
                  </a:lnTo>
                  <a:lnTo>
                    <a:pt x="6" y="28"/>
                  </a:lnTo>
                  <a:lnTo>
                    <a:pt x="2" y="14"/>
                  </a:lnTo>
                  <a:lnTo>
                    <a:pt x="0" y="10"/>
                  </a:lnTo>
                  <a:lnTo>
                    <a:pt x="2" y="2"/>
                  </a:lnTo>
                  <a:lnTo>
                    <a:pt x="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32" name="Freeform 396"/>
            <p:cNvSpPr>
              <a:spLocks/>
            </p:cNvSpPr>
            <p:nvPr/>
          </p:nvSpPr>
          <p:spPr bwMode="ltGray">
            <a:xfrm>
              <a:off x="1667" y="3209"/>
              <a:ext cx="159" cy="844"/>
            </a:xfrm>
            <a:custGeom>
              <a:avLst/>
              <a:gdLst>
                <a:gd name="T0" fmla="*/ 13 w 173"/>
                <a:gd name="T1" fmla="*/ 25 h 819"/>
                <a:gd name="T2" fmla="*/ 13 w 173"/>
                <a:gd name="T3" fmla="*/ 70 h 819"/>
                <a:gd name="T4" fmla="*/ 14 w 173"/>
                <a:gd name="T5" fmla="*/ 133 h 819"/>
                <a:gd name="T6" fmla="*/ 14 w 173"/>
                <a:gd name="T7" fmla="*/ 183 h 819"/>
                <a:gd name="T8" fmla="*/ 13 w 173"/>
                <a:gd name="T9" fmla="*/ 218 h 819"/>
                <a:gd name="T10" fmla="*/ 9 w 173"/>
                <a:gd name="T11" fmla="*/ 258 h 819"/>
                <a:gd name="T12" fmla="*/ 9 w 173"/>
                <a:gd name="T13" fmla="*/ 291 h 819"/>
                <a:gd name="T14" fmla="*/ 14 w 173"/>
                <a:gd name="T15" fmla="*/ 333 h 819"/>
                <a:gd name="T16" fmla="*/ 18 w 173"/>
                <a:gd name="T17" fmla="*/ 374 h 819"/>
                <a:gd name="T18" fmla="*/ 13 w 173"/>
                <a:gd name="T19" fmla="*/ 403 h 819"/>
                <a:gd name="T20" fmla="*/ 7 w 173"/>
                <a:gd name="T21" fmla="*/ 430 h 819"/>
                <a:gd name="T22" fmla="*/ 6 w 173"/>
                <a:gd name="T23" fmla="*/ 463 h 819"/>
                <a:gd name="T24" fmla="*/ 2 w 173"/>
                <a:gd name="T25" fmla="*/ 469 h 819"/>
                <a:gd name="T26" fmla="*/ 6 w 173"/>
                <a:gd name="T27" fmla="*/ 486 h 819"/>
                <a:gd name="T28" fmla="*/ 11 w 173"/>
                <a:gd name="T29" fmla="*/ 511 h 819"/>
                <a:gd name="T30" fmla="*/ 7 w 173"/>
                <a:gd name="T31" fmla="*/ 559 h 819"/>
                <a:gd name="T32" fmla="*/ 22 w 173"/>
                <a:gd name="T33" fmla="*/ 577 h 819"/>
                <a:gd name="T34" fmla="*/ 24 w 173"/>
                <a:gd name="T35" fmla="*/ 583 h 819"/>
                <a:gd name="T36" fmla="*/ 24 w 173"/>
                <a:gd name="T37" fmla="*/ 620 h 819"/>
                <a:gd name="T38" fmla="*/ 22 w 173"/>
                <a:gd name="T39" fmla="*/ 651 h 819"/>
                <a:gd name="T40" fmla="*/ 24 w 173"/>
                <a:gd name="T41" fmla="*/ 681 h 819"/>
                <a:gd name="T42" fmla="*/ 13 w 173"/>
                <a:gd name="T43" fmla="*/ 681 h 819"/>
                <a:gd name="T44" fmla="*/ 6 w 173"/>
                <a:gd name="T45" fmla="*/ 707 h 819"/>
                <a:gd name="T46" fmla="*/ 7 w 173"/>
                <a:gd name="T47" fmla="*/ 707 h 819"/>
                <a:gd name="T48" fmla="*/ 20 w 173"/>
                <a:gd name="T49" fmla="*/ 709 h 819"/>
                <a:gd name="T50" fmla="*/ 22 w 173"/>
                <a:gd name="T51" fmla="*/ 734 h 819"/>
                <a:gd name="T52" fmla="*/ 11 w 173"/>
                <a:gd name="T53" fmla="*/ 749 h 819"/>
                <a:gd name="T54" fmla="*/ 20 w 173"/>
                <a:gd name="T55" fmla="*/ 796 h 819"/>
                <a:gd name="T56" fmla="*/ 31 w 173"/>
                <a:gd name="T57" fmla="*/ 833 h 819"/>
                <a:gd name="T58" fmla="*/ 37 w 173"/>
                <a:gd name="T59" fmla="*/ 848 h 819"/>
                <a:gd name="T60" fmla="*/ 48 w 173"/>
                <a:gd name="T61" fmla="*/ 885 h 819"/>
                <a:gd name="T62" fmla="*/ 67 w 173"/>
                <a:gd name="T63" fmla="*/ 900 h 819"/>
                <a:gd name="T64" fmla="*/ 80 w 173"/>
                <a:gd name="T65" fmla="*/ 898 h 819"/>
                <a:gd name="T66" fmla="*/ 91 w 173"/>
                <a:gd name="T67" fmla="*/ 865 h 819"/>
                <a:gd name="T68" fmla="*/ 86 w 173"/>
                <a:gd name="T69" fmla="*/ 881 h 819"/>
                <a:gd name="T70" fmla="*/ 96 w 173"/>
                <a:gd name="T71" fmla="*/ 892 h 819"/>
                <a:gd name="T72" fmla="*/ 93 w 173"/>
                <a:gd name="T73" fmla="*/ 911 h 819"/>
                <a:gd name="T74" fmla="*/ 97 w 173"/>
                <a:gd name="T75" fmla="*/ 925 h 819"/>
                <a:gd name="T76" fmla="*/ 88 w 173"/>
                <a:gd name="T77" fmla="*/ 935 h 819"/>
                <a:gd name="T78" fmla="*/ 93 w 173"/>
                <a:gd name="T79" fmla="*/ 951 h 819"/>
                <a:gd name="T80" fmla="*/ 107 w 173"/>
                <a:gd name="T81" fmla="*/ 939 h 819"/>
                <a:gd name="T82" fmla="*/ 101 w 173"/>
                <a:gd name="T83" fmla="*/ 860 h 819"/>
                <a:gd name="T84" fmla="*/ 55 w 173"/>
                <a:gd name="T85" fmla="*/ 670 h 819"/>
                <a:gd name="T86" fmla="*/ 62 w 173"/>
                <a:gd name="T87" fmla="*/ 177 h 8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3"/>
                <a:gd name="T133" fmla="*/ 0 h 819"/>
                <a:gd name="T134" fmla="*/ 173 w 173"/>
                <a:gd name="T135" fmla="*/ 819 h 8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3" h="819">
                  <a:moveTo>
                    <a:pt x="70" y="20"/>
                  </a:moveTo>
                  <a:lnTo>
                    <a:pt x="34" y="0"/>
                  </a:lnTo>
                  <a:lnTo>
                    <a:pt x="18" y="20"/>
                  </a:lnTo>
                  <a:lnTo>
                    <a:pt x="18" y="46"/>
                  </a:lnTo>
                  <a:lnTo>
                    <a:pt x="22" y="56"/>
                  </a:lnTo>
                  <a:lnTo>
                    <a:pt x="18" y="60"/>
                  </a:lnTo>
                  <a:lnTo>
                    <a:pt x="22" y="80"/>
                  </a:lnTo>
                  <a:lnTo>
                    <a:pt x="24" y="114"/>
                  </a:lnTo>
                  <a:lnTo>
                    <a:pt x="20" y="114"/>
                  </a:lnTo>
                  <a:lnTo>
                    <a:pt x="20" y="142"/>
                  </a:lnTo>
                  <a:lnTo>
                    <a:pt x="24" y="152"/>
                  </a:lnTo>
                  <a:lnTo>
                    <a:pt x="20" y="158"/>
                  </a:lnTo>
                  <a:lnTo>
                    <a:pt x="24" y="170"/>
                  </a:lnTo>
                  <a:lnTo>
                    <a:pt x="22" y="184"/>
                  </a:lnTo>
                  <a:lnTo>
                    <a:pt x="18" y="188"/>
                  </a:lnTo>
                  <a:lnTo>
                    <a:pt x="20" y="194"/>
                  </a:lnTo>
                  <a:lnTo>
                    <a:pt x="16" y="216"/>
                  </a:lnTo>
                  <a:lnTo>
                    <a:pt x="14" y="222"/>
                  </a:lnTo>
                  <a:lnTo>
                    <a:pt x="18" y="232"/>
                  </a:lnTo>
                  <a:lnTo>
                    <a:pt x="18" y="248"/>
                  </a:lnTo>
                  <a:lnTo>
                    <a:pt x="14" y="250"/>
                  </a:lnTo>
                  <a:lnTo>
                    <a:pt x="16" y="264"/>
                  </a:lnTo>
                  <a:lnTo>
                    <a:pt x="20" y="276"/>
                  </a:lnTo>
                  <a:lnTo>
                    <a:pt x="20" y="286"/>
                  </a:lnTo>
                  <a:lnTo>
                    <a:pt x="26" y="304"/>
                  </a:lnTo>
                  <a:lnTo>
                    <a:pt x="24" y="312"/>
                  </a:lnTo>
                  <a:lnTo>
                    <a:pt x="28" y="322"/>
                  </a:lnTo>
                  <a:lnTo>
                    <a:pt x="20" y="332"/>
                  </a:lnTo>
                  <a:lnTo>
                    <a:pt x="22" y="334"/>
                  </a:lnTo>
                  <a:lnTo>
                    <a:pt x="18" y="346"/>
                  </a:lnTo>
                  <a:lnTo>
                    <a:pt x="16" y="352"/>
                  </a:lnTo>
                  <a:lnTo>
                    <a:pt x="14" y="362"/>
                  </a:lnTo>
                  <a:lnTo>
                    <a:pt x="12" y="370"/>
                  </a:lnTo>
                  <a:lnTo>
                    <a:pt x="10" y="376"/>
                  </a:lnTo>
                  <a:lnTo>
                    <a:pt x="6" y="382"/>
                  </a:lnTo>
                  <a:lnTo>
                    <a:pt x="8" y="398"/>
                  </a:lnTo>
                  <a:lnTo>
                    <a:pt x="4" y="394"/>
                  </a:lnTo>
                  <a:lnTo>
                    <a:pt x="2" y="396"/>
                  </a:lnTo>
                  <a:lnTo>
                    <a:pt x="2" y="404"/>
                  </a:lnTo>
                  <a:lnTo>
                    <a:pt x="0" y="408"/>
                  </a:lnTo>
                  <a:lnTo>
                    <a:pt x="8" y="412"/>
                  </a:lnTo>
                  <a:lnTo>
                    <a:pt x="6" y="418"/>
                  </a:lnTo>
                  <a:lnTo>
                    <a:pt x="8" y="422"/>
                  </a:lnTo>
                  <a:lnTo>
                    <a:pt x="10" y="428"/>
                  </a:lnTo>
                  <a:lnTo>
                    <a:pt x="16" y="440"/>
                  </a:lnTo>
                  <a:lnTo>
                    <a:pt x="14" y="452"/>
                  </a:lnTo>
                  <a:lnTo>
                    <a:pt x="12" y="462"/>
                  </a:lnTo>
                  <a:lnTo>
                    <a:pt x="12" y="480"/>
                  </a:lnTo>
                  <a:lnTo>
                    <a:pt x="20" y="490"/>
                  </a:lnTo>
                  <a:lnTo>
                    <a:pt x="20" y="494"/>
                  </a:lnTo>
                  <a:lnTo>
                    <a:pt x="34" y="496"/>
                  </a:lnTo>
                  <a:lnTo>
                    <a:pt x="34" y="490"/>
                  </a:lnTo>
                  <a:lnTo>
                    <a:pt x="36" y="490"/>
                  </a:lnTo>
                  <a:lnTo>
                    <a:pt x="36" y="502"/>
                  </a:lnTo>
                  <a:lnTo>
                    <a:pt x="36" y="516"/>
                  </a:lnTo>
                  <a:lnTo>
                    <a:pt x="38" y="522"/>
                  </a:lnTo>
                  <a:lnTo>
                    <a:pt x="36" y="534"/>
                  </a:lnTo>
                  <a:lnTo>
                    <a:pt x="38" y="542"/>
                  </a:lnTo>
                  <a:lnTo>
                    <a:pt x="36" y="550"/>
                  </a:lnTo>
                  <a:lnTo>
                    <a:pt x="34" y="560"/>
                  </a:lnTo>
                  <a:lnTo>
                    <a:pt x="36" y="570"/>
                  </a:lnTo>
                  <a:lnTo>
                    <a:pt x="40" y="580"/>
                  </a:lnTo>
                  <a:lnTo>
                    <a:pt x="36" y="586"/>
                  </a:lnTo>
                  <a:lnTo>
                    <a:pt x="36" y="598"/>
                  </a:lnTo>
                  <a:lnTo>
                    <a:pt x="24" y="586"/>
                  </a:lnTo>
                  <a:lnTo>
                    <a:pt x="18" y="586"/>
                  </a:lnTo>
                  <a:lnTo>
                    <a:pt x="14" y="588"/>
                  </a:lnTo>
                  <a:lnTo>
                    <a:pt x="16" y="596"/>
                  </a:lnTo>
                  <a:lnTo>
                    <a:pt x="6" y="608"/>
                  </a:lnTo>
                  <a:lnTo>
                    <a:pt x="8" y="612"/>
                  </a:lnTo>
                  <a:lnTo>
                    <a:pt x="12" y="614"/>
                  </a:lnTo>
                  <a:lnTo>
                    <a:pt x="12" y="608"/>
                  </a:lnTo>
                  <a:lnTo>
                    <a:pt x="20" y="604"/>
                  </a:lnTo>
                  <a:lnTo>
                    <a:pt x="22" y="610"/>
                  </a:lnTo>
                  <a:lnTo>
                    <a:pt x="30" y="610"/>
                  </a:lnTo>
                  <a:lnTo>
                    <a:pt x="36" y="614"/>
                  </a:lnTo>
                  <a:lnTo>
                    <a:pt x="30" y="624"/>
                  </a:lnTo>
                  <a:lnTo>
                    <a:pt x="34" y="632"/>
                  </a:lnTo>
                  <a:lnTo>
                    <a:pt x="34" y="642"/>
                  </a:lnTo>
                  <a:lnTo>
                    <a:pt x="24" y="638"/>
                  </a:lnTo>
                  <a:lnTo>
                    <a:pt x="16" y="644"/>
                  </a:lnTo>
                  <a:lnTo>
                    <a:pt x="20" y="658"/>
                  </a:lnTo>
                  <a:lnTo>
                    <a:pt x="24" y="668"/>
                  </a:lnTo>
                  <a:lnTo>
                    <a:pt x="30" y="684"/>
                  </a:lnTo>
                  <a:lnTo>
                    <a:pt x="40" y="688"/>
                  </a:lnTo>
                  <a:lnTo>
                    <a:pt x="42" y="700"/>
                  </a:lnTo>
                  <a:lnTo>
                    <a:pt x="48" y="716"/>
                  </a:lnTo>
                  <a:lnTo>
                    <a:pt x="58" y="716"/>
                  </a:lnTo>
                  <a:lnTo>
                    <a:pt x="62" y="724"/>
                  </a:lnTo>
                  <a:lnTo>
                    <a:pt x="56" y="730"/>
                  </a:lnTo>
                  <a:lnTo>
                    <a:pt x="64" y="736"/>
                  </a:lnTo>
                  <a:lnTo>
                    <a:pt x="72" y="744"/>
                  </a:lnTo>
                  <a:lnTo>
                    <a:pt x="74" y="762"/>
                  </a:lnTo>
                  <a:lnTo>
                    <a:pt x="86" y="764"/>
                  </a:lnTo>
                  <a:lnTo>
                    <a:pt x="92" y="772"/>
                  </a:lnTo>
                  <a:lnTo>
                    <a:pt x="102" y="774"/>
                  </a:lnTo>
                  <a:lnTo>
                    <a:pt x="112" y="782"/>
                  </a:lnTo>
                  <a:lnTo>
                    <a:pt x="122" y="782"/>
                  </a:lnTo>
                  <a:lnTo>
                    <a:pt x="122" y="772"/>
                  </a:lnTo>
                  <a:lnTo>
                    <a:pt x="124" y="760"/>
                  </a:lnTo>
                  <a:lnTo>
                    <a:pt x="130" y="750"/>
                  </a:lnTo>
                  <a:lnTo>
                    <a:pt x="138" y="744"/>
                  </a:lnTo>
                  <a:lnTo>
                    <a:pt x="138" y="752"/>
                  </a:lnTo>
                  <a:lnTo>
                    <a:pt x="134" y="756"/>
                  </a:lnTo>
                  <a:lnTo>
                    <a:pt x="132" y="758"/>
                  </a:lnTo>
                  <a:lnTo>
                    <a:pt x="132" y="768"/>
                  </a:lnTo>
                  <a:lnTo>
                    <a:pt x="138" y="774"/>
                  </a:lnTo>
                  <a:lnTo>
                    <a:pt x="146" y="768"/>
                  </a:lnTo>
                  <a:lnTo>
                    <a:pt x="150" y="770"/>
                  </a:lnTo>
                  <a:lnTo>
                    <a:pt x="142" y="778"/>
                  </a:lnTo>
                  <a:lnTo>
                    <a:pt x="142" y="784"/>
                  </a:lnTo>
                  <a:lnTo>
                    <a:pt x="150" y="792"/>
                  </a:lnTo>
                  <a:lnTo>
                    <a:pt x="166" y="796"/>
                  </a:lnTo>
                  <a:lnTo>
                    <a:pt x="148" y="796"/>
                  </a:lnTo>
                  <a:lnTo>
                    <a:pt x="134" y="798"/>
                  </a:lnTo>
                  <a:lnTo>
                    <a:pt x="120" y="802"/>
                  </a:lnTo>
                  <a:lnTo>
                    <a:pt x="134" y="804"/>
                  </a:lnTo>
                  <a:lnTo>
                    <a:pt x="132" y="810"/>
                  </a:lnTo>
                  <a:lnTo>
                    <a:pt x="130" y="810"/>
                  </a:lnTo>
                  <a:lnTo>
                    <a:pt x="142" y="818"/>
                  </a:lnTo>
                  <a:lnTo>
                    <a:pt x="144" y="814"/>
                  </a:lnTo>
                  <a:lnTo>
                    <a:pt x="144" y="810"/>
                  </a:lnTo>
                  <a:lnTo>
                    <a:pt x="162" y="808"/>
                  </a:lnTo>
                  <a:lnTo>
                    <a:pt x="172" y="804"/>
                  </a:lnTo>
                  <a:lnTo>
                    <a:pt x="162" y="766"/>
                  </a:lnTo>
                  <a:lnTo>
                    <a:pt x="154" y="740"/>
                  </a:lnTo>
                  <a:lnTo>
                    <a:pt x="144" y="728"/>
                  </a:lnTo>
                  <a:lnTo>
                    <a:pt x="94" y="714"/>
                  </a:lnTo>
                  <a:lnTo>
                    <a:pt x="84" y="576"/>
                  </a:lnTo>
                  <a:lnTo>
                    <a:pt x="68" y="492"/>
                  </a:lnTo>
                  <a:lnTo>
                    <a:pt x="68" y="332"/>
                  </a:lnTo>
                  <a:lnTo>
                    <a:pt x="94" y="152"/>
                  </a:lnTo>
                  <a:lnTo>
                    <a:pt x="104" y="74"/>
                  </a:lnTo>
                  <a:lnTo>
                    <a:pt x="70" y="2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33" name="Freeform 397"/>
            <p:cNvSpPr>
              <a:spLocks/>
            </p:cNvSpPr>
            <p:nvPr/>
          </p:nvSpPr>
          <p:spPr bwMode="ltGray">
            <a:xfrm>
              <a:off x="1705" y="3284"/>
              <a:ext cx="276" cy="759"/>
            </a:xfrm>
            <a:custGeom>
              <a:avLst/>
              <a:gdLst>
                <a:gd name="T0" fmla="*/ 23 w 303"/>
                <a:gd name="T1" fmla="*/ 66 h 737"/>
                <a:gd name="T2" fmla="*/ 13 w 303"/>
                <a:gd name="T3" fmla="*/ 90 h 737"/>
                <a:gd name="T4" fmla="*/ 15 w 303"/>
                <a:gd name="T5" fmla="*/ 130 h 737"/>
                <a:gd name="T6" fmla="*/ 5 w 303"/>
                <a:gd name="T7" fmla="*/ 159 h 737"/>
                <a:gd name="T8" fmla="*/ 2 w 303"/>
                <a:gd name="T9" fmla="*/ 192 h 737"/>
                <a:gd name="T10" fmla="*/ 0 w 303"/>
                <a:gd name="T11" fmla="*/ 227 h 737"/>
                <a:gd name="T12" fmla="*/ 7 w 303"/>
                <a:gd name="T13" fmla="*/ 273 h 737"/>
                <a:gd name="T14" fmla="*/ 7 w 303"/>
                <a:gd name="T15" fmla="*/ 306 h 737"/>
                <a:gd name="T16" fmla="*/ 7 w 303"/>
                <a:gd name="T17" fmla="*/ 332 h 737"/>
                <a:gd name="T18" fmla="*/ 5 w 303"/>
                <a:gd name="T19" fmla="*/ 356 h 737"/>
                <a:gd name="T20" fmla="*/ 5 w 303"/>
                <a:gd name="T21" fmla="*/ 393 h 737"/>
                <a:gd name="T22" fmla="*/ 9 w 303"/>
                <a:gd name="T23" fmla="*/ 411 h 737"/>
                <a:gd name="T24" fmla="*/ 2 w 303"/>
                <a:gd name="T25" fmla="*/ 442 h 737"/>
                <a:gd name="T26" fmla="*/ 5 w 303"/>
                <a:gd name="T27" fmla="*/ 487 h 737"/>
                <a:gd name="T28" fmla="*/ 5 w 303"/>
                <a:gd name="T29" fmla="*/ 505 h 737"/>
                <a:gd name="T30" fmla="*/ 16 w 303"/>
                <a:gd name="T31" fmla="*/ 549 h 737"/>
                <a:gd name="T32" fmla="*/ 13 w 303"/>
                <a:gd name="T33" fmla="*/ 563 h 737"/>
                <a:gd name="T34" fmla="*/ 16 w 303"/>
                <a:gd name="T35" fmla="*/ 573 h 737"/>
                <a:gd name="T36" fmla="*/ 20 w 303"/>
                <a:gd name="T37" fmla="*/ 595 h 737"/>
                <a:gd name="T38" fmla="*/ 20 w 303"/>
                <a:gd name="T39" fmla="*/ 632 h 737"/>
                <a:gd name="T40" fmla="*/ 22 w 303"/>
                <a:gd name="T41" fmla="*/ 649 h 737"/>
                <a:gd name="T42" fmla="*/ 16 w 303"/>
                <a:gd name="T43" fmla="*/ 725 h 737"/>
                <a:gd name="T44" fmla="*/ 24 w 303"/>
                <a:gd name="T45" fmla="*/ 725 h 737"/>
                <a:gd name="T46" fmla="*/ 47 w 303"/>
                <a:gd name="T47" fmla="*/ 762 h 737"/>
                <a:gd name="T48" fmla="*/ 70 w 303"/>
                <a:gd name="T49" fmla="*/ 771 h 737"/>
                <a:gd name="T50" fmla="*/ 88 w 303"/>
                <a:gd name="T51" fmla="*/ 851 h 737"/>
                <a:gd name="T52" fmla="*/ 105 w 303"/>
                <a:gd name="T53" fmla="*/ 853 h 737"/>
                <a:gd name="T54" fmla="*/ 113 w 303"/>
                <a:gd name="T55" fmla="*/ 846 h 737"/>
                <a:gd name="T56" fmla="*/ 107 w 303"/>
                <a:gd name="T57" fmla="*/ 839 h 737"/>
                <a:gd name="T58" fmla="*/ 87 w 303"/>
                <a:gd name="T59" fmla="*/ 818 h 737"/>
                <a:gd name="T60" fmla="*/ 78 w 303"/>
                <a:gd name="T61" fmla="*/ 804 h 737"/>
                <a:gd name="T62" fmla="*/ 73 w 303"/>
                <a:gd name="T63" fmla="*/ 783 h 737"/>
                <a:gd name="T64" fmla="*/ 69 w 303"/>
                <a:gd name="T65" fmla="*/ 760 h 737"/>
                <a:gd name="T66" fmla="*/ 60 w 303"/>
                <a:gd name="T67" fmla="*/ 725 h 737"/>
                <a:gd name="T68" fmla="*/ 72 w 303"/>
                <a:gd name="T69" fmla="*/ 698 h 737"/>
                <a:gd name="T70" fmla="*/ 75 w 303"/>
                <a:gd name="T71" fmla="*/ 669 h 737"/>
                <a:gd name="T72" fmla="*/ 86 w 303"/>
                <a:gd name="T73" fmla="*/ 643 h 737"/>
                <a:gd name="T74" fmla="*/ 75 w 303"/>
                <a:gd name="T75" fmla="*/ 624 h 737"/>
                <a:gd name="T76" fmla="*/ 61 w 303"/>
                <a:gd name="T77" fmla="*/ 599 h 737"/>
                <a:gd name="T78" fmla="*/ 66 w 303"/>
                <a:gd name="T79" fmla="*/ 577 h 737"/>
                <a:gd name="T80" fmla="*/ 80 w 303"/>
                <a:gd name="T81" fmla="*/ 571 h 737"/>
                <a:gd name="T82" fmla="*/ 82 w 303"/>
                <a:gd name="T83" fmla="*/ 554 h 737"/>
                <a:gd name="T84" fmla="*/ 80 w 303"/>
                <a:gd name="T85" fmla="*/ 526 h 737"/>
                <a:gd name="T86" fmla="*/ 80 w 303"/>
                <a:gd name="T87" fmla="*/ 510 h 737"/>
                <a:gd name="T88" fmla="*/ 88 w 303"/>
                <a:gd name="T89" fmla="*/ 512 h 737"/>
                <a:gd name="T90" fmla="*/ 82 w 303"/>
                <a:gd name="T91" fmla="*/ 491 h 737"/>
                <a:gd name="T92" fmla="*/ 75 w 303"/>
                <a:gd name="T93" fmla="*/ 461 h 737"/>
                <a:gd name="T94" fmla="*/ 91 w 303"/>
                <a:gd name="T95" fmla="*/ 468 h 737"/>
                <a:gd name="T96" fmla="*/ 106 w 303"/>
                <a:gd name="T97" fmla="*/ 448 h 737"/>
                <a:gd name="T98" fmla="*/ 106 w 303"/>
                <a:gd name="T99" fmla="*/ 405 h 737"/>
                <a:gd name="T100" fmla="*/ 138 w 303"/>
                <a:gd name="T101" fmla="*/ 399 h 737"/>
                <a:gd name="T102" fmla="*/ 153 w 303"/>
                <a:gd name="T103" fmla="*/ 374 h 737"/>
                <a:gd name="T104" fmla="*/ 153 w 303"/>
                <a:gd name="T105" fmla="*/ 345 h 737"/>
                <a:gd name="T106" fmla="*/ 149 w 303"/>
                <a:gd name="T107" fmla="*/ 322 h 737"/>
                <a:gd name="T108" fmla="*/ 133 w 303"/>
                <a:gd name="T109" fmla="*/ 301 h 737"/>
                <a:gd name="T110" fmla="*/ 116 w 303"/>
                <a:gd name="T111" fmla="*/ 0 h 7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03"/>
                <a:gd name="T169" fmla="*/ 0 h 737"/>
                <a:gd name="T170" fmla="*/ 303 w 303"/>
                <a:gd name="T171" fmla="*/ 737 h 73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03" h="737">
                  <a:moveTo>
                    <a:pt x="46" y="30"/>
                  </a:moveTo>
                  <a:lnTo>
                    <a:pt x="44" y="44"/>
                  </a:lnTo>
                  <a:lnTo>
                    <a:pt x="36" y="56"/>
                  </a:lnTo>
                  <a:lnTo>
                    <a:pt x="22" y="64"/>
                  </a:lnTo>
                  <a:lnTo>
                    <a:pt x="16" y="70"/>
                  </a:lnTo>
                  <a:lnTo>
                    <a:pt x="20" y="78"/>
                  </a:lnTo>
                  <a:lnTo>
                    <a:pt x="22" y="92"/>
                  </a:lnTo>
                  <a:lnTo>
                    <a:pt x="22" y="102"/>
                  </a:lnTo>
                  <a:lnTo>
                    <a:pt x="24" y="112"/>
                  </a:lnTo>
                  <a:lnTo>
                    <a:pt x="18" y="124"/>
                  </a:lnTo>
                  <a:lnTo>
                    <a:pt x="14" y="138"/>
                  </a:lnTo>
                  <a:lnTo>
                    <a:pt x="8" y="138"/>
                  </a:lnTo>
                  <a:lnTo>
                    <a:pt x="6" y="154"/>
                  </a:lnTo>
                  <a:lnTo>
                    <a:pt x="0" y="156"/>
                  </a:lnTo>
                  <a:lnTo>
                    <a:pt x="2" y="166"/>
                  </a:lnTo>
                  <a:lnTo>
                    <a:pt x="4" y="174"/>
                  </a:lnTo>
                  <a:lnTo>
                    <a:pt x="2" y="192"/>
                  </a:lnTo>
                  <a:lnTo>
                    <a:pt x="0" y="196"/>
                  </a:lnTo>
                  <a:lnTo>
                    <a:pt x="0" y="208"/>
                  </a:lnTo>
                  <a:lnTo>
                    <a:pt x="10" y="226"/>
                  </a:lnTo>
                  <a:lnTo>
                    <a:pt x="12" y="236"/>
                  </a:lnTo>
                  <a:lnTo>
                    <a:pt x="16" y="238"/>
                  </a:lnTo>
                  <a:lnTo>
                    <a:pt x="18" y="264"/>
                  </a:lnTo>
                  <a:lnTo>
                    <a:pt x="12" y="264"/>
                  </a:lnTo>
                  <a:lnTo>
                    <a:pt x="10" y="274"/>
                  </a:lnTo>
                  <a:lnTo>
                    <a:pt x="8" y="286"/>
                  </a:lnTo>
                  <a:lnTo>
                    <a:pt x="12" y="286"/>
                  </a:lnTo>
                  <a:lnTo>
                    <a:pt x="14" y="290"/>
                  </a:lnTo>
                  <a:lnTo>
                    <a:pt x="14" y="294"/>
                  </a:lnTo>
                  <a:lnTo>
                    <a:pt x="6" y="308"/>
                  </a:lnTo>
                  <a:lnTo>
                    <a:pt x="8" y="320"/>
                  </a:lnTo>
                  <a:lnTo>
                    <a:pt x="6" y="326"/>
                  </a:lnTo>
                  <a:lnTo>
                    <a:pt x="8" y="340"/>
                  </a:lnTo>
                  <a:lnTo>
                    <a:pt x="14" y="346"/>
                  </a:lnTo>
                  <a:lnTo>
                    <a:pt x="16" y="350"/>
                  </a:lnTo>
                  <a:lnTo>
                    <a:pt x="14" y="354"/>
                  </a:lnTo>
                  <a:lnTo>
                    <a:pt x="10" y="356"/>
                  </a:lnTo>
                  <a:lnTo>
                    <a:pt x="8" y="370"/>
                  </a:lnTo>
                  <a:lnTo>
                    <a:pt x="2" y="382"/>
                  </a:lnTo>
                  <a:lnTo>
                    <a:pt x="8" y="390"/>
                  </a:lnTo>
                  <a:lnTo>
                    <a:pt x="8" y="420"/>
                  </a:lnTo>
                  <a:lnTo>
                    <a:pt x="10" y="420"/>
                  </a:lnTo>
                  <a:lnTo>
                    <a:pt x="14" y="426"/>
                  </a:lnTo>
                  <a:lnTo>
                    <a:pt x="10" y="432"/>
                  </a:lnTo>
                  <a:lnTo>
                    <a:pt x="8" y="436"/>
                  </a:lnTo>
                  <a:lnTo>
                    <a:pt x="14" y="454"/>
                  </a:lnTo>
                  <a:lnTo>
                    <a:pt x="20" y="472"/>
                  </a:lnTo>
                  <a:lnTo>
                    <a:pt x="26" y="474"/>
                  </a:lnTo>
                  <a:lnTo>
                    <a:pt x="32" y="482"/>
                  </a:lnTo>
                  <a:lnTo>
                    <a:pt x="26" y="484"/>
                  </a:lnTo>
                  <a:lnTo>
                    <a:pt x="20" y="486"/>
                  </a:lnTo>
                  <a:lnTo>
                    <a:pt x="20" y="490"/>
                  </a:lnTo>
                  <a:lnTo>
                    <a:pt x="22" y="494"/>
                  </a:lnTo>
                  <a:lnTo>
                    <a:pt x="26" y="494"/>
                  </a:lnTo>
                  <a:lnTo>
                    <a:pt x="30" y="494"/>
                  </a:lnTo>
                  <a:lnTo>
                    <a:pt x="30" y="498"/>
                  </a:lnTo>
                  <a:lnTo>
                    <a:pt x="32" y="514"/>
                  </a:lnTo>
                  <a:lnTo>
                    <a:pt x="36" y="522"/>
                  </a:lnTo>
                  <a:lnTo>
                    <a:pt x="32" y="528"/>
                  </a:lnTo>
                  <a:lnTo>
                    <a:pt x="32" y="546"/>
                  </a:lnTo>
                  <a:lnTo>
                    <a:pt x="36" y="548"/>
                  </a:lnTo>
                  <a:lnTo>
                    <a:pt x="30" y="552"/>
                  </a:lnTo>
                  <a:lnTo>
                    <a:pt x="34" y="560"/>
                  </a:lnTo>
                  <a:lnTo>
                    <a:pt x="34" y="574"/>
                  </a:lnTo>
                  <a:lnTo>
                    <a:pt x="22" y="614"/>
                  </a:lnTo>
                  <a:lnTo>
                    <a:pt x="26" y="626"/>
                  </a:lnTo>
                  <a:lnTo>
                    <a:pt x="32" y="634"/>
                  </a:lnTo>
                  <a:lnTo>
                    <a:pt x="36" y="628"/>
                  </a:lnTo>
                  <a:lnTo>
                    <a:pt x="38" y="626"/>
                  </a:lnTo>
                  <a:lnTo>
                    <a:pt x="42" y="628"/>
                  </a:lnTo>
                  <a:lnTo>
                    <a:pt x="50" y="654"/>
                  </a:lnTo>
                  <a:lnTo>
                    <a:pt x="76" y="658"/>
                  </a:lnTo>
                  <a:lnTo>
                    <a:pt x="96" y="658"/>
                  </a:lnTo>
                  <a:lnTo>
                    <a:pt x="104" y="660"/>
                  </a:lnTo>
                  <a:lnTo>
                    <a:pt x="112" y="666"/>
                  </a:lnTo>
                  <a:lnTo>
                    <a:pt x="118" y="684"/>
                  </a:lnTo>
                  <a:lnTo>
                    <a:pt x="132" y="734"/>
                  </a:lnTo>
                  <a:lnTo>
                    <a:pt x="142" y="734"/>
                  </a:lnTo>
                  <a:lnTo>
                    <a:pt x="158" y="732"/>
                  </a:lnTo>
                  <a:lnTo>
                    <a:pt x="162" y="732"/>
                  </a:lnTo>
                  <a:lnTo>
                    <a:pt x="166" y="736"/>
                  </a:lnTo>
                  <a:lnTo>
                    <a:pt x="174" y="734"/>
                  </a:lnTo>
                  <a:lnTo>
                    <a:pt x="174" y="730"/>
                  </a:lnTo>
                  <a:lnTo>
                    <a:pt x="180" y="730"/>
                  </a:lnTo>
                  <a:lnTo>
                    <a:pt x="184" y="726"/>
                  </a:lnTo>
                  <a:lnTo>
                    <a:pt x="176" y="722"/>
                  </a:lnTo>
                  <a:lnTo>
                    <a:pt x="170" y="724"/>
                  </a:lnTo>
                  <a:lnTo>
                    <a:pt x="156" y="716"/>
                  </a:lnTo>
                  <a:lnTo>
                    <a:pt x="144" y="712"/>
                  </a:lnTo>
                  <a:lnTo>
                    <a:pt x="138" y="706"/>
                  </a:lnTo>
                  <a:lnTo>
                    <a:pt x="130" y="704"/>
                  </a:lnTo>
                  <a:lnTo>
                    <a:pt x="128" y="694"/>
                  </a:lnTo>
                  <a:lnTo>
                    <a:pt x="124" y="694"/>
                  </a:lnTo>
                  <a:lnTo>
                    <a:pt x="122" y="688"/>
                  </a:lnTo>
                  <a:lnTo>
                    <a:pt x="128" y="688"/>
                  </a:lnTo>
                  <a:lnTo>
                    <a:pt x="118" y="676"/>
                  </a:lnTo>
                  <a:lnTo>
                    <a:pt x="118" y="668"/>
                  </a:lnTo>
                  <a:lnTo>
                    <a:pt x="120" y="666"/>
                  </a:lnTo>
                  <a:lnTo>
                    <a:pt x="110" y="656"/>
                  </a:lnTo>
                  <a:lnTo>
                    <a:pt x="104" y="634"/>
                  </a:lnTo>
                  <a:lnTo>
                    <a:pt x="98" y="630"/>
                  </a:lnTo>
                  <a:lnTo>
                    <a:pt x="96" y="626"/>
                  </a:lnTo>
                  <a:lnTo>
                    <a:pt x="98" y="622"/>
                  </a:lnTo>
                  <a:lnTo>
                    <a:pt x="110" y="608"/>
                  </a:lnTo>
                  <a:lnTo>
                    <a:pt x="114" y="602"/>
                  </a:lnTo>
                  <a:lnTo>
                    <a:pt x="116" y="594"/>
                  </a:lnTo>
                  <a:lnTo>
                    <a:pt x="112" y="590"/>
                  </a:lnTo>
                  <a:lnTo>
                    <a:pt x="120" y="578"/>
                  </a:lnTo>
                  <a:lnTo>
                    <a:pt x="124" y="578"/>
                  </a:lnTo>
                  <a:lnTo>
                    <a:pt x="136" y="564"/>
                  </a:lnTo>
                  <a:lnTo>
                    <a:pt x="136" y="554"/>
                  </a:lnTo>
                  <a:lnTo>
                    <a:pt x="134" y="552"/>
                  </a:lnTo>
                  <a:lnTo>
                    <a:pt x="132" y="538"/>
                  </a:lnTo>
                  <a:lnTo>
                    <a:pt x="120" y="538"/>
                  </a:lnTo>
                  <a:lnTo>
                    <a:pt x="112" y="530"/>
                  </a:lnTo>
                  <a:lnTo>
                    <a:pt x="104" y="526"/>
                  </a:lnTo>
                  <a:lnTo>
                    <a:pt x="98" y="518"/>
                  </a:lnTo>
                  <a:lnTo>
                    <a:pt x="100" y="510"/>
                  </a:lnTo>
                  <a:lnTo>
                    <a:pt x="102" y="506"/>
                  </a:lnTo>
                  <a:lnTo>
                    <a:pt x="104" y="498"/>
                  </a:lnTo>
                  <a:lnTo>
                    <a:pt x="112" y="496"/>
                  </a:lnTo>
                  <a:lnTo>
                    <a:pt x="116" y="492"/>
                  </a:lnTo>
                  <a:lnTo>
                    <a:pt x="128" y="492"/>
                  </a:lnTo>
                  <a:lnTo>
                    <a:pt x="126" y="482"/>
                  </a:lnTo>
                  <a:lnTo>
                    <a:pt x="130" y="484"/>
                  </a:lnTo>
                  <a:lnTo>
                    <a:pt x="132" y="478"/>
                  </a:lnTo>
                  <a:lnTo>
                    <a:pt x="130" y="476"/>
                  </a:lnTo>
                  <a:lnTo>
                    <a:pt x="128" y="466"/>
                  </a:lnTo>
                  <a:lnTo>
                    <a:pt x="130" y="454"/>
                  </a:lnTo>
                  <a:lnTo>
                    <a:pt x="132" y="450"/>
                  </a:lnTo>
                  <a:lnTo>
                    <a:pt x="138" y="446"/>
                  </a:lnTo>
                  <a:lnTo>
                    <a:pt x="128" y="440"/>
                  </a:lnTo>
                  <a:lnTo>
                    <a:pt x="134" y="434"/>
                  </a:lnTo>
                  <a:lnTo>
                    <a:pt x="140" y="434"/>
                  </a:lnTo>
                  <a:lnTo>
                    <a:pt x="140" y="442"/>
                  </a:lnTo>
                  <a:lnTo>
                    <a:pt x="152" y="438"/>
                  </a:lnTo>
                  <a:lnTo>
                    <a:pt x="150" y="420"/>
                  </a:lnTo>
                  <a:lnTo>
                    <a:pt x="132" y="424"/>
                  </a:lnTo>
                  <a:lnTo>
                    <a:pt x="126" y="424"/>
                  </a:lnTo>
                  <a:lnTo>
                    <a:pt x="124" y="414"/>
                  </a:lnTo>
                  <a:lnTo>
                    <a:pt x="120" y="398"/>
                  </a:lnTo>
                  <a:lnTo>
                    <a:pt x="120" y="390"/>
                  </a:lnTo>
                  <a:lnTo>
                    <a:pt x="132" y="396"/>
                  </a:lnTo>
                  <a:lnTo>
                    <a:pt x="146" y="404"/>
                  </a:lnTo>
                  <a:lnTo>
                    <a:pt x="160" y="404"/>
                  </a:lnTo>
                  <a:lnTo>
                    <a:pt x="164" y="398"/>
                  </a:lnTo>
                  <a:lnTo>
                    <a:pt x="168" y="386"/>
                  </a:lnTo>
                  <a:lnTo>
                    <a:pt x="164" y="368"/>
                  </a:lnTo>
                  <a:lnTo>
                    <a:pt x="168" y="354"/>
                  </a:lnTo>
                  <a:lnTo>
                    <a:pt x="168" y="350"/>
                  </a:lnTo>
                  <a:lnTo>
                    <a:pt x="174" y="350"/>
                  </a:lnTo>
                  <a:lnTo>
                    <a:pt x="186" y="352"/>
                  </a:lnTo>
                  <a:lnTo>
                    <a:pt x="220" y="344"/>
                  </a:lnTo>
                  <a:lnTo>
                    <a:pt x="238" y="336"/>
                  </a:lnTo>
                  <a:lnTo>
                    <a:pt x="240" y="326"/>
                  </a:lnTo>
                  <a:lnTo>
                    <a:pt x="244" y="322"/>
                  </a:lnTo>
                  <a:lnTo>
                    <a:pt x="250" y="310"/>
                  </a:lnTo>
                  <a:lnTo>
                    <a:pt x="248" y="294"/>
                  </a:lnTo>
                  <a:lnTo>
                    <a:pt x="244" y="298"/>
                  </a:lnTo>
                  <a:lnTo>
                    <a:pt x="240" y="298"/>
                  </a:lnTo>
                  <a:lnTo>
                    <a:pt x="236" y="296"/>
                  </a:lnTo>
                  <a:lnTo>
                    <a:pt x="238" y="278"/>
                  </a:lnTo>
                  <a:lnTo>
                    <a:pt x="236" y="274"/>
                  </a:lnTo>
                  <a:lnTo>
                    <a:pt x="228" y="268"/>
                  </a:lnTo>
                  <a:lnTo>
                    <a:pt x="212" y="260"/>
                  </a:lnTo>
                  <a:lnTo>
                    <a:pt x="222" y="246"/>
                  </a:lnTo>
                  <a:lnTo>
                    <a:pt x="302" y="90"/>
                  </a:lnTo>
                  <a:lnTo>
                    <a:pt x="184" y="0"/>
                  </a:lnTo>
                  <a:lnTo>
                    <a:pt x="50" y="10"/>
                  </a:lnTo>
                  <a:lnTo>
                    <a:pt x="46" y="3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34" name="Freeform 398"/>
            <p:cNvSpPr>
              <a:spLocks/>
            </p:cNvSpPr>
            <p:nvPr/>
          </p:nvSpPr>
          <p:spPr bwMode="ltGray">
            <a:xfrm>
              <a:off x="1898" y="3449"/>
              <a:ext cx="83" cy="114"/>
            </a:xfrm>
            <a:custGeom>
              <a:avLst/>
              <a:gdLst>
                <a:gd name="T0" fmla="*/ 5 w 91"/>
                <a:gd name="T1" fmla="*/ 4 h 111"/>
                <a:gd name="T2" fmla="*/ 0 w 91"/>
                <a:gd name="T3" fmla="*/ 18 h 111"/>
                <a:gd name="T4" fmla="*/ 4 w 91"/>
                <a:gd name="T5" fmla="*/ 31 h 111"/>
                <a:gd name="T6" fmla="*/ 0 w 91"/>
                <a:gd name="T7" fmla="*/ 51 h 111"/>
                <a:gd name="T8" fmla="*/ 4 w 91"/>
                <a:gd name="T9" fmla="*/ 58 h 111"/>
                <a:gd name="T10" fmla="*/ 0 w 91"/>
                <a:gd name="T11" fmla="*/ 70 h 111"/>
                <a:gd name="T12" fmla="*/ 0 w 91"/>
                <a:gd name="T13" fmla="*/ 80 h 111"/>
                <a:gd name="T14" fmla="*/ 0 w 91"/>
                <a:gd name="T15" fmla="*/ 84 h 111"/>
                <a:gd name="T16" fmla="*/ 0 w 91"/>
                <a:gd name="T17" fmla="*/ 97 h 111"/>
                <a:gd name="T18" fmla="*/ 2 w 91"/>
                <a:gd name="T19" fmla="*/ 109 h 111"/>
                <a:gd name="T20" fmla="*/ 5 w 91"/>
                <a:gd name="T21" fmla="*/ 113 h 111"/>
                <a:gd name="T22" fmla="*/ 15 w 91"/>
                <a:gd name="T23" fmla="*/ 115 h 111"/>
                <a:gd name="T24" fmla="*/ 20 w 91"/>
                <a:gd name="T25" fmla="*/ 121 h 111"/>
                <a:gd name="T26" fmla="*/ 27 w 91"/>
                <a:gd name="T27" fmla="*/ 121 h 111"/>
                <a:gd name="T28" fmla="*/ 33 w 91"/>
                <a:gd name="T29" fmla="*/ 121 h 111"/>
                <a:gd name="T30" fmla="*/ 39 w 91"/>
                <a:gd name="T31" fmla="*/ 125 h 111"/>
                <a:gd name="T32" fmla="*/ 47 w 91"/>
                <a:gd name="T33" fmla="*/ 117 h 111"/>
                <a:gd name="T34" fmla="*/ 52 w 91"/>
                <a:gd name="T35" fmla="*/ 106 h 111"/>
                <a:gd name="T36" fmla="*/ 52 w 91"/>
                <a:gd name="T37" fmla="*/ 94 h 111"/>
                <a:gd name="T38" fmla="*/ 53 w 91"/>
                <a:gd name="T39" fmla="*/ 88 h 111"/>
                <a:gd name="T40" fmla="*/ 54 w 91"/>
                <a:gd name="T41" fmla="*/ 80 h 111"/>
                <a:gd name="T42" fmla="*/ 57 w 91"/>
                <a:gd name="T43" fmla="*/ 68 h 111"/>
                <a:gd name="T44" fmla="*/ 38 w 91"/>
                <a:gd name="T45" fmla="*/ 18 h 111"/>
                <a:gd name="T46" fmla="*/ 14 w 91"/>
                <a:gd name="T47" fmla="*/ 0 h 111"/>
                <a:gd name="T48" fmla="*/ 5 w 91"/>
                <a:gd name="T49" fmla="*/ 4 h 1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1"/>
                <a:gd name="T76" fmla="*/ 0 h 111"/>
                <a:gd name="T77" fmla="*/ 91 w 91"/>
                <a:gd name="T78" fmla="*/ 111 h 1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1" h="111">
                  <a:moveTo>
                    <a:pt x="8" y="4"/>
                  </a:moveTo>
                  <a:lnTo>
                    <a:pt x="0" y="18"/>
                  </a:lnTo>
                  <a:lnTo>
                    <a:pt x="4" y="26"/>
                  </a:lnTo>
                  <a:lnTo>
                    <a:pt x="0" y="46"/>
                  </a:lnTo>
                  <a:lnTo>
                    <a:pt x="4" y="52"/>
                  </a:lnTo>
                  <a:lnTo>
                    <a:pt x="0" y="60"/>
                  </a:lnTo>
                  <a:lnTo>
                    <a:pt x="0" y="70"/>
                  </a:lnTo>
                  <a:lnTo>
                    <a:pt x="0" y="74"/>
                  </a:lnTo>
                  <a:lnTo>
                    <a:pt x="0" y="86"/>
                  </a:lnTo>
                  <a:lnTo>
                    <a:pt x="2" y="94"/>
                  </a:lnTo>
                  <a:lnTo>
                    <a:pt x="6" y="98"/>
                  </a:lnTo>
                  <a:lnTo>
                    <a:pt x="24" y="100"/>
                  </a:lnTo>
                  <a:lnTo>
                    <a:pt x="32" y="106"/>
                  </a:lnTo>
                  <a:lnTo>
                    <a:pt x="44" y="106"/>
                  </a:lnTo>
                  <a:lnTo>
                    <a:pt x="52" y="106"/>
                  </a:lnTo>
                  <a:lnTo>
                    <a:pt x="62" y="110"/>
                  </a:lnTo>
                  <a:lnTo>
                    <a:pt x="76" y="102"/>
                  </a:lnTo>
                  <a:lnTo>
                    <a:pt x="82" y="92"/>
                  </a:lnTo>
                  <a:lnTo>
                    <a:pt x="82" y="84"/>
                  </a:lnTo>
                  <a:lnTo>
                    <a:pt x="84" y="78"/>
                  </a:lnTo>
                  <a:lnTo>
                    <a:pt x="86" y="70"/>
                  </a:lnTo>
                  <a:lnTo>
                    <a:pt x="90" y="58"/>
                  </a:lnTo>
                  <a:lnTo>
                    <a:pt x="60" y="18"/>
                  </a:lnTo>
                  <a:lnTo>
                    <a:pt x="22" y="0"/>
                  </a:lnTo>
                  <a:lnTo>
                    <a:pt x="8"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35" name="Freeform 399"/>
            <p:cNvSpPr>
              <a:spLocks/>
            </p:cNvSpPr>
            <p:nvPr/>
          </p:nvSpPr>
          <p:spPr bwMode="ltGray">
            <a:xfrm>
              <a:off x="1481" y="2731"/>
              <a:ext cx="90" cy="47"/>
            </a:xfrm>
            <a:custGeom>
              <a:avLst/>
              <a:gdLst>
                <a:gd name="T0" fmla="*/ 5 w 99"/>
                <a:gd name="T1" fmla="*/ 46 h 45"/>
                <a:gd name="T2" fmla="*/ 14 w 99"/>
                <a:gd name="T3" fmla="*/ 36 h 45"/>
                <a:gd name="T4" fmla="*/ 24 w 99"/>
                <a:gd name="T5" fmla="*/ 40 h 45"/>
                <a:gd name="T6" fmla="*/ 35 w 99"/>
                <a:gd name="T7" fmla="*/ 44 h 45"/>
                <a:gd name="T8" fmla="*/ 37 w 99"/>
                <a:gd name="T9" fmla="*/ 21 h 45"/>
                <a:gd name="T10" fmla="*/ 41 w 99"/>
                <a:gd name="T11" fmla="*/ 17 h 45"/>
                <a:gd name="T12" fmla="*/ 49 w 99"/>
                <a:gd name="T13" fmla="*/ 23 h 45"/>
                <a:gd name="T14" fmla="*/ 51 w 99"/>
                <a:gd name="T15" fmla="*/ 46 h 45"/>
                <a:gd name="T16" fmla="*/ 54 w 99"/>
                <a:gd name="T17" fmla="*/ 54 h 45"/>
                <a:gd name="T18" fmla="*/ 57 w 99"/>
                <a:gd name="T19" fmla="*/ 46 h 45"/>
                <a:gd name="T20" fmla="*/ 61 w 99"/>
                <a:gd name="T21" fmla="*/ 36 h 45"/>
                <a:gd name="T22" fmla="*/ 59 w 99"/>
                <a:gd name="T23" fmla="*/ 25 h 45"/>
                <a:gd name="T24" fmla="*/ 54 w 99"/>
                <a:gd name="T25" fmla="*/ 8 h 45"/>
                <a:gd name="T26" fmla="*/ 40 w 99"/>
                <a:gd name="T27" fmla="*/ 0 h 45"/>
                <a:gd name="T28" fmla="*/ 27 w 99"/>
                <a:gd name="T29" fmla="*/ 23 h 45"/>
                <a:gd name="T30" fmla="*/ 17 w 99"/>
                <a:gd name="T31" fmla="*/ 19 h 45"/>
                <a:gd name="T32" fmla="*/ 5 w 99"/>
                <a:gd name="T33" fmla="*/ 0 h 45"/>
                <a:gd name="T34" fmla="*/ 0 w 99"/>
                <a:gd name="T35" fmla="*/ 21 h 45"/>
                <a:gd name="T36" fmla="*/ 5 w 99"/>
                <a:gd name="T37" fmla="*/ 46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45"/>
                <a:gd name="T59" fmla="*/ 99 w 99"/>
                <a:gd name="T60" fmla="*/ 45 h 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45">
                  <a:moveTo>
                    <a:pt x="8" y="36"/>
                  </a:moveTo>
                  <a:lnTo>
                    <a:pt x="22" y="30"/>
                  </a:lnTo>
                  <a:lnTo>
                    <a:pt x="38" y="32"/>
                  </a:lnTo>
                  <a:lnTo>
                    <a:pt x="56" y="34"/>
                  </a:lnTo>
                  <a:lnTo>
                    <a:pt x="60" y="16"/>
                  </a:lnTo>
                  <a:lnTo>
                    <a:pt x="66" y="12"/>
                  </a:lnTo>
                  <a:lnTo>
                    <a:pt x="78" y="18"/>
                  </a:lnTo>
                  <a:lnTo>
                    <a:pt x="82" y="36"/>
                  </a:lnTo>
                  <a:lnTo>
                    <a:pt x="86" y="44"/>
                  </a:lnTo>
                  <a:lnTo>
                    <a:pt x="92" y="36"/>
                  </a:lnTo>
                  <a:lnTo>
                    <a:pt x="98" y="30"/>
                  </a:lnTo>
                  <a:lnTo>
                    <a:pt x="96" y="20"/>
                  </a:lnTo>
                  <a:lnTo>
                    <a:pt x="86" y="8"/>
                  </a:lnTo>
                  <a:lnTo>
                    <a:pt x="64" y="0"/>
                  </a:lnTo>
                  <a:lnTo>
                    <a:pt x="44" y="18"/>
                  </a:lnTo>
                  <a:lnTo>
                    <a:pt x="28" y="14"/>
                  </a:lnTo>
                  <a:lnTo>
                    <a:pt x="8" y="0"/>
                  </a:lnTo>
                  <a:lnTo>
                    <a:pt x="0" y="16"/>
                  </a:lnTo>
                  <a:lnTo>
                    <a:pt x="8" y="3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36" name="Freeform 400"/>
            <p:cNvSpPr>
              <a:spLocks/>
            </p:cNvSpPr>
            <p:nvPr/>
          </p:nvSpPr>
          <p:spPr bwMode="ltGray">
            <a:xfrm>
              <a:off x="1382" y="2650"/>
              <a:ext cx="48" cy="38"/>
            </a:xfrm>
            <a:custGeom>
              <a:avLst/>
              <a:gdLst>
                <a:gd name="T0" fmla="*/ 0 w 53"/>
                <a:gd name="T1" fmla="*/ 14 h 37"/>
                <a:gd name="T2" fmla="*/ 0 w 53"/>
                <a:gd name="T3" fmla="*/ 31 h 37"/>
                <a:gd name="T4" fmla="*/ 7 w 53"/>
                <a:gd name="T5" fmla="*/ 29 h 37"/>
                <a:gd name="T6" fmla="*/ 17 w 53"/>
                <a:gd name="T7" fmla="*/ 33 h 37"/>
                <a:gd name="T8" fmla="*/ 27 w 53"/>
                <a:gd name="T9" fmla="*/ 41 h 37"/>
                <a:gd name="T10" fmla="*/ 32 w 53"/>
                <a:gd name="T11" fmla="*/ 10 h 37"/>
                <a:gd name="T12" fmla="*/ 13 w 53"/>
                <a:gd name="T13" fmla="*/ 0 h 37"/>
                <a:gd name="T14" fmla="*/ 0 w 53"/>
                <a:gd name="T15" fmla="*/ 14 h 3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37"/>
                <a:gd name="T26" fmla="*/ 53 w 53"/>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37">
                  <a:moveTo>
                    <a:pt x="0" y="14"/>
                  </a:moveTo>
                  <a:lnTo>
                    <a:pt x="0" y="26"/>
                  </a:lnTo>
                  <a:lnTo>
                    <a:pt x="12" y="24"/>
                  </a:lnTo>
                  <a:lnTo>
                    <a:pt x="28" y="28"/>
                  </a:lnTo>
                  <a:lnTo>
                    <a:pt x="44" y="36"/>
                  </a:lnTo>
                  <a:lnTo>
                    <a:pt x="52" y="10"/>
                  </a:lnTo>
                  <a:lnTo>
                    <a:pt x="22" y="0"/>
                  </a:lnTo>
                  <a:lnTo>
                    <a:pt x="0" y="1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37" name="Freeform 401"/>
            <p:cNvSpPr>
              <a:spLocks/>
            </p:cNvSpPr>
            <p:nvPr/>
          </p:nvSpPr>
          <p:spPr bwMode="ltGray">
            <a:xfrm>
              <a:off x="1446" y="2709"/>
              <a:ext cx="48" cy="60"/>
            </a:xfrm>
            <a:custGeom>
              <a:avLst/>
              <a:gdLst>
                <a:gd name="T0" fmla="*/ 0 w 53"/>
                <a:gd name="T1" fmla="*/ 0 h 59"/>
                <a:gd name="T2" fmla="*/ 4 w 53"/>
                <a:gd name="T3" fmla="*/ 10 h 59"/>
                <a:gd name="T4" fmla="*/ 4 w 53"/>
                <a:gd name="T5" fmla="*/ 24 h 59"/>
                <a:gd name="T6" fmla="*/ 10 w 53"/>
                <a:gd name="T7" fmla="*/ 35 h 59"/>
                <a:gd name="T8" fmla="*/ 18 w 53"/>
                <a:gd name="T9" fmla="*/ 41 h 59"/>
                <a:gd name="T10" fmla="*/ 22 w 53"/>
                <a:gd name="T11" fmla="*/ 47 h 59"/>
                <a:gd name="T12" fmla="*/ 23 w 53"/>
                <a:gd name="T13" fmla="*/ 53 h 59"/>
                <a:gd name="T14" fmla="*/ 29 w 53"/>
                <a:gd name="T15" fmla="*/ 63 h 59"/>
                <a:gd name="T16" fmla="*/ 31 w 53"/>
                <a:gd name="T17" fmla="*/ 53 h 59"/>
                <a:gd name="T18" fmla="*/ 28 w 53"/>
                <a:gd name="T19" fmla="*/ 43 h 59"/>
                <a:gd name="T20" fmla="*/ 32 w 53"/>
                <a:gd name="T21" fmla="*/ 26 h 59"/>
                <a:gd name="T22" fmla="*/ 27 w 53"/>
                <a:gd name="T23" fmla="*/ 20 h 59"/>
                <a:gd name="T24" fmla="*/ 23 w 53"/>
                <a:gd name="T25" fmla="*/ 8 h 59"/>
                <a:gd name="T26" fmla="*/ 0 w 53"/>
                <a:gd name="T27" fmla="*/ 0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59"/>
                <a:gd name="T44" fmla="*/ 53 w 53"/>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59">
                  <a:moveTo>
                    <a:pt x="0" y="0"/>
                  </a:moveTo>
                  <a:lnTo>
                    <a:pt x="4" y="10"/>
                  </a:lnTo>
                  <a:lnTo>
                    <a:pt x="4" y="24"/>
                  </a:lnTo>
                  <a:lnTo>
                    <a:pt x="16" y="30"/>
                  </a:lnTo>
                  <a:lnTo>
                    <a:pt x="30" y="36"/>
                  </a:lnTo>
                  <a:lnTo>
                    <a:pt x="36" y="42"/>
                  </a:lnTo>
                  <a:lnTo>
                    <a:pt x="38" y="48"/>
                  </a:lnTo>
                  <a:lnTo>
                    <a:pt x="48" y="58"/>
                  </a:lnTo>
                  <a:lnTo>
                    <a:pt x="50" y="48"/>
                  </a:lnTo>
                  <a:lnTo>
                    <a:pt x="46" y="38"/>
                  </a:lnTo>
                  <a:lnTo>
                    <a:pt x="52" y="26"/>
                  </a:lnTo>
                  <a:lnTo>
                    <a:pt x="44" y="20"/>
                  </a:lnTo>
                  <a:lnTo>
                    <a:pt x="38" y="8"/>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38" name="Freeform 402"/>
            <p:cNvSpPr>
              <a:spLocks/>
            </p:cNvSpPr>
            <p:nvPr/>
          </p:nvSpPr>
          <p:spPr bwMode="ltGray">
            <a:xfrm>
              <a:off x="1426" y="2649"/>
              <a:ext cx="63" cy="71"/>
            </a:xfrm>
            <a:custGeom>
              <a:avLst/>
              <a:gdLst>
                <a:gd name="T0" fmla="*/ 0 w 69"/>
                <a:gd name="T1" fmla="*/ 45 h 69"/>
                <a:gd name="T2" fmla="*/ 5 w 69"/>
                <a:gd name="T3" fmla="*/ 62 h 69"/>
                <a:gd name="T4" fmla="*/ 12 w 69"/>
                <a:gd name="T5" fmla="*/ 74 h 69"/>
                <a:gd name="T6" fmla="*/ 20 w 69"/>
                <a:gd name="T7" fmla="*/ 70 h 69"/>
                <a:gd name="T8" fmla="*/ 26 w 69"/>
                <a:gd name="T9" fmla="*/ 74 h 69"/>
                <a:gd name="T10" fmla="*/ 32 w 69"/>
                <a:gd name="T11" fmla="*/ 74 h 69"/>
                <a:gd name="T12" fmla="*/ 38 w 69"/>
                <a:gd name="T13" fmla="*/ 78 h 69"/>
                <a:gd name="T14" fmla="*/ 39 w 69"/>
                <a:gd name="T15" fmla="*/ 74 h 69"/>
                <a:gd name="T16" fmla="*/ 37 w 69"/>
                <a:gd name="T17" fmla="*/ 66 h 69"/>
                <a:gd name="T18" fmla="*/ 39 w 69"/>
                <a:gd name="T19" fmla="*/ 49 h 69"/>
                <a:gd name="T20" fmla="*/ 38 w 69"/>
                <a:gd name="T21" fmla="*/ 31 h 69"/>
                <a:gd name="T22" fmla="*/ 43 w 69"/>
                <a:gd name="T23" fmla="*/ 16 h 69"/>
                <a:gd name="T24" fmla="*/ 42 w 69"/>
                <a:gd name="T25" fmla="*/ 0 h 69"/>
                <a:gd name="T26" fmla="*/ 13 w 69"/>
                <a:gd name="T27" fmla="*/ 0 h 69"/>
                <a:gd name="T28" fmla="*/ 0 w 69"/>
                <a:gd name="T29" fmla="*/ 45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
                <a:gd name="T46" fmla="*/ 0 h 69"/>
                <a:gd name="T47" fmla="*/ 69 w 69"/>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 h="69">
                  <a:moveTo>
                    <a:pt x="0" y="40"/>
                  </a:moveTo>
                  <a:lnTo>
                    <a:pt x="10" y="52"/>
                  </a:lnTo>
                  <a:lnTo>
                    <a:pt x="18" y="64"/>
                  </a:lnTo>
                  <a:lnTo>
                    <a:pt x="32" y="60"/>
                  </a:lnTo>
                  <a:lnTo>
                    <a:pt x="40" y="64"/>
                  </a:lnTo>
                  <a:lnTo>
                    <a:pt x="50" y="64"/>
                  </a:lnTo>
                  <a:lnTo>
                    <a:pt x="60" y="68"/>
                  </a:lnTo>
                  <a:lnTo>
                    <a:pt x="62" y="64"/>
                  </a:lnTo>
                  <a:lnTo>
                    <a:pt x="58" y="56"/>
                  </a:lnTo>
                  <a:lnTo>
                    <a:pt x="62" y="44"/>
                  </a:lnTo>
                  <a:lnTo>
                    <a:pt x="60" y="26"/>
                  </a:lnTo>
                  <a:lnTo>
                    <a:pt x="68" y="16"/>
                  </a:lnTo>
                  <a:lnTo>
                    <a:pt x="66" y="0"/>
                  </a:lnTo>
                  <a:lnTo>
                    <a:pt x="20" y="0"/>
                  </a:lnTo>
                  <a:lnTo>
                    <a:pt x="0" y="4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39" name="Freeform 403"/>
            <p:cNvSpPr>
              <a:spLocks/>
            </p:cNvSpPr>
            <p:nvPr/>
          </p:nvSpPr>
          <p:spPr bwMode="ltGray">
            <a:xfrm>
              <a:off x="1401" y="2640"/>
              <a:ext cx="88" cy="61"/>
            </a:xfrm>
            <a:custGeom>
              <a:avLst/>
              <a:gdLst>
                <a:gd name="T0" fmla="*/ 0 w 95"/>
                <a:gd name="T1" fmla="*/ 33 h 59"/>
                <a:gd name="T2" fmla="*/ 6 w 95"/>
                <a:gd name="T3" fmla="*/ 37 h 59"/>
                <a:gd name="T4" fmla="*/ 9 w 95"/>
                <a:gd name="T5" fmla="*/ 39 h 59"/>
                <a:gd name="T6" fmla="*/ 13 w 95"/>
                <a:gd name="T7" fmla="*/ 37 h 59"/>
                <a:gd name="T8" fmla="*/ 15 w 95"/>
                <a:gd name="T9" fmla="*/ 53 h 59"/>
                <a:gd name="T10" fmla="*/ 16 w 95"/>
                <a:gd name="T11" fmla="*/ 64 h 59"/>
                <a:gd name="T12" fmla="*/ 18 w 95"/>
                <a:gd name="T13" fmla="*/ 68 h 59"/>
                <a:gd name="T14" fmla="*/ 22 w 95"/>
                <a:gd name="T15" fmla="*/ 64 h 59"/>
                <a:gd name="T16" fmla="*/ 23 w 95"/>
                <a:gd name="T17" fmla="*/ 56 h 59"/>
                <a:gd name="T18" fmla="*/ 25 w 95"/>
                <a:gd name="T19" fmla="*/ 41 h 59"/>
                <a:gd name="T20" fmla="*/ 29 w 95"/>
                <a:gd name="T21" fmla="*/ 37 h 59"/>
                <a:gd name="T22" fmla="*/ 37 w 95"/>
                <a:gd name="T23" fmla="*/ 43 h 59"/>
                <a:gd name="T24" fmla="*/ 42 w 95"/>
                <a:gd name="T25" fmla="*/ 37 h 59"/>
                <a:gd name="T26" fmla="*/ 44 w 95"/>
                <a:gd name="T27" fmla="*/ 31 h 59"/>
                <a:gd name="T28" fmla="*/ 48 w 95"/>
                <a:gd name="T29" fmla="*/ 27 h 59"/>
                <a:gd name="T30" fmla="*/ 49 w 95"/>
                <a:gd name="T31" fmla="*/ 29 h 59"/>
                <a:gd name="T32" fmla="*/ 59 w 95"/>
                <a:gd name="T33" fmla="*/ 23 h 59"/>
                <a:gd name="T34" fmla="*/ 64 w 95"/>
                <a:gd name="T35" fmla="*/ 21 h 59"/>
                <a:gd name="T36" fmla="*/ 61 w 95"/>
                <a:gd name="T37" fmla="*/ 10 h 59"/>
                <a:gd name="T38" fmla="*/ 53 w 95"/>
                <a:gd name="T39" fmla="*/ 4 h 59"/>
                <a:gd name="T40" fmla="*/ 41 w 95"/>
                <a:gd name="T41" fmla="*/ 2 h 59"/>
                <a:gd name="T42" fmla="*/ 27 w 95"/>
                <a:gd name="T43" fmla="*/ 0 h 59"/>
                <a:gd name="T44" fmla="*/ 18 w 95"/>
                <a:gd name="T45" fmla="*/ 2 h 59"/>
                <a:gd name="T46" fmla="*/ 11 w 95"/>
                <a:gd name="T47" fmla="*/ 6 h 59"/>
                <a:gd name="T48" fmla="*/ 2 w 95"/>
                <a:gd name="T49" fmla="*/ 12 h 59"/>
                <a:gd name="T50" fmla="*/ 0 w 95"/>
                <a:gd name="T51" fmla="*/ 33 h 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5"/>
                <a:gd name="T79" fmla="*/ 0 h 59"/>
                <a:gd name="T80" fmla="*/ 95 w 95"/>
                <a:gd name="T81" fmla="*/ 59 h 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5" h="59">
                  <a:moveTo>
                    <a:pt x="0" y="28"/>
                  </a:moveTo>
                  <a:lnTo>
                    <a:pt x="10" y="32"/>
                  </a:lnTo>
                  <a:lnTo>
                    <a:pt x="14" y="34"/>
                  </a:lnTo>
                  <a:lnTo>
                    <a:pt x="18" y="32"/>
                  </a:lnTo>
                  <a:lnTo>
                    <a:pt x="20" y="44"/>
                  </a:lnTo>
                  <a:lnTo>
                    <a:pt x="22" y="54"/>
                  </a:lnTo>
                  <a:lnTo>
                    <a:pt x="26" y="58"/>
                  </a:lnTo>
                  <a:lnTo>
                    <a:pt x="32" y="54"/>
                  </a:lnTo>
                  <a:lnTo>
                    <a:pt x="34" y="46"/>
                  </a:lnTo>
                  <a:lnTo>
                    <a:pt x="36" y="36"/>
                  </a:lnTo>
                  <a:lnTo>
                    <a:pt x="42" y="32"/>
                  </a:lnTo>
                  <a:lnTo>
                    <a:pt x="54" y="38"/>
                  </a:lnTo>
                  <a:lnTo>
                    <a:pt x="62" y="32"/>
                  </a:lnTo>
                  <a:lnTo>
                    <a:pt x="64" y="26"/>
                  </a:lnTo>
                  <a:lnTo>
                    <a:pt x="70" y="22"/>
                  </a:lnTo>
                  <a:lnTo>
                    <a:pt x="72" y="24"/>
                  </a:lnTo>
                  <a:lnTo>
                    <a:pt x="86" y="18"/>
                  </a:lnTo>
                  <a:lnTo>
                    <a:pt x="94" y="16"/>
                  </a:lnTo>
                  <a:lnTo>
                    <a:pt x="90" y="10"/>
                  </a:lnTo>
                  <a:lnTo>
                    <a:pt x="78" y="4"/>
                  </a:lnTo>
                  <a:lnTo>
                    <a:pt x="60" y="2"/>
                  </a:lnTo>
                  <a:lnTo>
                    <a:pt x="40" y="0"/>
                  </a:lnTo>
                  <a:lnTo>
                    <a:pt x="26" y="2"/>
                  </a:lnTo>
                  <a:lnTo>
                    <a:pt x="16" y="6"/>
                  </a:lnTo>
                  <a:lnTo>
                    <a:pt x="2" y="12"/>
                  </a:lnTo>
                  <a:lnTo>
                    <a:pt x="0" y="2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40" name="Freeform 404"/>
            <p:cNvSpPr>
              <a:spLocks/>
            </p:cNvSpPr>
            <p:nvPr/>
          </p:nvSpPr>
          <p:spPr bwMode="ltGray">
            <a:xfrm>
              <a:off x="1354" y="2595"/>
              <a:ext cx="64" cy="81"/>
            </a:xfrm>
            <a:custGeom>
              <a:avLst/>
              <a:gdLst>
                <a:gd name="T0" fmla="*/ 0 w 69"/>
                <a:gd name="T1" fmla="*/ 57 h 79"/>
                <a:gd name="T2" fmla="*/ 6 w 69"/>
                <a:gd name="T3" fmla="*/ 78 h 79"/>
                <a:gd name="T4" fmla="*/ 18 w 69"/>
                <a:gd name="T5" fmla="*/ 88 h 79"/>
                <a:gd name="T6" fmla="*/ 24 w 69"/>
                <a:gd name="T7" fmla="*/ 88 h 79"/>
                <a:gd name="T8" fmla="*/ 29 w 69"/>
                <a:gd name="T9" fmla="*/ 76 h 79"/>
                <a:gd name="T10" fmla="*/ 39 w 69"/>
                <a:gd name="T11" fmla="*/ 74 h 79"/>
                <a:gd name="T12" fmla="*/ 39 w 69"/>
                <a:gd name="T13" fmla="*/ 59 h 79"/>
                <a:gd name="T14" fmla="*/ 46 w 69"/>
                <a:gd name="T15" fmla="*/ 51 h 79"/>
                <a:gd name="T16" fmla="*/ 39 w 69"/>
                <a:gd name="T17" fmla="*/ 41 h 79"/>
                <a:gd name="T18" fmla="*/ 40 w 69"/>
                <a:gd name="T19" fmla="*/ 2 h 79"/>
                <a:gd name="T20" fmla="*/ 11 w 69"/>
                <a:gd name="T21" fmla="*/ 0 h 79"/>
                <a:gd name="T22" fmla="*/ 0 w 69"/>
                <a:gd name="T23" fmla="*/ 57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9"/>
                <a:gd name="T37" fmla="*/ 0 h 79"/>
                <a:gd name="T38" fmla="*/ 69 w 69"/>
                <a:gd name="T39" fmla="*/ 79 h 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9" h="79">
                  <a:moveTo>
                    <a:pt x="0" y="52"/>
                  </a:moveTo>
                  <a:lnTo>
                    <a:pt x="10" y="68"/>
                  </a:lnTo>
                  <a:lnTo>
                    <a:pt x="26" y="78"/>
                  </a:lnTo>
                  <a:lnTo>
                    <a:pt x="34" y="78"/>
                  </a:lnTo>
                  <a:lnTo>
                    <a:pt x="42" y="66"/>
                  </a:lnTo>
                  <a:lnTo>
                    <a:pt x="56" y="64"/>
                  </a:lnTo>
                  <a:lnTo>
                    <a:pt x="56" y="54"/>
                  </a:lnTo>
                  <a:lnTo>
                    <a:pt x="68" y="46"/>
                  </a:lnTo>
                  <a:lnTo>
                    <a:pt x="56" y="36"/>
                  </a:lnTo>
                  <a:lnTo>
                    <a:pt x="58" y="2"/>
                  </a:lnTo>
                  <a:lnTo>
                    <a:pt x="16" y="0"/>
                  </a:lnTo>
                  <a:lnTo>
                    <a:pt x="0" y="5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41" name="Freeform 405"/>
            <p:cNvSpPr>
              <a:spLocks/>
            </p:cNvSpPr>
            <p:nvPr/>
          </p:nvSpPr>
          <p:spPr bwMode="ltGray">
            <a:xfrm>
              <a:off x="1028" y="2286"/>
              <a:ext cx="415" cy="378"/>
            </a:xfrm>
            <a:custGeom>
              <a:avLst/>
              <a:gdLst>
                <a:gd name="T0" fmla="*/ 5 w 453"/>
                <a:gd name="T1" fmla="*/ 64 h 367"/>
                <a:gd name="T2" fmla="*/ 16 w 453"/>
                <a:gd name="T3" fmla="*/ 99 h 367"/>
                <a:gd name="T4" fmla="*/ 27 w 453"/>
                <a:gd name="T5" fmla="*/ 135 h 367"/>
                <a:gd name="T6" fmla="*/ 21 w 453"/>
                <a:gd name="T7" fmla="*/ 159 h 367"/>
                <a:gd name="T8" fmla="*/ 35 w 453"/>
                <a:gd name="T9" fmla="*/ 179 h 367"/>
                <a:gd name="T10" fmla="*/ 40 w 453"/>
                <a:gd name="T11" fmla="*/ 220 h 367"/>
                <a:gd name="T12" fmla="*/ 65 w 453"/>
                <a:gd name="T13" fmla="*/ 262 h 367"/>
                <a:gd name="T14" fmla="*/ 63 w 453"/>
                <a:gd name="T15" fmla="*/ 239 h 367"/>
                <a:gd name="T16" fmla="*/ 57 w 453"/>
                <a:gd name="T17" fmla="*/ 222 h 367"/>
                <a:gd name="T18" fmla="*/ 48 w 453"/>
                <a:gd name="T19" fmla="*/ 169 h 367"/>
                <a:gd name="T20" fmla="*/ 27 w 453"/>
                <a:gd name="T21" fmla="*/ 113 h 367"/>
                <a:gd name="T22" fmla="*/ 31 w 453"/>
                <a:gd name="T23" fmla="*/ 62 h 367"/>
                <a:gd name="T24" fmla="*/ 42 w 453"/>
                <a:gd name="T25" fmla="*/ 99 h 367"/>
                <a:gd name="T26" fmla="*/ 60 w 453"/>
                <a:gd name="T27" fmla="*/ 159 h 367"/>
                <a:gd name="T28" fmla="*/ 75 w 453"/>
                <a:gd name="T29" fmla="*/ 190 h 367"/>
                <a:gd name="T30" fmla="*/ 81 w 453"/>
                <a:gd name="T31" fmla="*/ 218 h 367"/>
                <a:gd name="T32" fmla="*/ 95 w 453"/>
                <a:gd name="T33" fmla="*/ 246 h 367"/>
                <a:gd name="T34" fmla="*/ 101 w 453"/>
                <a:gd name="T35" fmla="*/ 297 h 367"/>
                <a:gd name="T36" fmla="*/ 101 w 453"/>
                <a:gd name="T37" fmla="*/ 315 h 367"/>
                <a:gd name="T38" fmla="*/ 114 w 453"/>
                <a:gd name="T39" fmla="*/ 337 h 367"/>
                <a:gd name="T40" fmla="*/ 126 w 453"/>
                <a:gd name="T41" fmla="*/ 354 h 367"/>
                <a:gd name="T42" fmla="*/ 148 w 453"/>
                <a:gd name="T43" fmla="*/ 376 h 367"/>
                <a:gd name="T44" fmla="*/ 161 w 453"/>
                <a:gd name="T45" fmla="*/ 387 h 367"/>
                <a:gd name="T46" fmla="*/ 204 w 453"/>
                <a:gd name="T47" fmla="*/ 391 h 367"/>
                <a:gd name="T48" fmla="*/ 224 w 453"/>
                <a:gd name="T49" fmla="*/ 411 h 367"/>
                <a:gd name="T50" fmla="*/ 234 w 453"/>
                <a:gd name="T51" fmla="*/ 411 h 367"/>
                <a:gd name="T52" fmla="*/ 252 w 453"/>
                <a:gd name="T53" fmla="*/ 391 h 367"/>
                <a:gd name="T54" fmla="*/ 246 w 453"/>
                <a:gd name="T55" fmla="*/ 378 h 367"/>
                <a:gd name="T56" fmla="*/ 246 w 453"/>
                <a:gd name="T57" fmla="*/ 371 h 367"/>
                <a:gd name="T58" fmla="*/ 264 w 453"/>
                <a:gd name="T59" fmla="*/ 359 h 367"/>
                <a:gd name="T60" fmla="*/ 265 w 453"/>
                <a:gd name="T61" fmla="*/ 391 h 367"/>
                <a:gd name="T62" fmla="*/ 273 w 453"/>
                <a:gd name="T63" fmla="*/ 385 h 367"/>
                <a:gd name="T64" fmla="*/ 273 w 453"/>
                <a:gd name="T65" fmla="*/ 343 h 367"/>
                <a:gd name="T66" fmla="*/ 282 w 453"/>
                <a:gd name="T67" fmla="*/ 337 h 367"/>
                <a:gd name="T68" fmla="*/ 289 w 453"/>
                <a:gd name="T69" fmla="*/ 302 h 367"/>
                <a:gd name="T70" fmla="*/ 282 w 453"/>
                <a:gd name="T71" fmla="*/ 280 h 367"/>
                <a:gd name="T72" fmla="*/ 257 w 453"/>
                <a:gd name="T73" fmla="*/ 293 h 367"/>
                <a:gd name="T74" fmla="*/ 252 w 453"/>
                <a:gd name="T75" fmla="*/ 327 h 367"/>
                <a:gd name="T76" fmla="*/ 225 w 453"/>
                <a:gd name="T77" fmla="*/ 345 h 367"/>
                <a:gd name="T78" fmla="*/ 194 w 453"/>
                <a:gd name="T79" fmla="*/ 330 h 367"/>
                <a:gd name="T80" fmla="*/ 189 w 453"/>
                <a:gd name="T81" fmla="*/ 311 h 367"/>
                <a:gd name="T82" fmla="*/ 185 w 453"/>
                <a:gd name="T83" fmla="*/ 234 h 367"/>
                <a:gd name="T84" fmla="*/ 189 w 453"/>
                <a:gd name="T85" fmla="*/ 204 h 367"/>
                <a:gd name="T86" fmla="*/ 50 w 453"/>
                <a:gd name="T87" fmla="*/ 0 h 3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3"/>
                <a:gd name="T133" fmla="*/ 0 h 367"/>
                <a:gd name="T134" fmla="*/ 453 w 453"/>
                <a:gd name="T135" fmla="*/ 367 h 3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3" h="367">
                  <a:moveTo>
                    <a:pt x="0" y="24"/>
                  </a:moveTo>
                  <a:lnTo>
                    <a:pt x="10" y="54"/>
                  </a:lnTo>
                  <a:lnTo>
                    <a:pt x="16" y="74"/>
                  </a:lnTo>
                  <a:lnTo>
                    <a:pt x="26" y="84"/>
                  </a:lnTo>
                  <a:lnTo>
                    <a:pt x="24" y="92"/>
                  </a:lnTo>
                  <a:lnTo>
                    <a:pt x="42" y="116"/>
                  </a:lnTo>
                  <a:lnTo>
                    <a:pt x="44" y="134"/>
                  </a:lnTo>
                  <a:lnTo>
                    <a:pt x="32" y="138"/>
                  </a:lnTo>
                  <a:lnTo>
                    <a:pt x="46" y="154"/>
                  </a:lnTo>
                  <a:lnTo>
                    <a:pt x="54" y="154"/>
                  </a:lnTo>
                  <a:lnTo>
                    <a:pt x="68" y="168"/>
                  </a:lnTo>
                  <a:lnTo>
                    <a:pt x="62" y="190"/>
                  </a:lnTo>
                  <a:lnTo>
                    <a:pt x="84" y="206"/>
                  </a:lnTo>
                  <a:lnTo>
                    <a:pt x="100" y="226"/>
                  </a:lnTo>
                  <a:lnTo>
                    <a:pt x="104" y="222"/>
                  </a:lnTo>
                  <a:lnTo>
                    <a:pt x="98" y="206"/>
                  </a:lnTo>
                  <a:lnTo>
                    <a:pt x="88" y="196"/>
                  </a:lnTo>
                  <a:lnTo>
                    <a:pt x="88" y="192"/>
                  </a:lnTo>
                  <a:lnTo>
                    <a:pt x="82" y="166"/>
                  </a:lnTo>
                  <a:lnTo>
                    <a:pt x="74" y="146"/>
                  </a:lnTo>
                  <a:lnTo>
                    <a:pt x="58" y="112"/>
                  </a:lnTo>
                  <a:lnTo>
                    <a:pt x="42" y="98"/>
                  </a:lnTo>
                  <a:lnTo>
                    <a:pt x="42" y="76"/>
                  </a:lnTo>
                  <a:lnTo>
                    <a:pt x="48" y="52"/>
                  </a:lnTo>
                  <a:lnTo>
                    <a:pt x="60" y="68"/>
                  </a:lnTo>
                  <a:lnTo>
                    <a:pt x="66" y="84"/>
                  </a:lnTo>
                  <a:lnTo>
                    <a:pt x="72" y="102"/>
                  </a:lnTo>
                  <a:lnTo>
                    <a:pt x="92" y="138"/>
                  </a:lnTo>
                  <a:lnTo>
                    <a:pt x="104" y="152"/>
                  </a:lnTo>
                  <a:lnTo>
                    <a:pt x="116" y="164"/>
                  </a:lnTo>
                  <a:lnTo>
                    <a:pt x="106" y="168"/>
                  </a:lnTo>
                  <a:lnTo>
                    <a:pt x="126" y="188"/>
                  </a:lnTo>
                  <a:lnTo>
                    <a:pt x="132" y="194"/>
                  </a:lnTo>
                  <a:lnTo>
                    <a:pt x="146" y="212"/>
                  </a:lnTo>
                  <a:lnTo>
                    <a:pt x="162" y="244"/>
                  </a:lnTo>
                  <a:lnTo>
                    <a:pt x="156" y="256"/>
                  </a:lnTo>
                  <a:lnTo>
                    <a:pt x="154" y="266"/>
                  </a:lnTo>
                  <a:lnTo>
                    <a:pt x="156" y="272"/>
                  </a:lnTo>
                  <a:lnTo>
                    <a:pt x="160" y="278"/>
                  </a:lnTo>
                  <a:lnTo>
                    <a:pt x="176" y="290"/>
                  </a:lnTo>
                  <a:lnTo>
                    <a:pt x="182" y="292"/>
                  </a:lnTo>
                  <a:lnTo>
                    <a:pt x="194" y="306"/>
                  </a:lnTo>
                  <a:lnTo>
                    <a:pt x="208" y="310"/>
                  </a:lnTo>
                  <a:lnTo>
                    <a:pt x="230" y="324"/>
                  </a:lnTo>
                  <a:lnTo>
                    <a:pt x="242" y="328"/>
                  </a:lnTo>
                  <a:lnTo>
                    <a:pt x="250" y="334"/>
                  </a:lnTo>
                  <a:lnTo>
                    <a:pt x="298" y="348"/>
                  </a:lnTo>
                  <a:lnTo>
                    <a:pt x="316" y="338"/>
                  </a:lnTo>
                  <a:lnTo>
                    <a:pt x="334" y="342"/>
                  </a:lnTo>
                  <a:lnTo>
                    <a:pt x="346" y="354"/>
                  </a:lnTo>
                  <a:lnTo>
                    <a:pt x="362" y="366"/>
                  </a:lnTo>
                  <a:lnTo>
                    <a:pt x="362" y="354"/>
                  </a:lnTo>
                  <a:lnTo>
                    <a:pt x="368" y="338"/>
                  </a:lnTo>
                  <a:lnTo>
                    <a:pt x="390" y="338"/>
                  </a:lnTo>
                  <a:lnTo>
                    <a:pt x="386" y="332"/>
                  </a:lnTo>
                  <a:lnTo>
                    <a:pt x="382" y="326"/>
                  </a:lnTo>
                  <a:lnTo>
                    <a:pt x="372" y="322"/>
                  </a:lnTo>
                  <a:lnTo>
                    <a:pt x="380" y="320"/>
                  </a:lnTo>
                  <a:lnTo>
                    <a:pt x="382" y="310"/>
                  </a:lnTo>
                  <a:lnTo>
                    <a:pt x="408" y="310"/>
                  </a:lnTo>
                  <a:lnTo>
                    <a:pt x="408" y="338"/>
                  </a:lnTo>
                  <a:lnTo>
                    <a:pt x="412" y="338"/>
                  </a:lnTo>
                  <a:lnTo>
                    <a:pt x="418" y="332"/>
                  </a:lnTo>
                  <a:lnTo>
                    <a:pt x="424" y="332"/>
                  </a:lnTo>
                  <a:lnTo>
                    <a:pt x="424" y="318"/>
                  </a:lnTo>
                  <a:lnTo>
                    <a:pt x="424" y="296"/>
                  </a:lnTo>
                  <a:lnTo>
                    <a:pt x="432" y="304"/>
                  </a:lnTo>
                  <a:lnTo>
                    <a:pt x="438" y="290"/>
                  </a:lnTo>
                  <a:lnTo>
                    <a:pt x="438" y="276"/>
                  </a:lnTo>
                  <a:lnTo>
                    <a:pt x="448" y="260"/>
                  </a:lnTo>
                  <a:lnTo>
                    <a:pt x="452" y="244"/>
                  </a:lnTo>
                  <a:lnTo>
                    <a:pt x="438" y="242"/>
                  </a:lnTo>
                  <a:lnTo>
                    <a:pt x="414" y="246"/>
                  </a:lnTo>
                  <a:lnTo>
                    <a:pt x="398" y="252"/>
                  </a:lnTo>
                  <a:lnTo>
                    <a:pt x="392" y="272"/>
                  </a:lnTo>
                  <a:lnTo>
                    <a:pt x="390" y="282"/>
                  </a:lnTo>
                  <a:lnTo>
                    <a:pt x="378" y="290"/>
                  </a:lnTo>
                  <a:lnTo>
                    <a:pt x="348" y="298"/>
                  </a:lnTo>
                  <a:lnTo>
                    <a:pt x="324" y="300"/>
                  </a:lnTo>
                  <a:lnTo>
                    <a:pt x="300" y="284"/>
                  </a:lnTo>
                  <a:lnTo>
                    <a:pt x="296" y="274"/>
                  </a:lnTo>
                  <a:lnTo>
                    <a:pt x="292" y="268"/>
                  </a:lnTo>
                  <a:lnTo>
                    <a:pt x="286" y="252"/>
                  </a:lnTo>
                  <a:lnTo>
                    <a:pt x="286" y="202"/>
                  </a:lnTo>
                  <a:lnTo>
                    <a:pt x="290" y="178"/>
                  </a:lnTo>
                  <a:lnTo>
                    <a:pt x="292" y="176"/>
                  </a:lnTo>
                  <a:lnTo>
                    <a:pt x="288" y="74"/>
                  </a:lnTo>
                  <a:lnTo>
                    <a:pt x="78" y="0"/>
                  </a:lnTo>
                  <a:lnTo>
                    <a:pt x="0" y="2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42" name="Freeform 406"/>
            <p:cNvSpPr>
              <a:spLocks/>
            </p:cNvSpPr>
            <p:nvPr/>
          </p:nvSpPr>
          <p:spPr bwMode="ltGray">
            <a:xfrm>
              <a:off x="969" y="1923"/>
              <a:ext cx="798" cy="555"/>
            </a:xfrm>
            <a:custGeom>
              <a:avLst/>
              <a:gdLst>
                <a:gd name="T0" fmla="*/ 46 w 871"/>
                <a:gd name="T1" fmla="*/ 31 h 539"/>
                <a:gd name="T2" fmla="*/ 32 w 871"/>
                <a:gd name="T3" fmla="*/ 47 h 539"/>
                <a:gd name="T4" fmla="*/ 23 w 871"/>
                <a:gd name="T5" fmla="*/ 105 h 539"/>
                <a:gd name="T6" fmla="*/ 5 w 871"/>
                <a:gd name="T7" fmla="*/ 206 h 539"/>
                <a:gd name="T8" fmla="*/ 4 w 871"/>
                <a:gd name="T9" fmla="*/ 262 h 539"/>
                <a:gd name="T10" fmla="*/ 9 w 871"/>
                <a:gd name="T11" fmla="*/ 326 h 539"/>
                <a:gd name="T12" fmla="*/ 15 w 871"/>
                <a:gd name="T13" fmla="*/ 376 h 539"/>
                <a:gd name="T14" fmla="*/ 31 w 871"/>
                <a:gd name="T15" fmla="*/ 417 h 539"/>
                <a:gd name="T16" fmla="*/ 42 w 871"/>
                <a:gd name="T17" fmla="*/ 444 h 539"/>
                <a:gd name="T18" fmla="*/ 69 w 871"/>
                <a:gd name="T19" fmla="*/ 444 h 539"/>
                <a:gd name="T20" fmla="*/ 148 w 871"/>
                <a:gd name="T21" fmla="*/ 472 h 539"/>
                <a:gd name="T22" fmla="*/ 163 w 871"/>
                <a:gd name="T23" fmla="*/ 498 h 539"/>
                <a:gd name="T24" fmla="*/ 174 w 871"/>
                <a:gd name="T25" fmla="*/ 532 h 539"/>
                <a:gd name="T26" fmla="*/ 183 w 871"/>
                <a:gd name="T27" fmla="*/ 519 h 539"/>
                <a:gd name="T28" fmla="*/ 192 w 871"/>
                <a:gd name="T29" fmla="*/ 514 h 539"/>
                <a:gd name="T30" fmla="*/ 200 w 871"/>
                <a:gd name="T31" fmla="*/ 528 h 539"/>
                <a:gd name="T32" fmla="*/ 211 w 871"/>
                <a:gd name="T33" fmla="*/ 569 h 539"/>
                <a:gd name="T34" fmla="*/ 220 w 871"/>
                <a:gd name="T35" fmla="*/ 597 h 539"/>
                <a:gd name="T36" fmla="*/ 232 w 871"/>
                <a:gd name="T37" fmla="*/ 599 h 539"/>
                <a:gd name="T38" fmla="*/ 235 w 871"/>
                <a:gd name="T39" fmla="*/ 569 h 539"/>
                <a:gd name="T40" fmla="*/ 259 w 871"/>
                <a:gd name="T41" fmla="*/ 532 h 539"/>
                <a:gd name="T42" fmla="*/ 271 w 871"/>
                <a:gd name="T43" fmla="*/ 521 h 539"/>
                <a:gd name="T44" fmla="*/ 295 w 871"/>
                <a:gd name="T45" fmla="*/ 530 h 539"/>
                <a:gd name="T46" fmla="*/ 298 w 871"/>
                <a:gd name="T47" fmla="*/ 540 h 539"/>
                <a:gd name="T48" fmla="*/ 307 w 871"/>
                <a:gd name="T49" fmla="*/ 540 h 539"/>
                <a:gd name="T50" fmla="*/ 308 w 871"/>
                <a:gd name="T51" fmla="*/ 519 h 539"/>
                <a:gd name="T52" fmla="*/ 325 w 871"/>
                <a:gd name="T53" fmla="*/ 502 h 539"/>
                <a:gd name="T54" fmla="*/ 343 w 871"/>
                <a:gd name="T55" fmla="*/ 509 h 539"/>
                <a:gd name="T56" fmla="*/ 354 w 871"/>
                <a:gd name="T57" fmla="*/ 528 h 539"/>
                <a:gd name="T58" fmla="*/ 365 w 871"/>
                <a:gd name="T59" fmla="*/ 519 h 539"/>
                <a:gd name="T60" fmla="*/ 378 w 871"/>
                <a:gd name="T61" fmla="*/ 546 h 539"/>
                <a:gd name="T62" fmla="*/ 376 w 871"/>
                <a:gd name="T63" fmla="*/ 581 h 539"/>
                <a:gd name="T64" fmla="*/ 382 w 871"/>
                <a:gd name="T65" fmla="*/ 603 h 539"/>
                <a:gd name="T66" fmla="*/ 397 w 871"/>
                <a:gd name="T67" fmla="*/ 622 h 539"/>
                <a:gd name="T68" fmla="*/ 399 w 871"/>
                <a:gd name="T69" fmla="*/ 577 h 539"/>
                <a:gd name="T70" fmla="*/ 398 w 871"/>
                <a:gd name="T71" fmla="*/ 551 h 539"/>
                <a:gd name="T72" fmla="*/ 397 w 871"/>
                <a:gd name="T73" fmla="*/ 516 h 539"/>
                <a:gd name="T74" fmla="*/ 394 w 871"/>
                <a:gd name="T75" fmla="*/ 500 h 539"/>
                <a:gd name="T76" fmla="*/ 405 w 871"/>
                <a:gd name="T77" fmla="*/ 472 h 539"/>
                <a:gd name="T78" fmla="*/ 415 w 871"/>
                <a:gd name="T79" fmla="*/ 463 h 539"/>
                <a:gd name="T80" fmla="*/ 426 w 871"/>
                <a:gd name="T81" fmla="*/ 438 h 539"/>
                <a:gd name="T82" fmla="*/ 444 w 871"/>
                <a:gd name="T83" fmla="*/ 419 h 539"/>
                <a:gd name="T84" fmla="*/ 454 w 871"/>
                <a:gd name="T85" fmla="*/ 421 h 539"/>
                <a:gd name="T86" fmla="*/ 459 w 871"/>
                <a:gd name="T87" fmla="*/ 405 h 539"/>
                <a:gd name="T88" fmla="*/ 458 w 871"/>
                <a:gd name="T89" fmla="*/ 370 h 539"/>
                <a:gd name="T90" fmla="*/ 479 w 871"/>
                <a:gd name="T91" fmla="*/ 321 h 539"/>
                <a:gd name="T92" fmla="*/ 491 w 871"/>
                <a:gd name="T93" fmla="*/ 282 h 539"/>
                <a:gd name="T94" fmla="*/ 508 w 871"/>
                <a:gd name="T95" fmla="*/ 275 h 539"/>
                <a:gd name="T96" fmla="*/ 525 w 871"/>
                <a:gd name="T97" fmla="*/ 262 h 539"/>
                <a:gd name="T98" fmla="*/ 536 w 871"/>
                <a:gd name="T99" fmla="*/ 213 h 539"/>
                <a:gd name="T100" fmla="*/ 562 w 871"/>
                <a:gd name="T101" fmla="*/ 185 h 539"/>
                <a:gd name="T102" fmla="*/ 535 w 871"/>
                <a:gd name="T103" fmla="*/ 89 h 539"/>
                <a:gd name="T104" fmla="*/ 58 w 871"/>
                <a:gd name="T105" fmla="*/ 0 h 53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71"/>
                <a:gd name="T160" fmla="*/ 0 h 539"/>
                <a:gd name="T161" fmla="*/ 871 w 871"/>
                <a:gd name="T162" fmla="*/ 539 h 53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71" h="539">
                  <a:moveTo>
                    <a:pt x="72" y="10"/>
                  </a:moveTo>
                  <a:lnTo>
                    <a:pt x="72" y="26"/>
                  </a:lnTo>
                  <a:lnTo>
                    <a:pt x="50" y="28"/>
                  </a:lnTo>
                  <a:lnTo>
                    <a:pt x="50" y="42"/>
                  </a:lnTo>
                  <a:lnTo>
                    <a:pt x="44" y="66"/>
                  </a:lnTo>
                  <a:lnTo>
                    <a:pt x="36" y="90"/>
                  </a:lnTo>
                  <a:lnTo>
                    <a:pt x="10" y="150"/>
                  </a:lnTo>
                  <a:lnTo>
                    <a:pt x="10" y="178"/>
                  </a:lnTo>
                  <a:lnTo>
                    <a:pt x="0" y="202"/>
                  </a:lnTo>
                  <a:lnTo>
                    <a:pt x="4" y="226"/>
                  </a:lnTo>
                  <a:lnTo>
                    <a:pt x="2" y="246"/>
                  </a:lnTo>
                  <a:lnTo>
                    <a:pt x="14" y="282"/>
                  </a:lnTo>
                  <a:lnTo>
                    <a:pt x="16" y="300"/>
                  </a:lnTo>
                  <a:lnTo>
                    <a:pt x="24" y="324"/>
                  </a:lnTo>
                  <a:lnTo>
                    <a:pt x="32" y="340"/>
                  </a:lnTo>
                  <a:lnTo>
                    <a:pt x="48" y="360"/>
                  </a:lnTo>
                  <a:lnTo>
                    <a:pt x="64" y="378"/>
                  </a:lnTo>
                  <a:lnTo>
                    <a:pt x="66" y="384"/>
                  </a:lnTo>
                  <a:lnTo>
                    <a:pt x="84" y="386"/>
                  </a:lnTo>
                  <a:lnTo>
                    <a:pt x="106" y="384"/>
                  </a:lnTo>
                  <a:lnTo>
                    <a:pt x="156" y="412"/>
                  </a:lnTo>
                  <a:lnTo>
                    <a:pt x="230" y="408"/>
                  </a:lnTo>
                  <a:lnTo>
                    <a:pt x="242" y="420"/>
                  </a:lnTo>
                  <a:lnTo>
                    <a:pt x="252" y="430"/>
                  </a:lnTo>
                  <a:lnTo>
                    <a:pt x="252" y="444"/>
                  </a:lnTo>
                  <a:lnTo>
                    <a:pt x="270" y="460"/>
                  </a:lnTo>
                  <a:lnTo>
                    <a:pt x="276" y="460"/>
                  </a:lnTo>
                  <a:lnTo>
                    <a:pt x="284" y="448"/>
                  </a:lnTo>
                  <a:lnTo>
                    <a:pt x="288" y="444"/>
                  </a:lnTo>
                  <a:lnTo>
                    <a:pt x="298" y="444"/>
                  </a:lnTo>
                  <a:lnTo>
                    <a:pt x="304" y="452"/>
                  </a:lnTo>
                  <a:lnTo>
                    <a:pt x="310" y="456"/>
                  </a:lnTo>
                  <a:lnTo>
                    <a:pt x="316" y="476"/>
                  </a:lnTo>
                  <a:lnTo>
                    <a:pt x="326" y="492"/>
                  </a:lnTo>
                  <a:lnTo>
                    <a:pt x="326" y="510"/>
                  </a:lnTo>
                  <a:lnTo>
                    <a:pt x="340" y="516"/>
                  </a:lnTo>
                  <a:lnTo>
                    <a:pt x="356" y="526"/>
                  </a:lnTo>
                  <a:lnTo>
                    <a:pt x="358" y="518"/>
                  </a:lnTo>
                  <a:lnTo>
                    <a:pt x="356" y="512"/>
                  </a:lnTo>
                  <a:lnTo>
                    <a:pt x="364" y="492"/>
                  </a:lnTo>
                  <a:lnTo>
                    <a:pt x="372" y="482"/>
                  </a:lnTo>
                  <a:lnTo>
                    <a:pt x="402" y="460"/>
                  </a:lnTo>
                  <a:lnTo>
                    <a:pt x="408" y="460"/>
                  </a:lnTo>
                  <a:lnTo>
                    <a:pt x="420" y="450"/>
                  </a:lnTo>
                  <a:lnTo>
                    <a:pt x="444" y="450"/>
                  </a:lnTo>
                  <a:lnTo>
                    <a:pt x="456" y="458"/>
                  </a:lnTo>
                  <a:lnTo>
                    <a:pt x="456" y="466"/>
                  </a:lnTo>
                  <a:lnTo>
                    <a:pt x="462" y="466"/>
                  </a:lnTo>
                  <a:lnTo>
                    <a:pt x="464" y="464"/>
                  </a:lnTo>
                  <a:lnTo>
                    <a:pt x="476" y="466"/>
                  </a:lnTo>
                  <a:lnTo>
                    <a:pt x="478" y="456"/>
                  </a:lnTo>
                  <a:lnTo>
                    <a:pt x="478" y="448"/>
                  </a:lnTo>
                  <a:lnTo>
                    <a:pt x="490" y="436"/>
                  </a:lnTo>
                  <a:lnTo>
                    <a:pt x="504" y="434"/>
                  </a:lnTo>
                  <a:lnTo>
                    <a:pt x="516" y="440"/>
                  </a:lnTo>
                  <a:lnTo>
                    <a:pt x="530" y="440"/>
                  </a:lnTo>
                  <a:lnTo>
                    <a:pt x="540" y="444"/>
                  </a:lnTo>
                  <a:lnTo>
                    <a:pt x="548" y="456"/>
                  </a:lnTo>
                  <a:lnTo>
                    <a:pt x="558" y="450"/>
                  </a:lnTo>
                  <a:lnTo>
                    <a:pt x="564" y="448"/>
                  </a:lnTo>
                  <a:lnTo>
                    <a:pt x="578" y="466"/>
                  </a:lnTo>
                  <a:lnTo>
                    <a:pt x="586" y="472"/>
                  </a:lnTo>
                  <a:lnTo>
                    <a:pt x="584" y="486"/>
                  </a:lnTo>
                  <a:lnTo>
                    <a:pt x="582" y="502"/>
                  </a:lnTo>
                  <a:lnTo>
                    <a:pt x="590" y="508"/>
                  </a:lnTo>
                  <a:lnTo>
                    <a:pt x="592" y="522"/>
                  </a:lnTo>
                  <a:lnTo>
                    <a:pt x="602" y="536"/>
                  </a:lnTo>
                  <a:lnTo>
                    <a:pt x="614" y="538"/>
                  </a:lnTo>
                  <a:lnTo>
                    <a:pt x="622" y="512"/>
                  </a:lnTo>
                  <a:lnTo>
                    <a:pt x="618" y="498"/>
                  </a:lnTo>
                  <a:lnTo>
                    <a:pt x="616" y="488"/>
                  </a:lnTo>
                  <a:lnTo>
                    <a:pt x="616" y="476"/>
                  </a:lnTo>
                  <a:lnTo>
                    <a:pt x="614" y="466"/>
                  </a:lnTo>
                  <a:lnTo>
                    <a:pt x="614" y="446"/>
                  </a:lnTo>
                  <a:lnTo>
                    <a:pt x="610" y="440"/>
                  </a:lnTo>
                  <a:lnTo>
                    <a:pt x="610" y="432"/>
                  </a:lnTo>
                  <a:lnTo>
                    <a:pt x="616" y="418"/>
                  </a:lnTo>
                  <a:lnTo>
                    <a:pt x="626" y="408"/>
                  </a:lnTo>
                  <a:lnTo>
                    <a:pt x="634" y="402"/>
                  </a:lnTo>
                  <a:lnTo>
                    <a:pt x="642" y="400"/>
                  </a:lnTo>
                  <a:lnTo>
                    <a:pt x="650" y="398"/>
                  </a:lnTo>
                  <a:lnTo>
                    <a:pt x="660" y="378"/>
                  </a:lnTo>
                  <a:lnTo>
                    <a:pt x="674" y="378"/>
                  </a:lnTo>
                  <a:lnTo>
                    <a:pt x="688" y="362"/>
                  </a:lnTo>
                  <a:lnTo>
                    <a:pt x="696" y="366"/>
                  </a:lnTo>
                  <a:lnTo>
                    <a:pt x="704" y="364"/>
                  </a:lnTo>
                  <a:lnTo>
                    <a:pt x="708" y="358"/>
                  </a:lnTo>
                  <a:lnTo>
                    <a:pt x="712" y="350"/>
                  </a:lnTo>
                  <a:lnTo>
                    <a:pt x="712" y="330"/>
                  </a:lnTo>
                  <a:lnTo>
                    <a:pt x="710" y="320"/>
                  </a:lnTo>
                  <a:lnTo>
                    <a:pt x="734" y="288"/>
                  </a:lnTo>
                  <a:lnTo>
                    <a:pt x="742" y="278"/>
                  </a:lnTo>
                  <a:lnTo>
                    <a:pt x="754" y="254"/>
                  </a:lnTo>
                  <a:lnTo>
                    <a:pt x="762" y="244"/>
                  </a:lnTo>
                  <a:lnTo>
                    <a:pt x="792" y="248"/>
                  </a:lnTo>
                  <a:lnTo>
                    <a:pt x="786" y="238"/>
                  </a:lnTo>
                  <a:lnTo>
                    <a:pt x="794" y="230"/>
                  </a:lnTo>
                  <a:lnTo>
                    <a:pt x="812" y="226"/>
                  </a:lnTo>
                  <a:lnTo>
                    <a:pt x="806" y="202"/>
                  </a:lnTo>
                  <a:lnTo>
                    <a:pt x="830" y="184"/>
                  </a:lnTo>
                  <a:lnTo>
                    <a:pt x="854" y="174"/>
                  </a:lnTo>
                  <a:lnTo>
                    <a:pt x="870" y="160"/>
                  </a:lnTo>
                  <a:lnTo>
                    <a:pt x="864" y="100"/>
                  </a:lnTo>
                  <a:lnTo>
                    <a:pt x="828" y="78"/>
                  </a:lnTo>
                  <a:lnTo>
                    <a:pt x="434" y="6"/>
                  </a:lnTo>
                  <a:lnTo>
                    <a:pt x="90" y="0"/>
                  </a:lnTo>
                  <a:lnTo>
                    <a:pt x="72"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43" name="Freeform 407"/>
            <p:cNvSpPr>
              <a:spLocks/>
            </p:cNvSpPr>
            <p:nvPr/>
          </p:nvSpPr>
          <p:spPr bwMode="ltGray">
            <a:xfrm>
              <a:off x="1869" y="1958"/>
              <a:ext cx="76" cy="105"/>
            </a:xfrm>
            <a:custGeom>
              <a:avLst/>
              <a:gdLst>
                <a:gd name="T0" fmla="*/ 34 w 83"/>
                <a:gd name="T1" fmla="*/ 0 h 101"/>
                <a:gd name="T2" fmla="*/ 26 w 83"/>
                <a:gd name="T3" fmla="*/ 4 h 101"/>
                <a:gd name="T4" fmla="*/ 23 w 83"/>
                <a:gd name="T5" fmla="*/ 21 h 101"/>
                <a:gd name="T6" fmla="*/ 18 w 83"/>
                <a:gd name="T7" fmla="*/ 29 h 101"/>
                <a:gd name="T8" fmla="*/ 15 w 83"/>
                <a:gd name="T9" fmla="*/ 44 h 101"/>
                <a:gd name="T10" fmla="*/ 12 w 83"/>
                <a:gd name="T11" fmla="*/ 52 h 101"/>
                <a:gd name="T12" fmla="*/ 13 w 83"/>
                <a:gd name="T13" fmla="*/ 58 h 101"/>
                <a:gd name="T14" fmla="*/ 16 w 83"/>
                <a:gd name="T15" fmla="*/ 60 h 101"/>
                <a:gd name="T16" fmla="*/ 14 w 83"/>
                <a:gd name="T17" fmla="*/ 67 h 101"/>
                <a:gd name="T18" fmla="*/ 11 w 83"/>
                <a:gd name="T19" fmla="*/ 67 h 101"/>
                <a:gd name="T20" fmla="*/ 0 w 83"/>
                <a:gd name="T21" fmla="*/ 91 h 101"/>
                <a:gd name="T22" fmla="*/ 5 w 83"/>
                <a:gd name="T23" fmla="*/ 91 h 101"/>
                <a:gd name="T24" fmla="*/ 5 w 83"/>
                <a:gd name="T25" fmla="*/ 87 h 101"/>
                <a:gd name="T26" fmla="*/ 9 w 83"/>
                <a:gd name="T27" fmla="*/ 91 h 101"/>
                <a:gd name="T28" fmla="*/ 21 w 83"/>
                <a:gd name="T29" fmla="*/ 91 h 101"/>
                <a:gd name="T30" fmla="*/ 22 w 83"/>
                <a:gd name="T31" fmla="*/ 91 h 101"/>
                <a:gd name="T32" fmla="*/ 26 w 83"/>
                <a:gd name="T33" fmla="*/ 87 h 101"/>
                <a:gd name="T34" fmla="*/ 27 w 83"/>
                <a:gd name="T35" fmla="*/ 97 h 101"/>
                <a:gd name="T36" fmla="*/ 29 w 83"/>
                <a:gd name="T37" fmla="*/ 97 h 101"/>
                <a:gd name="T38" fmla="*/ 32 w 83"/>
                <a:gd name="T39" fmla="*/ 91 h 101"/>
                <a:gd name="T40" fmla="*/ 35 w 83"/>
                <a:gd name="T41" fmla="*/ 97 h 101"/>
                <a:gd name="T42" fmla="*/ 27 w 83"/>
                <a:gd name="T43" fmla="*/ 110 h 101"/>
                <a:gd name="T44" fmla="*/ 28 w 83"/>
                <a:gd name="T45" fmla="*/ 114 h 101"/>
                <a:gd name="T46" fmla="*/ 32 w 83"/>
                <a:gd name="T47" fmla="*/ 110 h 101"/>
                <a:gd name="T48" fmla="*/ 41 w 83"/>
                <a:gd name="T49" fmla="*/ 97 h 101"/>
                <a:gd name="T50" fmla="*/ 44 w 83"/>
                <a:gd name="T51" fmla="*/ 97 h 101"/>
                <a:gd name="T52" fmla="*/ 44 w 83"/>
                <a:gd name="T53" fmla="*/ 105 h 101"/>
                <a:gd name="T54" fmla="*/ 42 w 83"/>
                <a:gd name="T55" fmla="*/ 112 h 101"/>
                <a:gd name="T56" fmla="*/ 44 w 83"/>
                <a:gd name="T57" fmla="*/ 116 h 101"/>
                <a:gd name="T58" fmla="*/ 46 w 83"/>
                <a:gd name="T59" fmla="*/ 110 h 101"/>
                <a:gd name="T60" fmla="*/ 46 w 83"/>
                <a:gd name="T61" fmla="*/ 119 h 101"/>
                <a:gd name="T62" fmla="*/ 51 w 83"/>
                <a:gd name="T63" fmla="*/ 121 h 101"/>
                <a:gd name="T64" fmla="*/ 53 w 83"/>
                <a:gd name="T65" fmla="*/ 114 h 101"/>
                <a:gd name="T66" fmla="*/ 53 w 83"/>
                <a:gd name="T67" fmla="*/ 102 h 101"/>
                <a:gd name="T68" fmla="*/ 53 w 83"/>
                <a:gd name="T69" fmla="*/ 94 h 101"/>
                <a:gd name="T70" fmla="*/ 53 w 83"/>
                <a:gd name="T71" fmla="*/ 89 h 101"/>
                <a:gd name="T72" fmla="*/ 48 w 83"/>
                <a:gd name="T73" fmla="*/ 91 h 101"/>
                <a:gd name="T74" fmla="*/ 49 w 83"/>
                <a:gd name="T75" fmla="*/ 99 h 101"/>
                <a:gd name="T76" fmla="*/ 44 w 83"/>
                <a:gd name="T77" fmla="*/ 89 h 101"/>
                <a:gd name="T78" fmla="*/ 45 w 83"/>
                <a:gd name="T79" fmla="*/ 83 h 101"/>
                <a:gd name="T80" fmla="*/ 46 w 83"/>
                <a:gd name="T81" fmla="*/ 67 h 101"/>
                <a:gd name="T82" fmla="*/ 51 w 83"/>
                <a:gd name="T83" fmla="*/ 58 h 101"/>
                <a:gd name="T84" fmla="*/ 50 w 83"/>
                <a:gd name="T85" fmla="*/ 50 h 101"/>
                <a:gd name="T86" fmla="*/ 44 w 83"/>
                <a:gd name="T87" fmla="*/ 52 h 101"/>
                <a:gd name="T88" fmla="*/ 41 w 83"/>
                <a:gd name="T89" fmla="*/ 58 h 101"/>
                <a:gd name="T90" fmla="*/ 38 w 83"/>
                <a:gd name="T91" fmla="*/ 60 h 101"/>
                <a:gd name="T92" fmla="*/ 34 w 83"/>
                <a:gd name="T93" fmla="*/ 58 h 101"/>
                <a:gd name="T94" fmla="*/ 29 w 83"/>
                <a:gd name="T95" fmla="*/ 48 h 101"/>
                <a:gd name="T96" fmla="*/ 36 w 83"/>
                <a:gd name="T97" fmla="*/ 35 h 101"/>
                <a:gd name="T98" fmla="*/ 29 w 83"/>
                <a:gd name="T99" fmla="*/ 31 h 101"/>
                <a:gd name="T100" fmla="*/ 25 w 83"/>
                <a:gd name="T101" fmla="*/ 40 h 101"/>
                <a:gd name="T102" fmla="*/ 25 w 83"/>
                <a:gd name="T103" fmla="*/ 35 h 101"/>
                <a:gd name="T104" fmla="*/ 31 w 83"/>
                <a:gd name="T105" fmla="*/ 21 h 101"/>
                <a:gd name="T106" fmla="*/ 29 w 83"/>
                <a:gd name="T107" fmla="*/ 10 h 101"/>
                <a:gd name="T108" fmla="*/ 31 w 83"/>
                <a:gd name="T109" fmla="*/ 8 h 101"/>
                <a:gd name="T110" fmla="*/ 35 w 83"/>
                <a:gd name="T111" fmla="*/ 10 h 101"/>
                <a:gd name="T112" fmla="*/ 36 w 83"/>
                <a:gd name="T113" fmla="*/ 8 h 101"/>
                <a:gd name="T114" fmla="*/ 34 w 83"/>
                <a:gd name="T115" fmla="*/ 0 h 1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3"/>
                <a:gd name="T175" fmla="*/ 0 h 101"/>
                <a:gd name="T176" fmla="*/ 83 w 83"/>
                <a:gd name="T177" fmla="*/ 101 h 10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3" h="101">
                  <a:moveTo>
                    <a:pt x="52" y="0"/>
                  </a:moveTo>
                  <a:lnTo>
                    <a:pt x="40" y="4"/>
                  </a:lnTo>
                  <a:lnTo>
                    <a:pt x="36" y="16"/>
                  </a:lnTo>
                  <a:lnTo>
                    <a:pt x="28" y="24"/>
                  </a:lnTo>
                  <a:lnTo>
                    <a:pt x="24" y="36"/>
                  </a:lnTo>
                  <a:lnTo>
                    <a:pt x="18" y="42"/>
                  </a:lnTo>
                  <a:lnTo>
                    <a:pt x="20" y="48"/>
                  </a:lnTo>
                  <a:lnTo>
                    <a:pt x="26" y="50"/>
                  </a:lnTo>
                  <a:lnTo>
                    <a:pt x="22" y="56"/>
                  </a:lnTo>
                  <a:lnTo>
                    <a:pt x="16" y="56"/>
                  </a:lnTo>
                  <a:lnTo>
                    <a:pt x="0" y="76"/>
                  </a:lnTo>
                  <a:lnTo>
                    <a:pt x="6" y="76"/>
                  </a:lnTo>
                  <a:lnTo>
                    <a:pt x="8" y="72"/>
                  </a:lnTo>
                  <a:lnTo>
                    <a:pt x="14" y="76"/>
                  </a:lnTo>
                  <a:lnTo>
                    <a:pt x="32" y="76"/>
                  </a:lnTo>
                  <a:lnTo>
                    <a:pt x="34" y="76"/>
                  </a:lnTo>
                  <a:lnTo>
                    <a:pt x="40" y="72"/>
                  </a:lnTo>
                  <a:lnTo>
                    <a:pt x="42" y="80"/>
                  </a:lnTo>
                  <a:lnTo>
                    <a:pt x="46" y="80"/>
                  </a:lnTo>
                  <a:lnTo>
                    <a:pt x="50" y="76"/>
                  </a:lnTo>
                  <a:lnTo>
                    <a:pt x="54" y="80"/>
                  </a:lnTo>
                  <a:lnTo>
                    <a:pt x="42" y="90"/>
                  </a:lnTo>
                  <a:lnTo>
                    <a:pt x="44" y="94"/>
                  </a:lnTo>
                  <a:lnTo>
                    <a:pt x="50" y="90"/>
                  </a:lnTo>
                  <a:lnTo>
                    <a:pt x="64" y="80"/>
                  </a:lnTo>
                  <a:lnTo>
                    <a:pt x="68" y="80"/>
                  </a:lnTo>
                  <a:lnTo>
                    <a:pt x="68" y="86"/>
                  </a:lnTo>
                  <a:lnTo>
                    <a:pt x="66" y="92"/>
                  </a:lnTo>
                  <a:lnTo>
                    <a:pt x="68" y="96"/>
                  </a:lnTo>
                  <a:lnTo>
                    <a:pt x="72" y="90"/>
                  </a:lnTo>
                  <a:lnTo>
                    <a:pt x="72" y="98"/>
                  </a:lnTo>
                  <a:lnTo>
                    <a:pt x="80" y="100"/>
                  </a:lnTo>
                  <a:lnTo>
                    <a:pt x="82" y="94"/>
                  </a:lnTo>
                  <a:lnTo>
                    <a:pt x="82" y="84"/>
                  </a:lnTo>
                  <a:lnTo>
                    <a:pt x="82" y="78"/>
                  </a:lnTo>
                  <a:lnTo>
                    <a:pt x="82" y="74"/>
                  </a:lnTo>
                  <a:lnTo>
                    <a:pt x="74" y="76"/>
                  </a:lnTo>
                  <a:lnTo>
                    <a:pt x="76" y="82"/>
                  </a:lnTo>
                  <a:lnTo>
                    <a:pt x="68" y="74"/>
                  </a:lnTo>
                  <a:lnTo>
                    <a:pt x="70" y="68"/>
                  </a:lnTo>
                  <a:lnTo>
                    <a:pt x="72" y="56"/>
                  </a:lnTo>
                  <a:lnTo>
                    <a:pt x="80" y="48"/>
                  </a:lnTo>
                  <a:lnTo>
                    <a:pt x="78" y="40"/>
                  </a:lnTo>
                  <a:lnTo>
                    <a:pt x="68" y="42"/>
                  </a:lnTo>
                  <a:lnTo>
                    <a:pt x="64" y="48"/>
                  </a:lnTo>
                  <a:lnTo>
                    <a:pt x="60" y="50"/>
                  </a:lnTo>
                  <a:lnTo>
                    <a:pt x="52" y="48"/>
                  </a:lnTo>
                  <a:lnTo>
                    <a:pt x="46" y="38"/>
                  </a:lnTo>
                  <a:lnTo>
                    <a:pt x="56" y="30"/>
                  </a:lnTo>
                  <a:lnTo>
                    <a:pt x="46" y="26"/>
                  </a:lnTo>
                  <a:lnTo>
                    <a:pt x="38" y="34"/>
                  </a:lnTo>
                  <a:lnTo>
                    <a:pt x="38" y="30"/>
                  </a:lnTo>
                  <a:lnTo>
                    <a:pt x="48" y="16"/>
                  </a:lnTo>
                  <a:lnTo>
                    <a:pt x="46" y="10"/>
                  </a:lnTo>
                  <a:lnTo>
                    <a:pt x="48" y="8"/>
                  </a:lnTo>
                  <a:lnTo>
                    <a:pt x="54" y="10"/>
                  </a:lnTo>
                  <a:lnTo>
                    <a:pt x="56" y="8"/>
                  </a:lnTo>
                  <a:lnTo>
                    <a:pt x="5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44" name="Freeform 408"/>
            <p:cNvSpPr>
              <a:spLocks/>
            </p:cNvSpPr>
            <p:nvPr/>
          </p:nvSpPr>
          <p:spPr bwMode="ltGray">
            <a:xfrm>
              <a:off x="1587" y="2805"/>
              <a:ext cx="653" cy="716"/>
            </a:xfrm>
            <a:custGeom>
              <a:avLst/>
              <a:gdLst>
                <a:gd name="T0" fmla="*/ 271 w 713"/>
                <a:gd name="T1" fmla="*/ 796 h 695"/>
                <a:gd name="T2" fmla="*/ 264 w 713"/>
                <a:gd name="T3" fmla="*/ 771 h 695"/>
                <a:gd name="T4" fmla="*/ 257 w 713"/>
                <a:gd name="T5" fmla="*/ 761 h 695"/>
                <a:gd name="T6" fmla="*/ 246 w 713"/>
                <a:gd name="T7" fmla="*/ 747 h 695"/>
                <a:gd name="T8" fmla="*/ 234 w 713"/>
                <a:gd name="T9" fmla="*/ 736 h 695"/>
                <a:gd name="T10" fmla="*/ 231 w 713"/>
                <a:gd name="T11" fmla="*/ 729 h 695"/>
                <a:gd name="T12" fmla="*/ 233 w 713"/>
                <a:gd name="T13" fmla="*/ 708 h 695"/>
                <a:gd name="T14" fmla="*/ 237 w 713"/>
                <a:gd name="T15" fmla="*/ 692 h 695"/>
                <a:gd name="T16" fmla="*/ 242 w 713"/>
                <a:gd name="T17" fmla="*/ 684 h 695"/>
                <a:gd name="T18" fmla="*/ 262 w 713"/>
                <a:gd name="T19" fmla="*/ 666 h 695"/>
                <a:gd name="T20" fmla="*/ 245 w 713"/>
                <a:gd name="T21" fmla="*/ 624 h 695"/>
                <a:gd name="T22" fmla="*/ 130 w 713"/>
                <a:gd name="T23" fmla="*/ 393 h 695"/>
                <a:gd name="T24" fmla="*/ 0 w 713"/>
                <a:gd name="T25" fmla="*/ 253 h 695"/>
                <a:gd name="T26" fmla="*/ 141 w 713"/>
                <a:gd name="T27" fmla="*/ 0 h 695"/>
                <a:gd name="T28" fmla="*/ 276 w 713"/>
                <a:gd name="T29" fmla="*/ 35 h 695"/>
                <a:gd name="T30" fmla="*/ 279 w 713"/>
                <a:gd name="T31" fmla="*/ 66 h 695"/>
                <a:gd name="T32" fmla="*/ 288 w 713"/>
                <a:gd name="T33" fmla="*/ 80 h 695"/>
                <a:gd name="T34" fmla="*/ 299 w 713"/>
                <a:gd name="T35" fmla="*/ 117 h 695"/>
                <a:gd name="T36" fmla="*/ 306 w 713"/>
                <a:gd name="T37" fmla="*/ 133 h 695"/>
                <a:gd name="T38" fmla="*/ 324 w 713"/>
                <a:gd name="T39" fmla="*/ 133 h 695"/>
                <a:gd name="T40" fmla="*/ 343 w 713"/>
                <a:gd name="T41" fmla="*/ 144 h 695"/>
                <a:gd name="T42" fmla="*/ 354 w 713"/>
                <a:gd name="T43" fmla="*/ 167 h 695"/>
                <a:gd name="T44" fmla="*/ 375 w 713"/>
                <a:gd name="T45" fmla="*/ 170 h 695"/>
                <a:gd name="T46" fmla="*/ 415 w 713"/>
                <a:gd name="T47" fmla="*/ 185 h 695"/>
                <a:gd name="T48" fmla="*/ 439 w 713"/>
                <a:gd name="T49" fmla="*/ 216 h 695"/>
                <a:gd name="T50" fmla="*/ 447 w 713"/>
                <a:gd name="T51" fmla="*/ 216 h 695"/>
                <a:gd name="T52" fmla="*/ 455 w 713"/>
                <a:gd name="T53" fmla="*/ 241 h 695"/>
                <a:gd name="T54" fmla="*/ 459 w 713"/>
                <a:gd name="T55" fmla="*/ 276 h 695"/>
                <a:gd name="T56" fmla="*/ 450 w 713"/>
                <a:gd name="T57" fmla="*/ 302 h 695"/>
                <a:gd name="T58" fmla="*/ 430 w 713"/>
                <a:gd name="T59" fmla="*/ 343 h 695"/>
                <a:gd name="T60" fmla="*/ 417 w 713"/>
                <a:gd name="T61" fmla="*/ 372 h 695"/>
                <a:gd name="T62" fmla="*/ 414 w 713"/>
                <a:gd name="T63" fmla="*/ 397 h 695"/>
                <a:gd name="T64" fmla="*/ 415 w 713"/>
                <a:gd name="T65" fmla="*/ 424 h 695"/>
                <a:gd name="T66" fmla="*/ 413 w 713"/>
                <a:gd name="T67" fmla="*/ 467 h 695"/>
                <a:gd name="T68" fmla="*/ 406 w 713"/>
                <a:gd name="T69" fmla="*/ 495 h 695"/>
                <a:gd name="T70" fmla="*/ 397 w 713"/>
                <a:gd name="T71" fmla="*/ 536 h 695"/>
                <a:gd name="T72" fmla="*/ 386 w 713"/>
                <a:gd name="T73" fmla="*/ 575 h 695"/>
                <a:gd name="T74" fmla="*/ 358 w 713"/>
                <a:gd name="T75" fmla="*/ 575 h 695"/>
                <a:gd name="T76" fmla="*/ 356 w 713"/>
                <a:gd name="T77" fmla="*/ 581 h 695"/>
                <a:gd name="T78" fmla="*/ 341 w 713"/>
                <a:gd name="T79" fmla="*/ 591 h 695"/>
                <a:gd name="T80" fmla="*/ 317 w 713"/>
                <a:gd name="T81" fmla="*/ 630 h 695"/>
                <a:gd name="T82" fmla="*/ 314 w 713"/>
                <a:gd name="T83" fmla="*/ 645 h 695"/>
                <a:gd name="T84" fmla="*/ 315 w 713"/>
                <a:gd name="T85" fmla="*/ 692 h 695"/>
                <a:gd name="T86" fmla="*/ 297 w 713"/>
                <a:gd name="T87" fmla="*/ 729 h 695"/>
                <a:gd name="T88" fmla="*/ 291 w 713"/>
                <a:gd name="T89" fmla="*/ 738 h 695"/>
                <a:gd name="T90" fmla="*/ 288 w 713"/>
                <a:gd name="T91" fmla="*/ 759 h 695"/>
                <a:gd name="T92" fmla="*/ 280 w 713"/>
                <a:gd name="T93" fmla="*/ 763 h 695"/>
                <a:gd name="T94" fmla="*/ 279 w 713"/>
                <a:gd name="T95" fmla="*/ 796 h 6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13"/>
                <a:gd name="T145" fmla="*/ 0 h 695"/>
                <a:gd name="T146" fmla="*/ 713 w 713"/>
                <a:gd name="T147" fmla="*/ 695 h 6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13" h="695">
                  <a:moveTo>
                    <a:pt x="428" y="694"/>
                  </a:moveTo>
                  <a:lnTo>
                    <a:pt x="420" y="686"/>
                  </a:lnTo>
                  <a:lnTo>
                    <a:pt x="422" y="680"/>
                  </a:lnTo>
                  <a:lnTo>
                    <a:pt x="408" y="664"/>
                  </a:lnTo>
                  <a:lnTo>
                    <a:pt x="404" y="664"/>
                  </a:lnTo>
                  <a:lnTo>
                    <a:pt x="400" y="656"/>
                  </a:lnTo>
                  <a:lnTo>
                    <a:pt x="392" y="654"/>
                  </a:lnTo>
                  <a:lnTo>
                    <a:pt x="382" y="644"/>
                  </a:lnTo>
                  <a:lnTo>
                    <a:pt x="380" y="648"/>
                  </a:lnTo>
                  <a:lnTo>
                    <a:pt x="364" y="634"/>
                  </a:lnTo>
                  <a:lnTo>
                    <a:pt x="364" y="630"/>
                  </a:lnTo>
                  <a:lnTo>
                    <a:pt x="358" y="628"/>
                  </a:lnTo>
                  <a:lnTo>
                    <a:pt x="346" y="630"/>
                  </a:lnTo>
                  <a:lnTo>
                    <a:pt x="360" y="610"/>
                  </a:lnTo>
                  <a:lnTo>
                    <a:pt x="362" y="602"/>
                  </a:lnTo>
                  <a:lnTo>
                    <a:pt x="368" y="596"/>
                  </a:lnTo>
                  <a:lnTo>
                    <a:pt x="376" y="598"/>
                  </a:lnTo>
                  <a:lnTo>
                    <a:pt x="376" y="590"/>
                  </a:lnTo>
                  <a:lnTo>
                    <a:pt x="400" y="574"/>
                  </a:lnTo>
                  <a:lnTo>
                    <a:pt x="406" y="574"/>
                  </a:lnTo>
                  <a:lnTo>
                    <a:pt x="406" y="548"/>
                  </a:lnTo>
                  <a:lnTo>
                    <a:pt x="380" y="538"/>
                  </a:lnTo>
                  <a:lnTo>
                    <a:pt x="280" y="442"/>
                  </a:lnTo>
                  <a:lnTo>
                    <a:pt x="202" y="338"/>
                  </a:lnTo>
                  <a:lnTo>
                    <a:pt x="94" y="328"/>
                  </a:lnTo>
                  <a:lnTo>
                    <a:pt x="0" y="218"/>
                  </a:lnTo>
                  <a:lnTo>
                    <a:pt x="100" y="48"/>
                  </a:lnTo>
                  <a:lnTo>
                    <a:pt x="218" y="0"/>
                  </a:lnTo>
                  <a:lnTo>
                    <a:pt x="420" y="26"/>
                  </a:lnTo>
                  <a:lnTo>
                    <a:pt x="428" y="30"/>
                  </a:lnTo>
                  <a:lnTo>
                    <a:pt x="430" y="42"/>
                  </a:lnTo>
                  <a:lnTo>
                    <a:pt x="434" y="56"/>
                  </a:lnTo>
                  <a:lnTo>
                    <a:pt x="440" y="66"/>
                  </a:lnTo>
                  <a:lnTo>
                    <a:pt x="448" y="70"/>
                  </a:lnTo>
                  <a:lnTo>
                    <a:pt x="448" y="94"/>
                  </a:lnTo>
                  <a:lnTo>
                    <a:pt x="464" y="102"/>
                  </a:lnTo>
                  <a:lnTo>
                    <a:pt x="478" y="108"/>
                  </a:lnTo>
                  <a:lnTo>
                    <a:pt x="476" y="114"/>
                  </a:lnTo>
                  <a:lnTo>
                    <a:pt x="484" y="112"/>
                  </a:lnTo>
                  <a:lnTo>
                    <a:pt x="502" y="114"/>
                  </a:lnTo>
                  <a:lnTo>
                    <a:pt x="528" y="124"/>
                  </a:lnTo>
                  <a:lnTo>
                    <a:pt x="534" y="124"/>
                  </a:lnTo>
                  <a:lnTo>
                    <a:pt x="542" y="128"/>
                  </a:lnTo>
                  <a:lnTo>
                    <a:pt x="548" y="144"/>
                  </a:lnTo>
                  <a:lnTo>
                    <a:pt x="562" y="142"/>
                  </a:lnTo>
                  <a:lnTo>
                    <a:pt x="582" y="146"/>
                  </a:lnTo>
                  <a:lnTo>
                    <a:pt x="610" y="146"/>
                  </a:lnTo>
                  <a:lnTo>
                    <a:pt x="644" y="160"/>
                  </a:lnTo>
                  <a:lnTo>
                    <a:pt x="664" y="178"/>
                  </a:lnTo>
                  <a:lnTo>
                    <a:pt x="680" y="186"/>
                  </a:lnTo>
                  <a:lnTo>
                    <a:pt x="682" y="182"/>
                  </a:lnTo>
                  <a:lnTo>
                    <a:pt x="694" y="186"/>
                  </a:lnTo>
                  <a:lnTo>
                    <a:pt x="702" y="188"/>
                  </a:lnTo>
                  <a:lnTo>
                    <a:pt x="706" y="208"/>
                  </a:lnTo>
                  <a:lnTo>
                    <a:pt x="710" y="222"/>
                  </a:lnTo>
                  <a:lnTo>
                    <a:pt x="712" y="238"/>
                  </a:lnTo>
                  <a:lnTo>
                    <a:pt x="708" y="244"/>
                  </a:lnTo>
                  <a:lnTo>
                    <a:pt x="698" y="260"/>
                  </a:lnTo>
                  <a:lnTo>
                    <a:pt x="672" y="288"/>
                  </a:lnTo>
                  <a:lnTo>
                    <a:pt x="668" y="296"/>
                  </a:lnTo>
                  <a:lnTo>
                    <a:pt x="656" y="318"/>
                  </a:lnTo>
                  <a:lnTo>
                    <a:pt x="648" y="320"/>
                  </a:lnTo>
                  <a:lnTo>
                    <a:pt x="646" y="330"/>
                  </a:lnTo>
                  <a:lnTo>
                    <a:pt x="642" y="342"/>
                  </a:lnTo>
                  <a:lnTo>
                    <a:pt x="642" y="356"/>
                  </a:lnTo>
                  <a:lnTo>
                    <a:pt x="644" y="366"/>
                  </a:lnTo>
                  <a:lnTo>
                    <a:pt x="640" y="392"/>
                  </a:lnTo>
                  <a:lnTo>
                    <a:pt x="640" y="402"/>
                  </a:lnTo>
                  <a:lnTo>
                    <a:pt x="632" y="412"/>
                  </a:lnTo>
                  <a:lnTo>
                    <a:pt x="630" y="426"/>
                  </a:lnTo>
                  <a:lnTo>
                    <a:pt x="620" y="454"/>
                  </a:lnTo>
                  <a:lnTo>
                    <a:pt x="618" y="462"/>
                  </a:lnTo>
                  <a:lnTo>
                    <a:pt x="600" y="484"/>
                  </a:lnTo>
                  <a:lnTo>
                    <a:pt x="598" y="496"/>
                  </a:lnTo>
                  <a:lnTo>
                    <a:pt x="574" y="494"/>
                  </a:lnTo>
                  <a:lnTo>
                    <a:pt x="556" y="496"/>
                  </a:lnTo>
                  <a:lnTo>
                    <a:pt x="550" y="494"/>
                  </a:lnTo>
                  <a:lnTo>
                    <a:pt x="554" y="500"/>
                  </a:lnTo>
                  <a:lnTo>
                    <a:pt x="546" y="508"/>
                  </a:lnTo>
                  <a:lnTo>
                    <a:pt x="528" y="510"/>
                  </a:lnTo>
                  <a:lnTo>
                    <a:pt x="508" y="532"/>
                  </a:lnTo>
                  <a:lnTo>
                    <a:pt x="492" y="544"/>
                  </a:lnTo>
                  <a:lnTo>
                    <a:pt x="490" y="558"/>
                  </a:lnTo>
                  <a:lnTo>
                    <a:pt x="486" y="556"/>
                  </a:lnTo>
                  <a:lnTo>
                    <a:pt x="494" y="588"/>
                  </a:lnTo>
                  <a:lnTo>
                    <a:pt x="490" y="596"/>
                  </a:lnTo>
                  <a:lnTo>
                    <a:pt x="474" y="614"/>
                  </a:lnTo>
                  <a:lnTo>
                    <a:pt x="462" y="628"/>
                  </a:lnTo>
                  <a:lnTo>
                    <a:pt x="458" y="638"/>
                  </a:lnTo>
                  <a:lnTo>
                    <a:pt x="452" y="636"/>
                  </a:lnTo>
                  <a:lnTo>
                    <a:pt x="448" y="646"/>
                  </a:lnTo>
                  <a:lnTo>
                    <a:pt x="448" y="654"/>
                  </a:lnTo>
                  <a:lnTo>
                    <a:pt x="440" y="656"/>
                  </a:lnTo>
                  <a:lnTo>
                    <a:pt x="436" y="658"/>
                  </a:lnTo>
                  <a:lnTo>
                    <a:pt x="436" y="670"/>
                  </a:lnTo>
                  <a:lnTo>
                    <a:pt x="434" y="686"/>
                  </a:lnTo>
                  <a:lnTo>
                    <a:pt x="428" y="69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45" name="Freeform 409"/>
            <p:cNvSpPr>
              <a:spLocks/>
            </p:cNvSpPr>
            <p:nvPr/>
          </p:nvSpPr>
          <p:spPr bwMode="ltGray">
            <a:xfrm>
              <a:off x="1803" y="3238"/>
              <a:ext cx="142" cy="170"/>
            </a:xfrm>
            <a:custGeom>
              <a:avLst/>
              <a:gdLst>
                <a:gd name="T0" fmla="*/ 57 w 155"/>
                <a:gd name="T1" fmla="*/ 16 h 165"/>
                <a:gd name="T2" fmla="*/ 57 w 155"/>
                <a:gd name="T3" fmla="*/ 37 h 165"/>
                <a:gd name="T4" fmla="*/ 60 w 155"/>
                <a:gd name="T5" fmla="*/ 47 h 165"/>
                <a:gd name="T6" fmla="*/ 60 w 155"/>
                <a:gd name="T7" fmla="*/ 74 h 165"/>
                <a:gd name="T8" fmla="*/ 65 w 155"/>
                <a:gd name="T9" fmla="*/ 72 h 165"/>
                <a:gd name="T10" fmla="*/ 73 w 155"/>
                <a:gd name="T11" fmla="*/ 76 h 165"/>
                <a:gd name="T12" fmla="*/ 75 w 155"/>
                <a:gd name="T13" fmla="*/ 72 h 165"/>
                <a:gd name="T14" fmla="*/ 78 w 155"/>
                <a:gd name="T15" fmla="*/ 72 h 165"/>
                <a:gd name="T16" fmla="*/ 81 w 155"/>
                <a:gd name="T17" fmla="*/ 74 h 165"/>
                <a:gd name="T18" fmla="*/ 84 w 155"/>
                <a:gd name="T19" fmla="*/ 78 h 165"/>
                <a:gd name="T20" fmla="*/ 87 w 155"/>
                <a:gd name="T21" fmla="*/ 96 h 165"/>
                <a:gd name="T22" fmla="*/ 88 w 155"/>
                <a:gd name="T23" fmla="*/ 107 h 165"/>
                <a:gd name="T24" fmla="*/ 90 w 155"/>
                <a:gd name="T25" fmla="*/ 113 h 165"/>
                <a:gd name="T26" fmla="*/ 93 w 155"/>
                <a:gd name="T27" fmla="*/ 113 h 165"/>
                <a:gd name="T28" fmla="*/ 95 w 155"/>
                <a:gd name="T29" fmla="*/ 109 h 165"/>
                <a:gd name="T30" fmla="*/ 96 w 155"/>
                <a:gd name="T31" fmla="*/ 107 h 165"/>
                <a:gd name="T32" fmla="*/ 99 w 155"/>
                <a:gd name="T33" fmla="*/ 113 h 165"/>
                <a:gd name="T34" fmla="*/ 99 w 155"/>
                <a:gd name="T35" fmla="*/ 117 h 165"/>
                <a:gd name="T36" fmla="*/ 99 w 155"/>
                <a:gd name="T37" fmla="*/ 142 h 165"/>
                <a:gd name="T38" fmla="*/ 96 w 155"/>
                <a:gd name="T39" fmla="*/ 165 h 165"/>
                <a:gd name="T40" fmla="*/ 95 w 155"/>
                <a:gd name="T41" fmla="*/ 172 h 165"/>
                <a:gd name="T42" fmla="*/ 90 w 155"/>
                <a:gd name="T43" fmla="*/ 177 h 165"/>
                <a:gd name="T44" fmla="*/ 87 w 155"/>
                <a:gd name="T45" fmla="*/ 181 h 165"/>
                <a:gd name="T46" fmla="*/ 81 w 155"/>
                <a:gd name="T47" fmla="*/ 188 h 165"/>
                <a:gd name="T48" fmla="*/ 78 w 155"/>
                <a:gd name="T49" fmla="*/ 188 h 165"/>
                <a:gd name="T50" fmla="*/ 75 w 155"/>
                <a:gd name="T51" fmla="*/ 190 h 165"/>
                <a:gd name="T52" fmla="*/ 71 w 155"/>
                <a:gd name="T53" fmla="*/ 183 h 165"/>
                <a:gd name="T54" fmla="*/ 63 w 155"/>
                <a:gd name="T55" fmla="*/ 181 h 165"/>
                <a:gd name="T56" fmla="*/ 55 w 155"/>
                <a:gd name="T57" fmla="*/ 185 h 165"/>
                <a:gd name="T58" fmla="*/ 60 w 155"/>
                <a:gd name="T59" fmla="*/ 167 h 165"/>
                <a:gd name="T60" fmla="*/ 60 w 155"/>
                <a:gd name="T61" fmla="*/ 157 h 165"/>
                <a:gd name="T62" fmla="*/ 63 w 155"/>
                <a:gd name="T63" fmla="*/ 150 h 165"/>
                <a:gd name="T64" fmla="*/ 63 w 155"/>
                <a:gd name="T65" fmla="*/ 138 h 165"/>
                <a:gd name="T66" fmla="*/ 60 w 155"/>
                <a:gd name="T67" fmla="*/ 133 h 165"/>
                <a:gd name="T68" fmla="*/ 55 w 155"/>
                <a:gd name="T69" fmla="*/ 136 h 165"/>
                <a:gd name="T70" fmla="*/ 48 w 155"/>
                <a:gd name="T71" fmla="*/ 133 h 165"/>
                <a:gd name="T72" fmla="*/ 45 w 155"/>
                <a:gd name="T73" fmla="*/ 122 h 165"/>
                <a:gd name="T74" fmla="*/ 40 w 155"/>
                <a:gd name="T75" fmla="*/ 115 h 165"/>
                <a:gd name="T76" fmla="*/ 31 w 155"/>
                <a:gd name="T77" fmla="*/ 115 h 165"/>
                <a:gd name="T78" fmla="*/ 28 w 155"/>
                <a:gd name="T79" fmla="*/ 109 h 165"/>
                <a:gd name="T80" fmla="*/ 26 w 155"/>
                <a:gd name="T81" fmla="*/ 105 h 165"/>
                <a:gd name="T82" fmla="*/ 21 w 155"/>
                <a:gd name="T83" fmla="*/ 103 h 165"/>
                <a:gd name="T84" fmla="*/ 13 w 155"/>
                <a:gd name="T85" fmla="*/ 82 h 165"/>
                <a:gd name="T86" fmla="*/ 7 w 155"/>
                <a:gd name="T87" fmla="*/ 74 h 165"/>
                <a:gd name="T88" fmla="*/ 0 w 155"/>
                <a:gd name="T89" fmla="*/ 33 h 165"/>
                <a:gd name="T90" fmla="*/ 26 w 155"/>
                <a:gd name="T91" fmla="*/ 0 h 165"/>
                <a:gd name="T92" fmla="*/ 57 w 155"/>
                <a:gd name="T93" fmla="*/ 16 h 1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5"/>
                <a:gd name="T142" fmla="*/ 0 h 165"/>
                <a:gd name="T143" fmla="*/ 155 w 155"/>
                <a:gd name="T144" fmla="*/ 165 h 16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5" h="165">
                  <a:moveTo>
                    <a:pt x="88" y="16"/>
                  </a:moveTo>
                  <a:lnTo>
                    <a:pt x="88" y="32"/>
                  </a:lnTo>
                  <a:lnTo>
                    <a:pt x="92" y="42"/>
                  </a:lnTo>
                  <a:lnTo>
                    <a:pt x="92" y="64"/>
                  </a:lnTo>
                  <a:lnTo>
                    <a:pt x="102" y="62"/>
                  </a:lnTo>
                  <a:lnTo>
                    <a:pt x="114" y="66"/>
                  </a:lnTo>
                  <a:lnTo>
                    <a:pt x="116" y="62"/>
                  </a:lnTo>
                  <a:lnTo>
                    <a:pt x="120" y="62"/>
                  </a:lnTo>
                  <a:lnTo>
                    <a:pt x="126" y="64"/>
                  </a:lnTo>
                  <a:lnTo>
                    <a:pt x="130" y="68"/>
                  </a:lnTo>
                  <a:lnTo>
                    <a:pt x="134" y="82"/>
                  </a:lnTo>
                  <a:lnTo>
                    <a:pt x="136" y="92"/>
                  </a:lnTo>
                  <a:lnTo>
                    <a:pt x="140" y="98"/>
                  </a:lnTo>
                  <a:lnTo>
                    <a:pt x="144" y="98"/>
                  </a:lnTo>
                  <a:lnTo>
                    <a:pt x="146" y="94"/>
                  </a:lnTo>
                  <a:lnTo>
                    <a:pt x="150" y="92"/>
                  </a:lnTo>
                  <a:lnTo>
                    <a:pt x="154" y="98"/>
                  </a:lnTo>
                  <a:lnTo>
                    <a:pt x="154" y="102"/>
                  </a:lnTo>
                  <a:lnTo>
                    <a:pt x="154" y="122"/>
                  </a:lnTo>
                  <a:lnTo>
                    <a:pt x="150" y="142"/>
                  </a:lnTo>
                  <a:lnTo>
                    <a:pt x="146" y="148"/>
                  </a:lnTo>
                  <a:lnTo>
                    <a:pt x="140" y="152"/>
                  </a:lnTo>
                  <a:lnTo>
                    <a:pt x="134" y="156"/>
                  </a:lnTo>
                  <a:lnTo>
                    <a:pt x="126" y="162"/>
                  </a:lnTo>
                  <a:lnTo>
                    <a:pt x="120" y="162"/>
                  </a:lnTo>
                  <a:lnTo>
                    <a:pt x="116" y="164"/>
                  </a:lnTo>
                  <a:lnTo>
                    <a:pt x="110" y="158"/>
                  </a:lnTo>
                  <a:lnTo>
                    <a:pt x="98" y="156"/>
                  </a:lnTo>
                  <a:lnTo>
                    <a:pt x="86" y="160"/>
                  </a:lnTo>
                  <a:lnTo>
                    <a:pt x="92" y="144"/>
                  </a:lnTo>
                  <a:lnTo>
                    <a:pt x="94" y="136"/>
                  </a:lnTo>
                  <a:lnTo>
                    <a:pt x="98" y="130"/>
                  </a:lnTo>
                  <a:lnTo>
                    <a:pt x="98" y="118"/>
                  </a:lnTo>
                  <a:lnTo>
                    <a:pt x="92" y="114"/>
                  </a:lnTo>
                  <a:lnTo>
                    <a:pt x="86" y="116"/>
                  </a:lnTo>
                  <a:lnTo>
                    <a:pt x="74" y="114"/>
                  </a:lnTo>
                  <a:lnTo>
                    <a:pt x="70" y="106"/>
                  </a:lnTo>
                  <a:lnTo>
                    <a:pt x="62" y="100"/>
                  </a:lnTo>
                  <a:lnTo>
                    <a:pt x="48" y="100"/>
                  </a:lnTo>
                  <a:lnTo>
                    <a:pt x="44" y="94"/>
                  </a:lnTo>
                  <a:lnTo>
                    <a:pt x="40" y="90"/>
                  </a:lnTo>
                  <a:lnTo>
                    <a:pt x="32" y="88"/>
                  </a:lnTo>
                  <a:lnTo>
                    <a:pt x="20" y="72"/>
                  </a:lnTo>
                  <a:lnTo>
                    <a:pt x="12" y="64"/>
                  </a:lnTo>
                  <a:lnTo>
                    <a:pt x="0" y="28"/>
                  </a:lnTo>
                  <a:lnTo>
                    <a:pt x="40" y="0"/>
                  </a:lnTo>
                  <a:lnTo>
                    <a:pt x="88" y="1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46" name="Freeform 410"/>
            <p:cNvSpPr>
              <a:spLocks/>
            </p:cNvSpPr>
            <p:nvPr/>
          </p:nvSpPr>
          <p:spPr bwMode="ltGray">
            <a:xfrm>
              <a:off x="1691" y="3077"/>
              <a:ext cx="199" cy="244"/>
            </a:xfrm>
            <a:custGeom>
              <a:avLst/>
              <a:gdLst>
                <a:gd name="T0" fmla="*/ 11 w 217"/>
                <a:gd name="T1" fmla="*/ 31 h 237"/>
                <a:gd name="T2" fmla="*/ 25 w 217"/>
                <a:gd name="T3" fmla="*/ 25 h 237"/>
                <a:gd name="T4" fmla="*/ 28 w 217"/>
                <a:gd name="T5" fmla="*/ 14 h 237"/>
                <a:gd name="T6" fmla="*/ 44 w 217"/>
                <a:gd name="T7" fmla="*/ 6 h 237"/>
                <a:gd name="T8" fmla="*/ 50 w 217"/>
                <a:gd name="T9" fmla="*/ 16 h 237"/>
                <a:gd name="T10" fmla="*/ 50 w 217"/>
                <a:gd name="T11" fmla="*/ 37 h 237"/>
                <a:gd name="T12" fmla="*/ 53 w 217"/>
                <a:gd name="T13" fmla="*/ 47 h 237"/>
                <a:gd name="T14" fmla="*/ 69 w 217"/>
                <a:gd name="T15" fmla="*/ 55 h 237"/>
                <a:gd name="T16" fmla="*/ 75 w 217"/>
                <a:gd name="T17" fmla="*/ 64 h 237"/>
                <a:gd name="T18" fmla="*/ 87 w 217"/>
                <a:gd name="T19" fmla="*/ 70 h 237"/>
                <a:gd name="T20" fmla="*/ 101 w 217"/>
                <a:gd name="T21" fmla="*/ 80 h 237"/>
                <a:gd name="T22" fmla="*/ 106 w 217"/>
                <a:gd name="T23" fmla="*/ 98 h 237"/>
                <a:gd name="T24" fmla="*/ 105 w 217"/>
                <a:gd name="T25" fmla="*/ 109 h 237"/>
                <a:gd name="T26" fmla="*/ 127 w 217"/>
                <a:gd name="T27" fmla="*/ 132 h 237"/>
                <a:gd name="T28" fmla="*/ 134 w 217"/>
                <a:gd name="T29" fmla="*/ 152 h 237"/>
                <a:gd name="T30" fmla="*/ 140 w 217"/>
                <a:gd name="T31" fmla="*/ 171 h 237"/>
                <a:gd name="T32" fmla="*/ 137 w 217"/>
                <a:gd name="T33" fmla="*/ 194 h 237"/>
                <a:gd name="T34" fmla="*/ 125 w 217"/>
                <a:gd name="T35" fmla="*/ 194 h 237"/>
                <a:gd name="T36" fmla="*/ 94 w 217"/>
                <a:gd name="T37" fmla="*/ 206 h 237"/>
                <a:gd name="T38" fmla="*/ 88 w 217"/>
                <a:gd name="T39" fmla="*/ 226 h 237"/>
                <a:gd name="T40" fmla="*/ 89 w 217"/>
                <a:gd name="T41" fmla="*/ 238 h 237"/>
                <a:gd name="T42" fmla="*/ 82 w 217"/>
                <a:gd name="T43" fmla="*/ 252 h 237"/>
                <a:gd name="T44" fmla="*/ 72 w 217"/>
                <a:gd name="T45" fmla="*/ 252 h 237"/>
                <a:gd name="T46" fmla="*/ 69 w 217"/>
                <a:gd name="T47" fmla="*/ 271 h 237"/>
                <a:gd name="T48" fmla="*/ 66 w 217"/>
                <a:gd name="T49" fmla="*/ 259 h 237"/>
                <a:gd name="T50" fmla="*/ 59 w 217"/>
                <a:gd name="T51" fmla="*/ 254 h 237"/>
                <a:gd name="T52" fmla="*/ 51 w 217"/>
                <a:gd name="T53" fmla="*/ 250 h 237"/>
                <a:gd name="T54" fmla="*/ 46 w 217"/>
                <a:gd name="T55" fmla="*/ 252 h 237"/>
                <a:gd name="T56" fmla="*/ 34 w 217"/>
                <a:gd name="T57" fmla="*/ 273 h 237"/>
                <a:gd name="T58" fmla="*/ 33 w 217"/>
                <a:gd name="T59" fmla="*/ 266 h 237"/>
                <a:gd name="T60" fmla="*/ 20 w 217"/>
                <a:gd name="T61" fmla="*/ 222 h 237"/>
                <a:gd name="T62" fmla="*/ 22 w 217"/>
                <a:gd name="T63" fmla="*/ 199 h 237"/>
                <a:gd name="T64" fmla="*/ 17 w 217"/>
                <a:gd name="T65" fmla="*/ 191 h 237"/>
                <a:gd name="T66" fmla="*/ 16 w 217"/>
                <a:gd name="T67" fmla="*/ 174 h 237"/>
                <a:gd name="T68" fmla="*/ 6 w 217"/>
                <a:gd name="T69" fmla="*/ 82 h 2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7"/>
                <a:gd name="T106" fmla="*/ 0 h 237"/>
                <a:gd name="T107" fmla="*/ 217 w 217"/>
                <a:gd name="T108" fmla="*/ 237 h 2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7" h="237">
                  <a:moveTo>
                    <a:pt x="0" y="26"/>
                  </a:moveTo>
                  <a:lnTo>
                    <a:pt x="16" y="26"/>
                  </a:lnTo>
                  <a:lnTo>
                    <a:pt x="32" y="18"/>
                  </a:lnTo>
                  <a:lnTo>
                    <a:pt x="38" y="20"/>
                  </a:lnTo>
                  <a:lnTo>
                    <a:pt x="44" y="18"/>
                  </a:lnTo>
                  <a:lnTo>
                    <a:pt x="44" y="14"/>
                  </a:lnTo>
                  <a:lnTo>
                    <a:pt x="48" y="6"/>
                  </a:lnTo>
                  <a:lnTo>
                    <a:pt x="68" y="6"/>
                  </a:lnTo>
                  <a:lnTo>
                    <a:pt x="74" y="0"/>
                  </a:lnTo>
                  <a:lnTo>
                    <a:pt x="76" y="16"/>
                  </a:lnTo>
                  <a:lnTo>
                    <a:pt x="78" y="28"/>
                  </a:lnTo>
                  <a:lnTo>
                    <a:pt x="76" y="32"/>
                  </a:lnTo>
                  <a:lnTo>
                    <a:pt x="76" y="36"/>
                  </a:lnTo>
                  <a:lnTo>
                    <a:pt x="82" y="42"/>
                  </a:lnTo>
                  <a:lnTo>
                    <a:pt x="96" y="50"/>
                  </a:lnTo>
                  <a:lnTo>
                    <a:pt x="106" y="48"/>
                  </a:lnTo>
                  <a:lnTo>
                    <a:pt x="112" y="52"/>
                  </a:lnTo>
                  <a:lnTo>
                    <a:pt x="116" y="54"/>
                  </a:lnTo>
                  <a:lnTo>
                    <a:pt x="124" y="58"/>
                  </a:lnTo>
                  <a:lnTo>
                    <a:pt x="134" y="60"/>
                  </a:lnTo>
                  <a:lnTo>
                    <a:pt x="142" y="70"/>
                  </a:lnTo>
                  <a:lnTo>
                    <a:pt x="156" y="70"/>
                  </a:lnTo>
                  <a:lnTo>
                    <a:pt x="160" y="74"/>
                  </a:lnTo>
                  <a:lnTo>
                    <a:pt x="162" y="84"/>
                  </a:lnTo>
                  <a:lnTo>
                    <a:pt x="164" y="94"/>
                  </a:lnTo>
                  <a:lnTo>
                    <a:pt x="160" y="94"/>
                  </a:lnTo>
                  <a:lnTo>
                    <a:pt x="170" y="114"/>
                  </a:lnTo>
                  <a:lnTo>
                    <a:pt x="196" y="114"/>
                  </a:lnTo>
                  <a:lnTo>
                    <a:pt x="200" y="130"/>
                  </a:lnTo>
                  <a:lnTo>
                    <a:pt x="206" y="132"/>
                  </a:lnTo>
                  <a:lnTo>
                    <a:pt x="210" y="136"/>
                  </a:lnTo>
                  <a:lnTo>
                    <a:pt x="216" y="148"/>
                  </a:lnTo>
                  <a:lnTo>
                    <a:pt x="214" y="158"/>
                  </a:lnTo>
                  <a:lnTo>
                    <a:pt x="210" y="168"/>
                  </a:lnTo>
                  <a:lnTo>
                    <a:pt x="208" y="182"/>
                  </a:lnTo>
                  <a:lnTo>
                    <a:pt x="192" y="168"/>
                  </a:lnTo>
                  <a:lnTo>
                    <a:pt x="166" y="168"/>
                  </a:lnTo>
                  <a:lnTo>
                    <a:pt x="144" y="178"/>
                  </a:lnTo>
                  <a:lnTo>
                    <a:pt x="140" y="188"/>
                  </a:lnTo>
                  <a:lnTo>
                    <a:pt x="136" y="196"/>
                  </a:lnTo>
                  <a:lnTo>
                    <a:pt x="138" y="198"/>
                  </a:lnTo>
                  <a:lnTo>
                    <a:pt x="138" y="206"/>
                  </a:lnTo>
                  <a:lnTo>
                    <a:pt x="132" y="220"/>
                  </a:lnTo>
                  <a:lnTo>
                    <a:pt x="126" y="218"/>
                  </a:lnTo>
                  <a:lnTo>
                    <a:pt x="122" y="216"/>
                  </a:lnTo>
                  <a:lnTo>
                    <a:pt x="112" y="218"/>
                  </a:lnTo>
                  <a:lnTo>
                    <a:pt x="108" y="228"/>
                  </a:lnTo>
                  <a:lnTo>
                    <a:pt x="106" y="234"/>
                  </a:lnTo>
                  <a:lnTo>
                    <a:pt x="100" y="228"/>
                  </a:lnTo>
                  <a:lnTo>
                    <a:pt x="102" y="224"/>
                  </a:lnTo>
                  <a:lnTo>
                    <a:pt x="100" y="218"/>
                  </a:lnTo>
                  <a:lnTo>
                    <a:pt x="90" y="220"/>
                  </a:lnTo>
                  <a:lnTo>
                    <a:pt x="84" y="222"/>
                  </a:lnTo>
                  <a:lnTo>
                    <a:pt x="78" y="216"/>
                  </a:lnTo>
                  <a:lnTo>
                    <a:pt x="70" y="216"/>
                  </a:lnTo>
                  <a:lnTo>
                    <a:pt x="70" y="218"/>
                  </a:lnTo>
                  <a:lnTo>
                    <a:pt x="62" y="228"/>
                  </a:lnTo>
                  <a:lnTo>
                    <a:pt x="52" y="236"/>
                  </a:lnTo>
                  <a:lnTo>
                    <a:pt x="50" y="236"/>
                  </a:lnTo>
                  <a:lnTo>
                    <a:pt x="50" y="230"/>
                  </a:lnTo>
                  <a:lnTo>
                    <a:pt x="44" y="214"/>
                  </a:lnTo>
                  <a:lnTo>
                    <a:pt x="30" y="192"/>
                  </a:lnTo>
                  <a:lnTo>
                    <a:pt x="30" y="178"/>
                  </a:lnTo>
                  <a:lnTo>
                    <a:pt x="34" y="172"/>
                  </a:lnTo>
                  <a:lnTo>
                    <a:pt x="30" y="170"/>
                  </a:lnTo>
                  <a:lnTo>
                    <a:pt x="26" y="166"/>
                  </a:lnTo>
                  <a:lnTo>
                    <a:pt x="24" y="162"/>
                  </a:lnTo>
                  <a:lnTo>
                    <a:pt x="24" y="150"/>
                  </a:lnTo>
                  <a:lnTo>
                    <a:pt x="6" y="130"/>
                  </a:lnTo>
                  <a:lnTo>
                    <a:pt x="6" y="72"/>
                  </a:lnTo>
                  <a:lnTo>
                    <a:pt x="0" y="2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47" name="Freeform 411"/>
            <p:cNvSpPr>
              <a:spLocks/>
            </p:cNvSpPr>
            <p:nvPr/>
          </p:nvSpPr>
          <p:spPr bwMode="ltGray">
            <a:xfrm>
              <a:off x="1507" y="2902"/>
              <a:ext cx="203" cy="335"/>
            </a:xfrm>
            <a:custGeom>
              <a:avLst/>
              <a:gdLst>
                <a:gd name="T0" fmla="*/ 113 w 223"/>
                <a:gd name="T1" fmla="*/ 88 h 325"/>
                <a:gd name="T2" fmla="*/ 101 w 223"/>
                <a:gd name="T3" fmla="*/ 97 h 325"/>
                <a:gd name="T4" fmla="*/ 89 w 223"/>
                <a:gd name="T5" fmla="*/ 105 h 325"/>
                <a:gd name="T6" fmla="*/ 87 w 223"/>
                <a:gd name="T7" fmla="*/ 126 h 325"/>
                <a:gd name="T8" fmla="*/ 84 w 223"/>
                <a:gd name="T9" fmla="*/ 140 h 325"/>
                <a:gd name="T10" fmla="*/ 79 w 223"/>
                <a:gd name="T11" fmla="*/ 158 h 325"/>
                <a:gd name="T12" fmla="*/ 87 w 223"/>
                <a:gd name="T13" fmla="*/ 193 h 325"/>
                <a:gd name="T14" fmla="*/ 101 w 223"/>
                <a:gd name="T15" fmla="*/ 210 h 325"/>
                <a:gd name="T16" fmla="*/ 110 w 223"/>
                <a:gd name="T17" fmla="*/ 205 h 325"/>
                <a:gd name="T18" fmla="*/ 118 w 223"/>
                <a:gd name="T19" fmla="*/ 193 h 325"/>
                <a:gd name="T20" fmla="*/ 118 w 223"/>
                <a:gd name="T21" fmla="*/ 226 h 325"/>
                <a:gd name="T22" fmla="*/ 130 w 223"/>
                <a:gd name="T23" fmla="*/ 226 h 325"/>
                <a:gd name="T24" fmla="*/ 135 w 223"/>
                <a:gd name="T25" fmla="*/ 270 h 325"/>
                <a:gd name="T26" fmla="*/ 136 w 223"/>
                <a:gd name="T27" fmla="*/ 291 h 325"/>
                <a:gd name="T28" fmla="*/ 138 w 223"/>
                <a:gd name="T29" fmla="*/ 335 h 325"/>
                <a:gd name="T30" fmla="*/ 134 w 223"/>
                <a:gd name="T31" fmla="*/ 346 h 325"/>
                <a:gd name="T32" fmla="*/ 133 w 223"/>
                <a:gd name="T33" fmla="*/ 375 h 325"/>
                <a:gd name="T34" fmla="*/ 117 w 223"/>
                <a:gd name="T35" fmla="*/ 366 h 325"/>
                <a:gd name="T36" fmla="*/ 107 w 223"/>
                <a:gd name="T37" fmla="*/ 349 h 325"/>
                <a:gd name="T38" fmla="*/ 98 w 223"/>
                <a:gd name="T39" fmla="*/ 337 h 325"/>
                <a:gd name="T40" fmla="*/ 91 w 223"/>
                <a:gd name="T41" fmla="*/ 335 h 325"/>
                <a:gd name="T42" fmla="*/ 80 w 223"/>
                <a:gd name="T43" fmla="*/ 324 h 325"/>
                <a:gd name="T44" fmla="*/ 69 w 223"/>
                <a:gd name="T45" fmla="*/ 305 h 325"/>
                <a:gd name="T46" fmla="*/ 59 w 223"/>
                <a:gd name="T47" fmla="*/ 279 h 325"/>
                <a:gd name="T48" fmla="*/ 47 w 223"/>
                <a:gd name="T49" fmla="*/ 247 h 325"/>
                <a:gd name="T50" fmla="*/ 42 w 223"/>
                <a:gd name="T51" fmla="*/ 230 h 325"/>
                <a:gd name="T52" fmla="*/ 36 w 223"/>
                <a:gd name="T53" fmla="*/ 205 h 325"/>
                <a:gd name="T54" fmla="*/ 26 w 223"/>
                <a:gd name="T55" fmla="*/ 177 h 325"/>
                <a:gd name="T56" fmla="*/ 15 w 223"/>
                <a:gd name="T57" fmla="*/ 144 h 325"/>
                <a:gd name="T58" fmla="*/ 5 w 223"/>
                <a:gd name="T59" fmla="*/ 123 h 325"/>
                <a:gd name="T60" fmla="*/ 0 w 223"/>
                <a:gd name="T61" fmla="*/ 105 h 325"/>
                <a:gd name="T62" fmla="*/ 2 w 223"/>
                <a:gd name="T63" fmla="*/ 85 h 325"/>
                <a:gd name="T64" fmla="*/ 17 w 223"/>
                <a:gd name="T65" fmla="*/ 72 h 325"/>
                <a:gd name="T66" fmla="*/ 103 w 223"/>
                <a:gd name="T67" fmla="*/ 33 h 325"/>
                <a:gd name="T68" fmla="*/ 117 w 223"/>
                <a:gd name="T69" fmla="*/ 80 h 3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3"/>
                <a:gd name="T106" fmla="*/ 0 h 325"/>
                <a:gd name="T107" fmla="*/ 223 w 223"/>
                <a:gd name="T108" fmla="*/ 325 h 3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3" h="325">
                  <a:moveTo>
                    <a:pt x="188" y="70"/>
                  </a:moveTo>
                  <a:lnTo>
                    <a:pt x="180" y="76"/>
                  </a:lnTo>
                  <a:lnTo>
                    <a:pt x="170" y="84"/>
                  </a:lnTo>
                  <a:lnTo>
                    <a:pt x="162" y="82"/>
                  </a:lnTo>
                  <a:lnTo>
                    <a:pt x="154" y="88"/>
                  </a:lnTo>
                  <a:lnTo>
                    <a:pt x="144" y="90"/>
                  </a:lnTo>
                  <a:lnTo>
                    <a:pt x="142" y="102"/>
                  </a:lnTo>
                  <a:lnTo>
                    <a:pt x="138" y="108"/>
                  </a:lnTo>
                  <a:lnTo>
                    <a:pt x="142" y="116"/>
                  </a:lnTo>
                  <a:lnTo>
                    <a:pt x="134" y="120"/>
                  </a:lnTo>
                  <a:lnTo>
                    <a:pt x="130" y="128"/>
                  </a:lnTo>
                  <a:lnTo>
                    <a:pt x="126" y="136"/>
                  </a:lnTo>
                  <a:lnTo>
                    <a:pt x="142" y="160"/>
                  </a:lnTo>
                  <a:lnTo>
                    <a:pt x="138" y="166"/>
                  </a:lnTo>
                  <a:lnTo>
                    <a:pt x="154" y="164"/>
                  </a:lnTo>
                  <a:lnTo>
                    <a:pt x="162" y="180"/>
                  </a:lnTo>
                  <a:lnTo>
                    <a:pt x="166" y="174"/>
                  </a:lnTo>
                  <a:lnTo>
                    <a:pt x="176" y="176"/>
                  </a:lnTo>
                  <a:lnTo>
                    <a:pt x="184" y="164"/>
                  </a:lnTo>
                  <a:lnTo>
                    <a:pt x="190" y="166"/>
                  </a:lnTo>
                  <a:lnTo>
                    <a:pt x="188" y="176"/>
                  </a:lnTo>
                  <a:lnTo>
                    <a:pt x="190" y="194"/>
                  </a:lnTo>
                  <a:lnTo>
                    <a:pt x="200" y="194"/>
                  </a:lnTo>
                  <a:lnTo>
                    <a:pt x="208" y="194"/>
                  </a:lnTo>
                  <a:lnTo>
                    <a:pt x="220" y="218"/>
                  </a:lnTo>
                  <a:lnTo>
                    <a:pt x="216" y="232"/>
                  </a:lnTo>
                  <a:lnTo>
                    <a:pt x="216" y="244"/>
                  </a:lnTo>
                  <a:lnTo>
                    <a:pt x="218" y="250"/>
                  </a:lnTo>
                  <a:lnTo>
                    <a:pt x="216" y="256"/>
                  </a:lnTo>
                  <a:lnTo>
                    <a:pt x="222" y="288"/>
                  </a:lnTo>
                  <a:lnTo>
                    <a:pt x="220" y="296"/>
                  </a:lnTo>
                  <a:lnTo>
                    <a:pt x="214" y="298"/>
                  </a:lnTo>
                  <a:lnTo>
                    <a:pt x="212" y="308"/>
                  </a:lnTo>
                  <a:lnTo>
                    <a:pt x="212" y="322"/>
                  </a:lnTo>
                  <a:lnTo>
                    <a:pt x="198" y="324"/>
                  </a:lnTo>
                  <a:lnTo>
                    <a:pt x="188" y="314"/>
                  </a:lnTo>
                  <a:lnTo>
                    <a:pt x="180" y="312"/>
                  </a:lnTo>
                  <a:lnTo>
                    <a:pt x="170" y="300"/>
                  </a:lnTo>
                  <a:lnTo>
                    <a:pt x="166" y="300"/>
                  </a:lnTo>
                  <a:lnTo>
                    <a:pt x="158" y="290"/>
                  </a:lnTo>
                  <a:lnTo>
                    <a:pt x="156" y="292"/>
                  </a:lnTo>
                  <a:lnTo>
                    <a:pt x="146" y="288"/>
                  </a:lnTo>
                  <a:lnTo>
                    <a:pt x="136" y="286"/>
                  </a:lnTo>
                  <a:lnTo>
                    <a:pt x="128" y="278"/>
                  </a:lnTo>
                  <a:lnTo>
                    <a:pt x="116" y="272"/>
                  </a:lnTo>
                  <a:lnTo>
                    <a:pt x="110" y="262"/>
                  </a:lnTo>
                  <a:lnTo>
                    <a:pt x="90" y="246"/>
                  </a:lnTo>
                  <a:lnTo>
                    <a:pt x="94" y="240"/>
                  </a:lnTo>
                  <a:lnTo>
                    <a:pt x="80" y="218"/>
                  </a:lnTo>
                  <a:lnTo>
                    <a:pt x="76" y="212"/>
                  </a:lnTo>
                  <a:lnTo>
                    <a:pt x="72" y="204"/>
                  </a:lnTo>
                  <a:lnTo>
                    <a:pt x="66" y="198"/>
                  </a:lnTo>
                  <a:lnTo>
                    <a:pt x="56" y="186"/>
                  </a:lnTo>
                  <a:lnTo>
                    <a:pt x="58" y="176"/>
                  </a:lnTo>
                  <a:lnTo>
                    <a:pt x="52" y="164"/>
                  </a:lnTo>
                  <a:lnTo>
                    <a:pt x="42" y="152"/>
                  </a:lnTo>
                  <a:lnTo>
                    <a:pt x="32" y="140"/>
                  </a:lnTo>
                  <a:lnTo>
                    <a:pt x="24" y="124"/>
                  </a:lnTo>
                  <a:lnTo>
                    <a:pt x="12" y="116"/>
                  </a:lnTo>
                  <a:lnTo>
                    <a:pt x="6" y="106"/>
                  </a:lnTo>
                  <a:lnTo>
                    <a:pt x="4" y="102"/>
                  </a:lnTo>
                  <a:lnTo>
                    <a:pt x="0" y="90"/>
                  </a:lnTo>
                  <a:lnTo>
                    <a:pt x="0" y="84"/>
                  </a:lnTo>
                  <a:lnTo>
                    <a:pt x="2" y="74"/>
                  </a:lnTo>
                  <a:lnTo>
                    <a:pt x="12" y="68"/>
                  </a:lnTo>
                  <a:lnTo>
                    <a:pt x="28" y="62"/>
                  </a:lnTo>
                  <a:lnTo>
                    <a:pt x="94" y="0"/>
                  </a:lnTo>
                  <a:lnTo>
                    <a:pt x="164" y="28"/>
                  </a:lnTo>
                  <a:lnTo>
                    <a:pt x="196" y="48"/>
                  </a:lnTo>
                  <a:lnTo>
                    <a:pt x="188" y="7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48" name="Freeform 412"/>
            <p:cNvSpPr>
              <a:spLocks/>
            </p:cNvSpPr>
            <p:nvPr/>
          </p:nvSpPr>
          <p:spPr bwMode="ltGray">
            <a:xfrm>
              <a:off x="1508" y="2882"/>
              <a:ext cx="92" cy="111"/>
            </a:xfrm>
            <a:custGeom>
              <a:avLst/>
              <a:gdLst>
                <a:gd name="T0" fmla="*/ 26 w 101"/>
                <a:gd name="T1" fmla="*/ 0 h 109"/>
                <a:gd name="T2" fmla="*/ 9 w 101"/>
                <a:gd name="T3" fmla="*/ 12 h 109"/>
                <a:gd name="T4" fmla="*/ 13 w 101"/>
                <a:gd name="T5" fmla="*/ 24 h 109"/>
                <a:gd name="T6" fmla="*/ 5 w 101"/>
                <a:gd name="T7" fmla="*/ 39 h 109"/>
                <a:gd name="T8" fmla="*/ 5 w 101"/>
                <a:gd name="T9" fmla="*/ 47 h 109"/>
                <a:gd name="T10" fmla="*/ 5 w 101"/>
                <a:gd name="T11" fmla="*/ 45 h 109"/>
                <a:gd name="T12" fmla="*/ 2 w 101"/>
                <a:gd name="T13" fmla="*/ 65 h 109"/>
                <a:gd name="T14" fmla="*/ 0 w 101"/>
                <a:gd name="T15" fmla="*/ 67 h 109"/>
                <a:gd name="T16" fmla="*/ 7 w 101"/>
                <a:gd name="T17" fmla="*/ 79 h 109"/>
                <a:gd name="T18" fmla="*/ 12 w 101"/>
                <a:gd name="T19" fmla="*/ 88 h 109"/>
                <a:gd name="T20" fmla="*/ 13 w 101"/>
                <a:gd name="T21" fmla="*/ 94 h 109"/>
                <a:gd name="T22" fmla="*/ 9 w 101"/>
                <a:gd name="T23" fmla="*/ 104 h 109"/>
                <a:gd name="T24" fmla="*/ 9 w 101"/>
                <a:gd name="T25" fmla="*/ 108 h 109"/>
                <a:gd name="T26" fmla="*/ 9 w 101"/>
                <a:gd name="T27" fmla="*/ 110 h 109"/>
                <a:gd name="T28" fmla="*/ 11 w 101"/>
                <a:gd name="T29" fmla="*/ 110 h 109"/>
                <a:gd name="T30" fmla="*/ 18 w 101"/>
                <a:gd name="T31" fmla="*/ 108 h 109"/>
                <a:gd name="T32" fmla="*/ 24 w 101"/>
                <a:gd name="T33" fmla="*/ 118 h 109"/>
                <a:gd name="T34" fmla="*/ 35 w 101"/>
                <a:gd name="T35" fmla="*/ 81 h 109"/>
                <a:gd name="T36" fmla="*/ 42 w 101"/>
                <a:gd name="T37" fmla="*/ 77 h 109"/>
                <a:gd name="T38" fmla="*/ 50 w 101"/>
                <a:gd name="T39" fmla="*/ 75 h 109"/>
                <a:gd name="T40" fmla="*/ 55 w 101"/>
                <a:gd name="T41" fmla="*/ 69 h 109"/>
                <a:gd name="T42" fmla="*/ 58 w 101"/>
                <a:gd name="T43" fmla="*/ 65 h 109"/>
                <a:gd name="T44" fmla="*/ 59 w 101"/>
                <a:gd name="T45" fmla="*/ 61 h 109"/>
                <a:gd name="T46" fmla="*/ 63 w 101"/>
                <a:gd name="T47" fmla="*/ 37 h 109"/>
                <a:gd name="T48" fmla="*/ 63 w 101"/>
                <a:gd name="T49" fmla="*/ 18 h 109"/>
                <a:gd name="T50" fmla="*/ 46 w 101"/>
                <a:gd name="T51" fmla="*/ 0 h 109"/>
                <a:gd name="T52" fmla="*/ 26 w 101"/>
                <a:gd name="T53" fmla="*/ 0 h 1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1"/>
                <a:gd name="T82" fmla="*/ 0 h 109"/>
                <a:gd name="T83" fmla="*/ 101 w 101"/>
                <a:gd name="T84" fmla="*/ 109 h 10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1" h="109">
                  <a:moveTo>
                    <a:pt x="42" y="0"/>
                  </a:moveTo>
                  <a:lnTo>
                    <a:pt x="14" y="12"/>
                  </a:lnTo>
                  <a:lnTo>
                    <a:pt x="20" y="24"/>
                  </a:lnTo>
                  <a:lnTo>
                    <a:pt x="8" y="34"/>
                  </a:lnTo>
                  <a:lnTo>
                    <a:pt x="10" y="42"/>
                  </a:lnTo>
                  <a:lnTo>
                    <a:pt x="6" y="40"/>
                  </a:lnTo>
                  <a:lnTo>
                    <a:pt x="2" y="60"/>
                  </a:lnTo>
                  <a:lnTo>
                    <a:pt x="0" y="62"/>
                  </a:lnTo>
                  <a:lnTo>
                    <a:pt x="12" y="74"/>
                  </a:lnTo>
                  <a:lnTo>
                    <a:pt x="18" y="80"/>
                  </a:lnTo>
                  <a:lnTo>
                    <a:pt x="20" y="84"/>
                  </a:lnTo>
                  <a:lnTo>
                    <a:pt x="14" y="94"/>
                  </a:lnTo>
                  <a:lnTo>
                    <a:pt x="14" y="98"/>
                  </a:lnTo>
                  <a:lnTo>
                    <a:pt x="14" y="100"/>
                  </a:lnTo>
                  <a:lnTo>
                    <a:pt x="16" y="100"/>
                  </a:lnTo>
                  <a:lnTo>
                    <a:pt x="28" y="98"/>
                  </a:lnTo>
                  <a:lnTo>
                    <a:pt x="38" y="108"/>
                  </a:lnTo>
                  <a:lnTo>
                    <a:pt x="56" y="76"/>
                  </a:lnTo>
                  <a:lnTo>
                    <a:pt x="68" y="72"/>
                  </a:lnTo>
                  <a:lnTo>
                    <a:pt x="80" y="70"/>
                  </a:lnTo>
                  <a:lnTo>
                    <a:pt x="88" y="64"/>
                  </a:lnTo>
                  <a:lnTo>
                    <a:pt x="92" y="60"/>
                  </a:lnTo>
                  <a:lnTo>
                    <a:pt x="94" y="56"/>
                  </a:lnTo>
                  <a:lnTo>
                    <a:pt x="100" y="32"/>
                  </a:lnTo>
                  <a:lnTo>
                    <a:pt x="100" y="18"/>
                  </a:lnTo>
                  <a:lnTo>
                    <a:pt x="72" y="0"/>
                  </a:lnTo>
                  <a:lnTo>
                    <a:pt x="4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49" name="Freeform 413"/>
            <p:cNvSpPr>
              <a:spLocks/>
            </p:cNvSpPr>
            <p:nvPr/>
          </p:nvSpPr>
          <p:spPr bwMode="ltGray">
            <a:xfrm>
              <a:off x="1926" y="2805"/>
              <a:ext cx="49" cy="73"/>
            </a:xfrm>
            <a:custGeom>
              <a:avLst/>
              <a:gdLst>
                <a:gd name="T0" fmla="*/ 6 w 53"/>
                <a:gd name="T1" fmla="*/ 0 h 71"/>
                <a:gd name="T2" fmla="*/ 18 w 53"/>
                <a:gd name="T3" fmla="*/ 8 h 71"/>
                <a:gd name="T4" fmla="*/ 32 w 53"/>
                <a:gd name="T5" fmla="*/ 27 h 71"/>
                <a:gd name="T6" fmla="*/ 35 w 53"/>
                <a:gd name="T7" fmla="*/ 31 h 71"/>
                <a:gd name="T8" fmla="*/ 32 w 53"/>
                <a:gd name="T9" fmla="*/ 41 h 71"/>
                <a:gd name="T10" fmla="*/ 29 w 53"/>
                <a:gd name="T11" fmla="*/ 43 h 71"/>
                <a:gd name="T12" fmla="*/ 25 w 53"/>
                <a:gd name="T13" fmla="*/ 56 h 71"/>
                <a:gd name="T14" fmla="*/ 23 w 53"/>
                <a:gd name="T15" fmla="*/ 72 h 71"/>
                <a:gd name="T16" fmla="*/ 18 w 53"/>
                <a:gd name="T17" fmla="*/ 72 h 71"/>
                <a:gd name="T18" fmla="*/ 17 w 53"/>
                <a:gd name="T19" fmla="*/ 80 h 71"/>
                <a:gd name="T20" fmla="*/ 13 w 53"/>
                <a:gd name="T21" fmla="*/ 80 h 71"/>
                <a:gd name="T22" fmla="*/ 9 w 53"/>
                <a:gd name="T23" fmla="*/ 70 h 71"/>
                <a:gd name="T24" fmla="*/ 6 w 53"/>
                <a:gd name="T25" fmla="*/ 78 h 71"/>
                <a:gd name="T26" fmla="*/ 4 w 53"/>
                <a:gd name="T27" fmla="*/ 70 h 71"/>
                <a:gd name="T28" fmla="*/ 0 w 53"/>
                <a:gd name="T29" fmla="*/ 33 h 71"/>
                <a:gd name="T30" fmla="*/ 2 w 53"/>
                <a:gd name="T31" fmla="*/ 4 h 71"/>
                <a:gd name="T32" fmla="*/ 6 w 53"/>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71"/>
                <a:gd name="T53" fmla="*/ 53 w 53"/>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71">
                  <a:moveTo>
                    <a:pt x="8" y="0"/>
                  </a:moveTo>
                  <a:lnTo>
                    <a:pt x="28" y="8"/>
                  </a:lnTo>
                  <a:lnTo>
                    <a:pt x="48" y="22"/>
                  </a:lnTo>
                  <a:lnTo>
                    <a:pt x="52" y="26"/>
                  </a:lnTo>
                  <a:lnTo>
                    <a:pt x="48" y="36"/>
                  </a:lnTo>
                  <a:lnTo>
                    <a:pt x="42" y="38"/>
                  </a:lnTo>
                  <a:lnTo>
                    <a:pt x="36" y="50"/>
                  </a:lnTo>
                  <a:lnTo>
                    <a:pt x="34" y="62"/>
                  </a:lnTo>
                  <a:lnTo>
                    <a:pt x="28" y="62"/>
                  </a:lnTo>
                  <a:lnTo>
                    <a:pt x="26" y="70"/>
                  </a:lnTo>
                  <a:lnTo>
                    <a:pt x="18" y="70"/>
                  </a:lnTo>
                  <a:lnTo>
                    <a:pt x="14" y="60"/>
                  </a:lnTo>
                  <a:lnTo>
                    <a:pt x="10" y="68"/>
                  </a:lnTo>
                  <a:lnTo>
                    <a:pt x="4" y="60"/>
                  </a:lnTo>
                  <a:lnTo>
                    <a:pt x="0" y="28"/>
                  </a:lnTo>
                  <a:lnTo>
                    <a:pt x="2" y="4"/>
                  </a:lnTo>
                  <a:lnTo>
                    <a:pt x="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50" name="Freeform 414"/>
            <p:cNvSpPr>
              <a:spLocks/>
            </p:cNvSpPr>
            <p:nvPr/>
          </p:nvSpPr>
          <p:spPr bwMode="ltGray">
            <a:xfrm>
              <a:off x="1867" y="2799"/>
              <a:ext cx="70" cy="77"/>
            </a:xfrm>
            <a:custGeom>
              <a:avLst/>
              <a:gdLst>
                <a:gd name="T0" fmla="*/ 12 w 77"/>
                <a:gd name="T1" fmla="*/ 2 h 75"/>
                <a:gd name="T2" fmla="*/ 21 w 77"/>
                <a:gd name="T3" fmla="*/ 2 h 75"/>
                <a:gd name="T4" fmla="*/ 29 w 77"/>
                <a:gd name="T5" fmla="*/ 2 h 75"/>
                <a:gd name="T6" fmla="*/ 30 w 77"/>
                <a:gd name="T7" fmla="*/ 0 h 75"/>
                <a:gd name="T8" fmla="*/ 37 w 77"/>
                <a:gd name="T9" fmla="*/ 2 h 75"/>
                <a:gd name="T10" fmla="*/ 47 w 77"/>
                <a:gd name="T11" fmla="*/ 6 h 75"/>
                <a:gd name="T12" fmla="*/ 42 w 77"/>
                <a:gd name="T13" fmla="*/ 16 h 75"/>
                <a:gd name="T14" fmla="*/ 42 w 77"/>
                <a:gd name="T15" fmla="*/ 37 h 75"/>
                <a:gd name="T16" fmla="*/ 45 w 77"/>
                <a:gd name="T17" fmla="*/ 43 h 75"/>
                <a:gd name="T18" fmla="*/ 47 w 77"/>
                <a:gd name="T19" fmla="*/ 55 h 75"/>
                <a:gd name="T20" fmla="*/ 45 w 77"/>
                <a:gd name="T21" fmla="*/ 61 h 75"/>
                <a:gd name="T22" fmla="*/ 45 w 77"/>
                <a:gd name="T23" fmla="*/ 70 h 75"/>
                <a:gd name="T24" fmla="*/ 42 w 77"/>
                <a:gd name="T25" fmla="*/ 78 h 75"/>
                <a:gd name="T26" fmla="*/ 38 w 77"/>
                <a:gd name="T27" fmla="*/ 74 h 75"/>
                <a:gd name="T28" fmla="*/ 25 w 77"/>
                <a:gd name="T29" fmla="*/ 72 h 75"/>
                <a:gd name="T30" fmla="*/ 24 w 77"/>
                <a:gd name="T31" fmla="*/ 78 h 75"/>
                <a:gd name="T32" fmla="*/ 26 w 77"/>
                <a:gd name="T33" fmla="*/ 84 h 75"/>
                <a:gd name="T34" fmla="*/ 14 w 77"/>
                <a:gd name="T35" fmla="*/ 76 h 75"/>
                <a:gd name="T36" fmla="*/ 0 w 77"/>
                <a:gd name="T37" fmla="*/ 43 h 75"/>
                <a:gd name="T38" fmla="*/ 2 w 77"/>
                <a:gd name="T39" fmla="*/ 14 h 75"/>
                <a:gd name="T40" fmla="*/ 12 w 77"/>
                <a:gd name="T41" fmla="*/ 2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7"/>
                <a:gd name="T64" fmla="*/ 0 h 75"/>
                <a:gd name="T65" fmla="*/ 77 w 77"/>
                <a:gd name="T66" fmla="*/ 75 h 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7" h="75">
                  <a:moveTo>
                    <a:pt x="18" y="2"/>
                  </a:moveTo>
                  <a:lnTo>
                    <a:pt x="34" y="2"/>
                  </a:lnTo>
                  <a:lnTo>
                    <a:pt x="46" y="2"/>
                  </a:lnTo>
                  <a:lnTo>
                    <a:pt x="48" y="0"/>
                  </a:lnTo>
                  <a:lnTo>
                    <a:pt x="60" y="2"/>
                  </a:lnTo>
                  <a:lnTo>
                    <a:pt x="76" y="6"/>
                  </a:lnTo>
                  <a:lnTo>
                    <a:pt x="68" y="16"/>
                  </a:lnTo>
                  <a:lnTo>
                    <a:pt x="68" y="32"/>
                  </a:lnTo>
                  <a:lnTo>
                    <a:pt x="74" y="38"/>
                  </a:lnTo>
                  <a:lnTo>
                    <a:pt x="76" y="50"/>
                  </a:lnTo>
                  <a:lnTo>
                    <a:pt x="72" y="54"/>
                  </a:lnTo>
                  <a:lnTo>
                    <a:pt x="72" y="60"/>
                  </a:lnTo>
                  <a:lnTo>
                    <a:pt x="68" y="68"/>
                  </a:lnTo>
                  <a:lnTo>
                    <a:pt x="62" y="64"/>
                  </a:lnTo>
                  <a:lnTo>
                    <a:pt x="40" y="62"/>
                  </a:lnTo>
                  <a:lnTo>
                    <a:pt x="38" y="68"/>
                  </a:lnTo>
                  <a:lnTo>
                    <a:pt x="42" y="74"/>
                  </a:lnTo>
                  <a:lnTo>
                    <a:pt x="22" y="66"/>
                  </a:lnTo>
                  <a:lnTo>
                    <a:pt x="0" y="38"/>
                  </a:lnTo>
                  <a:lnTo>
                    <a:pt x="2" y="14"/>
                  </a:lnTo>
                  <a:lnTo>
                    <a:pt x="18"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51" name="Freeform 415"/>
            <p:cNvSpPr>
              <a:spLocks/>
            </p:cNvSpPr>
            <p:nvPr/>
          </p:nvSpPr>
          <p:spPr bwMode="ltGray">
            <a:xfrm>
              <a:off x="1812" y="2757"/>
              <a:ext cx="84" cy="136"/>
            </a:xfrm>
            <a:custGeom>
              <a:avLst/>
              <a:gdLst>
                <a:gd name="T0" fmla="*/ 20 w 91"/>
                <a:gd name="T1" fmla="*/ 0 h 131"/>
                <a:gd name="T2" fmla="*/ 27 w 91"/>
                <a:gd name="T3" fmla="*/ 2 h 131"/>
                <a:gd name="T4" fmla="*/ 33 w 91"/>
                <a:gd name="T5" fmla="*/ 10 h 131"/>
                <a:gd name="T6" fmla="*/ 38 w 91"/>
                <a:gd name="T7" fmla="*/ 21 h 131"/>
                <a:gd name="T8" fmla="*/ 39 w 91"/>
                <a:gd name="T9" fmla="*/ 37 h 131"/>
                <a:gd name="T10" fmla="*/ 42 w 91"/>
                <a:gd name="T11" fmla="*/ 33 h 131"/>
                <a:gd name="T12" fmla="*/ 47 w 91"/>
                <a:gd name="T13" fmla="*/ 37 h 131"/>
                <a:gd name="T14" fmla="*/ 51 w 91"/>
                <a:gd name="T15" fmla="*/ 46 h 131"/>
                <a:gd name="T16" fmla="*/ 55 w 91"/>
                <a:gd name="T17" fmla="*/ 46 h 131"/>
                <a:gd name="T18" fmla="*/ 55 w 91"/>
                <a:gd name="T19" fmla="*/ 56 h 131"/>
                <a:gd name="T20" fmla="*/ 55 w 91"/>
                <a:gd name="T21" fmla="*/ 62 h 131"/>
                <a:gd name="T22" fmla="*/ 54 w 91"/>
                <a:gd name="T23" fmla="*/ 64 h 131"/>
                <a:gd name="T24" fmla="*/ 52 w 91"/>
                <a:gd name="T25" fmla="*/ 69 h 131"/>
                <a:gd name="T26" fmla="*/ 47 w 91"/>
                <a:gd name="T27" fmla="*/ 75 h 131"/>
                <a:gd name="T28" fmla="*/ 47 w 91"/>
                <a:gd name="T29" fmla="*/ 83 h 131"/>
                <a:gd name="T30" fmla="*/ 46 w 91"/>
                <a:gd name="T31" fmla="*/ 87 h 131"/>
                <a:gd name="T32" fmla="*/ 50 w 91"/>
                <a:gd name="T33" fmla="*/ 93 h 131"/>
                <a:gd name="T34" fmla="*/ 55 w 91"/>
                <a:gd name="T35" fmla="*/ 106 h 131"/>
                <a:gd name="T36" fmla="*/ 55 w 91"/>
                <a:gd name="T37" fmla="*/ 118 h 131"/>
                <a:gd name="T38" fmla="*/ 61 w 91"/>
                <a:gd name="T39" fmla="*/ 133 h 131"/>
                <a:gd name="T40" fmla="*/ 55 w 91"/>
                <a:gd name="T41" fmla="*/ 133 h 131"/>
                <a:gd name="T42" fmla="*/ 51 w 91"/>
                <a:gd name="T43" fmla="*/ 145 h 131"/>
                <a:gd name="T44" fmla="*/ 42 w 91"/>
                <a:gd name="T45" fmla="*/ 143 h 131"/>
                <a:gd name="T46" fmla="*/ 42 w 91"/>
                <a:gd name="T47" fmla="*/ 147 h 131"/>
                <a:gd name="T48" fmla="*/ 40 w 91"/>
                <a:gd name="T49" fmla="*/ 145 h 131"/>
                <a:gd name="T50" fmla="*/ 36 w 91"/>
                <a:gd name="T51" fmla="*/ 147 h 131"/>
                <a:gd name="T52" fmla="*/ 33 w 91"/>
                <a:gd name="T53" fmla="*/ 157 h 131"/>
                <a:gd name="T54" fmla="*/ 27 w 91"/>
                <a:gd name="T55" fmla="*/ 143 h 131"/>
                <a:gd name="T56" fmla="*/ 27 w 91"/>
                <a:gd name="T57" fmla="*/ 133 h 131"/>
                <a:gd name="T58" fmla="*/ 24 w 91"/>
                <a:gd name="T59" fmla="*/ 130 h 131"/>
                <a:gd name="T60" fmla="*/ 20 w 91"/>
                <a:gd name="T61" fmla="*/ 123 h 131"/>
                <a:gd name="T62" fmla="*/ 24 w 91"/>
                <a:gd name="T63" fmla="*/ 104 h 131"/>
                <a:gd name="T64" fmla="*/ 26 w 91"/>
                <a:gd name="T65" fmla="*/ 96 h 131"/>
                <a:gd name="T66" fmla="*/ 26 w 91"/>
                <a:gd name="T67" fmla="*/ 87 h 131"/>
                <a:gd name="T68" fmla="*/ 22 w 91"/>
                <a:gd name="T69" fmla="*/ 81 h 131"/>
                <a:gd name="T70" fmla="*/ 20 w 91"/>
                <a:gd name="T71" fmla="*/ 66 h 131"/>
                <a:gd name="T72" fmla="*/ 9 w 91"/>
                <a:gd name="T73" fmla="*/ 66 h 131"/>
                <a:gd name="T74" fmla="*/ 0 w 91"/>
                <a:gd name="T75" fmla="*/ 42 h 131"/>
                <a:gd name="T76" fmla="*/ 11 w 91"/>
                <a:gd name="T77" fmla="*/ 6 h 131"/>
                <a:gd name="T78" fmla="*/ 20 w 91"/>
                <a:gd name="T79" fmla="*/ 0 h 1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1"/>
                <a:gd name="T121" fmla="*/ 0 h 131"/>
                <a:gd name="T122" fmla="*/ 91 w 91"/>
                <a:gd name="T123" fmla="*/ 131 h 1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1" h="131">
                  <a:moveTo>
                    <a:pt x="30" y="0"/>
                  </a:moveTo>
                  <a:lnTo>
                    <a:pt x="40" y="2"/>
                  </a:lnTo>
                  <a:lnTo>
                    <a:pt x="50" y="10"/>
                  </a:lnTo>
                  <a:lnTo>
                    <a:pt x="56" y="16"/>
                  </a:lnTo>
                  <a:lnTo>
                    <a:pt x="58" y="32"/>
                  </a:lnTo>
                  <a:lnTo>
                    <a:pt x="62" y="28"/>
                  </a:lnTo>
                  <a:lnTo>
                    <a:pt x="70" y="32"/>
                  </a:lnTo>
                  <a:lnTo>
                    <a:pt x="76" y="38"/>
                  </a:lnTo>
                  <a:lnTo>
                    <a:pt x="82" y="38"/>
                  </a:lnTo>
                  <a:lnTo>
                    <a:pt x="82" y="46"/>
                  </a:lnTo>
                  <a:lnTo>
                    <a:pt x="82" y="52"/>
                  </a:lnTo>
                  <a:lnTo>
                    <a:pt x="80" y="54"/>
                  </a:lnTo>
                  <a:lnTo>
                    <a:pt x="78" y="58"/>
                  </a:lnTo>
                  <a:lnTo>
                    <a:pt x="70" y="62"/>
                  </a:lnTo>
                  <a:lnTo>
                    <a:pt x="70" y="68"/>
                  </a:lnTo>
                  <a:lnTo>
                    <a:pt x="68" y="72"/>
                  </a:lnTo>
                  <a:lnTo>
                    <a:pt x="74" y="78"/>
                  </a:lnTo>
                  <a:lnTo>
                    <a:pt x="82" y="88"/>
                  </a:lnTo>
                  <a:lnTo>
                    <a:pt x="82" y="98"/>
                  </a:lnTo>
                  <a:lnTo>
                    <a:pt x="90" y="110"/>
                  </a:lnTo>
                  <a:lnTo>
                    <a:pt x="82" y="110"/>
                  </a:lnTo>
                  <a:lnTo>
                    <a:pt x="76" y="120"/>
                  </a:lnTo>
                  <a:lnTo>
                    <a:pt x="62" y="118"/>
                  </a:lnTo>
                  <a:lnTo>
                    <a:pt x="62" y="122"/>
                  </a:lnTo>
                  <a:lnTo>
                    <a:pt x="60" y="120"/>
                  </a:lnTo>
                  <a:lnTo>
                    <a:pt x="54" y="122"/>
                  </a:lnTo>
                  <a:lnTo>
                    <a:pt x="50" y="130"/>
                  </a:lnTo>
                  <a:lnTo>
                    <a:pt x="40" y="118"/>
                  </a:lnTo>
                  <a:lnTo>
                    <a:pt x="40" y="110"/>
                  </a:lnTo>
                  <a:lnTo>
                    <a:pt x="36" y="108"/>
                  </a:lnTo>
                  <a:lnTo>
                    <a:pt x="30" y="102"/>
                  </a:lnTo>
                  <a:lnTo>
                    <a:pt x="36" y="86"/>
                  </a:lnTo>
                  <a:lnTo>
                    <a:pt x="38" y="80"/>
                  </a:lnTo>
                  <a:lnTo>
                    <a:pt x="38" y="72"/>
                  </a:lnTo>
                  <a:lnTo>
                    <a:pt x="32" y="66"/>
                  </a:lnTo>
                  <a:lnTo>
                    <a:pt x="30" y="56"/>
                  </a:lnTo>
                  <a:lnTo>
                    <a:pt x="14" y="56"/>
                  </a:lnTo>
                  <a:lnTo>
                    <a:pt x="0" y="36"/>
                  </a:lnTo>
                  <a:lnTo>
                    <a:pt x="16" y="6"/>
                  </a:lnTo>
                  <a:lnTo>
                    <a:pt x="3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52" name="Freeform 416"/>
            <p:cNvSpPr>
              <a:spLocks/>
            </p:cNvSpPr>
            <p:nvPr/>
          </p:nvSpPr>
          <p:spPr bwMode="ltGray">
            <a:xfrm>
              <a:off x="1625" y="2690"/>
              <a:ext cx="221" cy="207"/>
            </a:xfrm>
            <a:custGeom>
              <a:avLst/>
              <a:gdLst>
                <a:gd name="T0" fmla="*/ 106 w 241"/>
                <a:gd name="T1" fmla="*/ 204 h 201"/>
                <a:gd name="T2" fmla="*/ 97 w 241"/>
                <a:gd name="T3" fmla="*/ 216 h 201"/>
                <a:gd name="T4" fmla="*/ 94 w 241"/>
                <a:gd name="T5" fmla="*/ 229 h 201"/>
                <a:gd name="T6" fmla="*/ 79 w 241"/>
                <a:gd name="T7" fmla="*/ 225 h 201"/>
                <a:gd name="T8" fmla="*/ 64 w 241"/>
                <a:gd name="T9" fmla="*/ 197 h 201"/>
                <a:gd name="T10" fmla="*/ 15 w 241"/>
                <a:gd name="T11" fmla="*/ 107 h 201"/>
                <a:gd name="T12" fmla="*/ 20 w 241"/>
                <a:gd name="T13" fmla="*/ 6 h 201"/>
                <a:gd name="T14" fmla="*/ 25 w 241"/>
                <a:gd name="T15" fmla="*/ 27 h 201"/>
                <a:gd name="T16" fmla="*/ 33 w 241"/>
                <a:gd name="T17" fmla="*/ 16 h 201"/>
                <a:gd name="T18" fmla="*/ 47 w 241"/>
                <a:gd name="T19" fmla="*/ 0 h 201"/>
                <a:gd name="T20" fmla="*/ 62 w 241"/>
                <a:gd name="T21" fmla="*/ 14 h 201"/>
                <a:gd name="T22" fmla="*/ 65 w 241"/>
                <a:gd name="T23" fmla="*/ 33 h 201"/>
                <a:gd name="T24" fmla="*/ 81 w 241"/>
                <a:gd name="T25" fmla="*/ 37 h 201"/>
                <a:gd name="T26" fmla="*/ 97 w 241"/>
                <a:gd name="T27" fmla="*/ 47 h 201"/>
                <a:gd name="T28" fmla="*/ 114 w 241"/>
                <a:gd name="T29" fmla="*/ 29 h 201"/>
                <a:gd name="T30" fmla="*/ 134 w 241"/>
                <a:gd name="T31" fmla="*/ 33 h 201"/>
                <a:gd name="T32" fmla="*/ 127 w 241"/>
                <a:gd name="T33" fmla="*/ 43 h 201"/>
                <a:gd name="T34" fmla="*/ 137 w 241"/>
                <a:gd name="T35" fmla="*/ 55 h 201"/>
                <a:gd name="T36" fmla="*/ 144 w 241"/>
                <a:gd name="T37" fmla="*/ 70 h 201"/>
                <a:gd name="T38" fmla="*/ 156 w 241"/>
                <a:gd name="T39" fmla="*/ 76 h 201"/>
                <a:gd name="T40" fmla="*/ 147 w 241"/>
                <a:gd name="T41" fmla="*/ 90 h 201"/>
                <a:gd name="T42" fmla="*/ 145 w 241"/>
                <a:gd name="T43" fmla="*/ 96 h 201"/>
                <a:gd name="T44" fmla="*/ 150 w 241"/>
                <a:gd name="T45" fmla="*/ 103 h 201"/>
                <a:gd name="T46" fmla="*/ 141 w 241"/>
                <a:gd name="T47" fmla="*/ 111 h 201"/>
                <a:gd name="T48" fmla="*/ 137 w 241"/>
                <a:gd name="T49" fmla="*/ 122 h 201"/>
                <a:gd name="T50" fmla="*/ 144 w 241"/>
                <a:gd name="T51" fmla="*/ 148 h 201"/>
                <a:gd name="T52" fmla="*/ 131 w 241"/>
                <a:gd name="T53" fmla="*/ 162 h 201"/>
                <a:gd name="T54" fmla="*/ 122 w 241"/>
                <a:gd name="T55" fmla="*/ 164 h 201"/>
                <a:gd name="T56" fmla="*/ 116 w 241"/>
                <a:gd name="T57" fmla="*/ 172 h 201"/>
                <a:gd name="T58" fmla="*/ 112 w 241"/>
                <a:gd name="T59" fmla="*/ 164 h 201"/>
                <a:gd name="T60" fmla="*/ 97 w 241"/>
                <a:gd name="T61" fmla="*/ 159 h 201"/>
                <a:gd name="T62" fmla="*/ 105 w 241"/>
                <a:gd name="T63" fmla="*/ 181 h 201"/>
                <a:gd name="T64" fmla="*/ 101 w 241"/>
                <a:gd name="T65" fmla="*/ 194 h 201"/>
                <a:gd name="T66" fmla="*/ 115 w 241"/>
                <a:gd name="T67" fmla="*/ 197 h 2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1"/>
                <a:gd name="T103" fmla="*/ 0 h 201"/>
                <a:gd name="T104" fmla="*/ 241 w 241"/>
                <a:gd name="T105" fmla="*/ 201 h 2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1" h="201">
                  <a:moveTo>
                    <a:pt x="174" y="178"/>
                  </a:moveTo>
                  <a:lnTo>
                    <a:pt x="166" y="176"/>
                  </a:lnTo>
                  <a:lnTo>
                    <a:pt x="160" y="186"/>
                  </a:lnTo>
                  <a:lnTo>
                    <a:pt x="152" y="186"/>
                  </a:lnTo>
                  <a:lnTo>
                    <a:pt x="148" y="194"/>
                  </a:lnTo>
                  <a:lnTo>
                    <a:pt x="144" y="198"/>
                  </a:lnTo>
                  <a:lnTo>
                    <a:pt x="134" y="200"/>
                  </a:lnTo>
                  <a:lnTo>
                    <a:pt x="122" y="194"/>
                  </a:lnTo>
                  <a:lnTo>
                    <a:pt x="118" y="190"/>
                  </a:lnTo>
                  <a:lnTo>
                    <a:pt x="98" y="170"/>
                  </a:lnTo>
                  <a:lnTo>
                    <a:pt x="86" y="142"/>
                  </a:lnTo>
                  <a:lnTo>
                    <a:pt x="22" y="92"/>
                  </a:lnTo>
                  <a:lnTo>
                    <a:pt x="0" y="52"/>
                  </a:lnTo>
                  <a:lnTo>
                    <a:pt x="30" y="6"/>
                  </a:lnTo>
                  <a:lnTo>
                    <a:pt x="34" y="14"/>
                  </a:lnTo>
                  <a:lnTo>
                    <a:pt x="38" y="22"/>
                  </a:lnTo>
                  <a:lnTo>
                    <a:pt x="42" y="22"/>
                  </a:lnTo>
                  <a:lnTo>
                    <a:pt x="50" y="16"/>
                  </a:lnTo>
                  <a:lnTo>
                    <a:pt x="62" y="2"/>
                  </a:lnTo>
                  <a:lnTo>
                    <a:pt x="72" y="0"/>
                  </a:lnTo>
                  <a:lnTo>
                    <a:pt x="78" y="14"/>
                  </a:lnTo>
                  <a:lnTo>
                    <a:pt x="96" y="14"/>
                  </a:lnTo>
                  <a:lnTo>
                    <a:pt x="96" y="20"/>
                  </a:lnTo>
                  <a:lnTo>
                    <a:pt x="100" y="28"/>
                  </a:lnTo>
                  <a:lnTo>
                    <a:pt x="116" y="32"/>
                  </a:lnTo>
                  <a:lnTo>
                    <a:pt x="124" y="32"/>
                  </a:lnTo>
                  <a:lnTo>
                    <a:pt x="132" y="32"/>
                  </a:lnTo>
                  <a:lnTo>
                    <a:pt x="150" y="42"/>
                  </a:lnTo>
                  <a:lnTo>
                    <a:pt x="164" y="30"/>
                  </a:lnTo>
                  <a:lnTo>
                    <a:pt x="174" y="24"/>
                  </a:lnTo>
                  <a:lnTo>
                    <a:pt x="192" y="26"/>
                  </a:lnTo>
                  <a:lnTo>
                    <a:pt x="206" y="28"/>
                  </a:lnTo>
                  <a:lnTo>
                    <a:pt x="196" y="34"/>
                  </a:lnTo>
                  <a:lnTo>
                    <a:pt x="196" y="38"/>
                  </a:lnTo>
                  <a:lnTo>
                    <a:pt x="200" y="44"/>
                  </a:lnTo>
                  <a:lnTo>
                    <a:pt x="212" y="48"/>
                  </a:lnTo>
                  <a:lnTo>
                    <a:pt x="222" y="52"/>
                  </a:lnTo>
                  <a:lnTo>
                    <a:pt x="222" y="60"/>
                  </a:lnTo>
                  <a:lnTo>
                    <a:pt x="232" y="60"/>
                  </a:lnTo>
                  <a:lnTo>
                    <a:pt x="240" y="66"/>
                  </a:lnTo>
                  <a:lnTo>
                    <a:pt x="232" y="76"/>
                  </a:lnTo>
                  <a:lnTo>
                    <a:pt x="226" y="78"/>
                  </a:lnTo>
                  <a:lnTo>
                    <a:pt x="222" y="78"/>
                  </a:lnTo>
                  <a:lnTo>
                    <a:pt x="224" y="82"/>
                  </a:lnTo>
                  <a:lnTo>
                    <a:pt x="228" y="88"/>
                  </a:lnTo>
                  <a:lnTo>
                    <a:pt x="232" y="88"/>
                  </a:lnTo>
                  <a:lnTo>
                    <a:pt x="234" y="96"/>
                  </a:lnTo>
                  <a:lnTo>
                    <a:pt x="218" y="96"/>
                  </a:lnTo>
                  <a:lnTo>
                    <a:pt x="218" y="106"/>
                  </a:lnTo>
                  <a:lnTo>
                    <a:pt x="212" y="106"/>
                  </a:lnTo>
                  <a:lnTo>
                    <a:pt x="226" y="124"/>
                  </a:lnTo>
                  <a:lnTo>
                    <a:pt x="222" y="128"/>
                  </a:lnTo>
                  <a:lnTo>
                    <a:pt x="214" y="136"/>
                  </a:lnTo>
                  <a:lnTo>
                    <a:pt x="202" y="140"/>
                  </a:lnTo>
                  <a:lnTo>
                    <a:pt x="196" y="136"/>
                  </a:lnTo>
                  <a:lnTo>
                    <a:pt x="188" y="142"/>
                  </a:lnTo>
                  <a:lnTo>
                    <a:pt x="186" y="148"/>
                  </a:lnTo>
                  <a:lnTo>
                    <a:pt x="180" y="148"/>
                  </a:lnTo>
                  <a:lnTo>
                    <a:pt x="176" y="140"/>
                  </a:lnTo>
                  <a:lnTo>
                    <a:pt x="172" y="142"/>
                  </a:lnTo>
                  <a:lnTo>
                    <a:pt x="164" y="142"/>
                  </a:lnTo>
                  <a:lnTo>
                    <a:pt x="152" y="138"/>
                  </a:lnTo>
                  <a:lnTo>
                    <a:pt x="160" y="150"/>
                  </a:lnTo>
                  <a:lnTo>
                    <a:pt x="160" y="156"/>
                  </a:lnTo>
                  <a:lnTo>
                    <a:pt x="156" y="160"/>
                  </a:lnTo>
                  <a:lnTo>
                    <a:pt x="156" y="168"/>
                  </a:lnTo>
                  <a:lnTo>
                    <a:pt x="164" y="172"/>
                  </a:lnTo>
                  <a:lnTo>
                    <a:pt x="176" y="170"/>
                  </a:lnTo>
                  <a:lnTo>
                    <a:pt x="174" y="17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53" name="Freeform 417"/>
            <p:cNvSpPr>
              <a:spLocks/>
            </p:cNvSpPr>
            <p:nvPr/>
          </p:nvSpPr>
          <p:spPr bwMode="ltGray">
            <a:xfrm>
              <a:off x="1542" y="2687"/>
              <a:ext cx="190" cy="296"/>
            </a:xfrm>
            <a:custGeom>
              <a:avLst/>
              <a:gdLst>
                <a:gd name="T0" fmla="*/ 84 w 207"/>
                <a:gd name="T1" fmla="*/ 10 h 287"/>
                <a:gd name="T2" fmla="*/ 69 w 207"/>
                <a:gd name="T3" fmla="*/ 35 h 287"/>
                <a:gd name="T4" fmla="*/ 65 w 207"/>
                <a:gd name="T5" fmla="*/ 64 h 287"/>
                <a:gd name="T6" fmla="*/ 75 w 207"/>
                <a:gd name="T7" fmla="*/ 78 h 287"/>
                <a:gd name="T8" fmla="*/ 74 w 207"/>
                <a:gd name="T9" fmla="*/ 97 h 287"/>
                <a:gd name="T10" fmla="*/ 91 w 207"/>
                <a:gd name="T11" fmla="*/ 105 h 287"/>
                <a:gd name="T12" fmla="*/ 108 w 207"/>
                <a:gd name="T13" fmla="*/ 124 h 287"/>
                <a:gd name="T14" fmla="*/ 118 w 207"/>
                <a:gd name="T15" fmla="*/ 126 h 287"/>
                <a:gd name="T16" fmla="*/ 131 w 207"/>
                <a:gd name="T17" fmla="*/ 118 h 287"/>
                <a:gd name="T18" fmla="*/ 124 w 207"/>
                <a:gd name="T19" fmla="*/ 146 h 287"/>
                <a:gd name="T20" fmla="*/ 127 w 207"/>
                <a:gd name="T21" fmla="*/ 182 h 287"/>
                <a:gd name="T22" fmla="*/ 129 w 207"/>
                <a:gd name="T23" fmla="*/ 198 h 287"/>
                <a:gd name="T24" fmla="*/ 134 w 207"/>
                <a:gd name="T25" fmla="*/ 224 h 287"/>
                <a:gd name="T26" fmla="*/ 128 w 207"/>
                <a:gd name="T27" fmla="*/ 212 h 287"/>
                <a:gd name="T28" fmla="*/ 123 w 207"/>
                <a:gd name="T29" fmla="*/ 212 h 287"/>
                <a:gd name="T30" fmla="*/ 117 w 207"/>
                <a:gd name="T31" fmla="*/ 217 h 287"/>
                <a:gd name="T32" fmla="*/ 103 w 207"/>
                <a:gd name="T33" fmla="*/ 224 h 287"/>
                <a:gd name="T34" fmla="*/ 108 w 207"/>
                <a:gd name="T35" fmla="*/ 229 h 287"/>
                <a:gd name="T36" fmla="*/ 103 w 207"/>
                <a:gd name="T37" fmla="*/ 238 h 287"/>
                <a:gd name="T38" fmla="*/ 98 w 207"/>
                <a:gd name="T39" fmla="*/ 245 h 287"/>
                <a:gd name="T40" fmla="*/ 106 w 207"/>
                <a:gd name="T41" fmla="*/ 261 h 287"/>
                <a:gd name="T42" fmla="*/ 108 w 207"/>
                <a:gd name="T43" fmla="*/ 277 h 287"/>
                <a:gd name="T44" fmla="*/ 92 w 207"/>
                <a:gd name="T45" fmla="*/ 327 h 287"/>
                <a:gd name="T46" fmla="*/ 91 w 207"/>
                <a:gd name="T47" fmla="*/ 294 h 287"/>
                <a:gd name="T48" fmla="*/ 86 w 207"/>
                <a:gd name="T49" fmla="*/ 296 h 287"/>
                <a:gd name="T50" fmla="*/ 77 w 207"/>
                <a:gd name="T51" fmla="*/ 296 h 287"/>
                <a:gd name="T52" fmla="*/ 65 w 207"/>
                <a:gd name="T53" fmla="*/ 287 h 287"/>
                <a:gd name="T54" fmla="*/ 60 w 207"/>
                <a:gd name="T55" fmla="*/ 270 h 287"/>
                <a:gd name="T56" fmla="*/ 51 w 207"/>
                <a:gd name="T57" fmla="*/ 264 h 287"/>
                <a:gd name="T58" fmla="*/ 36 w 207"/>
                <a:gd name="T59" fmla="*/ 245 h 287"/>
                <a:gd name="T60" fmla="*/ 34 w 207"/>
                <a:gd name="T61" fmla="*/ 238 h 287"/>
                <a:gd name="T62" fmla="*/ 28 w 207"/>
                <a:gd name="T63" fmla="*/ 238 h 287"/>
                <a:gd name="T64" fmla="*/ 28 w 207"/>
                <a:gd name="T65" fmla="*/ 245 h 287"/>
                <a:gd name="T66" fmla="*/ 14 w 207"/>
                <a:gd name="T67" fmla="*/ 233 h 287"/>
                <a:gd name="T68" fmla="*/ 6 w 207"/>
                <a:gd name="T69" fmla="*/ 198 h 287"/>
                <a:gd name="T70" fmla="*/ 14 w 207"/>
                <a:gd name="T71" fmla="*/ 194 h 287"/>
                <a:gd name="T72" fmla="*/ 17 w 207"/>
                <a:gd name="T73" fmla="*/ 159 h 287"/>
                <a:gd name="T74" fmla="*/ 16 w 207"/>
                <a:gd name="T75" fmla="*/ 134 h 287"/>
                <a:gd name="T76" fmla="*/ 15 w 207"/>
                <a:gd name="T77" fmla="*/ 107 h 287"/>
                <a:gd name="T78" fmla="*/ 20 w 207"/>
                <a:gd name="T79" fmla="*/ 83 h 287"/>
                <a:gd name="T80" fmla="*/ 28 w 207"/>
                <a:gd name="T81" fmla="*/ 70 h 287"/>
                <a:gd name="T82" fmla="*/ 36 w 207"/>
                <a:gd name="T83" fmla="*/ 64 h 287"/>
                <a:gd name="T84" fmla="*/ 40 w 207"/>
                <a:gd name="T85" fmla="*/ 47 h 287"/>
                <a:gd name="T86" fmla="*/ 46 w 207"/>
                <a:gd name="T87" fmla="*/ 27 h 287"/>
                <a:gd name="T88" fmla="*/ 56 w 207"/>
                <a:gd name="T89" fmla="*/ 23 h 287"/>
                <a:gd name="T90" fmla="*/ 67 w 207"/>
                <a:gd name="T91" fmla="*/ 21 h 287"/>
                <a:gd name="T92" fmla="*/ 74 w 207"/>
                <a:gd name="T93" fmla="*/ 2 h 287"/>
                <a:gd name="T94" fmla="*/ 86 w 207"/>
                <a:gd name="T95" fmla="*/ 0 h 2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7"/>
                <a:gd name="T145" fmla="*/ 0 h 287"/>
                <a:gd name="T146" fmla="*/ 207 w 207"/>
                <a:gd name="T147" fmla="*/ 287 h 28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7" h="287">
                  <a:moveTo>
                    <a:pt x="140" y="6"/>
                  </a:moveTo>
                  <a:lnTo>
                    <a:pt x="130" y="10"/>
                  </a:lnTo>
                  <a:lnTo>
                    <a:pt x="120" y="22"/>
                  </a:lnTo>
                  <a:lnTo>
                    <a:pt x="106" y="30"/>
                  </a:lnTo>
                  <a:lnTo>
                    <a:pt x="104" y="44"/>
                  </a:lnTo>
                  <a:lnTo>
                    <a:pt x="100" y="54"/>
                  </a:lnTo>
                  <a:lnTo>
                    <a:pt x="108" y="54"/>
                  </a:lnTo>
                  <a:lnTo>
                    <a:pt x="116" y="68"/>
                  </a:lnTo>
                  <a:lnTo>
                    <a:pt x="114" y="76"/>
                  </a:lnTo>
                  <a:lnTo>
                    <a:pt x="114" y="82"/>
                  </a:lnTo>
                  <a:lnTo>
                    <a:pt x="118" y="86"/>
                  </a:lnTo>
                  <a:lnTo>
                    <a:pt x="140" y="90"/>
                  </a:lnTo>
                  <a:lnTo>
                    <a:pt x="154" y="88"/>
                  </a:lnTo>
                  <a:lnTo>
                    <a:pt x="166" y="106"/>
                  </a:lnTo>
                  <a:lnTo>
                    <a:pt x="174" y="102"/>
                  </a:lnTo>
                  <a:lnTo>
                    <a:pt x="182" y="108"/>
                  </a:lnTo>
                  <a:lnTo>
                    <a:pt x="192" y="106"/>
                  </a:lnTo>
                  <a:lnTo>
                    <a:pt x="202" y="102"/>
                  </a:lnTo>
                  <a:lnTo>
                    <a:pt x="200" y="114"/>
                  </a:lnTo>
                  <a:lnTo>
                    <a:pt x="190" y="126"/>
                  </a:lnTo>
                  <a:lnTo>
                    <a:pt x="192" y="148"/>
                  </a:lnTo>
                  <a:lnTo>
                    <a:pt x="194" y="156"/>
                  </a:lnTo>
                  <a:lnTo>
                    <a:pt x="188" y="164"/>
                  </a:lnTo>
                  <a:lnTo>
                    <a:pt x="198" y="170"/>
                  </a:lnTo>
                  <a:lnTo>
                    <a:pt x="204" y="182"/>
                  </a:lnTo>
                  <a:lnTo>
                    <a:pt x="206" y="192"/>
                  </a:lnTo>
                  <a:lnTo>
                    <a:pt x="200" y="196"/>
                  </a:lnTo>
                  <a:lnTo>
                    <a:pt x="196" y="182"/>
                  </a:lnTo>
                  <a:lnTo>
                    <a:pt x="192" y="176"/>
                  </a:lnTo>
                  <a:lnTo>
                    <a:pt x="188" y="182"/>
                  </a:lnTo>
                  <a:lnTo>
                    <a:pt x="180" y="180"/>
                  </a:lnTo>
                  <a:lnTo>
                    <a:pt x="178" y="186"/>
                  </a:lnTo>
                  <a:lnTo>
                    <a:pt x="158" y="184"/>
                  </a:lnTo>
                  <a:lnTo>
                    <a:pt x="158" y="192"/>
                  </a:lnTo>
                  <a:lnTo>
                    <a:pt x="164" y="192"/>
                  </a:lnTo>
                  <a:lnTo>
                    <a:pt x="168" y="196"/>
                  </a:lnTo>
                  <a:lnTo>
                    <a:pt x="170" y="206"/>
                  </a:lnTo>
                  <a:lnTo>
                    <a:pt x="158" y="204"/>
                  </a:lnTo>
                  <a:lnTo>
                    <a:pt x="152" y="206"/>
                  </a:lnTo>
                  <a:lnTo>
                    <a:pt x="150" y="210"/>
                  </a:lnTo>
                  <a:lnTo>
                    <a:pt x="152" y="214"/>
                  </a:lnTo>
                  <a:lnTo>
                    <a:pt x="162" y="224"/>
                  </a:lnTo>
                  <a:lnTo>
                    <a:pt x="166" y="230"/>
                  </a:lnTo>
                  <a:lnTo>
                    <a:pt x="166" y="238"/>
                  </a:lnTo>
                  <a:lnTo>
                    <a:pt x="154" y="286"/>
                  </a:lnTo>
                  <a:lnTo>
                    <a:pt x="142" y="280"/>
                  </a:lnTo>
                  <a:lnTo>
                    <a:pt x="148" y="258"/>
                  </a:lnTo>
                  <a:lnTo>
                    <a:pt x="140" y="252"/>
                  </a:lnTo>
                  <a:lnTo>
                    <a:pt x="136" y="252"/>
                  </a:lnTo>
                  <a:lnTo>
                    <a:pt x="132" y="254"/>
                  </a:lnTo>
                  <a:lnTo>
                    <a:pt x="124" y="250"/>
                  </a:lnTo>
                  <a:lnTo>
                    <a:pt x="118" y="254"/>
                  </a:lnTo>
                  <a:lnTo>
                    <a:pt x="100" y="254"/>
                  </a:lnTo>
                  <a:lnTo>
                    <a:pt x="100" y="246"/>
                  </a:lnTo>
                  <a:lnTo>
                    <a:pt x="94" y="240"/>
                  </a:lnTo>
                  <a:lnTo>
                    <a:pt x="92" y="232"/>
                  </a:lnTo>
                  <a:lnTo>
                    <a:pt x="84" y="232"/>
                  </a:lnTo>
                  <a:lnTo>
                    <a:pt x="80" y="226"/>
                  </a:lnTo>
                  <a:lnTo>
                    <a:pt x="70" y="216"/>
                  </a:lnTo>
                  <a:lnTo>
                    <a:pt x="56" y="210"/>
                  </a:lnTo>
                  <a:lnTo>
                    <a:pt x="54" y="206"/>
                  </a:lnTo>
                  <a:lnTo>
                    <a:pt x="52" y="204"/>
                  </a:lnTo>
                  <a:lnTo>
                    <a:pt x="46" y="204"/>
                  </a:lnTo>
                  <a:lnTo>
                    <a:pt x="42" y="204"/>
                  </a:lnTo>
                  <a:lnTo>
                    <a:pt x="42" y="208"/>
                  </a:lnTo>
                  <a:lnTo>
                    <a:pt x="44" y="210"/>
                  </a:lnTo>
                  <a:lnTo>
                    <a:pt x="24" y="208"/>
                  </a:lnTo>
                  <a:lnTo>
                    <a:pt x="20" y="200"/>
                  </a:lnTo>
                  <a:lnTo>
                    <a:pt x="0" y="188"/>
                  </a:lnTo>
                  <a:lnTo>
                    <a:pt x="10" y="170"/>
                  </a:lnTo>
                  <a:lnTo>
                    <a:pt x="14" y="172"/>
                  </a:lnTo>
                  <a:lnTo>
                    <a:pt x="20" y="166"/>
                  </a:lnTo>
                  <a:lnTo>
                    <a:pt x="28" y="156"/>
                  </a:lnTo>
                  <a:lnTo>
                    <a:pt x="26" y="136"/>
                  </a:lnTo>
                  <a:lnTo>
                    <a:pt x="26" y="124"/>
                  </a:lnTo>
                  <a:lnTo>
                    <a:pt x="24" y="114"/>
                  </a:lnTo>
                  <a:lnTo>
                    <a:pt x="28" y="102"/>
                  </a:lnTo>
                  <a:lnTo>
                    <a:pt x="22" y="92"/>
                  </a:lnTo>
                  <a:lnTo>
                    <a:pt x="18" y="84"/>
                  </a:lnTo>
                  <a:lnTo>
                    <a:pt x="30" y="72"/>
                  </a:lnTo>
                  <a:lnTo>
                    <a:pt x="36" y="64"/>
                  </a:lnTo>
                  <a:lnTo>
                    <a:pt x="42" y="60"/>
                  </a:lnTo>
                  <a:lnTo>
                    <a:pt x="44" y="56"/>
                  </a:lnTo>
                  <a:lnTo>
                    <a:pt x="56" y="54"/>
                  </a:lnTo>
                  <a:lnTo>
                    <a:pt x="62" y="50"/>
                  </a:lnTo>
                  <a:lnTo>
                    <a:pt x="62" y="42"/>
                  </a:lnTo>
                  <a:lnTo>
                    <a:pt x="62" y="34"/>
                  </a:lnTo>
                  <a:lnTo>
                    <a:pt x="70" y="22"/>
                  </a:lnTo>
                  <a:lnTo>
                    <a:pt x="78" y="24"/>
                  </a:lnTo>
                  <a:lnTo>
                    <a:pt x="86" y="18"/>
                  </a:lnTo>
                  <a:lnTo>
                    <a:pt x="92" y="20"/>
                  </a:lnTo>
                  <a:lnTo>
                    <a:pt x="102" y="16"/>
                  </a:lnTo>
                  <a:lnTo>
                    <a:pt x="110" y="8"/>
                  </a:lnTo>
                  <a:lnTo>
                    <a:pt x="114" y="2"/>
                  </a:lnTo>
                  <a:lnTo>
                    <a:pt x="128" y="0"/>
                  </a:lnTo>
                  <a:lnTo>
                    <a:pt x="132" y="0"/>
                  </a:lnTo>
                  <a:lnTo>
                    <a:pt x="140"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54" name="Freeform 418"/>
            <p:cNvSpPr>
              <a:spLocks/>
            </p:cNvSpPr>
            <p:nvPr/>
          </p:nvSpPr>
          <p:spPr bwMode="ltGray">
            <a:xfrm>
              <a:off x="1809" y="4042"/>
              <a:ext cx="38" cy="19"/>
            </a:xfrm>
            <a:custGeom>
              <a:avLst/>
              <a:gdLst>
                <a:gd name="T0" fmla="*/ 0 w 43"/>
                <a:gd name="T1" fmla="*/ 4 h 19"/>
                <a:gd name="T2" fmla="*/ 8 w 43"/>
                <a:gd name="T3" fmla="*/ 2 h 19"/>
                <a:gd name="T4" fmla="*/ 11 w 43"/>
                <a:gd name="T5" fmla="*/ 0 h 19"/>
                <a:gd name="T6" fmla="*/ 19 w 43"/>
                <a:gd name="T7" fmla="*/ 0 h 19"/>
                <a:gd name="T8" fmla="*/ 23 w 43"/>
                <a:gd name="T9" fmla="*/ 6 h 19"/>
                <a:gd name="T10" fmla="*/ 19 w 43"/>
                <a:gd name="T11" fmla="*/ 6 h 19"/>
                <a:gd name="T12" fmla="*/ 15 w 43"/>
                <a:gd name="T13" fmla="*/ 8 h 19"/>
                <a:gd name="T14" fmla="*/ 13 w 43"/>
                <a:gd name="T15" fmla="*/ 4 h 19"/>
                <a:gd name="T16" fmla="*/ 10 w 43"/>
                <a:gd name="T17" fmla="*/ 6 h 19"/>
                <a:gd name="T18" fmla="*/ 11 w 43"/>
                <a:gd name="T19" fmla="*/ 8 h 19"/>
                <a:gd name="T20" fmla="*/ 11 w 43"/>
                <a:gd name="T21" fmla="*/ 10 h 19"/>
                <a:gd name="T22" fmla="*/ 15 w 43"/>
                <a:gd name="T23" fmla="*/ 14 h 19"/>
                <a:gd name="T24" fmla="*/ 15 w 43"/>
                <a:gd name="T25" fmla="*/ 18 h 19"/>
                <a:gd name="T26" fmla="*/ 13 w 43"/>
                <a:gd name="T27" fmla="*/ 16 h 19"/>
                <a:gd name="T28" fmla="*/ 10 w 43"/>
                <a:gd name="T29" fmla="*/ 14 h 19"/>
                <a:gd name="T30" fmla="*/ 8 w 43"/>
                <a:gd name="T31" fmla="*/ 12 h 19"/>
                <a:gd name="T32" fmla="*/ 7 w 43"/>
                <a:gd name="T33" fmla="*/ 10 h 19"/>
                <a:gd name="T34" fmla="*/ 8 w 43"/>
                <a:gd name="T35" fmla="*/ 16 h 19"/>
                <a:gd name="T36" fmla="*/ 5 w 43"/>
                <a:gd name="T37" fmla="*/ 16 h 19"/>
                <a:gd name="T38" fmla="*/ 4 w 43"/>
                <a:gd name="T39" fmla="*/ 16 h 19"/>
                <a:gd name="T40" fmla="*/ 0 w 43"/>
                <a:gd name="T41" fmla="*/ 4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19"/>
                <a:gd name="T65" fmla="*/ 43 w 43"/>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19">
                  <a:moveTo>
                    <a:pt x="0" y="4"/>
                  </a:moveTo>
                  <a:lnTo>
                    <a:pt x="14" y="2"/>
                  </a:lnTo>
                  <a:lnTo>
                    <a:pt x="20" y="0"/>
                  </a:lnTo>
                  <a:lnTo>
                    <a:pt x="36" y="0"/>
                  </a:lnTo>
                  <a:lnTo>
                    <a:pt x="42" y="6"/>
                  </a:lnTo>
                  <a:lnTo>
                    <a:pt x="36" y="6"/>
                  </a:lnTo>
                  <a:lnTo>
                    <a:pt x="28" y="8"/>
                  </a:lnTo>
                  <a:lnTo>
                    <a:pt x="24" y="4"/>
                  </a:lnTo>
                  <a:lnTo>
                    <a:pt x="18" y="6"/>
                  </a:lnTo>
                  <a:lnTo>
                    <a:pt x="22" y="8"/>
                  </a:lnTo>
                  <a:lnTo>
                    <a:pt x="22" y="10"/>
                  </a:lnTo>
                  <a:lnTo>
                    <a:pt x="28" y="14"/>
                  </a:lnTo>
                  <a:lnTo>
                    <a:pt x="28" y="18"/>
                  </a:lnTo>
                  <a:lnTo>
                    <a:pt x="24" y="16"/>
                  </a:lnTo>
                  <a:lnTo>
                    <a:pt x="18" y="14"/>
                  </a:lnTo>
                  <a:lnTo>
                    <a:pt x="14" y="12"/>
                  </a:lnTo>
                  <a:lnTo>
                    <a:pt x="12" y="10"/>
                  </a:lnTo>
                  <a:lnTo>
                    <a:pt x="14" y="16"/>
                  </a:lnTo>
                  <a:lnTo>
                    <a:pt x="10" y="16"/>
                  </a:lnTo>
                  <a:lnTo>
                    <a:pt x="4" y="16"/>
                  </a:lnTo>
                  <a:lnTo>
                    <a:pt x="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55" name="Freeform 419"/>
            <p:cNvSpPr>
              <a:spLocks/>
            </p:cNvSpPr>
            <p:nvPr/>
          </p:nvSpPr>
          <p:spPr bwMode="ltGray">
            <a:xfrm>
              <a:off x="1940" y="3930"/>
              <a:ext cx="25" cy="28"/>
            </a:xfrm>
            <a:custGeom>
              <a:avLst/>
              <a:gdLst>
                <a:gd name="T0" fmla="*/ 6 w 27"/>
                <a:gd name="T1" fmla="*/ 0 h 27"/>
                <a:gd name="T2" fmla="*/ 9 w 27"/>
                <a:gd name="T3" fmla="*/ 2 h 27"/>
                <a:gd name="T4" fmla="*/ 13 w 27"/>
                <a:gd name="T5" fmla="*/ 4 h 27"/>
                <a:gd name="T6" fmla="*/ 17 w 27"/>
                <a:gd name="T7" fmla="*/ 6 h 27"/>
                <a:gd name="T8" fmla="*/ 18 w 27"/>
                <a:gd name="T9" fmla="*/ 8 h 27"/>
                <a:gd name="T10" fmla="*/ 17 w 27"/>
                <a:gd name="T11" fmla="*/ 12 h 27"/>
                <a:gd name="T12" fmla="*/ 11 w 27"/>
                <a:gd name="T13" fmla="*/ 21 h 27"/>
                <a:gd name="T14" fmla="*/ 6 w 27"/>
                <a:gd name="T15" fmla="*/ 29 h 27"/>
                <a:gd name="T16" fmla="*/ 6 w 27"/>
                <a:gd name="T17" fmla="*/ 31 h 27"/>
                <a:gd name="T18" fmla="*/ 0 w 27"/>
                <a:gd name="T19" fmla="*/ 27 h 27"/>
                <a:gd name="T20" fmla="*/ 6 w 27"/>
                <a:gd name="T21" fmla="*/ 19 h 27"/>
                <a:gd name="T22" fmla="*/ 6 w 27"/>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
                <a:gd name="T37" fmla="*/ 0 h 27"/>
                <a:gd name="T38" fmla="*/ 27 w 27"/>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 h="27">
                  <a:moveTo>
                    <a:pt x="10" y="0"/>
                  </a:moveTo>
                  <a:lnTo>
                    <a:pt x="14" y="2"/>
                  </a:lnTo>
                  <a:lnTo>
                    <a:pt x="18" y="4"/>
                  </a:lnTo>
                  <a:lnTo>
                    <a:pt x="24" y="6"/>
                  </a:lnTo>
                  <a:lnTo>
                    <a:pt x="26" y="8"/>
                  </a:lnTo>
                  <a:lnTo>
                    <a:pt x="24" y="12"/>
                  </a:lnTo>
                  <a:lnTo>
                    <a:pt x="16" y="16"/>
                  </a:lnTo>
                  <a:lnTo>
                    <a:pt x="8" y="24"/>
                  </a:lnTo>
                  <a:lnTo>
                    <a:pt x="6" y="26"/>
                  </a:lnTo>
                  <a:lnTo>
                    <a:pt x="0" y="22"/>
                  </a:lnTo>
                  <a:lnTo>
                    <a:pt x="6" y="14"/>
                  </a:lnTo>
                  <a:lnTo>
                    <a:pt x="1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56" name="Freeform 420"/>
            <p:cNvSpPr>
              <a:spLocks/>
            </p:cNvSpPr>
            <p:nvPr/>
          </p:nvSpPr>
          <p:spPr bwMode="ltGray">
            <a:xfrm>
              <a:off x="1922" y="3937"/>
              <a:ext cx="21" cy="23"/>
            </a:xfrm>
            <a:custGeom>
              <a:avLst/>
              <a:gdLst>
                <a:gd name="T0" fmla="*/ 14 w 23"/>
                <a:gd name="T1" fmla="*/ 0 h 23"/>
                <a:gd name="T2" fmla="*/ 11 w 23"/>
                <a:gd name="T3" fmla="*/ 10 h 23"/>
                <a:gd name="T4" fmla="*/ 9 w 23"/>
                <a:gd name="T5" fmla="*/ 14 h 23"/>
                <a:gd name="T6" fmla="*/ 5 w 23"/>
                <a:gd name="T7" fmla="*/ 14 h 23"/>
                <a:gd name="T8" fmla="*/ 5 w 23"/>
                <a:gd name="T9" fmla="*/ 18 h 23"/>
                <a:gd name="T10" fmla="*/ 5 w 23"/>
                <a:gd name="T11" fmla="*/ 22 h 23"/>
                <a:gd name="T12" fmla="*/ 2 w 23"/>
                <a:gd name="T13" fmla="*/ 16 h 23"/>
                <a:gd name="T14" fmla="*/ 2 w 23"/>
                <a:gd name="T15" fmla="*/ 10 h 23"/>
                <a:gd name="T16" fmla="*/ 0 w 23"/>
                <a:gd name="T17" fmla="*/ 2 h 23"/>
                <a:gd name="T18" fmla="*/ 5 w 23"/>
                <a:gd name="T19" fmla="*/ 0 h 23"/>
                <a:gd name="T20" fmla="*/ 14 w 23"/>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3"/>
                <a:gd name="T35" fmla="*/ 23 w 23"/>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3">
                  <a:moveTo>
                    <a:pt x="22" y="0"/>
                  </a:moveTo>
                  <a:lnTo>
                    <a:pt x="16" y="10"/>
                  </a:lnTo>
                  <a:lnTo>
                    <a:pt x="14" y="14"/>
                  </a:lnTo>
                  <a:lnTo>
                    <a:pt x="6" y="14"/>
                  </a:lnTo>
                  <a:lnTo>
                    <a:pt x="8" y="18"/>
                  </a:lnTo>
                  <a:lnTo>
                    <a:pt x="6" y="22"/>
                  </a:lnTo>
                  <a:lnTo>
                    <a:pt x="2" y="16"/>
                  </a:lnTo>
                  <a:lnTo>
                    <a:pt x="2" y="10"/>
                  </a:lnTo>
                  <a:lnTo>
                    <a:pt x="0" y="2"/>
                  </a:lnTo>
                  <a:lnTo>
                    <a:pt x="6" y="0"/>
                  </a:lnTo>
                  <a:lnTo>
                    <a:pt x="2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57" name="Freeform 421"/>
            <p:cNvSpPr>
              <a:spLocks/>
            </p:cNvSpPr>
            <p:nvPr/>
          </p:nvSpPr>
          <p:spPr bwMode="ltGray">
            <a:xfrm>
              <a:off x="1741" y="4009"/>
              <a:ext cx="23" cy="21"/>
            </a:xfrm>
            <a:custGeom>
              <a:avLst/>
              <a:gdLst>
                <a:gd name="T0" fmla="*/ 16 w 25"/>
                <a:gd name="T1" fmla="*/ 8 h 21"/>
                <a:gd name="T2" fmla="*/ 9 w 25"/>
                <a:gd name="T3" fmla="*/ 0 h 21"/>
                <a:gd name="T4" fmla="*/ 0 w 25"/>
                <a:gd name="T5" fmla="*/ 0 h 21"/>
                <a:gd name="T6" fmla="*/ 4 w 25"/>
                <a:gd name="T7" fmla="*/ 8 h 21"/>
                <a:gd name="T8" fmla="*/ 6 w 25"/>
                <a:gd name="T9" fmla="*/ 14 h 21"/>
                <a:gd name="T10" fmla="*/ 11 w 25"/>
                <a:gd name="T11" fmla="*/ 14 h 21"/>
                <a:gd name="T12" fmla="*/ 13 w 25"/>
                <a:gd name="T13" fmla="*/ 18 h 21"/>
                <a:gd name="T14" fmla="*/ 15 w 25"/>
                <a:gd name="T15" fmla="*/ 20 h 21"/>
                <a:gd name="T16" fmla="*/ 16 w 25"/>
                <a:gd name="T17" fmla="*/ 8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1"/>
                <a:gd name="T29" fmla="*/ 25 w 25"/>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1">
                  <a:moveTo>
                    <a:pt x="24" y="8"/>
                  </a:moveTo>
                  <a:lnTo>
                    <a:pt x="14" y="0"/>
                  </a:lnTo>
                  <a:lnTo>
                    <a:pt x="0" y="0"/>
                  </a:lnTo>
                  <a:lnTo>
                    <a:pt x="4" y="8"/>
                  </a:lnTo>
                  <a:lnTo>
                    <a:pt x="10" y="14"/>
                  </a:lnTo>
                  <a:lnTo>
                    <a:pt x="16" y="14"/>
                  </a:lnTo>
                  <a:lnTo>
                    <a:pt x="18" y="18"/>
                  </a:lnTo>
                  <a:lnTo>
                    <a:pt x="22" y="20"/>
                  </a:lnTo>
                  <a:lnTo>
                    <a:pt x="24" y="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58" name="Freeform 422"/>
            <p:cNvSpPr>
              <a:spLocks/>
            </p:cNvSpPr>
            <p:nvPr/>
          </p:nvSpPr>
          <p:spPr bwMode="ltGray">
            <a:xfrm>
              <a:off x="1768" y="4021"/>
              <a:ext cx="16" cy="9"/>
            </a:xfrm>
            <a:custGeom>
              <a:avLst/>
              <a:gdLst>
                <a:gd name="T0" fmla="*/ 2 w 17"/>
                <a:gd name="T1" fmla="*/ 0 h 9"/>
                <a:gd name="T2" fmla="*/ 8 w 17"/>
                <a:gd name="T3" fmla="*/ 2 h 9"/>
                <a:gd name="T4" fmla="*/ 11 w 17"/>
                <a:gd name="T5" fmla="*/ 2 h 9"/>
                <a:gd name="T6" fmla="*/ 11 w 17"/>
                <a:gd name="T7" fmla="*/ 8 h 9"/>
                <a:gd name="T8" fmla="*/ 6 w 17"/>
                <a:gd name="T9" fmla="*/ 6 h 9"/>
                <a:gd name="T10" fmla="*/ 0 w 17"/>
                <a:gd name="T11" fmla="*/ 8 h 9"/>
                <a:gd name="T12" fmla="*/ 2 w 17"/>
                <a:gd name="T13" fmla="*/ 0 h 9"/>
                <a:gd name="T14" fmla="*/ 0 60000 65536"/>
                <a:gd name="T15" fmla="*/ 0 60000 65536"/>
                <a:gd name="T16" fmla="*/ 0 60000 65536"/>
                <a:gd name="T17" fmla="*/ 0 60000 65536"/>
                <a:gd name="T18" fmla="*/ 0 60000 65536"/>
                <a:gd name="T19" fmla="*/ 0 60000 65536"/>
                <a:gd name="T20" fmla="*/ 0 60000 65536"/>
                <a:gd name="T21" fmla="*/ 0 w 17"/>
                <a:gd name="T22" fmla="*/ 0 h 9"/>
                <a:gd name="T23" fmla="*/ 17 w 17"/>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9">
                  <a:moveTo>
                    <a:pt x="2" y="0"/>
                  </a:moveTo>
                  <a:lnTo>
                    <a:pt x="10" y="2"/>
                  </a:lnTo>
                  <a:lnTo>
                    <a:pt x="16" y="2"/>
                  </a:lnTo>
                  <a:lnTo>
                    <a:pt x="16" y="8"/>
                  </a:lnTo>
                  <a:lnTo>
                    <a:pt x="6" y="6"/>
                  </a:lnTo>
                  <a:lnTo>
                    <a:pt x="0" y="8"/>
                  </a:lnTo>
                  <a:lnTo>
                    <a:pt x="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59" name="Freeform 423"/>
            <p:cNvSpPr>
              <a:spLocks/>
            </p:cNvSpPr>
            <p:nvPr/>
          </p:nvSpPr>
          <p:spPr bwMode="ltGray">
            <a:xfrm>
              <a:off x="1724" y="3990"/>
              <a:ext cx="24" cy="16"/>
            </a:xfrm>
            <a:custGeom>
              <a:avLst/>
              <a:gdLst>
                <a:gd name="T0" fmla="*/ 0 w 25"/>
                <a:gd name="T1" fmla="*/ 0 h 15"/>
                <a:gd name="T2" fmla="*/ 4 w 25"/>
                <a:gd name="T3" fmla="*/ 13 h 15"/>
                <a:gd name="T4" fmla="*/ 12 w 25"/>
                <a:gd name="T5" fmla="*/ 15 h 15"/>
                <a:gd name="T6" fmla="*/ 19 w 25"/>
                <a:gd name="T7" fmla="*/ 19 h 15"/>
                <a:gd name="T8" fmla="*/ 12 w 25"/>
                <a:gd name="T9" fmla="*/ 19 h 15"/>
                <a:gd name="T10" fmla="*/ 2 w 25"/>
                <a:gd name="T11" fmla="*/ 15 h 15"/>
                <a:gd name="T12" fmla="*/ 0 w 25"/>
                <a:gd name="T13" fmla="*/ 0 h 15"/>
                <a:gd name="T14" fmla="*/ 0 60000 65536"/>
                <a:gd name="T15" fmla="*/ 0 60000 65536"/>
                <a:gd name="T16" fmla="*/ 0 60000 65536"/>
                <a:gd name="T17" fmla="*/ 0 60000 65536"/>
                <a:gd name="T18" fmla="*/ 0 60000 65536"/>
                <a:gd name="T19" fmla="*/ 0 60000 65536"/>
                <a:gd name="T20" fmla="*/ 0 60000 65536"/>
                <a:gd name="T21" fmla="*/ 0 w 25"/>
                <a:gd name="T22" fmla="*/ 0 h 15"/>
                <a:gd name="T23" fmla="*/ 25 w 25"/>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5">
                  <a:moveTo>
                    <a:pt x="0" y="0"/>
                  </a:moveTo>
                  <a:lnTo>
                    <a:pt x="4" y="8"/>
                  </a:lnTo>
                  <a:lnTo>
                    <a:pt x="12" y="10"/>
                  </a:lnTo>
                  <a:lnTo>
                    <a:pt x="24" y="14"/>
                  </a:lnTo>
                  <a:lnTo>
                    <a:pt x="14" y="14"/>
                  </a:lnTo>
                  <a:lnTo>
                    <a:pt x="2" y="10"/>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60" name="Freeform 424"/>
            <p:cNvSpPr>
              <a:spLocks/>
            </p:cNvSpPr>
            <p:nvPr/>
          </p:nvSpPr>
          <p:spPr bwMode="ltGray">
            <a:xfrm>
              <a:off x="1709" y="3957"/>
              <a:ext cx="14" cy="24"/>
            </a:xfrm>
            <a:custGeom>
              <a:avLst/>
              <a:gdLst>
                <a:gd name="T0" fmla="*/ 0 w 15"/>
                <a:gd name="T1" fmla="*/ 0 h 23"/>
                <a:gd name="T2" fmla="*/ 0 w 15"/>
                <a:gd name="T3" fmla="*/ 10 h 23"/>
                <a:gd name="T4" fmla="*/ 6 w 15"/>
                <a:gd name="T5" fmla="*/ 19 h 23"/>
                <a:gd name="T6" fmla="*/ 7 w 15"/>
                <a:gd name="T7" fmla="*/ 25 h 23"/>
                <a:gd name="T8" fmla="*/ 9 w 15"/>
                <a:gd name="T9" fmla="*/ 27 h 23"/>
                <a:gd name="T10" fmla="*/ 7 w 15"/>
                <a:gd name="T11" fmla="*/ 19 h 23"/>
                <a:gd name="T12" fmla="*/ 7 w 15"/>
                <a:gd name="T13" fmla="*/ 10 h 23"/>
                <a:gd name="T14" fmla="*/ 0 w 15"/>
                <a:gd name="T15" fmla="*/ 0 h 23"/>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23"/>
                <a:gd name="T26" fmla="*/ 15 w 15"/>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23">
                  <a:moveTo>
                    <a:pt x="0" y="0"/>
                  </a:moveTo>
                  <a:lnTo>
                    <a:pt x="0" y="10"/>
                  </a:lnTo>
                  <a:lnTo>
                    <a:pt x="6" y="14"/>
                  </a:lnTo>
                  <a:lnTo>
                    <a:pt x="8" y="20"/>
                  </a:lnTo>
                  <a:lnTo>
                    <a:pt x="14" y="22"/>
                  </a:lnTo>
                  <a:lnTo>
                    <a:pt x="12" y="14"/>
                  </a:lnTo>
                  <a:lnTo>
                    <a:pt x="8" y="10"/>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61" name="Freeform 425"/>
            <p:cNvSpPr>
              <a:spLocks/>
            </p:cNvSpPr>
            <p:nvPr/>
          </p:nvSpPr>
          <p:spPr bwMode="ltGray">
            <a:xfrm>
              <a:off x="1787" y="4007"/>
              <a:ext cx="6" cy="16"/>
            </a:xfrm>
            <a:custGeom>
              <a:avLst/>
              <a:gdLst>
                <a:gd name="T0" fmla="*/ 0 w 7"/>
                <a:gd name="T1" fmla="*/ 0 h 15"/>
                <a:gd name="T2" fmla="*/ 0 w 7"/>
                <a:gd name="T3" fmla="*/ 13 h 15"/>
                <a:gd name="T4" fmla="*/ 3 w 7"/>
                <a:gd name="T5" fmla="*/ 19 h 15"/>
                <a:gd name="T6" fmla="*/ 3 w 7"/>
                <a:gd name="T7" fmla="*/ 6 h 15"/>
                <a:gd name="T8" fmla="*/ 0 w 7"/>
                <a:gd name="T9" fmla="*/ 0 h 15"/>
                <a:gd name="T10" fmla="*/ 0 60000 65536"/>
                <a:gd name="T11" fmla="*/ 0 60000 65536"/>
                <a:gd name="T12" fmla="*/ 0 60000 65536"/>
                <a:gd name="T13" fmla="*/ 0 60000 65536"/>
                <a:gd name="T14" fmla="*/ 0 60000 65536"/>
                <a:gd name="T15" fmla="*/ 0 w 7"/>
                <a:gd name="T16" fmla="*/ 0 h 15"/>
                <a:gd name="T17" fmla="*/ 7 w 7"/>
                <a:gd name="T18" fmla="*/ 15 h 15"/>
              </a:gdLst>
              <a:ahLst/>
              <a:cxnLst>
                <a:cxn ang="T10">
                  <a:pos x="T0" y="T1"/>
                </a:cxn>
                <a:cxn ang="T11">
                  <a:pos x="T2" y="T3"/>
                </a:cxn>
                <a:cxn ang="T12">
                  <a:pos x="T4" y="T5"/>
                </a:cxn>
                <a:cxn ang="T13">
                  <a:pos x="T6" y="T7"/>
                </a:cxn>
                <a:cxn ang="T14">
                  <a:pos x="T8" y="T9"/>
                </a:cxn>
              </a:cxnLst>
              <a:rect l="T15" t="T16" r="T17" b="T18"/>
              <a:pathLst>
                <a:path w="7" h="15">
                  <a:moveTo>
                    <a:pt x="0" y="0"/>
                  </a:moveTo>
                  <a:lnTo>
                    <a:pt x="0" y="8"/>
                  </a:lnTo>
                  <a:lnTo>
                    <a:pt x="4" y="14"/>
                  </a:lnTo>
                  <a:lnTo>
                    <a:pt x="6" y="6"/>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62" name="Freeform 426"/>
            <p:cNvSpPr>
              <a:spLocks/>
            </p:cNvSpPr>
            <p:nvPr/>
          </p:nvSpPr>
          <p:spPr bwMode="ltGray">
            <a:xfrm>
              <a:off x="1698" y="3922"/>
              <a:ext cx="5" cy="14"/>
            </a:xfrm>
            <a:custGeom>
              <a:avLst/>
              <a:gdLst>
                <a:gd name="T0" fmla="*/ 0 w 5"/>
                <a:gd name="T1" fmla="*/ 0 h 13"/>
                <a:gd name="T2" fmla="*/ 0 w 5"/>
                <a:gd name="T3" fmla="*/ 17 h 13"/>
                <a:gd name="T4" fmla="*/ 4 w 5"/>
                <a:gd name="T5" fmla="*/ 4 h 13"/>
                <a:gd name="T6" fmla="*/ 0 w 5"/>
                <a:gd name="T7" fmla="*/ 0 h 13"/>
                <a:gd name="T8" fmla="*/ 0 60000 65536"/>
                <a:gd name="T9" fmla="*/ 0 60000 65536"/>
                <a:gd name="T10" fmla="*/ 0 60000 65536"/>
                <a:gd name="T11" fmla="*/ 0 60000 65536"/>
                <a:gd name="T12" fmla="*/ 0 w 5"/>
                <a:gd name="T13" fmla="*/ 0 h 13"/>
                <a:gd name="T14" fmla="*/ 5 w 5"/>
                <a:gd name="T15" fmla="*/ 13 h 13"/>
              </a:gdLst>
              <a:ahLst/>
              <a:cxnLst>
                <a:cxn ang="T8">
                  <a:pos x="T0" y="T1"/>
                </a:cxn>
                <a:cxn ang="T9">
                  <a:pos x="T2" y="T3"/>
                </a:cxn>
                <a:cxn ang="T10">
                  <a:pos x="T4" y="T5"/>
                </a:cxn>
                <a:cxn ang="T11">
                  <a:pos x="T6" y="T7"/>
                </a:cxn>
              </a:cxnLst>
              <a:rect l="T12" t="T13" r="T14" b="T15"/>
              <a:pathLst>
                <a:path w="5" h="13">
                  <a:moveTo>
                    <a:pt x="0" y="0"/>
                  </a:moveTo>
                  <a:lnTo>
                    <a:pt x="0" y="12"/>
                  </a:lnTo>
                  <a:lnTo>
                    <a:pt x="4" y="4"/>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63" name="Freeform 427"/>
            <p:cNvSpPr>
              <a:spLocks/>
            </p:cNvSpPr>
            <p:nvPr/>
          </p:nvSpPr>
          <p:spPr bwMode="ltGray">
            <a:xfrm>
              <a:off x="1684" y="3858"/>
              <a:ext cx="4" cy="4"/>
            </a:xfrm>
            <a:custGeom>
              <a:avLst/>
              <a:gdLst>
                <a:gd name="T0" fmla="*/ 0 w 3"/>
                <a:gd name="T1" fmla="*/ 2 h 5"/>
                <a:gd name="T2" fmla="*/ 9 w 3"/>
                <a:gd name="T3" fmla="*/ 2 h 5"/>
                <a:gd name="T4" fmla="*/ 9 w 3"/>
                <a:gd name="T5" fmla="*/ 0 h 5"/>
                <a:gd name="T6" fmla="*/ 0 w 3"/>
                <a:gd name="T7" fmla="*/ 0 h 5"/>
                <a:gd name="T8" fmla="*/ 0 w 3"/>
                <a:gd name="T9" fmla="*/ 2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4"/>
                  </a:moveTo>
                  <a:lnTo>
                    <a:pt x="2" y="4"/>
                  </a:lnTo>
                  <a:lnTo>
                    <a:pt x="2" y="0"/>
                  </a:lnTo>
                  <a:lnTo>
                    <a:pt x="0" y="0"/>
                  </a:lnTo>
                  <a:lnTo>
                    <a:pt x="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64" name="Rectangle 428"/>
            <p:cNvSpPr>
              <a:spLocks noChangeArrowheads="1"/>
            </p:cNvSpPr>
            <p:nvPr/>
          </p:nvSpPr>
          <p:spPr bwMode="ltGray">
            <a:xfrm>
              <a:off x="1684" y="3860"/>
              <a:ext cx="5" cy="1"/>
            </a:xfrm>
            <a:prstGeom prst="rect">
              <a:avLst/>
            </a:prstGeom>
            <a:grpFill/>
            <a:ln w="12700">
              <a:solidFill>
                <a:schemeClr val="bg1"/>
              </a:solidFill>
              <a:miter lim="800000"/>
              <a:headEnd/>
              <a:tailEnd/>
            </a:ln>
          </p:spPr>
          <p:txBody>
            <a:bodyPr wrap="none" anchor="ctr"/>
            <a:lstStyle/>
            <a:p>
              <a:pPr eaLnBrk="0" hangingPunct="0">
                <a:defRPr/>
              </a:pPr>
              <a:endParaRPr lang="en-US" dirty="0">
                <a:solidFill>
                  <a:srgbClr val="000000"/>
                </a:solidFill>
                <a:latin typeface="Arial" charset="0"/>
                <a:cs typeface="+mn-cs"/>
              </a:endParaRPr>
            </a:p>
          </p:txBody>
        </p:sp>
        <p:sp>
          <p:nvSpPr>
            <p:cNvPr id="5165" name="Oval 429"/>
            <p:cNvSpPr>
              <a:spLocks noChangeArrowheads="1"/>
            </p:cNvSpPr>
            <p:nvPr/>
          </p:nvSpPr>
          <p:spPr bwMode="ltGray">
            <a:xfrm>
              <a:off x="1842" y="4058"/>
              <a:ext cx="2" cy="1"/>
            </a:xfrm>
            <a:prstGeom prst="ellipse">
              <a:avLst/>
            </a:prstGeom>
            <a:grpFill/>
            <a:ln w="12700">
              <a:solidFill>
                <a:schemeClr val="bg1"/>
              </a:solidFill>
              <a:round/>
              <a:headEnd/>
              <a:tailEnd/>
            </a:ln>
          </p:spPr>
          <p:txBody>
            <a:bodyPr wrap="none" anchor="ctr"/>
            <a:lstStyle/>
            <a:p>
              <a:pPr eaLnBrk="0" hangingPunct="0">
                <a:defRPr/>
              </a:pPr>
              <a:endParaRPr lang="en-US" dirty="0">
                <a:solidFill>
                  <a:srgbClr val="000000"/>
                </a:solidFill>
                <a:latin typeface="Arial" charset="0"/>
                <a:cs typeface="+mn-cs"/>
              </a:endParaRPr>
            </a:p>
          </p:txBody>
        </p:sp>
        <p:sp>
          <p:nvSpPr>
            <p:cNvPr id="5166" name="Freeform 430"/>
            <p:cNvSpPr>
              <a:spLocks/>
            </p:cNvSpPr>
            <p:nvPr/>
          </p:nvSpPr>
          <p:spPr bwMode="ltGray">
            <a:xfrm>
              <a:off x="1679" y="3722"/>
              <a:ext cx="15" cy="36"/>
            </a:xfrm>
            <a:custGeom>
              <a:avLst/>
              <a:gdLst>
                <a:gd name="T0" fmla="*/ 0 w 17"/>
                <a:gd name="T1" fmla="*/ 0 h 35"/>
                <a:gd name="T2" fmla="*/ 2 w 17"/>
                <a:gd name="T3" fmla="*/ 29 h 35"/>
                <a:gd name="T4" fmla="*/ 0 w 17"/>
                <a:gd name="T5" fmla="*/ 37 h 35"/>
                <a:gd name="T6" fmla="*/ 7 w 17"/>
                <a:gd name="T7" fmla="*/ 39 h 35"/>
                <a:gd name="T8" fmla="*/ 9 w 17"/>
                <a:gd name="T9" fmla="*/ 31 h 35"/>
                <a:gd name="T10" fmla="*/ 5 w 17"/>
                <a:gd name="T11" fmla="*/ 16 h 35"/>
                <a:gd name="T12" fmla="*/ 8 w 17"/>
                <a:gd name="T13" fmla="*/ 14 h 35"/>
                <a:gd name="T14" fmla="*/ 7 w 17"/>
                <a:gd name="T15" fmla="*/ 0 h 35"/>
                <a:gd name="T16" fmla="*/ 0 w 17"/>
                <a:gd name="T17" fmla="*/ 0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35"/>
                <a:gd name="T29" fmla="*/ 17 w 17"/>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35">
                  <a:moveTo>
                    <a:pt x="0" y="0"/>
                  </a:moveTo>
                  <a:lnTo>
                    <a:pt x="2" y="24"/>
                  </a:lnTo>
                  <a:lnTo>
                    <a:pt x="0" y="32"/>
                  </a:lnTo>
                  <a:lnTo>
                    <a:pt x="12" y="34"/>
                  </a:lnTo>
                  <a:lnTo>
                    <a:pt x="16" y="26"/>
                  </a:lnTo>
                  <a:lnTo>
                    <a:pt x="10" y="16"/>
                  </a:lnTo>
                  <a:lnTo>
                    <a:pt x="14" y="14"/>
                  </a:lnTo>
                  <a:lnTo>
                    <a:pt x="12" y="0"/>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67" name="Freeform 431"/>
            <p:cNvSpPr>
              <a:spLocks/>
            </p:cNvSpPr>
            <p:nvPr/>
          </p:nvSpPr>
          <p:spPr bwMode="ltGray">
            <a:xfrm>
              <a:off x="1684" y="3779"/>
              <a:ext cx="1" cy="5"/>
            </a:xfrm>
            <a:custGeom>
              <a:avLst/>
              <a:gdLst>
                <a:gd name="T0" fmla="*/ 0 w 1"/>
                <a:gd name="T1" fmla="*/ 4 h 5"/>
                <a:gd name="T2" fmla="*/ 0 w 1"/>
                <a:gd name="T3" fmla="*/ 0 h 5"/>
                <a:gd name="T4" fmla="*/ 0 w 1"/>
                <a:gd name="T5" fmla="*/ 4 h 5"/>
                <a:gd name="T6" fmla="*/ 0 60000 65536"/>
                <a:gd name="T7" fmla="*/ 0 60000 65536"/>
                <a:gd name="T8" fmla="*/ 0 60000 65536"/>
                <a:gd name="T9" fmla="*/ 0 w 1"/>
                <a:gd name="T10" fmla="*/ 0 h 5"/>
                <a:gd name="T11" fmla="*/ 1 w 1"/>
                <a:gd name="T12" fmla="*/ 5 h 5"/>
              </a:gdLst>
              <a:ahLst/>
              <a:cxnLst>
                <a:cxn ang="T6">
                  <a:pos x="T0" y="T1"/>
                </a:cxn>
                <a:cxn ang="T7">
                  <a:pos x="T2" y="T3"/>
                </a:cxn>
                <a:cxn ang="T8">
                  <a:pos x="T4" y="T5"/>
                </a:cxn>
              </a:cxnLst>
              <a:rect l="T9" t="T10" r="T11" b="T12"/>
              <a:pathLst>
                <a:path w="1" h="5">
                  <a:moveTo>
                    <a:pt x="0" y="4"/>
                  </a:moveTo>
                  <a:lnTo>
                    <a:pt x="0" y="0"/>
                  </a:lnTo>
                  <a:lnTo>
                    <a:pt x="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68" name="Rectangle 432"/>
            <p:cNvSpPr>
              <a:spLocks noChangeArrowheads="1"/>
            </p:cNvSpPr>
            <p:nvPr/>
          </p:nvSpPr>
          <p:spPr bwMode="ltGray">
            <a:xfrm>
              <a:off x="1684" y="3781"/>
              <a:ext cx="3" cy="2"/>
            </a:xfrm>
            <a:prstGeom prst="rect">
              <a:avLst/>
            </a:prstGeom>
            <a:grpFill/>
            <a:ln w="12700">
              <a:solidFill>
                <a:schemeClr val="bg1"/>
              </a:solidFill>
              <a:miter lim="800000"/>
              <a:headEnd/>
              <a:tailEnd/>
            </a:ln>
          </p:spPr>
          <p:txBody>
            <a:bodyPr wrap="none" anchor="ctr"/>
            <a:lstStyle/>
            <a:p>
              <a:pPr eaLnBrk="0" hangingPunct="0">
                <a:defRPr/>
              </a:pPr>
              <a:endParaRPr lang="en-US" dirty="0">
                <a:solidFill>
                  <a:srgbClr val="000000"/>
                </a:solidFill>
                <a:latin typeface="Arial" charset="0"/>
                <a:cs typeface="+mn-cs"/>
              </a:endParaRPr>
            </a:p>
          </p:txBody>
        </p:sp>
        <p:sp>
          <p:nvSpPr>
            <p:cNvPr id="5169" name="Freeform 433"/>
            <p:cNvSpPr>
              <a:spLocks/>
            </p:cNvSpPr>
            <p:nvPr/>
          </p:nvSpPr>
          <p:spPr bwMode="ltGray">
            <a:xfrm>
              <a:off x="1687" y="3789"/>
              <a:ext cx="1" cy="5"/>
            </a:xfrm>
            <a:custGeom>
              <a:avLst/>
              <a:gdLst>
                <a:gd name="T0" fmla="*/ 0 w 1"/>
                <a:gd name="T1" fmla="*/ 4 h 5"/>
                <a:gd name="T2" fmla="*/ 0 w 1"/>
                <a:gd name="T3" fmla="*/ 0 h 5"/>
                <a:gd name="T4" fmla="*/ 0 w 1"/>
                <a:gd name="T5" fmla="*/ 4 h 5"/>
                <a:gd name="T6" fmla="*/ 0 60000 65536"/>
                <a:gd name="T7" fmla="*/ 0 60000 65536"/>
                <a:gd name="T8" fmla="*/ 0 60000 65536"/>
                <a:gd name="T9" fmla="*/ 0 w 1"/>
                <a:gd name="T10" fmla="*/ 0 h 5"/>
                <a:gd name="T11" fmla="*/ 1 w 1"/>
                <a:gd name="T12" fmla="*/ 5 h 5"/>
              </a:gdLst>
              <a:ahLst/>
              <a:cxnLst>
                <a:cxn ang="T6">
                  <a:pos x="T0" y="T1"/>
                </a:cxn>
                <a:cxn ang="T7">
                  <a:pos x="T2" y="T3"/>
                </a:cxn>
                <a:cxn ang="T8">
                  <a:pos x="T4" y="T5"/>
                </a:cxn>
              </a:cxnLst>
              <a:rect l="T9" t="T10" r="T11" b="T12"/>
              <a:pathLst>
                <a:path w="1" h="5">
                  <a:moveTo>
                    <a:pt x="0" y="4"/>
                  </a:moveTo>
                  <a:lnTo>
                    <a:pt x="0" y="0"/>
                  </a:lnTo>
                  <a:lnTo>
                    <a:pt x="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70" name="Rectangle 434"/>
            <p:cNvSpPr>
              <a:spLocks noChangeArrowheads="1"/>
            </p:cNvSpPr>
            <p:nvPr/>
          </p:nvSpPr>
          <p:spPr bwMode="ltGray">
            <a:xfrm>
              <a:off x="1687" y="3791"/>
              <a:ext cx="2" cy="2"/>
            </a:xfrm>
            <a:prstGeom prst="rect">
              <a:avLst/>
            </a:prstGeom>
            <a:grpFill/>
            <a:ln w="12700">
              <a:solidFill>
                <a:schemeClr val="bg1"/>
              </a:solidFill>
              <a:miter lim="800000"/>
              <a:headEnd/>
              <a:tailEnd/>
            </a:ln>
          </p:spPr>
          <p:txBody>
            <a:bodyPr wrap="none" anchor="ctr"/>
            <a:lstStyle/>
            <a:p>
              <a:pPr eaLnBrk="0" hangingPunct="0">
                <a:defRPr/>
              </a:pPr>
              <a:endParaRPr lang="en-US" dirty="0">
                <a:solidFill>
                  <a:srgbClr val="000000"/>
                </a:solidFill>
                <a:latin typeface="Arial" charset="0"/>
                <a:cs typeface="+mn-cs"/>
              </a:endParaRPr>
            </a:p>
          </p:txBody>
        </p:sp>
        <p:sp>
          <p:nvSpPr>
            <p:cNvPr id="5171" name="Freeform 435"/>
            <p:cNvSpPr>
              <a:spLocks/>
            </p:cNvSpPr>
            <p:nvPr/>
          </p:nvSpPr>
          <p:spPr bwMode="ltGray">
            <a:xfrm>
              <a:off x="1692" y="3800"/>
              <a:ext cx="3" cy="5"/>
            </a:xfrm>
            <a:custGeom>
              <a:avLst/>
              <a:gdLst>
                <a:gd name="T0" fmla="*/ 2 w 3"/>
                <a:gd name="T1" fmla="*/ 0 h 5"/>
                <a:gd name="T2" fmla="*/ 0 w 3"/>
                <a:gd name="T3" fmla="*/ 0 h 5"/>
                <a:gd name="T4" fmla="*/ 0 w 3"/>
                <a:gd name="T5" fmla="*/ 4 h 5"/>
                <a:gd name="T6" fmla="*/ 2 w 3"/>
                <a:gd name="T7" fmla="*/ 4 h 5"/>
                <a:gd name="T8" fmla="*/ 2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0"/>
                  </a:moveTo>
                  <a:lnTo>
                    <a:pt x="0" y="0"/>
                  </a:lnTo>
                  <a:lnTo>
                    <a:pt x="0" y="4"/>
                  </a:lnTo>
                  <a:lnTo>
                    <a:pt x="2" y="4"/>
                  </a:lnTo>
                  <a:lnTo>
                    <a:pt x="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72" name="Rectangle 436"/>
            <p:cNvSpPr>
              <a:spLocks noChangeArrowheads="1"/>
            </p:cNvSpPr>
            <p:nvPr/>
          </p:nvSpPr>
          <p:spPr bwMode="ltGray">
            <a:xfrm>
              <a:off x="1694" y="3800"/>
              <a:ext cx="1" cy="6"/>
            </a:xfrm>
            <a:prstGeom prst="rect">
              <a:avLst/>
            </a:prstGeom>
            <a:grpFill/>
            <a:ln w="12700">
              <a:solidFill>
                <a:schemeClr val="bg1"/>
              </a:solidFill>
              <a:miter lim="800000"/>
              <a:headEnd/>
              <a:tailEnd/>
            </a:ln>
          </p:spPr>
          <p:txBody>
            <a:bodyPr wrap="none" anchor="ctr"/>
            <a:lstStyle/>
            <a:p>
              <a:pPr eaLnBrk="0" hangingPunct="0">
                <a:defRPr/>
              </a:pPr>
              <a:endParaRPr lang="en-US" dirty="0">
                <a:solidFill>
                  <a:srgbClr val="000000"/>
                </a:solidFill>
                <a:latin typeface="Arial" charset="0"/>
                <a:cs typeface="+mn-cs"/>
              </a:endParaRPr>
            </a:p>
          </p:txBody>
        </p:sp>
        <p:sp>
          <p:nvSpPr>
            <p:cNvPr id="5173" name="Freeform 437"/>
            <p:cNvSpPr>
              <a:spLocks/>
            </p:cNvSpPr>
            <p:nvPr/>
          </p:nvSpPr>
          <p:spPr bwMode="ltGray">
            <a:xfrm>
              <a:off x="1867" y="3774"/>
              <a:ext cx="17" cy="17"/>
            </a:xfrm>
            <a:custGeom>
              <a:avLst/>
              <a:gdLst>
                <a:gd name="T0" fmla="*/ 0 w 19"/>
                <a:gd name="T1" fmla="*/ 2 h 17"/>
                <a:gd name="T2" fmla="*/ 5 w 19"/>
                <a:gd name="T3" fmla="*/ 2 h 17"/>
                <a:gd name="T4" fmla="*/ 11 w 19"/>
                <a:gd name="T5" fmla="*/ 0 h 17"/>
                <a:gd name="T6" fmla="*/ 11 w 19"/>
                <a:gd name="T7" fmla="*/ 10 h 17"/>
                <a:gd name="T8" fmla="*/ 9 w 19"/>
                <a:gd name="T9" fmla="*/ 16 h 17"/>
                <a:gd name="T10" fmla="*/ 5 w 19"/>
                <a:gd name="T11" fmla="*/ 12 h 17"/>
                <a:gd name="T12" fmla="*/ 5 w 19"/>
                <a:gd name="T13" fmla="*/ 10 h 17"/>
                <a:gd name="T14" fmla="*/ 5 w 19"/>
                <a:gd name="T15" fmla="*/ 8 h 17"/>
                <a:gd name="T16" fmla="*/ 2 w 19"/>
                <a:gd name="T17" fmla="*/ 8 h 17"/>
                <a:gd name="T18" fmla="*/ 0 w 19"/>
                <a:gd name="T19" fmla="*/ 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7"/>
                <a:gd name="T32" fmla="*/ 19 w 19"/>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7">
                  <a:moveTo>
                    <a:pt x="0" y="2"/>
                  </a:moveTo>
                  <a:lnTo>
                    <a:pt x="10" y="2"/>
                  </a:lnTo>
                  <a:lnTo>
                    <a:pt x="18" y="0"/>
                  </a:lnTo>
                  <a:lnTo>
                    <a:pt x="18" y="10"/>
                  </a:lnTo>
                  <a:lnTo>
                    <a:pt x="14" y="16"/>
                  </a:lnTo>
                  <a:lnTo>
                    <a:pt x="10" y="12"/>
                  </a:lnTo>
                  <a:lnTo>
                    <a:pt x="10" y="10"/>
                  </a:lnTo>
                  <a:lnTo>
                    <a:pt x="10" y="8"/>
                  </a:lnTo>
                  <a:lnTo>
                    <a:pt x="2" y="8"/>
                  </a:lnTo>
                  <a:lnTo>
                    <a:pt x="0"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74" name="Freeform 438"/>
            <p:cNvSpPr>
              <a:spLocks/>
            </p:cNvSpPr>
            <p:nvPr/>
          </p:nvSpPr>
          <p:spPr bwMode="ltGray">
            <a:xfrm>
              <a:off x="1785" y="2647"/>
              <a:ext cx="6" cy="6"/>
            </a:xfrm>
            <a:custGeom>
              <a:avLst/>
              <a:gdLst>
                <a:gd name="T0" fmla="*/ 3 w 7"/>
                <a:gd name="T1" fmla="*/ 0 h 7"/>
                <a:gd name="T2" fmla="*/ 3 w 7"/>
                <a:gd name="T3" fmla="*/ 2 h 7"/>
                <a:gd name="T4" fmla="*/ 3 w 7"/>
                <a:gd name="T5" fmla="*/ 3 h 7"/>
                <a:gd name="T6" fmla="*/ 0 w 7"/>
                <a:gd name="T7" fmla="*/ 3 h 7"/>
                <a:gd name="T8" fmla="*/ 2 w 7"/>
                <a:gd name="T9" fmla="*/ 3 h 7"/>
                <a:gd name="T10" fmla="*/ 3 w 7"/>
                <a:gd name="T11" fmla="*/ 0 h 7"/>
                <a:gd name="T12" fmla="*/ 0 60000 65536"/>
                <a:gd name="T13" fmla="*/ 0 60000 65536"/>
                <a:gd name="T14" fmla="*/ 0 60000 65536"/>
                <a:gd name="T15" fmla="*/ 0 60000 65536"/>
                <a:gd name="T16" fmla="*/ 0 60000 65536"/>
                <a:gd name="T17" fmla="*/ 0 60000 65536"/>
                <a:gd name="T18" fmla="*/ 0 w 7"/>
                <a:gd name="T19" fmla="*/ 0 h 7"/>
                <a:gd name="T20" fmla="*/ 7 w 7"/>
                <a:gd name="T21" fmla="*/ 7 h 7"/>
              </a:gdLst>
              <a:ahLst/>
              <a:cxnLst>
                <a:cxn ang="T12">
                  <a:pos x="T0" y="T1"/>
                </a:cxn>
                <a:cxn ang="T13">
                  <a:pos x="T2" y="T3"/>
                </a:cxn>
                <a:cxn ang="T14">
                  <a:pos x="T4" y="T5"/>
                </a:cxn>
                <a:cxn ang="T15">
                  <a:pos x="T6" y="T7"/>
                </a:cxn>
                <a:cxn ang="T16">
                  <a:pos x="T8" y="T9"/>
                </a:cxn>
                <a:cxn ang="T17">
                  <a:pos x="T10" y="T11"/>
                </a:cxn>
              </a:cxnLst>
              <a:rect l="T18" t="T19" r="T20" b="T21"/>
              <a:pathLst>
                <a:path w="7" h="7">
                  <a:moveTo>
                    <a:pt x="4" y="0"/>
                  </a:moveTo>
                  <a:lnTo>
                    <a:pt x="6" y="2"/>
                  </a:lnTo>
                  <a:lnTo>
                    <a:pt x="4" y="4"/>
                  </a:lnTo>
                  <a:lnTo>
                    <a:pt x="0" y="6"/>
                  </a:lnTo>
                  <a:lnTo>
                    <a:pt x="2" y="4"/>
                  </a:lnTo>
                  <a:lnTo>
                    <a:pt x="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75" name="Freeform 439"/>
            <p:cNvSpPr>
              <a:spLocks/>
            </p:cNvSpPr>
            <p:nvPr/>
          </p:nvSpPr>
          <p:spPr bwMode="ltGray">
            <a:xfrm>
              <a:off x="1792" y="2634"/>
              <a:ext cx="6" cy="7"/>
            </a:xfrm>
            <a:custGeom>
              <a:avLst/>
              <a:gdLst>
                <a:gd name="T0" fmla="*/ 3 w 7"/>
                <a:gd name="T1" fmla="*/ 0 h 7"/>
                <a:gd name="T2" fmla="*/ 3 w 7"/>
                <a:gd name="T3" fmla="*/ 2 h 7"/>
                <a:gd name="T4" fmla="*/ 3 w 7"/>
                <a:gd name="T5" fmla="*/ 4 h 7"/>
                <a:gd name="T6" fmla="*/ 0 w 7"/>
                <a:gd name="T7" fmla="*/ 6 h 7"/>
                <a:gd name="T8" fmla="*/ 2 w 7"/>
                <a:gd name="T9" fmla="*/ 2 h 7"/>
                <a:gd name="T10" fmla="*/ 3 w 7"/>
                <a:gd name="T11" fmla="*/ 0 h 7"/>
                <a:gd name="T12" fmla="*/ 0 60000 65536"/>
                <a:gd name="T13" fmla="*/ 0 60000 65536"/>
                <a:gd name="T14" fmla="*/ 0 60000 65536"/>
                <a:gd name="T15" fmla="*/ 0 60000 65536"/>
                <a:gd name="T16" fmla="*/ 0 60000 65536"/>
                <a:gd name="T17" fmla="*/ 0 60000 65536"/>
                <a:gd name="T18" fmla="*/ 0 w 7"/>
                <a:gd name="T19" fmla="*/ 0 h 7"/>
                <a:gd name="T20" fmla="*/ 7 w 7"/>
                <a:gd name="T21" fmla="*/ 7 h 7"/>
              </a:gdLst>
              <a:ahLst/>
              <a:cxnLst>
                <a:cxn ang="T12">
                  <a:pos x="T0" y="T1"/>
                </a:cxn>
                <a:cxn ang="T13">
                  <a:pos x="T2" y="T3"/>
                </a:cxn>
                <a:cxn ang="T14">
                  <a:pos x="T4" y="T5"/>
                </a:cxn>
                <a:cxn ang="T15">
                  <a:pos x="T6" y="T7"/>
                </a:cxn>
                <a:cxn ang="T16">
                  <a:pos x="T8" y="T9"/>
                </a:cxn>
                <a:cxn ang="T17">
                  <a:pos x="T10" y="T11"/>
                </a:cxn>
              </a:cxnLst>
              <a:rect l="T18" t="T19" r="T20" b="T21"/>
              <a:pathLst>
                <a:path w="7" h="7">
                  <a:moveTo>
                    <a:pt x="4" y="0"/>
                  </a:moveTo>
                  <a:lnTo>
                    <a:pt x="6" y="2"/>
                  </a:lnTo>
                  <a:lnTo>
                    <a:pt x="4" y="4"/>
                  </a:lnTo>
                  <a:lnTo>
                    <a:pt x="0" y="6"/>
                  </a:lnTo>
                  <a:lnTo>
                    <a:pt x="2" y="2"/>
                  </a:lnTo>
                  <a:lnTo>
                    <a:pt x="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nvGrpSpPr>
            <p:cNvPr id="5" name="Group 440"/>
            <p:cNvGrpSpPr>
              <a:grpSpLocks/>
            </p:cNvGrpSpPr>
            <p:nvPr/>
          </p:nvGrpSpPr>
          <p:grpSpPr bwMode="auto">
            <a:xfrm>
              <a:off x="1323" y="872"/>
              <a:ext cx="1207" cy="908"/>
              <a:chOff x="1050" y="609"/>
              <a:chExt cx="1310" cy="985"/>
            </a:xfrm>
            <a:grpFill/>
          </p:grpSpPr>
          <p:sp>
            <p:nvSpPr>
              <p:cNvPr id="5495" name="Freeform 441"/>
              <p:cNvSpPr>
                <a:spLocks/>
              </p:cNvSpPr>
              <p:nvPr/>
            </p:nvSpPr>
            <p:spPr bwMode="ltGray">
              <a:xfrm>
                <a:off x="2147" y="1412"/>
                <a:ext cx="138" cy="97"/>
              </a:xfrm>
              <a:custGeom>
                <a:avLst/>
                <a:gdLst>
                  <a:gd name="T0" fmla="*/ 101 w 139"/>
                  <a:gd name="T1" fmla="*/ 16 h 87"/>
                  <a:gd name="T2" fmla="*/ 109 w 139"/>
                  <a:gd name="T3" fmla="*/ 4 h 87"/>
                  <a:gd name="T4" fmla="*/ 119 w 139"/>
                  <a:gd name="T5" fmla="*/ 11 h 87"/>
                  <a:gd name="T6" fmla="*/ 123 w 139"/>
                  <a:gd name="T7" fmla="*/ 35 h 87"/>
                  <a:gd name="T8" fmla="*/ 129 w 139"/>
                  <a:gd name="T9" fmla="*/ 45 h 87"/>
                  <a:gd name="T10" fmla="*/ 131 w 139"/>
                  <a:gd name="T11" fmla="*/ 72 h 87"/>
                  <a:gd name="T12" fmla="*/ 115 w 139"/>
                  <a:gd name="T13" fmla="*/ 109 h 87"/>
                  <a:gd name="T14" fmla="*/ 101 w 139"/>
                  <a:gd name="T15" fmla="*/ 129 h 87"/>
                  <a:gd name="T16" fmla="*/ 89 w 139"/>
                  <a:gd name="T17" fmla="*/ 148 h 87"/>
                  <a:gd name="T18" fmla="*/ 68 w 139"/>
                  <a:gd name="T19" fmla="*/ 145 h 87"/>
                  <a:gd name="T20" fmla="*/ 52 w 139"/>
                  <a:gd name="T21" fmla="*/ 134 h 87"/>
                  <a:gd name="T22" fmla="*/ 34 w 139"/>
                  <a:gd name="T23" fmla="*/ 129 h 87"/>
                  <a:gd name="T24" fmla="*/ 24 w 139"/>
                  <a:gd name="T25" fmla="*/ 116 h 87"/>
                  <a:gd name="T26" fmla="*/ 32 w 139"/>
                  <a:gd name="T27" fmla="*/ 99 h 87"/>
                  <a:gd name="T28" fmla="*/ 26 w 139"/>
                  <a:gd name="T29" fmla="*/ 84 h 87"/>
                  <a:gd name="T30" fmla="*/ 10 w 139"/>
                  <a:gd name="T31" fmla="*/ 79 h 87"/>
                  <a:gd name="T32" fmla="*/ 12 w 139"/>
                  <a:gd name="T33" fmla="*/ 69 h 87"/>
                  <a:gd name="T34" fmla="*/ 34 w 139"/>
                  <a:gd name="T35" fmla="*/ 65 h 87"/>
                  <a:gd name="T36" fmla="*/ 36 w 139"/>
                  <a:gd name="T37" fmla="*/ 51 h 87"/>
                  <a:gd name="T38" fmla="*/ 24 w 139"/>
                  <a:gd name="T39" fmla="*/ 45 h 87"/>
                  <a:gd name="T40" fmla="*/ 0 w 139"/>
                  <a:gd name="T41" fmla="*/ 56 h 87"/>
                  <a:gd name="T42" fmla="*/ 14 w 139"/>
                  <a:gd name="T43" fmla="*/ 35 h 87"/>
                  <a:gd name="T44" fmla="*/ 20 w 139"/>
                  <a:gd name="T45" fmla="*/ 11 h 87"/>
                  <a:gd name="T46" fmla="*/ 32 w 139"/>
                  <a:gd name="T47" fmla="*/ 25 h 87"/>
                  <a:gd name="T48" fmla="*/ 38 w 139"/>
                  <a:gd name="T49" fmla="*/ 0 h 87"/>
                  <a:gd name="T50" fmla="*/ 44 w 139"/>
                  <a:gd name="T51" fmla="*/ 35 h 87"/>
                  <a:gd name="T52" fmla="*/ 48 w 139"/>
                  <a:gd name="T53" fmla="*/ 65 h 87"/>
                  <a:gd name="T54" fmla="*/ 54 w 139"/>
                  <a:gd name="T55" fmla="*/ 51 h 87"/>
                  <a:gd name="T56" fmla="*/ 58 w 139"/>
                  <a:gd name="T57" fmla="*/ 41 h 87"/>
                  <a:gd name="T58" fmla="*/ 60 w 139"/>
                  <a:gd name="T59" fmla="*/ 16 h 87"/>
                  <a:gd name="T60" fmla="*/ 68 w 139"/>
                  <a:gd name="T61" fmla="*/ 41 h 87"/>
                  <a:gd name="T62" fmla="*/ 69 w 139"/>
                  <a:gd name="T63" fmla="*/ 16 h 87"/>
                  <a:gd name="T64" fmla="*/ 77 w 139"/>
                  <a:gd name="T65" fmla="*/ 20 h 87"/>
                  <a:gd name="T66" fmla="*/ 89 w 139"/>
                  <a:gd name="T67" fmla="*/ 28 h 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9"/>
                  <a:gd name="T103" fmla="*/ 0 h 87"/>
                  <a:gd name="T104" fmla="*/ 139 w 139"/>
                  <a:gd name="T105" fmla="*/ 87 h 8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9" h="87">
                    <a:moveTo>
                      <a:pt x="100" y="12"/>
                    </a:moveTo>
                    <a:lnTo>
                      <a:pt x="106" y="10"/>
                    </a:lnTo>
                    <a:lnTo>
                      <a:pt x="108" y="2"/>
                    </a:lnTo>
                    <a:lnTo>
                      <a:pt x="114" y="4"/>
                    </a:lnTo>
                    <a:lnTo>
                      <a:pt x="118" y="10"/>
                    </a:lnTo>
                    <a:lnTo>
                      <a:pt x="124" y="6"/>
                    </a:lnTo>
                    <a:lnTo>
                      <a:pt x="126" y="14"/>
                    </a:lnTo>
                    <a:lnTo>
                      <a:pt x="128" y="20"/>
                    </a:lnTo>
                    <a:lnTo>
                      <a:pt x="126" y="24"/>
                    </a:lnTo>
                    <a:lnTo>
                      <a:pt x="134" y="26"/>
                    </a:lnTo>
                    <a:lnTo>
                      <a:pt x="138" y="32"/>
                    </a:lnTo>
                    <a:lnTo>
                      <a:pt x="136" y="42"/>
                    </a:lnTo>
                    <a:lnTo>
                      <a:pt x="128" y="56"/>
                    </a:lnTo>
                    <a:lnTo>
                      <a:pt x="120" y="64"/>
                    </a:lnTo>
                    <a:lnTo>
                      <a:pt x="114" y="64"/>
                    </a:lnTo>
                    <a:lnTo>
                      <a:pt x="106" y="74"/>
                    </a:lnTo>
                    <a:lnTo>
                      <a:pt x="106" y="78"/>
                    </a:lnTo>
                    <a:lnTo>
                      <a:pt x="94" y="86"/>
                    </a:lnTo>
                    <a:lnTo>
                      <a:pt x="84" y="80"/>
                    </a:lnTo>
                    <a:lnTo>
                      <a:pt x="68" y="84"/>
                    </a:lnTo>
                    <a:lnTo>
                      <a:pt x="58" y="78"/>
                    </a:lnTo>
                    <a:lnTo>
                      <a:pt x="52" y="78"/>
                    </a:lnTo>
                    <a:lnTo>
                      <a:pt x="46" y="72"/>
                    </a:lnTo>
                    <a:lnTo>
                      <a:pt x="34" y="74"/>
                    </a:lnTo>
                    <a:lnTo>
                      <a:pt x="24" y="72"/>
                    </a:lnTo>
                    <a:lnTo>
                      <a:pt x="24" y="66"/>
                    </a:lnTo>
                    <a:lnTo>
                      <a:pt x="30" y="66"/>
                    </a:lnTo>
                    <a:lnTo>
                      <a:pt x="32" y="58"/>
                    </a:lnTo>
                    <a:lnTo>
                      <a:pt x="26" y="52"/>
                    </a:lnTo>
                    <a:lnTo>
                      <a:pt x="26" y="48"/>
                    </a:lnTo>
                    <a:lnTo>
                      <a:pt x="22" y="46"/>
                    </a:lnTo>
                    <a:lnTo>
                      <a:pt x="10" y="46"/>
                    </a:lnTo>
                    <a:lnTo>
                      <a:pt x="10" y="42"/>
                    </a:lnTo>
                    <a:lnTo>
                      <a:pt x="12" y="40"/>
                    </a:lnTo>
                    <a:lnTo>
                      <a:pt x="22" y="40"/>
                    </a:lnTo>
                    <a:lnTo>
                      <a:pt x="34" y="38"/>
                    </a:lnTo>
                    <a:lnTo>
                      <a:pt x="30" y="36"/>
                    </a:lnTo>
                    <a:lnTo>
                      <a:pt x="36" y="30"/>
                    </a:lnTo>
                    <a:lnTo>
                      <a:pt x="32" y="28"/>
                    </a:lnTo>
                    <a:lnTo>
                      <a:pt x="24" y="26"/>
                    </a:lnTo>
                    <a:lnTo>
                      <a:pt x="14" y="34"/>
                    </a:lnTo>
                    <a:lnTo>
                      <a:pt x="0" y="32"/>
                    </a:lnTo>
                    <a:lnTo>
                      <a:pt x="10" y="24"/>
                    </a:lnTo>
                    <a:lnTo>
                      <a:pt x="14" y="20"/>
                    </a:lnTo>
                    <a:lnTo>
                      <a:pt x="18" y="22"/>
                    </a:lnTo>
                    <a:lnTo>
                      <a:pt x="20" y="6"/>
                    </a:lnTo>
                    <a:lnTo>
                      <a:pt x="28" y="14"/>
                    </a:lnTo>
                    <a:lnTo>
                      <a:pt x="32" y="14"/>
                    </a:lnTo>
                    <a:lnTo>
                      <a:pt x="30" y="6"/>
                    </a:lnTo>
                    <a:lnTo>
                      <a:pt x="38" y="0"/>
                    </a:lnTo>
                    <a:lnTo>
                      <a:pt x="44" y="10"/>
                    </a:lnTo>
                    <a:lnTo>
                      <a:pt x="44" y="20"/>
                    </a:lnTo>
                    <a:lnTo>
                      <a:pt x="46" y="28"/>
                    </a:lnTo>
                    <a:lnTo>
                      <a:pt x="48" y="38"/>
                    </a:lnTo>
                    <a:lnTo>
                      <a:pt x="52" y="26"/>
                    </a:lnTo>
                    <a:lnTo>
                      <a:pt x="54" y="30"/>
                    </a:lnTo>
                    <a:lnTo>
                      <a:pt x="58" y="32"/>
                    </a:lnTo>
                    <a:lnTo>
                      <a:pt x="58" y="24"/>
                    </a:lnTo>
                    <a:lnTo>
                      <a:pt x="56" y="16"/>
                    </a:lnTo>
                    <a:lnTo>
                      <a:pt x="60" y="10"/>
                    </a:lnTo>
                    <a:lnTo>
                      <a:pt x="64" y="16"/>
                    </a:lnTo>
                    <a:lnTo>
                      <a:pt x="68" y="24"/>
                    </a:lnTo>
                    <a:lnTo>
                      <a:pt x="68" y="16"/>
                    </a:lnTo>
                    <a:lnTo>
                      <a:pt x="74" y="10"/>
                    </a:lnTo>
                    <a:lnTo>
                      <a:pt x="82" y="18"/>
                    </a:lnTo>
                    <a:lnTo>
                      <a:pt x="82" y="12"/>
                    </a:lnTo>
                    <a:lnTo>
                      <a:pt x="88" y="10"/>
                    </a:lnTo>
                    <a:lnTo>
                      <a:pt x="94" y="16"/>
                    </a:lnTo>
                    <a:lnTo>
                      <a:pt x="100" y="1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96" name="Oval 442"/>
              <p:cNvSpPr>
                <a:spLocks noChangeArrowheads="1"/>
              </p:cNvSpPr>
              <p:nvPr/>
            </p:nvSpPr>
            <p:spPr bwMode="ltGray">
              <a:xfrm>
                <a:off x="1473" y="1395"/>
                <a:ext cx="1" cy="5"/>
              </a:xfrm>
              <a:prstGeom prst="ellipse">
                <a:avLst/>
              </a:prstGeom>
              <a:grpFill/>
              <a:ln w="12700">
                <a:solidFill>
                  <a:schemeClr val="bg1"/>
                </a:solidFill>
                <a:round/>
                <a:headEnd/>
                <a:tailEnd/>
              </a:ln>
            </p:spPr>
            <p:txBody>
              <a:bodyPr wrap="none" anchor="ctr"/>
              <a:lstStyle/>
              <a:p>
                <a:pPr eaLnBrk="0" hangingPunct="0">
                  <a:defRPr/>
                </a:pPr>
                <a:endParaRPr lang="en-US" dirty="0">
                  <a:solidFill>
                    <a:srgbClr val="000000"/>
                  </a:solidFill>
                  <a:latin typeface="Arial" charset="0"/>
                  <a:cs typeface="+mn-cs"/>
                </a:endParaRPr>
              </a:p>
            </p:txBody>
          </p:sp>
          <p:sp>
            <p:nvSpPr>
              <p:cNvPr id="5497" name="Oval 443"/>
              <p:cNvSpPr>
                <a:spLocks noChangeArrowheads="1"/>
              </p:cNvSpPr>
              <p:nvPr/>
            </p:nvSpPr>
            <p:spPr bwMode="ltGray">
              <a:xfrm>
                <a:off x="1450" y="1400"/>
                <a:ext cx="5" cy="6"/>
              </a:xfrm>
              <a:prstGeom prst="ellipse">
                <a:avLst/>
              </a:prstGeom>
              <a:grpFill/>
              <a:ln w="12700">
                <a:solidFill>
                  <a:schemeClr val="bg1"/>
                </a:solidFill>
                <a:round/>
                <a:headEnd/>
                <a:tailEnd/>
              </a:ln>
            </p:spPr>
            <p:txBody>
              <a:bodyPr wrap="none" anchor="ctr"/>
              <a:lstStyle/>
              <a:p>
                <a:pPr eaLnBrk="0" hangingPunct="0">
                  <a:defRPr/>
                </a:pPr>
                <a:endParaRPr lang="en-US" dirty="0">
                  <a:solidFill>
                    <a:srgbClr val="000000"/>
                  </a:solidFill>
                  <a:latin typeface="Arial" charset="0"/>
                  <a:cs typeface="+mn-cs"/>
                </a:endParaRPr>
              </a:p>
            </p:txBody>
          </p:sp>
          <p:sp>
            <p:nvSpPr>
              <p:cNvPr id="5498" name="Freeform 444"/>
              <p:cNvSpPr>
                <a:spLocks/>
              </p:cNvSpPr>
              <p:nvPr/>
            </p:nvSpPr>
            <p:spPr bwMode="ltGray">
              <a:xfrm>
                <a:off x="1211" y="828"/>
                <a:ext cx="146" cy="109"/>
              </a:xfrm>
              <a:custGeom>
                <a:avLst/>
                <a:gdLst>
                  <a:gd name="T0" fmla="*/ 125 w 147"/>
                  <a:gd name="T1" fmla="*/ 25 h 97"/>
                  <a:gd name="T2" fmla="*/ 117 w 147"/>
                  <a:gd name="T3" fmla="*/ 13 h 97"/>
                  <a:gd name="T4" fmla="*/ 101 w 147"/>
                  <a:gd name="T5" fmla="*/ 31 h 97"/>
                  <a:gd name="T6" fmla="*/ 103 w 147"/>
                  <a:gd name="T7" fmla="*/ 61 h 97"/>
                  <a:gd name="T8" fmla="*/ 91 w 147"/>
                  <a:gd name="T9" fmla="*/ 79 h 97"/>
                  <a:gd name="T10" fmla="*/ 95 w 147"/>
                  <a:gd name="T11" fmla="*/ 103 h 97"/>
                  <a:gd name="T12" fmla="*/ 79 w 147"/>
                  <a:gd name="T13" fmla="*/ 103 h 97"/>
                  <a:gd name="T14" fmla="*/ 73 w 147"/>
                  <a:gd name="T15" fmla="*/ 101 h 97"/>
                  <a:gd name="T16" fmla="*/ 73 w 147"/>
                  <a:gd name="T17" fmla="*/ 72 h 97"/>
                  <a:gd name="T18" fmla="*/ 73 w 147"/>
                  <a:gd name="T19" fmla="*/ 54 h 97"/>
                  <a:gd name="T20" fmla="*/ 64 w 147"/>
                  <a:gd name="T21" fmla="*/ 31 h 97"/>
                  <a:gd name="T22" fmla="*/ 68 w 147"/>
                  <a:gd name="T23" fmla="*/ 17 h 97"/>
                  <a:gd name="T24" fmla="*/ 52 w 147"/>
                  <a:gd name="T25" fmla="*/ 0 h 97"/>
                  <a:gd name="T26" fmla="*/ 50 w 147"/>
                  <a:gd name="T27" fmla="*/ 21 h 97"/>
                  <a:gd name="T28" fmla="*/ 28 w 147"/>
                  <a:gd name="T29" fmla="*/ 28 h 97"/>
                  <a:gd name="T30" fmla="*/ 28 w 147"/>
                  <a:gd name="T31" fmla="*/ 35 h 97"/>
                  <a:gd name="T32" fmla="*/ 34 w 147"/>
                  <a:gd name="T33" fmla="*/ 47 h 97"/>
                  <a:gd name="T34" fmla="*/ 18 w 147"/>
                  <a:gd name="T35" fmla="*/ 54 h 97"/>
                  <a:gd name="T36" fmla="*/ 24 w 147"/>
                  <a:gd name="T37" fmla="*/ 64 h 97"/>
                  <a:gd name="T38" fmla="*/ 22 w 147"/>
                  <a:gd name="T39" fmla="*/ 79 h 97"/>
                  <a:gd name="T40" fmla="*/ 10 w 147"/>
                  <a:gd name="T41" fmla="*/ 72 h 97"/>
                  <a:gd name="T42" fmla="*/ 0 w 147"/>
                  <a:gd name="T43" fmla="*/ 79 h 97"/>
                  <a:gd name="T44" fmla="*/ 2 w 147"/>
                  <a:gd name="T45" fmla="*/ 99 h 97"/>
                  <a:gd name="T46" fmla="*/ 14 w 147"/>
                  <a:gd name="T47" fmla="*/ 115 h 97"/>
                  <a:gd name="T48" fmla="*/ 24 w 147"/>
                  <a:gd name="T49" fmla="*/ 121 h 97"/>
                  <a:gd name="T50" fmla="*/ 40 w 147"/>
                  <a:gd name="T51" fmla="*/ 106 h 97"/>
                  <a:gd name="T52" fmla="*/ 36 w 147"/>
                  <a:gd name="T53" fmla="*/ 121 h 97"/>
                  <a:gd name="T54" fmla="*/ 52 w 147"/>
                  <a:gd name="T55" fmla="*/ 121 h 97"/>
                  <a:gd name="T56" fmla="*/ 64 w 147"/>
                  <a:gd name="T57" fmla="*/ 140 h 97"/>
                  <a:gd name="T58" fmla="*/ 46 w 147"/>
                  <a:gd name="T59" fmla="*/ 140 h 97"/>
                  <a:gd name="T60" fmla="*/ 20 w 147"/>
                  <a:gd name="T61" fmla="*/ 140 h 97"/>
                  <a:gd name="T62" fmla="*/ 24 w 147"/>
                  <a:gd name="T63" fmla="*/ 170 h 97"/>
                  <a:gd name="T64" fmla="*/ 62 w 147"/>
                  <a:gd name="T65" fmla="*/ 161 h 97"/>
                  <a:gd name="T66" fmla="*/ 85 w 147"/>
                  <a:gd name="T67" fmla="*/ 146 h 97"/>
                  <a:gd name="T68" fmla="*/ 95 w 147"/>
                  <a:gd name="T69" fmla="*/ 151 h 97"/>
                  <a:gd name="T70" fmla="*/ 107 w 147"/>
                  <a:gd name="T71" fmla="*/ 157 h 97"/>
                  <a:gd name="T72" fmla="*/ 129 w 147"/>
                  <a:gd name="T73" fmla="*/ 140 h 97"/>
                  <a:gd name="T74" fmla="*/ 133 w 147"/>
                  <a:gd name="T75" fmla="*/ 126 h 97"/>
                  <a:gd name="T76" fmla="*/ 141 w 147"/>
                  <a:gd name="T77" fmla="*/ 92 h 97"/>
                  <a:gd name="T78" fmla="*/ 133 w 147"/>
                  <a:gd name="T79" fmla="*/ 82 h 97"/>
                  <a:gd name="T80" fmla="*/ 127 w 147"/>
                  <a:gd name="T81" fmla="*/ 99 h 97"/>
                  <a:gd name="T82" fmla="*/ 121 w 147"/>
                  <a:gd name="T83" fmla="*/ 99 h 97"/>
                  <a:gd name="T84" fmla="*/ 117 w 147"/>
                  <a:gd name="T85" fmla="*/ 72 h 97"/>
                  <a:gd name="T86" fmla="*/ 119 w 147"/>
                  <a:gd name="T87" fmla="*/ 47 h 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7"/>
                  <a:gd name="T133" fmla="*/ 0 h 97"/>
                  <a:gd name="T134" fmla="*/ 147 w 147"/>
                  <a:gd name="T135" fmla="*/ 97 h 9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7" h="97">
                    <a:moveTo>
                      <a:pt x="124" y="20"/>
                    </a:moveTo>
                    <a:lnTo>
                      <a:pt x="130" y="14"/>
                    </a:lnTo>
                    <a:lnTo>
                      <a:pt x="130" y="8"/>
                    </a:lnTo>
                    <a:lnTo>
                      <a:pt x="122" y="8"/>
                    </a:lnTo>
                    <a:lnTo>
                      <a:pt x="114" y="18"/>
                    </a:lnTo>
                    <a:lnTo>
                      <a:pt x="106" y="18"/>
                    </a:lnTo>
                    <a:lnTo>
                      <a:pt x="104" y="28"/>
                    </a:lnTo>
                    <a:lnTo>
                      <a:pt x="108" y="34"/>
                    </a:lnTo>
                    <a:lnTo>
                      <a:pt x="106" y="40"/>
                    </a:lnTo>
                    <a:lnTo>
                      <a:pt x="96" y="44"/>
                    </a:lnTo>
                    <a:lnTo>
                      <a:pt x="98" y="50"/>
                    </a:lnTo>
                    <a:lnTo>
                      <a:pt x="100" y="58"/>
                    </a:lnTo>
                    <a:lnTo>
                      <a:pt x="96" y="60"/>
                    </a:lnTo>
                    <a:lnTo>
                      <a:pt x="84" y="58"/>
                    </a:lnTo>
                    <a:lnTo>
                      <a:pt x="82" y="56"/>
                    </a:lnTo>
                    <a:lnTo>
                      <a:pt x="74" y="56"/>
                    </a:lnTo>
                    <a:lnTo>
                      <a:pt x="76" y="46"/>
                    </a:lnTo>
                    <a:lnTo>
                      <a:pt x="74" y="40"/>
                    </a:lnTo>
                    <a:lnTo>
                      <a:pt x="76" y="34"/>
                    </a:lnTo>
                    <a:lnTo>
                      <a:pt x="76" y="30"/>
                    </a:lnTo>
                    <a:lnTo>
                      <a:pt x="76" y="18"/>
                    </a:lnTo>
                    <a:lnTo>
                      <a:pt x="64" y="18"/>
                    </a:lnTo>
                    <a:lnTo>
                      <a:pt x="64" y="16"/>
                    </a:lnTo>
                    <a:lnTo>
                      <a:pt x="68" y="10"/>
                    </a:lnTo>
                    <a:lnTo>
                      <a:pt x="62" y="4"/>
                    </a:lnTo>
                    <a:lnTo>
                      <a:pt x="52" y="0"/>
                    </a:lnTo>
                    <a:lnTo>
                      <a:pt x="46" y="6"/>
                    </a:lnTo>
                    <a:lnTo>
                      <a:pt x="50" y="12"/>
                    </a:lnTo>
                    <a:lnTo>
                      <a:pt x="36" y="12"/>
                    </a:lnTo>
                    <a:lnTo>
                      <a:pt x="28" y="16"/>
                    </a:lnTo>
                    <a:lnTo>
                      <a:pt x="28" y="18"/>
                    </a:lnTo>
                    <a:lnTo>
                      <a:pt x="28" y="20"/>
                    </a:lnTo>
                    <a:lnTo>
                      <a:pt x="42" y="26"/>
                    </a:lnTo>
                    <a:lnTo>
                      <a:pt x="34" y="26"/>
                    </a:lnTo>
                    <a:lnTo>
                      <a:pt x="20" y="28"/>
                    </a:lnTo>
                    <a:lnTo>
                      <a:pt x="18" y="30"/>
                    </a:lnTo>
                    <a:lnTo>
                      <a:pt x="18" y="34"/>
                    </a:lnTo>
                    <a:lnTo>
                      <a:pt x="24" y="36"/>
                    </a:lnTo>
                    <a:lnTo>
                      <a:pt x="36" y="38"/>
                    </a:lnTo>
                    <a:lnTo>
                      <a:pt x="22" y="44"/>
                    </a:lnTo>
                    <a:lnTo>
                      <a:pt x="16" y="42"/>
                    </a:lnTo>
                    <a:lnTo>
                      <a:pt x="10" y="40"/>
                    </a:lnTo>
                    <a:lnTo>
                      <a:pt x="4" y="42"/>
                    </a:lnTo>
                    <a:lnTo>
                      <a:pt x="0" y="44"/>
                    </a:lnTo>
                    <a:lnTo>
                      <a:pt x="0" y="50"/>
                    </a:lnTo>
                    <a:lnTo>
                      <a:pt x="2" y="54"/>
                    </a:lnTo>
                    <a:lnTo>
                      <a:pt x="8" y="58"/>
                    </a:lnTo>
                    <a:lnTo>
                      <a:pt x="14" y="64"/>
                    </a:lnTo>
                    <a:lnTo>
                      <a:pt x="20" y="62"/>
                    </a:lnTo>
                    <a:lnTo>
                      <a:pt x="24" y="68"/>
                    </a:lnTo>
                    <a:lnTo>
                      <a:pt x="32" y="62"/>
                    </a:lnTo>
                    <a:lnTo>
                      <a:pt x="40" y="60"/>
                    </a:lnTo>
                    <a:lnTo>
                      <a:pt x="38" y="66"/>
                    </a:lnTo>
                    <a:lnTo>
                      <a:pt x="36" y="68"/>
                    </a:lnTo>
                    <a:lnTo>
                      <a:pt x="40" y="70"/>
                    </a:lnTo>
                    <a:lnTo>
                      <a:pt x="52" y="68"/>
                    </a:lnTo>
                    <a:lnTo>
                      <a:pt x="60" y="70"/>
                    </a:lnTo>
                    <a:lnTo>
                      <a:pt x="64" y="78"/>
                    </a:lnTo>
                    <a:lnTo>
                      <a:pt x="56" y="80"/>
                    </a:lnTo>
                    <a:lnTo>
                      <a:pt x="46" y="78"/>
                    </a:lnTo>
                    <a:lnTo>
                      <a:pt x="40" y="76"/>
                    </a:lnTo>
                    <a:lnTo>
                      <a:pt x="20" y="78"/>
                    </a:lnTo>
                    <a:lnTo>
                      <a:pt x="20" y="88"/>
                    </a:lnTo>
                    <a:lnTo>
                      <a:pt x="24" y="94"/>
                    </a:lnTo>
                    <a:lnTo>
                      <a:pt x="34" y="96"/>
                    </a:lnTo>
                    <a:lnTo>
                      <a:pt x="62" y="90"/>
                    </a:lnTo>
                    <a:lnTo>
                      <a:pt x="72" y="86"/>
                    </a:lnTo>
                    <a:lnTo>
                      <a:pt x="90" y="82"/>
                    </a:lnTo>
                    <a:lnTo>
                      <a:pt x="90" y="88"/>
                    </a:lnTo>
                    <a:lnTo>
                      <a:pt x="100" y="84"/>
                    </a:lnTo>
                    <a:lnTo>
                      <a:pt x="102" y="90"/>
                    </a:lnTo>
                    <a:lnTo>
                      <a:pt x="112" y="88"/>
                    </a:lnTo>
                    <a:lnTo>
                      <a:pt x="118" y="88"/>
                    </a:lnTo>
                    <a:lnTo>
                      <a:pt x="134" y="78"/>
                    </a:lnTo>
                    <a:lnTo>
                      <a:pt x="134" y="72"/>
                    </a:lnTo>
                    <a:lnTo>
                      <a:pt x="138" y="70"/>
                    </a:lnTo>
                    <a:lnTo>
                      <a:pt x="146" y="62"/>
                    </a:lnTo>
                    <a:lnTo>
                      <a:pt x="146" y="52"/>
                    </a:lnTo>
                    <a:lnTo>
                      <a:pt x="142" y="48"/>
                    </a:lnTo>
                    <a:lnTo>
                      <a:pt x="138" y="46"/>
                    </a:lnTo>
                    <a:lnTo>
                      <a:pt x="132" y="52"/>
                    </a:lnTo>
                    <a:lnTo>
                      <a:pt x="132" y="54"/>
                    </a:lnTo>
                    <a:lnTo>
                      <a:pt x="126" y="56"/>
                    </a:lnTo>
                    <a:lnTo>
                      <a:pt x="126" y="54"/>
                    </a:lnTo>
                    <a:lnTo>
                      <a:pt x="126" y="50"/>
                    </a:lnTo>
                    <a:lnTo>
                      <a:pt x="122" y="40"/>
                    </a:lnTo>
                    <a:lnTo>
                      <a:pt x="126" y="32"/>
                    </a:lnTo>
                    <a:lnTo>
                      <a:pt x="124" y="26"/>
                    </a:lnTo>
                    <a:lnTo>
                      <a:pt x="124" y="2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99" name="Freeform 445"/>
              <p:cNvSpPr>
                <a:spLocks/>
              </p:cNvSpPr>
              <p:nvPr/>
            </p:nvSpPr>
            <p:spPr bwMode="ltGray">
              <a:xfrm>
                <a:off x="1201" y="842"/>
                <a:ext cx="27" cy="21"/>
              </a:xfrm>
              <a:custGeom>
                <a:avLst/>
                <a:gdLst>
                  <a:gd name="T0" fmla="*/ 24 w 27"/>
                  <a:gd name="T1" fmla="*/ 11 h 19"/>
                  <a:gd name="T2" fmla="*/ 8 w 27"/>
                  <a:gd name="T3" fmla="*/ 30 h 19"/>
                  <a:gd name="T4" fmla="*/ 2 w 27"/>
                  <a:gd name="T5" fmla="*/ 27 h 19"/>
                  <a:gd name="T6" fmla="*/ 0 w 27"/>
                  <a:gd name="T7" fmla="*/ 15 h 19"/>
                  <a:gd name="T8" fmla="*/ 16 w 27"/>
                  <a:gd name="T9" fmla="*/ 0 h 19"/>
                  <a:gd name="T10" fmla="*/ 26 w 27"/>
                  <a:gd name="T11" fmla="*/ 0 h 19"/>
                  <a:gd name="T12" fmla="*/ 24 w 27"/>
                  <a:gd name="T13" fmla="*/ 11 h 19"/>
                  <a:gd name="T14" fmla="*/ 0 60000 65536"/>
                  <a:gd name="T15" fmla="*/ 0 60000 65536"/>
                  <a:gd name="T16" fmla="*/ 0 60000 65536"/>
                  <a:gd name="T17" fmla="*/ 0 60000 65536"/>
                  <a:gd name="T18" fmla="*/ 0 60000 65536"/>
                  <a:gd name="T19" fmla="*/ 0 60000 65536"/>
                  <a:gd name="T20" fmla="*/ 0 60000 65536"/>
                  <a:gd name="T21" fmla="*/ 0 w 27"/>
                  <a:gd name="T22" fmla="*/ 0 h 19"/>
                  <a:gd name="T23" fmla="*/ 27 w 27"/>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9">
                    <a:moveTo>
                      <a:pt x="24" y="6"/>
                    </a:moveTo>
                    <a:lnTo>
                      <a:pt x="8" y="18"/>
                    </a:lnTo>
                    <a:lnTo>
                      <a:pt x="2" y="16"/>
                    </a:lnTo>
                    <a:lnTo>
                      <a:pt x="0" y="10"/>
                    </a:lnTo>
                    <a:lnTo>
                      <a:pt x="16" y="0"/>
                    </a:lnTo>
                    <a:lnTo>
                      <a:pt x="26" y="0"/>
                    </a:lnTo>
                    <a:lnTo>
                      <a:pt x="24"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00" name="Freeform 446"/>
              <p:cNvSpPr>
                <a:spLocks/>
              </p:cNvSpPr>
              <p:nvPr/>
            </p:nvSpPr>
            <p:spPr bwMode="ltGray">
              <a:xfrm>
                <a:off x="1282" y="982"/>
                <a:ext cx="32" cy="31"/>
              </a:xfrm>
              <a:custGeom>
                <a:avLst/>
                <a:gdLst>
                  <a:gd name="T0" fmla="*/ 12 w 31"/>
                  <a:gd name="T1" fmla="*/ 0 h 27"/>
                  <a:gd name="T2" fmla="*/ 23 w 31"/>
                  <a:gd name="T3" fmla="*/ 9 h 27"/>
                  <a:gd name="T4" fmla="*/ 33 w 31"/>
                  <a:gd name="T5" fmla="*/ 9 h 27"/>
                  <a:gd name="T6" fmla="*/ 35 w 31"/>
                  <a:gd name="T7" fmla="*/ 37 h 27"/>
                  <a:gd name="T8" fmla="*/ 29 w 31"/>
                  <a:gd name="T9" fmla="*/ 52 h 27"/>
                  <a:gd name="T10" fmla="*/ 21 w 31"/>
                  <a:gd name="T11" fmla="*/ 39 h 27"/>
                  <a:gd name="T12" fmla="*/ 12 w 31"/>
                  <a:gd name="T13" fmla="*/ 39 h 27"/>
                  <a:gd name="T14" fmla="*/ 8 w 31"/>
                  <a:gd name="T15" fmla="*/ 37 h 27"/>
                  <a:gd name="T16" fmla="*/ 4 w 31"/>
                  <a:gd name="T17" fmla="*/ 39 h 27"/>
                  <a:gd name="T18" fmla="*/ 0 w 31"/>
                  <a:gd name="T19" fmla="*/ 20 h 27"/>
                  <a:gd name="T20" fmla="*/ 0 w 31"/>
                  <a:gd name="T21" fmla="*/ 11 h 27"/>
                  <a:gd name="T22" fmla="*/ 6 w 31"/>
                  <a:gd name="T23" fmla="*/ 0 h 27"/>
                  <a:gd name="T24" fmla="*/ 12 w 31"/>
                  <a:gd name="T25" fmla="*/ 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7"/>
                  <a:gd name="T41" fmla="*/ 31 w 31"/>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7">
                    <a:moveTo>
                      <a:pt x="12" y="0"/>
                    </a:moveTo>
                    <a:lnTo>
                      <a:pt x="18" y="4"/>
                    </a:lnTo>
                    <a:lnTo>
                      <a:pt x="28" y="4"/>
                    </a:lnTo>
                    <a:lnTo>
                      <a:pt x="30" y="18"/>
                    </a:lnTo>
                    <a:lnTo>
                      <a:pt x="24" y="26"/>
                    </a:lnTo>
                    <a:lnTo>
                      <a:pt x="16" y="20"/>
                    </a:lnTo>
                    <a:lnTo>
                      <a:pt x="12" y="20"/>
                    </a:lnTo>
                    <a:lnTo>
                      <a:pt x="8" y="18"/>
                    </a:lnTo>
                    <a:lnTo>
                      <a:pt x="4" y="20"/>
                    </a:lnTo>
                    <a:lnTo>
                      <a:pt x="0" y="10"/>
                    </a:lnTo>
                    <a:lnTo>
                      <a:pt x="0" y="6"/>
                    </a:lnTo>
                    <a:lnTo>
                      <a:pt x="6" y="0"/>
                    </a:lnTo>
                    <a:lnTo>
                      <a:pt x="1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01" name="Freeform 447"/>
              <p:cNvSpPr>
                <a:spLocks/>
              </p:cNvSpPr>
              <p:nvPr/>
            </p:nvSpPr>
            <p:spPr bwMode="ltGray">
              <a:xfrm>
                <a:off x="1287" y="1009"/>
                <a:ext cx="17" cy="15"/>
              </a:xfrm>
              <a:custGeom>
                <a:avLst/>
                <a:gdLst>
                  <a:gd name="T0" fmla="*/ 0 w 17"/>
                  <a:gd name="T1" fmla="*/ 0 h 13"/>
                  <a:gd name="T2" fmla="*/ 10 w 17"/>
                  <a:gd name="T3" fmla="*/ 0 h 13"/>
                  <a:gd name="T4" fmla="*/ 16 w 17"/>
                  <a:gd name="T5" fmla="*/ 12 h 13"/>
                  <a:gd name="T6" fmla="*/ 8 w 17"/>
                  <a:gd name="T7" fmla="*/ 24 h 13"/>
                  <a:gd name="T8" fmla="*/ 2 w 17"/>
                  <a:gd name="T9" fmla="*/ 24 h 13"/>
                  <a:gd name="T10" fmla="*/ 0 w 17"/>
                  <a:gd name="T11" fmla="*/ 0 h 13"/>
                  <a:gd name="T12" fmla="*/ 0 60000 65536"/>
                  <a:gd name="T13" fmla="*/ 0 60000 65536"/>
                  <a:gd name="T14" fmla="*/ 0 60000 65536"/>
                  <a:gd name="T15" fmla="*/ 0 60000 65536"/>
                  <a:gd name="T16" fmla="*/ 0 60000 65536"/>
                  <a:gd name="T17" fmla="*/ 0 60000 65536"/>
                  <a:gd name="T18" fmla="*/ 0 w 17"/>
                  <a:gd name="T19" fmla="*/ 0 h 13"/>
                  <a:gd name="T20" fmla="*/ 17 w 1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7" h="13">
                    <a:moveTo>
                      <a:pt x="0" y="0"/>
                    </a:moveTo>
                    <a:lnTo>
                      <a:pt x="10" y="0"/>
                    </a:lnTo>
                    <a:lnTo>
                      <a:pt x="16" y="6"/>
                    </a:lnTo>
                    <a:lnTo>
                      <a:pt x="8" y="12"/>
                    </a:lnTo>
                    <a:lnTo>
                      <a:pt x="2" y="12"/>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02" name="Freeform 448"/>
              <p:cNvSpPr>
                <a:spLocks/>
              </p:cNvSpPr>
              <p:nvPr/>
            </p:nvSpPr>
            <p:spPr bwMode="ltGray">
              <a:xfrm>
                <a:off x="1180" y="768"/>
                <a:ext cx="111" cy="70"/>
              </a:xfrm>
              <a:custGeom>
                <a:avLst/>
                <a:gdLst>
                  <a:gd name="T0" fmla="*/ 102 w 113"/>
                  <a:gd name="T1" fmla="*/ 2 h 63"/>
                  <a:gd name="T2" fmla="*/ 102 w 113"/>
                  <a:gd name="T3" fmla="*/ 30 h 63"/>
                  <a:gd name="T4" fmla="*/ 100 w 113"/>
                  <a:gd name="T5" fmla="*/ 37 h 63"/>
                  <a:gd name="T6" fmla="*/ 92 w 113"/>
                  <a:gd name="T7" fmla="*/ 37 h 63"/>
                  <a:gd name="T8" fmla="*/ 88 w 113"/>
                  <a:gd name="T9" fmla="*/ 44 h 63"/>
                  <a:gd name="T10" fmla="*/ 92 w 113"/>
                  <a:gd name="T11" fmla="*/ 51 h 63"/>
                  <a:gd name="T12" fmla="*/ 90 w 113"/>
                  <a:gd name="T13" fmla="*/ 58 h 63"/>
                  <a:gd name="T14" fmla="*/ 83 w 113"/>
                  <a:gd name="T15" fmla="*/ 60 h 63"/>
                  <a:gd name="T16" fmla="*/ 82 w 113"/>
                  <a:gd name="T17" fmla="*/ 74 h 63"/>
                  <a:gd name="T18" fmla="*/ 71 w 113"/>
                  <a:gd name="T19" fmla="*/ 81 h 63"/>
                  <a:gd name="T20" fmla="*/ 65 w 113"/>
                  <a:gd name="T21" fmla="*/ 86 h 63"/>
                  <a:gd name="T22" fmla="*/ 63 w 113"/>
                  <a:gd name="T23" fmla="*/ 98 h 63"/>
                  <a:gd name="T24" fmla="*/ 57 w 113"/>
                  <a:gd name="T25" fmla="*/ 98 h 63"/>
                  <a:gd name="T26" fmla="*/ 55 w 113"/>
                  <a:gd name="T27" fmla="*/ 98 h 63"/>
                  <a:gd name="T28" fmla="*/ 51 w 113"/>
                  <a:gd name="T29" fmla="*/ 64 h 63"/>
                  <a:gd name="T30" fmla="*/ 47 w 113"/>
                  <a:gd name="T31" fmla="*/ 60 h 63"/>
                  <a:gd name="T32" fmla="*/ 41 w 113"/>
                  <a:gd name="T33" fmla="*/ 98 h 63"/>
                  <a:gd name="T34" fmla="*/ 37 w 113"/>
                  <a:gd name="T35" fmla="*/ 98 h 63"/>
                  <a:gd name="T36" fmla="*/ 37 w 113"/>
                  <a:gd name="T37" fmla="*/ 86 h 63"/>
                  <a:gd name="T38" fmla="*/ 28 w 113"/>
                  <a:gd name="T39" fmla="*/ 107 h 63"/>
                  <a:gd name="T40" fmla="*/ 22 w 113"/>
                  <a:gd name="T41" fmla="*/ 107 h 63"/>
                  <a:gd name="T42" fmla="*/ 20 w 113"/>
                  <a:gd name="T43" fmla="*/ 91 h 63"/>
                  <a:gd name="T44" fmla="*/ 26 w 113"/>
                  <a:gd name="T45" fmla="*/ 81 h 63"/>
                  <a:gd name="T46" fmla="*/ 22 w 113"/>
                  <a:gd name="T47" fmla="*/ 81 h 63"/>
                  <a:gd name="T48" fmla="*/ 14 w 113"/>
                  <a:gd name="T49" fmla="*/ 96 h 63"/>
                  <a:gd name="T50" fmla="*/ 14 w 113"/>
                  <a:gd name="T51" fmla="*/ 91 h 63"/>
                  <a:gd name="T52" fmla="*/ 12 w 113"/>
                  <a:gd name="T53" fmla="*/ 81 h 63"/>
                  <a:gd name="T54" fmla="*/ 6 w 113"/>
                  <a:gd name="T55" fmla="*/ 86 h 63"/>
                  <a:gd name="T56" fmla="*/ 0 w 113"/>
                  <a:gd name="T57" fmla="*/ 86 h 63"/>
                  <a:gd name="T58" fmla="*/ 0 w 113"/>
                  <a:gd name="T59" fmla="*/ 74 h 63"/>
                  <a:gd name="T60" fmla="*/ 4 w 113"/>
                  <a:gd name="T61" fmla="*/ 74 h 63"/>
                  <a:gd name="T62" fmla="*/ 4 w 113"/>
                  <a:gd name="T63" fmla="*/ 64 h 63"/>
                  <a:gd name="T64" fmla="*/ 10 w 113"/>
                  <a:gd name="T65" fmla="*/ 60 h 63"/>
                  <a:gd name="T66" fmla="*/ 14 w 113"/>
                  <a:gd name="T67" fmla="*/ 51 h 63"/>
                  <a:gd name="T68" fmla="*/ 28 w 113"/>
                  <a:gd name="T69" fmla="*/ 51 h 63"/>
                  <a:gd name="T70" fmla="*/ 29 w 113"/>
                  <a:gd name="T71" fmla="*/ 41 h 63"/>
                  <a:gd name="T72" fmla="*/ 43 w 113"/>
                  <a:gd name="T73" fmla="*/ 41 h 63"/>
                  <a:gd name="T74" fmla="*/ 51 w 113"/>
                  <a:gd name="T75" fmla="*/ 30 h 63"/>
                  <a:gd name="T76" fmla="*/ 57 w 113"/>
                  <a:gd name="T77" fmla="*/ 27 h 63"/>
                  <a:gd name="T78" fmla="*/ 63 w 113"/>
                  <a:gd name="T79" fmla="*/ 16 h 63"/>
                  <a:gd name="T80" fmla="*/ 69 w 113"/>
                  <a:gd name="T81" fmla="*/ 4 h 63"/>
                  <a:gd name="T82" fmla="*/ 77 w 113"/>
                  <a:gd name="T83" fmla="*/ 0 h 63"/>
                  <a:gd name="T84" fmla="*/ 81 w 113"/>
                  <a:gd name="T85" fmla="*/ 0 h 63"/>
                  <a:gd name="T86" fmla="*/ 81 w 113"/>
                  <a:gd name="T87" fmla="*/ 2 h 63"/>
                  <a:gd name="T88" fmla="*/ 88 w 113"/>
                  <a:gd name="T89" fmla="*/ 4 h 63"/>
                  <a:gd name="T90" fmla="*/ 88 w 113"/>
                  <a:gd name="T91" fmla="*/ 20 h 63"/>
                  <a:gd name="T92" fmla="*/ 94 w 113"/>
                  <a:gd name="T93" fmla="*/ 16 h 63"/>
                  <a:gd name="T94" fmla="*/ 92 w 113"/>
                  <a:gd name="T95" fmla="*/ 11 h 63"/>
                  <a:gd name="T96" fmla="*/ 96 w 113"/>
                  <a:gd name="T97" fmla="*/ 2 h 63"/>
                  <a:gd name="T98" fmla="*/ 102 w 113"/>
                  <a:gd name="T99" fmla="*/ 2 h 6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3"/>
                  <a:gd name="T151" fmla="*/ 0 h 63"/>
                  <a:gd name="T152" fmla="*/ 113 w 113"/>
                  <a:gd name="T153" fmla="*/ 63 h 6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3" h="63">
                    <a:moveTo>
                      <a:pt x="112" y="2"/>
                    </a:moveTo>
                    <a:lnTo>
                      <a:pt x="112" y="18"/>
                    </a:lnTo>
                    <a:lnTo>
                      <a:pt x="110" y="22"/>
                    </a:lnTo>
                    <a:lnTo>
                      <a:pt x="102" y="22"/>
                    </a:lnTo>
                    <a:lnTo>
                      <a:pt x="98" y="26"/>
                    </a:lnTo>
                    <a:lnTo>
                      <a:pt x="102" y="30"/>
                    </a:lnTo>
                    <a:lnTo>
                      <a:pt x="100" y="34"/>
                    </a:lnTo>
                    <a:lnTo>
                      <a:pt x="92" y="36"/>
                    </a:lnTo>
                    <a:lnTo>
                      <a:pt x="90" y="44"/>
                    </a:lnTo>
                    <a:lnTo>
                      <a:pt x="76" y="48"/>
                    </a:lnTo>
                    <a:lnTo>
                      <a:pt x="70" y="50"/>
                    </a:lnTo>
                    <a:lnTo>
                      <a:pt x="68" y="58"/>
                    </a:lnTo>
                    <a:lnTo>
                      <a:pt x="62" y="58"/>
                    </a:lnTo>
                    <a:lnTo>
                      <a:pt x="60" y="58"/>
                    </a:lnTo>
                    <a:lnTo>
                      <a:pt x="56" y="38"/>
                    </a:lnTo>
                    <a:lnTo>
                      <a:pt x="52" y="36"/>
                    </a:lnTo>
                    <a:lnTo>
                      <a:pt x="46" y="58"/>
                    </a:lnTo>
                    <a:lnTo>
                      <a:pt x="42" y="58"/>
                    </a:lnTo>
                    <a:lnTo>
                      <a:pt x="42" y="50"/>
                    </a:lnTo>
                    <a:lnTo>
                      <a:pt x="30" y="62"/>
                    </a:lnTo>
                    <a:lnTo>
                      <a:pt x="22" y="62"/>
                    </a:lnTo>
                    <a:lnTo>
                      <a:pt x="20" y="54"/>
                    </a:lnTo>
                    <a:lnTo>
                      <a:pt x="26" y="48"/>
                    </a:lnTo>
                    <a:lnTo>
                      <a:pt x="22" y="48"/>
                    </a:lnTo>
                    <a:lnTo>
                      <a:pt x="14" y="56"/>
                    </a:lnTo>
                    <a:lnTo>
                      <a:pt x="14" y="54"/>
                    </a:lnTo>
                    <a:lnTo>
                      <a:pt x="12" y="48"/>
                    </a:lnTo>
                    <a:lnTo>
                      <a:pt x="6" y="50"/>
                    </a:lnTo>
                    <a:lnTo>
                      <a:pt x="0" y="50"/>
                    </a:lnTo>
                    <a:lnTo>
                      <a:pt x="0" y="44"/>
                    </a:lnTo>
                    <a:lnTo>
                      <a:pt x="4" y="44"/>
                    </a:lnTo>
                    <a:lnTo>
                      <a:pt x="4" y="38"/>
                    </a:lnTo>
                    <a:lnTo>
                      <a:pt x="10" y="36"/>
                    </a:lnTo>
                    <a:lnTo>
                      <a:pt x="14" y="30"/>
                    </a:lnTo>
                    <a:lnTo>
                      <a:pt x="30" y="30"/>
                    </a:lnTo>
                    <a:lnTo>
                      <a:pt x="34" y="24"/>
                    </a:lnTo>
                    <a:lnTo>
                      <a:pt x="48" y="24"/>
                    </a:lnTo>
                    <a:lnTo>
                      <a:pt x="56" y="18"/>
                    </a:lnTo>
                    <a:lnTo>
                      <a:pt x="62" y="16"/>
                    </a:lnTo>
                    <a:lnTo>
                      <a:pt x="68" y="10"/>
                    </a:lnTo>
                    <a:lnTo>
                      <a:pt x="74" y="4"/>
                    </a:lnTo>
                    <a:lnTo>
                      <a:pt x="82" y="0"/>
                    </a:lnTo>
                    <a:lnTo>
                      <a:pt x="88" y="0"/>
                    </a:lnTo>
                    <a:lnTo>
                      <a:pt x="88" y="2"/>
                    </a:lnTo>
                    <a:lnTo>
                      <a:pt x="98" y="4"/>
                    </a:lnTo>
                    <a:lnTo>
                      <a:pt x="98" y="12"/>
                    </a:lnTo>
                    <a:lnTo>
                      <a:pt x="104" y="10"/>
                    </a:lnTo>
                    <a:lnTo>
                      <a:pt x="102" y="6"/>
                    </a:lnTo>
                    <a:lnTo>
                      <a:pt x="106" y="2"/>
                    </a:lnTo>
                    <a:lnTo>
                      <a:pt x="112"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03" name="Freeform 449"/>
              <p:cNvSpPr>
                <a:spLocks/>
              </p:cNvSpPr>
              <p:nvPr/>
            </p:nvSpPr>
            <p:spPr bwMode="ltGray">
              <a:xfrm>
                <a:off x="1314" y="757"/>
                <a:ext cx="13" cy="21"/>
              </a:xfrm>
              <a:custGeom>
                <a:avLst/>
                <a:gdLst>
                  <a:gd name="T0" fmla="*/ 0 w 13"/>
                  <a:gd name="T1" fmla="*/ 4 h 19"/>
                  <a:gd name="T2" fmla="*/ 0 w 13"/>
                  <a:gd name="T3" fmla="*/ 23 h 19"/>
                  <a:gd name="T4" fmla="*/ 6 w 13"/>
                  <a:gd name="T5" fmla="*/ 30 h 19"/>
                  <a:gd name="T6" fmla="*/ 12 w 13"/>
                  <a:gd name="T7" fmla="*/ 23 h 19"/>
                  <a:gd name="T8" fmla="*/ 12 w 13"/>
                  <a:gd name="T9" fmla="*/ 0 h 19"/>
                  <a:gd name="T10" fmla="*/ 0 w 13"/>
                  <a:gd name="T11" fmla="*/ 4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0" y="4"/>
                    </a:moveTo>
                    <a:lnTo>
                      <a:pt x="0" y="14"/>
                    </a:lnTo>
                    <a:lnTo>
                      <a:pt x="6" y="18"/>
                    </a:lnTo>
                    <a:lnTo>
                      <a:pt x="12" y="14"/>
                    </a:lnTo>
                    <a:lnTo>
                      <a:pt x="12" y="0"/>
                    </a:lnTo>
                    <a:lnTo>
                      <a:pt x="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04" name="Freeform 450"/>
              <p:cNvSpPr>
                <a:spLocks/>
              </p:cNvSpPr>
              <p:nvPr/>
            </p:nvSpPr>
            <p:spPr bwMode="ltGray">
              <a:xfrm>
                <a:off x="1287" y="810"/>
                <a:ext cx="10" cy="13"/>
              </a:xfrm>
              <a:custGeom>
                <a:avLst/>
                <a:gdLst>
                  <a:gd name="T0" fmla="*/ 5 w 11"/>
                  <a:gd name="T1" fmla="*/ 9 h 11"/>
                  <a:gd name="T2" fmla="*/ 5 w 11"/>
                  <a:gd name="T3" fmla="*/ 24 h 11"/>
                  <a:gd name="T4" fmla="*/ 2 w 11"/>
                  <a:gd name="T5" fmla="*/ 24 h 11"/>
                  <a:gd name="T6" fmla="*/ 0 w 11"/>
                  <a:gd name="T7" fmla="*/ 13 h 11"/>
                  <a:gd name="T8" fmla="*/ 2 w 11"/>
                  <a:gd name="T9" fmla="*/ 0 h 11"/>
                  <a:gd name="T10" fmla="*/ 5 w 11"/>
                  <a:gd name="T11" fmla="*/ 9 h 11"/>
                  <a:gd name="T12" fmla="*/ 0 60000 65536"/>
                  <a:gd name="T13" fmla="*/ 0 60000 65536"/>
                  <a:gd name="T14" fmla="*/ 0 60000 65536"/>
                  <a:gd name="T15" fmla="*/ 0 60000 65536"/>
                  <a:gd name="T16" fmla="*/ 0 60000 65536"/>
                  <a:gd name="T17" fmla="*/ 0 60000 65536"/>
                  <a:gd name="T18" fmla="*/ 0 w 11"/>
                  <a:gd name="T19" fmla="*/ 0 h 11"/>
                  <a:gd name="T20" fmla="*/ 11 w 11"/>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1" h="11">
                    <a:moveTo>
                      <a:pt x="10" y="4"/>
                    </a:moveTo>
                    <a:lnTo>
                      <a:pt x="8" y="10"/>
                    </a:lnTo>
                    <a:lnTo>
                      <a:pt x="2" y="10"/>
                    </a:lnTo>
                    <a:lnTo>
                      <a:pt x="0" y="6"/>
                    </a:lnTo>
                    <a:lnTo>
                      <a:pt x="2" y="0"/>
                    </a:lnTo>
                    <a:lnTo>
                      <a:pt x="1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05" name="Freeform 451"/>
              <p:cNvSpPr>
                <a:spLocks/>
              </p:cNvSpPr>
              <p:nvPr/>
            </p:nvSpPr>
            <p:spPr bwMode="ltGray">
              <a:xfrm>
                <a:off x="1320" y="770"/>
                <a:ext cx="51" cy="35"/>
              </a:xfrm>
              <a:custGeom>
                <a:avLst/>
                <a:gdLst>
                  <a:gd name="T0" fmla="*/ 26 w 51"/>
                  <a:gd name="T1" fmla="*/ 29 h 31"/>
                  <a:gd name="T2" fmla="*/ 46 w 51"/>
                  <a:gd name="T3" fmla="*/ 18 h 31"/>
                  <a:gd name="T4" fmla="*/ 50 w 51"/>
                  <a:gd name="T5" fmla="*/ 9 h 31"/>
                  <a:gd name="T6" fmla="*/ 44 w 51"/>
                  <a:gd name="T7" fmla="*/ 0 h 31"/>
                  <a:gd name="T8" fmla="*/ 28 w 51"/>
                  <a:gd name="T9" fmla="*/ 0 h 31"/>
                  <a:gd name="T10" fmla="*/ 10 w 51"/>
                  <a:gd name="T11" fmla="*/ 2 h 31"/>
                  <a:gd name="T12" fmla="*/ 6 w 51"/>
                  <a:gd name="T13" fmla="*/ 11 h 31"/>
                  <a:gd name="T14" fmla="*/ 2 w 51"/>
                  <a:gd name="T15" fmla="*/ 18 h 31"/>
                  <a:gd name="T16" fmla="*/ 0 w 51"/>
                  <a:gd name="T17" fmla="*/ 26 h 31"/>
                  <a:gd name="T18" fmla="*/ 2 w 51"/>
                  <a:gd name="T19" fmla="*/ 37 h 31"/>
                  <a:gd name="T20" fmla="*/ 6 w 51"/>
                  <a:gd name="T21" fmla="*/ 41 h 31"/>
                  <a:gd name="T22" fmla="*/ 8 w 51"/>
                  <a:gd name="T23" fmla="*/ 55 h 31"/>
                  <a:gd name="T24" fmla="*/ 28 w 51"/>
                  <a:gd name="T25" fmla="*/ 55 h 31"/>
                  <a:gd name="T26" fmla="*/ 36 w 51"/>
                  <a:gd name="T27" fmla="*/ 37 h 31"/>
                  <a:gd name="T28" fmla="*/ 26 w 51"/>
                  <a:gd name="T29" fmla="*/ 29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
                  <a:gd name="T46" fmla="*/ 0 h 31"/>
                  <a:gd name="T47" fmla="*/ 51 w 51"/>
                  <a:gd name="T48" fmla="*/ 31 h 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 h="31">
                    <a:moveTo>
                      <a:pt x="26" y="16"/>
                    </a:moveTo>
                    <a:lnTo>
                      <a:pt x="46" y="10"/>
                    </a:lnTo>
                    <a:lnTo>
                      <a:pt x="50" y="4"/>
                    </a:lnTo>
                    <a:lnTo>
                      <a:pt x="44" y="0"/>
                    </a:lnTo>
                    <a:lnTo>
                      <a:pt x="28" y="0"/>
                    </a:lnTo>
                    <a:lnTo>
                      <a:pt x="10" y="2"/>
                    </a:lnTo>
                    <a:lnTo>
                      <a:pt x="6" y="6"/>
                    </a:lnTo>
                    <a:lnTo>
                      <a:pt x="2" y="10"/>
                    </a:lnTo>
                    <a:lnTo>
                      <a:pt x="0" y="14"/>
                    </a:lnTo>
                    <a:lnTo>
                      <a:pt x="2" y="20"/>
                    </a:lnTo>
                    <a:lnTo>
                      <a:pt x="6" y="22"/>
                    </a:lnTo>
                    <a:lnTo>
                      <a:pt x="8" y="30"/>
                    </a:lnTo>
                    <a:lnTo>
                      <a:pt x="28" y="30"/>
                    </a:lnTo>
                    <a:lnTo>
                      <a:pt x="36" y="20"/>
                    </a:lnTo>
                    <a:lnTo>
                      <a:pt x="26" y="1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06" name="Freeform 452"/>
              <p:cNvSpPr>
                <a:spLocks/>
              </p:cNvSpPr>
              <p:nvPr/>
            </p:nvSpPr>
            <p:spPr bwMode="ltGray">
              <a:xfrm>
                <a:off x="1346" y="736"/>
                <a:ext cx="45" cy="35"/>
              </a:xfrm>
              <a:custGeom>
                <a:avLst/>
                <a:gdLst>
                  <a:gd name="T0" fmla="*/ 0 w 45"/>
                  <a:gd name="T1" fmla="*/ 26 h 31"/>
                  <a:gd name="T2" fmla="*/ 14 w 45"/>
                  <a:gd name="T3" fmla="*/ 26 h 31"/>
                  <a:gd name="T4" fmla="*/ 14 w 45"/>
                  <a:gd name="T5" fmla="*/ 41 h 31"/>
                  <a:gd name="T6" fmla="*/ 24 w 45"/>
                  <a:gd name="T7" fmla="*/ 47 h 31"/>
                  <a:gd name="T8" fmla="*/ 34 w 45"/>
                  <a:gd name="T9" fmla="*/ 55 h 31"/>
                  <a:gd name="T10" fmla="*/ 40 w 45"/>
                  <a:gd name="T11" fmla="*/ 43 h 31"/>
                  <a:gd name="T12" fmla="*/ 44 w 45"/>
                  <a:gd name="T13" fmla="*/ 33 h 31"/>
                  <a:gd name="T14" fmla="*/ 42 w 45"/>
                  <a:gd name="T15" fmla="*/ 26 h 31"/>
                  <a:gd name="T16" fmla="*/ 44 w 45"/>
                  <a:gd name="T17" fmla="*/ 14 h 31"/>
                  <a:gd name="T18" fmla="*/ 44 w 45"/>
                  <a:gd name="T19" fmla="*/ 0 h 31"/>
                  <a:gd name="T20" fmla="*/ 32 w 45"/>
                  <a:gd name="T21" fmla="*/ 0 h 31"/>
                  <a:gd name="T22" fmla="*/ 26 w 45"/>
                  <a:gd name="T23" fmla="*/ 9 h 31"/>
                  <a:gd name="T24" fmla="*/ 24 w 45"/>
                  <a:gd name="T25" fmla="*/ 9 h 31"/>
                  <a:gd name="T26" fmla="*/ 4 w 45"/>
                  <a:gd name="T27" fmla="*/ 9 h 31"/>
                  <a:gd name="T28" fmla="*/ 0 w 45"/>
                  <a:gd name="T29" fmla="*/ 18 h 31"/>
                  <a:gd name="T30" fmla="*/ 0 w 45"/>
                  <a:gd name="T31" fmla="*/ 26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
                  <a:gd name="T49" fmla="*/ 0 h 31"/>
                  <a:gd name="T50" fmla="*/ 45 w 45"/>
                  <a:gd name="T51" fmla="*/ 31 h 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 h="31">
                    <a:moveTo>
                      <a:pt x="0" y="14"/>
                    </a:moveTo>
                    <a:lnTo>
                      <a:pt x="14" y="14"/>
                    </a:lnTo>
                    <a:lnTo>
                      <a:pt x="14" y="22"/>
                    </a:lnTo>
                    <a:lnTo>
                      <a:pt x="24" y="26"/>
                    </a:lnTo>
                    <a:lnTo>
                      <a:pt x="34" y="30"/>
                    </a:lnTo>
                    <a:lnTo>
                      <a:pt x="40" y="24"/>
                    </a:lnTo>
                    <a:lnTo>
                      <a:pt x="44" y="18"/>
                    </a:lnTo>
                    <a:lnTo>
                      <a:pt x="42" y="14"/>
                    </a:lnTo>
                    <a:lnTo>
                      <a:pt x="44" y="8"/>
                    </a:lnTo>
                    <a:lnTo>
                      <a:pt x="44" y="0"/>
                    </a:lnTo>
                    <a:lnTo>
                      <a:pt x="32" y="0"/>
                    </a:lnTo>
                    <a:lnTo>
                      <a:pt x="26" y="4"/>
                    </a:lnTo>
                    <a:lnTo>
                      <a:pt x="24" y="4"/>
                    </a:lnTo>
                    <a:lnTo>
                      <a:pt x="4" y="4"/>
                    </a:lnTo>
                    <a:lnTo>
                      <a:pt x="0" y="10"/>
                    </a:lnTo>
                    <a:lnTo>
                      <a:pt x="0" y="1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07" name="Freeform 453"/>
              <p:cNvSpPr>
                <a:spLocks/>
              </p:cNvSpPr>
              <p:nvPr/>
            </p:nvSpPr>
            <p:spPr bwMode="ltGray">
              <a:xfrm>
                <a:off x="1394" y="806"/>
                <a:ext cx="15" cy="37"/>
              </a:xfrm>
              <a:custGeom>
                <a:avLst/>
                <a:gdLst>
                  <a:gd name="T0" fmla="*/ 8 w 15"/>
                  <a:gd name="T1" fmla="*/ 4 h 33"/>
                  <a:gd name="T2" fmla="*/ 4 w 15"/>
                  <a:gd name="T3" fmla="*/ 21 h 33"/>
                  <a:gd name="T4" fmla="*/ 0 w 15"/>
                  <a:gd name="T5" fmla="*/ 35 h 33"/>
                  <a:gd name="T6" fmla="*/ 0 w 15"/>
                  <a:gd name="T7" fmla="*/ 46 h 33"/>
                  <a:gd name="T8" fmla="*/ 4 w 15"/>
                  <a:gd name="T9" fmla="*/ 56 h 33"/>
                  <a:gd name="T10" fmla="*/ 8 w 15"/>
                  <a:gd name="T11" fmla="*/ 54 h 33"/>
                  <a:gd name="T12" fmla="*/ 10 w 15"/>
                  <a:gd name="T13" fmla="*/ 43 h 33"/>
                  <a:gd name="T14" fmla="*/ 10 w 15"/>
                  <a:gd name="T15" fmla="*/ 31 h 33"/>
                  <a:gd name="T16" fmla="*/ 14 w 15"/>
                  <a:gd name="T17" fmla="*/ 17 h 33"/>
                  <a:gd name="T18" fmla="*/ 12 w 15"/>
                  <a:gd name="T19" fmla="*/ 0 h 33"/>
                  <a:gd name="T20" fmla="*/ 10 w 15"/>
                  <a:gd name="T21" fmla="*/ 0 h 33"/>
                  <a:gd name="T22" fmla="*/ 8 w 15"/>
                  <a:gd name="T23" fmla="*/ 4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33"/>
                  <a:gd name="T38" fmla="*/ 15 w 15"/>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33">
                    <a:moveTo>
                      <a:pt x="8" y="4"/>
                    </a:moveTo>
                    <a:lnTo>
                      <a:pt x="4" y="12"/>
                    </a:lnTo>
                    <a:lnTo>
                      <a:pt x="0" y="20"/>
                    </a:lnTo>
                    <a:lnTo>
                      <a:pt x="0" y="26"/>
                    </a:lnTo>
                    <a:lnTo>
                      <a:pt x="4" y="32"/>
                    </a:lnTo>
                    <a:lnTo>
                      <a:pt x="8" y="30"/>
                    </a:lnTo>
                    <a:lnTo>
                      <a:pt x="10" y="24"/>
                    </a:lnTo>
                    <a:lnTo>
                      <a:pt x="10" y="18"/>
                    </a:lnTo>
                    <a:lnTo>
                      <a:pt x="14" y="10"/>
                    </a:lnTo>
                    <a:lnTo>
                      <a:pt x="12" y="0"/>
                    </a:lnTo>
                    <a:lnTo>
                      <a:pt x="10" y="0"/>
                    </a:lnTo>
                    <a:lnTo>
                      <a:pt x="8"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08" name="Freeform 454"/>
              <p:cNvSpPr>
                <a:spLocks/>
              </p:cNvSpPr>
              <p:nvPr/>
            </p:nvSpPr>
            <p:spPr bwMode="ltGray">
              <a:xfrm>
                <a:off x="1430" y="728"/>
                <a:ext cx="66" cy="101"/>
              </a:xfrm>
              <a:custGeom>
                <a:avLst/>
                <a:gdLst>
                  <a:gd name="T0" fmla="*/ 55 w 67"/>
                  <a:gd name="T1" fmla="*/ 47 h 91"/>
                  <a:gd name="T2" fmla="*/ 53 w 67"/>
                  <a:gd name="T3" fmla="*/ 33 h 91"/>
                  <a:gd name="T4" fmla="*/ 49 w 67"/>
                  <a:gd name="T5" fmla="*/ 33 h 91"/>
                  <a:gd name="T6" fmla="*/ 45 w 67"/>
                  <a:gd name="T7" fmla="*/ 37 h 91"/>
                  <a:gd name="T8" fmla="*/ 41 w 67"/>
                  <a:gd name="T9" fmla="*/ 37 h 91"/>
                  <a:gd name="T10" fmla="*/ 41 w 67"/>
                  <a:gd name="T11" fmla="*/ 13 h 91"/>
                  <a:gd name="T12" fmla="*/ 37 w 67"/>
                  <a:gd name="T13" fmla="*/ 0 h 91"/>
                  <a:gd name="T14" fmla="*/ 33 w 67"/>
                  <a:gd name="T15" fmla="*/ 0 h 91"/>
                  <a:gd name="T16" fmla="*/ 32 w 67"/>
                  <a:gd name="T17" fmla="*/ 4 h 91"/>
                  <a:gd name="T18" fmla="*/ 30 w 67"/>
                  <a:gd name="T19" fmla="*/ 4 h 91"/>
                  <a:gd name="T20" fmla="*/ 30 w 67"/>
                  <a:gd name="T21" fmla="*/ 0 h 91"/>
                  <a:gd name="T22" fmla="*/ 16 w 67"/>
                  <a:gd name="T23" fmla="*/ 20 h 91"/>
                  <a:gd name="T24" fmla="*/ 18 w 67"/>
                  <a:gd name="T25" fmla="*/ 27 h 91"/>
                  <a:gd name="T26" fmla="*/ 24 w 67"/>
                  <a:gd name="T27" fmla="*/ 24 h 91"/>
                  <a:gd name="T28" fmla="*/ 16 w 67"/>
                  <a:gd name="T29" fmla="*/ 37 h 91"/>
                  <a:gd name="T30" fmla="*/ 16 w 67"/>
                  <a:gd name="T31" fmla="*/ 44 h 91"/>
                  <a:gd name="T32" fmla="*/ 20 w 67"/>
                  <a:gd name="T33" fmla="*/ 41 h 91"/>
                  <a:gd name="T34" fmla="*/ 26 w 67"/>
                  <a:gd name="T35" fmla="*/ 33 h 91"/>
                  <a:gd name="T36" fmla="*/ 26 w 67"/>
                  <a:gd name="T37" fmla="*/ 41 h 91"/>
                  <a:gd name="T38" fmla="*/ 22 w 67"/>
                  <a:gd name="T39" fmla="*/ 54 h 91"/>
                  <a:gd name="T40" fmla="*/ 20 w 67"/>
                  <a:gd name="T41" fmla="*/ 64 h 91"/>
                  <a:gd name="T42" fmla="*/ 18 w 67"/>
                  <a:gd name="T43" fmla="*/ 71 h 91"/>
                  <a:gd name="T44" fmla="*/ 16 w 67"/>
                  <a:gd name="T45" fmla="*/ 71 h 91"/>
                  <a:gd name="T46" fmla="*/ 8 w 67"/>
                  <a:gd name="T47" fmla="*/ 58 h 91"/>
                  <a:gd name="T48" fmla="*/ 4 w 67"/>
                  <a:gd name="T49" fmla="*/ 60 h 91"/>
                  <a:gd name="T50" fmla="*/ 0 w 67"/>
                  <a:gd name="T51" fmla="*/ 71 h 91"/>
                  <a:gd name="T52" fmla="*/ 4 w 67"/>
                  <a:gd name="T53" fmla="*/ 83 h 91"/>
                  <a:gd name="T54" fmla="*/ 8 w 67"/>
                  <a:gd name="T55" fmla="*/ 88 h 91"/>
                  <a:gd name="T56" fmla="*/ 22 w 67"/>
                  <a:gd name="T57" fmla="*/ 88 h 91"/>
                  <a:gd name="T58" fmla="*/ 12 w 67"/>
                  <a:gd name="T59" fmla="*/ 98 h 91"/>
                  <a:gd name="T60" fmla="*/ 12 w 67"/>
                  <a:gd name="T61" fmla="*/ 101 h 91"/>
                  <a:gd name="T62" fmla="*/ 24 w 67"/>
                  <a:gd name="T63" fmla="*/ 101 h 91"/>
                  <a:gd name="T64" fmla="*/ 32 w 67"/>
                  <a:gd name="T65" fmla="*/ 120 h 91"/>
                  <a:gd name="T66" fmla="*/ 28 w 67"/>
                  <a:gd name="T67" fmla="*/ 138 h 91"/>
                  <a:gd name="T68" fmla="*/ 28 w 67"/>
                  <a:gd name="T69" fmla="*/ 144 h 91"/>
                  <a:gd name="T70" fmla="*/ 33 w 67"/>
                  <a:gd name="T71" fmla="*/ 152 h 91"/>
                  <a:gd name="T72" fmla="*/ 39 w 67"/>
                  <a:gd name="T73" fmla="*/ 144 h 91"/>
                  <a:gd name="T74" fmla="*/ 41 w 67"/>
                  <a:gd name="T75" fmla="*/ 141 h 91"/>
                  <a:gd name="T76" fmla="*/ 43 w 67"/>
                  <a:gd name="T77" fmla="*/ 122 h 91"/>
                  <a:gd name="T78" fmla="*/ 47 w 67"/>
                  <a:gd name="T79" fmla="*/ 104 h 91"/>
                  <a:gd name="T80" fmla="*/ 55 w 67"/>
                  <a:gd name="T81" fmla="*/ 98 h 91"/>
                  <a:gd name="T82" fmla="*/ 55 w 67"/>
                  <a:gd name="T83" fmla="*/ 83 h 91"/>
                  <a:gd name="T84" fmla="*/ 61 w 67"/>
                  <a:gd name="T85" fmla="*/ 78 h 91"/>
                  <a:gd name="T86" fmla="*/ 59 w 67"/>
                  <a:gd name="T87" fmla="*/ 67 h 91"/>
                  <a:gd name="T88" fmla="*/ 47 w 67"/>
                  <a:gd name="T89" fmla="*/ 64 h 91"/>
                  <a:gd name="T90" fmla="*/ 55 w 67"/>
                  <a:gd name="T91" fmla="*/ 54 h 91"/>
                  <a:gd name="T92" fmla="*/ 55 w 67"/>
                  <a:gd name="T93" fmla="*/ 47 h 9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7"/>
                  <a:gd name="T142" fmla="*/ 0 h 91"/>
                  <a:gd name="T143" fmla="*/ 67 w 67"/>
                  <a:gd name="T144" fmla="*/ 91 h 9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7" h="91">
                    <a:moveTo>
                      <a:pt x="60" y="28"/>
                    </a:moveTo>
                    <a:lnTo>
                      <a:pt x="58" y="20"/>
                    </a:lnTo>
                    <a:lnTo>
                      <a:pt x="54" y="20"/>
                    </a:lnTo>
                    <a:lnTo>
                      <a:pt x="50" y="22"/>
                    </a:lnTo>
                    <a:lnTo>
                      <a:pt x="46" y="22"/>
                    </a:lnTo>
                    <a:lnTo>
                      <a:pt x="46" y="8"/>
                    </a:lnTo>
                    <a:lnTo>
                      <a:pt x="42" y="0"/>
                    </a:lnTo>
                    <a:lnTo>
                      <a:pt x="34" y="0"/>
                    </a:lnTo>
                    <a:lnTo>
                      <a:pt x="32" y="4"/>
                    </a:lnTo>
                    <a:lnTo>
                      <a:pt x="30" y="4"/>
                    </a:lnTo>
                    <a:lnTo>
                      <a:pt x="30" y="0"/>
                    </a:lnTo>
                    <a:lnTo>
                      <a:pt x="16" y="12"/>
                    </a:lnTo>
                    <a:lnTo>
                      <a:pt x="18" y="16"/>
                    </a:lnTo>
                    <a:lnTo>
                      <a:pt x="24" y="14"/>
                    </a:lnTo>
                    <a:lnTo>
                      <a:pt x="16" y="22"/>
                    </a:lnTo>
                    <a:lnTo>
                      <a:pt x="16" y="26"/>
                    </a:lnTo>
                    <a:lnTo>
                      <a:pt x="20" y="24"/>
                    </a:lnTo>
                    <a:lnTo>
                      <a:pt x="26" y="20"/>
                    </a:lnTo>
                    <a:lnTo>
                      <a:pt x="26" y="24"/>
                    </a:lnTo>
                    <a:lnTo>
                      <a:pt x="22" y="32"/>
                    </a:lnTo>
                    <a:lnTo>
                      <a:pt x="20" y="38"/>
                    </a:lnTo>
                    <a:lnTo>
                      <a:pt x="18" y="42"/>
                    </a:lnTo>
                    <a:lnTo>
                      <a:pt x="16" y="42"/>
                    </a:lnTo>
                    <a:lnTo>
                      <a:pt x="8" y="34"/>
                    </a:lnTo>
                    <a:lnTo>
                      <a:pt x="4" y="36"/>
                    </a:lnTo>
                    <a:lnTo>
                      <a:pt x="0" y="42"/>
                    </a:lnTo>
                    <a:lnTo>
                      <a:pt x="4" y="50"/>
                    </a:lnTo>
                    <a:lnTo>
                      <a:pt x="8" y="52"/>
                    </a:lnTo>
                    <a:lnTo>
                      <a:pt x="22" y="52"/>
                    </a:lnTo>
                    <a:lnTo>
                      <a:pt x="12" y="58"/>
                    </a:lnTo>
                    <a:lnTo>
                      <a:pt x="12" y="60"/>
                    </a:lnTo>
                    <a:lnTo>
                      <a:pt x="24" y="60"/>
                    </a:lnTo>
                    <a:lnTo>
                      <a:pt x="32" y="70"/>
                    </a:lnTo>
                    <a:lnTo>
                      <a:pt x="28" y="82"/>
                    </a:lnTo>
                    <a:lnTo>
                      <a:pt x="28" y="86"/>
                    </a:lnTo>
                    <a:lnTo>
                      <a:pt x="34" y="90"/>
                    </a:lnTo>
                    <a:lnTo>
                      <a:pt x="44" y="86"/>
                    </a:lnTo>
                    <a:lnTo>
                      <a:pt x="46" y="84"/>
                    </a:lnTo>
                    <a:lnTo>
                      <a:pt x="48" y="72"/>
                    </a:lnTo>
                    <a:lnTo>
                      <a:pt x="52" y="62"/>
                    </a:lnTo>
                    <a:lnTo>
                      <a:pt x="60" y="58"/>
                    </a:lnTo>
                    <a:lnTo>
                      <a:pt x="60" y="50"/>
                    </a:lnTo>
                    <a:lnTo>
                      <a:pt x="66" y="46"/>
                    </a:lnTo>
                    <a:lnTo>
                      <a:pt x="64" y="40"/>
                    </a:lnTo>
                    <a:lnTo>
                      <a:pt x="52" y="38"/>
                    </a:lnTo>
                    <a:lnTo>
                      <a:pt x="60" y="32"/>
                    </a:lnTo>
                    <a:lnTo>
                      <a:pt x="60" y="2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09" name="Freeform 455"/>
              <p:cNvSpPr>
                <a:spLocks/>
              </p:cNvSpPr>
              <p:nvPr/>
            </p:nvSpPr>
            <p:spPr bwMode="ltGray">
              <a:xfrm>
                <a:off x="1527" y="710"/>
                <a:ext cx="15" cy="25"/>
              </a:xfrm>
              <a:custGeom>
                <a:avLst/>
                <a:gdLst>
                  <a:gd name="T0" fmla="*/ 6 w 15"/>
                  <a:gd name="T1" fmla="*/ 33 h 23"/>
                  <a:gd name="T2" fmla="*/ 14 w 15"/>
                  <a:gd name="T3" fmla="*/ 13 h 23"/>
                  <a:gd name="T4" fmla="*/ 14 w 15"/>
                  <a:gd name="T5" fmla="*/ 2 h 23"/>
                  <a:gd name="T6" fmla="*/ 10 w 15"/>
                  <a:gd name="T7" fmla="*/ 0 h 23"/>
                  <a:gd name="T8" fmla="*/ 0 w 15"/>
                  <a:gd name="T9" fmla="*/ 4 h 23"/>
                  <a:gd name="T10" fmla="*/ 0 w 15"/>
                  <a:gd name="T11" fmla="*/ 17 h 23"/>
                  <a:gd name="T12" fmla="*/ 4 w 15"/>
                  <a:gd name="T13" fmla="*/ 15 h 23"/>
                  <a:gd name="T14" fmla="*/ 2 w 15"/>
                  <a:gd name="T15" fmla="*/ 28 h 23"/>
                  <a:gd name="T16" fmla="*/ 4 w 15"/>
                  <a:gd name="T17" fmla="*/ 33 h 23"/>
                  <a:gd name="T18" fmla="*/ 6 w 15"/>
                  <a:gd name="T19" fmla="*/ 33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23"/>
                  <a:gd name="T32" fmla="*/ 15 w 15"/>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23">
                    <a:moveTo>
                      <a:pt x="6" y="22"/>
                    </a:moveTo>
                    <a:lnTo>
                      <a:pt x="14" y="8"/>
                    </a:lnTo>
                    <a:lnTo>
                      <a:pt x="14" y="2"/>
                    </a:lnTo>
                    <a:lnTo>
                      <a:pt x="10" y="0"/>
                    </a:lnTo>
                    <a:lnTo>
                      <a:pt x="0" y="4"/>
                    </a:lnTo>
                    <a:lnTo>
                      <a:pt x="0" y="12"/>
                    </a:lnTo>
                    <a:lnTo>
                      <a:pt x="4" y="10"/>
                    </a:lnTo>
                    <a:lnTo>
                      <a:pt x="2" y="18"/>
                    </a:lnTo>
                    <a:lnTo>
                      <a:pt x="4" y="22"/>
                    </a:lnTo>
                    <a:lnTo>
                      <a:pt x="6" y="2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10" name="Freeform 456"/>
              <p:cNvSpPr>
                <a:spLocks/>
              </p:cNvSpPr>
              <p:nvPr/>
            </p:nvSpPr>
            <p:spPr bwMode="ltGray">
              <a:xfrm>
                <a:off x="1484" y="781"/>
                <a:ext cx="44" cy="57"/>
              </a:xfrm>
              <a:custGeom>
                <a:avLst/>
                <a:gdLst>
                  <a:gd name="T0" fmla="*/ 27 w 45"/>
                  <a:gd name="T1" fmla="*/ 4 h 51"/>
                  <a:gd name="T2" fmla="*/ 29 w 45"/>
                  <a:gd name="T3" fmla="*/ 21 h 51"/>
                  <a:gd name="T4" fmla="*/ 33 w 45"/>
                  <a:gd name="T5" fmla="*/ 28 h 51"/>
                  <a:gd name="T6" fmla="*/ 33 w 45"/>
                  <a:gd name="T7" fmla="*/ 35 h 51"/>
                  <a:gd name="T8" fmla="*/ 39 w 45"/>
                  <a:gd name="T9" fmla="*/ 42 h 51"/>
                  <a:gd name="T10" fmla="*/ 37 w 45"/>
                  <a:gd name="T11" fmla="*/ 59 h 51"/>
                  <a:gd name="T12" fmla="*/ 33 w 45"/>
                  <a:gd name="T13" fmla="*/ 66 h 51"/>
                  <a:gd name="T14" fmla="*/ 29 w 45"/>
                  <a:gd name="T15" fmla="*/ 84 h 51"/>
                  <a:gd name="T16" fmla="*/ 18 w 45"/>
                  <a:gd name="T17" fmla="*/ 87 h 51"/>
                  <a:gd name="T18" fmla="*/ 12 w 45"/>
                  <a:gd name="T19" fmla="*/ 76 h 51"/>
                  <a:gd name="T20" fmla="*/ 6 w 45"/>
                  <a:gd name="T21" fmla="*/ 80 h 51"/>
                  <a:gd name="T22" fmla="*/ 0 w 45"/>
                  <a:gd name="T23" fmla="*/ 80 h 51"/>
                  <a:gd name="T24" fmla="*/ 0 w 45"/>
                  <a:gd name="T25" fmla="*/ 70 h 51"/>
                  <a:gd name="T26" fmla="*/ 4 w 45"/>
                  <a:gd name="T27" fmla="*/ 63 h 51"/>
                  <a:gd name="T28" fmla="*/ 6 w 45"/>
                  <a:gd name="T29" fmla="*/ 63 h 51"/>
                  <a:gd name="T30" fmla="*/ 10 w 45"/>
                  <a:gd name="T31" fmla="*/ 56 h 51"/>
                  <a:gd name="T32" fmla="*/ 14 w 45"/>
                  <a:gd name="T33" fmla="*/ 59 h 51"/>
                  <a:gd name="T34" fmla="*/ 12 w 45"/>
                  <a:gd name="T35" fmla="*/ 49 h 51"/>
                  <a:gd name="T36" fmla="*/ 12 w 45"/>
                  <a:gd name="T37" fmla="*/ 35 h 51"/>
                  <a:gd name="T38" fmla="*/ 16 w 45"/>
                  <a:gd name="T39" fmla="*/ 25 h 51"/>
                  <a:gd name="T40" fmla="*/ 20 w 45"/>
                  <a:gd name="T41" fmla="*/ 13 h 51"/>
                  <a:gd name="T42" fmla="*/ 22 w 45"/>
                  <a:gd name="T43" fmla="*/ 0 h 51"/>
                  <a:gd name="T44" fmla="*/ 22 w 45"/>
                  <a:gd name="T45" fmla="*/ 0 h 51"/>
                  <a:gd name="T46" fmla="*/ 27 w 45"/>
                  <a:gd name="T47" fmla="*/ 4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5"/>
                  <a:gd name="T73" fmla="*/ 0 h 51"/>
                  <a:gd name="T74" fmla="*/ 45 w 45"/>
                  <a:gd name="T75" fmla="*/ 51 h 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5" h="51">
                    <a:moveTo>
                      <a:pt x="32" y="4"/>
                    </a:moveTo>
                    <a:lnTo>
                      <a:pt x="34" y="12"/>
                    </a:lnTo>
                    <a:lnTo>
                      <a:pt x="38" y="16"/>
                    </a:lnTo>
                    <a:lnTo>
                      <a:pt x="38" y="20"/>
                    </a:lnTo>
                    <a:lnTo>
                      <a:pt x="44" y="24"/>
                    </a:lnTo>
                    <a:lnTo>
                      <a:pt x="42" y="34"/>
                    </a:lnTo>
                    <a:lnTo>
                      <a:pt x="38" y="38"/>
                    </a:lnTo>
                    <a:lnTo>
                      <a:pt x="34" y="48"/>
                    </a:lnTo>
                    <a:lnTo>
                      <a:pt x="18" y="50"/>
                    </a:lnTo>
                    <a:lnTo>
                      <a:pt x="12" y="44"/>
                    </a:lnTo>
                    <a:lnTo>
                      <a:pt x="6" y="46"/>
                    </a:lnTo>
                    <a:lnTo>
                      <a:pt x="0" y="46"/>
                    </a:lnTo>
                    <a:lnTo>
                      <a:pt x="0" y="40"/>
                    </a:lnTo>
                    <a:lnTo>
                      <a:pt x="4" y="36"/>
                    </a:lnTo>
                    <a:lnTo>
                      <a:pt x="6" y="36"/>
                    </a:lnTo>
                    <a:lnTo>
                      <a:pt x="10" y="32"/>
                    </a:lnTo>
                    <a:lnTo>
                      <a:pt x="14" y="34"/>
                    </a:lnTo>
                    <a:lnTo>
                      <a:pt x="12" y="28"/>
                    </a:lnTo>
                    <a:lnTo>
                      <a:pt x="12" y="20"/>
                    </a:lnTo>
                    <a:lnTo>
                      <a:pt x="16" y="14"/>
                    </a:lnTo>
                    <a:lnTo>
                      <a:pt x="20" y="8"/>
                    </a:lnTo>
                    <a:lnTo>
                      <a:pt x="22" y="0"/>
                    </a:lnTo>
                    <a:lnTo>
                      <a:pt x="26" y="0"/>
                    </a:lnTo>
                    <a:lnTo>
                      <a:pt x="32"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11" name="Freeform 457"/>
              <p:cNvSpPr>
                <a:spLocks/>
              </p:cNvSpPr>
              <p:nvPr/>
            </p:nvSpPr>
            <p:spPr bwMode="ltGray">
              <a:xfrm>
                <a:off x="1489" y="846"/>
                <a:ext cx="35" cy="21"/>
              </a:xfrm>
              <a:custGeom>
                <a:avLst/>
                <a:gdLst>
                  <a:gd name="T0" fmla="*/ 34 w 35"/>
                  <a:gd name="T1" fmla="*/ 27 h 19"/>
                  <a:gd name="T2" fmla="*/ 26 w 35"/>
                  <a:gd name="T3" fmla="*/ 19 h 19"/>
                  <a:gd name="T4" fmla="*/ 26 w 35"/>
                  <a:gd name="T5" fmla="*/ 4 h 19"/>
                  <a:gd name="T6" fmla="*/ 24 w 35"/>
                  <a:gd name="T7" fmla="*/ 2 h 19"/>
                  <a:gd name="T8" fmla="*/ 18 w 35"/>
                  <a:gd name="T9" fmla="*/ 2 h 19"/>
                  <a:gd name="T10" fmla="*/ 14 w 35"/>
                  <a:gd name="T11" fmla="*/ 0 h 19"/>
                  <a:gd name="T12" fmla="*/ 2 w 35"/>
                  <a:gd name="T13" fmla="*/ 0 h 19"/>
                  <a:gd name="T14" fmla="*/ 0 w 35"/>
                  <a:gd name="T15" fmla="*/ 4 h 19"/>
                  <a:gd name="T16" fmla="*/ 0 w 35"/>
                  <a:gd name="T17" fmla="*/ 13 h 19"/>
                  <a:gd name="T18" fmla="*/ 6 w 35"/>
                  <a:gd name="T19" fmla="*/ 19 h 19"/>
                  <a:gd name="T20" fmla="*/ 18 w 35"/>
                  <a:gd name="T21" fmla="*/ 27 h 19"/>
                  <a:gd name="T22" fmla="*/ 26 w 35"/>
                  <a:gd name="T23" fmla="*/ 30 h 19"/>
                  <a:gd name="T24" fmla="*/ 34 w 35"/>
                  <a:gd name="T25" fmla="*/ 2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9"/>
                  <a:gd name="T41" fmla="*/ 35 w 35"/>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9">
                    <a:moveTo>
                      <a:pt x="34" y="16"/>
                    </a:moveTo>
                    <a:lnTo>
                      <a:pt x="26" y="12"/>
                    </a:lnTo>
                    <a:lnTo>
                      <a:pt x="26" y="4"/>
                    </a:lnTo>
                    <a:lnTo>
                      <a:pt x="24" y="2"/>
                    </a:lnTo>
                    <a:lnTo>
                      <a:pt x="18" y="2"/>
                    </a:lnTo>
                    <a:lnTo>
                      <a:pt x="14" y="0"/>
                    </a:lnTo>
                    <a:lnTo>
                      <a:pt x="2" y="0"/>
                    </a:lnTo>
                    <a:lnTo>
                      <a:pt x="0" y="4"/>
                    </a:lnTo>
                    <a:lnTo>
                      <a:pt x="0" y="8"/>
                    </a:lnTo>
                    <a:lnTo>
                      <a:pt x="6" y="12"/>
                    </a:lnTo>
                    <a:lnTo>
                      <a:pt x="18" y="16"/>
                    </a:lnTo>
                    <a:lnTo>
                      <a:pt x="26" y="18"/>
                    </a:lnTo>
                    <a:lnTo>
                      <a:pt x="34" y="1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12" name="Freeform 458"/>
              <p:cNvSpPr>
                <a:spLocks/>
              </p:cNvSpPr>
              <p:nvPr/>
            </p:nvSpPr>
            <p:spPr bwMode="ltGray">
              <a:xfrm>
                <a:off x="1537" y="871"/>
                <a:ext cx="10" cy="19"/>
              </a:xfrm>
              <a:custGeom>
                <a:avLst/>
                <a:gdLst>
                  <a:gd name="T0" fmla="*/ 4 w 11"/>
                  <a:gd name="T1" fmla="*/ 28 h 17"/>
                  <a:gd name="T2" fmla="*/ 5 w 11"/>
                  <a:gd name="T3" fmla="*/ 21 h 17"/>
                  <a:gd name="T4" fmla="*/ 5 w 11"/>
                  <a:gd name="T5" fmla="*/ 4 h 17"/>
                  <a:gd name="T6" fmla="*/ 4 w 11"/>
                  <a:gd name="T7" fmla="*/ 0 h 17"/>
                  <a:gd name="T8" fmla="*/ 0 w 11"/>
                  <a:gd name="T9" fmla="*/ 0 h 17"/>
                  <a:gd name="T10" fmla="*/ 0 w 11"/>
                  <a:gd name="T11" fmla="*/ 4 h 17"/>
                  <a:gd name="T12" fmla="*/ 0 w 11"/>
                  <a:gd name="T13" fmla="*/ 25 h 17"/>
                  <a:gd name="T14" fmla="*/ 4 w 11"/>
                  <a:gd name="T15" fmla="*/ 28 h 17"/>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7"/>
                  <a:gd name="T26" fmla="*/ 11 w 1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7">
                    <a:moveTo>
                      <a:pt x="4" y="16"/>
                    </a:moveTo>
                    <a:lnTo>
                      <a:pt x="10" y="12"/>
                    </a:lnTo>
                    <a:lnTo>
                      <a:pt x="8" y="4"/>
                    </a:lnTo>
                    <a:lnTo>
                      <a:pt x="4" y="0"/>
                    </a:lnTo>
                    <a:lnTo>
                      <a:pt x="0" y="0"/>
                    </a:lnTo>
                    <a:lnTo>
                      <a:pt x="0" y="4"/>
                    </a:lnTo>
                    <a:lnTo>
                      <a:pt x="0" y="14"/>
                    </a:lnTo>
                    <a:lnTo>
                      <a:pt x="4" y="1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13" name="Freeform 459"/>
              <p:cNvSpPr>
                <a:spLocks/>
              </p:cNvSpPr>
              <p:nvPr/>
            </p:nvSpPr>
            <p:spPr bwMode="ltGray">
              <a:xfrm>
                <a:off x="1374" y="873"/>
                <a:ext cx="81" cy="84"/>
              </a:xfrm>
              <a:custGeom>
                <a:avLst/>
                <a:gdLst>
                  <a:gd name="T0" fmla="*/ 58 w 81"/>
                  <a:gd name="T1" fmla="*/ 0 h 75"/>
                  <a:gd name="T2" fmla="*/ 44 w 81"/>
                  <a:gd name="T3" fmla="*/ 0 h 75"/>
                  <a:gd name="T4" fmla="*/ 40 w 81"/>
                  <a:gd name="T5" fmla="*/ 11 h 75"/>
                  <a:gd name="T6" fmla="*/ 40 w 81"/>
                  <a:gd name="T7" fmla="*/ 31 h 75"/>
                  <a:gd name="T8" fmla="*/ 40 w 81"/>
                  <a:gd name="T9" fmla="*/ 45 h 75"/>
                  <a:gd name="T10" fmla="*/ 38 w 81"/>
                  <a:gd name="T11" fmla="*/ 39 h 75"/>
                  <a:gd name="T12" fmla="*/ 34 w 81"/>
                  <a:gd name="T13" fmla="*/ 25 h 75"/>
                  <a:gd name="T14" fmla="*/ 32 w 81"/>
                  <a:gd name="T15" fmla="*/ 2 h 75"/>
                  <a:gd name="T16" fmla="*/ 28 w 81"/>
                  <a:gd name="T17" fmla="*/ 4 h 75"/>
                  <a:gd name="T18" fmla="*/ 26 w 81"/>
                  <a:gd name="T19" fmla="*/ 31 h 75"/>
                  <a:gd name="T20" fmla="*/ 22 w 81"/>
                  <a:gd name="T21" fmla="*/ 49 h 75"/>
                  <a:gd name="T22" fmla="*/ 20 w 81"/>
                  <a:gd name="T23" fmla="*/ 67 h 75"/>
                  <a:gd name="T24" fmla="*/ 16 w 81"/>
                  <a:gd name="T25" fmla="*/ 60 h 75"/>
                  <a:gd name="T26" fmla="*/ 10 w 81"/>
                  <a:gd name="T27" fmla="*/ 63 h 75"/>
                  <a:gd name="T28" fmla="*/ 4 w 81"/>
                  <a:gd name="T29" fmla="*/ 71 h 75"/>
                  <a:gd name="T30" fmla="*/ 0 w 81"/>
                  <a:gd name="T31" fmla="*/ 77 h 75"/>
                  <a:gd name="T32" fmla="*/ 16 w 81"/>
                  <a:gd name="T33" fmla="*/ 77 h 75"/>
                  <a:gd name="T34" fmla="*/ 36 w 81"/>
                  <a:gd name="T35" fmla="*/ 77 h 75"/>
                  <a:gd name="T36" fmla="*/ 40 w 81"/>
                  <a:gd name="T37" fmla="*/ 84 h 75"/>
                  <a:gd name="T38" fmla="*/ 32 w 81"/>
                  <a:gd name="T39" fmla="*/ 84 h 75"/>
                  <a:gd name="T40" fmla="*/ 24 w 81"/>
                  <a:gd name="T41" fmla="*/ 101 h 75"/>
                  <a:gd name="T42" fmla="*/ 20 w 81"/>
                  <a:gd name="T43" fmla="*/ 94 h 75"/>
                  <a:gd name="T44" fmla="*/ 20 w 81"/>
                  <a:gd name="T45" fmla="*/ 101 h 75"/>
                  <a:gd name="T46" fmla="*/ 20 w 81"/>
                  <a:gd name="T47" fmla="*/ 108 h 75"/>
                  <a:gd name="T48" fmla="*/ 14 w 81"/>
                  <a:gd name="T49" fmla="*/ 108 h 75"/>
                  <a:gd name="T50" fmla="*/ 14 w 81"/>
                  <a:gd name="T51" fmla="*/ 122 h 75"/>
                  <a:gd name="T52" fmla="*/ 22 w 81"/>
                  <a:gd name="T53" fmla="*/ 122 h 75"/>
                  <a:gd name="T54" fmla="*/ 30 w 81"/>
                  <a:gd name="T55" fmla="*/ 122 h 75"/>
                  <a:gd name="T56" fmla="*/ 36 w 81"/>
                  <a:gd name="T57" fmla="*/ 130 h 75"/>
                  <a:gd name="T58" fmla="*/ 40 w 81"/>
                  <a:gd name="T59" fmla="*/ 119 h 75"/>
                  <a:gd name="T60" fmla="*/ 42 w 81"/>
                  <a:gd name="T61" fmla="*/ 108 h 75"/>
                  <a:gd name="T62" fmla="*/ 48 w 81"/>
                  <a:gd name="T63" fmla="*/ 101 h 75"/>
                  <a:gd name="T64" fmla="*/ 58 w 81"/>
                  <a:gd name="T65" fmla="*/ 94 h 75"/>
                  <a:gd name="T66" fmla="*/ 58 w 81"/>
                  <a:gd name="T67" fmla="*/ 82 h 75"/>
                  <a:gd name="T68" fmla="*/ 62 w 81"/>
                  <a:gd name="T69" fmla="*/ 71 h 75"/>
                  <a:gd name="T70" fmla="*/ 68 w 81"/>
                  <a:gd name="T71" fmla="*/ 60 h 75"/>
                  <a:gd name="T72" fmla="*/ 72 w 81"/>
                  <a:gd name="T73" fmla="*/ 56 h 75"/>
                  <a:gd name="T74" fmla="*/ 72 w 81"/>
                  <a:gd name="T75" fmla="*/ 49 h 75"/>
                  <a:gd name="T76" fmla="*/ 80 w 81"/>
                  <a:gd name="T77" fmla="*/ 35 h 75"/>
                  <a:gd name="T78" fmla="*/ 80 w 81"/>
                  <a:gd name="T79" fmla="*/ 28 h 75"/>
                  <a:gd name="T80" fmla="*/ 76 w 81"/>
                  <a:gd name="T81" fmla="*/ 21 h 75"/>
                  <a:gd name="T82" fmla="*/ 74 w 81"/>
                  <a:gd name="T83" fmla="*/ 11 h 75"/>
                  <a:gd name="T84" fmla="*/ 68 w 81"/>
                  <a:gd name="T85" fmla="*/ 2 h 75"/>
                  <a:gd name="T86" fmla="*/ 68 w 81"/>
                  <a:gd name="T87" fmla="*/ 11 h 75"/>
                  <a:gd name="T88" fmla="*/ 66 w 81"/>
                  <a:gd name="T89" fmla="*/ 17 h 75"/>
                  <a:gd name="T90" fmla="*/ 62 w 81"/>
                  <a:gd name="T91" fmla="*/ 21 h 75"/>
                  <a:gd name="T92" fmla="*/ 60 w 81"/>
                  <a:gd name="T93" fmla="*/ 13 h 75"/>
                  <a:gd name="T94" fmla="*/ 58 w 81"/>
                  <a:gd name="T95" fmla="*/ 0 h 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1"/>
                  <a:gd name="T145" fmla="*/ 0 h 75"/>
                  <a:gd name="T146" fmla="*/ 81 w 81"/>
                  <a:gd name="T147" fmla="*/ 75 h 7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1" h="75">
                    <a:moveTo>
                      <a:pt x="58" y="0"/>
                    </a:moveTo>
                    <a:lnTo>
                      <a:pt x="44" y="0"/>
                    </a:lnTo>
                    <a:lnTo>
                      <a:pt x="40" y="6"/>
                    </a:lnTo>
                    <a:lnTo>
                      <a:pt x="40" y="18"/>
                    </a:lnTo>
                    <a:lnTo>
                      <a:pt x="40" y="26"/>
                    </a:lnTo>
                    <a:lnTo>
                      <a:pt x="38" y="22"/>
                    </a:lnTo>
                    <a:lnTo>
                      <a:pt x="34" y="14"/>
                    </a:lnTo>
                    <a:lnTo>
                      <a:pt x="32" y="2"/>
                    </a:lnTo>
                    <a:lnTo>
                      <a:pt x="28" y="4"/>
                    </a:lnTo>
                    <a:lnTo>
                      <a:pt x="26" y="18"/>
                    </a:lnTo>
                    <a:lnTo>
                      <a:pt x="22" y="28"/>
                    </a:lnTo>
                    <a:lnTo>
                      <a:pt x="20" y="38"/>
                    </a:lnTo>
                    <a:lnTo>
                      <a:pt x="16" y="34"/>
                    </a:lnTo>
                    <a:lnTo>
                      <a:pt x="10" y="36"/>
                    </a:lnTo>
                    <a:lnTo>
                      <a:pt x="4" y="40"/>
                    </a:lnTo>
                    <a:lnTo>
                      <a:pt x="0" y="44"/>
                    </a:lnTo>
                    <a:lnTo>
                      <a:pt x="16" y="44"/>
                    </a:lnTo>
                    <a:lnTo>
                      <a:pt x="36" y="44"/>
                    </a:lnTo>
                    <a:lnTo>
                      <a:pt x="40" y="48"/>
                    </a:lnTo>
                    <a:lnTo>
                      <a:pt x="32" y="48"/>
                    </a:lnTo>
                    <a:lnTo>
                      <a:pt x="24" y="56"/>
                    </a:lnTo>
                    <a:lnTo>
                      <a:pt x="20" y="54"/>
                    </a:lnTo>
                    <a:lnTo>
                      <a:pt x="20" y="56"/>
                    </a:lnTo>
                    <a:lnTo>
                      <a:pt x="20" y="62"/>
                    </a:lnTo>
                    <a:lnTo>
                      <a:pt x="14" y="62"/>
                    </a:lnTo>
                    <a:lnTo>
                      <a:pt x="14" y="70"/>
                    </a:lnTo>
                    <a:lnTo>
                      <a:pt x="22" y="70"/>
                    </a:lnTo>
                    <a:lnTo>
                      <a:pt x="30" y="70"/>
                    </a:lnTo>
                    <a:lnTo>
                      <a:pt x="36" y="74"/>
                    </a:lnTo>
                    <a:lnTo>
                      <a:pt x="40" y="68"/>
                    </a:lnTo>
                    <a:lnTo>
                      <a:pt x="42" y="62"/>
                    </a:lnTo>
                    <a:lnTo>
                      <a:pt x="48" y="56"/>
                    </a:lnTo>
                    <a:lnTo>
                      <a:pt x="58" y="54"/>
                    </a:lnTo>
                    <a:lnTo>
                      <a:pt x="58" y="46"/>
                    </a:lnTo>
                    <a:lnTo>
                      <a:pt x="62" y="40"/>
                    </a:lnTo>
                    <a:lnTo>
                      <a:pt x="68" y="34"/>
                    </a:lnTo>
                    <a:lnTo>
                      <a:pt x="72" y="32"/>
                    </a:lnTo>
                    <a:lnTo>
                      <a:pt x="72" y="28"/>
                    </a:lnTo>
                    <a:lnTo>
                      <a:pt x="80" y="20"/>
                    </a:lnTo>
                    <a:lnTo>
                      <a:pt x="80" y="16"/>
                    </a:lnTo>
                    <a:lnTo>
                      <a:pt x="76" y="12"/>
                    </a:lnTo>
                    <a:lnTo>
                      <a:pt x="74" y="6"/>
                    </a:lnTo>
                    <a:lnTo>
                      <a:pt x="68" y="2"/>
                    </a:lnTo>
                    <a:lnTo>
                      <a:pt x="68" y="6"/>
                    </a:lnTo>
                    <a:lnTo>
                      <a:pt x="66" y="10"/>
                    </a:lnTo>
                    <a:lnTo>
                      <a:pt x="62" y="12"/>
                    </a:lnTo>
                    <a:lnTo>
                      <a:pt x="60" y="8"/>
                    </a:lnTo>
                    <a:lnTo>
                      <a:pt x="5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14" name="Freeform 460"/>
              <p:cNvSpPr>
                <a:spLocks/>
              </p:cNvSpPr>
              <p:nvPr/>
            </p:nvSpPr>
            <p:spPr bwMode="ltGray">
              <a:xfrm>
                <a:off x="1374" y="893"/>
                <a:ext cx="19" cy="8"/>
              </a:xfrm>
              <a:custGeom>
                <a:avLst/>
                <a:gdLst>
                  <a:gd name="T0" fmla="*/ 16 w 19"/>
                  <a:gd name="T1" fmla="*/ 0 h 7"/>
                  <a:gd name="T2" fmla="*/ 0 w 19"/>
                  <a:gd name="T3" fmla="*/ 0 h 7"/>
                  <a:gd name="T4" fmla="*/ 0 w 19"/>
                  <a:gd name="T5" fmla="*/ 11 h 7"/>
                  <a:gd name="T6" fmla="*/ 18 w 19"/>
                  <a:gd name="T7" fmla="*/ 11 h 7"/>
                  <a:gd name="T8" fmla="*/ 16 w 19"/>
                  <a:gd name="T9" fmla="*/ 0 h 7"/>
                  <a:gd name="T10" fmla="*/ 0 60000 65536"/>
                  <a:gd name="T11" fmla="*/ 0 60000 65536"/>
                  <a:gd name="T12" fmla="*/ 0 60000 65536"/>
                  <a:gd name="T13" fmla="*/ 0 60000 65536"/>
                  <a:gd name="T14" fmla="*/ 0 60000 65536"/>
                  <a:gd name="T15" fmla="*/ 0 w 19"/>
                  <a:gd name="T16" fmla="*/ 0 h 7"/>
                  <a:gd name="T17" fmla="*/ 19 w 19"/>
                  <a:gd name="T18" fmla="*/ 7 h 7"/>
                </a:gdLst>
                <a:ahLst/>
                <a:cxnLst>
                  <a:cxn ang="T10">
                    <a:pos x="T0" y="T1"/>
                  </a:cxn>
                  <a:cxn ang="T11">
                    <a:pos x="T2" y="T3"/>
                  </a:cxn>
                  <a:cxn ang="T12">
                    <a:pos x="T4" y="T5"/>
                  </a:cxn>
                  <a:cxn ang="T13">
                    <a:pos x="T6" y="T7"/>
                  </a:cxn>
                  <a:cxn ang="T14">
                    <a:pos x="T8" y="T9"/>
                  </a:cxn>
                </a:cxnLst>
                <a:rect l="T15" t="T16" r="T17" b="T18"/>
                <a:pathLst>
                  <a:path w="19" h="7">
                    <a:moveTo>
                      <a:pt x="16" y="0"/>
                    </a:moveTo>
                    <a:lnTo>
                      <a:pt x="0" y="0"/>
                    </a:lnTo>
                    <a:lnTo>
                      <a:pt x="0" y="6"/>
                    </a:lnTo>
                    <a:lnTo>
                      <a:pt x="18" y="6"/>
                    </a:lnTo>
                    <a:lnTo>
                      <a:pt x="1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15" name="Freeform 461"/>
              <p:cNvSpPr>
                <a:spLocks/>
              </p:cNvSpPr>
              <p:nvPr/>
            </p:nvSpPr>
            <p:spPr bwMode="ltGray">
              <a:xfrm>
                <a:off x="1374" y="884"/>
                <a:ext cx="20" cy="8"/>
              </a:xfrm>
              <a:custGeom>
                <a:avLst/>
                <a:gdLst>
                  <a:gd name="T0" fmla="*/ 4 w 21"/>
                  <a:gd name="T1" fmla="*/ 0 h 7"/>
                  <a:gd name="T2" fmla="*/ 0 w 21"/>
                  <a:gd name="T3" fmla="*/ 2 h 7"/>
                  <a:gd name="T4" fmla="*/ 2 w 21"/>
                  <a:gd name="T5" fmla="*/ 9 h 7"/>
                  <a:gd name="T6" fmla="*/ 13 w 21"/>
                  <a:gd name="T7" fmla="*/ 11 h 7"/>
                  <a:gd name="T8" fmla="*/ 15 w 21"/>
                  <a:gd name="T9" fmla="*/ 2 h 7"/>
                  <a:gd name="T10" fmla="*/ 13 w 21"/>
                  <a:gd name="T11" fmla="*/ 0 h 7"/>
                  <a:gd name="T12" fmla="*/ 4 w 21"/>
                  <a:gd name="T13" fmla="*/ 0 h 7"/>
                  <a:gd name="T14" fmla="*/ 0 60000 65536"/>
                  <a:gd name="T15" fmla="*/ 0 60000 65536"/>
                  <a:gd name="T16" fmla="*/ 0 60000 65536"/>
                  <a:gd name="T17" fmla="*/ 0 60000 65536"/>
                  <a:gd name="T18" fmla="*/ 0 60000 65536"/>
                  <a:gd name="T19" fmla="*/ 0 60000 65536"/>
                  <a:gd name="T20" fmla="*/ 0 60000 65536"/>
                  <a:gd name="T21" fmla="*/ 0 w 21"/>
                  <a:gd name="T22" fmla="*/ 0 h 7"/>
                  <a:gd name="T23" fmla="*/ 21 w 21"/>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7">
                    <a:moveTo>
                      <a:pt x="4" y="0"/>
                    </a:moveTo>
                    <a:lnTo>
                      <a:pt x="0" y="2"/>
                    </a:lnTo>
                    <a:lnTo>
                      <a:pt x="2" y="4"/>
                    </a:lnTo>
                    <a:lnTo>
                      <a:pt x="18" y="6"/>
                    </a:lnTo>
                    <a:lnTo>
                      <a:pt x="20" y="2"/>
                    </a:lnTo>
                    <a:lnTo>
                      <a:pt x="18" y="0"/>
                    </a:lnTo>
                    <a:lnTo>
                      <a:pt x="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16" name="Freeform 462"/>
              <p:cNvSpPr>
                <a:spLocks/>
              </p:cNvSpPr>
              <p:nvPr/>
            </p:nvSpPr>
            <p:spPr bwMode="ltGray">
              <a:xfrm>
                <a:off x="1378" y="857"/>
                <a:ext cx="15" cy="21"/>
              </a:xfrm>
              <a:custGeom>
                <a:avLst/>
                <a:gdLst>
                  <a:gd name="T0" fmla="*/ 4 w 15"/>
                  <a:gd name="T1" fmla="*/ 2 h 19"/>
                  <a:gd name="T2" fmla="*/ 4 w 15"/>
                  <a:gd name="T3" fmla="*/ 15 h 19"/>
                  <a:gd name="T4" fmla="*/ 0 w 15"/>
                  <a:gd name="T5" fmla="*/ 23 h 19"/>
                  <a:gd name="T6" fmla="*/ 0 w 15"/>
                  <a:gd name="T7" fmla="*/ 30 h 19"/>
                  <a:gd name="T8" fmla="*/ 8 w 15"/>
                  <a:gd name="T9" fmla="*/ 30 h 19"/>
                  <a:gd name="T10" fmla="*/ 14 w 15"/>
                  <a:gd name="T11" fmla="*/ 30 h 19"/>
                  <a:gd name="T12" fmla="*/ 14 w 15"/>
                  <a:gd name="T13" fmla="*/ 19 h 19"/>
                  <a:gd name="T14" fmla="*/ 10 w 15"/>
                  <a:gd name="T15" fmla="*/ 4 h 19"/>
                  <a:gd name="T16" fmla="*/ 8 w 15"/>
                  <a:gd name="T17" fmla="*/ 0 h 19"/>
                  <a:gd name="T18" fmla="*/ 4 w 15"/>
                  <a:gd name="T19" fmla="*/ 2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9"/>
                  <a:gd name="T32" fmla="*/ 15 w 15"/>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9">
                    <a:moveTo>
                      <a:pt x="4" y="2"/>
                    </a:moveTo>
                    <a:lnTo>
                      <a:pt x="4" y="10"/>
                    </a:lnTo>
                    <a:lnTo>
                      <a:pt x="0" y="14"/>
                    </a:lnTo>
                    <a:lnTo>
                      <a:pt x="0" y="18"/>
                    </a:lnTo>
                    <a:lnTo>
                      <a:pt x="8" y="18"/>
                    </a:lnTo>
                    <a:lnTo>
                      <a:pt x="14" y="18"/>
                    </a:lnTo>
                    <a:lnTo>
                      <a:pt x="14" y="12"/>
                    </a:lnTo>
                    <a:lnTo>
                      <a:pt x="10" y="4"/>
                    </a:lnTo>
                    <a:lnTo>
                      <a:pt x="8" y="0"/>
                    </a:lnTo>
                    <a:lnTo>
                      <a:pt x="4"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17" name="Freeform 463"/>
              <p:cNvSpPr>
                <a:spLocks/>
              </p:cNvSpPr>
              <p:nvPr/>
            </p:nvSpPr>
            <p:spPr bwMode="ltGray">
              <a:xfrm>
                <a:off x="1431" y="940"/>
                <a:ext cx="31" cy="46"/>
              </a:xfrm>
              <a:custGeom>
                <a:avLst/>
                <a:gdLst>
                  <a:gd name="T0" fmla="*/ 22 w 31"/>
                  <a:gd name="T1" fmla="*/ 0 h 41"/>
                  <a:gd name="T2" fmla="*/ 16 w 31"/>
                  <a:gd name="T3" fmla="*/ 2 h 41"/>
                  <a:gd name="T4" fmla="*/ 10 w 31"/>
                  <a:gd name="T5" fmla="*/ 11 h 41"/>
                  <a:gd name="T6" fmla="*/ 8 w 31"/>
                  <a:gd name="T7" fmla="*/ 25 h 41"/>
                  <a:gd name="T8" fmla="*/ 4 w 31"/>
                  <a:gd name="T9" fmla="*/ 35 h 41"/>
                  <a:gd name="T10" fmla="*/ 0 w 31"/>
                  <a:gd name="T11" fmla="*/ 43 h 41"/>
                  <a:gd name="T12" fmla="*/ 0 w 31"/>
                  <a:gd name="T13" fmla="*/ 56 h 41"/>
                  <a:gd name="T14" fmla="*/ 10 w 31"/>
                  <a:gd name="T15" fmla="*/ 68 h 41"/>
                  <a:gd name="T16" fmla="*/ 14 w 31"/>
                  <a:gd name="T17" fmla="*/ 71 h 41"/>
                  <a:gd name="T18" fmla="*/ 22 w 31"/>
                  <a:gd name="T19" fmla="*/ 71 h 41"/>
                  <a:gd name="T20" fmla="*/ 28 w 31"/>
                  <a:gd name="T21" fmla="*/ 54 h 41"/>
                  <a:gd name="T22" fmla="*/ 30 w 31"/>
                  <a:gd name="T23" fmla="*/ 39 h 41"/>
                  <a:gd name="T24" fmla="*/ 30 w 31"/>
                  <a:gd name="T25" fmla="*/ 17 h 41"/>
                  <a:gd name="T26" fmla="*/ 22 w 31"/>
                  <a:gd name="T27" fmla="*/ 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
                  <a:gd name="T43" fmla="*/ 0 h 41"/>
                  <a:gd name="T44" fmla="*/ 31 w 31"/>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 h="41">
                    <a:moveTo>
                      <a:pt x="22" y="0"/>
                    </a:moveTo>
                    <a:lnTo>
                      <a:pt x="16" y="2"/>
                    </a:lnTo>
                    <a:lnTo>
                      <a:pt x="10" y="6"/>
                    </a:lnTo>
                    <a:lnTo>
                      <a:pt x="8" y="14"/>
                    </a:lnTo>
                    <a:lnTo>
                      <a:pt x="4" y="20"/>
                    </a:lnTo>
                    <a:lnTo>
                      <a:pt x="0" y="24"/>
                    </a:lnTo>
                    <a:lnTo>
                      <a:pt x="0" y="32"/>
                    </a:lnTo>
                    <a:lnTo>
                      <a:pt x="10" y="38"/>
                    </a:lnTo>
                    <a:lnTo>
                      <a:pt x="14" y="40"/>
                    </a:lnTo>
                    <a:lnTo>
                      <a:pt x="22" y="40"/>
                    </a:lnTo>
                    <a:lnTo>
                      <a:pt x="28" y="30"/>
                    </a:lnTo>
                    <a:lnTo>
                      <a:pt x="30" y="22"/>
                    </a:lnTo>
                    <a:lnTo>
                      <a:pt x="30" y="10"/>
                    </a:lnTo>
                    <a:lnTo>
                      <a:pt x="2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18" name="Freeform 464"/>
              <p:cNvSpPr>
                <a:spLocks/>
              </p:cNvSpPr>
              <p:nvPr/>
            </p:nvSpPr>
            <p:spPr bwMode="ltGray">
              <a:xfrm>
                <a:off x="1466" y="871"/>
                <a:ext cx="143" cy="164"/>
              </a:xfrm>
              <a:custGeom>
                <a:avLst/>
                <a:gdLst>
                  <a:gd name="T0" fmla="*/ 32 w 145"/>
                  <a:gd name="T1" fmla="*/ 35 h 147"/>
                  <a:gd name="T2" fmla="*/ 24 w 145"/>
                  <a:gd name="T3" fmla="*/ 17 h 147"/>
                  <a:gd name="T4" fmla="*/ 14 w 145"/>
                  <a:gd name="T5" fmla="*/ 0 h 147"/>
                  <a:gd name="T6" fmla="*/ 0 w 145"/>
                  <a:gd name="T7" fmla="*/ 17 h 147"/>
                  <a:gd name="T8" fmla="*/ 6 w 145"/>
                  <a:gd name="T9" fmla="*/ 41 h 147"/>
                  <a:gd name="T10" fmla="*/ 20 w 145"/>
                  <a:gd name="T11" fmla="*/ 69 h 147"/>
                  <a:gd name="T12" fmla="*/ 28 w 145"/>
                  <a:gd name="T13" fmla="*/ 84 h 147"/>
                  <a:gd name="T14" fmla="*/ 26 w 145"/>
                  <a:gd name="T15" fmla="*/ 118 h 147"/>
                  <a:gd name="T16" fmla="*/ 12 w 145"/>
                  <a:gd name="T17" fmla="*/ 148 h 147"/>
                  <a:gd name="T18" fmla="*/ 14 w 145"/>
                  <a:gd name="T19" fmla="*/ 191 h 147"/>
                  <a:gd name="T20" fmla="*/ 24 w 145"/>
                  <a:gd name="T21" fmla="*/ 185 h 147"/>
                  <a:gd name="T22" fmla="*/ 26 w 145"/>
                  <a:gd name="T23" fmla="*/ 201 h 147"/>
                  <a:gd name="T24" fmla="*/ 34 w 145"/>
                  <a:gd name="T25" fmla="*/ 191 h 147"/>
                  <a:gd name="T26" fmla="*/ 39 w 145"/>
                  <a:gd name="T27" fmla="*/ 193 h 147"/>
                  <a:gd name="T28" fmla="*/ 36 w 145"/>
                  <a:gd name="T29" fmla="*/ 214 h 147"/>
                  <a:gd name="T30" fmla="*/ 45 w 145"/>
                  <a:gd name="T31" fmla="*/ 230 h 147"/>
                  <a:gd name="T32" fmla="*/ 51 w 145"/>
                  <a:gd name="T33" fmla="*/ 214 h 147"/>
                  <a:gd name="T34" fmla="*/ 55 w 145"/>
                  <a:gd name="T35" fmla="*/ 230 h 147"/>
                  <a:gd name="T36" fmla="*/ 67 w 145"/>
                  <a:gd name="T37" fmla="*/ 230 h 147"/>
                  <a:gd name="T38" fmla="*/ 73 w 145"/>
                  <a:gd name="T39" fmla="*/ 225 h 147"/>
                  <a:gd name="T40" fmla="*/ 81 w 145"/>
                  <a:gd name="T41" fmla="*/ 241 h 147"/>
                  <a:gd name="T42" fmla="*/ 91 w 145"/>
                  <a:gd name="T43" fmla="*/ 228 h 147"/>
                  <a:gd name="T44" fmla="*/ 95 w 145"/>
                  <a:gd name="T45" fmla="*/ 228 h 147"/>
                  <a:gd name="T46" fmla="*/ 104 w 145"/>
                  <a:gd name="T47" fmla="*/ 252 h 147"/>
                  <a:gd name="T48" fmla="*/ 122 w 145"/>
                  <a:gd name="T49" fmla="*/ 244 h 147"/>
                  <a:gd name="T50" fmla="*/ 122 w 145"/>
                  <a:gd name="T51" fmla="*/ 225 h 147"/>
                  <a:gd name="T52" fmla="*/ 128 w 145"/>
                  <a:gd name="T53" fmla="*/ 212 h 147"/>
                  <a:gd name="T54" fmla="*/ 134 w 145"/>
                  <a:gd name="T55" fmla="*/ 201 h 147"/>
                  <a:gd name="T56" fmla="*/ 130 w 145"/>
                  <a:gd name="T57" fmla="*/ 176 h 147"/>
                  <a:gd name="T58" fmla="*/ 122 w 145"/>
                  <a:gd name="T59" fmla="*/ 173 h 147"/>
                  <a:gd name="T60" fmla="*/ 124 w 145"/>
                  <a:gd name="T61" fmla="*/ 160 h 147"/>
                  <a:gd name="T62" fmla="*/ 112 w 145"/>
                  <a:gd name="T63" fmla="*/ 163 h 147"/>
                  <a:gd name="T64" fmla="*/ 105 w 145"/>
                  <a:gd name="T65" fmla="*/ 155 h 147"/>
                  <a:gd name="T66" fmla="*/ 75 w 145"/>
                  <a:gd name="T67" fmla="*/ 155 h 147"/>
                  <a:gd name="T68" fmla="*/ 67 w 145"/>
                  <a:gd name="T69" fmla="*/ 165 h 147"/>
                  <a:gd name="T70" fmla="*/ 61 w 145"/>
                  <a:gd name="T71" fmla="*/ 146 h 147"/>
                  <a:gd name="T72" fmla="*/ 41 w 145"/>
                  <a:gd name="T73" fmla="*/ 116 h 147"/>
                  <a:gd name="T74" fmla="*/ 36 w 145"/>
                  <a:gd name="T75" fmla="*/ 100 h 147"/>
                  <a:gd name="T76" fmla="*/ 36 w 145"/>
                  <a:gd name="T77" fmla="*/ 79 h 147"/>
                  <a:gd name="T78" fmla="*/ 43 w 145"/>
                  <a:gd name="T79" fmla="*/ 94 h 147"/>
                  <a:gd name="T80" fmla="*/ 61 w 145"/>
                  <a:gd name="T81" fmla="*/ 96 h 147"/>
                  <a:gd name="T82" fmla="*/ 49 w 145"/>
                  <a:gd name="T83" fmla="*/ 69 h 147"/>
                  <a:gd name="T84" fmla="*/ 47 w 145"/>
                  <a:gd name="T85" fmla="*/ 51 h 147"/>
                  <a:gd name="T86" fmla="*/ 36 w 145"/>
                  <a:gd name="T87" fmla="*/ 51 h 147"/>
                  <a:gd name="T88" fmla="*/ 32 w 145"/>
                  <a:gd name="T89" fmla="*/ 51 h 14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5"/>
                  <a:gd name="T136" fmla="*/ 0 h 147"/>
                  <a:gd name="T137" fmla="*/ 145 w 145"/>
                  <a:gd name="T138" fmla="*/ 147 h 14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5" h="147">
                    <a:moveTo>
                      <a:pt x="32" y="30"/>
                    </a:moveTo>
                    <a:lnTo>
                      <a:pt x="32" y="20"/>
                    </a:lnTo>
                    <a:lnTo>
                      <a:pt x="34" y="12"/>
                    </a:lnTo>
                    <a:lnTo>
                      <a:pt x="24" y="10"/>
                    </a:lnTo>
                    <a:lnTo>
                      <a:pt x="22" y="6"/>
                    </a:lnTo>
                    <a:lnTo>
                      <a:pt x="14" y="0"/>
                    </a:lnTo>
                    <a:lnTo>
                      <a:pt x="6" y="4"/>
                    </a:lnTo>
                    <a:lnTo>
                      <a:pt x="0" y="10"/>
                    </a:lnTo>
                    <a:lnTo>
                      <a:pt x="2" y="16"/>
                    </a:lnTo>
                    <a:lnTo>
                      <a:pt x="6" y="24"/>
                    </a:lnTo>
                    <a:lnTo>
                      <a:pt x="12" y="36"/>
                    </a:lnTo>
                    <a:lnTo>
                      <a:pt x="20" y="40"/>
                    </a:lnTo>
                    <a:lnTo>
                      <a:pt x="26" y="40"/>
                    </a:lnTo>
                    <a:lnTo>
                      <a:pt x="28" y="48"/>
                    </a:lnTo>
                    <a:lnTo>
                      <a:pt x="28" y="58"/>
                    </a:lnTo>
                    <a:lnTo>
                      <a:pt x="26" y="68"/>
                    </a:lnTo>
                    <a:lnTo>
                      <a:pt x="20" y="74"/>
                    </a:lnTo>
                    <a:lnTo>
                      <a:pt x="12" y="86"/>
                    </a:lnTo>
                    <a:lnTo>
                      <a:pt x="10" y="104"/>
                    </a:lnTo>
                    <a:lnTo>
                      <a:pt x="14" y="110"/>
                    </a:lnTo>
                    <a:lnTo>
                      <a:pt x="22" y="102"/>
                    </a:lnTo>
                    <a:lnTo>
                      <a:pt x="24" y="108"/>
                    </a:lnTo>
                    <a:lnTo>
                      <a:pt x="18" y="116"/>
                    </a:lnTo>
                    <a:lnTo>
                      <a:pt x="26" y="116"/>
                    </a:lnTo>
                    <a:lnTo>
                      <a:pt x="32" y="116"/>
                    </a:lnTo>
                    <a:lnTo>
                      <a:pt x="34" y="110"/>
                    </a:lnTo>
                    <a:lnTo>
                      <a:pt x="38" y="108"/>
                    </a:lnTo>
                    <a:lnTo>
                      <a:pt x="44" y="112"/>
                    </a:lnTo>
                    <a:lnTo>
                      <a:pt x="40" y="120"/>
                    </a:lnTo>
                    <a:lnTo>
                      <a:pt x="36" y="124"/>
                    </a:lnTo>
                    <a:lnTo>
                      <a:pt x="44" y="130"/>
                    </a:lnTo>
                    <a:lnTo>
                      <a:pt x="50" y="134"/>
                    </a:lnTo>
                    <a:lnTo>
                      <a:pt x="56" y="134"/>
                    </a:lnTo>
                    <a:lnTo>
                      <a:pt x="56" y="124"/>
                    </a:lnTo>
                    <a:lnTo>
                      <a:pt x="58" y="124"/>
                    </a:lnTo>
                    <a:lnTo>
                      <a:pt x="60" y="134"/>
                    </a:lnTo>
                    <a:lnTo>
                      <a:pt x="66" y="134"/>
                    </a:lnTo>
                    <a:lnTo>
                      <a:pt x="72" y="134"/>
                    </a:lnTo>
                    <a:lnTo>
                      <a:pt x="72" y="128"/>
                    </a:lnTo>
                    <a:lnTo>
                      <a:pt x="78" y="130"/>
                    </a:lnTo>
                    <a:lnTo>
                      <a:pt x="76" y="136"/>
                    </a:lnTo>
                    <a:lnTo>
                      <a:pt x="86" y="140"/>
                    </a:lnTo>
                    <a:lnTo>
                      <a:pt x="92" y="138"/>
                    </a:lnTo>
                    <a:lnTo>
                      <a:pt x="96" y="132"/>
                    </a:lnTo>
                    <a:lnTo>
                      <a:pt x="96" y="126"/>
                    </a:lnTo>
                    <a:lnTo>
                      <a:pt x="100" y="132"/>
                    </a:lnTo>
                    <a:lnTo>
                      <a:pt x="100" y="142"/>
                    </a:lnTo>
                    <a:lnTo>
                      <a:pt x="110" y="146"/>
                    </a:lnTo>
                    <a:lnTo>
                      <a:pt x="122" y="146"/>
                    </a:lnTo>
                    <a:lnTo>
                      <a:pt x="132" y="142"/>
                    </a:lnTo>
                    <a:lnTo>
                      <a:pt x="134" y="136"/>
                    </a:lnTo>
                    <a:lnTo>
                      <a:pt x="132" y="130"/>
                    </a:lnTo>
                    <a:lnTo>
                      <a:pt x="132" y="124"/>
                    </a:lnTo>
                    <a:lnTo>
                      <a:pt x="138" y="122"/>
                    </a:lnTo>
                    <a:lnTo>
                      <a:pt x="142" y="120"/>
                    </a:lnTo>
                    <a:lnTo>
                      <a:pt x="144" y="116"/>
                    </a:lnTo>
                    <a:lnTo>
                      <a:pt x="144" y="110"/>
                    </a:lnTo>
                    <a:lnTo>
                      <a:pt x="140" y="102"/>
                    </a:lnTo>
                    <a:lnTo>
                      <a:pt x="136" y="102"/>
                    </a:lnTo>
                    <a:lnTo>
                      <a:pt x="132" y="100"/>
                    </a:lnTo>
                    <a:lnTo>
                      <a:pt x="136" y="98"/>
                    </a:lnTo>
                    <a:lnTo>
                      <a:pt x="134" y="92"/>
                    </a:lnTo>
                    <a:lnTo>
                      <a:pt x="126" y="92"/>
                    </a:lnTo>
                    <a:lnTo>
                      <a:pt x="122" y="94"/>
                    </a:lnTo>
                    <a:lnTo>
                      <a:pt x="116" y="96"/>
                    </a:lnTo>
                    <a:lnTo>
                      <a:pt x="112" y="90"/>
                    </a:lnTo>
                    <a:lnTo>
                      <a:pt x="92" y="92"/>
                    </a:lnTo>
                    <a:lnTo>
                      <a:pt x="80" y="90"/>
                    </a:lnTo>
                    <a:lnTo>
                      <a:pt x="82" y="98"/>
                    </a:lnTo>
                    <a:lnTo>
                      <a:pt x="72" y="96"/>
                    </a:lnTo>
                    <a:lnTo>
                      <a:pt x="74" y="90"/>
                    </a:lnTo>
                    <a:lnTo>
                      <a:pt x="66" y="84"/>
                    </a:lnTo>
                    <a:lnTo>
                      <a:pt x="56" y="80"/>
                    </a:lnTo>
                    <a:lnTo>
                      <a:pt x="46" y="66"/>
                    </a:lnTo>
                    <a:lnTo>
                      <a:pt x="32" y="64"/>
                    </a:lnTo>
                    <a:lnTo>
                      <a:pt x="40" y="58"/>
                    </a:lnTo>
                    <a:lnTo>
                      <a:pt x="40" y="50"/>
                    </a:lnTo>
                    <a:lnTo>
                      <a:pt x="38" y="46"/>
                    </a:lnTo>
                    <a:lnTo>
                      <a:pt x="44" y="52"/>
                    </a:lnTo>
                    <a:lnTo>
                      <a:pt x="48" y="54"/>
                    </a:lnTo>
                    <a:lnTo>
                      <a:pt x="56" y="56"/>
                    </a:lnTo>
                    <a:lnTo>
                      <a:pt x="66" y="56"/>
                    </a:lnTo>
                    <a:lnTo>
                      <a:pt x="48" y="38"/>
                    </a:lnTo>
                    <a:lnTo>
                      <a:pt x="54" y="40"/>
                    </a:lnTo>
                    <a:lnTo>
                      <a:pt x="56" y="34"/>
                    </a:lnTo>
                    <a:lnTo>
                      <a:pt x="52" y="30"/>
                    </a:lnTo>
                    <a:lnTo>
                      <a:pt x="44" y="30"/>
                    </a:lnTo>
                    <a:lnTo>
                      <a:pt x="38" y="30"/>
                    </a:lnTo>
                    <a:lnTo>
                      <a:pt x="28" y="36"/>
                    </a:lnTo>
                    <a:lnTo>
                      <a:pt x="32" y="3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19" name="Freeform 465"/>
              <p:cNvSpPr>
                <a:spLocks/>
              </p:cNvSpPr>
              <p:nvPr/>
            </p:nvSpPr>
            <p:spPr bwMode="ltGray">
              <a:xfrm>
                <a:off x="1546" y="663"/>
                <a:ext cx="95" cy="182"/>
              </a:xfrm>
              <a:custGeom>
                <a:avLst/>
                <a:gdLst>
                  <a:gd name="T0" fmla="*/ 72 w 95"/>
                  <a:gd name="T1" fmla="*/ 2 h 163"/>
                  <a:gd name="T2" fmla="*/ 82 w 95"/>
                  <a:gd name="T3" fmla="*/ 28 h 163"/>
                  <a:gd name="T4" fmla="*/ 78 w 95"/>
                  <a:gd name="T5" fmla="*/ 65 h 163"/>
                  <a:gd name="T6" fmla="*/ 84 w 95"/>
                  <a:gd name="T7" fmla="*/ 92 h 163"/>
                  <a:gd name="T8" fmla="*/ 86 w 95"/>
                  <a:gd name="T9" fmla="*/ 107 h 163"/>
                  <a:gd name="T10" fmla="*/ 84 w 95"/>
                  <a:gd name="T11" fmla="*/ 130 h 163"/>
                  <a:gd name="T12" fmla="*/ 94 w 95"/>
                  <a:gd name="T13" fmla="*/ 135 h 163"/>
                  <a:gd name="T14" fmla="*/ 92 w 95"/>
                  <a:gd name="T15" fmla="*/ 149 h 163"/>
                  <a:gd name="T16" fmla="*/ 76 w 95"/>
                  <a:gd name="T17" fmla="*/ 170 h 163"/>
                  <a:gd name="T18" fmla="*/ 74 w 95"/>
                  <a:gd name="T19" fmla="*/ 183 h 163"/>
                  <a:gd name="T20" fmla="*/ 76 w 95"/>
                  <a:gd name="T21" fmla="*/ 174 h 163"/>
                  <a:gd name="T22" fmla="*/ 84 w 95"/>
                  <a:gd name="T23" fmla="*/ 170 h 163"/>
                  <a:gd name="T24" fmla="*/ 88 w 95"/>
                  <a:gd name="T25" fmla="*/ 189 h 163"/>
                  <a:gd name="T26" fmla="*/ 90 w 95"/>
                  <a:gd name="T27" fmla="*/ 202 h 163"/>
                  <a:gd name="T28" fmla="*/ 84 w 95"/>
                  <a:gd name="T29" fmla="*/ 223 h 163"/>
                  <a:gd name="T30" fmla="*/ 72 w 95"/>
                  <a:gd name="T31" fmla="*/ 218 h 163"/>
                  <a:gd name="T32" fmla="*/ 64 w 95"/>
                  <a:gd name="T33" fmla="*/ 218 h 163"/>
                  <a:gd name="T34" fmla="*/ 50 w 95"/>
                  <a:gd name="T35" fmla="*/ 253 h 163"/>
                  <a:gd name="T36" fmla="*/ 58 w 95"/>
                  <a:gd name="T37" fmla="*/ 223 h 163"/>
                  <a:gd name="T38" fmla="*/ 46 w 95"/>
                  <a:gd name="T39" fmla="*/ 239 h 163"/>
                  <a:gd name="T40" fmla="*/ 42 w 95"/>
                  <a:gd name="T41" fmla="*/ 267 h 163"/>
                  <a:gd name="T42" fmla="*/ 36 w 95"/>
                  <a:gd name="T43" fmla="*/ 270 h 163"/>
                  <a:gd name="T44" fmla="*/ 26 w 95"/>
                  <a:gd name="T45" fmla="*/ 265 h 163"/>
                  <a:gd name="T46" fmla="*/ 20 w 95"/>
                  <a:gd name="T47" fmla="*/ 267 h 163"/>
                  <a:gd name="T48" fmla="*/ 14 w 95"/>
                  <a:gd name="T49" fmla="*/ 278 h 163"/>
                  <a:gd name="T50" fmla="*/ 0 w 95"/>
                  <a:gd name="T51" fmla="*/ 248 h 163"/>
                  <a:gd name="T52" fmla="*/ 8 w 95"/>
                  <a:gd name="T53" fmla="*/ 242 h 163"/>
                  <a:gd name="T54" fmla="*/ 0 w 95"/>
                  <a:gd name="T55" fmla="*/ 218 h 163"/>
                  <a:gd name="T56" fmla="*/ 6 w 95"/>
                  <a:gd name="T57" fmla="*/ 202 h 163"/>
                  <a:gd name="T58" fmla="*/ 30 w 95"/>
                  <a:gd name="T59" fmla="*/ 204 h 163"/>
                  <a:gd name="T60" fmla="*/ 40 w 95"/>
                  <a:gd name="T61" fmla="*/ 199 h 163"/>
                  <a:gd name="T62" fmla="*/ 24 w 95"/>
                  <a:gd name="T63" fmla="*/ 181 h 163"/>
                  <a:gd name="T64" fmla="*/ 6 w 95"/>
                  <a:gd name="T65" fmla="*/ 170 h 163"/>
                  <a:gd name="T66" fmla="*/ 8 w 95"/>
                  <a:gd name="T67" fmla="*/ 146 h 163"/>
                  <a:gd name="T68" fmla="*/ 22 w 95"/>
                  <a:gd name="T69" fmla="*/ 138 h 163"/>
                  <a:gd name="T70" fmla="*/ 12 w 95"/>
                  <a:gd name="T71" fmla="*/ 132 h 163"/>
                  <a:gd name="T72" fmla="*/ 18 w 95"/>
                  <a:gd name="T73" fmla="*/ 107 h 163"/>
                  <a:gd name="T74" fmla="*/ 22 w 95"/>
                  <a:gd name="T75" fmla="*/ 97 h 163"/>
                  <a:gd name="T76" fmla="*/ 38 w 95"/>
                  <a:gd name="T77" fmla="*/ 118 h 163"/>
                  <a:gd name="T78" fmla="*/ 38 w 95"/>
                  <a:gd name="T79" fmla="*/ 107 h 163"/>
                  <a:gd name="T80" fmla="*/ 26 w 95"/>
                  <a:gd name="T81" fmla="*/ 92 h 163"/>
                  <a:gd name="T82" fmla="*/ 30 w 95"/>
                  <a:gd name="T83" fmla="*/ 70 h 163"/>
                  <a:gd name="T84" fmla="*/ 36 w 95"/>
                  <a:gd name="T85" fmla="*/ 63 h 163"/>
                  <a:gd name="T86" fmla="*/ 46 w 95"/>
                  <a:gd name="T87" fmla="*/ 70 h 163"/>
                  <a:gd name="T88" fmla="*/ 44 w 95"/>
                  <a:gd name="T89" fmla="*/ 49 h 163"/>
                  <a:gd name="T90" fmla="*/ 58 w 95"/>
                  <a:gd name="T91" fmla="*/ 35 h 163"/>
                  <a:gd name="T92" fmla="*/ 72 w 95"/>
                  <a:gd name="T93" fmla="*/ 28 h 163"/>
                  <a:gd name="T94" fmla="*/ 64 w 95"/>
                  <a:gd name="T95" fmla="*/ 17 h 163"/>
                  <a:gd name="T96" fmla="*/ 60 w 95"/>
                  <a:gd name="T97" fmla="*/ 11 h 1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5"/>
                  <a:gd name="T148" fmla="*/ 0 h 163"/>
                  <a:gd name="T149" fmla="*/ 95 w 95"/>
                  <a:gd name="T150" fmla="*/ 163 h 16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5" h="163">
                    <a:moveTo>
                      <a:pt x="62" y="0"/>
                    </a:moveTo>
                    <a:lnTo>
                      <a:pt x="72" y="2"/>
                    </a:lnTo>
                    <a:lnTo>
                      <a:pt x="80" y="10"/>
                    </a:lnTo>
                    <a:lnTo>
                      <a:pt x="82" y="16"/>
                    </a:lnTo>
                    <a:lnTo>
                      <a:pt x="80" y="24"/>
                    </a:lnTo>
                    <a:lnTo>
                      <a:pt x="78" y="38"/>
                    </a:lnTo>
                    <a:lnTo>
                      <a:pt x="80" y="54"/>
                    </a:lnTo>
                    <a:lnTo>
                      <a:pt x="84" y="52"/>
                    </a:lnTo>
                    <a:lnTo>
                      <a:pt x="88" y="56"/>
                    </a:lnTo>
                    <a:lnTo>
                      <a:pt x="86" y="62"/>
                    </a:lnTo>
                    <a:lnTo>
                      <a:pt x="84" y="66"/>
                    </a:lnTo>
                    <a:lnTo>
                      <a:pt x="84" y="74"/>
                    </a:lnTo>
                    <a:lnTo>
                      <a:pt x="90" y="78"/>
                    </a:lnTo>
                    <a:lnTo>
                      <a:pt x="94" y="78"/>
                    </a:lnTo>
                    <a:lnTo>
                      <a:pt x="94" y="82"/>
                    </a:lnTo>
                    <a:lnTo>
                      <a:pt x="92" y="86"/>
                    </a:lnTo>
                    <a:lnTo>
                      <a:pt x="84" y="92"/>
                    </a:lnTo>
                    <a:lnTo>
                      <a:pt x="76" y="98"/>
                    </a:lnTo>
                    <a:lnTo>
                      <a:pt x="72" y="100"/>
                    </a:lnTo>
                    <a:lnTo>
                      <a:pt x="74" y="106"/>
                    </a:lnTo>
                    <a:lnTo>
                      <a:pt x="76" y="106"/>
                    </a:lnTo>
                    <a:lnTo>
                      <a:pt x="76" y="100"/>
                    </a:lnTo>
                    <a:lnTo>
                      <a:pt x="80" y="98"/>
                    </a:lnTo>
                    <a:lnTo>
                      <a:pt x="84" y="98"/>
                    </a:lnTo>
                    <a:lnTo>
                      <a:pt x="90" y="102"/>
                    </a:lnTo>
                    <a:lnTo>
                      <a:pt x="88" y="108"/>
                    </a:lnTo>
                    <a:lnTo>
                      <a:pt x="86" y="114"/>
                    </a:lnTo>
                    <a:lnTo>
                      <a:pt x="90" y="116"/>
                    </a:lnTo>
                    <a:lnTo>
                      <a:pt x="90" y="124"/>
                    </a:lnTo>
                    <a:lnTo>
                      <a:pt x="84" y="128"/>
                    </a:lnTo>
                    <a:lnTo>
                      <a:pt x="80" y="128"/>
                    </a:lnTo>
                    <a:lnTo>
                      <a:pt x="72" y="126"/>
                    </a:lnTo>
                    <a:lnTo>
                      <a:pt x="64" y="136"/>
                    </a:lnTo>
                    <a:lnTo>
                      <a:pt x="64" y="126"/>
                    </a:lnTo>
                    <a:lnTo>
                      <a:pt x="58" y="138"/>
                    </a:lnTo>
                    <a:lnTo>
                      <a:pt x="50" y="146"/>
                    </a:lnTo>
                    <a:lnTo>
                      <a:pt x="50" y="134"/>
                    </a:lnTo>
                    <a:lnTo>
                      <a:pt x="58" y="128"/>
                    </a:lnTo>
                    <a:lnTo>
                      <a:pt x="52" y="126"/>
                    </a:lnTo>
                    <a:lnTo>
                      <a:pt x="46" y="138"/>
                    </a:lnTo>
                    <a:lnTo>
                      <a:pt x="46" y="150"/>
                    </a:lnTo>
                    <a:lnTo>
                      <a:pt x="42" y="154"/>
                    </a:lnTo>
                    <a:lnTo>
                      <a:pt x="40" y="150"/>
                    </a:lnTo>
                    <a:lnTo>
                      <a:pt x="36" y="156"/>
                    </a:lnTo>
                    <a:lnTo>
                      <a:pt x="28" y="162"/>
                    </a:lnTo>
                    <a:lnTo>
                      <a:pt x="26" y="152"/>
                    </a:lnTo>
                    <a:lnTo>
                      <a:pt x="30" y="140"/>
                    </a:lnTo>
                    <a:lnTo>
                      <a:pt x="20" y="154"/>
                    </a:lnTo>
                    <a:lnTo>
                      <a:pt x="18" y="160"/>
                    </a:lnTo>
                    <a:lnTo>
                      <a:pt x="14" y="160"/>
                    </a:lnTo>
                    <a:lnTo>
                      <a:pt x="4" y="152"/>
                    </a:lnTo>
                    <a:lnTo>
                      <a:pt x="0" y="142"/>
                    </a:lnTo>
                    <a:lnTo>
                      <a:pt x="0" y="138"/>
                    </a:lnTo>
                    <a:lnTo>
                      <a:pt x="8" y="140"/>
                    </a:lnTo>
                    <a:lnTo>
                      <a:pt x="4" y="132"/>
                    </a:lnTo>
                    <a:lnTo>
                      <a:pt x="0" y="126"/>
                    </a:lnTo>
                    <a:lnTo>
                      <a:pt x="2" y="124"/>
                    </a:lnTo>
                    <a:lnTo>
                      <a:pt x="6" y="116"/>
                    </a:lnTo>
                    <a:lnTo>
                      <a:pt x="12" y="114"/>
                    </a:lnTo>
                    <a:lnTo>
                      <a:pt x="30" y="118"/>
                    </a:lnTo>
                    <a:lnTo>
                      <a:pt x="26" y="114"/>
                    </a:lnTo>
                    <a:lnTo>
                      <a:pt x="40" y="114"/>
                    </a:lnTo>
                    <a:lnTo>
                      <a:pt x="34" y="110"/>
                    </a:lnTo>
                    <a:lnTo>
                      <a:pt x="24" y="104"/>
                    </a:lnTo>
                    <a:lnTo>
                      <a:pt x="12" y="98"/>
                    </a:lnTo>
                    <a:lnTo>
                      <a:pt x="6" y="98"/>
                    </a:lnTo>
                    <a:lnTo>
                      <a:pt x="8" y="88"/>
                    </a:lnTo>
                    <a:lnTo>
                      <a:pt x="8" y="84"/>
                    </a:lnTo>
                    <a:lnTo>
                      <a:pt x="24" y="84"/>
                    </a:lnTo>
                    <a:lnTo>
                      <a:pt x="22" y="80"/>
                    </a:lnTo>
                    <a:lnTo>
                      <a:pt x="12" y="80"/>
                    </a:lnTo>
                    <a:lnTo>
                      <a:pt x="12" y="76"/>
                    </a:lnTo>
                    <a:lnTo>
                      <a:pt x="14" y="70"/>
                    </a:lnTo>
                    <a:lnTo>
                      <a:pt x="18" y="62"/>
                    </a:lnTo>
                    <a:lnTo>
                      <a:pt x="18" y="58"/>
                    </a:lnTo>
                    <a:lnTo>
                      <a:pt x="22" y="56"/>
                    </a:lnTo>
                    <a:lnTo>
                      <a:pt x="26" y="64"/>
                    </a:lnTo>
                    <a:lnTo>
                      <a:pt x="38" y="68"/>
                    </a:lnTo>
                    <a:lnTo>
                      <a:pt x="42" y="60"/>
                    </a:lnTo>
                    <a:lnTo>
                      <a:pt x="38" y="62"/>
                    </a:lnTo>
                    <a:lnTo>
                      <a:pt x="32" y="58"/>
                    </a:lnTo>
                    <a:lnTo>
                      <a:pt x="26" y="52"/>
                    </a:lnTo>
                    <a:lnTo>
                      <a:pt x="24" y="40"/>
                    </a:lnTo>
                    <a:lnTo>
                      <a:pt x="30" y="40"/>
                    </a:lnTo>
                    <a:lnTo>
                      <a:pt x="34" y="44"/>
                    </a:lnTo>
                    <a:lnTo>
                      <a:pt x="36" y="36"/>
                    </a:lnTo>
                    <a:lnTo>
                      <a:pt x="42" y="36"/>
                    </a:lnTo>
                    <a:lnTo>
                      <a:pt x="46" y="40"/>
                    </a:lnTo>
                    <a:lnTo>
                      <a:pt x="50" y="34"/>
                    </a:lnTo>
                    <a:lnTo>
                      <a:pt x="44" y="28"/>
                    </a:lnTo>
                    <a:lnTo>
                      <a:pt x="50" y="20"/>
                    </a:lnTo>
                    <a:lnTo>
                      <a:pt x="58" y="20"/>
                    </a:lnTo>
                    <a:lnTo>
                      <a:pt x="66" y="18"/>
                    </a:lnTo>
                    <a:lnTo>
                      <a:pt x="72" y="16"/>
                    </a:lnTo>
                    <a:lnTo>
                      <a:pt x="70" y="14"/>
                    </a:lnTo>
                    <a:lnTo>
                      <a:pt x="64" y="10"/>
                    </a:lnTo>
                    <a:lnTo>
                      <a:pt x="60" y="8"/>
                    </a:lnTo>
                    <a:lnTo>
                      <a:pt x="60" y="6"/>
                    </a:lnTo>
                    <a:lnTo>
                      <a:pt x="6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20" name="Freeform 466"/>
              <p:cNvSpPr>
                <a:spLocks/>
              </p:cNvSpPr>
              <p:nvPr/>
            </p:nvSpPr>
            <p:spPr bwMode="ltGray">
              <a:xfrm>
                <a:off x="1635" y="732"/>
                <a:ext cx="12" cy="15"/>
              </a:xfrm>
              <a:custGeom>
                <a:avLst/>
                <a:gdLst>
                  <a:gd name="T0" fmla="*/ 7 w 13"/>
                  <a:gd name="T1" fmla="*/ 0 h 13"/>
                  <a:gd name="T2" fmla="*/ 6 w 13"/>
                  <a:gd name="T3" fmla="*/ 16 h 13"/>
                  <a:gd name="T4" fmla="*/ 4 w 13"/>
                  <a:gd name="T5" fmla="*/ 24 h 13"/>
                  <a:gd name="T6" fmla="*/ 0 w 13"/>
                  <a:gd name="T7" fmla="*/ 12 h 13"/>
                  <a:gd name="T8" fmla="*/ 4 w 13"/>
                  <a:gd name="T9" fmla="*/ 2 h 13"/>
                  <a:gd name="T10" fmla="*/ 7 w 13"/>
                  <a:gd name="T11" fmla="*/ 0 h 13"/>
                  <a:gd name="T12" fmla="*/ 0 60000 65536"/>
                  <a:gd name="T13" fmla="*/ 0 60000 65536"/>
                  <a:gd name="T14" fmla="*/ 0 60000 65536"/>
                  <a:gd name="T15" fmla="*/ 0 60000 65536"/>
                  <a:gd name="T16" fmla="*/ 0 60000 65536"/>
                  <a:gd name="T17" fmla="*/ 0 60000 65536"/>
                  <a:gd name="T18" fmla="*/ 0 w 13"/>
                  <a:gd name="T19" fmla="*/ 0 h 13"/>
                  <a:gd name="T20" fmla="*/ 13 w 13"/>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3" h="13">
                    <a:moveTo>
                      <a:pt x="12" y="0"/>
                    </a:moveTo>
                    <a:lnTo>
                      <a:pt x="8" y="8"/>
                    </a:lnTo>
                    <a:lnTo>
                      <a:pt x="4" y="12"/>
                    </a:lnTo>
                    <a:lnTo>
                      <a:pt x="0" y="6"/>
                    </a:lnTo>
                    <a:lnTo>
                      <a:pt x="4" y="2"/>
                    </a:lnTo>
                    <a:lnTo>
                      <a:pt x="1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21" name="Freeform 467"/>
              <p:cNvSpPr>
                <a:spLocks/>
              </p:cNvSpPr>
              <p:nvPr/>
            </p:nvSpPr>
            <p:spPr bwMode="ltGray">
              <a:xfrm>
                <a:off x="1428" y="1047"/>
                <a:ext cx="283" cy="458"/>
              </a:xfrm>
              <a:custGeom>
                <a:avLst/>
                <a:gdLst>
                  <a:gd name="T0" fmla="*/ 32 w 285"/>
                  <a:gd name="T1" fmla="*/ 60 h 409"/>
                  <a:gd name="T2" fmla="*/ 77 w 285"/>
                  <a:gd name="T3" fmla="*/ 0 h 409"/>
                  <a:gd name="T4" fmla="*/ 89 w 285"/>
                  <a:gd name="T5" fmla="*/ 21 h 409"/>
                  <a:gd name="T6" fmla="*/ 64 w 285"/>
                  <a:gd name="T7" fmla="*/ 92 h 409"/>
                  <a:gd name="T8" fmla="*/ 60 w 285"/>
                  <a:gd name="T9" fmla="*/ 159 h 409"/>
                  <a:gd name="T10" fmla="*/ 70 w 285"/>
                  <a:gd name="T11" fmla="*/ 151 h 409"/>
                  <a:gd name="T12" fmla="*/ 75 w 285"/>
                  <a:gd name="T13" fmla="*/ 130 h 409"/>
                  <a:gd name="T14" fmla="*/ 91 w 285"/>
                  <a:gd name="T15" fmla="*/ 43 h 409"/>
                  <a:gd name="T16" fmla="*/ 113 w 285"/>
                  <a:gd name="T17" fmla="*/ 31 h 409"/>
                  <a:gd name="T18" fmla="*/ 133 w 285"/>
                  <a:gd name="T19" fmla="*/ 35 h 409"/>
                  <a:gd name="T20" fmla="*/ 129 w 285"/>
                  <a:gd name="T21" fmla="*/ 103 h 409"/>
                  <a:gd name="T22" fmla="*/ 115 w 285"/>
                  <a:gd name="T23" fmla="*/ 122 h 409"/>
                  <a:gd name="T24" fmla="*/ 133 w 285"/>
                  <a:gd name="T25" fmla="*/ 122 h 409"/>
                  <a:gd name="T26" fmla="*/ 155 w 285"/>
                  <a:gd name="T27" fmla="*/ 148 h 409"/>
                  <a:gd name="T28" fmla="*/ 177 w 285"/>
                  <a:gd name="T29" fmla="*/ 137 h 409"/>
                  <a:gd name="T30" fmla="*/ 175 w 285"/>
                  <a:gd name="T31" fmla="*/ 187 h 409"/>
                  <a:gd name="T32" fmla="*/ 179 w 285"/>
                  <a:gd name="T33" fmla="*/ 211 h 409"/>
                  <a:gd name="T34" fmla="*/ 207 w 285"/>
                  <a:gd name="T35" fmla="*/ 195 h 409"/>
                  <a:gd name="T36" fmla="*/ 183 w 285"/>
                  <a:gd name="T37" fmla="*/ 258 h 409"/>
                  <a:gd name="T38" fmla="*/ 236 w 285"/>
                  <a:gd name="T39" fmla="*/ 314 h 409"/>
                  <a:gd name="T40" fmla="*/ 242 w 285"/>
                  <a:gd name="T41" fmla="*/ 358 h 409"/>
                  <a:gd name="T42" fmla="*/ 209 w 285"/>
                  <a:gd name="T43" fmla="*/ 377 h 409"/>
                  <a:gd name="T44" fmla="*/ 240 w 285"/>
                  <a:gd name="T45" fmla="*/ 430 h 409"/>
                  <a:gd name="T46" fmla="*/ 260 w 285"/>
                  <a:gd name="T47" fmla="*/ 471 h 409"/>
                  <a:gd name="T48" fmla="*/ 270 w 285"/>
                  <a:gd name="T49" fmla="*/ 535 h 409"/>
                  <a:gd name="T50" fmla="*/ 252 w 285"/>
                  <a:gd name="T51" fmla="*/ 546 h 409"/>
                  <a:gd name="T52" fmla="*/ 238 w 285"/>
                  <a:gd name="T53" fmla="*/ 582 h 409"/>
                  <a:gd name="T54" fmla="*/ 222 w 285"/>
                  <a:gd name="T55" fmla="*/ 535 h 409"/>
                  <a:gd name="T56" fmla="*/ 209 w 285"/>
                  <a:gd name="T57" fmla="*/ 496 h 409"/>
                  <a:gd name="T58" fmla="*/ 195 w 285"/>
                  <a:gd name="T59" fmla="*/ 508 h 409"/>
                  <a:gd name="T60" fmla="*/ 208 w 285"/>
                  <a:gd name="T61" fmla="*/ 582 h 409"/>
                  <a:gd name="T62" fmla="*/ 210 w 285"/>
                  <a:gd name="T63" fmla="*/ 647 h 409"/>
                  <a:gd name="T64" fmla="*/ 179 w 285"/>
                  <a:gd name="T65" fmla="*/ 637 h 409"/>
                  <a:gd name="T66" fmla="*/ 187 w 285"/>
                  <a:gd name="T67" fmla="*/ 695 h 409"/>
                  <a:gd name="T68" fmla="*/ 131 w 285"/>
                  <a:gd name="T69" fmla="*/ 642 h 409"/>
                  <a:gd name="T70" fmla="*/ 123 w 285"/>
                  <a:gd name="T71" fmla="*/ 599 h 409"/>
                  <a:gd name="T72" fmla="*/ 71 w 285"/>
                  <a:gd name="T73" fmla="*/ 577 h 409"/>
                  <a:gd name="T74" fmla="*/ 64 w 285"/>
                  <a:gd name="T75" fmla="*/ 553 h 409"/>
                  <a:gd name="T76" fmla="*/ 73 w 285"/>
                  <a:gd name="T77" fmla="*/ 525 h 409"/>
                  <a:gd name="T78" fmla="*/ 111 w 285"/>
                  <a:gd name="T79" fmla="*/ 525 h 409"/>
                  <a:gd name="T80" fmla="*/ 137 w 285"/>
                  <a:gd name="T81" fmla="*/ 469 h 409"/>
                  <a:gd name="T82" fmla="*/ 153 w 285"/>
                  <a:gd name="T83" fmla="*/ 395 h 409"/>
                  <a:gd name="T84" fmla="*/ 133 w 285"/>
                  <a:gd name="T85" fmla="*/ 331 h 409"/>
                  <a:gd name="T86" fmla="*/ 127 w 285"/>
                  <a:gd name="T87" fmla="*/ 250 h 409"/>
                  <a:gd name="T88" fmla="*/ 105 w 285"/>
                  <a:gd name="T89" fmla="*/ 236 h 409"/>
                  <a:gd name="T90" fmla="*/ 97 w 285"/>
                  <a:gd name="T91" fmla="*/ 274 h 409"/>
                  <a:gd name="T92" fmla="*/ 60 w 285"/>
                  <a:gd name="T93" fmla="*/ 253 h 409"/>
                  <a:gd name="T94" fmla="*/ 28 w 285"/>
                  <a:gd name="T95" fmla="*/ 224 h 409"/>
                  <a:gd name="T96" fmla="*/ 12 w 285"/>
                  <a:gd name="T97" fmla="*/ 211 h 409"/>
                  <a:gd name="T98" fmla="*/ 4 w 285"/>
                  <a:gd name="T99" fmla="*/ 179 h 409"/>
                  <a:gd name="T100" fmla="*/ 28 w 285"/>
                  <a:gd name="T101" fmla="*/ 176 h 40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5"/>
                  <a:gd name="T154" fmla="*/ 0 h 409"/>
                  <a:gd name="T155" fmla="*/ 285 w 285"/>
                  <a:gd name="T156" fmla="*/ 409 h 40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5" h="409">
                    <a:moveTo>
                      <a:pt x="0" y="84"/>
                    </a:moveTo>
                    <a:lnTo>
                      <a:pt x="8" y="66"/>
                    </a:lnTo>
                    <a:lnTo>
                      <a:pt x="32" y="34"/>
                    </a:lnTo>
                    <a:lnTo>
                      <a:pt x="58" y="10"/>
                    </a:lnTo>
                    <a:lnTo>
                      <a:pt x="70" y="2"/>
                    </a:lnTo>
                    <a:lnTo>
                      <a:pt x="82" y="0"/>
                    </a:lnTo>
                    <a:lnTo>
                      <a:pt x="96" y="6"/>
                    </a:lnTo>
                    <a:lnTo>
                      <a:pt x="100" y="10"/>
                    </a:lnTo>
                    <a:lnTo>
                      <a:pt x="94" y="12"/>
                    </a:lnTo>
                    <a:lnTo>
                      <a:pt x="78" y="24"/>
                    </a:lnTo>
                    <a:lnTo>
                      <a:pt x="60" y="46"/>
                    </a:lnTo>
                    <a:lnTo>
                      <a:pt x="64" y="52"/>
                    </a:lnTo>
                    <a:lnTo>
                      <a:pt x="58" y="58"/>
                    </a:lnTo>
                    <a:lnTo>
                      <a:pt x="52" y="70"/>
                    </a:lnTo>
                    <a:lnTo>
                      <a:pt x="60" y="90"/>
                    </a:lnTo>
                    <a:lnTo>
                      <a:pt x="38" y="102"/>
                    </a:lnTo>
                    <a:lnTo>
                      <a:pt x="60" y="104"/>
                    </a:lnTo>
                    <a:lnTo>
                      <a:pt x="70" y="86"/>
                    </a:lnTo>
                    <a:lnTo>
                      <a:pt x="64" y="74"/>
                    </a:lnTo>
                    <a:lnTo>
                      <a:pt x="68" y="60"/>
                    </a:lnTo>
                    <a:lnTo>
                      <a:pt x="80" y="74"/>
                    </a:lnTo>
                    <a:lnTo>
                      <a:pt x="74" y="56"/>
                    </a:lnTo>
                    <a:lnTo>
                      <a:pt x="78" y="36"/>
                    </a:lnTo>
                    <a:lnTo>
                      <a:pt x="96" y="24"/>
                    </a:lnTo>
                    <a:lnTo>
                      <a:pt x="112" y="36"/>
                    </a:lnTo>
                    <a:lnTo>
                      <a:pt x="106" y="22"/>
                    </a:lnTo>
                    <a:lnTo>
                      <a:pt x="118" y="18"/>
                    </a:lnTo>
                    <a:lnTo>
                      <a:pt x="128" y="16"/>
                    </a:lnTo>
                    <a:lnTo>
                      <a:pt x="134" y="16"/>
                    </a:lnTo>
                    <a:lnTo>
                      <a:pt x="138" y="20"/>
                    </a:lnTo>
                    <a:lnTo>
                      <a:pt x="138" y="28"/>
                    </a:lnTo>
                    <a:lnTo>
                      <a:pt x="134" y="36"/>
                    </a:lnTo>
                    <a:lnTo>
                      <a:pt x="134" y="58"/>
                    </a:lnTo>
                    <a:lnTo>
                      <a:pt x="126" y="60"/>
                    </a:lnTo>
                    <a:lnTo>
                      <a:pt x="122" y="64"/>
                    </a:lnTo>
                    <a:lnTo>
                      <a:pt x="120" y="70"/>
                    </a:lnTo>
                    <a:lnTo>
                      <a:pt x="124" y="74"/>
                    </a:lnTo>
                    <a:lnTo>
                      <a:pt x="130" y="74"/>
                    </a:lnTo>
                    <a:lnTo>
                      <a:pt x="138" y="70"/>
                    </a:lnTo>
                    <a:lnTo>
                      <a:pt x="138" y="84"/>
                    </a:lnTo>
                    <a:lnTo>
                      <a:pt x="148" y="72"/>
                    </a:lnTo>
                    <a:lnTo>
                      <a:pt x="160" y="84"/>
                    </a:lnTo>
                    <a:lnTo>
                      <a:pt x="154" y="66"/>
                    </a:lnTo>
                    <a:lnTo>
                      <a:pt x="162" y="60"/>
                    </a:lnTo>
                    <a:lnTo>
                      <a:pt x="182" y="78"/>
                    </a:lnTo>
                    <a:lnTo>
                      <a:pt x="184" y="84"/>
                    </a:lnTo>
                    <a:lnTo>
                      <a:pt x="190" y="96"/>
                    </a:lnTo>
                    <a:lnTo>
                      <a:pt x="180" y="106"/>
                    </a:lnTo>
                    <a:lnTo>
                      <a:pt x="178" y="120"/>
                    </a:lnTo>
                    <a:lnTo>
                      <a:pt x="194" y="104"/>
                    </a:lnTo>
                    <a:lnTo>
                      <a:pt x="184" y="120"/>
                    </a:lnTo>
                    <a:lnTo>
                      <a:pt x="202" y="110"/>
                    </a:lnTo>
                    <a:lnTo>
                      <a:pt x="192" y="128"/>
                    </a:lnTo>
                    <a:lnTo>
                      <a:pt x="212" y="110"/>
                    </a:lnTo>
                    <a:lnTo>
                      <a:pt x="216" y="130"/>
                    </a:lnTo>
                    <a:lnTo>
                      <a:pt x="200" y="132"/>
                    </a:lnTo>
                    <a:lnTo>
                      <a:pt x="188" y="146"/>
                    </a:lnTo>
                    <a:lnTo>
                      <a:pt x="218" y="140"/>
                    </a:lnTo>
                    <a:lnTo>
                      <a:pt x="238" y="148"/>
                    </a:lnTo>
                    <a:lnTo>
                      <a:pt x="246" y="178"/>
                    </a:lnTo>
                    <a:lnTo>
                      <a:pt x="228" y="188"/>
                    </a:lnTo>
                    <a:lnTo>
                      <a:pt x="252" y="198"/>
                    </a:lnTo>
                    <a:lnTo>
                      <a:pt x="252" y="204"/>
                    </a:lnTo>
                    <a:lnTo>
                      <a:pt x="228" y="200"/>
                    </a:lnTo>
                    <a:lnTo>
                      <a:pt x="230" y="212"/>
                    </a:lnTo>
                    <a:lnTo>
                      <a:pt x="216" y="214"/>
                    </a:lnTo>
                    <a:lnTo>
                      <a:pt x="236" y="226"/>
                    </a:lnTo>
                    <a:lnTo>
                      <a:pt x="234" y="236"/>
                    </a:lnTo>
                    <a:lnTo>
                      <a:pt x="250" y="244"/>
                    </a:lnTo>
                    <a:lnTo>
                      <a:pt x="260" y="252"/>
                    </a:lnTo>
                    <a:lnTo>
                      <a:pt x="260" y="260"/>
                    </a:lnTo>
                    <a:lnTo>
                      <a:pt x="270" y="268"/>
                    </a:lnTo>
                    <a:lnTo>
                      <a:pt x="278" y="280"/>
                    </a:lnTo>
                    <a:lnTo>
                      <a:pt x="284" y="296"/>
                    </a:lnTo>
                    <a:lnTo>
                      <a:pt x="280" y="304"/>
                    </a:lnTo>
                    <a:lnTo>
                      <a:pt x="268" y="296"/>
                    </a:lnTo>
                    <a:lnTo>
                      <a:pt x="270" y="308"/>
                    </a:lnTo>
                    <a:lnTo>
                      <a:pt x="262" y="310"/>
                    </a:lnTo>
                    <a:lnTo>
                      <a:pt x="252" y="304"/>
                    </a:lnTo>
                    <a:lnTo>
                      <a:pt x="254" y="316"/>
                    </a:lnTo>
                    <a:lnTo>
                      <a:pt x="248" y="330"/>
                    </a:lnTo>
                    <a:lnTo>
                      <a:pt x="244" y="326"/>
                    </a:lnTo>
                    <a:lnTo>
                      <a:pt x="238" y="316"/>
                    </a:lnTo>
                    <a:lnTo>
                      <a:pt x="232" y="304"/>
                    </a:lnTo>
                    <a:lnTo>
                      <a:pt x="242" y="290"/>
                    </a:lnTo>
                    <a:lnTo>
                      <a:pt x="222" y="288"/>
                    </a:lnTo>
                    <a:lnTo>
                      <a:pt x="216" y="282"/>
                    </a:lnTo>
                    <a:lnTo>
                      <a:pt x="212" y="282"/>
                    </a:lnTo>
                    <a:lnTo>
                      <a:pt x="214" y="298"/>
                    </a:lnTo>
                    <a:lnTo>
                      <a:pt x="200" y="288"/>
                    </a:lnTo>
                    <a:lnTo>
                      <a:pt x="206" y="306"/>
                    </a:lnTo>
                    <a:lnTo>
                      <a:pt x="208" y="328"/>
                    </a:lnTo>
                    <a:lnTo>
                      <a:pt x="214" y="330"/>
                    </a:lnTo>
                    <a:lnTo>
                      <a:pt x="222" y="334"/>
                    </a:lnTo>
                    <a:lnTo>
                      <a:pt x="222" y="348"/>
                    </a:lnTo>
                    <a:lnTo>
                      <a:pt x="218" y="368"/>
                    </a:lnTo>
                    <a:lnTo>
                      <a:pt x="214" y="380"/>
                    </a:lnTo>
                    <a:lnTo>
                      <a:pt x="216" y="398"/>
                    </a:lnTo>
                    <a:lnTo>
                      <a:pt x="184" y="362"/>
                    </a:lnTo>
                    <a:lnTo>
                      <a:pt x="170" y="356"/>
                    </a:lnTo>
                    <a:lnTo>
                      <a:pt x="180" y="376"/>
                    </a:lnTo>
                    <a:lnTo>
                      <a:pt x="192" y="396"/>
                    </a:lnTo>
                    <a:lnTo>
                      <a:pt x="190" y="408"/>
                    </a:lnTo>
                    <a:lnTo>
                      <a:pt x="164" y="392"/>
                    </a:lnTo>
                    <a:lnTo>
                      <a:pt x="136" y="364"/>
                    </a:lnTo>
                    <a:lnTo>
                      <a:pt x="140" y="354"/>
                    </a:lnTo>
                    <a:lnTo>
                      <a:pt x="136" y="350"/>
                    </a:lnTo>
                    <a:lnTo>
                      <a:pt x="128" y="340"/>
                    </a:lnTo>
                    <a:lnTo>
                      <a:pt x="122" y="322"/>
                    </a:lnTo>
                    <a:lnTo>
                      <a:pt x="92" y="322"/>
                    </a:lnTo>
                    <a:lnTo>
                      <a:pt x="76" y="328"/>
                    </a:lnTo>
                    <a:lnTo>
                      <a:pt x="70" y="324"/>
                    </a:lnTo>
                    <a:lnTo>
                      <a:pt x="66" y="320"/>
                    </a:lnTo>
                    <a:lnTo>
                      <a:pt x="64" y="314"/>
                    </a:lnTo>
                    <a:lnTo>
                      <a:pt x="68" y="308"/>
                    </a:lnTo>
                    <a:lnTo>
                      <a:pt x="72" y="302"/>
                    </a:lnTo>
                    <a:lnTo>
                      <a:pt x="78" y="298"/>
                    </a:lnTo>
                    <a:lnTo>
                      <a:pt x="86" y="294"/>
                    </a:lnTo>
                    <a:lnTo>
                      <a:pt x="96" y="298"/>
                    </a:lnTo>
                    <a:lnTo>
                      <a:pt x="116" y="298"/>
                    </a:lnTo>
                    <a:lnTo>
                      <a:pt x="132" y="296"/>
                    </a:lnTo>
                    <a:lnTo>
                      <a:pt x="126" y="280"/>
                    </a:lnTo>
                    <a:lnTo>
                      <a:pt x="142" y="266"/>
                    </a:lnTo>
                    <a:lnTo>
                      <a:pt x="148" y="256"/>
                    </a:lnTo>
                    <a:lnTo>
                      <a:pt x="160" y="254"/>
                    </a:lnTo>
                    <a:lnTo>
                      <a:pt x="158" y="224"/>
                    </a:lnTo>
                    <a:lnTo>
                      <a:pt x="148" y="206"/>
                    </a:lnTo>
                    <a:lnTo>
                      <a:pt x="128" y="194"/>
                    </a:lnTo>
                    <a:lnTo>
                      <a:pt x="138" y="188"/>
                    </a:lnTo>
                    <a:lnTo>
                      <a:pt x="134" y="170"/>
                    </a:lnTo>
                    <a:lnTo>
                      <a:pt x="130" y="158"/>
                    </a:lnTo>
                    <a:lnTo>
                      <a:pt x="132" y="142"/>
                    </a:lnTo>
                    <a:lnTo>
                      <a:pt x="126" y="144"/>
                    </a:lnTo>
                    <a:lnTo>
                      <a:pt x="118" y="134"/>
                    </a:lnTo>
                    <a:lnTo>
                      <a:pt x="110" y="134"/>
                    </a:lnTo>
                    <a:lnTo>
                      <a:pt x="118" y="152"/>
                    </a:lnTo>
                    <a:lnTo>
                      <a:pt x="112" y="156"/>
                    </a:lnTo>
                    <a:lnTo>
                      <a:pt x="102" y="156"/>
                    </a:lnTo>
                    <a:lnTo>
                      <a:pt x="84" y="148"/>
                    </a:lnTo>
                    <a:lnTo>
                      <a:pt x="86" y="154"/>
                    </a:lnTo>
                    <a:lnTo>
                      <a:pt x="60" y="144"/>
                    </a:lnTo>
                    <a:lnTo>
                      <a:pt x="46" y="140"/>
                    </a:lnTo>
                    <a:lnTo>
                      <a:pt x="34" y="138"/>
                    </a:lnTo>
                    <a:lnTo>
                      <a:pt x="28" y="128"/>
                    </a:lnTo>
                    <a:lnTo>
                      <a:pt x="34" y="120"/>
                    </a:lnTo>
                    <a:lnTo>
                      <a:pt x="20" y="122"/>
                    </a:lnTo>
                    <a:lnTo>
                      <a:pt x="12" y="120"/>
                    </a:lnTo>
                    <a:lnTo>
                      <a:pt x="8" y="118"/>
                    </a:lnTo>
                    <a:lnTo>
                      <a:pt x="6" y="114"/>
                    </a:lnTo>
                    <a:lnTo>
                      <a:pt x="4" y="102"/>
                    </a:lnTo>
                    <a:lnTo>
                      <a:pt x="4" y="94"/>
                    </a:lnTo>
                    <a:lnTo>
                      <a:pt x="20" y="100"/>
                    </a:lnTo>
                    <a:lnTo>
                      <a:pt x="28" y="100"/>
                    </a:lnTo>
                    <a:lnTo>
                      <a:pt x="0" y="8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22" name="Freeform 468"/>
              <p:cNvSpPr>
                <a:spLocks/>
              </p:cNvSpPr>
              <p:nvPr/>
            </p:nvSpPr>
            <p:spPr bwMode="ltGray">
              <a:xfrm>
                <a:off x="1566" y="1070"/>
                <a:ext cx="43" cy="50"/>
              </a:xfrm>
              <a:custGeom>
                <a:avLst/>
                <a:gdLst>
                  <a:gd name="T0" fmla="*/ 8 w 43"/>
                  <a:gd name="T1" fmla="*/ 0 h 45"/>
                  <a:gd name="T2" fmla="*/ 2 w 43"/>
                  <a:gd name="T3" fmla="*/ 20 h 45"/>
                  <a:gd name="T4" fmla="*/ 4 w 43"/>
                  <a:gd name="T5" fmla="*/ 37 h 45"/>
                  <a:gd name="T6" fmla="*/ 0 w 43"/>
                  <a:gd name="T7" fmla="*/ 51 h 45"/>
                  <a:gd name="T8" fmla="*/ 8 w 43"/>
                  <a:gd name="T9" fmla="*/ 67 h 45"/>
                  <a:gd name="T10" fmla="*/ 20 w 43"/>
                  <a:gd name="T11" fmla="*/ 60 h 45"/>
                  <a:gd name="T12" fmla="*/ 42 w 43"/>
                  <a:gd name="T13" fmla="*/ 74 h 45"/>
                  <a:gd name="T14" fmla="*/ 40 w 43"/>
                  <a:gd name="T15" fmla="*/ 30 h 45"/>
                  <a:gd name="T16" fmla="*/ 34 w 43"/>
                  <a:gd name="T17" fmla="*/ 16 h 45"/>
                  <a:gd name="T18" fmla="*/ 18 w 43"/>
                  <a:gd name="T19" fmla="*/ 11 h 45"/>
                  <a:gd name="T20" fmla="*/ 8 w 43"/>
                  <a:gd name="T21" fmla="*/ 0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
                  <a:gd name="T34" fmla="*/ 0 h 45"/>
                  <a:gd name="T35" fmla="*/ 43 w 43"/>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 h="45">
                    <a:moveTo>
                      <a:pt x="8" y="0"/>
                    </a:moveTo>
                    <a:lnTo>
                      <a:pt x="2" y="12"/>
                    </a:lnTo>
                    <a:lnTo>
                      <a:pt x="4" y="22"/>
                    </a:lnTo>
                    <a:lnTo>
                      <a:pt x="0" y="30"/>
                    </a:lnTo>
                    <a:lnTo>
                      <a:pt x="8" y="40"/>
                    </a:lnTo>
                    <a:lnTo>
                      <a:pt x="20" y="36"/>
                    </a:lnTo>
                    <a:lnTo>
                      <a:pt x="42" y="44"/>
                    </a:lnTo>
                    <a:lnTo>
                      <a:pt x="40" y="18"/>
                    </a:lnTo>
                    <a:lnTo>
                      <a:pt x="34" y="10"/>
                    </a:lnTo>
                    <a:lnTo>
                      <a:pt x="18" y="6"/>
                    </a:lnTo>
                    <a:lnTo>
                      <a:pt x="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23" name="Freeform 469"/>
              <p:cNvSpPr>
                <a:spLocks/>
              </p:cNvSpPr>
              <p:nvPr/>
            </p:nvSpPr>
            <p:spPr bwMode="ltGray">
              <a:xfrm>
                <a:off x="1537" y="1280"/>
                <a:ext cx="28" cy="37"/>
              </a:xfrm>
              <a:custGeom>
                <a:avLst/>
                <a:gdLst>
                  <a:gd name="T0" fmla="*/ 23 w 29"/>
                  <a:gd name="T1" fmla="*/ 13 h 33"/>
                  <a:gd name="T2" fmla="*/ 17 w 29"/>
                  <a:gd name="T3" fmla="*/ 2 h 33"/>
                  <a:gd name="T4" fmla="*/ 14 w 29"/>
                  <a:gd name="T5" fmla="*/ 0 h 33"/>
                  <a:gd name="T6" fmla="*/ 12 w 29"/>
                  <a:gd name="T7" fmla="*/ 2 h 33"/>
                  <a:gd name="T8" fmla="*/ 0 w 29"/>
                  <a:gd name="T9" fmla="*/ 31 h 33"/>
                  <a:gd name="T10" fmla="*/ 0 w 29"/>
                  <a:gd name="T11" fmla="*/ 54 h 33"/>
                  <a:gd name="T12" fmla="*/ 14 w 29"/>
                  <a:gd name="T13" fmla="*/ 56 h 33"/>
                  <a:gd name="T14" fmla="*/ 17 w 29"/>
                  <a:gd name="T15" fmla="*/ 39 h 33"/>
                  <a:gd name="T16" fmla="*/ 23 w 29"/>
                  <a:gd name="T17" fmla="*/ 13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33"/>
                  <a:gd name="T29" fmla="*/ 29 w 29"/>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33">
                    <a:moveTo>
                      <a:pt x="28" y="8"/>
                    </a:moveTo>
                    <a:lnTo>
                      <a:pt x="22" y="2"/>
                    </a:lnTo>
                    <a:lnTo>
                      <a:pt x="16" y="0"/>
                    </a:lnTo>
                    <a:lnTo>
                      <a:pt x="12" y="2"/>
                    </a:lnTo>
                    <a:lnTo>
                      <a:pt x="0" y="18"/>
                    </a:lnTo>
                    <a:lnTo>
                      <a:pt x="0" y="30"/>
                    </a:lnTo>
                    <a:lnTo>
                      <a:pt x="14" y="32"/>
                    </a:lnTo>
                    <a:lnTo>
                      <a:pt x="22" y="22"/>
                    </a:lnTo>
                    <a:lnTo>
                      <a:pt x="28" y="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24" name="Freeform 470"/>
              <p:cNvSpPr>
                <a:spLocks/>
              </p:cNvSpPr>
              <p:nvPr/>
            </p:nvSpPr>
            <p:spPr bwMode="ltGray">
              <a:xfrm>
                <a:off x="1517" y="1242"/>
                <a:ext cx="23" cy="17"/>
              </a:xfrm>
              <a:custGeom>
                <a:avLst/>
                <a:gdLst>
                  <a:gd name="T0" fmla="*/ 22 w 23"/>
                  <a:gd name="T1" fmla="*/ 0 h 15"/>
                  <a:gd name="T2" fmla="*/ 6 w 23"/>
                  <a:gd name="T3" fmla="*/ 14 h 15"/>
                  <a:gd name="T4" fmla="*/ 0 w 23"/>
                  <a:gd name="T5" fmla="*/ 26 h 15"/>
                  <a:gd name="T6" fmla="*/ 12 w 23"/>
                  <a:gd name="T7" fmla="*/ 18 h 15"/>
                  <a:gd name="T8" fmla="*/ 22 w 23"/>
                  <a:gd name="T9" fmla="*/ 0 h 15"/>
                  <a:gd name="T10" fmla="*/ 0 60000 65536"/>
                  <a:gd name="T11" fmla="*/ 0 60000 65536"/>
                  <a:gd name="T12" fmla="*/ 0 60000 65536"/>
                  <a:gd name="T13" fmla="*/ 0 60000 65536"/>
                  <a:gd name="T14" fmla="*/ 0 60000 65536"/>
                  <a:gd name="T15" fmla="*/ 0 w 23"/>
                  <a:gd name="T16" fmla="*/ 0 h 15"/>
                  <a:gd name="T17" fmla="*/ 23 w 23"/>
                  <a:gd name="T18" fmla="*/ 15 h 15"/>
                </a:gdLst>
                <a:ahLst/>
                <a:cxnLst>
                  <a:cxn ang="T10">
                    <a:pos x="T0" y="T1"/>
                  </a:cxn>
                  <a:cxn ang="T11">
                    <a:pos x="T2" y="T3"/>
                  </a:cxn>
                  <a:cxn ang="T12">
                    <a:pos x="T4" y="T5"/>
                  </a:cxn>
                  <a:cxn ang="T13">
                    <a:pos x="T6" y="T7"/>
                  </a:cxn>
                  <a:cxn ang="T14">
                    <a:pos x="T8" y="T9"/>
                  </a:cxn>
                </a:cxnLst>
                <a:rect l="T15" t="T16" r="T17" b="T18"/>
                <a:pathLst>
                  <a:path w="23" h="15">
                    <a:moveTo>
                      <a:pt x="22" y="0"/>
                    </a:moveTo>
                    <a:lnTo>
                      <a:pt x="6" y="8"/>
                    </a:lnTo>
                    <a:lnTo>
                      <a:pt x="0" y="14"/>
                    </a:lnTo>
                    <a:lnTo>
                      <a:pt x="12" y="10"/>
                    </a:lnTo>
                    <a:lnTo>
                      <a:pt x="2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25" name="Freeform 471"/>
              <p:cNvSpPr>
                <a:spLocks/>
              </p:cNvSpPr>
              <p:nvPr/>
            </p:nvSpPr>
            <p:spPr bwMode="ltGray">
              <a:xfrm>
                <a:off x="1392" y="1009"/>
                <a:ext cx="74" cy="89"/>
              </a:xfrm>
              <a:custGeom>
                <a:avLst/>
                <a:gdLst>
                  <a:gd name="T0" fmla="*/ 2 w 75"/>
                  <a:gd name="T1" fmla="*/ 142 h 79"/>
                  <a:gd name="T2" fmla="*/ 16 w 75"/>
                  <a:gd name="T3" fmla="*/ 119 h 79"/>
                  <a:gd name="T4" fmla="*/ 16 w 75"/>
                  <a:gd name="T5" fmla="*/ 104 h 79"/>
                  <a:gd name="T6" fmla="*/ 10 w 75"/>
                  <a:gd name="T7" fmla="*/ 90 h 79"/>
                  <a:gd name="T8" fmla="*/ 24 w 75"/>
                  <a:gd name="T9" fmla="*/ 99 h 79"/>
                  <a:gd name="T10" fmla="*/ 36 w 75"/>
                  <a:gd name="T11" fmla="*/ 110 h 79"/>
                  <a:gd name="T12" fmla="*/ 51 w 75"/>
                  <a:gd name="T13" fmla="*/ 80 h 79"/>
                  <a:gd name="T14" fmla="*/ 69 w 75"/>
                  <a:gd name="T15" fmla="*/ 47 h 79"/>
                  <a:gd name="T16" fmla="*/ 69 w 75"/>
                  <a:gd name="T17" fmla="*/ 26 h 79"/>
                  <a:gd name="T18" fmla="*/ 55 w 75"/>
                  <a:gd name="T19" fmla="*/ 23 h 79"/>
                  <a:gd name="T20" fmla="*/ 41 w 75"/>
                  <a:gd name="T21" fmla="*/ 0 h 79"/>
                  <a:gd name="T22" fmla="*/ 28 w 75"/>
                  <a:gd name="T23" fmla="*/ 0 h 79"/>
                  <a:gd name="T24" fmla="*/ 26 w 75"/>
                  <a:gd name="T25" fmla="*/ 26 h 79"/>
                  <a:gd name="T26" fmla="*/ 16 w 75"/>
                  <a:gd name="T27" fmla="*/ 23 h 79"/>
                  <a:gd name="T28" fmla="*/ 12 w 75"/>
                  <a:gd name="T29" fmla="*/ 61 h 79"/>
                  <a:gd name="T30" fmla="*/ 2 w 75"/>
                  <a:gd name="T31" fmla="*/ 90 h 79"/>
                  <a:gd name="T32" fmla="*/ 0 w 75"/>
                  <a:gd name="T33" fmla="*/ 113 h 79"/>
                  <a:gd name="T34" fmla="*/ 2 w 75"/>
                  <a:gd name="T35" fmla="*/ 142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5"/>
                  <a:gd name="T55" fmla="*/ 0 h 79"/>
                  <a:gd name="T56" fmla="*/ 75 w 75"/>
                  <a:gd name="T57" fmla="*/ 79 h 7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5" h="79">
                    <a:moveTo>
                      <a:pt x="2" y="78"/>
                    </a:moveTo>
                    <a:lnTo>
                      <a:pt x="16" y="66"/>
                    </a:lnTo>
                    <a:lnTo>
                      <a:pt x="16" y="58"/>
                    </a:lnTo>
                    <a:lnTo>
                      <a:pt x="10" y="50"/>
                    </a:lnTo>
                    <a:lnTo>
                      <a:pt x="24" y="54"/>
                    </a:lnTo>
                    <a:lnTo>
                      <a:pt x="36" y="60"/>
                    </a:lnTo>
                    <a:lnTo>
                      <a:pt x="56" y="44"/>
                    </a:lnTo>
                    <a:lnTo>
                      <a:pt x="74" y="26"/>
                    </a:lnTo>
                    <a:lnTo>
                      <a:pt x="74" y="14"/>
                    </a:lnTo>
                    <a:lnTo>
                      <a:pt x="60" y="12"/>
                    </a:lnTo>
                    <a:lnTo>
                      <a:pt x="46" y="0"/>
                    </a:lnTo>
                    <a:lnTo>
                      <a:pt x="28" y="0"/>
                    </a:lnTo>
                    <a:lnTo>
                      <a:pt x="26" y="14"/>
                    </a:lnTo>
                    <a:lnTo>
                      <a:pt x="16" y="12"/>
                    </a:lnTo>
                    <a:lnTo>
                      <a:pt x="12" y="34"/>
                    </a:lnTo>
                    <a:lnTo>
                      <a:pt x="2" y="50"/>
                    </a:lnTo>
                    <a:lnTo>
                      <a:pt x="0" y="62"/>
                    </a:lnTo>
                    <a:lnTo>
                      <a:pt x="2" y="7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26" name="Freeform 472"/>
              <p:cNvSpPr>
                <a:spLocks/>
              </p:cNvSpPr>
              <p:nvPr/>
            </p:nvSpPr>
            <p:spPr bwMode="ltGray">
              <a:xfrm>
                <a:off x="1314" y="1000"/>
                <a:ext cx="80" cy="118"/>
              </a:xfrm>
              <a:custGeom>
                <a:avLst/>
                <a:gdLst>
                  <a:gd name="T0" fmla="*/ 73 w 81"/>
                  <a:gd name="T1" fmla="*/ 17 h 105"/>
                  <a:gd name="T2" fmla="*/ 69 w 81"/>
                  <a:gd name="T3" fmla="*/ 17 h 105"/>
                  <a:gd name="T4" fmla="*/ 53 w 81"/>
                  <a:gd name="T5" fmla="*/ 17 h 105"/>
                  <a:gd name="T6" fmla="*/ 49 w 81"/>
                  <a:gd name="T7" fmla="*/ 4 h 105"/>
                  <a:gd name="T8" fmla="*/ 38 w 81"/>
                  <a:gd name="T9" fmla="*/ 0 h 105"/>
                  <a:gd name="T10" fmla="*/ 36 w 81"/>
                  <a:gd name="T11" fmla="*/ 57 h 105"/>
                  <a:gd name="T12" fmla="*/ 26 w 81"/>
                  <a:gd name="T13" fmla="*/ 90 h 105"/>
                  <a:gd name="T14" fmla="*/ 20 w 81"/>
                  <a:gd name="T15" fmla="*/ 75 h 105"/>
                  <a:gd name="T16" fmla="*/ 16 w 81"/>
                  <a:gd name="T17" fmla="*/ 54 h 105"/>
                  <a:gd name="T18" fmla="*/ 6 w 81"/>
                  <a:gd name="T19" fmla="*/ 54 h 105"/>
                  <a:gd name="T20" fmla="*/ 0 w 81"/>
                  <a:gd name="T21" fmla="*/ 75 h 105"/>
                  <a:gd name="T22" fmla="*/ 0 w 81"/>
                  <a:gd name="T23" fmla="*/ 92 h 105"/>
                  <a:gd name="T24" fmla="*/ 6 w 81"/>
                  <a:gd name="T25" fmla="*/ 103 h 105"/>
                  <a:gd name="T26" fmla="*/ 16 w 81"/>
                  <a:gd name="T27" fmla="*/ 136 h 105"/>
                  <a:gd name="T28" fmla="*/ 16 w 81"/>
                  <a:gd name="T29" fmla="*/ 164 h 105"/>
                  <a:gd name="T30" fmla="*/ 20 w 81"/>
                  <a:gd name="T31" fmla="*/ 185 h 105"/>
                  <a:gd name="T32" fmla="*/ 30 w 81"/>
                  <a:gd name="T33" fmla="*/ 175 h 105"/>
                  <a:gd name="T34" fmla="*/ 28 w 81"/>
                  <a:gd name="T35" fmla="*/ 157 h 105"/>
                  <a:gd name="T36" fmla="*/ 32 w 81"/>
                  <a:gd name="T37" fmla="*/ 151 h 105"/>
                  <a:gd name="T38" fmla="*/ 36 w 81"/>
                  <a:gd name="T39" fmla="*/ 170 h 105"/>
                  <a:gd name="T40" fmla="*/ 43 w 81"/>
                  <a:gd name="T41" fmla="*/ 164 h 105"/>
                  <a:gd name="T42" fmla="*/ 53 w 81"/>
                  <a:gd name="T43" fmla="*/ 157 h 105"/>
                  <a:gd name="T44" fmla="*/ 55 w 81"/>
                  <a:gd name="T45" fmla="*/ 133 h 105"/>
                  <a:gd name="T46" fmla="*/ 63 w 81"/>
                  <a:gd name="T47" fmla="*/ 121 h 105"/>
                  <a:gd name="T48" fmla="*/ 65 w 81"/>
                  <a:gd name="T49" fmla="*/ 88 h 105"/>
                  <a:gd name="T50" fmla="*/ 59 w 81"/>
                  <a:gd name="T51" fmla="*/ 75 h 105"/>
                  <a:gd name="T52" fmla="*/ 43 w 81"/>
                  <a:gd name="T53" fmla="*/ 69 h 105"/>
                  <a:gd name="T54" fmla="*/ 59 w 81"/>
                  <a:gd name="T55" fmla="*/ 57 h 105"/>
                  <a:gd name="T56" fmla="*/ 69 w 81"/>
                  <a:gd name="T57" fmla="*/ 49 h 105"/>
                  <a:gd name="T58" fmla="*/ 69 w 81"/>
                  <a:gd name="T59" fmla="*/ 35 h 105"/>
                  <a:gd name="T60" fmla="*/ 75 w 81"/>
                  <a:gd name="T61" fmla="*/ 35 h 105"/>
                  <a:gd name="T62" fmla="*/ 73 w 81"/>
                  <a:gd name="T63" fmla="*/ 17 h 1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1"/>
                  <a:gd name="T97" fmla="*/ 0 h 105"/>
                  <a:gd name="T98" fmla="*/ 81 w 81"/>
                  <a:gd name="T99" fmla="*/ 105 h 1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1" h="105">
                    <a:moveTo>
                      <a:pt x="78" y="10"/>
                    </a:moveTo>
                    <a:lnTo>
                      <a:pt x="74" y="10"/>
                    </a:lnTo>
                    <a:lnTo>
                      <a:pt x="58" y="10"/>
                    </a:lnTo>
                    <a:lnTo>
                      <a:pt x="54" y="4"/>
                    </a:lnTo>
                    <a:lnTo>
                      <a:pt x="38" y="0"/>
                    </a:lnTo>
                    <a:lnTo>
                      <a:pt x="36" y="32"/>
                    </a:lnTo>
                    <a:lnTo>
                      <a:pt x="26" y="50"/>
                    </a:lnTo>
                    <a:lnTo>
                      <a:pt x="20" y="42"/>
                    </a:lnTo>
                    <a:lnTo>
                      <a:pt x="16" y="30"/>
                    </a:lnTo>
                    <a:lnTo>
                      <a:pt x="6" y="30"/>
                    </a:lnTo>
                    <a:lnTo>
                      <a:pt x="0" y="42"/>
                    </a:lnTo>
                    <a:lnTo>
                      <a:pt x="0" y="52"/>
                    </a:lnTo>
                    <a:lnTo>
                      <a:pt x="6" y="58"/>
                    </a:lnTo>
                    <a:lnTo>
                      <a:pt x="16" y="76"/>
                    </a:lnTo>
                    <a:lnTo>
                      <a:pt x="16" y="92"/>
                    </a:lnTo>
                    <a:lnTo>
                      <a:pt x="20" y="104"/>
                    </a:lnTo>
                    <a:lnTo>
                      <a:pt x="30" y="98"/>
                    </a:lnTo>
                    <a:lnTo>
                      <a:pt x="28" y="88"/>
                    </a:lnTo>
                    <a:lnTo>
                      <a:pt x="32" y="84"/>
                    </a:lnTo>
                    <a:lnTo>
                      <a:pt x="36" y="94"/>
                    </a:lnTo>
                    <a:lnTo>
                      <a:pt x="48" y="92"/>
                    </a:lnTo>
                    <a:lnTo>
                      <a:pt x="58" y="88"/>
                    </a:lnTo>
                    <a:lnTo>
                      <a:pt x="60" y="74"/>
                    </a:lnTo>
                    <a:lnTo>
                      <a:pt x="68" y="68"/>
                    </a:lnTo>
                    <a:lnTo>
                      <a:pt x="70" y="48"/>
                    </a:lnTo>
                    <a:lnTo>
                      <a:pt x="64" y="42"/>
                    </a:lnTo>
                    <a:lnTo>
                      <a:pt x="48" y="38"/>
                    </a:lnTo>
                    <a:lnTo>
                      <a:pt x="64" y="32"/>
                    </a:lnTo>
                    <a:lnTo>
                      <a:pt x="74" y="28"/>
                    </a:lnTo>
                    <a:lnTo>
                      <a:pt x="74" y="20"/>
                    </a:lnTo>
                    <a:lnTo>
                      <a:pt x="80" y="20"/>
                    </a:lnTo>
                    <a:lnTo>
                      <a:pt x="78"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27" name="Freeform 473"/>
              <p:cNvSpPr>
                <a:spLocks/>
              </p:cNvSpPr>
              <p:nvPr/>
            </p:nvSpPr>
            <p:spPr bwMode="ltGray">
              <a:xfrm>
                <a:off x="1367" y="1347"/>
                <a:ext cx="88" cy="82"/>
              </a:xfrm>
              <a:custGeom>
                <a:avLst/>
                <a:gdLst>
                  <a:gd name="T0" fmla="*/ 51 w 87"/>
                  <a:gd name="T1" fmla="*/ 0 h 73"/>
                  <a:gd name="T2" fmla="*/ 51 w 87"/>
                  <a:gd name="T3" fmla="*/ 17 h 73"/>
                  <a:gd name="T4" fmla="*/ 57 w 87"/>
                  <a:gd name="T5" fmla="*/ 25 h 73"/>
                  <a:gd name="T6" fmla="*/ 67 w 87"/>
                  <a:gd name="T7" fmla="*/ 43 h 73"/>
                  <a:gd name="T8" fmla="*/ 75 w 87"/>
                  <a:gd name="T9" fmla="*/ 57 h 73"/>
                  <a:gd name="T10" fmla="*/ 79 w 87"/>
                  <a:gd name="T11" fmla="*/ 79 h 73"/>
                  <a:gd name="T12" fmla="*/ 77 w 87"/>
                  <a:gd name="T13" fmla="*/ 101 h 73"/>
                  <a:gd name="T14" fmla="*/ 91 w 87"/>
                  <a:gd name="T15" fmla="*/ 101 h 73"/>
                  <a:gd name="T16" fmla="*/ 83 w 87"/>
                  <a:gd name="T17" fmla="*/ 129 h 73"/>
                  <a:gd name="T18" fmla="*/ 73 w 87"/>
                  <a:gd name="T19" fmla="*/ 120 h 73"/>
                  <a:gd name="T20" fmla="*/ 63 w 87"/>
                  <a:gd name="T21" fmla="*/ 120 h 73"/>
                  <a:gd name="T22" fmla="*/ 67 w 87"/>
                  <a:gd name="T23" fmla="*/ 106 h 73"/>
                  <a:gd name="T24" fmla="*/ 61 w 87"/>
                  <a:gd name="T25" fmla="*/ 106 h 73"/>
                  <a:gd name="T26" fmla="*/ 61 w 87"/>
                  <a:gd name="T27" fmla="*/ 99 h 73"/>
                  <a:gd name="T28" fmla="*/ 55 w 87"/>
                  <a:gd name="T29" fmla="*/ 92 h 73"/>
                  <a:gd name="T30" fmla="*/ 42 w 87"/>
                  <a:gd name="T31" fmla="*/ 117 h 73"/>
                  <a:gd name="T32" fmla="*/ 34 w 87"/>
                  <a:gd name="T33" fmla="*/ 112 h 73"/>
                  <a:gd name="T34" fmla="*/ 34 w 87"/>
                  <a:gd name="T35" fmla="*/ 117 h 73"/>
                  <a:gd name="T36" fmla="*/ 32 w 87"/>
                  <a:gd name="T37" fmla="*/ 126 h 73"/>
                  <a:gd name="T38" fmla="*/ 28 w 87"/>
                  <a:gd name="T39" fmla="*/ 129 h 73"/>
                  <a:gd name="T40" fmla="*/ 20 w 87"/>
                  <a:gd name="T41" fmla="*/ 117 h 73"/>
                  <a:gd name="T42" fmla="*/ 16 w 87"/>
                  <a:gd name="T43" fmla="*/ 106 h 73"/>
                  <a:gd name="T44" fmla="*/ 8 w 87"/>
                  <a:gd name="T45" fmla="*/ 106 h 73"/>
                  <a:gd name="T46" fmla="*/ 6 w 87"/>
                  <a:gd name="T47" fmla="*/ 112 h 73"/>
                  <a:gd name="T48" fmla="*/ 0 w 87"/>
                  <a:gd name="T49" fmla="*/ 112 h 73"/>
                  <a:gd name="T50" fmla="*/ 0 w 87"/>
                  <a:gd name="T51" fmla="*/ 101 h 73"/>
                  <a:gd name="T52" fmla="*/ 2 w 87"/>
                  <a:gd name="T53" fmla="*/ 99 h 73"/>
                  <a:gd name="T54" fmla="*/ 8 w 87"/>
                  <a:gd name="T55" fmla="*/ 90 h 73"/>
                  <a:gd name="T56" fmla="*/ 20 w 87"/>
                  <a:gd name="T57" fmla="*/ 72 h 73"/>
                  <a:gd name="T58" fmla="*/ 24 w 87"/>
                  <a:gd name="T59" fmla="*/ 57 h 73"/>
                  <a:gd name="T60" fmla="*/ 30 w 87"/>
                  <a:gd name="T61" fmla="*/ 28 h 73"/>
                  <a:gd name="T62" fmla="*/ 51 w 87"/>
                  <a:gd name="T63" fmla="*/ 0 h 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7"/>
                  <a:gd name="T97" fmla="*/ 0 h 73"/>
                  <a:gd name="T98" fmla="*/ 87 w 87"/>
                  <a:gd name="T99" fmla="*/ 73 h 7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7" h="73">
                    <a:moveTo>
                      <a:pt x="46" y="0"/>
                    </a:moveTo>
                    <a:lnTo>
                      <a:pt x="46" y="10"/>
                    </a:lnTo>
                    <a:lnTo>
                      <a:pt x="52" y="14"/>
                    </a:lnTo>
                    <a:lnTo>
                      <a:pt x="62" y="24"/>
                    </a:lnTo>
                    <a:lnTo>
                      <a:pt x="70" y="32"/>
                    </a:lnTo>
                    <a:lnTo>
                      <a:pt x="74" y="44"/>
                    </a:lnTo>
                    <a:lnTo>
                      <a:pt x="72" y="56"/>
                    </a:lnTo>
                    <a:lnTo>
                      <a:pt x="86" y="56"/>
                    </a:lnTo>
                    <a:lnTo>
                      <a:pt x="78" y="72"/>
                    </a:lnTo>
                    <a:lnTo>
                      <a:pt x="68" y="68"/>
                    </a:lnTo>
                    <a:lnTo>
                      <a:pt x="58" y="68"/>
                    </a:lnTo>
                    <a:lnTo>
                      <a:pt x="62" y="60"/>
                    </a:lnTo>
                    <a:lnTo>
                      <a:pt x="56" y="60"/>
                    </a:lnTo>
                    <a:lnTo>
                      <a:pt x="56" y="54"/>
                    </a:lnTo>
                    <a:lnTo>
                      <a:pt x="50" y="52"/>
                    </a:lnTo>
                    <a:lnTo>
                      <a:pt x="42" y="66"/>
                    </a:lnTo>
                    <a:lnTo>
                      <a:pt x="34" y="62"/>
                    </a:lnTo>
                    <a:lnTo>
                      <a:pt x="34" y="66"/>
                    </a:lnTo>
                    <a:lnTo>
                      <a:pt x="32" y="70"/>
                    </a:lnTo>
                    <a:lnTo>
                      <a:pt x="28" y="72"/>
                    </a:lnTo>
                    <a:lnTo>
                      <a:pt x="20" y="66"/>
                    </a:lnTo>
                    <a:lnTo>
                      <a:pt x="16" y="60"/>
                    </a:lnTo>
                    <a:lnTo>
                      <a:pt x="8" y="60"/>
                    </a:lnTo>
                    <a:lnTo>
                      <a:pt x="6" y="62"/>
                    </a:lnTo>
                    <a:lnTo>
                      <a:pt x="0" y="62"/>
                    </a:lnTo>
                    <a:lnTo>
                      <a:pt x="0" y="56"/>
                    </a:lnTo>
                    <a:lnTo>
                      <a:pt x="2" y="54"/>
                    </a:lnTo>
                    <a:lnTo>
                      <a:pt x="8" y="50"/>
                    </a:lnTo>
                    <a:lnTo>
                      <a:pt x="20" y="40"/>
                    </a:lnTo>
                    <a:lnTo>
                      <a:pt x="24" y="32"/>
                    </a:lnTo>
                    <a:lnTo>
                      <a:pt x="30" y="16"/>
                    </a:lnTo>
                    <a:lnTo>
                      <a:pt x="4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28" name="Freeform 474"/>
              <p:cNvSpPr>
                <a:spLocks/>
              </p:cNvSpPr>
              <p:nvPr/>
            </p:nvSpPr>
            <p:spPr bwMode="ltGray">
              <a:xfrm>
                <a:off x="1400" y="1441"/>
                <a:ext cx="24" cy="23"/>
              </a:xfrm>
              <a:custGeom>
                <a:avLst/>
                <a:gdLst>
                  <a:gd name="T0" fmla="*/ 19 w 25"/>
                  <a:gd name="T1" fmla="*/ 2 h 21"/>
                  <a:gd name="T2" fmla="*/ 10 w 25"/>
                  <a:gd name="T3" fmla="*/ 0 h 21"/>
                  <a:gd name="T4" fmla="*/ 4 w 25"/>
                  <a:gd name="T5" fmla="*/ 11 h 21"/>
                  <a:gd name="T6" fmla="*/ 0 w 25"/>
                  <a:gd name="T7" fmla="*/ 22 h 21"/>
                  <a:gd name="T8" fmla="*/ 4 w 25"/>
                  <a:gd name="T9" fmla="*/ 31 h 21"/>
                  <a:gd name="T10" fmla="*/ 12 w 25"/>
                  <a:gd name="T11" fmla="*/ 28 h 21"/>
                  <a:gd name="T12" fmla="*/ 19 w 25"/>
                  <a:gd name="T13" fmla="*/ 2 h 21"/>
                  <a:gd name="T14" fmla="*/ 0 60000 65536"/>
                  <a:gd name="T15" fmla="*/ 0 60000 65536"/>
                  <a:gd name="T16" fmla="*/ 0 60000 65536"/>
                  <a:gd name="T17" fmla="*/ 0 60000 65536"/>
                  <a:gd name="T18" fmla="*/ 0 60000 65536"/>
                  <a:gd name="T19" fmla="*/ 0 60000 65536"/>
                  <a:gd name="T20" fmla="*/ 0 60000 65536"/>
                  <a:gd name="T21" fmla="*/ 0 w 25"/>
                  <a:gd name="T22" fmla="*/ 0 h 21"/>
                  <a:gd name="T23" fmla="*/ 25 w 25"/>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1">
                    <a:moveTo>
                      <a:pt x="24" y="2"/>
                    </a:moveTo>
                    <a:lnTo>
                      <a:pt x="10" y="0"/>
                    </a:lnTo>
                    <a:lnTo>
                      <a:pt x="4" y="6"/>
                    </a:lnTo>
                    <a:lnTo>
                      <a:pt x="0" y="14"/>
                    </a:lnTo>
                    <a:lnTo>
                      <a:pt x="4" y="20"/>
                    </a:lnTo>
                    <a:lnTo>
                      <a:pt x="14" y="18"/>
                    </a:lnTo>
                    <a:lnTo>
                      <a:pt x="24"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29" name="Freeform 475"/>
              <p:cNvSpPr>
                <a:spLocks/>
              </p:cNvSpPr>
              <p:nvPr/>
            </p:nvSpPr>
            <p:spPr bwMode="ltGray">
              <a:xfrm>
                <a:off x="1338" y="1101"/>
                <a:ext cx="61" cy="100"/>
              </a:xfrm>
              <a:custGeom>
                <a:avLst/>
                <a:gdLst>
                  <a:gd name="T0" fmla="*/ 30 w 61"/>
                  <a:gd name="T1" fmla="*/ 157 h 89"/>
                  <a:gd name="T2" fmla="*/ 50 w 61"/>
                  <a:gd name="T3" fmla="*/ 131 h 89"/>
                  <a:gd name="T4" fmla="*/ 50 w 61"/>
                  <a:gd name="T5" fmla="*/ 115 h 89"/>
                  <a:gd name="T6" fmla="*/ 56 w 61"/>
                  <a:gd name="T7" fmla="*/ 117 h 89"/>
                  <a:gd name="T8" fmla="*/ 50 w 61"/>
                  <a:gd name="T9" fmla="*/ 75 h 89"/>
                  <a:gd name="T10" fmla="*/ 60 w 61"/>
                  <a:gd name="T11" fmla="*/ 64 h 89"/>
                  <a:gd name="T12" fmla="*/ 58 w 61"/>
                  <a:gd name="T13" fmla="*/ 17 h 89"/>
                  <a:gd name="T14" fmla="*/ 52 w 61"/>
                  <a:gd name="T15" fmla="*/ 0 h 89"/>
                  <a:gd name="T16" fmla="*/ 30 w 61"/>
                  <a:gd name="T17" fmla="*/ 11 h 89"/>
                  <a:gd name="T18" fmla="*/ 36 w 61"/>
                  <a:gd name="T19" fmla="*/ 13 h 89"/>
                  <a:gd name="T20" fmla="*/ 30 w 61"/>
                  <a:gd name="T21" fmla="*/ 39 h 89"/>
                  <a:gd name="T22" fmla="*/ 26 w 61"/>
                  <a:gd name="T23" fmla="*/ 25 h 89"/>
                  <a:gd name="T24" fmla="*/ 22 w 61"/>
                  <a:gd name="T25" fmla="*/ 28 h 89"/>
                  <a:gd name="T26" fmla="*/ 14 w 61"/>
                  <a:gd name="T27" fmla="*/ 47 h 89"/>
                  <a:gd name="T28" fmla="*/ 10 w 61"/>
                  <a:gd name="T29" fmla="*/ 69 h 89"/>
                  <a:gd name="T30" fmla="*/ 12 w 61"/>
                  <a:gd name="T31" fmla="*/ 75 h 89"/>
                  <a:gd name="T32" fmla="*/ 2 w 61"/>
                  <a:gd name="T33" fmla="*/ 92 h 89"/>
                  <a:gd name="T34" fmla="*/ 0 w 61"/>
                  <a:gd name="T35" fmla="*/ 121 h 89"/>
                  <a:gd name="T36" fmla="*/ 12 w 61"/>
                  <a:gd name="T37" fmla="*/ 146 h 89"/>
                  <a:gd name="T38" fmla="*/ 30 w 61"/>
                  <a:gd name="T39" fmla="*/ 157 h 8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1"/>
                  <a:gd name="T61" fmla="*/ 0 h 89"/>
                  <a:gd name="T62" fmla="*/ 61 w 61"/>
                  <a:gd name="T63" fmla="*/ 89 h 8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1" h="89">
                    <a:moveTo>
                      <a:pt x="30" y="88"/>
                    </a:moveTo>
                    <a:lnTo>
                      <a:pt x="50" y="74"/>
                    </a:lnTo>
                    <a:lnTo>
                      <a:pt x="50" y="64"/>
                    </a:lnTo>
                    <a:lnTo>
                      <a:pt x="56" y="66"/>
                    </a:lnTo>
                    <a:lnTo>
                      <a:pt x="50" y="42"/>
                    </a:lnTo>
                    <a:lnTo>
                      <a:pt x="60" y="36"/>
                    </a:lnTo>
                    <a:lnTo>
                      <a:pt x="58" y="10"/>
                    </a:lnTo>
                    <a:lnTo>
                      <a:pt x="52" y="0"/>
                    </a:lnTo>
                    <a:lnTo>
                      <a:pt x="30" y="6"/>
                    </a:lnTo>
                    <a:lnTo>
                      <a:pt x="36" y="8"/>
                    </a:lnTo>
                    <a:lnTo>
                      <a:pt x="30" y="22"/>
                    </a:lnTo>
                    <a:lnTo>
                      <a:pt x="26" y="14"/>
                    </a:lnTo>
                    <a:lnTo>
                      <a:pt x="22" y="16"/>
                    </a:lnTo>
                    <a:lnTo>
                      <a:pt x="14" y="26"/>
                    </a:lnTo>
                    <a:lnTo>
                      <a:pt x="10" y="38"/>
                    </a:lnTo>
                    <a:lnTo>
                      <a:pt x="12" y="42"/>
                    </a:lnTo>
                    <a:lnTo>
                      <a:pt x="2" y="52"/>
                    </a:lnTo>
                    <a:lnTo>
                      <a:pt x="0" y="68"/>
                    </a:lnTo>
                    <a:lnTo>
                      <a:pt x="12" y="82"/>
                    </a:lnTo>
                    <a:lnTo>
                      <a:pt x="30" y="8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30" name="Freeform 476"/>
              <p:cNvSpPr>
                <a:spLocks/>
              </p:cNvSpPr>
              <p:nvPr/>
            </p:nvSpPr>
            <p:spPr bwMode="ltGray">
              <a:xfrm>
                <a:off x="1285" y="1168"/>
                <a:ext cx="47" cy="62"/>
              </a:xfrm>
              <a:custGeom>
                <a:avLst/>
                <a:gdLst>
                  <a:gd name="T0" fmla="*/ 34 w 47"/>
                  <a:gd name="T1" fmla="*/ 99 h 55"/>
                  <a:gd name="T2" fmla="*/ 44 w 47"/>
                  <a:gd name="T3" fmla="*/ 72 h 55"/>
                  <a:gd name="T4" fmla="*/ 46 w 47"/>
                  <a:gd name="T5" fmla="*/ 47 h 55"/>
                  <a:gd name="T6" fmla="*/ 38 w 47"/>
                  <a:gd name="T7" fmla="*/ 26 h 55"/>
                  <a:gd name="T8" fmla="*/ 36 w 47"/>
                  <a:gd name="T9" fmla="*/ 0 h 55"/>
                  <a:gd name="T10" fmla="*/ 26 w 47"/>
                  <a:gd name="T11" fmla="*/ 11 h 55"/>
                  <a:gd name="T12" fmla="*/ 26 w 47"/>
                  <a:gd name="T13" fmla="*/ 33 h 55"/>
                  <a:gd name="T14" fmla="*/ 10 w 47"/>
                  <a:gd name="T15" fmla="*/ 52 h 55"/>
                  <a:gd name="T16" fmla="*/ 0 w 47"/>
                  <a:gd name="T17" fmla="*/ 52 h 55"/>
                  <a:gd name="T18" fmla="*/ 2 w 47"/>
                  <a:gd name="T19" fmla="*/ 61 h 55"/>
                  <a:gd name="T20" fmla="*/ 16 w 47"/>
                  <a:gd name="T21" fmla="*/ 88 h 55"/>
                  <a:gd name="T22" fmla="*/ 34 w 47"/>
                  <a:gd name="T23" fmla="*/ 99 h 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
                  <a:gd name="T37" fmla="*/ 0 h 55"/>
                  <a:gd name="T38" fmla="*/ 47 w 47"/>
                  <a:gd name="T39" fmla="*/ 55 h 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 h="55">
                    <a:moveTo>
                      <a:pt x="34" y="54"/>
                    </a:moveTo>
                    <a:lnTo>
                      <a:pt x="44" y="40"/>
                    </a:lnTo>
                    <a:lnTo>
                      <a:pt x="46" y="26"/>
                    </a:lnTo>
                    <a:lnTo>
                      <a:pt x="38" y="14"/>
                    </a:lnTo>
                    <a:lnTo>
                      <a:pt x="36" y="0"/>
                    </a:lnTo>
                    <a:lnTo>
                      <a:pt x="26" y="6"/>
                    </a:lnTo>
                    <a:lnTo>
                      <a:pt x="26" y="18"/>
                    </a:lnTo>
                    <a:lnTo>
                      <a:pt x="10" y="28"/>
                    </a:lnTo>
                    <a:lnTo>
                      <a:pt x="0" y="28"/>
                    </a:lnTo>
                    <a:lnTo>
                      <a:pt x="2" y="34"/>
                    </a:lnTo>
                    <a:lnTo>
                      <a:pt x="16" y="48"/>
                    </a:lnTo>
                    <a:lnTo>
                      <a:pt x="34" y="5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31" name="Freeform 477"/>
              <p:cNvSpPr>
                <a:spLocks/>
              </p:cNvSpPr>
              <p:nvPr/>
            </p:nvSpPr>
            <p:spPr bwMode="ltGray">
              <a:xfrm>
                <a:off x="1090" y="974"/>
                <a:ext cx="194" cy="222"/>
              </a:xfrm>
              <a:custGeom>
                <a:avLst/>
                <a:gdLst>
                  <a:gd name="T0" fmla="*/ 173 w 195"/>
                  <a:gd name="T1" fmla="*/ 170 h 199"/>
                  <a:gd name="T2" fmla="*/ 189 w 195"/>
                  <a:gd name="T3" fmla="*/ 86 h 199"/>
                  <a:gd name="T4" fmla="*/ 167 w 195"/>
                  <a:gd name="T5" fmla="*/ 35 h 199"/>
                  <a:gd name="T6" fmla="*/ 159 w 195"/>
                  <a:gd name="T7" fmla="*/ 62 h 199"/>
                  <a:gd name="T8" fmla="*/ 149 w 195"/>
                  <a:gd name="T9" fmla="*/ 148 h 199"/>
                  <a:gd name="T10" fmla="*/ 135 w 195"/>
                  <a:gd name="T11" fmla="*/ 152 h 199"/>
                  <a:gd name="T12" fmla="*/ 143 w 195"/>
                  <a:gd name="T13" fmla="*/ 84 h 199"/>
                  <a:gd name="T14" fmla="*/ 129 w 195"/>
                  <a:gd name="T15" fmla="*/ 94 h 199"/>
                  <a:gd name="T16" fmla="*/ 113 w 195"/>
                  <a:gd name="T17" fmla="*/ 79 h 199"/>
                  <a:gd name="T18" fmla="*/ 117 w 195"/>
                  <a:gd name="T19" fmla="*/ 58 h 199"/>
                  <a:gd name="T20" fmla="*/ 107 w 195"/>
                  <a:gd name="T21" fmla="*/ 28 h 199"/>
                  <a:gd name="T22" fmla="*/ 96 w 195"/>
                  <a:gd name="T23" fmla="*/ 56 h 199"/>
                  <a:gd name="T24" fmla="*/ 97 w 195"/>
                  <a:gd name="T25" fmla="*/ 21 h 199"/>
                  <a:gd name="T26" fmla="*/ 88 w 195"/>
                  <a:gd name="T27" fmla="*/ 4 h 199"/>
                  <a:gd name="T28" fmla="*/ 38 w 195"/>
                  <a:gd name="T29" fmla="*/ 41 h 199"/>
                  <a:gd name="T30" fmla="*/ 10 w 195"/>
                  <a:gd name="T31" fmla="*/ 79 h 199"/>
                  <a:gd name="T32" fmla="*/ 24 w 195"/>
                  <a:gd name="T33" fmla="*/ 109 h 199"/>
                  <a:gd name="T34" fmla="*/ 16 w 195"/>
                  <a:gd name="T35" fmla="*/ 123 h 199"/>
                  <a:gd name="T36" fmla="*/ 8 w 195"/>
                  <a:gd name="T37" fmla="*/ 148 h 199"/>
                  <a:gd name="T38" fmla="*/ 12 w 195"/>
                  <a:gd name="T39" fmla="*/ 165 h 199"/>
                  <a:gd name="T40" fmla="*/ 60 w 195"/>
                  <a:gd name="T41" fmla="*/ 183 h 199"/>
                  <a:gd name="T42" fmla="*/ 74 w 195"/>
                  <a:gd name="T43" fmla="*/ 222 h 199"/>
                  <a:gd name="T44" fmla="*/ 36 w 195"/>
                  <a:gd name="T45" fmla="*/ 191 h 199"/>
                  <a:gd name="T46" fmla="*/ 2 w 195"/>
                  <a:gd name="T47" fmla="*/ 212 h 199"/>
                  <a:gd name="T48" fmla="*/ 2 w 195"/>
                  <a:gd name="T49" fmla="*/ 241 h 199"/>
                  <a:gd name="T50" fmla="*/ 18 w 195"/>
                  <a:gd name="T51" fmla="*/ 258 h 199"/>
                  <a:gd name="T52" fmla="*/ 28 w 195"/>
                  <a:gd name="T53" fmla="*/ 269 h 199"/>
                  <a:gd name="T54" fmla="*/ 20 w 195"/>
                  <a:gd name="T55" fmla="*/ 290 h 199"/>
                  <a:gd name="T56" fmla="*/ 22 w 195"/>
                  <a:gd name="T57" fmla="*/ 321 h 199"/>
                  <a:gd name="T58" fmla="*/ 56 w 195"/>
                  <a:gd name="T59" fmla="*/ 332 h 199"/>
                  <a:gd name="T60" fmla="*/ 96 w 195"/>
                  <a:gd name="T61" fmla="*/ 311 h 199"/>
                  <a:gd name="T62" fmla="*/ 111 w 195"/>
                  <a:gd name="T63" fmla="*/ 309 h 199"/>
                  <a:gd name="T64" fmla="*/ 121 w 195"/>
                  <a:gd name="T65" fmla="*/ 332 h 199"/>
                  <a:gd name="T66" fmla="*/ 135 w 195"/>
                  <a:gd name="T67" fmla="*/ 344 h 199"/>
                  <a:gd name="T68" fmla="*/ 161 w 195"/>
                  <a:gd name="T69" fmla="*/ 332 h 199"/>
                  <a:gd name="T70" fmla="*/ 165 w 195"/>
                  <a:gd name="T71" fmla="*/ 309 h 199"/>
                  <a:gd name="T72" fmla="*/ 153 w 195"/>
                  <a:gd name="T73" fmla="*/ 295 h 199"/>
                  <a:gd name="T74" fmla="*/ 175 w 195"/>
                  <a:gd name="T75" fmla="*/ 303 h 199"/>
                  <a:gd name="T76" fmla="*/ 189 w 195"/>
                  <a:gd name="T77" fmla="*/ 295 h 199"/>
                  <a:gd name="T78" fmla="*/ 179 w 195"/>
                  <a:gd name="T79" fmla="*/ 258 h 199"/>
                  <a:gd name="T80" fmla="*/ 169 w 195"/>
                  <a:gd name="T81" fmla="*/ 228 h 199"/>
                  <a:gd name="T82" fmla="*/ 175 w 195"/>
                  <a:gd name="T83" fmla="*/ 180 h 1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5"/>
                  <a:gd name="T127" fmla="*/ 0 h 199"/>
                  <a:gd name="T128" fmla="*/ 195 w 195"/>
                  <a:gd name="T129" fmla="*/ 199 h 19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5" h="199">
                    <a:moveTo>
                      <a:pt x="180" y="104"/>
                    </a:moveTo>
                    <a:lnTo>
                      <a:pt x="178" y="98"/>
                    </a:lnTo>
                    <a:lnTo>
                      <a:pt x="178" y="86"/>
                    </a:lnTo>
                    <a:lnTo>
                      <a:pt x="194" y="50"/>
                    </a:lnTo>
                    <a:lnTo>
                      <a:pt x="188" y="30"/>
                    </a:lnTo>
                    <a:lnTo>
                      <a:pt x="172" y="20"/>
                    </a:lnTo>
                    <a:lnTo>
                      <a:pt x="168" y="28"/>
                    </a:lnTo>
                    <a:lnTo>
                      <a:pt x="164" y="36"/>
                    </a:lnTo>
                    <a:lnTo>
                      <a:pt x="160" y="50"/>
                    </a:lnTo>
                    <a:lnTo>
                      <a:pt x="154" y="86"/>
                    </a:lnTo>
                    <a:lnTo>
                      <a:pt x="144" y="94"/>
                    </a:lnTo>
                    <a:lnTo>
                      <a:pt x="140" y="88"/>
                    </a:lnTo>
                    <a:lnTo>
                      <a:pt x="140" y="74"/>
                    </a:lnTo>
                    <a:lnTo>
                      <a:pt x="148" y="48"/>
                    </a:lnTo>
                    <a:lnTo>
                      <a:pt x="144" y="30"/>
                    </a:lnTo>
                    <a:lnTo>
                      <a:pt x="134" y="54"/>
                    </a:lnTo>
                    <a:lnTo>
                      <a:pt x="112" y="48"/>
                    </a:lnTo>
                    <a:lnTo>
                      <a:pt x="118" y="46"/>
                    </a:lnTo>
                    <a:lnTo>
                      <a:pt x="122" y="42"/>
                    </a:lnTo>
                    <a:lnTo>
                      <a:pt x="122" y="34"/>
                    </a:lnTo>
                    <a:lnTo>
                      <a:pt x="116" y="20"/>
                    </a:lnTo>
                    <a:lnTo>
                      <a:pt x="112" y="16"/>
                    </a:lnTo>
                    <a:lnTo>
                      <a:pt x="108" y="18"/>
                    </a:lnTo>
                    <a:lnTo>
                      <a:pt x="96" y="32"/>
                    </a:lnTo>
                    <a:lnTo>
                      <a:pt x="90" y="28"/>
                    </a:lnTo>
                    <a:lnTo>
                      <a:pt x="100" y="12"/>
                    </a:lnTo>
                    <a:lnTo>
                      <a:pt x="104" y="0"/>
                    </a:lnTo>
                    <a:lnTo>
                      <a:pt x="88" y="4"/>
                    </a:lnTo>
                    <a:lnTo>
                      <a:pt x="64" y="12"/>
                    </a:lnTo>
                    <a:lnTo>
                      <a:pt x="38" y="24"/>
                    </a:lnTo>
                    <a:lnTo>
                      <a:pt x="34" y="34"/>
                    </a:lnTo>
                    <a:lnTo>
                      <a:pt x="10" y="46"/>
                    </a:lnTo>
                    <a:lnTo>
                      <a:pt x="18" y="56"/>
                    </a:lnTo>
                    <a:lnTo>
                      <a:pt x="24" y="64"/>
                    </a:lnTo>
                    <a:lnTo>
                      <a:pt x="44" y="66"/>
                    </a:lnTo>
                    <a:lnTo>
                      <a:pt x="16" y="72"/>
                    </a:lnTo>
                    <a:lnTo>
                      <a:pt x="10" y="76"/>
                    </a:lnTo>
                    <a:lnTo>
                      <a:pt x="8" y="86"/>
                    </a:lnTo>
                    <a:lnTo>
                      <a:pt x="8" y="92"/>
                    </a:lnTo>
                    <a:lnTo>
                      <a:pt x="12" y="96"/>
                    </a:lnTo>
                    <a:lnTo>
                      <a:pt x="46" y="102"/>
                    </a:lnTo>
                    <a:lnTo>
                      <a:pt x="60" y="106"/>
                    </a:lnTo>
                    <a:lnTo>
                      <a:pt x="68" y="112"/>
                    </a:lnTo>
                    <a:lnTo>
                      <a:pt x="74" y="128"/>
                    </a:lnTo>
                    <a:lnTo>
                      <a:pt x="50" y="120"/>
                    </a:lnTo>
                    <a:lnTo>
                      <a:pt x="36" y="110"/>
                    </a:lnTo>
                    <a:lnTo>
                      <a:pt x="8" y="112"/>
                    </a:lnTo>
                    <a:lnTo>
                      <a:pt x="2" y="122"/>
                    </a:lnTo>
                    <a:lnTo>
                      <a:pt x="0" y="130"/>
                    </a:lnTo>
                    <a:lnTo>
                      <a:pt x="2" y="140"/>
                    </a:lnTo>
                    <a:lnTo>
                      <a:pt x="10" y="148"/>
                    </a:lnTo>
                    <a:lnTo>
                      <a:pt x="18" y="150"/>
                    </a:lnTo>
                    <a:lnTo>
                      <a:pt x="28" y="154"/>
                    </a:lnTo>
                    <a:lnTo>
                      <a:pt x="28" y="156"/>
                    </a:lnTo>
                    <a:lnTo>
                      <a:pt x="26" y="158"/>
                    </a:lnTo>
                    <a:lnTo>
                      <a:pt x="20" y="168"/>
                    </a:lnTo>
                    <a:lnTo>
                      <a:pt x="20" y="182"/>
                    </a:lnTo>
                    <a:lnTo>
                      <a:pt x="22" y="186"/>
                    </a:lnTo>
                    <a:lnTo>
                      <a:pt x="42" y="186"/>
                    </a:lnTo>
                    <a:lnTo>
                      <a:pt x="56" y="192"/>
                    </a:lnTo>
                    <a:lnTo>
                      <a:pt x="84" y="180"/>
                    </a:lnTo>
                    <a:lnTo>
                      <a:pt x="96" y="180"/>
                    </a:lnTo>
                    <a:lnTo>
                      <a:pt x="116" y="170"/>
                    </a:lnTo>
                    <a:lnTo>
                      <a:pt x="116" y="178"/>
                    </a:lnTo>
                    <a:lnTo>
                      <a:pt x="128" y="182"/>
                    </a:lnTo>
                    <a:lnTo>
                      <a:pt x="126" y="192"/>
                    </a:lnTo>
                    <a:lnTo>
                      <a:pt x="134" y="196"/>
                    </a:lnTo>
                    <a:lnTo>
                      <a:pt x="140" y="198"/>
                    </a:lnTo>
                    <a:lnTo>
                      <a:pt x="150" y="198"/>
                    </a:lnTo>
                    <a:lnTo>
                      <a:pt x="166" y="192"/>
                    </a:lnTo>
                    <a:lnTo>
                      <a:pt x="170" y="190"/>
                    </a:lnTo>
                    <a:lnTo>
                      <a:pt x="170" y="178"/>
                    </a:lnTo>
                    <a:lnTo>
                      <a:pt x="154" y="178"/>
                    </a:lnTo>
                    <a:lnTo>
                      <a:pt x="158" y="170"/>
                    </a:lnTo>
                    <a:lnTo>
                      <a:pt x="174" y="166"/>
                    </a:lnTo>
                    <a:lnTo>
                      <a:pt x="180" y="176"/>
                    </a:lnTo>
                    <a:lnTo>
                      <a:pt x="190" y="176"/>
                    </a:lnTo>
                    <a:lnTo>
                      <a:pt x="194" y="170"/>
                    </a:lnTo>
                    <a:lnTo>
                      <a:pt x="194" y="160"/>
                    </a:lnTo>
                    <a:lnTo>
                      <a:pt x="184" y="150"/>
                    </a:lnTo>
                    <a:lnTo>
                      <a:pt x="182" y="146"/>
                    </a:lnTo>
                    <a:lnTo>
                      <a:pt x="174" y="132"/>
                    </a:lnTo>
                    <a:lnTo>
                      <a:pt x="174" y="110"/>
                    </a:lnTo>
                    <a:lnTo>
                      <a:pt x="180" y="10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32" name="Freeform 478"/>
              <p:cNvSpPr>
                <a:spLocks/>
              </p:cNvSpPr>
              <p:nvPr/>
            </p:nvSpPr>
            <p:spPr bwMode="ltGray">
              <a:xfrm>
                <a:off x="1535" y="609"/>
                <a:ext cx="400" cy="354"/>
              </a:xfrm>
              <a:custGeom>
                <a:avLst/>
                <a:gdLst>
                  <a:gd name="T0" fmla="*/ 135 w 403"/>
                  <a:gd name="T1" fmla="*/ 56 h 317"/>
                  <a:gd name="T2" fmla="*/ 153 w 403"/>
                  <a:gd name="T3" fmla="*/ 45 h 317"/>
                  <a:gd name="T4" fmla="*/ 171 w 403"/>
                  <a:gd name="T5" fmla="*/ 70 h 317"/>
                  <a:gd name="T6" fmla="*/ 175 w 403"/>
                  <a:gd name="T7" fmla="*/ 25 h 317"/>
                  <a:gd name="T8" fmla="*/ 200 w 403"/>
                  <a:gd name="T9" fmla="*/ 49 h 317"/>
                  <a:gd name="T10" fmla="*/ 210 w 403"/>
                  <a:gd name="T11" fmla="*/ 11 h 317"/>
                  <a:gd name="T12" fmla="*/ 228 w 403"/>
                  <a:gd name="T13" fmla="*/ 13 h 317"/>
                  <a:gd name="T14" fmla="*/ 262 w 403"/>
                  <a:gd name="T15" fmla="*/ 11 h 317"/>
                  <a:gd name="T16" fmla="*/ 282 w 403"/>
                  <a:gd name="T17" fmla="*/ 0 h 317"/>
                  <a:gd name="T18" fmla="*/ 298 w 403"/>
                  <a:gd name="T19" fmla="*/ 28 h 317"/>
                  <a:gd name="T20" fmla="*/ 335 w 403"/>
                  <a:gd name="T21" fmla="*/ 31 h 317"/>
                  <a:gd name="T22" fmla="*/ 361 w 403"/>
                  <a:gd name="T23" fmla="*/ 70 h 317"/>
                  <a:gd name="T24" fmla="*/ 377 w 403"/>
                  <a:gd name="T25" fmla="*/ 118 h 317"/>
                  <a:gd name="T26" fmla="*/ 387 w 403"/>
                  <a:gd name="T27" fmla="*/ 149 h 317"/>
                  <a:gd name="T28" fmla="*/ 312 w 403"/>
                  <a:gd name="T29" fmla="*/ 210 h 317"/>
                  <a:gd name="T30" fmla="*/ 304 w 403"/>
                  <a:gd name="T31" fmla="*/ 239 h 317"/>
                  <a:gd name="T32" fmla="*/ 240 w 403"/>
                  <a:gd name="T33" fmla="*/ 312 h 317"/>
                  <a:gd name="T34" fmla="*/ 214 w 403"/>
                  <a:gd name="T35" fmla="*/ 331 h 317"/>
                  <a:gd name="T36" fmla="*/ 204 w 403"/>
                  <a:gd name="T37" fmla="*/ 346 h 317"/>
                  <a:gd name="T38" fmla="*/ 187 w 403"/>
                  <a:gd name="T39" fmla="*/ 383 h 317"/>
                  <a:gd name="T40" fmla="*/ 151 w 403"/>
                  <a:gd name="T41" fmla="*/ 438 h 317"/>
                  <a:gd name="T42" fmla="*/ 133 w 403"/>
                  <a:gd name="T43" fmla="*/ 462 h 317"/>
                  <a:gd name="T44" fmla="*/ 97 w 403"/>
                  <a:gd name="T45" fmla="*/ 462 h 317"/>
                  <a:gd name="T46" fmla="*/ 95 w 403"/>
                  <a:gd name="T47" fmla="*/ 472 h 317"/>
                  <a:gd name="T48" fmla="*/ 115 w 403"/>
                  <a:gd name="T49" fmla="*/ 510 h 317"/>
                  <a:gd name="T50" fmla="*/ 105 w 403"/>
                  <a:gd name="T51" fmla="*/ 542 h 317"/>
                  <a:gd name="T52" fmla="*/ 67 w 403"/>
                  <a:gd name="T53" fmla="*/ 527 h 317"/>
                  <a:gd name="T54" fmla="*/ 38 w 403"/>
                  <a:gd name="T55" fmla="*/ 522 h 317"/>
                  <a:gd name="T56" fmla="*/ 20 w 403"/>
                  <a:gd name="T57" fmla="*/ 515 h 317"/>
                  <a:gd name="T58" fmla="*/ 4 w 403"/>
                  <a:gd name="T59" fmla="*/ 469 h 317"/>
                  <a:gd name="T60" fmla="*/ 38 w 403"/>
                  <a:gd name="T61" fmla="*/ 451 h 317"/>
                  <a:gd name="T62" fmla="*/ 40 w 403"/>
                  <a:gd name="T63" fmla="*/ 405 h 317"/>
                  <a:gd name="T64" fmla="*/ 58 w 403"/>
                  <a:gd name="T65" fmla="*/ 403 h 317"/>
                  <a:gd name="T66" fmla="*/ 67 w 403"/>
                  <a:gd name="T67" fmla="*/ 428 h 317"/>
                  <a:gd name="T68" fmla="*/ 67 w 403"/>
                  <a:gd name="T69" fmla="*/ 392 h 317"/>
                  <a:gd name="T70" fmla="*/ 67 w 403"/>
                  <a:gd name="T71" fmla="*/ 355 h 317"/>
                  <a:gd name="T72" fmla="*/ 109 w 403"/>
                  <a:gd name="T73" fmla="*/ 357 h 317"/>
                  <a:gd name="T74" fmla="*/ 103 w 403"/>
                  <a:gd name="T75" fmla="*/ 309 h 317"/>
                  <a:gd name="T76" fmla="*/ 103 w 403"/>
                  <a:gd name="T77" fmla="*/ 250 h 317"/>
                  <a:gd name="T78" fmla="*/ 121 w 403"/>
                  <a:gd name="T79" fmla="*/ 202 h 317"/>
                  <a:gd name="T80" fmla="*/ 137 w 403"/>
                  <a:gd name="T81" fmla="*/ 226 h 317"/>
                  <a:gd name="T82" fmla="*/ 143 w 403"/>
                  <a:gd name="T83" fmla="*/ 270 h 317"/>
                  <a:gd name="T84" fmla="*/ 145 w 403"/>
                  <a:gd name="T85" fmla="*/ 226 h 317"/>
                  <a:gd name="T86" fmla="*/ 206 w 403"/>
                  <a:gd name="T87" fmla="*/ 191 h 317"/>
                  <a:gd name="T88" fmla="*/ 157 w 403"/>
                  <a:gd name="T89" fmla="*/ 210 h 317"/>
                  <a:gd name="T90" fmla="*/ 151 w 403"/>
                  <a:gd name="T91" fmla="*/ 202 h 317"/>
                  <a:gd name="T92" fmla="*/ 125 w 403"/>
                  <a:gd name="T93" fmla="*/ 189 h 317"/>
                  <a:gd name="T94" fmla="*/ 109 w 403"/>
                  <a:gd name="T95" fmla="*/ 163 h 317"/>
                  <a:gd name="T96" fmla="*/ 119 w 403"/>
                  <a:gd name="T97" fmla="*/ 92 h 3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3"/>
                  <a:gd name="T148" fmla="*/ 0 h 317"/>
                  <a:gd name="T149" fmla="*/ 403 w 403"/>
                  <a:gd name="T150" fmla="*/ 317 h 3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3" h="317">
                    <a:moveTo>
                      <a:pt x="112" y="40"/>
                    </a:moveTo>
                    <a:lnTo>
                      <a:pt x="124" y="34"/>
                    </a:lnTo>
                    <a:lnTo>
                      <a:pt x="140" y="32"/>
                    </a:lnTo>
                    <a:lnTo>
                      <a:pt x="142" y="40"/>
                    </a:lnTo>
                    <a:lnTo>
                      <a:pt x="146" y="30"/>
                    </a:lnTo>
                    <a:lnTo>
                      <a:pt x="158" y="26"/>
                    </a:lnTo>
                    <a:lnTo>
                      <a:pt x="164" y="32"/>
                    </a:lnTo>
                    <a:lnTo>
                      <a:pt x="170" y="40"/>
                    </a:lnTo>
                    <a:lnTo>
                      <a:pt x="176" y="40"/>
                    </a:lnTo>
                    <a:lnTo>
                      <a:pt x="172" y="22"/>
                    </a:lnTo>
                    <a:lnTo>
                      <a:pt x="180" y="22"/>
                    </a:lnTo>
                    <a:lnTo>
                      <a:pt x="180" y="14"/>
                    </a:lnTo>
                    <a:lnTo>
                      <a:pt x="196" y="14"/>
                    </a:lnTo>
                    <a:lnTo>
                      <a:pt x="198" y="32"/>
                    </a:lnTo>
                    <a:lnTo>
                      <a:pt x="210" y="28"/>
                    </a:lnTo>
                    <a:lnTo>
                      <a:pt x="214" y="22"/>
                    </a:lnTo>
                    <a:lnTo>
                      <a:pt x="218" y="10"/>
                    </a:lnTo>
                    <a:lnTo>
                      <a:pt x="220" y="6"/>
                    </a:lnTo>
                    <a:lnTo>
                      <a:pt x="226" y="10"/>
                    </a:lnTo>
                    <a:lnTo>
                      <a:pt x="234" y="4"/>
                    </a:lnTo>
                    <a:lnTo>
                      <a:pt x="238" y="8"/>
                    </a:lnTo>
                    <a:lnTo>
                      <a:pt x="244" y="2"/>
                    </a:lnTo>
                    <a:lnTo>
                      <a:pt x="260" y="0"/>
                    </a:lnTo>
                    <a:lnTo>
                      <a:pt x="272" y="6"/>
                    </a:lnTo>
                    <a:lnTo>
                      <a:pt x="272" y="18"/>
                    </a:lnTo>
                    <a:lnTo>
                      <a:pt x="278" y="0"/>
                    </a:lnTo>
                    <a:lnTo>
                      <a:pt x="292" y="0"/>
                    </a:lnTo>
                    <a:lnTo>
                      <a:pt x="304" y="2"/>
                    </a:lnTo>
                    <a:lnTo>
                      <a:pt x="308" y="6"/>
                    </a:lnTo>
                    <a:lnTo>
                      <a:pt x="308" y="16"/>
                    </a:lnTo>
                    <a:lnTo>
                      <a:pt x="318" y="6"/>
                    </a:lnTo>
                    <a:lnTo>
                      <a:pt x="326" y="8"/>
                    </a:lnTo>
                    <a:lnTo>
                      <a:pt x="350" y="18"/>
                    </a:lnTo>
                    <a:lnTo>
                      <a:pt x="376" y="32"/>
                    </a:lnTo>
                    <a:lnTo>
                      <a:pt x="366" y="44"/>
                    </a:lnTo>
                    <a:lnTo>
                      <a:pt x="376" y="40"/>
                    </a:lnTo>
                    <a:lnTo>
                      <a:pt x="396" y="46"/>
                    </a:lnTo>
                    <a:lnTo>
                      <a:pt x="396" y="54"/>
                    </a:lnTo>
                    <a:lnTo>
                      <a:pt x="392" y="68"/>
                    </a:lnTo>
                    <a:lnTo>
                      <a:pt x="400" y="66"/>
                    </a:lnTo>
                    <a:lnTo>
                      <a:pt x="402" y="76"/>
                    </a:lnTo>
                    <a:lnTo>
                      <a:pt x="402" y="86"/>
                    </a:lnTo>
                    <a:lnTo>
                      <a:pt x="394" y="92"/>
                    </a:lnTo>
                    <a:lnTo>
                      <a:pt x="350" y="106"/>
                    </a:lnTo>
                    <a:lnTo>
                      <a:pt x="322" y="120"/>
                    </a:lnTo>
                    <a:lnTo>
                      <a:pt x="338" y="116"/>
                    </a:lnTo>
                    <a:lnTo>
                      <a:pt x="348" y="118"/>
                    </a:lnTo>
                    <a:lnTo>
                      <a:pt x="314" y="138"/>
                    </a:lnTo>
                    <a:lnTo>
                      <a:pt x="278" y="152"/>
                    </a:lnTo>
                    <a:lnTo>
                      <a:pt x="266" y="168"/>
                    </a:lnTo>
                    <a:lnTo>
                      <a:pt x="250" y="180"/>
                    </a:lnTo>
                    <a:lnTo>
                      <a:pt x="234" y="186"/>
                    </a:lnTo>
                    <a:lnTo>
                      <a:pt x="220" y="172"/>
                    </a:lnTo>
                    <a:lnTo>
                      <a:pt x="224" y="190"/>
                    </a:lnTo>
                    <a:lnTo>
                      <a:pt x="202" y="190"/>
                    </a:lnTo>
                    <a:lnTo>
                      <a:pt x="180" y="184"/>
                    </a:lnTo>
                    <a:lnTo>
                      <a:pt x="214" y="200"/>
                    </a:lnTo>
                    <a:lnTo>
                      <a:pt x="204" y="214"/>
                    </a:lnTo>
                    <a:lnTo>
                      <a:pt x="188" y="202"/>
                    </a:lnTo>
                    <a:lnTo>
                      <a:pt x="192" y="220"/>
                    </a:lnTo>
                    <a:lnTo>
                      <a:pt x="174" y="240"/>
                    </a:lnTo>
                    <a:lnTo>
                      <a:pt x="160" y="238"/>
                    </a:lnTo>
                    <a:lnTo>
                      <a:pt x="156" y="252"/>
                    </a:lnTo>
                    <a:lnTo>
                      <a:pt x="144" y="246"/>
                    </a:lnTo>
                    <a:lnTo>
                      <a:pt x="142" y="258"/>
                    </a:lnTo>
                    <a:lnTo>
                      <a:pt x="138" y="266"/>
                    </a:lnTo>
                    <a:lnTo>
                      <a:pt x="130" y="272"/>
                    </a:lnTo>
                    <a:lnTo>
                      <a:pt x="106" y="272"/>
                    </a:lnTo>
                    <a:lnTo>
                      <a:pt x="102" y="266"/>
                    </a:lnTo>
                    <a:lnTo>
                      <a:pt x="104" y="252"/>
                    </a:lnTo>
                    <a:lnTo>
                      <a:pt x="88" y="276"/>
                    </a:lnTo>
                    <a:lnTo>
                      <a:pt x="100" y="272"/>
                    </a:lnTo>
                    <a:lnTo>
                      <a:pt x="116" y="280"/>
                    </a:lnTo>
                    <a:lnTo>
                      <a:pt x="108" y="290"/>
                    </a:lnTo>
                    <a:lnTo>
                      <a:pt x="120" y="294"/>
                    </a:lnTo>
                    <a:lnTo>
                      <a:pt x="118" y="302"/>
                    </a:lnTo>
                    <a:lnTo>
                      <a:pt x="116" y="308"/>
                    </a:lnTo>
                    <a:lnTo>
                      <a:pt x="110" y="312"/>
                    </a:lnTo>
                    <a:lnTo>
                      <a:pt x="90" y="316"/>
                    </a:lnTo>
                    <a:lnTo>
                      <a:pt x="82" y="306"/>
                    </a:lnTo>
                    <a:lnTo>
                      <a:pt x="72" y="304"/>
                    </a:lnTo>
                    <a:lnTo>
                      <a:pt x="62" y="304"/>
                    </a:lnTo>
                    <a:lnTo>
                      <a:pt x="52" y="298"/>
                    </a:lnTo>
                    <a:lnTo>
                      <a:pt x="38" y="300"/>
                    </a:lnTo>
                    <a:lnTo>
                      <a:pt x="40" y="308"/>
                    </a:lnTo>
                    <a:lnTo>
                      <a:pt x="30" y="302"/>
                    </a:lnTo>
                    <a:lnTo>
                      <a:pt x="20" y="296"/>
                    </a:lnTo>
                    <a:lnTo>
                      <a:pt x="10" y="292"/>
                    </a:lnTo>
                    <a:lnTo>
                      <a:pt x="0" y="284"/>
                    </a:lnTo>
                    <a:lnTo>
                      <a:pt x="4" y="270"/>
                    </a:lnTo>
                    <a:lnTo>
                      <a:pt x="20" y="262"/>
                    </a:lnTo>
                    <a:lnTo>
                      <a:pt x="28" y="262"/>
                    </a:lnTo>
                    <a:lnTo>
                      <a:pt x="38" y="260"/>
                    </a:lnTo>
                    <a:lnTo>
                      <a:pt x="46" y="254"/>
                    </a:lnTo>
                    <a:lnTo>
                      <a:pt x="42" y="248"/>
                    </a:lnTo>
                    <a:lnTo>
                      <a:pt x="40" y="234"/>
                    </a:lnTo>
                    <a:lnTo>
                      <a:pt x="48" y="230"/>
                    </a:lnTo>
                    <a:lnTo>
                      <a:pt x="54" y="228"/>
                    </a:lnTo>
                    <a:lnTo>
                      <a:pt x="58" y="232"/>
                    </a:lnTo>
                    <a:lnTo>
                      <a:pt x="64" y="256"/>
                    </a:lnTo>
                    <a:lnTo>
                      <a:pt x="80" y="256"/>
                    </a:lnTo>
                    <a:lnTo>
                      <a:pt x="68" y="246"/>
                    </a:lnTo>
                    <a:lnTo>
                      <a:pt x="70" y="234"/>
                    </a:lnTo>
                    <a:lnTo>
                      <a:pt x="84" y="214"/>
                    </a:lnTo>
                    <a:lnTo>
                      <a:pt x="72" y="226"/>
                    </a:lnTo>
                    <a:lnTo>
                      <a:pt x="56" y="220"/>
                    </a:lnTo>
                    <a:lnTo>
                      <a:pt x="60" y="210"/>
                    </a:lnTo>
                    <a:lnTo>
                      <a:pt x="68" y="204"/>
                    </a:lnTo>
                    <a:lnTo>
                      <a:pt x="72" y="194"/>
                    </a:lnTo>
                    <a:lnTo>
                      <a:pt x="94" y="192"/>
                    </a:lnTo>
                    <a:lnTo>
                      <a:pt x="114" y="206"/>
                    </a:lnTo>
                    <a:lnTo>
                      <a:pt x="120" y="196"/>
                    </a:lnTo>
                    <a:lnTo>
                      <a:pt x="106" y="188"/>
                    </a:lnTo>
                    <a:lnTo>
                      <a:pt x="108" y="178"/>
                    </a:lnTo>
                    <a:lnTo>
                      <a:pt x="110" y="168"/>
                    </a:lnTo>
                    <a:lnTo>
                      <a:pt x="114" y="158"/>
                    </a:lnTo>
                    <a:lnTo>
                      <a:pt x="108" y="144"/>
                    </a:lnTo>
                    <a:lnTo>
                      <a:pt x="120" y="146"/>
                    </a:lnTo>
                    <a:lnTo>
                      <a:pt x="112" y="132"/>
                    </a:lnTo>
                    <a:lnTo>
                      <a:pt x="126" y="116"/>
                    </a:lnTo>
                    <a:lnTo>
                      <a:pt x="128" y="120"/>
                    </a:lnTo>
                    <a:lnTo>
                      <a:pt x="134" y="126"/>
                    </a:lnTo>
                    <a:lnTo>
                      <a:pt x="142" y="130"/>
                    </a:lnTo>
                    <a:lnTo>
                      <a:pt x="144" y="134"/>
                    </a:lnTo>
                    <a:lnTo>
                      <a:pt x="146" y="142"/>
                    </a:lnTo>
                    <a:lnTo>
                      <a:pt x="148" y="156"/>
                    </a:lnTo>
                    <a:lnTo>
                      <a:pt x="152" y="162"/>
                    </a:lnTo>
                    <a:lnTo>
                      <a:pt x="154" y="142"/>
                    </a:lnTo>
                    <a:lnTo>
                      <a:pt x="150" y="130"/>
                    </a:lnTo>
                    <a:lnTo>
                      <a:pt x="180" y="132"/>
                    </a:lnTo>
                    <a:lnTo>
                      <a:pt x="198" y="126"/>
                    </a:lnTo>
                    <a:lnTo>
                      <a:pt x="216" y="110"/>
                    </a:lnTo>
                    <a:lnTo>
                      <a:pt x="192" y="120"/>
                    </a:lnTo>
                    <a:lnTo>
                      <a:pt x="172" y="124"/>
                    </a:lnTo>
                    <a:lnTo>
                      <a:pt x="162" y="120"/>
                    </a:lnTo>
                    <a:lnTo>
                      <a:pt x="172" y="110"/>
                    </a:lnTo>
                    <a:lnTo>
                      <a:pt x="164" y="106"/>
                    </a:lnTo>
                    <a:lnTo>
                      <a:pt x="156" y="116"/>
                    </a:lnTo>
                    <a:lnTo>
                      <a:pt x="152" y="118"/>
                    </a:lnTo>
                    <a:lnTo>
                      <a:pt x="140" y="114"/>
                    </a:lnTo>
                    <a:lnTo>
                      <a:pt x="130" y="108"/>
                    </a:lnTo>
                    <a:lnTo>
                      <a:pt x="144" y="90"/>
                    </a:lnTo>
                    <a:lnTo>
                      <a:pt x="120" y="102"/>
                    </a:lnTo>
                    <a:lnTo>
                      <a:pt x="114" y="94"/>
                    </a:lnTo>
                    <a:lnTo>
                      <a:pt x="112" y="86"/>
                    </a:lnTo>
                    <a:lnTo>
                      <a:pt x="114" y="74"/>
                    </a:lnTo>
                    <a:lnTo>
                      <a:pt x="124" y="52"/>
                    </a:lnTo>
                    <a:lnTo>
                      <a:pt x="110" y="48"/>
                    </a:lnTo>
                    <a:lnTo>
                      <a:pt x="112" y="4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33" name="Freeform 479"/>
              <p:cNvSpPr>
                <a:spLocks/>
              </p:cNvSpPr>
              <p:nvPr/>
            </p:nvSpPr>
            <p:spPr bwMode="ltGray">
              <a:xfrm>
                <a:off x="1728" y="660"/>
                <a:ext cx="632" cy="934"/>
              </a:xfrm>
              <a:custGeom>
                <a:avLst/>
                <a:gdLst>
                  <a:gd name="T0" fmla="*/ 113 w 637"/>
                  <a:gd name="T1" fmla="*/ 679 h 835"/>
                  <a:gd name="T2" fmla="*/ 109 w 637"/>
                  <a:gd name="T3" fmla="*/ 589 h 835"/>
                  <a:gd name="T4" fmla="*/ 24 w 637"/>
                  <a:gd name="T5" fmla="*/ 550 h 835"/>
                  <a:gd name="T6" fmla="*/ 10 w 637"/>
                  <a:gd name="T7" fmla="*/ 479 h 835"/>
                  <a:gd name="T8" fmla="*/ 36 w 637"/>
                  <a:gd name="T9" fmla="*/ 441 h 835"/>
                  <a:gd name="T10" fmla="*/ 38 w 637"/>
                  <a:gd name="T11" fmla="*/ 413 h 835"/>
                  <a:gd name="T12" fmla="*/ 14 w 637"/>
                  <a:gd name="T13" fmla="*/ 336 h 835"/>
                  <a:gd name="T14" fmla="*/ 63 w 637"/>
                  <a:gd name="T15" fmla="*/ 312 h 835"/>
                  <a:gd name="T16" fmla="*/ 107 w 637"/>
                  <a:gd name="T17" fmla="*/ 283 h 835"/>
                  <a:gd name="T18" fmla="*/ 99 w 637"/>
                  <a:gd name="T19" fmla="*/ 221 h 835"/>
                  <a:gd name="T20" fmla="*/ 135 w 637"/>
                  <a:gd name="T21" fmla="*/ 172 h 835"/>
                  <a:gd name="T22" fmla="*/ 157 w 637"/>
                  <a:gd name="T23" fmla="*/ 176 h 835"/>
                  <a:gd name="T24" fmla="*/ 177 w 637"/>
                  <a:gd name="T25" fmla="*/ 107 h 835"/>
                  <a:gd name="T26" fmla="*/ 202 w 637"/>
                  <a:gd name="T27" fmla="*/ 92 h 835"/>
                  <a:gd name="T28" fmla="*/ 266 w 637"/>
                  <a:gd name="T29" fmla="*/ 140 h 835"/>
                  <a:gd name="T30" fmla="*/ 288 w 637"/>
                  <a:gd name="T31" fmla="*/ 97 h 835"/>
                  <a:gd name="T32" fmla="*/ 304 w 637"/>
                  <a:gd name="T33" fmla="*/ 114 h 835"/>
                  <a:gd name="T34" fmla="*/ 329 w 637"/>
                  <a:gd name="T35" fmla="*/ 181 h 835"/>
                  <a:gd name="T36" fmla="*/ 335 w 637"/>
                  <a:gd name="T37" fmla="*/ 84 h 835"/>
                  <a:gd name="T38" fmla="*/ 343 w 637"/>
                  <a:gd name="T39" fmla="*/ 39 h 835"/>
                  <a:gd name="T40" fmla="*/ 389 w 637"/>
                  <a:gd name="T41" fmla="*/ 45 h 835"/>
                  <a:gd name="T42" fmla="*/ 425 w 637"/>
                  <a:gd name="T43" fmla="*/ 0 h 835"/>
                  <a:gd name="T44" fmla="*/ 474 w 637"/>
                  <a:gd name="T45" fmla="*/ 21 h 835"/>
                  <a:gd name="T46" fmla="*/ 484 w 637"/>
                  <a:gd name="T47" fmla="*/ 60 h 835"/>
                  <a:gd name="T48" fmla="*/ 506 w 637"/>
                  <a:gd name="T49" fmla="*/ 94 h 835"/>
                  <a:gd name="T50" fmla="*/ 538 w 637"/>
                  <a:gd name="T51" fmla="*/ 150 h 835"/>
                  <a:gd name="T52" fmla="*/ 476 w 637"/>
                  <a:gd name="T53" fmla="*/ 154 h 835"/>
                  <a:gd name="T54" fmla="*/ 423 w 637"/>
                  <a:gd name="T55" fmla="*/ 192 h 835"/>
                  <a:gd name="T56" fmla="*/ 460 w 637"/>
                  <a:gd name="T57" fmla="*/ 172 h 835"/>
                  <a:gd name="T58" fmla="*/ 498 w 637"/>
                  <a:gd name="T59" fmla="*/ 179 h 835"/>
                  <a:gd name="T60" fmla="*/ 480 w 637"/>
                  <a:gd name="T61" fmla="*/ 217 h 835"/>
                  <a:gd name="T62" fmla="*/ 532 w 637"/>
                  <a:gd name="T63" fmla="*/ 187 h 835"/>
                  <a:gd name="T64" fmla="*/ 486 w 637"/>
                  <a:gd name="T65" fmla="*/ 294 h 835"/>
                  <a:gd name="T66" fmla="*/ 557 w 637"/>
                  <a:gd name="T67" fmla="*/ 240 h 835"/>
                  <a:gd name="T68" fmla="*/ 583 w 637"/>
                  <a:gd name="T69" fmla="*/ 208 h 835"/>
                  <a:gd name="T70" fmla="*/ 611 w 637"/>
                  <a:gd name="T71" fmla="*/ 261 h 835"/>
                  <a:gd name="T72" fmla="*/ 585 w 637"/>
                  <a:gd name="T73" fmla="*/ 283 h 835"/>
                  <a:gd name="T74" fmla="*/ 558 w 637"/>
                  <a:gd name="T75" fmla="*/ 315 h 835"/>
                  <a:gd name="T76" fmla="*/ 558 w 637"/>
                  <a:gd name="T77" fmla="*/ 368 h 835"/>
                  <a:gd name="T78" fmla="*/ 530 w 637"/>
                  <a:gd name="T79" fmla="*/ 456 h 835"/>
                  <a:gd name="T80" fmla="*/ 528 w 637"/>
                  <a:gd name="T81" fmla="*/ 612 h 835"/>
                  <a:gd name="T82" fmla="*/ 492 w 637"/>
                  <a:gd name="T83" fmla="*/ 631 h 835"/>
                  <a:gd name="T84" fmla="*/ 512 w 637"/>
                  <a:gd name="T85" fmla="*/ 699 h 835"/>
                  <a:gd name="T86" fmla="*/ 490 w 637"/>
                  <a:gd name="T87" fmla="*/ 799 h 835"/>
                  <a:gd name="T88" fmla="*/ 470 w 637"/>
                  <a:gd name="T89" fmla="*/ 855 h 835"/>
                  <a:gd name="T90" fmla="*/ 468 w 637"/>
                  <a:gd name="T91" fmla="*/ 1000 h 835"/>
                  <a:gd name="T92" fmla="*/ 429 w 637"/>
                  <a:gd name="T93" fmla="*/ 989 h 835"/>
                  <a:gd name="T94" fmla="*/ 407 w 637"/>
                  <a:gd name="T95" fmla="*/ 1078 h 835"/>
                  <a:gd name="T96" fmla="*/ 349 w 637"/>
                  <a:gd name="T97" fmla="*/ 1105 h 835"/>
                  <a:gd name="T98" fmla="*/ 302 w 637"/>
                  <a:gd name="T99" fmla="*/ 1188 h 835"/>
                  <a:gd name="T100" fmla="*/ 230 w 637"/>
                  <a:gd name="T101" fmla="*/ 1218 h 835"/>
                  <a:gd name="T102" fmla="*/ 202 w 637"/>
                  <a:gd name="T103" fmla="*/ 1306 h 835"/>
                  <a:gd name="T104" fmla="*/ 177 w 637"/>
                  <a:gd name="T105" fmla="*/ 1422 h 835"/>
                  <a:gd name="T106" fmla="*/ 139 w 637"/>
                  <a:gd name="T107" fmla="*/ 1436 h 835"/>
                  <a:gd name="T108" fmla="*/ 95 w 637"/>
                  <a:gd name="T109" fmla="*/ 1342 h 835"/>
                  <a:gd name="T110" fmla="*/ 77 w 637"/>
                  <a:gd name="T111" fmla="*/ 1096 h 835"/>
                  <a:gd name="T112" fmla="*/ 129 w 637"/>
                  <a:gd name="T113" fmla="*/ 1007 h 835"/>
                  <a:gd name="T114" fmla="*/ 97 w 637"/>
                  <a:gd name="T115" fmla="*/ 914 h 835"/>
                  <a:gd name="T116" fmla="*/ 119 w 637"/>
                  <a:gd name="T117" fmla="*/ 855 h 835"/>
                  <a:gd name="T118" fmla="*/ 111 w 637"/>
                  <a:gd name="T119" fmla="*/ 805 h 8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7"/>
                  <a:gd name="T181" fmla="*/ 0 h 835"/>
                  <a:gd name="T182" fmla="*/ 637 w 637"/>
                  <a:gd name="T183" fmla="*/ 835 h 83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7" h="835">
                    <a:moveTo>
                      <a:pt x="116" y="432"/>
                    </a:moveTo>
                    <a:lnTo>
                      <a:pt x="114" y="396"/>
                    </a:lnTo>
                    <a:lnTo>
                      <a:pt x="118" y="388"/>
                    </a:lnTo>
                    <a:lnTo>
                      <a:pt x="106" y="356"/>
                    </a:lnTo>
                    <a:lnTo>
                      <a:pt x="112" y="346"/>
                    </a:lnTo>
                    <a:lnTo>
                      <a:pt x="114" y="336"/>
                    </a:lnTo>
                    <a:lnTo>
                      <a:pt x="78" y="310"/>
                    </a:lnTo>
                    <a:lnTo>
                      <a:pt x="40" y="306"/>
                    </a:lnTo>
                    <a:lnTo>
                      <a:pt x="24" y="314"/>
                    </a:lnTo>
                    <a:lnTo>
                      <a:pt x="4" y="288"/>
                    </a:lnTo>
                    <a:lnTo>
                      <a:pt x="24" y="282"/>
                    </a:lnTo>
                    <a:lnTo>
                      <a:pt x="10" y="274"/>
                    </a:lnTo>
                    <a:lnTo>
                      <a:pt x="0" y="262"/>
                    </a:lnTo>
                    <a:lnTo>
                      <a:pt x="10" y="250"/>
                    </a:lnTo>
                    <a:lnTo>
                      <a:pt x="36" y="252"/>
                    </a:lnTo>
                    <a:lnTo>
                      <a:pt x="52" y="258"/>
                    </a:lnTo>
                    <a:lnTo>
                      <a:pt x="56" y="248"/>
                    </a:lnTo>
                    <a:lnTo>
                      <a:pt x="38" y="236"/>
                    </a:lnTo>
                    <a:lnTo>
                      <a:pt x="18" y="234"/>
                    </a:lnTo>
                    <a:lnTo>
                      <a:pt x="0" y="204"/>
                    </a:lnTo>
                    <a:lnTo>
                      <a:pt x="14" y="192"/>
                    </a:lnTo>
                    <a:lnTo>
                      <a:pt x="40" y="186"/>
                    </a:lnTo>
                    <a:lnTo>
                      <a:pt x="46" y="182"/>
                    </a:lnTo>
                    <a:lnTo>
                      <a:pt x="68" y="178"/>
                    </a:lnTo>
                    <a:lnTo>
                      <a:pt x="90" y="180"/>
                    </a:lnTo>
                    <a:lnTo>
                      <a:pt x="94" y="182"/>
                    </a:lnTo>
                    <a:lnTo>
                      <a:pt x="112" y="162"/>
                    </a:lnTo>
                    <a:lnTo>
                      <a:pt x="118" y="142"/>
                    </a:lnTo>
                    <a:lnTo>
                      <a:pt x="100" y="138"/>
                    </a:lnTo>
                    <a:lnTo>
                      <a:pt x="104" y="126"/>
                    </a:lnTo>
                    <a:lnTo>
                      <a:pt x="110" y="116"/>
                    </a:lnTo>
                    <a:lnTo>
                      <a:pt x="120" y="110"/>
                    </a:lnTo>
                    <a:lnTo>
                      <a:pt x="140" y="98"/>
                    </a:lnTo>
                    <a:lnTo>
                      <a:pt x="146" y="90"/>
                    </a:lnTo>
                    <a:lnTo>
                      <a:pt x="160" y="92"/>
                    </a:lnTo>
                    <a:lnTo>
                      <a:pt x="162" y="100"/>
                    </a:lnTo>
                    <a:lnTo>
                      <a:pt x="172" y="88"/>
                    </a:lnTo>
                    <a:lnTo>
                      <a:pt x="182" y="82"/>
                    </a:lnTo>
                    <a:lnTo>
                      <a:pt x="182" y="62"/>
                    </a:lnTo>
                    <a:lnTo>
                      <a:pt x="198" y="58"/>
                    </a:lnTo>
                    <a:lnTo>
                      <a:pt x="202" y="80"/>
                    </a:lnTo>
                    <a:lnTo>
                      <a:pt x="212" y="52"/>
                    </a:lnTo>
                    <a:lnTo>
                      <a:pt x="240" y="52"/>
                    </a:lnTo>
                    <a:lnTo>
                      <a:pt x="268" y="42"/>
                    </a:lnTo>
                    <a:lnTo>
                      <a:pt x="276" y="80"/>
                    </a:lnTo>
                    <a:lnTo>
                      <a:pt x="296" y="88"/>
                    </a:lnTo>
                    <a:lnTo>
                      <a:pt x="296" y="68"/>
                    </a:lnTo>
                    <a:lnTo>
                      <a:pt x="298" y="56"/>
                    </a:lnTo>
                    <a:lnTo>
                      <a:pt x="302" y="48"/>
                    </a:lnTo>
                    <a:lnTo>
                      <a:pt x="310" y="54"/>
                    </a:lnTo>
                    <a:lnTo>
                      <a:pt x="314" y="64"/>
                    </a:lnTo>
                    <a:lnTo>
                      <a:pt x="320" y="82"/>
                    </a:lnTo>
                    <a:lnTo>
                      <a:pt x="326" y="100"/>
                    </a:lnTo>
                    <a:lnTo>
                      <a:pt x="344" y="104"/>
                    </a:lnTo>
                    <a:lnTo>
                      <a:pt x="336" y="80"/>
                    </a:lnTo>
                    <a:lnTo>
                      <a:pt x="334" y="44"/>
                    </a:lnTo>
                    <a:lnTo>
                      <a:pt x="350" y="48"/>
                    </a:lnTo>
                    <a:lnTo>
                      <a:pt x="354" y="42"/>
                    </a:lnTo>
                    <a:lnTo>
                      <a:pt x="364" y="36"/>
                    </a:lnTo>
                    <a:lnTo>
                      <a:pt x="358" y="22"/>
                    </a:lnTo>
                    <a:lnTo>
                      <a:pt x="374" y="14"/>
                    </a:lnTo>
                    <a:lnTo>
                      <a:pt x="384" y="12"/>
                    </a:lnTo>
                    <a:lnTo>
                      <a:pt x="404" y="26"/>
                    </a:lnTo>
                    <a:lnTo>
                      <a:pt x="414" y="14"/>
                    </a:lnTo>
                    <a:lnTo>
                      <a:pt x="426" y="6"/>
                    </a:lnTo>
                    <a:lnTo>
                      <a:pt x="440" y="0"/>
                    </a:lnTo>
                    <a:lnTo>
                      <a:pt x="456" y="0"/>
                    </a:lnTo>
                    <a:lnTo>
                      <a:pt x="478" y="6"/>
                    </a:lnTo>
                    <a:lnTo>
                      <a:pt x="494" y="12"/>
                    </a:lnTo>
                    <a:lnTo>
                      <a:pt x="516" y="18"/>
                    </a:lnTo>
                    <a:lnTo>
                      <a:pt x="524" y="24"/>
                    </a:lnTo>
                    <a:lnTo>
                      <a:pt x="504" y="34"/>
                    </a:lnTo>
                    <a:lnTo>
                      <a:pt x="530" y="38"/>
                    </a:lnTo>
                    <a:lnTo>
                      <a:pt x="538" y="44"/>
                    </a:lnTo>
                    <a:lnTo>
                      <a:pt x="526" y="54"/>
                    </a:lnTo>
                    <a:lnTo>
                      <a:pt x="542" y="54"/>
                    </a:lnTo>
                    <a:lnTo>
                      <a:pt x="570" y="74"/>
                    </a:lnTo>
                    <a:lnTo>
                      <a:pt x="558" y="86"/>
                    </a:lnTo>
                    <a:lnTo>
                      <a:pt x="542" y="92"/>
                    </a:lnTo>
                    <a:lnTo>
                      <a:pt x="520" y="90"/>
                    </a:lnTo>
                    <a:lnTo>
                      <a:pt x="496" y="88"/>
                    </a:lnTo>
                    <a:lnTo>
                      <a:pt x="480" y="90"/>
                    </a:lnTo>
                    <a:lnTo>
                      <a:pt x="468" y="96"/>
                    </a:lnTo>
                    <a:lnTo>
                      <a:pt x="438" y="110"/>
                    </a:lnTo>
                    <a:lnTo>
                      <a:pt x="440" y="118"/>
                    </a:lnTo>
                    <a:lnTo>
                      <a:pt x="454" y="110"/>
                    </a:lnTo>
                    <a:lnTo>
                      <a:pt x="480" y="98"/>
                    </a:lnTo>
                    <a:lnTo>
                      <a:pt x="492" y="98"/>
                    </a:lnTo>
                    <a:lnTo>
                      <a:pt x="506" y="100"/>
                    </a:lnTo>
                    <a:lnTo>
                      <a:pt x="518" y="102"/>
                    </a:lnTo>
                    <a:lnTo>
                      <a:pt x="516" y="116"/>
                    </a:lnTo>
                    <a:lnTo>
                      <a:pt x="500" y="118"/>
                    </a:lnTo>
                    <a:lnTo>
                      <a:pt x="500" y="124"/>
                    </a:lnTo>
                    <a:lnTo>
                      <a:pt x="532" y="122"/>
                    </a:lnTo>
                    <a:lnTo>
                      <a:pt x="538" y="104"/>
                    </a:lnTo>
                    <a:lnTo>
                      <a:pt x="552" y="106"/>
                    </a:lnTo>
                    <a:lnTo>
                      <a:pt x="550" y="126"/>
                    </a:lnTo>
                    <a:lnTo>
                      <a:pt x="528" y="144"/>
                    </a:lnTo>
                    <a:lnTo>
                      <a:pt x="506" y="168"/>
                    </a:lnTo>
                    <a:lnTo>
                      <a:pt x="550" y="146"/>
                    </a:lnTo>
                    <a:lnTo>
                      <a:pt x="560" y="130"/>
                    </a:lnTo>
                    <a:lnTo>
                      <a:pt x="578" y="138"/>
                    </a:lnTo>
                    <a:lnTo>
                      <a:pt x="582" y="122"/>
                    </a:lnTo>
                    <a:lnTo>
                      <a:pt x="596" y="118"/>
                    </a:lnTo>
                    <a:lnTo>
                      <a:pt x="608" y="118"/>
                    </a:lnTo>
                    <a:lnTo>
                      <a:pt x="622" y="124"/>
                    </a:lnTo>
                    <a:lnTo>
                      <a:pt x="634" y="142"/>
                    </a:lnTo>
                    <a:lnTo>
                      <a:pt x="636" y="148"/>
                    </a:lnTo>
                    <a:lnTo>
                      <a:pt x="626" y="156"/>
                    </a:lnTo>
                    <a:lnTo>
                      <a:pt x="620" y="164"/>
                    </a:lnTo>
                    <a:lnTo>
                      <a:pt x="610" y="162"/>
                    </a:lnTo>
                    <a:lnTo>
                      <a:pt x="610" y="172"/>
                    </a:lnTo>
                    <a:lnTo>
                      <a:pt x="600" y="182"/>
                    </a:lnTo>
                    <a:lnTo>
                      <a:pt x="580" y="180"/>
                    </a:lnTo>
                    <a:lnTo>
                      <a:pt x="592" y="190"/>
                    </a:lnTo>
                    <a:lnTo>
                      <a:pt x="574" y="200"/>
                    </a:lnTo>
                    <a:lnTo>
                      <a:pt x="580" y="210"/>
                    </a:lnTo>
                    <a:lnTo>
                      <a:pt x="566" y="226"/>
                    </a:lnTo>
                    <a:lnTo>
                      <a:pt x="556" y="242"/>
                    </a:lnTo>
                    <a:lnTo>
                      <a:pt x="550" y="260"/>
                    </a:lnTo>
                    <a:lnTo>
                      <a:pt x="542" y="314"/>
                    </a:lnTo>
                    <a:lnTo>
                      <a:pt x="554" y="330"/>
                    </a:lnTo>
                    <a:lnTo>
                      <a:pt x="548" y="350"/>
                    </a:lnTo>
                    <a:lnTo>
                      <a:pt x="526" y="338"/>
                    </a:lnTo>
                    <a:lnTo>
                      <a:pt x="510" y="344"/>
                    </a:lnTo>
                    <a:lnTo>
                      <a:pt x="512" y="360"/>
                    </a:lnTo>
                    <a:lnTo>
                      <a:pt x="528" y="366"/>
                    </a:lnTo>
                    <a:lnTo>
                      <a:pt x="532" y="382"/>
                    </a:lnTo>
                    <a:lnTo>
                      <a:pt x="532" y="400"/>
                    </a:lnTo>
                    <a:lnTo>
                      <a:pt x="526" y="424"/>
                    </a:lnTo>
                    <a:lnTo>
                      <a:pt x="516" y="444"/>
                    </a:lnTo>
                    <a:lnTo>
                      <a:pt x="510" y="456"/>
                    </a:lnTo>
                    <a:lnTo>
                      <a:pt x="504" y="462"/>
                    </a:lnTo>
                    <a:lnTo>
                      <a:pt x="488" y="472"/>
                    </a:lnTo>
                    <a:lnTo>
                      <a:pt x="490" y="488"/>
                    </a:lnTo>
                    <a:lnTo>
                      <a:pt x="488" y="508"/>
                    </a:lnTo>
                    <a:lnTo>
                      <a:pt x="488" y="548"/>
                    </a:lnTo>
                    <a:lnTo>
                      <a:pt x="488" y="570"/>
                    </a:lnTo>
                    <a:lnTo>
                      <a:pt x="460" y="562"/>
                    </a:lnTo>
                    <a:lnTo>
                      <a:pt x="450" y="538"/>
                    </a:lnTo>
                    <a:lnTo>
                      <a:pt x="444" y="564"/>
                    </a:lnTo>
                    <a:lnTo>
                      <a:pt x="452" y="572"/>
                    </a:lnTo>
                    <a:lnTo>
                      <a:pt x="476" y="580"/>
                    </a:lnTo>
                    <a:lnTo>
                      <a:pt x="422" y="616"/>
                    </a:lnTo>
                    <a:lnTo>
                      <a:pt x="402" y="620"/>
                    </a:lnTo>
                    <a:lnTo>
                      <a:pt x="378" y="628"/>
                    </a:lnTo>
                    <a:lnTo>
                      <a:pt x="364" y="630"/>
                    </a:lnTo>
                    <a:lnTo>
                      <a:pt x="354" y="628"/>
                    </a:lnTo>
                    <a:lnTo>
                      <a:pt x="334" y="648"/>
                    </a:lnTo>
                    <a:lnTo>
                      <a:pt x="312" y="678"/>
                    </a:lnTo>
                    <a:lnTo>
                      <a:pt x="282" y="686"/>
                    </a:lnTo>
                    <a:lnTo>
                      <a:pt x="262" y="688"/>
                    </a:lnTo>
                    <a:lnTo>
                      <a:pt x="240" y="696"/>
                    </a:lnTo>
                    <a:lnTo>
                      <a:pt x="226" y="716"/>
                    </a:lnTo>
                    <a:lnTo>
                      <a:pt x="224" y="734"/>
                    </a:lnTo>
                    <a:lnTo>
                      <a:pt x="212" y="746"/>
                    </a:lnTo>
                    <a:lnTo>
                      <a:pt x="202" y="756"/>
                    </a:lnTo>
                    <a:lnTo>
                      <a:pt x="196" y="770"/>
                    </a:lnTo>
                    <a:lnTo>
                      <a:pt x="182" y="812"/>
                    </a:lnTo>
                    <a:lnTo>
                      <a:pt x="172" y="830"/>
                    </a:lnTo>
                    <a:lnTo>
                      <a:pt x="160" y="834"/>
                    </a:lnTo>
                    <a:lnTo>
                      <a:pt x="144" y="820"/>
                    </a:lnTo>
                    <a:lnTo>
                      <a:pt x="126" y="806"/>
                    </a:lnTo>
                    <a:lnTo>
                      <a:pt x="114" y="806"/>
                    </a:lnTo>
                    <a:lnTo>
                      <a:pt x="100" y="766"/>
                    </a:lnTo>
                    <a:lnTo>
                      <a:pt x="86" y="704"/>
                    </a:lnTo>
                    <a:lnTo>
                      <a:pt x="78" y="656"/>
                    </a:lnTo>
                    <a:lnTo>
                      <a:pt x="82" y="626"/>
                    </a:lnTo>
                    <a:lnTo>
                      <a:pt x="94" y="602"/>
                    </a:lnTo>
                    <a:lnTo>
                      <a:pt x="128" y="580"/>
                    </a:lnTo>
                    <a:lnTo>
                      <a:pt x="134" y="576"/>
                    </a:lnTo>
                    <a:lnTo>
                      <a:pt x="142" y="550"/>
                    </a:lnTo>
                    <a:lnTo>
                      <a:pt x="118" y="546"/>
                    </a:lnTo>
                    <a:lnTo>
                      <a:pt x="102" y="522"/>
                    </a:lnTo>
                    <a:lnTo>
                      <a:pt x="128" y="526"/>
                    </a:lnTo>
                    <a:lnTo>
                      <a:pt x="134" y="516"/>
                    </a:lnTo>
                    <a:lnTo>
                      <a:pt x="124" y="488"/>
                    </a:lnTo>
                    <a:lnTo>
                      <a:pt x="106" y="498"/>
                    </a:lnTo>
                    <a:lnTo>
                      <a:pt x="102" y="482"/>
                    </a:lnTo>
                    <a:lnTo>
                      <a:pt x="116" y="460"/>
                    </a:lnTo>
                    <a:lnTo>
                      <a:pt x="116" y="43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34" name="Freeform 480"/>
              <p:cNvSpPr>
                <a:spLocks/>
              </p:cNvSpPr>
              <p:nvPr/>
            </p:nvSpPr>
            <p:spPr bwMode="ltGray">
              <a:xfrm>
                <a:off x="1819" y="1258"/>
                <a:ext cx="29" cy="36"/>
              </a:xfrm>
              <a:custGeom>
                <a:avLst/>
                <a:gdLst>
                  <a:gd name="T0" fmla="*/ 6 w 29"/>
                  <a:gd name="T1" fmla="*/ 0 h 33"/>
                  <a:gd name="T2" fmla="*/ 16 w 29"/>
                  <a:gd name="T3" fmla="*/ 17 h 33"/>
                  <a:gd name="T4" fmla="*/ 28 w 29"/>
                  <a:gd name="T5" fmla="*/ 37 h 33"/>
                  <a:gd name="T6" fmla="*/ 20 w 29"/>
                  <a:gd name="T7" fmla="*/ 49 h 33"/>
                  <a:gd name="T8" fmla="*/ 6 w 29"/>
                  <a:gd name="T9" fmla="*/ 44 h 33"/>
                  <a:gd name="T10" fmla="*/ 0 w 29"/>
                  <a:gd name="T11" fmla="*/ 21 h 33"/>
                  <a:gd name="T12" fmla="*/ 6 w 29"/>
                  <a:gd name="T13" fmla="*/ 0 h 33"/>
                  <a:gd name="T14" fmla="*/ 0 60000 65536"/>
                  <a:gd name="T15" fmla="*/ 0 60000 65536"/>
                  <a:gd name="T16" fmla="*/ 0 60000 65536"/>
                  <a:gd name="T17" fmla="*/ 0 60000 65536"/>
                  <a:gd name="T18" fmla="*/ 0 60000 65536"/>
                  <a:gd name="T19" fmla="*/ 0 60000 65536"/>
                  <a:gd name="T20" fmla="*/ 0 60000 65536"/>
                  <a:gd name="T21" fmla="*/ 0 w 29"/>
                  <a:gd name="T22" fmla="*/ 0 h 33"/>
                  <a:gd name="T23" fmla="*/ 29 w 29"/>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3">
                    <a:moveTo>
                      <a:pt x="6" y="0"/>
                    </a:moveTo>
                    <a:lnTo>
                      <a:pt x="16" y="12"/>
                    </a:lnTo>
                    <a:lnTo>
                      <a:pt x="28" y="24"/>
                    </a:lnTo>
                    <a:lnTo>
                      <a:pt x="20" y="32"/>
                    </a:lnTo>
                    <a:lnTo>
                      <a:pt x="6" y="28"/>
                    </a:lnTo>
                    <a:lnTo>
                      <a:pt x="0" y="14"/>
                    </a:lnTo>
                    <a:lnTo>
                      <a:pt x="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535" name="Freeform 481"/>
              <p:cNvSpPr>
                <a:spLocks/>
              </p:cNvSpPr>
              <p:nvPr/>
            </p:nvSpPr>
            <p:spPr bwMode="ltGray">
              <a:xfrm>
                <a:off x="1050" y="900"/>
                <a:ext cx="142" cy="133"/>
              </a:xfrm>
              <a:custGeom>
                <a:avLst/>
                <a:gdLst>
                  <a:gd name="T0" fmla="*/ 135 w 143"/>
                  <a:gd name="T1" fmla="*/ 103 h 119"/>
                  <a:gd name="T2" fmla="*/ 137 w 143"/>
                  <a:gd name="T3" fmla="*/ 74 h 119"/>
                  <a:gd name="T4" fmla="*/ 135 w 143"/>
                  <a:gd name="T5" fmla="*/ 70 h 119"/>
                  <a:gd name="T6" fmla="*/ 135 w 143"/>
                  <a:gd name="T7" fmla="*/ 53 h 119"/>
                  <a:gd name="T8" fmla="*/ 125 w 143"/>
                  <a:gd name="T9" fmla="*/ 35 h 119"/>
                  <a:gd name="T10" fmla="*/ 119 w 143"/>
                  <a:gd name="T11" fmla="*/ 35 h 119"/>
                  <a:gd name="T12" fmla="*/ 117 w 143"/>
                  <a:gd name="T13" fmla="*/ 39 h 119"/>
                  <a:gd name="T14" fmla="*/ 113 w 143"/>
                  <a:gd name="T15" fmla="*/ 35 h 119"/>
                  <a:gd name="T16" fmla="*/ 111 w 143"/>
                  <a:gd name="T17" fmla="*/ 35 h 119"/>
                  <a:gd name="T18" fmla="*/ 111 w 143"/>
                  <a:gd name="T19" fmla="*/ 28 h 119"/>
                  <a:gd name="T20" fmla="*/ 99 w 143"/>
                  <a:gd name="T21" fmla="*/ 13 h 119"/>
                  <a:gd name="T22" fmla="*/ 97 w 143"/>
                  <a:gd name="T23" fmla="*/ 2 h 119"/>
                  <a:gd name="T24" fmla="*/ 87 w 143"/>
                  <a:gd name="T25" fmla="*/ 0 h 119"/>
                  <a:gd name="T26" fmla="*/ 77 w 143"/>
                  <a:gd name="T27" fmla="*/ 4 h 119"/>
                  <a:gd name="T28" fmla="*/ 60 w 143"/>
                  <a:gd name="T29" fmla="*/ 2 h 119"/>
                  <a:gd name="T30" fmla="*/ 58 w 143"/>
                  <a:gd name="T31" fmla="*/ 28 h 119"/>
                  <a:gd name="T32" fmla="*/ 60 w 143"/>
                  <a:gd name="T33" fmla="*/ 42 h 119"/>
                  <a:gd name="T34" fmla="*/ 52 w 143"/>
                  <a:gd name="T35" fmla="*/ 49 h 119"/>
                  <a:gd name="T36" fmla="*/ 32 w 143"/>
                  <a:gd name="T37" fmla="*/ 80 h 119"/>
                  <a:gd name="T38" fmla="*/ 30 w 143"/>
                  <a:gd name="T39" fmla="*/ 94 h 119"/>
                  <a:gd name="T40" fmla="*/ 24 w 143"/>
                  <a:gd name="T41" fmla="*/ 97 h 119"/>
                  <a:gd name="T42" fmla="*/ 22 w 143"/>
                  <a:gd name="T43" fmla="*/ 107 h 119"/>
                  <a:gd name="T44" fmla="*/ 2 w 143"/>
                  <a:gd name="T45" fmla="*/ 124 h 119"/>
                  <a:gd name="T46" fmla="*/ 0 w 143"/>
                  <a:gd name="T47" fmla="*/ 144 h 119"/>
                  <a:gd name="T48" fmla="*/ 2 w 143"/>
                  <a:gd name="T49" fmla="*/ 158 h 119"/>
                  <a:gd name="T50" fmla="*/ 2 w 143"/>
                  <a:gd name="T51" fmla="*/ 191 h 119"/>
                  <a:gd name="T52" fmla="*/ 0 w 143"/>
                  <a:gd name="T53" fmla="*/ 206 h 119"/>
                  <a:gd name="T54" fmla="*/ 8 w 143"/>
                  <a:gd name="T55" fmla="*/ 206 h 119"/>
                  <a:gd name="T56" fmla="*/ 16 w 143"/>
                  <a:gd name="T57" fmla="*/ 206 h 119"/>
                  <a:gd name="T58" fmla="*/ 20 w 143"/>
                  <a:gd name="T59" fmla="*/ 199 h 119"/>
                  <a:gd name="T60" fmla="*/ 22 w 143"/>
                  <a:gd name="T61" fmla="*/ 191 h 119"/>
                  <a:gd name="T62" fmla="*/ 26 w 143"/>
                  <a:gd name="T63" fmla="*/ 189 h 119"/>
                  <a:gd name="T64" fmla="*/ 26 w 143"/>
                  <a:gd name="T65" fmla="*/ 206 h 119"/>
                  <a:gd name="T66" fmla="*/ 36 w 143"/>
                  <a:gd name="T67" fmla="*/ 206 h 119"/>
                  <a:gd name="T68" fmla="*/ 42 w 143"/>
                  <a:gd name="T69" fmla="*/ 194 h 119"/>
                  <a:gd name="T70" fmla="*/ 46 w 143"/>
                  <a:gd name="T71" fmla="*/ 178 h 119"/>
                  <a:gd name="T72" fmla="*/ 52 w 143"/>
                  <a:gd name="T73" fmla="*/ 168 h 119"/>
                  <a:gd name="T74" fmla="*/ 60 w 143"/>
                  <a:gd name="T75" fmla="*/ 161 h 119"/>
                  <a:gd name="T76" fmla="*/ 66 w 143"/>
                  <a:gd name="T77" fmla="*/ 163 h 119"/>
                  <a:gd name="T78" fmla="*/ 75 w 143"/>
                  <a:gd name="T79" fmla="*/ 132 h 119"/>
                  <a:gd name="T80" fmla="*/ 85 w 143"/>
                  <a:gd name="T81" fmla="*/ 132 h 119"/>
                  <a:gd name="T82" fmla="*/ 115 w 143"/>
                  <a:gd name="T83" fmla="*/ 116 h 119"/>
                  <a:gd name="T84" fmla="*/ 131 w 143"/>
                  <a:gd name="T85" fmla="*/ 111 h 119"/>
                  <a:gd name="T86" fmla="*/ 135 w 143"/>
                  <a:gd name="T87" fmla="*/ 103 h 1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3"/>
                  <a:gd name="T133" fmla="*/ 0 h 119"/>
                  <a:gd name="T134" fmla="*/ 143 w 143"/>
                  <a:gd name="T135" fmla="*/ 119 h 1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3" h="119">
                    <a:moveTo>
                      <a:pt x="140" y="58"/>
                    </a:moveTo>
                    <a:lnTo>
                      <a:pt x="142" y="42"/>
                    </a:lnTo>
                    <a:lnTo>
                      <a:pt x="140" y="40"/>
                    </a:lnTo>
                    <a:lnTo>
                      <a:pt x="140" y="30"/>
                    </a:lnTo>
                    <a:lnTo>
                      <a:pt x="130" y="20"/>
                    </a:lnTo>
                    <a:lnTo>
                      <a:pt x="124" y="20"/>
                    </a:lnTo>
                    <a:lnTo>
                      <a:pt x="122" y="22"/>
                    </a:lnTo>
                    <a:lnTo>
                      <a:pt x="118" y="20"/>
                    </a:lnTo>
                    <a:lnTo>
                      <a:pt x="116" y="20"/>
                    </a:lnTo>
                    <a:lnTo>
                      <a:pt x="116" y="16"/>
                    </a:lnTo>
                    <a:lnTo>
                      <a:pt x="104" y="8"/>
                    </a:lnTo>
                    <a:lnTo>
                      <a:pt x="102" y="2"/>
                    </a:lnTo>
                    <a:lnTo>
                      <a:pt x="92" y="0"/>
                    </a:lnTo>
                    <a:lnTo>
                      <a:pt x="82" y="4"/>
                    </a:lnTo>
                    <a:lnTo>
                      <a:pt x="60" y="2"/>
                    </a:lnTo>
                    <a:lnTo>
                      <a:pt x="58" y="16"/>
                    </a:lnTo>
                    <a:lnTo>
                      <a:pt x="60" y="24"/>
                    </a:lnTo>
                    <a:lnTo>
                      <a:pt x="52" y="28"/>
                    </a:lnTo>
                    <a:lnTo>
                      <a:pt x="32" y="46"/>
                    </a:lnTo>
                    <a:lnTo>
                      <a:pt x="30" y="54"/>
                    </a:lnTo>
                    <a:lnTo>
                      <a:pt x="24" y="56"/>
                    </a:lnTo>
                    <a:lnTo>
                      <a:pt x="22" y="62"/>
                    </a:lnTo>
                    <a:lnTo>
                      <a:pt x="2" y="72"/>
                    </a:lnTo>
                    <a:lnTo>
                      <a:pt x="0" y="82"/>
                    </a:lnTo>
                    <a:lnTo>
                      <a:pt x="2" y="90"/>
                    </a:lnTo>
                    <a:lnTo>
                      <a:pt x="2" y="110"/>
                    </a:lnTo>
                    <a:lnTo>
                      <a:pt x="0" y="118"/>
                    </a:lnTo>
                    <a:lnTo>
                      <a:pt x="8" y="118"/>
                    </a:lnTo>
                    <a:lnTo>
                      <a:pt x="16" y="118"/>
                    </a:lnTo>
                    <a:lnTo>
                      <a:pt x="20" y="114"/>
                    </a:lnTo>
                    <a:lnTo>
                      <a:pt x="22" y="110"/>
                    </a:lnTo>
                    <a:lnTo>
                      <a:pt x="26" y="108"/>
                    </a:lnTo>
                    <a:lnTo>
                      <a:pt x="26" y="118"/>
                    </a:lnTo>
                    <a:lnTo>
                      <a:pt x="36" y="118"/>
                    </a:lnTo>
                    <a:lnTo>
                      <a:pt x="42" y="112"/>
                    </a:lnTo>
                    <a:lnTo>
                      <a:pt x="46" y="102"/>
                    </a:lnTo>
                    <a:lnTo>
                      <a:pt x="52" y="96"/>
                    </a:lnTo>
                    <a:lnTo>
                      <a:pt x="60" y="92"/>
                    </a:lnTo>
                    <a:lnTo>
                      <a:pt x="66" y="94"/>
                    </a:lnTo>
                    <a:lnTo>
                      <a:pt x="80" y="76"/>
                    </a:lnTo>
                    <a:lnTo>
                      <a:pt x="90" y="76"/>
                    </a:lnTo>
                    <a:lnTo>
                      <a:pt x="120" y="66"/>
                    </a:lnTo>
                    <a:lnTo>
                      <a:pt x="136" y="64"/>
                    </a:lnTo>
                    <a:lnTo>
                      <a:pt x="140" y="5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sp>
          <p:nvSpPr>
            <p:cNvPr id="5177" name="Freeform 482"/>
            <p:cNvSpPr>
              <a:spLocks/>
            </p:cNvSpPr>
            <p:nvPr/>
          </p:nvSpPr>
          <p:spPr bwMode="ltGray">
            <a:xfrm>
              <a:off x="1367" y="2892"/>
              <a:ext cx="19" cy="29"/>
            </a:xfrm>
            <a:custGeom>
              <a:avLst/>
              <a:gdLst>
                <a:gd name="T0" fmla="*/ 9 w 21"/>
                <a:gd name="T1" fmla="*/ 6 h 29"/>
                <a:gd name="T2" fmla="*/ 12 w 21"/>
                <a:gd name="T3" fmla="*/ 22 h 29"/>
                <a:gd name="T4" fmla="*/ 4 w 21"/>
                <a:gd name="T5" fmla="*/ 28 h 29"/>
                <a:gd name="T6" fmla="*/ 5 w 21"/>
                <a:gd name="T7" fmla="*/ 18 h 29"/>
                <a:gd name="T8" fmla="*/ 0 w 21"/>
                <a:gd name="T9" fmla="*/ 0 h 29"/>
                <a:gd name="T10" fmla="*/ 9 w 21"/>
                <a:gd name="T11" fmla="*/ 6 h 29"/>
                <a:gd name="T12" fmla="*/ 0 60000 65536"/>
                <a:gd name="T13" fmla="*/ 0 60000 65536"/>
                <a:gd name="T14" fmla="*/ 0 60000 65536"/>
                <a:gd name="T15" fmla="*/ 0 60000 65536"/>
                <a:gd name="T16" fmla="*/ 0 60000 65536"/>
                <a:gd name="T17" fmla="*/ 0 60000 65536"/>
                <a:gd name="T18" fmla="*/ 0 w 21"/>
                <a:gd name="T19" fmla="*/ 0 h 29"/>
                <a:gd name="T20" fmla="*/ 21 w 21"/>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1" h="29">
                  <a:moveTo>
                    <a:pt x="14" y="6"/>
                  </a:moveTo>
                  <a:lnTo>
                    <a:pt x="20" y="22"/>
                  </a:lnTo>
                  <a:lnTo>
                    <a:pt x="4" y="28"/>
                  </a:lnTo>
                  <a:lnTo>
                    <a:pt x="6" y="18"/>
                  </a:lnTo>
                  <a:lnTo>
                    <a:pt x="0" y="0"/>
                  </a:lnTo>
                  <a:lnTo>
                    <a:pt x="14"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78" name="Oval 483"/>
            <p:cNvSpPr>
              <a:spLocks noChangeArrowheads="1"/>
            </p:cNvSpPr>
            <p:nvPr/>
          </p:nvSpPr>
          <p:spPr bwMode="ltGray">
            <a:xfrm>
              <a:off x="1392" y="2901"/>
              <a:ext cx="1" cy="4"/>
            </a:xfrm>
            <a:prstGeom prst="ellipse">
              <a:avLst/>
            </a:prstGeom>
            <a:grpFill/>
            <a:ln w="12700">
              <a:solidFill>
                <a:schemeClr val="bg1"/>
              </a:solidFill>
              <a:round/>
              <a:headEnd/>
              <a:tailEnd/>
            </a:ln>
          </p:spPr>
          <p:txBody>
            <a:bodyPr wrap="none" anchor="ctr"/>
            <a:lstStyle/>
            <a:p>
              <a:pPr eaLnBrk="0" hangingPunct="0">
                <a:defRPr/>
              </a:pPr>
              <a:endParaRPr lang="en-US" dirty="0">
                <a:solidFill>
                  <a:srgbClr val="000000"/>
                </a:solidFill>
                <a:latin typeface="Arial" charset="0"/>
                <a:cs typeface="+mn-cs"/>
              </a:endParaRPr>
            </a:p>
          </p:txBody>
        </p:sp>
        <p:sp>
          <p:nvSpPr>
            <p:cNvPr id="5179" name="Freeform 484"/>
            <p:cNvSpPr>
              <a:spLocks/>
            </p:cNvSpPr>
            <p:nvPr/>
          </p:nvSpPr>
          <p:spPr bwMode="ltGray">
            <a:xfrm>
              <a:off x="3177" y="2228"/>
              <a:ext cx="31" cy="23"/>
            </a:xfrm>
            <a:custGeom>
              <a:avLst/>
              <a:gdLst>
                <a:gd name="T0" fmla="*/ 5 w 35"/>
                <a:gd name="T1" fmla="*/ 4 h 23"/>
                <a:gd name="T2" fmla="*/ 4 w 35"/>
                <a:gd name="T3" fmla="*/ 8 h 23"/>
                <a:gd name="T4" fmla="*/ 0 w 35"/>
                <a:gd name="T5" fmla="*/ 10 h 23"/>
                <a:gd name="T6" fmla="*/ 0 w 35"/>
                <a:gd name="T7" fmla="*/ 16 h 23"/>
                <a:gd name="T8" fmla="*/ 5 w 35"/>
                <a:gd name="T9" fmla="*/ 22 h 23"/>
                <a:gd name="T10" fmla="*/ 12 w 35"/>
                <a:gd name="T11" fmla="*/ 16 h 23"/>
                <a:gd name="T12" fmla="*/ 15 w 35"/>
                <a:gd name="T13" fmla="*/ 16 h 23"/>
                <a:gd name="T14" fmla="*/ 14 w 35"/>
                <a:gd name="T15" fmla="*/ 10 h 23"/>
                <a:gd name="T16" fmla="*/ 19 w 35"/>
                <a:gd name="T17" fmla="*/ 4 h 23"/>
                <a:gd name="T18" fmla="*/ 17 w 35"/>
                <a:gd name="T19" fmla="*/ 0 h 23"/>
                <a:gd name="T20" fmla="*/ 13 w 35"/>
                <a:gd name="T21" fmla="*/ 6 h 23"/>
                <a:gd name="T22" fmla="*/ 5 w 35"/>
                <a:gd name="T23" fmla="*/ 4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23"/>
                <a:gd name="T38" fmla="*/ 35 w 35"/>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23">
                  <a:moveTo>
                    <a:pt x="10" y="4"/>
                  </a:moveTo>
                  <a:lnTo>
                    <a:pt x="8" y="8"/>
                  </a:lnTo>
                  <a:lnTo>
                    <a:pt x="0" y="10"/>
                  </a:lnTo>
                  <a:lnTo>
                    <a:pt x="0" y="16"/>
                  </a:lnTo>
                  <a:lnTo>
                    <a:pt x="10" y="22"/>
                  </a:lnTo>
                  <a:lnTo>
                    <a:pt x="22" y="16"/>
                  </a:lnTo>
                  <a:lnTo>
                    <a:pt x="28" y="16"/>
                  </a:lnTo>
                  <a:lnTo>
                    <a:pt x="26" y="10"/>
                  </a:lnTo>
                  <a:lnTo>
                    <a:pt x="34" y="4"/>
                  </a:lnTo>
                  <a:lnTo>
                    <a:pt x="32" y="0"/>
                  </a:lnTo>
                  <a:lnTo>
                    <a:pt x="24" y="6"/>
                  </a:lnTo>
                  <a:lnTo>
                    <a:pt x="1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80" name="Freeform 485"/>
            <p:cNvSpPr>
              <a:spLocks/>
            </p:cNvSpPr>
            <p:nvPr/>
          </p:nvSpPr>
          <p:spPr bwMode="ltGray">
            <a:xfrm>
              <a:off x="3049" y="2222"/>
              <a:ext cx="42" cy="19"/>
            </a:xfrm>
            <a:custGeom>
              <a:avLst/>
              <a:gdLst>
                <a:gd name="T0" fmla="*/ 0 w 47"/>
                <a:gd name="T1" fmla="*/ 0 h 19"/>
                <a:gd name="T2" fmla="*/ 0 w 47"/>
                <a:gd name="T3" fmla="*/ 10 h 19"/>
                <a:gd name="T4" fmla="*/ 2 w 47"/>
                <a:gd name="T5" fmla="*/ 10 h 19"/>
                <a:gd name="T6" fmla="*/ 7 w 47"/>
                <a:gd name="T7" fmla="*/ 10 h 19"/>
                <a:gd name="T8" fmla="*/ 12 w 47"/>
                <a:gd name="T9" fmla="*/ 14 h 19"/>
                <a:gd name="T10" fmla="*/ 13 w 47"/>
                <a:gd name="T11" fmla="*/ 18 h 19"/>
                <a:gd name="T12" fmla="*/ 23 w 47"/>
                <a:gd name="T13" fmla="*/ 18 h 19"/>
                <a:gd name="T14" fmla="*/ 26 w 47"/>
                <a:gd name="T15" fmla="*/ 12 h 19"/>
                <a:gd name="T16" fmla="*/ 26 w 47"/>
                <a:gd name="T17" fmla="*/ 8 h 19"/>
                <a:gd name="T18" fmla="*/ 24 w 47"/>
                <a:gd name="T19" fmla="*/ 12 h 19"/>
                <a:gd name="T20" fmla="*/ 23 w 47"/>
                <a:gd name="T21" fmla="*/ 10 h 19"/>
                <a:gd name="T22" fmla="*/ 21 w 47"/>
                <a:gd name="T23" fmla="*/ 8 h 19"/>
                <a:gd name="T24" fmla="*/ 19 w 47"/>
                <a:gd name="T25" fmla="*/ 6 h 19"/>
                <a:gd name="T26" fmla="*/ 11 w 47"/>
                <a:gd name="T27" fmla="*/ 6 h 19"/>
                <a:gd name="T28" fmla="*/ 9 w 47"/>
                <a:gd name="T29" fmla="*/ 6 h 19"/>
                <a:gd name="T30" fmla="*/ 7 w 47"/>
                <a:gd name="T31" fmla="*/ 2 h 19"/>
                <a:gd name="T32" fmla="*/ 4 w 47"/>
                <a:gd name="T33" fmla="*/ 0 h 19"/>
                <a:gd name="T34" fmla="*/ 0 w 47"/>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19"/>
                <a:gd name="T56" fmla="*/ 47 w 47"/>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19">
                  <a:moveTo>
                    <a:pt x="0" y="0"/>
                  </a:moveTo>
                  <a:lnTo>
                    <a:pt x="0" y="10"/>
                  </a:lnTo>
                  <a:lnTo>
                    <a:pt x="2" y="10"/>
                  </a:lnTo>
                  <a:lnTo>
                    <a:pt x="12" y="10"/>
                  </a:lnTo>
                  <a:lnTo>
                    <a:pt x="20" y="14"/>
                  </a:lnTo>
                  <a:lnTo>
                    <a:pt x="22" y="18"/>
                  </a:lnTo>
                  <a:lnTo>
                    <a:pt x="40" y="18"/>
                  </a:lnTo>
                  <a:lnTo>
                    <a:pt x="46" y="12"/>
                  </a:lnTo>
                  <a:lnTo>
                    <a:pt x="46" y="8"/>
                  </a:lnTo>
                  <a:lnTo>
                    <a:pt x="42" y="12"/>
                  </a:lnTo>
                  <a:lnTo>
                    <a:pt x="40" y="10"/>
                  </a:lnTo>
                  <a:lnTo>
                    <a:pt x="36" y="8"/>
                  </a:lnTo>
                  <a:lnTo>
                    <a:pt x="32" y="6"/>
                  </a:lnTo>
                  <a:lnTo>
                    <a:pt x="18" y="6"/>
                  </a:lnTo>
                  <a:lnTo>
                    <a:pt x="14" y="6"/>
                  </a:lnTo>
                  <a:lnTo>
                    <a:pt x="12" y="2"/>
                  </a:lnTo>
                  <a:lnTo>
                    <a:pt x="8" y="0"/>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81" name="Freeform 486"/>
            <p:cNvSpPr>
              <a:spLocks/>
            </p:cNvSpPr>
            <p:nvPr/>
          </p:nvSpPr>
          <p:spPr bwMode="ltGray">
            <a:xfrm>
              <a:off x="3110" y="2212"/>
              <a:ext cx="9" cy="9"/>
            </a:xfrm>
            <a:custGeom>
              <a:avLst/>
              <a:gdLst>
                <a:gd name="T0" fmla="*/ 6 w 9"/>
                <a:gd name="T1" fmla="*/ 0 h 9"/>
                <a:gd name="T2" fmla="*/ 2 w 9"/>
                <a:gd name="T3" fmla="*/ 2 h 9"/>
                <a:gd name="T4" fmla="*/ 0 w 9"/>
                <a:gd name="T5" fmla="*/ 8 h 9"/>
                <a:gd name="T6" fmla="*/ 6 w 9"/>
                <a:gd name="T7" fmla="*/ 6 h 9"/>
                <a:gd name="T8" fmla="*/ 8 w 9"/>
                <a:gd name="T9" fmla="*/ 2 h 9"/>
                <a:gd name="T10" fmla="*/ 6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6" y="0"/>
                  </a:moveTo>
                  <a:lnTo>
                    <a:pt x="2" y="2"/>
                  </a:lnTo>
                  <a:lnTo>
                    <a:pt x="0" y="8"/>
                  </a:lnTo>
                  <a:lnTo>
                    <a:pt x="6" y="6"/>
                  </a:lnTo>
                  <a:lnTo>
                    <a:pt x="8" y="2"/>
                  </a:lnTo>
                  <a:lnTo>
                    <a:pt x="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82" name="Freeform 487"/>
            <p:cNvSpPr>
              <a:spLocks/>
            </p:cNvSpPr>
            <p:nvPr/>
          </p:nvSpPr>
          <p:spPr bwMode="ltGray">
            <a:xfrm>
              <a:off x="2900" y="2160"/>
              <a:ext cx="42" cy="32"/>
            </a:xfrm>
            <a:custGeom>
              <a:avLst/>
              <a:gdLst>
                <a:gd name="T0" fmla="*/ 31 w 45"/>
                <a:gd name="T1" fmla="*/ 0 h 31"/>
                <a:gd name="T2" fmla="*/ 30 w 45"/>
                <a:gd name="T3" fmla="*/ 8 h 31"/>
                <a:gd name="T4" fmla="*/ 27 w 45"/>
                <a:gd name="T5" fmla="*/ 14 h 31"/>
                <a:gd name="T6" fmla="*/ 27 w 45"/>
                <a:gd name="T7" fmla="*/ 23 h 31"/>
                <a:gd name="T8" fmla="*/ 29 w 45"/>
                <a:gd name="T9" fmla="*/ 27 h 31"/>
                <a:gd name="T10" fmla="*/ 27 w 45"/>
                <a:gd name="T11" fmla="*/ 29 h 31"/>
                <a:gd name="T12" fmla="*/ 26 w 45"/>
                <a:gd name="T13" fmla="*/ 35 h 31"/>
                <a:gd name="T14" fmla="*/ 24 w 45"/>
                <a:gd name="T15" fmla="*/ 33 h 31"/>
                <a:gd name="T16" fmla="*/ 21 w 45"/>
                <a:gd name="T17" fmla="*/ 33 h 31"/>
                <a:gd name="T18" fmla="*/ 20 w 45"/>
                <a:gd name="T19" fmla="*/ 29 h 31"/>
                <a:gd name="T20" fmla="*/ 13 w 45"/>
                <a:gd name="T21" fmla="*/ 23 h 31"/>
                <a:gd name="T22" fmla="*/ 9 w 45"/>
                <a:gd name="T23" fmla="*/ 23 h 31"/>
                <a:gd name="T24" fmla="*/ 7 w 45"/>
                <a:gd name="T25" fmla="*/ 14 h 31"/>
                <a:gd name="T26" fmla="*/ 4 w 45"/>
                <a:gd name="T27" fmla="*/ 10 h 31"/>
                <a:gd name="T28" fmla="*/ 0 w 45"/>
                <a:gd name="T29" fmla="*/ 6 h 31"/>
                <a:gd name="T30" fmla="*/ 0 w 45"/>
                <a:gd name="T31" fmla="*/ 4 h 31"/>
                <a:gd name="T32" fmla="*/ 7 w 45"/>
                <a:gd name="T33" fmla="*/ 4 h 31"/>
                <a:gd name="T34" fmla="*/ 7 w 45"/>
                <a:gd name="T35" fmla="*/ 0 h 31"/>
                <a:gd name="T36" fmla="*/ 7 w 45"/>
                <a:gd name="T37" fmla="*/ 2 h 31"/>
                <a:gd name="T38" fmla="*/ 9 w 45"/>
                <a:gd name="T39" fmla="*/ 4 h 31"/>
                <a:gd name="T40" fmla="*/ 22 w 45"/>
                <a:gd name="T41" fmla="*/ 4 h 31"/>
                <a:gd name="T42" fmla="*/ 30 w 45"/>
                <a:gd name="T43" fmla="*/ 0 h 31"/>
                <a:gd name="T44" fmla="*/ 31 w 45"/>
                <a:gd name="T45" fmla="*/ 0 h 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5"/>
                <a:gd name="T70" fmla="*/ 0 h 31"/>
                <a:gd name="T71" fmla="*/ 45 w 45"/>
                <a:gd name="T72" fmla="*/ 31 h 3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5" h="31">
                  <a:moveTo>
                    <a:pt x="44" y="0"/>
                  </a:moveTo>
                  <a:lnTo>
                    <a:pt x="42" y="8"/>
                  </a:lnTo>
                  <a:lnTo>
                    <a:pt x="38" y="14"/>
                  </a:lnTo>
                  <a:lnTo>
                    <a:pt x="38" y="18"/>
                  </a:lnTo>
                  <a:lnTo>
                    <a:pt x="40" y="22"/>
                  </a:lnTo>
                  <a:lnTo>
                    <a:pt x="38" y="24"/>
                  </a:lnTo>
                  <a:lnTo>
                    <a:pt x="36" y="30"/>
                  </a:lnTo>
                  <a:lnTo>
                    <a:pt x="34" y="28"/>
                  </a:lnTo>
                  <a:lnTo>
                    <a:pt x="30" y="28"/>
                  </a:lnTo>
                  <a:lnTo>
                    <a:pt x="28" y="24"/>
                  </a:lnTo>
                  <a:lnTo>
                    <a:pt x="18" y="18"/>
                  </a:lnTo>
                  <a:lnTo>
                    <a:pt x="14" y="18"/>
                  </a:lnTo>
                  <a:lnTo>
                    <a:pt x="10" y="14"/>
                  </a:lnTo>
                  <a:lnTo>
                    <a:pt x="4" y="10"/>
                  </a:lnTo>
                  <a:lnTo>
                    <a:pt x="0" y="6"/>
                  </a:lnTo>
                  <a:lnTo>
                    <a:pt x="0" y="4"/>
                  </a:lnTo>
                  <a:lnTo>
                    <a:pt x="8" y="4"/>
                  </a:lnTo>
                  <a:lnTo>
                    <a:pt x="8" y="0"/>
                  </a:lnTo>
                  <a:lnTo>
                    <a:pt x="12" y="2"/>
                  </a:lnTo>
                  <a:lnTo>
                    <a:pt x="14" y="4"/>
                  </a:lnTo>
                  <a:lnTo>
                    <a:pt x="32" y="4"/>
                  </a:lnTo>
                  <a:lnTo>
                    <a:pt x="42" y="0"/>
                  </a:lnTo>
                  <a:lnTo>
                    <a:pt x="4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83" name="Freeform 488"/>
            <p:cNvSpPr>
              <a:spLocks/>
            </p:cNvSpPr>
            <p:nvPr/>
          </p:nvSpPr>
          <p:spPr bwMode="ltGray">
            <a:xfrm>
              <a:off x="3518" y="2671"/>
              <a:ext cx="18" cy="7"/>
            </a:xfrm>
            <a:custGeom>
              <a:avLst/>
              <a:gdLst>
                <a:gd name="T0" fmla="*/ 9 w 21"/>
                <a:gd name="T1" fmla="*/ 0 h 7"/>
                <a:gd name="T2" fmla="*/ 3 w 21"/>
                <a:gd name="T3" fmla="*/ 0 h 7"/>
                <a:gd name="T4" fmla="*/ 3 w 21"/>
                <a:gd name="T5" fmla="*/ 0 h 7"/>
                <a:gd name="T6" fmla="*/ 0 w 21"/>
                <a:gd name="T7" fmla="*/ 4 h 7"/>
                <a:gd name="T8" fmla="*/ 5 w 21"/>
                <a:gd name="T9" fmla="*/ 6 h 7"/>
                <a:gd name="T10" fmla="*/ 8 w 21"/>
                <a:gd name="T11" fmla="*/ 6 h 7"/>
                <a:gd name="T12" fmla="*/ 9 w 21"/>
                <a:gd name="T13" fmla="*/ 0 h 7"/>
                <a:gd name="T14" fmla="*/ 0 60000 65536"/>
                <a:gd name="T15" fmla="*/ 0 60000 65536"/>
                <a:gd name="T16" fmla="*/ 0 60000 65536"/>
                <a:gd name="T17" fmla="*/ 0 60000 65536"/>
                <a:gd name="T18" fmla="*/ 0 60000 65536"/>
                <a:gd name="T19" fmla="*/ 0 60000 65536"/>
                <a:gd name="T20" fmla="*/ 0 60000 65536"/>
                <a:gd name="T21" fmla="*/ 0 w 21"/>
                <a:gd name="T22" fmla="*/ 0 h 7"/>
                <a:gd name="T23" fmla="*/ 21 w 21"/>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7">
                  <a:moveTo>
                    <a:pt x="20" y="0"/>
                  </a:moveTo>
                  <a:lnTo>
                    <a:pt x="8" y="0"/>
                  </a:lnTo>
                  <a:lnTo>
                    <a:pt x="4" y="0"/>
                  </a:lnTo>
                  <a:lnTo>
                    <a:pt x="0" y="4"/>
                  </a:lnTo>
                  <a:lnTo>
                    <a:pt x="10" y="6"/>
                  </a:lnTo>
                  <a:lnTo>
                    <a:pt x="16" y="6"/>
                  </a:lnTo>
                  <a:lnTo>
                    <a:pt x="2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84" name="Freeform 489"/>
            <p:cNvSpPr>
              <a:spLocks/>
            </p:cNvSpPr>
            <p:nvPr/>
          </p:nvSpPr>
          <p:spPr bwMode="ltGray">
            <a:xfrm>
              <a:off x="2997" y="2014"/>
              <a:ext cx="142" cy="176"/>
            </a:xfrm>
            <a:custGeom>
              <a:avLst/>
              <a:gdLst>
                <a:gd name="T0" fmla="*/ 23 w 155"/>
                <a:gd name="T1" fmla="*/ 25 h 171"/>
                <a:gd name="T2" fmla="*/ 31 w 155"/>
                <a:gd name="T3" fmla="*/ 14 h 171"/>
                <a:gd name="T4" fmla="*/ 62 w 155"/>
                <a:gd name="T5" fmla="*/ 0 h 171"/>
                <a:gd name="T6" fmla="*/ 69 w 155"/>
                <a:gd name="T7" fmla="*/ 4 h 171"/>
                <a:gd name="T8" fmla="*/ 72 w 155"/>
                <a:gd name="T9" fmla="*/ 10 h 171"/>
                <a:gd name="T10" fmla="*/ 75 w 155"/>
                <a:gd name="T11" fmla="*/ 16 h 171"/>
                <a:gd name="T12" fmla="*/ 79 w 155"/>
                <a:gd name="T13" fmla="*/ 27 h 171"/>
                <a:gd name="T14" fmla="*/ 79 w 155"/>
                <a:gd name="T15" fmla="*/ 31 h 171"/>
                <a:gd name="T16" fmla="*/ 78 w 155"/>
                <a:gd name="T17" fmla="*/ 35 h 171"/>
                <a:gd name="T18" fmla="*/ 76 w 155"/>
                <a:gd name="T19" fmla="*/ 39 h 171"/>
                <a:gd name="T20" fmla="*/ 96 w 155"/>
                <a:gd name="T21" fmla="*/ 49 h 171"/>
                <a:gd name="T22" fmla="*/ 99 w 155"/>
                <a:gd name="T23" fmla="*/ 70 h 171"/>
                <a:gd name="T24" fmla="*/ 92 w 155"/>
                <a:gd name="T25" fmla="*/ 80 h 171"/>
                <a:gd name="T26" fmla="*/ 73 w 155"/>
                <a:gd name="T27" fmla="*/ 78 h 171"/>
                <a:gd name="T28" fmla="*/ 65 w 155"/>
                <a:gd name="T29" fmla="*/ 76 h 171"/>
                <a:gd name="T30" fmla="*/ 60 w 155"/>
                <a:gd name="T31" fmla="*/ 78 h 171"/>
                <a:gd name="T32" fmla="*/ 55 w 155"/>
                <a:gd name="T33" fmla="*/ 105 h 171"/>
                <a:gd name="T34" fmla="*/ 49 w 155"/>
                <a:gd name="T35" fmla="*/ 109 h 171"/>
                <a:gd name="T36" fmla="*/ 49 w 155"/>
                <a:gd name="T37" fmla="*/ 115 h 171"/>
                <a:gd name="T38" fmla="*/ 41 w 155"/>
                <a:gd name="T39" fmla="*/ 113 h 171"/>
                <a:gd name="T40" fmla="*/ 38 w 155"/>
                <a:gd name="T41" fmla="*/ 111 h 171"/>
                <a:gd name="T42" fmla="*/ 32 w 155"/>
                <a:gd name="T43" fmla="*/ 107 h 171"/>
                <a:gd name="T44" fmla="*/ 31 w 155"/>
                <a:gd name="T45" fmla="*/ 113 h 171"/>
                <a:gd name="T46" fmla="*/ 35 w 155"/>
                <a:gd name="T47" fmla="*/ 117 h 171"/>
                <a:gd name="T48" fmla="*/ 35 w 155"/>
                <a:gd name="T49" fmla="*/ 129 h 171"/>
                <a:gd name="T50" fmla="*/ 35 w 155"/>
                <a:gd name="T51" fmla="*/ 134 h 171"/>
                <a:gd name="T52" fmla="*/ 35 w 155"/>
                <a:gd name="T53" fmla="*/ 140 h 171"/>
                <a:gd name="T54" fmla="*/ 38 w 155"/>
                <a:gd name="T55" fmla="*/ 142 h 171"/>
                <a:gd name="T56" fmla="*/ 40 w 155"/>
                <a:gd name="T57" fmla="*/ 150 h 171"/>
                <a:gd name="T58" fmla="*/ 38 w 155"/>
                <a:gd name="T59" fmla="*/ 156 h 171"/>
                <a:gd name="T60" fmla="*/ 34 w 155"/>
                <a:gd name="T61" fmla="*/ 161 h 171"/>
                <a:gd name="T62" fmla="*/ 35 w 155"/>
                <a:gd name="T63" fmla="*/ 174 h 171"/>
                <a:gd name="T64" fmla="*/ 31 w 155"/>
                <a:gd name="T65" fmla="*/ 185 h 171"/>
                <a:gd name="T66" fmla="*/ 32 w 155"/>
                <a:gd name="T67" fmla="*/ 191 h 171"/>
                <a:gd name="T68" fmla="*/ 36 w 155"/>
                <a:gd name="T69" fmla="*/ 196 h 171"/>
                <a:gd name="T70" fmla="*/ 29 w 155"/>
                <a:gd name="T71" fmla="*/ 196 h 171"/>
                <a:gd name="T72" fmla="*/ 23 w 155"/>
                <a:gd name="T73" fmla="*/ 191 h 171"/>
                <a:gd name="T74" fmla="*/ 21 w 155"/>
                <a:gd name="T75" fmla="*/ 179 h 171"/>
                <a:gd name="T76" fmla="*/ 14 w 155"/>
                <a:gd name="T77" fmla="*/ 164 h 171"/>
                <a:gd name="T78" fmla="*/ 7 w 155"/>
                <a:gd name="T79" fmla="*/ 144 h 171"/>
                <a:gd name="T80" fmla="*/ 5 w 155"/>
                <a:gd name="T81" fmla="*/ 124 h 171"/>
                <a:gd name="T82" fmla="*/ 0 w 155"/>
                <a:gd name="T83" fmla="*/ 119 h 171"/>
                <a:gd name="T84" fmla="*/ 4 w 155"/>
                <a:gd name="T85" fmla="*/ 109 h 171"/>
                <a:gd name="T86" fmla="*/ 5 w 155"/>
                <a:gd name="T87" fmla="*/ 103 h 171"/>
                <a:gd name="T88" fmla="*/ 5 w 155"/>
                <a:gd name="T89" fmla="*/ 95 h 171"/>
                <a:gd name="T90" fmla="*/ 11 w 155"/>
                <a:gd name="T91" fmla="*/ 86 h 171"/>
                <a:gd name="T92" fmla="*/ 14 w 155"/>
                <a:gd name="T93" fmla="*/ 78 h 171"/>
                <a:gd name="T94" fmla="*/ 21 w 155"/>
                <a:gd name="T95" fmla="*/ 29 h 171"/>
                <a:gd name="T96" fmla="*/ 23 w 155"/>
                <a:gd name="T97" fmla="*/ 25 h 1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5"/>
                <a:gd name="T148" fmla="*/ 0 h 171"/>
                <a:gd name="T149" fmla="*/ 155 w 155"/>
                <a:gd name="T150" fmla="*/ 171 h 17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5" h="171">
                  <a:moveTo>
                    <a:pt x="36" y="20"/>
                  </a:moveTo>
                  <a:lnTo>
                    <a:pt x="48" y="14"/>
                  </a:lnTo>
                  <a:lnTo>
                    <a:pt x="96" y="0"/>
                  </a:lnTo>
                  <a:lnTo>
                    <a:pt x="106" y="4"/>
                  </a:lnTo>
                  <a:lnTo>
                    <a:pt x="112" y="10"/>
                  </a:lnTo>
                  <a:lnTo>
                    <a:pt x="116" y="16"/>
                  </a:lnTo>
                  <a:lnTo>
                    <a:pt x="122" y="22"/>
                  </a:lnTo>
                  <a:lnTo>
                    <a:pt x="122" y="26"/>
                  </a:lnTo>
                  <a:lnTo>
                    <a:pt x="120" y="30"/>
                  </a:lnTo>
                  <a:lnTo>
                    <a:pt x="118" y="34"/>
                  </a:lnTo>
                  <a:lnTo>
                    <a:pt x="150" y="44"/>
                  </a:lnTo>
                  <a:lnTo>
                    <a:pt x="154" y="60"/>
                  </a:lnTo>
                  <a:lnTo>
                    <a:pt x="142" y="70"/>
                  </a:lnTo>
                  <a:lnTo>
                    <a:pt x="114" y="68"/>
                  </a:lnTo>
                  <a:lnTo>
                    <a:pt x="100" y="66"/>
                  </a:lnTo>
                  <a:lnTo>
                    <a:pt x="92" y="68"/>
                  </a:lnTo>
                  <a:lnTo>
                    <a:pt x="86" y="90"/>
                  </a:lnTo>
                  <a:lnTo>
                    <a:pt x="76" y="94"/>
                  </a:lnTo>
                  <a:lnTo>
                    <a:pt x="76" y="100"/>
                  </a:lnTo>
                  <a:lnTo>
                    <a:pt x="64" y="98"/>
                  </a:lnTo>
                  <a:lnTo>
                    <a:pt x="58" y="96"/>
                  </a:lnTo>
                  <a:lnTo>
                    <a:pt x="50" y="92"/>
                  </a:lnTo>
                  <a:lnTo>
                    <a:pt x="48" y="98"/>
                  </a:lnTo>
                  <a:lnTo>
                    <a:pt x="54" y="102"/>
                  </a:lnTo>
                  <a:lnTo>
                    <a:pt x="54" y="112"/>
                  </a:lnTo>
                  <a:lnTo>
                    <a:pt x="54" y="116"/>
                  </a:lnTo>
                  <a:lnTo>
                    <a:pt x="54" y="120"/>
                  </a:lnTo>
                  <a:lnTo>
                    <a:pt x="60" y="122"/>
                  </a:lnTo>
                  <a:lnTo>
                    <a:pt x="62" y="130"/>
                  </a:lnTo>
                  <a:lnTo>
                    <a:pt x="58" y="136"/>
                  </a:lnTo>
                  <a:lnTo>
                    <a:pt x="52" y="140"/>
                  </a:lnTo>
                  <a:lnTo>
                    <a:pt x="54" y="150"/>
                  </a:lnTo>
                  <a:lnTo>
                    <a:pt x="48" y="160"/>
                  </a:lnTo>
                  <a:lnTo>
                    <a:pt x="50" y="166"/>
                  </a:lnTo>
                  <a:lnTo>
                    <a:pt x="56" y="170"/>
                  </a:lnTo>
                  <a:lnTo>
                    <a:pt x="46" y="170"/>
                  </a:lnTo>
                  <a:lnTo>
                    <a:pt x="36" y="166"/>
                  </a:lnTo>
                  <a:lnTo>
                    <a:pt x="32" y="154"/>
                  </a:lnTo>
                  <a:lnTo>
                    <a:pt x="22" y="142"/>
                  </a:lnTo>
                  <a:lnTo>
                    <a:pt x="12" y="124"/>
                  </a:lnTo>
                  <a:lnTo>
                    <a:pt x="6" y="108"/>
                  </a:lnTo>
                  <a:lnTo>
                    <a:pt x="0" y="104"/>
                  </a:lnTo>
                  <a:lnTo>
                    <a:pt x="4" y="94"/>
                  </a:lnTo>
                  <a:lnTo>
                    <a:pt x="8" y="88"/>
                  </a:lnTo>
                  <a:lnTo>
                    <a:pt x="10" y="82"/>
                  </a:lnTo>
                  <a:lnTo>
                    <a:pt x="16" y="76"/>
                  </a:lnTo>
                  <a:lnTo>
                    <a:pt x="22" y="68"/>
                  </a:lnTo>
                  <a:lnTo>
                    <a:pt x="32" y="24"/>
                  </a:lnTo>
                  <a:lnTo>
                    <a:pt x="36" y="2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85" name="Freeform 490"/>
            <p:cNvSpPr>
              <a:spLocks/>
            </p:cNvSpPr>
            <p:nvPr/>
          </p:nvSpPr>
          <p:spPr bwMode="ltGray">
            <a:xfrm>
              <a:off x="2879" y="1864"/>
              <a:ext cx="148" cy="91"/>
            </a:xfrm>
            <a:custGeom>
              <a:avLst/>
              <a:gdLst>
                <a:gd name="T0" fmla="*/ 42 w 161"/>
                <a:gd name="T1" fmla="*/ 4 h 89"/>
                <a:gd name="T2" fmla="*/ 47 w 161"/>
                <a:gd name="T3" fmla="*/ 10 h 89"/>
                <a:gd name="T4" fmla="*/ 83 w 161"/>
                <a:gd name="T5" fmla="*/ 43 h 89"/>
                <a:gd name="T6" fmla="*/ 86 w 161"/>
                <a:gd name="T7" fmla="*/ 43 h 89"/>
                <a:gd name="T8" fmla="*/ 91 w 161"/>
                <a:gd name="T9" fmla="*/ 41 h 89"/>
                <a:gd name="T10" fmla="*/ 93 w 161"/>
                <a:gd name="T11" fmla="*/ 41 h 89"/>
                <a:gd name="T12" fmla="*/ 96 w 161"/>
                <a:gd name="T13" fmla="*/ 43 h 89"/>
                <a:gd name="T14" fmla="*/ 99 w 161"/>
                <a:gd name="T15" fmla="*/ 43 h 89"/>
                <a:gd name="T16" fmla="*/ 99 w 161"/>
                <a:gd name="T17" fmla="*/ 47 h 89"/>
                <a:gd name="T18" fmla="*/ 101 w 161"/>
                <a:gd name="T19" fmla="*/ 49 h 89"/>
                <a:gd name="T20" fmla="*/ 101 w 161"/>
                <a:gd name="T21" fmla="*/ 55 h 89"/>
                <a:gd name="T22" fmla="*/ 105 w 161"/>
                <a:gd name="T23" fmla="*/ 59 h 89"/>
                <a:gd name="T24" fmla="*/ 105 w 161"/>
                <a:gd name="T25" fmla="*/ 63 h 89"/>
                <a:gd name="T26" fmla="*/ 105 w 161"/>
                <a:gd name="T27" fmla="*/ 71 h 89"/>
                <a:gd name="T28" fmla="*/ 103 w 161"/>
                <a:gd name="T29" fmla="*/ 80 h 89"/>
                <a:gd name="T30" fmla="*/ 100 w 161"/>
                <a:gd name="T31" fmla="*/ 80 h 89"/>
                <a:gd name="T32" fmla="*/ 94 w 161"/>
                <a:gd name="T33" fmla="*/ 71 h 89"/>
                <a:gd name="T34" fmla="*/ 91 w 161"/>
                <a:gd name="T35" fmla="*/ 67 h 89"/>
                <a:gd name="T36" fmla="*/ 88 w 161"/>
                <a:gd name="T37" fmla="*/ 75 h 89"/>
                <a:gd name="T38" fmla="*/ 83 w 161"/>
                <a:gd name="T39" fmla="*/ 80 h 89"/>
                <a:gd name="T40" fmla="*/ 68 w 161"/>
                <a:gd name="T41" fmla="*/ 84 h 89"/>
                <a:gd name="T42" fmla="*/ 68 w 161"/>
                <a:gd name="T43" fmla="*/ 88 h 89"/>
                <a:gd name="T44" fmla="*/ 68 w 161"/>
                <a:gd name="T45" fmla="*/ 90 h 89"/>
                <a:gd name="T46" fmla="*/ 66 w 161"/>
                <a:gd name="T47" fmla="*/ 92 h 89"/>
                <a:gd name="T48" fmla="*/ 64 w 161"/>
                <a:gd name="T49" fmla="*/ 94 h 89"/>
                <a:gd name="T50" fmla="*/ 62 w 161"/>
                <a:gd name="T51" fmla="*/ 96 h 89"/>
                <a:gd name="T52" fmla="*/ 61 w 161"/>
                <a:gd name="T53" fmla="*/ 96 h 89"/>
                <a:gd name="T54" fmla="*/ 59 w 161"/>
                <a:gd name="T55" fmla="*/ 96 h 89"/>
                <a:gd name="T56" fmla="*/ 50 w 161"/>
                <a:gd name="T57" fmla="*/ 98 h 89"/>
                <a:gd name="T58" fmla="*/ 42 w 161"/>
                <a:gd name="T59" fmla="*/ 96 h 89"/>
                <a:gd name="T60" fmla="*/ 28 w 161"/>
                <a:gd name="T61" fmla="*/ 94 h 89"/>
                <a:gd name="T62" fmla="*/ 15 w 161"/>
                <a:gd name="T63" fmla="*/ 84 h 89"/>
                <a:gd name="T64" fmla="*/ 0 w 161"/>
                <a:gd name="T65" fmla="*/ 53 h 89"/>
                <a:gd name="T66" fmla="*/ 0 w 161"/>
                <a:gd name="T67" fmla="*/ 31 h 89"/>
                <a:gd name="T68" fmla="*/ 15 w 161"/>
                <a:gd name="T69" fmla="*/ 8 h 89"/>
                <a:gd name="T70" fmla="*/ 30 w 161"/>
                <a:gd name="T71" fmla="*/ 0 h 89"/>
                <a:gd name="T72" fmla="*/ 42 w 161"/>
                <a:gd name="T73" fmla="*/ 4 h 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1"/>
                <a:gd name="T112" fmla="*/ 0 h 89"/>
                <a:gd name="T113" fmla="*/ 161 w 161"/>
                <a:gd name="T114" fmla="*/ 89 h 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1" h="89">
                  <a:moveTo>
                    <a:pt x="64" y="4"/>
                  </a:moveTo>
                  <a:lnTo>
                    <a:pt x="72" y="10"/>
                  </a:lnTo>
                  <a:lnTo>
                    <a:pt x="126" y="38"/>
                  </a:lnTo>
                  <a:lnTo>
                    <a:pt x="132" y="38"/>
                  </a:lnTo>
                  <a:lnTo>
                    <a:pt x="138" y="36"/>
                  </a:lnTo>
                  <a:lnTo>
                    <a:pt x="142" y="36"/>
                  </a:lnTo>
                  <a:lnTo>
                    <a:pt x="146" y="38"/>
                  </a:lnTo>
                  <a:lnTo>
                    <a:pt x="150" y="38"/>
                  </a:lnTo>
                  <a:lnTo>
                    <a:pt x="150" y="42"/>
                  </a:lnTo>
                  <a:lnTo>
                    <a:pt x="154" y="44"/>
                  </a:lnTo>
                  <a:lnTo>
                    <a:pt x="156" y="50"/>
                  </a:lnTo>
                  <a:lnTo>
                    <a:pt x="160" y="54"/>
                  </a:lnTo>
                  <a:lnTo>
                    <a:pt x="160" y="58"/>
                  </a:lnTo>
                  <a:lnTo>
                    <a:pt x="160" y="64"/>
                  </a:lnTo>
                  <a:lnTo>
                    <a:pt x="158" y="70"/>
                  </a:lnTo>
                  <a:lnTo>
                    <a:pt x="152" y="70"/>
                  </a:lnTo>
                  <a:lnTo>
                    <a:pt x="144" y="64"/>
                  </a:lnTo>
                  <a:lnTo>
                    <a:pt x="138" y="62"/>
                  </a:lnTo>
                  <a:lnTo>
                    <a:pt x="134" y="66"/>
                  </a:lnTo>
                  <a:lnTo>
                    <a:pt x="126" y="70"/>
                  </a:lnTo>
                  <a:lnTo>
                    <a:pt x="104" y="74"/>
                  </a:lnTo>
                  <a:lnTo>
                    <a:pt x="104" y="78"/>
                  </a:lnTo>
                  <a:lnTo>
                    <a:pt x="104" y="80"/>
                  </a:lnTo>
                  <a:lnTo>
                    <a:pt x="100" y="82"/>
                  </a:lnTo>
                  <a:lnTo>
                    <a:pt x="98" y="84"/>
                  </a:lnTo>
                  <a:lnTo>
                    <a:pt x="94" y="86"/>
                  </a:lnTo>
                  <a:lnTo>
                    <a:pt x="92" y="86"/>
                  </a:lnTo>
                  <a:lnTo>
                    <a:pt x="90" y="86"/>
                  </a:lnTo>
                  <a:lnTo>
                    <a:pt x="76" y="88"/>
                  </a:lnTo>
                  <a:lnTo>
                    <a:pt x="64" y="86"/>
                  </a:lnTo>
                  <a:lnTo>
                    <a:pt x="44" y="84"/>
                  </a:lnTo>
                  <a:lnTo>
                    <a:pt x="22" y="74"/>
                  </a:lnTo>
                  <a:lnTo>
                    <a:pt x="0" y="48"/>
                  </a:lnTo>
                  <a:lnTo>
                    <a:pt x="0" y="26"/>
                  </a:lnTo>
                  <a:lnTo>
                    <a:pt x="22" y="8"/>
                  </a:lnTo>
                  <a:lnTo>
                    <a:pt x="46" y="0"/>
                  </a:lnTo>
                  <a:lnTo>
                    <a:pt x="64"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86" name="Freeform 491"/>
            <p:cNvSpPr>
              <a:spLocks/>
            </p:cNvSpPr>
            <p:nvPr/>
          </p:nvSpPr>
          <p:spPr bwMode="ltGray">
            <a:xfrm>
              <a:off x="2903" y="1781"/>
              <a:ext cx="143" cy="139"/>
            </a:xfrm>
            <a:custGeom>
              <a:avLst/>
              <a:gdLst>
                <a:gd name="T0" fmla="*/ 6 w 155"/>
                <a:gd name="T1" fmla="*/ 31 h 135"/>
                <a:gd name="T2" fmla="*/ 14 w 155"/>
                <a:gd name="T3" fmla="*/ 16 h 135"/>
                <a:gd name="T4" fmla="*/ 17 w 155"/>
                <a:gd name="T5" fmla="*/ 14 h 135"/>
                <a:gd name="T6" fmla="*/ 42 w 155"/>
                <a:gd name="T7" fmla="*/ 0 h 135"/>
                <a:gd name="T8" fmla="*/ 47 w 155"/>
                <a:gd name="T9" fmla="*/ 6 h 135"/>
                <a:gd name="T10" fmla="*/ 50 w 155"/>
                <a:gd name="T11" fmla="*/ 10 h 135"/>
                <a:gd name="T12" fmla="*/ 52 w 155"/>
                <a:gd name="T13" fmla="*/ 14 h 135"/>
                <a:gd name="T14" fmla="*/ 55 w 155"/>
                <a:gd name="T15" fmla="*/ 14 h 135"/>
                <a:gd name="T16" fmla="*/ 57 w 155"/>
                <a:gd name="T17" fmla="*/ 12 h 135"/>
                <a:gd name="T18" fmla="*/ 63 w 155"/>
                <a:gd name="T19" fmla="*/ 10 h 135"/>
                <a:gd name="T20" fmla="*/ 66 w 155"/>
                <a:gd name="T21" fmla="*/ 8 h 135"/>
                <a:gd name="T22" fmla="*/ 71 w 155"/>
                <a:gd name="T23" fmla="*/ 8 h 135"/>
                <a:gd name="T24" fmla="*/ 76 w 155"/>
                <a:gd name="T25" fmla="*/ 8 h 135"/>
                <a:gd name="T26" fmla="*/ 82 w 155"/>
                <a:gd name="T27" fmla="*/ 8 h 135"/>
                <a:gd name="T28" fmla="*/ 89 w 155"/>
                <a:gd name="T29" fmla="*/ 8 h 135"/>
                <a:gd name="T30" fmla="*/ 93 w 155"/>
                <a:gd name="T31" fmla="*/ 8 h 135"/>
                <a:gd name="T32" fmla="*/ 95 w 155"/>
                <a:gd name="T33" fmla="*/ 23 h 135"/>
                <a:gd name="T34" fmla="*/ 99 w 155"/>
                <a:gd name="T35" fmla="*/ 33 h 135"/>
                <a:gd name="T36" fmla="*/ 100 w 155"/>
                <a:gd name="T37" fmla="*/ 43 h 135"/>
                <a:gd name="T38" fmla="*/ 99 w 155"/>
                <a:gd name="T39" fmla="*/ 62 h 135"/>
                <a:gd name="T40" fmla="*/ 96 w 155"/>
                <a:gd name="T41" fmla="*/ 68 h 135"/>
                <a:gd name="T42" fmla="*/ 98 w 155"/>
                <a:gd name="T43" fmla="*/ 76 h 135"/>
                <a:gd name="T44" fmla="*/ 100 w 155"/>
                <a:gd name="T45" fmla="*/ 82 h 135"/>
                <a:gd name="T46" fmla="*/ 101 w 155"/>
                <a:gd name="T47" fmla="*/ 95 h 135"/>
                <a:gd name="T48" fmla="*/ 103 w 155"/>
                <a:gd name="T49" fmla="*/ 105 h 135"/>
                <a:gd name="T50" fmla="*/ 100 w 155"/>
                <a:gd name="T51" fmla="*/ 115 h 135"/>
                <a:gd name="T52" fmla="*/ 93 w 155"/>
                <a:gd name="T53" fmla="*/ 117 h 135"/>
                <a:gd name="T54" fmla="*/ 90 w 155"/>
                <a:gd name="T55" fmla="*/ 127 h 135"/>
                <a:gd name="T56" fmla="*/ 89 w 155"/>
                <a:gd name="T57" fmla="*/ 137 h 135"/>
                <a:gd name="T58" fmla="*/ 89 w 155"/>
                <a:gd name="T59" fmla="*/ 148 h 135"/>
                <a:gd name="T60" fmla="*/ 89 w 155"/>
                <a:gd name="T61" fmla="*/ 154 h 135"/>
                <a:gd name="T62" fmla="*/ 82 w 155"/>
                <a:gd name="T63" fmla="*/ 148 h 135"/>
                <a:gd name="T64" fmla="*/ 75 w 155"/>
                <a:gd name="T65" fmla="*/ 142 h 135"/>
                <a:gd name="T66" fmla="*/ 71 w 155"/>
                <a:gd name="T67" fmla="*/ 144 h 135"/>
                <a:gd name="T68" fmla="*/ 66 w 155"/>
                <a:gd name="T69" fmla="*/ 146 h 135"/>
                <a:gd name="T70" fmla="*/ 57 w 155"/>
                <a:gd name="T71" fmla="*/ 140 h 135"/>
                <a:gd name="T72" fmla="*/ 54 w 155"/>
                <a:gd name="T73" fmla="*/ 140 h 135"/>
                <a:gd name="T74" fmla="*/ 50 w 155"/>
                <a:gd name="T75" fmla="*/ 140 h 135"/>
                <a:gd name="T76" fmla="*/ 47 w 155"/>
                <a:gd name="T77" fmla="*/ 135 h 135"/>
                <a:gd name="T78" fmla="*/ 44 w 155"/>
                <a:gd name="T79" fmla="*/ 127 h 135"/>
                <a:gd name="T80" fmla="*/ 42 w 155"/>
                <a:gd name="T81" fmla="*/ 121 h 135"/>
                <a:gd name="T82" fmla="*/ 35 w 155"/>
                <a:gd name="T83" fmla="*/ 115 h 135"/>
                <a:gd name="T84" fmla="*/ 22 w 155"/>
                <a:gd name="T85" fmla="*/ 115 h 135"/>
                <a:gd name="T86" fmla="*/ 20 w 155"/>
                <a:gd name="T87" fmla="*/ 109 h 135"/>
                <a:gd name="T88" fmla="*/ 20 w 155"/>
                <a:gd name="T89" fmla="*/ 103 h 135"/>
                <a:gd name="T90" fmla="*/ 18 w 155"/>
                <a:gd name="T91" fmla="*/ 101 h 135"/>
                <a:gd name="T92" fmla="*/ 16 w 155"/>
                <a:gd name="T93" fmla="*/ 101 h 135"/>
                <a:gd name="T94" fmla="*/ 14 w 155"/>
                <a:gd name="T95" fmla="*/ 101 h 135"/>
                <a:gd name="T96" fmla="*/ 13 w 155"/>
                <a:gd name="T97" fmla="*/ 101 h 135"/>
                <a:gd name="T98" fmla="*/ 7 w 155"/>
                <a:gd name="T99" fmla="*/ 101 h 135"/>
                <a:gd name="T100" fmla="*/ 4 w 155"/>
                <a:gd name="T101" fmla="*/ 98 h 135"/>
                <a:gd name="T102" fmla="*/ 0 w 155"/>
                <a:gd name="T103" fmla="*/ 41 h 135"/>
                <a:gd name="T104" fmla="*/ 6 w 155"/>
                <a:gd name="T105" fmla="*/ 31 h 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5"/>
                <a:gd name="T160" fmla="*/ 0 h 135"/>
                <a:gd name="T161" fmla="*/ 155 w 155"/>
                <a:gd name="T162" fmla="*/ 135 h 13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5" h="135">
                  <a:moveTo>
                    <a:pt x="8" y="26"/>
                  </a:moveTo>
                  <a:lnTo>
                    <a:pt x="20" y="16"/>
                  </a:lnTo>
                  <a:lnTo>
                    <a:pt x="26" y="14"/>
                  </a:lnTo>
                  <a:lnTo>
                    <a:pt x="62" y="0"/>
                  </a:lnTo>
                  <a:lnTo>
                    <a:pt x="70" y="6"/>
                  </a:lnTo>
                  <a:lnTo>
                    <a:pt x="74" y="10"/>
                  </a:lnTo>
                  <a:lnTo>
                    <a:pt x="78" y="14"/>
                  </a:lnTo>
                  <a:lnTo>
                    <a:pt x="82" y="14"/>
                  </a:lnTo>
                  <a:lnTo>
                    <a:pt x="86" y="12"/>
                  </a:lnTo>
                  <a:lnTo>
                    <a:pt x="94" y="10"/>
                  </a:lnTo>
                  <a:lnTo>
                    <a:pt x="100" y="8"/>
                  </a:lnTo>
                  <a:lnTo>
                    <a:pt x="106" y="8"/>
                  </a:lnTo>
                  <a:lnTo>
                    <a:pt x="114" y="8"/>
                  </a:lnTo>
                  <a:lnTo>
                    <a:pt x="124" y="8"/>
                  </a:lnTo>
                  <a:lnTo>
                    <a:pt x="132" y="8"/>
                  </a:lnTo>
                  <a:lnTo>
                    <a:pt x="140" y="8"/>
                  </a:lnTo>
                  <a:lnTo>
                    <a:pt x="142" y="18"/>
                  </a:lnTo>
                  <a:lnTo>
                    <a:pt x="148" y="28"/>
                  </a:lnTo>
                  <a:lnTo>
                    <a:pt x="150" y="38"/>
                  </a:lnTo>
                  <a:lnTo>
                    <a:pt x="148" y="52"/>
                  </a:lnTo>
                  <a:lnTo>
                    <a:pt x="144" y="58"/>
                  </a:lnTo>
                  <a:lnTo>
                    <a:pt x="146" y="66"/>
                  </a:lnTo>
                  <a:lnTo>
                    <a:pt x="150" y="72"/>
                  </a:lnTo>
                  <a:lnTo>
                    <a:pt x="152" y="82"/>
                  </a:lnTo>
                  <a:lnTo>
                    <a:pt x="154" y="90"/>
                  </a:lnTo>
                  <a:lnTo>
                    <a:pt x="150" y="100"/>
                  </a:lnTo>
                  <a:lnTo>
                    <a:pt x="140" y="102"/>
                  </a:lnTo>
                  <a:lnTo>
                    <a:pt x="136" y="110"/>
                  </a:lnTo>
                  <a:lnTo>
                    <a:pt x="134" y="118"/>
                  </a:lnTo>
                  <a:lnTo>
                    <a:pt x="134" y="128"/>
                  </a:lnTo>
                  <a:lnTo>
                    <a:pt x="132" y="134"/>
                  </a:lnTo>
                  <a:lnTo>
                    <a:pt x="122" y="128"/>
                  </a:lnTo>
                  <a:lnTo>
                    <a:pt x="112" y="122"/>
                  </a:lnTo>
                  <a:lnTo>
                    <a:pt x="106" y="124"/>
                  </a:lnTo>
                  <a:lnTo>
                    <a:pt x="100" y="126"/>
                  </a:lnTo>
                  <a:lnTo>
                    <a:pt x="86" y="120"/>
                  </a:lnTo>
                  <a:lnTo>
                    <a:pt x="80" y="120"/>
                  </a:lnTo>
                  <a:lnTo>
                    <a:pt x="74" y="120"/>
                  </a:lnTo>
                  <a:lnTo>
                    <a:pt x="70" y="116"/>
                  </a:lnTo>
                  <a:lnTo>
                    <a:pt x="66" y="110"/>
                  </a:lnTo>
                  <a:lnTo>
                    <a:pt x="62" y="106"/>
                  </a:lnTo>
                  <a:lnTo>
                    <a:pt x="52" y="100"/>
                  </a:lnTo>
                  <a:lnTo>
                    <a:pt x="32" y="100"/>
                  </a:lnTo>
                  <a:lnTo>
                    <a:pt x="30" y="94"/>
                  </a:lnTo>
                  <a:lnTo>
                    <a:pt x="30" y="88"/>
                  </a:lnTo>
                  <a:lnTo>
                    <a:pt x="28" y="86"/>
                  </a:lnTo>
                  <a:lnTo>
                    <a:pt x="24" y="86"/>
                  </a:lnTo>
                  <a:lnTo>
                    <a:pt x="20" y="86"/>
                  </a:lnTo>
                  <a:lnTo>
                    <a:pt x="18" y="86"/>
                  </a:lnTo>
                  <a:lnTo>
                    <a:pt x="12" y="86"/>
                  </a:lnTo>
                  <a:lnTo>
                    <a:pt x="4" y="84"/>
                  </a:lnTo>
                  <a:lnTo>
                    <a:pt x="0" y="36"/>
                  </a:lnTo>
                  <a:lnTo>
                    <a:pt x="8" y="2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87" name="Freeform 492"/>
            <p:cNvSpPr>
              <a:spLocks/>
            </p:cNvSpPr>
            <p:nvPr/>
          </p:nvSpPr>
          <p:spPr bwMode="ltGray">
            <a:xfrm>
              <a:off x="2823" y="1711"/>
              <a:ext cx="43" cy="106"/>
            </a:xfrm>
            <a:custGeom>
              <a:avLst/>
              <a:gdLst>
                <a:gd name="T0" fmla="*/ 0 w 47"/>
                <a:gd name="T1" fmla="*/ 109 h 103"/>
                <a:gd name="T2" fmla="*/ 5 w 47"/>
                <a:gd name="T3" fmla="*/ 105 h 103"/>
                <a:gd name="T4" fmla="*/ 5 w 47"/>
                <a:gd name="T5" fmla="*/ 76 h 103"/>
                <a:gd name="T6" fmla="*/ 5 w 47"/>
                <a:gd name="T7" fmla="*/ 70 h 103"/>
                <a:gd name="T8" fmla="*/ 5 w 47"/>
                <a:gd name="T9" fmla="*/ 68 h 103"/>
                <a:gd name="T10" fmla="*/ 2 w 47"/>
                <a:gd name="T11" fmla="*/ 66 h 103"/>
                <a:gd name="T12" fmla="*/ 2 w 47"/>
                <a:gd name="T13" fmla="*/ 62 h 103"/>
                <a:gd name="T14" fmla="*/ 0 w 47"/>
                <a:gd name="T15" fmla="*/ 49 h 103"/>
                <a:gd name="T16" fmla="*/ 0 w 47"/>
                <a:gd name="T17" fmla="*/ 45 h 103"/>
                <a:gd name="T18" fmla="*/ 0 w 47"/>
                <a:gd name="T19" fmla="*/ 39 h 103"/>
                <a:gd name="T20" fmla="*/ 2 w 47"/>
                <a:gd name="T21" fmla="*/ 33 h 103"/>
                <a:gd name="T22" fmla="*/ 5 w 47"/>
                <a:gd name="T23" fmla="*/ 25 h 103"/>
                <a:gd name="T24" fmla="*/ 12 w 47"/>
                <a:gd name="T25" fmla="*/ 10 h 103"/>
                <a:gd name="T26" fmla="*/ 16 w 47"/>
                <a:gd name="T27" fmla="*/ 2 h 103"/>
                <a:gd name="T28" fmla="*/ 23 w 47"/>
                <a:gd name="T29" fmla="*/ 0 h 103"/>
                <a:gd name="T30" fmla="*/ 26 w 47"/>
                <a:gd name="T31" fmla="*/ 2 h 103"/>
                <a:gd name="T32" fmla="*/ 27 w 47"/>
                <a:gd name="T33" fmla="*/ 8 h 103"/>
                <a:gd name="T34" fmla="*/ 26 w 47"/>
                <a:gd name="T35" fmla="*/ 14 h 103"/>
                <a:gd name="T36" fmla="*/ 25 w 47"/>
                <a:gd name="T37" fmla="*/ 23 h 103"/>
                <a:gd name="T38" fmla="*/ 21 w 47"/>
                <a:gd name="T39" fmla="*/ 25 h 103"/>
                <a:gd name="T40" fmla="*/ 23 w 47"/>
                <a:gd name="T41" fmla="*/ 29 h 103"/>
                <a:gd name="T42" fmla="*/ 27 w 47"/>
                <a:gd name="T43" fmla="*/ 33 h 103"/>
                <a:gd name="T44" fmla="*/ 29 w 47"/>
                <a:gd name="T45" fmla="*/ 35 h 103"/>
                <a:gd name="T46" fmla="*/ 29 w 47"/>
                <a:gd name="T47" fmla="*/ 43 h 103"/>
                <a:gd name="T48" fmla="*/ 27 w 47"/>
                <a:gd name="T49" fmla="*/ 47 h 103"/>
                <a:gd name="T50" fmla="*/ 23 w 47"/>
                <a:gd name="T51" fmla="*/ 49 h 103"/>
                <a:gd name="T52" fmla="*/ 22 w 47"/>
                <a:gd name="T53" fmla="*/ 58 h 103"/>
                <a:gd name="T54" fmla="*/ 26 w 47"/>
                <a:gd name="T55" fmla="*/ 64 h 103"/>
                <a:gd name="T56" fmla="*/ 29 w 47"/>
                <a:gd name="T57" fmla="*/ 72 h 103"/>
                <a:gd name="T58" fmla="*/ 28 w 47"/>
                <a:gd name="T59" fmla="*/ 78 h 103"/>
                <a:gd name="T60" fmla="*/ 22 w 47"/>
                <a:gd name="T61" fmla="*/ 80 h 103"/>
                <a:gd name="T62" fmla="*/ 22 w 47"/>
                <a:gd name="T63" fmla="*/ 89 h 103"/>
                <a:gd name="T64" fmla="*/ 22 w 47"/>
                <a:gd name="T65" fmla="*/ 101 h 103"/>
                <a:gd name="T66" fmla="*/ 5 w 47"/>
                <a:gd name="T67" fmla="*/ 117 h 103"/>
                <a:gd name="T68" fmla="*/ 0 w 47"/>
                <a:gd name="T69" fmla="*/ 109 h 1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
                <a:gd name="T106" fmla="*/ 0 h 103"/>
                <a:gd name="T107" fmla="*/ 47 w 47"/>
                <a:gd name="T108" fmla="*/ 103 h 10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 h="103">
                  <a:moveTo>
                    <a:pt x="0" y="94"/>
                  </a:moveTo>
                  <a:lnTo>
                    <a:pt x="6" y="90"/>
                  </a:lnTo>
                  <a:lnTo>
                    <a:pt x="10" y="66"/>
                  </a:lnTo>
                  <a:lnTo>
                    <a:pt x="8" y="60"/>
                  </a:lnTo>
                  <a:lnTo>
                    <a:pt x="6" y="58"/>
                  </a:lnTo>
                  <a:lnTo>
                    <a:pt x="2" y="56"/>
                  </a:lnTo>
                  <a:lnTo>
                    <a:pt x="2" y="52"/>
                  </a:lnTo>
                  <a:lnTo>
                    <a:pt x="0" y="44"/>
                  </a:lnTo>
                  <a:lnTo>
                    <a:pt x="0" y="40"/>
                  </a:lnTo>
                  <a:lnTo>
                    <a:pt x="0" y="34"/>
                  </a:lnTo>
                  <a:lnTo>
                    <a:pt x="2" y="28"/>
                  </a:lnTo>
                  <a:lnTo>
                    <a:pt x="10" y="20"/>
                  </a:lnTo>
                  <a:lnTo>
                    <a:pt x="18" y="10"/>
                  </a:lnTo>
                  <a:lnTo>
                    <a:pt x="26" y="2"/>
                  </a:lnTo>
                  <a:lnTo>
                    <a:pt x="36" y="0"/>
                  </a:lnTo>
                  <a:lnTo>
                    <a:pt x="40" y="2"/>
                  </a:lnTo>
                  <a:lnTo>
                    <a:pt x="42" y="8"/>
                  </a:lnTo>
                  <a:lnTo>
                    <a:pt x="40" y="14"/>
                  </a:lnTo>
                  <a:lnTo>
                    <a:pt x="38" y="18"/>
                  </a:lnTo>
                  <a:lnTo>
                    <a:pt x="32" y="20"/>
                  </a:lnTo>
                  <a:lnTo>
                    <a:pt x="36" y="24"/>
                  </a:lnTo>
                  <a:lnTo>
                    <a:pt x="42" y="28"/>
                  </a:lnTo>
                  <a:lnTo>
                    <a:pt x="46" y="30"/>
                  </a:lnTo>
                  <a:lnTo>
                    <a:pt x="46" y="38"/>
                  </a:lnTo>
                  <a:lnTo>
                    <a:pt x="42" y="42"/>
                  </a:lnTo>
                  <a:lnTo>
                    <a:pt x="36" y="44"/>
                  </a:lnTo>
                  <a:lnTo>
                    <a:pt x="34" y="50"/>
                  </a:lnTo>
                  <a:lnTo>
                    <a:pt x="40" y="54"/>
                  </a:lnTo>
                  <a:lnTo>
                    <a:pt x="46" y="62"/>
                  </a:lnTo>
                  <a:lnTo>
                    <a:pt x="44" y="68"/>
                  </a:lnTo>
                  <a:lnTo>
                    <a:pt x="34" y="70"/>
                  </a:lnTo>
                  <a:lnTo>
                    <a:pt x="34" y="78"/>
                  </a:lnTo>
                  <a:lnTo>
                    <a:pt x="34" y="86"/>
                  </a:lnTo>
                  <a:lnTo>
                    <a:pt x="10" y="102"/>
                  </a:lnTo>
                  <a:lnTo>
                    <a:pt x="0" y="9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88" name="Freeform 493"/>
            <p:cNvSpPr>
              <a:spLocks/>
            </p:cNvSpPr>
            <p:nvPr/>
          </p:nvSpPr>
          <p:spPr bwMode="ltGray">
            <a:xfrm>
              <a:off x="2577" y="1780"/>
              <a:ext cx="53" cy="82"/>
            </a:xfrm>
            <a:custGeom>
              <a:avLst/>
              <a:gdLst>
                <a:gd name="T0" fmla="*/ 30 w 59"/>
                <a:gd name="T1" fmla="*/ 79 h 79"/>
                <a:gd name="T2" fmla="*/ 27 w 59"/>
                <a:gd name="T3" fmla="*/ 79 h 79"/>
                <a:gd name="T4" fmla="*/ 15 w 59"/>
                <a:gd name="T5" fmla="*/ 88 h 79"/>
                <a:gd name="T6" fmla="*/ 13 w 59"/>
                <a:gd name="T7" fmla="*/ 91 h 79"/>
                <a:gd name="T8" fmla="*/ 11 w 59"/>
                <a:gd name="T9" fmla="*/ 91 h 79"/>
                <a:gd name="T10" fmla="*/ 7 w 59"/>
                <a:gd name="T11" fmla="*/ 93 h 79"/>
                <a:gd name="T12" fmla="*/ 4 w 59"/>
                <a:gd name="T13" fmla="*/ 89 h 79"/>
                <a:gd name="T14" fmla="*/ 4 w 59"/>
                <a:gd name="T15" fmla="*/ 86 h 79"/>
                <a:gd name="T16" fmla="*/ 0 w 59"/>
                <a:gd name="T17" fmla="*/ 79 h 79"/>
                <a:gd name="T18" fmla="*/ 2 w 59"/>
                <a:gd name="T19" fmla="*/ 72 h 79"/>
                <a:gd name="T20" fmla="*/ 4 w 59"/>
                <a:gd name="T21" fmla="*/ 69 h 79"/>
                <a:gd name="T22" fmla="*/ 7 w 59"/>
                <a:gd name="T23" fmla="*/ 66 h 79"/>
                <a:gd name="T24" fmla="*/ 9 w 59"/>
                <a:gd name="T25" fmla="*/ 61 h 79"/>
                <a:gd name="T26" fmla="*/ 11 w 59"/>
                <a:gd name="T27" fmla="*/ 55 h 79"/>
                <a:gd name="T28" fmla="*/ 9 w 59"/>
                <a:gd name="T29" fmla="*/ 50 h 79"/>
                <a:gd name="T30" fmla="*/ 4 w 59"/>
                <a:gd name="T31" fmla="*/ 46 h 79"/>
                <a:gd name="T32" fmla="*/ 4 w 59"/>
                <a:gd name="T33" fmla="*/ 39 h 79"/>
                <a:gd name="T34" fmla="*/ 4 w 59"/>
                <a:gd name="T35" fmla="*/ 34 h 79"/>
                <a:gd name="T36" fmla="*/ 4 w 59"/>
                <a:gd name="T37" fmla="*/ 30 h 79"/>
                <a:gd name="T38" fmla="*/ 4 w 59"/>
                <a:gd name="T39" fmla="*/ 25 h 79"/>
                <a:gd name="T40" fmla="*/ 4 w 59"/>
                <a:gd name="T41" fmla="*/ 21 h 79"/>
                <a:gd name="T42" fmla="*/ 12 w 59"/>
                <a:gd name="T43" fmla="*/ 11 h 79"/>
                <a:gd name="T44" fmla="*/ 15 w 59"/>
                <a:gd name="T45" fmla="*/ 7 h 79"/>
                <a:gd name="T46" fmla="*/ 19 w 59"/>
                <a:gd name="T47" fmla="*/ 5 h 79"/>
                <a:gd name="T48" fmla="*/ 20 w 59"/>
                <a:gd name="T49" fmla="*/ 0 h 79"/>
                <a:gd name="T50" fmla="*/ 22 w 59"/>
                <a:gd name="T51" fmla="*/ 0 h 79"/>
                <a:gd name="T52" fmla="*/ 25 w 59"/>
                <a:gd name="T53" fmla="*/ 0 h 79"/>
                <a:gd name="T54" fmla="*/ 26 w 59"/>
                <a:gd name="T55" fmla="*/ 4 h 79"/>
                <a:gd name="T56" fmla="*/ 25 w 59"/>
                <a:gd name="T57" fmla="*/ 7 h 79"/>
                <a:gd name="T58" fmla="*/ 22 w 59"/>
                <a:gd name="T59" fmla="*/ 11 h 79"/>
                <a:gd name="T60" fmla="*/ 20 w 59"/>
                <a:gd name="T61" fmla="*/ 20 h 79"/>
                <a:gd name="T62" fmla="*/ 20 w 59"/>
                <a:gd name="T63" fmla="*/ 25 h 79"/>
                <a:gd name="T64" fmla="*/ 22 w 59"/>
                <a:gd name="T65" fmla="*/ 27 h 79"/>
                <a:gd name="T66" fmla="*/ 25 w 59"/>
                <a:gd name="T67" fmla="*/ 30 h 79"/>
                <a:gd name="T68" fmla="*/ 29 w 59"/>
                <a:gd name="T69" fmla="*/ 30 h 79"/>
                <a:gd name="T70" fmla="*/ 32 w 59"/>
                <a:gd name="T71" fmla="*/ 30 h 79"/>
                <a:gd name="T72" fmla="*/ 34 w 59"/>
                <a:gd name="T73" fmla="*/ 38 h 79"/>
                <a:gd name="T74" fmla="*/ 34 w 59"/>
                <a:gd name="T75" fmla="*/ 52 h 79"/>
                <a:gd name="T76" fmla="*/ 34 w 59"/>
                <a:gd name="T77" fmla="*/ 59 h 79"/>
                <a:gd name="T78" fmla="*/ 32 w 59"/>
                <a:gd name="T79" fmla="*/ 66 h 79"/>
                <a:gd name="T80" fmla="*/ 32 w 59"/>
                <a:gd name="T81" fmla="*/ 75 h 79"/>
                <a:gd name="T82" fmla="*/ 30 w 59"/>
                <a:gd name="T83" fmla="*/ 79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
                <a:gd name="T127" fmla="*/ 0 h 79"/>
                <a:gd name="T128" fmla="*/ 59 w 59"/>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 h="79">
                  <a:moveTo>
                    <a:pt x="51" y="65"/>
                  </a:moveTo>
                  <a:lnTo>
                    <a:pt x="46" y="65"/>
                  </a:lnTo>
                  <a:lnTo>
                    <a:pt x="26" y="73"/>
                  </a:lnTo>
                  <a:lnTo>
                    <a:pt x="23" y="76"/>
                  </a:lnTo>
                  <a:lnTo>
                    <a:pt x="18" y="76"/>
                  </a:lnTo>
                  <a:lnTo>
                    <a:pt x="12" y="78"/>
                  </a:lnTo>
                  <a:lnTo>
                    <a:pt x="9" y="74"/>
                  </a:lnTo>
                  <a:lnTo>
                    <a:pt x="5" y="71"/>
                  </a:lnTo>
                  <a:lnTo>
                    <a:pt x="0" y="65"/>
                  </a:lnTo>
                  <a:lnTo>
                    <a:pt x="2" y="60"/>
                  </a:lnTo>
                  <a:lnTo>
                    <a:pt x="7" y="58"/>
                  </a:lnTo>
                  <a:lnTo>
                    <a:pt x="12" y="56"/>
                  </a:lnTo>
                  <a:lnTo>
                    <a:pt x="14" y="51"/>
                  </a:lnTo>
                  <a:lnTo>
                    <a:pt x="18" y="45"/>
                  </a:lnTo>
                  <a:lnTo>
                    <a:pt x="14" y="40"/>
                  </a:lnTo>
                  <a:lnTo>
                    <a:pt x="7" y="38"/>
                  </a:lnTo>
                  <a:lnTo>
                    <a:pt x="5" y="34"/>
                  </a:lnTo>
                  <a:lnTo>
                    <a:pt x="4" y="29"/>
                  </a:lnTo>
                  <a:lnTo>
                    <a:pt x="9" y="25"/>
                  </a:lnTo>
                  <a:lnTo>
                    <a:pt x="5" y="20"/>
                  </a:lnTo>
                  <a:lnTo>
                    <a:pt x="9" y="16"/>
                  </a:lnTo>
                  <a:lnTo>
                    <a:pt x="21" y="11"/>
                  </a:lnTo>
                  <a:lnTo>
                    <a:pt x="26" y="7"/>
                  </a:lnTo>
                  <a:lnTo>
                    <a:pt x="32" y="5"/>
                  </a:lnTo>
                  <a:lnTo>
                    <a:pt x="35" y="0"/>
                  </a:lnTo>
                  <a:lnTo>
                    <a:pt x="39" y="0"/>
                  </a:lnTo>
                  <a:lnTo>
                    <a:pt x="42" y="0"/>
                  </a:lnTo>
                  <a:lnTo>
                    <a:pt x="44" y="4"/>
                  </a:lnTo>
                  <a:lnTo>
                    <a:pt x="42" y="7"/>
                  </a:lnTo>
                  <a:lnTo>
                    <a:pt x="39" y="11"/>
                  </a:lnTo>
                  <a:lnTo>
                    <a:pt x="35" y="15"/>
                  </a:lnTo>
                  <a:lnTo>
                    <a:pt x="35" y="20"/>
                  </a:lnTo>
                  <a:lnTo>
                    <a:pt x="37" y="22"/>
                  </a:lnTo>
                  <a:lnTo>
                    <a:pt x="42" y="25"/>
                  </a:lnTo>
                  <a:lnTo>
                    <a:pt x="49" y="25"/>
                  </a:lnTo>
                  <a:lnTo>
                    <a:pt x="56" y="25"/>
                  </a:lnTo>
                  <a:lnTo>
                    <a:pt x="58" y="33"/>
                  </a:lnTo>
                  <a:lnTo>
                    <a:pt x="58" y="42"/>
                  </a:lnTo>
                  <a:lnTo>
                    <a:pt x="58" y="49"/>
                  </a:lnTo>
                  <a:lnTo>
                    <a:pt x="56" y="56"/>
                  </a:lnTo>
                  <a:lnTo>
                    <a:pt x="54" y="62"/>
                  </a:lnTo>
                  <a:lnTo>
                    <a:pt x="51" y="65"/>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nvGrpSpPr>
            <p:cNvPr id="6" name="Group 494"/>
            <p:cNvGrpSpPr>
              <a:grpSpLocks/>
            </p:cNvGrpSpPr>
            <p:nvPr/>
          </p:nvGrpSpPr>
          <p:grpSpPr bwMode="auto">
            <a:xfrm>
              <a:off x="2576" y="1777"/>
              <a:ext cx="69" cy="91"/>
              <a:chOff x="2410" y="1591"/>
              <a:chExt cx="75" cy="99"/>
            </a:xfrm>
            <a:grpFill/>
          </p:grpSpPr>
          <p:sp>
            <p:nvSpPr>
              <p:cNvPr id="5493" name="Freeform 495"/>
              <p:cNvSpPr>
                <a:spLocks/>
              </p:cNvSpPr>
              <p:nvPr/>
            </p:nvSpPr>
            <p:spPr bwMode="ltGray">
              <a:xfrm>
                <a:off x="2443" y="1591"/>
                <a:ext cx="42" cy="43"/>
              </a:xfrm>
              <a:custGeom>
                <a:avLst/>
                <a:gdLst>
                  <a:gd name="T0" fmla="*/ 12 w 41"/>
                  <a:gd name="T1" fmla="*/ 2 h 39"/>
                  <a:gd name="T2" fmla="*/ 18 w 41"/>
                  <a:gd name="T3" fmla="*/ 0 h 39"/>
                  <a:gd name="T4" fmla="*/ 33 w 41"/>
                  <a:gd name="T5" fmla="*/ 2 h 39"/>
                  <a:gd name="T6" fmla="*/ 39 w 41"/>
                  <a:gd name="T7" fmla="*/ 4 h 39"/>
                  <a:gd name="T8" fmla="*/ 41 w 41"/>
                  <a:gd name="T9" fmla="*/ 15 h 39"/>
                  <a:gd name="T10" fmla="*/ 43 w 41"/>
                  <a:gd name="T11" fmla="*/ 23 h 39"/>
                  <a:gd name="T12" fmla="*/ 45 w 41"/>
                  <a:gd name="T13" fmla="*/ 29 h 39"/>
                  <a:gd name="T14" fmla="*/ 45 w 41"/>
                  <a:gd name="T15" fmla="*/ 35 h 39"/>
                  <a:gd name="T16" fmla="*/ 43 w 41"/>
                  <a:gd name="T17" fmla="*/ 43 h 39"/>
                  <a:gd name="T18" fmla="*/ 41 w 41"/>
                  <a:gd name="T19" fmla="*/ 45 h 39"/>
                  <a:gd name="T20" fmla="*/ 41 w 41"/>
                  <a:gd name="T21" fmla="*/ 49 h 39"/>
                  <a:gd name="T22" fmla="*/ 37 w 41"/>
                  <a:gd name="T23" fmla="*/ 52 h 39"/>
                  <a:gd name="T24" fmla="*/ 35 w 41"/>
                  <a:gd name="T25" fmla="*/ 52 h 39"/>
                  <a:gd name="T26" fmla="*/ 29 w 41"/>
                  <a:gd name="T27" fmla="*/ 55 h 39"/>
                  <a:gd name="T28" fmla="*/ 10 w 41"/>
                  <a:gd name="T29" fmla="*/ 62 h 39"/>
                  <a:gd name="T30" fmla="*/ 2 w 41"/>
                  <a:gd name="T31" fmla="*/ 39 h 39"/>
                  <a:gd name="T32" fmla="*/ 0 w 41"/>
                  <a:gd name="T33" fmla="*/ 26 h 39"/>
                  <a:gd name="T34" fmla="*/ 12 w 41"/>
                  <a:gd name="T35" fmla="*/ 2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39"/>
                  <a:gd name="T56" fmla="*/ 41 w 41"/>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39">
                    <a:moveTo>
                      <a:pt x="12" y="2"/>
                    </a:moveTo>
                    <a:lnTo>
                      <a:pt x="18" y="0"/>
                    </a:lnTo>
                    <a:lnTo>
                      <a:pt x="28" y="2"/>
                    </a:lnTo>
                    <a:lnTo>
                      <a:pt x="34" y="4"/>
                    </a:lnTo>
                    <a:lnTo>
                      <a:pt x="36" y="10"/>
                    </a:lnTo>
                    <a:lnTo>
                      <a:pt x="38" y="14"/>
                    </a:lnTo>
                    <a:lnTo>
                      <a:pt x="40" y="18"/>
                    </a:lnTo>
                    <a:lnTo>
                      <a:pt x="40" y="22"/>
                    </a:lnTo>
                    <a:lnTo>
                      <a:pt x="38" y="26"/>
                    </a:lnTo>
                    <a:lnTo>
                      <a:pt x="36" y="28"/>
                    </a:lnTo>
                    <a:lnTo>
                      <a:pt x="36" y="30"/>
                    </a:lnTo>
                    <a:lnTo>
                      <a:pt x="32" y="32"/>
                    </a:lnTo>
                    <a:lnTo>
                      <a:pt x="30" y="32"/>
                    </a:lnTo>
                    <a:lnTo>
                      <a:pt x="24" y="34"/>
                    </a:lnTo>
                    <a:lnTo>
                      <a:pt x="10" y="38"/>
                    </a:lnTo>
                    <a:lnTo>
                      <a:pt x="2" y="24"/>
                    </a:lnTo>
                    <a:lnTo>
                      <a:pt x="0" y="16"/>
                    </a:lnTo>
                    <a:lnTo>
                      <a:pt x="12"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94" name="Freeform 496"/>
              <p:cNvSpPr>
                <a:spLocks/>
              </p:cNvSpPr>
              <p:nvPr/>
            </p:nvSpPr>
            <p:spPr bwMode="ltGray">
              <a:xfrm>
                <a:off x="2410" y="1593"/>
                <a:ext cx="67" cy="97"/>
              </a:xfrm>
              <a:custGeom>
                <a:avLst/>
                <a:gdLst>
                  <a:gd name="T0" fmla="*/ 58 w 67"/>
                  <a:gd name="T1" fmla="*/ 123 h 87"/>
                  <a:gd name="T2" fmla="*/ 52 w 67"/>
                  <a:gd name="T3" fmla="*/ 123 h 87"/>
                  <a:gd name="T4" fmla="*/ 30 w 67"/>
                  <a:gd name="T5" fmla="*/ 137 h 87"/>
                  <a:gd name="T6" fmla="*/ 26 w 67"/>
                  <a:gd name="T7" fmla="*/ 145 h 87"/>
                  <a:gd name="T8" fmla="*/ 20 w 67"/>
                  <a:gd name="T9" fmla="*/ 145 h 87"/>
                  <a:gd name="T10" fmla="*/ 14 w 67"/>
                  <a:gd name="T11" fmla="*/ 148 h 87"/>
                  <a:gd name="T12" fmla="*/ 10 w 67"/>
                  <a:gd name="T13" fmla="*/ 140 h 87"/>
                  <a:gd name="T14" fmla="*/ 6 w 67"/>
                  <a:gd name="T15" fmla="*/ 134 h 87"/>
                  <a:gd name="T16" fmla="*/ 0 w 67"/>
                  <a:gd name="T17" fmla="*/ 123 h 87"/>
                  <a:gd name="T18" fmla="*/ 2 w 67"/>
                  <a:gd name="T19" fmla="*/ 116 h 87"/>
                  <a:gd name="T20" fmla="*/ 8 w 67"/>
                  <a:gd name="T21" fmla="*/ 109 h 87"/>
                  <a:gd name="T22" fmla="*/ 14 w 67"/>
                  <a:gd name="T23" fmla="*/ 107 h 87"/>
                  <a:gd name="T24" fmla="*/ 16 w 67"/>
                  <a:gd name="T25" fmla="*/ 96 h 87"/>
                  <a:gd name="T26" fmla="*/ 20 w 67"/>
                  <a:gd name="T27" fmla="*/ 86 h 87"/>
                  <a:gd name="T28" fmla="*/ 16 w 67"/>
                  <a:gd name="T29" fmla="*/ 76 h 87"/>
                  <a:gd name="T30" fmla="*/ 8 w 67"/>
                  <a:gd name="T31" fmla="*/ 72 h 87"/>
                  <a:gd name="T32" fmla="*/ 6 w 67"/>
                  <a:gd name="T33" fmla="*/ 65 h 87"/>
                  <a:gd name="T34" fmla="*/ 4 w 67"/>
                  <a:gd name="T35" fmla="*/ 56 h 87"/>
                  <a:gd name="T36" fmla="*/ 10 w 67"/>
                  <a:gd name="T37" fmla="*/ 48 h 87"/>
                  <a:gd name="T38" fmla="*/ 6 w 67"/>
                  <a:gd name="T39" fmla="*/ 39 h 87"/>
                  <a:gd name="T40" fmla="*/ 10 w 67"/>
                  <a:gd name="T41" fmla="*/ 31 h 87"/>
                  <a:gd name="T42" fmla="*/ 24 w 67"/>
                  <a:gd name="T43" fmla="*/ 20 h 87"/>
                  <a:gd name="T44" fmla="*/ 30 w 67"/>
                  <a:gd name="T45" fmla="*/ 13 h 87"/>
                  <a:gd name="T46" fmla="*/ 36 w 67"/>
                  <a:gd name="T47" fmla="*/ 11 h 87"/>
                  <a:gd name="T48" fmla="*/ 40 w 67"/>
                  <a:gd name="T49" fmla="*/ 0 h 87"/>
                  <a:gd name="T50" fmla="*/ 44 w 67"/>
                  <a:gd name="T51" fmla="*/ 0 h 87"/>
                  <a:gd name="T52" fmla="*/ 48 w 67"/>
                  <a:gd name="T53" fmla="*/ 0 h 87"/>
                  <a:gd name="T54" fmla="*/ 50 w 67"/>
                  <a:gd name="T55" fmla="*/ 4 h 87"/>
                  <a:gd name="T56" fmla="*/ 48 w 67"/>
                  <a:gd name="T57" fmla="*/ 13 h 87"/>
                  <a:gd name="T58" fmla="*/ 44 w 67"/>
                  <a:gd name="T59" fmla="*/ 20 h 87"/>
                  <a:gd name="T60" fmla="*/ 40 w 67"/>
                  <a:gd name="T61" fmla="*/ 28 h 87"/>
                  <a:gd name="T62" fmla="*/ 40 w 67"/>
                  <a:gd name="T63" fmla="*/ 39 h 87"/>
                  <a:gd name="T64" fmla="*/ 42 w 67"/>
                  <a:gd name="T65" fmla="*/ 41 h 87"/>
                  <a:gd name="T66" fmla="*/ 48 w 67"/>
                  <a:gd name="T67" fmla="*/ 48 h 87"/>
                  <a:gd name="T68" fmla="*/ 56 w 67"/>
                  <a:gd name="T69" fmla="*/ 48 h 87"/>
                  <a:gd name="T70" fmla="*/ 64 w 67"/>
                  <a:gd name="T71" fmla="*/ 48 h 87"/>
                  <a:gd name="T72" fmla="*/ 66 w 67"/>
                  <a:gd name="T73" fmla="*/ 62 h 87"/>
                  <a:gd name="T74" fmla="*/ 66 w 67"/>
                  <a:gd name="T75" fmla="*/ 79 h 87"/>
                  <a:gd name="T76" fmla="*/ 66 w 67"/>
                  <a:gd name="T77" fmla="*/ 94 h 87"/>
                  <a:gd name="T78" fmla="*/ 64 w 67"/>
                  <a:gd name="T79" fmla="*/ 107 h 87"/>
                  <a:gd name="T80" fmla="*/ 62 w 67"/>
                  <a:gd name="T81" fmla="*/ 118 h 87"/>
                  <a:gd name="T82" fmla="*/ 58 w 67"/>
                  <a:gd name="T83" fmla="*/ 123 h 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7"/>
                  <a:gd name="T127" fmla="*/ 0 h 87"/>
                  <a:gd name="T128" fmla="*/ 67 w 67"/>
                  <a:gd name="T129" fmla="*/ 87 h 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7" h="87">
                    <a:moveTo>
                      <a:pt x="58" y="72"/>
                    </a:moveTo>
                    <a:lnTo>
                      <a:pt x="52" y="72"/>
                    </a:lnTo>
                    <a:lnTo>
                      <a:pt x="30" y="80"/>
                    </a:lnTo>
                    <a:lnTo>
                      <a:pt x="26" y="84"/>
                    </a:lnTo>
                    <a:lnTo>
                      <a:pt x="20" y="84"/>
                    </a:lnTo>
                    <a:lnTo>
                      <a:pt x="14" y="86"/>
                    </a:lnTo>
                    <a:lnTo>
                      <a:pt x="10" y="82"/>
                    </a:lnTo>
                    <a:lnTo>
                      <a:pt x="6" y="78"/>
                    </a:lnTo>
                    <a:lnTo>
                      <a:pt x="0" y="72"/>
                    </a:lnTo>
                    <a:lnTo>
                      <a:pt x="2" y="66"/>
                    </a:lnTo>
                    <a:lnTo>
                      <a:pt x="8" y="64"/>
                    </a:lnTo>
                    <a:lnTo>
                      <a:pt x="14" y="62"/>
                    </a:lnTo>
                    <a:lnTo>
                      <a:pt x="16" y="56"/>
                    </a:lnTo>
                    <a:lnTo>
                      <a:pt x="20" y="50"/>
                    </a:lnTo>
                    <a:lnTo>
                      <a:pt x="16" y="44"/>
                    </a:lnTo>
                    <a:lnTo>
                      <a:pt x="8" y="42"/>
                    </a:lnTo>
                    <a:lnTo>
                      <a:pt x="6" y="38"/>
                    </a:lnTo>
                    <a:lnTo>
                      <a:pt x="4" y="32"/>
                    </a:lnTo>
                    <a:lnTo>
                      <a:pt x="10" y="28"/>
                    </a:lnTo>
                    <a:lnTo>
                      <a:pt x="6" y="22"/>
                    </a:lnTo>
                    <a:lnTo>
                      <a:pt x="10" y="18"/>
                    </a:lnTo>
                    <a:lnTo>
                      <a:pt x="24" y="12"/>
                    </a:lnTo>
                    <a:lnTo>
                      <a:pt x="30" y="8"/>
                    </a:lnTo>
                    <a:lnTo>
                      <a:pt x="36" y="6"/>
                    </a:lnTo>
                    <a:lnTo>
                      <a:pt x="40" y="0"/>
                    </a:lnTo>
                    <a:lnTo>
                      <a:pt x="44" y="0"/>
                    </a:lnTo>
                    <a:lnTo>
                      <a:pt x="48" y="0"/>
                    </a:lnTo>
                    <a:lnTo>
                      <a:pt x="50" y="4"/>
                    </a:lnTo>
                    <a:lnTo>
                      <a:pt x="48" y="8"/>
                    </a:lnTo>
                    <a:lnTo>
                      <a:pt x="44" y="12"/>
                    </a:lnTo>
                    <a:lnTo>
                      <a:pt x="40" y="16"/>
                    </a:lnTo>
                    <a:lnTo>
                      <a:pt x="40" y="22"/>
                    </a:lnTo>
                    <a:lnTo>
                      <a:pt x="42" y="24"/>
                    </a:lnTo>
                    <a:lnTo>
                      <a:pt x="48" y="28"/>
                    </a:lnTo>
                    <a:lnTo>
                      <a:pt x="56" y="28"/>
                    </a:lnTo>
                    <a:lnTo>
                      <a:pt x="64" y="28"/>
                    </a:lnTo>
                    <a:lnTo>
                      <a:pt x="66" y="36"/>
                    </a:lnTo>
                    <a:lnTo>
                      <a:pt x="66" y="46"/>
                    </a:lnTo>
                    <a:lnTo>
                      <a:pt x="66" y="54"/>
                    </a:lnTo>
                    <a:lnTo>
                      <a:pt x="64" y="62"/>
                    </a:lnTo>
                    <a:lnTo>
                      <a:pt x="62" y="68"/>
                    </a:lnTo>
                    <a:lnTo>
                      <a:pt x="58" y="7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sp>
          <p:nvSpPr>
            <p:cNvPr id="5190" name="Freeform 497"/>
            <p:cNvSpPr>
              <a:spLocks/>
            </p:cNvSpPr>
            <p:nvPr/>
          </p:nvSpPr>
          <p:spPr bwMode="ltGray">
            <a:xfrm>
              <a:off x="2618" y="1677"/>
              <a:ext cx="124" cy="229"/>
            </a:xfrm>
            <a:custGeom>
              <a:avLst/>
              <a:gdLst>
                <a:gd name="T0" fmla="*/ 31 w 135"/>
                <a:gd name="T1" fmla="*/ 23 h 221"/>
                <a:gd name="T2" fmla="*/ 40 w 135"/>
                <a:gd name="T3" fmla="*/ 2 h 221"/>
                <a:gd name="T4" fmla="*/ 46 w 135"/>
                <a:gd name="T5" fmla="*/ 0 h 221"/>
                <a:gd name="T6" fmla="*/ 47 w 135"/>
                <a:gd name="T7" fmla="*/ 6 h 221"/>
                <a:gd name="T8" fmla="*/ 44 w 135"/>
                <a:gd name="T9" fmla="*/ 19 h 221"/>
                <a:gd name="T10" fmla="*/ 42 w 135"/>
                <a:gd name="T11" fmla="*/ 27 h 221"/>
                <a:gd name="T12" fmla="*/ 36 w 135"/>
                <a:gd name="T13" fmla="*/ 35 h 221"/>
                <a:gd name="T14" fmla="*/ 36 w 135"/>
                <a:gd name="T15" fmla="*/ 41 h 221"/>
                <a:gd name="T16" fmla="*/ 46 w 135"/>
                <a:gd name="T17" fmla="*/ 44 h 221"/>
                <a:gd name="T18" fmla="*/ 52 w 135"/>
                <a:gd name="T19" fmla="*/ 44 h 221"/>
                <a:gd name="T20" fmla="*/ 55 w 135"/>
                <a:gd name="T21" fmla="*/ 58 h 221"/>
                <a:gd name="T22" fmla="*/ 50 w 135"/>
                <a:gd name="T23" fmla="*/ 66 h 221"/>
                <a:gd name="T24" fmla="*/ 47 w 135"/>
                <a:gd name="T25" fmla="*/ 76 h 221"/>
                <a:gd name="T26" fmla="*/ 46 w 135"/>
                <a:gd name="T27" fmla="*/ 85 h 221"/>
                <a:gd name="T28" fmla="*/ 42 w 135"/>
                <a:gd name="T29" fmla="*/ 93 h 221"/>
                <a:gd name="T30" fmla="*/ 50 w 135"/>
                <a:gd name="T31" fmla="*/ 97 h 221"/>
                <a:gd name="T32" fmla="*/ 55 w 135"/>
                <a:gd name="T33" fmla="*/ 107 h 221"/>
                <a:gd name="T34" fmla="*/ 57 w 135"/>
                <a:gd name="T35" fmla="*/ 124 h 221"/>
                <a:gd name="T36" fmla="*/ 62 w 135"/>
                <a:gd name="T37" fmla="*/ 131 h 221"/>
                <a:gd name="T38" fmla="*/ 68 w 135"/>
                <a:gd name="T39" fmla="*/ 141 h 221"/>
                <a:gd name="T40" fmla="*/ 72 w 135"/>
                <a:gd name="T41" fmla="*/ 158 h 221"/>
                <a:gd name="T42" fmla="*/ 73 w 135"/>
                <a:gd name="T43" fmla="*/ 177 h 221"/>
                <a:gd name="T44" fmla="*/ 84 w 135"/>
                <a:gd name="T45" fmla="*/ 179 h 221"/>
                <a:gd name="T46" fmla="*/ 86 w 135"/>
                <a:gd name="T47" fmla="*/ 194 h 221"/>
                <a:gd name="T48" fmla="*/ 81 w 135"/>
                <a:gd name="T49" fmla="*/ 210 h 221"/>
                <a:gd name="T50" fmla="*/ 84 w 135"/>
                <a:gd name="T51" fmla="*/ 218 h 221"/>
                <a:gd name="T52" fmla="*/ 85 w 135"/>
                <a:gd name="T53" fmla="*/ 225 h 221"/>
                <a:gd name="T54" fmla="*/ 74 w 135"/>
                <a:gd name="T55" fmla="*/ 234 h 221"/>
                <a:gd name="T56" fmla="*/ 62 w 135"/>
                <a:gd name="T57" fmla="*/ 236 h 221"/>
                <a:gd name="T58" fmla="*/ 52 w 135"/>
                <a:gd name="T59" fmla="*/ 238 h 221"/>
                <a:gd name="T60" fmla="*/ 44 w 135"/>
                <a:gd name="T61" fmla="*/ 241 h 221"/>
                <a:gd name="T62" fmla="*/ 36 w 135"/>
                <a:gd name="T63" fmla="*/ 249 h 221"/>
                <a:gd name="T64" fmla="*/ 30 w 135"/>
                <a:gd name="T65" fmla="*/ 254 h 221"/>
                <a:gd name="T66" fmla="*/ 22 w 135"/>
                <a:gd name="T67" fmla="*/ 258 h 221"/>
                <a:gd name="T68" fmla="*/ 15 w 135"/>
                <a:gd name="T69" fmla="*/ 258 h 221"/>
                <a:gd name="T70" fmla="*/ 18 w 135"/>
                <a:gd name="T71" fmla="*/ 246 h 221"/>
                <a:gd name="T72" fmla="*/ 25 w 135"/>
                <a:gd name="T73" fmla="*/ 236 h 221"/>
                <a:gd name="T74" fmla="*/ 30 w 135"/>
                <a:gd name="T75" fmla="*/ 225 h 221"/>
                <a:gd name="T76" fmla="*/ 33 w 135"/>
                <a:gd name="T77" fmla="*/ 218 h 221"/>
                <a:gd name="T78" fmla="*/ 25 w 135"/>
                <a:gd name="T79" fmla="*/ 216 h 221"/>
                <a:gd name="T80" fmla="*/ 21 w 135"/>
                <a:gd name="T81" fmla="*/ 205 h 221"/>
                <a:gd name="T82" fmla="*/ 25 w 135"/>
                <a:gd name="T83" fmla="*/ 201 h 221"/>
                <a:gd name="T84" fmla="*/ 30 w 135"/>
                <a:gd name="T85" fmla="*/ 194 h 221"/>
                <a:gd name="T86" fmla="*/ 28 w 135"/>
                <a:gd name="T87" fmla="*/ 184 h 221"/>
                <a:gd name="T88" fmla="*/ 28 w 135"/>
                <a:gd name="T89" fmla="*/ 174 h 221"/>
                <a:gd name="T90" fmla="*/ 31 w 135"/>
                <a:gd name="T91" fmla="*/ 165 h 221"/>
                <a:gd name="T92" fmla="*/ 40 w 135"/>
                <a:gd name="T93" fmla="*/ 162 h 221"/>
                <a:gd name="T94" fmla="*/ 42 w 135"/>
                <a:gd name="T95" fmla="*/ 153 h 221"/>
                <a:gd name="T96" fmla="*/ 36 w 135"/>
                <a:gd name="T97" fmla="*/ 138 h 221"/>
                <a:gd name="T98" fmla="*/ 28 w 135"/>
                <a:gd name="T99" fmla="*/ 128 h 221"/>
                <a:gd name="T100" fmla="*/ 24 w 135"/>
                <a:gd name="T101" fmla="*/ 118 h 221"/>
                <a:gd name="T102" fmla="*/ 22 w 135"/>
                <a:gd name="T103" fmla="*/ 107 h 221"/>
                <a:gd name="T104" fmla="*/ 15 w 135"/>
                <a:gd name="T105" fmla="*/ 110 h 221"/>
                <a:gd name="T106" fmla="*/ 7 w 135"/>
                <a:gd name="T107" fmla="*/ 97 h 221"/>
                <a:gd name="T108" fmla="*/ 13 w 135"/>
                <a:gd name="T109" fmla="*/ 73 h 221"/>
                <a:gd name="T110" fmla="*/ 13 w 135"/>
                <a:gd name="T111" fmla="*/ 64 h 221"/>
                <a:gd name="T112" fmla="*/ 6 w 135"/>
                <a:gd name="T113" fmla="*/ 54 h 221"/>
                <a:gd name="T114" fmla="*/ 0 w 135"/>
                <a:gd name="T115" fmla="*/ 41 h 221"/>
                <a:gd name="T116" fmla="*/ 6 w 135"/>
                <a:gd name="T117" fmla="*/ 31 h 221"/>
                <a:gd name="T118" fmla="*/ 11 w 135"/>
                <a:gd name="T119" fmla="*/ 33 h 221"/>
                <a:gd name="T120" fmla="*/ 11 w 135"/>
                <a:gd name="T121" fmla="*/ 41 h 221"/>
                <a:gd name="T122" fmla="*/ 15 w 135"/>
                <a:gd name="T123" fmla="*/ 35 h 221"/>
                <a:gd name="T124" fmla="*/ 18 w 135"/>
                <a:gd name="T125" fmla="*/ 25 h 2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5"/>
                <a:gd name="T190" fmla="*/ 0 h 221"/>
                <a:gd name="T191" fmla="*/ 135 w 135"/>
                <a:gd name="T192" fmla="*/ 221 h 2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5" h="221">
                  <a:moveTo>
                    <a:pt x="42" y="18"/>
                  </a:moveTo>
                  <a:lnTo>
                    <a:pt x="48" y="18"/>
                  </a:lnTo>
                  <a:lnTo>
                    <a:pt x="60" y="6"/>
                  </a:lnTo>
                  <a:lnTo>
                    <a:pt x="62" y="2"/>
                  </a:lnTo>
                  <a:lnTo>
                    <a:pt x="66" y="0"/>
                  </a:lnTo>
                  <a:lnTo>
                    <a:pt x="70" y="0"/>
                  </a:lnTo>
                  <a:lnTo>
                    <a:pt x="74" y="2"/>
                  </a:lnTo>
                  <a:lnTo>
                    <a:pt x="72" y="6"/>
                  </a:lnTo>
                  <a:lnTo>
                    <a:pt x="70" y="10"/>
                  </a:lnTo>
                  <a:lnTo>
                    <a:pt x="68" y="14"/>
                  </a:lnTo>
                  <a:lnTo>
                    <a:pt x="66" y="20"/>
                  </a:lnTo>
                  <a:lnTo>
                    <a:pt x="64" y="22"/>
                  </a:lnTo>
                  <a:lnTo>
                    <a:pt x="60" y="26"/>
                  </a:lnTo>
                  <a:lnTo>
                    <a:pt x="54" y="30"/>
                  </a:lnTo>
                  <a:lnTo>
                    <a:pt x="50" y="34"/>
                  </a:lnTo>
                  <a:lnTo>
                    <a:pt x="56" y="36"/>
                  </a:lnTo>
                  <a:lnTo>
                    <a:pt x="64" y="38"/>
                  </a:lnTo>
                  <a:lnTo>
                    <a:pt x="70" y="38"/>
                  </a:lnTo>
                  <a:lnTo>
                    <a:pt x="76" y="38"/>
                  </a:lnTo>
                  <a:lnTo>
                    <a:pt x="80" y="38"/>
                  </a:lnTo>
                  <a:lnTo>
                    <a:pt x="84" y="42"/>
                  </a:lnTo>
                  <a:lnTo>
                    <a:pt x="84" y="48"/>
                  </a:lnTo>
                  <a:lnTo>
                    <a:pt x="80" y="52"/>
                  </a:lnTo>
                  <a:lnTo>
                    <a:pt x="76" y="56"/>
                  </a:lnTo>
                  <a:lnTo>
                    <a:pt x="74" y="60"/>
                  </a:lnTo>
                  <a:lnTo>
                    <a:pt x="72" y="64"/>
                  </a:lnTo>
                  <a:lnTo>
                    <a:pt x="72" y="68"/>
                  </a:lnTo>
                  <a:lnTo>
                    <a:pt x="70" y="70"/>
                  </a:lnTo>
                  <a:lnTo>
                    <a:pt x="68" y="74"/>
                  </a:lnTo>
                  <a:lnTo>
                    <a:pt x="64" y="78"/>
                  </a:lnTo>
                  <a:lnTo>
                    <a:pt x="72" y="80"/>
                  </a:lnTo>
                  <a:lnTo>
                    <a:pt x="76" y="82"/>
                  </a:lnTo>
                  <a:lnTo>
                    <a:pt x="80" y="86"/>
                  </a:lnTo>
                  <a:lnTo>
                    <a:pt x="84" y="90"/>
                  </a:lnTo>
                  <a:lnTo>
                    <a:pt x="86" y="98"/>
                  </a:lnTo>
                  <a:lnTo>
                    <a:pt x="86" y="104"/>
                  </a:lnTo>
                  <a:lnTo>
                    <a:pt x="90" y="110"/>
                  </a:lnTo>
                  <a:lnTo>
                    <a:pt x="96" y="110"/>
                  </a:lnTo>
                  <a:lnTo>
                    <a:pt x="100" y="114"/>
                  </a:lnTo>
                  <a:lnTo>
                    <a:pt x="104" y="118"/>
                  </a:lnTo>
                  <a:lnTo>
                    <a:pt x="106" y="122"/>
                  </a:lnTo>
                  <a:lnTo>
                    <a:pt x="110" y="132"/>
                  </a:lnTo>
                  <a:lnTo>
                    <a:pt x="112" y="140"/>
                  </a:lnTo>
                  <a:lnTo>
                    <a:pt x="112" y="148"/>
                  </a:lnTo>
                  <a:lnTo>
                    <a:pt x="122" y="150"/>
                  </a:lnTo>
                  <a:lnTo>
                    <a:pt x="128" y="150"/>
                  </a:lnTo>
                  <a:lnTo>
                    <a:pt x="132" y="154"/>
                  </a:lnTo>
                  <a:lnTo>
                    <a:pt x="132" y="162"/>
                  </a:lnTo>
                  <a:lnTo>
                    <a:pt x="128" y="170"/>
                  </a:lnTo>
                  <a:lnTo>
                    <a:pt x="124" y="176"/>
                  </a:lnTo>
                  <a:lnTo>
                    <a:pt x="120" y="180"/>
                  </a:lnTo>
                  <a:lnTo>
                    <a:pt x="128" y="182"/>
                  </a:lnTo>
                  <a:lnTo>
                    <a:pt x="134" y="184"/>
                  </a:lnTo>
                  <a:lnTo>
                    <a:pt x="130" y="188"/>
                  </a:lnTo>
                  <a:lnTo>
                    <a:pt x="124" y="194"/>
                  </a:lnTo>
                  <a:lnTo>
                    <a:pt x="114" y="196"/>
                  </a:lnTo>
                  <a:lnTo>
                    <a:pt x="104" y="198"/>
                  </a:lnTo>
                  <a:lnTo>
                    <a:pt x="94" y="198"/>
                  </a:lnTo>
                  <a:lnTo>
                    <a:pt x="86" y="202"/>
                  </a:lnTo>
                  <a:lnTo>
                    <a:pt x="80" y="200"/>
                  </a:lnTo>
                  <a:lnTo>
                    <a:pt x="74" y="204"/>
                  </a:lnTo>
                  <a:lnTo>
                    <a:pt x="68" y="202"/>
                  </a:lnTo>
                  <a:lnTo>
                    <a:pt x="62" y="202"/>
                  </a:lnTo>
                  <a:lnTo>
                    <a:pt x="56" y="208"/>
                  </a:lnTo>
                  <a:lnTo>
                    <a:pt x="50" y="210"/>
                  </a:lnTo>
                  <a:lnTo>
                    <a:pt x="46" y="212"/>
                  </a:lnTo>
                  <a:lnTo>
                    <a:pt x="38" y="212"/>
                  </a:lnTo>
                  <a:lnTo>
                    <a:pt x="34" y="216"/>
                  </a:lnTo>
                  <a:lnTo>
                    <a:pt x="26" y="220"/>
                  </a:lnTo>
                  <a:lnTo>
                    <a:pt x="22" y="216"/>
                  </a:lnTo>
                  <a:lnTo>
                    <a:pt x="22" y="210"/>
                  </a:lnTo>
                  <a:lnTo>
                    <a:pt x="28" y="206"/>
                  </a:lnTo>
                  <a:lnTo>
                    <a:pt x="32" y="202"/>
                  </a:lnTo>
                  <a:lnTo>
                    <a:pt x="38" y="198"/>
                  </a:lnTo>
                  <a:lnTo>
                    <a:pt x="40" y="192"/>
                  </a:lnTo>
                  <a:lnTo>
                    <a:pt x="46" y="188"/>
                  </a:lnTo>
                  <a:lnTo>
                    <a:pt x="52" y="184"/>
                  </a:lnTo>
                  <a:lnTo>
                    <a:pt x="50" y="182"/>
                  </a:lnTo>
                  <a:lnTo>
                    <a:pt x="44" y="180"/>
                  </a:lnTo>
                  <a:lnTo>
                    <a:pt x="38" y="180"/>
                  </a:lnTo>
                  <a:lnTo>
                    <a:pt x="32" y="178"/>
                  </a:lnTo>
                  <a:lnTo>
                    <a:pt x="32" y="172"/>
                  </a:lnTo>
                  <a:lnTo>
                    <a:pt x="34" y="168"/>
                  </a:lnTo>
                  <a:lnTo>
                    <a:pt x="38" y="168"/>
                  </a:lnTo>
                  <a:lnTo>
                    <a:pt x="42" y="166"/>
                  </a:lnTo>
                  <a:lnTo>
                    <a:pt x="46" y="162"/>
                  </a:lnTo>
                  <a:lnTo>
                    <a:pt x="46" y="158"/>
                  </a:lnTo>
                  <a:lnTo>
                    <a:pt x="44" y="154"/>
                  </a:lnTo>
                  <a:lnTo>
                    <a:pt x="40" y="150"/>
                  </a:lnTo>
                  <a:lnTo>
                    <a:pt x="42" y="146"/>
                  </a:lnTo>
                  <a:lnTo>
                    <a:pt x="44" y="140"/>
                  </a:lnTo>
                  <a:lnTo>
                    <a:pt x="48" y="138"/>
                  </a:lnTo>
                  <a:lnTo>
                    <a:pt x="56" y="136"/>
                  </a:lnTo>
                  <a:lnTo>
                    <a:pt x="62" y="136"/>
                  </a:lnTo>
                  <a:lnTo>
                    <a:pt x="66" y="134"/>
                  </a:lnTo>
                  <a:lnTo>
                    <a:pt x="64" y="128"/>
                  </a:lnTo>
                  <a:lnTo>
                    <a:pt x="60" y="124"/>
                  </a:lnTo>
                  <a:lnTo>
                    <a:pt x="56" y="116"/>
                  </a:lnTo>
                  <a:lnTo>
                    <a:pt x="48" y="108"/>
                  </a:lnTo>
                  <a:lnTo>
                    <a:pt x="42" y="108"/>
                  </a:lnTo>
                  <a:lnTo>
                    <a:pt x="36" y="106"/>
                  </a:lnTo>
                  <a:lnTo>
                    <a:pt x="36" y="98"/>
                  </a:lnTo>
                  <a:lnTo>
                    <a:pt x="36" y="94"/>
                  </a:lnTo>
                  <a:lnTo>
                    <a:pt x="34" y="90"/>
                  </a:lnTo>
                  <a:lnTo>
                    <a:pt x="26" y="94"/>
                  </a:lnTo>
                  <a:lnTo>
                    <a:pt x="22" y="92"/>
                  </a:lnTo>
                  <a:lnTo>
                    <a:pt x="14" y="86"/>
                  </a:lnTo>
                  <a:lnTo>
                    <a:pt x="12" y="82"/>
                  </a:lnTo>
                  <a:lnTo>
                    <a:pt x="12" y="74"/>
                  </a:lnTo>
                  <a:lnTo>
                    <a:pt x="18" y="62"/>
                  </a:lnTo>
                  <a:lnTo>
                    <a:pt x="20" y="58"/>
                  </a:lnTo>
                  <a:lnTo>
                    <a:pt x="18" y="54"/>
                  </a:lnTo>
                  <a:lnTo>
                    <a:pt x="12" y="48"/>
                  </a:lnTo>
                  <a:lnTo>
                    <a:pt x="8" y="44"/>
                  </a:lnTo>
                  <a:lnTo>
                    <a:pt x="2" y="44"/>
                  </a:lnTo>
                  <a:lnTo>
                    <a:pt x="0" y="36"/>
                  </a:lnTo>
                  <a:lnTo>
                    <a:pt x="4" y="30"/>
                  </a:lnTo>
                  <a:lnTo>
                    <a:pt x="8" y="26"/>
                  </a:lnTo>
                  <a:lnTo>
                    <a:pt x="10" y="24"/>
                  </a:lnTo>
                  <a:lnTo>
                    <a:pt x="16" y="28"/>
                  </a:lnTo>
                  <a:lnTo>
                    <a:pt x="16" y="32"/>
                  </a:lnTo>
                  <a:lnTo>
                    <a:pt x="16" y="36"/>
                  </a:lnTo>
                  <a:lnTo>
                    <a:pt x="22" y="36"/>
                  </a:lnTo>
                  <a:lnTo>
                    <a:pt x="22" y="30"/>
                  </a:lnTo>
                  <a:lnTo>
                    <a:pt x="26" y="24"/>
                  </a:lnTo>
                  <a:lnTo>
                    <a:pt x="28" y="20"/>
                  </a:lnTo>
                  <a:lnTo>
                    <a:pt x="42" y="1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91" name="Freeform 498"/>
            <p:cNvSpPr>
              <a:spLocks/>
            </p:cNvSpPr>
            <p:nvPr/>
          </p:nvSpPr>
          <p:spPr bwMode="ltGray">
            <a:xfrm>
              <a:off x="2691" y="1641"/>
              <a:ext cx="12" cy="25"/>
            </a:xfrm>
            <a:custGeom>
              <a:avLst/>
              <a:gdLst>
                <a:gd name="T0" fmla="*/ 4 w 13"/>
                <a:gd name="T1" fmla="*/ 20 h 25"/>
                <a:gd name="T2" fmla="*/ 0 w 13"/>
                <a:gd name="T3" fmla="*/ 14 h 25"/>
                <a:gd name="T4" fmla="*/ 6 w 13"/>
                <a:gd name="T5" fmla="*/ 0 h 25"/>
                <a:gd name="T6" fmla="*/ 7 w 13"/>
                <a:gd name="T7" fmla="*/ 16 h 25"/>
                <a:gd name="T8" fmla="*/ 7 w 13"/>
                <a:gd name="T9" fmla="*/ 24 h 25"/>
                <a:gd name="T10" fmla="*/ 4 w 13"/>
                <a:gd name="T11" fmla="*/ 20 h 25"/>
                <a:gd name="T12" fmla="*/ 0 60000 65536"/>
                <a:gd name="T13" fmla="*/ 0 60000 65536"/>
                <a:gd name="T14" fmla="*/ 0 60000 65536"/>
                <a:gd name="T15" fmla="*/ 0 60000 65536"/>
                <a:gd name="T16" fmla="*/ 0 60000 65536"/>
                <a:gd name="T17" fmla="*/ 0 60000 65536"/>
                <a:gd name="T18" fmla="*/ 0 w 13"/>
                <a:gd name="T19" fmla="*/ 0 h 25"/>
                <a:gd name="T20" fmla="*/ 13 w 13"/>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3" h="25">
                  <a:moveTo>
                    <a:pt x="4" y="20"/>
                  </a:moveTo>
                  <a:lnTo>
                    <a:pt x="0" y="14"/>
                  </a:lnTo>
                  <a:lnTo>
                    <a:pt x="10" y="0"/>
                  </a:lnTo>
                  <a:lnTo>
                    <a:pt x="12" y="16"/>
                  </a:lnTo>
                  <a:lnTo>
                    <a:pt x="12" y="24"/>
                  </a:lnTo>
                  <a:lnTo>
                    <a:pt x="4" y="2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92" name="Freeform 499"/>
            <p:cNvSpPr>
              <a:spLocks/>
            </p:cNvSpPr>
            <p:nvPr/>
          </p:nvSpPr>
          <p:spPr bwMode="ltGray">
            <a:xfrm>
              <a:off x="2585" y="2061"/>
              <a:ext cx="72" cy="120"/>
            </a:xfrm>
            <a:custGeom>
              <a:avLst/>
              <a:gdLst>
                <a:gd name="T0" fmla="*/ 5 w 79"/>
                <a:gd name="T1" fmla="*/ 6 h 117"/>
                <a:gd name="T2" fmla="*/ 5 w 79"/>
                <a:gd name="T3" fmla="*/ 14 h 117"/>
                <a:gd name="T4" fmla="*/ 5 w 79"/>
                <a:gd name="T5" fmla="*/ 55 h 117"/>
                <a:gd name="T6" fmla="*/ 5 w 79"/>
                <a:gd name="T7" fmla="*/ 63 h 117"/>
                <a:gd name="T8" fmla="*/ 5 w 79"/>
                <a:gd name="T9" fmla="*/ 72 h 117"/>
                <a:gd name="T10" fmla="*/ 4 w 79"/>
                <a:gd name="T11" fmla="*/ 74 h 117"/>
                <a:gd name="T12" fmla="*/ 2 w 79"/>
                <a:gd name="T13" fmla="*/ 80 h 117"/>
                <a:gd name="T14" fmla="*/ 0 w 79"/>
                <a:gd name="T15" fmla="*/ 86 h 117"/>
                <a:gd name="T16" fmla="*/ 2 w 79"/>
                <a:gd name="T17" fmla="*/ 90 h 117"/>
                <a:gd name="T18" fmla="*/ 5 w 79"/>
                <a:gd name="T19" fmla="*/ 94 h 117"/>
                <a:gd name="T20" fmla="*/ 7 w 79"/>
                <a:gd name="T21" fmla="*/ 96 h 117"/>
                <a:gd name="T22" fmla="*/ 9 w 79"/>
                <a:gd name="T23" fmla="*/ 107 h 117"/>
                <a:gd name="T24" fmla="*/ 7 w 79"/>
                <a:gd name="T25" fmla="*/ 119 h 117"/>
                <a:gd name="T26" fmla="*/ 5 w 79"/>
                <a:gd name="T27" fmla="*/ 127 h 117"/>
                <a:gd name="T28" fmla="*/ 5 w 79"/>
                <a:gd name="T29" fmla="*/ 131 h 117"/>
                <a:gd name="T30" fmla="*/ 14 w 79"/>
                <a:gd name="T31" fmla="*/ 131 h 117"/>
                <a:gd name="T32" fmla="*/ 18 w 79"/>
                <a:gd name="T33" fmla="*/ 127 h 117"/>
                <a:gd name="T34" fmla="*/ 20 w 79"/>
                <a:gd name="T35" fmla="*/ 125 h 117"/>
                <a:gd name="T36" fmla="*/ 24 w 79"/>
                <a:gd name="T37" fmla="*/ 125 h 117"/>
                <a:gd name="T38" fmla="*/ 25 w 79"/>
                <a:gd name="T39" fmla="*/ 127 h 117"/>
                <a:gd name="T40" fmla="*/ 26 w 79"/>
                <a:gd name="T41" fmla="*/ 129 h 117"/>
                <a:gd name="T42" fmla="*/ 34 w 79"/>
                <a:gd name="T43" fmla="*/ 125 h 117"/>
                <a:gd name="T44" fmla="*/ 38 w 79"/>
                <a:gd name="T45" fmla="*/ 92 h 117"/>
                <a:gd name="T46" fmla="*/ 49 w 79"/>
                <a:gd name="T47" fmla="*/ 29 h 117"/>
                <a:gd name="T48" fmla="*/ 36 w 79"/>
                <a:gd name="T49" fmla="*/ 2 h 117"/>
                <a:gd name="T50" fmla="*/ 9 w 79"/>
                <a:gd name="T51" fmla="*/ 0 h 117"/>
                <a:gd name="T52" fmla="*/ 5 w 79"/>
                <a:gd name="T53" fmla="*/ 6 h 1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9"/>
                <a:gd name="T82" fmla="*/ 0 h 117"/>
                <a:gd name="T83" fmla="*/ 79 w 79"/>
                <a:gd name="T84" fmla="*/ 117 h 1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9" h="117">
                  <a:moveTo>
                    <a:pt x="10" y="6"/>
                  </a:moveTo>
                  <a:lnTo>
                    <a:pt x="10" y="14"/>
                  </a:lnTo>
                  <a:lnTo>
                    <a:pt x="8" y="50"/>
                  </a:lnTo>
                  <a:lnTo>
                    <a:pt x="10" y="56"/>
                  </a:lnTo>
                  <a:lnTo>
                    <a:pt x="10" y="62"/>
                  </a:lnTo>
                  <a:lnTo>
                    <a:pt x="4" y="64"/>
                  </a:lnTo>
                  <a:lnTo>
                    <a:pt x="2" y="70"/>
                  </a:lnTo>
                  <a:lnTo>
                    <a:pt x="0" y="76"/>
                  </a:lnTo>
                  <a:lnTo>
                    <a:pt x="2" y="80"/>
                  </a:lnTo>
                  <a:lnTo>
                    <a:pt x="8" y="84"/>
                  </a:lnTo>
                  <a:lnTo>
                    <a:pt x="12" y="86"/>
                  </a:lnTo>
                  <a:lnTo>
                    <a:pt x="14" y="94"/>
                  </a:lnTo>
                  <a:lnTo>
                    <a:pt x="12" y="104"/>
                  </a:lnTo>
                  <a:lnTo>
                    <a:pt x="10" y="112"/>
                  </a:lnTo>
                  <a:lnTo>
                    <a:pt x="10" y="116"/>
                  </a:lnTo>
                  <a:lnTo>
                    <a:pt x="22" y="116"/>
                  </a:lnTo>
                  <a:lnTo>
                    <a:pt x="28" y="112"/>
                  </a:lnTo>
                  <a:lnTo>
                    <a:pt x="32" y="110"/>
                  </a:lnTo>
                  <a:lnTo>
                    <a:pt x="38" y="110"/>
                  </a:lnTo>
                  <a:lnTo>
                    <a:pt x="40" y="112"/>
                  </a:lnTo>
                  <a:lnTo>
                    <a:pt x="42" y="114"/>
                  </a:lnTo>
                  <a:lnTo>
                    <a:pt x="54" y="110"/>
                  </a:lnTo>
                  <a:lnTo>
                    <a:pt x="60" y="82"/>
                  </a:lnTo>
                  <a:lnTo>
                    <a:pt x="78" y="24"/>
                  </a:lnTo>
                  <a:lnTo>
                    <a:pt x="58" y="2"/>
                  </a:lnTo>
                  <a:lnTo>
                    <a:pt x="14" y="0"/>
                  </a:lnTo>
                  <a:lnTo>
                    <a:pt x="10"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93" name="Freeform 500"/>
            <p:cNvSpPr>
              <a:spLocks/>
            </p:cNvSpPr>
            <p:nvPr/>
          </p:nvSpPr>
          <p:spPr bwMode="ltGray">
            <a:xfrm>
              <a:off x="2587" y="2034"/>
              <a:ext cx="181" cy="164"/>
            </a:xfrm>
            <a:custGeom>
              <a:avLst/>
              <a:gdLst>
                <a:gd name="T0" fmla="*/ 125 w 197"/>
                <a:gd name="T1" fmla="*/ 31 h 159"/>
                <a:gd name="T2" fmla="*/ 119 w 197"/>
                <a:gd name="T3" fmla="*/ 54 h 159"/>
                <a:gd name="T4" fmla="*/ 118 w 197"/>
                <a:gd name="T5" fmla="*/ 60 h 159"/>
                <a:gd name="T6" fmla="*/ 110 w 197"/>
                <a:gd name="T7" fmla="*/ 62 h 159"/>
                <a:gd name="T8" fmla="*/ 108 w 197"/>
                <a:gd name="T9" fmla="*/ 72 h 159"/>
                <a:gd name="T10" fmla="*/ 103 w 197"/>
                <a:gd name="T11" fmla="*/ 76 h 159"/>
                <a:gd name="T12" fmla="*/ 100 w 197"/>
                <a:gd name="T13" fmla="*/ 86 h 159"/>
                <a:gd name="T14" fmla="*/ 96 w 197"/>
                <a:gd name="T15" fmla="*/ 89 h 159"/>
                <a:gd name="T16" fmla="*/ 92 w 197"/>
                <a:gd name="T17" fmla="*/ 101 h 159"/>
                <a:gd name="T18" fmla="*/ 92 w 197"/>
                <a:gd name="T19" fmla="*/ 111 h 159"/>
                <a:gd name="T20" fmla="*/ 96 w 197"/>
                <a:gd name="T21" fmla="*/ 121 h 159"/>
                <a:gd name="T22" fmla="*/ 92 w 197"/>
                <a:gd name="T23" fmla="*/ 129 h 159"/>
                <a:gd name="T24" fmla="*/ 88 w 197"/>
                <a:gd name="T25" fmla="*/ 138 h 159"/>
                <a:gd name="T26" fmla="*/ 88 w 197"/>
                <a:gd name="T27" fmla="*/ 149 h 159"/>
                <a:gd name="T28" fmla="*/ 80 w 197"/>
                <a:gd name="T29" fmla="*/ 149 h 159"/>
                <a:gd name="T30" fmla="*/ 74 w 197"/>
                <a:gd name="T31" fmla="*/ 161 h 159"/>
                <a:gd name="T32" fmla="*/ 67 w 197"/>
                <a:gd name="T33" fmla="*/ 171 h 159"/>
                <a:gd name="T34" fmla="*/ 57 w 197"/>
                <a:gd name="T35" fmla="*/ 169 h 159"/>
                <a:gd name="T36" fmla="*/ 46 w 197"/>
                <a:gd name="T37" fmla="*/ 171 h 159"/>
                <a:gd name="T38" fmla="*/ 42 w 197"/>
                <a:gd name="T39" fmla="*/ 179 h 159"/>
                <a:gd name="T40" fmla="*/ 34 w 197"/>
                <a:gd name="T41" fmla="*/ 182 h 159"/>
                <a:gd name="T42" fmla="*/ 28 w 197"/>
                <a:gd name="T43" fmla="*/ 169 h 159"/>
                <a:gd name="T44" fmla="*/ 25 w 197"/>
                <a:gd name="T45" fmla="*/ 126 h 159"/>
                <a:gd name="T46" fmla="*/ 24 w 197"/>
                <a:gd name="T47" fmla="*/ 111 h 159"/>
                <a:gd name="T48" fmla="*/ 24 w 197"/>
                <a:gd name="T49" fmla="*/ 103 h 159"/>
                <a:gd name="T50" fmla="*/ 28 w 197"/>
                <a:gd name="T51" fmla="*/ 97 h 159"/>
                <a:gd name="T52" fmla="*/ 28 w 197"/>
                <a:gd name="T53" fmla="*/ 78 h 159"/>
                <a:gd name="T54" fmla="*/ 30 w 197"/>
                <a:gd name="T55" fmla="*/ 72 h 159"/>
                <a:gd name="T56" fmla="*/ 31 w 197"/>
                <a:gd name="T57" fmla="*/ 47 h 159"/>
                <a:gd name="T58" fmla="*/ 25 w 197"/>
                <a:gd name="T59" fmla="*/ 41 h 159"/>
                <a:gd name="T60" fmla="*/ 22 w 197"/>
                <a:gd name="T61" fmla="*/ 45 h 159"/>
                <a:gd name="T62" fmla="*/ 15 w 197"/>
                <a:gd name="T63" fmla="*/ 45 h 159"/>
                <a:gd name="T64" fmla="*/ 7 w 197"/>
                <a:gd name="T65" fmla="*/ 41 h 159"/>
                <a:gd name="T66" fmla="*/ 6 w 197"/>
                <a:gd name="T67" fmla="*/ 31 h 159"/>
                <a:gd name="T68" fmla="*/ 2 w 197"/>
                <a:gd name="T69" fmla="*/ 12 h 159"/>
                <a:gd name="T70" fmla="*/ 11 w 197"/>
                <a:gd name="T71" fmla="*/ 6 h 159"/>
                <a:gd name="T72" fmla="*/ 17 w 197"/>
                <a:gd name="T73" fmla="*/ 0 h 159"/>
                <a:gd name="T74" fmla="*/ 42 w 197"/>
                <a:gd name="T75" fmla="*/ 2 h 159"/>
                <a:gd name="T76" fmla="*/ 61 w 197"/>
                <a:gd name="T77" fmla="*/ 6 h 159"/>
                <a:gd name="T78" fmla="*/ 77 w 197"/>
                <a:gd name="T79" fmla="*/ 6 h 159"/>
                <a:gd name="T80" fmla="*/ 118 w 197"/>
                <a:gd name="T81" fmla="*/ 29 h 1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7"/>
                <a:gd name="T124" fmla="*/ 0 h 159"/>
                <a:gd name="T125" fmla="*/ 197 w 197"/>
                <a:gd name="T126" fmla="*/ 159 h 15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7" h="159">
                  <a:moveTo>
                    <a:pt x="188" y="24"/>
                  </a:moveTo>
                  <a:lnTo>
                    <a:pt x="190" y="26"/>
                  </a:lnTo>
                  <a:lnTo>
                    <a:pt x="196" y="36"/>
                  </a:lnTo>
                  <a:lnTo>
                    <a:pt x="184" y="46"/>
                  </a:lnTo>
                  <a:lnTo>
                    <a:pt x="182" y="48"/>
                  </a:lnTo>
                  <a:lnTo>
                    <a:pt x="178" y="50"/>
                  </a:lnTo>
                  <a:lnTo>
                    <a:pt x="174" y="50"/>
                  </a:lnTo>
                  <a:lnTo>
                    <a:pt x="170" y="52"/>
                  </a:lnTo>
                  <a:lnTo>
                    <a:pt x="168" y="56"/>
                  </a:lnTo>
                  <a:lnTo>
                    <a:pt x="164" y="62"/>
                  </a:lnTo>
                  <a:lnTo>
                    <a:pt x="164" y="64"/>
                  </a:lnTo>
                  <a:lnTo>
                    <a:pt x="158" y="66"/>
                  </a:lnTo>
                  <a:lnTo>
                    <a:pt x="156" y="70"/>
                  </a:lnTo>
                  <a:lnTo>
                    <a:pt x="154" y="74"/>
                  </a:lnTo>
                  <a:lnTo>
                    <a:pt x="150" y="76"/>
                  </a:lnTo>
                  <a:lnTo>
                    <a:pt x="146" y="76"/>
                  </a:lnTo>
                  <a:lnTo>
                    <a:pt x="142" y="80"/>
                  </a:lnTo>
                  <a:lnTo>
                    <a:pt x="140" y="86"/>
                  </a:lnTo>
                  <a:lnTo>
                    <a:pt x="140" y="90"/>
                  </a:lnTo>
                  <a:lnTo>
                    <a:pt x="140" y="96"/>
                  </a:lnTo>
                  <a:lnTo>
                    <a:pt x="146" y="100"/>
                  </a:lnTo>
                  <a:lnTo>
                    <a:pt x="146" y="104"/>
                  </a:lnTo>
                  <a:lnTo>
                    <a:pt x="146" y="108"/>
                  </a:lnTo>
                  <a:lnTo>
                    <a:pt x="142" y="110"/>
                  </a:lnTo>
                  <a:lnTo>
                    <a:pt x="138" y="114"/>
                  </a:lnTo>
                  <a:lnTo>
                    <a:pt x="134" y="118"/>
                  </a:lnTo>
                  <a:lnTo>
                    <a:pt x="132" y="124"/>
                  </a:lnTo>
                  <a:lnTo>
                    <a:pt x="134" y="128"/>
                  </a:lnTo>
                  <a:lnTo>
                    <a:pt x="128" y="128"/>
                  </a:lnTo>
                  <a:lnTo>
                    <a:pt x="122" y="128"/>
                  </a:lnTo>
                  <a:lnTo>
                    <a:pt x="120" y="134"/>
                  </a:lnTo>
                  <a:lnTo>
                    <a:pt x="114" y="138"/>
                  </a:lnTo>
                  <a:lnTo>
                    <a:pt x="110" y="144"/>
                  </a:lnTo>
                  <a:lnTo>
                    <a:pt x="102" y="146"/>
                  </a:lnTo>
                  <a:lnTo>
                    <a:pt x="96" y="148"/>
                  </a:lnTo>
                  <a:lnTo>
                    <a:pt x="86" y="144"/>
                  </a:lnTo>
                  <a:lnTo>
                    <a:pt x="80" y="144"/>
                  </a:lnTo>
                  <a:lnTo>
                    <a:pt x="70" y="146"/>
                  </a:lnTo>
                  <a:lnTo>
                    <a:pt x="68" y="150"/>
                  </a:lnTo>
                  <a:lnTo>
                    <a:pt x="64" y="154"/>
                  </a:lnTo>
                  <a:lnTo>
                    <a:pt x="58" y="158"/>
                  </a:lnTo>
                  <a:lnTo>
                    <a:pt x="52" y="156"/>
                  </a:lnTo>
                  <a:lnTo>
                    <a:pt x="48" y="150"/>
                  </a:lnTo>
                  <a:lnTo>
                    <a:pt x="44" y="144"/>
                  </a:lnTo>
                  <a:lnTo>
                    <a:pt x="40" y="140"/>
                  </a:lnTo>
                  <a:lnTo>
                    <a:pt x="38" y="108"/>
                  </a:lnTo>
                  <a:lnTo>
                    <a:pt x="38" y="100"/>
                  </a:lnTo>
                  <a:lnTo>
                    <a:pt x="36" y="96"/>
                  </a:lnTo>
                  <a:lnTo>
                    <a:pt x="34" y="90"/>
                  </a:lnTo>
                  <a:lnTo>
                    <a:pt x="36" y="88"/>
                  </a:lnTo>
                  <a:lnTo>
                    <a:pt x="40" y="88"/>
                  </a:lnTo>
                  <a:lnTo>
                    <a:pt x="44" y="82"/>
                  </a:lnTo>
                  <a:lnTo>
                    <a:pt x="42" y="74"/>
                  </a:lnTo>
                  <a:lnTo>
                    <a:pt x="42" y="68"/>
                  </a:lnTo>
                  <a:lnTo>
                    <a:pt x="42" y="64"/>
                  </a:lnTo>
                  <a:lnTo>
                    <a:pt x="46" y="62"/>
                  </a:lnTo>
                  <a:lnTo>
                    <a:pt x="48" y="52"/>
                  </a:lnTo>
                  <a:lnTo>
                    <a:pt x="48" y="42"/>
                  </a:lnTo>
                  <a:lnTo>
                    <a:pt x="44" y="38"/>
                  </a:lnTo>
                  <a:lnTo>
                    <a:pt x="38" y="36"/>
                  </a:lnTo>
                  <a:lnTo>
                    <a:pt x="34" y="38"/>
                  </a:lnTo>
                  <a:lnTo>
                    <a:pt x="34" y="40"/>
                  </a:lnTo>
                  <a:lnTo>
                    <a:pt x="28" y="42"/>
                  </a:lnTo>
                  <a:lnTo>
                    <a:pt x="22" y="40"/>
                  </a:lnTo>
                  <a:lnTo>
                    <a:pt x="20" y="36"/>
                  </a:lnTo>
                  <a:lnTo>
                    <a:pt x="12" y="36"/>
                  </a:lnTo>
                  <a:lnTo>
                    <a:pt x="8" y="34"/>
                  </a:lnTo>
                  <a:lnTo>
                    <a:pt x="6" y="26"/>
                  </a:lnTo>
                  <a:lnTo>
                    <a:pt x="0" y="18"/>
                  </a:lnTo>
                  <a:lnTo>
                    <a:pt x="2" y="12"/>
                  </a:lnTo>
                  <a:lnTo>
                    <a:pt x="10" y="6"/>
                  </a:lnTo>
                  <a:lnTo>
                    <a:pt x="16" y="6"/>
                  </a:lnTo>
                  <a:lnTo>
                    <a:pt x="18" y="2"/>
                  </a:lnTo>
                  <a:lnTo>
                    <a:pt x="26" y="0"/>
                  </a:lnTo>
                  <a:lnTo>
                    <a:pt x="46" y="0"/>
                  </a:lnTo>
                  <a:lnTo>
                    <a:pt x="64" y="2"/>
                  </a:lnTo>
                  <a:lnTo>
                    <a:pt x="78" y="6"/>
                  </a:lnTo>
                  <a:lnTo>
                    <a:pt x="92" y="6"/>
                  </a:lnTo>
                  <a:lnTo>
                    <a:pt x="110" y="6"/>
                  </a:lnTo>
                  <a:lnTo>
                    <a:pt x="118" y="6"/>
                  </a:lnTo>
                  <a:lnTo>
                    <a:pt x="146" y="6"/>
                  </a:lnTo>
                  <a:lnTo>
                    <a:pt x="178" y="24"/>
                  </a:lnTo>
                  <a:lnTo>
                    <a:pt x="188" y="2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94" name="Freeform 501"/>
            <p:cNvSpPr>
              <a:spLocks/>
            </p:cNvSpPr>
            <p:nvPr/>
          </p:nvSpPr>
          <p:spPr bwMode="ltGray">
            <a:xfrm>
              <a:off x="2844" y="1919"/>
              <a:ext cx="121" cy="62"/>
            </a:xfrm>
            <a:custGeom>
              <a:avLst/>
              <a:gdLst>
                <a:gd name="T0" fmla="*/ 88 w 131"/>
                <a:gd name="T1" fmla="*/ 37 h 61"/>
                <a:gd name="T2" fmla="*/ 84 w 131"/>
                <a:gd name="T3" fmla="*/ 43 h 61"/>
                <a:gd name="T4" fmla="*/ 78 w 131"/>
                <a:gd name="T5" fmla="*/ 49 h 61"/>
                <a:gd name="T6" fmla="*/ 73 w 131"/>
                <a:gd name="T7" fmla="*/ 53 h 61"/>
                <a:gd name="T8" fmla="*/ 68 w 131"/>
                <a:gd name="T9" fmla="*/ 55 h 61"/>
                <a:gd name="T10" fmla="*/ 62 w 131"/>
                <a:gd name="T11" fmla="*/ 55 h 61"/>
                <a:gd name="T12" fmla="*/ 55 w 131"/>
                <a:gd name="T13" fmla="*/ 57 h 61"/>
                <a:gd name="T14" fmla="*/ 47 w 131"/>
                <a:gd name="T15" fmla="*/ 57 h 61"/>
                <a:gd name="T16" fmla="*/ 39 w 131"/>
                <a:gd name="T17" fmla="*/ 59 h 61"/>
                <a:gd name="T18" fmla="*/ 33 w 131"/>
                <a:gd name="T19" fmla="*/ 61 h 61"/>
                <a:gd name="T20" fmla="*/ 6 w 131"/>
                <a:gd name="T21" fmla="*/ 65 h 61"/>
                <a:gd name="T22" fmla="*/ 0 w 131"/>
                <a:gd name="T23" fmla="*/ 57 h 61"/>
                <a:gd name="T24" fmla="*/ 0 w 131"/>
                <a:gd name="T25" fmla="*/ 43 h 61"/>
                <a:gd name="T26" fmla="*/ 4 w 131"/>
                <a:gd name="T27" fmla="*/ 37 h 61"/>
                <a:gd name="T28" fmla="*/ 23 w 131"/>
                <a:gd name="T29" fmla="*/ 37 h 61"/>
                <a:gd name="T30" fmla="*/ 27 w 131"/>
                <a:gd name="T31" fmla="*/ 37 h 61"/>
                <a:gd name="T32" fmla="*/ 36 w 131"/>
                <a:gd name="T33" fmla="*/ 30 h 61"/>
                <a:gd name="T34" fmla="*/ 40 w 131"/>
                <a:gd name="T35" fmla="*/ 24 h 61"/>
                <a:gd name="T36" fmla="*/ 44 w 131"/>
                <a:gd name="T37" fmla="*/ 18 h 61"/>
                <a:gd name="T38" fmla="*/ 44 w 131"/>
                <a:gd name="T39" fmla="*/ 14 h 61"/>
                <a:gd name="T40" fmla="*/ 47 w 131"/>
                <a:gd name="T41" fmla="*/ 12 h 61"/>
                <a:gd name="T42" fmla="*/ 51 w 131"/>
                <a:gd name="T43" fmla="*/ 10 h 61"/>
                <a:gd name="T44" fmla="*/ 55 w 131"/>
                <a:gd name="T45" fmla="*/ 12 h 61"/>
                <a:gd name="T46" fmla="*/ 57 w 131"/>
                <a:gd name="T47" fmla="*/ 14 h 61"/>
                <a:gd name="T48" fmla="*/ 59 w 131"/>
                <a:gd name="T49" fmla="*/ 10 h 61"/>
                <a:gd name="T50" fmla="*/ 59 w 131"/>
                <a:gd name="T51" fmla="*/ 2 h 61"/>
                <a:gd name="T52" fmla="*/ 63 w 131"/>
                <a:gd name="T53" fmla="*/ 0 h 61"/>
                <a:gd name="T54" fmla="*/ 68 w 131"/>
                <a:gd name="T55" fmla="*/ 2 h 61"/>
                <a:gd name="T56" fmla="*/ 77 w 131"/>
                <a:gd name="T57" fmla="*/ 4 h 61"/>
                <a:gd name="T58" fmla="*/ 77 w 131"/>
                <a:gd name="T59" fmla="*/ 12 h 61"/>
                <a:gd name="T60" fmla="*/ 77 w 131"/>
                <a:gd name="T61" fmla="*/ 14 h 61"/>
                <a:gd name="T62" fmla="*/ 79 w 131"/>
                <a:gd name="T63" fmla="*/ 20 h 61"/>
                <a:gd name="T64" fmla="*/ 84 w 131"/>
                <a:gd name="T65" fmla="*/ 24 h 61"/>
                <a:gd name="T66" fmla="*/ 86 w 131"/>
                <a:gd name="T67" fmla="*/ 26 h 61"/>
                <a:gd name="T68" fmla="*/ 88 w 131"/>
                <a:gd name="T69" fmla="*/ 37 h 6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1"/>
                <a:gd name="T106" fmla="*/ 0 h 61"/>
                <a:gd name="T107" fmla="*/ 131 w 131"/>
                <a:gd name="T108" fmla="*/ 61 h 6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1" h="61">
                  <a:moveTo>
                    <a:pt x="130" y="32"/>
                  </a:moveTo>
                  <a:lnTo>
                    <a:pt x="124" y="38"/>
                  </a:lnTo>
                  <a:lnTo>
                    <a:pt x="116" y="44"/>
                  </a:lnTo>
                  <a:lnTo>
                    <a:pt x="108" y="48"/>
                  </a:lnTo>
                  <a:lnTo>
                    <a:pt x="102" y="50"/>
                  </a:lnTo>
                  <a:lnTo>
                    <a:pt x="92" y="50"/>
                  </a:lnTo>
                  <a:lnTo>
                    <a:pt x="82" y="52"/>
                  </a:lnTo>
                  <a:lnTo>
                    <a:pt x="70" y="52"/>
                  </a:lnTo>
                  <a:lnTo>
                    <a:pt x="58" y="54"/>
                  </a:lnTo>
                  <a:lnTo>
                    <a:pt x="50" y="56"/>
                  </a:lnTo>
                  <a:lnTo>
                    <a:pt x="10" y="60"/>
                  </a:lnTo>
                  <a:lnTo>
                    <a:pt x="0" y="52"/>
                  </a:lnTo>
                  <a:lnTo>
                    <a:pt x="0" y="38"/>
                  </a:lnTo>
                  <a:lnTo>
                    <a:pt x="4" y="32"/>
                  </a:lnTo>
                  <a:lnTo>
                    <a:pt x="34" y="32"/>
                  </a:lnTo>
                  <a:lnTo>
                    <a:pt x="40" y="32"/>
                  </a:lnTo>
                  <a:lnTo>
                    <a:pt x="54" y="30"/>
                  </a:lnTo>
                  <a:lnTo>
                    <a:pt x="60" y="24"/>
                  </a:lnTo>
                  <a:lnTo>
                    <a:pt x="66" y="18"/>
                  </a:lnTo>
                  <a:lnTo>
                    <a:pt x="66" y="14"/>
                  </a:lnTo>
                  <a:lnTo>
                    <a:pt x="70" y="12"/>
                  </a:lnTo>
                  <a:lnTo>
                    <a:pt x="76" y="10"/>
                  </a:lnTo>
                  <a:lnTo>
                    <a:pt x="82" y="12"/>
                  </a:lnTo>
                  <a:lnTo>
                    <a:pt x="84" y="14"/>
                  </a:lnTo>
                  <a:lnTo>
                    <a:pt x="88" y="10"/>
                  </a:lnTo>
                  <a:lnTo>
                    <a:pt x="88" y="2"/>
                  </a:lnTo>
                  <a:lnTo>
                    <a:pt x="94" y="0"/>
                  </a:lnTo>
                  <a:lnTo>
                    <a:pt x="102" y="2"/>
                  </a:lnTo>
                  <a:lnTo>
                    <a:pt x="114" y="4"/>
                  </a:lnTo>
                  <a:lnTo>
                    <a:pt x="114" y="12"/>
                  </a:lnTo>
                  <a:lnTo>
                    <a:pt x="114" y="14"/>
                  </a:lnTo>
                  <a:lnTo>
                    <a:pt x="118" y="20"/>
                  </a:lnTo>
                  <a:lnTo>
                    <a:pt x="124" y="24"/>
                  </a:lnTo>
                  <a:lnTo>
                    <a:pt x="128" y="26"/>
                  </a:lnTo>
                  <a:lnTo>
                    <a:pt x="130" y="3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95" name="Freeform 502"/>
            <p:cNvSpPr>
              <a:spLocks/>
            </p:cNvSpPr>
            <p:nvPr/>
          </p:nvSpPr>
          <p:spPr bwMode="ltGray">
            <a:xfrm>
              <a:off x="2794" y="1788"/>
              <a:ext cx="121" cy="168"/>
            </a:xfrm>
            <a:custGeom>
              <a:avLst/>
              <a:gdLst>
                <a:gd name="T0" fmla="*/ 37 w 133"/>
                <a:gd name="T1" fmla="*/ 4 h 163"/>
                <a:gd name="T2" fmla="*/ 40 w 133"/>
                <a:gd name="T3" fmla="*/ 6 h 163"/>
                <a:gd name="T4" fmla="*/ 42 w 133"/>
                <a:gd name="T5" fmla="*/ 8 h 163"/>
                <a:gd name="T6" fmla="*/ 44 w 133"/>
                <a:gd name="T7" fmla="*/ 11 h 163"/>
                <a:gd name="T8" fmla="*/ 45 w 133"/>
                <a:gd name="T9" fmla="*/ 13 h 163"/>
                <a:gd name="T10" fmla="*/ 50 w 133"/>
                <a:gd name="T11" fmla="*/ 15 h 163"/>
                <a:gd name="T12" fmla="*/ 55 w 133"/>
                <a:gd name="T13" fmla="*/ 13 h 163"/>
                <a:gd name="T14" fmla="*/ 71 w 133"/>
                <a:gd name="T15" fmla="*/ 4 h 163"/>
                <a:gd name="T16" fmla="*/ 72 w 133"/>
                <a:gd name="T17" fmla="*/ 11 h 163"/>
                <a:gd name="T18" fmla="*/ 72 w 133"/>
                <a:gd name="T19" fmla="*/ 15 h 163"/>
                <a:gd name="T20" fmla="*/ 74 w 133"/>
                <a:gd name="T21" fmla="*/ 22 h 163"/>
                <a:gd name="T22" fmla="*/ 78 w 133"/>
                <a:gd name="T23" fmla="*/ 24 h 163"/>
                <a:gd name="T24" fmla="*/ 79 w 133"/>
                <a:gd name="T25" fmla="*/ 24 h 163"/>
                <a:gd name="T26" fmla="*/ 82 w 133"/>
                <a:gd name="T27" fmla="*/ 30 h 163"/>
                <a:gd name="T28" fmla="*/ 80 w 133"/>
                <a:gd name="T29" fmla="*/ 34 h 163"/>
                <a:gd name="T30" fmla="*/ 79 w 133"/>
                <a:gd name="T31" fmla="*/ 35 h 163"/>
                <a:gd name="T32" fmla="*/ 78 w 133"/>
                <a:gd name="T33" fmla="*/ 41 h 163"/>
                <a:gd name="T34" fmla="*/ 77 w 133"/>
                <a:gd name="T35" fmla="*/ 45 h 163"/>
                <a:gd name="T36" fmla="*/ 77 w 133"/>
                <a:gd name="T37" fmla="*/ 49 h 163"/>
                <a:gd name="T38" fmla="*/ 77 w 133"/>
                <a:gd name="T39" fmla="*/ 60 h 163"/>
                <a:gd name="T40" fmla="*/ 78 w 133"/>
                <a:gd name="T41" fmla="*/ 69 h 163"/>
                <a:gd name="T42" fmla="*/ 79 w 133"/>
                <a:gd name="T43" fmla="*/ 75 h 163"/>
                <a:gd name="T44" fmla="*/ 79 w 133"/>
                <a:gd name="T45" fmla="*/ 82 h 163"/>
                <a:gd name="T46" fmla="*/ 79 w 133"/>
                <a:gd name="T47" fmla="*/ 88 h 163"/>
                <a:gd name="T48" fmla="*/ 78 w 133"/>
                <a:gd name="T49" fmla="*/ 97 h 163"/>
                <a:gd name="T50" fmla="*/ 74 w 133"/>
                <a:gd name="T51" fmla="*/ 101 h 163"/>
                <a:gd name="T52" fmla="*/ 72 w 133"/>
                <a:gd name="T53" fmla="*/ 105 h 163"/>
                <a:gd name="T54" fmla="*/ 69 w 133"/>
                <a:gd name="T55" fmla="*/ 108 h 163"/>
                <a:gd name="T56" fmla="*/ 65 w 133"/>
                <a:gd name="T57" fmla="*/ 110 h 163"/>
                <a:gd name="T58" fmla="*/ 64 w 133"/>
                <a:gd name="T59" fmla="*/ 114 h 163"/>
                <a:gd name="T60" fmla="*/ 76 w 133"/>
                <a:gd name="T61" fmla="*/ 150 h 163"/>
                <a:gd name="T62" fmla="*/ 77 w 133"/>
                <a:gd name="T63" fmla="*/ 153 h 163"/>
                <a:gd name="T64" fmla="*/ 78 w 133"/>
                <a:gd name="T65" fmla="*/ 162 h 163"/>
                <a:gd name="T66" fmla="*/ 77 w 133"/>
                <a:gd name="T67" fmla="*/ 172 h 163"/>
                <a:gd name="T68" fmla="*/ 72 w 133"/>
                <a:gd name="T69" fmla="*/ 179 h 163"/>
                <a:gd name="T70" fmla="*/ 66 w 133"/>
                <a:gd name="T71" fmla="*/ 183 h 163"/>
                <a:gd name="T72" fmla="*/ 55 w 133"/>
                <a:gd name="T73" fmla="*/ 186 h 163"/>
                <a:gd name="T74" fmla="*/ 44 w 133"/>
                <a:gd name="T75" fmla="*/ 186 h 163"/>
                <a:gd name="T76" fmla="*/ 32 w 133"/>
                <a:gd name="T77" fmla="*/ 188 h 163"/>
                <a:gd name="T78" fmla="*/ 16 w 133"/>
                <a:gd name="T79" fmla="*/ 183 h 163"/>
                <a:gd name="T80" fmla="*/ 12 w 133"/>
                <a:gd name="T81" fmla="*/ 169 h 163"/>
                <a:gd name="T82" fmla="*/ 0 w 133"/>
                <a:gd name="T83" fmla="*/ 121 h 163"/>
                <a:gd name="T84" fmla="*/ 2 w 133"/>
                <a:gd name="T85" fmla="*/ 63 h 163"/>
                <a:gd name="T86" fmla="*/ 10 w 133"/>
                <a:gd name="T87" fmla="*/ 43 h 163"/>
                <a:gd name="T88" fmla="*/ 21 w 133"/>
                <a:gd name="T89" fmla="*/ 28 h 163"/>
                <a:gd name="T90" fmla="*/ 25 w 133"/>
                <a:gd name="T91" fmla="*/ 24 h 163"/>
                <a:gd name="T92" fmla="*/ 26 w 133"/>
                <a:gd name="T93" fmla="*/ 13 h 163"/>
                <a:gd name="T94" fmla="*/ 31 w 133"/>
                <a:gd name="T95" fmla="*/ 8 h 163"/>
                <a:gd name="T96" fmla="*/ 35 w 133"/>
                <a:gd name="T97" fmla="*/ 0 h 163"/>
                <a:gd name="T98" fmla="*/ 37 w 133"/>
                <a:gd name="T99" fmla="*/ 4 h 16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3"/>
                <a:gd name="T151" fmla="*/ 0 h 163"/>
                <a:gd name="T152" fmla="*/ 133 w 133"/>
                <a:gd name="T153" fmla="*/ 163 h 16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3" h="163">
                  <a:moveTo>
                    <a:pt x="60" y="4"/>
                  </a:moveTo>
                  <a:lnTo>
                    <a:pt x="64" y="6"/>
                  </a:lnTo>
                  <a:lnTo>
                    <a:pt x="68" y="8"/>
                  </a:lnTo>
                  <a:lnTo>
                    <a:pt x="70" y="11"/>
                  </a:lnTo>
                  <a:lnTo>
                    <a:pt x="74" y="13"/>
                  </a:lnTo>
                  <a:lnTo>
                    <a:pt x="79" y="15"/>
                  </a:lnTo>
                  <a:lnTo>
                    <a:pt x="87" y="13"/>
                  </a:lnTo>
                  <a:lnTo>
                    <a:pt x="113" y="4"/>
                  </a:lnTo>
                  <a:lnTo>
                    <a:pt x="115" y="11"/>
                  </a:lnTo>
                  <a:lnTo>
                    <a:pt x="117" y="15"/>
                  </a:lnTo>
                  <a:lnTo>
                    <a:pt x="119" y="17"/>
                  </a:lnTo>
                  <a:lnTo>
                    <a:pt x="124" y="19"/>
                  </a:lnTo>
                  <a:lnTo>
                    <a:pt x="128" y="19"/>
                  </a:lnTo>
                  <a:lnTo>
                    <a:pt x="132" y="25"/>
                  </a:lnTo>
                  <a:lnTo>
                    <a:pt x="130" y="29"/>
                  </a:lnTo>
                  <a:lnTo>
                    <a:pt x="126" y="30"/>
                  </a:lnTo>
                  <a:lnTo>
                    <a:pt x="124" y="36"/>
                  </a:lnTo>
                  <a:lnTo>
                    <a:pt x="123" y="40"/>
                  </a:lnTo>
                  <a:lnTo>
                    <a:pt x="123" y="44"/>
                  </a:lnTo>
                  <a:lnTo>
                    <a:pt x="123" y="50"/>
                  </a:lnTo>
                  <a:lnTo>
                    <a:pt x="124" y="59"/>
                  </a:lnTo>
                  <a:lnTo>
                    <a:pt x="126" y="65"/>
                  </a:lnTo>
                  <a:lnTo>
                    <a:pt x="128" y="72"/>
                  </a:lnTo>
                  <a:lnTo>
                    <a:pt x="128" y="76"/>
                  </a:lnTo>
                  <a:lnTo>
                    <a:pt x="124" y="82"/>
                  </a:lnTo>
                  <a:lnTo>
                    <a:pt x="119" y="86"/>
                  </a:lnTo>
                  <a:lnTo>
                    <a:pt x="115" y="90"/>
                  </a:lnTo>
                  <a:lnTo>
                    <a:pt x="111" y="93"/>
                  </a:lnTo>
                  <a:lnTo>
                    <a:pt x="104" y="95"/>
                  </a:lnTo>
                  <a:lnTo>
                    <a:pt x="102" y="99"/>
                  </a:lnTo>
                  <a:lnTo>
                    <a:pt x="121" y="130"/>
                  </a:lnTo>
                  <a:lnTo>
                    <a:pt x="123" y="132"/>
                  </a:lnTo>
                  <a:lnTo>
                    <a:pt x="124" y="139"/>
                  </a:lnTo>
                  <a:lnTo>
                    <a:pt x="123" y="147"/>
                  </a:lnTo>
                  <a:lnTo>
                    <a:pt x="117" y="154"/>
                  </a:lnTo>
                  <a:lnTo>
                    <a:pt x="106" y="158"/>
                  </a:lnTo>
                  <a:lnTo>
                    <a:pt x="89" y="160"/>
                  </a:lnTo>
                  <a:lnTo>
                    <a:pt x="70" y="160"/>
                  </a:lnTo>
                  <a:lnTo>
                    <a:pt x="51" y="162"/>
                  </a:lnTo>
                  <a:lnTo>
                    <a:pt x="26" y="158"/>
                  </a:lnTo>
                  <a:lnTo>
                    <a:pt x="19" y="145"/>
                  </a:lnTo>
                  <a:lnTo>
                    <a:pt x="0" y="105"/>
                  </a:lnTo>
                  <a:lnTo>
                    <a:pt x="2" y="53"/>
                  </a:lnTo>
                  <a:lnTo>
                    <a:pt x="15" y="38"/>
                  </a:lnTo>
                  <a:lnTo>
                    <a:pt x="34" y="23"/>
                  </a:lnTo>
                  <a:lnTo>
                    <a:pt x="40" y="19"/>
                  </a:lnTo>
                  <a:lnTo>
                    <a:pt x="43" y="13"/>
                  </a:lnTo>
                  <a:lnTo>
                    <a:pt x="49" y="8"/>
                  </a:lnTo>
                  <a:lnTo>
                    <a:pt x="57" y="0"/>
                  </a:lnTo>
                  <a:lnTo>
                    <a:pt x="6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96" name="Freeform 503"/>
            <p:cNvSpPr>
              <a:spLocks/>
            </p:cNvSpPr>
            <p:nvPr/>
          </p:nvSpPr>
          <p:spPr bwMode="ltGray">
            <a:xfrm>
              <a:off x="2792" y="1787"/>
              <a:ext cx="129" cy="176"/>
            </a:xfrm>
            <a:custGeom>
              <a:avLst/>
              <a:gdLst>
                <a:gd name="T0" fmla="*/ 41 w 141"/>
                <a:gd name="T1" fmla="*/ 4 h 171"/>
                <a:gd name="T2" fmla="*/ 44 w 141"/>
                <a:gd name="T3" fmla="*/ 6 h 171"/>
                <a:gd name="T4" fmla="*/ 46 w 141"/>
                <a:gd name="T5" fmla="*/ 8 h 171"/>
                <a:gd name="T6" fmla="*/ 48 w 141"/>
                <a:gd name="T7" fmla="*/ 12 h 171"/>
                <a:gd name="T8" fmla="*/ 49 w 141"/>
                <a:gd name="T9" fmla="*/ 14 h 171"/>
                <a:gd name="T10" fmla="*/ 54 w 141"/>
                <a:gd name="T11" fmla="*/ 16 h 171"/>
                <a:gd name="T12" fmla="*/ 59 w 141"/>
                <a:gd name="T13" fmla="*/ 14 h 171"/>
                <a:gd name="T14" fmla="*/ 77 w 141"/>
                <a:gd name="T15" fmla="*/ 4 h 171"/>
                <a:gd name="T16" fmla="*/ 78 w 141"/>
                <a:gd name="T17" fmla="*/ 12 h 171"/>
                <a:gd name="T18" fmla="*/ 79 w 141"/>
                <a:gd name="T19" fmla="*/ 16 h 171"/>
                <a:gd name="T20" fmla="*/ 81 w 141"/>
                <a:gd name="T21" fmla="*/ 23 h 171"/>
                <a:gd name="T22" fmla="*/ 85 w 141"/>
                <a:gd name="T23" fmla="*/ 25 h 171"/>
                <a:gd name="T24" fmla="*/ 86 w 141"/>
                <a:gd name="T25" fmla="*/ 25 h 171"/>
                <a:gd name="T26" fmla="*/ 90 w 141"/>
                <a:gd name="T27" fmla="*/ 31 h 171"/>
                <a:gd name="T28" fmla="*/ 88 w 141"/>
                <a:gd name="T29" fmla="*/ 35 h 171"/>
                <a:gd name="T30" fmla="*/ 86 w 141"/>
                <a:gd name="T31" fmla="*/ 37 h 171"/>
                <a:gd name="T32" fmla="*/ 85 w 141"/>
                <a:gd name="T33" fmla="*/ 43 h 171"/>
                <a:gd name="T34" fmla="*/ 83 w 141"/>
                <a:gd name="T35" fmla="*/ 47 h 171"/>
                <a:gd name="T36" fmla="*/ 83 w 141"/>
                <a:gd name="T37" fmla="*/ 51 h 171"/>
                <a:gd name="T38" fmla="*/ 83 w 141"/>
                <a:gd name="T39" fmla="*/ 62 h 171"/>
                <a:gd name="T40" fmla="*/ 85 w 141"/>
                <a:gd name="T41" fmla="*/ 72 h 171"/>
                <a:gd name="T42" fmla="*/ 86 w 141"/>
                <a:gd name="T43" fmla="*/ 78 h 171"/>
                <a:gd name="T44" fmla="*/ 86 w 141"/>
                <a:gd name="T45" fmla="*/ 86 h 171"/>
                <a:gd name="T46" fmla="*/ 86 w 141"/>
                <a:gd name="T47" fmla="*/ 92 h 171"/>
                <a:gd name="T48" fmla="*/ 85 w 141"/>
                <a:gd name="T49" fmla="*/ 101 h 171"/>
                <a:gd name="T50" fmla="*/ 81 w 141"/>
                <a:gd name="T51" fmla="*/ 105 h 171"/>
                <a:gd name="T52" fmla="*/ 78 w 141"/>
                <a:gd name="T53" fmla="*/ 109 h 171"/>
                <a:gd name="T54" fmla="*/ 76 w 141"/>
                <a:gd name="T55" fmla="*/ 113 h 171"/>
                <a:gd name="T56" fmla="*/ 70 w 141"/>
                <a:gd name="T57" fmla="*/ 115 h 171"/>
                <a:gd name="T58" fmla="*/ 70 w 141"/>
                <a:gd name="T59" fmla="*/ 119 h 171"/>
                <a:gd name="T60" fmla="*/ 82 w 141"/>
                <a:gd name="T61" fmla="*/ 156 h 171"/>
                <a:gd name="T62" fmla="*/ 83 w 141"/>
                <a:gd name="T63" fmla="*/ 159 h 171"/>
                <a:gd name="T64" fmla="*/ 85 w 141"/>
                <a:gd name="T65" fmla="*/ 169 h 171"/>
                <a:gd name="T66" fmla="*/ 83 w 141"/>
                <a:gd name="T67" fmla="*/ 179 h 171"/>
                <a:gd name="T68" fmla="*/ 79 w 141"/>
                <a:gd name="T69" fmla="*/ 187 h 171"/>
                <a:gd name="T70" fmla="*/ 71 w 141"/>
                <a:gd name="T71" fmla="*/ 191 h 171"/>
                <a:gd name="T72" fmla="*/ 60 w 141"/>
                <a:gd name="T73" fmla="*/ 193 h 171"/>
                <a:gd name="T74" fmla="*/ 48 w 141"/>
                <a:gd name="T75" fmla="*/ 193 h 171"/>
                <a:gd name="T76" fmla="*/ 35 w 141"/>
                <a:gd name="T77" fmla="*/ 196 h 171"/>
                <a:gd name="T78" fmla="*/ 18 w 141"/>
                <a:gd name="T79" fmla="*/ 191 h 171"/>
                <a:gd name="T80" fmla="*/ 13 w 141"/>
                <a:gd name="T81" fmla="*/ 176 h 171"/>
                <a:gd name="T82" fmla="*/ 0 w 141"/>
                <a:gd name="T83" fmla="*/ 126 h 171"/>
                <a:gd name="T84" fmla="*/ 2 w 141"/>
                <a:gd name="T85" fmla="*/ 66 h 171"/>
                <a:gd name="T86" fmla="*/ 11 w 141"/>
                <a:gd name="T87" fmla="*/ 45 h 171"/>
                <a:gd name="T88" fmla="*/ 23 w 141"/>
                <a:gd name="T89" fmla="*/ 29 h 171"/>
                <a:gd name="T90" fmla="*/ 27 w 141"/>
                <a:gd name="T91" fmla="*/ 25 h 171"/>
                <a:gd name="T92" fmla="*/ 29 w 141"/>
                <a:gd name="T93" fmla="*/ 14 h 171"/>
                <a:gd name="T94" fmla="*/ 34 w 141"/>
                <a:gd name="T95" fmla="*/ 8 h 171"/>
                <a:gd name="T96" fmla="*/ 38 w 141"/>
                <a:gd name="T97" fmla="*/ 0 h 171"/>
                <a:gd name="T98" fmla="*/ 41 w 141"/>
                <a:gd name="T99" fmla="*/ 4 h 1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1"/>
                <a:gd name="T151" fmla="*/ 0 h 171"/>
                <a:gd name="T152" fmla="*/ 141 w 141"/>
                <a:gd name="T153" fmla="*/ 171 h 17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1" h="171">
                  <a:moveTo>
                    <a:pt x="64" y="4"/>
                  </a:moveTo>
                  <a:lnTo>
                    <a:pt x="68" y="6"/>
                  </a:lnTo>
                  <a:lnTo>
                    <a:pt x="72" y="8"/>
                  </a:lnTo>
                  <a:lnTo>
                    <a:pt x="74" y="12"/>
                  </a:lnTo>
                  <a:lnTo>
                    <a:pt x="78" y="14"/>
                  </a:lnTo>
                  <a:lnTo>
                    <a:pt x="84" y="16"/>
                  </a:lnTo>
                  <a:lnTo>
                    <a:pt x="92" y="14"/>
                  </a:lnTo>
                  <a:lnTo>
                    <a:pt x="120" y="4"/>
                  </a:lnTo>
                  <a:lnTo>
                    <a:pt x="122" y="12"/>
                  </a:lnTo>
                  <a:lnTo>
                    <a:pt x="124" y="16"/>
                  </a:lnTo>
                  <a:lnTo>
                    <a:pt x="126" y="18"/>
                  </a:lnTo>
                  <a:lnTo>
                    <a:pt x="132" y="20"/>
                  </a:lnTo>
                  <a:lnTo>
                    <a:pt x="136" y="20"/>
                  </a:lnTo>
                  <a:lnTo>
                    <a:pt x="140" y="26"/>
                  </a:lnTo>
                  <a:lnTo>
                    <a:pt x="138" y="30"/>
                  </a:lnTo>
                  <a:lnTo>
                    <a:pt x="134" y="32"/>
                  </a:lnTo>
                  <a:lnTo>
                    <a:pt x="132" y="38"/>
                  </a:lnTo>
                  <a:lnTo>
                    <a:pt x="130" y="42"/>
                  </a:lnTo>
                  <a:lnTo>
                    <a:pt x="130" y="46"/>
                  </a:lnTo>
                  <a:lnTo>
                    <a:pt x="130" y="52"/>
                  </a:lnTo>
                  <a:lnTo>
                    <a:pt x="132" y="62"/>
                  </a:lnTo>
                  <a:lnTo>
                    <a:pt x="134" y="68"/>
                  </a:lnTo>
                  <a:lnTo>
                    <a:pt x="136" y="76"/>
                  </a:lnTo>
                  <a:lnTo>
                    <a:pt x="136" y="80"/>
                  </a:lnTo>
                  <a:lnTo>
                    <a:pt x="132" y="86"/>
                  </a:lnTo>
                  <a:lnTo>
                    <a:pt x="126" y="90"/>
                  </a:lnTo>
                  <a:lnTo>
                    <a:pt x="122" y="94"/>
                  </a:lnTo>
                  <a:lnTo>
                    <a:pt x="118" y="98"/>
                  </a:lnTo>
                  <a:lnTo>
                    <a:pt x="110" y="100"/>
                  </a:lnTo>
                  <a:lnTo>
                    <a:pt x="108" y="104"/>
                  </a:lnTo>
                  <a:lnTo>
                    <a:pt x="128" y="136"/>
                  </a:lnTo>
                  <a:lnTo>
                    <a:pt x="130" y="138"/>
                  </a:lnTo>
                  <a:lnTo>
                    <a:pt x="132" y="146"/>
                  </a:lnTo>
                  <a:lnTo>
                    <a:pt x="130" y="154"/>
                  </a:lnTo>
                  <a:lnTo>
                    <a:pt x="124" y="162"/>
                  </a:lnTo>
                  <a:lnTo>
                    <a:pt x="112" y="166"/>
                  </a:lnTo>
                  <a:lnTo>
                    <a:pt x="94" y="168"/>
                  </a:lnTo>
                  <a:lnTo>
                    <a:pt x="74" y="168"/>
                  </a:lnTo>
                  <a:lnTo>
                    <a:pt x="54" y="170"/>
                  </a:lnTo>
                  <a:lnTo>
                    <a:pt x="28" y="166"/>
                  </a:lnTo>
                  <a:lnTo>
                    <a:pt x="20" y="152"/>
                  </a:lnTo>
                  <a:lnTo>
                    <a:pt x="0" y="110"/>
                  </a:lnTo>
                  <a:lnTo>
                    <a:pt x="2" y="56"/>
                  </a:lnTo>
                  <a:lnTo>
                    <a:pt x="16" y="40"/>
                  </a:lnTo>
                  <a:lnTo>
                    <a:pt x="36" y="24"/>
                  </a:lnTo>
                  <a:lnTo>
                    <a:pt x="42" y="20"/>
                  </a:lnTo>
                  <a:lnTo>
                    <a:pt x="46" y="14"/>
                  </a:lnTo>
                  <a:lnTo>
                    <a:pt x="52" y="8"/>
                  </a:lnTo>
                  <a:lnTo>
                    <a:pt x="60" y="0"/>
                  </a:lnTo>
                  <a:lnTo>
                    <a:pt x="64"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97" name="Freeform 504"/>
            <p:cNvSpPr>
              <a:spLocks/>
            </p:cNvSpPr>
            <p:nvPr/>
          </p:nvSpPr>
          <p:spPr bwMode="ltGray">
            <a:xfrm>
              <a:off x="2761" y="1807"/>
              <a:ext cx="65" cy="68"/>
            </a:xfrm>
            <a:custGeom>
              <a:avLst/>
              <a:gdLst>
                <a:gd name="T0" fmla="*/ 0 w 71"/>
                <a:gd name="T1" fmla="*/ 71 h 65"/>
                <a:gd name="T2" fmla="*/ 5 w 71"/>
                <a:gd name="T3" fmla="*/ 59 h 65"/>
                <a:gd name="T4" fmla="*/ 5 w 71"/>
                <a:gd name="T5" fmla="*/ 52 h 65"/>
                <a:gd name="T6" fmla="*/ 13 w 71"/>
                <a:gd name="T7" fmla="*/ 17 h 65"/>
                <a:gd name="T8" fmla="*/ 18 w 71"/>
                <a:gd name="T9" fmla="*/ 8 h 65"/>
                <a:gd name="T10" fmla="*/ 21 w 71"/>
                <a:gd name="T11" fmla="*/ 8 h 65"/>
                <a:gd name="T12" fmla="*/ 23 w 71"/>
                <a:gd name="T13" fmla="*/ 8 h 65"/>
                <a:gd name="T14" fmla="*/ 35 w 71"/>
                <a:gd name="T15" fmla="*/ 8 h 65"/>
                <a:gd name="T16" fmla="*/ 38 w 71"/>
                <a:gd name="T17" fmla="*/ 8 h 65"/>
                <a:gd name="T18" fmla="*/ 40 w 71"/>
                <a:gd name="T19" fmla="*/ 2 h 65"/>
                <a:gd name="T20" fmla="*/ 44 w 71"/>
                <a:gd name="T21" fmla="*/ 0 h 65"/>
                <a:gd name="T22" fmla="*/ 45 w 71"/>
                <a:gd name="T23" fmla="*/ 4 h 65"/>
                <a:gd name="T24" fmla="*/ 45 w 71"/>
                <a:gd name="T25" fmla="*/ 8 h 65"/>
                <a:gd name="T26" fmla="*/ 41 w 71"/>
                <a:gd name="T27" fmla="*/ 8 h 65"/>
                <a:gd name="T28" fmla="*/ 38 w 71"/>
                <a:gd name="T29" fmla="*/ 17 h 65"/>
                <a:gd name="T30" fmla="*/ 38 w 71"/>
                <a:gd name="T31" fmla="*/ 23 h 65"/>
                <a:gd name="T32" fmla="*/ 36 w 71"/>
                <a:gd name="T33" fmla="*/ 31 h 65"/>
                <a:gd name="T34" fmla="*/ 36 w 71"/>
                <a:gd name="T35" fmla="*/ 41 h 65"/>
                <a:gd name="T36" fmla="*/ 36 w 71"/>
                <a:gd name="T37" fmla="*/ 48 h 65"/>
                <a:gd name="T38" fmla="*/ 36 w 71"/>
                <a:gd name="T39" fmla="*/ 52 h 65"/>
                <a:gd name="T40" fmla="*/ 35 w 71"/>
                <a:gd name="T41" fmla="*/ 56 h 65"/>
                <a:gd name="T42" fmla="*/ 31 w 71"/>
                <a:gd name="T43" fmla="*/ 62 h 65"/>
                <a:gd name="T44" fmla="*/ 28 w 71"/>
                <a:gd name="T45" fmla="*/ 71 h 65"/>
                <a:gd name="T46" fmla="*/ 26 w 71"/>
                <a:gd name="T47" fmla="*/ 73 h 65"/>
                <a:gd name="T48" fmla="*/ 23 w 71"/>
                <a:gd name="T49" fmla="*/ 77 h 65"/>
                <a:gd name="T50" fmla="*/ 7 w 71"/>
                <a:gd name="T51" fmla="*/ 80 h 65"/>
                <a:gd name="T52" fmla="*/ 4 w 71"/>
                <a:gd name="T53" fmla="*/ 75 h 65"/>
                <a:gd name="T54" fmla="*/ 0 w 71"/>
                <a:gd name="T55" fmla="*/ 71 h 6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1"/>
                <a:gd name="T85" fmla="*/ 0 h 65"/>
                <a:gd name="T86" fmla="*/ 71 w 71"/>
                <a:gd name="T87" fmla="*/ 65 h 6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1" h="65">
                  <a:moveTo>
                    <a:pt x="0" y="56"/>
                  </a:moveTo>
                  <a:lnTo>
                    <a:pt x="8" y="48"/>
                  </a:lnTo>
                  <a:lnTo>
                    <a:pt x="10" y="42"/>
                  </a:lnTo>
                  <a:lnTo>
                    <a:pt x="20" y="12"/>
                  </a:lnTo>
                  <a:lnTo>
                    <a:pt x="28" y="8"/>
                  </a:lnTo>
                  <a:lnTo>
                    <a:pt x="32" y="8"/>
                  </a:lnTo>
                  <a:lnTo>
                    <a:pt x="36" y="8"/>
                  </a:lnTo>
                  <a:lnTo>
                    <a:pt x="54" y="8"/>
                  </a:lnTo>
                  <a:lnTo>
                    <a:pt x="58" y="8"/>
                  </a:lnTo>
                  <a:lnTo>
                    <a:pt x="62" y="2"/>
                  </a:lnTo>
                  <a:lnTo>
                    <a:pt x="68" y="0"/>
                  </a:lnTo>
                  <a:lnTo>
                    <a:pt x="70" y="4"/>
                  </a:lnTo>
                  <a:lnTo>
                    <a:pt x="70" y="8"/>
                  </a:lnTo>
                  <a:lnTo>
                    <a:pt x="64" y="8"/>
                  </a:lnTo>
                  <a:lnTo>
                    <a:pt x="60" y="12"/>
                  </a:lnTo>
                  <a:lnTo>
                    <a:pt x="58" y="18"/>
                  </a:lnTo>
                  <a:lnTo>
                    <a:pt x="56" y="26"/>
                  </a:lnTo>
                  <a:lnTo>
                    <a:pt x="56" y="32"/>
                  </a:lnTo>
                  <a:lnTo>
                    <a:pt x="56" y="38"/>
                  </a:lnTo>
                  <a:lnTo>
                    <a:pt x="56" y="42"/>
                  </a:lnTo>
                  <a:lnTo>
                    <a:pt x="54" y="46"/>
                  </a:lnTo>
                  <a:lnTo>
                    <a:pt x="48" y="50"/>
                  </a:lnTo>
                  <a:lnTo>
                    <a:pt x="44" y="56"/>
                  </a:lnTo>
                  <a:lnTo>
                    <a:pt x="40" y="58"/>
                  </a:lnTo>
                  <a:lnTo>
                    <a:pt x="36" y="62"/>
                  </a:lnTo>
                  <a:lnTo>
                    <a:pt x="12" y="64"/>
                  </a:lnTo>
                  <a:lnTo>
                    <a:pt x="4" y="60"/>
                  </a:lnTo>
                  <a:lnTo>
                    <a:pt x="0" y="5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98" name="Freeform 505"/>
            <p:cNvSpPr>
              <a:spLocks/>
            </p:cNvSpPr>
            <p:nvPr/>
          </p:nvSpPr>
          <p:spPr bwMode="ltGray">
            <a:xfrm>
              <a:off x="2796" y="1945"/>
              <a:ext cx="64" cy="37"/>
            </a:xfrm>
            <a:custGeom>
              <a:avLst/>
              <a:gdLst>
                <a:gd name="T0" fmla="*/ 18 w 69"/>
                <a:gd name="T1" fmla="*/ 3 h 37"/>
                <a:gd name="T2" fmla="*/ 25 w 69"/>
                <a:gd name="T3" fmla="*/ 5 h 37"/>
                <a:gd name="T4" fmla="*/ 32 w 69"/>
                <a:gd name="T5" fmla="*/ 2 h 37"/>
                <a:gd name="T6" fmla="*/ 33 w 69"/>
                <a:gd name="T7" fmla="*/ 2 h 37"/>
                <a:gd name="T8" fmla="*/ 36 w 69"/>
                <a:gd name="T9" fmla="*/ 2 h 37"/>
                <a:gd name="T10" fmla="*/ 38 w 69"/>
                <a:gd name="T11" fmla="*/ 0 h 37"/>
                <a:gd name="T12" fmla="*/ 39 w 69"/>
                <a:gd name="T13" fmla="*/ 3 h 37"/>
                <a:gd name="T14" fmla="*/ 39 w 69"/>
                <a:gd name="T15" fmla="*/ 7 h 37"/>
                <a:gd name="T16" fmla="*/ 38 w 69"/>
                <a:gd name="T17" fmla="*/ 11 h 37"/>
                <a:gd name="T18" fmla="*/ 38 w 69"/>
                <a:gd name="T19" fmla="*/ 13 h 37"/>
                <a:gd name="T20" fmla="*/ 39 w 69"/>
                <a:gd name="T21" fmla="*/ 15 h 37"/>
                <a:gd name="T22" fmla="*/ 39 w 69"/>
                <a:gd name="T23" fmla="*/ 16 h 37"/>
                <a:gd name="T24" fmla="*/ 42 w 69"/>
                <a:gd name="T25" fmla="*/ 18 h 37"/>
                <a:gd name="T26" fmla="*/ 44 w 69"/>
                <a:gd name="T27" fmla="*/ 21 h 37"/>
                <a:gd name="T28" fmla="*/ 46 w 69"/>
                <a:gd name="T29" fmla="*/ 23 h 37"/>
                <a:gd name="T30" fmla="*/ 43 w 69"/>
                <a:gd name="T31" fmla="*/ 33 h 37"/>
                <a:gd name="T32" fmla="*/ 36 w 69"/>
                <a:gd name="T33" fmla="*/ 34 h 37"/>
                <a:gd name="T34" fmla="*/ 25 w 69"/>
                <a:gd name="T35" fmla="*/ 36 h 37"/>
                <a:gd name="T36" fmla="*/ 8 w 69"/>
                <a:gd name="T37" fmla="*/ 36 h 37"/>
                <a:gd name="T38" fmla="*/ 0 w 69"/>
                <a:gd name="T39" fmla="*/ 26 h 37"/>
                <a:gd name="T40" fmla="*/ 2 w 69"/>
                <a:gd name="T41" fmla="*/ 18 h 37"/>
                <a:gd name="T42" fmla="*/ 8 w 69"/>
                <a:gd name="T43" fmla="*/ 3 h 37"/>
                <a:gd name="T44" fmla="*/ 18 w 69"/>
                <a:gd name="T45" fmla="*/ 3 h 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9"/>
                <a:gd name="T70" fmla="*/ 0 h 37"/>
                <a:gd name="T71" fmla="*/ 69 w 69"/>
                <a:gd name="T72" fmla="*/ 37 h 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9" h="37">
                  <a:moveTo>
                    <a:pt x="27" y="3"/>
                  </a:moveTo>
                  <a:lnTo>
                    <a:pt x="36" y="5"/>
                  </a:lnTo>
                  <a:lnTo>
                    <a:pt x="47" y="2"/>
                  </a:lnTo>
                  <a:lnTo>
                    <a:pt x="48" y="2"/>
                  </a:lnTo>
                  <a:lnTo>
                    <a:pt x="52" y="2"/>
                  </a:lnTo>
                  <a:lnTo>
                    <a:pt x="55" y="0"/>
                  </a:lnTo>
                  <a:lnTo>
                    <a:pt x="57" y="3"/>
                  </a:lnTo>
                  <a:lnTo>
                    <a:pt x="57" y="7"/>
                  </a:lnTo>
                  <a:lnTo>
                    <a:pt x="55" y="11"/>
                  </a:lnTo>
                  <a:lnTo>
                    <a:pt x="55" y="13"/>
                  </a:lnTo>
                  <a:lnTo>
                    <a:pt x="57" y="15"/>
                  </a:lnTo>
                  <a:lnTo>
                    <a:pt x="57" y="16"/>
                  </a:lnTo>
                  <a:lnTo>
                    <a:pt x="61" y="18"/>
                  </a:lnTo>
                  <a:lnTo>
                    <a:pt x="64" y="21"/>
                  </a:lnTo>
                  <a:lnTo>
                    <a:pt x="68" y="23"/>
                  </a:lnTo>
                  <a:lnTo>
                    <a:pt x="63" y="33"/>
                  </a:lnTo>
                  <a:lnTo>
                    <a:pt x="52" y="34"/>
                  </a:lnTo>
                  <a:lnTo>
                    <a:pt x="36" y="36"/>
                  </a:lnTo>
                  <a:lnTo>
                    <a:pt x="13" y="36"/>
                  </a:lnTo>
                  <a:lnTo>
                    <a:pt x="0" y="26"/>
                  </a:lnTo>
                  <a:lnTo>
                    <a:pt x="2" y="18"/>
                  </a:lnTo>
                  <a:lnTo>
                    <a:pt x="13" y="3"/>
                  </a:lnTo>
                  <a:lnTo>
                    <a:pt x="27" y="3"/>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199" name="Freeform 506"/>
            <p:cNvSpPr>
              <a:spLocks/>
            </p:cNvSpPr>
            <p:nvPr/>
          </p:nvSpPr>
          <p:spPr bwMode="ltGray">
            <a:xfrm>
              <a:off x="2795" y="1944"/>
              <a:ext cx="71" cy="46"/>
            </a:xfrm>
            <a:custGeom>
              <a:avLst/>
              <a:gdLst>
                <a:gd name="T0" fmla="*/ 20 w 77"/>
                <a:gd name="T1" fmla="*/ 4 h 45"/>
                <a:gd name="T2" fmla="*/ 27 w 77"/>
                <a:gd name="T3" fmla="*/ 6 h 45"/>
                <a:gd name="T4" fmla="*/ 35 w 77"/>
                <a:gd name="T5" fmla="*/ 2 h 45"/>
                <a:gd name="T6" fmla="*/ 36 w 77"/>
                <a:gd name="T7" fmla="*/ 2 h 45"/>
                <a:gd name="T8" fmla="*/ 38 w 77"/>
                <a:gd name="T9" fmla="*/ 2 h 45"/>
                <a:gd name="T10" fmla="*/ 41 w 77"/>
                <a:gd name="T11" fmla="*/ 0 h 45"/>
                <a:gd name="T12" fmla="*/ 42 w 77"/>
                <a:gd name="T13" fmla="*/ 4 h 45"/>
                <a:gd name="T14" fmla="*/ 42 w 77"/>
                <a:gd name="T15" fmla="*/ 8 h 45"/>
                <a:gd name="T16" fmla="*/ 41 w 77"/>
                <a:gd name="T17" fmla="*/ 14 h 45"/>
                <a:gd name="T18" fmla="*/ 41 w 77"/>
                <a:gd name="T19" fmla="*/ 16 h 45"/>
                <a:gd name="T20" fmla="*/ 42 w 77"/>
                <a:gd name="T21" fmla="*/ 18 h 45"/>
                <a:gd name="T22" fmla="*/ 42 w 77"/>
                <a:gd name="T23" fmla="*/ 20 h 45"/>
                <a:gd name="T24" fmla="*/ 45 w 77"/>
                <a:gd name="T25" fmla="*/ 22 h 45"/>
                <a:gd name="T26" fmla="*/ 48 w 77"/>
                <a:gd name="T27" fmla="*/ 31 h 45"/>
                <a:gd name="T28" fmla="*/ 51 w 77"/>
                <a:gd name="T29" fmla="*/ 33 h 45"/>
                <a:gd name="T30" fmla="*/ 47 w 77"/>
                <a:gd name="T31" fmla="*/ 45 h 45"/>
                <a:gd name="T32" fmla="*/ 38 w 77"/>
                <a:gd name="T33" fmla="*/ 47 h 45"/>
                <a:gd name="T34" fmla="*/ 27 w 77"/>
                <a:gd name="T35" fmla="*/ 49 h 45"/>
                <a:gd name="T36" fmla="*/ 9 w 77"/>
                <a:gd name="T37" fmla="*/ 49 h 45"/>
                <a:gd name="T38" fmla="*/ 0 w 77"/>
                <a:gd name="T39" fmla="*/ 37 h 45"/>
                <a:gd name="T40" fmla="*/ 2 w 77"/>
                <a:gd name="T41" fmla="*/ 22 h 45"/>
                <a:gd name="T42" fmla="*/ 9 w 77"/>
                <a:gd name="T43" fmla="*/ 4 h 45"/>
                <a:gd name="T44" fmla="*/ 20 w 77"/>
                <a:gd name="T45" fmla="*/ 4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7"/>
                <a:gd name="T70" fmla="*/ 0 h 45"/>
                <a:gd name="T71" fmla="*/ 77 w 77"/>
                <a:gd name="T72" fmla="*/ 45 h 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7" h="45">
                  <a:moveTo>
                    <a:pt x="30" y="4"/>
                  </a:moveTo>
                  <a:lnTo>
                    <a:pt x="40" y="6"/>
                  </a:lnTo>
                  <a:lnTo>
                    <a:pt x="52" y="2"/>
                  </a:lnTo>
                  <a:lnTo>
                    <a:pt x="54" y="2"/>
                  </a:lnTo>
                  <a:lnTo>
                    <a:pt x="58" y="2"/>
                  </a:lnTo>
                  <a:lnTo>
                    <a:pt x="62" y="0"/>
                  </a:lnTo>
                  <a:lnTo>
                    <a:pt x="64" y="4"/>
                  </a:lnTo>
                  <a:lnTo>
                    <a:pt x="64" y="8"/>
                  </a:lnTo>
                  <a:lnTo>
                    <a:pt x="62" y="14"/>
                  </a:lnTo>
                  <a:lnTo>
                    <a:pt x="62" y="16"/>
                  </a:lnTo>
                  <a:lnTo>
                    <a:pt x="64" y="18"/>
                  </a:lnTo>
                  <a:lnTo>
                    <a:pt x="64" y="20"/>
                  </a:lnTo>
                  <a:lnTo>
                    <a:pt x="68" y="22"/>
                  </a:lnTo>
                  <a:lnTo>
                    <a:pt x="72" y="26"/>
                  </a:lnTo>
                  <a:lnTo>
                    <a:pt x="76" y="28"/>
                  </a:lnTo>
                  <a:lnTo>
                    <a:pt x="70" y="40"/>
                  </a:lnTo>
                  <a:lnTo>
                    <a:pt x="58" y="42"/>
                  </a:lnTo>
                  <a:lnTo>
                    <a:pt x="40" y="44"/>
                  </a:lnTo>
                  <a:lnTo>
                    <a:pt x="14" y="44"/>
                  </a:lnTo>
                  <a:lnTo>
                    <a:pt x="0" y="32"/>
                  </a:lnTo>
                  <a:lnTo>
                    <a:pt x="2" y="22"/>
                  </a:lnTo>
                  <a:lnTo>
                    <a:pt x="14" y="4"/>
                  </a:lnTo>
                  <a:lnTo>
                    <a:pt x="3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00" name="Freeform 507"/>
            <p:cNvSpPr>
              <a:spLocks/>
            </p:cNvSpPr>
            <p:nvPr/>
          </p:nvSpPr>
          <p:spPr bwMode="ltGray">
            <a:xfrm>
              <a:off x="2799" y="1964"/>
              <a:ext cx="179" cy="195"/>
            </a:xfrm>
            <a:custGeom>
              <a:avLst/>
              <a:gdLst>
                <a:gd name="T0" fmla="*/ 18 w 195"/>
                <a:gd name="T1" fmla="*/ 25 h 189"/>
                <a:gd name="T2" fmla="*/ 31 w 195"/>
                <a:gd name="T3" fmla="*/ 12 h 189"/>
                <a:gd name="T4" fmla="*/ 36 w 195"/>
                <a:gd name="T5" fmla="*/ 14 h 189"/>
                <a:gd name="T6" fmla="*/ 40 w 195"/>
                <a:gd name="T7" fmla="*/ 10 h 189"/>
                <a:gd name="T8" fmla="*/ 46 w 195"/>
                <a:gd name="T9" fmla="*/ 4 h 189"/>
                <a:gd name="T10" fmla="*/ 51 w 195"/>
                <a:gd name="T11" fmla="*/ 0 h 189"/>
                <a:gd name="T12" fmla="*/ 59 w 195"/>
                <a:gd name="T13" fmla="*/ 0 h 189"/>
                <a:gd name="T14" fmla="*/ 64 w 195"/>
                <a:gd name="T15" fmla="*/ 8 h 189"/>
                <a:gd name="T16" fmla="*/ 69 w 195"/>
                <a:gd name="T17" fmla="*/ 12 h 189"/>
                <a:gd name="T18" fmla="*/ 71 w 195"/>
                <a:gd name="T19" fmla="*/ 33 h 189"/>
                <a:gd name="T20" fmla="*/ 64 w 195"/>
                <a:gd name="T21" fmla="*/ 39 h 189"/>
                <a:gd name="T22" fmla="*/ 64 w 195"/>
                <a:gd name="T23" fmla="*/ 50 h 189"/>
                <a:gd name="T24" fmla="*/ 65 w 195"/>
                <a:gd name="T25" fmla="*/ 68 h 189"/>
                <a:gd name="T26" fmla="*/ 71 w 195"/>
                <a:gd name="T27" fmla="*/ 76 h 189"/>
                <a:gd name="T28" fmla="*/ 74 w 195"/>
                <a:gd name="T29" fmla="*/ 92 h 189"/>
                <a:gd name="T30" fmla="*/ 82 w 195"/>
                <a:gd name="T31" fmla="*/ 107 h 189"/>
                <a:gd name="T32" fmla="*/ 89 w 195"/>
                <a:gd name="T33" fmla="*/ 119 h 189"/>
                <a:gd name="T34" fmla="*/ 98 w 195"/>
                <a:gd name="T35" fmla="*/ 124 h 189"/>
                <a:gd name="T36" fmla="*/ 105 w 195"/>
                <a:gd name="T37" fmla="*/ 134 h 189"/>
                <a:gd name="T38" fmla="*/ 108 w 195"/>
                <a:gd name="T39" fmla="*/ 142 h 189"/>
                <a:gd name="T40" fmla="*/ 121 w 195"/>
                <a:gd name="T41" fmla="*/ 152 h 189"/>
                <a:gd name="T42" fmla="*/ 127 w 195"/>
                <a:gd name="T43" fmla="*/ 169 h 189"/>
                <a:gd name="T44" fmla="*/ 124 w 195"/>
                <a:gd name="T45" fmla="*/ 177 h 189"/>
                <a:gd name="T46" fmla="*/ 118 w 195"/>
                <a:gd name="T47" fmla="*/ 169 h 189"/>
                <a:gd name="T48" fmla="*/ 112 w 195"/>
                <a:gd name="T49" fmla="*/ 164 h 189"/>
                <a:gd name="T50" fmla="*/ 110 w 195"/>
                <a:gd name="T51" fmla="*/ 173 h 189"/>
                <a:gd name="T52" fmla="*/ 116 w 195"/>
                <a:gd name="T53" fmla="*/ 194 h 189"/>
                <a:gd name="T54" fmla="*/ 106 w 195"/>
                <a:gd name="T55" fmla="*/ 213 h 189"/>
                <a:gd name="T56" fmla="*/ 94 w 195"/>
                <a:gd name="T57" fmla="*/ 213 h 189"/>
                <a:gd name="T58" fmla="*/ 99 w 195"/>
                <a:gd name="T59" fmla="*/ 171 h 189"/>
                <a:gd name="T60" fmla="*/ 81 w 195"/>
                <a:gd name="T61" fmla="*/ 147 h 189"/>
                <a:gd name="T62" fmla="*/ 74 w 195"/>
                <a:gd name="T63" fmla="*/ 142 h 189"/>
                <a:gd name="T64" fmla="*/ 69 w 195"/>
                <a:gd name="T65" fmla="*/ 134 h 189"/>
                <a:gd name="T66" fmla="*/ 64 w 195"/>
                <a:gd name="T67" fmla="*/ 127 h 189"/>
                <a:gd name="T68" fmla="*/ 60 w 195"/>
                <a:gd name="T69" fmla="*/ 116 h 189"/>
                <a:gd name="T70" fmla="*/ 50 w 195"/>
                <a:gd name="T71" fmla="*/ 109 h 189"/>
                <a:gd name="T72" fmla="*/ 46 w 195"/>
                <a:gd name="T73" fmla="*/ 89 h 189"/>
                <a:gd name="T74" fmla="*/ 42 w 195"/>
                <a:gd name="T75" fmla="*/ 74 h 189"/>
                <a:gd name="T76" fmla="*/ 33 w 195"/>
                <a:gd name="T77" fmla="*/ 66 h 189"/>
                <a:gd name="T78" fmla="*/ 25 w 195"/>
                <a:gd name="T79" fmla="*/ 70 h 189"/>
                <a:gd name="T80" fmla="*/ 22 w 195"/>
                <a:gd name="T81" fmla="*/ 76 h 189"/>
                <a:gd name="T82" fmla="*/ 0 w 195"/>
                <a:gd name="T83" fmla="*/ 60 h 189"/>
                <a:gd name="T84" fmla="*/ 16 w 195"/>
                <a:gd name="T85" fmla="*/ 23 h 1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5"/>
                <a:gd name="T130" fmla="*/ 0 h 189"/>
                <a:gd name="T131" fmla="*/ 195 w 195"/>
                <a:gd name="T132" fmla="*/ 189 h 1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5" h="189">
                  <a:moveTo>
                    <a:pt x="24" y="18"/>
                  </a:moveTo>
                  <a:lnTo>
                    <a:pt x="28" y="20"/>
                  </a:lnTo>
                  <a:lnTo>
                    <a:pt x="44" y="10"/>
                  </a:lnTo>
                  <a:lnTo>
                    <a:pt x="48" y="12"/>
                  </a:lnTo>
                  <a:lnTo>
                    <a:pt x="50" y="16"/>
                  </a:lnTo>
                  <a:lnTo>
                    <a:pt x="56" y="14"/>
                  </a:lnTo>
                  <a:lnTo>
                    <a:pt x="58" y="12"/>
                  </a:lnTo>
                  <a:lnTo>
                    <a:pt x="62" y="10"/>
                  </a:lnTo>
                  <a:lnTo>
                    <a:pt x="66" y="8"/>
                  </a:lnTo>
                  <a:lnTo>
                    <a:pt x="70" y="4"/>
                  </a:lnTo>
                  <a:lnTo>
                    <a:pt x="74" y="0"/>
                  </a:lnTo>
                  <a:lnTo>
                    <a:pt x="78" y="0"/>
                  </a:lnTo>
                  <a:lnTo>
                    <a:pt x="86" y="0"/>
                  </a:lnTo>
                  <a:lnTo>
                    <a:pt x="90" y="0"/>
                  </a:lnTo>
                  <a:lnTo>
                    <a:pt x="94" y="4"/>
                  </a:lnTo>
                  <a:lnTo>
                    <a:pt x="98" y="8"/>
                  </a:lnTo>
                  <a:lnTo>
                    <a:pt x="102" y="10"/>
                  </a:lnTo>
                  <a:lnTo>
                    <a:pt x="106" y="12"/>
                  </a:lnTo>
                  <a:lnTo>
                    <a:pt x="108" y="20"/>
                  </a:lnTo>
                  <a:lnTo>
                    <a:pt x="108" y="28"/>
                  </a:lnTo>
                  <a:lnTo>
                    <a:pt x="104" y="32"/>
                  </a:lnTo>
                  <a:lnTo>
                    <a:pt x="98" y="34"/>
                  </a:lnTo>
                  <a:lnTo>
                    <a:pt x="98" y="40"/>
                  </a:lnTo>
                  <a:lnTo>
                    <a:pt x="98" y="44"/>
                  </a:lnTo>
                  <a:lnTo>
                    <a:pt x="98" y="52"/>
                  </a:lnTo>
                  <a:lnTo>
                    <a:pt x="100" y="58"/>
                  </a:lnTo>
                  <a:lnTo>
                    <a:pt x="104" y="62"/>
                  </a:lnTo>
                  <a:lnTo>
                    <a:pt x="108" y="66"/>
                  </a:lnTo>
                  <a:lnTo>
                    <a:pt x="112" y="72"/>
                  </a:lnTo>
                  <a:lnTo>
                    <a:pt x="114" y="78"/>
                  </a:lnTo>
                  <a:lnTo>
                    <a:pt x="118" y="86"/>
                  </a:lnTo>
                  <a:lnTo>
                    <a:pt x="126" y="92"/>
                  </a:lnTo>
                  <a:lnTo>
                    <a:pt x="130" y="98"/>
                  </a:lnTo>
                  <a:lnTo>
                    <a:pt x="136" y="102"/>
                  </a:lnTo>
                  <a:lnTo>
                    <a:pt x="142" y="106"/>
                  </a:lnTo>
                  <a:lnTo>
                    <a:pt x="150" y="106"/>
                  </a:lnTo>
                  <a:lnTo>
                    <a:pt x="158" y="106"/>
                  </a:lnTo>
                  <a:lnTo>
                    <a:pt x="160" y="114"/>
                  </a:lnTo>
                  <a:lnTo>
                    <a:pt x="162" y="118"/>
                  </a:lnTo>
                  <a:lnTo>
                    <a:pt x="168" y="122"/>
                  </a:lnTo>
                  <a:lnTo>
                    <a:pt x="178" y="126"/>
                  </a:lnTo>
                  <a:lnTo>
                    <a:pt x="186" y="130"/>
                  </a:lnTo>
                  <a:lnTo>
                    <a:pt x="192" y="136"/>
                  </a:lnTo>
                  <a:lnTo>
                    <a:pt x="194" y="144"/>
                  </a:lnTo>
                  <a:lnTo>
                    <a:pt x="194" y="148"/>
                  </a:lnTo>
                  <a:lnTo>
                    <a:pt x="190" y="152"/>
                  </a:lnTo>
                  <a:lnTo>
                    <a:pt x="186" y="146"/>
                  </a:lnTo>
                  <a:lnTo>
                    <a:pt x="182" y="144"/>
                  </a:lnTo>
                  <a:lnTo>
                    <a:pt x="178" y="140"/>
                  </a:lnTo>
                  <a:lnTo>
                    <a:pt x="172" y="140"/>
                  </a:lnTo>
                  <a:lnTo>
                    <a:pt x="168" y="142"/>
                  </a:lnTo>
                  <a:lnTo>
                    <a:pt x="170" y="148"/>
                  </a:lnTo>
                  <a:lnTo>
                    <a:pt x="176" y="156"/>
                  </a:lnTo>
                  <a:lnTo>
                    <a:pt x="176" y="166"/>
                  </a:lnTo>
                  <a:lnTo>
                    <a:pt x="166" y="176"/>
                  </a:lnTo>
                  <a:lnTo>
                    <a:pt x="162" y="182"/>
                  </a:lnTo>
                  <a:lnTo>
                    <a:pt x="154" y="188"/>
                  </a:lnTo>
                  <a:lnTo>
                    <a:pt x="144" y="182"/>
                  </a:lnTo>
                  <a:lnTo>
                    <a:pt x="160" y="168"/>
                  </a:lnTo>
                  <a:lnTo>
                    <a:pt x="152" y="146"/>
                  </a:lnTo>
                  <a:lnTo>
                    <a:pt x="144" y="144"/>
                  </a:lnTo>
                  <a:lnTo>
                    <a:pt x="124" y="126"/>
                  </a:lnTo>
                  <a:lnTo>
                    <a:pt x="118" y="124"/>
                  </a:lnTo>
                  <a:lnTo>
                    <a:pt x="114" y="122"/>
                  </a:lnTo>
                  <a:lnTo>
                    <a:pt x="108" y="118"/>
                  </a:lnTo>
                  <a:lnTo>
                    <a:pt x="106" y="114"/>
                  </a:lnTo>
                  <a:lnTo>
                    <a:pt x="102" y="112"/>
                  </a:lnTo>
                  <a:lnTo>
                    <a:pt x="98" y="108"/>
                  </a:lnTo>
                  <a:lnTo>
                    <a:pt x="98" y="102"/>
                  </a:lnTo>
                  <a:lnTo>
                    <a:pt x="92" y="100"/>
                  </a:lnTo>
                  <a:lnTo>
                    <a:pt x="80" y="100"/>
                  </a:lnTo>
                  <a:lnTo>
                    <a:pt x="76" y="94"/>
                  </a:lnTo>
                  <a:lnTo>
                    <a:pt x="72" y="84"/>
                  </a:lnTo>
                  <a:lnTo>
                    <a:pt x="70" y="76"/>
                  </a:lnTo>
                  <a:lnTo>
                    <a:pt x="68" y="70"/>
                  </a:lnTo>
                  <a:lnTo>
                    <a:pt x="64" y="64"/>
                  </a:lnTo>
                  <a:lnTo>
                    <a:pt x="58" y="58"/>
                  </a:lnTo>
                  <a:lnTo>
                    <a:pt x="50" y="56"/>
                  </a:lnTo>
                  <a:lnTo>
                    <a:pt x="40" y="56"/>
                  </a:lnTo>
                  <a:lnTo>
                    <a:pt x="38" y="60"/>
                  </a:lnTo>
                  <a:lnTo>
                    <a:pt x="38" y="64"/>
                  </a:lnTo>
                  <a:lnTo>
                    <a:pt x="34" y="66"/>
                  </a:lnTo>
                  <a:lnTo>
                    <a:pt x="28" y="66"/>
                  </a:lnTo>
                  <a:lnTo>
                    <a:pt x="0" y="50"/>
                  </a:lnTo>
                  <a:lnTo>
                    <a:pt x="2" y="30"/>
                  </a:lnTo>
                  <a:lnTo>
                    <a:pt x="24" y="1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01" name="Freeform 508"/>
            <p:cNvSpPr>
              <a:spLocks/>
            </p:cNvSpPr>
            <p:nvPr/>
          </p:nvSpPr>
          <p:spPr bwMode="ltGray">
            <a:xfrm>
              <a:off x="2792" y="1888"/>
              <a:ext cx="21" cy="30"/>
            </a:xfrm>
            <a:custGeom>
              <a:avLst/>
              <a:gdLst>
                <a:gd name="T0" fmla="*/ 13 w 23"/>
                <a:gd name="T1" fmla="*/ 0 h 29"/>
                <a:gd name="T2" fmla="*/ 14 w 23"/>
                <a:gd name="T3" fmla="*/ 0 h 29"/>
                <a:gd name="T4" fmla="*/ 13 w 23"/>
                <a:gd name="T5" fmla="*/ 10 h 29"/>
                <a:gd name="T6" fmla="*/ 13 w 23"/>
                <a:gd name="T7" fmla="*/ 21 h 29"/>
                <a:gd name="T8" fmla="*/ 13 w 23"/>
                <a:gd name="T9" fmla="*/ 23 h 29"/>
                <a:gd name="T10" fmla="*/ 12 w 23"/>
                <a:gd name="T11" fmla="*/ 25 h 29"/>
                <a:gd name="T12" fmla="*/ 7 w 23"/>
                <a:gd name="T13" fmla="*/ 29 h 29"/>
                <a:gd name="T14" fmla="*/ 4 w 23"/>
                <a:gd name="T15" fmla="*/ 33 h 29"/>
                <a:gd name="T16" fmla="*/ 0 w 23"/>
                <a:gd name="T17" fmla="*/ 31 h 29"/>
                <a:gd name="T18" fmla="*/ 0 w 23"/>
                <a:gd name="T19" fmla="*/ 8 h 29"/>
                <a:gd name="T20" fmla="*/ 5 w 23"/>
                <a:gd name="T21" fmla="*/ 2 h 29"/>
                <a:gd name="T22" fmla="*/ 13 w 23"/>
                <a:gd name="T23" fmla="*/ 0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9"/>
                <a:gd name="T38" fmla="*/ 23 w 23"/>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9">
                  <a:moveTo>
                    <a:pt x="20" y="0"/>
                  </a:moveTo>
                  <a:lnTo>
                    <a:pt x="22" y="0"/>
                  </a:lnTo>
                  <a:lnTo>
                    <a:pt x="20" y="10"/>
                  </a:lnTo>
                  <a:lnTo>
                    <a:pt x="20" y="16"/>
                  </a:lnTo>
                  <a:lnTo>
                    <a:pt x="20" y="18"/>
                  </a:lnTo>
                  <a:lnTo>
                    <a:pt x="18" y="20"/>
                  </a:lnTo>
                  <a:lnTo>
                    <a:pt x="12" y="24"/>
                  </a:lnTo>
                  <a:lnTo>
                    <a:pt x="4" y="28"/>
                  </a:lnTo>
                  <a:lnTo>
                    <a:pt x="0" y="26"/>
                  </a:lnTo>
                  <a:lnTo>
                    <a:pt x="0" y="8"/>
                  </a:lnTo>
                  <a:lnTo>
                    <a:pt x="6" y="2"/>
                  </a:lnTo>
                  <a:lnTo>
                    <a:pt x="2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02" name="Freeform 509"/>
            <p:cNvSpPr>
              <a:spLocks/>
            </p:cNvSpPr>
            <p:nvPr/>
          </p:nvSpPr>
          <p:spPr bwMode="ltGray">
            <a:xfrm>
              <a:off x="2752" y="1865"/>
              <a:ext cx="61" cy="51"/>
            </a:xfrm>
            <a:custGeom>
              <a:avLst/>
              <a:gdLst>
                <a:gd name="T0" fmla="*/ 0 w 67"/>
                <a:gd name="T1" fmla="*/ 8 h 49"/>
                <a:gd name="T2" fmla="*/ 5 w 67"/>
                <a:gd name="T3" fmla="*/ 0 h 49"/>
                <a:gd name="T4" fmla="*/ 14 w 67"/>
                <a:gd name="T5" fmla="*/ 2 h 49"/>
                <a:gd name="T6" fmla="*/ 19 w 67"/>
                <a:gd name="T7" fmla="*/ 0 h 49"/>
                <a:gd name="T8" fmla="*/ 21 w 67"/>
                <a:gd name="T9" fmla="*/ 0 h 49"/>
                <a:gd name="T10" fmla="*/ 24 w 67"/>
                <a:gd name="T11" fmla="*/ 0 h 49"/>
                <a:gd name="T12" fmla="*/ 30 w 67"/>
                <a:gd name="T13" fmla="*/ 0 h 49"/>
                <a:gd name="T14" fmla="*/ 33 w 67"/>
                <a:gd name="T15" fmla="*/ 2 h 49"/>
                <a:gd name="T16" fmla="*/ 33 w 67"/>
                <a:gd name="T17" fmla="*/ 6 h 49"/>
                <a:gd name="T18" fmla="*/ 33 w 67"/>
                <a:gd name="T19" fmla="*/ 10 h 49"/>
                <a:gd name="T20" fmla="*/ 34 w 67"/>
                <a:gd name="T21" fmla="*/ 19 h 49"/>
                <a:gd name="T22" fmla="*/ 35 w 67"/>
                <a:gd name="T23" fmla="*/ 19 h 49"/>
                <a:gd name="T24" fmla="*/ 38 w 67"/>
                <a:gd name="T25" fmla="*/ 21 h 49"/>
                <a:gd name="T26" fmla="*/ 40 w 67"/>
                <a:gd name="T27" fmla="*/ 23 h 49"/>
                <a:gd name="T28" fmla="*/ 42 w 67"/>
                <a:gd name="T29" fmla="*/ 27 h 49"/>
                <a:gd name="T30" fmla="*/ 38 w 67"/>
                <a:gd name="T31" fmla="*/ 29 h 49"/>
                <a:gd name="T32" fmla="*/ 36 w 67"/>
                <a:gd name="T33" fmla="*/ 31 h 49"/>
                <a:gd name="T34" fmla="*/ 34 w 67"/>
                <a:gd name="T35" fmla="*/ 33 h 49"/>
                <a:gd name="T36" fmla="*/ 33 w 67"/>
                <a:gd name="T37" fmla="*/ 35 h 49"/>
                <a:gd name="T38" fmla="*/ 32 w 67"/>
                <a:gd name="T39" fmla="*/ 41 h 49"/>
                <a:gd name="T40" fmla="*/ 30 w 67"/>
                <a:gd name="T41" fmla="*/ 48 h 49"/>
                <a:gd name="T42" fmla="*/ 30 w 67"/>
                <a:gd name="T43" fmla="*/ 50 h 49"/>
                <a:gd name="T44" fmla="*/ 30 w 67"/>
                <a:gd name="T45" fmla="*/ 56 h 49"/>
                <a:gd name="T46" fmla="*/ 30 w 67"/>
                <a:gd name="T47" fmla="*/ 58 h 49"/>
                <a:gd name="T48" fmla="*/ 23 w 67"/>
                <a:gd name="T49" fmla="*/ 58 h 49"/>
                <a:gd name="T50" fmla="*/ 14 w 67"/>
                <a:gd name="T51" fmla="*/ 41 h 49"/>
                <a:gd name="T52" fmla="*/ 5 w 67"/>
                <a:gd name="T53" fmla="*/ 19 h 49"/>
                <a:gd name="T54" fmla="*/ 0 w 67"/>
                <a:gd name="T55" fmla="*/ 10 h 49"/>
                <a:gd name="T56" fmla="*/ 0 w 67"/>
                <a:gd name="T57" fmla="*/ 8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7"/>
                <a:gd name="T88" fmla="*/ 0 h 49"/>
                <a:gd name="T89" fmla="*/ 67 w 67"/>
                <a:gd name="T90" fmla="*/ 49 h 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7" h="49">
                  <a:moveTo>
                    <a:pt x="0" y="8"/>
                  </a:moveTo>
                  <a:lnTo>
                    <a:pt x="10" y="0"/>
                  </a:lnTo>
                  <a:lnTo>
                    <a:pt x="22" y="2"/>
                  </a:lnTo>
                  <a:lnTo>
                    <a:pt x="30" y="0"/>
                  </a:lnTo>
                  <a:lnTo>
                    <a:pt x="34" y="0"/>
                  </a:lnTo>
                  <a:lnTo>
                    <a:pt x="38" y="0"/>
                  </a:lnTo>
                  <a:lnTo>
                    <a:pt x="48" y="0"/>
                  </a:lnTo>
                  <a:lnTo>
                    <a:pt x="52" y="2"/>
                  </a:lnTo>
                  <a:lnTo>
                    <a:pt x="52" y="6"/>
                  </a:lnTo>
                  <a:lnTo>
                    <a:pt x="52" y="10"/>
                  </a:lnTo>
                  <a:lnTo>
                    <a:pt x="54" y="14"/>
                  </a:lnTo>
                  <a:lnTo>
                    <a:pt x="56" y="14"/>
                  </a:lnTo>
                  <a:lnTo>
                    <a:pt x="60" y="16"/>
                  </a:lnTo>
                  <a:lnTo>
                    <a:pt x="64" y="18"/>
                  </a:lnTo>
                  <a:lnTo>
                    <a:pt x="66" y="22"/>
                  </a:lnTo>
                  <a:lnTo>
                    <a:pt x="62" y="24"/>
                  </a:lnTo>
                  <a:lnTo>
                    <a:pt x="58" y="26"/>
                  </a:lnTo>
                  <a:lnTo>
                    <a:pt x="54" y="28"/>
                  </a:lnTo>
                  <a:lnTo>
                    <a:pt x="52" y="30"/>
                  </a:lnTo>
                  <a:lnTo>
                    <a:pt x="50" y="34"/>
                  </a:lnTo>
                  <a:lnTo>
                    <a:pt x="48" y="38"/>
                  </a:lnTo>
                  <a:lnTo>
                    <a:pt x="48" y="40"/>
                  </a:lnTo>
                  <a:lnTo>
                    <a:pt x="48" y="46"/>
                  </a:lnTo>
                  <a:lnTo>
                    <a:pt x="48" y="48"/>
                  </a:lnTo>
                  <a:lnTo>
                    <a:pt x="36" y="48"/>
                  </a:lnTo>
                  <a:lnTo>
                    <a:pt x="22" y="34"/>
                  </a:lnTo>
                  <a:lnTo>
                    <a:pt x="6" y="14"/>
                  </a:lnTo>
                  <a:lnTo>
                    <a:pt x="0" y="10"/>
                  </a:lnTo>
                  <a:lnTo>
                    <a:pt x="0" y="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03" name="Freeform 510"/>
            <p:cNvSpPr>
              <a:spLocks/>
            </p:cNvSpPr>
            <p:nvPr/>
          </p:nvSpPr>
          <p:spPr bwMode="ltGray">
            <a:xfrm>
              <a:off x="2653" y="1874"/>
              <a:ext cx="180" cy="192"/>
            </a:xfrm>
            <a:custGeom>
              <a:avLst/>
              <a:gdLst>
                <a:gd name="T0" fmla="*/ 31 w 197"/>
                <a:gd name="T1" fmla="*/ 180 h 187"/>
                <a:gd name="T2" fmla="*/ 34 w 197"/>
                <a:gd name="T3" fmla="*/ 160 h 187"/>
                <a:gd name="T4" fmla="*/ 34 w 197"/>
                <a:gd name="T5" fmla="*/ 144 h 187"/>
                <a:gd name="T6" fmla="*/ 36 w 197"/>
                <a:gd name="T7" fmla="*/ 123 h 187"/>
                <a:gd name="T8" fmla="*/ 29 w 197"/>
                <a:gd name="T9" fmla="*/ 115 h 187"/>
                <a:gd name="T10" fmla="*/ 24 w 197"/>
                <a:gd name="T11" fmla="*/ 106 h 187"/>
                <a:gd name="T12" fmla="*/ 20 w 197"/>
                <a:gd name="T13" fmla="*/ 92 h 187"/>
                <a:gd name="T14" fmla="*/ 12 w 197"/>
                <a:gd name="T15" fmla="*/ 86 h 187"/>
                <a:gd name="T16" fmla="*/ 2 w 197"/>
                <a:gd name="T17" fmla="*/ 78 h 187"/>
                <a:gd name="T18" fmla="*/ 2 w 197"/>
                <a:gd name="T19" fmla="*/ 61 h 187"/>
                <a:gd name="T20" fmla="*/ 11 w 197"/>
                <a:gd name="T21" fmla="*/ 57 h 187"/>
                <a:gd name="T22" fmla="*/ 18 w 197"/>
                <a:gd name="T23" fmla="*/ 61 h 187"/>
                <a:gd name="T24" fmla="*/ 31 w 197"/>
                <a:gd name="T25" fmla="*/ 57 h 187"/>
                <a:gd name="T26" fmla="*/ 31 w 197"/>
                <a:gd name="T27" fmla="*/ 47 h 187"/>
                <a:gd name="T28" fmla="*/ 31 w 197"/>
                <a:gd name="T29" fmla="*/ 37 h 187"/>
                <a:gd name="T30" fmla="*/ 37 w 197"/>
                <a:gd name="T31" fmla="*/ 37 h 187"/>
                <a:gd name="T32" fmla="*/ 42 w 197"/>
                <a:gd name="T33" fmla="*/ 43 h 187"/>
                <a:gd name="T34" fmla="*/ 48 w 197"/>
                <a:gd name="T35" fmla="*/ 41 h 187"/>
                <a:gd name="T36" fmla="*/ 51 w 197"/>
                <a:gd name="T37" fmla="*/ 31 h 187"/>
                <a:gd name="T38" fmla="*/ 58 w 197"/>
                <a:gd name="T39" fmla="*/ 27 h 187"/>
                <a:gd name="T40" fmla="*/ 60 w 197"/>
                <a:gd name="T41" fmla="*/ 12 h 187"/>
                <a:gd name="T42" fmla="*/ 63 w 197"/>
                <a:gd name="T43" fmla="*/ 2 h 187"/>
                <a:gd name="T44" fmla="*/ 71 w 197"/>
                <a:gd name="T45" fmla="*/ 0 h 187"/>
                <a:gd name="T46" fmla="*/ 77 w 197"/>
                <a:gd name="T47" fmla="*/ 8 h 187"/>
                <a:gd name="T48" fmla="*/ 82 w 197"/>
                <a:gd name="T49" fmla="*/ 16 h 187"/>
                <a:gd name="T50" fmla="*/ 86 w 197"/>
                <a:gd name="T51" fmla="*/ 25 h 187"/>
                <a:gd name="T52" fmla="*/ 92 w 197"/>
                <a:gd name="T53" fmla="*/ 31 h 187"/>
                <a:gd name="T54" fmla="*/ 99 w 197"/>
                <a:gd name="T55" fmla="*/ 41 h 187"/>
                <a:gd name="T56" fmla="*/ 108 w 197"/>
                <a:gd name="T57" fmla="*/ 35 h 187"/>
                <a:gd name="T58" fmla="*/ 113 w 197"/>
                <a:gd name="T59" fmla="*/ 41 h 187"/>
                <a:gd name="T60" fmla="*/ 121 w 197"/>
                <a:gd name="T61" fmla="*/ 45 h 187"/>
                <a:gd name="T62" fmla="*/ 123 w 197"/>
                <a:gd name="T63" fmla="*/ 61 h 187"/>
                <a:gd name="T64" fmla="*/ 121 w 197"/>
                <a:gd name="T65" fmla="*/ 78 h 187"/>
                <a:gd name="T66" fmla="*/ 114 w 197"/>
                <a:gd name="T67" fmla="*/ 86 h 187"/>
                <a:gd name="T68" fmla="*/ 106 w 197"/>
                <a:gd name="T69" fmla="*/ 94 h 187"/>
                <a:gd name="T70" fmla="*/ 104 w 197"/>
                <a:gd name="T71" fmla="*/ 113 h 187"/>
                <a:gd name="T72" fmla="*/ 111 w 197"/>
                <a:gd name="T73" fmla="*/ 121 h 187"/>
                <a:gd name="T74" fmla="*/ 116 w 197"/>
                <a:gd name="T75" fmla="*/ 131 h 187"/>
                <a:gd name="T76" fmla="*/ 111 w 197"/>
                <a:gd name="T77" fmla="*/ 144 h 187"/>
                <a:gd name="T78" fmla="*/ 111 w 197"/>
                <a:gd name="T79" fmla="*/ 156 h 187"/>
                <a:gd name="T80" fmla="*/ 116 w 197"/>
                <a:gd name="T81" fmla="*/ 164 h 187"/>
                <a:gd name="T82" fmla="*/ 121 w 197"/>
                <a:gd name="T83" fmla="*/ 175 h 187"/>
                <a:gd name="T84" fmla="*/ 114 w 197"/>
                <a:gd name="T85" fmla="*/ 182 h 187"/>
                <a:gd name="T86" fmla="*/ 109 w 197"/>
                <a:gd name="T87" fmla="*/ 195 h 187"/>
                <a:gd name="T88" fmla="*/ 97 w 197"/>
                <a:gd name="T89" fmla="*/ 190 h 187"/>
                <a:gd name="T90" fmla="*/ 88 w 197"/>
                <a:gd name="T91" fmla="*/ 177 h 187"/>
                <a:gd name="T92" fmla="*/ 80 w 197"/>
                <a:gd name="T93" fmla="*/ 182 h 187"/>
                <a:gd name="T94" fmla="*/ 79 w 197"/>
                <a:gd name="T95" fmla="*/ 190 h 187"/>
                <a:gd name="T96" fmla="*/ 75 w 197"/>
                <a:gd name="T97" fmla="*/ 207 h 187"/>
                <a:gd name="T98" fmla="*/ 65 w 197"/>
                <a:gd name="T99" fmla="*/ 212 h 187"/>
                <a:gd name="T100" fmla="*/ 58 w 197"/>
                <a:gd name="T101" fmla="*/ 207 h 187"/>
                <a:gd name="T102" fmla="*/ 51 w 197"/>
                <a:gd name="T103" fmla="*/ 201 h 187"/>
                <a:gd name="T104" fmla="*/ 44 w 197"/>
                <a:gd name="T105" fmla="*/ 203 h 187"/>
                <a:gd name="T106" fmla="*/ 36 w 197"/>
                <a:gd name="T107" fmla="*/ 197 h 187"/>
                <a:gd name="T108" fmla="*/ 29 w 197"/>
                <a:gd name="T109" fmla="*/ 187 h 1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7"/>
                <a:gd name="T166" fmla="*/ 0 h 187"/>
                <a:gd name="T167" fmla="*/ 197 w 197"/>
                <a:gd name="T168" fmla="*/ 187 h 18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7" h="187">
                  <a:moveTo>
                    <a:pt x="46" y="164"/>
                  </a:moveTo>
                  <a:lnTo>
                    <a:pt x="48" y="158"/>
                  </a:lnTo>
                  <a:lnTo>
                    <a:pt x="50" y="146"/>
                  </a:lnTo>
                  <a:lnTo>
                    <a:pt x="52" y="140"/>
                  </a:lnTo>
                  <a:lnTo>
                    <a:pt x="52" y="132"/>
                  </a:lnTo>
                  <a:lnTo>
                    <a:pt x="54" y="126"/>
                  </a:lnTo>
                  <a:lnTo>
                    <a:pt x="54" y="120"/>
                  </a:lnTo>
                  <a:lnTo>
                    <a:pt x="56" y="108"/>
                  </a:lnTo>
                  <a:lnTo>
                    <a:pt x="52" y="104"/>
                  </a:lnTo>
                  <a:lnTo>
                    <a:pt x="46" y="100"/>
                  </a:lnTo>
                  <a:lnTo>
                    <a:pt x="40" y="94"/>
                  </a:lnTo>
                  <a:lnTo>
                    <a:pt x="38" y="92"/>
                  </a:lnTo>
                  <a:lnTo>
                    <a:pt x="38" y="84"/>
                  </a:lnTo>
                  <a:lnTo>
                    <a:pt x="32" y="82"/>
                  </a:lnTo>
                  <a:lnTo>
                    <a:pt x="24" y="80"/>
                  </a:lnTo>
                  <a:lnTo>
                    <a:pt x="18" y="76"/>
                  </a:lnTo>
                  <a:lnTo>
                    <a:pt x="10" y="74"/>
                  </a:lnTo>
                  <a:lnTo>
                    <a:pt x="2" y="68"/>
                  </a:lnTo>
                  <a:lnTo>
                    <a:pt x="0" y="58"/>
                  </a:lnTo>
                  <a:lnTo>
                    <a:pt x="2" y="54"/>
                  </a:lnTo>
                  <a:lnTo>
                    <a:pt x="10" y="52"/>
                  </a:lnTo>
                  <a:lnTo>
                    <a:pt x="16" y="52"/>
                  </a:lnTo>
                  <a:lnTo>
                    <a:pt x="24" y="52"/>
                  </a:lnTo>
                  <a:lnTo>
                    <a:pt x="28" y="54"/>
                  </a:lnTo>
                  <a:lnTo>
                    <a:pt x="46" y="54"/>
                  </a:lnTo>
                  <a:lnTo>
                    <a:pt x="48" y="52"/>
                  </a:lnTo>
                  <a:lnTo>
                    <a:pt x="50" y="46"/>
                  </a:lnTo>
                  <a:lnTo>
                    <a:pt x="48" y="42"/>
                  </a:lnTo>
                  <a:lnTo>
                    <a:pt x="46" y="36"/>
                  </a:lnTo>
                  <a:lnTo>
                    <a:pt x="48" y="32"/>
                  </a:lnTo>
                  <a:lnTo>
                    <a:pt x="54" y="30"/>
                  </a:lnTo>
                  <a:lnTo>
                    <a:pt x="58" y="32"/>
                  </a:lnTo>
                  <a:lnTo>
                    <a:pt x="62" y="36"/>
                  </a:lnTo>
                  <a:lnTo>
                    <a:pt x="66" y="38"/>
                  </a:lnTo>
                  <a:lnTo>
                    <a:pt x="70" y="38"/>
                  </a:lnTo>
                  <a:lnTo>
                    <a:pt x="74" y="36"/>
                  </a:lnTo>
                  <a:lnTo>
                    <a:pt x="74" y="32"/>
                  </a:lnTo>
                  <a:lnTo>
                    <a:pt x="80" y="26"/>
                  </a:lnTo>
                  <a:lnTo>
                    <a:pt x="86" y="24"/>
                  </a:lnTo>
                  <a:lnTo>
                    <a:pt x="92" y="22"/>
                  </a:lnTo>
                  <a:lnTo>
                    <a:pt x="96" y="18"/>
                  </a:lnTo>
                  <a:lnTo>
                    <a:pt x="94" y="12"/>
                  </a:lnTo>
                  <a:lnTo>
                    <a:pt x="96" y="6"/>
                  </a:lnTo>
                  <a:lnTo>
                    <a:pt x="98" y="2"/>
                  </a:lnTo>
                  <a:lnTo>
                    <a:pt x="106" y="0"/>
                  </a:lnTo>
                  <a:lnTo>
                    <a:pt x="112" y="0"/>
                  </a:lnTo>
                  <a:lnTo>
                    <a:pt x="116" y="4"/>
                  </a:lnTo>
                  <a:lnTo>
                    <a:pt x="120" y="8"/>
                  </a:lnTo>
                  <a:lnTo>
                    <a:pt x="124" y="8"/>
                  </a:lnTo>
                  <a:lnTo>
                    <a:pt x="128" y="16"/>
                  </a:lnTo>
                  <a:lnTo>
                    <a:pt x="132" y="20"/>
                  </a:lnTo>
                  <a:lnTo>
                    <a:pt x="136" y="20"/>
                  </a:lnTo>
                  <a:lnTo>
                    <a:pt x="140" y="22"/>
                  </a:lnTo>
                  <a:lnTo>
                    <a:pt x="146" y="26"/>
                  </a:lnTo>
                  <a:lnTo>
                    <a:pt x="148" y="32"/>
                  </a:lnTo>
                  <a:lnTo>
                    <a:pt x="154" y="36"/>
                  </a:lnTo>
                  <a:lnTo>
                    <a:pt x="162" y="32"/>
                  </a:lnTo>
                  <a:lnTo>
                    <a:pt x="168" y="30"/>
                  </a:lnTo>
                  <a:lnTo>
                    <a:pt x="174" y="32"/>
                  </a:lnTo>
                  <a:lnTo>
                    <a:pt x="178" y="36"/>
                  </a:lnTo>
                  <a:lnTo>
                    <a:pt x="182" y="40"/>
                  </a:lnTo>
                  <a:lnTo>
                    <a:pt x="190" y="40"/>
                  </a:lnTo>
                  <a:lnTo>
                    <a:pt x="196" y="44"/>
                  </a:lnTo>
                  <a:lnTo>
                    <a:pt x="194" y="54"/>
                  </a:lnTo>
                  <a:lnTo>
                    <a:pt x="190" y="64"/>
                  </a:lnTo>
                  <a:lnTo>
                    <a:pt x="190" y="68"/>
                  </a:lnTo>
                  <a:lnTo>
                    <a:pt x="188" y="72"/>
                  </a:lnTo>
                  <a:lnTo>
                    <a:pt x="180" y="76"/>
                  </a:lnTo>
                  <a:lnTo>
                    <a:pt x="172" y="82"/>
                  </a:lnTo>
                  <a:lnTo>
                    <a:pt x="166" y="84"/>
                  </a:lnTo>
                  <a:lnTo>
                    <a:pt x="164" y="92"/>
                  </a:lnTo>
                  <a:lnTo>
                    <a:pt x="164" y="98"/>
                  </a:lnTo>
                  <a:lnTo>
                    <a:pt x="168" y="104"/>
                  </a:lnTo>
                  <a:lnTo>
                    <a:pt x="176" y="106"/>
                  </a:lnTo>
                  <a:lnTo>
                    <a:pt x="184" y="106"/>
                  </a:lnTo>
                  <a:lnTo>
                    <a:pt x="182" y="116"/>
                  </a:lnTo>
                  <a:lnTo>
                    <a:pt x="180" y="122"/>
                  </a:lnTo>
                  <a:lnTo>
                    <a:pt x="174" y="126"/>
                  </a:lnTo>
                  <a:lnTo>
                    <a:pt x="172" y="132"/>
                  </a:lnTo>
                  <a:lnTo>
                    <a:pt x="174" y="136"/>
                  </a:lnTo>
                  <a:lnTo>
                    <a:pt x="176" y="140"/>
                  </a:lnTo>
                  <a:lnTo>
                    <a:pt x="182" y="144"/>
                  </a:lnTo>
                  <a:lnTo>
                    <a:pt x="186" y="148"/>
                  </a:lnTo>
                  <a:lnTo>
                    <a:pt x="190" y="154"/>
                  </a:lnTo>
                  <a:lnTo>
                    <a:pt x="186" y="156"/>
                  </a:lnTo>
                  <a:lnTo>
                    <a:pt x="180" y="160"/>
                  </a:lnTo>
                  <a:lnTo>
                    <a:pt x="176" y="164"/>
                  </a:lnTo>
                  <a:lnTo>
                    <a:pt x="170" y="170"/>
                  </a:lnTo>
                  <a:lnTo>
                    <a:pt x="158" y="170"/>
                  </a:lnTo>
                  <a:lnTo>
                    <a:pt x="152" y="166"/>
                  </a:lnTo>
                  <a:lnTo>
                    <a:pt x="148" y="162"/>
                  </a:lnTo>
                  <a:lnTo>
                    <a:pt x="138" y="156"/>
                  </a:lnTo>
                  <a:lnTo>
                    <a:pt x="134" y="154"/>
                  </a:lnTo>
                  <a:lnTo>
                    <a:pt x="126" y="160"/>
                  </a:lnTo>
                  <a:lnTo>
                    <a:pt x="124" y="164"/>
                  </a:lnTo>
                  <a:lnTo>
                    <a:pt x="124" y="166"/>
                  </a:lnTo>
                  <a:lnTo>
                    <a:pt x="122" y="174"/>
                  </a:lnTo>
                  <a:lnTo>
                    <a:pt x="118" y="182"/>
                  </a:lnTo>
                  <a:lnTo>
                    <a:pt x="112" y="184"/>
                  </a:lnTo>
                  <a:lnTo>
                    <a:pt x="102" y="186"/>
                  </a:lnTo>
                  <a:lnTo>
                    <a:pt x="94" y="184"/>
                  </a:lnTo>
                  <a:lnTo>
                    <a:pt x="90" y="182"/>
                  </a:lnTo>
                  <a:lnTo>
                    <a:pt x="86" y="178"/>
                  </a:lnTo>
                  <a:lnTo>
                    <a:pt x="80" y="176"/>
                  </a:lnTo>
                  <a:lnTo>
                    <a:pt x="76" y="176"/>
                  </a:lnTo>
                  <a:lnTo>
                    <a:pt x="70" y="178"/>
                  </a:lnTo>
                  <a:lnTo>
                    <a:pt x="62" y="176"/>
                  </a:lnTo>
                  <a:lnTo>
                    <a:pt x="56" y="172"/>
                  </a:lnTo>
                  <a:lnTo>
                    <a:pt x="50" y="168"/>
                  </a:lnTo>
                  <a:lnTo>
                    <a:pt x="46" y="16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04" name="Freeform 511"/>
            <p:cNvSpPr>
              <a:spLocks/>
            </p:cNvSpPr>
            <p:nvPr/>
          </p:nvSpPr>
          <p:spPr bwMode="ltGray">
            <a:xfrm>
              <a:off x="2753" y="2112"/>
              <a:ext cx="17" cy="21"/>
            </a:xfrm>
            <a:custGeom>
              <a:avLst/>
              <a:gdLst>
                <a:gd name="T0" fmla="*/ 0 w 19"/>
                <a:gd name="T1" fmla="*/ 13 h 19"/>
                <a:gd name="T2" fmla="*/ 4 w 19"/>
                <a:gd name="T3" fmla="*/ 0 h 19"/>
                <a:gd name="T4" fmla="*/ 11 w 19"/>
                <a:gd name="T5" fmla="*/ 13 h 19"/>
                <a:gd name="T6" fmla="*/ 9 w 19"/>
                <a:gd name="T7" fmla="*/ 30 h 19"/>
                <a:gd name="T8" fmla="*/ 0 w 19"/>
                <a:gd name="T9" fmla="*/ 13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0" y="8"/>
                  </a:moveTo>
                  <a:lnTo>
                    <a:pt x="8" y="0"/>
                  </a:lnTo>
                  <a:lnTo>
                    <a:pt x="18" y="8"/>
                  </a:lnTo>
                  <a:lnTo>
                    <a:pt x="14" y="18"/>
                  </a:lnTo>
                  <a:lnTo>
                    <a:pt x="0" y="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05" name="Freeform 512"/>
            <p:cNvSpPr>
              <a:spLocks/>
            </p:cNvSpPr>
            <p:nvPr/>
          </p:nvSpPr>
          <p:spPr bwMode="ltGray">
            <a:xfrm>
              <a:off x="2832" y="2049"/>
              <a:ext cx="28" cy="94"/>
            </a:xfrm>
            <a:custGeom>
              <a:avLst/>
              <a:gdLst>
                <a:gd name="T0" fmla="*/ 5 w 31"/>
                <a:gd name="T1" fmla="*/ 33 h 91"/>
                <a:gd name="T2" fmla="*/ 5 w 31"/>
                <a:gd name="T3" fmla="*/ 12 h 91"/>
                <a:gd name="T4" fmla="*/ 9 w 31"/>
                <a:gd name="T5" fmla="*/ 4 h 91"/>
                <a:gd name="T6" fmla="*/ 13 w 31"/>
                <a:gd name="T7" fmla="*/ 0 h 91"/>
                <a:gd name="T8" fmla="*/ 13 w 31"/>
                <a:gd name="T9" fmla="*/ 8 h 91"/>
                <a:gd name="T10" fmla="*/ 13 w 31"/>
                <a:gd name="T11" fmla="*/ 23 h 91"/>
                <a:gd name="T12" fmla="*/ 13 w 31"/>
                <a:gd name="T13" fmla="*/ 27 h 91"/>
                <a:gd name="T14" fmla="*/ 12 w 31"/>
                <a:gd name="T15" fmla="*/ 33 h 91"/>
                <a:gd name="T16" fmla="*/ 12 w 31"/>
                <a:gd name="T17" fmla="*/ 37 h 91"/>
                <a:gd name="T18" fmla="*/ 13 w 31"/>
                <a:gd name="T19" fmla="*/ 43 h 91"/>
                <a:gd name="T20" fmla="*/ 17 w 31"/>
                <a:gd name="T21" fmla="*/ 52 h 91"/>
                <a:gd name="T22" fmla="*/ 18 w 31"/>
                <a:gd name="T23" fmla="*/ 66 h 91"/>
                <a:gd name="T24" fmla="*/ 15 w 31"/>
                <a:gd name="T25" fmla="*/ 76 h 91"/>
                <a:gd name="T26" fmla="*/ 15 w 31"/>
                <a:gd name="T27" fmla="*/ 91 h 91"/>
                <a:gd name="T28" fmla="*/ 12 w 31"/>
                <a:gd name="T29" fmla="*/ 97 h 91"/>
                <a:gd name="T30" fmla="*/ 9 w 31"/>
                <a:gd name="T31" fmla="*/ 103 h 91"/>
                <a:gd name="T32" fmla="*/ 5 w 31"/>
                <a:gd name="T33" fmla="*/ 105 h 91"/>
                <a:gd name="T34" fmla="*/ 4 w 31"/>
                <a:gd name="T35" fmla="*/ 95 h 91"/>
                <a:gd name="T36" fmla="*/ 4 w 31"/>
                <a:gd name="T37" fmla="*/ 88 h 91"/>
                <a:gd name="T38" fmla="*/ 5 w 31"/>
                <a:gd name="T39" fmla="*/ 74 h 91"/>
                <a:gd name="T40" fmla="*/ 4 w 31"/>
                <a:gd name="T41" fmla="*/ 68 h 91"/>
                <a:gd name="T42" fmla="*/ 0 w 31"/>
                <a:gd name="T43" fmla="*/ 60 h 91"/>
                <a:gd name="T44" fmla="*/ 2 w 31"/>
                <a:gd name="T45" fmla="*/ 52 h 91"/>
                <a:gd name="T46" fmla="*/ 5 w 31"/>
                <a:gd name="T47" fmla="*/ 45 h 91"/>
                <a:gd name="T48" fmla="*/ 9 w 31"/>
                <a:gd name="T49" fmla="*/ 37 h 91"/>
                <a:gd name="T50" fmla="*/ 5 w 31"/>
                <a:gd name="T51" fmla="*/ 33 h 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1"/>
                <a:gd name="T79" fmla="*/ 0 h 91"/>
                <a:gd name="T80" fmla="*/ 31 w 31"/>
                <a:gd name="T81" fmla="*/ 91 h 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1" h="91">
                  <a:moveTo>
                    <a:pt x="8" y="28"/>
                  </a:moveTo>
                  <a:lnTo>
                    <a:pt x="6" y="12"/>
                  </a:lnTo>
                  <a:lnTo>
                    <a:pt x="14" y="4"/>
                  </a:lnTo>
                  <a:lnTo>
                    <a:pt x="22" y="0"/>
                  </a:lnTo>
                  <a:lnTo>
                    <a:pt x="22" y="8"/>
                  </a:lnTo>
                  <a:lnTo>
                    <a:pt x="22" y="18"/>
                  </a:lnTo>
                  <a:lnTo>
                    <a:pt x="22" y="22"/>
                  </a:lnTo>
                  <a:lnTo>
                    <a:pt x="20" y="28"/>
                  </a:lnTo>
                  <a:lnTo>
                    <a:pt x="20" y="32"/>
                  </a:lnTo>
                  <a:lnTo>
                    <a:pt x="22" y="38"/>
                  </a:lnTo>
                  <a:lnTo>
                    <a:pt x="28" y="44"/>
                  </a:lnTo>
                  <a:lnTo>
                    <a:pt x="30" y="56"/>
                  </a:lnTo>
                  <a:lnTo>
                    <a:pt x="26" y="66"/>
                  </a:lnTo>
                  <a:lnTo>
                    <a:pt x="26" y="76"/>
                  </a:lnTo>
                  <a:lnTo>
                    <a:pt x="20" y="82"/>
                  </a:lnTo>
                  <a:lnTo>
                    <a:pt x="14" y="88"/>
                  </a:lnTo>
                  <a:lnTo>
                    <a:pt x="8" y="90"/>
                  </a:lnTo>
                  <a:lnTo>
                    <a:pt x="4" y="80"/>
                  </a:lnTo>
                  <a:lnTo>
                    <a:pt x="4" y="74"/>
                  </a:lnTo>
                  <a:lnTo>
                    <a:pt x="6" y="64"/>
                  </a:lnTo>
                  <a:lnTo>
                    <a:pt x="4" y="58"/>
                  </a:lnTo>
                  <a:lnTo>
                    <a:pt x="0" y="50"/>
                  </a:lnTo>
                  <a:lnTo>
                    <a:pt x="2" y="44"/>
                  </a:lnTo>
                  <a:lnTo>
                    <a:pt x="8" y="40"/>
                  </a:lnTo>
                  <a:lnTo>
                    <a:pt x="14" y="32"/>
                  </a:lnTo>
                  <a:lnTo>
                    <a:pt x="8" y="2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06" name="Freeform 513"/>
            <p:cNvSpPr>
              <a:spLocks/>
            </p:cNvSpPr>
            <p:nvPr/>
          </p:nvSpPr>
          <p:spPr bwMode="ltGray">
            <a:xfrm>
              <a:off x="2864" y="1754"/>
              <a:ext cx="23" cy="42"/>
            </a:xfrm>
            <a:custGeom>
              <a:avLst/>
              <a:gdLst>
                <a:gd name="T0" fmla="*/ 0 w 27"/>
                <a:gd name="T1" fmla="*/ 37 h 41"/>
                <a:gd name="T2" fmla="*/ 3 w 27"/>
                <a:gd name="T3" fmla="*/ 33 h 41"/>
                <a:gd name="T4" fmla="*/ 3 w 27"/>
                <a:gd name="T5" fmla="*/ 16 h 41"/>
                <a:gd name="T6" fmla="*/ 2 w 27"/>
                <a:gd name="T7" fmla="*/ 4 h 41"/>
                <a:gd name="T8" fmla="*/ 3 w 27"/>
                <a:gd name="T9" fmla="*/ 0 h 41"/>
                <a:gd name="T10" fmla="*/ 5 w 27"/>
                <a:gd name="T11" fmla="*/ 0 h 41"/>
                <a:gd name="T12" fmla="*/ 8 w 27"/>
                <a:gd name="T13" fmla="*/ 0 h 41"/>
                <a:gd name="T14" fmla="*/ 9 w 27"/>
                <a:gd name="T15" fmla="*/ 0 h 41"/>
                <a:gd name="T16" fmla="*/ 10 w 27"/>
                <a:gd name="T17" fmla="*/ 4 h 41"/>
                <a:gd name="T18" fmla="*/ 10 w 27"/>
                <a:gd name="T19" fmla="*/ 8 h 41"/>
                <a:gd name="T20" fmla="*/ 12 w 27"/>
                <a:gd name="T21" fmla="*/ 12 h 41"/>
                <a:gd name="T22" fmla="*/ 12 w 27"/>
                <a:gd name="T23" fmla="*/ 18 h 41"/>
                <a:gd name="T24" fmla="*/ 10 w 27"/>
                <a:gd name="T25" fmla="*/ 27 h 41"/>
                <a:gd name="T26" fmla="*/ 10 w 27"/>
                <a:gd name="T27" fmla="*/ 29 h 41"/>
                <a:gd name="T28" fmla="*/ 8 w 27"/>
                <a:gd name="T29" fmla="*/ 33 h 41"/>
                <a:gd name="T30" fmla="*/ 7 w 27"/>
                <a:gd name="T31" fmla="*/ 35 h 41"/>
                <a:gd name="T32" fmla="*/ 6 w 27"/>
                <a:gd name="T33" fmla="*/ 41 h 41"/>
                <a:gd name="T34" fmla="*/ 5 w 27"/>
                <a:gd name="T35" fmla="*/ 45 h 41"/>
                <a:gd name="T36" fmla="*/ 3 w 27"/>
                <a:gd name="T37" fmla="*/ 43 h 41"/>
                <a:gd name="T38" fmla="*/ 2 w 27"/>
                <a:gd name="T39" fmla="*/ 41 h 41"/>
                <a:gd name="T40" fmla="*/ 0 w 27"/>
                <a:gd name="T41" fmla="*/ 37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
                <a:gd name="T64" fmla="*/ 0 h 41"/>
                <a:gd name="T65" fmla="*/ 27 w 27"/>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 h="41">
                  <a:moveTo>
                    <a:pt x="0" y="32"/>
                  </a:moveTo>
                  <a:lnTo>
                    <a:pt x="4" y="28"/>
                  </a:lnTo>
                  <a:lnTo>
                    <a:pt x="6" y="16"/>
                  </a:lnTo>
                  <a:lnTo>
                    <a:pt x="2" y="4"/>
                  </a:lnTo>
                  <a:lnTo>
                    <a:pt x="6" y="0"/>
                  </a:lnTo>
                  <a:lnTo>
                    <a:pt x="10" y="0"/>
                  </a:lnTo>
                  <a:lnTo>
                    <a:pt x="18" y="0"/>
                  </a:lnTo>
                  <a:lnTo>
                    <a:pt x="20" y="0"/>
                  </a:lnTo>
                  <a:lnTo>
                    <a:pt x="24" y="4"/>
                  </a:lnTo>
                  <a:lnTo>
                    <a:pt x="24" y="8"/>
                  </a:lnTo>
                  <a:lnTo>
                    <a:pt x="26" y="12"/>
                  </a:lnTo>
                  <a:lnTo>
                    <a:pt x="26" y="18"/>
                  </a:lnTo>
                  <a:lnTo>
                    <a:pt x="24" y="22"/>
                  </a:lnTo>
                  <a:lnTo>
                    <a:pt x="22" y="24"/>
                  </a:lnTo>
                  <a:lnTo>
                    <a:pt x="18" y="28"/>
                  </a:lnTo>
                  <a:lnTo>
                    <a:pt x="14" y="30"/>
                  </a:lnTo>
                  <a:lnTo>
                    <a:pt x="12" y="36"/>
                  </a:lnTo>
                  <a:lnTo>
                    <a:pt x="10" y="40"/>
                  </a:lnTo>
                  <a:lnTo>
                    <a:pt x="6" y="38"/>
                  </a:lnTo>
                  <a:lnTo>
                    <a:pt x="2" y="36"/>
                  </a:lnTo>
                  <a:lnTo>
                    <a:pt x="0" y="3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07" name="Freeform 514"/>
            <p:cNvSpPr>
              <a:spLocks/>
            </p:cNvSpPr>
            <p:nvPr/>
          </p:nvSpPr>
          <p:spPr bwMode="ltGray">
            <a:xfrm>
              <a:off x="2779" y="1360"/>
              <a:ext cx="356" cy="351"/>
            </a:xfrm>
            <a:custGeom>
              <a:avLst/>
              <a:gdLst>
                <a:gd name="T0" fmla="*/ 231 w 389"/>
                <a:gd name="T1" fmla="*/ 49 h 341"/>
                <a:gd name="T2" fmla="*/ 243 w 389"/>
                <a:gd name="T3" fmla="*/ 51 h 341"/>
                <a:gd name="T4" fmla="*/ 249 w 389"/>
                <a:gd name="T5" fmla="*/ 43 h 341"/>
                <a:gd name="T6" fmla="*/ 236 w 389"/>
                <a:gd name="T7" fmla="*/ 43 h 341"/>
                <a:gd name="T8" fmla="*/ 222 w 389"/>
                <a:gd name="T9" fmla="*/ 41 h 341"/>
                <a:gd name="T10" fmla="*/ 221 w 389"/>
                <a:gd name="T11" fmla="*/ 37 h 341"/>
                <a:gd name="T12" fmla="*/ 224 w 389"/>
                <a:gd name="T13" fmla="*/ 23 h 341"/>
                <a:gd name="T14" fmla="*/ 214 w 389"/>
                <a:gd name="T15" fmla="*/ 8 h 341"/>
                <a:gd name="T16" fmla="*/ 202 w 389"/>
                <a:gd name="T17" fmla="*/ 23 h 341"/>
                <a:gd name="T18" fmla="*/ 202 w 389"/>
                <a:gd name="T19" fmla="*/ 4 h 341"/>
                <a:gd name="T20" fmla="*/ 189 w 389"/>
                <a:gd name="T21" fmla="*/ 8 h 341"/>
                <a:gd name="T22" fmla="*/ 183 w 389"/>
                <a:gd name="T23" fmla="*/ 23 h 341"/>
                <a:gd name="T24" fmla="*/ 178 w 389"/>
                <a:gd name="T25" fmla="*/ 37 h 341"/>
                <a:gd name="T26" fmla="*/ 178 w 389"/>
                <a:gd name="T27" fmla="*/ 14 h 341"/>
                <a:gd name="T28" fmla="*/ 178 w 389"/>
                <a:gd name="T29" fmla="*/ 2 h 341"/>
                <a:gd name="T30" fmla="*/ 168 w 389"/>
                <a:gd name="T31" fmla="*/ 14 h 341"/>
                <a:gd name="T32" fmla="*/ 161 w 389"/>
                <a:gd name="T33" fmla="*/ 12 h 341"/>
                <a:gd name="T34" fmla="*/ 153 w 389"/>
                <a:gd name="T35" fmla="*/ 6 h 341"/>
                <a:gd name="T36" fmla="*/ 145 w 389"/>
                <a:gd name="T37" fmla="*/ 27 h 341"/>
                <a:gd name="T38" fmla="*/ 135 w 389"/>
                <a:gd name="T39" fmla="*/ 41 h 341"/>
                <a:gd name="T40" fmla="*/ 124 w 389"/>
                <a:gd name="T41" fmla="*/ 37 h 341"/>
                <a:gd name="T42" fmla="*/ 113 w 389"/>
                <a:gd name="T43" fmla="*/ 45 h 341"/>
                <a:gd name="T44" fmla="*/ 104 w 389"/>
                <a:gd name="T45" fmla="*/ 58 h 341"/>
                <a:gd name="T46" fmla="*/ 101 w 389"/>
                <a:gd name="T47" fmla="*/ 72 h 341"/>
                <a:gd name="T48" fmla="*/ 88 w 389"/>
                <a:gd name="T49" fmla="*/ 62 h 341"/>
                <a:gd name="T50" fmla="*/ 85 w 389"/>
                <a:gd name="T51" fmla="*/ 78 h 341"/>
                <a:gd name="T52" fmla="*/ 81 w 389"/>
                <a:gd name="T53" fmla="*/ 89 h 341"/>
                <a:gd name="T54" fmla="*/ 74 w 389"/>
                <a:gd name="T55" fmla="*/ 105 h 341"/>
                <a:gd name="T56" fmla="*/ 88 w 389"/>
                <a:gd name="T57" fmla="*/ 92 h 341"/>
                <a:gd name="T58" fmla="*/ 97 w 389"/>
                <a:gd name="T59" fmla="*/ 98 h 341"/>
                <a:gd name="T60" fmla="*/ 88 w 389"/>
                <a:gd name="T61" fmla="*/ 107 h 341"/>
                <a:gd name="T62" fmla="*/ 85 w 389"/>
                <a:gd name="T63" fmla="*/ 121 h 341"/>
                <a:gd name="T64" fmla="*/ 76 w 389"/>
                <a:gd name="T65" fmla="*/ 137 h 341"/>
                <a:gd name="T66" fmla="*/ 71 w 389"/>
                <a:gd name="T67" fmla="*/ 166 h 341"/>
                <a:gd name="T68" fmla="*/ 64 w 389"/>
                <a:gd name="T69" fmla="*/ 185 h 341"/>
                <a:gd name="T70" fmla="*/ 58 w 389"/>
                <a:gd name="T71" fmla="*/ 198 h 341"/>
                <a:gd name="T72" fmla="*/ 49 w 389"/>
                <a:gd name="T73" fmla="*/ 206 h 341"/>
                <a:gd name="T74" fmla="*/ 42 w 389"/>
                <a:gd name="T75" fmla="*/ 229 h 341"/>
                <a:gd name="T76" fmla="*/ 32 w 389"/>
                <a:gd name="T77" fmla="*/ 229 h 341"/>
                <a:gd name="T78" fmla="*/ 38 w 389"/>
                <a:gd name="T79" fmla="*/ 245 h 341"/>
                <a:gd name="T80" fmla="*/ 27 w 389"/>
                <a:gd name="T81" fmla="*/ 247 h 341"/>
                <a:gd name="T82" fmla="*/ 15 w 389"/>
                <a:gd name="T83" fmla="*/ 264 h 341"/>
                <a:gd name="T84" fmla="*/ 4 w 389"/>
                <a:gd name="T85" fmla="*/ 270 h 341"/>
                <a:gd name="T86" fmla="*/ 5 w 389"/>
                <a:gd name="T87" fmla="*/ 301 h 341"/>
                <a:gd name="T88" fmla="*/ 5 w 389"/>
                <a:gd name="T89" fmla="*/ 326 h 341"/>
                <a:gd name="T90" fmla="*/ 5 w 389"/>
                <a:gd name="T91" fmla="*/ 354 h 341"/>
                <a:gd name="T92" fmla="*/ 12 w 389"/>
                <a:gd name="T93" fmla="*/ 379 h 341"/>
                <a:gd name="T94" fmla="*/ 34 w 389"/>
                <a:gd name="T95" fmla="*/ 386 h 341"/>
                <a:gd name="T96" fmla="*/ 53 w 389"/>
                <a:gd name="T97" fmla="*/ 360 h 341"/>
                <a:gd name="T98" fmla="*/ 70 w 389"/>
                <a:gd name="T99" fmla="*/ 367 h 341"/>
                <a:gd name="T100" fmla="*/ 77 w 389"/>
                <a:gd name="T101" fmla="*/ 247 h 341"/>
                <a:gd name="T102" fmla="*/ 117 w 389"/>
                <a:gd name="T103" fmla="*/ 154 h 341"/>
                <a:gd name="T104" fmla="*/ 186 w 389"/>
                <a:gd name="T105" fmla="*/ 101 h 341"/>
                <a:gd name="T106" fmla="*/ 214 w 389"/>
                <a:gd name="T107" fmla="*/ 64 h 3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89"/>
                <a:gd name="T163" fmla="*/ 0 h 341"/>
                <a:gd name="T164" fmla="*/ 389 w 389"/>
                <a:gd name="T165" fmla="*/ 341 h 34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89" h="341">
                  <a:moveTo>
                    <a:pt x="334" y="54"/>
                  </a:moveTo>
                  <a:lnTo>
                    <a:pt x="338" y="54"/>
                  </a:lnTo>
                  <a:lnTo>
                    <a:pt x="360" y="44"/>
                  </a:lnTo>
                  <a:lnTo>
                    <a:pt x="366" y="44"/>
                  </a:lnTo>
                  <a:lnTo>
                    <a:pt x="372" y="46"/>
                  </a:lnTo>
                  <a:lnTo>
                    <a:pt x="378" y="46"/>
                  </a:lnTo>
                  <a:lnTo>
                    <a:pt x="384" y="46"/>
                  </a:lnTo>
                  <a:lnTo>
                    <a:pt x="388" y="44"/>
                  </a:lnTo>
                  <a:lnTo>
                    <a:pt x="388" y="38"/>
                  </a:lnTo>
                  <a:lnTo>
                    <a:pt x="382" y="36"/>
                  </a:lnTo>
                  <a:lnTo>
                    <a:pt x="376" y="36"/>
                  </a:lnTo>
                  <a:lnTo>
                    <a:pt x="368" y="38"/>
                  </a:lnTo>
                  <a:lnTo>
                    <a:pt x="364" y="38"/>
                  </a:lnTo>
                  <a:lnTo>
                    <a:pt x="358" y="38"/>
                  </a:lnTo>
                  <a:lnTo>
                    <a:pt x="348" y="36"/>
                  </a:lnTo>
                  <a:lnTo>
                    <a:pt x="342" y="38"/>
                  </a:lnTo>
                  <a:lnTo>
                    <a:pt x="338" y="34"/>
                  </a:lnTo>
                  <a:lnTo>
                    <a:pt x="344" y="32"/>
                  </a:lnTo>
                  <a:lnTo>
                    <a:pt x="348" y="28"/>
                  </a:lnTo>
                  <a:lnTo>
                    <a:pt x="352" y="24"/>
                  </a:lnTo>
                  <a:lnTo>
                    <a:pt x="350" y="18"/>
                  </a:lnTo>
                  <a:lnTo>
                    <a:pt x="346" y="14"/>
                  </a:lnTo>
                  <a:lnTo>
                    <a:pt x="340" y="10"/>
                  </a:lnTo>
                  <a:lnTo>
                    <a:pt x="334" y="8"/>
                  </a:lnTo>
                  <a:lnTo>
                    <a:pt x="324" y="8"/>
                  </a:lnTo>
                  <a:lnTo>
                    <a:pt x="320" y="14"/>
                  </a:lnTo>
                  <a:lnTo>
                    <a:pt x="316" y="18"/>
                  </a:lnTo>
                  <a:lnTo>
                    <a:pt x="312" y="18"/>
                  </a:lnTo>
                  <a:lnTo>
                    <a:pt x="312" y="8"/>
                  </a:lnTo>
                  <a:lnTo>
                    <a:pt x="316" y="4"/>
                  </a:lnTo>
                  <a:lnTo>
                    <a:pt x="312" y="0"/>
                  </a:lnTo>
                  <a:lnTo>
                    <a:pt x="308" y="2"/>
                  </a:lnTo>
                  <a:lnTo>
                    <a:pt x="294" y="8"/>
                  </a:lnTo>
                  <a:lnTo>
                    <a:pt x="292" y="8"/>
                  </a:lnTo>
                  <a:lnTo>
                    <a:pt x="286" y="14"/>
                  </a:lnTo>
                  <a:lnTo>
                    <a:pt x="284" y="18"/>
                  </a:lnTo>
                  <a:lnTo>
                    <a:pt x="282" y="22"/>
                  </a:lnTo>
                  <a:lnTo>
                    <a:pt x="282" y="30"/>
                  </a:lnTo>
                  <a:lnTo>
                    <a:pt x="278" y="32"/>
                  </a:lnTo>
                  <a:lnTo>
                    <a:pt x="274" y="28"/>
                  </a:lnTo>
                  <a:lnTo>
                    <a:pt x="274" y="20"/>
                  </a:lnTo>
                  <a:lnTo>
                    <a:pt x="278" y="14"/>
                  </a:lnTo>
                  <a:lnTo>
                    <a:pt x="280" y="8"/>
                  </a:lnTo>
                  <a:lnTo>
                    <a:pt x="284" y="2"/>
                  </a:lnTo>
                  <a:lnTo>
                    <a:pt x="276" y="2"/>
                  </a:lnTo>
                  <a:lnTo>
                    <a:pt x="270" y="4"/>
                  </a:lnTo>
                  <a:lnTo>
                    <a:pt x="264" y="10"/>
                  </a:lnTo>
                  <a:lnTo>
                    <a:pt x="262" y="14"/>
                  </a:lnTo>
                  <a:lnTo>
                    <a:pt x="258" y="18"/>
                  </a:lnTo>
                  <a:lnTo>
                    <a:pt x="252" y="18"/>
                  </a:lnTo>
                  <a:lnTo>
                    <a:pt x="250" y="12"/>
                  </a:lnTo>
                  <a:lnTo>
                    <a:pt x="248" y="8"/>
                  </a:lnTo>
                  <a:lnTo>
                    <a:pt x="244" y="6"/>
                  </a:lnTo>
                  <a:lnTo>
                    <a:pt x="238" y="6"/>
                  </a:lnTo>
                  <a:lnTo>
                    <a:pt x="234" y="12"/>
                  </a:lnTo>
                  <a:lnTo>
                    <a:pt x="230" y="18"/>
                  </a:lnTo>
                  <a:lnTo>
                    <a:pt x="226" y="22"/>
                  </a:lnTo>
                  <a:lnTo>
                    <a:pt x="222" y="28"/>
                  </a:lnTo>
                  <a:lnTo>
                    <a:pt x="218" y="32"/>
                  </a:lnTo>
                  <a:lnTo>
                    <a:pt x="210" y="36"/>
                  </a:lnTo>
                  <a:lnTo>
                    <a:pt x="204" y="36"/>
                  </a:lnTo>
                  <a:lnTo>
                    <a:pt x="198" y="36"/>
                  </a:lnTo>
                  <a:lnTo>
                    <a:pt x="194" y="32"/>
                  </a:lnTo>
                  <a:lnTo>
                    <a:pt x="186" y="32"/>
                  </a:lnTo>
                  <a:lnTo>
                    <a:pt x="182" y="34"/>
                  </a:lnTo>
                  <a:lnTo>
                    <a:pt x="178" y="40"/>
                  </a:lnTo>
                  <a:lnTo>
                    <a:pt x="174" y="44"/>
                  </a:lnTo>
                  <a:lnTo>
                    <a:pt x="168" y="46"/>
                  </a:lnTo>
                  <a:lnTo>
                    <a:pt x="164" y="50"/>
                  </a:lnTo>
                  <a:lnTo>
                    <a:pt x="164" y="56"/>
                  </a:lnTo>
                  <a:lnTo>
                    <a:pt x="164" y="62"/>
                  </a:lnTo>
                  <a:lnTo>
                    <a:pt x="156" y="62"/>
                  </a:lnTo>
                  <a:lnTo>
                    <a:pt x="150" y="60"/>
                  </a:lnTo>
                  <a:lnTo>
                    <a:pt x="148" y="54"/>
                  </a:lnTo>
                  <a:lnTo>
                    <a:pt x="138" y="52"/>
                  </a:lnTo>
                  <a:lnTo>
                    <a:pt x="132" y="56"/>
                  </a:lnTo>
                  <a:lnTo>
                    <a:pt x="130" y="62"/>
                  </a:lnTo>
                  <a:lnTo>
                    <a:pt x="132" y="68"/>
                  </a:lnTo>
                  <a:lnTo>
                    <a:pt x="136" y="74"/>
                  </a:lnTo>
                  <a:lnTo>
                    <a:pt x="134" y="78"/>
                  </a:lnTo>
                  <a:lnTo>
                    <a:pt x="126" y="78"/>
                  </a:lnTo>
                  <a:lnTo>
                    <a:pt x="122" y="78"/>
                  </a:lnTo>
                  <a:lnTo>
                    <a:pt x="112" y="86"/>
                  </a:lnTo>
                  <a:lnTo>
                    <a:pt x="116" y="90"/>
                  </a:lnTo>
                  <a:lnTo>
                    <a:pt x="126" y="88"/>
                  </a:lnTo>
                  <a:lnTo>
                    <a:pt x="132" y="86"/>
                  </a:lnTo>
                  <a:lnTo>
                    <a:pt x="138" y="80"/>
                  </a:lnTo>
                  <a:lnTo>
                    <a:pt x="148" y="78"/>
                  </a:lnTo>
                  <a:lnTo>
                    <a:pt x="152" y="80"/>
                  </a:lnTo>
                  <a:lnTo>
                    <a:pt x="152" y="84"/>
                  </a:lnTo>
                  <a:lnTo>
                    <a:pt x="146" y="88"/>
                  </a:lnTo>
                  <a:lnTo>
                    <a:pt x="140" y="90"/>
                  </a:lnTo>
                  <a:lnTo>
                    <a:pt x="138" y="92"/>
                  </a:lnTo>
                  <a:lnTo>
                    <a:pt x="136" y="98"/>
                  </a:lnTo>
                  <a:lnTo>
                    <a:pt x="136" y="102"/>
                  </a:lnTo>
                  <a:lnTo>
                    <a:pt x="132" y="106"/>
                  </a:lnTo>
                  <a:lnTo>
                    <a:pt x="126" y="108"/>
                  </a:lnTo>
                  <a:lnTo>
                    <a:pt x="120" y="114"/>
                  </a:lnTo>
                  <a:lnTo>
                    <a:pt x="118" y="118"/>
                  </a:lnTo>
                  <a:lnTo>
                    <a:pt x="112" y="126"/>
                  </a:lnTo>
                  <a:lnTo>
                    <a:pt x="110" y="134"/>
                  </a:lnTo>
                  <a:lnTo>
                    <a:pt x="112" y="144"/>
                  </a:lnTo>
                  <a:lnTo>
                    <a:pt x="106" y="148"/>
                  </a:lnTo>
                  <a:lnTo>
                    <a:pt x="102" y="152"/>
                  </a:lnTo>
                  <a:lnTo>
                    <a:pt x="100" y="160"/>
                  </a:lnTo>
                  <a:lnTo>
                    <a:pt x="94" y="164"/>
                  </a:lnTo>
                  <a:lnTo>
                    <a:pt x="92" y="168"/>
                  </a:lnTo>
                  <a:lnTo>
                    <a:pt x="90" y="172"/>
                  </a:lnTo>
                  <a:lnTo>
                    <a:pt x="88" y="176"/>
                  </a:lnTo>
                  <a:lnTo>
                    <a:pt x="82" y="176"/>
                  </a:lnTo>
                  <a:lnTo>
                    <a:pt x="76" y="178"/>
                  </a:lnTo>
                  <a:lnTo>
                    <a:pt x="76" y="186"/>
                  </a:lnTo>
                  <a:lnTo>
                    <a:pt x="72" y="190"/>
                  </a:lnTo>
                  <a:lnTo>
                    <a:pt x="66" y="198"/>
                  </a:lnTo>
                  <a:lnTo>
                    <a:pt x="60" y="196"/>
                  </a:lnTo>
                  <a:lnTo>
                    <a:pt x="56" y="196"/>
                  </a:lnTo>
                  <a:lnTo>
                    <a:pt x="50" y="198"/>
                  </a:lnTo>
                  <a:lnTo>
                    <a:pt x="52" y="206"/>
                  </a:lnTo>
                  <a:lnTo>
                    <a:pt x="56" y="208"/>
                  </a:lnTo>
                  <a:lnTo>
                    <a:pt x="58" y="212"/>
                  </a:lnTo>
                  <a:lnTo>
                    <a:pt x="54" y="216"/>
                  </a:lnTo>
                  <a:lnTo>
                    <a:pt x="48" y="216"/>
                  </a:lnTo>
                  <a:lnTo>
                    <a:pt x="42" y="214"/>
                  </a:lnTo>
                  <a:lnTo>
                    <a:pt x="36" y="218"/>
                  </a:lnTo>
                  <a:lnTo>
                    <a:pt x="28" y="224"/>
                  </a:lnTo>
                  <a:lnTo>
                    <a:pt x="24" y="228"/>
                  </a:lnTo>
                  <a:lnTo>
                    <a:pt x="18" y="232"/>
                  </a:lnTo>
                  <a:lnTo>
                    <a:pt x="12" y="234"/>
                  </a:lnTo>
                  <a:lnTo>
                    <a:pt x="4" y="234"/>
                  </a:lnTo>
                  <a:lnTo>
                    <a:pt x="0" y="242"/>
                  </a:lnTo>
                  <a:lnTo>
                    <a:pt x="6" y="254"/>
                  </a:lnTo>
                  <a:lnTo>
                    <a:pt x="6" y="260"/>
                  </a:lnTo>
                  <a:lnTo>
                    <a:pt x="4" y="264"/>
                  </a:lnTo>
                  <a:lnTo>
                    <a:pt x="4" y="278"/>
                  </a:lnTo>
                  <a:lnTo>
                    <a:pt x="8" y="282"/>
                  </a:lnTo>
                  <a:lnTo>
                    <a:pt x="18" y="292"/>
                  </a:lnTo>
                  <a:lnTo>
                    <a:pt x="14" y="294"/>
                  </a:lnTo>
                  <a:lnTo>
                    <a:pt x="8" y="306"/>
                  </a:lnTo>
                  <a:lnTo>
                    <a:pt x="14" y="308"/>
                  </a:lnTo>
                  <a:lnTo>
                    <a:pt x="18" y="312"/>
                  </a:lnTo>
                  <a:lnTo>
                    <a:pt x="18" y="328"/>
                  </a:lnTo>
                  <a:lnTo>
                    <a:pt x="26" y="332"/>
                  </a:lnTo>
                  <a:lnTo>
                    <a:pt x="46" y="340"/>
                  </a:lnTo>
                  <a:lnTo>
                    <a:pt x="52" y="334"/>
                  </a:lnTo>
                  <a:lnTo>
                    <a:pt x="68" y="322"/>
                  </a:lnTo>
                  <a:lnTo>
                    <a:pt x="74" y="318"/>
                  </a:lnTo>
                  <a:lnTo>
                    <a:pt x="82" y="312"/>
                  </a:lnTo>
                  <a:lnTo>
                    <a:pt x="90" y="308"/>
                  </a:lnTo>
                  <a:lnTo>
                    <a:pt x="94" y="318"/>
                  </a:lnTo>
                  <a:lnTo>
                    <a:pt x="110" y="318"/>
                  </a:lnTo>
                  <a:lnTo>
                    <a:pt x="122" y="306"/>
                  </a:lnTo>
                  <a:lnTo>
                    <a:pt x="140" y="248"/>
                  </a:lnTo>
                  <a:lnTo>
                    <a:pt x="120" y="214"/>
                  </a:lnTo>
                  <a:lnTo>
                    <a:pt x="158" y="188"/>
                  </a:lnTo>
                  <a:lnTo>
                    <a:pt x="148" y="158"/>
                  </a:lnTo>
                  <a:lnTo>
                    <a:pt x="182" y="134"/>
                  </a:lnTo>
                  <a:lnTo>
                    <a:pt x="198" y="94"/>
                  </a:lnTo>
                  <a:lnTo>
                    <a:pt x="242" y="80"/>
                  </a:lnTo>
                  <a:lnTo>
                    <a:pt x="290" y="86"/>
                  </a:lnTo>
                  <a:lnTo>
                    <a:pt x="306" y="62"/>
                  </a:lnTo>
                  <a:lnTo>
                    <a:pt x="316" y="50"/>
                  </a:lnTo>
                  <a:lnTo>
                    <a:pt x="334" y="5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08" name="Freeform 515"/>
            <p:cNvSpPr>
              <a:spLocks/>
            </p:cNvSpPr>
            <p:nvPr/>
          </p:nvSpPr>
          <p:spPr bwMode="ltGray">
            <a:xfrm>
              <a:off x="2981" y="1394"/>
              <a:ext cx="145" cy="270"/>
            </a:xfrm>
            <a:custGeom>
              <a:avLst/>
              <a:gdLst>
                <a:gd name="T0" fmla="*/ 5 w 159"/>
                <a:gd name="T1" fmla="*/ 29 h 263"/>
                <a:gd name="T2" fmla="*/ 18 w 159"/>
                <a:gd name="T3" fmla="*/ 41 h 263"/>
                <a:gd name="T4" fmla="*/ 23 w 159"/>
                <a:gd name="T5" fmla="*/ 41 h 263"/>
                <a:gd name="T6" fmla="*/ 29 w 159"/>
                <a:gd name="T7" fmla="*/ 35 h 263"/>
                <a:gd name="T8" fmla="*/ 34 w 159"/>
                <a:gd name="T9" fmla="*/ 41 h 263"/>
                <a:gd name="T10" fmla="*/ 40 w 159"/>
                <a:gd name="T11" fmla="*/ 41 h 263"/>
                <a:gd name="T12" fmla="*/ 44 w 159"/>
                <a:gd name="T13" fmla="*/ 27 h 263"/>
                <a:gd name="T14" fmla="*/ 46 w 159"/>
                <a:gd name="T15" fmla="*/ 8 h 263"/>
                <a:gd name="T16" fmla="*/ 58 w 159"/>
                <a:gd name="T17" fmla="*/ 2 h 263"/>
                <a:gd name="T18" fmla="*/ 69 w 159"/>
                <a:gd name="T19" fmla="*/ 8 h 263"/>
                <a:gd name="T20" fmla="*/ 73 w 159"/>
                <a:gd name="T21" fmla="*/ 25 h 263"/>
                <a:gd name="T22" fmla="*/ 69 w 159"/>
                <a:gd name="T23" fmla="*/ 33 h 263"/>
                <a:gd name="T24" fmla="*/ 67 w 159"/>
                <a:gd name="T25" fmla="*/ 43 h 263"/>
                <a:gd name="T26" fmla="*/ 66 w 159"/>
                <a:gd name="T27" fmla="*/ 53 h 263"/>
                <a:gd name="T28" fmla="*/ 74 w 159"/>
                <a:gd name="T29" fmla="*/ 61 h 263"/>
                <a:gd name="T30" fmla="*/ 80 w 159"/>
                <a:gd name="T31" fmla="*/ 106 h 263"/>
                <a:gd name="T32" fmla="*/ 84 w 159"/>
                <a:gd name="T33" fmla="*/ 115 h 263"/>
                <a:gd name="T34" fmla="*/ 88 w 159"/>
                <a:gd name="T35" fmla="*/ 127 h 263"/>
                <a:gd name="T36" fmla="*/ 86 w 159"/>
                <a:gd name="T37" fmla="*/ 141 h 263"/>
                <a:gd name="T38" fmla="*/ 84 w 159"/>
                <a:gd name="T39" fmla="*/ 156 h 263"/>
                <a:gd name="T40" fmla="*/ 88 w 159"/>
                <a:gd name="T41" fmla="*/ 164 h 263"/>
                <a:gd name="T42" fmla="*/ 89 w 159"/>
                <a:gd name="T43" fmla="*/ 182 h 263"/>
                <a:gd name="T44" fmla="*/ 91 w 159"/>
                <a:gd name="T45" fmla="*/ 199 h 263"/>
                <a:gd name="T46" fmla="*/ 99 w 159"/>
                <a:gd name="T47" fmla="*/ 209 h 263"/>
                <a:gd name="T48" fmla="*/ 97 w 159"/>
                <a:gd name="T49" fmla="*/ 216 h 263"/>
                <a:gd name="T50" fmla="*/ 90 w 159"/>
                <a:gd name="T51" fmla="*/ 226 h 263"/>
                <a:gd name="T52" fmla="*/ 89 w 159"/>
                <a:gd name="T53" fmla="*/ 242 h 263"/>
                <a:gd name="T54" fmla="*/ 84 w 159"/>
                <a:gd name="T55" fmla="*/ 257 h 263"/>
                <a:gd name="T56" fmla="*/ 77 w 159"/>
                <a:gd name="T57" fmla="*/ 271 h 263"/>
                <a:gd name="T58" fmla="*/ 72 w 159"/>
                <a:gd name="T59" fmla="*/ 278 h 263"/>
                <a:gd name="T60" fmla="*/ 61 w 159"/>
                <a:gd name="T61" fmla="*/ 278 h 263"/>
                <a:gd name="T62" fmla="*/ 51 w 159"/>
                <a:gd name="T63" fmla="*/ 283 h 263"/>
                <a:gd name="T64" fmla="*/ 40 w 159"/>
                <a:gd name="T65" fmla="*/ 292 h 263"/>
                <a:gd name="T66" fmla="*/ 30 w 159"/>
                <a:gd name="T67" fmla="*/ 296 h 263"/>
                <a:gd name="T68" fmla="*/ 23 w 159"/>
                <a:gd name="T69" fmla="*/ 294 h 263"/>
                <a:gd name="T70" fmla="*/ 19 w 159"/>
                <a:gd name="T71" fmla="*/ 278 h 263"/>
                <a:gd name="T72" fmla="*/ 12 w 159"/>
                <a:gd name="T73" fmla="*/ 278 h 263"/>
                <a:gd name="T74" fmla="*/ 7 w 159"/>
                <a:gd name="T75" fmla="*/ 257 h 263"/>
                <a:gd name="T76" fmla="*/ 5 w 159"/>
                <a:gd name="T77" fmla="*/ 240 h 263"/>
                <a:gd name="T78" fmla="*/ 5 w 159"/>
                <a:gd name="T79" fmla="*/ 216 h 263"/>
                <a:gd name="T80" fmla="*/ 12 w 159"/>
                <a:gd name="T81" fmla="*/ 201 h 263"/>
                <a:gd name="T82" fmla="*/ 25 w 159"/>
                <a:gd name="T83" fmla="*/ 180 h 263"/>
                <a:gd name="T84" fmla="*/ 32 w 159"/>
                <a:gd name="T85" fmla="*/ 168 h 263"/>
                <a:gd name="T86" fmla="*/ 36 w 159"/>
                <a:gd name="T87" fmla="*/ 158 h 263"/>
                <a:gd name="T88" fmla="*/ 44 w 159"/>
                <a:gd name="T89" fmla="*/ 154 h 263"/>
                <a:gd name="T90" fmla="*/ 42 w 159"/>
                <a:gd name="T91" fmla="*/ 136 h 263"/>
                <a:gd name="T92" fmla="*/ 34 w 159"/>
                <a:gd name="T93" fmla="*/ 127 h 263"/>
                <a:gd name="T94" fmla="*/ 26 w 159"/>
                <a:gd name="T95" fmla="*/ 123 h 263"/>
                <a:gd name="T96" fmla="*/ 9 w 159"/>
                <a:gd name="T97" fmla="*/ 84 h 263"/>
                <a:gd name="T98" fmla="*/ 4 w 159"/>
                <a:gd name="T99" fmla="*/ 33 h 26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9"/>
                <a:gd name="T151" fmla="*/ 0 h 263"/>
                <a:gd name="T152" fmla="*/ 159 w 159"/>
                <a:gd name="T153" fmla="*/ 263 h 26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9" h="263">
                  <a:moveTo>
                    <a:pt x="4" y="28"/>
                  </a:moveTo>
                  <a:lnTo>
                    <a:pt x="6" y="24"/>
                  </a:lnTo>
                  <a:lnTo>
                    <a:pt x="26" y="32"/>
                  </a:lnTo>
                  <a:lnTo>
                    <a:pt x="28" y="36"/>
                  </a:lnTo>
                  <a:lnTo>
                    <a:pt x="34" y="38"/>
                  </a:lnTo>
                  <a:lnTo>
                    <a:pt x="36" y="36"/>
                  </a:lnTo>
                  <a:lnTo>
                    <a:pt x="42" y="32"/>
                  </a:lnTo>
                  <a:lnTo>
                    <a:pt x="46" y="30"/>
                  </a:lnTo>
                  <a:lnTo>
                    <a:pt x="52" y="34"/>
                  </a:lnTo>
                  <a:lnTo>
                    <a:pt x="54" y="36"/>
                  </a:lnTo>
                  <a:lnTo>
                    <a:pt x="60" y="40"/>
                  </a:lnTo>
                  <a:lnTo>
                    <a:pt x="64" y="36"/>
                  </a:lnTo>
                  <a:lnTo>
                    <a:pt x="72" y="30"/>
                  </a:lnTo>
                  <a:lnTo>
                    <a:pt x="70" y="22"/>
                  </a:lnTo>
                  <a:lnTo>
                    <a:pt x="70" y="14"/>
                  </a:lnTo>
                  <a:lnTo>
                    <a:pt x="72" y="8"/>
                  </a:lnTo>
                  <a:lnTo>
                    <a:pt x="80" y="4"/>
                  </a:lnTo>
                  <a:lnTo>
                    <a:pt x="92" y="2"/>
                  </a:lnTo>
                  <a:lnTo>
                    <a:pt x="102" y="0"/>
                  </a:lnTo>
                  <a:lnTo>
                    <a:pt x="110" y="8"/>
                  </a:lnTo>
                  <a:lnTo>
                    <a:pt x="114" y="14"/>
                  </a:lnTo>
                  <a:lnTo>
                    <a:pt x="116" y="20"/>
                  </a:lnTo>
                  <a:lnTo>
                    <a:pt x="114" y="24"/>
                  </a:lnTo>
                  <a:lnTo>
                    <a:pt x="110" y="28"/>
                  </a:lnTo>
                  <a:lnTo>
                    <a:pt x="108" y="34"/>
                  </a:lnTo>
                  <a:lnTo>
                    <a:pt x="108" y="38"/>
                  </a:lnTo>
                  <a:lnTo>
                    <a:pt x="106" y="42"/>
                  </a:lnTo>
                  <a:lnTo>
                    <a:pt x="104" y="48"/>
                  </a:lnTo>
                  <a:lnTo>
                    <a:pt x="110" y="54"/>
                  </a:lnTo>
                  <a:lnTo>
                    <a:pt x="118" y="54"/>
                  </a:lnTo>
                  <a:lnTo>
                    <a:pt x="124" y="58"/>
                  </a:lnTo>
                  <a:lnTo>
                    <a:pt x="126" y="92"/>
                  </a:lnTo>
                  <a:lnTo>
                    <a:pt x="130" y="98"/>
                  </a:lnTo>
                  <a:lnTo>
                    <a:pt x="134" y="100"/>
                  </a:lnTo>
                  <a:lnTo>
                    <a:pt x="138" y="106"/>
                  </a:lnTo>
                  <a:lnTo>
                    <a:pt x="138" y="112"/>
                  </a:lnTo>
                  <a:lnTo>
                    <a:pt x="138" y="118"/>
                  </a:lnTo>
                  <a:lnTo>
                    <a:pt x="136" y="124"/>
                  </a:lnTo>
                  <a:lnTo>
                    <a:pt x="134" y="130"/>
                  </a:lnTo>
                  <a:lnTo>
                    <a:pt x="134" y="136"/>
                  </a:lnTo>
                  <a:lnTo>
                    <a:pt x="136" y="140"/>
                  </a:lnTo>
                  <a:lnTo>
                    <a:pt x="138" y="144"/>
                  </a:lnTo>
                  <a:lnTo>
                    <a:pt x="140" y="152"/>
                  </a:lnTo>
                  <a:lnTo>
                    <a:pt x="140" y="160"/>
                  </a:lnTo>
                  <a:lnTo>
                    <a:pt x="140" y="170"/>
                  </a:lnTo>
                  <a:lnTo>
                    <a:pt x="146" y="174"/>
                  </a:lnTo>
                  <a:lnTo>
                    <a:pt x="152" y="178"/>
                  </a:lnTo>
                  <a:lnTo>
                    <a:pt x="158" y="184"/>
                  </a:lnTo>
                  <a:lnTo>
                    <a:pt x="158" y="188"/>
                  </a:lnTo>
                  <a:lnTo>
                    <a:pt x="152" y="190"/>
                  </a:lnTo>
                  <a:lnTo>
                    <a:pt x="146" y="192"/>
                  </a:lnTo>
                  <a:lnTo>
                    <a:pt x="144" y="198"/>
                  </a:lnTo>
                  <a:lnTo>
                    <a:pt x="140" y="206"/>
                  </a:lnTo>
                  <a:lnTo>
                    <a:pt x="140" y="212"/>
                  </a:lnTo>
                  <a:lnTo>
                    <a:pt x="138" y="220"/>
                  </a:lnTo>
                  <a:lnTo>
                    <a:pt x="134" y="226"/>
                  </a:lnTo>
                  <a:lnTo>
                    <a:pt x="126" y="232"/>
                  </a:lnTo>
                  <a:lnTo>
                    <a:pt x="122" y="238"/>
                  </a:lnTo>
                  <a:lnTo>
                    <a:pt x="120" y="242"/>
                  </a:lnTo>
                  <a:lnTo>
                    <a:pt x="114" y="244"/>
                  </a:lnTo>
                  <a:lnTo>
                    <a:pt x="106" y="244"/>
                  </a:lnTo>
                  <a:lnTo>
                    <a:pt x="98" y="244"/>
                  </a:lnTo>
                  <a:lnTo>
                    <a:pt x="90" y="246"/>
                  </a:lnTo>
                  <a:lnTo>
                    <a:pt x="80" y="248"/>
                  </a:lnTo>
                  <a:lnTo>
                    <a:pt x="72" y="250"/>
                  </a:lnTo>
                  <a:lnTo>
                    <a:pt x="64" y="256"/>
                  </a:lnTo>
                  <a:lnTo>
                    <a:pt x="54" y="258"/>
                  </a:lnTo>
                  <a:lnTo>
                    <a:pt x="48" y="260"/>
                  </a:lnTo>
                  <a:lnTo>
                    <a:pt x="40" y="262"/>
                  </a:lnTo>
                  <a:lnTo>
                    <a:pt x="36" y="258"/>
                  </a:lnTo>
                  <a:lnTo>
                    <a:pt x="36" y="248"/>
                  </a:lnTo>
                  <a:lnTo>
                    <a:pt x="30" y="244"/>
                  </a:lnTo>
                  <a:lnTo>
                    <a:pt x="24" y="246"/>
                  </a:lnTo>
                  <a:lnTo>
                    <a:pt x="18" y="244"/>
                  </a:lnTo>
                  <a:lnTo>
                    <a:pt x="12" y="240"/>
                  </a:lnTo>
                  <a:lnTo>
                    <a:pt x="12" y="226"/>
                  </a:lnTo>
                  <a:lnTo>
                    <a:pt x="12" y="218"/>
                  </a:lnTo>
                  <a:lnTo>
                    <a:pt x="10" y="210"/>
                  </a:lnTo>
                  <a:lnTo>
                    <a:pt x="8" y="200"/>
                  </a:lnTo>
                  <a:lnTo>
                    <a:pt x="8" y="190"/>
                  </a:lnTo>
                  <a:lnTo>
                    <a:pt x="10" y="184"/>
                  </a:lnTo>
                  <a:lnTo>
                    <a:pt x="18" y="176"/>
                  </a:lnTo>
                  <a:lnTo>
                    <a:pt x="30" y="166"/>
                  </a:lnTo>
                  <a:lnTo>
                    <a:pt x="40" y="158"/>
                  </a:lnTo>
                  <a:lnTo>
                    <a:pt x="44" y="158"/>
                  </a:lnTo>
                  <a:lnTo>
                    <a:pt x="50" y="148"/>
                  </a:lnTo>
                  <a:lnTo>
                    <a:pt x="50" y="142"/>
                  </a:lnTo>
                  <a:lnTo>
                    <a:pt x="58" y="138"/>
                  </a:lnTo>
                  <a:lnTo>
                    <a:pt x="66" y="138"/>
                  </a:lnTo>
                  <a:lnTo>
                    <a:pt x="70" y="134"/>
                  </a:lnTo>
                  <a:lnTo>
                    <a:pt x="70" y="124"/>
                  </a:lnTo>
                  <a:lnTo>
                    <a:pt x="66" y="120"/>
                  </a:lnTo>
                  <a:lnTo>
                    <a:pt x="60" y="114"/>
                  </a:lnTo>
                  <a:lnTo>
                    <a:pt x="54" y="112"/>
                  </a:lnTo>
                  <a:lnTo>
                    <a:pt x="52" y="110"/>
                  </a:lnTo>
                  <a:lnTo>
                    <a:pt x="42" y="108"/>
                  </a:lnTo>
                  <a:lnTo>
                    <a:pt x="22" y="94"/>
                  </a:lnTo>
                  <a:lnTo>
                    <a:pt x="14" y="74"/>
                  </a:lnTo>
                  <a:lnTo>
                    <a:pt x="0" y="38"/>
                  </a:lnTo>
                  <a:lnTo>
                    <a:pt x="4" y="2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09" name="Freeform 516"/>
            <p:cNvSpPr>
              <a:spLocks/>
            </p:cNvSpPr>
            <p:nvPr/>
          </p:nvSpPr>
          <p:spPr bwMode="ltGray">
            <a:xfrm>
              <a:off x="2864" y="1422"/>
              <a:ext cx="165" cy="348"/>
            </a:xfrm>
            <a:custGeom>
              <a:avLst/>
              <a:gdLst>
                <a:gd name="T0" fmla="*/ 9 w 181"/>
                <a:gd name="T1" fmla="*/ 277 h 337"/>
                <a:gd name="T2" fmla="*/ 15 w 181"/>
                <a:gd name="T3" fmla="*/ 258 h 337"/>
                <a:gd name="T4" fmla="*/ 19 w 181"/>
                <a:gd name="T5" fmla="*/ 238 h 337"/>
                <a:gd name="T6" fmla="*/ 12 w 181"/>
                <a:gd name="T7" fmla="*/ 221 h 337"/>
                <a:gd name="T8" fmla="*/ 9 w 181"/>
                <a:gd name="T9" fmla="*/ 200 h 337"/>
                <a:gd name="T10" fmla="*/ 9 w 181"/>
                <a:gd name="T11" fmla="*/ 163 h 337"/>
                <a:gd name="T12" fmla="*/ 16 w 181"/>
                <a:gd name="T13" fmla="*/ 150 h 337"/>
                <a:gd name="T14" fmla="*/ 25 w 181"/>
                <a:gd name="T15" fmla="*/ 155 h 337"/>
                <a:gd name="T16" fmla="*/ 24 w 181"/>
                <a:gd name="T17" fmla="*/ 134 h 337"/>
                <a:gd name="T18" fmla="*/ 27 w 181"/>
                <a:gd name="T19" fmla="*/ 99 h 337"/>
                <a:gd name="T20" fmla="*/ 39 w 181"/>
                <a:gd name="T21" fmla="*/ 84 h 337"/>
                <a:gd name="T22" fmla="*/ 46 w 181"/>
                <a:gd name="T23" fmla="*/ 66 h 337"/>
                <a:gd name="T24" fmla="*/ 46 w 181"/>
                <a:gd name="T25" fmla="*/ 39 h 337"/>
                <a:gd name="T26" fmla="*/ 56 w 181"/>
                <a:gd name="T27" fmla="*/ 31 h 337"/>
                <a:gd name="T28" fmla="*/ 59 w 181"/>
                <a:gd name="T29" fmla="*/ 27 h 337"/>
                <a:gd name="T30" fmla="*/ 61 w 181"/>
                <a:gd name="T31" fmla="*/ 14 h 337"/>
                <a:gd name="T32" fmla="*/ 74 w 181"/>
                <a:gd name="T33" fmla="*/ 14 h 337"/>
                <a:gd name="T34" fmla="*/ 82 w 181"/>
                <a:gd name="T35" fmla="*/ 0 h 337"/>
                <a:gd name="T36" fmla="*/ 93 w 181"/>
                <a:gd name="T37" fmla="*/ 14 h 337"/>
                <a:gd name="T38" fmla="*/ 106 w 181"/>
                <a:gd name="T39" fmla="*/ 33 h 337"/>
                <a:gd name="T40" fmla="*/ 108 w 181"/>
                <a:gd name="T41" fmla="*/ 52 h 337"/>
                <a:gd name="T42" fmla="*/ 109 w 181"/>
                <a:gd name="T43" fmla="*/ 78 h 337"/>
                <a:gd name="T44" fmla="*/ 109 w 181"/>
                <a:gd name="T45" fmla="*/ 99 h 337"/>
                <a:gd name="T46" fmla="*/ 95 w 181"/>
                <a:gd name="T47" fmla="*/ 105 h 337"/>
                <a:gd name="T48" fmla="*/ 89 w 181"/>
                <a:gd name="T49" fmla="*/ 130 h 337"/>
                <a:gd name="T50" fmla="*/ 84 w 181"/>
                <a:gd name="T51" fmla="*/ 155 h 337"/>
                <a:gd name="T52" fmla="*/ 74 w 181"/>
                <a:gd name="T53" fmla="*/ 171 h 337"/>
                <a:gd name="T54" fmla="*/ 59 w 181"/>
                <a:gd name="T55" fmla="*/ 183 h 337"/>
                <a:gd name="T56" fmla="*/ 56 w 181"/>
                <a:gd name="T57" fmla="*/ 214 h 337"/>
                <a:gd name="T58" fmla="*/ 54 w 181"/>
                <a:gd name="T59" fmla="*/ 238 h 337"/>
                <a:gd name="T60" fmla="*/ 61 w 181"/>
                <a:gd name="T61" fmla="*/ 254 h 337"/>
                <a:gd name="T62" fmla="*/ 70 w 181"/>
                <a:gd name="T63" fmla="*/ 273 h 337"/>
                <a:gd name="T64" fmla="*/ 66 w 181"/>
                <a:gd name="T65" fmla="*/ 293 h 337"/>
                <a:gd name="T66" fmla="*/ 54 w 181"/>
                <a:gd name="T67" fmla="*/ 308 h 337"/>
                <a:gd name="T68" fmla="*/ 52 w 181"/>
                <a:gd name="T69" fmla="*/ 336 h 337"/>
                <a:gd name="T70" fmla="*/ 53 w 181"/>
                <a:gd name="T71" fmla="*/ 357 h 337"/>
                <a:gd name="T72" fmla="*/ 42 w 181"/>
                <a:gd name="T73" fmla="*/ 373 h 337"/>
                <a:gd name="T74" fmla="*/ 25 w 181"/>
                <a:gd name="T75" fmla="*/ 394 h 337"/>
                <a:gd name="T76" fmla="*/ 16 w 181"/>
                <a:gd name="T77" fmla="*/ 371 h 337"/>
                <a:gd name="T78" fmla="*/ 12 w 181"/>
                <a:gd name="T79" fmla="*/ 348 h 337"/>
                <a:gd name="T80" fmla="*/ 7 w 181"/>
                <a:gd name="T81" fmla="*/ 326 h 337"/>
                <a:gd name="T82" fmla="*/ 2 w 181"/>
                <a:gd name="T83" fmla="*/ 310 h 3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1"/>
                <a:gd name="T127" fmla="*/ 0 h 337"/>
                <a:gd name="T128" fmla="*/ 181 w 181"/>
                <a:gd name="T129" fmla="*/ 337 h 3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1" h="337">
                  <a:moveTo>
                    <a:pt x="2" y="250"/>
                  </a:moveTo>
                  <a:lnTo>
                    <a:pt x="8" y="250"/>
                  </a:lnTo>
                  <a:lnTo>
                    <a:pt x="14" y="236"/>
                  </a:lnTo>
                  <a:lnTo>
                    <a:pt x="24" y="228"/>
                  </a:lnTo>
                  <a:lnTo>
                    <a:pt x="26" y="222"/>
                  </a:lnTo>
                  <a:lnTo>
                    <a:pt x="24" y="220"/>
                  </a:lnTo>
                  <a:lnTo>
                    <a:pt x="24" y="212"/>
                  </a:lnTo>
                  <a:lnTo>
                    <a:pt x="28" y="208"/>
                  </a:lnTo>
                  <a:lnTo>
                    <a:pt x="30" y="202"/>
                  </a:lnTo>
                  <a:lnTo>
                    <a:pt x="28" y="196"/>
                  </a:lnTo>
                  <a:lnTo>
                    <a:pt x="24" y="192"/>
                  </a:lnTo>
                  <a:lnTo>
                    <a:pt x="18" y="188"/>
                  </a:lnTo>
                  <a:lnTo>
                    <a:pt x="18" y="184"/>
                  </a:lnTo>
                  <a:lnTo>
                    <a:pt x="16" y="178"/>
                  </a:lnTo>
                  <a:lnTo>
                    <a:pt x="14" y="170"/>
                  </a:lnTo>
                  <a:lnTo>
                    <a:pt x="14" y="158"/>
                  </a:lnTo>
                  <a:lnTo>
                    <a:pt x="14" y="148"/>
                  </a:lnTo>
                  <a:lnTo>
                    <a:pt x="14" y="138"/>
                  </a:lnTo>
                  <a:lnTo>
                    <a:pt x="18" y="136"/>
                  </a:lnTo>
                  <a:lnTo>
                    <a:pt x="22" y="132"/>
                  </a:lnTo>
                  <a:lnTo>
                    <a:pt x="26" y="128"/>
                  </a:lnTo>
                  <a:lnTo>
                    <a:pt x="30" y="130"/>
                  </a:lnTo>
                  <a:lnTo>
                    <a:pt x="34" y="132"/>
                  </a:lnTo>
                  <a:lnTo>
                    <a:pt x="40" y="132"/>
                  </a:lnTo>
                  <a:lnTo>
                    <a:pt x="44" y="128"/>
                  </a:lnTo>
                  <a:lnTo>
                    <a:pt x="44" y="122"/>
                  </a:lnTo>
                  <a:lnTo>
                    <a:pt x="38" y="114"/>
                  </a:lnTo>
                  <a:lnTo>
                    <a:pt x="34" y="108"/>
                  </a:lnTo>
                  <a:lnTo>
                    <a:pt x="38" y="104"/>
                  </a:lnTo>
                  <a:lnTo>
                    <a:pt x="44" y="84"/>
                  </a:lnTo>
                  <a:lnTo>
                    <a:pt x="48" y="74"/>
                  </a:lnTo>
                  <a:lnTo>
                    <a:pt x="56" y="74"/>
                  </a:lnTo>
                  <a:lnTo>
                    <a:pt x="62" y="72"/>
                  </a:lnTo>
                  <a:lnTo>
                    <a:pt x="66" y="68"/>
                  </a:lnTo>
                  <a:lnTo>
                    <a:pt x="68" y="62"/>
                  </a:lnTo>
                  <a:lnTo>
                    <a:pt x="72" y="56"/>
                  </a:lnTo>
                  <a:lnTo>
                    <a:pt x="70" y="44"/>
                  </a:lnTo>
                  <a:lnTo>
                    <a:pt x="72" y="38"/>
                  </a:lnTo>
                  <a:lnTo>
                    <a:pt x="74" y="34"/>
                  </a:lnTo>
                  <a:lnTo>
                    <a:pt x="78" y="30"/>
                  </a:lnTo>
                  <a:lnTo>
                    <a:pt x="84" y="24"/>
                  </a:lnTo>
                  <a:lnTo>
                    <a:pt x="88" y="26"/>
                  </a:lnTo>
                  <a:lnTo>
                    <a:pt x="90" y="30"/>
                  </a:lnTo>
                  <a:lnTo>
                    <a:pt x="94" y="26"/>
                  </a:lnTo>
                  <a:lnTo>
                    <a:pt x="94" y="22"/>
                  </a:lnTo>
                  <a:lnTo>
                    <a:pt x="94" y="16"/>
                  </a:lnTo>
                  <a:lnTo>
                    <a:pt x="94" y="12"/>
                  </a:lnTo>
                  <a:lnTo>
                    <a:pt x="98" y="14"/>
                  </a:lnTo>
                  <a:lnTo>
                    <a:pt x="104" y="18"/>
                  </a:lnTo>
                  <a:lnTo>
                    <a:pt x="112" y="20"/>
                  </a:lnTo>
                  <a:lnTo>
                    <a:pt x="118" y="14"/>
                  </a:lnTo>
                  <a:lnTo>
                    <a:pt x="118" y="8"/>
                  </a:lnTo>
                  <a:lnTo>
                    <a:pt x="120" y="4"/>
                  </a:lnTo>
                  <a:lnTo>
                    <a:pt x="132" y="0"/>
                  </a:lnTo>
                  <a:lnTo>
                    <a:pt x="138" y="8"/>
                  </a:lnTo>
                  <a:lnTo>
                    <a:pt x="142" y="12"/>
                  </a:lnTo>
                  <a:lnTo>
                    <a:pt x="148" y="14"/>
                  </a:lnTo>
                  <a:lnTo>
                    <a:pt x="158" y="18"/>
                  </a:lnTo>
                  <a:lnTo>
                    <a:pt x="164" y="22"/>
                  </a:lnTo>
                  <a:lnTo>
                    <a:pt x="168" y="28"/>
                  </a:lnTo>
                  <a:lnTo>
                    <a:pt x="166" y="34"/>
                  </a:lnTo>
                  <a:lnTo>
                    <a:pt x="168" y="38"/>
                  </a:lnTo>
                  <a:lnTo>
                    <a:pt x="170" y="44"/>
                  </a:lnTo>
                  <a:lnTo>
                    <a:pt x="170" y="52"/>
                  </a:lnTo>
                  <a:lnTo>
                    <a:pt x="172" y="60"/>
                  </a:lnTo>
                  <a:lnTo>
                    <a:pt x="174" y="68"/>
                  </a:lnTo>
                  <a:lnTo>
                    <a:pt x="176" y="76"/>
                  </a:lnTo>
                  <a:lnTo>
                    <a:pt x="180" y="84"/>
                  </a:lnTo>
                  <a:lnTo>
                    <a:pt x="174" y="84"/>
                  </a:lnTo>
                  <a:lnTo>
                    <a:pt x="166" y="86"/>
                  </a:lnTo>
                  <a:lnTo>
                    <a:pt x="156" y="86"/>
                  </a:lnTo>
                  <a:lnTo>
                    <a:pt x="150" y="90"/>
                  </a:lnTo>
                  <a:lnTo>
                    <a:pt x="144" y="96"/>
                  </a:lnTo>
                  <a:lnTo>
                    <a:pt x="142" y="104"/>
                  </a:lnTo>
                  <a:lnTo>
                    <a:pt x="140" y="110"/>
                  </a:lnTo>
                  <a:lnTo>
                    <a:pt x="142" y="116"/>
                  </a:lnTo>
                  <a:lnTo>
                    <a:pt x="138" y="124"/>
                  </a:lnTo>
                  <a:lnTo>
                    <a:pt x="134" y="132"/>
                  </a:lnTo>
                  <a:lnTo>
                    <a:pt x="130" y="136"/>
                  </a:lnTo>
                  <a:lnTo>
                    <a:pt x="124" y="142"/>
                  </a:lnTo>
                  <a:lnTo>
                    <a:pt x="118" y="146"/>
                  </a:lnTo>
                  <a:lnTo>
                    <a:pt x="110" y="148"/>
                  </a:lnTo>
                  <a:lnTo>
                    <a:pt x="102" y="152"/>
                  </a:lnTo>
                  <a:lnTo>
                    <a:pt x="94" y="156"/>
                  </a:lnTo>
                  <a:lnTo>
                    <a:pt x="92" y="168"/>
                  </a:lnTo>
                  <a:lnTo>
                    <a:pt x="90" y="176"/>
                  </a:lnTo>
                  <a:lnTo>
                    <a:pt x="88" y="182"/>
                  </a:lnTo>
                  <a:lnTo>
                    <a:pt x="88" y="188"/>
                  </a:lnTo>
                  <a:lnTo>
                    <a:pt x="88" y="196"/>
                  </a:lnTo>
                  <a:lnTo>
                    <a:pt x="86" y="202"/>
                  </a:lnTo>
                  <a:lnTo>
                    <a:pt x="88" y="208"/>
                  </a:lnTo>
                  <a:lnTo>
                    <a:pt x="90" y="214"/>
                  </a:lnTo>
                  <a:lnTo>
                    <a:pt x="98" y="216"/>
                  </a:lnTo>
                  <a:lnTo>
                    <a:pt x="104" y="218"/>
                  </a:lnTo>
                  <a:lnTo>
                    <a:pt x="110" y="222"/>
                  </a:lnTo>
                  <a:lnTo>
                    <a:pt x="112" y="232"/>
                  </a:lnTo>
                  <a:lnTo>
                    <a:pt x="110" y="238"/>
                  </a:lnTo>
                  <a:lnTo>
                    <a:pt x="108" y="246"/>
                  </a:lnTo>
                  <a:lnTo>
                    <a:pt x="104" y="250"/>
                  </a:lnTo>
                  <a:lnTo>
                    <a:pt x="100" y="256"/>
                  </a:lnTo>
                  <a:lnTo>
                    <a:pt x="94" y="258"/>
                  </a:lnTo>
                  <a:lnTo>
                    <a:pt x="86" y="262"/>
                  </a:lnTo>
                  <a:lnTo>
                    <a:pt x="82" y="272"/>
                  </a:lnTo>
                  <a:lnTo>
                    <a:pt x="82" y="278"/>
                  </a:lnTo>
                  <a:lnTo>
                    <a:pt x="82" y="286"/>
                  </a:lnTo>
                  <a:lnTo>
                    <a:pt x="82" y="294"/>
                  </a:lnTo>
                  <a:lnTo>
                    <a:pt x="86" y="296"/>
                  </a:lnTo>
                  <a:lnTo>
                    <a:pt x="84" y="304"/>
                  </a:lnTo>
                  <a:lnTo>
                    <a:pt x="78" y="314"/>
                  </a:lnTo>
                  <a:lnTo>
                    <a:pt x="72" y="316"/>
                  </a:lnTo>
                  <a:lnTo>
                    <a:pt x="66" y="318"/>
                  </a:lnTo>
                  <a:lnTo>
                    <a:pt x="60" y="320"/>
                  </a:lnTo>
                  <a:lnTo>
                    <a:pt x="50" y="334"/>
                  </a:lnTo>
                  <a:lnTo>
                    <a:pt x="40" y="336"/>
                  </a:lnTo>
                  <a:lnTo>
                    <a:pt x="32" y="336"/>
                  </a:lnTo>
                  <a:lnTo>
                    <a:pt x="28" y="332"/>
                  </a:lnTo>
                  <a:lnTo>
                    <a:pt x="26" y="316"/>
                  </a:lnTo>
                  <a:lnTo>
                    <a:pt x="26" y="308"/>
                  </a:lnTo>
                  <a:lnTo>
                    <a:pt x="22" y="300"/>
                  </a:lnTo>
                  <a:lnTo>
                    <a:pt x="18" y="296"/>
                  </a:lnTo>
                  <a:lnTo>
                    <a:pt x="14" y="292"/>
                  </a:lnTo>
                  <a:lnTo>
                    <a:pt x="10" y="288"/>
                  </a:lnTo>
                  <a:lnTo>
                    <a:pt x="12" y="278"/>
                  </a:lnTo>
                  <a:lnTo>
                    <a:pt x="12" y="272"/>
                  </a:lnTo>
                  <a:lnTo>
                    <a:pt x="6" y="270"/>
                  </a:lnTo>
                  <a:lnTo>
                    <a:pt x="2" y="264"/>
                  </a:lnTo>
                  <a:lnTo>
                    <a:pt x="0" y="260"/>
                  </a:lnTo>
                  <a:lnTo>
                    <a:pt x="2" y="25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nvGrpSpPr>
            <p:cNvPr id="7" name="Group 517"/>
            <p:cNvGrpSpPr>
              <a:grpSpLocks/>
            </p:cNvGrpSpPr>
            <p:nvPr/>
          </p:nvGrpSpPr>
          <p:grpSpPr bwMode="auto">
            <a:xfrm>
              <a:off x="2843" y="1032"/>
              <a:ext cx="2237" cy="1309"/>
              <a:chOff x="2700" y="783"/>
              <a:chExt cx="2428" cy="1420"/>
            </a:xfrm>
            <a:grpFill/>
          </p:grpSpPr>
          <p:sp>
            <p:nvSpPr>
              <p:cNvPr id="5482" name="Freeform 518"/>
              <p:cNvSpPr>
                <a:spLocks/>
              </p:cNvSpPr>
              <p:nvPr/>
            </p:nvSpPr>
            <p:spPr bwMode="ltGray">
              <a:xfrm>
                <a:off x="2861" y="922"/>
                <a:ext cx="2267" cy="1281"/>
              </a:xfrm>
              <a:custGeom>
                <a:avLst/>
                <a:gdLst>
                  <a:gd name="T0" fmla="*/ 211 w 2281"/>
                  <a:gd name="T1" fmla="*/ 452 h 1145"/>
                  <a:gd name="T2" fmla="*/ 260 w 2281"/>
                  <a:gd name="T3" fmla="*/ 531 h 1145"/>
                  <a:gd name="T4" fmla="*/ 149 w 2281"/>
                  <a:gd name="T5" fmla="*/ 540 h 1145"/>
                  <a:gd name="T6" fmla="*/ 199 w 2281"/>
                  <a:gd name="T7" fmla="*/ 662 h 1145"/>
                  <a:gd name="T8" fmla="*/ 221 w 2281"/>
                  <a:gd name="T9" fmla="*/ 623 h 1145"/>
                  <a:gd name="T10" fmla="*/ 262 w 2281"/>
                  <a:gd name="T11" fmla="*/ 578 h 1145"/>
                  <a:gd name="T12" fmla="*/ 314 w 2281"/>
                  <a:gd name="T13" fmla="*/ 449 h 1145"/>
                  <a:gd name="T14" fmla="*/ 326 w 2281"/>
                  <a:gd name="T15" fmla="*/ 540 h 1145"/>
                  <a:gd name="T16" fmla="*/ 392 w 2281"/>
                  <a:gd name="T17" fmla="*/ 475 h 1145"/>
                  <a:gd name="T18" fmla="*/ 423 w 2281"/>
                  <a:gd name="T19" fmla="*/ 471 h 1145"/>
                  <a:gd name="T20" fmla="*/ 487 w 2281"/>
                  <a:gd name="T21" fmla="*/ 439 h 1145"/>
                  <a:gd name="T22" fmla="*/ 505 w 2281"/>
                  <a:gd name="T23" fmla="*/ 403 h 1145"/>
                  <a:gd name="T24" fmla="*/ 527 w 2281"/>
                  <a:gd name="T25" fmla="*/ 397 h 1145"/>
                  <a:gd name="T26" fmla="*/ 610 w 2281"/>
                  <a:gd name="T27" fmla="*/ 456 h 1145"/>
                  <a:gd name="T28" fmla="*/ 602 w 2281"/>
                  <a:gd name="T29" fmla="*/ 408 h 1145"/>
                  <a:gd name="T30" fmla="*/ 606 w 2281"/>
                  <a:gd name="T31" fmla="*/ 263 h 1145"/>
                  <a:gd name="T32" fmla="*/ 666 w 2281"/>
                  <a:gd name="T33" fmla="*/ 281 h 1145"/>
                  <a:gd name="T34" fmla="*/ 684 w 2281"/>
                  <a:gd name="T35" fmla="*/ 527 h 1145"/>
                  <a:gd name="T36" fmla="*/ 731 w 2281"/>
                  <a:gd name="T37" fmla="*/ 427 h 1145"/>
                  <a:gd name="T38" fmla="*/ 696 w 2281"/>
                  <a:gd name="T39" fmla="*/ 241 h 1145"/>
                  <a:gd name="T40" fmla="*/ 728 w 2281"/>
                  <a:gd name="T41" fmla="*/ 305 h 1145"/>
                  <a:gd name="T42" fmla="*/ 807 w 2281"/>
                  <a:gd name="T43" fmla="*/ 292 h 1145"/>
                  <a:gd name="T44" fmla="*/ 829 w 2281"/>
                  <a:gd name="T45" fmla="*/ 210 h 1145"/>
                  <a:gd name="T46" fmla="*/ 906 w 2281"/>
                  <a:gd name="T47" fmla="*/ 92 h 1145"/>
                  <a:gd name="T48" fmla="*/ 1020 w 2281"/>
                  <a:gd name="T49" fmla="*/ 13 h 1145"/>
                  <a:gd name="T50" fmla="*/ 1099 w 2281"/>
                  <a:gd name="T51" fmla="*/ 56 h 1145"/>
                  <a:gd name="T52" fmla="*/ 1141 w 2281"/>
                  <a:gd name="T53" fmla="*/ 179 h 1145"/>
                  <a:gd name="T54" fmla="*/ 1254 w 2281"/>
                  <a:gd name="T55" fmla="*/ 200 h 1145"/>
                  <a:gd name="T56" fmla="*/ 1358 w 2281"/>
                  <a:gd name="T57" fmla="*/ 202 h 1145"/>
                  <a:gd name="T58" fmla="*/ 1481 w 2281"/>
                  <a:gd name="T59" fmla="*/ 315 h 1145"/>
                  <a:gd name="T60" fmla="*/ 1568 w 2281"/>
                  <a:gd name="T61" fmla="*/ 241 h 1145"/>
                  <a:gd name="T62" fmla="*/ 1721 w 2281"/>
                  <a:gd name="T63" fmla="*/ 329 h 1145"/>
                  <a:gd name="T64" fmla="*/ 1868 w 2281"/>
                  <a:gd name="T65" fmla="*/ 397 h 1145"/>
                  <a:gd name="T66" fmla="*/ 1981 w 2281"/>
                  <a:gd name="T67" fmla="*/ 379 h 1145"/>
                  <a:gd name="T68" fmla="*/ 2119 w 2281"/>
                  <a:gd name="T69" fmla="*/ 424 h 1145"/>
                  <a:gd name="T70" fmla="*/ 2208 w 2281"/>
                  <a:gd name="T71" fmla="*/ 512 h 1145"/>
                  <a:gd name="T72" fmla="*/ 2157 w 2281"/>
                  <a:gd name="T73" fmla="*/ 605 h 1145"/>
                  <a:gd name="T74" fmla="*/ 2129 w 2281"/>
                  <a:gd name="T75" fmla="*/ 736 h 1145"/>
                  <a:gd name="T76" fmla="*/ 2001 w 2281"/>
                  <a:gd name="T77" fmla="*/ 828 h 1145"/>
                  <a:gd name="T78" fmla="*/ 1996 w 2281"/>
                  <a:gd name="T79" fmla="*/ 1019 h 1145"/>
                  <a:gd name="T80" fmla="*/ 1902 w 2281"/>
                  <a:gd name="T81" fmla="*/ 987 h 1145"/>
                  <a:gd name="T82" fmla="*/ 1966 w 2281"/>
                  <a:gd name="T83" fmla="*/ 703 h 1145"/>
                  <a:gd name="T84" fmla="*/ 1870 w 2281"/>
                  <a:gd name="T85" fmla="*/ 775 h 1145"/>
                  <a:gd name="T86" fmla="*/ 1840 w 2281"/>
                  <a:gd name="T87" fmla="*/ 882 h 1145"/>
                  <a:gd name="T88" fmla="*/ 1745 w 2281"/>
                  <a:gd name="T89" fmla="*/ 858 h 1145"/>
                  <a:gd name="T90" fmla="*/ 1654 w 2281"/>
                  <a:gd name="T91" fmla="*/ 1063 h 1145"/>
                  <a:gd name="T92" fmla="*/ 1698 w 2281"/>
                  <a:gd name="T93" fmla="*/ 1445 h 1145"/>
                  <a:gd name="T94" fmla="*/ 513 w 2281"/>
                  <a:gd name="T95" fmla="*/ 1802 h 1145"/>
                  <a:gd name="T96" fmla="*/ 501 w 2281"/>
                  <a:gd name="T97" fmla="*/ 1548 h 1145"/>
                  <a:gd name="T98" fmla="*/ 451 w 2281"/>
                  <a:gd name="T99" fmla="*/ 1478 h 1145"/>
                  <a:gd name="T100" fmla="*/ 394 w 2281"/>
                  <a:gd name="T101" fmla="*/ 1454 h 1145"/>
                  <a:gd name="T102" fmla="*/ 338 w 2281"/>
                  <a:gd name="T103" fmla="*/ 1560 h 1145"/>
                  <a:gd name="T104" fmla="*/ 235 w 2281"/>
                  <a:gd name="T105" fmla="*/ 1434 h 1145"/>
                  <a:gd name="T106" fmla="*/ 10 w 2281"/>
                  <a:gd name="T107" fmla="*/ 1318 h 1145"/>
                  <a:gd name="T108" fmla="*/ 36 w 2281"/>
                  <a:gd name="T109" fmla="*/ 884 h 1145"/>
                  <a:gd name="T110" fmla="*/ 121 w 2281"/>
                  <a:gd name="T111" fmla="*/ 830 h 1145"/>
                  <a:gd name="T112" fmla="*/ 125 w 2281"/>
                  <a:gd name="T113" fmla="*/ 413 h 11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81"/>
                  <a:gd name="T172" fmla="*/ 0 h 1145"/>
                  <a:gd name="T173" fmla="*/ 2281 w 2281"/>
                  <a:gd name="T174" fmla="*/ 1145 h 11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81" h="1145">
                    <a:moveTo>
                      <a:pt x="152" y="238"/>
                    </a:moveTo>
                    <a:lnTo>
                      <a:pt x="162" y="238"/>
                    </a:lnTo>
                    <a:lnTo>
                      <a:pt x="188" y="248"/>
                    </a:lnTo>
                    <a:lnTo>
                      <a:pt x="192" y="244"/>
                    </a:lnTo>
                    <a:lnTo>
                      <a:pt x="198" y="248"/>
                    </a:lnTo>
                    <a:lnTo>
                      <a:pt x="202" y="250"/>
                    </a:lnTo>
                    <a:lnTo>
                      <a:pt x="204" y="254"/>
                    </a:lnTo>
                    <a:lnTo>
                      <a:pt x="212" y="258"/>
                    </a:lnTo>
                    <a:lnTo>
                      <a:pt x="216" y="258"/>
                    </a:lnTo>
                    <a:lnTo>
                      <a:pt x="224" y="266"/>
                    </a:lnTo>
                    <a:lnTo>
                      <a:pt x="228" y="270"/>
                    </a:lnTo>
                    <a:lnTo>
                      <a:pt x="230" y="274"/>
                    </a:lnTo>
                    <a:lnTo>
                      <a:pt x="234" y="274"/>
                    </a:lnTo>
                    <a:lnTo>
                      <a:pt x="240" y="278"/>
                    </a:lnTo>
                    <a:lnTo>
                      <a:pt x="250" y="278"/>
                    </a:lnTo>
                    <a:lnTo>
                      <a:pt x="256" y="284"/>
                    </a:lnTo>
                    <a:lnTo>
                      <a:pt x="264" y="292"/>
                    </a:lnTo>
                    <a:lnTo>
                      <a:pt x="270" y="304"/>
                    </a:lnTo>
                    <a:lnTo>
                      <a:pt x="266" y="310"/>
                    </a:lnTo>
                    <a:lnTo>
                      <a:pt x="258" y="316"/>
                    </a:lnTo>
                    <a:lnTo>
                      <a:pt x="252" y="324"/>
                    </a:lnTo>
                    <a:lnTo>
                      <a:pt x="244" y="326"/>
                    </a:lnTo>
                    <a:lnTo>
                      <a:pt x="232" y="324"/>
                    </a:lnTo>
                    <a:lnTo>
                      <a:pt x="214" y="324"/>
                    </a:lnTo>
                    <a:lnTo>
                      <a:pt x="174" y="308"/>
                    </a:lnTo>
                    <a:lnTo>
                      <a:pt x="160" y="310"/>
                    </a:lnTo>
                    <a:lnTo>
                      <a:pt x="154" y="308"/>
                    </a:lnTo>
                    <a:lnTo>
                      <a:pt x="164" y="320"/>
                    </a:lnTo>
                    <a:lnTo>
                      <a:pt x="172" y="324"/>
                    </a:lnTo>
                    <a:lnTo>
                      <a:pt x="180" y="332"/>
                    </a:lnTo>
                    <a:lnTo>
                      <a:pt x="188" y="336"/>
                    </a:lnTo>
                    <a:lnTo>
                      <a:pt x="192" y="342"/>
                    </a:lnTo>
                    <a:lnTo>
                      <a:pt x="192" y="352"/>
                    </a:lnTo>
                    <a:lnTo>
                      <a:pt x="194" y="362"/>
                    </a:lnTo>
                    <a:lnTo>
                      <a:pt x="196" y="370"/>
                    </a:lnTo>
                    <a:lnTo>
                      <a:pt x="204" y="378"/>
                    </a:lnTo>
                    <a:lnTo>
                      <a:pt x="214" y="386"/>
                    </a:lnTo>
                    <a:lnTo>
                      <a:pt x="222" y="388"/>
                    </a:lnTo>
                    <a:lnTo>
                      <a:pt x="228" y="386"/>
                    </a:lnTo>
                    <a:lnTo>
                      <a:pt x="228" y="378"/>
                    </a:lnTo>
                    <a:lnTo>
                      <a:pt x="218" y="368"/>
                    </a:lnTo>
                    <a:lnTo>
                      <a:pt x="210" y="362"/>
                    </a:lnTo>
                    <a:lnTo>
                      <a:pt x="210" y="356"/>
                    </a:lnTo>
                    <a:lnTo>
                      <a:pt x="214" y="350"/>
                    </a:lnTo>
                    <a:lnTo>
                      <a:pt x="226" y="356"/>
                    </a:lnTo>
                    <a:lnTo>
                      <a:pt x="232" y="362"/>
                    </a:lnTo>
                    <a:lnTo>
                      <a:pt x="248" y="366"/>
                    </a:lnTo>
                    <a:lnTo>
                      <a:pt x="256" y="368"/>
                    </a:lnTo>
                    <a:lnTo>
                      <a:pt x="266" y="368"/>
                    </a:lnTo>
                    <a:lnTo>
                      <a:pt x="268" y="362"/>
                    </a:lnTo>
                    <a:lnTo>
                      <a:pt x="264" y="352"/>
                    </a:lnTo>
                    <a:lnTo>
                      <a:pt x="258" y="346"/>
                    </a:lnTo>
                    <a:lnTo>
                      <a:pt x="260" y="340"/>
                    </a:lnTo>
                    <a:lnTo>
                      <a:pt x="272" y="330"/>
                    </a:lnTo>
                    <a:lnTo>
                      <a:pt x="280" y="324"/>
                    </a:lnTo>
                    <a:lnTo>
                      <a:pt x="288" y="318"/>
                    </a:lnTo>
                    <a:lnTo>
                      <a:pt x="298" y="324"/>
                    </a:lnTo>
                    <a:lnTo>
                      <a:pt x="308" y="326"/>
                    </a:lnTo>
                    <a:lnTo>
                      <a:pt x="314" y="316"/>
                    </a:lnTo>
                    <a:lnTo>
                      <a:pt x="308" y="304"/>
                    </a:lnTo>
                    <a:lnTo>
                      <a:pt x="298" y="256"/>
                    </a:lnTo>
                    <a:lnTo>
                      <a:pt x="308" y="254"/>
                    </a:lnTo>
                    <a:lnTo>
                      <a:pt x="324" y="256"/>
                    </a:lnTo>
                    <a:lnTo>
                      <a:pt x="332" y="258"/>
                    </a:lnTo>
                    <a:lnTo>
                      <a:pt x="336" y="266"/>
                    </a:lnTo>
                    <a:lnTo>
                      <a:pt x="340" y="274"/>
                    </a:lnTo>
                    <a:lnTo>
                      <a:pt x="344" y="276"/>
                    </a:lnTo>
                    <a:lnTo>
                      <a:pt x="348" y="282"/>
                    </a:lnTo>
                    <a:lnTo>
                      <a:pt x="340" y="288"/>
                    </a:lnTo>
                    <a:lnTo>
                      <a:pt x="336" y="294"/>
                    </a:lnTo>
                    <a:lnTo>
                      <a:pt x="334" y="300"/>
                    </a:lnTo>
                    <a:lnTo>
                      <a:pt x="336" y="308"/>
                    </a:lnTo>
                    <a:lnTo>
                      <a:pt x="348" y="312"/>
                    </a:lnTo>
                    <a:lnTo>
                      <a:pt x="356" y="306"/>
                    </a:lnTo>
                    <a:lnTo>
                      <a:pt x="360" y="298"/>
                    </a:lnTo>
                    <a:lnTo>
                      <a:pt x="366" y="294"/>
                    </a:lnTo>
                    <a:lnTo>
                      <a:pt x="376" y="288"/>
                    </a:lnTo>
                    <a:lnTo>
                      <a:pt x="378" y="284"/>
                    </a:lnTo>
                    <a:lnTo>
                      <a:pt x="384" y="278"/>
                    </a:lnTo>
                    <a:lnTo>
                      <a:pt x="394" y="274"/>
                    </a:lnTo>
                    <a:lnTo>
                      <a:pt x="402" y="272"/>
                    </a:lnTo>
                    <a:lnTo>
                      <a:pt x="410" y="270"/>
                    </a:lnTo>
                    <a:lnTo>
                      <a:pt x="418" y="266"/>
                    </a:lnTo>
                    <a:lnTo>
                      <a:pt x="424" y="260"/>
                    </a:lnTo>
                    <a:lnTo>
                      <a:pt x="428" y="254"/>
                    </a:lnTo>
                    <a:lnTo>
                      <a:pt x="434" y="250"/>
                    </a:lnTo>
                    <a:lnTo>
                      <a:pt x="444" y="248"/>
                    </a:lnTo>
                    <a:lnTo>
                      <a:pt x="446" y="252"/>
                    </a:lnTo>
                    <a:lnTo>
                      <a:pt x="440" y="262"/>
                    </a:lnTo>
                    <a:lnTo>
                      <a:pt x="438" y="268"/>
                    </a:lnTo>
                    <a:lnTo>
                      <a:pt x="446" y="272"/>
                    </a:lnTo>
                    <a:lnTo>
                      <a:pt x="454" y="268"/>
                    </a:lnTo>
                    <a:lnTo>
                      <a:pt x="458" y="262"/>
                    </a:lnTo>
                    <a:lnTo>
                      <a:pt x="464" y="258"/>
                    </a:lnTo>
                    <a:lnTo>
                      <a:pt x="472" y="256"/>
                    </a:lnTo>
                    <a:lnTo>
                      <a:pt x="478" y="258"/>
                    </a:lnTo>
                    <a:lnTo>
                      <a:pt x="488" y="260"/>
                    </a:lnTo>
                    <a:lnTo>
                      <a:pt x="494" y="254"/>
                    </a:lnTo>
                    <a:lnTo>
                      <a:pt x="502" y="250"/>
                    </a:lnTo>
                    <a:lnTo>
                      <a:pt x="508" y="248"/>
                    </a:lnTo>
                    <a:lnTo>
                      <a:pt x="514" y="250"/>
                    </a:lnTo>
                    <a:lnTo>
                      <a:pt x="516" y="262"/>
                    </a:lnTo>
                    <a:lnTo>
                      <a:pt x="526" y="262"/>
                    </a:lnTo>
                    <a:lnTo>
                      <a:pt x="534" y="256"/>
                    </a:lnTo>
                    <a:lnTo>
                      <a:pt x="534" y="250"/>
                    </a:lnTo>
                    <a:lnTo>
                      <a:pt x="530" y="242"/>
                    </a:lnTo>
                    <a:lnTo>
                      <a:pt x="526" y="238"/>
                    </a:lnTo>
                    <a:lnTo>
                      <a:pt x="520" y="230"/>
                    </a:lnTo>
                    <a:lnTo>
                      <a:pt x="508" y="228"/>
                    </a:lnTo>
                    <a:lnTo>
                      <a:pt x="498" y="226"/>
                    </a:lnTo>
                    <a:lnTo>
                      <a:pt x="496" y="218"/>
                    </a:lnTo>
                    <a:lnTo>
                      <a:pt x="500" y="210"/>
                    </a:lnTo>
                    <a:lnTo>
                      <a:pt x="506" y="208"/>
                    </a:lnTo>
                    <a:lnTo>
                      <a:pt x="520" y="218"/>
                    </a:lnTo>
                    <a:lnTo>
                      <a:pt x="524" y="226"/>
                    </a:lnTo>
                    <a:lnTo>
                      <a:pt x="532" y="226"/>
                    </a:lnTo>
                    <a:lnTo>
                      <a:pt x="542" y="226"/>
                    </a:lnTo>
                    <a:lnTo>
                      <a:pt x="552" y="226"/>
                    </a:lnTo>
                    <a:lnTo>
                      <a:pt x="560" y="226"/>
                    </a:lnTo>
                    <a:lnTo>
                      <a:pt x="574" y="228"/>
                    </a:lnTo>
                    <a:lnTo>
                      <a:pt x="582" y="230"/>
                    </a:lnTo>
                    <a:lnTo>
                      <a:pt x="590" y="236"/>
                    </a:lnTo>
                    <a:lnTo>
                      <a:pt x="600" y="244"/>
                    </a:lnTo>
                    <a:lnTo>
                      <a:pt x="606" y="244"/>
                    </a:lnTo>
                    <a:lnTo>
                      <a:pt x="618" y="252"/>
                    </a:lnTo>
                    <a:lnTo>
                      <a:pt x="630" y="260"/>
                    </a:lnTo>
                    <a:lnTo>
                      <a:pt x="640" y="266"/>
                    </a:lnTo>
                    <a:lnTo>
                      <a:pt x="642" y="274"/>
                    </a:lnTo>
                    <a:lnTo>
                      <a:pt x="656" y="272"/>
                    </a:lnTo>
                    <a:lnTo>
                      <a:pt x="652" y="260"/>
                    </a:lnTo>
                    <a:lnTo>
                      <a:pt x="646" y="252"/>
                    </a:lnTo>
                    <a:lnTo>
                      <a:pt x="640" y="244"/>
                    </a:lnTo>
                    <a:lnTo>
                      <a:pt x="638" y="238"/>
                    </a:lnTo>
                    <a:lnTo>
                      <a:pt x="630" y="234"/>
                    </a:lnTo>
                    <a:lnTo>
                      <a:pt x="622" y="232"/>
                    </a:lnTo>
                    <a:lnTo>
                      <a:pt x="616" y="226"/>
                    </a:lnTo>
                    <a:lnTo>
                      <a:pt x="614" y="218"/>
                    </a:lnTo>
                    <a:lnTo>
                      <a:pt x="618" y="208"/>
                    </a:lnTo>
                    <a:lnTo>
                      <a:pt x="614" y="202"/>
                    </a:lnTo>
                    <a:lnTo>
                      <a:pt x="608" y="198"/>
                    </a:lnTo>
                    <a:lnTo>
                      <a:pt x="624" y="182"/>
                    </a:lnTo>
                    <a:lnTo>
                      <a:pt x="628" y="174"/>
                    </a:lnTo>
                    <a:lnTo>
                      <a:pt x="626" y="162"/>
                    </a:lnTo>
                    <a:lnTo>
                      <a:pt x="626" y="150"/>
                    </a:lnTo>
                    <a:lnTo>
                      <a:pt x="630" y="144"/>
                    </a:lnTo>
                    <a:lnTo>
                      <a:pt x="636" y="132"/>
                    </a:lnTo>
                    <a:lnTo>
                      <a:pt x="636" y="124"/>
                    </a:lnTo>
                    <a:lnTo>
                      <a:pt x="650" y="118"/>
                    </a:lnTo>
                    <a:lnTo>
                      <a:pt x="664" y="126"/>
                    </a:lnTo>
                    <a:lnTo>
                      <a:pt x="660" y="134"/>
                    </a:lnTo>
                    <a:lnTo>
                      <a:pt x="652" y="142"/>
                    </a:lnTo>
                    <a:lnTo>
                      <a:pt x="684" y="140"/>
                    </a:lnTo>
                    <a:lnTo>
                      <a:pt x="686" y="160"/>
                    </a:lnTo>
                    <a:lnTo>
                      <a:pt x="682" y="172"/>
                    </a:lnTo>
                    <a:lnTo>
                      <a:pt x="678" y="178"/>
                    </a:lnTo>
                    <a:lnTo>
                      <a:pt x="686" y="198"/>
                    </a:lnTo>
                    <a:lnTo>
                      <a:pt x="688" y="210"/>
                    </a:lnTo>
                    <a:lnTo>
                      <a:pt x="698" y="226"/>
                    </a:lnTo>
                    <a:lnTo>
                      <a:pt x="704" y="260"/>
                    </a:lnTo>
                    <a:lnTo>
                      <a:pt x="714" y="270"/>
                    </a:lnTo>
                    <a:lnTo>
                      <a:pt x="716" y="278"/>
                    </a:lnTo>
                    <a:lnTo>
                      <a:pt x="704" y="300"/>
                    </a:lnTo>
                    <a:lnTo>
                      <a:pt x="688" y="306"/>
                    </a:lnTo>
                    <a:lnTo>
                      <a:pt x="668" y="314"/>
                    </a:lnTo>
                    <a:lnTo>
                      <a:pt x="714" y="322"/>
                    </a:lnTo>
                    <a:lnTo>
                      <a:pt x="714" y="308"/>
                    </a:lnTo>
                    <a:lnTo>
                      <a:pt x="726" y="290"/>
                    </a:lnTo>
                    <a:lnTo>
                      <a:pt x="738" y="278"/>
                    </a:lnTo>
                    <a:lnTo>
                      <a:pt x="730" y="266"/>
                    </a:lnTo>
                    <a:lnTo>
                      <a:pt x="752" y="254"/>
                    </a:lnTo>
                    <a:lnTo>
                      <a:pt x="756" y="244"/>
                    </a:lnTo>
                    <a:lnTo>
                      <a:pt x="732" y="240"/>
                    </a:lnTo>
                    <a:lnTo>
                      <a:pt x="726" y="246"/>
                    </a:lnTo>
                    <a:lnTo>
                      <a:pt x="712" y="226"/>
                    </a:lnTo>
                    <a:lnTo>
                      <a:pt x="712" y="210"/>
                    </a:lnTo>
                    <a:lnTo>
                      <a:pt x="704" y="192"/>
                    </a:lnTo>
                    <a:lnTo>
                      <a:pt x="698" y="182"/>
                    </a:lnTo>
                    <a:lnTo>
                      <a:pt x="710" y="170"/>
                    </a:lnTo>
                    <a:lnTo>
                      <a:pt x="710" y="160"/>
                    </a:lnTo>
                    <a:lnTo>
                      <a:pt x="716" y="138"/>
                    </a:lnTo>
                    <a:lnTo>
                      <a:pt x="724" y="144"/>
                    </a:lnTo>
                    <a:lnTo>
                      <a:pt x="724" y="168"/>
                    </a:lnTo>
                    <a:lnTo>
                      <a:pt x="726" y="182"/>
                    </a:lnTo>
                    <a:lnTo>
                      <a:pt x="754" y="196"/>
                    </a:lnTo>
                    <a:lnTo>
                      <a:pt x="768" y="194"/>
                    </a:lnTo>
                    <a:lnTo>
                      <a:pt x="744" y="178"/>
                    </a:lnTo>
                    <a:lnTo>
                      <a:pt x="734" y="168"/>
                    </a:lnTo>
                    <a:lnTo>
                      <a:pt x="744" y="166"/>
                    </a:lnTo>
                    <a:lnTo>
                      <a:pt x="752" y="174"/>
                    </a:lnTo>
                    <a:lnTo>
                      <a:pt x="760" y="154"/>
                    </a:lnTo>
                    <a:lnTo>
                      <a:pt x="774" y="152"/>
                    </a:lnTo>
                    <a:lnTo>
                      <a:pt x="804" y="170"/>
                    </a:lnTo>
                    <a:lnTo>
                      <a:pt x="812" y="176"/>
                    </a:lnTo>
                    <a:lnTo>
                      <a:pt x="822" y="192"/>
                    </a:lnTo>
                    <a:lnTo>
                      <a:pt x="824" y="200"/>
                    </a:lnTo>
                    <a:lnTo>
                      <a:pt x="846" y="200"/>
                    </a:lnTo>
                    <a:lnTo>
                      <a:pt x="844" y="186"/>
                    </a:lnTo>
                    <a:lnTo>
                      <a:pt x="832" y="166"/>
                    </a:lnTo>
                    <a:lnTo>
                      <a:pt x="822" y="162"/>
                    </a:lnTo>
                    <a:lnTo>
                      <a:pt x="802" y="152"/>
                    </a:lnTo>
                    <a:lnTo>
                      <a:pt x="792" y="148"/>
                    </a:lnTo>
                    <a:lnTo>
                      <a:pt x="788" y="126"/>
                    </a:lnTo>
                    <a:lnTo>
                      <a:pt x="796" y="118"/>
                    </a:lnTo>
                    <a:lnTo>
                      <a:pt x="806" y="118"/>
                    </a:lnTo>
                    <a:lnTo>
                      <a:pt x="820" y="118"/>
                    </a:lnTo>
                    <a:lnTo>
                      <a:pt x="836" y="118"/>
                    </a:lnTo>
                    <a:lnTo>
                      <a:pt x="854" y="120"/>
                    </a:lnTo>
                    <a:lnTo>
                      <a:pt x="870" y="120"/>
                    </a:lnTo>
                    <a:lnTo>
                      <a:pt x="868" y="108"/>
                    </a:lnTo>
                    <a:lnTo>
                      <a:pt x="856" y="104"/>
                    </a:lnTo>
                    <a:lnTo>
                      <a:pt x="850" y="96"/>
                    </a:lnTo>
                    <a:lnTo>
                      <a:pt x="856" y="86"/>
                    </a:lnTo>
                    <a:lnTo>
                      <a:pt x="870" y="82"/>
                    </a:lnTo>
                    <a:lnTo>
                      <a:pt x="882" y="72"/>
                    </a:lnTo>
                    <a:lnTo>
                      <a:pt x="940" y="62"/>
                    </a:lnTo>
                    <a:lnTo>
                      <a:pt x="936" y="52"/>
                    </a:lnTo>
                    <a:lnTo>
                      <a:pt x="942" y="48"/>
                    </a:lnTo>
                    <a:lnTo>
                      <a:pt x="968" y="50"/>
                    </a:lnTo>
                    <a:lnTo>
                      <a:pt x="976" y="46"/>
                    </a:lnTo>
                    <a:lnTo>
                      <a:pt x="990" y="54"/>
                    </a:lnTo>
                    <a:lnTo>
                      <a:pt x="1008" y="44"/>
                    </a:lnTo>
                    <a:lnTo>
                      <a:pt x="1026" y="38"/>
                    </a:lnTo>
                    <a:lnTo>
                      <a:pt x="1042" y="36"/>
                    </a:lnTo>
                    <a:lnTo>
                      <a:pt x="1040" y="20"/>
                    </a:lnTo>
                    <a:lnTo>
                      <a:pt x="1050" y="8"/>
                    </a:lnTo>
                    <a:lnTo>
                      <a:pt x="1076" y="0"/>
                    </a:lnTo>
                    <a:lnTo>
                      <a:pt x="1096" y="10"/>
                    </a:lnTo>
                    <a:lnTo>
                      <a:pt x="1096" y="18"/>
                    </a:lnTo>
                    <a:lnTo>
                      <a:pt x="1108" y="24"/>
                    </a:lnTo>
                    <a:lnTo>
                      <a:pt x="1116" y="28"/>
                    </a:lnTo>
                    <a:lnTo>
                      <a:pt x="1114" y="34"/>
                    </a:lnTo>
                    <a:lnTo>
                      <a:pt x="1118" y="40"/>
                    </a:lnTo>
                    <a:lnTo>
                      <a:pt x="1126" y="38"/>
                    </a:lnTo>
                    <a:lnTo>
                      <a:pt x="1134" y="32"/>
                    </a:lnTo>
                    <a:lnTo>
                      <a:pt x="1142" y="30"/>
                    </a:lnTo>
                    <a:lnTo>
                      <a:pt x="1152" y="30"/>
                    </a:lnTo>
                    <a:lnTo>
                      <a:pt x="1168" y="32"/>
                    </a:lnTo>
                    <a:lnTo>
                      <a:pt x="1186" y="40"/>
                    </a:lnTo>
                    <a:lnTo>
                      <a:pt x="1208" y="50"/>
                    </a:lnTo>
                    <a:lnTo>
                      <a:pt x="1214" y="76"/>
                    </a:lnTo>
                    <a:lnTo>
                      <a:pt x="1196" y="96"/>
                    </a:lnTo>
                    <a:lnTo>
                      <a:pt x="1188" y="96"/>
                    </a:lnTo>
                    <a:lnTo>
                      <a:pt x="1176" y="102"/>
                    </a:lnTo>
                    <a:lnTo>
                      <a:pt x="1176" y="106"/>
                    </a:lnTo>
                    <a:lnTo>
                      <a:pt x="1192" y="114"/>
                    </a:lnTo>
                    <a:lnTo>
                      <a:pt x="1200" y="110"/>
                    </a:lnTo>
                    <a:lnTo>
                      <a:pt x="1214" y="122"/>
                    </a:lnTo>
                    <a:lnTo>
                      <a:pt x="1226" y="112"/>
                    </a:lnTo>
                    <a:lnTo>
                      <a:pt x="1236" y="120"/>
                    </a:lnTo>
                    <a:lnTo>
                      <a:pt x="1258" y="118"/>
                    </a:lnTo>
                    <a:lnTo>
                      <a:pt x="1272" y="120"/>
                    </a:lnTo>
                    <a:lnTo>
                      <a:pt x="1294" y="114"/>
                    </a:lnTo>
                    <a:lnTo>
                      <a:pt x="1300" y="122"/>
                    </a:lnTo>
                    <a:lnTo>
                      <a:pt x="1316" y="134"/>
                    </a:lnTo>
                    <a:lnTo>
                      <a:pt x="1330" y="136"/>
                    </a:lnTo>
                    <a:lnTo>
                      <a:pt x="1364" y="138"/>
                    </a:lnTo>
                    <a:lnTo>
                      <a:pt x="1364" y="128"/>
                    </a:lnTo>
                    <a:lnTo>
                      <a:pt x="1368" y="112"/>
                    </a:lnTo>
                    <a:lnTo>
                      <a:pt x="1378" y="112"/>
                    </a:lnTo>
                    <a:lnTo>
                      <a:pt x="1388" y="116"/>
                    </a:lnTo>
                    <a:lnTo>
                      <a:pt x="1400" y="116"/>
                    </a:lnTo>
                    <a:lnTo>
                      <a:pt x="1422" y="118"/>
                    </a:lnTo>
                    <a:lnTo>
                      <a:pt x="1438" y="134"/>
                    </a:lnTo>
                    <a:lnTo>
                      <a:pt x="1446" y="156"/>
                    </a:lnTo>
                    <a:lnTo>
                      <a:pt x="1440" y="166"/>
                    </a:lnTo>
                    <a:lnTo>
                      <a:pt x="1462" y="190"/>
                    </a:lnTo>
                    <a:lnTo>
                      <a:pt x="1482" y="196"/>
                    </a:lnTo>
                    <a:lnTo>
                      <a:pt x="1496" y="176"/>
                    </a:lnTo>
                    <a:lnTo>
                      <a:pt x="1510" y="176"/>
                    </a:lnTo>
                    <a:lnTo>
                      <a:pt x="1526" y="180"/>
                    </a:lnTo>
                    <a:lnTo>
                      <a:pt x="1544" y="172"/>
                    </a:lnTo>
                    <a:lnTo>
                      <a:pt x="1566" y="178"/>
                    </a:lnTo>
                    <a:lnTo>
                      <a:pt x="1574" y="182"/>
                    </a:lnTo>
                    <a:lnTo>
                      <a:pt x="1582" y="176"/>
                    </a:lnTo>
                    <a:lnTo>
                      <a:pt x="1600" y="182"/>
                    </a:lnTo>
                    <a:lnTo>
                      <a:pt x="1598" y="158"/>
                    </a:lnTo>
                    <a:lnTo>
                      <a:pt x="1590" y="150"/>
                    </a:lnTo>
                    <a:lnTo>
                      <a:pt x="1602" y="144"/>
                    </a:lnTo>
                    <a:lnTo>
                      <a:pt x="1618" y="138"/>
                    </a:lnTo>
                    <a:lnTo>
                      <a:pt x="1664" y="144"/>
                    </a:lnTo>
                    <a:lnTo>
                      <a:pt x="1680" y="154"/>
                    </a:lnTo>
                    <a:lnTo>
                      <a:pt x="1704" y="154"/>
                    </a:lnTo>
                    <a:lnTo>
                      <a:pt x="1728" y="156"/>
                    </a:lnTo>
                    <a:lnTo>
                      <a:pt x="1730" y="166"/>
                    </a:lnTo>
                    <a:lnTo>
                      <a:pt x="1734" y="172"/>
                    </a:lnTo>
                    <a:lnTo>
                      <a:pt x="1752" y="178"/>
                    </a:lnTo>
                    <a:lnTo>
                      <a:pt x="1774" y="178"/>
                    </a:lnTo>
                    <a:lnTo>
                      <a:pt x="1776" y="188"/>
                    </a:lnTo>
                    <a:lnTo>
                      <a:pt x="1792" y="196"/>
                    </a:lnTo>
                    <a:lnTo>
                      <a:pt x="1832" y="188"/>
                    </a:lnTo>
                    <a:lnTo>
                      <a:pt x="1864" y="188"/>
                    </a:lnTo>
                    <a:lnTo>
                      <a:pt x="1876" y="194"/>
                    </a:lnTo>
                    <a:lnTo>
                      <a:pt x="1892" y="208"/>
                    </a:lnTo>
                    <a:lnTo>
                      <a:pt x="1898" y="226"/>
                    </a:lnTo>
                    <a:lnTo>
                      <a:pt x="1916" y="236"/>
                    </a:lnTo>
                    <a:lnTo>
                      <a:pt x="1922" y="242"/>
                    </a:lnTo>
                    <a:lnTo>
                      <a:pt x="1928" y="226"/>
                    </a:lnTo>
                    <a:lnTo>
                      <a:pt x="1946" y="224"/>
                    </a:lnTo>
                    <a:lnTo>
                      <a:pt x="1964" y="230"/>
                    </a:lnTo>
                    <a:lnTo>
                      <a:pt x="1994" y="228"/>
                    </a:lnTo>
                    <a:lnTo>
                      <a:pt x="2022" y="224"/>
                    </a:lnTo>
                    <a:lnTo>
                      <a:pt x="2034" y="240"/>
                    </a:lnTo>
                    <a:lnTo>
                      <a:pt x="2054" y="250"/>
                    </a:lnTo>
                    <a:lnTo>
                      <a:pt x="2054" y="232"/>
                    </a:lnTo>
                    <a:lnTo>
                      <a:pt x="2046" y="226"/>
                    </a:lnTo>
                    <a:lnTo>
                      <a:pt x="2042" y="216"/>
                    </a:lnTo>
                    <a:lnTo>
                      <a:pt x="2040" y="212"/>
                    </a:lnTo>
                    <a:lnTo>
                      <a:pt x="2054" y="214"/>
                    </a:lnTo>
                    <a:lnTo>
                      <a:pt x="2072" y="218"/>
                    </a:lnTo>
                    <a:lnTo>
                      <a:pt x="2088" y="220"/>
                    </a:lnTo>
                    <a:lnTo>
                      <a:pt x="2110" y="218"/>
                    </a:lnTo>
                    <a:lnTo>
                      <a:pt x="2128" y="220"/>
                    </a:lnTo>
                    <a:lnTo>
                      <a:pt x="2146" y="228"/>
                    </a:lnTo>
                    <a:lnTo>
                      <a:pt x="2166" y="236"/>
                    </a:lnTo>
                    <a:lnTo>
                      <a:pt x="2184" y="242"/>
                    </a:lnTo>
                    <a:lnTo>
                      <a:pt x="2200" y="246"/>
                    </a:lnTo>
                    <a:lnTo>
                      <a:pt x="2208" y="254"/>
                    </a:lnTo>
                    <a:lnTo>
                      <a:pt x="2222" y="258"/>
                    </a:lnTo>
                    <a:lnTo>
                      <a:pt x="2232" y="260"/>
                    </a:lnTo>
                    <a:lnTo>
                      <a:pt x="2236" y="268"/>
                    </a:lnTo>
                    <a:lnTo>
                      <a:pt x="2248" y="274"/>
                    </a:lnTo>
                    <a:lnTo>
                      <a:pt x="2260" y="272"/>
                    </a:lnTo>
                    <a:lnTo>
                      <a:pt x="2270" y="282"/>
                    </a:lnTo>
                    <a:lnTo>
                      <a:pt x="2278" y="292"/>
                    </a:lnTo>
                    <a:lnTo>
                      <a:pt x="2280" y="306"/>
                    </a:lnTo>
                    <a:lnTo>
                      <a:pt x="2280" y="320"/>
                    </a:lnTo>
                    <a:lnTo>
                      <a:pt x="2280" y="334"/>
                    </a:lnTo>
                    <a:lnTo>
                      <a:pt x="2260" y="334"/>
                    </a:lnTo>
                    <a:lnTo>
                      <a:pt x="2242" y="332"/>
                    </a:lnTo>
                    <a:lnTo>
                      <a:pt x="2236" y="320"/>
                    </a:lnTo>
                    <a:lnTo>
                      <a:pt x="2222" y="312"/>
                    </a:lnTo>
                    <a:lnTo>
                      <a:pt x="2220" y="328"/>
                    </a:lnTo>
                    <a:lnTo>
                      <a:pt x="2224" y="346"/>
                    </a:lnTo>
                    <a:lnTo>
                      <a:pt x="2220" y="350"/>
                    </a:lnTo>
                    <a:lnTo>
                      <a:pt x="2196" y="356"/>
                    </a:lnTo>
                    <a:lnTo>
                      <a:pt x="2198" y="368"/>
                    </a:lnTo>
                    <a:lnTo>
                      <a:pt x="2218" y="374"/>
                    </a:lnTo>
                    <a:lnTo>
                      <a:pt x="2232" y="386"/>
                    </a:lnTo>
                    <a:lnTo>
                      <a:pt x="2244" y="402"/>
                    </a:lnTo>
                    <a:lnTo>
                      <a:pt x="2238" y="416"/>
                    </a:lnTo>
                    <a:lnTo>
                      <a:pt x="2218" y="410"/>
                    </a:lnTo>
                    <a:lnTo>
                      <a:pt x="2194" y="420"/>
                    </a:lnTo>
                    <a:lnTo>
                      <a:pt x="2170" y="430"/>
                    </a:lnTo>
                    <a:lnTo>
                      <a:pt x="2150" y="450"/>
                    </a:lnTo>
                    <a:lnTo>
                      <a:pt x="2142" y="470"/>
                    </a:lnTo>
                    <a:lnTo>
                      <a:pt x="2130" y="472"/>
                    </a:lnTo>
                    <a:lnTo>
                      <a:pt x="2116" y="456"/>
                    </a:lnTo>
                    <a:lnTo>
                      <a:pt x="2098" y="460"/>
                    </a:lnTo>
                    <a:lnTo>
                      <a:pt x="2086" y="476"/>
                    </a:lnTo>
                    <a:lnTo>
                      <a:pt x="2074" y="468"/>
                    </a:lnTo>
                    <a:lnTo>
                      <a:pt x="2064" y="472"/>
                    </a:lnTo>
                    <a:lnTo>
                      <a:pt x="2050" y="472"/>
                    </a:lnTo>
                    <a:lnTo>
                      <a:pt x="2046" y="486"/>
                    </a:lnTo>
                    <a:lnTo>
                      <a:pt x="2042" y="500"/>
                    </a:lnTo>
                    <a:lnTo>
                      <a:pt x="2036" y="518"/>
                    </a:lnTo>
                    <a:lnTo>
                      <a:pt x="2052" y="520"/>
                    </a:lnTo>
                    <a:lnTo>
                      <a:pt x="2058" y="540"/>
                    </a:lnTo>
                    <a:lnTo>
                      <a:pt x="2072" y="550"/>
                    </a:lnTo>
                    <a:lnTo>
                      <a:pt x="2066" y="564"/>
                    </a:lnTo>
                    <a:lnTo>
                      <a:pt x="2058" y="582"/>
                    </a:lnTo>
                    <a:lnTo>
                      <a:pt x="2060" y="600"/>
                    </a:lnTo>
                    <a:lnTo>
                      <a:pt x="2038" y="606"/>
                    </a:lnTo>
                    <a:lnTo>
                      <a:pt x="2044" y="626"/>
                    </a:lnTo>
                    <a:lnTo>
                      <a:pt x="2032" y="634"/>
                    </a:lnTo>
                    <a:lnTo>
                      <a:pt x="2028" y="658"/>
                    </a:lnTo>
                    <a:lnTo>
                      <a:pt x="2010" y="676"/>
                    </a:lnTo>
                    <a:lnTo>
                      <a:pt x="1986" y="628"/>
                    </a:lnTo>
                    <a:lnTo>
                      <a:pt x="1970" y="598"/>
                    </a:lnTo>
                    <a:lnTo>
                      <a:pt x="1962" y="562"/>
                    </a:lnTo>
                    <a:lnTo>
                      <a:pt x="1964" y="532"/>
                    </a:lnTo>
                    <a:lnTo>
                      <a:pt x="1972" y="516"/>
                    </a:lnTo>
                    <a:lnTo>
                      <a:pt x="1984" y="512"/>
                    </a:lnTo>
                    <a:lnTo>
                      <a:pt x="2000" y="498"/>
                    </a:lnTo>
                    <a:lnTo>
                      <a:pt x="2004" y="474"/>
                    </a:lnTo>
                    <a:lnTo>
                      <a:pt x="2012" y="458"/>
                    </a:lnTo>
                    <a:lnTo>
                      <a:pt x="2026" y="446"/>
                    </a:lnTo>
                    <a:lnTo>
                      <a:pt x="2028" y="420"/>
                    </a:lnTo>
                    <a:lnTo>
                      <a:pt x="2026" y="400"/>
                    </a:lnTo>
                    <a:lnTo>
                      <a:pt x="2018" y="410"/>
                    </a:lnTo>
                    <a:lnTo>
                      <a:pt x="2018" y="426"/>
                    </a:lnTo>
                    <a:lnTo>
                      <a:pt x="2002" y="446"/>
                    </a:lnTo>
                    <a:lnTo>
                      <a:pt x="1982" y="446"/>
                    </a:lnTo>
                    <a:lnTo>
                      <a:pt x="1974" y="426"/>
                    </a:lnTo>
                    <a:lnTo>
                      <a:pt x="1960" y="424"/>
                    </a:lnTo>
                    <a:lnTo>
                      <a:pt x="1948" y="426"/>
                    </a:lnTo>
                    <a:lnTo>
                      <a:pt x="1940" y="432"/>
                    </a:lnTo>
                    <a:lnTo>
                      <a:pt x="1930" y="442"/>
                    </a:lnTo>
                    <a:lnTo>
                      <a:pt x="1926" y="450"/>
                    </a:lnTo>
                    <a:lnTo>
                      <a:pt x="1918" y="460"/>
                    </a:lnTo>
                    <a:lnTo>
                      <a:pt x="1914" y="470"/>
                    </a:lnTo>
                    <a:lnTo>
                      <a:pt x="1916" y="478"/>
                    </a:lnTo>
                    <a:lnTo>
                      <a:pt x="1926" y="484"/>
                    </a:lnTo>
                    <a:lnTo>
                      <a:pt x="1926" y="494"/>
                    </a:lnTo>
                    <a:lnTo>
                      <a:pt x="1912" y="494"/>
                    </a:lnTo>
                    <a:lnTo>
                      <a:pt x="1902" y="498"/>
                    </a:lnTo>
                    <a:lnTo>
                      <a:pt x="1898" y="502"/>
                    </a:lnTo>
                    <a:lnTo>
                      <a:pt x="1888" y="502"/>
                    </a:lnTo>
                    <a:lnTo>
                      <a:pt x="1880" y="500"/>
                    </a:lnTo>
                    <a:lnTo>
                      <a:pt x="1874" y="494"/>
                    </a:lnTo>
                    <a:lnTo>
                      <a:pt x="1874" y="486"/>
                    </a:lnTo>
                    <a:lnTo>
                      <a:pt x="1868" y="482"/>
                    </a:lnTo>
                    <a:lnTo>
                      <a:pt x="1850" y="480"/>
                    </a:lnTo>
                    <a:lnTo>
                      <a:pt x="1836" y="490"/>
                    </a:lnTo>
                    <a:lnTo>
                      <a:pt x="1824" y="488"/>
                    </a:lnTo>
                    <a:lnTo>
                      <a:pt x="1800" y="490"/>
                    </a:lnTo>
                    <a:lnTo>
                      <a:pt x="1786" y="488"/>
                    </a:lnTo>
                    <a:lnTo>
                      <a:pt x="1758" y="488"/>
                    </a:lnTo>
                    <a:lnTo>
                      <a:pt x="1744" y="494"/>
                    </a:lnTo>
                    <a:lnTo>
                      <a:pt x="1728" y="518"/>
                    </a:lnTo>
                    <a:lnTo>
                      <a:pt x="1722" y="534"/>
                    </a:lnTo>
                    <a:lnTo>
                      <a:pt x="1698" y="562"/>
                    </a:lnTo>
                    <a:lnTo>
                      <a:pt x="1682" y="586"/>
                    </a:lnTo>
                    <a:lnTo>
                      <a:pt x="1680" y="598"/>
                    </a:lnTo>
                    <a:lnTo>
                      <a:pt x="1704" y="606"/>
                    </a:lnTo>
                    <a:lnTo>
                      <a:pt x="1716" y="622"/>
                    </a:lnTo>
                    <a:lnTo>
                      <a:pt x="1878" y="592"/>
                    </a:lnTo>
                    <a:lnTo>
                      <a:pt x="1890" y="624"/>
                    </a:lnTo>
                    <a:lnTo>
                      <a:pt x="1890" y="648"/>
                    </a:lnTo>
                    <a:lnTo>
                      <a:pt x="1862" y="774"/>
                    </a:lnTo>
                    <a:lnTo>
                      <a:pt x="1834" y="808"/>
                    </a:lnTo>
                    <a:lnTo>
                      <a:pt x="1814" y="818"/>
                    </a:lnTo>
                    <a:lnTo>
                      <a:pt x="1786" y="814"/>
                    </a:lnTo>
                    <a:lnTo>
                      <a:pt x="1752" y="824"/>
                    </a:lnTo>
                    <a:lnTo>
                      <a:pt x="1728" y="806"/>
                    </a:lnTo>
                    <a:lnTo>
                      <a:pt x="1738" y="766"/>
                    </a:lnTo>
                    <a:lnTo>
                      <a:pt x="1738" y="756"/>
                    </a:lnTo>
                    <a:lnTo>
                      <a:pt x="1684" y="760"/>
                    </a:lnTo>
                    <a:lnTo>
                      <a:pt x="1590" y="768"/>
                    </a:lnTo>
                    <a:lnTo>
                      <a:pt x="928" y="1144"/>
                    </a:lnTo>
                    <a:lnTo>
                      <a:pt x="572" y="1076"/>
                    </a:lnTo>
                    <a:lnTo>
                      <a:pt x="562" y="1056"/>
                    </a:lnTo>
                    <a:lnTo>
                      <a:pt x="528" y="1028"/>
                    </a:lnTo>
                    <a:lnTo>
                      <a:pt x="480" y="1018"/>
                    </a:lnTo>
                    <a:lnTo>
                      <a:pt x="526" y="974"/>
                    </a:lnTo>
                    <a:lnTo>
                      <a:pt x="522" y="952"/>
                    </a:lnTo>
                    <a:lnTo>
                      <a:pt x="514" y="934"/>
                    </a:lnTo>
                    <a:lnTo>
                      <a:pt x="504" y="906"/>
                    </a:lnTo>
                    <a:lnTo>
                      <a:pt x="510" y="904"/>
                    </a:lnTo>
                    <a:lnTo>
                      <a:pt x="526" y="904"/>
                    </a:lnTo>
                    <a:lnTo>
                      <a:pt x="524" y="896"/>
                    </a:lnTo>
                    <a:lnTo>
                      <a:pt x="516" y="884"/>
                    </a:lnTo>
                    <a:lnTo>
                      <a:pt x="508" y="880"/>
                    </a:lnTo>
                    <a:lnTo>
                      <a:pt x="502" y="880"/>
                    </a:lnTo>
                    <a:lnTo>
                      <a:pt x="498" y="886"/>
                    </a:lnTo>
                    <a:lnTo>
                      <a:pt x="492" y="886"/>
                    </a:lnTo>
                    <a:lnTo>
                      <a:pt x="490" y="878"/>
                    </a:lnTo>
                    <a:lnTo>
                      <a:pt x="486" y="862"/>
                    </a:lnTo>
                    <a:lnTo>
                      <a:pt x="476" y="860"/>
                    </a:lnTo>
                    <a:lnTo>
                      <a:pt x="470" y="852"/>
                    </a:lnTo>
                    <a:lnTo>
                      <a:pt x="466" y="844"/>
                    </a:lnTo>
                    <a:lnTo>
                      <a:pt x="458" y="836"/>
                    </a:lnTo>
                    <a:lnTo>
                      <a:pt x="454" y="824"/>
                    </a:lnTo>
                    <a:lnTo>
                      <a:pt x="472" y="816"/>
                    </a:lnTo>
                    <a:lnTo>
                      <a:pt x="500" y="804"/>
                    </a:lnTo>
                    <a:lnTo>
                      <a:pt x="486" y="776"/>
                    </a:lnTo>
                    <a:lnTo>
                      <a:pt x="456" y="776"/>
                    </a:lnTo>
                    <a:lnTo>
                      <a:pt x="434" y="794"/>
                    </a:lnTo>
                    <a:lnTo>
                      <a:pt x="412" y="804"/>
                    </a:lnTo>
                    <a:lnTo>
                      <a:pt x="404" y="830"/>
                    </a:lnTo>
                    <a:lnTo>
                      <a:pt x="414" y="860"/>
                    </a:lnTo>
                    <a:lnTo>
                      <a:pt x="440" y="898"/>
                    </a:lnTo>
                    <a:lnTo>
                      <a:pt x="466" y="914"/>
                    </a:lnTo>
                    <a:lnTo>
                      <a:pt x="452" y="928"/>
                    </a:lnTo>
                    <a:lnTo>
                      <a:pt x="438" y="932"/>
                    </a:lnTo>
                    <a:lnTo>
                      <a:pt x="416" y="938"/>
                    </a:lnTo>
                    <a:lnTo>
                      <a:pt x="390" y="926"/>
                    </a:lnTo>
                    <a:lnTo>
                      <a:pt x="366" y="912"/>
                    </a:lnTo>
                    <a:lnTo>
                      <a:pt x="348" y="890"/>
                    </a:lnTo>
                    <a:lnTo>
                      <a:pt x="326" y="874"/>
                    </a:lnTo>
                    <a:lnTo>
                      <a:pt x="292" y="842"/>
                    </a:lnTo>
                    <a:lnTo>
                      <a:pt x="252" y="816"/>
                    </a:lnTo>
                    <a:lnTo>
                      <a:pt x="266" y="792"/>
                    </a:lnTo>
                    <a:lnTo>
                      <a:pt x="270" y="772"/>
                    </a:lnTo>
                    <a:lnTo>
                      <a:pt x="236" y="780"/>
                    </a:lnTo>
                    <a:lnTo>
                      <a:pt x="216" y="792"/>
                    </a:lnTo>
                    <a:lnTo>
                      <a:pt x="226" y="804"/>
                    </a:lnTo>
                    <a:lnTo>
                      <a:pt x="240" y="818"/>
                    </a:lnTo>
                    <a:lnTo>
                      <a:pt x="216" y="830"/>
                    </a:lnTo>
                    <a:lnTo>
                      <a:pt x="202" y="828"/>
                    </a:lnTo>
                    <a:lnTo>
                      <a:pt x="188" y="808"/>
                    </a:lnTo>
                    <a:lnTo>
                      <a:pt x="178" y="788"/>
                    </a:lnTo>
                    <a:lnTo>
                      <a:pt x="158" y="790"/>
                    </a:lnTo>
                    <a:lnTo>
                      <a:pt x="152" y="800"/>
                    </a:lnTo>
                    <a:lnTo>
                      <a:pt x="148" y="806"/>
                    </a:lnTo>
                    <a:lnTo>
                      <a:pt x="104" y="826"/>
                    </a:lnTo>
                    <a:lnTo>
                      <a:pt x="10" y="752"/>
                    </a:lnTo>
                    <a:lnTo>
                      <a:pt x="0" y="624"/>
                    </a:lnTo>
                    <a:lnTo>
                      <a:pt x="6" y="598"/>
                    </a:lnTo>
                    <a:lnTo>
                      <a:pt x="2" y="568"/>
                    </a:lnTo>
                    <a:lnTo>
                      <a:pt x="12" y="536"/>
                    </a:lnTo>
                    <a:lnTo>
                      <a:pt x="28" y="514"/>
                    </a:lnTo>
                    <a:lnTo>
                      <a:pt x="28" y="532"/>
                    </a:lnTo>
                    <a:lnTo>
                      <a:pt x="42" y="552"/>
                    </a:lnTo>
                    <a:lnTo>
                      <a:pt x="52" y="528"/>
                    </a:lnTo>
                    <a:lnTo>
                      <a:pt x="36" y="504"/>
                    </a:lnTo>
                    <a:lnTo>
                      <a:pt x="60" y="498"/>
                    </a:lnTo>
                    <a:lnTo>
                      <a:pt x="78" y="494"/>
                    </a:lnTo>
                    <a:lnTo>
                      <a:pt x="90" y="496"/>
                    </a:lnTo>
                    <a:lnTo>
                      <a:pt x="106" y="496"/>
                    </a:lnTo>
                    <a:lnTo>
                      <a:pt x="106" y="488"/>
                    </a:lnTo>
                    <a:lnTo>
                      <a:pt x="116" y="486"/>
                    </a:lnTo>
                    <a:lnTo>
                      <a:pt x="124" y="488"/>
                    </a:lnTo>
                    <a:lnTo>
                      <a:pt x="128" y="482"/>
                    </a:lnTo>
                    <a:lnTo>
                      <a:pt x="126" y="474"/>
                    </a:lnTo>
                    <a:lnTo>
                      <a:pt x="118" y="468"/>
                    </a:lnTo>
                    <a:lnTo>
                      <a:pt x="106" y="468"/>
                    </a:lnTo>
                    <a:lnTo>
                      <a:pt x="94" y="428"/>
                    </a:lnTo>
                    <a:lnTo>
                      <a:pt x="88" y="342"/>
                    </a:lnTo>
                    <a:lnTo>
                      <a:pt x="82" y="300"/>
                    </a:lnTo>
                    <a:lnTo>
                      <a:pt x="80" y="268"/>
                    </a:lnTo>
                    <a:lnTo>
                      <a:pt x="86" y="250"/>
                    </a:lnTo>
                    <a:lnTo>
                      <a:pt x="112" y="238"/>
                    </a:lnTo>
                    <a:lnTo>
                      <a:pt x="130" y="236"/>
                    </a:lnTo>
                    <a:lnTo>
                      <a:pt x="152" y="23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83" name="Freeform 519"/>
              <p:cNvSpPr>
                <a:spLocks/>
              </p:cNvSpPr>
              <p:nvPr/>
            </p:nvSpPr>
            <p:spPr bwMode="ltGray">
              <a:xfrm>
                <a:off x="2700" y="862"/>
                <a:ext cx="182" cy="117"/>
              </a:xfrm>
              <a:custGeom>
                <a:avLst/>
                <a:gdLst>
                  <a:gd name="T0" fmla="*/ 16 w 183"/>
                  <a:gd name="T1" fmla="*/ 82 h 105"/>
                  <a:gd name="T2" fmla="*/ 6 w 183"/>
                  <a:gd name="T3" fmla="*/ 76 h 105"/>
                  <a:gd name="T4" fmla="*/ 2 w 183"/>
                  <a:gd name="T5" fmla="*/ 65 h 105"/>
                  <a:gd name="T6" fmla="*/ 2 w 183"/>
                  <a:gd name="T7" fmla="*/ 56 h 105"/>
                  <a:gd name="T8" fmla="*/ 10 w 183"/>
                  <a:gd name="T9" fmla="*/ 56 h 105"/>
                  <a:gd name="T10" fmla="*/ 10 w 183"/>
                  <a:gd name="T11" fmla="*/ 41 h 105"/>
                  <a:gd name="T12" fmla="*/ 4 w 183"/>
                  <a:gd name="T13" fmla="*/ 28 h 105"/>
                  <a:gd name="T14" fmla="*/ 2 w 183"/>
                  <a:gd name="T15" fmla="*/ 13 h 105"/>
                  <a:gd name="T16" fmla="*/ 14 w 183"/>
                  <a:gd name="T17" fmla="*/ 2 h 105"/>
                  <a:gd name="T18" fmla="*/ 36 w 183"/>
                  <a:gd name="T19" fmla="*/ 0 h 105"/>
                  <a:gd name="T20" fmla="*/ 52 w 183"/>
                  <a:gd name="T21" fmla="*/ 2 h 105"/>
                  <a:gd name="T22" fmla="*/ 60 w 183"/>
                  <a:gd name="T23" fmla="*/ 25 h 105"/>
                  <a:gd name="T24" fmla="*/ 68 w 183"/>
                  <a:gd name="T25" fmla="*/ 28 h 105"/>
                  <a:gd name="T26" fmla="*/ 84 w 183"/>
                  <a:gd name="T27" fmla="*/ 2 h 105"/>
                  <a:gd name="T28" fmla="*/ 101 w 183"/>
                  <a:gd name="T29" fmla="*/ 20 h 105"/>
                  <a:gd name="T30" fmla="*/ 117 w 183"/>
                  <a:gd name="T31" fmla="*/ 39 h 105"/>
                  <a:gd name="T32" fmla="*/ 133 w 183"/>
                  <a:gd name="T33" fmla="*/ 51 h 105"/>
                  <a:gd name="T34" fmla="*/ 147 w 183"/>
                  <a:gd name="T35" fmla="*/ 65 h 105"/>
                  <a:gd name="T36" fmla="*/ 157 w 183"/>
                  <a:gd name="T37" fmla="*/ 79 h 105"/>
                  <a:gd name="T38" fmla="*/ 167 w 183"/>
                  <a:gd name="T39" fmla="*/ 105 h 105"/>
                  <a:gd name="T40" fmla="*/ 177 w 183"/>
                  <a:gd name="T41" fmla="*/ 120 h 105"/>
                  <a:gd name="T42" fmla="*/ 161 w 183"/>
                  <a:gd name="T43" fmla="*/ 137 h 105"/>
                  <a:gd name="T44" fmla="*/ 149 w 183"/>
                  <a:gd name="T45" fmla="*/ 137 h 105"/>
                  <a:gd name="T46" fmla="*/ 137 w 183"/>
                  <a:gd name="T47" fmla="*/ 134 h 105"/>
                  <a:gd name="T48" fmla="*/ 127 w 183"/>
                  <a:gd name="T49" fmla="*/ 126 h 105"/>
                  <a:gd name="T50" fmla="*/ 133 w 183"/>
                  <a:gd name="T51" fmla="*/ 107 h 105"/>
                  <a:gd name="T52" fmla="*/ 123 w 183"/>
                  <a:gd name="T53" fmla="*/ 79 h 105"/>
                  <a:gd name="T54" fmla="*/ 111 w 183"/>
                  <a:gd name="T55" fmla="*/ 72 h 105"/>
                  <a:gd name="T56" fmla="*/ 103 w 183"/>
                  <a:gd name="T57" fmla="*/ 94 h 105"/>
                  <a:gd name="T58" fmla="*/ 97 w 183"/>
                  <a:gd name="T59" fmla="*/ 118 h 105"/>
                  <a:gd name="T60" fmla="*/ 91 w 183"/>
                  <a:gd name="T61" fmla="*/ 137 h 105"/>
                  <a:gd name="T62" fmla="*/ 88 w 183"/>
                  <a:gd name="T63" fmla="*/ 167 h 105"/>
                  <a:gd name="T64" fmla="*/ 76 w 183"/>
                  <a:gd name="T65" fmla="*/ 178 h 105"/>
                  <a:gd name="T66" fmla="*/ 56 w 183"/>
                  <a:gd name="T67" fmla="*/ 148 h 105"/>
                  <a:gd name="T68" fmla="*/ 46 w 183"/>
                  <a:gd name="T69" fmla="*/ 131 h 105"/>
                  <a:gd name="T70" fmla="*/ 42 w 183"/>
                  <a:gd name="T71" fmla="*/ 109 h 105"/>
                  <a:gd name="T72" fmla="*/ 40 w 183"/>
                  <a:gd name="T73" fmla="*/ 89 h 105"/>
                  <a:gd name="T74" fmla="*/ 28 w 183"/>
                  <a:gd name="T75" fmla="*/ 79 h 1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3"/>
                  <a:gd name="T115" fmla="*/ 0 h 105"/>
                  <a:gd name="T116" fmla="*/ 183 w 183"/>
                  <a:gd name="T117" fmla="*/ 105 h 10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3" h="105">
                    <a:moveTo>
                      <a:pt x="18" y="42"/>
                    </a:moveTo>
                    <a:lnTo>
                      <a:pt x="16" y="48"/>
                    </a:lnTo>
                    <a:lnTo>
                      <a:pt x="16" y="54"/>
                    </a:lnTo>
                    <a:lnTo>
                      <a:pt x="6" y="44"/>
                    </a:lnTo>
                    <a:lnTo>
                      <a:pt x="4" y="42"/>
                    </a:lnTo>
                    <a:lnTo>
                      <a:pt x="2" y="38"/>
                    </a:lnTo>
                    <a:lnTo>
                      <a:pt x="0" y="34"/>
                    </a:lnTo>
                    <a:lnTo>
                      <a:pt x="2" y="32"/>
                    </a:lnTo>
                    <a:lnTo>
                      <a:pt x="6" y="32"/>
                    </a:lnTo>
                    <a:lnTo>
                      <a:pt x="10" y="32"/>
                    </a:lnTo>
                    <a:lnTo>
                      <a:pt x="12" y="30"/>
                    </a:lnTo>
                    <a:lnTo>
                      <a:pt x="10" y="24"/>
                    </a:lnTo>
                    <a:lnTo>
                      <a:pt x="6" y="20"/>
                    </a:lnTo>
                    <a:lnTo>
                      <a:pt x="4" y="16"/>
                    </a:lnTo>
                    <a:lnTo>
                      <a:pt x="2" y="12"/>
                    </a:lnTo>
                    <a:lnTo>
                      <a:pt x="2" y="8"/>
                    </a:lnTo>
                    <a:lnTo>
                      <a:pt x="8" y="4"/>
                    </a:lnTo>
                    <a:lnTo>
                      <a:pt x="14" y="2"/>
                    </a:lnTo>
                    <a:lnTo>
                      <a:pt x="26" y="2"/>
                    </a:lnTo>
                    <a:lnTo>
                      <a:pt x="36" y="0"/>
                    </a:lnTo>
                    <a:lnTo>
                      <a:pt x="44" y="0"/>
                    </a:lnTo>
                    <a:lnTo>
                      <a:pt x="52" y="2"/>
                    </a:lnTo>
                    <a:lnTo>
                      <a:pt x="56" y="8"/>
                    </a:lnTo>
                    <a:lnTo>
                      <a:pt x="60" y="14"/>
                    </a:lnTo>
                    <a:lnTo>
                      <a:pt x="62" y="18"/>
                    </a:lnTo>
                    <a:lnTo>
                      <a:pt x="68" y="16"/>
                    </a:lnTo>
                    <a:lnTo>
                      <a:pt x="68" y="6"/>
                    </a:lnTo>
                    <a:lnTo>
                      <a:pt x="84" y="2"/>
                    </a:lnTo>
                    <a:lnTo>
                      <a:pt x="96" y="6"/>
                    </a:lnTo>
                    <a:lnTo>
                      <a:pt x="106" y="12"/>
                    </a:lnTo>
                    <a:lnTo>
                      <a:pt x="116" y="18"/>
                    </a:lnTo>
                    <a:lnTo>
                      <a:pt x="122" y="22"/>
                    </a:lnTo>
                    <a:lnTo>
                      <a:pt x="128" y="24"/>
                    </a:lnTo>
                    <a:lnTo>
                      <a:pt x="138" y="30"/>
                    </a:lnTo>
                    <a:lnTo>
                      <a:pt x="146" y="34"/>
                    </a:lnTo>
                    <a:lnTo>
                      <a:pt x="152" y="38"/>
                    </a:lnTo>
                    <a:lnTo>
                      <a:pt x="156" y="44"/>
                    </a:lnTo>
                    <a:lnTo>
                      <a:pt x="162" y="46"/>
                    </a:lnTo>
                    <a:lnTo>
                      <a:pt x="166" y="54"/>
                    </a:lnTo>
                    <a:lnTo>
                      <a:pt x="172" y="60"/>
                    </a:lnTo>
                    <a:lnTo>
                      <a:pt x="182" y="62"/>
                    </a:lnTo>
                    <a:lnTo>
                      <a:pt x="182" y="70"/>
                    </a:lnTo>
                    <a:lnTo>
                      <a:pt x="176" y="74"/>
                    </a:lnTo>
                    <a:lnTo>
                      <a:pt x="166" y="80"/>
                    </a:lnTo>
                    <a:lnTo>
                      <a:pt x="160" y="82"/>
                    </a:lnTo>
                    <a:lnTo>
                      <a:pt x="154" y="80"/>
                    </a:lnTo>
                    <a:lnTo>
                      <a:pt x="150" y="76"/>
                    </a:lnTo>
                    <a:lnTo>
                      <a:pt x="142" y="78"/>
                    </a:lnTo>
                    <a:lnTo>
                      <a:pt x="136" y="78"/>
                    </a:lnTo>
                    <a:lnTo>
                      <a:pt x="132" y="74"/>
                    </a:lnTo>
                    <a:lnTo>
                      <a:pt x="134" y="68"/>
                    </a:lnTo>
                    <a:lnTo>
                      <a:pt x="138" y="62"/>
                    </a:lnTo>
                    <a:lnTo>
                      <a:pt x="134" y="54"/>
                    </a:lnTo>
                    <a:lnTo>
                      <a:pt x="128" y="46"/>
                    </a:lnTo>
                    <a:lnTo>
                      <a:pt x="122" y="42"/>
                    </a:lnTo>
                    <a:lnTo>
                      <a:pt x="116" y="42"/>
                    </a:lnTo>
                    <a:lnTo>
                      <a:pt x="110" y="48"/>
                    </a:lnTo>
                    <a:lnTo>
                      <a:pt x="108" y="54"/>
                    </a:lnTo>
                    <a:lnTo>
                      <a:pt x="104" y="62"/>
                    </a:lnTo>
                    <a:lnTo>
                      <a:pt x="102" y="68"/>
                    </a:lnTo>
                    <a:lnTo>
                      <a:pt x="98" y="76"/>
                    </a:lnTo>
                    <a:lnTo>
                      <a:pt x="94" y="80"/>
                    </a:lnTo>
                    <a:lnTo>
                      <a:pt x="90" y="88"/>
                    </a:lnTo>
                    <a:lnTo>
                      <a:pt x="88" y="98"/>
                    </a:lnTo>
                    <a:lnTo>
                      <a:pt x="84" y="104"/>
                    </a:lnTo>
                    <a:lnTo>
                      <a:pt x="76" y="104"/>
                    </a:lnTo>
                    <a:lnTo>
                      <a:pt x="64" y="88"/>
                    </a:lnTo>
                    <a:lnTo>
                      <a:pt x="56" y="86"/>
                    </a:lnTo>
                    <a:lnTo>
                      <a:pt x="50" y="80"/>
                    </a:lnTo>
                    <a:lnTo>
                      <a:pt x="46" y="76"/>
                    </a:lnTo>
                    <a:lnTo>
                      <a:pt x="42" y="70"/>
                    </a:lnTo>
                    <a:lnTo>
                      <a:pt x="42" y="64"/>
                    </a:lnTo>
                    <a:lnTo>
                      <a:pt x="44" y="56"/>
                    </a:lnTo>
                    <a:lnTo>
                      <a:pt x="40" y="52"/>
                    </a:lnTo>
                    <a:lnTo>
                      <a:pt x="34" y="50"/>
                    </a:lnTo>
                    <a:lnTo>
                      <a:pt x="28" y="46"/>
                    </a:lnTo>
                    <a:lnTo>
                      <a:pt x="18" y="4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84" name="Freeform 520"/>
              <p:cNvSpPr>
                <a:spLocks/>
              </p:cNvSpPr>
              <p:nvPr/>
            </p:nvSpPr>
            <p:spPr bwMode="ltGray">
              <a:xfrm>
                <a:off x="2790" y="835"/>
                <a:ext cx="122" cy="55"/>
              </a:xfrm>
              <a:custGeom>
                <a:avLst/>
                <a:gdLst>
                  <a:gd name="T0" fmla="*/ 24 w 123"/>
                  <a:gd name="T1" fmla="*/ 4 h 49"/>
                  <a:gd name="T2" fmla="*/ 30 w 123"/>
                  <a:gd name="T3" fmla="*/ 0 h 49"/>
                  <a:gd name="T4" fmla="*/ 36 w 123"/>
                  <a:gd name="T5" fmla="*/ 2 h 49"/>
                  <a:gd name="T6" fmla="*/ 50 w 123"/>
                  <a:gd name="T7" fmla="*/ 21 h 49"/>
                  <a:gd name="T8" fmla="*/ 56 w 123"/>
                  <a:gd name="T9" fmla="*/ 21 h 49"/>
                  <a:gd name="T10" fmla="*/ 61 w 123"/>
                  <a:gd name="T11" fmla="*/ 13 h 49"/>
                  <a:gd name="T12" fmla="*/ 61 w 123"/>
                  <a:gd name="T13" fmla="*/ 11 h 49"/>
                  <a:gd name="T14" fmla="*/ 67 w 123"/>
                  <a:gd name="T15" fmla="*/ 13 h 49"/>
                  <a:gd name="T16" fmla="*/ 75 w 123"/>
                  <a:gd name="T17" fmla="*/ 13 h 49"/>
                  <a:gd name="T18" fmla="*/ 83 w 123"/>
                  <a:gd name="T19" fmla="*/ 11 h 49"/>
                  <a:gd name="T20" fmla="*/ 105 w 123"/>
                  <a:gd name="T21" fmla="*/ 13 h 49"/>
                  <a:gd name="T22" fmla="*/ 117 w 123"/>
                  <a:gd name="T23" fmla="*/ 31 h 49"/>
                  <a:gd name="T24" fmla="*/ 93 w 123"/>
                  <a:gd name="T25" fmla="*/ 68 h 49"/>
                  <a:gd name="T26" fmla="*/ 81 w 123"/>
                  <a:gd name="T27" fmla="*/ 72 h 49"/>
                  <a:gd name="T28" fmla="*/ 77 w 123"/>
                  <a:gd name="T29" fmla="*/ 82 h 49"/>
                  <a:gd name="T30" fmla="*/ 67 w 123"/>
                  <a:gd name="T31" fmla="*/ 85 h 49"/>
                  <a:gd name="T32" fmla="*/ 61 w 123"/>
                  <a:gd name="T33" fmla="*/ 82 h 49"/>
                  <a:gd name="T34" fmla="*/ 48 w 123"/>
                  <a:gd name="T35" fmla="*/ 72 h 49"/>
                  <a:gd name="T36" fmla="*/ 38 w 123"/>
                  <a:gd name="T37" fmla="*/ 68 h 49"/>
                  <a:gd name="T38" fmla="*/ 6 w 123"/>
                  <a:gd name="T39" fmla="*/ 39 h 49"/>
                  <a:gd name="T40" fmla="*/ 0 w 123"/>
                  <a:gd name="T41" fmla="*/ 25 h 49"/>
                  <a:gd name="T42" fmla="*/ 0 w 123"/>
                  <a:gd name="T43" fmla="*/ 13 h 49"/>
                  <a:gd name="T44" fmla="*/ 2 w 123"/>
                  <a:gd name="T45" fmla="*/ 11 h 49"/>
                  <a:gd name="T46" fmla="*/ 14 w 123"/>
                  <a:gd name="T47" fmla="*/ 13 h 49"/>
                  <a:gd name="T48" fmla="*/ 24 w 123"/>
                  <a:gd name="T49" fmla="*/ 17 h 49"/>
                  <a:gd name="T50" fmla="*/ 24 w 123"/>
                  <a:gd name="T51" fmla="*/ 4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3"/>
                  <a:gd name="T79" fmla="*/ 0 h 49"/>
                  <a:gd name="T80" fmla="*/ 123 w 123"/>
                  <a:gd name="T81" fmla="*/ 49 h 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3" h="49">
                    <a:moveTo>
                      <a:pt x="24" y="4"/>
                    </a:moveTo>
                    <a:lnTo>
                      <a:pt x="30" y="0"/>
                    </a:lnTo>
                    <a:lnTo>
                      <a:pt x="36" y="2"/>
                    </a:lnTo>
                    <a:lnTo>
                      <a:pt x="50" y="12"/>
                    </a:lnTo>
                    <a:lnTo>
                      <a:pt x="56" y="12"/>
                    </a:lnTo>
                    <a:lnTo>
                      <a:pt x="62" y="8"/>
                    </a:lnTo>
                    <a:lnTo>
                      <a:pt x="66" y="6"/>
                    </a:lnTo>
                    <a:lnTo>
                      <a:pt x="72" y="8"/>
                    </a:lnTo>
                    <a:lnTo>
                      <a:pt x="80" y="8"/>
                    </a:lnTo>
                    <a:lnTo>
                      <a:pt x="88" y="6"/>
                    </a:lnTo>
                    <a:lnTo>
                      <a:pt x="110" y="8"/>
                    </a:lnTo>
                    <a:lnTo>
                      <a:pt x="122" y="18"/>
                    </a:lnTo>
                    <a:lnTo>
                      <a:pt x="98" y="38"/>
                    </a:lnTo>
                    <a:lnTo>
                      <a:pt x="86" y="40"/>
                    </a:lnTo>
                    <a:lnTo>
                      <a:pt x="82" y="46"/>
                    </a:lnTo>
                    <a:lnTo>
                      <a:pt x="72" y="48"/>
                    </a:lnTo>
                    <a:lnTo>
                      <a:pt x="64" y="46"/>
                    </a:lnTo>
                    <a:lnTo>
                      <a:pt x="48" y="40"/>
                    </a:lnTo>
                    <a:lnTo>
                      <a:pt x="38" y="38"/>
                    </a:lnTo>
                    <a:lnTo>
                      <a:pt x="6" y="22"/>
                    </a:lnTo>
                    <a:lnTo>
                      <a:pt x="0" y="14"/>
                    </a:lnTo>
                    <a:lnTo>
                      <a:pt x="0" y="8"/>
                    </a:lnTo>
                    <a:lnTo>
                      <a:pt x="2" y="6"/>
                    </a:lnTo>
                    <a:lnTo>
                      <a:pt x="14" y="8"/>
                    </a:lnTo>
                    <a:lnTo>
                      <a:pt x="24" y="10"/>
                    </a:lnTo>
                    <a:lnTo>
                      <a:pt x="24"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85" name="Freeform 521"/>
              <p:cNvSpPr>
                <a:spLocks/>
              </p:cNvSpPr>
              <p:nvPr/>
            </p:nvSpPr>
            <p:spPr bwMode="ltGray">
              <a:xfrm>
                <a:off x="3135" y="817"/>
                <a:ext cx="89" cy="39"/>
              </a:xfrm>
              <a:custGeom>
                <a:avLst/>
                <a:gdLst>
                  <a:gd name="T0" fmla="*/ 0 w 89"/>
                  <a:gd name="T1" fmla="*/ 20 h 35"/>
                  <a:gd name="T2" fmla="*/ 10 w 89"/>
                  <a:gd name="T3" fmla="*/ 16 h 35"/>
                  <a:gd name="T4" fmla="*/ 26 w 89"/>
                  <a:gd name="T5" fmla="*/ 2 h 35"/>
                  <a:gd name="T6" fmla="*/ 34 w 89"/>
                  <a:gd name="T7" fmla="*/ 11 h 35"/>
                  <a:gd name="T8" fmla="*/ 44 w 89"/>
                  <a:gd name="T9" fmla="*/ 13 h 35"/>
                  <a:gd name="T10" fmla="*/ 52 w 89"/>
                  <a:gd name="T11" fmla="*/ 13 h 35"/>
                  <a:gd name="T12" fmla="*/ 62 w 89"/>
                  <a:gd name="T13" fmla="*/ 2 h 35"/>
                  <a:gd name="T14" fmla="*/ 64 w 89"/>
                  <a:gd name="T15" fmla="*/ 0 h 35"/>
                  <a:gd name="T16" fmla="*/ 78 w 89"/>
                  <a:gd name="T17" fmla="*/ 11 h 35"/>
                  <a:gd name="T18" fmla="*/ 88 w 89"/>
                  <a:gd name="T19" fmla="*/ 13 h 35"/>
                  <a:gd name="T20" fmla="*/ 88 w 89"/>
                  <a:gd name="T21" fmla="*/ 28 h 35"/>
                  <a:gd name="T22" fmla="*/ 78 w 89"/>
                  <a:gd name="T23" fmla="*/ 31 h 35"/>
                  <a:gd name="T24" fmla="*/ 70 w 89"/>
                  <a:gd name="T25" fmla="*/ 35 h 35"/>
                  <a:gd name="T26" fmla="*/ 60 w 89"/>
                  <a:gd name="T27" fmla="*/ 39 h 35"/>
                  <a:gd name="T28" fmla="*/ 54 w 89"/>
                  <a:gd name="T29" fmla="*/ 45 h 35"/>
                  <a:gd name="T30" fmla="*/ 48 w 89"/>
                  <a:gd name="T31" fmla="*/ 56 h 35"/>
                  <a:gd name="T32" fmla="*/ 40 w 89"/>
                  <a:gd name="T33" fmla="*/ 58 h 35"/>
                  <a:gd name="T34" fmla="*/ 30 w 89"/>
                  <a:gd name="T35" fmla="*/ 56 h 35"/>
                  <a:gd name="T36" fmla="*/ 22 w 89"/>
                  <a:gd name="T37" fmla="*/ 41 h 35"/>
                  <a:gd name="T38" fmla="*/ 14 w 89"/>
                  <a:gd name="T39" fmla="*/ 35 h 35"/>
                  <a:gd name="T40" fmla="*/ 4 w 89"/>
                  <a:gd name="T41" fmla="*/ 31 h 35"/>
                  <a:gd name="T42" fmla="*/ 0 w 89"/>
                  <a:gd name="T43" fmla="*/ 20 h 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9"/>
                  <a:gd name="T67" fmla="*/ 0 h 35"/>
                  <a:gd name="T68" fmla="*/ 89 w 89"/>
                  <a:gd name="T69" fmla="*/ 35 h 3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9" h="35">
                    <a:moveTo>
                      <a:pt x="0" y="12"/>
                    </a:moveTo>
                    <a:lnTo>
                      <a:pt x="10" y="10"/>
                    </a:lnTo>
                    <a:lnTo>
                      <a:pt x="26" y="2"/>
                    </a:lnTo>
                    <a:lnTo>
                      <a:pt x="34" y="6"/>
                    </a:lnTo>
                    <a:lnTo>
                      <a:pt x="44" y="8"/>
                    </a:lnTo>
                    <a:lnTo>
                      <a:pt x="52" y="8"/>
                    </a:lnTo>
                    <a:lnTo>
                      <a:pt x="62" y="2"/>
                    </a:lnTo>
                    <a:lnTo>
                      <a:pt x="64" y="0"/>
                    </a:lnTo>
                    <a:lnTo>
                      <a:pt x="78" y="6"/>
                    </a:lnTo>
                    <a:lnTo>
                      <a:pt x="88" y="8"/>
                    </a:lnTo>
                    <a:lnTo>
                      <a:pt x="88" y="16"/>
                    </a:lnTo>
                    <a:lnTo>
                      <a:pt x="78" y="18"/>
                    </a:lnTo>
                    <a:lnTo>
                      <a:pt x="70" y="20"/>
                    </a:lnTo>
                    <a:lnTo>
                      <a:pt x="60" y="22"/>
                    </a:lnTo>
                    <a:lnTo>
                      <a:pt x="54" y="26"/>
                    </a:lnTo>
                    <a:lnTo>
                      <a:pt x="48" y="32"/>
                    </a:lnTo>
                    <a:lnTo>
                      <a:pt x="40" y="34"/>
                    </a:lnTo>
                    <a:lnTo>
                      <a:pt x="30" y="32"/>
                    </a:lnTo>
                    <a:lnTo>
                      <a:pt x="22" y="24"/>
                    </a:lnTo>
                    <a:lnTo>
                      <a:pt x="14" y="20"/>
                    </a:lnTo>
                    <a:lnTo>
                      <a:pt x="4" y="18"/>
                    </a:lnTo>
                    <a:lnTo>
                      <a:pt x="0" y="1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86" name="Freeform 522"/>
              <p:cNvSpPr>
                <a:spLocks/>
              </p:cNvSpPr>
              <p:nvPr/>
            </p:nvSpPr>
            <p:spPr bwMode="ltGray">
              <a:xfrm>
                <a:off x="3228" y="783"/>
                <a:ext cx="170" cy="84"/>
              </a:xfrm>
              <a:custGeom>
                <a:avLst/>
                <a:gdLst>
                  <a:gd name="T0" fmla="*/ 0 w 171"/>
                  <a:gd name="T1" fmla="*/ 101 h 75"/>
                  <a:gd name="T2" fmla="*/ 6 w 171"/>
                  <a:gd name="T3" fmla="*/ 90 h 75"/>
                  <a:gd name="T4" fmla="*/ 30 w 171"/>
                  <a:gd name="T5" fmla="*/ 45 h 75"/>
                  <a:gd name="T6" fmla="*/ 36 w 171"/>
                  <a:gd name="T7" fmla="*/ 43 h 75"/>
                  <a:gd name="T8" fmla="*/ 42 w 171"/>
                  <a:gd name="T9" fmla="*/ 35 h 75"/>
                  <a:gd name="T10" fmla="*/ 50 w 171"/>
                  <a:gd name="T11" fmla="*/ 25 h 75"/>
                  <a:gd name="T12" fmla="*/ 58 w 171"/>
                  <a:gd name="T13" fmla="*/ 21 h 75"/>
                  <a:gd name="T14" fmla="*/ 68 w 171"/>
                  <a:gd name="T15" fmla="*/ 21 h 75"/>
                  <a:gd name="T16" fmla="*/ 70 w 171"/>
                  <a:gd name="T17" fmla="*/ 4 h 75"/>
                  <a:gd name="T18" fmla="*/ 76 w 171"/>
                  <a:gd name="T19" fmla="*/ 0 h 75"/>
                  <a:gd name="T20" fmla="*/ 80 w 171"/>
                  <a:gd name="T21" fmla="*/ 2 h 75"/>
                  <a:gd name="T22" fmla="*/ 82 w 171"/>
                  <a:gd name="T23" fmla="*/ 17 h 75"/>
                  <a:gd name="T24" fmla="*/ 78 w 171"/>
                  <a:gd name="T25" fmla="*/ 31 h 75"/>
                  <a:gd name="T26" fmla="*/ 72 w 171"/>
                  <a:gd name="T27" fmla="*/ 43 h 75"/>
                  <a:gd name="T28" fmla="*/ 66 w 171"/>
                  <a:gd name="T29" fmla="*/ 54 h 75"/>
                  <a:gd name="T30" fmla="*/ 74 w 171"/>
                  <a:gd name="T31" fmla="*/ 60 h 75"/>
                  <a:gd name="T32" fmla="*/ 84 w 171"/>
                  <a:gd name="T33" fmla="*/ 60 h 75"/>
                  <a:gd name="T34" fmla="*/ 87 w 171"/>
                  <a:gd name="T35" fmla="*/ 60 h 75"/>
                  <a:gd name="T36" fmla="*/ 93 w 171"/>
                  <a:gd name="T37" fmla="*/ 49 h 75"/>
                  <a:gd name="T38" fmla="*/ 101 w 171"/>
                  <a:gd name="T39" fmla="*/ 43 h 75"/>
                  <a:gd name="T40" fmla="*/ 109 w 171"/>
                  <a:gd name="T41" fmla="*/ 43 h 75"/>
                  <a:gd name="T42" fmla="*/ 113 w 171"/>
                  <a:gd name="T43" fmla="*/ 56 h 75"/>
                  <a:gd name="T44" fmla="*/ 125 w 171"/>
                  <a:gd name="T45" fmla="*/ 60 h 75"/>
                  <a:gd name="T46" fmla="*/ 133 w 171"/>
                  <a:gd name="T47" fmla="*/ 56 h 75"/>
                  <a:gd name="T48" fmla="*/ 159 w 171"/>
                  <a:gd name="T49" fmla="*/ 39 h 75"/>
                  <a:gd name="T50" fmla="*/ 165 w 171"/>
                  <a:gd name="T51" fmla="*/ 54 h 75"/>
                  <a:gd name="T52" fmla="*/ 161 w 171"/>
                  <a:gd name="T53" fmla="*/ 71 h 75"/>
                  <a:gd name="T54" fmla="*/ 151 w 171"/>
                  <a:gd name="T55" fmla="*/ 77 h 75"/>
                  <a:gd name="T56" fmla="*/ 141 w 171"/>
                  <a:gd name="T57" fmla="*/ 77 h 75"/>
                  <a:gd name="T58" fmla="*/ 133 w 171"/>
                  <a:gd name="T59" fmla="*/ 77 h 75"/>
                  <a:gd name="T60" fmla="*/ 127 w 171"/>
                  <a:gd name="T61" fmla="*/ 82 h 75"/>
                  <a:gd name="T62" fmla="*/ 123 w 171"/>
                  <a:gd name="T63" fmla="*/ 92 h 75"/>
                  <a:gd name="T64" fmla="*/ 117 w 171"/>
                  <a:gd name="T65" fmla="*/ 94 h 75"/>
                  <a:gd name="T66" fmla="*/ 107 w 171"/>
                  <a:gd name="T67" fmla="*/ 94 h 75"/>
                  <a:gd name="T68" fmla="*/ 101 w 171"/>
                  <a:gd name="T69" fmla="*/ 101 h 75"/>
                  <a:gd name="T70" fmla="*/ 95 w 171"/>
                  <a:gd name="T71" fmla="*/ 105 h 75"/>
                  <a:gd name="T72" fmla="*/ 95 w 171"/>
                  <a:gd name="T73" fmla="*/ 119 h 75"/>
                  <a:gd name="T74" fmla="*/ 91 w 171"/>
                  <a:gd name="T75" fmla="*/ 130 h 75"/>
                  <a:gd name="T76" fmla="*/ 85 w 171"/>
                  <a:gd name="T77" fmla="*/ 122 h 75"/>
                  <a:gd name="T78" fmla="*/ 82 w 171"/>
                  <a:gd name="T79" fmla="*/ 108 h 75"/>
                  <a:gd name="T80" fmla="*/ 72 w 171"/>
                  <a:gd name="T81" fmla="*/ 114 h 75"/>
                  <a:gd name="T82" fmla="*/ 60 w 171"/>
                  <a:gd name="T83" fmla="*/ 108 h 75"/>
                  <a:gd name="T84" fmla="*/ 52 w 171"/>
                  <a:gd name="T85" fmla="*/ 108 h 75"/>
                  <a:gd name="T86" fmla="*/ 46 w 171"/>
                  <a:gd name="T87" fmla="*/ 103 h 75"/>
                  <a:gd name="T88" fmla="*/ 46 w 171"/>
                  <a:gd name="T89" fmla="*/ 90 h 75"/>
                  <a:gd name="T90" fmla="*/ 44 w 171"/>
                  <a:gd name="T91" fmla="*/ 77 h 75"/>
                  <a:gd name="T92" fmla="*/ 38 w 171"/>
                  <a:gd name="T93" fmla="*/ 74 h 75"/>
                  <a:gd name="T94" fmla="*/ 32 w 171"/>
                  <a:gd name="T95" fmla="*/ 77 h 75"/>
                  <a:gd name="T96" fmla="*/ 28 w 171"/>
                  <a:gd name="T97" fmla="*/ 90 h 75"/>
                  <a:gd name="T98" fmla="*/ 22 w 171"/>
                  <a:gd name="T99" fmla="*/ 101 h 75"/>
                  <a:gd name="T100" fmla="*/ 18 w 171"/>
                  <a:gd name="T101" fmla="*/ 108 h 75"/>
                  <a:gd name="T102" fmla="*/ 10 w 171"/>
                  <a:gd name="T103" fmla="*/ 108 h 75"/>
                  <a:gd name="T104" fmla="*/ 2 w 171"/>
                  <a:gd name="T105" fmla="*/ 108 h 75"/>
                  <a:gd name="T106" fmla="*/ 0 w 171"/>
                  <a:gd name="T107" fmla="*/ 101 h 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1"/>
                  <a:gd name="T163" fmla="*/ 0 h 75"/>
                  <a:gd name="T164" fmla="*/ 171 w 171"/>
                  <a:gd name="T165" fmla="*/ 75 h 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1" h="75">
                    <a:moveTo>
                      <a:pt x="0" y="56"/>
                    </a:moveTo>
                    <a:lnTo>
                      <a:pt x="6" y="50"/>
                    </a:lnTo>
                    <a:lnTo>
                      <a:pt x="30" y="26"/>
                    </a:lnTo>
                    <a:lnTo>
                      <a:pt x="36" y="24"/>
                    </a:lnTo>
                    <a:lnTo>
                      <a:pt x="42" y="20"/>
                    </a:lnTo>
                    <a:lnTo>
                      <a:pt x="50" y="14"/>
                    </a:lnTo>
                    <a:lnTo>
                      <a:pt x="58" y="12"/>
                    </a:lnTo>
                    <a:lnTo>
                      <a:pt x="68" y="12"/>
                    </a:lnTo>
                    <a:lnTo>
                      <a:pt x="70" y="4"/>
                    </a:lnTo>
                    <a:lnTo>
                      <a:pt x="76" y="0"/>
                    </a:lnTo>
                    <a:lnTo>
                      <a:pt x="80" y="2"/>
                    </a:lnTo>
                    <a:lnTo>
                      <a:pt x="82" y="10"/>
                    </a:lnTo>
                    <a:lnTo>
                      <a:pt x="78" y="18"/>
                    </a:lnTo>
                    <a:lnTo>
                      <a:pt x="72" y="24"/>
                    </a:lnTo>
                    <a:lnTo>
                      <a:pt x="66" y="30"/>
                    </a:lnTo>
                    <a:lnTo>
                      <a:pt x="74" y="34"/>
                    </a:lnTo>
                    <a:lnTo>
                      <a:pt x="84" y="34"/>
                    </a:lnTo>
                    <a:lnTo>
                      <a:pt x="92" y="34"/>
                    </a:lnTo>
                    <a:lnTo>
                      <a:pt x="98" y="28"/>
                    </a:lnTo>
                    <a:lnTo>
                      <a:pt x="106" y="24"/>
                    </a:lnTo>
                    <a:lnTo>
                      <a:pt x="114" y="24"/>
                    </a:lnTo>
                    <a:lnTo>
                      <a:pt x="118" y="32"/>
                    </a:lnTo>
                    <a:lnTo>
                      <a:pt x="130" y="34"/>
                    </a:lnTo>
                    <a:lnTo>
                      <a:pt x="138" y="32"/>
                    </a:lnTo>
                    <a:lnTo>
                      <a:pt x="164" y="22"/>
                    </a:lnTo>
                    <a:lnTo>
                      <a:pt x="170" y="30"/>
                    </a:lnTo>
                    <a:lnTo>
                      <a:pt x="166" y="40"/>
                    </a:lnTo>
                    <a:lnTo>
                      <a:pt x="156" y="44"/>
                    </a:lnTo>
                    <a:lnTo>
                      <a:pt x="146" y="44"/>
                    </a:lnTo>
                    <a:lnTo>
                      <a:pt x="138" y="44"/>
                    </a:lnTo>
                    <a:lnTo>
                      <a:pt x="132" y="46"/>
                    </a:lnTo>
                    <a:lnTo>
                      <a:pt x="128" y="52"/>
                    </a:lnTo>
                    <a:lnTo>
                      <a:pt x="122" y="54"/>
                    </a:lnTo>
                    <a:lnTo>
                      <a:pt x="112" y="54"/>
                    </a:lnTo>
                    <a:lnTo>
                      <a:pt x="106" y="56"/>
                    </a:lnTo>
                    <a:lnTo>
                      <a:pt x="100" y="60"/>
                    </a:lnTo>
                    <a:lnTo>
                      <a:pt x="100" y="68"/>
                    </a:lnTo>
                    <a:lnTo>
                      <a:pt x="96" y="74"/>
                    </a:lnTo>
                    <a:lnTo>
                      <a:pt x="88" y="70"/>
                    </a:lnTo>
                    <a:lnTo>
                      <a:pt x="82" y="62"/>
                    </a:lnTo>
                    <a:lnTo>
                      <a:pt x="72" y="64"/>
                    </a:lnTo>
                    <a:lnTo>
                      <a:pt x="60" y="62"/>
                    </a:lnTo>
                    <a:lnTo>
                      <a:pt x="52" y="62"/>
                    </a:lnTo>
                    <a:lnTo>
                      <a:pt x="46" y="58"/>
                    </a:lnTo>
                    <a:lnTo>
                      <a:pt x="46" y="50"/>
                    </a:lnTo>
                    <a:lnTo>
                      <a:pt x="44" y="44"/>
                    </a:lnTo>
                    <a:lnTo>
                      <a:pt x="38" y="42"/>
                    </a:lnTo>
                    <a:lnTo>
                      <a:pt x="32" y="44"/>
                    </a:lnTo>
                    <a:lnTo>
                      <a:pt x="28" y="50"/>
                    </a:lnTo>
                    <a:lnTo>
                      <a:pt x="22" y="56"/>
                    </a:lnTo>
                    <a:lnTo>
                      <a:pt x="18" y="62"/>
                    </a:lnTo>
                    <a:lnTo>
                      <a:pt x="10" y="62"/>
                    </a:lnTo>
                    <a:lnTo>
                      <a:pt x="2" y="62"/>
                    </a:lnTo>
                    <a:lnTo>
                      <a:pt x="0" y="5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87" name="Freeform 523"/>
              <p:cNvSpPr>
                <a:spLocks/>
              </p:cNvSpPr>
              <p:nvPr/>
            </p:nvSpPr>
            <p:spPr bwMode="ltGray">
              <a:xfrm>
                <a:off x="3256" y="951"/>
                <a:ext cx="214" cy="214"/>
              </a:xfrm>
              <a:custGeom>
                <a:avLst/>
                <a:gdLst>
                  <a:gd name="T0" fmla="*/ 131 w 215"/>
                  <a:gd name="T1" fmla="*/ 43 h 191"/>
                  <a:gd name="T2" fmla="*/ 141 w 215"/>
                  <a:gd name="T3" fmla="*/ 43 h 191"/>
                  <a:gd name="T4" fmla="*/ 173 w 215"/>
                  <a:gd name="T5" fmla="*/ 11 h 191"/>
                  <a:gd name="T6" fmla="*/ 183 w 215"/>
                  <a:gd name="T7" fmla="*/ 4 h 191"/>
                  <a:gd name="T8" fmla="*/ 193 w 215"/>
                  <a:gd name="T9" fmla="*/ 0 h 191"/>
                  <a:gd name="T10" fmla="*/ 203 w 215"/>
                  <a:gd name="T11" fmla="*/ 2 h 191"/>
                  <a:gd name="T12" fmla="*/ 209 w 215"/>
                  <a:gd name="T13" fmla="*/ 13 h 191"/>
                  <a:gd name="T14" fmla="*/ 209 w 215"/>
                  <a:gd name="T15" fmla="*/ 28 h 191"/>
                  <a:gd name="T16" fmla="*/ 207 w 215"/>
                  <a:gd name="T17" fmla="*/ 39 h 191"/>
                  <a:gd name="T18" fmla="*/ 199 w 215"/>
                  <a:gd name="T19" fmla="*/ 45 h 191"/>
                  <a:gd name="T20" fmla="*/ 189 w 215"/>
                  <a:gd name="T21" fmla="*/ 49 h 191"/>
                  <a:gd name="T22" fmla="*/ 179 w 215"/>
                  <a:gd name="T23" fmla="*/ 56 h 191"/>
                  <a:gd name="T24" fmla="*/ 167 w 215"/>
                  <a:gd name="T25" fmla="*/ 63 h 191"/>
                  <a:gd name="T26" fmla="*/ 153 w 215"/>
                  <a:gd name="T27" fmla="*/ 63 h 191"/>
                  <a:gd name="T28" fmla="*/ 143 w 215"/>
                  <a:gd name="T29" fmla="*/ 74 h 191"/>
                  <a:gd name="T30" fmla="*/ 111 w 215"/>
                  <a:gd name="T31" fmla="*/ 105 h 191"/>
                  <a:gd name="T32" fmla="*/ 107 w 215"/>
                  <a:gd name="T33" fmla="*/ 114 h 191"/>
                  <a:gd name="T34" fmla="*/ 107 w 215"/>
                  <a:gd name="T35" fmla="*/ 128 h 191"/>
                  <a:gd name="T36" fmla="*/ 100 w 215"/>
                  <a:gd name="T37" fmla="*/ 131 h 191"/>
                  <a:gd name="T38" fmla="*/ 92 w 215"/>
                  <a:gd name="T39" fmla="*/ 137 h 191"/>
                  <a:gd name="T40" fmla="*/ 86 w 215"/>
                  <a:gd name="T41" fmla="*/ 152 h 191"/>
                  <a:gd name="T42" fmla="*/ 78 w 215"/>
                  <a:gd name="T43" fmla="*/ 174 h 191"/>
                  <a:gd name="T44" fmla="*/ 70 w 215"/>
                  <a:gd name="T45" fmla="*/ 190 h 191"/>
                  <a:gd name="T46" fmla="*/ 60 w 215"/>
                  <a:gd name="T47" fmla="*/ 211 h 191"/>
                  <a:gd name="T48" fmla="*/ 58 w 215"/>
                  <a:gd name="T49" fmla="*/ 233 h 191"/>
                  <a:gd name="T50" fmla="*/ 56 w 215"/>
                  <a:gd name="T51" fmla="*/ 253 h 191"/>
                  <a:gd name="T52" fmla="*/ 60 w 215"/>
                  <a:gd name="T53" fmla="*/ 288 h 191"/>
                  <a:gd name="T54" fmla="*/ 70 w 215"/>
                  <a:gd name="T55" fmla="*/ 304 h 191"/>
                  <a:gd name="T56" fmla="*/ 80 w 215"/>
                  <a:gd name="T57" fmla="*/ 314 h 191"/>
                  <a:gd name="T58" fmla="*/ 78 w 215"/>
                  <a:gd name="T59" fmla="*/ 327 h 191"/>
                  <a:gd name="T60" fmla="*/ 68 w 215"/>
                  <a:gd name="T61" fmla="*/ 332 h 191"/>
                  <a:gd name="T62" fmla="*/ 56 w 215"/>
                  <a:gd name="T63" fmla="*/ 332 h 191"/>
                  <a:gd name="T64" fmla="*/ 46 w 215"/>
                  <a:gd name="T65" fmla="*/ 336 h 191"/>
                  <a:gd name="T66" fmla="*/ 34 w 215"/>
                  <a:gd name="T67" fmla="*/ 327 h 191"/>
                  <a:gd name="T68" fmla="*/ 26 w 215"/>
                  <a:gd name="T69" fmla="*/ 317 h 191"/>
                  <a:gd name="T70" fmla="*/ 26 w 215"/>
                  <a:gd name="T71" fmla="*/ 300 h 191"/>
                  <a:gd name="T72" fmla="*/ 24 w 215"/>
                  <a:gd name="T73" fmla="*/ 288 h 191"/>
                  <a:gd name="T74" fmla="*/ 16 w 215"/>
                  <a:gd name="T75" fmla="*/ 288 h 191"/>
                  <a:gd name="T76" fmla="*/ 6 w 215"/>
                  <a:gd name="T77" fmla="*/ 288 h 191"/>
                  <a:gd name="T78" fmla="*/ 2 w 215"/>
                  <a:gd name="T79" fmla="*/ 272 h 191"/>
                  <a:gd name="T80" fmla="*/ 0 w 215"/>
                  <a:gd name="T81" fmla="*/ 248 h 191"/>
                  <a:gd name="T82" fmla="*/ 8 w 215"/>
                  <a:gd name="T83" fmla="*/ 233 h 191"/>
                  <a:gd name="T84" fmla="*/ 12 w 215"/>
                  <a:gd name="T85" fmla="*/ 215 h 191"/>
                  <a:gd name="T86" fmla="*/ 14 w 215"/>
                  <a:gd name="T87" fmla="*/ 197 h 191"/>
                  <a:gd name="T88" fmla="*/ 22 w 215"/>
                  <a:gd name="T89" fmla="*/ 187 h 191"/>
                  <a:gd name="T90" fmla="*/ 22 w 215"/>
                  <a:gd name="T91" fmla="*/ 176 h 191"/>
                  <a:gd name="T92" fmla="*/ 36 w 215"/>
                  <a:gd name="T93" fmla="*/ 142 h 191"/>
                  <a:gd name="T94" fmla="*/ 40 w 215"/>
                  <a:gd name="T95" fmla="*/ 119 h 191"/>
                  <a:gd name="T96" fmla="*/ 42 w 215"/>
                  <a:gd name="T97" fmla="*/ 103 h 191"/>
                  <a:gd name="T98" fmla="*/ 48 w 215"/>
                  <a:gd name="T99" fmla="*/ 101 h 191"/>
                  <a:gd name="T100" fmla="*/ 58 w 215"/>
                  <a:gd name="T101" fmla="*/ 103 h 191"/>
                  <a:gd name="T102" fmla="*/ 66 w 215"/>
                  <a:gd name="T103" fmla="*/ 90 h 191"/>
                  <a:gd name="T104" fmla="*/ 80 w 215"/>
                  <a:gd name="T105" fmla="*/ 68 h 191"/>
                  <a:gd name="T106" fmla="*/ 102 w 215"/>
                  <a:gd name="T107" fmla="*/ 49 h 191"/>
                  <a:gd name="T108" fmla="*/ 107 w 215"/>
                  <a:gd name="T109" fmla="*/ 43 h 191"/>
                  <a:gd name="T110" fmla="*/ 123 w 215"/>
                  <a:gd name="T111" fmla="*/ 43 h 191"/>
                  <a:gd name="T112" fmla="*/ 131 w 215"/>
                  <a:gd name="T113" fmla="*/ 43 h 1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5"/>
                  <a:gd name="T172" fmla="*/ 0 h 191"/>
                  <a:gd name="T173" fmla="*/ 215 w 215"/>
                  <a:gd name="T174" fmla="*/ 191 h 19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5" h="191">
                    <a:moveTo>
                      <a:pt x="136" y="24"/>
                    </a:moveTo>
                    <a:lnTo>
                      <a:pt x="146" y="24"/>
                    </a:lnTo>
                    <a:lnTo>
                      <a:pt x="178" y="6"/>
                    </a:lnTo>
                    <a:lnTo>
                      <a:pt x="188" y="4"/>
                    </a:lnTo>
                    <a:lnTo>
                      <a:pt x="198" y="0"/>
                    </a:lnTo>
                    <a:lnTo>
                      <a:pt x="208" y="2"/>
                    </a:lnTo>
                    <a:lnTo>
                      <a:pt x="214" y="8"/>
                    </a:lnTo>
                    <a:lnTo>
                      <a:pt x="214" y="16"/>
                    </a:lnTo>
                    <a:lnTo>
                      <a:pt x="212" y="22"/>
                    </a:lnTo>
                    <a:lnTo>
                      <a:pt x="204" y="26"/>
                    </a:lnTo>
                    <a:lnTo>
                      <a:pt x="194" y="28"/>
                    </a:lnTo>
                    <a:lnTo>
                      <a:pt x="184" y="32"/>
                    </a:lnTo>
                    <a:lnTo>
                      <a:pt x="172" y="36"/>
                    </a:lnTo>
                    <a:lnTo>
                      <a:pt x="158" y="36"/>
                    </a:lnTo>
                    <a:lnTo>
                      <a:pt x="148" y="42"/>
                    </a:lnTo>
                    <a:lnTo>
                      <a:pt x="116" y="60"/>
                    </a:lnTo>
                    <a:lnTo>
                      <a:pt x="112" y="64"/>
                    </a:lnTo>
                    <a:lnTo>
                      <a:pt x="108" y="72"/>
                    </a:lnTo>
                    <a:lnTo>
                      <a:pt x="100" y="74"/>
                    </a:lnTo>
                    <a:lnTo>
                      <a:pt x="92" y="78"/>
                    </a:lnTo>
                    <a:lnTo>
                      <a:pt x="86" y="86"/>
                    </a:lnTo>
                    <a:lnTo>
                      <a:pt x="78" y="98"/>
                    </a:lnTo>
                    <a:lnTo>
                      <a:pt x="70" y="108"/>
                    </a:lnTo>
                    <a:lnTo>
                      <a:pt x="60" y="120"/>
                    </a:lnTo>
                    <a:lnTo>
                      <a:pt x="58" y="132"/>
                    </a:lnTo>
                    <a:lnTo>
                      <a:pt x="56" y="144"/>
                    </a:lnTo>
                    <a:lnTo>
                      <a:pt x="60" y="162"/>
                    </a:lnTo>
                    <a:lnTo>
                      <a:pt x="70" y="172"/>
                    </a:lnTo>
                    <a:lnTo>
                      <a:pt x="80" y="178"/>
                    </a:lnTo>
                    <a:lnTo>
                      <a:pt x="78" y="186"/>
                    </a:lnTo>
                    <a:lnTo>
                      <a:pt x="68" y="188"/>
                    </a:lnTo>
                    <a:lnTo>
                      <a:pt x="56" y="188"/>
                    </a:lnTo>
                    <a:lnTo>
                      <a:pt x="46" y="190"/>
                    </a:lnTo>
                    <a:lnTo>
                      <a:pt x="34" y="186"/>
                    </a:lnTo>
                    <a:lnTo>
                      <a:pt x="26" y="180"/>
                    </a:lnTo>
                    <a:lnTo>
                      <a:pt x="26" y="170"/>
                    </a:lnTo>
                    <a:lnTo>
                      <a:pt x="24" y="162"/>
                    </a:lnTo>
                    <a:lnTo>
                      <a:pt x="16" y="162"/>
                    </a:lnTo>
                    <a:lnTo>
                      <a:pt x="6" y="162"/>
                    </a:lnTo>
                    <a:lnTo>
                      <a:pt x="2" y="154"/>
                    </a:lnTo>
                    <a:lnTo>
                      <a:pt x="0" y="140"/>
                    </a:lnTo>
                    <a:lnTo>
                      <a:pt x="8" y="132"/>
                    </a:lnTo>
                    <a:lnTo>
                      <a:pt x="12" y="122"/>
                    </a:lnTo>
                    <a:lnTo>
                      <a:pt x="14" y="112"/>
                    </a:lnTo>
                    <a:lnTo>
                      <a:pt x="22" y="106"/>
                    </a:lnTo>
                    <a:lnTo>
                      <a:pt x="22" y="100"/>
                    </a:lnTo>
                    <a:lnTo>
                      <a:pt x="36" y="80"/>
                    </a:lnTo>
                    <a:lnTo>
                      <a:pt x="40" y="68"/>
                    </a:lnTo>
                    <a:lnTo>
                      <a:pt x="42" y="58"/>
                    </a:lnTo>
                    <a:lnTo>
                      <a:pt x="48" y="56"/>
                    </a:lnTo>
                    <a:lnTo>
                      <a:pt x="58" y="58"/>
                    </a:lnTo>
                    <a:lnTo>
                      <a:pt x="66" y="50"/>
                    </a:lnTo>
                    <a:lnTo>
                      <a:pt x="80" y="38"/>
                    </a:lnTo>
                    <a:lnTo>
                      <a:pt x="102" y="28"/>
                    </a:lnTo>
                    <a:lnTo>
                      <a:pt x="112" y="24"/>
                    </a:lnTo>
                    <a:lnTo>
                      <a:pt x="128" y="24"/>
                    </a:lnTo>
                    <a:lnTo>
                      <a:pt x="136" y="2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88" name="Freeform 524"/>
              <p:cNvSpPr>
                <a:spLocks/>
              </p:cNvSpPr>
              <p:nvPr/>
            </p:nvSpPr>
            <p:spPr bwMode="ltGray">
              <a:xfrm>
                <a:off x="3731" y="801"/>
                <a:ext cx="127" cy="98"/>
              </a:xfrm>
              <a:custGeom>
                <a:avLst/>
                <a:gdLst>
                  <a:gd name="T0" fmla="*/ 0 w 127"/>
                  <a:gd name="T1" fmla="*/ 72 h 87"/>
                  <a:gd name="T2" fmla="*/ 6 w 127"/>
                  <a:gd name="T3" fmla="*/ 54 h 87"/>
                  <a:gd name="T4" fmla="*/ 24 w 127"/>
                  <a:gd name="T5" fmla="*/ 23 h 87"/>
                  <a:gd name="T6" fmla="*/ 42 w 127"/>
                  <a:gd name="T7" fmla="*/ 14 h 87"/>
                  <a:gd name="T8" fmla="*/ 48 w 127"/>
                  <a:gd name="T9" fmla="*/ 9 h 87"/>
                  <a:gd name="T10" fmla="*/ 54 w 127"/>
                  <a:gd name="T11" fmla="*/ 0 h 87"/>
                  <a:gd name="T12" fmla="*/ 60 w 127"/>
                  <a:gd name="T13" fmla="*/ 9 h 87"/>
                  <a:gd name="T14" fmla="*/ 66 w 127"/>
                  <a:gd name="T15" fmla="*/ 23 h 87"/>
                  <a:gd name="T16" fmla="*/ 74 w 127"/>
                  <a:gd name="T17" fmla="*/ 23 h 87"/>
                  <a:gd name="T18" fmla="*/ 80 w 127"/>
                  <a:gd name="T19" fmla="*/ 23 h 87"/>
                  <a:gd name="T20" fmla="*/ 84 w 127"/>
                  <a:gd name="T21" fmla="*/ 33 h 87"/>
                  <a:gd name="T22" fmla="*/ 86 w 127"/>
                  <a:gd name="T23" fmla="*/ 52 h 87"/>
                  <a:gd name="T24" fmla="*/ 90 w 127"/>
                  <a:gd name="T25" fmla="*/ 61 h 87"/>
                  <a:gd name="T26" fmla="*/ 98 w 127"/>
                  <a:gd name="T27" fmla="*/ 69 h 87"/>
                  <a:gd name="T28" fmla="*/ 104 w 127"/>
                  <a:gd name="T29" fmla="*/ 66 h 87"/>
                  <a:gd name="T30" fmla="*/ 112 w 127"/>
                  <a:gd name="T31" fmla="*/ 66 h 87"/>
                  <a:gd name="T32" fmla="*/ 116 w 127"/>
                  <a:gd name="T33" fmla="*/ 72 h 87"/>
                  <a:gd name="T34" fmla="*/ 120 w 127"/>
                  <a:gd name="T35" fmla="*/ 88 h 87"/>
                  <a:gd name="T36" fmla="*/ 122 w 127"/>
                  <a:gd name="T37" fmla="*/ 101 h 87"/>
                  <a:gd name="T38" fmla="*/ 124 w 127"/>
                  <a:gd name="T39" fmla="*/ 124 h 87"/>
                  <a:gd name="T40" fmla="*/ 126 w 127"/>
                  <a:gd name="T41" fmla="*/ 131 h 87"/>
                  <a:gd name="T42" fmla="*/ 126 w 127"/>
                  <a:gd name="T43" fmla="*/ 144 h 87"/>
                  <a:gd name="T44" fmla="*/ 120 w 127"/>
                  <a:gd name="T45" fmla="*/ 153 h 87"/>
                  <a:gd name="T46" fmla="*/ 112 w 127"/>
                  <a:gd name="T47" fmla="*/ 157 h 87"/>
                  <a:gd name="T48" fmla="*/ 102 w 127"/>
                  <a:gd name="T49" fmla="*/ 157 h 87"/>
                  <a:gd name="T50" fmla="*/ 76 w 127"/>
                  <a:gd name="T51" fmla="*/ 133 h 87"/>
                  <a:gd name="T52" fmla="*/ 70 w 127"/>
                  <a:gd name="T53" fmla="*/ 131 h 87"/>
                  <a:gd name="T54" fmla="*/ 62 w 127"/>
                  <a:gd name="T55" fmla="*/ 131 h 87"/>
                  <a:gd name="T56" fmla="*/ 52 w 127"/>
                  <a:gd name="T57" fmla="*/ 131 h 87"/>
                  <a:gd name="T58" fmla="*/ 46 w 127"/>
                  <a:gd name="T59" fmla="*/ 116 h 87"/>
                  <a:gd name="T60" fmla="*/ 36 w 127"/>
                  <a:gd name="T61" fmla="*/ 110 h 87"/>
                  <a:gd name="T62" fmla="*/ 30 w 127"/>
                  <a:gd name="T63" fmla="*/ 104 h 87"/>
                  <a:gd name="T64" fmla="*/ 22 w 127"/>
                  <a:gd name="T65" fmla="*/ 101 h 87"/>
                  <a:gd name="T66" fmla="*/ 14 w 127"/>
                  <a:gd name="T67" fmla="*/ 93 h 87"/>
                  <a:gd name="T68" fmla="*/ 12 w 127"/>
                  <a:gd name="T69" fmla="*/ 90 h 87"/>
                  <a:gd name="T70" fmla="*/ 0 w 127"/>
                  <a:gd name="T71" fmla="*/ 7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7"/>
                  <a:gd name="T109" fmla="*/ 0 h 87"/>
                  <a:gd name="T110" fmla="*/ 127 w 127"/>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7" h="87">
                    <a:moveTo>
                      <a:pt x="0" y="40"/>
                    </a:moveTo>
                    <a:lnTo>
                      <a:pt x="6" y="30"/>
                    </a:lnTo>
                    <a:lnTo>
                      <a:pt x="24" y="12"/>
                    </a:lnTo>
                    <a:lnTo>
                      <a:pt x="42" y="8"/>
                    </a:lnTo>
                    <a:lnTo>
                      <a:pt x="48" y="4"/>
                    </a:lnTo>
                    <a:lnTo>
                      <a:pt x="54" y="0"/>
                    </a:lnTo>
                    <a:lnTo>
                      <a:pt x="60" y="4"/>
                    </a:lnTo>
                    <a:lnTo>
                      <a:pt x="66" y="12"/>
                    </a:lnTo>
                    <a:lnTo>
                      <a:pt x="74" y="12"/>
                    </a:lnTo>
                    <a:lnTo>
                      <a:pt x="80" y="12"/>
                    </a:lnTo>
                    <a:lnTo>
                      <a:pt x="84" y="18"/>
                    </a:lnTo>
                    <a:lnTo>
                      <a:pt x="86" y="28"/>
                    </a:lnTo>
                    <a:lnTo>
                      <a:pt x="90" y="34"/>
                    </a:lnTo>
                    <a:lnTo>
                      <a:pt x="98" y="38"/>
                    </a:lnTo>
                    <a:lnTo>
                      <a:pt x="104" y="36"/>
                    </a:lnTo>
                    <a:lnTo>
                      <a:pt x="112" y="36"/>
                    </a:lnTo>
                    <a:lnTo>
                      <a:pt x="116" y="40"/>
                    </a:lnTo>
                    <a:lnTo>
                      <a:pt x="120" y="48"/>
                    </a:lnTo>
                    <a:lnTo>
                      <a:pt x="122" y="56"/>
                    </a:lnTo>
                    <a:lnTo>
                      <a:pt x="124" y="68"/>
                    </a:lnTo>
                    <a:lnTo>
                      <a:pt x="126" y="72"/>
                    </a:lnTo>
                    <a:lnTo>
                      <a:pt x="126" y="80"/>
                    </a:lnTo>
                    <a:lnTo>
                      <a:pt x="120" y="84"/>
                    </a:lnTo>
                    <a:lnTo>
                      <a:pt x="112" y="86"/>
                    </a:lnTo>
                    <a:lnTo>
                      <a:pt x="102" y="86"/>
                    </a:lnTo>
                    <a:lnTo>
                      <a:pt x="76" y="74"/>
                    </a:lnTo>
                    <a:lnTo>
                      <a:pt x="70" y="72"/>
                    </a:lnTo>
                    <a:lnTo>
                      <a:pt x="62" y="72"/>
                    </a:lnTo>
                    <a:lnTo>
                      <a:pt x="52" y="72"/>
                    </a:lnTo>
                    <a:lnTo>
                      <a:pt x="46" y="64"/>
                    </a:lnTo>
                    <a:lnTo>
                      <a:pt x="36" y="60"/>
                    </a:lnTo>
                    <a:lnTo>
                      <a:pt x="30" y="58"/>
                    </a:lnTo>
                    <a:lnTo>
                      <a:pt x="22" y="56"/>
                    </a:lnTo>
                    <a:lnTo>
                      <a:pt x="14" y="52"/>
                    </a:lnTo>
                    <a:lnTo>
                      <a:pt x="12" y="50"/>
                    </a:lnTo>
                    <a:lnTo>
                      <a:pt x="0" y="4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89" name="Freeform 525"/>
              <p:cNvSpPr>
                <a:spLocks/>
              </p:cNvSpPr>
              <p:nvPr/>
            </p:nvSpPr>
            <p:spPr bwMode="ltGray">
              <a:xfrm>
                <a:off x="3861" y="866"/>
                <a:ext cx="68" cy="55"/>
              </a:xfrm>
              <a:custGeom>
                <a:avLst/>
                <a:gdLst>
                  <a:gd name="T0" fmla="*/ 0 w 69"/>
                  <a:gd name="T1" fmla="*/ 85 h 49"/>
                  <a:gd name="T2" fmla="*/ 2 w 69"/>
                  <a:gd name="T3" fmla="*/ 61 h 49"/>
                  <a:gd name="T4" fmla="*/ 20 w 69"/>
                  <a:gd name="T5" fmla="*/ 17 h 49"/>
                  <a:gd name="T6" fmla="*/ 26 w 69"/>
                  <a:gd name="T7" fmla="*/ 2 h 49"/>
                  <a:gd name="T8" fmla="*/ 28 w 69"/>
                  <a:gd name="T9" fmla="*/ 0 h 49"/>
                  <a:gd name="T10" fmla="*/ 34 w 69"/>
                  <a:gd name="T11" fmla="*/ 4 h 49"/>
                  <a:gd name="T12" fmla="*/ 34 w 69"/>
                  <a:gd name="T13" fmla="*/ 17 h 49"/>
                  <a:gd name="T14" fmla="*/ 34 w 69"/>
                  <a:gd name="T15" fmla="*/ 25 h 49"/>
                  <a:gd name="T16" fmla="*/ 39 w 69"/>
                  <a:gd name="T17" fmla="*/ 25 h 49"/>
                  <a:gd name="T18" fmla="*/ 47 w 69"/>
                  <a:gd name="T19" fmla="*/ 25 h 49"/>
                  <a:gd name="T20" fmla="*/ 55 w 69"/>
                  <a:gd name="T21" fmla="*/ 25 h 49"/>
                  <a:gd name="T22" fmla="*/ 63 w 69"/>
                  <a:gd name="T23" fmla="*/ 35 h 49"/>
                  <a:gd name="T24" fmla="*/ 63 w 69"/>
                  <a:gd name="T25" fmla="*/ 47 h 49"/>
                  <a:gd name="T26" fmla="*/ 59 w 69"/>
                  <a:gd name="T27" fmla="*/ 61 h 49"/>
                  <a:gd name="T28" fmla="*/ 49 w 69"/>
                  <a:gd name="T29" fmla="*/ 68 h 49"/>
                  <a:gd name="T30" fmla="*/ 39 w 69"/>
                  <a:gd name="T31" fmla="*/ 72 h 49"/>
                  <a:gd name="T32" fmla="*/ 34 w 69"/>
                  <a:gd name="T33" fmla="*/ 74 h 49"/>
                  <a:gd name="T34" fmla="*/ 18 w 69"/>
                  <a:gd name="T35" fmla="*/ 79 h 49"/>
                  <a:gd name="T36" fmla="*/ 8 w 69"/>
                  <a:gd name="T37" fmla="*/ 85 h 49"/>
                  <a:gd name="T38" fmla="*/ 0 w 69"/>
                  <a:gd name="T39" fmla="*/ 85 h 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9"/>
                  <a:gd name="T61" fmla="*/ 0 h 49"/>
                  <a:gd name="T62" fmla="*/ 69 w 69"/>
                  <a:gd name="T63" fmla="*/ 49 h 4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9" h="49">
                    <a:moveTo>
                      <a:pt x="0" y="48"/>
                    </a:moveTo>
                    <a:lnTo>
                      <a:pt x="2" y="34"/>
                    </a:lnTo>
                    <a:lnTo>
                      <a:pt x="20" y="10"/>
                    </a:lnTo>
                    <a:lnTo>
                      <a:pt x="26" y="2"/>
                    </a:lnTo>
                    <a:lnTo>
                      <a:pt x="28" y="0"/>
                    </a:lnTo>
                    <a:lnTo>
                      <a:pt x="34" y="4"/>
                    </a:lnTo>
                    <a:lnTo>
                      <a:pt x="36" y="10"/>
                    </a:lnTo>
                    <a:lnTo>
                      <a:pt x="38" y="14"/>
                    </a:lnTo>
                    <a:lnTo>
                      <a:pt x="44" y="14"/>
                    </a:lnTo>
                    <a:lnTo>
                      <a:pt x="52" y="14"/>
                    </a:lnTo>
                    <a:lnTo>
                      <a:pt x="60" y="14"/>
                    </a:lnTo>
                    <a:lnTo>
                      <a:pt x="68" y="20"/>
                    </a:lnTo>
                    <a:lnTo>
                      <a:pt x="68" y="26"/>
                    </a:lnTo>
                    <a:lnTo>
                      <a:pt x="64" y="34"/>
                    </a:lnTo>
                    <a:lnTo>
                      <a:pt x="54" y="38"/>
                    </a:lnTo>
                    <a:lnTo>
                      <a:pt x="44" y="40"/>
                    </a:lnTo>
                    <a:lnTo>
                      <a:pt x="34" y="42"/>
                    </a:lnTo>
                    <a:lnTo>
                      <a:pt x="18" y="44"/>
                    </a:lnTo>
                    <a:lnTo>
                      <a:pt x="8" y="48"/>
                    </a:lnTo>
                    <a:lnTo>
                      <a:pt x="0" y="4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90" name="Freeform 526"/>
              <p:cNvSpPr>
                <a:spLocks/>
              </p:cNvSpPr>
              <p:nvPr/>
            </p:nvSpPr>
            <p:spPr bwMode="ltGray">
              <a:xfrm>
                <a:off x="4373" y="971"/>
                <a:ext cx="111" cy="55"/>
              </a:xfrm>
              <a:custGeom>
                <a:avLst/>
                <a:gdLst>
                  <a:gd name="T0" fmla="*/ 2 w 111"/>
                  <a:gd name="T1" fmla="*/ 43 h 49"/>
                  <a:gd name="T2" fmla="*/ 0 w 111"/>
                  <a:gd name="T3" fmla="*/ 31 h 49"/>
                  <a:gd name="T4" fmla="*/ 12 w 111"/>
                  <a:gd name="T5" fmla="*/ 4 h 49"/>
                  <a:gd name="T6" fmla="*/ 14 w 111"/>
                  <a:gd name="T7" fmla="*/ 4 h 49"/>
                  <a:gd name="T8" fmla="*/ 16 w 111"/>
                  <a:gd name="T9" fmla="*/ 2 h 49"/>
                  <a:gd name="T10" fmla="*/ 18 w 111"/>
                  <a:gd name="T11" fmla="*/ 0 h 49"/>
                  <a:gd name="T12" fmla="*/ 24 w 111"/>
                  <a:gd name="T13" fmla="*/ 0 h 49"/>
                  <a:gd name="T14" fmla="*/ 28 w 111"/>
                  <a:gd name="T15" fmla="*/ 0 h 49"/>
                  <a:gd name="T16" fmla="*/ 30 w 111"/>
                  <a:gd name="T17" fmla="*/ 0 h 49"/>
                  <a:gd name="T18" fmla="*/ 34 w 111"/>
                  <a:gd name="T19" fmla="*/ 4 h 49"/>
                  <a:gd name="T20" fmla="*/ 36 w 111"/>
                  <a:gd name="T21" fmla="*/ 11 h 49"/>
                  <a:gd name="T22" fmla="*/ 38 w 111"/>
                  <a:gd name="T23" fmla="*/ 13 h 49"/>
                  <a:gd name="T24" fmla="*/ 40 w 111"/>
                  <a:gd name="T25" fmla="*/ 17 h 49"/>
                  <a:gd name="T26" fmla="*/ 46 w 111"/>
                  <a:gd name="T27" fmla="*/ 21 h 49"/>
                  <a:gd name="T28" fmla="*/ 46 w 111"/>
                  <a:gd name="T29" fmla="*/ 13 h 49"/>
                  <a:gd name="T30" fmla="*/ 48 w 111"/>
                  <a:gd name="T31" fmla="*/ 4 h 49"/>
                  <a:gd name="T32" fmla="*/ 52 w 111"/>
                  <a:gd name="T33" fmla="*/ 0 h 49"/>
                  <a:gd name="T34" fmla="*/ 56 w 111"/>
                  <a:gd name="T35" fmla="*/ 0 h 49"/>
                  <a:gd name="T36" fmla="*/ 64 w 111"/>
                  <a:gd name="T37" fmla="*/ 0 h 49"/>
                  <a:gd name="T38" fmla="*/ 64 w 111"/>
                  <a:gd name="T39" fmla="*/ 11 h 49"/>
                  <a:gd name="T40" fmla="*/ 68 w 111"/>
                  <a:gd name="T41" fmla="*/ 13 h 49"/>
                  <a:gd name="T42" fmla="*/ 74 w 111"/>
                  <a:gd name="T43" fmla="*/ 13 h 49"/>
                  <a:gd name="T44" fmla="*/ 78 w 111"/>
                  <a:gd name="T45" fmla="*/ 11 h 49"/>
                  <a:gd name="T46" fmla="*/ 86 w 111"/>
                  <a:gd name="T47" fmla="*/ 4 h 49"/>
                  <a:gd name="T48" fmla="*/ 90 w 111"/>
                  <a:gd name="T49" fmla="*/ 11 h 49"/>
                  <a:gd name="T50" fmla="*/ 92 w 111"/>
                  <a:gd name="T51" fmla="*/ 17 h 49"/>
                  <a:gd name="T52" fmla="*/ 98 w 111"/>
                  <a:gd name="T53" fmla="*/ 21 h 49"/>
                  <a:gd name="T54" fmla="*/ 104 w 111"/>
                  <a:gd name="T55" fmla="*/ 21 h 49"/>
                  <a:gd name="T56" fmla="*/ 108 w 111"/>
                  <a:gd name="T57" fmla="*/ 28 h 49"/>
                  <a:gd name="T58" fmla="*/ 110 w 111"/>
                  <a:gd name="T59" fmla="*/ 43 h 49"/>
                  <a:gd name="T60" fmla="*/ 102 w 111"/>
                  <a:gd name="T61" fmla="*/ 64 h 49"/>
                  <a:gd name="T62" fmla="*/ 86 w 111"/>
                  <a:gd name="T63" fmla="*/ 79 h 49"/>
                  <a:gd name="T64" fmla="*/ 82 w 111"/>
                  <a:gd name="T65" fmla="*/ 74 h 49"/>
                  <a:gd name="T66" fmla="*/ 78 w 111"/>
                  <a:gd name="T67" fmla="*/ 68 h 49"/>
                  <a:gd name="T68" fmla="*/ 76 w 111"/>
                  <a:gd name="T69" fmla="*/ 68 h 49"/>
                  <a:gd name="T70" fmla="*/ 72 w 111"/>
                  <a:gd name="T71" fmla="*/ 68 h 49"/>
                  <a:gd name="T72" fmla="*/ 68 w 111"/>
                  <a:gd name="T73" fmla="*/ 68 h 49"/>
                  <a:gd name="T74" fmla="*/ 64 w 111"/>
                  <a:gd name="T75" fmla="*/ 68 h 49"/>
                  <a:gd name="T76" fmla="*/ 62 w 111"/>
                  <a:gd name="T77" fmla="*/ 72 h 49"/>
                  <a:gd name="T78" fmla="*/ 60 w 111"/>
                  <a:gd name="T79" fmla="*/ 72 h 49"/>
                  <a:gd name="T80" fmla="*/ 56 w 111"/>
                  <a:gd name="T81" fmla="*/ 74 h 49"/>
                  <a:gd name="T82" fmla="*/ 52 w 111"/>
                  <a:gd name="T83" fmla="*/ 79 h 49"/>
                  <a:gd name="T84" fmla="*/ 48 w 111"/>
                  <a:gd name="T85" fmla="*/ 82 h 49"/>
                  <a:gd name="T86" fmla="*/ 40 w 111"/>
                  <a:gd name="T87" fmla="*/ 85 h 49"/>
                  <a:gd name="T88" fmla="*/ 32 w 111"/>
                  <a:gd name="T89" fmla="*/ 82 h 49"/>
                  <a:gd name="T90" fmla="*/ 26 w 111"/>
                  <a:gd name="T91" fmla="*/ 79 h 49"/>
                  <a:gd name="T92" fmla="*/ 18 w 111"/>
                  <a:gd name="T93" fmla="*/ 72 h 49"/>
                  <a:gd name="T94" fmla="*/ 14 w 111"/>
                  <a:gd name="T95" fmla="*/ 61 h 49"/>
                  <a:gd name="T96" fmla="*/ 6 w 111"/>
                  <a:gd name="T97" fmla="*/ 57 h 49"/>
                  <a:gd name="T98" fmla="*/ 4 w 111"/>
                  <a:gd name="T99" fmla="*/ 54 h 49"/>
                  <a:gd name="T100" fmla="*/ 2 w 111"/>
                  <a:gd name="T101" fmla="*/ 43 h 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1"/>
                  <a:gd name="T154" fmla="*/ 0 h 49"/>
                  <a:gd name="T155" fmla="*/ 111 w 111"/>
                  <a:gd name="T156" fmla="*/ 49 h 4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1" h="49">
                    <a:moveTo>
                      <a:pt x="2" y="24"/>
                    </a:moveTo>
                    <a:lnTo>
                      <a:pt x="0" y="18"/>
                    </a:lnTo>
                    <a:lnTo>
                      <a:pt x="12" y="4"/>
                    </a:lnTo>
                    <a:lnTo>
                      <a:pt x="14" y="4"/>
                    </a:lnTo>
                    <a:lnTo>
                      <a:pt x="16" y="2"/>
                    </a:lnTo>
                    <a:lnTo>
                      <a:pt x="18" y="0"/>
                    </a:lnTo>
                    <a:lnTo>
                      <a:pt x="24" y="0"/>
                    </a:lnTo>
                    <a:lnTo>
                      <a:pt x="28" y="0"/>
                    </a:lnTo>
                    <a:lnTo>
                      <a:pt x="30" y="0"/>
                    </a:lnTo>
                    <a:lnTo>
                      <a:pt x="34" y="4"/>
                    </a:lnTo>
                    <a:lnTo>
                      <a:pt x="36" y="6"/>
                    </a:lnTo>
                    <a:lnTo>
                      <a:pt x="38" y="8"/>
                    </a:lnTo>
                    <a:lnTo>
                      <a:pt x="40" y="10"/>
                    </a:lnTo>
                    <a:lnTo>
                      <a:pt x="46" y="12"/>
                    </a:lnTo>
                    <a:lnTo>
                      <a:pt x="46" y="8"/>
                    </a:lnTo>
                    <a:lnTo>
                      <a:pt x="48" y="4"/>
                    </a:lnTo>
                    <a:lnTo>
                      <a:pt x="52" y="0"/>
                    </a:lnTo>
                    <a:lnTo>
                      <a:pt x="56" y="0"/>
                    </a:lnTo>
                    <a:lnTo>
                      <a:pt x="64" y="0"/>
                    </a:lnTo>
                    <a:lnTo>
                      <a:pt x="64" y="6"/>
                    </a:lnTo>
                    <a:lnTo>
                      <a:pt x="68" y="8"/>
                    </a:lnTo>
                    <a:lnTo>
                      <a:pt x="74" y="8"/>
                    </a:lnTo>
                    <a:lnTo>
                      <a:pt x="78" y="6"/>
                    </a:lnTo>
                    <a:lnTo>
                      <a:pt x="86" y="4"/>
                    </a:lnTo>
                    <a:lnTo>
                      <a:pt x="90" y="6"/>
                    </a:lnTo>
                    <a:lnTo>
                      <a:pt x="92" y="10"/>
                    </a:lnTo>
                    <a:lnTo>
                      <a:pt x="98" y="12"/>
                    </a:lnTo>
                    <a:lnTo>
                      <a:pt x="104" y="12"/>
                    </a:lnTo>
                    <a:lnTo>
                      <a:pt x="108" y="16"/>
                    </a:lnTo>
                    <a:lnTo>
                      <a:pt x="110" y="24"/>
                    </a:lnTo>
                    <a:lnTo>
                      <a:pt x="102" y="36"/>
                    </a:lnTo>
                    <a:lnTo>
                      <a:pt x="86" y="44"/>
                    </a:lnTo>
                    <a:lnTo>
                      <a:pt x="82" y="42"/>
                    </a:lnTo>
                    <a:lnTo>
                      <a:pt x="78" y="38"/>
                    </a:lnTo>
                    <a:lnTo>
                      <a:pt x="76" y="38"/>
                    </a:lnTo>
                    <a:lnTo>
                      <a:pt x="72" y="38"/>
                    </a:lnTo>
                    <a:lnTo>
                      <a:pt x="68" y="38"/>
                    </a:lnTo>
                    <a:lnTo>
                      <a:pt x="64" y="38"/>
                    </a:lnTo>
                    <a:lnTo>
                      <a:pt x="62" y="40"/>
                    </a:lnTo>
                    <a:lnTo>
                      <a:pt x="60" y="40"/>
                    </a:lnTo>
                    <a:lnTo>
                      <a:pt x="56" y="42"/>
                    </a:lnTo>
                    <a:lnTo>
                      <a:pt x="52" y="44"/>
                    </a:lnTo>
                    <a:lnTo>
                      <a:pt x="48" y="46"/>
                    </a:lnTo>
                    <a:lnTo>
                      <a:pt x="40" y="48"/>
                    </a:lnTo>
                    <a:lnTo>
                      <a:pt x="32" y="46"/>
                    </a:lnTo>
                    <a:lnTo>
                      <a:pt x="26" y="44"/>
                    </a:lnTo>
                    <a:lnTo>
                      <a:pt x="18" y="40"/>
                    </a:lnTo>
                    <a:lnTo>
                      <a:pt x="14" y="34"/>
                    </a:lnTo>
                    <a:lnTo>
                      <a:pt x="6" y="32"/>
                    </a:lnTo>
                    <a:lnTo>
                      <a:pt x="4" y="30"/>
                    </a:lnTo>
                    <a:lnTo>
                      <a:pt x="2" y="2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91" name="Freeform 527"/>
              <p:cNvSpPr>
                <a:spLocks/>
              </p:cNvSpPr>
              <p:nvPr/>
            </p:nvSpPr>
            <p:spPr bwMode="ltGray">
              <a:xfrm>
                <a:off x="4497" y="991"/>
                <a:ext cx="69" cy="31"/>
              </a:xfrm>
              <a:custGeom>
                <a:avLst/>
                <a:gdLst>
                  <a:gd name="T0" fmla="*/ 0 w 69"/>
                  <a:gd name="T1" fmla="*/ 9 h 27"/>
                  <a:gd name="T2" fmla="*/ 4 w 69"/>
                  <a:gd name="T3" fmla="*/ 0 h 27"/>
                  <a:gd name="T4" fmla="*/ 40 w 69"/>
                  <a:gd name="T5" fmla="*/ 11 h 27"/>
                  <a:gd name="T6" fmla="*/ 44 w 69"/>
                  <a:gd name="T7" fmla="*/ 9 h 27"/>
                  <a:gd name="T8" fmla="*/ 50 w 69"/>
                  <a:gd name="T9" fmla="*/ 2 h 27"/>
                  <a:gd name="T10" fmla="*/ 54 w 69"/>
                  <a:gd name="T11" fmla="*/ 2 h 27"/>
                  <a:gd name="T12" fmla="*/ 56 w 69"/>
                  <a:gd name="T13" fmla="*/ 11 h 27"/>
                  <a:gd name="T14" fmla="*/ 64 w 69"/>
                  <a:gd name="T15" fmla="*/ 15 h 27"/>
                  <a:gd name="T16" fmla="*/ 68 w 69"/>
                  <a:gd name="T17" fmla="*/ 24 h 27"/>
                  <a:gd name="T18" fmla="*/ 68 w 69"/>
                  <a:gd name="T19" fmla="*/ 32 h 27"/>
                  <a:gd name="T20" fmla="*/ 62 w 69"/>
                  <a:gd name="T21" fmla="*/ 44 h 27"/>
                  <a:gd name="T22" fmla="*/ 54 w 69"/>
                  <a:gd name="T23" fmla="*/ 48 h 27"/>
                  <a:gd name="T24" fmla="*/ 48 w 69"/>
                  <a:gd name="T25" fmla="*/ 52 h 27"/>
                  <a:gd name="T26" fmla="*/ 40 w 69"/>
                  <a:gd name="T27" fmla="*/ 52 h 27"/>
                  <a:gd name="T28" fmla="*/ 28 w 69"/>
                  <a:gd name="T29" fmla="*/ 48 h 27"/>
                  <a:gd name="T30" fmla="*/ 20 w 69"/>
                  <a:gd name="T31" fmla="*/ 37 h 27"/>
                  <a:gd name="T32" fmla="*/ 8 w 69"/>
                  <a:gd name="T33" fmla="*/ 24 h 27"/>
                  <a:gd name="T34" fmla="*/ 0 w 69"/>
                  <a:gd name="T35" fmla="*/ 9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27"/>
                  <a:gd name="T56" fmla="*/ 69 w 69"/>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27">
                    <a:moveTo>
                      <a:pt x="0" y="4"/>
                    </a:moveTo>
                    <a:lnTo>
                      <a:pt x="4" y="0"/>
                    </a:lnTo>
                    <a:lnTo>
                      <a:pt x="40" y="6"/>
                    </a:lnTo>
                    <a:lnTo>
                      <a:pt x="44" y="4"/>
                    </a:lnTo>
                    <a:lnTo>
                      <a:pt x="50" y="2"/>
                    </a:lnTo>
                    <a:lnTo>
                      <a:pt x="54" y="2"/>
                    </a:lnTo>
                    <a:lnTo>
                      <a:pt x="56" y="6"/>
                    </a:lnTo>
                    <a:lnTo>
                      <a:pt x="64" y="8"/>
                    </a:lnTo>
                    <a:lnTo>
                      <a:pt x="68" y="12"/>
                    </a:lnTo>
                    <a:lnTo>
                      <a:pt x="68" y="16"/>
                    </a:lnTo>
                    <a:lnTo>
                      <a:pt x="62" y="22"/>
                    </a:lnTo>
                    <a:lnTo>
                      <a:pt x="54" y="24"/>
                    </a:lnTo>
                    <a:lnTo>
                      <a:pt x="48" y="26"/>
                    </a:lnTo>
                    <a:lnTo>
                      <a:pt x="40" y="26"/>
                    </a:lnTo>
                    <a:lnTo>
                      <a:pt x="28" y="24"/>
                    </a:lnTo>
                    <a:lnTo>
                      <a:pt x="20" y="18"/>
                    </a:lnTo>
                    <a:lnTo>
                      <a:pt x="8" y="12"/>
                    </a:lnTo>
                    <a:lnTo>
                      <a:pt x="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92" name="Freeform 528"/>
              <p:cNvSpPr>
                <a:spLocks/>
              </p:cNvSpPr>
              <p:nvPr/>
            </p:nvSpPr>
            <p:spPr bwMode="ltGray">
              <a:xfrm>
                <a:off x="4436" y="1029"/>
                <a:ext cx="50" cy="35"/>
              </a:xfrm>
              <a:custGeom>
                <a:avLst/>
                <a:gdLst>
                  <a:gd name="T0" fmla="*/ 45 w 51"/>
                  <a:gd name="T1" fmla="*/ 55 h 31"/>
                  <a:gd name="T2" fmla="*/ 0 w 51"/>
                  <a:gd name="T3" fmla="*/ 55 h 31"/>
                  <a:gd name="T4" fmla="*/ 0 w 51"/>
                  <a:gd name="T5" fmla="*/ 11 h 31"/>
                  <a:gd name="T6" fmla="*/ 2 w 51"/>
                  <a:gd name="T7" fmla="*/ 0 h 31"/>
                  <a:gd name="T8" fmla="*/ 8 w 51"/>
                  <a:gd name="T9" fmla="*/ 2 h 31"/>
                  <a:gd name="T10" fmla="*/ 14 w 51"/>
                  <a:gd name="T11" fmla="*/ 14 h 31"/>
                  <a:gd name="T12" fmla="*/ 22 w 51"/>
                  <a:gd name="T13" fmla="*/ 23 h 31"/>
                  <a:gd name="T14" fmla="*/ 27 w 51"/>
                  <a:gd name="T15" fmla="*/ 26 h 31"/>
                  <a:gd name="T16" fmla="*/ 37 w 51"/>
                  <a:gd name="T17" fmla="*/ 37 h 31"/>
                  <a:gd name="T18" fmla="*/ 45 w 51"/>
                  <a:gd name="T19" fmla="*/ 55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31"/>
                  <a:gd name="T32" fmla="*/ 51 w 51"/>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31">
                    <a:moveTo>
                      <a:pt x="50" y="30"/>
                    </a:moveTo>
                    <a:lnTo>
                      <a:pt x="0" y="30"/>
                    </a:lnTo>
                    <a:lnTo>
                      <a:pt x="0" y="6"/>
                    </a:lnTo>
                    <a:lnTo>
                      <a:pt x="2" y="0"/>
                    </a:lnTo>
                    <a:lnTo>
                      <a:pt x="8" y="2"/>
                    </a:lnTo>
                    <a:lnTo>
                      <a:pt x="14" y="8"/>
                    </a:lnTo>
                    <a:lnTo>
                      <a:pt x="22" y="12"/>
                    </a:lnTo>
                    <a:lnTo>
                      <a:pt x="32" y="14"/>
                    </a:lnTo>
                    <a:lnTo>
                      <a:pt x="42" y="20"/>
                    </a:lnTo>
                    <a:lnTo>
                      <a:pt x="50" y="3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sp>
          <p:nvSpPr>
            <p:cNvPr id="5211" name="Freeform 529"/>
            <p:cNvSpPr>
              <a:spLocks/>
            </p:cNvSpPr>
            <p:nvPr/>
          </p:nvSpPr>
          <p:spPr bwMode="ltGray">
            <a:xfrm>
              <a:off x="3120" y="2059"/>
              <a:ext cx="293" cy="149"/>
            </a:xfrm>
            <a:custGeom>
              <a:avLst/>
              <a:gdLst>
                <a:gd name="T0" fmla="*/ 194 w 319"/>
                <a:gd name="T1" fmla="*/ 78 h 145"/>
                <a:gd name="T2" fmla="*/ 195 w 319"/>
                <a:gd name="T3" fmla="*/ 68 h 145"/>
                <a:gd name="T4" fmla="*/ 185 w 319"/>
                <a:gd name="T5" fmla="*/ 53 h 145"/>
                <a:gd name="T6" fmla="*/ 175 w 319"/>
                <a:gd name="T7" fmla="*/ 37 h 145"/>
                <a:gd name="T8" fmla="*/ 162 w 319"/>
                <a:gd name="T9" fmla="*/ 37 h 145"/>
                <a:gd name="T10" fmla="*/ 147 w 319"/>
                <a:gd name="T11" fmla="*/ 49 h 145"/>
                <a:gd name="T12" fmla="*/ 138 w 319"/>
                <a:gd name="T13" fmla="*/ 43 h 145"/>
                <a:gd name="T14" fmla="*/ 130 w 319"/>
                <a:gd name="T15" fmla="*/ 47 h 145"/>
                <a:gd name="T16" fmla="*/ 108 w 319"/>
                <a:gd name="T17" fmla="*/ 35 h 145"/>
                <a:gd name="T18" fmla="*/ 99 w 319"/>
                <a:gd name="T19" fmla="*/ 27 h 145"/>
                <a:gd name="T20" fmla="*/ 97 w 319"/>
                <a:gd name="T21" fmla="*/ 14 h 145"/>
                <a:gd name="T22" fmla="*/ 80 w 319"/>
                <a:gd name="T23" fmla="*/ 10 h 145"/>
                <a:gd name="T24" fmla="*/ 68 w 319"/>
                <a:gd name="T25" fmla="*/ 16 h 145"/>
                <a:gd name="T26" fmla="*/ 57 w 319"/>
                <a:gd name="T27" fmla="*/ 33 h 145"/>
                <a:gd name="T28" fmla="*/ 34 w 319"/>
                <a:gd name="T29" fmla="*/ 27 h 145"/>
                <a:gd name="T30" fmla="*/ 22 w 319"/>
                <a:gd name="T31" fmla="*/ 4 h 145"/>
                <a:gd name="T32" fmla="*/ 15 w 319"/>
                <a:gd name="T33" fmla="*/ 0 h 145"/>
                <a:gd name="T34" fmla="*/ 7 w 319"/>
                <a:gd name="T35" fmla="*/ 2 h 145"/>
                <a:gd name="T36" fmla="*/ 9 w 319"/>
                <a:gd name="T37" fmla="*/ 10 h 145"/>
                <a:gd name="T38" fmla="*/ 6 w 319"/>
                <a:gd name="T39" fmla="*/ 18 h 145"/>
                <a:gd name="T40" fmla="*/ 7 w 319"/>
                <a:gd name="T41" fmla="*/ 35 h 145"/>
                <a:gd name="T42" fmla="*/ 18 w 319"/>
                <a:gd name="T43" fmla="*/ 33 h 145"/>
                <a:gd name="T44" fmla="*/ 33 w 319"/>
                <a:gd name="T45" fmla="*/ 29 h 145"/>
                <a:gd name="T46" fmla="*/ 34 w 319"/>
                <a:gd name="T47" fmla="*/ 41 h 145"/>
                <a:gd name="T48" fmla="*/ 21 w 319"/>
                <a:gd name="T49" fmla="*/ 45 h 145"/>
                <a:gd name="T50" fmla="*/ 17 w 319"/>
                <a:gd name="T51" fmla="*/ 45 h 145"/>
                <a:gd name="T52" fmla="*/ 11 w 319"/>
                <a:gd name="T53" fmla="*/ 43 h 145"/>
                <a:gd name="T54" fmla="*/ 4 w 319"/>
                <a:gd name="T55" fmla="*/ 70 h 145"/>
                <a:gd name="T56" fmla="*/ 6 w 319"/>
                <a:gd name="T57" fmla="*/ 78 h 145"/>
                <a:gd name="T58" fmla="*/ 11 w 319"/>
                <a:gd name="T59" fmla="*/ 66 h 145"/>
                <a:gd name="T60" fmla="*/ 9 w 319"/>
                <a:gd name="T61" fmla="*/ 86 h 145"/>
                <a:gd name="T62" fmla="*/ 0 w 319"/>
                <a:gd name="T63" fmla="*/ 86 h 145"/>
                <a:gd name="T64" fmla="*/ 11 w 319"/>
                <a:gd name="T65" fmla="*/ 98 h 145"/>
                <a:gd name="T66" fmla="*/ 15 w 319"/>
                <a:gd name="T67" fmla="*/ 117 h 145"/>
                <a:gd name="T68" fmla="*/ 13 w 319"/>
                <a:gd name="T69" fmla="*/ 127 h 145"/>
                <a:gd name="T70" fmla="*/ 21 w 319"/>
                <a:gd name="T71" fmla="*/ 123 h 145"/>
                <a:gd name="T72" fmla="*/ 26 w 319"/>
                <a:gd name="T73" fmla="*/ 135 h 145"/>
                <a:gd name="T74" fmla="*/ 36 w 319"/>
                <a:gd name="T75" fmla="*/ 150 h 145"/>
                <a:gd name="T76" fmla="*/ 47 w 319"/>
                <a:gd name="T77" fmla="*/ 148 h 145"/>
                <a:gd name="T78" fmla="*/ 57 w 319"/>
                <a:gd name="T79" fmla="*/ 137 h 145"/>
                <a:gd name="T80" fmla="*/ 69 w 319"/>
                <a:gd name="T81" fmla="*/ 158 h 145"/>
                <a:gd name="T82" fmla="*/ 92 w 319"/>
                <a:gd name="T83" fmla="*/ 143 h 145"/>
                <a:gd name="T84" fmla="*/ 105 w 319"/>
                <a:gd name="T85" fmla="*/ 145 h 145"/>
                <a:gd name="T86" fmla="*/ 156 w 319"/>
                <a:gd name="T87" fmla="*/ 158 h 145"/>
                <a:gd name="T88" fmla="*/ 208 w 319"/>
                <a:gd name="T89" fmla="*/ 135 h 145"/>
                <a:gd name="T90" fmla="*/ 197 w 319"/>
                <a:gd name="T91" fmla="*/ 84 h 14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19"/>
                <a:gd name="T139" fmla="*/ 0 h 145"/>
                <a:gd name="T140" fmla="*/ 319 w 319"/>
                <a:gd name="T141" fmla="*/ 145 h 14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19" h="145">
                  <a:moveTo>
                    <a:pt x="302" y="74"/>
                  </a:moveTo>
                  <a:lnTo>
                    <a:pt x="296" y="68"/>
                  </a:lnTo>
                  <a:lnTo>
                    <a:pt x="298" y="62"/>
                  </a:lnTo>
                  <a:lnTo>
                    <a:pt x="298" y="58"/>
                  </a:lnTo>
                  <a:lnTo>
                    <a:pt x="284" y="52"/>
                  </a:lnTo>
                  <a:lnTo>
                    <a:pt x="282" y="48"/>
                  </a:lnTo>
                  <a:lnTo>
                    <a:pt x="276" y="40"/>
                  </a:lnTo>
                  <a:lnTo>
                    <a:pt x="268" y="32"/>
                  </a:lnTo>
                  <a:lnTo>
                    <a:pt x="262" y="34"/>
                  </a:lnTo>
                  <a:lnTo>
                    <a:pt x="248" y="32"/>
                  </a:lnTo>
                  <a:lnTo>
                    <a:pt x="238" y="42"/>
                  </a:lnTo>
                  <a:lnTo>
                    <a:pt x="224" y="44"/>
                  </a:lnTo>
                  <a:lnTo>
                    <a:pt x="214" y="38"/>
                  </a:lnTo>
                  <a:lnTo>
                    <a:pt x="210" y="38"/>
                  </a:lnTo>
                  <a:lnTo>
                    <a:pt x="208" y="40"/>
                  </a:lnTo>
                  <a:lnTo>
                    <a:pt x="200" y="42"/>
                  </a:lnTo>
                  <a:lnTo>
                    <a:pt x="180" y="36"/>
                  </a:lnTo>
                  <a:lnTo>
                    <a:pt x="164" y="30"/>
                  </a:lnTo>
                  <a:lnTo>
                    <a:pt x="164" y="22"/>
                  </a:lnTo>
                  <a:lnTo>
                    <a:pt x="152" y="22"/>
                  </a:lnTo>
                  <a:lnTo>
                    <a:pt x="148" y="20"/>
                  </a:lnTo>
                  <a:lnTo>
                    <a:pt x="148" y="14"/>
                  </a:lnTo>
                  <a:lnTo>
                    <a:pt x="140" y="14"/>
                  </a:lnTo>
                  <a:lnTo>
                    <a:pt x="122" y="10"/>
                  </a:lnTo>
                  <a:lnTo>
                    <a:pt x="116" y="12"/>
                  </a:lnTo>
                  <a:lnTo>
                    <a:pt x="104" y="16"/>
                  </a:lnTo>
                  <a:lnTo>
                    <a:pt x="92" y="24"/>
                  </a:lnTo>
                  <a:lnTo>
                    <a:pt x="86" y="28"/>
                  </a:lnTo>
                  <a:lnTo>
                    <a:pt x="74" y="26"/>
                  </a:lnTo>
                  <a:lnTo>
                    <a:pt x="52" y="22"/>
                  </a:lnTo>
                  <a:lnTo>
                    <a:pt x="38" y="18"/>
                  </a:lnTo>
                  <a:lnTo>
                    <a:pt x="34" y="4"/>
                  </a:lnTo>
                  <a:lnTo>
                    <a:pt x="28" y="2"/>
                  </a:lnTo>
                  <a:lnTo>
                    <a:pt x="22" y="0"/>
                  </a:lnTo>
                  <a:lnTo>
                    <a:pt x="16" y="0"/>
                  </a:lnTo>
                  <a:lnTo>
                    <a:pt x="12" y="2"/>
                  </a:lnTo>
                  <a:lnTo>
                    <a:pt x="12" y="8"/>
                  </a:lnTo>
                  <a:lnTo>
                    <a:pt x="14" y="10"/>
                  </a:lnTo>
                  <a:lnTo>
                    <a:pt x="14" y="14"/>
                  </a:lnTo>
                  <a:lnTo>
                    <a:pt x="10" y="18"/>
                  </a:lnTo>
                  <a:lnTo>
                    <a:pt x="8" y="26"/>
                  </a:lnTo>
                  <a:lnTo>
                    <a:pt x="12" y="30"/>
                  </a:lnTo>
                  <a:lnTo>
                    <a:pt x="14" y="34"/>
                  </a:lnTo>
                  <a:lnTo>
                    <a:pt x="28" y="28"/>
                  </a:lnTo>
                  <a:lnTo>
                    <a:pt x="44" y="26"/>
                  </a:lnTo>
                  <a:lnTo>
                    <a:pt x="50" y="24"/>
                  </a:lnTo>
                  <a:lnTo>
                    <a:pt x="58" y="32"/>
                  </a:lnTo>
                  <a:lnTo>
                    <a:pt x="52" y="36"/>
                  </a:lnTo>
                  <a:lnTo>
                    <a:pt x="42" y="42"/>
                  </a:lnTo>
                  <a:lnTo>
                    <a:pt x="32" y="40"/>
                  </a:lnTo>
                  <a:lnTo>
                    <a:pt x="28" y="34"/>
                  </a:lnTo>
                  <a:lnTo>
                    <a:pt x="26" y="40"/>
                  </a:lnTo>
                  <a:lnTo>
                    <a:pt x="22" y="38"/>
                  </a:lnTo>
                  <a:lnTo>
                    <a:pt x="16" y="38"/>
                  </a:lnTo>
                  <a:lnTo>
                    <a:pt x="8" y="50"/>
                  </a:lnTo>
                  <a:lnTo>
                    <a:pt x="4" y="60"/>
                  </a:lnTo>
                  <a:lnTo>
                    <a:pt x="2" y="64"/>
                  </a:lnTo>
                  <a:lnTo>
                    <a:pt x="10" y="68"/>
                  </a:lnTo>
                  <a:lnTo>
                    <a:pt x="8" y="58"/>
                  </a:lnTo>
                  <a:lnTo>
                    <a:pt x="16" y="56"/>
                  </a:lnTo>
                  <a:lnTo>
                    <a:pt x="16" y="64"/>
                  </a:lnTo>
                  <a:lnTo>
                    <a:pt x="14" y="76"/>
                  </a:lnTo>
                  <a:lnTo>
                    <a:pt x="6" y="74"/>
                  </a:lnTo>
                  <a:lnTo>
                    <a:pt x="0" y="76"/>
                  </a:lnTo>
                  <a:lnTo>
                    <a:pt x="6" y="84"/>
                  </a:lnTo>
                  <a:lnTo>
                    <a:pt x="16" y="86"/>
                  </a:lnTo>
                  <a:lnTo>
                    <a:pt x="18" y="98"/>
                  </a:lnTo>
                  <a:lnTo>
                    <a:pt x="22" y="102"/>
                  </a:lnTo>
                  <a:lnTo>
                    <a:pt x="20" y="108"/>
                  </a:lnTo>
                  <a:lnTo>
                    <a:pt x="18" y="112"/>
                  </a:lnTo>
                  <a:lnTo>
                    <a:pt x="24" y="114"/>
                  </a:lnTo>
                  <a:lnTo>
                    <a:pt x="32" y="108"/>
                  </a:lnTo>
                  <a:lnTo>
                    <a:pt x="30" y="116"/>
                  </a:lnTo>
                  <a:lnTo>
                    <a:pt x="40" y="118"/>
                  </a:lnTo>
                  <a:lnTo>
                    <a:pt x="46" y="122"/>
                  </a:lnTo>
                  <a:lnTo>
                    <a:pt x="54" y="130"/>
                  </a:lnTo>
                  <a:lnTo>
                    <a:pt x="62" y="128"/>
                  </a:lnTo>
                  <a:lnTo>
                    <a:pt x="72" y="128"/>
                  </a:lnTo>
                  <a:lnTo>
                    <a:pt x="74" y="118"/>
                  </a:lnTo>
                  <a:lnTo>
                    <a:pt x="88" y="120"/>
                  </a:lnTo>
                  <a:lnTo>
                    <a:pt x="102" y="130"/>
                  </a:lnTo>
                  <a:lnTo>
                    <a:pt x="106" y="138"/>
                  </a:lnTo>
                  <a:lnTo>
                    <a:pt x="130" y="136"/>
                  </a:lnTo>
                  <a:lnTo>
                    <a:pt x="142" y="124"/>
                  </a:lnTo>
                  <a:lnTo>
                    <a:pt x="148" y="128"/>
                  </a:lnTo>
                  <a:lnTo>
                    <a:pt x="160" y="126"/>
                  </a:lnTo>
                  <a:lnTo>
                    <a:pt x="162" y="134"/>
                  </a:lnTo>
                  <a:lnTo>
                    <a:pt x="238" y="138"/>
                  </a:lnTo>
                  <a:lnTo>
                    <a:pt x="288" y="144"/>
                  </a:lnTo>
                  <a:lnTo>
                    <a:pt x="318" y="118"/>
                  </a:lnTo>
                  <a:lnTo>
                    <a:pt x="300" y="86"/>
                  </a:lnTo>
                  <a:lnTo>
                    <a:pt x="302" y="7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12" name="Freeform 530"/>
            <p:cNvSpPr>
              <a:spLocks/>
            </p:cNvSpPr>
            <p:nvPr/>
          </p:nvSpPr>
          <p:spPr bwMode="ltGray">
            <a:xfrm>
              <a:off x="3261" y="2182"/>
              <a:ext cx="102" cy="109"/>
            </a:xfrm>
            <a:custGeom>
              <a:avLst/>
              <a:gdLst>
                <a:gd name="T0" fmla="*/ 72 w 111"/>
                <a:gd name="T1" fmla="*/ 12 h 105"/>
                <a:gd name="T2" fmla="*/ 68 w 111"/>
                <a:gd name="T3" fmla="*/ 2 h 105"/>
                <a:gd name="T4" fmla="*/ 51 w 111"/>
                <a:gd name="T5" fmla="*/ 2 h 105"/>
                <a:gd name="T6" fmla="*/ 42 w 111"/>
                <a:gd name="T7" fmla="*/ 4 h 105"/>
                <a:gd name="T8" fmla="*/ 37 w 111"/>
                <a:gd name="T9" fmla="*/ 0 h 105"/>
                <a:gd name="T10" fmla="*/ 22 w 111"/>
                <a:gd name="T11" fmla="*/ 0 h 105"/>
                <a:gd name="T12" fmla="*/ 16 w 111"/>
                <a:gd name="T13" fmla="*/ 4 h 105"/>
                <a:gd name="T14" fmla="*/ 13 w 111"/>
                <a:gd name="T15" fmla="*/ 4 h 105"/>
                <a:gd name="T16" fmla="*/ 6 w 111"/>
                <a:gd name="T17" fmla="*/ 10 h 105"/>
                <a:gd name="T18" fmla="*/ 4 w 111"/>
                <a:gd name="T19" fmla="*/ 21 h 105"/>
                <a:gd name="T20" fmla="*/ 4 w 111"/>
                <a:gd name="T21" fmla="*/ 31 h 105"/>
                <a:gd name="T22" fmla="*/ 6 w 111"/>
                <a:gd name="T23" fmla="*/ 46 h 105"/>
                <a:gd name="T24" fmla="*/ 4 w 111"/>
                <a:gd name="T25" fmla="*/ 64 h 105"/>
                <a:gd name="T26" fmla="*/ 0 w 111"/>
                <a:gd name="T27" fmla="*/ 89 h 105"/>
                <a:gd name="T28" fmla="*/ 7 w 111"/>
                <a:gd name="T29" fmla="*/ 125 h 105"/>
                <a:gd name="T30" fmla="*/ 62 w 111"/>
                <a:gd name="T31" fmla="*/ 78 h 105"/>
                <a:gd name="T32" fmla="*/ 72 w 111"/>
                <a:gd name="T33" fmla="*/ 12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1"/>
                <a:gd name="T52" fmla="*/ 0 h 105"/>
                <a:gd name="T53" fmla="*/ 111 w 111"/>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1" h="105">
                  <a:moveTo>
                    <a:pt x="110" y="12"/>
                  </a:moveTo>
                  <a:lnTo>
                    <a:pt x="104" y="2"/>
                  </a:lnTo>
                  <a:lnTo>
                    <a:pt x="78" y="2"/>
                  </a:lnTo>
                  <a:lnTo>
                    <a:pt x="64" y="4"/>
                  </a:lnTo>
                  <a:lnTo>
                    <a:pt x="56" y="0"/>
                  </a:lnTo>
                  <a:lnTo>
                    <a:pt x="34" y="0"/>
                  </a:lnTo>
                  <a:lnTo>
                    <a:pt x="24" y="4"/>
                  </a:lnTo>
                  <a:lnTo>
                    <a:pt x="18" y="4"/>
                  </a:lnTo>
                  <a:lnTo>
                    <a:pt x="10" y="10"/>
                  </a:lnTo>
                  <a:lnTo>
                    <a:pt x="4" y="16"/>
                  </a:lnTo>
                  <a:lnTo>
                    <a:pt x="4" y="26"/>
                  </a:lnTo>
                  <a:lnTo>
                    <a:pt x="6" y="38"/>
                  </a:lnTo>
                  <a:lnTo>
                    <a:pt x="4" y="54"/>
                  </a:lnTo>
                  <a:lnTo>
                    <a:pt x="0" y="74"/>
                  </a:lnTo>
                  <a:lnTo>
                    <a:pt x="12" y="104"/>
                  </a:lnTo>
                  <a:lnTo>
                    <a:pt x="94" y="64"/>
                  </a:lnTo>
                  <a:lnTo>
                    <a:pt x="110" y="1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13" name="Freeform 531"/>
            <p:cNvSpPr>
              <a:spLocks/>
            </p:cNvSpPr>
            <p:nvPr/>
          </p:nvSpPr>
          <p:spPr bwMode="ltGray">
            <a:xfrm>
              <a:off x="3221" y="2261"/>
              <a:ext cx="48" cy="108"/>
            </a:xfrm>
            <a:custGeom>
              <a:avLst/>
              <a:gdLst>
                <a:gd name="T0" fmla="*/ 22 w 53"/>
                <a:gd name="T1" fmla="*/ 2 h 105"/>
                <a:gd name="T2" fmla="*/ 18 w 53"/>
                <a:gd name="T3" fmla="*/ 6 h 105"/>
                <a:gd name="T4" fmla="*/ 17 w 53"/>
                <a:gd name="T5" fmla="*/ 16 h 105"/>
                <a:gd name="T6" fmla="*/ 11 w 53"/>
                <a:gd name="T7" fmla="*/ 43 h 105"/>
                <a:gd name="T8" fmla="*/ 10 w 53"/>
                <a:gd name="T9" fmla="*/ 39 h 105"/>
                <a:gd name="T10" fmla="*/ 5 w 53"/>
                <a:gd name="T11" fmla="*/ 49 h 105"/>
                <a:gd name="T12" fmla="*/ 0 w 53"/>
                <a:gd name="T13" fmla="*/ 72 h 105"/>
                <a:gd name="T14" fmla="*/ 5 w 53"/>
                <a:gd name="T15" fmla="*/ 119 h 105"/>
                <a:gd name="T16" fmla="*/ 32 w 53"/>
                <a:gd name="T17" fmla="*/ 49 h 105"/>
                <a:gd name="T18" fmla="*/ 29 w 53"/>
                <a:gd name="T19" fmla="*/ 10 h 105"/>
                <a:gd name="T20" fmla="*/ 24 w 53"/>
                <a:gd name="T21" fmla="*/ 0 h 105"/>
                <a:gd name="T22" fmla="*/ 22 w 53"/>
                <a:gd name="T23" fmla="*/ 2 h 1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
                <a:gd name="T37" fmla="*/ 0 h 105"/>
                <a:gd name="T38" fmla="*/ 53 w 53"/>
                <a:gd name="T39" fmla="*/ 105 h 1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 h="105">
                  <a:moveTo>
                    <a:pt x="36" y="2"/>
                  </a:moveTo>
                  <a:lnTo>
                    <a:pt x="30" y="6"/>
                  </a:lnTo>
                  <a:lnTo>
                    <a:pt x="28" y="16"/>
                  </a:lnTo>
                  <a:lnTo>
                    <a:pt x="18" y="38"/>
                  </a:lnTo>
                  <a:lnTo>
                    <a:pt x="16" y="34"/>
                  </a:lnTo>
                  <a:lnTo>
                    <a:pt x="8" y="44"/>
                  </a:lnTo>
                  <a:lnTo>
                    <a:pt x="0" y="62"/>
                  </a:lnTo>
                  <a:lnTo>
                    <a:pt x="10" y="104"/>
                  </a:lnTo>
                  <a:lnTo>
                    <a:pt x="52" y="44"/>
                  </a:lnTo>
                  <a:lnTo>
                    <a:pt x="48" y="10"/>
                  </a:lnTo>
                  <a:lnTo>
                    <a:pt x="40" y="0"/>
                  </a:lnTo>
                  <a:lnTo>
                    <a:pt x="36"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14" name="Freeform 532"/>
            <p:cNvSpPr>
              <a:spLocks/>
            </p:cNvSpPr>
            <p:nvPr/>
          </p:nvSpPr>
          <p:spPr bwMode="ltGray">
            <a:xfrm>
              <a:off x="3251" y="2234"/>
              <a:ext cx="25" cy="34"/>
            </a:xfrm>
            <a:custGeom>
              <a:avLst/>
              <a:gdLst>
                <a:gd name="T0" fmla="*/ 7 w 27"/>
                <a:gd name="T1" fmla="*/ 2 h 33"/>
                <a:gd name="T2" fmla="*/ 13 w 27"/>
                <a:gd name="T3" fmla="*/ 0 h 33"/>
                <a:gd name="T4" fmla="*/ 17 w 27"/>
                <a:gd name="T5" fmla="*/ 6 h 33"/>
                <a:gd name="T6" fmla="*/ 18 w 27"/>
                <a:gd name="T7" fmla="*/ 12 h 33"/>
                <a:gd name="T8" fmla="*/ 11 w 27"/>
                <a:gd name="T9" fmla="*/ 29 h 33"/>
                <a:gd name="T10" fmla="*/ 6 w 27"/>
                <a:gd name="T11" fmla="*/ 37 h 33"/>
                <a:gd name="T12" fmla="*/ 0 w 27"/>
                <a:gd name="T13" fmla="*/ 35 h 33"/>
                <a:gd name="T14" fmla="*/ 6 w 27"/>
                <a:gd name="T15" fmla="*/ 12 h 33"/>
                <a:gd name="T16" fmla="*/ 7 w 27"/>
                <a:gd name="T17" fmla="*/ 2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33"/>
                <a:gd name="T29" fmla="*/ 27 w 27"/>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33">
                  <a:moveTo>
                    <a:pt x="12" y="2"/>
                  </a:moveTo>
                  <a:lnTo>
                    <a:pt x="18" y="0"/>
                  </a:lnTo>
                  <a:lnTo>
                    <a:pt x="24" y="6"/>
                  </a:lnTo>
                  <a:lnTo>
                    <a:pt x="26" y="12"/>
                  </a:lnTo>
                  <a:lnTo>
                    <a:pt x="16" y="24"/>
                  </a:lnTo>
                  <a:lnTo>
                    <a:pt x="10" y="32"/>
                  </a:lnTo>
                  <a:lnTo>
                    <a:pt x="0" y="30"/>
                  </a:lnTo>
                  <a:lnTo>
                    <a:pt x="8" y="12"/>
                  </a:lnTo>
                  <a:lnTo>
                    <a:pt x="12"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15" name="Freeform 533"/>
            <p:cNvSpPr>
              <a:spLocks/>
            </p:cNvSpPr>
            <p:nvPr/>
          </p:nvSpPr>
          <p:spPr bwMode="ltGray">
            <a:xfrm>
              <a:off x="3250" y="2255"/>
              <a:ext cx="73" cy="91"/>
            </a:xfrm>
            <a:custGeom>
              <a:avLst/>
              <a:gdLst>
                <a:gd name="T0" fmla="*/ 4 w 81"/>
                <a:gd name="T1" fmla="*/ 94 h 89"/>
                <a:gd name="T2" fmla="*/ 0 w 81"/>
                <a:gd name="T3" fmla="*/ 88 h 89"/>
                <a:gd name="T4" fmla="*/ 7 w 81"/>
                <a:gd name="T5" fmla="*/ 53 h 89"/>
                <a:gd name="T6" fmla="*/ 9 w 81"/>
                <a:gd name="T7" fmla="*/ 31 h 89"/>
                <a:gd name="T8" fmla="*/ 5 w 81"/>
                <a:gd name="T9" fmla="*/ 18 h 89"/>
                <a:gd name="T10" fmla="*/ 12 w 81"/>
                <a:gd name="T11" fmla="*/ 0 h 89"/>
                <a:gd name="T12" fmla="*/ 13 w 81"/>
                <a:gd name="T13" fmla="*/ 14 h 89"/>
                <a:gd name="T14" fmla="*/ 15 w 81"/>
                <a:gd name="T15" fmla="*/ 31 h 89"/>
                <a:gd name="T16" fmla="*/ 39 w 81"/>
                <a:gd name="T17" fmla="*/ 8 h 89"/>
                <a:gd name="T18" fmla="*/ 48 w 81"/>
                <a:gd name="T19" fmla="*/ 51 h 89"/>
                <a:gd name="T20" fmla="*/ 29 w 81"/>
                <a:gd name="T21" fmla="*/ 94 h 89"/>
                <a:gd name="T22" fmla="*/ 11 w 81"/>
                <a:gd name="T23" fmla="*/ 98 h 89"/>
                <a:gd name="T24" fmla="*/ 4 w 81"/>
                <a:gd name="T25" fmla="*/ 94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1"/>
                <a:gd name="T40" fmla="*/ 0 h 89"/>
                <a:gd name="T41" fmla="*/ 81 w 81"/>
                <a:gd name="T42" fmla="*/ 89 h 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1" h="89">
                  <a:moveTo>
                    <a:pt x="4" y="84"/>
                  </a:moveTo>
                  <a:lnTo>
                    <a:pt x="0" y="78"/>
                  </a:lnTo>
                  <a:lnTo>
                    <a:pt x="12" y="48"/>
                  </a:lnTo>
                  <a:lnTo>
                    <a:pt x="14" y="26"/>
                  </a:lnTo>
                  <a:lnTo>
                    <a:pt x="8" y="18"/>
                  </a:lnTo>
                  <a:lnTo>
                    <a:pt x="20" y="0"/>
                  </a:lnTo>
                  <a:lnTo>
                    <a:pt x="22" y="14"/>
                  </a:lnTo>
                  <a:lnTo>
                    <a:pt x="26" y="26"/>
                  </a:lnTo>
                  <a:lnTo>
                    <a:pt x="66" y="8"/>
                  </a:lnTo>
                  <a:lnTo>
                    <a:pt x="80" y="46"/>
                  </a:lnTo>
                  <a:lnTo>
                    <a:pt x="48" y="84"/>
                  </a:lnTo>
                  <a:lnTo>
                    <a:pt x="18" y="88"/>
                  </a:lnTo>
                  <a:lnTo>
                    <a:pt x="4" y="8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16" name="Freeform 534"/>
            <p:cNvSpPr>
              <a:spLocks/>
            </p:cNvSpPr>
            <p:nvPr/>
          </p:nvSpPr>
          <p:spPr bwMode="ltGray">
            <a:xfrm>
              <a:off x="3348" y="2560"/>
              <a:ext cx="77" cy="104"/>
            </a:xfrm>
            <a:custGeom>
              <a:avLst/>
              <a:gdLst>
                <a:gd name="T0" fmla="*/ 6 w 83"/>
                <a:gd name="T1" fmla="*/ 29 h 101"/>
                <a:gd name="T2" fmla="*/ 2 w 83"/>
                <a:gd name="T3" fmla="*/ 37 h 101"/>
                <a:gd name="T4" fmla="*/ 2 w 83"/>
                <a:gd name="T5" fmla="*/ 47 h 101"/>
                <a:gd name="T6" fmla="*/ 0 w 83"/>
                <a:gd name="T7" fmla="*/ 62 h 101"/>
                <a:gd name="T8" fmla="*/ 4 w 83"/>
                <a:gd name="T9" fmla="*/ 70 h 101"/>
                <a:gd name="T10" fmla="*/ 4 w 83"/>
                <a:gd name="T11" fmla="*/ 82 h 101"/>
                <a:gd name="T12" fmla="*/ 6 w 83"/>
                <a:gd name="T13" fmla="*/ 92 h 101"/>
                <a:gd name="T14" fmla="*/ 6 w 83"/>
                <a:gd name="T15" fmla="*/ 105 h 101"/>
                <a:gd name="T16" fmla="*/ 7 w 83"/>
                <a:gd name="T17" fmla="*/ 115 h 101"/>
                <a:gd name="T18" fmla="*/ 24 w 83"/>
                <a:gd name="T19" fmla="*/ 113 h 101"/>
                <a:gd name="T20" fmla="*/ 33 w 83"/>
                <a:gd name="T21" fmla="*/ 101 h 101"/>
                <a:gd name="T22" fmla="*/ 48 w 83"/>
                <a:gd name="T23" fmla="*/ 101 h 101"/>
                <a:gd name="T24" fmla="*/ 57 w 83"/>
                <a:gd name="T25" fmla="*/ 16 h 101"/>
                <a:gd name="T26" fmla="*/ 9 w 83"/>
                <a:gd name="T27" fmla="*/ 0 h 101"/>
                <a:gd name="T28" fmla="*/ 6 w 83"/>
                <a:gd name="T29" fmla="*/ 29 h 1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3"/>
                <a:gd name="T46" fmla="*/ 0 h 101"/>
                <a:gd name="T47" fmla="*/ 83 w 83"/>
                <a:gd name="T48" fmla="*/ 101 h 1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3" h="101">
                  <a:moveTo>
                    <a:pt x="8" y="24"/>
                  </a:moveTo>
                  <a:lnTo>
                    <a:pt x="2" y="32"/>
                  </a:lnTo>
                  <a:lnTo>
                    <a:pt x="2" y="42"/>
                  </a:lnTo>
                  <a:lnTo>
                    <a:pt x="0" y="52"/>
                  </a:lnTo>
                  <a:lnTo>
                    <a:pt x="4" y="60"/>
                  </a:lnTo>
                  <a:lnTo>
                    <a:pt x="4" y="72"/>
                  </a:lnTo>
                  <a:lnTo>
                    <a:pt x="8" y="80"/>
                  </a:lnTo>
                  <a:lnTo>
                    <a:pt x="10" y="90"/>
                  </a:lnTo>
                  <a:lnTo>
                    <a:pt x="12" y="100"/>
                  </a:lnTo>
                  <a:lnTo>
                    <a:pt x="34" y="98"/>
                  </a:lnTo>
                  <a:lnTo>
                    <a:pt x="48" y="86"/>
                  </a:lnTo>
                  <a:lnTo>
                    <a:pt x="70" y="86"/>
                  </a:lnTo>
                  <a:lnTo>
                    <a:pt x="82" y="16"/>
                  </a:lnTo>
                  <a:lnTo>
                    <a:pt x="14" y="0"/>
                  </a:lnTo>
                  <a:lnTo>
                    <a:pt x="8" y="2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17" name="Freeform 535"/>
            <p:cNvSpPr>
              <a:spLocks/>
            </p:cNvSpPr>
            <p:nvPr/>
          </p:nvSpPr>
          <p:spPr bwMode="ltGray">
            <a:xfrm>
              <a:off x="3357" y="2564"/>
              <a:ext cx="162" cy="119"/>
            </a:xfrm>
            <a:custGeom>
              <a:avLst/>
              <a:gdLst>
                <a:gd name="T0" fmla="*/ 0 w 175"/>
                <a:gd name="T1" fmla="*/ 128 h 115"/>
                <a:gd name="T2" fmla="*/ 2 w 175"/>
                <a:gd name="T3" fmla="*/ 126 h 115"/>
                <a:gd name="T4" fmla="*/ 6 w 175"/>
                <a:gd name="T5" fmla="*/ 124 h 115"/>
                <a:gd name="T6" fmla="*/ 9 w 175"/>
                <a:gd name="T7" fmla="*/ 124 h 115"/>
                <a:gd name="T8" fmla="*/ 9 w 175"/>
                <a:gd name="T9" fmla="*/ 119 h 115"/>
                <a:gd name="T10" fmla="*/ 15 w 175"/>
                <a:gd name="T11" fmla="*/ 111 h 115"/>
                <a:gd name="T12" fmla="*/ 26 w 175"/>
                <a:gd name="T13" fmla="*/ 103 h 115"/>
                <a:gd name="T14" fmla="*/ 29 w 175"/>
                <a:gd name="T15" fmla="*/ 106 h 115"/>
                <a:gd name="T16" fmla="*/ 31 w 175"/>
                <a:gd name="T17" fmla="*/ 101 h 115"/>
                <a:gd name="T18" fmla="*/ 30 w 175"/>
                <a:gd name="T19" fmla="*/ 93 h 115"/>
                <a:gd name="T20" fmla="*/ 29 w 175"/>
                <a:gd name="T21" fmla="*/ 87 h 115"/>
                <a:gd name="T22" fmla="*/ 38 w 175"/>
                <a:gd name="T23" fmla="*/ 62 h 115"/>
                <a:gd name="T24" fmla="*/ 48 w 175"/>
                <a:gd name="T25" fmla="*/ 25 h 115"/>
                <a:gd name="T26" fmla="*/ 83 w 175"/>
                <a:gd name="T27" fmla="*/ 6 h 115"/>
                <a:gd name="T28" fmla="*/ 118 w 175"/>
                <a:gd name="T29" fmla="*/ 0 h 115"/>
                <a:gd name="T30" fmla="*/ 118 w 175"/>
                <a:gd name="T31" fmla="*/ 64 h 115"/>
                <a:gd name="T32" fmla="*/ 106 w 175"/>
                <a:gd name="T33" fmla="*/ 68 h 115"/>
                <a:gd name="T34" fmla="*/ 104 w 175"/>
                <a:gd name="T35" fmla="*/ 89 h 115"/>
                <a:gd name="T36" fmla="*/ 98 w 175"/>
                <a:gd name="T37" fmla="*/ 89 h 115"/>
                <a:gd name="T38" fmla="*/ 95 w 175"/>
                <a:gd name="T39" fmla="*/ 91 h 115"/>
                <a:gd name="T40" fmla="*/ 84 w 175"/>
                <a:gd name="T41" fmla="*/ 93 h 115"/>
                <a:gd name="T42" fmla="*/ 80 w 175"/>
                <a:gd name="T43" fmla="*/ 97 h 115"/>
                <a:gd name="T44" fmla="*/ 67 w 175"/>
                <a:gd name="T45" fmla="*/ 101 h 115"/>
                <a:gd name="T46" fmla="*/ 61 w 175"/>
                <a:gd name="T47" fmla="*/ 111 h 115"/>
                <a:gd name="T48" fmla="*/ 53 w 175"/>
                <a:gd name="T49" fmla="*/ 111 h 115"/>
                <a:gd name="T50" fmla="*/ 51 w 175"/>
                <a:gd name="T51" fmla="*/ 117 h 115"/>
                <a:gd name="T52" fmla="*/ 42 w 175"/>
                <a:gd name="T53" fmla="*/ 122 h 115"/>
                <a:gd name="T54" fmla="*/ 32 w 175"/>
                <a:gd name="T55" fmla="*/ 119 h 115"/>
                <a:gd name="T56" fmla="*/ 26 w 175"/>
                <a:gd name="T57" fmla="*/ 117 h 115"/>
                <a:gd name="T58" fmla="*/ 22 w 175"/>
                <a:gd name="T59" fmla="*/ 124 h 115"/>
                <a:gd name="T60" fmla="*/ 19 w 175"/>
                <a:gd name="T61" fmla="*/ 128 h 115"/>
                <a:gd name="T62" fmla="*/ 13 w 175"/>
                <a:gd name="T63" fmla="*/ 135 h 115"/>
                <a:gd name="T64" fmla="*/ 4 w 175"/>
                <a:gd name="T65" fmla="*/ 135 h 115"/>
                <a:gd name="T66" fmla="*/ 0 w 175"/>
                <a:gd name="T67" fmla="*/ 128 h 1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5"/>
                <a:gd name="T103" fmla="*/ 0 h 115"/>
                <a:gd name="T104" fmla="*/ 175 w 175"/>
                <a:gd name="T105" fmla="*/ 115 h 1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5" h="115">
                  <a:moveTo>
                    <a:pt x="0" y="108"/>
                  </a:moveTo>
                  <a:lnTo>
                    <a:pt x="2" y="106"/>
                  </a:lnTo>
                  <a:lnTo>
                    <a:pt x="6" y="104"/>
                  </a:lnTo>
                  <a:lnTo>
                    <a:pt x="14" y="104"/>
                  </a:lnTo>
                  <a:lnTo>
                    <a:pt x="14" y="100"/>
                  </a:lnTo>
                  <a:lnTo>
                    <a:pt x="20" y="94"/>
                  </a:lnTo>
                  <a:lnTo>
                    <a:pt x="38" y="88"/>
                  </a:lnTo>
                  <a:lnTo>
                    <a:pt x="42" y="90"/>
                  </a:lnTo>
                  <a:lnTo>
                    <a:pt x="46" y="86"/>
                  </a:lnTo>
                  <a:lnTo>
                    <a:pt x="44" y="78"/>
                  </a:lnTo>
                  <a:lnTo>
                    <a:pt x="42" y="72"/>
                  </a:lnTo>
                  <a:lnTo>
                    <a:pt x="56" y="52"/>
                  </a:lnTo>
                  <a:lnTo>
                    <a:pt x="70" y="20"/>
                  </a:lnTo>
                  <a:lnTo>
                    <a:pt x="122" y="6"/>
                  </a:lnTo>
                  <a:lnTo>
                    <a:pt x="174" y="0"/>
                  </a:lnTo>
                  <a:lnTo>
                    <a:pt x="174" y="54"/>
                  </a:lnTo>
                  <a:lnTo>
                    <a:pt x="156" y="58"/>
                  </a:lnTo>
                  <a:lnTo>
                    <a:pt x="152" y="74"/>
                  </a:lnTo>
                  <a:lnTo>
                    <a:pt x="144" y="74"/>
                  </a:lnTo>
                  <a:lnTo>
                    <a:pt x="140" y="76"/>
                  </a:lnTo>
                  <a:lnTo>
                    <a:pt x="124" y="78"/>
                  </a:lnTo>
                  <a:lnTo>
                    <a:pt x="118" y="82"/>
                  </a:lnTo>
                  <a:lnTo>
                    <a:pt x="98" y="86"/>
                  </a:lnTo>
                  <a:lnTo>
                    <a:pt x="90" y="94"/>
                  </a:lnTo>
                  <a:lnTo>
                    <a:pt x="78" y="94"/>
                  </a:lnTo>
                  <a:lnTo>
                    <a:pt x="74" y="98"/>
                  </a:lnTo>
                  <a:lnTo>
                    <a:pt x="62" y="102"/>
                  </a:lnTo>
                  <a:lnTo>
                    <a:pt x="48" y="100"/>
                  </a:lnTo>
                  <a:lnTo>
                    <a:pt x="38" y="98"/>
                  </a:lnTo>
                  <a:lnTo>
                    <a:pt x="32" y="104"/>
                  </a:lnTo>
                  <a:lnTo>
                    <a:pt x="28" y="108"/>
                  </a:lnTo>
                  <a:lnTo>
                    <a:pt x="18" y="114"/>
                  </a:lnTo>
                  <a:lnTo>
                    <a:pt x="4" y="114"/>
                  </a:lnTo>
                  <a:lnTo>
                    <a:pt x="0" y="10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nvGrpSpPr>
            <p:cNvPr id="8" name="Group 536"/>
            <p:cNvGrpSpPr>
              <a:grpSpLocks/>
            </p:cNvGrpSpPr>
            <p:nvPr/>
          </p:nvGrpSpPr>
          <p:grpSpPr bwMode="auto">
            <a:xfrm>
              <a:off x="3470" y="2424"/>
              <a:ext cx="153" cy="184"/>
              <a:chOff x="3380" y="2293"/>
              <a:chExt cx="166" cy="200"/>
            </a:xfrm>
            <a:grpFill/>
          </p:grpSpPr>
          <p:sp>
            <p:nvSpPr>
              <p:cNvPr id="5480" name="Freeform 537"/>
              <p:cNvSpPr>
                <a:spLocks/>
              </p:cNvSpPr>
              <p:nvPr/>
            </p:nvSpPr>
            <p:spPr bwMode="ltGray">
              <a:xfrm>
                <a:off x="3416" y="2318"/>
                <a:ext cx="130" cy="175"/>
              </a:xfrm>
              <a:custGeom>
                <a:avLst/>
                <a:gdLst>
                  <a:gd name="T0" fmla="*/ 67 w 131"/>
                  <a:gd name="T1" fmla="*/ 4 h 157"/>
                  <a:gd name="T2" fmla="*/ 71 w 131"/>
                  <a:gd name="T3" fmla="*/ 35 h 157"/>
                  <a:gd name="T4" fmla="*/ 79 w 131"/>
                  <a:gd name="T5" fmla="*/ 56 h 157"/>
                  <a:gd name="T6" fmla="*/ 99 w 131"/>
                  <a:gd name="T7" fmla="*/ 65 h 157"/>
                  <a:gd name="T8" fmla="*/ 107 w 131"/>
                  <a:gd name="T9" fmla="*/ 69 h 157"/>
                  <a:gd name="T10" fmla="*/ 119 w 131"/>
                  <a:gd name="T11" fmla="*/ 99 h 157"/>
                  <a:gd name="T12" fmla="*/ 125 w 131"/>
                  <a:gd name="T13" fmla="*/ 107 h 157"/>
                  <a:gd name="T14" fmla="*/ 123 w 131"/>
                  <a:gd name="T15" fmla="*/ 120 h 157"/>
                  <a:gd name="T16" fmla="*/ 101 w 131"/>
                  <a:gd name="T17" fmla="*/ 167 h 157"/>
                  <a:gd name="T18" fmla="*/ 97 w 131"/>
                  <a:gd name="T19" fmla="*/ 162 h 157"/>
                  <a:gd name="T20" fmla="*/ 87 w 131"/>
                  <a:gd name="T21" fmla="*/ 185 h 157"/>
                  <a:gd name="T22" fmla="*/ 89 w 131"/>
                  <a:gd name="T23" fmla="*/ 214 h 157"/>
                  <a:gd name="T24" fmla="*/ 75 w 131"/>
                  <a:gd name="T25" fmla="*/ 214 h 157"/>
                  <a:gd name="T26" fmla="*/ 69 w 131"/>
                  <a:gd name="T27" fmla="*/ 225 h 157"/>
                  <a:gd name="T28" fmla="*/ 67 w 131"/>
                  <a:gd name="T29" fmla="*/ 239 h 157"/>
                  <a:gd name="T30" fmla="*/ 65 w 131"/>
                  <a:gd name="T31" fmla="*/ 241 h 157"/>
                  <a:gd name="T32" fmla="*/ 50 w 131"/>
                  <a:gd name="T33" fmla="*/ 239 h 157"/>
                  <a:gd name="T34" fmla="*/ 50 w 131"/>
                  <a:gd name="T35" fmla="*/ 255 h 157"/>
                  <a:gd name="T36" fmla="*/ 44 w 131"/>
                  <a:gd name="T37" fmla="*/ 269 h 157"/>
                  <a:gd name="T38" fmla="*/ 30 w 131"/>
                  <a:gd name="T39" fmla="*/ 266 h 157"/>
                  <a:gd name="T40" fmla="*/ 16 w 131"/>
                  <a:gd name="T41" fmla="*/ 269 h 157"/>
                  <a:gd name="T42" fmla="*/ 2 w 131"/>
                  <a:gd name="T43" fmla="*/ 257 h 157"/>
                  <a:gd name="T44" fmla="*/ 8 w 131"/>
                  <a:gd name="T45" fmla="*/ 234 h 157"/>
                  <a:gd name="T46" fmla="*/ 0 w 131"/>
                  <a:gd name="T47" fmla="*/ 206 h 157"/>
                  <a:gd name="T48" fmla="*/ 4 w 131"/>
                  <a:gd name="T49" fmla="*/ 176 h 157"/>
                  <a:gd name="T50" fmla="*/ 54 w 131"/>
                  <a:gd name="T51" fmla="*/ 13 h 157"/>
                  <a:gd name="T52" fmla="*/ 64 w 131"/>
                  <a:gd name="T53" fmla="*/ 0 h 157"/>
                  <a:gd name="T54" fmla="*/ 67 w 131"/>
                  <a:gd name="T55" fmla="*/ 4 h 1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1"/>
                  <a:gd name="T85" fmla="*/ 0 h 157"/>
                  <a:gd name="T86" fmla="*/ 131 w 131"/>
                  <a:gd name="T87" fmla="*/ 157 h 15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1" h="157">
                    <a:moveTo>
                      <a:pt x="72" y="4"/>
                    </a:moveTo>
                    <a:lnTo>
                      <a:pt x="76" y="20"/>
                    </a:lnTo>
                    <a:lnTo>
                      <a:pt x="84" y="32"/>
                    </a:lnTo>
                    <a:lnTo>
                      <a:pt x="104" y="38"/>
                    </a:lnTo>
                    <a:lnTo>
                      <a:pt x="112" y="40"/>
                    </a:lnTo>
                    <a:lnTo>
                      <a:pt x="124" y="58"/>
                    </a:lnTo>
                    <a:lnTo>
                      <a:pt x="130" y="62"/>
                    </a:lnTo>
                    <a:lnTo>
                      <a:pt x="128" y="70"/>
                    </a:lnTo>
                    <a:lnTo>
                      <a:pt x="106" y="98"/>
                    </a:lnTo>
                    <a:lnTo>
                      <a:pt x="102" y="94"/>
                    </a:lnTo>
                    <a:lnTo>
                      <a:pt x="92" y="108"/>
                    </a:lnTo>
                    <a:lnTo>
                      <a:pt x="94" y="124"/>
                    </a:lnTo>
                    <a:lnTo>
                      <a:pt x="80" y="124"/>
                    </a:lnTo>
                    <a:lnTo>
                      <a:pt x="74" y="130"/>
                    </a:lnTo>
                    <a:lnTo>
                      <a:pt x="72" y="138"/>
                    </a:lnTo>
                    <a:lnTo>
                      <a:pt x="68" y="140"/>
                    </a:lnTo>
                    <a:lnTo>
                      <a:pt x="50" y="138"/>
                    </a:lnTo>
                    <a:lnTo>
                      <a:pt x="50" y="148"/>
                    </a:lnTo>
                    <a:lnTo>
                      <a:pt x="44" y="156"/>
                    </a:lnTo>
                    <a:lnTo>
                      <a:pt x="30" y="154"/>
                    </a:lnTo>
                    <a:lnTo>
                      <a:pt x="16" y="156"/>
                    </a:lnTo>
                    <a:lnTo>
                      <a:pt x="2" y="150"/>
                    </a:lnTo>
                    <a:lnTo>
                      <a:pt x="8" y="136"/>
                    </a:lnTo>
                    <a:lnTo>
                      <a:pt x="0" y="120"/>
                    </a:lnTo>
                    <a:lnTo>
                      <a:pt x="4" y="102"/>
                    </a:lnTo>
                    <a:lnTo>
                      <a:pt x="54" y="8"/>
                    </a:lnTo>
                    <a:lnTo>
                      <a:pt x="64" y="0"/>
                    </a:lnTo>
                    <a:lnTo>
                      <a:pt x="72"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81" name="Freeform 538"/>
              <p:cNvSpPr>
                <a:spLocks/>
              </p:cNvSpPr>
              <p:nvPr/>
            </p:nvSpPr>
            <p:spPr bwMode="ltGray">
              <a:xfrm>
                <a:off x="3380" y="2293"/>
                <a:ext cx="110" cy="91"/>
              </a:xfrm>
              <a:custGeom>
                <a:avLst/>
                <a:gdLst>
                  <a:gd name="T0" fmla="*/ 8 w 111"/>
                  <a:gd name="T1" fmla="*/ 31 h 81"/>
                  <a:gd name="T2" fmla="*/ 16 w 111"/>
                  <a:gd name="T3" fmla="*/ 39 h 81"/>
                  <a:gd name="T4" fmla="*/ 16 w 111"/>
                  <a:gd name="T5" fmla="*/ 25 h 81"/>
                  <a:gd name="T6" fmla="*/ 20 w 111"/>
                  <a:gd name="T7" fmla="*/ 0 h 81"/>
                  <a:gd name="T8" fmla="*/ 26 w 111"/>
                  <a:gd name="T9" fmla="*/ 17 h 81"/>
                  <a:gd name="T10" fmla="*/ 24 w 111"/>
                  <a:gd name="T11" fmla="*/ 28 h 81"/>
                  <a:gd name="T12" fmla="*/ 26 w 111"/>
                  <a:gd name="T13" fmla="*/ 35 h 81"/>
                  <a:gd name="T14" fmla="*/ 26 w 111"/>
                  <a:gd name="T15" fmla="*/ 54 h 81"/>
                  <a:gd name="T16" fmla="*/ 30 w 111"/>
                  <a:gd name="T17" fmla="*/ 72 h 81"/>
                  <a:gd name="T18" fmla="*/ 34 w 111"/>
                  <a:gd name="T19" fmla="*/ 79 h 81"/>
                  <a:gd name="T20" fmla="*/ 44 w 111"/>
                  <a:gd name="T21" fmla="*/ 72 h 81"/>
                  <a:gd name="T22" fmla="*/ 50 w 111"/>
                  <a:gd name="T23" fmla="*/ 75 h 81"/>
                  <a:gd name="T24" fmla="*/ 55 w 111"/>
                  <a:gd name="T25" fmla="*/ 72 h 81"/>
                  <a:gd name="T26" fmla="*/ 61 w 111"/>
                  <a:gd name="T27" fmla="*/ 79 h 81"/>
                  <a:gd name="T28" fmla="*/ 73 w 111"/>
                  <a:gd name="T29" fmla="*/ 75 h 81"/>
                  <a:gd name="T30" fmla="*/ 73 w 111"/>
                  <a:gd name="T31" fmla="*/ 61 h 81"/>
                  <a:gd name="T32" fmla="*/ 85 w 111"/>
                  <a:gd name="T33" fmla="*/ 39 h 81"/>
                  <a:gd name="T34" fmla="*/ 99 w 111"/>
                  <a:gd name="T35" fmla="*/ 21 h 81"/>
                  <a:gd name="T36" fmla="*/ 101 w 111"/>
                  <a:gd name="T37" fmla="*/ 4 h 81"/>
                  <a:gd name="T38" fmla="*/ 103 w 111"/>
                  <a:gd name="T39" fmla="*/ 2 h 81"/>
                  <a:gd name="T40" fmla="*/ 105 w 111"/>
                  <a:gd name="T41" fmla="*/ 13 h 81"/>
                  <a:gd name="T42" fmla="*/ 105 w 111"/>
                  <a:gd name="T43" fmla="*/ 57 h 81"/>
                  <a:gd name="T44" fmla="*/ 93 w 111"/>
                  <a:gd name="T45" fmla="*/ 47 h 81"/>
                  <a:gd name="T46" fmla="*/ 93 w 111"/>
                  <a:gd name="T47" fmla="*/ 79 h 81"/>
                  <a:gd name="T48" fmla="*/ 85 w 111"/>
                  <a:gd name="T49" fmla="*/ 82 h 81"/>
                  <a:gd name="T50" fmla="*/ 89 w 111"/>
                  <a:gd name="T51" fmla="*/ 92 h 81"/>
                  <a:gd name="T52" fmla="*/ 81 w 111"/>
                  <a:gd name="T53" fmla="*/ 117 h 81"/>
                  <a:gd name="T54" fmla="*/ 83 w 111"/>
                  <a:gd name="T55" fmla="*/ 143 h 81"/>
                  <a:gd name="T56" fmla="*/ 48 w 111"/>
                  <a:gd name="T57" fmla="*/ 143 h 81"/>
                  <a:gd name="T58" fmla="*/ 6 w 111"/>
                  <a:gd name="T59" fmla="*/ 75 h 81"/>
                  <a:gd name="T60" fmla="*/ 0 w 111"/>
                  <a:gd name="T61" fmla="*/ 43 h 81"/>
                  <a:gd name="T62" fmla="*/ 8 w 111"/>
                  <a:gd name="T63" fmla="*/ 31 h 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1"/>
                  <a:gd name="T97" fmla="*/ 0 h 81"/>
                  <a:gd name="T98" fmla="*/ 111 w 111"/>
                  <a:gd name="T99" fmla="*/ 81 h 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1" h="81">
                    <a:moveTo>
                      <a:pt x="8" y="18"/>
                    </a:moveTo>
                    <a:lnTo>
                      <a:pt x="16" y="22"/>
                    </a:lnTo>
                    <a:lnTo>
                      <a:pt x="16" y="14"/>
                    </a:lnTo>
                    <a:lnTo>
                      <a:pt x="20" y="0"/>
                    </a:lnTo>
                    <a:lnTo>
                      <a:pt x="26" y="10"/>
                    </a:lnTo>
                    <a:lnTo>
                      <a:pt x="24" y="16"/>
                    </a:lnTo>
                    <a:lnTo>
                      <a:pt x="26" y="20"/>
                    </a:lnTo>
                    <a:lnTo>
                      <a:pt x="26" y="30"/>
                    </a:lnTo>
                    <a:lnTo>
                      <a:pt x="30" y="40"/>
                    </a:lnTo>
                    <a:lnTo>
                      <a:pt x="34" y="44"/>
                    </a:lnTo>
                    <a:lnTo>
                      <a:pt x="44" y="40"/>
                    </a:lnTo>
                    <a:lnTo>
                      <a:pt x="50" y="42"/>
                    </a:lnTo>
                    <a:lnTo>
                      <a:pt x="58" y="40"/>
                    </a:lnTo>
                    <a:lnTo>
                      <a:pt x="66" y="44"/>
                    </a:lnTo>
                    <a:lnTo>
                      <a:pt x="78" y="42"/>
                    </a:lnTo>
                    <a:lnTo>
                      <a:pt x="78" y="34"/>
                    </a:lnTo>
                    <a:lnTo>
                      <a:pt x="90" y="22"/>
                    </a:lnTo>
                    <a:lnTo>
                      <a:pt x="104" y="12"/>
                    </a:lnTo>
                    <a:lnTo>
                      <a:pt x="106" y="4"/>
                    </a:lnTo>
                    <a:lnTo>
                      <a:pt x="108" y="2"/>
                    </a:lnTo>
                    <a:lnTo>
                      <a:pt x="110" y="8"/>
                    </a:lnTo>
                    <a:lnTo>
                      <a:pt x="110" y="32"/>
                    </a:lnTo>
                    <a:lnTo>
                      <a:pt x="98" y="26"/>
                    </a:lnTo>
                    <a:lnTo>
                      <a:pt x="98" y="44"/>
                    </a:lnTo>
                    <a:lnTo>
                      <a:pt x="90" y="46"/>
                    </a:lnTo>
                    <a:lnTo>
                      <a:pt x="94" y="52"/>
                    </a:lnTo>
                    <a:lnTo>
                      <a:pt x="86" y="66"/>
                    </a:lnTo>
                    <a:lnTo>
                      <a:pt x="88" y="80"/>
                    </a:lnTo>
                    <a:lnTo>
                      <a:pt x="48" y="80"/>
                    </a:lnTo>
                    <a:lnTo>
                      <a:pt x="6" y="42"/>
                    </a:lnTo>
                    <a:lnTo>
                      <a:pt x="0" y="24"/>
                    </a:lnTo>
                    <a:lnTo>
                      <a:pt x="8" y="1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sp>
          <p:nvSpPr>
            <p:cNvPr id="5219" name="Freeform 539"/>
            <p:cNvSpPr>
              <a:spLocks/>
            </p:cNvSpPr>
            <p:nvPr/>
          </p:nvSpPr>
          <p:spPr bwMode="ltGray">
            <a:xfrm>
              <a:off x="3230" y="2282"/>
              <a:ext cx="332" cy="333"/>
            </a:xfrm>
            <a:custGeom>
              <a:avLst/>
              <a:gdLst>
                <a:gd name="T0" fmla="*/ 170 w 363"/>
                <a:gd name="T1" fmla="*/ 131 h 323"/>
                <a:gd name="T2" fmla="*/ 177 w 363"/>
                <a:gd name="T3" fmla="*/ 142 h 323"/>
                <a:gd name="T4" fmla="*/ 181 w 363"/>
                <a:gd name="T5" fmla="*/ 161 h 323"/>
                <a:gd name="T6" fmla="*/ 179 w 363"/>
                <a:gd name="T7" fmla="*/ 166 h 323"/>
                <a:gd name="T8" fmla="*/ 182 w 363"/>
                <a:gd name="T9" fmla="*/ 186 h 323"/>
                <a:gd name="T10" fmla="*/ 181 w 363"/>
                <a:gd name="T11" fmla="*/ 196 h 323"/>
                <a:gd name="T12" fmla="*/ 190 w 363"/>
                <a:gd name="T13" fmla="*/ 205 h 323"/>
                <a:gd name="T14" fmla="*/ 194 w 363"/>
                <a:gd name="T15" fmla="*/ 228 h 323"/>
                <a:gd name="T16" fmla="*/ 222 w 363"/>
                <a:gd name="T17" fmla="*/ 247 h 323"/>
                <a:gd name="T18" fmla="*/ 231 w 363"/>
                <a:gd name="T19" fmla="*/ 256 h 323"/>
                <a:gd name="T20" fmla="*/ 155 w 363"/>
                <a:gd name="T21" fmla="*/ 327 h 323"/>
                <a:gd name="T22" fmla="*/ 132 w 363"/>
                <a:gd name="T23" fmla="*/ 354 h 323"/>
                <a:gd name="T24" fmla="*/ 104 w 363"/>
                <a:gd name="T25" fmla="*/ 335 h 323"/>
                <a:gd name="T26" fmla="*/ 102 w 363"/>
                <a:gd name="T27" fmla="*/ 329 h 323"/>
                <a:gd name="T28" fmla="*/ 101 w 363"/>
                <a:gd name="T29" fmla="*/ 340 h 323"/>
                <a:gd name="T30" fmla="*/ 93 w 363"/>
                <a:gd name="T31" fmla="*/ 352 h 323"/>
                <a:gd name="T32" fmla="*/ 86 w 363"/>
                <a:gd name="T33" fmla="*/ 340 h 323"/>
                <a:gd name="T34" fmla="*/ 80 w 363"/>
                <a:gd name="T35" fmla="*/ 314 h 323"/>
                <a:gd name="T36" fmla="*/ 67 w 363"/>
                <a:gd name="T37" fmla="*/ 272 h 323"/>
                <a:gd name="T38" fmla="*/ 60 w 363"/>
                <a:gd name="T39" fmla="*/ 256 h 323"/>
                <a:gd name="T40" fmla="*/ 55 w 363"/>
                <a:gd name="T41" fmla="*/ 219 h 323"/>
                <a:gd name="T42" fmla="*/ 49 w 363"/>
                <a:gd name="T43" fmla="*/ 200 h 323"/>
                <a:gd name="T44" fmla="*/ 44 w 363"/>
                <a:gd name="T45" fmla="*/ 186 h 323"/>
                <a:gd name="T46" fmla="*/ 31 w 363"/>
                <a:gd name="T47" fmla="*/ 166 h 323"/>
                <a:gd name="T48" fmla="*/ 25 w 363"/>
                <a:gd name="T49" fmla="*/ 142 h 323"/>
                <a:gd name="T50" fmla="*/ 14 w 363"/>
                <a:gd name="T51" fmla="*/ 118 h 323"/>
                <a:gd name="T52" fmla="*/ 15 w 363"/>
                <a:gd name="T53" fmla="*/ 78 h 323"/>
                <a:gd name="T54" fmla="*/ 36 w 363"/>
                <a:gd name="T55" fmla="*/ 68 h 323"/>
                <a:gd name="T56" fmla="*/ 49 w 363"/>
                <a:gd name="T57" fmla="*/ 62 h 323"/>
                <a:gd name="T58" fmla="*/ 49 w 363"/>
                <a:gd name="T59" fmla="*/ 49 h 323"/>
                <a:gd name="T60" fmla="*/ 44 w 363"/>
                <a:gd name="T61" fmla="*/ 23 h 323"/>
                <a:gd name="T62" fmla="*/ 67 w 363"/>
                <a:gd name="T63" fmla="*/ 0 h 323"/>
                <a:gd name="T64" fmla="*/ 125 w 363"/>
                <a:gd name="T65" fmla="*/ 68 h 323"/>
                <a:gd name="T66" fmla="*/ 157 w 363"/>
                <a:gd name="T67" fmla="*/ 94 h 323"/>
                <a:gd name="T68" fmla="*/ 166 w 363"/>
                <a:gd name="T69" fmla="*/ 120 h 3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3"/>
                <a:gd name="T106" fmla="*/ 0 h 323"/>
                <a:gd name="T107" fmla="*/ 363 w 363"/>
                <a:gd name="T108" fmla="*/ 323 h 3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3" h="323">
                  <a:moveTo>
                    <a:pt x="264" y="106"/>
                  </a:moveTo>
                  <a:lnTo>
                    <a:pt x="266" y="112"/>
                  </a:lnTo>
                  <a:lnTo>
                    <a:pt x="270" y="122"/>
                  </a:lnTo>
                  <a:lnTo>
                    <a:pt x="278" y="122"/>
                  </a:lnTo>
                  <a:lnTo>
                    <a:pt x="278" y="128"/>
                  </a:lnTo>
                  <a:lnTo>
                    <a:pt x="282" y="138"/>
                  </a:lnTo>
                  <a:lnTo>
                    <a:pt x="278" y="138"/>
                  </a:lnTo>
                  <a:lnTo>
                    <a:pt x="280" y="142"/>
                  </a:lnTo>
                  <a:lnTo>
                    <a:pt x="288" y="156"/>
                  </a:lnTo>
                  <a:lnTo>
                    <a:pt x="284" y="160"/>
                  </a:lnTo>
                  <a:lnTo>
                    <a:pt x="282" y="164"/>
                  </a:lnTo>
                  <a:lnTo>
                    <a:pt x="282" y="168"/>
                  </a:lnTo>
                  <a:lnTo>
                    <a:pt x="288" y="172"/>
                  </a:lnTo>
                  <a:lnTo>
                    <a:pt x="296" y="176"/>
                  </a:lnTo>
                  <a:lnTo>
                    <a:pt x="300" y="186"/>
                  </a:lnTo>
                  <a:lnTo>
                    <a:pt x="304" y="196"/>
                  </a:lnTo>
                  <a:lnTo>
                    <a:pt x="328" y="206"/>
                  </a:lnTo>
                  <a:lnTo>
                    <a:pt x="348" y="212"/>
                  </a:lnTo>
                  <a:lnTo>
                    <a:pt x="360" y="214"/>
                  </a:lnTo>
                  <a:lnTo>
                    <a:pt x="362" y="220"/>
                  </a:lnTo>
                  <a:lnTo>
                    <a:pt x="358" y="260"/>
                  </a:lnTo>
                  <a:lnTo>
                    <a:pt x="242" y="280"/>
                  </a:lnTo>
                  <a:lnTo>
                    <a:pt x="204" y="322"/>
                  </a:lnTo>
                  <a:lnTo>
                    <a:pt x="206" y="304"/>
                  </a:lnTo>
                  <a:lnTo>
                    <a:pt x="172" y="290"/>
                  </a:lnTo>
                  <a:lnTo>
                    <a:pt x="164" y="288"/>
                  </a:lnTo>
                  <a:lnTo>
                    <a:pt x="164" y="284"/>
                  </a:lnTo>
                  <a:lnTo>
                    <a:pt x="162" y="282"/>
                  </a:lnTo>
                  <a:lnTo>
                    <a:pt x="158" y="284"/>
                  </a:lnTo>
                  <a:lnTo>
                    <a:pt x="156" y="292"/>
                  </a:lnTo>
                  <a:lnTo>
                    <a:pt x="156" y="298"/>
                  </a:lnTo>
                  <a:lnTo>
                    <a:pt x="144" y="302"/>
                  </a:lnTo>
                  <a:lnTo>
                    <a:pt x="144" y="292"/>
                  </a:lnTo>
                  <a:lnTo>
                    <a:pt x="136" y="292"/>
                  </a:lnTo>
                  <a:lnTo>
                    <a:pt x="138" y="284"/>
                  </a:lnTo>
                  <a:lnTo>
                    <a:pt x="126" y="270"/>
                  </a:lnTo>
                  <a:lnTo>
                    <a:pt x="116" y="244"/>
                  </a:lnTo>
                  <a:lnTo>
                    <a:pt x="104" y="234"/>
                  </a:lnTo>
                  <a:lnTo>
                    <a:pt x="98" y="228"/>
                  </a:lnTo>
                  <a:lnTo>
                    <a:pt x="94" y="220"/>
                  </a:lnTo>
                  <a:lnTo>
                    <a:pt x="86" y="196"/>
                  </a:lnTo>
                  <a:lnTo>
                    <a:pt x="86" y="188"/>
                  </a:lnTo>
                  <a:lnTo>
                    <a:pt x="82" y="180"/>
                  </a:lnTo>
                  <a:lnTo>
                    <a:pt x="78" y="172"/>
                  </a:lnTo>
                  <a:lnTo>
                    <a:pt x="74" y="164"/>
                  </a:lnTo>
                  <a:lnTo>
                    <a:pt x="68" y="160"/>
                  </a:lnTo>
                  <a:lnTo>
                    <a:pt x="54" y="154"/>
                  </a:lnTo>
                  <a:lnTo>
                    <a:pt x="48" y="142"/>
                  </a:lnTo>
                  <a:lnTo>
                    <a:pt x="44" y="136"/>
                  </a:lnTo>
                  <a:lnTo>
                    <a:pt x="38" y="122"/>
                  </a:lnTo>
                  <a:lnTo>
                    <a:pt x="28" y="110"/>
                  </a:lnTo>
                  <a:lnTo>
                    <a:pt x="22" y="102"/>
                  </a:lnTo>
                  <a:lnTo>
                    <a:pt x="0" y="82"/>
                  </a:lnTo>
                  <a:lnTo>
                    <a:pt x="24" y="68"/>
                  </a:lnTo>
                  <a:lnTo>
                    <a:pt x="34" y="52"/>
                  </a:lnTo>
                  <a:lnTo>
                    <a:pt x="56" y="58"/>
                  </a:lnTo>
                  <a:lnTo>
                    <a:pt x="62" y="50"/>
                  </a:lnTo>
                  <a:lnTo>
                    <a:pt x="78" y="52"/>
                  </a:lnTo>
                  <a:lnTo>
                    <a:pt x="80" y="48"/>
                  </a:lnTo>
                  <a:lnTo>
                    <a:pt x="78" y="44"/>
                  </a:lnTo>
                  <a:lnTo>
                    <a:pt x="84" y="40"/>
                  </a:lnTo>
                  <a:lnTo>
                    <a:pt x="68" y="18"/>
                  </a:lnTo>
                  <a:lnTo>
                    <a:pt x="100" y="10"/>
                  </a:lnTo>
                  <a:lnTo>
                    <a:pt x="104" y="0"/>
                  </a:lnTo>
                  <a:lnTo>
                    <a:pt x="152" y="12"/>
                  </a:lnTo>
                  <a:lnTo>
                    <a:pt x="196" y="58"/>
                  </a:lnTo>
                  <a:lnTo>
                    <a:pt x="238" y="78"/>
                  </a:lnTo>
                  <a:lnTo>
                    <a:pt x="246" y="80"/>
                  </a:lnTo>
                  <a:lnTo>
                    <a:pt x="250" y="84"/>
                  </a:lnTo>
                  <a:lnTo>
                    <a:pt x="258" y="104"/>
                  </a:lnTo>
                  <a:lnTo>
                    <a:pt x="264" y="10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20" name="Freeform 540"/>
            <p:cNvSpPr>
              <a:spLocks/>
            </p:cNvSpPr>
            <p:nvPr/>
          </p:nvSpPr>
          <p:spPr bwMode="ltGray">
            <a:xfrm>
              <a:off x="3309" y="2181"/>
              <a:ext cx="149" cy="182"/>
            </a:xfrm>
            <a:custGeom>
              <a:avLst/>
              <a:gdLst>
                <a:gd name="T0" fmla="*/ 41 w 163"/>
                <a:gd name="T1" fmla="*/ 4 h 177"/>
                <a:gd name="T2" fmla="*/ 36 w 163"/>
                <a:gd name="T3" fmla="*/ 14 h 177"/>
                <a:gd name="T4" fmla="*/ 28 w 163"/>
                <a:gd name="T5" fmla="*/ 16 h 177"/>
                <a:gd name="T6" fmla="*/ 26 w 163"/>
                <a:gd name="T7" fmla="*/ 23 h 177"/>
                <a:gd name="T8" fmla="*/ 23 w 163"/>
                <a:gd name="T9" fmla="*/ 27 h 177"/>
                <a:gd name="T10" fmla="*/ 23 w 163"/>
                <a:gd name="T11" fmla="*/ 31 h 177"/>
                <a:gd name="T12" fmla="*/ 25 w 163"/>
                <a:gd name="T13" fmla="*/ 41 h 177"/>
                <a:gd name="T14" fmla="*/ 22 w 163"/>
                <a:gd name="T15" fmla="*/ 53 h 177"/>
                <a:gd name="T16" fmla="*/ 21 w 163"/>
                <a:gd name="T17" fmla="*/ 72 h 177"/>
                <a:gd name="T18" fmla="*/ 18 w 163"/>
                <a:gd name="T19" fmla="*/ 72 h 177"/>
                <a:gd name="T20" fmla="*/ 0 w 163"/>
                <a:gd name="T21" fmla="*/ 90 h 177"/>
                <a:gd name="T22" fmla="*/ 4 w 163"/>
                <a:gd name="T23" fmla="*/ 119 h 177"/>
                <a:gd name="T24" fmla="*/ 12 w 163"/>
                <a:gd name="T25" fmla="*/ 119 h 177"/>
                <a:gd name="T26" fmla="*/ 38 w 163"/>
                <a:gd name="T27" fmla="*/ 154 h 177"/>
                <a:gd name="T28" fmla="*/ 41 w 163"/>
                <a:gd name="T29" fmla="*/ 160 h 177"/>
                <a:gd name="T30" fmla="*/ 46 w 163"/>
                <a:gd name="T31" fmla="*/ 162 h 177"/>
                <a:gd name="T32" fmla="*/ 46 w 163"/>
                <a:gd name="T33" fmla="*/ 185 h 177"/>
                <a:gd name="T34" fmla="*/ 56 w 163"/>
                <a:gd name="T35" fmla="*/ 195 h 177"/>
                <a:gd name="T36" fmla="*/ 83 w 163"/>
                <a:gd name="T37" fmla="*/ 202 h 177"/>
                <a:gd name="T38" fmla="*/ 99 w 163"/>
                <a:gd name="T39" fmla="*/ 189 h 177"/>
                <a:gd name="T40" fmla="*/ 102 w 163"/>
                <a:gd name="T41" fmla="*/ 180 h 177"/>
                <a:gd name="T42" fmla="*/ 102 w 163"/>
                <a:gd name="T43" fmla="*/ 117 h 177"/>
                <a:gd name="T44" fmla="*/ 73 w 163"/>
                <a:gd name="T45" fmla="*/ 6 h 177"/>
                <a:gd name="T46" fmla="*/ 63 w 163"/>
                <a:gd name="T47" fmla="*/ 0 h 177"/>
                <a:gd name="T48" fmla="*/ 58 w 163"/>
                <a:gd name="T49" fmla="*/ 14 h 177"/>
                <a:gd name="T50" fmla="*/ 55 w 163"/>
                <a:gd name="T51" fmla="*/ 12 h 177"/>
                <a:gd name="T52" fmla="*/ 41 w 163"/>
                <a:gd name="T53" fmla="*/ 4 h 1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3"/>
                <a:gd name="T82" fmla="*/ 0 h 177"/>
                <a:gd name="T83" fmla="*/ 163 w 163"/>
                <a:gd name="T84" fmla="*/ 177 h 1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3" h="177">
                  <a:moveTo>
                    <a:pt x="64" y="4"/>
                  </a:moveTo>
                  <a:lnTo>
                    <a:pt x="56" y="14"/>
                  </a:lnTo>
                  <a:lnTo>
                    <a:pt x="44" y="16"/>
                  </a:lnTo>
                  <a:lnTo>
                    <a:pt x="40" y="18"/>
                  </a:lnTo>
                  <a:lnTo>
                    <a:pt x="36" y="22"/>
                  </a:lnTo>
                  <a:lnTo>
                    <a:pt x="36" y="26"/>
                  </a:lnTo>
                  <a:lnTo>
                    <a:pt x="38" y="36"/>
                  </a:lnTo>
                  <a:lnTo>
                    <a:pt x="34" y="48"/>
                  </a:lnTo>
                  <a:lnTo>
                    <a:pt x="32" y="62"/>
                  </a:lnTo>
                  <a:lnTo>
                    <a:pt x="28" y="62"/>
                  </a:lnTo>
                  <a:lnTo>
                    <a:pt x="0" y="80"/>
                  </a:lnTo>
                  <a:lnTo>
                    <a:pt x="4" y="104"/>
                  </a:lnTo>
                  <a:lnTo>
                    <a:pt x="18" y="104"/>
                  </a:lnTo>
                  <a:lnTo>
                    <a:pt x="60" y="134"/>
                  </a:lnTo>
                  <a:lnTo>
                    <a:pt x="64" y="140"/>
                  </a:lnTo>
                  <a:lnTo>
                    <a:pt x="72" y="142"/>
                  </a:lnTo>
                  <a:lnTo>
                    <a:pt x="72" y="160"/>
                  </a:lnTo>
                  <a:lnTo>
                    <a:pt x="88" y="170"/>
                  </a:lnTo>
                  <a:lnTo>
                    <a:pt x="130" y="176"/>
                  </a:lnTo>
                  <a:lnTo>
                    <a:pt x="154" y="164"/>
                  </a:lnTo>
                  <a:lnTo>
                    <a:pt x="162" y="156"/>
                  </a:lnTo>
                  <a:lnTo>
                    <a:pt x="162" y="102"/>
                  </a:lnTo>
                  <a:lnTo>
                    <a:pt x="114" y="6"/>
                  </a:lnTo>
                  <a:lnTo>
                    <a:pt x="98" y="0"/>
                  </a:lnTo>
                  <a:lnTo>
                    <a:pt x="90" y="14"/>
                  </a:lnTo>
                  <a:lnTo>
                    <a:pt x="86" y="12"/>
                  </a:lnTo>
                  <a:lnTo>
                    <a:pt x="64"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21" name="Freeform 541"/>
            <p:cNvSpPr>
              <a:spLocks/>
            </p:cNvSpPr>
            <p:nvPr/>
          </p:nvSpPr>
          <p:spPr bwMode="ltGray">
            <a:xfrm>
              <a:off x="3640" y="2220"/>
              <a:ext cx="254" cy="288"/>
            </a:xfrm>
            <a:custGeom>
              <a:avLst/>
              <a:gdLst>
                <a:gd name="T0" fmla="*/ 78 w 277"/>
                <a:gd name="T1" fmla="*/ 310 h 279"/>
                <a:gd name="T2" fmla="*/ 70 w 277"/>
                <a:gd name="T3" fmla="*/ 295 h 279"/>
                <a:gd name="T4" fmla="*/ 64 w 277"/>
                <a:gd name="T5" fmla="*/ 277 h 279"/>
                <a:gd name="T6" fmla="*/ 48 w 277"/>
                <a:gd name="T7" fmla="*/ 277 h 279"/>
                <a:gd name="T8" fmla="*/ 39 w 277"/>
                <a:gd name="T9" fmla="*/ 277 h 279"/>
                <a:gd name="T10" fmla="*/ 34 w 277"/>
                <a:gd name="T11" fmla="*/ 277 h 279"/>
                <a:gd name="T12" fmla="*/ 28 w 277"/>
                <a:gd name="T13" fmla="*/ 275 h 279"/>
                <a:gd name="T14" fmla="*/ 18 w 277"/>
                <a:gd name="T15" fmla="*/ 271 h 279"/>
                <a:gd name="T16" fmla="*/ 9 w 277"/>
                <a:gd name="T17" fmla="*/ 277 h 279"/>
                <a:gd name="T18" fmla="*/ 9 w 277"/>
                <a:gd name="T19" fmla="*/ 267 h 279"/>
                <a:gd name="T20" fmla="*/ 9 w 277"/>
                <a:gd name="T21" fmla="*/ 258 h 279"/>
                <a:gd name="T22" fmla="*/ 13 w 277"/>
                <a:gd name="T23" fmla="*/ 251 h 279"/>
                <a:gd name="T24" fmla="*/ 16 w 277"/>
                <a:gd name="T25" fmla="*/ 244 h 279"/>
                <a:gd name="T26" fmla="*/ 20 w 277"/>
                <a:gd name="T27" fmla="*/ 244 h 279"/>
                <a:gd name="T28" fmla="*/ 26 w 277"/>
                <a:gd name="T29" fmla="*/ 244 h 279"/>
                <a:gd name="T30" fmla="*/ 28 w 277"/>
                <a:gd name="T31" fmla="*/ 237 h 279"/>
                <a:gd name="T32" fmla="*/ 31 w 277"/>
                <a:gd name="T33" fmla="*/ 225 h 279"/>
                <a:gd name="T34" fmla="*/ 26 w 277"/>
                <a:gd name="T35" fmla="*/ 206 h 279"/>
                <a:gd name="T36" fmla="*/ 18 w 277"/>
                <a:gd name="T37" fmla="*/ 204 h 279"/>
                <a:gd name="T38" fmla="*/ 13 w 277"/>
                <a:gd name="T39" fmla="*/ 199 h 279"/>
                <a:gd name="T40" fmla="*/ 6 w 277"/>
                <a:gd name="T41" fmla="*/ 192 h 279"/>
                <a:gd name="T42" fmla="*/ 2 w 277"/>
                <a:gd name="T43" fmla="*/ 173 h 279"/>
                <a:gd name="T44" fmla="*/ 0 w 277"/>
                <a:gd name="T45" fmla="*/ 169 h 279"/>
                <a:gd name="T46" fmla="*/ 17 w 277"/>
                <a:gd name="T47" fmla="*/ 190 h 279"/>
                <a:gd name="T48" fmla="*/ 28 w 277"/>
                <a:gd name="T49" fmla="*/ 192 h 279"/>
                <a:gd name="T50" fmla="*/ 39 w 277"/>
                <a:gd name="T51" fmla="*/ 195 h 279"/>
                <a:gd name="T52" fmla="*/ 47 w 277"/>
                <a:gd name="T53" fmla="*/ 192 h 279"/>
                <a:gd name="T54" fmla="*/ 51 w 277"/>
                <a:gd name="T55" fmla="*/ 185 h 279"/>
                <a:gd name="T56" fmla="*/ 57 w 277"/>
                <a:gd name="T57" fmla="*/ 178 h 279"/>
                <a:gd name="T58" fmla="*/ 60 w 277"/>
                <a:gd name="T59" fmla="*/ 167 h 279"/>
                <a:gd name="T60" fmla="*/ 59 w 277"/>
                <a:gd name="T61" fmla="*/ 150 h 279"/>
                <a:gd name="T62" fmla="*/ 60 w 277"/>
                <a:gd name="T63" fmla="*/ 136 h 279"/>
                <a:gd name="T64" fmla="*/ 65 w 277"/>
                <a:gd name="T65" fmla="*/ 136 h 279"/>
                <a:gd name="T66" fmla="*/ 72 w 277"/>
                <a:gd name="T67" fmla="*/ 145 h 279"/>
                <a:gd name="T68" fmla="*/ 78 w 277"/>
                <a:gd name="T69" fmla="*/ 132 h 279"/>
                <a:gd name="T70" fmla="*/ 86 w 277"/>
                <a:gd name="T71" fmla="*/ 136 h 279"/>
                <a:gd name="T72" fmla="*/ 89 w 277"/>
                <a:gd name="T73" fmla="*/ 134 h 279"/>
                <a:gd name="T74" fmla="*/ 90 w 277"/>
                <a:gd name="T75" fmla="*/ 119 h 279"/>
                <a:gd name="T76" fmla="*/ 92 w 277"/>
                <a:gd name="T77" fmla="*/ 105 h 279"/>
                <a:gd name="T78" fmla="*/ 99 w 277"/>
                <a:gd name="T79" fmla="*/ 97 h 279"/>
                <a:gd name="T80" fmla="*/ 96 w 277"/>
                <a:gd name="T81" fmla="*/ 84 h 279"/>
                <a:gd name="T82" fmla="*/ 99 w 277"/>
                <a:gd name="T83" fmla="*/ 78 h 279"/>
                <a:gd name="T84" fmla="*/ 106 w 277"/>
                <a:gd name="T85" fmla="*/ 78 h 279"/>
                <a:gd name="T86" fmla="*/ 105 w 277"/>
                <a:gd name="T87" fmla="*/ 68 h 279"/>
                <a:gd name="T88" fmla="*/ 110 w 277"/>
                <a:gd name="T89" fmla="*/ 66 h 279"/>
                <a:gd name="T90" fmla="*/ 116 w 277"/>
                <a:gd name="T91" fmla="*/ 55 h 279"/>
                <a:gd name="T92" fmla="*/ 117 w 277"/>
                <a:gd name="T93" fmla="*/ 33 h 279"/>
                <a:gd name="T94" fmla="*/ 126 w 277"/>
                <a:gd name="T95" fmla="*/ 10 h 279"/>
                <a:gd name="T96" fmla="*/ 137 w 277"/>
                <a:gd name="T97" fmla="*/ 0 h 279"/>
                <a:gd name="T98" fmla="*/ 140 w 277"/>
                <a:gd name="T99" fmla="*/ 8 h 279"/>
                <a:gd name="T100" fmla="*/ 150 w 277"/>
                <a:gd name="T101" fmla="*/ 6 h 279"/>
                <a:gd name="T102" fmla="*/ 160 w 277"/>
                <a:gd name="T103" fmla="*/ 23 h 279"/>
                <a:gd name="T104" fmla="*/ 166 w 277"/>
                <a:gd name="T105" fmla="*/ 35 h 279"/>
                <a:gd name="T106" fmla="*/ 179 w 277"/>
                <a:gd name="T107" fmla="*/ 147 h 279"/>
                <a:gd name="T108" fmla="*/ 119 w 277"/>
                <a:gd name="T109" fmla="*/ 326 h 279"/>
                <a:gd name="T110" fmla="*/ 86 w 277"/>
                <a:gd name="T111" fmla="*/ 312 h 279"/>
                <a:gd name="T112" fmla="*/ 78 w 277"/>
                <a:gd name="T113" fmla="*/ 310 h 2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7"/>
                <a:gd name="T172" fmla="*/ 0 h 279"/>
                <a:gd name="T173" fmla="*/ 277 w 277"/>
                <a:gd name="T174" fmla="*/ 279 h 2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7" h="279">
                  <a:moveTo>
                    <a:pt x="120" y="264"/>
                  </a:moveTo>
                  <a:lnTo>
                    <a:pt x="108" y="252"/>
                  </a:lnTo>
                  <a:lnTo>
                    <a:pt x="98" y="236"/>
                  </a:lnTo>
                  <a:lnTo>
                    <a:pt x="74" y="236"/>
                  </a:lnTo>
                  <a:lnTo>
                    <a:pt x="60" y="236"/>
                  </a:lnTo>
                  <a:lnTo>
                    <a:pt x="52" y="236"/>
                  </a:lnTo>
                  <a:lnTo>
                    <a:pt x="42" y="234"/>
                  </a:lnTo>
                  <a:lnTo>
                    <a:pt x="28" y="232"/>
                  </a:lnTo>
                  <a:lnTo>
                    <a:pt x="14" y="236"/>
                  </a:lnTo>
                  <a:lnTo>
                    <a:pt x="14" y="228"/>
                  </a:lnTo>
                  <a:lnTo>
                    <a:pt x="14" y="220"/>
                  </a:lnTo>
                  <a:lnTo>
                    <a:pt x="18" y="214"/>
                  </a:lnTo>
                  <a:lnTo>
                    <a:pt x="24" y="208"/>
                  </a:lnTo>
                  <a:lnTo>
                    <a:pt x="30" y="208"/>
                  </a:lnTo>
                  <a:lnTo>
                    <a:pt x="40" y="208"/>
                  </a:lnTo>
                  <a:lnTo>
                    <a:pt x="42" y="202"/>
                  </a:lnTo>
                  <a:lnTo>
                    <a:pt x="48" y="192"/>
                  </a:lnTo>
                  <a:lnTo>
                    <a:pt x="40" y="176"/>
                  </a:lnTo>
                  <a:lnTo>
                    <a:pt x="28" y="174"/>
                  </a:lnTo>
                  <a:lnTo>
                    <a:pt x="18" y="170"/>
                  </a:lnTo>
                  <a:lnTo>
                    <a:pt x="10" y="164"/>
                  </a:lnTo>
                  <a:lnTo>
                    <a:pt x="2" y="148"/>
                  </a:lnTo>
                  <a:lnTo>
                    <a:pt x="0" y="144"/>
                  </a:lnTo>
                  <a:lnTo>
                    <a:pt x="26" y="162"/>
                  </a:lnTo>
                  <a:lnTo>
                    <a:pt x="44" y="164"/>
                  </a:lnTo>
                  <a:lnTo>
                    <a:pt x="60" y="166"/>
                  </a:lnTo>
                  <a:lnTo>
                    <a:pt x="72" y="164"/>
                  </a:lnTo>
                  <a:lnTo>
                    <a:pt x="80" y="158"/>
                  </a:lnTo>
                  <a:lnTo>
                    <a:pt x="88" y="152"/>
                  </a:lnTo>
                  <a:lnTo>
                    <a:pt x="92" y="142"/>
                  </a:lnTo>
                  <a:lnTo>
                    <a:pt x="90" y="128"/>
                  </a:lnTo>
                  <a:lnTo>
                    <a:pt x="92" y="116"/>
                  </a:lnTo>
                  <a:lnTo>
                    <a:pt x="100" y="116"/>
                  </a:lnTo>
                  <a:lnTo>
                    <a:pt x="112" y="124"/>
                  </a:lnTo>
                  <a:lnTo>
                    <a:pt x="120" y="112"/>
                  </a:lnTo>
                  <a:lnTo>
                    <a:pt x="132" y="116"/>
                  </a:lnTo>
                  <a:lnTo>
                    <a:pt x="138" y="114"/>
                  </a:lnTo>
                  <a:lnTo>
                    <a:pt x="140" y="102"/>
                  </a:lnTo>
                  <a:lnTo>
                    <a:pt x="142" y="90"/>
                  </a:lnTo>
                  <a:lnTo>
                    <a:pt x="154" y="82"/>
                  </a:lnTo>
                  <a:lnTo>
                    <a:pt x="148" y="72"/>
                  </a:lnTo>
                  <a:lnTo>
                    <a:pt x="154" y="68"/>
                  </a:lnTo>
                  <a:lnTo>
                    <a:pt x="162" y="68"/>
                  </a:lnTo>
                  <a:lnTo>
                    <a:pt x="160" y="58"/>
                  </a:lnTo>
                  <a:lnTo>
                    <a:pt x="170" y="56"/>
                  </a:lnTo>
                  <a:lnTo>
                    <a:pt x="178" y="46"/>
                  </a:lnTo>
                  <a:lnTo>
                    <a:pt x="182" y="28"/>
                  </a:lnTo>
                  <a:lnTo>
                    <a:pt x="194" y="10"/>
                  </a:lnTo>
                  <a:lnTo>
                    <a:pt x="212" y="0"/>
                  </a:lnTo>
                  <a:lnTo>
                    <a:pt x="216" y="8"/>
                  </a:lnTo>
                  <a:lnTo>
                    <a:pt x="232" y="6"/>
                  </a:lnTo>
                  <a:lnTo>
                    <a:pt x="248" y="18"/>
                  </a:lnTo>
                  <a:lnTo>
                    <a:pt x="256" y="30"/>
                  </a:lnTo>
                  <a:lnTo>
                    <a:pt x="276" y="126"/>
                  </a:lnTo>
                  <a:lnTo>
                    <a:pt x="184" y="278"/>
                  </a:lnTo>
                  <a:lnTo>
                    <a:pt x="132" y="266"/>
                  </a:lnTo>
                  <a:lnTo>
                    <a:pt x="120" y="26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22" name="Freeform 542"/>
            <p:cNvSpPr>
              <a:spLocks/>
            </p:cNvSpPr>
            <p:nvPr/>
          </p:nvSpPr>
          <p:spPr bwMode="ltGray">
            <a:xfrm>
              <a:off x="4052" y="1940"/>
              <a:ext cx="399" cy="228"/>
            </a:xfrm>
            <a:custGeom>
              <a:avLst/>
              <a:gdLst>
                <a:gd name="T0" fmla="*/ 238 w 435"/>
                <a:gd name="T1" fmla="*/ 23 h 221"/>
                <a:gd name="T2" fmla="*/ 231 w 435"/>
                <a:gd name="T3" fmla="*/ 6 h 221"/>
                <a:gd name="T4" fmla="*/ 229 w 435"/>
                <a:gd name="T5" fmla="*/ 0 h 221"/>
                <a:gd name="T6" fmla="*/ 222 w 435"/>
                <a:gd name="T7" fmla="*/ 8 h 221"/>
                <a:gd name="T8" fmla="*/ 218 w 435"/>
                <a:gd name="T9" fmla="*/ 8 h 221"/>
                <a:gd name="T10" fmla="*/ 216 w 435"/>
                <a:gd name="T11" fmla="*/ 4 h 221"/>
                <a:gd name="T12" fmla="*/ 208 w 435"/>
                <a:gd name="T13" fmla="*/ 12 h 221"/>
                <a:gd name="T14" fmla="*/ 204 w 435"/>
                <a:gd name="T15" fmla="*/ 27 h 221"/>
                <a:gd name="T16" fmla="*/ 200 w 435"/>
                <a:gd name="T17" fmla="*/ 27 h 221"/>
                <a:gd name="T18" fmla="*/ 199 w 435"/>
                <a:gd name="T19" fmla="*/ 33 h 221"/>
                <a:gd name="T20" fmla="*/ 190 w 435"/>
                <a:gd name="T21" fmla="*/ 37 h 221"/>
                <a:gd name="T22" fmla="*/ 187 w 435"/>
                <a:gd name="T23" fmla="*/ 37 h 221"/>
                <a:gd name="T24" fmla="*/ 172 w 435"/>
                <a:gd name="T25" fmla="*/ 41 h 221"/>
                <a:gd name="T26" fmla="*/ 167 w 435"/>
                <a:gd name="T27" fmla="*/ 37 h 221"/>
                <a:gd name="T28" fmla="*/ 162 w 435"/>
                <a:gd name="T29" fmla="*/ 33 h 221"/>
                <a:gd name="T30" fmla="*/ 156 w 435"/>
                <a:gd name="T31" fmla="*/ 33 h 221"/>
                <a:gd name="T32" fmla="*/ 147 w 435"/>
                <a:gd name="T33" fmla="*/ 27 h 221"/>
                <a:gd name="T34" fmla="*/ 140 w 435"/>
                <a:gd name="T35" fmla="*/ 27 h 221"/>
                <a:gd name="T36" fmla="*/ 129 w 435"/>
                <a:gd name="T37" fmla="*/ 33 h 221"/>
                <a:gd name="T38" fmla="*/ 128 w 435"/>
                <a:gd name="T39" fmla="*/ 39 h 221"/>
                <a:gd name="T40" fmla="*/ 121 w 435"/>
                <a:gd name="T41" fmla="*/ 39 h 221"/>
                <a:gd name="T42" fmla="*/ 116 w 435"/>
                <a:gd name="T43" fmla="*/ 37 h 221"/>
                <a:gd name="T44" fmla="*/ 114 w 435"/>
                <a:gd name="T45" fmla="*/ 31 h 221"/>
                <a:gd name="T46" fmla="*/ 114 w 435"/>
                <a:gd name="T47" fmla="*/ 21 h 221"/>
                <a:gd name="T48" fmla="*/ 108 w 435"/>
                <a:gd name="T49" fmla="*/ 12 h 221"/>
                <a:gd name="T50" fmla="*/ 103 w 435"/>
                <a:gd name="T51" fmla="*/ 8 h 221"/>
                <a:gd name="T52" fmla="*/ 95 w 435"/>
                <a:gd name="T53" fmla="*/ 8 h 221"/>
                <a:gd name="T54" fmla="*/ 89 w 435"/>
                <a:gd name="T55" fmla="*/ 6 h 221"/>
                <a:gd name="T56" fmla="*/ 83 w 435"/>
                <a:gd name="T57" fmla="*/ 4 h 221"/>
                <a:gd name="T58" fmla="*/ 83 w 435"/>
                <a:gd name="T59" fmla="*/ 10 h 221"/>
                <a:gd name="T60" fmla="*/ 81 w 435"/>
                <a:gd name="T61" fmla="*/ 21 h 221"/>
                <a:gd name="T62" fmla="*/ 81 w 435"/>
                <a:gd name="T63" fmla="*/ 33 h 221"/>
                <a:gd name="T64" fmla="*/ 84 w 435"/>
                <a:gd name="T65" fmla="*/ 45 h 221"/>
                <a:gd name="T66" fmla="*/ 84 w 435"/>
                <a:gd name="T67" fmla="*/ 54 h 221"/>
                <a:gd name="T68" fmla="*/ 79 w 435"/>
                <a:gd name="T69" fmla="*/ 62 h 221"/>
                <a:gd name="T70" fmla="*/ 72 w 435"/>
                <a:gd name="T71" fmla="*/ 58 h 221"/>
                <a:gd name="T72" fmla="*/ 69 w 435"/>
                <a:gd name="T73" fmla="*/ 54 h 221"/>
                <a:gd name="T74" fmla="*/ 67 w 435"/>
                <a:gd name="T75" fmla="*/ 54 h 221"/>
                <a:gd name="T76" fmla="*/ 64 w 435"/>
                <a:gd name="T77" fmla="*/ 60 h 221"/>
                <a:gd name="T78" fmla="*/ 57 w 435"/>
                <a:gd name="T79" fmla="*/ 58 h 221"/>
                <a:gd name="T80" fmla="*/ 51 w 435"/>
                <a:gd name="T81" fmla="*/ 54 h 221"/>
                <a:gd name="T82" fmla="*/ 53 w 435"/>
                <a:gd name="T83" fmla="*/ 47 h 221"/>
                <a:gd name="T84" fmla="*/ 51 w 435"/>
                <a:gd name="T85" fmla="*/ 43 h 221"/>
                <a:gd name="T86" fmla="*/ 46 w 435"/>
                <a:gd name="T87" fmla="*/ 43 h 221"/>
                <a:gd name="T88" fmla="*/ 40 w 435"/>
                <a:gd name="T89" fmla="*/ 43 h 221"/>
                <a:gd name="T90" fmla="*/ 36 w 435"/>
                <a:gd name="T91" fmla="*/ 41 h 221"/>
                <a:gd name="T92" fmla="*/ 28 w 435"/>
                <a:gd name="T93" fmla="*/ 47 h 221"/>
                <a:gd name="T94" fmla="*/ 24 w 435"/>
                <a:gd name="T95" fmla="*/ 47 h 221"/>
                <a:gd name="T96" fmla="*/ 16 w 435"/>
                <a:gd name="T97" fmla="*/ 62 h 221"/>
                <a:gd name="T98" fmla="*/ 15 w 435"/>
                <a:gd name="T99" fmla="*/ 68 h 221"/>
                <a:gd name="T100" fmla="*/ 9 w 435"/>
                <a:gd name="T101" fmla="*/ 70 h 221"/>
                <a:gd name="T102" fmla="*/ 0 w 435"/>
                <a:gd name="T103" fmla="*/ 83 h 221"/>
                <a:gd name="T104" fmla="*/ 28 w 435"/>
                <a:gd name="T105" fmla="*/ 180 h 221"/>
                <a:gd name="T106" fmla="*/ 87 w 435"/>
                <a:gd name="T107" fmla="*/ 238 h 221"/>
                <a:gd name="T108" fmla="*/ 188 w 435"/>
                <a:gd name="T109" fmla="*/ 257 h 221"/>
                <a:gd name="T110" fmla="*/ 282 w 435"/>
                <a:gd name="T111" fmla="*/ 41 h 221"/>
                <a:gd name="T112" fmla="*/ 238 w 435"/>
                <a:gd name="T113" fmla="*/ 23 h 22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35"/>
                <a:gd name="T172" fmla="*/ 0 h 221"/>
                <a:gd name="T173" fmla="*/ 435 w 435"/>
                <a:gd name="T174" fmla="*/ 221 h 22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35" h="221">
                  <a:moveTo>
                    <a:pt x="366" y="18"/>
                  </a:moveTo>
                  <a:lnTo>
                    <a:pt x="356" y="6"/>
                  </a:lnTo>
                  <a:lnTo>
                    <a:pt x="354" y="0"/>
                  </a:lnTo>
                  <a:lnTo>
                    <a:pt x="342" y="8"/>
                  </a:lnTo>
                  <a:lnTo>
                    <a:pt x="336" y="8"/>
                  </a:lnTo>
                  <a:lnTo>
                    <a:pt x="332" y="4"/>
                  </a:lnTo>
                  <a:lnTo>
                    <a:pt x="320" y="12"/>
                  </a:lnTo>
                  <a:lnTo>
                    <a:pt x="314" y="22"/>
                  </a:lnTo>
                  <a:lnTo>
                    <a:pt x="308" y="22"/>
                  </a:lnTo>
                  <a:lnTo>
                    <a:pt x="306" y="28"/>
                  </a:lnTo>
                  <a:lnTo>
                    <a:pt x="292" y="32"/>
                  </a:lnTo>
                  <a:lnTo>
                    <a:pt x="288" y="32"/>
                  </a:lnTo>
                  <a:lnTo>
                    <a:pt x="264" y="36"/>
                  </a:lnTo>
                  <a:lnTo>
                    <a:pt x="256" y="32"/>
                  </a:lnTo>
                  <a:lnTo>
                    <a:pt x="250" y="28"/>
                  </a:lnTo>
                  <a:lnTo>
                    <a:pt x="240" y="28"/>
                  </a:lnTo>
                  <a:lnTo>
                    <a:pt x="226" y="22"/>
                  </a:lnTo>
                  <a:lnTo>
                    <a:pt x="216" y="22"/>
                  </a:lnTo>
                  <a:lnTo>
                    <a:pt x="200" y="28"/>
                  </a:lnTo>
                  <a:lnTo>
                    <a:pt x="198" y="34"/>
                  </a:lnTo>
                  <a:lnTo>
                    <a:pt x="186" y="34"/>
                  </a:lnTo>
                  <a:lnTo>
                    <a:pt x="178" y="32"/>
                  </a:lnTo>
                  <a:lnTo>
                    <a:pt x="174" y="26"/>
                  </a:lnTo>
                  <a:lnTo>
                    <a:pt x="174" y="16"/>
                  </a:lnTo>
                  <a:lnTo>
                    <a:pt x="168" y="12"/>
                  </a:lnTo>
                  <a:lnTo>
                    <a:pt x="158" y="8"/>
                  </a:lnTo>
                  <a:lnTo>
                    <a:pt x="146" y="8"/>
                  </a:lnTo>
                  <a:lnTo>
                    <a:pt x="138" y="6"/>
                  </a:lnTo>
                  <a:lnTo>
                    <a:pt x="128" y="4"/>
                  </a:lnTo>
                  <a:lnTo>
                    <a:pt x="128" y="10"/>
                  </a:lnTo>
                  <a:lnTo>
                    <a:pt x="124" y="16"/>
                  </a:lnTo>
                  <a:lnTo>
                    <a:pt x="124" y="28"/>
                  </a:lnTo>
                  <a:lnTo>
                    <a:pt x="130" y="40"/>
                  </a:lnTo>
                  <a:lnTo>
                    <a:pt x="130" y="46"/>
                  </a:lnTo>
                  <a:lnTo>
                    <a:pt x="122" y="52"/>
                  </a:lnTo>
                  <a:lnTo>
                    <a:pt x="110" y="48"/>
                  </a:lnTo>
                  <a:lnTo>
                    <a:pt x="106" y="46"/>
                  </a:lnTo>
                  <a:lnTo>
                    <a:pt x="104" y="46"/>
                  </a:lnTo>
                  <a:lnTo>
                    <a:pt x="98" y="50"/>
                  </a:lnTo>
                  <a:lnTo>
                    <a:pt x="88" y="48"/>
                  </a:lnTo>
                  <a:lnTo>
                    <a:pt x="80" y="46"/>
                  </a:lnTo>
                  <a:lnTo>
                    <a:pt x="82" y="42"/>
                  </a:lnTo>
                  <a:lnTo>
                    <a:pt x="80" y="38"/>
                  </a:lnTo>
                  <a:lnTo>
                    <a:pt x="70" y="38"/>
                  </a:lnTo>
                  <a:lnTo>
                    <a:pt x="62" y="38"/>
                  </a:lnTo>
                  <a:lnTo>
                    <a:pt x="56" y="36"/>
                  </a:lnTo>
                  <a:lnTo>
                    <a:pt x="44" y="42"/>
                  </a:lnTo>
                  <a:lnTo>
                    <a:pt x="36" y="42"/>
                  </a:lnTo>
                  <a:lnTo>
                    <a:pt x="24" y="52"/>
                  </a:lnTo>
                  <a:lnTo>
                    <a:pt x="22" y="58"/>
                  </a:lnTo>
                  <a:lnTo>
                    <a:pt x="14" y="60"/>
                  </a:lnTo>
                  <a:lnTo>
                    <a:pt x="0" y="72"/>
                  </a:lnTo>
                  <a:lnTo>
                    <a:pt x="44" y="154"/>
                  </a:lnTo>
                  <a:lnTo>
                    <a:pt x="134" y="204"/>
                  </a:lnTo>
                  <a:lnTo>
                    <a:pt x="290" y="220"/>
                  </a:lnTo>
                  <a:lnTo>
                    <a:pt x="434" y="36"/>
                  </a:lnTo>
                  <a:lnTo>
                    <a:pt x="366" y="1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23" name="Freeform 543"/>
            <p:cNvSpPr>
              <a:spLocks/>
            </p:cNvSpPr>
            <p:nvPr/>
          </p:nvSpPr>
          <p:spPr bwMode="ltGray">
            <a:xfrm>
              <a:off x="4551" y="2010"/>
              <a:ext cx="112" cy="166"/>
            </a:xfrm>
            <a:custGeom>
              <a:avLst/>
              <a:gdLst>
                <a:gd name="T0" fmla="*/ 40 w 121"/>
                <a:gd name="T1" fmla="*/ 0 h 161"/>
                <a:gd name="T2" fmla="*/ 48 w 121"/>
                <a:gd name="T3" fmla="*/ 6 h 161"/>
                <a:gd name="T4" fmla="*/ 48 w 121"/>
                <a:gd name="T5" fmla="*/ 27 h 161"/>
                <a:gd name="T6" fmla="*/ 50 w 121"/>
                <a:gd name="T7" fmla="*/ 43 h 161"/>
                <a:gd name="T8" fmla="*/ 44 w 121"/>
                <a:gd name="T9" fmla="*/ 64 h 161"/>
                <a:gd name="T10" fmla="*/ 40 w 121"/>
                <a:gd name="T11" fmla="*/ 72 h 161"/>
                <a:gd name="T12" fmla="*/ 40 w 121"/>
                <a:gd name="T13" fmla="*/ 82 h 161"/>
                <a:gd name="T14" fmla="*/ 54 w 121"/>
                <a:gd name="T15" fmla="*/ 91 h 161"/>
                <a:gd name="T16" fmla="*/ 59 w 121"/>
                <a:gd name="T17" fmla="*/ 107 h 161"/>
                <a:gd name="T18" fmla="*/ 63 w 121"/>
                <a:gd name="T19" fmla="*/ 107 h 161"/>
                <a:gd name="T20" fmla="*/ 70 w 121"/>
                <a:gd name="T21" fmla="*/ 121 h 161"/>
                <a:gd name="T22" fmla="*/ 75 w 121"/>
                <a:gd name="T23" fmla="*/ 134 h 161"/>
                <a:gd name="T24" fmla="*/ 76 w 121"/>
                <a:gd name="T25" fmla="*/ 138 h 161"/>
                <a:gd name="T26" fmla="*/ 75 w 121"/>
                <a:gd name="T27" fmla="*/ 140 h 161"/>
                <a:gd name="T28" fmla="*/ 81 w 121"/>
                <a:gd name="T29" fmla="*/ 134 h 161"/>
                <a:gd name="T30" fmla="*/ 80 w 121"/>
                <a:gd name="T31" fmla="*/ 158 h 161"/>
                <a:gd name="T32" fmla="*/ 76 w 121"/>
                <a:gd name="T33" fmla="*/ 163 h 161"/>
                <a:gd name="T34" fmla="*/ 74 w 121"/>
                <a:gd name="T35" fmla="*/ 168 h 161"/>
                <a:gd name="T36" fmla="*/ 72 w 121"/>
                <a:gd name="T37" fmla="*/ 168 h 161"/>
                <a:gd name="T38" fmla="*/ 69 w 121"/>
                <a:gd name="T39" fmla="*/ 168 h 161"/>
                <a:gd name="T40" fmla="*/ 68 w 121"/>
                <a:gd name="T41" fmla="*/ 175 h 161"/>
                <a:gd name="T42" fmla="*/ 64 w 121"/>
                <a:gd name="T43" fmla="*/ 179 h 161"/>
                <a:gd name="T44" fmla="*/ 63 w 121"/>
                <a:gd name="T45" fmla="*/ 177 h 161"/>
                <a:gd name="T46" fmla="*/ 59 w 121"/>
                <a:gd name="T47" fmla="*/ 184 h 161"/>
                <a:gd name="T48" fmla="*/ 58 w 121"/>
                <a:gd name="T49" fmla="*/ 186 h 161"/>
                <a:gd name="T50" fmla="*/ 56 w 121"/>
                <a:gd name="T51" fmla="*/ 184 h 161"/>
                <a:gd name="T52" fmla="*/ 52 w 121"/>
                <a:gd name="T53" fmla="*/ 175 h 161"/>
                <a:gd name="T54" fmla="*/ 52 w 121"/>
                <a:gd name="T55" fmla="*/ 168 h 161"/>
                <a:gd name="T56" fmla="*/ 53 w 121"/>
                <a:gd name="T57" fmla="*/ 156 h 161"/>
                <a:gd name="T58" fmla="*/ 50 w 121"/>
                <a:gd name="T59" fmla="*/ 153 h 161"/>
                <a:gd name="T60" fmla="*/ 48 w 121"/>
                <a:gd name="T61" fmla="*/ 142 h 161"/>
                <a:gd name="T62" fmla="*/ 44 w 121"/>
                <a:gd name="T63" fmla="*/ 146 h 161"/>
                <a:gd name="T64" fmla="*/ 42 w 121"/>
                <a:gd name="T65" fmla="*/ 142 h 161"/>
                <a:gd name="T66" fmla="*/ 44 w 121"/>
                <a:gd name="T67" fmla="*/ 136 h 161"/>
                <a:gd name="T68" fmla="*/ 48 w 121"/>
                <a:gd name="T69" fmla="*/ 131 h 161"/>
                <a:gd name="T70" fmla="*/ 46 w 121"/>
                <a:gd name="T71" fmla="*/ 126 h 161"/>
                <a:gd name="T72" fmla="*/ 41 w 121"/>
                <a:gd name="T73" fmla="*/ 126 h 161"/>
                <a:gd name="T74" fmla="*/ 40 w 121"/>
                <a:gd name="T75" fmla="*/ 123 h 161"/>
                <a:gd name="T76" fmla="*/ 38 w 121"/>
                <a:gd name="T77" fmla="*/ 131 h 161"/>
                <a:gd name="T78" fmla="*/ 30 w 121"/>
                <a:gd name="T79" fmla="*/ 126 h 161"/>
                <a:gd name="T80" fmla="*/ 26 w 121"/>
                <a:gd name="T81" fmla="*/ 121 h 161"/>
                <a:gd name="T82" fmla="*/ 23 w 121"/>
                <a:gd name="T83" fmla="*/ 121 h 161"/>
                <a:gd name="T84" fmla="*/ 26 w 121"/>
                <a:gd name="T85" fmla="*/ 111 h 161"/>
                <a:gd name="T86" fmla="*/ 26 w 121"/>
                <a:gd name="T87" fmla="*/ 101 h 161"/>
                <a:gd name="T88" fmla="*/ 22 w 121"/>
                <a:gd name="T89" fmla="*/ 91 h 161"/>
                <a:gd name="T90" fmla="*/ 16 w 121"/>
                <a:gd name="T91" fmla="*/ 91 h 161"/>
                <a:gd name="T92" fmla="*/ 0 w 121"/>
                <a:gd name="T93" fmla="*/ 72 h 161"/>
                <a:gd name="T94" fmla="*/ 11 w 121"/>
                <a:gd name="T95" fmla="*/ 16 h 161"/>
                <a:gd name="T96" fmla="*/ 40 w 121"/>
                <a:gd name="T97" fmla="*/ 0 h 1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1"/>
                <a:gd name="T148" fmla="*/ 0 h 161"/>
                <a:gd name="T149" fmla="*/ 121 w 121"/>
                <a:gd name="T150" fmla="*/ 161 h 1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1" h="161">
                  <a:moveTo>
                    <a:pt x="58" y="0"/>
                  </a:moveTo>
                  <a:lnTo>
                    <a:pt x="70" y="6"/>
                  </a:lnTo>
                  <a:lnTo>
                    <a:pt x="70" y="22"/>
                  </a:lnTo>
                  <a:lnTo>
                    <a:pt x="74" y="38"/>
                  </a:lnTo>
                  <a:lnTo>
                    <a:pt x="64" y="54"/>
                  </a:lnTo>
                  <a:lnTo>
                    <a:pt x="58" y="62"/>
                  </a:lnTo>
                  <a:lnTo>
                    <a:pt x="58" y="72"/>
                  </a:lnTo>
                  <a:lnTo>
                    <a:pt x="80" y="78"/>
                  </a:lnTo>
                  <a:lnTo>
                    <a:pt x="88" y="92"/>
                  </a:lnTo>
                  <a:lnTo>
                    <a:pt x="92" y="92"/>
                  </a:lnTo>
                  <a:lnTo>
                    <a:pt x="104" y="104"/>
                  </a:lnTo>
                  <a:lnTo>
                    <a:pt x="110" y="114"/>
                  </a:lnTo>
                  <a:lnTo>
                    <a:pt x="112" y="118"/>
                  </a:lnTo>
                  <a:lnTo>
                    <a:pt x="110" y="120"/>
                  </a:lnTo>
                  <a:lnTo>
                    <a:pt x="120" y="114"/>
                  </a:lnTo>
                  <a:lnTo>
                    <a:pt x="118" y="136"/>
                  </a:lnTo>
                  <a:lnTo>
                    <a:pt x="112" y="140"/>
                  </a:lnTo>
                  <a:lnTo>
                    <a:pt x="108" y="144"/>
                  </a:lnTo>
                  <a:lnTo>
                    <a:pt x="106" y="144"/>
                  </a:lnTo>
                  <a:lnTo>
                    <a:pt x="102" y="144"/>
                  </a:lnTo>
                  <a:lnTo>
                    <a:pt x="100" y="150"/>
                  </a:lnTo>
                  <a:lnTo>
                    <a:pt x="94" y="154"/>
                  </a:lnTo>
                  <a:lnTo>
                    <a:pt x="92" y="152"/>
                  </a:lnTo>
                  <a:lnTo>
                    <a:pt x="88" y="158"/>
                  </a:lnTo>
                  <a:lnTo>
                    <a:pt x="86" y="160"/>
                  </a:lnTo>
                  <a:lnTo>
                    <a:pt x="82" y="158"/>
                  </a:lnTo>
                  <a:lnTo>
                    <a:pt x="76" y="150"/>
                  </a:lnTo>
                  <a:lnTo>
                    <a:pt x="76" y="144"/>
                  </a:lnTo>
                  <a:lnTo>
                    <a:pt x="78" y="134"/>
                  </a:lnTo>
                  <a:lnTo>
                    <a:pt x="74" y="132"/>
                  </a:lnTo>
                  <a:lnTo>
                    <a:pt x="70" y="122"/>
                  </a:lnTo>
                  <a:lnTo>
                    <a:pt x="66" y="126"/>
                  </a:lnTo>
                  <a:lnTo>
                    <a:pt x="62" y="122"/>
                  </a:lnTo>
                  <a:lnTo>
                    <a:pt x="66" y="116"/>
                  </a:lnTo>
                  <a:lnTo>
                    <a:pt x="70" y="112"/>
                  </a:lnTo>
                  <a:lnTo>
                    <a:pt x="68" y="108"/>
                  </a:lnTo>
                  <a:lnTo>
                    <a:pt x="60" y="108"/>
                  </a:lnTo>
                  <a:lnTo>
                    <a:pt x="58" y="106"/>
                  </a:lnTo>
                  <a:lnTo>
                    <a:pt x="56" y="112"/>
                  </a:lnTo>
                  <a:lnTo>
                    <a:pt x="44" y="108"/>
                  </a:lnTo>
                  <a:lnTo>
                    <a:pt x="38" y="104"/>
                  </a:lnTo>
                  <a:lnTo>
                    <a:pt x="34" y="104"/>
                  </a:lnTo>
                  <a:lnTo>
                    <a:pt x="38" y="96"/>
                  </a:lnTo>
                  <a:lnTo>
                    <a:pt x="38" y="86"/>
                  </a:lnTo>
                  <a:lnTo>
                    <a:pt x="32" y="78"/>
                  </a:lnTo>
                  <a:lnTo>
                    <a:pt x="22" y="78"/>
                  </a:lnTo>
                  <a:lnTo>
                    <a:pt x="0" y="62"/>
                  </a:lnTo>
                  <a:lnTo>
                    <a:pt x="16" y="16"/>
                  </a:lnTo>
                  <a:lnTo>
                    <a:pt x="5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24" name="Freeform 544"/>
            <p:cNvSpPr>
              <a:spLocks/>
            </p:cNvSpPr>
            <p:nvPr/>
          </p:nvSpPr>
          <p:spPr bwMode="ltGray">
            <a:xfrm>
              <a:off x="3869" y="1862"/>
              <a:ext cx="738" cy="699"/>
            </a:xfrm>
            <a:custGeom>
              <a:avLst/>
              <a:gdLst>
                <a:gd name="T0" fmla="*/ 13 w 805"/>
                <a:gd name="T1" fmla="*/ 417 h 679"/>
                <a:gd name="T2" fmla="*/ 6 w 805"/>
                <a:gd name="T3" fmla="*/ 393 h 679"/>
                <a:gd name="T4" fmla="*/ 6 w 805"/>
                <a:gd name="T5" fmla="*/ 386 h 679"/>
                <a:gd name="T6" fmla="*/ 7 w 805"/>
                <a:gd name="T7" fmla="*/ 358 h 679"/>
                <a:gd name="T8" fmla="*/ 20 w 805"/>
                <a:gd name="T9" fmla="*/ 347 h 679"/>
                <a:gd name="T10" fmla="*/ 33 w 805"/>
                <a:gd name="T11" fmla="*/ 351 h 679"/>
                <a:gd name="T12" fmla="*/ 48 w 805"/>
                <a:gd name="T13" fmla="*/ 345 h 679"/>
                <a:gd name="T14" fmla="*/ 57 w 805"/>
                <a:gd name="T15" fmla="*/ 333 h 679"/>
                <a:gd name="T16" fmla="*/ 66 w 805"/>
                <a:gd name="T17" fmla="*/ 323 h 679"/>
                <a:gd name="T18" fmla="*/ 72 w 805"/>
                <a:gd name="T19" fmla="*/ 264 h 679"/>
                <a:gd name="T20" fmla="*/ 79 w 805"/>
                <a:gd name="T21" fmla="*/ 254 h 679"/>
                <a:gd name="T22" fmla="*/ 90 w 805"/>
                <a:gd name="T23" fmla="*/ 224 h 679"/>
                <a:gd name="T24" fmla="*/ 114 w 805"/>
                <a:gd name="T25" fmla="*/ 208 h 679"/>
                <a:gd name="T26" fmla="*/ 122 w 805"/>
                <a:gd name="T27" fmla="*/ 181 h 679"/>
                <a:gd name="T28" fmla="*/ 141 w 805"/>
                <a:gd name="T29" fmla="*/ 187 h 679"/>
                <a:gd name="T30" fmla="*/ 152 w 805"/>
                <a:gd name="T31" fmla="*/ 187 h 679"/>
                <a:gd name="T32" fmla="*/ 157 w 805"/>
                <a:gd name="T33" fmla="*/ 211 h 679"/>
                <a:gd name="T34" fmla="*/ 160 w 805"/>
                <a:gd name="T35" fmla="*/ 257 h 679"/>
                <a:gd name="T36" fmla="*/ 200 w 805"/>
                <a:gd name="T37" fmla="*/ 273 h 679"/>
                <a:gd name="T38" fmla="*/ 222 w 805"/>
                <a:gd name="T39" fmla="*/ 305 h 679"/>
                <a:gd name="T40" fmla="*/ 257 w 805"/>
                <a:gd name="T41" fmla="*/ 291 h 679"/>
                <a:gd name="T42" fmla="*/ 281 w 805"/>
                <a:gd name="T43" fmla="*/ 310 h 679"/>
                <a:gd name="T44" fmla="*/ 295 w 805"/>
                <a:gd name="T45" fmla="*/ 305 h 679"/>
                <a:gd name="T46" fmla="*/ 325 w 805"/>
                <a:gd name="T47" fmla="*/ 282 h 679"/>
                <a:gd name="T48" fmla="*/ 349 w 805"/>
                <a:gd name="T49" fmla="*/ 250 h 679"/>
                <a:gd name="T50" fmla="*/ 347 w 805"/>
                <a:gd name="T51" fmla="*/ 222 h 679"/>
                <a:gd name="T52" fmla="*/ 358 w 805"/>
                <a:gd name="T53" fmla="*/ 220 h 679"/>
                <a:gd name="T54" fmla="*/ 369 w 805"/>
                <a:gd name="T55" fmla="*/ 208 h 679"/>
                <a:gd name="T56" fmla="*/ 382 w 805"/>
                <a:gd name="T57" fmla="*/ 171 h 679"/>
                <a:gd name="T58" fmla="*/ 396 w 805"/>
                <a:gd name="T59" fmla="*/ 154 h 679"/>
                <a:gd name="T60" fmla="*/ 386 w 805"/>
                <a:gd name="T61" fmla="*/ 127 h 679"/>
                <a:gd name="T62" fmla="*/ 362 w 805"/>
                <a:gd name="T63" fmla="*/ 117 h 679"/>
                <a:gd name="T64" fmla="*/ 366 w 805"/>
                <a:gd name="T65" fmla="*/ 98 h 679"/>
                <a:gd name="T66" fmla="*/ 378 w 805"/>
                <a:gd name="T67" fmla="*/ 80 h 679"/>
                <a:gd name="T68" fmla="*/ 378 w 805"/>
                <a:gd name="T69" fmla="*/ 35 h 679"/>
                <a:gd name="T70" fmla="*/ 378 w 805"/>
                <a:gd name="T71" fmla="*/ 10 h 679"/>
                <a:gd name="T72" fmla="*/ 405 w 805"/>
                <a:gd name="T73" fmla="*/ 2 h 679"/>
                <a:gd name="T74" fmla="*/ 432 w 805"/>
                <a:gd name="T75" fmla="*/ 33 h 679"/>
                <a:gd name="T76" fmla="*/ 483 w 805"/>
                <a:gd name="T77" fmla="*/ 76 h 679"/>
                <a:gd name="T78" fmla="*/ 506 w 805"/>
                <a:gd name="T79" fmla="*/ 41 h 679"/>
                <a:gd name="T80" fmla="*/ 506 w 805"/>
                <a:gd name="T81" fmla="*/ 121 h 679"/>
                <a:gd name="T82" fmla="*/ 513 w 805"/>
                <a:gd name="T83" fmla="*/ 171 h 679"/>
                <a:gd name="T84" fmla="*/ 506 w 805"/>
                <a:gd name="T85" fmla="*/ 222 h 679"/>
                <a:gd name="T86" fmla="*/ 490 w 805"/>
                <a:gd name="T87" fmla="*/ 220 h 679"/>
                <a:gd name="T88" fmla="*/ 467 w 805"/>
                <a:gd name="T89" fmla="*/ 282 h 679"/>
                <a:gd name="T90" fmla="*/ 447 w 805"/>
                <a:gd name="T91" fmla="*/ 261 h 679"/>
                <a:gd name="T92" fmla="*/ 420 w 805"/>
                <a:gd name="T93" fmla="*/ 326 h 679"/>
                <a:gd name="T94" fmla="*/ 443 w 805"/>
                <a:gd name="T95" fmla="*/ 351 h 679"/>
                <a:gd name="T96" fmla="*/ 477 w 805"/>
                <a:gd name="T97" fmla="*/ 343 h 679"/>
                <a:gd name="T98" fmla="*/ 467 w 805"/>
                <a:gd name="T99" fmla="*/ 409 h 679"/>
                <a:gd name="T100" fmla="*/ 485 w 805"/>
                <a:gd name="T101" fmla="*/ 462 h 679"/>
                <a:gd name="T102" fmla="*/ 501 w 805"/>
                <a:gd name="T103" fmla="*/ 509 h 679"/>
                <a:gd name="T104" fmla="*/ 492 w 805"/>
                <a:gd name="T105" fmla="*/ 579 h 679"/>
                <a:gd name="T106" fmla="*/ 481 w 805"/>
                <a:gd name="T107" fmla="*/ 624 h 679"/>
                <a:gd name="T108" fmla="*/ 463 w 805"/>
                <a:gd name="T109" fmla="*/ 671 h 679"/>
                <a:gd name="T110" fmla="*/ 424 w 805"/>
                <a:gd name="T111" fmla="*/ 696 h 679"/>
                <a:gd name="T112" fmla="*/ 401 w 805"/>
                <a:gd name="T113" fmla="*/ 740 h 679"/>
                <a:gd name="T114" fmla="*/ 398 w 805"/>
                <a:gd name="T115" fmla="*/ 758 h 679"/>
                <a:gd name="T116" fmla="*/ 391 w 805"/>
                <a:gd name="T117" fmla="*/ 729 h 679"/>
                <a:gd name="T118" fmla="*/ 382 w 805"/>
                <a:gd name="T119" fmla="*/ 729 h 679"/>
                <a:gd name="T120" fmla="*/ 293 w 805"/>
                <a:gd name="T121" fmla="*/ 784 h 679"/>
                <a:gd name="T122" fmla="*/ 4 w 805"/>
                <a:gd name="T123" fmla="*/ 440 h 67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5"/>
                <a:gd name="T187" fmla="*/ 0 h 679"/>
                <a:gd name="T188" fmla="*/ 805 w 805"/>
                <a:gd name="T189" fmla="*/ 679 h 67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5" h="679">
                  <a:moveTo>
                    <a:pt x="4" y="380"/>
                  </a:moveTo>
                  <a:lnTo>
                    <a:pt x="8" y="368"/>
                  </a:lnTo>
                  <a:lnTo>
                    <a:pt x="18" y="360"/>
                  </a:lnTo>
                  <a:lnTo>
                    <a:pt x="12" y="356"/>
                  </a:lnTo>
                  <a:lnTo>
                    <a:pt x="14" y="346"/>
                  </a:lnTo>
                  <a:lnTo>
                    <a:pt x="10" y="340"/>
                  </a:lnTo>
                  <a:lnTo>
                    <a:pt x="4" y="342"/>
                  </a:lnTo>
                  <a:lnTo>
                    <a:pt x="0" y="340"/>
                  </a:lnTo>
                  <a:lnTo>
                    <a:pt x="6" y="334"/>
                  </a:lnTo>
                  <a:lnTo>
                    <a:pt x="2" y="326"/>
                  </a:lnTo>
                  <a:lnTo>
                    <a:pt x="12" y="320"/>
                  </a:lnTo>
                  <a:lnTo>
                    <a:pt x="12" y="310"/>
                  </a:lnTo>
                  <a:lnTo>
                    <a:pt x="20" y="308"/>
                  </a:lnTo>
                  <a:lnTo>
                    <a:pt x="22" y="302"/>
                  </a:lnTo>
                  <a:lnTo>
                    <a:pt x="30" y="300"/>
                  </a:lnTo>
                  <a:lnTo>
                    <a:pt x="36" y="308"/>
                  </a:lnTo>
                  <a:lnTo>
                    <a:pt x="44" y="308"/>
                  </a:lnTo>
                  <a:lnTo>
                    <a:pt x="50" y="304"/>
                  </a:lnTo>
                  <a:lnTo>
                    <a:pt x="52" y="292"/>
                  </a:lnTo>
                  <a:lnTo>
                    <a:pt x="56" y="296"/>
                  </a:lnTo>
                  <a:lnTo>
                    <a:pt x="74" y="298"/>
                  </a:lnTo>
                  <a:lnTo>
                    <a:pt x="74" y="290"/>
                  </a:lnTo>
                  <a:lnTo>
                    <a:pt x="82" y="288"/>
                  </a:lnTo>
                  <a:lnTo>
                    <a:pt x="88" y="288"/>
                  </a:lnTo>
                  <a:lnTo>
                    <a:pt x="92" y="288"/>
                  </a:lnTo>
                  <a:lnTo>
                    <a:pt x="98" y="280"/>
                  </a:lnTo>
                  <a:lnTo>
                    <a:pt x="102" y="280"/>
                  </a:lnTo>
                  <a:lnTo>
                    <a:pt x="110" y="256"/>
                  </a:lnTo>
                  <a:lnTo>
                    <a:pt x="108" y="248"/>
                  </a:lnTo>
                  <a:lnTo>
                    <a:pt x="110" y="228"/>
                  </a:lnTo>
                  <a:lnTo>
                    <a:pt x="102" y="228"/>
                  </a:lnTo>
                  <a:lnTo>
                    <a:pt x="106" y="224"/>
                  </a:lnTo>
                  <a:lnTo>
                    <a:pt x="122" y="220"/>
                  </a:lnTo>
                  <a:lnTo>
                    <a:pt x="140" y="218"/>
                  </a:lnTo>
                  <a:lnTo>
                    <a:pt x="134" y="214"/>
                  </a:lnTo>
                  <a:lnTo>
                    <a:pt x="140" y="194"/>
                  </a:lnTo>
                  <a:lnTo>
                    <a:pt x="162" y="196"/>
                  </a:lnTo>
                  <a:lnTo>
                    <a:pt x="172" y="186"/>
                  </a:lnTo>
                  <a:lnTo>
                    <a:pt x="174" y="180"/>
                  </a:lnTo>
                  <a:lnTo>
                    <a:pt x="174" y="164"/>
                  </a:lnTo>
                  <a:lnTo>
                    <a:pt x="180" y="158"/>
                  </a:lnTo>
                  <a:lnTo>
                    <a:pt x="188" y="156"/>
                  </a:lnTo>
                  <a:lnTo>
                    <a:pt x="194" y="142"/>
                  </a:lnTo>
                  <a:lnTo>
                    <a:pt x="204" y="144"/>
                  </a:lnTo>
                  <a:lnTo>
                    <a:pt x="218" y="162"/>
                  </a:lnTo>
                  <a:lnTo>
                    <a:pt x="224" y="160"/>
                  </a:lnTo>
                  <a:lnTo>
                    <a:pt x="230" y="164"/>
                  </a:lnTo>
                  <a:lnTo>
                    <a:pt x="234" y="162"/>
                  </a:lnTo>
                  <a:lnTo>
                    <a:pt x="240" y="170"/>
                  </a:lnTo>
                  <a:lnTo>
                    <a:pt x="238" y="180"/>
                  </a:lnTo>
                  <a:lnTo>
                    <a:pt x="242" y="182"/>
                  </a:lnTo>
                  <a:lnTo>
                    <a:pt x="250" y="196"/>
                  </a:lnTo>
                  <a:lnTo>
                    <a:pt x="250" y="214"/>
                  </a:lnTo>
                  <a:lnTo>
                    <a:pt x="246" y="222"/>
                  </a:lnTo>
                  <a:lnTo>
                    <a:pt x="268" y="220"/>
                  </a:lnTo>
                  <a:lnTo>
                    <a:pt x="280" y="220"/>
                  </a:lnTo>
                  <a:lnTo>
                    <a:pt x="310" y="236"/>
                  </a:lnTo>
                  <a:lnTo>
                    <a:pt x="314" y="250"/>
                  </a:lnTo>
                  <a:lnTo>
                    <a:pt x="328" y="266"/>
                  </a:lnTo>
                  <a:lnTo>
                    <a:pt x="342" y="264"/>
                  </a:lnTo>
                  <a:lnTo>
                    <a:pt x="356" y="254"/>
                  </a:lnTo>
                  <a:lnTo>
                    <a:pt x="376" y="254"/>
                  </a:lnTo>
                  <a:lnTo>
                    <a:pt x="396" y="252"/>
                  </a:lnTo>
                  <a:lnTo>
                    <a:pt x="400" y="256"/>
                  </a:lnTo>
                  <a:lnTo>
                    <a:pt x="416" y="266"/>
                  </a:lnTo>
                  <a:lnTo>
                    <a:pt x="434" y="268"/>
                  </a:lnTo>
                  <a:lnTo>
                    <a:pt x="442" y="266"/>
                  </a:lnTo>
                  <a:lnTo>
                    <a:pt x="444" y="276"/>
                  </a:lnTo>
                  <a:lnTo>
                    <a:pt x="456" y="264"/>
                  </a:lnTo>
                  <a:lnTo>
                    <a:pt x="482" y="248"/>
                  </a:lnTo>
                  <a:lnTo>
                    <a:pt x="492" y="246"/>
                  </a:lnTo>
                  <a:lnTo>
                    <a:pt x="502" y="244"/>
                  </a:lnTo>
                  <a:lnTo>
                    <a:pt x="508" y="244"/>
                  </a:lnTo>
                  <a:lnTo>
                    <a:pt x="524" y="236"/>
                  </a:lnTo>
                  <a:lnTo>
                    <a:pt x="540" y="216"/>
                  </a:lnTo>
                  <a:lnTo>
                    <a:pt x="534" y="204"/>
                  </a:lnTo>
                  <a:lnTo>
                    <a:pt x="534" y="196"/>
                  </a:lnTo>
                  <a:lnTo>
                    <a:pt x="536" y="192"/>
                  </a:lnTo>
                  <a:lnTo>
                    <a:pt x="540" y="190"/>
                  </a:lnTo>
                  <a:lnTo>
                    <a:pt x="548" y="188"/>
                  </a:lnTo>
                  <a:lnTo>
                    <a:pt x="552" y="190"/>
                  </a:lnTo>
                  <a:lnTo>
                    <a:pt x="554" y="196"/>
                  </a:lnTo>
                  <a:lnTo>
                    <a:pt x="564" y="190"/>
                  </a:lnTo>
                  <a:lnTo>
                    <a:pt x="568" y="180"/>
                  </a:lnTo>
                  <a:lnTo>
                    <a:pt x="572" y="172"/>
                  </a:lnTo>
                  <a:lnTo>
                    <a:pt x="586" y="166"/>
                  </a:lnTo>
                  <a:lnTo>
                    <a:pt x="590" y="148"/>
                  </a:lnTo>
                  <a:lnTo>
                    <a:pt x="590" y="138"/>
                  </a:lnTo>
                  <a:lnTo>
                    <a:pt x="604" y="130"/>
                  </a:lnTo>
                  <a:lnTo>
                    <a:pt x="612" y="134"/>
                  </a:lnTo>
                  <a:lnTo>
                    <a:pt x="616" y="122"/>
                  </a:lnTo>
                  <a:lnTo>
                    <a:pt x="610" y="114"/>
                  </a:lnTo>
                  <a:lnTo>
                    <a:pt x="596" y="110"/>
                  </a:lnTo>
                  <a:lnTo>
                    <a:pt x="584" y="118"/>
                  </a:lnTo>
                  <a:lnTo>
                    <a:pt x="564" y="120"/>
                  </a:lnTo>
                  <a:lnTo>
                    <a:pt x="560" y="102"/>
                  </a:lnTo>
                  <a:lnTo>
                    <a:pt x="554" y="88"/>
                  </a:lnTo>
                  <a:lnTo>
                    <a:pt x="556" y="80"/>
                  </a:lnTo>
                  <a:lnTo>
                    <a:pt x="564" y="84"/>
                  </a:lnTo>
                  <a:lnTo>
                    <a:pt x="578" y="84"/>
                  </a:lnTo>
                  <a:lnTo>
                    <a:pt x="578" y="76"/>
                  </a:lnTo>
                  <a:lnTo>
                    <a:pt x="582" y="70"/>
                  </a:lnTo>
                  <a:lnTo>
                    <a:pt x="578" y="66"/>
                  </a:lnTo>
                  <a:lnTo>
                    <a:pt x="582" y="40"/>
                  </a:lnTo>
                  <a:lnTo>
                    <a:pt x="584" y="30"/>
                  </a:lnTo>
                  <a:lnTo>
                    <a:pt x="572" y="22"/>
                  </a:lnTo>
                  <a:lnTo>
                    <a:pt x="574" y="16"/>
                  </a:lnTo>
                  <a:lnTo>
                    <a:pt x="582" y="10"/>
                  </a:lnTo>
                  <a:lnTo>
                    <a:pt x="598" y="4"/>
                  </a:lnTo>
                  <a:lnTo>
                    <a:pt x="616" y="0"/>
                  </a:lnTo>
                  <a:lnTo>
                    <a:pt x="626" y="2"/>
                  </a:lnTo>
                  <a:lnTo>
                    <a:pt x="634" y="6"/>
                  </a:lnTo>
                  <a:lnTo>
                    <a:pt x="656" y="18"/>
                  </a:lnTo>
                  <a:lnTo>
                    <a:pt x="668" y="28"/>
                  </a:lnTo>
                  <a:lnTo>
                    <a:pt x="690" y="46"/>
                  </a:lnTo>
                  <a:lnTo>
                    <a:pt x="730" y="52"/>
                  </a:lnTo>
                  <a:lnTo>
                    <a:pt x="746" y="66"/>
                  </a:lnTo>
                  <a:lnTo>
                    <a:pt x="768" y="56"/>
                  </a:lnTo>
                  <a:lnTo>
                    <a:pt x="768" y="50"/>
                  </a:lnTo>
                  <a:lnTo>
                    <a:pt x="782" y="36"/>
                  </a:lnTo>
                  <a:lnTo>
                    <a:pt x="792" y="42"/>
                  </a:lnTo>
                  <a:lnTo>
                    <a:pt x="798" y="100"/>
                  </a:lnTo>
                  <a:lnTo>
                    <a:pt x="782" y="106"/>
                  </a:lnTo>
                  <a:lnTo>
                    <a:pt x="804" y="144"/>
                  </a:lnTo>
                  <a:lnTo>
                    <a:pt x="798" y="156"/>
                  </a:lnTo>
                  <a:lnTo>
                    <a:pt x="792" y="148"/>
                  </a:lnTo>
                  <a:lnTo>
                    <a:pt x="788" y="164"/>
                  </a:lnTo>
                  <a:lnTo>
                    <a:pt x="778" y="180"/>
                  </a:lnTo>
                  <a:lnTo>
                    <a:pt x="782" y="192"/>
                  </a:lnTo>
                  <a:lnTo>
                    <a:pt x="768" y="188"/>
                  </a:lnTo>
                  <a:lnTo>
                    <a:pt x="758" y="184"/>
                  </a:lnTo>
                  <a:lnTo>
                    <a:pt x="758" y="190"/>
                  </a:lnTo>
                  <a:lnTo>
                    <a:pt x="754" y="204"/>
                  </a:lnTo>
                  <a:lnTo>
                    <a:pt x="742" y="228"/>
                  </a:lnTo>
                  <a:lnTo>
                    <a:pt x="720" y="244"/>
                  </a:lnTo>
                  <a:lnTo>
                    <a:pt x="714" y="260"/>
                  </a:lnTo>
                  <a:lnTo>
                    <a:pt x="702" y="238"/>
                  </a:lnTo>
                  <a:lnTo>
                    <a:pt x="690" y="226"/>
                  </a:lnTo>
                  <a:lnTo>
                    <a:pt x="674" y="250"/>
                  </a:lnTo>
                  <a:lnTo>
                    <a:pt x="666" y="274"/>
                  </a:lnTo>
                  <a:lnTo>
                    <a:pt x="648" y="282"/>
                  </a:lnTo>
                  <a:lnTo>
                    <a:pt x="658" y="294"/>
                  </a:lnTo>
                  <a:lnTo>
                    <a:pt x="670" y="292"/>
                  </a:lnTo>
                  <a:lnTo>
                    <a:pt x="684" y="304"/>
                  </a:lnTo>
                  <a:lnTo>
                    <a:pt x="704" y="292"/>
                  </a:lnTo>
                  <a:lnTo>
                    <a:pt x="724" y="290"/>
                  </a:lnTo>
                  <a:lnTo>
                    <a:pt x="736" y="296"/>
                  </a:lnTo>
                  <a:lnTo>
                    <a:pt x="710" y="316"/>
                  </a:lnTo>
                  <a:lnTo>
                    <a:pt x="698" y="350"/>
                  </a:lnTo>
                  <a:lnTo>
                    <a:pt x="720" y="354"/>
                  </a:lnTo>
                  <a:lnTo>
                    <a:pt x="742" y="380"/>
                  </a:lnTo>
                  <a:lnTo>
                    <a:pt x="760" y="392"/>
                  </a:lnTo>
                  <a:lnTo>
                    <a:pt x="748" y="400"/>
                  </a:lnTo>
                  <a:lnTo>
                    <a:pt x="742" y="412"/>
                  </a:lnTo>
                  <a:lnTo>
                    <a:pt x="772" y="416"/>
                  </a:lnTo>
                  <a:lnTo>
                    <a:pt x="774" y="440"/>
                  </a:lnTo>
                  <a:lnTo>
                    <a:pt x="772" y="464"/>
                  </a:lnTo>
                  <a:lnTo>
                    <a:pt x="762" y="488"/>
                  </a:lnTo>
                  <a:lnTo>
                    <a:pt x="760" y="500"/>
                  </a:lnTo>
                  <a:lnTo>
                    <a:pt x="762" y="502"/>
                  </a:lnTo>
                  <a:lnTo>
                    <a:pt x="758" y="520"/>
                  </a:lnTo>
                  <a:lnTo>
                    <a:pt x="744" y="540"/>
                  </a:lnTo>
                  <a:lnTo>
                    <a:pt x="734" y="560"/>
                  </a:lnTo>
                  <a:lnTo>
                    <a:pt x="720" y="564"/>
                  </a:lnTo>
                  <a:lnTo>
                    <a:pt x="716" y="580"/>
                  </a:lnTo>
                  <a:lnTo>
                    <a:pt x="684" y="594"/>
                  </a:lnTo>
                  <a:lnTo>
                    <a:pt x="668" y="594"/>
                  </a:lnTo>
                  <a:lnTo>
                    <a:pt x="656" y="602"/>
                  </a:lnTo>
                  <a:lnTo>
                    <a:pt x="658" y="616"/>
                  </a:lnTo>
                  <a:lnTo>
                    <a:pt x="618" y="632"/>
                  </a:lnTo>
                  <a:lnTo>
                    <a:pt x="618" y="640"/>
                  </a:lnTo>
                  <a:lnTo>
                    <a:pt x="614" y="644"/>
                  </a:lnTo>
                  <a:lnTo>
                    <a:pt x="618" y="650"/>
                  </a:lnTo>
                  <a:lnTo>
                    <a:pt x="614" y="656"/>
                  </a:lnTo>
                  <a:lnTo>
                    <a:pt x="608" y="652"/>
                  </a:lnTo>
                  <a:lnTo>
                    <a:pt x="602" y="642"/>
                  </a:lnTo>
                  <a:lnTo>
                    <a:pt x="604" y="630"/>
                  </a:lnTo>
                  <a:lnTo>
                    <a:pt x="600" y="630"/>
                  </a:lnTo>
                  <a:lnTo>
                    <a:pt x="594" y="636"/>
                  </a:lnTo>
                  <a:lnTo>
                    <a:pt x="590" y="630"/>
                  </a:lnTo>
                  <a:lnTo>
                    <a:pt x="582" y="632"/>
                  </a:lnTo>
                  <a:lnTo>
                    <a:pt x="572" y="634"/>
                  </a:lnTo>
                  <a:lnTo>
                    <a:pt x="454" y="678"/>
                  </a:lnTo>
                  <a:lnTo>
                    <a:pt x="124" y="560"/>
                  </a:lnTo>
                  <a:lnTo>
                    <a:pt x="34" y="486"/>
                  </a:lnTo>
                  <a:lnTo>
                    <a:pt x="4" y="38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25" name="Freeform 545"/>
            <p:cNvSpPr>
              <a:spLocks/>
            </p:cNvSpPr>
            <p:nvPr/>
          </p:nvSpPr>
          <p:spPr bwMode="ltGray">
            <a:xfrm>
              <a:off x="4276" y="2836"/>
              <a:ext cx="67" cy="98"/>
            </a:xfrm>
            <a:custGeom>
              <a:avLst/>
              <a:gdLst>
                <a:gd name="T0" fmla="*/ 0 w 75"/>
                <a:gd name="T1" fmla="*/ 2 h 95"/>
                <a:gd name="T2" fmla="*/ 2 w 75"/>
                <a:gd name="T3" fmla="*/ 10 h 95"/>
                <a:gd name="T4" fmla="*/ 2 w 75"/>
                <a:gd name="T5" fmla="*/ 35 h 95"/>
                <a:gd name="T6" fmla="*/ 4 w 75"/>
                <a:gd name="T7" fmla="*/ 41 h 95"/>
                <a:gd name="T8" fmla="*/ 4 w 75"/>
                <a:gd name="T9" fmla="*/ 47 h 95"/>
                <a:gd name="T10" fmla="*/ 9 w 75"/>
                <a:gd name="T11" fmla="*/ 68 h 95"/>
                <a:gd name="T12" fmla="*/ 12 w 75"/>
                <a:gd name="T13" fmla="*/ 78 h 95"/>
                <a:gd name="T14" fmla="*/ 12 w 75"/>
                <a:gd name="T15" fmla="*/ 83 h 95"/>
                <a:gd name="T16" fmla="*/ 17 w 75"/>
                <a:gd name="T17" fmla="*/ 86 h 95"/>
                <a:gd name="T18" fmla="*/ 21 w 75"/>
                <a:gd name="T19" fmla="*/ 95 h 95"/>
                <a:gd name="T20" fmla="*/ 24 w 75"/>
                <a:gd name="T21" fmla="*/ 99 h 95"/>
                <a:gd name="T22" fmla="*/ 30 w 75"/>
                <a:gd name="T23" fmla="*/ 103 h 95"/>
                <a:gd name="T24" fmla="*/ 33 w 75"/>
                <a:gd name="T25" fmla="*/ 107 h 95"/>
                <a:gd name="T26" fmla="*/ 38 w 75"/>
                <a:gd name="T27" fmla="*/ 109 h 95"/>
                <a:gd name="T28" fmla="*/ 42 w 75"/>
                <a:gd name="T29" fmla="*/ 105 h 95"/>
                <a:gd name="T30" fmla="*/ 42 w 75"/>
                <a:gd name="T31" fmla="*/ 99 h 95"/>
                <a:gd name="T32" fmla="*/ 38 w 75"/>
                <a:gd name="T33" fmla="*/ 78 h 95"/>
                <a:gd name="T34" fmla="*/ 35 w 75"/>
                <a:gd name="T35" fmla="*/ 72 h 95"/>
                <a:gd name="T36" fmla="*/ 34 w 75"/>
                <a:gd name="T37" fmla="*/ 72 h 95"/>
                <a:gd name="T38" fmla="*/ 33 w 75"/>
                <a:gd name="T39" fmla="*/ 60 h 95"/>
                <a:gd name="T40" fmla="*/ 35 w 75"/>
                <a:gd name="T41" fmla="*/ 47 h 95"/>
                <a:gd name="T42" fmla="*/ 35 w 75"/>
                <a:gd name="T43" fmla="*/ 41 h 95"/>
                <a:gd name="T44" fmla="*/ 32 w 75"/>
                <a:gd name="T45" fmla="*/ 27 h 95"/>
                <a:gd name="T46" fmla="*/ 21 w 75"/>
                <a:gd name="T47" fmla="*/ 4 h 95"/>
                <a:gd name="T48" fmla="*/ 12 w 75"/>
                <a:gd name="T49" fmla="*/ 0 h 95"/>
                <a:gd name="T50" fmla="*/ 0 w 75"/>
                <a:gd name="T51" fmla="*/ 2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95"/>
                <a:gd name="T80" fmla="*/ 75 w 75"/>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95">
                  <a:moveTo>
                    <a:pt x="0" y="2"/>
                  </a:moveTo>
                  <a:lnTo>
                    <a:pt x="2" y="10"/>
                  </a:lnTo>
                  <a:lnTo>
                    <a:pt x="2" y="30"/>
                  </a:lnTo>
                  <a:lnTo>
                    <a:pt x="8" y="36"/>
                  </a:lnTo>
                  <a:lnTo>
                    <a:pt x="6" y="42"/>
                  </a:lnTo>
                  <a:lnTo>
                    <a:pt x="14" y="58"/>
                  </a:lnTo>
                  <a:lnTo>
                    <a:pt x="20" y="68"/>
                  </a:lnTo>
                  <a:lnTo>
                    <a:pt x="20" y="72"/>
                  </a:lnTo>
                  <a:lnTo>
                    <a:pt x="30" y="74"/>
                  </a:lnTo>
                  <a:lnTo>
                    <a:pt x="38" y="80"/>
                  </a:lnTo>
                  <a:lnTo>
                    <a:pt x="42" y="84"/>
                  </a:lnTo>
                  <a:lnTo>
                    <a:pt x="54" y="88"/>
                  </a:lnTo>
                  <a:lnTo>
                    <a:pt x="58" y="92"/>
                  </a:lnTo>
                  <a:lnTo>
                    <a:pt x="66" y="94"/>
                  </a:lnTo>
                  <a:lnTo>
                    <a:pt x="74" y="90"/>
                  </a:lnTo>
                  <a:lnTo>
                    <a:pt x="74" y="84"/>
                  </a:lnTo>
                  <a:lnTo>
                    <a:pt x="68" y="68"/>
                  </a:lnTo>
                  <a:lnTo>
                    <a:pt x="62" y="62"/>
                  </a:lnTo>
                  <a:lnTo>
                    <a:pt x="60" y="62"/>
                  </a:lnTo>
                  <a:lnTo>
                    <a:pt x="58" y="50"/>
                  </a:lnTo>
                  <a:lnTo>
                    <a:pt x="62" y="42"/>
                  </a:lnTo>
                  <a:lnTo>
                    <a:pt x="62" y="36"/>
                  </a:lnTo>
                  <a:lnTo>
                    <a:pt x="56" y="22"/>
                  </a:lnTo>
                  <a:lnTo>
                    <a:pt x="36" y="4"/>
                  </a:lnTo>
                  <a:lnTo>
                    <a:pt x="20" y="0"/>
                  </a:lnTo>
                  <a:lnTo>
                    <a:pt x="0"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26" name="Freeform 546"/>
            <p:cNvSpPr>
              <a:spLocks/>
            </p:cNvSpPr>
            <p:nvPr/>
          </p:nvSpPr>
          <p:spPr bwMode="ltGray">
            <a:xfrm>
              <a:off x="4295" y="2490"/>
              <a:ext cx="135" cy="293"/>
            </a:xfrm>
            <a:custGeom>
              <a:avLst/>
              <a:gdLst>
                <a:gd name="T0" fmla="*/ 7 w 147"/>
                <a:gd name="T1" fmla="*/ 25 h 285"/>
                <a:gd name="T2" fmla="*/ 16 w 147"/>
                <a:gd name="T3" fmla="*/ 25 h 285"/>
                <a:gd name="T4" fmla="*/ 17 w 147"/>
                <a:gd name="T5" fmla="*/ 14 h 285"/>
                <a:gd name="T6" fmla="*/ 26 w 147"/>
                <a:gd name="T7" fmla="*/ 14 h 285"/>
                <a:gd name="T8" fmla="*/ 36 w 147"/>
                <a:gd name="T9" fmla="*/ 8 h 285"/>
                <a:gd name="T10" fmla="*/ 34 w 147"/>
                <a:gd name="T11" fmla="*/ 0 h 285"/>
                <a:gd name="T12" fmla="*/ 40 w 147"/>
                <a:gd name="T13" fmla="*/ 2 h 285"/>
                <a:gd name="T14" fmla="*/ 42 w 147"/>
                <a:gd name="T15" fmla="*/ 8 h 285"/>
                <a:gd name="T16" fmla="*/ 52 w 147"/>
                <a:gd name="T17" fmla="*/ 8 h 285"/>
                <a:gd name="T18" fmla="*/ 59 w 147"/>
                <a:gd name="T19" fmla="*/ 8 h 285"/>
                <a:gd name="T20" fmla="*/ 60 w 147"/>
                <a:gd name="T21" fmla="*/ 12 h 285"/>
                <a:gd name="T22" fmla="*/ 57 w 147"/>
                <a:gd name="T23" fmla="*/ 16 h 285"/>
                <a:gd name="T24" fmla="*/ 59 w 147"/>
                <a:gd name="T25" fmla="*/ 29 h 285"/>
                <a:gd name="T26" fmla="*/ 64 w 147"/>
                <a:gd name="T27" fmla="*/ 27 h 285"/>
                <a:gd name="T28" fmla="*/ 71 w 147"/>
                <a:gd name="T29" fmla="*/ 27 h 285"/>
                <a:gd name="T30" fmla="*/ 68 w 147"/>
                <a:gd name="T31" fmla="*/ 33 h 285"/>
                <a:gd name="T32" fmla="*/ 65 w 147"/>
                <a:gd name="T33" fmla="*/ 41 h 285"/>
                <a:gd name="T34" fmla="*/ 59 w 147"/>
                <a:gd name="T35" fmla="*/ 45 h 285"/>
                <a:gd name="T36" fmla="*/ 57 w 147"/>
                <a:gd name="T37" fmla="*/ 56 h 285"/>
                <a:gd name="T38" fmla="*/ 50 w 147"/>
                <a:gd name="T39" fmla="*/ 78 h 285"/>
                <a:gd name="T40" fmla="*/ 48 w 147"/>
                <a:gd name="T41" fmla="*/ 86 h 285"/>
                <a:gd name="T42" fmla="*/ 48 w 147"/>
                <a:gd name="T43" fmla="*/ 90 h 285"/>
                <a:gd name="T44" fmla="*/ 47 w 147"/>
                <a:gd name="T45" fmla="*/ 96 h 285"/>
                <a:gd name="T46" fmla="*/ 57 w 147"/>
                <a:gd name="T47" fmla="*/ 115 h 285"/>
                <a:gd name="T48" fmla="*/ 59 w 147"/>
                <a:gd name="T49" fmla="*/ 121 h 285"/>
                <a:gd name="T50" fmla="*/ 59 w 147"/>
                <a:gd name="T51" fmla="*/ 123 h 285"/>
                <a:gd name="T52" fmla="*/ 67 w 147"/>
                <a:gd name="T53" fmla="*/ 133 h 285"/>
                <a:gd name="T54" fmla="*/ 71 w 147"/>
                <a:gd name="T55" fmla="*/ 135 h 285"/>
                <a:gd name="T56" fmla="*/ 77 w 147"/>
                <a:gd name="T57" fmla="*/ 143 h 285"/>
                <a:gd name="T58" fmla="*/ 84 w 147"/>
                <a:gd name="T59" fmla="*/ 156 h 285"/>
                <a:gd name="T60" fmla="*/ 84 w 147"/>
                <a:gd name="T61" fmla="*/ 160 h 285"/>
                <a:gd name="T62" fmla="*/ 86 w 147"/>
                <a:gd name="T63" fmla="*/ 164 h 285"/>
                <a:gd name="T64" fmla="*/ 88 w 147"/>
                <a:gd name="T65" fmla="*/ 174 h 285"/>
                <a:gd name="T66" fmla="*/ 92 w 147"/>
                <a:gd name="T67" fmla="*/ 193 h 285"/>
                <a:gd name="T68" fmla="*/ 91 w 147"/>
                <a:gd name="T69" fmla="*/ 199 h 285"/>
                <a:gd name="T70" fmla="*/ 96 w 147"/>
                <a:gd name="T71" fmla="*/ 214 h 285"/>
                <a:gd name="T72" fmla="*/ 92 w 147"/>
                <a:gd name="T73" fmla="*/ 228 h 285"/>
                <a:gd name="T74" fmla="*/ 94 w 147"/>
                <a:gd name="T75" fmla="*/ 232 h 285"/>
                <a:gd name="T76" fmla="*/ 94 w 147"/>
                <a:gd name="T77" fmla="*/ 239 h 285"/>
                <a:gd name="T78" fmla="*/ 92 w 147"/>
                <a:gd name="T79" fmla="*/ 248 h 285"/>
                <a:gd name="T80" fmla="*/ 86 w 147"/>
                <a:gd name="T81" fmla="*/ 260 h 285"/>
                <a:gd name="T82" fmla="*/ 83 w 147"/>
                <a:gd name="T83" fmla="*/ 264 h 285"/>
                <a:gd name="T84" fmla="*/ 81 w 147"/>
                <a:gd name="T85" fmla="*/ 271 h 285"/>
                <a:gd name="T86" fmla="*/ 78 w 147"/>
                <a:gd name="T87" fmla="*/ 282 h 285"/>
                <a:gd name="T88" fmla="*/ 65 w 147"/>
                <a:gd name="T89" fmla="*/ 289 h 285"/>
                <a:gd name="T90" fmla="*/ 60 w 147"/>
                <a:gd name="T91" fmla="*/ 296 h 285"/>
                <a:gd name="T92" fmla="*/ 57 w 147"/>
                <a:gd name="T93" fmla="*/ 305 h 285"/>
                <a:gd name="T94" fmla="*/ 51 w 147"/>
                <a:gd name="T95" fmla="*/ 315 h 285"/>
                <a:gd name="T96" fmla="*/ 47 w 147"/>
                <a:gd name="T97" fmla="*/ 322 h 285"/>
                <a:gd name="T98" fmla="*/ 47 w 147"/>
                <a:gd name="T99" fmla="*/ 324 h 285"/>
                <a:gd name="T100" fmla="*/ 39 w 147"/>
                <a:gd name="T101" fmla="*/ 326 h 285"/>
                <a:gd name="T102" fmla="*/ 42 w 147"/>
                <a:gd name="T103" fmla="*/ 322 h 285"/>
                <a:gd name="T104" fmla="*/ 42 w 147"/>
                <a:gd name="T105" fmla="*/ 301 h 285"/>
                <a:gd name="T106" fmla="*/ 42 w 147"/>
                <a:gd name="T107" fmla="*/ 294 h 285"/>
                <a:gd name="T108" fmla="*/ 36 w 147"/>
                <a:gd name="T109" fmla="*/ 294 h 285"/>
                <a:gd name="T110" fmla="*/ 48 w 147"/>
                <a:gd name="T111" fmla="*/ 230 h 285"/>
                <a:gd name="T112" fmla="*/ 55 w 147"/>
                <a:gd name="T113" fmla="*/ 156 h 285"/>
                <a:gd name="T114" fmla="*/ 11 w 147"/>
                <a:gd name="T115" fmla="*/ 80 h 285"/>
                <a:gd name="T116" fmla="*/ 0 w 147"/>
                <a:gd name="T117" fmla="*/ 43 h 285"/>
                <a:gd name="T118" fmla="*/ 6 w 147"/>
                <a:gd name="T119" fmla="*/ 33 h 285"/>
                <a:gd name="T120" fmla="*/ 7 w 147"/>
                <a:gd name="T121" fmla="*/ 25 h 2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7"/>
                <a:gd name="T184" fmla="*/ 0 h 285"/>
                <a:gd name="T185" fmla="*/ 147 w 147"/>
                <a:gd name="T186" fmla="*/ 285 h 2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7" h="285">
                  <a:moveTo>
                    <a:pt x="12" y="20"/>
                  </a:moveTo>
                  <a:lnTo>
                    <a:pt x="24" y="20"/>
                  </a:lnTo>
                  <a:lnTo>
                    <a:pt x="26" y="14"/>
                  </a:lnTo>
                  <a:lnTo>
                    <a:pt x="40" y="14"/>
                  </a:lnTo>
                  <a:lnTo>
                    <a:pt x="54" y="8"/>
                  </a:lnTo>
                  <a:lnTo>
                    <a:pt x="52" y="0"/>
                  </a:lnTo>
                  <a:lnTo>
                    <a:pt x="62" y="2"/>
                  </a:lnTo>
                  <a:lnTo>
                    <a:pt x="64" y="8"/>
                  </a:lnTo>
                  <a:lnTo>
                    <a:pt x="80" y="8"/>
                  </a:lnTo>
                  <a:lnTo>
                    <a:pt x="90" y="8"/>
                  </a:lnTo>
                  <a:lnTo>
                    <a:pt x="92" y="12"/>
                  </a:lnTo>
                  <a:lnTo>
                    <a:pt x="88" y="16"/>
                  </a:lnTo>
                  <a:lnTo>
                    <a:pt x="90" y="24"/>
                  </a:lnTo>
                  <a:lnTo>
                    <a:pt x="98" y="22"/>
                  </a:lnTo>
                  <a:lnTo>
                    <a:pt x="108" y="22"/>
                  </a:lnTo>
                  <a:lnTo>
                    <a:pt x="104" y="28"/>
                  </a:lnTo>
                  <a:lnTo>
                    <a:pt x="100" y="36"/>
                  </a:lnTo>
                  <a:lnTo>
                    <a:pt x="90" y="40"/>
                  </a:lnTo>
                  <a:lnTo>
                    <a:pt x="88" y="50"/>
                  </a:lnTo>
                  <a:lnTo>
                    <a:pt x="76" y="68"/>
                  </a:lnTo>
                  <a:lnTo>
                    <a:pt x="74" y="76"/>
                  </a:lnTo>
                  <a:lnTo>
                    <a:pt x="74" y="80"/>
                  </a:lnTo>
                  <a:lnTo>
                    <a:pt x="72" y="84"/>
                  </a:lnTo>
                  <a:lnTo>
                    <a:pt x="88" y="100"/>
                  </a:lnTo>
                  <a:lnTo>
                    <a:pt x="90" y="106"/>
                  </a:lnTo>
                  <a:lnTo>
                    <a:pt x="90" y="108"/>
                  </a:lnTo>
                  <a:lnTo>
                    <a:pt x="102" y="116"/>
                  </a:lnTo>
                  <a:lnTo>
                    <a:pt x="108" y="118"/>
                  </a:lnTo>
                  <a:lnTo>
                    <a:pt x="118" y="124"/>
                  </a:lnTo>
                  <a:lnTo>
                    <a:pt x="128" y="136"/>
                  </a:lnTo>
                  <a:lnTo>
                    <a:pt x="130" y="140"/>
                  </a:lnTo>
                  <a:lnTo>
                    <a:pt x="132" y="144"/>
                  </a:lnTo>
                  <a:lnTo>
                    <a:pt x="134" y="152"/>
                  </a:lnTo>
                  <a:lnTo>
                    <a:pt x="142" y="168"/>
                  </a:lnTo>
                  <a:lnTo>
                    <a:pt x="140" y="174"/>
                  </a:lnTo>
                  <a:lnTo>
                    <a:pt x="146" y="186"/>
                  </a:lnTo>
                  <a:lnTo>
                    <a:pt x="142" y="198"/>
                  </a:lnTo>
                  <a:lnTo>
                    <a:pt x="144" y="202"/>
                  </a:lnTo>
                  <a:lnTo>
                    <a:pt x="144" y="208"/>
                  </a:lnTo>
                  <a:lnTo>
                    <a:pt x="142" y="216"/>
                  </a:lnTo>
                  <a:lnTo>
                    <a:pt x="132" y="226"/>
                  </a:lnTo>
                  <a:lnTo>
                    <a:pt x="126" y="230"/>
                  </a:lnTo>
                  <a:lnTo>
                    <a:pt x="124" y="236"/>
                  </a:lnTo>
                  <a:lnTo>
                    <a:pt x="120" y="246"/>
                  </a:lnTo>
                  <a:lnTo>
                    <a:pt x="100" y="252"/>
                  </a:lnTo>
                  <a:lnTo>
                    <a:pt x="92" y="258"/>
                  </a:lnTo>
                  <a:lnTo>
                    <a:pt x="88" y="266"/>
                  </a:lnTo>
                  <a:lnTo>
                    <a:pt x="78" y="274"/>
                  </a:lnTo>
                  <a:lnTo>
                    <a:pt x="72" y="280"/>
                  </a:lnTo>
                  <a:lnTo>
                    <a:pt x="72" y="282"/>
                  </a:lnTo>
                  <a:lnTo>
                    <a:pt x="60" y="284"/>
                  </a:lnTo>
                  <a:lnTo>
                    <a:pt x="64" y="280"/>
                  </a:lnTo>
                  <a:lnTo>
                    <a:pt x="64" y="262"/>
                  </a:lnTo>
                  <a:lnTo>
                    <a:pt x="64" y="256"/>
                  </a:lnTo>
                  <a:lnTo>
                    <a:pt x="54" y="256"/>
                  </a:lnTo>
                  <a:lnTo>
                    <a:pt x="74" y="200"/>
                  </a:lnTo>
                  <a:lnTo>
                    <a:pt x="84" y="136"/>
                  </a:lnTo>
                  <a:lnTo>
                    <a:pt x="16" y="70"/>
                  </a:lnTo>
                  <a:lnTo>
                    <a:pt x="0" y="38"/>
                  </a:lnTo>
                  <a:lnTo>
                    <a:pt x="8" y="28"/>
                  </a:lnTo>
                  <a:lnTo>
                    <a:pt x="12" y="2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27" name="Freeform 547"/>
            <p:cNvSpPr>
              <a:spLocks/>
            </p:cNvSpPr>
            <p:nvPr/>
          </p:nvSpPr>
          <p:spPr bwMode="ltGray">
            <a:xfrm>
              <a:off x="4262" y="2519"/>
              <a:ext cx="135" cy="169"/>
            </a:xfrm>
            <a:custGeom>
              <a:avLst/>
              <a:gdLst>
                <a:gd name="T0" fmla="*/ 13 w 147"/>
                <a:gd name="T1" fmla="*/ 20 h 165"/>
                <a:gd name="T2" fmla="*/ 20 w 147"/>
                <a:gd name="T3" fmla="*/ 29 h 165"/>
                <a:gd name="T4" fmla="*/ 21 w 147"/>
                <a:gd name="T5" fmla="*/ 20 h 165"/>
                <a:gd name="T6" fmla="*/ 18 w 147"/>
                <a:gd name="T7" fmla="*/ 16 h 165"/>
                <a:gd name="T8" fmla="*/ 20 w 147"/>
                <a:gd name="T9" fmla="*/ 10 h 165"/>
                <a:gd name="T10" fmla="*/ 20 w 147"/>
                <a:gd name="T11" fmla="*/ 2 h 165"/>
                <a:gd name="T12" fmla="*/ 22 w 147"/>
                <a:gd name="T13" fmla="*/ 0 h 165"/>
                <a:gd name="T14" fmla="*/ 25 w 147"/>
                <a:gd name="T15" fmla="*/ 2 h 165"/>
                <a:gd name="T16" fmla="*/ 26 w 147"/>
                <a:gd name="T17" fmla="*/ 0 h 165"/>
                <a:gd name="T18" fmla="*/ 28 w 147"/>
                <a:gd name="T19" fmla="*/ 0 h 165"/>
                <a:gd name="T20" fmla="*/ 28 w 147"/>
                <a:gd name="T21" fmla="*/ 8 h 165"/>
                <a:gd name="T22" fmla="*/ 36 w 147"/>
                <a:gd name="T23" fmla="*/ 20 h 165"/>
                <a:gd name="T24" fmla="*/ 36 w 147"/>
                <a:gd name="T25" fmla="*/ 29 h 165"/>
                <a:gd name="T26" fmla="*/ 42 w 147"/>
                <a:gd name="T27" fmla="*/ 41 h 165"/>
                <a:gd name="T28" fmla="*/ 48 w 147"/>
                <a:gd name="T29" fmla="*/ 37 h 165"/>
                <a:gd name="T30" fmla="*/ 51 w 147"/>
                <a:gd name="T31" fmla="*/ 37 h 165"/>
                <a:gd name="T32" fmla="*/ 52 w 147"/>
                <a:gd name="T33" fmla="*/ 49 h 165"/>
                <a:gd name="T34" fmla="*/ 51 w 147"/>
                <a:gd name="T35" fmla="*/ 53 h 165"/>
                <a:gd name="T36" fmla="*/ 47 w 147"/>
                <a:gd name="T37" fmla="*/ 53 h 165"/>
                <a:gd name="T38" fmla="*/ 62 w 147"/>
                <a:gd name="T39" fmla="*/ 74 h 165"/>
                <a:gd name="T40" fmla="*/ 62 w 147"/>
                <a:gd name="T41" fmla="*/ 80 h 165"/>
                <a:gd name="T42" fmla="*/ 76 w 147"/>
                <a:gd name="T43" fmla="*/ 100 h 165"/>
                <a:gd name="T44" fmla="*/ 81 w 147"/>
                <a:gd name="T45" fmla="*/ 102 h 165"/>
                <a:gd name="T46" fmla="*/ 83 w 147"/>
                <a:gd name="T47" fmla="*/ 113 h 165"/>
                <a:gd name="T48" fmla="*/ 86 w 147"/>
                <a:gd name="T49" fmla="*/ 113 h 165"/>
                <a:gd name="T50" fmla="*/ 88 w 147"/>
                <a:gd name="T51" fmla="*/ 121 h 165"/>
                <a:gd name="T52" fmla="*/ 92 w 147"/>
                <a:gd name="T53" fmla="*/ 125 h 165"/>
                <a:gd name="T54" fmla="*/ 92 w 147"/>
                <a:gd name="T55" fmla="*/ 127 h 165"/>
                <a:gd name="T56" fmla="*/ 90 w 147"/>
                <a:gd name="T57" fmla="*/ 131 h 165"/>
                <a:gd name="T58" fmla="*/ 91 w 147"/>
                <a:gd name="T59" fmla="*/ 137 h 165"/>
                <a:gd name="T60" fmla="*/ 94 w 147"/>
                <a:gd name="T61" fmla="*/ 141 h 165"/>
                <a:gd name="T62" fmla="*/ 94 w 147"/>
                <a:gd name="T63" fmla="*/ 143 h 165"/>
                <a:gd name="T64" fmla="*/ 90 w 147"/>
                <a:gd name="T65" fmla="*/ 145 h 165"/>
                <a:gd name="T66" fmla="*/ 92 w 147"/>
                <a:gd name="T67" fmla="*/ 150 h 165"/>
                <a:gd name="T68" fmla="*/ 96 w 147"/>
                <a:gd name="T69" fmla="*/ 166 h 165"/>
                <a:gd name="T70" fmla="*/ 89 w 147"/>
                <a:gd name="T71" fmla="*/ 180 h 165"/>
                <a:gd name="T72" fmla="*/ 60 w 147"/>
                <a:gd name="T73" fmla="*/ 184 h 165"/>
                <a:gd name="T74" fmla="*/ 13 w 147"/>
                <a:gd name="T75" fmla="*/ 113 h 165"/>
                <a:gd name="T76" fmla="*/ 0 w 147"/>
                <a:gd name="T77" fmla="*/ 41 h 165"/>
                <a:gd name="T78" fmla="*/ 13 w 147"/>
                <a:gd name="T79" fmla="*/ 20 h 16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7"/>
                <a:gd name="T121" fmla="*/ 0 h 165"/>
                <a:gd name="T122" fmla="*/ 147 w 147"/>
                <a:gd name="T123" fmla="*/ 165 h 16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7" h="165">
                  <a:moveTo>
                    <a:pt x="18" y="20"/>
                  </a:moveTo>
                  <a:lnTo>
                    <a:pt x="30" y="24"/>
                  </a:lnTo>
                  <a:lnTo>
                    <a:pt x="32" y="20"/>
                  </a:lnTo>
                  <a:lnTo>
                    <a:pt x="28" y="16"/>
                  </a:lnTo>
                  <a:lnTo>
                    <a:pt x="30" y="10"/>
                  </a:lnTo>
                  <a:lnTo>
                    <a:pt x="30" y="2"/>
                  </a:lnTo>
                  <a:lnTo>
                    <a:pt x="34" y="0"/>
                  </a:lnTo>
                  <a:lnTo>
                    <a:pt x="38" y="2"/>
                  </a:lnTo>
                  <a:lnTo>
                    <a:pt x="40" y="0"/>
                  </a:lnTo>
                  <a:lnTo>
                    <a:pt x="44" y="0"/>
                  </a:lnTo>
                  <a:lnTo>
                    <a:pt x="44" y="8"/>
                  </a:lnTo>
                  <a:lnTo>
                    <a:pt x="56" y="20"/>
                  </a:lnTo>
                  <a:lnTo>
                    <a:pt x="56" y="24"/>
                  </a:lnTo>
                  <a:lnTo>
                    <a:pt x="64" y="36"/>
                  </a:lnTo>
                  <a:lnTo>
                    <a:pt x="74" y="32"/>
                  </a:lnTo>
                  <a:lnTo>
                    <a:pt x="78" y="32"/>
                  </a:lnTo>
                  <a:lnTo>
                    <a:pt x="80" y="44"/>
                  </a:lnTo>
                  <a:lnTo>
                    <a:pt x="78" y="48"/>
                  </a:lnTo>
                  <a:lnTo>
                    <a:pt x="72" y="48"/>
                  </a:lnTo>
                  <a:lnTo>
                    <a:pt x="96" y="64"/>
                  </a:lnTo>
                  <a:lnTo>
                    <a:pt x="96" y="70"/>
                  </a:lnTo>
                  <a:lnTo>
                    <a:pt x="116" y="90"/>
                  </a:lnTo>
                  <a:lnTo>
                    <a:pt x="124" y="92"/>
                  </a:lnTo>
                  <a:lnTo>
                    <a:pt x="126" y="100"/>
                  </a:lnTo>
                  <a:lnTo>
                    <a:pt x="132" y="100"/>
                  </a:lnTo>
                  <a:lnTo>
                    <a:pt x="134" y="106"/>
                  </a:lnTo>
                  <a:lnTo>
                    <a:pt x="142" y="110"/>
                  </a:lnTo>
                  <a:lnTo>
                    <a:pt x="142" y="112"/>
                  </a:lnTo>
                  <a:lnTo>
                    <a:pt x="138" y="116"/>
                  </a:lnTo>
                  <a:lnTo>
                    <a:pt x="140" y="122"/>
                  </a:lnTo>
                  <a:lnTo>
                    <a:pt x="144" y="126"/>
                  </a:lnTo>
                  <a:lnTo>
                    <a:pt x="144" y="128"/>
                  </a:lnTo>
                  <a:lnTo>
                    <a:pt x="138" y="130"/>
                  </a:lnTo>
                  <a:lnTo>
                    <a:pt x="142" y="134"/>
                  </a:lnTo>
                  <a:lnTo>
                    <a:pt x="146" y="146"/>
                  </a:lnTo>
                  <a:lnTo>
                    <a:pt x="136" y="160"/>
                  </a:lnTo>
                  <a:lnTo>
                    <a:pt x="92" y="164"/>
                  </a:lnTo>
                  <a:lnTo>
                    <a:pt x="18" y="100"/>
                  </a:lnTo>
                  <a:lnTo>
                    <a:pt x="0" y="36"/>
                  </a:lnTo>
                  <a:lnTo>
                    <a:pt x="18" y="2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28" name="Freeform 548"/>
            <p:cNvSpPr>
              <a:spLocks/>
            </p:cNvSpPr>
            <p:nvPr/>
          </p:nvSpPr>
          <p:spPr bwMode="ltGray">
            <a:xfrm>
              <a:off x="4302" y="2663"/>
              <a:ext cx="99" cy="92"/>
            </a:xfrm>
            <a:custGeom>
              <a:avLst/>
              <a:gdLst>
                <a:gd name="T0" fmla="*/ 62 w 109"/>
                <a:gd name="T1" fmla="*/ 10 h 89"/>
                <a:gd name="T2" fmla="*/ 62 w 109"/>
                <a:gd name="T3" fmla="*/ 25 h 89"/>
                <a:gd name="T4" fmla="*/ 67 w 109"/>
                <a:gd name="T5" fmla="*/ 31 h 89"/>
                <a:gd name="T6" fmla="*/ 67 w 109"/>
                <a:gd name="T7" fmla="*/ 33 h 89"/>
                <a:gd name="T8" fmla="*/ 63 w 109"/>
                <a:gd name="T9" fmla="*/ 39 h 89"/>
                <a:gd name="T10" fmla="*/ 63 w 109"/>
                <a:gd name="T11" fmla="*/ 49 h 89"/>
                <a:gd name="T12" fmla="*/ 61 w 109"/>
                <a:gd name="T13" fmla="*/ 58 h 89"/>
                <a:gd name="T14" fmla="*/ 59 w 109"/>
                <a:gd name="T15" fmla="*/ 60 h 89"/>
                <a:gd name="T16" fmla="*/ 57 w 109"/>
                <a:gd name="T17" fmla="*/ 56 h 89"/>
                <a:gd name="T18" fmla="*/ 55 w 109"/>
                <a:gd name="T19" fmla="*/ 58 h 89"/>
                <a:gd name="T20" fmla="*/ 55 w 109"/>
                <a:gd name="T21" fmla="*/ 62 h 89"/>
                <a:gd name="T22" fmla="*/ 50 w 109"/>
                <a:gd name="T23" fmla="*/ 62 h 89"/>
                <a:gd name="T24" fmla="*/ 52 w 109"/>
                <a:gd name="T25" fmla="*/ 68 h 89"/>
                <a:gd name="T26" fmla="*/ 50 w 109"/>
                <a:gd name="T27" fmla="*/ 79 h 89"/>
                <a:gd name="T28" fmla="*/ 45 w 109"/>
                <a:gd name="T29" fmla="*/ 76 h 89"/>
                <a:gd name="T30" fmla="*/ 45 w 109"/>
                <a:gd name="T31" fmla="*/ 82 h 89"/>
                <a:gd name="T32" fmla="*/ 38 w 109"/>
                <a:gd name="T33" fmla="*/ 82 h 89"/>
                <a:gd name="T34" fmla="*/ 37 w 109"/>
                <a:gd name="T35" fmla="*/ 93 h 89"/>
                <a:gd name="T36" fmla="*/ 35 w 109"/>
                <a:gd name="T37" fmla="*/ 95 h 89"/>
                <a:gd name="T38" fmla="*/ 31 w 109"/>
                <a:gd name="T39" fmla="*/ 103 h 89"/>
                <a:gd name="T40" fmla="*/ 29 w 109"/>
                <a:gd name="T41" fmla="*/ 101 h 89"/>
                <a:gd name="T42" fmla="*/ 23 w 109"/>
                <a:gd name="T43" fmla="*/ 99 h 89"/>
                <a:gd name="T44" fmla="*/ 21 w 109"/>
                <a:gd name="T45" fmla="*/ 97 h 89"/>
                <a:gd name="T46" fmla="*/ 23 w 109"/>
                <a:gd name="T47" fmla="*/ 88 h 89"/>
                <a:gd name="T48" fmla="*/ 23 w 109"/>
                <a:gd name="T49" fmla="*/ 85 h 89"/>
                <a:gd name="T50" fmla="*/ 20 w 109"/>
                <a:gd name="T51" fmla="*/ 93 h 89"/>
                <a:gd name="T52" fmla="*/ 17 w 109"/>
                <a:gd name="T53" fmla="*/ 91 h 89"/>
                <a:gd name="T54" fmla="*/ 15 w 109"/>
                <a:gd name="T55" fmla="*/ 74 h 89"/>
                <a:gd name="T56" fmla="*/ 0 w 109"/>
                <a:gd name="T57" fmla="*/ 23 h 89"/>
                <a:gd name="T58" fmla="*/ 21 w 109"/>
                <a:gd name="T59" fmla="*/ 0 h 89"/>
                <a:gd name="T60" fmla="*/ 36 w 109"/>
                <a:gd name="T61" fmla="*/ 8 h 89"/>
                <a:gd name="T62" fmla="*/ 38 w 109"/>
                <a:gd name="T63" fmla="*/ 21 h 89"/>
                <a:gd name="T64" fmla="*/ 44 w 109"/>
                <a:gd name="T65" fmla="*/ 14 h 89"/>
                <a:gd name="T66" fmla="*/ 45 w 109"/>
                <a:gd name="T67" fmla="*/ 21 h 89"/>
                <a:gd name="T68" fmla="*/ 49 w 109"/>
                <a:gd name="T69" fmla="*/ 23 h 89"/>
                <a:gd name="T70" fmla="*/ 49 w 109"/>
                <a:gd name="T71" fmla="*/ 10 h 89"/>
                <a:gd name="T72" fmla="*/ 54 w 109"/>
                <a:gd name="T73" fmla="*/ 8 h 89"/>
                <a:gd name="T74" fmla="*/ 57 w 109"/>
                <a:gd name="T75" fmla="*/ 14 h 89"/>
                <a:gd name="T76" fmla="*/ 62 w 109"/>
                <a:gd name="T77" fmla="*/ 10 h 8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9"/>
                <a:gd name="T118" fmla="*/ 0 h 89"/>
                <a:gd name="T119" fmla="*/ 109 w 109"/>
                <a:gd name="T120" fmla="*/ 89 h 8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9" h="89">
                  <a:moveTo>
                    <a:pt x="100" y="10"/>
                  </a:moveTo>
                  <a:lnTo>
                    <a:pt x="100" y="20"/>
                  </a:lnTo>
                  <a:lnTo>
                    <a:pt x="108" y="26"/>
                  </a:lnTo>
                  <a:lnTo>
                    <a:pt x="108" y="28"/>
                  </a:lnTo>
                  <a:lnTo>
                    <a:pt x="102" y="34"/>
                  </a:lnTo>
                  <a:lnTo>
                    <a:pt x="102" y="42"/>
                  </a:lnTo>
                  <a:lnTo>
                    <a:pt x="98" y="48"/>
                  </a:lnTo>
                  <a:lnTo>
                    <a:pt x="96" y="50"/>
                  </a:lnTo>
                  <a:lnTo>
                    <a:pt x="92" y="46"/>
                  </a:lnTo>
                  <a:lnTo>
                    <a:pt x="90" y="48"/>
                  </a:lnTo>
                  <a:lnTo>
                    <a:pt x="90" y="52"/>
                  </a:lnTo>
                  <a:lnTo>
                    <a:pt x="82" y="52"/>
                  </a:lnTo>
                  <a:lnTo>
                    <a:pt x="84" y="58"/>
                  </a:lnTo>
                  <a:lnTo>
                    <a:pt x="82" y="68"/>
                  </a:lnTo>
                  <a:lnTo>
                    <a:pt x="74" y="66"/>
                  </a:lnTo>
                  <a:lnTo>
                    <a:pt x="72" y="70"/>
                  </a:lnTo>
                  <a:lnTo>
                    <a:pt x="62" y="70"/>
                  </a:lnTo>
                  <a:lnTo>
                    <a:pt x="60" y="78"/>
                  </a:lnTo>
                  <a:lnTo>
                    <a:pt x="56" y="80"/>
                  </a:lnTo>
                  <a:lnTo>
                    <a:pt x="50" y="88"/>
                  </a:lnTo>
                  <a:lnTo>
                    <a:pt x="46" y="86"/>
                  </a:lnTo>
                  <a:lnTo>
                    <a:pt x="36" y="84"/>
                  </a:lnTo>
                  <a:lnTo>
                    <a:pt x="34" y="82"/>
                  </a:lnTo>
                  <a:lnTo>
                    <a:pt x="36" y="74"/>
                  </a:lnTo>
                  <a:lnTo>
                    <a:pt x="36" y="72"/>
                  </a:lnTo>
                  <a:lnTo>
                    <a:pt x="32" y="78"/>
                  </a:lnTo>
                  <a:lnTo>
                    <a:pt x="28" y="76"/>
                  </a:lnTo>
                  <a:lnTo>
                    <a:pt x="24" y="64"/>
                  </a:lnTo>
                  <a:lnTo>
                    <a:pt x="0" y="18"/>
                  </a:lnTo>
                  <a:lnTo>
                    <a:pt x="34" y="0"/>
                  </a:lnTo>
                  <a:lnTo>
                    <a:pt x="58" y="8"/>
                  </a:lnTo>
                  <a:lnTo>
                    <a:pt x="62" y="16"/>
                  </a:lnTo>
                  <a:lnTo>
                    <a:pt x="70" y="14"/>
                  </a:lnTo>
                  <a:lnTo>
                    <a:pt x="74" y="16"/>
                  </a:lnTo>
                  <a:lnTo>
                    <a:pt x="80" y="18"/>
                  </a:lnTo>
                  <a:lnTo>
                    <a:pt x="80" y="10"/>
                  </a:lnTo>
                  <a:lnTo>
                    <a:pt x="88" y="8"/>
                  </a:lnTo>
                  <a:lnTo>
                    <a:pt x="92" y="14"/>
                  </a:lnTo>
                  <a:lnTo>
                    <a:pt x="100"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29" name="Freeform 549"/>
            <p:cNvSpPr>
              <a:spLocks/>
            </p:cNvSpPr>
            <p:nvPr/>
          </p:nvSpPr>
          <p:spPr bwMode="ltGray">
            <a:xfrm>
              <a:off x="4217" y="2554"/>
              <a:ext cx="149" cy="299"/>
            </a:xfrm>
            <a:custGeom>
              <a:avLst/>
              <a:gdLst>
                <a:gd name="T0" fmla="*/ 101 w 163"/>
                <a:gd name="T1" fmla="*/ 125 h 291"/>
                <a:gd name="T2" fmla="*/ 101 w 163"/>
                <a:gd name="T3" fmla="*/ 107 h 291"/>
                <a:gd name="T4" fmla="*/ 101 w 163"/>
                <a:gd name="T5" fmla="*/ 92 h 291"/>
                <a:gd name="T6" fmla="*/ 91 w 163"/>
                <a:gd name="T7" fmla="*/ 82 h 291"/>
                <a:gd name="T8" fmla="*/ 90 w 163"/>
                <a:gd name="T9" fmla="*/ 55 h 291"/>
                <a:gd name="T10" fmla="*/ 73 w 163"/>
                <a:gd name="T11" fmla="*/ 43 h 291"/>
                <a:gd name="T12" fmla="*/ 68 w 163"/>
                <a:gd name="T13" fmla="*/ 51 h 291"/>
                <a:gd name="T14" fmla="*/ 65 w 163"/>
                <a:gd name="T15" fmla="*/ 53 h 291"/>
                <a:gd name="T16" fmla="*/ 61 w 163"/>
                <a:gd name="T17" fmla="*/ 47 h 291"/>
                <a:gd name="T18" fmla="*/ 55 w 163"/>
                <a:gd name="T19" fmla="*/ 55 h 291"/>
                <a:gd name="T20" fmla="*/ 53 w 163"/>
                <a:gd name="T21" fmla="*/ 68 h 291"/>
                <a:gd name="T22" fmla="*/ 48 w 163"/>
                <a:gd name="T23" fmla="*/ 53 h 291"/>
                <a:gd name="T24" fmla="*/ 49 w 163"/>
                <a:gd name="T25" fmla="*/ 45 h 291"/>
                <a:gd name="T26" fmla="*/ 51 w 163"/>
                <a:gd name="T27" fmla="*/ 35 h 291"/>
                <a:gd name="T28" fmla="*/ 49 w 163"/>
                <a:gd name="T29" fmla="*/ 27 h 291"/>
                <a:gd name="T30" fmla="*/ 42 w 163"/>
                <a:gd name="T31" fmla="*/ 31 h 291"/>
                <a:gd name="T32" fmla="*/ 42 w 163"/>
                <a:gd name="T33" fmla="*/ 12 h 291"/>
                <a:gd name="T34" fmla="*/ 0 w 163"/>
                <a:gd name="T35" fmla="*/ 31 h 291"/>
                <a:gd name="T36" fmla="*/ 15 w 163"/>
                <a:gd name="T37" fmla="*/ 152 h 291"/>
                <a:gd name="T38" fmla="*/ 22 w 163"/>
                <a:gd name="T39" fmla="*/ 234 h 291"/>
                <a:gd name="T40" fmla="*/ 16 w 163"/>
                <a:gd name="T41" fmla="*/ 261 h 291"/>
                <a:gd name="T42" fmla="*/ 19 w 163"/>
                <a:gd name="T43" fmla="*/ 284 h 291"/>
                <a:gd name="T44" fmla="*/ 31 w 163"/>
                <a:gd name="T45" fmla="*/ 300 h 291"/>
                <a:gd name="T46" fmla="*/ 42 w 163"/>
                <a:gd name="T47" fmla="*/ 314 h 291"/>
                <a:gd name="T48" fmla="*/ 55 w 163"/>
                <a:gd name="T49" fmla="*/ 332 h 291"/>
                <a:gd name="T50" fmla="*/ 63 w 163"/>
                <a:gd name="T51" fmla="*/ 328 h 291"/>
                <a:gd name="T52" fmla="*/ 60 w 163"/>
                <a:gd name="T53" fmla="*/ 311 h 291"/>
                <a:gd name="T54" fmla="*/ 49 w 163"/>
                <a:gd name="T55" fmla="*/ 305 h 291"/>
                <a:gd name="T56" fmla="*/ 45 w 163"/>
                <a:gd name="T57" fmla="*/ 293 h 291"/>
                <a:gd name="T58" fmla="*/ 37 w 163"/>
                <a:gd name="T59" fmla="*/ 256 h 291"/>
                <a:gd name="T60" fmla="*/ 32 w 163"/>
                <a:gd name="T61" fmla="*/ 247 h 291"/>
                <a:gd name="T62" fmla="*/ 38 w 163"/>
                <a:gd name="T63" fmla="*/ 199 h 291"/>
                <a:gd name="T64" fmla="*/ 37 w 163"/>
                <a:gd name="T65" fmla="*/ 189 h 291"/>
                <a:gd name="T66" fmla="*/ 40 w 163"/>
                <a:gd name="T67" fmla="*/ 164 h 291"/>
                <a:gd name="T68" fmla="*/ 44 w 163"/>
                <a:gd name="T69" fmla="*/ 158 h 291"/>
                <a:gd name="T70" fmla="*/ 46 w 163"/>
                <a:gd name="T71" fmla="*/ 162 h 291"/>
                <a:gd name="T72" fmla="*/ 48 w 163"/>
                <a:gd name="T73" fmla="*/ 176 h 291"/>
                <a:gd name="T74" fmla="*/ 56 w 163"/>
                <a:gd name="T75" fmla="*/ 174 h 291"/>
                <a:gd name="T76" fmla="*/ 70 w 163"/>
                <a:gd name="T77" fmla="*/ 186 h 291"/>
                <a:gd name="T78" fmla="*/ 74 w 163"/>
                <a:gd name="T79" fmla="*/ 189 h 291"/>
                <a:gd name="T80" fmla="*/ 71 w 163"/>
                <a:gd name="T81" fmla="*/ 176 h 291"/>
                <a:gd name="T82" fmla="*/ 71 w 163"/>
                <a:gd name="T83" fmla="*/ 164 h 291"/>
                <a:gd name="T84" fmla="*/ 69 w 163"/>
                <a:gd name="T85" fmla="*/ 150 h 291"/>
                <a:gd name="T86" fmla="*/ 74 w 163"/>
                <a:gd name="T87" fmla="*/ 132 h 291"/>
                <a:gd name="T88" fmla="*/ 86 w 163"/>
                <a:gd name="T89" fmla="*/ 129 h 2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3"/>
                <a:gd name="T136" fmla="*/ 0 h 291"/>
                <a:gd name="T137" fmla="*/ 163 w 163"/>
                <a:gd name="T138" fmla="*/ 291 h 29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3" h="291">
                  <a:moveTo>
                    <a:pt x="150" y="114"/>
                  </a:moveTo>
                  <a:lnTo>
                    <a:pt x="158" y="110"/>
                  </a:lnTo>
                  <a:lnTo>
                    <a:pt x="160" y="98"/>
                  </a:lnTo>
                  <a:lnTo>
                    <a:pt x="156" y="92"/>
                  </a:lnTo>
                  <a:lnTo>
                    <a:pt x="162" y="82"/>
                  </a:lnTo>
                  <a:lnTo>
                    <a:pt x="158" y="82"/>
                  </a:lnTo>
                  <a:lnTo>
                    <a:pt x="154" y="76"/>
                  </a:lnTo>
                  <a:lnTo>
                    <a:pt x="142" y="72"/>
                  </a:lnTo>
                  <a:lnTo>
                    <a:pt x="142" y="58"/>
                  </a:lnTo>
                  <a:lnTo>
                    <a:pt x="140" y="50"/>
                  </a:lnTo>
                  <a:lnTo>
                    <a:pt x="128" y="40"/>
                  </a:lnTo>
                  <a:lnTo>
                    <a:pt x="114" y="38"/>
                  </a:lnTo>
                  <a:lnTo>
                    <a:pt x="114" y="44"/>
                  </a:lnTo>
                  <a:lnTo>
                    <a:pt x="106" y="46"/>
                  </a:lnTo>
                  <a:lnTo>
                    <a:pt x="104" y="52"/>
                  </a:lnTo>
                  <a:lnTo>
                    <a:pt x="102" y="48"/>
                  </a:lnTo>
                  <a:lnTo>
                    <a:pt x="100" y="46"/>
                  </a:lnTo>
                  <a:lnTo>
                    <a:pt x="96" y="42"/>
                  </a:lnTo>
                  <a:lnTo>
                    <a:pt x="90" y="42"/>
                  </a:lnTo>
                  <a:lnTo>
                    <a:pt x="86" y="50"/>
                  </a:lnTo>
                  <a:lnTo>
                    <a:pt x="84" y="56"/>
                  </a:lnTo>
                  <a:lnTo>
                    <a:pt x="82" y="58"/>
                  </a:lnTo>
                  <a:lnTo>
                    <a:pt x="74" y="54"/>
                  </a:lnTo>
                  <a:lnTo>
                    <a:pt x="76" y="48"/>
                  </a:lnTo>
                  <a:lnTo>
                    <a:pt x="76" y="44"/>
                  </a:lnTo>
                  <a:lnTo>
                    <a:pt x="78" y="40"/>
                  </a:lnTo>
                  <a:lnTo>
                    <a:pt x="76" y="36"/>
                  </a:lnTo>
                  <a:lnTo>
                    <a:pt x="80" y="30"/>
                  </a:lnTo>
                  <a:lnTo>
                    <a:pt x="80" y="26"/>
                  </a:lnTo>
                  <a:lnTo>
                    <a:pt x="78" y="22"/>
                  </a:lnTo>
                  <a:lnTo>
                    <a:pt x="72" y="20"/>
                  </a:lnTo>
                  <a:lnTo>
                    <a:pt x="66" y="26"/>
                  </a:lnTo>
                  <a:lnTo>
                    <a:pt x="62" y="16"/>
                  </a:lnTo>
                  <a:lnTo>
                    <a:pt x="66" y="12"/>
                  </a:lnTo>
                  <a:lnTo>
                    <a:pt x="48" y="0"/>
                  </a:lnTo>
                  <a:lnTo>
                    <a:pt x="0" y="26"/>
                  </a:lnTo>
                  <a:lnTo>
                    <a:pt x="12" y="80"/>
                  </a:lnTo>
                  <a:lnTo>
                    <a:pt x="24" y="132"/>
                  </a:lnTo>
                  <a:lnTo>
                    <a:pt x="46" y="170"/>
                  </a:lnTo>
                  <a:lnTo>
                    <a:pt x="34" y="204"/>
                  </a:lnTo>
                  <a:lnTo>
                    <a:pt x="32" y="214"/>
                  </a:lnTo>
                  <a:lnTo>
                    <a:pt x="26" y="228"/>
                  </a:lnTo>
                  <a:lnTo>
                    <a:pt x="26" y="240"/>
                  </a:lnTo>
                  <a:lnTo>
                    <a:pt x="30" y="248"/>
                  </a:lnTo>
                  <a:lnTo>
                    <a:pt x="36" y="244"/>
                  </a:lnTo>
                  <a:lnTo>
                    <a:pt x="48" y="262"/>
                  </a:lnTo>
                  <a:lnTo>
                    <a:pt x="62" y="278"/>
                  </a:lnTo>
                  <a:lnTo>
                    <a:pt x="66" y="274"/>
                  </a:lnTo>
                  <a:lnTo>
                    <a:pt x="84" y="284"/>
                  </a:lnTo>
                  <a:lnTo>
                    <a:pt x="86" y="290"/>
                  </a:lnTo>
                  <a:lnTo>
                    <a:pt x="92" y="284"/>
                  </a:lnTo>
                  <a:lnTo>
                    <a:pt x="100" y="286"/>
                  </a:lnTo>
                  <a:lnTo>
                    <a:pt x="102" y="276"/>
                  </a:lnTo>
                  <a:lnTo>
                    <a:pt x="94" y="272"/>
                  </a:lnTo>
                  <a:lnTo>
                    <a:pt x="88" y="266"/>
                  </a:lnTo>
                  <a:lnTo>
                    <a:pt x="78" y="266"/>
                  </a:lnTo>
                  <a:lnTo>
                    <a:pt x="74" y="260"/>
                  </a:lnTo>
                  <a:lnTo>
                    <a:pt x="70" y="256"/>
                  </a:lnTo>
                  <a:lnTo>
                    <a:pt x="66" y="246"/>
                  </a:lnTo>
                  <a:lnTo>
                    <a:pt x="58" y="224"/>
                  </a:lnTo>
                  <a:lnTo>
                    <a:pt x="52" y="222"/>
                  </a:lnTo>
                  <a:lnTo>
                    <a:pt x="50" y="216"/>
                  </a:lnTo>
                  <a:lnTo>
                    <a:pt x="50" y="204"/>
                  </a:lnTo>
                  <a:lnTo>
                    <a:pt x="60" y="174"/>
                  </a:lnTo>
                  <a:lnTo>
                    <a:pt x="62" y="168"/>
                  </a:lnTo>
                  <a:lnTo>
                    <a:pt x="58" y="164"/>
                  </a:lnTo>
                  <a:lnTo>
                    <a:pt x="62" y="150"/>
                  </a:lnTo>
                  <a:lnTo>
                    <a:pt x="62" y="144"/>
                  </a:lnTo>
                  <a:lnTo>
                    <a:pt x="62" y="140"/>
                  </a:lnTo>
                  <a:lnTo>
                    <a:pt x="68" y="138"/>
                  </a:lnTo>
                  <a:lnTo>
                    <a:pt x="72" y="140"/>
                  </a:lnTo>
                  <a:lnTo>
                    <a:pt x="72" y="142"/>
                  </a:lnTo>
                  <a:lnTo>
                    <a:pt x="72" y="152"/>
                  </a:lnTo>
                  <a:lnTo>
                    <a:pt x="76" y="154"/>
                  </a:lnTo>
                  <a:lnTo>
                    <a:pt x="80" y="154"/>
                  </a:lnTo>
                  <a:lnTo>
                    <a:pt x="88" y="152"/>
                  </a:lnTo>
                  <a:lnTo>
                    <a:pt x="100" y="164"/>
                  </a:lnTo>
                  <a:lnTo>
                    <a:pt x="110" y="162"/>
                  </a:lnTo>
                  <a:lnTo>
                    <a:pt x="116" y="172"/>
                  </a:lnTo>
                  <a:lnTo>
                    <a:pt x="116" y="164"/>
                  </a:lnTo>
                  <a:lnTo>
                    <a:pt x="114" y="156"/>
                  </a:lnTo>
                  <a:lnTo>
                    <a:pt x="112" y="154"/>
                  </a:lnTo>
                  <a:lnTo>
                    <a:pt x="112" y="148"/>
                  </a:lnTo>
                  <a:lnTo>
                    <a:pt x="112" y="144"/>
                  </a:lnTo>
                  <a:lnTo>
                    <a:pt x="112" y="138"/>
                  </a:lnTo>
                  <a:lnTo>
                    <a:pt x="108" y="130"/>
                  </a:lnTo>
                  <a:lnTo>
                    <a:pt x="106" y="120"/>
                  </a:lnTo>
                  <a:lnTo>
                    <a:pt x="116" y="116"/>
                  </a:lnTo>
                  <a:lnTo>
                    <a:pt x="126" y="116"/>
                  </a:lnTo>
                  <a:lnTo>
                    <a:pt x="136" y="114"/>
                  </a:lnTo>
                  <a:lnTo>
                    <a:pt x="150" y="11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30" name="Freeform 550"/>
            <p:cNvSpPr>
              <a:spLocks/>
            </p:cNvSpPr>
            <p:nvPr/>
          </p:nvSpPr>
          <p:spPr bwMode="ltGray">
            <a:xfrm>
              <a:off x="4134" y="2412"/>
              <a:ext cx="150" cy="355"/>
            </a:xfrm>
            <a:custGeom>
              <a:avLst/>
              <a:gdLst>
                <a:gd name="T0" fmla="*/ 86 w 163"/>
                <a:gd name="T1" fmla="*/ 388 h 345"/>
                <a:gd name="T2" fmla="*/ 88 w 163"/>
                <a:gd name="T3" fmla="*/ 376 h 345"/>
                <a:gd name="T4" fmla="*/ 95 w 163"/>
                <a:gd name="T5" fmla="*/ 355 h 345"/>
                <a:gd name="T6" fmla="*/ 88 w 163"/>
                <a:gd name="T7" fmla="*/ 332 h 345"/>
                <a:gd name="T8" fmla="*/ 80 w 163"/>
                <a:gd name="T9" fmla="*/ 303 h 345"/>
                <a:gd name="T10" fmla="*/ 76 w 163"/>
                <a:gd name="T11" fmla="*/ 286 h 345"/>
                <a:gd name="T12" fmla="*/ 83 w 163"/>
                <a:gd name="T13" fmla="*/ 268 h 345"/>
                <a:gd name="T14" fmla="*/ 76 w 163"/>
                <a:gd name="T15" fmla="*/ 249 h 345"/>
                <a:gd name="T16" fmla="*/ 71 w 163"/>
                <a:gd name="T17" fmla="*/ 237 h 345"/>
                <a:gd name="T18" fmla="*/ 64 w 163"/>
                <a:gd name="T19" fmla="*/ 220 h 345"/>
                <a:gd name="T20" fmla="*/ 70 w 163"/>
                <a:gd name="T21" fmla="*/ 205 h 345"/>
                <a:gd name="T22" fmla="*/ 79 w 163"/>
                <a:gd name="T23" fmla="*/ 187 h 345"/>
                <a:gd name="T24" fmla="*/ 82 w 163"/>
                <a:gd name="T25" fmla="*/ 176 h 345"/>
                <a:gd name="T26" fmla="*/ 88 w 163"/>
                <a:gd name="T27" fmla="*/ 173 h 345"/>
                <a:gd name="T28" fmla="*/ 94 w 163"/>
                <a:gd name="T29" fmla="*/ 168 h 345"/>
                <a:gd name="T30" fmla="*/ 98 w 163"/>
                <a:gd name="T31" fmla="*/ 163 h 345"/>
                <a:gd name="T32" fmla="*/ 102 w 163"/>
                <a:gd name="T33" fmla="*/ 150 h 345"/>
                <a:gd name="T34" fmla="*/ 107 w 163"/>
                <a:gd name="T35" fmla="*/ 139 h 345"/>
                <a:gd name="T36" fmla="*/ 102 w 163"/>
                <a:gd name="T37" fmla="*/ 142 h 345"/>
                <a:gd name="T38" fmla="*/ 96 w 163"/>
                <a:gd name="T39" fmla="*/ 146 h 345"/>
                <a:gd name="T40" fmla="*/ 93 w 163"/>
                <a:gd name="T41" fmla="*/ 131 h 345"/>
                <a:gd name="T42" fmla="*/ 86 w 163"/>
                <a:gd name="T43" fmla="*/ 113 h 345"/>
                <a:gd name="T44" fmla="*/ 79 w 163"/>
                <a:gd name="T45" fmla="*/ 94 h 345"/>
                <a:gd name="T46" fmla="*/ 70 w 163"/>
                <a:gd name="T47" fmla="*/ 91 h 345"/>
                <a:gd name="T48" fmla="*/ 70 w 163"/>
                <a:gd name="T49" fmla="*/ 72 h 345"/>
                <a:gd name="T50" fmla="*/ 71 w 163"/>
                <a:gd name="T51" fmla="*/ 58 h 345"/>
                <a:gd name="T52" fmla="*/ 76 w 163"/>
                <a:gd name="T53" fmla="*/ 33 h 345"/>
                <a:gd name="T54" fmla="*/ 71 w 163"/>
                <a:gd name="T55" fmla="*/ 16 h 345"/>
                <a:gd name="T56" fmla="*/ 66 w 163"/>
                <a:gd name="T57" fmla="*/ 0 h 345"/>
                <a:gd name="T58" fmla="*/ 57 w 163"/>
                <a:gd name="T59" fmla="*/ 10 h 345"/>
                <a:gd name="T60" fmla="*/ 0 w 163"/>
                <a:gd name="T61" fmla="*/ 152 h 345"/>
                <a:gd name="T62" fmla="*/ 9 w 163"/>
                <a:gd name="T63" fmla="*/ 189 h 345"/>
                <a:gd name="T64" fmla="*/ 17 w 163"/>
                <a:gd name="T65" fmla="*/ 193 h 345"/>
                <a:gd name="T66" fmla="*/ 20 w 163"/>
                <a:gd name="T67" fmla="*/ 217 h 345"/>
                <a:gd name="T68" fmla="*/ 30 w 163"/>
                <a:gd name="T69" fmla="*/ 240 h 345"/>
                <a:gd name="T70" fmla="*/ 34 w 163"/>
                <a:gd name="T71" fmla="*/ 279 h 345"/>
                <a:gd name="T72" fmla="*/ 55 w 163"/>
                <a:gd name="T73" fmla="*/ 258 h 345"/>
                <a:gd name="T74" fmla="*/ 57 w 163"/>
                <a:gd name="T75" fmla="*/ 249 h 345"/>
                <a:gd name="T76" fmla="*/ 66 w 163"/>
                <a:gd name="T77" fmla="*/ 268 h 345"/>
                <a:gd name="T78" fmla="*/ 75 w 163"/>
                <a:gd name="T79" fmla="*/ 318 h 345"/>
                <a:gd name="T80" fmla="*/ 85 w 163"/>
                <a:gd name="T81" fmla="*/ 358 h 34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3"/>
                <a:gd name="T124" fmla="*/ 0 h 345"/>
                <a:gd name="T125" fmla="*/ 163 w 163"/>
                <a:gd name="T126" fmla="*/ 345 h 34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3" h="345">
                  <a:moveTo>
                    <a:pt x="124" y="344"/>
                  </a:moveTo>
                  <a:lnTo>
                    <a:pt x="130" y="336"/>
                  </a:lnTo>
                  <a:lnTo>
                    <a:pt x="136" y="332"/>
                  </a:lnTo>
                  <a:lnTo>
                    <a:pt x="134" y="326"/>
                  </a:lnTo>
                  <a:lnTo>
                    <a:pt x="140" y="324"/>
                  </a:lnTo>
                  <a:lnTo>
                    <a:pt x="144" y="308"/>
                  </a:lnTo>
                  <a:lnTo>
                    <a:pt x="140" y="298"/>
                  </a:lnTo>
                  <a:lnTo>
                    <a:pt x="134" y="288"/>
                  </a:lnTo>
                  <a:lnTo>
                    <a:pt x="134" y="276"/>
                  </a:lnTo>
                  <a:lnTo>
                    <a:pt x="122" y="262"/>
                  </a:lnTo>
                  <a:lnTo>
                    <a:pt x="118" y="258"/>
                  </a:lnTo>
                  <a:lnTo>
                    <a:pt x="116" y="248"/>
                  </a:lnTo>
                  <a:lnTo>
                    <a:pt x="124" y="240"/>
                  </a:lnTo>
                  <a:lnTo>
                    <a:pt x="126" y="232"/>
                  </a:lnTo>
                  <a:lnTo>
                    <a:pt x="124" y="222"/>
                  </a:lnTo>
                  <a:lnTo>
                    <a:pt x="116" y="216"/>
                  </a:lnTo>
                  <a:lnTo>
                    <a:pt x="114" y="210"/>
                  </a:lnTo>
                  <a:lnTo>
                    <a:pt x="108" y="206"/>
                  </a:lnTo>
                  <a:lnTo>
                    <a:pt x="106" y="200"/>
                  </a:lnTo>
                  <a:lnTo>
                    <a:pt x="98" y="190"/>
                  </a:lnTo>
                  <a:lnTo>
                    <a:pt x="108" y="186"/>
                  </a:lnTo>
                  <a:lnTo>
                    <a:pt x="106" y="178"/>
                  </a:lnTo>
                  <a:lnTo>
                    <a:pt x="108" y="162"/>
                  </a:lnTo>
                  <a:lnTo>
                    <a:pt x="120" y="162"/>
                  </a:lnTo>
                  <a:lnTo>
                    <a:pt x="122" y="158"/>
                  </a:lnTo>
                  <a:lnTo>
                    <a:pt x="124" y="152"/>
                  </a:lnTo>
                  <a:lnTo>
                    <a:pt x="132" y="152"/>
                  </a:lnTo>
                  <a:lnTo>
                    <a:pt x="134" y="150"/>
                  </a:lnTo>
                  <a:lnTo>
                    <a:pt x="142" y="150"/>
                  </a:lnTo>
                  <a:lnTo>
                    <a:pt x="142" y="146"/>
                  </a:lnTo>
                  <a:lnTo>
                    <a:pt x="152" y="148"/>
                  </a:lnTo>
                  <a:lnTo>
                    <a:pt x="148" y="142"/>
                  </a:lnTo>
                  <a:lnTo>
                    <a:pt x="154" y="140"/>
                  </a:lnTo>
                  <a:lnTo>
                    <a:pt x="154" y="130"/>
                  </a:lnTo>
                  <a:lnTo>
                    <a:pt x="162" y="124"/>
                  </a:lnTo>
                  <a:lnTo>
                    <a:pt x="162" y="120"/>
                  </a:lnTo>
                  <a:lnTo>
                    <a:pt x="158" y="118"/>
                  </a:lnTo>
                  <a:lnTo>
                    <a:pt x="154" y="122"/>
                  </a:lnTo>
                  <a:lnTo>
                    <a:pt x="148" y="122"/>
                  </a:lnTo>
                  <a:lnTo>
                    <a:pt x="146" y="126"/>
                  </a:lnTo>
                  <a:lnTo>
                    <a:pt x="142" y="122"/>
                  </a:lnTo>
                  <a:lnTo>
                    <a:pt x="140" y="114"/>
                  </a:lnTo>
                  <a:lnTo>
                    <a:pt x="128" y="116"/>
                  </a:lnTo>
                  <a:lnTo>
                    <a:pt x="130" y="98"/>
                  </a:lnTo>
                  <a:lnTo>
                    <a:pt x="126" y="98"/>
                  </a:lnTo>
                  <a:lnTo>
                    <a:pt x="120" y="82"/>
                  </a:lnTo>
                  <a:lnTo>
                    <a:pt x="112" y="82"/>
                  </a:lnTo>
                  <a:lnTo>
                    <a:pt x="106" y="80"/>
                  </a:lnTo>
                  <a:lnTo>
                    <a:pt x="102" y="76"/>
                  </a:lnTo>
                  <a:lnTo>
                    <a:pt x="106" y="62"/>
                  </a:lnTo>
                  <a:lnTo>
                    <a:pt x="108" y="56"/>
                  </a:lnTo>
                  <a:lnTo>
                    <a:pt x="108" y="50"/>
                  </a:lnTo>
                  <a:lnTo>
                    <a:pt x="114" y="48"/>
                  </a:lnTo>
                  <a:lnTo>
                    <a:pt x="116" y="28"/>
                  </a:lnTo>
                  <a:lnTo>
                    <a:pt x="114" y="18"/>
                  </a:lnTo>
                  <a:lnTo>
                    <a:pt x="108" y="16"/>
                  </a:lnTo>
                  <a:lnTo>
                    <a:pt x="106" y="8"/>
                  </a:lnTo>
                  <a:lnTo>
                    <a:pt x="100" y="0"/>
                  </a:lnTo>
                  <a:lnTo>
                    <a:pt x="96" y="0"/>
                  </a:lnTo>
                  <a:lnTo>
                    <a:pt x="86" y="10"/>
                  </a:lnTo>
                  <a:lnTo>
                    <a:pt x="30" y="36"/>
                  </a:lnTo>
                  <a:lnTo>
                    <a:pt x="0" y="132"/>
                  </a:lnTo>
                  <a:lnTo>
                    <a:pt x="6" y="154"/>
                  </a:lnTo>
                  <a:lnTo>
                    <a:pt x="14" y="164"/>
                  </a:lnTo>
                  <a:lnTo>
                    <a:pt x="20" y="170"/>
                  </a:lnTo>
                  <a:lnTo>
                    <a:pt x="26" y="168"/>
                  </a:lnTo>
                  <a:lnTo>
                    <a:pt x="32" y="184"/>
                  </a:lnTo>
                  <a:lnTo>
                    <a:pt x="30" y="188"/>
                  </a:lnTo>
                  <a:lnTo>
                    <a:pt x="36" y="190"/>
                  </a:lnTo>
                  <a:lnTo>
                    <a:pt x="46" y="208"/>
                  </a:lnTo>
                  <a:lnTo>
                    <a:pt x="40" y="238"/>
                  </a:lnTo>
                  <a:lnTo>
                    <a:pt x="52" y="242"/>
                  </a:lnTo>
                  <a:lnTo>
                    <a:pt x="62" y="242"/>
                  </a:lnTo>
                  <a:lnTo>
                    <a:pt x="84" y="224"/>
                  </a:lnTo>
                  <a:lnTo>
                    <a:pt x="86" y="218"/>
                  </a:lnTo>
                  <a:lnTo>
                    <a:pt x="86" y="216"/>
                  </a:lnTo>
                  <a:lnTo>
                    <a:pt x="90" y="220"/>
                  </a:lnTo>
                  <a:lnTo>
                    <a:pt x="100" y="232"/>
                  </a:lnTo>
                  <a:lnTo>
                    <a:pt x="106" y="254"/>
                  </a:lnTo>
                  <a:lnTo>
                    <a:pt x="114" y="276"/>
                  </a:lnTo>
                  <a:lnTo>
                    <a:pt x="124" y="294"/>
                  </a:lnTo>
                  <a:lnTo>
                    <a:pt x="128" y="310"/>
                  </a:lnTo>
                  <a:lnTo>
                    <a:pt x="124" y="34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nvGrpSpPr>
            <p:cNvPr id="9" name="Group 551"/>
            <p:cNvGrpSpPr>
              <a:grpSpLocks/>
            </p:cNvGrpSpPr>
            <p:nvPr/>
          </p:nvGrpSpPr>
          <p:grpSpPr bwMode="auto">
            <a:xfrm>
              <a:off x="3946" y="2387"/>
              <a:ext cx="204" cy="191"/>
              <a:chOff x="3897" y="2253"/>
              <a:chExt cx="221" cy="207"/>
            </a:xfrm>
            <a:grpFill/>
          </p:grpSpPr>
          <p:sp>
            <p:nvSpPr>
              <p:cNvPr id="5477" name="Freeform 552"/>
              <p:cNvSpPr>
                <a:spLocks/>
              </p:cNvSpPr>
              <p:nvPr/>
            </p:nvSpPr>
            <p:spPr bwMode="ltGray">
              <a:xfrm>
                <a:off x="4022" y="2320"/>
                <a:ext cx="96" cy="140"/>
              </a:xfrm>
              <a:custGeom>
                <a:avLst/>
                <a:gdLst>
                  <a:gd name="T0" fmla="*/ 28 w 97"/>
                  <a:gd name="T1" fmla="*/ 174 h 125"/>
                  <a:gd name="T2" fmla="*/ 0 w 97"/>
                  <a:gd name="T3" fmla="*/ 63 h 125"/>
                  <a:gd name="T4" fmla="*/ 18 w 97"/>
                  <a:gd name="T5" fmla="*/ 0 h 125"/>
                  <a:gd name="T6" fmla="*/ 77 w 97"/>
                  <a:gd name="T7" fmla="*/ 39 h 125"/>
                  <a:gd name="T8" fmla="*/ 91 w 97"/>
                  <a:gd name="T9" fmla="*/ 45 h 125"/>
                  <a:gd name="T10" fmla="*/ 89 w 97"/>
                  <a:gd name="T11" fmla="*/ 166 h 125"/>
                  <a:gd name="T12" fmla="*/ 85 w 97"/>
                  <a:gd name="T13" fmla="*/ 166 h 125"/>
                  <a:gd name="T14" fmla="*/ 85 w 97"/>
                  <a:gd name="T15" fmla="*/ 184 h 125"/>
                  <a:gd name="T16" fmla="*/ 87 w 97"/>
                  <a:gd name="T17" fmla="*/ 190 h 125"/>
                  <a:gd name="T18" fmla="*/ 87 w 97"/>
                  <a:gd name="T19" fmla="*/ 195 h 125"/>
                  <a:gd name="T20" fmla="*/ 83 w 97"/>
                  <a:gd name="T21" fmla="*/ 195 h 125"/>
                  <a:gd name="T22" fmla="*/ 81 w 97"/>
                  <a:gd name="T23" fmla="*/ 197 h 125"/>
                  <a:gd name="T24" fmla="*/ 85 w 97"/>
                  <a:gd name="T25" fmla="*/ 220 h 125"/>
                  <a:gd name="T26" fmla="*/ 77 w 97"/>
                  <a:gd name="T27" fmla="*/ 195 h 125"/>
                  <a:gd name="T28" fmla="*/ 69 w 97"/>
                  <a:gd name="T29" fmla="*/ 156 h 125"/>
                  <a:gd name="T30" fmla="*/ 67 w 97"/>
                  <a:gd name="T31" fmla="*/ 142 h 125"/>
                  <a:gd name="T32" fmla="*/ 65 w 97"/>
                  <a:gd name="T33" fmla="*/ 142 h 125"/>
                  <a:gd name="T34" fmla="*/ 61 w 97"/>
                  <a:gd name="T35" fmla="*/ 144 h 125"/>
                  <a:gd name="T36" fmla="*/ 57 w 97"/>
                  <a:gd name="T37" fmla="*/ 144 h 125"/>
                  <a:gd name="T38" fmla="*/ 53 w 97"/>
                  <a:gd name="T39" fmla="*/ 152 h 125"/>
                  <a:gd name="T40" fmla="*/ 46 w 97"/>
                  <a:gd name="T41" fmla="*/ 166 h 125"/>
                  <a:gd name="T42" fmla="*/ 34 w 97"/>
                  <a:gd name="T43" fmla="*/ 170 h 125"/>
                  <a:gd name="T44" fmla="*/ 28 w 97"/>
                  <a:gd name="T45" fmla="*/ 174 h 1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7"/>
                  <a:gd name="T70" fmla="*/ 0 h 125"/>
                  <a:gd name="T71" fmla="*/ 97 w 97"/>
                  <a:gd name="T72" fmla="*/ 125 h 12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7" h="125">
                    <a:moveTo>
                      <a:pt x="28" y="98"/>
                    </a:moveTo>
                    <a:lnTo>
                      <a:pt x="0" y="36"/>
                    </a:lnTo>
                    <a:lnTo>
                      <a:pt x="18" y="0"/>
                    </a:lnTo>
                    <a:lnTo>
                      <a:pt x="82" y="22"/>
                    </a:lnTo>
                    <a:lnTo>
                      <a:pt x="96" y="26"/>
                    </a:lnTo>
                    <a:lnTo>
                      <a:pt x="94" y="94"/>
                    </a:lnTo>
                    <a:lnTo>
                      <a:pt x="90" y="94"/>
                    </a:lnTo>
                    <a:lnTo>
                      <a:pt x="90" y="104"/>
                    </a:lnTo>
                    <a:lnTo>
                      <a:pt x="92" y="108"/>
                    </a:lnTo>
                    <a:lnTo>
                      <a:pt x="92" y="110"/>
                    </a:lnTo>
                    <a:lnTo>
                      <a:pt x="88" y="110"/>
                    </a:lnTo>
                    <a:lnTo>
                      <a:pt x="86" y="112"/>
                    </a:lnTo>
                    <a:lnTo>
                      <a:pt x="90" y="124"/>
                    </a:lnTo>
                    <a:lnTo>
                      <a:pt x="82" y="110"/>
                    </a:lnTo>
                    <a:lnTo>
                      <a:pt x="74" y="88"/>
                    </a:lnTo>
                    <a:lnTo>
                      <a:pt x="72" y="80"/>
                    </a:lnTo>
                    <a:lnTo>
                      <a:pt x="70" y="80"/>
                    </a:lnTo>
                    <a:lnTo>
                      <a:pt x="66" y="82"/>
                    </a:lnTo>
                    <a:lnTo>
                      <a:pt x="62" y="82"/>
                    </a:lnTo>
                    <a:lnTo>
                      <a:pt x="58" y="86"/>
                    </a:lnTo>
                    <a:lnTo>
                      <a:pt x="46" y="94"/>
                    </a:lnTo>
                    <a:lnTo>
                      <a:pt x="34" y="96"/>
                    </a:lnTo>
                    <a:lnTo>
                      <a:pt x="28" y="9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78" name="Freeform 553"/>
              <p:cNvSpPr>
                <a:spLocks/>
              </p:cNvSpPr>
              <p:nvPr/>
            </p:nvSpPr>
            <p:spPr bwMode="ltGray">
              <a:xfrm>
                <a:off x="4043" y="2291"/>
                <a:ext cx="55" cy="41"/>
              </a:xfrm>
              <a:custGeom>
                <a:avLst/>
                <a:gdLst>
                  <a:gd name="T0" fmla="*/ 54 w 55"/>
                  <a:gd name="T1" fmla="*/ 37 h 37"/>
                  <a:gd name="T2" fmla="*/ 20 w 55"/>
                  <a:gd name="T3" fmla="*/ 60 h 37"/>
                  <a:gd name="T4" fmla="*/ 0 w 55"/>
                  <a:gd name="T5" fmla="*/ 41 h 37"/>
                  <a:gd name="T6" fmla="*/ 8 w 55"/>
                  <a:gd name="T7" fmla="*/ 16 h 37"/>
                  <a:gd name="T8" fmla="*/ 10 w 55"/>
                  <a:gd name="T9" fmla="*/ 13 h 37"/>
                  <a:gd name="T10" fmla="*/ 12 w 55"/>
                  <a:gd name="T11" fmla="*/ 11 h 37"/>
                  <a:gd name="T12" fmla="*/ 14 w 55"/>
                  <a:gd name="T13" fmla="*/ 4 h 37"/>
                  <a:gd name="T14" fmla="*/ 16 w 55"/>
                  <a:gd name="T15" fmla="*/ 2 h 37"/>
                  <a:gd name="T16" fmla="*/ 18 w 55"/>
                  <a:gd name="T17" fmla="*/ 0 h 37"/>
                  <a:gd name="T18" fmla="*/ 24 w 55"/>
                  <a:gd name="T19" fmla="*/ 0 h 37"/>
                  <a:gd name="T20" fmla="*/ 26 w 55"/>
                  <a:gd name="T21" fmla="*/ 4 h 37"/>
                  <a:gd name="T22" fmla="*/ 32 w 55"/>
                  <a:gd name="T23" fmla="*/ 4 h 37"/>
                  <a:gd name="T24" fmla="*/ 38 w 55"/>
                  <a:gd name="T25" fmla="*/ 13 h 37"/>
                  <a:gd name="T26" fmla="*/ 40 w 55"/>
                  <a:gd name="T27" fmla="*/ 16 h 37"/>
                  <a:gd name="T28" fmla="*/ 46 w 55"/>
                  <a:gd name="T29" fmla="*/ 11 h 37"/>
                  <a:gd name="T30" fmla="*/ 52 w 55"/>
                  <a:gd name="T31" fmla="*/ 13 h 37"/>
                  <a:gd name="T32" fmla="*/ 52 w 55"/>
                  <a:gd name="T33" fmla="*/ 27 h 37"/>
                  <a:gd name="T34" fmla="*/ 54 w 55"/>
                  <a:gd name="T35" fmla="*/ 3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5"/>
                  <a:gd name="T55" fmla="*/ 0 h 37"/>
                  <a:gd name="T56" fmla="*/ 55 w 55"/>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5" h="37">
                    <a:moveTo>
                      <a:pt x="54" y="22"/>
                    </a:moveTo>
                    <a:lnTo>
                      <a:pt x="20" y="36"/>
                    </a:lnTo>
                    <a:lnTo>
                      <a:pt x="0" y="24"/>
                    </a:lnTo>
                    <a:lnTo>
                      <a:pt x="8" y="10"/>
                    </a:lnTo>
                    <a:lnTo>
                      <a:pt x="10" y="8"/>
                    </a:lnTo>
                    <a:lnTo>
                      <a:pt x="12" y="6"/>
                    </a:lnTo>
                    <a:lnTo>
                      <a:pt x="14" y="4"/>
                    </a:lnTo>
                    <a:lnTo>
                      <a:pt x="16" y="2"/>
                    </a:lnTo>
                    <a:lnTo>
                      <a:pt x="18" y="0"/>
                    </a:lnTo>
                    <a:lnTo>
                      <a:pt x="24" y="0"/>
                    </a:lnTo>
                    <a:lnTo>
                      <a:pt x="26" y="4"/>
                    </a:lnTo>
                    <a:lnTo>
                      <a:pt x="32" y="4"/>
                    </a:lnTo>
                    <a:lnTo>
                      <a:pt x="38" y="8"/>
                    </a:lnTo>
                    <a:lnTo>
                      <a:pt x="40" y="10"/>
                    </a:lnTo>
                    <a:lnTo>
                      <a:pt x="46" y="6"/>
                    </a:lnTo>
                    <a:lnTo>
                      <a:pt x="52" y="8"/>
                    </a:lnTo>
                    <a:lnTo>
                      <a:pt x="52" y="16"/>
                    </a:lnTo>
                    <a:lnTo>
                      <a:pt x="54" y="2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79" name="Freeform 554"/>
              <p:cNvSpPr>
                <a:spLocks/>
              </p:cNvSpPr>
              <p:nvPr/>
            </p:nvSpPr>
            <p:spPr bwMode="ltGray">
              <a:xfrm>
                <a:off x="3897" y="2253"/>
                <a:ext cx="137" cy="84"/>
              </a:xfrm>
              <a:custGeom>
                <a:avLst/>
                <a:gdLst>
                  <a:gd name="T0" fmla="*/ 4 w 139"/>
                  <a:gd name="T1" fmla="*/ 0 h 75"/>
                  <a:gd name="T2" fmla="*/ 0 w 139"/>
                  <a:gd name="T3" fmla="*/ 60 h 75"/>
                  <a:gd name="T4" fmla="*/ 73 w 139"/>
                  <a:gd name="T5" fmla="*/ 130 h 75"/>
                  <a:gd name="T6" fmla="*/ 128 w 139"/>
                  <a:gd name="T7" fmla="*/ 130 h 75"/>
                  <a:gd name="T8" fmla="*/ 128 w 139"/>
                  <a:gd name="T9" fmla="*/ 77 h 75"/>
                  <a:gd name="T10" fmla="*/ 118 w 139"/>
                  <a:gd name="T11" fmla="*/ 77 h 75"/>
                  <a:gd name="T12" fmla="*/ 116 w 139"/>
                  <a:gd name="T13" fmla="*/ 82 h 75"/>
                  <a:gd name="T14" fmla="*/ 112 w 139"/>
                  <a:gd name="T15" fmla="*/ 74 h 75"/>
                  <a:gd name="T16" fmla="*/ 103 w 139"/>
                  <a:gd name="T17" fmla="*/ 71 h 75"/>
                  <a:gd name="T18" fmla="*/ 103 w 139"/>
                  <a:gd name="T19" fmla="*/ 77 h 75"/>
                  <a:gd name="T20" fmla="*/ 97 w 139"/>
                  <a:gd name="T21" fmla="*/ 74 h 75"/>
                  <a:gd name="T22" fmla="*/ 95 w 139"/>
                  <a:gd name="T23" fmla="*/ 67 h 75"/>
                  <a:gd name="T24" fmla="*/ 93 w 139"/>
                  <a:gd name="T25" fmla="*/ 67 h 75"/>
                  <a:gd name="T26" fmla="*/ 87 w 139"/>
                  <a:gd name="T27" fmla="*/ 71 h 75"/>
                  <a:gd name="T28" fmla="*/ 83 w 139"/>
                  <a:gd name="T29" fmla="*/ 67 h 75"/>
                  <a:gd name="T30" fmla="*/ 75 w 139"/>
                  <a:gd name="T31" fmla="*/ 45 h 75"/>
                  <a:gd name="T32" fmla="*/ 71 w 139"/>
                  <a:gd name="T33" fmla="*/ 45 h 75"/>
                  <a:gd name="T34" fmla="*/ 37 w 139"/>
                  <a:gd name="T35" fmla="*/ 2 h 75"/>
                  <a:gd name="T36" fmla="*/ 28 w 139"/>
                  <a:gd name="T37" fmla="*/ 0 h 75"/>
                  <a:gd name="T38" fmla="*/ 26 w 139"/>
                  <a:gd name="T39" fmla="*/ 4 h 75"/>
                  <a:gd name="T40" fmla="*/ 4 w 139"/>
                  <a:gd name="T41" fmla="*/ 0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9"/>
                  <a:gd name="T64" fmla="*/ 0 h 75"/>
                  <a:gd name="T65" fmla="*/ 139 w 139"/>
                  <a:gd name="T66" fmla="*/ 75 h 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9" h="75">
                    <a:moveTo>
                      <a:pt x="4" y="0"/>
                    </a:moveTo>
                    <a:lnTo>
                      <a:pt x="0" y="34"/>
                    </a:lnTo>
                    <a:lnTo>
                      <a:pt x="78" y="74"/>
                    </a:lnTo>
                    <a:lnTo>
                      <a:pt x="138" y="74"/>
                    </a:lnTo>
                    <a:lnTo>
                      <a:pt x="138" y="44"/>
                    </a:lnTo>
                    <a:lnTo>
                      <a:pt x="128" y="44"/>
                    </a:lnTo>
                    <a:lnTo>
                      <a:pt x="126" y="46"/>
                    </a:lnTo>
                    <a:lnTo>
                      <a:pt x="122" y="42"/>
                    </a:lnTo>
                    <a:lnTo>
                      <a:pt x="112" y="40"/>
                    </a:lnTo>
                    <a:lnTo>
                      <a:pt x="112" y="44"/>
                    </a:lnTo>
                    <a:lnTo>
                      <a:pt x="102" y="42"/>
                    </a:lnTo>
                    <a:lnTo>
                      <a:pt x="100" y="38"/>
                    </a:lnTo>
                    <a:lnTo>
                      <a:pt x="98" y="38"/>
                    </a:lnTo>
                    <a:lnTo>
                      <a:pt x="92" y="40"/>
                    </a:lnTo>
                    <a:lnTo>
                      <a:pt x="88" y="38"/>
                    </a:lnTo>
                    <a:lnTo>
                      <a:pt x="80" y="26"/>
                    </a:lnTo>
                    <a:lnTo>
                      <a:pt x="76" y="26"/>
                    </a:lnTo>
                    <a:lnTo>
                      <a:pt x="42" y="2"/>
                    </a:lnTo>
                    <a:lnTo>
                      <a:pt x="28" y="0"/>
                    </a:lnTo>
                    <a:lnTo>
                      <a:pt x="26" y="4"/>
                    </a:lnTo>
                    <a:lnTo>
                      <a:pt x="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sp>
          <p:nvSpPr>
            <p:cNvPr id="5232" name="Freeform 555"/>
            <p:cNvSpPr>
              <a:spLocks/>
            </p:cNvSpPr>
            <p:nvPr/>
          </p:nvSpPr>
          <p:spPr bwMode="ltGray">
            <a:xfrm>
              <a:off x="3748" y="2239"/>
              <a:ext cx="470" cy="577"/>
            </a:xfrm>
            <a:custGeom>
              <a:avLst/>
              <a:gdLst>
                <a:gd name="T0" fmla="*/ 14 w 513"/>
                <a:gd name="T1" fmla="*/ 274 h 561"/>
                <a:gd name="T2" fmla="*/ 34 w 513"/>
                <a:gd name="T3" fmla="*/ 265 h 561"/>
                <a:gd name="T4" fmla="*/ 28 w 513"/>
                <a:gd name="T5" fmla="*/ 232 h 561"/>
                <a:gd name="T6" fmla="*/ 32 w 513"/>
                <a:gd name="T7" fmla="*/ 200 h 561"/>
                <a:gd name="T8" fmla="*/ 44 w 513"/>
                <a:gd name="T9" fmla="*/ 205 h 561"/>
                <a:gd name="T10" fmla="*/ 55 w 513"/>
                <a:gd name="T11" fmla="*/ 189 h 561"/>
                <a:gd name="T12" fmla="*/ 80 w 513"/>
                <a:gd name="T13" fmla="*/ 136 h 561"/>
                <a:gd name="T14" fmla="*/ 90 w 513"/>
                <a:gd name="T15" fmla="*/ 117 h 561"/>
                <a:gd name="T16" fmla="*/ 78 w 513"/>
                <a:gd name="T17" fmla="*/ 82 h 561"/>
                <a:gd name="T18" fmla="*/ 84 w 513"/>
                <a:gd name="T19" fmla="*/ 53 h 561"/>
                <a:gd name="T20" fmla="*/ 78 w 513"/>
                <a:gd name="T21" fmla="*/ 37 h 561"/>
                <a:gd name="T22" fmla="*/ 70 w 513"/>
                <a:gd name="T23" fmla="*/ 25 h 561"/>
                <a:gd name="T24" fmla="*/ 79 w 513"/>
                <a:gd name="T25" fmla="*/ 8 h 561"/>
                <a:gd name="T26" fmla="*/ 92 w 513"/>
                <a:gd name="T27" fmla="*/ 4 h 561"/>
                <a:gd name="T28" fmla="*/ 105 w 513"/>
                <a:gd name="T29" fmla="*/ 16 h 561"/>
                <a:gd name="T30" fmla="*/ 130 w 513"/>
                <a:gd name="T31" fmla="*/ 37 h 561"/>
                <a:gd name="T32" fmla="*/ 143 w 513"/>
                <a:gd name="T33" fmla="*/ 70 h 561"/>
                <a:gd name="T34" fmla="*/ 130 w 513"/>
                <a:gd name="T35" fmla="*/ 86 h 561"/>
                <a:gd name="T36" fmla="*/ 127 w 513"/>
                <a:gd name="T37" fmla="*/ 115 h 561"/>
                <a:gd name="T38" fmla="*/ 136 w 513"/>
                <a:gd name="T39" fmla="*/ 148 h 561"/>
                <a:gd name="T40" fmla="*/ 143 w 513"/>
                <a:gd name="T41" fmla="*/ 191 h 561"/>
                <a:gd name="T42" fmla="*/ 158 w 513"/>
                <a:gd name="T43" fmla="*/ 219 h 561"/>
                <a:gd name="T44" fmla="*/ 185 w 513"/>
                <a:gd name="T45" fmla="*/ 226 h 561"/>
                <a:gd name="T46" fmla="*/ 209 w 513"/>
                <a:gd name="T47" fmla="*/ 244 h 561"/>
                <a:gd name="T48" fmla="*/ 226 w 513"/>
                <a:gd name="T49" fmla="*/ 239 h 561"/>
                <a:gd name="T50" fmla="*/ 240 w 513"/>
                <a:gd name="T51" fmla="*/ 219 h 561"/>
                <a:gd name="T52" fmla="*/ 252 w 513"/>
                <a:gd name="T53" fmla="*/ 235 h 561"/>
                <a:gd name="T54" fmla="*/ 280 w 513"/>
                <a:gd name="T55" fmla="*/ 209 h 561"/>
                <a:gd name="T56" fmla="*/ 306 w 513"/>
                <a:gd name="T57" fmla="*/ 180 h 561"/>
                <a:gd name="T58" fmla="*/ 324 w 513"/>
                <a:gd name="T59" fmla="*/ 212 h 561"/>
                <a:gd name="T60" fmla="*/ 312 w 513"/>
                <a:gd name="T61" fmla="*/ 235 h 561"/>
                <a:gd name="T62" fmla="*/ 298 w 513"/>
                <a:gd name="T63" fmla="*/ 267 h 561"/>
                <a:gd name="T64" fmla="*/ 295 w 513"/>
                <a:gd name="T65" fmla="*/ 301 h 561"/>
                <a:gd name="T66" fmla="*/ 281 w 513"/>
                <a:gd name="T67" fmla="*/ 342 h 561"/>
                <a:gd name="T68" fmla="*/ 273 w 513"/>
                <a:gd name="T69" fmla="*/ 301 h 561"/>
                <a:gd name="T70" fmla="*/ 265 w 513"/>
                <a:gd name="T71" fmla="*/ 304 h 561"/>
                <a:gd name="T72" fmla="*/ 280 w 513"/>
                <a:gd name="T73" fmla="*/ 267 h 561"/>
                <a:gd name="T74" fmla="*/ 249 w 513"/>
                <a:gd name="T75" fmla="*/ 274 h 561"/>
                <a:gd name="T76" fmla="*/ 235 w 513"/>
                <a:gd name="T77" fmla="*/ 246 h 561"/>
                <a:gd name="T78" fmla="*/ 235 w 513"/>
                <a:gd name="T79" fmla="*/ 276 h 561"/>
                <a:gd name="T80" fmla="*/ 239 w 513"/>
                <a:gd name="T81" fmla="*/ 315 h 561"/>
                <a:gd name="T82" fmla="*/ 216 w 513"/>
                <a:gd name="T83" fmla="*/ 355 h 561"/>
                <a:gd name="T84" fmla="*/ 197 w 513"/>
                <a:gd name="T85" fmla="*/ 396 h 561"/>
                <a:gd name="T86" fmla="*/ 156 w 513"/>
                <a:gd name="T87" fmla="*/ 466 h 561"/>
                <a:gd name="T88" fmla="*/ 137 w 513"/>
                <a:gd name="T89" fmla="*/ 481 h 561"/>
                <a:gd name="T90" fmla="*/ 133 w 513"/>
                <a:gd name="T91" fmla="*/ 550 h 561"/>
                <a:gd name="T92" fmla="*/ 119 w 513"/>
                <a:gd name="T93" fmla="*/ 601 h 561"/>
                <a:gd name="T94" fmla="*/ 104 w 513"/>
                <a:gd name="T95" fmla="*/ 634 h 561"/>
                <a:gd name="T96" fmla="*/ 81 w 513"/>
                <a:gd name="T97" fmla="*/ 599 h 561"/>
                <a:gd name="T98" fmla="*/ 58 w 513"/>
                <a:gd name="T99" fmla="*/ 485 h 561"/>
                <a:gd name="T100" fmla="*/ 46 w 513"/>
                <a:gd name="T101" fmla="*/ 400 h 561"/>
                <a:gd name="T102" fmla="*/ 48 w 513"/>
                <a:gd name="T103" fmla="*/ 327 h 561"/>
                <a:gd name="T104" fmla="*/ 12 w 513"/>
                <a:gd name="T105" fmla="*/ 322 h 561"/>
                <a:gd name="T106" fmla="*/ 15 w 513"/>
                <a:gd name="T107" fmla="*/ 304 h 5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13"/>
                <a:gd name="T163" fmla="*/ 0 h 561"/>
                <a:gd name="T164" fmla="*/ 513 w 513"/>
                <a:gd name="T165" fmla="*/ 561 h 56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13" h="561">
                  <a:moveTo>
                    <a:pt x="4" y="244"/>
                  </a:moveTo>
                  <a:lnTo>
                    <a:pt x="8" y="240"/>
                  </a:lnTo>
                  <a:lnTo>
                    <a:pt x="14" y="240"/>
                  </a:lnTo>
                  <a:lnTo>
                    <a:pt x="18" y="236"/>
                  </a:lnTo>
                  <a:lnTo>
                    <a:pt x="22" y="238"/>
                  </a:lnTo>
                  <a:lnTo>
                    <a:pt x="32" y="240"/>
                  </a:lnTo>
                  <a:lnTo>
                    <a:pt x="44" y="238"/>
                  </a:lnTo>
                  <a:lnTo>
                    <a:pt x="48" y="244"/>
                  </a:lnTo>
                  <a:lnTo>
                    <a:pt x="56" y="234"/>
                  </a:lnTo>
                  <a:lnTo>
                    <a:pt x="52" y="230"/>
                  </a:lnTo>
                  <a:lnTo>
                    <a:pt x="50" y="220"/>
                  </a:lnTo>
                  <a:lnTo>
                    <a:pt x="52" y="216"/>
                  </a:lnTo>
                  <a:lnTo>
                    <a:pt x="42" y="214"/>
                  </a:lnTo>
                  <a:lnTo>
                    <a:pt x="42" y="212"/>
                  </a:lnTo>
                  <a:lnTo>
                    <a:pt x="44" y="202"/>
                  </a:lnTo>
                  <a:lnTo>
                    <a:pt x="44" y="196"/>
                  </a:lnTo>
                  <a:lnTo>
                    <a:pt x="38" y="196"/>
                  </a:lnTo>
                  <a:lnTo>
                    <a:pt x="34" y="194"/>
                  </a:lnTo>
                  <a:lnTo>
                    <a:pt x="36" y="188"/>
                  </a:lnTo>
                  <a:lnTo>
                    <a:pt x="50" y="174"/>
                  </a:lnTo>
                  <a:lnTo>
                    <a:pt x="54" y="174"/>
                  </a:lnTo>
                  <a:lnTo>
                    <a:pt x="56" y="176"/>
                  </a:lnTo>
                  <a:lnTo>
                    <a:pt x="60" y="184"/>
                  </a:lnTo>
                  <a:lnTo>
                    <a:pt x="64" y="180"/>
                  </a:lnTo>
                  <a:lnTo>
                    <a:pt x="68" y="178"/>
                  </a:lnTo>
                  <a:lnTo>
                    <a:pt x="72" y="182"/>
                  </a:lnTo>
                  <a:lnTo>
                    <a:pt x="78" y="180"/>
                  </a:lnTo>
                  <a:lnTo>
                    <a:pt x="78" y="174"/>
                  </a:lnTo>
                  <a:lnTo>
                    <a:pt x="84" y="170"/>
                  </a:lnTo>
                  <a:lnTo>
                    <a:pt x="86" y="164"/>
                  </a:lnTo>
                  <a:lnTo>
                    <a:pt x="100" y="160"/>
                  </a:lnTo>
                  <a:lnTo>
                    <a:pt x="108" y="144"/>
                  </a:lnTo>
                  <a:lnTo>
                    <a:pt x="114" y="138"/>
                  </a:lnTo>
                  <a:lnTo>
                    <a:pt x="114" y="130"/>
                  </a:lnTo>
                  <a:lnTo>
                    <a:pt x="124" y="118"/>
                  </a:lnTo>
                  <a:lnTo>
                    <a:pt x="128" y="120"/>
                  </a:lnTo>
                  <a:lnTo>
                    <a:pt x="130" y="112"/>
                  </a:lnTo>
                  <a:lnTo>
                    <a:pt x="132" y="110"/>
                  </a:lnTo>
                  <a:lnTo>
                    <a:pt x="132" y="104"/>
                  </a:lnTo>
                  <a:lnTo>
                    <a:pt x="140" y="102"/>
                  </a:lnTo>
                  <a:lnTo>
                    <a:pt x="138" y="96"/>
                  </a:lnTo>
                  <a:lnTo>
                    <a:pt x="134" y="94"/>
                  </a:lnTo>
                  <a:lnTo>
                    <a:pt x="132" y="94"/>
                  </a:lnTo>
                  <a:lnTo>
                    <a:pt x="120" y="84"/>
                  </a:lnTo>
                  <a:lnTo>
                    <a:pt x="120" y="72"/>
                  </a:lnTo>
                  <a:lnTo>
                    <a:pt x="118" y="68"/>
                  </a:lnTo>
                  <a:lnTo>
                    <a:pt x="120" y="64"/>
                  </a:lnTo>
                  <a:lnTo>
                    <a:pt x="116" y="58"/>
                  </a:lnTo>
                  <a:lnTo>
                    <a:pt x="124" y="50"/>
                  </a:lnTo>
                  <a:lnTo>
                    <a:pt x="130" y="48"/>
                  </a:lnTo>
                  <a:lnTo>
                    <a:pt x="132" y="44"/>
                  </a:lnTo>
                  <a:lnTo>
                    <a:pt x="130" y="42"/>
                  </a:lnTo>
                  <a:lnTo>
                    <a:pt x="126" y="42"/>
                  </a:lnTo>
                  <a:lnTo>
                    <a:pt x="126" y="36"/>
                  </a:lnTo>
                  <a:lnTo>
                    <a:pt x="120" y="32"/>
                  </a:lnTo>
                  <a:lnTo>
                    <a:pt x="118" y="32"/>
                  </a:lnTo>
                  <a:lnTo>
                    <a:pt x="118" y="28"/>
                  </a:lnTo>
                  <a:lnTo>
                    <a:pt x="112" y="26"/>
                  </a:lnTo>
                  <a:lnTo>
                    <a:pt x="108" y="26"/>
                  </a:lnTo>
                  <a:lnTo>
                    <a:pt x="108" y="20"/>
                  </a:lnTo>
                  <a:lnTo>
                    <a:pt x="110" y="20"/>
                  </a:lnTo>
                  <a:lnTo>
                    <a:pt x="116" y="18"/>
                  </a:lnTo>
                  <a:lnTo>
                    <a:pt x="118" y="12"/>
                  </a:lnTo>
                  <a:lnTo>
                    <a:pt x="118" y="10"/>
                  </a:lnTo>
                  <a:lnTo>
                    <a:pt x="122" y="8"/>
                  </a:lnTo>
                  <a:lnTo>
                    <a:pt x="126" y="8"/>
                  </a:lnTo>
                  <a:lnTo>
                    <a:pt x="132" y="8"/>
                  </a:lnTo>
                  <a:lnTo>
                    <a:pt x="138" y="4"/>
                  </a:lnTo>
                  <a:lnTo>
                    <a:pt x="138" y="0"/>
                  </a:lnTo>
                  <a:lnTo>
                    <a:pt x="142" y="4"/>
                  </a:lnTo>
                  <a:lnTo>
                    <a:pt x="146" y="6"/>
                  </a:lnTo>
                  <a:lnTo>
                    <a:pt x="154" y="8"/>
                  </a:lnTo>
                  <a:lnTo>
                    <a:pt x="154" y="14"/>
                  </a:lnTo>
                  <a:lnTo>
                    <a:pt x="158" y="12"/>
                  </a:lnTo>
                  <a:lnTo>
                    <a:pt x="164" y="16"/>
                  </a:lnTo>
                  <a:lnTo>
                    <a:pt x="170" y="30"/>
                  </a:lnTo>
                  <a:lnTo>
                    <a:pt x="178" y="30"/>
                  </a:lnTo>
                  <a:lnTo>
                    <a:pt x="186" y="36"/>
                  </a:lnTo>
                  <a:lnTo>
                    <a:pt x="192" y="38"/>
                  </a:lnTo>
                  <a:lnTo>
                    <a:pt x="202" y="32"/>
                  </a:lnTo>
                  <a:lnTo>
                    <a:pt x="206" y="30"/>
                  </a:lnTo>
                  <a:lnTo>
                    <a:pt x="220" y="38"/>
                  </a:lnTo>
                  <a:lnTo>
                    <a:pt x="230" y="42"/>
                  </a:lnTo>
                  <a:lnTo>
                    <a:pt x="230" y="50"/>
                  </a:lnTo>
                  <a:lnTo>
                    <a:pt x="222" y="60"/>
                  </a:lnTo>
                  <a:lnTo>
                    <a:pt x="218" y="64"/>
                  </a:lnTo>
                  <a:lnTo>
                    <a:pt x="210" y="66"/>
                  </a:lnTo>
                  <a:lnTo>
                    <a:pt x="210" y="74"/>
                  </a:lnTo>
                  <a:lnTo>
                    <a:pt x="198" y="72"/>
                  </a:lnTo>
                  <a:lnTo>
                    <a:pt x="202" y="76"/>
                  </a:lnTo>
                  <a:lnTo>
                    <a:pt x="208" y="90"/>
                  </a:lnTo>
                  <a:lnTo>
                    <a:pt x="206" y="100"/>
                  </a:lnTo>
                  <a:lnTo>
                    <a:pt x="202" y="100"/>
                  </a:lnTo>
                  <a:lnTo>
                    <a:pt x="200" y="98"/>
                  </a:lnTo>
                  <a:lnTo>
                    <a:pt x="198" y="100"/>
                  </a:lnTo>
                  <a:lnTo>
                    <a:pt x="196" y="104"/>
                  </a:lnTo>
                  <a:lnTo>
                    <a:pt x="196" y="118"/>
                  </a:lnTo>
                  <a:lnTo>
                    <a:pt x="198" y="124"/>
                  </a:lnTo>
                  <a:lnTo>
                    <a:pt x="200" y="126"/>
                  </a:lnTo>
                  <a:lnTo>
                    <a:pt x="210" y="128"/>
                  </a:lnTo>
                  <a:lnTo>
                    <a:pt x="214" y="132"/>
                  </a:lnTo>
                  <a:lnTo>
                    <a:pt x="220" y="130"/>
                  </a:lnTo>
                  <a:lnTo>
                    <a:pt x="234" y="142"/>
                  </a:lnTo>
                  <a:lnTo>
                    <a:pt x="224" y="154"/>
                  </a:lnTo>
                  <a:lnTo>
                    <a:pt x="222" y="166"/>
                  </a:lnTo>
                  <a:lnTo>
                    <a:pt x="228" y="174"/>
                  </a:lnTo>
                  <a:lnTo>
                    <a:pt x="236" y="174"/>
                  </a:lnTo>
                  <a:lnTo>
                    <a:pt x="240" y="182"/>
                  </a:lnTo>
                  <a:lnTo>
                    <a:pt x="242" y="184"/>
                  </a:lnTo>
                  <a:lnTo>
                    <a:pt x="246" y="190"/>
                  </a:lnTo>
                  <a:lnTo>
                    <a:pt x="258" y="190"/>
                  </a:lnTo>
                  <a:lnTo>
                    <a:pt x="262" y="196"/>
                  </a:lnTo>
                  <a:lnTo>
                    <a:pt x="272" y="198"/>
                  </a:lnTo>
                  <a:lnTo>
                    <a:pt x="282" y="198"/>
                  </a:lnTo>
                  <a:lnTo>
                    <a:pt x="286" y="196"/>
                  </a:lnTo>
                  <a:lnTo>
                    <a:pt x="292" y="204"/>
                  </a:lnTo>
                  <a:lnTo>
                    <a:pt x="302" y="206"/>
                  </a:lnTo>
                  <a:lnTo>
                    <a:pt x="308" y="212"/>
                  </a:lnTo>
                  <a:lnTo>
                    <a:pt x="314" y="208"/>
                  </a:lnTo>
                  <a:lnTo>
                    <a:pt x="324" y="212"/>
                  </a:lnTo>
                  <a:lnTo>
                    <a:pt x="334" y="210"/>
                  </a:lnTo>
                  <a:lnTo>
                    <a:pt x="340" y="216"/>
                  </a:lnTo>
                  <a:lnTo>
                    <a:pt x="346" y="214"/>
                  </a:lnTo>
                  <a:lnTo>
                    <a:pt x="352" y="216"/>
                  </a:lnTo>
                  <a:lnTo>
                    <a:pt x="352" y="208"/>
                  </a:lnTo>
                  <a:lnTo>
                    <a:pt x="350" y="200"/>
                  </a:lnTo>
                  <a:lnTo>
                    <a:pt x="354" y="188"/>
                  </a:lnTo>
                  <a:lnTo>
                    <a:pt x="364" y="186"/>
                  </a:lnTo>
                  <a:lnTo>
                    <a:pt x="370" y="182"/>
                  </a:lnTo>
                  <a:lnTo>
                    <a:pt x="372" y="190"/>
                  </a:lnTo>
                  <a:lnTo>
                    <a:pt x="368" y="198"/>
                  </a:lnTo>
                  <a:lnTo>
                    <a:pt x="372" y="206"/>
                  </a:lnTo>
                  <a:lnTo>
                    <a:pt x="382" y="206"/>
                  </a:lnTo>
                  <a:lnTo>
                    <a:pt x="388" y="208"/>
                  </a:lnTo>
                  <a:lnTo>
                    <a:pt x="390" y="204"/>
                  </a:lnTo>
                  <a:lnTo>
                    <a:pt x="402" y="204"/>
                  </a:lnTo>
                  <a:lnTo>
                    <a:pt x="418" y="194"/>
                  </a:lnTo>
                  <a:lnTo>
                    <a:pt x="424" y="188"/>
                  </a:lnTo>
                  <a:lnTo>
                    <a:pt x="430" y="184"/>
                  </a:lnTo>
                  <a:lnTo>
                    <a:pt x="434" y="182"/>
                  </a:lnTo>
                  <a:lnTo>
                    <a:pt x="446" y="168"/>
                  </a:lnTo>
                  <a:lnTo>
                    <a:pt x="458" y="156"/>
                  </a:lnTo>
                  <a:lnTo>
                    <a:pt x="460" y="154"/>
                  </a:lnTo>
                  <a:lnTo>
                    <a:pt x="462" y="156"/>
                  </a:lnTo>
                  <a:lnTo>
                    <a:pt x="474" y="156"/>
                  </a:lnTo>
                  <a:lnTo>
                    <a:pt x="490" y="150"/>
                  </a:lnTo>
                  <a:lnTo>
                    <a:pt x="492" y="156"/>
                  </a:lnTo>
                  <a:lnTo>
                    <a:pt x="498" y="170"/>
                  </a:lnTo>
                  <a:lnTo>
                    <a:pt x="512" y="176"/>
                  </a:lnTo>
                  <a:lnTo>
                    <a:pt x="502" y="184"/>
                  </a:lnTo>
                  <a:lnTo>
                    <a:pt x="508" y="194"/>
                  </a:lnTo>
                  <a:lnTo>
                    <a:pt x="506" y="198"/>
                  </a:lnTo>
                  <a:lnTo>
                    <a:pt x="498" y="194"/>
                  </a:lnTo>
                  <a:lnTo>
                    <a:pt x="488" y="196"/>
                  </a:lnTo>
                  <a:lnTo>
                    <a:pt x="484" y="204"/>
                  </a:lnTo>
                  <a:lnTo>
                    <a:pt x="478" y="204"/>
                  </a:lnTo>
                  <a:lnTo>
                    <a:pt x="470" y="214"/>
                  </a:lnTo>
                  <a:lnTo>
                    <a:pt x="470" y="224"/>
                  </a:lnTo>
                  <a:lnTo>
                    <a:pt x="464" y="224"/>
                  </a:lnTo>
                  <a:lnTo>
                    <a:pt x="462" y="232"/>
                  </a:lnTo>
                  <a:lnTo>
                    <a:pt x="464" y="236"/>
                  </a:lnTo>
                  <a:lnTo>
                    <a:pt x="462" y="248"/>
                  </a:lnTo>
                  <a:lnTo>
                    <a:pt x="460" y="256"/>
                  </a:lnTo>
                  <a:lnTo>
                    <a:pt x="458" y="260"/>
                  </a:lnTo>
                  <a:lnTo>
                    <a:pt x="456" y="262"/>
                  </a:lnTo>
                  <a:lnTo>
                    <a:pt x="448" y="262"/>
                  </a:lnTo>
                  <a:lnTo>
                    <a:pt x="444" y="272"/>
                  </a:lnTo>
                  <a:lnTo>
                    <a:pt x="442" y="290"/>
                  </a:lnTo>
                  <a:lnTo>
                    <a:pt x="440" y="296"/>
                  </a:lnTo>
                  <a:lnTo>
                    <a:pt x="436" y="298"/>
                  </a:lnTo>
                  <a:lnTo>
                    <a:pt x="430" y="288"/>
                  </a:lnTo>
                  <a:lnTo>
                    <a:pt x="430" y="280"/>
                  </a:lnTo>
                  <a:lnTo>
                    <a:pt x="432" y="266"/>
                  </a:lnTo>
                  <a:lnTo>
                    <a:pt x="430" y="254"/>
                  </a:lnTo>
                  <a:lnTo>
                    <a:pt x="424" y="262"/>
                  </a:lnTo>
                  <a:lnTo>
                    <a:pt x="422" y="268"/>
                  </a:lnTo>
                  <a:lnTo>
                    <a:pt x="420" y="280"/>
                  </a:lnTo>
                  <a:lnTo>
                    <a:pt x="418" y="278"/>
                  </a:lnTo>
                  <a:lnTo>
                    <a:pt x="412" y="274"/>
                  </a:lnTo>
                  <a:lnTo>
                    <a:pt x="410" y="264"/>
                  </a:lnTo>
                  <a:lnTo>
                    <a:pt x="416" y="254"/>
                  </a:lnTo>
                  <a:lnTo>
                    <a:pt x="424" y="248"/>
                  </a:lnTo>
                  <a:lnTo>
                    <a:pt x="430" y="240"/>
                  </a:lnTo>
                  <a:lnTo>
                    <a:pt x="434" y="238"/>
                  </a:lnTo>
                  <a:lnTo>
                    <a:pt x="434" y="232"/>
                  </a:lnTo>
                  <a:lnTo>
                    <a:pt x="422" y="232"/>
                  </a:lnTo>
                  <a:lnTo>
                    <a:pt x="418" y="236"/>
                  </a:lnTo>
                  <a:lnTo>
                    <a:pt x="412" y="234"/>
                  </a:lnTo>
                  <a:lnTo>
                    <a:pt x="408" y="240"/>
                  </a:lnTo>
                  <a:lnTo>
                    <a:pt x="386" y="238"/>
                  </a:lnTo>
                  <a:lnTo>
                    <a:pt x="386" y="228"/>
                  </a:lnTo>
                  <a:lnTo>
                    <a:pt x="380" y="214"/>
                  </a:lnTo>
                  <a:lnTo>
                    <a:pt x="374" y="222"/>
                  </a:lnTo>
                  <a:lnTo>
                    <a:pt x="374" y="216"/>
                  </a:lnTo>
                  <a:lnTo>
                    <a:pt x="366" y="214"/>
                  </a:lnTo>
                  <a:lnTo>
                    <a:pt x="360" y="208"/>
                  </a:lnTo>
                  <a:lnTo>
                    <a:pt x="358" y="218"/>
                  </a:lnTo>
                  <a:lnTo>
                    <a:pt x="356" y="224"/>
                  </a:lnTo>
                  <a:lnTo>
                    <a:pt x="360" y="234"/>
                  </a:lnTo>
                  <a:lnTo>
                    <a:pt x="362" y="240"/>
                  </a:lnTo>
                  <a:lnTo>
                    <a:pt x="352" y="242"/>
                  </a:lnTo>
                  <a:lnTo>
                    <a:pt x="358" y="258"/>
                  </a:lnTo>
                  <a:lnTo>
                    <a:pt x="366" y="258"/>
                  </a:lnTo>
                  <a:lnTo>
                    <a:pt x="364" y="272"/>
                  </a:lnTo>
                  <a:lnTo>
                    <a:pt x="370" y="274"/>
                  </a:lnTo>
                  <a:lnTo>
                    <a:pt x="374" y="284"/>
                  </a:lnTo>
                  <a:lnTo>
                    <a:pt x="368" y="302"/>
                  </a:lnTo>
                  <a:lnTo>
                    <a:pt x="354" y="302"/>
                  </a:lnTo>
                  <a:lnTo>
                    <a:pt x="344" y="304"/>
                  </a:lnTo>
                  <a:lnTo>
                    <a:pt x="336" y="308"/>
                  </a:lnTo>
                  <a:lnTo>
                    <a:pt x="330" y="312"/>
                  </a:lnTo>
                  <a:lnTo>
                    <a:pt x="330" y="324"/>
                  </a:lnTo>
                  <a:lnTo>
                    <a:pt x="328" y="330"/>
                  </a:lnTo>
                  <a:lnTo>
                    <a:pt x="322" y="336"/>
                  </a:lnTo>
                  <a:lnTo>
                    <a:pt x="304" y="344"/>
                  </a:lnTo>
                  <a:lnTo>
                    <a:pt x="294" y="354"/>
                  </a:lnTo>
                  <a:lnTo>
                    <a:pt x="274" y="372"/>
                  </a:lnTo>
                  <a:lnTo>
                    <a:pt x="246" y="394"/>
                  </a:lnTo>
                  <a:lnTo>
                    <a:pt x="246" y="400"/>
                  </a:lnTo>
                  <a:lnTo>
                    <a:pt x="242" y="404"/>
                  </a:lnTo>
                  <a:lnTo>
                    <a:pt x="234" y="406"/>
                  </a:lnTo>
                  <a:lnTo>
                    <a:pt x="224" y="410"/>
                  </a:lnTo>
                  <a:lnTo>
                    <a:pt x="226" y="412"/>
                  </a:lnTo>
                  <a:lnTo>
                    <a:pt x="222" y="418"/>
                  </a:lnTo>
                  <a:lnTo>
                    <a:pt x="212" y="418"/>
                  </a:lnTo>
                  <a:lnTo>
                    <a:pt x="206" y="424"/>
                  </a:lnTo>
                  <a:lnTo>
                    <a:pt x="206" y="434"/>
                  </a:lnTo>
                  <a:lnTo>
                    <a:pt x="204" y="458"/>
                  </a:lnTo>
                  <a:lnTo>
                    <a:pt x="208" y="468"/>
                  </a:lnTo>
                  <a:lnTo>
                    <a:pt x="206" y="478"/>
                  </a:lnTo>
                  <a:lnTo>
                    <a:pt x="200" y="480"/>
                  </a:lnTo>
                  <a:lnTo>
                    <a:pt x="196" y="486"/>
                  </a:lnTo>
                  <a:lnTo>
                    <a:pt x="194" y="494"/>
                  </a:lnTo>
                  <a:lnTo>
                    <a:pt x="196" y="522"/>
                  </a:lnTo>
                  <a:lnTo>
                    <a:pt x="184" y="522"/>
                  </a:lnTo>
                  <a:lnTo>
                    <a:pt x="180" y="538"/>
                  </a:lnTo>
                  <a:lnTo>
                    <a:pt x="174" y="538"/>
                  </a:lnTo>
                  <a:lnTo>
                    <a:pt x="164" y="542"/>
                  </a:lnTo>
                  <a:lnTo>
                    <a:pt x="160" y="546"/>
                  </a:lnTo>
                  <a:lnTo>
                    <a:pt x="160" y="550"/>
                  </a:lnTo>
                  <a:lnTo>
                    <a:pt x="160" y="554"/>
                  </a:lnTo>
                  <a:lnTo>
                    <a:pt x="150" y="560"/>
                  </a:lnTo>
                  <a:lnTo>
                    <a:pt x="140" y="558"/>
                  </a:lnTo>
                  <a:lnTo>
                    <a:pt x="132" y="546"/>
                  </a:lnTo>
                  <a:lnTo>
                    <a:pt x="126" y="520"/>
                  </a:lnTo>
                  <a:lnTo>
                    <a:pt x="116" y="494"/>
                  </a:lnTo>
                  <a:lnTo>
                    <a:pt x="106" y="474"/>
                  </a:lnTo>
                  <a:lnTo>
                    <a:pt x="102" y="452"/>
                  </a:lnTo>
                  <a:lnTo>
                    <a:pt x="100" y="432"/>
                  </a:lnTo>
                  <a:lnTo>
                    <a:pt x="90" y="422"/>
                  </a:lnTo>
                  <a:lnTo>
                    <a:pt x="90" y="412"/>
                  </a:lnTo>
                  <a:lnTo>
                    <a:pt x="82" y="402"/>
                  </a:lnTo>
                  <a:lnTo>
                    <a:pt x="80" y="392"/>
                  </a:lnTo>
                  <a:lnTo>
                    <a:pt x="80" y="376"/>
                  </a:lnTo>
                  <a:lnTo>
                    <a:pt x="72" y="348"/>
                  </a:lnTo>
                  <a:lnTo>
                    <a:pt x="74" y="342"/>
                  </a:lnTo>
                  <a:lnTo>
                    <a:pt x="80" y="320"/>
                  </a:lnTo>
                  <a:lnTo>
                    <a:pt x="82" y="298"/>
                  </a:lnTo>
                  <a:lnTo>
                    <a:pt x="84" y="288"/>
                  </a:lnTo>
                  <a:lnTo>
                    <a:pt x="74" y="284"/>
                  </a:lnTo>
                  <a:lnTo>
                    <a:pt x="68" y="300"/>
                  </a:lnTo>
                  <a:lnTo>
                    <a:pt x="54" y="308"/>
                  </a:lnTo>
                  <a:lnTo>
                    <a:pt x="42" y="310"/>
                  </a:lnTo>
                  <a:lnTo>
                    <a:pt x="32" y="300"/>
                  </a:lnTo>
                  <a:lnTo>
                    <a:pt x="18" y="280"/>
                  </a:lnTo>
                  <a:lnTo>
                    <a:pt x="14" y="276"/>
                  </a:lnTo>
                  <a:lnTo>
                    <a:pt x="28" y="274"/>
                  </a:lnTo>
                  <a:lnTo>
                    <a:pt x="42" y="264"/>
                  </a:lnTo>
                  <a:lnTo>
                    <a:pt x="32" y="266"/>
                  </a:lnTo>
                  <a:lnTo>
                    <a:pt x="24" y="264"/>
                  </a:lnTo>
                  <a:lnTo>
                    <a:pt x="12" y="256"/>
                  </a:lnTo>
                  <a:lnTo>
                    <a:pt x="0" y="244"/>
                  </a:lnTo>
                  <a:lnTo>
                    <a:pt x="4" y="24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33" name="Freeform 556"/>
            <p:cNvSpPr>
              <a:spLocks/>
            </p:cNvSpPr>
            <p:nvPr/>
          </p:nvSpPr>
          <p:spPr bwMode="ltGray">
            <a:xfrm>
              <a:off x="4408" y="2537"/>
              <a:ext cx="38" cy="44"/>
            </a:xfrm>
            <a:custGeom>
              <a:avLst/>
              <a:gdLst>
                <a:gd name="T0" fmla="*/ 17 w 43"/>
                <a:gd name="T1" fmla="*/ 0 h 43"/>
                <a:gd name="T2" fmla="*/ 13 w 43"/>
                <a:gd name="T3" fmla="*/ 2 h 43"/>
                <a:gd name="T4" fmla="*/ 10 w 43"/>
                <a:gd name="T5" fmla="*/ 6 h 43"/>
                <a:gd name="T6" fmla="*/ 7 w 43"/>
                <a:gd name="T7" fmla="*/ 8 h 43"/>
                <a:gd name="T8" fmla="*/ 0 w 43"/>
                <a:gd name="T9" fmla="*/ 20 h 43"/>
                <a:gd name="T10" fmla="*/ 0 w 43"/>
                <a:gd name="T11" fmla="*/ 39 h 43"/>
                <a:gd name="T12" fmla="*/ 4 w 43"/>
                <a:gd name="T13" fmla="*/ 47 h 43"/>
                <a:gd name="T14" fmla="*/ 11 w 43"/>
                <a:gd name="T15" fmla="*/ 45 h 43"/>
                <a:gd name="T16" fmla="*/ 11 w 43"/>
                <a:gd name="T17" fmla="*/ 41 h 43"/>
                <a:gd name="T18" fmla="*/ 14 w 43"/>
                <a:gd name="T19" fmla="*/ 41 h 43"/>
                <a:gd name="T20" fmla="*/ 15 w 43"/>
                <a:gd name="T21" fmla="*/ 35 h 43"/>
                <a:gd name="T22" fmla="*/ 19 w 43"/>
                <a:gd name="T23" fmla="*/ 33 h 43"/>
                <a:gd name="T24" fmla="*/ 17 w 43"/>
                <a:gd name="T25" fmla="*/ 18 h 43"/>
                <a:gd name="T26" fmla="*/ 21 w 43"/>
                <a:gd name="T27" fmla="*/ 18 h 43"/>
                <a:gd name="T28" fmla="*/ 19 w 43"/>
                <a:gd name="T29" fmla="*/ 10 h 43"/>
                <a:gd name="T30" fmla="*/ 23 w 43"/>
                <a:gd name="T31" fmla="*/ 8 h 43"/>
                <a:gd name="T32" fmla="*/ 19 w 43"/>
                <a:gd name="T33" fmla="*/ 2 h 43"/>
                <a:gd name="T34" fmla="*/ 17 w 43"/>
                <a:gd name="T35" fmla="*/ 0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
                <a:gd name="T55" fmla="*/ 0 h 43"/>
                <a:gd name="T56" fmla="*/ 43 w 43"/>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 h="43">
                  <a:moveTo>
                    <a:pt x="32" y="0"/>
                  </a:moveTo>
                  <a:lnTo>
                    <a:pt x="24" y="2"/>
                  </a:lnTo>
                  <a:lnTo>
                    <a:pt x="18" y="6"/>
                  </a:lnTo>
                  <a:lnTo>
                    <a:pt x="12" y="8"/>
                  </a:lnTo>
                  <a:lnTo>
                    <a:pt x="0" y="20"/>
                  </a:lnTo>
                  <a:lnTo>
                    <a:pt x="0" y="34"/>
                  </a:lnTo>
                  <a:lnTo>
                    <a:pt x="8" y="42"/>
                  </a:lnTo>
                  <a:lnTo>
                    <a:pt x="20" y="40"/>
                  </a:lnTo>
                  <a:lnTo>
                    <a:pt x="20" y="36"/>
                  </a:lnTo>
                  <a:lnTo>
                    <a:pt x="26" y="36"/>
                  </a:lnTo>
                  <a:lnTo>
                    <a:pt x="28" y="30"/>
                  </a:lnTo>
                  <a:lnTo>
                    <a:pt x="36" y="28"/>
                  </a:lnTo>
                  <a:lnTo>
                    <a:pt x="32" y="18"/>
                  </a:lnTo>
                  <a:lnTo>
                    <a:pt x="38" y="18"/>
                  </a:lnTo>
                  <a:lnTo>
                    <a:pt x="36" y="10"/>
                  </a:lnTo>
                  <a:lnTo>
                    <a:pt x="42" y="8"/>
                  </a:lnTo>
                  <a:lnTo>
                    <a:pt x="36" y="2"/>
                  </a:lnTo>
                  <a:lnTo>
                    <a:pt x="3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34" name="Freeform 557"/>
            <p:cNvSpPr>
              <a:spLocks/>
            </p:cNvSpPr>
            <p:nvPr/>
          </p:nvSpPr>
          <p:spPr bwMode="ltGray">
            <a:xfrm>
              <a:off x="4568" y="2667"/>
              <a:ext cx="39" cy="73"/>
            </a:xfrm>
            <a:custGeom>
              <a:avLst/>
              <a:gdLst>
                <a:gd name="T0" fmla="*/ 0 w 43"/>
                <a:gd name="T1" fmla="*/ 80 h 71"/>
                <a:gd name="T2" fmla="*/ 5 w 43"/>
                <a:gd name="T3" fmla="*/ 74 h 71"/>
                <a:gd name="T4" fmla="*/ 11 w 43"/>
                <a:gd name="T5" fmla="*/ 64 h 71"/>
                <a:gd name="T6" fmla="*/ 15 w 43"/>
                <a:gd name="T7" fmla="*/ 49 h 71"/>
                <a:gd name="T8" fmla="*/ 15 w 43"/>
                <a:gd name="T9" fmla="*/ 39 h 71"/>
                <a:gd name="T10" fmla="*/ 22 w 43"/>
                <a:gd name="T11" fmla="*/ 35 h 71"/>
                <a:gd name="T12" fmla="*/ 22 w 43"/>
                <a:gd name="T13" fmla="*/ 31 h 71"/>
                <a:gd name="T14" fmla="*/ 25 w 43"/>
                <a:gd name="T15" fmla="*/ 16 h 71"/>
                <a:gd name="T16" fmla="*/ 24 w 43"/>
                <a:gd name="T17" fmla="*/ 8 h 71"/>
                <a:gd name="T18" fmla="*/ 22 w 43"/>
                <a:gd name="T19" fmla="*/ 0 h 71"/>
                <a:gd name="T20" fmla="*/ 22 w 43"/>
                <a:gd name="T21" fmla="*/ 12 h 71"/>
                <a:gd name="T22" fmla="*/ 20 w 43"/>
                <a:gd name="T23" fmla="*/ 14 h 71"/>
                <a:gd name="T24" fmla="*/ 20 w 43"/>
                <a:gd name="T25" fmla="*/ 25 h 71"/>
                <a:gd name="T26" fmla="*/ 16 w 43"/>
                <a:gd name="T27" fmla="*/ 31 h 71"/>
                <a:gd name="T28" fmla="*/ 15 w 43"/>
                <a:gd name="T29" fmla="*/ 35 h 71"/>
                <a:gd name="T30" fmla="*/ 13 w 43"/>
                <a:gd name="T31" fmla="*/ 45 h 71"/>
                <a:gd name="T32" fmla="*/ 0 w 43"/>
                <a:gd name="T33" fmla="*/ 72 h 71"/>
                <a:gd name="T34" fmla="*/ 0 w 43"/>
                <a:gd name="T35" fmla="*/ 80 h 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
                <a:gd name="T55" fmla="*/ 0 h 71"/>
                <a:gd name="T56" fmla="*/ 43 w 43"/>
                <a:gd name="T57" fmla="*/ 71 h 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 h="71">
                  <a:moveTo>
                    <a:pt x="0" y="70"/>
                  </a:moveTo>
                  <a:lnTo>
                    <a:pt x="8" y="64"/>
                  </a:lnTo>
                  <a:lnTo>
                    <a:pt x="16" y="54"/>
                  </a:lnTo>
                  <a:lnTo>
                    <a:pt x="24" y="44"/>
                  </a:lnTo>
                  <a:lnTo>
                    <a:pt x="24" y="34"/>
                  </a:lnTo>
                  <a:lnTo>
                    <a:pt x="36" y="30"/>
                  </a:lnTo>
                  <a:lnTo>
                    <a:pt x="36" y="26"/>
                  </a:lnTo>
                  <a:lnTo>
                    <a:pt x="42" y="16"/>
                  </a:lnTo>
                  <a:lnTo>
                    <a:pt x="40" y="8"/>
                  </a:lnTo>
                  <a:lnTo>
                    <a:pt x="36" y="0"/>
                  </a:lnTo>
                  <a:lnTo>
                    <a:pt x="36" y="12"/>
                  </a:lnTo>
                  <a:lnTo>
                    <a:pt x="32" y="14"/>
                  </a:lnTo>
                  <a:lnTo>
                    <a:pt x="32" y="20"/>
                  </a:lnTo>
                  <a:lnTo>
                    <a:pt x="26" y="26"/>
                  </a:lnTo>
                  <a:lnTo>
                    <a:pt x="24" y="30"/>
                  </a:lnTo>
                  <a:lnTo>
                    <a:pt x="20" y="40"/>
                  </a:lnTo>
                  <a:lnTo>
                    <a:pt x="0" y="62"/>
                  </a:lnTo>
                  <a:lnTo>
                    <a:pt x="0" y="7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nvGrpSpPr>
            <p:cNvPr id="10" name="Group 558"/>
            <p:cNvGrpSpPr>
              <a:grpSpLocks/>
            </p:cNvGrpSpPr>
            <p:nvPr/>
          </p:nvGrpSpPr>
          <p:grpSpPr bwMode="auto">
            <a:xfrm>
              <a:off x="4594" y="2519"/>
              <a:ext cx="132" cy="240"/>
              <a:chOff x="4600" y="2396"/>
              <a:chExt cx="144" cy="261"/>
            </a:xfrm>
            <a:grpFill/>
          </p:grpSpPr>
          <p:sp>
            <p:nvSpPr>
              <p:cNvPr id="5467" name="Freeform 559"/>
              <p:cNvSpPr>
                <a:spLocks/>
              </p:cNvSpPr>
              <p:nvPr/>
            </p:nvSpPr>
            <p:spPr bwMode="ltGray">
              <a:xfrm>
                <a:off x="4690" y="2499"/>
                <a:ext cx="31" cy="30"/>
              </a:xfrm>
              <a:custGeom>
                <a:avLst/>
                <a:gdLst>
                  <a:gd name="T0" fmla="*/ 16 w 31"/>
                  <a:gd name="T1" fmla="*/ 44 h 27"/>
                  <a:gd name="T2" fmla="*/ 24 w 31"/>
                  <a:gd name="T3" fmla="*/ 44 h 27"/>
                  <a:gd name="T4" fmla="*/ 30 w 31"/>
                  <a:gd name="T5" fmla="*/ 44 h 27"/>
                  <a:gd name="T6" fmla="*/ 24 w 31"/>
                  <a:gd name="T7" fmla="*/ 30 h 27"/>
                  <a:gd name="T8" fmla="*/ 22 w 31"/>
                  <a:gd name="T9" fmla="*/ 16 h 27"/>
                  <a:gd name="T10" fmla="*/ 20 w 31"/>
                  <a:gd name="T11" fmla="*/ 2 h 27"/>
                  <a:gd name="T12" fmla="*/ 16 w 31"/>
                  <a:gd name="T13" fmla="*/ 0 h 27"/>
                  <a:gd name="T14" fmla="*/ 0 w 31"/>
                  <a:gd name="T15" fmla="*/ 4 h 27"/>
                  <a:gd name="T16" fmla="*/ 8 w 31"/>
                  <a:gd name="T17" fmla="*/ 24 h 27"/>
                  <a:gd name="T18" fmla="*/ 16 w 31"/>
                  <a:gd name="T19" fmla="*/ 44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7"/>
                  <a:gd name="T32" fmla="*/ 31 w 3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7">
                    <a:moveTo>
                      <a:pt x="16" y="26"/>
                    </a:moveTo>
                    <a:lnTo>
                      <a:pt x="24" y="26"/>
                    </a:lnTo>
                    <a:lnTo>
                      <a:pt x="30" y="26"/>
                    </a:lnTo>
                    <a:lnTo>
                      <a:pt x="24" y="18"/>
                    </a:lnTo>
                    <a:lnTo>
                      <a:pt x="22" y="10"/>
                    </a:lnTo>
                    <a:lnTo>
                      <a:pt x="20" y="2"/>
                    </a:lnTo>
                    <a:lnTo>
                      <a:pt x="16" y="0"/>
                    </a:lnTo>
                    <a:lnTo>
                      <a:pt x="0" y="4"/>
                    </a:lnTo>
                    <a:lnTo>
                      <a:pt x="8" y="14"/>
                    </a:lnTo>
                    <a:lnTo>
                      <a:pt x="16" y="2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68" name="Freeform 560"/>
              <p:cNvSpPr>
                <a:spLocks/>
              </p:cNvSpPr>
              <p:nvPr/>
            </p:nvSpPr>
            <p:spPr bwMode="ltGray">
              <a:xfrm>
                <a:off x="4670" y="2508"/>
                <a:ext cx="19" cy="19"/>
              </a:xfrm>
              <a:custGeom>
                <a:avLst/>
                <a:gdLst>
                  <a:gd name="T0" fmla="*/ 0 w 19"/>
                  <a:gd name="T1" fmla="*/ 4 h 17"/>
                  <a:gd name="T2" fmla="*/ 2 w 19"/>
                  <a:gd name="T3" fmla="*/ 28 h 17"/>
                  <a:gd name="T4" fmla="*/ 8 w 19"/>
                  <a:gd name="T5" fmla="*/ 17 h 17"/>
                  <a:gd name="T6" fmla="*/ 18 w 19"/>
                  <a:gd name="T7" fmla="*/ 25 h 17"/>
                  <a:gd name="T8" fmla="*/ 14 w 19"/>
                  <a:gd name="T9" fmla="*/ 11 h 17"/>
                  <a:gd name="T10" fmla="*/ 12 w 19"/>
                  <a:gd name="T11" fmla="*/ 0 h 17"/>
                  <a:gd name="T12" fmla="*/ 8 w 19"/>
                  <a:gd name="T13" fmla="*/ 4 h 17"/>
                  <a:gd name="T14" fmla="*/ 0 w 19"/>
                  <a:gd name="T15" fmla="*/ 4 h 17"/>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7"/>
                  <a:gd name="T26" fmla="*/ 19 w 19"/>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7">
                    <a:moveTo>
                      <a:pt x="0" y="4"/>
                    </a:moveTo>
                    <a:lnTo>
                      <a:pt x="2" y="16"/>
                    </a:lnTo>
                    <a:lnTo>
                      <a:pt x="8" y="10"/>
                    </a:lnTo>
                    <a:lnTo>
                      <a:pt x="18" y="14"/>
                    </a:lnTo>
                    <a:lnTo>
                      <a:pt x="14" y="6"/>
                    </a:lnTo>
                    <a:lnTo>
                      <a:pt x="12" y="0"/>
                    </a:lnTo>
                    <a:lnTo>
                      <a:pt x="8" y="4"/>
                    </a:lnTo>
                    <a:lnTo>
                      <a:pt x="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69" name="Freeform 561"/>
              <p:cNvSpPr>
                <a:spLocks/>
              </p:cNvSpPr>
              <p:nvPr/>
            </p:nvSpPr>
            <p:spPr bwMode="ltGray">
              <a:xfrm>
                <a:off x="4658" y="2555"/>
                <a:ext cx="86" cy="102"/>
              </a:xfrm>
              <a:custGeom>
                <a:avLst/>
                <a:gdLst>
                  <a:gd name="T0" fmla="*/ 0 w 87"/>
                  <a:gd name="T1" fmla="*/ 138 h 91"/>
                  <a:gd name="T2" fmla="*/ 4 w 87"/>
                  <a:gd name="T3" fmla="*/ 133 h 91"/>
                  <a:gd name="T4" fmla="*/ 10 w 87"/>
                  <a:gd name="T5" fmla="*/ 114 h 91"/>
                  <a:gd name="T6" fmla="*/ 10 w 87"/>
                  <a:gd name="T7" fmla="*/ 108 h 91"/>
                  <a:gd name="T8" fmla="*/ 14 w 87"/>
                  <a:gd name="T9" fmla="*/ 108 h 91"/>
                  <a:gd name="T10" fmla="*/ 18 w 87"/>
                  <a:gd name="T11" fmla="*/ 103 h 91"/>
                  <a:gd name="T12" fmla="*/ 20 w 87"/>
                  <a:gd name="T13" fmla="*/ 114 h 91"/>
                  <a:gd name="T14" fmla="*/ 26 w 87"/>
                  <a:gd name="T15" fmla="*/ 117 h 91"/>
                  <a:gd name="T16" fmla="*/ 26 w 87"/>
                  <a:gd name="T17" fmla="*/ 105 h 91"/>
                  <a:gd name="T18" fmla="*/ 28 w 87"/>
                  <a:gd name="T19" fmla="*/ 103 h 91"/>
                  <a:gd name="T20" fmla="*/ 38 w 87"/>
                  <a:gd name="T21" fmla="*/ 103 h 91"/>
                  <a:gd name="T22" fmla="*/ 36 w 87"/>
                  <a:gd name="T23" fmla="*/ 119 h 91"/>
                  <a:gd name="T24" fmla="*/ 38 w 87"/>
                  <a:gd name="T25" fmla="*/ 133 h 91"/>
                  <a:gd name="T26" fmla="*/ 38 w 87"/>
                  <a:gd name="T27" fmla="*/ 145 h 91"/>
                  <a:gd name="T28" fmla="*/ 45 w 87"/>
                  <a:gd name="T29" fmla="*/ 152 h 91"/>
                  <a:gd name="T30" fmla="*/ 51 w 87"/>
                  <a:gd name="T31" fmla="*/ 142 h 91"/>
                  <a:gd name="T32" fmla="*/ 55 w 87"/>
                  <a:gd name="T33" fmla="*/ 138 h 91"/>
                  <a:gd name="T34" fmla="*/ 55 w 87"/>
                  <a:gd name="T35" fmla="*/ 152 h 91"/>
                  <a:gd name="T36" fmla="*/ 59 w 87"/>
                  <a:gd name="T37" fmla="*/ 159 h 91"/>
                  <a:gd name="T38" fmla="*/ 61 w 87"/>
                  <a:gd name="T39" fmla="*/ 142 h 91"/>
                  <a:gd name="T40" fmla="*/ 63 w 87"/>
                  <a:gd name="T41" fmla="*/ 128 h 91"/>
                  <a:gd name="T42" fmla="*/ 61 w 87"/>
                  <a:gd name="T43" fmla="*/ 108 h 91"/>
                  <a:gd name="T44" fmla="*/ 67 w 87"/>
                  <a:gd name="T45" fmla="*/ 95 h 91"/>
                  <a:gd name="T46" fmla="*/ 75 w 87"/>
                  <a:gd name="T47" fmla="*/ 119 h 91"/>
                  <a:gd name="T48" fmla="*/ 75 w 87"/>
                  <a:gd name="T49" fmla="*/ 105 h 91"/>
                  <a:gd name="T50" fmla="*/ 73 w 87"/>
                  <a:gd name="T51" fmla="*/ 101 h 91"/>
                  <a:gd name="T52" fmla="*/ 79 w 87"/>
                  <a:gd name="T53" fmla="*/ 92 h 91"/>
                  <a:gd name="T54" fmla="*/ 81 w 87"/>
                  <a:gd name="T55" fmla="*/ 85 h 91"/>
                  <a:gd name="T56" fmla="*/ 81 w 87"/>
                  <a:gd name="T57" fmla="*/ 74 h 91"/>
                  <a:gd name="T58" fmla="*/ 75 w 87"/>
                  <a:gd name="T59" fmla="*/ 54 h 91"/>
                  <a:gd name="T60" fmla="*/ 73 w 87"/>
                  <a:gd name="T61" fmla="*/ 43 h 91"/>
                  <a:gd name="T62" fmla="*/ 69 w 87"/>
                  <a:gd name="T63" fmla="*/ 17 h 91"/>
                  <a:gd name="T64" fmla="*/ 65 w 87"/>
                  <a:gd name="T65" fmla="*/ 13 h 91"/>
                  <a:gd name="T66" fmla="*/ 61 w 87"/>
                  <a:gd name="T67" fmla="*/ 13 h 91"/>
                  <a:gd name="T68" fmla="*/ 55 w 87"/>
                  <a:gd name="T69" fmla="*/ 0 h 91"/>
                  <a:gd name="T70" fmla="*/ 51 w 87"/>
                  <a:gd name="T71" fmla="*/ 4 h 91"/>
                  <a:gd name="T72" fmla="*/ 57 w 87"/>
                  <a:gd name="T73" fmla="*/ 31 h 91"/>
                  <a:gd name="T74" fmla="*/ 49 w 87"/>
                  <a:gd name="T75" fmla="*/ 31 h 91"/>
                  <a:gd name="T76" fmla="*/ 51 w 87"/>
                  <a:gd name="T77" fmla="*/ 39 h 91"/>
                  <a:gd name="T78" fmla="*/ 45 w 87"/>
                  <a:gd name="T79" fmla="*/ 39 h 91"/>
                  <a:gd name="T80" fmla="*/ 43 w 87"/>
                  <a:gd name="T81" fmla="*/ 43 h 91"/>
                  <a:gd name="T82" fmla="*/ 45 w 87"/>
                  <a:gd name="T83" fmla="*/ 61 h 91"/>
                  <a:gd name="T84" fmla="*/ 42 w 87"/>
                  <a:gd name="T85" fmla="*/ 56 h 91"/>
                  <a:gd name="T86" fmla="*/ 40 w 87"/>
                  <a:gd name="T87" fmla="*/ 71 h 91"/>
                  <a:gd name="T88" fmla="*/ 38 w 87"/>
                  <a:gd name="T89" fmla="*/ 74 h 91"/>
                  <a:gd name="T90" fmla="*/ 32 w 87"/>
                  <a:gd name="T91" fmla="*/ 77 h 91"/>
                  <a:gd name="T92" fmla="*/ 30 w 87"/>
                  <a:gd name="T93" fmla="*/ 71 h 91"/>
                  <a:gd name="T94" fmla="*/ 24 w 87"/>
                  <a:gd name="T95" fmla="*/ 63 h 91"/>
                  <a:gd name="T96" fmla="*/ 18 w 87"/>
                  <a:gd name="T97" fmla="*/ 74 h 91"/>
                  <a:gd name="T98" fmla="*/ 18 w 87"/>
                  <a:gd name="T99" fmla="*/ 92 h 91"/>
                  <a:gd name="T100" fmla="*/ 6 w 87"/>
                  <a:gd name="T101" fmla="*/ 95 h 91"/>
                  <a:gd name="T102" fmla="*/ 2 w 87"/>
                  <a:gd name="T103" fmla="*/ 108 h 91"/>
                  <a:gd name="T104" fmla="*/ 2 w 87"/>
                  <a:gd name="T105" fmla="*/ 123 h 91"/>
                  <a:gd name="T106" fmla="*/ 0 w 87"/>
                  <a:gd name="T107" fmla="*/ 138 h 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
                  <a:gd name="T163" fmla="*/ 0 h 91"/>
                  <a:gd name="T164" fmla="*/ 87 w 87"/>
                  <a:gd name="T165" fmla="*/ 91 h 9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 h="91">
                    <a:moveTo>
                      <a:pt x="0" y="78"/>
                    </a:moveTo>
                    <a:lnTo>
                      <a:pt x="4" y="76"/>
                    </a:lnTo>
                    <a:lnTo>
                      <a:pt x="10" y="64"/>
                    </a:lnTo>
                    <a:lnTo>
                      <a:pt x="10" y="62"/>
                    </a:lnTo>
                    <a:lnTo>
                      <a:pt x="14" y="62"/>
                    </a:lnTo>
                    <a:lnTo>
                      <a:pt x="18" y="58"/>
                    </a:lnTo>
                    <a:lnTo>
                      <a:pt x="20" y="64"/>
                    </a:lnTo>
                    <a:lnTo>
                      <a:pt x="26" y="66"/>
                    </a:lnTo>
                    <a:lnTo>
                      <a:pt x="26" y="60"/>
                    </a:lnTo>
                    <a:lnTo>
                      <a:pt x="28" y="58"/>
                    </a:lnTo>
                    <a:lnTo>
                      <a:pt x="38" y="58"/>
                    </a:lnTo>
                    <a:lnTo>
                      <a:pt x="36" y="68"/>
                    </a:lnTo>
                    <a:lnTo>
                      <a:pt x="38" y="76"/>
                    </a:lnTo>
                    <a:lnTo>
                      <a:pt x="38" y="82"/>
                    </a:lnTo>
                    <a:lnTo>
                      <a:pt x="50" y="86"/>
                    </a:lnTo>
                    <a:lnTo>
                      <a:pt x="56" y="80"/>
                    </a:lnTo>
                    <a:lnTo>
                      <a:pt x="60" y="78"/>
                    </a:lnTo>
                    <a:lnTo>
                      <a:pt x="60" y="86"/>
                    </a:lnTo>
                    <a:lnTo>
                      <a:pt x="64" y="90"/>
                    </a:lnTo>
                    <a:lnTo>
                      <a:pt x="66" y="80"/>
                    </a:lnTo>
                    <a:lnTo>
                      <a:pt x="68" y="72"/>
                    </a:lnTo>
                    <a:lnTo>
                      <a:pt x="66" y="62"/>
                    </a:lnTo>
                    <a:lnTo>
                      <a:pt x="72" y="54"/>
                    </a:lnTo>
                    <a:lnTo>
                      <a:pt x="80" y="68"/>
                    </a:lnTo>
                    <a:lnTo>
                      <a:pt x="80" y="60"/>
                    </a:lnTo>
                    <a:lnTo>
                      <a:pt x="78" y="56"/>
                    </a:lnTo>
                    <a:lnTo>
                      <a:pt x="84" y="52"/>
                    </a:lnTo>
                    <a:lnTo>
                      <a:pt x="86" y="48"/>
                    </a:lnTo>
                    <a:lnTo>
                      <a:pt x="86" y="42"/>
                    </a:lnTo>
                    <a:lnTo>
                      <a:pt x="80" y="30"/>
                    </a:lnTo>
                    <a:lnTo>
                      <a:pt x="78" y="24"/>
                    </a:lnTo>
                    <a:lnTo>
                      <a:pt x="74" y="10"/>
                    </a:lnTo>
                    <a:lnTo>
                      <a:pt x="70" y="8"/>
                    </a:lnTo>
                    <a:lnTo>
                      <a:pt x="66" y="8"/>
                    </a:lnTo>
                    <a:lnTo>
                      <a:pt x="60" y="0"/>
                    </a:lnTo>
                    <a:lnTo>
                      <a:pt x="56" y="4"/>
                    </a:lnTo>
                    <a:lnTo>
                      <a:pt x="62" y="18"/>
                    </a:lnTo>
                    <a:lnTo>
                      <a:pt x="54" y="18"/>
                    </a:lnTo>
                    <a:lnTo>
                      <a:pt x="56" y="22"/>
                    </a:lnTo>
                    <a:lnTo>
                      <a:pt x="50" y="22"/>
                    </a:lnTo>
                    <a:lnTo>
                      <a:pt x="48" y="24"/>
                    </a:lnTo>
                    <a:lnTo>
                      <a:pt x="50" y="34"/>
                    </a:lnTo>
                    <a:lnTo>
                      <a:pt x="42" y="32"/>
                    </a:lnTo>
                    <a:lnTo>
                      <a:pt x="40" y="40"/>
                    </a:lnTo>
                    <a:lnTo>
                      <a:pt x="38" y="42"/>
                    </a:lnTo>
                    <a:lnTo>
                      <a:pt x="32" y="44"/>
                    </a:lnTo>
                    <a:lnTo>
                      <a:pt x="30" y="40"/>
                    </a:lnTo>
                    <a:lnTo>
                      <a:pt x="24" y="36"/>
                    </a:lnTo>
                    <a:lnTo>
                      <a:pt x="18" y="42"/>
                    </a:lnTo>
                    <a:lnTo>
                      <a:pt x="18" y="52"/>
                    </a:lnTo>
                    <a:lnTo>
                      <a:pt x="6" y="54"/>
                    </a:lnTo>
                    <a:lnTo>
                      <a:pt x="2" y="62"/>
                    </a:lnTo>
                    <a:lnTo>
                      <a:pt x="2" y="70"/>
                    </a:lnTo>
                    <a:lnTo>
                      <a:pt x="0" y="7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70" name="Freeform 562"/>
              <p:cNvSpPr>
                <a:spLocks/>
              </p:cNvSpPr>
              <p:nvPr/>
            </p:nvSpPr>
            <p:spPr bwMode="ltGray">
              <a:xfrm>
                <a:off x="4664" y="2546"/>
                <a:ext cx="19" cy="41"/>
              </a:xfrm>
              <a:custGeom>
                <a:avLst/>
                <a:gdLst>
                  <a:gd name="T0" fmla="*/ 16 w 19"/>
                  <a:gd name="T1" fmla="*/ 0 h 37"/>
                  <a:gd name="T2" fmla="*/ 10 w 19"/>
                  <a:gd name="T3" fmla="*/ 0 h 37"/>
                  <a:gd name="T4" fmla="*/ 6 w 19"/>
                  <a:gd name="T5" fmla="*/ 20 h 37"/>
                  <a:gd name="T6" fmla="*/ 6 w 19"/>
                  <a:gd name="T7" fmla="*/ 30 h 37"/>
                  <a:gd name="T8" fmla="*/ 2 w 19"/>
                  <a:gd name="T9" fmla="*/ 41 h 37"/>
                  <a:gd name="T10" fmla="*/ 0 w 19"/>
                  <a:gd name="T11" fmla="*/ 50 h 37"/>
                  <a:gd name="T12" fmla="*/ 12 w 19"/>
                  <a:gd name="T13" fmla="*/ 60 h 37"/>
                  <a:gd name="T14" fmla="*/ 16 w 19"/>
                  <a:gd name="T15" fmla="*/ 53 h 37"/>
                  <a:gd name="T16" fmla="*/ 12 w 19"/>
                  <a:gd name="T17" fmla="*/ 43 h 37"/>
                  <a:gd name="T18" fmla="*/ 14 w 19"/>
                  <a:gd name="T19" fmla="*/ 27 h 37"/>
                  <a:gd name="T20" fmla="*/ 18 w 19"/>
                  <a:gd name="T21" fmla="*/ 13 h 37"/>
                  <a:gd name="T22" fmla="*/ 16 w 19"/>
                  <a:gd name="T23" fmla="*/ 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37"/>
                  <a:gd name="T38" fmla="*/ 19 w 19"/>
                  <a:gd name="T39" fmla="*/ 37 h 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37">
                    <a:moveTo>
                      <a:pt x="16" y="0"/>
                    </a:moveTo>
                    <a:lnTo>
                      <a:pt x="10" y="0"/>
                    </a:lnTo>
                    <a:lnTo>
                      <a:pt x="6" y="12"/>
                    </a:lnTo>
                    <a:lnTo>
                      <a:pt x="6" y="18"/>
                    </a:lnTo>
                    <a:lnTo>
                      <a:pt x="2" y="24"/>
                    </a:lnTo>
                    <a:lnTo>
                      <a:pt x="0" y="30"/>
                    </a:lnTo>
                    <a:lnTo>
                      <a:pt x="12" y="36"/>
                    </a:lnTo>
                    <a:lnTo>
                      <a:pt x="16" y="32"/>
                    </a:lnTo>
                    <a:lnTo>
                      <a:pt x="12" y="26"/>
                    </a:lnTo>
                    <a:lnTo>
                      <a:pt x="14" y="16"/>
                    </a:lnTo>
                    <a:lnTo>
                      <a:pt x="18" y="8"/>
                    </a:lnTo>
                    <a:lnTo>
                      <a:pt x="1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71" name="Freeform 563"/>
              <p:cNvSpPr>
                <a:spLocks/>
              </p:cNvSpPr>
              <p:nvPr/>
            </p:nvSpPr>
            <p:spPr bwMode="ltGray">
              <a:xfrm>
                <a:off x="4692" y="2559"/>
                <a:ext cx="19" cy="17"/>
              </a:xfrm>
              <a:custGeom>
                <a:avLst/>
                <a:gdLst>
                  <a:gd name="T0" fmla="*/ 0 w 19"/>
                  <a:gd name="T1" fmla="*/ 26 h 15"/>
                  <a:gd name="T2" fmla="*/ 8 w 19"/>
                  <a:gd name="T3" fmla="*/ 18 h 15"/>
                  <a:gd name="T4" fmla="*/ 12 w 19"/>
                  <a:gd name="T5" fmla="*/ 26 h 15"/>
                  <a:gd name="T6" fmla="*/ 18 w 19"/>
                  <a:gd name="T7" fmla="*/ 14 h 15"/>
                  <a:gd name="T8" fmla="*/ 12 w 19"/>
                  <a:gd name="T9" fmla="*/ 2 h 15"/>
                  <a:gd name="T10" fmla="*/ 6 w 19"/>
                  <a:gd name="T11" fmla="*/ 0 h 15"/>
                  <a:gd name="T12" fmla="*/ 0 w 19"/>
                  <a:gd name="T13" fmla="*/ 11 h 15"/>
                  <a:gd name="T14" fmla="*/ 0 w 19"/>
                  <a:gd name="T15" fmla="*/ 26 h 15"/>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5"/>
                  <a:gd name="T26" fmla="*/ 19 w 19"/>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5">
                    <a:moveTo>
                      <a:pt x="0" y="14"/>
                    </a:moveTo>
                    <a:lnTo>
                      <a:pt x="8" y="10"/>
                    </a:lnTo>
                    <a:lnTo>
                      <a:pt x="12" y="14"/>
                    </a:lnTo>
                    <a:lnTo>
                      <a:pt x="18" y="8"/>
                    </a:lnTo>
                    <a:lnTo>
                      <a:pt x="12" y="2"/>
                    </a:lnTo>
                    <a:lnTo>
                      <a:pt x="6" y="0"/>
                    </a:lnTo>
                    <a:lnTo>
                      <a:pt x="0" y="6"/>
                    </a:lnTo>
                    <a:lnTo>
                      <a:pt x="0" y="1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72" name="Freeform 564"/>
              <p:cNvSpPr>
                <a:spLocks/>
              </p:cNvSpPr>
              <p:nvPr/>
            </p:nvSpPr>
            <p:spPr bwMode="ltGray">
              <a:xfrm>
                <a:off x="4682" y="2535"/>
                <a:ext cx="11" cy="43"/>
              </a:xfrm>
              <a:custGeom>
                <a:avLst/>
                <a:gdLst>
                  <a:gd name="T0" fmla="*/ 4 w 11"/>
                  <a:gd name="T1" fmla="*/ 0 h 39"/>
                  <a:gd name="T2" fmla="*/ 6 w 11"/>
                  <a:gd name="T3" fmla="*/ 23 h 39"/>
                  <a:gd name="T4" fmla="*/ 0 w 11"/>
                  <a:gd name="T5" fmla="*/ 43 h 39"/>
                  <a:gd name="T6" fmla="*/ 0 w 11"/>
                  <a:gd name="T7" fmla="*/ 62 h 39"/>
                  <a:gd name="T8" fmla="*/ 4 w 11"/>
                  <a:gd name="T9" fmla="*/ 45 h 39"/>
                  <a:gd name="T10" fmla="*/ 8 w 11"/>
                  <a:gd name="T11" fmla="*/ 32 h 39"/>
                  <a:gd name="T12" fmla="*/ 10 w 11"/>
                  <a:gd name="T13" fmla="*/ 15 h 39"/>
                  <a:gd name="T14" fmla="*/ 4 w 11"/>
                  <a:gd name="T15" fmla="*/ 0 h 39"/>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39"/>
                  <a:gd name="T26" fmla="*/ 11 w 11"/>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39">
                    <a:moveTo>
                      <a:pt x="4" y="0"/>
                    </a:moveTo>
                    <a:lnTo>
                      <a:pt x="6" y="14"/>
                    </a:lnTo>
                    <a:lnTo>
                      <a:pt x="0" y="26"/>
                    </a:lnTo>
                    <a:lnTo>
                      <a:pt x="0" y="38"/>
                    </a:lnTo>
                    <a:lnTo>
                      <a:pt x="4" y="28"/>
                    </a:lnTo>
                    <a:lnTo>
                      <a:pt x="8" y="20"/>
                    </a:lnTo>
                    <a:lnTo>
                      <a:pt x="10" y="10"/>
                    </a:lnTo>
                    <a:lnTo>
                      <a:pt x="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73" name="Freeform 565"/>
              <p:cNvSpPr>
                <a:spLocks/>
              </p:cNvSpPr>
              <p:nvPr/>
            </p:nvSpPr>
            <p:spPr bwMode="ltGray">
              <a:xfrm>
                <a:off x="4692" y="2526"/>
                <a:ext cx="21" cy="32"/>
              </a:xfrm>
              <a:custGeom>
                <a:avLst/>
                <a:gdLst>
                  <a:gd name="T0" fmla="*/ 8 w 21"/>
                  <a:gd name="T1" fmla="*/ 0 h 29"/>
                  <a:gd name="T2" fmla="*/ 0 w 21"/>
                  <a:gd name="T3" fmla="*/ 4 h 29"/>
                  <a:gd name="T4" fmla="*/ 2 w 21"/>
                  <a:gd name="T5" fmla="*/ 19 h 29"/>
                  <a:gd name="T6" fmla="*/ 8 w 21"/>
                  <a:gd name="T7" fmla="*/ 23 h 29"/>
                  <a:gd name="T8" fmla="*/ 12 w 21"/>
                  <a:gd name="T9" fmla="*/ 32 h 29"/>
                  <a:gd name="T10" fmla="*/ 14 w 21"/>
                  <a:gd name="T11" fmla="*/ 46 h 29"/>
                  <a:gd name="T12" fmla="*/ 20 w 21"/>
                  <a:gd name="T13" fmla="*/ 35 h 29"/>
                  <a:gd name="T14" fmla="*/ 20 w 21"/>
                  <a:gd name="T15" fmla="*/ 23 h 29"/>
                  <a:gd name="T16" fmla="*/ 16 w 21"/>
                  <a:gd name="T17" fmla="*/ 19 h 29"/>
                  <a:gd name="T18" fmla="*/ 12 w 21"/>
                  <a:gd name="T19" fmla="*/ 4 h 29"/>
                  <a:gd name="T20" fmla="*/ 8 w 21"/>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29"/>
                  <a:gd name="T35" fmla="*/ 21 w 21"/>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29">
                    <a:moveTo>
                      <a:pt x="8" y="0"/>
                    </a:moveTo>
                    <a:lnTo>
                      <a:pt x="0" y="4"/>
                    </a:lnTo>
                    <a:lnTo>
                      <a:pt x="2" y="12"/>
                    </a:lnTo>
                    <a:lnTo>
                      <a:pt x="8" y="14"/>
                    </a:lnTo>
                    <a:lnTo>
                      <a:pt x="12" y="20"/>
                    </a:lnTo>
                    <a:lnTo>
                      <a:pt x="14" y="28"/>
                    </a:lnTo>
                    <a:lnTo>
                      <a:pt x="20" y="22"/>
                    </a:lnTo>
                    <a:lnTo>
                      <a:pt x="20" y="14"/>
                    </a:lnTo>
                    <a:lnTo>
                      <a:pt x="16" y="12"/>
                    </a:lnTo>
                    <a:lnTo>
                      <a:pt x="12" y="4"/>
                    </a:lnTo>
                    <a:lnTo>
                      <a:pt x="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74" name="Freeform 566"/>
              <p:cNvSpPr>
                <a:spLocks/>
              </p:cNvSpPr>
              <p:nvPr/>
            </p:nvSpPr>
            <p:spPr bwMode="ltGray">
              <a:xfrm>
                <a:off x="4648" y="2532"/>
                <a:ext cx="23" cy="35"/>
              </a:xfrm>
              <a:custGeom>
                <a:avLst/>
                <a:gdLst>
                  <a:gd name="T0" fmla="*/ 0 w 23"/>
                  <a:gd name="T1" fmla="*/ 2 h 31"/>
                  <a:gd name="T2" fmla="*/ 4 w 23"/>
                  <a:gd name="T3" fmla="*/ 0 h 31"/>
                  <a:gd name="T4" fmla="*/ 10 w 23"/>
                  <a:gd name="T5" fmla="*/ 9 h 31"/>
                  <a:gd name="T6" fmla="*/ 22 w 23"/>
                  <a:gd name="T7" fmla="*/ 9 h 31"/>
                  <a:gd name="T8" fmla="*/ 22 w 23"/>
                  <a:gd name="T9" fmla="*/ 14 h 31"/>
                  <a:gd name="T10" fmla="*/ 18 w 23"/>
                  <a:gd name="T11" fmla="*/ 29 h 31"/>
                  <a:gd name="T12" fmla="*/ 16 w 23"/>
                  <a:gd name="T13" fmla="*/ 52 h 31"/>
                  <a:gd name="T14" fmla="*/ 14 w 23"/>
                  <a:gd name="T15" fmla="*/ 41 h 31"/>
                  <a:gd name="T16" fmla="*/ 4 w 23"/>
                  <a:gd name="T17" fmla="*/ 55 h 31"/>
                  <a:gd name="T18" fmla="*/ 4 w 23"/>
                  <a:gd name="T19" fmla="*/ 29 h 31"/>
                  <a:gd name="T20" fmla="*/ 2 w 23"/>
                  <a:gd name="T21" fmla="*/ 14 h 31"/>
                  <a:gd name="T22" fmla="*/ 0 w 23"/>
                  <a:gd name="T23" fmla="*/ 2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31"/>
                  <a:gd name="T38" fmla="*/ 23 w 23"/>
                  <a:gd name="T39" fmla="*/ 31 h 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31">
                    <a:moveTo>
                      <a:pt x="0" y="2"/>
                    </a:moveTo>
                    <a:lnTo>
                      <a:pt x="4" y="0"/>
                    </a:lnTo>
                    <a:lnTo>
                      <a:pt x="10" y="4"/>
                    </a:lnTo>
                    <a:lnTo>
                      <a:pt x="22" y="4"/>
                    </a:lnTo>
                    <a:lnTo>
                      <a:pt x="22" y="8"/>
                    </a:lnTo>
                    <a:lnTo>
                      <a:pt x="18" y="16"/>
                    </a:lnTo>
                    <a:lnTo>
                      <a:pt x="16" y="28"/>
                    </a:lnTo>
                    <a:lnTo>
                      <a:pt x="14" y="22"/>
                    </a:lnTo>
                    <a:lnTo>
                      <a:pt x="4" y="30"/>
                    </a:lnTo>
                    <a:lnTo>
                      <a:pt x="4" y="16"/>
                    </a:lnTo>
                    <a:lnTo>
                      <a:pt x="2" y="8"/>
                    </a:lnTo>
                    <a:lnTo>
                      <a:pt x="0"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75" name="Freeform 567"/>
              <p:cNvSpPr>
                <a:spLocks/>
              </p:cNvSpPr>
              <p:nvPr/>
            </p:nvSpPr>
            <p:spPr bwMode="ltGray">
              <a:xfrm>
                <a:off x="4618" y="2506"/>
                <a:ext cx="24" cy="25"/>
              </a:xfrm>
              <a:custGeom>
                <a:avLst/>
                <a:gdLst>
                  <a:gd name="T0" fmla="*/ 0 w 23"/>
                  <a:gd name="T1" fmla="*/ 4 h 23"/>
                  <a:gd name="T2" fmla="*/ 8 w 23"/>
                  <a:gd name="T3" fmla="*/ 15 h 23"/>
                  <a:gd name="T4" fmla="*/ 10 w 23"/>
                  <a:gd name="T5" fmla="*/ 24 h 23"/>
                  <a:gd name="T6" fmla="*/ 23 w 23"/>
                  <a:gd name="T7" fmla="*/ 33 h 23"/>
                  <a:gd name="T8" fmla="*/ 25 w 23"/>
                  <a:gd name="T9" fmla="*/ 20 h 23"/>
                  <a:gd name="T10" fmla="*/ 25 w 23"/>
                  <a:gd name="T11" fmla="*/ 15 h 23"/>
                  <a:gd name="T12" fmla="*/ 27 w 23"/>
                  <a:gd name="T13" fmla="*/ 4 h 23"/>
                  <a:gd name="T14" fmla="*/ 25 w 23"/>
                  <a:gd name="T15" fmla="*/ 2 h 23"/>
                  <a:gd name="T16" fmla="*/ 21 w 23"/>
                  <a:gd name="T17" fmla="*/ 0 h 23"/>
                  <a:gd name="T18" fmla="*/ 10 w 23"/>
                  <a:gd name="T19" fmla="*/ 0 h 23"/>
                  <a:gd name="T20" fmla="*/ 8 w 23"/>
                  <a:gd name="T21" fmla="*/ 4 h 23"/>
                  <a:gd name="T22" fmla="*/ 0 w 23"/>
                  <a:gd name="T23" fmla="*/ 4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3"/>
                  <a:gd name="T38" fmla="*/ 23 w 23"/>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3">
                    <a:moveTo>
                      <a:pt x="0" y="4"/>
                    </a:moveTo>
                    <a:lnTo>
                      <a:pt x="8" y="10"/>
                    </a:lnTo>
                    <a:lnTo>
                      <a:pt x="10" y="16"/>
                    </a:lnTo>
                    <a:lnTo>
                      <a:pt x="18" y="22"/>
                    </a:lnTo>
                    <a:lnTo>
                      <a:pt x="20" y="14"/>
                    </a:lnTo>
                    <a:lnTo>
                      <a:pt x="20" y="10"/>
                    </a:lnTo>
                    <a:lnTo>
                      <a:pt x="22" y="4"/>
                    </a:lnTo>
                    <a:lnTo>
                      <a:pt x="20" y="2"/>
                    </a:lnTo>
                    <a:lnTo>
                      <a:pt x="16" y="0"/>
                    </a:lnTo>
                    <a:lnTo>
                      <a:pt x="10" y="0"/>
                    </a:lnTo>
                    <a:lnTo>
                      <a:pt x="8" y="4"/>
                    </a:lnTo>
                    <a:lnTo>
                      <a:pt x="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76" name="Freeform 568"/>
              <p:cNvSpPr>
                <a:spLocks/>
              </p:cNvSpPr>
              <p:nvPr/>
            </p:nvSpPr>
            <p:spPr bwMode="ltGray">
              <a:xfrm>
                <a:off x="4600" y="2396"/>
                <a:ext cx="86" cy="108"/>
              </a:xfrm>
              <a:custGeom>
                <a:avLst/>
                <a:gdLst>
                  <a:gd name="T0" fmla="*/ 38 w 87"/>
                  <a:gd name="T1" fmla="*/ 0 h 97"/>
                  <a:gd name="T2" fmla="*/ 28 w 87"/>
                  <a:gd name="T3" fmla="*/ 11 h 97"/>
                  <a:gd name="T4" fmla="*/ 16 w 87"/>
                  <a:gd name="T5" fmla="*/ 0 h 97"/>
                  <a:gd name="T6" fmla="*/ 8 w 87"/>
                  <a:gd name="T7" fmla="*/ 11 h 97"/>
                  <a:gd name="T8" fmla="*/ 6 w 87"/>
                  <a:gd name="T9" fmla="*/ 24 h 97"/>
                  <a:gd name="T10" fmla="*/ 6 w 87"/>
                  <a:gd name="T11" fmla="*/ 45 h 97"/>
                  <a:gd name="T12" fmla="*/ 8 w 87"/>
                  <a:gd name="T13" fmla="*/ 56 h 97"/>
                  <a:gd name="T14" fmla="*/ 6 w 87"/>
                  <a:gd name="T15" fmla="*/ 69 h 97"/>
                  <a:gd name="T16" fmla="*/ 8 w 87"/>
                  <a:gd name="T17" fmla="*/ 78 h 97"/>
                  <a:gd name="T18" fmla="*/ 8 w 87"/>
                  <a:gd name="T19" fmla="*/ 94 h 97"/>
                  <a:gd name="T20" fmla="*/ 0 w 87"/>
                  <a:gd name="T21" fmla="*/ 81 h 97"/>
                  <a:gd name="T22" fmla="*/ 0 w 87"/>
                  <a:gd name="T23" fmla="*/ 99 h 97"/>
                  <a:gd name="T24" fmla="*/ 4 w 87"/>
                  <a:gd name="T25" fmla="*/ 105 h 97"/>
                  <a:gd name="T26" fmla="*/ 16 w 87"/>
                  <a:gd name="T27" fmla="*/ 145 h 97"/>
                  <a:gd name="T28" fmla="*/ 20 w 87"/>
                  <a:gd name="T29" fmla="*/ 161 h 97"/>
                  <a:gd name="T30" fmla="*/ 36 w 87"/>
                  <a:gd name="T31" fmla="*/ 161 h 97"/>
                  <a:gd name="T32" fmla="*/ 38 w 87"/>
                  <a:gd name="T33" fmla="*/ 150 h 97"/>
                  <a:gd name="T34" fmla="*/ 45 w 87"/>
                  <a:gd name="T35" fmla="*/ 150 h 97"/>
                  <a:gd name="T36" fmla="*/ 55 w 87"/>
                  <a:gd name="T37" fmla="*/ 164 h 97"/>
                  <a:gd name="T38" fmla="*/ 55 w 87"/>
                  <a:gd name="T39" fmla="*/ 154 h 97"/>
                  <a:gd name="T40" fmla="*/ 49 w 87"/>
                  <a:gd name="T41" fmla="*/ 139 h 97"/>
                  <a:gd name="T42" fmla="*/ 61 w 87"/>
                  <a:gd name="T43" fmla="*/ 154 h 97"/>
                  <a:gd name="T44" fmla="*/ 71 w 87"/>
                  <a:gd name="T45" fmla="*/ 161 h 97"/>
                  <a:gd name="T46" fmla="*/ 81 w 87"/>
                  <a:gd name="T47" fmla="*/ 164 h 97"/>
                  <a:gd name="T48" fmla="*/ 81 w 87"/>
                  <a:gd name="T49" fmla="*/ 147 h 97"/>
                  <a:gd name="T50" fmla="*/ 75 w 87"/>
                  <a:gd name="T51" fmla="*/ 139 h 97"/>
                  <a:gd name="T52" fmla="*/ 73 w 87"/>
                  <a:gd name="T53" fmla="*/ 131 h 97"/>
                  <a:gd name="T54" fmla="*/ 75 w 87"/>
                  <a:gd name="T55" fmla="*/ 125 h 97"/>
                  <a:gd name="T56" fmla="*/ 65 w 87"/>
                  <a:gd name="T57" fmla="*/ 120 h 97"/>
                  <a:gd name="T58" fmla="*/ 65 w 87"/>
                  <a:gd name="T59" fmla="*/ 136 h 97"/>
                  <a:gd name="T60" fmla="*/ 57 w 87"/>
                  <a:gd name="T61" fmla="*/ 120 h 97"/>
                  <a:gd name="T62" fmla="*/ 43 w 87"/>
                  <a:gd name="T63" fmla="*/ 131 h 97"/>
                  <a:gd name="T64" fmla="*/ 43 w 87"/>
                  <a:gd name="T65" fmla="*/ 139 h 97"/>
                  <a:gd name="T66" fmla="*/ 40 w 87"/>
                  <a:gd name="T67" fmla="*/ 125 h 97"/>
                  <a:gd name="T68" fmla="*/ 34 w 87"/>
                  <a:gd name="T69" fmla="*/ 111 h 97"/>
                  <a:gd name="T70" fmla="*/ 36 w 87"/>
                  <a:gd name="T71" fmla="*/ 96 h 97"/>
                  <a:gd name="T72" fmla="*/ 34 w 87"/>
                  <a:gd name="T73" fmla="*/ 89 h 97"/>
                  <a:gd name="T74" fmla="*/ 36 w 87"/>
                  <a:gd name="T75" fmla="*/ 76 h 97"/>
                  <a:gd name="T76" fmla="*/ 42 w 87"/>
                  <a:gd name="T77" fmla="*/ 72 h 97"/>
                  <a:gd name="T78" fmla="*/ 43 w 87"/>
                  <a:gd name="T79" fmla="*/ 41 h 97"/>
                  <a:gd name="T80" fmla="*/ 36 w 87"/>
                  <a:gd name="T81" fmla="*/ 24 h 97"/>
                  <a:gd name="T82" fmla="*/ 38 w 87"/>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97"/>
                  <a:gd name="T128" fmla="*/ 87 w 87"/>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97">
                    <a:moveTo>
                      <a:pt x="38" y="0"/>
                    </a:moveTo>
                    <a:lnTo>
                      <a:pt x="28" y="6"/>
                    </a:lnTo>
                    <a:lnTo>
                      <a:pt x="16" y="0"/>
                    </a:lnTo>
                    <a:lnTo>
                      <a:pt x="8" y="6"/>
                    </a:lnTo>
                    <a:lnTo>
                      <a:pt x="6" y="14"/>
                    </a:lnTo>
                    <a:lnTo>
                      <a:pt x="6" y="26"/>
                    </a:lnTo>
                    <a:lnTo>
                      <a:pt x="8" y="32"/>
                    </a:lnTo>
                    <a:lnTo>
                      <a:pt x="6" y="40"/>
                    </a:lnTo>
                    <a:lnTo>
                      <a:pt x="8" y="46"/>
                    </a:lnTo>
                    <a:lnTo>
                      <a:pt x="8" y="54"/>
                    </a:lnTo>
                    <a:lnTo>
                      <a:pt x="0" y="48"/>
                    </a:lnTo>
                    <a:lnTo>
                      <a:pt x="0" y="58"/>
                    </a:lnTo>
                    <a:lnTo>
                      <a:pt x="4" y="60"/>
                    </a:lnTo>
                    <a:lnTo>
                      <a:pt x="16" y="84"/>
                    </a:lnTo>
                    <a:lnTo>
                      <a:pt x="20" y="94"/>
                    </a:lnTo>
                    <a:lnTo>
                      <a:pt x="36" y="94"/>
                    </a:lnTo>
                    <a:lnTo>
                      <a:pt x="38" y="88"/>
                    </a:lnTo>
                    <a:lnTo>
                      <a:pt x="50" y="88"/>
                    </a:lnTo>
                    <a:lnTo>
                      <a:pt x="60" y="96"/>
                    </a:lnTo>
                    <a:lnTo>
                      <a:pt x="60" y="90"/>
                    </a:lnTo>
                    <a:lnTo>
                      <a:pt x="54" y="82"/>
                    </a:lnTo>
                    <a:lnTo>
                      <a:pt x="66" y="90"/>
                    </a:lnTo>
                    <a:lnTo>
                      <a:pt x="76" y="94"/>
                    </a:lnTo>
                    <a:lnTo>
                      <a:pt x="86" y="96"/>
                    </a:lnTo>
                    <a:lnTo>
                      <a:pt x="86" y="86"/>
                    </a:lnTo>
                    <a:lnTo>
                      <a:pt x="80" y="82"/>
                    </a:lnTo>
                    <a:lnTo>
                      <a:pt x="78" y="76"/>
                    </a:lnTo>
                    <a:lnTo>
                      <a:pt x="80" y="74"/>
                    </a:lnTo>
                    <a:lnTo>
                      <a:pt x="70" y="70"/>
                    </a:lnTo>
                    <a:lnTo>
                      <a:pt x="70" y="80"/>
                    </a:lnTo>
                    <a:lnTo>
                      <a:pt x="62" y="70"/>
                    </a:lnTo>
                    <a:lnTo>
                      <a:pt x="48" y="76"/>
                    </a:lnTo>
                    <a:lnTo>
                      <a:pt x="46" y="82"/>
                    </a:lnTo>
                    <a:lnTo>
                      <a:pt x="40" y="74"/>
                    </a:lnTo>
                    <a:lnTo>
                      <a:pt x="34" y="66"/>
                    </a:lnTo>
                    <a:lnTo>
                      <a:pt x="36" y="56"/>
                    </a:lnTo>
                    <a:lnTo>
                      <a:pt x="34" y="52"/>
                    </a:lnTo>
                    <a:lnTo>
                      <a:pt x="36" y="44"/>
                    </a:lnTo>
                    <a:lnTo>
                      <a:pt x="42" y="42"/>
                    </a:lnTo>
                    <a:lnTo>
                      <a:pt x="46" y="24"/>
                    </a:lnTo>
                    <a:lnTo>
                      <a:pt x="36" y="14"/>
                    </a:lnTo>
                    <a:lnTo>
                      <a:pt x="3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sp>
          <p:nvSpPr>
            <p:cNvPr id="5236" name="Freeform 569"/>
            <p:cNvSpPr>
              <a:spLocks/>
            </p:cNvSpPr>
            <p:nvPr/>
          </p:nvSpPr>
          <p:spPr bwMode="ltGray">
            <a:xfrm>
              <a:off x="3920" y="2779"/>
              <a:ext cx="39" cy="83"/>
            </a:xfrm>
            <a:custGeom>
              <a:avLst/>
              <a:gdLst>
                <a:gd name="T0" fmla="*/ 5 w 43"/>
                <a:gd name="T1" fmla="*/ 0 h 81"/>
                <a:gd name="T2" fmla="*/ 12 w 43"/>
                <a:gd name="T3" fmla="*/ 16 h 81"/>
                <a:gd name="T4" fmla="*/ 17 w 43"/>
                <a:gd name="T5" fmla="*/ 29 h 81"/>
                <a:gd name="T6" fmla="*/ 23 w 43"/>
                <a:gd name="T7" fmla="*/ 49 h 81"/>
                <a:gd name="T8" fmla="*/ 25 w 43"/>
                <a:gd name="T9" fmla="*/ 59 h 81"/>
                <a:gd name="T10" fmla="*/ 24 w 43"/>
                <a:gd name="T11" fmla="*/ 74 h 81"/>
                <a:gd name="T12" fmla="*/ 23 w 43"/>
                <a:gd name="T13" fmla="*/ 78 h 81"/>
                <a:gd name="T14" fmla="*/ 21 w 43"/>
                <a:gd name="T15" fmla="*/ 82 h 81"/>
                <a:gd name="T16" fmla="*/ 16 w 43"/>
                <a:gd name="T17" fmla="*/ 88 h 81"/>
                <a:gd name="T18" fmla="*/ 13 w 43"/>
                <a:gd name="T19" fmla="*/ 90 h 81"/>
                <a:gd name="T20" fmla="*/ 5 w 43"/>
                <a:gd name="T21" fmla="*/ 88 h 81"/>
                <a:gd name="T22" fmla="*/ 2 w 43"/>
                <a:gd name="T23" fmla="*/ 80 h 81"/>
                <a:gd name="T24" fmla="*/ 0 w 43"/>
                <a:gd name="T25" fmla="*/ 74 h 81"/>
                <a:gd name="T26" fmla="*/ 0 w 43"/>
                <a:gd name="T27" fmla="*/ 59 h 81"/>
                <a:gd name="T28" fmla="*/ 0 w 43"/>
                <a:gd name="T29" fmla="*/ 45 h 81"/>
                <a:gd name="T30" fmla="*/ 4 w 43"/>
                <a:gd name="T31" fmla="*/ 31 h 81"/>
                <a:gd name="T32" fmla="*/ 0 w 43"/>
                <a:gd name="T33" fmla="*/ 18 h 81"/>
                <a:gd name="T34" fmla="*/ 5 w 43"/>
                <a:gd name="T35" fmla="*/ 6 h 81"/>
                <a:gd name="T36" fmla="*/ 5 w 43"/>
                <a:gd name="T37" fmla="*/ 0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81"/>
                <a:gd name="T59" fmla="*/ 43 w 43"/>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81">
                  <a:moveTo>
                    <a:pt x="10" y="0"/>
                  </a:moveTo>
                  <a:lnTo>
                    <a:pt x="18" y="16"/>
                  </a:lnTo>
                  <a:lnTo>
                    <a:pt x="28" y="24"/>
                  </a:lnTo>
                  <a:lnTo>
                    <a:pt x="38" y="44"/>
                  </a:lnTo>
                  <a:lnTo>
                    <a:pt x="42" y="54"/>
                  </a:lnTo>
                  <a:lnTo>
                    <a:pt x="40" y="64"/>
                  </a:lnTo>
                  <a:lnTo>
                    <a:pt x="38" y="68"/>
                  </a:lnTo>
                  <a:lnTo>
                    <a:pt x="34" y="72"/>
                  </a:lnTo>
                  <a:lnTo>
                    <a:pt x="26" y="78"/>
                  </a:lnTo>
                  <a:lnTo>
                    <a:pt x="20" y="80"/>
                  </a:lnTo>
                  <a:lnTo>
                    <a:pt x="8" y="78"/>
                  </a:lnTo>
                  <a:lnTo>
                    <a:pt x="2" y="70"/>
                  </a:lnTo>
                  <a:lnTo>
                    <a:pt x="0" y="64"/>
                  </a:lnTo>
                  <a:lnTo>
                    <a:pt x="0" y="54"/>
                  </a:lnTo>
                  <a:lnTo>
                    <a:pt x="0" y="40"/>
                  </a:lnTo>
                  <a:lnTo>
                    <a:pt x="4" y="26"/>
                  </a:lnTo>
                  <a:lnTo>
                    <a:pt x="0" y="18"/>
                  </a:lnTo>
                  <a:lnTo>
                    <a:pt x="6" y="6"/>
                  </a:lnTo>
                  <a:lnTo>
                    <a:pt x="1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37" name="Freeform 570"/>
            <p:cNvSpPr>
              <a:spLocks/>
            </p:cNvSpPr>
            <p:nvPr/>
          </p:nvSpPr>
          <p:spPr bwMode="ltGray">
            <a:xfrm>
              <a:off x="4681" y="2174"/>
              <a:ext cx="42" cy="57"/>
            </a:xfrm>
            <a:custGeom>
              <a:avLst/>
              <a:gdLst>
                <a:gd name="T0" fmla="*/ 0 w 45"/>
                <a:gd name="T1" fmla="*/ 25 h 55"/>
                <a:gd name="T2" fmla="*/ 4 w 45"/>
                <a:gd name="T3" fmla="*/ 27 h 55"/>
                <a:gd name="T4" fmla="*/ 6 w 45"/>
                <a:gd name="T5" fmla="*/ 37 h 55"/>
                <a:gd name="T6" fmla="*/ 11 w 45"/>
                <a:gd name="T7" fmla="*/ 31 h 55"/>
                <a:gd name="T8" fmla="*/ 9 w 45"/>
                <a:gd name="T9" fmla="*/ 25 h 55"/>
                <a:gd name="T10" fmla="*/ 17 w 45"/>
                <a:gd name="T11" fmla="*/ 29 h 55"/>
                <a:gd name="T12" fmla="*/ 17 w 45"/>
                <a:gd name="T13" fmla="*/ 39 h 55"/>
                <a:gd name="T14" fmla="*/ 18 w 45"/>
                <a:gd name="T15" fmla="*/ 58 h 55"/>
                <a:gd name="T16" fmla="*/ 21 w 45"/>
                <a:gd name="T17" fmla="*/ 62 h 55"/>
                <a:gd name="T18" fmla="*/ 22 w 45"/>
                <a:gd name="T19" fmla="*/ 52 h 55"/>
                <a:gd name="T20" fmla="*/ 26 w 45"/>
                <a:gd name="T21" fmla="*/ 64 h 55"/>
                <a:gd name="T22" fmla="*/ 30 w 45"/>
                <a:gd name="T23" fmla="*/ 58 h 55"/>
                <a:gd name="T24" fmla="*/ 27 w 45"/>
                <a:gd name="T25" fmla="*/ 52 h 55"/>
                <a:gd name="T26" fmla="*/ 31 w 45"/>
                <a:gd name="T27" fmla="*/ 48 h 55"/>
                <a:gd name="T28" fmla="*/ 30 w 45"/>
                <a:gd name="T29" fmla="*/ 29 h 55"/>
                <a:gd name="T30" fmla="*/ 29 w 45"/>
                <a:gd name="T31" fmla="*/ 25 h 55"/>
                <a:gd name="T32" fmla="*/ 30 w 45"/>
                <a:gd name="T33" fmla="*/ 19 h 55"/>
                <a:gd name="T34" fmla="*/ 24 w 45"/>
                <a:gd name="T35" fmla="*/ 6 h 55"/>
                <a:gd name="T36" fmla="*/ 22 w 45"/>
                <a:gd name="T37" fmla="*/ 8 h 55"/>
                <a:gd name="T38" fmla="*/ 22 w 45"/>
                <a:gd name="T39" fmla="*/ 2 h 55"/>
                <a:gd name="T40" fmla="*/ 21 w 45"/>
                <a:gd name="T41" fmla="*/ 0 h 55"/>
                <a:gd name="T42" fmla="*/ 19 w 45"/>
                <a:gd name="T43" fmla="*/ 6 h 55"/>
                <a:gd name="T44" fmla="*/ 7 w 45"/>
                <a:gd name="T45" fmla="*/ 4 h 55"/>
                <a:gd name="T46" fmla="*/ 7 w 45"/>
                <a:gd name="T47" fmla="*/ 4 h 55"/>
                <a:gd name="T48" fmla="*/ 7 w 45"/>
                <a:gd name="T49" fmla="*/ 12 h 55"/>
                <a:gd name="T50" fmla="*/ 0 w 45"/>
                <a:gd name="T51" fmla="*/ 25 h 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
                <a:gd name="T79" fmla="*/ 0 h 55"/>
                <a:gd name="T80" fmla="*/ 45 w 45"/>
                <a:gd name="T81" fmla="*/ 55 h 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 h="55">
                  <a:moveTo>
                    <a:pt x="0" y="20"/>
                  </a:moveTo>
                  <a:lnTo>
                    <a:pt x="4" y="22"/>
                  </a:lnTo>
                  <a:lnTo>
                    <a:pt x="6" y="32"/>
                  </a:lnTo>
                  <a:lnTo>
                    <a:pt x="16" y="26"/>
                  </a:lnTo>
                  <a:lnTo>
                    <a:pt x="14" y="20"/>
                  </a:lnTo>
                  <a:lnTo>
                    <a:pt x="22" y="24"/>
                  </a:lnTo>
                  <a:lnTo>
                    <a:pt x="22" y="34"/>
                  </a:lnTo>
                  <a:lnTo>
                    <a:pt x="24" y="48"/>
                  </a:lnTo>
                  <a:lnTo>
                    <a:pt x="30" y="52"/>
                  </a:lnTo>
                  <a:lnTo>
                    <a:pt x="32" y="42"/>
                  </a:lnTo>
                  <a:lnTo>
                    <a:pt x="36" y="54"/>
                  </a:lnTo>
                  <a:lnTo>
                    <a:pt x="42" y="48"/>
                  </a:lnTo>
                  <a:lnTo>
                    <a:pt x="38" y="42"/>
                  </a:lnTo>
                  <a:lnTo>
                    <a:pt x="44" y="40"/>
                  </a:lnTo>
                  <a:lnTo>
                    <a:pt x="42" y="24"/>
                  </a:lnTo>
                  <a:lnTo>
                    <a:pt x="40" y="20"/>
                  </a:lnTo>
                  <a:lnTo>
                    <a:pt x="42" y="14"/>
                  </a:lnTo>
                  <a:lnTo>
                    <a:pt x="34" y="6"/>
                  </a:lnTo>
                  <a:lnTo>
                    <a:pt x="32" y="8"/>
                  </a:lnTo>
                  <a:lnTo>
                    <a:pt x="32" y="2"/>
                  </a:lnTo>
                  <a:lnTo>
                    <a:pt x="30" y="0"/>
                  </a:lnTo>
                  <a:lnTo>
                    <a:pt x="26" y="6"/>
                  </a:lnTo>
                  <a:lnTo>
                    <a:pt x="12" y="4"/>
                  </a:lnTo>
                  <a:lnTo>
                    <a:pt x="8" y="4"/>
                  </a:lnTo>
                  <a:lnTo>
                    <a:pt x="8" y="12"/>
                  </a:lnTo>
                  <a:lnTo>
                    <a:pt x="0" y="2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nvGrpSpPr>
            <p:cNvPr id="11" name="Group 571"/>
            <p:cNvGrpSpPr>
              <a:grpSpLocks/>
            </p:cNvGrpSpPr>
            <p:nvPr/>
          </p:nvGrpSpPr>
          <p:grpSpPr bwMode="auto">
            <a:xfrm>
              <a:off x="4693" y="1975"/>
              <a:ext cx="120" cy="213"/>
              <a:chOff x="4708" y="1806"/>
              <a:chExt cx="130" cy="231"/>
            </a:xfrm>
            <a:grpFill/>
          </p:grpSpPr>
          <p:sp>
            <p:nvSpPr>
              <p:cNvPr id="5465" name="Freeform 572"/>
              <p:cNvSpPr>
                <a:spLocks/>
              </p:cNvSpPr>
              <p:nvPr/>
            </p:nvSpPr>
            <p:spPr bwMode="ltGray">
              <a:xfrm>
                <a:off x="4735" y="1989"/>
                <a:ext cx="35" cy="48"/>
              </a:xfrm>
              <a:custGeom>
                <a:avLst/>
                <a:gdLst>
                  <a:gd name="T0" fmla="*/ 34 w 35"/>
                  <a:gd name="T1" fmla="*/ 21 h 43"/>
                  <a:gd name="T2" fmla="*/ 30 w 35"/>
                  <a:gd name="T3" fmla="*/ 13 h 43"/>
                  <a:gd name="T4" fmla="*/ 30 w 35"/>
                  <a:gd name="T5" fmla="*/ 0 h 43"/>
                  <a:gd name="T6" fmla="*/ 26 w 35"/>
                  <a:gd name="T7" fmla="*/ 11 h 43"/>
                  <a:gd name="T8" fmla="*/ 22 w 35"/>
                  <a:gd name="T9" fmla="*/ 4 h 43"/>
                  <a:gd name="T10" fmla="*/ 20 w 35"/>
                  <a:gd name="T11" fmla="*/ 4 h 43"/>
                  <a:gd name="T12" fmla="*/ 20 w 35"/>
                  <a:gd name="T13" fmla="*/ 13 h 43"/>
                  <a:gd name="T14" fmla="*/ 14 w 35"/>
                  <a:gd name="T15" fmla="*/ 21 h 43"/>
                  <a:gd name="T16" fmla="*/ 16 w 35"/>
                  <a:gd name="T17" fmla="*/ 25 h 43"/>
                  <a:gd name="T18" fmla="*/ 10 w 35"/>
                  <a:gd name="T19" fmla="*/ 35 h 43"/>
                  <a:gd name="T20" fmla="*/ 8 w 35"/>
                  <a:gd name="T21" fmla="*/ 31 h 43"/>
                  <a:gd name="T22" fmla="*/ 6 w 35"/>
                  <a:gd name="T23" fmla="*/ 45 h 43"/>
                  <a:gd name="T24" fmla="*/ 0 w 35"/>
                  <a:gd name="T25" fmla="*/ 58 h 43"/>
                  <a:gd name="T26" fmla="*/ 6 w 35"/>
                  <a:gd name="T27" fmla="*/ 58 h 43"/>
                  <a:gd name="T28" fmla="*/ 8 w 35"/>
                  <a:gd name="T29" fmla="*/ 73 h 43"/>
                  <a:gd name="T30" fmla="*/ 20 w 35"/>
                  <a:gd name="T31" fmla="*/ 73 h 43"/>
                  <a:gd name="T32" fmla="*/ 18 w 35"/>
                  <a:gd name="T33" fmla="*/ 51 h 43"/>
                  <a:gd name="T34" fmla="*/ 24 w 35"/>
                  <a:gd name="T35" fmla="*/ 35 h 43"/>
                  <a:gd name="T36" fmla="*/ 28 w 35"/>
                  <a:gd name="T37" fmla="*/ 45 h 43"/>
                  <a:gd name="T38" fmla="*/ 30 w 35"/>
                  <a:gd name="T39" fmla="*/ 28 h 43"/>
                  <a:gd name="T40" fmla="*/ 34 w 35"/>
                  <a:gd name="T41" fmla="*/ 21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43"/>
                  <a:gd name="T65" fmla="*/ 35 w 35"/>
                  <a:gd name="T66" fmla="*/ 43 h 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43">
                    <a:moveTo>
                      <a:pt x="34" y="12"/>
                    </a:moveTo>
                    <a:lnTo>
                      <a:pt x="30" y="8"/>
                    </a:lnTo>
                    <a:lnTo>
                      <a:pt x="30" y="0"/>
                    </a:lnTo>
                    <a:lnTo>
                      <a:pt x="26" y="6"/>
                    </a:lnTo>
                    <a:lnTo>
                      <a:pt x="22" y="4"/>
                    </a:lnTo>
                    <a:lnTo>
                      <a:pt x="20" y="4"/>
                    </a:lnTo>
                    <a:lnTo>
                      <a:pt x="20" y="8"/>
                    </a:lnTo>
                    <a:lnTo>
                      <a:pt x="14" y="12"/>
                    </a:lnTo>
                    <a:lnTo>
                      <a:pt x="16" y="14"/>
                    </a:lnTo>
                    <a:lnTo>
                      <a:pt x="10" y="20"/>
                    </a:lnTo>
                    <a:lnTo>
                      <a:pt x="8" y="18"/>
                    </a:lnTo>
                    <a:lnTo>
                      <a:pt x="6" y="26"/>
                    </a:lnTo>
                    <a:lnTo>
                      <a:pt x="0" y="34"/>
                    </a:lnTo>
                    <a:lnTo>
                      <a:pt x="6" y="34"/>
                    </a:lnTo>
                    <a:lnTo>
                      <a:pt x="8" y="42"/>
                    </a:lnTo>
                    <a:lnTo>
                      <a:pt x="20" y="42"/>
                    </a:lnTo>
                    <a:lnTo>
                      <a:pt x="18" y="30"/>
                    </a:lnTo>
                    <a:lnTo>
                      <a:pt x="24" y="20"/>
                    </a:lnTo>
                    <a:lnTo>
                      <a:pt x="28" y="26"/>
                    </a:lnTo>
                    <a:lnTo>
                      <a:pt x="30" y="16"/>
                    </a:lnTo>
                    <a:lnTo>
                      <a:pt x="34" y="1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66" name="Freeform 573"/>
              <p:cNvSpPr>
                <a:spLocks/>
              </p:cNvSpPr>
              <p:nvPr/>
            </p:nvSpPr>
            <p:spPr bwMode="ltGray">
              <a:xfrm>
                <a:off x="4708" y="1806"/>
                <a:ext cx="130" cy="218"/>
              </a:xfrm>
              <a:custGeom>
                <a:avLst/>
                <a:gdLst>
                  <a:gd name="T0" fmla="*/ 4 w 131"/>
                  <a:gd name="T1" fmla="*/ 340 h 195"/>
                  <a:gd name="T2" fmla="*/ 20 w 131"/>
                  <a:gd name="T3" fmla="*/ 329 h 195"/>
                  <a:gd name="T4" fmla="*/ 30 w 131"/>
                  <a:gd name="T5" fmla="*/ 310 h 195"/>
                  <a:gd name="T6" fmla="*/ 58 w 131"/>
                  <a:gd name="T7" fmla="*/ 273 h 195"/>
                  <a:gd name="T8" fmla="*/ 62 w 131"/>
                  <a:gd name="T9" fmla="*/ 276 h 195"/>
                  <a:gd name="T10" fmla="*/ 67 w 131"/>
                  <a:gd name="T11" fmla="*/ 305 h 195"/>
                  <a:gd name="T12" fmla="*/ 75 w 131"/>
                  <a:gd name="T13" fmla="*/ 283 h 195"/>
                  <a:gd name="T14" fmla="*/ 85 w 131"/>
                  <a:gd name="T15" fmla="*/ 268 h 195"/>
                  <a:gd name="T16" fmla="*/ 71 w 131"/>
                  <a:gd name="T17" fmla="*/ 254 h 195"/>
                  <a:gd name="T18" fmla="*/ 77 w 131"/>
                  <a:gd name="T19" fmla="*/ 248 h 195"/>
                  <a:gd name="T20" fmla="*/ 85 w 131"/>
                  <a:gd name="T21" fmla="*/ 252 h 195"/>
                  <a:gd name="T22" fmla="*/ 107 w 131"/>
                  <a:gd name="T23" fmla="*/ 226 h 195"/>
                  <a:gd name="T24" fmla="*/ 117 w 131"/>
                  <a:gd name="T25" fmla="*/ 197 h 195"/>
                  <a:gd name="T26" fmla="*/ 123 w 131"/>
                  <a:gd name="T27" fmla="*/ 181 h 195"/>
                  <a:gd name="T28" fmla="*/ 119 w 131"/>
                  <a:gd name="T29" fmla="*/ 150 h 195"/>
                  <a:gd name="T30" fmla="*/ 101 w 131"/>
                  <a:gd name="T31" fmla="*/ 105 h 195"/>
                  <a:gd name="T32" fmla="*/ 103 w 131"/>
                  <a:gd name="T33" fmla="*/ 59 h 195"/>
                  <a:gd name="T34" fmla="*/ 89 w 131"/>
                  <a:gd name="T35" fmla="*/ 21 h 195"/>
                  <a:gd name="T36" fmla="*/ 73 w 131"/>
                  <a:gd name="T37" fmla="*/ 4 h 195"/>
                  <a:gd name="T38" fmla="*/ 65 w 131"/>
                  <a:gd name="T39" fmla="*/ 2 h 195"/>
                  <a:gd name="T40" fmla="*/ 69 w 131"/>
                  <a:gd name="T41" fmla="*/ 4 h 195"/>
                  <a:gd name="T42" fmla="*/ 69 w 131"/>
                  <a:gd name="T43" fmla="*/ 25 h 195"/>
                  <a:gd name="T44" fmla="*/ 65 w 131"/>
                  <a:gd name="T45" fmla="*/ 31 h 195"/>
                  <a:gd name="T46" fmla="*/ 65 w 131"/>
                  <a:gd name="T47" fmla="*/ 45 h 195"/>
                  <a:gd name="T48" fmla="*/ 71 w 131"/>
                  <a:gd name="T49" fmla="*/ 63 h 195"/>
                  <a:gd name="T50" fmla="*/ 79 w 131"/>
                  <a:gd name="T51" fmla="*/ 121 h 195"/>
                  <a:gd name="T52" fmla="*/ 65 w 131"/>
                  <a:gd name="T53" fmla="*/ 187 h 195"/>
                  <a:gd name="T54" fmla="*/ 67 w 131"/>
                  <a:gd name="T55" fmla="*/ 139 h 195"/>
                  <a:gd name="T56" fmla="*/ 58 w 131"/>
                  <a:gd name="T57" fmla="*/ 172 h 195"/>
                  <a:gd name="T58" fmla="*/ 62 w 131"/>
                  <a:gd name="T59" fmla="*/ 206 h 195"/>
                  <a:gd name="T60" fmla="*/ 42 w 131"/>
                  <a:gd name="T61" fmla="*/ 248 h 195"/>
                  <a:gd name="T62" fmla="*/ 28 w 131"/>
                  <a:gd name="T63" fmla="*/ 252 h 195"/>
                  <a:gd name="T64" fmla="*/ 14 w 131"/>
                  <a:gd name="T65" fmla="*/ 300 h 1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95"/>
                  <a:gd name="T101" fmla="*/ 131 w 131"/>
                  <a:gd name="T102" fmla="*/ 195 h 1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95">
                    <a:moveTo>
                      <a:pt x="0" y="190"/>
                    </a:moveTo>
                    <a:lnTo>
                      <a:pt x="4" y="194"/>
                    </a:lnTo>
                    <a:lnTo>
                      <a:pt x="14" y="188"/>
                    </a:lnTo>
                    <a:lnTo>
                      <a:pt x="20" y="188"/>
                    </a:lnTo>
                    <a:lnTo>
                      <a:pt x="22" y="180"/>
                    </a:lnTo>
                    <a:lnTo>
                      <a:pt x="30" y="178"/>
                    </a:lnTo>
                    <a:lnTo>
                      <a:pt x="46" y="164"/>
                    </a:lnTo>
                    <a:lnTo>
                      <a:pt x="58" y="156"/>
                    </a:lnTo>
                    <a:lnTo>
                      <a:pt x="66" y="150"/>
                    </a:lnTo>
                    <a:lnTo>
                      <a:pt x="62" y="158"/>
                    </a:lnTo>
                    <a:lnTo>
                      <a:pt x="66" y="170"/>
                    </a:lnTo>
                    <a:lnTo>
                      <a:pt x="72" y="174"/>
                    </a:lnTo>
                    <a:lnTo>
                      <a:pt x="80" y="170"/>
                    </a:lnTo>
                    <a:lnTo>
                      <a:pt x="80" y="162"/>
                    </a:lnTo>
                    <a:lnTo>
                      <a:pt x="84" y="158"/>
                    </a:lnTo>
                    <a:lnTo>
                      <a:pt x="90" y="154"/>
                    </a:lnTo>
                    <a:lnTo>
                      <a:pt x="92" y="146"/>
                    </a:lnTo>
                    <a:lnTo>
                      <a:pt x="76" y="146"/>
                    </a:lnTo>
                    <a:lnTo>
                      <a:pt x="80" y="132"/>
                    </a:lnTo>
                    <a:lnTo>
                      <a:pt x="82" y="142"/>
                    </a:lnTo>
                    <a:lnTo>
                      <a:pt x="86" y="140"/>
                    </a:lnTo>
                    <a:lnTo>
                      <a:pt x="90" y="144"/>
                    </a:lnTo>
                    <a:lnTo>
                      <a:pt x="106" y="138"/>
                    </a:lnTo>
                    <a:lnTo>
                      <a:pt x="112" y="130"/>
                    </a:lnTo>
                    <a:lnTo>
                      <a:pt x="114" y="122"/>
                    </a:lnTo>
                    <a:lnTo>
                      <a:pt x="122" y="112"/>
                    </a:lnTo>
                    <a:lnTo>
                      <a:pt x="128" y="118"/>
                    </a:lnTo>
                    <a:lnTo>
                      <a:pt x="128" y="104"/>
                    </a:lnTo>
                    <a:lnTo>
                      <a:pt x="130" y="90"/>
                    </a:lnTo>
                    <a:lnTo>
                      <a:pt x="124" y="86"/>
                    </a:lnTo>
                    <a:lnTo>
                      <a:pt x="118" y="68"/>
                    </a:lnTo>
                    <a:lnTo>
                      <a:pt x="106" y="60"/>
                    </a:lnTo>
                    <a:lnTo>
                      <a:pt x="110" y="50"/>
                    </a:lnTo>
                    <a:lnTo>
                      <a:pt x="108" y="34"/>
                    </a:lnTo>
                    <a:lnTo>
                      <a:pt x="100" y="20"/>
                    </a:lnTo>
                    <a:lnTo>
                      <a:pt x="94" y="12"/>
                    </a:lnTo>
                    <a:lnTo>
                      <a:pt x="86" y="10"/>
                    </a:lnTo>
                    <a:lnTo>
                      <a:pt x="78" y="4"/>
                    </a:lnTo>
                    <a:lnTo>
                      <a:pt x="76" y="0"/>
                    </a:lnTo>
                    <a:lnTo>
                      <a:pt x="66" y="2"/>
                    </a:lnTo>
                    <a:lnTo>
                      <a:pt x="70" y="6"/>
                    </a:lnTo>
                    <a:lnTo>
                      <a:pt x="74" y="4"/>
                    </a:lnTo>
                    <a:lnTo>
                      <a:pt x="76" y="12"/>
                    </a:lnTo>
                    <a:lnTo>
                      <a:pt x="74" y="14"/>
                    </a:lnTo>
                    <a:lnTo>
                      <a:pt x="64" y="12"/>
                    </a:lnTo>
                    <a:lnTo>
                      <a:pt x="66" y="18"/>
                    </a:lnTo>
                    <a:lnTo>
                      <a:pt x="64" y="26"/>
                    </a:lnTo>
                    <a:lnTo>
                      <a:pt x="68" y="26"/>
                    </a:lnTo>
                    <a:lnTo>
                      <a:pt x="70" y="38"/>
                    </a:lnTo>
                    <a:lnTo>
                      <a:pt x="76" y="36"/>
                    </a:lnTo>
                    <a:lnTo>
                      <a:pt x="82" y="48"/>
                    </a:lnTo>
                    <a:lnTo>
                      <a:pt x="84" y="70"/>
                    </a:lnTo>
                    <a:lnTo>
                      <a:pt x="82" y="88"/>
                    </a:lnTo>
                    <a:lnTo>
                      <a:pt x="70" y="106"/>
                    </a:lnTo>
                    <a:lnTo>
                      <a:pt x="64" y="98"/>
                    </a:lnTo>
                    <a:lnTo>
                      <a:pt x="72" y="80"/>
                    </a:lnTo>
                    <a:lnTo>
                      <a:pt x="60" y="92"/>
                    </a:lnTo>
                    <a:lnTo>
                      <a:pt x="58" y="98"/>
                    </a:lnTo>
                    <a:lnTo>
                      <a:pt x="62" y="102"/>
                    </a:lnTo>
                    <a:lnTo>
                      <a:pt x="62" y="118"/>
                    </a:lnTo>
                    <a:lnTo>
                      <a:pt x="60" y="134"/>
                    </a:lnTo>
                    <a:lnTo>
                      <a:pt x="42" y="142"/>
                    </a:lnTo>
                    <a:lnTo>
                      <a:pt x="32" y="148"/>
                    </a:lnTo>
                    <a:lnTo>
                      <a:pt x="28" y="144"/>
                    </a:lnTo>
                    <a:lnTo>
                      <a:pt x="18" y="158"/>
                    </a:lnTo>
                    <a:lnTo>
                      <a:pt x="14" y="172"/>
                    </a:lnTo>
                    <a:lnTo>
                      <a:pt x="0" y="19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sp>
          <p:nvSpPr>
            <p:cNvPr id="5239" name="Freeform 574"/>
            <p:cNvSpPr>
              <a:spLocks/>
            </p:cNvSpPr>
            <p:nvPr/>
          </p:nvSpPr>
          <p:spPr bwMode="ltGray">
            <a:xfrm>
              <a:off x="4723" y="1900"/>
              <a:ext cx="64" cy="80"/>
            </a:xfrm>
            <a:custGeom>
              <a:avLst/>
              <a:gdLst>
                <a:gd name="T0" fmla="*/ 17 w 71"/>
                <a:gd name="T1" fmla="*/ 91 h 77"/>
                <a:gd name="T2" fmla="*/ 18 w 71"/>
                <a:gd name="T3" fmla="*/ 83 h 77"/>
                <a:gd name="T4" fmla="*/ 23 w 71"/>
                <a:gd name="T5" fmla="*/ 81 h 77"/>
                <a:gd name="T6" fmla="*/ 18 w 71"/>
                <a:gd name="T7" fmla="*/ 72 h 77"/>
                <a:gd name="T8" fmla="*/ 13 w 71"/>
                <a:gd name="T9" fmla="*/ 78 h 77"/>
                <a:gd name="T10" fmla="*/ 12 w 71"/>
                <a:gd name="T11" fmla="*/ 66 h 77"/>
                <a:gd name="T12" fmla="*/ 17 w 71"/>
                <a:gd name="T13" fmla="*/ 69 h 77"/>
                <a:gd name="T14" fmla="*/ 25 w 71"/>
                <a:gd name="T15" fmla="*/ 62 h 77"/>
                <a:gd name="T16" fmla="*/ 37 w 71"/>
                <a:gd name="T17" fmla="*/ 60 h 77"/>
                <a:gd name="T18" fmla="*/ 36 w 71"/>
                <a:gd name="T19" fmla="*/ 58 h 77"/>
                <a:gd name="T20" fmla="*/ 34 w 71"/>
                <a:gd name="T21" fmla="*/ 35 h 77"/>
                <a:gd name="T22" fmla="*/ 39 w 71"/>
                <a:gd name="T23" fmla="*/ 31 h 77"/>
                <a:gd name="T24" fmla="*/ 41 w 71"/>
                <a:gd name="T25" fmla="*/ 21 h 77"/>
                <a:gd name="T26" fmla="*/ 41 w 71"/>
                <a:gd name="T27" fmla="*/ 6 h 77"/>
                <a:gd name="T28" fmla="*/ 37 w 71"/>
                <a:gd name="T29" fmla="*/ 12 h 77"/>
                <a:gd name="T30" fmla="*/ 31 w 71"/>
                <a:gd name="T31" fmla="*/ 0 h 77"/>
                <a:gd name="T32" fmla="*/ 31 w 71"/>
                <a:gd name="T33" fmla="*/ 12 h 77"/>
                <a:gd name="T34" fmla="*/ 26 w 71"/>
                <a:gd name="T35" fmla="*/ 12 h 77"/>
                <a:gd name="T36" fmla="*/ 21 w 71"/>
                <a:gd name="T37" fmla="*/ 21 h 77"/>
                <a:gd name="T38" fmla="*/ 11 w 71"/>
                <a:gd name="T39" fmla="*/ 12 h 77"/>
                <a:gd name="T40" fmla="*/ 2 w 71"/>
                <a:gd name="T41" fmla="*/ 8 h 77"/>
                <a:gd name="T42" fmla="*/ 0 w 71"/>
                <a:gd name="T43" fmla="*/ 19 h 77"/>
                <a:gd name="T44" fmla="*/ 2 w 71"/>
                <a:gd name="T45" fmla="*/ 19 h 77"/>
                <a:gd name="T46" fmla="*/ 5 w 71"/>
                <a:gd name="T47" fmla="*/ 27 h 77"/>
                <a:gd name="T48" fmla="*/ 11 w 71"/>
                <a:gd name="T49" fmla="*/ 47 h 77"/>
                <a:gd name="T50" fmla="*/ 11 w 71"/>
                <a:gd name="T51" fmla="*/ 56 h 77"/>
                <a:gd name="T52" fmla="*/ 4 w 71"/>
                <a:gd name="T53" fmla="*/ 60 h 77"/>
                <a:gd name="T54" fmla="*/ 5 w 71"/>
                <a:gd name="T55" fmla="*/ 66 h 77"/>
                <a:gd name="T56" fmla="*/ 7 w 71"/>
                <a:gd name="T57" fmla="*/ 83 h 77"/>
                <a:gd name="T58" fmla="*/ 12 w 71"/>
                <a:gd name="T59" fmla="*/ 89 h 77"/>
                <a:gd name="T60" fmla="*/ 15 w 71"/>
                <a:gd name="T61" fmla="*/ 87 h 77"/>
                <a:gd name="T62" fmla="*/ 17 w 71"/>
                <a:gd name="T63" fmla="*/ 91 h 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77"/>
                <a:gd name="T98" fmla="*/ 71 w 71"/>
                <a:gd name="T99" fmla="*/ 77 h 7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77">
                  <a:moveTo>
                    <a:pt x="28" y="76"/>
                  </a:moveTo>
                  <a:lnTo>
                    <a:pt x="30" y="68"/>
                  </a:lnTo>
                  <a:lnTo>
                    <a:pt x="38" y="66"/>
                  </a:lnTo>
                  <a:lnTo>
                    <a:pt x="30" y="60"/>
                  </a:lnTo>
                  <a:lnTo>
                    <a:pt x="22" y="64"/>
                  </a:lnTo>
                  <a:lnTo>
                    <a:pt x="20" y="56"/>
                  </a:lnTo>
                  <a:lnTo>
                    <a:pt x="28" y="58"/>
                  </a:lnTo>
                  <a:lnTo>
                    <a:pt x="42" y="52"/>
                  </a:lnTo>
                  <a:lnTo>
                    <a:pt x="62" y="50"/>
                  </a:lnTo>
                  <a:lnTo>
                    <a:pt x="60" y="48"/>
                  </a:lnTo>
                  <a:lnTo>
                    <a:pt x="58" y="30"/>
                  </a:lnTo>
                  <a:lnTo>
                    <a:pt x="66" y="26"/>
                  </a:lnTo>
                  <a:lnTo>
                    <a:pt x="68" y="16"/>
                  </a:lnTo>
                  <a:lnTo>
                    <a:pt x="70" y="6"/>
                  </a:lnTo>
                  <a:lnTo>
                    <a:pt x="62" y="12"/>
                  </a:lnTo>
                  <a:lnTo>
                    <a:pt x="52" y="0"/>
                  </a:lnTo>
                  <a:lnTo>
                    <a:pt x="52" y="12"/>
                  </a:lnTo>
                  <a:lnTo>
                    <a:pt x="44" y="12"/>
                  </a:lnTo>
                  <a:lnTo>
                    <a:pt x="34" y="16"/>
                  </a:lnTo>
                  <a:lnTo>
                    <a:pt x="18" y="12"/>
                  </a:lnTo>
                  <a:lnTo>
                    <a:pt x="2" y="8"/>
                  </a:lnTo>
                  <a:lnTo>
                    <a:pt x="0" y="14"/>
                  </a:lnTo>
                  <a:lnTo>
                    <a:pt x="2" y="14"/>
                  </a:lnTo>
                  <a:lnTo>
                    <a:pt x="10" y="22"/>
                  </a:lnTo>
                  <a:lnTo>
                    <a:pt x="18" y="38"/>
                  </a:lnTo>
                  <a:lnTo>
                    <a:pt x="18" y="46"/>
                  </a:lnTo>
                  <a:lnTo>
                    <a:pt x="4" y="50"/>
                  </a:lnTo>
                  <a:lnTo>
                    <a:pt x="8" y="56"/>
                  </a:lnTo>
                  <a:lnTo>
                    <a:pt x="12" y="68"/>
                  </a:lnTo>
                  <a:lnTo>
                    <a:pt x="20" y="74"/>
                  </a:lnTo>
                  <a:lnTo>
                    <a:pt x="26" y="72"/>
                  </a:lnTo>
                  <a:lnTo>
                    <a:pt x="28" y="7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40" name="Freeform 575"/>
            <p:cNvSpPr>
              <a:spLocks/>
            </p:cNvSpPr>
            <p:nvPr/>
          </p:nvSpPr>
          <p:spPr bwMode="ltGray">
            <a:xfrm>
              <a:off x="4328" y="2919"/>
              <a:ext cx="18" cy="15"/>
            </a:xfrm>
            <a:custGeom>
              <a:avLst/>
              <a:gdLst>
                <a:gd name="T0" fmla="*/ 11 w 19"/>
                <a:gd name="T1" fmla="*/ 0 h 15"/>
                <a:gd name="T2" fmla="*/ 4 w 19"/>
                <a:gd name="T3" fmla="*/ 6 h 15"/>
                <a:gd name="T4" fmla="*/ 0 w 19"/>
                <a:gd name="T5" fmla="*/ 12 h 15"/>
                <a:gd name="T6" fmla="*/ 8 w 19"/>
                <a:gd name="T7" fmla="*/ 14 h 15"/>
                <a:gd name="T8" fmla="*/ 13 w 19"/>
                <a:gd name="T9" fmla="*/ 12 h 15"/>
                <a:gd name="T10" fmla="*/ 11 w 19"/>
                <a:gd name="T11" fmla="*/ 0 h 15"/>
                <a:gd name="T12" fmla="*/ 0 60000 65536"/>
                <a:gd name="T13" fmla="*/ 0 60000 65536"/>
                <a:gd name="T14" fmla="*/ 0 60000 65536"/>
                <a:gd name="T15" fmla="*/ 0 60000 65536"/>
                <a:gd name="T16" fmla="*/ 0 60000 65536"/>
                <a:gd name="T17" fmla="*/ 0 60000 65536"/>
                <a:gd name="T18" fmla="*/ 0 w 19"/>
                <a:gd name="T19" fmla="*/ 0 h 15"/>
                <a:gd name="T20" fmla="*/ 19 w 19"/>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9" h="15">
                  <a:moveTo>
                    <a:pt x="16" y="0"/>
                  </a:moveTo>
                  <a:lnTo>
                    <a:pt x="4" y="6"/>
                  </a:lnTo>
                  <a:lnTo>
                    <a:pt x="0" y="12"/>
                  </a:lnTo>
                  <a:lnTo>
                    <a:pt x="8" y="14"/>
                  </a:lnTo>
                  <a:lnTo>
                    <a:pt x="18" y="12"/>
                  </a:lnTo>
                  <a:lnTo>
                    <a:pt x="1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41" name="Freeform 576"/>
            <p:cNvSpPr>
              <a:spLocks/>
            </p:cNvSpPr>
            <p:nvPr/>
          </p:nvSpPr>
          <p:spPr bwMode="ltGray">
            <a:xfrm>
              <a:off x="4543" y="3072"/>
              <a:ext cx="553" cy="479"/>
            </a:xfrm>
            <a:custGeom>
              <a:avLst/>
              <a:gdLst>
                <a:gd name="T0" fmla="*/ 89 w 603"/>
                <a:gd name="T1" fmla="*/ 150 h 465"/>
                <a:gd name="T2" fmla="*/ 99 w 603"/>
                <a:gd name="T3" fmla="*/ 111 h 465"/>
                <a:gd name="T4" fmla="*/ 116 w 603"/>
                <a:gd name="T5" fmla="*/ 85 h 465"/>
                <a:gd name="T6" fmla="*/ 145 w 603"/>
                <a:gd name="T7" fmla="*/ 103 h 465"/>
                <a:gd name="T8" fmla="*/ 149 w 603"/>
                <a:gd name="T9" fmla="*/ 58 h 465"/>
                <a:gd name="T10" fmla="*/ 174 w 603"/>
                <a:gd name="T11" fmla="*/ 33 h 465"/>
                <a:gd name="T12" fmla="*/ 208 w 603"/>
                <a:gd name="T13" fmla="*/ 27 h 465"/>
                <a:gd name="T14" fmla="*/ 213 w 603"/>
                <a:gd name="T15" fmla="*/ 54 h 465"/>
                <a:gd name="T16" fmla="*/ 224 w 603"/>
                <a:gd name="T17" fmla="*/ 102 h 465"/>
                <a:gd name="T18" fmla="*/ 254 w 603"/>
                <a:gd name="T19" fmla="*/ 130 h 465"/>
                <a:gd name="T20" fmla="*/ 270 w 603"/>
                <a:gd name="T21" fmla="*/ 102 h 465"/>
                <a:gd name="T22" fmla="*/ 270 w 603"/>
                <a:gd name="T23" fmla="*/ 33 h 465"/>
                <a:gd name="T24" fmla="*/ 280 w 603"/>
                <a:gd name="T25" fmla="*/ 4 h 465"/>
                <a:gd name="T26" fmla="*/ 293 w 603"/>
                <a:gd name="T27" fmla="*/ 69 h 465"/>
                <a:gd name="T28" fmla="*/ 317 w 603"/>
                <a:gd name="T29" fmla="*/ 85 h 465"/>
                <a:gd name="T30" fmla="*/ 319 w 603"/>
                <a:gd name="T31" fmla="*/ 140 h 465"/>
                <a:gd name="T32" fmla="*/ 345 w 603"/>
                <a:gd name="T33" fmla="*/ 182 h 465"/>
                <a:gd name="T34" fmla="*/ 352 w 603"/>
                <a:gd name="T35" fmla="*/ 219 h 465"/>
                <a:gd name="T36" fmla="*/ 387 w 603"/>
                <a:gd name="T37" fmla="*/ 290 h 465"/>
                <a:gd name="T38" fmla="*/ 388 w 603"/>
                <a:gd name="T39" fmla="*/ 363 h 465"/>
                <a:gd name="T40" fmla="*/ 366 w 603"/>
                <a:gd name="T41" fmla="*/ 437 h 465"/>
                <a:gd name="T42" fmla="*/ 354 w 603"/>
                <a:gd name="T43" fmla="*/ 486 h 465"/>
                <a:gd name="T44" fmla="*/ 319 w 603"/>
                <a:gd name="T45" fmla="*/ 536 h 465"/>
                <a:gd name="T46" fmla="*/ 302 w 603"/>
                <a:gd name="T47" fmla="*/ 522 h 465"/>
                <a:gd name="T48" fmla="*/ 279 w 603"/>
                <a:gd name="T49" fmla="*/ 519 h 465"/>
                <a:gd name="T50" fmla="*/ 262 w 603"/>
                <a:gd name="T51" fmla="*/ 486 h 465"/>
                <a:gd name="T52" fmla="*/ 249 w 603"/>
                <a:gd name="T53" fmla="*/ 445 h 465"/>
                <a:gd name="T54" fmla="*/ 243 w 603"/>
                <a:gd name="T55" fmla="*/ 432 h 465"/>
                <a:gd name="T56" fmla="*/ 228 w 603"/>
                <a:gd name="T57" fmla="*/ 460 h 465"/>
                <a:gd name="T58" fmla="*/ 208 w 603"/>
                <a:gd name="T59" fmla="*/ 413 h 465"/>
                <a:gd name="T60" fmla="*/ 185 w 603"/>
                <a:gd name="T61" fmla="*/ 413 h 465"/>
                <a:gd name="T62" fmla="*/ 171 w 603"/>
                <a:gd name="T63" fmla="*/ 413 h 465"/>
                <a:gd name="T64" fmla="*/ 155 w 603"/>
                <a:gd name="T65" fmla="*/ 420 h 465"/>
                <a:gd name="T66" fmla="*/ 139 w 603"/>
                <a:gd name="T67" fmla="*/ 439 h 465"/>
                <a:gd name="T68" fmla="*/ 130 w 603"/>
                <a:gd name="T69" fmla="*/ 439 h 465"/>
                <a:gd name="T70" fmla="*/ 115 w 603"/>
                <a:gd name="T71" fmla="*/ 477 h 465"/>
                <a:gd name="T72" fmla="*/ 87 w 603"/>
                <a:gd name="T73" fmla="*/ 488 h 465"/>
                <a:gd name="T74" fmla="*/ 68 w 603"/>
                <a:gd name="T75" fmla="*/ 515 h 465"/>
                <a:gd name="T76" fmla="*/ 46 w 603"/>
                <a:gd name="T77" fmla="*/ 510 h 465"/>
                <a:gd name="T78" fmla="*/ 45 w 603"/>
                <a:gd name="T79" fmla="*/ 465 h 465"/>
                <a:gd name="T80" fmla="*/ 24 w 603"/>
                <a:gd name="T81" fmla="*/ 409 h 465"/>
                <a:gd name="T82" fmla="*/ 4 w 603"/>
                <a:gd name="T83" fmla="*/ 363 h 465"/>
                <a:gd name="T84" fmla="*/ 16 w 603"/>
                <a:gd name="T85" fmla="*/ 371 h 465"/>
                <a:gd name="T86" fmla="*/ 0 w 603"/>
                <a:gd name="T87" fmla="*/ 299 h 465"/>
                <a:gd name="T88" fmla="*/ 28 w 603"/>
                <a:gd name="T89" fmla="*/ 241 h 465"/>
                <a:gd name="T90" fmla="*/ 43 w 603"/>
                <a:gd name="T91" fmla="*/ 237 h 465"/>
                <a:gd name="T92" fmla="*/ 61 w 603"/>
                <a:gd name="T93" fmla="*/ 221 h 465"/>
                <a:gd name="T94" fmla="*/ 72 w 603"/>
                <a:gd name="T95" fmla="*/ 180 h 4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03"/>
                <a:gd name="T145" fmla="*/ 0 h 465"/>
                <a:gd name="T146" fmla="*/ 603 w 603"/>
                <a:gd name="T147" fmla="*/ 465 h 4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03" h="465">
                  <a:moveTo>
                    <a:pt x="120" y="124"/>
                  </a:moveTo>
                  <a:lnTo>
                    <a:pt x="134" y="145"/>
                  </a:lnTo>
                  <a:lnTo>
                    <a:pt x="138" y="130"/>
                  </a:lnTo>
                  <a:lnTo>
                    <a:pt x="132" y="124"/>
                  </a:lnTo>
                  <a:lnTo>
                    <a:pt x="146" y="112"/>
                  </a:lnTo>
                  <a:lnTo>
                    <a:pt x="154" y="96"/>
                  </a:lnTo>
                  <a:lnTo>
                    <a:pt x="162" y="87"/>
                  </a:lnTo>
                  <a:lnTo>
                    <a:pt x="172" y="77"/>
                  </a:lnTo>
                  <a:lnTo>
                    <a:pt x="180" y="75"/>
                  </a:lnTo>
                  <a:lnTo>
                    <a:pt x="201" y="87"/>
                  </a:lnTo>
                  <a:lnTo>
                    <a:pt x="211" y="85"/>
                  </a:lnTo>
                  <a:lnTo>
                    <a:pt x="223" y="88"/>
                  </a:lnTo>
                  <a:lnTo>
                    <a:pt x="219" y="77"/>
                  </a:lnTo>
                  <a:lnTo>
                    <a:pt x="233" y="63"/>
                  </a:lnTo>
                  <a:lnTo>
                    <a:pt x="229" y="49"/>
                  </a:lnTo>
                  <a:lnTo>
                    <a:pt x="251" y="35"/>
                  </a:lnTo>
                  <a:lnTo>
                    <a:pt x="263" y="39"/>
                  </a:lnTo>
                  <a:lnTo>
                    <a:pt x="268" y="28"/>
                  </a:lnTo>
                  <a:lnTo>
                    <a:pt x="268" y="20"/>
                  </a:lnTo>
                  <a:lnTo>
                    <a:pt x="296" y="28"/>
                  </a:lnTo>
                  <a:lnTo>
                    <a:pt x="320" y="22"/>
                  </a:lnTo>
                  <a:lnTo>
                    <a:pt x="330" y="28"/>
                  </a:lnTo>
                  <a:lnTo>
                    <a:pt x="338" y="29"/>
                  </a:lnTo>
                  <a:lnTo>
                    <a:pt x="328" y="47"/>
                  </a:lnTo>
                  <a:lnTo>
                    <a:pt x="328" y="55"/>
                  </a:lnTo>
                  <a:lnTo>
                    <a:pt x="320" y="73"/>
                  </a:lnTo>
                  <a:lnTo>
                    <a:pt x="345" y="87"/>
                  </a:lnTo>
                  <a:lnTo>
                    <a:pt x="379" y="104"/>
                  </a:lnTo>
                  <a:lnTo>
                    <a:pt x="391" y="94"/>
                  </a:lnTo>
                  <a:lnTo>
                    <a:pt x="391" y="112"/>
                  </a:lnTo>
                  <a:lnTo>
                    <a:pt x="403" y="114"/>
                  </a:lnTo>
                  <a:lnTo>
                    <a:pt x="407" y="106"/>
                  </a:lnTo>
                  <a:lnTo>
                    <a:pt x="416" y="87"/>
                  </a:lnTo>
                  <a:lnTo>
                    <a:pt x="418" y="65"/>
                  </a:lnTo>
                  <a:lnTo>
                    <a:pt x="414" y="47"/>
                  </a:lnTo>
                  <a:lnTo>
                    <a:pt x="416" y="28"/>
                  </a:lnTo>
                  <a:lnTo>
                    <a:pt x="418" y="16"/>
                  </a:lnTo>
                  <a:lnTo>
                    <a:pt x="422" y="0"/>
                  </a:lnTo>
                  <a:lnTo>
                    <a:pt x="432" y="4"/>
                  </a:lnTo>
                  <a:lnTo>
                    <a:pt x="444" y="29"/>
                  </a:lnTo>
                  <a:lnTo>
                    <a:pt x="448" y="51"/>
                  </a:lnTo>
                  <a:lnTo>
                    <a:pt x="452" y="59"/>
                  </a:lnTo>
                  <a:lnTo>
                    <a:pt x="460" y="51"/>
                  </a:lnTo>
                  <a:lnTo>
                    <a:pt x="480" y="67"/>
                  </a:lnTo>
                  <a:lnTo>
                    <a:pt x="488" y="75"/>
                  </a:lnTo>
                  <a:lnTo>
                    <a:pt x="478" y="81"/>
                  </a:lnTo>
                  <a:lnTo>
                    <a:pt x="489" y="96"/>
                  </a:lnTo>
                  <a:lnTo>
                    <a:pt x="491" y="120"/>
                  </a:lnTo>
                  <a:lnTo>
                    <a:pt x="497" y="140"/>
                  </a:lnTo>
                  <a:lnTo>
                    <a:pt x="507" y="142"/>
                  </a:lnTo>
                  <a:lnTo>
                    <a:pt x="531" y="157"/>
                  </a:lnTo>
                  <a:lnTo>
                    <a:pt x="539" y="169"/>
                  </a:lnTo>
                  <a:lnTo>
                    <a:pt x="541" y="179"/>
                  </a:lnTo>
                  <a:lnTo>
                    <a:pt x="543" y="189"/>
                  </a:lnTo>
                  <a:lnTo>
                    <a:pt x="547" y="197"/>
                  </a:lnTo>
                  <a:lnTo>
                    <a:pt x="590" y="238"/>
                  </a:lnTo>
                  <a:lnTo>
                    <a:pt x="596" y="250"/>
                  </a:lnTo>
                  <a:lnTo>
                    <a:pt x="602" y="289"/>
                  </a:lnTo>
                  <a:lnTo>
                    <a:pt x="602" y="305"/>
                  </a:lnTo>
                  <a:lnTo>
                    <a:pt x="598" y="313"/>
                  </a:lnTo>
                  <a:lnTo>
                    <a:pt x="588" y="350"/>
                  </a:lnTo>
                  <a:lnTo>
                    <a:pt x="582" y="358"/>
                  </a:lnTo>
                  <a:lnTo>
                    <a:pt x="564" y="377"/>
                  </a:lnTo>
                  <a:lnTo>
                    <a:pt x="545" y="395"/>
                  </a:lnTo>
                  <a:lnTo>
                    <a:pt x="539" y="405"/>
                  </a:lnTo>
                  <a:lnTo>
                    <a:pt x="545" y="419"/>
                  </a:lnTo>
                  <a:lnTo>
                    <a:pt x="539" y="444"/>
                  </a:lnTo>
                  <a:lnTo>
                    <a:pt x="513" y="440"/>
                  </a:lnTo>
                  <a:lnTo>
                    <a:pt x="491" y="462"/>
                  </a:lnTo>
                  <a:lnTo>
                    <a:pt x="482" y="452"/>
                  </a:lnTo>
                  <a:lnTo>
                    <a:pt x="482" y="440"/>
                  </a:lnTo>
                  <a:lnTo>
                    <a:pt x="464" y="450"/>
                  </a:lnTo>
                  <a:lnTo>
                    <a:pt x="458" y="464"/>
                  </a:lnTo>
                  <a:lnTo>
                    <a:pt x="442" y="452"/>
                  </a:lnTo>
                  <a:lnTo>
                    <a:pt x="430" y="448"/>
                  </a:lnTo>
                  <a:lnTo>
                    <a:pt x="426" y="448"/>
                  </a:lnTo>
                  <a:lnTo>
                    <a:pt x="403" y="433"/>
                  </a:lnTo>
                  <a:lnTo>
                    <a:pt x="405" y="419"/>
                  </a:lnTo>
                  <a:lnTo>
                    <a:pt x="391" y="405"/>
                  </a:lnTo>
                  <a:lnTo>
                    <a:pt x="395" y="395"/>
                  </a:lnTo>
                  <a:lnTo>
                    <a:pt x="385" y="383"/>
                  </a:lnTo>
                  <a:lnTo>
                    <a:pt x="381" y="399"/>
                  </a:lnTo>
                  <a:lnTo>
                    <a:pt x="373" y="385"/>
                  </a:lnTo>
                  <a:lnTo>
                    <a:pt x="375" y="372"/>
                  </a:lnTo>
                  <a:lnTo>
                    <a:pt x="361" y="381"/>
                  </a:lnTo>
                  <a:lnTo>
                    <a:pt x="353" y="391"/>
                  </a:lnTo>
                  <a:lnTo>
                    <a:pt x="351" y="397"/>
                  </a:lnTo>
                  <a:lnTo>
                    <a:pt x="339" y="377"/>
                  </a:lnTo>
                  <a:lnTo>
                    <a:pt x="330" y="374"/>
                  </a:lnTo>
                  <a:lnTo>
                    <a:pt x="320" y="356"/>
                  </a:lnTo>
                  <a:lnTo>
                    <a:pt x="300" y="356"/>
                  </a:lnTo>
                  <a:lnTo>
                    <a:pt x="296" y="364"/>
                  </a:lnTo>
                  <a:lnTo>
                    <a:pt x="286" y="356"/>
                  </a:lnTo>
                  <a:lnTo>
                    <a:pt x="276" y="352"/>
                  </a:lnTo>
                  <a:lnTo>
                    <a:pt x="272" y="352"/>
                  </a:lnTo>
                  <a:lnTo>
                    <a:pt x="264" y="356"/>
                  </a:lnTo>
                  <a:lnTo>
                    <a:pt x="255" y="360"/>
                  </a:lnTo>
                  <a:lnTo>
                    <a:pt x="245" y="362"/>
                  </a:lnTo>
                  <a:lnTo>
                    <a:pt x="239" y="362"/>
                  </a:lnTo>
                  <a:lnTo>
                    <a:pt x="229" y="370"/>
                  </a:lnTo>
                  <a:lnTo>
                    <a:pt x="221" y="377"/>
                  </a:lnTo>
                  <a:lnTo>
                    <a:pt x="215" y="379"/>
                  </a:lnTo>
                  <a:lnTo>
                    <a:pt x="211" y="377"/>
                  </a:lnTo>
                  <a:lnTo>
                    <a:pt x="209" y="376"/>
                  </a:lnTo>
                  <a:lnTo>
                    <a:pt x="201" y="379"/>
                  </a:lnTo>
                  <a:lnTo>
                    <a:pt x="193" y="383"/>
                  </a:lnTo>
                  <a:lnTo>
                    <a:pt x="188" y="391"/>
                  </a:lnTo>
                  <a:lnTo>
                    <a:pt x="176" y="411"/>
                  </a:lnTo>
                  <a:lnTo>
                    <a:pt x="160" y="409"/>
                  </a:lnTo>
                  <a:lnTo>
                    <a:pt x="142" y="413"/>
                  </a:lnTo>
                  <a:lnTo>
                    <a:pt x="134" y="421"/>
                  </a:lnTo>
                  <a:lnTo>
                    <a:pt x="124" y="427"/>
                  </a:lnTo>
                  <a:lnTo>
                    <a:pt x="113" y="440"/>
                  </a:lnTo>
                  <a:lnTo>
                    <a:pt x="105" y="444"/>
                  </a:lnTo>
                  <a:lnTo>
                    <a:pt x="97" y="446"/>
                  </a:lnTo>
                  <a:lnTo>
                    <a:pt x="81" y="438"/>
                  </a:lnTo>
                  <a:lnTo>
                    <a:pt x="71" y="440"/>
                  </a:lnTo>
                  <a:lnTo>
                    <a:pt x="69" y="431"/>
                  </a:lnTo>
                  <a:lnTo>
                    <a:pt x="71" y="419"/>
                  </a:lnTo>
                  <a:lnTo>
                    <a:pt x="69" y="401"/>
                  </a:lnTo>
                  <a:lnTo>
                    <a:pt x="53" y="385"/>
                  </a:lnTo>
                  <a:lnTo>
                    <a:pt x="51" y="376"/>
                  </a:lnTo>
                  <a:lnTo>
                    <a:pt x="36" y="352"/>
                  </a:lnTo>
                  <a:lnTo>
                    <a:pt x="22" y="338"/>
                  </a:lnTo>
                  <a:lnTo>
                    <a:pt x="12" y="326"/>
                  </a:lnTo>
                  <a:lnTo>
                    <a:pt x="4" y="313"/>
                  </a:lnTo>
                  <a:lnTo>
                    <a:pt x="20" y="324"/>
                  </a:lnTo>
                  <a:lnTo>
                    <a:pt x="14" y="313"/>
                  </a:lnTo>
                  <a:lnTo>
                    <a:pt x="24" y="319"/>
                  </a:lnTo>
                  <a:lnTo>
                    <a:pt x="2" y="289"/>
                  </a:lnTo>
                  <a:lnTo>
                    <a:pt x="6" y="263"/>
                  </a:lnTo>
                  <a:lnTo>
                    <a:pt x="0" y="258"/>
                  </a:lnTo>
                  <a:lnTo>
                    <a:pt x="8" y="246"/>
                  </a:lnTo>
                  <a:lnTo>
                    <a:pt x="30" y="226"/>
                  </a:lnTo>
                  <a:lnTo>
                    <a:pt x="43" y="208"/>
                  </a:lnTo>
                  <a:lnTo>
                    <a:pt x="55" y="214"/>
                  </a:lnTo>
                  <a:lnTo>
                    <a:pt x="57" y="206"/>
                  </a:lnTo>
                  <a:lnTo>
                    <a:pt x="67" y="204"/>
                  </a:lnTo>
                  <a:lnTo>
                    <a:pt x="73" y="199"/>
                  </a:lnTo>
                  <a:lnTo>
                    <a:pt x="83" y="197"/>
                  </a:lnTo>
                  <a:lnTo>
                    <a:pt x="93" y="191"/>
                  </a:lnTo>
                  <a:lnTo>
                    <a:pt x="103" y="181"/>
                  </a:lnTo>
                  <a:lnTo>
                    <a:pt x="109" y="169"/>
                  </a:lnTo>
                  <a:lnTo>
                    <a:pt x="111" y="155"/>
                  </a:lnTo>
                  <a:lnTo>
                    <a:pt x="113" y="144"/>
                  </a:lnTo>
                  <a:lnTo>
                    <a:pt x="120" y="12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42" name="Freeform 577"/>
            <p:cNvSpPr>
              <a:spLocks/>
            </p:cNvSpPr>
            <p:nvPr/>
          </p:nvSpPr>
          <p:spPr bwMode="ltGray">
            <a:xfrm>
              <a:off x="4542" y="3071"/>
              <a:ext cx="559" cy="487"/>
            </a:xfrm>
            <a:custGeom>
              <a:avLst/>
              <a:gdLst>
                <a:gd name="T0" fmla="*/ 90 w 611"/>
                <a:gd name="T1" fmla="*/ 152 h 473"/>
                <a:gd name="T2" fmla="*/ 101 w 611"/>
                <a:gd name="T3" fmla="*/ 113 h 473"/>
                <a:gd name="T4" fmla="*/ 117 w 611"/>
                <a:gd name="T5" fmla="*/ 86 h 473"/>
                <a:gd name="T6" fmla="*/ 145 w 611"/>
                <a:gd name="T7" fmla="*/ 105 h 473"/>
                <a:gd name="T8" fmla="*/ 148 w 611"/>
                <a:gd name="T9" fmla="*/ 59 h 473"/>
                <a:gd name="T10" fmla="*/ 175 w 611"/>
                <a:gd name="T11" fmla="*/ 33 h 473"/>
                <a:gd name="T12" fmla="*/ 208 w 611"/>
                <a:gd name="T13" fmla="*/ 27 h 473"/>
                <a:gd name="T14" fmla="*/ 212 w 611"/>
                <a:gd name="T15" fmla="*/ 55 h 473"/>
                <a:gd name="T16" fmla="*/ 224 w 611"/>
                <a:gd name="T17" fmla="*/ 103 h 473"/>
                <a:gd name="T18" fmla="*/ 253 w 611"/>
                <a:gd name="T19" fmla="*/ 132 h 473"/>
                <a:gd name="T20" fmla="*/ 271 w 611"/>
                <a:gd name="T21" fmla="*/ 103 h 473"/>
                <a:gd name="T22" fmla="*/ 271 w 611"/>
                <a:gd name="T23" fmla="*/ 33 h 473"/>
                <a:gd name="T24" fmla="*/ 281 w 611"/>
                <a:gd name="T25" fmla="*/ 4 h 473"/>
                <a:gd name="T26" fmla="*/ 293 w 611"/>
                <a:gd name="T27" fmla="*/ 70 h 473"/>
                <a:gd name="T28" fmla="*/ 317 w 611"/>
                <a:gd name="T29" fmla="*/ 86 h 473"/>
                <a:gd name="T30" fmla="*/ 319 w 611"/>
                <a:gd name="T31" fmla="*/ 142 h 473"/>
                <a:gd name="T32" fmla="*/ 345 w 611"/>
                <a:gd name="T33" fmla="*/ 185 h 473"/>
                <a:gd name="T34" fmla="*/ 352 w 611"/>
                <a:gd name="T35" fmla="*/ 222 h 473"/>
                <a:gd name="T36" fmla="*/ 388 w 611"/>
                <a:gd name="T37" fmla="*/ 294 h 473"/>
                <a:gd name="T38" fmla="*/ 389 w 611"/>
                <a:gd name="T39" fmla="*/ 368 h 473"/>
                <a:gd name="T40" fmla="*/ 366 w 611"/>
                <a:gd name="T41" fmla="*/ 444 h 473"/>
                <a:gd name="T42" fmla="*/ 354 w 611"/>
                <a:gd name="T43" fmla="*/ 493 h 473"/>
                <a:gd name="T44" fmla="*/ 319 w 611"/>
                <a:gd name="T45" fmla="*/ 544 h 473"/>
                <a:gd name="T46" fmla="*/ 301 w 611"/>
                <a:gd name="T47" fmla="*/ 530 h 473"/>
                <a:gd name="T48" fmla="*/ 280 w 611"/>
                <a:gd name="T49" fmla="*/ 527 h 473"/>
                <a:gd name="T50" fmla="*/ 263 w 611"/>
                <a:gd name="T51" fmla="*/ 493 h 473"/>
                <a:gd name="T52" fmla="*/ 251 w 611"/>
                <a:gd name="T53" fmla="*/ 452 h 473"/>
                <a:gd name="T54" fmla="*/ 243 w 611"/>
                <a:gd name="T55" fmla="*/ 438 h 473"/>
                <a:gd name="T56" fmla="*/ 229 w 611"/>
                <a:gd name="T57" fmla="*/ 467 h 473"/>
                <a:gd name="T58" fmla="*/ 208 w 611"/>
                <a:gd name="T59" fmla="*/ 419 h 473"/>
                <a:gd name="T60" fmla="*/ 185 w 611"/>
                <a:gd name="T61" fmla="*/ 419 h 473"/>
                <a:gd name="T62" fmla="*/ 172 w 611"/>
                <a:gd name="T63" fmla="*/ 419 h 473"/>
                <a:gd name="T64" fmla="*/ 155 w 611"/>
                <a:gd name="T65" fmla="*/ 426 h 473"/>
                <a:gd name="T66" fmla="*/ 140 w 611"/>
                <a:gd name="T67" fmla="*/ 446 h 473"/>
                <a:gd name="T68" fmla="*/ 131 w 611"/>
                <a:gd name="T69" fmla="*/ 446 h 473"/>
                <a:gd name="T70" fmla="*/ 113 w 611"/>
                <a:gd name="T71" fmla="*/ 483 h 473"/>
                <a:gd name="T72" fmla="*/ 86 w 611"/>
                <a:gd name="T73" fmla="*/ 495 h 473"/>
                <a:gd name="T74" fmla="*/ 68 w 611"/>
                <a:gd name="T75" fmla="*/ 523 h 473"/>
                <a:gd name="T76" fmla="*/ 46 w 611"/>
                <a:gd name="T77" fmla="*/ 518 h 473"/>
                <a:gd name="T78" fmla="*/ 45 w 611"/>
                <a:gd name="T79" fmla="*/ 472 h 473"/>
                <a:gd name="T80" fmla="*/ 23 w 611"/>
                <a:gd name="T81" fmla="*/ 415 h 473"/>
                <a:gd name="T82" fmla="*/ 4 w 611"/>
                <a:gd name="T83" fmla="*/ 368 h 473"/>
                <a:gd name="T84" fmla="*/ 15 w 611"/>
                <a:gd name="T85" fmla="*/ 375 h 473"/>
                <a:gd name="T86" fmla="*/ 0 w 611"/>
                <a:gd name="T87" fmla="*/ 303 h 473"/>
                <a:gd name="T88" fmla="*/ 28 w 611"/>
                <a:gd name="T89" fmla="*/ 245 h 473"/>
                <a:gd name="T90" fmla="*/ 44 w 611"/>
                <a:gd name="T91" fmla="*/ 241 h 473"/>
                <a:gd name="T92" fmla="*/ 60 w 611"/>
                <a:gd name="T93" fmla="*/ 224 h 473"/>
                <a:gd name="T94" fmla="*/ 71 w 611"/>
                <a:gd name="T95" fmla="*/ 183 h 4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1"/>
                <a:gd name="T145" fmla="*/ 0 h 473"/>
                <a:gd name="T146" fmla="*/ 611 w 611"/>
                <a:gd name="T147" fmla="*/ 473 h 4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1" h="473">
                  <a:moveTo>
                    <a:pt x="122" y="126"/>
                  </a:moveTo>
                  <a:lnTo>
                    <a:pt x="136" y="148"/>
                  </a:lnTo>
                  <a:lnTo>
                    <a:pt x="140" y="132"/>
                  </a:lnTo>
                  <a:lnTo>
                    <a:pt x="134" y="126"/>
                  </a:lnTo>
                  <a:lnTo>
                    <a:pt x="148" y="114"/>
                  </a:lnTo>
                  <a:lnTo>
                    <a:pt x="156" y="98"/>
                  </a:lnTo>
                  <a:lnTo>
                    <a:pt x="164" y="88"/>
                  </a:lnTo>
                  <a:lnTo>
                    <a:pt x="174" y="78"/>
                  </a:lnTo>
                  <a:lnTo>
                    <a:pt x="182" y="76"/>
                  </a:lnTo>
                  <a:lnTo>
                    <a:pt x="204" y="88"/>
                  </a:lnTo>
                  <a:lnTo>
                    <a:pt x="214" y="86"/>
                  </a:lnTo>
                  <a:lnTo>
                    <a:pt x="226" y="90"/>
                  </a:lnTo>
                  <a:lnTo>
                    <a:pt x="222" y="78"/>
                  </a:lnTo>
                  <a:lnTo>
                    <a:pt x="236" y="64"/>
                  </a:lnTo>
                  <a:lnTo>
                    <a:pt x="232" y="50"/>
                  </a:lnTo>
                  <a:lnTo>
                    <a:pt x="254" y="36"/>
                  </a:lnTo>
                  <a:lnTo>
                    <a:pt x="266" y="40"/>
                  </a:lnTo>
                  <a:lnTo>
                    <a:pt x="272" y="28"/>
                  </a:lnTo>
                  <a:lnTo>
                    <a:pt x="272" y="20"/>
                  </a:lnTo>
                  <a:lnTo>
                    <a:pt x="300" y="28"/>
                  </a:lnTo>
                  <a:lnTo>
                    <a:pt x="324" y="22"/>
                  </a:lnTo>
                  <a:lnTo>
                    <a:pt x="334" y="28"/>
                  </a:lnTo>
                  <a:lnTo>
                    <a:pt x="342" y="30"/>
                  </a:lnTo>
                  <a:lnTo>
                    <a:pt x="332" y="48"/>
                  </a:lnTo>
                  <a:lnTo>
                    <a:pt x="332" y="56"/>
                  </a:lnTo>
                  <a:lnTo>
                    <a:pt x="324" y="74"/>
                  </a:lnTo>
                  <a:lnTo>
                    <a:pt x="350" y="88"/>
                  </a:lnTo>
                  <a:lnTo>
                    <a:pt x="384" y="106"/>
                  </a:lnTo>
                  <a:lnTo>
                    <a:pt x="396" y="96"/>
                  </a:lnTo>
                  <a:lnTo>
                    <a:pt x="396" y="114"/>
                  </a:lnTo>
                  <a:lnTo>
                    <a:pt x="408" y="116"/>
                  </a:lnTo>
                  <a:lnTo>
                    <a:pt x="412" y="108"/>
                  </a:lnTo>
                  <a:lnTo>
                    <a:pt x="422" y="88"/>
                  </a:lnTo>
                  <a:lnTo>
                    <a:pt x="424" y="66"/>
                  </a:lnTo>
                  <a:lnTo>
                    <a:pt x="420" y="48"/>
                  </a:lnTo>
                  <a:lnTo>
                    <a:pt x="422" y="28"/>
                  </a:lnTo>
                  <a:lnTo>
                    <a:pt x="424" y="16"/>
                  </a:lnTo>
                  <a:lnTo>
                    <a:pt x="428" y="0"/>
                  </a:lnTo>
                  <a:lnTo>
                    <a:pt x="438" y="4"/>
                  </a:lnTo>
                  <a:lnTo>
                    <a:pt x="450" y="30"/>
                  </a:lnTo>
                  <a:lnTo>
                    <a:pt x="454" y="52"/>
                  </a:lnTo>
                  <a:lnTo>
                    <a:pt x="458" y="60"/>
                  </a:lnTo>
                  <a:lnTo>
                    <a:pt x="466" y="52"/>
                  </a:lnTo>
                  <a:lnTo>
                    <a:pt x="486" y="68"/>
                  </a:lnTo>
                  <a:lnTo>
                    <a:pt x="494" y="76"/>
                  </a:lnTo>
                  <a:lnTo>
                    <a:pt x="484" y="82"/>
                  </a:lnTo>
                  <a:lnTo>
                    <a:pt x="496" y="98"/>
                  </a:lnTo>
                  <a:lnTo>
                    <a:pt x="498" y="122"/>
                  </a:lnTo>
                  <a:lnTo>
                    <a:pt x="504" y="142"/>
                  </a:lnTo>
                  <a:lnTo>
                    <a:pt x="514" y="144"/>
                  </a:lnTo>
                  <a:lnTo>
                    <a:pt x="538" y="160"/>
                  </a:lnTo>
                  <a:lnTo>
                    <a:pt x="546" y="172"/>
                  </a:lnTo>
                  <a:lnTo>
                    <a:pt x="548" y="182"/>
                  </a:lnTo>
                  <a:lnTo>
                    <a:pt x="550" y="192"/>
                  </a:lnTo>
                  <a:lnTo>
                    <a:pt x="554" y="200"/>
                  </a:lnTo>
                  <a:lnTo>
                    <a:pt x="598" y="242"/>
                  </a:lnTo>
                  <a:lnTo>
                    <a:pt x="604" y="254"/>
                  </a:lnTo>
                  <a:lnTo>
                    <a:pt x="610" y="294"/>
                  </a:lnTo>
                  <a:lnTo>
                    <a:pt x="610" y="310"/>
                  </a:lnTo>
                  <a:lnTo>
                    <a:pt x="606" y="318"/>
                  </a:lnTo>
                  <a:lnTo>
                    <a:pt x="596" y="356"/>
                  </a:lnTo>
                  <a:lnTo>
                    <a:pt x="590" y="364"/>
                  </a:lnTo>
                  <a:lnTo>
                    <a:pt x="572" y="384"/>
                  </a:lnTo>
                  <a:lnTo>
                    <a:pt x="552" y="402"/>
                  </a:lnTo>
                  <a:lnTo>
                    <a:pt x="546" y="412"/>
                  </a:lnTo>
                  <a:lnTo>
                    <a:pt x="552" y="426"/>
                  </a:lnTo>
                  <a:lnTo>
                    <a:pt x="546" y="452"/>
                  </a:lnTo>
                  <a:lnTo>
                    <a:pt x="520" y="448"/>
                  </a:lnTo>
                  <a:lnTo>
                    <a:pt x="498" y="470"/>
                  </a:lnTo>
                  <a:lnTo>
                    <a:pt x="488" y="460"/>
                  </a:lnTo>
                  <a:lnTo>
                    <a:pt x="488" y="448"/>
                  </a:lnTo>
                  <a:lnTo>
                    <a:pt x="470" y="458"/>
                  </a:lnTo>
                  <a:lnTo>
                    <a:pt x="464" y="472"/>
                  </a:lnTo>
                  <a:lnTo>
                    <a:pt x="448" y="460"/>
                  </a:lnTo>
                  <a:lnTo>
                    <a:pt x="436" y="456"/>
                  </a:lnTo>
                  <a:lnTo>
                    <a:pt x="432" y="456"/>
                  </a:lnTo>
                  <a:lnTo>
                    <a:pt x="408" y="440"/>
                  </a:lnTo>
                  <a:lnTo>
                    <a:pt x="410" y="426"/>
                  </a:lnTo>
                  <a:lnTo>
                    <a:pt x="396" y="412"/>
                  </a:lnTo>
                  <a:lnTo>
                    <a:pt x="400" y="402"/>
                  </a:lnTo>
                  <a:lnTo>
                    <a:pt x="390" y="390"/>
                  </a:lnTo>
                  <a:lnTo>
                    <a:pt x="386" y="406"/>
                  </a:lnTo>
                  <a:lnTo>
                    <a:pt x="378" y="392"/>
                  </a:lnTo>
                  <a:lnTo>
                    <a:pt x="380" y="378"/>
                  </a:lnTo>
                  <a:lnTo>
                    <a:pt x="366" y="388"/>
                  </a:lnTo>
                  <a:lnTo>
                    <a:pt x="358" y="398"/>
                  </a:lnTo>
                  <a:lnTo>
                    <a:pt x="356" y="404"/>
                  </a:lnTo>
                  <a:lnTo>
                    <a:pt x="344" y="384"/>
                  </a:lnTo>
                  <a:lnTo>
                    <a:pt x="334" y="380"/>
                  </a:lnTo>
                  <a:lnTo>
                    <a:pt x="324" y="362"/>
                  </a:lnTo>
                  <a:lnTo>
                    <a:pt x="304" y="362"/>
                  </a:lnTo>
                  <a:lnTo>
                    <a:pt x="300" y="370"/>
                  </a:lnTo>
                  <a:lnTo>
                    <a:pt x="290" y="362"/>
                  </a:lnTo>
                  <a:lnTo>
                    <a:pt x="280" y="358"/>
                  </a:lnTo>
                  <a:lnTo>
                    <a:pt x="276" y="358"/>
                  </a:lnTo>
                  <a:lnTo>
                    <a:pt x="268" y="362"/>
                  </a:lnTo>
                  <a:lnTo>
                    <a:pt x="258" y="366"/>
                  </a:lnTo>
                  <a:lnTo>
                    <a:pt x="248" y="368"/>
                  </a:lnTo>
                  <a:lnTo>
                    <a:pt x="242" y="368"/>
                  </a:lnTo>
                  <a:lnTo>
                    <a:pt x="232" y="376"/>
                  </a:lnTo>
                  <a:lnTo>
                    <a:pt x="224" y="384"/>
                  </a:lnTo>
                  <a:lnTo>
                    <a:pt x="218" y="386"/>
                  </a:lnTo>
                  <a:lnTo>
                    <a:pt x="214" y="384"/>
                  </a:lnTo>
                  <a:lnTo>
                    <a:pt x="212" y="382"/>
                  </a:lnTo>
                  <a:lnTo>
                    <a:pt x="204" y="386"/>
                  </a:lnTo>
                  <a:lnTo>
                    <a:pt x="196" y="390"/>
                  </a:lnTo>
                  <a:lnTo>
                    <a:pt x="190" y="398"/>
                  </a:lnTo>
                  <a:lnTo>
                    <a:pt x="178" y="418"/>
                  </a:lnTo>
                  <a:lnTo>
                    <a:pt x="162" y="416"/>
                  </a:lnTo>
                  <a:lnTo>
                    <a:pt x="144" y="420"/>
                  </a:lnTo>
                  <a:lnTo>
                    <a:pt x="136" y="428"/>
                  </a:lnTo>
                  <a:lnTo>
                    <a:pt x="126" y="434"/>
                  </a:lnTo>
                  <a:lnTo>
                    <a:pt x="114" y="448"/>
                  </a:lnTo>
                  <a:lnTo>
                    <a:pt x="106" y="452"/>
                  </a:lnTo>
                  <a:lnTo>
                    <a:pt x="98" y="454"/>
                  </a:lnTo>
                  <a:lnTo>
                    <a:pt x="82" y="446"/>
                  </a:lnTo>
                  <a:lnTo>
                    <a:pt x="72" y="448"/>
                  </a:lnTo>
                  <a:lnTo>
                    <a:pt x="70" y="438"/>
                  </a:lnTo>
                  <a:lnTo>
                    <a:pt x="72" y="426"/>
                  </a:lnTo>
                  <a:lnTo>
                    <a:pt x="70" y="408"/>
                  </a:lnTo>
                  <a:lnTo>
                    <a:pt x="54" y="392"/>
                  </a:lnTo>
                  <a:lnTo>
                    <a:pt x="52" y="382"/>
                  </a:lnTo>
                  <a:lnTo>
                    <a:pt x="36" y="358"/>
                  </a:lnTo>
                  <a:lnTo>
                    <a:pt x="22" y="344"/>
                  </a:lnTo>
                  <a:lnTo>
                    <a:pt x="12" y="332"/>
                  </a:lnTo>
                  <a:lnTo>
                    <a:pt x="4" y="318"/>
                  </a:lnTo>
                  <a:lnTo>
                    <a:pt x="20" y="330"/>
                  </a:lnTo>
                  <a:lnTo>
                    <a:pt x="14" y="318"/>
                  </a:lnTo>
                  <a:lnTo>
                    <a:pt x="24" y="324"/>
                  </a:lnTo>
                  <a:lnTo>
                    <a:pt x="2" y="294"/>
                  </a:lnTo>
                  <a:lnTo>
                    <a:pt x="6" y="268"/>
                  </a:lnTo>
                  <a:lnTo>
                    <a:pt x="0" y="262"/>
                  </a:lnTo>
                  <a:lnTo>
                    <a:pt x="8" y="250"/>
                  </a:lnTo>
                  <a:lnTo>
                    <a:pt x="30" y="230"/>
                  </a:lnTo>
                  <a:lnTo>
                    <a:pt x="44" y="212"/>
                  </a:lnTo>
                  <a:lnTo>
                    <a:pt x="56" y="218"/>
                  </a:lnTo>
                  <a:lnTo>
                    <a:pt x="58" y="210"/>
                  </a:lnTo>
                  <a:lnTo>
                    <a:pt x="68" y="208"/>
                  </a:lnTo>
                  <a:lnTo>
                    <a:pt x="74" y="202"/>
                  </a:lnTo>
                  <a:lnTo>
                    <a:pt x="84" y="200"/>
                  </a:lnTo>
                  <a:lnTo>
                    <a:pt x="94" y="194"/>
                  </a:lnTo>
                  <a:lnTo>
                    <a:pt x="104" y="184"/>
                  </a:lnTo>
                  <a:lnTo>
                    <a:pt x="110" y="172"/>
                  </a:lnTo>
                  <a:lnTo>
                    <a:pt x="112" y="158"/>
                  </a:lnTo>
                  <a:lnTo>
                    <a:pt x="114" y="146"/>
                  </a:lnTo>
                  <a:lnTo>
                    <a:pt x="122" y="12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43" name="Freeform 578"/>
            <p:cNvSpPr>
              <a:spLocks/>
            </p:cNvSpPr>
            <p:nvPr/>
          </p:nvSpPr>
          <p:spPr bwMode="ltGray">
            <a:xfrm>
              <a:off x="4978" y="3579"/>
              <a:ext cx="39" cy="50"/>
            </a:xfrm>
            <a:custGeom>
              <a:avLst/>
              <a:gdLst>
                <a:gd name="T0" fmla="*/ 18 w 43"/>
                <a:gd name="T1" fmla="*/ 9 h 49"/>
                <a:gd name="T2" fmla="*/ 24 w 43"/>
                <a:gd name="T3" fmla="*/ 2 h 49"/>
                <a:gd name="T4" fmla="*/ 25 w 43"/>
                <a:gd name="T5" fmla="*/ 21 h 49"/>
                <a:gd name="T6" fmla="*/ 21 w 43"/>
                <a:gd name="T7" fmla="*/ 43 h 49"/>
                <a:gd name="T8" fmla="*/ 16 w 43"/>
                <a:gd name="T9" fmla="*/ 53 h 49"/>
                <a:gd name="T10" fmla="*/ 5 w 43"/>
                <a:gd name="T11" fmla="*/ 31 h 49"/>
                <a:gd name="T12" fmla="*/ 0 w 43"/>
                <a:gd name="T13" fmla="*/ 5 h 49"/>
                <a:gd name="T14" fmla="*/ 5 w 43"/>
                <a:gd name="T15" fmla="*/ 0 h 49"/>
                <a:gd name="T16" fmla="*/ 18 w 43"/>
                <a:gd name="T17" fmla="*/ 9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49"/>
                <a:gd name="T29" fmla="*/ 43 w 43"/>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49">
                  <a:moveTo>
                    <a:pt x="29" y="9"/>
                  </a:moveTo>
                  <a:lnTo>
                    <a:pt x="40" y="2"/>
                  </a:lnTo>
                  <a:lnTo>
                    <a:pt x="42" y="21"/>
                  </a:lnTo>
                  <a:lnTo>
                    <a:pt x="34" y="38"/>
                  </a:lnTo>
                  <a:lnTo>
                    <a:pt x="27" y="48"/>
                  </a:lnTo>
                  <a:lnTo>
                    <a:pt x="7" y="26"/>
                  </a:lnTo>
                  <a:lnTo>
                    <a:pt x="0" y="5"/>
                  </a:lnTo>
                  <a:lnTo>
                    <a:pt x="10" y="0"/>
                  </a:lnTo>
                  <a:lnTo>
                    <a:pt x="29" y="9"/>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nvGrpSpPr>
            <p:cNvPr id="12" name="Group 579"/>
            <p:cNvGrpSpPr>
              <a:grpSpLocks/>
            </p:cNvGrpSpPr>
            <p:nvPr/>
          </p:nvGrpSpPr>
          <p:grpSpPr bwMode="auto">
            <a:xfrm>
              <a:off x="4186" y="2862"/>
              <a:ext cx="536" cy="249"/>
              <a:chOff x="4157" y="2769"/>
              <a:chExt cx="582" cy="270"/>
            </a:xfrm>
            <a:grpFill/>
          </p:grpSpPr>
          <p:sp>
            <p:nvSpPr>
              <p:cNvPr id="5450" name="Freeform 580"/>
              <p:cNvSpPr>
                <a:spLocks/>
              </p:cNvSpPr>
              <p:nvPr/>
            </p:nvSpPr>
            <p:spPr bwMode="ltGray">
              <a:xfrm>
                <a:off x="4477" y="2993"/>
                <a:ext cx="23" cy="10"/>
              </a:xfrm>
              <a:custGeom>
                <a:avLst/>
                <a:gdLst>
                  <a:gd name="T0" fmla="*/ 0 w 23"/>
                  <a:gd name="T1" fmla="*/ 11 h 9"/>
                  <a:gd name="T2" fmla="*/ 10 w 23"/>
                  <a:gd name="T3" fmla="*/ 13 h 9"/>
                  <a:gd name="T4" fmla="*/ 22 w 23"/>
                  <a:gd name="T5" fmla="*/ 0 h 9"/>
                  <a:gd name="T6" fmla="*/ 8 w 23"/>
                  <a:gd name="T7" fmla="*/ 2 h 9"/>
                  <a:gd name="T8" fmla="*/ 0 w 23"/>
                  <a:gd name="T9" fmla="*/ 11 h 9"/>
                  <a:gd name="T10" fmla="*/ 0 60000 65536"/>
                  <a:gd name="T11" fmla="*/ 0 60000 65536"/>
                  <a:gd name="T12" fmla="*/ 0 60000 65536"/>
                  <a:gd name="T13" fmla="*/ 0 60000 65536"/>
                  <a:gd name="T14" fmla="*/ 0 60000 65536"/>
                  <a:gd name="T15" fmla="*/ 0 w 23"/>
                  <a:gd name="T16" fmla="*/ 0 h 9"/>
                  <a:gd name="T17" fmla="*/ 23 w 23"/>
                  <a:gd name="T18" fmla="*/ 9 h 9"/>
                </a:gdLst>
                <a:ahLst/>
                <a:cxnLst>
                  <a:cxn ang="T10">
                    <a:pos x="T0" y="T1"/>
                  </a:cxn>
                  <a:cxn ang="T11">
                    <a:pos x="T2" y="T3"/>
                  </a:cxn>
                  <a:cxn ang="T12">
                    <a:pos x="T4" y="T5"/>
                  </a:cxn>
                  <a:cxn ang="T13">
                    <a:pos x="T6" y="T7"/>
                  </a:cxn>
                  <a:cxn ang="T14">
                    <a:pos x="T8" y="T9"/>
                  </a:cxn>
                </a:cxnLst>
                <a:rect l="T15" t="T16" r="T17" b="T18"/>
                <a:pathLst>
                  <a:path w="23" h="9">
                    <a:moveTo>
                      <a:pt x="0" y="6"/>
                    </a:moveTo>
                    <a:lnTo>
                      <a:pt x="10" y="8"/>
                    </a:lnTo>
                    <a:lnTo>
                      <a:pt x="22" y="0"/>
                    </a:lnTo>
                    <a:lnTo>
                      <a:pt x="8" y="2"/>
                    </a:lnTo>
                    <a:lnTo>
                      <a:pt x="0"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51" name="Freeform 581"/>
              <p:cNvSpPr>
                <a:spLocks/>
              </p:cNvSpPr>
              <p:nvPr/>
            </p:nvSpPr>
            <p:spPr bwMode="ltGray">
              <a:xfrm>
                <a:off x="4654" y="3027"/>
                <a:ext cx="11" cy="12"/>
              </a:xfrm>
              <a:custGeom>
                <a:avLst/>
                <a:gdLst>
                  <a:gd name="T0" fmla="*/ 0 w 11"/>
                  <a:gd name="T1" fmla="*/ 15 h 11"/>
                  <a:gd name="T2" fmla="*/ 8 w 11"/>
                  <a:gd name="T3" fmla="*/ 11 h 11"/>
                  <a:gd name="T4" fmla="*/ 10 w 11"/>
                  <a:gd name="T5" fmla="*/ 0 h 11"/>
                  <a:gd name="T6" fmla="*/ 2 w 11"/>
                  <a:gd name="T7" fmla="*/ 11 h 11"/>
                  <a:gd name="T8" fmla="*/ 0 w 11"/>
                  <a:gd name="T9" fmla="*/ 15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0" y="10"/>
                    </a:moveTo>
                    <a:lnTo>
                      <a:pt x="8" y="6"/>
                    </a:lnTo>
                    <a:lnTo>
                      <a:pt x="10" y="0"/>
                    </a:lnTo>
                    <a:lnTo>
                      <a:pt x="2" y="6"/>
                    </a:lnTo>
                    <a:lnTo>
                      <a:pt x="0"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52" name="Freeform 582"/>
              <p:cNvSpPr>
                <a:spLocks/>
              </p:cNvSpPr>
              <p:nvPr/>
            </p:nvSpPr>
            <p:spPr bwMode="ltGray">
              <a:xfrm>
                <a:off x="4507" y="3015"/>
                <a:ext cx="18" cy="17"/>
              </a:xfrm>
              <a:custGeom>
                <a:avLst/>
                <a:gdLst>
                  <a:gd name="T0" fmla="*/ 0 w 19"/>
                  <a:gd name="T1" fmla="*/ 11 h 15"/>
                  <a:gd name="T2" fmla="*/ 4 w 19"/>
                  <a:gd name="T3" fmla="*/ 18 h 15"/>
                  <a:gd name="T4" fmla="*/ 8 w 19"/>
                  <a:gd name="T5" fmla="*/ 26 h 15"/>
                  <a:gd name="T6" fmla="*/ 9 w 19"/>
                  <a:gd name="T7" fmla="*/ 14 h 15"/>
                  <a:gd name="T8" fmla="*/ 13 w 19"/>
                  <a:gd name="T9" fmla="*/ 2 h 15"/>
                  <a:gd name="T10" fmla="*/ 9 w 19"/>
                  <a:gd name="T11" fmla="*/ 0 h 15"/>
                  <a:gd name="T12" fmla="*/ 4 w 19"/>
                  <a:gd name="T13" fmla="*/ 2 h 15"/>
                  <a:gd name="T14" fmla="*/ 0 w 19"/>
                  <a:gd name="T15" fmla="*/ 11 h 15"/>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5"/>
                  <a:gd name="T26" fmla="*/ 19 w 19"/>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5">
                    <a:moveTo>
                      <a:pt x="0" y="6"/>
                    </a:moveTo>
                    <a:lnTo>
                      <a:pt x="4" y="10"/>
                    </a:lnTo>
                    <a:lnTo>
                      <a:pt x="8" y="14"/>
                    </a:lnTo>
                    <a:lnTo>
                      <a:pt x="10" y="8"/>
                    </a:lnTo>
                    <a:lnTo>
                      <a:pt x="18" y="2"/>
                    </a:lnTo>
                    <a:lnTo>
                      <a:pt x="12" y="0"/>
                    </a:lnTo>
                    <a:lnTo>
                      <a:pt x="4" y="2"/>
                    </a:lnTo>
                    <a:lnTo>
                      <a:pt x="0"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53" name="Freeform 583"/>
              <p:cNvSpPr>
                <a:spLocks/>
              </p:cNvSpPr>
              <p:nvPr/>
            </p:nvSpPr>
            <p:spPr bwMode="ltGray">
              <a:xfrm>
                <a:off x="4526" y="3013"/>
                <a:ext cx="19" cy="17"/>
              </a:xfrm>
              <a:custGeom>
                <a:avLst/>
                <a:gdLst>
                  <a:gd name="T0" fmla="*/ 0 w 19"/>
                  <a:gd name="T1" fmla="*/ 26 h 15"/>
                  <a:gd name="T2" fmla="*/ 10 w 19"/>
                  <a:gd name="T3" fmla="*/ 26 h 15"/>
                  <a:gd name="T4" fmla="*/ 14 w 19"/>
                  <a:gd name="T5" fmla="*/ 14 h 15"/>
                  <a:gd name="T6" fmla="*/ 18 w 19"/>
                  <a:gd name="T7" fmla="*/ 9 h 15"/>
                  <a:gd name="T8" fmla="*/ 14 w 19"/>
                  <a:gd name="T9" fmla="*/ 0 h 15"/>
                  <a:gd name="T10" fmla="*/ 8 w 19"/>
                  <a:gd name="T11" fmla="*/ 2 h 15"/>
                  <a:gd name="T12" fmla="*/ 4 w 19"/>
                  <a:gd name="T13" fmla="*/ 11 h 15"/>
                  <a:gd name="T14" fmla="*/ 0 w 19"/>
                  <a:gd name="T15" fmla="*/ 26 h 15"/>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5"/>
                  <a:gd name="T26" fmla="*/ 19 w 19"/>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5">
                    <a:moveTo>
                      <a:pt x="0" y="14"/>
                    </a:moveTo>
                    <a:lnTo>
                      <a:pt x="10" y="14"/>
                    </a:lnTo>
                    <a:lnTo>
                      <a:pt x="14" y="8"/>
                    </a:lnTo>
                    <a:lnTo>
                      <a:pt x="18" y="4"/>
                    </a:lnTo>
                    <a:lnTo>
                      <a:pt x="14" y="0"/>
                    </a:lnTo>
                    <a:lnTo>
                      <a:pt x="8" y="2"/>
                    </a:lnTo>
                    <a:lnTo>
                      <a:pt x="4" y="6"/>
                    </a:lnTo>
                    <a:lnTo>
                      <a:pt x="0" y="1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54" name="Freeform 584"/>
              <p:cNvSpPr>
                <a:spLocks/>
              </p:cNvSpPr>
              <p:nvPr/>
            </p:nvSpPr>
            <p:spPr bwMode="ltGray">
              <a:xfrm>
                <a:off x="4588" y="3018"/>
                <a:ext cx="31" cy="19"/>
              </a:xfrm>
              <a:custGeom>
                <a:avLst/>
                <a:gdLst>
                  <a:gd name="T0" fmla="*/ 0 w 31"/>
                  <a:gd name="T1" fmla="*/ 21 h 17"/>
                  <a:gd name="T2" fmla="*/ 6 w 31"/>
                  <a:gd name="T3" fmla="*/ 17 h 17"/>
                  <a:gd name="T4" fmla="*/ 12 w 31"/>
                  <a:gd name="T5" fmla="*/ 21 h 17"/>
                  <a:gd name="T6" fmla="*/ 22 w 31"/>
                  <a:gd name="T7" fmla="*/ 28 h 17"/>
                  <a:gd name="T8" fmla="*/ 28 w 31"/>
                  <a:gd name="T9" fmla="*/ 21 h 17"/>
                  <a:gd name="T10" fmla="*/ 30 w 31"/>
                  <a:gd name="T11" fmla="*/ 13 h 17"/>
                  <a:gd name="T12" fmla="*/ 24 w 31"/>
                  <a:gd name="T13" fmla="*/ 4 h 17"/>
                  <a:gd name="T14" fmla="*/ 20 w 31"/>
                  <a:gd name="T15" fmla="*/ 4 h 17"/>
                  <a:gd name="T16" fmla="*/ 18 w 31"/>
                  <a:gd name="T17" fmla="*/ 0 h 17"/>
                  <a:gd name="T18" fmla="*/ 12 w 31"/>
                  <a:gd name="T19" fmla="*/ 0 h 17"/>
                  <a:gd name="T20" fmla="*/ 8 w 31"/>
                  <a:gd name="T21" fmla="*/ 2 h 17"/>
                  <a:gd name="T22" fmla="*/ 2 w 31"/>
                  <a:gd name="T23" fmla="*/ 11 h 17"/>
                  <a:gd name="T24" fmla="*/ 0 w 31"/>
                  <a:gd name="T25" fmla="*/ 21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17"/>
                  <a:gd name="T41" fmla="*/ 31 w 3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17">
                    <a:moveTo>
                      <a:pt x="0" y="12"/>
                    </a:moveTo>
                    <a:lnTo>
                      <a:pt x="6" y="10"/>
                    </a:lnTo>
                    <a:lnTo>
                      <a:pt x="12" y="12"/>
                    </a:lnTo>
                    <a:lnTo>
                      <a:pt x="22" y="16"/>
                    </a:lnTo>
                    <a:lnTo>
                      <a:pt x="28" y="12"/>
                    </a:lnTo>
                    <a:lnTo>
                      <a:pt x="30" y="8"/>
                    </a:lnTo>
                    <a:lnTo>
                      <a:pt x="24" y="4"/>
                    </a:lnTo>
                    <a:lnTo>
                      <a:pt x="20" y="4"/>
                    </a:lnTo>
                    <a:lnTo>
                      <a:pt x="18" y="0"/>
                    </a:lnTo>
                    <a:lnTo>
                      <a:pt x="12" y="0"/>
                    </a:lnTo>
                    <a:lnTo>
                      <a:pt x="8" y="2"/>
                    </a:lnTo>
                    <a:lnTo>
                      <a:pt x="2" y="6"/>
                    </a:lnTo>
                    <a:lnTo>
                      <a:pt x="0" y="1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55" name="Freeform 585"/>
              <p:cNvSpPr>
                <a:spLocks/>
              </p:cNvSpPr>
              <p:nvPr/>
            </p:nvSpPr>
            <p:spPr bwMode="ltGray">
              <a:xfrm>
                <a:off x="4344" y="2901"/>
                <a:ext cx="29" cy="33"/>
              </a:xfrm>
              <a:custGeom>
                <a:avLst/>
                <a:gdLst>
                  <a:gd name="T0" fmla="*/ 0 w 29"/>
                  <a:gd name="T1" fmla="*/ 26 h 29"/>
                  <a:gd name="T2" fmla="*/ 6 w 29"/>
                  <a:gd name="T3" fmla="*/ 23 h 29"/>
                  <a:gd name="T4" fmla="*/ 10 w 29"/>
                  <a:gd name="T5" fmla="*/ 41 h 29"/>
                  <a:gd name="T6" fmla="*/ 20 w 29"/>
                  <a:gd name="T7" fmla="*/ 53 h 29"/>
                  <a:gd name="T8" fmla="*/ 28 w 29"/>
                  <a:gd name="T9" fmla="*/ 50 h 29"/>
                  <a:gd name="T10" fmla="*/ 24 w 29"/>
                  <a:gd name="T11" fmla="*/ 41 h 29"/>
                  <a:gd name="T12" fmla="*/ 26 w 29"/>
                  <a:gd name="T13" fmla="*/ 30 h 29"/>
                  <a:gd name="T14" fmla="*/ 16 w 29"/>
                  <a:gd name="T15" fmla="*/ 26 h 29"/>
                  <a:gd name="T16" fmla="*/ 16 w 29"/>
                  <a:gd name="T17" fmla="*/ 15 h 29"/>
                  <a:gd name="T18" fmla="*/ 16 w 29"/>
                  <a:gd name="T19" fmla="*/ 2 h 29"/>
                  <a:gd name="T20" fmla="*/ 12 w 29"/>
                  <a:gd name="T21" fmla="*/ 0 h 29"/>
                  <a:gd name="T22" fmla="*/ 8 w 29"/>
                  <a:gd name="T23" fmla="*/ 11 h 29"/>
                  <a:gd name="T24" fmla="*/ 6 w 29"/>
                  <a:gd name="T25" fmla="*/ 2 h 29"/>
                  <a:gd name="T26" fmla="*/ 2 w 29"/>
                  <a:gd name="T27" fmla="*/ 15 h 29"/>
                  <a:gd name="T28" fmla="*/ 0 w 29"/>
                  <a:gd name="T29" fmla="*/ 26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29"/>
                  <a:gd name="T47" fmla="*/ 29 w 29"/>
                  <a:gd name="T48" fmla="*/ 29 h 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29">
                    <a:moveTo>
                      <a:pt x="0" y="14"/>
                    </a:moveTo>
                    <a:lnTo>
                      <a:pt x="6" y="12"/>
                    </a:lnTo>
                    <a:lnTo>
                      <a:pt x="10" y="22"/>
                    </a:lnTo>
                    <a:lnTo>
                      <a:pt x="20" y="28"/>
                    </a:lnTo>
                    <a:lnTo>
                      <a:pt x="28" y="26"/>
                    </a:lnTo>
                    <a:lnTo>
                      <a:pt x="24" y="22"/>
                    </a:lnTo>
                    <a:lnTo>
                      <a:pt x="26" y="16"/>
                    </a:lnTo>
                    <a:lnTo>
                      <a:pt x="16" y="14"/>
                    </a:lnTo>
                    <a:lnTo>
                      <a:pt x="16" y="8"/>
                    </a:lnTo>
                    <a:lnTo>
                      <a:pt x="16" y="2"/>
                    </a:lnTo>
                    <a:lnTo>
                      <a:pt x="12" y="0"/>
                    </a:lnTo>
                    <a:lnTo>
                      <a:pt x="8" y="6"/>
                    </a:lnTo>
                    <a:lnTo>
                      <a:pt x="6" y="2"/>
                    </a:lnTo>
                    <a:lnTo>
                      <a:pt x="2" y="8"/>
                    </a:lnTo>
                    <a:lnTo>
                      <a:pt x="0" y="1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56" name="Freeform 586"/>
              <p:cNvSpPr>
                <a:spLocks/>
              </p:cNvSpPr>
              <p:nvPr/>
            </p:nvSpPr>
            <p:spPr bwMode="ltGray">
              <a:xfrm>
                <a:off x="4383" y="2919"/>
                <a:ext cx="19" cy="17"/>
              </a:xfrm>
              <a:custGeom>
                <a:avLst/>
                <a:gdLst>
                  <a:gd name="T0" fmla="*/ 0 w 19"/>
                  <a:gd name="T1" fmla="*/ 18 h 15"/>
                  <a:gd name="T2" fmla="*/ 8 w 19"/>
                  <a:gd name="T3" fmla="*/ 26 h 15"/>
                  <a:gd name="T4" fmla="*/ 18 w 19"/>
                  <a:gd name="T5" fmla="*/ 26 h 15"/>
                  <a:gd name="T6" fmla="*/ 16 w 19"/>
                  <a:gd name="T7" fmla="*/ 9 h 15"/>
                  <a:gd name="T8" fmla="*/ 10 w 19"/>
                  <a:gd name="T9" fmla="*/ 0 h 15"/>
                  <a:gd name="T10" fmla="*/ 4 w 19"/>
                  <a:gd name="T11" fmla="*/ 0 h 15"/>
                  <a:gd name="T12" fmla="*/ 0 w 19"/>
                  <a:gd name="T13" fmla="*/ 18 h 15"/>
                  <a:gd name="T14" fmla="*/ 0 60000 65536"/>
                  <a:gd name="T15" fmla="*/ 0 60000 65536"/>
                  <a:gd name="T16" fmla="*/ 0 60000 65536"/>
                  <a:gd name="T17" fmla="*/ 0 60000 65536"/>
                  <a:gd name="T18" fmla="*/ 0 60000 65536"/>
                  <a:gd name="T19" fmla="*/ 0 60000 65536"/>
                  <a:gd name="T20" fmla="*/ 0 60000 65536"/>
                  <a:gd name="T21" fmla="*/ 0 w 19"/>
                  <a:gd name="T22" fmla="*/ 0 h 15"/>
                  <a:gd name="T23" fmla="*/ 19 w 19"/>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5">
                    <a:moveTo>
                      <a:pt x="0" y="10"/>
                    </a:moveTo>
                    <a:lnTo>
                      <a:pt x="8" y="14"/>
                    </a:lnTo>
                    <a:lnTo>
                      <a:pt x="18" y="14"/>
                    </a:lnTo>
                    <a:lnTo>
                      <a:pt x="16" y="4"/>
                    </a:lnTo>
                    <a:lnTo>
                      <a:pt x="10" y="0"/>
                    </a:lnTo>
                    <a:lnTo>
                      <a:pt x="4" y="0"/>
                    </a:lnTo>
                    <a:lnTo>
                      <a:pt x="0"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57" name="Freeform 587"/>
              <p:cNvSpPr>
                <a:spLocks/>
              </p:cNvSpPr>
              <p:nvPr/>
            </p:nvSpPr>
            <p:spPr bwMode="ltGray">
              <a:xfrm>
                <a:off x="4193" y="2857"/>
                <a:ext cx="15" cy="19"/>
              </a:xfrm>
              <a:custGeom>
                <a:avLst/>
                <a:gdLst>
                  <a:gd name="T0" fmla="*/ 0 w 15"/>
                  <a:gd name="T1" fmla="*/ 4 h 17"/>
                  <a:gd name="T2" fmla="*/ 10 w 15"/>
                  <a:gd name="T3" fmla="*/ 28 h 17"/>
                  <a:gd name="T4" fmla="*/ 14 w 15"/>
                  <a:gd name="T5" fmla="*/ 25 h 17"/>
                  <a:gd name="T6" fmla="*/ 14 w 15"/>
                  <a:gd name="T7" fmla="*/ 11 h 17"/>
                  <a:gd name="T8" fmla="*/ 6 w 15"/>
                  <a:gd name="T9" fmla="*/ 0 h 17"/>
                  <a:gd name="T10" fmla="*/ 0 w 15"/>
                  <a:gd name="T11" fmla="*/ 4 h 17"/>
                  <a:gd name="T12" fmla="*/ 0 60000 65536"/>
                  <a:gd name="T13" fmla="*/ 0 60000 65536"/>
                  <a:gd name="T14" fmla="*/ 0 60000 65536"/>
                  <a:gd name="T15" fmla="*/ 0 60000 65536"/>
                  <a:gd name="T16" fmla="*/ 0 60000 65536"/>
                  <a:gd name="T17" fmla="*/ 0 60000 65536"/>
                  <a:gd name="T18" fmla="*/ 0 w 15"/>
                  <a:gd name="T19" fmla="*/ 0 h 17"/>
                  <a:gd name="T20" fmla="*/ 15 w 15"/>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5" h="17">
                    <a:moveTo>
                      <a:pt x="0" y="4"/>
                    </a:moveTo>
                    <a:lnTo>
                      <a:pt x="10" y="16"/>
                    </a:lnTo>
                    <a:lnTo>
                      <a:pt x="14" y="14"/>
                    </a:lnTo>
                    <a:lnTo>
                      <a:pt x="14" y="6"/>
                    </a:lnTo>
                    <a:lnTo>
                      <a:pt x="6" y="0"/>
                    </a:lnTo>
                    <a:lnTo>
                      <a:pt x="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58" name="Freeform 588"/>
              <p:cNvSpPr>
                <a:spLocks/>
              </p:cNvSpPr>
              <p:nvPr/>
            </p:nvSpPr>
            <p:spPr bwMode="ltGray">
              <a:xfrm>
                <a:off x="4219" y="2904"/>
                <a:ext cx="14" cy="21"/>
              </a:xfrm>
              <a:custGeom>
                <a:avLst/>
                <a:gdLst>
                  <a:gd name="T0" fmla="*/ 0 w 15"/>
                  <a:gd name="T1" fmla="*/ 11 h 19"/>
                  <a:gd name="T2" fmla="*/ 6 w 15"/>
                  <a:gd name="T3" fmla="*/ 27 h 19"/>
                  <a:gd name="T4" fmla="*/ 9 w 15"/>
                  <a:gd name="T5" fmla="*/ 30 h 19"/>
                  <a:gd name="T6" fmla="*/ 9 w 15"/>
                  <a:gd name="T7" fmla="*/ 23 h 19"/>
                  <a:gd name="T8" fmla="*/ 7 w 15"/>
                  <a:gd name="T9" fmla="*/ 4 h 19"/>
                  <a:gd name="T10" fmla="*/ 4 w 15"/>
                  <a:gd name="T11" fmla="*/ 2 h 19"/>
                  <a:gd name="T12" fmla="*/ 0 w 15"/>
                  <a:gd name="T13" fmla="*/ 0 h 19"/>
                  <a:gd name="T14" fmla="*/ 0 w 15"/>
                  <a:gd name="T15" fmla="*/ 11 h 19"/>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9"/>
                  <a:gd name="T26" fmla="*/ 15 w 15"/>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9">
                    <a:moveTo>
                      <a:pt x="0" y="6"/>
                    </a:moveTo>
                    <a:lnTo>
                      <a:pt x="6" y="16"/>
                    </a:lnTo>
                    <a:lnTo>
                      <a:pt x="14" y="18"/>
                    </a:lnTo>
                    <a:lnTo>
                      <a:pt x="14" y="14"/>
                    </a:lnTo>
                    <a:lnTo>
                      <a:pt x="8" y="4"/>
                    </a:lnTo>
                    <a:lnTo>
                      <a:pt x="4" y="2"/>
                    </a:lnTo>
                    <a:lnTo>
                      <a:pt x="0" y="0"/>
                    </a:lnTo>
                    <a:lnTo>
                      <a:pt x="0"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nvGrpSpPr>
              <p:cNvPr id="13" name="Group 589"/>
              <p:cNvGrpSpPr>
                <a:grpSpLocks/>
              </p:cNvGrpSpPr>
              <p:nvPr/>
            </p:nvGrpSpPr>
            <p:grpSpPr bwMode="auto">
              <a:xfrm>
                <a:off x="4157" y="2769"/>
                <a:ext cx="582" cy="270"/>
                <a:chOff x="4157" y="2769"/>
                <a:chExt cx="582" cy="270"/>
              </a:xfrm>
              <a:grpFill/>
            </p:grpSpPr>
            <p:sp>
              <p:nvSpPr>
                <p:cNvPr id="5460" name="Freeform 590"/>
                <p:cNvSpPr>
                  <a:spLocks/>
                </p:cNvSpPr>
                <p:nvPr/>
              </p:nvSpPr>
              <p:spPr bwMode="ltGray">
                <a:xfrm>
                  <a:off x="4157" y="2769"/>
                  <a:ext cx="199" cy="232"/>
                </a:xfrm>
                <a:custGeom>
                  <a:avLst/>
                  <a:gdLst>
                    <a:gd name="T0" fmla="*/ 2 w 201"/>
                    <a:gd name="T1" fmla="*/ 4 h 207"/>
                    <a:gd name="T2" fmla="*/ 26 w 201"/>
                    <a:gd name="T3" fmla="*/ 61 h 207"/>
                    <a:gd name="T4" fmla="*/ 46 w 201"/>
                    <a:gd name="T5" fmla="*/ 108 h 207"/>
                    <a:gd name="T6" fmla="*/ 71 w 201"/>
                    <a:gd name="T7" fmla="*/ 174 h 207"/>
                    <a:gd name="T8" fmla="*/ 87 w 201"/>
                    <a:gd name="T9" fmla="*/ 195 h 207"/>
                    <a:gd name="T10" fmla="*/ 99 w 201"/>
                    <a:gd name="T11" fmla="*/ 240 h 207"/>
                    <a:gd name="T12" fmla="*/ 105 w 201"/>
                    <a:gd name="T13" fmla="*/ 265 h 207"/>
                    <a:gd name="T14" fmla="*/ 111 w 201"/>
                    <a:gd name="T15" fmla="*/ 290 h 207"/>
                    <a:gd name="T16" fmla="*/ 121 w 201"/>
                    <a:gd name="T17" fmla="*/ 304 h 207"/>
                    <a:gd name="T18" fmla="*/ 145 w 201"/>
                    <a:gd name="T19" fmla="*/ 328 h 207"/>
                    <a:gd name="T20" fmla="*/ 162 w 201"/>
                    <a:gd name="T21" fmla="*/ 362 h 207"/>
                    <a:gd name="T22" fmla="*/ 172 w 201"/>
                    <a:gd name="T23" fmla="*/ 356 h 207"/>
                    <a:gd name="T24" fmla="*/ 180 w 201"/>
                    <a:gd name="T25" fmla="*/ 364 h 207"/>
                    <a:gd name="T26" fmla="*/ 186 w 201"/>
                    <a:gd name="T27" fmla="*/ 318 h 207"/>
                    <a:gd name="T28" fmla="*/ 188 w 201"/>
                    <a:gd name="T29" fmla="*/ 293 h 207"/>
                    <a:gd name="T30" fmla="*/ 186 w 201"/>
                    <a:gd name="T31" fmla="*/ 279 h 207"/>
                    <a:gd name="T32" fmla="*/ 190 w 201"/>
                    <a:gd name="T33" fmla="*/ 261 h 207"/>
                    <a:gd name="T34" fmla="*/ 180 w 201"/>
                    <a:gd name="T35" fmla="*/ 236 h 207"/>
                    <a:gd name="T36" fmla="*/ 170 w 201"/>
                    <a:gd name="T37" fmla="*/ 245 h 207"/>
                    <a:gd name="T38" fmla="*/ 168 w 201"/>
                    <a:gd name="T39" fmla="*/ 225 h 207"/>
                    <a:gd name="T40" fmla="*/ 164 w 201"/>
                    <a:gd name="T41" fmla="*/ 195 h 207"/>
                    <a:gd name="T42" fmla="*/ 152 w 201"/>
                    <a:gd name="T43" fmla="*/ 198 h 207"/>
                    <a:gd name="T44" fmla="*/ 150 w 201"/>
                    <a:gd name="T45" fmla="*/ 177 h 207"/>
                    <a:gd name="T46" fmla="*/ 154 w 201"/>
                    <a:gd name="T47" fmla="*/ 163 h 207"/>
                    <a:gd name="T48" fmla="*/ 145 w 201"/>
                    <a:gd name="T49" fmla="*/ 156 h 207"/>
                    <a:gd name="T50" fmla="*/ 135 w 201"/>
                    <a:gd name="T51" fmla="*/ 145 h 207"/>
                    <a:gd name="T52" fmla="*/ 115 w 201"/>
                    <a:gd name="T53" fmla="*/ 117 h 207"/>
                    <a:gd name="T54" fmla="*/ 105 w 201"/>
                    <a:gd name="T55" fmla="*/ 101 h 207"/>
                    <a:gd name="T56" fmla="*/ 93 w 201"/>
                    <a:gd name="T57" fmla="*/ 90 h 207"/>
                    <a:gd name="T58" fmla="*/ 87 w 201"/>
                    <a:gd name="T59" fmla="*/ 82 h 207"/>
                    <a:gd name="T60" fmla="*/ 65 w 201"/>
                    <a:gd name="T61" fmla="*/ 56 h 207"/>
                    <a:gd name="T62" fmla="*/ 51 w 201"/>
                    <a:gd name="T63" fmla="*/ 49 h 207"/>
                    <a:gd name="T64" fmla="*/ 51 w 201"/>
                    <a:gd name="T65" fmla="*/ 35 h 207"/>
                    <a:gd name="T66" fmla="*/ 48 w 201"/>
                    <a:gd name="T67" fmla="*/ 11 h 207"/>
                    <a:gd name="T68" fmla="*/ 38 w 201"/>
                    <a:gd name="T69" fmla="*/ 11 h 207"/>
                    <a:gd name="T70" fmla="*/ 18 w 201"/>
                    <a:gd name="T71" fmla="*/ 11 h 207"/>
                    <a:gd name="T72" fmla="*/ 0 w 201"/>
                    <a:gd name="T73" fmla="*/ 0 h 2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1"/>
                    <a:gd name="T112" fmla="*/ 0 h 207"/>
                    <a:gd name="T113" fmla="*/ 201 w 201"/>
                    <a:gd name="T114" fmla="*/ 207 h 2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1" h="207">
                      <a:moveTo>
                        <a:pt x="0" y="0"/>
                      </a:moveTo>
                      <a:lnTo>
                        <a:pt x="2" y="4"/>
                      </a:lnTo>
                      <a:lnTo>
                        <a:pt x="6" y="14"/>
                      </a:lnTo>
                      <a:lnTo>
                        <a:pt x="26" y="34"/>
                      </a:lnTo>
                      <a:lnTo>
                        <a:pt x="50" y="56"/>
                      </a:lnTo>
                      <a:lnTo>
                        <a:pt x="46" y="62"/>
                      </a:lnTo>
                      <a:lnTo>
                        <a:pt x="66" y="72"/>
                      </a:lnTo>
                      <a:lnTo>
                        <a:pt x="76" y="98"/>
                      </a:lnTo>
                      <a:lnTo>
                        <a:pt x="80" y="100"/>
                      </a:lnTo>
                      <a:lnTo>
                        <a:pt x="92" y="110"/>
                      </a:lnTo>
                      <a:lnTo>
                        <a:pt x="100" y="130"/>
                      </a:lnTo>
                      <a:lnTo>
                        <a:pt x="104" y="136"/>
                      </a:lnTo>
                      <a:lnTo>
                        <a:pt x="104" y="142"/>
                      </a:lnTo>
                      <a:lnTo>
                        <a:pt x="110" y="150"/>
                      </a:lnTo>
                      <a:lnTo>
                        <a:pt x="112" y="158"/>
                      </a:lnTo>
                      <a:lnTo>
                        <a:pt x="116" y="164"/>
                      </a:lnTo>
                      <a:lnTo>
                        <a:pt x="126" y="168"/>
                      </a:lnTo>
                      <a:lnTo>
                        <a:pt x="126" y="172"/>
                      </a:lnTo>
                      <a:lnTo>
                        <a:pt x="136" y="176"/>
                      </a:lnTo>
                      <a:lnTo>
                        <a:pt x="150" y="186"/>
                      </a:lnTo>
                      <a:lnTo>
                        <a:pt x="166" y="202"/>
                      </a:lnTo>
                      <a:lnTo>
                        <a:pt x="172" y="204"/>
                      </a:lnTo>
                      <a:lnTo>
                        <a:pt x="170" y="198"/>
                      </a:lnTo>
                      <a:lnTo>
                        <a:pt x="182" y="202"/>
                      </a:lnTo>
                      <a:lnTo>
                        <a:pt x="182" y="196"/>
                      </a:lnTo>
                      <a:lnTo>
                        <a:pt x="190" y="206"/>
                      </a:lnTo>
                      <a:lnTo>
                        <a:pt x="194" y="188"/>
                      </a:lnTo>
                      <a:lnTo>
                        <a:pt x="196" y="180"/>
                      </a:lnTo>
                      <a:lnTo>
                        <a:pt x="192" y="174"/>
                      </a:lnTo>
                      <a:lnTo>
                        <a:pt x="198" y="166"/>
                      </a:lnTo>
                      <a:lnTo>
                        <a:pt x="196" y="164"/>
                      </a:lnTo>
                      <a:lnTo>
                        <a:pt x="196" y="158"/>
                      </a:lnTo>
                      <a:lnTo>
                        <a:pt x="200" y="152"/>
                      </a:lnTo>
                      <a:lnTo>
                        <a:pt x="200" y="148"/>
                      </a:lnTo>
                      <a:lnTo>
                        <a:pt x="196" y="140"/>
                      </a:lnTo>
                      <a:lnTo>
                        <a:pt x="190" y="134"/>
                      </a:lnTo>
                      <a:lnTo>
                        <a:pt x="184" y="136"/>
                      </a:lnTo>
                      <a:lnTo>
                        <a:pt x="180" y="138"/>
                      </a:lnTo>
                      <a:lnTo>
                        <a:pt x="182" y="132"/>
                      </a:lnTo>
                      <a:lnTo>
                        <a:pt x="178" y="128"/>
                      </a:lnTo>
                      <a:lnTo>
                        <a:pt x="174" y="118"/>
                      </a:lnTo>
                      <a:lnTo>
                        <a:pt x="174" y="110"/>
                      </a:lnTo>
                      <a:lnTo>
                        <a:pt x="166" y="112"/>
                      </a:lnTo>
                      <a:lnTo>
                        <a:pt x="162" y="112"/>
                      </a:lnTo>
                      <a:lnTo>
                        <a:pt x="158" y="106"/>
                      </a:lnTo>
                      <a:lnTo>
                        <a:pt x="160" y="100"/>
                      </a:lnTo>
                      <a:lnTo>
                        <a:pt x="158" y="100"/>
                      </a:lnTo>
                      <a:lnTo>
                        <a:pt x="164" y="92"/>
                      </a:lnTo>
                      <a:lnTo>
                        <a:pt x="158" y="84"/>
                      </a:lnTo>
                      <a:lnTo>
                        <a:pt x="150" y="88"/>
                      </a:lnTo>
                      <a:lnTo>
                        <a:pt x="146" y="80"/>
                      </a:lnTo>
                      <a:lnTo>
                        <a:pt x="140" y="82"/>
                      </a:lnTo>
                      <a:lnTo>
                        <a:pt x="132" y="74"/>
                      </a:lnTo>
                      <a:lnTo>
                        <a:pt x="120" y="66"/>
                      </a:lnTo>
                      <a:lnTo>
                        <a:pt x="112" y="58"/>
                      </a:lnTo>
                      <a:lnTo>
                        <a:pt x="110" y="56"/>
                      </a:lnTo>
                      <a:lnTo>
                        <a:pt x="110" y="66"/>
                      </a:lnTo>
                      <a:lnTo>
                        <a:pt x="98" y="50"/>
                      </a:lnTo>
                      <a:lnTo>
                        <a:pt x="98" y="54"/>
                      </a:lnTo>
                      <a:lnTo>
                        <a:pt x="92" y="46"/>
                      </a:lnTo>
                      <a:lnTo>
                        <a:pt x="76" y="36"/>
                      </a:lnTo>
                      <a:lnTo>
                        <a:pt x="70" y="32"/>
                      </a:lnTo>
                      <a:lnTo>
                        <a:pt x="66" y="28"/>
                      </a:lnTo>
                      <a:lnTo>
                        <a:pt x="56" y="28"/>
                      </a:lnTo>
                      <a:lnTo>
                        <a:pt x="58" y="22"/>
                      </a:lnTo>
                      <a:lnTo>
                        <a:pt x="56" y="20"/>
                      </a:lnTo>
                      <a:lnTo>
                        <a:pt x="56" y="14"/>
                      </a:lnTo>
                      <a:lnTo>
                        <a:pt x="48" y="6"/>
                      </a:lnTo>
                      <a:lnTo>
                        <a:pt x="42" y="8"/>
                      </a:lnTo>
                      <a:lnTo>
                        <a:pt x="38" y="6"/>
                      </a:lnTo>
                      <a:lnTo>
                        <a:pt x="26" y="10"/>
                      </a:lnTo>
                      <a:lnTo>
                        <a:pt x="18" y="6"/>
                      </a:lnTo>
                      <a:lnTo>
                        <a:pt x="12" y="0"/>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61" name="Freeform 591"/>
                <p:cNvSpPr>
                  <a:spLocks/>
                </p:cNvSpPr>
                <p:nvPr/>
              </p:nvSpPr>
              <p:spPr bwMode="ltGray">
                <a:xfrm>
                  <a:off x="4337" y="2993"/>
                  <a:ext cx="169" cy="46"/>
                </a:xfrm>
                <a:custGeom>
                  <a:avLst/>
                  <a:gdLst>
                    <a:gd name="T0" fmla="*/ 18 w 169"/>
                    <a:gd name="T1" fmla="*/ 4 h 41"/>
                    <a:gd name="T2" fmla="*/ 10 w 169"/>
                    <a:gd name="T3" fmla="*/ 25 h 41"/>
                    <a:gd name="T4" fmla="*/ 0 w 169"/>
                    <a:gd name="T5" fmla="*/ 39 h 41"/>
                    <a:gd name="T6" fmla="*/ 12 w 169"/>
                    <a:gd name="T7" fmla="*/ 43 h 41"/>
                    <a:gd name="T8" fmla="*/ 20 w 169"/>
                    <a:gd name="T9" fmla="*/ 47 h 41"/>
                    <a:gd name="T10" fmla="*/ 28 w 169"/>
                    <a:gd name="T11" fmla="*/ 71 h 41"/>
                    <a:gd name="T12" fmla="*/ 36 w 169"/>
                    <a:gd name="T13" fmla="*/ 61 h 41"/>
                    <a:gd name="T14" fmla="*/ 40 w 169"/>
                    <a:gd name="T15" fmla="*/ 71 h 41"/>
                    <a:gd name="T16" fmla="*/ 52 w 169"/>
                    <a:gd name="T17" fmla="*/ 68 h 41"/>
                    <a:gd name="T18" fmla="*/ 62 w 169"/>
                    <a:gd name="T19" fmla="*/ 71 h 41"/>
                    <a:gd name="T20" fmla="*/ 64 w 169"/>
                    <a:gd name="T21" fmla="*/ 68 h 41"/>
                    <a:gd name="T22" fmla="*/ 64 w 169"/>
                    <a:gd name="T23" fmla="*/ 61 h 41"/>
                    <a:gd name="T24" fmla="*/ 70 w 169"/>
                    <a:gd name="T25" fmla="*/ 56 h 41"/>
                    <a:gd name="T26" fmla="*/ 76 w 169"/>
                    <a:gd name="T27" fmla="*/ 54 h 41"/>
                    <a:gd name="T28" fmla="*/ 82 w 169"/>
                    <a:gd name="T29" fmla="*/ 49 h 41"/>
                    <a:gd name="T30" fmla="*/ 90 w 169"/>
                    <a:gd name="T31" fmla="*/ 54 h 41"/>
                    <a:gd name="T32" fmla="*/ 100 w 169"/>
                    <a:gd name="T33" fmla="*/ 71 h 41"/>
                    <a:gd name="T34" fmla="*/ 112 w 169"/>
                    <a:gd name="T35" fmla="*/ 63 h 41"/>
                    <a:gd name="T36" fmla="*/ 124 w 169"/>
                    <a:gd name="T37" fmla="*/ 61 h 41"/>
                    <a:gd name="T38" fmla="*/ 134 w 169"/>
                    <a:gd name="T39" fmla="*/ 68 h 41"/>
                    <a:gd name="T40" fmla="*/ 136 w 169"/>
                    <a:gd name="T41" fmla="*/ 61 h 41"/>
                    <a:gd name="T42" fmla="*/ 144 w 169"/>
                    <a:gd name="T43" fmla="*/ 54 h 41"/>
                    <a:gd name="T44" fmla="*/ 162 w 169"/>
                    <a:gd name="T45" fmla="*/ 61 h 41"/>
                    <a:gd name="T46" fmla="*/ 166 w 169"/>
                    <a:gd name="T47" fmla="*/ 68 h 41"/>
                    <a:gd name="T48" fmla="*/ 168 w 169"/>
                    <a:gd name="T49" fmla="*/ 63 h 41"/>
                    <a:gd name="T50" fmla="*/ 164 w 169"/>
                    <a:gd name="T51" fmla="*/ 54 h 41"/>
                    <a:gd name="T52" fmla="*/ 164 w 169"/>
                    <a:gd name="T53" fmla="*/ 35 h 41"/>
                    <a:gd name="T54" fmla="*/ 160 w 169"/>
                    <a:gd name="T55" fmla="*/ 25 h 41"/>
                    <a:gd name="T56" fmla="*/ 158 w 169"/>
                    <a:gd name="T57" fmla="*/ 28 h 41"/>
                    <a:gd name="T58" fmla="*/ 148 w 169"/>
                    <a:gd name="T59" fmla="*/ 31 h 41"/>
                    <a:gd name="T60" fmla="*/ 138 w 169"/>
                    <a:gd name="T61" fmla="*/ 28 h 41"/>
                    <a:gd name="T62" fmla="*/ 134 w 169"/>
                    <a:gd name="T63" fmla="*/ 11 h 41"/>
                    <a:gd name="T64" fmla="*/ 124 w 169"/>
                    <a:gd name="T65" fmla="*/ 4 h 41"/>
                    <a:gd name="T66" fmla="*/ 110 w 169"/>
                    <a:gd name="T67" fmla="*/ 0 h 41"/>
                    <a:gd name="T68" fmla="*/ 96 w 169"/>
                    <a:gd name="T69" fmla="*/ 0 h 41"/>
                    <a:gd name="T70" fmla="*/ 92 w 169"/>
                    <a:gd name="T71" fmla="*/ 4 h 41"/>
                    <a:gd name="T72" fmla="*/ 92 w 169"/>
                    <a:gd name="T73" fmla="*/ 17 h 41"/>
                    <a:gd name="T74" fmla="*/ 98 w 169"/>
                    <a:gd name="T75" fmla="*/ 25 h 41"/>
                    <a:gd name="T76" fmla="*/ 86 w 169"/>
                    <a:gd name="T77" fmla="*/ 31 h 41"/>
                    <a:gd name="T78" fmla="*/ 76 w 169"/>
                    <a:gd name="T79" fmla="*/ 31 h 41"/>
                    <a:gd name="T80" fmla="*/ 64 w 169"/>
                    <a:gd name="T81" fmla="*/ 31 h 41"/>
                    <a:gd name="T82" fmla="*/ 60 w 169"/>
                    <a:gd name="T83" fmla="*/ 17 h 41"/>
                    <a:gd name="T84" fmla="*/ 58 w 169"/>
                    <a:gd name="T85" fmla="*/ 11 h 41"/>
                    <a:gd name="T86" fmla="*/ 44 w 169"/>
                    <a:gd name="T87" fmla="*/ 2 h 41"/>
                    <a:gd name="T88" fmla="*/ 30 w 169"/>
                    <a:gd name="T89" fmla="*/ 2 h 41"/>
                    <a:gd name="T90" fmla="*/ 18 w 169"/>
                    <a:gd name="T91" fmla="*/ 4 h 4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9"/>
                    <a:gd name="T139" fmla="*/ 0 h 41"/>
                    <a:gd name="T140" fmla="*/ 169 w 169"/>
                    <a:gd name="T141" fmla="*/ 41 h 4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9" h="41">
                      <a:moveTo>
                        <a:pt x="18" y="4"/>
                      </a:moveTo>
                      <a:lnTo>
                        <a:pt x="10" y="14"/>
                      </a:lnTo>
                      <a:lnTo>
                        <a:pt x="0" y="22"/>
                      </a:lnTo>
                      <a:lnTo>
                        <a:pt x="12" y="24"/>
                      </a:lnTo>
                      <a:lnTo>
                        <a:pt x="20" y="26"/>
                      </a:lnTo>
                      <a:lnTo>
                        <a:pt x="28" y="40"/>
                      </a:lnTo>
                      <a:lnTo>
                        <a:pt x="36" y="34"/>
                      </a:lnTo>
                      <a:lnTo>
                        <a:pt x="40" y="40"/>
                      </a:lnTo>
                      <a:lnTo>
                        <a:pt x="52" y="38"/>
                      </a:lnTo>
                      <a:lnTo>
                        <a:pt x="62" y="40"/>
                      </a:lnTo>
                      <a:lnTo>
                        <a:pt x="64" y="38"/>
                      </a:lnTo>
                      <a:lnTo>
                        <a:pt x="64" y="34"/>
                      </a:lnTo>
                      <a:lnTo>
                        <a:pt x="70" y="32"/>
                      </a:lnTo>
                      <a:lnTo>
                        <a:pt x="76" y="30"/>
                      </a:lnTo>
                      <a:lnTo>
                        <a:pt x="82" y="28"/>
                      </a:lnTo>
                      <a:lnTo>
                        <a:pt x="90" y="30"/>
                      </a:lnTo>
                      <a:lnTo>
                        <a:pt x="100" y="40"/>
                      </a:lnTo>
                      <a:lnTo>
                        <a:pt x="112" y="36"/>
                      </a:lnTo>
                      <a:lnTo>
                        <a:pt x="124" y="34"/>
                      </a:lnTo>
                      <a:lnTo>
                        <a:pt x="134" y="38"/>
                      </a:lnTo>
                      <a:lnTo>
                        <a:pt x="136" y="34"/>
                      </a:lnTo>
                      <a:lnTo>
                        <a:pt x="144" y="30"/>
                      </a:lnTo>
                      <a:lnTo>
                        <a:pt x="162" y="34"/>
                      </a:lnTo>
                      <a:lnTo>
                        <a:pt x="166" y="38"/>
                      </a:lnTo>
                      <a:lnTo>
                        <a:pt x="168" y="36"/>
                      </a:lnTo>
                      <a:lnTo>
                        <a:pt x="164" y="30"/>
                      </a:lnTo>
                      <a:lnTo>
                        <a:pt x="164" y="20"/>
                      </a:lnTo>
                      <a:lnTo>
                        <a:pt x="160" y="14"/>
                      </a:lnTo>
                      <a:lnTo>
                        <a:pt x="158" y="16"/>
                      </a:lnTo>
                      <a:lnTo>
                        <a:pt x="148" y="18"/>
                      </a:lnTo>
                      <a:lnTo>
                        <a:pt x="138" y="16"/>
                      </a:lnTo>
                      <a:lnTo>
                        <a:pt x="134" y="6"/>
                      </a:lnTo>
                      <a:lnTo>
                        <a:pt x="124" y="4"/>
                      </a:lnTo>
                      <a:lnTo>
                        <a:pt x="110" y="0"/>
                      </a:lnTo>
                      <a:lnTo>
                        <a:pt x="96" y="0"/>
                      </a:lnTo>
                      <a:lnTo>
                        <a:pt x="92" y="4"/>
                      </a:lnTo>
                      <a:lnTo>
                        <a:pt x="92" y="10"/>
                      </a:lnTo>
                      <a:lnTo>
                        <a:pt x="98" y="14"/>
                      </a:lnTo>
                      <a:lnTo>
                        <a:pt x="86" y="18"/>
                      </a:lnTo>
                      <a:lnTo>
                        <a:pt x="76" y="18"/>
                      </a:lnTo>
                      <a:lnTo>
                        <a:pt x="64" y="18"/>
                      </a:lnTo>
                      <a:lnTo>
                        <a:pt x="60" y="10"/>
                      </a:lnTo>
                      <a:lnTo>
                        <a:pt x="58" y="6"/>
                      </a:lnTo>
                      <a:lnTo>
                        <a:pt x="44" y="2"/>
                      </a:lnTo>
                      <a:lnTo>
                        <a:pt x="30" y="2"/>
                      </a:lnTo>
                      <a:lnTo>
                        <a:pt x="18"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62" name="Freeform 592"/>
                <p:cNvSpPr>
                  <a:spLocks/>
                </p:cNvSpPr>
                <p:nvPr/>
              </p:nvSpPr>
              <p:spPr bwMode="ltGray">
                <a:xfrm>
                  <a:off x="4547" y="3004"/>
                  <a:ext cx="42" cy="24"/>
                </a:xfrm>
                <a:custGeom>
                  <a:avLst/>
                  <a:gdLst>
                    <a:gd name="T0" fmla="*/ 0 w 43"/>
                    <a:gd name="T1" fmla="*/ 39 h 21"/>
                    <a:gd name="T2" fmla="*/ 12 w 43"/>
                    <a:gd name="T3" fmla="*/ 31 h 21"/>
                    <a:gd name="T4" fmla="*/ 18 w 43"/>
                    <a:gd name="T5" fmla="*/ 27 h 21"/>
                    <a:gd name="T6" fmla="*/ 21 w 43"/>
                    <a:gd name="T7" fmla="*/ 19 h 21"/>
                    <a:gd name="T8" fmla="*/ 23 w 43"/>
                    <a:gd name="T9" fmla="*/ 15 h 21"/>
                    <a:gd name="T10" fmla="*/ 29 w 43"/>
                    <a:gd name="T11" fmla="*/ 19 h 21"/>
                    <a:gd name="T12" fmla="*/ 37 w 43"/>
                    <a:gd name="T13" fmla="*/ 11 h 21"/>
                    <a:gd name="T14" fmla="*/ 35 w 43"/>
                    <a:gd name="T15" fmla="*/ 2 h 21"/>
                    <a:gd name="T16" fmla="*/ 27 w 43"/>
                    <a:gd name="T17" fmla="*/ 2 h 21"/>
                    <a:gd name="T18" fmla="*/ 20 w 43"/>
                    <a:gd name="T19" fmla="*/ 0 h 21"/>
                    <a:gd name="T20" fmla="*/ 16 w 43"/>
                    <a:gd name="T21" fmla="*/ 11 h 21"/>
                    <a:gd name="T22" fmla="*/ 21 w 43"/>
                    <a:gd name="T23" fmla="*/ 15 h 21"/>
                    <a:gd name="T24" fmla="*/ 18 w 43"/>
                    <a:gd name="T25" fmla="*/ 24 h 21"/>
                    <a:gd name="T26" fmla="*/ 10 w 43"/>
                    <a:gd name="T27" fmla="*/ 15 h 21"/>
                    <a:gd name="T28" fmla="*/ 2 w 43"/>
                    <a:gd name="T29" fmla="*/ 24 h 21"/>
                    <a:gd name="T30" fmla="*/ 0 w 43"/>
                    <a:gd name="T31" fmla="*/ 39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
                    <a:gd name="T49" fmla="*/ 0 h 21"/>
                    <a:gd name="T50" fmla="*/ 43 w 43"/>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 h="21">
                      <a:moveTo>
                        <a:pt x="0" y="20"/>
                      </a:moveTo>
                      <a:lnTo>
                        <a:pt x="12" y="16"/>
                      </a:lnTo>
                      <a:lnTo>
                        <a:pt x="18" y="14"/>
                      </a:lnTo>
                      <a:lnTo>
                        <a:pt x="24" y="10"/>
                      </a:lnTo>
                      <a:lnTo>
                        <a:pt x="28" y="8"/>
                      </a:lnTo>
                      <a:lnTo>
                        <a:pt x="34" y="10"/>
                      </a:lnTo>
                      <a:lnTo>
                        <a:pt x="42" y="6"/>
                      </a:lnTo>
                      <a:lnTo>
                        <a:pt x="40" y="2"/>
                      </a:lnTo>
                      <a:lnTo>
                        <a:pt x="32" y="2"/>
                      </a:lnTo>
                      <a:lnTo>
                        <a:pt x="20" y="0"/>
                      </a:lnTo>
                      <a:lnTo>
                        <a:pt x="16" y="6"/>
                      </a:lnTo>
                      <a:lnTo>
                        <a:pt x="22" y="8"/>
                      </a:lnTo>
                      <a:lnTo>
                        <a:pt x="18" y="12"/>
                      </a:lnTo>
                      <a:lnTo>
                        <a:pt x="10" y="8"/>
                      </a:lnTo>
                      <a:lnTo>
                        <a:pt x="2" y="12"/>
                      </a:lnTo>
                      <a:lnTo>
                        <a:pt x="0" y="2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63" name="Freeform 593"/>
                <p:cNvSpPr>
                  <a:spLocks/>
                </p:cNvSpPr>
                <p:nvPr/>
              </p:nvSpPr>
              <p:spPr bwMode="ltGray">
                <a:xfrm>
                  <a:off x="4598" y="2982"/>
                  <a:ext cx="59" cy="28"/>
                </a:xfrm>
                <a:custGeom>
                  <a:avLst/>
                  <a:gdLst>
                    <a:gd name="T0" fmla="*/ 0 w 59"/>
                    <a:gd name="T1" fmla="*/ 39 h 25"/>
                    <a:gd name="T2" fmla="*/ 6 w 59"/>
                    <a:gd name="T3" fmla="*/ 43 h 25"/>
                    <a:gd name="T4" fmla="*/ 8 w 59"/>
                    <a:gd name="T5" fmla="*/ 35 h 25"/>
                    <a:gd name="T6" fmla="*/ 22 w 59"/>
                    <a:gd name="T7" fmla="*/ 35 h 25"/>
                    <a:gd name="T8" fmla="*/ 26 w 59"/>
                    <a:gd name="T9" fmla="*/ 39 h 25"/>
                    <a:gd name="T10" fmla="*/ 32 w 59"/>
                    <a:gd name="T11" fmla="*/ 31 h 25"/>
                    <a:gd name="T12" fmla="*/ 38 w 59"/>
                    <a:gd name="T13" fmla="*/ 31 h 25"/>
                    <a:gd name="T14" fmla="*/ 58 w 59"/>
                    <a:gd name="T15" fmla="*/ 13 h 25"/>
                    <a:gd name="T16" fmla="*/ 58 w 59"/>
                    <a:gd name="T17" fmla="*/ 0 h 25"/>
                    <a:gd name="T18" fmla="*/ 54 w 59"/>
                    <a:gd name="T19" fmla="*/ 0 h 25"/>
                    <a:gd name="T20" fmla="*/ 52 w 59"/>
                    <a:gd name="T21" fmla="*/ 13 h 25"/>
                    <a:gd name="T22" fmla="*/ 36 w 59"/>
                    <a:gd name="T23" fmla="*/ 17 h 25"/>
                    <a:gd name="T24" fmla="*/ 30 w 59"/>
                    <a:gd name="T25" fmla="*/ 25 h 25"/>
                    <a:gd name="T26" fmla="*/ 24 w 59"/>
                    <a:gd name="T27" fmla="*/ 17 h 25"/>
                    <a:gd name="T28" fmla="*/ 18 w 59"/>
                    <a:gd name="T29" fmla="*/ 13 h 25"/>
                    <a:gd name="T30" fmla="*/ 8 w 59"/>
                    <a:gd name="T31" fmla="*/ 25 h 25"/>
                    <a:gd name="T32" fmla="*/ 0 w 59"/>
                    <a:gd name="T33" fmla="*/ 39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25"/>
                    <a:gd name="T53" fmla="*/ 59 w 59"/>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25">
                      <a:moveTo>
                        <a:pt x="0" y="22"/>
                      </a:moveTo>
                      <a:lnTo>
                        <a:pt x="6" y="24"/>
                      </a:lnTo>
                      <a:lnTo>
                        <a:pt x="8" y="20"/>
                      </a:lnTo>
                      <a:lnTo>
                        <a:pt x="22" y="20"/>
                      </a:lnTo>
                      <a:lnTo>
                        <a:pt x="26" y="22"/>
                      </a:lnTo>
                      <a:lnTo>
                        <a:pt x="32" y="18"/>
                      </a:lnTo>
                      <a:lnTo>
                        <a:pt x="38" y="18"/>
                      </a:lnTo>
                      <a:lnTo>
                        <a:pt x="58" y="8"/>
                      </a:lnTo>
                      <a:lnTo>
                        <a:pt x="58" y="0"/>
                      </a:lnTo>
                      <a:lnTo>
                        <a:pt x="54" y="0"/>
                      </a:lnTo>
                      <a:lnTo>
                        <a:pt x="52" y="8"/>
                      </a:lnTo>
                      <a:lnTo>
                        <a:pt x="36" y="10"/>
                      </a:lnTo>
                      <a:lnTo>
                        <a:pt x="30" y="14"/>
                      </a:lnTo>
                      <a:lnTo>
                        <a:pt x="24" y="10"/>
                      </a:lnTo>
                      <a:lnTo>
                        <a:pt x="18" y="8"/>
                      </a:lnTo>
                      <a:lnTo>
                        <a:pt x="8" y="14"/>
                      </a:lnTo>
                      <a:lnTo>
                        <a:pt x="0" y="2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64" name="Freeform 594"/>
                <p:cNvSpPr>
                  <a:spLocks/>
                </p:cNvSpPr>
                <p:nvPr/>
              </p:nvSpPr>
              <p:spPr bwMode="ltGray">
                <a:xfrm>
                  <a:off x="4666" y="2957"/>
                  <a:ext cx="73" cy="71"/>
                </a:xfrm>
                <a:custGeom>
                  <a:avLst/>
                  <a:gdLst>
                    <a:gd name="T0" fmla="*/ 0 w 73"/>
                    <a:gd name="T1" fmla="*/ 110 h 63"/>
                    <a:gd name="T2" fmla="*/ 6 w 73"/>
                    <a:gd name="T3" fmla="*/ 99 h 63"/>
                    <a:gd name="T4" fmla="*/ 2 w 73"/>
                    <a:gd name="T5" fmla="*/ 99 h 63"/>
                    <a:gd name="T6" fmla="*/ 4 w 73"/>
                    <a:gd name="T7" fmla="*/ 77 h 63"/>
                    <a:gd name="T8" fmla="*/ 22 w 73"/>
                    <a:gd name="T9" fmla="*/ 59 h 63"/>
                    <a:gd name="T10" fmla="*/ 28 w 73"/>
                    <a:gd name="T11" fmla="*/ 43 h 63"/>
                    <a:gd name="T12" fmla="*/ 28 w 73"/>
                    <a:gd name="T13" fmla="*/ 41 h 63"/>
                    <a:gd name="T14" fmla="*/ 52 w 73"/>
                    <a:gd name="T15" fmla="*/ 14 h 63"/>
                    <a:gd name="T16" fmla="*/ 60 w 73"/>
                    <a:gd name="T17" fmla="*/ 14 h 63"/>
                    <a:gd name="T18" fmla="*/ 68 w 73"/>
                    <a:gd name="T19" fmla="*/ 0 h 63"/>
                    <a:gd name="T20" fmla="*/ 72 w 73"/>
                    <a:gd name="T21" fmla="*/ 2 h 63"/>
                    <a:gd name="T22" fmla="*/ 64 w 73"/>
                    <a:gd name="T23" fmla="*/ 23 h 63"/>
                    <a:gd name="T24" fmla="*/ 60 w 73"/>
                    <a:gd name="T25" fmla="*/ 26 h 63"/>
                    <a:gd name="T26" fmla="*/ 54 w 73"/>
                    <a:gd name="T27" fmla="*/ 33 h 63"/>
                    <a:gd name="T28" fmla="*/ 40 w 73"/>
                    <a:gd name="T29" fmla="*/ 59 h 63"/>
                    <a:gd name="T30" fmla="*/ 36 w 73"/>
                    <a:gd name="T31" fmla="*/ 61 h 63"/>
                    <a:gd name="T32" fmla="*/ 34 w 73"/>
                    <a:gd name="T33" fmla="*/ 77 h 63"/>
                    <a:gd name="T34" fmla="*/ 28 w 73"/>
                    <a:gd name="T35" fmla="*/ 80 h 63"/>
                    <a:gd name="T36" fmla="*/ 26 w 73"/>
                    <a:gd name="T37" fmla="*/ 90 h 63"/>
                    <a:gd name="T38" fmla="*/ 18 w 73"/>
                    <a:gd name="T39" fmla="*/ 94 h 63"/>
                    <a:gd name="T40" fmla="*/ 14 w 73"/>
                    <a:gd name="T41" fmla="*/ 94 h 63"/>
                    <a:gd name="T42" fmla="*/ 6 w 73"/>
                    <a:gd name="T43" fmla="*/ 113 h 63"/>
                    <a:gd name="T44" fmla="*/ 0 w 73"/>
                    <a:gd name="T45" fmla="*/ 110 h 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3"/>
                    <a:gd name="T70" fmla="*/ 0 h 63"/>
                    <a:gd name="T71" fmla="*/ 73 w 73"/>
                    <a:gd name="T72" fmla="*/ 63 h 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3" h="63">
                      <a:moveTo>
                        <a:pt x="0" y="60"/>
                      </a:moveTo>
                      <a:lnTo>
                        <a:pt x="6" y="54"/>
                      </a:lnTo>
                      <a:lnTo>
                        <a:pt x="2" y="54"/>
                      </a:lnTo>
                      <a:lnTo>
                        <a:pt x="4" y="42"/>
                      </a:lnTo>
                      <a:lnTo>
                        <a:pt x="22" y="32"/>
                      </a:lnTo>
                      <a:lnTo>
                        <a:pt x="28" y="24"/>
                      </a:lnTo>
                      <a:lnTo>
                        <a:pt x="28" y="22"/>
                      </a:lnTo>
                      <a:lnTo>
                        <a:pt x="52" y="8"/>
                      </a:lnTo>
                      <a:lnTo>
                        <a:pt x="60" y="8"/>
                      </a:lnTo>
                      <a:lnTo>
                        <a:pt x="68" y="0"/>
                      </a:lnTo>
                      <a:lnTo>
                        <a:pt x="72" y="2"/>
                      </a:lnTo>
                      <a:lnTo>
                        <a:pt x="64" y="12"/>
                      </a:lnTo>
                      <a:lnTo>
                        <a:pt x="60" y="14"/>
                      </a:lnTo>
                      <a:lnTo>
                        <a:pt x="54" y="18"/>
                      </a:lnTo>
                      <a:lnTo>
                        <a:pt x="40" y="32"/>
                      </a:lnTo>
                      <a:lnTo>
                        <a:pt x="36" y="34"/>
                      </a:lnTo>
                      <a:lnTo>
                        <a:pt x="34" y="42"/>
                      </a:lnTo>
                      <a:lnTo>
                        <a:pt x="28" y="44"/>
                      </a:lnTo>
                      <a:lnTo>
                        <a:pt x="26" y="50"/>
                      </a:lnTo>
                      <a:lnTo>
                        <a:pt x="18" y="52"/>
                      </a:lnTo>
                      <a:lnTo>
                        <a:pt x="14" y="52"/>
                      </a:lnTo>
                      <a:lnTo>
                        <a:pt x="6" y="62"/>
                      </a:lnTo>
                      <a:lnTo>
                        <a:pt x="0" y="6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grpSp>
        <p:grpSp>
          <p:nvGrpSpPr>
            <p:cNvPr id="14" name="Group 595"/>
            <p:cNvGrpSpPr>
              <a:grpSpLocks/>
            </p:cNvGrpSpPr>
            <p:nvPr/>
          </p:nvGrpSpPr>
          <p:grpSpPr bwMode="auto">
            <a:xfrm>
              <a:off x="4421" y="2768"/>
              <a:ext cx="285" cy="253"/>
              <a:chOff x="4413" y="2667"/>
              <a:chExt cx="309" cy="274"/>
            </a:xfrm>
            <a:grpFill/>
          </p:grpSpPr>
          <p:sp>
            <p:nvSpPr>
              <p:cNvPr id="5442" name="Freeform 596"/>
              <p:cNvSpPr>
                <a:spLocks/>
              </p:cNvSpPr>
              <p:nvPr/>
            </p:nvSpPr>
            <p:spPr bwMode="ltGray">
              <a:xfrm>
                <a:off x="4511" y="2705"/>
                <a:ext cx="42" cy="54"/>
              </a:xfrm>
              <a:custGeom>
                <a:avLst/>
                <a:gdLst>
                  <a:gd name="T0" fmla="*/ 21 w 43"/>
                  <a:gd name="T1" fmla="*/ 0 h 49"/>
                  <a:gd name="T2" fmla="*/ 0 w 43"/>
                  <a:gd name="T3" fmla="*/ 45 h 49"/>
                  <a:gd name="T4" fmla="*/ 20 w 43"/>
                  <a:gd name="T5" fmla="*/ 78 h 49"/>
                  <a:gd name="T6" fmla="*/ 37 w 43"/>
                  <a:gd name="T7" fmla="*/ 39 h 49"/>
                  <a:gd name="T8" fmla="*/ 21 w 43"/>
                  <a:gd name="T9" fmla="*/ 0 h 49"/>
                  <a:gd name="T10" fmla="*/ 0 60000 65536"/>
                  <a:gd name="T11" fmla="*/ 0 60000 65536"/>
                  <a:gd name="T12" fmla="*/ 0 60000 65536"/>
                  <a:gd name="T13" fmla="*/ 0 60000 65536"/>
                  <a:gd name="T14" fmla="*/ 0 60000 65536"/>
                  <a:gd name="T15" fmla="*/ 0 w 43"/>
                  <a:gd name="T16" fmla="*/ 0 h 49"/>
                  <a:gd name="T17" fmla="*/ 43 w 43"/>
                  <a:gd name="T18" fmla="*/ 49 h 49"/>
                </a:gdLst>
                <a:ahLst/>
                <a:cxnLst>
                  <a:cxn ang="T10">
                    <a:pos x="T0" y="T1"/>
                  </a:cxn>
                  <a:cxn ang="T11">
                    <a:pos x="T2" y="T3"/>
                  </a:cxn>
                  <a:cxn ang="T12">
                    <a:pos x="T4" y="T5"/>
                  </a:cxn>
                  <a:cxn ang="T13">
                    <a:pos x="T6" y="T7"/>
                  </a:cxn>
                  <a:cxn ang="T14">
                    <a:pos x="T8" y="T9"/>
                  </a:cxn>
                </a:cxnLst>
                <a:rect l="T15" t="T16" r="T17" b="T18"/>
                <a:pathLst>
                  <a:path w="43" h="49">
                    <a:moveTo>
                      <a:pt x="26" y="0"/>
                    </a:moveTo>
                    <a:lnTo>
                      <a:pt x="0" y="28"/>
                    </a:lnTo>
                    <a:lnTo>
                      <a:pt x="20" y="48"/>
                    </a:lnTo>
                    <a:lnTo>
                      <a:pt x="42" y="24"/>
                    </a:lnTo>
                    <a:lnTo>
                      <a:pt x="2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43" name="Freeform 597"/>
              <p:cNvSpPr>
                <a:spLocks/>
              </p:cNvSpPr>
              <p:nvPr/>
            </p:nvSpPr>
            <p:spPr bwMode="ltGray">
              <a:xfrm>
                <a:off x="4539" y="2848"/>
                <a:ext cx="16" cy="17"/>
              </a:xfrm>
              <a:custGeom>
                <a:avLst/>
                <a:gdLst>
                  <a:gd name="T0" fmla="*/ 0 w 17"/>
                  <a:gd name="T1" fmla="*/ 18 h 15"/>
                  <a:gd name="T2" fmla="*/ 6 w 17"/>
                  <a:gd name="T3" fmla="*/ 26 h 15"/>
                  <a:gd name="T4" fmla="*/ 8 w 17"/>
                  <a:gd name="T5" fmla="*/ 26 h 15"/>
                  <a:gd name="T6" fmla="*/ 11 w 17"/>
                  <a:gd name="T7" fmla="*/ 0 h 15"/>
                  <a:gd name="T8" fmla="*/ 4 w 17"/>
                  <a:gd name="T9" fmla="*/ 2 h 15"/>
                  <a:gd name="T10" fmla="*/ 0 w 17"/>
                  <a:gd name="T11" fmla="*/ 9 h 15"/>
                  <a:gd name="T12" fmla="*/ 0 w 17"/>
                  <a:gd name="T13" fmla="*/ 18 h 15"/>
                  <a:gd name="T14" fmla="*/ 0 60000 65536"/>
                  <a:gd name="T15" fmla="*/ 0 60000 65536"/>
                  <a:gd name="T16" fmla="*/ 0 60000 65536"/>
                  <a:gd name="T17" fmla="*/ 0 60000 65536"/>
                  <a:gd name="T18" fmla="*/ 0 60000 65536"/>
                  <a:gd name="T19" fmla="*/ 0 60000 65536"/>
                  <a:gd name="T20" fmla="*/ 0 60000 65536"/>
                  <a:gd name="T21" fmla="*/ 0 w 17"/>
                  <a:gd name="T22" fmla="*/ 0 h 15"/>
                  <a:gd name="T23" fmla="*/ 17 w 17"/>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5">
                    <a:moveTo>
                      <a:pt x="0" y="10"/>
                    </a:moveTo>
                    <a:lnTo>
                      <a:pt x="6" y="14"/>
                    </a:lnTo>
                    <a:lnTo>
                      <a:pt x="10" y="14"/>
                    </a:lnTo>
                    <a:lnTo>
                      <a:pt x="16" y="0"/>
                    </a:lnTo>
                    <a:lnTo>
                      <a:pt x="4" y="2"/>
                    </a:lnTo>
                    <a:lnTo>
                      <a:pt x="0" y="4"/>
                    </a:lnTo>
                    <a:lnTo>
                      <a:pt x="0"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44" name="Freeform 598"/>
              <p:cNvSpPr>
                <a:spLocks/>
              </p:cNvSpPr>
              <p:nvPr/>
            </p:nvSpPr>
            <p:spPr bwMode="ltGray">
              <a:xfrm>
                <a:off x="4592" y="2816"/>
                <a:ext cx="15" cy="13"/>
              </a:xfrm>
              <a:custGeom>
                <a:avLst/>
                <a:gdLst>
                  <a:gd name="T0" fmla="*/ 8 w 15"/>
                  <a:gd name="T1" fmla="*/ 0 h 11"/>
                  <a:gd name="T2" fmla="*/ 0 w 15"/>
                  <a:gd name="T3" fmla="*/ 9 h 11"/>
                  <a:gd name="T4" fmla="*/ 2 w 15"/>
                  <a:gd name="T5" fmla="*/ 18 h 11"/>
                  <a:gd name="T6" fmla="*/ 8 w 15"/>
                  <a:gd name="T7" fmla="*/ 24 h 11"/>
                  <a:gd name="T8" fmla="*/ 14 w 15"/>
                  <a:gd name="T9" fmla="*/ 9 h 11"/>
                  <a:gd name="T10" fmla="*/ 8 w 15"/>
                  <a:gd name="T11" fmla="*/ 0 h 11"/>
                  <a:gd name="T12" fmla="*/ 0 60000 65536"/>
                  <a:gd name="T13" fmla="*/ 0 60000 65536"/>
                  <a:gd name="T14" fmla="*/ 0 60000 65536"/>
                  <a:gd name="T15" fmla="*/ 0 60000 65536"/>
                  <a:gd name="T16" fmla="*/ 0 60000 65536"/>
                  <a:gd name="T17" fmla="*/ 0 60000 65536"/>
                  <a:gd name="T18" fmla="*/ 0 w 15"/>
                  <a:gd name="T19" fmla="*/ 0 h 11"/>
                  <a:gd name="T20" fmla="*/ 15 w 1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5" h="11">
                    <a:moveTo>
                      <a:pt x="8" y="0"/>
                    </a:moveTo>
                    <a:lnTo>
                      <a:pt x="0" y="4"/>
                    </a:lnTo>
                    <a:lnTo>
                      <a:pt x="2" y="8"/>
                    </a:lnTo>
                    <a:lnTo>
                      <a:pt x="8" y="10"/>
                    </a:lnTo>
                    <a:lnTo>
                      <a:pt x="14" y="4"/>
                    </a:lnTo>
                    <a:lnTo>
                      <a:pt x="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45" name="Freeform 599"/>
              <p:cNvSpPr>
                <a:spLocks/>
              </p:cNvSpPr>
              <p:nvPr/>
            </p:nvSpPr>
            <p:spPr bwMode="ltGray">
              <a:xfrm>
                <a:off x="4690" y="2881"/>
                <a:ext cx="24" cy="19"/>
              </a:xfrm>
              <a:custGeom>
                <a:avLst/>
                <a:gdLst>
                  <a:gd name="T0" fmla="*/ 0 w 25"/>
                  <a:gd name="T1" fmla="*/ 11 h 17"/>
                  <a:gd name="T2" fmla="*/ 8 w 25"/>
                  <a:gd name="T3" fmla="*/ 28 h 17"/>
                  <a:gd name="T4" fmla="*/ 12 w 25"/>
                  <a:gd name="T5" fmla="*/ 21 h 17"/>
                  <a:gd name="T6" fmla="*/ 19 w 25"/>
                  <a:gd name="T7" fmla="*/ 17 h 17"/>
                  <a:gd name="T8" fmla="*/ 12 w 25"/>
                  <a:gd name="T9" fmla="*/ 0 h 17"/>
                  <a:gd name="T10" fmla="*/ 0 w 25"/>
                  <a:gd name="T11" fmla="*/ 11 h 17"/>
                  <a:gd name="T12" fmla="*/ 0 60000 65536"/>
                  <a:gd name="T13" fmla="*/ 0 60000 65536"/>
                  <a:gd name="T14" fmla="*/ 0 60000 65536"/>
                  <a:gd name="T15" fmla="*/ 0 60000 65536"/>
                  <a:gd name="T16" fmla="*/ 0 60000 65536"/>
                  <a:gd name="T17" fmla="*/ 0 60000 65536"/>
                  <a:gd name="T18" fmla="*/ 0 w 25"/>
                  <a:gd name="T19" fmla="*/ 0 h 17"/>
                  <a:gd name="T20" fmla="*/ 25 w 25"/>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5" h="17">
                    <a:moveTo>
                      <a:pt x="0" y="6"/>
                    </a:moveTo>
                    <a:lnTo>
                      <a:pt x="8" y="16"/>
                    </a:lnTo>
                    <a:lnTo>
                      <a:pt x="16" y="12"/>
                    </a:lnTo>
                    <a:lnTo>
                      <a:pt x="24" y="10"/>
                    </a:lnTo>
                    <a:lnTo>
                      <a:pt x="14" y="0"/>
                    </a:lnTo>
                    <a:lnTo>
                      <a:pt x="0"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nvGrpSpPr>
              <p:cNvPr id="15" name="Group 600"/>
              <p:cNvGrpSpPr>
                <a:grpSpLocks/>
              </p:cNvGrpSpPr>
              <p:nvPr/>
            </p:nvGrpSpPr>
            <p:grpSpPr bwMode="auto">
              <a:xfrm>
                <a:off x="4413" y="2667"/>
                <a:ext cx="309" cy="274"/>
                <a:chOff x="4413" y="2667"/>
                <a:chExt cx="309" cy="274"/>
              </a:xfrm>
              <a:grpFill/>
            </p:grpSpPr>
            <p:sp>
              <p:nvSpPr>
                <p:cNvPr id="5447" name="Freeform 601"/>
                <p:cNvSpPr>
                  <a:spLocks/>
                </p:cNvSpPr>
                <p:nvPr/>
              </p:nvSpPr>
              <p:spPr bwMode="ltGray">
                <a:xfrm>
                  <a:off x="4427" y="2667"/>
                  <a:ext cx="184" cy="182"/>
                </a:xfrm>
                <a:custGeom>
                  <a:avLst/>
                  <a:gdLst>
                    <a:gd name="T0" fmla="*/ 139 w 185"/>
                    <a:gd name="T1" fmla="*/ 103 h 163"/>
                    <a:gd name="T2" fmla="*/ 149 w 185"/>
                    <a:gd name="T3" fmla="*/ 87 h 163"/>
                    <a:gd name="T4" fmla="*/ 151 w 185"/>
                    <a:gd name="T5" fmla="*/ 84 h 163"/>
                    <a:gd name="T6" fmla="*/ 161 w 185"/>
                    <a:gd name="T7" fmla="*/ 87 h 163"/>
                    <a:gd name="T8" fmla="*/ 173 w 185"/>
                    <a:gd name="T9" fmla="*/ 73 h 163"/>
                    <a:gd name="T10" fmla="*/ 163 w 185"/>
                    <a:gd name="T11" fmla="*/ 70 h 163"/>
                    <a:gd name="T12" fmla="*/ 169 w 185"/>
                    <a:gd name="T13" fmla="*/ 58 h 163"/>
                    <a:gd name="T14" fmla="*/ 179 w 185"/>
                    <a:gd name="T15" fmla="*/ 51 h 163"/>
                    <a:gd name="T16" fmla="*/ 179 w 185"/>
                    <a:gd name="T17" fmla="*/ 41 h 163"/>
                    <a:gd name="T18" fmla="*/ 175 w 185"/>
                    <a:gd name="T19" fmla="*/ 41 h 163"/>
                    <a:gd name="T20" fmla="*/ 169 w 185"/>
                    <a:gd name="T21" fmla="*/ 35 h 163"/>
                    <a:gd name="T22" fmla="*/ 159 w 185"/>
                    <a:gd name="T23" fmla="*/ 35 h 163"/>
                    <a:gd name="T24" fmla="*/ 159 w 185"/>
                    <a:gd name="T25" fmla="*/ 25 h 163"/>
                    <a:gd name="T26" fmla="*/ 147 w 185"/>
                    <a:gd name="T27" fmla="*/ 13 h 163"/>
                    <a:gd name="T28" fmla="*/ 145 w 185"/>
                    <a:gd name="T29" fmla="*/ 17 h 163"/>
                    <a:gd name="T30" fmla="*/ 141 w 185"/>
                    <a:gd name="T31" fmla="*/ 0 h 163"/>
                    <a:gd name="T32" fmla="*/ 135 w 185"/>
                    <a:gd name="T33" fmla="*/ 13 h 163"/>
                    <a:gd name="T34" fmla="*/ 131 w 185"/>
                    <a:gd name="T35" fmla="*/ 4 h 163"/>
                    <a:gd name="T36" fmla="*/ 121 w 185"/>
                    <a:gd name="T37" fmla="*/ 35 h 163"/>
                    <a:gd name="T38" fmla="*/ 113 w 185"/>
                    <a:gd name="T39" fmla="*/ 63 h 163"/>
                    <a:gd name="T40" fmla="*/ 107 w 185"/>
                    <a:gd name="T41" fmla="*/ 63 h 163"/>
                    <a:gd name="T42" fmla="*/ 101 w 185"/>
                    <a:gd name="T43" fmla="*/ 73 h 163"/>
                    <a:gd name="T44" fmla="*/ 109 w 185"/>
                    <a:gd name="T45" fmla="*/ 84 h 163"/>
                    <a:gd name="T46" fmla="*/ 103 w 185"/>
                    <a:gd name="T47" fmla="*/ 84 h 163"/>
                    <a:gd name="T48" fmla="*/ 107 w 185"/>
                    <a:gd name="T49" fmla="*/ 105 h 163"/>
                    <a:gd name="T50" fmla="*/ 99 w 185"/>
                    <a:gd name="T51" fmla="*/ 92 h 163"/>
                    <a:gd name="T52" fmla="*/ 97 w 185"/>
                    <a:gd name="T53" fmla="*/ 105 h 163"/>
                    <a:gd name="T54" fmla="*/ 95 w 185"/>
                    <a:gd name="T55" fmla="*/ 116 h 163"/>
                    <a:gd name="T56" fmla="*/ 92 w 185"/>
                    <a:gd name="T57" fmla="*/ 116 h 163"/>
                    <a:gd name="T58" fmla="*/ 90 w 185"/>
                    <a:gd name="T59" fmla="*/ 97 h 163"/>
                    <a:gd name="T60" fmla="*/ 84 w 185"/>
                    <a:gd name="T61" fmla="*/ 105 h 163"/>
                    <a:gd name="T62" fmla="*/ 80 w 185"/>
                    <a:gd name="T63" fmla="*/ 121 h 163"/>
                    <a:gd name="T64" fmla="*/ 68 w 185"/>
                    <a:gd name="T65" fmla="*/ 143 h 163"/>
                    <a:gd name="T66" fmla="*/ 66 w 185"/>
                    <a:gd name="T67" fmla="*/ 152 h 163"/>
                    <a:gd name="T68" fmla="*/ 52 w 185"/>
                    <a:gd name="T69" fmla="*/ 174 h 163"/>
                    <a:gd name="T70" fmla="*/ 38 w 185"/>
                    <a:gd name="T71" fmla="*/ 189 h 163"/>
                    <a:gd name="T72" fmla="*/ 38 w 185"/>
                    <a:gd name="T73" fmla="*/ 199 h 163"/>
                    <a:gd name="T74" fmla="*/ 30 w 185"/>
                    <a:gd name="T75" fmla="*/ 232 h 163"/>
                    <a:gd name="T76" fmla="*/ 18 w 185"/>
                    <a:gd name="T77" fmla="*/ 226 h 163"/>
                    <a:gd name="T78" fmla="*/ 12 w 185"/>
                    <a:gd name="T79" fmla="*/ 228 h 163"/>
                    <a:gd name="T80" fmla="*/ 6 w 185"/>
                    <a:gd name="T81" fmla="*/ 232 h 163"/>
                    <a:gd name="T82" fmla="*/ 4 w 185"/>
                    <a:gd name="T83" fmla="*/ 223 h 163"/>
                    <a:gd name="T84" fmla="*/ 0 w 185"/>
                    <a:gd name="T85" fmla="*/ 239 h 163"/>
                    <a:gd name="T86" fmla="*/ 26 w 185"/>
                    <a:gd name="T87" fmla="*/ 281 h 163"/>
                    <a:gd name="T88" fmla="*/ 76 w 185"/>
                    <a:gd name="T89" fmla="*/ 242 h 163"/>
                    <a:gd name="T90" fmla="*/ 123 w 185"/>
                    <a:gd name="T91" fmla="*/ 146 h 163"/>
                    <a:gd name="T92" fmla="*/ 129 w 185"/>
                    <a:gd name="T93" fmla="*/ 105 h 163"/>
                    <a:gd name="T94" fmla="*/ 139 w 185"/>
                    <a:gd name="T95" fmla="*/ 103 h 16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5"/>
                    <a:gd name="T145" fmla="*/ 0 h 163"/>
                    <a:gd name="T146" fmla="*/ 185 w 185"/>
                    <a:gd name="T147" fmla="*/ 163 h 16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5" h="163">
                      <a:moveTo>
                        <a:pt x="144" y="58"/>
                      </a:moveTo>
                      <a:lnTo>
                        <a:pt x="154" y="50"/>
                      </a:lnTo>
                      <a:lnTo>
                        <a:pt x="156" y="48"/>
                      </a:lnTo>
                      <a:lnTo>
                        <a:pt x="166" y="50"/>
                      </a:lnTo>
                      <a:lnTo>
                        <a:pt x="178" y="42"/>
                      </a:lnTo>
                      <a:lnTo>
                        <a:pt x="168" y="40"/>
                      </a:lnTo>
                      <a:lnTo>
                        <a:pt x="174" y="34"/>
                      </a:lnTo>
                      <a:lnTo>
                        <a:pt x="184" y="30"/>
                      </a:lnTo>
                      <a:lnTo>
                        <a:pt x="184" y="24"/>
                      </a:lnTo>
                      <a:lnTo>
                        <a:pt x="180" y="24"/>
                      </a:lnTo>
                      <a:lnTo>
                        <a:pt x="174" y="20"/>
                      </a:lnTo>
                      <a:lnTo>
                        <a:pt x="164" y="20"/>
                      </a:lnTo>
                      <a:lnTo>
                        <a:pt x="164" y="14"/>
                      </a:lnTo>
                      <a:lnTo>
                        <a:pt x="152" y="8"/>
                      </a:lnTo>
                      <a:lnTo>
                        <a:pt x="150" y="10"/>
                      </a:lnTo>
                      <a:lnTo>
                        <a:pt x="146" y="0"/>
                      </a:lnTo>
                      <a:lnTo>
                        <a:pt x="140" y="8"/>
                      </a:lnTo>
                      <a:lnTo>
                        <a:pt x="136" y="4"/>
                      </a:lnTo>
                      <a:lnTo>
                        <a:pt x="126" y="20"/>
                      </a:lnTo>
                      <a:lnTo>
                        <a:pt x="118" y="36"/>
                      </a:lnTo>
                      <a:lnTo>
                        <a:pt x="112" y="36"/>
                      </a:lnTo>
                      <a:lnTo>
                        <a:pt x="106" y="42"/>
                      </a:lnTo>
                      <a:lnTo>
                        <a:pt x="114" y="48"/>
                      </a:lnTo>
                      <a:lnTo>
                        <a:pt x="108" y="48"/>
                      </a:lnTo>
                      <a:lnTo>
                        <a:pt x="112" y="60"/>
                      </a:lnTo>
                      <a:lnTo>
                        <a:pt x="104" y="52"/>
                      </a:lnTo>
                      <a:lnTo>
                        <a:pt x="102" y="60"/>
                      </a:lnTo>
                      <a:lnTo>
                        <a:pt x="100" y="66"/>
                      </a:lnTo>
                      <a:lnTo>
                        <a:pt x="96" y="66"/>
                      </a:lnTo>
                      <a:lnTo>
                        <a:pt x="90" y="56"/>
                      </a:lnTo>
                      <a:lnTo>
                        <a:pt x="84" y="60"/>
                      </a:lnTo>
                      <a:lnTo>
                        <a:pt x="80" y="70"/>
                      </a:lnTo>
                      <a:lnTo>
                        <a:pt x="68" y="82"/>
                      </a:lnTo>
                      <a:lnTo>
                        <a:pt x="66" y="88"/>
                      </a:lnTo>
                      <a:lnTo>
                        <a:pt x="52" y="100"/>
                      </a:lnTo>
                      <a:lnTo>
                        <a:pt x="38" y="108"/>
                      </a:lnTo>
                      <a:lnTo>
                        <a:pt x="38" y="114"/>
                      </a:lnTo>
                      <a:lnTo>
                        <a:pt x="30" y="134"/>
                      </a:lnTo>
                      <a:lnTo>
                        <a:pt x="18" y="130"/>
                      </a:lnTo>
                      <a:lnTo>
                        <a:pt x="12" y="132"/>
                      </a:lnTo>
                      <a:lnTo>
                        <a:pt x="6" y="134"/>
                      </a:lnTo>
                      <a:lnTo>
                        <a:pt x="4" y="128"/>
                      </a:lnTo>
                      <a:lnTo>
                        <a:pt x="0" y="138"/>
                      </a:lnTo>
                      <a:lnTo>
                        <a:pt x="26" y="162"/>
                      </a:lnTo>
                      <a:lnTo>
                        <a:pt x="76" y="140"/>
                      </a:lnTo>
                      <a:lnTo>
                        <a:pt x="128" y="84"/>
                      </a:lnTo>
                      <a:lnTo>
                        <a:pt x="134" y="60"/>
                      </a:lnTo>
                      <a:lnTo>
                        <a:pt x="144" y="5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48" name="Freeform 602"/>
                <p:cNvSpPr>
                  <a:spLocks/>
                </p:cNvSpPr>
                <p:nvPr/>
              </p:nvSpPr>
              <p:spPr bwMode="ltGray">
                <a:xfrm>
                  <a:off x="4592" y="2738"/>
                  <a:ext cx="130" cy="203"/>
                </a:xfrm>
                <a:custGeom>
                  <a:avLst/>
                  <a:gdLst>
                    <a:gd name="T0" fmla="*/ 111 w 131"/>
                    <a:gd name="T1" fmla="*/ 17 h 181"/>
                    <a:gd name="T2" fmla="*/ 105 w 131"/>
                    <a:gd name="T3" fmla="*/ 31 h 181"/>
                    <a:gd name="T4" fmla="*/ 81 w 131"/>
                    <a:gd name="T5" fmla="*/ 54 h 181"/>
                    <a:gd name="T6" fmla="*/ 64 w 131"/>
                    <a:gd name="T7" fmla="*/ 56 h 181"/>
                    <a:gd name="T8" fmla="*/ 50 w 131"/>
                    <a:gd name="T9" fmla="*/ 54 h 181"/>
                    <a:gd name="T10" fmla="*/ 42 w 131"/>
                    <a:gd name="T11" fmla="*/ 74 h 181"/>
                    <a:gd name="T12" fmla="*/ 30 w 131"/>
                    <a:gd name="T13" fmla="*/ 82 h 181"/>
                    <a:gd name="T14" fmla="*/ 22 w 131"/>
                    <a:gd name="T15" fmla="*/ 117 h 181"/>
                    <a:gd name="T16" fmla="*/ 18 w 131"/>
                    <a:gd name="T17" fmla="*/ 148 h 181"/>
                    <a:gd name="T18" fmla="*/ 12 w 131"/>
                    <a:gd name="T19" fmla="*/ 193 h 181"/>
                    <a:gd name="T20" fmla="*/ 0 w 131"/>
                    <a:gd name="T21" fmla="*/ 220 h 181"/>
                    <a:gd name="T22" fmla="*/ 4 w 131"/>
                    <a:gd name="T23" fmla="*/ 251 h 181"/>
                    <a:gd name="T24" fmla="*/ 12 w 131"/>
                    <a:gd name="T25" fmla="*/ 257 h 181"/>
                    <a:gd name="T26" fmla="*/ 8 w 131"/>
                    <a:gd name="T27" fmla="*/ 298 h 181"/>
                    <a:gd name="T28" fmla="*/ 12 w 131"/>
                    <a:gd name="T29" fmla="*/ 321 h 181"/>
                    <a:gd name="T30" fmla="*/ 32 w 131"/>
                    <a:gd name="T31" fmla="*/ 312 h 181"/>
                    <a:gd name="T32" fmla="*/ 28 w 131"/>
                    <a:gd name="T33" fmla="*/ 288 h 181"/>
                    <a:gd name="T34" fmla="*/ 32 w 131"/>
                    <a:gd name="T35" fmla="*/ 266 h 181"/>
                    <a:gd name="T36" fmla="*/ 34 w 131"/>
                    <a:gd name="T37" fmla="*/ 231 h 181"/>
                    <a:gd name="T38" fmla="*/ 36 w 131"/>
                    <a:gd name="T39" fmla="*/ 209 h 181"/>
                    <a:gd name="T40" fmla="*/ 48 w 131"/>
                    <a:gd name="T41" fmla="*/ 204 h 181"/>
                    <a:gd name="T42" fmla="*/ 40 w 131"/>
                    <a:gd name="T43" fmla="*/ 229 h 181"/>
                    <a:gd name="T44" fmla="*/ 50 w 131"/>
                    <a:gd name="T45" fmla="*/ 251 h 181"/>
                    <a:gd name="T46" fmla="*/ 50 w 131"/>
                    <a:gd name="T47" fmla="*/ 269 h 181"/>
                    <a:gd name="T48" fmla="*/ 58 w 131"/>
                    <a:gd name="T49" fmla="*/ 262 h 181"/>
                    <a:gd name="T50" fmla="*/ 71 w 131"/>
                    <a:gd name="T51" fmla="*/ 251 h 181"/>
                    <a:gd name="T52" fmla="*/ 67 w 131"/>
                    <a:gd name="T53" fmla="*/ 237 h 181"/>
                    <a:gd name="T54" fmla="*/ 65 w 131"/>
                    <a:gd name="T55" fmla="*/ 229 h 181"/>
                    <a:gd name="T56" fmla="*/ 64 w 131"/>
                    <a:gd name="T57" fmla="*/ 182 h 181"/>
                    <a:gd name="T58" fmla="*/ 64 w 131"/>
                    <a:gd name="T59" fmla="*/ 159 h 181"/>
                    <a:gd name="T60" fmla="*/ 71 w 131"/>
                    <a:gd name="T61" fmla="*/ 126 h 181"/>
                    <a:gd name="T62" fmla="*/ 87 w 131"/>
                    <a:gd name="T63" fmla="*/ 117 h 181"/>
                    <a:gd name="T64" fmla="*/ 75 w 131"/>
                    <a:gd name="T65" fmla="*/ 105 h 181"/>
                    <a:gd name="T66" fmla="*/ 65 w 131"/>
                    <a:gd name="T67" fmla="*/ 120 h 181"/>
                    <a:gd name="T68" fmla="*/ 54 w 131"/>
                    <a:gd name="T69" fmla="*/ 128 h 181"/>
                    <a:gd name="T70" fmla="*/ 44 w 131"/>
                    <a:gd name="T71" fmla="*/ 146 h 181"/>
                    <a:gd name="T72" fmla="*/ 34 w 131"/>
                    <a:gd name="T73" fmla="*/ 131 h 181"/>
                    <a:gd name="T74" fmla="*/ 38 w 131"/>
                    <a:gd name="T75" fmla="*/ 95 h 181"/>
                    <a:gd name="T76" fmla="*/ 52 w 131"/>
                    <a:gd name="T77" fmla="*/ 85 h 181"/>
                    <a:gd name="T78" fmla="*/ 65 w 131"/>
                    <a:gd name="T79" fmla="*/ 79 h 181"/>
                    <a:gd name="T80" fmla="*/ 83 w 131"/>
                    <a:gd name="T81" fmla="*/ 63 h 181"/>
                    <a:gd name="T82" fmla="*/ 101 w 131"/>
                    <a:gd name="T83" fmla="*/ 56 h 181"/>
                    <a:gd name="T84" fmla="*/ 115 w 131"/>
                    <a:gd name="T85" fmla="*/ 31 h 181"/>
                    <a:gd name="T86" fmla="*/ 125 w 131"/>
                    <a:gd name="T87" fmla="*/ 0 h 1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1"/>
                    <a:gd name="T133" fmla="*/ 0 h 181"/>
                    <a:gd name="T134" fmla="*/ 131 w 131"/>
                    <a:gd name="T135" fmla="*/ 181 h 18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1" h="181">
                      <a:moveTo>
                        <a:pt x="124" y="0"/>
                      </a:moveTo>
                      <a:lnTo>
                        <a:pt x="116" y="10"/>
                      </a:lnTo>
                      <a:lnTo>
                        <a:pt x="112" y="14"/>
                      </a:lnTo>
                      <a:lnTo>
                        <a:pt x="110" y="18"/>
                      </a:lnTo>
                      <a:lnTo>
                        <a:pt x="100" y="26"/>
                      </a:lnTo>
                      <a:lnTo>
                        <a:pt x="86" y="30"/>
                      </a:lnTo>
                      <a:lnTo>
                        <a:pt x="68" y="28"/>
                      </a:lnTo>
                      <a:lnTo>
                        <a:pt x="64" y="32"/>
                      </a:lnTo>
                      <a:lnTo>
                        <a:pt x="60" y="32"/>
                      </a:lnTo>
                      <a:lnTo>
                        <a:pt x="50" y="30"/>
                      </a:lnTo>
                      <a:lnTo>
                        <a:pt x="44" y="34"/>
                      </a:lnTo>
                      <a:lnTo>
                        <a:pt x="42" y="42"/>
                      </a:lnTo>
                      <a:lnTo>
                        <a:pt x="38" y="46"/>
                      </a:lnTo>
                      <a:lnTo>
                        <a:pt x="30" y="46"/>
                      </a:lnTo>
                      <a:lnTo>
                        <a:pt x="26" y="56"/>
                      </a:lnTo>
                      <a:lnTo>
                        <a:pt x="22" y="66"/>
                      </a:lnTo>
                      <a:lnTo>
                        <a:pt x="24" y="82"/>
                      </a:lnTo>
                      <a:lnTo>
                        <a:pt x="18" y="84"/>
                      </a:lnTo>
                      <a:lnTo>
                        <a:pt x="14" y="100"/>
                      </a:lnTo>
                      <a:lnTo>
                        <a:pt x="12" y="108"/>
                      </a:lnTo>
                      <a:lnTo>
                        <a:pt x="6" y="120"/>
                      </a:lnTo>
                      <a:lnTo>
                        <a:pt x="0" y="124"/>
                      </a:lnTo>
                      <a:lnTo>
                        <a:pt x="2" y="134"/>
                      </a:lnTo>
                      <a:lnTo>
                        <a:pt x="4" y="142"/>
                      </a:lnTo>
                      <a:lnTo>
                        <a:pt x="12" y="140"/>
                      </a:lnTo>
                      <a:lnTo>
                        <a:pt x="12" y="144"/>
                      </a:lnTo>
                      <a:lnTo>
                        <a:pt x="16" y="150"/>
                      </a:lnTo>
                      <a:lnTo>
                        <a:pt x="8" y="168"/>
                      </a:lnTo>
                      <a:lnTo>
                        <a:pt x="8" y="178"/>
                      </a:lnTo>
                      <a:lnTo>
                        <a:pt x="12" y="180"/>
                      </a:lnTo>
                      <a:lnTo>
                        <a:pt x="20" y="176"/>
                      </a:lnTo>
                      <a:lnTo>
                        <a:pt x="32" y="176"/>
                      </a:lnTo>
                      <a:lnTo>
                        <a:pt x="26" y="168"/>
                      </a:lnTo>
                      <a:lnTo>
                        <a:pt x="28" y="162"/>
                      </a:lnTo>
                      <a:lnTo>
                        <a:pt x="34" y="158"/>
                      </a:lnTo>
                      <a:lnTo>
                        <a:pt x="32" y="150"/>
                      </a:lnTo>
                      <a:lnTo>
                        <a:pt x="34" y="142"/>
                      </a:lnTo>
                      <a:lnTo>
                        <a:pt x="34" y="130"/>
                      </a:lnTo>
                      <a:lnTo>
                        <a:pt x="32" y="120"/>
                      </a:lnTo>
                      <a:lnTo>
                        <a:pt x="36" y="118"/>
                      </a:lnTo>
                      <a:lnTo>
                        <a:pt x="38" y="114"/>
                      </a:lnTo>
                      <a:lnTo>
                        <a:pt x="48" y="114"/>
                      </a:lnTo>
                      <a:lnTo>
                        <a:pt x="42" y="120"/>
                      </a:lnTo>
                      <a:lnTo>
                        <a:pt x="40" y="128"/>
                      </a:lnTo>
                      <a:lnTo>
                        <a:pt x="46" y="136"/>
                      </a:lnTo>
                      <a:lnTo>
                        <a:pt x="50" y="142"/>
                      </a:lnTo>
                      <a:lnTo>
                        <a:pt x="48" y="146"/>
                      </a:lnTo>
                      <a:lnTo>
                        <a:pt x="50" y="152"/>
                      </a:lnTo>
                      <a:lnTo>
                        <a:pt x="62" y="152"/>
                      </a:lnTo>
                      <a:lnTo>
                        <a:pt x="58" y="148"/>
                      </a:lnTo>
                      <a:lnTo>
                        <a:pt x="66" y="142"/>
                      </a:lnTo>
                      <a:lnTo>
                        <a:pt x="76" y="142"/>
                      </a:lnTo>
                      <a:lnTo>
                        <a:pt x="74" y="134"/>
                      </a:lnTo>
                      <a:lnTo>
                        <a:pt x="72" y="134"/>
                      </a:lnTo>
                      <a:lnTo>
                        <a:pt x="70" y="130"/>
                      </a:lnTo>
                      <a:lnTo>
                        <a:pt x="68" y="128"/>
                      </a:lnTo>
                      <a:lnTo>
                        <a:pt x="70" y="116"/>
                      </a:lnTo>
                      <a:lnTo>
                        <a:pt x="64" y="102"/>
                      </a:lnTo>
                      <a:lnTo>
                        <a:pt x="58" y="96"/>
                      </a:lnTo>
                      <a:lnTo>
                        <a:pt x="64" y="90"/>
                      </a:lnTo>
                      <a:lnTo>
                        <a:pt x="72" y="84"/>
                      </a:lnTo>
                      <a:lnTo>
                        <a:pt x="76" y="70"/>
                      </a:lnTo>
                      <a:lnTo>
                        <a:pt x="84" y="64"/>
                      </a:lnTo>
                      <a:lnTo>
                        <a:pt x="92" y="66"/>
                      </a:lnTo>
                      <a:lnTo>
                        <a:pt x="90" y="58"/>
                      </a:lnTo>
                      <a:lnTo>
                        <a:pt x="80" y="60"/>
                      </a:lnTo>
                      <a:lnTo>
                        <a:pt x="76" y="64"/>
                      </a:lnTo>
                      <a:lnTo>
                        <a:pt x="66" y="68"/>
                      </a:lnTo>
                      <a:lnTo>
                        <a:pt x="62" y="72"/>
                      </a:lnTo>
                      <a:lnTo>
                        <a:pt x="54" y="72"/>
                      </a:lnTo>
                      <a:lnTo>
                        <a:pt x="46" y="80"/>
                      </a:lnTo>
                      <a:lnTo>
                        <a:pt x="44" y="82"/>
                      </a:lnTo>
                      <a:lnTo>
                        <a:pt x="38" y="78"/>
                      </a:lnTo>
                      <a:lnTo>
                        <a:pt x="34" y="74"/>
                      </a:lnTo>
                      <a:lnTo>
                        <a:pt x="36" y="66"/>
                      </a:lnTo>
                      <a:lnTo>
                        <a:pt x="38" y="54"/>
                      </a:lnTo>
                      <a:lnTo>
                        <a:pt x="46" y="48"/>
                      </a:lnTo>
                      <a:lnTo>
                        <a:pt x="52" y="48"/>
                      </a:lnTo>
                      <a:lnTo>
                        <a:pt x="60" y="42"/>
                      </a:lnTo>
                      <a:lnTo>
                        <a:pt x="66" y="44"/>
                      </a:lnTo>
                      <a:lnTo>
                        <a:pt x="78" y="36"/>
                      </a:lnTo>
                      <a:lnTo>
                        <a:pt x="88" y="36"/>
                      </a:lnTo>
                      <a:lnTo>
                        <a:pt x="102" y="38"/>
                      </a:lnTo>
                      <a:lnTo>
                        <a:pt x="106" y="32"/>
                      </a:lnTo>
                      <a:lnTo>
                        <a:pt x="112" y="32"/>
                      </a:lnTo>
                      <a:lnTo>
                        <a:pt x="120" y="18"/>
                      </a:lnTo>
                      <a:lnTo>
                        <a:pt x="124" y="10"/>
                      </a:lnTo>
                      <a:lnTo>
                        <a:pt x="130" y="0"/>
                      </a:lnTo>
                      <a:lnTo>
                        <a:pt x="12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49" name="Freeform 603"/>
                <p:cNvSpPr>
                  <a:spLocks/>
                </p:cNvSpPr>
                <p:nvPr/>
              </p:nvSpPr>
              <p:spPr bwMode="ltGray">
                <a:xfrm>
                  <a:off x="4413" y="2723"/>
                  <a:ext cx="191" cy="206"/>
                </a:xfrm>
                <a:custGeom>
                  <a:avLst/>
                  <a:gdLst>
                    <a:gd name="T0" fmla="*/ 172 w 191"/>
                    <a:gd name="T1" fmla="*/ 20 h 185"/>
                    <a:gd name="T2" fmla="*/ 162 w 191"/>
                    <a:gd name="T3" fmla="*/ 30 h 185"/>
                    <a:gd name="T4" fmla="*/ 164 w 191"/>
                    <a:gd name="T5" fmla="*/ 37 h 185"/>
                    <a:gd name="T6" fmla="*/ 174 w 191"/>
                    <a:gd name="T7" fmla="*/ 78 h 185"/>
                    <a:gd name="T8" fmla="*/ 190 w 191"/>
                    <a:gd name="T9" fmla="*/ 107 h 185"/>
                    <a:gd name="T10" fmla="*/ 174 w 191"/>
                    <a:gd name="T11" fmla="*/ 111 h 185"/>
                    <a:gd name="T12" fmla="*/ 170 w 191"/>
                    <a:gd name="T13" fmla="*/ 120 h 185"/>
                    <a:gd name="T14" fmla="*/ 162 w 191"/>
                    <a:gd name="T15" fmla="*/ 139 h 185"/>
                    <a:gd name="T16" fmla="*/ 160 w 191"/>
                    <a:gd name="T17" fmla="*/ 182 h 185"/>
                    <a:gd name="T18" fmla="*/ 154 w 191"/>
                    <a:gd name="T19" fmla="*/ 198 h 185"/>
                    <a:gd name="T20" fmla="*/ 142 w 191"/>
                    <a:gd name="T21" fmla="*/ 206 h 185"/>
                    <a:gd name="T22" fmla="*/ 138 w 191"/>
                    <a:gd name="T23" fmla="*/ 229 h 185"/>
                    <a:gd name="T24" fmla="*/ 146 w 191"/>
                    <a:gd name="T25" fmla="*/ 241 h 185"/>
                    <a:gd name="T26" fmla="*/ 138 w 191"/>
                    <a:gd name="T27" fmla="*/ 259 h 185"/>
                    <a:gd name="T28" fmla="*/ 132 w 191"/>
                    <a:gd name="T29" fmla="*/ 276 h 185"/>
                    <a:gd name="T30" fmla="*/ 110 w 191"/>
                    <a:gd name="T31" fmla="*/ 313 h 185"/>
                    <a:gd name="T32" fmla="*/ 100 w 191"/>
                    <a:gd name="T33" fmla="*/ 315 h 185"/>
                    <a:gd name="T34" fmla="*/ 96 w 191"/>
                    <a:gd name="T35" fmla="*/ 287 h 185"/>
                    <a:gd name="T36" fmla="*/ 78 w 191"/>
                    <a:gd name="T37" fmla="*/ 302 h 185"/>
                    <a:gd name="T38" fmla="*/ 66 w 191"/>
                    <a:gd name="T39" fmla="*/ 304 h 185"/>
                    <a:gd name="T40" fmla="*/ 52 w 191"/>
                    <a:gd name="T41" fmla="*/ 307 h 185"/>
                    <a:gd name="T42" fmla="*/ 54 w 191"/>
                    <a:gd name="T43" fmla="*/ 284 h 185"/>
                    <a:gd name="T44" fmla="*/ 44 w 191"/>
                    <a:gd name="T45" fmla="*/ 298 h 185"/>
                    <a:gd name="T46" fmla="*/ 28 w 191"/>
                    <a:gd name="T47" fmla="*/ 295 h 185"/>
                    <a:gd name="T48" fmla="*/ 22 w 191"/>
                    <a:gd name="T49" fmla="*/ 256 h 185"/>
                    <a:gd name="T50" fmla="*/ 22 w 191"/>
                    <a:gd name="T51" fmla="*/ 241 h 185"/>
                    <a:gd name="T52" fmla="*/ 14 w 191"/>
                    <a:gd name="T53" fmla="*/ 245 h 185"/>
                    <a:gd name="T54" fmla="*/ 2 w 191"/>
                    <a:gd name="T55" fmla="*/ 193 h 185"/>
                    <a:gd name="T56" fmla="*/ 8 w 191"/>
                    <a:gd name="T57" fmla="*/ 157 h 185"/>
                    <a:gd name="T58" fmla="*/ 10 w 191"/>
                    <a:gd name="T59" fmla="*/ 139 h 185"/>
                    <a:gd name="T60" fmla="*/ 18 w 191"/>
                    <a:gd name="T61" fmla="*/ 145 h 185"/>
                    <a:gd name="T62" fmla="*/ 36 w 191"/>
                    <a:gd name="T63" fmla="*/ 167 h 185"/>
                    <a:gd name="T64" fmla="*/ 50 w 191"/>
                    <a:gd name="T65" fmla="*/ 161 h 185"/>
                    <a:gd name="T66" fmla="*/ 70 w 191"/>
                    <a:gd name="T67" fmla="*/ 150 h 185"/>
                    <a:gd name="T68" fmla="*/ 86 w 191"/>
                    <a:gd name="T69" fmla="*/ 118 h 185"/>
                    <a:gd name="T70" fmla="*/ 92 w 191"/>
                    <a:gd name="T71" fmla="*/ 120 h 185"/>
                    <a:gd name="T72" fmla="*/ 104 w 191"/>
                    <a:gd name="T73" fmla="*/ 109 h 185"/>
                    <a:gd name="T74" fmla="*/ 116 w 191"/>
                    <a:gd name="T75" fmla="*/ 86 h 185"/>
                    <a:gd name="T76" fmla="*/ 128 w 191"/>
                    <a:gd name="T77" fmla="*/ 58 h 185"/>
                    <a:gd name="T78" fmla="*/ 130 w 191"/>
                    <a:gd name="T79" fmla="*/ 33 h 185"/>
                    <a:gd name="T80" fmla="*/ 132 w 191"/>
                    <a:gd name="T81" fmla="*/ 20 h 185"/>
                    <a:gd name="T82" fmla="*/ 164 w 191"/>
                    <a:gd name="T83" fmla="*/ 0 h 1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1"/>
                    <a:gd name="T127" fmla="*/ 0 h 185"/>
                    <a:gd name="T128" fmla="*/ 191 w 191"/>
                    <a:gd name="T129" fmla="*/ 185 h 1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1" h="185">
                      <a:moveTo>
                        <a:pt x="164" y="0"/>
                      </a:moveTo>
                      <a:lnTo>
                        <a:pt x="172" y="12"/>
                      </a:lnTo>
                      <a:lnTo>
                        <a:pt x="154" y="14"/>
                      </a:lnTo>
                      <a:lnTo>
                        <a:pt x="162" y="18"/>
                      </a:lnTo>
                      <a:lnTo>
                        <a:pt x="156" y="22"/>
                      </a:lnTo>
                      <a:lnTo>
                        <a:pt x="164" y="22"/>
                      </a:lnTo>
                      <a:lnTo>
                        <a:pt x="178" y="40"/>
                      </a:lnTo>
                      <a:lnTo>
                        <a:pt x="174" y="46"/>
                      </a:lnTo>
                      <a:lnTo>
                        <a:pt x="186" y="58"/>
                      </a:lnTo>
                      <a:lnTo>
                        <a:pt x="190" y="62"/>
                      </a:lnTo>
                      <a:lnTo>
                        <a:pt x="186" y="66"/>
                      </a:lnTo>
                      <a:lnTo>
                        <a:pt x="174" y="66"/>
                      </a:lnTo>
                      <a:lnTo>
                        <a:pt x="176" y="68"/>
                      </a:lnTo>
                      <a:lnTo>
                        <a:pt x="170" y="70"/>
                      </a:lnTo>
                      <a:lnTo>
                        <a:pt x="166" y="72"/>
                      </a:lnTo>
                      <a:lnTo>
                        <a:pt x="162" y="82"/>
                      </a:lnTo>
                      <a:lnTo>
                        <a:pt x="160" y="100"/>
                      </a:lnTo>
                      <a:lnTo>
                        <a:pt x="160" y="106"/>
                      </a:lnTo>
                      <a:lnTo>
                        <a:pt x="154" y="108"/>
                      </a:lnTo>
                      <a:lnTo>
                        <a:pt x="154" y="116"/>
                      </a:lnTo>
                      <a:lnTo>
                        <a:pt x="146" y="116"/>
                      </a:lnTo>
                      <a:lnTo>
                        <a:pt x="142" y="120"/>
                      </a:lnTo>
                      <a:lnTo>
                        <a:pt x="138" y="126"/>
                      </a:lnTo>
                      <a:lnTo>
                        <a:pt x="138" y="134"/>
                      </a:lnTo>
                      <a:lnTo>
                        <a:pt x="142" y="138"/>
                      </a:lnTo>
                      <a:lnTo>
                        <a:pt x="146" y="140"/>
                      </a:lnTo>
                      <a:lnTo>
                        <a:pt x="140" y="144"/>
                      </a:lnTo>
                      <a:lnTo>
                        <a:pt x="138" y="152"/>
                      </a:lnTo>
                      <a:lnTo>
                        <a:pt x="134" y="154"/>
                      </a:lnTo>
                      <a:lnTo>
                        <a:pt x="132" y="162"/>
                      </a:lnTo>
                      <a:lnTo>
                        <a:pt x="120" y="174"/>
                      </a:lnTo>
                      <a:lnTo>
                        <a:pt x="110" y="182"/>
                      </a:lnTo>
                      <a:lnTo>
                        <a:pt x="106" y="184"/>
                      </a:lnTo>
                      <a:lnTo>
                        <a:pt x="100" y="184"/>
                      </a:lnTo>
                      <a:lnTo>
                        <a:pt x="100" y="172"/>
                      </a:lnTo>
                      <a:lnTo>
                        <a:pt x="96" y="168"/>
                      </a:lnTo>
                      <a:lnTo>
                        <a:pt x="90" y="174"/>
                      </a:lnTo>
                      <a:lnTo>
                        <a:pt x="78" y="176"/>
                      </a:lnTo>
                      <a:lnTo>
                        <a:pt x="74" y="172"/>
                      </a:lnTo>
                      <a:lnTo>
                        <a:pt x="66" y="178"/>
                      </a:lnTo>
                      <a:lnTo>
                        <a:pt x="60" y="176"/>
                      </a:lnTo>
                      <a:lnTo>
                        <a:pt x="52" y="180"/>
                      </a:lnTo>
                      <a:lnTo>
                        <a:pt x="54" y="174"/>
                      </a:lnTo>
                      <a:lnTo>
                        <a:pt x="54" y="166"/>
                      </a:lnTo>
                      <a:lnTo>
                        <a:pt x="50" y="168"/>
                      </a:lnTo>
                      <a:lnTo>
                        <a:pt x="44" y="174"/>
                      </a:lnTo>
                      <a:lnTo>
                        <a:pt x="32" y="172"/>
                      </a:lnTo>
                      <a:lnTo>
                        <a:pt x="28" y="172"/>
                      </a:lnTo>
                      <a:lnTo>
                        <a:pt x="22" y="158"/>
                      </a:lnTo>
                      <a:lnTo>
                        <a:pt x="22" y="150"/>
                      </a:lnTo>
                      <a:lnTo>
                        <a:pt x="26" y="148"/>
                      </a:lnTo>
                      <a:lnTo>
                        <a:pt x="22" y="140"/>
                      </a:lnTo>
                      <a:lnTo>
                        <a:pt x="18" y="140"/>
                      </a:lnTo>
                      <a:lnTo>
                        <a:pt x="14" y="144"/>
                      </a:lnTo>
                      <a:lnTo>
                        <a:pt x="10" y="124"/>
                      </a:lnTo>
                      <a:lnTo>
                        <a:pt x="2" y="112"/>
                      </a:lnTo>
                      <a:lnTo>
                        <a:pt x="0" y="104"/>
                      </a:lnTo>
                      <a:lnTo>
                        <a:pt x="8" y="92"/>
                      </a:lnTo>
                      <a:lnTo>
                        <a:pt x="10" y="88"/>
                      </a:lnTo>
                      <a:lnTo>
                        <a:pt x="10" y="82"/>
                      </a:lnTo>
                      <a:lnTo>
                        <a:pt x="18" y="78"/>
                      </a:lnTo>
                      <a:lnTo>
                        <a:pt x="18" y="84"/>
                      </a:lnTo>
                      <a:lnTo>
                        <a:pt x="32" y="94"/>
                      </a:lnTo>
                      <a:lnTo>
                        <a:pt x="36" y="98"/>
                      </a:lnTo>
                      <a:lnTo>
                        <a:pt x="42" y="98"/>
                      </a:lnTo>
                      <a:lnTo>
                        <a:pt x="50" y="94"/>
                      </a:lnTo>
                      <a:lnTo>
                        <a:pt x="66" y="92"/>
                      </a:lnTo>
                      <a:lnTo>
                        <a:pt x="70" y="88"/>
                      </a:lnTo>
                      <a:lnTo>
                        <a:pt x="74" y="76"/>
                      </a:lnTo>
                      <a:lnTo>
                        <a:pt x="86" y="68"/>
                      </a:lnTo>
                      <a:lnTo>
                        <a:pt x="88" y="74"/>
                      </a:lnTo>
                      <a:lnTo>
                        <a:pt x="92" y="70"/>
                      </a:lnTo>
                      <a:lnTo>
                        <a:pt x="100" y="70"/>
                      </a:lnTo>
                      <a:lnTo>
                        <a:pt x="104" y="64"/>
                      </a:lnTo>
                      <a:lnTo>
                        <a:pt x="114" y="60"/>
                      </a:lnTo>
                      <a:lnTo>
                        <a:pt x="116" y="50"/>
                      </a:lnTo>
                      <a:lnTo>
                        <a:pt x="122" y="40"/>
                      </a:lnTo>
                      <a:lnTo>
                        <a:pt x="128" y="34"/>
                      </a:lnTo>
                      <a:lnTo>
                        <a:pt x="126" y="26"/>
                      </a:lnTo>
                      <a:lnTo>
                        <a:pt x="130" y="20"/>
                      </a:lnTo>
                      <a:lnTo>
                        <a:pt x="132" y="16"/>
                      </a:lnTo>
                      <a:lnTo>
                        <a:pt x="132" y="12"/>
                      </a:lnTo>
                      <a:lnTo>
                        <a:pt x="142" y="6"/>
                      </a:lnTo>
                      <a:lnTo>
                        <a:pt x="16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grpSp>
        <p:sp>
          <p:nvSpPr>
            <p:cNvPr id="5246" name="Freeform 604"/>
            <p:cNvSpPr>
              <a:spLocks/>
            </p:cNvSpPr>
            <p:nvPr/>
          </p:nvSpPr>
          <p:spPr bwMode="ltGray">
            <a:xfrm>
              <a:off x="4482" y="2474"/>
              <a:ext cx="16" cy="23"/>
            </a:xfrm>
            <a:custGeom>
              <a:avLst/>
              <a:gdLst>
                <a:gd name="T0" fmla="*/ 0 w 17"/>
                <a:gd name="T1" fmla="*/ 0 h 23"/>
                <a:gd name="T2" fmla="*/ 2 w 17"/>
                <a:gd name="T3" fmla="*/ 14 h 23"/>
                <a:gd name="T4" fmla="*/ 8 w 17"/>
                <a:gd name="T5" fmla="*/ 22 h 23"/>
                <a:gd name="T6" fmla="*/ 11 w 17"/>
                <a:gd name="T7" fmla="*/ 16 h 23"/>
                <a:gd name="T8" fmla="*/ 11 w 17"/>
                <a:gd name="T9" fmla="*/ 0 h 23"/>
                <a:gd name="T10" fmla="*/ 0 w 17"/>
                <a:gd name="T11" fmla="*/ 0 h 23"/>
                <a:gd name="T12" fmla="*/ 0 60000 65536"/>
                <a:gd name="T13" fmla="*/ 0 60000 65536"/>
                <a:gd name="T14" fmla="*/ 0 60000 65536"/>
                <a:gd name="T15" fmla="*/ 0 60000 65536"/>
                <a:gd name="T16" fmla="*/ 0 60000 65536"/>
                <a:gd name="T17" fmla="*/ 0 60000 65536"/>
                <a:gd name="T18" fmla="*/ 0 w 17"/>
                <a:gd name="T19" fmla="*/ 0 h 23"/>
                <a:gd name="T20" fmla="*/ 17 w 17"/>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7" h="23">
                  <a:moveTo>
                    <a:pt x="0" y="0"/>
                  </a:moveTo>
                  <a:lnTo>
                    <a:pt x="2" y="14"/>
                  </a:lnTo>
                  <a:lnTo>
                    <a:pt x="8" y="22"/>
                  </a:lnTo>
                  <a:lnTo>
                    <a:pt x="16" y="16"/>
                  </a:lnTo>
                  <a:lnTo>
                    <a:pt x="16" y="0"/>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47" name="Freeform 605"/>
            <p:cNvSpPr>
              <a:spLocks/>
            </p:cNvSpPr>
            <p:nvPr/>
          </p:nvSpPr>
          <p:spPr bwMode="ltGray">
            <a:xfrm>
              <a:off x="4467" y="2487"/>
              <a:ext cx="9" cy="14"/>
            </a:xfrm>
            <a:custGeom>
              <a:avLst/>
              <a:gdLst>
                <a:gd name="T0" fmla="*/ 2 w 11"/>
                <a:gd name="T1" fmla="*/ 2 h 13"/>
                <a:gd name="T2" fmla="*/ 0 w 11"/>
                <a:gd name="T3" fmla="*/ 17 h 13"/>
                <a:gd name="T4" fmla="*/ 4 w 11"/>
                <a:gd name="T5" fmla="*/ 17 h 13"/>
                <a:gd name="T6" fmla="*/ 4 w 11"/>
                <a:gd name="T7" fmla="*/ 0 h 13"/>
                <a:gd name="T8" fmla="*/ 2 w 11"/>
                <a:gd name="T9" fmla="*/ 2 h 13"/>
                <a:gd name="T10" fmla="*/ 0 60000 65536"/>
                <a:gd name="T11" fmla="*/ 0 60000 65536"/>
                <a:gd name="T12" fmla="*/ 0 60000 65536"/>
                <a:gd name="T13" fmla="*/ 0 60000 65536"/>
                <a:gd name="T14" fmla="*/ 0 60000 65536"/>
                <a:gd name="T15" fmla="*/ 0 w 11"/>
                <a:gd name="T16" fmla="*/ 0 h 13"/>
                <a:gd name="T17" fmla="*/ 11 w 11"/>
                <a:gd name="T18" fmla="*/ 13 h 13"/>
              </a:gdLst>
              <a:ahLst/>
              <a:cxnLst>
                <a:cxn ang="T10">
                  <a:pos x="T0" y="T1"/>
                </a:cxn>
                <a:cxn ang="T11">
                  <a:pos x="T2" y="T3"/>
                </a:cxn>
                <a:cxn ang="T12">
                  <a:pos x="T4" y="T5"/>
                </a:cxn>
                <a:cxn ang="T13">
                  <a:pos x="T6" y="T7"/>
                </a:cxn>
                <a:cxn ang="T14">
                  <a:pos x="T8" y="T9"/>
                </a:cxn>
              </a:cxnLst>
              <a:rect l="T15" t="T16" r="T17" b="T18"/>
              <a:pathLst>
                <a:path w="11" h="13">
                  <a:moveTo>
                    <a:pt x="2" y="2"/>
                  </a:moveTo>
                  <a:lnTo>
                    <a:pt x="0" y="12"/>
                  </a:lnTo>
                  <a:lnTo>
                    <a:pt x="10" y="12"/>
                  </a:lnTo>
                  <a:lnTo>
                    <a:pt x="10" y="0"/>
                  </a:lnTo>
                  <a:lnTo>
                    <a:pt x="2"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48" name="Freeform 606"/>
            <p:cNvSpPr>
              <a:spLocks/>
            </p:cNvSpPr>
            <p:nvPr/>
          </p:nvSpPr>
          <p:spPr bwMode="ltGray">
            <a:xfrm>
              <a:off x="3422" y="2344"/>
              <a:ext cx="28" cy="29"/>
            </a:xfrm>
            <a:custGeom>
              <a:avLst/>
              <a:gdLst>
                <a:gd name="T0" fmla="*/ 18 w 31"/>
                <a:gd name="T1" fmla="*/ 4 h 29"/>
                <a:gd name="T2" fmla="*/ 14 w 31"/>
                <a:gd name="T3" fmla="*/ 0 h 29"/>
                <a:gd name="T4" fmla="*/ 5 w 31"/>
                <a:gd name="T5" fmla="*/ 0 h 29"/>
                <a:gd name="T6" fmla="*/ 0 w 31"/>
                <a:gd name="T7" fmla="*/ 12 h 29"/>
                <a:gd name="T8" fmla="*/ 5 w 31"/>
                <a:gd name="T9" fmla="*/ 18 h 29"/>
                <a:gd name="T10" fmla="*/ 5 w 31"/>
                <a:gd name="T11" fmla="*/ 20 h 29"/>
                <a:gd name="T12" fmla="*/ 10 w 31"/>
                <a:gd name="T13" fmla="*/ 28 h 29"/>
                <a:gd name="T14" fmla="*/ 15 w 31"/>
                <a:gd name="T15" fmla="*/ 22 h 29"/>
                <a:gd name="T16" fmla="*/ 14 w 31"/>
                <a:gd name="T17" fmla="*/ 16 h 29"/>
                <a:gd name="T18" fmla="*/ 12 w 31"/>
                <a:gd name="T19" fmla="*/ 12 h 29"/>
                <a:gd name="T20" fmla="*/ 17 w 31"/>
                <a:gd name="T21" fmla="*/ 10 h 29"/>
                <a:gd name="T22" fmla="*/ 18 w 31"/>
                <a:gd name="T23" fmla="*/ 4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29"/>
                <a:gd name="T38" fmla="*/ 31 w 31"/>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29">
                  <a:moveTo>
                    <a:pt x="30" y="4"/>
                  </a:moveTo>
                  <a:lnTo>
                    <a:pt x="24" y="0"/>
                  </a:lnTo>
                  <a:lnTo>
                    <a:pt x="10" y="0"/>
                  </a:lnTo>
                  <a:lnTo>
                    <a:pt x="0" y="12"/>
                  </a:lnTo>
                  <a:lnTo>
                    <a:pt x="6" y="18"/>
                  </a:lnTo>
                  <a:lnTo>
                    <a:pt x="10" y="20"/>
                  </a:lnTo>
                  <a:lnTo>
                    <a:pt x="16" y="28"/>
                  </a:lnTo>
                  <a:lnTo>
                    <a:pt x="26" y="22"/>
                  </a:lnTo>
                  <a:lnTo>
                    <a:pt x="24" y="16"/>
                  </a:lnTo>
                  <a:lnTo>
                    <a:pt x="20" y="12"/>
                  </a:lnTo>
                  <a:lnTo>
                    <a:pt x="28" y="10"/>
                  </a:lnTo>
                  <a:lnTo>
                    <a:pt x="3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49" name="Freeform 607"/>
            <p:cNvSpPr>
              <a:spLocks/>
            </p:cNvSpPr>
            <p:nvPr/>
          </p:nvSpPr>
          <p:spPr bwMode="ltGray">
            <a:xfrm>
              <a:off x="3367" y="1756"/>
              <a:ext cx="689" cy="357"/>
            </a:xfrm>
            <a:custGeom>
              <a:avLst/>
              <a:gdLst>
                <a:gd name="T0" fmla="*/ 40 w 753"/>
                <a:gd name="T1" fmla="*/ 158 h 347"/>
                <a:gd name="T2" fmla="*/ 5 w 753"/>
                <a:gd name="T3" fmla="*/ 189 h 347"/>
                <a:gd name="T4" fmla="*/ 2 w 753"/>
                <a:gd name="T5" fmla="*/ 261 h 347"/>
                <a:gd name="T6" fmla="*/ 29 w 753"/>
                <a:gd name="T7" fmla="*/ 228 h 347"/>
                <a:gd name="T8" fmla="*/ 58 w 753"/>
                <a:gd name="T9" fmla="*/ 261 h 347"/>
                <a:gd name="T10" fmla="*/ 28 w 753"/>
                <a:gd name="T11" fmla="*/ 283 h 347"/>
                <a:gd name="T12" fmla="*/ 36 w 753"/>
                <a:gd name="T13" fmla="*/ 311 h 347"/>
                <a:gd name="T14" fmla="*/ 49 w 753"/>
                <a:gd name="T15" fmla="*/ 327 h 347"/>
                <a:gd name="T16" fmla="*/ 57 w 753"/>
                <a:gd name="T17" fmla="*/ 355 h 347"/>
                <a:gd name="T18" fmla="*/ 73 w 753"/>
                <a:gd name="T19" fmla="*/ 348 h 347"/>
                <a:gd name="T20" fmla="*/ 86 w 753"/>
                <a:gd name="T21" fmla="*/ 305 h 347"/>
                <a:gd name="T22" fmla="*/ 131 w 753"/>
                <a:gd name="T23" fmla="*/ 325 h 347"/>
                <a:gd name="T24" fmla="*/ 149 w 753"/>
                <a:gd name="T25" fmla="*/ 318 h 347"/>
                <a:gd name="T26" fmla="*/ 188 w 753"/>
                <a:gd name="T27" fmla="*/ 302 h 347"/>
                <a:gd name="T28" fmla="*/ 199 w 753"/>
                <a:gd name="T29" fmla="*/ 336 h 347"/>
                <a:gd name="T30" fmla="*/ 219 w 753"/>
                <a:gd name="T31" fmla="*/ 368 h 347"/>
                <a:gd name="T32" fmla="*/ 252 w 753"/>
                <a:gd name="T33" fmla="*/ 394 h 347"/>
                <a:gd name="T34" fmla="*/ 275 w 753"/>
                <a:gd name="T35" fmla="*/ 366 h 347"/>
                <a:gd name="T36" fmla="*/ 302 w 753"/>
                <a:gd name="T37" fmla="*/ 348 h 347"/>
                <a:gd name="T38" fmla="*/ 330 w 753"/>
                <a:gd name="T39" fmla="*/ 364 h 347"/>
                <a:gd name="T40" fmla="*/ 361 w 753"/>
                <a:gd name="T41" fmla="*/ 371 h 347"/>
                <a:gd name="T42" fmla="*/ 411 w 753"/>
                <a:gd name="T43" fmla="*/ 388 h 347"/>
                <a:gd name="T44" fmla="*/ 417 w 753"/>
                <a:gd name="T45" fmla="*/ 381 h 347"/>
                <a:gd name="T46" fmla="*/ 441 w 753"/>
                <a:gd name="T47" fmla="*/ 368 h 347"/>
                <a:gd name="T48" fmla="*/ 441 w 753"/>
                <a:gd name="T49" fmla="*/ 342 h 347"/>
                <a:gd name="T50" fmla="*/ 462 w 753"/>
                <a:gd name="T51" fmla="*/ 332 h 347"/>
                <a:gd name="T52" fmla="*/ 466 w 753"/>
                <a:gd name="T53" fmla="*/ 307 h 347"/>
                <a:gd name="T54" fmla="*/ 482 w 753"/>
                <a:gd name="T55" fmla="*/ 283 h 347"/>
                <a:gd name="T56" fmla="*/ 469 w 753"/>
                <a:gd name="T57" fmla="*/ 279 h 347"/>
                <a:gd name="T58" fmla="*/ 449 w 753"/>
                <a:gd name="T59" fmla="*/ 222 h 347"/>
                <a:gd name="T60" fmla="*/ 424 w 753"/>
                <a:gd name="T61" fmla="*/ 183 h 347"/>
                <a:gd name="T62" fmla="*/ 392 w 753"/>
                <a:gd name="T63" fmla="*/ 121 h 347"/>
                <a:gd name="T64" fmla="*/ 368 w 753"/>
                <a:gd name="T65" fmla="*/ 64 h 347"/>
                <a:gd name="T66" fmla="*/ 318 w 753"/>
                <a:gd name="T67" fmla="*/ 70 h 347"/>
                <a:gd name="T68" fmla="*/ 293 w 753"/>
                <a:gd name="T69" fmla="*/ 37 h 347"/>
                <a:gd name="T70" fmla="*/ 251 w 753"/>
                <a:gd name="T71" fmla="*/ 0 h 347"/>
                <a:gd name="T72" fmla="*/ 203 w 753"/>
                <a:gd name="T73" fmla="*/ 33 h 347"/>
                <a:gd name="T74" fmla="*/ 166 w 753"/>
                <a:gd name="T75" fmla="*/ 57 h 347"/>
                <a:gd name="T76" fmla="*/ 124 w 753"/>
                <a:gd name="T77" fmla="*/ 72 h 347"/>
                <a:gd name="T78" fmla="*/ 78 w 753"/>
                <a:gd name="T79" fmla="*/ 76 h 347"/>
                <a:gd name="T80" fmla="*/ 54 w 753"/>
                <a:gd name="T81" fmla="*/ 113 h 347"/>
                <a:gd name="T82" fmla="*/ 40 w 753"/>
                <a:gd name="T83" fmla="*/ 152 h 3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53"/>
                <a:gd name="T127" fmla="*/ 0 h 347"/>
                <a:gd name="T128" fmla="*/ 753 w 753"/>
                <a:gd name="T129" fmla="*/ 347 h 3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53" h="347">
                  <a:moveTo>
                    <a:pt x="62" y="132"/>
                  </a:moveTo>
                  <a:lnTo>
                    <a:pt x="62" y="138"/>
                  </a:lnTo>
                  <a:lnTo>
                    <a:pt x="34" y="156"/>
                  </a:lnTo>
                  <a:lnTo>
                    <a:pt x="6" y="164"/>
                  </a:lnTo>
                  <a:lnTo>
                    <a:pt x="0" y="188"/>
                  </a:lnTo>
                  <a:lnTo>
                    <a:pt x="2" y="226"/>
                  </a:lnTo>
                  <a:lnTo>
                    <a:pt x="24" y="216"/>
                  </a:lnTo>
                  <a:lnTo>
                    <a:pt x="46" y="198"/>
                  </a:lnTo>
                  <a:lnTo>
                    <a:pt x="76" y="198"/>
                  </a:lnTo>
                  <a:lnTo>
                    <a:pt x="90" y="226"/>
                  </a:lnTo>
                  <a:lnTo>
                    <a:pt x="62" y="238"/>
                  </a:lnTo>
                  <a:lnTo>
                    <a:pt x="44" y="246"/>
                  </a:lnTo>
                  <a:lnTo>
                    <a:pt x="48" y="258"/>
                  </a:lnTo>
                  <a:lnTo>
                    <a:pt x="56" y="270"/>
                  </a:lnTo>
                  <a:lnTo>
                    <a:pt x="66" y="282"/>
                  </a:lnTo>
                  <a:lnTo>
                    <a:pt x="76" y="284"/>
                  </a:lnTo>
                  <a:lnTo>
                    <a:pt x="82" y="308"/>
                  </a:lnTo>
                  <a:lnTo>
                    <a:pt x="88" y="308"/>
                  </a:lnTo>
                  <a:lnTo>
                    <a:pt x="92" y="302"/>
                  </a:lnTo>
                  <a:lnTo>
                    <a:pt x="114" y="302"/>
                  </a:lnTo>
                  <a:lnTo>
                    <a:pt x="134" y="318"/>
                  </a:lnTo>
                  <a:lnTo>
                    <a:pt x="134" y="264"/>
                  </a:lnTo>
                  <a:lnTo>
                    <a:pt x="178" y="248"/>
                  </a:lnTo>
                  <a:lnTo>
                    <a:pt x="204" y="282"/>
                  </a:lnTo>
                  <a:lnTo>
                    <a:pt x="218" y="290"/>
                  </a:lnTo>
                  <a:lnTo>
                    <a:pt x="232" y="276"/>
                  </a:lnTo>
                  <a:lnTo>
                    <a:pt x="252" y="270"/>
                  </a:lnTo>
                  <a:lnTo>
                    <a:pt x="294" y="262"/>
                  </a:lnTo>
                  <a:lnTo>
                    <a:pt x="302" y="272"/>
                  </a:lnTo>
                  <a:lnTo>
                    <a:pt x="310" y="292"/>
                  </a:lnTo>
                  <a:lnTo>
                    <a:pt x="322" y="308"/>
                  </a:lnTo>
                  <a:lnTo>
                    <a:pt x="340" y="320"/>
                  </a:lnTo>
                  <a:lnTo>
                    <a:pt x="366" y="346"/>
                  </a:lnTo>
                  <a:lnTo>
                    <a:pt x="392" y="342"/>
                  </a:lnTo>
                  <a:lnTo>
                    <a:pt x="408" y="326"/>
                  </a:lnTo>
                  <a:lnTo>
                    <a:pt x="428" y="318"/>
                  </a:lnTo>
                  <a:lnTo>
                    <a:pt x="446" y="304"/>
                  </a:lnTo>
                  <a:lnTo>
                    <a:pt x="472" y="302"/>
                  </a:lnTo>
                  <a:lnTo>
                    <a:pt x="496" y="324"/>
                  </a:lnTo>
                  <a:lnTo>
                    <a:pt x="516" y="316"/>
                  </a:lnTo>
                  <a:lnTo>
                    <a:pt x="538" y="306"/>
                  </a:lnTo>
                  <a:lnTo>
                    <a:pt x="564" y="322"/>
                  </a:lnTo>
                  <a:lnTo>
                    <a:pt x="624" y="330"/>
                  </a:lnTo>
                  <a:lnTo>
                    <a:pt x="642" y="336"/>
                  </a:lnTo>
                  <a:lnTo>
                    <a:pt x="658" y="330"/>
                  </a:lnTo>
                  <a:lnTo>
                    <a:pt x="650" y="330"/>
                  </a:lnTo>
                  <a:lnTo>
                    <a:pt x="654" y="326"/>
                  </a:lnTo>
                  <a:lnTo>
                    <a:pt x="688" y="320"/>
                  </a:lnTo>
                  <a:lnTo>
                    <a:pt x="682" y="316"/>
                  </a:lnTo>
                  <a:lnTo>
                    <a:pt x="688" y="296"/>
                  </a:lnTo>
                  <a:lnTo>
                    <a:pt x="710" y="298"/>
                  </a:lnTo>
                  <a:lnTo>
                    <a:pt x="720" y="288"/>
                  </a:lnTo>
                  <a:lnTo>
                    <a:pt x="722" y="282"/>
                  </a:lnTo>
                  <a:lnTo>
                    <a:pt x="726" y="266"/>
                  </a:lnTo>
                  <a:lnTo>
                    <a:pt x="750" y="246"/>
                  </a:lnTo>
                  <a:lnTo>
                    <a:pt x="752" y="246"/>
                  </a:lnTo>
                  <a:lnTo>
                    <a:pt x="746" y="236"/>
                  </a:lnTo>
                  <a:lnTo>
                    <a:pt x="732" y="242"/>
                  </a:lnTo>
                  <a:lnTo>
                    <a:pt x="710" y="224"/>
                  </a:lnTo>
                  <a:lnTo>
                    <a:pt x="702" y="192"/>
                  </a:lnTo>
                  <a:lnTo>
                    <a:pt x="694" y="166"/>
                  </a:lnTo>
                  <a:lnTo>
                    <a:pt x="660" y="158"/>
                  </a:lnTo>
                  <a:lnTo>
                    <a:pt x="636" y="150"/>
                  </a:lnTo>
                  <a:lnTo>
                    <a:pt x="610" y="106"/>
                  </a:lnTo>
                  <a:lnTo>
                    <a:pt x="570" y="70"/>
                  </a:lnTo>
                  <a:lnTo>
                    <a:pt x="574" y="54"/>
                  </a:lnTo>
                  <a:lnTo>
                    <a:pt x="502" y="68"/>
                  </a:lnTo>
                  <a:lnTo>
                    <a:pt x="494" y="60"/>
                  </a:lnTo>
                  <a:lnTo>
                    <a:pt x="474" y="62"/>
                  </a:lnTo>
                  <a:lnTo>
                    <a:pt x="458" y="32"/>
                  </a:lnTo>
                  <a:lnTo>
                    <a:pt x="436" y="10"/>
                  </a:lnTo>
                  <a:lnTo>
                    <a:pt x="390" y="0"/>
                  </a:lnTo>
                  <a:lnTo>
                    <a:pt x="350" y="10"/>
                  </a:lnTo>
                  <a:lnTo>
                    <a:pt x="318" y="28"/>
                  </a:lnTo>
                  <a:lnTo>
                    <a:pt x="300" y="38"/>
                  </a:lnTo>
                  <a:lnTo>
                    <a:pt x="258" y="50"/>
                  </a:lnTo>
                  <a:lnTo>
                    <a:pt x="230" y="54"/>
                  </a:lnTo>
                  <a:lnTo>
                    <a:pt x="194" y="62"/>
                  </a:lnTo>
                  <a:lnTo>
                    <a:pt x="156" y="60"/>
                  </a:lnTo>
                  <a:lnTo>
                    <a:pt x="122" y="66"/>
                  </a:lnTo>
                  <a:lnTo>
                    <a:pt x="100" y="68"/>
                  </a:lnTo>
                  <a:lnTo>
                    <a:pt x="84" y="98"/>
                  </a:lnTo>
                  <a:lnTo>
                    <a:pt x="60" y="106"/>
                  </a:lnTo>
                  <a:lnTo>
                    <a:pt x="62" y="13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50" name="Freeform 608"/>
            <p:cNvSpPr>
              <a:spLocks/>
            </p:cNvSpPr>
            <p:nvPr/>
          </p:nvSpPr>
          <p:spPr bwMode="ltGray">
            <a:xfrm>
              <a:off x="4583" y="2084"/>
              <a:ext cx="80" cy="92"/>
            </a:xfrm>
            <a:custGeom>
              <a:avLst/>
              <a:gdLst>
                <a:gd name="T0" fmla="*/ 16 w 87"/>
                <a:gd name="T1" fmla="*/ 0 h 89"/>
                <a:gd name="T2" fmla="*/ 30 w 87"/>
                <a:gd name="T3" fmla="*/ 6 h 89"/>
                <a:gd name="T4" fmla="*/ 36 w 87"/>
                <a:gd name="T5" fmla="*/ 25 h 89"/>
                <a:gd name="T6" fmla="*/ 38 w 87"/>
                <a:gd name="T7" fmla="*/ 25 h 89"/>
                <a:gd name="T8" fmla="*/ 46 w 87"/>
                <a:gd name="T9" fmla="*/ 37 h 89"/>
                <a:gd name="T10" fmla="*/ 50 w 87"/>
                <a:gd name="T11" fmla="*/ 49 h 89"/>
                <a:gd name="T12" fmla="*/ 51 w 87"/>
                <a:gd name="T13" fmla="*/ 56 h 89"/>
                <a:gd name="T14" fmla="*/ 50 w 87"/>
                <a:gd name="T15" fmla="*/ 58 h 89"/>
                <a:gd name="T16" fmla="*/ 57 w 87"/>
                <a:gd name="T17" fmla="*/ 49 h 89"/>
                <a:gd name="T18" fmla="*/ 55 w 87"/>
                <a:gd name="T19" fmla="*/ 74 h 89"/>
                <a:gd name="T20" fmla="*/ 51 w 87"/>
                <a:gd name="T21" fmla="*/ 79 h 89"/>
                <a:gd name="T22" fmla="*/ 49 w 87"/>
                <a:gd name="T23" fmla="*/ 85 h 89"/>
                <a:gd name="T24" fmla="*/ 47 w 87"/>
                <a:gd name="T25" fmla="*/ 85 h 89"/>
                <a:gd name="T26" fmla="*/ 45 w 87"/>
                <a:gd name="T27" fmla="*/ 85 h 89"/>
                <a:gd name="T28" fmla="*/ 43 w 87"/>
                <a:gd name="T29" fmla="*/ 93 h 89"/>
                <a:gd name="T30" fmla="*/ 40 w 87"/>
                <a:gd name="T31" fmla="*/ 97 h 89"/>
                <a:gd name="T32" fmla="*/ 38 w 87"/>
                <a:gd name="T33" fmla="*/ 95 h 89"/>
                <a:gd name="T34" fmla="*/ 36 w 87"/>
                <a:gd name="T35" fmla="*/ 101 h 89"/>
                <a:gd name="T36" fmla="*/ 34 w 87"/>
                <a:gd name="T37" fmla="*/ 103 h 89"/>
                <a:gd name="T38" fmla="*/ 31 w 87"/>
                <a:gd name="T39" fmla="*/ 101 h 89"/>
                <a:gd name="T40" fmla="*/ 28 w 87"/>
                <a:gd name="T41" fmla="*/ 93 h 89"/>
                <a:gd name="T42" fmla="*/ 28 w 87"/>
                <a:gd name="T43" fmla="*/ 85 h 89"/>
                <a:gd name="T44" fmla="*/ 29 w 87"/>
                <a:gd name="T45" fmla="*/ 72 h 89"/>
                <a:gd name="T46" fmla="*/ 27 w 87"/>
                <a:gd name="T47" fmla="*/ 70 h 89"/>
                <a:gd name="T48" fmla="*/ 24 w 87"/>
                <a:gd name="T49" fmla="*/ 60 h 89"/>
                <a:gd name="T50" fmla="*/ 21 w 87"/>
                <a:gd name="T51" fmla="*/ 64 h 89"/>
                <a:gd name="T52" fmla="*/ 18 w 87"/>
                <a:gd name="T53" fmla="*/ 60 h 89"/>
                <a:gd name="T54" fmla="*/ 21 w 87"/>
                <a:gd name="T55" fmla="*/ 53 h 89"/>
                <a:gd name="T56" fmla="*/ 24 w 87"/>
                <a:gd name="T57" fmla="*/ 45 h 89"/>
                <a:gd name="T58" fmla="*/ 23 w 87"/>
                <a:gd name="T59" fmla="*/ 41 h 89"/>
                <a:gd name="T60" fmla="*/ 17 w 87"/>
                <a:gd name="T61" fmla="*/ 41 h 89"/>
                <a:gd name="T62" fmla="*/ 16 w 87"/>
                <a:gd name="T63" fmla="*/ 39 h 89"/>
                <a:gd name="T64" fmla="*/ 15 w 87"/>
                <a:gd name="T65" fmla="*/ 45 h 89"/>
                <a:gd name="T66" fmla="*/ 6 w 87"/>
                <a:gd name="T67" fmla="*/ 41 h 89"/>
                <a:gd name="T68" fmla="*/ 4 w 87"/>
                <a:gd name="T69" fmla="*/ 37 h 89"/>
                <a:gd name="T70" fmla="*/ 0 w 87"/>
                <a:gd name="T71" fmla="*/ 37 h 89"/>
                <a:gd name="T72" fmla="*/ 4 w 87"/>
                <a:gd name="T73" fmla="*/ 29 h 89"/>
                <a:gd name="T74" fmla="*/ 4 w 87"/>
                <a:gd name="T75" fmla="*/ 14 h 89"/>
                <a:gd name="T76" fmla="*/ 6 w 87"/>
                <a:gd name="T77" fmla="*/ 10 h 89"/>
                <a:gd name="T78" fmla="*/ 7 w 87"/>
                <a:gd name="T79" fmla="*/ 6 h 89"/>
                <a:gd name="T80" fmla="*/ 16 w 87"/>
                <a:gd name="T81" fmla="*/ 0 h 8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7"/>
                <a:gd name="T124" fmla="*/ 0 h 89"/>
                <a:gd name="T125" fmla="*/ 87 w 87"/>
                <a:gd name="T126" fmla="*/ 89 h 8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7" h="89">
                  <a:moveTo>
                    <a:pt x="24" y="0"/>
                  </a:moveTo>
                  <a:lnTo>
                    <a:pt x="46" y="6"/>
                  </a:lnTo>
                  <a:lnTo>
                    <a:pt x="54" y="20"/>
                  </a:lnTo>
                  <a:lnTo>
                    <a:pt x="58" y="20"/>
                  </a:lnTo>
                  <a:lnTo>
                    <a:pt x="70" y="32"/>
                  </a:lnTo>
                  <a:lnTo>
                    <a:pt x="76" y="42"/>
                  </a:lnTo>
                  <a:lnTo>
                    <a:pt x="78" y="46"/>
                  </a:lnTo>
                  <a:lnTo>
                    <a:pt x="76" y="48"/>
                  </a:lnTo>
                  <a:lnTo>
                    <a:pt x="86" y="42"/>
                  </a:lnTo>
                  <a:lnTo>
                    <a:pt x="84" y="64"/>
                  </a:lnTo>
                  <a:lnTo>
                    <a:pt x="78" y="68"/>
                  </a:lnTo>
                  <a:lnTo>
                    <a:pt x="74" y="72"/>
                  </a:lnTo>
                  <a:lnTo>
                    <a:pt x="72" y="72"/>
                  </a:lnTo>
                  <a:lnTo>
                    <a:pt x="68" y="72"/>
                  </a:lnTo>
                  <a:lnTo>
                    <a:pt x="66" y="78"/>
                  </a:lnTo>
                  <a:lnTo>
                    <a:pt x="60" y="82"/>
                  </a:lnTo>
                  <a:lnTo>
                    <a:pt x="58" y="80"/>
                  </a:lnTo>
                  <a:lnTo>
                    <a:pt x="54" y="86"/>
                  </a:lnTo>
                  <a:lnTo>
                    <a:pt x="52" y="88"/>
                  </a:lnTo>
                  <a:lnTo>
                    <a:pt x="48" y="86"/>
                  </a:lnTo>
                  <a:lnTo>
                    <a:pt x="42" y="78"/>
                  </a:lnTo>
                  <a:lnTo>
                    <a:pt x="42" y="72"/>
                  </a:lnTo>
                  <a:lnTo>
                    <a:pt x="44" y="62"/>
                  </a:lnTo>
                  <a:lnTo>
                    <a:pt x="40" y="60"/>
                  </a:lnTo>
                  <a:lnTo>
                    <a:pt x="36" y="50"/>
                  </a:lnTo>
                  <a:lnTo>
                    <a:pt x="32" y="54"/>
                  </a:lnTo>
                  <a:lnTo>
                    <a:pt x="28" y="50"/>
                  </a:lnTo>
                  <a:lnTo>
                    <a:pt x="32" y="44"/>
                  </a:lnTo>
                  <a:lnTo>
                    <a:pt x="36" y="40"/>
                  </a:lnTo>
                  <a:lnTo>
                    <a:pt x="34" y="36"/>
                  </a:lnTo>
                  <a:lnTo>
                    <a:pt x="26" y="36"/>
                  </a:lnTo>
                  <a:lnTo>
                    <a:pt x="24" y="34"/>
                  </a:lnTo>
                  <a:lnTo>
                    <a:pt x="22" y="40"/>
                  </a:lnTo>
                  <a:lnTo>
                    <a:pt x="10" y="36"/>
                  </a:lnTo>
                  <a:lnTo>
                    <a:pt x="4" y="32"/>
                  </a:lnTo>
                  <a:lnTo>
                    <a:pt x="0" y="32"/>
                  </a:lnTo>
                  <a:lnTo>
                    <a:pt x="4" y="24"/>
                  </a:lnTo>
                  <a:lnTo>
                    <a:pt x="4" y="14"/>
                  </a:lnTo>
                  <a:lnTo>
                    <a:pt x="6" y="10"/>
                  </a:lnTo>
                  <a:lnTo>
                    <a:pt x="12" y="6"/>
                  </a:lnTo>
                  <a:lnTo>
                    <a:pt x="2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51" name="Freeform 609"/>
            <p:cNvSpPr>
              <a:spLocks/>
            </p:cNvSpPr>
            <p:nvPr/>
          </p:nvSpPr>
          <p:spPr bwMode="ltGray">
            <a:xfrm>
              <a:off x="2736" y="2064"/>
              <a:ext cx="9" cy="9"/>
            </a:xfrm>
            <a:custGeom>
              <a:avLst/>
              <a:gdLst>
                <a:gd name="T0" fmla="*/ 2 w 9"/>
                <a:gd name="T1" fmla="*/ 0 h 9"/>
                <a:gd name="T2" fmla="*/ 0 w 9"/>
                <a:gd name="T3" fmla="*/ 4 h 9"/>
                <a:gd name="T4" fmla="*/ 4 w 9"/>
                <a:gd name="T5" fmla="*/ 8 h 9"/>
                <a:gd name="T6" fmla="*/ 8 w 9"/>
                <a:gd name="T7" fmla="*/ 2 h 9"/>
                <a:gd name="T8" fmla="*/ 2 w 9"/>
                <a:gd name="T9" fmla="*/ 0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2" y="0"/>
                  </a:moveTo>
                  <a:lnTo>
                    <a:pt x="0" y="4"/>
                  </a:lnTo>
                  <a:lnTo>
                    <a:pt x="4" y="8"/>
                  </a:lnTo>
                  <a:lnTo>
                    <a:pt x="8" y="2"/>
                  </a:lnTo>
                  <a:lnTo>
                    <a:pt x="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52" name="Freeform 610"/>
            <p:cNvSpPr>
              <a:spLocks/>
            </p:cNvSpPr>
            <p:nvPr/>
          </p:nvSpPr>
          <p:spPr bwMode="ltGray">
            <a:xfrm>
              <a:off x="2877" y="3322"/>
              <a:ext cx="263" cy="241"/>
            </a:xfrm>
            <a:custGeom>
              <a:avLst/>
              <a:gdLst>
                <a:gd name="T0" fmla="*/ 0 w 287"/>
                <a:gd name="T1" fmla="*/ 130 h 233"/>
                <a:gd name="T2" fmla="*/ 5 w 287"/>
                <a:gd name="T3" fmla="*/ 144 h 233"/>
                <a:gd name="T4" fmla="*/ 5 w 287"/>
                <a:gd name="T5" fmla="*/ 152 h 233"/>
                <a:gd name="T6" fmla="*/ 5 w 287"/>
                <a:gd name="T7" fmla="*/ 159 h 233"/>
                <a:gd name="T8" fmla="*/ 9 w 287"/>
                <a:gd name="T9" fmla="*/ 170 h 233"/>
                <a:gd name="T10" fmla="*/ 19 w 287"/>
                <a:gd name="T11" fmla="*/ 206 h 233"/>
                <a:gd name="T12" fmla="*/ 21 w 287"/>
                <a:gd name="T13" fmla="*/ 211 h 233"/>
                <a:gd name="T14" fmla="*/ 21 w 287"/>
                <a:gd name="T15" fmla="*/ 228 h 233"/>
                <a:gd name="T16" fmla="*/ 12 w 287"/>
                <a:gd name="T17" fmla="*/ 230 h 233"/>
                <a:gd name="T18" fmla="*/ 19 w 287"/>
                <a:gd name="T19" fmla="*/ 244 h 233"/>
                <a:gd name="T20" fmla="*/ 26 w 287"/>
                <a:gd name="T21" fmla="*/ 258 h 233"/>
                <a:gd name="T22" fmla="*/ 29 w 287"/>
                <a:gd name="T23" fmla="*/ 266 h 233"/>
                <a:gd name="T24" fmla="*/ 36 w 287"/>
                <a:gd name="T25" fmla="*/ 275 h 233"/>
                <a:gd name="T26" fmla="*/ 41 w 287"/>
                <a:gd name="T27" fmla="*/ 268 h 233"/>
                <a:gd name="T28" fmla="*/ 58 w 287"/>
                <a:gd name="T29" fmla="*/ 266 h 233"/>
                <a:gd name="T30" fmla="*/ 60 w 287"/>
                <a:gd name="T31" fmla="*/ 263 h 233"/>
                <a:gd name="T32" fmla="*/ 70 w 287"/>
                <a:gd name="T33" fmla="*/ 263 h 233"/>
                <a:gd name="T34" fmla="*/ 73 w 287"/>
                <a:gd name="T35" fmla="*/ 258 h 233"/>
                <a:gd name="T36" fmla="*/ 78 w 287"/>
                <a:gd name="T37" fmla="*/ 263 h 233"/>
                <a:gd name="T38" fmla="*/ 88 w 287"/>
                <a:gd name="T39" fmla="*/ 270 h 233"/>
                <a:gd name="T40" fmla="*/ 90 w 287"/>
                <a:gd name="T41" fmla="*/ 261 h 233"/>
                <a:gd name="T42" fmla="*/ 96 w 287"/>
                <a:gd name="T43" fmla="*/ 270 h 233"/>
                <a:gd name="T44" fmla="*/ 103 w 287"/>
                <a:gd name="T45" fmla="*/ 266 h 233"/>
                <a:gd name="T46" fmla="*/ 115 w 287"/>
                <a:gd name="T47" fmla="*/ 255 h 233"/>
                <a:gd name="T48" fmla="*/ 126 w 287"/>
                <a:gd name="T49" fmla="*/ 241 h 233"/>
                <a:gd name="T50" fmla="*/ 131 w 287"/>
                <a:gd name="T51" fmla="*/ 237 h 233"/>
                <a:gd name="T52" fmla="*/ 135 w 287"/>
                <a:gd name="T53" fmla="*/ 225 h 233"/>
                <a:gd name="T54" fmla="*/ 143 w 287"/>
                <a:gd name="T55" fmla="*/ 215 h 233"/>
                <a:gd name="T56" fmla="*/ 151 w 287"/>
                <a:gd name="T57" fmla="*/ 201 h 233"/>
                <a:gd name="T58" fmla="*/ 159 w 287"/>
                <a:gd name="T59" fmla="*/ 182 h 233"/>
                <a:gd name="T60" fmla="*/ 161 w 287"/>
                <a:gd name="T61" fmla="*/ 177 h 233"/>
                <a:gd name="T62" fmla="*/ 166 w 287"/>
                <a:gd name="T63" fmla="*/ 173 h 233"/>
                <a:gd name="T64" fmla="*/ 173 w 287"/>
                <a:gd name="T65" fmla="*/ 161 h 233"/>
                <a:gd name="T66" fmla="*/ 179 w 287"/>
                <a:gd name="T67" fmla="*/ 144 h 233"/>
                <a:gd name="T68" fmla="*/ 185 w 287"/>
                <a:gd name="T69" fmla="*/ 122 h 233"/>
                <a:gd name="T70" fmla="*/ 183 w 287"/>
                <a:gd name="T71" fmla="*/ 68 h 233"/>
                <a:gd name="T72" fmla="*/ 174 w 287"/>
                <a:gd name="T73" fmla="*/ 21 h 233"/>
                <a:gd name="T74" fmla="*/ 132 w 287"/>
                <a:gd name="T75" fmla="*/ 0 h 233"/>
                <a:gd name="T76" fmla="*/ 41 w 287"/>
                <a:gd name="T77" fmla="*/ 60 h 233"/>
                <a:gd name="T78" fmla="*/ 0 w 287"/>
                <a:gd name="T79" fmla="*/ 130 h 2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87"/>
                <a:gd name="T121" fmla="*/ 0 h 233"/>
                <a:gd name="T122" fmla="*/ 287 w 287"/>
                <a:gd name="T123" fmla="*/ 233 h 23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87" h="233">
                  <a:moveTo>
                    <a:pt x="0" y="110"/>
                  </a:moveTo>
                  <a:lnTo>
                    <a:pt x="6" y="122"/>
                  </a:lnTo>
                  <a:lnTo>
                    <a:pt x="6" y="128"/>
                  </a:lnTo>
                  <a:lnTo>
                    <a:pt x="8" y="134"/>
                  </a:lnTo>
                  <a:lnTo>
                    <a:pt x="14" y="144"/>
                  </a:lnTo>
                  <a:lnTo>
                    <a:pt x="30" y="174"/>
                  </a:lnTo>
                  <a:lnTo>
                    <a:pt x="32" y="178"/>
                  </a:lnTo>
                  <a:lnTo>
                    <a:pt x="32" y="192"/>
                  </a:lnTo>
                  <a:lnTo>
                    <a:pt x="18" y="194"/>
                  </a:lnTo>
                  <a:lnTo>
                    <a:pt x="30" y="206"/>
                  </a:lnTo>
                  <a:lnTo>
                    <a:pt x="40" y="218"/>
                  </a:lnTo>
                  <a:lnTo>
                    <a:pt x="46" y="224"/>
                  </a:lnTo>
                  <a:lnTo>
                    <a:pt x="56" y="232"/>
                  </a:lnTo>
                  <a:lnTo>
                    <a:pt x="64" y="226"/>
                  </a:lnTo>
                  <a:lnTo>
                    <a:pt x="90" y="224"/>
                  </a:lnTo>
                  <a:lnTo>
                    <a:pt x="94" y="222"/>
                  </a:lnTo>
                  <a:lnTo>
                    <a:pt x="108" y="222"/>
                  </a:lnTo>
                  <a:lnTo>
                    <a:pt x="114" y="218"/>
                  </a:lnTo>
                  <a:lnTo>
                    <a:pt x="120" y="222"/>
                  </a:lnTo>
                  <a:lnTo>
                    <a:pt x="136" y="228"/>
                  </a:lnTo>
                  <a:lnTo>
                    <a:pt x="140" y="220"/>
                  </a:lnTo>
                  <a:lnTo>
                    <a:pt x="148" y="228"/>
                  </a:lnTo>
                  <a:lnTo>
                    <a:pt x="158" y="224"/>
                  </a:lnTo>
                  <a:lnTo>
                    <a:pt x="180" y="216"/>
                  </a:lnTo>
                  <a:lnTo>
                    <a:pt x="196" y="204"/>
                  </a:lnTo>
                  <a:lnTo>
                    <a:pt x="202" y="200"/>
                  </a:lnTo>
                  <a:lnTo>
                    <a:pt x="208" y="190"/>
                  </a:lnTo>
                  <a:lnTo>
                    <a:pt x="222" y="182"/>
                  </a:lnTo>
                  <a:lnTo>
                    <a:pt x="234" y="170"/>
                  </a:lnTo>
                  <a:lnTo>
                    <a:pt x="246" y="154"/>
                  </a:lnTo>
                  <a:lnTo>
                    <a:pt x="250" y="150"/>
                  </a:lnTo>
                  <a:lnTo>
                    <a:pt x="256" y="146"/>
                  </a:lnTo>
                  <a:lnTo>
                    <a:pt x="268" y="136"/>
                  </a:lnTo>
                  <a:lnTo>
                    <a:pt x="276" y="122"/>
                  </a:lnTo>
                  <a:lnTo>
                    <a:pt x="286" y="102"/>
                  </a:lnTo>
                  <a:lnTo>
                    <a:pt x="284" y="58"/>
                  </a:lnTo>
                  <a:lnTo>
                    <a:pt x="270" y="16"/>
                  </a:lnTo>
                  <a:lnTo>
                    <a:pt x="204" y="0"/>
                  </a:lnTo>
                  <a:lnTo>
                    <a:pt x="64" y="50"/>
                  </a:lnTo>
                  <a:lnTo>
                    <a:pt x="0" y="1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53" name="Freeform 611"/>
            <p:cNvSpPr>
              <a:spLocks/>
            </p:cNvSpPr>
            <p:nvPr/>
          </p:nvSpPr>
          <p:spPr bwMode="ltGray">
            <a:xfrm>
              <a:off x="3103" y="3409"/>
              <a:ext cx="29" cy="34"/>
            </a:xfrm>
            <a:custGeom>
              <a:avLst/>
              <a:gdLst>
                <a:gd name="T0" fmla="*/ 19 w 31"/>
                <a:gd name="T1" fmla="*/ 0 h 33"/>
                <a:gd name="T2" fmla="*/ 15 w 31"/>
                <a:gd name="T3" fmla="*/ 4 h 33"/>
                <a:gd name="T4" fmla="*/ 7 w 31"/>
                <a:gd name="T5" fmla="*/ 2 h 33"/>
                <a:gd name="T6" fmla="*/ 7 w 31"/>
                <a:gd name="T7" fmla="*/ 8 h 33"/>
                <a:gd name="T8" fmla="*/ 0 w 31"/>
                <a:gd name="T9" fmla="*/ 12 h 33"/>
                <a:gd name="T10" fmla="*/ 0 w 31"/>
                <a:gd name="T11" fmla="*/ 23 h 33"/>
                <a:gd name="T12" fmla="*/ 0 w 31"/>
                <a:gd name="T13" fmla="*/ 33 h 33"/>
                <a:gd name="T14" fmla="*/ 7 w 31"/>
                <a:gd name="T15" fmla="*/ 37 h 33"/>
                <a:gd name="T16" fmla="*/ 15 w 31"/>
                <a:gd name="T17" fmla="*/ 37 h 33"/>
                <a:gd name="T18" fmla="*/ 15 w 31"/>
                <a:gd name="T19" fmla="*/ 29 h 33"/>
                <a:gd name="T20" fmla="*/ 21 w 31"/>
                <a:gd name="T21" fmla="*/ 12 h 33"/>
                <a:gd name="T22" fmla="*/ 19 w 31"/>
                <a:gd name="T23" fmla="*/ 0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33"/>
                <a:gd name="T38" fmla="*/ 31 w 31"/>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33">
                  <a:moveTo>
                    <a:pt x="26" y="0"/>
                  </a:moveTo>
                  <a:lnTo>
                    <a:pt x="20" y="4"/>
                  </a:lnTo>
                  <a:lnTo>
                    <a:pt x="12" y="2"/>
                  </a:lnTo>
                  <a:lnTo>
                    <a:pt x="10" y="8"/>
                  </a:lnTo>
                  <a:lnTo>
                    <a:pt x="0" y="12"/>
                  </a:lnTo>
                  <a:lnTo>
                    <a:pt x="0" y="18"/>
                  </a:lnTo>
                  <a:lnTo>
                    <a:pt x="0" y="28"/>
                  </a:lnTo>
                  <a:lnTo>
                    <a:pt x="8" y="32"/>
                  </a:lnTo>
                  <a:lnTo>
                    <a:pt x="20" y="32"/>
                  </a:lnTo>
                  <a:lnTo>
                    <a:pt x="20" y="24"/>
                  </a:lnTo>
                  <a:lnTo>
                    <a:pt x="30" y="12"/>
                  </a:lnTo>
                  <a:lnTo>
                    <a:pt x="2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54" name="Freeform 612"/>
            <p:cNvSpPr>
              <a:spLocks/>
            </p:cNvSpPr>
            <p:nvPr/>
          </p:nvSpPr>
          <p:spPr bwMode="ltGray">
            <a:xfrm>
              <a:off x="3041" y="3459"/>
              <a:ext cx="33" cy="34"/>
            </a:xfrm>
            <a:custGeom>
              <a:avLst/>
              <a:gdLst>
                <a:gd name="T0" fmla="*/ 23 w 35"/>
                <a:gd name="T1" fmla="*/ 0 h 33"/>
                <a:gd name="T2" fmla="*/ 15 w 35"/>
                <a:gd name="T3" fmla="*/ 0 h 33"/>
                <a:gd name="T4" fmla="*/ 11 w 35"/>
                <a:gd name="T5" fmla="*/ 6 h 33"/>
                <a:gd name="T6" fmla="*/ 0 w 35"/>
                <a:gd name="T7" fmla="*/ 12 h 33"/>
                <a:gd name="T8" fmla="*/ 0 w 35"/>
                <a:gd name="T9" fmla="*/ 16 h 33"/>
                <a:gd name="T10" fmla="*/ 8 w 35"/>
                <a:gd name="T11" fmla="*/ 23 h 33"/>
                <a:gd name="T12" fmla="*/ 6 w 35"/>
                <a:gd name="T13" fmla="*/ 31 h 33"/>
                <a:gd name="T14" fmla="*/ 8 w 35"/>
                <a:gd name="T15" fmla="*/ 37 h 33"/>
                <a:gd name="T16" fmla="*/ 8 w 35"/>
                <a:gd name="T17" fmla="*/ 37 h 33"/>
                <a:gd name="T18" fmla="*/ 9 w 35"/>
                <a:gd name="T19" fmla="*/ 33 h 33"/>
                <a:gd name="T20" fmla="*/ 15 w 35"/>
                <a:gd name="T21" fmla="*/ 33 h 33"/>
                <a:gd name="T22" fmla="*/ 23 w 35"/>
                <a:gd name="T23" fmla="*/ 27 h 33"/>
                <a:gd name="T24" fmla="*/ 25 w 35"/>
                <a:gd name="T25" fmla="*/ 8 h 33"/>
                <a:gd name="T26" fmla="*/ 25 w 35"/>
                <a:gd name="T27" fmla="*/ 2 h 33"/>
                <a:gd name="T28" fmla="*/ 23 w 35"/>
                <a:gd name="T29" fmla="*/ 0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33"/>
                <a:gd name="T47" fmla="*/ 35 w 35"/>
                <a:gd name="T48" fmla="*/ 33 h 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33">
                  <a:moveTo>
                    <a:pt x="30" y="0"/>
                  </a:moveTo>
                  <a:lnTo>
                    <a:pt x="20" y="0"/>
                  </a:lnTo>
                  <a:lnTo>
                    <a:pt x="16" y="6"/>
                  </a:lnTo>
                  <a:lnTo>
                    <a:pt x="0" y="12"/>
                  </a:lnTo>
                  <a:lnTo>
                    <a:pt x="0" y="16"/>
                  </a:lnTo>
                  <a:lnTo>
                    <a:pt x="8" y="18"/>
                  </a:lnTo>
                  <a:lnTo>
                    <a:pt x="6" y="26"/>
                  </a:lnTo>
                  <a:lnTo>
                    <a:pt x="8" y="32"/>
                  </a:lnTo>
                  <a:lnTo>
                    <a:pt x="12" y="32"/>
                  </a:lnTo>
                  <a:lnTo>
                    <a:pt x="14" y="28"/>
                  </a:lnTo>
                  <a:lnTo>
                    <a:pt x="20" y="28"/>
                  </a:lnTo>
                  <a:lnTo>
                    <a:pt x="30" y="22"/>
                  </a:lnTo>
                  <a:lnTo>
                    <a:pt x="34" y="8"/>
                  </a:lnTo>
                  <a:lnTo>
                    <a:pt x="34" y="2"/>
                  </a:lnTo>
                  <a:lnTo>
                    <a:pt x="3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55" name="Freeform 613"/>
            <p:cNvSpPr>
              <a:spLocks/>
            </p:cNvSpPr>
            <p:nvPr/>
          </p:nvSpPr>
          <p:spPr bwMode="ltGray">
            <a:xfrm>
              <a:off x="2934" y="3236"/>
              <a:ext cx="165" cy="176"/>
            </a:xfrm>
            <a:custGeom>
              <a:avLst/>
              <a:gdLst>
                <a:gd name="T0" fmla="*/ 118 w 179"/>
                <a:gd name="T1" fmla="*/ 107 h 171"/>
                <a:gd name="T2" fmla="*/ 111 w 179"/>
                <a:gd name="T3" fmla="*/ 115 h 171"/>
                <a:gd name="T4" fmla="*/ 107 w 179"/>
                <a:gd name="T5" fmla="*/ 117 h 171"/>
                <a:gd name="T6" fmla="*/ 105 w 179"/>
                <a:gd name="T7" fmla="*/ 124 h 171"/>
                <a:gd name="T8" fmla="*/ 98 w 179"/>
                <a:gd name="T9" fmla="*/ 124 h 171"/>
                <a:gd name="T10" fmla="*/ 96 w 179"/>
                <a:gd name="T11" fmla="*/ 129 h 171"/>
                <a:gd name="T12" fmla="*/ 88 w 179"/>
                <a:gd name="T13" fmla="*/ 137 h 171"/>
                <a:gd name="T14" fmla="*/ 84 w 179"/>
                <a:gd name="T15" fmla="*/ 146 h 171"/>
                <a:gd name="T16" fmla="*/ 82 w 179"/>
                <a:gd name="T17" fmla="*/ 146 h 171"/>
                <a:gd name="T18" fmla="*/ 81 w 179"/>
                <a:gd name="T19" fmla="*/ 156 h 171"/>
                <a:gd name="T20" fmla="*/ 77 w 179"/>
                <a:gd name="T21" fmla="*/ 156 h 171"/>
                <a:gd name="T22" fmla="*/ 75 w 179"/>
                <a:gd name="T23" fmla="*/ 164 h 171"/>
                <a:gd name="T24" fmla="*/ 68 w 179"/>
                <a:gd name="T25" fmla="*/ 164 h 171"/>
                <a:gd name="T26" fmla="*/ 68 w 179"/>
                <a:gd name="T27" fmla="*/ 174 h 171"/>
                <a:gd name="T28" fmla="*/ 66 w 179"/>
                <a:gd name="T29" fmla="*/ 183 h 171"/>
                <a:gd name="T30" fmla="*/ 48 w 179"/>
                <a:gd name="T31" fmla="*/ 181 h 171"/>
                <a:gd name="T32" fmla="*/ 42 w 179"/>
                <a:gd name="T33" fmla="*/ 169 h 171"/>
                <a:gd name="T34" fmla="*/ 38 w 179"/>
                <a:gd name="T35" fmla="*/ 169 h 171"/>
                <a:gd name="T36" fmla="*/ 35 w 179"/>
                <a:gd name="T37" fmla="*/ 179 h 171"/>
                <a:gd name="T38" fmla="*/ 32 w 179"/>
                <a:gd name="T39" fmla="*/ 185 h 171"/>
                <a:gd name="T40" fmla="*/ 24 w 179"/>
                <a:gd name="T41" fmla="*/ 193 h 171"/>
                <a:gd name="T42" fmla="*/ 14 w 179"/>
                <a:gd name="T43" fmla="*/ 196 h 171"/>
                <a:gd name="T44" fmla="*/ 7 w 179"/>
                <a:gd name="T45" fmla="*/ 196 h 171"/>
                <a:gd name="T46" fmla="*/ 11 w 179"/>
                <a:gd name="T47" fmla="*/ 179 h 171"/>
                <a:gd name="T48" fmla="*/ 6 w 179"/>
                <a:gd name="T49" fmla="*/ 169 h 171"/>
                <a:gd name="T50" fmla="*/ 0 w 179"/>
                <a:gd name="T51" fmla="*/ 159 h 171"/>
                <a:gd name="T52" fmla="*/ 6 w 179"/>
                <a:gd name="T53" fmla="*/ 4 h 171"/>
                <a:gd name="T54" fmla="*/ 107 w 179"/>
                <a:gd name="T55" fmla="*/ 0 h 171"/>
                <a:gd name="T56" fmla="*/ 118 w 179"/>
                <a:gd name="T57" fmla="*/ 107 h 1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9"/>
                <a:gd name="T88" fmla="*/ 0 h 171"/>
                <a:gd name="T89" fmla="*/ 179 w 179"/>
                <a:gd name="T90" fmla="*/ 171 h 17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9" h="171">
                  <a:moveTo>
                    <a:pt x="178" y="92"/>
                  </a:moveTo>
                  <a:lnTo>
                    <a:pt x="166" y="100"/>
                  </a:lnTo>
                  <a:lnTo>
                    <a:pt x="162" y="102"/>
                  </a:lnTo>
                  <a:lnTo>
                    <a:pt x="158" y="108"/>
                  </a:lnTo>
                  <a:lnTo>
                    <a:pt x="148" y="108"/>
                  </a:lnTo>
                  <a:lnTo>
                    <a:pt x="144" y="112"/>
                  </a:lnTo>
                  <a:lnTo>
                    <a:pt x="132" y="118"/>
                  </a:lnTo>
                  <a:lnTo>
                    <a:pt x="126" y="126"/>
                  </a:lnTo>
                  <a:lnTo>
                    <a:pt x="124" y="126"/>
                  </a:lnTo>
                  <a:lnTo>
                    <a:pt x="122" y="136"/>
                  </a:lnTo>
                  <a:lnTo>
                    <a:pt x="116" y="136"/>
                  </a:lnTo>
                  <a:lnTo>
                    <a:pt x="112" y="142"/>
                  </a:lnTo>
                  <a:lnTo>
                    <a:pt x="102" y="142"/>
                  </a:lnTo>
                  <a:lnTo>
                    <a:pt x="102" y="150"/>
                  </a:lnTo>
                  <a:lnTo>
                    <a:pt x="100" y="158"/>
                  </a:lnTo>
                  <a:lnTo>
                    <a:pt x="72" y="156"/>
                  </a:lnTo>
                  <a:lnTo>
                    <a:pt x="64" y="146"/>
                  </a:lnTo>
                  <a:lnTo>
                    <a:pt x="56" y="146"/>
                  </a:lnTo>
                  <a:lnTo>
                    <a:pt x="52" y="154"/>
                  </a:lnTo>
                  <a:lnTo>
                    <a:pt x="48" y="160"/>
                  </a:lnTo>
                  <a:lnTo>
                    <a:pt x="36" y="168"/>
                  </a:lnTo>
                  <a:lnTo>
                    <a:pt x="20" y="170"/>
                  </a:lnTo>
                  <a:lnTo>
                    <a:pt x="12" y="170"/>
                  </a:lnTo>
                  <a:lnTo>
                    <a:pt x="16" y="154"/>
                  </a:lnTo>
                  <a:lnTo>
                    <a:pt x="10" y="146"/>
                  </a:lnTo>
                  <a:lnTo>
                    <a:pt x="0" y="138"/>
                  </a:lnTo>
                  <a:lnTo>
                    <a:pt x="8" y="4"/>
                  </a:lnTo>
                  <a:lnTo>
                    <a:pt x="162" y="0"/>
                  </a:lnTo>
                  <a:lnTo>
                    <a:pt x="178" y="9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56" name="Freeform 614"/>
            <p:cNvSpPr>
              <a:spLocks/>
            </p:cNvSpPr>
            <p:nvPr/>
          </p:nvSpPr>
          <p:spPr bwMode="ltGray">
            <a:xfrm>
              <a:off x="3026" y="3207"/>
              <a:ext cx="146" cy="141"/>
            </a:xfrm>
            <a:custGeom>
              <a:avLst/>
              <a:gdLst>
                <a:gd name="T0" fmla="*/ 0 w 159"/>
                <a:gd name="T1" fmla="*/ 39 h 137"/>
                <a:gd name="T2" fmla="*/ 4 w 159"/>
                <a:gd name="T3" fmla="*/ 54 h 137"/>
                <a:gd name="T4" fmla="*/ 6 w 159"/>
                <a:gd name="T5" fmla="*/ 62 h 137"/>
                <a:gd name="T6" fmla="*/ 6 w 159"/>
                <a:gd name="T7" fmla="*/ 70 h 137"/>
                <a:gd name="T8" fmla="*/ 9 w 159"/>
                <a:gd name="T9" fmla="*/ 72 h 137"/>
                <a:gd name="T10" fmla="*/ 14 w 159"/>
                <a:gd name="T11" fmla="*/ 84 h 137"/>
                <a:gd name="T12" fmla="*/ 20 w 159"/>
                <a:gd name="T13" fmla="*/ 92 h 137"/>
                <a:gd name="T14" fmla="*/ 22 w 159"/>
                <a:gd name="T15" fmla="*/ 98 h 137"/>
                <a:gd name="T16" fmla="*/ 24 w 159"/>
                <a:gd name="T17" fmla="*/ 107 h 137"/>
                <a:gd name="T18" fmla="*/ 26 w 159"/>
                <a:gd name="T19" fmla="*/ 109 h 137"/>
                <a:gd name="T20" fmla="*/ 30 w 159"/>
                <a:gd name="T21" fmla="*/ 109 h 137"/>
                <a:gd name="T22" fmla="*/ 31 w 159"/>
                <a:gd name="T23" fmla="*/ 111 h 137"/>
                <a:gd name="T24" fmla="*/ 28 w 159"/>
                <a:gd name="T25" fmla="*/ 117 h 137"/>
                <a:gd name="T26" fmla="*/ 28 w 159"/>
                <a:gd name="T27" fmla="*/ 124 h 137"/>
                <a:gd name="T28" fmla="*/ 28 w 159"/>
                <a:gd name="T29" fmla="*/ 134 h 137"/>
                <a:gd name="T30" fmla="*/ 34 w 159"/>
                <a:gd name="T31" fmla="*/ 134 h 137"/>
                <a:gd name="T32" fmla="*/ 43 w 159"/>
                <a:gd name="T33" fmla="*/ 137 h 137"/>
                <a:gd name="T34" fmla="*/ 47 w 159"/>
                <a:gd name="T35" fmla="*/ 144 h 137"/>
                <a:gd name="T36" fmla="*/ 48 w 159"/>
                <a:gd name="T37" fmla="*/ 148 h 137"/>
                <a:gd name="T38" fmla="*/ 51 w 159"/>
                <a:gd name="T39" fmla="*/ 152 h 137"/>
                <a:gd name="T40" fmla="*/ 60 w 159"/>
                <a:gd name="T41" fmla="*/ 152 h 137"/>
                <a:gd name="T42" fmla="*/ 72 w 159"/>
                <a:gd name="T43" fmla="*/ 156 h 137"/>
                <a:gd name="T44" fmla="*/ 97 w 159"/>
                <a:gd name="T45" fmla="*/ 113 h 137"/>
                <a:gd name="T46" fmla="*/ 103 w 159"/>
                <a:gd name="T47" fmla="*/ 37 h 137"/>
                <a:gd name="T48" fmla="*/ 62 w 159"/>
                <a:gd name="T49" fmla="*/ 0 h 137"/>
                <a:gd name="T50" fmla="*/ 39 w 159"/>
                <a:gd name="T51" fmla="*/ 8 h 137"/>
                <a:gd name="T52" fmla="*/ 0 w 159"/>
                <a:gd name="T53" fmla="*/ 39 h 1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9"/>
                <a:gd name="T82" fmla="*/ 0 h 137"/>
                <a:gd name="T83" fmla="*/ 159 w 159"/>
                <a:gd name="T84" fmla="*/ 137 h 13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9" h="137">
                  <a:moveTo>
                    <a:pt x="0" y="34"/>
                  </a:moveTo>
                  <a:lnTo>
                    <a:pt x="4" y="48"/>
                  </a:lnTo>
                  <a:lnTo>
                    <a:pt x="6" y="52"/>
                  </a:lnTo>
                  <a:lnTo>
                    <a:pt x="8" y="60"/>
                  </a:lnTo>
                  <a:lnTo>
                    <a:pt x="14" y="62"/>
                  </a:lnTo>
                  <a:lnTo>
                    <a:pt x="20" y="74"/>
                  </a:lnTo>
                  <a:lnTo>
                    <a:pt x="30" y="80"/>
                  </a:lnTo>
                  <a:lnTo>
                    <a:pt x="34" y="84"/>
                  </a:lnTo>
                  <a:lnTo>
                    <a:pt x="36" y="92"/>
                  </a:lnTo>
                  <a:lnTo>
                    <a:pt x="40" y="94"/>
                  </a:lnTo>
                  <a:lnTo>
                    <a:pt x="46" y="94"/>
                  </a:lnTo>
                  <a:lnTo>
                    <a:pt x="48" y="96"/>
                  </a:lnTo>
                  <a:lnTo>
                    <a:pt x="42" y="102"/>
                  </a:lnTo>
                  <a:lnTo>
                    <a:pt x="42" y="108"/>
                  </a:lnTo>
                  <a:lnTo>
                    <a:pt x="44" y="116"/>
                  </a:lnTo>
                  <a:lnTo>
                    <a:pt x="52" y="116"/>
                  </a:lnTo>
                  <a:lnTo>
                    <a:pt x="66" y="118"/>
                  </a:lnTo>
                  <a:lnTo>
                    <a:pt x="72" y="124"/>
                  </a:lnTo>
                  <a:lnTo>
                    <a:pt x="74" y="128"/>
                  </a:lnTo>
                  <a:lnTo>
                    <a:pt x="78" y="132"/>
                  </a:lnTo>
                  <a:lnTo>
                    <a:pt x="92" y="132"/>
                  </a:lnTo>
                  <a:lnTo>
                    <a:pt x="110" y="136"/>
                  </a:lnTo>
                  <a:lnTo>
                    <a:pt x="148" y="98"/>
                  </a:lnTo>
                  <a:lnTo>
                    <a:pt x="158" y="32"/>
                  </a:lnTo>
                  <a:lnTo>
                    <a:pt x="96" y="0"/>
                  </a:lnTo>
                  <a:lnTo>
                    <a:pt x="60" y="8"/>
                  </a:lnTo>
                  <a:lnTo>
                    <a:pt x="0" y="3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57" name="Freeform 615"/>
            <p:cNvSpPr>
              <a:spLocks/>
            </p:cNvSpPr>
            <p:nvPr/>
          </p:nvSpPr>
          <p:spPr bwMode="ltGray">
            <a:xfrm>
              <a:off x="3116" y="3136"/>
              <a:ext cx="172" cy="286"/>
            </a:xfrm>
            <a:custGeom>
              <a:avLst/>
              <a:gdLst>
                <a:gd name="T0" fmla="*/ 116 w 189"/>
                <a:gd name="T1" fmla="*/ 2 h 277"/>
                <a:gd name="T2" fmla="*/ 116 w 189"/>
                <a:gd name="T3" fmla="*/ 14 h 277"/>
                <a:gd name="T4" fmla="*/ 115 w 189"/>
                <a:gd name="T5" fmla="*/ 36 h 277"/>
                <a:gd name="T6" fmla="*/ 116 w 189"/>
                <a:gd name="T7" fmla="*/ 46 h 277"/>
                <a:gd name="T8" fmla="*/ 114 w 189"/>
                <a:gd name="T9" fmla="*/ 70 h 277"/>
                <a:gd name="T10" fmla="*/ 113 w 189"/>
                <a:gd name="T11" fmla="*/ 97 h 277"/>
                <a:gd name="T12" fmla="*/ 107 w 189"/>
                <a:gd name="T13" fmla="*/ 106 h 277"/>
                <a:gd name="T14" fmla="*/ 96 w 189"/>
                <a:gd name="T15" fmla="*/ 131 h 277"/>
                <a:gd name="T16" fmla="*/ 84 w 189"/>
                <a:gd name="T17" fmla="*/ 137 h 277"/>
                <a:gd name="T18" fmla="*/ 66 w 189"/>
                <a:gd name="T19" fmla="*/ 155 h 277"/>
                <a:gd name="T20" fmla="*/ 60 w 189"/>
                <a:gd name="T21" fmla="*/ 171 h 277"/>
                <a:gd name="T22" fmla="*/ 48 w 189"/>
                <a:gd name="T23" fmla="*/ 184 h 277"/>
                <a:gd name="T24" fmla="*/ 43 w 189"/>
                <a:gd name="T25" fmla="*/ 186 h 277"/>
                <a:gd name="T26" fmla="*/ 41 w 189"/>
                <a:gd name="T27" fmla="*/ 198 h 277"/>
                <a:gd name="T28" fmla="*/ 46 w 189"/>
                <a:gd name="T29" fmla="*/ 222 h 277"/>
                <a:gd name="T30" fmla="*/ 46 w 189"/>
                <a:gd name="T31" fmla="*/ 272 h 277"/>
                <a:gd name="T32" fmla="*/ 39 w 189"/>
                <a:gd name="T33" fmla="*/ 285 h 277"/>
                <a:gd name="T34" fmla="*/ 24 w 189"/>
                <a:gd name="T35" fmla="*/ 294 h 277"/>
                <a:gd name="T36" fmla="*/ 18 w 189"/>
                <a:gd name="T37" fmla="*/ 301 h 277"/>
                <a:gd name="T38" fmla="*/ 17 w 189"/>
                <a:gd name="T39" fmla="*/ 324 h 277"/>
                <a:gd name="T40" fmla="*/ 8 w 189"/>
                <a:gd name="T41" fmla="*/ 308 h 277"/>
                <a:gd name="T42" fmla="*/ 8 w 189"/>
                <a:gd name="T43" fmla="*/ 276 h 277"/>
                <a:gd name="T44" fmla="*/ 5 w 189"/>
                <a:gd name="T45" fmla="*/ 232 h 277"/>
                <a:gd name="T46" fmla="*/ 14 w 189"/>
                <a:gd name="T47" fmla="*/ 219 h 277"/>
                <a:gd name="T48" fmla="*/ 15 w 189"/>
                <a:gd name="T49" fmla="*/ 215 h 277"/>
                <a:gd name="T50" fmla="*/ 18 w 189"/>
                <a:gd name="T51" fmla="*/ 201 h 277"/>
                <a:gd name="T52" fmla="*/ 25 w 189"/>
                <a:gd name="T53" fmla="*/ 178 h 277"/>
                <a:gd name="T54" fmla="*/ 25 w 189"/>
                <a:gd name="T55" fmla="*/ 157 h 277"/>
                <a:gd name="T56" fmla="*/ 27 w 189"/>
                <a:gd name="T57" fmla="*/ 116 h 277"/>
                <a:gd name="T58" fmla="*/ 4 w 189"/>
                <a:gd name="T59" fmla="*/ 101 h 277"/>
                <a:gd name="T60" fmla="*/ 0 w 189"/>
                <a:gd name="T61" fmla="*/ 66 h 277"/>
                <a:gd name="T62" fmla="*/ 114 w 189"/>
                <a:gd name="T63" fmla="*/ 0 h 2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9"/>
                <a:gd name="T97" fmla="*/ 0 h 277"/>
                <a:gd name="T98" fmla="*/ 189 w 189"/>
                <a:gd name="T99" fmla="*/ 277 h 27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9" h="277">
                  <a:moveTo>
                    <a:pt x="182" y="0"/>
                  </a:moveTo>
                  <a:lnTo>
                    <a:pt x="186" y="2"/>
                  </a:lnTo>
                  <a:lnTo>
                    <a:pt x="188" y="8"/>
                  </a:lnTo>
                  <a:lnTo>
                    <a:pt x="186" y="14"/>
                  </a:lnTo>
                  <a:lnTo>
                    <a:pt x="184" y="23"/>
                  </a:lnTo>
                  <a:lnTo>
                    <a:pt x="184" y="31"/>
                  </a:lnTo>
                  <a:lnTo>
                    <a:pt x="184" y="35"/>
                  </a:lnTo>
                  <a:lnTo>
                    <a:pt x="186" y="41"/>
                  </a:lnTo>
                  <a:lnTo>
                    <a:pt x="182" y="45"/>
                  </a:lnTo>
                  <a:lnTo>
                    <a:pt x="182" y="60"/>
                  </a:lnTo>
                  <a:lnTo>
                    <a:pt x="182" y="70"/>
                  </a:lnTo>
                  <a:lnTo>
                    <a:pt x="180" y="82"/>
                  </a:lnTo>
                  <a:lnTo>
                    <a:pt x="178" y="89"/>
                  </a:lnTo>
                  <a:lnTo>
                    <a:pt x="173" y="91"/>
                  </a:lnTo>
                  <a:lnTo>
                    <a:pt x="163" y="105"/>
                  </a:lnTo>
                  <a:lnTo>
                    <a:pt x="155" y="111"/>
                  </a:lnTo>
                  <a:lnTo>
                    <a:pt x="148" y="115"/>
                  </a:lnTo>
                  <a:lnTo>
                    <a:pt x="134" y="117"/>
                  </a:lnTo>
                  <a:lnTo>
                    <a:pt x="111" y="126"/>
                  </a:lnTo>
                  <a:lnTo>
                    <a:pt x="107" y="132"/>
                  </a:lnTo>
                  <a:lnTo>
                    <a:pt x="102" y="142"/>
                  </a:lnTo>
                  <a:lnTo>
                    <a:pt x="96" y="146"/>
                  </a:lnTo>
                  <a:lnTo>
                    <a:pt x="90" y="148"/>
                  </a:lnTo>
                  <a:lnTo>
                    <a:pt x="77" y="157"/>
                  </a:lnTo>
                  <a:lnTo>
                    <a:pt x="73" y="155"/>
                  </a:lnTo>
                  <a:lnTo>
                    <a:pt x="69" y="159"/>
                  </a:lnTo>
                  <a:lnTo>
                    <a:pt x="69" y="163"/>
                  </a:lnTo>
                  <a:lnTo>
                    <a:pt x="65" y="169"/>
                  </a:lnTo>
                  <a:lnTo>
                    <a:pt x="71" y="173"/>
                  </a:lnTo>
                  <a:lnTo>
                    <a:pt x="73" y="189"/>
                  </a:lnTo>
                  <a:lnTo>
                    <a:pt x="75" y="212"/>
                  </a:lnTo>
                  <a:lnTo>
                    <a:pt x="73" y="231"/>
                  </a:lnTo>
                  <a:lnTo>
                    <a:pt x="71" y="239"/>
                  </a:lnTo>
                  <a:lnTo>
                    <a:pt x="63" y="243"/>
                  </a:lnTo>
                  <a:lnTo>
                    <a:pt x="50" y="249"/>
                  </a:lnTo>
                  <a:lnTo>
                    <a:pt x="38" y="251"/>
                  </a:lnTo>
                  <a:lnTo>
                    <a:pt x="33" y="253"/>
                  </a:lnTo>
                  <a:lnTo>
                    <a:pt x="29" y="257"/>
                  </a:lnTo>
                  <a:lnTo>
                    <a:pt x="27" y="266"/>
                  </a:lnTo>
                  <a:lnTo>
                    <a:pt x="27" y="276"/>
                  </a:lnTo>
                  <a:lnTo>
                    <a:pt x="10" y="274"/>
                  </a:lnTo>
                  <a:lnTo>
                    <a:pt x="13" y="262"/>
                  </a:lnTo>
                  <a:lnTo>
                    <a:pt x="8" y="262"/>
                  </a:lnTo>
                  <a:lnTo>
                    <a:pt x="13" y="235"/>
                  </a:lnTo>
                  <a:lnTo>
                    <a:pt x="12" y="212"/>
                  </a:lnTo>
                  <a:lnTo>
                    <a:pt x="10" y="198"/>
                  </a:lnTo>
                  <a:lnTo>
                    <a:pt x="15" y="192"/>
                  </a:lnTo>
                  <a:lnTo>
                    <a:pt x="23" y="187"/>
                  </a:lnTo>
                  <a:lnTo>
                    <a:pt x="25" y="187"/>
                  </a:lnTo>
                  <a:lnTo>
                    <a:pt x="25" y="183"/>
                  </a:lnTo>
                  <a:lnTo>
                    <a:pt x="25" y="177"/>
                  </a:lnTo>
                  <a:lnTo>
                    <a:pt x="29" y="171"/>
                  </a:lnTo>
                  <a:lnTo>
                    <a:pt x="40" y="161"/>
                  </a:lnTo>
                  <a:lnTo>
                    <a:pt x="40" y="152"/>
                  </a:lnTo>
                  <a:lnTo>
                    <a:pt x="36" y="142"/>
                  </a:lnTo>
                  <a:lnTo>
                    <a:pt x="40" y="134"/>
                  </a:lnTo>
                  <a:lnTo>
                    <a:pt x="44" y="128"/>
                  </a:lnTo>
                  <a:lnTo>
                    <a:pt x="44" y="99"/>
                  </a:lnTo>
                  <a:lnTo>
                    <a:pt x="23" y="87"/>
                  </a:lnTo>
                  <a:lnTo>
                    <a:pt x="4" y="86"/>
                  </a:lnTo>
                  <a:lnTo>
                    <a:pt x="2" y="74"/>
                  </a:lnTo>
                  <a:lnTo>
                    <a:pt x="0" y="56"/>
                  </a:lnTo>
                  <a:lnTo>
                    <a:pt x="84" y="8"/>
                  </a:lnTo>
                  <a:lnTo>
                    <a:pt x="18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58" name="Freeform 616"/>
            <p:cNvSpPr>
              <a:spLocks/>
            </p:cNvSpPr>
            <p:nvPr/>
          </p:nvSpPr>
          <p:spPr bwMode="ltGray">
            <a:xfrm>
              <a:off x="3114" y="3135"/>
              <a:ext cx="181" cy="293"/>
            </a:xfrm>
            <a:custGeom>
              <a:avLst/>
              <a:gdLst>
                <a:gd name="T0" fmla="*/ 128 w 197"/>
                <a:gd name="T1" fmla="*/ 2 h 285"/>
                <a:gd name="T2" fmla="*/ 128 w 197"/>
                <a:gd name="T3" fmla="*/ 14 h 285"/>
                <a:gd name="T4" fmla="*/ 126 w 197"/>
                <a:gd name="T5" fmla="*/ 37 h 285"/>
                <a:gd name="T6" fmla="*/ 128 w 197"/>
                <a:gd name="T7" fmla="*/ 47 h 285"/>
                <a:gd name="T8" fmla="*/ 125 w 197"/>
                <a:gd name="T9" fmla="*/ 72 h 285"/>
                <a:gd name="T10" fmla="*/ 123 w 197"/>
                <a:gd name="T11" fmla="*/ 96 h 285"/>
                <a:gd name="T12" fmla="*/ 119 w 197"/>
                <a:gd name="T13" fmla="*/ 109 h 285"/>
                <a:gd name="T14" fmla="*/ 107 w 197"/>
                <a:gd name="T15" fmla="*/ 130 h 285"/>
                <a:gd name="T16" fmla="*/ 92 w 197"/>
                <a:gd name="T17" fmla="*/ 138 h 285"/>
                <a:gd name="T18" fmla="*/ 74 w 197"/>
                <a:gd name="T19" fmla="*/ 156 h 285"/>
                <a:gd name="T20" fmla="*/ 66 w 197"/>
                <a:gd name="T21" fmla="*/ 172 h 285"/>
                <a:gd name="T22" fmla="*/ 52 w 197"/>
                <a:gd name="T23" fmla="*/ 187 h 285"/>
                <a:gd name="T24" fmla="*/ 47 w 197"/>
                <a:gd name="T25" fmla="*/ 189 h 285"/>
                <a:gd name="T26" fmla="*/ 44 w 197"/>
                <a:gd name="T27" fmla="*/ 199 h 285"/>
                <a:gd name="T28" fmla="*/ 50 w 197"/>
                <a:gd name="T29" fmla="*/ 223 h 285"/>
                <a:gd name="T30" fmla="*/ 50 w 197"/>
                <a:gd name="T31" fmla="*/ 273 h 285"/>
                <a:gd name="T32" fmla="*/ 43 w 197"/>
                <a:gd name="T33" fmla="*/ 287 h 285"/>
                <a:gd name="T34" fmla="*/ 26 w 197"/>
                <a:gd name="T35" fmla="*/ 296 h 285"/>
                <a:gd name="T36" fmla="*/ 20 w 197"/>
                <a:gd name="T37" fmla="*/ 303 h 285"/>
                <a:gd name="T38" fmla="*/ 18 w 197"/>
                <a:gd name="T39" fmla="*/ 326 h 285"/>
                <a:gd name="T40" fmla="*/ 9 w 197"/>
                <a:gd name="T41" fmla="*/ 310 h 285"/>
                <a:gd name="T42" fmla="*/ 9 w 197"/>
                <a:gd name="T43" fmla="*/ 278 h 285"/>
                <a:gd name="T44" fmla="*/ 6 w 197"/>
                <a:gd name="T45" fmla="*/ 234 h 285"/>
                <a:gd name="T46" fmla="*/ 16 w 197"/>
                <a:gd name="T47" fmla="*/ 221 h 285"/>
                <a:gd name="T48" fmla="*/ 17 w 197"/>
                <a:gd name="T49" fmla="*/ 216 h 285"/>
                <a:gd name="T50" fmla="*/ 20 w 197"/>
                <a:gd name="T51" fmla="*/ 202 h 285"/>
                <a:gd name="T52" fmla="*/ 28 w 197"/>
                <a:gd name="T53" fmla="*/ 179 h 285"/>
                <a:gd name="T54" fmla="*/ 28 w 197"/>
                <a:gd name="T55" fmla="*/ 158 h 285"/>
                <a:gd name="T56" fmla="*/ 30 w 197"/>
                <a:gd name="T57" fmla="*/ 117 h 285"/>
                <a:gd name="T58" fmla="*/ 4 w 197"/>
                <a:gd name="T59" fmla="*/ 102 h 285"/>
                <a:gd name="T60" fmla="*/ 0 w 197"/>
                <a:gd name="T61" fmla="*/ 68 h 285"/>
                <a:gd name="T62" fmla="*/ 125 w 197"/>
                <a:gd name="T63" fmla="*/ 0 h 2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7"/>
                <a:gd name="T97" fmla="*/ 0 h 285"/>
                <a:gd name="T98" fmla="*/ 197 w 197"/>
                <a:gd name="T99" fmla="*/ 285 h 2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7" h="285">
                  <a:moveTo>
                    <a:pt x="190" y="0"/>
                  </a:moveTo>
                  <a:lnTo>
                    <a:pt x="194" y="2"/>
                  </a:lnTo>
                  <a:lnTo>
                    <a:pt x="196" y="8"/>
                  </a:lnTo>
                  <a:lnTo>
                    <a:pt x="194" y="14"/>
                  </a:lnTo>
                  <a:lnTo>
                    <a:pt x="192" y="24"/>
                  </a:lnTo>
                  <a:lnTo>
                    <a:pt x="192" y="32"/>
                  </a:lnTo>
                  <a:lnTo>
                    <a:pt x="192" y="36"/>
                  </a:lnTo>
                  <a:lnTo>
                    <a:pt x="194" y="42"/>
                  </a:lnTo>
                  <a:lnTo>
                    <a:pt x="190" y="46"/>
                  </a:lnTo>
                  <a:lnTo>
                    <a:pt x="190" y="62"/>
                  </a:lnTo>
                  <a:lnTo>
                    <a:pt x="190" y="72"/>
                  </a:lnTo>
                  <a:lnTo>
                    <a:pt x="188" y="84"/>
                  </a:lnTo>
                  <a:lnTo>
                    <a:pt x="186" y="92"/>
                  </a:lnTo>
                  <a:lnTo>
                    <a:pt x="180" y="94"/>
                  </a:lnTo>
                  <a:lnTo>
                    <a:pt x="170" y="108"/>
                  </a:lnTo>
                  <a:lnTo>
                    <a:pt x="162" y="114"/>
                  </a:lnTo>
                  <a:lnTo>
                    <a:pt x="154" y="118"/>
                  </a:lnTo>
                  <a:lnTo>
                    <a:pt x="140" y="120"/>
                  </a:lnTo>
                  <a:lnTo>
                    <a:pt x="116" y="130"/>
                  </a:lnTo>
                  <a:lnTo>
                    <a:pt x="112" y="136"/>
                  </a:lnTo>
                  <a:lnTo>
                    <a:pt x="106" y="146"/>
                  </a:lnTo>
                  <a:lnTo>
                    <a:pt x="100" y="150"/>
                  </a:lnTo>
                  <a:lnTo>
                    <a:pt x="94" y="152"/>
                  </a:lnTo>
                  <a:lnTo>
                    <a:pt x="80" y="162"/>
                  </a:lnTo>
                  <a:lnTo>
                    <a:pt x="76" y="160"/>
                  </a:lnTo>
                  <a:lnTo>
                    <a:pt x="72" y="164"/>
                  </a:lnTo>
                  <a:lnTo>
                    <a:pt x="72" y="168"/>
                  </a:lnTo>
                  <a:lnTo>
                    <a:pt x="68" y="174"/>
                  </a:lnTo>
                  <a:lnTo>
                    <a:pt x="74" y="178"/>
                  </a:lnTo>
                  <a:lnTo>
                    <a:pt x="76" y="194"/>
                  </a:lnTo>
                  <a:lnTo>
                    <a:pt x="78" y="218"/>
                  </a:lnTo>
                  <a:lnTo>
                    <a:pt x="76" y="238"/>
                  </a:lnTo>
                  <a:lnTo>
                    <a:pt x="74" y="246"/>
                  </a:lnTo>
                  <a:lnTo>
                    <a:pt x="66" y="250"/>
                  </a:lnTo>
                  <a:lnTo>
                    <a:pt x="52" y="256"/>
                  </a:lnTo>
                  <a:lnTo>
                    <a:pt x="40" y="258"/>
                  </a:lnTo>
                  <a:lnTo>
                    <a:pt x="34" y="260"/>
                  </a:lnTo>
                  <a:lnTo>
                    <a:pt x="30" y="264"/>
                  </a:lnTo>
                  <a:lnTo>
                    <a:pt x="28" y="274"/>
                  </a:lnTo>
                  <a:lnTo>
                    <a:pt x="28" y="284"/>
                  </a:lnTo>
                  <a:lnTo>
                    <a:pt x="10" y="282"/>
                  </a:lnTo>
                  <a:lnTo>
                    <a:pt x="14" y="270"/>
                  </a:lnTo>
                  <a:lnTo>
                    <a:pt x="8" y="270"/>
                  </a:lnTo>
                  <a:lnTo>
                    <a:pt x="14" y="242"/>
                  </a:lnTo>
                  <a:lnTo>
                    <a:pt x="12" y="218"/>
                  </a:lnTo>
                  <a:lnTo>
                    <a:pt x="10" y="204"/>
                  </a:lnTo>
                  <a:lnTo>
                    <a:pt x="16" y="198"/>
                  </a:lnTo>
                  <a:lnTo>
                    <a:pt x="24" y="192"/>
                  </a:lnTo>
                  <a:lnTo>
                    <a:pt x="26" y="192"/>
                  </a:lnTo>
                  <a:lnTo>
                    <a:pt x="26" y="188"/>
                  </a:lnTo>
                  <a:lnTo>
                    <a:pt x="26" y="182"/>
                  </a:lnTo>
                  <a:lnTo>
                    <a:pt x="30" y="176"/>
                  </a:lnTo>
                  <a:lnTo>
                    <a:pt x="42" y="166"/>
                  </a:lnTo>
                  <a:lnTo>
                    <a:pt x="42" y="156"/>
                  </a:lnTo>
                  <a:lnTo>
                    <a:pt x="38" y="146"/>
                  </a:lnTo>
                  <a:lnTo>
                    <a:pt x="42" y="138"/>
                  </a:lnTo>
                  <a:lnTo>
                    <a:pt x="46" y="132"/>
                  </a:lnTo>
                  <a:lnTo>
                    <a:pt x="46" y="102"/>
                  </a:lnTo>
                  <a:lnTo>
                    <a:pt x="24" y="90"/>
                  </a:lnTo>
                  <a:lnTo>
                    <a:pt x="4" y="88"/>
                  </a:lnTo>
                  <a:lnTo>
                    <a:pt x="2" y="76"/>
                  </a:lnTo>
                  <a:lnTo>
                    <a:pt x="0" y="58"/>
                  </a:lnTo>
                  <a:lnTo>
                    <a:pt x="88" y="8"/>
                  </a:lnTo>
                  <a:lnTo>
                    <a:pt x="19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59" name="Freeform 617"/>
            <p:cNvSpPr>
              <a:spLocks/>
            </p:cNvSpPr>
            <p:nvPr/>
          </p:nvSpPr>
          <p:spPr bwMode="ltGray">
            <a:xfrm>
              <a:off x="3159" y="3107"/>
              <a:ext cx="41" cy="139"/>
            </a:xfrm>
            <a:custGeom>
              <a:avLst/>
              <a:gdLst>
                <a:gd name="T0" fmla="*/ 0 w 45"/>
                <a:gd name="T1" fmla="*/ 82 h 135"/>
                <a:gd name="T2" fmla="*/ 10 w 45"/>
                <a:gd name="T3" fmla="*/ 104 h 135"/>
                <a:gd name="T4" fmla="*/ 15 w 45"/>
                <a:gd name="T5" fmla="*/ 100 h 135"/>
                <a:gd name="T6" fmla="*/ 15 w 45"/>
                <a:gd name="T7" fmla="*/ 109 h 135"/>
                <a:gd name="T8" fmla="*/ 14 w 45"/>
                <a:gd name="T9" fmla="*/ 113 h 135"/>
                <a:gd name="T10" fmla="*/ 13 w 45"/>
                <a:gd name="T11" fmla="*/ 119 h 135"/>
                <a:gd name="T12" fmla="*/ 13 w 45"/>
                <a:gd name="T13" fmla="*/ 124 h 135"/>
                <a:gd name="T14" fmla="*/ 13 w 45"/>
                <a:gd name="T15" fmla="*/ 139 h 135"/>
                <a:gd name="T16" fmla="*/ 15 w 45"/>
                <a:gd name="T17" fmla="*/ 141 h 135"/>
                <a:gd name="T18" fmla="*/ 18 w 45"/>
                <a:gd name="T19" fmla="*/ 152 h 135"/>
                <a:gd name="T20" fmla="*/ 23 w 45"/>
                <a:gd name="T21" fmla="*/ 154 h 135"/>
                <a:gd name="T22" fmla="*/ 22 w 45"/>
                <a:gd name="T23" fmla="*/ 145 h 135"/>
                <a:gd name="T24" fmla="*/ 25 w 45"/>
                <a:gd name="T25" fmla="*/ 139 h 135"/>
                <a:gd name="T26" fmla="*/ 26 w 45"/>
                <a:gd name="T27" fmla="*/ 128 h 135"/>
                <a:gd name="T28" fmla="*/ 25 w 45"/>
                <a:gd name="T29" fmla="*/ 119 h 135"/>
                <a:gd name="T30" fmla="*/ 27 w 45"/>
                <a:gd name="T31" fmla="*/ 107 h 135"/>
                <a:gd name="T32" fmla="*/ 26 w 45"/>
                <a:gd name="T33" fmla="*/ 104 h 135"/>
                <a:gd name="T34" fmla="*/ 23 w 45"/>
                <a:gd name="T35" fmla="*/ 88 h 135"/>
                <a:gd name="T36" fmla="*/ 20 w 45"/>
                <a:gd name="T37" fmla="*/ 76 h 135"/>
                <a:gd name="T38" fmla="*/ 15 w 45"/>
                <a:gd name="T39" fmla="*/ 72 h 135"/>
                <a:gd name="T40" fmla="*/ 17 w 45"/>
                <a:gd name="T41" fmla="*/ 67 h 135"/>
                <a:gd name="T42" fmla="*/ 23 w 45"/>
                <a:gd name="T43" fmla="*/ 53 h 135"/>
                <a:gd name="T44" fmla="*/ 26 w 45"/>
                <a:gd name="T45" fmla="*/ 41 h 135"/>
                <a:gd name="T46" fmla="*/ 19 w 45"/>
                <a:gd name="T47" fmla="*/ 0 h 135"/>
                <a:gd name="T48" fmla="*/ 3 w 45"/>
                <a:gd name="T49" fmla="*/ 0 h 135"/>
                <a:gd name="T50" fmla="*/ 0 w 45"/>
                <a:gd name="T51" fmla="*/ 82 h 1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
                <a:gd name="T79" fmla="*/ 0 h 135"/>
                <a:gd name="T80" fmla="*/ 45 w 45"/>
                <a:gd name="T81" fmla="*/ 135 h 13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 h="135">
                  <a:moveTo>
                    <a:pt x="0" y="72"/>
                  </a:moveTo>
                  <a:lnTo>
                    <a:pt x="15" y="89"/>
                  </a:lnTo>
                  <a:lnTo>
                    <a:pt x="24" y="85"/>
                  </a:lnTo>
                  <a:lnTo>
                    <a:pt x="24" y="94"/>
                  </a:lnTo>
                  <a:lnTo>
                    <a:pt x="22" y="98"/>
                  </a:lnTo>
                  <a:lnTo>
                    <a:pt x="20" y="104"/>
                  </a:lnTo>
                  <a:lnTo>
                    <a:pt x="20" y="108"/>
                  </a:lnTo>
                  <a:lnTo>
                    <a:pt x="20" y="119"/>
                  </a:lnTo>
                  <a:lnTo>
                    <a:pt x="24" y="121"/>
                  </a:lnTo>
                  <a:lnTo>
                    <a:pt x="29" y="132"/>
                  </a:lnTo>
                  <a:lnTo>
                    <a:pt x="36" y="134"/>
                  </a:lnTo>
                  <a:lnTo>
                    <a:pt x="34" y="125"/>
                  </a:lnTo>
                  <a:lnTo>
                    <a:pt x="39" y="119"/>
                  </a:lnTo>
                  <a:lnTo>
                    <a:pt x="41" y="111"/>
                  </a:lnTo>
                  <a:lnTo>
                    <a:pt x="39" y="104"/>
                  </a:lnTo>
                  <a:lnTo>
                    <a:pt x="44" y="92"/>
                  </a:lnTo>
                  <a:lnTo>
                    <a:pt x="42" y="89"/>
                  </a:lnTo>
                  <a:lnTo>
                    <a:pt x="36" y="77"/>
                  </a:lnTo>
                  <a:lnTo>
                    <a:pt x="32" y="66"/>
                  </a:lnTo>
                  <a:lnTo>
                    <a:pt x="25" y="62"/>
                  </a:lnTo>
                  <a:lnTo>
                    <a:pt x="27" y="57"/>
                  </a:lnTo>
                  <a:lnTo>
                    <a:pt x="36" y="47"/>
                  </a:lnTo>
                  <a:lnTo>
                    <a:pt x="41" y="36"/>
                  </a:lnTo>
                  <a:lnTo>
                    <a:pt x="30" y="0"/>
                  </a:lnTo>
                  <a:lnTo>
                    <a:pt x="3" y="0"/>
                  </a:lnTo>
                  <a:lnTo>
                    <a:pt x="0" y="7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60" name="Freeform 618"/>
            <p:cNvSpPr>
              <a:spLocks/>
            </p:cNvSpPr>
            <p:nvPr/>
          </p:nvSpPr>
          <p:spPr bwMode="ltGray">
            <a:xfrm>
              <a:off x="3157" y="3106"/>
              <a:ext cx="49" cy="147"/>
            </a:xfrm>
            <a:custGeom>
              <a:avLst/>
              <a:gdLst>
                <a:gd name="T0" fmla="*/ 0 w 53"/>
                <a:gd name="T1" fmla="*/ 86 h 143"/>
                <a:gd name="T2" fmla="*/ 13 w 53"/>
                <a:gd name="T3" fmla="*/ 109 h 143"/>
                <a:gd name="T4" fmla="*/ 18 w 53"/>
                <a:gd name="T5" fmla="*/ 105 h 143"/>
                <a:gd name="T6" fmla="*/ 18 w 53"/>
                <a:gd name="T7" fmla="*/ 115 h 143"/>
                <a:gd name="T8" fmla="*/ 17 w 53"/>
                <a:gd name="T9" fmla="*/ 119 h 143"/>
                <a:gd name="T10" fmla="*/ 16 w 53"/>
                <a:gd name="T11" fmla="*/ 125 h 143"/>
                <a:gd name="T12" fmla="*/ 16 w 53"/>
                <a:gd name="T13" fmla="*/ 130 h 143"/>
                <a:gd name="T14" fmla="*/ 16 w 53"/>
                <a:gd name="T15" fmla="*/ 146 h 143"/>
                <a:gd name="T16" fmla="*/ 18 w 53"/>
                <a:gd name="T17" fmla="*/ 148 h 143"/>
                <a:gd name="T18" fmla="*/ 23 w 53"/>
                <a:gd name="T19" fmla="*/ 160 h 143"/>
                <a:gd name="T20" fmla="*/ 29 w 53"/>
                <a:gd name="T21" fmla="*/ 162 h 143"/>
                <a:gd name="T22" fmla="*/ 27 w 53"/>
                <a:gd name="T23" fmla="*/ 152 h 143"/>
                <a:gd name="T24" fmla="*/ 31 w 53"/>
                <a:gd name="T25" fmla="*/ 146 h 143"/>
                <a:gd name="T26" fmla="*/ 32 w 53"/>
                <a:gd name="T27" fmla="*/ 135 h 143"/>
                <a:gd name="T28" fmla="*/ 31 w 53"/>
                <a:gd name="T29" fmla="*/ 125 h 143"/>
                <a:gd name="T30" fmla="*/ 35 w 53"/>
                <a:gd name="T31" fmla="*/ 113 h 143"/>
                <a:gd name="T32" fmla="*/ 34 w 53"/>
                <a:gd name="T33" fmla="*/ 109 h 143"/>
                <a:gd name="T34" fmla="*/ 29 w 53"/>
                <a:gd name="T35" fmla="*/ 93 h 143"/>
                <a:gd name="T36" fmla="*/ 26 w 53"/>
                <a:gd name="T37" fmla="*/ 80 h 143"/>
                <a:gd name="T38" fmla="*/ 20 w 53"/>
                <a:gd name="T39" fmla="*/ 76 h 143"/>
                <a:gd name="T40" fmla="*/ 22 w 53"/>
                <a:gd name="T41" fmla="*/ 70 h 143"/>
                <a:gd name="T42" fmla="*/ 29 w 53"/>
                <a:gd name="T43" fmla="*/ 56 h 143"/>
                <a:gd name="T44" fmla="*/ 32 w 53"/>
                <a:gd name="T45" fmla="*/ 43 h 143"/>
                <a:gd name="T46" fmla="*/ 25 w 53"/>
                <a:gd name="T47" fmla="*/ 0 h 143"/>
                <a:gd name="T48" fmla="*/ 4 w 53"/>
                <a:gd name="T49" fmla="*/ 0 h 143"/>
                <a:gd name="T50" fmla="*/ 0 w 53"/>
                <a:gd name="T51" fmla="*/ 86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3"/>
                <a:gd name="T79" fmla="*/ 0 h 143"/>
                <a:gd name="T80" fmla="*/ 53 w 53"/>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3" h="143">
                  <a:moveTo>
                    <a:pt x="0" y="76"/>
                  </a:moveTo>
                  <a:lnTo>
                    <a:pt x="18" y="94"/>
                  </a:lnTo>
                  <a:lnTo>
                    <a:pt x="28" y="90"/>
                  </a:lnTo>
                  <a:lnTo>
                    <a:pt x="28" y="100"/>
                  </a:lnTo>
                  <a:lnTo>
                    <a:pt x="26" y="104"/>
                  </a:lnTo>
                  <a:lnTo>
                    <a:pt x="24" y="110"/>
                  </a:lnTo>
                  <a:lnTo>
                    <a:pt x="24" y="114"/>
                  </a:lnTo>
                  <a:lnTo>
                    <a:pt x="24" y="126"/>
                  </a:lnTo>
                  <a:lnTo>
                    <a:pt x="28" y="128"/>
                  </a:lnTo>
                  <a:lnTo>
                    <a:pt x="34" y="140"/>
                  </a:lnTo>
                  <a:lnTo>
                    <a:pt x="42" y="142"/>
                  </a:lnTo>
                  <a:lnTo>
                    <a:pt x="40" y="132"/>
                  </a:lnTo>
                  <a:lnTo>
                    <a:pt x="46" y="126"/>
                  </a:lnTo>
                  <a:lnTo>
                    <a:pt x="48" y="118"/>
                  </a:lnTo>
                  <a:lnTo>
                    <a:pt x="46" y="110"/>
                  </a:lnTo>
                  <a:lnTo>
                    <a:pt x="52" y="98"/>
                  </a:lnTo>
                  <a:lnTo>
                    <a:pt x="50" y="94"/>
                  </a:lnTo>
                  <a:lnTo>
                    <a:pt x="42" y="82"/>
                  </a:lnTo>
                  <a:lnTo>
                    <a:pt x="38" y="70"/>
                  </a:lnTo>
                  <a:lnTo>
                    <a:pt x="30" y="66"/>
                  </a:lnTo>
                  <a:lnTo>
                    <a:pt x="32" y="60"/>
                  </a:lnTo>
                  <a:lnTo>
                    <a:pt x="42" y="50"/>
                  </a:lnTo>
                  <a:lnTo>
                    <a:pt x="48" y="38"/>
                  </a:lnTo>
                  <a:lnTo>
                    <a:pt x="36" y="0"/>
                  </a:lnTo>
                  <a:lnTo>
                    <a:pt x="4" y="0"/>
                  </a:lnTo>
                  <a:lnTo>
                    <a:pt x="0" y="7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61" name="Freeform 619"/>
            <p:cNvSpPr>
              <a:spLocks/>
            </p:cNvSpPr>
            <p:nvPr/>
          </p:nvSpPr>
          <p:spPr bwMode="ltGray">
            <a:xfrm>
              <a:off x="3309" y="2716"/>
              <a:ext cx="177" cy="240"/>
            </a:xfrm>
            <a:custGeom>
              <a:avLst/>
              <a:gdLst>
                <a:gd name="T0" fmla="*/ 31 w 193"/>
                <a:gd name="T1" fmla="*/ 0 h 233"/>
                <a:gd name="T2" fmla="*/ 36 w 193"/>
                <a:gd name="T3" fmla="*/ 4 h 233"/>
                <a:gd name="T4" fmla="*/ 39 w 193"/>
                <a:gd name="T5" fmla="*/ 12 h 233"/>
                <a:gd name="T6" fmla="*/ 41 w 193"/>
                <a:gd name="T7" fmla="*/ 22 h 233"/>
                <a:gd name="T8" fmla="*/ 45 w 193"/>
                <a:gd name="T9" fmla="*/ 28 h 233"/>
                <a:gd name="T10" fmla="*/ 54 w 193"/>
                <a:gd name="T11" fmla="*/ 28 h 233"/>
                <a:gd name="T12" fmla="*/ 61 w 193"/>
                <a:gd name="T13" fmla="*/ 22 h 233"/>
                <a:gd name="T14" fmla="*/ 67 w 193"/>
                <a:gd name="T15" fmla="*/ 26 h 233"/>
                <a:gd name="T16" fmla="*/ 73 w 193"/>
                <a:gd name="T17" fmla="*/ 22 h 233"/>
                <a:gd name="T18" fmla="*/ 77 w 193"/>
                <a:gd name="T19" fmla="*/ 12 h 233"/>
                <a:gd name="T20" fmla="*/ 81 w 193"/>
                <a:gd name="T21" fmla="*/ 14 h 233"/>
                <a:gd name="T22" fmla="*/ 83 w 193"/>
                <a:gd name="T23" fmla="*/ 14 h 233"/>
                <a:gd name="T24" fmla="*/ 89 w 193"/>
                <a:gd name="T25" fmla="*/ 10 h 233"/>
                <a:gd name="T26" fmla="*/ 97 w 193"/>
                <a:gd name="T27" fmla="*/ 12 h 233"/>
                <a:gd name="T28" fmla="*/ 105 w 193"/>
                <a:gd name="T29" fmla="*/ 8 h 233"/>
                <a:gd name="T30" fmla="*/ 113 w 193"/>
                <a:gd name="T31" fmla="*/ 6 h 233"/>
                <a:gd name="T32" fmla="*/ 114 w 193"/>
                <a:gd name="T33" fmla="*/ 0 h 233"/>
                <a:gd name="T34" fmla="*/ 119 w 193"/>
                <a:gd name="T35" fmla="*/ 0 h 233"/>
                <a:gd name="T36" fmla="*/ 125 w 193"/>
                <a:gd name="T37" fmla="*/ 4 h 233"/>
                <a:gd name="T38" fmla="*/ 122 w 193"/>
                <a:gd name="T39" fmla="*/ 8 h 233"/>
                <a:gd name="T40" fmla="*/ 122 w 193"/>
                <a:gd name="T41" fmla="*/ 15 h 233"/>
                <a:gd name="T42" fmla="*/ 121 w 193"/>
                <a:gd name="T43" fmla="*/ 30 h 233"/>
                <a:gd name="T44" fmla="*/ 117 w 193"/>
                <a:gd name="T45" fmla="*/ 46 h 233"/>
                <a:gd name="T46" fmla="*/ 116 w 193"/>
                <a:gd name="T47" fmla="*/ 60 h 233"/>
                <a:gd name="T48" fmla="*/ 109 w 193"/>
                <a:gd name="T49" fmla="*/ 70 h 233"/>
                <a:gd name="T50" fmla="*/ 107 w 193"/>
                <a:gd name="T51" fmla="*/ 78 h 233"/>
                <a:gd name="T52" fmla="*/ 105 w 193"/>
                <a:gd name="T53" fmla="*/ 83 h 233"/>
                <a:gd name="T54" fmla="*/ 104 w 193"/>
                <a:gd name="T55" fmla="*/ 94 h 233"/>
                <a:gd name="T56" fmla="*/ 99 w 193"/>
                <a:gd name="T57" fmla="*/ 104 h 233"/>
                <a:gd name="T58" fmla="*/ 96 w 193"/>
                <a:gd name="T59" fmla="*/ 125 h 233"/>
                <a:gd name="T60" fmla="*/ 89 w 193"/>
                <a:gd name="T61" fmla="*/ 140 h 233"/>
                <a:gd name="T62" fmla="*/ 86 w 193"/>
                <a:gd name="T63" fmla="*/ 144 h 233"/>
                <a:gd name="T64" fmla="*/ 85 w 193"/>
                <a:gd name="T65" fmla="*/ 150 h 233"/>
                <a:gd name="T66" fmla="*/ 80 w 193"/>
                <a:gd name="T67" fmla="*/ 163 h 233"/>
                <a:gd name="T68" fmla="*/ 69 w 193"/>
                <a:gd name="T69" fmla="*/ 182 h 233"/>
                <a:gd name="T70" fmla="*/ 64 w 193"/>
                <a:gd name="T71" fmla="*/ 190 h 233"/>
                <a:gd name="T72" fmla="*/ 57 w 193"/>
                <a:gd name="T73" fmla="*/ 199 h 233"/>
                <a:gd name="T74" fmla="*/ 54 w 193"/>
                <a:gd name="T75" fmla="*/ 199 h 233"/>
                <a:gd name="T76" fmla="*/ 49 w 193"/>
                <a:gd name="T77" fmla="*/ 209 h 233"/>
                <a:gd name="T78" fmla="*/ 45 w 193"/>
                <a:gd name="T79" fmla="*/ 211 h 233"/>
                <a:gd name="T80" fmla="*/ 39 w 193"/>
                <a:gd name="T81" fmla="*/ 221 h 233"/>
                <a:gd name="T82" fmla="*/ 28 w 193"/>
                <a:gd name="T83" fmla="*/ 235 h 233"/>
                <a:gd name="T84" fmla="*/ 22 w 193"/>
                <a:gd name="T85" fmla="*/ 249 h 233"/>
                <a:gd name="T86" fmla="*/ 15 w 193"/>
                <a:gd name="T87" fmla="*/ 260 h 233"/>
                <a:gd name="T88" fmla="*/ 12 w 193"/>
                <a:gd name="T89" fmla="*/ 269 h 233"/>
                <a:gd name="T90" fmla="*/ 2 w 193"/>
                <a:gd name="T91" fmla="*/ 267 h 233"/>
                <a:gd name="T92" fmla="*/ 0 w 193"/>
                <a:gd name="T93" fmla="*/ 184 h 233"/>
                <a:gd name="T94" fmla="*/ 22 w 193"/>
                <a:gd name="T95" fmla="*/ 10 h 233"/>
                <a:gd name="T96" fmla="*/ 31 w 193"/>
                <a:gd name="T97" fmla="*/ 0 h 2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3"/>
                <a:gd name="T148" fmla="*/ 0 h 233"/>
                <a:gd name="T149" fmla="*/ 193 w 193"/>
                <a:gd name="T150" fmla="*/ 233 h 23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3" h="233">
                  <a:moveTo>
                    <a:pt x="48" y="0"/>
                  </a:moveTo>
                  <a:lnTo>
                    <a:pt x="56" y="4"/>
                  </a:lnTo>
                  <a:lnTo>
                    <a:pt x="60" y="12"/>
                  </a:lnTo>
                  <a:lnTo>
                    <a:pt x="63" y="17"/>
                  </a:lnTo>
                  <a:lnTo>
                    <a:pt x="69" y="23"/>
                  </a:lnTo>
                  <a:lnTo>
                    <a:pt x="83" y="23"/>
                  </a:lnTo>
                  <a:lnTo>
                    <a:pt x="94" y="17"/>
                  </a:lnTo>
                  <a:lnTo>
                    <a:pt x="104" y="21"/>
                  </a:lnTo>
                  <a:lnTo>
                    <a:pt x="113" y="17"/>
                  </a:lnTo>
                  <a:lnTo>
                    <a:pt x="119" y="12"/>
                  </a:lnTo>
                  <a:lnTo>
                    <a:pt x="125" y="14"/>
                  </a:lnTo>
                  <a:lnTo>
                    <a:pt x="129" y="14"/>
                  </a:lnTo>
                  <a:lnTo>
                    <a:pt x="138" y="10"/>
                  </a:lnTo>
                  <a:lnTo>
                    <a:pt x="152" y="12"/>
                  </a:lnTo>
                  <a:lnTo>
                    <a:pt x="161" y="8"/>
                  </a:lnTo>
                  <a:lnTo>
                    <a:pt x="173" y="6"/>
                  </a:lnTo>
                  <a:lnTo>
                    <a:pt x="175" y="0"/>
                  </a:lnTo>
                  <a:lnTo>
                    <a:pt x="184" y="0"/>
                  </a:lnTo>
                  <a:lnTo>
                    <a:pt x="192" y="4"/>
                  </a:lnTo>
                  <a:lnTo>
                    <a:pt x="188" y="8"/>
                  </a:lnTo>
                  <a:lnTo>
                    <a:pt x="188" y="15"/>
                  </a:lnTo>
                  <a:lnTo>
                    <a:pt x="186" y="25"/>
                  </a:lnTo>
                  <a:lnTo>
                    <a:pt x="182" y="41"/>
                  </a:lnTo>
                  <a:lnTo>
                    <a:pt x="177" y="50"/>
                  </a:lnTo>
                  <a:lnTo>
                    <a:pt x="169" y="60"/>
                  </a:lnTo>
                  <a:lnTo>
                    <a:pt x="167" y="68"/>
                  </a:lnTo>
                  <a:lnTo>
                    <a:pt x="161" y="73"/>
                  </a:lnTo>
                  <a:lnTo>
                    <a:pt x="159" y="81"/>
                  </a:lnTo>
                  <a:lnTo>
                    <a:pt x="154" y="89"/>
                  </a:lnTo>
                  <a:lnTo>
                    <a:pt x="148" y="108"/>
                  </a:lnTo>
                  <a:lnTo>
                    <a:pt x="138" y="120"/>
                  </a:lnTo>
                  <a:lnTo>
                    <a:pt x="132" y="124"/>
                  </a:lnTo>
                  <a:lnTo>
                    <a:pt x="131" y="130"/>
                  </a:lnTo>
                  <a:lnTo>
                    <a:pt x="123" y="141"/>
                  </a:lnTo>
                  <a:lnTo>
                    <a:pt x="106" y="157"/>
                  </a:lnTo>
                  <a:lnTo>
                    <a:pt x="98" y="164"/>
                  </a:lnTo>
                  <a:lnTo>
                    <a:pt x="88" y="172"/>
                  </a:lnTo>
                  <a:lnTo>
                    <a:pt x="83" y="172"/>
                  </a:lnTo>
                  <a:lnTo>
                    <a:pt x="75" y="180"/>
                  </a:lnTo>
                  <a:lnTo>
                    <a:pt x="69" y="182"/>
                  </a:lnTo>
                  <a:lnTo>
                    <a:pt x="60" y="191"/>
                  </a:lnTo>
                  <a:lnTo>
                    <a:pt x="44" y="203"/>
                  </a:lnTo>
                  <a:lnTo>
                    <a:pt x="33" y="215"/>
                  </a:lnTo>
                  <a:lnTo>
                    <a:pt x="23" y="224"/>
                  </a:lnTo>
                  <a:lnTo>
                    <a:pt x="17" y="232"/>
                  </a:lnTo>
                  <a:lnTo>
                    <a:pt x="2" y="230"/>
                  </a:lnTo>
                  <a:lnTo>
                    <a:pt x="0" y="159"/>
                  </a:lnTo>
                  <a:lnTo>
                    <a:pt x="33" y="10"/>
                  </a:lnTo>
                  <a:lnTo>
                    <a:pt x="4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62" name="Freeform 620"/>
            <p:cNvSpPr>
              <a:spLocks/>
            </p:cNvSpPr>
            <p:nvPr/>
          </p:nvSpPr>
          <p:spPr bwMode="ltGray">
            <a:xfrm>
              <a:off x="3309" y="2714"/>
              <a:ext cx="184" cy="249"/>
            </a:xfrm>
            <a:custGeom>
              <a:avLst/>
              <a:gdLst>
                <a:gd name="T0" fmla="*/ 32 w 201"/>
                <a:gd name="T1" fmla="*/ 0 h 241"/>
                <a:gd name="T2" fmla="*/ 38 w 201"/>
                <a:gd name="T3" fmla="*/ 4 h 241"/>
                <a:gd name="T4" fmla="*/ 40 w 201"/>
                <a:gd name="T5" fmla="*/ 12 h 241"/>
                <a:gd name="T6" fmla="*/ 42 w 201"/>
                <a:gd name="T7" fmla="*/ 23 h 241"/>
                <a:gd name="T8" fmla="*/ 46 w 201"/>
                <a:gd name="T9" fmla="*/ 29 h 241"/>
                <a:gd name="T10" fmla="*/ 55 w 201"/>
                <a:gd name="T11" fmla="*/ 29 h 241"/>
                <a:gd name="T12" fmla="*/ 63 w 201"/>
                <a:gd name="T13" fmla="*/ 23 h 241"/>
                <a:gd name="T14" fmla="*/ 70 w 201"/>
                <a:gd name="T15" fmla="*/ 27 h 241"/>
                <a:gd name="T16" fmla="*/ 76 w 201"/>
                <a:gd name="T17" fmla="*/ 23 h 241"/>
                <a:gd name="T18" fmla="*/ 80 w 201"/>
                <a:gd name="T19" fmla="*/ 12 h 241"/>
                <a:gd name="T20" fmla="*/ 84 w 201"/>
                <a:gd name="T21" fmla="*/ 14 h 241"/>
                <a:gd name="T22" fmla="*/ 86 w 201"/>
                <a:gd name="T23" fmla="*/ 14 h 241"/>
                <a:gd name="T24" fmla="*/ 93 w 201"/>
                <a:gd name="T25" fmla="*/ 10 h 241"/>
                <a:gd name="T26" fmla="*/ 103 w 201"/>
                <a:gd name="T27" fmla="*/ 12 h 241"/>
                <a:gd name="T28" fmla="*/ 108 w 201"/>
                <a:gd name="T29" fmla="*/ 8 h 241"/>
                <a:gd name="T30" fmla="*/ 115 w 201"/>
                <a:gd name="T31" fmla="*/ 6 h 241"/>
                <a:gd name="T32" fmla="*/ 117 w 201"/>
                <a:gd name="T33" fmla="*/ 0 h 241"/>
                <a:gd name="T34" fmla="*/ 124 w 201"/>
                <a:gd name="T35" fmla="*/ 0 h 241"/>
                <a:gd name="T36" fmla="*/ 129 w 201"/>
                <a:gd name="T37" fmla="*/ 4 h 241"/>
                <a:gd name="T38" fmla="*/ 125 w 201"/>
                <a:gd name="T39" fmla="*/ 8 h 241"/>
                <a:gd name="T40" fmla="*/ 125 w 201"/>
                <a:gd name="T41" fmla="*/ 21 h 241"/>
                <a:gd name="T42" fmla="*/ 124 w 201"/>
                <a:gd name="T43" fmla="*/ 31 h 241"/>
                <a:gd name="T44" fmla="*/ 123 w 201"/>
                <a:gd name="T45" fmla="*/ 48 h 241"/>
                <a:gd name="T46" fmla="*/ 118 w 201"/>
                <a:gd name="T47" fmla="*/ 62 h 241"/>
                <a:gd name="T48" fmla="*/ 114 w 201"/>
                <a:gd name="T49" fmla="*/ 72 h 241"/>
                <a:gd name="T50" fmla="*/ 113 w 201"/>
                <a:gd name="T51" fmla="*/ 82 h 241"/>
                <a:gd name="T52" fmla="*/ 108 w 201"/>
                <a:gd name="T53" fmla="*/ 91 h 241"/>
                <a:gd name="T54" fmla="*/ 106 w 201"/>
                <a:gd name="T55" fmla="*/ 99 h 241"/>
                <a:gd name="T56" fmla="*/ 103 w 201"/>
                <a:gd name="T57" fmla="*/ 107 h 241"/>
                <a:gd name="T58" fmla="*/ 99 w 201"/>
                <a:gd name="T59" fmla="*/ 132 h 241"/>
                <a:gd name="T60" fmla="*/ 93 w 201"/>
                <a:gd name="T61" fmla="*/ 146 h 241"/>
                <a:gd name="T62" fmla="*/ 88 w 201"/>
                <a:gd name="T63" fmla="*/ 151 h 241"/>
                <a:gd name="T64" fmla="*/ 87 w 201"/>
                <a:gd name="T65" fmla="*/ 158 h 241"/>
                <a:gd name="T66" fmla="*/ 82 w 201"/>
                <a:gd name="T67" fmla="*/ 172 h 241"/>
                <a:gd name="T68" fmla="*/ 70 w 201"/>
                <a:gd name="T69" fmla="*/ 191 h 241"/>
                <a:gd name="T70" fmla="*/ 65 w 201"/>
                <a:gd name="T71" fmla="*/ 200 h 241"/>
                <a:gd name="T72" fmla="*/ 59 w 201"/>
                <a:gd name="T73" fmla="*/ 210 h 241"/>
                <a:gd name="T74" fmla="*/ 55 w 201"/>
                <a:gd name="T75" fmla="*/ 210 h 241"/>
                <a:gd name="T76" fmla="*/ 50 w 201"/>
                <a:gd name="T77" fmla="*/ 219 h 241"/>
                <a:gd name="T78" fmla="*/ 46 w 201"/>
                <a:gd name="T79" fmla="*/ 221 h 241"/>
                <a:gd name="T80" fmla="*/ 40 w 201"/>
                <a:gd name="T81" fmla="*/ 234 h 241"/>
                <a:gd name="T82" fmla="*/ 29 w 201"/>
                <a:gd name="T83" fmla="*/ 247 h 241"/>
                <a:gd name="T84" fmla="*/ 22 w 201"/>
                <a:gd name="T85" fmla="*/ 261 h 241"/>
                <a:gd name="T86" fmla="*/ 15 w 201"/>
                <a:gd name="T87" fmla="*/ 273 h 241"/>
                <a:gd name="T88" fmla="*/ 12 w 201"/>
                <a:gd name="T89" fmla="*/ 282 h 241"/>
                <a:gd name="T90" fmla="*/ 2 w 201"/>
                <a:gd name="T91" fmla="*/ 280 h 241"/>
                <a:gd name="T92" fmla="*/ 0 w 201"/>
                <a:gd name="T93" fmla="*/ 193 h 241"/>
                <a:gd name="T94" fmla="*/ 22 w 201"/>
                <a:gd name="T95" fmla="*/ 10 h 241"/>
                <a:gd name="T96" fmla="*/ 32 w 201"/>
                <a:gd name="T97" fmla="*/ 0 h 2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1"/>
                <a:gd name="T148" fmla="*/ 0 h 241"/>
                <a:gd name="T149" fmla="*/ 201 w 201"/>
                <a:gd name="T150" fmla="*/ 241 h 2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1" h="241">
                  <a:moveTo>
                    <a:pt x="50" y="0"/>
                  </a:moveTo>
                  <a:lnTo>
                    <a:pt x="58" y="4"/>
                  </a:lnTo>
                  <a:lnTo>
                    <a:pt x="62" y="12"/>
                  </a:lnTo>
                  <a:lnTo>
                    <a:pt x="66" y="18"/>
                  </a:lnTo>
                  <a:lnTo>
                    <a:pt x="72" y="24"/>
                  </a:lnTo>
                  <a:lnTo>
                    <a:pt x="86" y="24"/>
                  </a:lnTo>
                  <a:lnTo>
                    <a:pt x="98" y="18"/>
                  </a:lnTo>
                  <a:lnTo>
                    <a:pt x="108" y="22"/>
                  </a:lnTo>
                  <a:lnTo>
                    <a:pt x="118" y="18"/>
                  </a:lnTo>
                  <a:lnTo>
                    <a:pt x="124" y="12"/>
                  </a:lnTo>
                  <a:lnTo>
                    <a:pt x="130" y="14"/>
                  </a:lnTo>
                  <a:lnTo>
                    <a:pt x="134" y="14"/>
                  </a:lnTo>
                  <a:lnTo>
                    <a:pt x="144" y="10"/>
                  </a:lnTo>
                  <a:lnTo>
                    <a:pt x="158" y="12"/>
                  </a:lnTo>
                  <a:lnTo>
                    <a:pt x="168" y="8"/>
                  </a:lnTo>
                  <a:lnTo>
                    <a:pt x="180" y="6"/>
                  </a:lnTo>
                  <a:lnTo>
                    <a:pt x="182" y="0"/>
                  </a:lnTo>
                  <a:lnTo>
                    <a:pt x="192" y="0"/>
                  </a:lnTo>
                  <a:lnTo>
                    <a:pt x="200" y="4"/>
                  </a:lnTo>
                  <a:lnTo>
                    <a:pt x="196" y="8"/>
                  </a:lnTo>
                  <a:lnTo>
                    <a:pt x="196" y="16"/>
                  </a:lnTo>
                  <a:lnTo>
                    <a:pt x="194" y="26"/>
                  </a:lnTo>
                  <a:lnTo>
                    <a:pt x="190" y="42"/>
                  </a:lnTo>
                  <a:lnTo>
                    <a:pt x="184" y="52"/>
                  </a:lnTo>
                  <a:lnTo>
                    <a:pt x="176" y="62"/>
                  </a:lnTo>
                  <a:lnTo>
                    <a:pt x="174" y="70"/>
                  </a:lnTo>
                  <a:lnTo>
                    <a:pt x="168" y="76"/>
                  </a:lnTo>
                  <a:lnTo>
                    <a:pt x="166" y="84"/>
                  </a:lnTo>
                  <a:lnTo>
                    <a:pt x="160" y="92"/>
                  </a:lnTo>
                  <a:lnTo>
                    <a:pt x="154" y="112"/>
                  </a:lnTo>
                  <a:lnTo>
                    <a:pt x="144" y="124"/>
                  </a:lnTo>
                  <a:lnTo>
                    <a:pt x="138" y="128"/>
                  </a:lnTo>
                  <a:lnTo>
                    <a:pt x="136" y="134"/>
                  </a:lnTo>
                  <a:lnTo>
                    <a:pt x="128" y="146"/>
                  </a:lnTo>
                  <a:lnTo>
                    <a:pt x="110" y="162"/>
                  </a:lnTo>
                  <a:lnTo>
                    <a:pt x="102" y="170"/>
                  </a:lnTo>
                  <a:lnTo>
                    <a:pt x="92" y="178"/>
                  </a:lnTo>
                  <a:lnTo>
                    <a:pt x="86" y="178"/>
                  </a:lnTo>
                  <a:lnTo>
                    <a:pt x="78" y="186"/>
                  </a:lnTo>
                  <a:lnTo>
                    <a:pt x="72" y="188"/>
                  </a:lnTo>
                  <a:lnTo>
                    <a:pt x="62" y="198"/>
                  </a:lnTo>
                  <a:lnTo>
                    <a:pt x="46" y="210"/>
                  </a:lnTo>
                  <a:lnTo>
                    <a:pt x="34" y="222"/>
                  </a:lnTo>
                  <a:lnTo>
                    <a:pt x="24" y="232"/>
                  </a:lnTo>
                  <a:lnTo>
                    <a:pt x="18" y="240"/>
                  </a:lnTo>
                  <a:lnTo>
                    <a:pt x="2" y="238"/>
                  </a:lnTo>
                  <a:lnTo>
                    <a:pt x="0" y="164"/>
                  </a:lnTo>
                  <a:lnTo>
                    <a:pt x="34" y="10"/>
                  </a:lnTo>
                  <a:lnTo>
                    <a:pt x="5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63" name="Freeform 621"/>
            <p:cNvSpPr>
              <a:spLocks/>
            </p:cNvSpPr>
            <p:nvPr/>
          </p:nvSpPr>
          <p:spPr bwMode="ltGray">
            <a:xfrm>
              <a:off x="3179" y="2815"/>
              <a:ext cx="152" cy="210"/>
            </a:xfrm>
            <a:custGeom>
              <a:avLst/>
              <a:gdLst>
                <a:gd name="T0" fmla="*/ 100 w 167"/>
                <a:gd name="T1" fmla="*/ 37 h 203"/>
                <a:gd name="T2" fmla="*/ 104 w 167"/>
                <a:gd name="T3" fmla="*/ 46 h 203"/>
                <a:gd name="T4" fmla="*/ 96 w 167"/>
                <a:gd name="T5" fmla="*/ 83 h 203"/>
                <a:gd name="T6" fmla="*/ 93 w 167"/>
                <a:gd name="T7" fmla="*/ 157 h 203"/>
                <a:gd name="T8" fmla="*/ 100 w 167"/>
                <a:gd name="T9" fmla="*/ 168 h 203"/>
                <a:gd name="T10" fmla="*/ 96 w 167"/>
                <a:gd name="T11" fmla="*/ 180 h 203"/>
                <a:gd name="T12" fmla="*/ 93 w 167"/>
                <a:gd name="T13" fmla="*/ 187 h 203"/>
                <a:gd name="T14" fmla="*/ 87 w 167"/>
                <a:gd name="T15" fmla="*/ 187 h 203"/>
                <a:gd name="T16" fmla="*/ 87 w 167"/>
                <a:gd name="T17" fmla="*/ 192 h 203"/>
                <a:gd name="T18" fmla="*/ 84 w 167"/>
                <a:gd name="T19" fmla="*/ 192 h 203"/>
                <a:gd name="T20" fmla="*/ 79 w 167"/>
                <a:gd name="T21" fmla="*/ 208 h 203"/>
                <a:gd name="T22" fmla="*/ 75 w 167"/>
                <a:gd name="T23" fmla="*/ 226 h 203"/>
                <a:gd name="T24" fmla="*/ 73 w 167"/>
                <a:gd name="T25" fmla="*/ 230 h 203"/>
                <a:gd name="T26" fmla="*/ 71 w 167"/>
                <a:gd name="T27" fmla="*/ 237 h 203"/>
                <a:gd name="T28" fmla="*/ 54 w 167"/>
                <a:gd name="T29" fmla="*/ 239 h 203"/>
                <a:gd name="T30" fmla="*/ 0 w 167"/>
                <a:gd name="T31" fmla="*/ 152 h 203"/>
                <a:gd name="T32" fmla="*/ 4 w 167"/>
                <a:gd name="T33" fmla="*/ 43 h 203"/>
                <a:gd name="T34" fmla="*/ 29 w 167"/>
                <a:gd name="T35" fmla="*/ 0 h 203"/>
                <a:gd name="T36" fmla="*/ 100 w 167"/>
                <a:gd name="T37" fmla="*/ 37 h 2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7"/>
                <a:gd name="T58" fmla="*/ 0 h 203"/>
                <a:gd name="T59" fmla="*/ 167 w 167"/>
                <a:gd name="T60" fmla="*/ 203 h 2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7" h="203">
                  <a:moveTo>
                    <a:pt x="160" y="32"/>
                  </a:moveTo>
                  <a:lnTo>
                    <a:pt x="166" y="40"/>
                  </a:lnTo>
                  <a:lnTo>
                    <a:pt x="152" y="70"/>
                  </a:lnTo>
                  <a:lnTo>
                    <a:pt x="148" y="132"/>
                  </a:lnTo>
                  <a:lnTo>
                    <a:pt x="160" y="142"/>
                  </a:lnTo>
                  <a:lnTo>
                    <a:pt x="154" y="152"/>
                  </a:lnTo>
                  <a:lnTo>
                    <a:pt x="148" y="158"/>
                  </a:lnTo>
                  <a:lnTo>
                    <a:pt x="142" y="158"/>
                  </a:lnTo>
                  <a:lnTo>
                    <a:pt x="140" y="162"/>
                  </a:lnTo>
                  <a:lnTo>
                    <a:pt x="134" y="162"/>
                  </a:lnTo>
                  <a:lnTo>
                    <a:pt x="128" y="176"/>
                  </a:lnTo>
                  <a:lnTo>
                    <a:pt x="120" y="190"/>
                  </a:lnTo>
                  <a:lnTo>
                    <a:pt x="118" y="194"/>
                  </a:lnTo>
                  <a:lnTo>
                    <a:pt x="114" y="200"/>
                  </a:lnTo>
                  <a:lnTo>
                    <a:pt x="86" y="202"/>
                  </a:lnTo>
                  <a:lnTo>
                    <a:pt x="0" y="128"/>
                  </a:lnTo>
                  <a:lnTo>
                    <a:pt x="4" y="38"/>
                  </a:lnTo>
                  <a:lnTo>
                    <a:pt x="46" y="0"/>
                  </a:lnTo>
                  <a:lnTo>
                    <a:pt x="160" y="3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nvGrpSpPr>
            <p:cNvPr id="16" name="Group 622"/>
            <p:cNvGrpSpPr>
              <a:grpSpLocks/>
            </p:cNvGrpSpPr>
            <p:nvPr/>
          </p:nvGrpSpPr>
          <p:grpSpPr bwMode="auto">
            <a:xfrm>
              <a:off x="3094" y="2927"/>
              <a:ext cx="199" cy="231"/>
              <a:chOff x="2972" y="2839"/>
              <a:chExt cx="216" cy="251"/>
            </a:xfrm>
            <a:grpFill/>
          </p:grpSpPr>
          <p:sp>
            <p:nvSpPr>
              <p:cNvPr id="5439" name="Freeform 623"/>
              <p:cNvSpPr>
                <a:spLocks/>
              </p:cNvSpPr>
              <p:nvPr/>
            </p:nvSpPr>
            <p:spPr bwMode="ltGray">
              <a:xfrm>
                <a:off x="2972" y="2839"/>
                <a:ext cx="216" cy="251"/>
              </a:xfrm>
              <a:custGeom>
                <a:avLst/>
                <a:gdLst>
                  <a:gd name="T0" fmla="*/ 98 w 217"/>
                  <a:gd name="T1" fmla="*/ 28 h 225"/>
                  <a:gd name="T2" fmla="*/ 108 w 217"/>
                  <a:gd name="T3" fmla="*/ 35 h 225"/>
                  <a:gd name="T4" fmla="*/ 113 w 217"/>
                  <a:gd name="T5" fmla="*/ 39 h 225"/>
                  <a:gd name="T6" fmla="*/ 171 w 217"/>
                  <a:gd name="T7" fmla="*/ 109 h 225"/>
                  <a:gd name="T8" fmla="*/ 169 w 217"/>
                  <a:gd name="T9" fmla="*/ 123 h 225"/>
                  <a:gd name="T10" fmla="*/ 201 w 217"/>
                  <a:gd name="T11" fmla="*/ 160 h 225"/>
                  <a:gd name="T12" fmla="*/ 197 w 217"/>
                  <a:gd name="T13" fmla="*/ 170 h 225"/>
                  <a:gd name="T14" fmla="*/ 197 w 217"/>
                  <a:gd name="T15" fmla="*/ 180 h 225"/>
                  <a:gd name="T16" fmla="*/ 191 w 217"/>
                  <a:gd name="T17" fmla="*/ 185 h 225"/>
                  <a:gd name="T18" fmla="*/ 187 w 217"/>
                  <a:gd name="T19" fmla="*/ 204 h 225"/>
                  <a:gd name="T20" fmla="*/ 191 w 217"/>
                  <a:gd name="T21" fmla="*/ 222 h 225"/>
                  <a:gd name="T22" fmla="*/ 193 w 217"/>
                  <a:gd name="T23" fmla="*/ 225 h 225"/>
                  <a:gd name="T24" fmla="*/ 201 w 217"/>
                  <a:gd name="T25" fmla="*/ 236 h 225"/>
                  <a:gd name="T26" fmla="*/ 197 w 217"/>
                  <a:gd name="T27" fmla="*/ 241 h 225"/>
                  <a:gd name="T28" fmla="*/ 193 w 217"/>
                  <a:gd name="T29" fmla="*/ 267 h 225"/>
                  <a:gd name="T30" fmla="*/ 197 w 217"/>
                  <a:gd name="T31" fmla="*/ 280 h 225"/>
                  <a:gd name="T32" fmla="*/ 199 w 217"/>
                  <a:gd name="T33" fmla="*/ 293 h 225"/>
                  <a:gd name="T34" fmla="*/ 199 w 217"/>
                  <a:gd name="T35" fmla="*/ 300 h 225"/>
                  <a:gd name="T36" fmla="*/ 199 w 217"/>
                  <a:gd name="T37" fmla="*/ 313 h 225"/>
                  <a:gd name="T38" fmla="*/ 205 w 217"/>
                  <a:gd name="T39" fmla="*/ 332 h 225"/>
                  <a:gd name="T40" fmla="*/ 211 w 217"/>
                  <a:gd name="T41" fmla="*/ 353 h 225"/>
                  <a:gd name="T42" fmla="*/ 203 w 217"/>
                  <a:gd name="T43" fmla="*/ 359 h 225"/>
                  <a:gd name="T44" fmla="*/ 199 w 217"/>
                  <a:gd name="T45" fmla="*/ 365 h 225"/>
                  <a:gd name="T46" fmla="*/ 189 w 217"/>
                  <a:gd name="T47" fmla="*/ 374 h 225"/>
                  <a:gd name="T48" fmla="*/ 181 w 217"/>
                  <a:gd name="T49" fmla="*/ 376 h 225"/>
                  <a:gd name="T50" fmla="*/ 177 w 217"/>
                  <a:gd name="T51" fmla="*/ 379 h 225"/>
                  <a:gd name="T52" fmla="*/ 165 w 217"/>
                  <a:gd name="T53" fmla="*/ 376 h 225"/>
                  <a:gd name="T54" fmla="*/ 161 w 217"/>
                  <a:gd name="T55" fmla="*/ 387 h 225"/>
                  <a:gd name="T56" fmla="*/ 131 w 217"/>
                  <a:gd name="T57" fmla="*/ 385 h 225"/>
                  <a:gd name="T58" fmla="*/ 127 w 217"/>
                  <a:gd name="T59" fmla="*/ 376 h 225"/>
                  <a:gd name="T60" fmla="*/ 115 w 217"/>
                  <a:gd name="T61" fmla="*/ 376 h 225"/>
                  <a:gd name="T62" fmla="*/ 108 w 217"/>
                  <a:gd name="T63" fmla="*/ 374 h 225"/>
                  <a:gd name="T64" fmla="*/ 106 w 217"/>
                  <a:gd name="T65" fmla="*/ 327 h 225"/>
                  <a:gd name="T66" fmla="*/ 102 w 217"/>
                  <a:gd name="T67" fmla="*/ 317 h 225"/>
                  <a:gd name="T68" fmla="*/ 84 w 217"/>
                  <a:gd name="T69" fmla="*/ 303 h 225"/>
                  <a:gd name="T70" fmla="*/ 44 w 217"/>
                  <a:gd name="T71" fmla="*/ 303 h 225"/>
                  <a:gd name="T72" fmla="*/ 0 w 217"/>
                  <a:gd name="T73" fmla="*/ 73 h 225"/>
                  <a:gd name="T74" fmla="*/ 70 w 217"/>
                  <a:gd name="T75" fmla="*/ 0 h 225"/>
                  <a:gd name="T76" fmla="*/ 98 w 217"/>
                  <a:gd name="T77" fmla="*/ 28 h 2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7"/>
                  <a:gd name="T118" fmla="*/ 0 h 225"/>
                  <a:gd name="T119" fmla="*/ 217 w 217"/>
                  <a:gd name="T120" fmla="*/ 225 h 2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7" h="225">
                    <a:moveTo>
                      <a:pt x="98" y="16"/>
                    </a:moveTo>
                    <a:lnTo>
                      <a:pt x="108" y="20"/>
                    </a:lnTo>
                    <a:lnTo>
                      <a:pt x="118" y="22"/>
                    </a:lnTo>
                    <a:lnTo>
                      <a:pt x="176" y="64"/>
                    </a:lnTo>
                    <a:lnTo>
                      <a:pt x="174" y="72"/>
                    </a:lnTo>
                    <a:lnTo>
                      <a:pt x="206" y="92"/>
                    </a:lnTo>
                    <a:lnTo>
                      <a:pt x="202" y="98"/>
                    </a:lnTo>
                    <a:lnTo>
                      <a:pt x="202" y="104"/>
                    </a:lnTo>
                    <a:lnTo>
                      <a:pt x="196" y="108"/>
                    </a:lnTo>
                    <a:lnTo>
                      <a:pt x="192" y="118"/>
                    </a:lnTo>
                    <a:lnTo>
                      <a:pt x="196" y="128"/>
                    </a:lnTo>
                    <a:lnTo>
                      <a:pt x="198" y="130"/>
                    </a:lnTo>
                    <a:lnTo>
                      <a:pt x="206" y="136"/>
                    </a:lnTo>
                    <a:lnTo>
                      <a:pt x="202" y="140"/>
                    </a:lnTo>
                    <a:lnTo>
                      <a:pt x="198" y="154"/>
                    </a:lnTo>
                    <a:lnTo>
                      <a:pt x="202" y="162"/>
                    </a:lnTo>
                    <a:lnTo>
                      <a:pt x="204" y="170"/>
                    </a:lnTo>
                    <a:lnTo>
                      <a:pt x="204" y="174"/>
                    </a:lnTo>
                    <a:lnTo>
                      <a:pt x="204" y="182"/>
                    </a:lnTo>
                    <a:lnTo>
                      <a:pt x="210" y="192"/>
                    </a:lnTo>
                    <a:lnTo>
                      <a:pt x="216" y="204"/>
                    </a:lnTo>
                    <a:lnTo>
                      <a:pt x="208" y="208"/>
                    </a:lnTo>
                    <a:lnTo>
                      <a:pt x="204" y="212"/>
                    </a:lnTo>
                    <a:lnTo>
                      <a:pt x="194" y="216"/>
                    </a:lnTo>
                    <a:lnTo>
                      <a:pt x="186" y="218"/>
                    </a:lnTo>
                    <a:lnTo>
                      <a:pt x="182" y="220"/>
                    </a:lnTo>
                    <a:lnTo>
                      <a:pt x="170" y="218"/>
                    </a:lnTo>
                    <a:lnTo>
                      <a:pt x="166" y="224"/>
                    </a:lnTo>
                    <a:lnTo>
                      <a:pt x="136" y="222"/>
                    </a:lnTo>
                    <a:lnTo>
                      <a:pt x="132" y="218"/>
                    </a:lnTo>
                    <a:lnTo>
                      <a:pt x="120" y="218"/>
                    </a:lnTo>
                    <a:lnTo>
                      <a:pt x="108" y="216"/>
                    </a:lnTo>
                    <a:lnTo>
                      <a:pt x="106" y="190"/>
                    </a:lnTo>
                    <a:lnTo>
                      <a:pt x="102" y="184"/>
                    </a:lnTo>
                    <a:lnTo>
                      <a:pt x="84" y="176"/>
                    </a:lnTo>
                    <a:lnTo>
                      <a:pt x="44" y="176"/>
                    </a:lnTo>
                    <a:lnTo>
                      <a:pt x="0" y="42"/>
                    </a:lnTo>
                    <a:lnTo>
                      <a:pt x="70" y="0"/>
                    </a:lnTo>
                    <a:lnTo>
                      <a:pt x="98" y="1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40" name="Freeform 624"/>
              <p:cNvSpPr>
                <a:spLocks/>
              </p:cNvSpPr>
              <p:nvPr/>
            </p:nvSpPr>
            <p:spPr bwMode="ltGray">
              <a:xfrm>
                <a:off x="2982" y="2872"/>
                <a:ext cx="39" cy="62"/>
              </a:xfrm>
              <a:custGeom>
                <a:avLst/>
                <a:gdLst>
                  <a:gd name="T0" fmla="*/ 38 w 39"/>
                  <a:gd name="T1" fmla="*/ 18 h 55"/>
                  <a:gd name="T2" fmla="*/ 38 w 39"/>
                  <a:gd name="T3" fmla="*/ 33 h 55"/>
                  <a:gd name="T4" fmla="*/ 38 w 39"/>
                  <a:gd name="T5" fmla="*/ 54 h 55"/>
                  <a:gd name="T6" fmla="*/ 36 w 39"/>
                  <a:gd name="T7" fmla="*/ 61 h 55"/>
                  <a:gd name="T8" fmla="*/ 32 w 39"/>
                  <a:gd name="T9" fmla="*/ 72 h 55"/>
                  <a:gd name="T10" fmla="*/ 32 w 39"/>
                  <a:gd name="T11" fmla="*/ 80 h 55"/>
                  <a:gd name="T12" fmla="*/ 22 w 39"/>
                  <a:gd name="T13" fmla="*/ 90 h 55"/>
                  <a:gd name="T14" fmla="*/ 12 w 39"/>
                  <a:gd name="T15" fmla="*/ 99 h 55"/>
                  <a:gd name="T16" fmla="*/ 0 w 39"/>
                  <a:gd name="T17" fmla="*/ 2 h 55"/>
                  <a:gd name="T18" fmla="*/ 34 w 39"/>
                  <a:gd name="T19" fmla="*/ 0 h 55"/>
                  <a:gd name="T20" fmla="*/ 38 w 39"/>
                  <a:gd name="T21" fmla="*/ 18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55"/>
                  <a:gd name="T35" fmla="*/ 39 w 39"/>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55">
                    <a:moveTo>
                      <a:pt x="38" y="10"/>
                    </a:moveTo>
                    <a:lnTo>
                      <a:pt x="38" y="18"/>
                    </a:lnTo>
                    <a:lnTo>
                      <a:pt x="38" y="30"/>
                    </a:lnTo>
                    <a:lnTo>
                      <a:pt x="36" y="34"/>
                    </a:lnTo>
                    <a:lnTo>
                      <a:pt x="32" y="40"/>
                    </a:lnTo>
                    <a:lnTo>
                      <a:pt x="32" y="44"/>
                    </a:lnTo>
                    <a:lnTo>
                      <a:pt x="22" y="50"/>
                    </a:lnTo>
                    <a:lnTo>
                      <a:pt x="12" y="54"/>
                    </a:lnTo>
                    <a:lnTo>
                      <a:pt x="0" y="2"/>
                    </a:lnTo>
                    <a:lnTo>
                      <a:pt x="34" y="0"/>
                    </a:lnTo>
                    <a:lnTo>
                      <a:pt x="38"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41" name="Freeform 625"/>
              <p:cNvSpPr>
                <a:spLocks/>
              </p:cNvSpPr>
              <p:nvPr/>
            </p:nvSpPr>
            <p:spPr bwMode="ltGray">
              <a:xfrm>
                <a:off x="2988" y="2854"/>
                <a:ext cx="33" cy="40"/>
              </a:xfrm>
              <a:custGeom>
                <a:avLst/>
                <a:gdLst>
                  <a:gd name="T0" fmla="*/ 28 w 33"/>
                  <a:gd name="T1" fmla="*/ 0 h 35"/>
                  <a:gd name="T2" fmla="*/ 32 w 33"/>
                  <a:gd name="T3" fmla="*/ 31 h 35"/>
                  <a:gd name="T4" fmla="*/ 32 w 33"/>
                  <a:gd name="T5" fmla="*/ 51 h 35"/>
                  <a:gd name="T6" fmla="*/ 32 w 33"/>
                  <a:gd name="T7" fmla="*/ 66 h 35"/>
                  <a:gd name="T8" fmla="*/ 28 w 33"/>
                  <a:gd name="T9" fmla="*/ 51 h 35"/>
                  <a:gd name="T10" fmla="*/ 26 w 33"/>
                  <a:gd name="T11" fmla="*/ 39 h 35"/>
                  <a:gd name="T12" fmla="*/ 18 w 33"/>
                  <a:gd name="T13" fmla="*/ 43 h 35"/>
                  <a:gd name="T14" fmla="*/ 18 w 33"/>
                  <a:gd name="T15" fmla="*/ 51 h 35"/>
                  <a:gd name="T16" fmla="*/ 14 w 33"/>
                  <a:gd name="T17" fmla="*/ 58 h 35"/>
                  <a:gd name="T18" fmla="*/ 10 w 33"/>
                  <a:gd name="T19" fmla="*/ 55 h 35"/>
                  <a:gd name="T20" fmla="*/ 0 w 33"/>
                  <a:gd name="T21" fmla="*/ 35 h 35"/>
                  <a:gd name="T22" fmla="*/ 6 w 33"/>
                  <a:gd name="T23" fmla="*/ 2 h 35"/>
                  <a:gd name="T24" fmla="*/ 28 w 33"/>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35"/>
                  <a:gd name="T41" fmla="*/ 33 w 33"/>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35">
                    <a:moveTo>
                      <a:pt x="28" y="0"/>
                    </a:moveTo>
                    <a:lnTo>
                      <a:pt x="32" y="16"/>
                    </a:lnTo>
                    <a:lnTo>
                      <a:pt x="32" y="26"/>
                    </a:lnTo>
                    <a:lnTo>
                      <a:pt x="32" y="34"/>
                    </a:lnTo>
                    <a:lnTo>
                      <a:pt x="28" y="26"/>
                    </a:lnTo>
                    <a:lnTo>
                      <a:pt x="26" y="20"/>
                    </a:lnTo>
                    <a:lnTo>
                      <a:pt x="18" y="22"/>
                    </a:lnTo>
                    <a:lnTo>
                      <a:pt x="18" y="26"/>
                    </a:lnTo>
                    <a:lnTo>
                      <a:pt x="14" y="30"/>
                    </a:lnTo>
                    <a:lnTo>
                      <a:pt x="10" y="28"/>
                    </a:lnTo>
                    <a:lnTo>
                      <a:pt x="0" y="18"/>
                    </a:lnTo>
                    <a:lnTo>
                      <a:pt x="6" y="2"/>
                    </a:lnTo>
                    <a:lnTo>
                      <a:pt x="2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sp>
          <p:nvSpPr>
            <p:cNvPr id="5265" name="Freeform 626"/>
            <p:cNvSpPr>
              <a:spLocks/>
            </p:cNvSpPr>
            <p:nvPr/>
          </p:nvSpPr>
          <p:spPr bwMode="ltGray">
            <a:xfrm>
              <a:off x="3116" y="2835"/>
              <a:ext cx="96" cy="110"/>
            </a:xfrm>
            <a:custGeom>
              <a:avLst/>
              <a:gdLst>
                <a:gd name="T0" fmla="*/ 53 w 105"/>
                <a:gd name="T1" fmla="*/ 6 h 107"/>
                <a:gd name="T2" fmla="*/ 67 w 105"/>
                <a:gd name="T3" fmla="*/ 37 h 107"/>
                <a:gd name="T4" fmla="*/ 67 w 105"/>
                <a:gd name="T5" fmla="*/ 42 h 107"/>
                <a:gd name="T6" fmla="*/ 67 w 105"/>
                <a:gd name="T7" fmla="*/ 51 h 107"/>
                <a:gd name="T8" fmla="*/ 65 w 105"/>
                <a:gd name="T9" fmla="*/ 66 h 107"/>
                <a:gd name="T10" fmla="*/ 65 w 105"/>
                <a:gd name="T11" fmla="*/ 70 h 107"/>
                <a:gd name="T12" fmla="*/ 58 w 105"/>
                <a:gd name="T13" fmla="*/ 79 h 107"/>
                <a:gd name="T14" fmla="*/ 57 w 105"/>
                <a:gd name="T15" fmla="*/ 83 h 107"/>
                <a:gd name="T16" fmla="*/ 57 w 105"/>
                <a:gd name="T17" fmla="*/ 88 h 107"/>
                <a:gd name="T18" fmla="*/ 54 w 105"/>
                <a:gd name="T19" fmla="*/ 90 h 107"/>
                <a:gd name="T20" fmla="*/ 51 w 105"/>
                <a:gd name="T21" fmla="*/ 106 h 107"/>
                <a:gd name="T22" fmla="*/ 51 w 105"/>
                <a:gd name="T23" fmla="*/ 117 h 107"/>
                <a:gd name="T24" fmla="*/ 15 w 105"/>
                <a:gd name="T25" fmla="*/ 115 h 107"/>
                <a:gd name="T26" fmla="*/ 12 w 105"/>
                <a:gd name="T27" fmla="*/ 121 h 107"/>
                <a:gd name="T28" fmla="*/ 5 w 105"/>
                <a:gd name="T29" fmla="*/ 117 h 107"/>
                <a:gd name="T30" fmla="*/ 0 w 105"/>
                <a:gd name="T31" fmla="*/ 121 h 107"/>
                <a:gd name="T32" fmla="*/ 16 w 105"/>
                <a:gd name="T33" fmla="*/ 0 h 107"/>
                <a:gd name="T34" fmla="*/ 53 w 105"/>
                <a:gd name="T35" fmla="*/ 6 h 1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5"/>
                <a:gd name="T55" fmla="*/ 0 h 107"/>
                <a:gd name="T56" fmla="*/ 105 w 105"/>
                <a:gd name="T57" fmla="*/ 107 h 1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5" h="107">
                  <a:moveTo>
                    <a:pt x="82" y="6"/>
                  </a:moveTo>
                  <a:lnTo>
                    <a:pt x="104" y="32"/>
                  </a:lnTo>
                  <a:lnTo>
                    <a:pt x="104" y="37"/>
                  </a:lnTo>
                  <a:lnTo>
                    <a:pt x="104" y="46"/>
                  </a:lnTo>
                  <a:lnTo>
                    <a:pt x="102" y="56"/>
                  </a:lnTo>
                  <a:lnTo>
                    <a:pt x="102" y="60"/>
                  </a:lnTo>
                  <a:lnTo>
                    <a:pt x="91" y="69"/>
                  </a:lnTo>
                  <a:lnTo>
                    <a:pt x="89" y="73"/>
                  </a:lnTo>
                  <a:lnTo>
                    <a:pt x="89" y="78"/>
                  </a:lnTo>
                  <a:lnTo>
                    <a:pt x="84" y="80"/>
                  </a:lnTo>
                  <a:lnTo>
                    <a:pt x="80" y="91"/>
                  </a:lnTo>
                  <a:lnTo>
                    <a:pt x="80" y="102"/>
                  </a:lnTo>
                  <a:lnTo>
                    <a:pt x="24" y="100"/>
                  </a:lnTo>
                  <a:lnTo>
                    <a:pt x="17" y="106"/>
                  </a:lnTo>
                  <a:lnTo>
                    <a:pt x="7" y="102"/>
                  </a:lnTo>
                  <a:lnTo>
                    <a:pt x="0" y="106"/>
                  </a:lnTo>
                  <a:lnTo>
                    <a:pt x="26" y="0"/>
                  </a:lnTo>
                  <a:lnTo>
                    <a:pt x="82"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66" name="Freeform 627"/>
            <p:cNvSpPr>
              <a:spLocks/>
            </p:cNvSpPr>
            <p:nvPr/>
          </p:nvSpPr>
          <p:spPr bwMode="ltGray">
            <a:xfrm>
              <a:off x="3114" y="2834"/>
              <a:ext cx="103" cy="119"/>
            </a:xfrm>
            <a:custGeom>
              <a:avLst/>
              <a:gdLst>
                <a:gd name="T0" fmla="*/ 56 w 113"/>
                <a:gd name="T1" fmla="*/ 6 h 115"/>
                <a:gd name="T2" fmla="*/ 70 w 113"/>
                <a:gd name="T3" fmla="*/ 39 h 115"/>
                <a:gd name="T4" fmla="*/ 70 w 113"/>
                <a:gd name="T5" fmla="*/ 46 h 115"/>
                <a:gd name="T6" fmla="*/ 70 w 113"/>
                <a:gd name="T7" fmla="*/ 60 h 115"/>
                <a:gd name="T8" fmla="*/ 69 w 113"/>
                <a:gd name="T9" fmla="*/ 70 h 115"/>
                <a:gd name="T10" fmla="*/ 69 w 113"/>
                <a:gd name="T11" fmla="*/ 75 h 115"/>
                <a:gd name="T12" fmla="*/ 61 w 113"/>
                <a:gd name="T13" fmla="*/ 89 h 115"/>
                <a:gd name="T14" fmla="*/ 61 w 113"/>
                <a:gd name="T15" fmla="*/ 93 h 115"/>
                <a:gd name="T16" fmla="*/ 61 w 113"/>
                <a:gd name="T17" fmla="*/ 99 h 115"/>
                <a:gd name="T18" fmla="*/ 57 w 113"/>
                <a:gd name="T19" fmla="*/ 101 h 115"/>
                <a:gd name="T20" fmla="*/ 54 w 113"/>
                <a:gd name="T21" fmla="*/ 117 h 115"/>
                <a:gd name="T22" fmla="*/ 54 w 113"/>
                <a:gd name="T23" fmla="*/ 130 h 115"/>
                <a:gd name="T24" fmla="*/ 16 w 113"/>
                <a:gd name="T25" fmla="*/ 128 h 115"/>
                <a:gd name="T26" fmla="*/ 12 w 113"/>
                <a:gd name="T27" fmla="*/ 135 h 115"/>
                <a:gd name="T28" fmla="*/ 5 w 113"/>
                <a:gd name="T29" fmla="*/ 130 h 115"/>
                <a:gd name="T30" fmla="*/ 0 w 113"/>
                <a:gd name="T31" fmla="*/ 135 h 115"/>
                <a:gd name="T32" fmla="*/ 18 w 113"/>
                <a:gd name="T33" fmla="*/ 0 h 115"/>
                <a:gd name="T34" fmla="*/ 56 w 113"/>
                <a:gd name="T35" fmla="*/ 6 h 1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15"/>
                <a:gd name="T56" fmla="*/ 113 w 113"/>
                <a:gd name="T57" fmla="*/ 115 h 1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15">
                  <a:moveTo>
                    <a:pt x="88" y="6"/>
                  </a:moveTo>
                  <a:lnTo>
                    <a:pt x="112" y="34"/>
                  </a:lnTo>
                  <a:lnTo>
                    <a:pt x="112" y="40"/>
                  </a:lnTo>
                  <a:lnTo>
                    <a:pt x="112" y="50"/>
                  </a:lnTo>
                  <a:lnTo>
                    <a:pt x="110" y="60"/>
                  </a:lnTo>
                  <a:lnTo>
                    <a:pt x="110" y="64"/>
                  </a:lnTo>
                  <a:lnTo>
                    <a:pt x="98" y="74"/>
                  </a:lnTo>
                  <a:lnTo>
                    <a:pt x="96" y="78"/>
                  </a:lnTo>
                  <a:lnTo>
                    <a:pt x="96" y="84"/>
                  </a:lnTo>
                  <a:lnTo>
                    <a:pt x="90" y="86"/>
                  </a:lnTo>
                  <a:lnTo>
                    <a:pt x="86" y="98"/>
                  </a:lnTo>
                  <a:lnTo>
                    <a:pt x="86" y="110"/>
                  </a:lnTo>
                  <a:lnTo>
                    <a:pt x="26" y="108"/>
                  </a:lnTo>
                  <a:lnTo>
                    <a:pt x="18" y="114"/>
                  </a:lnTo>
                  <a:lnTo>
                    <a:pt x="8" y="110"/>
                  </a:lnTo>
                  <a:lnTo>
                    <a:pt x="0" y="114"/>
                  </a:lnTo>
                  <a:lnTo>
                    <a:pt x="28" y="0"/>
                  </a:lnTo>
                  <a:lnTo>
                    <a:pt x="88"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67" name="Freeform 628"/>
            <p:cNvSpPr>
              <a:spLocks/>
            </p:cNvSpPr>
            <p:nvPr/>
          </p:nvSpPr>
          <p:spPr bwMode="ltGray">
            <a:xfrm>
              <a:off x="2822" y="2810"/>
              <a:ext cx="329" cy="369"/>
            </a:xfrm>
            <a:custGeom>
              <a:avLst/>
              <a:gdLst>
                <a:gd name="T0" fmla="*/ 2 w 359"/>
                <a:gd name="T1" fmla="*/ 237 h 357"/>
                <a:gd name="T2" fmla="*/ 2 w 359"/>
                <a:gd name="T3" fmla="*/ 224 h 357"/>
                <a:gd name="T4" fmla="*/ 0 w 359"/>
                <a:gd name="T5" fmla="*/ 205 h 357"/>
                <a:gd name="T6" fmla="*/ 7 w 359"/>
                <a:gd name="T7" fmla="*/ 189 h 357"/>
                <a:gd name="T8" fmla="*/ 93 w 359"/>
                <a:gd name="T9" fmla="*/ 0 h 357"/>
                <a:gd name="T10" fmla="*/ 181 w 359"/>
                <a:gd name="T11" fmla="*/ 0 h 357"/>
                <a:gd name="T12" fmla="*/ 216 w 359"/>
                <a:gd name="T13" fmla="*/ 27 h 357"/>
                <a:gd name="T14" fmla="*/ 225 w 359"/>
                <a:gd name="T15" fmla="*/ 55 h 357"/>
                <a:gd name="T16" fmla="*/ 227 w 359"/>
                <a:gd name="T17" fmla="*/ 59 h 357"/>
                <a:gd name="T18" fmla="*/ 227 w 359"/>
                <a:gd name="T19" fmla="*/ 73 h 357"/>
                <a:gd name="T20" fmla="*/ 232 w 359"/>
                <a:gd name="T21" fmla="*/ 79 h 357"/>
                <a:gd name="T22" fmla="*/ 225 w 359"/>
                <a:gd name="T23" fmla="*/ 95 h 357"/>
                <a:gd name="T24" fmla="*/ 214 w 359"/>
                <a:gd name="T25" fmla="*/ 115 h 357"/>
                <a:gd name="T26" fmla="*/ 207 w 359"/>
                <a:gd name="T27" fmla="*/ 137 h 357"/>
                <a:gd name="T28" fmla="*/ 206 w 359"/>
                <a:gd name="T29" fmla="*/ 145 h 357"/>
                <a:gd name="T30" fmla="*/ 206 w 359"/>
                <a:gd name="T31" fmla="*/ 155 h 357"/>
                <a:gd name="T32" fmla="*/ 203 w 359"/>
                <a:gd name="T33" fmla="*/ 160 h 357"/>
                <a:gd name="T34" fmla="*/ 203 w 359"/>
                <a:gd name="T35" fmla="*/ 173 h 357"/>
                <a:gd name="T36" fmla="*/ 199 w 359"/>
                <a:gd name="T37" fmla="*/ 176 h 357"/>
                <a:gd name="T38" fmla="*/ 199 w 359"/>
                <a:gd name="T39" fmla="*/ 183 h 357"/>
                <a:gd name="T40" fmla="*/ 204 w 359"/>
                <a:gd name="T41" fmla="*/ 191 h 357"/>
                <a:gd name="T42" fmla="*/ 204 w 359"/>
                <a:gd name="T43" fmla="*/ 203 h 357"/>
                <a:gd name="T44" fmla="*/ 203 w 359"/>
                <a:gd name="T45" fmla="*/ 222 h 357"/>
                <a:gd name="T46" fmla="*/ 206 w 359"/>
                <a:gd name="T47" fmla="*/ 229 h 357"/>
                <a:gd name="T48" fmla="*/ 206 w 359"/>
                <a:gd name="T49" fmla="*/ 242 h 357"/>
                <a:gd name="T50" fmla="*/ 207 w 359"/>
                <a:gd name="T51" fmla="*/ 246 h 357"/>
                <a:gd name="T52" fmla="*/ 206 w 359"/>
                <a:gd name="T53" fmla="*/ 258 h 357"/>
                <a:gd name="T54" fmla="*/ 210 w 359"/>
                <a:gd name="T55" fmla="*/ 266 h 357"/>
                <a:gd name="T56" fmla="*/ 216 w 359"/>
                <a:gd name="T57" fmla="*/ 275 h 357"/>
                <a:gd name="T58" fmla="*/ 216 w 359"/>
                <a:gd name="T59" fmla="*/ 282 h 357"/>
                <a:gd name="T60" fmla="*/ 216 w 359"/>
                <a:gd name="T61" fmla="*/ 290 h 357"/>
                <a:gd name="T62" fmla="*/ 216 w 359"/>
                <a:gd name="T63" fmla="*/ 309 h 357"/>
                <a:gd name="T64" fmla="*/ 204 w 359"/>
                <a:gd name="T65" fmla="*/ 420 h 357"/>
                <a:gd name="T66" fmla="*/ 122 w 359"/>
                <a:gd name="T67" fmla="*/ 358 h 357"/>
                <a:gd name="T68" fmla="*/ 2 w 359"/>
                <a:gd name="T69" fmla="*/ 237 h 3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9"/>
                <a:gd name="T106" fmla="*/ 0 h 357"/>
                <a:gd name="T107" fmla="*/ 359 w 359"/>
                <a:gd name="T108" fmla="*/ 357 h 35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9" h="357">
                  <a:moveTo>
                    <a:pt x="2" y="201"/>
                  </a:moveTo>
                  <a:lnTo>
                    <a:pt x="2" y="190"/>
                  </a:lnTo>
                  <a:lnTo>
                    <a:pt x="0" y="174"/>
                  </a:lnTo>
                  <a:lnTo>
                    <a:pt x="12" y="160"/>
                  </a:lnTo>
                  <a:lnTo>
                    <a:pt x="143" y="0"/>
                  </a:lnTo>
                  <a:lnTo>
                    <a:pt x="280" y="0"/>
                  </a:lnTo>
                  <a:lnTo>
                    <a:pt x="333" y="22"/>
                  </a:lnTo>
                  <a:lnTo>
                    <a:pt x="346" y="45"/>
                  </a:lnTo>
                  <a:lnTo>
                    <a:pt x="352" y="49"/>
                  </a:lnTo>
                  <a:lnTo>
                    <a:pt x="352" y="63"/>
                  </a:lnTo>
                  <a:lnTo>
                    <a:pt x="358" y="68"/>
                  </a:lnTo>
                  <a:lnTo>
                    <a:pt x="348" y="80"/>
                  </a:lnTo>
                  <a:lnTo>
                    <a:pt x="329" y="98"/>
                  </a:lnTo>
                  <a:lnTo>
                    <a:pt x="321" y="117"/>
                  </a:lnTo>
                  <a:lnTo>
                    <a:pt x="317" y="123"/>
                  </a:lnTo>
                  <a:lnTo>
                    <a:pt x="317" y="131"/>
                  </a:lnTo>
                  <a:lnTo>
                    <a:pt x="313" y="135"/>
                  </a:lnTo>
                  <a:lnTo>
                    <a:pt x="313" y="147"/>
                  </a:lnTo>
                  <a:lnTo>
                    <a:pt x="309" y="149"/>
                  </a:lnTo>
                  <a:lnTo>
                    <a:pt x="309" y="155"/>
                  </a:lnTo>
                  <a:lnTo>
                    <a:pt x="315" y="162"/>
                  </a:lnTo>
                  <a:lnTo>
                    <a:pt x="315" y="172"/>
                  </a:lnTo>
                  <a:lnTo>
                    <a:pt x="313" y="188"/>
                  </a:lnTo>
                  <a:lnTo>
                    <a:pt x="319" y="194"/>
                  </a:lnTo>
                  <a:lnTo>
                    <a:pt x="319" y="205"/>
                  </a:lnTo>
                  <a:lnTo>
                    <a:pt x="321" y="209"/>
                  </a:lnTo>
                  <a:lnTo>
                    <a:pt x="317" y="219"/>
                  </a:lnTo>
                  <a:lnTo>
                    <a:pt x="325" y="225"/>
                  </a:lnTo>
                  <a:lnTo>
                    <a:pt x="333" y="233"/>
                  </a:lnTo>
                  <a:lnTo>
                    <a:pt x="333" y="239"/>
                  </a:lnTo>
                  <a:lnTo>
                    <a:pt x="335" y="246"/>
                  </a:lnTo>
                  <a:lnTo>
                    <a:pt x="333" y="262"/>
                  </a:lnTo>
                  <a:lnTo>
                    <a:pt x="315" y="356"/>
                  </a:lnTo>
                  <a:lnTo>
                    <a:pt x="188" y="303"/>
                  </a:lnTo>
                  <a:lnTo>
                    <a:pt x="2" y="201"/>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68" name="Freeform 629"/>
            <p:cNvSpPr>
              <a:spLocks/>
            </p:cNvSpPr>
            <p:nvPr/>
          </p:nvSpPr>
          <p:spPr bwMode="ltGray">
            <a:xfrm>
              <a:off x="2821" y="2809"/>
              <a:ext cx="335" cy="376"/>
            </a:xfrm>
            <a:custGeom>
              <a:avLst/>
              <a:gdLst>
                <a:gd name="T0" fmla="*/ 2 w 367"/>
                <a:gd name="T1" fmla="*/ 239 h 365"/>
                <a:gd name="T2" fmla="*/ 2 w 367"/>
                <a:gd name="T3" fmla="*/ 225 h 365"/>
                <a:gd name="T4" fmla="*/ 0 w 367"/>
                <a:gd name="T5" fmla="*/ 207 h 365"/>
                <a:gd name="T6" fmla="*/ 7 w 367"/>
                <a:gd name="T7" fmla="*/ 190 h 365"/>
                <a:gd name="T8" fmla="*/ 91 w 367"/>
                <a:gd name="T9" fmla="*/ 0 h 365"/>
                <a:gd name="T10" fmla="*/ 181 w 367"/>
                <a:gd name="T11" fmla="*/ 0 h 365"/>
                <a:gd name="T12" fmla="*/ 215 w 367"/>
                <a:gd name="T13" fmla="*/ 27 h 365"/>
                <a:gd name="T14" fmla="*/ 225 w 367"/>
                <a:gd name="T15" fmla="*/ 52 h 365"/>
                <a:gd name="T16" fmla="*/ 228 w 367"/>
                <a:gd name="T17" fmla="*/ 60 h 365"/>
                <a:gd name="T18" fmla="*/ 228 w 367"/>
                <a:gd name="T19" fmla="*/ 74 h 365"/>
                <a:gd name="T20" fmla="*/ 232 w 367"/>
                <a:gd name="T21" fmla="*/ 80 h 365"/>
                <a:gd name="T22" fmla="*/ 225 w 367"/>
                <a:gd name="T23" fmla="*/ 96 h 365"/>
                <a:gd name="T24" fmla="*/ 214 w 367"/>
                <a:gd name="T25" fmla="*/ 115 h 365"/>
                <a:gd name="T26" fmla="*/ 207 w 367"/>
                <a:gd name="T27" fmla="*/ 140 h 365"/>
                <a:gd name="T28" fmla="*/ 205 w 367"/>
                <a:gd name="T29" fmla="*/ 146 h 365"/>
                <a:gd name="T30" fmla="*/ 205 w 367"/>
                <a:gd name="T31" fmla="*/ 155 h 365"/>
                <a:gd name="T32" fmla="*/ 204 w 367"/>
                <a:gd name="T33" fmla="*/ 160 h 365"/>
                <a:gd name="T34" fmla="*/ 204 w 367"/>
                <a:gd name="T35" fmla="*/ 175 h 365"/>
                <a:gd name="T36" fmla="*/ 200 w 367"/>
                <a:gd name="T37" fmla="*/ 177 h 365"/>
                <a:gd name="T38" fmla="*/ 200 w 367"/>
                <a:gd name="T39" fmla="*/ 183 h 365"/>
                <a:gd name="T40" fmla="*/ 204 w 367"/>
                <a:gd name="T41" fmla="*/ 192 h 365"/>
                <a:gd name="T42" fmla="*/ 204 w 367"/>
                <a:gd name="T43" fmla="*/ 204 h 365"/>
                <a:gd name="T44" fmla="*/ 204 w 367"/>
                <a:gd name="T45" fmla="*/ 223 h 365"/>
                <a:gd name="T46" fmla="*/ 206 w 367"/>
                <a:gd name="T47" fmla="*/ 220 h 365"/>
                <a:gd name="T48" fmla="*/ 206 w 367"/>
                <a:gd name="T49" fmla="*/ 244 h 365"/>
                <a:gd name="T50" fmla="*/ 207 w 367"/>
                <a:gd name="T51" fmla="*/ 248 h 365"/>
                <a:gd name="T52" fmla="*/ 205 w 367"/>
                <a:gd name="T53" fmla="*/ 260 h 365"/>
                <a:gd name="T54" fmla="*/ 211 w 367"/>
                <a:gd name="T55" fmla="*/ 267 h 365"/>
                <a:gd name="T56" fmla="*/ 215 w 367"/>
                <a:gd name="T57" fmla="*/ 276 h 365"/>
                <a:gd name="T58" fmla="*/ 215 w 367"/>
                <a:gd name="T59" fmla="*/ 283 h 365"/>
                <a:gd name="T60" fmla="*/ 216 w 367"/>
                <a:gd name="T61" fmla="*/ 293 h 365"/>
                <a:gd name="T62" fmla="*/ 215 w 367"/>
                <a:gd name="T63" fmla="*/ 311 h 365"/>
                <a:gd name="T64" fmla="*/ 204 w 367"/>
                <a:gd name="T65" fmla="*/ 422 h 365"/>
                <a:gd name="T66" fmla="*/ 121 w 367"/>
                <a:gd name="T67" fmla="*/ 360 h 365"/>
                <a:gd name="T68" fmla="*/ 2 w 367"/>
                <a:gd name="T69" fmla="*/ 239 h 3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7"/>
                <a:gd name="T106" fmla="*/ 0 h 365"/>
                <a:gd name="T107" fmla="*/ 367 w 367"/>
                <a:gd name="T108" fmla="*/ 365 h 3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7" h="365">
                  <a:moveTo>
                    <a:pt x="2" y="206"/>
                  </a:moveTo>
                  <a:lnTo>
                    <a:pt x="2" y="194"/>
                  </a:lnTo>
                  <a:lnTo>
                    <a:pt x="0" y="178"/>
                  </a:lnTo>
                  <a:lnTo>
                    <a:pt x="12" y="164"/>
                  </a:lnTo>
                  <a:lnTo>
                    <a:pt x="146" y="0"/>
                  </a:lnTo>
                  <a:lnTo>
                    <a:pt x="286" y="0"/>
                  </a:lnTo>
                  <a:lnTo>
                    <a:pt x="340" y="22"/>
                  </a:lnTo>
                  <a:lnTo>
                    <a:pt x="354" y="46"/>
                  </a:lnTo>
                  <a:lnTo>
                    <a:pt x="360" y="50"/>
                  </a:lnTo>
                  <a:lnTo>
                    <a:pt x="360" y="64"/>
                  </a:lnTo>
                  <a:lnTo>
                    <a:pt x="366" y="70"/>
                  </a:lnTo>
                  <a:lnTo>
                    <a:pt x="356" y="82"/>
                  </a:lnTo>
                  <a:lnTo>
                    <a:pt x="336" y="100"/>
                  </a:lnTo>
                  <a:lnTo>
                    <a:pt x="328" y="120"/>
                  </a:lnTo>
                  <a:lnTo>
                    <a:pt x="324" y="126"/>
                  </a:lnTo>
                  <a:lnTo>
                    <a:pt x="324" y="134"/>
                  </a:lnTo>
                  <a:lnTo>
                    <a:pt x="320" y="138"/>
                  </a:lnTo>
                  <a:lnTo>
                    <a:pt x="320" y="150"/>
                  </a:lnTo>
                  <a:lnTo>
                    <a:pt x="316" y="152"/>
                  </a:lnTo>
                  <a:lnTo>
                    <a:pt x="316" y="158"/>
                  </a:lnTo>
                  <a:lnTo>
                    <a:pt x="322" y="166"/>
                  </a:lnTo>
                  <a:lnTo>
                    <a:pt x="322" y="176"/>
                  </a:lnTo>
                  <a:lnTo>
                    <a:pt x="320" y="192"/>
                  </a:lnTo>
                  <a:lnTo>
                    <a:pt x="326" y="190"/>
                  </a:lnTo>
                  <a:lnTo>
                    <a:pt x="326" y="210"/>
                  </a:lnTo>
                  <a:lnTo>
                    <a:pt x="328" y="214"/>
                  </a:lnTo>
                  <a:lnTo>
                    <a:pt x="324" y="224"/>
                  </a:lnTo>
                  <a:lnTo>
                    <a:pt x="332" y="230"/>
                  </a:lnTo>
                  <a:lnTo>
                    <a:pt x="340" y="238"/>
                  </a:lnTo>
                  <a:lnTo>
                    <a:pt x="340" y="244"/>
                  </a:lnTo>
                  <a:lnTo>
                    <a:pt x="342" y="252"/>
                  </a:lnTo>
                  <a:lnTo>
                    <a:pt x="340" y="268"/>
                  </a:lnTo>
                  <a:lnTo>
                    <a:pt x="322" y="364"/>
                  </a:lnTo>
                  <a:lnTo>
                    <a:pt x="192" y="310"/>
                  </a:lnTo>
                  <a:lnTo>
                    <a:pt x="2" y="20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69" name="Freeform 630"/>
            <p:cNvSpPr>
              <a:spLocks/>
            </p:cNvSpPr>
            <p:nvPr/>
          </p:nvSpPr>
          <p:spPr bwMode="ltGray">
            <a:xfrm>
              <a:off x="2969" y="3076"/>
              <a:ext cx="202" cy="176"/>
            </a:xfrm>
            <a:custGeom>
              <a:avLst/>
              <a:gdLst>
                <a:gd name="T0" fmla="*/ 69 w 221"/>
                <a:gd name="T1" fmla="*/ 65 h 171"/>
                <a:gd name="T2" fmla="*/ 71 w 221"/>
                <a:gd name="T3" fmla="*/ 69 h 171"/>
                <a:gd name="T4" fmla="*/ 71 w 221"/>
                <a:gd name="T5" fmla="*/ 79 h 171"/>
                <a:gd name="T6" fmla="*/ 79 w 221"/>
                <a:gd name="T7" fmla="*/ 81 h 171"/>
                <a:gd name="T8" fmla="*/ 82 w 221"/>
                <a:gd name="T9" fmla="*/ 89 h 171"/>
                <a:gd name="T10" fmla="*/ 85 w 221"/>
                <a:gd name="T11" fmla="*/ 95 h 171"/>
                <a:gd name="T12" fmla="*/ 89 w 221"/>
                <a:gd name="T13" fmla="*/ 105 h 171"/>
                <a:gd name="T14" fmla="*/ 93 w 221"/>
                <a:gd name="T15" fmla="*/ 105 h 171"/>
                <a:gd name="T16" fmla="*/ 96 w 221"/>
                <a:gd name="T17" fmla="*/ 107 h 171"/>
                <a:gd name="T18" fmla="*/ 97 w 221"/>
                <a:gd name="T19" fmla="*/ 83 h 171"/>
                <a:gd name="T20" fmla="*/ 89 w 221"/>
                <a:gd name="T21" fmla="*/ 81 h 171"/>
                <a:gd name="T22" fmla="*/ 84 w 221"/>
                <a:gd name="T23" fmla="*/ 71 h 171"/>
                <a:gd name="T24" fmla="*/ 84 w 221"/>
                <a:gd name="T25" fmla="*/ 54 h 171"/>
                <a:gd name="T26" fmla="*/ 85 w 221"/>
                <a:gd name="T27" fmla="*/ 54 h 171"/>
                <a:gd name="T28" fmla="*/ 87 w 221"/>
                <a:gd name="T29" fmla="*/ 45 h 171"/>
                <a:gd name="T30" fmla="*/ 87 w 221"/>
                <a:gd name="T31" fmla="*/ 34 h 171"/>
                <a:gd name="T32" fmla="*/ 85 w 221"/>
                <a:gd name="T33" fmla="*/ 30 h 171"/>
                <a:gd name="T34" fmla="*/ 90 w 221"/>
                <a:gd name="T35" fmla="*/ 15 h 171"/>
                <a:gd name="T36" fmla="*/ 90 w 221"/>
                <a:gd name="T37" fmla="*/ 4 h 171"/>
                <a:gd name="T38" fmla="*/ 109 w 221"/>
                <a:gd name="T39" fmla="*/ 2 h 171"/>
                <a:gd name="T40" fmla="*/ 112 w 221"/>
                <a:gd name="T41" fmla="*/ 0 h 171"/>
                <a:gd name="T42" fmla="*/ 114 w 221"/>
                <a:gd name="T43" fmla="*/ 6 h 171"/>
                <a:gd name="T44" fmla="*/ 124 w 221"/>
                <a:gd name="T45" fmla="*/ 24 h 171"/>
                <a:gd name="T46" fmla="*/ 137 w 221"/>
                <a:gd name="T47" fmla="*/ 36 h 171"/>
                <a:gd name="T48" fmla="*/ 141 w 221"/>
                <a:gd name="T49" fmla="*/ 47 h 171"/>
                <a:gd name="T50" fmla="*/ 139 w 221"/>
                <a:gd name="T51" fmla="*/ 54 h 171"/>
                <a:gd name="T52" fmla="*/ 137 w 221"/>
                <a:gd name="T53" fmla="*/ 62 h 171"/>
                <a:gd name="T54" fmla="*/ 138 w 221"/>
                <a:gd name="T55" fmla="*/ 71 h 171"/>
                <a:gd name="T56" fmla="*/ 135 w 221"/>
                <a:gd name="T57" fmla="*/ 75 h 171"/>
                <a:gd name="T58" fmla="*/ 133 w 221"/>
                <a:gd name="T59" fmla="*/ 83 h 171"/>
                <a:gd name="T60" fmla="*/ 135 w 221"/>
                <a:gd name="T61" fmla="*/ 92 h 171"/>
                <a:gd name="T62" fmla="*/ 132 w 221"/>
                <a:gd name="T63" fmla="*/ 98 h 171"/>
                <a:gd name="T64" fmla="*/ 130 w 221"/>
                <a:gd name="T65" fmla="*/ 103 h 171"/>
                <a:gd name="T66" fmla="*/ 130 w 221"/>
                <a:gd name="T67" fmla="*/ 112 h 171"/>
                <a:gd name="T68" fmla="*/ 130 w 221"/>
                <a:gd name="T69" fmla="*/ 120 h 171"/>
                <a:gd name="T70" fmla="*/ 101 w 221"/>
                <a:gd name="T71" fmla="*/ 137 h 171"/>
                <a:gd name="T72" fmla="*/ 101 w 221"/>
                <a:gd name="T73" fmla="*/ 154 h 171"/>
                <a:gd name="T74" fmla="*/ 94 w 221"/>
                <a:gd name="T75" fmla="*/ 154 h 171"/>
                <a:gd name="T76" fmla="*/ 90 w 221"/>
                <a:gd name="T77" fmla="*/ 152 h 171"/>
                <a:gd name="T78" fmla="*/ 84 w 221"/>
                <a:gd name="T79" fmla="*/ 154 h 171"/>
                <a:gd name="T80" fmla="*/ 80 w 221"/>
                <a:gd name="T81" fmla="*/ 162 h 171"/>
                <a:gd name="T82" fmla="*/ 80 w 221"/>
                <a:gd name="T83" fmla="*/ 167 h 171"/>
                <a:gd name="T84" fmla="*/ 77 w 221"/>
                <a:gd name="T85" fmla="*/ 175 h 171"/>
                <a:gd name="T86" fmla="*/ 68 w 221"/>
                <a:gd name="T87" fmla="*/ 185 h 171"/>
                <a:gd name="T88" fmla="*/ 59 w 221"/>
                <a:gd name="T89" fmla="*/ 196 h 171"/>
                <a:gd name="T90" fmla="*/ 48 w 221"/>
                <a:gd name="T91" fmla="*/ 189 h 171"/>
                <a:gd name="T92" fmla="*/ 36 w 221"/>
                <a:gd name="T93" fmla="*/ 184 h 171"/>
                <a:gd name="T94" fmla="*/ 19 w 221"/>
                <a:gd name="T95" fmla="*/ 189 h 171"/>
                <a:gd name="T96" fmla="*/ 0 w 221"/>
                <a:gd name="T97" fmla="*/ 152 h 171"/>
                <a:gd name="T98" fmla="*/ 5 w 221"/>
                <a:gd name="T99" fmla="*/ 79 h 171"/>
                <a:gd name="T100" fmla="*/ 34 w 221"/>
                <a:gd name="T101" fmla="*/ 43 h 171"/>
                <a:gd name="T102" fmla="*/ 37 w 221"/>
                <a:gd name="T103" fmla="*/ 43 h 171"/>
                <a:gd name="T104" fmla="*/ 40 w 221"/>
                <a:gd name="T105" fmla="*/ 51 h 171"/>
                <a:gd name="T106" fmla="*/ 40 w 221"/>
                <a:gd name="T107" fmla="*/ 62 h 171"/>
                <a:gd name="T108" fmla="*/ 44 w 221"/>
                <a:gd name="T109" fmla="*/ 54 h 171"/>
                <a:gd name="T110" fmla="*/ 50 w 221"/>
                <a:gd name="T111" fmla="*/ 54 h 171"/>
                <a:gd name="T112" fmla="*/ 52 w 221"/>
                <a:gd name="T113" fmla="*/ 67 h 171"/>
                <a:gd name="T114" fmla="*/ 58 w 221"/>
                <a:gd name="T115" fmla="*/ 69 h 171"/>
                <a:gd name="T116" fmla="*/ 65 w 221"/>
                <a:gd name="T117" fmla="*/ 71 h 171"/>
                <a:gd name="T118" fmla="*/ 69 w 221"/>
                <a:gd name="T119" fmla="*/ 65 h 17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1"/>
                <a:gd name="T181" fmla="*/ 0 h 171"/>
                <a:gd name="T182" fmla="*/ 221 w 221"/>
                <a:gd name="T183" fmla="*/ 171 h 17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1" h="171">
                  <a:moveTo>
                    <a:pt x="108" y="55"/>
                  </a:moveTo>
                  <a:lnTo>
                    <a:pt x="112" y="59"/>
                  </a:lnTo>
                  <a:lnTo>
                    <a:pt x="112" y="69"/>
                  </a:lnTo>
                  <a:lnTo>
                    <a:pt x="124" y="71"/>
                  </a:lnTo>
                  <a:lnTo>
                    <a:pt x="129" y="78"/>
                  </a:lnTo>
                  <a:lnTo>
                    <a:pt x="133" y="82"/>
                  </a:lnTo>
                  <a:lnTo>
                    <a:pt x="139" y="90"/>
                  </a:lnTo>
                  <a:lnTo>
                    <a:pt x="145" y="90"/>
                  </a:lnTo>
                  <a:lnTo>
                    <a:pt x="151" y="92"/>
                  </a:lnTo>
                  <a:lnTo>
                    <a:pt x="152" y="73"/>
                  </a:lnTo>
                  <a:lnTo>
                    <a:pt x="139" y="71"/>
                  </a:lnTo>
                  <a:lnTo>
                    <a:pt x="131" y="61"/>
                  </a:lnTo>
                  <a:lnTo>
                    <a:pt x="131" y="48"/>
                  </a:lnTo>
                  <a:lnTo>
                    <a:pt x="135" y="48"/>
                  </a:lnTo>
                  <a:lnTo>
                    <a:pt x="137" y="40"/>
                  </a:lnTo>
                  <a:lnTo>
                    <a:pt x="137" y="29"/>
                  </a:lnTo>
                  <a:lnTo>
                    <a:pt x="135" y="25"/>
                  </a:lnTo>
                  <a:lnTo>
                    <a:pt x="141" y="15"/>
                  </a:lnTo>
                  <a:lnTo>
                    <a:pt x="141" y="4"/>
                  </a:lnTo>
                  <a:lnTo>
                    <a:pt x="170" y="2"/>
                  </a:lnTo>
                  <a:lnTo>
                    <a:pt x="174" y="0"/>
                  </a:lnTo>
                  <a:lnTo>
                    <a:pt x="179" y="6"/>
                  </a:lnTo>
                  <a:lnTo>
                    <a:pt x="195" y="19"/>
                  </a:lnTo>
                  <a:lnTo>
                    <a:pt x="214" y="31"/>
                  </a:lnTo>
                  <a:lnTo>
                    <a:pt x="220" y="42"/>
                  </a:lnTo>
                  <a:lnTo>
                    <a:pt x="218" y="48"/>
                  </a:lnTo>
                  <a:lnTo>
                    <a:pt x="214" y="52"/>
                  </a:lnTo>
                  <a:lnTo>
                    <a:pt x="216" y="61"/>
                  </a:lnTo>
                  <a:lnTo>
                    <a:pt x="212" y="65"/>
                  </a:lnTo>
                  <a:lnTo>
                    <a:pt x="208" y="73"/>
                  </a:lnTo>
                  <a:lnTo>
                    <a:pt x="212" y="80"/>
                  </a:lnTo>
                  <a:lnTo>
                    <a:pt x="206" y="84"/>
                  </a:lnTo>
                  <a:lnTo>
                    <a:pt x="203" y="88"/>
                  </a:lnTo>
                  <a:lnTo>
                    <a:pt x="203" y="97"/>
                  </a:lnTo>
                  <a:lnTo>
                    <a:pt x="203" y="105"/>
                  </a:lnTo>
                  <a:lnTo>
                    <a:pt x="158" y="118"/>
                  </a:lnTo>
                  <a:lnTo>
                    <a:pt x="158" y="134"/>
                  </a:lnTo>
                  <a:lnTo>
                    <a:pt x="149" y="134"/>
                  </a:lnTo>
                  <a:lnTo>
                    <a:pt x="141" y="132"/>
                  </a:lnTo>
                  <a:lnTo>
                    <a:pt x="131" y="134"/>
                  </a:lnTo>
                  <a:lnTo>
                    <a:pt x="125" y="141"/>
                  </a:lnTo>
                  <a:lnTo>
                    <a:pt x="125" y="145"/>
                  </a:lnTo>
                  <a:lnTo>
                    <a:pt x="120" y="151"/>
                  </a:lnTo>
                  <a:lnTo>
                    <a:pt x="106" y="160"/>
                  </a:lnTo>
                  <a:lnTo>
                    <a:pt x="93" y="170"/>
                  </a:lnTo>
                  <a:lnTo>
                    <a:pt x="75" y="164"/>
                  </a:lnTo>
                  <a:lnTo>
                    <a:pt x="56" y="159"/>
                  </a:lnTo>
                  <a:lnTo>
                    <a:pt x="29" y="164"/>
                  </a:lnTo>
                  <a:lnTo>
                    <a:pt x="0" y="132"/>
                  </a:lnTo>
                  <a:lnTo>
                    <a:pt x="10" y="69"/>
                  </a:lnTo>
                  <a:lnTo>
                    <a:pt x="52" y="38"/>
                  </a:lnTo>
                  <a:lnTo>
                    <a:pt x="58" y="38"/>
                  </a:lnTo>
                  <a:lnTo>
                    <a:pt x="62" y="46"/>
                  </a:lnTo>
                  <a:lnTo>
                    <a:pt x="64" y="52"/>
                  </a:lnTo>
                  <a:lnTo>
                    <a:pt x="68" y="48"/>
                  </a:lnTo>
                  <a:lnTo>
                    <a:pt x="79" y="48"/>
                  </a:lnTo>
                  <a:lnTo>
                    <a:pt x="81" y="57"/>
                  </a:lnTo>
                  <a:lnTo>
                    <a:pt x="91" y="59"/>
                  </a:lnTo>
                  <a:lnTo>
                    <a:pt x="102" y="61"/>
                  </a:lnTo>
                  <a:lnTo>
                    <a:pt x="108" y="55"/>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70" name="Freeform 631"/>
            <p:cNvSpPr>
              <a:spLocks/>
            </p:cNvSpPr>
            <p:nvPr/>
          </p:nvSpPr>
          <p:spPr bwMode="ltGray">
            <a:xfrm>
              <a:off x="2968" y="3075"/>
              <a:ext cx="210" cy="185"/>
            </a:xfrm>
            <a:custGeom>
              <a:avLst/>
              <a:gdLst>
                <a:gd name="T0" fmla="*/ 72 w 229"/>
                <a:gd name="T1" fmla="*/ 68 h 179"/>
                <a:gd name="T2" fmla="*/ 75 w 229"/>
                <a:gd name="T3" fmla="*/ 72 h 179"/>
                <a:gd name="T4" fmla="*/ 75 w 229"/>
                <a:gd name="T5" fmla="*/ 85 h 179"/>
                <a:gd name="T6" fmla="*/ 83 w 229"/>
                <a:gd name="T7" fmla="*/ 88 h 179"/>
                <a:gd name="T8" fmla="*/ 87 w 229"/>
                <a:gd name="T9" fmla="*/ 97 h 179"/>
                <a:gd name="T10" fmla="*/ 89 w 229"/>
                <a:gd name="T11" fmla="*/ 101 h 179"/>
                <a:gd name="T12" fmla="*/ 94 w 229"/>
                <a:gd name="T13" fmla="*/ 110 h 179"/>
                <a:gd name="T14" fmla="*/ 97 w 229"/>
                <a:gd name="T15" fmla="*/ 110 h 179"/>
                <a:gd name="T16" fmla="*/ 101 w 229"/>
                <a:gd name="T17" fmla="*/ 113 h 179"/>
                <a:gd name="T18" fmla="*/ 103 w 229"/>
                <a:gd name="T19" fmla="*/ 91 h 179"/>
                <a:gd name="T20" fmla="*/ 94 w 229"/>
                <a:gd name="T21" fmla="*/ 88 h 179"/>
                <a:gd name="T22" fmla="*/ 88 w 229"/>
                <a:gd name="T23" fmla="*/ 74 h 179"/>
                <a:gd name="T24" fmla="*/ 88 w 229"/>
                <a:gd name="T25" fmla="*/ 60 h 179"/>
                <a:gd name="T26" fmla="*/ 90 w 229"/>
                <a:gd name="T27" fmla="*/ 60 h 179"/>
                <a:gd name="T28" fmla="*/ 92 w 229"/>
                <a:gd name="T29" fmla="*/ 49 h 179"/>
                <a:gd name="T30" fmla="*/ 92 w 229"/>
                <a:gd name="T31" fmla="*/ 35 h 179"/>
                <a:gd name="T32" fmla="*/ 90 w 229"/>
                <a:gd name="T33" fmla="*/ 31 h 179"/>
                <a:gd name="T34" fmla="*/ 95 w 229"/>
                <a:gd name="T35" fmla="*/ 21 h 179"/>
                <a:gd name="T36" fmla="*/ 95 w 229"/>
                <a:gd name="T37" fmla="*/ 4 h 179"/>
                <a:gd name="T38" fmla="*/ 115 w 229"/>
                <a:gd name="T39" fmla="*/ 2 h 179"/>
                <a:gd name="T40" fmla="*/ 116 w 229"/>
                <a:gd name="T41" fmla="*/ 0 h 179"/>
                <a:gd name="T42" fmla="*/ 121 w 229"/>
                <a:gd name="T43" fmla="*/ 6 h 179"/>
                <a:gd name="T44" fmla="*/ 131 w 229"/>
                <a:gd name="T45" fmla="*/ 25 h 179"/>
                <a:gd name="T46" fmla="*/ 144 w 229"/>
                <a:gd name="T47" fmla="*/ 37 h 179"/>
                <a:gd name="T48" fmla="*/ 148 w 229"/>
                <a:gd name="T49" fmla="*/ 53 h 179"/>
                <a:gd name="T50" fmla="*/ 147 w 229"/>
                <a:gd name="T51" fmla="*/ 60 h 179"/>
                <a:gd name="T52" fmla="*/ 144 w 229"/>
                <a:gd name="T53" fmla="*/ 64 h 179"/>
                <a:gd name="T54" fmla="*/ 145 w 229"/>
                <a:gd name="T55" fmla="*/ 74 h 179"/>
                <a:gd name="T56" fmla="*/ 143 w 229"/>
                <a:gd name="T57" fmla="*/ 79 h 179"/>
                <a:gd name="T58" fmla="*/ 140 w 229"/>
                <a:gd name="T59" fmla="*/ 91 h 179"/>
                <a:gd name="T60" fmla="*/ 143 w 229"/>
                <a:gd name="T61" fmla="*/ 99 h 179"/>
                <a:gd name="T62" fmla="*/ 138 w 229"/>
                <a:gd name="T63" fmla="*/ 103 h 179"/>
                <a:gd name="T64" fmla="*/ 137 w 229"/>
                <a:gd name="T65" fmla="*/ 107 h 179"/>
                <a:gd name="T66" fmla="*/ 137 w 229"/>
                <a:gd name="T67" fmla="*/ 121 h 179"/>
                <a:gd name="T68" fmla="*/ 137 w 229"/>
                <a:gd name="T69" fmla="*/ 130 h 179"/>
                <a:gd name="T70" fmla="*/ 106 w 229"/>
                <a:gd name="T71" fmla="*/ 146 h 179"/>
                <a:gd name="T72" fmla="*/ 106 w 229"/>
                <a:gd name="T73" fmla="*/ 165 h 179"/>
                <a:gd name="T74" fmla="*/ 99 w 229"/>
                <a:gd name="T75" fmla="*/ 165 h 179"/>
                <a:gd name="T76" fmla="*/ 95 w 229"/>
                <a:gd name="T77" fmla="*/ 163 h 179"/>
                <a:gd name="T78" fmla="*/ 88 w 229"/>
                <a:gd name="T79" fmla="*/ 165 h 179"/>
                <a:gd name="T80" fmla="*/ 84 w 229"/>
                <a:gd name="T81" fmla="*/ 174 h 179"/>
                <a:gd name="T82" fmla="*/ 84 w 229"/>
                <a:gd name="T83" fmla="*/ 179 h 179"/>
                <a:gd name="T84" fmla="*/ 81 w 229"/>
                <a:gd name="T85" fmla="*/ 186 h 179"/>
                <a:gd name="T86" fmla="*/ 72 w 229"/>
                <a:gd name="T87" fmla="*/ 198 h 179"/>
                <a:gd name="T88" fmla="*/ 62 w 229"/>
                <a:gd name="T89" fmla="*/ 210 h 179"/>
                <a:gd name="T90" fmla="*/ 51 w 229"/>
                <a:gd name="T91" fmla="*/ 203 h 179"/>
                <a:gd name="T92" fmla="*/ 38 w 229"/>
                <a:gd name="T93" fmla="*/ 196 h 179"/>
                <a:gd name="T94" fmla="*/ 20 w 229"/>
                <a:gd name="T95" fmla="*/ 203 h 179"/>
                <a:gd name="T96" fmla="*/ 0 w 229"/>
                <a:gd name="T97" fmla="*/ 163 h 179"/>
                <a:gd name="T98" fmla="*/ 6 w 229"/>
                <a:gd name="T99" fmla="*/ 85 h 179"/>
                <a:gd name="T100" fmla="*/ 36 w 229"/>
                <a:gd name="T101" fmla="*/ 45 h 179"/>
                <a:gd name="T102" fmla="*/ 39 w 229"/>
                <a:gd name="T103" fmla="*/ 45 h 179"/>
                <a:gd name="T104" fmla="*/ 42 w 229"/>
                <a:gd name="T105" fmla="*/ 58 h 179"/>
                <a:gd name="T106" fmla="*/ 43 w 229"/>
                <a:gd name="T107" fmla="*/ 64 h 179"/>
                <a:gd name="T108" fmla="*/ 46 w 229"/>
                <a:gd name="T109" fmla="*/ 60 h 179"/>
                <a:gd name="T110" fmla="*/ 53 w 229"/>
                <a:gd name="T111" fmla="*/ 60 h 179"/>
                <a:gd name="T112" fmla="*/ 55 w 229"/>
                <a:gd name="T113" fmla="*/ 70 h 179"/>
                <a:gd name="T114" fmla="*/ 61 w 229"/>
                <a:gd name="T115" fmla="*/ 72 h 179"/>
                <a:gd name="T116" fmla="*/ 69 w 229"/>
                <a:gd name="T117" fmla="*/ 74 h 179"/>
                <a:gd name="T118" fmla="*/ 72 w 229"/>
                <a:gd name="T119" fmla="*/ 68 h 1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9"/>
                <a:gd name="T181" fmla="*/ 0 h 179"/>
                <a:gd name="T182" fmla="*/ 229 w 229"/>
                <a:gd name="T183" fmla="*/ 179 h 17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9" h="179">
                  <a:moveTo>
                    <a:pt x="112" y="58"/>
                  </a:moveTo>
                  <a:lnTo>
                    <a:pt x="116" y="62"/>
                  </a:lnTo>
                  <a:lnTo>
                    <a:pt x="116" y="72"/>
                  </a:lnTo>
                  <a:lnTo>
                    <a:pt x="128" y="74"/>
                  </a:lnTo>
                  <a:lnTo>
                    <a:pt x="134" y="82"/>
                  </a:lnTo>
                  <a:lnTo>
                    <a:pt x="138" y="86"/>
                  </a:lnTo>
                  <a:lnTo>
                    <a:pt x="144" y="94"/>
                  </a:lnTo>
                  <a:lnTo>
                    <a:pt x="150" y="94"/>
                  </a:lnTo>
                  <a:lnTo>
                    <a:pt x="156" y="96"/>
                  </a:lnTo>
                  <a:lnTo>
                    <a:pt x="158" y="76"/>
                  </a:lnTo>
                  <a:lnTo>
                    <a:pt x="144" y="74"/>
                  </a:lnTo>
                  <a:lnTo>
                    <a:pt x="136" y="64"/>
                  </a:lnTo>
                  <a:lnTo>
                    <a:pt x="136" y="50"/>
                  </a:lnTo>
                  <a:lnTo>
                    <a:pt x="140" y="50"/>
                  </a:lnTo>
                  <a:lnTo>
                    <a:pt x="142" y="42"/>
                  </a:lnTo>
                  <a:lnTo>
                    <a:pt x="142" y="30"/>
                  </a:lnTo>
                  <a:lnTo>
                    <a:pt x="140" y="26"/>
                  </a:lnTo>
                  <a:lnTo>
                    <a:pt x="146" y="16"/>
                  </a:lnTo>
                  <a:lnTo>
                    <a:pt x="146" y="4"/>
                  </a:lnTo>
                  <a:lnTo>
                    <a:pt x="176" y="2"/>
                  </a:lnTo>
                  <a:lnTo>
                    <a:pt x="180" y="0"/>
                  </a:lnTo>
                  <a:lnTo>
                    <a:pt x="186" y="6"/>
                  </a:lnTo>
                  <a:lnTo>
                    <a:pt x="202" y="20"/>
                  </a:lnTo>
                  <a:lnTo>
                    <a:pt x="222" y="32"/>
                  </a:lnTo>
                  <a:lnTo>
                    <a:pt x="228" y="44"/>
                  </a:lnTo>
                  <a:lnTo>
                    <a:pt x="226" y="50"/>
                  </a:lnTo>
                  <a:lnTo>
                    <a:pt x="222" y="54"/>
                  </a:lnTo>
                  <a:lnTo>
                    <a:pt x="224" y="64"/>
                  </a:lnTo>
                  <a:lnTo>
                    <a:pt x="220" y="68"/>
                  </a:lnTo>
                  <a:lnTo>
                    <a:pt x="216" y="76"/>
                  </a:lnTo>
                  <a:lnTo>
                    <a:pt x="220" y="84"/>
                  </a:lnTo>
                  <a:lnTo>
                    <a:pt x="214" y="88"/>
                  </a:lnTo>
                  <a:lnTo>
                    <a:pt x="210" y="92"/>
                  </a:lnTo>
                  <a:lnTo>
                    <a:pt x="210" y="102"/>
                  </a:lnTo>
                  <a:lnTo>
                    <a:pt x="210" y="110"/>
                  </a:lnTo>
                  <a:lnTo>
                    <a:pt x="164" y="124"/>
                  </a:lnTo>
                  <a:lnTo>
                    <a:pt x="164" y="140"/>
                  </a:lnTo>
                  <a:lnTo>
                    <a:pt x="154" y="140"/>
                  </a:lnTo>
                  <a:lnTo>
                    <a:pt x="146" y="138"/>
                  </a:lnTo>
                  <a:lnTo>
                    <a:pt x="136" y="140"/>
                  </a:lnTo>
                  <a:lnTo>
                    <a:pt x="130" y="148"/>
                  </a:lnTo>
                  <a:lnTo>
                    <a:pt x="130" y="152"/>
                  </a:lnTo>
                  <a:lnTo>
                    <a:pt x="124" y="158"/>
                  </a:lnTo>
                  <a:lnTo>
                    <a:pt x="110" y="168"/>
                  </a:lnTo>
                  <a:lnTo>
                    <a:pt x="96" y="178"/>
                  </a:lnTo>
                  <a:lnTo>
                    <a:pt x="78" y="172"/>
                  </a:lnTo>
                  <a:lnTo>
                    <a:pt x="58" y="166"/>
                  </a:lnTo>
                  <a:lnTo>
                    <a:pt x="30" y="172"/>
                  </a:lnTo>
                  <a:lnTo>
                    <a:pt x="0" y="138"/>
                  </a:lnTo>
                  <a:lnTo>
                    <a:pt x="10" y="72"/>
                  </a:lnTo>
                  <a:lnTo>
                    <a:pt x="54" y="40"/>
                  </a:lnTo>
                  <a:lnTo>
                    <a:pt x="60" y="40"/>
                  </a:lnTo>
                  <a:lnTo>
                    <a:pt x="64" y="48"/>
                  </a:lnTo>
                  <a:lnTo>
                    <a:pt x="66" y="54"/>
                  </a:lnTo>
                  <a:lnTo>
                    <a:pt x="70" y="50"/>
                  </a:lnTo>
                  <a:lnTo>
                    <a:pt x="82" y="50"/>
                  </a:lnTo>
                  <a:lnTo>
                    <a:pt x="84" y="60"/>
                  </a:lnTo>
                  <a:lnTo>
                    <a:pt x="94" y="62"/>
                  </a:lnTo>
                  <a:lnTo>
                    <a:pt x="106" y="64"/>
                  </a:lnTo>
                  <a:lnTo>
                    <a:pt x="112" y="5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71" name="Freeform 632"/>
            <p:cNvSpPr>
              <a:spLocks/>
            </p:cNvSpPr>
            <p:nvPr/>
          </p:nvSpPr>
          <p:spPr bwMode="ltGray">
            <a:xfrm>
              <a:off x="2811" y="3218"/>
              <a:ext cx="210" cy="226"/>
            </a:xfrm>
            <a:custGeom>
              <a:avLst/>
              <a:gdLst>
                <a:gd name="T0" fmla="*/ 6 w 229"/>
                <a:gd name="T1" fmla="*/ 0 h 219"/>
                <a:gd name="T2" fmla="*/ 106 w 229"/>
                <a:gd name="T3" fmla="*/ 10 h 219"/>
                <a:gd name="T4" fmla="*/ 128 w 229"/>
                <a:gd name="T5" fmla="*/ 34 h 219"/>
                <a:gd name="T6" fmla="*/ 138 w 229"/>
                <a:gd name="T7" fmla="*/ 28 h 219"/>
                <a:gd name="T8" fmla="*/ 148 w 229"/>
                <a:gd name="T9" fmla="*/ 32 h 219"/>
                <a:gd name="T10" fmla="*/ 141 w 229"/>
                <a:gd name="T11" fmla="*/ 40 h 219"/>
                <a:gd name="T12" fmla="*/ 136 w 229"/>
                <a:gd name="T13" fmla="*/ 44 h 219"/>
                <a:gd name="T14" fmla="*/ 103 w 229"/>
                <a:gd name="T15" fmla="*/ 42 h 219"/>
                <a:gd name="T16" fmla="*/ 100 w 229"/>
                <a:gd name="T17" fmla="*/ 119 h 219"/>
                <a:gd name="T18" fmla="*/ 96 w 229"/>
                <a:gd name="T19" fmla="*/ 122 h 219"/>
                <a:gd name="T20" fmla="*/ 89 w 229"/>
                <a:gd name="T21" fmla="*/ 119 h 219"/>
                <a:gd name="T22" fmla="*/ 86 w 229"/>
                <a:gd name="T23" fmla="*/ 246 h 219"/>
                <a:gd name="T24" fmla="*/ 78 w 229"/>
                <a:gd name="T25" fmla="*/ 255 h 219"/>
                <a:gd name="T26" fmla="*/ 74 w 229"/>
                <a:gd name="T27" fmla="*/ 255 h 219"/>
                <a:gd name="T28" fmla="*/ 70 w 229"/>
                <a:gd name="T29" fmla="*/ 253 h 219"/>
                <a:gd name="T30" fmla="*/ 63 w 229"/>
                <a:gd name="T31" fmla="*/ 255 h 219"/>
                <a:gd name="T32" fmla="*/ 61 w 229"/>
                <a:gd name="T33" fmla="*/ 253 h 219"/>
                <a:gd name="T34" fmla="*/ 58 w 229"/>
                <a:gd name="T35" fmla="*/ 251 h 219"/>
                <a:gd name="T36" fmla="*/ 56 w 229"/>
                <a:gd name="T37" fmla="*/ 244 h 219"/>
                <a:gd name="T38" fmla="*/ 56 w 229"/>
                <a:gd name="T39" fmla="*/ 239 h 219"/>
                <a:gd name="T40" fmla="*/ 52 w 229"/>
                <a:gd name="T41" fmla="*/ 239 h 219"/>
                <a:gd name="T42" fmla="*/ 52 w 229"/>
                <a:gd name="T43" fmla="*/ 246 h 219"/>
                <a:gd name="T44" fmla="*/ 49 w 229"/>
                <a:gd name="T45" fmla="*/ 246 h 219"/>
                <a:gd name="T46" fmla="*/ 46 w 229"/>
                <a:gd name="T47" fmla="*/ 241 h 219"/>
                <a:gd name="T48" fmla="*/ 38 w 229"/>
                <a:gd name="T49" fmla="*/ 226 h 219"/>
                <a:gd name="T50" fmla="*/ 36 w 229"/>
                <a:gd name="T51" fmla="*/ 212 h 219"/>
                <a:gd name="T52" fmla="*/ 36 w 229"/>
                <a:gd name="T53" fmla="*/ 209 h 219"/>
                <a:gd name="T54" fmla="*/ 38 w 229"/>
                <a:gd name="T55" fmla="*/ 206 h 219"/>
                <a:gd name="T56" fmla="*/ 33 w 229"/>
                <a:gd name="T57" fmla="*/ 201 h 219"/>
                <a:gd name="T58" fmla="*/ 34 w 229"/>
                <a:gd name="T59" fmla="*/ 194 h 219"/>
                <a:gd name="T60" fmla="*/ 33 w 229"/>
                <a:gd name="T61" fmla="*/ 177 h 219"/>
                <a:gd name="T62" fmla="*/ 28 w 229"/>
                <a:gd name="T63" fmla="*/ 153 h 219"/>
                <a:gd name="T64" fmla="*/ 30 w 229"/>
                <a:gd name="T65" fmla="*/ 143 h 219"/>
                <a:gd name="T66" fmla="*/ 28 w 229"/>
                <a:gd name="T67" fmla="*/ 138 h 219"/>
                <a:gd name="T68" fmla="*/ 27 w 229"/>
                <a:gd name="T69" fmla="*/ 130 h 219"/>
                <a:gd name="T70" fmla="*/ 28 w 229"/>
                <a:gd name="T71" fmla="*/ 122 h 219"/>
                <a:gd name="T72" fmla="*/ 27 w 229"/>
                <a:gd name="T73" fmla="*/ 116 h 219"/>
                <a:gd name="T74" fmla="*/ 17 w 229"/>
                <a:gd name="T75" fmla="*/ 91 h 219"/>
                <a:gd name="T76" fmla="*/ 15 w 229"/>
                <a:gd name="T77" fmla="*/ 72 h 219"/>
                <a:gd name="T78" fmla="*/ 12 w 229"/>
                <a:gd name="T79" fmla="*/ 55 h 219"/>
                <a:gd name="T80" fmla="*/ 0 w 229"/>
                <a:gd name="T81" fmla="*/ 32 h 219"/>
                <a:gd name="T82" fmla="*/ 0 w 229"/>
                <a:gd name="T83" fmla="*/ 24 h 219"/>
                <a:gd name="T84" fmla="*/ 0 w 229"/>
                <a:gd name="T85" fmla="*/ 12 h 219"/>
                <a:gd name="T86" fmla="*/ 6 w 229"/>
                <a:gd name="T87" fmla="*/ 0 h 2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9"/>
                <a:gd name="T133" fmla="*/ 0 h 219"/>
                <a:gd name="T134" fmla="*/ 229 w 229"/>
                <a:gd name="T135" fmla="*/ 219 h 2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9" h="219">
                  <a:moveTo>
                    <a:pt x="10" y="0"/>
                  </a:moveTo>
                  <a:lnTo>
                    <a:pt x="166" y="10"/>
                  </a:lnTo>
                  <a:lnTo>
                    <a:pt x="199" y="29"/>
                  </a:lnTo>
                  <a:lnTo>
                    <a:pt x="214" y="23"/>
                  </a:lnTo>
                  <a:lnTo>
                    <a:pt x="228" y="27"/>
                  </a:lnTo>
                  <a:lnTo>
                    <a:pt x="218" y="35"/>
                  </a:lnTo>
                  <a:lnTo>
                    <a:pt x="209" y="39"/>
                  </a:lnTo>
                  <a:lnTo>
                    <a:pt x="158" y="37"/>
                  </a:lnTo>
                  <a:lnTo>
                    <a:pt x="155" y="102"/>
                  </a:lnTo>
                  <a:lnTo>
                    <a:pt x="147" y="104"/>
                  </a:lnTo>
                  <a:lnTo>
                    <a:pt x="139" y="102"/>
                  </a:lnTo>
                  <a:lnTo>
                    <a:pt x="133" y="210"/>
                  </a:lnTo>
                  <a:lnTo>
                    <a:pt x="120" y="218"/>
                  </a:lnTo>
                  <a:lnTo>
                    <a:pt x="114" y="218"/>
                  </a:lnTo>
                  <a:lnTo>
                    <a:pt x="108" y="216"/>
                  </a:lnTo>
                  <a:lnTo>
                    <a:pt x="97" y="218"/>
                  </a:lnTo>
                  <a:lnTo>
                    <a:pt x="93" y="216"/>
                  </a:lnTo>
                  <a:lnTo>
                    <a:pt x="89" y="214"/>
                  </a:lnTo>
                  <a:lnTo>
                    <a:pt x="87" y="208"/>
                  </a:lnTo>
                  <a:lnTo>
                    <a:pt x="87" y="204"/>
                  </a:lnTo>
                  <a:lnTo>
                    <a:pt x="81" y="204"/>
                  </a:lnTo>
                  <a:lnTo>
                    <a:pt x="81" y="210"/>
                  </a:lnTo>
                  <a:lnTo>
                    <a:pt x="75" y="210"/>
                  </a:lnTo>
                  <a:lnTo>
                    <a:pt x="70" y="206"/>
                  </a:lnTo>
                  <a:lnTo>
                    <a:pt x="58" y="193"/>
                  </a:lnTo>
                  <a:lnTo>
                    <a:pt x="54" y="181"/>
                  </a:lnTo>
                  <a:lnTo>
                    <a:pt x="54" y="179"/>
                  </a:lnTo>
                  <a:lnTo>
                    <a:pt x="58" y="176"/>
                  </a:lnTo>
                  <a:lnTo>
                    <a:pt x="50" y="172"/>
                  </a:lnTo>
                  <a:lnTo>
                    <a:pt x="52" y="166"/>
                  </a:lnTo>
                  <a:lnTo>
                    <a:pt x="50" y="152"/>
                  </a:lnTo>
                  <a:lnTo>
                    <a:pt x="44" y="131"/>
                  </a:lnTo>
                  <a:lnTo>
                    <a:pt x="46" y="123"/>
                  </a:lnTo>
                  <a:lnTo>
                    <a:pt x="43" y="118"/>
                  </a:lnTo>
                  <a:lnTo>
                    <a:pt x="41" y="110"/>
                  </a:lnTo>
                  <a:lnTo>
                    <a:pt x="44" y="104"/>
                  </a:lnTo>
                  <a:lnTo>
                    <a:pt x="41" y="100"/>
                  </a:lnTo>
                  <a:lnTo>
                    <a:pt x="27" y="77"/>
                  </a:lnTo>
                  <a:lnTo>
                    <a:pt x="23" y="62"/>
                  </a:lnTo>
                  <a:lnTo>
                    <a:pt x="17" y="46"/>
                  </a:lnTo>
                  <a:lnTo>
                    <a:pt x="0" y="27"/>
                  </a:lnTo>
                  <a:lnTo>
                    <a:pt x="0" y="19"/>
                  </a:lnTo>
                  <a:lnTo>
                    <a:pt x="0" y="12"/>
                  </a:lnTo>
                  <a:lnTo>
                    <a:pt x="1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72" name="Freeform 633"/>
            <p:cNvSpPr>
              <a:spLocks/>
            </p:cNvSpPr>
            <p:nvPr/>
          </p:nvSpPr>
          <p:spPr bwMode="ltGray">
            <a:xfrm>
              <a:off x="2811" y="3217"/>
              <a:ext cx="216" cy="234"/>
            </a:xfrm>
            <a:custGeom>
              <a:avLst/>
              <a:gdLst>
                <a:gd name="T0" fmla="*/ 5 w 237"/>
                <a:gd name="T1" fmla="*/ 0 h 227"/>
                <a:gd name="T2" fmla="*/ 108 w 237"/>
                <a:gd name="T3" fmla="*/ 10 h 227"/>
                <a:gd name="T4" fmla="*/ 129 w 237"/>
                <a:gd name="T5" fmla="*/ 35 h 227"/>
                <a:gd name="T6" fmla="*/ 139 w 237"/>
                <a:gd name="T7" fmla="*/ 29 h 227"/>
                <a:gd name="T8" fmla="*/ 149 w 237"/>
                <a:gd name="T9" fmla="*/ 33 h 227"/>
                <a:gd name="T10" fmla="*/ 142 w 237"/>
                <a:gd name="T11" fmla="*/ 41 h 227"/>
                <a:gd name="T12" fmla="*/ 136 w 237"/>
                <a:gd name="T13" fmla="*/ 45 h 227"/>
                <a:gd name="T14" fmla="*/ 103 w 237"/>
                <a:gd name="T15" fmla="*/ 43 h 227"/>
                <a:gd name="T16" fmla="*/ 100 w 237"/>
                <a:gd name="T17" fmla="*/ 123 h 227"/>
                <a:gd name="T18" fmla="*/ 97 w 237"/>
                <a:gd name="T19" fmla="*/ 126 h 227"/>
                <a:gd name="T20" fmla="*/ 89 w 237"/>
                <a:gd name="T21" fmla="*/ 123 h 227"/>
                <a:gd name="T22" fmla="*/ 87 w 237"/>
                <a:gd name="T23" fmla="*/ 254 h 227"/>
                <a:gd name="T24" fmla="*/ 78 w 237"/>
                <a:gd name="T25" fmla="*/ 263 h 227"/>
                <a:gd name="T26" fmla="*/ 74 w 237"/>
                <a:gd name="T27" fmla="*/ 263 h 227"/>
                <a:gd name="T28" fmla="*/ 70 w 237"/>
                <a:gd name="T29" fmla="*/ 261 h 227"/>
                <a:gd name="T30" fmla="*/ 63 w 237"/>
                <a:gd name="T31" fmla="*/ 263 h 227"/>
                <a:gd name="T32" fmla="*/ 60 w 237"/>
                <a:gd name="T33" fmla="*/ 261 h 227"/>
                <a:gd name="T34" fmla="*/ 58 w 237"/>
                <a:gd name="T35" fmla="*/ 258 h 227"/>
                <a:gd name="T36" fmla="*/ 57 w 237"/>
                <a:gd name="T37" fmla="*/ 252 h 227"/>
                <a:gd name="T38" fmla="*/ 57 w 237"/>
                <a:gd name="T39" fmla="*/ 247 h 227"/>
                <a:gd name="T40" fmla="*/ 53 w 237"/>
                <a:gd name="T41" fmla="*/ 247 h 227"/>
                <a:gd name="T42" fmla="*/ 53 w 237"/>
                <a:gd name="T43" fmla="*/ 254 h 227"/>
                <a:gd name="T44" fmla="*/ 49 w 237"/>
                <a:gd name="T45" fmla="*/ 254 h 227"/>
                <a:gd name="T46" fmla="*/ 46 w 237"/>
                <a:gd name="T47" fmla="*/ 249 h 227"/>
                <a:gd name="T48" fmla="*/ 38 w 237"/>
                <a:gd name="T49" fmla="*/ 233 h 227"/>
                <a:gd name="T50" fmla="*/ 35 w 237"/>
                <a:gd name="T51" fmla="*/ 219 h 227"/>
                <a:gd name="T52" fmla="*/ 35 w 237"/>
                <a:gd name="T53" fmla="*/ 216 h 227"/>
                <a:gd name="T54" fmla="*/ 38 w 237"/>
                <a:gd name="T55" fmla="*/ 212 h 227"/>
                <a:gd name="T56" fmla="*/ 33 w 237"/>
                <a:gd name="T57" fmla="*/ 207 h 227"/>
                <a:gd name="T58" fmla="*/ 34 w 237"/>
                <a:gd name="T59" fmla="*/ 200 h 227"/>
                <a:gd name="T60" fmla="*/ 33 w 237"/>
                <a:gd name="T61" fmla="*/ 183 h 227"/>
                <a:gd name="T62" fmla="*/ 29 w 237"/>
                <a:gd name="T63" fmla="*/ 158 h 227"/>
                <a:gd name="T64" fmla="*/ 30 w 237"/>
                <a:gd name="T65" fmla="*/ 148 h 227"/>
                <a:gd name="T66" fmla="*/ 27 w 237"/>
                <a:gd name="T67" fmla="*/ 142 h 227"/>
                <a:gd name="T68" fmla="*/ 26 w 237"/>
                <a:gd name="T69" fmla="*/ 134 h 227"/>
                <a:gd name="T70" fmla="*/ 29 w 237"/>
                <a:gd name="T71" fmla="*/ 126 h 227"/>
                <a:gd name="T72" fmla="*/ 26 w 237"/>
                <a:gd name="T73" fmla="*/ 120 h 227"/>
                <a:gd name="T74" fmla="*/ 18 w 237"/>
                <a:gd name="T75" fmla="*/ 94 h 227"/>
                <a:gd name="T76" fmla="*/ 15 w 237"/>
                <a:gd name="T77" fmla="*/ 74 h 227"/>
                <a:gd name="T78" fmla="*/ 12 w 237"/>
                <a:gd name="T79" fmla="*/ 57 h 227"/>
                <a:gd name="T80" fmla="*/ 0 w 237"/>
                <a:gd name="T81" fmla="*/ 33 h 227"/>
                <a:gd name="T82" fmla="*/ 0 w 237"/>
                <a:gd name="T83" fmla="*/ 25 h 227"/>
                <a:gd name="T84" fmla="*/ 0 w 237"/>
                <a:gd name="T85" fmla="*/ 12 h 227"/>
                <a:gd name="T86" fmla="*/ 5 w 237"/>
                <a:gd name="T87" fmla="*/ 0 h 22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7"/>
                <a:gd name="T133" fmla="*/ 0 h 227"/>
                <a:gd name="T134" fmla="*/ 237 w 237"/>
                <a:gd name="T135" fmla="*/ 227 h 22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7" h="227">
                  <a:moveTo>
                    <a:pt x="10" y="0"/>
                  </a:moveTo>
                  <a:lnTo>
                    <a:pt x="172" y="10"/>
                  </a:lnTo>
                  <a:lnTo>
                    <a:pt x="206" y="30"/>
                  </a:lnTo>
                  <a:lnTo>
                    <a:pt x="222" y="24"/>
                  </a:lnTo>
                  <a:lnTo>
                    <a:pt x="236" y="28"/>
                  </a:lnTo>
                  <a:lnTo>
                    <a:pt x="226" y="36"/>
                  </a:lnTo>
                  <a:lnTo>
                    <a:pt x="216" y="40"/>
                  </a:lnTo>
                  <a:lnTo>
                    <a:pt x="164" y="38"/>
                  </a:lnTo>
                  <a:lnTo>
                    <a:pt x="160" y="106"/>
                  </a:lnTo>
                  <a:lnTo>
                    <a:pt x="152" y="108"/>
                  </a:lnTo>
                  <a:lnTo>
                    <a:pt x="144" y="106"/>
                  </a:lnTo>
                  <a:lnTo>
                    <a:pt x="138" y="218"/>
                  </a:lnTo>
                  <a:lnTo>
                    <a:pt x="124" y="226"/>
                  </a:lnTo>
                  <a:lnTo>
                    <a:pt x="118" y="226"/>
                  </a:lnTo>
                  <a:lnTo>
                    <a:pt x="112" y="224"/>
                  </a:lnTo>
                  <a:lnTo>
                    <a:pt x="100" y="226"/>
                  </a:lnTo>
                  <a:lnTo>
                    <a:pt x="96" y="224"/>
                  </a:lnTo>
                  <a:lnTo>
                    <a:pt x="92" y="222"/>
                  </a:lnTo>
                  <a:lnTo>
                    <a:pt x="90" y="216"/>
                  </a:lnTo>
                  <a:lnTo>
                    <a:pt x="90" y="212"/>
                  </a:lnTo>
                  <a:lnTo>
                    <a:pt x="84" y="212"/>
                  </a:lnTo>
                  <a:lnTo>
                    <a:pt x="84" y="218"/>
                  </a:lnTo>
                  <a:lnTo>
                    <a:pt x="78" y="218"/>
                  </a:lnTo>
                  <a:lnTo>
                    <a:pt x="72" y="214"/>
                  </a:lnTo>
                  <a:lnTo>
                    <a:pt x="60" y="200"/>
                  </a:lnTo>
                  <a:lnTo>
                    <a:pt x="56" y="188"/>
                  </a:lnTo>
                  <a:lnTo>
                    <a:pt x="56" y="186"/>
                  </a:lnTo>
                  <a:lnTo>
                    <a:pt x="60" y="182"/>
                  </a:lnTo>
                  <a:lnTo>
                    <a:pt x="52" y="178"/>
                  </a:lnTo>
                  <a:lnTo>
                    <a:pt x="54" y="172"/>
                  </a:lnTo>
                  <a:lnTo>
                    <a:pt x="52" y="158"/>
                  </a:lnTo>
                  <a:lnTo>
                    <a:pt x="46" y="136"/>
                  </a:lnTo>
                  <a:lnTo>
                    <a:pt x="48" y="128"/>
                  </a:lnTo>
                  <a:lnTo>
                    <a:pt x="44" y="122"/>
                  </a:lnTo>
                  <a:lnTo>
                    <a:pt x="42" y="114"/>
                  </a:lnTo>
                  <a:lnTo>
                    <a:pt x="46" y="108"/>
                  </a:lnTo>
                  <a:lnTo>
                    <a:pt x="42" y="104"/>
                  </a:lnTo>
                  <a:lnTo>
                    <a:pt x="28" y="80"/>
                  </a:lnTo>
                  <a:lnTo>
                    <a:pt x="24" y="64"/>
                  </a:lnTo>
                  <a:lnTo>
                    <a:pt x="18" y="48"/>
                  </a:lnTo>
                  <a:lnTo>
                    <a:pt x="0" y="28"/>
                  </a:lnTo>
                  <a:lnTo>
                    <a:pt x="0" y="20"/>
                  </a:lnTo>
                  <a:lnTo>
                    <a:pt x="0" y="12"/>
                  </a:lnTo>
                  <a:lnTo>
                    <a:pt x="1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73" name="Freeform 634"/>
            <p:cNvSpPr>
              <a:spLocks/>
            </p:cNvSpPr>
            <p:nvPr/>
          </p:nvSpPr>
          <p:spPr bwMode="ltGray">
            <a:xfrm>
              <a:off x="2805" y="2833"/>
              <a:ext cx="131" cy="164"/>
            </a:xfrm>
            <a:custGeom>
              <a:avLst/>
              <a:gdLst>
                <a:gd name="T0" fmla="*/ 88 w 143"/>
                <a:gd name="T1" fmla="*/ 4 h 159"/>
                <a:gd name="T2" fmla="*/ 92 w 143"/>
                <a:gd name="T3" fmla="*/ 24 h 159"/>
                <a:gd name="T4" fmla="*/ 81 w 143"/>
                <a:gd name="T5" fmla="*/ 61 h 159"/>
                <a:gd name="T6" fmla="*/ 81 w 143"/>
                <a:gd name="T7" fmla="*/ 73 h 159"/>
                <a:gd name="T8" fmla="*/ 83 w 143"/>
                <a:gd name="T9" fmla="*/ 75 h 159"/>
                <a:gd name="T10" fmla="*/ 77 w 143"/>
                <a:gd name="T11" fmla="*/ 86 h 159"/>
                <a:gd name="T12" fmla="*/ 77 w 143"/>
                <a:gd name="T13" fmla="*/ 103 h 159"/>
                <a:gd name="T14" fmla="*/ 71 w 143"/>
                <a:gd name="T15" fmla="*/ 104 h 159"/>
                <a:gd name="T16" fmla="*/ 69 w 143"/>
                <a:gd name="T17" fmla="*/ 108 h 159"/>
                <a:gd name="T18" fmla="*/ 65 w 143"/>
                <a:gd name="T19" fmla="*/ 120 h 159"/>
                <a:gd name="T20" fmla="*/ 61 w 143"/>
                <a:gd name="T21" fmla="*/ 129 h 159"/>
                <a:gd name="T22" fmla="*/ 60 w 143"/>
                <a:gd name="T23" fmla="*/ 146 h 159"/>
                <a:gd name="T24" fmla="*/ 58 w 143"/>
                <a:gd name="T25" fmla="*/ 152 h 159"/>
                <a:gd name="T26" fmla="*/ 54 w 143"/>
                <a:gd name="T27" fmla="*/ 162 h 159"/>
                <a:gd name="T28" fmla="*/ 48 w 143"/>
                <a:gd name="T29" fmla="*/ 172 h 159"/>
                <a:gd name="T30" fmla="*/ 44 w 143"/>
                <a:gd name="T31" fmla="*/ 175 h 159"/>
                <a:gd name="T32" fmla="*/ 42 w 143"/>
                <a:gd name="T33" fmla="*/ 179 h 159"/>
                <a:gd name="T34" fmla="*/ 37 w 143"/>
                <a:gd name="T35" fmla="*/ 184 h 159"/>
                <a:gd name="T36" fmla="*/ 38 w 143"/>
                <a:gd name="T37" fmla="*/ 167 h 159"/>
                <a:gd name="T38" fmla="*/ 32 w 143"/>
                <a:gd name="T39" fmla="*/ 170 h 159"/>
                <a:gd name="T40" fmla="*/ 30 w 143"/>
                <a:gd name="T41" fmla="*/ 175 h 159"/>
                <a:gd name="T42" fmla="*/ 21 w 143"/>
                <a:gd name="T43" fmla="*/ 175 h 159"/>
                <a:gd name="T44" fmla="*/ 17 w 143"/>
                <a:gd name="T45" fmla="*/ 170 h 159"/>
                <a:gd name="T46" fmla="*/ 15 w 143"/>
                <a:gd name="T47" fmla="*/ 173 h 159"/>
                <a:gd name="T48" fmla="*/ 12 w 143"/>
                <a:gd name="T49" fmla="*/ 173 h 159"/>
                <a:gd name="T50" fmla="*/ 5 w 143"/>
                <a:gd name="T51" fmla="*/ 165 h 159"/>
                <a:gd name="T52" fmla="*/ 4 w 143"/>
                <a:gd name="T53" fmla="*/ 160 h 159"/>
                <a:gd name="T54" fmla="*/ 0 w 143"/>
                <a:gd name="T55" fmla="*/ 152 h 159"/>
                <a:gd name="T56" fmla="*/ 6 w 143"/>
                <a:gd name="T57" fmla="*/ 129 h 159"/>
                <a:gd name="T58" fmla="*/ 32 w 143"/>
                <a:gd name="T59" fmla="*/ 24 h 159"/>
                <a:gd name="T60" fmla="*/ 71 w 143"/>
                <a:gd name="T61" fmla="*/ 0 h 159"/>
                <a:gd name="T62" fmla="*/ 88 w 143"/>
                <a:gd name="T63" fmla="*/ 4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3"/>
                <a:gd name="T97" fmla="*/ 0 h 159"/>
                <a:gd name="T98" fmla="*/ 143 w 143"/>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3" h="159">
                  <a:moveTo>
                    <a:pt x="138" y="4"/>
                  </a:moveTo>
                  <a:lnTo>
                    <a:pt x="142" y="19"/>
                  </a:lnTo>
                  <a:lnTo>
                    <a:pt x="125" y="51"/>
                  </a:lnTo>
                  <a:lnTo>
                    <a:pt x="125" y="63"/>
                  </a:lnTo>
                  <a:lnTo>
                    <a:pt x="129" y="65"/>
                  </a:lnTo>
                  <a:lnTo>
                    <a:pt x="119" y="74"/>
                  </a:lnTo>
                  <a:lnTo>
                    <a:pt x="119" y="88"/>
                  </a:lnTo>
                  <a:lnTo>
                    <a:pt x="110" y="89"/>
                  </a:lnTo>
                  <a:lnTo>
                    <a:pt x="106" y="93"/>
                  </a:lnTo>
                  <a:lnTo>
                    <a:pt x="102" y="103"/>
                  </a:lnTo>
                  <a:lnTo>
                    <a:pt x="95" y="110"/>
                  </a:lnTo>
                  <a:lnTo>
                    <a:pt x="93" y="126"/>
                  </a:lnTo>
                  <a:lnTo>
                    <a:pt x="89" y="131"/>
                  </a:lnTo>
                  <a:lnTo>
                    <a:pt x="83" y="139"/>
                  </a:lnTo>
                  <a:lnTo>
                    <a:pt x="74" y="147"/>
                  </a:lnTo>
                  <a:lnTo>
                    <a:pt x="68" y="150"/>
                  </a:lnTo>
                  <a:lnTo>
                    <a:pt x="66" y="154"/>
                  </a:lnTo>
                  <a:lnTo>
                    <a:pt x="57" y="158"/>
                  </a:lnTo>
                  <a:lnTo>
                    <a:pt x="59" y="143"/>
                  </a:lnTo>
                  <a:lnTo>
                    <a:pt x="49" y="145"/>
                  </a:lnTo>
                  <a:lnTo>
                    <a:pt x="47" y="150"/>
                  </a:lnTo>
                  <a:lnTo>
                    <a:pt x="32" y="150"/>
                  </a:lnTo>
                  <a:lnTo>
                    <a:pt x="27" y="145"/>
                  </a:lnTo>
                  <a:lnTo>
                    <a:pt x="23" y="148"/>
                  </a:lnTo>
                  <a:lnTo>
                    <a:pt x="17" y="148"/>
                  </a:lnTo>
                  <a:lnTo>
                    <a:pt x="9" y="141"/>
                  </a:lnTo>
                  <a:lnTo>
                    <a:pt x="4" y="137"/>
                  </a:lnTo>
                  <a:lnTo>
                    <a:pt x="0" y="131"/>
                  </a:lnTo>
                  <a:lnTo>
                    <a:pt x="11" y="110"/>
                  </a:lnTo>
                  <a:lnTo>
                    <a:pt x="49" y="19"/>
                  </a:lnTo>
                  <a:lnTo>
                    <a:pt x="110" y="0"/>
                  </a:lnTo>
                  <a:lnTo>
                    <a:pt x="138"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74" name="Freeform 635"/>
            <p:cNvSpPr>
              <a:spLocks/>
            </p:cNvSpPr>
            <p:nvPr/>
          </p:nvSpPr>
          <p:spPr bwMode="ltGray">
            <a:xfrm>
              <a:off x="2805" y="2832"/>
              <a:ext cx="138" cy="172"/>
            </a:xfrm>
            <a:custGeom>
              <a:avLst/>
              <a:gdLst>
                <a:gd name="T0" fmla="*/ 92 w 151"/>
                <a:gd name="T1" fmla="*/ 4 h 167"/>
                <a:gd name="T2" fmla="*/ 95 w 151"/>
                <a:gd name="T3" fmla="*/ 25 h 167"/>
                <a:gd name="T4" fmla="*/ 84 w 151"/>
                <a:gd name="T5" fmla="*/ 64 h 167"/>
                <a:gd name="T6" fmla="*/ 84 w 151"/>
                <a:gd name="T7" fmla="*/ 76 h 167"/>
                <a:gd name="T8" fmla="*/ 86 w 151"/>
                <a:gd name="T9" fmla="*/ 78 h 167"/>
                <a:gd name="T10" fmla="*/ 80 w 151"/>
                <a:gd name="T11" fmla="*/ 90 h 167"/>
                <a:gd name="T12" fmla="*/ 80 w 151"/>
                <a:gd name="T13" fmla="*/ 107 h 167"/>
                <a:gd name="T14" fmla="*/ 74 w 151"/>
                <a:gd name="T15" fmla="*/ 109 h 167"/>
                <a:gd name="T16" fmla="*/ 71 w 151"/>
                <a:gd name="T17" fmla="*/ 113 h 167"/>
                <a:gd name="T18" fmla="*/ 69 w 151"/>
                <a:gd name="T19" fmla="*/ 125 h 167"/>
                <a:gd name="T20" fmla="*/ 63 w 151"/>
                <a:gd name="T21" fmla="*/ 135 h 167"/>
                <a:gd name="T22" fmla="*/ 63 w 151"/>
                <a:gd name="T23" fmla="*/ 152 h 167"/>
                <a:gd name="T24" fmla="*/ 60 w 151"/>
                <a:gd name="T25" fmla="*/ 159 h 167"/>
                <a:gd name="T26" fmla="*/ 56 w 151"/>
                <a:gd name="T27" fmla="*/ 169 h 167"/>
                <a:gd name="T28" fmla="*/ 49 w 151"/>
                <a:gd name="T29" fmla="*/ 179 h 167"/>
                <a:gd name="T30" fmla="*/ 46 w 151"/>
                <a:gd name="T31" fmla="*/ 183 h 167"/>
                <a:gd name="T32" fmla="*/ 44 w 151"/>
                <a:gd name="T33" fmla="*/ 187 h 167"/>
                <a:gd name="T34" fmla="*/ 38 w 151"/>
                <a:gd name="T35" fmla="*/ 192 h 167"/>
                <a:gd name="T36" fmla="*/ 40 w 151"/>
                <a:gd name="T37" fmla="*/ 174 h 167"/>
                <a:gd name="T38" fmla="*/ 34 w 151"/>
                <a:gd name="T39" fmla="*/ 177 h 167"/>
                <a:gd name="T40" fmla="*/ 32 w 151"/>
                <a:gd name="T41" fmla="*/ 183 h 167"/>
                <a:gd name="T42" fmla="*/ 22 w 151"/>
                <a:gd name="T43" fmla="*/ 183 h 167"/>
                <a:gd name="T44" fmla="*/ 18 w 151"/>
                <a:gd name="T45" fmla="*/ 177 h 167"/>
                <a:gd name="T46" fmla="*/ 15 w 151"/>
                <a:gd name="T47" fmla="*/ 181 h 167"/>
                <a:gd name="T48" fmla="*/ 12 w 151"/>
                <a:gd name="T49" fmla="*/ 181 h 167"/>
                <a:gd name="T50" fmla="*/ 5 w 151"/>
                <a:gd name="T51" fmla="*/ 172 h 167"/>
                <a:gd name="T52" fmla="*/ 4 w 151"/>
                <a:gd name="T53" fmla="*/ 167 h 167"/>
                <a:gd name="T54" fmla="*/ 0 w 151"/>
                <a:gd name="T55" fmla="*/ 159 h 167"/>
                <a:gd name="T56" fmla="*/ 7 w 151"/>
                <a:gd name="T57" fmla="*/ 135 h 167"/>
                <a:gd name="T58" fmla="*/ 34 w 151"/>
                <a:gd name="T59" fmla="*/ 25 h 167"/>
                <a:gd name="T60" fmla="*/ 74 w 151"/>
                <a:gd name="T61" fmla="*/ 0 h 167"/>
                <a:gd name="T62" fmla="*/ 92 w 151"/>
                <a:gd name="T63" fmla="*/ 4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1"/>
                <a:gd name="T97" fmla="*/ 0 h 167"/>
                <a:gd name="T98" fmla="*/ 151 w 151"/>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1" h="167">
                  <a:moveTo>
                    <a:pt x="146" y="4"/>
                  </a:moveTo>
                  <a:lnTo>
                    <a:pt x="150" y="20"/>
                  </a:lnTo>
                  <a:lnTo>
                    <a:pt x="132" y="54"/>
                  </a:lnTo>
                  <a:lnTo>
                    <a:pt x="132" y="66"/>
                  </a:lnTo>
                  <a:lnTo>
                    <a:pt x="136" y="68"/>
                  </a:lnTo>
                  <a:lnTo>
                    <a:pt x="126" y="78"/>
                  </a:lnTo>
                  <a:lnTo>
                    <a:pt x="126" y="92"/>
                  </a:lnTo>
                  <a:lnTo>
                    <a:pt x="116" y="94"/>
                  </a:lnTo>
                  <a:lnTo>
                    <a:pt x="112" y="98"/>
                  </a:lnTo>
                  <a:lnTo>
                    <a:pt x="108" y="108"/>
                  </a:lnTo>
                  <a:lnTo>
                    <a:pt x="100" y="116"/>
                  </a:lnTo>
                  <a:lnTo>
                    <a:pt x="98" y="132"/>
                  </a:lnTo>
                  <a:lnTo>
                    <a:pt x="94" y="138"/>
                  </a:lnTo>
                  <a:lnTo>
                    <a:pt x="88" y="146"/>
                  </a:lnTo>
                  <a:lnTo>
                    <a:pt x="78" y="154"/>
                  </a:lnTo>
                  <a:lnTo>
                    <a:pt x="72" y="158"/>
                  </a:lnTo>
                  <a:lnTo>
                    <a:pt x="70" y="162"/>
                  </a:lnTo>
                  <a:lnTo>
                    <a:pt x="60" y="166"/>
                  </a:lnTo>
                  <a:lnTo>
                    <a:pt x="62" y="150"/>
                  </a:lnTo>
                  <a:lnTo>
                    <a:pt x="52" y="152"/>
                  </a:lnTo>
                  <a:lnTo>
                    <a:pt x="50" y="158"/>
                  </a:lnTo>
                  <a:lnTo>
                    <a:pt x="34" y="158"/>
                  </a:lnTo>
                  <a:lnTo>
                    <a:pt x="28" y="152"/>
                  </a:lnTo>
                  <a:lnTo>
                    <a:pt x="24" y="156"/>
                  </a:lnTo>
                  <a:lnTo>
                    <a:pt x="18" y="156"/>
                  </a:lnTo>
                  <a:lnTo>
                    <a:pt x="10" y="148"/>
                  </a:lnTo>
                  <a:lnTo>
                    <a:pt x="4" y="144"/>
                  </a:lnTo>
                  <a:lnTo>
                    <a:pt x="0" y="138"/>
                  </a:lnTo>
                  <a:lnTo>
                    <a:pt x="12" y="116"/>
                  </a:lnTo>
                  <a:lnTo>
                    <a:pt x="52" y="20"/>
                  </a:lnTo>
                  <a:lnTo>
                    <a:pt x="116" y="0"/>
                  </a:lnTo>
                  <a:lnTo>
                    <a:pt x="146"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75" name="Freeform 636"/>
            <p:cNvSpPr>
              <a:spLocks/>
            </p:cNvSpPr>
            <p:nvPr/>
          </p:nvSpPr>
          <p:spPr bwMode="ltGray">
            <a:xfrm>
              <a:off x="2770" y="2853"/>
              <a:ext cx="91" cy="115"/>
            </a:xfrm>
            <a:custGeom>
              <a:avLst/>
              <a:gdLst>
                <a:gd name="T0" fmla="*/ 11 w 101"/>
                <a:gd name="T1" fmla="*/ 33 h 111"/>
                <a:gd name="T2" fmla="*/ 10 w 101"/>
                <a:gd name="T3" fmla="*/ 40 h 111"/>
                <a:gd name="T4" fmla="*/ 8 w 101"/>
                <a:gd name="T5" fmla="*/ 50 h 111"/>
                <a:gd name="T6" fmla="*/ 6 w 101"/>
                <a:gd name="T7" fmla="*/ 58 h 111"/>
                <a:gd name="T8" fmla="*/ 5 w 101"/>
                <a:gd name="T9" fmla="*/ 64 h 111"/>
                <a:gd name="T10" fmla="*/ 5 w 101"/>
                <a:gd name="T11" fmla="*/ 57 h 111"/>
                <a:gd name="T12" fmla="*/ 0 w 101"/>
                <a:gd name="T13" fmla="*/ 64 h 111"/>
                <a:gd name="T14" fmla="*/ 5 w 101"/>
                <a:gd name="T15" fmla="*/ 77 h 111"/>
                <a:gd name="T16" fmla="*/ 8 w 101"/>
                <a:gd name="T17" fmla="*/ 91 h 111"/>
                <a:gd name="T18" fmla="*/ 14 w 101"/>
                <a:gd name="T19" fmla="*/ 111 h 111"/>
                <a:gd name="T20" fmla="*/ 22 w 101"/>
                <a:gd name="T21" fmla="*/ 131 h 111"/>
                <a:gd name="T22" fmla="*/ 26 w 101"/>
                <a:gd name="T23" fmla="*/ 124 h 111"/>
                <a:gd name="T24" fmla="*/ 31 w 101"/>
                <a:gd name="T25" fmla="*/ 131 h 111"/>
                <a:gd name="T26" fmla="*/ 31 w 101"/>
                <a:gd name="T27" fmla="*/ 116 h 111"/>
                <a:gd name="T28" fmla="*/ 32 w 101"/>
                <a:gd name="T29" fmla="*/ 102 h 111"/>
                <a:gd name="T30" fmla="*/ 39 w 101"/>
                <a:gd name="T31" fmla="*/ 104 h 111"/>
                <a:gd name="T32" fmla="*/ 41 w 101"/>
                <a:gd name="T33" fmla="*/ 97 h 111"/>
                <a:gd name="T34" fmla="*/ 44 w 101"/>
                <a:gd name="T35" fmla="*/ 99 h 111"/>
                <a:gd name="T36" fmla="*/ 41 w 101"/>
                <a:gd name="T37" fmla="*/ 106 h 111"/>
                <a:gd name="T38" fmla="*/ 48 w 101"/>
                <a:gd name="T39" fmla="*/ 106 h 111"/>
                <a:gd name="T40" fmla="*/ 53 w 101"/>
                <a:gd name="T41" fmla="*/ 104 h 111"/>
                <a:gd name="T42" fmla="*/ 53 w 101"/>
                <a:gd name="T43" fmla="*/ 121 h 111"/>
                <a:gd name="T44" fmla="*/ 55 w 101"/>
                <a:gd name="T45" fmla="*/ 121 h 111"/>
                <a:gd name="T46" fmla="*/ 56 w 101"/>
                <a:gd name="T47" fmla="*/ 114 h 111"/>
                <a:gd name="T48" fmla="*/ 58 w 101"/>
                <a:gd name="T49" fmla="*/ 104 h 111"/>
                <a:gd name="T50" fmla="*/ 58 w 101"/>
                <a:gd name="T51" fmla="*/ 97 h 111"/>
                <a:gd name="T52" fmla="*/ 58 w 101"/>
                <a:gd name="T53" fmla="*/ 90 h 111"/>
                <a:gd name="T54" fmla="*/ 59 w 101"/>
                <a:gd name="T55" fmla="*/ 86 h 111"/>
                <a:gd name="T56" fmla="*/ 58 w 101"/>
                <a:gd name="T57" fmla="*/ 77 h 111"/>
                <a:gd name="T58" fmla="*/ 56 w 101"/>
                <a:gd name="T59" fmla="*/ 74 h 111"/>
                <a:gd name="T60" fmla="*/ 56 w 101"/>
                <a:gd name="T61" fmla="*/ 62 h 111"/>
                <a:gd name="T62" fmla="*/ 53 w 101"/>
                <a:gd name="T63" fmla="*/ 62 h 111"/>
                <a:gd name="T64" fmla="*/ 53 w 101"/>
                <a:gd name="T65" fmla="*/ 55 h 111"/>
                <a:gd name="T66" fmla="*/ 55 w 101"/>
                <a:gd name="T67" fmla="*/ 42 h 111"/>
                <a:gd name="T68" fmla="*/ 58 w 101"/>
                <a:gd name="T69" fmla="*/ 46 h 111"/>
                <a:gd name="T70" fmla="*/ 56 w 101"/>
                <a:gd name="T71" fmla="*/ 37 h 111"/>
                <a:gd name="T72" fmla="*/ 56 w 101"/>
                <a:gd name="T73" fmla="*/ 31 h 111"/>
                <a:gd name="T74" fmla="*/ 48 w 101"/>
                <a:gd name="T75" fmla="*/ 33 h 111"/>
                <a:gd name="T76" fmla="*/ 45 w 101"/>
                <a:gd name="T77" fmla="*/ 27 h 111"/>
                <a:gd name="T78" fmla="*/ 50 w 101"/>
                <a:gd name="T79" fmla="*/ 0 h 111"/>
                <a:gd name="T80" fmla="*/ 15 w 101"/>
                <a:gd name="T81" fmla="*/ 2 h 111"/>
                <a:gd name="T82" fmla="*/ 11 w 101"/>
                <a:gd name="T83" fmla="*/ 33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1"/>
                <a:gd name="T127" fmla="*/ 0 h 111"/>
                <a:gd name="T128" fmla="*/ 101 w 101"/>
                <a:gd name="T129" fmla="*/ 111 h 1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1" h="111">
                  <a:moveTo>
                    <a:pt x="17" y="28"/>
                  </a:moveTo>
                  <a:lnTo>
                    <a:pt x="15" y="35"/>
                  </a:lnTo>
                  <a:lnTo>
                    <a:pt x="13" y="41"/>
                  </a:lnTo>
                  <a:lnTo>
                    <a:pt x="11" y="48"/>
                  </a:lnTo>
                  <a:lnTo>
                    <a:pt x="7" y="54"/>
                  </a:lnTo>
                  <a:lnTo>
                    <a:pt x="7" y="47"/>
                  </a:lnTo>
                  <a:lnTo>
                    <a:pt x="0" y="54"/>
                  </a:lnTo>
                  <a:lnTo>
                    <a:pt x="9" y="65"/>
                  </a:lnTo>
                  <a:lnTo>
                    <a:pt x="13" y="76"/>
                  </a:lnTo>
                  <a:lnTo>
                    <a:pt x="24" y="93"/>
                  </a:lnTo>
                  <a:lnTo>
                    <a:pt x="37" y="110"/>
                  </a:lnTo>
                  <a:lnTo>
                    <a:pt x="44" y="104"/>
                  </a:lnTo>
                  <a:lnTo>
                    <a:pt x="52" y="110"/>
                  </a:lnTo>
                  <a:lnTo>
                    <a:pt x="52" y="97"/>
                  </a:lnTo>
                  <a:lnTo>
                    <a:pt x="54" y="86"/>
                  </a:lnTo>
                  <a:lnTo>
                    <a:pt x="65" y="88"/>
                  </a:lnTo>
                  <a:lnTo>
                    <a:pt x="70" y="82"/>
                  </a:lnTo>
                  <a:lnTo>
                    <a:pt x="74" y="84"/>
                  </a:lnTo>
                  <a:lnTo>
                    <a:pt x="70" y="89"/>
                  </a:lnTo>
                  <a:lnTo>
                    <a:pt x="80" y="89"/>
                  </a:lnTo>
                  <a:lnTo>
                    <a:pt x="89" y="88"/>
                  </a:lnTo>
                  <a:lnTo>
                    <a:pt x="89" y="101"/>
                  </a:lnTo>
                  <a:lnTo>
                    <a:pt x="93" y="101"/>
                  </a:lnTo>
                  <a:lnTo>
                    <a:pt x="94" y="95"/>
                  </a:lnTo>
                  <a:lnTo>
                    <a:pt x="98" y="88"/>
                  </a:lnTo>
                  <a:lnTo>
                    <a:pt x="98" y="82"/>
                  </a:lnTo>
                  <a:lnTo>
                    <a:pt x="98" y="75"/>
                  </a:lnTo>
                  <a:lnTo>
                    <a:pt x="100" y="71"/>
                  </a:lnTo>
                  <a:lnTo>
                    <a:pt x="98" y="65"/>
                  </a:lnTo>
                  <a:lnTo>
                    <a:pt x="94" y="63"/>
                  </a:lnTo>
                  <a:lnTo>
                    <a:pt x="94" y="52"/>
                  </a:lnTo>
                  <a:lnTo>
                    <a:pt x="89" y="52"/>
                  </a:lnTo>
                  <a:lnTo>
                    <a:pt x="89" y="45"/>
                  </a:lnTo>
                  <a:lnTo>
                    <a:pt x="93" y="37"/>
                  </a:lnTo>
                  <a:lnTo>
                    <a:pt x="98" y="39"/>
                  </a:lnTo>
                  <a:lnTo>
                    <a:pt x="96" y="32"/>
                  </a:lnTo>
                  <a:lnTo>
                    <a:pt x="94" y="26"/>
                  </a:lnTo>
                  <a:lnTo>
                    <a:pt x="81" y="28"/>
                  </a:lnTo>
                  <a:lnTo>
                    <a:pt x="76" y="22"/>
                  </a:lnTo>
                  <a:lnTo>
                    <a:pt x="85" y="0"/>
                  </a:lnTo>
                  <a:lnTo>
                    <a:pt x="26" y="2"/>
                  </a:lnTo>
                  <a:lnTo>
                    <a:pt x="17" y="2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nvGrpSpPr>
            <p:cNvPr id="17" name="Group 637"/>
            <p:cNvGrpSpPr>
              <a:grpSpLocks/>
            </p:cNvGrpSpPr>
            <p:nvPr/>
          </p:nvGrpSpPr>
          <p:grpSpPr bwMode="auto">
            <a:xfrm>
              <a:off x="2769" y="2852"/>
              <a:ext cx="99" cy="123"/>
              <a:chOff x="2619" y="2758"/>
              <a:chExt cx="108" cy="133"/>
            </a:xfrm>
            <a:grpFill/>
          </p:grpSpPr>
          <p:sp>
            <p:nvSpPr>
              <p:cNvPr id="5437" name="Freeform 638"/>
              <p:cNvSpPr>
                <a:spLocks/>
              </p:cNvSpPr>
              <p:nvPr/>
            </p:nvSpPr>
            <p:spPr bwMode="ltGray">
              <a:xfrm>
                <a:off x="2619" y="2758"/>
                <a:ext cx="108" cy="133"/>
              </a:xfrm>
              <a:custGeom>
                <a:avLst/>
                <a:gdLst>
                  <a:gd name="T0" fmla="*/ 18 w 109"/>
                  <a:gd name="T1" fmla="*/ 53 h 119"/>
                  <a:gd name="T2" fmla="*/ 16 w 109"/>
                  <a:gd name="T3" fmla="*/ 66 h 119"/>
                  <a:gd name="T4" fmla="*/ 14 w 109"/>
                  <a:gd name="T5" fmla="*/ 76 h 119"/>
                  <a:gd name="T6" fmla="*/ 12 w 109"/>
                  <a:gd name="T7" fmla="*/ 92 h 119"/>
                  <a:gd name="T8" fmla="*/ 8 w 109"/>
                  <a:gd name="T9" fmla="*/ 103 h 119"/>
                  <a:gd name="T10" fmla="*/ 8 w 109"/>
                  <a:gd name="T11" fmla="*/ 87 h 119"/>
                  <a:gd name="T12" fmla="*/ 0 w 109"/>
                  <a:gd name="T13" fmla="*/ 103 h 119"/>
                  <a:gd name="T14" fmla="*/ 10 w 109"/>
                  <a:gd name="T15" fmla="*/ 121 h 119"/>
                  <a:gd name="T16" fmla="*/ 14 w 109"/>
                  <a:gd name="T17" fmla="*/ 144 h 119"/>
                  <a:gd name="T18" fmla="*/ 26 w 109"/>
                  <a:gd name="T19" fmla="*/ 174 h 119"/>
                  <a:gd name="T20" fmla="*/ 40 w 109"/>
                  <a:gd name="T21" fmla="*/ 206 h 119"/>
                  <a:gd name="T22" fmla="*/ 48 w 109"/>
                  <a:gd name="T23" fmla="*/ 194 h 119"/>
                  <a:gd name="T24" fmla="*/ 54 w 109"/>
                  <a:gd name="T25" fmla="*/ 206 h 119"/>
                  <a:gd name="T26" fmla="*/ 54 w 109"/>
                  <a:gd name="T27" fmla="*/ 181 h 119"/>
                  <a:gd name="T28" fmla="*/ 54 w 109"/>
                  <a:gd name="T29" fmla="*/ 161 h 119"/>
                  <a:gd name="T30" fmla="*/ 65 w 109"/>
                  <a:gd name="T31" fmla="*/ 163 h 119"/>
                  <a:gd name="T32" fmla="*/ 71 w 109"/>
                  <a:gd name="T33" fmla="*/ 153 h 119"/>
                  <a:gd name="T34" fmla="*/ 75 w 109"/>
                  <a:gd name="T35" fmla="*/ 158 h 119"/>
                  <a:gd name="T36" fmla="*/ 71 w 109"/>
                  <a:gd name="T37" fmla="*/ 168 h 119"/>
                  <a:gd name="T38" fmla="*/ 81 w 109"/>
                  <a:gd name="T39" fmla="*/ 168 h 119"/>
                  <a:gd name="T40" fmla="*/ 91 w 109"/>
                  <a:gd name="T41" fmla="*/ 163 h 119"/>
                  <a:gd name="T42" fmla="*/ 91 w 109"/>
                  <a:gd name="T43" fmla="*/ 189 h 119"/>
                  <a:gd name="T44" fmla="*/ 95 w 109"/>
                  <a:gd name="T45" fmla="*/ 189 h 119"/>
                  <a:gd name="T46" fmla="*/ 97 w 109"/>
                  <a:gd name="T47" fmla="*/ 178 h 119"/>
                  <a:gd name="T48" fmla="*/ 101 w 109"/>
                  <a:gd name="T49" fmla="*/ 163 h 119"/>
                  <a:gd name="T50" fmla="*/ 101 w 109"/>
                  <a:gd name="T51" fmla="*/ 153 h 119"/>
                  <a:gd name="T52" fmla="*/ 101 w 109"/>
                  <a:gd name="T53" fmla="*/ 139 h 119"/>
                  <a:gd name="T54" fmla="*/ 103 w 109"/>
                  <a:gd name="T55" fmla="*/ 132 h 119"/>
                  <a:gd name="T56" fmla="*/ 101 w 109"/>
                  <a:gd name="T57" fmla="*/ 121 h 119"/>
                  <a:gd name="T58" fmla="*/ 97 w 109"/>
                  <a:gd name="T59" fmla="*/ 118 h 119"/>
                  <a:gd name="T60" fmla="*/ 97 w 109"/>
                  <a:gd name="T61" fmla="*/ 97 h 119"/>
                  <a:gd name="T62" fmla="*/ 91 w 109"/>
                  <a:gd name="T63" fmla="*/ 97 h 119"/>
                  <a:gd name="T64" fmla="*/ 91 w 109"/>
                  <a:gd name="T65" fmla="*/ 84 h 119"/>
                  <a:gd name="T66" fmla="*/ 95 w 109"/>
                  <a:gd name="T67" fmla="*/ 70 h 119"/>
                  <a:gd name="T68" fmla="*/ 101 w 109"/>
                  <a:gd name="T69" fmla="*/ 74 h 119"/>
                  <a:gd name="T70" fmla="*/ 99 w 109"/>
                  <a:gd name="T71" fmla="*/ 59 h 119"/>
                  <a:gd name="T72" fmla="*/ 97 w 109"/>
                  <a:gd name="T73" fmla="*/ 49 h 119"/>
                  <a:gd name="T74" fmla="*/ 83 w 109"/>
                  <a:gd name="T75" fmla="*/ 53 h 119"/>
                  <a:gd name="T76" fmla="*/ 77 w 109"/>
                  <a:gd name="T77" fmla="*/ 42 h 119"/>
                  <a:gd name="T78" fmla="*/ 87 w 109"/>
                  <a:gd name="T79" fmla="*/ 0 h 119"/>
                  <a:gd name="T80" fmla="*/ 28 w 109"/>
                  <a:gd name="T81" fmla="*/ 2 h 119"/>
                  <a:gd name="T82" fmla="*/ 18 w 109"/>
                  <a:gd name="T83" fmla="*/ 53 h 1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19"/>
                  <a:gd name="T128" fmla="*/ 109 w 109"/>
                  <a:gd name="T129" fmla="*/ 119 h 1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19">
                    <a:moveTo>
                      <a:pt x="18" y="30"/>
                    </a:moveTo>
                    <a:lnTo>
                      <a:pt x="16" y="38"/>
                    </a:lnTo>
                    <a:lnTo>
                      <a:pt x="14" y="44"/>
                    </a:lnTo>
                    <a:lnTo>
                      <a:pt x="12" y="52"/>
                    </a:lnTo>
                    <a:lnTo>
                      <a:pt x="8" y="58"/>
                    </a:lnTo>
                    <a:lnTo>
                      <a:pt x="8" y="50"/>
                    </a:lnTo>
                    <a:lnTo>
                      <a:pt x="0" y="58"/>
                    </a:lnTo>
                    <a:lnTo>
                      <a:pt x="10" y="70"/>
                    </a:lnTo>
                    <a:lnTo>
                      <a:pt x="14" y="82"/>
                    </a:lnTo>
                    <a:lnTo>
                      <a:pt x="26" y="100"/>
                    </a:lnTo>
                    <a:lnTo>
                      <a:pt x="40" y="118"/>
                    </a:lnTo>
                    <a:lnTo>
                      <a:pt x="48" y="112"/>
                    </a:lnTo>
                    <a:lnTo>
                      <a:pt x="56" y="118"/>
                    </a:lnTo>
                    <a:lnTo>
                      <a:pt x="56" y="104"/>
                    </a:lnTo>
                    <a:lnTo>
                      <a:pt x="58" y="92"/>
                    </a:lnTo>
                    <a:lnTo>
                      <a:pt x="70" y="94"/>
                    </a:lnTo>
                    <a:lnTo>
                      <a:pt x="76" y="88"/>
                    </a:lnTo>
                    <a:lnTo>
                      <a:pt x="80" y="90"/>
                    </a:lnTo>
                    <a:lnTo>
                      <a:pt x="76" y="96"/>
                    </a:lnTo>
                    <a:lnTo>
                      <a:pt x="86" y="96"/>
                    </a:lnTo>
                    <a:lnTo>
                      <a:pt x="96" y="94"/>
                    </a:lnTo>
                    <a:lnTo>
                      <a:pt x="96" y="108"/>
                    </a:lnTo>
                    <a:lnTo>
                      <a:pt x="100" y="108"/>
                    </a:lnTo>
                    <a:lnTo>
                      <a:pt x="102" y="102"/>
                    </a:lnTo>
                    <a:lnTo>
                      <a:pt x="106" y="94"/>
                    </a:lnTo>
                    <a:lnTo>
                      <a:pt x="106" y="88"/>
                    </a:lnTo>
                    <a:lnTo>
                      <a:pt x="106" y="80"/>
                    </a:lnTo>
                    <a:lnTo>
                      <a:pt x="108" y="76"/>
                    </a:lnTo>
                    <a:lnTo>
                      <a:pt x="106" y="70"/>
                    </a:lnTo>
                    <a:lnTo>
                      <a:pt x="102" y="68"/>
                    </a:lnTo>
                    <a:lnTo>
                      <a:pt x="102" y="56"/>
                    </a:lnTo>
                    <a:lnTo>
                      <a:pt x="96" y="56"/>
                    </a:lnTo>
                    <a:lnTo>
                      <a:pt x="96" y="48"/>
                    </a:lnTo>
                    <a:lnTo>
                      <a:pt x="100" y="40"/>
                    </a:lnTo>
                    <a:lnTo>
                      <a:pt x="106" y="42"/>
                    </a:lnTo>
                    <a:lnTo>
                      <a:pt x="104" y="34"/>
                    </a:lnTo>
                    <a:lnTo>
                      <a:pt x="102" y="28"/>
                    </a:lnTo>
                    <a:lnTo>
                      <a:pt x="88" y="30"/>
                    </a:lnTo>
                    <a:lnTo>
                      <a:pt x="82" y="24"/>
                    </a:lnTo>
                    <a:lnTo>
                      <a:pt x="92" y="0"/>
                    </a:lnTo>
                    <a:lnTo>
                      <a:pt x="28" y="2"/>
                    </a:lnTo>
                    <a:lnTo>
                      <a:pt x="18" y="3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38" name="Freeform 639"/>
              <p:cNvSpPr>
                <a:spLocks/>
              </p:cNvSpPr>
              <p:nvPr/>
            </p:nvSpPr>
            <p:spPr bwMode="ltGray">
              <a:xfrm>
                <a:off x="2637" y="2761"/>
                <a:ext cx="42" cy="34"/>
              </a:xfrm>
              <a:custGeom>
                <a:avLst/>
                <a:gdLst>
                  <a:gd name="T0" fmla="*/ 37 w 43"/>
                  <a:gd name="T1" fmla="*/ 2 h 31"/>
                  <a:gd name="T2" fmla="*/ 31 w 43"/>
                  <a:gd name="T3" fmla="*/ 18 h 31"/>
                  <a:gd name="T4" fmla="*/ 29 w 43"/>
                  <a:gd name="T5" fmla="*/ 47 h 31"/>
                  <a:gd name="T6" fmla="*/ 0 w 43"/>
                  <a:gd name="T7" fmla="*/ 45 h 31"/>
                  <a:gd name="T8" fmla="*/ 2 w 43"/>
                  <a:gd name="T9" fmla="*/ 29 h 31"/>
                  <a:gd name="T10" fmla="*/ 4 w 43"/>
                  <a:gd name="T11" fmla="*/ 15 h 31"/>
                  <a:gd name="T12" fmla="*/ 10 w 43"/>
                  <a:gd name="T13" fmla="*/ 0 h 31"/>
                  <a:gd name="T14" fmla="*/ 37 w 43"/>
                  <a:gd name="T15" fmla="*/ 2 h 31"/>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31"/>
                  <a:gd name="T26" fmla="*/ 43 w 43"/>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31">
                    <a:moveTo>
                      <a:pt x="42" y="2"/>
                    </a:moveTo>
                    <a:lnTo>
                      <a:pt x="36" y="12"/>
                    </a:lnTo>
                    <a:lnTo>
                      <a:pt x="34" y="30"/>
                    </a:lnTo>
                    <a:lnTo>
                      <a:pt x="0" y="28"/>
                    </a:lnTo>
                    <a:lnTo>
                      <a:pt x="2" y="18"/>
                    </a:lnTo>
                    <a:lnTo>
                      <a:pt x="4" y="10"/>
                    </a:lnTo>
                    <a:lnTo>
                      <a:pt x="10" y="0"/>
                    </a:lnTo>
                    <a:lnTo>
                      <a:pt x="42"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sp>
          <p:nvSpPr>
            <p:cNvPr id="5277" name="Freeform 640"/>
            <p:cNvSpPr>
              <a:spLocks/>
            </p:cNvSpPr>
            <p:nvPr/>
          </p:nvSpPr>
          <p:spPr bwMode="ltGray">
            <a:xfrm>
              <a:off x="2980" y="2493"/>
              <a:ext cx="290" cy="357"/>
            </a:xfrm>
            <a:custGeom>
              <a:avLst/>
              <a:gdLst>
                <a:gd name="T0" fmla="*/ 177 w 317"/>
                <a:gd name="T1" fmla="*/ 4 h 347"/>
                <a:gd name="T2" fmla="*/ 185 w 317"/>
                <a:gd name="T3" fmla="*/ 16 h 347"/>
                <a:gd name="T4" fmla="*/ 190 w 317"/>
                <a:gd name="T5" fmla="*/ 38 h 347"/>
                <a:gd name="T6" fmla="*/ 191 w 317"/>
                <a:gd name="T7" fmla="*/ 71 h 347"/>
                <a:gd name="T8" fmla="*/ 199 w 317"/>
                <a:gd name="T9" fmla="*/ 91 h 347"/>
                <a:gd name="T10" fmla="*/ 200 w 317"/>
                <a:gd name="T11" fmla="*/ 109 h 347"/>
                <a:gd name="T12" fmla="*/ 188 w 317"/>
                <a:gd name="T13" fmla="*/ 132 h 347"/>
                <a:gd name="T14" fmla="*/ 182 w 317"/>
                <a:gd name="T15" fmla="*/ 164 h 347"/>
                <a:gd name="T16" fmla="*/ 183 w 317"/>
                <a:gd name="T17" fmla="*/ 191 h 347"/>
                <a:gd name="T18" fmla="*/ 177 w 317"/>
                <a:gd name="T19" fmla="*/ 212 h 347"/>
                <a:gd name="T20" fmla="*/ 166 w 317"/>
                <a:gd name="T21" fmla="*/ 225 h 347"/>
                <a:gd name="T22" fmla="*/ 164 w 317"/>
                <a:gd name="T23" fmla="*/ 245 h 347"/>
                <a:gd name="T24" fmla="*/ 155 w 317"/>
                <a:gd name="T25" fmla="*/ 259 h 347"/>
                <a:gd name="T26" fmla="*/ 154 w 317"/>
                <a:gd name="T27" fmla="*/ 290 h 347"/>
                <a:gd name="T28" fmla="*/ 146 w 317"/>
                <a:gd name="T29" fmla="*/ 299 h 347"/>
                <a:gd name="T30" fmla="*/ 141 w 317"/>
                <a:gd name="T31" fmla="*/ 302 h 347"/>
                <a:gd name="T32" fmla="*/ 146 w 317"/>
                <a:gd name="T33" fmla="*/ 314 h 347"/>
                <a:gd name="T34" fmla="*/ 152 w 317"/>
                <a:gd name="T35" fmla="*/ 323 h 347"/>
                <a:gd name="T36" fmla="*/ 164 w 317"/>
                <a:gd name="T37" fmla="*/ 358 h 347"/>
                <a:gd name="T38" fmla="*/ 171 w 317"/>
                <a:gd name="T39" fmla="*/ 376 h 347"/>
                <a:gd name="T40" fmla="*/ 168 w 317"/>
                <a:gd name="T41" fmla="*/ 373 h 347"/>
                <a:gd name="T42" fmla="*/ 166 w 317"/>
                <a:gd name="T43" fmla="*/ 370 h 347"/>
                <a:gd name="T44" fmla="*/ 159 w 317"/>
                <a:gd name="T45" fmla="*/ 372 h 347"/>
                <a:gd name="T46" fmla="*/ 139 w 317"/>
                <a:gd name="T47" fmla="*/ 390 h 347"/>
                <a:gd name="T48" fmla="*/ 127 w 317"/>
                <a:gd name="T49" fmla="*/ 399 h 347"/>
                <a:gd name="T50" fmla="*/ 120 w 317"/>
                <a:gd name="T51" fmla="*/ 390 h 347"/>
                <a:gd name="T52" fmla="*/ 113 w 317"/>
                <a:gd name="T53" fmla="*/ 399 h 347"/>
                <a:gd name="T54" fmla="*/ 111 w 317"/>
                <a:gd name="T55" fmla="*/ 394 h 347"/>
                <a:gd name="T56" fmla="*/ 103 w 317"/>
                <a:gd name="T57" fmla="*/ 383 h 347"/>
                <a:gd name="T58" fmla="*/ 101 w 317"/>
                <a:gd name="T59" fmla="*/ 373 h 347"/>
                <a:gd name="T60" fmla="*/ 94 w 317"/>
                <a:gd name="T61" fmla="*/ 381 h 347"/>
                <a:gd name="T62" fmla="*/ 90 w 317"/>
                <a:gd name="T63" fmla="*/ 378 h 347"/>
                <a:gd name="T64" fmla="*/ 74 w 317"/>
                <a:gd name="T65" fmla="*/ 354 h 347"/>
                <a:gd name="T66" fmla="*/ 0 w 317"/>
                <a:gd name="T67" fmla="*/ 205 h 347"/>
                <a:gd name="T68" fmla="*/ 60 w 317"/>
                <a:gd name="T69" fmla="*/ 0 h 3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7"/>
                <a:gd name="T106" fmla="*/ 0 h 347"/>
                <a:gd name="T107" fmla="*/ 317 w 317"/>
                <a:gd name="T108" fmla="*/ 347 h 3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7" h="347">
                  <a:moveTo>
                    <a:pt x="269" y="0"/>
                  </a:moveTo>
                  <a:lnTo>
                    <a:pt x="277" y="4"/>
                  </a:lnTo>
                  <a:lnTo>
                    <a:pt x="285" y="14"/>
                  </a:lnTo>
                  <a:lnTo>
                    <a:pt x="289" y="16"/>
                  </a:lnTo>
                  <a:lnTo>
                    <a:pt x="293" y="25"/>
                  </a:lnTo>
                  <a:lnTo>
                    <a:pt x="296" y="33"/>
                  </a:lnTo>
                  <a:lnTo>
                    <a:pt x="296" y="51"/>
                  </a:lnTo>
                  <a:lnTo>
                    <a:pt x="298" y="61"/>
                  </a:lnTo>
                  <a:lnTo>
                    <a:pt x="300" y="72"/>
                  </a:lnTo>
                  <a:lnTo>
                    <a:pt x="310" y="80"/>
                  </a:lnTo>
                  <a:lnTo>
                    <a:pt x="316" y="84"/>
                  </a:lnTo>
                  <a:lnTo>
                    <a:pt x="312" y="94"/>
                  </a:lnTo>
                  <a:lnTo>
                    <a:pt x="295" y="102"/>
                  </a:lnTo>
                  <a:lnTo>
                    <a:pt x="293" y="115"/>
                  </a:lnTo>
                  <a:lnTo>
                    <a:pt x="287" y="135"/>
                  </a:lnTo>
                  <a:lnTo>
                    <a:pt x="283" y="143"/>
                  </a:lnTo>
                  <a:lnTo>
                    <a:pt x="285" y="149"/>
                  </a:lnTo>
                  <a:lnTo>
                    <a:pt x="285" y="166"/>
                  </a:lnTo>
                  <a:lnTo>
                    <a:pt x="281" y="174"/>
                  </a:lnTo>
                  <a:lnTo>
                    <a:pt x="275" y="184"/>
                  </a:lnTo>
                  <a:lnTo>
                    <a:pt x="269" y="184"/>
                  </a:lnTo>
                  <a:lnTo>
                    <a:pt x="259" y="195"/>
                  </a:lnTo>
                  <a:lnTo>
                    <a:pt x="259" y="207"/>
                  </a:lnTo>
                  <a:lnTo>
                    <a:pt x="256" y="213"/>
                  </a:lnTo>
                  <a:lnTo>
                    <a:pt x="248" y="213"/>
                  </a:lnTo>
                  <a:lnTo>
                    <a:pt x="242" y="225"/>
                  </a:lnTo>
                  <a:lnTo>
                    <a:pt x="240" y="244"/>
                  </a:lnTo>
                  <a:lnTo>
                    <a:pt x="240" y="252"/>
                  </a:lnTo>
                  <a:lnTo>
                    <a:pt x="234" y="256"/>
                  </a:lnTo>
                  <a:lnTo>
                    <a:pt x="228" y="260"/>
                  </a:lnTo>
                  <a:lnTo>
                    <a:pt x="224" y="260"/>
                  </a:lnTo>
                  <a:lnTo>
                    <a:pt x="220" y="262"/>
                  </a:lnTo>
                  <a:lnTo>
                    <a:pt x="220" y="266"/>
                  </a:lnTo>
                  <a:lnTo>
                    <a:pt x="228" y="272"/>
                  </a:lnTo>
                  <a:lnTo>
                    <a:pt x="232" y="272"/>
                  </a:lnTo>
                  <a:lnTo>
                    <a:pt x="238" y="280"/>
                  </a:lnTo>
                  <a:lnTo>
                    <a:pt x="248" y="293"/>
                  </a:lnTo>
                  <a:lnTo>
                    <a:pt x="256" y="311"/>
                  </a:lnTo>
                  <a:lnTo>
                    <a:pt x="265" y="315"/>
                  </a:lnTo>
                  <a:lnTo>
                    <a:pt x="267" y="326"/>
                  </a:lnTo>
                  <a:lnTo>
                    <a:pt x="259" y="326"/>
                  </a:lnTo>
                  <a:lnTo>
                    <a:pt x="263" y="324"/>
                  </a:lnTo>
                  <a:lnTo>
                    <a:pt x="263" y="323"/>
                  </a:lnTo>
                  <a:lnTo>
                    <a:pt x="259" y="321"/>
                  </a:lnTo>
                  <a:lnTo>
                    <a:pt x="250" y="321"/>
                  </a:lnTo>
                  <a:lnTo>
                    <a:pt x="248" y="323"/>
                  </a:lnTo>
                  <a:lnTo>
                    <a:pt x="230" y="334"/>
                  </a:lnTo>
                  <a:lnTo>
                    <a:pt x="217" y="338"/>
                  </a:lnTo>
                  <a:lnTo>
                    <a:pt x="205" y="346"/>
                  </a:lnTo>
                  <a:lnTo>
                    <a:pt x="199" y="346"/>
                  </a:lnTo>
                  <a:lnTo>
                    <a:pt x="197" y="342"/>
                  </a:lnTo>
                  <a:lnTo>
                    <a:pt x="187" y="338"/>
                  </a:lnTo>
                  <a:lnTo>
                    <a:pt x="179" y="342"/>
                  </a:lnTo>
                  <a:lnTo>
                    <a:pt x="178" y="346"/>
                  </a:lnTo>
                  <a:lnTo>
                    <a:pt x="172" y="346"/>
                  </a:lnTo>
                  <a:lnTo>
                    <a:pt x="172" y="342"/>
                  </a:lnTo>
                  <a:lnTo>
                    <a:pt x="162" y="336"/>
                  </a:lnTo>
                  <a:lnTo>
                    <a:pt x="162" y="332"/>
                  </a:lnTo>
                  <a:lnTo>
                    <a:pt x="160" y="326"/>
                  </a:lnTo>
                  <a:lnTo>
                    <a:pt x="156" y="324"/>
                  </a:lnTo>
                  <a:lnTo>
                    <a:pt x="152" y="328"/>
                  </a:lnTo>
                  <a:lnTo>
                    <a:pt x="146" y="330"/>
                  </a:lnTo>
                  <a:lnTo>
                    <a:pt x="146" y="326"/>
                  </a:lnTo>
                  <a:lnTo>
                    <a:pt x="140" y="328"/>
                  </a:lnTo>
                  <a:lnTo>
                    <a:pt x="129" y="324"/>
                  </a:lnTo>
                  <a:lnTo>
                    <a:pt x="115" y="307"/>
                  </a:lnTo>
                  <a:lnTo>
                    <a:pt x="72" y="297"/>
                  </a:lnTo>
                  <a:lnTo>
                    <a:pt x="0" y="178"/>
                  </a:lnTo>
                  <a:lnTo>
                    <a:pt x="47" y="78"/>
                  </a:lnTo>
                  <a:lnTo>
                    <a:pt x="94" y="0"/>
                  </a:lnTo>
                  <a:lnTo>
                    <a:pt x="269"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78" name="Freeform 641"/>
            <p:cNvSpPr>
              <a:spLocks/>
            </p:cNvSpPr>
            <p:nvPr/>
          </p:nvSpPr>
          <p:spPr bwMode="ltGray">
            <a:xfrm>
              <a:off x="2979" y="2492"/>
              <a:ext cx="297" cy="366"/>
            </a:xfrm>
            <a:custGeom>
              <a:avLst/>
              <a:gdLst>
                <a:gd name="T0" fmla="*/ 181 w 325"/>
                <a:gd name="T1" fmla="*/ 4 h 355"/>
                <a:gd name="T2" fmla="*/ 189 w 325"/>
                <a:gd name="T3" fmla="*/ 16 h 355"/>
                <a:gd name="T4" fmla="*/ 194 w 325"/>
                <a:gd name="T5" fmla="*/ 39 h 355"/>
                <a:gd name="T6" fmla="*/ 196 w 325"/>
                <a:gd name="T7" fmla="*/ 72 h 355"/>
                <a:gd name="T8" fmla="*/ 203 w 325"/>
                <a:gd name="T9" fmla="*/ 97 h 355"/>
                <a:gd name="T10" fmla="*/ 204 w 325"/>
                <a:gd name="T11" fmla="*/ 111 h 355"/>
                <a:gd name="T12" fmla="*/ 190 w 325"/>
                <a:gd name="T13" fmla="*/ 138 h 355"/>
                <a:gd name="T14" fmla="*/ 185 w 325"/>
                <a:gd name="T15" fmla="*/ 171 h 355"/>
                <a:gd name="T16" fmla="*/ 186 w 325"/>
                <a:gd name="T17" fmla="*/ 198 h 355"/>
                <a:gd name="T18" fmla="*/ 180 w 325"/>
                <a:gd name="T19" fmla="*/ 219 h 355"/>
                <a:gd name="T20" fmla="*/ 170 w 325"/>
                <a:gd name="T21" fmla="*/ 233 h 355"/>
                <a:gd name="T22" fmla="*/ 166 w 325"/>
                <a:gd name="T23" fmla="*/ 254 h 355"/>
                <a:gd name="T24" fmla="*/ 158 w 325"/>
                <a:gd name="T25" fmla="*/ 268 h 355"/>
                <a:gd name="T26" fmla="*/ 157 w 325"/>
                <a:gd name="T27" fmla="*/ 300 h 355"/>
                <a:gd name="T28" fmla="*/ 150 w 325"/>
                <a:gd name="T29" fmla="*/ 309 h 355"/>
                <a:gd name="T30" fmla="*/ 144 w 325"/>
                <a:gd name="T31" fmla="*/ 312 h 355"/>
                <a:gd name="T32" fmla="*/ 150 w 325"/>
                <a:gd name="T33" fmla="*/ 324 h 355"/>
                <a:gd name="T34" fmla="*/ 155 w 325"/>
                <a:gd name="T35" fmla="*/ 333 h 355"/>
                <a:gd name="T36" fmla="*/ 166 w 325"/>
                <a:gd name="T37" fmla="*/ 370 h 355"/>
                <a:gd name="T38" fmla="*/ 174 w 325"/>
                <a:gd name="T39" fmla="*/ 389 h 355"/>
                <a:gd name="T40" fmla="*/ 173 w 325"/>
                <a:gd name="T41" fmla="*/ 387 h 355"/>
                <a:gd name="T42" fmla="*/ 170 w 325"/>
                <a:gd name="T43" fmla="*/ 381 h 355"/>
                <a:gd name="T44" fmla="*/ 162 w 325"/>
                <a:gd name="T45" fmla="*/ 385 h 355"/>
                <a:gd name="T46" fmla="*/ 142 w 325"/>
                <a:gd name="T47" fmla="*/ 403 h 355"/>
                <a:gd name="T48" fmla="*/ 130 w 325"/>
                <a:gd name="T49" fmla="*/ 412 h 355"/>
                <a:gd name="T50" fmla="*/ 122 w 325"/>
                <a:gd name="T51" fmla="*/ 403 h 355"/>
                <a:gd name="T52" fmla="*/ 116 w 325"/>
                <a:gd name="T53" fmla="*/ 412 h 355"/>
                <a:gd name="T54" fmla="*/ 111 w 325"/>
                <a:gd name="T55" fmla="*/ 408 h 355"/>
                <a:gd name="T56" fmla="*/ 106 w 325"/>
                <a:gd name="T57" fmla="*/ 397 h 355"/>
                <a:gd name="T58" fmla="*/ 101 w 325"/>
                <a:gd name="T59" fmla="*/ 387 h 355"/>
                <a:gd name="T60" fmla="*/ 95 w 325"/>
                <a:gd name="T61" fmla="*/ 393 h 355"/>
                <a:gd name="T62" fmla="*/ 92 w 325"/>
                <a:gd name="T63" fmla="*/ 391 h 355"/>
                <a:gd name="T64" fmla="*/ 75 w 325"/>
                <a:gd name="T65" fmla="*/ 366 h 355"/>
                <a:gd name="T66" fmla="*/ 0 w 325"/>
                <a:gd name="T67" fmla="*/ 212 h 355"/>
                <a:gd name="T68" fmla="*/ 61 w 325"/>
                <a:gd name="T69" fmla="*/ 0 h 3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5"/>
                <a:gd name="T106" fmla="*/ 0 h 355"/>
                <a:gd name="T107" fmla="*/ 325 w 325"/>
                <a:gd name="T108" fmla="*/ 355 h 35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5" h="355">
                  <a:moveTo>
                    <a:pt x="276" y="0"/>
                  </a:moveTo>
                  <a:lnTo>
                    <a:pt x="284" y="4"/>
                  </a:lnTo>
                  <a:lnTo>
                    <a:pt x="292" y="14"/>
                  </a:lnTo>
                  <a:lnTo>
                    <a:pt x="296" y="16"/>
                  </a:lnTo>
                  <a:lnTo>
                    <a:pt x="300" y="26"/>
                  </a:lnTo>
                  <a:lnTo>
                    <a:pt x="304" y="34"/>
                  </a:lnTo>
                  <a:lnTo>
                    <a:pt x="304" y="52"/>
                  </a:lnTo>
                  <a:lnTo>
                    <a:pt x="306" y="62"/>
                  </a:lnTo>
                  <a:lnTo>
                    <a:pt x="308" y="74"/>
                  </a:lnTo>
                  <a:lnTo>
                    <a:pt x="318" y="82"/>
                  </a:lnTo>
                  <a:lnTo>
                    <a:pt x="324" y="86"/>
                  </a:lnTo>
                  <a:lnTo>
                    <a:pt x="320" y="96"/>
                  </a:lnTo>
                  <a:lnTo>
                    <a:pt x="302" y="104"/>
                  </a:lnTo>
                  <a:lnTo>
                    <a:pt x="300" y="118"/>
                  </a:lnTo>
                  <a:lnTo>
                    <a:pt x="294" y="138"/>
                  </a:lnTo>
                  <a:lnTo>
                    <a:pt x="290" y="146"/>
                  </a:lnTo>
                  <a:lnTo>
                    <a:pt x="292" y="152"/>
                  </a:lnTo>
                  <a:lnTo>
                    <a:pt x="292" y="170"/>
                  </a:lnTo>
                  <a:lnTo>
                    <a:pt x="288" y="178"/>
                  </a:lnTo>
                  <a:lnTo>
                    <a:pt x="282" y="188"/>
                  </a:lnTo>
                  <a:lnTo>
                    <a:pt x="276" y="188"/>
                  </a:lnTo>
                  <a:lnTo>
                    <a:pt x="266" y="200"/>
                  </a:lnTo>
                  <a:lnTo>
                    <a:pt x="266" y="212"/>
                  </a:lnTo>
                  <a:lnTo>
                    <a:pt x="262" y="218"/>
                  </a:lnTo>
                  <a:lnTo>
                    <a:pt x="254" y="218"/>
                  </a:lnTo>
                  <a:lnTo>
                    <a:pt x="248" y="230"/>
                  </a:lnTo>
                  <a:lnTo>
                    <a:pt x="246" y="250"/>
                  </a:lnTo>
                  <a:lnTo>
                    <a:pt x="246" y="258"/>
                  </a:lnTo>
                  <a:lnTo>
                    <a:pt x="240" y="262"/>
                  </a:lnTo>
                  <a:lnTo>
                    <a:pt x="234" y="266"/>
                  </a:lnTo>
                  <a:lnTo>
                    <a:pt x="230" y="266"/>
                  </a:lnTo>
                  <a:lnTo>
                    <a:pt x="226" y="268"/>
                  </a:lnTo>
                  <a:lnTo>
                    <a:pt x="226" y="272"/>
                  </a:lnTo>
                  <a:lnTo>
                    <a:pt x="234" y="278"/>
                  </a:lnTo>
                  <a:lnTo>
                    <a:pt x="238" y="278"/>
                  </a:lnTo>
                  <a:lnTo>
                    <a:pt x="244" y="286"/>
                  </a:lnTo>
                  <a:lnTo>
                    <a:pt x="254" y="300"/>
                  </a:lnTo>
                  <a:lnTo>
                    <a:pt x="262" y="318"/>
                  </a:lnTo>
                  <a:lnTo>
                    <a:pt x="272" y="322"/>
                  </a:lnTo>
                  <a:lnTo>
                    <a:pt x="274" y="334"/>
                  </a:lnTo>
                  <a:lnTo>
                    <a:pt x="266" y="334"/>
                  </a:lnTo>
                  <a:lnTo>
                    <a:pt x="270" y="332"/>
                  </a:lnTo>
                  <a:lnTo>
                    <a:pt x="270" y="330"/>
                  </a:lnTo>
                  <a:lnTo>
                    <a:pt x="266" y="328"/>
                  </a:lnTo>
                  <a:lnTo>
                    <a:pt x="256" y="328"/>
                  </a:lnTo>
                  <a:lnTo>
                    <a:pt x="254" y="330"/>
                  </a:lnTo>
                  <a:lnTo>
                    <a:pt x="236" y="342"/>
                  </a:lnTo>
                  <a:lnTo>
                    <a:pt x="222" y="346"/>
                  </a:lnTo>
                  <a:lnTo>
                    <a:pt x="210" y="354"/>
                  </a:lnTo>
                  <a:lnTo>
                    <a:pt x="204" y="354"/>
                  </a:lnTo>
                  <a:lnTo>
                    <a:pt x="202" y="350"/>
                  </a:lnTo>
                  <a:lnTo>
                    <a:pt x="192" y="346"/>
                  </a:lnTo>
                  <a:lnTo>
                    <a:pt x="184" y="350"/>
                  </a:lnTo>
                  <a:lnTo>
                    <a:pt x="182" y="354"/>
                  </a:lnTo>
                  <a:lnTo>
                    <a:pt x="176" y="354"/>
                  </a:lnTo>
                  <a:lnTo>
                    <a:pt x="176" y="350"/>
                  </a:lnTo>
                  <a:lnTo>
                    <a:pt x="166" y="344"/>
                  </a:lnTo>
                  <a:lnTo>
                    <a:pt x="166" y="340"/>
                  </a:lnTo>
                  <a:lnTo>
                    <a:pt x="164" y="334"/>
                  </a:lnTo>
                  <a:lnTo>
                    <a:pt x="160" y="332"/>
                  </a:lnTo>
                  <a:lnTo>
                    <a:pt x="156" y="336"/>
                  </a:lnTo>
                  <a:lnTo>
                    <a:pt x="150" y="338"/>
                  </a:lnTo>
                  <a:lnTo>
                    <a:pt x="150" y="334"/>
                  </a:lnTo>
                  <a:lnTo>
                    <a:pt x="144" y="336"/>
                  </a:lnTo>
                  <a:lnTo>
                    <a:pt x="132" y="332"/>
                  </a:lnTo>
                  <a:lnTo>
                    <a:pt x="118" y="314"/>
                  </a:lnTo>
                  <a:lnTo>
                    <a:pt x="74" y="304"/>
                  </a:lnTo>
                  <a:lnTo>
                    <a:pt x="0" y="182"/>
                  </a:lnTo>
                  <a:lnTo>
                    <a:pt x="48" y="80"/>
                  </a:lnTo>
                  <a:lnTo>
                    <a:pt x="96" y="0"/>
                  </a:lnTo>
                  <a:lnTo>
                    <a:pt x="27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79" name="Freeform 642"/>
            <p:cNvSpPr>
              <a:spLocks/>
            </p:cNvSpPr>
            <p:nvPr/>
          </p:nvSpPr>
          <p:spPr bwMode="ltGray">
            <a:xfrm>
              <a:off x="2869" y="2709"/>
              <a:ext cx="213" cy="133"/>
            </a:xfrm>
            <a:custGeom>
              <a:avLst/>
              <a:gdLst>
                <a:gd name="T0" fmla="*/ 105 w 231"/>
                <a:gd name="T1" fmla="*/ 2 h 129"/>
                <a:gd name="T2" fmla="*/ 112 w 231"/>
                <a:gd name="T3" fmla="*/ 15 h 129"/>
                <a:gd name="T4" fmla="*/ 112 w 231"/>
                <a:gd name="T5" fmla="*/ 33 h 129"/>
                <a:gd name="T6" fmla="*/ 114 w 231"/>
                <a:gd name="T7" fmla="*/ 46 h 129"/>
                <a:gd name="T8" fmla="*/ 118 w 231"/>
                <a:gd name="T9" fmla="*/ 48 h 129"/>
                <a:gd name="T10" fmla="*/ 120 w 231"/>
                <a:gd name="T11" fmla="*/ 55 h 129"/>
                <a:gd name="T12" fmla="*/ 125 w 231"/>
                <a:gd name="T13" fmla="*/ 59 h 129"/>
                <a:gd name="T14" fmla="*/ 128 w 231"/>
                <a:gd name="T15" fmla="*/ 63 h 129"/>
                <a:gd name="T16" fmla="*/ 132 w 231"/>
                <a:gd name="T17" fmla="*/ 66 h 129"/>
                <a:gd name="T18" fmla="*/ 133 w 231"/>
                <a:gd name="T19" fmla="*/ 70 h 129"/>
                <a:gd name="T20" fmla="*/ 132 w 231"/>
                <a:gd name="T21" fmla="*/ 74 h 129"/>
                <a:gd name="T22" fmla="*/ 142 w 231"/>
                <a:gd name="T23" fmla="*/ 87 h 129"/>
                <a:gd name="T24" fmla="*/ 144 w 231"/>
                <a:gd name="T25" fmla="*/ 98 h 129"/>
                <a:gd name="T26" fmla="*/ 146 w 231"/>
                <a:gd name="T27" fmla="*/ 105 h 129"/>
                <a:gd name="T28" fmla="*/ 150 w 231"/>
                <a:gd name="T29" fmla="*/ 107 h 129"/>
                <a:gd name="T30" fmla="*/ 153 w 231"/>
                <a:gd name="T31" fmla="*/ 113 h 129"/>
                <a:gd name="T32" fmla="*/ 148 w 231"/>
                <a:gd name="T33" fmla="*/ 111 h 129"/>
                <a:gd name="T34" fmla="*/ 146 w 231"/>
                <a:gd name="T35" fmla="*/ 113 h 129"/>
                <a:gd name="T36" fmla="*/ 142 w 231"/>
                <a:gd name="T37" fmla="*/ 115 h 129"/>
                <a:gd name="T38" fmla="*/ 137 w 231"/>
                <a:gd name="T39" fmla="*/ 115 h 129"/>
                <a:gd name="T40" fmla="*/ 132 w 231"/>
                <a:gd name="T41" fmla="*/ 115 h 129"/>
                <a:gd name="T42" fmla="*/ 128 w 231"/>
                <a:gd name="T43" fmla="*/ 121 h 129"/>
                <a:gd name="T44" fmla="*/ 124 w 231"/>
                <a:gd name="T45" fmla="*/ 122 h 129"/>
                <a:gd name="T46" fmla="*/ 116 w 231"/>
                <a:gd name="T47" fmla="*/ 122 h 129"/>
                <a:gd name="T48" fmla="*/ 115 w 231"/>
                <a:gd name="T49" fmla="*/ 122 h 129"/>
                <a:gd name="T50" fmla="*/ 111 w 231"/>
                <a:gd name="T51" fmla="*/ 125 h 129"/>
                <a:gd name="T52" fmla="*/ 105 w 231"/>
                <a:gd name="T53" fmla="*/ 122 h 129"/>
                <a:gd name="T54" fmla="*/ 99 w 231"/>
                <a:gd name="T55" fmla="*/ 122 h 129"/>
                <a:gd name="T56" fmla="*/ 98 w 231"/>
                <a:gd name="T57" fmla="*/ 133 h 129"/>
                <a:gd name="T58" fmla="*/ 94 w 231"/>
                <a:gd name="T59" fmla="*/ 137 h 129"/>
                <a:gd name="T60" fmla="*/ 89 w 231"/>
                <a:gd name="T61" fmla="*/ 135 h 129"/>
                <a:gd name="T62" fmla="*/ 80 w 231"/>
                <a:gd name="T63" fmla="*/ 130 h 129"/>
                <a:gd name="T64" fmla="*/ 73 w 231"/>
                <a:gd name="T65" fmla="*/ 127 h 129"/>
                <a:gd name="T66" fmla="*/ 71 w 231"/>
                <a:gd name="T67" fmla="*/ 122 h 129"/>
                <a:gd name="T68" fmla="*/ 67 w 231"/>
                <a:gd name="T69" fmla="*/ 118 h 129"/>
                <a:gd name="T70" fmla="*/ 65 w 231"/>
                <a:gd name="T71" fmla="*/ 115 h 129"/>
                <a:gd name="T72" fmla="*/ 60 w 231"/>
                <a:gd name="T73" fmla="*/ 115 h 129"/>
                <a:gd name="T74" fmla="*/ 54 w 231"/>
                <a:gd name="T75" fmla="*/ 133 h 129"/>
                <a:gd name="T76" fmla="*/ 53 w 231"/>
                <a:gd name="T77" fmla="*/ 139 h 129"/>
                <a:gd name="T78" fmla="*/ 49 w 231"/>
                <a:gd name="T79" fmla="*/ 142 h 129"/>
                <a:gd name="T80" fmla="*/ 41 w 231"/>
                <a:gd name="T81" fmla="*/ 140 h 129"/>
                <a:gd name="T82" fmla="*/ 30 w 231"/>
                <a:gd name="T83" fmla="*/ 139 h 129"/>
                <a:gd name="T84" fmla="*/ 24 w 231"/>
                <a:gd name="T85" fmla="*/ 148 h 129"/>
                <a:gd name="T86" fmla="*/ 12 w 231"/>
                <a:gd name="T87" fmla="*/ 148 h 129"/>
                <a:gd name="T88" fmla="*/ 0 w 231"/>
                <a:gd name="T89" fmla="*/ 84 h 129"/>
                <a:gd name="T90" fmla="*/ 38 w 231"/>
                <a:gd name="T91" fmla="*/ 35 h 129"/>
                <a:gd name="T92" fmla="*/ 95 w 231"/>
                <a:gd name="T93" fmla="*/ 0 h 129"/>
                <a:gd name="T94" fmla="*/ 105 w 231"/>
                <a:gd name="T95" fmla="*/ 2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1"/>
                <a:gd name="T145" fmla="*/ 0 h 129"/>
                <a:gd name="T146" fmla="*/ 231 w 231"/>
                <a:gd name="T147" fmla="*/ 129 h 12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1" h="129">
                  <a:moveTo>
                    <a:pt x="158" y="2"/>
                  </a:moveTo>
                  <a:lnTo>
                    <a:pt x="168" y="15"/>
                  </a:lnTo>
                  <a:lnTo>
                    <a:pt x="168" y="28"/>
                  </a:lnTo>
                  <a:lnTo>
                    <a:pt x="170" y="41"/>
                  </a:lnTo>
                  <a:lnTo>
                    <a:pt x="178" y="43"/>
                  </a:lnTo>
                  <a:lnTo>
                    <a:pt x="180" y="47"/>
                  </a:lnTo>
                  <a:lnTo>
                    <a:pt x="186" y="49"/>
                  </a:lnTo>
                  <a:lnTo>
                    <a:pt x="193" y="53"/>
                  </a:lnTo>
                  <a:lnTo>
                    <a:pt x="197" y="56"/>
                  </a:lnTo>
                  <a:lnTo>
                    <a:pt x="199" y="60"/>
                  </a:lnTo>
                  <a:lnTo>
                    <a:pt x="197" y="64"/>
                  </a:lnTo>
                  <a:lnTo>
                    <a:pt x="213" y="75"/>
                  </a:lnTo>
                  <a:lnTo>
                    <a:pt x="216" y="83"/>
                  </a:lnTo>
                  <a:lnTo>
                    <a:pt x="218" y="90"/>
                  </a:lnTo>
                  <a:lnTo>
                    <a:pt x="226" y="92"/>
                  </a:lnTo>
                  <a:lnTo>
                    <a:pt x="230" y="98"/>
                  </a:lnTo>
                  <a:lnTo>
                    <a:pt x="222" y="96"/>
                  </a:lnTo>
                  <a:lnTo>
                    <a:pt x="218" y="98"/>
                  </a:lnTo>
                  <a:lnTo>
                    <a:pt x="213" y="100"/>
                  </a:lnTo>
                  <a:lnTo>
                    <a:pt x="207" y="100"/>
                  </a:lnTo>
                  <a:lnTo>
                    <a:pt x="197" y="100"/>
                  </a:lnTo>
                  <a:lnTo>
                    <a:pt x="193" y="104"/>
                  </a:lnTo>
                  <a:lnTo>
                    <a:pt x="184" y="105"/>
                  </a:lnTo>
                  <a:lnTo>
                    <a:pt x="176" y="105"/>
                  </a:lnTo>
                  <a:lnTo>
                    <a:pt x="172" y="105"/>
                  </a:lnTo>
                  <a:lnTo>
                    <a:pt x="166" y="107"/>
                  </a:lnTo>
                  <a:lnTo>
                    <a:pt x="158" y="105"/>
                  </a:lnTo>
                  <a:lnTo>
                    <a:pt x="149" y="105"/>
                  </a:lnTo>
                  <a:lnTo>
                    <a:pt x="147" y="113"/>
                  </a:lnTo>
                  <a:lnTo>
                    <a:pt x="141" y="117"/>
                  </a:lnTo>
                  <a:lnTo>
                    <a:pt x="133" y="115"/>
                  </a:lnTo>
                  <a:lnTo>
                    <a:pt x="120" y="111"/>
                  </a:lnTo>
                  <a:lnTo>
                    <a:pt x="110" y="109"/>
                  </a:lnTo>
                  <a:lnTo>
                    <a:pt x="106" y="105"/>
                  </a:lnTo>
                  <a:lnTo>
                    <a:pt x="101" y="102"/>
                  </a:lnTo>
                  <a:lnTo>
                    <a:pt x="97" y="100"/>
                  </a:lnTo>
                  <a:lnTo>
                    <a:pt x="91" y="100"/>
                  </a:lnTo>
                  <a:lnTo>
                    <a:pt x="81" y="113"/>
                  </a:lnTo>
                  <a:lnTo>
                    <a:pt x="79" y="119"/>
                  </a:lnTo>
                  <a:lnTo>
                    <a:pt x="73" y="122"/>
                  </a:lnTo>
                  <a:lnTo>
                    <a:pt x="62" y="120"/>
                  </a:lnTo>
                  <a:lnTo>
                    <a:pt x="46" y="119"/>
                  </a:lnTo>
                  <a:lnTo>
                    <a:pt x="35" y="128"/>
                  </a:lnTo>
                  <a:lnTo>
                    <a:pt x="17" y="128"/>
                  </a:lnTo>
                  <a:lnTo>
                    <a:pt x="0" y="73"/>
                  </a:lnTo>
                  <a:lnTo>
                    <a:pt x="58" y="30"/>
                  </a:lnTo>
                  <a:lnTo>
                    <a:pt x="143" y="0"/>
                  </a:lnTo>
                  <a:lnTo>
                    <a:pt x="158"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80" name="Freeform 643"/>
            <p:cNvSpPr>
              <a:spLocks/>
            </p:cNvSpPr>
            <p:nvPr/>
          </p:nvSpPr>
          <p:spPr bwMode="ltGray">
            <a:xfrm>
              <a:off x="2868" y="2709"/>
              <a:ext cx="219" cy="141"/>
            </a:xfrm>
            <a:custGeom>
              <a:avLst/>
              <a:gdLst>
                <a:gd name="T0" fmla="*/ 105 w 239"/>
                <a:gd name="T1" fmla="*/ 2 h 137"/>
                <a:gd name="T2" fmla="*/ 113 w 239"/>
                <a:gd name="T3" fmla="*/ 16 h 137"/>
                <a:gd name="T4" fmla="*/ 113 w 239"/>
                <a:gd name="T5" fmla="*/ 35 h 137"/>
                <a:gd name="T6" fmla="*/ 115 w 239"/>
                <a:gd name="T7" fmla="*/ 49 h 137"/>
                <a:gd name="T8" fmla="*/ 119 w 239"/>
                <a:gd name="T9" fmla="*/ 51 h 137"/>
                <a:gd name="T10" fmla="*/ 120 w 239"/>
                <a:gd name="T11" fmla="*/ 58 h 137"/>
                <a:gd name="T12" fmla="*/ 125 w 239"/>
                <a:gd name="T13" fmla="*/ 62 h 137"/>
                <a:gd name="T14" fmla="*/ 129 w 239"/>
                <a:gd name="T15" fmla="*/ 66 h 137"/>
                <a:gd name="T16" fmla="*/ 132 w 239"/>
                <a:gd name="T17" fmla="*/ 70 h 137"/>
                <a:gd name="T18" fmla="*/ 134 w 239"/>
                <a:gd name="T19" fmla="*/ 74 h 137"/>
                <a:gd name="T20" fmla="*/ 132 w 239"/>
                <a:gd name="T21" fmla="*/ 78 h 137"/>
                <a:gd name="T22" fmla="*/ 143 w 239"/>
                <a:gd name="T23" fmla="*/ 92 h 137"/>
                <a:gd name="T24" fmla="*/ 145 w 239"/>
                <a:gd name="T25" fmla="*/ 103 h 137"/>
                <a:gd name="T26" fmla="*/ 146 w 239"/>
                <a:gd name="T27" fmla="*/ 111 h 137"/>
                <a:gd name="T28" fmla="*/ 151 w 239"/>
                <a:gd name="T29" fmla="*/ 113 h 137"/>
                <a:gd name="T30" fmla="*/ 154 w 239"/>
                <a:gd name="T31" fmla="*/ 119 h 137"/>
                <a:gd name="T32" fmla="*/ 148 w 239"/>
                <a:gd name="T33" fmla="*/ 117 h 137"/>
                <a:gd name="T34" fmla="*/ 146 w 239"/>
                <a:gd name="T35" fmla="*/ 119 h 137"/>
                <a:gd name="T36" fmla="*/ 143 w 239"/>
                <a:gd name="T37" fmla="*/ 121 h 137"/>
                <a:gd name="T38" fmla="*/ 138 w 239"/>
                <a:gd name="T39" fmla="*/ 121 h 137"/>
                <a:gd name="T40" fmla="*/ 132 w 239"/>
                <a:gd name="T41" fmla="*/ 121 h 137"/>
                <a:gd name="T42" fmla="*/ 129 w 239"/>
                <a:gd name="T43" fmla="*/ 126 h 137"/>
                <a:gd name="T44" fmla="*/ 123 w 239"/>
                <a:gd name="T45" fmla="*/ 129 h 137"/>
                <a:gd name="T46" fmla="*/ 117 w 239"/>
                <a:gd name="T47" fmla="*/ 129 h 137"/>
                <a:gd name="T48" fmla="*/ 115 w 239"/>
                <a:gd name="T49" fmla="*/ 129 h 137"/>
                <a:gd name="T50" fmla="*/ 112 w 239"/>
                <a:gd name="T51" fmla="*/ 132 h 137"/>
                <a:gd name="T52" fmla="*/ 105 w 239"/>
                <a:gd name="T53" fmla="*/ 129 h 137"/>
                <a:gd name="T54" fmla="*/ 99 w 239"/>
                <a:gd name="T55" fmla="*/ 129 h 137"/>
                <a:gd name="T56" fmla="*/ 97 w 239"/>
                <a:gd name="T57" fmla="*/ 140 h 137"/>
                <a:gd name="T58" fmla="*/ 95 w 239"/>
                <a:gd name="T59" fmla="*/ 144 h 137"/>
                <a:gd name="T60" fmla="*/ 88 w 239"/>
                <a:gd name="T61" fmla="*/ 142 h 137"/>
                <a:gd name="T62" fmla="*/ 80 w 239"/>
                <a:gd name="T63" fmla="*/ 137 h 137"/>
                <a:gd name="T64" fmla="*/ 73 w 239"/>
                <a:gd name="T65" fmla="*/ 134 h 137"/>
                <a:gd name="T66" fmla="*/ 71 w 239"/>
                <a:gd name="T67" fmla="*/ 129 h 137"/>
                <a:gd name="T68" fmla="*/ 67 w 239"/>
                <a:gd name="T69" fmla="*/ 124 h 137"/>
                <a:gd name="T70" fmla="*/ 65 w 239"/>
                <a:gd name="T71" fmla="*/ 121 h 137"/>
                <a:gd name="T72" fmla="*/ 60 w 239"/>
                <a:gd name="T73" fmla="*/ 121 h 137"/>
                <a:gd name="T74" fmla="*/ 55 w 239"/>
                <a:gd name="T75" fmla="*/ 140 h 137"/>
                <a:gd name="T76" fmla="*/ 53 w 239"/>
                <a:gd name="T77" fmla="*/ 146 h 137"/>
                <a:gd name="T78" fmla="*/ 49 w 239"/>
                <a:gd name="T79" fmla="*/ 150 h 137"/>
                <a:gd name="T80" fmla="*/ 41 w 239"/>
                <a:gd name="T81" fmla="*/ 148 h 137"/>
                <a:gd name="T82" fmla="*/ 31 w 239"/>
                <a:gd name="T83" fmla="*/ 146 h 137"/>
                <a:gd name="T84" fmla="*/ 23 w 239"/>
                <a:gd name="T85" fmla="*/ 156 h 137"/>
                <a:gd name="T86" fmla="*/ 12 w 239"/>
                <a:gd name="T87" fmla="*/ 156 h 137"/>
                <a:gd name="T88" fmla="*/ 0 w 239"/>
                <a:gd name="T89" fmla="*/ 89 h 137"/>
                <a:gd name="T90" fmla="*/ 38 w 239"/>
                <a:gd name="T91" fmla="*/ 37 h 137"/>
                <a:gd name="T92" fmla="*/ 96 w 239"/>
                <a:gd name="T93" fmla="*/ 0 h 137"/>
                <a:gd name="T94" fmla="*/ 105 w 239"/>
                <a:gd name="T95" fmla="*/ 2 h 1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9"/>
                <a:gd name="T145" fmla="*/ 0 h 137"/>
                <a:gd name="T146" fmla="*/ 239 w 239"/>
                <a:gd name="T147" fmla="*/ 137 h 1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9" h="137">
                  <a:moveTo>
                    <a:pt x="164" y="2"/>
                  </a:moveTo>
                  <a:lnTo>
                    <a:pt x="174" y="16"/>
                  </a:lnTo>
                  <a:lnTo>
                    <a:pt x="174" y="30"/>
                  </a:lnTo>
                  <a:lnTo>
                    <a:pt x="176" y="44"/>
                  </a:lnTo>
                  <a:lnTo>
                    <a:pt x="184" y="46"/>
                  </a:lnTo>
                  <a:lnTo>
                    <a:pt x="186" y="50"/>
                  </a:lnTo>
                  <a:lnTo>
                    <a:pt x="192" y="52"/>
                  </a:lnTo>
                  <a:lnTo>
                    <a:pt x="200" y="56"/>
                  </a:lnTo>
                  <a:lnTo>
                    <a:pt x="204" y="60"/>
                  </a:lnTo>
                  <a:lnTo>
                    <a:pt x="206" y="64"/>
                  </a:lnTo>
                  <a:lnTo>
                    <a:pt x="204" y="68"/>
                  </a:lnTo>
                  <a:lnTo>
                    <a:pt x="220" y="80"/>
                  </a:lnTo>
                  <a:lnTo>
                    <a:pt x="224" y="88"/>
                  </a:lnTo>
                  <a:lnTo>
                    <a:pt x="226" y="96"/>
                  </a:lnTo>
                  <a:lnTo>
                    <a:pt x="234" y="98"/>
                  </a:lnTo>
                  <a:lnTo>
                    <a:pt x="238" y="104"/>
                  </a:lnTo>
                  <a:lnTo>
                    <a:pt x="230" y="102"/>
                  </a:lnTo>
                  <a:lnTo>
                    <a:pt x="226" y="104"/>
                  </a:lnTo>
                  <a:lnTo>
                    <a:pt x="220" y="106"/>
                  </a:lnTo>
                  <a:lnTo>
                    <a:pt x="214" y="106"/>
                  </a:lnTo>
                  <a:lnTo>
                    <a:pt x="204" y="106"/>
                  </a:lnTo>
                  <a:lnTo>
                    <a:pt x="200" y="110"/>
                  </a:lnTo>
                  <a:lnTo>
                    <a:pt x="190" y="112"/>
                  </a:lnTo>
                  <a:lnTo>
                    <a:pt x="182" y="112"/>
                  </a:lnTo>
                  <a:lnTo>
                    <a:pt x="178" y="112"/>
                  </a:lnTo>
                  <a:lnTo>
                    <a:pt x="172" y="114"/>
                  </a:lnTo>
                  <a:lnTo>
                    <a:pt x="164" y="112"/>
                  </a:lnTo>
                  <a:lnTo>
                    <a:pt x="154" y="112"/>
                  </a:lnTo>
                  <a:lnTo>
                    <a:pt x="152" y="120"/>
                  </a:lnTo>
                  <a:lnTo>
                    <a:pt x="146" y="124"/>
                  </a:lnTo>
                  <a:lnTo>
                    <a:pt x="138" y="122"/>
                  </a:lnTo>
                  <a:lnTo>
                    <a:pt x="124" y="118"/>
                  </a:lnTo>
                  <a:lnTo>
                    <a:pt x="114" y="116"/>
                  </a:lnTo>
                  <a:lnTo>
                    <a:pt x="110" y="112"/>
                  </a:lnTo>
                  <a:lnTo>
                    <a:pt x="104" y="108"/>
                  </a:lnTo>
                  <a:lnTo>
                    <a:pt x="100" y="106"/>
                  </a:lnTo>
                  <a:lnTo>
                    <a:pt x="94" y="106"/>
                  </a:lnTo>
                  <a:lnTo>
                    <a:pt x="84" y="120"/>
                  </a:lnTo>
                  <a:lnTo>
                    <a:pt x="82" y="126"/>
                  </a:lnTo>
                  <a:lnTo>
                    <a:pt x="76" y="130"/>
                  </a:lnTo>
                  <a:lnTo>
                    <a:pt x="64" y="128"/>
                  </a:lnTo>
                  <a:lnTo>
                    <a:pt x="48" y="126"/>
                  </a:lnTo>
                  <a:lnTo>
                    <a:pt x="36" y="136"/>
                  </a:lnTo>
                  <a:lnTo>
                    <a:pt x="18" y="136"/>
                  </a:lnTo>
                  <a:lnTo>
                    <a:pt x="0" y="78"/>
                  </a:lnTo>
                  <a:lnTo>
                    <a:pt x="60" y="32"/>
                  </a:lnTo>
                  <a:lnTo>
                    <a:pt x="148" y="0"/>
                  </a:lnTo>
                  <a:lnTo>
                    <a:pt x="164"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81" name="Freeform 644"/>
            <p:cNvSpPr>
              <a:spLocks/>
            </p:cNvSpPr>
            <p:nvPr/>
          </p:nvSpPr>
          <p:spPr bwMode="ltGray">
            <a:xfrm>
              <a:off x="2859" y="2462"/>
              <a:ext cx="179" cy="306"/>
            </a:xfrm>
            <a:custGeom>
              <a:avLst/>
              <a:gdLst>
                <a:gd name="T0" fmla="*/ 127 w 195"/>
                <a:gd name="T1" fmla="*/ 101 h 297"/>
                <a:gd name="T2" fmla="*/ 126 w 195"/>
                <a:gd name="T3" fmla="*/ 152 h 297"/>
                <a:gd name="T4" fmla="*/ 121 w 195"/>
                <a:gd name="T5" fmla="*/ 152 h 297"/>
                <a:gd name="T6" fmla="*/ 118 w 195"/>
                <a:gd name="T7" fmla="*/ 157 h 297"/>
                <a:gd name="T8" fmla="*/ 116 w 195"/>
                <a:gd name="T9" fmla="*/ 155 h 297"/>
                <a:gd name="T10" fmla="*/ 109 w 195"/>
                <a:gd name="T11" fmla="*/ 152 h 297"/>
                <a:gd name="T12" fmla="*/ 107 w 195"/>
                <a:gd name="T13" fmla="*/ 155 h 297"/>
                <a:gd name="T14" fmla="*/ 107 w 195"/>
                <a:gd name="T15" fmla="*/ 160 h 297"/>
                <a:gd name="T16" fmla="*/ 107 w 195"/>
                <a:gd name="T17" fmla="*/ 165 h 297"/>
                <a:gd name="T18" fmla="*/ 106 w 195"/>
                <a:gd name="T19" fmla="*/ 177 h 297"/>
                <a:gd name="T20" fmla="*/ 104 w 195"/>
                <a:gd name="T21" fmla="*/ 188 h 297"/>
                <a:gd name="T22" fmla="*/ 106 w 195"/>
                <a:gd name="T23" fmla="*/ 192 h 297"/>
                <a:gd name="T24" fmla="*/ 103 w 195"/>
                <a:gd name="T25" fmla="*/ 201 h 297"/>
                <a:gd name="T26" fmla="*/ 99 w 195"/>
                <a:gd name="T27" fmla="*/ 213 h 297"/>
                <a:gd name="T28" fmla="*/ 99 w 195"/>
                <a:gd name="T29" fmla="*/ 226 h 297"/>
                <a:gd name="T30" fmla="*/ 98 w 195"/>
                <a:gd name="T31" fmla="*/ 233 h 297"/>
                <a:gd name="T32" fmla="*/ 99 w 195"/>
                <a:gd name="T33" fmla="*/ 237 h 297"/>
                <a:gd name="T34" fmla="*/ 103 w 195"/>
                <a:gd name="T35" fmla="*/ 237 h 297"/>
                <a:gd name="T36" fmla="*/ 106 w 195"/>
                <a:gd name="T37" fmla="*/ 241 h 297"/>
                <a:gd name="T38" fmla="*/ 106 w 195"/>
                <a:gd name="T39" fmla="*/ 258 h 297"/>
                <a:gd name="T40" fmla="*/ 108 w 195"/>
                <a:gd name="T41" fmla="*/ 262 h 297"/>
                <a:gd name="T42" fmla="*/ 111 w 195"/>
                <a:gd name="T43" fmla="*/ 265 h 297"/>
                <a:gd name="T44" fmla="*/ 109 w 195"/>
                <a:gd name="T45" fmla="*/ 274 h 297"/>
                <a:gd name="T46" fmla="*/ 84 w 195"/>
                <a:gd name="T47" fmla="*/ 303 h 297"/>
                <a:gd name="T48" fmla="*/ 67 w 195"/>
                <a:gd name="T49" fmla="*/ 312 h 297"/>
                <a:gd name="T50" fmla="*/ 62 w 195"/>
                <a:gd name="T51" fmla="*/ 310 h 297"/>
                <a:gd name="T52" fmla="*/ 62 w 195"/>
                <a:gd name="T53" fmla="*/ 314 h 297"/>
                <a:gd name="T54" fmla="*/ 62 w 195"/>
                <a:gd name="T55" fmla="*/ 321 h 297"/>
                <a:gd name="T56" fmla="*/ 57 w 195"/>
                <a:gd name="T57" fmla="*/ 322 h 297"/>
                <a:gd name="T58" fmla="*/ 49 w 195"/>
                <a:gd name="T59" fmla="*/ 322 h 297"/>
                <a:gd name="T60" fmla="*/ 44 w 195"/>
                <a:gd name="T61" fmla="*/ 328 h 297"/>
                <a:gd name="T62" fmla="*/ 44 w 195"/>
                <a:gd name="T63" fmla="*/ 332 h 297"/>
                <a:gd name="T64" fmla="*/ 36 w 195"/>
                <a:gd name="T65" fmla="*/ 337 h 297"/>
                <a:gd name="T66" fmla="*/ 33 w 195"/>
                <a:gd name="T67" fmla="*/ 332 h 297"/>
                <a:gd name="T68" fmla="*/ 28 w 195"/>
                <a:gd name="T69" fmla="*/ 339 h 297"/>
                <a:gd name="T70" fmla="*/ 28 w 195"/>
                <a:gd name="T71" fmla="*/ 344 h 297"/>
                <a:gd name="T72" fmla="*/ 17 w 195"/>
                <a:gd name="T73" fmla="*/ 337 h 297"/>
                <a:gd name="T74" fmla="*/ 0 w 195"/>
                <a:gd name="T75" fmla="*/ 278 h 297"/>
                <a:gd name="T76" fmla="*/ 6 w 195"/>
                <a:gd name="T77" fmla="*/ 143 h 297"/>
                <a:gd name="T78" fmla="*/ 42 w 195"/>
                <a:gd name="T79" fmla="*/ 0 h 297"/>
                <a:gd name="T80" fmla="*/ 127 w 195"/>
                <a:gd name="T81" fmla="*/ 101 h 2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5"/>
                <a:gd name="T124" fmla="*/ 0 h 297"/>
                <a:gd name="T125" fmla="*/ 195 w 195"/>
                <a:gd name="T126" fmla="*/ 297 h 29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5" h="297">
                  <a:moveTo>
                    <a:pt x="194" y="86"/>
                  </a:moveTo>
                  <a:lnTo>
                    <a:pt x="192" y="132"/>
                  </a:lnTo>
                  <a:lnTo>
                    <a:pt x="186" y="132"/>
                  </a:lnTo>
                  <a:lnTo>
                    <a:pt x="181" y="136"/>
                  </a:lnTo>
                  <a:lnTo>
                    <a:pt x="177" y="134"/>
                  </a:lnTo>
                  <a:lnTo>
                    <a:pt x="169" y="132"/>
                  </a:lnTo>
                  <a:lnTo>
                    <a:pt x="165" y="134"/>
                  </a:lnTo>
                  <a:lnTo>
                    <a:pt x="163" y="138"/>
                  </a:lnTo>
                  <a:lnTo>
                    <a:pt x="163" y="142"/>
                  </a:lnTo>
                  <a:lnTo>
                    <a:pt x="161" y="152"/>
                  </a:lnTo>
                  <a:lnTo>
                    <a:pt x="159" y="162"/>
                  </a:lnTo>
                  <a:lnTo>
                    <a:pt x="161" y="166"/>
                  </a:lnTo>
                  <a:lnTo>
                    <a:pt x="158" y="173"/>
                  </a:lnTo>
                  <a:lnTo>
                    <a:pt x="152" y="183"/>
                  </a:lnTo>
                  <a:lnTo>
                    <a:pt x="152" y="195"/>
                  </a:lnTo>
                  <a:lnTo>
                    <a:pt x="150" y="201"/>
                  </a:lnTo>
                  <a:lnTo>
                    <a:pt x="154" y="204"/>
                  </a:lnTo>
                  <a:lnTo>
                    <a:pt x="158" y="204"/>
                  </a:lnTo>
                  <a:lnTo>
                    <a:pt x="161" y="208"/>
                  </a:lnTo>
                  <a:lnTo>
                    <a:pt x="161" y="222"/>
                  </a:lnTo>
                  <a:lnTo>
                    <a:pt x="167" y="226"/>
                  </a:lnTo>
                  <a:lnTo>
                    <a:pt x="171" y="228"/>
                  </a:lnTo>
                  <a:lnTo>
                    <a:pt x="169" y="236"/>
                  </a:lnTo>
                  <a:lnTo>
                    <a:pt x="129" y="261"/>
                  </a:lnTo>
                  <a:lnTo>
                    <a:pt x="104" y="269"/>
                  </a:lnTo>
                  <a:lnTo>
                    <a:pt x="96" y="267"/>
                  </a:lnTo>
                  <a:lnTo>
                    <a:pt x="94" y="271"/>
                  </a:lnTo>
                  <a:lnTo>
                    <a:pt x="94" y="277"/>
                  </a:lnTo>
                  <a:lnTo>
                    <a:pt x="88" y="278"/>
                  </a:lnTo>
                  <a:lnTo>
                    <a:pt x="75" y="278"/>
                  </a:lnTo>
                  <a:lnTo>
                    <a:pt x="67" y="282"/>
                  </a:lnTo>
                  <a:lnTo>
                    <a:pt x="67" y="286"/>
                  </a:lnTo>
                  <a:lnTo>
                    <a:pt x="54" y="290"/>
                  </a:lnTo>
                  <a:lnTo>
                    <a:pt x="50" y="286"/>
                  </a:lnTo>
                  <a:lnTo>
                    <a:pt x="44" y="292"/>
                  </a:lnTo>
                  <a:lnTo>
                    <a:pt x="42" y="296"/>
                  </a:lnTo>
                  <a:lnTo>
                    <a:pt x="27" y="290"/>
                  </a:lnTo>
                  <a:lnTo>
                    <a:pt x="0" y="240"/>
                  </a:lnTo>
                  <a:lnTo>
                    <a:pt x="6" y="123"/>
                  </a:lnTo>
                  <a:lnTo>
                    <a:pt x="65" y="0"/>
                  </a:lnTo>
                  <a:lnTo>
                    <a:pt x="194" y="8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82" name="Freeform 645"/>
            <p:cNvSpPr>
              <a:spLocks/>
            </p:cNvSpPr>
            <p:nvPr/>
          </p:nvSpPr>
          <p:spPr bwMode="ltGray">
            <a:xfrm>
              <a:off x="2858" y="2461"/>
              <a:ext cx="185" cy="314"/>
            </a:xfrm>
            <a:custGeom>
              <a:avLst/>
              <a:gdLst>
                <a:gd name="T0" fmla="*/ 127 w 203"/>
                <a:gd name="T1" fmla="*/ 103 h 305"/>
                <a:gd name="T2" fmla="*/ 126 w 203"/>
                <a:gd name="T3" fmla="*/ 156 h 305"/>
                <a:gd name="T4" fmla="*/ 122 w 203"/>
                <a:gd name="T5" fmla="*/ 156 h 305"/>
                <a:gd name="T6" fmla="*/ 118 w 203"/>
                <a:gd name="T7" fmla="*/ 161 h 305"/>
                <a:gd name="T8" fmla="*/ 116 w 203"/>
                <a:gd name="T9" fmla="*/ 159 h 305"/>
                <a:gd name="T10" fmla="*/ 110 w 203"/>
                <a:gd name="T11" fmla="*/ 156 h 305"/>
                <a:gd name="T12" fmla="*/ 108 w 203"/>
                <a:gd name="T13" fmla="*/ 159 h 305"/>
                <a:gd name="T14" fmla="*/ 107 w 203"/>
                <a:gd name="T15" fmla="*/ 164 h 305"/>
                <a:gd name="T16" fmla="*/ 107 w 203"/>
                <a:gd name="T17" fmla="*/ 169 h 305"/>
                <a:gd name="T18" fmla="*/ 106 w 203"/>
                <a:gd name="T19" fmla="*/ 181 h 305"/>
                <a:gd name="T20" fmla="*/ 105 w 203"/>
                <a:gd name="T21" fmla="*/ 191 h 305"/>
                <a:gd name="T22" fmla="*/ 106 w 203"/>
                <a:gd name="T23" fmla="*/ 196 h 305"/>
                <a:gd name="T24" fmla="*/ 103 w 203"/>
                <a:gd name="T25" fmla="*/ 206 h 305"/>
                <a:gd name="T26" fmla="*/ 98 w 203"/>
                <a:gd name="T27" fmla="*/ 218 h 305"/>
                <a:gd name="T28" fmla="*/ 98 w 203"/>
                <a:gd name="T29" fmla="*/ 231 h 305"/>
                <a:gd name="T30" fmla="*/ 98 w 203"/>
                <a:gd name="T31" fmla="*/ 238 h 305"/>
                <a:gd name="T32" fmla="*/ 100 w 203"/>
                <a:gd name="T33" fmla="*/ 243 h 305"/>
                <a:gd name="T34" fmla="*/ 103 w 203"/>
                <a:gd name="T35" fmla="*/ 243 h 305"/>
                <a:gd name="T36" fmla="*/ 106 w 203"/>
                <a:gd name="T37" fmla="*/ 247 h 305"/>
                <a:gd name="T38" fmla="*/ 106 w 203"/>
                <a:gd name="T39" fmla="*/ 264 h 305"/>
                <a:gd name="T40" fmla="*/ 109 w 203"/>
                <a:gd name="T41" fmla="*/ 268 h 305"/>
                <a:gd name="T42" fmla="*/ 112 w 203"/>
                <a:gd name="T43" fmla="*/ 271 h 305"/>
                <a:gd name="T44" fmla="*/ 110 w 203"/>
                <a:gd name="T45" fmla="*/ 280 h 305"/>
                <a:gd name="T46" fmla="*/ 84 w 203"/>
                <a:gd name="T47" fmla="*/ 310 h 305"/>
                <a:gd name="T48" fmla="*/ 67 w 203"/>
                <a:gd name="T49" fmla="*/ 319 h 305"/>
                <a:gd name="T50" fmla="*/ 63 w 203"/>
                <a:gd name="T51" fmla="*/ 317 h 305"/>
                <a:gd name="T52" fmla="*/ 61 w 203"/>
                <a:gd name="T53" fmla="*/ 321 h 305"/>
                <a:gd name="T54" fmla="*/ 61 w 203"/>
                <a:gd name="T55" fmla="*/ 328 h 305"/>
                <a:gd name="T56" fmla="*/ 58 w 203"/>
                <a:gd name="T57" fmla="*/ 330 h 305"/>
                <a:gd name="T58" fmla="*/ 49 w 203"/>
                <a:gd name="T59" fmla="*/ 330 h 305"/>
                <a:gd name="T60" fmla="*/ 44 w 203"/>
                <a:gd name="T61" fmla="*/ 336 h 305"/>
                <a:gd name="T62" fmla="*/ 44 w 203"/>
                <a:gd name="T63" fmla="*/ 340 h 305"/>
                <a:gd name="T64" fmla="*/ 35 w 203"/>
                <a:gd name="T65" fmla="*/ 345 h 305"/>
                <a:gd name="T66" fmla="*/ 33 w 203"/>
                <a:gd name="T67" fmla="*/ 340 h 305"/>
                <a:gd name="T68" fmla="*/ 29 w 203"/>
                <a:gd name="T69" fmla="*/ 347 h 305"/>
                <a:gd name="T70" fmla="*/ 27 w 203"/>
                <a:gd name="T71" fmla="*/ 352 h 305"/>
                <a:gd name="T72" fmla="*/ 18 w 203"/>
                <a:gd name="T73" fmla="*/ 345 h 305"/>
                <a:gd name="T74" fmla="*/ 0 w 203"/>
                <a:gd name="T75" fmla="*/ 284 h 305"/>
                <a:gd name="T76" fmla="*/ 5 w 203"/>
                <a:gd name="T77" fmla="*/ 146 h 305"/>
                <a:gd name="T78" fmla="*/ 43 w 203"/>
                <a:gd name="T79" fmla="*/ 0 h 305"/>
                <a:gd name="T80" fmla="*/ 127 w 203"/>
                <a:gd name="T81" fmla="*/ 103 h 3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3"/>
                <a:gd name="T124" fmla="*/ 0 h 305"/>
                <a:gd name="T125" fmla="*/ 203 w 203"/>
                <a:gd name="T126" fmla="*/ 305 h 30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3" h="305">
                  <a:moveTo>
                    <a:pt x="202" y="88"/>
                  </a:moveTo>
                  <a:lnTo>
                    <a:pt x="200" y="136"/>
                  </a:lnTo>
                  <a:lnTo>
                    <a:pt x="194" y="136"/>
                  </a:lnTo>
                  <a:lnTo>
                    <a:pt x="188" y="140"/>
                  </a:lnTo>
                  <a:lnTo>
                    <a:pt x="184" y="138"/>
                  </a:lnTo>
                  <a:lnTo>
                    <a:pt x="176" y="136"/>
                  </a:lnTo>
                  <a:lnTo>
                    <a:pt x="172" y="138"/>
                  </a:lnTo>
                  <a:lnTo>
                    <a:pt x="170" y="142"/>
                  </a:lnTo>
                  <a:lnTo>
                    <a:pt x="170" y="146"/>
                  </a:lnTo>
                  <a:lnTo>
                    <a:pt x="168" y="156"/>
                  </a:lnTo>
                  <a:lnTo>
                    <a:pt x="166" y="166"/>
                  </a:lnTo>
                  <a:lnTo>
                    <a:pt x="168" y="170"/>
                  </a:lnTo>
                  <a:lnTo>
                    <a:pt x="164" y="178"/>
                  </a:lnTo>
                  <a:lnTo>
                    <a:pt x="158" y="188"/>
                  </a:lnTo>
                  <a:lnTo>
                    <a:pt x="158" y="200"/>
                  </a:lnTo>
                  <a:lnTo>
                    <a:pt x="156" y="206"/>
                  </a:lnTo>
                  <a:lnTo>
                    <a:pt x="160" y="210"/>
                  </a:lnTo>
                  <a:lnTo>
                    <a:pt x="164" y="210"/>
                  </a:lnTo>
                  <a:lnTo>
                    <a:pt x="168" y="214"/>
                  </a:lnTo>
                  <a:lnTo>
                    <a:pt x="168" y="228"/>
                  </a:lnTo>
                  <a:lnTo>
                    <a:pt x="174" y="232"/>
                  </a:lnTo>
                  <a:lnTo>
                    <a:pt x="178" y="234"/>
                  </a:lnTo>
                  <a:lnTo>
                    <a:pt x="176" y="242"/>
                  </a:lnTo>
                  <a:lnTo>
                    <a:pt x="134" y="268"/>
                  </a:lnTo>
                  <a:lnTo>
                    <a:pt x="108" y="276"/>
                  </a:lnTo>
                  <a:lnTo>
                    <a:pt x="100" y="274"/>
                  </a:lnTo>
                  <a:lnTo>
                    <a:pt x="98" y="278"/>
                  </a:lnTo>
                  <a:lnTo>
                    <a:pt x="98" y="284"/>
                  </a:lnTo>
                  <a:lnTo>
                    <a:pt x="92" y="286"/>
                  </a:lnTo>
                  <a:lnTo>
                    <a:pt x="78" y="286"/>
                  </a:lnTo>
                  <a:lnTo>
                    <a:pt x="70" y="290"/>
                  </a:lnTo>
                  <a:lnTo>
                    <a:pt x="70" y="294"/>
                  </a:lnTo>
                  <a:lnTo>
                    <a:pt x="56" y="298"/>
                  </a:lnTo>
                  <a:lnTo>
                    <a:pt x="52" y="294"/>
                  </a:lnTo>
                  <a:lnTo>
                    <a:pt x="46" y="300"/>
                  </a:lnTo>
                  <a:lnTo>
                    <a:pt x="44" y="304"/>
                  </a:lnTo>
                  <a:lnTo>
                    <a:pt x="28" y="298"/>
                  </a:lnTo>
                  <a:lnTo>
                    <a:pt x="0" y="246"/>
                  </a:lnTo>
                  <a:lnTo>
                    <a:pt x="6" y="126"/>
                  </a:lnTo>
                  <a:lnTo>
                    <a:pt x="68" y="0"/>
                  </a:lnTo>
                  <a:lnTo>
                    <a:pt x="202" y="8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83" name="Freeform 646"/>
            <p:cNvSpPr>
              <a:spLocks/>
            </p:cNvSpPr>
            <p:nvPr/>
          </p:nvSpPr>
          <p:spPr bwMode="ltGray">
            <a:xfrm>
              <a:off x="2773" y="2663"/>
              <a:ext cx="129" cy="215"/>
            </a:xfrm>
            <a:custGeom>
              <a:avLst/>
              <a:gdLst>
                <a:gd name="T0" fmla="*/ 70 w 141"/>
                <a:gd name="T1" fmla="*/ 0 h 209"/>
                <a:gd name="T2" fmla="*/ 74 w 141"/>
                <a:gd name="T3" fmla="*/ 2 h 209"/>
                <a:gd name="T4" fmla="*/ 76 w 141"/>
                <a:gd name="T5" fmla="*/ 6 h 209"/>
                <a:gd name="T6" fmla="*/ 78 w 141"/>
                <a:gd name="T7" fmla="*/ 6 h 209"/>
                <a:gd name="T8" fmla="*/ 83 w 141"/>
                <a:gd name="T9" fmla="*/ 23 h 209"/>
                <a:gd name="T10" fmla="*/ 85 w 141"/>
                <a:gd name="T11" fmla="*/ 29 h 209"/>
                <a:gd name="T12" fmla="*/ 82 w 141"/>
                <a:gd name="T13" fmla="*/ 39 h 209"/>
                <a:gd name="T14" fmla="*/ 83 w 141"/>
                <a:gd name="T15" fmla="*/ 47 h 209"/>
                <a:gd name="T16" fmla="*/ 83 w 141"/>
                <a:gd name="T17" fmla="*/ 51 h 209"/>
                <a:gd name="T18" fmla="*/ 83 w 141"/>
                <a:gd name="T19" fmla="*/ 66 h 209"/>
                <a:gd name="T20" fmla="*/ 70 w 141"/>
                <a:gd name="T21" fmla="*/ 64 h 209"/>
                <a:gd name="T22" fmla="*/ 70 w 141"/>
                <a:gd name="T23" fmla="*/ 72 h 209"/>
                <a:gd name="T24" fmla="*/ 88 w 141"/>
                <a:gd name="T25" fmla="*/ 109 h 209"/>
                <a:gd name="T26" fmla="*/ 86 w 141"/>
                <a:gd name="T27" fmla="*/ 117 h 209"/>
                <a:gd name="T28" fmla="*/ 83 w 141"/>
                <a:gd name="T29" fmla="*/ 121 h 209"/>
                <a:gd name="T30" fmla="*/ 82 w 141"/>
                <a:gd name="T31" fmla="*/ 134 h 209"/>
                <a:gd name="T32" fmla="*/ 79 w 141"/>
                <a:gd name="T33" fmla="*/ 139 h 209"/>
                <a:gd name="T34" fmla="*/ 78 w 141"/>
                <a:gd name="T35" fmla="*/ 146 h 209"/>
                <a:gd name="T36" fmla="*/ 74 w 141"/>
                <a:gd name="T37" fmla="*/ 150 h 209"/>
                <a:gd name="T38" fmla="*/ 73 w 141"/>
                <a:gd name="T39" fmla="*/ 158 h 209"/>
                <a:gd name="T40" fmla="*/ 73 w 141"/>
                <a:gd name="T41" fmla="*/ 163 h 209"/>
                <a:gd name="T42" fmla="*/ 74 w 141"/>
                <a:gd name="T43" fmla="*/ 173 h 209"/>
                <a:gd name="T44" fmla="*/ 78 w 141"/>
                <a:gd name="T45" fmla="*/ 183 h 209"/>
                <a:gd name="T46" fmla="*/ 79 w 141"/>
                <a:gd name="T47" fmla="*/ 191 h 209"/>
                <a:gd name="T48" fmla="*/ 82 w 141"/>
                <a:gd name="T49" fmla="*/ 202 h 209"/>
                <a:gd name="T50" fmla="*/ 85 w 141"/>
                <a:gd name="T51" fmla="*/ 207 h 209"/>
                <a:gd name="T52" fmla="*/ 88 w 141"/>
                <a:gd name="T53" fmla="*/ 214 h 209"/>
                <a:gd name="T54" fmla="*/ 86 w 141"/>
                <a:gd name="T55" fmla="*/ 230 h 209"/>
                <a:gd name="T56" fmla="*/ 90 w 141"/>
                <a:gd name="T57" fmla="*/ 235 h 209"/>
                <a:gd name="T58" fmla="*/ 88 w 141"/>
                <a:gd name="T59" fmla="*/ 239 h 209"/>
                <a:gd name="T60" fmla="*/ 83 w 141"/>
                <a:gd name="T61" fmla="*/ 235 h 209"/>
                <a:gd name="T62" fmla="*/ 78 w 141"/>
                <a:gd name="T63" fmla="*/ 232 h 209"/>
                <a:gd name="T64" fmla="*/ 76 w 141"/>
                <a:gd name="T65" fmla="*/ 232 h 209"/>
                <a:gd name="T66" fmla="*/ 70 w 141"/>
                <a:gd name="T67" fmla="*/ 230 h 209"/>
                <a:gd name="T68" fmla="*/ 70 w 141"/>
                <a:gd name="T69" fmla="*/ 226 h 209"/>
                <a:gd name="T70" fmla="*/ 68 w 141"/>
                <a:gd name="T71" fmla="*/ 226 h 209"/>
                <a:gd name="T72" fmla="*/ 67 w 141"/>
                <a:gd name="T73" fmla="*/ 228 h 209"/>
                <a:gd name="T74" fmla="*/ 55 w 141"/>
                <a:gd name="T75" fmla="*/ 228 h 209"/>
                <a:gd name="T76" fmla="*/ 54 w 141"/>
                <a:gd name="T77" fmla="*/ 222 h 209"/>
                <a:gd name="T78" fmla="*/ 51 w 141"/>
                <a:gd name="T79" fmla="*/ 222 h 209"/>
                <a:gd name="T80" fmla="*/ 49 w 141"/>
                <a:gd name="T81" fmla="*/ 224 h 209"/>
                <a:gd name="T82" fmla="*/ 44 w 141"/>
                <a:gd name="T83" fmla="*/ 224 h 209"/>
                <a:gd name="T84" fmla="*/ 40 w 141"/>
                <a:gd name="T85" fmla="*/ 224 h 209"/>
                <a:gd name="T86" fmla="*/ 37 w 141"/>
                <a:gd name="T87" fmla="*/ 222 h 209"/>
                <a:gd name="T88" fmla="*/ 34 w 141"/>
                <a:gd name="T89" fmla="*/ 224 h 209"/>
                <a:gd name="T90" fmla="*/ 22 w 141"/>
                <a:gd name="T91" fmla="*/ 224 h 209"/>
                <a:gd name="T92" fmla="*/ 18 w 141"/>
                <a:gd name="T93" fmla="*/ 226 h 209"/>
                <a:gd name="T94" fmla="*/ 15 w 141"/>
                <a:gd name="T95" fmla="*/ 222 h 209"/>
                <a:gd name="T96" fmla="*/ 14 w 141"/>
                <a:gd name="T97" fmla="*/ 214 h 209"/>
                <a:gd name="T98" fmla="*/ 15 w 141"/>
                <a:gd name="T99" fmla="*/ 210 h 209"/>
                <a:gd name="T100" fmla="*/ 16 w 141"/>
                <a:gd name="T101" fmla="*/ 200 h 209"/>
                <a:gd name="T102" fmla="*/ 14 w 141"/>
                <a:gd name="T103" fmla="*/ 193 h 209"/>
                <a:gd name="T104" fmla="*/ 13 w 141"/>
                <a:gd name="T105" fmla="*/ 191 h 209"/>
                <a:gd name="T106" fmla="*/ 13 w 141"/>
                <a:gd name="T107" fmla="*/ 187 h 209"/>
                <a:gd name="T108" fmla="*/ 7 w 141"/>
                <a:gd name="T109" fmla="*/ 183 h 209"/>
                <a:gd name="T110" fmla="*/ 4 w 141"/>
                <a:gd name="T111" fmla="*/ 175 h 209"/>
                <a:gd name="T112" fmla="*/ 0 w 141"/>
                <a:gd name="T113" fmla="*/ 163 h 209"/>
                <a:gd name="T114" fmla="*/ 13 w 141"/>
                <a:gd name="T115" fmla="*/ 111 h 209"/>
                <a:gd name="T116" fmla="*/ 70 w 141"/>
                <a:gd name="T117" fmla="*/ 0 h 2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1"/>
                <a:gd name="T178" fmla="*/ 0 h 209"/>
                <a:gd name="T179" fmla="*/ 141 w 141"/>
                <a:gd name="T180" fmla="*/ 209 h 2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1" h="209">
                  <a:moveTo>
                    <a:pt x="108" y="0"/>
                  </a:moveTo>
                  <a:lnTo>
                    <a:pt x="116" y="2"/>
                  </a:lnTo>
                  <a:lnTo>
                    <a:pt x="118" y="6"/>
                  </a:lnTo>
                  <a:lnTo>
                    <a:pt x="122" y="6"/>
                  </a:lnTo>
                  <a:lnTo>
                    <a:pt x="130" y="18"/>
                  </a:lnTo>
                  <a:lnTo>
                    <a:pt x="132" y="24"/>
                  </a:lnTo>
                  <a:lnTo>
                    <a:pt x="128" y="34"/>
                  </a:lnTo>
                  <a:lnTo>
                    <a:pt x="130" y="42"/>
                  </a:lnTo>
                  <a:lnTo>
                    <a:pt x="130" y="46"/>
                  </a:lnTo>
                  <a:lnTo>
                    <a:pt x="130" y="56"/>
                  </a:lnTo>
                  <a:lnTo>
                    <a:pt x="110" y="54"/>
                  </a:lnTo>
                  <a:lnTo>
                    <a:pt x="108" y="62"/>
                  </a:lnTo>
                  <a:lnTo>
                    <a:pt x="138" y="94"/>
                  </a:lnTo>
                  <a:lnTo>
                    <a:pt x="134" y="102"/>
                  </a:lnTo>
                  <a:lnTo>
                    <a:pt x="130" y="106"/>
                  </a:lnTo>
                  <a:lnTo>
                    <a:pt x="128" y="116"/>
                  </a:lnTo>
                  <a:lnTo>
                    <a:pt x="124" y="120"/>
                  </a:lnTo>
                  <a:lnTo>
                    <a:pt x="122" y="126"/>
                  </a:lnTo>
                  <a:lnTo>
                    <a:pt x="116" y="130"/>
                  </a:lnTo>
                  <a:lnTo>
                    <a:pt x="114" y="138"/>
                  </a:lnTo>
                  <a:lnTo>
                    <a:pt x="114" y="142"/>
                  </a:lnTo>
                  <a:lnTo>
                    <a:pt x="116" y="150"/>
                  </a:lnTo>
                  <a:lnTo>
                    <a:pt x="122" y="158"/>
                  </a:lnTo>
                  <a:lnTo>
                    <a:pt x="124" y="166"/>
                  </a:lnTo>
                  <a:lnTo>
                    <a:pt x="128" y="176"/>
                  </a:lnTo>
                  <a:lnTo>
                    <a:pt x="132" y="180"/>
                  </a:lnTo>
                  <a:lnTo>
                    <a:pt x="138" y="186"/>
                  </a:lnTo>
                  <a:lnTo>
                    <a:pt x="136" y="200"/>
                  </a:lnTo>
                  <a:lnTo>
                    <a:pt x="140" y="204"/>
                  </a:lnTo>
                  <a:lnTo>
                    <a:pt x="138" y="208"/>
                  </a:lnTo>
                  <a:lnTo>
                    <a:pt x="130" y="204"/>
                  </a:lnTo>
                  <a:lnTo>
                    <a:pt x="122" y="202"/>
                  </a:lnTo>
                  <a:lnTo>
                    <a:pt x="118" y="202"/>
                  </a:lnTo>
                  <a:lnTo>
                    <a:pt x="110" y="200"/>
                  </a:lnTo>
                  <a:lnTo>
                    <a:pt x="110" y="196"/>
                  </a:lnTo>
                  <a:lnTo>
                    <a:pt x="106" y="196"/>
                  </a:lnTo>
                  <a:lnTo>
                    <a:pt x="104" y="198"/>
                  </a:lnTo>
                  <a:lnTo>
                    <a:pt x="86" y="198"/>
                  </a:lnTo>
                  <a:lnTo>
                    <a:pt x="84" y="192"/>
                  </a:lnTo>
                  <a:lnTo>
                    <a:pt x="80" y="192"/>
                  </a:lnTo>
                  <a:lnTo>
                    <a:pt x="76" y="194"/>
                  </a:lnTo>
                  <a:lnTo>
                    <a:pt x="68" y="194"/>
                  </a:lnTo>
                  <a:lnTo>
                    <a:pt x="62" y="194"/>
                  </a:lnTo>
                  <a:lnTo>
                    <a:pt x="58" y="192"/>
                  </a:lnTo>
                  <a:lnTo>
                    <a:pt x="52" y="194"/>
                  </a:lnTo>
                  <a:lnTo>
                    <a:pt x="34" y="194"/>
                  </a:lnTo>
                  <a:lnTo>
                    <a:pt x="28" y="196"/>
                  </a:lnTo>
                  <a:lnTo>
                    <a:pt x="24" y="192"/>
                  </a:lnTo>
                  <a:lnTo>
                    <a:pt x="22" y="186"/>
                  </a:lnTo>
                  <a:lnTo>
                    <a:pt x="24" y="182"/>
                  </a:lnTo>
                  <a:lnTo>
                    <a:pt x="26" y="174"/>
                  </a:lnTo>
                  <a:lnTo>
                    <a:pt x="22" y="168"/>
                  </a:lnTo>
                  <a:lnTo>
                    <a:pt x="20" y="166"/>
                  </a:lnTo>
                  <a:lnTo>
                    <a:pt x="20" y="162"/>
                  </a:lnTo>
                  <a:lnTo>
                    <a:pt x="12" y="158"/>
                  </a:lnTo>
                  <a:lnTo>
                    <a:pt x="4" y="152"/>
                  </a:lnTo>
                  <a:lnTo>
                    <a:pt x="0" y="142"/>
                  </a:lnTo>
                  <a:lnTo>
                    <a:pt x="20" y="96"/>
                  </a:lnTo>
                  <a:lnTo>
                    <a:pt x="10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84" name="Freeform 647"/>
            <p:cNvSpPr>
              <a:spLocks/>
            </p:cNvSpPr>
            <p:nvPr/>
          </p:nvSpPr>
          <p:spPr bwMode="ltGray">
            <a:xfrm>
              <a:off x="2677" y="2630"/>
              <a:ext cx="209" cy="188"/>
            </a:xfrm>
            <a:custGeom>
              <a:avLst/>
              <a:gdLst>
                <a:gd name="T0" fmla="*/ 131 w 229"/>
                <a:gd name="T1" fmla="*/ 25 h 183"/>
                <a:gd name="T2" fmla="*/ 137 w 229"/>
                <a:gd name="T3" fmla="*/ 31 h 183"/>
                <a:gd name="T4" fmla="*/ 139 w 229"/>
                <a:gd name="T5" fmla="*/ 37 h 183"/>
                <a:gd name="T6" fmla="*/ 139 w 229"/>
                <a:gd name="T7" fmla="*/ 45 h 183"/>
                <a:gd name="T8" fmla="*/ 141 w 229"/>
                <a:gd name="T9" fmla="*/ 49 h 183"/>
                <a:gd name="T10" fmla="*/ 144 w 229"/>
                <a:gd name="T11" fmla="*/ 55 h 183"/>
                <a:gd name="T12" fmla="*/ 144 w 229"/>
                <a:gd name="T13" fmla="*/ 66 h 183"/>
                <a:gd name="T14" fmla="*/ 141 w 229"/>
                <a:gd name="T15" fmla="*/ 70 h 183"/>
                <a:gd name="T16" fmla="*/ 139 w 229"/>
                <a:gd name="T17" fmla="*/ 74 h 183"/>
                <a:gd name="T18" fmla="*/ 134 w 229"/>
                <a:gd name="T19" fmla="*/ 82 h 183"/>
                <a:gd name="T20" fmla="*/ 134 w 229"/>
                <a:gd name="T21" fmla="*/ 84 h 183"/>
                <a:gd name="T22" fmla="*/ 131 w 229"/>
                <a:gd name="T23" fmla="*/ 92 h 183"/>
                <a:gd name="T24" fmla="*/ 129 w 229"/>
                <a:gd name="T25" fmla="*/ 98 h 183"/>
                <a:gd name="T26" fmla="*/ 129 w 229"/>
                <a:gd name="T27" fmla="*/ 104 h 183"/>
                <a:gd name="T28" fmla="*/ 124 w 229"/>
                <a:gd name="T29" fmla="*/ 113 h 183"/>
                <a:gd name="T30" fmla="*/ 123 w 229"/>
                <a:gd name="T31" fmla="*/ 117 h 183"/>
                <a:gd name="T32" fmla="*/ 118 w 229"/>
                <a:gd name="T33" fmla="*/ 121 h 183"/>
                <a:gd name="T34" fmla="*/ 117 w 229"/>
                <a:gd name="T35" fmla="*/ 123 h 183"/>
                <a:gd name="T36" fmla="*/ 114 w 229"/>
                <a:gd name="T37" fmla="*/ 131 h 183"/>
                <a:gd name="T38" fmla="*/ 111 w 229"/>
                <a:gd name="T39" fmla="*/ 145 h 183"/>
                <a:gd name="T40" fmla="*/ 110 w 229"/>
                <a:gd name="T41" fmla="*/ 147 h 183"/>
                <a:gd name="T42" fmla="*/ 110 w 229"/>
                <a:gd name="T43" fmla="*/ 154 h 183"/>
                <a:gd name="T44" fmla="*/ 107 w 229"/>
                <a:gd name="T45" fmla="*/ 158 h 183"/>
                <a:gd name="T46" fmla="*/ 107 w 229"/>
                <a:gd name="T47" fmla="*/ 164 h 183"/>
                <a:gd name="T48" fmla="*/ 104 w 229"/>
                <a:gd name="T49" fmla="*/ 164 h 183"/>
                <a:gd name="T50" fmla="*/ 100 w 229"/>
                <a:gd name="T51" fmla="*/ 164 h 183"/>
                <a:gd name="T52" fmla="*/ 100 w 229"/>
                <a:gd name="T53" fmla="*/ 160 h 183"/>
                <a:gd name="T54" fmla="*/ 100 w 229"/>
                <a:gd name="T55" fmla="*/ 158 h 183"/>
                <a:gd name="T56" fmla="*/ 95 w 229"/>
                <a:gd name="T57" fmla="*/ 156 h 183"/>
                <a:gd name="T58" fmla="*/ 95 w 229"/>
                <a:gd name="T59" fmla="*/ 158 h 183"/>
                <a:gd name="T60" fmla="*/ 91 w 229"/>
                <a:gd name="T61" fmla="*/ 158 h 183"/>
                <a:gd name="T62" fmla="*/ 91 w 229"/>
                <a:gd name="T63" fmla="*/ 154 h 183"/>
                <a:gd name="T64" fmla="*/ 90 w 229"/>
                <a:gd name="T65" fmla="*/ 154 h 183"/>
                <a:gd name="T66" fmla="*/ 83 w 229"/>
                <a:gd name="T67" fmla="*/ 160 h 183"/>
                <a:gd name="T68" fmla="*/ 83 w 229"/>
                <a:gd name="T69" fmla="*/ 164 h 183"/>
                <a:gd name="T70" fmla="*/ 74 w 229"/>
                <a:gd name="T71" fmla="*/ 178 h 183"/>
                <a:gd name="T72" fmla="*/ 71 w 229"/>
                <a:gd name="T73" fmla="*/ 191 h 183"/>
                <a:gd name="T74" fmla="*/ 68 w 229"/>
                <a:gd name="T75" fmla="*/ 201 h 183"/>
                <a:gd name="T76" fmla="*/ 59 w 229"/>
                <a:gd name="T77" fmla="*/ 205 h 183"/>
                <a:gd name="T78" fmla="*/ 53 w 229"/>
                <a:gd name="T79" fmla="*/ 203 h 183"/>
                <a:gd name="T80" fmla="*/ 44 w 229"/>
                <a:gd name="T81" fmla="*/ 205 h 183"/>
                <a:gd name="T82" fmla="*/ 40 w 229"/>
                <a:gd name="T83" fmla="*/ 208 h 183"/>
                <a:gd name="T84" fmla="*/ 38 w 229"/>
                <a:gd name="T85" fmla="*/ 205 h 183"/>
                <a:gd name="T86" fmla="*/ 36 w 229"/>
                <a:gd name="T87" fmla="*/ 203 h 183"/>
                <a:gd name="T88" fmla="*/ 31 w 229"/>
                <a:gd name="T89" fmla="*/ 188 h 183"/>
                <a:gd name="T90" fmla="*/ 31 w 229"/>
                <a:gd name="T91" fmla="*/ 181 h 183"/>
                <a:gd name="T92" fmla="*/ 26 w 229"/>
                <a:gd name="T93" fmla="*/ 168 h 183"/>
                <a:gd name="T94" fmla="*/ 24 w 229"/>
                <a:gd name="T95" fmla="*/ 166 h 183"/>
                <a:gd name="T96" fmla="*/ 18 w 229"/>
                <a:gd name="T97" fmla="*/ 160 h 183"/>
                <a:gd name="T98" fmla="*/ 5 w 229"/>
                <a:gd name="T99" fmla="*/ 158 h 183"/>
                <a:gd name="T100" fmla="*/ 0 w 229"/>
                <a:gd name="T101" fmla="*/ 154 h 183"/>
                <a:gd name="T102" fmla="*/ 4 w 229"/>
                <a:gd name="T103" fmla="*/ 74 h 183"/>
                <a:gd name="T104" fmla="*/ 31 w 229"/>
                <a:gd name="T105" fmla="*/ 0 h 183"/>
                <a:gd name="T106" fmla="*/ 89 w 229"/>
                <a:gd name="T107" fmla="*/ 16 h 183"/>
                <a:gd name="T108" fmla="*/ 131 w 229"/>
                <a:gd name="T109" fmla="*/ 25 h 1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29"/>
                <a:gd name="T166" fmla="*/ 0 h 183"/>
                <a:gd name="T167" fmla="*/ 229 w 229"/>
                <a:gd name="T168" fmla="*/ 183 h 18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29" h="183">
                  <a:moveTo>
                    <a:pt x="208" y="20"/>
                  </a:moveTo>
                  <a:lnTo>
                    <a:pt x="216" y="26"/>
                  </a:lnTo>
                  <a:lnTo>
                    <a:pt x="220" y="32"/>
                  </a:lnTo>
                  <a:lnTo>
                    <a:pt x="220" y="40"/>
                  </a:lnTo>
                  <a:lnTo>
                    <a:pt x="224" y="44"/>
                  </a:lnTo>
                  <a:lnTo>
                    <a:pt x="228" y="50"/>
                  </a:lnTo>
                  <a:lnTo>
                    <a:pt x="228" y="56"/>
                  </a:lnTo>
                  <a:lnTo>
                    <a:pt x="224" y="60"/>
                  </a:lnTo>
                  <a:lnTo>
                    <a:pt x="220" y="64"/>
                  </a:lnTo>
                  <a:lnTo>
                    <a:pt x="212" y="72"/>
                  </a:lnTo>
                  <a:lnTo>
                    <a:pt x="212" y="74"/>
                  </a:lnTo>
                  <a:lnTo>
                    <a:pt x="206" y="82"/>
                  </a:lnTo>
                  <a:lnTo>
                    <a:pt x="204" y="86"/>
                  </a:lnTo>
                  <a:lnTo>
                    <a:pt x="204" y="90"/>
                  </a:lnTo>
                  <a:lnTo>
                    <a:pt x="196" y="98"/>
                  </a:lnTo>
                  <a:lnTo>
                    <a:pt x="194" y="102"/>
                  </a:lnTo>
                  <a:lnTo>
                    <a:pt x="186" y="106"/>
                  </a:lnTo>
                  <a:lnTo>
                    <a:pt x="184" y="108"/>
                  </a:lnTo>
                  <a:lnTo>
                    <a:pt x="180" y="116"/>
                  </a:lnTo>
                  <a:lnTo>
                    <a:pt x="176" y="126"/>
                  </a:lnTo>
                  <a:lnTo>
                    <a:pt x="174" y="128"/>
                  </a:lnTo>
                  <a:lnTo>
                    <a:pt x="172" y="134"/>
                  </a:lnTo>
                  <a:lnTo>
                    <a:pt x="168" y="138"/>
                  </a:lnTo>
                  <a:lnTo>
                    <a:pt x="168" y="144"/>
                  </a:lnTo>
                  <a:lnTo>
                    <a:pt x="164" y="144"/>
                  </a:lnTo>
                  <a:lnTo>
                    <a:pt x="160" y="144"/>
                  </a:lnTo>
                  <a:lnTo>
                    <a:pt x="158" y="140"/>
                  </a:lnTo>
                  <a:lnTo>
                    <a:pt x="158" y="138"/>
                  </a:lnTo>
                  <a:lnTo>
                    <a:pt x="150" y="136"/>
                  </a:lnTo>
                  <a:lnTo>
                    <a:pt x="150" y="138"/>
                  </a:lnTo>
                  <a:lnTo>
                    <a:pt x="146" y="138"/>
                  </a:lnTo>
                  <a:lnTo>
                    <a:pt x="144" y="134"/>
                  </a:lnTo>
                  <a:lnTo>
                    <a:pt x="142" y="134"/>
                  </a:lnTo>
                  <a:lnTo>
                    <a:pt x="132" y="140"/>
                  </a:lnTo>
                  <a:lnTo>
                    <a:pt x="132" y="144"/>
                  </a:lnTo>
                  <a:lnTo>
                    <a:pt x="116" y="156"/>
                  </a:lnTo>
                  <a:lnTo>
                    <a:pt x="112" y="166"/>
                  </a:lnTo>
                  <a:lnTo>
                    <a:pt x="108" y="176"/>
                  </a:lnTo>
                  <a:lnTo>
                    <a:pt x="94" y="180"/>
                  </a:lnTo>
                  <a:lnTo>
                    <a:pt x="84" y="178"/>
                  </a:lnTo>
                  <a:lnTo>
                    <a:pt x="70" y="180"/>
                  </a:lnTo>
                  <a:lnTo>
                    <a:pt x="64" y="182"/>
                  </a:lnTo>
                  <a:lnTo>
                    <a:pt x="60" y="180"/>
                  </a:lnTo>
                  <a:lnTo>
                    <a:pt x="56" y="178"/>
                  </a:lnTo>
                  <a:lnTo>
                    <a:pt x="48" y="164"/>
                  </a:lnTo>
                  <a:lnTo>
                    <a:pt x="48" y="158"/>
                  </a:lnTo>
                  <a:lnTo>
                    <a:pt x="42" y="148"/>
                  </a:lnTo>
                  <a:lnTo>
                    <a:pt x="38" y="146"/>
                  </a:lnTo>
                  <a:lnTo>
                    <a:pt x="28" y="140"/>
                  </a:lnTo>
                  <a:lnTo>
                    <a:pt x="6" y="138"/>
                  </a:lnTo>
                  <a:lnTo>
                    <a:pt x="0" y="134"/>
                  </a:lnTo>
                  <a:lnTo>
                    <a:pt x="4" y="64"/>
                  </a:lnTo>
                  <a:lnTo>
                    <a:pt x="48" y="0"/>
                  </a:lnTo>
                  <a:lnTo>
                    <a:pt x="140" y="16"/>
                  </a:lnTo>
                  <a:lnTo>
                    <a:pt x="208" y="2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85" name="Freeform 648"/>
            <p:cNvSpPr>
              <a:spLocks/>
            </p:cNvSpPr>
            <p:nvPr/>
          </p:nvSpPr>
          <p:spPr bwMode="ltGray">
            <a:xfrm>
              <a:off x="2652" y="2656"/>
              <a:ext cx="48" cy="112"/>
            </a:xfrm>
            <a:custGeom>
              <a:avLst/>
              <a:gdLst>
                <a:gd name="T0" fmla="*/ 31 w 53"/>
                <a:gd name="T1" fmla="*/ 9 h 109"/>
                <a:gd name="T2" fmla="*/ 32 w 53"/>
                <a:gd name="T3" fmla="*/ 15 h 109"/>
                <a:gd name="T4" fmla="*/ 32 w 53"/>
                <a:gd name="T5" fmla="*/ 25 h 109"/>
                <a:gd name="T6" fmla="*/ 32 w 53"/>
                <a:gd name="T7" fmla="*/ 29 h 109"/>
                <a:gd name="T8" fmla="*/ 31 w 53"/>
                <a:gd name="T9" fmla="*/ 35 h 109"/>
                <a:gd name="T10" fmla="*/ 31 w 53"/>
                <a:gd name="T11" fmla="*/ 39 h 109"/>
                <a:gd name="T12" fmla="*/ 32 w 53"/>
                <a:gd name="T13" fmla="*/ 44 h 109"/>
                <a:gd name="T14" fmla="*/ 29 w 53"/>
                <a:gd name="T15" fmla="*/ 46 h 109"/>
                <a:gd name="T16" fmla="*/ 29 w 53"/>
                <a:gd name="T17" fmla="*/ 52 h 109"/>
                <a:gd name="T18" fmla="*/ 28 w 53"/>
                <a:gd name="T19" fmla="*/ 53 h 109"/>
                <a:gd name="T20" fmla="*/ 25 w 53"/>
                <a:gd name="T21" fmla="*/ 59 h 109"/>
                <a:gd name="T22" fmla="*/ 23 w 53"/>
                <a:gd name="T23" fmla="*/ 68 h 109"/>
                <a:gd name="T24" fmla="*/ 22 w 53"/>
                <a:gd name="T25" fmla="*/ 71 h 109"/>
                <a:gd name="T26" fmla="*/ 20 w 53"/>
                <a:gd name="T27" fmla="*/ 70 h 109"/>
                <a:gd name="T28" fmla="*/ 20 w 53"/>
                <a:gd name="T29" fmla="*/ 73 h 109"/>
                <a:gd name="T30" fmla="*/ 19 w 53"/>
                <a:gd name="T31" fmla="*/ 77 h 109"/>
                <a:gd name="T32" fmla="*/ 19 w 53"/>
                <a:gd name="T33" fmla="*/ 79 h 109"/>
                <a:gd name="T34" fmla="*/ 18 w 53"/>
                <a:gd name="T35" fmla="*/ 98 h 109"/>
                <a:gd name="T36" fmla="*/ 19 w 53"/>
                <a:gd name="T37" fmla="*/ 103 h 109"/>
                <a:gd name="T38" fmla="*/ 19 w 53"/>
                <a:gd name="T39" fmla="*/ 106 h 109"/>
                <a:gd name="T40" fmla="*/ 17 w 53"/>
                <a:gd name="T41" fmla="*/ 110 h 109"/>
                <a:gd name="T42" fmla="*/ 18 w 53"/>
                <a:gd name="T43" fmla="*/ 117 h 109"/>
                <a:gd name="T44" fmla="*/ 18 w 53"/>
                <a:gd name="T45" fmla="*/ 121 h 109"/>
                <a:gd name="T46" fmla="*/ 16 w 53"/>
                <a:gd name="T47" fmla="*/ 123 h 109"/>
                <a:gd name="T48" fmla="*/ 14 w 53"/>
                <a:gd name="T49" fmla="*/ 121 h 109"/>
                <a:gd name="T50" fmla="*/ 11 w 53"/>
                <a:gd name="T51" fmla="*/ 121 h 109"/>
                <a:gd name="T52" fmla="*/ 5 w 53"/>
                <a:gd name="T53" fmla="*/ 123 h 109"/>
                <a:gd name="T54" fmla="*/ 5 w 53"/>
                <a:gd name="T55" fmla="*/ 52 h 109"/>
                <a:gd name="T56" fmla="*/ 0 w 53"/>
                <a:gd name="T57" fmla="*/ 40 h 109"/>
                <a:gd name="T58" fmla="*/ 5 w 53"/>
                <a:gd name="T59" fmla="*/ 27 h 109"/>
                <a:gd name="T60" fmla="*/ 22 w 53"/>
                <a:gd name="T61" fmla="*/ 0 h 109"/>
                <a:gd name="T62" fmla="*/ 31 w 53"/>
                <a:gd name="T63" fmla="*/ 9 h 1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109"/>
                <a:gd name="T98" fmla="*/ 53 w 53"/>
                <a:gd name="T99" fmla="*/ 109 h 10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109">
                  <a:moveTo>
                    <a:pt x="50" y="9"/>
                  </a:moveTo>
                  <a:lnTo>
                    <a:pt x="52" y="15"/>
                  </a:lnTo>
                  <a:lnTo>
                    <a:pt x="52" y="20"/>
                  </a:lnTo>
                  <a:lnTo>
                    <a:pt x="52" y="24"/>
                  </a:lnTo>
                  <a:lnTo>
                    <a:pt x="50" y="30"/>
                  </a:lnTo>
                  <a:lnTo>
                    <a:pt x="50" y="34"/>
                  </a:lnTo>
                  <a:lnTo>
                    <a:pt x="52" y="39"/>
                  </a:lnTo>
                  <a:lnTo>
                    <a:pt x="47" y="41"/>
                  </a:lnTo>
                  <a:lnTo>
                    <a:pt x="47" y="47"/>
                  </a:lnTo>
                  <a:lnTo>
                    <a:pt x="45" y="48"/>
                  </a:lnTo>
                  <a:lnTo>
                    <a:pt x="42" y="52"/>
                  </a:lnTo>
                  <a:lnTo>
                    <a:pt x="38" y="58"/>
                  </a:lnTo>
                  <a:lnTo>
                    <a:pt x="36" y="61"/>
                  </a:lnTo>
                  <a:lnTo>
                    <a:pt x="33" y="60"/>
                  </a:lnTo>
                  <a:lnTo>
                    <a:pt x="33" y="63"/>
                  </a:lnTo>
                  <a:lnTo>
                    <a:pt x="31" y="67"/>
                  </a:lnTo>
                  <a:lnTo>
                    <a:pt x="31" y="69"/>
                  </a:lnTo>
                  <a:lnTo>
                    <a:pt x="29" y="86"/>
                  </a:lnTo>
                  <a:lnTo>
                    <a:pt x="31" y="89"/>
                  </a:lnTo>
                  <a:lnTo>
                    <a:pt x="31" y="91"/>
                  </a:lnTo>
                  <a:lnTo>
                    <a:pt x="28" y="95"/>
                  </a:lnTo>
                  <a:lnTo>
                    <a:pt x="29" y="102"/>
                  </a:lnTo>
                  <a:lnTo>
                    <a:pt x="29" y="106"/>
                  </a:lnTo>
                  <a:lnTo>
                    <a:pt x="26" y="108"/>
                  </a:lnTo>
                  <a:lnTo>
                    <a:pt x="24" y="106"/>
                  </a:lnTo>
                  <a:lnTo>
                    <a:pt x="17" y="106"/>
                  </a:lnTo>
                  <a:lnTo>
                    <a:pt x="10" y="108"/>
                  </a:lnTo>
                  <a:lnTo>
                    <a:pt x="7" y="47"/>
                  </a:lnTo>
                  <a:lnTo>
                    <a:pt x="0" y="35"/>
                  </a:lnTo>
                  <a:lnTo>
                    <a:pt x="5" y="22"/>
                  </a:lnTo>
                  <a:lnTo>
                    <a:pt x="35" y="0"/>
                  </a:lnTo>
                  <a:lnTo>
                    <a:pt x="50" y="9"/>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nvGrpSpPr>
            <p:cNvPr id="18" name="Group 649"/>
            <p:cNvGrpSpPr>
              <a:grpSpLocks/>
            </p:cNvGrpSpPr>
            <p:nvPr/>
          </p:nvGrpSpPr>
          <p:grpSpPr bwMode="auto">
            <a:xfrm>
              <a:off x="2638" y="2655"/>
              <a:ext cx="69" cy="125"/>
              <a:chOff x="2477" y="2544"/>
              <a:chExt cx="75" cy="135"/>
            </a:xfrm>
            <a:grpFill/>
          </p:grpSpPr>
          <p:sp>
            <p:nvSpPr>
              <p:cNvPr id="5435" name="Freeform 650"/>
              <p:cNvSpPr>
                <a:spLocks/>
              </p:cNvSpPr>
              <p:nvPr/>
            </p:nvSpPr>
            <p:spPr bwMode="ltGray">
              <a:xfrm>
                <a:off x="2491" y="2544"/>
                <a:ext cx="61" cy="130"/>
              </a:xfrm>
              <a:custGeom>
                <a:avLst/>
                <a:gdLst>
                  <a:gd name="T0" fmla="*/ 58 w 61"/>
                  <a:gd name="T1" fmla="*/ 16 h 117"/>
                  <a:gd name="T2" fmla="*/ 60 w 61"/>
                  <a:gd name="T3" fmla="*/ 27 h 117"/>
                  <a:gd name="T4" fmla="*/ 60 w 61"/>
                  <a:gd name="T5" fmla="*/ 37 h 117"/>
                  <a:gd name="T6" fmla="*/ 60 w 61"/>
                  <a:gd name="T7" fmla="*/ 44 h 117"/>
                  <a:gd name="T8" fmla="*/ 58 w 61"/>
                  <a:gd name="T9" fmla="*/ 54 h 117"/>
                  <a:gd name="T10" fmla="*/ 58 w 61"/>
                  <a:gd name="T11" fmla="*/ 60 h 117"/>
                  <a:gd name="T12" fmla="*/ 60 w 61"/>
                  <a:gd name="T13" fmla="*/ 71 h 117"/>
                  <a:gd name="T14" fmla="*/ 54 w 61"/>
                  <a:gd name="T15" fmla="*/ 74 h 117"/>
                  <a:gd name="T16" fmla="*/ 54 w 61"/>
                  <a:gd name="T17" fmla="*/ 86 h 117"/>
                  <a:gd name="T18" fmla="*/ 52 w 61"/>
                  <a:gd name="T19" fmla="*/ 88 h 117"/>
                  <a:gd name="T20" fmla="*/ 48 w 61"/>
                  <a:gd name="T21" fmla="*/ 96 h 117"/>
                  <a:gd name="T22" fmla="*/ 44 w 61"/>
                  <a:gd name="T23" fmla="*/ 107 h 117"/>
                  <a:gd name="T24" fmla="*/ 42 w 61"/>
                  <a:gd name="T25" fmla="*/ 111 h 117"/>
                  <a:gd name="T26" fmla="*/ 38 w 61"/>
                  <a:gd name="T27" fmla="*/ 109 h 117"/>
                  <a:gd name="T28" fmla="*/ 38 w 61"/>
                  <a:gd name="T29" fmla="*/ 114 h 117"/>
                  <a:gd name="T30" fmla="*/ 36 w 61"/>
                  <a:gd name="T31" fmla="*/ 122 h 117"/>
                  <a:gd name="T32" fmla="*/ 36 w 61"/>
                  <a:gd name="T33" fmla="*/ 124 h 117"/>
                  <a:gd name="T34" fmla="*/ 34 w 61"/>
                  <a:gd name="T35" fmla="*/ 156 h 117"/>
                  <a:gd name="T36" fmla="*/ 36 w 61"/>
                  <a:gd name="T37" fmla="*/ 163 h 117"/>
                  <a:gd name="T38" fmla="*/ 36 w 61"/>
                  <a:gd name="T39" fmla="*/ 166 h 117"/>
                  <a:gd name="T40" fmla="*/ 32 w 61"/>
                  <a:gd name="T41" fmla="*/ 173 h 117"/>
                  <a:gd name="T42" fmla="*/ 34 w 61"/>
                  <a:gd name="T43" fmla="*/ 187 h 117"/>
                  <a:gd name="T44" fmla="*/ 34 w 61"/>
                  <a:gd name="T45" fmla="*/ 193 h 117"/>
                  <a:gd name="T46" fmla="*/ 30 w 61"/>
                  <a:gd name="T47" fmla="*/ 197 h 117"/>
                  <a:gd name="T48" fmla="*/ 28 w 61"/>
                  <a:gd name="T49" fmla="*/ 193 h 117"/>
                  <a:gd name="T50" fmla="*/ 20 w 61"/>
                  <a:gd name="T51" fmla="*/ 193 h 117"/>
                  <a:gd name="T52" fmla="*/ 12 w 61"/>
                  <a:gd name="T53" fmla="*/ 197 h 117"/>
                  <a:gd name="T54" fmla="*/ 8 w 61"/>
                  <a:gd name="T55" fmla="*/ 86 h 117"/>
                  <a:gd name="T56" fmla="*/ 0 w 61"/>
                  <a:gd name="T57" fmla="*/ 64 h 117"/>
                  <a:gd name="T58" fmla="*/ 6 w 61"/>
                  <a:gd name="T59" fmla="*/ 41 h 117"/>
                  <a:gd name="T60" fmla="*/ 40 w 61"/>
                  <a:gd name="T61" fmla="*/ 0 h 117"/>
                  <a:gd name="T62" fmla="*/ 58 w 61"/>
                  <a:gd name="T63" fmla="*/ 16 h 1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
                  <a:gd name="T97" fmla="*/ 0 h 117"/>
                  <a:gd name="T98" fmla="*/ 61 w 61"/>
                  <a:gd name="T99" fmla="*/ 117 h 1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 h="117">
                    <a:moveTo>
                      <a:pt x="58" y="10"/>
                    </a:moveTo>
                    <a:lnTo>
                      <a:pt x="60" y="16"/>
                    </a:lnTo>
                    <a:lnTo>
                      <a:pt x="60" y="22"/>
                    </a:lnTo>
                    <a:lnTo>
                      <a:pt x="60" y="26"/>
                    </a:lnTo>
                    <a:lnTo>
                      <a:pt x="58" y="32"/>
                    </a:lnTo>
                    <a:lnTo>
                      <a:pt x="58" y="36"/>
                    </a:lnTo>
                    <a:lnTo>
                      <a:pt x="60" y="42"/>
                    </a:lnTo>
                    <a:lnTo>
                      <a:pt x="54" y="44"/>
                    </a:lnTo>
                    <a:lnTo>
                      <a:pt x="54" y="50"/>
                    </a:lnTo>
                    <a:lnTo>
                      <a:pt x="52" y="52"/>
                    </a:lnTo>
                    <a:lnTo>
                      <a:pt x="48" y="56"/>
                    </a:lnTo>
                    <a:lnTo>
                      <a:pt x="44" y="62"/>
                    </a:lnTo>
                    <a:lnTo>
                      <a:pt x="42" y="66"/>
                    </a:lnTo>
                    <a:lnTo>
                      <a:pt x="38" y="64"/>
                    </a:lnTo>
                    <a:lnTo>
                      <a:pt x="38" y="68"/>
                    </a:lnTo>
                    <a:lnTo>
                      <a:pt x="36" y="72"/>
                    </a:lnTo>
                    <a:lnTo>
                      <a:pt x="36" y="74"/>
                    </a:lnTo>
                    <a:lnTo>
                      <a:pt x="34" y="92"/>
                    </a:lnTo>
                    <a:lnTo>
                      <a:pt x="36" y="96"/>
                    </a:lnTo>
                    <a:lnTo>
                      <a:pt x="36" y="98"/>
                    </a:lnTo>
                    <a:lnTo>
                      <a:pt x="32" y="102"/>
                    </a:lnTo>
                    <a:lnTo>
                      <a:pt x="34" y="110"/>
                    </a:lnTo>
                    <a:lnTo>
                      <a:pt x="34" y="114"/>
                    </a:lnTo>
                    <a:lnTo>
                      <a:pt x="30" y="116"/>
                    </a:lnTo>
                    <a:lnTo>
                      <a:pt x="28" y="114"/>
                    </a:lnTo>
                    <a:lnTo>
                      <a:pt x="20" y="114"/>
                    </a:lnTo>
                    <a:lnTo>
                      <a:pt x="12" y="116"/>
                    </a:lnTo>
                    <a:lnTo>
                      <a:pt x="8" y="50"/>
                    </a:lnTo>
                    <a:lnTo>
                      <a:pt x="0" y="38"/>
                    </a:lnTo>
                    <a:lnTo>
                      <a:pt x="6" y="24"/>
                    </a:lnTo>
                    <a:lnTo>
                      <a:pt x="40" y="0"/>
                    </a:lnTo>
                    <a:lnTo>
                      <a:pt x="58"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36" name="Freeform 651"/>
              <p:cNvSpPr>
                <a:spLocks/>
              </p:cNvSpPr>
              <p:nvPr/>
            </p:nvSpPr>
            <p:spPr bwMode="ltGray">
              <a:xfrm>
                <a:off x="2477" y="2566"/>
                <a:ext cx="29" cy="113"/>
              </a:xfrm>
              <a:custGeom>
                <a:avLst/>
                <a:gdLst>
                  <a:gd name="T0" fmla="*/ 26 w 29"/>
                  <a:gd name="T1" fmla="*/ 11 h 101"/>
                  <a:gd name="T2" fmla="*/ 18 w 29"/>
                  <a:gd name="T3" fmla="*/ 25 h 101"/>
                  <a:gd name="T4" fmla="*/ 18 w 29"/>
                  <a:gd name="T5" fmla="*/ 35 h 101"/>
                  <a:gd name="T6" fmla="*/ 26 w 29"/>
                  <a:gd name="T7" fmla="*/ 45 h 101"/>
                  <a:gd name="T8" fmla="*/ 28 w 29"/>
                  <a:gd name="T9" fmla="*/ 56 h 101"/>
                  <a:gd name="T10" fmla="*/ 26 w 29"/>
                  <a:gd name="T11" fmla="*/ 154 h 101"/>
                  <a:gd name="T12" fmla="*/ 28 w 29"/>
                  <a:gd name="T13" fmla="*/ 168 h 101"/>
                  <a:gd name="T14" fmla="*/ 16 w 29"/>
                  <a:gd name="T15" fmla="*/ 176 h 101"/>
                  <a:gd name="T16" fmla="*/ 0 w 29"/>
                  <a:gd name="T17" fmla="*/ 136 h 101"/>
                  <a:gd name="T18" fmla="*/ 0 w 29"/>
                  <a:gd name="T19" fmla="*/ 0 h 101"/>
                  <a:gd name="T20" fmla="*/ 26 w 29"/>
                  <a:gd name="T21" fmla="*/ 11 h 1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101"/>
                  <a:gd name="T35" fmla="*/ 29 w 29"/>
                  <a:gd name="T36" fmla="*/ 101 h 1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101">
                    <a:moveTo>
                      <a:pt x="26" y="6"/>
                    </a:moveTo>
                    <a:lnTo>
                      <a:pt x="18" y="14"/>
                    </a:lnTo>
                    <a:lnTo>
                      <a:pt x="18" y="20"/>
                    </a:lnTo>
                    <a:lnTo>
                      <a:pt x="26" y="26"/>
                    </a:lnTo>
                    <a:lnTo>
                      <a:pt x="28" y="32"/>
                    </a:lnTo>
                    <a:lnTo>
                      <a:pt x="26" y="88"/>
                    </a:lnTo>
                    <a:lnTo>
                      <a:pt x="28" y="96"/>
                    </a:lnTo>
                    <a:lnTo>
                      <a:pt x="16" y="100"/>
                    </a:lnTo>
                    <a:lnTo>
                      <a:pt x="0" y="78"/>
                    </a:lnTo>
                    <a:lnTo>
                      <a:pt x="0" y="0"/>
                    </a:lnTo>
                    <a:lnTo>
                      <a:pt x="26"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sp>
          <p:nvSpPr>
            <p:cNvPr id="5287" name="Freeform 652"/>
            <p:cNvSpPr>
              <a:spLocks/>
            </p:cNvSpPr>
            <p:nvPr/>
          </p:nvSpPr>
          <p:spPr bwMode="ltGray">
            <a:xfrm>
              <a:off x="2576" y="2679"/>
              <a:ext cx="78" cy="125"/>
            </a:xfrm>
            <a:custGeom>
              <a:avLst/>
              <a:gdLst>
                <a:gd name="T0" fmla="*/ 6 w 85"/>
                <a:gd name="T1" fmla="*/ 128 h 121"/>
                <a:gd name="T2" fmla="*/ 13 w 85"/>
                <a:gd name="T3" fmla="*/ 132 h 121"/>
                <a:gd name="T4" fmla="*/ 16 w 85"/>
                <a:gd name="T5" fmla="*/ 140 h 121"/>
                <a:gd name="T6" fmla="*/ 20 w 85"/>
                <a:gd name="T7" fmla="*/ 134 h 121"/>
                <a:gd name="T8" fmla="*/ 28 w 85"/>
                <a:gd name="T9" fmla="*/ 132 h 121"/>
                <a:gd name="T10" fmla="*/ 33 w 85"/>
                <a:gd name="T11" fmla="*/ 130 h 121"/>
                <a:gd name="T12" fmla="*/ 39 w 85"/>
                <a:gd name="T13" fmla="*/ 120 h 121"/>
                <a:gd name="T14" fmla="*/ 43 w 85"/>
                <a:gd name="T15" fmla="*/ 120 h 121"/>
                <a:gd name="T16" fmla="*/ 46 w 85"/>
                <a:gd name="T17" fmla="*/ 115 h 121"/>
                <a:gd name="T18" fmla="*/ 51 w 85"/>
                <a:gd name="T19" fmla="*/ 115 h 121"/>
                <a:gd name="T20" fmla="*/ 55 w 85"/>
                <a:gd name="T21" fmla="*/ 112 h 121"/>
                <a:gd name="T22" fmla="*/ 51 w 85"/>
                <a:gd name="T23" fmla="*/ 93 h 121"/>
                <a:gd name="T24" fmla="*/ 53 w 85"/>
                <a:gd name="T25" fmla="*/ 33 h 121"/>
                <a:gd name="T26" fmla="*/ 51 w 85"/>
                <a:gd name="T27" fmla="*/ 29 h 121"/>
                <a:gd name="T28" fmla="*/ 51 w 85"/>
                <a:gd name="T29" fmla="*/ 23 h 121"/>
                <a:gd name="T30" fmla="*/ 47 w 85"/>
                <a:gd name="T31" fmla="*/ 2 h 121"/>
                <a:gd name="T32" fmla="*/ 6 w 85"/>
                <a:gd name="T33" fmla="*/ 0 h 121"/>
                <a:gd name="T34" fmla="*/ 0 w 85"/>
                <a:gd name="T35" fmla="*/ 101 h 121"/>
                <a:gd name="T36" fmla="*/ 6 w 85"/>
                <a:gd name="T37" fmla="*/ 128 h 1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5"/>
                <a:gd name="T58" fmla="*/ 0 h 121"/>
                <a:gd name="T59" fmla="*/ 85 w 85"/>
                <a:gd name="T60" fmla="*/ 121 h 1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5" h="121">
                  <a:moveTo>
                    <a:pt x="8" y="108"/>
                  </a:moveTo>
                  <a:lnTo>
                    <a:pt x="18" y="112"/>
                  </a:lnTo>
                  <a:lnTo>
                    <a:pt x="24" y="120"/>
                  </a:lnTo>
                  <a:lnTo>
                    <a:pt x="30" y="114"/>
                  </a:lnTo>
                  <a:lnTo>
                    <a:pt x="42" y="112"/>
                  </a:lnTo>
                  <a:lnTo>
                    <a:pt x="50" y="110"/>
                  </a:lnTo>
                  <a:lnTo>
                    <a:pt x="60" y="102"/>
                  </a:lnTo>
                  <a:lnTo>
                    <a:pt x="66" y="102"/>
                  </a:lnTo>
                  <a:lnTo>
                    <a:pt x="70" y="98"/>
                  </a:lnTo>
                  <a:lnTo>
                    <a:pt x="80" y="98"/>
                  </a:lnTo>
                  <a:lnTo>
                    <a:pt x="84" y="96"/>
                  </a:lnTo>
                  <a:lnTo>
                    <a:pt x="78" y="78"/>
                  </a:lnTo>
                  <a:lnTo>
                    <a:pt x="82" y="28"/>
                  </a:lnTo>
                  <a:lnTo>
                    <a:pt x="78" y="24"/>
                  </a:lnTo>
                  <a:lnTo>
                    <a:pt x="80" y="18"/>
                  </a:lnTo>
                  <a:lnTo>
                    <a:pt x="72" y="2"/>
                  </a:lnTo>
                  <a:lnTo>
                    <a:pt x="10" y="0"/>
                  </a:lnTo>
                  <a:lnTo>
                    <a:pt x="0" y="86"/>
                  </a:lnTo>
                  <a:lnTo>
                    <a:pt x="8" y="10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88" name="Freeform 653"/>
            <p:cNvSpPr>
              <a:spLocks/>
            </p:cNvSpPr>
            <p:nvPr/>
          </p:nvSpPr>
          <p:spPr bwMode="ltGray">
            <a:xfrm>
              <a:off x="2486" y="2677"/>
              <a:ext cx="109" cy="123"/>
            </a:xfrm>
            <a:custGeom>
              <a:avLst/>
              <a:gdLst>
                <a:gd name="T0" fmla="*/ 72 w 119"/>
                <a:gd name="T1" fmla="*/ 23 h 119"/>
                <a:gd name="T2" fmla="*/ 76 w 119"/>
                <a:gd name="T3" fmla="*/ 33 h 119"/>
                <a:gd name="T4" fmla="*/ 75 w 119"/>
                <a:gd name="T5" fmla="*/ 53 h 119"/>
                <a:gd name="T6" fmla="*/ 76 w 119"/>
                <a:gd name="T7" fmla="*/ 58 h 119"/>
                <a:gd name="T8" fmla="*/ 76 w 119"/>
                <a:gd name="T9" fmla="*/ 66 h 119"/>
                <a:gd name="T10" fmla="*/ 73 w 119"/>
                <a:gd name="T11" fmla="*/ 68 h 119"/>
                <a:gd name="T12" fmla="*/ 71 w 119"/>
                <a:gd name="T13" fmla="*/ 74 h 119"/>
                <a:gd name="T14" fmla="*/ 69 w 119"/>
                <a:gd name="T15" fmla="*/ 93 h 119"/>
                <a:gd name="T16" fmla="*/ 67 w 119"/>
                <a:gd name="T17" fmla="*/ 97 h 119"/>
                <a:gd name="T18" fmla="*/ 65 w 119"/>
                <a:gd name="T19" fmla="*/ 103 h 119"/>
                <a:gd name="T20" fmla="*/ 69 w 119"/>
                <a:gd name="T21" fmla="*/ 118 h 119"/>
                <a:gd name="T22" fmla="*/ 71 w 119"/>
                <a:gd name="T23" fmla="*/ 126 h 119"/>
                <a:gd name="T24" fmla="*/ 71 w 119"/>
                <a:gd name="T25" fmla="*/ 132 h 119"/>
                <a:gd name="T26" fmla="*/ 65 w 119"/>
                <a:gd name="T27" fmla="*/ 130 h 119"/>
                <a:gd name="T28" fmla="*/ 58 w 119"/>
                <a:gd name="T29" fmla="*/ 128 h 119"/>
                <a:gd name="T30" fmla="*/ 51 w 119"/>
                <a:gd name="T31" fmla="*/ 128 h 119"/>
                <a:gd name="T32" fmla="*/ 46 w 119"/>
                <a:gd name="T33" fmla="*/ 128 h 119"/>
                <a:gd name="T34" fmla="*/ 36 w 119"/>
                <a:gd name="T35" fmla="*/ 128 h 119"/>
                <a:gd name="T36" fmla="*/ 26 w 119"/>
                <a:gd name="T37" fmla="*/ 132 h 119"/>
                <a:gd name="T38" fmla="*/ 18 w 119"/>
                <a:gd name="T39" fmla="*/ 139 h 119"/>
                <a:gd name="T40" fmla="*/ 14 w 119"/>
                <a:gd name="T41" fmla="*/ 139 h 119"/>
                <a:gd name="T42" fmla="*/ 0 w 119"/>
                <a:gd name="T43" fmla="*/ 74 h 119"/>
                <a:gd name="T44" fmla="*/ 14 w 119"/>
                <a:gd name="T45" fmla="*/ 0 h 119"/>
                <a:gd name="T46" fmla="*/ 72 w 119"/>
                <a:gd name="T47" fmla="*/ 23 h 1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9"/>
                <a:gd name="T73" fmla="*/ 0 h 119"/>
                <a:gd name="T74" fmla="*/ 119 w 119"/>
                <a:gd name="T75" fmla="*/ 119 h 1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9" h="119">
                  <a:moveTo>
                    <a:pt x="112" y="18"/>
                  </a:moveTo>
                  <a:lnTo>
                    <a:pt x="118" y="28"/>
                  </a:lnTo>
                  <a:lnTo>
                    <a:pt x="116" y="44"/>
                  </a:lnTo>
                  <a:lnTo>
                    <a:pt x="118" y="48"/>
                  </a:lnTo>
                  <a:lnTo>
                    <a:pt x="118" y="56"/>
                  </a:lnTo>
                  <a:lnTo>
                    <a:pt x="114" y="58"/>
                  </a:lnTo>
                  <a:lnTo>
                    <a:pt x="110" y="64"/>
                  </a:lnTo>
                  <a:lnTo>
                    <a:pt x="106" y="78"/>
                  </a:lnTo>
                  <a:lnTo>
                    <a:pt x="104" y="82"/>
                  </a:lnTo>
                  <a:lnTo>
                    <a:pt x="102" y="88"/>
                  </a:lnTo>
                  <a:lnTo>
                    <a:pt x="106" y="100"/>
                  </a:lnTo>
                  <a:lnTo>
                    <a:pt x="110" y="106"/>
                  </a:lnTo>
                  <a:lnTo>
                    <a:pt x="110" y="112"/>
                  </a:lnTo>
                  <a:lnTo>
                    <a:pt x="100" y="110"/>
                  </a:lnTo>
                  <a:lnTo>
                    <a:pt x="90" y="108"/>
                  </a:lnTo>
                  <a:lnTo>
                    <a:pt x="80" y="108"/>
                  </a:lnTo>
                  <a:lnTo>
                    <a:pt x="72" y="108"/>
                  </a:lnTo>
                  <a:lnTo>
                    <a:pt x="56" y="108"/>
                  </a:lnTo>
                  <a:lnTo>
                    <a:pt x="40" y="112"/>
                  </a:lnTo>
                  <a:lnTo>
                    <a:pt x="28" y="118"/>
                  </a:lnTo>
                  <a:lnTo>
                    <a:pt x="22" y="118"/>
                  </a:lnTo>
                  <a:lnTo>
                    <a:pt x="0" y="64"/>
                  </a:lnTo>
                  <a:lnTo>
                    <a:pt x="22" y="0"/>
                  </a:lnTo>
                  <a:lnTo>
                    <a:pt x="112" y="1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89" name="Freeform 654"/>
            <p:cNvSpPr>
              <a:spLocks/>
            </p:cNvSpPr>
            <p:nvPr/>
          </p:nvSpPr>
          <p:spPr bwMode="ltGray">
            <a:xfrm>
              <a:off x="2443" y="2710"/>
              <a:ext cx="71" cy="90"/>
            </a:xfrm>
            <a:custGeom>
              <a:avLst/>
              <a:gdLst>
                <a:gd name="T0" fmla="*/ 0 w 77"/>
                <a:gd name="T1" fmla="*/ 33 h 87"/>
                <a:gd name="T2" fmla="*/ 4 w 77"/>
                <a:gd name="T3" fmla="*/ 41 h 87"/>
                <a:gd name="T4" fmla="*/ 15 w 77"/>
                <a:gd name="T5" fmla="*/ 62 h 87"/>
                <a:gd name="T6" fmla="*/ 22 w 77"/>
                <a:gd name="T7" fmla="*/ 77 h 87"/>
                <a:gd name="T8" fmla="*/ 26 w 77"/>
                <a:gd name="T9" fmla="*/ 80 h 87"/>
                <a:gd name="T10" fmla="*/ 32 w 77"/>
                <a:gd name="T11" fmla="*/ 93 h 87"/>
                <a:gd name="T12" fmla="*/ 40 w 77"/>
                <a:gd name="T13" fmla="*/ 99 h 87"/>
                <a:gd name="T14" fmla="*/ 44 w 77"/>
                <a:gd name="T15" fmla="*/ 101 h 87"/>
                <a:gd name="T16" fmla="*/ 47 w 77"/>
                <a:gd name="T17" fmla="*/ 101 h 87"/>
                <a:gd name="T18" fmla="*/ 47 w 77"/>
                <a:gd name="T19" fmla="*/ 80 h 87"/>
                <a:gd name="T20" fmla="*/ 51 w 77"/>
                <a:gd name="T21" fmla="*/ 68 h 87"/>
                <a:gd name="T22" fmla="*/ 51 w 77"/>
                <a:gd name="T23" fmla="*/ 66 h 87"/>
                <a:gd name="T24" fmla="*/ 44 w 77"/>
                <a:gd name="T25" fmla="*/ 64 h 87"/>
                <a:gd name="T26" fmla="*/ 42 w 77"/>
                <a:gd name="T27" fmla="*/ 54 h 87"/>
                <a:gd name="T28" fmla="*/ 35 w 77"/>
                <a:gd name="T29" fmla="*/ 50 h 87"/>
                <a:gd name="T30" fmla="*/ 40 w 77"/>
                <a:gd name="T31" fmla="*/ 43 h 87"/>
                <a:gd name="T32" fmla="*/ 40 w 77"/>
                <a:gd name="T33" fmla="*/ 37 h 87"/>
                <a:gd name="T34" fmla="*/ 41 w 77"/>
                <a:gd name="T35" fmla="*/ 35 h 87"/>
                <a:gd name="T36" fmla="*/ 41 w 77"/>
                <a:gd name="T37" fmla="*/ 25 h 87"/>
                <a:gd name="T38" fmla="*/ 26 w 77"/>
                <a:gd name="T39" fmla="*/ 0 h 87"/>
                <a:gd name="T40" fmla="*/ 6 w 77"/>
                <a:gd name="T41" fmla="*/ 14 h 87"/>
                <a:gd name="T42" fmla="*/ 0 w 77"/>
                <a:gd name="T43" fmla="*/ 33 h 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7"/>
                <a:gd name="T67" fmla="*/ 0 h 87"/>
                <a:gd name="T68" fmla="*/ 77 w 77"/>
                <a:gd name="T69" fmla="*/ 87 h 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7" h="87">
                  <a:moveTo>
                    <a:pt x="0" y="28"/>
                  </a:moveTo>
                  <a:lnTo>
                    <a:pt x="4" y="36"/>
                  </a:lnTo>
                  <a:lnTo>
                    <a:pt x="22" y="52"/>
                  </a:lnTo>
                  <a:lnTo>
                    <a:pt x="32" y="66"/>
                  </a:lnTo>
                  <a:lnTo>
                    <a:pt x="38" y="68"/>
                  </a:lnTo>
                  <a:lnTo>
                    <a:pt x="48" y="78"/>
                  </a:lnTo>
                  <a:lnTo>
                    <a:pt x="60" y="84"/>
                  </a:lnTo>
                  <a:lnTo>
                    <a:pt x="66" y="86"/>
                  </a:lnTo>
                  <a:lnTo>
                    <a:pt x="70" y="86"/>
                  </a:lnTo>
                  <a:lnTo>
                    <a:pt x="70" y="68"/>
                  </a:lnTo>
                  <a:lnTo>
                    <a:pt x="76" y="58"/>
                  </a:lnTo>
                  <a:lnTo>
                    <a:pt x="76" y="56"/>
                  </a:lnTo>
                  <a:lnTo>
                    <a:pt x="66" y="54"/>
                  </a:lnTo>
                  <a:lnTo>
                    <a:pt x="64" y="44"/>
                  </a:lnTo>
                  <a:lnTo>
                    <a:pt x="52" y="42"/>
                  </a:lnTo>
                  <a:lnTo>
                    <a:pt x="60" y="38"/>
                  </a:lnTo>
                  <a:lnTo>
                    <a:pt x="60" y="32"/>
                  </a:lnTo>
                  <a:lnTo>
                    <a:pt x="62" y="30"/>
                  </a:lnTo>
                  <a:lnTo>
                    <a:pt x="62" y="20"/>
                  </a:lnTo>
                  <a:lnTo>
                    <a:pt x="38" y="0"/>
                  </a:lnTo>
                  <a:lnTo>
                    <a:pt x="8" y="14"/>
                  </a:lnTo>
                  <a:lnTo>
                    <a:pt x="0" y="2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90" name="Freeform 655"/>
            <p:cNvSpPr>
              <a:spLocks/>
            </p:cNvSpPr>
            <p:nvPr/>
          </p:nvSpPr>
          <p:spPr bwMode="ltGray">
            <a:xfrm>
              <a:off x="2423" y="2679"/>
              <a:ext cx="48" cy="69"/>
            </a:xfrm>
            <a:custGeom>
              <a:avLst/>
              <a:gdLst>
                <a:gd name="T0" fmla="*/ 0 w 51"/>
                <a:gd name="T1" fmla="*/ 27 h 67"/>
                <a:gd name="T2" fmla="*/ 0 w 51"/>
                <a:gd name="T3" fmla="*/ 35 h 67"/>
                <a:gd name="T4" fmla="*/ 2 w 51"/>
                <a:gd name="T5" fmla="*/ 43 h 67"/>
                <a:gd name="T6" fmla="*/ 2 w 51"/>
                <a:gd name="T7" fmla="*/ 49 h 67"/>
                <a:gd name="T8" fmla="*/ 8 w 51"/>
                <a:gd name="T9" fmla="*/ 59 h 67"/>
                <a:gd name="T10" fmla="*/ 8 w 51"/>
                <a:gd name="T11" fmla="*/ 64 h 67"/>
                <a:gd name="T12" fmla="*/ 13 w 51"/>
                <a:gd name="T13" fmla="*/ 68 h 67"/>
                <a:gd name="T14" fmla="*/ 20 w 51"/>
                <a:gd name="T15" fmla="*/ 76 h 67"/>
                <a:gd name="T16" fmla="*/ 21 w 51"/>
                <a:gd name="T17" fmla="*/ 76 h 67"/>
                <a:gd name="T18" fmla="*/ 21 w 51"/>
                <a:gd name="T19" fmla="*/ 70 h 67"/>
                <a:gd name="T20" fmla="*/ 23 w 51"/>
                <a:gd name="T21" fmla="*/ 70 h 67"/>
                <a:gd name="T22" fmla="*/ 24 w 51"/>
                <a:gd name="T23" fmla="*/ 62 h 67"/>
                <a:gd name="T24" fmla="*/ 30 w 51"/>
                <a:gd name="T25" fmla="*/ 55 h 67"/>
                <a:gd name="T26" fmla="*/ 34 w 51"/>
                <a:gd name="T27" fmla="*/ 55 h 67"/>
                <a:gd name="T28" fmla="*/ 34 w 51"/>
                <a:gd name="T29" fmla="*/ 45 h 67"/>
                <a:gd name="T30" fmla="*/ 37 w 51"/>
                <a:gd name="T31" fmla="*/ 39 h 67"/>
                <a:gd name="T32" fmla="*/ 34 w 51"/>
                <a:gd name="T33" fmla="*/ 2 h 67"/>
                <a:gd name="T34" fmla="*/ 11 w 51"/>
                <a:gd name="T35" fmla="*/ 0 h 67"/>
                <a:gd name="T36" fmla="*/ 0 w 51"/>
                <a:gd name="T37" fmla="*/ 27 h 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1"/>
                <a:gd name="T58" fmla="*/ 0 h 67"/>
                <a:gd name="T59" fmla="*/ 51 w 51"/>
                <a:gd name="T60" fmla="*/ 67 h 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1" h="67">
                  <a:moveTo>
                    <a:pt x="0" y="22"/>
                  </a:moveTo>
                  <a:lnTo>
                    <a:pt x="0" y="30"/>
                  </a:lnTo>
                  <a:lnTo>
                    <a:pt x="2" y="38"/>
                  </a:lnTo>
                  <a:lnTo>
                    <a:pt x="2" y="44"/>
                  </a:lnTo>
                  <a:lnTo>
                    <a:pt x="8" y="50"/>
                  </a:lnTo>
                  <a:lnTo>
                    <a:pt x="8" y="54"/>
                  </a:lnTo>
                  <a:lnTo>
                    <a:pt x="18" y="58"/>
                  </a:lnTo>
                  <a:lnTo>
                    <a:pt x="26" y="66"/>
                  </a:lnTo>
                  <a:lnTo>
                    <a:pt x="28" y="66"/>
                  </a:lnTo>
                  <a:lnTo>
                    <a:pt x="28" y="60"/>
                  </a:lnTo>
                  <a:lnTo>
                    <a:pt x="32" y="60"/>
                  </a:lnTo>
                  <a:lnTo>
                    <a:pt x="34" y="52"/>
                  </a:lnTo>
                  <a:lnTo>
                    <a:pt x="40" y="48"/>
                  </a:lnTo>
                  <a:lnTo>
                    <a:pt x="46" y="48"/>
                  </a:lnTo>
                  <a:lnTo>
                    <a:pt x="46" y="40"/>
                  </a:lnTo>
                  <a:lnTo>
                    <a:pt x="50" y="34"/>
                  </a:lnTo>
                  <a:lnTo>
                    <a:pt x="46" y="2"/>
                  </a:lnTo>
                  <a:lnTo>
                    <a:pt x="16" y="0"/>
                  </a:lnTo>
                  <a:lnTo>
                    <a:pt x="0" y="2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91" name="Freeform 656"/>
            <p:cNvSpPr>
              <a:spLocks/>
            </p:cNvSpPr>
            <p:nvPr/>
          </p:nvSpPr>
          <p:spPr bwMode="ltGray">
            <a:xfrm>
              <a:off x="2396" y="2631"/>
              <a:ext cx="112" cy="106"/>
            </a:xfrm>
            <a:custGeom>
              <a:avLst/>
              <a:gdLst>
                <a:gd name="T0" fmla="*/ 0 w 123"/>
                <a:gd name="T1" fmla="*/ 37 h 103"/>
                <a:gd name="T2" fmla="*/ 5 w 123"/>
                <a:gd name="T3" fmla="*/ 40 h 103"/>
                <a:gd name="T4" fmla="*/ 6 w 123"/>
                <a:gd name="T5" fmla="*/ 44 h 103"/>
                <a:gd name="T6" fmla="*/ 11 w 123"/>
                <a:gd name="T7" fmla="*/ 50 h 103"/>
                <a:gd name="T8" fmla="*/ 14 w 123"/>
                <a:gd name="T9" fmla="*/ 62 h 103"/>
                <a:gd name="T10" fmla="*/ 14 w 123"/>
                <a:gd name="T11" fmla="*/ 67 h 103"/>
                <a:gd name="T12" fmla="*/ 17 w 123"/>
                <a:gd name="T13" fmla="*/ 77 h 103"/>
                <a:gd name="T14" fmla="*/ 24 w 123"/>
                <a:gd name="T15" fmla="*/ 71 h 103"/>
                <a:gd name="T16" fmla="*/ 28 w 123"/>
                <a:gd name="T17" fmla="*/ 62 h 103"/>
                <a:gd name="T18" fmla="*/ 32 w 123"/>
                <a:gd name="T19" fmla="*/ 51 h 103"/>
                <a:gd name="T20" fmla="*/ 42 w 123"/>
                <a:gd name="T21" fmla="*/ 54 h 103"/>
                <a:gd name="T22" fmla="*/ 42 w 123"/>
                <a:gd name="T23" fmla="*/ 62 h 103"/>
                <a:gd name="T24" fmla="*/ 42 w 123"/>
                <a:gd name="T25" fmla="*/ 64 h 103"/>
                <a:gd name="T26" fmla="*/ 43 w 123"/>
                <a:gd name="T27" fmla="*/ 73 h 103"/>
                <a:gd name="T28" fmla="*/ 45 w 123"/>
                <a:gd name="T29" fmla="*/ 77 h 103"/>
                <a:gd name="T30" fmla="*/ 45 w 123"/>
                <a:gd name="T31" fmla="*/ 86 h 103"/>
                <a:gd name="T32" fmla="*/ 46 w 123"/>
                <a:gd name="T33" fmla="*/ 89 h 103"/>
                <a:gd name="T34" fmla="*/ 50 w 123"/>
                <a:gd name="T35" fmla="*/ 86 h 103"/>
                <a:gd name="T36" fmla="*/ 54 w 123"/>
                <a:gd name="T37" fmla="*/ 89 h 103"/>
                <a:gd name="T38" fmla="*/ 57 w 123"/>
                <a:gd name="T39" fmla="*/ 102 h 103"/>
                <a:gd name="T40" fmla="*/ 55 w 123"/>
                <a:gd name="T41" fmla="*/ 110 h 103"/>
                <a:gd name="T42" fmla="*/ 55 w 123"/>
                <a:gd name="T43" fmla="*/ 113 h 103"/>
                <a:gd name="T44" fmla="*/ 57 w 123"/>
                <a:gd name="T45" fmla="*/ 117 h 103"/>
                <a:gd name="T46" fmla="*/ 62 w 123"/>
                <a:gd name="T47" fmla="*/ 111 h 103"/>
                <a:gd name="T48" fmla="*/ 68 w 123"/>
                <a:gd name="T49" fmla="*/ 110 h 103"/>
                <a:gd name="T50" fmla="*/ 71 w 123"/>
                <a:gd name="T51" fmla="*/ 104 h 103"/>
                <a:gd name="T52" fmla="*/ 71 w 123"/>
                <a:gd name="T53" fmla="*/ 89 h 103"/>
                <a:gd name="T54" fmla="*/ 73 w 123"/>
                <a:gd name="T55" fmla="*/ 89 h 103"/>
                <a:gd name="T56" fmla="*/ 73 w 123"/>
                <a:gd name="T57" fmla="*/ 80 h 103"/>
                <a:gd name="T58" fmla="*/ 72 w 123"/>
                <a:gd name="T59" fmla="*/ 77 h 103"/>
                <a:gd name="T60" fmla="*/ 71 w 123"/>
                <a:gd name="T61" fmla="*/ 73 h 103"/>
                <a:gd name="T62" fmla="*/ 71 w 123"/>
                <a:gd name="T63" fmla="*/ 67 h 103"/>
                <a:gd name="T64" fmla="*/ 72 w 123"/>
                <a:gd name="T65" fmla="*/ 62 h 103"/>
                <a:gd name="T66" fmla="*/ 73 w 123"/>
                <a:gd name="T67" fmla="*/ 54 h 103"/>
                <a:gd name="T68" fmla="*/ 76 w 123"/>
                <a:gd name="T69" fmla="*/ 51 h 103"/>
                <a:gd name="T70" fmla="*/ 73 w 123"/>
                <a:gd name="T71" fmla="*/ 15 h 103"/>
                <a:gd name="T72" fmla="*/ 20 w 123"/>
                <a:gd name="T73" fmla="*/ 0 h 103"/>
                <a:gd name="T74" fmla="*/ 2 w 123"/>
                <a:gd name="T75" fmla="*/ 31 h 103"/>
                <a:gd name="T76" fmla="*/ 0 w 123"/>
                <a:gd name="T77" fmla="*/ 37 h 10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3"/>
                <a:gd name="T118" fmla="*/ 0 h 103"/>
                <a:gd name="T119" fmla="*/ 123 w 123"/>
                <a:gd name="T120" fmla="*/ 103 h 10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3" h="103">
                  <a:moveTo>
                    <a:pt x="0" y="32"/>
                  </a:moveTo>
                  <a:lnTo>
                    <a:pt x="8" y="35"/>
                  </a:lnTo>
                  <a:lnTo>
                    <a:pt x="11" y="39"/>
                  </a:lnTo>
                  <a:lnTo>
                    <a:pt x="17" y="45"/>
                  </a:lnTo>
                  <a:lnTo>
                    <a:pt x="23" y="52"/>
                  </a:lnTo>
                  <a:lnTo>
                    <a:pt x="23" y="57"/>
                  </a:lnTo>
                  <a:lnTo>
                    <a:pt x="28" y="67"/>
                  </a:lnTo>
                  <a:lnTo>
                    <a:pt x="38" y="61"/>
                  </a:lnTo>
                  <a:lnTo>
                    <a:pt x="45" y="52"/>
                  </a:lnTo>
                  <a:lnTo>
                    <a:pt x="51" y="46"/>
                  </a:lnTo>
                  <a:lnTo>
                    <a:pt x="66" y="48"/>
                  </a:lnTo>
                  <a:lnTo>
                    <a:pt x="68" y="52"/>
                  </a:lnTo>
                  <a:lnTo>
                    <a:pt x="68" y="54"/>
                  </a:lnTo>
                  <a:lnTo>
                    <a:pt x="69" y="63"/>
                  </a:lnTo>
                  <a:lnTo>
                    <a:pt x="71" y="67"/>
                  </a:lnTo>
                  <a:lnTo>
                    <a:pt x="71" y="76"/>
                  </a:lnTo>
                  <a:lnTo>
                    <a:pt x="75" y="78"/>
                  </a:lnTo>
                  <a:lnTo>
                    <a:pt x="79" y="76"/>
                  </a:lnTo>
                  <a:lnTo>
                    <a:pt x="86" y="78"/>
                  </a:lnTo>
                  <a:lnTo>
                    <a:pt x="92" y="87"/>
                  </a:lnTo>
                  <a:lnTo>
                    <a:pt x="88" y="95"/>
                  </a:lnTo>
                  <a:lnTo>
                    <a:pt x="88" y="98"/>
                  </a:lnTo>
                  <a:lnTo>
                    <a:pt x="92" y="102"/>
                  </a:lnTo>
                  <a:lnTo>
                    <a:pt x="99" y="96"/>
                  </a:lnTo>
                  <a:lnTo>
                    <a:pt x="109" y="95"/>
                  </a:lnTo>
                  <a:lnTo>
                    <a:pt x="113" y="89"/>
                  </a:lnTo>
                  <a:lnTo>
                    <a:pt x="113" y="78"/>
                  </a:lnTo>
                  <a:lnTo>
                    <a:pt x="118" y="78"/>
                  </a:lnTo>
                  <a:lnTo>
                    <a:pt x="118" y="70"/>
                  </a:lnTo>
                  <a:lnTo>
                    <a:pt x="114" y="67"/>
                  </a:lnTo>
                  <a:lnTo>
                    <a:pt x="113" y="63"/>
                  </a:lnTo>
                  <a:lnTo>
                    <a:pt x="113" y="57"/>
                  </a:lnTo>
                  <a:lnTo>
                    <a:pt x="114" y="52"/>
                  </a:lnTo>
                  <a:lnTo>
                    <a:pt x="118" y="48"/>
                  </a:lnTo>
                  <a:lnTo>
                    <a:pt x="122" y="46"/>
                  </a:lnTo>
                  <a:lnTo>
                    <a:pt x="116" y="15"/>
                  </a:lnTo>
                  <a:lnTo>
                    <a:pt x="32" y="0"/>
                  </a:lnTo>
                  <a:lnTo>
                    <a:pt x="2" y="26"/>
                  </a:lnTo>
                  <a:lnTo>
                    <a:pt x="0" y="3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92" name="Freeform 657"/>
            <p:cNvSpPr>
              <a:spLocks/>
            </p:cNvSpPr>
            <p:nvPr/>
          </p:nvSpPr>
          <p:spPr bwMode="ltGray">
            <a:xfrm>
              <a:off x="2395" y="2630"/>
              <a:ext cx="119" cy="114"/>
            </a:xfrm>
            <a:custGeom>
              <a:avLst/>
              <a:gdLst>
                <a:gd name="T0" fmla="*/ 0 w 131"/>
                <a:gd name="T1" fmla="*/ 39 h 111"/>
                <a:gd name="T2" fmla="*/ 5 w 131"/>
                <a:gd name="T3" fmla="*/ 43 h 111"/>
                <a:gd name="T4" fmla="*/ 7 w 131"/>
                <a:gd name="T5" fmla="*/ 47 h 111"/>
                <a:gd name="T6" fmla="*/ 12 w 131"/>
                <a:gd name="T7" fmla="*/ 53 h 111"/>
                <a:gd name="T8" fmla="*/ 15 w 131"/>
                <a:gd name="T9" fmla="*/ 66 h 111"/>
                <a:gd name="T10" fmla="*/ 15 w 131"/>
                <a:gd name="T11" fmla="*/ 72 h 111"/>
                <a:gd name="T12" fmla="*/ 19 w 131"/>
                <a:gd name="T13" fmla="*/ 82 h 111"/>
                <a:gd name="T14" fmla="*/ 25 w 131"/>
                <a:gd name="T15" fmla="*/ 76 h 111"/>
                <a:gd name="T16" fmla="*/ 30 w 131"/>
                <a:gd name="T17" fmla="*/ 66 h 111"/>
                <a:gd name="T18" fmla="*/ 34 w 131"/>
                <a:gd name="T19" fmla="*/ 55 h 111"/>
                <a:gd name="T20" fmla="*/ 44 w 131"/>
                <a:gd name="T21" fmla="*/ 58 h 111"/>
                <a:gd name="T22" fmla="*/ 45 w 131"/>
                <a:gd name="T23" fmla="*/ 66 h 111"/>
                <a:gd name="T24" fmla="*/ 45 w 131"/>
                <a:gd name="T25" fmla="*/ 68 h 111"/>
                <a:gd name="T26" fmla="*/ 45 w 131"/>
                <a:gd name="T27" fmla="*/ 78 h 111"/>
                <a:gd name="T28" fmla="*/ 47 w 131"/>
                <a:gd name="T29" fmla="*/ 82 h 111"/>
                <a:gd name="T30" fmla="*/ 47 w 131"/>
                <a:gd name="T31" fmla="*/ 92 h 111"/>
                <a:gd name="T32" fmla="*/ 50 w 131"/>
                <a:gd name="T33" fmla="*/ 94 h 111"/>
                <a:gd name="T34" fmla="*/ 52 w 131"/>
                <a:gd name="T35" fmla="*/ 92 h 111"/>
                <a:gd name="T36" fmla="*/ 57 w 131"/>
                <a:gd name="T37" fmla="*/ 94 h 111"/>
                <a:gd name="T38" fmla="*/ 61 w 131"/>
                <a:gd name="T39" fmla="*/ 109 h 111"/>
                <a:gd name="T40" fmla="*/ 58 w 131"/>
                <a:gd name="T41" fmla="*/ 117 h 111"/>
                <a:gd name="T42" fmla="*/ 58 w 131"/>
                <a:gd name="T43" fmla="*/ 121 h 111"/>
                <a:gd name="T44" fmla="*/ 61 w 131"/>
                <a:gd name="T45" fmla="*/ 125 h 111"/>
                <a:gd name="T46" fmla="*/ 65 w 131"/>
                <a:gd name="T47" fmla="*/ 119 h 111"/>
                <a:gd name="T48" fmla="*/ 71 w 131"/>
                <a:gd name="T49" fmla="*/ 117 h 111"/>
                <a:gd name="T50" fmla="*/ 74 w 131"/>
                <a:gd name="T51" fmla="*/ 111 h 111"/>
                <a:gd name="T52" fmla="*/ 74 w 131"/>
                <a:gd name="T53" fmla="*/ 94 h 111"/>
                <a:gd name="T54" fmla="*/ 77 w 131"/>
                <a:gd name="T55" fmla="*/ 94 h 111"/>
                <a:gd name="T56" fmla="*/ 77 w 131"/>
                <a:gd name="T57" fmla="*/ 86 h 111"/>
                <a:gd name="T58" fmla="*/ 76 w 131"/>
                <a:gd name="T59" fmla="*/ 82 h 111"/>
                <a:gd name="T60" fmla="*/ 74 w 131"/>
                <a:gd name="T61" fmla="*/ 78 h 111"/>
                <a:gd name="T62" fmla="*/ 74 w 131"/>
                <a:gd name="T63" fmla="*/ 72 h 111"/>
                <a:gd name="T64" fmla="*/ 76 w 131"/>
                <a:gd name="T65" fmla="*/ 66 h 111"/>
                <a:gd name="T66" fmla="*/ 77 w 131"/>
                <a:gd name="T67" fmla="*/ 58 h 111"/>
                <a:gd name="T68" fmla="*/ 80 w 131"/>
                <a:gd name="T69" fmla="*/ 55 h 111"/>
                <a:gd name="T70" fmla="*/ 77 w 131"/>
                <a:gd name="T71" fmla="*/ 16 h 111"/>
                <a:gd name="T72" fmla="*/ 21 w 131"/>
                <a:gd name="T73" fmla="*/ 0 h 111"/>
                <a:gd name="T74" fmla="*/ 2 w 131"/>
                <a:gd name="T75" fmla="*/ 33 h 111"/>
                <a:gd name="T76" fmla="*/ 0 w 131"/>
                <a:gd name="T77" fmla="*/ 39 h 11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1"/>
                <a:gd name="T118" fmla="*/ 0 h 111"/>
                <a:gd name="T119" fmla="*/ 131 w 131"/>
                <a:gd name="T120" fmla="*/ 111 h 11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1" h="111">
                  <a:moveTo>
                    <a:pt x="0" y="34"/>
                  </a:moveTo>
                  <a:lnTo>
                    <a:pt x="8" y="38"/>
                  </a:lnTo>
                  <a:lnTo>
                    <a:pt x="12" y="42"/>
                  </a:lnTo>
                  <a:lnTo>
                    <a:pt x="18" y="48"/>
                  </a:lnTo>
                  <a:lnTo>
                    <a:pt x="24" y="56"/>
                  </a:lnTo>
                  <a:lnTo>
                    <a:pt x="24" y="62"/>
                  </a:lnTo>
                  <a:lnTo>
                    <a:pt x="30" y="72"/>
                  </a:lnTo>
                  <a:lnTo>
                    <a:pt x="40" y="66"/>
                  </a:lnTo>
                  <a:lnTo>
                    <a:pt x="48" y="56"/>
                  </a:lnTo>
                  <a:lnTo>
                    <a:pt x="54" y="50"/>
                  </a:lnTo>
                  <a:lnTo>
                    <a:pt x="70" y="52"/>
                  </a:lnTo>
                  <a:lnTo>
                    <a:pt x="72" y="56"/>
                  </a:lnTo>
                  <a:lnTo>
                    <a:pt x="72" y="58"/>
                  </a:lnTo>
                  <a:lnTo>
                    <a:pt x="74" y="68"/>
                  </a:lnTo>
                  <a:lnTo>
                    <a:pt x="76" y="72"/>
                  </a:lnTo>
                  <a:lnTo>
                    <a:pt x="76" y="82"/>
                  </a:lnTo>
                  <a:lnTo>
                    <a:pt x="80" y="84"/>
                  </a:lnTo>
                  <a:lnTo>
                    <a:pt x="84" y="82"/>
                  </a:lnTo>
                  <a:lnTo>
                    <a:pt x="92" y="84"/>
                  </a:lnTo>
                  <a:lnTo>
                    <a:pt x="98" y="94"/>
                  </a:lnTo>
                  <a:lnTo>
                    <a:pt x="94" y="102"/>
                  </a:lnTo>
                  <a:lnTo>
                    <a:pt x="94" y="106"/>
                  </a:lnTo>
                  <a:lnTo>
                    <a:pt x="98" y="110"/>
                  </a:lnTo>
                  <a:lnTo>
                    <a:pt x="106" y="104"/>
                  </a:lnTo>
                  <a:lnTo>
                    <a:pt x="116" y="102"/>
                  </a:lnTo>
                  <a:lnTo>
                    <a:pt x="120" y="96"/>
                  </a:lnTo>
                  <a:lnTo>
                    <a:pt x="120" y="84"/>
                  </a:lnTo>
                  <a:lnTo>
                    <a:pt x="126" y="84"/>
                  </a:lnTo>
                  <a:lnTo>
                    <a:pt x="126" y="76"/>
                  </a:lnTo>
                  <a:lnTo>
                    <a:pt x="122" y="72"/>
                  </a:lnTo>
                  <a:lnTo>
                    <a:pt x="120" y="68"/>
                  </a:lnTo>
                  <a:lnTo>
                    <a:pt x="120" y="62"/>
                  </a:lnTo>
                  <a:lnTo>
                    <a:pt x="122" y="56"/>
                  </a:lnTo>
                  <a:lnTo>
                    <a:pt x="126" y="52"/>
                  </a:lnTo>
                  <a:lnTo>
                    <a:pt x="130" y="50"/>
                  </a:lnTo>
                  <a:lnTo>
                    <a:pt x="124" y="16"/>
                  </a:lnTo>
                  <a:lnTo>
                    <a:pt x="34" y="0"/>
                  </a:lnTo>
                  <a:lnTo>
                    <a:pt x="2" y="28"/>
                  </a:lnTo>
                  <a:lnTo>
                    <a:pt x="0" y="3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93" name="Freeform 658"/>
            <p:cNvSpPr>
              <a:spLocks/>
            </p:cNvSpPr>
            <p:nvPr/>
          </p:nvSpPr>
          <p:spPr bwMode="ltGray">
            <a:xfrm>
              <a:off x="2385" y="2364"/>
              <a:ext cx="236" cy="246"/>
            </a:xfrm>
            <a:custGeom>
              <a:avLst/>
              <a:gdLst>
                <a:gd name="T0" fmla="*/ 9 w 257"/>
                <a:gd name="T1" fmla="*/ 113 h 239"/>
                <a:gd name="T2" fmla="*/ 15 w 257"/>
                <a:gd name="T3" fmla="*/ 98 h 239"/>
                <a:gd name="T4" fmla="*/ 81 w 257"/>
                <a:gd name="T5" fmla="*/ 4 h 239"/>
                <a:gd name="T6" fmla="*/ 124 w 257"/>
                <a:gd name="T7" fmla="*/ 0 h 239"/>
                <a:gd name="T8" fmla="*/ 167 w 257"/>
                <a:gd name="T9" fmla="*/ 74 h 239"/>
                <a:gd name="T10" fmla="*/ 140 w 257"/>
                <a:gd name="T11" fmla="*/ 259 h 239"/>
                <a:gd name="T12" fmla="*/ 46 w 257"/>
                <a:gd name="T13" fmla="*/ 275 h 239"/>
                <a:gd name="T14" fmla="*/ 0 w 257"/>
                <a:gd name="T15" fmla="*/ 229 h 239"/>
                <a:gd name="T16" fmla="*/ 2 w 257"/>
                <a:gd name="T17" fmla="*/ 218 h 239"/>
                <a:gd name="T18" fmla="*/ 6 w 257"/>
                <a:gd name="T19" fmla="*/ 213 h 239"/>
                <a:gd name="T20" fmla="*/ 6 w 257"/>
                <a:gd name="T21" fmla="*/ 206 h 239"/>
                <a:gd name="T22" fmla="*/ 9 w 257"/>
                <a:gd name="T23" fmla="*/ 191 h 239"/>
                <a:gd name="T24" fmla="*/ 13 w 257"/>
                <a:gd name="T25" fmla="*/ 181 h 239"/>
                <a:gd name="T26" fmla="*/ 13 w 257"/>
                <a:gd name="T27" fmla="*/ 154 h 239"/>
                <a:gd name="T28" fmla="*/ 7 w 257"/>
                <a:gd name="T29" fmla="*/ 148 h 239"/>
                <a:gd name="T30" fmla="*/ 11 w 257"/>
                <a:gd name="T31" fmla="*/ 144 h 239"/>
                <a:gd name="T32" fmla="*/ 14 w 257"/>
                <a:gd name="T33" fmla="*/ 121 h 239"/>
                <a:gd name="T34" fmla="*/ 9 w 257"/>
                <a:gd name="T35" fmla="*/ 113 h 2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7"/>
                <a:gd name="T55" fmla="*/ 0 h 239"/>
                <a:gd name="T56" fmla="*/ 257 w 257"/>
                <a:gd name="T57" fmla="*/ 239 h 2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7" h="239">
                  <a:moveTo>
                    <a:pt x="14" y="98"/>
                  </a:moveTo>
                  <a:lnTo>
                    <a:pt x="22" y="84"/>
                  </a:lnTo>
                  <a:lnTo>
                    <a:pt x="124" y="4"/>
                  </a:lnTo>
                  <a:lnTo>
                    <a:pt x="190" y="0"/>
                  </a:lnTo>
                  <a:lnTo>
                    <a:pt x="256" y="64"/>
                  </a:lnTo>
                  <a:lnTo>
                    <a:pt x="214" y="224"/>
                  </a:lnTo>
                  <a:lnTo>
                    <a:pt x="70" y="238"/>
                  </a:lnTo>
                  <a:lnTo>
                    <a:pt x="0" y="198"/>
                  </a:lnTo>
                  <a:lnTo>
                    <a:pt x="2" y="188"/>
                  </a:lnTo>
                  <a:lnTo>
                    <a:pt x="8" y="184"/>
                  </a:lnTo>
                  <a:lnTo>
                    <a:pt x="6" y="178"/>
                  </a:lnTo>
                  <a:lnTo>
                    <a:pt x="14" y="166"/>
                  </a:lnTo>
                  <a:lnTo>
                    <a:pt x="18" y="156"/>
                  </a:lnTo>
                  <a:lnTo>
                    <a:pt x="18" y="134"/>
                  </a:lnTo>
                  <a:lnTo>
                    <a:pt x="12" y="128"/>
                  </a:lnTo>
                  <a:lnTo>
                    <a:pt x="16" y="124"/>
                  </a:lnTo>
                  <a:lnTo>
                    <a:pt x="20" y="106"/>
                  </a:lnTo>
                  <a:lnTo>
                    <a:pt x="14" y="9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94" name="Freeform 659"/>
            <p:cNvSpPr>
              <a:spLocks/>
            </p:cNvSpPr>
            <p:nvPr/>
          </p:nvSpPr>
          <p:spPr bwMode="ltGray">
            <a:xfrm>
              <a:off x="2446" y="2417"/>
              <a:ext cx="287" cy="280"/>
            </a:xfrm>
            <a:custGeom>
              <a:avLst/>
              <a:gdLst>
                <a:gd name="T0" fmla="*/ 119 w 313"/>
                <a:gd name="T1" fmla="*/ 2 h 271"/>
                <a:gd name="T2" fmla="*/ 96 w 313"/>
                <a:gd name="T3" fmla="*/ 0 h 271"/>
                <a:gd name="T4" fmla="*/ 88 w 313"/>
                <a:gd name="T5" fmla="*/ 161 h 271"/>
                <a:gd name="T6" fmla="*/ 94 w 313"/>
                <a:gd name="T7" fmla="*/ 172 h 271"/>
                <a:gd name="T8" fmla="*/ 88 w 313"/>
                <a:gd name="T9" fmla="*/ 193 h 271"/>
                <a:gd name="T10" fmla="*/ 42 w 313"/>
                <a:gd name="T11" fmla="*/ 184 h 271"/>
                <a:gd name="T12" fmla="*/ 36 w 313"/>
                <a:gd name="T13" fmla="*/ 174 h 271"/>
                <a:gd name="T14" fmla="*/ 34 w 313"/>
                <a:gd name="T15" fmla="*/ 186 h 271"/>
                <a:gd name="T16" fmla="*/ 28 w 313"/>
                <a:gd name="T17" fmla="*/ 186 h 271"/>
                <a:gd name="T18" fmla="*/ 22 w 313"/>
                <a:gd name="T19" fmla="*/ 196 h 271"/>
                <a:gd name="T20" fmla="*/ 20 w 313"/>
                <a:gd name="T21" fmla="*/ 198 h 271"/>
                <a:gd name="T22" fmla="*/ 18 w 313"/>
                <a:gd name="T23" fmla="*/ 188 h 271"/>
                <a:gd name="T24" fmla="*/ 20 w 313"/>
                <a:gd name="T25" fmla="*/ 186 h 271"/>
                <a:gd name="T26" fmla="*/ 17 w 313"/>
                <a:gd name="T27" fmla="*/ 181 h 271"/>
                <a:gd name="T28" fmla="*/ 14 w 313"/>
                <a:gd name="T29" fmla="*/ 186 h 271"/>
                <a:gd name="T30" fmla="*/ 13 w 313"/>
                <a:gd name="T31" fmla="*/ 188 h 271"/>
                <a:gd name="T32" fmla="*/ 9 w 313"/>
                <a:gd name="T33" fmla="*/ 210 h 271"/>
                <a:gd name="T34" fmla="*/ 4 w 313"/>
                <a:gd name="T35" fmla="*/ 205 h 271"/>
                <a:gd name="T36" fmla="*/ 0 w 313"/>
                <a:gd name="T37" fmla="*/ 236 h 271"/>
                <a:gd name="T38" fmla="*/ 4 w 313"/>
                <a:gd name="T39" fmla="*/ 245 h 271"/>
                <a:gd name="T40" fmla="*/ 6 w 313"/>
                <a:gd name="T41" fmla="*/ 250 h 271"/>
                <a:gd name="T42" fmla="*/ 4 w 313"/>
                <a:gd name="T43" fmla="*/ 259 h 271"/>
                <a:gd name="T44" fmla="*/ 7 w 313"/>
                <a:gd name="T45" fmla="*/ 261 h 271"/>
                <a:gd name="T46" fmla="*/ 13 w 313"/>
                <a:gd name="T47" fmla="*/ 267 h 271"/>
                <a:gd name="T48" fmla="*/ 18 w 313"/>
                <a:gd name="T49" fmla="*/ 276 h 271"/>
                <a:gd name="T50" fmla="*/ 22 w 313"/>
                <a:gd name="T51" fmla="*/ 278 h 271"/>
                <a:gd name="T52" fmla="*/ 30 w 313"/>
                <a:gd name="T53" fmla="*/ 269 h 271"/>
                <a:gd name="T54" fmla="*/ 31 w 313"/>
                <a:gd name="T55" fmla="*/ 261 h 271"/>
                <a:gd name="T56" fmla="*/ 38 w 313"/>
                <a:gd name="T57" fmla="*/ 261 h 271"/>
                <a:gd name="T58" fmla="*/ 39 w 313"/>
                <a:gd name="T59" fmla="*/ 271 h 271"/>
                <a:gd name="T60" fmla="*/ 42 w 313"/>
                <a:gd name="T61" fmla="*/ 278 h 271"/>
                <a:gd name="T62" fmla="*/ 44 w 313"/>
                <a:gd name="T63" fmla="*/ 287 h 271"/>
                <a:gd name="T64" fmla="*/ 40 w 313"/>
                <a:gd name="T65" fmla="*/ 294 h 271"/>
                <a:gd name="T66" fmla="*/ 39 w 313"/>
                <a:gd name="T67" fmla="*/ 302 h 271"/>
                <a:gd name="T68" fmla="*/ 46 w 313"/>
                <a:gd name="T69" fmla="*/ 299 h 271"/>
                <a:gd name="T70" fmla="*/ 47 w 313"/>
                <a:gd name="T71" fmla="*/ 307 h 271"/>
                <a:gd name="T72" fmla="*/ 48 w 313"/>
                <a:gd name="T73" fmla="*/ 304 h 271"/>
                <a:gd name="T74" fmla="*/ 51 w 313"/>
                <a:gd name="T75" fmla="*/ 307 h 271"/>
                <a:gd name="T76" fmla="*/ 56 w 313"/>
                <a:gd name="T77" fmla="*/ 313 h 271"/>
                <a:gd name="T78" fmla="*/ 56 w 313"/>
                <a:gd name="T79" fmla="*/ 315 h 271"/>
                <a:gd name="T80" fmla="*/ 64 w 313"/>
                <a:gd name="T81" fmla="*/ 309 h 271"/>
                <a:gd name="T82" fmla="*/ 67 w 313"/>
                <a:gd name="T83" fmla="*/ 307 h 271"/>
                <a:gd name="T84" fmla="*/ 70 w 313"/>
                <a:gd name="T85" fmla="*/ 318 h 271"/>
                <a:gd name="T86" fmla="*/ 81 w 313"/>
                <a:gd name="T87" fmla="*/ 304 h 271"/>
                <a:gd name="T88" fmla="*/ 202 w 313"/>
                <a:gd name="T89" fmla="*/ 207 h 271"/>
                <a:gd name="T90" fmla="*/ 199 w 313"/>
                <a:gd name="T91" fmla="*/ 95 h 271"/>
                <a:gd name="T92" fmla="*/ 119 w 313"/>
                <a:gd name="T93" fmla="*/ 2 h 2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3"/>
                <a:gd name="T142" fmla="*/ 0 h 271"/>
                <a:gd name="T143" fmla="*/ 313 w 313"/>
                <a:gd name="T144" fmla="*/ 271 h 2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3" h="271">
                  <a:moveTo>
                    <a:pt x="184" y="2"/>
                  </a:moveTo>
                  <a:lnTo>
                    <a:pt x="148" y="0"/>
                  </a:lnTo>
                  <a:lnTo>
                    <a:pt x="136" y="136"/>
                  </a:lnTo>
                  <a:lnTo>
                    <a:pt x="144" y="146"/>
                  </a:lnTo>
                  <a:lnTo>
                    <a:pt x="136" y="164"/>
                  </a:lnTo>
                  <a:lnTo>
                    <a:pt x="64" y="156"/>
                  </a:lnTo>
                  <a:lnTo>
                    <a:pt x="56" y="148"/>
                  </a:lnTo>
                  <a:lnTo>
                    <a:pt x="52" y="158"/>
                  </a:lnTo>
                  <a:lnTo>
                    <a:pt x="44" y="158"/>
                  </a:lnTo>
                  <a:lnTo>
                    <a:pt x="34" y="166"/>
                  </a:lnTo>
                  <a:lnTo>
                    <a:pt x="30" y="168"/>
                  </a:lnTo>
                  <a:lnTo>
                    <a:pt x="28" y="160"/>
                  </a:lnTo>
                  <a:lnTo>
                    <a:pt x="30" y="158"/>
                  </a:lnTo>
                  <a:lnTo>
                    <a:pt x="26" y="154"/>
                  </a:lnTo>
                  <a:lnTo>
                    <a:pt x="20" y="158"/>
                  </a:lnTo>
                  <a:lnTo>
                    <a:pt x="18" y="160"/>
                  </a:lnTo>
                  <a:lnTo>
                    <a:pt x="14" y="178"/>
                  </a:lnTo>
                  <a:lnTo>
                    <a:pt x="4" y="174"/>
                  </a:lnTo>
                  <a:lnTo>
                    <a:pt x="0" y="200"/>
                  </a:lnTo>
                  <a:lnTo>
                    <a:pt x="4" y="208"/>
                  </a:lnTo>
                  <a:lnTo>
                    <a:pt x="6" y="212"/>
                  </a:lnTo>
                  <a:lnTo>
                    <a:pt x="4" y="220"/>
                  </a:lnTo>
                  <a:lnTo>
                    <a:pt x="12" y="222"/>
                  </a:lnTo>
                  <a:lnTo>
                    <a:pt x="18" y="226"/>
                  </a:lnTo>
                  <a:lnTo>
                    <a:pt x="28" y="234"/>
                  </a:lnTo>
                  <a:lnTo>
                    <a:pt x="34" y="236"/>
                  </a:lnTo>
                  <a:lnTo>
                    <a:pt x="46" y="228"/>
                  </a:lnTo>
                  <a:lnTo>
                    <a:pt x="48" y="222"/>
                  </a:lnTo>
                  <a:lnTo>
                    <a:pt x="58" y="222"/>
                  </a:lnTo>
                  <a:lnTo>
                    <a:pt x="60" y="230"/>
                  </a:lnTo>
                  <a:lnTo>
                    <a:pt x="64" y="236"/>
                  </a:lnTo>
                  <a:lnTo>
                    <a:pt x="68" y="244"/>
                  </a:lnTo>
                  <a:lnTo>
                    <a:pt x="62" y="250"/>
                  </a:lnTo>
                  <a:lnTo>
                    <a:pt x="60" y="256"/>
                  </a:lnTo>
                  <a:lnTo>
                    <a:pt x="70" y="254"/>
                  </a:lnTo>
                  <a:lnTo>
                    <a:pt x="72" y="260"/>
                  </a:lnTo>
                  <a:lnTo>
                    <a:pt x="74" y="258"/>
                  </a:lnTo>
                  <a:lnTo>
                    <a:pt x="80" y="260"/>
                  </a:lnTo>
                  <a:lnTo>
                    <a:pt x="86" y="266"/>
                  </a:lnTo>
                  <a:lnTo>
                    <a:pt x="86" y="268"/>
                  </a:lnTo>
                  <a:lnTo>
                    <a:pt x="98" y="262"/>
                  </a:lnTo>
                  <a:lnTo>
                    <a:pt x="104" y="260"/>
                  </a:lnTo>
                  <a:lnTo>
                    <a:pt x="108" y="270"/>
                  </a:lnTo>
                  <a:lnTo>
                    <a:pt x="124" y="258"/>
                  </a:lnTo>
                  <a:lnTo>
                    <a:pt x="312" y="176"/>
                  </a:lnTo>
                  <a:lnTo>
                    <a:pt x="308" y="80"/>
                  </a:lnTo>
                  <a:lnTo>
                    <a:pt x="184"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95" name="Freeform 660"/>
            <p:cNvSpPr>
              <a:spLocks/>
            </p:cNvSpPr>
            <p:nvPr/>
          </p:nvSpPr>
          <p:spPr bwMode="ltGray">
            <a:xfrm>
              <a:off x="2548" y="2607"/>
              <a:ext cx="139" cy="104"/>
            </a:xfrm>
            <a:custGeom>
              <a:avLst/>
              <a:gdLst>
                <a:gd name="T0" fmla="*/ 78 w 151"/>
                <a:gd name="T1" fmla="*/ 0 h 101"/>
                <a:gd name="T2" fmla="*/ 68 w 151"/>
                <a:gd name="T3" fmla="*/ 0 h 101"/>
                <a:gd name="T4" fmla="*/ 49 w 151"/>
                <a:gd name="T5" fmla="*/ 14 h 101"/>
                <a:gd name="T6" fmla="*/ 29 w 151"/>
                <a:gd name="T7" fmla="*/ 31 h 101"/>
                <a:gd name="T8" fmla="*/ 21 w 151"/>
                <a:gd name="T9" fmla="*/ 31 h 101"/>
                <a:gd name="T10" fmla="*/ 20 w 151"/>
                <a:gd name="T11" fmla="*/ 41 h 101"/>
                <a:gd name="T12" fmla="*/ 16 w 151"/>
                <a:gd name="T13" fmla="*/ 43 h 101"/>
                <a:gd name="T14" fmla="*/ 15 w 151"/>
                <a:gd name="T15" fmla="*/ 59 h 101"/>
                <a:gd name="T16" fmla="*/ 6 w 151"/>
                <a:gd name="T17" fmla="*/ 62 h 101"/>
                <a:gd name="T18" fmla="*/ 6 w 151"/>
                <a:gd name="T19" fmla="*/ 64 h 101"/>
                <a:gd name="T20" fmla="*/ 6 w 151"/>
                <a:gd name="T21" fmla="*/ 74 h 101"/>
                <a:gd name="T22" fmla="*/ 0 w 151"/>
                <a:gd name="T23" fmla="*/ 84 h 101"/>
                <a:gd name="T24" fmla="*/ 6 w 151"/>
                <a:gd name="T25" fmla="*/ 95 h 101"/>
                <a:gd name="T26" fmla="*/ 6 w 151"/>
                <a:gd name="T27" fmla="*/ 107 h 101"/>
                <a:gd name="T28" fmla="*/ 6 w 151"/>
                <a:gd name="T29" fmla="*/ 111 h 101"/>
                <a:gd name="T30" fmla="*/ 9 w 151"/>
                <a:gd name="T31" fmla="*/ 115 h 101"/>
                <a:gd name="T32" fmla="*/ 14 w 151"/>
                <a:gd name="T33" fmla="*/ 113 h 101"/>
                <a:gd name="T34" fmla="*/ 16 w 151"/>
                <a:gd name="T35" fmla="*/ 109 h 101"/>
                <a:gd name="T36" fmla="*/ 21 w 151"/>
                <a:gd name="T37" fmla="*/ 109 h 101"/>
                <a:gd name="T38" fmla="*/ 25 w 151"/>
                <a:gd name="T39" fmla="*/ 107 h 101"/>
                <a:gd name="T40" fmla="*/ 30 w 151"/>
                <a:gd name="T41" fmla="*/ 111 h 101"/>
                <a:gd name="T42" fmla="*/ 33 w 151"/>
                <a:gd name="T43" fmla="*/ 101 h 101"/>
                <a:gd name="T44" fmla="*/ 30 w 151"/>
                <a:gd name="T45" fmla="*/ 89 h 101"/>
                <a:gd name="T46" fmla="*/ 33 w 151"/>
                <a:gd name="T47" fmla="*/ 82 h 101"/>
                <a:gd name="T48" fmla="*/ 61 w 151"/>
                <a:gd name="T49" fmla="*/ 86 h 101"/>
                <a:gd name="T50" fmla="*/ 64 w 151"/>
                <a:gd name="T51" fmla="*/ 84 h 101"/>
                <a:gd name="T52" fmla="*/ 71 w 151"/>
                <a:gd name="T53" fmla="*/ 84 h 101"/>
                <a:gd name="T54" fmla="*/ 82 w 151"/>
                <a:gd name="T55" fmla="*/ 89 h 101"/>
                <a:gd name="T56" fmla="*/ 88 w 151"/>
                <a:gd name="T57" fmla="*/ 80 h 101"/>
                <a:gd name="T58" fmla="*/ 93 w 151"/>
                <a:gd name="T59" fmla="*/ 82 h 101"/>
                <a:gd name="T60" fmla="*/ 98 w 151"/>
                <a:gd name="T61" fmla="*/ 76 h 101"/>
                <a:gd name="T62" fmla="*/ 99 w 151"/>
                <a:gd name="T63" fmla="*/ 27 h 101"/>
                <a:gd name="T64" fmla="*/ 78 w 151"/>
                <a:gd name="T65" fmla="*/ 0 h 1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
                <a:gd name="T100" fmla="*/ 0 h 101"/>
                <a:gd name="T101" fmla="*/ 151 w 151"/>
                <a:gd name="T102" fmla="*/ 101 h 1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101">
                  <a:moveTo>
                    <a:pt x="118" y="0"/>
                  </a:moveTo>
                  <a:lnTo>
                    <a:pt x="102" y="0"/>
                  </a:lnTo>
                  <a:lnTo>
                    <a:pt x="74" y="14"/>
                  </a:lnTo>
                  <a:lnTo>
                    <a:pt x="44" y="26"/>
                  </a:lnTo>
                  <a:lnTo>
                    <a:pt x="32" y="26"/>
                  </a:lnTo>
                  <a:lnTo>
                    <a:pt x="30" y="36"/>
                  </a:lnTo>
                  <a:lnTo>
                    <a:pt x="24" y="38"/>
                  </a:lnTo>
                  <a:lnTo>
                    <a:pt x="22" y="50"/>
                  </a:lnTo>
                  <a:lnTo>
                    <a:pt x="10" y="52"/>
                  </a:lnTo>
                  <a:lnTo>
                    <a:pt x="6" y="54"/>
                  </a:lnTo>
                  <a:lnTo>
                    <a:pt x="6" y="64"/>
                  </a:lnTo>
                  <a:lnTo>
                    <a:pt x="0" y="74"/>
                  </a:lnTo>
                  <a:lnTo>
                    <a:pt x="8" y="82"/>
                  </a:lnTo>
                  <a:lnTo>
                    <a:pt x="8" y="92"/>
                  </a:lnTo>
                  <a:lnTo>
                    <a:pt x="8" y="96"/>
                  </a:lnTo>
                  <a:lnTo>
                    <a:pt x="14" y="100"/>
                  </a:lnTo>
                  <a:lnTo>
                    <a:pt x="20" y="98"/>
                  </a:lnTo>
                  <a:lnTo>
                    <a:pt x="24" y="94"/>
                  </a:lnTo>
                  <a:lnTo>
                    <a:pt x="32" y="94"/>
                  </a:lnTo>
                  <a:lnTo>
                    <a:pt x="38" y="92"/>
                  </a:lnTo>
                  <a:lnTo>
                    <a:pt x="46" y="96"/>
                  </a:lnTo>
                  <a:lnTo>
                    <a:pt x="50" y="86"/>
                  </a:lnTo>
                  <a:lnTo>
                    <a:pt x="46" y="78"/>
                  </a:lnTo>
                  <a:lnTo>
                    <a:pt x="50" y="72"/>
                  </a:lnTo>
                  <a:lnTo>
                    <a:pt x="92" y="76"/>
                  </a:lnTo>
                  <a:lnTo>
                    <a:pt x="98" y="74"/>
                  </a:lnTo>
                  <a:lnTo>
                    <a:pt x="108" y="74"/>
                  </a:lnTo>
                  <a:lnTo>
                    <a:pt x="124" y="78"/>
                  </a:lnTo>
                  <a:lnTo>
                    <a:pt x="134" y="70"/>
                  </a:lnTo>
                  <a:lnTo>
                    <a:pt x="140" y="72"/>
                  </a:lnTo>
                  <a:lnTo>
                    <a:pt x="148" y="66"/>
                  </a:lnTo>
                  <a:lnTo>
                    <a:pt x="150" y="22"/>
                  </a:lnTo>
                  <a:lnTo>
                    <a:pt x="11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96" name="Freeform 661"/>
            <p:cNvSpPr>
              <a:spLocks/>
            </p:cNvSpPr>
            <p:nvPr/>
          </p:nvSpPr>
          <p:spPr bwMode="ltGray">
            <a:xfrm>
              <a:off x="2651" y="2449"/>
              <a:ext cx="267" cy="227"/>
            </a:xfrm>
            <a:custGeom>
              <a:avLst/>
              <a:gdLst>
                <a:gd name="T0" fmla="*/ 184 w 291"/>
                <a:gd name="T1" fmla="*/ 97 h 221"/>
                <a:gd name="T2" fmla="*/ 181 w 291"/>
                <a:gd name="T3" fmla="*/ 173 h 221"/>
                <a:gd name="T4" fmla="*/ 155 w 291"/>
                <a:gd name="T5" fmla="*/ 203 h 221"/>
                <a:gd name="T6" fmla="*/ 155 w 291"/>
                <a:gd name="T7" fmla="*/ 229 h 221"/>
                <a:gd name="T8" fmla="*/ 139 w 291"/>
                <a:gd name="T9" fmla="*/ 240 h 221"/>
                <a:gd name="T10" fmla="*/ 134 w 291"/>
                <a:gd name="T11" fmla="*/ 234 h 221"/>
                <a:gd name="T12" fmla="*/ 127 w 291"/>
                <a:gd name="T13" fmla="*/ 231 h 221"/>
                <a:gd name="T14" fmla="*/ 117 w 291"/>
                <a:gd name="T15" fmla="*/ 229 h 221"/>
                <a:gd name="T16" fmla="*/ 107 w 291"/>
                <a:gd name="T17" fmla="*/ 238 h 221"/>
                <a:gd name="T18" fmla="*/ 99 w 291"/>
                <a:gd name="T19" fmla="*/ 236 h 221"/>
                <a:gd name="T20" fmla="*/ 97 w 291"/>
                <a:gd name="T21" fmla="*/ 234 h 221"/>
                <a:gd name="T22" fmla="*/ 92 w 291"/>
                <a:gd name="T23" fmla="*/ 229 h 221"/>
                <a:gd name="T24" fmla="*/ 87 w 291"/>
                <a:gd name="T25" fmla="*/ 227 h 221"/>
                <a:gd name="T26" fmla="*/ 83 w 291"/>
                <a:gd name="T27" fmla="*/ 229 h 221"/>
                <a:gd name="T28" fmla="*/ 78 w 291"/>
                <a:gd name="T29" fmla="*/ 229 h 221"/>
                <a:gd name="T30" fmla="*/ 74 w 291"/>
                <a:gd name="T31" fmla="*/ 219 h 221"/>
                <a:gd name="T32" fmla="*/ 72 w 291"/>
                <a:gd name="T33" fmla="*/ 222 h 221"/>
                <a:gd name="T34" fmla="*/ 64 w 291"/>
                <a:gd name="T35" fmla="*/ 210 h 221"/>
                <a:gd name="T36" fmla="*/ 47 w 291"/>
                <a:gd name="T37" fmla="*/ 215 h 221"/>
                <a:gd name="T38" fmla="*/ 46 w 291"/>
                <a:gd name="T39" fmla="*/ 227 h 221"/>
                <a:gd name="T40" fmla="*/ 39 w 291"/>
                <a:gd name="T41" fmla="*/ 247 h 221"/>
                <a:gd name="T42" fmla="*/ 28 w 291"/>
                <a:gd name="T43" fmla="*/ 234 h 221"/>
                <a:gd name="T44" fmla="*/ 24 w 291"/>
                <a:gd name="T45" fmla="*/ 251 h 221"/>
                <a:gd name="T46" fmla="*/ 21 w 291"/>
                <a:gd name="T47" fmla="*/ 236 h 221"/>
                <a:gd name="T48" fmla="*/ 20 w 291"/>
                <a:gd name="T49" fmla="*/ 231 h 221"/>
                <a:gd name="T50" fmla="*/ 18 w 291"/>
                <a:gd name="T51" fmla="*/ 236 h 221"/>
                <a:gd name="T52" fmla="*/ 11 w 291"/>
                <a:gd name="T53" fmla="*/ 222 h 221"/>
                <a:gd name="T54" fmla="*/ 7 w 291"/>
                <a:gd name="T55" fmla="*/ 207 h 221"/>
                <a:gd name="T56" fmla="*/ 6 w 291"/>
                <a:gd name="T57" fmla="*/ 203 h 221"/>
                <a:gd name="T58" fmla="*/ 0 w 291"/>
                <a:gd name="T59" fmla="*/ 191 h 221"/>
                <a:gd name="T60" fmla="*/ 6 w 291"/>
                <a:gd name="T61" fmla="*/ 176 h 221"/>
                <a:gd name="T62" fmla="*/ 26 w 291"/>
                <a:gd name="T63" fmla="*/ 176 h 221"/>
                <a:gd name="T64" fmla="*/ 42 w 291"/>
                <a:gd name="T65" fmla="*/ 173 h 221"/>
                <a:gd name="T66" fmla="*/ 44 w 291"/>
                <a:gd name="T67" fmla="*/ 160 h 221"/>
                <a:gd name="T68" fmla="*/ 51 w 291"/>
                <a:gd name="T69" fmla="*/ 145 h 221"/>
                <a:gd name="T70" fmla="*/ 55 w 291"/>
                <a:gd name="T71" fmla="*/ 88 h 221"/>
                <a:gd name="T72" fmla="*/ 139 w 291"/>
                <a:gd name="T73" fmla="*/ 0 h 221"/>
                <a:gd name="T74" fmla="*/ 184 w 291"/>
                <a:gd name="T75" fmla="*/ 41 h 221"/>
                <a:gd name="T76" fmla="*/ 184 w 291"/>
                <a:gd name="T77" fmla="*/ 74 h 221"/>
                <a:gd name="T78" fmla="*/ 189 w 291"/>
                <a:gd name="T79" fmla="*/ 88 h 221"/>
                <a:gd name="T80" fmla="*/ 184 w 291"/>
                <a:gd name="T81" fmla="*/ 97 h 2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1"/>
                <a:gd name="T124" fmla="*/ 0 h 221"/>
                <a:gd name="T125" fmla="*/ 291 w 291"/>
                <a:gd name="T126" fmla="*/ 221 h 2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1" h="221">
                  <a:moveTo>
                    <a:pt x="282" y="86"/>
                  </a:moveTo>
                  <a:lnTo>
                    <a:pt x="278" y="152"/>
                  </a:lnTo>
                  <a:lnTo>
                    <a:pt x="238" y="178"/>
                  </a:lnTo>
                  <a:lnTo>
                    <a:pt x="238" y="200"/>
                  </a:lnTo>
                  <a:lnTo>
                    <a:pt x="214" y="210"/>
                  </a:lnTo>
                  <a:lnTo>
                    <a:pt x="206" y="204"/>
                  </a:lnTo>
                  <a:lnTo>
                    <a:pt x="194" y="202"/>
                  </a:lnTo>
                  <a:lnTo>
                    <a:pt x="180" y="200"/>
                  </a:lnTo>
                  <a:lnTo>
                    <a:pt x="164" y="208"/>
                  </a:lnTo>
                  <a:lnTo>
                    <a:pt x="154" y="206"/>
                  </a:lnTo>
                  <a:lnTo>
                    <a:pt x="148" y="204"/>
                  </a:lnTo>
                  <a:lnTo>
                    <a:pt x="142" y="200"/>
                  </a:lnTo>
                  <a:lnTo>
                    <a:pt x="134" y="198"/>
                  </a:lnTo>
                  <a:lnTo>
                    <a:pt x="128" y="200"/>
                  </a:lnTo>
                  <a:lnTo>
                    <a:pt x="120" y="200"/>
                  </a:lnTo>
                  <a:lnTo>
                    <a:pt x="114" y="192"/>
                  </a:lnTo>
                  <a:lnTo>
                    <a:pt x="110" y="194"/>
                  </a:lnTo>
                  <a:lnTo>
                    <a:pt x="98" y="184"/>
                  </a:lnTo>
                  <a:lnTo>
                    <a:pt x="72" y="188"/>
                  </a:lnTo>
                  <a:lnTo>
                    <a:pt x="70" y="198"/>
                  </a:lnTo>
                  <a:lnTo>
                    <a:pt x="60" y="216"/>
                  </a:lnTo>
                  <a:lnTo>
                    <a:pt x="42" y="204"/>
                  </a:lnTo>
                  <a:lnTo>
                    <a:pt x="36" y="220"/>
                  </a:lnTo>
                  <a:lnTo>
                    <a:pt x="32" y="206"/>
                  </a:lnTo>
                  <a:lnTo>
                    <a:pt x="30" y="202"/>
                  </a:lnTo>
                  <a:lnTo>
                    <a:pt x="28" y="206"/>
                  </a:lnTo>
                  <a:lnTo>
                    <a:pt x="16" y="194"/>
                  </a:lnTo>
                  <a:lnTo>
                    <a:pt x="12" y="182"/>
                  </a:lnTo>
                  <a:lnTo>
                    <a:pt x="6" y="178"/>
                  </a:lnTo>
                  <a:lnTo>
                    <a:pt x="0" y="166"/>
                  </a:lnTo>
                  <a:lnTo>
                    <a:pt x="6" y="154"/>
                  </a:lnTo>
                  <a:lnTo>
                    <a:pt x="40" y="154"/>
                  </a:lnTo>
                  <a:lnTo>
                    <a:pt x="64" y="152"/>
                  </a:lnTo>
                  <a:lnTo>
                    <a:pt x="68" y="140"/>
                  </a:lnTo>
                  <a:lnTo>
                    <a:pt x="78" y="126"/>
                  </a:lnTo>
                  <a:lnTo>
                    <a:pt x="84" y="78"/>
                  </a:lnTo>
                  <a:lnTo>
                    <a:pt x="214" y="0"/>
                  </a:lnTo>
                  <a:lnTo>
                    <a:pt x="282" y="36"/>
                  </a:lnTo>
                  <a:lnTo>
                    <a:pt x="284" y="64"/>
                  </a:lnTo>
                  <a:lnTo>
                    <a:pt x="290" y="78"/>
                  </a:lnTo>
                  <a:lnTo>
                    <a:pt x="282" y="8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97" name="Freeform 662"/>
            <p:cNvSpPr>
              <a:spLocks/>
            </p:cNvSpPr>
            <p:nvPr/>
          </p:nvSpPr>
          <p:spPr bwMode="ltGray">
            <a:xfrm>
              <a:off x="3063" y="2325"/>
              <a:ext cx="176" cy="193"/>
            </a:xfrm>
            <a:custGeom>
              <a:avLst/>
              <a:gdLst>
                <a:gd name="T0" fmla="*/ 26 w 193"/>
                <a:gd name="T1" fmla="*/ 6 h 187"/>
                <a:gd name="T2" fmla="*/ 36 w 193"/>
                <a:gd name="T3" fmla="*/ 12 h 187"/>
                <a:gd name="T4" fmla="*/ 43 w 193"/>
                <a:gd name="T5" fmla="*/ 21 h 187"/>
                <a:gd name="T6" fmla="*/ 51 w 193"/>
                <a:gd name="T7" fmla="*/ 23 h 187"/>
                <a:gd name="T8" fmla="*/ 53 w 193"/>
                <a:gd name="T9" fmla="*/ 8 h 187"/>
                <a:gd name="T10" fmla="*/ 56 w 193"/>
                <a:gd name="T11" fmla="*/ 6 h 187"/>
                <a:gd name="T12" fmla="*/ 59 w 193"/>
                <a:gd name="T13" fmla="*/ 10 h 187"/>
                <a:gd name="T14" fmla="*/ 65 w 193"/>
                <a:gd name="T15" fmla="*/ 8 h 187"/>
                <a:gd name="T16" fmla="*/ 67 w 193"/>
                <a:gd name="T17" fmla="*/ 10 h 187"/>
                <a:gd name="T18" fmla="*/ 67 w 193"/>
                <a:gd name="T19" fmla="*/ 4 h 187"/>
                <a:gd name="T20" fmla="*/ 72 w 193"/>
                <a:gd name="T21" fmla="*/ 8 h 187"/>
                <a:gd name="T22" fmla="*/ 75 w 193"/>
                <a:gd name="T23" fmla="*/ 8 h 187"/>
                <a:gd name="T24" fmla="*/ 80 w 193"/>
                <a:gd name="T25" fmla="*/ 14 h 187"/>
                <a:gd name="T26" fmla="*/ 89 w 193"/>
                <a:gd name="T27" fmla="*/ 14 h 187"/>
                <a:gd name="T28" fmla="*/ 99 w 193"/>
                <a:gd name="T29" fmla="*/ 8 h 187"/>
                <a:gd name="T30" fmla="*/ 108 w 193"/>
                <a:gd name="T31" fmla="*/ 0 h 187"/>
                <a:gd name="T32" fmla="*/ 115 w 193"/>
                <a:gd name="T33" fmla="*/ 47 h 187"/>
                <a:gd name="T34" fmla="*/ 115 w 193"/>
                <a:gd name="T35" fmla="*/ 72 h 187"/>
                <a:gd name="T36" fmla="*/ 109 w 193"/>
                <a:gd name="T37" fmla="*/ 81 h 187"/>
                <a:gd name="T38" fmla="*/ 104 w 193"/>
                <a:gd name="T39" fmla="*/ 95 h 187"/>
                <a:gd name="T40" fmla="*/ 97 w 193"/>
                <a:gd name="T41" fmla="*/ 81 h 187"/>
                <a:gd name="T42" fmla="*/ 90 w 193"/>
                <a:gd name="T43" fmla="*/ 70 h 187"/>
                <a:gd name="T44" fmla="*/ 86 w 193"/>
                <a:gd name="T45" fmla="*/ 62 h 187"/>
                <a:gd name="T46" fmla="*/ 81 w 193"/>
                <a:gd name="T47" fmla="*/ 39 h 187"/>
                <a:gd name="T48" fmla="*/ 86 w 193"/>
                <a:gd name="T49" fmla="*/ 70 h 187"/>
                <a:gd name="T50" fmla="*/ 93 w 193"/>
                <a:gd name="T51" fmla="*/ 84 h 187"/>
                <a:gd name="T52" fmla="*/ 97 w 193"/>
                <a:gd name="T53" fmla="*/ 97 h 187"/>
                <a:gd name="T54" fmla="*/ 102 w 193"/>
                <a:gd name="T55" fmla="*/ 114 h 187"/>
                <a:gd name="T56" fmla="*/ 108 w 193"/>
                <a:gd name="T57" fmla="*/ 134 h 187"/>
                <a:gd name="T58" fmla="*/ 110 w 193"/>
                <a:gd name="T59" fmla="*/ 147 h 187"/>
                <a:gd name="T60" fmla="*/ 118 w 193"/>
                <a:gd name="T61" fmla="*/ 173 h 187"/>
                <a:gd name="T62" fmla="*/ 118 w 193"/>
                <a:gd name="T63" fmla="*/ 187 h 187"/>
                <a:gd name="T64" fmla="*/ 121 w 193"/>
                <a:gd name="T65" fmla="*/ 194 h 187"/>
                <a:gd name="T66" fmla="*/ 118 w 193"/>
                <a:gd name="T67" fmla="*/ 202 h 187"/>
                <a:gd name="T68" fmla="*/ 115 w 193"/>
                <a:gd name="T69" fmla="*/ 197 h 187"/>
                <a:gd name="T70" fmla="*/ 114 w 193"/>
                <a:gd name="T71" fmla="*/ 206 h 187"/>
                <a:gd name="T72" fmla="*/ 104 w 193"/>
                <a:gd name="T73" fmla="*/ 218 h 187"/>
                <a:gd name="T74" fmla="*/ 99 w 193"/>
                <a:gd name="T75" fmla="*/ 215 h 187"/>
                <a:gd name="T76" fmla="*/ 0 w 193"/>
                <a:gd name="T77" fmla="*/ 206 h 187"/>
                <a:gd name="T78" fmla="*/ 0 w 193"/>
                <a:gd name="T79" fmla="*/ 2 h 187"/>
                <a:gd name="T80" fmla="*/ 5 w 193"/>
                <a:gd name="T81" fmla="*/ 0 h 187"/>
                <a:gd name="T82" fmla="*/ 9 w 193"/>
                <a:gd name="T83" fmla="*/ 4 h 187"/>
                <a:gd name="T84" fmla="*/ 16 w 193"/>
                <a:gd name="T85" fmla="*/ 2 h 187"/>
                <a:gd name="T86" fmla="*/ 26 w 193"/>
                <a:gd name="T87" fmla="*/ 6 h 1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3"/>
                <a:gd name="T133" fmla="*/ 0 h 187"/>
                <a:gd name="T134" fmla="*/ 193 w 193"/>
                <a:gd name="T135" fmla="*/ 187 h 18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3" h="187">
                  <a:moveTo>
                    <a:pt x="42" y="6"/>
                  </a:moveTo>
                  <a:lnTo>
                    <a:pt x="58" y="12"/>
                  </a:lnTo>
                  <a:lnTo>
                    <a:pt x="68" y="16"/>
                  </a:lnTo>
                  <a:lnTo>
                    <a:pt x="80" y="18"/>
                  </a:lnTo>
                  <a:lnTo>
                    <a:pt x="84" y="8"/>
                  </a:lnTo>
                  <a:lnTo>
                    <a:pt x="88" y="6"/>
                  </a:lnTo>
                  <a:lnTo>
                    <a:pt x="94" y="10"/>
                  </a:lnTo>
                  <a:lnTo>
                    <a:pt x="102" y="8"/>
                  </a:lnTo>
                  <a:lnTo>
                    <a:pt x="106" y="10"/>
                  </a:lnTo>
                  <a:lnTo>
                    <a:pt x="108" y="4"/>
                  </a:lnTo>
                  <a:lnTo>
                    <a:pt x="114" y="8"/>
                  </a:lnTo>
                  <a:lnTo>
                    <a:pt x="120" y="8"/>
                  </a:lnTo>
                  <a:lnTo>
                    <a:pt x="126" y="14"/>
                  </a:lnTo>
                  <a:lnTo>
                    <a:pt x="140" y="14"/>
                  </a:lnTo>
                  <a:lnTo>
                    <a:pt x="158" y="8"/>
                  </a:lnTo>
                  <a:lnTo>
                    <a:pt x="170" y="0"/>
                  </a:lnTo>
                  <a:lnTo>
                    <a:pt x="182" y="42"/>
                  </a:lnTo>
                  <a:lnTo>
                    <a:pt x="182" y="62"/>
                  </a:lnTo>
                  <a:lnTo>
                    <a:pt x="174" y="70"/>
                  </a:lnTo>
                  <a:lnTo>
                    <a:pt x="164" y="80"/>
                  </a:lnTo>
                  <a:lnTo>
                    <a:pt x="152" y="70"/>
                  </a:lnTo>
                  <a:lnTo>
                    <a:pt x="144" y="60"/>
                  </a:lnTo>
                  <a:lnTo>
                    <a:pt x="136" y="52"/>
                  </a:lnTo>
                  <a:lnTo>
                    <a:pt x="128" y="34"/>
                  </a:lnTo>
                  <a:lnTo>
                    <a:pt x="136" y="60"/>
                  </a:lnTo>
                  <a:lnTo>
                    <a:pt x="148" y="72"/>
                  </a:lnTo>
                  <a:lnTo>
                    <a:pt x="152" y="82"/>
                  </a:lnTo>
                  <a:lnTo>
                    <a:pt x="162" y="98"/>
                  </a:lnTo>
                  <a:lnTo>
                    <a:pt x="170" y="114"/>
                  </a:lnTo>
                  <a:lnTo>
                    <a:pt x="176" y="126"/>
                  </a:lnTo>
                  <a:lnTo>
                    <a:pt x="188" y="148"/>
                  </a:lnTo>
                  <a:lnTo>
                    <a:pt x="188" y="160"/>
                  </a:lnTo>
                  <a:lnTo>
                    <a:pt x="192" y="166"/>
                  </a:lnTo>
                  <a:lnTo>
                    <a:pt x="186" y="172"/>
                  </a:lnTo>
                  <a:lnTo>
                    <a:pt x="182" y="168"/>
                  </a:lnTo>
                  <a:lnTo>
                    <a:pt x="180" y="176"/>
                  </a:lnTo>
                  <a:lnTo>
                    <a:pt x="164" y="186"/>
                  </a:lnTo>
                  <a:lnTo>
                    <a:pt x="158" y="184"/>
                  </a:lnTo>
                  <a:lnTo>
                    <a:pt x="0" y="176"/>
                  </a:lnTo>
                  <a:lnTo>
                    <a:pt x="0" y="2"/>
                  </a:lnTo>
                  <a:lnTo>
                    <a:pt x="10" y="0"/>
                  </a:lnTo>
                  <a:lnTo>
                    <a:pt x="14" y="4"/>
                  </a:lnTo>
                  <a:lnTo>
                    <a:pt x="26" y="2"/>
                  </a:lnTo>
                  <a:lnTo>
                    <a:pt x="42"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98" name="Freeform 663"/>
            <p:cNvSpPr>
              <a:spLocks/>
            </p:cNvSpPr>
            <p:nvPr/>
          </p:nvSpPr>
          <p:spPr bwMode="ltGray">
            <a:xfrm>
              <a:off x="2805" y="2284"/>
              <a:ext cx="271" cy="285"/>
            </a:xfrm>
            <a:custGeom>
              <a:avLst/>
              <a:gdLst>
                <a:gd name="T0" fmla="*/ 82 w 297"/>
                <a:gd name="T1" fmla="*/ 16 h 277"/>
                <a:gd name="T2" fmla="*/ 82 w 297"/>
                <a:gd name="T3" fmla="*/ 29 h 277"/>
                <a:gd name="T4" fmla="*/ 88 w 297"/>
                <a:gd name="T5" fmla="*/ 41 h 277"/>
                <a:gd name="T6" fmla="*/ 90 w 297"/>
                <a:gd name="T7" fmla="*/ 45 h 277"/>
                <a:gd name="T8" fmla="*/ 99 w 297"/>
                <a:gd name="T9" fmla="*/ 45 h 277"/>
                <a:gd name="T10" fmla="*/ 109 w 297"/>
                <a:gd name="T11" fmla="*/ 49 h 277"/>
                <a:gd name="T12" fmla="*/ 118 w 297"/>
                <a:gd name="T13" fmla="*/ 66 h 277"/>
                <a:gd name="T14" fmla="*/ 121 w 297"/>
                <a:gd name="T15" fmla="*/ 70 h 277"/>
                <a:gd name="T16" fmla="*/ 128 w 297"/>
                <a:gd name="T17" fmla="*/ 68 h 277"/>
                <a:gd name="T18" fmla="*/ 133 w 297"/>
                <a:gd name="T19" fmla="*/ 58 h 277"/>
                <a:gd name="T20" fmla="*/ 134 w 297"/>
                <a:gd name="T21" fmla="*/ 49 h 277"/>
                <a:gd name="T22" fmla="*/ 130 w 297"/>
                <a:gd name="T23" fmla="*/ 41 h 277"/>
                <a:gd name="T24" fmla="*/ 131 w 297"/>
                <a:gd name="T25" fmla="*/ 33 h 277"/>
                <a:gd name="T26" fmla="*/ 135 w 297"/>
                <a:gd name="T27" fmla="*/ 25 h 277"/>
                <a:gd name="T28" fmla="*/ 143 w 297"/>
                <a:gd name="T29" fmla="*/ 16 h 277"/>
                <a:gd name="T30" fmla="*/ 151 w 297"/>
                <a:gd name="T31" fmla="*/ 16 h 277"/>
                <a:gd name="T32" fmla="*/ 158 w 297"/>
                <a:gd name="T33" fmla="*/ 23 h 277"/>
                <a:gd name="T34" fmla="*/ 164 w 297"/>
                <a:gd name="T35" fmla="*/ 27 h 277"/>
                <a:gd name="T36" fmla="*/ 162 w 297"/>
                <a:gd name="T37" fmla="*/ 31 h 277"/>
                <a:gd name="T38" fmla="*/ 167 w 297"/>
                <a:gd name="T39" fmla="*/ 37 h 277"/>
                <a:gd name="T40" fmla="*/ 170 w 297"/>
                <a:gd name="T41" fmla="*/ 35 h 277"/>
                <a:gd name="T42" fmla="*/ 175 w 297"/>
                <a:gd name="T43" fmla="*/ 41 h 277"/>
                <a:gd name="T44" fmla="*/ 179 w 297"/>
                <a:gd name="T45" fmla="*/ 39 h 277"/>
                <a:gd name="T46" fmla="*/ 185 w 297"/>
                <a:gd name="T47" fmla="*/ 45 h 277"/>
                <a:gd name="T48" fmla="*/ 184 w 297"/>
                <a:gd name="T49" fmla="*/ 49 h 277"/>
                <a:gd name="T50" fmla="*/ 184 w 297"/>
                <a:gd name="T51" fmla="*/ 62 h 277"/>
                <a:gd name="T52" fmla="*/ 186 w 297"/>
                <a:gd name="T53" fmla="*/ 70 h 277"/>
                <a:gd name="T54" fmla="*/ 186 w 297"/>
                <a:gd name="T55" fmla="*/ 72 h 277"/>
                <a:gd name="T56" fmla="*/ 185 w 297"/>
                <a:gd name="T57" fmla="*/ 80 h 277"/>
                <a:gd name="T58" fmla="*/ 186 w 297"/>
                <a:gd name="T59" fmla="*/ 103 h 277"/>
                <a:gd name="T60" fmla="*/ 181 w 297"/>
                <a:gd name="T61" fmla="*/ 293 h 277"/>
                <a:gd name="T62" fmla="*/ 170 w 297"/>
                <a:gd name="T63" fmla="*/ 290 h 277"/>
                <a:gd name="T64" fmla="*/ 170 w 297"/>
                <a:gd name="T65" fmla="*/ 318 h 277"/>
                <a:gd name="T66" fmla="*/ 84 w 297"/>
                <a:gd name="T67" fmla="*/ 212 h 277"/>
                <a:gd name="T68" fmla="*/ 69 w 297"/>
                <a:gd name="T69" fmla="*/ 228 h 277"/>
                <a:gd name="T70" fmla="*/ 65 w 297"/>
                <a:gd name="T71" fmla="*/ 233 h 277"/>
                <a:gd name="T72" fmla="*/ 61 w 297"/>
                <a:gd name="T73" fmla="*/ 235 h 277"/>
                <a:gd name="T74" fmla="*/ 56 w 297"/>
                <a:gd name="T75" fmla="*/ 230 h 277"/>
                <a:gd name="T76" fmla="*/ 47 w 297"/>
                <a:gd name="T77" fmla="*/ 215 h 277"/>
                <a:gd name="T78" fmla="*/ 39 w 297"/>
                <a:gd name="T79" fmla="*/ 207 h 277"/>
                <a:gd name="T80" fmla="*/ 22 w 297"/>
                <a:gd name="T81" fmla="*/ 200 h 277"/>
                <a:gd name="T82" fmla="*/ 0 w 297"/>
                <a:gd name="T83" fmla="*/ 136 h 277"/>
                <a:gd name="T84" fmla="*/ 15 w 297"/>
                <a:gd name="T85" fmla="*/ 39 h 277"/>
                <a:gd name="T86" fmla="*/ 43 w 297"/>
                <a:gd name="T87" fmla="*/ 4 h 277"/>
                <a:gd name="T88" fmla="*/ 49 w 297"/>
                <a:gd name="T89" fmla="*/ 0 h 277"/>
                <a:gd name="T90" fmla="*/ 52 w 297"/>
                <a:gd name="T91" fmla="*/ 4 h 277"/>
                <a:gd name="T92" fmla="*/ 57 w 297"/>
                <a:gd name="T93" fmla="*/ 8 h 277"/>
                <a:gd name="T94" fmla="*/ 61 w 297"/>
                <a:gd name="T95" fmla="*/ 6 h 277"/>
                <a:gd name="T96" fmla="*/ 66 w 297"/>
                <a:gd name="T97" fmla="*/ 6 h 277"/>
                <a:gd name="T98" fmla="*/ 72 w 297"/>
                <a:gd name="T99" fmla="*/ 12 h 277"/>
                <a:gd name="T100" fmla="*/ 75 w 297"/>
                <a:gd name="T101" fmla="*/ 16 h 277"/>
                <a:gd name="T102" fmla="*/ 81 w 297"/>
                <a:gd name="T103" fmla="*/ 23 h 277"/>
                <a:gd name="T104" fmla="*/ 82 w 297"/>
                <a:gd name="T105" fmla="*/ 16 h 27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97"/>
                <a:gd name="T160" fmla="*/ 0 h 277"/>
                <a:gd name="T161" fmla="*/ 297 w 297"/>
                <a:gd name="T162" fmla="*/ 277 h 27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97" h="277">
                  <a:moveTo>
                    <a:pt x="132" y="16"/>
                  </a:moveTo>
                  <a:lnTo>
                    <a:pt x="132" y="24"/>
                  </a:lnTo>
                  <a:lnTo>
                    <a:pt x="138" y="36"/>
                  </a:lnTo>
                  <a:lnTo>
                    <a:pt x="144" y="40"/>
                  </a:lnTo>
                  <a:lnTo>
                    <a:pt x="154" y="40"/>
                  </a:lnTo>
                  <a:lnTo>
                    <a:pt x="174" y="44"/>
                  </a:lnTo>
                  <a:lnTo>
                    <a:pt x="186" y="56"/>
                  </a:lnTo>
                  <a:lnTo>
                    <a:pt x="192" y="60"/>
                  </a:lnTo>
                  <a:lnTo>
                    <a:pt x="202" y="58"/>
                  </a:lnTo>
                  <a:lnTo>
                    <a:pt x="210" y="50"/>
                  </a:lnTo>
                  <a:lnTo>
                    <a:pt x="212" y="44"/>
                  </a:lnTo>
                  <a:lnTo>
                    <a:pt x="206" y="36"/>
                  </a:lnTo>
                  <a:lnTo>
                    <a:pt x="208" y="28"/>
                  </a:lnTo>
                  <a:lnTo>
                    <a:pt x="214" y="20"/>
                  </a:lnTo>
                  <a:lnTo>
                    <a:pt x="226" y="16"/>
                  </a:lnTo>
                  <a:lnTo>
                    <a:pt x="240" y="16"/>
                  </a:lnTo>
                  <a:lnTo>
                    <a:pt x="250" y="18"/>
                  </a:lnTo>
                  <a:lnTo>
                    <a:pt x="260" y="22"/>
                  </a:lnTo>
                  <a:lnTo>
                    <a:pt x="258" y="26"/>
                  </a:lnTo>
                  <a:lnTo>
                    <a:pt x="264" y="32"/>
                  </a:lnTo>
                  <a:lnTo>
                    <a:pt x="270" y="30"/>
                  </a:lnTo>
                  <a:lnTo>
                    <a:pt x="276" y="36"/>
                  </a:lnTo>
                  <a:lnTo>
                    <a:pt x="284" y="34"/>
                  </a:lnTo>
                  <a:lnTo>
                    <a:pt x="292" y="40"/>
                  </a:lnTo>
                  <a:lnTo>
                    <a:pt x="290" y="44"/>
                  </a:lnTo>
                  <a:lnTo>
                    <a:pt x="290" y="52"/>
                  </a:lnTo>
                  <a:lnTo>
                    <a:pt x="294" y="60"/>
                  </a:lnTo>
                  <a:lnTo>
                    <a:pt x="296" y="62"/>
                  </a:lnTo>
                  <a:lnTo>
                    <a:pt x="292" y="70"/>
                  </a:lnTo>
                  <a:lnTo>
                    <a:pt x="296" y="88"/>
                  </a:lnTo>
                  <a:lnTo>
                    <a:pt x="286" y="254"/>
                  </a:lnTo>
                  <a:lnTo>
                    <a:pt x="268" y="252"/>
                  </a:lnTo>
                  <a:lnTo>
                    <a:pt x="268" y="276"/>
                  </a:lnTo>
                  <a:lnTo>
                    <a:pt x="134" y="184"/>
                  </a:lnTo>
                  <a:lnTo>
                    <a:pt x="110" y="198"/>
                  </a:lnTo>
                  <a:lnTo>
                    <a:pt x="102" y="202"/>
                  </a:lnTo>
                  <a:lnTo>
                    <a:pt x="96" y="204"/>
                  </a:lnTo>
                  <a:lnTo>
                    <a:pt x="88" y="200"/>
                  </a:lnTo>
                  <a:lnTo>
                    <a:pt x="74" y="186"/>
                  </a:lnTo>
                  <a:lnTo>
                    <a:pt x="62" y="180"/>
                  </a:lnTo>
                  <a:lnTo>
                    <a:pt x="34" y="174"/>
                  </a:lnTo>
                  <a:lnTo>
                    <a:pt x="0" y="118"/>
                  </a:lnTo>
                  <a:lnTo>
                    <a:pt x="24" y="34"/>
                  </a:lnTo>
                  <a:lnTo>
                    <a:pt x="68" y="4"/>
                  </a:lnTo>
                  <a:lnTo>
                    <a:pt x="78" y="0"/>
                  </a:lnTo>
                  <a:lnTo>
                    <a:pt x="82" y="4"/>
                  </a:lnTo>
                  <a:lnTo>
                    <a:pt x="90" y="8"/>
                  </a:lnTo>
                  <a:lnTo>
                    <a:pt x="96" y="6"/>
                  </a:lnTo>
                  <a:lnTo>
                    <a:pt x="104" y="6"/>
                  </a:lnTo>
                  <a:lnTo>
                    <a:pt x="114" y="12"/>
                  </a:lnTo>
                  <a:lnTo>
                    <a:pt x="120" y="16"/>
                  </a:lnTo>
                  <a:lnTo>
                    <a:pt x="128" y="18"/>
                  </a:lnTo>
                  <a:lnTo>
                    <a:pt x="132" y="1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299" name="Freeform 664"/>
            <p:cNvSpPr>
              <a:spLocks/>
            </p:cNvSpPr>
            <p:nvPr/>
          </p:nvSpPr>
          <p:spPr bwMode="ltGray">
            <a:xfrm>
              <a:off x="2802" y="2202"/>
              <a:ext cx="74" cy="131"/>
            </a:xfrm>
            <a:custGeom>
              <a:avLst/>
              <a:gdLst>
                <a:gd name="T0" fmla="*/ 25 w 83"/>
                <a:gd name="T1" fmla="*/ 12 h 127"/>
                <a:gd name="T2" fmla="*/ 26 w 83"/>
                <a:gd name="T3" fmla="*/ 6 h 127"/>
                <a:gd name="T4" fmla="*/ 30 w 83"/>
                <a:gd name="T5" fmla="*/ 2 h 127"/>
                <a:gd name="T6" fmla="*/ 36 w 83"/>
                <a:gd name="T7" fmla="*/ 0 h 127"/>
                <a:gd name="T8" fmla="*/ 39 w 83"/>
                <a:gd name="T9" fmla="*/ 4 h 127"/>
                <a:gd name="T10" fmla="*/ 39 w 83"/>
                <a:gd name="T11" fmla="*/ 8 h 127"/>
                <a:gd name="T12" fmla="*/ 38 w 83"/>
                <a:gd name="T13" fmla="*/ 23 h 127"/>
                <a:gd name="T14" fmla="*/ 45 w 83"/>
                <a:gd name="T15" fmla="*/ 12 h 127"/>
                <a:gd name="T16" fmla="*/ 45 w 83"/>
                <a:gd name="T17" fmla="*/ 23 h 127"/>
                <a:gd name="T18" fmla="*/ 42 w 83"/>
                <a:gd name="T19" fmla="*/ 31 h 127"/>
                <a:gd name="T20" fmla="*/ 40 w 83"/>
                <a:gd name="T21" fmla="*/ 39 h 127"/>
                <a:gd name="T22" fmla="*/ 43 w 83"/>
                <a:gd name="T23" fmla="*/ 43 h 127"/>
                <a:gd name="T24" fmla="*/ 44 w 83"/>
                <a:gd name="T25" fmla="*/ 54 h 127"/>
                <a:gd name="T26" fmla="*/ 37 w 83"/>
                <a:gd name="T27" fmla="*/ 66 h 127"/>
                <a:gd name="T28" fmla="*/ 33 w 83"/>
                <a:gd name="T29" fmla="*/ 70 h 127"/>
                <a:gd name="T30" fmla="*/ 32 w 83"/>
                <a:gd name="T31" fmla="*/ 74 h 127"/>
                <a:gd name="T32" fmla="*/ 33 w 83"/>
                <a:gd name="T33" fmla="*/ 80 h 127"/>
                <a:gd name="T34" fmla="*/ 43 w 83"/>
                <a:gd name="T35" fmla="*/ 92 h 127"/>
                <a:gd name="T36" fmla="*/ 46 w 83"/>
                <a:gd name="T37" fmla="*/ 95 h 127"/>
                <a:gd name="T38" fmla="*/ 42 w 83"/>
                <a:gd name="T39" fmla="*/ 111 h 127"/>
                <a:gd name="T40" fmla="*/ 39 w 83"/>
                <a:gd name="T41" fmla="*/ 109 h 127"/>
                <a:gd name="T42" fmla="*/ 33 w 83"/>
                <a:gd name="T43" fmla="*/ 118 h 127"/>
                <a:gd name="T44" fmla="*/ 27 w 83"/>
                <a:gd name="T45" fmla="*/ 136 h 127"/>
                <a:gd name="T46" fmla="*/ 21 w 83"/>
                <a:gd name="T47" fmla="*/ 146 h 127"/>
                <a:gd name="T48" fmla="*/ 15 w 83"/>
                <a:gd name="T49" fmla="*/ 144 h 127"/>
                <a:gd name="T50" fmla="*/ 0 w 83"/>
                <a:gd name="T51" fmla="*/ 68 h 127"/>
                <a:gd name="T52" fmla="*/ 21 w 83"/>
                <a:gd name="T53" fmla="*/ 12 h 127"/>
                <a:gd name="T54" fmla="*/ 25 w 83"/>
                <a:gd name="T55" fmla="*/ 12 h 1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3"/>
                <a:gd name="T85" fmla="*/ 0 h 127"/>
                <a:gd name="T86" fmla="*/ 83 w 83"/>
                <a:gd name="T87" fmla="*/ 127 h 1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3" h="127">
                  <a:moveTo>
                    <a:pt x="44" y="12"/>
                  </a:moveTo>
                  <a:lnTo>
                    <a:pt x="46" y="6"/>
                  </a:lnTo>
                  <a:lnTo>
                    <a:pt x="54" y="2"/>
                  </a:lnTo>
                  <a:lnTo>
                    <a:pt x="64" y="0"/>
                  </a:lnTo>
                  <a:lnTo>
                    <a:pt x="70" y="4"/>
                  </a:lnTo>
                  <a:lnTo>
                    <a:pt x="70" y="8"/>
                  </a:lnTo>
                  <a:lnTo>
                    <a:pt x="68" y="18"/>
                  </a:lnTo>
                  <a:lnTo>
                    <a:pt x="80" y="12"/>
                  </a:lnTo>
                  <a:lnTo>
                    <a:pt x="80" y="18"/>
                  </a:lnTo>
                  <a:lnTo>
                    <a:pt x="74" y="26"/>
                  </a:lnTo>
                  <a:lnTo>
                    <a:pt x="72" y="34"/>
                  </a:lnTo>
                  <a:lnTo>
                    <a:pt x="76" y="38"/>
                  </a:lnTo>
                  <a:lnTo>
                    <a:pt x="78" y="46"/>
                  </a:lnTo>
                  <a:lnTo>
                    <a:pt x="66" y="56"/>
                  </a:lnTo>
                  <a:lnTo>
                    <a:pt x="58" y="60"/>
                  </a:lnTo>
                  <a:lnTo>
                    <a:pt x="56" y="64"/>
                  </a:lnTo>
                  <a:lnTo>
                    <a:pt x="60" y="70"/>
                  </a:lnTo>
                  <a:lnTo>
                    <a:pt x="76" y="78"/>
                  </a:lnTo>
                  <a:lnTo>
                    <a:pt x="82" y="80"/>
                  </a:lnTo>
                  <a:lnTo>
                    <a:pt x="74" y="96"/>
                  </a:lnTo>
                  <a:lnTo>
                    <a:pt x="70" y="94"/>
                  </a:lnTo>
                  <a:lnTo>
                    <a:pt x="60" y="102"/>
                  </a:lnTo>
                  <a:lnTo>
                    <a:pt x="48" y="116"/>
                  </a:lnTo>
                  <a:lnTo>
                    <a:pt x="38" y="126"/>
                  </a:lnTo>
                  <a:lnTo>
                    <a:pt x="26" y="124"/>
                  </a:lnTo>
                  <a:lnTo>
                    <a:pt x="0" y="58"/>
                  </a:lnTo>
                  <a:lnTo>
                    <a:pt x="36" y="12"/>
                  </a:lnTo>
                  <a:lnTo>
                    <a:pt x="44" y="1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00" name="Freeform 665"/>
            <p:cNvSpPr>
              <a:spLocks/>
            </p:cNvSpPr>
            <p:nvPr/>
          </p:nvSpPr>
          <p:spPr bwMode="ltGray">
            <a:xfrm>
              <a:off x="2544" y="2206"/>
              <a:ext cx="296" cy="331"/>
            </a:xfrm>
            <a:custGeom>
              <a:avLst/>
              <a:gdLst>
                <a:gd name="T0" fmla="*/ 159 w 323"/>
                <a:gd name="T1" fmla="*/ 2 h 321"/>
                <a:gd name="T2" fmla="*/ 166 w 323"/>
                <a:gd name="T3" fmla="*/ 4 h 321"/>
                <a:gd name="T4" fmla="*/ 175 w 323"/>
                <a:gd name="T5" fmla="*/ 4 h 321"/>
                <a:gd name="T6" fmla="*/ 187 w 323"/>
                <a:gd name="T7" fmla="*/ 2 h 321"/>
                <a:gd name="T8" fmla="*/ 196 w 323"/>
                <a:gd name="T9" fmla="*/ 4 h 321"/>
                <a:gd name="T10" fmla="*/ 200 w 323"/>
                <a:gd name="T11" fmla="*/ 8 h 321"/>
                <a:gd name="T12" fmla="*/ 198 w 323"/>
                <a:gd name="T13" fmla="*/ 25 h 321"/>
                <a:gd name="T14" fmla="*/ 198 w 323"/>
                <a:gd name="T15" fmla="*/ 32 h 321"/>
                <a:gd name="T16" fmla="*/ 198 w 323"/>
                <a:gd name="T17" fmla="*/ 38 h 321"/>
                <a:gd name="T18" fmla="*/ 190 w 323"/>
                <a:gd name="T19" fmla="*/ 63 h 321"/>
                <a:gd name="T20" fmla="*/ 184 w 323"/>
                <a:gd name="T21" fmla="*/ 61 h 321"/>
                <a:gd name="T22" fmla="*/ 184 w 323"/>
                <a:gd name="T23" fmla="*/ 74 h 321"/>
                <a:gd name="T24" fmla="*/ 189 w 323"/>
                <a:gd name="T25" fmla="*/ 82 h 321"/>
                <a:gd name="T26" fmla="*/ 192 w 323"/>
                <a:gd name="T27" fmla="*/ 85 h 321"/>
                <a:gd name="T28" fmla="*/ 192 w 323"/>
                <a:gd name="T29" fmla="*/ 94 h 321"/>
                <a:gd name="T30" fmla="*/ 198 w 323"/>
                <a:gd name="T31" fmla="*/ 111 h 321"/>
                <a:gd name="T32" fmla="*/ 197 w 323"/>
                <a:gd name="T33" fmla="*/ 139 h 321"/>
                <a:gd name="T34" fmla="*/ 195 w 323"/>
                <a:gd name="T35" fmla="*/ 147 h 321"/>
                <a:gd name="T36" fmla="*/ 197 w 323"/>
                <a:gd name="T37" fmla="*/ 155 h 321"/>
                <a:gd name="T38" fmla="*/ 198 w 323"/>
                <a:gd name="T39" fmla="*/ 175 h 321"/>
                <a:gd name="T40" fmla="*/ 198 w 323"/>
                <a:gd name="T41" fmla="*/ 191 h 321"/>
                <a:gd name="T42" fmla="*/ 200 w 323"/>
                <a:gd name="T43" fmla="*/ 196 h 321"/>
                <a:gd name="T44" fmla="*/ 202 w 323"/>
                <a:gd name="T45" fmla="*/ 203 h 321"/>
                <a:gd name="T46" fmla="*/ 197 w 323"/>
                <a:gd name="T47" fmla="*/ 213 h 321"/>
                <a:gd name="T48" fmla="*/ 198 w 323"/>
                <a:gd name="T49" fmla="*/ 227 h 321"/>
                <a:gd name="T50" fmla="*/ 193 w 323"/>
                <a:gd name="T51" fmla="*/ 241 h 321"/>
                <a:gd name="T52" fmla="*/ 197 w 323"/>
                <a:gd name="T53" fmla="*/ 255 h 321"/>
                <a:gd name="T54" fmla="*/ 198 w 323"/>
                <a:gd name="T55" fmla="*/ 268 h 321"/>
                <a:gd name="T56" fmla="*/ 200 w 323"/>
                <a:gd name="T57" fmla="*/ 270 h 321"/>
                <a:gd name="T58" fmla="*/ 207 w 323"/>
                <a:gd name="T59" fmla="*/ 285 h 321"/>
                <a:gd name="T60" fmla="*/ 143 w 323"/>
                <a:gd name="T61" fmla="*/ 360 h 321"/>
                <a:gd name="T62" fmla="*/ 118 w 323"/>
                <a:gd name="T63" fmla="*/ 373 h 321"/>
                <a:gd name="T64" fmla="*/ 115 w 323"/>
                <a:gd name="T65" fmla="*/ 368 h 321"/>
                <a:gd name="T66" fmla="*/ 115 w 323"/>
                <a:gd name="T67" fmla="*/ 362 h 321"/>
                <a:gd name="T68" fmla="*/ 113 w 323"/>
                <a:gd name="T69" fmla="*/ 343 h 321"/>
                <a:gd name="T70" fmla="*/ 110 w 323"/>
                <a:gd name="T71" fmla="*/ 337 h 321"/>
                <a:gd name="T72" fmla="*/ 106 w 323"/>
                <a:gd name="T73" fmla="*/ 337 h 321"/>
                <a:gd name="T74" fmla="*/ 105 w 323"/>
                <a:gd name="T75" fmla="*/ 339 h 321"/>
                <a:gd name="T76" fmla="*/ 101 w 323"/>
                <a:gd name="T77" fmla="*/ 330 h 321"/>
                <a:gd name="T78" fmla="*/ 96 w 323"/>
                <a:gd name="T79" fmla="*/ 328 h 321"/>
                <a:gd name="T80" fmla="*/ 93 w 323"/>
                <a:gd name="T81" fmla="*/ 316 h 321"/>
                <a:gd name="T82" fmla="*/ 0 w 323"/>
                <a:gd name="T83" fmla="*/ 173 h 321"/>
                <a:gd name="T84" fmla="*/ 5 w 323"/>
                <a:gd name="T85" fmla="*/ 135 h 321"/>
                <a:gd name="T86" fmla="*/ 73 w 323"/>
                <a:gd name="T87" fmla="*/ 78 h 321"/>
                <a:gd name="T88" fmla="*/ 95 w 323"/>
                <a:gd name="T89" fmla="*/ 26 h 321"/>
                <a:gd name="T90" fmla="*/ 99 w 323"/>
                <a:gd name="T91" fmla="*/ 26 h 321"/>
                <a:gd name="T92" fmla="*/ 106 w 323"/>
                <a:gd name="T93" fmla="*/ 12 h 321"/>
                <a:gd name="T94" fmla="*/ 116 w 323"/>
                <a:gd name="T95" fmla="*/ 10 h 321"/>
                <a:gd name="T96" fmla="*/ 128 w 323"/>
                <a:gd name="T97" fmla="*/ 6 h 321"/>
                <a:gd name="T98" fmla="*/ 139 w 323"/>
                <a:gd name="T99" fmla="*/ 4 h 321"/>
                <a:gd name="T100" fmla="*/ 142 w 323"/>
                <a:gd name="T101" fmla="*/ 4 h 321"/>
                <a:gd name="T102" fmla="*/ 148 w 323"/>
                <a:gd name="T103" fmla="*/ 0 h 321"/>
                <a:gd name="T104" fmla="*/ 154 w 323"/>
                <a:gd name="T105" fmla="*/ 2 h 321"/>
                <a:gd name="T106" fmla="*/ 159 w 323"/>
                <a:gd name="T107" fmla="*/ 2 h 3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3"/>
                <a:gd name="T163" fmla="*/ 0 h 321"/>
                <a:gd name="T164" fmla="*/ 323 w 323"/>
                <a:gd name="T165" fmla="*/ 321 h 32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3" h="321">
                  <a:moveTo>
                    <a:pt x="246" y="2"/>
                  </a:moveTo>
                  <a:lnTo>
                    <a:pt x="258" y="4"/>
                  </a:lnTo>
                  <a:lnTo>
                    <a:pt x="271" y="4"/>
                  </a:lnTo>
                  <a:lnTo>
                    <a:pt x="289" y="2"/>
                  </a:lnTo>
                  <a:lnTo>
                    <a:pt x="302" y="4"/>
                  </a:lnTo>
                  <a:lnTo>
                    <a:pt x="310" y="8"/>
                  </a:lnTo>
                  <a:lnTo>
                    <a:pt x="306" y="20"/>
                  </a:lnTo>
                  <a:lnTo>
                    <a:pt x="306" y="27"/>
                  </a:lnTo>
                  <a:lnTo>
                    <a:pt x="306" y="33"/>
                  </a:lnTo>
                  <a:lnTo>
                    <a:pt x="293" y="53"/>
                  </a:lnTo>
                  <a:lnTo>
                    <a:pt x="285" y="51"/>
                  </a:lnTo>
                  <a:lnTo>
                    <a:pt x="285" y="64"/>
                  </a:lnTo>
                  <a:lnTo>
                    <a:pt x="291" y="72"/>
                  </a:lnTo>
                  <a:lnTo>
                    <a:pt x="297" y="74"/>
                  </a:lnTo>
                  <a:lnTo>
                    <a:pt x="297" y="80"/>
                  </a:lnTo>
                  <a:lnTo>
                    <a:pt x="306" y="96"/>
                  </a:lnTo>
                  <a:lnTo>
                    <a:pt x="304" y="119"/>
                  </a:lnTo>
                  <a:lnTo>
                    <a:pt x="301" y="127"/>
                  </a:lnTo>
                  <a:lnTo>
                    <a:pt x="304" y="133"/>
                  </a:lnTo>
                  <a:lnTo>
                    <a:pt x="306" y="150"/>
                  </a:lnTo>
                  <a:lnTo>
                    <a:pt x="308" y="164"/>
                  </a:lnTo>
                  <a:lnTo>
                    <a:pt x="310" y="168"/>
                  </a:lnTo>
                  <a:lnTo>
                    <a:pt x="312" y="174"/>
                  </a:lnTo>
                  <a:lnTo>
                    <a:pt x="304" y="183"/>
                  </a:lnTo>
                  <a:lnTo>
                    <a:pt x="306" y="195"/>
                  </a:lnTo>
                  <a:lnTo>
                    <a:pt x="299" y="207"/>
                  </a:lnTo>
                  <a:lnTo>
                    <a:pt x="304" y="219"/>
                  </a:lnTo>
                  <a:lnTo>
                    <a:pt x="306" y="230"/>
                  </a:lnTo>
                  <a:lnTo>
                    <a:pt x="310" y="232"/>
                  </a:lnTo>
                  <a:lnTo>
                    <a:pt x="322" y="244"/>
                  </a:lnTo>
                  <a:lnTo>
                    <a:pt x="222" y="308"/>
                  </a:lnTo>
                  <a:lnTo>
                    <a:pt x="183" y="320"/>
                  </a:lnTo>
                  <a:lnTo>
                    <a:pt x="180" y="316"/>
                  </a:lnTo>
                  <a:lnTo>
                    <a:pt x="180" y="310"/>
                  </a:lnTo>
                  <a:lnTo>
                    <a:pt x="174" y="295"/>
                  </a:lnTo>
                  <a:lnTo>
                    <a:pt x="170" y="289"/>
                  </a:lnTo>
                  <a:lnTo>
                    <a:pt x="166" y="289"/>
                  </a:lnTo>
                  <a:lnTo>
                    <a:pt x="162" y="291"/>
                  </a:lnTo>
                  <a:lnTo>
                    <a:pt x="156" y="283"/>
                  </a:lnTo>
                  <a:lnTo>
                    <a:pt x="150" y="281"/>
                  </a:lnTo>
                  <a:lnTo>
                    <a:pt x="144" y="271"/>
                  </a:lnTo>
                  <a:lnTo>
                    <a:pt x="0" y="148"/>
                  </a:lnTo>
                  <a:lnTo>
                    <a:pt x="8" y="115"/>
                  </a:lnTo>
                  <a:lnTo>
                    <a:pt x="113" y="68"/>
                  </a:lnTo>
                  <a:lnTo>
                    <a:pt x="146" y="21"/>
                  </a:lnTo>
                  <a:lnTo>
                    <a:pt x="154" y="21"/>
                  </a:lnTo>
                  <a:lnTo>
                    <a:pt x="166" y="12"/>
                  </a:lnTo>
                  <a:lnTo>
                    <a:pt x="181" y="10"/>
                  </a:lnTo>
                  <a:lnTo>
                    <a:pt x="199" y="6"/>
                  </a:lnTo>
                  <a:lnTo>
                    <a:pt x="215" y="4"/>
                  </a:lnTo>
                  <a:lnTo>
                    <a:pt x="219" y="4"/>
                  </a:lnTo>
                  <a:lnTo>
                    <a:pt x="230" y="0"/>
                  </a:lnTo>
                  <a:lnTo>
                    <a:pt x="238" y="2"/>
                  </a:lnTo>
                  <a:lnTo>
                    <a:pt x="246"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01" name="Freeform 666"/>
            <p:cNvSpPr>
              <a:spLocks/>
            </p:cNvSpPr>
            <p:nvPr/>
          </p:nvSpPr>
          <p:spPr bwMode="ltGray">
            <a:xfrm>
              <a:off x="2543" y="2205"/>
              <a:ext cx="303" cy="340"/>
            </a:xfrm>
            <a:custGeom>
              <a:avLst/>
              <a:gdLst>
                <a:gd name="T0" fmla="*/ 162 w 331"/>
                <a:gd name="T1" fmla="*/ 2 h 329"/>
                <a:gd name="T2" fmla="*/ 170 w 331"/>
                <a:gd name="T3" fmla="*/ 4 h 329"/>
                <a:gd name="T4" fmla="*/ 179 w 331"/>
                <a:gd name="T5" fmla="*/ 4 h 329"/>
                <a:gd name="T6" fmla="*/ 190 w 331"/>
                <a:gd name="T7" fmla="*/ 2 h 329"/>
                <a:gd name="T8" fmla="*/ 200 w 331"/>
                <a:gd name="T9" fmla="*/ 4 h 329"/>
                <a:gd name="T10" fmla="*/ 203 w 331"/>
                <a:gd name="T11" fmla="*/ 8 h 329"/>
                <a:gd name="T12" fmla="*/ 202 w 331"/>
                <a:gd name="T13" fmla="*/ 25 h 329"/>
                <a:gd name="T14" fmla="*/ 202 w 331"/>
                <a:gd name="T15" fmla="*/ 33 h 329"/>
                <a:gd name="T16" fmla="*/ 202 w 331"/>
                <a:gd name="T17" fmla="*/ 39 h 329"/>
                <a:gd name="T18" fmla="*/ 193 w 331"/>
                <a:gd name="T19" fmla="*/ 64 h 329"/>
                <a:gd name="T20" fmla="*/ 187 w 331"/>
                <a:gd name="T21" fmla="*/ 62 h 329"/>
                <a:gd name="T22" fmla="*/ 187 w 331"/>
                <a:gd name="T23" fmla="*/ 76 h 329"/>
                <a:gd name="T24" fmla="*/ 192 w 331"/>
                <a:gd name="T25" fmla="*/ 88 h 329"/>
                <a:gd name="T26" fmla="*/ 195 w 331"/>
                <a:gd name="T27" fmla="*/ 91 h 329"/>
                <a:gd name="T28" fmla="*/ 195 w 331"/>
                <a:gd name="T29" fmla="*/ 97 h 329"/>
                <a:gd name="T30" fmla="*/ 202 w 331"/>
                <a:gd name="T31" fmla="*/ 115 h 329"/>
                <a:gd name="T32" fmla="*/ 201 w 331"/>
                <a:gd name="T33" fmla="*/ 143 h 329"/>
                <a:gd name="T34" fmla="*/ 198 w 331"/>
                <a:gd name="T35" fmla="*/ 153 h 329"/>
                <a:gd name="T36" fmla="*/ 201 w 331"/>
                <a:gd name="T37" fmla="*/ 161 h 329"/>
                <a:gd name="T38" fmla="*/ 202 w 331"/>
                <a:gd name="T39" fmla="*/ 181 h 329"/>
                <a:gd name="T40" fmla="*/ 203 w 331"/>
                <a:gd name="T41" fmla="*/ 198 h 329"/>
                <a:gd name="T42" fmla="*/ 203 w 331"/>
                <a:gd name="T43" fmla="*/ 203 h 329"/>
                <a:gd name="T44" fmla="*/ 205 w 331"/>
                <a:gd name="T45" fmla="*/ 210 h 329"/>
                <a:gd name="T46" fmla="*/ 201 w 331"/>
                <a:gd name="T47" fmla="*/ 221 h 329"/>
                <a:gd name="T48" fmla="*/ 202 w 331"/>
                <a:gd name="T49" fmla="*/ 236 h 329"/>
                <a:gd name="T50" fmla="*/ 196 w 331"/>
                <a:gd name="T51" fmla="*/ 250 h 329"/>
                <a:gd name="T52" fmla="*/ 201 w 331"/>
                <a:gd name="T53" fmla="*/ 264 h 329"/>
                <a:gd name="T54" fmla="*/ 202 w 331"/>
                <a:gd name="T55" fmla="*/ 278 h 329"/>
                <a:gd name="T56" fmla="*/ 203 w 331"/>
                <a:gd name="T57" fmla="*/ 280 h 329"/>
                <a:gd name="T58" fmla="*/ 212 w 331"/>
                <a:gd name="T59" fmla="*/ 295 h 329"/>
                <a:gd name="T60" fmla="*/ 146 w 331"/>
                <a:gd name="T61" fmla="*/ 373 h 329"/>
                <a:gd name="T62" fmla="*/ 121 w 331"/>
                <a:gd name="T63" fmla="*/ 387 h 329"/>
                <a:gd name="T64" fmla="*/ 118 w 331"/>
                <a:gd name="T65" fmla="*/ 382 h 329"/>
                <a:gd name="T66" fmla="*/ 118 w 331"/>
                <a:gd name="T67" fmla="*/ 375 h 329"/>
                <a:gd name="T68" fmla="*/ 114 w 331"/>
                <a:gd name="T69" fmla="*/ 356 h 329"/>
                <a:gd name="T70" fmla="*/ 113 w 331"/>
                <a:gd name="T71" fmla="*/ 349 h 329"/>
                <a:gd name="T72" fmla="*/ 110 w 331"/>
                <a:gd name="T73" fmla="*/ 349 h 329"/>
                <a:gd name="T74" fmla="*/ 106 w 331"/>
                <a:gd name="T75" fmla="*/ 351 h 329"/>
                <a:gd name="T76" fmla="*/ 103 w 331"/>
                <a:gd name="T77" fmla="*/ 342 h 329"/>
                <a:gd name="T78" fmla="*/ 99 w 331"/>
                <a:gd name="T79" fmla="*/ 340 h 329"/>
                <a:gd name="T80" fmla="*/ 95 w 331"/>
                <a:gd name="T81" fmla="*/ 328 h 329"/>
                <a:gd name="T82" fmla="*/ 0 w 331"/>
                <a:gd name="T83" fmla="*/ 179 h 329"/>
                <a:gd name="T84" fmla="*/ 5 w 331"/>
                <a:gd name="T85" fmla="*/ 138 h 329"/>
                <a:gd name="T86" fmla="*/ 74 w 331"/>
                <a:gd name="T87" fmla="*/ 82 h 329"/>
                <a:gd name="T88" fmla="*/ 95 w 331"/>
                <a:gd name="T89" fmla="*/ 27 h 329"/>
                <a:gd name="T90" fmla="*/ 103 w 331"/>
                <a:gd name="T91" fmla="*/ 27 h 329"/>
                <a:gd name="T92" fmla="*/ 110 w 331"/>
                <a:gd name="T93" fmla="*/ 12 h 329"/>
                <a:gd name="T94" fmla="*/ 120 w 331"/>
                <a:gd name="T95" fmla="*/ 10 h 329"/>
                <a:gd name="T96" fmla="*/ 132 w 331"/>
                <a:gd name="T97" fmla="*/ 6 h 329"/>
                <a:gd name="T98" fmla="*/ 141 w 331"/>
                <a:gd name="T99" fmla="*/ 4 h 329"/>
                <a:gd name="T100" fmla="*/ 144 w 331"/>
                <a:gd name="T101" fmla="*/ 4 h 329"/>
                <a:gd name="T102" fmla="*/ 152 w 331"/>
                <a:gd name="T103" fmla="*/ 0 h 329"/>
                <a:gd name="T104" fmla="*/ 157 w 331"/>
                <a:gd name="T105" fmla="*/ 2 h 329"/>
                <a:gd name="T106" fmla="*/ 162 w 331"/>
                <a:gd name="T107" fmla="*/ 2 h 3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1"/>
                <a:gd name="T163" fmla="*/ 0 h 329"/>
                <a:gd name="T164" fmla="*/ 331 w 331"/>
                <a:gd name="T165" fmla="*/ 329 h 32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1" h="329">
                  <a:moveTo>
                    <a:pt x="252" y="2"/>
                  </a:moveTo>
                  <a:lnTo>
                    <a:pt x="264" y="4"/>
                  </a:lnTo>
                  <a:lnTo>
                    <a:pt x="278" y="4"/>
                  </a:lnTo>
                  <a:lnTo>
                    <a:pt x="296" y="2"/>
                  </a:lnTo>
                  <a:lnTo>
                    <a:pt x="310" y="4"/>
                  </a:lnTo>
                  <a:lnTo>
                    <a:pt x="318" y="8"/>
                  </a:lnTo>
                  <a:lnTo>
                    <a:pt x="314" y="20"/>
                  </a:lnTo>
                  <a:lnTo>
                    <a:pt x="314" y="28"/>
                  </a:lnTo>
                  <a:lnTo>
                    <a:pt x="314" y="34"/>
                  </a:lnTo>
                  <a:lnTo>
                    <a:pt x="300" y="54"/>
                  </a:lnTo>
                  <a:lnTo>
                    <a:pt x="292" y="52"/>
                  </a:lnTo>
                  <a:lnTo>
                    <a:pt x="292" y="66"/>
                  </a:lnTo>
                  <a:lnTo>
                    <a:pt x="298" y="74"/>
                  </a:lnTo>
                  <a:lnTo>
                    <a:pt x="304" y="76"/>
                  </a:lnTo>
                  <a:lnTo>
                    <a:pt x="304" y="82"/>
                  </a:lnTo>
                  <a:lnTo>
                    <a:pt x="314" y="98"/>
                  </a:lnTo>
                  <a:lnTo>
                    <a:pt x="312" y="122"/>
                  </a:lnTo>
                  <a:lnTo>
                    <a:pt x="308" y="130"/>
                  </a:lnTo>
                  <a:lnTo>
                    <a:pt x="312" y="136"/>
                  </a:lnTo>
                  <a:lnTo>
                    <a:pt x="314" y="154"/>
                  </a:lnTo>
                  <a:lnTo>
                    <a:pt x="316" y="168"/>
                  </a:lnTo>
                  <a:lnTo>
                    <a:pt x="318" y="172"/>
                  </a:lnTo>
                  <a:lnTo>
                    <a:pt x="320" y="178"/>
                  </a:lnTo>
                  <a:lnTo>
                    <a:pt x="312" y="188"/>
                  </a:lnTo>
                  <a:lnTo>
                    <a:pt x="314" y="200"/>
                  </a:lnTo>
                  <a:lnTo>
                    <a:pt x="306" y="212"/>
                  </a:lnTo>
                  <a:lnTo>
                    <a:pt x="312" y="224"/>
                  </a:lnTo>
                  <a:lnTo>
                    <a:pt x="314" y="236"/>
                  </a:lnTo>
                  <a:lnTo>
                    <a:pt x="318" y="238"/>
                  </a:lnTo>
                  <a:lnTo>
                    <a:pt x="330" y="250"/>
                  </a:lnTo>
                  <a:lnTo>
                    <a:pt x="228" y="316"/>
                  </a:lnTo>
                  <a:lnTo>
                    <a:pt x="188" y="328"/>
                  </a:lnTo>
                  <a:lnTo>
                    <a:pt x="184" y="324"/>
                  </a:lnTo>
                  <a:lnTo>
                    <a:pt x="184" y="318"/>
                  </a:lnTo>
                  <a:lnTo>
                    <a:pt x="178" y="302"/>
                  </a:lnTo>
                  <a:lnTo>
                    <a:pt x="174" y="296"/>
                  </a:lnTo>
                  <a:lnTo>
                    <a:pt x="170" y="296"/>
                  </a:lnTo>
                  <a:lnTo>
                    <a:pt x="166" y="298"/>
                  </a:lnTo>
                  <a:lnTo>
                    <a:pt x="160" y="290"/>
                  </a:lnTo>
                  <a:lnTo>
                    <a:pt x="154" y="288"/>
                  </a:lnTo>
                  <a:lnTo>
                    <a:pt x="148" y="278"/>
                  </a:lnTo>
                  <a:lnTo>
                    <a:pt x="0" y="152"/>
                  </a:lnTo>
                  <a:lnTo>
                    <a:pt x="8" y="118"/>
                  </a:lnTo>
                  <a:lnTo>
                    <a:pt x="116" y="70"/>
                  </a:lnTo>
                  <a:lnTo>
                    <a:pt x="150" y="22"/>
                  </a:lnTo>
                  <a:lnTo>
                    <a:pt x="158" y="22"/>
                  </a:lnTo>
                  <a:lnTo>
                    <a:pt x="170" y="12"/>
                  </a:lnTo>
                  <a:lnTo>
                    <a:pt x="186" y="10"/>
                  </a:lnTo>
                  <a:lnTo>
                    <a:pt x="204" y="6"/>
                  </a:lnTo>
                  <a:lnTo>
                    <a:pt x="220" y="4"/>
                  </a:lnTo>
                  <a:lnTo>
                    <a:pt x="224" y="4"/>
                  </a:lnTo>
                  <a:lnTo>
                    <a:pt x="236" y="0"/>
                  </a:lnTo>
                  <a:lnTo>
                    <a:pt x="244" y="2"/>
                  </a:lnTo>
                  <a:lnTo>
                    <a:pt x="252"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02" name="Freeform 667"/>
            <p:cNvSpPr>
              <a:spLocks/>
            </p:cNvSpPr>
            <p:nvPr/>
          </p:nvSpPr>
          <p:spPr bwMode="ltGray">
            <a:xfrm>
              <a:off x="2489" y="2208"/>
              <a:ext cx="189" cy="137"/>
            </a:xfrm>
            <a:custGeom>
              <a:avLst/>
              <a:gdLst>
                <a:gd name="T0" fmla="*/ 99 w 207"/>
                <a:gd name="T1" fmla="*/ 0 h 133"/>
                <a:gd name="T2" fmla="*/ 100 w 207"/>
                <a:gd name="T3" fmla="*/ 9 h 133"/>
                <a:gd name="T4" fmla="*/ 104 w 207"/>
                <a:gd name="T5" fmla="*/ 13 h 133"/>
                <a:gd name="T6" fmla="*/ 109 w 207"/>
                <a:gd name="T7" fmla="*/ 13 h 133"/>
                <a:gd name="T8" fmla="*/ 112 w 207"/>
                <a:gd name="T9" fmla="*/ 13 h 133"/>
                <a:gd name="T10" fmla="*/ 118 w 207"/>
                <a:gd name="T11" fmla="*/ 11 h 133"/>
                <a:gd name="T12" fmla="*/ 123 w 207"/>
                <a:gd name="T13" fmla="*/ 9 h 133"/>
                <a:gd name="T14" fmla="*/ 121 w 207"/>
                <a:gd name="T15" fmla="*/ 22 h 133"/>
                <a:gd name="T16" fmla="*/ 124 w 207"/>
                <a:gd name="T17" fmla="*/ 26 h 133"/>
                <a:gd name="T18" fmla="*/ 128 w 207"/>
                <a:gd name="T19" fmla="*/ 24 h 133"/>
                <a:gd name="T20" fmla="*/ 131 w 207"/>
                <a:gd name="T21" fmla="*/ 31 h 133"/>
                <a:gd name="T22" fmla="*/ 130 w 207"/>
                <a:gd name="T23" fmla="*/ 39 h 133"/>
                <a:gd name="T24" fmla="*/ 131 w 207"/>
                <a:gd name="T25" fmla="*/ 45 h 133"/>
                <a:gd name="T26" fmla="*/ 130 w 207"/>
                <a:gd name="T27" fmla="*/ 65 h 133"/>
                <a:gd name="T28" fmla="*/ 130 w 207"/>
                <a:gd name="T29" fmla="*/ 74 h 133"/>
                <a:gd name="T30" fmla="*/ 131 w 207"/>
                <a:gd name="T31" fmla="*/ 78 h 133"/>
                <a:gd name="T32" fmla="*/ 128 w 207"/>
                <a:gd name="T33" fmla="*/ 82 h 133"/>
                <a:gd name="T34" fmla="*/ 121 w 207"/>
                <a:gd name="T35" fmla="*/ 84 h 133"/>
                <a:gd name="T36" fmla="*/ 115 w 207"/>
                <a:gd name="T37" fmla="*/ 84 h 133"/>
                <a:gd name="T38" fmla="*/ 112 w 207"/>
                <a:gd name="T39" fmla="*/ 88 h 133"/>
                <a:gd name="T40" fmla="*/ 112 w 207"/>
                <a:gd name="T41" fmla="*/ 100 h 133"/>
                <a:gd name="T42" fmla="*/ 83 w 207"/>
                <a:gd name="T43" fmla="*/ 119 h 133"/>
                <a:gd name="T44" fmla="*/ 78 w 207"/>
                <a:gd name="T45" fmla="*/ 122 h 133"/>
                <a:gd name="T46" fmla="*/ 72 w 207"/>
                <a:gd name="T47" fmla="*/ 119 h 133"/>
                <a:gd name="T48" fmla="*/ 66 w 207"/>
                <a:gd name="T49" fmla="*/ 123 h 133"/>
                <a:gd name="T50" fmla="*/ 57 w 207"/>
                <a:gd name="T51" fmla="*/ 126 h 133"/>
                <a:gd name="T52" fmla="*/ 43 w 207"/>
                <a:gd name="T53" fmla="*/ 139 h 133"/>
                <a:gd name="T54" fmla="*/ 43 w 207"/>
                <a:gd name="T55" fmla="*/ 152 h 133"/>
                <a:gd name="T56" fmla="*/ 0 w 207"/>
                <a:gd name="T57" fmla="*/ 141 h 133"/>
                <a:gd name="T58" fmla="*/ 10 w 207"/>
                <a:gd name="T59" fmla="*/ 141 h 133"/>
                <a:gd name="T60" fmla="*/ 17 w 207"/>
                <a:gd name="T61" fmla="*/ 134 h 133"/>
                <a:gd name="T62" fmla="*/ 29 w 207"/>
                <a:gd name="T63" fmla="*/ 122 h 133"/>
                <a:gd name="T64" fmla="*/ 41 w 207"/>
                <a:gd name="T65" fmla="*/ 100 h 133"/>
                <a:gd name="T66" fmla="*/ 39 w 207"/>
                <a:gd name="T67" fmla="*/ 94 h 133"/>
                <a:gd name="T68" fmla="*/ 41 w 207"/>
                <a:gd name="T69" fmla="*/ 82 h 133"/>
                <a:gd name="T70" fmla="*/ 44 w 207"/>
                <a:gd name="T71" fmla="*/ 74 h 133"/>
                <a:gd name="T72" fmla="*/ 50 w 207"/>
                <a:gd name="T73" fmla="*/ 68 h 133"/>
                <a:gd name="T74" fmla="*/ 52 w 207"/>
                <a:gd name="T75" fmla="*/ 63 h 133"/>
                <a:gd name="T76" fmla="*/ 54 w 207"/>
                <a:gd name="T77" fmla="*/ 54 h 133"/>
                <a:gd name="T78" fmla="*/ 58 w 207"/>
                <a:gd name="T79" fmla="*/ 48 h 133"/>
                <a:gd name="T80" fmla="*/ 65 w 207"/>
                <a:gd name="T81" fmla="*/ 41 h 133"/>
                <a:gd name="T82" fmla="*/ 69 w 207"/>
                <a:gd name="T83" fmla="*/ 41 h 133"/>
                <a:gd name="T84" fmla="*/ 76 w 207"/>
                <a:gd name="T85" fmla="*/ 37 h 133"/>
                <a:gd name="T86" fmla="*/ 82 w 207"/>
                <a:gd name="T87" fmla="*/ 30 h 133"/>
                <a:gd name="T88" fmla="*/ 91 w 207"/>
                <a:gd name="T89" fmla="*/ 11 h 133"/>
                <a:gd name="T90" fmla="*/ 99 w 207"/>
                <a:gd name="T91" fmla="*/ 0 h 1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7"/>
                <a:gd name="T139" fmla="*/ 0 h 133"/>
                <a:gd name="T140" fmla="*/ 207 w 207"/>
                <a:gd name="T141" fmla="*/ 133 h 1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7" h="133">
                  <a:moveTo>
                    <a:pt x="154" y="0"/>
                  </a:moveTo>
                  <a:lnTo>
                    <a:pt x="156" y="9"/>
                  </a:lnTo>
                  <a:lnTo>
                    <a:pt x="164" y="13"/>
                  </a:lnTo>
                  <a:lnTo>
                    <a:pt x="171" y="13"/>
                  </a:lnTo>
                  <a:lnTo>
                    <a:pt x="177" y="13"/>
                  </a:lnTo>
                  <a:lnTo>
                    <a:pt x="185" y="11"/>
                  </a:lnTo>
                  <a:lnTo>
                    <a:pt x="194" y="9"/>
                  </a:lnTo>
                  <a:lnTo>
                    <a:pt x="191" y="17"/>
                  </a:lnTo>
                  <a:lnTo>
                    <a:pt x="196" y="21"/>
                  </a:lnTo>
                  <a:lnTo>
                    <a:pt x="202" y="19"/>
                  </a:lnTo>
                  <a:lnTo>
                    <a:pt x="206" y="26"/>
                  </a:lnTo>
                  <a:lnTo>
                    <a:pt x="204" y="34"/>
                  </a:lnTo>
                  <a:lnTo>
                    <a:pt x="206" y="40"/>
                  </a:lnTo>
                  <a:lnTo>
                    <a:pt x="204" y="55"/>
                  </a:lnTo>
                  <a:lnTo>
                    <a:pt x="204" y="64"/>
                  </a:lnTo>
                  <a:lnTo>
                    <a:pt x="206" y="68"/>
                  </a:lnTo>
                  <a:lnTo>
                    <a:pt x="202" y="72"/>
                  </a:lnTo>
                  <a:lnTo>
                    <a:pt x="191" y="74"/>
                  </a:lnTo>
                  <a:lnTo>
                    <a:pt x="181" y="74"/>
                  </a:lnTo>
                  <a:lnTo>
                    <a:pt x="177" y="77"/>
                  </a:lnTo>
                  <a:lnTo>
                    <a:pt x="177" y="85"/>
                  </a:lnTo>
                  <a:lnTo>
                    <a:pt x="131" y="104"/>
                  </a:lnTo>
                  <a:lnTo>
                    <a:pt x="123" y="106"/>
                  </a:lnTo>
                  <a:lnTo>
                    <a:pt x="114" y="104"/>
                  </a:lnTo>
                  <a:lnTo>
                    <a:pt x="104" y="107"/>
                  </a:lnTo>
                  <a:lnTo>
                    <a:pt x="89" y="109"/>
                  </a:lnTo>
                  <a:lnTo>
                    <a:pt x="67" y="119"/>
                  </a:lnTo>
                  <a:lnTo>
                    <a:pt x="67" y="132"/>
                  </a:lnTo>
                  <a:lnTo>
                    <a:pt x="0" y="121"/>
                  </a:lnTo>
                  <a:lnTo>
                    <a:pt x="15" y="121"/>
                  </a:lnTo>
                  <a:lnTo>
                    <a:pt x="27" y="115"/>
                  </a:lnTo>
                  <a:lnTo>
                    <a:pt x="46" y="106"/>
                  </a:lnTo>
                  <a:lnTo>
                    <a:pt x="65" y="85"/>
                  </a:lnTo>
                  <a:lnTo>
                    <a:pt x="62" y="81"/>
                  </a:lnTo>
                  <a:lnTo>
                    <a:pt x="65" y="72"/>
                  </a:lnTo>
                  <a:lnTo>
                    <a:pt x="69" y="64"/>
                  </a:lnTo>
                  <a:lnTo>
                    <a:pt x="79" y="58"/>
                  </a:lnTo>
                  <a:lnTo>
                    <a:pt x="81" y="53"/>
                  </a:lnTo>
                  <a:lnTo>
                    <a:pt x="85" y="47"/>
                  </a:lnTo>
                  <a:lnTo>
                    <a:pt x="92" y="43"/>
                  </a:lnTo>
                  <a:lnTo>
                    <a:pt x="102" y="36"/>
                  </a:lnTo>
                  <a:lnTo>
                    <a:pt x="110" y="36"/>
                  </a:lnTo>
                  <a:lnTo>
                    <a:pt x="119" y="32"/>
                  </a:lnTo>
                  <a:lnTo>
                    <a:pt x="129" y="25"/>
                  </a:lnTo>
                  <a:lnTo>
                    <a:pt x="142" y="11"/>
                  </a:lnTo>
                  <a:lnTo>
                    <a:pt x="15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03" name="Freeform 668"/>
            <p:cNvSpPr>
              <a:spLocks/>
            </p:cNvSpPr>
            <p:nvPr/>
          </p:nvSpPr>
          <p:spPr bwMode="ltGray">
            <a:xfrm>
              <a:off x="2489" y="2207"/>
              <a:ext cx="196" cy="146"/>
            </a:xfrm>
            <a:custGeom>
              <a:avLst/>
              <a:gdLst>
                <a:gd name="T0" fmla="*/ 100 w 215"/>
                <a:gd name="T1" fmla="*/ 0 h 141"/>
                <a:gd name="T2" fmla="*/ 102 w 215"/>
                <a:gd name="T3" fmla="*/ 10 h 141"/>
                <a:gd name="T4" fmla="*/ 108 w 215"/>
                <a:gd name="T5" fmla="*/ 14 h 141"/>
                <a:gd name="T6" fmla="*/ 112 w 215"/>
                <a:gd name="T7" fmla="*/ 14 h 141"/>
                <a:gd name="T8" fmla="*/ 116 w 215"/>
                <a:gd name="T9" fmla="*/ 14 h 141"/>
                <a:gd name="T10" fmla="*/ 121 w 215"/>
                <a:gd name="T11" fmla="*/ 12 h 141"/>
                <a:gd name="T12" fmla="*/ 127 w 215"/>
                <a:gd name="T13" fmla="*/ 10 h 141"/>
                <a:gd name="T14" fmla="*/ 125 w 215"/>
                <a:gd name="T15" fmla="*/ 23 h 141"/>
                <a:gd name="T16" fmla="*/ 129 w 215"/>
                <a:gd name="T17" fmla="*/ 27 h 141"/>
                <a:gd name="T18" fmla="*/ 132 w 215"/>
                <a:gd name="T19" fmla="*/ 25 h 141"/>
                <a:gd name="T20" fmla="*/ 135 w 215"/>
                <a:gd name="T21" fmla="*/ 33 h 141"/>
                <a:gd name="T22" fmla="*/ 133 w 215"/>
                <a:gd name="T23" fmla="*/ 41 h 141"/>
                <a:gd name="T24" fmla="*/ 135 w 215"/>
                <a:gd name="T25" fmla="*/ 51 h 141"/>
                <a:gd name="T26" fmla="*/ 133 w 215"/>
                <a:gd name="T27" fmla="*/ 68 h 141"/>
                <a:gd name="T28" fmla="*/ 133 w 215"/>
                <a:gd name="T29" fmla="*/ 81 h 141"/>
                <a:gd name="T30" fmla="*/ 135 w 215"/>
                <a:gd name="T31" fmla="*/ 87 h 141"/>
                <a:gd name="T32" fmla="*/ 132 w 215"/>
                <a:gd name="T33" fmla="*/ 91 h 141"/>
                <a:gd name="T34" fmla="*/ 125 w 215"/>
                <a:gd name="T35" fmla="*/ 93 h 141"/>
                <a:gd name="T36" fmla="*/ 118 w 215"/>
                <a:gd name="T37" fmla="*/ 93 h 141"/>
                <a:gd name="T38" fmla="*/ 116 w 215"/>
                <a:gd name="T39" fmla="*/ 97 h 141"/>
                <a:gd name="T40" fmla="*/ 116 w 215"/>
                <a:gd name="T41" fmla="*/ 107 h 141"/>
                <a:gd name="T42" fmla="*/ 86 w 215"/>
                <a:gd name="T43" fmla="*/ 130 h 141"/>
                <a:gd name="T44" fmla="*/ 81 w 215"/>
                <a:gd name="T45" fmla="*/ 133 h 141"/>
                <a:gd name="T46" fmla="*/ 74 w 215"/>
                <a:gd name="T47" fmla="*/ 130 h 141"/>
                <a:gd name="T48" fmla="*/ 67 w 215"/>
                <a:gd name="T49" fmla="*/ 135 h 141"/>
                <a:gd name="T50" fmla="*/ 58 w 215"/>
                <a:gd name="T51" fmla="*/ 138 h 141"/>
                <a:gd name="T52" fmla="*/ 44 w 215"/>
                <a:gd name="T53" fmla="*/ 150 h 141"/>
                <a:gd name="T54" fmla="*/ 44 w 215"/>
                <a:gd name="T55" fmla="*/ 166 h 141"/>
                <a:gd name="T56" fmla="*/ 0 w 215"/>
                <a:gd name="T57" fmla="*/ 153 h 141"/>
                <a:gd name="T58" fmla="*/ 11 w 215"/>
                <a:gd name="T59" fmla="*/ 153 h 141"/>
                <a:gd name="T60" fmla="*/ 18 w 215"/>
                <a:gd name="T61" fmla="*/ 145 h 141"/>
                <a:gd name="T62" fmla="*/ 30 w 215"/>
                <a:gd name="T63" fmla="*/ 133 h 141"/>
                <a:gd name="T64" fmla="*/ 43 w 215"/>
                <a:gd name="T65" fmla="*/ 107 h 141"/>
                <a:gd name="T66" fmla="*/ 40 w 215"/>
                <a:gd name="T67" fmla="*/ 101 h 141"/>
                <a:gd name="T68" fmla="*/ 43 w 215"/>
                <a:gd name="T69" fmla="*/ 91 h 141"/>
                <a:gd name="T70" fmla="*/ 46 w 215"/>
                <a:gd name="T71" fmla="*/ 81 h 141"/>
                <a:gd name="T72" fmla="*/ 52 w 215"/>
                <a:gd name="T73" fmla="*/ 72 h 141"/>
                <a:gd name="T74" fmla="*/ 53 w 215"/>
                <a:gd name="T75" fmla="*/ 66 h 141"/>
                <a:gd name="T76" fmla="*/ 56 w 215"/>
                <a:gd name="T77" fmla="*/ 60 h 141"/>
                <a:gd name="T78" fmla="*/ 61 w 215"/>
                <a:gd name="T79" fmla="*/ 56 h 141"/>
                <a:gd name="T80" fmla="*/ 67 w 215"/>
                <a:gd name="T81" fmla="*/ 43 h 141"/>
                <a:gd name="T82" fmla="*/ 72 w 215"/>
                <a:gd name="T83" fmla="*/ 43 h 141"/>
                <a:gd name="T84" fmla="*/ 78 w 215"/>
                <a:gd name="T85" fmla="*/ 39 h 141"/>
                <a:gd name="T86" fmla="*/ 84 w 215"/>
                <a:gd name="T87" fmla="*/ 31 h 141"/>
                <a:gd name="T88" fmla="*/ 93 w 215"/>
                <a:gd name="T89" fmla="*/ 12 h 141"/>
                <a:gd name="T90" fmla="*/ 100 w 215"/>
                <a:gd name="T91" fmla="*/ 0 h 14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5"/>
                <a:gd name="T139" fmla="*/ 0 h 141"/>
                <a:gd name="T140" fmla="*/ 215 w 215"/>
                <a:gd name="T141" fmla="*/ 141 h 14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5" h="141">
                  <a:moveTo>
                    <a:pt x="160" y="0"/>
                  </a:moveTo>
                  <a:lnTo>
                    <a:pt x="162" y="10"/>
                  </a:lnTo>
                  <a:lnTo>
                    <a:pt x="170" y="14"/>
                  </a:lnTo>
                  <a:lnTo>
                    <a:pt x="178" y="14"/>
                  </a:lnTo>
                  <a:lnTo>
                    <a:pt x="184" y="14"/>
                  </a:lnTo>
                  <a:lnTo>
                    <a:pt x="192" y="12"/>
                  </a:lnTo>
                  <a:lnTo>
                    <a:pt x="202" y="10"/>
                  </a:lnTo>
                  <a:lnTo>
                    <a:pt x="198" y="18"/>
                  </a:lnTo>
                  <a:lnTo>
                    <a:pt x="204" y="22"/>
                  </a:lnTo>
                  <a:lnTo>
                    <a:pt x="210" y="20"/>
                  </a:lnTo>
                  <a:lnTo>
                    <a:pt x="214" y="28"/>
                  </a:lnTo>
                  <a:lnTo>
                    <a:pt x="212" y="36"/>
                  </a:lnTo>
                  <a:lnTo>
                    <a:pt x="214" y="42"/>
                  </a:lnTo>
                  <a:lnTo>
                    <a:pt x="212" y="58"/>
                  </a:lnTo>
                  <a:lnTo>
                    <a:pt x="212" y="68"/>
                  </a:lnTo>
                  <a:lnTo>
                    <a:pt x="214" y="72"/>
                  </a:lnTo>
                  <a:lnTo>
                    <a:pt x="210" y="76"/>
                  </a:lnTo>
                  <a:lnTo>
                    <a:pt x="198" y="78"/>
                  </a:lnTo>
                  <a:lnTo>
                    <a:pt x="188" y="78"/>
                  </a:lnTo>
                  <a:lnTo>
                    <a:pt x="184" y="82"/>
                  </a:lnTo>
                  <a:lnTo>
                    <a:pt x="184" y="90"/>
                  </a:lnTo>
                  <a:lnTo>
                    <a:pt x="136" y="110"/>
                  </a:lnTo>
                  <a:lnTo>
                    <a:pt x="128" y="112"/>
                  </a:lnTo>
                  <a:lnTo>
                    <a:pt x="118" y="110"/>
                  </a:lnTo>
                  <a:lnTo>
                    <a:pt x="108" y="114"/>
                  </a:lnTo>
                  <a:lnTo>
                    <a:pt x="92" y="116"/>
                  </a:lnTo>
                  <a:lnTo>
                    <a:pt x="70" y="126"/>
                  </a:lnTo>
                  <a:lnTo>
                    <a:pt x="70" y="140"/>
                  </a:lnTo>
                  <a:lnTo>
                    <a:pt x="0" y="128"/>
                  </a:lnTo>
                  <a:lnTo>
                    <a:pt x="16" y="128"/>
                  </a:lnTo>
                  <a:lnTo>
                    <a:pt x="28" y="122"/>
                  </a:lnTo>
                  <a:lnTo>
                    <a:pt x="48" y="112"/>
                  </a:lnTo>
                  <a:lnTo>
                    <a:pt x="68" y="90"/>
                  </a:lnTo>
                  <a:lnTo>
                    <a:pt x="64" y="86"/>
                  </a:lnTo>
                  <a:lnTo>
                    <a:pt x="68" y="76"/>
                  </a:lnTo>
                  <a:lnTo>
                    <a:pt x="72" y="68"/>
                  </a:lnTo>
                  <a:lnTo>
                    <a:pt x="82" y="62"/>
                  </a:lnTo>
                  <a:lnTo>
                    <a:pt x="84" y="56"/>
                  </a:lnTo>
                  <a:lnTo>
                    <a:pt x="88" y="50"/>
                  </a:lnTo>
                  <a:lnTo>
                    <a:pt x="96" y="46"/>
                  </a:lnTo>
                  <a:lnTo>
                    <a:pt x="106" y="38"/>
                  </a:lnTo>
                  <a:lnTo>
                    <a:pt x="114" y="38"/>
                  </a:lnTo>
                  <a:lnTo>
                    <a:pt x="124" y="34"/>
                  </a:lnTo>
                  <a:lnTo>
                    <a:pt x="134" y="26"/>
                  </a:lnTo>
                  <a:lnTo>
                    <a:pt x="148" y="12"/>
                  </a:lnTo>
                  <a:lnTo>
                    <a:pt x="16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04" name="Freeform 669"/>
            <p:cNvSpPr>
              <a:spLocks/>
            </p:cNvSpPr>
            <p:nvPr/>
          </p:nvSpPr>
          <p:spPr bwMode="ltGray">
            <a:xfrm>
              <a:off x="2398" y="2341"/>
              <a:ext cx="149" cy="118"/>
            </a:xfrm>
            <a:custGeom>
              <a:avLst/>
              <a:gdLst>
                <a:gd name="T0" fmla="*/ 57 w 161"/>
                <a:gd name="T1" fmla="*/ 15 h 115"/>
                <a:gd name="T2" fmla="*/ 63 w 161"/>
                <a:gd name="T3" fmla="*/ 0 h 115"/>
                <a:gd name="T4" fmla="*/ 109 w 161"/>
                <a:gd name="T5" fmla="*/ 11 h 115"/>
                <a:gd name="T6" fmla="*/ 102 w 161"/>
                <a:gd name="T7" fmla="*/ 44 h 115"/>
                <a:gd name="T8" fmla="*/ 73 w 161"/>
                <a:gd name="T9" fmla="*/ 41 h 115"/>
                <a:gd name="T10" fmla="*/ 62 w 161"/>
                <a:gd name="T11" fmla="*/ 90 h 115"/>
                <a:gd name="T12" fmla="*/ 57 w 161"/>
                <a:gd name="T13" fmla="*/ 90 h 115"/>
                <a:gd name="T14" fmla="*/ 52 w 161"/>
                <a:gd name="T15" fmla="*/ 92 h 115"/>
                <a:gd name="T16" fmla="*/ 48 w 161"/>
                <a:gd name="T17" fmla="*/ 102 h 115"/>
                <a:gd name="T18" fmla="*/ 44 w 161"/>
                <a:gd name="T19" fmla="*/ 122 h 115"/>
                <a:gd name="T20" fmla="*/ 44 w 161"/>
                <a:gd name="T21" fmla="*/ 129 h 115"/>
                <a:gd name="T22" fmla="*/ 6 w 161"/>
                <a:gd name="T23" fmla="*/ 122 h 115"/>
                <a:gd name="T24" fmla="*/ 0 w 161"/>
                <a:gd name="T25" fmla="*/ 129 h 115"/>
                <a:gd name="T26" fmla="*/ 6 w 161"/>
                <a:gd name="T27" fmla="*/ 109 h 115"/>
                <a:gd name="T28" fmla="*/ 6 w 161"/>
                <a:gd name="T29" fmla="*/ 102 h 115"/>
                <a:gd name="T30" fmla="*/ 6 w 161"/>
                <a:gd name="T31" fmla="*/ 99 h 115"/>
                <a:gd name="T32" fmla="*/ 10 w 161"/>
                <a:gd name="T33" fmla="*/ 99 h 115"/>
                <a:gd name="T34" fmla="*/ 16 w 161"/>
                <a:gd name="T35" fmla="*/ 85 h 115"/>
                <a:gd name="T36" fmla="*/ 19 w 161"/>
                <a:gd name="T37" fmla="*/ 83 h 115"/>
                <a:gd name="T38" fmla="*/ 19 w 161"/>
                <a:gd name="T39" fmla="*/ 75 h 115"/>
                <a:gd name="T40" fmla="*/ 22 w 161"/>
                <a:gd name="T41" fmla="*/ 74 h 115"/>
                <a:gd name="T42" fmla="*/ 31 w 161"/>
                <a:gd name="T43" fmla="*/ 57 h 115"/>
                <a:gd name="T44" fmla="*/ 39 w 161"/>
                <a:gd name="T45" fmla="*/ 42 h 115"/>
                <a:gd name="T46" fmla="*/ 39 w 161"/>
                <a:gd name="T47" fmla="*/ 35 h 115"/>
                <a:gd name="T48" fmla="*/ 49 w 161"/>
                <a:gd name="T49" fmla="*/ 27 h 115"/>
                <a:gd name="T50" fmla="*/ 54 w 161"/>
                <a:gd name="T51" fmla="*/ 19 h 115"/>
                <a:gd name="T52" fmla="*/ 57 w 161"/>
                <a:gd name="T53" fmla="*/ 15 h 1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1"/>
                <a:gd name="T82" fmla="*/ 0 h 115"/>
                <a:gd name="T83" fmla="*/ 161 w 161"/>
                <a:gd name="T84" fmla="*/ 115 h 1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1" h="115">
                  <a:moveTo>
                    <a:pt x="84" y="15"/>
                  </a:moveTo>
                  <a:lnTo>
                    <a:pt x="93" y="0"/>
                  </a:lnTo>
                  <a:lnTo>
                    <a:pt x="160" y="11"/>
                  </a:lnTo>
                  <a:lnTo>
                    <a:pt x="150" y="39"/>
                  </a:lnTo>
                  <a:lnTo>
                    <a:pt x="107" y="36"/>
                  </a:lnTo>
                  <a:lnTo>
                    <a:pt x="91" y="80"/>
                  </a:lnTo>
                  <a:lnTo>
                    <a:pt x="84" y="80"/>
                  </a:lnTo>
                  <a:lnTo>
                    <a:pt x="76" y="82"/>
                  </a:lnTo>
                  <a:lnTo>
                    <a:pt x="70" y="90"/>
                  </a:lnTo>
                  <a:lnTo>
                    <a:pt x="65" y="107"/>
                  </a:lnTo>
                  <a:lnTo>
                    <a:pt x="65" y="114"/>
                  </a:lnTo>
                  <a:lnTo>
                    <a:pt x="8" y="107"/>
                  </a:lnTo>
                  <a:lnTo>
                    <a:pt x="0" y="114"/>
                  </a:lnTo>
                  <a:lnTo>
                    <a:pt x="6" y="95"/>
                  </a:lnTo>
                  <a:lnTo>
                    <a:pt x="6" y="90"/>
                  </a:lnTo>
                  <a:lnTo>
                    <a:pt x="11" y="88"/>
                  </a:lnTo>
                  <a:lnTo>
                    <a:pt x="15" y="88"/>
                  </a:lnTo>
                  <a:lnTo>
                    <a:pt x="23" y="75"/>
                  </a:lnTo>
                  <a:lnTo>
                    <a:pt x="29" y="73"/>
                  </a:lnTo>
                  <a:lnTo>
                    <a:pt x="29" y="65"/>
                  </a:lnTo>
                  <a:lnTo>
                    <a:pt x="32" y="64"/>
                  </a:lnTo>
                  <a:lnTo>
                    <a:pt x="46" y="52"/>
                  </a:lnTo>
                  <a:lnTo>
                    <a:pt x="57" y="37"/>
                  </a:lnTo>
                  <a:lnTo>
                    <a:pt x="57" y="30"/>
                  </a:lnTo>
                  <a:lnTo>
                    <a:pt x="72" y="22"/>
                  </a:lnTo>
                  <a:lnTo>
                    <a:pt x="80" y="19"/>
                  </a:lnTo>
                  <a:lnTo>
                    <a:pt x="84" y="15"/>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05" name="Freeform 670"/>
            <p:cNvSpPr>
              <a:spLocks/>
            </p:cNvSpPr>
            <p:nvPr/>
          </p:nvSpPr>
          <p:spPr bwMode="ltGray">
            <a:xfrm>
              <a:off x="2398" y="2339"/>
              <a:ext cx="155" cy="127"/>
            </a:xfrm>
            <a:custGeom>
              <a:avLst/>
              <a:gdLst>
                <a:gd name="T0" fmla="*/ 57 w 169"/>
                <a:gd name="T1" fmla="*/ 21 h 123"/>
                <a:gd name="T2" fmla="*/ 64 w 169"/>
                <a:gd name="T3" fmla="*/ 0 h 123"/>
                <a:gd name="T4" fmla="*/ 108 w 169"/>
                <a:gd name="T5" fmla="*/ 12 h 123"/>
                <a:gd name="T6" fmla="*/ 103 w 169"/>
                <a:gd name="T7" fmla="*/ 47 h 123"/>
                <a:gd name="T8" fmla="*/ 72 w 169"/>
                <a:gd name="T9" fmla="*/ 43 h 123"/>
                <a:gd name="T10" fmla="*/ 62 w 169"/>
                <a:gd name="T11" fmla="*/ 101 h 123"/>
                <a:gd name="T12" fmla="*/ 57 w 169"/>
                <a:gd name="T13" fmla="*/ 101 h 123"/>
                <a:gd name="T14" fmla="*/ 51 w 169"/>
                <a:gd name="T15" fmla="*/ 103 h 123"/>
                <a:gd name="T16" fmla="*/ 48 w 169"/>
                <a:gd name="T17" fmla="*/ 112 h 123"/>
                <a:gd name="T18" fmla="*/ 44 w 169"/>
                <a:gd name="T19" fmla="*/ 134 h 123"/>
                <a:gd name="T20" fmla="*/ 44 w 169"/>
                <a:gd name="T21" fmla="*/ 142 h 123"/>
                <a:gd name="T22" fmla="*/ 6 w 169"/>
                <a:gd name="T23" fmla="*/ 134 h 123"/>
                <a:gd name="T24" fmla="*/ 0 w 169"/>
                <a:gd name="T25" fmla="*/ 142 h 123"/>
                <a:gd name="T26" fmla="*/ 6 w 169"/>
                <a:gd name="T27" fmla="*/ 120 h 123"/>
                <a:gd name="T28" fmla="*/ 6 w 169"/>
                <a:gd name="T29" fmla="*/ 112 h 123"/>
                <a:gd name="T30" fmla="*/ 7 w 169"/>
                <a:gd name="T31" fmla="*/ 109 h 123"/>
                <a:gd name="T32" fmla="*/ 11 w 169"/>
                <a:gd name="T33" fmla="*/ 109 h 123"/>
                <a:gd name="T34" fmla="*/ 16 w 169"/>
                <a:gd name="T35" fmla="*/ 95 h 123"/>
                <a:gd name="T36" fmla="*/ 20 w 169"/>
                <a:gd name="T37" fmla="*/ 93 h 123"/>
                <a:gd name="T38" fmla="*/ 20 w 169"/>
                <a:gd name="T39" fmla="*/ 81 h 123"/>
                <a:gd name="T40" fmla="*/ 22 w 169"/>
                <a:gd name="T41" fmla="*/ 78 h 123"/>
                <a:gd name="T42" fmla="*/ 31 w 169"/>
                <a:gd name="T43" fmla="*/ 66 h 123"/>
                <a:gd name="T44" fmla="*/ 39 w 169"/>
                <a:gd name="T45" fmla="*/ 45 h 123"/>
                <a:gd name="T46" fmla="*/ 39 w 169"/>
                <a:gd name="T47" fmla="*/ 37 h 123"/>
                <a:gd name="T48" fmla="*/ 50 w 169"/>
                <a:gd name="T49" fmla="*/ 29 h 123"/>
                <a:gd name="T50" fmla="*/ 55 w 169"/>
                <a:gd name="T51" fmla="*/ 25 h 123"/>
                <a:gd name="T52" fmla="*/ 57 w 169"/>
                <a:gd name="T53" fmla="*/ 21 h 1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9"/>
                <a:gd name="T82" fmla="*/ 0 h 123"/>
                <a:gd name="T83" fmla="*/ 169 w 169"/>
                <a:gd name="T84" fmla="*/ 123 h 12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9" h="123">
                  <a:moveTo>
                    <a:pt x="88" y="16"/>
                  </a:moveTo>
                  <a:lnTo>
                    <a:pt x="98" y="0"/>
                  </a:lnTo>
                  <a:lnTo>
                    <a:pt x="168" y="12"/>
                  </a:lnTo>
                  <a:lnTo>
                    <a:pt x="158" y="42"/>
                  </a:lnTo>
                  <a:lnTo>
                    <a:pt x="112" y="38"/>
                  </a:lnTo>
                  <a:lnTo>
                    <a:pt x="96" y="86"/>
                  </a:lnTo>
                  <a:lnTo>
                    <a:pt x="88" y="86"/>
                  </a:lnTo>
                  <a:lnTo>
                    <a:pt x="80" y="88"/>
                  </a:lnTo>
                  <a:lnTo>
                    <a:pt x="74" y="96"/>
                  </a:lnTo>
                  <a:lnTo>
                    <a:pt x="68" y="114"/>
                  </a:lnTo>
                  <a:lnTo>
                    <a:pt x="68" y="122"/>
                  </a:lnTo>
                  <a:lnTo>
                    <a:pt x="8" y="114"/>
                  </a:lnTo>
                  <a:lnTo>
                    <a:pt x="0" y="122"/>
                  </a:lnTo>
                  <a:lnTo>
                    <a:pt x="6" y="102"/>
                  </a:lnTo>
                  <a:lnTo>
                    <a:pt x="6" y="96"/>
                  </a:lnTo>
                  <a:lnTo>
                    <a:pt x="12" y="94"/>
                  </a:lnTo>
                  <a:lnTo>
                    <a:pt x="16" y="94"/>
                  </a:lnTo>
                  <a:lnTo>
                    <a:pt x="24" y="80"/>
                  </a:lnTo>
                  <a:lnTo>
                    <a:pt x="30" y="78"/>
                  </a:lnTo>
                  <a:lnTo>
                    <a:pt x="30" y="70"/>
                  </a:lnTo>
                  <a:lnTo>
                    <a:pt x="34" y="68"/>
                  </a:lnTo>
                  <a:lnTo>
                    <a:pt x="48" y="56"/>
                  </a:lnTo>
                  <a:lnTo>
                    <a:pt x="60" y="40"/>
                  </a:lnTo>
                  <a:lnTo>
                    <a:pt x="60" y="32"/>
                  </a:lnTo>
                  <a:lnTo>
                    <a:pt x="76" y="24"/>
                  </a:lnTo>
                  <a:lnTo>
                    <a:pt x="84" y="20"/>
                  </a:lnTo>
                  <a:lnTo>
                    <a:pt x="88" y="1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nvGrpSpPr>
            <p:cNvPr id="19" name="Group 671"/>
            <p:cNvGrpSpPr>
              <a:grpSpLocks/>
            </p:cNvGrpSpPr>
            <p:nvPr/>
          </p:nvGrpSpPr>
          <p:grpSpPr bwMode="auto">
            <a:xfrm>
              <a:off x="2373" y="2554"/>
              <a:ext cx="81" cy="114"/>
              <a:chOff x="2190" y="2434"/>
              <a:chExt cx="88" cy="124"/>
            </a:xfrm>
            <a:grpFill/>
          </p:grpSpPr>
          <p:sp>
            <p:nvSpPr>
              <p:cNvPr id="5432" name="Freeform 672"/>
              <p:cNvSpPr>
                <a:spLocks/>
              </p:cNvSpPr>
              <p:nvPr/>
            </p:nvSpPr>
            <p:spPr bwMode="ltGray">
              <a:xfrm>
                <a:off x="2190" y="2515"/>
                <a:ext cx="54" cy="43"/>
              </a:xfrm>
              <a:custGeom>
                <a:avLst/>
                <a:gdLst>
                  <a:gd name="T0" fmla="*/ 33 w 53"/>
                  <a:gd name="T1" fmla="*/ 62 h 39"/>
                  <a:gd name="T2" fmla="*/ 22 w 53"/>
                  <a:gd name="T3" fmla="*/ 60 h 39"/>
                  <a:gd name="T4" fmla="*/ 20 w 53"/>
                  <a:gd name="T5" fmla="*/ 55 h 39"/>
                  <a:gd name="T6" fmla="*/ 18 w 53"/>
                  <a:gd name="T7" fmla="*/ 35 h 39"/>
                  <a:gd name="T8" fmla="*/ 16 w 53"/>
                  <a:gd name="T9" fmla="*/ 32 h 39"/>
                  <a:gd name="T10" fmla="*/ 12 w 53"/>
                  <a:gd name="T11" fmla="*/ 32 h 39"/>
                  <a:gd name="T12" fmla="*/ 0 w 53"/>
                  <a:gd name="T13" fmla="*/ 11 h 39"/>
                  <a:gd name="T14" fmla="*/ 24 w 53"/>
                  <a:gd name="T15" fmla="*/ 0 h 39"/>
                  <a:gd name="T16" fmla="*/ 57 w 53"/>
                  <a:gd name="T17" fmla="*/ 4 h 39"/>
                  <a:gd name="T18" fmla="*/ 57 w 53"/>
                  <a:gd name="T19" fmla="*/ 13 h 39"/>
                  <a:gd name="T20" fmla="*/ 53 w 53"/>
                  <a:gd name="T21" fmla="*/ 19 h 39"/>
                  <a:gd name="T22" fmla="*/ 55 w 53"/>
                  <a:gd name="T23" fmla="*/ 32 h 39"/>
                  <a:gd name="T24" fmla="*/ 49 w 53"/>
                  <a:gd name="T25" fmla="*/ 43 h 39"/>
                  <a:gd name="T26" fmla="*/ 43 w 53"/>
                  <a:gd name="T27" fmla="*/ 39 h 39"/>
                  <a:gd name="T28" fmla="*/ 35 w 53"/>
                  <a:gd name="T29" fmla="*/ 52 h 39"/>
                  <a:gd name="T30" fmla="*/ 33 w 53"/>
                  <a:gd name="T31" fmla="*/ 62 h 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
                  <a:gd name="T49" fmla="*/ 0 h 39"/>
                  <a:gd name="T50" fmla="*/ 53 w 53"/>
                  <a:gd name="T51" fmla="*/ 39 h 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 h="39">
                    <a:moveTo>
                      <a:pt x="28" y="38"/>
                    </a:moveTo>
                    <a:lnTo>
                      <a:pt x="22" y="36"/>
                    </a:lnTo>
                    <a:lnTo>
                      <a:pt x="20" y="34"/>
                    </a:lnTo>
                    <a:lnTo>
                      <a:pt x="18" y="22"/>
                    </a:lnTo>
                    <a:lnTo>
                      <a:pt x="16" y="20"/>
                    </a:lnTo>
                    <a:lnTo>
                      <a:pt x="12" y="20"/>
                    </a:lnTo>
                    <a:lnTo>
                      <a:pt x="0" y="6"/>
                    </a:lnTo>
                    <a:lnTo>
                      <a:pt x="24" y="0"/>
                    </a:lnTo>
                    <a:lnTo>
                      <a:pt x="52" y="4"/>
                    </a:lnTo>
                    <a:lnTo>
                      <a:pt x="52" y="8"/>
                    </a:lnTo>
                    <a:lnTo>
                      <a:pt x="48" y="12"/>
                    </a:lnTo>
                    <a:lnTo>
                      <a:pt x="50" y="20"/>
                    </a:lnTo>
                    <a:lnTo>
                      <a:pt x="44" y="26"/>
                    </a:lnTo>
                    <a:lnTo>
                      <a:pt x="38" y="24"/>
                    </a:lnTo>
                    <a:lnTo>
                      <a:pt x="30" y="32"/>
                    </a:lnTo>
                    <a:lnTo>
                      <a:pt x="28" y="3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33" name="Freeform 673"/>
              <p:cNvSpPr>
                <a:spLocks/>
              </p:cNvSpPr>
              <p:nvPr/>
            </p:nvSpPr>
            <p:spPr bwMode="ltGray">
              <a:xfrm>
                <a:off x="2190" y="2434"/>
                <a:ext cx="88" cy="100"/>
              </a:xfrm>
              <a:custGeom>
                <a:avLst/>
                <a:gdLst>
                  <a:gd name="T0" fmla="*/ 0 w 87"/>
                  <a:gd name="T1" fmla="*/ 54 h 89"/>
                  <a:gd name="T2" fmla="*/ 12 w 87"/>
                  <a:gd name="T3" fmla="*/ 25 h 89"/>
                  <a:gd name="T4" fmla="*/ 12 w 87"/>
                  <a:gd name="T5" fmla="*/ 13 h 89"/>
                  <a:gd name="T6" fmla="*/ 16 w 87"/>
                  <a:gd name="T7" fmla="*/ 17 h 89"/>
                  <a:gd name="T8" fmla="*/ 24 w 87"/>
                  <a:gd name="T9" fmla="*/ 2 h 89"/>
                  <a:gd name="T10" fmla="*/ 30 w 87"/>
                  <a:gd name="T11" fmla="*/ 11 h 89"/>
                  <a:gd name="T12" fmla="*/ 38 w 87"/>
                  <a:gd name="T13" fmla="*/ 0 h 89"/>
                  <a:gd name="T14" fmla="*/ 53 w 87"/>
                  <a:gd name="T15" fmla="*/ 2 h 89"/>
                  <a:gd name="T16" fmla="*/ 61 w 87"/>
                  <a:gd name="T17" fmla="*/ 4 h 89"/>
                  <a:gd name="T18" fmla="*/ 65 w 87"/>
                  <a:gd name="T19" fmla="*/ 21 h 89"/>
                  <a:gd name="T20" fmla="*/ 73 w 87"/>
                  <a:gd name="T21" fmla="*/ 21 h 89"/>
                  <a:gd name="T22" fmla="*/ 73 w 87"/>
                  <a:gd name="T23" fmla="*/ 39 h 89"/>
                  <a:gd name="T24" fmla="*/ 77 w 87"/>
                  <a:gd name="T25" fmla="*/ 47 h 89"/>
                  <a:gd name="T26" fmla="*/ 79 w 87"/>
                  <a:gd name="T27" fmla="*/ 54 h 89"/>
                  <a:gd name="T28" fmla="*/ 87 w 87"/>
                  <a:gd name="T29" fmla="*/ 75 h 89"/>
                  <a:gd name="T30" fmla="*/ 91 w 87"/>
                  <a:gd name="T31" fmla="*/ 151 h 89"/>
                  <a:gd name="T32" fmla="*/ 87 w 87"/>
                  <a:gd name="T33" fmla="*/ 157 h 89"/>
                  <a:gd name="T34" fmla="*/ 79 w 87"/>
                  <a:gd name="T35" fmla="*/ 157 h 89"/>
                  <a:gd name="T36" fmla="*/ 63 w 87"/>
                  <a:gd name="T37" fmla="*/ 140 h 89"/>
                  <a:gd name="T38" fmla="*/ 57 w 87"/>
                  <a:gd name="T39" fmla="*/ 140 h 89"/>
                  <a:gd name="T40" fmla="*/ 51 w 87"/>
                  <a:gd name="T41" fmla="*/ 136 h 89"/>
                  <a:gd name="T42" fmla="*/ 32 w 87"/>
                  <a:gd name="T43" fmla="*/ 136 h 89"/>
                  <a:gd name="T44" fmla="*/ 24 w 87"/>
                  <a:gd name="T45" fmla="*/ 136 h 89"/>
                  <a:gd name="T46" fmla="*/ 20 w 87"/>
                  <a:gd name="T47" fmla="*/ 143 h 89"/>
                  <a:gd name="T48" fmla="*/ 16 w 87"/>
                  <a:gd name="T49" fmla="*/ 140 h 89"/>
                  <a:gd name="T50" fmla="*/ 16 w 87"/>
                  <a:gd name="T51" fmla="*/ 136 h 89"/>
                  <a:gd name="T52" fmla="*/ 10 w 87"/>
                  <a:gd name="T53" fmla="*/ 140 h 89"/>
                  <a:gd name="T54" fmla="*/ 4 w 87"/>
                  <a:gd name="T55" fmla="*/ 140 h 89"/>
                  <a:gd name="T56" fmla="*/ 0 w 87"/>
                  <a:gd name="T57" fmla="*/ 140 h 89"/>
                  <a:gd name="T58" fmla="*/ 2 w 87"/>
                  <a:gd name="T59" fmla="*/ 115 h 89"/>
                  <a:gd name="T60" fmla="*/ 6 w 87"/>
                  <a:gd name="T61" fmla="*/ 99 h 89"/>
                  <a:gd name="T62" fmla="*/ 2 w 87"/>
                  <a:gd name="T63" fmla="*/ 92 h 89"/>
                  <a:gd name="T64" fmla="*/ 2 w 87"/>
                  <a:gd name="T65" fmla="*/ 75 h 89"/>
                  <a:gd name="T66" fmla="*/ 2 w 87"/>
                  <a:gd name="T67" fmla="*/ 64 h 89"/>
                  <a:gd name="T68" fmla="*/ 0 w 87"/>
                  <a:gd name="T69" fmla="*/ 61 h 89"/>
                  <a:gd name="T70" fmla="*/ 0 w 87"/>
                  <a:gd name="T71" fmla="*/ 54 h 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7"/>
                  <a:gd name="T109" fmla="*/ 0 h 89"/>
                  <a:gd name="T110" fmla="*/ 87 w 87"/>
                  <a:gd name="T111" fmla="*/ 89 h 8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7" h="89">
                    <a:moveTo>
                      <a:pt x="0" y="30"/>
                    </a:moveTo>
                    <a:lnTo>
                      <a:pt x="12" y="14"/>
                    </a:lnTo>
                    <a:lnTo>
                      <a:pt x="12" y="8"/>
                    </a:lnTo>
                    <a:lnTo>
                      <a:pt x="16" y="10"/>
                    </a:lnTo>
                    <a:lnTo>
                      <a:pt x="24" y="2"/>
                    </a:lnTo>
                    <a:lnTo>
                      <a:pt x="30" y="6"/>
                    </a:lnTo>
                    <a:lnTo>
                      <a:pt x="38" y="0"/>
                    </a:lnTo>
                    <a:lnTo>
                      <a:pt x="48" y="2"/>
                    </a:lnTo>
                    <a:lnTo>
                      <a:pt x="56" y="4"/>
                    </a:lnTo>
                    <a:lnTo>
                      <a:pt x="60" y="12"/>
                    </a:lnTo>
                    <a:lnTo>
                      <a:pt x="68" y="12"/>
                    </a:lnTo>
                    <a:lnTo>
                      <a:pt x="68" y="22"/>
                    </a:lnTo>
                    <a:lnTo>
                      <a:pt x="72" y="26"/>
                    </a:lnTo>
                    <a:lnTo>
                      <a:pt x="74" y="30"/>
                    </a:lnTo>
                    <a:lnTo>
                      <a:pt x="82" y="42"/>
                    </a:lnTo>
                    <a:lnTo>
                      <a:pt x="86" y="84"/>
                    </a:lnTo>
                    <a:lnTo>
                      <a:pt x="82" y="88"/>
                    </a:lnTo>
                    <a:lnTo>
                      <a:pt x="74" y="88"/>
                    </a:lnTo>
                    <a:lnTo>
                      <a:pt x="58" y="78"/>
                    </a:lnTo>
                    <a:lnTo>
                      <a:pt x="52" y="78"/>
                    </a:lnTo>
                    <a:lnTo>
                      <a:pt x="46" y="76"/>
                    </a:lnTo>
                    <a:lnTo>
                      <a:pt x="32" y="76"/>
                    </a:lnTo>
                    <a:lnTo>
                      <a:pt x="24" y="76"/>
                    </a:lnTo>
                    <a:lnTo>
                      <a:pt x="20" y="80"/>
                    </a:lnTo>
                    <a:lnTo>
                      <a:pt x="16" y="78"/>
                    </a:lnTo>
                    <a:lnTo>
                      <a:pt x="16" y="76"/>
                    </a:lnTo>
                    <a:lnTo>
                      <a:pt x="10" y="78"/>
                    </a:lnTo>
                    <a:lnTo>
                      <a:pt x="4" y="78"/>
                    </a:lnTo>
                    <a:lnTo>
                      <a:pt x="0" y="78"/>
                    </a:lnTo>
                    <a:lnTo>
                      <a:pt x="2" y="64"/>
                    </a:lnTo>
                    <a:lnTo>
                      <a:pt x="6" y="54"/>
                    </a:lnTo>
                    <a:lnTo>
                      <a:pt x="2" y="52"/>
                    </a:lnTo>
                    <a:lnTo>
                      <a:pt x="2" y="42"/>
                    </a:lnTo>
                    <a:lnTo>
                      <a:pt x="2" y="36"/>
                    </a:lnTo>
                    <a:lnTo>
                      <a:pt x="0" y="34"/>
                    </a:lnTo>
                    <a:lnTo>
                      <a:pt x="0" y="3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34" name="Freeform 674"/>
              <p:cNvSpPr>
                <a:spLocks/>
              </p:cNvSpPr>
              <p:nvPr/>
            </p:nvSpPr>
            <p:spPr bwMode="ltGray">
              <a:xfrm>
                <a:off x="2193" y="2490"/>
                <a:ext cx="49" cy="19"/>
              </a:xfrm>
              <a:custGeom>
                <a:avLst/>
                <a:gdLst>
                  <a:gd name="T0" fmla="*/ 4 w 49"/>
                  <a:gd name="T1" fmla="*/ 4 h 17"/>
                  <a:gd name="T2" fmla="*/ 10 w 49"/>
                  <a:gd name="T3" fmla="*/ 11 h 17"/>
                  <a:gd name="T4" fmla="*/ 18 w 49"/>
                  <a:gd name="T5" fmla="*/ 11 h 17"/>
                  <a:gd name="T6" fmla="*/ 26 w 49"/>
                  <a:gd name="T7" fmla="*/ 0 h 17"/>
                  <a:gd name="T8" fmla="*/ 36 w 49"/>
                  <a:gd name="T9" fmla="*/ 4 h 17"/>
                  <a:gd name="T10" fmla="*/ 44 w 49"/>
                  <a:gd name="T11" fmla="*/ 13 h 17"/>
                  <a:gd name="T12" fmla="*/ 48 w 49"/>
                  <a:gd name="T13" fmla="*/ 21 h 17"/>
                  <a:gd name="T14" fmla="*/ 44 w 49"/>
                  <a:gd name="T15" fmla="*/ 28 h 17"/>
                  <a:gd name="T16" fmla="*/ 38 w 49"/>
                  <a:gd name="T17" fmla="*/ 25 h 17"/>
                  <a:gd name="T18" fmla="*/ 34 w 49"/>
                  <a:gd name="T19" fmla="*/ 13 h 17"/>
                  <a:gd name="T20" fmla="*/ 30 w 49"/>
                  <a:gd name="T21" fmla="*/ 21 h 17"/>
                  <a:gd name="T22" fmla="*/ 20 w 49"/>
                  <a:gd name="T23" fmla="*/ 21 h 17"/>
                  <a:gd name="T24" fmla="*/ 18 w 49"/>
                  <a:gd name="T25" fmla="*/ 28 h 17"/>
                  <a:gd name="T26" fmla="*/ 10 w 49"/>
                  <a:gd name="T27" fmla="*/ 28 h 17"/>
                  <a:gd name="T28" fmla="*/ 6 w 49"/>
                  <a:gd name="T29" fmla="*/ 21 h 17"/>
                  <a:gd name="T30" fmla="*/ 0 w 49"/>
                  <a:gd name="T31" fmla="*/ 25 h 17"/>
                  <a:gd name="T32" fmla="*/ 4 w 49"/>
                  <a:gd name="T33" fmla="*/ 4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17"/>
                  <a:gd name="T53" fmla="*/ 49 w 49"/>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17">
                    <a:moveTo>
                      <a:pt x="4" y="4"/>
                    </a:moveTo>
                    <a:lnTo>
                      <a:pt x="10" y="6"/>
                    </a:lnTo>
                    <a:lnTo>
                      <a:pt x="18" y="6"/>
                    </a:lnTo>
                    <a:lnTo>
                      <a:pt x="26" y="0"/>
                    </a:lnTo>
                    <a:lnTo>
                      <a:pt x="36" y="4"/>
                    </a:lnTo>
                    <a:lnTo>
                      <a:pt x="44" y="8"/>
                    </a:lnTo>
                    <a:lnTo>
                      <a:pt x="48" y="12"/>
                    </a:lnTo>
                    <a:lnTo>
                      <a:pt x="44" y="16"/>
                    </a:lnTo>
                    <a:lnTo>
                      <a:pt x="38" y="14"/>
                    </a:lnTo>
                    <a:lnTo>
                      <a:pt x="34" y="8"/>
                    </a:lnTo>
                    <a:lnTo>
                      <a:pt x="30" y="12"/>
                    </a:lnTo>
                    <a:lnTo>
                      <a:pt x="20" y="12"/>
                    </a:lnTo>
                    <a:lnTo>
                      <a:pt x="18" y="16"/>
                    </a:lnTo>
                    <a:lnTo>
                      <a:pt x="10" y="16"/>
                    </a:lnTo>
                    <a:lnTo>
                      <a:pt x="6" y="12"/>
                    </a:lnTo>
                    <a:lnTo>
                      <a:pt x="0" y="14"/>
                    </a:lnTo>
                    <a:lnTo>
                      <a:pt x="4"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sp>
          <p:nvSpPr>
            <p:cNvPr id="5307" name="Freeform 675"/>
            <p:cNvSpPr>
              <a:spLocks/>
            </p:cNvSpPr>
            <p:nvPr/>
          </p:nvSpPr>
          <p:spPr bwMode="ltGray">
            <a:xfrm>
              <a:off x="2446" y="2327"/>
              <a:ext cx="8" cy="14"/>
            </a:xfrm>
            <a:custGeom>
              <a:avLst/>
              <a:gdLst>
                <a:gd name="T0" fmla="*/ 4 w 9"/>
                <a:gd name="T1" fmla="*/ 0 h 13"/>
                <a:gd name="T2" fmla="*/ 0 w 9"/>
                <a:gd name="T3" fmla="*/ 6 h 13"/>
                <a:gd name="T4" fmla="*/ 2 w 9"/>
                <a:gd name="T5" fmla="*/ 17 h 13"/>
                <a:gd name="T6" fmla="*/ 4 w 9"/>
                <a:gd name="T7" fmla="*/ 13 h 13"/>
                <a:gd name="T8" fmla="*/ 4 w 9"/>
                <a:gd name="T9" fmla="*/ 4 h 13"/>
                <a:gd name="T10" fmla="*/ 4 w 9"/>
                <a:gd name="T11" fmla="*/ 0 h 13"/>
                <a:gd name="T12" fmla="*/ 0 60000 65536"/>
                <a:gd name="T13" fmla="*/ 0 60000 65536"/>
                <a:gd name="T14" fmla="*/ 0 60000 65536"/>
                <a:gd name="T15" fmla="*/ 0 60000 65536"/>
                <a:gd name="T16" fmla="*/ 0 60000 65536"/>
                <a:gd name="T17" fmla="*/ 0 60000 65536"/>
                <a:gd name="T18" fmla="*/ 0 w 9"/>
                <a:gd name="T19" fmla="*/ 0 h 13"/>
                <a:gd name="T20" fmla="*/ 9 w 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9" h="13">
                  <a:moveTo>
                    <a:pt x="6" y="0"/>
                  </a:moveTo>
                  <a:lnTo>
                    <a:pt x="0" y="6"/>
                  </a:lnTo>
                  <a:lnTo>
                    <a:pt x="2" y="12"/>
                  </a:lnTo>
                  <a:lnTo>
                    <a:pt x="8" y="8"/>
                  </a:lnTo>
                  <a:lnTo>
                    <a:pt x="8" y="4"/>
                  </a:lnTo>
                  <a:lnTo>
                    <a:pt x="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08" name="Freeform 676"/>
            <p:cNvSpPr>
              <a:spLocks/>
            </p:cNvSpPr>
            <p:nvPr/>
          </p:nvSpPr>
          <p:spPr bwMode="ltGray">
            <a:xfrm>
              <a:off x="2469" y="2321"/>
              <a:ext cx="12" cy="13"/>
            </a:xfrm>
            <a:custGeom>
              <a:avLst/>
              <a:gdLst>
                <a:gd name="T0" fmla="*/ 6 w 13"/>
                <a:gd name="T1" fmla="*/ 0 h 13"/>
                <a:gd name="T2" fmla="*/ 0 w 13"/>
                <a:gd name="T3" fmla="*/ 10 h 13"/>
                <a:gd name="T4" fmla="*/ 2 w 13"/>
                <a:gd name="T5" fmla="*/ 12 h 13"/>
                <a:gd name="T6" fmla="*/ 6 w 13"/>
                <a:gd name="T7" fmla="*/ 12 h 13"/>
                <a:gd name="T8" fmla="*/ 6 w 13"/>
                <a:gd name="T9" fmla="*/ 6 h 13"/>
                <a:gd name="T10" fmla="*/ 7 w 13"/>
                <a:gd name="T11" fmla="*/ 0 h 13"/>
                <a:gd name="T12" fmla="*/ 6 w 13"/>
                <a:gd name="T13" fmla="*/ 0 h 13"/>
                <a:gd name="T14" fmla="*/ 0 60000 65536"/>
                <a:gd name="T15" fmla="*/ 0 60000 65536"/>
                <a:gd name="T16" fmla="*/ 0 60000 65536"/>
                <a:gd name="T17" fmla="*/ 0 60000 65536"/>
                <a:gd name="T18" fmla="*/ 0 60000 65536"/>
                <a:gd name="T19" fmla="*/ 0 60000 65536"/>
                <a:gd name="T20" fmla="*/ 0 60000 65536"/>
                <a:gd name="T21" fmla="*/ 0 w 13"/>
                <a:gd name="T22" fmla="*/ 0 h 13"/>
                <a:gd name="T23" fmla="*/ 13 w 13"/>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3">
                  <a:moveTo>
                    <a:pt x="10" y="0"/>
                  </a:moveTo>
                  <a:lnTo>
                    <a:pt x="0" y="10"/>
                  </a:lnTo>
                  <a:lnTo>
                    <a:pt x="2" y="12"/>
                  </a:lnTo>
                  <a:lnTo>
                    <a:pt x="6" y="12"/>
                  </a:lnTo>
                  <a:lnTo>
                    <a:pt x="10" y="6"/>
                  </a:lnTo>
                  <a:lnTo>
                    <a:pt x="12" y="0"/>
                  </a:lnTo>
                  <a:lnTo>
                    <a:pt x="1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09" name="Freeform 677"/>
            <p:cNvSpPr>
              <a:spLocks/>
            </p:cNvSpPr>
            <p:nvPr/>
          </p:nvSpPr>
          <p:spPr bwMode="ltGray">
            <a:xfrm>
              <a:off x="2481" y="2312"/>
              <a:ext cx="8" cy="8"/>
            </a:xfrm>
            <a:custGeom>
              <a:avLst/>
              <a:gdLst>
                <a:gd name="T0" fmla="*/ 4 w 9"/>
                <a:gd name="T1" fmla="*/ 0 h 7"/>
                <a:gd name="T2" fmla="*/ 2 w 9"/>
                <a:gd name="T3" fmla="*/ 9 h 7"/>
                <a:gd name="T4" fmla="*/ 0 w 9"/>
                <a:gd name="T5" fmla="*/ 11 h 7"/>
                <a:gd name="T6" fmla="*/ 4 w 9"/>
                <a:gd name="T7" fmla="*/ 11 h 7"/>
                <a:gd name="T8" fmla="*/ 4 w 9"/>
                <a:gd name="T9" fmla="*/ 9 h 7"/>
                <a:gd name="T10" fmla="*/ 4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8" y="0"/>
                  </a:moveTo>
                  <a:lnTo>
                    <a:pt x="2" y="4"/>
                  </a:lnTo>
                  <a:lnTo>
                    <a:pt x="0" y="6"/>
                  </a:lnTo>
                  <a:lnTo>
                    <a:pt x="4" y="6"/>
                  </a:lnTo>
                  <a:lnTo>
                    <a:pt x="8" y="4"/>
                  </a:lnTo>
                  <a:lnTo>
                    <a:pt x="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10" name="Freeform 678"/>
            <p:cNvSpPr>
              <a:spLocks/>
            </p:cNvSpPr>
            <p:nvPr/>
          </p:nvSpPr>
          <p:spPr bwMode="ltGray">
            <a:xfrm>
              <a:off x="2466" y="2331"/>
              <a:ext cx="5" cy="5"/>
            </a:xfrm>
            <a:custGeom>
              <a:avLst/>
              <a:gdLst>
                <a:gd name="T0" fmla="*/ 0 w 5"/>
                <a:gd name="T1" fmla="*/ 0 h 5"/>
                <a:gd name="T2" fmla="*/ 0 w 5"/>
                <a:gd name="T3" fmla="*/ 4 h 5"/>
                <a:gd name="T4" fmla="*/ 4 w 5"/>
                <a:gd name="T5" fmla="*/ 4 h 5"/>
                <a:gd name="T6" fmla="*/ 4 w 5"/>
                <a:gd name="T7" fmla="*/ 0 h 5"/>
                <a:gd name="T8" fmla="*/ 0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0"/>
                  </a:moveTo>
                  <a:lnTo>
                    <a:pt x="0" y="4"/>
                  </a:lnTo>
                  <a:lnTo>
                    <a:pt x="4" y="4"/>
                  </a:lnTo>
                  <a:lnTo>
                    <a:pt x="4" y="0"/>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11" name="Freeform 679"/>
            <p:cNvSpPr>
              <a:spLocks/>
            </p:cNvSpPr>
            <p:nvPr/>
          </p:nvSpPr>
          <p:spPr bwMode="ltGray">
            <a:xfrm>
              <a:off x="2432" y="2321"/>
              <a:ext cx="9" cy="9"/>
            </a:xfrm>
            <a:custGeom>
              <a:avLst/>
              <a:gdLst>
                <a:gd name="T0" fmla="*/ 0 w 9"/>
                <a:gd name="T1" fmla="*/ 0 h 9"/>
                <a:gd name="T2" fmla="*/ 0 w 9"/>
                <a:gd name="T3" fmla="*/ 6 h 9"/>
                <a:gd name="T4" fmla="*/ 4 w 9"/>
                <a:gd name="T5" fmla="*/ 8 h 9"/>
                <a:gd name="T6" fmla="*/ 6 w 9"/>
                <a:gd name="T7" fmla="*/ 8 h 9"/>
                <a:gd name="T8" fmla="*/ 8 w 9"/>
                <a:gd name="T9" fmla="*/ 0 h 9"/>
                <a:gd name="T10" fmla="*/ 0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0" y="0"/>
                  </a:moveTo>
                  <a:lnTo>
                    <a:pt x="0" y="6"/>
                  </a:lnTo>
                  <a:lnTo>
                    <a:pt x="4" y="8"/>
                  </a:lnTo>
                  <a:lnTo>
                    <a:pt x="6" y="8"/>
                  </a:lnTo>
                  <a:lnTo>
                    <a:pt x="8" y="0"/>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12" name="Freeform 680"/>
            <p:cNvSpPr>
              <a:spLocks/>
            </p:cNvSpPr>
            <p:nvPr/>
          </p:nvSpPr>
          <p:spPr bwMode="ltGray">
            <a:xfrm>
              <a:off x="2420" y="2309"/>
              <a:ext cx="4" cy="9"/>
            </a:xfrm>
            <a:custGeom>
              <a:avLst/>
              <a:gdLst>
                <a:gd name="T0" fmla="*/ 2 w 5"/>
                <a:gd name="T1" fmla="*/ 0 h 9"/>
                <a:gd name="T2" fmla="*/ 0 w 5"/>
                <a:gd name="T3" fmla="*/ 4 h 9"/>
                <a:gd name="T4" fmla="*/ 0 w 5"/>
                <a:gd name="T5" fmla="*/ 8 h 9"/>
                <a:gd name="T6" fmla="*/ 2 w 5"/>
                <a:gd name="T7" fmla="*/ 6 h 9"/>
                <a:gd name="T8" fmla="*/ 2 w 5"/>
                <a:gd name="T9" fmla="*/ 2 h 9"/>
                <a:gd name="T10" fmla="*/ 2 w 5"/>
                <a:gd name="T11" fmla="*/ 0 h 9"/>
                <a:gd name="T12" fmla="*/ 0 60000 65536"/>
                <a:gd name="T13" fmla="*/ 0 60000 65536"/>
                <a:gd name="T14" fmla="*/ 0 60000 65536"/>
                <a:gd name="T15" fmla="*/ 0 60000 65536"/>
                <a:gd name="T16" fmla="*/ 0 60000 65536"/>
                <a:gd name="T17" fmla="*/ 0 60000 65536"/>
                <a:gd name="T18" fmla="*/ 0 w 5"/>
                <a:gd name="T19" fmla="*/ 0 h 9"/>
                <a:gd name="T20" fmla="*/ 5 w 5"/>
                <a:gd name="T21" fmla="*/ 9 h 9"/>
              </a:gdLst>
              <a:ahLst/>
              <a:cxnLst>
                <a:cxn ang="T12">
                  <a:pos x="T0" y="T1"/>
                </a:cxn>
                <a:cxn ang="T13">
                  <a:pos x="T2" y="T3"/>
                </a:cxn>
                <a:cxn ang="T14">
                  <a:pos x="T4" y="T5"/>
                </a:cxn>
                <a:cxn ang="T15">
                  <a:pos x="T6" y="T7"/>
                </a:cxn>
                <a:cxn ang="T16">
                  <a:pos x="T8" y="T9"/>
                </a:cxn>
                <a:cxn ang="T17">
                  <a:pos x="T10" y="T11"/>
                </a:cxn>
              </a:cxnLst>
              <a:rect l="T18" t="T19" r="T20" b="T21"/>
              <a:pathLst>
                <a:path w="5" h="9">
                  <a:moveTo>
                    <a:pt x="2" y="0"/>
                  </a:moveTo>
                  <a:lnTo>
                    <a:pt x="0" y="4"/>
                  </a:lnTo>
                  <a:lnTo>
                    <a:pt x="0" y="8"/>
                  </a:lnTo>
                  <a:lnTo>
                    <a:pt x="4" y="6"/>
                  </a:lnTo>
                  <a:lnTo>
                    <a:pt x="4" y="2"/>
                  </a:lnTo>
                  <a:lnTo>
                    <a:pt x="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13" name="Freeform 681"/>
            <p:cNvSpPr>
              <a:spLocks/>
            </p:cNvSpPr>
            <p:nvPr/>
          </p:nvSpPr>
          <p:spPr bwMode="ltGray">
            <a:xfrm>
              <a:off x="2421" y="2320"/>
              <a:ext cx="4" cy="7"/>
            </a:xfrm>
            <a:custGeom>
              <a:avLst/>
              <a:gdLst>
                <a:gd name="T0" fmla="*/ 2 w 5"/>
                <a:gd name="T1" fmla="*/ 6 h 7"/>
                <a:gd name="T2" fmla="*/ 0 w 5"/>
                <a:gd name="T3" fmla="*/ 6 h 7"/>
                <a:gd name="T4" fmla="*/ 0 w 5"/>
                <a:gd name="T5" fmla="*/ 0 h 7"/>
                <a:gd name="T6" fmla="*/ 2 w 5"/>
                <a:gd name="T7" fmla="*/ 0 h 7"/>
                <a:gd name="T8" fmla="*/ 2 w 5"/>
                <a:gd name="T9" fmla="*/ 6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4" y="6"/>
                  </a:moveTo>
                  <a:lnTo>
                    <a:pt x="0" y="6"/>
                  </a:lnTo>
                  <a:lnTo>
                    <a:pt x="0" y="0"/>
                  </a:lnTo>
                  <a:lnTo>
                    <a:pt x="4" y="0"/>
                  </a:lnTo>
                  <a:lnTo>
                    <a:pt x="4"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14" name="Freeform 682"/>
            <p:cNvSpPr>
              <a:spLocks/>
            </p:cNvSpPr>
            <p:nvPr/>
          </p:nvSpPr>
          <p:spPr bwMode="ltGray">
            <a:xfrm>
              <a:off x="2423" y="2325"/>
              <a:ext cx="6" cy="3"/>
            </a:xfrm>
            <a:custGeom>
              <a:avLst/>
              <a:gdLst>
                <a:gd name="T0" fmla="*/ 0 w 5"/>
                <a:gd name="T1" fmla="*/ 0 h 3"/>
                <a:gd name="T2" fmla="*/ 10 w 5"/>
                <a:gd name="T3" fmla="*/ 0 h 3"/>
                <a:gd name="T4" fmla="*/ 10 w 5"/>
                <a:gd name="T5" fmla="*/ 2 h 3"/>
                <a:gd name="T6" fmla="*/ 0 w 5"/>
                <a:gd name="T7" fmla="*/ 2 h 3"/>
                <a:gd name="T8" fmla="*/ 0 w 5"/>
                <a:gd name="T9" fmla="*/ 0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0" y="0"/>
                  </a:moveTo>
                  <a:lnTo>
                    <a:pt x="4" y="0"/>
                  </a:lnTo>
                  <a:lnTo>
                    <a:pt x="4" y="2"/>
                  </a:lnTo>
                  <a:lnTo>
                    <a:pt x="0" y="2"/>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15" name="Freeform 683"/>
            <p:cNvSpPr>
              <a:spLocks/>
            </p:cNvSpPr>
            <p:nvPr/>
          </p:nvSpPr>
          <p:spPr bwMode="ltGray">
            <a:xfrm>
              <a:off x="2454" y="2237"/>
              <a:ext cx="7" cy="9"/>
            </a:xfrm>
            <a:custGeom>
              <a:avLst/>
              <a:gdLst>
                <a:gd name="T0" fmla="*/ 2 w 9"/>
                <a:gd name="T1" fmla="*/ 0 h 9"/>
                <a:gd name="T2" fmla="*/ 2 w 9"/>
                <a:gd name="T3" fmla="*/ 2 h 9"/>
                <a:gd name="T4" fmla="*/ 2 w 9"/>
                <a:gd name="T5" fmla="*/ 4 h 9"/>
                <a:gd name="T6" fmla="*/ 2 w 9"/>
                <a:gd name="T7" fmla="*/ 8 h 9"/>
                <a:gd name="T8" fmla="*/ 0 w 9"/>
                <a:gd name="T9" fmla="*/ 6 h 9"/>
                <a:gd name="T10" fmla="*/ 2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2" y="0"/>
                  </a:moveTo>
                  <a:lnTo>
                    <a:pt x="6" y="2"/>
                  </a:lnTo>
                  <a:lnTo>
                    <a:pt x="8" y="4"/>
                  </a:lnTo>
                  <a:lnTo>
                    <a:pt x="4" y="8"/>
                  </a:lnTo>
                  <a:lnTo>
                    <a:pt x="0" y="6"/>
                  </a:lnTo>
                  <a:lnTo>
                    <a:pt x="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16" name="Freeform 684"/>
            <p:cNvSpPr>
              <a:spLocks/>
            </p:cNvSpPr>
            <p:nvPr/>
          </p:nvSpPr>
          <p:spPr bwMode="ltGray">
            <a:xfrm>
              <a:off x="2376" y="2650"/>
              <a:ext cx="10" cy="16"/>
            </a:xfrm>
            <a:custGeom>
              <a:avLst/>
              <a:gdLst>
                <a:gd name="T0" fmla="*/ 2 w 11"/>
                <a:gd name="T1" fmla="*/ 0 h 15"/>
                <a:gd name="T2" fmla="*/ 0 w 11"/>
                <a:gd name="T3" fmla="*/ 4 h 15"/>
                <a:gd name="T4" fmla="*/ 2 w 11"/>
                <a:gd name="T5" fmla="*/ 19 h 15"/>
                <a:gd name="T6" fmla="*/ 5 w 11"/>
                <a:gd name="T7" fmla="*/ 17 h 15"/>
                <a:gd name="T8" fmla="*/ 5 w 11"/>
                <a:gd name="T9" fmla="*/ 13 h 15"/>
                <a:gd name="T10" fmla="*/ 2 w 11"/>
                <a:gd name="T11" fmla="*/ 0 h 15"/>
                <a:gd name="T12" fmla="*/ 0 60000 65536"/>
                <a:gd name="T13" fmla="*/ 0 60000 65536"/>
                <a:gd name="T14" fmla="*/ 0 60000 65536"/>
                <a:gd name="T15" fmla="*/ 0 60000 65536"/>
                <a:gd name="T16" fmla="*/ 0 60000 65536"/>
                <a:gd name="T17" fmla="*/ 0 60000 65536"/>
                <a:gd name="T18" fmla="*/ 0 w 11"/>
                <a:gd name="T19" fmla="*/ 0 h 15"/>
                <a:gd name="T20" fmla="*/ 11 w 11"/>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1" h="15">
                  <a:moveTo>
                    <a:pt x="2" y="0"/>
                  </a:moveTo>
                  <a:lnTo>
                    <a:pt x="0" y="4"/>
                  </a:lnTo>
                  <a:lnTo>
                    <a:pt x="2" y="14"/>
                  </a:lnTo>
                  <a:lnTo>
                    <a:pt x="10" y="12"/>
                  </a:lnTo>
                  <a:lnTo>
                    <a:pt x="10" y="8"/>
                  </a:lnTo>
                  <a:lnTo>
                    <a:pt x="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17" name="Freeform 685"/>
            <p:cNvSpPr>
              <a:spLocks/>
            </p:cNvSpPr>
            <p:nvPr/>
          </p:nvSpPr>
          <p:spPr bwMode="ltGray">
            <a:xfrm>
              <a:off x="2811" y="3016"/>
              <a:ext cx="201" cy="226"/>
            </a:xfrm>
            <a:custGeom>
              <a:avLst/>
              <a:gdLst>
                <a:gd name="T0" fmla="*/ 20 w 219"/>
                <a:gd name="T1" fmla="*/ 4 h 219"/>
                <a:gd name="T2" fmla="*/ 26 w 219"/>
                <a:gd name="T3" fmla="*/ 0 h 219"/>
                <a:gd name="T4" fmla="*/ 67 w 219"/>
                <a:gd name="T5" fmla="*/ 8 h 219"/>
                <a:gd name="T6" fmla="*/ 69 w 219"/>
                <a:gd name="T7" fmla="*/ 42 h 219"/>
                <a:gd name="T8" fmla="*/ 77 w 219"/>
                <a:gd name="T9" fmla="*/ 51 h 219"/>
                <a:gd name="T10" fmla="*/ 95 w 219"/>
                <a:gd name="T11" fmla="*/ 47 h 219"/>
                <a:gd name="T12" fmla="*/ 98 w 219"/>
                <a:gd name="T13" fmla="*/ 28 h 219"/>
                <a:gd name="T14" fmla="*/ 108 w 219"/>
                <a:gd name="T15" fmla="*/ 30 h 219"/>
                <a:gd name="T16" fmla="*/ 114 w 219"/>
                <a:gd name="T17" fmla="*/ 36 h 219"/>
                <a:gd name="T18" fmla="*/ 118 w 219"/>
                <a:gd name="T19" fmla="*/ 51 h 219"/>
                <a:gd name="T20" fmla="*/ 120 w 219"/>
                <a:gd name="T21" fmla="*/ 91 h 219"/>
                <a:gd name="T22" fmla="*/ 125 w 219"/>
                <a:gd name="T23" fmla="*/ 104 h 219"/>
                <a:gd name="T24" fmla="*/ 130 w 219"/>
                <a:gd name="T25" fmla="*/ 114 h 219"/>
                <a:gd name="T26" fmla="*/ 142 w 219"/>
                <a:gd name="T27" fmla="*/ 110 h 219"/>
                <a:gd name="T28" fmla="*/ 139 w 219"/>
                <a:gd name="T29" fmla="*/ 151 h 219"/>
                <a:gd name="T30" fmla="*/ 117 w 219"/>
                <a:gd name="T31" fmla="*/ 158 h 219"/>
                <a:gd name="T32" fmla="*/ 129 w 219"/>
                <a:gd name="T33" fmla="*/ 255 h 219"/>
                <a:gd name="T34" fmla="*/ 96 w 219"/>
                <a:gd name="T35" fmla="*/ 255 h 219"/>
                <a:gd name="T36" fmla="*/ 87 w 219"/>
                <a:gd name="T37" fmla="*/ 248 h 219"/>
                <a:gd name="T38" fmla="*/ 78 w 219"/>
                <a:gd name="T39" fmla="*/ 237 h 219"/>
                <a:gd name="T40" fmla="*/ 33 w 219"/>
                <a:gd name="T41" fmla="*/ 233 h 219"/>
                <a:gd name="T42" fmla="*/ 26 w 219"/>
                <a:gd name="T43" fmla="*/ 237 h 219"/>
                <a:gd name="T44" fmla="*/ 19 w 219"/>
                <a:gd name="T45" fmla="*/ 230 h 219"/>
                <a:gd name="T46" fmla="*/ 7 w 219"/>
                <a:gd name="T47" fmla="*/ 235 h 219"/>
                <a:gd name="T48" fmla="*/ 0 w 219"/>
                <a:gd name="T49" fmla="*/ 219 h 219"/>
                <a:gd name="T50" fmla="*/ 2 w 219"/>
                <a:gd name="T51" fmla="*/ 204 h 219"/>
                <a:gd name="T52" fmla="*/ 6 w 219"/>
                <a:gd name="T53" fmla="*/ 182 h 219"/>
                <a:gd name="T54" fmla="*/ 10 w 219"/>
                <a:gd name="T55" fmla="*/ 153 h 219"/>
                <a:gd name="T56" fmla="*/ 19 w 219"/>
                <a:gd name="T57" fmla="*/ 138 h 219"/>
                <a:gd name="T58" fmla="*/ 27 w 219"/>
                <a:gd name="T59" fmla="*/ 102 h 219"/>
                <a:gd name="T60" fmla="*/ 22 w 219"/>
                <a:gd name="T61" fmla="*/ 85 h 219"/>
                <a:gd name="T62" fmla="*/ 22 w 219"/>
                <a:gd name="T63" fmla="*/ 62 h 219"/>
                <a:gd name="T64" fmla="*/ 17 w 219"/>
                <a:gd name="T65" fmla="*/ 38 h 219"/>
                <a:gd name="T66" fmla="*/ 16 w 219"/>
                <a:gd name="T67" fmla="*/ 22 h 2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
                <a:gd name="T103" fmla="*/ 0 h 219"/>
                <a:gd name="T104" fmla="*/ 219 w 219"/>
                <a:gd name="T105" fmla="*/ 219 h 2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 h="219">
                  <a:moveTo>
                    <a:pt x="14" y="6"/>
                  </a:moveTo>
                  <a:lnTo>
                    <a:pt x="31" y="4"/>
                  </a:lnTo>
                  <a:lnTo>
                    <a:pt x="37" y="4"/>
                  </a:lnTo>
                  <a:lnTo>
                    <a:pt x="39" y="0"/>
                  </a:lnTo>
                  <a:lnTo>
                    <a:pt x="100" y="4"/>
                  </a:lnTo>
                  <a:lnTo>
                    <a:pt x="104" y="8"/>
                  </a:lnTo>
                  <a:lnTo>
                    <a:pt x="102" y="31"/>
                  </a:lnTo>
                  <a:lnTo>
                    <a:pt x="106" y="37"/>
                  </a:lnTo>
                  <a:lnTo>
                    <a:pt x="110" y="42"/>
                  </a:lnTo>
                  <a:lnTo>
                    <a:pt x="118" y="44"/>
                  </a:lnTo>
                  <a:lnTo>
                    <a:pt x="122" y="41"/>
                  </a:lnTo>
                  <a:lnTo>
                    <a:pt x="145" y="42"/>
                  </a:lnTo>
                  <a:lnTo>
                    <a:pt x="145" y="23"/>
                  </a:lnTo>
                  <a:lnTo>
                    <a:pt x="152" y="23"/>
                  </a:lnTo>
                  <a:lnTo>
                    <a:pt x="164" y="25"/>
                  </a:lnTo>
                  <a:lnTo>
                    <a:pt x="168" y="25"/>
                  </a:lnTo>
                  <a:lnTo>
                    <a:pt x="168" y="31"/>
                  </a:lnTo>
                  <a:lnTo>
                    <a:pt x="174" y="31"/>
                  </a:lnTo>
                  <a:lnTo>
                    <a:pt x="179" y="29"/>
                  </a:lnTo>
                  <a:lnTo>
                    <a:pt x="183" y="44"/>
                  </a:lnTo>
                  <a:lnTo>
                    <a:pt x="183" y="69"/>
                  </a:lnTo>
                  <a:lnTo>
                    <a:pt x="185" y="77"/>
                  </a:lnTo>
                  <a:lnTo>
                    <a:pt x="191" y="83"/>
                  </a:lnTo>
                  <a:lnTo>
                    <a:pt x="191" y="89"/>
                  </a:lnTo>
                  <a:lnTo>
                    <a:pt x="191" y="98"/>
                  </a:lnTo>
                  <a:lnTo>
                    <a:pt x="201" y="98"/>
                  </a:lnTo>
                  <a:lnTo>
                    <a:pt x="208" y="102"/>
                  </a:lnTo>
                  <a:lnTo>
                    <a:pt x="218" y="95"/>
                  </a:lnTo>
                  <a:lnTo>
                    <a:pt x="218" y="123"/>
                  </a:lnTo>
                  <a:lnTo>
                    <a:pt x="214" y="129"/>
                  </a:lnTo>
                  <a:lnTo>
                    <a:pt x="218" y="137"/>
                  </a:lnTo>
                  <a:lnTo>
                    <a:pt x="179" y="135"/>
                  </a:lnTo>
                  <a:lnTo>
                    <a:pt x="177" y="193"/>
                  </a:lnTo>
                  <a:lnTo>
                    <a:pt x="199" y="218"/>
                  </a:lnTo>
                  <a:lnTo>
                    <a:pt x="170" y="218"/>
                  </a:lnTo>
                  <a:lnTo>
                    <a:pt x="147" y="218"/>
                  </a:lnTo>
                  <a:lnTo>
                    <a:pt x="137" y="214"/>
                  </a:lnTo>
                  <a:lnTo>
                    <a:pt x="133" y="212"/>
                  </a:lnTo>
                  <a:lnTo>
                    <a:pt x="125" y="210"/>
                  </a:lnTo>
                  <a:lnTo>
                    <a:pt x="120" y="203"/>
                  </a:lnTo>
                  <a:lnTo>
                    <a:pt x="58" y="204"/>
                  </a:lnTo>
                  <a:lnTo>
                    <a:pt x="50" y="199"/>
                  </a:lnTo>
                  <a:lnTo>
                    <a:pt x="46" y="203"/>
                  </a:lnTo>
                  <a:lnTo>
                    <a:pt x="39" y="203"/>
                  </a:lnTo>
                  <a:lnTo>
                    <a:pt x="33" y="201"/>
                  </a:lnTo>
                  <a:lnTo>
                    <a:pt x="29" y="197"/>
                  </a:lnTo>
                  <a:lnTo>
                    <a:pt x="17" y="199"/>
                  </a:lnTo>
                  <a:lnTo>
                    <a:pt x="12" y="201"/>
                  </a:lnTo>
                  <a:lnTo>
                    <a:pt x="0" y="201"/>
                  </a:lnTo>
                  <a:lnTo>
                    <a:pt x="0" y="187"/>
                  </a:lnTo>
                  <a:lnTo>
                    <a:pt x="4" y="177"/>
                  </a:lnTo>
                  <a:lnTo>
                    <a:pt x="2" y="174"/>
                  </a:lnTo>
                  <a:lnTo>
                    <a:pt x="8" y="170"/>
                  </a:lnTo>
                  <a:lnTo>
                    <a:pt x="6" y="156"/>
                  </a:lnTo>
                  <a:lnTo>
                    <a:pt x="14" y="145"/>
                  </a:lnTo>
                  <a:lnTo>
                    <a:pt x="15" y="131"/>
                  </a:lnTo>
                  <a:lnTo>
                    <a:pt x="21" y="123"/>
                  </a:lnTo>
                  <a:lnTo>
                    <a:pt x="29" y="118"/>
                  </a:lnTo>
                  <a:lnTo>
                    <a:pt x="35" y="116"/>
                  </a:lnTo>
                  <a:lnTo>
                    <a:pt x="41" y="87"/>
                  </a:lnTo>
                  <a:lnTo>
                    <a:pt x="37" y="83"/>
                  </a:lnTo>
                  <a:lnTo>
                    <a:pt x="33" y="73"/>
                  </a:lnTo>
                  <a:lnTo>
                    <a:pt x="33" y="58"/>
                  </a:lnTo>
                  <a:lnTo>
                    <a:pt x="33" y="52"/>
                  </a:lnTo>
                  <a:lnTo>
                    <a:pt x="33" y="44"/>
                  </a:lnTo>
                  <a:lnTo>
                    <a:pt x="27" y="33"/>
                  </a:lnTo>
                  <a:lnTo>
                    <a:pt x="27" y="27"/>
                  </a:lnTo>
                  <a:lnTo>
                    <a:pt x="25" y="17"/>
                  </a:lnTo>
                  <a:lnTo>
                    <a:pt x="14"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18" name="Freeform 686"/>
            <p:cNvSpPr>
              <a:spLocks/>
            </p:cNvSpPr>
            <p:nvPr/>
          </p:nvSpPr>
          <p:spPr bwMode="ltGray">
            <a:xfrm>
              <a:off x="2811" y="3015"/>
              <a:ext cx="206" cy="234"/>
            </a:xfrm>
            <a:custGeom>
              <a:avLst/>
              <a:gdLst>
                <a:gd name="T0" fmla="*/ 20 w 227"/>
                <a:gd name="T1" fmla="*/ 4 h 227"/>
                <a:gd name="T2" fmla="*/ 25 w 227"/>
                <a:gd name="T3" fmla="*/ 0 h 227"/>
                <a:gd name="T4" fmla="*/ 67 w 227"/>
                <a:gd name="T5" fmla="*/ 8 h 227"/>
                <a:gd name="T6" fmla="*/ 68 w 227"/>
                <a:gd name="T7" fmla="*/ 43 h 227"/>
                <a:gd name="T8" fmla="*/ 75 w 227"/>
                <a:gd name="T9" fmla="*/ 53 h 227"/>
                <a:gd name="T10" fmla="*/ 93 w 227"/>
                <a:gd name="T11" fmla="*/ 49 h 227"/>
                <a:gd name="T12" fmla="*/ 97 w 227"/>
                <a:gd name="T13" fmla="*/ 29 h 227"/>
                <a:gd name="T14" fmla="*/ 107 w 227"/>
                <a:gd name="T15" fmla="*/ 31 h 227"/>
                <a:gd name="T16" fmla="*/ 111 w 227"/>
                <a:gd name="T17" fmla="*/ 37 h 227"/>
                <a:gd name="T18" fmla="*/ 117 w 227"/>
                <a:gd name="T19" fmla="*/ 53 h 227"/>
                <a:gd name="T20" fmla="*/ 118 w 227"/>
                <a:gd name="T21" fmla="*/ 94 h 227"/>
                <a:gd name="T22" fmla="*/ 122 w 227"/>
                <a:gd name="T23" fmla="*/ 107 h 227"/>
                <a:gd name="T24" fmla="*/ 129 w 227"/>
                <a:gd name="T25" fmla="*/ 118 h 227"/>
                <a:gd name="T26" fmla="*/ 139 w 227"/>
                <a:gd name="T27" fmla="*/ 113 h 227"/>
                <a:gd name="T28" fmla="*/ 136 w 227"/>
                <a:gd name="T29" fmla="*/ 156 h 227"/>
                <a:gd name="T30" fmla="*/ 114 w 227"/>
                <a:gd name="T31" fmla="*/ 163 h 227"/>
                <a:gd name="T32" fmla="*/ 127 w 227"/>
                <a:gd name="T33" fmla="*/ 263 h 227"/>
                <a:gd name="T34" fmla="*/ 93 w 227"/>
                <a:gd name="T35" fmla="*/ 263 h 227"/>
                <a:gd name="T36" fmla="*/ 84 w 227"/>
                <a:gd name="T37" fmla="*/ 256 h 227"/>
                <a:gd name="T38" fmla="*/ 76 w 227"/>
                <a:gd name="T39" fmla="*/ 244 h 227"/>
                <a:gd name="T40" fmla="*/ 32 w 227"/>
                <a:gd name="T41" fmla="*/ 240 h 227"/>
                <a:gd name="T42" fmla="*/ 25 w 227"/>
                <a:gd name="T43" fmla="*/ 244 h 227"/>
                <a:gd name="T44" fmla="*/ 19 w 227"/>
                <a:gd name="T45" fmla="*/ 237 h 227"/>
                <a:gd name="T46" fmla="*/ 7 w 227"/>
                <a:gd name="T47" fmla="*/ 242 h 227"/>
                <a:gd name="T48" fmla="*/ 0 w 227"/>
                <a:gd name="T49" fmla="*/ 226 h 227"/>
                <a:gd name="T50" fmla="*/ 2 w 227"/>
                <a:gd name="T51" fmla="*/ 210 h 227"/>
                <a:gd name="T52" fmla="*/ 5 w 227"/>
                <a:gd name="T53" fmla="*/ 188 h 227"/>
                <a:gd name="T54" fmla="*/ 11 w 227"/>
                <a:gd name="T55" fmla="*/ 158 h 227"/>
                <a:gd name="T56" fmla="*/ 19 w 227"/>
                <a:gd name="T57" fmla="*/ 142 h 227"/>
                <a:gd name="T58" fmla="*/ 25 w 227"/>
                <a:gd name="T59" fmla="*/ 105 h 227"/>
                <a:gd name="T60" fmla="*/ 21 w 227"/>
                <a:gd name="T61" fmla="*/ 88 h 227"/>
                <a:gd name="T62" fmla="*/ 21 w 227"/>
                <a:gd name="T63" fmla="*/ 64 h 227"/>
                <a:gd name="T64" fmla="*/ 17 w 227"/>
                <a:gd name="T65" fmla="*/ 39 h 227"/>
                <a:gd name="T66" fmla="*/ 16 w 227"/>
                <a:gd name="T67" fmla="*/ 23 h 2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7"/>
                <a:gd name="T103" fmla="*/ 0 h 227"/>
                <a:gd name="T104" fmla="*/ 227 w 227"/>
                <a:gd name="T105" fmla="*/ 227 h 2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7" h="227">
                  <a:moveTo>
                    <a:pt x="14" y="6"/>
                  </a:moveTo>
                  <a:lnTo>
                    <a:pt x="32" y="4"/>
                  </a:lnTo>
                  <a:lnTo>
                    <a:pt x="38" y="4"/>
                  </a:lnTo>
                  <a:lnTo>
                    <a:pt x="40" y="0"/>
                  </a:lnTo>
                  <a:lnTo>
                    <a:pt x="104" y="4"/>
                  </a:lnTo>
                  <a:lnTo>
                    <a:pt x="108" y="8"/>
                  </a:lnTo>
                  <a:lnTo>
                    <a:pt x="106" y="32"/>
                  </a:lnTo>
                  <a:lnTo>
                    <a:pt x="110" y="38"/>
                  </a:lnTo>
                  <a:lnTo>
                    <a:pt x="114" y="44"/>
                  </a:lnTo>
                  <a:lnTo>
                    <a:pt x="122" y="46"/>
                  </a:lnTo>
                  <a:lnTo>
                    <a:pt x="126" y="42"/>
                  </a:lnTo>
                  <a:lnTo>
                    <a:pt x="150" y="44"/>
                  </a:lnTo>
                  <a:lnTo>
                    <a:pt x="150" y="24"/>
                  </a:lnTo>
                  <a:lnTo>
                    <a:pt x="158" y="24"/>
                  </a:lnTo>
                  <a:lnTo>
                    <a:pt x="170" y="26"/>
                  </a:lnTo>
                  <a:lnTo>
                    <a:pt x="174" y="26"/>
                  </a:lnTo>
                  <a:lnTo>
                    <a:pt x="174" y="32"/>
                  </a:lnTo>
                  <a:lnTo>
                    <a:pt x="180" y="32"/>
                  </a:lnTo>
                  <a:lnTo>
                    <a:pt x="186" y="30"/>
                  </a:lnTo>
                  <a:lnTo>
                    <a:pt x="190" y="46"/>
                  </a:lnTo>
                  <a:lnTo>
                    <a:pt x="190" y="72"/>
                  </a:lnTo>
                  <a:lnTo>
                    <a:pt x="192" y="80"/>
                  </a:lnTo>
                  <a:lnTo>
                    <a:pt x="198" y="86"/>
                  </a:lnTo>
                  <a:lnTo>
                    <a:pt x="198" y="92"/>
                  </a:lnTo>
                  <a:lnTo>
                    <a:pt x="198" y="102"/>
                  </a:lnTo>
                  <a:lnTo>
                    <a:pt x="208" y="102"/>
                  </a:lnTo>
                  <a:lnTo>
                    <a:pt x="216" y="106"/>
                  </a:lnTo>
                  <a:lnTo>
                    <a:pt x="226" y="98"/>
                  </a:lnTo>
                  <a:lnTo>
                    <a:pt x="226" y="128"/>
                  </a:lnTo>
                  <a:lnTo>
                    <a:pt x="222" y="134"/>
                  </a:lnTo>
                  <a:lnTo>
                    <a:pt x="226" y="142"/>
                  </a:lnTo>
                  <a:lnTo>
                    <a:pt x="186" y="140"/>
                  </a:lnTo>
                  <a:lnTo>
                    <a:pt x="184" y="200"/>
                  </a:lnTo>
                  <a:lnTo>
                    <a:pt x="206" y="226"/>
                  </a:lnTo>
                  <a:lnTo>
                    <a:pt x="176" y="226"/>
                  </a:lnTo>
                  <a:lnTo>
                    <a:pt x="152" y="226"/>
                  </a:lnTo>
                  <a:lnTo>
                    <a:pt x="142" y="222"/>
                  </a:lnTo>
                  <a:lnTo>
                    <a:pt x="138" y="220"/>
                  </a:lnTo>
                  <a:lnTo>
                    <a:pt x="130" y="218"/>
                  </a:lnTo>
                  <a:lnTo>
                    <a:pt x="124" y="210"/>
                  </a:lnTo>
                  <a:lnTo>
                    <a:pt x="60" y="212"/>
                  </a:lnTo>
                  <a:lnTo>
                    <a:pt x="52" y="206"/>
                  </a:lnTo>
                  <a:lnTo>
                    <a:pt x="48" y="210"/>
                  </a:lnTo>
                  <a:lnTo>
                    <a:pt x="40" y="210"/>
                  </a:lnTo>
                  <a:lnTo>
                    <a:pt x="34" y="208"/>
                  </a:lnTo>
                  <a:lnTo>
                    <a:pt x="30" y="204"/>
                  </a:lnTo>
                  <a:lnTo>
                    <a:pt x="18" y="206"/>
                  </a:lnTo>
                  <a:lnTo>
                    <a:pt x="12" y="208"/>
                  </a:lnTo>
                  <a:lnTo>
                    <a:pt x="0" y="208"/>
                  </a:lnTo>
                  <a:lnTo>
                    <a:pt x="0" y="194"/>
                  </a:lnTo>
                  <a:lnTo>
                    <a:pt x="4" y="184"/>
                  </a:lnTo>
                  <a:lnTo>
                    <a:pt x="2" y="180"/>
                  </a:lnTo>
                  <a:lnTo>
                    <a:pt x="8" y="176"/>
                  </a:lnTo>
                  <a:lnTo>
                    <a:pt x="6" y="162"/>
                  </a:lnTo>
                  <a:lnTo>
                    <a:pt x="14" y="150"/>
                  </a:lnTo>
                  <a:lnTo>
                    <a:pt x="16" y="136"/>
                  </a:lnTo>
                  <a:lnTo>
                    <a:pt x="22" y="128"/>
                  </a:lnTo>
                  <a:lnTo>
                    <a:pt x="30" y="122"/>
                  </a:lnTo>
                  <a:lnTo>
                    <a:pt x="36" y="120"/>
                  </a:lnTo>
                  <a:lnTo>
                    <a:pt x="42" y="90"/>
                  </a:lnTo>
                  <a:lnTo>
                    <a:pt x="38" y="86"/>
                  </a:lnTo>
                  <a:lnTo>
                    <a:pt x="34" y="76"/>
                  </a:lnTo>
                  <a:lnTo>
                    <a:pt x="34" y="60"/>
                  </a:lnTo>
                  <a:lnTo>
                    <a:pt x="34" y="54"/>
                  </a:lnTo>
                  <a:lnTo>
                    <a:pt x="34" y="46"/>
                  </a:lnTo>
                  <a:lnTo>
                    <a:pt x="28" y="34"/>
                  </a:lnTo>
                  <a:lnTo>
                    <a:pt x="28" y="28"/>
                  </a:lnTo>
                  <a:lnTo>
                    <a:pt x="26" y="18"/>
                  </a:lnTo>
                  <a:lnTo>
                    <a:pt x="14"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19" name="Freeform 687"/>
            <p:cNvSpPr>
              <a:spLocks/>
            </p:cNvSpPr>
            <p:nvPr/>
          </p:nvSpPr>
          <p:spPr bwMode="ltGray">
            <a:xfrm>
              <a:off x="3050" y="3141"/>
              <a:ext cx="16" cy="2"/>
            </a:xfrm>
            <a:custGeom>
              <a:avLst/>
              <a:gdLst>
                <a:gd name="T0" fmla="*/ 0 w 17"/>
                <a:gd name="T1" fmla="*/ 0 h 1"/>
                <a:gd name="T2" fmla="*/ 11 w 17"/>
                <a:gd name="T3" fmla="*/ 0 h 1"/>
                <a:gd name="T4" fmla="*/ 0 60000 65536"/>
                <a:gd name="T5" fmla="*/ 0 60000 65536"/>
                <a:gd name="T6" fmla="*/ 0 w 17"/>
                <a:gd name="T7" fmla="*/ 0 h 1"/>
                <a:gd name="T8" fmla="*/ 17 w 17"/>
                <a:gd name="T9" fmla="*/ 1 h 1"/>
              </a:gdLst>
              <a:ahLst/>
              <a:cxnLst>
                <a:cxn ang="T4">
                  <a:pos x="T0" y="T1"/>
                </a:cxn>
                <a:cxn ang="T5">
                  <a:pos x="T2" y="T3"/>
                </a:cxn>
              </a:cxnLst>
              <a:rect l="T6" t="T7" r="T8" b="T9"/>
              <a:pathLst>
                <a:path w="17" h="1">
                  <a:moveTo>
                    <a:pt x="0" y="0"/>
                  </a:moveTo>
                  <a:lnTo>
                    <a:pt x="1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20" name="Freeform 688"/>
            <p:cNvSpPr>
              <a:spLocks/>
            </p:cNvSpPr>
            <p:nvPr/>
          </p:nvSpPr>
          <p:spPr bwMode="ltGray">
            <a:xfrm>
              <a:off x="3276" y="3043"/>
              <a:ext cx="3" cy="7"/>
            </a:xfrm>
            <a:custGeom>
              <a:avLst/>
              <a:gdLst>
                <a:gd name="T0" fmla="*/ 1 w 3"/>
                <a:gd name="T1" fmla="*/ 0 h 7"/>
                <a:gd name="T2" fmla="*/ 1 w 3"/>
                <a:gd name="T3" fmla="*/ 3 h 7"/>
                <a:gd name="T4" fmla="*/ 2 w 3"/>
                <a:gd name="T5" fmla="*/ 6 h 7"/>
                <a:gd name="T6" fmla="*/ 0 w 3"/>
                <a:gd name="T7" fmla="*/ 5 h 7"/>
                <a:gd name="T8" fmla="*/ 0 w 3"/>
                <a:gd name="T9" fmla="*/ 3 h 7"/>
                <a:gd name="T10" fmla="*/ 1 w 3"/>
                <a:gd name="T11" fmla="*/ 0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1" y="0"/>
                  </a:moveTo>
                  <a:lnTo>
                    <a:pt x="1" y="3"/>
                  </a:lnTo>
                  <a:lnTo>
                    <a:pt x="2" y="6"/>
                  </a:lnTo>
                  <a:lnTo>
                    <a:pt x="0" y="5"/>
                  </a:lnTo>
                  <a:lnTo>
                    <a:pt x="0" y="3"/>
                  </a:lnTo>
                  <a:lnTo>
                    <a:pt x="1"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21" name="Freeform 689"/>
            <p:cNvSpPr>
              <a:spLocks/>
            </p:cNvSpPr>
            <p:nvPr/>
          </p:nvSpPr>
          <p:spPr bwMode="ltGray">
            <a:xfrm>
              <a:off x="3275" y="3042"/>
              <a:ext cx="10" cy="16"/>
            </a:xfrm>
            <a:custGeom>
              <a:avLst/>
              <a:gdLst>
                <a:gd name="T0" fmla="*/ 5 w 11"/>
                <a:gd name="T1" fmla="*/ 0 h 15"/>
                <a:gd name="T2" fmla="*/ 5 w 11"/>
                <a:gd name="T3" fmla="*/ 6 h 15"/>
                <a:gd name="T4" fmla="*/ 5 w 11"/>
                <a:gd name="T5" fmla="*/ 19 h 15"/>
                <a:gd name="T6" fmla="*/ 2 w 11"/>
                <a:gd name="T7" fmla="*/ 17 h 15"/>
                <a:gd name="T8" fmla="*/ 0 w 11"/>
                <a:gd name="T9" fmla="*/ 13 h 15"/>
                <a:gd name="T10" fmla="*/ 5 w 11"/>
                <a:gd name="T11" fmla="*/ 0 h 15"/>
                <a:gd name="T12" fmla="*/ 0 60000 65536"/>
                <a:gd name="T13" fmla="*/ 0 60000 65536"/>
                <a:gd name="T14" fmla="*/ 0 60000 65536"/>
                <a:gd name="T15" fmla="*/ 0 60000 65536"/>
                <a:gd name="T16" fmla="*/ 0 60000 65536"/>
                <a:gd name="T17" fmla="*/ 0 60000 65536"/>
                <a:gd name="T18" fmla="*/ 0 w 11"/>
                <a:gd name="T19" fmla="*/ 0 h 15"/>
                <a:gd name="T20" fmla="*/ 11 w 11"/>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1" h="15">
                  <a:moveTo>
                    <a:pt x="6" y="0"/>
                  </a:moveTo>
                  <a:lnTo>
                    <a:pt x="6" y="6"/>
                  </a:lnTo>
                  <a:lnTo>
                    <a:pt x="10" y="14"/>
                  </a:lnTo>
                  <a:lnTo>
                    <a:pt x="2" y="12"/>
                  </a:lnTo>
                  <a:lnTo>
                    <a:pt x="0" y="8"/>
                  </a:lnTo>
                  <a:lnTo>
                    <a:pt x="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22" name="Freeform 690"/>
            <p:cNvSpPr>
              <a:spLocks/>
            </p:cNvSpPr>
            <p:nvPr/>
          </p:nvSpPr>
          <p:spPr bwMode="ltGray">
            <a:xfrm>
              <a:off x="3286" y="3024"/>
              <a:ext cx="5" cy="17"/>
            </a:xfrm>
            <a:custGeom>
              <a:avLst/>
              <a:gdLst>
                <a:gd name="T0" fmla="*/ 0 w 5"/>
                <a:gd name="T1" fmla="*/ 8 h 17"/>
                <a:gd name="T2" fmla="*/ 2 w 5"/>
                <a:gd name="T3" fmla="*/ 0 h 17"/>
                <a:gd name="T4" fmla="*/ 4 w 5"/>
                <a:gd name="T5" fmla="*/ 8 h 17"/>
                <a:gd name="T6" fmla="*/ 2 w 5"/>
                <a:gd name="T7" fmla="*/ 16 h 17"/>
                <a:gd name="T8" fmla="*/ 0 w 5"/>
                <a:gd name="T9" fmla="*/ 8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0" y="8"/>
                  </a:moveTo>
                  <a:lnTo>
                    <a:pt x="2" y="0"/>
                  </a:lnTo>
                  <a:lnTo>
                    <a:pt x="4" y="8"/>
                  </a:lnTo>
                  <a:lnTo>
                    <a:pt x="2" y="16"/>
                  </a:lnTo>
                  <a:lnTo>
                    <a:pt x="0" y="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23" name="Freeform 691"/>
            <p:cNvSpPr>
              <a:spLocks/>
            </p:cNvSpPr>
            <p:nvPr/>
          </p:nvSpPr>
          <p:spPr bwMode="ltGray">
            <a:xfrm>
              <a:off x="3280" y="3077"/>
              <a:ext cx="7" cy="11"/>
            </a:xfrm>
            <a:custGeom>
              <a:avLst/>
              <a:gdLst>
                <a:gd name="T0" fmla="*/ 6 w 7"/>
                <a:gd name="T1" fmla="*/ 0 h 11"/>
                <a:gd name="T2" fmla="*/ 0 w 7"/>
                <a:gd name="T3" fmla="*/ 6 h 11"/>
                <a:gd name="T4" fmla="*/ 6 w 7"/>
                <a:gd name="T5" fmla="*/ 10 h 11"/>
                <a:gd name="T6" fmla="*/ 6 w 7"/>
                <a:gd name="T7" fmla="*/ 0 h 11"/>
                <a:gd name="T8" fmla="*/ 0 60000 65536"/>
                <a:gd name="T9" fmla="*/ 0 60000 65536"/>
                <a:gd name="T10" fmla="*/ 0 60000 65536"/>
                <a:gd name="T11" fmla="*/ 0 60000 65536"/>
                <a:gd name="T12" fmla="*/ 0 w 7"/>
                <a:gd name="T13" fmla="*/ 0 h 11"/>
                <a:gd name="T14" fmla="*/ 7 w 7"/>
                <a:gd name="T15" fmla="*/ 11 h 11"/>
              </a:gdLst>
              <a:ahLst/>
              <a:cxnLst>
                <a:cxn ang="T8">
                  <a:pos x="T0" y="T1"/>
                </a:cxn>
                <a:cxn ang="T9">
                  <a:pos x="T2" y="T3"/>
                </a:cxn>
                <a:cxn ang="T10">
                  <a:pos x="T4" y="T5"/>
                </a:cxn>
                <a:cxn ang="T11">
                  <a:pos x="T6" y="T7"/>
                </a:cxn>
              </a:cxnLst>
              <a:rect l="T12" t="T13" r="T14" b="T15"/>
              <a:pathLst>
                <a:path w="7" h="11">
                  <a:moveTo>
                    <a:pt x="6" y="0"/>
                  </a:moveTo>
                  <a:lnTo>
                    <a:pt x="0" y="6"/>
                  </a:lnTo>
                  <a:lnTo>
                    <a:pt x="6" y="10"/>
                  </a:lnTo>
                  <a:lnTo>
                    <a:pt x="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24" name="Freeform 692"/>
            <p:cNvSpPr>
              <a:spLocks/>
            </p:cNvSpPr>
            <p:nvPr/>
          </p:nvSpPr>
          <p:spPr bwMode="ltGray">
            <a:xfrm>
              <a:off x="3309" y="3183"/>
              <a:ext cx="129" cy="242"/>
            </a:xfrm>
            <a:custGeom>
              <a:avLst/>
              <a:gdLst>
                <a:gd name="T0" fmla="*/ 85 w 141"/>
                <a:gd name="T1" fmla="*/ 8 h 235"/>
                <a:gd name="T2" fmla="*/ 88 w 141"/>
                <a:gd name="T3" fmla="*/ 36 h 235"/>
                <a:gd name="T4" fmla="*/ 90 w 141"/>
                <a:gd name="T5" fmla="*/ 66 h 235"/>
                <a:gd name="T6" fmla="*/ 85 w 141"/>
                <a:gd name="T7" fmla="*/ 78 h 235"/>
                <a:gd name="T8" fmla="*/ 81 w 141"/>
                <a:gd name="T9" fmla="*/ 70 h 235"/>
                <a:gd name="T10" fmla="*/ 83 w 141"/>
                <a:gd name="T11" fmla="*/ 85 h 235"/>
                <a:gd name="T12" fmla="*/ 78 w 141"/>
                <a:gd name="T13" fmla="*/ 108 h 235"/>
                <a:gd name="T14" fmla="*/ 70 w 141"/>
                <a:gd name="T15" fmla="*/ 127 h 235"/>
                <a:gd name="T16" fmla="*/ 68 w 141"/>
                <a:gd name="T17" fmla="*/ 146 h 235"/>
                <a:gd name="T18" fmla="*/ 59 w 141"/>
                <a:gd name="T19" fmla="*/ 182 h 235"/>
                <a:gd name="T20" fmla="*/ 49 w 141"/>
                <a:gd name="T21" fmla="*/ 218 h 235"/>
                <a:gd name="T22" fmla="*/ 46 w 141"/>
                <a:gd name="T23" fmla="*/ 230 h 235"/>
                <a:gd name="T24" fmla="*/ 33 w 141"/>
                <a:gd name="T25" fmla="*/ 262 h 235"/>
                <a:gd name="T26" fmla="*/ 23 w 141"/>
                <a:gd name="T27" fmla="*/ 264 h 235"/>
                <a:gd name="T28" fmla="*/ 15 w 141"/>
                <a:gd name="T29" fmla="*/ 271 h 235"/>
                <a:gd name="T30" fmla="*/ 5 w 141"/>
                <a:gd name="T31" fmla="*/ 260 h 235"/>
                <a:gd name="T32" fmla="*/ 0 w 141"/>
                <a:gd name="T33" fmla="*/ 244 h 235"/>
                <a:gd name="T34" fmla="*/ 2 w 141"/>
                <a:gd name="T35" fmla="*/ 233 h 235"/>
                <a:gd name="T36" fmla="*/ 5 w 141"/>
                <a:gd name="T37" fmla="*/ 220 h 235"/>
                <a:gd name="T38" fmla="*/ 0 w 141"/>
                <a:gd name="T39" fmla="*/ 206 h 235"/>
                <a:gd name="T40" fmla="*/ 5 w 141"/>
                <a:gd name="T41" fmla="*/ 182 h 235"/>
                <a:gd name="T42" fmla="*/ 8 w 141"/>
                <a:gd name="T43" fmla="*/ 178 h 235"/>
                <a:gd name="T44" fmla="*/ 14 w 141"/>
                <a:gd name="T45" fmla="*/ 160 h 235"/>
                <a:gd name="T46" fmla="*/ 18 w 141"/>
                <a:gd name="T47" fmla="*/ 148 h 235"/>
                <a:gd name="T48" fmla="*/ 18 w 141"/>
                <a:gd name="T49" fmla="*/ 140 h 235"/>
                <a:gd name="T50" fmla="*/ 16 w 141"/>
                <a:gd name="T51" fmla="*/ 116 h 235"/>
                <a:gd name="T52" fmla="*/ 25 w 141"/>
                <a:gd name="T53" fmla="*/ 80 h 235"/>
                <a:gd name="T54" fmla="*/ 29 w 141"/>
                <a:gd name="T55" fmla="*/ 74 h 235"/>
                <a:gd name="T56" fmla="*/ 38 w 141"/>
                <a:gd name="T57" fmla="*/ 72 h 235"/>
                <a:gd name="T58" fmla="*/ 42 w 141"/>
                <a:gd name="T59" fmla="*/ 68 h 235"/>
                <a:gd name="T60" fmla="*/ 50 w 141"/>
                <a:gd name="T61" fmla="*/ 62 h 235"/>
                <a:gd name="T62" fmla="*/ 59 w 141"/>
                <a:gd name="T63" fmla="*/ 48 h 235"/>
                <a:gd name="T64" fmla="*/ 65 w 141"/>
                <a:gd name="T65" fmla="*/ 40 h 235"/>
                <a:gd name="T66" fmla="*/ 65 w 141"/>
                <a:gd name="T67" fmla="*/ 28 h 235"/>
                <a:gd name="T68" fmla="*/ 71 w 141"/>
                <a:gd name="T69" fmla="*/ 26 h 235"/>
                <a:gd name="T70" fmla="*/ 76 w 141"/>
                <a:gd name="T71" fmla="*/ 10 h 235"/>
                <a:gd name="T72" fmla="*/ 79 w 141"/>
                <a:gd name="T73" fmla="*/ 2 h 2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1"/>
                <a:gd name="T112" fmla="*/ 0 h 235"/>
                <a:gd name="T113" fmla="*/ 141 w 141"/>
                <a:gd name="T114" fmla="*/ 235 h 23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1" h="235">
                  <a:moveTo>
                    <a:pt x="131" y="0"/>
                  </a:moveTo>
                  <a:lnTo>
                    <a:pt x="132" y="8"/>
                  </a:lnTo>
                  <a:lnTo>
                    <a:pt x="136" y="14"/>
                  </a:lnTo>
                  <a:lnTo>
                    <a:pt x="138" y="31"/>
                  </a:lnTo>
                  <a:lnTo>
                    <a:pt x="140" y="50"/>
                  </a:lnTo>
                  <a:lnTo>
                    <a:pt x="140" y="56"/>
                  </a:lnTo>
                  <a:lnTo>
                    <a:pt x="136" y="66"/>
                  </a:lnTo>
                  <a:lnTo>
                    <a:pt x="132" y="68"/>
                  </a:lnTo>
                  <a:lnTo>
                    <a:pt x="129" y="64"/>
                  </a:lnTo>
                  <a:lnTo>
                    <a:pt x="127" y="60"/>
                  </a:lnTo>
                  <a:lnTo>
                    <a:pt x="129" y="64"/>
                  </a:lnTo>
                  <a:lnTo>
                    <a:pt x="129" y="75"/>
                  </a:lnTo>
                  <a:lnTo>
                    <a:pt x="127" y="81"/>
                  </a:lnTo>
                  <a:lnTo>
                    <a:pt x="121" y="93"/>
                  </a:lnTo>
                  <a:lnTo>
                    <a:pt x="115" y="102"/>
                  </a:lnTo>
                  <a:lnTo>
                    <a:pt x="108" y="110"/>
                  </a:lnTo>
                  <a:lnTo>
                    <a:pt x="106" y="120"/>
                  </a:lnTo>
                  <a:lnTo>
                    <a:pt x="106" y="126"/>
                  </a:lnTo>
                  <a:lnTo>
                    <a:pt x="98" y="143"/>
                  </a:lnTo>
                  <a:lnTo>
                    <a:pt x="91" y="157"/>
                  </a:lnTo>
                  <a:lnTo>
                    <a:pt x="83" y="172"/>
                  </a:lnTo>
                  <a:lnTo>
                    <a:pt x="76" y="188"/>
                  </a:lnTo>
                  <a:lnTo>
                    <a:pt x="72" y="193"/>
                  </a:lnTo>
                  <a:lnTo>
                    <a:pt x="72" y="199"/>
                  </a:lnTo>
                  <a:lnTo>
                    <a:pt x="61" y="213"/>
                  </a:lnTo>
                  <a:lnTo>
                    <a:pt x="51" y="226"/>
                  </a:lnTo>
                  <a:lnTo>
                    <a:pt x="44" y="228"/>
                  </a:lnTo>
                  <a:lnTo>
                    <a:pt x="36" y="228"/>
                  </a:lnTo>
                  <a:lnTo>
                    <a:pt x="28" y="230"/>
                  </a:lnTo>
                  <a:lnTo>
                    <a:pt x="23" y="234"/>
                  </a:lnTo>
                  <a:lnTo>
                    <a:pt x="17" y="232"/>
                  </a:lnTo>
                  <a:lnTo>
                    <a:pt x="9" y="224"/>
                  </a:lnTo>
                  <a:lnTo>
                    <a:pt x="4" y="217"/>
                  </a:lnTo>
                  <a:lnTo>
                    <a:pt x="0" y="211"/>
                  </a:lnTo>
                  <a:lnTo>
                    <a:pt x="0" y="205"/>
                  </a:lnTo>
                  <a:lnTo>
                    <a:pt x="2" y="201"/>
                  </a:lnTo>
                  <a:lnTo>
                    <a:pt x="2" y="195"/>
                  </a:lnTo>
                  <a:lnTo>
                    <a:pt x="6" y="190"/>
                  </a:lnTo>
                  <a:lnTo>
                    <a:pt x="2" y="182"/>
                  </a:lnTo>
                  <a:lnTo>
                    <a:pt x="0" y="178"/>
                  </a:lnTo>
                  <a:lnTo>
                    <a:pt x="0" y="166"/>
                  </a:lnTo>
                  <a:lnTo>
                    <a:pt x="6" y="157"/>
                  </a:lnTo>
                  <a:lnTo>
                    <a:pt x="9" y="155"/>
                  </a:lnTo>
                  <a:lnTo>
                    <a:pt x="13" y="153"/>
                  </a:lnTo>
                  <a:lnTo>
                    <a:pt x="17" y="145"/>
                  </a:lnTo>
                  <a:lnTo>
                    <a:pt x="21" y="139"/>
                  </a:lnTo>
                  <a:lnTo>
                    <a:pt x="26" y="135"/>
                  </a:lnTo>
                  <a:lnTo>
                    <a:pt x="28" y="128"/>
                  </a:lnTo>
                  <a:lnTo>
                    <a:pt x="30" y="124"/>
                  </a:lnTo>
                  <a:lnTo>
                    <a:pt x="28" y="120"/>
                  </a:lnTo>
                  <a:lnTo>
                    <a:pt x="28" y="106"/>
                  </a:lnTo>
                  <a:lnTo>
                    <a:pt x="25" y="101"/>
                  </a:lnTo>
                  <a:lnTo>
                    <a:pt x="25" y="83"/>
                  </a:lnTo>
                  <a:lnTo>
                    <a:pt x="38" y="70"/>
                  </a:lnTo>
                  <a:lnTo>
                    <a:pt x="38" y="62"/>
                  </a:lnTo>
                  <a:lnTo>
                    <a:pt x="45" y="64"/>
                  </a:lnTo>
                  <a:lnTo>
                    <a:pt x="51" y="60"/>
                  </a:lnTo>
                  <a:lnTo>
                    <a:pt x="59" y="62"/>
                  </a:lnTo>
                  <a:lnTo>
                    <a:pt x="59" y="58"/>
                  </a:lnTo>
                  <a:lnTo>
                    <a:pt x="66" y="58"/>
                  </a:lnTo>
                  <a:lnTo>
                    <a:pt x="70" y="58"/>
                  </a:lnTo>
                  <a:lnTo>
                    <a:pt x="79" y="52"/>
                  </a:lnTo>
                  <a:lnTo>
                    <a:pt x="83" y="50"/>
                  </a:lnTo>
                  <a:lnTo>
                    <a:pt x="91" y="43"/>
                  </a:lnTo>
                  <a:lnTo>
                    <a:pt x="89" y="48"/>
                  </a:lnTo>
                  <a:lnTo>
                    <a:pt x="102" y="35"/>
                  </a:lnTo>
                  <a:lnTo>
                    <a:pt x="102" y="29"/>
                  </a:lnTo>
                  <a:lnTo>
                    <a:pt x="102" y="23"/>
                  </a:lnTo>
                  <a:lnTo>
                    <a:pt x="110" y="27"/>
                  </a:lnTo>
                  <a:lnTo>
                    <a:pt x="112" y="21"/>
                  </a:lnTo>
                  <a:lnTo>
                    <a:pt x="115" y="21"/>
                  </a:lnTo>
                  <a:lnTo>
                    <a:pt x="119" y="10"/>
                  </a:lnTo>
                  <a:lnTo>
                    <a:pt x="119" y="4"/>
                  </a:lnTo>
                  <a:lnTo>
                    <a:pt x="123" y="2"/>
                  </a:lnTo>
                  <a:lnTo>
                    <a:pt x="131"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25" name="Freeform 693"/>
            <p:cNvSpPr>
              <a:spLocks/>
            </p:cNvSpPr>
            <p:nvPr/>
          </p:nvSpPr>
          <p:spPr bwMode="ltGray">
            <a:xfrm>
              <a:off x="3309" y="3182"/>
              <a:ext cx="136" cy="251"/>
            </a:xfrm>
            <a:custGeom>
              <a:avLst/>
              <a:gdLst>
                <a:gd name="T0" fmla="*/ 89 w 149"/>
                <a:gd name="T1" fmla="*/ 8 h 243"/>
                <a:gd name="T2" fmla="*/ 91 w 149"/>
                <a:gd name="T3" fmla="*/ 37 h 243"/>
                <a:gd name="T4" fmla="*/ 93 w 149"/>
                <a:gd name="T5" fmla="*/ 68 h 243"/>
                <a:gd name="T6" fmla="*/ 89 w 149"/>
                <a:gd name="T7" fmla="*/ 82 h 243"/>
                <a:gd name="T8" fmla="*/ 84 w 149"/>
                <a:gd name="T9" fmla="*/ 72 h 243"/>
                <a:gd name="T10" fmla="*/ 86 w 149"/>
                <a:gd name="T11" fmla="*/ 93 h 243"/>
                <a:gd name="T12" fmla="*/ 81 w 149"/>
                <a:gd name="T13" fmla="*/ 112 h 243"/>
                <a:gd name="T14" fmla="*/ 72 w 149"/>
                <a:gd name="T15" fmla="*/ 134 h 243"/>
                <a:gd name="T16" fmla="*/ 71 w 149"/>
                <a:gd name="T17" fmla="*/ 153 h 243"/>
                <a:gd name="T18" fmla="*/ 61 w 149"/>
                <a:gd name="T19" fmla="*/ 190 h 243"/>
                <a:gd name="T20" fmla="*/ 51 w 149"/>
                <a:gd name="T21" fmla="*/ 228 h 243"/>
                <a:gd name="T22" fmla="*/ 48 w 149"/>
                <a:gd name="T23" fmla="*/ 242 h 243"/>
                <a:gd name="T24" fmla="*/ 34 w 149"/>
                <a:gd name="T25" fmla="*/ 275 h 243"/>
                <a:gd name="T26" fmla="*/ 24 w 149"/>
                <a:gd name="T27" fmla="*/ 278 h 243"/>
                <a:gd name="T28" fmla="*/ 15 w 149"/>
                <a:gd name="T29" fmla="*/ 284 h 243"/>
                <a:gd name="T30" fmla="*/ 5 w 149"/>
                <a:gd name="T31" fmla="*/ 273 h 243"/>
                <a:gd name="T32" fmla="*/ 0 w 149"/>
                <a:gd name="T33" fmla="*/ 256 h 243"/>
                <a:gd name="T34" fmla="*/ 2 w 149"/>
                <a:gd name="T35" fmla="*/ 245 h 243"/>
                <a:gd name="T36" fmla="*/ 5 w 149"/>
                <a:gd name="T37" fmla="*/ 230 h 243"/>
                <a:gd name="T38" fmla="*/ 0 w 149"/>
                <a:gd name="T39" fmla="*/ 216 h 243"/>
                <a:gd name="T40" fmla="*/ 5 w 149"/>
                <a:gd name="T41" fmla="*/ 190 h 243"/>
                <a:gd name="T42" fmla="*/ 9 w 149"/>
                <a:gd name="T43" fmla="*/ 186 h 243"/>
                <a:gd name="T44" fmla="*/ 14 w 149"/>
                <a:gd name="T45" fmla="*/ 169 h 243"/>
                <a:gd name="T46" fmla="*/ 19 w 149"/>
                <a:gd name="T47" fmla="*/ 155 h 243"/>
                <a:gd name="T48" fmla="*/ 19 w 149"/>
                <a:gd name="T49" fmla="*/ 145 h 243"/>
                <a:gd name="T50" fmla="*/ 16 w 149"/>
                <a:gd name="T51" fmla="*/ 123 h 243"/>
                <a:gd name="T52" fmla="*/ 26 w 149"/>
                <a:gd name="T53" fmla="*/ 85 h 243"/>
                <a:gd name="T54" fmla="*/ 31 w 149"/>
                <a:gd name="T55" fmla="*/ 76 h 243"/>
                <a:gd name="T56" fmla="*/ 39 w 149"/>
                <a:gd name="T57" fmla="*/ 74 h 243"/>
                <a:gd name="T58" fmla="*/ 44 w 149"/>
                <a:gd name="T59" fmla="*/ 70 h 243"/>
                <a:gd name="T60" fmla="*/ 53 w 149"/>
                <a:gd name="T61" fmla="*/ 64 h 243"/>
                <a:gd name="T62" fmla="*/ 61 w 149"/>
                <a:gd name="T63" fmla="*/ 52 h 243"/>
                <a:gd name="T64" fmla="*/ 68 w 149"/>
                <a:gd name="T65" fmla="*/ 41 h 243"/>
                <a:gd name="T66" fmla="*/ 68 w 149"/>
                <a:gd name="T67" fmla="*/ 29 h 243"/>
                <a:gd name="T68" fmla="*/ 75 w 149"/>
                <a:gd name="T69" fmla="*/ 27 h 243"/>
                <a:gd name="T70" fmla="*/ 80 w 149"/>
                <a:gd name="T71" fmla="*/ 10 h 243"/>
                <a:gd name="T72" fmla="*/ 82 w 149"/>
                <a:gd name="T73" fmla="*/ 2 h 2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9"/>
                <a:gd name="T112" fmla="*/ 0 h 243"/>
                <a:gd name="T113" fmla="*/ 149 w 149"/>
                <a:gd name="T114" fmla="*/ 243 h 2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9" h="243">
                  <a:moveTo>
                    <a:pt x="138" y="0"/>
                  </a:moveTo>
                  <a:lnTo>
                    <a:pt x="140" y="8"/>
                  </a:lnTo>
                  <a:lnTo>
                    <a:pt x="144" y="14"/>
                  </a:lnTo>
                  <a:lnTo>
                    <a:pt x="146" y="32"/>
                  </a:lnTo>
                  <a:lnTo>
                    <a:pt x="148" y="52"/>
                  </a:lnTo>
                  <a:lnTo>
                    <a:pt x="148" y="58"/>
                  </a:lnTo>
                  <a:lnTo>
                    <a:pt x="144" y="68"/>
                  </a:lnTo>
                  <a:lnTo>
                    <a:pt x="140" y="70"/>
                  </a:lnTo>
                  <a:lnTo>
                    <a:pt x="136" y="66"/>
                  </a:lnTo>
                  <a:lnTo>
                    <a:pt x="134" y="62"/>
                  </a:lnTo>
                  <a:lnTo>
                    <a:pt x="136" y="66"/>
                  </a:lnTo>
                  <a:lnTo>
                    <a:pt x="136" y="78"/>
                  </a:lnTo>
                  <a:lnTo>
                    <a:pt x="134" y="84"/>
                  </a:lnTo>
                  <a:lnTo>
                    <a:pt x="128" y="96"/>
                  </a:lnTo>
                  <a:lnTo>
                    <a:pt x="122" y="106"/>
                  </a:lnTo>
                  <a:lnTo>
                    <a:pt x="114" y="114"/>
                  </a:lnTo>
                  <a:lnTo>
                    <a:pt x="112" y="124"/>
                  </a:lnTo>
                  <a:lnTo>
                    <a:pt x="112" y="130"/>
                  </a:lnTo>
                  <a:lnTo>
                    <a:pt x="104" y="148"/>
                  </a:lnTo>
                  <a:lnTo>
                    <a:pt x="96" y="162"/>
                  </a:lnTo>
                  <a:lnTo>
                    <a:pt x="88" y="178"/>
                  </a:lnTo>
                  <a:lnTo>
                    <a:pt x="80" y="194"/>
                  </a:lnTo>
                  <a:lnTo>
                    <a:pt x="76" y="200"/>
                  </a:lnTo>
                  <a:lnTo>
                    <a:pt x="76" y="206"/>
                  </a:lnTo>
                  <a:lnTo>
                    <a:pt x="64" y="220"/>
                  </a:lnTo>
                  <a:lnTo>
                    <a:pt x="54" y="234"/>
                  </a:lnTo>
                  <a:lnTo>
                    <a:pt x="46" y="236"/>
                  </a:lnTo>
                  <a:lnTo>
                    <a:pt x="38" y="236"/>
                  </a:lnTo>
                  <a:lnTo>
                    <a:pt x="30" y="238"/>
                  </a:lnTo>
                  <a:lnTo>
                    <a:pt x="24" y="242"/>
                  </a:lnTo>
                  <a:lnTo>
                    <a:pt x="18" y="240"/>
                  </a:lnTo>
                  <a:lnTo>
                    <a:pt x="10" y="232"/>
                  </a:lnTo>
                  <a:lnTo>
                    <a:pt x="4" y="224"/>
                  </a:lnTo>
                  <a:lnTo>
                    <a:pt x="0" y="218"/>
                  </a:lnTo>
                  <a:lnTo>
                    <a:pt x="0" y="212"/>
                  </a:lnTo>
                  <a:lnTo>
                    <a:pt x="2" y="208"/>
                  </a:lnTo>
                  <a:lnTo>
                    <a:pt x="2" y="202"/>
                  </a:lnTo>
                  <a:lnTo>
                    <a:pt x="6" y="196"/>
                  </a:lnTo>
                  <a:lnTo>
                    <a:pt x="2" y="188"/>
                  </a:lnTo>
                  <a:lnTo>
                    <a:pt x="0" y="184"/>
                  </a:lnTo>
                  <a:lnTo>
                    <a:pt x="0" y="172"/>
                  </a:lnTo>
                  <a:lnTo>
                    <a:pt x="6" y="162"/>
                  </a:lnTo>
                  <a:lnTo>
                    <a:pt x="10" y="160"/>
                  </a:lnTo>
                  <a:lnTo>
                    <a:pt x="14" y="158"/>
                  </a:lnTo>
                  <a:lnTo>
                    <a:pt x="18" y="150"/>
                  </a:lnTo>
                  <a:lnTo>
                    <a:pt x="22" y="144"/>
                  </a:lnTo>
                  <a:lnTo>
                    <a:pt x="28" y="140"/>
                  </a:lnTo>
                  <a:lnTo>
                    <a:pt x="30" y="132"/>
                  </a:lnTo>
                  <a:lnTo>
                    <a:pt x="32" y="128"/>
                  </a:lnTo>
                  <a:lnTo>
                    <a:pt x="30" y="124"/>
                  </a:lnTo>
                  <a:lnTo>
                    <a:pt x="30" y="110"/>
                  </a:lnTo>
                  <a:lnTo>
                    <a:pt x="26" y="104"/>
                  </a:lnTo>
                  <a:lnTo>
                    <a:pt x="26" y="86"/>
                  </a:lnTo>
                  <a:lnTo>
                    <a:pt x="40" y="72"/>
                  </a:lnTo>
                  <a:lnTo>
                    <a:pt x="40" y="64"/>
                  </a:lnTo>
                  <a:lnTo>
                    <a:pt x="48" y="66"/>
                  </a:lnTo>
                  <a:lnTo>
                    <a:pt x="54" y="62"/>
                  </a:lnTo>
                  <a:lnTo>
                    <a:pt x="62" y="64"/>
                  </a:lnTo>
                  <a:lnTo>
                    <a:pt x="62" y="60"/>
                  </a:lnTo>
                  <a:lnTo>
                    <a:pt x="70" y="60"/>
                  </a:lnTo>
                  <a:lnTo>
                    <a:pt x="74" y="60"/>
                  </a:lnTo>
                  <a:lnTo>
                    <a:pt x="84" y="54"/>
                  </a:lnTo>
                  <a:lnTo>
                    <a:pt x="88" y="52"/>
                  </a:lnTo>
                  <a:lnTo>
                    <a:pt x="96" y="44"/>
                  </a:lnTo>
                  <a:lnTo>
                    <a:pt x="94" y="50"/>
                  </a:lnTo>
                  <a:lnTo>
                    <a:pt x="108" y="36"/>
                  </a:lnTo>
                  <a:lnTo>
                    <a:pt x="108" y="30"/>
                  </a:lnTo>
                  <a:lnTo>
                    <a:pt x="108" y="24"/>
                  </a:lnTo>
                  <a:lnTo>
                    <a:pt x="116" y="28"/>
                  </a:lnTo>
                  <a:lnTo>
                    <a:pt x="118" y="22"/>
                  </a:lnTo>
                  <a:lnTo>
                    <a:pt x="122" y="22"/>
                  </a:lnTo>
                  <a:lnTo>
                    <a:pt x="126" y="10"/>
                  </a:lnTo>
                  <a:lnTo>
                    <a:pt x="126" y="4"/>
                  </a:lnTo>
                  <a:lnTo>
                    <a:pt x="130" y="2"/>
                  </a:lnTo>
                  <a:lnTo>
                    <a:pt x="13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26" name="Freeform 694"/>
            <p:cNvSpPr>
              <a:spLocks/>
            </p:cNvSpPr>
            <p:nvPr/>
          </p:nvSpPr>
          <p:spPr bwMode="ltGray">
            <a:xfrm>
              <a:off x="3336" y="3157"/>
              <a:ext cx="7" cy="12"/>
            </a:xfrm>
            <a:custGeom>
              <a:avLst/>
              <a:gdLst>
                <a:gd name="T0" fmla="*/ 0 w 7"/>
                <a:gd name="T1" fmla="*/ 4 h 11"/>
                <a:gd name="T2" fmla="*/ 4 w 7"/>
                <a:gd name="T3" fmla="*/ 0 h 11"/>
                <a:gd name="T4" fmla="*/ 6 w 7"/>
                <a:gd name="T5" fmla="*/ 4 h 11"/>
                <a:gd name="T6" fmla="*/ 4 w 7"/>
                <a:gd name="T7" fmla="*/ 15 h 11"/>
                <a:gd name="T8" fmla="*/ 0 w 7"/>
                <a:gd name="T9" fmla="*/ 4 h 11"/>
                <a:gd name="T10" fmla="*/ 0 60000 65536"/>
                <a:gd name="T11" fmla="*/ 0 60000 65536"/>
                <a:gd name="T12" fmla="*/ 0 60000 65536"/>
                <a:gd name="T13" fmla="*/ 0 60000 65536"/>
                <a:gd name="T14" fmla="*/ 0 60000 65536"/>
                <a:gd name="T15" fmla="*/ 0 w 7"/>
                <a:gd name="T16" fmla="*/ 0 h 11"/>
                <a:gd name="T17" fmla="*/ 7 w 7"/>
                <a:gd name="T18" fmla="*/ 11 h 11"/>
              </a:gdLst>
              <a:ahLst/>
              <a:cxnLst>
                <a:cxn ang="T10">
                  <a:pos x="T0" y="T1"/>
                </a:cxn>
                <a:cxn ang="T11">
                  <a:pos x="T2" y="T3"/>
                </a:cxn>
                <a:cxn ang="T12">
                  <a:pos x="T4" y="T5"/>
                </a:cxn>
                <a:cxn ang="T13">
                  <a:pos x="T6" y="T7"/>
                </a:cxn>
                <a:cxn ang="T14">
                  <a:pos x="T8" y="T9"/>
                </a:cxn>
              </a:cxnLst>
              <a:rect l="T15" t="T16" r="T17" b="T18"/>
              <a:pathLst>
                <a:path w="7" h="11">
                  <a:moveTo>
                    <a:pt x="0" y="4"/>
                  </a:moveTo>
                  <a:lnTo>
                    <a:pt x="4" y="0"/>
                  </a:lnTo>
                  <a:lnTo>
                    <a:pt x="6" y="4"/>
                  </a:lnTo>
                  <a:lnTo>
                    <a:pt x="4" y="10"/>
                  </a:lnTo>
                  <a:lnTo>
                    <a:pt x="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27" name="Freeform 695"/>
            <p:cNvSpPr>
              <a:spLocks/>
            </p:cNvSpPr>
            <p:nvPr/>
          </p:nvSpPr>
          <p:spPr bwMode="ltGray">
            <a:xfrm>
              <a:off x="3365" y="3184"/>
              <a:ext cx="5" cy="9"/>
            </a:xfrm>
            <a:custGeom>
              <a:avLst/>
              <a:gdLst>
                <a:gd name="T0" fmla="*/ 0 w 5"/>
                <a:gd name="T1" fmla="*/ 4 h 9"/>
                <a:gd name="T2" fmla="*/ 2 w 5"/>
                <a:gd name="T3" fmla="*/ 0 h 9"/>
                <a:gd name="T4" fmla="*/ 4 w 5"/>
                <a:gd name="T5" fmla="*/ 4 h 9"/>
                <a:gd name="T6" fmla="*/ 2 w 5"/>
                <a:gd name="T7" fmla="*/ 8 h 9"/>
                <a:gd name="T8" fmla="*/ 0 w 5"/>
                <a:gd name="T9" fmla="*/ 4 h 9"/>
                <a:gd name="T10" fmla="*/ 0 60000 65536"/>
                <a:gd name="T11" fmla="*/ 0 60000 65536"/>
                <a:gd name="T12" fmla="*/ 0 60000 65536"/>
                <a:gd name="T13" fmla="*/ 0 60000 65536"/>
                <a:gd name="T14" fmla="*/ 0 60000 65536"/>
                <a:gd name="T15" fmla="*/ 0 w 5"/>
                <a:gd name="T16" fmla="*/ 0 h 9"/>
                <a:gd name="T17" fmla="*/ 5 w 5"/>
                <a:gd name="T18" fmla="*/ 9 h 9"/>
              </a:gdLst>
              <a:ahLst/>
              <a:cxnLst>
                <a:cxn ang="T10">
                  <a:pos x="T0" y="T1"/>
                </a:cxn>
                <a:cxn ang="T11">
                  <a:pos x="T2" y="T3"/>
                </a:cxn>
                <a:cxn ang="T12">
                  <a:pos x="T4" y="T5"/>
                </a:cxn>
                <a:cxn ang="T13">
                  <a:pos x="T6" y="T7"/>
                </a:cxn>
                <a:cxn ang="T14">
                  <a:pos x="T8" y="T9"/>
                </a:cxn>
              </a:cxnLst>
              <a:rect l="T15" t="T16" r="T17" b="T18"/>
              <a:pathLst>
                <a:path w="5" h="9">
                  <a:moveTo>
                    <a:pt x="0" y="4"/>
                  </a:moveTo>
                  <a:lnTo>
                    <a:pt x="2" y="0"/>
                  </a:lnTo>
                  <a:lnTo>
                    <a:pt x="4" y="4"/>
                  </a:lnTo>
                  <a:lnTo>
                    <a:pt x="2" y="8"/>
                  </a:lnTo>
                  <a:lnTo>
                    <a:pt x="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28" name="Freeform 696"/>
            <p:cNvSpPr>
              <a:spLocks/>
            </p:cNvSpPr>
            <p:nvPr/>
          </p:nvSpPr>
          <p:spPr bwMode="ltGray">
            <a:xfrm>
              <a:off x="3347" y="3169"/>
              <a:ext cx="4" cy="7"/>
            </a:xfrm>
            <a:custGeom>
              <a:avLst/>
              <a:gdLst>
                <a:gd name="T0" fmla="*/ 9 w 3"/>
                <a:gd name="T1" fmla="*/ 6 h 7"/>
                <a:gd name="T2" fmla="*/ 0 w 3"/>
                <a:gd name="T3" fmla="*/ 6 h 7"/>
                <a:gd name="T4" fmla="*/ 0 w 3"/>
                <a:gd name="T5" fmla="*/ 0 h 7"/>
                <a:gd name="T6" fmla="*/ 9 w 3"/>
                <a:gd name="T7" fmla="*/ 0 h 7"/>
                <a:gd name="T8" fmla="*/ 9 w 3"/>
                <a:gd name="T9" fmla="*/ 6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2" y="6"/>
                  </a:moveTo>
                  <a:lnTo>
                    <a:pt x="0" y="6"/>
                  </a:lnTo>
                  <a:lnTo>
                    <a:pt x="0" y="0"/>
                  </a:lnTo>
                  <a:lnTo>
                    <a:pt x="2" y="0"/>
                  </a:lnTo>
                  <a:lnTo>
                    <a:pt x="2"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29" name="Freeform 697"/>
            <p:cNvSpPr>
              <a:spLocks/>
            </p:cNvSpPr>
            <p:nvPr/>
          </p:nvSpPr>
          <p:spPr bwMode="ltGray">
            <a:xfrm>
              <a:off x="3348" y="3172"/>
              <a:ext cx="7" cy="6"/>
            </a:xfrm>
            <a:custGeom>
              <a:avLst/>
              <a:gdLst>
                <a:gd name="T0" fmla="*/ 0 w 7"/>
                <a:gd name="T1" fmla="*/ 2 h 5"/>
                <a:gd name="T2" fmla="*/ 4 w 7"/>
                <a:gd name="T3" fmla="*/ 0 h 5"/>
                <a:gd name="T4" fmla="*/ 6 w 7"/>
                <a:gd name="T5" fmla="*/ 2 h 5"/>
                <a:gd name="T6" fmla="*/ 4 w 7"/>
                <a:gd name="T7" fmla="*/ 10 h 5"/>
                <a:gd name="T8" fmla="*/ 0 w 7"/>
                <a:gd name="T9" fmla="*/ 2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2"/>
                  </a:moveTo>
                  <a:lnTo>
                    <a:pt x="4" y="0"/>
                  </a:lnTo>
                  <a:lnTo>
                    <a:pt x="6" y="2"/>
                  </a:lnTo>
                  <a:lnTo>
                    <a:pt x="4" y="4"/>
                  </a:lnTo>
                  <a:lnTo>
                    <a:pt x="0"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30" name="Freeform 698"/>
            <p:cNvSpPr>
              <a:spLocks/>
            </p:cNvSpPr>
            <p:nvPr/>
          </p:nvSpPr>
          <p:spPr bwMode="ltGray">
            <a:xfrm>
              <a:off x="3339" y="3176"/>
              <a:ext cx="7" cy="7"/>
            </a:xfrm>
            <a:custGeom>
              <a:avLst/>
              <a:gdLst>
                <a:gd name="T0" fmla="*/ 0 w 7"/>
                <a:gd name="T1" fmla="*/ 2 h 7"/>
                <a:gd name="T2" fmla="*/ 2 w 7"/>
                <a:gd name="T3" fmla="*/ 0 h 7"/>
                <a:gd name="T4" fmla="*/ 6 w 7"/>
                <a:gd name="T5" fmla="*/ 2 h 7"/>
                <a:gd name="T6" fmla="*/ 2 w 7"/>
                <a:gd name="T7" fmla="*/ 6 h 7"/>
                <a:gd name="T8" fmla="*/ 0 w 7"/>
                <a:gd name="T9" fmla="*/ 2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2"/>
                  </a:moveTo>
                  <a:lnTo>
                    <a:pt x="2" y="0"/>
                  </a:lnTo>
                  <a:lnTo>
                    <a:pt x="6" y="2"/>
                  </a:lnTo>
                  <a:lnTo>
                    <a:pt x="2" y="6"/>
                  </a:lnTo>
                  <a:lnTo>
                    <a:pt x="0"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31" name="Freeform 699"/>
            <p:cNvSpPr>
              <a:spLocks/>
            </p:cNvSpPr>
            <p:nvPr/>
          </p:nvSpPr>
          <p:spPr bwMode="ltGray">
            <a:xfrm>
              <a:off x="3406" y="3193"/>
              <a:ext cx="7" cy="8"/>
            </a:xfrm>
            <a:custGeom>
              <a:avLst/>
              <a:gdLst>
                <a:gd name="T0" fmla="*/ 6 w 7"/>
                <a:gd name="T1" fmla="*/ 11 h 7"/>
                <a:gd name="T2" fmla="*/ 0 w 7"/>
                <a:gd name="T3" fmla="*/ 11 h 7"/>
                <a:gd name="T4" fmla="*/ 0 w 7"/>
                <a:gd name="T5" fmla="*/ 0 h 7"/>
                <a:gd name="T6" fmla="*/ 6 w 7"/>
                <a:gd name="T7" fmla="*/ 0 h 7"/>
                <a:gd name="T8" fmla="*/ 6 w 7"/>
                <a:gd name="T9" fmla="*/ 11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6" y="6"/>
                  </a:moveTo>
                  <a:lnTo>
                    <a:pt x="0" y="6"/>
                  </a:lnTo>
                  <a:lnTo>
                    <a:pt x="0" y="0"/>
                  </a:lnTo>
                  <a:lnTo>
                    <a:pt x="6" y="0"/>
                  </a:lnTo>
                  <a:lnTo>
                    <a:pt x="6"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32" name="Freeform 700"/>
            <p:cNvSpPr>
              <a:spLocks/>
            </p:cNvSpPr>
            <p:nvPr/>
          </p:nvSpPr>
          <p:spPr bwMode="ltGray">
            <a:xfrm>
              <a:off x="3411" y="3199"/>
              <a:ext cx="4" cy="3"/>
            </a:xfrm>
            <a:custGeom>
              <a:avLst/>
              <a:gdLst>
                <a:gd name="T0" fmla="*/ 0 w 5"/>
                <a:gd name="T1" fmla="*/ 0 h 3"/>
                <a:gd name="T2" fmla="*/ 2 w 5"/>
                <a:gd name="T3" fmla="*/ 0 h 3"/>
                <a:gd name="T4" fmla="*/ 2 w 5"/>
                <a:gd name="T5" fmla="*/ 2 h 3"/>
                <a:gd name="T6" fmla="*/ 2 w 5"/>
                <a:gd name="T7" fmla="*/ 2 h 3"/>
                <a:gd name="T8" fmla="*/ 0 w 5"/>
                <a:gd name="T9" fmla="*/ 0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0" y="0"/>
                  </a:moveTo>
                  <a:lnTo>
                    <a:pt x="2" y="0"/>
                  </a:lnTo>
                  <a:lnTo>
                    <a:pt x="4" y="2"/>
                  </a:lnTo>
                  <a:lnTo>
                    <a:pt x="2" y="2"/>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33" name="Freeform 701"/>
            <p:cNvSpPr>
              <a:spLocks/>
            </p:cNvSpPr>
            <p:nvPr/>
          </p:nvSpPr>
          <p:spPr bwMode="ltGray">
            <a:xfrm>
              <a:off x="3494" y="3366"/>
              <a:ext cx="8" cy="11"/>
            </a:xfrm>
            <a:custGeom>
              <a:avLst/>
              <a:gdLst>
                <a:gd name="T0" fmla="*/ 0 w 9"/>
                <a:gd name="T1" fmla="*/ 2 h 11"/>
                <a:gd name="T2" fmla="*/ 0 w 9"/>
                <a:gd name="T3" fmla="*/ 6 h 11"/>
                <a:gd name="T4" fmla="*/ 4 w 9"/>
                <a:gd name="T5" fmla="*/ 10 h 11"/>
                <a:gd name="T6" fmla="*/ 4 w 9"/>
                <a:gd name="T7" fmla="*/ 0 h 11"/>
                <a:gd name="T8" fmla="*/ 0 w 9"/>
                <a:gd name="T9" fmla="*/ 2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2"/>
                  </a:moveTo>
                  <a:lnTo>
                    <a:pt x="0" y="6"/>
                  </a:lnTo>
                  <a:lnTo>
                    <a:pt x="6" y="10"/>
                  </a:lnTo>
                  <a:lnTo>
                    <a:pt x="8" y="0"/>
                  </a:lnTo>
                  <a:lnTo>
                    <a:pt x="0" y="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34" name="Freeform 702"/>
            <p:cNvSpPr>
              <a:spLocks/>
            </p:cNvSpPr>
            <p:nvPr/>
          </p:nvSpPr>
          <p:spPr bwMode="ltGray">
            <a:xfrm>
              <a:off x="3508" y="3355"/>
              <a:ext cx="9" cy="12"/>
            </a:xfrm>
            <a:custGeom>
              <a:avLst/>
              <a:gdLst>
                <a:gd name="T0" fmla="*/ 0 w 9"/>
                <a:gd name="T1" fmla="*/ 15 h 11"/>
                <a:gd name="T2" fmla="*/ 6 w 9"/>
                <a:gd name="T3" fmla="*/ 4 h 11"/>
                <a:gd name="T4" fmla="*/ 8 w 9"/>
                <a:gd name="T5" fmla="*/ 0 h 11"/>
                <a:gd name="T6" fmla="*/ 0 w 9"/>
                <a:gd name="T7" fmla="*/ 2 h 11"/>
                <a:gd name="T8" fmla="*/ 0 w 9"/>
                <a:gd name="T9" fmla="*/ 15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10"/>
                  </a:moveTo>
                  <a:lnTo>
                    <a:pt x="6" y="4"/>
                  </a:lnTo>
                  <a:lnTo>
                    <a:pt x="8" y="0"/>
                  </a:lnTo>
                  <a:lnTo>
                    <a:pt x="0" y="2"/>
                  </a:lnTo>
                  <a:lnTo>
                    <a:pt x="0"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35" name="Freeform 703"/>
            <p:cNvSpPr>
              <a:spLocks/>
            </p:cNvSpPr>
            <p:nvPr/>
          </p:nvSpPr>
          <p:spPr bwMode="ltGray">
            <a:xfrm>
              <a:off x="2643" y="2185"/>
              <a:ext cx="7" cy="9"/>
            </a:xfrm>
            <a:custGeom>
              <a:avLst/>
              <a:gdLst>
                <a:gd name="T0" fmla="*/ 2 w 7"/>
                <a:gd name="T1" fmla="*/ 8 h 9"/>
                <a:gd name="T2" fmla="*/ 0 w 7"/>
                <a:gd name="T3" fmla="*/ 4 h 9"/>
                <a:gd name="T4" fmla="*/ 2 w 7"/>
                <a:gd name="T5" fmla="*/ 0 h 9"/>
                <a:gd name="T6" fmla="*/ 6 w 7"/>
                <a:gd name="T7" fmla="*/ 4 h 9"/>
                <a:gd name="T8" fmla="*/ 2 w 7"/>
                <a:gd name="T9" fmla="*/ 8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2" y="8"/>
                  </a:moveTo>
                  <a:lnTo>
                    <a:pt x="0" y="4"/>
                  </a:lnTo>
                  <a:lnTo>
                    <a:pt x="2" y="0"/>
                  </a:lnTo>
                  <a:lnTo>
                    <a:pt x="6" y="4"/>
                  </a:lnTo>
                  <a:lnTo>
                    <a:pt x="2" y="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36" name="Freeform 704"/>
            <p:cNvSpPr>
              <a:spLocks/>
            </p:cNvSpPr>
            <p:nvPr/>
          </p:nvSpPr>
          <p:spPr bwMode="ltGray">
            <a:xfrm>
              <a:off x="2934" y="2197"/>
              <a:ext cx="5" cy="9"/>
            </a:xfrm>
            <a:custGeom>
              <a:avLst/>
              <a:gdLst>
                <a:gd name="T0" fmla="*/ 1 w 7"/>
                <a:gd name="T1" fmla="*/ 8 h 9"/>
                <a:gd name="T2" fmla="*/ 0 w 7"/>
                <a:gd name="T3" fmla="*/ 6 h 9"/>
                <a:gd name="T4" fmla="*/ 1 w 7"/>
                <a:gd name="T5" fmla="*/ 0 h 9"/>
                <a:gd name="T6" fmla="*/ 1 w 7"/>
                <a:gd name="T7" fmla="*/ 8 h 9"/>
                <a:gd name="T8" fmla="*/ 0 60000 65536"/>
                <a:gd name="T9" fmla="*/ 0 60000 65536"/>
                <a:gd name="T10" fmla="*/ 0 60000 65536"/>
                <a:gd name="T11" fmla="*/ 0 60000 65536"/>
                <a:gd name="T12" fmla="*/ 0 w 7"/>
                <a:gd name="T13" fmla="*/ 0 h 9"/>
                <a:gd name="T14" fmla="*/ 7 w 7"/>
                <a:gd name="T15" fmla="*/ 9 h 9"/>
              </a:gdLst>
              <a:ahLst/>
              <a:cxnLst>
                <a:cxn ang="T8">
                  <a:pos x="T0" y="T1"/>
                </a:cxn>
                <a:cxn ang="T9">
                  <a:pos x="T2" y="T3"/>
                </a:cxn>
                <a:cxn ang="T10">
                  <a:pos x="T4" y="T5"/>
                </a:cxn>
                <a:cxn ang="T11">
                  <a:pos x="T6" y="T7"/>
                </a:cxn>
              </a:cxnLst>
              <a:rect l="T12" t="T13" r="T14" b="T15"/>
              <a:pathLst>
                <a:path w="7" h="9">
                  <a:moveTo>
                    <a:pt x="6" y="8"/>
                  </a:moveTo>
                  <a:lnTo>
                    <a:pt x="0" y="6"/>
                  </a:lnTo>
                  <a:lnTo>
                    <a:pt x="4" y="0"/>
                  </a:lnTo>
                  <a:lnTo>
                    <a:pt x="6" y="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37" name="Freeform 705"/>
            <p:cNvSpPr>
              <a:spLocks/>
            </p:cNvSpPr>
            <p:nvPr/>
          </p:nvSpPr>
          <p:spPr bwMode="ltGray">
            <a:xfrm>
              <a:off x="2884" y="2022"/>
              <a:ext cx="3" cy="9"/>
            </a:xfrm>
            <a:custGeom>
              <a:avLst/>
              <a:gdLst>
                <a:gd name="T0" fmla="*/ 1 w 5"/>
                <a:gd name="T1" fmla="*/ 0 h 9"/>
                <a:gd name="T2" fmla="*/ 0 w 5"/>
                <a:gd name="T3" fmla="*/ 4 h 9"/>
                <a:gd name="T4" fmla="*/ 1 w 5"/>
                <a:gd name="T5" fmla="*/ 8 h 9"/>
                <a:gd name="T6" fmla="*/ 1 w 5"/>
                <a:gd name="T7" fmla="*/ 4 h 9"/>
                <a:gd name="T8" fmla="*/ 1 w 5"/>
                <a:gd name="T9" fmla="*/ 0 h 9"/>
                <a:gd name="T10" fmla="*/ 0 60000 65536"/>
                <a:gd name="T11" fmla="*/ 0 60000 65536"/>
                <a:gd name="T12" fmla="*/ 0 60000 65536"/>
                <a:gd name="T13" fmla="*/ 0 60000 65536"/>
                <a:gd name="T14" fmla="*/ 0 60000 65536"/>
                <a:gd name="T15" fmla="*/ 0 w 5"/>
                <a:gd name="T16" fmla="*/ 0 h 9"/>
                <a:gd name="T17" fmla="*/ 5 w 5"/>
                <a:gd name="T18" fmla="*/ 9 h 9"/>
              </a:gdLst>
              <a:ahLst/>
              <a:cxnLst>
                <a:cxn ang="T10">
                  <a:pos x="T0" y="T1"/>
                </a:cxn>
                <a:cxn ang="T11">
                  <a:pos x="T2" y="T3"/>
                </a:cxn>
                <a:cxn ang="T12">
                  <a:pos x="T4" y="T5"/>
                </a:cxn>
                <a:cxn ang="T13">
                  <a:pos x="T6" y="T7"/>
                </a:cxn>
                <a:cxn ang="T14">
                  <a:pos x="T8" y="T9"/>
                </a:cxn>
              </a:cxnLst>
              <a:rect l="T15" t="T16" r="T17" b="T18"/>
              <a:pathLst>
                <a:path w="5" h="9">
                  <a:moveTo>
                    <a:pt x="2" y="0"/>
                  </a:moveTo>
                  <a:lnTo>
                    <a:pt x="0" y="4"/>
                  </a:lnTo>
                  <a:lnTo>
                    <a:pt x="2" y="8"/>
                  </a:lnTo>
                  <a:lnTo>
                    <a:pt x="4" y="4"/>
                  </a:lnTo>
                  <a:lnTo>
                    <a:pt x="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nvGrpSpPr>
            <p:cNvPr id="20" name="Group 706"/>
            <p:cNvGrpSpPr>
              <a:grpSpLocks/>
            </p:cNvGrpSpPr>
            <p:nvPr/>
          </p:nvGrpSpPr>
          <p:grpSpPr bwMode="auto">
            <a:xfrm>
              <a:off x="4704" y="2791"/>
              <a:ext cx="530" cy="304"/>
              <a:chOff x="4720" y="2691"/>
              <a:chExt cx="575" cy="330"/>
            </a:xfrm>
            <a:grpFill/>
          </p:grpSpPr>
          <p:sp>
            <p:nvSpPr>
              <p:cNvPr id="5416" name="Freeform 707"/>
              <p:cNvSpPr>
                <a:spLocks/>
              </p:cNvSpPr>
              <p:nvPr/>
            </p:nvSpPr>
            <p:spPr bwMode="ltGray">
              <a:xfrm>
                <a:off x="4720" y="2870"/>
                <a:ext cx="55" cy="19"/>
              </a:xfrm>
              <a:custGeom>
                <a:avLst/>
                <a:gdLst>
                  <a:gd name="T0" fmla="*/ 6 w 55"/>
                  <a:gd name="T1" fmla="*/ 11 h 17"/>
                  <a:gd name="T2" fmla="*/ 0 w 55"/>
                  <a:gd name="T3" fmla="*/ 28 h 17"/>
                  <a:gd name="T4" fmla="*/ 16 w 55"/>
                  <a:gd name="T5" fmla="*/ 17 h 17"/>
                  <a:gd name="T6" fmla="*/ 32 w 55"/>
                  <a:gd name="T7" fmla="*/ 11 h 17"/>
                  <a:gd name="T8" fmla="*/ 46 w 55"/>
                  <a:gd name="T9" fmla="*/ 21 h 17"/>
                  <a:gd name="T10" fmla="*/ 54 w 55"/>
                  <a:gd name="T11" fmla="*/ 21 h 17"/>
                  <a:gd name="T12" fmla="*/ 48 w 55"/>
                  <a:gd name="T13" fmla="*/ 0 h 17"/>
                  <a:gd name="T14" fmla="*/ 22 w 55"/>
                  <a:gd name="T15" fmla="*/ 2 h 17"/>
                  <a:gd name="T16" fmla="*/ 6 w 55"/>
                  <a:gd name="T17" fmla="*/ 11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17"/>
                  <a:gd name="T29" fmla="*/ 55 w 55"/>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17">
                    <a:moveTo>
                      <a:pt x="6" y="6"/>
                    </a:moveTo>
                    <a:lnTo>
                      <a:pt x="0" y="16"/>
                    </a:lnTo>
                    <a:lnTo>
                      <a:pt x="16" y="10"/>
                    </a:lnTo>
                    <a:lnTo>
                      <a:pt x="32" y="6"/>
                    </a:lnTo>
                    <a:lnTo>
                      <a:pt x="46" y="12"/>
                    </a:lnTo>
                    <a:lnTo>
                      <a:pt x="54" y="12"/>
                    </a:lnTo>
                    <a:lnTo>
                      <a:pt x="48" y="0"/>
                    </a:lnTo>
                    <a:lnTo>
                      <a:pt x="22" y="2"/>
                    </a:lnTo>
                    <a:lnTo>
                      <a:pt x="6"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nvGrpSpPr>
              <p:cNvPr id="21" name="Group 708"/>
              <p:cNvGrpSpPr>
                <a:grpSpLocks/>
              </p:cNvGrpSpPr>
              <p:nvPr/>
            </p:nvGrpSpPr>
            <p:grpSpPr bwMode="auto">
              <a:xfrm>
                <a:off x="4728" y="2691"/>
                <a:ext cx="567" cy="330"/>
                <a:chOff x="4728" y="2691"/>
                <a:chExt cx="567" cy="330"/>
              </a:xfrm>
              <a:grpFill/>
            </p:grpSpPr>
            <p:sp>
              <p:nvSpPr>
                <p:cNvPr id="5418" name="Freeform 709"/>
                <p:cNvSpPr>
                  <a:spLocks/>
                </p:cNvSpPr>
                <p:nvPr/>
              </p:nvSpPr>
              <p:spPr bwMode="ltGray">
                <a:xfrm>
                  <a:off x="4935" y="2848"/>
                  <a:ext cx="167" cy="144"/>
                </a:xfrm>
                <a:custGeom>
                  <a:avLst/>
                  <a:gdLst>
                    <a:gd name="T0" fmla="*/ 0 w 169"/>
                    <a:gd name="T1" fmla="*/ 0 h 129"/>
                    <a:gd name="T2" fmla="*/ 10 w 169"/>
                    <a:gd name="T3" fmla="*/ 183 h 129"/>
                    <a:gd name="T4" fmla="*/ 36 w 169"/>
                    <a:gd name="T5" fmla="*/ 189 h 129"/>
                    <a:gd name="T6" fmla="*/ 43 w 169"/>
                    <a:gd name="T7" fmla="*/ 174 h 129"/>
                    <a:gd name="T8" fmla="*/ 45 w 169"/>
                    <a:gd name="T9" fmla="*/ 156 h 129"/>
                    <a:gd name="T10" fmla="*/ 55 w 169"/>
                    <a:gd name="T11" fmla="*/ 138 h 129"/>
                    <a:gd name="T12" fmla="*/ 83 w 169"/>
                    <a:gd name="T13" fmla="*/ 148 h 129"/>
                    <a:gd name="T14" fmla="*/ 105 w 169"/>
                    <a:gd name="T15" fmla="*/ 177 h 129"/>
                    <a:gd name="T16" fmla="*/ 117 w 169"/>
                    <a:gd name="T17" fmla="*/ 214 h 129"/>
                    <a:gd name="T18" fmla="*/ 158 w 169"/>
                    <a:gd name="T19" fmla="*/ 223 h 129"/>
                    <a:gd name="T20" fmla="*/ 152 w 169"/>
                    <a:gd name="T21" fmla="*/ 208 h 129"/>
                    <a:gd name="T22" fmla="*/ 150 w 169"/>
                    <a:gd name="T23" fmla="*/ 194 h 129"/>
                    <a:gd name="T24" fmla="*/ 140 w 169"/>
                    <a:gd name="T25" fmla="*/ 194 h 129"/>
                    <a:gd name="T26" fmla="*/ 140 w 169"/>
                    <a:gd name="T27" fmla="*/ 183 h 129"/>
                    <a:gd name="T28" fmla="*/ 126 w 169"/>
                    <a:gd name="T29" fmla="*/ 180 h 129"/>
                    <a:gd name="T30" fmla="*/ 119 w 169"/>
                    <a:gd name="T31" fmla="*/ 148 h 129"/>
                    <a:gd name="T32" fmla="*/ 101 w 169"/>
                    <a:gd name="T33" fmla="*/ 118 h 129"/>
                    <a:gd name="T34" fmla="*/ 119 w 169"/>
                    <a:gd name="T35" fmla="*/ 116 h 129"/>
                    <a:gd name="T36" fmla="*/ 111 w 169"/>
                    <a:gd name="T37" fmla="*/ 90 h 129"/>
                    <a:gd name="T38" fmla="*/ 87 w 169"/>
                    <a:gd name="T39" fmla="*/ 79 h 129"/>
                    <a:gd name="T40" fmla="*/ 73 w 169"/>
                    <a:gd name="T41" fmla="*/ 51 h 129"/>
                    <a:gd name="T42" fmla="*/ 67 w 169"/>
                    <a:gd name="T43" fmla="*/ 41 h 129"/>
                    <a:gd name="T44" fmla="*/ 45 w 169"/>
                    <a:gd name="T45" fmla="*/ 21 h 129"/>
                    <a:gd name="T46" fmla="*/ 16 w 169"/>
                    <a:gd name="T47" fmla="*/ 4 h 129"/>
                    <a:gd name="T48" fmla="*/ 0 w 169"/>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9"/>
                    <a:gd name="T76" fmla="*/ 0 h 129"/>
                    <a:gd name="T77" fmla="*/ 169 w 169"/>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9" h="129">
                      <a:moveTo>
                        <a:pt x="0" y="0"/>
                      </a:moveTo>
                      <a:lnTo>
                        <a:pt x="10" y="106"/>
                      </a:lnTo>
                      <a:lnTo>
                        <a:pt x="36" y="108"/>
                      </a:lnTo>
                      <a:lnTo>
                        <a:pt x="48" y="100"/>
                      </a:lnTo>
                      <a:lnTo>
                        <a:pt x="50" y="90"/>
                      </a:lnTo>
                      <a:lnTo>
                        <a:pt x="60" y="80"/>
                      </a:lnTo>
                      <a:lnTo>
                        <a:pt x="88" y="86"/>
                      </a:lnTo>
                      <a:lnTo>
                        <a:pt x="110" y="102"/>
                      </a:lnTo>
                      <a:lnTo>
                        <a:pt x="122" y="124"/>
                      </a:lnTo>
                      <a:lnTo>
                        <a:pt x="168" y="128"/>
                      </a:lnTo>
                      <a:lnTo>
                        <a:pt x="162" y="120"/>
                      </a:lnTo>
                      <a:lnTo>
                        <a:pt x="160" y="112"/>
                      </a:lnTo>
                      <a:lnTo>
                        <a:pt x="150" y="112"/>
                      </a:lnTo>
                      <a:lnTo>
                        <a:pt x="150" y="106"/>
                      </a:lnTo>
                      <a:lnTo>
                        <a:pt x="136" y="104"/>
                      </a:lnTo>
                      <a:lnTo>
                        <a:pt x="124" y="86"/>
                      </a:lnTo>
                      <a:lnTo>
                        <a:pt x="106" y="68"/>
                      </a:lnTo>
                      <a:lnTo>
                        <a:pt x="124" y="66"/>
                      </a:lnTo>
                      <a:lnTo>
                        <a:pt x="116" y="52"/>
                      </a:lnTo>
                      <a:lnTo>
                        <a:pt x="92" y="46"/>
                      </a:lnTo>
                      <a:lnTo>
                        <a:pt x="78" y="30"/>
                      </a:lnTo>
                      <a:lnTo>
                        <a:pt x="72" y="24"/>
                      </a:lnTo>
                      <a:lnTo>
                        <a:pt x="50" y="12"/>
                      </a:lnTo>
                      <a:lnTo>
                        <a:pt x="16" y="4"/>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19" name="Freeform 710"/>
                <p:cNvSpPr>
                  <a:spLocks/>
                </p:cNvSpPr>
                <p:nvPr/>
              </p:nvSpPr>
              <p:spPr bwMode="ltGray">
                <a:xfrm>
                  <a:off x="4776" y="2820"/>
                  <a:ext cx="162" cy="142"/>
                </a:xfrm>
                <a:custGeom>
                  <a:avLst/>
                  <a:gdLst>
                    <a:gd name="T0" fmla="*/ 38 w 163"/>
                    <a:gd name="T1" fmla="*/ 42 h 127"/>
                    <a:gd name="T2" fmla="*/ 32 w 163"/>
                    <a:gd name="T3" fmla="*/ 56 h 127"/>
                    <a:gd name="T4" fmla="*/ 23 w 163"/>
                    <a:gd name="T5" fmla="*/ 66 h 127"/>
                    <a:gd name="T6" fmla="*/ 8 w 163"/>
                    <a:gd name="T7" fmla="*/ 63 h 127"/>
                    <a:gd name="T8" fmla="*/ 27 w 163"/>
                    <a:gd name="T9" fmla="*/ 78 h 127"/>
                    <a:gd name="T10" fmla="*/ 63 w 163"/>
                    <a:gd name="T11" fmla="*/ 103 h 127"/>
                    <a:gd name="T12" fmla="*/ 85 w 163"/>
                    <a:gd name="T13" fmla="*/ 105 h 127"/>
                    <a:gd name="T14" fmla="*/ 92 w 163"/>
                    <a:gd name="T15" fmla="*/ 107 h 127"/>
                    <a:gd name="T16" fmla="*/ 102 w 163"/>
                    <a:gd name="T17" fmla="*/ 121 h 127"/>
                    <a:gd name="T18" fmla="*/ 111 w 163"/>
                    <a:gd name="T19" fmla="*/ 138 h 127"/>
                    <a:gd name="T20" fmla="*/ 115 w 163"/>
                    <a:gd name="T21" fmla="*/ 154 h 127"/>
                    <a:gd name="T22" fmla="*/ 119 w 163"/>
                    <a:gd name="T23" fmla="*/ 176 h 127"/>
                    <a:gd name="T24" fmla="*/ 111 w 163"/>
                    <a:gd name="T25" fmla="*/ 180 h 127"/>
                    <a:gd name="T26" fmla="*/ 106 w 163"/>
                    <a:gd name="T27" fmla="*/ 201 h 127"/>
                    <a:gd name="T28" fmla="*/ 107 w 163"/>
                    <a:gd name="T29" fmla="*/ 210 h 127"/>
                    <a:gd name="T30" fmla="*/ 125 w 163"/>
                    <a:gd name="T31" fmla="*/ 193 h 127"/>
                    <a:gd name="T32" fmla="*/ 140 w 163"/>
                    <a:gd name="T33" fmla="*/ 193 h 127"/>
                    <a:gd name="T34" fmla="*/ 157 w 163"/>
                    <a:gd name="T35" fmla="*/ 216 h 127"/>
                    <a:gd name="T36" fmla="*/ 157 w 163"/>
                    <a:gd name="T37" fmla="*/ 221 h 127"/>
                    <a:gd name="T38" fmla="*/ 147 w 163"/>
                    <a:gd name="T39" fmla="*/ 42 h 127"/>
                    <a:gd name="T40" fmla="*/ 134 w 163"/>
                    <a:gd name="T41" fmla="*/ 40 h 127"/>
                    <a:gd name="T42" fmla="*/ 96 w 163"/>
                    <a:gd name="T43" fmla="*/ 15 h 127"/>
                    <a:gd name="T44" fmla="*/ 83 w 163"/>
                    <a:gd name="T45" fmla="*/ 40 h 127"/>
                    <a:gd name="T46" fmla="*/ 71 w 163"/>
                    <a:gd name="T47" fmla="*/ 56 h 127"/>
                    <a:gd name="T48" fmla="*/ 71 w 163"/>
                    <a:gd name="T49" fmla="*/ 83 h 127"/>
                    <a:gd name="T50" fmla="*/ 55 w 163"/>
                    <a:gd name="T51" fmla="*/ 75 h 127"/>
                    <a:gd name="T52" fmla="*/ 55 w 163"/>
                    <a:gd name="T53" fmla="*/ 53 h 127"/>
                    <a:gd name="T54" fmla="*/ 48 w 163"/>
                    <a:gd name="T55" fmla="*/ 53 h 127"/>
                    <a:gd name="T56" fmla="*/ 44 w 163"/>
                    <a:gd name="T57" fmla="*/ 15 h 127"/>
                    <a:gd name="T58" fmla="*/ 40 w 163"/>
                    <a:gd name="T59" fmla="*/ 4 h 127"/>
                    <a:gd name="T60" fmla="*/ 15 w 163"/>
                    <a:gd name="T61" fmla="*/ 0 h 127"/>
                    <a:gd name="T62" fmla="*/ 0 w 163"/>
                    <a:gd name="T63" fmla="*/ 15 h 127"/>
                    <a:gd name="T64" fmla="*/ 4 w 163"/>
                    <a:gd name="T65" fmla="*/ 42 h 127"/>
                    <a:gd name="T66" fmla="*/ 19 w 163"/>
                    <a:gd name="T67" fmla="*/ 53 h 127"/>
                    <a:gd name="T68" fmla="*/ 38 w 163"/>
                    <a:gd name="T69" fmla="*/ 42 h 1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3"/>
                    <a:gd name="T106" fmla="*/ 0 h 127"/>
                    <a:gd name="T107" fmla="*/ 163 w 163"/>
                    <a:gd name="T108" fmla="*/ 127 h 1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3" h="127">
                      <a:moveTo>
                        <a:pt x="38" y="24"/>
                      </a:moveTo>
                      <a:lnTo>
                        <a:pt x="32" y="32"/>
                      </a:lnTo>
                      <a:lnTo>
                        <a:pt x="23" y="38"/>
                      </a:lnTo>
                      <a:lnTo>
                        <a:pt x="8" y="36"/>
                      </a:lnTo>
                      <a:lnTo>
                        <a:pt x="27" y="45"/>
                      </a:lnTo>
                      <a:lnTo>
                        <a:pt x="63" y="58"/>
                      </a:lnTo>
                      <a:lnTo>
                        <a:pt x="90" y="60"/>
                      </a:lnTo>
                      <a:lnTo>
                        <a:pt x="97" y="62"/>
                      </a:lnTo>
                      <a:lnTo>
                        <a:pt x="107" y="70"/>
                      </a:lnTo>
                      <a:lnTo>
                        <a:pt x="116" y="79"/>
                      </a:lnTo>
                      <a:lnTo>
                        <a:pt x="120" y="88"/>
                      </a:lnTo>
                      <a:lnTo>
                        <a:pt x="124" y="100"/>
                      </a:lnTo>
                      <a:lnTo>
                        <a:pt x="116" y="103"/>
                      </a:lnTo>
                      <a:lnTo>
                        <a:pt x="111" y="115"/>
                      </a:lnTo>
                      <a:lnTo>
                        <a:pt x="112" y="120"/>
                      </a:lnTo>
                      <a:lnTo>
                        <a:pt x="130" y="111"/>
                      </a:lnTo>
                      <a:lnTo>
                        <a:pt x="145" y="111"/>
                      </a:lnTo>
                      <a:lnTo>
                        <a:pt x="162" y="124"/>
                      </a:lnTo>
                      <a:lnTo>
                        <a:pt x="162" y="126"/>
                      </a:lnTo>
                      <a:lnTo>
                        <a:pt x="152" y="24"/>
                      </a:lnTo>
                      <a:lnTo>
                        <a:pt x="139" y="23"/>
                      </a:lnTo>
                      <a:lnTo>
                        <a:pt x="101" y="9"/>
                      </a:lnTo>
                      <a:lnTo>
                        <a:pt x="88" y="23"/>
                      </a:lnTo>
                      <a:lnTo>
                        <a:pt x="71" y="32"/>
                      </a:lnTo>
                      <a:lnTo>
                        <a:pt x="71" y="47"/>
                      </a:lnTo>
                      <a:lnTo>
                        <a:pt x="55" y="43"/>
                      </a:lnTo>
                      <a:lnTo>
                        <a:pt x="55" y="30"/>
                      </a:lnTo>
                      <a:lnTo>
                        <a:pt x="48" y="30"/>
                      </a:lnTo>
                      <a:lnTo>
                        <a:pt x="44" y="9"/>
                      </a:lnTo>
                      <a:lnTo>
                        <a:pt x="40" y="4"/>
                      </a:lnTo>
                      <a:lnTo>
                        <a:pt x="15" y="0"/>
                      </a:lnTo>
                      <a:lnTo>
                        <a:pt x="0" y="9"/>
                      </a:lnTo>
                      <a:lnTo>
                        <a:pt x="4" y="24"/>
                      </a:lnTo>
                      <a:lnTo>
                        <a:pt x="19" y="30"/>
                      </a:lnTo>
                      <a:lnTo>
                        <a:pt x="38" y="2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20" name="Freeform 711"/>
                <p:cNvSpPr>
                  <a:spLocks/>
                </p:cNvSpPr>
                <p:nvPr/>
              </p:nvSpPr>
              <p:spPr bwMode="ltGray">
                <a:xfrm>
                  <a:off x="4776" y="2819"/>
                  <a:ext cx="170" cy="151"/>
                </a:xfrm>
                <a:custGeom>
                  <a:avLst/>
                  <a:gdLst>
                    <a:gd name="T0" fmla="*/ 40 w 171"/>
                    <a:gd name="T1" fmla="*/ 45 h 135"/>
                    <a:gd name="T2" fmla="*/ 34 w 171"/>
                    <a:gd name="T3" fmla="*/ 60 h 135"/>
                    <a:gd name="T4" fmla="*/ 24 w 171"/>
                    <a:gd name="T5" fmla="*/ 70 h 135"/>
                    <a:gd name="T6" fmla="*/ 8 w 171"/>
                    <a:gd name="T7" fmla="*/ 67 h 135"/>
                    <a:gd name="T8" fmla="*/ 28 w 171"/>
                    <a:gd name="T9" fmla="*/ 84 h 135"/>
                    <a:gd name="T10" fmla="*/ 66 w 171"/>
                    <a:gd name="T11" fmla="*/ 107 h 135"/>
                    <a:gd name="T12" fmla="*/ 89 w 171"/>
                    <a:gd name="T13" fmla="*/ 114 h 135"/>
                    <a:gd name="T14" fmla="*/ 97 w 171"/>
                    <a:gd name="T15" fmla="*/ 116 h 135"/>
                    <a:gd name="T16" fmla="*/ 107 w 171"/>
                    <a:gd name="T17" fmla="*/ 130 h 135"/>
                    <a:gd name="T18" fmla="*/ 117 w 171"/>
                    <a:gd name="T19" fmla="*/ 147 h 135"/>
                    <a:gd name="T20" fmla="*/ 121 w 171"/>
                    <a:gd name="T21" fmla="*/ 164 h 135"/>
                    <a:gd name="T22" fmla="*/ 125 w 171"/>
                    <a:gd name="T23" fmla="*/ 187 h 135"/>
                    <a:gd name="T24" fmla="*/ 117 w 171"/>
                    <a:gd name="T25" fmla="*/ 192 h 135"/>
                    <a:gd name="T26" fmla="*/ 111 w 171"/>
                    <a:gd name="T27" fmla="*/ 213 h 135"/>
                    <a:gd name="T28" fmla="*/ 113 w 171"/>
                    <a:gd name="T29" fmla="*/ 224 h 135"/>
                    <a:gd name="T30" fmla="*/ 131 w 171"/>
                    <a:gd name="T31" fmla="*/ 208 h 135"/>
                    <a:gd name="T32" fmla="*/ 147 w 171"/>
                    <a:gd name="T33" fmla="*/ 208 h 135"/>
                    <a:gd name="T34" fmla="*/ 165 w 171"/>
                    <a:gd name="T35" fmla="*/ 233 h 135"/>
                    <a:gd name="T36" fmla="*/ 165 w 171"/>
                    <a:gd name="T37" fmla="*/ 235 h 135"/>
                    <a:gd name="T38" fmla="*/ 155 w 171"/>
                    <a:gd name="T39" fmla="*/ 45 h 135"/>
                    <a:gd name="T40" fmla="*/ 141 w 171"/>
                    <a:gd name="T41" fmla="*/ 43 h 135"/>
                    <a:gd name="T42" fmla="*/ 101 w 171"/>
                    <a:gd name="T43" fmla="*/ 17 h 135"/>
                    <a:gd name="T44" fmla="*/ 87 w 171"/>
                    <a:gd name="T45" fmla="*/ 43 h 135"/>
                    <a:gd name="T46" fmla="*/ 74 w 171"/>
                    <a:gd name="T47" fmla="*/ 60 h 135"/>
                    <a:gd name="T48" fmla="*/ 74 w 171"/>
                    <a:gd name="T49" fmla="*/ 87 h 135"/>
                    <a:gd name="T50" fmla="*/ 58 w 171"/>
                    <a:gd name="T51" fmla="*/ 81 h 135"/>
                    <a:gd name="T52" fmla="*/ 58 w 171"/>
                    <a:gd name="T53" fmla="*/ 56 h 135"/>
                    <a:gd name="T54" fmla="*/ 50 w 171"/>
                    <a:gd name="T55" fmla="*/ 56 h 135"/>
                    <a:gd name="T56" fmla="*/ 46 w 171"/>
                    <a:gd name="T57" fmla="*/ 17 h 135"/>
                    <a:gd name="T58" fmla="*/ 42 w 171"/>
                    <a:gd name="T59" fmla="*/ 4 h 135"/>
                    <a:gd name="T60" fmla="*/ 16 w 171"/>
                    <a:gd name="T61" fmla="*/ 0 h 135"/>
                    <a:gd name="T62" fmla="*/ 0 w 171"/>
                    <a:gd name="T63" fmla="*/ 17 h 135"/>
                    <a:gd name="T64" fmla="*/ 4 w 171"/>
                    <a:gd name="T65" fmla="*/ 45 h 135"/>
                    <a:gd name="T66" fmla="*/ 20 w 171"/>
                    <a:gd name="T67" fmla="*/ 56 h 135"/>
                    <a:gd name="T68" fmla="*/ 40 w 171"/>
                    <a:gd name="T69" fmla="*/ 45 h 1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1"/>
                    <a:gd name="T106" fmla="*/ 0 h 135"/>
                    <a:gd name="T107" fmla="*/ 171 w 171"/>
                    <a:gd name="T108" fmla="*/ 135 h 1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1" h="135">
                      <a:moveTo>
                        <a:pt x="40" y="26"/>
                      </a:moveTo>
                      <a:lnTo>
                        <a:pt x="34" y="34"/>
                      </a:lnTo>
                      <a:lnTo>
                        <a:pt x="24" y="40"/>
                      </a:lnTo>
                      <a:lnTo>
                        <a:pt x="8" y="38"/>
                      </a:lnTo>
                      <a:lnTo>
                        <a:pt x="28" y="48"/>
                      </a:lnTo>
                      <a:lnTo>
                        <a:pt x="66" y="62"/>
                      </a:lnTo>
                      <a:lnTo>
                        <a:pt x="94" y="64"/>
                      </a:lnTo>
                      <a:lnTo>
                        <a:pt x="102" y="66"/>
                      </a:lnTo>
                      <a:lnTo>
                        <a:pt x="112" y="74"/>
                      </a:lnTo>
                      <a:lnTo>
                        <a:pt x="122" y="84"/>
                      </a:lnTo>
                      <a:lnTo>
                        <a:pt x="126" y="94"/>
                      </a:lnTo>
                      <a:lnTo>
                        <a:pt x="130" y="106"/>
                      </a:lnTo>
                      <a:lnTo>
                        <a:pt x="122" y="110"/>
                      </a:lnTo>
                      <a:lnTo>
                        <a:pt x="116" y="122"/>
                      </a:lnTo>
                      <a:lnTo>
                        <a:pt x="118" y="128"/>
                      </a:lnTo>
                      <a:lnTo>
                        <a:pt x="136" y="118"/>
                      </a:lnTo>
                      <a:lnTo>
                        <a:pt x="152" y="118"/>
                      </a:lnTo>
                      <a:lnTo>
                        <a:pt x="170" y="132"/>
                      </a:lnTo>
                      <a:lnTo>
                        <a:pt x="170" y="134"/>
                      </a:lnTo>
                      <a:lnTo>
                        <a:pt x="160" y="26"/>
                      </a:lnTo>
                      <a:lnTo>
                        <a:pt x="146" y="24"/>
                      </a:lnTo>
                      <a:lnTo>
                        <a:pt x="106" y="10"/>
                      </a:lnTo>
                      <a:lnTo>
                        <a:pt x="92" y="24"/>
                      </a:lnTo>
                      <a:lnTo>
                        <a:pt x="74" y="34"/>
                      </a:lnTo>
                      <a:lnTo>
                        <a:pt x="74" y="50"/>
                      </a:lnTo>
                      <a:lnTo>
                        <a:pt x="58" y="46"/>
                      </a:lnTo>
                      <a:lnTo>
                        <a:pt x="58" y="32"/>
                      </a:lnTo>
                      <a:lnTo>
                        <a:pt x="50" y="32"/>
                      </a:lnTo>
                      <a:lnTo>
                        <a:pt x="46" y="10"/>
                      </a:lnTo>
                      <a:lnTo>
                        <a:pt x="42" y="4"/>
                      </a:lnTo>
                      <a:lnTo>
                        <a:pt x="16" y="0"/>
                      </a:lnTo>
                      <a:lnTo>
                        <a:pt x="0" y="10"/>
                      </a:lnTo>
                      <a:lnTo>
                        <a:pt x="4" y="26"/>
                      </a:lnTo>
                      <a:lnTo>
                        <a:pt x="20" y="32"/>
                      </a:lnTo>
                      <a:lnTo>
                        <a:pt x="40" y="2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21" name="Freeform 712"/>
                <p:cNvSpPr>
                  <a:spLocks/>
                </p:cNvSpPr>
                <p:nvPr/>
              </p:nvSpPr>
              <p:spPr bwMode="ltGray">
                <a:xfrm>
                  <a:off x="4728" y="2839"/>
                  <a:ext cx="24" cy="19"/>
                </a:xfrm>
                <a:custGeom>
                  <a:avLst/>
                  <a:gdLst>
                    <a:gd name="T0" fmla="*/ 0 w 25"/>
                    <a:gd name="T1" fmla="*/ 25 h 17"/>
                    <a:gd name="T2" fmla="*/ 8 w 25"/>
                    <a:gd name="T3" fmla="*/ 28 h 17"/>
                    <a:gd name="T4" fmla="*/ 17 w 25"/>
                    <a:gd name="T5" fmla="*/ 13 h 17"/>
                    <a:gd name="T6" fmla="*/ 19 w 25"/>
                    <a:gd name="T7" fmla="*/ 0 h 17"/>
                    <a:gd name="T8" fmla="*/ 10 w 25"/>
                    <a:gd name="T9" fmla="*/ 0 h 17"/>
                    <a:gd name="T10" fmla="*/ 2 w 25"/>
                    <a:gd name="T11" fmla="*/ 11 h 17"/>
                    <a:gd name="T12" fmla="*/ 0 w 25"/>
                    <a:gd name="T13" fmla="*/ 25 h 17"/>
                    <a:gd name="T14" fmla="*/ 0 60000 65536"/>
                    <a:gd name="T15" fmla="*/ 0 60000 65536"/>
                    <a:gd name="T16" fmla="*/ 0 60000 65536"/>
                    <a:gd name="T17" fmla="*/ 0 60000 65536"/>
                    <a:gd name="T18" fmla="*/ 0 60000 65536"/>
                    <a:gd name="T19" fmla="*/ 0 60000 65536"/>
                    <a:gd name="T20" fmla="*/ 0 60000 65536"/>
                    <a:gd name="T21" fmla="*/ 0 w 25"/>
                    <a:gd name="T22" fmla="*/ 0 h 17"/>
                    <a:gd name="T23" fmla="*/ 25 w 2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7">
                      <a:moveTo>
                        <a:pt x="0" y="14"/>
                      </a:moveTo>
                      <a:lnTo>
                        <a:pt x="8" y="16"/>
                      </a:lnTo>
                      <a:lnTo>
                        <a:pt x="22" y="8"/>
                      </a:lnTo>
                      <a:lnTo>
                        <a:pt x="24" y="0"/>
                      </a:lnTo>
                      <a:lnTo>
                        <a:pt x="10" y="0"/>
                      </a:lnTo>
                      <a:lnTo>
                        <a:pt x="2" y="6"/>
                      </a:lnTo>
                      <a:lnTo>
                        <a:pt x="0" y="1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22" name="Freeform 713"/>
                <p:cNvSpPr>
                  <a:spLocks/>
                </p:cNvSpPr>
                <p:nvPr/>
              </p:nvSpPr>
              <p:spPr bwMode="ltGray">
                <a:xfrm>
                  <a:off x="4809" y="2899"/>
                  <a:ext cx="19" cy="30"/>
                </a:xfrm>
                <a:custGeom>
                  <a:avLst/>
                  <a:gdLst>
                    <a:gd name="T0" fmla="*/ 4 w 19"/>
                    <a:gd name="T1" fmla="*/ 16 h 27"/>
                    <a:gd name="T2" fmla="*/ 12 w 19"/>
                    <a:gd name="T3" fmla="*/ 2 h 27"/>
                    <a:gd name="T4" fmla="*/ 18 w 19"/>
                    <a:gd name="T5" fmla="*/ 0 h 27"/>
                    <a:gd name="T6" fmla="*/ 14 w 19"/>
                    <a:gd name="T7" fmla="*/ 13 h 27"/>
                    <a:gd name="T8" fmla="*/ 8 w 19"/>
                    <a:gd name="T9" fmla="*/ 33 h 27"/>
                    <a:gd name="T10" fmla="*/ 0 w 19"/>
                    <a:gd name="T11" fmla="*/ 44 h 27"/>
                    <a:gd name="T12" fmla="*/ 4 w 19"/>
                    <a:gd name="T13" fmla="*/ 16 h 27"/>
                    <a:gd name="T14" fmla="*/ 0 60000 65536"/>
                    <a:gd name="T15" fmla="*/ 0 60000 65536"/>
                    <a:gd name="T16" fmla="*/ 0 60000 65536"/>
                    <a:gd name="T17" fmla="*/ 0 60000 65536"/>
                    <a:gd name="T18" fmla="*/ 0 60000 65536"/>
                    <a:gd name="T19" fmla="*/ 0 60000 65536"/>
                    <a:gd name="T20" fmla="*/ 0 60000 65536"/>
                    <a:gd name="T21" fmla="*/ 0 w 19"/>
                    <a:gd name="T22" fmla="*/ 0 h 27"/>
                    <a:gd name="T23" fmla="*/ 19 w 19"/>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7">
                      <a:moveTo>
                        <a:pt x="4" y="10"/>
                      </a:moveTo>
                      <a:lnTo>
                        <a:pt x="12" y="2"/>
                      </a:lnTo>
                      <a:lnTo>
                        <a:pt x="18" y="0"/>
                      </a:lnTo>
                      <a:lnTo>
                        <a:pt x="14" y="8"/>
                      </a:lnTo>
                      <a:lnTo>
                        <a:pt x="8" y="20"/>
                      </a:lnTo>
                      <a:lnTo>
                        <a:pt x="0" y="26"/>
                      </a:lnTo>
                      <a:lnTo>
                        <a:pt x="4"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23" name="Freeform 714"/>
                <p:cNvSpPr>
                  <a:spLocks/>
                </p:cNvSpPr>
                <p:nvPr/>
              </p:nvSpPr>
              <p:spPr bwMode="ltGray">
                <a:xfrm>
                  <a:off x="4759" y="2707"/>
                  <a:ext cx="29" cy="66"/>
                </a:xfrm>
                <a:custGeom>
                  <a:avLst/>
                  <a:gdLst>
                    <a:gd name="T0" fmla="*/ 12 w 29"/>
                    <a:gd name="T1" fmla="*/ 60 h 59"/>
                    <a:gd name="T2" fmla="*/ 28 w 29"/>
                    <a:gd name="T3" fmla="*/ 63 h 59"/>
                    <a:gd name="T4" fmla="*/ 18 w 29"/>
                    <a:gd name="T5" fmla="*/ 49 h 59"/>
                    <a:gd name="T6" fmla="*/ 20 w 29"/>
                    <a:gd name="T7" fmla="*/ 35 h 59"/>
                    <a:gd name="T8" fmla="*/ 28 w 29"/>
                    <a:gd name="T9" fmla="*/ 21 h 59"/>
                    <a:gd name="T10" fmla="*/ 20 w 29"/>
                    <a:gd name="T11" fmla="*/ 21 h 59"/>
                    <a:gd name="T12" fmla="*/ 12 w 29"/>
                    <a:gd name="T13" fmla="*/ 43 h 59"/>
                    <a:gd name="T14" fmla="*/ 8 w 29"/>
                    <a:gd name="T15" fmla="*/ 39 h 59"/>
                    <a:gd name="T16" fmla="*/ 12 w 29"/>
                    <a:gd name="T17" fmla="*/ 25 h 59"/>
                    <a:gd name="T18" fmla="*/ 6 w 29"/>
                    <a:gd name="T19" fmla="*/ 11 h 59"/>
                    <a:gd name="T20" fmla="*/ 8 w 29"/>
                    <a:gd name="T21" fmla="*/ 0 h 59"/>
                    <a:gd name="T22" fmla="*/ 0 w 29"/>
                    <a:gd name="T23" fmla="*/ 35 h 59"/>
                    <a:gd name="T24" fmla="*/ 6 w 29"/>
                    <a:gd name="T25" fmla="*/ 54 h 59"/>
                    <a:gd name="T26" fmla="*/ 6 w 29"/>
                    <a:gd name="T27" fmla="*/ 67 h 59"/>
                    <a:gd name="T28" fmla="*/ 6 w 29"/>
                    <a:gd name="T29" fmla="*/ 87 h 59"/>
                    <a:gd name="T30" fmla="*/ 20 w 29"/>
                    <a:gd name="T31" fmla="*/ 103 h 59"/>
                    <a:gd name="T32" fmla="*/ 12 w 29"/>
                    <a:gd name="T33" fmla="*/ 81 h 59"/>
                    <a:gd name="T34" fmla="*/ 12 w 29"/>
                    <a:gd name="T35" fmla="*/ 60 h 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59"/>
                    <a:gd name="T56" fmla="*/ 29 w 29"/>
                    <a:gd name="T57" fmla="*/ 59 h 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59">
                      <a:moveTo>
                        <a:pt x="12" y="34"/>
                      </a:moveTo>
                      <a:lnTo>
                        <a:pt x="28" y="36"/>
                      </a:lnTo>
                      <a:lnTo>
                        <a:pt x="18" y="28"/>
                      </a:lnTo>
                      <a:lnTo>
                        <a:pt x="20" y="20"/>
                      </a:lnTo>
                      <a:lnTo>
                        <a:pt x="28" y="12"/>
                      </a:lnTo>
                      <a:lnTo>
                        <a:pt x="20" y="12"/>
                      </a:lnTo>
                      <a:lnTo>
                        <a:pt x="12" y="24"/>
                      </a:lnTo>
                      <a:lnTo>
                        <a:pt x="8" y="22"/>
                      </a:lnTo>
                      <a:lnTo>
                        <a:pt x="12" y="14"/>
                      </a:lnTo>
                      <a:lnTo>
                        <a:pt x="6" y="6"/>
                      </a:lnTo>
                      <a:lnTo>
                        <a:pt x="8" y="0"/>
                      </a:lnTo>
                      <a:lnTo>
                        <a:pt x="0" y="20"/>
                      </a:lnTo>
                      <a:lnTo>
                        <a:pt x="6" y="30"/>
                      </a:lnTo>
                      <a:lnTo>
                        <a:pt x="6" y="38"/>
                      </a:lnTo>
                      <a:lnTo>
                        <a:pt x="6" y="50"/>
                      </a:lnTo>
                      <a:lnTo>
                        <a:pt x="20" y="58"/>
                      </a:lnTo>
                      <a:lnTo>
                        <a:pt x="12" y="46"/>
                      </a:lnTo>
                      <a:lnTo>
                        <a:pt x="12" y="3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24" name="Freeform 715"/>
                <p:cNvSpPr>
                  <a:spLocks/>
                </p:cNvSpPr>
                <p:nvPr/>
              </p:nvSpPr>
              <p:spPr bwMode="ltGray">
                <a:xfrm>
                  <a:off x="4774" y="2691"/>
                  <a:ext cx="12" cy="24"/>
                </a:xfrm>
                <a:custGeom>
                  <a:avLst/>
                  <a:gdLst>
                    <a:gd name="T0" fmla="*/ 4 w 13"/>
                    <a:gd name="T1" fmla="*/ 0 h 21"/>
                    <a:gd name="T2" fmla="*/ 0 w 13"/>
                    <a:gd name="T3" fmla="*/ 19 h 21"/>
                    <a:gd name="T4" fmla="*/ 2 w 13"/>
                    <a:gd name="T5" fmla="*/ 39 h 21"/>
                    <a:gd name="T6" fmla="*/ 7 w 13"/>
                    <a:gd name="T7" fmla="*/ 24 h 21"/>
                    <a:gd name="T8" fmla="*/ 4 w 13"/>
                    <a:gd name="T9" fmla="*/ 0 h 21"/>
                    <a:gd name="T10" fmla="*/ 0 60000 65536"/>
                    <a:gd name="T11" fmla="*/ 0 60000 65536"/>
                    <a:gd name="T12" fmla="*/ 0 60000 65536"/>
                    <a:gd name="T13" fmla="*/ 0 60000 65536"/>
                    <a:gd name="T14" fmla="*/ 0 60000 65536"/>
                    <a:gd name="T15" fmla="*/ 0 w 13"/>
                    <a:gd name="T16" fmla="*/ 0 h 21"/>
                    <a:gd name="T17" fmla="*/ 13 w 13"/>
                    <a:gd name="T18" fmla="*/ 21 h 21"/>
                  </a:gdLst>
                  <a:ahLst/>
                  <a:cxnLst>
                    <a:cxn ang="T10">
                      <a:pos x="T0" y="T1"/>
                    </a:cxn>
                    <a:cxn ang="T11">
                      <a:pos x="T2" y="T3"/>
                    </a:cxn>
                    <a:cxn ang="T12">
                      <a:pos x="T4" y="T5"/>
                    </a:cxn>
                    <a:cxn ang="T13">
                      <a:pos x="T6" y="T7"/>
                    </a:cxn>
                    <a:cxn ang="T14">
                      <a:pos x="T8" y="T9"/>
                    </a:cxn>
                  </a:cxnLst>
                  <a:rect l="T15" t="T16" r="T17" b="T18"/>
                  <a:pathLst>
                    <a:path w="13" h="21">
                      <a:moveTo>
                        <a:pt x="4" y="0"/>
                      </a:moveTo>
                      <a:lnTo>
                        <a:pt x="0" y="10"/>
                      </a:lnTo>
                      <a:lnTo>
                        <a:pt x="2" y="20"/>
                      </a:lnTo>
                      <a:lnTo>
                        <a:pt x="12" y="12"/>
                      </a:lnTo>
                      <a:lnTo>
                        <a:pt x="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25" name="Freeform 716"/>
                <p:cNvSpPr>
                  <a:spLocks/>
                </p:cNvSpPr>
                <p:nvPr/>
              </p:nvSpPr>
              <p:spPr bwMode="ltGray">
                <a:xfrm>
                  <a:off x="5030" y="2886"/>
                  <a:ext cx="90" cy="30"/>
                </a:xfrm>
                <a:custGeom>
                  <a:avLst/>
                  <a:gdLst>
                    <a:gd name="T0" fmla="*/ 0 w 91"/>
                    <a:gd name="T1" fmla="*/ 0 h 27"/>
                    <a:gd name="T2" fmla="*/ 30 w 91"/>
                    <a:gd name="T3" fmla="*/ 13 h 27"/>
                    <a:gd name="T4" fmla="*/ 38 w 91"/>
                    <a:gd name="T5" fmla="*/ 37 h 27"/>
                    <a:gd name="T6" fmla="*/ 69 w 91"/>
                    <a:gd name="T7" fmla="*/ 44 h 27"/>
                    <a:gd name="T8" fmla="*/ 85 w 91"/>
                    <a:gd name="T9" fmla="*/ 20 h 27"/>
                    <a:gd name="T10" fmla="*/ 79 w 91"/>
                    <a:gd name="T11" fmla="*/ 2 h 27"/>
                    <a:gd name="T12" fmla="*/ 67 w 91"/>
                    <a:gd name="T13" fmla="*/ 24 h 27"/>
                    <a:gd name="T14" fmla="*/ 45 w 91"/>
                    <a:gd name="T15" fmla="*/ 16 h 27"/>
                    <a:gd name="T16" fmla="*/ 34 w 91"/>
                    <a:gd name="T17" fmla="*/ 11 h 27"/>
                    <a:gd name="T18" fmla="*/ 0 w 91"/>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27"/>
                    <a:gd name="T32" fmla="*/ 91 w 9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27">
                      <a:moveTo>
                        <a:pt x="0" y="0"/>
                      </a:moveTo>
                      <a:lnTo>
                        <a:pt x="30" y="8"/>
                      </a:lnTo>
                      <a:lnTo>
                        <a:pt x="38" y="22"/>
                      </a:lnTo>
                      <a:lnTo>
                        <a:pt x="74" y="26"/>
                      </a:lnTo>
                      <a:lnTo>
                        <a:pt x="90" y="12"/>
                      </a:lnTo>
                      <a:lnTo>
                        <a:pt x="84" y="2"/>
                      </a:lnTo>
                      <a:lnTo>
                        <a:pt x="72" y="14"/>
                      </a:lnTo>
                      <a:lnTo>
                        <a:pt x="50" y="10"/>
                      </a:lnTo>
                      <a:lnTo>
                        <a:pt x="34" y="6"/>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26" name="Freeform 717"/>
                <p:cNvSpPr>
                  <a:spLocks/>
                </p:cNvSpPr>
                <p:nvPr/>
              </p:nvSpPr>
              <p:spPr bwMode="ltGray">
                <a:xfrm>
                  <a:off x="5088" y="2843"/>
                  <a:ext cx="46" cy="33"/>
                </a:xfrm>
                <a:custGeom>
                  <a:avLst/>
                  <a:gdLst>
                    <a:gd name="T0" fmla="*/ 0 w 47"/>
                    <a:gd name="T1" fmla="*/ 0 h 29"/>
                    <a:gd name="T2" fmla="*/ 18 w 47"/>
                    <a:gd name="T3" fmla="*/ 30 h 29"/>
                    <a:gd name="T4" fmla="*/ 41 w 47"/>
                    <a:gd name="T5" fmla="*/ 53 h 29"/>
                    <a:gd name="T6" fmla="*/ 20 w 47"/>
                    <a:gd name="T7" fmla="*/ 9 h 29"/>
                    <a:gd name="T8" fmla="*/ 0 w 47"/>
                    <a:gd name="T9" fmla="*/ 0 h 29"/>
                    <a:gd name="T10" fmla="*/ 0 60000 65536"/>
                    <a:gd name="T11" fmla="*/ 0 60000 65536"/>
                    <a:gd name="T12" fmla="*/ 0 60000 65536"/>
                    <a:gd name="T13" fmla="*/ 0 60000 65536"/>
                    <a:gd name="T14" fmla="*/ 0 60000 65536"/>
                    <a:gd name="T15" fmla="*/ 0 w 47"/>
                    <a:gd name="T16" fmla="*/ 0 h 29"/>
                    <a:gd name="T17" fmla="*/ 47 w 47"/>
                    <a:gd name="T18" fmla="*/ 29 h 29"/>
                  </a:gdLst>
                  <a:ahLst/>
                  <a:cxnLst>
                    <a:cxn ang="T10">
                      <a:pos x="T0" y="T1"/>
                    </a:cxn>
                    <a:cxn ang="T11">
                      <a:pos x="T2" y="T3"/>
                    </a:cxn>
                    <a:cxn ang="T12">
                      <a:pos x="T4" y="T5"/>
                    </a:cxn>
                    <a:cxn ang="T13">
                      <a:pos x="T6" y="T7"/>
                    </a:cxn>
                    <a:cxn ang="T14">
                      <a:pos x="T8" y="T9"/>
                    </a:cxn>
                  </a:cxnLst>
                  <a:rect l="T15" t="T16" r="T17" b="T18"/>
                  <a:pathLst>
                    <a:path w="47" h="29">
                      <a:moveTo>
                        <a:pt x="0" y="0"/>
                      </a:moveTo>
                      <a:lnTo>
                        <a:pt x="18" y="16"/>
                      </a:lnTo>
                      <a:lnTo>
                        <a:pt x="46" y="28"/>
                      </a:lnTo>
                      <a:lnTo>
                        <a:pt x="20" y="4"/>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27" name="Freeform 718"/>
                <p:cNvSpPr>
                  <a:spLocks/>
                </p:cNvSpPr>
                <p:nvPr/>
              </p:nvSpPr>
              <p:spPr bwMode="ltGray">
                <a:xfrm>
                  <a:off x="5157" y="2890"/>
                  <a:ext cx="29" cy="42"/>
                </a:xfrm>
                <a:custGeom>
                  <a:avLst/>
                  <a:gdLst>
                    <a:gd name="T0" fmla="*/ 0 w 29"/>
                    <a:gd name="T1" fmla="*/ 0 h 37"/>
                    <a:gd name="T2" fmla="*/ 6 w 29"/>
                    <a:gd name="T3" fmla="*/ 41 h 37"/>
                    <a:gd name="T4" fmla="*/ 28 w 29"/>
                    <a:gd name="T5" fmla="*/ 68 h 37"/>
                    <a:gd name="T6" fmla="*/ 26 w 29"/>
                    <a:gd name="T7" fmla="*/ 45 h 37"/>
                    <a:gd name="T8" fmla="*/ 12 w 29"/>
                    <a:gd name="T9" fmla="*/ 26 h 37"/>
                    <a:gd name="T10" fmla="*/ 0 w 29"/>
                    <a:gd name="T11" fmla="*/ 0 h 37"/>
                    <a:gd name="T12" fmla="*/ 0 60000 65536"/>
                    <a:gd name="T13" fmla="*/ 0 60000 65536"/>
                    <a:gd name="T14" fmla="*/ 0 60000 65536"/>
                    <a:gd name="T15" fmla="*/ 0 60000 65536"/>
                    <a:gd name="T16" fmla="*/ 0 60000 65536"/>
                    <a:gd name="T17" fmla="*/ 0 60000 65536"/>
                    <a:gd name="T18" fmla="*/ 0 w 29"/>
                    <a:gd name="T19" fmla="*/ 0 h 37"/>
                    <a:gd name="T20" fmla="*/ 29 w 29"/>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29" h="37">
                      <a:moveTo>
                        <a:pt x="0" y="0"/>
                      </a:moveTo>
                      <a:lnTo>
                        <a:pt x="6" y="22"/>
                      </a:lnTo>
                      <a:lnTo>
                        <a:pt x="28" y="36"/>
                      </a:lnTo>
                      <a:lnTo>
                        <a:pt x="26" y="24"/>
                      </a:lnTo>
                      <a:lnTo>
                        <a:pt x="12" y="14"/>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28" name="Freeform 719"/>
                <p:cNvSpPr>
                  <a:spLocks/>
                </p:cNvSpPr>
                <p:nvPr/>
              </p:nvSpPr>
              <p:spPr bwMode="ltGray">
                <a:xfrm>
                  <a:off x="5205" y="2953"/>
                  <a:ext cx="20" cy="21"/>
                </a:xfrm>
                <a:custGeom>
                  <a:avLst/>
                  <a:gdLst>
                    <a:gd name="T0" fmla="*/ 0 w 21"/>
                    <a:gd name="T1" fmla="*/ 0 h 19"/>
                    <a:gd name="T2" fmla="*/ 15 w 21"/>
                    <a:gd name="T3" fmla="*/ 30 h 19"/>
                    <a:gd name="T4" fmla="*/ 10 w 21"/>
                    <a:gd name="T5" fmla="*/ 0 h 19"/>
                    <a:gd name="T6" fmla="*/ 0 w 21"/>
                    <a:gd name="T7" fmla="*/ 0 h 19"/>
                    <a:gd name="T8" fmla="*/ 0 60000 65536"/>
                    <a:gd name="T9" fmla="*/ 0 60000 65536"/>
                    <a:gd name="T10" fmla="*/ 0 60000 65536"/>
                    <a:gd name="T11" fmla="*/ 0 60000 65536"/>
                    <a:gd name="T12" fmla="*/ 0 w 21"/>
                    <a:gd name="T13" fmla="*/ 0 h 19"/>
                    <a:gd name="T14" fmla="*/ 21 w 21"/>
                    <a:gd name="T15" fmla="*/ 19 h 19"/>
                  </a:gdLst>
                  <a:ahLst/>
                  <a:cxnLst>
                    <a:cxn ang="T8">
                      <a:pos x="T0" y="T1"/>
                    </a:cxn>
                    <a:cxn ang="T9">
                      <a:pos x="T2" y="T3"/>
                    </a:cxn>
                    <a:cxn ang="T10">
                      <a:pos x="T4" y="T5"/>
                    </a:cxn>
                    <a:cxn ang="T11">
                      <a:pos x="T6" y="T7"/>
                    </a:cxn>
                  </a:cxnLst>
                  <a:rect l="T12" t="T13" r="T14" b="T15"/>
                  <a:pathLst>
                    <a:path w="21" h="19">
                      <a:moveTo>
                        <a:pt x="0" y="0"/>
                      </a:moveTo>
                      <a:lnTo>
                        <a:pt x="20" y="18"/>
                      </a:lnTo>
                      <a:lnTo>
                        <a:pt x="12" y="0"/>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29" name="Freeform 720"/>
                <p:cNvSpPr>
                  <a:spLocks/>
                </p:cNvSpPr>
                <p:nvPr/>
              </p:nvSpPr>
              <p:spPr bwMode="ltGray">
                <a:xfrm>
                  <a:off x="5229" y="2948"/>
                  <a:ext cx="24" cy="22"/>
                </a:xfrm>
                <a:custGeom>
                  <a:avLst/>
                  <a:gdLst>
                    <a:gd name="T0" fmla="*/ 0 w 25"/>
                    <a:gd name="T1" fmla="*/ 0 h 19"/>
                    <a:gd name="T2" fmla="*/ 19 w 25"/>
                    <a:gd name="T3" fmla="*/ 37 h 19"/>
                    <a:gd name="T4" fmla="*/ 12 w 25"/>
                    <a:gd name="T5" fmla="*/ 9 h 19"/>
                    <a:gd name="T6" fmla="*/ 0 w 25"/>
                    <a:gd name="T7" fmla="*/ 0 h 19"/>
                    <a:gd name="T8" fmla="*/ 0 60000 65536"/>
                    <a:gd name="T9" fmla="*/ 0 60000 65536"/>
                    <a:gd name="T10" fmla="*/ 0 60000 65536"/>
                    <a:gd name="T11" fmla="*/ 0 60000 65536"/>
                    <a:gd name="T12" fmla="*/ 0 w 25"/>
                    <a:gd name="T13" fmla="*/ 0 h 19"/>
                    <a:gd name="T14" fmla="*/ 25 w 25"/>
                    <a:gd name="T15" fmla="*/ 19 h 19"/>
                  </a:gdLst>
                  <a:ahLst/>
                  <a:cxnLst>
                    <a:cxn ang="T8">
                      <a:pos x="T0" y="T1"/>
                    </a:cxn>
                    <a:cxn ang="T9">
                      <a:pos x="T2" y="T3"/>
                    </a:cxn>
                    <a:cxn ang="T10">
                      <a:pos x="T4" y="T5"/>
                    </a:cxn>
                    <a:cxn ang="T11">
                      <a:pos x="T6" y="T7"/>
                    </a:cxn>
                  </a:cxnLst>
                  <a:rect l="T12" t="T13" r="T14" b="T15"/>
                  <a:pathLst>
                    <a:path w="25" h="19">
                      <a:moveTo>
                        <a:pt x="0" y="0"/>
                      </a:moveTo>
                      <a:lnTo>
                        <a:pt x="24" y="18"/>
                      </a:lnTo>
                      <a:lnTo>
                        <a:pt x="14" y="4"/>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30" name="Freeform 721"/>
                <p:cNvSpPr>
                  <a:spLocks/>
                </p:cNvSpPr>
                <p:nvPr/>
              </p:nvSpPr>
              <p:spPr bwMode="ltGray">
                <a:xfrm>
                  <a:off x="5244" y="2980"/>
                  <a:ext cx="25" cy="16"/>
                </a:xfrm>
                <a:custGeom>
                  <a:avLst/>
                  <a:gdLst>
                    <a:gd name="T0" fmla="*/ 0 w 25"/>
                    <a:gd name="T1" fmla="*/ 0 h 15"/>
                    <a:gd name="T2" fmla="*/ 4 w 25"/>
                    <a:gd name="T3" fmla="*/ 15 h 15"/>
                    <a:gd name="T4" fmla="*/ 24 w 25"/>
                    <a:gd name="T5" fmla="*/ 19 h 15"/>
                    <a:gd name="T6" fmla="*/ 22 w 25"/>
                    <a:gd name="T7" fmla="*/ 6 h 15"/>
                    <a:gd name="T8" fmla="*/ 0 w 25"/>
                    <a:gd name="T9" fmla="*/ 0 h 15"/>
                    <a:gd name="T10" fmla="*/ 0 60000 65536"/>
                    <a:gd name="T11" fmla="*/ 0 60000 65536"/>
                    <a:gd name="T12" fmla="*/ 0 60000 65536"/>
                    <a:gd name="T13" fmla="*/ 0 60000 65536"/>
                    <a:gd name="T14" fmla="*/ 0 60000 65536"/>
                    <a:gd name="T15" fmla="*/ 0 w 25"/>
                    <a:gd name="T16" fmla="*/ 0 h 15"/>
                    <a:gd name="T17" fmla="*/ 25 w 25"/>
                    <a:gd name="T18" fmla="*/ 15 h 15"/>
                  </a:gdLst>
                  <a:ahLst/>
                  <a:cxnLst>
                    <a:cxn ang="T10">
                      <a:pos x="T0" y="T1"/>
                    </a:cxn>
                    <a:cxn ang="T11">
                      <a:pos x="T2" y="T3"/>
                    </a:cxn>
                    <a:cxn ang="T12">
                      <a:pos x="T4" y="T5"/>
                    </a:cxn>
                    <a:cxn ang="T13">
                      <a:pos x="T6" y="T7"/>
                    </a:cxn>
                    <a:cxn ang="T14">
                      <a:pos x="T8" y="T9"/>
                    </a:cxn>
                  </a:cxnLst>
                  <a:rect l="T15" t="T16" r="T17" b="T18"/>
                  <a:pathLst>
                    <a:path w="25" h="15">
                      <a:moveTo>
                        <a:pt x="0" y="0"/>
                      </a:moveTo>
                      <a:lnTo>
                        <a:pt x="4" y="10"/>
                      </a:lnTo>
                      <a:lnTo>
                        <a:pt x="24" y="14"/>
                      </a:lnTo>
                      <a:lnTo>
                        <a:pt x="22" y="6"/>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31" name="Freeform 722"/>
                <p:cNvSpPr>
                  <a:spLocks/>
                </p:cNvSpPr>
                <p:nvPr/>
              </p:nvSpPr>
              <p:spPr bwMode="ltGray">
                <a:xfrm>
                  <a:off x="5278" y="3002"/>
                  <a:ext cx="17" cy="19"/>
                </a:xfrm>
                <a:custGeom>
                  <a:avLst/>
                  <a:gdLst>
                    <a:gd name="T0" fmla="*/ 0 w 17"/>
                    <a:gd name="T1" fmla="*/ 0 h 17"/>
                    <a:gd name="T2" fmla="*/ 16 w 17"/>
                    <a:gd name="T3" fmla="*/ 28 h 17"/>
                    <a:gd name="T4" fmla="*/ 16 w 17"/>
                    <a:gd name="T5" fmla="*/ 11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16" y="6"/>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grpSp>
        <p:sp>
          <p:nvSpPr>
            <p:cNvPr id="5339" name="Freeform 723"/>
            <p:cNvSpPr>
              <a:spLocks/>
            </p:cNvSpPr>
            <p:nvPr/>
          </p:nvSpPr>
          <p:spPr bwMode="ltGray">
            <a:xfrm>
              <a:off x="3489" y="2012"/>
              <a:ext cx="401" cy="217"/>
            </a:xfrm>
            <a:custGeom>
              <a:avLst/>
              <a:gdLst>
                <a:gd name="T0" fmla="*/ 196 w 437"/>
                <a:gd name="T1" fmla="*/ 241 h 211"/>
                <a:gd name="T2" fmla="*/ 195 w 437"/>
                <a:gd name="T3" fmla="*/ 216 h 211"/>
                <a:gd name="T4" fmla="*/ 184 w 437"/>
                <a:gd name="T5" fmla="*/ 200 h 211"/>
                <a:gd name="T6" fmla="*/ 185 w 437"/>
                <a:gd name="T7" fmla="*/ 180 h 211"/>
                <a:gd name="T8" fmla="*/ 207 w 437"/>
                <a:gd name="T9" fmla="*/ 150 h 211"/>
                <a:gd name="T10" fmla="*/ 217 w 437"/>
                <a:gd name="T11" fmla="*/ 138 h 211"/>
                <a:gd name="T12" fmla="*/ 230 w 437"/>
                <a:gd name="T13" fmla="*/ 123 h 211"/>
                <a:gd name="T14" fmla="*/ 239 w 437"/>
                <a:gd name="T15" fmla="*/ 136 h 211"/>
                <a:gd name="T16" fmla="*/ 257 w 437"/>
                <a:gd name="T17" fmla="*/ 172 h 211"/>
                <a:gd name="T18" fmla="*/ 272 w 437"/>
                <a:gd name="T19" fmla="*/ 170 h 211"/>
                <a:gd name="T20" fmla="*/ 284 w 437"/>
                <a:gd name="T21" fmla="*/ 165 h 211"/>
                <a:gd name="T22" fmla="*/ 279 w 437"/>
                <a:gd name="T23" fmla="*/ 154 h 211"/>
                <a:gd name="T24" fmla="*/ 271 w 437"/>
                <a:gd name="T25" fmla="*/ 152 h 211"/>
                <a:gd name="T26" fmla="*/ 259 w 437"/>
                <a:gd name="T27" fmla="*/ 128 h 211"/>
                <a:gd name="T28" fmla="*/ 268 w 437"/>
                <a:gd name="T29" fmla="*/ 88 h 211"/>
                <a:gd name="T30" fmla="*/ 274 w 437"/>
                <a:gd name="T31" fmla="*/ 78 h 211"/>
                <a:gd name="T32" fmla="*/ 264 w 437"/>
                <a:gd name="T33" fmla="*/ 66 h 211"/>
                <a:gd name="T34" fmla="*/ 239 w 437"/>
                <a:gd name="T35" fmla="*/ 82 h 211"/>
                <a:gd name="T36" fmla="*/ 219 w 437"/>
                <a:gd name="T37" fmla="*/ 64 h 211"/>
                <a:gd name="T38" fmla="*/ 217 w 437"/>
                <a:gd name="T39" fmla="*/ 64 h 211"/>
                <a:gd name="T40" fmla="*/ 204 w 437"/>
                <a:gd name="T41" fmla="*/ 64 h 211"/>
                <a:gd name="T42" fmla="*/ 193 w 437"/>
                <a:gd name="T43" fmla="*/ 80 h 211"/>
                <a:gd name="T44" fmla="*/ 178 w 437"/>
                <a:gd name="T45" fmla="*/ 86 h 211"/>
                <a:gd name="T46" fmla="*/ 169 w 437"/>
                <a:gd name="T47" fmla="*/ 105 h 211"/>
                <a:gd name="T48" fmla="*/ 155 w 437"/>
                <a:gd name="T49" fmla="*/ 111 h 211"/>
                <a:gd name="T50" fmla="*/ 139 w 437"/>
                <a:gd name="T51" fmla="*/ 86 h 211"/>
                <a:gd name="T52" fmla="*/ 126 w 437"/>
                <a:gd name="T53" fmla="*/ 72 h 211"/>
                <a:gd name="T54" fmla="*/ 108 w 437"/>
                <a:gd name="T55" fmla="*/ 27 h 211"/>
                <a:gd name="T56" fmla="*/ 105 w 437"/>
                <a:gd name="T57" fmla="*/ 14 h 211"/>
                <a:gd name="T58" fmla="*/ 83 w 437"/>
                <a:gd name="T59" fmla="*/ 25 h 211"/>
                <a:gd name="T60" fmla="*/ 64 w 437"/>
                <a:gd name="T61" fmla="*/ 33 h 211"/>
                <a:gd name="T62" fmla="*/ 55 w 437"/>
                <a:gd name="T63" fmla="*/ 47 h 211"/>
                <a:gd name="T64" fmla="*/ 50 w 437"/>
                <a:gd name="T65" fmla="*/ 43 h 211"/>
                <a:gd name="T66" fmla="*/ 28 w 437"/>
                <a:gd name="T67" fmla="*/ 0 h 211"/>
                <a:gd name="T68" fmla="*/ 0 w 437"/>
                <a:gd name="T69" fmla="*/ 16 h 211"/>
                <a:gd name="T70" fmla="*/ 0 w 437"/>
                <a:gd name="T71" fmla="*/ 78 h 211"/>
                <a:gd name="T72" fmla="*/ 14 w 437"/>
                <a:gd name="T73" fmla="*/ 82 h 211"/>
                <a:gd name="T74" fmla="*/ 22 w 437"/>
                <a:gd name="T75" fmla="*/ 91 h 211"/>
                <a:gd name="T76" fmla="*/ 33 w 437"/>
                <a:gd name="T77" fmla="*/ 94 h 211"/>
                <a:gd name="T78" fmla="*/ 34 w 437"/>
                <a:gd name="T79" fmla="*/ 84 h 211"/>
                <a:gd name="T80" fmla="*/ 44 w 437"/>
                <a:gd name="T81" fmla="*/ 91 h 211"/>
                <a:gd name="T82" fmla="*/ 50 w 437"/>
                <a:gd name="T83" fmla="*/ 84 h 211"/>
                <a:gd name="T84" fmla="*/ 62 w 437"/>
                <a:gd name="T85" fmla="*/ 97 h 211"/>
                <a:gd name="T86" fmla="*/ 74 w 437"/>
                <a:gd name="T87" fmla="*/ 113 h 211"/>
                <a:gd name="T88" fmla="*/ 83 w 437"/>
                <a:gd name="T89" fmla="*/ 113 h 211"/>
                <a:gd name="T90" fmla="*/ 87 w 437"/>
                <a:gd name="T91" fmla="*/ 128 h 211"/>
                <a:gd name="T92" fmla="*/ 107 w 437"/>
                <a:gd name="T93" fmla="*/ 160 h 211"/>
                <a:gd name="T94" fmla="*/ 116 w 437"/>
                <a:gd name="T95" fmla="*/ 175 h 211"/>
                <a:gd name="T96" fmla="*/ 128 w 437"/>
                <a:gd name="T97" fmla="*/ 177 h 211"/>
                <a:gd name="T98" fmla="*/ 139 w 437"/>
                <a:gd name="T99" fmla="*/ 185 h 211"/>
                <a:gd name="T100" fmla="*/ 150 w 437"/>
                <a:gd name="T101" fmla="*/ 189 h 211"/>
                <a:gd name="T102" fmla="*/ 150 w 437"/>
                <a:gd name="T103" fmla="*/ 204 h 211"/>
                <a:gd name="T104" fmla="*/ 150 w 437"/>
                <a:gd name="T105" fmla="*/ 219 h 211"/>
                <a:gd name="T106" fmla="*/ 150 w 437"/>
                <a:gd name="T107" fmla="*/ 230 h 211"/>
                <a:gd name="T108" fmla="*/ 162 w 437"/>
                <a:gd name="T109" fmla="*/ 230 h 211"/>
                <a:gd name="T110" fmla="*/ 167 w 437"/>
                <a:gd name="T111" fmla="*/ 230 h 211"/>
                <a:gd name="T112" fmla="*/ 176 w 437"/>
                <a:gd name="T113" fmla="*/ 230 h 211"/>
                <a:gd name="T114" fmla="*/ 177 w 437"/>
                <a:gd name="T115" fmla="*/ 237 h 211"/>
                <a:gd name="T116" fmla="*/ 184 w 437"/>
                <a:gd name="T117" fmla="*/ 239 h 211"/>
                <a:gd name="T118" fmla="*/ 184 w 437"/>
                <a:gd name="T119" fmla="*/ 241 h 211"/>
                <a:gd name="T120" fmla="*/ 196 w 437"/>
                <a:gd name="T121" fmla="*/ 241 h 2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37"/>
                <a:gd name="T184" fmla="*/ 0 h 211"/>
                <a:gd name="T185" fmla="*/ 437 w 437"/>
                <a:gd name="T186" fmla="*/ 211 h 21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37" h="211">
                  <a:moveTo>
                    <a:pt x="302" y="210"/>
                  </a:moveTo>
                  <a:lnTo>
                    <a:pt x="300" y="188"/>
                  </a:lnTo>
                  <a:lnTo>
                    <a:pt x="284" y="174"/>
                  </a:lnTo>
                  <a:lnTo>
                    <a:pt x="286" y="156"/>
                  </a:lnTo>
                  <a:lnTo>
                    <a:pt x="318" y="130"/>
                  </a:lnTo>
                  <a:lnTo>
                    <a:pt x="334" y="120"/>
                  </a:lnTo>
                  <a:lnTo>
                    <a:pt x="354" y="108"/>
                  </a:lnTo>
                  <a:lnTo>
                    <a:pt x="368" y="118"/>
                  </a:lnTo>
                  <a:lnTo>
                    <a:pt x="394" y="150"/>
                  </a:lnTo>
                  <a:lnTo>
                    <a:pt x="418" y="148"/>
                  </a:lnTo>
                  <a:lnTo>
                    <a:pt x="436" y="144"/>
                  </a:lnTo>
                  <a:lnTo>
                    <a:pt x="428" y="134"/>
                  </a:lnTo>
                  <a:lnTo>
                    <a:pt x="416" y="132"/>
                  </a:lnTo>
                  <a:lnTo>
                    <a:pt x="398" y="112"/>
                  </a:lnTo>
                  <a:lnTo>
                    <a:pt x="412" y="78"/>
                  </a:lnTo>
                  <a:lnTo>
                    <a:pt x="422" y="68"/>
                  </a:lnTo>
                  <a:lnTo>
                    <a:pt x="406" y="56"/>
                  </a:lnTo>
                  <a:lnTo>
                    <a:pt x="368" y="72"/>
                  </a:lnTo>
                  <a:lnTo>
                    <a:pt x="338" y="54"/>
                  </a:lnTo>
                  <a:lnTo>
                    <a:pt x="334" y="54"/>
                  </a:lnTo>
                  <a:lnTo>
                    <a:pt x="314" y="54"/>
                  </a:lnTo>
                  <a:lnTo>
                    <a:pt x="296" y="70"/>
                  </a:lnTo>
                  <a:lnTo>
                    <a:pt x="274" y="76"/>
                  </a:lnTo>
                  <a:lnTo>
                    <a:pt x="260" y="90"/>
                  </a:lnTo>
                  <a:lnTo>
                    <a:pt x="238" y="96"/>
                  </a:lnTo>
                  <a:lnTo>
                    <a:pt x="214" y="76"/>
                  </a:lnTo>
                  <a:lnTo>
                    <a:pt x="192" y="62"/>
                  </a:lnTo>
                  <a:lnTo>
                    <a:pt x="168" y="22"/>
                  </a:lnTo>
                  <a:lnTo>
                    <a:pt x="160" y="14"/>
                  </a:lnTo>
                  <a:lnTo>
                    <a:pt x="128" y="20"/>
                  </a:lnTo>
                  <a:lnTo>
                    <a:pt x="98" y="28"/>
                  </a:lnTo>
                  <a:lnTo>
                    <a:pt x="84" y="42"/>
                  </a:lnTo>
                  <a:lnTo>
                    <a:pt x="76" y="38"/>
                  </a:lnTo>
                  <a:lnTo>
                    <a:pt x="44" y="0"/>
                  </a:lnTo>
                  <a:lnTo>
                    <a:pt x="0" y="16"/>
                  </a:lnTo>
                  <a:lnTo>
                    <a:pt x="0" y="68"/>
                  </a:lnTo>
                  <a:lnTo>
                    <a:pt x="20" y="72"/>
                  </a:lnTo>
                  <a:lnTo>
                    <a:pt x="34" y="80"/>
                  </a:lnTo>
                  <a:lnTo>
                    <a:pt x="50" y="82"/>
                  </a:lnTo>
                  <a:lnTo>
                    <a:pt x="52" y="74"/>
                  </a:lnTo>
                  <a:lnTo>
                    <a:pt x="68" y="80"/>
                  </a:lnTo>
                  <a:lnTo>
                    <a:pt x="76" y="74"/>
                  </a:lnTo>
                  <a:lnTo>
                    <a:pt x="96" y="84"/>
                  </a:lnTo>
                  <a:lnTo>
                    <a:pt x="114" y="98"/>
                  </a:lnTo>
                  <a:lnTo>
                    <a:pt x="128" y="98"/>
                  </a:lnTo>
                  <a:lnTo>
                    <a:pt x="134" y="112"/>
                  </a:lnTo>
                  <a:lnTo>
                    <a:pt x="166" y="140"/>
                  </a:lnTo>
                  <a:lnTo>
                    <a:pt x="176" y="152"/>
                  </a:lnTo>
                  <a:lnTo>
                    <a:pt x="198" y="154"/>
                  </a:lnTo>
                  <a:lnTo>
                    <a:pt x="214" y="160"/>
                  </a:lnTo>
                  <a:lnTo>
                    <a:pt x="232" y="164"/>
                  </a:lnTo>
                  <a:lnTo>
                    <a:pt x="232" y="178"/>
                  </a:lnTo>
                  <a:lnTo>
                    <a:pt x="230" y="190"/>
                  </a:lnTo>
                  <a:lnTo>
                    <a:pt x="232" y="200"/>
                  </a:lnTo>
                  <a:lnTo>
                    <a:pt x="248" y="200"/>
                  </a:lnTo>
                  <a:lnTo>
                    <a:pt x="256" y="200"/>
                  </a:lnTo>
                  <a:lnTo>
                    <a:pt x="270" y="200"/>
                  </a:lnTo>
                  <a:lnTo>
                    <a:pt x="272" y="206"/>
                  </a:lnTo>
                  <a:lnTo>
                    <a:pt x="282" y="208"/>
                  </a:lnTo>
                  <a:lnTo>
                    <a:pt x="284" y="210"/>
                  </a:lnTo>
                  <a:lnTo>
                    <a:pt x="302" y="2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40" name="Freeform 724"/>
            <p:cNvSpPr>
              <a:spLocks/>
            </p:cNvSpPr>
            <p:nvPr/>
          </p:nvSpPr>
          <p:spPr bwMode="ltGray">
            <a:xfrm>
              <a:off x="3841" y="2082"/>
              <a:ext cx="130" cy="106"/>
            </a:xfrm>
            <a:custGeom>
              <a:avLst/>
              <a:gdLst>
                <a:gd name="T0" fmla="*/ 30 w 141"/>
                <a:gd name="T1" fmla="*/ 113 h 103"/>
                <a:gd name="T2" fmla="*/ 24 w 141"/>
                <a:gd name="T3" fmla="*/ 115 h 103"/>
                <a:gd name="T4" fmla="*/ 17 w 141"/>
                <a:gd name="T5" fmla="*/ 115 h 103"/>
                <a:gd name="T6" fmla="*/ 9 w 141"/>
                <a:gd name="T7" fmla="*/ 115 h 103"/>
                <a:gd name="T8" fmla="*/ 4 w 141"/>
                <a:gd name="T9" fmla="*/ 117 h 103"/>
                <a:gd name="T10" fmla="*/ 0 w 141"/>
                <a:gd name="T11" fmla="*/ 111 h 103"/>
                <a:gd name="T12" fmla="*/ 2 w 141"/>
                <a:gd name="T13" fmla="*/ 103 h 103"/>
                <a:gd name="T14" fmla="*/ 4 w 141"/>
                <a:gd name="T15" fmla="*/ 89 h 103"/>
                <a:gd name="T16" fmla="*/ 11 w 141"/>
                <a:gd name="T17" fmla="*/ 84 h 103"/>
                <a:gd name="T18" fmla="*/ 20 w 141"/>
                <a:gd name="T19" fmla="*/ 86 h 103"/>
                <a:gd name="T20" fmla="*/ 28 w 141"/>
                <a:gd name="T21" fmla="*/ 84 h 103"/>
                <a:gd name="T22" fmla="*/ 33 w 141"/>
                <a:gd name="T23" fmla="*/ 82 h 103"/>
                <a:gd name="T24" fmla="*/ 30 w 141"/>
                <a:gd name="T25" fmla="*/ 76 h 103"/>
                <a:gd name="T26" fmla="*/ 23 w 141"/>
                <a:gd name="T27" fmla="*/ 74 h 103"/>
                <a:gd name="T28" fmla="*/ 15 w 141"/>
                <a:gd name="T29" fmla="*/ 66 h 103"/>
                <a:gd name="T30" fmla="*/ 7 w 141"/>
                <a:gd name="T31" fmla="*/ 47 h 103"/>
                <a:gd name="T32" fmla="*/ 9 w 141"/>
                <a:gd name="T33" fmla="*/ 45 h 103"/>
                <a:gd name="T34" fmla="*/ 15 w 141"/>
                <a:gd name="T35" fmla="*/ 27 h 103"/>
                <a:gd name="T36" fmla="*/ 16 w 141"/>
                <a:gd name="T37" fmla="*/ 8 h 103"/>
                <a:gd name="T38" fmla="*/ 26 w 141"/>
                <a:gd name="T39" fmla="*/ 0 h 103"/>
                <a:gd name="T40" fmla="*/ 33 w 141"/>
                <a:gd name="T41" fmla="*/ 6 h 103"/>
                <a:gd name="T42" fmla="*/ 71 w 141"/>
                <a:gd name="T43" fmla="*/ 14 h 103"/>
                <a:gd name="T44" fmla="*/ 82 w 141"/>
                <a:gd name="T45" fmla="*/ 25 h 103"/>
                <a:gd name="T46" fmla="*/ 93 w 141"/>
                <a:gd name="T47" fmla="*/ 14 h 103"/>
                <a:gd name="T48" fmla="*/ 92 w 141"/>
                <a:gd name="T49" fmla="*/ 39 h 103"/>
                <a:gd name="T50" fmla="*/ 93 w 141"/>
                <a:gd name="T51" fmla="*/ 47 h 103"/>
                <a:gd name="T52" fmla="*/ 88 w 141"/>
                <a:gd name="T53" fmla="*/ 76 h 103"/>
                <a:gd name="T54" fmla="*/ 84 w 141"/>
                <a:gd name="T55" fmla="*/ 80 h 103"/>
                <a:gd name="T56" fmla="*/ 81 w 141"/>
                <a:gd name="T57" fmla="*/ 84 h 103"/>
                <a:gd name="T58" fmla="*/ 71 w 141"/>
                <a:gd name="T59" fmla="*/ 86 h 103"/>
                <a:gd name="T60" fmla="*/ 70 w 141"/>
                <a:gd name="T61" fmla="*/ 98 h 103"/>
                <a:gd name="T62" fmla="*/ 65 w 141"/>
                <a:gd name="T63" fmla="*/ 95 h 103"/>
                <a:gd name="T64" fmla="*/ 55 w 141"/>
                <a:gd name="T65" fmla="*/ 95 h 103"/>
                <a:gd name="T66" fmla="*/ 53 w 141"/>
                <a:gd name="T67" fmla="*/ 105 h 103"/>
                <a:gd name="T68" fmla="*/ 49 w 141"/>
                <a:gd name="T69" fmla="*/ 109 h 103"/>
                <a:gd name="T70" fmla="*/ 44 w 141"/>
                <a:gd name="T71" fmla="*/ 107 h 103"/>
                <a:gd name="T72" fmla="*/ 40 w 141"/>
                <a:gd name="T73" fmla="*/ 101 h 103"/>
                <a:gd name="T74" fmla="*/ 38 w 141"/>
                <a:gd name="T75" fmla="*/ 103 h 103"/>
                <a:gd name="T76" fmla="*/ 35 w 141"/>
                <a:gd name="T77" fmla="*/ 107 h 103"/>
                <a:gd name="T78" fmla="*/ 30 w 141"/>
                <a:gd name="T79" fmla="*/ 109 h 103"/>
                <a:gd name="T80" fmla="*/ 30 w 141"/>
                <a:gd name="T81" fmla="*/ 113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1"/>
                <a:gd name="T124" fmla="*/ 0 h 103"/>
                <a:gd name="T125" fmla="*/ 141 w 141"/>
                <a:gd name="T126" fmla="*/ 103 h 1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1" h="103">
                  <a:moveTo>
                    <a:pt x="46" y="98"/>
                  </a:moveTo>
                  <a:lnTo>
                    <a:pt x="36" y="100"/>
                  </a:lnTo>
                  <a:lnTo>
                    <a:pt x="26" y="100"/>
                  </a:lnTo>
                  <a:lnTo>
                    <a:pt x="14" y="100"/>
                  </a:lnTo>
                  <a:lnTo>
                    <a:pt x="4" y="102"/>
                  </a:lnTo>
                  <a:lnTo>
                    <a:pt x="0" y="96"/>
                  </a:lnTo>
                  <a:lnTo>
                    <a:pt x="2" y="88"/>
                  </a:lnTo>
                  <a:lnTo>
                    <a:pt x="4" y="78"/>
                  </a:lnTo>
                  <a:lnTo>
                    <a:pt x="16" y="74"/>
                  </a:lnTo>
                  <a:lnTo>
                    <a:pt x="30" y="76"/>
                  </a:lnTo>
                  <a:lnTo>
                    <a:pt x="42" y="74"/>
                  </a:lnTo>
                  <a:lnTo>
                    <a:pt x="50" y="72"/>
                  </a:lnTo>
                  <a:lnTo>
                    <a:pt x="44" y="66"/>
                  </a:lnTo>
                  <a:lnTo>
                    <a:pt x="34" y="64"/>
                  </a:lnTo>
                  <a:lnTo>
                    <a:pt x="22" y="56"/>
                  </a:lnTo>
                  <a:lnTo>
                    <a:pt x="12" y="42"/>
                  </a:lnTo>
                  <a:lnTo>
                    <a:pt x="14" y="40"/>
                  </a:lnTo>
                  <a:lnTo>
                    <a:pt x="22" y="22"/>
                  </a:lnTo>
                  <a:lnTo>
                    <a:pt x="24" y="8"/>
                  </a:lnTo>
                  <a:lnTo>
                    <a:pt x="38" y="0"/>
                  </a:lnTo>
                  <a:lnTo>
                    <a:pt x="50" y="6"/>
                  </a:lnTo>
                  <a:lnTo>
                    <a:pt x="106" y="14"/>
                  </a:lnTo>
                  <a:lnTo>
                    <a:pt x="124" y="20"/>
                  </a:lnTo>
                  <a:lnTo>
                    <a:pt x="140" y="14"/>
                  </a:lnTo>
                  <a:lnTo>
                    <a:pt x="138" y="34"/>
                  </a:lnTo>
                  <a:lnTo>
                    <a:pt x="140" y="42"/>
                  </a:lnTo>
                  <a:lnTo>
                    <a:pt x="132" y="66"/>
                  </a:lnTo>
                  <a:lnTo>
                    <a:pt x="126" y="70"/>
                  </a:lnTo>
                  <a:lnTo>
                    <a:pt x="122" y="74"/>
                  </a:lnTo>
                  <a:lnTo>
                    <a:pt x="106" y="76"/>
                  </a:lnTo>
                  <a:lnTo>
                    <a:pt x="104" y="84"/>
                  </a:lnTo>
                  <a:lnTo>
                    <a:pt x="96" y="82"/>
                  </a:lnTo>
                  <a:lnTo>
                    <a:pt x="84" y="82"/>
                  </a:lnTo>
                  <a:lnTo>
                    <a:pt x="80" y="90"/>
                  </a:lnTo>
                  <a:lnTo>
                    <a:pt x="74" y="94"/>
                  </a:lnTo>
                  <a:lnTo>
                    <a:pt x="66" y="92"/>
                  </a:lnTo>
                  <a:lnTo>
                    <a:pt x="60" y="86"/>
                  </a:lnTo>
                  <a:lnTo>
                    <a:pt x="56" y="88"/>
                  </a:lnTo>
                  <a:lnTo>
                    <a:pt x="52" y="92"/>
                  </a:lnTo>
                  <a:lnTo>
                    <a:pt x="46" y="94"/>
                  </a:lnTo>
                  <a:lnTo>
                    <a:pt x="46" y="9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41" name="Freeform 725"/>
            <p:cNvSpPr>
              <a:spLocks/>
            </p:cNvSpPr>
            <p:nvPr/>
          </p:nvSpPr>
          <p:spPr bwMode="ltGray">
            <a:xfrm>
              <a:off x="2670" y="1912"/>
              <a:ext cx="8" cy="6"/>
            </a:xfrm>
            <a:custGeom>
              <a:avLst/>
              <a:gdLst>
                <a:gd name="T0" fmla="*/ 4 w 9"/>
                <a:gd name="T1" fmla="*/ 0 h 5"/>
                <a:gd name="T2" fmla="*/ 4 w 9"/>
                <a:gd name="T3" fmla="*/ 2 h 5"/>
                <a:gd name="T4" fmla="*/ 2 w 9"/>
                <a:gd name="T5" fmla="*/ 10 h 5"/>
                <a:gd name="T6" fmla="*/ 0 w 9"/>
                <a:gd name="T7" fmla="*/ 2 h 5"/>
                <a:gd name="T8" fmla="*/ 4 w 9"/>
                <a:gd name="T9" fmla="*/ 0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4" y="0"/>
                  </a:moveTo>
                  <a:lnTo>
                    <a:pt x="8" y="2"/>
                  </a:lnTo>
                  <a:lnTo>
                    <a:pt x="2" y="4"/>
                  </a:lnTo>
                  <a:lnTo>
                    <a:pt x="0" y="2"/>
                  </a:lnTo>
                  <a:lnTo>
                    <a:pt x="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42" name="Freeform 726"/>
            <p:cNvSpPr>
              <a:spLocks/>
            </p:cNvSpPr>
            <p:nvPr/>
          </p:nvSpPr>
          <p:spPr bwMode="ltGray">
            <a:xfrm>
              <a:off x="2677" y="1919"/>
              <a:ext cx="8" cy="4"/>
            </a:xfrm>
            <a:custGeom>
              <a:avLst/>
              <a:gdLst>
                <a:gd name="T0" fmla="*/ 4 w 9"/>
                <a:gd name="T1" fmla="*/ 0 h 3"/>
                <a:gd name="T2" fmla="*/ 4 w 9"/>
                <a:gd name="T3" fmla="*/ 9 h 3"/>
                <a:gd name="T4" fmla="*/ 0 w 9"/>
                <a:gd name="T5" fmla="*/ 9 h 3"/>
                <a:gd name="T6" fmla="*/ 4 w 9"/>
                <a:gd name="T7" fmla="*/ 0 h 3"/>
                <a:gd name="T8" fmla="*/ 0 60000 65536"/>
                <a:gd name="T9" fmla="*/ 0 60000 65536"/>
                <a:gd name="T10" fmla="*/ 0 60000 65536"/>
                <a:gd name="T11" fmla="*/ 0 60000 65536"/>
                <a:gd name="T12" fmla="*/ 0 w 9"/>
                <a:gd name="T13" fmla="*/ 0 h 3"/>
                <a:gd name="T14" fmla="*/ 9 w 9"/>
                <a:gd name="T15" fmla="*/ 3 h 3"/>
              </a:gdLst>
              <a:ahLst/>
              <a:cxnLst>
                <a:cxn ang="T8">
                  <a:pos x="T0" y="T1"/>
                </a:cxn>
                <a:cxn ang="T9">
                  <a:pos x="T2" y="T3"/>
                </a:cxn>
                <a:cxn ang="T10">
                  <a:pos x="T4" y="T5"/>
                </a:cxn>
                <a:cxn ang="T11">
                  <a:pos x="T6" y="T7"/>
                </a:cxn>
              </a:cxnLst>
              <a:rect l="T12" t="T13" r="T14" b="T15"/>
              <a:pathLst>
                <a:path w="9" h="3">
                  <a:moveTo>
                    <a:pt x="4" y="0"/>
                  </a:moveTo>
                  <a:lnTo>
                    <a:pt x="8" y="2"/>
                  </a:lnTo>
                  <a:lnTo>
                    <a:pt x="0" y="2"/>
                  </a:lnTo>
                  <a:lnTo>
                    <a:pt x="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43" name="Freeform 727"/>
            <p:cNvSpPr>
              <a:spLocks/>
            </p:cNvSpPr>
            <p:nvPr/>
          </p:nvSpPr>
          <p:spPr bwMode="ltGray">
            <a:xfrm>
              <a:off x="2889" y="1867"/>
              <a:ext cx="80" cy="71"/>
            </a:xfrm>
            <a:custGeom>
              <a:avLst/>
              <a:gdLst>
                <a:gd name="T0" fmla="*/ 15 w 87"/>
                <a:gd name="T1" fmla="*/ 74 h 69"/>
                <a:gd name="T2" fmla="*/ 20 w 87"/>
                <a:gd name="T3" fmla="*/ 72 h 69"/>
                <a:gd name="T4" fmla="*/ 25 w 87"/>
                <a:gd name="T5" fmla="*/ 78 h 69"/>
                <a:gd name="T6" fmla="*/ 28 w 87"/>
                <a:gd name="T7" fmla="*/ 72 h 69"/>
                <a:gd name="T8" fmla="*/ 28 w 87"/>
                <a:gd name="T9" fmla="*/ 64 h 69"/>
                <a:gd name="T10" fmla="*/ 31 w 87"/>
                <a:gd name="T11" fmla="*/ 58 h 69"/>
                <a:gd name="T12" fmla="*/ 36 w 87"/>
                <a:gd name="T13" fmla="*/ 64 h 69"/>
                <a:gd name="T14" fmla="*/ 37 w 87"/>
                <a:gd name="T15" fmla="*/ 64 h 69"/>
                <a:gd name="T16" fmla="*/ 40 w 87"/>
                <a:gd name="T17" fmla="*/ 66 h 69"/>
                <a:gd name="T18" fmla="*/ 57 w 87"/>
                <a:gd name="T19" fmla="*/ 31 h 69"/>
                <a:gd name="T20" fmla="*/ 47 w 87"/>
                <a:gd name="T21" fmla="*/ 16 h 69"/>
                <a:gd name="T22" fmla="*/ 33 w 87"/>
                <a:gd name="T23" fmla="*/ 16 h 69"/>
                <a:gd name="T24" fmla="*/ 31 w 87"/>
                <a:gd name="T25" fmla="*/ 10 h 69"/>
                <a:gd name="T26" fmla="*/ 31 w 87"/>
                <a:gd name="T27" fmla="*/ 2 h 69"/>
                <a:gd name="T28" fmla="*/ 30 w 87"/>
                <a:gd name="T29" fmla="*/ 0 h 69"/>
                <a:gd name="T30" fmla="*/ 21 w 87"/>
                <a:gd name="T31" fmla="*/ 2 h 69"/>
                <a:gd name="T32" fmla="*/ 17 w 87"/>
                <a:gd name="T33" fmla="*/ 6 h 69"/>
                <a:gd name="T34" fmla="*/ 13 w 87"/>
                <a:gd name="T35" fmla="*/ 12 h 69"/>
                <a:gd name="T36" fmla="*/ 6 w 87"/>
                <a:gd name="T37" fmla="*/ 25 h 69"/>
                <a:gd name="T38" fmla="*/ 4 w 87"/>
                <a:gd name="T39" fmla="*/ 27 h 69"/>
                <a:gd name="T40" fmla="*/ 0 w 87"/>
                <a:gd name="T41" fmla="*/ 31 h 69"/>
                <a:gd name="T42" fmla="*/ 15 w 87"/>
                <a:gd name="T43" fmla="*/ 74 h 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7"/>
                <a:gd name="T67" fmla="*/ 0 h 69"/>
                <a:gd name="T68" fmla="*/ 87 w 87"/>
                <a:gd name="T69" fmla="*/ 69 h 6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7" h="69">
                  <a:moveTo>
                    <a:pt x="22" y="64"/>
                  </a:moveTo>
                  <a:lnTo>
                    <a:pt x="30" y="62"/>
                  </a:lnTo>
                  <a:lnTo>
                    <a:pt x="38" y="68"/>
                  </a:lnTo>
                  <a:lnTo>
                    <a:pt x="42" y="62"/>
                  </a:lnTo>
                  <a:lnTo>
                    <a:pt x="42" y="54"/>
                  </a:lnTo>
                  <a:lnTo>
                    <a:pt x="48" y="50"/>
                  </a:lnTo>
                  <a:lnTo>
                    <a:pt x="54" y="54"/>
                  </a:lnTo>
                  <a:lnTo>
                    <a:pt x="56" y="54"/>
                  </a:lnTo>
                  <a:lnTo>
                    <a:pt x="62" y="56"/>
                  </a:lnTo>
                  <a:lnTo>
                    <a:pt x="86" y="26"/>
                  </a:lnTo>
                  <a:lnTo>
                    <a:pt x="72" y="16"/>
                  </a:lnTo>
                  <a:lnTo>
                    <a:pt x="50" y="16"/>
                  </a:lnTo>
                  <a:lnTo>
                    <a:pt x="48" y="10"/>
                  </a:lnTo>
                  <a:lnTo>
                    <a:pt x="48" y="2"/>
                  </a:lnTo>
                  <a:lnTo>
                    <a:pt x="46" y="0"/>
                  </a:lnTo>
                  <a:lnTo>
                    <a:pt x="32" y="2"/>
                  </a:lnTo>
                  <a:lnTo>
                    <a:pt x="26" y="6"/>
                  </a:lnTo>
                  <a:lnTo>
                    <a:pt x="18" y="12"/>
                  </a:lnTo>
                  <a:lnTo>
                    <a:pt x="10" y="20"/>
                  </a:lnTo>
                  <a:lnTo>
                    <a:pt x="4" y="22"/>
                  </a:lnTo>
                  <a:lnTo>
                    <a:pt x="0" y="26"/>
                  </a:lnTo>
                  <a:lnTo>
                    <a:pt x="22" y="6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nvGrpSpPr>
            <p:cNvPr id="22" name="Group 728"/>
            <p:cNvGrpSpPr>
              <a:grpSpLocks/>
            </p:cNvGrpSpPr>
            <p:nvPr/>
          </p:nvGrpSpPr>
          <p:grpSpPr bwMode="auto">
            <a:xfrm>
              <a:off x="2893" y="1923"/>
              <a:ext cx="233" cy="197"/>
              <a:chOff x="2754" y="1750"/>
              <a:chExt cx="253" cy="213"/>
            </a:xfrm>
            <a:grpFill/>
          </p:grpSpPr>
          <p:sp>
            <p:nvSpPr>
              <p:cNvPr id="5412" name="Freeform 729"/>
              <p:cNvSpPr>
                <a:spLocks/>
              </p:cNvSpPr>
              <p:nvPr/>
            </p:nvSpPr>
            <p:spPr bwMode="ltGray">
              <a:xfrm>
                <a:off x="2805" y="1750"/>
                <a:ext cx="202" cy="126"/>
              </a:xfrm>
              <a:custGeom>
                <a:avLst/>
                <a:gdLst>
                  <a:gd name="T0" fmla="*/ 6 w 203"/>
                  <a:gd name="T1" fmla="*/ 62 h 113"/>
                  <a:gd name="T2" fmla="*/ 78 w 203"/>
                  <a:gd name="T3" fmla="*/ 0 h 113"/>
                  <a:gd name="T4" fmla="*/ 92 w 203"/>
                  <a:gd name="T5" fmla="*/ 13 h 113"/>
                  <a:gd name="T6" fmla="*/ 100 w 203"/>
                  <a:gd name="T7" fmla="*/ 20 h 113"/>
                  <a:gd name="T8" fmla="*/ 109 w 203"/>
                  <a:gd name="T9" fmla="*/ 16 h 113"/>
                  <a:gd name="T10" fmla="*/ 127 w 203"/>
                  <a:gd name="T11" fmla="*/ 39 h 113"/>
                  <a:gd name="T12" fmla="*/ 141 w 203"/>
                  <a:gd name="T13" fmla="*/ 16 h 113"/>
                  <a:gd name="T14" fmla="*/ 153 w 203"/>
                  <a:gd name="T15" fmla="*/ 4 h 113"/>
                  <a:gd name="T16" fmla="*/ 159 w 203"/>
                  <a:gd name="T17" fmla="*/ 20 h 113"/>
                  <a:gd name="T18" fmla="*/ 169 w 203"/>
                  <a:gd name="T19" fmla="*/ 39 h 113"/>
                  <a:gd name="T20" fmla="*/ 175 w 203"/>
                  <a:gd name="T21" fmla="*/ 58 h 113"/>
                  <a:gd name="T22" fmla="*/ 175 w 203"/>
                  <a:gd name="T23" fmla="*/ 84 h 113"/>
                  <a:gd name="T24" fmla="*/ 181 w 203"/>
                  <a:gd name="T25" fmla="*/ 107 h 113"/>
                  <a:gd name="T26" fmla="*/ 197 w 203"/>
                  <a:gd name="T27" fmla="*/ 120 h 113"/>
                  <a:gd name="T28" fmla="*/ 195 w 203"/>
                  <a:gd name="T29" fmla="*/ 152 h 113"/>
                  <a:gd name="T30" fmla="*/ 185 w 203"/>
                  <a:gd name="T31" fmla="*/ 152 h 113"/>
                  <a:gd name="T32" fmla="*/ 179 w 203"/>
                  <a:gd name="T33" fmla="*/ 185 h 113"/>
                  <a:gd name="T34" fmla="*/ 167 w 203"/>
                  <a:gd name="T35" fmla="*/ 191 h 113"/>
                  <a:gd name="T36" fmla="*/ 159 w 203"/>
                  <a:gd name="T37" fmla="*/ 173 h 113"/>
                  <a:gd name="T38" fmla="*/ 147 w 203"/>
                  <a:gd name="T39" fmla="*/ 169 h 113"/>
                  <a:gd name="T40" fmla="*/ 133 w 203"/>
                  <a:gd name="T41" fmla="*/ 183 h 113"/>
                  <a:gd name="T42" fmla="*/ 117 w 203"/>
                  <a:gd name="T43" fmla="*/ 191 h 113"/>
                  <a:gd name="T44" fmla="*/ 100 w 203"/>
                  <a:gd name="T45" fmla="*/ 193 h 113"/>
                  <a:gd name="T46" fmla="*/ 96 w 203"/>
                  <a:gd name="T47" fmla="*/ 165 h 113"/>
                  <a:gd name="T48" fmla="*/ 86 w 203"/>
                  <a:gd name="T49" fmla="*/ 148 h 113"/>
                  <a:gd name="T50" fmla="*/ 78 w 203"/>
                  <a:gd name="T51" fmla="*/ 134 h 113"/>
                  <a:gd name="T52" fmla="*/ 72 w 203"/>
                  <a:gd name="T53" fmla="*/ 120 h 113"/>
                  <a:gd name="T54" fmla="*/ 68 w 203"/>
                  <a:gd name="T55" fmla="*/ 107 h 113"/>
                  <a:gd name="T56" fmla="*/ 66 w 203"/>
                  <a:gd name="T57" fmla="*/ 94 h 113"/>
                  <a:gd name="T58" fmla="*/ 56 w 203"/>
                  <a:gd name="T59" fmla="*/ 94 h 113"/>
                  <a:gd name="T60" fmla="*/ 50 w 203"/>
                  <a:gd name="T61" fmla="*/ 107 h 113"/>
                  <a:gd name="T62" fmla="*/ 28 w 203"/>
                  <a:gd name="T63" fmla="*/ 107 h 113"/>
                  <a:gd name="T64" fmla="*/ 10 w 203"/>
                  <a:gd name="T65" fmla="*/ 96 h 113"/>
                  <a:gd name="T66" fmla="*/ 0 w 203"/>
                  <a:gd name="T67" fmla="*/ 72 h 1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3"/>
                  <a:gd name="T103" fmla="*/ 0 h 113"/>
                  <a:gd name="T104" fmla="*/ 203 w 203"/>
                  <a:gd name="T105" fmla="*/ 113 h 1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3" h="113">
                    <a:moveTo>
                      <a:pt x="0" y="42"/>
                    </a:moveTo>
                    <a:lnTo>
                      <a:pt x="6" y="36"/>
                    </a:lnTo>
                    <a:lnTo>
                      <a:pt x="62" y="2"/>
                    </a:lnTo>
                    <a:lnTo>
                      <a:pt x="78" y="0"/>
                    </a:lnTo>
                    <a:lnTo>
                      <a:pt x="88" y="4"/>
                    </a:lnTo>
                    <a:lnTo>
                      <a:pt x="92" y="8"/>
                    </a:lnTo>
                    <a:lnTo>
                      <a:pt x="96" y="10"/>
                    </a:lnTo>
                    <a:lnTo>
                      <a:pt x="100" y="12"/>
                    </a:lnTo>
                    <a:lnTo>
                      <a:pt x="108" y="12"/>
                    </a:lnTo>
                    <a:lnTo>
                      <a:pt x="114" y="10"/>
                    </a:lnTo>
                    <a:lnTo>
                      <a:pt x="124" y="12"/>
                    </a:lnTo>
                    <a:lnTo>
                      <a:pt x="132" y="22"/>
                    </a:lnTo>
                    <a:lnTo>
                      <a:pt x="138" y="18"/>
                    </a:lnTo>
                    <a:lnTo>
                      <a:pt x="146" y="10"/>
                    </a:lnTo>
                    <a:lnTo>
                      <a:pt x="150" y="6"/>
                    </a:lnTo>
                    <a:lnTo>
                      <a:pt x="158" y="4"/>
                    </a:lnTo>
                    <a:lnTo>
                      <a:pt x="162" y="6"/>
                    </a:lnTo>
                    <a:lnTo>
                      <a:pt x="164" y="12"/>
                    </a:lnTo>
                    <a:lnTo>
                      <a:pt x="170" y="20"/>
                    </a:lnTo>
                    <a:lnTo>
                      <a:pt x="174" y="22"/>
                    </a:lnTo>
                    <a:lnTo>
                      <a:pt x="178" y="26"/>
                    </a:lnTo>
                    <a:lnTo>
                      <a:pt x="180" y="34"/>
                    </a:lnTo>
                    <a:lnTo>
                      <a:pt x="180" y="42"/>
                    </a:lnTo>
                    <a:lnTo>
                      <a:pt x="180" y="48"/>
                    </a:lnTo>
                    <a:lnTo>
                      <a:pt x="180" y="58"/>
                    </a:lnTo>
                    <a:lnTo>
                      <a:pt x="186" y="62"/>
                    </a:lnTo>
                    <a:lnTo>
                      <a:pt x="196" y="64"/>
                    </a:lnTo>
                    <a:lnTo>
                      <a:pt x="202" y="70"/>
                    </a:lnTo>
                    <a:lnTo>
                      <a:pt x="200" y="82"/>
                    </a:lnTo>
                    <a:lnTo>
                      <a:pt x="200" y="88"/>
                    </a:lnTo>
                    <a:lnTo>
                      <a:pt x="194" y="88"/>
                    </a:lnTo>
                    <a:lnTo>
                      <a:pt x="190" y="88"/>
                    </a:lnTo>
                    <a:lnTo>
                      <a:pt x="186" y="96"/>
                    </a:lnTo>
                    <a:lnTo>
                      <a:pt x="184" y="108"/>
                    </a:lnTo>
                    <a:lnTo>
                      <a:pt x="182" y="112"/>
                    </a:lnTo>
                    <a:lnTo>
                      <a:pt x="172" y="110"/>
                    </a:lnTo>
                    <a:lnTo>
                      <a:pt x="166" y="108"/>
                    </a:lnTo>
                    <a:lnTo>
                      <a:pt x="164" y="100"/>
                    </a:lnTo>
                    <a:lnTo>
                      <a:pt x="158" y="96"/>
                    </a:lnTo>
                    <a:lnTo>
                      <a:pt x="152" y="98"/>
                    </a:lnTo>
                    <a:lnTo>
                      <a:pt x="144" y="102"/>
                    </a:lnTo>
                    <a:lnTo>
                      <a:pt x="138" y="106"/>
                    </a:lnTo>
                    <a:lnTo>
                      <a:pt x="134" y="110"/>
                    </a:lnTo>
                    <a:lnTo>
                      <a:pt x="122" y="110"/>
                    </a:lnTo>
                    <a:lnTo>
                      <a:pt x="106" y="108"/>
                    </a:lnTo>
                    <a:lnTo>
                      <a:pt x="100" y="112"/>
                    </a:lnTo>
                    <a:lnTo>
                      <a:pt x="96" y="108"/>
                    </a:lnTo>
                    <a:lnTo>
                      <a:pt x="96" y="96"/>
                    </a:lnTo>
                    <a:lnTo>
                      <a:pt x="96" y="88"/>
                    </a:lnTo>
                    <a:lnTo>
                      <a:pt x="86" y="86"/>
                    </a:lnTo>
                    <a:lnTo>
                      <a:pt x="82" y="82"/>
                    </a:lnTo>
                    <a:lnTo>
                      <a:pt x="78" y="78"/>
                    </a:lnTo>
                    <a:lnTo>
                      <a:pt x="74" y="74"/>
                    </a:lnTo>
                    <a:lnTo>
                      <a:pt x="72" y="70"/>
                    </a:lnTo>
                    <a:lnTo>
                      <a:pt x="70" y="64"/>
                    </a:lnTo>
                    <a:lnTo>
                      <a:pt x="68" y="62"/>
                    </a:lnTo>
                    <a:lnTo>
                      <a:pt x="68" y="58"/>
                    </a:lnTo>
                    <a:lnTo>
                      <a:pt x="66" y="54"/>
                    </a:lnTo>
                    <a:lnTo>
                      <a:pt x="64" y="54"/>
                    </a:lnTo>
                    <a:lnTo>
                      <a:pt x="56" y="54"/>
                    </a:lnTo>
                    <a:lnTo>
                      <a:pt x="52" y="56"/>
                    </a:lnTo>
                    <a:lnTo>
                      <a:pt x="50" y="62"/>
                    </a:lnTo>
                    <a:lnTo>
                      <a:pt x="46" y="64"/>
                    </a:lnTo>
                    <a:lnTo>
                      <a:pt x="28" y="62"/>
                    </a:lnTo>
                    <a:lnTo>
                      <a:pt x="22" y="60"/>
                    </a:lnTo>
                    <a:lnTo>
                      <a:pt x="10" y="56"/>
                    </a:lnTo>
                    <a:lnTo>
                      <a:pt x="8" y="48"/>
                    </a:lnTo>
                    <a:lnTo>
                      <a:pt x="0" y="4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13" name="Freeform 730"/>
              <p:cNvSpPr>
                <a:spLocks/>
              </p:cNvSpPr>
              <p:nvPr/>
            </p:nvSpPr>
            <p:spPr bwMode="ltGray">
              <a:xfrm>
                <a:off x="2845" y="1884"/>
                <a:ext cx="41" cy="79"/>
              </a:xfrm>
              <a:custGeom>
                <a:avLst/>
                <a:gdLst>
                  <a:gd name="T0" fmla="*/ 22 w 41"/>
                  <a:gd name="T1" fmla="*/ 120 h 71"/>
                  <a:gd name="T2" fmla="*/ 16 w 41"/>
                  <a:gd name="T3" fmla="*/ 111 h 71"/>
                  <a:gd name="T4" fmla="*/ 6 w 41"/>
                  <a:gd name="T5" fmla="*/ 96 h 71"/>
                  <a:gd name="T6" fmla="*/ 8 w 41"/>
                  <a:gd name="T7" fmla="*/ 62 h 71"/>
                  <a:gd name="T8" fmla="*/ 8 w 41"/>
                  <a:gd name="T9" fmla="*/ 56 h 71"/>
                  <a:gd name="T10" fmla="*/ 8 w 41"/>
                  <a:gd name="T11" fmla="*/ 47 h 71"/>
                  <a:gd name="T12" fmla="*/ 4 w 41"/>
                  <a:gd name="T13" fmla="*/ 45 h 71"/>
                  <a:gd name="T14" fmla="*/ 0 w 41"/>
                  <a:gd name="T15" fmla="*/ 13 h 71"/>
                  <a:gd name="T16" fmla="*/ 14 w 41"/>
                  <a:gd name="T17" fmla="*/ 2 h 71"/>
                  <a:gd name="T18" fmla="*/ 26 w 41"/>
                  <a:gd name="T19" fmla="*/ 0 h 71"/>
                  <a:gd name="T20" fmla="*/ 34 w 41"/>
                  <a:gd name="T21" fmla="*/ 11 h 71"/>
                  <a:gd name="T22" fmla="*/ 38 w 41"/>
                  <a:gd name="T23" fmla="*/ 27 h 71"/>
                  <a:gd name="T24" fmla="*/ 40 w 41"/>
                  <a:gd name="T25" fmla="*/ 45 h 71"/>
                  <a:gd name="T26" fmla="*/ 40 w 41"/>
                  <a:gd name="T27" fmla="*/ 65 h 71"/>
                  <a:gd name="T28" fmla="*/ 40 w 41"/>
                  <a:gd name="T29" fmla="*/ 78 h 71"/>
                  <a:gd name="T30" fmla="*/ 36 w 41"/>
                  <a:gd name="T31" fmla="*/ 89 h 71"/>
                  <a:gd name="T32" fmla="*/ 36 w 41"/>
                  <a:gd name="T33" fmla="*/ 92 h 71"/>
                  <a:gd name="T34" fmla="*/ 28 w 41"/>
                  <a:gd name="T35" fmla="*/ 111 h 71"/>
                  <a:gd name="T36" fmla="*/ 22 w 41"/>
                  <a:gd name="T37" fmla="*/ 120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
                  <a:gd name="T58" fmla="*/ 0 h 71"/>
                  <a:gd name="T59" fmla="*/ 41 w 41"/>
                  <a:gd name="T60" fmla="*/ 71 h 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 h="71">
                    <a:moveTo>
                      <a:pt x="22" y="70"/>
                    </a:moveTo>
                    <a:lnTo>
                      <a:pt x="16" y="66"/>
                    </a:lnTo>
                    <a:lnTo>
                      <a:pt x="6" y="56"/>
                    </a:lnTo>
                    <a:lnTo>
                      <a:pt x="8" y="36"/>
                    </a:lnTo>
                    <a:lnTo>
                      <a:pt x="8" y="32"/>
                    </a:lnTo>
                    <a:lnTo>
                      <a:pt x="8" y="28"/>
                    </a:lnTo>
                    <a:lnTo>
                      <a:pt x="4" y="26"/>
                    </a:lnTo>
                    <a:lnTo>
                      <a:pt x="0" y="8"/>
                    </a:lnTo>
                    <a:lnTo>
                      <a:pt x="14" y="2"/>
                    </a:lnTo>
                    <a:lnTo>
                      <a:pt x="26" y="0"/>
                    </a:lnTo>
                    <a:lnTo>
                      <a:pt x="34" y="6"/>
                    </a:lnTo>
                    <a:lnTo>
                      <a:pt x="38" y="16"/>
                    </a:lnTo>
                    <a:lnTo>
                      <a:pt x="40" y="26"/>
                    </a:lnTo>
                    <a:lnTo>
                      <a:pt x="40" y="38"/>
                    </a:lnTo>
                    <a:lnTo>
                      <a:pt x="40" y="46"/>
                    </a:lnTo>
                    <a:lnTo>
                      <a:pt x="36" y="52"/>
                    </a:lnTo>
                    <a:lnTo>
                      <a:pt x="36" y="54"/>
                    </a:lnTo>
                    <a:lnTo>
                      <a:pt x="28" y="66"/>
                    </a:lnTo>
                    <a:lnTo>
                      <a:pt x="22" y="7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14" name="Freeform 731"/>
              <p:cNvSpPr>
                <a:spLocks/>
              </p:cNvSpPr>
              <p:nvPr/>
            </p:nvSpPr>
            <p:spPr bwMode="ltGray">
              <a:xfrm>
                <a:off x="2754" y="1799"/>
                <a:ext cx="155" cy="137"/>
              </a:xfrm>
              <a:custGeom>
                <a:avLst/>
                <a:gdLst>
                  <a:gd name="T0" fmla="*/ 53 w 157"/>
                  <a:gd name="T1" fmla="*/ 0 h 123"/>
                  <a:gd name="T2" fmla="*/ 61 w 157"/>
                  <a:gd name="T3" fmla="*/ 13 h 123"/>
                  <a:gd name="T4" fmla="*/ 103 w 157"/>
                  <a:gd name="T5" fmla="*/ 13 h 123"/>
                  <a:gd name="T6" fmla="*/ 113 w 157"/>
                  <a:gd name="T7" fmla="*/ 16 h 123"/>
                  <a:gd name="T8" fmla="*/ 115 w 157"/>
                  <a:gd name="T9" fmla="*/ 28 h 123"/>
                  <a:gd name="T10" fmla="*/ 115 w 157"/>
                  <a:gd name="T11" fmla="*/ 41 h 123"/>
                  <a:gd name="T12" fmla="*/ 118 w 157"/>
                  <a:gd name="T13" fmla="*/ 48 h 123"/>
                  <a:gd name="T14" fmla="*/ 120 w 157"/>
                  <a:gd name="T15" fmla="*/ 56 h 123"/>
                  <a:gd name="T16" fmla="*/ 124 w 157"/>
                  <a:gd name="T17" fmla="*/ 65 h 123"/>
                  <a:gd name="T18" fmla="*/ 130 w 157"/>
                  <a:gd name="T19" fmla="*/ 69 h 123"/>
                  <a:gd name="T20" fmla="*/ 136 w 157"/>
                  <a:gd name="T21" fmla="*/ 72 h 123"/>
                  <a:gd name="T22" fmla="*/ 138 w 157"/>
                  <a:gd name="T23" fmla="*/ 78 h 123"/>
                  <a:gd name="T24" fmla="*/ 140 w 157"/>
                  <a:gd name="T25" fmla="*/ 86 h 123"/>
                  <a:gd name="T26" fmla="*/ 138 w 157"/>
                  <a:gd name="T27" fmla="*/ 96 h 123"/>
                  <a:gd name="T28" fmla="*/ 136 w 157"/>
                  <a:gd name="T29" fmla="*/ 109 h 123"/>
                  <a:gd name="T30" fmla="*/ 138 w 157"/>
                  <a:gd name="T31" fmla="*/ 123 h 123"/>
                  <a:gd name="T32" fmla="*/ 140 w 157"/>
                  <a:gd name="T33" fmla="*/ 131 h 123"/>
                  <a:gd name="T34" fmla="*/ 138 w 157"/>
                  <a:gd name="T35" fmla="*/ 139 h 123"/>
                  <a:gd name="T36" fmla="*/ 136 w 157"/>
                  <a:gd name="T37" fmla="*/ 148 h 123"/>
                  <a:gd name="T38" fmla="*/ 136 w 157"/>
                  <a:gd name="T39" fmla="*/ 162 h 123"/>
                  <a:gd name="T40" fmla="*/ 140 w 157"/>
                  <a:gd name="T41" fmla="*/ 172 h 123"/>
                  <a:gd name="T42" fmla="*/ 142 w 157"/>
                  <a:gd name="T43" fmla="*/ 182 h 123"/>
                  <a:gd name="T44" fmla="*/ 146 w 157"/>
                  <a:gd name="T45" fmla="*/ 195 h 123"/>
                  <a:gd name="T46" fmla="*/ 142 w 157"/>
                  <a:gd name="T47" fmla="*/ 203 h 123"/>
                  <a:gd name="T48" fmla="*/ 136 w 157"/>
                  <a:gd name="T49" fmla="*/ 206 h 123"/>
                  <a:gd name="T50" fmla="*/ 128 w 157"/>
                  <a:gd name="T51" fmla="*/ 206 h 123"/>
                  <a:gd name="T52" fmla="*/ 122 w 157"/>
                  <a:gd name="T53" fmla="*/ 208 h 123"/>
                  <a:gd name="T54" fmla="*/ 118 w 157"/>
                  <a:gd name="T55" fmla="*/ 208 h 123"/>
                  <a:gd name="T56" fmla="*/ 114 w 157"/>
                  <a:gd name="T57" fmla="*/ 198 h 123"/>
                  <a:gd name="T58" fmla="*/ 114 w 157"/>
                  <a:gd name="T59" fmla="*/ 185 h 123"/>
                  <a:gd name="T60" fmla="*/ 114 w 157"/>
                  <a:gd name="T61" fmla="*/ 178 h 123"/>
                  <a:gd name="T62" fmla="*/ 113 w 157"/>
                  <a:gd name="T63" fmla="*/ 165 h 123"/>
                  <a:gd name="T64" fmla="*/ 111 w 157"/>
                  <a:gd name="T65" fmla="*/ 154 h 123"/>
                  <a:gd name="T66" fmla="*/ 107 w 157"/>
                  <a:gd name="T67" fmla="*/ 150 h 123"/>
                  <a:gd name="T68" fmla="*/ 101 w 157"/>
                  <a:gd name="T69" fmla="*/ 148 h 123"/>
                  <a:gd name="T70" fmla="*/ 95 w 157"/>
                  <a:gd name="T71" fmla="*/ 154 h 123"/>
                  <a:gd name="T72" fmla="*/ 91 w 157"/>
                  <a:gd name="T73" fmla="*/ 167 h 123"/>
                  <a:gd name="T74" fmla="*/ 91 w 157"/>
                  <a:gd name="T75" fmla="*/ 175 h 123"/>
                  <a:gd name="T76" fmla="*/ 85 w 157"/>
                  <a:gd name="T77" fmla="*/ 162 h 123"/>
                  <a:gd name="T78" fmla="*/ 79 w 157"/>
                  <a:gd name="T79" fmla="*/ 154 h 123"/>
                  <a:gd name="T80" fmla="*/ 73 w 157"/>
                  <a:gd name="T81" fmla="*/ 148 h 123"/>
                  <a:gd name="T82" fmla="*/ 65 w 157"/>
                  <a:gd name="T83" fmla="*/ 139 h 123"/>
                  <a:gd name="T84" fmla="*/ 59 w 157"/>
                  <a:gd name="T85" fmla="*/ 125 h 123"/>
                  <a:gd name="T86" fmla="*/ 55 w 157"/>
                  <a:gd name="T87" fmla="*/ 120 h 123"/>
                  <a:gd name="T88" fmla="*/ 49 w 157"/>
                  <a:gd name="T89" fmla="*/ 123 h 123"/>
                  <a:gd name="T90" fmla="*/ 43 w 157"/>
                  <a:gd name="T91" fmla="*/ 118 h 123"/>
                  <a:gd name="T92" fmla="*/ 39 w 157"/>
                  <a:gd name="T93" fmla="*/ 105 h 123"/>
                  <a:gd name="T94" fmla="*/ 28 w 157"/>
                  <a:gd name="T95" fmla="*/ 69 h 123"/>
                  <a:gd name="T96" fmla="*/ 26 w 157"/>
                  <a:gd name="T97" fmla="*/ 76 h 123"/>
                  <a:gd name="T98" fmla="*/ 24 w 157"/>
                  <a:gd name="T99" fmla="*/ 78 h 123"/>
                  <a:gd name="T100" fmla="*/ 18 w 157"/>
                  <a:gd name="T101" fmla="*/ 76 h 123"/>
                  <a:gd name="T102" fmla="*/ 20 w 157"/>
                  <a:gd name="T103" fmla="*/ 69 h 123"/>
                  <a:gd name="T104" fmla="*/ 18 w 157"/>
                  <a:gd name="T105" fmla="*/ 56 h 123"/>
                  <a:gd name="T106" fmla="*/ 16 w 157"/>
                  <a:gd name="T107" fmla="*/ 51 h 123"/>
                  <a:gd name="T108" fmla="*/ 14 w 157"/>
                  <a:gd name="T109" fmla="*/ 48 h 123"/>
                  <a:gd name="T110" fmla="*/ 6 w 157"/>
                  <a:gd name="T111" fmla="*/ 45 h 123"/>
                  <a:gd name="T112" fmla="*/ 0 w 157"/>
                  <a:gd name="T113" fmla="*/ 35 h 123"/>
                  <a:gd name="T114" fmla="*/ 0 w 157"/>
                  <a:gd name="T115" fmla="*/ 4 h 123"/>
                  <a:gd name="T116" fmla="*/ 30 w 157"/>
                  <a:gd name="T117" fmla="*/ 0 h 123"/>
                  <a:gd name="T118" fmla="*/ 53 w 157"/>
                  <a:gd name="T119" fmla="*/ 0 h 12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7"/>
                  <a:gd name="T181" fmla="*/ 0 h 123"/>
                  <a:gd name="T182" fmla="*/ 157 w 157"/>
                  <a:gd name="T183" fmla="*/ 123 h 12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7" h="123">
                    <a:moveTo>
                      <a:pt x="58" y="0"/>
                    </a:moveTo>
                    <a:lnTo>
                      <a:pt x="66" y="8"/>
                    </a:lnTo>
                    <a:lnTo>
                      <a:pt x="108" y="8"/>
                    </a:lnTo>
                    <a:lnTo>
                      <a:pt x="120" y="10"/>
                    </a:lnTo>
                    <a:lnTo>
                      <a:pt x="124" y="16"/>
                    </a:lnTo>
                    <a:lnTo>
                      <a:pt x="124" y="24"/>
                    </a:lnTo>
                    <a:lnTo>
                      <a:pt x="128" y="28"/>
                    </a:lnTo>
                    <a:lnTo>
                      <a:pt x="130" y="32"/>
                    </a:lnTo>
                    <a:lnTo>
                      <a:pt x="134" y="38"/>
                    </a:lnTo>
                    <a:lnTo>
                      <a:pt x="140" y="40"/>
                    </a:lnTo>
                    <a:lnTo>
                      <a:pt x="146" y="42"/>
                    </a:lnTo>
                    <a:lnTo>
                      <a:pt x="148" y="46"/>
                    </a:lnTo>
                    <a:lnTo>
                      <a:pt x="150" y="50"/>
                    </a:lnTo>
                    <a:lnTo>
                      <a:pt x="148" y="56"/>
                    </a:lnTo>
                    <a:lnTo>
                      <a:pt x="146" y="64"/>
                    </a:lnTo>
                    <a:lnTo>
                      <a:pt x="148" y="72"/>
                    </a:lnTo>
                    <a:lnTo>
                      <a:pt x="150" y="76"/>
                    </a:lnTo>
                    <a:lnTo>
                      <a:pt x="148" y="82"/>
                    </a:lnTo>
                    <a:lnTo>
                      <a:pt x="146" y="86"/>
                    </a:lnTo>
                    <a:lnTo>
                      <a:pt x="146" y="94"/>
                    </a:lnTo>
                    <a:lnTo>
                      <a:pt x="150" y="100"/>
                    </a:lnTo>
                    <a:lnTo>
                      <a:pt x="152" y="106"/>
                    </a:lnTo>
                    <a:lnTo>
                      <a:pt x="156" y="114"/>
                    </a:lnTo>
                    <a:lnTo>
                      <a:pt x="152" y="118"/>
                    </a:lnTo>
                    <a:lnTo>
                      <a:pt x="146" y="120"/>
                    </a:lnTo>
                    <a:lnTo>
                      <a:pt x="138" y="120"/>
                    </a:lnTo>
                    <a:lnTo>
                      <a:pt x="132" y="122"/>
                    </a:lnTo>
                    <a:lnTo>
                      <a:pt x="128" y="122"/>
                    </a:lnTo>
                    <a:lnTo>
                      <a:pt x="122" y="116"/>
                    </a:lnTo>
                    <a:lnTo>
                      <a:pt x="122" y="108"/>
                    </a:lnTo>
                    <a:lnTo>
                      <a:pt x="122" y="104"/>
                    </a:lnTo>
                    <a:lnTo>
                      <a:pt x="120" y="96"/>
                    </a:lnTo>
                    <a:lnTo>
                      <a:pt x="116" y="90"/>
                    </a:lnTo>
                    <a:lnTo>
                      <a:pt x="112" y="88"/>
                    </a:lnTo>
                    <a:lnTo>
                      <a:pt x="106" y="86"/>
                    </a:lnTo>
                    <a:lnTo>
                      <a:pt x="100" y="90"/>
                    </a:lnTo>
                    <a:lnTo>
                      <a:pt x="96" y="98"/>
                    </a:lnTo>
                    <a:lnTo>
                      <a:pt x="96" y="102"/>
                    </a:lnTo>
                    <a:lnTo>
                      <a:pt x="90" y="94"/>
                    </a:lnTo>
                    <a:lnTo>
                      <a:pt x="84" y="90"/>
                    </a:lnTo>
                    <a:lnTo>
                      <a:pt x="78" y="86"/>
                    </a:lnTo>
                    <a:lnTo>
                      <a:pt x="70" y="82"/>
                    </a:lnTo>
                    <a:lnTo>
                      <a:pt x="64" y="74"/>
                    </a:lnTo>
                    <a:lnTo>
                      <a:pt x="60" y="70"/>
                    </a:lnTo>
                    <a:lnTo>
                      <a:pt x="54" y="72"/>
                    </a:lnTo>
                    <a:lnTo>
                      <a:pt x="48" y="68"/>
                    </a:lnTo>
                    <a:lnTo>
                      <a:pt x="44" y="60"/>
                    </a:lnTo>
                    <a:lnTo>
                      <a:pt x="28" y="40"/>
                    </a:lnTo>
                    <a:lnTo>
                      <a:pt x="26" y="44"/>
                    </a:lnTo>
                    <a:lnTo>
                      <a:pt x="24" y="46"/>
                    </a:lnTo>
                    <a:lnTo>
                      <a:pt x="18" y="44"/>
                    </a:lnTo>
                    <a:lnTo>
                      <a:pt x="20" y="40"/>
                    </a:lnTo>
                    <a:lnTo>
                      <a:pt x="18" y="32"/>
                    </a:lnTo>
                    <a:lnTo>
                      <a:pt x="16" y="30"/>
                    </a:lnTo>
                    <a:lnTo>
                      <a:pt x="14" y="28"/>
                    </a:lnTo>
                    <a:lnTo>
                      <a:pt x="6" y="26"/>
                    </a:lnTo>
                    <a:lnTo>
                      <a:pt x="0" y="20"/>
                    </a:lnTo>
                    <a:lnTo>
                      <a:pt x="0" y="4"/>
                    </a:lnTo>
                    <a:lnTo>
                      <a:pt x="30" y="0"/>
                    </a:lnTo>
                    <a:lnTo>
                      <a:pt x="5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15" name="Freeform 732"/>
              <p:cNvSpPr>
                <a:spLocks/>
              </p:cNvSpPr>
              <p:nvPr/>
            </p:nvSpPr>
            <p:spPr bwMode="ltGray">
              <a:xfrm>
                <a:off x="2873" y="1902"/>
                <a:ext cx="36" cy="34"/>
              </a:xfrm>
              <a:custGeom>
                <a:avLst/>
                <a:gdLst>
                  <a:gd name="T0" fmla="*/ 0 w 37"/>
                  <a:gd name="T1" fmla="*/ 4 h 31"/>
                  <a:gd name="T2" fmla="*/ 4 w 37"/>
                  <a:gd name="T3" fmla="*/ 2 h 31"/>
                  <a:gd name="T4" fmla="*/ 8 w 37"/>
                  <a:gd name="T5" fmla="*/ 0 h 31"/>
                  <a:gd name="T6" fmla="*/ 14 w 37"/>
                  <a:gd name="T7" fmla="*/ 0 h 31"/>
                  <a:gd name="T8" fmla="*/ 18 w 37"/>
                  <a:gd name="T9" fmla="*/ 0 h 31"/>
                  <a:gd name="T10" fmla="*/ 21 w 37"/>
                  <a:gd name="T11" fmla="*/ 0 h 31"/>
                  <a:gd name="T12" fmla="*/ 23 w 37"/>
                  <a:gd name="T13" fmla="*/ 4 h 31"/>
                  <a:gd name="T14" fmla="*/ 25 w 37"/>
                  <a:gd name="T15" fmla="*/ 13 h 31"/>
                  <a:gd name="T16" fmla="*/ 27 w 37"/>
                  <a:gd name="T17" fmla="*/ 22 h 31"/>
                  <a:gd name="T18" fmla="*/ 31 w 37"/>
                  <a:gd name="T19" fmla="*/ 35 h 31"/>
                  <a:gd name="T20" fmla="*/ 27 w 37"/>
                  <a:gd name="T21" fmla="*/ 42 h 31"/>
                  <a:gd name="T22" fmla="*/ 21 w 37"/>
                  <a:gd name="T23" fmla="*/ 45 h 31"/>
                  <a:gd name="T24" fmla="*/ 14 w 37"/>
                  <a:gd name="T25" fmla="*/ 47 h 31"/>
                  <a:gd name="T26" fmla="*/ 8 w 37"/>
                  <a:gd name="T27" fmla="*/ 47 h 31"/>
                  <a:gd name="T28" fmla="*/ 2 w 37"/>
                  <a:gd name="T29" fmla="*/ 38 h 31"/>
                  <a:gd name="T30" fmla="*/ 2 w 37"/>
                  <a:gd name="T31" fmla="*/ 15 h 31"/>
                  <a:gd name="T32" fmla="*/ 0 w 37"/>
                  <a:gd name="T33" fmla="*/ 4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1"/>
                  <a:gd name="T53" fmla="*/ 37 w 37"/>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1">
                    <a:moveTo>
                      <a:pt x="0" y="4"/>
                    </a:moveTo>
                    <a:lnTo>
                      <a:pt x="4" y="2"/>
                    </a:lnTo>
                    <a:lnTo>
                      <a:pt x="8" y="0"/>
                    </a:lnTo>
                    <a:lnTo>
                      <a:pt x="14" y="0"/>
                    </a:lnTo>
                    <a:lnTo>
                      <a:pt x="20" y="0"/>
                    </a:lnTo>
                    <a:lnTo>
                      <a:pt x="26" y="0"/>
                    </a:lnTo>
                    <a:lnTo>
                      <a:pt x="28" y="4"/>
                    </a:lnTo>
                    <a:lnTo>
                      <a:pt x="30" y="8"/>
                    </a:lnTo>
                    <a:lnTo>
                      <a:pt x="32" y="14"/>
                    </a:lnTo>
                    <a:lnTo>
                      <a:pt x="36" y="22"/>
                    </a:lnTo>
                    <a:lnTo>
                      <a:pt x="32" y="26"/>
                    </a:lnTo>
                    <a:lnTo>
                      <a:pt x="26" y="28"/>
                    </a:lnTo>
                    <a:lnTo>
                      <a:pt x="14" y="30"/>
                    </a:lnTo>
                    <a:lnTo>
                      <a:pt x="8" y="30"/>
                    </a:lnTo>
                    <a:lnTo>
                      <a:pt x="2" y="24"/>
                    </a:lnTo>
                    <a:lnTo>
                      <a:pt x="2" y="10"/>
                    </a:lnTo>
                    <a:lnTo>
                      <a:pt x="0"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sp>
          <p:nvSpPr>
            <p:cNvPr id="5345" name="Freeform 733"/>
            <p:cNvSpPr>
              <a:spLocks/>
            </p:cNvSpPr>
            <p:nvPr/>
          </p:nvSpPr>
          <p:spPr bwMode="ltGray">
            <a:xfrm>
              <a:off x="2927" y="1991"/>
              <a:ext cx="58" cy="67"/>
            </a:xfrm>
            <a:custGeom>
              <a:avLst/>
              <a:gdLst>
                <a:gd name="T0" fmla="*/ 27 w 63"/>
                <a:gd name="T1" fmla="*/ 74 h 65"/>
                <a:gd name="T2" fmla="*/ 27 w 63"/>
                <a:gd name="T3" fmla="*/ 70 h 65"/>
                <a:gd name="T4" fmla="*/ 29 w 63"/>
                <a:gd name="T5" fmla="*/ 66 h 65"/>
                <a:gd name="T6" fmla="*/ 33 w 63"/>
                <a:gd name="T7" fmla="*/ 64 h 65"/>
                <a:gd name="T8" fmla="*/ 38 w 63"/>
                <a:gd name="T9" fmla="*/ 60 h 65"/>
                <a:gd name="T10" fmla="*/ 41 w 63"/>
                <a:gd name="T11" fmla="*/ 60 h 65"/>
                <a:gd name="T12" fmla="*/ 40 w 63"/>
                <a:gd name="T13" fmla="*/ 49 h 65"/>
                <a:gd name="T14" fmla="*/ 40 w 63"/>
                <a:gd name="T15" fmla="*/ 45 h 65"/>
                <a:gd name="T16" fmla="*/ 41 w 63"/>
                <a:gd name="T17" fmla="*/ 39 h 65"/>
                <a:gd name="T18" fmla="*/ 40 w 63"/>
                <a:gd name="T19" fmla="*/ 29 h 65"/>
                <a:gd name="T20" fmla="*/ 40 w 63"/>
                <a:gd name="T21" fmla="*/ 27 h 65"/>
                <a:gd name="T22" fmla="*/ 38 w 63"/>
                <a:gd name="T23" fmla="*/ 16 h 65"/>
                <a:gd name="T24" fmla="*/ 35 w 63"/>
                <a:gd name="T25" fmla="*/ 14 h 65"/>
                <a:gd name="T26" fmla="*/ 32 w 63"/>
                <a:gd name="T27" fmla="*/ 16 h 65"/>
                <a:gd name="T28" fmla="*/ 28 w 63"/>
                <a:gd name="T29" fmla="*/ 14 h 65"/>
                <a:gd name="T30" fmla="*/ 25 w 63"/>
                <a:gd name="T31" fmla="*/ 14 h 65"/>
                <a:gd name="T32" fmla="*/ 20 w 63"/>
                <a:gd name="T33" fmla="*/ 12 h 65"/>
                <a:gd name="T34" fmla="*/ 13 w 63"/>
                <a:gd name="T35" fmla="*/ 10 h 65"/>
                <a:gd name="T36" fmla="*/ 7 w 63"/>
                <a:gd name="T37" fmla="*/ 6 h 65"/>
                <a:gd name="T38" fmla="*/ 6 w 63"/>
                <a:gd name="T39" fmla="*/ 6 h 65"/>
                <a:gd name="T40" fmla="*/ 2 w 63"/>
                <a:gd name="T41" fmla="*/ 0 h 65"/>
                <a:gd name="T42" fmla="*/ 0 w 63"/>
                <a:gd name="T43" fmla="*/ 4 h 65"/>
                <a:gd name="T44" fmla="*/ 23 w 63"/>
                <a:gd name="T45" fmla="*/ 62 h 65"/>
                <a:gd name="T46" fmla="*/ 24 w 63"/>
                <a:gd name="T47" fmla="*/ 68 h 65"/>
                <a:gd name="T48" fmla="*/ 24 w 63"/>
                <a:gd name="T49" fmla="*/ 72 h 65"/>
                <a:gd name="T50" fmla="*/ 27 w 63"/>
                <a:gd name="T51" fmla="*/ 74 h 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3"/>
                <a:gd name="T79" fmla="*/ 0 h 65"/>
                <a:gd name="T80" fmla="*/ 63 w 63"/>
                <a:gd name="T81" fmla="*/ 65 h 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3" h="65">
                  <a:moveTo>
                    <a:pt x="40" y="64"/>
                  </a:moveTo>
                  <a:lnTo>
                    <a:pt x="40" y="60"/>
                  </a:lnTo>
                  <a:lnTo>
                    <a:pt x="44" y="56"/>
                  </a:lnTo>
                  <a:lnTo>
                    <a:pt x="50" y="54"/>
                  </a:lnTo>
                  <a:lnTo>
                    <a:pt x="56" y="50"/>
                  </a:lnTo>
                  <a:lnTo>
                    <a:pt x="62" y="50"/>
                  </a:lnTo>
                  <a:lnTo>
                    <a:pt x="60" y="44"/>
                  </a:lnTo>
                  <a:lnTo>
                    <a:pt x="60" y="40"/>
                  </a:lnTo>
                  <a:lnTo>
                    <a:pt x="62" y="34"/>
                  </a:lnTo>
                  <a:lnTo>
                    <a:pt x="60" y="24"/>
                  </a:lnTo>
                  <a:lnTo>
                    <a:pt x="60" y="22"/>
                  </a:lnTo>
                  <a:lnTo>
                    <a:pt x="58" y="16"/>
                  </a:lnTo>
                  <a:lnTo>
                    <a:pt x="52" y="14"/>
                  </a:lnTo>
                  <a:lnTo>
                    <a:pt x="48" y="16"/>
                  </a:lnTo>
                  <a:lnTo>
                    <a:pt x="42" y="14"/>
                  </a:lnTo>
                  <a:lnTo>
                    <a:pt x="38" y="14"/>
                  </a:lnTo>
                  <a:lnTo>
                    <a:pt x="30" y="12"/>
                  </a:lnTo>
                  <a:lnTo>
                    <a:pt x="18" y="10"/>
                  </a:lnTo>
                  <a:lnTo>
                    <a:pt x="12" y="6"/>
                  </a:lnTo>
                  <a:lnTo>
                    <a:pt x="6" y="6"/>
                  </a:lnTo>
                  <a:lnTo>
                    <a:pt x="2" y="0"/>
                  </a:lnTo>
                  <a:lnTo>
                    <a:pt x="0" y="4"/>
                  </a:lnTo>
                  <a:lnTo>
                    <a:pt x="34" y="52"/>
                  </a:lnTo>
                  <a:lnTo>
                    <a:pt x="36" y="58"/>
                  </a:lnTo>
                  <a:lnTo>
                    <a:pt x="36" y="62"/>
                  </a:lnTo>
                  <a:lnTo>
                    <a:pt x="40" y="6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46" name="Freeform 734"/>
            <p:cNvSpPr>
              <a:spLocks/>
            </p:cNvSpPr>
            <p:nvPr/>
          </p:nvSpPr>
          <p:spPr bwMode="ltGray">
            <a:xfrm>
              <a:off x="2910" y="1979"/>
              <a:ext cx="65" cy="77"/>
            </a:xfrm>
            <a:custGeom>
              <a:avLst/>
              <a:gdLst>
                <a:gd name="T0" fmla="*/ 33 w 73"/>
                <a:gd name="T1" fmla="*/ 84 h 75"/>
                <a:gd name="T2" fmla="*/ 32 w 73"/>
                <a:gd name="T3" fmla="*/ 78 h 75"/>
                <a:gd name="T4" fmla="*/ 30 w 73"/>
                <a:gd name="T5" fmla="*/ 72 h 75"/>
                <a:gd name="T6" fmla="*/ 11 w 73"/>
                <a:gd name="T7" fmla="*/ 16 h 75"/>
                <a:gd name="T8" fmla="*/ 12 w 73"/>
                <a:gd name="T9" fmla="*/ 12 h 75"/>
                <a:gd name="T10" fmla="*/ 16 w 73"/>
                <a:gd name="T11" fmla="*/ 18 h 75"/>
                <a:gd name="T12" fmla="*/ 18 w 73"/>
                <a:gd name="T13" fmla="*/ 25 h 75"/>
                <a:gd name="T14" fmla="*/ 27 w 73"/>
                <a:gd name="T15" fmla="*/ 29 h 75"/>
                <a:gd name="T16" fmla="*/ 33 w 73"/>
                <a:gd name="T17" fmla="*/ 33 h 75"/>
                <a:gd name="T18" fmla="*/ 39 w 73"/>
                <a:gd name="T19" fmla="*/ 33 h 75"/>
                <a:gd name="T20" fmla="*/ 40 w 73"/>
                <a:gd name="T21" fmla="*/ 14 h 75"/>
                <a:gd name="T22" fmla="*/ 32 w 73"/>
                <a:gd name="T23" fmla="*/ 12 h 75"/>
                <a:gd name="T24" fmla="*/ 26 w 73"/>
                <a:gd name="T25" fmla="*/ 6 h 75"/>
                <a:gd name="T26" fmla="*/ 23 w 73"/>
                <a:gd name="T27" fmla="*/ 0 h 75"/>
                <a:gd name="T28" fmla="*/ 10 w 73"/>
                <a:gd name="T29" fmla="*/ 6 h 75"/>
                <a:gd name="T30" fmla="*/ 7 w 73"/>
                <a:gd name="T31" fmla="*/ 12 h 75"/>
                <a:gd name="T32" fmla="*/ 0 w 73"/>
                <a:gd name="T33" fmla="*/ 31 h 75"/>
                <a:gd name="T34" fmla="*/ 2 w 73"/>
                <a:gd name="T35" fmla="*/ 35 h 75"/>
                <a:gd name="T36" fmla="*/ 0 w 73"/>
                <a:gd name="T37" fmla="*/ 39 h 75"/>
                <a:gd name="T38" fmla="*/ 4 w 73"/>
                <a:gd name="T39" fmla="*/ 41 h 75"/>
                <a:gd name="T40" fmla="*/ 5 w 73"/>
                <a:gd name="T41" fmla="*/ 39 h 75"/>
                <a:gd name="T42" fmla="*/ 5 w 73"/>
                <a:gd name="T43" fmla="*/ 37 h 75"/>
                <a:gd name="T44" fmla="*/ 14 w 73"/>
                <a:gd name="T45" fmla="*/ 55 h 75"/>
                <a:gd name="T46" fmla="*/ 17 w 73"/>
                <a:gd name="T47" fmla="*/ 68 h 75"/>
                <a:gd name="T48" fmla="*/ 20 w 73"/>
                <a:gd name="T49" fmla="*/ 72 h 75"/>
                <a:gd name="T50" fmla="*/ 25 w 73"/>
                <a:gd name="T51" fmla="*/ 72 h 75"/>
                <a:gd name="T52" fmla="*/ 29 w 73"/>
                <a:gd name="T53" fmla="*/ 82 h 75"/>
                <a:gd name="T54" fmla="*/ 33 w 73"/>
                <a:gd name="T55" fmla="*/ 84 h 7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3"/>
                <a:gd name="T85" fmla="*/ 0 h 75"/>
                <a:gd name="T86" fmla="*/ 73 w 73"/>
                <a:gd name="T87" fmla="*/ 75 h 7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3" h="75">
                  <a:moveTo>
                    <a:pt x="58" y="74"/>
                  </a:moveTo>
                  <a:lnTo>
                    <a:pt x="56" y="68"/>
                  </a:lnTo>
                  <a:lnTo>
                    <a:pt x="54" y="62"/>
                  </a:lnTo>
                  <a:lnTo>
                    <a:pt x="20" y="16"/>
                  </a:lnTo>
                  <a:lnTo>
                    <a:pt x="22" y="12"/>
                  </a:lnTo>
                  <a:lnTo>
                    <a:pt x="28" y="18"/>
                  </a:lnTo>
                  <a:lnTo>
                    <a:pt x="32" y="20"/>
                  </a:lnTo>
                  <a:lnTo>
                    <a:pt x="48" y="24"/>
                  </a:lnTo>
                  <a:lnTo>
                    <a:pt x="60" y="28"/>
                  </a:lnTo>
                  <a:lnTo>
                    <a:pt x="70" y="28"/>
                  </a:lnTo>
                  <a:lnTo>
                    <a:pt x="72" y="14"/>
                  </a:lnTo>
                  <a:lnTo>
                    <a:pt x="56" y="12"/>
                  </a:lnTo>
                  <a:lnTo>
                    <a:pt x="46" y="6"/>
                  </a:lnTo>
                  <a:lnTo>
                    <a:pt x="42" y="0"/>
                  </a:lnTo>
                  <a:lnTo>
                    <a:pt x="18" y="6"/>
                  </a:lnTo>
                  <a:lnTo>
                    <a:pt x="12" y="12"/>
                  </a:lnTo>
                  <a:lnTo>
                    <a:pt x="0" y="26"/>
                  </a:lnTo>
                  <a:lnTo>
                    <a:pt x="2" y="30"/>
                  </a:lnTo>
                  <a:lnTo>
                    <a:pt x="0" y="34"/>
                  </a:lnTo>
                  <a:lnTo>
                    <a:pt x="6" y="36"/>
                  </a:lnTo>
                  <a:lnTo>
                    <a:pt x="10" y="34"/>
                  </a:lnTo>
                  <a:lnTo>
                    <a:pt x="10" y="32"/>
                  </a:lnTo>
                  <a:lnTo>
                    <a:pt x="26" y="50"/>
                  </a:lnTo>
                  <a:lnTo>
                    <a:pt x="30" y="58"/>
                  </a:lnTo>
                  <a:lnTo>
                    <a:pt x="36" y="62"/>
                  </a:lnTo>
                  <a:lnTo>
                    <a:pt x="44" y="62"/>
                  </a:lnTo>
                  <a:lnTo>
                    <a:pt x="52" y="72"/>
                  </a:lnTo>
                  <a:lnTo>
                    <a:pt x="58" y="7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47" name="Freeform 735"/>
            <p:cNvSpPr>
              <a:spLocks/>
            </p:cNvSpPr>
            <p:nvPr/>
          </p:nvSpPr>
          <p:spPr bwMode="ltGray">
            <a:xfrm>
              <a:off x="3101" y="1946"/>
              <a:ext cx="36" cy="48"/>
            </a:xfrm>
            <a:custGeom>
              <a:avLst/>
              <a:gdLst>
                <a:gd name="T0" fmla="*/ 2 w 39"/>
                <a:gd name="T1" fmla="*/ 43 h 47"/>
                <a:gd name="T2" fmla="*/ 4 w 39"/>
                <a:gd name="T3" fmla="*/ 47 h 47"/>
                <a:gd name="T4" fmla="*/ 6 w 39"/>
                <a:gd name="T5" fmla="*/ 51 h 47"/>
                <a:gd name="T6" fmla="*/ 14 w 39"/>
                <a:gd name="T7" fmla="*/ 49 h 47"/>
                <a:gd name="T8" fmla="*/ 18 w 39"/>
                <a:gd name="T9" fmla="*/ 37 h 47"/>
                <a:gd name="T10" fmla="*/ 26 w 39"/>
                <a:gd name="T11" fmla="*/ 33 h 47"/>
                <a:gd name="T12" fmla="*/ 18 w 39"/>
                <a:gd name="T13" fmla="*/ 14 h 47"/>
                <a:gd name="T14" fmla="*/ 6 w 39"/>
                <a:gd name="T15" fmla="*/ 4 h 47"/>
                <a:gd name="T16" fmla="*/ 0 w 39"/>
                <a:gd name="T17" fmla="*/ 0 h 47"/>
                <a:gd name="T18" fmla="*/ 2 w 39"/>
                <a:gd name="T19" fmla="*/ 43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47"/>
                <a:gd name="T32" fmla="*/ 39 w 39"/>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47">
                  <a:moveTo>
                    <a:pt x="2" y="38"/>
                  </a:moveTo>
                  <a:lnTo>
                    <a:pt x="4" y="42"/>
                  </a:lnTo>
                  <a:lnTo>
                    <a:pt x="10" y="46"/>
                  </a:lnTo>
                  <a:lnTo>
                    <a:pt x="20" y="44"/>
                  </a:lnTo>
                  <a:lnTo>
                    <a:pt x="28" y="32"/>
                  </a:lnTo>
                  <a:lnTo>
                    <a:pt x="38" y="28"/>
                  </a:lnTo>
                  <a:lnTo>
                    <a:pt x="28" y="14"/>
                  </a:lnTo>
                  <a:lnTo>
                    <a:pt x="10" y="4"/>
                  </a:lnTo>
                  <a:lnTo>
                    <a:pt x="0" y="0"/>
                  </a:lnTo>
                  <a:lnTo>
                    <a:pt x="2" y="3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48" name="Freeform 736"/>
            <p:cNvSpPr>
              <a:spLocks/>
            </p:cNvSpPr>
            <p:nvPr/>
          </p:nvSpPr>
          <p:spPr bwMode="ltGray">
            <a:xfrm>
              <a:off x="2944" y="1923"/>
              <a:ext cx="106" cy="73"/>
            </a:xfrm>
            <a:custGeom>
              <a:avLst/>
              <a:gdLst>
                <a:gd name="T0" fmla="*/ 0 w 115"/>
                <a:gd name="T1" fmla="*/ 51 h 71"/>
                <a:gd name="T2" fmla="*/ 11 w 115"/>
                <a:gd name="T3" fmla="*/ 41 h 71"/>
                <a:gd name="T4" fmla="*/ 14 w 115"/>
                <a:gd name="T5" fmla="*/ 31 h 71"/>
                <a:gd name="T6" fmla="*/ 16 w 115"/>
                <a:gd name="T7" fmla="*/ 31 h 71"/>
                <a:gd name="T8" fmla="*/ 20 w 115"/>
                <a:gd name="T9" fmla="*/ 27 h 71"/>
                <a:gd name="T10" fmla="*/ 23 w 115"/>
                <a:gd name="T11" fmla="*/ 27 h 71"/>
                <a:gd name="T12" fmla="*/ 23 w 115"/>
                <a:gd name="T13" fmla="*/ 12 h 71"/>
                <a:gd name="T14" fmla="*/ 30 w 115"/>
                <a:gd name="T15" fmla="*/ 10 h 71"/>
                <a:gd name="T16" fmla="*/ 36 w 115"/>
                <a:gd name="T17" fmla="*/ 10 h 71"/>
                <a:gd name="T18" fmla="*/ 44 w 115"/>
                <a:gd name="T19" fmla="*/ 0 h 71"/>
                <a:gd name="T20" fmla="*/ 49 w 115"/>
                <a:gd name="T21" fmla="*/ 2 h 71"/>
                <a:gd name="T22" fmla="*/ 53 w 115"/>
                <a:gd name="T23" fmla="*/ 10 h 71"/>
                <a:gd name="T24" fmla="*/ 59 w 115"/>
                <a:gd name="T25" fmla="*/ 2 h 71"/>
                <a:gd name="T26" fmla="*/ 61 w 115"/>
                <a:gd name="T27" fmla="*/ 8 h 71"/>
                <a:gd name="T28" fmla="*/ 65 w 115"/>
                <a:gd name="T29" fmla="*/ 8 h 71"/>
                <a:gd name="T30" fmla="*/ 72 w 115"/>
                <a:gd name="T31" fmla="*/ 8 h 71"/>
                <a:gd name="T32" fmla="*/ 76 w 115"/>
                <a:gd name="T33" fmla="*/ 12 h 71"/>
                <a:gd name="T34" fmla="*/ 72 w 115"/>
                <a:gd name="T35" fmla="*/ 23 h 71"/>
                <a:gd name="T36" fmla="*/ 72 w 115"/>
                <a:gd name="T37" fmla="*/ 27 h 71"/>
                <a:gd name="T38" fmla="*/ 68 w 115"/>
                <a:gd name="T39" fmla="*/ 31 h 71"/>
                <a:gd name="T40" fmla="*/ 63 w 115"/>
                <a:gd name="T41" fmla="*/ 35 h 71"/>
                <a:gd name="T42" fmla="*/ 61 w 115"/>
                <a:gd name="T43" fmla="*/ 41 h 71"/>
                <a:gd name="T44" fmla="*/ 60 w 115"/>
                <a:gd name="T45" fmla="*/ 47 h 71"/>
                <a:gd name="T46" fmla="*/ 55 w 115"/>
                <a:gd name="T47" fmla="*/ 51 h 71"/>
                <a:gd name="T48" fmla="*/ 53 w 115"/>
                <a:gd name="T49" fmla="*/ 53 h 71"/>
                <a:gd name="T50" fmla="*/ 49 w 115"/>
                <a:gd name="T51" fmla="*/ 64 h 71"/>
                <a:gd name="T52" fmla="*/ 47 w 115"/>
                <a:gd name="T53" fmla="*/ 64 h 71"/>
                <a:gd name="T54" fmla="*/ 45 w 115"/>
                <a:gd name="T55" fmla="*/ 64 h 71"/>
                <a:gd name="T56" fmla="*/ 44 w 115"/>
                <a:gd name="T57" fmla="*/ 60 h 71"/>
                <a:gd name="T58" fmla="*/ 42 w 115"/>
                <a:gd name="T59" fmla="*/ 64 h 71"/>
                <a:gd name="T60" fmla="*/ 40 w 115"/>
                <a:gd name="T61" fmla="*/ 68 h 71"/>
                <a:gd name="T62" fmla="*/ 38 w 115"/>
                <a:gd name="T63" fmla="*/ 68 h 71"/>
                <a:gd name="T64" fmla="*/ 35 w 115"/>
                <a:gd name="T65" fmla="*/ 66 h 71"/>
                <a:gd name="T66" fmla="*/ 30 w 115"/>
                <a:gd name="T67" fmla="*/ 70 h 71"/>
                <a:gd name="T68" fmla="*/ 30 w 115"/>
                <a:gd name="T69" fmla="*/ 76 h 71"/>
                <a:gd name="T70" fmla="*/ 28 w 115"/>
                <a:gd name="T71" fmla="*/ 80 h 71"/>
                <a:gd name="T72" fmla="*/ 11 w 115"/>
                <a:gd name="T73" fmla="*/ 74 h 71"/>
                <a:gd name="T74" fmla="*/ 6 w 115"/>
                <a:gd name="T75" fmla="*/ 70 h 71"/>
                <a:gd name="T76" fmla="*/ 4 w 115"/>
                <a:gd name="T77" fmla="*/ 60 h 71"/>
                <a:gd name="T78" fmla="*/ 0 w 115"/>
                <a:gd name="T79" fmla="*/ 51 h 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5"/>
                <a:gd name="T121" fmla="*/ 0 h 71"/>
                <a:gd name="T122" fmla="*/ 115 w 115"/>
                <a:gd name="T123" fmla="*/ 71 h 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5" h="71">
                  <a:moveTo>
                    <a:pt x="0" y="46"/>
                  </a:moveTo>
                  <a:lnTo>
                    <a:pt x="16" y="36"/>
                  </a:lnTo>
                  <a:lnTo>
                    <a:pt x="20" y="26"/>
                  </a:lnTo>
                  <a:lnTo>
                    <a:pt x="24" y="26"/>
                  </a:lnTo>
                  <a:lnTo>
                    <a:pt x="30" y="22"/>
                  </a:lnTo>
                  <a:lnTo>
                    <a:pt x="34" y="22"/>
                  </a:lnTo>
                  <a:lnTo>
                    <a:pt x="34" y="12"/>
                  </a:lnTo>
                  <a:lnTo>
                    <a:pt x="46" y="10"/>
                  </a:lnTo>
                  <a:lnTo>
                    <a:pt x="54" y="10"/>
                  </a:lnTo>
                  <a:lnTo>
                    <a:pt x="66" y="0"/>
                  </a:lnTo>
                  <a:lnTo>
                    <a:pt x="74" y="2"/>
                  </a:lnTo>
                  <a:lnTo>
                    <a:pt x="80" y="10"/>
                  </a:lnTo>
                  <a:lnTo>
                    <a:pt x="88" y="2"/>
                  </a:lnTo>
                  <a:lnTo>
                    <a:pt x="92" y="8"/>
                  </a:lnTo>
                  <a:lnTo>
                    <a:pt x="98" y="8"/>
                  </a:lnTo>
                  <a:lnTo>
                    <a:pt x="108" y="8"/>
                  </a:lnTo>
                  <a:lnTo>
                    <a:pt x="114" y="12"/>
                  </a:lnTo>
                  <a:lnTo>
                    <a:pt x="108" y="18"/>
                  </a:lnTo>
                  <a:lnTo>
                    <a:pt x="108" y="22"/>
                  </a:lnTo>
                  <a:lnTo>
                    <a:pt x="102" y="26"/>
                  </a:lnTo>
                  <a:lnTo>
                    <a:pt x="94" y="30"/>
                  </a:lnTo>
                  <a:lnTo>
                    <a:pt x="92" y="36"/>
                  </a:lnTo>
                  <a:lnTo>
                    <a:pt x="90" y="42"/>
                  </a:lnTo>
                  <a:lnTo>
                    <a:pt x="84" y="46"/>
                  </a:lnTo>
                  <a:lnTo>
                    <a:pt x="80" y="48"/>
                  </a:lnTo>
                  <a:lnTo>
                    <a:pt x="74" y="54"/>
                  </a:lnTo>
                  <a:lnTo>
                    <a:pt x="70" y="54"/>
                  </a:lnTo>
                  <a:lnTo>
                    <a:pt x="68" y="54"/>
                  </a:lnTo>
                  <a:lnTo>
                    <a:pt x="66" y="52"/>
                  </a:lnTo>
                  <a:lnTo>
                    <a:pt x="64" y="54"/>
                  </a:lnTo>
                  <a:lnTo>
                    <a:pt x="60" y="58"/>
                  </a:lnTo>
                  <a:lnTo>
                    <a:pt x="56" y="58"/>
                  </a:lnTo>
                  <a:lnTo>
                    <a:pt x="52" y="56"/>
                  </a:lnTo>
                  <a:lnTo>
                    <a:pt x="46" y="60"/>
                  </a:lnTo>
                  <a:lnTo>
                    <a:pt x="46" y="66"/>
                  </a:lnTo>
                  <a:lnTo>
                    <a:pt x="42" y="70"/>
                  </a:lnTo>
                  <a:lnTo>
                    <a:pt x="16" y="64"/>
                  </a:lnTo>
                  <a:lnTo>
                    <a:pt x="6" y="60"/>
                  </a:lnTo>
                  <a:lnTo>
                    <a:pt x="4" y="52"/>
                  </a:lnTo>
                  <a:lnTo>
                    <a:pt x="0" y="4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49" name="Freeform 737"/>
            <p:cNvSpPr>
              <a:spLocks/>
            </p:cNvSpPr>
            <p:nvPr/>
          </p:nvSpPr>
          <p:spPr bwMode="ltGray">
            <a:xfrm>
              <a:off x="3033" y="1734"/>
              <a:ext cx="133" cy="129"/>
            </a:xfrm>
            <a:custGeom>
              <a:avLst/>
              <a:gdLst>
                <a:gd name="T0" fmla="*/ 2 w 145"/>
                <a:gd name="T1" fmla="*/ 80 h 125"/>
                <a:gd name="T2" fmla="*/ 14 w 145"/>
                <a:gd name="T3" fmla="*/ 74 h 125"/>
                <a:gd name="T4" fmla="*/ 18 w 145"/>
                <a:gd name="T5" fmla="*/ 66 h 125"/>
                <a:gd name="T6" fmla="*/ 22 w 145"/>
                <a:gd name="T7" fmla="*/ 51 h 125"/>
                <a:gd name="T8" fmla="*/ 28 w 145"/>
                <a:gd name="T9" fmla="*/ 39 h 125"/>
                <a:gd name="T10" fmla="*/ 31 w 145"/>
                <a:gd name="T11" fmla="*/ 29 h 125"/>
                <a:gd name="T12" fmla="*/ 28 w 145"/>
                <a:gd name="T13" fmla="*/ 12 h 125"/>
                <a:gd name="T14" fmla="*/ 39 w 145"/>
                <a:gd name="T15" fmla="*/ 0 h 125"/>
                <a:gd name="T16" fmla="*/ 43 w 145"/>
                <a:gd name="T17" fmla="*/ 6 h 125"/>
                <a:gd name="T18" fmla="*/ 51 w 145"/>
                <a:gd name="T19" fmla="*/ 10 h 125"/>
                <a:gd name="T20" fmla="*/ 61 w 145"/>
                <a:gd name="T21" fmla="*/ 12 h 125"/>
                <a:gd name="T22" fmla="*/ 69 w 145"/>
                <a:gd name="T23" fmla="*/ 12 h 125"/>
                <a:gd name="T24" fmla="*/ 78 w 145"/>
                <a:gd name="T25" fmla="*/ 12 h 125"/>
                <a:gd name="T26" fmla="*/ 82 w 145"/>
                <a:gd name="T27" fmla="*/ 29 h 125"/>
                <a:gd name="T28" fmla="*/ 82 w 145"/>
                <a:gd name="T29" fmla="*/ 41 h 125"/>
                <a:gd name="T30" fmla="*/ 86 w 145"/>
                <a:gd name="T31" fmla="*/ 58 h 125"/>
                <a:gd name="T32" fmla="*/ 89 w 145"/>
                <a:gd name="T33" fmla="*/ 62 h 125"/>
                <a:gd name="T34" fmla="*/ 94 w 145"/>
                <a:gd name="T35" fmla="*/ 68 h 125"/>
                <a:gd name="T36" fmla="*/ 89 w 145"/>
                <a:gd name="T37" fmla="*/ 78 h 125"/>
                <a:gd name="T38" fmla="*/ 88 w 145"/>
                <a:gd name="T39" fmla="*/ 92 h 125"/>
                <a:gd name="T40" fmla="*/ 90 w 145"/>
                <a:gd name="T41" fmla="*/ 107 h 125"/>
                <a:gd name="T42" fmla="*/ 88 w 145"/>
                <a:gd name="T43" fmla="*/ 114 h 125"/>
                <a:gd name="T44" fmla="*/ 67 w 145"/>
                <a:gd name="T45" fmla="*/ 122 h 125"/>
                <a:gd name="T46" fmla="*/ 64 w 145"/>
                <a:gd name="T47" fmla="*/ 122 h 125"/>
                <a:gd name="T48" fmla="*/ 42 w 145"/>
                <a:gd name="T49" fmla="*/ 127 h 125"/>
                <a:gd name="T50" fmla="*/ 36 w 145"/>
                <a:gd name="T51" fmla="*/ 132 h 125"/>
                <a:gd name="T52" fmla="*/ 24 w 145"/>
                <a:gd name="T53" fmla="*/ 136 h 125"/>
                <a:gd name="T54" fmla="*/ 15 w 145"/>
                <a:gd name="T55" fmla="*/ 136 h 125"/>
                <a:gd name="T56" fmla="*/ 6 w 145"/>
                <a:gd name="T57" fmla="*/ 144 h 125"/>
                <a:gd name="T58" fmla="*/ 6 w 145"/>
                <a:gd name="T59" fmla="*/ 136 h 125"/>
                <a:gd name="T60" fmla="*/ 2 w 145"/>
                <a:gd name="T61" fmla="*/ 130 h 125"/>
                <a:gd name="T62" fmla="*/ 0 w 145"/>
                <a:gd name="T63" fmla="*/ 122 h 125"/>
                <a:gd name="T64" fmla="*/ 4 w 145"/>
                <a:gd name="T65" fmla="*/ 111 h 125"/>
                <a:gd name="T66" fmla="*/ 6 w 145"/>
                <a:gd name="T67" fmla="*/ 97 h 125"/>
                <a:gd name="T68" fmla="*/ 2 w 145"/>
                <a:gd name="T69" fmla="*/ 80 h 1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5"/>
                <a:gd name="T106" fmla="*/ 0 h 125"/>
                <a:gd name="T107" fmla="*/ 145 w 145"/>
                <a:gd name="T108" fmla="*/ 125 h 1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5" h="125">
                  <a:moveTo>
                    <a:pt x="2" y="70"/>
                  </a:moveTo>
                  <a:lnTo>
                    <a:pt x="20" y="64"/>
                  </a:lnTo>
                  <a:lnTo>
                    <a:pt x="28" y="56"/>
                  </a:lnTo>
                  <a:lnTo>
                    <a:pt x="34" y="44"/>
                  </a:lnTo>
                  <a:lnTo>
                    <a:pt x="42" y="34"/>
                  </a:lnTo>
                  <a:lnTo>
                    <a:pt x="48" y="24"/>
                  </a:lnTo>
                  <a:lnTo>
                    <a:pt x="42" y="12"/>
                  </a:lnTo>
                  <a:lnTo>
                    <a:pt x="60" y="0"/>
                  </a:lnTo>
                  <a:lnTo>
                    <a:pt x="66" y="6"/>
                  </a:lnTo>
                  <a:lnTo>
                    <a:pt x="80" y="10"/>
                  </a:lnTo>
                  <a:lnTo>
                    <a:pt x="94" y="12"/>
                  </a:lnTo>
                  <a:lnTo>
                    <a:pt x="106" y="12"/>
                  </a:lnTo>
                  <a:lnTo>
                    <a:pt x="120" y="12"/>
                  </a:lnTo>
                  <a:lnTo>
                    <a:pt x="126" y="24"/>
                  </a:lnTo>
                  <a:lnTo>
                    <a:pt x="126" y="36"/>
                  </a:lnTo>
                  <a:lnTo>
                    <a:pt x="132" y="48"/>
                  </a:lnTo>
                  <a:lnTo>
                    <a:pt x="138" y="52"/>
                  </a:lnTo>
                  <a:lnTo>
                    <a:pt x="144" y="58"/>
                  </a:lnTo>
                  <a:lnTo>
                    <a:pt x="138" y="68"/>
                  </a:lnTo>
                  <a:lnTo>
                    <a:pt x="136" y="78"/>
                  </a:lnTo>
                  <a:lnTo>
                    <a:pt x="140" y="92"/>
                  </a:lnTo>
                  <a:lnTo>
                    <a:pt x="136" y="98"/>
                  </a:lnTo>
                  <a:lnTo>
                    <a:pt x="104" y="104"/>
                  </a:lnTo>
                  <a:lnTo>
                    <a:pt x="98" y="104"/>
                  </a:lnTo>
                  <a:lnTo>
                    <a:pt x="64" y="108"/>
                  </a:lnTo>
                  <a:lnTo>
                    <a:pt x="54" y="112"/>
                  </a:lnTo>
                  <a:lnTo>
                    <a:pt x="36" y="116"/>
                  </a:lnTo>
                  <a:lnTo>
                    <a:pt x="22" y="116"/>
                  </a:lnTo>
                  <a:lnTo>
                    <a:pt x="8" y="124"/>
                  </a:lnTo>
                  <a:lnTo>
                    <a:pt x="6" y="116"/>
                  </a:lnTo>
                  <a:lnTo>
                    <a:pt x="2" y="110"/>
                  </a:lnTo>
                  <a:lnTo>
                    <a:pt x="0" y="104"/>
                  </a:lnTo>
                  <a:lnTo>
                    <a:pt x="4" y="96"/>
                  </a:lnTo>
                  <a:lnTo>
                    <a:pt x="6" y="82"/>
                  </a:lnTo>
                  <a:lnTo>
                    <a:pt x="2" y="7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nvGrpSpPr>
            <p:cNvPr id="23" name="Group 738"/>
            <p:cNvGrpSpPr>
              <a:grpSpLocks/>
            </p:cNvGrpSpPr>
            <p:nvPr/>
          </p:nvGrpSpPr>
          <p:grpSpPr bwMode="auto">
            <a:xfrm>
              <a:off x="2992" y="1665"/>
              <a:ext cx="99" cy="143"/>
              <a:chOff x="2861" y="1470"/>
              <a:chExt cx="108" cy="155"/>
            </a:xfrm>
            <a:grpFill/>
          </p:grpSpPr>
          <p:sp>
            <p:nvSpPr>
              <p:cNvPr id="5409" name="Freeform 739"/>
              <p:cNvSpPr>
                <a:spLocks/>
              </p:cNvSpPr>
              <p:nvPr/>
            </p:nvSpPr>
            <p:spPr bwMode="ltGray">
              <a:xfrm>
                <a:off x="2895" y="1470"/>
                <a:ext cx="73" cy="44"/>
              </a:xfrm>
              <a:custGeom>
                <a:avLst/>
                <a:gdLst>
                  <a:gd name="T0" fmla="*/ 16 w 73"/>
                  <a:gd name="T1" fmla="*/ 67 h 39"/>
                  <a:gd name="T2" fmla="*/ 32 w 73"/>
                  <a:gd name="T3" fmla="*/ 47 h 39"/>
                  <a:gd name="T4" fmla="*/ 56 w 73"/>
                  <a:gd name="T5" fmla="*/ 70 h 39"/>
                  <a:gd name="T6" fmla="*/ 70 w 73"/>
                  <a:gd name="T7" fmla="*/ 52 h 39"/>
                  <a:gd name="T8" fmla="*/ 62 w 73"/>
                  <a:gd name="T9" fmla="*/ 33 h 39"/>
                  <a:gd name="T10" fmla="*/ 66 w 73"/>
                  <a:gd name="T11" fmla="*/ 14 h 39"/>
                  <a:gd name="T12" fmla="*/ 72 w 73"/>
                  <a:gd name="T13" fmla="*/ 2 h 39"/>
                  <a:gd name="T14" fmla="*/ 52 w 73"/>
                  <a:gd name="T15" fmla="*/ 2 h 39"/>
                  <a:gd name="T16" fmla="*/ 42 w 73"/>
                  <a:gd name="T17" fmla="*/ 0 h 39"/>
                  <a:gd name="T18" fmla="*/ 26 w 73"/>
                  <a:gd name="T19" fmla="*/ 9 h 39"/>
                  <a:gd name="T20" fmla="*/ 0 w 73"/>
                  <a:gd name="T21" fmla="*/ 23 h 39"/>
                  <a:gd name="T22" fmla="*/ 16 w 73"/>
                  <a:gd name="T23" fmla="*/ 67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39"/>
                  <a:gd name="T38" fmla="*/ 73 w 73"/>
                  <a:gd name="T39" fmla="*/ 39 h 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39">
                    <a:moveTo>
                      <a:pt x="16" y="36"/>
                    </a:moveTo>
                    <a:lnTo>
                      <a:pt x="32" y="26"/>
                    </a:lnTo>
                    <a:lnTo>
                      <a:pt x="56" y="38"/>
                    </a:lnTo>
                    <a:lnTo>
                      <a:pt x="70" y="28"/>
                    </a:lnTo>
                    <a:lnTo>
                      <a:pt x="62" y="18"/>
                    </a:lnTo>
                    <a:lnTo>
                      <a:pt x="66" y="8"/>
                    </a:lnTo>
                    <a:lnTo>
                      <a:pt x="72" y="2"/>
                    </a:lnTo>
                    <a:lnTo>
                      <a:pt x="52" y="2"/>
                    </a:lnTo>
                    <a:lnTo>
                      <a:pt x="42" y="0"/>
                    </a:lnTo>
                    <a:lnTo>
                      <a:pt x="26" y="4"/>
                    </a:lnTo>
                    <a:lnTo>
                      <a:pt x="0" y="12"/>
                    </a:lnTo>
                    <a:lnTo>
                      <a:pt x="16" y="3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10" name="Freeform 740"/>
              <p:cNvSpPr>
                <a:spLocks/>
              </p:cNvSpPr>
              <p:nvPr/>
            </p:nvSpPr>
            <p:spPr bwMode="ltGray">
              <a:xfrm>
                <a:off x="2861" y="1533"/>
                <a:ext cx="97" cy="92"/>
              </a:xfrm>
              <a:custGeom>
                <a:avLst/>
                <a:gdLst>
                  <a:gd name="T0" fmla="*/ 48 w 97"/>
                  <a:gd name="T1" fmla="*/ 137 h 83"/>
                  <a:gd name="T2" fmla="*/ 64 w 97"/>
                  <a:gd name="T3" fmla="*/ 124 h 83"/>
                  <a:gd name="T4" fmla="*/ 74 w 97"/>
                  <a:gd name="T5" fmla="*/ 111 h 83"/>
                  <a:gd name="T6" fmla="*/ 80 w 97"/>
                  <a:gd name="T7" fmla="*/ 88 h 83"/>
                  <a:gd name="T8" fmla="*/ 88 w 97"/>
                  <a:gd name="T9" fmla="*/ 78 h 83"/>
                  <a:gd name="T10" fmla="*/ 96 w 97"/>
                  <a:gd name="T11" fmla="*/ 58 h 83"/>
                  <a:gd name="T12" fmla="*/ 90 w 97"/>
                  <a:gd name="T13" fmla="*/ 37 h 83"/>
                  <a:gd name="T14" fmla="*/ 72 w 97"/>
                  <a:gd name="T15" fmla="*/ 4 h 83"/>
                  <a:gd name="T16" fmla="*/ 50 w 97"/>
                  <a:gd name="T17" fmla="*/ 0 h 83"/>
                  <a:gd name="T18" fmla="*/ 40 w 97"/>
                  <a:gd name="T19" fmla="*/ 4 h 83"/>
                  <a:gd name="T20" fmla="*/ 28 w 97"/>
                  <a:gd name="T21" fmla="*/ 11 h 83"/>
                  <a:gd name="T22" fmla="*/ 16 w 97"/>
                  <a:gd name="T23" fmla="*/ 11 h 83"/>
                  <a:gd name="T24" fmla="*/ 0 w 97"/>
                  <a:gd name="T25" fmla="*/ 30 h 83"/>
                  <a:gd name="T26" fmla="*/ 4 w 97"/>
                  <a:gd name="T27" fmla="*/ 80 h 83"/>
                  <a:gd name="T28" fmla="*/ 2 w 97"/>
                  <a:gd name="T29" fmla="*/ 103 h 83"/>
                  <a:gd name="T30" fmla="*/ 42 w 97"/>
                  <a:gd name="T31" fmla="*/ 109 h 83"/>
                  <a:gd name="T32" fmla="*/ 48 w 97"/>
                  <a:gd name="T33" fmla="*/ 137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83"/>
                  <a:gd name="T53" fmla="*/ 97 w 97"/>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83">
                    <a:moveTo>
                      <a:pt x="48" y="82"/>
                    </a:moveTo>
                    <a:lnTo>
                      <a:pt x="64" y="74"/>
                    </a:lnTo>
                    <a:lnTo>
                      <a:pt x="74" y="66"/>
                    </a:lnTo>
                    <a:lnTo>
                      <a:pt x="80" y="52"/>
                    </a:lnTo>
                    <a:lnTo>
                      <a:pt x="88" y="46"/>
                    </a:lnTo>
                    <a:lnTo>
                      <a:pt x="96" y="34"/>
                    </a:lnTo>
                    <a:lnTo>
                      <a:pt x="90" y="22"/>
                    </a:lnTo>
                    <a:lnTo>
                      <a:pt x="72" y="4"/>
                    </a:lnTo>
                    <a:lnTo>
                      <a:pt x="50" y="0"/>
                    </a:lnTo>
                    <a:lnTo>
                      <a:pt x="40" y="4"/>
                    </a:lnTo>
                    <a:lnTo>
                      <a:pt x="28" y="6"/>
                    </a:lnTo>
                    <a:lnTo>
                      <a:pt x="16" y="6"/>
                    </a:lnTo>
                    <a:lnTo>
                      <a:pt x="0" y="18"/>
                    </a:lnTo>
                    <a:lnTo>
                      <a:pt x="4" y="48"/>
                    </a:lnTo>
                    <a:lnTo>
                      <a:pt x="2" y="62"/>
                    </a:lnTo>
                    <a:lnTo>
                      <a:pt x="42" y="64"/>
                    </a:lnTo>
                    <a:lnTo>
                      <a:pt x="48" y="8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11" name="Freeform 741"/>
              <p:cNvSpPr>
                <a:spLocks/>
              </p:cNvSpPr>
              <p:nvPr/>
            </p:nvSpPr>
            <p:spPr bwMode="ltGray">
              <a:xfrm>
                <a:off x="2901" y="1499"/>
                <a:ext cx="68" cy="59"/>
              </a:xfrm>
              <a:custGeom>
                <a:avLst/>
                <a:gdLst>
                  <a:gd name="T0" fmla="*/ 0 w 69"/>
                  <a:gd name="T1" fmla="*/ 58 h 53"/>
                  <a:gd name="T2" fmla="*/ 10 w 69"/>
                  <a:gd name="T3" fmla="*/ 51 h 53"/>
                  <a:gd name="T4" fmla="*/ 34 w 69"/>
                  <a:gd name="T5" fmla="*/ 58 h 53"/>
                  <a:gd name="T6" fmla="*/ 45 w 69"/>
                  <a:gd name="T7" fmla="*/ 89 h 53"/>
                  <a:gd name="T8" fmla="*/ 59 w 69"/>
                  <a:gd name="T9" fmla="*/ 69 h 53"/>
                  <a:gd name="T10" fmla="*/ 63 w 69"/>
                  <a:gd name="T11" fmla="*/ 48 h 53"/>
                  <a:gd name="T12" fmla="*/ 45 w 69"/>
                  <a:gd name="T13" fmla="*/ 16 h 53"/>
                  <a:gd name="T14" fmla="*/ 24 w 69"/>
                  <a:gd name="T15" fmla="*/ 0 h 53"/>
                  <a:gd name="T16" fmla="*/ 8 w 69"/>
                  <a:gd name="T17" fmla="*/ 16 h 53"/>
                  <a:gd name="T18" fmla="*/ 0 w 69"/>
                  <a:gd name="T19" fmla="*/ 58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53"/>
                  <a:gd name="T32" fmla="*/ 69 w 69"/>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53">
                    <a:moveTo>
                      <a:pt x="0" y="34"/>
                    </a:moveTo>
                    <a:lnTo>
                      <a:pt x="10" y="30"/>
                    </a:lnTo>
                    <a:lnTo>
                      <a:pt x="34" y="34"/>
                    </a:lnTo>
                    <a:lnTo>
                      <a:pt x="50" y="52"/>
                    </a:lnTo>
                    <a:lnTo>
                      <a:pt x="64" y="40"/>
                    </a:lnTo>
                    <a:lnTo>
                      <a:pt x="68" y="28"/>
                    </a:lnTo>
                    <a:lnTo>
                      <a:pt x="50" y="10"/>
                    </a:lnTo>
                    <a:lnTo>
                      <a:pt x="24" y="0"/>
                    </a:lnTo>
                    <a:lnTo>
                      <a:pt x="8" y="10"/>
                    </a:lnTo>
                    <a:lnTo>
                      <a:pt x="0" y="3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sp>
          <p:nvSpPr>
            <p:cNvPr id="5351" name="Freeform 742"/>
            <p:cNvSpPr>
              <a:spLocks/>
            </p:cNvSpPr>
            <p:nvPr/>
          </p:nvSpPr>
          <p:spPr bwMode="ltGray">
            <a:xfrm>
              <a:off x="3025" y="1820"/>
              <a:ext cx="251" cy="201"/>
            </a:xfrm>
            <a:custGeom>
              <a:avLst/>
              <a:gdLst>
                <a:gd name="T0" fmla="*/ 147 w 275"/>
                <a:gd name="T1" fmla="*/ 153 h 195"/>
                <a:gd name="T2" fmla="*/ 148 w 275"/>
                <a:gd name="T3" fmla="*/ 146 h 195"/>
                <a:gd name="T4" fmla="*/ 153 w 275"/>
                <a:gd name="T5" fmla="*/ 140 h 195"/>
                <a:gd name="T6" fmla="*/ 162 w 275"/>
                <a:gd name="T7" fmla="*/ 144 h 195"/>
                <a:gd name="T8" fmla="*/ 170 w 275"/>
                <a:gd name="T9" fmla="*/ 142 h 195"/>
                <a:gd name="T10" fmla="*/ 170 w 275"/>
                <a:gd name="T11" fmla="*/ 128 h 195"/>
                <a:gd name="T12" fmla="*/ 173 w 275"/>
                <a:gd name="T13" fmla="*/ 109 h 195"/>
                <a:gd name="T14" fmla="*/ 171 w 275"/>
                <a:gd name="T15" fmla="*/ 101 h 195"/>
                <a:gd name="T16" fmla="*/ 160 w 275"/>
                <a:gd name="T17" fmla="*/ 91 h 195"/>
                <a:gd name="T18" fmla="*/ 156 w 275"/>
                <a:gd name="T19" fmla="*/ 78 h 195"/>
                <a:gd name="T20" fmla="*/ 152 w 275"/>
                <a:gd name="T21" fmla="*/ 78 h 195"/>
                <a:gd name="T22" fmla="*/ 148 w 275"/>
                <a:gd name="T23" fmla="*/ 64 h 195"/>
                <a:gd name="T24" fmla="*/ 144 w 275"/>
                <a:gd name="T25" fmla="*/ 49 h 195"/>
                <a:gd name="T26" fmla="*/ 141 w 275"/>
                <a:gd name="T27" fmla="*/ 37 h 195"/>
                <a:gd name="T28" fmla="*/ 134 w 275"/>
                <a:gd name="T29" fmla="*/ 35 h 195"/>
                <a:gd name="T30" fmla="*/ 128 w 275"/>
                <a:gd name="T31" fmla="*/ 23 h 195"/>
                <a:gd name="T32" fmla="*/ 123 w 275"/>
                <a:gd name="T33" fmla="*/ 14 h 195"/>
                <a:gd name="T34" fmla="*/ 114 w 275"/>
                <a:gd name="T35" fmla="*/ 0 h 195"/>
                <a:gd name="T36" fmla="*/ 106 w 275"/>
                <a:gd name="T37" fmla="*/ 0 h 195"/>
                <a:gd name="T38" fmla="*/ 93 w 275"/>
                <a:gd name="T39" fmla="*/ 6 h 195"/>
                <a:gd name="T40" fmla="*/ 91 w 275"/>
                <a:gd name="T41" fmla="*/ 14 h 195"/>
                <a:gd name="T42" fmla="*/ 75 w 275"/>
                <a:gd name="T43" fmla="*/ 25 h 195"/>
                <a:gd name="T44" fmla="*/ 47 w 275"/>
                <a:gd name="T45" fmla="*/ 27 h 195"/>
                <a:gd name="T46" fmla="*/ 40 w 275"/>
                <a:gd name="T47" fmla="*/ 33 h 195"/>
                <a:gd name="T48" fmla="*/ 31 w 275"/>
                <a:gd name="T49" fmla="*/ 37 h 195"/>
                <a:gd name="T50" fmla="*/ 19 w 275"/>
                <a:gd name="T51" fmla="*/ 37 h 195"/>
                <a:gd name="T52" fmla="*/ 12 w 275"/>
                <a:gd name="T53" fmla="*/ 43 h 195"/>
                <a:gd name="T54" fmla="*/ 13 w 275"/>
                <a:gd name="T55" fmla="*/ 60 h 195"/>
                <a:gd name="T56" fmla="*/ 12 w 275"/>
                <a:gd name="T57" fmla="*/ 70 h 195"/>
                <a:gd name="T58" fmla="*/ 5 w 275"/>
                <a:gd name="T59" fmla="*/ 74 h 195"/>
                <a:gd name="T60" fmla="*/ 2 w 275"/>
                <a:gd name="T61" fmla="*/ 78 h 195"/>
                <a:gd name="T62" fmla="*/ 0 w 275"/>
                <a:gd name="T63" fmla="*/ 109 h 195"/>
                <a:gd name="T64" fmla="*/ 0 w 275"/>
                <a:gd name="T65" fmla="*/ 123 h 195"/>
                <a:gd name="T66" fmla="*/ 5 w 275"/>
                <a:gd name="T67" fmla="*/ 131 h 195"/>
                <a:gd name="T68" fmla="*/ 14 w 275"/>
                <a:gd name="T69" fmla="*/ 131 h 195"/>
                <a:gd name="T70" fmla="*/ 24 w 275"/>
                <a:gd name="T71" fmla="*/ 142 h 195"/>
                <a:gd name="T72" fmla="*/ 32 w 275"/>
                <a:gd name="T73" fmla="*/ 136 h 195"/>
                <a:gd name="T74" fmla="*/ 37 w 275"/>
                <a:gd name="T75" fmla="*/ 123 h 195"/>
                <a:gd name="T76" fmla="*/ 43 w 275"/>
                <a:gd name="T77" fmla="*/ 123 h 195"/>
                <a:gd name="T78" fmla="*/ 44 w 275"/>
                <a:gd name="T79" fmla="*/ 131 h 195"/>
                <a:gd name="T80" fmla="*/ 49 w 275"/>
                <a:gd name="T81" fmla="*/ 140 h 195"/>
                <a:gd name="T82" fmla="*/ 53 w 275"/>
                <a:gd name="T83" fmla="*/ 144 h 195"/>
                <a:gd name="T84" fmla="*/ 59 w 275"/>
                <a:gd name="T85" fmla="*/ 146 h 195"/>
                <a:gd name="T86" fmla="*/ 69 w 275"/>
                <a:gd name="T87" fmla="*/ 163 h 195"/>
                <a:gd name="T88" fmla="*/ 76 w 275"/>
                <a:gd name="T89" fmla="*/ 175 h 195"/>
                <a:gd name="T90" fmla="*/ 90 w 275"/>
                <a:gd name="T91" fmla="*/ 173 h 195"/>
                <a:gd name="T92" fmla="*/ 95 w 275"/>
                <a:gd name="T93" fmla="*/ 195 h 195"/>
                <a:gd name="T94" fmla="*/ 104 w 275"/>
                <a:gd name="T95" fmla="*/ 221 h 195"/>
                <a:gd name="T96" fmla="*/ 114 w 275"/>
                <a:gd name="T97" fmla="*/ 226 h 195"/>
                <a:gd name="T98" fmla="*/ 131 w 275"/>
                <a:gd name="T99" fmla="*/ 207 h 195"/>
                <a:gd name="T100" fmla="*/ 120 w 275"/>
                <a:gd name="T101" fmla="*/ 193 h 195"/>
                <a:gd name="T102" fmla="*/ 114 w 275"/>
                <a:gd name="T103" fmla="*/ 177 h 195"/>
                <a:gd name="T104" fmla="*/ 128 w 275"/>
                <a:gd name="T105" fmla="*/ 165 h 195"/>
                <a:gd name="T106" fmla="*/ 147 w 275"/>
                <a:gd name="T107" fmla="*/ 153 h 1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75"/>
                <a:gd name="T163" fmla="*/ 0 h 195"/>
                <a:gd name="T164" fmla="*/ 275 w 275"/>
                <a:gd name="T165" fmla="*/ 195 h 1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75" h="195">
                  <a:moveTo>
                    <a:pt x="232" y="132"/>
                  </a:moveTo>
                  <a:lnTo>
                    <a:pt x="234" y="126"/>
                  </a:lnTo>
                  <a:lnTo>
                    <a:pt x="242" y="120"/>
                  </a:lnTo>
                  <a:lnTo>
                    <a:pt x="258" y="124"/>
                  </a:lnTo>
                  <a:lnTo>
                    <a:pt x="268" y="122"/>
                  </a:lnTo>
                  <a:lnTo>
                    <a:pt x="268" y="110"/>
                  </a:lnTo>
                  <a:lnTo>
                    <a:pt x="274" y="94"/>
                  </a:lnTo>
                  <a:lnTo>
                    <a:pt x="270" y="86"/>
                  </a:lnTo>
                  <a:lnTo>
                    <a:pt x="252" y="78"/>
                  </a:lnTo>
                  <a:lnTo>
                    <a:pt x="246" y="68"/>
                  </a:lnTo>
                  <a:lnTo>
                    <a:pt x="240" y="68"/>
                  </a:lnTo>
                  <a:lnTo>
                    <a:pt x="234" y="54"/>
                  </a:lnTo>
                  <a:lnTo>
                    <a:pt x="228" y="44"/>
                  </a:lnTo>
                  <a:lnTo>
                    <a:pt x="224" y="32"/>
                  </a:lnTo>
                  <a:lnTo>
                    <a:pt x="212" y="30"/>
                  </a:lnTo>
                  <a:lnTo>
                    <a:pt x="202" y="18"/>
                  </a:lnTo>
                  <a:lnTo>
                    <a:pt x="194" y="14"/>
                  </a:lnTo>
                  <a:lnTo>
                    <a:pt x="180" y="0"/>
                  </a:lnTo>
                  <a:lnTo>
                    <a:pt x="166" y="0"/>
                  </a:lnTo>
                  <a:lnTo>
                    <a:pt x="148" y="6"/>
                  </a:lnTo>
                  <a:lnTo>
                    <a:pt x="144" y="14"/>
                  </a:lnTo>
                  <a:lnTo>
                    <a:pt x="118" y="20"/>
                  </a:lnTo>
                  <a:lnTo>
                    <a:pt x="74" y="22"/>
                  </a:lnTo>
                  <a:lnTo>
                    <a:pt x="64" y="28"/>
                  </a:lnTo>
                  <a:lnTo>
                    <a:pt x="48" y="32"/>
                  </a:lnTo>
                  <a:lnTo>
                    <a:pt x="30" y="32"/>
                  </a:lnTo>
                  <a:lnTo>
                    <a:pt x="18" y="38"/>
                  </a:lnTo>
                  <a:lnTo>
                    <a:pt x="20" y="50"/>
                  </a:lnTo>
                  <a:lnTo>
                    <a:pt x="18" y="60"/>
                  </a:lnTo>
                  <a:lnTo>
                    <a:pt x="8" y="64"/>
                  </a:lnTo>
                  <a:lnTo>
                    <a:pt x="2" y="68"/>
                  </a:lnTo>
                  <a:lnTo>
                    <a:pt x="0" y="94"/>
                  </a:lnTo>
                  <a:lnTo>
                    <a:pt x="0" y="106"/>
                  </a:lnTo>
                  <a:lnTo>
                    <a:pt x="6" y="112"/>
                  </a:lnTo>
                  <a:lnTo>
                    <a:pt x="22" y="112"/>
                  </a:lnTo>
                  <a:lnTo>
                    <a:pt x="38" y="122"/>
                  </a:lnTo>
                  <a:lnTo>
                    <a:pt x="50" y="116"/>
                  </a:lnTo>
                  <a:lnTo>
                    <a:pt x="58" y="106"/>
                  </a:lnTo>
                  <a:lnTo>
                    <a:pt x="68" y="106"/>
                  </a:lnTo>
                  <a:lnTo>
                    <a:pt x="70" y="112"/>
                  </a:lnTo>
                  <a:lnTo>
                    <a:pt x="78" y="120"/>
                  </a:lnTo>
                  <a:lnTo>
                    <a:pt x="84" y="124"/>
                  </a:lnTo>
                  <a:lnTo>
                    <a:pt x="94" y="126"/>
                  </a:lnTo>
                  <a:lnTo>
                    <a:pt x="110" y="140"/>
                  </a:lnTo>
                  <a:lnTo>
                    <a:pt x="120" y="150"/>
                  </a:lnTo>
                  <a:lnTo>
                    <a:pt x="142" y="148"/>
                  </a:lnTo>
                  <a:lnTo>
                    <a:pt x="150" y="168"/>
                  </a:lnTo>
                  <a:lnTo>
                    <a:pt x="164" y="190"/>
                  </a:lnTo>
                  <a:lnTo>
                    <a:pt x="180" y="194"/>
                  </a:lnTo>
                  <a:lnTo>
                    <a:pt x="206" y="178"/>
                  </a:lnTo>
                  <a:lnTo>
                    <a:pt x="190" y="166"/>
                  </a:lnTo>
                  <a:lnTo>
                    <a:pt x="180" y="152"/>
                  </a:lnTo>
                  <a:lnTo>
                    <a:pt x="202" y="142"/>
                  </a:lnTo>
                  <a:lnTo>
                    <a:pt x="232" y="13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52" name="Freeform 743"/>
            <p:cNvSpPr>
              <a:spLocks/>
            </p:cNvSpPr>
            <p:nvPr/>
          </p:nvSpPr>
          <p:spPr bwMode="ltGray">
            <a:xfrm>
              <a:off x="3295" y="2046"/>
              <a:ext cx="97" cy="54"/>
            </a:xfrm>
            <a:custGeom>
              <a:avLst/>
              <a:gdLst>
                <a:gd name="T0" fmla="*/ 65 w 107"/>
                <a:gd name="T1" fmla="*/ 41 h 53"/>
                <a:gd name="T2" fmla="*/ 54 w 107"/>
                <a:gd name="T3" fmla="*/ 26 h 53"/>
                <a:gd name="T4" fmla="*/ 47 w 107"/>
                <a:gd name="T5" fmla="*/ 19 h 53"/>
                <a:gd name="T6" fmla="*/ 41 w 107"/>
                <a:gd name="T7" fmla="*/ 9 h 53"/>
                <a:gd name="T8" fmla="*/ 36 w 107"/>
                <a:gd name="T9" fmla="*/ 0 h 53"/>
                <a:gd name="T10" fmla="*/ 36 w 107"/>
                <a:gd name="T11" fmla="*/ 14 h 53"/>
                <a:gd name="T12" fmla="*/ 32 w 107"/>
                <a:gd name="T13" fmla="*/ 17 h 53"/>
                <a:gd name="T14" fmla="*/ 28 w 107"/>
                <a:gd name="T15" fmla="*/ 17 h 53"/>
                <a:gd name="T16" fmla="*/ 24 w 107"/>
                <a:gd name="T17" fmla="*/ 9 h 53"/>
                <a:gd name="T18" fmla="*/ 17 w 107"/>
                <a:gd name="T19" fmla="*/ 9 h 53"/>
                <a:gd name="T20" fmla="*/ 13 w 107"/>
                <a:gd name="T21" fmla="*/ 9 h 53"/>
                <a:gd name="T22" fmla="*/ 5 w 107"/>
                <a:gd name="T23" fmla="*/ 7 h 53"/>
                <a:gd name="T24" fmla="*/ 0 w 107"/>
                <a:gd name="T25" fmla="*/ 16 h 53"/>
                <a:gd name="T26" fmla="*/ 8 w 107"/>
                <a:gd name="T27" fmla="*/ 26 h 53"/>
                <a:gd name="T28" fmla="*/ 20 w 107"/>
                <a:gd name="T29" fmla="*/ 52 h 53"/>
                <a:gd name="T30" fmla="*/ 28 w 107"/>
                <a:gd name="T31" fmla="*/ 57 h 53"/>
                <a:gd name="T32" fmla="*/ 33 w 107"/>
                <a:gd name="T33" fmla="*/ 54 h 53"/>
                <a:gd name="T34" fmla="*/ 36 w 107"/>
                <a:gd name="T35" fmla="*/ 43 h 53"/>
                <a:gd name="T36" fmla="*/ 43 w 107"/>
                <a:gd name="T37" fmla="*/ 43 h 53"/>
                <a:gd name="T38" fmla="*/ 50 w 107"/>
                <a:gd name="T39" fmla="*/ 48 h 53"/>
                <a:gd name="T40" fmla="*/ 54 w 107"/>
                <a:gd name="T41" fmla="*/ 47 h 53"/>
                <a:gd name="T42" fmla="*/ 65 w 107"/>
                <a:gd name="T43" fmla="*/ 41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7"/>
                <a:gd name="T67" fmla="*/ 0 h 53"/>
                <a:gd name="T68" fmla="*/ 107 w 107"/>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7" h="53">
                  <a:moveTo>
                    <a:pt x="106" y="36"/>
                  </a:moveTo>
                  <a:lnTo>
                    <a:pt x="89" y="26"/>
                  </a:lnTo>
                  <a:lnTo>
                    <a:pt x="76" y="19"/>
                  </a:lnTo>
                  <a:lnTo>
                    <a:pt x="67" y="9"/>
                  </a:lnTo>
                  <a:lnTo>
                    <a:pt x="58" y="0"/>
                  </a:lnTo>
                  <a:lnTo>
                    <a:pt x="58" y="14"/>
                  </a:lnTo>
                  <a:lnTo>
                    <a:pt x="52" y="17"/>
                  </a:lnTo>
                  <a:lnTo>
                    <a:pt x="45" y="17"/>
                  </a:lnTo>
                  <a:lnTo>
                    <a:pt x="39" y="9"/>
                  </a:lnTo>
                  <a:lnTo>
                    <a:pt x="28" y="9"/>
                  </a:lnTo>
                  <a:lnTo>
                    <a:pt x="20" y="9"/>
                  </a:lnTo>
                  <a:lnTo>
                    <a:pt x="9" y="7"/>
                  </a:lnTo>
                  <a:lnTo>
                    <a:pt x="0" y="16"/>
                  </a:lnTo>
                  <a:lnTo>
                    <a:pt x="13" y="26"/>
                  </a:lnTo>
                  <a:lnTo>
                    <a:pt x="33" y="47"/>
                  </a:lnTo>
                  <a:lnTo>
                    <a:pt x="45" y="52"/>
                  </a:lnTo>
                  <a:lnTo>
                    <a:pt x="54" y="49"/>
                  </a:lnTo>
                  <a:lnTo>
                    <a:pt x="58" y="38"/>
                  </a:lnTo>
                  <a:lnTo>
                    <a:pt x="69" y="38"/>
                  </a:lnTo>
                  <a:lnTo>
                    <a:pt x="82" y="43"/>
                  </a:lnTo>
                  <a:lnTo>
                    <a:pt x="89" y="42"/>
                  </a:lnTo>
                  <a:lnTo>
                    <a:pt x="106" y="3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53" name="Freeform 744"/>
            <p:cNvSpPr>
              <a:spLocks/>
            </p:cNvSpPr>
            <p:nvPr/>
          </p:nvSpPr>
          <p:spPr bwMode="ltGray">
            <a:xfrm>
              <a:off x="3294" y="2045"/>
              <a:ext cx="105" cy="63"/>
            </a:xfrm>
            <a:custGeom>
              <a:avLst/>
              <a:gdLst>
                <a:gd name="T0" fmla="*/ 72 w 115"/>
                <a:gd name="T1" fmla="*/ 48 h 61"/>
                <a:gd name="T2" fmla="*/ 61 w 115"/>
                <a:gd name="T3" fmla="*/ 35 h 61"/>
                <a:gd name="T4" fmla="*/ 52 w 115"/>
                <a:gd name="T5" fmla="*/ 27 h 61"/>
                <a:gd name="T6" fmla="*/ 46 w 115"/>
                <a:gd name="T7" fmla="*/ 10 h 61"/>
                <a:gd name="T8" fmla="*/ 39 w 115"/>
                <a:gd name="T9" fmla="*/ 0 h 61"/>
                <a:gd name="T10" fmla="*/ 39 w 115"/>
                <a:gd name="T11" fmla="*/ 21 h 61"/>
                <a:gd name="T12" fmla="*/ 36 w 115"/>
                <a:gd name="T13" fmla="*/ 25 h 61"/>
                <a:gd name="T14" fmla="*/ 31 w 115"/>
                <a:gd name="T15" fmla="*/ 25 h 61"/>
                <a:gd name="T16" fmla="*/ 26 w 115"/>
                <a:gd name="T17" fmla="*/ 10 h 61"/>
                <a:gd name="T18" fmla="*/ 19 w 115"/>
                <a:gd name="T19" fmla="*/ 10 h 61"/>
                <a:gd name="T20" fmla="*/ 14 w 115"/>
                <a:gd name="T21" fmla="*/ 10 h 61"/>
                <a:gd name="T22" fmla="*/ 5 w 115"/>
                <a:gd name="T23" fmla="*/ 8 h 61"/>
                <a:gd name="T24" fmla="*/ 0 w 115"/>
                <a:gd name="T25" fmla="*/ 23 h 61"/>
                <a:gd name="T26" fmla="*/ 9 w 115"/>
                <a:gd name="T27" fmla="*/ 35 h 61"/>
                <a:gd name="T28" fmla="*/ 23 w 115"/>
                <a:gd name="T29" fmla="*/ 64 h 61"/>
                <a:gd name="T30" fmla="*/ 31 w 115"/>
                <a:gd name="T31" fmla="*/ 70 h 61"/>
                <a:gd name="T32" fmla="*/ 37 w 115"/>
                <a:gd name="T33" fmla="*/ 66 h 61"/>
                <a:gd name="T34" fmla="*/ 39 w 115"/>
                <a:gd name="T35" fmla="*/ 52 h 61"/>
                <a:gd name="T36" fmla="*/ 47 w 115"/>
                <a:gd name="T37" fmla="*/ 52 h 61"/>
                <a:gd name="T38" fmla="*/ 56 w 115"/>
                <a:gd name="T39" fmla="*/ 60 h 61"/>
                <a:gd name="T40" fmla="*/ 61 w 115"/>
                <a:gd name="T41" fmla="*/ 58 h 61"/>
                <a:gd name="T42" fmla="*/ 72 w 115"/>
                <a:gd name="T43" fmla="*/ 48 h 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5"/>
                <a:gd name="T67" fmla="*/ 0 h 61"/>
                <a:gd name="T68" fmla="*/ 115 w 115"/>
                <a:gd name="T69" fmla="*/ 61 h 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5" h="61">
                  <a:moveTo>
                    <a:pt x="114" y="42"/>
                  </a:moveTo>
                  <a:lnTo>
                    <a:pt x="96" y="30"/>
                  </a:lnTo>
                  <a:lnTo>
                    <a:pt x="82" y="22"/>
                  </a:lnTo>
                  <a:lnTo>
                    <a:pt x="72" y="10"/>
                  </a:lnTo>
                  <a:lnTo>
                    <a:pt x="62" y="0"/>
                  </a:lnTo>
                  <a:lnTo>
                    <a:pt x="62" y="16"/>
                  </a:lnTo>
                  <a:lnTo>
                    <a:pt x="56" y="20"/>
                  </a:lnTo>
                  <a:lnTo>
                    <a:pt x="48" y="20"/>
                  </a:lnTo>
                  <a:lnTo>
                    <a:pt x="42" y="10"/>
                  </a:lnTo>
                  <a:lnTo>
                    <a:pt x="30" y="10"/>
                  </a:lnTo>
                  <a:lnTo>
                    <a:pt x="22" y="10"/>
                  </a:lnTo>
                  <a:lnTo>
                    <a:pt x="10" y="8"/>
                  </a:lnTo>
                  <a:lnTo>
                    <a:pt x="0" y="18"/>
                  </a:lnTo>
                  <a:lnTo>
                    <a:pt x="14" y="30"/>
                  </a:lnTo>
                  <a:lnTo>
                    <a:pt x="36" y="54"/>
                  </a:lnTo>
                  <a:lnTo>
                    <a:pt x="48" y="60"/>
                  </a:lnTo>
                  <a:lnTo>
                    <a:pt x="58" y="56"/>
                  </a:lnTo>
                  <a:lnTo>
                    <a:pt x="62" y="44"/>
                  </a:lnTo>
                  <a:lnTo>
                    <a:pt x="74" y="44"/>
                  </a:lnTo>
                  <a:lnTo>
                    <a:pt x="88" y="50"/>
                  </a:lnTo>
                  <a:lnTo>
                    <a:pt x="96" y="48"/>
                  </a:lnTo>
                  <a:lnTo>
                    <a:pt x="114" y="4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54" name="Freeform 745"/>
            <p:cNvSpPr>
              <a:spLocks/>
            </p:cNvSpPr>
            <p:nvPr/>
          </p:nvSpPr>
          <p:spPr bwMode="ltGray">
            <a:xfrm>
              <a:off x="5209" y="3634"/>
              <a:ext cx="112" cy="75"/>
            </a:xfrm>
            <a:custGeom>
              <a:avLst/>
              <a:gdLst>
                <a:gd name="T0" fmla="*/ 0 w 121"/>
                <a:gd name="T1" fmla="*/ 66 h 73"/>
                <a:gd name="T2" fmla="*/ 7 w 121"/>
                <a:gd name="T3" fmla="*/ 68 h 73"/>
                <a:gd name="T4" fmla="*/ 13 w 121"/>
                <a:gd name="T5" fmla="*/ 80 h 73"/>
                <a:gd name="T6" fmla="*/ 20 w 121"/>
                <a:gd name="T7" fmla="*/ 82 h 73"/>
                <a:gd name="T8" fmla="*/ 34 w 121"/>
                <a:gd name="T9" fmla="*/ 72 h 73"/>
                <a:gd name="T10" fmla="*/ 37 w 121"/>
                <a:gd name="T11" fmla="*/ 63 h 73"/>
                <a:gd name="T12" fmla="*/ 46 w 121"/>
                <a:gd name="T13" fmla="*/ 45 h 73"/>
                <a:gd name="T14" fmla="*/ 53 w 121"/>
                <a:gd name="T15" fmla="*/ 41 h 73"/>
                <a:gd name="T16" fmla="*/ 54 w 121"/>
                <a:gd name="T17" fmla="*/ 43 h 73"/>
                <a:gd name="T18" fmla="*/ 75 w 121"/>
                <a:gd name="T19" fmla="*/ 18 h 73"/>
                <a:gd name="T20" fmla="*/ 80 w 121"/>
                <a:gd name="T21" fmla="*/ 8 h 73"/>
                <a:gd name="T22" fmla="*/ 81 w 121"/>
                <a:gd name="T23" fmla="*/ 0 h 73"/>
                <a:gd name="T24" fmla="*/ 67 w 121"/>
                <a:gd name="T25" fmla="*/ 4 h 73"/>
                <a:gd name="T26" fmla="*/ 49 w 121"/>
                <a:gd name="T27" fmla="*/ 16 h 73"/>
                <a:gd name="T28" fmla="*/ 32 w 121"/>
                <a:gd name="T29" fmla="*/ 29 h 73"/>
                <a:gd name="T30" fmla="*/ 15 w 121"/>
                <a:gd name="T31" fmla="*/ 41 h 73"/>
                <a:gd name="T32" fmla="*/ 6 w 121"/>
                <a:gd name="T33" fmla="*/ 53 h 73"/>
                <a:gd name="T34" fmla="*/ 0 w 121"/>
                <a:gd name="T35" fmla="*/ 66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1"/>
                <a:gd name="T55" fmla="*/ 0 h 73"/>
                <a:gd name="T56" fmla="*/ 121 w 121"/>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1" h="73">
                  <a:moveTo>
                    <a:pt x="0" y="56"/>
                  </a:moveTo>
                  <a:lnTo>
                    <a:pt x="12" y="58"/>
                  </a:lnTo>
                  <a:lnTo>
                    <a:pt x="18" y="70"/>
                  </a:lnTo>
                  <a:lnTo>
                    <a:pt x="30" y="72"/>
                  </a:lnTo>
                  <a:lnTo>
                    <a:pt x="50" y="62"/>
                  </a:lnTo>
                  <a:lnTo>
                    <a:pt x="54" y="54"/>
                  </a:lnTo>
                  <a:lnTo>
                    <a:pt x="68" y="40"/>
                  </a:lnTo>
                  <a:lnTo>
                    <a:pt x="78" y="36"/>
                  </a:lnTo>
                  <a:lnTo>
                    <a:pt x="80" y="38"/>
                  </a:lnTo>
                  <a:lnTo>
                    <a:pt x="110" y="18"/>
                  </a:lnTo>
                  <a:lnTo>
                    <a:pt x="118" y="8"/>
                  </a:lnTo>
                  <a:lnTo>
                    <a:pt x="120" y="0"/>
                  </a:lnTo>
                  <a:lnTo>
                    <a:pt x="98" y="4"/>
                  </a:lnTo>
                  <a:lnTo>
                    <a:pt x="72" y="16"/>
                  </a:lnTo>
                  <a:lnTo>
                    <a:pt x="48" y="24"/>
                  </a:lnTo>
                  <a:lnTo>
                    <a:pt x="20" y="36"/>
                  </a:lnTo>
                  <a:lnTo>
                    <a:pt x="6" y="48"/>
                  </a:lnTo>
                  <a:lnTo>
                    <a:pt x="0" y="5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55" name="Freeform 746"/>
            <p:cNvSpPr>
              <a:spLocks/>
            </p:cNvSpPr>
            <p:nvPr/>
          </p:nvSpPr>
          <p:spPr bwMode="ltGray">
            <a:xfrm>
              <a:off x="5324" y="3518"/>
              <a:ext cx="59" cy="118"/>
            </a:xfrm>
            <a:custGeom>
              <a:avLst/>
              <a:gdLst>
                <a:gd name="T0" fmla="*/ 0 w 65"/>
                <a:gd name="T1" fmla="*/ 87 h 115"/>
                <a:gd name="T2" fmla="*/ 7 w 65"/>
                <a:gd name="T3" fmla="*/ 106 h 115"/>
                <a:gd name="T4" fmla="*/ 5 w 65"/>
                <a:gd name="T5" fmla="*/ 129 h 115"/>
                <a:gd name="T6" fmla="*/ 24 w 65"/>
                <a:gd name="T7" fmla="*/ 96 h 115"/>
                <a:gd name="T8" fmla="*/ 26 w 65"/>
                <a:gd name="T9" fmla="*/ 106 h 115"/>
                <a:gd name="T10" fmla="*/ 34 w 65"/>
                <a:gd name="T11" fmla="*/ 92 h 115"/>
                <a:gd name="T12" fmla="*/ 40 w 65"/>
                <a:gd name="T13" fmla="*/ 83 h 115"/>
                <a:gd name="T14" fmla="*/ 30 w 65"/>
                <a:gd name="T15" fmla="*/ 79 h 115"/>
                <a:gd name="T16" fmla="*/ 21 w 65"/>
                <a:gd name="T17" fmla="*/ 72 h 115"/>
                <a:gd name="T18" fmla="*/ 25 w 65"/>
                <a:gd name="T19" fmla="*/ 52 h 115"/>
                <a:gd name="T20" fmla="*/ 13 w 65"/>
                <a:gd name="T21" fmla="*/ 52 h 115"/>
                <a:gd name="T22" fmla="*/ 17 w 65"/>
                <a:gd name="T23" fmla="*/ 27 h 115"/>
                <a:gd name="T24" fmla="*/ 13 w 65"/>
                <a:gd name="T25" fmla="*/ 15 h 115"/>
                <a:gd name="T26" fmla="*/ 5 w 65"/>
                <a:gd name="T27" fmla="*/ 0 h 115"/>
                <a:gd name="T28" fmla="*/ 11 w 65"/>
                <a:gd name="T29" fmla="*/ 35 h 115"/>
                <a:gd name="T30" fmla="*/ 13 w 65"/>
                <a:gd name="T31" fmla="*/ 68 h 115"/>
                <a:gd name="T32" fmla="*/ 6 w 65"/>
                <a:gd name="T33" fmla="*/ 81 h 115"/>
                <a:gd name="T34" fmla="*/ 0 w 65"/>
                <a:gd name="T35" fmla="*/ 87 h 1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5"/>
                <a:gd name="T55" fmla="*/ 0 h 115"/>
                <a:gd name="T56" fmla="*/ 65 w 65"/>
                <a:gd name="T57" fmla="*/ 115 h 1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5" h="115">
                  <a:moveTo>
                    <a:pt x="0" y="77"/>
                  </a:moveTo>
                  <a:lnTo>
                    <a:pt x="12" y="93"/>
                  </a:lnTo>
                  <a:lnTo>
                    <a:pt x="5" y="114"/>
                  </a:lnTo>
                  <a:lnTo>
                    <a:pt x="39" y="86"/>
                  </a:lnTo>
                  <a:lnTo>
                    <a:pt x="43" y="93"/>
                  </a:lnTo>
                  <a:lnTo>
                    <a:pt x="55" y="82"/>
                  </a:lnTo>
                  <a:lnTo>
                    <a:pt x="64" y="73"/>
                  </a:lnTo>
                  <a:lnTo>
                    <a:pt x="48" y="69"/>
                  </a:lnTo>
                  <a:lnTo>
                    <a:pt x="34" y="62"/>
                  </a:lnTo>
                  <a:lnTo>
                    <a:pt x="41" y="47"/>
                  </a:lnTo>
                  <a:lnTo>
                    <a:pt x="21" y="47"/>
                  </a:lnTo>
                  <a:lnTo>
                    <a:pt x="27" y="22"/>
                  </a:lnTo>
                  <a:lnTo>
                    <a:pt x="20" y="15"/>
                  </a:lnTo>
                  <a:lnTo>
                    <a:pt x="9" y="0"/>
                  </a:lnTo>
                  <a:lnTo>
                    <a:pt x="16" y="30"/>
                  </a:lnTo>
                  <a:lnTo>
                    <a:pt x="21" y="58"/>
                  </a:lnTo>
                  <a:lnTo>
                    <a:pt x="11" y="71"/>
                  </a:lnTo>
                  <a:lnTo>
                    <a:pt x="0" y="77"/>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56" name="Freeform 747"/>
            <p:cNvSpPr>
              <a:spLocks/>
            </p:cNvSpPr>
            <p:nvPr/>
          </p:nvSpPr>
          <p:spPr bwMode="ltGray">
            <a:xfrm>
              <a:off x="5323" y="3516"/>
              <a:ext cx="68" cy="127"/>
            </a:xfrm>
            <a:custGeom>
              <a:avLst/>
              <a:gdLst>
                <a:gd name="T0" fmla="*/ 0 w 73"/>
                <a:gd name="T1" fmla="*/ 97 h 123"/>
                <a:gd name="T2" fmla="*/ 9 w 73"/>
                <a:gd name="T3" fmla="*/ 117 h 123"/>
                <a:gd name="T4" fmla="*/ 6 w 73"/>
                <a:gd name="T5" fmla="*/ 142 h 123"/>
                <a:gd name="T6" fmla="*/ 31 w 73"/>
                <a:gd name="T7" fmla="*/ 107 h 123"/>
                <a:gd name="T8" fmla="*/ 34 w 73"/>
                <a:gd name="T9" fmla="*/ 117 h 123"/>
                <a:gd name="T10" fmla="*/ 44 w 73"/>
                <a:gd name="T11" fmla="*/ 103 h 123"/>
                <a:gd name="T12" fmla="*/ 50 w 73"/>
                <a:gd name="T13" fmla="*/ 93 h 123"/>
                <a:gd name="T14" fmla="*/ 38 w 73"/>
                <a:gd name="T15" fmla="*/ 87 h 123"/>
                <a:gd name="T16" fmla="*/ 27 w 73"/>
                <a:gd name="T17" fmla="*/ 76 h 123"/>
                <a:gd name="T18" fmla="*/ 32 w 73"/>
                <a:gd name="T19" fmla="*/ 60 h 123"/>
                <a:gd name="T20" fmla="*/ 17 w 73"/>
                <a:gd name="T21" fmla="*/ 60 h 123"/>
                <a:gd name="T22" fmla="*/ 20 w 73"/>
                <a:gd name="T23" fmla="*/ 29 h 123"/>
                <a:gd name="T24" fmla="*/ 16 w 73"/>
                <a:gd name="T25" fmla="*/ 21 h 123"/>
                <a:gd name="T26" fmla="*/ 7 w 73"/>
                <a:gd name="T27" fmla="*/ 0 h 123"/>
                <a:gd name="T28" fmla="*/ 13 w 73"/>
                <a:gd name="T29" fmla="*/ 37 h 123"/>
                <a:gd name="T30" fmla="*/ 17 w 73"/>
                <a:gd name="T31" fmla="*/ 72 h 123"/>
                <a:gd name="T32" fmla="*/ 7 w 73"/>
                <a:gd name="T33" fmla="*/ 90 h 123"/>
                <a:gd name="T34" fmla="*/ 0 w 73"/>
                <a:gd name="T35" fmla="*/ 9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3"/>
                <a:gd name="T55" fmla="*/ 0 h 123"/>
                <a:gd name="T56" fmla="*/ 73 w 73"/>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3" h="123">
                  <a:moveTo>
                    <a:pt x="0" y="82"/>
                  </a:moveTo>
                  <a:lnTo>
                    <a:pt x="14" y="100"/>
                  </a:lnTo>
                  <a:lnTo>
                    <a:pt x="6" y="122"/>
                  </a:lnTo>
                  <a:lnTo>
                    <a:pt x="44" y="92"/>
                  </a:lnTo>
                  <a:lnTo>
                    <a:pt x="48" y="100"/>
                  </a:lnTo>
                  <a:lnTo>
                    <a:pt x="62" y="88"/>
                  </a:lnTo>
                  <a:lnTo>
                    <a:pt x="72" y="78"/>
                  </a:lnTo>
                  <a:lnTo>
                    <a:pt x="54" y="74"/>
                  </a:lnTo>
                  <a:lnTo>
                    <a:pt x="38" y="66"/>
                  </a:lnTo>
                  <a:lnTo>
                    <a:pt x="46" y="50"/>
                  </a:lnTo>
                  <a:lnTo>
                    <a:pt x="24" y="50"/>
                  </a:lnTo>
                  <a:lnTo>
                    <a:pt x="30" y="24"/>
                  </a:lnTo>
                  <a:lnTo>
                    <a:pt x="22" y="16"/>
                  </a:lnTo>
                  <a:lnTo>
                    <a:pt x="10" y="0"/>
                  </a:lnTo>
                  <a:lnTo>
                    <a:pt x="18" y="32"/>
                  </a:lnTo>
                  <a:lnTo>
                    <a:pt x="24" y="62"/>
                  </a:lnTo>
                  <a:lnTo>
                    <a:pt x="12" y="76"/>
                  </a:lnTo>
                  <a:lnTo>
                    <a:pt x="0" y="82"/>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57" name="Freeform 748"/>
            <p:cNvSpPr>
              <a:spLocks/>
            </p:cNvSpPr>
            <p:nvPr/>
          </p:nvSpPr>
          <p:spPr bwMode="ltGray">
            <a:xfrm>
              <a:off x="5010" y="1665"/>
              <a:ext cx="20" cy="23"/>
            </a:xfrm>
            <a:custGeom>
              <a:avLst/>
              <a:gdLst>
                <a:gd name="T0" fmla="*/ 9 w 23"/>
                <a:gd name="T1" fmla="*/ 0 h 21"/>
                <a:gd name="T2" fmla="*/ 11 w 23"/>
                <a:gd name="T3" fmla="*/ 11 h 21"/>
                <a:gd name="T4" fmla="*/ 8 w 23"/>
                <a:gd name="T5" fmla="*/ 22 h 21"/>
                <a:gd name="T6" fmla="*/ 2 w 23"/>
                <a:gd name="T7" fmla="*/ 31 h 21"/>
                <a:gd name="T8" fmla="*/ 0 w 23"/>
                <a:gd name="T9" fmla="*/ 18 h 21"/>
                <a:gd name="T10" fmla="*/ 6 w 23"/>
                <a:gd name="T11" fmla="*/ 11 h 21"/>
                <a:gd name="T12" fmla="*/ 9 w 23"/>
                <a:gd name="T13" fmla="*/ 0 h 21"/>
                <a:gd name="T14" fmla="*/ 0 60000 65536"/>
                <a:gd name="T15" fmla="*/ 0 60000 65536"/>
                <a:gd name="T16" fmla="*/ 0 60000 65536"/>
                <a:gd name="T17" fmla="*/ 0 60000 65536"/>
                <a:gd name="T18" fmla="*/ 0 60000 65536"/>
                <a:gd name="T19" fmla="*/ 0 60000 65536"/>
                <a:gd name="T20" fmla="*/ 0 60000 65536"/>
                <a:gd name="T21" fmla="*/ 0 w 23"/>
                <a:gd name="T22" fmla="*/ 0 h 21"/>
                <a:gd name="T23" fmla="*/ 23 w 23"/>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1">
                  <a:moveTo>
                    <a:pt x="18" y="0"/>
                  </a:moveTo>
                  <a:lnTo>
                    <a:pt x="22" y="6"/>
                  </a:lnTo>
                  <a:lnTo>
                    <a:pt x="16" y="14"/>
                  </a:lnTo>
                  <a:lnTo>
                    <a:pt x="2" y="20"/>
                  </a:lnTo>
                  <a:lnTo>
                    <a:pt x="0" y="12"/>
                  </a:lnTo>
                  <a:lnTo>
                    <a:pt x="12" y="6"/>
                  </a:lnTo>
                  <a:lnTo>
                    <a:pt x="1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58" name="Freeform 749"/>
            <p:cNvSpPr>
              <a:spLocks/>
            </p:cNvSpPr>
            <p:nvPr/>
          </p:nvSpPr>
          <p:spPr bwMode="ltGray">
            <a:xfrm>
              <a:off x="4977" y="1680"/>
              <a:ext cx="23" cy="13"/>
            </a:xfrm>
            <a:custGeom>
              <a:avLst/>
              <a:gdLst>
                <a:gd name="T0" fmla="*/ 16 w 25"/>
                <a:gd name="T1" fmla="*/ 0 h 13"/>
                <a:gd name="T2" fmla="*/ 16 w 25"/>
                <a:gd name="T3" fmla="*/ 6 h 13"/>
                <a:gd name="T4" fmla="*/ 6 w 25"/>
                <a:gd name="T5" fmla="*/ 12 h 13"/>
                <a:gd name="T6" fmla="*/ 0 w 25"/>
                <a:gd name="T7" fmla="*/ 10 h 13"/>
                <a:gd name="T8" fmla="*/ 9 w 25"/>
                <a:gd name="T9" fmla="*/ 6 h 13"/>
                <a:gd name="T10" fmla="*/ 16 w 25"/>
                <a:gd name="T11" fmla="*/ 0 h 13"/>
                <a:gd name="T12" fmla="*/ 0 60000 65536"/>
                <a:gd name="T13" fmla="*/ 0 60000 65536"/>
                <a:gd name="T14" fmla="*/ 0 60000 65536"/>
                <a:gd name="T15" fmla="*/ 0 60000 65536"/>
                <a:gd name="T16" fmla="*/ 0 60000 65536"/>
                <a:gd name="T17" fmla="*/ 0 60000 65536"/>
                <a:gd name="T18" fmla="*/ 0 w 25"/>
                <a:gd name="T19" fmla="*/ 0 h 13"/>
                <a:gd name="T20" fmla="*/ 25 w 25"/>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5" h="13">
                  <a:moveTo>
                    <a:pt x="24" y="0"/>
                  </a:moveTo>
                  <a:lnTo>
                    <a:pt x="24" y="6"/>
                  </a:lnTo>
                  <a:lnTo>
                    <a:pt x="10" y="12"/>
                  </a:lnTo>
                  <a:lnTo>
                    <a:pt x="0" y="10"/>
                  </a:lnTo>
                  <a:lnTo>
                    <a:pt x="14" y="6"/>
                  </a:lnTo>
                  <a:lnTo>
                    <a:pt x="2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59" name="Freeform 750"/>
            <p:cNvSpPr>
              <a:spLocks/>
            </p:cNvSpPr>
            <p:nvPr/>
          </p:nvSpPr>
          <p:spPr bwMode="ltGray">
            <a:xfrm>
              <a:off x="4905" y="1697"/>
              <a:ext cx="16" cy="9"/>
            </a:xfrm>
            <a:custGeom>
              <a:avLst/>
              <a:gdLst>
                <a:gd name="T0" fmla="*/ 11 w 17"/>
                <a:gd name="T1" fmla="*/ 0 h 9"/>
                <a:gd name="T2" fmla="*/ 11 w 17"/>
                <a:gd name="T3" fmla="*/ 4 h 9"/>
                <a:gd name="T4" fmla="*/ 0 w 17"/>
                <a:gd name="T5" fmla="*/ 8 h 9"/>
                <a:gd name="T6" fmla="*/ 11 w 17"/>
                <a:gd name="T7" fmla="*/ 0 h 9"/>
                <a:gd name="T8" fmla="*/ 0 60000 65536"/>
                <a:gd name="T9" fmla="*/ 0 60000 65536"/>
                <a:gd name="T10" fmla="*/ 0 60000 65536"/>
                <a:gd name="T11" fmla="*/ 0 60000 65536"/>
                <a:gd name="T12" fmla="*/ 0 w 17"/>
                <a:gd name="T13" fmla="*/ 0 h 9"/>
                <a:gd name="T14" fmla="*/ 17 w 17"/>
                <a:gd name="T15" fmla="*/ 9 h 9"/>
              </a:gdLst>
              <a:ahLst/>
              <a:cxnLst>
                <a:cxn ang="T8">
                  <a:pos x="T0" y="T1"/>
                </a:cxn>
                <a:cxn ang="T9">
                  <a:pos x="T2" y="T3"/>
                </a:cxn>
                <a:cxn ang="T10">
                  <a:pos x="T4" y="T5"/>
                </a:cxn>
                <a:cxn ang="T11">
                  <a:pos x="T6" y="T7"/>
                </a:cxn>
              </a:cxnLst>
              <a:rect l="T12" t="T13" r="T14" b="T15"/>
              <a:pathLst>
                <a:path w="17" h="9">
                  <a:moveTo>
                    <a:pt x="16" y="0"/>
                  </a:moveTo>
                  <a:lnTo>
                    <a:pt x="16" y="4"/>
                  </a:lnTo>
                  <a:lnTo>
                    <a:pt x="0" y="8"/>
                  </a:lnTo>
                  <a:lnTo>
                    <a:pt x="1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60" name="Freeform 751"/>
            <p:cNvSpPr>
              <a:spLocks/>
            </p:cNvSpPr>
            <p:nvPr/>
          </p:nvSpPr>
          <p:spPr bwMode="ltGray">
            <a:xfrm>
              <a:off x="3360" y="2074"/>
              <a:ext cx="59" cy="48"/>
            </a:xfrm>
            <a:custGeom>
              <a:avLst/>
              <a:gdLst>
                <a:gd name="T0" fmla="*/ 0 w 65"/>
                <a:gd name="T1" fmla="*/ 14 h 47"/>
                <a:gd name="T2" fmla="*/ 21 w 65"/>
                <a:gd name="T3" fmla="*/ 51 h 47"/>
                <a:gd name="T4" fmla="*/ 31 w 65"/>
                <a:gd name="T5" fmla="*/ 49 h 47"/>
                <a:gd name="T6" fmla="*/ 40 w 65"/>
                <a:gd name="T7" fmla="*/ 31 h 47"/>
                <a:gd name="T8" fmla="*/ 14 w 65"/>
                <a:gd name="T9" fmla="*/ 0 h 47"/>
                <a:gd name="T10" fmla="*/ 0 w 65"/>
                <a:gd name="T11" fmla="*/ 14 h 47"/>
                <a:gd name="T12" fmla="*/ 0 60000 65536"/>
                <a:gd name="T13" fmla="*/ 0 60000 65536"/>
                <a:gd name="T14" fmla="*/ 0 60000 65536"/>
                <a:gd name="T15" fmla="*/ 0 60000 65536"/>
                <a:gd name="T16" fmla="*/ 0 60000 65536"/>
                <a:gd name="T17" fmla="*/ 0 60000 65536"/>
                <a:gd name="T18" fmla="*/ 0 w 65"/>
                <a:gd name="T19" fmla="*/ 0 h 47"/>
                <a:gd name="T20" fmla="*/ 65 w 6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65" h="47">
                  <a:moveTo>
                    <a:pt x="0" y="14"/>
                  </a:moveTo>
                  <a:lnTo>
                    <a:pt x="34" y="46"/>
                  </a:lnTo>
                  <a:lnTo>
                    <a:pt x="50" y="44"/>
                  </a:lnTo>
                  <a:lnTo>
                    <a:pt x="64" y="26"/>
                  </a:lnTo>
                  <a:lnTo>
                    <a:pt x="22" y="0"/>
                  </a:lnTo>
                  <a:lnTo>
                    <a:pt x="0" y="1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61" name="Freeform 752"/>
            <p:cNvSpPr>
              <a:spLocks/>
            </p:cNvSpPr>
            <p:nvPr/>
          </p:nvSpPr>
          <p:spPr bwMode="ltGray">
            <a:xfrm>
              <a:off x="3515" y="3001"/>
              <a:ext cx="8" cy="12"/>
            </a:xfrm>
            <a:custGeom>
              <a:avLst/>
              <a:gdLst>
                <a:gd name="T0" fmla="*/ 0 w 9"/>
                <a:gd name="T1" fmla="*/ 15 h 11"/>
                <a:gd name="T2" fmla="*/ 4 w 9"/>
                <a:gd name="T3" fmla="*/ 4 h 11"/>
                <a:gd name="T4" fmla="*/ 4 w 9"/>
                <a:gd name="T5" fmla="*/ 0 h 11"/>
                <a:gd name="T6" fmla="*/ 0 w 9"/>
                <a:gd name="T7" fmla="*/ 2 h 11"/>
                <a:gd name="T8" fmla="*/ 0 w 9"/>
                <a:gd name="T9" fmla="*/ 15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10"/>
                  </a:moveTo>
                  <a:lnTo>
                    <a:pt x="6" y="4"/>
                  </a:lnTo>
                  <a:lnTo>
                    <a:pt x="8" y="0"/>
                  </a:lnTo>
                  <a:lnTo>
                    <a:pt x="0" y="2"/>
                  </a:lnTo>
                  <a:lnTo>
                    <a:pt x="0"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nvGrpSpPr>
            <p:cNvPr id="24" name="Group 753"/>
            <p:cNvGrpSpPr>
              <a:grpSpLocks/>
            </p:cNvGrpSpPr>
            <p:nvPr/>
          </p:nvGrpSpPr>
          <p:grpSpPr bwMode="auto">
            <a:xfrm>
              <a:off x="4977" y="3230"/>
              <a:ext cx="783" cy="407"/>
              <a:chOff x="5016" y="3168"/>
              <a:chExt cx="850" cy="441"/>
            </a:xfrm>
            <a:grpFill/>
          </p:grpSpPr>
          <p:sp>
            <p:nvSpPr>
              <p:cNvPr id="5394" name="Freeform 754"/>
              <p:cNvSpPr>
                <a:spLocks/>
              </p:cNvSpPr>
              <p:nvPr/>
            </p:nvSpPr>
            <p:spPr bwMode="ltGray">
              <a:xfrm>
                <a:off x="5016" y="3546"/>
                <a:ext cx="50" cy="63"/>
              </a:xfrm>
              <a:custGeom>
                <a:avLst/>
                <a:gdLst>
                  <a:gd name="T0" fmla="*/ 29 w 51"/>
                  <a:gd name="T1" fmla="*/ 15 h 57"/>
                  <a:gd name="T2" fmla="*/ 43 w 51"/>
                  <a:gd name="T3" fmla="*/ 2 h 57"/>
                  <a:gd name="T4" fmla="*/ 45 w 51"/>
                  <a:gd name="T5" fmla="*/ 40 h 57"/>
                  <a:gd name="T6" fmla="*/ 35 w 51"/>
                  <a:gd name="T7" fmla="*/ 73 h 57"/>
                  <a:gd name="T8" fmla="*/ 27 w 51"/>
                  <a:gd name="T9" fmla="*/ 93 h 57"/>
                  <a:gd name="T10" fmla="*/ 8 w 51"/>
                  <a:gd name="T11" fmla="*/ 49 h 57"/>
                  <a:gd name="T12" fmla="*/ 0 w 51"/>
                  <a:gd name="T13" fmla="*/ 11 h 57"/>
                  <a:gd name="T14" fmla="*/ 12 w 51"/>
                  <a:gd name="T15" fmla="*/ 0 h 57"/>
                  <a:gd name="T16" fmla="*/ 29 w 51"/>
                  <a:gd name="T17" fmla="*/ 15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57"/>
                  <a:gd name="T29" fmla="*/ 51 w 51"/>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57">
                    <a:moveTo>
                      <a:pt x="34" y="10"/>
                    </a:moveTo>
                    <a:lnTo>
                      <a:pt x="48" y="2"/>
                    </a:lnTo>
                    <a:lnTo>
                      <a:pt x="50" y="24"/>
                    </a:lnTo>
                    <a:lnTo>
                      <a:pt x="40" y="44"/>
                    </a:lnTo>
                    <a:lnTo>
                      <a:pt x="32" y="56"/>
                    </a:lnTo>
                    <a:lnTo>
                      <a:pt x="8" y="30"/>
                    </a:lnTo>
                    <a:lnTo>
                      <a:pt x="0" y="6"/>
                    </a:lnTo>
                    <a:lnTo>
                      <a:pt x="12" y="0"/>
                    </a:lnTo>
                    <a:lnTo>
                      <a:pt x="34"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nvGrpSpPr>
              <p:cNvPr id="25" name="Group 755"/>
              <p:cNvGrpSpPr>
                <a:grpSpLocks/>
              </p:cNvGrpSpPr>
              <p:nvPr/>
            </p:nvGrpSpPr>
            <p:grpSpPr bwMode="auto">
              <a:xfrm>
                <a:off x="5231" y="3168"/>
                <a:ext cx="635" cy="224"/>
                <a:chOff x="5231" y="3168"/>
                <a:chExt cx="635" cy="224"/>
              </a:xfrm>
              <a:grpFill/>
            </p:grpSpPr>
            <p:sp>
              <p:nvSpPr>
                <p:cNvPr id="5396" name="Freeform 756"/>
                <p:cNvSpPr>
                  <a:spLocks/>
                </p:cNvSpPr>
                <p:nvPr/>
              </p:nvSpPr>
              <p:spPr bwMode="ltGray">
                <a:xfrm>
                  <a:off x="5312" y="3194"/>
                  <a:ext cx="45" cy="53"/>
                </a:xfrm>
                <a:custGeom>
                  <a:avLst/>
                  <a:gdLst>
                    <a:gd name="T0" fmla="*/ 0 w 45"/>
                    <a:gd name="T1" fmla="*/ 0 h 47"/>
                    <a:gd name="T2" fmla="*/ 24 w 45"/>
                    <a:gd name="T3" fmla="*/ 59 h 47"/>
                    <a:gd name="T4" fmla="*/ 40 w 45"/>
                    <a:gd name="T5" fmla="*/ 86 h 47"/>
                    <a:gd name="T6" fmla="*/ 44 w 45"/>
                    <a:gd name="T7" fmla="*/ 73 h 47"/>
                    <a:gd name="T8" fmla="*/ 26 w 45"/>
                    <a:gd name="T9" fmla="*/ 26 h 47"/>
                    <a:gd name="T10" fmla="*/ 20 w 45"/>
                    <a:gd name="T11" fmla="*/ 9 h 47"/>
                    <a:gd name="T12" fmla="*/ 0 w 45"/>
                    <a:gd name="T13" fmla="*/ 0 h 47"/>
                    <a:gd name="T14" fmla="*/ 0 60000 65536"/>
                    <a:gd name="T15" fmla="*/ 0 60000 65536"/>
                    <a:gd name="T16" fmla="*/ 0 60000 65536"/>
                    <a:gd name="T17" fmla="*/ 0 60000 65536"/>
                    <a:gd name="T18" fmla="*/ 0 60000 65536"/>
                    <a:gd name="T19" fmla="*/ 0 60000 65536"/>
                    <a:gd name="T20" fmla="*/ 0 60000 65536"/>
                    <a:gd name="T21" fmla="*/ 0 w 45"/>
                    <a:gd name="T22" fmla="*/ 0 h 47"/>
                    <a:gd name="T23" fmla="*/ 45 w 4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47">
                      <a:moveTo>
                        <a:pt x="0" y="0"/>
                      </a:moveTo>
                      <a:lnTo>
                        <a:pt x="24" y="32"/>
                      </a:lnTo>
                      <a:lnTo>
                        <a:pt x="40" y="46"/>
                      </a:lnTo>
                      <a:lnTo>
                        <a:pt x="44" y="40"/>
                      </a:lnTo>
                      <a:lnTo>
                        <a:pt x="26" y="14"/>
                      </a:lnTo>
                      <a:lnTo>
                        <a:pt x="20" y="4"/>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97" name="Freeform 757"/>
                <p:cNvSpPr>
                  <a:spLocks/>
                </p:cNvSpPr>
                <p:nvPr/>
              </p:nvSpPr>
              <p:spPr bwMode="ltGray">
                <a:xfrm>
                  <a:off x="5505" y="3194"/>
                  <a:ext cx="40" cy="31"/>
                </a:xfrm>
                <a:custGeom>
                  <a:avLst/>
                  <a:gdLst>
                    <a:gd name="T0" fmla="*/ 0 w 41"/>
                    <a:gd name="T1" fmla="*/ 28 h 27"/>
                    <a:gd name="T2" fmla="*/ 20 w 41"/>
                    <a:gd name="T3" fmla="*/ 52 h 27"/>
                    <a:gd name="T4" fmla="*/ 35 w 41"/>
                    <a:gd name="T5" fmla="*/ 52 h 27"/>
                    <a:gd name="T6" fmla="*/ 29 w 41"/>
                    <a:gd name="T7" fmla="*/ 20 h 27"/>
                    <a:gd name="T8" fmla="*/ 10 w 41"/>
                    <a:gd name="T9" fmla="*/ 0 h 27"/>
                    <a:gd name="T10" fmla="*/ 0 w 41"/>
                    <a:gd name="T11" fmla="*/ 28 h 27"/>
                    <a:gd name="T12" fmla="*/ 0 60000 65536"/>
                    <a:gd name="T13" fmla="*/ 0 60000 65536"/>
                    <a:gd name="T14" fmla="*/ 0 60000 65536"/>
                    <a:gd name="T15" fmla="*/ 0 60000 65536"/>
                    <a:gd name="T16" fmla="*/ 0 60000 65536"/>
                    <a:gd name="T17" fmla="*/ 0 60000 65536"/>
                    <a:gd name="T18" fmla="*/ 0 w 41"/>
                    <a:gd name="T19" fmla="*/ 0 h 27"/>
                    <a:gd name="T20" fmla="*/ 41 w 41"/>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41" h="27">
                      <a:moveTo>
                        <a:pt x="0" y="14"/>
                      </a:moveTo>
                      <a:lnTo>
                        <a:pt x="22" y="26"/>
                      </a:lnTo>
                      <a:lnTo>
                        <a:pt x="40" y="26"/>
                      </a:lnTo>
                      <a:lnTo>
                        <a:pt x="34" y="10"/>
                      </a:lnTo>
                      <a:lnTo>
                        <a:pt x="10" y="0"/>
                      </a:lnTo>
                      <a:lnTo>
                        <a:pt x="0" y="1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98" name="Freeform 758"/>
                <p:cNvSpPr>
                  <a:spLocks/>
                </p:cNvSpPr>
                <p:nvPr/>
              </p:nvSpPr>
              <p:spPr bwMode="ltGray">
                <a:xfrm>
                  <a:off x="5545" y="3170"/>
                  <a:ext cx="35" cy="26"/>
                </a:xfrm>
                <a:custGeom>
                  <a:avLst/>
                  <a:gdLst>
                    <a:gd name="T0" fmla="*/ 0 w 35"/>
                    <a:gd name="T1" fmla="*/ 14 h 23"/>
                    <a:gd name="T2" fmla="*/ 4 w 35"/>
                    <a:gd name="T3" fmla="*/ 37 h 23"/>
                    <a:gd name="T4" fmla="*/ 30 w 35"/>
                    <a:gd name="T5" fmla="*/ 41 h 23"/>
                    <a:gd name="T6" fmla="*/ 34 w 35"/>
                    <a:gd name="T7" fmla="*/ 0 h 23"/>
                    <a:gd name="T8" fmla="*/ 0 w 35"/>
                    <a:gd name="T9" fmla="*/ 14 h 23"/>
                    <a:gd name="T10" fmla="*/ 0 60000 65536"/>
                    <a:gd name="T11" fmla="*/ 0 60000 65536"/>
                    <a:gd name="T12" fmla="*/ 0 60000 65536"/>
                    <a:gd name="T13" fmla="*/ 0 60000 65536"/>
                    <a:gd name="T14" fmla="*/ 0 60000 65536"/>
                    <a:gd name="T15" fmla="*/ 0 w 35"/>
                    <a:gd name="T16" fmla="*/ 0 h 23"/>
                    <a:gd name="T17" fmla="*/ 35 w 35"/>
                    <a:gd name="T18" fmla="*/ 23 h 23"/>
                  </a:gdLst>
                  <a:ahLst/>
                  <a:cxnLst>
                    <a:cxn ang="T10">
                      <a:pos x="T0" y="T1"/>
                    </a:cxn>
                    <a:cxn ang="T11">
                      <a:pos x="T2" y="T3"/>
                    </a:cxn>
                    <a:cxn ang="T12">
                      <a:pos x="T4" y="T5"/>
                    </a:cxn>
                    <a:cxn ang="T13">
                      <a:pos x="T6" y="T7"/>
                    </a:cxn>
                    <a:cxn ang="T14">
                      <a:pos x="T8" y="T9"/>
                    </a:cxn>
                  </a:cxnLst>
                  <a:rect l="T15" t="T16" r="T17" b="T18"/>
                  <a:pathLst>
                    <a:path w="35" h="23">
                      <a:moveTo>
                        <a:pt x="0" y="8"/>
                      </a:moveTo>
                      <a:lnTo>
                        <a:pt x="4" y="20"/>
                      </a:lnTo>
                      <a:lnTo>
                        <a:pt x="30" y="22"/>
                      </a:lnTo>
                      <a:lnTo>
                        <a:pt x="34" y="0"/>
                      </a:lnTo>
                      <a:lnTo>
                        <a:pt x="0" y="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99" name="Freeform 759"/>
                <p:cNvSpPr>
                  <a:spLocks/>
                </p:cNvSpPr>
                <p:nvPr/>
              </p:nvSpPr>
              <p:spPr bwMode="ltGray">
                <a:xfrm>
                  <a:off x="5857" y="3302"/>
                  <a:ext cx="9" cy="5"/>
                </a:xfrm>
                <a:custGeom>
                  <a:avLst/>
                  <a:gdLst>
                    <a:gd name="T0" fmla="*/ 0 w 9"/>
                    <a:gd name="T1" fmla="*/ 0 h 5"/>
                    <a:gd name="T2" fmla="*/ 8 w 9"/>
                    <a:gd name="T3" fmla="*/ 0 h 5"/>
                    <a:gd name="T4" fmla="*/ 6 w 9"/>
                    <a:gd name="T5" fmla="*/ 4 h 5"/>
                    <a:gd name="T6" fmla="*/ 4 w 9"/>
                    <a:gd name="T7" fmla="*/ 4 h 5"/>
                    <a:gd name="T8" fmla="*/ 0 w 9"/>
                    <a:gd name="T9" fmla="*/ 0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0" y="0"/>
                      </a:moveTo>
                      <a:lnTo>
                        <a:pt x="8" y="0"/>
                      </a:lnTo>
                      <a:lnTo>
                        <a:pt x="6" y="4"/>
                      </a:lnTo>
                      <a:lnTo>
                        <a:pt x="4" y="4"/>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00" name="Freeform 760"/>
                <p:cNvSpPr>
                  <a:spLocks/>
                </p:cNvSpPr>
                <p:nvPr/>
              </p:nvSpPr>
              <p:spPr bwMode="ltGray">
                <a:xfrm>
                  <a:off x="5831" y="3257"/>
                  <a:ext cx="17" cy="10"/>
                </a:xfrm>
                <a:custGeom>
                  <a:avLst/>
                  <a:gdLst>
                    <a:gd name="T0" fmla="*/ 0 w 17"/>
                    <a:gd name="T1" fmla="*/ 0 h 9"/>
                    <a:gd name="T2" fmla="*/ 16 w 17"/>
                    <a:gd name="T3" fmla="*/ 0 h 9"/>
                    <a:gd name="T4" fmla="*/ 14 w 17"/>
                    <a:gd name="T5" fmla="*/ 13 h 9"/>
                    <a:gd name="T6" fmla="*/ 6 w 17"/>
                    <a:gd name="T7" fmla="*/ 13 h 9"/>
                    <a:gd name="T8" fmla="*/ 0 w 17"/>
                    <a:gd name="T9" fmla="*/ 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0" y="0"/>
                      </a:moveTo>
                      <a:lnTo>
                        <a:pt x="16" y="0"/>
                      </a:lnTo>
                      <a:lnTo>
                        <a:pt x="14" y="8"/>
                      </a:lnTo>
                      <a:lnTo>
                        <a:pt x="6" y="8"/>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01" name="Freeform 761"/>
                <p:cNvSpPr>
                  <a:spLocks/>
                </p:cNvSpPr>
                <p:nvPr/>
              </p:nvSpPr>
              <p:spPr bwMode="ltGray">
                <a:xfrm>
                  <a:off x="5811" y="3239"/>
                  <a:ext cx="7" cy="19"/>
                </a:xfrm>
                <a:custGeom>
                  <a:avLst/>
                  <a:gdLst>
                    <a:gd name="T0" fmla="*/ 0 w 7"/>
                    <a:gd name="T1" fmla="*/ 0 h 17"/>
                    <a:gd name="T2" fmla="*/ 6 w 7"/>
                    <a:gd name="T3" fmla="*/ 0 h 17"/>
                    <a:gd name="T4" fmla="*/ 6 w 7"/>
                    <a:gd name="T5" fmla="*/ 28 h 17"/>
                    <a:gd name="T6" fmla="*/ 2 w 7"/>
                    <a:gd name="T7" fmla="*/ 28 h 17"/>
                    <a:gd name="T8" fmla="*/ 0 w 7"/>
                    <a:gd name="T9" fmla="*/ 0 h 17"/>
                    <a:gd name="T10" fmla="*/ 0 60000 65536"/>
                    <a:gd name="T11" fmla="*/ 0 60000 65536"/>
                    <a:gd name="T12" fmla="*/ 0 60000 65536"/>
                    <a:gd name="T13" fmla="*/ 0 60000 65536"/>
                    <a:gd name="T14" fmla="*/ 0 60000 65536"/>
                    <a:gd name="T15" fmla="*/ 0 w 7"/>
                    <a:gd name="T16" fmla="*/ 0 h 17"/>
                    <a:gd name="T17" fmla="*/ 7 w 7"/>
                    <a:gd name="T18" fmla="*/ 17 h 17"/>
                  </a:gdLst>
                  <a:ahLst/>
                  <a:cxnLst>
                    <a:cxn ang="T10">
                      <a:pos x="T0" y="T1"/>
                    </a:cxn>
                    <a:cxn ang="T11">
                      <a:pos x="T2" y="T3"/>
                    </a:cxn>
                    <a:cxn ang="T12">
                      <a:pos x="T4" y="T5"/>
                    </a:cxn>
                    <a:cxn ang="T13">
                      <a:pos x="T6" y="T7"/>
                    </a:cxn>
                    <a:cxn ang="T14">
                      <a:pos x="T8" y="T9"/>
                    </a:cxn>
                  </a:cxnLst>
                  <a:rect l="T15" t="T16" r="T17" b="T18"/>
                  <a:pathLst>
                    <a:path w="7" h="17">
                      <a:moveTo>
                        <a:pt x="0" y="0"/>
                      </a:moveTo>
                      <a:lnTo>
                        <a:pt x="6" y="0"/>
                      </a:lnTo>
                      <a:lnTo>
                        <a:pt x="6" y="16"/>
                      </a:lnTo>
                      <a:lnTo>
                        <a:pt x="2" y="16"/>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02" name="Freeform 762"/>
                <p:cNvSpPr>
                  <a:spLocks/>
                </p:cNvSpPr>
                <p:nvPr/>
              </p:nvSpPr>
              <p:spPr bwMode="ltGray">
                <a:xfrm>
                  <a:off x="5773" y="3219"/>
                  <a:ext cx="9" cy="6"/>
                </a:xfrm>
                <a:custGeom>
                  <a:avLst/>
                  <a:gdLst>
                    <a:gd name="T0" fmla="*/ 0 w 9"/>
                    <a:gd name="T1" fmla="*/ 0 h 5"/>
                    <a:gd name="T2" fmla="*/ 8 w 9"/>
                    <a:gd name="T3" fmla="*/ 0 h 5"/>
                    <a:gd name="T4" fmla="*/ 6 w 9"/>
                    <a:gd name="T5" fmla="*/ 10 h 5"/>
                    <a:gd name="T6" fmla="*/ 2 w 9"/>
                    <a:gd name="T7" fmla="*/ 10 h 5"/>
                    <a:gd name="T8" fmla="*/ 0 w 9"/>
                    <a:gd name="T9" fmla="*/ 0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0" y="0"/>
                      </a:moveTo>
                      <a:lnTo>
                        <a:pt x="8" y="0"/>
                      </a:lnTo>
                      <a:lnTo>
                        <a:pt x="6" y="4"/>
                      </a:lnTo>
                      <a:lnTo>
                        <a:pt x="2" y="4"/>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03" name="Freeform 763"/>
                <p:cNvSpPr>
                  <a:spLocks/>
                </p:cNvSpPr>
                <p:nvPr/>
              </p:nvSpPr>
              <p:spPr bwMode="ltGray">
                <a:xfrm>
                  <a:off x="5745" y="3212"/>
                  <a:ext cx="14" cy="8"/>
                </a:xfrm>
                <a:custGeom>
                  <a:avLst/>
                  <a:gdLst>
                    <a:gd name="T0" fmla="*/ 0 w 13"/>
                    <a:gd name="T1" fmla="*/ 0 h 7"/>
                    <a:gd name="T2" fmla="*/ 17 w 13"/>
                    <a:gd name="T3" fmla="*/ 0 h 7"/>
                    <a:gd name="T4" fmla="*/ 15 w 13"/>
                    <a:gd name="T5" fmla="*/ 11 h 7"/>
                    <a:gd name="T6" fmla="*/ 4 w 13"/>
                    <a:gd name="T7" fmla="*/ 11 h 7"/>
                    <a:gd name="T8" fmla="*/ 0 w 13"/>
                    <a:gd name="T9" fmla="*/ 0 h 7"/>
                    <a:gd name="T10" fmla="*/ 0 60000 65536"/>
                    <a:gd name="T11" fmla="*/ 0 60000 65536"/>
                    <a:gd name="T12" fmla="*/ 0 60000 65536"/>
                    <a:gd name="T13" fmla="*/ 0 60000 65536"/>
                    <a:gd name="T14" fmla="*/ 0 60000 65536"/>
                    <a:gd name="T15" fmla="*/ 0 w 13"/>
                    <a:gd name="T16" fmla="*/ 0 h 7"/>
                    <a:gd name="T17" fmla="*/ 13 w 13"/>
                    <a:gd name="T18" fmla="*/ 7 h 7"/>
                  </a:gdLst>
                  <a:ahLst/>
                  <a:cxnLst>
                    <a:cxn ang="T10">
                      <a:pos x="T0" y="T1"/>
                    </a:cxn>
                    <a:cxn ang="T11">
                      <a:pos x="T2" y="T3"/>
                    </a:cxn>
                    <a:cxn ang="T12">
                      <a:pos x="T4" y="T5"/>
                    </a:cxn>
                    <a:cxn ang="T13">
                      <a:pos x="T6" y="T7"/>
                    </a:cxn>
                    <a:cxn ang="T14">
                      <a:pos x="T8" y="T9"/>
                    </a:cxn>
                  </a:cxnLst>
                  <a:rect l="T15" t="T16" r="T17" b="T18"/>
                  <a:pathLst>
                    <a:path w="13" h="7">
                      <a:moveTo>
                        <a:pt x="0" y="0"/>
                      </a:moveTo>
                      <a:lnTo>
                        <a:pt x="12" y="0"/>
                      </a:lnTo>
                      <a:lnTo>
                        <a:pt x="10" y="6"/>
                      </a:lnTo>
                      <a:lnTo>
                        <a:pt x="4" y="6"/>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04" name="Freeform 764"/>
                <p:cNvSpPr>
                  <a:spLocks/>
                </p:cNvSpPr>
                <p:nvPr/>
              </p:nvSpPr>
              <p:spPr bwMode="ltGray">
                <a:xfrm>
                  <a:off x="5730" y="3183"/>
                  <a:ext cx="12" cy="8"/>
                </a:xfrm>
                <a:custGeom>
                  <a:avLst/>
                  <a:gdLst>
                    <a:gd name="T0" fmla="*/ 0 w 13"/>
                    <a:gd name="T1" fmla="*/ 0 h 7"/>
                    <a:gd name="T2" fmla="*/ 7 w 13"/>
                    <a:gd name="T3" fmla="*/ 0 h 7"/>
                    <a:gd name="T4" fmla="*/ 6 w 13"/>
                    <a:gd name="T5" fmla="*/ 11 h 7"/>
                    <a:gd name="T6" fmla="*/ 4 w 13"/>
                    <a:gd name="T7" fmla="*/ 11 h 7"/>
                    <a:gd name="T8" fmla="*/ 0 w 13"/>
                    <a:gd name="T9" fmla="*/ 0 h 7"/>
                    <a:gd name="T10" fmla="*/ 0 60000 65536"/>
                    <a:gd name="T11" fmla="*/ 0 60000 65536"/>
                    <a:gd name="T12" fmla="*/ 0 60000 65536"/>
                    <a:gd name="T13" fmla="*/ 0 60000 65536"/>
                    <a:gd name="T14" fmla="*/ 0 60000 65536"/>
                    <a:gd name="T15" fmla="*/ 0 w 13"/>
                    <a:gd name="T16" fmla="*/ 0 h 7"/>
                    <a:gd name="T17" fmla="*/ 13 w 13"/>
                    <a:gd name="T18" fmla="*/ 7 h 7"/>
                  </a:gdLst>
                  <a:ahLst/>
                  <a:cxnLst>
                    <a:cxn ang="T10">
                      <a:pos x="T0" y="T1"/>
                    </a:cxn>
                    <a:cxn ang="T11">
                      <a:pos x="T2" y="T3"/>
                    </a:cxn>
                    <a:cxn ang="T12">
                      <a:pos x="T4" y="T5"/>
                    </a:cxn>
                    <a:cxn ang="T13">
                      <a:pos x="T6" y="T7"/>
                    </a:cxn>
                    <a:cxn ang="T14">
                      <a:pos x="T8" y="T9"/>
                    </a:cxn>
                  </a:cxnLst>
                  <a:rect l="T15" t="T16" r="T17" b="T18"/>
                  <a:pathLst>
                    <a:path w="13" h="7">
                      <a:moveTo>
                        <a:pt x="0" y="0"/>
                      </a:moveTo>
                      <a:lnTo>
                        <a:pt x="12" y="0"/>
                      </a:lnTo>
                      <a:lnTo>
                        <a:pt x="10" y="6"/>
                      </a:lnTo>
                      <a:lnTo>
                        <a:pt x="4" y="6"/>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05" name="Freeform 765"/>
                <p:cNvSpPr>
                  <a:spLocks/>
                </p:cNvSpPr>
                <p:nvPr/>
              </p:nvSpPr>
              <p:spPr bwMode="ltGray">
                <a:xfrm>
                  <a:off x="5384" y="3212"/>
                  <a:ext cx="9" cy="6"/>
                </a:xfrm>
                <a:custGeom>
                  <a:avLst/>
                  <a:gdLst>
                    <a:gd name="T0" fmla="*/ 0 w 9"/>
                    <a:gd name="T1" fmla="*/ 0 h 5"/>
                    <a:gd name="T2" fmla="*/ 8 w 9"/>
                    <a:gd name="T3" fmla="*/ 0 h 5"/>
                    <a:gd name="T4" fmla="*/ 6 w 9"/>
                    <a:gd name="T5" fmla="*/ 10 h 5"/>
                    <a:gd name="T6" fmla="*/ 4 w 9"/>
                    <a:gd name="T7" fmla="*/ 10 h 5"/>
                    <a:gd name="T8" fmla="*/ 0 w 9"/>
                    <a:gd name="T9" fmla="*/ 0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0" y="0"/>
                      </a:moveTo>
                      <a:lnTo>
                        <a:pt x="8" y="0"/>
                      </a:lnTo>
                      <a:lnTo>
                        <a:pt x="6" y="4"/>
                      </a:lnTo>
                      <a:lnTo>
                        <a:pt x="4" y="4"/>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06" name="Freeform 766"/>
                <p:cNvSpPr>
                  <a:spLocks/>
                </p:cNvSpPr>
                <p:nvPr/>
              </p:nvSpPr>
              <p:spPr bwMode="ltGray">
                <a:xfrm>
                  <a:off x="5357" y="3168"/>
                  <a:ext cx="18" cy="10"/>
                </a:xfrm>
                <a:custGeom>
                  <a:avLst/>
                  <a:gdLst>
                    <a:gd name="T0" fmla="*/ 0 w 17"/>
                    <a:gd name="T1" fmla="*/ 0 h 9"/>
                    <a:gd name="T2" fmla="*/ 21 w 17"/>
                    <a:gd name="T3" fmla="*/ 0 h 9"/>
                    <a:gd name="T4" fmla="*/ 19 w 17"/>
                    <a:gd name="T5" fmla="*/ 13 h 9"/>
                    <a:gd name="T6" fmla="*/ 6 w 17"/>
                    <a:gd name="T7" fmla="*/ 13 h 9"/>
                    <a:gd name="T8" fmla="*/ 0 w 17"/>
                    <a:gd name="T9" fmla="*/ 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0" y="0"/>
                      </a:moveTo>
                      <a:lnTo>
                        <a:pt x="16" y="0"/>
                      </a:lnTo>
                      <a:lnTo>
                        <a:pt x="14" y="8"/>
                      </a:lnTo>
                      <a:lnTo>
                        <a:pt x="6" y="8"/>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07" name="Freeform 767"/>
                <p:cNvSpPr>
                  <a:spLocks/>
                </p:cNvSpPr>
                <p:nvPr/>
              </p:nvSpPr>
              <p:spPr bwMode="ltGray">
                <a:xfrm>
                  <a:off x="5257" y="3387"/>
                  <a:ext cx="9" cy="5"/>
                </a:xfrm>
                <a:custGeom>
                  <a:avLst/>
                  <a:gdLst>
                    <a:gd name="T0" fmla="*/ 0 w 9"/>
                    <a:gd name="T1" fmla="*/ 0 h 5"/>
                    <a:gd name="T2" fmla="*/ 8 w 9"/>
                    <a:gd name="T3" fmla="*/ 0 h 5"/>
                    <a:gd name="T4" fmla="*/ 6 w 9"/>
                    <a:gd name="T5" fmla="*/ 4 h 5"/>
                    <a:gd name="T6" fmla="*/ 4 w 9"/>
                    <a:gd name="T7" fmla="*/ 4 h 5"/>
                    <a:gd name="T8" fmla="*/ 0 w 9"/>
                    <a:gd name="T9" fmla="*/ 0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0" y="0"/>
                      </a:moveTo>
                      <a:lnTo>
                        <a:pt x="8" y="0"/>
                      </a:lnTo>
                      <a:lnTo>
                        <a:pt x="6" y="4"/>
                      </a:lnTo>
                      <a:lnTo>
                        <a:pt x="4" y="4"/>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408" name="Freeform 768"/>
                <p:cNvSpPr>
                  <a:spLocks/>
                </p:cNvSpPr>
                <p:nvPr/>
              </p:nvSpPr>
              <p:spPr bwMode="ltGray">
                <a:xfrm>
                  <a:off x="5231" y="3329"/>
                  <a:ext cx="17" cy="10"/>
                </a:xfrm>
                <a:custGeom>
                  <a:avLst/>
                  <a:gdLst>
                    <a:gd name="T0" fmla="*/ 0 w 17"/>
                    <a:gd name="T1" fmla="*/ 0 h 9"/>
                    <a:gd name="T2" fmla="*/ 16 w 17"/>
                    <a:gd name="T3" fmla="*/ 0 h 9"/>
                    <a:gd name="T4" fmla="*/ 14 w 17"/>
                    <a:gd name="T5" fmla="*/ 13 h 9"/>
                    <a:gd name="T6" fmla="*/ 6 w 17"/>
                    <a:gd name="T7" fmla="*/ 13 h 9"/>
                    <a:gd name="T8" fmla="*/ 0 w 17"/>
                    <a:gd name="T9" fmla="*/ 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0" y="0"/>
                      </a:moveTo>
                      <a:lnTo>
                        <a:pt x="16" y="0"/>
                      </a:lnTo>
                      <a:lnTo>
                        <a:pt x="14" y="8"/>
                      </a:lnTo>
                      <a:lnTo>
                        <a:pt x="6" y="8"/>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grpSp>
        <p:sp>
          <p:nvSpPr>
            <p:cNvPr id="5363" name="Freeform 769"/>
            <p:cNvSpPr>
              <a:spLocks/>
            </p:cNvSpPr>
            <p:nvPr/>
          </p:nvSpPr>
          <p:spPr bwMode="ltGray">
            <a:xfrm>
              <a:off x="5201" y="3811"/>
              <a:ext cx="15" cy="9"/>
            </a:xfrm>
            <a:custGeom>
              <a:avLst/>
              <a:gdLst>
                <a:gd name="T0" fmla="*/ 0 w 17"/>
                <a:gd name="T1" fmla="*/ 0 h 9"/>
                <a:gd name="T2" fmla="*/ 9 w 17"/>
                <a:gd name="T3" fmla="*/ 0 h 9"/>
                <a:gd name="T4" fmla="*/ 8 w 17"/>
                <a:gd name="T5" fmla="*/ 8 h 9"/>
                <a:gd name="T6" fmla="*/ 4 w 17"/>
                <a:gd name="T7" fmla="*/ 8 h 9"/>
                <a:gd name="T8" fmla="*/ 0 w 17"/>
                <a:gd name="T9" fmla="*/ 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0" y="0"/>
                  </a:moveTo>
                  <a:lnTo>
                    <a:pt x="16" y="0"/>
                  </a:lnTo>
                  <a:lnTo>
                    <a:pt x="14" y="8"/>
                  </a:lnTo>
                  <a:lnTo>
                    <a:pt x="6" y="8"/>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64" name="Freeform 770"/>
            <p:cNvSpPr>
              <a:spLocks/>
            </p:cNvSpPr>
            <p:nvPr/>
          </p:nvSpPr>
          <p:spPr bwMode="ltGray">
            <a:xfrm>
              <a:off x="5234" y="3906"/>
              <a:ext cx="15" cy="9"/>
            </a:xfrm>
            <a:custGeom>
              <a:avLst/>
              <a:gdLst>
                <a:gd name="T0" fmla="*/ 0 w 17"/>
                <a:gd name="T1" fmla="*/ 0 h 9"/>
                <a:gd name="T2" fmla="*/ 9 w 17"/>
                <a:gd name="T3" fmla="*/ 0 h 9"/>
                <a:gd name="T4" fmla="*/ 8 w 17"/>
                <a:gd name="T5" fmla="*/ 8 h 9"/>
                <a:gd name="T6" fmla="*/ 4 w 17"/>
                <a:gd name="T7" fmla="*/ 8 h 9"/>
                <a:gd name="T8" fmla="*/ 0 w 17"/>
                <a:gd name="T9" fmla="*/ 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0" y="0"/>
                  </a:moveTo>
                  <a:lnTo>
                    <a:pt x="16" y="0"/>
                  </a:lnTo>
                  <a:lnTo>
                    <a:pt x="14" y="8"/>
                  </a:lnTo>
                  <a:lnTo>
                    <a:pt x="6" y="8"/>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65" name="Freeform 771"/>
            <p:cNvSpPr>
              <a:spLocks/>
            </p:cNvSpPr>
            <p:nvPr/>
          </p:nvSpPr>
          <p:spPr bwMode="ltGray">
            <a:xfrm>
              <a:off x="5399" y="3790"/>
              <a:ext cx="15" cy="10"/>
            </a:xfrm>
            <a:custGeom>
              <a:avLst/>
              <a:gdLst>
                <a:gd name="T0" fmla="*/ 0 w 17"/>
                <a:gd name="T1" fmla="*/ 0 h 9"/>
                <a:gd name="T2" fmla="*/ 9 w 17"/>
                <a:gd name="T3" fmla="*/ 0 h 9"/>
                <a:gd name="T4" fmla="*/ 8 w 17"/>
                <a:gd name="T5" fmla="*/ 13 h 9"/>
                <a:gd name="T6" fmla="*/ 4 w 17"/>
                <a:gd name="T7" fmla="*/ 13 h 9"/>
                <a:gd name="T8" fmla="*/ 0 w 17"/>
                <a:gd name="T9" fmla="*/ 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0" y="0"/>
                  </a:moveTo>
                  <a:lnTo>
                    <a:pt x="16" y="0"/>
                  </a:lnTo>
                  <a:lnTo>
                    <a:pt x="14" y="8"/>
                  </a:lnTo>
                  <a:lnTo>
                    <a:pt x="6" y="8"/>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66" name="Freeform 772"/>
            <p:cNvSpPr>
              <a:spLocks/>
            </p:cNvSpPr>
            <p:nvPr/>
          </p:nvSpPr>
          <p:spPr bwMode="ltGray">
            <a:xfrm>
              <a:off x="5438" y="3646"/>
              <a:ext cx="16" cy="9"/>
            </a:xfrm>
            <a:custGeom>
              <a:avLst/>
              <a:gdLst>
                <a:gd name="T0" fmla="*/ 0 w 17"/>
                <a:gd name="T1" fmla="*/ 0 h 9"/>
                <a:gd name="T2" fmla="*/ 11 w 17"/>
                <a:gd name="T3" fmla="*/ 0 h 9"/>
                <a:gd name="T4" fmla="*/ 9 w 17"/>
                <a:gd name="T5" fmla="*/ 8 h 9"/>
                <a:gd name="T6" fmla="*/ 6 w 17"/>
                <a:gd name="T7" fmla="*/ 8 h 9"/>
                <a:gd name="T8" fmla="*/ 0 w 17"/>
                <a:gd name="T9" fmla="*/ 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0" y="0"/>
                  </a:moveTo>
                  <a:lnTo>
                    <a:pt x="16" y="0"/>
                  </a:lnTo>
                  <a:lnTo>
                    <a:pt x="14" y="8"/>
                  </a:lnTo>
                  <a:lnTo>
                    <a:pt x="6" y="8"/>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67" name="Freeform 773"/>
            <p:cNvSpPr>
              <a:spLocks/>
            </p:cNvSpPr>
            <p:nvPr/>
          </p:nvSpPr>
          <p:spPr bwMode="ltGray">
            <a:xfrm>
              <a:off x="933" y="1242"/>
              <a:ext cx="159" cy="339"/>
            </a:xfrm>
            <a:custGeom>
              <a:avLst/>
              <a:gdLst>
                <a:gd name="T0" fmla="*/ 2 w 173"/>
                <a:gd name="T1" fmla="*/ 376 h 329"/>
                <a:gd name="T2" fmla="*/ 6 w 173"/>
                <a:gd name="T3" fmla="*/ 368 h 329"/>
                <a:gd name="T4" fmla="*/ 7 w 173"/>
                <a:gd name="T5" fmla="*/ 358 h 329"/>
                <a:gd name="T6" fmla="*/ 11 w 173"/>
                <a:gd name="T7" fmla="*/ 348 h 329"/>
                <a:gd name="T8" fmla="*/ 14 w 173"/>
                <a:gd name="T9" fmla="*/ 339 h 329"/>
                <a:gd name="T10" fmla="*/ 14 w 173"/>
                <a:gd name="T11" fmla="*/ 330 h 329"/>
                <a:gd name="T12" fmla="*/ 17 w 173"/>
                <a:gd name="T13" fmla="*/ 320 h 329"/>
                <a:gd name="T14" fmla="*/ 17 w 173"/>
                <a:gd name="T15" fmla="*/ 311 h 329"/>
                <a:gd name="T16" fmla="*/ 20 w 173"/>
                <a:gd name="T17" fmla="*/ 302 h 329"/>
                <a:gd name="T18" fmla="*/ 21 w 173"/>
                <a:gd name="T19" fmla="*/ 293 h 329"/>
                <a:gd name="T20" fmla="*/ 22 w 173"/>
                <a:gd name="T21" fmla="*/ 283 h 329"/>
                <a:gd name="T22" fmla="*/ 24 w 173"/>
                <a:gd name="T23" fmla="*/ 274 h 329"/>
                <a:gd name="T24" fmla="*/ 28 w 173"/>
                <a:gd name="T25" fmla="*/ 267 h 329"/>
                <a:gd name="T26" fmla="*/ 30 w 173"/>
                <a:gd name="T27" fmla="*/ 258 h 329"/>
                <a:gd name="T28" fmla="*/ 34 w 173"/>
                <a:gd name="T29" fmla="*/ 246 h 329"/>
                <a:gd name="T30" fmla="*/ 37 w 173"/>
                <a:gd name="T31" fmla="*/ 237 h 329"/>
                <a:gd name="T32" fmla="*/ 40 w 173"/>
                <a:gd name="T33" fmla="*/ 225 h 329"/>
                <a:gd name="T34" fmla="*/ 40 w 173"/>
                <a:gd name="T35" fmla="*/ 216 h 329"/>
                <a:gd name="T36" fmla="*/ 43 w 173"/>
                <a:gd name="T37" fmla="*/ 205 h 329"/>
                <a:gd name="T38" fmla="*/ 47 w 173"/>
                <a:gd name="T39" fmla="*/ 190 h 329"/>
                <a:gd name="T40" fmla="*/ 50 w 173"/>
                <a:gd name="T41" fmla="*/ 181 h 329"/>
                <a:gd name="T42" fmla="*/ 53 w 173"/>
                <a:gd name="T43" fmla="*/ 172 h 329"/>
                <a:gd name="T44" fmla="*/ 57 w 173"/>
                <a:gd name="T45" fmla="*/ 162 h 329"/>
                <a:gd name="T46" fmla="*/ 61 w 173"/>
                <a:gd name="T47" fmla="*/ 150 h 329"/>
                <a:gd name="T48" fmla="*/ 64 w 173"/>
                <a:gd name="T49" fmla="*/ 144 h 329"/>
                <a:gd name="T50" fmla="*/ 68 w 173"/>
                <a:gd name="T51" fmla="*/ 136 h 329"/>
                <a:gd name="T52" fmla="*/ 72 w 173"/>
                <a:gd name="T53" fmla="*/ 125 h 329"/>
                <a:gd name="T54" fmla="*/ 76 w 173"/>
                <a:gd name="T55" fmla="*/ 115 h 329"/>
                <a:gd name="T56" fmla="*/ 78 w 173"/>
                <a:gd name="T57" fmla="*/ 105 h 329"/>
                <a:gd name="T58" fmla="*/ 80 w 173"/>
                <a:gd name="T59" fmla="*/ 96 h 329"/>
                <a:gd name="T60" fmla="*/ 82 w 173"/>
                <a:gd name="T61" fmla="*/ 84 h 329"/>
                <a:gd name="T62" fmla="*/ 85 w 173"/>
                <a:gd name="T63" fmla="*/ 76 h 329"/>
                <a:gd name="T64" fmla="*/ 88 w 173"/>
                <a:gd name="T65" fmla="*/ 68 h 329"/>
                <a:gd name="T66" fmla="*/ 92 w 173"/>
                <a:gd name="T67" fmla="*/ 60 h 329"/>
                <a:gd name="T68" fmla="*/ 96 w 173"/>
                <a:gd name="T69" fmla="*/ 49 h 329"/>
                <a:gd name="T70" fmla="*/ 101 w 173"/>
                <a:gd name="T71" fmla="*/ 39 h 329"/>
                <a:gd name="T72" fmla="*/ 103 w 173"/>
                <a:gd name="T73" fmla="*/ 31 h 329"/>
                <a:gd name="T74" fmla="*/ 107 w 173"/>
                <a:gd name="T75" fmla="*/ 23 h 329"/>
                <a:gd name="T76" fmla="*/ 109 w 173"/>
                <a:gd name="T77" fmla="*/ 10 h 329"/>
                <a:gd name="T78" fmla="*/ 110 w 173"/>
                <a:gd name="T79" fmla="*/ 2 h 3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3"/>
                <a:gd name="T121" fmla="*/ 0 h 329"/>
                <a:gd name="T122" fmla="*/ 173 w 173"/>
                <a:gd name="T123" fmla="*/ 329 h 3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3" h="329">
                  <a:moveTo>
                    <a:pt x="0" y="328"/>
                  </a:moveTo>
                  <a:lnTo>
                    <a:pt x="2" y="324"/>
                  </a:lnTo>
                  <a:lnTo>
                    <a:pt x="6" y="320"/>
                  </a:lnTo>
                  <a:lnTo>
                    <a:pt x="8" y="316"/>
                  </a:lnTo>
                  <a:lnTo>
                    <a:pt x="10" y="312"/>
                  </a:lnTo>
                  <a:lnTo>
                    <a:pt x="12" y="308"/>
                  </a:lnTo>
                  <a:lnTo>
                    <a:pt x="14" y="304"/>
                  </a:lnTo>
                  <a:lnTo>
                    <a:pt x="16" y="300"/>
                  </a:lnTo>
                  <a:lnTo>
                    <a:pt x="18" y="296"/>
                  </a:lnTo>
                  <a:lnTo>
                    <a:pt x="20" y="292"/>
                  </a:lnTo>
                  <a:lnTo>
                    <a:pt x="20" y="288"/>
                  </a:lnTo>
                  <a:lnTo>
                    <a:pt x="20" y="284"/>
                  </a:lnTo>
                  <a:lnTo>
                    <a:pt x="24" y="280"/>
                  </a:lnTo>
                  <a:lnTo>
                    <a:pt x="26" y="276"/>
                  </a:lnTo>
                  <a:lnTo>
                    <a:pt x="26" y="272"/>
                  </a:lnTo>
                  <a:lnTo>
                    <a:pt x="26" y="268"/>
                  </a:lnTo>
                  <a:lnTo>
                    <a:pt x="28" y="264"/>
                  </a:lnTo>
                  <a:lnTo>
                    <a:pt x="30" y="260"/>
                  </a:lnTo>
                  <a:lnTo>
                    <a:pt x="32" y="256"/>
                  </a:lnTo>
                  <a:lnTo>
                    <a:pt x="32" y="252"/>
                  </a:lnTo>
                  <a:lnTo>
                    <a:pt x="34" y="248"/>
                  </a:lnTo>
                  <a:lnTo>
                    <a:pt x="34" y="244"/>
                  </a:lnTo>
                  <a:lnTo>
                    <a:pt x="36" y="240"/>
                  </a:lnTo>
                  <a:lnTo>
                    <a:pt x="36" y="236"/>
                  </a:lnTo>
                  <a:lnTo>
                    <a:pt x="40" y="234"/>
                  </a:lnTo>
                  <a:lnTo>
                    <a:pt x="42" y="230"/>
                  </a:lnTo>
                  <a:lnTo>
                    <a:pt x="44" y="226"/>
                  </a:lnTo>
                  <a:lnTo>
                    <a:pt x="46" y="222"/>
                  </a:lnTo>
                  <a:lnTo>
                    <a:pt x="48" y="218"/>
                  </a:lnTo>
                  <a:lnTo>
                    <a:pt x="52" y="212"/>
                  </a:lnTo>
                  <a:lnTo>
                    <a:pt x="54" y="208"/>
                  </a:lnTo>
                  <a:lnTo>
                    <a:pt x="56" y="204"/>
                  </a:lnTo>
                  <a:lnTo>
                    <a:pt x="58" y="198"/>
                  </a:lnTo>
                  <a:lnTo>
                    <a:pt x="60" y="194"/>
                  </a:lnTo>
                  <a:lnTo>
                    <a:pt x="60" y="190"/>
                  </a:lnTo>
                  <a:lnTo>
                    <a:pt x="62" y="186"/>
                  </a:lnTo>
                  <a:lnTo>
                    <a:pt x="64" y="182"/>
                  </a:lnTo>
                  <a:lnTo>
                    <a:pt x="66" y="176"/>
                  </a:lnTo>
                  <a:lnTo>
                    <a:pt x="68" y="170"/>
                  </a:lnTo>
                  <a:lnTo>
                    <a:pt x="72" y="164"/>
                  </a:lnTo>
                  <a:lnTo>
                    <a:pt x="74" y="160"/>
                  </a:lnTo>
                  <a:lnTo>
                    <a:pt x="76" y="156"/>
                  </a:lnTo>
                  <a:lnTo>
                    <a:pt x="80" y="152"/>
                  </a:lnTo>
                  <a:lnTo>
                    <a:pt x="82" y="148"/>
                  </a:lnTo>
                  <a:lnTo>
                    <a:pt x="86" y="144"/>
                  </a:lnTo>
                  <a:lnTo>
                    <a:pt x="88" y="140"/>
                  </a:lnTo>
                  <a:lnTo>
                    <a:pt x="90" y="134"/>
                  </a:lnTo>
                  <a:lnTo>
                    <a:pt x="92" y="130"/>
                  </a:lnTo>
                  <a:lnTo>
                    <a:pt x="94" y="126"/>
                  </a:lnTo>
                  <a:lnTo>
                    <a:pt x="98" y="124"/>
                  </a:lnTo>
                  <a:lnTo>
                    <a:pt x="100" y="120"/>
                  </a:lnTo>
                  <a:lnTo>
                    <a:pt x="104" y="116"/>
                  </a:lnTo>
                  <a:lnTo>
                    <a:pt x="106" y="112"/>
                  </a:lnTo>
                  <a:lnTo>
                    <a:pt x="110" y="108"/>
                  </a:lnTo>
                  <a:lnTo>
                    <a:pt x="112" y="104"/>
                  </a:lnTo>
                  <a:lnTo>
                    <a:pt x="116" y="100"/>
                  </a:lnTo>
                  <a:lnTo>
                    <a:pt x="116" y="96"/>
                  </a:lnTo>
                  <a:lnTo>
                    <a:pt x="120" y="90"/>
                  </a:lnTo>
                  <a:lnTo>
                    <a:pt x="120" y="86"/>
                  </a:lnTo>
                  <a:lnTo>
                    <a:pt x="122" y="82"/>
                  </a:lnTo>
                  <a:lnTo>
                    <a:pt x="124" y="78"/>
                  </a:lnTo>
                  <a:lnTo>
                    <a:pt x="124" y="74"/>
                  </a:lnTo>
                  <a:lnTo>
                    <a:pt x="128" y="70"/>
                  </a:lnTo>
                  <a:lnTo>
                    <a:pt x="130" y="66"/>
                  </a:lnTo>
                  <a:lnTo>
                    <a:pt x="132" y="62"/>
                  </a:lnTo>
                  <a:lnTo>
                    <a:pt x="134" y="58"/>
                  </a:lnTo>
                  <a:lnTo>
                    <a:pt x="138" y="54"/>
                  </a:lnTo>
                  <a:lnTo>
                    <a:pt x="140" y="50"/>
                  </a:lnTo>
                  <a:lnTo>
                    <a:pt x="144" y="48"/>
                  </a:lnTo>
                  <a:lnTo>
                    <a:pt x="146" y="44"/>
                  </a:lnTo>
                  <a:lnTo>
                    <a:pt x="150" y="40"/>
                  </a:lnTo>
                  <a:lnTo>
                    <a:pt x="154" y="34"/>
                  </a:lnTo>
                  <a:lnTo>
                    <a:pt x="156" y="30"/>
                  </a:lnTo>
                  <a:lnTo>
                    <a:pt x="158" y="26"/>
                  </a:lnTo>
                  <a:lnTo>
                    <a:pt x="160" y="22"/>
                  </a:lnTo>
                  <a:lnTo>
                    <a:pt x="162" y="18"/>
                  </a:lnTo>
                  <a:lnTo>
                    <a:pt x="164" y="14"/>
                  </a:lnTo>
                  <a:lnTo>
                    <a:pt x="166" y="10"/>
                  </a:lnTo>
                  <a:lnTo>
                    <a:pt x="168" y="6"/>
                  </a:lnTo>
                  <a:lnTo>
                    <a:pt x="170" y="2"/>
                  </a:lnTo>
                  <a:lnTo>
                    <a:pt x="17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nvGrpSpPr>
            <p:cNvPr id="26" name="Group 774"/>
            <p:cNvGrpSpPr>
              <a:grpSpLocks/>
            </p:cNvGrpSpPr>
            <p:nvPr/>
          </p:nvGrpSpPr>
          <p:grpSpPr bwMode="auto">
            <a:xfrm>
              <a:off x="1401" y="2317"/>
              <a:ext cx="385" cy="318"/>
              <a:chOff x="1135" y="2177"/>
              <a:chExt cx="417" cy="345"/>
            </a:xfrm>
            <a:grpFill/>
          </p:grpSpPr>
          <p:sp>
            <p:nvSpPr>
              <p:cNvPr id="5375" name="Oval 775"/>
              <p:cNvSpPr>
                <a:spLocks noChangeArrowheads="1"/>
              </p:cNvSpPr>
              <p:nvPr/>
            </p:nvSpPr>
            <p:spPr bwMode="ltGray">
              <a:xfrm>
                <a:off x="1135" y="2455"/>
                <a:ext cx="3" cy="2"/>
              </a:xfrm>
              <a:prstGeom prst="ellipse">
                <a:avLst/>
              </a:prstGeom>
              <a:grpFill/>
              <a:ln w="12700">
                <a:solidFill>
                  <a:schemeClr val="bg1"/>
                </a:solidFill>
                <a:round/>
                <a:headEnd/>
                <a:tailEnd/>
              </a:ln>
            </p:spPr>
            <p:txBody>
              <a:bodyPr wrap="none" anchor="ctr"/>
              <a:lstStyle/>
              <a:p>
                <a:pPr eaLnBrk="0" hangingPunct="0">
                  <a:defRPr/>
                </a:pPr>
                <a:endParaRPr lang="en-US" dirty="0">
                  <a:solidFill>
                    <a:srgbClr val="000000"/>
                  </a:solidFill>
                  <a:latin typeface="Arial" charset="0"/>
                  <a:cs typeface="+mn-cs"/>
                </a:endParaRPr>
              </a:p>
            </p:txBody>
          </p:sp>
          <p:sp>
            <p:nvSpPr>
              <p:cNvPr id="5376" name="Oval 776"/>
              <p:cNvSpPr>
                <a:spLocks noChangeArrowheads="1"/>
              </p:cNvSpPr>
              <p:nvPr/>
            </p:nvSpPr>
            <p:spPr bwMode="ltGray">
              <a:xfrm>
                <a:off x="1309" y="2370"/>
                <a:ext cx="5" cy="5"/>
              </a:xfrm>
              <a:prstGeom prst="ellipse">
                <a:avLst/>
              </a:prstGeom>
              <a:grpFill/>
              <a:ln w="12700">
                <a:solidFill>
                  <a:schemeClr val="bg1"/>
                </a:solidFill>
                <a:round/>
                <a:headEnd/>
                <a:tailEnd/>
              </a:ln>
            </p:spPr>
            <p:txBody>
              <a:bodyPr wrap="none" anchor="ctr"/>
              <a:lstStyle/>
              <a:p>
                <a:pPr eaLnBrk="0" hangingPunct="0">
                  <a:defRPr/>
                </a:pPr>
                <a:endParaRPr lang="en-US" dirty="0">
                  <a:solidFill>
                    <a:srgbClr val="000000"/>
                  </a:solidFill>
                  <a:latin typeface="Arial" charset="0"/>
                  <a:cs typeface="+mn-cs"/>
                </a:endParaRPr>
              </a:p>
            </p:txBody>
          </p:sp>
          <p:sp>
            <p:nvSpPr>
              <p:cNvPr id="5377" name="Freeform 777"/>
              <p:cNvSpPr>
                <a:spLocks/>
              </p:cNvSpPr>
              <p:nvPr/>
            </p:nvSpPr>
            <p:spPr bwMode="ltGray">
              <a:xfrm>
                <a:off x="1306" y="2313"/>
                <a:ext cx="27" cy="21"/>
              </a:xfrm>
              <a:custGeom>
                <a:avLst/>
                <a:gdLst>
                  <a:gd name="T0" fmla="*/ 14 w 27"/>
                  <a:gd name="T1" fmla="*/ 0 h 19"/>
                  <a:gd name="T2" fmla="*/ 26 w 27"/>
                  <a:gd name="T3" fmla="*/ 13 h 19"/>
                  <a:gd name="T4" fmla="*/ 24 w 27"/>
                  <a:gd name="T5" fmla="*/ 23 h 19"/>
                  <a:gd name="T6" fmla="*/ 12 w 27"/>
                  <a:gd name="T7" fmla="*/ 30 h 19"/>
                  <a:gd name="T8" fmla="*/ 2 w 27"/>
                  <a:gd name="T9" fmla="*/ 27 h 19"/>
                  <a:gd name="T10" fmla="*/ 0 w 27"/>
                  <a:gd name="T11" fmla="*/ 13 h 19"/>
                  <a:gd name="T12" fmla="*/ 14 w 27"/>
                  <a:gd name="T13" fmla="*/ 0 h 19"/>
                  <a:gd name="T14" fmla="*/ 0 60000 65536"/>
                  <a:gd name="T15" fmla="*/ 0 60000 65536"/>
                  <a:gd name="T16" fmla="*/ 0 60000 65536"/>
                  <a:gd name="T17" fmla="*/ 0 60000 65536"/>
                  <a:gd name="T18" fmla="*/ 0 60000 65536"/>
                  <a:gd name="T19" fmla="*/ 0 60000 65536"/>
                  <a:gd name="T20" fmla="*/ 0 60000 65536"/>
                  <a:gd name="T21" fmla="*/ 0 w 27"/>
                  <a:gd name="T22" fmla="*/ 0 h 19"/>
                  <a:gd name="T23" fmla="*/ 27 w 27"/>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9">
                    <a:moveTo>
                      <a:pt x="14" y="0"/>
                    </a:moveTo>
                    <a:lnTo>
                      <a:pt x="26" y="8"/>
                    </a:lnTo>
                    <a:lnTo>
                      <a:pt x="24" y="14"/>
                    </a:lnTo>
                    <a:lnTo>
                      <a:pt x="12" y="18"/>
                    </a:lnTo>
                    <a:lnTo>
                      <a:pt x="2" y="16"/>
                    </a:lnTo>
                    <a:lnTo>
                      <a:pt x="0" y="8"/>
                    </a:lnTo>
                    <a:lnTo>
                      <a:pt x="1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78" name="Freeform 778"/>
              <p:cNvSpPr>
                <a:spLocks/>
              </p:cNvSpPr>
              <p:nvPr/>
            </p:nvSpPr>
            <p:spPr bwMode="ltGray">
              <a:xfrm>
                <a:off x="1323" y="2345"/>
                <a:ext cx="16" cy="21"/>
              </a:xfrm>
              <a:custGeom>
                <a:avLst/>
                <a:gdLst>
                  <a:gd name="T0" fmla="*/ 8 w 17"/>
                  <a:gd name="T1" fmla="*/ 0 h 19"/>
                  <a:gd name="T2" fmla="*/ 11 w 17"/>
                  <a:gd name="T3" fmla="*/ 11 h 19"/>
                  <a:gd name="T4" fmla="*/ 11 w 17"/>
                  <a:gd name="T5" fmla="*/ 23 h 19"/>
                  <a:gd name="T6" fmla="*/ 0 w 17"/>
                  <a:gd name="T7" fmla="*/ 30 h 19"/>
                  <a:gd name="T8" fmla="*/ 2 w 17"/>
                  <a:gd name="T9" fmla="*/ 4 h 19"/>
                  <a:gd name="T10" fmla="*/ 8 w 17"/>
                  <a:gd name="T11" fmla="*/ 0 h 19"/>
                  <a:gd name="T12" fmla="*/ 0 60000 65536"/>
                  <a:gd name="T13" fmla="*/ 0 60000 65536"/>
                  <a:gd name="T14" fmla="*/ 0 60000 65536"/>
                  <a:gd name="T15" fmla="*/ 0 60000 65536"/>
                  <a:gd name="T16" fmla="*/ 0 60000 65536"/>
                  <a:gd name="T17" fmla="*/ 0 60000 65536"/>
                  <a:gd name="T18" fmla="*/ 0 w 17"/>
                  <a:gd name="T19" fmla="*/ 0 h 19"/>
                  <a:gd name="T20" fmla="*/ 17 w 1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7" h="19">
                    <a:moveTo>
                      <a:pt x="8" y="0"/>
                    </a:moveTo>
                    <a:lnTo>
                      <a:pt x="16" y="6"/>
                    </a:lnTo>
                    <a:lnTo>
                      <a:pt x="16" y="14"/>
                    </a:lnTo>
                    <a:lnTo>
                      <a:pt x="0" y="18"/>
                    </a:lnTo>
                    <a:lnTo>
                      <a:pt x="2" y="4"/>
                    </a:lnTo>
                    <a:lnTo>
                      <a:pt x="8"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79" name="Freeform 779"/>
              <p:cNvSpPr>
                <a:spLocks/>
              </p:cNvSpPr>
              <p:nvPr/>
            </p:nvSpPr>
            <p:spPr bwMode="ltGray">
              <a:xfrm>
                <a:off x="1306" y="2349"/>
                <a:ext cx="11" cy="17"/>
              </a:xfrm>
              <a:custGeom>
                <a:avLst/>
                <a:gdLst>
                  <a:gd name="T0" fmla="*/ 6 w 11"/>
                  <a:gd name="T1" fmla="*/ 0 h 15"/>
                  <a:gd name="T2" fmla="*/ 10 w 11"/>
                  <a:gd name="T3" fmla="*/ 26 h 15"/>
                  <a:gd name="T4" fmla="*/ 0 w 11"/>
                  <a:gd name="T5" fmla="*/ 23 h 15"/>
                  <a:gd name="T6" fmla="*/ 6 w 11"/>
                  <a:gd name="T7" fmla="*/ 0 h 15"/>
                  <a:gd name="T8" fmla="*/ 0 60000 65536"/>
                  <a:gd name="T9" fmla="*/ 0 60000 65536"/>
                  <a:gd name="T10" fmla="*/ 0 60000 65536"/>
                  <a:gd name="T11" fmla="*/ 0 60000 65536"/>
                  <a:gd name="T12" fmla="*/ 0 w 11"/>
                  <a:gd name="T13" fmla="*/ 0 h 15"/>
                  <a:gd name="T14" fmla="*/ 11 w 11"/>
                  <a:gd name="T15" fmla="*/ 15 h 15"/>
                </a:gdLst>
                <a:ahLst/>
                <a:cxnLst>
                  <a:cxn ang="T8">
                    <a:pos x="T0" y="T1"/>
                  </a:cxn>
                  <a:cxn ang="T9">
                    <a:pos x="T2" y="T3"/>
                  </a:cxn>
                  <a:cxn ang="T10">
                    <a:pos x="T4" y="T5"/>
                  </a:cxn>
                  <a:cxn ang="T11">
                    <a:pos x="T6" y="T7"/>
                  </a:cxn>
                </a:cxnLst>
                <a:rect l="T12" t="T13" r="T14" b="T15"/>
                <a:pathLst>
                  <a:path w="11" h="15">
                    <a:moveTo>
                      <a:pt x="6" y="0"/>
                    </a:moveTo>
                    <a:lnTo>
                      <a:pt x="10" y="14"/>
                    </a:lnTo>
                    <a:lnTo>
                      <a:pt x="0" y="12"/>
                    </a:lnTo>
                    <a:lnTo>
                      <a:pt x="6"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80" name="Freeform 780"/>
              <p:cNvSpPr>
                <a:spLocks/>
              </p:cNvSpPr>
              <p:nvPr/>
            </p:nvSpPr>
            <p:spPr bwMode="ltGray">
              <a:xfrm>
                <a:off x="1364" y="2436"/>
                <a:ext cx="109" cy="46"/>
              </a:xfrm>
              <a:custGeom>
                <a:avLst/>
                <a:gdLst>
                  <a:gd name="T0" fmla="*/ 18 w 109"/>
                  <a:gd name="T1" fmla="*/ 4 h 41"/>
                  <a:gd name="T2" fmla="*/ 30 w 109"/>
                  <a:gd name="T3" fmla="*/ 0 h 41"/>
                  <a:gd name="T4" fmla="*/ 42 w 109"/>
                  <a:gd name="T5" fmla="*/ 11 h 41"/>
                  <a:gd name="T6" fmla="*/ 56 w 109"/>
                  <a:gd name="T7" fmla="*/ 2 h 41"/>
                  <a:gd name="T8" fmla="*/ 72 w 109"/>
                  <a:gd name="T9" fmla="*/ 2 h 41"/>
                  <a:gd name="T10" fmla="*/ 78 w 109"/>
                  <a:gd name="T11" fmla="*/ 21 h 41"/>
                  <a:gd name="T12" fmla="*/ 88 w 109"/>
                  <a:gd name="T13" fmla="*/ 39 h 41"/>
                  <a:gd name="T14" fmla="*/ 108 w 109"/>
                  <a:gd name="T15" fmla="*/ 43 h 41"/>
                  <a:gd name="T16" fmla="*/ 92 w 109"/>
                  <a:gd name="T17" fmla="*/ 49 h 41"/>
                  <a:gd name="T18" fmla="*/ 70 w 109"/>
                  <a:gd name="T19" fmla="*/ 49 h 41"/>
                  <a:gd name="T20" fmla="*/ 64 w 109"/>
                  <a:gd name="T21" fmla="*/ 61 h 41"/>
                  <a:gd name="T22" fmla="*/ 52 w 109"/>
                  <a:gd name="T23" fmla="*/ 61 h 41"/>
                  <a:gd name="T24" fmla="*/ 42 w 109"/>
                  <a:gd name="T25" fmla="*/ 71 h 41"/>
                  <a:gd name="T26" fmla="*/ 32 w 109"/>
                  <a:gd name="T27" fmla="*/ 56 h 41"/>
                  <a:gd name="T28" fmla="*/ 10 w 109"/>
                  <a:gd name="T29" fmla="*/ 61 h 41"/>
                  <a:gd name="T30" fmla="*/ 4 w 109"/>
                  <a:gd name="T31" fmla="*/ 61 h 41"/>
                  <a:gd name="T32" fmla="*/ 0 w 109"/>
                  <a:gd name="T33" fmla="*/ 49 h 41"/>
                  <a:gd name="T34" fmla="*/ 20 w 109"/>
                  <a:gd name="T35" fmla="*/ 39 h 41"/>
                  <a:gd name="T36" fmla="*/ 28 w 109"/>
                  <a:gd name="T37" fmla="*/ 39 h 41"/>
                  <a:gd name="T38" fmla="*/ 26 w 109"/>
                  <a:gd name="T39" fmla="*/ 28 h 41"/>
                  <a:gd name="T40" fmla="*/ 26 w 109"/>
                  <a:gd name="T41" fmla="*/ 17 h 41"/>
                  <a:gd name="T42" fmla="*/ 18 w 109"/>
                  <a:gd name="T43" fmla="*/ 4 h 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9"/>
                  <a:gd name="T67" fmla="*/ 0 h 41"/>
                  <a:gd name="T68" fmla="*/ 109 w 109"/>
                  <a:gd name="T69" fmla="*/ 41 h 4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9" h="41">
                    <a:moveTo>
                      <a:pt x="18" y="4"/>
                    </a:moveTo>
                    <a:lnTo>
                      <a:pt x="30" y="0"/>
                    </a:lnTo>
                    <a:lnTo>
                      <a:pt x="42" y="6"/>
                    </a:lnTo>
                    <a:lnTo>
                      <a:pt x="56" y="2"/>
                    </a:lnTo>
                    <a:lnTo>
                      <a:pt x="72" y="2"/>
                    </a:lnTo>
                    <a:lnTo>
                      <a:pt x="78" y="12"/>
                    </a:lnTo>
                    <a:lnTo>
                      <a:pt x="88" y="22"/>
                    </a:lnTo>
                    <a:lnTo>
                      <a:pt x="108" y="24"/>
                    </a:lnTo>
                    <a:lnTo>
                      <a:pt x="92" y="28"/>
                    </a:lnTo>
                    <a:lnTo>
                      <a:pt x="70" y="28"/>
                    </a:lnTo>
                    <a:lnTo>
                      <a:pt x="64" y="34"/>
                    </a:lnTo>
                    <a:lnTo>
                      <a:pt x="52" y="34"/>
                    </a:lnTo>
                    <a:lnTo>
                      <a:pt x="42" y="40"/>
                    </a:lnTo>
                    <a:lnTo>
                      <a:pt x="32" y="32"/>
                    </a:lnTo>
                    <a:lnTo>
                      <a:pt x="10" y="34"/>
                    </a:lnTo>
                    <a:lnTo>
                      <a:pt x="4" y="34"/>
                    </a:lnTo>
                    <a:lnTo>
                      <a:pt x="0" y="28"/>
                    </a:lnTo>
                    <a:lnTo>
                      <a:pt x="20" y="22"/>
                    </a:lnTo>
                    <a:lnTo>
                      <a:pt x="28" y="22"/>
                    </a:lnTo>
                    <a:lnTo>
                      <a:pt x="26" y="16"/>
                    </a:lnTo>
                    <a:lnTo>
                      <a:pt x="26" y="10"/>
                    </a:lnTo>
                    <a:lnTo>
                      <a:pt x="18" y="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81" name="Freeform 781"/>
              <p:cNvSpPr>
                <a:spLocks/>
              </p:cNvSpPr>
              <p:nvPr/>
            </p:nvSpPr>
            <p:spPr bwMode="ltGray">
              <a:xfrm>
                <a:off x="1203" y="2380"/>
                <a:ext cx="166" cy="64"/>
              </a:xfrm>
              <a:custGeom>
                <a:avLst/>
                <a:gdLst>
                  <a:gd name="T0" fmla="*/ 82 w 167"/>
                  <a:gd name="T1" fmla="*/ 11 h 57"/>
                  <a:gd name="T2" fmla="*/ 70 w 167"/>
                  <a:gd name="T3" fmla="*/ 4 h 57"/>
                  <a:gd name="T4" fmla="*/ 52 w 167"/>
                  <a:gd name="T5" fmla="*/ 2 h 57"/>
                  <a:gd name="T6" fmla="*/ 38 w 167"/>
                  <a:gd name="T7" fmla="*/ 0 h 57"/>
                  <a:gd name="T8" fmla="*/ 20 w 167"/>
                  <a:gd name="T9" fmla="*/ 13 h 57"/>
                  <a:gd name="T10" fmla="*/ 10 w 167"/>
                  <a:gd name="T11" fmla="*/ 28 h 57"/>
                  <a:gd name="T12" fmla="*/ 0 w 167"/>
                  <a:gd name="T13" fmla="*/ 47 h 57"/>
                  <a:gd name="T14" fmla="*/ 12 w 167"/>
                  <a:gd name="T15" fmla="*/ 43 h 57"/>
                  <a:gd name="T16" fmla="*/ 24 w 167"/>
                  <a:gd name="T17" fmla="*/ 35 h 57"/>
                  <a:gd name="T18" fmla="*/ 36 w 167"/>
                  <a:gd name="T19" fmla="*/ 21 h 57"/>
                  <a:gd name="T20" fmla="*/ 46 w 167"/>
                  <a:gd name="T21" fmla="*/ 21 h 57"/>
                  <a:gd name="T22" fmla="*/ 42 w 167"/>
                  <a:gd name="T23" fmla="*/ 28 h 57"/>
                  <a:gd name="T24" fmla="*/ 36 w 167"/>
                  <a:gd name="T25" fmla="*/ 35 h 57"/>
                  <a:gd name="T26" fmla="*/ 46 w 167"/>
                  <a:gd name="T27" fmla="*/ 35 h 57"/>
                  <a:gd name="T28" fmla="*/ 58 w 167"/>
                  <a:gd name="T29" fmla="*/ 35 h 57"/>
                  <a:gd name="T30" fmla="*/ 74 w 167"/>
                  <a:gd name="T31" fmla="*/ 28 h 57"/>
                  <a:gd name="T32" fmla="*/ 74 w 167"/>
                  <a:gd name="T33" fmla="*/ 35 h 57"/>
                  <a:gd name="T34" fmla="*/ 78 w 167"/>
                  <a:gd name="T35" fmla="*/ 43 h 57"/>
                  <a:gd name="T36" fmla="*/ 93 w 167"/>
                  <a:gd name="T37" fmla="*/ 47 h 57"/>
                  <a:gd name="T38" fmla="*/ 95 w 167"/>
                  <a:gd name="T39" fmla="*/ 57 h 57"/>
                  <a:gd name="T40" fmla="*/ 97 w 167"/>
                  <a:gd name="T41" fmla="*/ 68 h 57"/>
                  <a:gd name="T42" fmla="*/ 101 w 167"/>
                  <a:gd name="T43" fmla="*/ 72 h 57"/>
                  <a:gd name="T44" fmla="*/ 115 w 167"/>
                  <a:gd name="T45" fmla="*/ 79 h 57"/>
                  <a:gd name="T46" fmla="*/ 117 w 167"/>
                  <a:gd name="T47" fmla="*/ 85 h 57"/>
                  <a:gd name="T48" fmla="*/ 107 w 167"/>
                  <a:gd name="T49" fmla="*/ 95 h 57"/>
                  <a:gd name="T50" fmla="*/ 131 w 167"/>
                  <a:gd name="T51" fmla="*/ 101 h 57"/>
                  <a:gd name="T52" fmla="*/ 145 w 167"/>
                  <a:gd name="T53" fmla="*/ 101 h 57"/>
                  <a:gd name="T54" fmla="*/ 149 w 167"/>
                  <a:gd name="T55" fmla="*/ 92 h 57"/>
                  <a:gd name="T56" fmla="*/ 159 w 167"/>
                  <a:gd name="T57" fmla="*/ 92 h 57"/>
                  <a:gd name="T58" fmla="*/ 161 w 167"/>
                  <a:gd name="T59" fmla="*/ 85 h 57"/>
                  <a:gd name="T60" fmla="*/ 157 w 167"/>
                  <a:gd name="T61" fmla="*/ 85 h 57"/>
                  <a:gd name="T62" fmla="*/ 151 w 167"/>
                  <a:gd name="T63" fmla="*/ 68 h 57"/>
                  <a:gd name="T64" fmla="*/ 141 w 167"/>
                  <a:gd name="T65" fmla="*/ 68 h 57"/>
                  <a:gd name="T66" fmla="*/ 139 w 167"/>
                  <a:gd name="T67" fmla="*/ 61 h 57"/>
                  <a:gd name="T68" fmla="*/ 131 w 167"/>
                  <a:gd name="T69" fmla="*/ 54 h 57"/>
                  <a:gd name="T70" fmla="*/ 115 w 167"/>
                  <a:gd name="T71" fmla="*/ 47 h 57"/>
                  <a:gd name="T72" fmla="*/ 109 w 167"/>
                  <a:gd name="T73" fmla="*/ 31 h 57"/>
                  <a:gd name="T74" fmla="*/ 97 w 167"/>
                  <a:gd name="T75" fmla="*/ 13 h 57"/>
                  <a:gd name="T76" fmla="*/ 99 w 167"/>
                  <a:gd name="T77" fmla="*/ 31 h 57"/>
                  <a:gd name="T78" fmla="*/ 91 w 167"/>
                  <a:gd name="T79" fmla="*/ 28 h 57"/>
                  <a:gd name="T80" fmla="*/ 83 w 167"/>
                  <a:gd name="T81" fmla="*/ 21 h 57"/>
                  <a:gd name="T82" fmla="*/ 82 w 167"/>
                  <a:gd name="T83" fmla="*/ 11 h 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7"/>
                  <a:gd name="T127" fmla="*/ 0 h 57"/>
                  <a:gd name="T128" fmla="*/ 167 w 167"/>
                  <a:gd name="T129" fmla="*/ 57 h 5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7" h="57">
                    <a:moveTo>
                      <a:pt x="82" y="6"/>
                    </a:moveTo>
                    <a:lnTo>
                      <a:pt x="70" y="4"/>
                    </a:lnTo>
                    <a:lnTo>
                      <a:pt x="52" y="2"/>
                    </a:lnTo>
                    <a:lnTo>
                      <a:pt x="38" y="0"/>
                    </a:lnTo>
                    <a:lnTo>
                      <a:pt x="20" y="8"/>
                    </a:lnTo>
                    <a:lnTo>
                      <a:pt x="10" y="16"/>
                    </a:lnTo>
                    <a:lnTo>
                      <a:pt x="0" y="26"/>
                    </a:lnTo>
                    <a:lnTo>
                      <a:pt x="12" y="24"/>
                    </a:lnTo>
                    <a:lnTo>
                      <a:pt x="24" y="20"/>
                    </a:lnTo>
                    <a:lnTo>
                      <a:pt x="36" y="12"/>
                    </a:lnTo>
                    <a:lnTo>
                      <a:pt x="46" y="12"/>
                    </a:lnTo>
                    <a:lnTo>
                      <a:pt x="42" y="16"/>
                    </a:lnTo>
                    <a:lnTo>
                      <a:pt x="36" y="20"/>
                    </a:lnTo>
                    <a:lnTo>
                      <a:pt x="46" y="20"/>
                    </a:lnTo>
                    <a:lnTo>
                      <a:pt x="58" y="20"/>
                    </a:lnTo>
                    <a:lnTo>
                      <a:pt x="74" y="16"/>
                    </a:lnTo>
                    <a:lnTo>
                      <a:pt x="74" y="20"/>
                    </a:lnTo>
                    <a:lnTo>
                      <a:pt x="78" y="24"/>
                    </a:lnTo>
                    <a:lnTo>
                      <a:pt x="98" y="26"/>
                    </a:lnTo>
                    <a:lnTo>
                      <a:pt x="100" y="32"/>
                    </a:lnTo>
                    <a:lnTo>
                      <a:pt x="102" y="38"/>
                    </a:lnTo>
                    <a:lnTo>
                      <a:pt x="106" y="40"/>
                    </a:lnTo>
                    <a:lnTo>
                      <a:pt x="120" y="44"/>
                    </a:lnTo>
                    <a:lnTo>
                      <a:pt x="122" y="48"/>
                    </a:lnTo>
                    <a:lnTo>
                      <a:pt x="112" y="54"/>
                    </a:lnTo>
                    <a:lnTo>
                      <a:pt x="136" y="56"/>
                    </a:lnTo>
                    <a:lnTo>
                      <a:pt x="150" y="56"/>
                    </a:lnTo>
                    <a:lnTo>
                      <a:pt x="154" y="52"/>
                    </a:lnTo>
                    <a:lnTo>
                      <a:pt x="164" y="52"/>
                    </a:lnTo>
                    <a:lnTo>
                      <a:pt x="166" y="48"/>
                    </a:lnTo>
                    <a:lnTo>
                      <a:pt x="162" y="48"/>
                    </a:lnTo>
                    <a:lnTo>
                      <a:pt x="156" y="38"/>
                    </a:lnTo>
                    <a:lnTo>
                      <a:pt x="146" y="38"/>
                    </a:lnTo>
                    <a:lnTo>
                      <a:pt x="144" y="34"/>
                    </a:lnTo>
                    <a:lnTo>
                      <a:pt x="136" y="30"/>
                    </a:lnTo>
                    <a:lnTo>
                      <a:pt x="120" y="26"/>
                    </a:lnTo>
                    <a:lnTo>
                      <a:pt x="114" y="18"/>
                    </a:lnTo>
                    <a:lnTo>
                      <a:pt x="102" y="8"/>
                    </a:lnTo>
                    <a:lnTo>
                      <a:pt x="104" y="18"/>
                    </a:lnTo>
                    <a:lnTo>
                      <a:pt x="96" y="16"/>
                    </a:lnTo>
                    <a:lnTo>
                      <a:pt x="88" y="12"/>
                    </a:lnTo>
                    <a:lnTo>
                      <a:pt x="82"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82" name="Freeform 782"/>
              <p:cNvSpPr>
                <a:spLocks/>
              </p:cNvSpPr>
              <p:nvPr/>
            </p:nvSpPr>
            <p:spPr bwMode="ltGray">
              <a:xfrm>
                <a:off x="1305" y="2468"/>
                <a:ext cx="32" cy="16"/>
              </a:xfrm>
              <a:custGeom>
                <a:avLst/>
                <a:gdLst>
                  <a:gd name="T0" fmla="*/ 27 w 33"/>
                  <a:gd name="T1" fmla="*/ 15 h 15"/>
                  <a:gd name="T2" fmla="*/ 23 w 33"/>
                  <a:gd name="T3" fmla="*/ 6 h 15"/>
                  <a:gd name="T4" fmla="*/ 19 w 33"/>
                  <a:gd name="T5" fmla="*/ 0 h 15"/>
                  <a:gd name="T6" fmla="*/ 12 w 33"/>
                  <a:gd name="T7" fmla="*/ 0 h 15"/>
                  <a:gd name="T8" fmla="*/ 4 w 33"/>
                  <a:gd name="T9" fmla="*/ 2 h 15"/>
                  <a:gd name="T10" fmla="*/ 0 w 33"/>
                  <a:gd name="T11" fmla="*/ 13 h 15"/>
                  <a:gd name="T12" fmla="*/ 6 w 33"/>
                  <a:gd name="T13" fmla="*/ 13 h 15"/>
                  <a:gd name="T14" fmla="*/ 10 w 33"/>
                  <a:gd name="T15" fmla="*/ 17 h 15"/>
                  <a:gd name="T16" fmla="*/ 19 w 33"/>
                  <a:gd name="T17" fmla="*/ 19 h 15"/>
                  <a:gd name="T18" fmla="*/ 27 w 33"/>
                  <a:gd name="T19" fmla="*/ 15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15"/>
                  <a:gd name="T32" fmla="*/ 33 w 33"/>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15">
                    <a:moveTo>
                      <a:pt x="32" y="10"/>
                    </a:moveTo>
                    <a:lnTo>
                      <a:pt x="28" y="6"/>
                    </a:lnTo>
                    <a:lnTo>
                      <a:pt x="24" y="0"/>
                    </a:lnTo>
                    <a:lnTo>
                      <a:pt x="12" y="0"/>
                    </a:lnTo>
                    <a:lnTo>
                      <a:pt x="4" y="2"/>
                    </a:lnTo>
                    <a:lnTo>
                      <a:pt x="0" y="8"/>
                    </a:lnTo>
                    <a:lnTo>
                      <a:pt x="6" y="8"/>
                    </a:lnTo>
                    <a:lnTo>
                      <a:pt x="10" y="12"/>
                    </a:lnTo>
                    <a:lnTo>
                      <a:pt x="24" y="14"/>
                    </a:lnTo>
                    <a:lnTo>
                      <a:pt x="32"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83" name="Freeform 783"/>
              <p:cNvSpPr>
                <a:spLocks/>
              </p:cNvSpPr>
              <p:nvPr/>
            </p:nvSpPr>
            <p:spPr bwMode="ltGray">
              <a:xfrm>
                <a:off x="1471" y="2463"/>
                <a:ext cx="27" cy="12"/>
              </a:xfrm>
              <a:custGeom>
                <a:avLst/>
                <a:gdLst>
                  <a:gd name="T0" fmla="*/ 22 w 27"/>
                  <a:gd name="T1" fmla="*/ 15 h 11"/>
                  <a:gd name="T2" fmla="*/ 26 w 27"/>
                  <a:gd name="T3" fmla="*/ 4 h 11"/>
                  <a:gd name="T4" fmla="*/ 18 w 27"/>
                  <a:gd name="T5" fmla="*/ 0 h 11"/>
                  <a:gd name="T6" fmla="*/ 4 w 27"/>
                  <a:gd name="T7" fmla="*/ 0 h 11"/>
                  <a:gd name="T8" fmla="*/ 0 w 27"/>
                  <a:gd name="T9" fmla="*/ 13 h 11"/>
                  <a:gd name="T10" fmla="*/ 8 w 27"/>
                  <a:gd name="T11" fmla="*/ 13 h 11"/>
                  <a:gd name="T12" fmla="*/ 16 w 27"/>
                  <a:gd name="T13" fmla="*/ 13 h 11"/>
                  <a:gd name="T14" fmla="*/ 22 w 27"/>
                  <a:gd name="T15" fmla="*/ 15 h 11"/>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11"/>
                  <a:gd name="T26" fmla="*/ 27 w 27"/>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11">
                    <a:moveTo>
                      <a:pt x="22" y="10"/>
                    </a:moveTo>
                    <a:lnTo>
                      <a:pt x="26" y="4"/>
                    </a:lnTo>
                    <a:lnTo>
                      <a:pt x="18" y="0"/>
                    </a:lnTo>
                    <a:lnTo>
                      <a:pt x="4" y="0"/>
                    </a:lnTo>
                    <a:lnTo>
                      <a:pt x="0" y="8"/>
                    </a:lnTo>
                    <a:lnTo>
                      <a:pt x="8" y="8"/>
                    </a:lnTo>
                    <a:lnTo>
                      <a:pt x="16" y="8"/>
                    </a:lnTo>
                    <a:lnTo>
                      <a:pt x="22"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84" name="Freeform 784"/>
              <p:cNvSpPr>
                <a:spLocks/>
              </p:cNvSpPr>
              <p:nvPr/>
            </p:nvSpPr>
            <p:spPr bwMode="ltGray">
              <a:xfrm>
                <a:off x="1507" y="2479"/>
                <a:ext cx="7" cy="5"/>
              </a:xfrm>
              <a:custGeom>
                <a:avLst/>
                <a:gdLst>
                  <a:gd name="T0" fmla="*/ 0 w 7"/>
                  <a:gd name="T1" fmla="*/ 0 h 5"/>
                  <a:gd name="T2" fmla="*/ 6 w 7"/>
                  <a:gd name="T3" fmla="*/ 0 h 5"/>
                  <a:gd name="T4" fmla="*/ 6 w 7"/>
                  <a:gd name="T5" fmla="*/ 4 h 5"/>
                  <a:gd name="T6" fmla="*/ 2 w 7"/>
                  <a:gd name="T7" fmla="*/ 4 h 5"/>
                  <a:gd name="T8" fmla="*/ 0 w 7"/>
                  <a:gd name="T9" fmla="*/ 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0"/>
                    </a:moveTo>
                    <a:lnTo>
                      <a:pt x="6" y="0"/>
                    </a:lnTo>
                    <a:lnTo>
                      <a:pt x="6" y="4"/>
                    </a:lnTo>
                    <a:lnTo>
                      <a:pt x="2" y="4"/>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85" name="Freeform 785"/>
              <p:cNvSpPr>
                <a:spLocks/>
              </p:cNvSpPr>
              <p:nvPr/>
            </p:nvSpPr>
            <p:spPr bwMode="ltGray">
              <a:xfrm>
                <a:off x="1523" y="2485"/>
                <a:ext cx="3" cy="4"/>
              </a:xfrm>
              <a:custGeom>
                <a:avLst/>
                <a:gdLst>
                  <a:gd name="T0" fmla="*/ 0 w 3"/>
                  <a:gd name="T1" fmla="*/ 0 h 3"/>
                  <a:gd name="T2" fmla="*/ 2 w 3"/>
                  <a:gd name="T3" fmla="*/ 0 h 3"/>
                  <a:gd name="T4" fmla="*/ 2 w 3"/>
                  <a:gd name="T5" fmla="*/ 9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lnTo>
                      <a:pt x="2" y="0"/>
                    </a:lnTo>
                    <a:lnTo>
                      <a:pt x="2" y="2"/>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86" name="Freeform 786"/>
              <p:cNvSpPr>
                <a:spLocks/>
              </p:cNvSpPr>
              <p:nvPr/>
            </p:nvSpPr>
            <p:spPr bwMode="ltGray">
              <a:xfrm>
                <a:off x="1534" y="2491"/>
                <a:ext cx="5" cy="8"/>
              </a:xfrm>
              <a:custGeom>
                <a:avLst/>
                <a:gdLst>
                  <a:gd name="T0" fmla="*/ 4 w 5"/>
                  <a:gd name="T1" fmla="*/ 11 h 7"/>
                  <a:gd name="T2" fmla="*/ 0 w 5"/>
                  <a:gd name="T3" fmla="*/ 0 h 7"/>
                  <a:gd name="T4" fmla="*/ 4 w 5"/>
                  <a:gd name="T5" fmla="*/ 0 h 7"/>
                  <a:gd name="T6" fmla="*/ 4 w 5"/>
                  <a:gd name="T7" fmla="*/ 11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4" y="6"/>
                    </a:moveTo>
                    <a:lnTo>
                      <a:pt x="0" y="0"/>
                    </a:lnTo>
                    <a:lnTo>
                      <a:pt x="4" y="0"/>
                    </a:lnTo>
                    <a:lnTo>
                      <a:pt x="4" y="6"/>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87" name="Freeform 787"/>
              <p:cNvSpPr>
                <a:spLocks/>
              </p:cNvSpPr>
              <p:nvPr/>
            </p:nvSpPr>
            <p:spPr bwMode="ltGray">
              <a:xfrm>
                <a:off x="1537" y="2497"/>
                <a:ext cx="5" cy="3"/>
              </a:xfrm>
              <a:custGeom>
                <a:avLst/>
                <a:gdLst>
                  <a:gd name="T0" fmla="*/ 0 w 5"/>
                  <a:gd name="T1" fmla="*/ 0 h 3"/>
                  <a:gd name="T2" fmla="*/ 4 w 5"/>
                  <a:gd name="T3" fmla="*/ 2 h 3"/>
                  <a:gd name="T4" fmla="*/ 0 w 5"/>
                  <a:gd name="T5" fmla="*/ 2 h 3"/>
                  <a:gd name="T6" fmla="*/ 0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0" y="0"/>
                    </a:moveTo>
                    <a:lnTo>
                      <a:pt x="4" y="2"/>
                    </a:lnTo>
                    <a:lnTo>
                      <a:pt x="0" y="2"/>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88" name="Freeform 788"/>
              <p:cNvSpPr>
                <a:spLocks/>
              </p:cNvSpPr>
              <p:nvPr/>
            </p:nvSpPr>
            <p:spPr bwMode="ltGray">
              <a:xfrm>
                <a:off x="1545" y="2510"/>
                <a:ext cx="7" cy="12"/>
              </a:xfrm>
              <a:custGeom>
                <a:avLst/>
                <a:gdLst>
                  <a:gd name="T0" fmla="*/ 2 w 7"/>
                  <a:gd name="T1" fmla="*/ 0 h 11"/>
                  <a:gd name="T2" fmla="*/ 0 w 7"/>
                  <a:gd name="T3" fmla="*/ 4 h 11"/>
                  <a:gd name="T4" fmla="*/ 2 w 7"/>
                  <a:gd name="T5" fmla="*/ 11 h 11"/>
                  <a:gd name="T6" fmla="*/ 2 w 7"/>
                  <a:gd name="T7" fmla="*/ 15 h 11"/>
                  <a:gd name="T8" fmla="*/ 4 w 7"/>
                  <a:gd name="T9" fmla="*/ 13 h 11"/>
                  <a:gd name="T10" fmla="*/ 6 w 7"/>
                  <a:gd name="T11" fmla="*/ 11 h 11"/>
                  <a:gd name="T12" fmla="*/ 6 w 7"/>
                  <a:gd name="T13" fmla="*/ 2 h 11"/>
                  <a:gd name="T14" fmla="*/ 2 w 7"/>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11"/>
                  <a:gd name="T26" fmla="*/ 7 w 7"/>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11">
                    <a:moveTo>
                      <a:pt x="2" y="0"/>
                    </a:moveTo>
                    <a:lnTo>
                      <a:pt x="0" y="4"/>
                    </a:lnTo>
                    <a:lnTo>
                      <a:pt x="2" y="6"/>
                    </a:lnTo>
                    <a:lnTo>
                      <a:pt x="2" y="10"/>
                    </a:lnTo>
                    <a:lnTo>
                      <a:pt x="4" y="8"/>
                    </a:lnTo>
                    <a:lnTo>
                      <a:pt x="6" y="6"/>
                    </a:lnTo>
                    <a:lnTo>
                      <a:pt x="6" y="2"/>
                    </a:lnTo>
                    <a:lnTo>
                      <a:pt x="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89" name="Freeform 789"/>
              <p:cNvSpPr>
                <a:spLocks/>
              </p:cNvSpPr>
              <p:nvPr/>
            </p:nvSpPr>
            <p:spPr bwMode="ltGray">
              <a:xfrm>
                <a:off x="1479" y="2177"/>
                <a:ext cx="7" cy="8"/>
              </a:xfrm>
              <a:custGeom>
                <a:avLst/>
                <a:gdLst>
                  <a:gd name="T0" fmla="*/ 4 w 7"/>
                  <a:gd name="T1" fmla="*/ 0 h 7"/>
                  <a:gd name="T2" fmla="*/ 6 w 7"/>
                  <a:gd name="T3" fmla="*/ 2 h 7"/>
                  <a:gd name="T4" fmla="*/ 4 w 7"/>
                  <a:gd name="T5" fmla="*/ 9 h 7"/>
                  <a:gd name="T6" fmla="*/ 0 w 7"/>
                  <a:gd name="T7" fmla="*/ 11 h 7"/>
                  <a:gd name="T8" fmla="*/ 2 w 7"/>
                  <a:gd name="T9" fmla="*/ 9 h 7"/>
                  <a:gd name="T10" fmla="*/ 4 w 7"/>
                  <a:gd name="T11" fmla="*/ 0 h 7"/>
                  <a:gd name="T12" fmla="*/ 0 60000 65536"/>
                  <a:gd name="T13" fmla="*/ 0 60000 65536"/>
                  <a:gd name="T14" fmla="*/ 0 60000 65536"/>
                  <a:gd name="T15" fmla="*/ 0 60000 65536"/>
                  <a:gd name="T16" fmla="*/ 0 60000 65536"/>
                  <a:gd name="T17" fmla="*/ 0 60000 65536"/>
                  <a:gd name="T18" fmla="*/ 0 w 7"/>
                  <a:gd name="T19" fmla="*/ 0 h 7"/>
                  <a:gd name="T20" fmla="*/ 7 w 7"/>
                  <a:gd name="T21" fmla="*/ 7 h 7"/>
                </a:gdLst>
                <a:ahLst/>
                <a:cxnLst>
                  <a:cxn ang="T12">
                    <a:pos x="T0" y="T1"/>
                  </a:cxn>
                  <a:cxn ang="T13">
                    <a:pos x="T2" y="T3"/>
                  </a:cxn>
                  <a:cxn ang="T14">
                    <a:pos x="T4" y="T5"/>
                  </a:cxn>
                  <a:cxn ang="T15">
                    <a:pos x="T6" y="T7"/>
                  </a:cxn>
                  <a:cxn ang="T16">
                    <a:pos x="T8" y="T9"/>
                  </a:cxn>
                  <a:cxn ang="T17">
                    <a:pos x="T10" y="T11"/>
                  </a:cxn>
                </a:cxnLst>
                <a:rect l="T18" t="T19" r="T20" b="T21"/>
                <a:pathLst>
                  <a:path w="7" h="7">
                    <a:moveTo>
                      <a:pt x="4" y="0"/>
                    </a:moveTo>
                    <a:lnTo>
                      <a:pt x="6" y="2"/>
                    </a:lnTo>
                    <a:lnTo>
                      <a:pt x="4" y="4"/>
                    </a:lnTo>
                    <a:lnTo>
                      <a:pt x="0" y="6"/>
                    </a:lnTo>
                    <a:lnTo>
                      <a:pt x="2" y="4"/>
                    </a:lnTo>
                    <a:lnTo>
                      <a:pt x="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90" name="Freeform 790"/>
              <p:cNvSpPr>
                <a:spLocks/>
              </p:cNvSpPr>
              <p:nvPr/>
            </p:nvSpPr>
            <p:spPr bwMode="ltGray">
              <a:xfrm>
                <a:off x="1485" y="2195"/>
                <a:ext cx="8" cy="5"/>
              </a:xfrm>
              <a:custGeom>
                <a:avLst/>
                <a:gdLst>
                  <a:gd name="T0" fmla="*/ 9 w 7"/>
                  <a:gd name="T1" fmla="*/ 0 h 5"/>
                  <a:gd name="T2" fmla="*/ 11 w 7"/>
                  <a:gd name="T3" fmla="*/ 0 h 5"/>
                  <a:gd name="T4" fmla="*/ 9 w 7"/>
                  <a:gd name="T5" fmla="*/ 2 h 5"/>
                  <a:gd name="T6" fmla="*/ 0 w 7"/>
                  <a:gd name="T7" fmla="*/ 4 h 5"/>
                  <a:gd name="T8" fmla="*/ 2 w 7"/>
                  <a:gd name="T9" fmla="*/ 2 h 5"/>
                  <a:gd name="T10" fmla="*/ 9 w 7"/>
                  <a:gd name="T11" fmla="*/ 0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4" y="0"/>
                    </a:moveTo>
                    <a:lnTo>
                      <a:pt x="6" y="0"/>
                    </a:lnTo>
                    <a:lnTo>
                      <a:pt x="4" y="2"/>
                    </a:lnTo>
                    <a:lnTo>
                      <a:pt x="0" y="4"/>
                    </a:lnTo>
                    <a:lnTo>
                      <a:pt x="2" y="2"/>
                    </a:lnTo>
                    <a:lnTo>
                      <a:pt x="4"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91" name="Freeform 791"/>
              <p:cNvSpPr>
                <a:spLocks/>
              </p:cNvSpPr>
              <p:nvPr/>
            </p:nvSpPr>
            <p:spPr bwMode="ltGray">
              <a:xfrm>
                <a:off x="1464" y="2463"/>
                <a:ext cx="26" cy="12"/>
              </a:xfrm>
              <a:custGeom>
                <a:avLst/>
                <a:gdLst>
                  <a:gd name="T0" fmla="*/ 17 w 27"/>
                  <a:gd name="T1" fmla="*/ 15 h 11"/>
                  <a:gd name="T2" fmla="*/ 21 w 27"/>
                  <a:gd name="T3" fmla="*/ 4 h 11"/>
                  <a:gd name="T4" fmla="*/ 13 w 27"/>
                  <a:gd name="T5" fmla="*/ 0 h 11"/>
                  <a:gd name="T6" fmla="*/ 4 w 27"/>
                  <a:gd name="T7" fmla="*/ 0 h 11"/>
                  <a:gd name="T8" fmla="*/ 0 w 27"/>
                  <a:gd name="T9" fmla="*/ 13 h 11"/>
                  <a:gd name="T10" fmla="*/ 8 w 27"/>
                  <a:gd name="T11" fmla="*/ 13 h 11"/>
                  <a:gd name="T12" fmla="*/ 13 w 27"/>
                  <a:gd name="T13" fmla="*/ 13 h 11"/>
                  <a:gd name="T14" fmla="*/ 17 w 27"/>
                  <a:gd name="T15" fmla="*/ 15 h 11"/>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11"/>
                  <a:gd name="T26" fmla="*/ 27 w 27"/>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11">
                    <a:moveTo>
                      <a:pt x="22" y="10"/>
                    </a:moveTo>
                    <a:lnTo>
                      <a:pt x="26" y="4"/>
                    </a:lnTo>
                    <a:lnTo>
                      <a:pt x="18" y="0"/>
                    </a:lnTo>
                    <a:lnTo>
                      <a:pt x="4" y="0"/>
                    </a:lnTo>
                    <a:lnTo>
                      <a:pt x="0" y="8"/>
                    </a:lnTo>
                    <a:lnTo>
                      <a:pt x="8" y="8"/>
                    </a:lnTo>
                    <a:lnTo>
                      <a:pt x="16" y="8"/>
                    </a:lnTo>
                    <a:lnTo>
                      <a:pt x="22" y="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92" name="Freeform 792"/>
              <p:cNvSpPr>
                <a:spLocks/>
              </p:cNvSpPr>
              <p:nvPr/>
            </p:nvSpPr>
            <p:spPr bwMode="ltGray">
              <a:xfrm>
                <a:off x="1515" y="2485"/>
                <a:ext cx="3" cy="4"/>
              </a:xfrm>
              <a:custGeom>
                <a:avLst/>
                <a:gdLst>
                  <a:gd name="T0" fmla="*/ 0 w 3"/>
                  <a:gd name="T1" fmla="*/ 0 h 3"/>
                  <a:gd name="T2" fmla="*/ 2 w 3"/>
                  <a:gd name="T3" fmla="*/ 0 h 3"/>
                  <a:gd name="T4" fmla="*/ 2 w 3"/>
                  <a:gd name="T5" fmla="*/ 9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lnTo>
                      <a:pt x="2" y="0"/>
                    </a:lnTo>
                    <a:lnTo>
                      <a:pt x="2" y="2"/>
                    </a:lnTo>
                    <a:lnTo>
                      <a:pt x="0"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93" name="Freeform 793"/>
              <p:cNvSpPr>
                <a:spLocks/>
              </p:cNvSpPr>
              <p:nvPr/>
            </p:nvSpPr>
            <p:spPr bwMode="ltGray">
              <a:xfrm>
                <a:off x="1537" y="2510"/>
                <a:ext cx="7" cy="12"/>
              </a:xfrm>
              <a:custGeom>
                <a:avLst/>
                <a:gdLst>
                  <a:gd name="T0" fmla="*/ 2 w 7"/>
                  <a:gd name="T1" fmla="*/ 0 h 11"/>
                  <a:gd name="T2" fmla="*/ 0 w 7"/>
                  <a:gd name="T3" fmla="*/ 4 h 11"/>
                  <a:gd name="T4" fmla="*/ 2 w 7"/>
                  <a:gd name="T5" fmla="*/ 11 h 11"/>
                  <a:gd name="T6" fmla="*/ 2 w 7"/>
                  <a:gd name="T7" fmla="*/ 15 h 11"/>
                  <a:gd name="T8" fmla="*/ 4 w 7"/>
                  <a:gd name="T9" fmla="*/ 13 h 11"/>
                  <a:gd name="T10" fmla="*/ 6 w 7"/>
                  <a:gd name="T11" fmla="*/ 11 h 11"/>
                  <a:gd name="T12" fmla="*/ 6 w 7"/>
                  <a:gd name="T13" fmla="*/ 2 h 11"/>
                  <a:gd name="T14" fmla="*/ 2 w 7"/>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11"/>
                  <a:gd name="T26" fmla="*/ 7 w 7"/>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11">
                    <a:moveTo>
                      <a:pt x="2" y="0"/>
                    </a:moveTo>
                    <a:lnTo>
                      <a:pt x="0" y="4"/>
                    </a:lnTo>
                    <a:lnTo>
                      <a:pt x="2" y="6"/>
                    </a:lnTo>
                    <a:lnTo>
                      <a:pt x="2" y="10"/>
                    </a:lnTo>
                    <a:lnTo>
                      <a:pt x="4" y="8"/>
                    </a:lnTo>
                    <a:lnTo>
                      <a:pt x="6" y="6"/>
                    </a:lnTo>
                    <a:lnTo>
                      <a:pt x="6" y="2"/>
                    </a:lnTo>
                    <a:lnTo>
                      <a:pt x="2"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sp>
          <p:nvSpPr>
            <p:cNvPr id="5369" name="Freeform 794"/>
            <p:cNvSpPr>
              <a:spLocks/>
            </p:cNvSpPr>
            <p:nvPr/>
          </p:nvSpPr>
          <p:spPr bwMode="ltGray">
            <a:xfrm>
              <a:off x="588" y="1117"/>
              <a:ext cx="506" cy="579"/>
            </a:xfrm>
            <a:custGeom>
              <a:avLst/>
              <a:gdLst>
                <a:gd name="T0" fmla="*/ 363 w 549"/>
                <a:gd name="T1" fmla="*/ 92 h 628"/>
                <a:gd name="T2" fmla="*/ 336 w 549"/>
                <a:gd name="T3" fmla="*/ 85 h 628"/>
                <a:gd name="T4" fmla="*/ 318 w 549"/>
                <a:gd name="T5" fmla="*/ 47 h 628"/>
                <a:gd name="T6" fmla="*/ 308 w 549"/>
                <a:gd name="T7" fmla="*/ 56 h 628"/>
                <a:gd name="T8" fmla="*/ 298 w 549"/>
                <a:gd name="T9" fmla="*/ 35 h 628"/>
                <a:gd name="T10" fmla="*/ 285 w 549"/>
                <a:gd name="T11" fmla="*/ 32 h 628"/>
                <a:gd name="T12" fmla="*/ 281 w 549"/>
                <a:gd name="T13" fmla="*/ 4 h 628"/>
                <a:gd name="T14" fmla="*/ 265 w 549"/>
                <a:gd name="T15" fmla="*/ 17 h 628"/>
                <a:gd name="T16" fmla="*/ 247 w 549"/>
                <a:gd name="T17" fmla="*/ 4 h 628"/>
                <a:gd name="T18" fmla="*/ 244 w 549"/>
                <a:gd name="T19" fmla="*/ 23 h 628"/>
                <a:gd name="T20" fmla="*/ 237 w 549"/>
                <a:gd name="T21" fmla="*/ 41 h 628"/>
                <a:gd name="T22" fmla="*/ 227 w 549"/>
                <a:gd name="T23" fmla="*/ 25 h 628"/>
                <a:gd name="T24" fmla="*/ 178 w 549"/>
                <a:gd name="T25" fmla="*/ 60 h 628"/>
                <a:gd name="T26" fmla="*/ 165 w 549"/>
                <a:gd name="T27" fmla="*/ 92 h 628"/>
                <a:gd name="T28" fmla="*/ 188 w 549"/>
                <a:gd name="T29" fmla="*/ 136 h 628"/>
                <a:gd name="T30" fmla="*/ 161 w 549"/>
                <a:gd name="T31" fmla="*/ 135 h 628"/>
                <a:gd name="T32" fmla="*/ 137 w 549"/>
                <a:gd name="T33" fmla="*/ 133 h 628"/>
                <a:gd name="T34" fmla="*/ 146 w 549"/>
                <a:gd name="T35" fmla="*/ 118 h 628"/>
                <a:gd name="T36" fmla="*/ 105 w 549"/>
                <a:gd name="T37" fmla="*/ 133 h 628"/>
                <a:gd name="T38" fmla="*/ 120 w 549"/>
                <a:gd name="T39" fmla="*/ 155 h 628"/>
                <a:gd name="T40" fmla="*/ 100 w 549"/>
                <a:gd name="T41" fmla="*/ 158 h 628"/>
                <a:gd name="T42" fmla="*/ 104 w 549"/>
                <a:gd name="T43" fmla="*/ 175 h 628"/>
                <a:gd name="T44" fmla="*/ 154 w 549"/>
                <a:gd name="T45" fmla="*/ 166 h 628"/>
                <a:gd name="T46" fmla="*/ 142 w 549"/>
                <a:gd name="T47" fmla="*/ 205 h 628"/>
                <a:gd name="T48" fmla="*/ 104 w 549"/>
                <a:gd name="T49" fmla="*/ 217 h 628"/>
                <a:gd name="T50" fmla="*/ 60 w 549"/>
                <a:gd name="T51" fmla="*/ 243 h 628"/>
                <a:gd name="T52" fmla="*/ 62 w 549"/>
                <a:gd name="T53" fmla="*/ 287 h 628"/>
                <a:gd name="T54" fmla="*/ 81 w 549"/>
                <a:gd name="T55" fmla="*/ 299 h 628"/>
                <a:gd name="T56" fmla="*/ 112 w 549"/>
                <a:gd name="T57" fmla="*/ 332 h 628"/>
                <a:gd name="T58" fmla="*/ 60 w 549"/>
                <a:gd name="T59" fmla="*/ 375 h 628"/>
                <a:gd name="T60" fmla="*/ 28 w 549"/>
                <a:gd name="T61" fmla="*/ 390 h 628"/>
                <a:gd name="T62" fmla="*/ 6 w 549"/>
                <a:gd name="T63" fmla="*/ 419 h 628"/>
                <a:gd name="T64" fmla="*/ 64 w 549"/>
                <a:gd name="T65" fmla="*/ 390 h 628"/>
                <a:gd name="T66" fmla="*/ 117 w 549"/>
                <a:gd name="T67" fmla="*/ 354 h 628"/>
                <a:gd name="T68" fmla="*/ 137 w 549"/>
                <a:gd name="T69" fmla="*/ 332 h 628"/>
                <a:gd name="T70" fmla="*/ 140 w 549"/>
                <a:gd name="T71" fmla="*/ 319 h 628"/>
                <a:gd name="T72" fmla="*/ 188 w 549"/>
                <a:gd name="T73" fmla="*/ 280 h 628"/>
                <a:gd name="T74" fmla="*/ 190 w 549"/>
                <a:gd name="T75" fmla="*/ 295 h 628"/>
                <a:gd name="T76" fmla="*/ 154 w 549"/>
                <a:gd name="T77" fmla="*/ 332 h 628"/>
                <a:gd name="T78" fmla="*/ 185 w 549"/>
                <a:gd name="T79" fmla="*/ 320 h 628"/>
                <a:gd name="T80" fmla="*/ 206 w 549"/>
                <a:gd name="T81" fmla="*/ 322 h 628"/>
                <a:gd name="T82" fmla="*/ 207 w 549"/>
                <a:gd name="T83" fmla="*/ 302 h 628"/>
                <a:gd name="T84" fmla="*/ 227 w 549"/>
                <a:gd name="T85" fmla="*/ 312 h 628"/>
                <a:gd name="T86" fmla="*/ 217 w 549"/>
                <a:gd name="T87" fmla="*/ 326 h 628"/>
                <a:gd name="T88" fmla="*/ 252 w 549"/>
                <a:gd name="T89" fmla="*/ 335 h 628"/>
                <a:gd name="T90" fmla="*/ 274 w 549"/>
                <a:gd name="T91" fmla="*/ 292 h 628"/>
                <a:gd name="T92" fmla="*/ 285 w 549"/>
                <a:gd name="T93" fmla="*/ 236 h 628"/>
                <a:gd name="T94" fmla="*/ 308 w 549"/>
                <a:gd name="T95" fmla="*/ 186 h 628"/>
                <a:gd name="T96" fmla="*/ 349 w 549"/>
                <a:gd name="T97" fmla="*/ 121 h 628"/>
                <a:gd name="T98" fmla="*/ 363 w 549"/>
                <a:gd name="T99" fmla="*/ 92 h 6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9"/>
                <a:gd name="T151" fmla="*/ 0 h 628"/>
                <a:gd name="T152" fmla="*/ 549 w 549"/>
                <a:gd name="T153" fmla="*/ 628 h 6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9" h="628">
                  <a:moveTo>
                    <a:pt x="546" y="139"/>
                  </a:moveTo>
                  <a:cubicBezTo>
                    <a:pt x="543" y="130"/>
                    <a:pt x="518" y="138"/>
                    <a:pt x="507" y="127"/>
                  </a:cubicBezTo>
                  <a:cubicBezTo>
                    <a:pt x="496" y="116"/>
                    <a:pt x="484" y="77"/>
                    <a:pt x="477" y="70"/>
                  </a:cubicBezTo>
                  <a:cubicBezTo>
                    <a:pt x="470" y="63"/>
                    <a:pt x="467" y="88"/>
                    <a:pt x="462" y="85"/>
                  </a:cubicBezTo>
                  <a:cubicBezTo>
                    <a:pt x="457" y="82"/>
                    <a:pt x="452" y="58"/>
                    <a:pt x="447" y="52"/>
                  </a:cubicBezTo>
                  <a:cubicBezTo>
                    <a:pt x="442" y="46"/>
                    <a:pt x="433" y="57"/>
                    <a:pt x="429" y="49"/>
                  </a:cubicBezTo>
                  <a:cubicBezTo>
                    <a:pt x="425" y="41"/>
                    <a:pt x="428" y="8"/>
                    <a:pt x="423" y="4"/>
                  </a:cubicBezTo>
                  <a:cubicBezTo>
                    <a:pt x="418" y="0"/>
                    <a:pt x="407" y="25"/>
                    <a:pt x="399" y="25"/>
                  </a:cubicBezTo>
                  <a:cubicBezTo>
                    <a:pt x="391" y="25"/>
                    <a:pt x="377" y="3"/>
                    <a:pt x="372" y="4"/>
                  </a:cubicBezTo>
                  <a:cubicBezTo>
                    <a:pt x="367" y="5"/>
                    <a:pt x="368" y="25"/>
                    <a:pt x="366" y="34"/>
                  </a:cubicBezTo>
                  <a:cubicBezTo>
                    <a:pt x="364" y="43"/>
                    <a:pt x="361" y="61"/>
                    <a:pt x="357" y="61"/>
                  </a:cubicBezTo>
                  <a:cubicBezTo>
                    <a:pt x="353" y="61"/>
                    <a:pt x="357" y="32"/>
                    <a:pt x="342" y="37"/>
                  </a:cubicBezTo>
                  <a:cubicBezTo>
                    <a:pt x="327" y="42"/>
                    <a:pt x="282" y="74"/>
                    <a:pt x="267" y="91"/>
                  </a:cubicBezTo>
                  <a:cubicBezTo>
                    <a:pt x="252" y="108"/>
                    <a:pt x="247" y="120"/>
                    <a:pt x="249" y="139"/>
                  </a:cubicBezTo>
                  <a:cubicBezTo>
                    <a:pt x="251" y="158"/>
                    <a:pt x="283" y="195"/>
                    <a:pt x="282" y="205"/>
                  </a:cubicBezTo>
                  <a:cubicBezTo>
                    <a:pt x="281" y="215"/>
                    <a:pt x="255" y="203"/>
                    <a:pt x="243" y="202"/>
                  </a:cubicBezTo>
                  <a:cubicBezTo>
                    <a:pt x="231" y="201"/>
                    <a:pt x="211" y="203"/>
                    <a:pt x="207" y="199"/>
                  </a:cubicBezTo>
                  <a:cubicBezTo>
                    <a:pt x="203" y="195"/>
                    <a:pt x="227" y="178"/>
                    <a:pt x="219" y="178"/>
                  </a:cubicBezTo>
                  <a:cubicBezTo>
                    <a:pt x="211" y="178"/>
                    <a:pt x="165" y="190"/>
                    <a:pt x="159" y="199"/>
                  </a:cubicBezTo>
                  <a:cubicBezTo>
                    <a:pt x="153" y="208"/>
                    <a:pt x="181" y="226"/>
                    <a:pt x="180" y="232"/>
                  </a:cubicBezTo>
                  <a:cubicBezTo>
                    <a:pt x="179" y="238"/>
                    <a:pt x="154" y="233"/>
                    <a:pt x="150" y="238"/>
                  </a:cubicBezTo>
                  <a:cubicBezTo>
                    <a:pt x="146" y="243"/>
                    <a:pt x="143" y="260"/>
                    <a:pt x="156" y="262"/>
                  </a:cubicBezTo>
                  <a:cubicBezTo>
                    <a:pt x="169" y="264"/>
                    <a:pt x="222" y="243"/>
                    <a:pt x="231" y="250"/>
                  </a:cubicBezTo>
                  <a:cubicBezTo>
                    <a:pt x="240" y="257"/>
                    <a:pt x="225" y="295"/>
                    <a:pt x="213" y="307"/>
                  </a:cubicBezTo>
                  <a:cubicBezTo>
                    <a:pt x="201" y="319"/>
                    <a:pt x="176" y="316"/>
                    <a:pt x="156" y="325"/>
                  </a:cubicBezTo>
                  <a:cubicBezTo>
                    <a:pt x="136" y="334"/>
                    <a:pt x="100" y="347"/>
                    <a:pt x="90" y="364"/>
                  </a:cubicBezTo>
                  <a:cubicBezTo>
                    <a:pt x="80" y="381"/>
                    <a:pt x="88" y="416"/>
                    <a:pt x="93" y="430"/>
                  </a:cubicBezTo>
                  <a:cubicBezTo>
                    <a:pt x="98" y="444"/>
                    <a:pt x="111" y="437"/>
                    <a:pt x="123" y="448"/>
                  </a:cubicBezTo>
                  <a:cubicBezTo>
                    <a:pt x="135" y="459"/>
                    <a:pt x="173" y="480"/>
                    <a:pt x="168" y="499"/>
                  </a:cubicBezTo>
                  <a:cubicBezTo>
                    <a:pt x="163" y="518"/>
                    <a:pt x="111" y="547"/>
                    <a:pt x="90" y="562"/>
                  </a:cubicBezTo>
                  <a:cubicBezTo>
                    <a:pt x="69" y="577"/>
                    <a:pt x="55" y="575"/>
                    <a:pt x="42" y="586"/>
                  </a:cubicBezTo>
                  <a:cubicBezTo>
                    <a:pt x="29" y="597"/>
                    <a:pt x="0" y="628"/>
                    <a:pt x="9" y="628"/>
                  </a:cubicBezTo>
                  <a:cubicBezTo>
                    <a:pt x="18" y="628"/>
                    <a:pt x="68" y="602"/>
                    <a:pt x="96" y="586"/>
                  </a:cubicBezTo>
                  <a:cubicBezTo>
                    <a:pt x="124" y="570"/>
                    <a:pt x="158" y="547"/>
                    <a:pt x="177" y="532"/>
                  </a:cubicBezTo>
                  <a:cubicBezTo>
                    <a:pt x="196" y="517"/>
                    <a:pt x="202" y="508"/>
                    <a:pt x="207" y="499"/>
                  </a:cubicBezTo>
                  <a:cubicBezTo>
                    <a:pt x="212" y="490"/>
                    <a:pt x="198" y="491"/>
                    <a:pt x="210" y="478"/>
                  </a:cubicBezTo>
                  <a:cubicBezTo>
                    <a:pt x="222" y="465"/>
                    <a:pt x="269" y="427"/>
                    <a:pt x="282" y="421"/>
                  </a:cubicBezTo>
                  <a:cubicBezTo>
                    <a:pt x="295" y="415"/>
                    <a:pt x="294" y="429"/>
                    <a:pt x="285" y="442"/>
                  </a:cubicBezTo>
                  <a:cubicBezTo>
                    <a:pt x="276" y="455"/>
                    <a:pt x="232" y="493"/>
                    <a:pt x="231" y="499"/>
                  </a:cubicBezTo>
                  <a:cubicBezTo>
                    <a:pt x="230" y="505"/>
                    <a:pt x="266" y="483"/>
                    <a:pt x="279" y="481"/>
                  </a:cubicBezTo>
                  <a:cubicBezTo>
                    <a:pt x="292" y="479"/>
                    <a:pt x="304" y="488"/>
                    <a:pt x="309" y="484"/>
                  </a:cubicBezTo>
                  <a:cubicBezTo>
                    <a:pt x="314" y="480"/>
                    <a:pt x="307" y="456"/>
                    <a:pt x="312" y="454"/>
                  </a:cubicBezTo>
                  <a:cubicBezTo>
                    <a:pt x="317" y="452"/>
                    <a:pt x="340" y="463"/>
                    <a:pt x="342" y="469"/>
                  </a:cubicBezTo>
                  <a:cubicBezTo>
                    <a:pt x="344" y="475"/>
                    <a:pt x="321" y="485"/>
                    <a:pt x="327" y="490"/>
                  </a:cubicBezTo>
                  <a:cubicBezTo>
                    <a:pt x="333" y="495"/>
                    <a:pt x="364" y="510"/>
                    <a:pt x="378" y="502"/>
                  </a:cubicBezTo>
                  <a:cubicBezTo>
                    <a:pt x="392" y="494"/>
                    <a:pt x="403" y="463"/>
                    <a:pt x="411" y="439"/>
                  </a:cubicBezTo>
                  <a:cubicBezTo>
                    <a:pt x="419" y="415"/>
                    <a:pt x="421" y="381"/>
                    <a:pt x="429" y="355"/>
                  </a:cubicBezTo>
                  <a:cubicBezTo>
                    <a:pt x="437" y="329"/>
                    <a:pt x="446" y="309"/>
                    <a:pt x="462" y="280"/>
                  </a:cubicBezTo>
                  <a:cubicBezTo>
                    <a:pt x="478" y="251"/>
                    <a:pt x="511" y="206"/>
                    <a:pt x="525" y="181"/>
                  </a:cubicBezTo>
                  <a:cubicBezTo>
                    <a:pt x="539" y="156"/>
                    <a:pt x="549" y="148"/>
                    <a:pt x="546" y="139"/>
                  </a:cubicBezTo>
                  <a:close/>
                </a:path>
              </a:pathLst>
            </a:custGeom>
            <a:grpFill/>
            <a:ln w="12700">
              <a:solidFill>
                <a:schemeClr val="bg1"/>
              </a:solidFill>
              <a:round/>
              <a:headEnd/>
              <a:tailEnd/>
            </a:ln>
          </p:spPr>
          <p:txBody>
            <a:bodyPr wrap="none" anchor="ctr"/>
            <a:lstStyle/>
            <a:p>
              <a:pPr eaLnBrk="0" hangingPunct="0">
                <a:defRPr/>
              </a:pPr>
              <a:endParaRPr lang="en-US" dirty="0">
                <a:solidFill>
                  <a:srgbClr val="000000"/>
                </a:solidFill>
                <a:latin typeface="Arial" charset="0"/>
                <a:cs typeface="+mn-cs"/>
              </a:endParaRPr>
            </a:p>
          </p:txBody>
        </p:sp>
        <p:sp>
          <p:nvSpPr>
            <p:cNvPr id="5370" name="Freeform 795"/>
            <p:cNvSpPr>
              <a:spLocks/>
            </p:cNvSpPr>
            <p:nvPr/>
          </p:nvSpPr>
          <p:spPr bwMode="ltGray">
            <a:xfrm>
              <a:off x="927" y="1246"/>
              <a:ext cx="999" cy="873"/>
            </a:xfrm>
            <a:custGeom>
              <a:avLst/>
              <a:gdLst>
                <a:gd name="T0" fmla="*/ 162 w 1084"/>
                <a:gd name="T1" fmla="*/ 61 h 947"/>
                <a:gd name="T2" fmla="*/ 174 w 1084"/>
                <a:gd name="T3" fmla="*/ 49 h 947"/>
                <a:gd name="T4" fmla="*/ 196 w 1084"/>
                <a:gd name="T5" fmla="*/ 39 h 947"/>
                <a:gd name="T6" fmla="*/ 235 w 1084"/>
                <a:gd name="T7" fmla="*/ 35 h 947"/>
                <a:gd name="T8" fmla="*/ 258 w 1084"/>
                <a:gd name="T9" fmla="*/ 47 h 947"/>
                <a:gd name="T10" fmla="*/ 306 w 1084"/>
                <a:gd name="T11" fmla="*/ 103 h 947"/>
                <a:gd name="T12" fmla="*/ 309 w 1084"/>
                <a:gd name="T13" fmla="*/ 115 h 947"/>
                <a:gd name="T14" fmla="*/ 309 w 1084"/>
                <a:gd name="T15" fmla="*/ 136 h 947"/>
                <a:gd name="T16" fmla="*/ 363 w 1084"/>
                <a:gd name="T17" fmla="*/ 161 h 947"/>
                <a:gd name="T18" fmla="*/ 385 w 1084"/>
                <a:gd name="T19" fmla="*/ 132 h 947"/>
                <a:gd name="T20" fmla="*/ 445 w 1084"/>
                <a:gd name="T21" fmla="*/ 158 h 947"/>
                <a:gd name="T22" fmla="*/ 500 w 1084"/>
                <a:gd name="T23" fmla="*/ 231 h 947"/>
                <a:gd name="T24" fmla="*/ 470 w 1084"/>
                <a:gd name="T25" fmla="*/ 245 h 947"/>
                <a:gd name="T26" fmla="*/ 431 w 1084"/>
                <a:gd name="T27" fmla="*/ 239 h 947"/>
                <a:gd name="T28" fmla="*/ 452 w 1084"/>
                <a:gd name="T29" fmla="*/ 271 h 947"/>
                <a:gd name="T30" fmla="*/ 402 w 1084"/>
                <a:gd name="T31" fmla="*/ 353 h 947"/>
                <a:gd name="T32" fmla="*/ 419 w 1084"/>
                <a:gd name="T33" fmla="*/ 396 h 947"/>
                <a:gd name="T34" fmla="*/ 474 w 1084"/>
                <a:gd name="T35" fmla="*/ 430 h 947"/>
                <a:gd name="T36" fmla="*/ 485 w 1084"/>
                <a:gd name="T37" fmla="*/ 478 h 947"/>
                <a:gd name="T38" fmla="*/ 523 w 1084"/>
                <a:gd name="T39" fmla="*/ 485 h 947"/>
                <a:gd name="T40" fmla="*/ 551 w 1084"/>
                <a:gd name="T41" fmla="*/ 425 h 947"/>
                <a:gd name="T42" fmla="*/ 571 w 1084"/>
                <a:gd name="T43" fmla="*/ 348 h 947"/>
                <a:gd name="T44" fmla="*/ 571 w 1084"/>
                <a:gd name="T45" fmla="*/ 302 h 947"/>
                <a:gd name="T46" fmla="*/ 609 w 1084"/>
                <a:gd name="T47" fmla="*/ 343 h 947"/>
                <a:gd name="T48" fmla="*/ 624 w 1084"/>
                <a:gd name="T49" fmla="*/ 361 h 947"/>
                <a:gd name="T50" fmla="*/ 634 w 1084"/>
                <a:gd name="T51" fmla="*/ 401 h 947"/>
                <a:gd name="T52" fmla="*/ 683 w 1084"/>
                <a:gd name="T53" fmla="*/ 422 h 947"/>
                <a:gd name="T54" fmla="*/ 719 w 1084"/>
                <a:gd name="T55" fmla="*/ 489 h 947"/>
                <a:gd name="T56" fmla="*/ 676 w 1084"/>
                <a:gd name="T57" fmla="*/ 535 h 947"/>
                <a:gd name="T58" fmla="*/ 629 w 1084"/>
                <a:gd name="T59" fmla="*/ 557 h 947"/>
                <a:gd name="T60" fmla="*/ 613 w 1084"/>
                <a:gd name="T61" fmla="*/ 601 h 947"/>
                <a:gd name="T62" fmla="*/ 590 w 1084"/>
                <a:gd name="T63" fmla="*/ 591 h 947"/>
                <a:gd name="T64" fmla="*/ 571 w 1084"/>
                <a:gd name="T65" fmla="*/ 567 h 947"/>
                <a:gd name="T66" fmla="*/ 523 w 1084"/>
                <a:gd name="T67" fmla="*/ 605 h 947"/>
                <a:gd name="T68" fmla="*/ 475 w 1084"/>
                <a:gd name="T69" fmla="*/ 607 h 947"/>
                <a:gd name="T70" fmla="*/ 347 w 1084"/>
                <a:gd name="T71" fmla="*/ 535 h 947"/>
                <a:gd name="T72" fmla="*/ 251 w 1084"/>
                <a:gd name="T73" fmla="*/ 523 h 947"/>
                <a:gd name="T74" fmla="*/ 108 w 1084"/>
                <a:gd name="T75" fmla="*/ 511 h 947"/>
                <a:gd name="T76" fmla="*/ 56 w 1084"/>
                <a:gd name="T77" fmla="*/ 455 h 947"/>
                <a:gd name="T78" fmla="*/ 45 w 1084"/>
                <a:gd name="T79" fmla="*/ 396 h 947"/>
                <a:gd name="T80" fmla="*/ 45 w 1084"/>
                <a:gd name="T81" fmla="*/ 327 h 947"/>
                <a:gd name="T82" fmla="*/ 49 w 1084"/>
                <a:gd name="T83" fmla="*/ 278 h 947"/>
                <a:gd name="T84" fmla="*/ 30 w 1084"/>
                <a:gd name="T85" fmla="*/ 277 h 947"/>
                <a:gd name="T86" fmla="*/ 29 w 1084"/>
                <a:gd name="T87" fmla="*/ 371 h 947"/>
                <a:gd name="T88" fmla="*/ 20 w 1084"/>
                <a:gd name="T89" fmla="*/ 343 h 947"/>
                <a:gd name="T90" fmla="*/ 18 w 1084"/>
                <a:gd name="T91" fmla="*/ 254 h 947"/>
                <a:gd name="T92" fmla="*/ 25 w 1084"/>
                <a:gd name="T93" fmla="*/ 190 h 947"/>
                <a:gd name="T94" fmla="*/ 121 w 1084"/>
                <a:gd name="T95" fmla="*/ 5 h 9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84"/>
                <a:gd name="T145" fmla="*/ 0 h 947"/>
                <a:gd name="T146" fmla="*/ 1084 w 1084"/>
                <a:gd name="T147" fmla="*/ 947 h 94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84" h="947">
                  <a:moveTo>
                    <a:pt x="181" y="5"/>
                  </a:moveTo>
                  <a:cubicBezTo>
                    <a:pt x="199" y="0"/>
                    <a:pt x="232" y="85"/>
                    <a:pt x="244" y="92"/>
                  </a:cubicBezTo>
                  <a:cubicBezTo>
                    <a:pt x="256" y="99"/>
                    <a:pt x="247" y="53"/>
                    <a:pt x="250" y="50"/>
                  </a:cubicBezTo>
                  <a:cubicBezTo>
                    <a:pt x="253" y="47"/>
                    <a:pt x="255" y="77"/>
                    <a:pt x="262" y="74"/>
                  </a:cubicBezTo>
                  <a:cubicBezTo>
                    <a:pt x="269" y="71"/>
                    <a:pt x="287" y="37"/>
                    <a:pt x="292" y="35"/>
                  </a:cubicBezTo>
                  <a:cubicBezTo>
                    <a:pt x="297" y="33"/>
                    <a:pt x="292" y="52"/>
                    <a:pt x="295" y="59"/>
                  </a:cubicBezTo>
                  <a:cubicBezTo>
                    <a:pt x="298" y="66"/>
                    <a:pt x="303" y="78"/>
                    <a:pt x="313" y="77"/>
                  </a:cubicBezTo>
                  <a:cubicBezTo>
                    <a:pt x="323" y="76"/>
                    <a:pt x="346" y="51"/>
                    <a:pt x="355" y="53"/>
                  </a:cubicBezTo>
                  <a:cubicBezTo>
                    <a:pt x="364" y="55"/>
                    <a:pt x="362" y="86"/>
                    <a:pt x="367" y="89"/>
                  </a:cubicBezTo>
                  <a:cubicBezTo>
                    <a:pt x="372" y="92"/>
                    <a:pt x="379" y="65"/>
                    <a:pt x="388" y="71"/>
                  </a:cubicBezTo>
                  <a:cubicBezTo>
                    <a:pt x="397" y="77"/>
                    <a:pt x="412" y="114"/>
                    <a:pt x="424" y="128"/>
                  </a:cubicBezTo>
                  <a:cubicBezTo>
                    <a:pt x="436" y="142"/>
                    <a:pt x="451" y="151"/>
                    <a:pt x="460" y="155"/>
                  </a:cubicBezTo>
                  <a:cubicBezTo>
                    <a:pt x="469" y="159"/>
                    <a:pt x="477" y="152"/>
                    <a:pt x="478" y="155"/>
                  </a:cubicBezTo>
                  <a:cubicBezTo>
                    <a:pt x="479" y="158"/>
                    <a:pt x="473" y="170"/>
                    <a:pt x="466" y="173"/>
                  </a:cubicBezTo>
                  <a:cubicBezTo>
                    <a:pt x="459" y="176"/>
                    <a:pt x="436" y="171"/>
                    <a:pt x="436" y="176"/>
                  </a:cubicBezTo>
                  <a:cubicBezTo>
                    <a:pt x="436" y="181"/>
                    <a:pt x="449" y="198"/>
                    <a:pt x="463" y="203"/>
                  </a:cubicBezTo>
                  <a:cubicBezTo>
                    <a:pt x="477" y="208"/>
                    <a:pt x="506" y="200"/>
                    <a:pt x="520" y="206"/>
                  </a:cubicBezTo>
                  <a:cubicBezTo>
                    <a:pt x="534" y="212"/>
                    <a:pt x="542" y="244"/>
                    <a:pt x="547" y="242"/>
                  </a:cubicBezTo>
                  <a:cubicBezTo>
                    <a:pt x="552" y="240"/>
                    <a:pt x="548" y="201"/>
                    <a:pt x="553" y="194"/>
                  </a:cubicBezTo>
                  <a:cubicBezTo>
                    <a:pt x="558" y="187"/>
                    <a:pt x="569" y="188"/>
                    <a:pt x="580" y="197"/>
                  </a:cubicBezTo>
                  <a:cubicBezTo>
                    <a:pt x="591" y="206"/>
                    <a:pt x="607" y="241"/>
                    <a:pt x="622" y="248"/>
                  </a:cubicBezTo>
                  <a:cubicBezTo>
                    <a:pt x="637" y="255"/>
                    <a:pt x="656" y="227"/>
                    <a:pt x="670" y="236"/>
                  </a:cubicBezTo>
                  <a:cubicBezTo>
                    <a:pt x="684" y="245"/>
                    <a:pt x="696" y="287"/>
                    <a:pt x="709" y="305"/>
                  </a:cubicBezTo>
                  <a:cubicBezTo>
                    <a:pt x="722" y="323"/>
                    <a:pt x="745" y="333"/>
                    <a:pt x="751" y="347"/>
                  </a:cubicBezTo>
                  <a:cubicBezTo>
                    <a:pt x="757" y="361"/>
                    <a:pt x="755" y="386"/>
                    <a:pt x="748" y="389"/>
                  </a:cubicBezTo>
                  <a:cubicBezTo>
                    <a:pt x="741" y="392"/>
                    <a:pt x="713" y="367"/>
                    <a:pt x="706" y="368"/>
                  </a:cubicBezTo>
                  <a:cubicBezTo>
                    <a:pt x="699" y="369"/>
                    <a:pt x="712" y="399"/>
                    <a:pt x="703" y="398"/>
                  </a:cubicBezTo>
                  <a:cubicBezTo>
                    <a:pt x="694" y="397"/>
                    <a:pt x="661" y="363"/>
                    <a:pt x="649" y="359"/>
                  </a:cubicBezTo>
                  <a:cubicBezTo>
                    <a:pt x="637" y="355"/>
                    <a:pt x="626" y="363"/>
                    <a:pt x="631" y="371"/>
                  </a:cubicBezTo>
                  <a:cubicBezTo>
                    <a:pt x="636" y="379"/>
                    <a:pt x="682" y="389"/>
                    <a:pt x="679" y="407"/>
                  </a:cubicBezTo>
                  <a:cubicBezTo>
                    <a:pt x="676" y="425"/>
                    <a:pt x="622" y="462"/>
                    <a:pt x="610" y="482"/>
                  </a:cubicBezTo>
                  <a:cubicBezTo>
                    <a:pt x="598" y="502"/>
                    <a:pt x="602" y="515"/>
                    <a:pt x="604" y="530"/>
                  </a:cubicBezTo>
                  <a:cubicBezTo>
                    <a:pt x="606" y="545"/>
                    <a:pt x="618" y="564"/>
                    <a:pt x="622" y="575"/>
                  </a:cubicBezTo>
                  <a:cubicBezTo>
                    <a:pt x="626" y="586"/>
                    <a:pt x="622" y="590"/>
                    <a:pt x="631" y="596"/>
                  </a:cubicBezTo>
                  <a:cubicBezTo>
                    <a:pt x="640" y="602"/>
                    <a:pt x="663" y="606"/>
                    <a:pt x="676" y="614"/>
                  </a:cubicBezTo>
                  <a:cubicBezTo>
                    <a:pt x="689" y="622"/>
                    <a:pt x="702" y="638"/>
                    <a:pt x="712" y="647"/>
                  </a:cubicBezTo>
                  <a:cubicBezTo>
                    <a:pt x="722" y="656"/>
                    <a:pt x="733" y="656"/>
                    <a:pt x="736" y="668"/>
                  </a:cubicBezTo>
                  <a:cubicBezTo>
                    <a:pt x="739" y="680"/>
                    <a:pt x="728" y="703"/>
                    <a:pt x="730" y="719"/>
                  </a:cubicBezTo>
                  <a:cubicBezTo>
                    <a:pt x="732" y="735"/>
                    <a:pt x="739" y="763"/>
                    <a:pt x="748" y="764"/>
                  </a:cubicBezTo>
                  <a:cubicBezTo>
                    <a:pt x="757" y="765"/>
                    <a:pt x="781" y="743"/>
                    <a:pt x="787" y="728"/>
                  </a:cubicBezTo>
                  <a:cubicBezTo>
                    <a:pt x="793" y="713"/>
                    <a:pt x="777" y="686"/>
                    <a:pt x="784" y="671"/>
                  </a:cubicBezTo>
                  <a:cubicBezTo>
                    <a:pt x="791" y="656"/>
                    <a:pt x="822" y="657"/>
                    <a:pt x="829" y="638"/>
                  </a:cubicBezTo>
                  <a:cubicBezTo>
                    <a:pt x="836" y="619"/>
                    <a:pt x="821" y="576"/>
                    <a:pt x="826" y="557"/>
                  </a:cubicBezTo>
                  <a:cubicBezTo>
                    <a:pt x="831" y="538"/>
                    <a:pt x="853" y="537"/>
                    <a:pt x="859" y="524"/>
                  </a:cubicBezTo>
                  <a:cubicBezTo>
                    <a:pt x="865" y="511"/>
                    <a:pt x="862" y="493"/>
                    <a:pt x="862" y="482"/>
                  </a:cubicBezTo>
                  <a:cubicBezTo>
                    <a:pt x="862" y="471"/>
                    <a:pt x="851" y="455"/>
                    <a:pt x="859" y="455"/>
                  </a:cubicBezTo>
                  <a:cubicBezTo>
                    <a:pt x="867" y="455"/>
                    <a:pt x="901" y="469"/>
                    <a:pt x="910" y="479"/>
                  </a:cubicBezTo>
                  <a:cubicBezTo>
                    <a:pt x="919" y="489"/>
                    <a:pt x="911" y="512"/>
                    <a:pt x="916" y="515"/>
                  </a:cubicBezTo>
                  <a:cubicBezTo>
                    <a:pt x="921" y="518"/>
                    <a:pt x="939" y="495"/>
                    <a:pt x="943" y="500"/>
                  </a:cubicBezTo>
                  <a:cubicBezTo>
                    <a:pt x="947" y="505"/>
                    <a:pt x="943" y="532"/>
                    <a:pt x="940" y="542"/>
                  </a:cubicBezTo>
                  <a:cubicBezTo>
                    <a:pt x="937" y="552"/>
                    <a:pt x="922" y="553"/>
                    <a:pt x="925" y="563"/>
                  </a:cubicBezTo>
                  <a:cubicBezTo>
                    <a:pt x="928" y="573"/>
                    <a:pt x="941" y="603"/>
                    <a:pt x="955" y="602"/>
                  </a:cubicBezTo>
                  <a:cubicBezTo>
                    <a:pt x="969" y="601"/>
                    <a:pt x="997" y="551"/>
                    <a:pt x="1009" y="557"/>
                  </a:cubicBezTo>
                  <a:cubicBezTo>
                    <a:pt x="1021" y="563"/>
                    <a:pt x="1026" y="618"/>
                    <a:pt x="1027" y="635"/>
                  </a:cubicBezTo>
                  <a:cubicBezTo>
                    <a:pt x="1028" y="652"/>
                    <a:pt x="1009" y="645"/>
                    <a:pt x="1018" y="662"/>
                  </a:cubicBezTo>
                  <a:cubicBezTo>
                    <a:pt x="1027" y="679"/>
                    <a:pt x="1078" y="715"/>
                    <a:pt x="1081" y="734"/>
                  </a:cubicBezTo>
                  <a:cubicBezTo>
                    <a:pt x="1084" y="753"/>
                    <a:pt x="1049" y="765"/>
                    <a:pt x="1039" y="776"/>
                  </a:cubicBezTo>
                  <a:cubicBezTo>
                    <a:pt x="1029" y="787"/>
                    <a:pt x="1028" y="796"/>
                    <a:pt x="1018" y="803"/>
                  </a:cubicBezTo>
                  <a:cubicBezTo>
                    <a:pt x="1008" y="810"/>
                    <a:pt x="988" y="812"/>
                    <a:pt x="976" y="818"/>
                  </a:cubicBezTo>
                  <a:cubicBezTo>
                    <a:pt x="964" y="824"/>
                    <a:pt x="954" y="827"/>
                    <a:pt x="946" y="836"/>
                  </a:cubicBezTo>
                  <a:cubicBezTo>
                    <a:pt x="938" y="845"/>
                    <a:pt x="929" y="864"/>
                    <a:pt x="925" y="875"/>
                  </a:cubicBezTo>
                  <a:cubicBezTo>
                    <a:pt x="921" y="886"/>
                    <a:pt x="925" y="895"/>
                    <a:pt x="922" y="902"/>
                  </a:cubicBezTo>
                  <a:cubicBezTo>
                    <a:pt x="919" y="909"/>
                    <a:pt x="910" y="919"/>
                    <a:pt x="904" y="917"/>
                  </a:cubicBezTo>
                  <a:cubicBezTo>
                    <a:pt x="898" y="915"/>
                    <a:pt x="887" y="898"/>
                    <a:pt x="886" y="887"/>
                  </a:cubicBezTo>
                  <a:cubicBezTo>
                    <a:pt x="885" y="876"/>
                    <a:pt x="902" y="854"/>
                    <a:pt x="898" y="848"/>
                  </a:cubicBezTo>
                  <a:cubicBezTo>
                    <a:pt x="894" y="842"/>
                    <a:pt x="870" y="842"/>
                    <a:pt x="859" y="851"/>
                  </a:cubicBezTo>
                  <a:cubicBezTo>
                    <a:pt x="848" y="860"/>
                    <a:pt x="847" y="890"/>
                    <a:pt x="835" y="899"/>
                  </a:cubicBezTo>
                  <a:cubicBezTo>
                    <a:pt x="823" y="908"/>
                    <a:pt x="803" y="900"/>
                    <a:pt x="787" y="908"/>
                  </a:cubicBezTo>
                  <a:cubicBezTo>
                    <a:pt x="771" y="916"/>
                    <a:pt x="751" y="947"/>
                    <a:pt x="739" y="947"/>
                  </a:cubicBezTo>
                  <a:cubicBezTo>
                    <a:pt x="727" y="947"/>
                    <a:pt x="731" y="925"/>
                    <a:pt x="715" y="911"/>
                  </a:cubicBezTo>
                  <a:cubicBezTo>
                    <a:pt x="699" y="897"/>
                    <a:pt x="675" y="881"/>
                    <a:pt x="643" y="863"/>
                  </a:cubicBezTo>
                  <a:cubicBezTo>
                    <a:pt x="611" y="845"/>
                    <a:pt x="549" y="816"/>
                    <a:pt x="523" y="803"/>
                  </a:cubicBezTo>
                  <a:cubicBezTo>
                    <a:pt x="497" y="790"/>
                    <a:pt x="508" y="788"/>
                    <a:pt x="484" y="785"/>
                  </a:cubicBezTo>
                  <a:cubicBezTo>
                    <a:pt x="460" y="782"/>
                    <a:pt x="412" y="788"/>
                    <a:pt x="376" y="785"/>
                  </a:cubicBezTo>
                  <a:cubicBezTo>
                    <a:pt x="340" y="782"/>
                    <a:pt x="300" y="770"/>
                    <a:pt x="265" y="767"/>
                  </a:cubicBezTo>
                  <a:cubicBezTo>
                    <a:pt x="230" y="764"/>
                    <a:pt x="189" y="770"/>
                    <a:pt x="163" y="767"/>
                  </a:cubicBezTo>
                  <a:cubicBezTo>
                    <a:pt x="137" y="764"/>
                    <a:pt x="122" y="763"/>
                    <a:pt x="109" y="749"/>
                  </a:cubicBezTo>
                  <a:cubicBezTo>
                    <a:pt x="96" y="735"/>
                    <a:pt x="86" y="703"/>
                    <a:pt x="85" y="683"/>
                  </a:cubicBezTo>
                  <a:cubicBezTo>
                    <a:pt x="84" y="663"/>
                    <a:pt x="103" y="643"/>
                    <a:pt x="100" y="629"/>
                  </a:cubicBezTo>
                  <a:cubicBezTo>
                    <a:pt x="97" y="615"/>
                    <a:pt x="68" y="612"/>
                    <a:pt x="67" y="596"/>
                  </a:cubicBezTo>
                  <a:cubicBezTo>
                    <a:pt x="66" y="580"/>
                    <a:pt x="94" y="550"/>
                    <a:pt x="94" y="533"/>
                  </a:cubicBezTo>
                  <a:cubicBezTo>
                    <a:pt x="94" y="516"/>
                    <a:pt x="67" y="504"/>
                    <a:pt x="67" y="491"/>
                  </a:cubicBezTo>
                  <a:cubicBezTo>
                    <a:pt x="67" y="478"/>
                    <a:pt x="96" y="464"/>
                    <a:pt x="97" y="452"/>
                  </a:cubicBezTo>
                  <a:cubicBezTo>
                    <a:pt x="98" y="440"/>
                    <a:pt x="78" y="437"/>
                    <a:pt x="73" y="419"/>
                  </a:cubicBezTo>
                  <a:cubicBezTo>
                    <a:pt x="68" y="401"/>
                    <a:pt x="71" y="342"/>
                    <a:pt x="67" y="341"/>
                  </a:cubicBezTo>
                  <a:cubicBezTo>
                    <a:pt x="63" y="340"/>
                    <a:pt x="49" y="388"/>
                    <a:pt x="46" y="415"/>
                  </a:cubicBezTo>
                  <a:cubicBezTo>
                    <a:pt x="43" y="442"/>
                    <a:pt x="48" y="479"/>
                    <a:pt x="48" y="503"/>
                  </a:cubicBezTo>
                  <a:cubicBezTo>
                    <a:pt x="48" y="527"/>
                    <a:pt x="47" y="539"/>
                    <a:pt x="43" y="557"/>
                  </a:cubicBezTo>
                  <a:cubicBezTo>
                    <a:pt x="39" y="575"/>
                    <a:pt x="26" y="617"/>
                    <a:pt x="24" y="610"/>
                  </a:cubicBezTo>
                  <a:cubicBezTo>
                    <a:pt x="22" y="603"/>
                    <a:pt x="30" y="542"/>
                    <a:pt x="30" y="515"/>
                  </a:cubicBezTo>
                  <a:cubicBezTo>
                    <a:pt x="30" y="488"/>
                    <a:pt x="25" y="470"/>
                    <a:pt x="25" y="448"/>
                  </a:cubicBezTo>
                  <a:cubicBezTo>
                    <a:pt x="25" y="426"/>
                    <a:pt x="32" y="394"/>
                    <a:pt x="28" y="380"/>
                  </a:cubicBezTo>
                  <a:cubicBezTo>
                    <a:pt x="24" y="366"/>
                    <a:pt x="0" y="378"/>
                    <a:pt x="1" y="362"/>
                  </a:cubicBezTo>
                  <a:cubicBezTo>
                    <a:pt x="2" y="346"/>
                    <a:pt x="23" y="319"/>
                    <a:pt x="37" y="284"/>
                  </a:cubicBezTo>
                  <a:cubicBezTo>
                    <a:pt x="51" y="249"/>
                    <a:pt x="61" y="195"/>
                    <a:pt x="85" y="149"/>
                  </a:cubicBezTo>
                  <a:cubicBezTo>
                    <a:pt x="109" y="103"/>
                    <a:pt x="161" y="35"/>
                    <a:pt x="181" y="5"/>
                  </a:cubicBezTo>
                  <a:close/>
                </a:path>
              </a:pathLst>
            </a:custGeom>
            <a:grpFill/>
            <a:ln w="12700">
              <a:solidFill>
                <a:schemeClr val="bg1"/>
              </a:solidFill>
              <a:round/>
              <a:headEnd/>
              <a:tailEnd/>
            </a:ln>
          </p:spPr>
          <p:txBody>
            <a:bodyPr wrap="none" anchor="ctr"/>
            <a:lstStyle/>
            <a:p>
              <a:pPr eaLnBrk="0" hangingPunct="0">
                <a:defRPr/>
              </a:pPr>
              <a:endParaRPr lang="en-US" dirty="0">
                <a:solidFill>
                  <a:srgbClr val="000000"/>
                </a:solidFill>
                <a:latin typeface="Arial" charset="0"/>
                <a:cs typeface="+mn-cs"/>
              </a:endParaRPr>
            </a:p>
          </p:txBody>
        </p:sp>
        <p:sp>
          <p:nvSpPr>
            <p:cNvPr id="5371" name="Freeform 796"/>
            <p:cNvSpPr>
              <a:spLocks/>
            </p:cNvSpPr>
            <p:nvPr/>
          </p:nvSpPr>
          <p:spPr bwMode="ltGray">
            <a:xfrm>
              <a:off x="3172" y="2581"/>
              <a:ext cx="255" cy="280"/>
            </a:xfrm>
            <a:custGeom>
              <a:avLst/>
              <a:gdLst>
                <a:gd name="T0" fmla="*/ 69 w 279"/>
                <a:gd name="T1" fmla="*/ 0 h 271"/>
                <a:gd name="T2" fmla="*/ 70 w 279"/>
                <a:gd name="T3" fmla="*/ 0 h 271"/>
                <a:gd name="T4" fmla="*/ 77 w 279"/>
                <a:gd name="T5" fmla="*/ 12 h 271"/>
                <a:gd name="T6" fmla="*/ 78 w 279"/>
                <a:gd name="T7" fmla="*/ 26 h 271"/>
                <a:gd name="T8" fmla="*/ 79 w 279"/>
                <a:gd name="T9" fmla="*/ 30 h 271"/>
                <a:gd name="T10" fmla="*/ 80 w 279"/>
                <a:gd name="T11" fmla="*/ 42 h 271"/>
                <a:gd name="T12" fmla="*/ 83 w 279"/>
                <a:gd name="T13" fmla="*/ 54 h 271"/>
                <a:gd name="T14" fmla="*/ 84 w 279"/>
                <a:gd name="T15" fmla="*/ 62 h 271"/>
                <a:gd name="T16" fmla="*/ 84 w 279"/>
                <a:gd name="T17" fmla="*/ 66 h 271"/>
                <a:gd name="T18" fmla="*/ 84 w 279"/>
                <a:gd name="T19" fmla="*/ 62 h 271"/>
                <a:gd name="T20" fmla="*/ 90 w 279"/>
                <a:gd name="T21" fmla="*/ 64 h 271"/>
                <a:gd name="T22" fmla="*/ 91 w 279"/>
                <a:gd name="T23" fmla="*/ 72 h 271"/>
                <a:gd name="T24" fmla="*/ 93 w 279"/>
                <a:gd name="T25" fmla="*/ 70 h 271"/>
                <a:gd name="T26" fmla="*/ 101 w 279"/>
                <a:gd name="T27" fmla="*/ 74 h 271"/>
                <a:gd name="T28" fmla="*/ 102 w 279"/>
                <a:gd name="T29" fmla="*/ 79 h 271"/>
                <a:gd name="T30" fmla="*/ 105 w 279"/>
                <a:gd name="T31" fmla="*/ 85 h 271"/>
                <a:gd name="T32" fmla="*/ 107 w 279"/>
                <a:gd name="T33" fmla="*/ 95 h 271"/>
                <a:gd name="T34" fmla="*/ 110 w 279"/>
                <a:gd name="T35" fmla="*/ 99 h 271"/>
                <a:gd name="T36" fmla="*/ 115 w 279"/>
                <a:gd name="T37" fmla="*/ 106 h 271"/>
                <a:gd name="T38" fmla="*/ 123 w 279"/>
                <a:gd name="T39" fmla="*/ 119 h 271"/>
                <a:gd name="T40" fmla="*/ 118 w 279"/>
                <a:gd name="T41" fmla="*/ 124 h 271"/>
                <a:gd name="T42" fmla="*/ 112 w 279"/>
                <a:gd name="T43" fmla="*/ 133 h 271"/>
                <a:gd name="T44" fmla="*/ 108 w 279"/>
                <a:gd name="T45" fmla="*/ 143 h 271"/>
                <a:gd name="T46" fmla="*/ 108 w 279"/>
                <a:gd name="T47" fmla="*/ 156 h 271"/>
                <a:gd name="T48" fmla="*/ 112 w 279"/>
                <a:gd name="T49" fmla="*/ 156 h 271"/>
                <a:gd name="T50" fmla="*/ 118 w 279"/>
                <a:gd name="T51" fmla="*/ 158 h 271"/>
                <a:gd name="T52" fmla="*/ 122 w 279"/>
                <a:gd name="T53" fmla="*/ 161 h 271"/>
                <a:gd name="T54" fmla="*/ 121 w 279"/>
                <a:gd name="T55" fmla="*/ 165 h 271"/>
                <a:gd name="T56" fmla="*/ 122 w 279"/>
                <a:gd name="T57" fmla="*/ 174 h 271"/>
                <a:gd name="T58" fmla="*/ 126 w 279"/>
                <a:gd name="T59" fmla="*/ 190 h 271"/>
                <a:gd name="T60" fmla="*/ 129 w 279"/>
                <a:gd name="T61" fmla="*/ 194 h 271"/>
                <a:gd name="T62" fmla="*/ 137 w 279"/>
                <a:gd name="T63" fmla="*/ 204 h 271"/>
                <a:gd name="T64" fmla="*/ 154 w 279"/>
                <a:gd name="T65" fmla="*/ 215 h 271"/>
                <a:gd name="T66" fmla="*/ 166 w 279"/>
                <a:gd name="T67" fmla="*/ 221 h 271"/>
                <a:gd name="T68" fmla="*/ 177 w 279"/>
                <a:gd name="T69" fmla="*/ 224 h 271"/>
                <a:gd name="T70" fmla="*/ 144 w 279"/>
                <a:gd name="T71" fmla="*/ 286 h 271"/>
                <a:gd name="T72" fmla="*/ 133 w 279"/>
                <a:gd name="T73" fmla="*/ 288 h 271"/>
                <a:gd name="T74" fmla="*/ 130 w 279"/>
                <a:gd name="T75" fmla="*/ 290 h 271"/>
                <a:gd name="T76" fmla="*/ 128 w 279"/>
                <a:gd name="T77" fmla="*/ 295 h 271"/>
                <a:gd name="T78" fmla="*/ 123 w 279"/>
                <a:gd name="T79" fmla="*/ 302 h 271"/>
                <a:gd name="T80" fmla="*/ 114 w 279"/>
                <a:gd name="T81" fmla="*/ 302 h 271"/>
                <a:gd name="T82" fmla="*/ 110 w 279"/>
                <a:gd name="T83" fmla="*/ 299 h 271"/>
                <a:gd name="T84" fmla="*/ 108 w 279"/>
                <a:gd name="T85" fmla="*/ 307 h 271"/>
                <a:gd name="T86" fmla="*/ 90 w 279"/>
                <a:gd name="T87" fmla="*/ 302 h 271"/>
                <a:gd name="T88" fmla="*/ 84 w 279"/>
                <a:gd name="T89" fmla="*/ 309 h 271"/>
                <a:gd name="T90" fmla="*/ 84 w 279"/>
                <a:gd name="T91" fmla="*/ 313 h 271"/>
                <a:gd name="T92" fmla="*/ 82 w 279"/>
                <a:gd name="T93" fmla="*/ 318 h 271"/>
                <a:gd name="T94" fmla="*/ 73 w 279"/>
                <a:gd name="T95" fmla="*/ 313 h 271"/>
                <a:gd name="T96" fmla="*/ 69 w 279"/>
                <a:gd name="T97" fmla="*/ 313 h 271"/>
                <a:gd name="T98" fmla="*/ 69 w 279"/>
                <a:gd name="T99" fmla="*/ 311 h 271"/>
                <a:gd name="T100" fmla="*/ 66 w 279"/>
                <a:gd name="T101" fmla="*/ 302 h 271"/>
                <a:gd name="T102" fmla="*/ 57 w 279"/>
                <a:gd name="T103" fmla="*/ 290 h 271"/>
                <a:gd name="T104" fmla="*/ 53 w 279"/>
                <a:gd name="T105" fmla="*/ 288 h 271"/>
                <a:gd name="T106" fmla="*/ 46 w 279"/>
                <a:gd name="T107" fmla="*/ 286 h 271"/>
                <a:gd name="T108" fmla="*/ 40 w 279"/>
                <a:gd name="T109" fmla="*/ 284 h 271"/>
                <a:gd name="T110" fmla="*/ 33 w 279"/>
                <a:gd name="T111" fmla="*/ 265 h 271"/>
                <a:gd name="T112" fmla="*/ 0 w 279"/>
                <a:gd name="T113" fmla="*/ 213 h 271"/>
                <a:gd name="T114" fmla="*/ 55 w 279"/>
                <a:gd name="T115" fmla="*/ 24 h 271"/>
                <a:gd name="T116" fmla="*/ 69 w 279"/>
                <a:gd name="T117" fmla="*/ 0 h 2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79"/>
                <a:gd name="T178" fmla="*/ 0 h 271"/>
                <a:gd name="T179" fmla="*/ 279 w 279"/>
                <a:gd name="T180" fmla="*/ 271 h 27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79" h="271">
                  <a:moveTo>
                    <a:pt x="107" y="0"/>
                  </a:moveTo>
                  <a:lnTo>
                    <a:pt x="111" y="0"/>
                  </a:lnTo>
                  <a:lnTo>
                    <a:pt x="121" y="12"/>
                  </a:lnTo>
                  <a:lnTo>
                    <a:pt x="122" y="21"/>
                  </a:lnTo>
                  <a:lnTo>
                    <a:pt x="124" y="25"/>
                  </a:lnTo>
                  <a:lnTo>
                    <a:pt x="126" y="37"/>
                  </a:lnTo>
                  <a:lnTo>
                    <a:pt x="130" y="45"/>
                  </a:lnTo>
                  <a:lnTo>
                    <a:pt x="132" y="52"/>
                  </a:lnTo>
                  <a:lnTo>
                    <a:pt x="132" y="56"/>
                  </a:lnTo>
                  <a:lnTo>
                    <a:pt x="132" y="52"/>
                  </a:lnTo>
                  <a:lnTo>
                    <a:pt x="140" y="54"/>
                  </a:lnTo>
                  <a:lnTo>
                    <a:pt x="142" y="62"/>
                  </a:lnTo>
                  <a:lnTo>
                    <a:pt x="148" y="60"/>
                  </a:lnTo>
                  <a:lnTo>
                    <a:pt x="157" y="64"/>
                  </a:lnTo>
                  <a:lnTo>
                    <a:pt x="161" y="68"/>
                  </a:lnTo>
                  <a:lnTo>
                    <a:pt x="165" y="72"/>
                  </a:lnTo>
                  <a:lnTo>
                    <a:pt x="167" y="80"/>
                  </a:lnTo>
                  <a:lnTo>
                    <a:pt x="171" y="84"/>
                  </a:lnTo>
                  <a:lnTo>
                    <a:pt x="181" y="91"/>
                  </a:lnTo>
                  <a:lnTo>
                    <a:pt x="194" y="101"/>
                  </a:lnTo>
                  <a:lnTo>
                    <a:pt x="185" y="105"/>
                  </a:lnTo>
                  <a:lnTo>
                    <a:pt x="175" y="113"/>
                  </a:lnTo>
                  <a:lnTo>
                    <a:pt x="169" y="122"/>
                  </a:lnTo>
                  <a:lnTo>
                    <a:pt x="169" y="132"/>
                  </a:lnTo>
                  <a:lnTo>
                    <a:pt x="177" y="132"/>
                  </a:lnTo>
                  <a:lnTo>
                    <a:pt x="185" y="134"/>
                  </a:lnTo>
                  <a:lnTo>
                    <a:pt x="192" y="136"/>
                  </a:lnTo>
                  <a:lnTo>
                    <a:pt x="189" y="140"/>
                  </a:lnTo>
                  <a:lnTo>
                    <a:pt x="191" y="148"/>
                  </a:lnTo>
                  <a:lnTo>
                    <a:pt x="198" y="161"/>
                  </a:lnTo>
                  <a:lnTo>
                    <a:pt x="202" y="165"/>
                  </a:lnTo>
                  <a:lnTo>
                    <a:pt x="214" y="173"/>
                  </a:lnTo>
                  <a:lnTo>
                    <a:pt x="241" y="183"/>
                  </a:lnTo>
                  <a:lnTo>
                    <a:pt x="262" y="188"/>
                  </a:lnTo>
                  <a:lnTo>
                    <a:pt x="278" y="190"/>
                  </a:lnTo>
                  <a:lnTo>
                    <a:pt x="227" y="243"/>
                  </a:lnTo>
                  <a:lnTo>
                    <a:pt x="210" y="245"/>
                  </a:lnTo>
                  <a:lnTo>
                    <a:pt x="204" y="247"/>
                  </a:lnTo>
                  <a:lnTo>
                    <a:pt x="200" y="251"/>
                  </a:lnTo>
                  <a:lnTo>
                    <a:pt x="194" y="256"/>
                  </a:lnTo>
                  <a:lnTo>
                    <a:pt x="179" y="256"/>
                  </a:lnTo>
                  <a:lnTo>
                    <a:pt x="171" y="254"/>
                  </a:lnTo>
                  <a:lnTo>
                    <a:pt x="169" y="260"/>
                  </a:lnTo>
                  <a:lnTo>
                    <a:pt x="140" y="256"/>
                  </a:lnTo>
                  <a:lnTo>
                    <a:pt x="132" y="262"/>
                  </a:lnTo>
                  <a:lnTo>
                    <a:pt x="132" y="266"/>
                  </a:lnTo>
                  <a:lnTo>
                    <a:pt x="128" y="270"/>
                  </a:lnTo>
                  <a:lnTo>
                    <a:pt x="115" y="266"/>
                  </a:lnTo>
                  <a:lnTo>
                    <a:pt x="107" y="266"/>
                  </a:lnTo>
                  <a:lnTo>
                    <a:pt x="107" y="264"/>
                  </a:lnTo>
                  <a:lnTo>
                    <a:pt x="103" y="256"/>
                  </a:lnTo>
                  <a:lnTo>
                    <a:pt x="89" y="247"/>
                  </a:lnTo>
                  <a:lnTo>
                    <a:pt x="84" y="245"/>
                  </a:lnTo>
                  <a:lnTo>
                    <a:pt x="72" y="243"/>
                  </a:lnTo>
                  <a:lnTo>
                    <a:pt x="62" y="241"/>
                  </a:lnTo>
                  <a:lnTo>
                    <a:pt x="51" y="225"/>
                  </a:lnTo>
                  <a:lnTo>
                    <a:pt x="0" y="181"/>
                  </a:lnTo>
                  <a:lnTo>
                    <a:pt x="86" y="19"/>
                  </a:lnTo>
                  <a:lnTo>
                    <a:pt x="107" y="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72" name="Freeform 797"/>
            <p:cNvSpPr>
              <a:spLocks/>
            </p:cNvSpPr>
            <p:nvPr/>
          </p:nvSpPr>
          <p:spPr bwMode="ltGray">
            <a:xfrm>
              <a:off x="3386" y="2135"/>
              <a:ext cx="309" cy="327"/>
            </a:xfrm>
            <a:custGeom>
              <a:avLst/>
              <a:gdLst>
                <a:gd name="T0" fmla="*/ 184 w 339"/>
                <a:gd name="T1" fmla="*/ 369 h 317"/>
                <a:gd name="T2" fmla="*/ 170 w 339"/>
                <a:gd name="T3" fmla="*/ 364 h 317"/>
                <a:gd name="T4" fmla="*/ 156 w 339"/>
                <a:gd name="T5" fmla="*/ 360 h 317"/>
                <a:gd name="T6" fmla="*/ 147 w 339"/>
                <a:gd name="T7" fmla="*/ 356 h 317"/>
                <a:gd name="T8" fmla="*/ 139 w 339"/>
                <a:gd name="T9" fmla="*/ 353 h 317"/>
                <a:gd name="T10" fmla="*/ 135 w 339"/>
                <a:gd name="T11" fmla="*/ 329 h 317"/>
                <a:gd name="T12" fmla="*/ 132 w 339"/>
                <a:gd name="T13" fmla="*/ 318 h 317"/>
                <a:gd name="T14" fmla="*/ 116 w 339"/>
                <a:gd name="T15" fmla="*/ 320 h 317"/>
                <a:gd name="T16" fmla="*/ 105 w 339"/>
                <a:gd name="T17" fmla="*/ 320 h 317"/>
                <a:gd name="T18" fmla="*/ 89 w 339"/>
                <a:gd name="T19" fmla="*/ 306 h 317"/>
                <a:gd name="T20" fmla="*/ 81 w 339"/>
                <a:gd name="T21" fmla="*/ 292 h 317"/>
                <a:gd name="T22" fmla="*/ 67 w 339"/>
                <a:gd name="T23" fmla="*/ 264 h 317"/>
                <a:gd name="T24" fmla="*/ 58 w 339"/>
                <a:gd name="T25" fmla="*/ 236 h 317"/>
                <a:gd name="T26" fmla="*/ 44 w 339"/>
                <a:gd name="T27" fmla="*/ 226 h 317"/>
                <a:gd name="T28" fmla="*/ 40 w 339"/>
                <a:gd name="T29" fmla="*/ 215 h 317"/>
                <a:gd name="T30" fmla="*/ 39 w 339"/>
                <a:gd name="T31" fmla="*/ 191 h 317"/>
                <a:gd name="T32" fmla="*/ 32 w 339"/>
                <a:gd name="T33" fmla="*/ 173 h 317"/>
                <a:gd name="T34" fmla="*/ 22 w 339"/>
                <a:gd name="T35" fmla="*/ 151 h 317"/>
                <a:gd name="T36" fmla="*/ 16 w 339"/>
                <a:gd name="T37" fmla="*/ 142 h 317"/>
                <a:gd name="T38" fmla="*/ 18 w 339"/>
                <a:gd name="T39" fmla="*/ 129 h 317"/>
                <a:gd name="T40" fmla="*/ 24 w 339"/>
                <a:gd name="T41" fmla="*/ 99 h 317"/>
                <a:gd name="T42" fmla="*/ 7 w 339"/>
                <a:gd name="T43" fmla="*/ 78 h 317"/>
                <a:gd name="T44" fmla="*/ 5 w 339"/>
                <a:gd name="T45" fmla="*/ 58 h 317"/>
                <a:gd name="T46" fmla="*/ 2 w 339"/>
                <a:gd name="T47" fmla="*/ 54 h 317"/>
                <a:gd name="T48" fmla="*/ 2 w 339"/>
                <a:gd name="T49" fmla="*/ 35 h 317"/>
                <a:gd name="T50" fmla="*/ 0 w 339"/>
                <a:gd name="T51" fmla="*/ 10 h 317"/>
                <a:gd name="T52" fmla="*/ 5 w 339"/>
                <a:gd name="T53" fmla="*/ 0 h 317"/>
                <a:gd name="T54" fmla="*/ 15 w 339"/>
                <a:gd name="T55" fmla="*/ 23 h 317"/>
                <a:gd name="T56" fmla="*/ 34 w 339"/>
                <a:gd name="T57" fmla="*/ 21 h 317"/>
                <a:gd name="T58" fmla="*/ 44 w 339"/>
                <a:gd name="T59" fmla="*/ 25 h 317"/>
                <a:gd name="T60" fmla="*/ 44 w 339"/>
                <a:gd name="T61" fmla="*/ 39 h 317"/>
                <a:gd name="T62" fmla="*/ 51 w 339"/>
                <a:gd name="T63" fmla="*/ 64 h 317"/>
                <a:gd name="T64" fmla="*/ 67 w 339"/>
                <a:gd name="T65" fmla="*/ 76 h 317"/>
                <a:gd name="T66" fmla="*/ 82 w 339"/>
                <a:gd name="T67" fmla="*/ 92 h 317"/>
                <a:gd name="T68" fmla="*/ 105 w 339"/>
                <a:gd name="T69" fmla="*/ 95 h 317"/>
                <a:gd name="T70" fmla="*/ 110 w 339"/>
                <a:gd name="T71" fmla="*/ 74 h 317"/>
                <a:gd name="T72" fmla="*/ 115 w 339"/>
                <a:gd name="T73" fmla="*/ 62 h 317"/>
                <a:gd name="T74" fmla="*/ 129 w 339"/>
                <a:gd name="T75" fmla="*/ 62 h 317"/>
                <a:gd name="T76" fmla="*/ 142 w 339"/>
                <a:gd name="T77" fmla="*/ 62 h 317"/>
                <a:gd name="T78" fmla="*/ 153 w 339"/>
                <a:gd name="T79" fmla="*/ 72 h 317"/>
                <a:gd name="T80" fmla="*/ 160 w 339"/>
                <a:gd name="T81" fmla="*/ 86 h 317"/>
                <a:gd name="T82" fmla="*/ 167 w 339"/>
                <a:gd name="T83" fmla="*/ 101 h 317"/>
                <a:gd name="T84" fmla="*/ 177 w 339"/>
                <a:gd name="T85" fmla="*/ 111 h 317"/>
                <a:gd name="T86" fmla="*/ 196 w 339"/>
                <a:gd name="T87" fmla="*/ 252 h 317"/>
                <a:gd name="T88" fmla="*/ 189 w 339"/>
                <a:gd name="T89" fmla="*/ 362 h 3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39"/>
                <a:gd name="T136" fmla="*/ 0 h 317"/>
                <a:gd name="T137" fmla="*/ 339 w 339"/>
                <a:gd name="T138" fmla="*/ 317 h 3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39" h="317">
                  <a:moveTo>
                    <a:pt x="300" y="310"/>
                  </a:moveTo>
                  <a:lnTo>
                    <a:pt x="294" y="316"/>
                  </a:lnTo>
                  <a:lnTo>
                    <a:pt x="284" y="316"/>
                  </a:lnTo>
                  <a:lnTo>
                    <a:pt x="270" y="312"/>
                  </a:lnTo>
                  <a:lnTo>
                    <a:pt x="254" y="306"/>
                  </a:lnTo>
                  <a:lnTo>
                    <a:pt x="248" y="308"/>
                  </a:lnTo>
                  <a:lnTo>
                    <a:pt x="244" y="304"/>
                  </a:lnTo>
                  <a:lnTo>
                    <a:pt x="234" y="304"/>
                  </a:lnTo>
                  <a:lnTo>
                    <a:pt x="228" y="304"/>
                  </a:lnTo>
                  <a:lnTo>
                    <a:pt x="222" y="302"/>
                  </a:lnTo>
                  <a:lnTo>
                    <a:pt x="216" y="290"/>
                  </a:lnTo>
                  <a:lnTo>
                    <a:pt x="214" y="282"/>
                  </a:lnTo>
                  <a:lnTo>
                    <a:pt x="214" y="278"/>
                  </a:lnTo>
                  <a:lnTo>
                    <a:pt x="210" y="272"/>
                  </a:lnTo>
                  <a:lnTo>
                    <a:pt x="194" y="270"/>
                  </a:lnTo>
                  <a:lnTo>
                    <a:pt x="184" y="274"/>
                  </a:lnTo>
                  <a:lnTo>
                    <a:pt x="176" y="280"/>
                  </a:lnTo>
                  <a:lnTo>
                    <a:pt x="166" y="274"/>
                  </a:lnTo>
                  <a:lnTo>
                    <a:pt x="158" y="274"/>
                  </a:lnTo>
                  <a:lnTo>
                    <a:pt x="142" y="262"/>
                  </a:lnTo>
                  <a:lnTo>
                    <a:pt x="140" y="256"/>
                  </a:lnTo>
                  <a:lnTo>
                    <a:pt x="130" y="250"/>
                  </a:lnTo>
                  <a:lnTo>
                    <a:pt x="120" y="250"/>
                  </a:lnTo>
                  <a:lnTo>
                    <a:pt x="108" y="226"/>
                  </a:lnTo>
                  <a:lnTo>
                    <a:pt x="102" y="212"/>
                  </a:lnTo>
                  <a:lnTo>
                    <a:pt x="92" y="202"/>
                  </a:lnTo>
                  <a:lnTo>
                    <a:pt x="74" y="206"/>
                  </a:lnTo>
                  <a:lnTo>
                    <a:pt x="70" y="194"/>
                  </a:lnTo>
                  <a:lnTo>
                    <a:pt x="70" y="182"/>
                  </a:lnTo>
                  <a:lnTo>
                    <a:pt x="64" y="184"/>
                  </a:lnTo>
                  <a:lnTo>
                    <a:pt x="58" y="176"/>
                  </a:lnTo>
                  <a:lnTo>
                    <a:pt x="62" y="164"/>
                  </a:lnTo>
                  <a:lnTo>
                    <a:pt x="60" y="158"/>
                  </a:lnTo>
                  <a:lnTo>
                    <a:pt x="50" y="148"/>
                  </a:lnTo>
                  <a:lnTo>
                    <a:pt x="34" y="144"/>
                  </a:lnTo>
                  <a:lnTo>
                    <a:pt x="34" y="130"/>
                  </a:lnTo>
                  <a:lnTo>
                    <a:pt x="30" y="130"/>
                  </a:lnTo>
                  <a:lnTo>
                    <a:pt x="26" y="122"/>
                  </a:lnTo>
                  <a:lnTo>
                    <a:pt x="26" y="116"/>
                  </a:lnTo>
                  <a:lnTo>
                    <a:pt x="28" y="110"/>
                  </a:lnTo>
                  <a:lnTo>
                    <a:pt x="30" y="102"/>
                  </a:lnTo>
                  <a:lnTo>
                    <a:pt x="38" y="84"/>
                  </a:lnTo>
                  <a:lnTo>
                    <a:pt x="20" y="80"/>
                  </a:lnTo>
                  <a:lnTo>
                    <a:pt x="12" y="68"/>
                  </a:lnTo>
                  <a:lnTo>
                    <a:pt x="12" y="62"/>
                  </a:lnTo>
                  <a:lnTo>
                    <a:pt x="6" y="48"/>
                  </a:lnTo>
                  <a:lnTo>
                    <a:pt x="4" y="48"/>
                  </a:lnTo>
                  <a:lnTo>
                    <a:pt x="2" y="46"/>
                  </a:lnTo>
                  <a:lnTo>
                    <a:pt x="0" y="40"/>
                  </a:lnTo>
                  <a:lnTo>
                    <a:pt x="2" y="30"/>
                  </a:lnTo>
                  <a:lnTo>
                    <a:pt x="0" y="18"/>
                  </a:lnTo>
                  <a:lnTo>
                    <a:pt x="0" y="10"/>
                  </a:lnTo>
                  <a:lnTo>
                    <a:pt x="6" y="8"/>
                  </a:lnTo>
                  <a:lnTo>
                    <a:pt x="10" y="0"/>
                  </a:lnTo>
                  <a:lnTo>
                    <a:pt x="16" y="8"/>
                  </a:lnTo>
                  <a:lnTo>
                    <a:pt x="24" y="18"/>
                  </a:lnTo>
                  <a:lnTo>
                    <a:pt x="36" y="24"/>
                  </a:lnTo>
                  <a:lnTo>
                    <a:pt x="54" y="16"/>
                  </a:lnTo>
                  <a:lnTo>
                    <a:pt x="62" y="10"/>
                  </a:lnTo>
                  <a:lnTo>
                    <a:pt x="70" y="20"/>
                  </a:lnTo>
                  <a:lnTo>
                    <a:pt x="62" y="28"/>
                  </a:lnTo>
                  <a:lnTo>
                    <a:pt x="70" y="34"/>
                  </a:lnTo>
                  <a:lnTo>
                    <a:pt x="80" y="42"/>
                  </a:lnTo>
                  <a:lnTo>
                    <a:pt x="80" y="54"/>
                  </a:lnTo>
                  <a:lnTo>
                    <a:pt x="94" y="58"/>
                  </a:lnTo>
                  <a:lnTo>
                    <a:pt x="106" y="66"/>
                  </a:lnTo>
                  <a:lnTo>
                    <a:pt x="118" y="74"/>
                  </a:lnTo>
                  <a:lnTo>
                    <a:pt x="132" y="78"/>
                  </a:lnTo>
                  <a:lnTo>
                    <a:pt x="148" y="80"/>
                  </a:lnTo>
                  <a:lnTo>
                    <a:pt x="166" y="80"/>
                  </a:lnTo>
                  <a:lnTo>
                    <a:pt x="162" y="66"/>
                  </a:lnTo>
                  <a:lnTo>
                    <a:pt x="176" y="64"/>
                  </a:lnTo>
                  <a:lnTo>
                    <a:pt x="176" y="60"/>
                  </a:lnTo>
                  <a:lnTo>
                    <a:pt x="182" y="52"/>
                  </a:lnTo>
                  <a:lnTo>
                    <a:pt x="196" y="50"/>
                  </a:lnTo>
                  <a:lnTo>
                    <a:pt x="204" y="52"/>
                  </a:lnTo>
                  <a:lnTo>
                    <a:pt x="210" y="48"/>
                  </a:lnTo>
                  <a:lnTo>
                    <a:pt x="226" y="52"/>
                  </a:lnTo>
                  <a:lnTo>
                    <a:pt x="232" y="60"/>
                  </a:lnTo>
                  <a:lnTo>
                    <a:pt x="244" y="62"/>
                  </a:lnTo>
                  <a:lnTo>
                    <a:pt x="252" y="70"/>
                  </a:lnTo>
                  <a:lnTo>
                    <a:pt x="254" y="74"/>
                  </a:lnTo>
                  <a:lnTo>
                    <a:pt x="262" y="78"/>
                  </a:lnTo>
                  <a:lnTo>
                    <a:pt x="266" y="86"/>
                  </a:lnTo>
                  <a:lnTo>
                    <a:pt x="278" y="90"/>
                  </a:lnTo>
                  <a:lnTo>
                    <a:pt x="282" y="96"/>
                  </a:lnTo>
                  <a:lnTo>
                    <a:pt x="286" y="118"/>
                  </a:lnTo>
                  <a:lnTo>
                    <a:pt x="312" y="216"/>
                  </a:lnTo>
                  <a:lnTo>
                    <a:pt x="338" y="278"/>
                  </a:lnTo>
                  <a:lnTo>
                    <a:pt x="300" y="310"/>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73" name="Freeform 798"/>
            <p:cNvSpPr>
              <a:spLocks/>
            </p:cNvSpPr>
            <p:nvPr/>
          </p:nvSpPr>
          <p:spPr bwMode="ltGray">
            <a:xfrm>
              <a:off x="3636" y="2195"/>
              <a:ext cx="188" cy="205"/>
            </a:xfrm>
            <a:custGeom>
              <a:avLst/>
              <a:gdLst>
                <a:gd name="T0" fmla="*/ 6 w 205"/>
                <a:gd name="T1" fmla="*/ 207 h 199"/>
                <a:gd name="T2" fmla="*/ 4 w 205"/>
                <a:gd name="T3" fmla="*/ 195 h 199"/>
                <a:gd name="T4" fmla="*/ 13 w 205"/>
                <a:gd name="T5" fmla="*/ 177 h 199"/>
                <a:gd name="T6" fmla="*/ 14 w 205"/>
                <a:gd name="T7" fmla="*/ 172 h 199"/>
                <a:gd name="T8" fmla="*/ 13 w 205"/>
                <a:gd name="T9" fmla="*/ 157 h 199"/>
                <a:gd name="T10" fmla="*/ 7 w 205"/>
                <a:gd name="T11" fmla="*/ 150 h 199"/>
                <a:gd name="T12" fmla="*/ 6 w 205"/>
                <a:gd name="T13" fmla="*/ 150 h 199"/>
                <a:gd name="T14" fmla="*/ 4 w 205"/>
                <a:gd name="T15" fmla="*/ 155 h 199"/>
                <a:gd name="T16" fmla="*/ 4 w 205"/>
                <a:gd name="T17" fmla="*/ 135 h 199"/>
                <a:gd name="T18" fmla="*/ 2 w 205"/>
                <a:gd name="T19" fmla="*/ 115 h 199"/>
                <a:gd name="T20" fmla="*/ 6 w 205"/>
                <a:gd name="T21" fmla="*/ 109 h 199"/>
                <a:gd name="T22" fmla="*/ 0 w 205"/>
                <a:gd name="T23" fmla="*/ 103 h 199"/>
                <a:gd name="T24" fmla="*/ 0 w 205"/>
                <a:gd name="T25" fmla="*/ 76 h 199"/>
                <a:gd name="T26" fmla="*/ 6 w 205"/>
                <a:gd name="T27" fmla="*/ 72 h 199"/>
                <a:gd name="T28" fmla="*/ 6 w 205"/>
                <a:gd name="T29" fmla="*/ 62 h 199"/>
                <a:gd name="T30" fmla="*/ 14 w 205"/>
                <a:gd name="T31" fmla="*/ 62 h 199"/>
                <a:gd name="T32" fmla="*/ 18 w 205"/>
                <a:gd name="T33" fmla="*/ 64 h 199"/>
                <a:gd name="T34" fmla="*/ 20 w 205"/>
                <a:gd name="T35" fmla="*/ 68 h 199"/>
                <a:gd name="T36" fmla="*/ 26 w 205"/>
                <a:gd name="T37" fmla="*/ 70 h 199"/>
                <a:gd name="T38" fmla="*/ 28 w 205"/>
                <a:gd name="T39" fmla="*/ 60 h 199"/>
                <a:gd name="T40" fmla="*/ 38 w 205"/>
                <a:gd name="T41" fmla="*/ 49 h 199"/>
                <a:gd name="T42" fmla="*/ 43 w 205"/>
                <a:gd name="T43" fmla="*/ 37 h 199"/>
                <a:gd name="T44" fmla="*/ 46 w 205"/>
                <a:gd name="T45" fmla="*/ 33 h 199"/>
                <a:gd name="T46" fmla="*/ 44 w 205"/>
                <a:gd name="T47" fmla="*/ 27 h 199"/>
                <a:gd name="T48" fmla="*/ 47 w 205"/>
                <a:gd name="T49" fmla="*/ 25 h 199"/>
                <a:gd name="T50" fmla="*/ 51 w 205"/>
                <a:gd name="T51" fmla="*/ 23 h 199"/>
                <a:gd name="T52" fmla="*/ 60 w 205"/>
                <a:gd name="T53" fmla="*/ 25 h 199"/>
                <a:gd name="T54" fmla="*/ 70 w 205"/>
                <a:gd name="T55" fmla="*/ 25 h 199"/>
                <a:gd name="T56" fmla="*/ 70 w 205"/>
                <a:gd name="T57" fmla="*/ 29 h 199"/>
                <a:gd name="T58" fmla="*/ 76 w 205"/>
                <a:gd name="T59" fmla="*/ 27 h 199"/>
                <a:gd name="T60" fmla="*/ 79 w 205"/>
                <a:gd name="T61" fmla="*/ 37 h 199"/>
                <a:gd name="T62" fmla="*/ 90 w 205"/>
                <a:gd name="T63" fmla="*/ 29 h 199"/>
                <a:gd name="T64" fmla="*/ 95 w 205"/>
                <a:gd name="T65" fmla="*/ 25 h 199"/>
                <a:gd name="T66" fmla="*/ 101 w 205"/>
                <a:gd name="T67" fmla="*/ 25 h 199"/>
                <a:gd name="T68" fmla="*/ 103 w 205"/>
                <a:gd name="T69" fmla="*/ 14 h 199"/>
                <a:gd name="T70" fmla="*/ 106 w 205"/>
                <a:gd name="T71" fmla="*/ 8 h 199"/>
                <a:gd name="T72" fmla="*/ 106 w 205"/>
                <a:gd name="T73" fmla="*/ 4 h 199"/>
                <a:gd name="T74" fmla="*/ 110 w 205"/>
                <a:gd name="T75" fmla="*/ 0 h 199"/>
                <a:gd name="T76" fmla="*/ 114 w 205"/>
                <a:gd name="T77" fmla="*/ 6 h 199"/>
                <a:gd name="T78" fmla="*/ 115 w 205"/>
                <a:gd name="T79" fmla="*/ 10 h 199"/>
                <a:gd name="T80" fmla="*/ 115 w 205"/>
                <a:gd name="T81" fmla="*/ 16 h 199"/>
                <a:gd name="T82" fmla="*/ 116 w 205"/>
                <a:gd name="T83" fmla="*/ 23 h 199"/>
                <a:gd name="T84" fmla="*/ 116 w 205"/>
                <a:gd name="T85" fmla="*/ 33 h 199"/>
                <a:gd name="T86" fmla="*/ 117 w 205"/>
                <a:gd name="T87" fmla="*/ 43 h 199"/>
                <a:gd name="T88" fmla="*/ 132 w 205"/>
                <a:gd name="T89" fmla="*/ 41 h 199"/>
                <a:gd name="T90" fmla="*/ 101 w 205"/>
                <a:gd name="T91" fmla="*/ 179 h 199"/>
                <a:gd name="T92" fmla="*/ 47 w 205"/>
                <a:gd name="T93" fmla="*/ 230 h 199"/>
                <a:gd name="T94" fmla="*/ 15 w 205"/>
                <a:gd name="T95" fmla="*/ 218 h 199"/>
                <a:gd name="T96" fmla="*/ 6 w 205"/>
                <a:gd name="T97" fmla="*/ 207 h 1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5"/>
                <a:gd name="T148" fmla="*/ 0 h 199"/>
                <a:gd name="T149" fmla="*/ 205 w 205"/>
                <a:gd name="T150" fmla="*/ 199 h 1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5" h="199">
                  <a:moveTo>
                    <a:pt x="10" y="178"/>
                  </a:moveTo>
                  <a:lnTo>
                    <a:pt x="4" y="168"/>
                  </a:lnTo>
                  <a:lnTo>
                    <a:pt x="18" y="152"/>
                  </a:lnTo>
                  <a:lnTo>
                    <a:pt x="20" y="148"/>
                  </a:lnTo>
                  <a:lnTo>
                    <a:pt x="18" y="136"/>
                  </a:lnTo>
                  <a:lnTo>
                    <a:pt x="12" y="130"/>
                  </a:lnTo>
                  <a:lnTo>
                    <a:pt x="8" y="130"/>
                  </a:lnTo>
                  <a:lnTo>
                    <a:pt x="4" y="134"/>
                  </a:lnTo>
                  <a:lnTo>
                    <a:pt x="4" y="116"/>
                  </a:lnTo>
                  <a:lnTo>
                    <a:pt x="2" y="100"/>
                  </a:lnTo>
                  <a:lnTo>
                    <a:pt x="6" y="94"/>
                  </a:lnTo>
                  <a:lnTo>
                    <a:pt x="0" y="88"/>
                  </a:lnTo>
                  <a:lnTo>
                    <a:pt x="0" y="66"/>
                  </a:lnTo>
                  <a:lnTo>
                    <a:pt x="6" y="62"/>
                  </a:lnTo>
                  <a:lnTo>
                    <a:pt x="8" y="52"/>
                  </a:lnTo>
                  <a:lnTo>
                    <a:pt x="20" y="52"/>
                  </a:lnTo>
                  <a:lnTo>
                    <a:pt x="28" y="54"/>
                  </a:lnTo>
                  <a:lnTo>
                    <a:pt x="30" y="58"/>
                  </a:lnTo>
                  <a:lnTo>
                    <a:pt x="40" y="60"/>
                  </a:lnTo>
                  <a:lnTo>
                    <a:pt x="42" y="50"/>
                  </a:lnTo>
                  <a:lnTo>
                    <a:pt x="58" y="44"/>
                  </a:lnTo>
                  <a:lnTo>
                    <a:pt x="66" y="32"/>
                  </a:lnTo>
                  <a:lnTo>
                    <a:pt x="70" y="28"/>
                  </a:lnTo>
                  <a:lnTo>
                    <a:pt x="68" y="22"/>
                  </a:lnTo>
                  <a:lnTo>
                    <a:pt x="72" y="20"/>
                  </a:lnTo>
                  <a:lnTo>
                    <a:pt x="80" y="18"/>
                  </a:lnTo>
                  <a:lnTo>
                    <a:pt x="92" y="20"/>
                  </a:lnTo>
                  <a:lnTo>
                    <a:pt x="108" y="20"/>
                  </a:lnTo>
                  <a:lnTo>
                    <a:pt x="108" y="24"/>
                  </a:lnTo>
                  <a:lnTo>
                    <a:pt x="118" y="22"/>
                  </a:lnTo>
                  <a:lnTo>
                    <a:pt x="122" y="32"/>
                  </a:lnTo>
                  <a:lnTo>
                    <a:pt x="140" y="24"/>
                  </a:lnTo>
                  <a:lnTo>
                    <a:pt x="146" y="20"/>
                  </a:lnTo>
                  <a:lnTo>
                    <a:pt x="156" y="20"/>
                  </a:lnTo>
                  <a:lnTo>
                    <a:pt x="158" y="14"/>
                  </a:lnTo>
                  <a:lnTo>
                    <a:pt x="162" y="8"/>
                  </a:lnTo>
                  <a:lnTo>
                    <a:pt x="164" y="4"/>
                  </a:lnTo>
                  <a:lnTo>
                    <a:pt x="170" y="0"/>
                  </a:lnTo>
                  <a:lnTo>
                    <a:pt x="174" y="6"/>
                  </a:lnTo>
                  <a:lnTo>
                    <a:pt x="176" y="10"/>
                  </a:lnTo>
                  <a:lnTo>
                    <a:pt x="176" y="16"/>
                  </a:lnTo>
                  <a:lnTo>
                    <a:pt x="178" y="18"/>
                  </a:lnTo>
                  <a:lnTo>
                    <a:pt x="178" y="28"/>
                  </a:lnTo>
                  <a:lnTo>
                    <a:pt x="182" y="38"/>
                  </a:lnTo>
                  <a:lnTo>
                    <a:pt x="204" y="36"/>
                  </a:lnTo>
                  <a:lnTo>
                    <a:pt x="156" y="154"/>
                  </a:lnTo>
                  <a:lnTo>
                    <a:pt x="72" y="198"/>
                  </a:lnTo>
                  <a:lnTo>
                    <a:pt x="22" y="188"/>
                  </a:lnTo>
                  <a:lnTo>
                    <a:pt x="10" y="178"/>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sp>
          <p:nvSpPr>
            <p:cNvPr id="5374" name="Freeform 799"/>
            <p:cNvSpPr>
              <a:spLocks/>
            </p:cNvSpPr>
            <p:nvPr/>
          </p:nvSpPr>
          <p:spPr bwMode="ltGray">
            <a:xfrm>
              <a:off x="3454" y="2069"/>
              <a:ext cx="249" cy="189"/>
            </a:xfrm>
            <a:custGeom>
              <a:avLst/>
              <a:gdLst>
                <a:gd name="T0" fmla="*/ 175 w 271"/>
                <a:gd name="T1" fmla="*/ 155 h 183"/>
                <a:gd name="T2" fmla="*/ 175 w 271"/>
                <a:gd name="T3" fmla="*/ 125 h 183"/>
                <a:gd name="T4" fmla="*/ 151 w 271"/>
                <a:gd name="T5" fmla="*/ 109 h 183"/>
                <a:gd name="T6" fmla="*/ 132 w 271"/>
                <a:gd name="T7" fmla="*/ 95 h 183"/>
                <a:gd name="T8" fmla="*/ 119 w 271"/>
                <a:gd name="T9" fmla="*/ 72 h 183"/>
                <a:gd name="T10" fmla="*/ 109 w 271"/>
                <a:gd name="T11" fmla="*/ 45 h 183"/>
                <a:gd name="T12" fmla="*/ 92 w 271"/>
                <a:gd name="T13" fmla="*/ 41 h 183"/>
                <a:gd name="T14" fmla="*/ 72 w 271"/>
                <a:gd name="T15" fmla="*/ 21 h 183"/>
                <a:gd name="T16" fmla="*/ 57 w 271"/>
                <a:gd name="T17" fmla="*/ 21 h 183"/>
                <a:gd name="T18" fmla="*/ 44 w 271"/>
                <a:gd name="T19" fmla="*/ 27 h 183"/>
                <a:gd name="T20" fmla="*/ 26 w 271"/>
                <a:gd name="T21" fmla="*/ 12 h 183"/>
                <a:gd name="T22" fmla="*/ 4 w 271"/>
                <a:gd name="T23" fmla="*/ 0 h 183"/>
                <a:gd name="T24" fmla="*/ 13 w 271"/>
                <a:gd name="T25" fmla="*/ 14 h 183"/>
                <a:gd name="T26" fmla="*/ 6 w 271"/>
                <a:gd name="T27" fmla="*/ 29 h 183"/>
                <a:gd name="T28" fmla="*/ 6 w 271"/>
                <a:gd name="T29" fmla="*/ 72 h 183"/>
                <a:gd name="T30" fmla="*/ 6 w 271"/>
                <a:gd name="T31" fmla="*/ 128 h 183"/>
                <a:gd name="T32" fmla="*/ 14 w 271"/>
                <a:gd name="T33" fmla="*/ 143 h 183"/>
                <a:gd name="T34" fmla="*/ 47 w 271"/>
                <a:gd name="T35" fmla="*/ 169 h 183"/>
                <a:gd name="T36" fmla="*/ 57 w 271"/>
                <a:gd name="T37" fmla="*/ 153 h 183"/>
                <a:gd name="T38" fmla="*/ 66 w 271"/>
                <a:gd name="T39" fmla="*/ 145 h 183"/>
                <a:gd name="T40" fmla="*/ 74 w 271"/>
                <a:gd name="T41" fmla="*/ 136 h 183"/>
                <a:gd name="T42" fmla="*/ 84 w 271"/>
                <a:gd name="T43" fmla="*/ 136 h 183"/>
                <a:gd name="T44" fmla="*/ 97 w 271"/>
                <a:gd name="T45" fmla="*/ 136 h 183"/>
                <a:gd name="T46" fmla="*/ 109 w 271"/>
                <a:gd name="T47" fmla="*/ 148 h 183"/>
                <a:gd name="T48" fmla="*/ 118 w 271"/>
                <a:gd name="T49" fmla="*/ 163 h 183"/>
                <a:gd name="T50" fmla="*/ 123 w 271"/>
                <a:gd name="T51" fmla="*/ 176 h 183"/>
                <a:gd name="T52" fmla="*/ 135 w 271"/>
                <a:gd name="T53" fmla="*/ 186 h 183"/>
                <a:gd name="T54" fmla="*/ 148 w 271"/>
                <a:gd name="T55" fmla="*/ 207 h 183"/>
                <a:gd name="T56" fmla="*/ 156 w 271"/>
                <a:gd name="T57" fmla="*/ 214 h 183"/>
                <a:gd name="T58" fmla="*/ 166 w 271"/>
                <a:gd name="T59" fmla="*/ 195 h 183"/>
                <a:gd name="T60" fmla="*/ 175 w 271"/>
                <a:gd name="T61" fmla="*/ 176 h 183"/>
                <a:gd name="T62" fmla="*/ 175 w 271"/>
                <a:gd name="T63" fmla="*/ 169 h 1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1"/>
                <a:gd name="T97" fmla="*/ 0 h 183"/>
                <a:gd name="T98" fmla="*/ 271 w 271"/>
                <a:gd name="T99" fmla="*/ 183 h 1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1" h="183">
                  <a:moveTo>
                    <a:pt x="268" y="144"/>
                  </a:moveTo>
                  <a:lnTo>
                    <a:pt x="268" y="132"/>
                  </a:lnTo>
                  <a:lnTo>
                    <a:pt x="270" y="116"/>
                  </a:lnTo>
                  <a:lnTo>
                    <a:pt x="268" y="106"/>
                  </a:lnTo>
                  <a:lnTo>
                    <a:pt x="246" y="100"/>
                  </a:lnTo>
                  <a:lnTo>
                    <a:pt x="230" y="94"/>
                  </a:lnTo>
                  <a:lnTo>
                    <a:pt x="212" y="96"/>
                  </a:lnTo>
                  <a:lnTo>
                    <a:pt x="202" y="80"/>
                  </a:lnTo>
                  <a:lnTo>
                    <a:pt x="192" y="72"/>
                  </a:lnTo>
                  <a:lnTo>
                    <a:pt x="182" y="62"/>
                  </a:lnTo>
                  <a:lnTo>
                    <a:pt x="172" y="54"/>
                  </a:lnTo>
                  <a:lnTo>
                    <a:pt x="166" y="40"/>
                  </a:lnTo>
                  <a:lnTo>
                    <a:pt x="148" y="40"/>
                  </a:lnTo>
                  <a:lnTo>
                    <a:pt x="142" y="36"/>
                  </a:lnTo>
                  <a:lnTo>
                    <a:pt x="132" y="24"/>
                  </a:lnTo>
                  <a:lnTo>
                    <a:pt x="110" y="16"/>
                  </a:lnTo>
                  <a:lnTo>
                    <a:pt x="102" y="22"/>
                  </a:lnTo>
                  <a:lnTo>
                    <a:pt x="86" y="16"/>
                  </a:lnTo>
                  <a:lnTo>
                    <a:pt x="82" y="24"/>
                  </a:lnTo>
                  <a:lnTo>
                    <a:pt x="68" y="22"/>
                  </a:lnTo>
                  <a:lnTo>
                    <a:pt x="54" y="14"/>
                  </a:lnTo>
                  <a:lnTo>
                    <a:pt x="40" y="12"/>
                  </a:lnTo>
                  <a:lnTo>
                    <a:pt x="20" y="0"/>
                  </a:lnTo>
                  <a:lnTo>
                    <a:pt x="4" y="0"/>
                  </a:lnTo>
                  <a:lnTo>
                    <a:pt x="12" y="4"/>
                  </a:lnTo>
                  <a:lnTo>
                    <a:pt x="18" y="14"/>
                  </a:lnTo>
                  <a:lnTo>
                    <a:pt x="20" y="24"/>
                  </a:lnTo>
                  <a:lnTo>
                    <a:pt x="6" y="24"/>
                  </a:lnTo>
                  <a:lnTo>
                    <a:pt x="0" y="26"/>
                  </a:lnTo>
                  <a:lnTo>
                    <a:pt x="10" y="62"/>
                  </a:lnTo>
                  <a:lnTo>
                    <a:pt x="22" y="92"/>
                  </a:lnTo>
                  <a:lnTo>
                    <a:pt x="6" y="108"/>
                  </a:lnTo>
                  <a:lnTo>
                    <a:pt x="6" y="118"/>
                  </a:lnTo>
                  <a:lnTo>
                    <a:pt x="20" y="122"/>
                  </a:lnTo>
                  <a:lnTo>
                    <a:pt x="42" y="138"/>
                  </a:lnTo>
                  <a:lnTo>
                    <a:pt x="72" y="144"/>
                  </a:lnTo>
                  <a:lnTo>
                    <a:pt x="90" y="144"/>
                  </a:lnTo>
                  <a:lnTo>
                    <a:pt x="88" y="130"/>
                  </a:lnTo>
                  <a:lnTo>
                    <a:pt x="98" y="128"/>
                  </a:lnTo>
                  <a:lnTo>
                    <a:pt x="100" y="124"/>
                  </a:lnTo>
                  <a:lnTo>
                    <a:pt x="104" y="118"/>
                  </a:lnTo>
                  <a:lnTo>
                    <a:pt x="114" y="116"/>
                  </a:lnTo>
                  <a:lnTo>
                    <a:pt x="122" y="114"/>
                  </a:lnTo>
                  <a:lnTo>
                    <a:pt x="128" y="116"/>
                  </a:lnTo>
                  <a:lnTo>
                    <a:pt x="134" y="114"/>
                  </a:lnTo>
                  <a:lnTo>
                    <a:pt x="148" y="116"/>
                  </a:lnTo>
                  <a:lnTo>
                    <a:pt x="156" y="124"/>
                  </a:lnTo>
                  <a:lnTo>
                    <a:pt x="168" y="126"/>
                  </a:lnTo>
                  <a:lnTo>
                    <a:pt x="176" y="134"/>
                  </a:lnTo>
                  <a:lnTo>
                    <a:pt x="178" y="138"/>
                  </a:lnTo>
                  <a:lnTo>
                    <a:pt x="186" y="142"/>
                  </a:lnTo>
                  <a:lnTo>
                    <a:pt x="188" y="150"/>
                  </a:lnTo>
                  <a:lnTo>
                    <a:pt x="202" y="154"/>
                  </a:lnTo>
                  <a:lnTo>
                    <a:pt x="206" y="158"/>
                  </a:lnTo>
                  <a:lnTo>
                    <a:pt x="206" y="172"/>
                  </a:lnTo>
                  <a:lnTo>
                    <a:pt x="226" y="176"/>
                  </a:lnTo>
                  <a:lnTo>
                    <a:pt x="228" y="180"/>
                  </a:lnTo>
                  <a:lnTo>
                    <a:pt x="238" y="182"/>
                  </a:lnTo>
                  <a:lnTo>
                    <a:pt x="240" y="172"/>
                  </a:lnTo>
                  <a:lnTo>
                    <a:pt x="254" y="166"/>
                  </a:lnTo>
                  <a:lnTo>
                    <a:pt x="262" y="154"/>
                  </a:lnTo>
                  <a:lnTo>
                    <a:pt x="268" y="150"/>
                  </a:lnTo>
                  <a:lnTo>
                    <a:pt x="264" y="144"/>
                  </a:lnTo>
                  <a:lnTo>
                    <a:pt x="268" y="144"/>
                  </a:lnTo>
                </a:path>
              </a:pathLst>
            </a:custGeom>
            <a:grpFill/>
            <a:ln w="12700" cap="rnd">
              <a:solidFill>
                <a:schemeClr val="bg1"/>
              </a:solidFill>
              <a:round/>
              <a:headEnd/>
              <a:tailEnd/>
            </a:ln>
          </p:spPr>
          <p:txBody>
            <a:bodyPr/>
            <a:lstStyle/>
            <a:p>
              <a:pPr eaLnBrk="0" hangingPunct="0">
                <a:defRPr/>
              </a:pPr>
              <a:endParaRPr lang="en-US" dirty="0">
                <a:solidFill>
                  <a:srgbClr val="000000"/>
                </a:solidFill>
                <a:latin typeface="Arial" charset="0"/>
                <a:cs typeface="+mn-cs"/>
              </a:endParaRPr>
            </a:p>
          </p:txBody>
        </p:sp>
      </p:grpSp>
      <p:sp>
        <p:nvSpPr>
          <p:cNvPr id="5123" name="Oval 804"/>
          <p:cNvSpPr>
            <a:spLocks noChangeArrowheads="1"/>
          </p:cNvSpPr>
          <p:nvPr/>
        </p:nvSpPr>
        <p:spPr bwMode="auto">
          <a:xfrm>
            <a:off x="6582835" y="762001"/>
            <a:ext cx="3232151" cy="2373313"/>
          </a:xfrm>
          <a:prstGeom prst="ellipse">
            <a:avLst/>
          </a:prstGeom>
          <a:solidFill>
            <a:srgbClr val="009BBB"/>
          </a:solidFill>
          <a:ln>
            <a:noFill/>
          </a:ln>
          <a:extLst>
            <a:ext uri="{91240B29-F687-4F45-9708-019B960494DF}">
              <a14:hiddenLine xmlns="" xmlns:a14="http://schemas.microsoft.com/office/drawing/2010/main" w="9525" algn="ctr">
                <a:solidFill>
                  <a:srgbClr val="000000"/>
                </a:solidFill>
                <a:round/>
                <a:headEnd/>
                <a:tailEnd/>
              </a14:hiddenLine>
            </a:ext>
          </a:extLst>
        </p:spPr>
        <p:txBody>
          <a:bodyPr lIns="121917" tIns="60958" rIns="121917" bIns="60958" anchor="ctr"/>
          <a:lstStyle>
            <a:lvl1pPr eaLnBrk="0" hangingPunct="0">
              <a:spcBef>
                <a:spcPct val="20000"/>
              </a:spcBef>
              <a:buChar char="•"/>
              <a:defRPr sz="2000">
                <a:solidFill>
                  <a:srgbClr val="000000"/>
                </a:solidFill>
                <a:latin typeface="Arial" pitchFamily="34" charset="0"/>
              </a:defRPr>
            </a:lvl1pPr>
            <a:lvl2pPr marL="742950" indent="-285750" eaLnBrk="0" hangingPunct="0">
              <a:spcBef>
                <a:spcPct val="20000"/>
              </a:spcBef>
              <a:buChar char="–"/>
              <a:defRPr sz="2000">
                <a:solidFill>
                  <a:srgbClr val="000000"/>
                </a:solidFill>
                <a:latin typeface="Arial" pitchFamily="34" charset="0"/>
              </a:defRPr>
            </a:lvl2pPr>
            <a:lvl3pPr marL="1143000" indent="-228600" eaLnBrk="0" hangingPunct="0">
              <a:spcBef>
                <a:spcPct val="20000"/>
              </a:spcBef>
              <a:buChar char="•"/>
              <a:defRPr sz="1600">
                <a:solidFill>
                  <a:srgbClr val="000000"/>
                </a:solidFill>
                <a:latin typeface="Arial" pitchFamily="34" charset="0"/>
              </a:defRPr>
            </a:lvl3pPr>
            <a:lvl4pPr marL="1600200" indent="-228600" eaLnBrk="0" hangingPunct="0">
              <a:spcBef>
                <a:spcPct val="20000"/>
              </a:spcBef>
              <a:buChar char="–"/>
              <a:defRPr sz="1600">
                <a:solidFill>
                  <a:srgbClr val="000000"/>
                </a:solidFill>
                <a:latin typeface="Arial" pitchFamily="34" charset="0"/>
              </a:defRPr>
            </a:lvl4pPr>
            <a:lvl5pPr marL="2057400" indent="-228600" eaLnBrk="0" hangingPunct="0">
              <a:spcBef>
                <a:spcPct val="20000"/>
              </a:spcBef>
              <a:buChar char="–"/>
              <a:defRPr sz="1600">
                <a:solidFill>
                  <a:srgbClr val="000000"/>
                </a:solidFill>
                <a:latin typeface="Arial" pitchFamily="34" charset="0"/>
              </a:defRPr>
            </a:lvl5pPr>
            <a:lvl6pPr marL="2514600" indent="-228600" eaLnBrk="0" fontAlgn="base" hangingPunct="0">
              <a:spcBef>
                <a:spcPct val="20000"/>
              </a:spcBef>
              <a:spcAft>
                <a:spcPct val="0"/>
              </a:spcAft>
              <a:buChar char="–"/>
              <a:defRPr sz="1600">
                <a:solidFill>
                  <a:srgbClr val="000000"/>
                </a:solidFill>
                <a:latin typeface="Arial" pitchFamily="34" charset="0"/>
              </a:defRPr>
            </a:lvl6pPr>
            <a:lvl7pPr marL="2971800" indent="-228600" eaLnBrk="0" fontAlgn="base" hangingPunct="0">
              <a:spcBef>
                <a:spcPct val="20000"/>
              </a:spcBef>
              <a:spcAft>
                <a:spcPct val="0"/>
              </a:spcAft>
              <a:buChar char="–"/>
              <a:defRPr sz="1600">
                <a:solidFill>
                  <a:srgbClr val="000000"/>
                </a:solidFill>
                <a:latin typeface="Arial" pitchFamily="34" charset="0"/>
              </a:defRPr>
            </a:lvl7pPr>
            <a:lvl8pPr marL="3429000" indent="-228600" eaLnBrk="0" fontAlgn="base" hangingPunct="0">
              <a:spcBef>
                <a:spcPct val="20000"/>
              </a:spcBef>
              <a:spcAft>
                <a:spcPct val="0"/>
              </a:spcAft>
              <a:buChar char="–"/>
              <a:defRPr sz="1600">
                <a:solidFill>
                  <a:srgbClr val="000000"/>
                </a:solidFill>
                <a:latin typeface="Arial" pitchFamily="34" charset="0"/>
              </a:defRPr>
            </a:lvl8pPr>
            <a:lvl9pPr marL="3886200" indent="-228600" eaLnBrk="0" fontAlgn="base" hangingPunct="0">
              <a:spcBef>
                <a:spcPct val="20000"/>
              </a:spcBef>
              <a:spcAft>
                <a:spcPct val="0"/>
              </a:spcAft>
              <a:buChar char="–"/>
              <a:defRPr sz="1600">
                <a:solidFill>
                  <a:srgbClr val="000000"/>
                </a:solidFill>
                <a:latin typeface="Arial" pitchFamily="34" charset="0"/>
              </a:defRPr>
            </a:lvl9pPr>
          </a:lstStyle>
          <a:p>
            <a:pPr algn="ctr">
              <a:spcBef>
                <a:spcPct val="0"/>
              </a:spcBef>
              <a:buFontTx/>
              <a:buNone/>
            </a:pPr>
            <a:r>
              <a:rPr lang="en-GB" altLang="en-US" sz="4800" dirty="0">
                <a:solidFill>
                  <a:srgbClr val="FFFFFF"/>
                </a:solidFill>
              </a:rPr>
              <a:t>21 </a:t>
            </a:r>
            <a:r>
              <a:rPr lang="en-GB" altLang="en-US" sz="3700" dirty="0" err="1">
                <a:solidFill>
                  <a:srgbClr val="FFFFFF"/>
                </a:solidFill>
              </a:rPr>
              <a:t>mio</a:t>
            </a:r>
            <a:endParaRPr lang="en-GB" altLang="en-US" sz="3700" dirty="0">
              <a:solidFill>
                <a:srgbClr val="FFFFFF"/>
              </a:solidFill>
            </a:endParaRPr>
          </a:p>
          <a:p>
            <a:pPr algn="ctr">
              <a:spcBef>
                <a:spcPct val="0"/>
              </a:spcBef>
              <a:buFontTx/>
              <a:buNone/>
            </a:pPr>
            <a:r>
              <a:rPr lang="en-GB" altLang="en-US" dirty="0">
                <a:solidFill>
                  <a:srgbClr val="FFFFFF"/>
                </a:solidFill>
              </a:rPr>
              <a:t>FIN messages per day</a:t>
            </a:r>
            <a:endParaRPr lang="en-GB" altLang="en-US" sz="3200" dirty="0">
              <a:solidFill>
                <a:srgbClr val="FFFFFF"/>
              </a:solidFill>
            </a:endParaRPr>
          </a:p>
        </p:txBody>
      </p:sp>
      <p:sp>
        <p:nvSpPr>
          <p:cNvPr id="5124" name="Oval 805"/>
          <p:cNvSpPr>
            <a:spLocks noChangeArrowheads="1"/>
          </p:cNvSpPr>
          <p:nvPr/>
        </p:nvSpPr>
        <p:spPr bwMode="auto">
          <a:xfrm>
            <a:off x="2880784" y="1190626"/>
            <a:ext cx="3208867" cy="2422525"/>
          </a:xfrm>
          <a:prstGeom prst="ellipse">
            <a:avLst/>
          </a:prstGeom>
          <a:solidFill>
            <a:srgbClr val="766C60"/>
          </a:solidFill>
          <a:ln>
            <a:noFill/>
          </a:ln>
          <a:extLst>
            <a:ext uri="{91240B29-F687-4F45-9708-019B960494DF}">
              <a14:hiddenLine xmlns="" xmlns:a14="http://schemas.microsoft.com/office/drawing/2010/main" w="9525" algn="ctr">
                <a:solidFill>
                  <a:srgbClr val="000000"/>
                </a:solidFill>
                <a:round/>
                <a:headEnd/>
                <a:tailEnd/>
              </a14:hiddenLine>
            </a:ext>
          </a:extLst>
        </p:spPr>
        <p:txBody>
          <a:bodyPr lIns="121917" tIns="60958" rIns="121917" bIns="60958" anchor="ctr"/>
          <a:lstStyle>
            <a:lvl1pPr eaLnBrk="0" hangingPunct="0">
              <a:spcBef>
                <a:spcPct val="20000"/>
              </a:spcBef>
              <a:buChar char="•"/>
              <a:defRPr sz="2000">
                <a:solidFill>
                  <a:srgbClr val="000000"/>
                </a:solidFill>
                <a:latin typeface="Arial" pitchFamily="34" charset="0"/>
              </a:defRPr>
            </a:lvl1pPr>
            <a:lvl2pPr marL="742950" indent="-285750" eaLnBrk="0" hangingPunct="0">
              <a:spcBef>
                <a:spcPct val="20000"/>
              </a:spcBef>
              <a:buChar char="–"/>
              <a:defRPr sz="2000">
                <a:solidFill>
                  <a:srgbClr val="000000"/>
                </a:solidFill>
                <a:latin typeface="Arial" pitchFamily="34" charset="0"/>
              </a:defRPr>
            </a:lvl2pPr>
            <a:lvl3pPr marL="1143000" indent="-228600" eaLnBrk="0" hangingPunct="0">
              <a:spcBef>
                <a:spcPct val="20000"/>
              </a:spcBef>
              <a:buChar char="•"/>
              <a:defRPr sz="1600">
                <a:solidFill>
                  <a:srgbClr val="000000"/>
                </a:solidFill>
                <a:latin typeface="Arial" pitchFamily="34" charset="0"/>
              </a:defRPr>
            </a:lvl3pPr>
            <a:lvl4pPr marL="1600200" indent="-228600" eaLnBrk="0" hangingPunct="0">
              <a:spcBef>
                <a:spcPct val="20000"/>
              </a:spcBef>
              <a:buChar char="–"/>
              <a:defRPr sz="1600">
                <a:solidFill>
                  <a:srgbClr val="000000"/>
                </a:solidFill>
                <a:latin typeface="Arial" pitchFamily="34" charset="0"/>
              </a:defRPr>
            </a:lvl4pPr>
            <a:lvl5pPr marL="2057400" indent="-228600" eaLnBrk="0" hangingPunct="0">
              <a:spcBef>
                <a:spcPct val="20000"/>
              </a:spcBef>
              <a:buChar char="–"/>
              <a:defRPr sz="1600">
                <a:solidFill>
                  <a:srgbClr val="000000"/>
                </a:solidFill>
                <a:latin typeface="Arial" pitchFamily="34" charset="0"/>
              </a:defRPr>
            </a:lvl5pPr>
            <a:lvl6pPr marL="2514600" indent="-228600" eaLnBrk="0" fontAlgn="base" hangingPunct="0">
              <a:spcBef>
                <a:spcPct val="20000"/>
              </a:spcBef>
              <a:spcAft>
                <a:spcPct val="0"/>
              </a:spcAft>
              <a:buChar char="–"/>
              <a:defRPr sz="1600">
                <a:solidFill>
                  <a:srgbClr val="000000"/>
                </a:solidFill>
                <a:latin typeface="Arial" pitchFamily="34" charset="0"/>
              </a:defRPr>
            </a:lvl6pPr>
            <a:lvl7pPr marL="2971800" indent="-228600" eaLnBrk="0" fontAlgn="base" hangingPunct="0">
              <a:spcBef>
                <a:spcPct val="20000"/>
              </a:spcBef>
              <a:spcAft>
                <a:spcPct val="0"/>
              </a:spcAft>
              <a:buChar char="–"/>
              <a:defRPr sz="1600">
                <a:solidFill>
                  <a:srgbClr val="000000"/>
                </a:solidFill>
                <a:latin typeface="Arial" pitchFamily="34" charset="0"/>
              </a:defRPr>
            </a:lvl7pPr>
            <a:lvl8pPr marL="3429000" indent="-228600" eaLnBrk="0" fontAlgn="base" hangingPunct="0">
              <a:spcBef>
                <a:spcPct val="20000"/>
              </a:spcBef>
              <a:spcAft>
                <a:spcPct val="0"/>
              </a:spcAft>
              <a:buChar char="–"/>
              <a:defRPr sz="1600">
                <a:solidFill>
                  <a:srgbClr val="000000"/>
                </a:solidFill>
                <a:latin typeface="Arial" pitchFamily="34" charset="0"/>
              </a:defRPr>
            </a:lvl8pPr>
            <a:lvl9pPr marL="3886200" indent="-228600" eaLnBrk="0" fontAlgn="base" hangingPunct="0">
              <a:spcBef>
                <a:spcPct val="20000"/>
              </a:spcBef>
              <a:spcAft>
                <a:spcPct val="0"/>
              </a:spcAft>
              <a:buChar char="–"/>
              <a:defRPr sz="1600">
                <a:solidFill>
                  <a:srgbClr val="000000"/>
                </a:solidFill>
                <a:latin typeface="Arial" pitchFamily="34" charset="0"/>
              </a:defRPr>
            </a:lvl9pPr>
          </a:lstStyle>
          <a:p>
            <a:pPr algn="ctr">
              <a:spcBef>
                <a:spcPct val="0"/>
              </a:spcBef>
              <a:buFontTx/>
              <a:buNone/>
            </a:pPr>
            <a:r>
              <a:rPr lang="en-GB" altLang="en-US" sz="4800" dirty="0">
                <a:solidFill>
                  <a:srgbClr val="FFFFFF"/>
                </a:solidFill>
              </a:rPr>
              <a:t>6 </a:t>
            </a:r>
            <a:r>
              <a:rPr lang="en-GB" altLang="en-US" sz="3700" dirty="0">
                <a:solidFill>
                  <a:srgbClr val="FFFFFF"/>
                </a:solidFill>
              </a:rPr>
              <a:t>billion</a:t>
            </a:r>
          </a:p>
          <a:p>
            <a:pPr algn="ctr">
              <a:spcBef>
                <a:spcPct val="0"/>
              </a:spcBef>
              <a:buFontTx/>
              <a:buNone/>
            </a:pPr>
            <a:r>
              <a:rPr lang="en-GB" altLang="en-US" sz="2900" dirty="0">
                <a:solidFill>
                  <a:srgbClr val="FFFFFF"/>
                </a:solidFill>
              </a:rPr>
              <a:t>FIN</a:t>
            </a:r>
          </a:p>
          <a:p>
            <a:pPr algn="ctr">
              <a:spcBef>
                <a:spcPct val="0"/>
              </a:spcBef>
              <a:buFontTx/>
              <a:buNone/>
            </a:pPr>
            <a:r>
              <a:rPr lang="en-GB" altLang="en-US" sz="2900" dirty="0">
                <a:solidFill>
                  <a:srgbClr val="FFFFFF"/>
                </a:solidFill>
              </a:rPr>
              <a:t>messages per year</a:t>
            </a:r>
          </a:p>
        </p:txBody>
      </p:sp>
      <p:sp>
        <p:nvSpPr>
          <p:cNvPr id="5125" name="Oval 806"/>
          <p:cNvSpPr>
            <a:spLocks noChangeArrowheads="1"/>
          </p:cNvSpPr>
          <p:nvPr/>
        </p:nvSpPr>
        <p:spPr bwMode="auto">
          <a:xfrm>
            <a:off x="6853767" y="3683000"/>
            <a:ext cx="3073400" cy="2305051"/>
          </a:xfrm>
          <a:prstGeom prst="ellipse">
            <a:avLst/>
          </a:prstGeom>
          <a:solidFill>
            <a:srgbClr val="003478"/>
          </a:solidFill>
          <a:ln>
            <a:noFill/>
          </a:ln>
          <a:extLst>
            <a:ext uri="{91240B29-F687-4F45-9708-019B960494DF}">
              <a14:hiddenLine xmlns="" xmlns:a14="http://schemas.microsoft.com/office/drawing/2010/main" w="9525" algn="ctr">
                <a:solidFill>
                  <a:srgbClr val="000000"/>
                </a:solidFill>
                <a:round/>
                <a:headEnd/>
                <a:tailEnd/>
              </a14:hiddenLine>
            </a:ext>
          </a:extLst>
        </p:spPr>
        <p:txBody>
          <a:bodyPr lIns="121917" tIns="60958" rIns="121917" bIns="60958" anchor="ctr"/>
          <a:lstStyle>
            <a:lvl1pPr eaLnBrk="0" hangingPunct="0">
              <a:spcBef>
                <a:spcPct val="20000"/>
              </a:spcBef>
              <a:buChar char="•"/>
              <a:defRPr sz="2000">
                <a:solidFill>
                  <a:srgbClr val="000000"/>
                </a:solidFill>
                <a:latin typeface="Arial" pitchFamily="34" charset="0"/>
              </a:defRPr>
            </a:lvl1pPr>
            <a:lvl2pPr marL="742950" indent="-285750" eaLnBrk="0" hangingPunct="0">
              <a:spcBef>
                <a:spcPct val="20000"/>
              </a:spcBef>
              <a:buChar char="–"/>
              <a:defRPr sz="2000">
                <a:solidFill>
                  <a:srgbClr val="000000"/>
                </a:solidFill>
                <a:latin typeface="Arial" pitchFamily="34" charset="0"/>
              </a:defRPr>
            </a:lvl2pPr>
            <a:lvl3pPr marL="1143000" indent="-228600" eaLnBrk="0" hangingPunct="0">
              <a:spcBef>
                <a:spcPct val="20000"/>
              </a:spcBef>
              <a:buChar char="•"/>
              <a:defRPr sz="1600">
                <a:solidFill>
                  <a:srgbClr val="000000"/>
                </a:solidFill>
                <a:latin typeface="Arial" pitchFamily="34" charset="0"/>
              </a:defRPr>
            </a:lvl3pPr>
            <a:lvl4pPr marL="1600200" indent="-228600" eaLnBrk="0" hangingPunct="0">
              <a:spcBef>
                <a:spcPct val="20000"/>
              </a:spcBef>
              <a:buChar char="–"/>
              <a:defRPr sz="1600">
                <a:solidFill>
                  <a:srgbClr val="000000"/>
                </a:solidFill>
                <a:latin typeface="Arial" pitchFamily="34" charset="0"/>
              </a:defRPr>
            </a:lvl4pPr>
            <a:lvl5pPr marL="2057400" indent="-228600" eaLnBrk="0" hangingPunct="0">
              <a:spcBef>
                <a:spcPct val="20000"/>
              </a:spcBef>
              <a:buChar char="–"/>
              <a:defRPr sz="1600">
                <a:solidFill>
                  <a:srgbClr val="000000"/>
                </a:solidFill>
                <a:latin typeface="Arial" pitchFamily="34" charset="0"/>
              </a:defRPr>
            </a:lvl5pPr>
            <a:lvl6pPr marL="2514600" indent="-228600" eaLnBrk="0" fontAlgn="base" hangingPunct="0">
              <a:spcBef>
                <a:spcPct val="20000"/>
              </a:spcBef>
              <a:spcAft>
                <a:spcPct val="0"/>
              </a:spcAft>
              <a:buChar char="–"/>
              <a:defRPr sz="1600">
                <a:solidFill>
                  <a:srgbClr val="000000"/>
                </a:solidFill>
                <a:latin typeface="Arial" pitchFamily="34" charset="0"/>
              </a:defRPr>
            </a:lvl6pPr>
            <a:lvl7pPr marL="2971800" indent="-228600" eaLnBrk="0" fontAlgn="base" hangingPunct="0">
              <a:spcBef>
                <a:spcPct val="20000"/>
              </a:spcBef>
              <a:spcAft>
                <a:spcPct val="0"/>
              </a:spcAft>
              <a:buChar char="–"/>
              <a:defRPr sz="1600">
                <a:solidFill>
                  <a:srgbClr val="000000"/>
                </a:solidFill>
                <a:latin typeface="Arial" pitchFamily="34" charset="0"/>
              </a:defRPr>
            </a:lvl7pPr>
            <a:lvl8pPr marL="3429000" indent="-228600" eaLnBrk="0" fontAlgn="base" hangingPunct="0">
              <a:spcBef>
                <a:spcPct val="20000"/>
              </a:spcBef>
              <a:spcAft>
                <a:spcPct val="0"/>
              </a:spcAft>
              <a:buChar char="–"/>
              <a:defRPr sz="1600">
                <a:solidFill>
                  <a:srgbClr val="000000"/>
                </a:solidFill>
                <a:latin typeface="Arial" pitchFamily="34" charset="0"/>
              </a:defRPr>
            </a:lvl8pPr>
            <a:lvl9pPr marL="3886200" indent="-228600" eaLnBrk="0" fontAlgn="base" hangingPunct="0">
              <a:spcBef>
                <a:spcPct val="20000"/>
              </a:spcBef>
              <a:spcAft>
                <a:spcPct val="0"/>
              </a:spcAft>
              <a:buChar char="–"/>
              <a:defRPr sz="1600">
                <a:solidFill>
                  <a:srgbClr val="000000"/>
                </a:solidFill>
                <a:latin typeface="Arial" pitchFamily="34" charset="0"/>
              </a:defRPr>
            </a:lvl9pPr>
          </a:lstStyle>
          <a:p>
            <a:pPr algn="ctr">
              <a:spcBef>
                <a:spcPct val="0"/>
              </a:spcBef>
              <a:buFontTx/>
              <a:buNone/>
            </a:pPr>
            <a:r>
              <a:rPr lang="en-GB" altLang="en-US" sz="4800" dirty="0">
                <a:solidFill>
                  <a:srgbClr val="FFFFFF"/>
                </a:solidFill>
              </a:rPr>
              <a:t>25 </a:t>
            </a:r>
            <a:r>
              <a:rPr lang="en-GB" altLang="en-US" sz="3700" dirty="0" err="1">
                <a:solidFill>
                  <a:srgbClr val="FFFFFF"/>
                </a:solidFill>
              </a:rPr>
              <a:t>mio</a:t>
            </a:r>
            <a:endParaRPr lang="en-GB" altLang="en-US" sz="4800" dirty="0">
              <a:solidFill>
                <a:srgbClr val="FFFFFF"/>
              </a:solidFill>
            </a:endParaRPr>
          </a:p>
          <a:p>
            <a:pPr algn="ctr">
              <a:spcBef>
                <a:spcPct val="0"/>
              </a:spcBef>
              <a:buFontTx/>
              <a:buNone/>
            </a:pPr>
            <a:r>
              <a:rPr lang="en-GB" altLang="en-US" sz="3200" dirty="0">
                <a:solidFill>
                  <a:srgbClr val="FFFFFF"/>
                </a:solidFill>
              </a:rPr>
              <a:t>peak day messages</a:t>
            </a:r>
          </a:p>
        </p:txBody>
      </p:sp>
      <p:sp>
        <p:nvSpPr>
          <p:cNvPr id="5126" name="Oval 807"/>
          <p:cNvSpPr>
            <a:spLocks noChangeArrowheads="1"/>
          </p:cNvSpPr>
          <p:nvPr/>
        </p:nvSpPr>
        <p:spPr bwMode="auto">
          <a:xfrm>
            <a:off x="1007535" y="3573463"/>
            <a:ext cx="3071284" cy="2303463"/>
          </a:xfrm>
          <a:prstGeom prst="ellipse">
            <a:avLst/>
          </a:prstGeom>
          <a:solidFill>
            <a:srgbClr val="AEAD0D"/>
          </a:solidFill>
          <a:ln>
            <a:noFill/>
          </a:ln>
          <a:extLst>
            <a:ext uri="{91240B29-F687-4F45-9708-019B960494DF}">
              <a14:hiddenLine xmlns="" xmlns:a14="http://schemas.microsoft.com/office/drawing/2010/main" w="9525" algn="ctr">
                <a:solidFill>
                  <a:srgbClr val="000000"/>
                </a:solidFill>
                <a:round/>
                <a:headEnd/>
                <a:tailEnd/>
              </a14:hiddenLine>
            </a:ext>
          </a:extLst>
        </p:spPr>
        <p:txBody>
          <a:bodyPr lIns="121917" tIns="60958" rIns="121917" bIns="60958" anchor="ctr"/>
          <a:lstStyle>
            <a:lvl1pPr eaLnBrk="0" hangingPunct="0">
              <a:spcBef>
                <a:spcPct val="20000"/>
              </a:spcBef>
              <a:buChar char="•"/>
              <a:defRPr sz="2000">
                <a:solidFill>
                  <a:srgbClr val="000000"/>
                </a:solidFill>
                <a:latin typeface="Arial" pitchFamily="34" charset="0"/>
              </a:defRPr>
            </a:lvl1pPr>
            <a:lvl2pPr marL="742950" indent="-285750" eaLnBrk="0" hangingPunct="0">
              <a:spcBef>
                <a:spcPct val="20000"/>
              </a:spcBef>
              <a:buChar char="–"/>
              <a:defRPr sz="2000">
                <a:solidFill>
                  <a:srgbClr val="000000"/>
                </a:solidFill>
                <a:latin typeface="Arial" pitchFamily="34" charset="0"/>
              </a:defRPr>
            </a:lvl2pPr>
            <a:lvl3pPr marL="1143000" indent="-228600" eaLnBrk="0" hangingPunct="0">
              <a:spcBef>
                <a:spcPct val="20000"/>
              </a:spcBef>
              <a:buChar char="•"/>
              <a:defRPr sz="1600">
                <a:solidFill>
                  <a:srgbClr val="000000"/>
                </a:solidFill>
                <a:latin typeface="Arial" pitchFamily="34" charset="0"/>
              </a:defRPr>
            </a:lvl3pPr>
            <a:lvl4pPr marL="1600200" indent="-228600" eaLnBrk="0" hangingPunct="0">
              <a:spcBef>
                <a:spcPct val="20000"/>
              </a:spcBef>
              <a:buChar char="–"/>
              <a:defRPr sz="1600">
                <a:solidFill>
                  <a:srgbClr val="000000"/>
                </a:solidFill>
                <a:latin typeface="Arial" pitchFamily="34" charset="0"/>
              </a:defRPr>
            </a:lvl4pPr>
            <a:lvl5pPr marL="2057400" indent="-228600" eaLnBrk="0" hangingPunct="0">
              <a:spcBef>
                <a:spcPct val="20000"/>
              </a:spcBef>
              <a:buChar char="–"/>
              <a:defRPr sz="1600">
                <a:solidFill>
                  <a:srgbClr val="000000"/>
                </a:solidFill>
                <a:latin typeface="Arial" pitchFamily="34" charset="0"/>
              </a:defRPr>
            </a:lvl5pPr>
            <a:lvl6pPr marL="2514600" indent="-228600" eaLnBrk="0" fontAlgn="base" hangingPunct="0">
              <a:spcBef>
                <a:spcPct val="20000"/>
              </a:spcBef>
              <a:spcAft>
                <a:spcPct val="0"/>
              </a:spcAft>
              <a:buChar char="–"/>
              <a:defRPr sz="1600">
                <a:solidFill>
                  <a:srgbClr val="000000"/>
                </a:solidFill>
                <a:latin typeface="Arial" pitchFamily="34" charset="0"/>
              </a:defRPr>
            </a:lvl6pPr>
            <a:lvl7pPr marL="2971800" indent="-228600" eaLnBrk="0" fontAlgn="base" hangingPunct="0">
              <a:spcBef>
                <a:spcPct val="20000"/>
              </a:spcBef>
              <a:spcAft>
                <a:spcPct val="0"/>
              </a:spcAft>
              <a:buChar char="–"/>
              <a:defRPr sz="1600">
                <a:solidFill>
                  <a:srgbClr val="000000"/>
                </a:solidFill>
                <a:latin typeface="Arial" pitchFamily="34" charset="0"/>
              </a:defRPr>
            </a:lvl7pPr>
            <a:lvl8pPr marL="3429000" indent="-228600" eaLnBrk="0" fontAlgn="base" hangingPunct="0">
              <a:spcBef>
                <a:spcPct val="20000"/>
              </a:spcBef>
              <a:spcAft>
                <a:spcPct val="0"/>
              </a:spcAft>
              <a:buChar char="–"/>
              <a:defRPr sz="1600">
                <a:solidFill>
                  <a:srgbClr val="000000"/>
                </a:solidFill>
                <a:latin typeface="Arial" pitchFamily="34" charset="0"/>
              </a:defRPr>
            </a:lvl8pPr>
            <a:lvl9pPr marL="3886200" indent="-228600" eaLnBrk="0" fontAlgn="base" hangingPunct="0">
              <a:spcBef>
                <a:spcPct val="20000"/>
              </a:spcBef>
              <a:spcAft>
                <a:spcPct val="0"/>
              </a:spcAft>
              <a:buChar char="–"/>
              <a:defRPr sz="1600">
                <a:solidFill>
                  <a:srgbClr val="000000"/>
                </a:solidFill>
                <a:latin typeface="Arial" pitchFamily="34" charset="0"/>
              </a:defRPr>
            </a:lvl9pPr>
          </a:lstStyle>
          <a:p>
            <a:pPr algn="ctr">
              <a:spcBef>
                <a:spcPct val="0"/>
              </a:spcBef>
              <a:buFontTx/>
              <a:buNone/>
            </a:pPr>
            <a:r>
              <a:rPr lang="en-US" altLang="en-US" sz="4300" dirty="0">
                <a:solidFill>
                  <a:srgbClr val="FFFFFF"/>
                </a:solidFill>
              </a:rPr>
              <a:t>6 trillion </a:t>
            </a:r>
            <a:r>
              <a:rPr lang="en-US" altLang="en-US" sz="3200" dirty="0">
                <a:solidFill>
                  <a:srgbClr val="FFFFFF"/>
                </a:solidFill>
              </a:rPr>
              <a:t>USD per day</a:t>
            </a:r>
          </a:p>
        </p:txBody>
      </p:sp>
      <p:sp>
        <p:nvSpPr>
          <p:cNvPr id="5127" name="Title 2"/>
          <p:cNvSpPr txBox="1">
            <a:spLocks/>
          </p:cNvSpPr>
          <p:nvPr/>
        </p:nvSpPr>
        <p:spPr bwMode="auto">
          <a:xfrm>
            <a:off x="1117600" y="533400"/>
            <a:ext cx="10160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1917" tIns="60958" rIns="121917" bIns="60958"/>
          <a:lstStyle>
            <a:lvl1pPr eaLnBrk="0" hangingPunct="0">
              <a:spcBef>
                <a:spcPct val="20000"/>
              </a:spcBef>
              <a:buChar char="•"/>
              <a:defRPr sz="2000">
                <a:solidFill>
                  <a:srgbClr val="000000"/>
                </a:solidFill>
                <a:latin typeface="Arial" pitchFamily="34" charset="0"/>
              </a:defRPr>
            </a:lvl1pPr>
            <a:lvl2pPr marL="446088" indent="-212725" eaLnBrk="0" hangingPunct="0">
              <a:spcBef>
                <a:spcPct val="20000"/>
              </a:spcBef>
              <a:buChar char="–"/>
              <a:defRPr sz="2000">
                <a:solidFill>
                  <a:srgbClr val="000000"/>
                </a:solidFill>
                <a:latin typeface="Arial" pitchFamily="34" charset="0"/>
              </a:defRPr>
            </a:lvl2pPr>
            <a:lvl3pPr marL="630238" indent="-182563" eaLnBrk="0" hangingPunct="0">
              <a:spcBef>
                <a:spcPct val="20000"/>
              </a:spcBef>
              <a:buChar char="•"/>
              <a:defRPr sz="1600">
                <a:solidFill>
                  <a:srgbClr val="000000"/>
                </a:solidFill>
                <a:latin typeface="Arial" pitchFamily="34" charset="0"/>
              </a:defRPr>
            </a:lvl3pPr>
            <a:lvl4pPr marL="1027113" indent="-228600" eaLnBrk="0" hangingPunct="0">
              <a:spcBef>
                <a:spcPct val="20000"/>
              </a:spcBef>
              <a:buChar char="–"/>
              <a:defRPr sz="1600">
                <a:solidFill>
                  <a:srgbClr val="000000"/>
                </a:solidFill>
                <a:latin typeface="Arial" pitchFamily="34" charset="0"/>
              </a:defRPr>
            </a:lvl4pPr>
            <a:lvl5pPr marL="1257300" indent="-228600" eaLnBrk="0" hangingPunct="0">
              <a:spcBef>
                <a:spcPct val="20000"/>
              </a:spcBef>
              <a:buChar char="–"/>
              <a:defRPr sz="1600">
                <a:solidFill>
                  <a:srgbClr val="000000"/>
                </a:solidFill>
                <a:latin typeface="Arial" pitchFamily="34" charset="0"/>
              </a:defRPr>
            </a:lvl5pPr>
            <a:lvl6pPr marL="1714500" indent="-228600" eaLnBrk="0" fontAlgn="base" hangingPunct="0">
              <a:spcBef>
                <a:spcPct val="20000"/>
              </a:spcBef>
              <a:spcAft>
                <a:spcPct val="0"/>
              </a:spcAft>
              <a:buChar char="–"/>
              <a:defRPr sz="1600">
                <a:solidFill>
                  <a:srgbClr val="000000"/>
                </a:solidFill>
                <a:latin typeface="Arial" pitchFamily="34" charset="0"/>
              </a:defRPr>
            </a:lvl6pPr>
            <a:lvl7pPr marL="2171700" indent="-228600" eaLnBrk="0" fontAlgn="base" hangingPunct="0">
              <a:spcBef>
                <a:spcPct val="20000"/>
              </a:spcBef>
              <a:spcAft>
                <a:spcPct val="0"/>
              </a:spcAft>
              <a:buChar char="–"/>
              <a:defRPr sz="1600">
                <a:solidFill>
                  <a:srgbClr val="000000"/>
                </a:solidFill>
                <a:latin typeface="Arial" pitchFamily="34" charset="0"/>
              </a:defRPr>
            </a:lvl7pPr>
            <a:lvl8pPr marL="2628900" indent="-228600" eaLnBrk="0" fontAlgn="base" hangingPunct="0">
              <a:spcBef>
                <a:spcPct val="20000"/>
              </a:spcBef>
              <a:spcAft>
                <a:spcPct val="0"/>
              </a:spcAft>
              <a:buChar char="–"/>
              <a:defRPr sz="1600">
                <a:solidFill>
                  <a:srgbClr val="000000"/>
                </a:solidFill>
                <a:latin typeface="Arial" pitchFamily="34" charset="0"/>
              </a:defRPr>
            </a:lvl8pPr>
            <a:lvl9pPr marL="3086100" indent="-228600" eaLnBrk="0" fontAlgn="base" hangingPunct="0">
              <a:spcBef>
                <a:spcPct val="20000"/>
              </a:spcBef>
              <a:spcAft>
                <a:spcPct val="0"/>
              </a:spcAft>
              <a:buChar char="–"/>
              <a:defRPr sz="1600">
                <a:solidFill>
                  <a:srgbClr val="000000"/>
                </a:solidFill>
                <a:latin typeface="Arial" pitchFamily="34" charset="0"/>
              </a:defRPr>
            </a:lvl9pPr>
          </a:lstStyle>
          <a:p>
            <a:pPr eaLnBrk="1" hangingPunct="1">
              <a:spcBef>
                <a:spcPct val="0"/>
              </a:spcBef>
              <a:buFontTx/>
              <a:buNone/>
            </a:pPr>
            <a:r>
              <a:rPr lang="en-US" altLang="en-US" sz="4300" dirty="0">
                <a:solidFill>
                  <a:srgbClr val="766C60"/>
                </a:solidFill>
              </a:rPr>
              <a:t>Messaging</a:t>
            </a:r>
          </a:p>
        </p:txBody>
      </p:sp>
      <p:sp>
        <p:nvSpPr>
          <p:cNvPr id="27" name="Slide Number Placeholder 29"/>
          <p:cNvSpPr>
            <a:spLocks noGrp="1"/>
          </p:cNvSpPr>
          <p:nvPr>
            <p:ph type="sldNum"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itchFamily="34" charset="0"/>
              </a:defRPr>
            </a:lvl1pPr>
            <a:lvl2pPr marL="990575" indent="-380990" eaLnBrk="0" hangingPunct="0">
              <a:defRPr sz="3200">
                <a:solidFill>
                  <a:schemeClr val="tx1"/>
                </a:solidFill>
                <a:latin typeface="Arial" pitchFamily="34" charset="0"/>
              </a:defRPr>
            </a:lvl2pPr>
            <a:lvl3pPr marL="1523962" indent="-304792" eaLnBrk="0" hangingPunct="0">
              <a:defRPr sz="3200">
                <a:solidFill>
                  <a:schemeClr val="tx1"/>
                </a:solidFill>
                <a:latin typeface="Arial" pitchFamily="34" charset="0"/>
              </a:defRPr>
            </a:lvl3pPr>
            <a:lvl4pPr marL="2133547" indent="-304792" eaLnBrk="0" hangingPunct="0">
              <a:defRPr sz="3200">
                <a:solidFill>
                  <a:schemeClr val="tx1"/>
                </a:solidFill>
                <a:latin typeface="Arial" pitchFamily="34" charset="0"/>
              </a:defRPr>
            </a:lvl4pPr>
            <a:lvl5pPr marL="2743131" indent="-304792" eaLnBrk="0" hangingPunct="0">
              <a:defRPr sz="3200">
                <a:solidFill>
                  <a:schemeClr val="tx1"/>
                </a:solidFill>
                <a:latin typeface="Arial" pitchFamily="34" charset="0"/>
              </a:defRPr>
            </a:lvl5pPr>
            <a:lvl6pPr marL="3352716" indent="-304792" eaLnBrk="0" fontAlgn="base" hangingPunct="0">
              <a:spcBef>
                <a:spcPct val="0"/>
              </a:spcBef>
              <a:spcAft>
                <a:spcPct val="0"/>
              </a:spcAft>
              <a:defRPr sz="3200">
                <a:solidFill>
                  <a:schemeClr val="tx1"/>
                </a:solidFill>
                <a:latin typeface="Arial" pitchFamily="34" charset="0"/>
              </a:defRPr>
            </a:lvl6pPr>
            <a:lvl7pPr marL="3962301" indent="-304792" eaLnBrk="0" fontAlgn="base" hangingPunct="0">
              <a:spcBef>
                <a:spcPct val="0"/>
              </a:spcBef>
              <a:spcAft>
                <a:spcPct val="0"/>
              </a:spcAft>
              <a:defRPr sz="3200">
                <a:solidFill>
                  <a:schemeClr val="tx1"/>
                </a:solidFill>
                <a:latin typeface="Arial" pitchFamily="34" charset="0"/>
              </a:defRPr>
            </a:lvl7pPr>
            <a:lvl8pPr marL="4571886" indent="-304792" eaLnBrk="0" fontAlgn="base" hangingPunct="0">
              <a:spcBef>
                <a:spcPct val="0"/>
              </a:spcBef>
              <a:spcAft>
                <a:spcPct val="0"/>
              </a:spcAft>
              <a:defRPr sz="3200">
                <a:solidFill>
                  <a:schemeClr val="tx1"/>
                </a:solidFill>
                <a:latin typeface="Arial" pitchFamily="34" charset="0"/>
              </a:defRPr>
            </a:lvl8pPr>
            <a:lvl9pPr marL="5181470" indent="-304792" eaLnBrk="0" fontAlgn="base" hangingPunct="0">
              <a:spcBef>
                <a:spcPct val="0"/>
              </a:spcBef>
              <a:spcAft>
                <a:spcPct val="0"/>
              </a:spcAft>
              <a:defRPr sz="3200">
                <a:solidFill>
                  <a:schemeClr val="tx1"/>
                </a:solidFill>
                <a:latin typeface="Arial" pitchFamily="34" charset="0"/>
              </a:defRPr>
            </a:lvl9pPr>
          </a:lstStyle>
          <a:p>
            <a:pPr>
              <a:defRPr/>
            </a:pPr>
            <a:fld id="{85AE1EDC-4988-4B42-8B21-4BA67876958D}" type="slidenum">
              <a:rPr lang="en-GB" altLang="en-US" sz="1200" smtClean="0">
                <a:solidFill>
                  <a:srgbClr val="000000"/>
                </a:solidFill>
              </a:rPr>
              <a:pPr>
                <a:defRPr/>
              </a:pPr>
              <a:t>45</a:t>
            </a:fld>
            <a:endParaRPr lang="en-GB" altLang="en-US" sz="1200" dirty="0" smtClean="0">
              <a:solidFill>
                <a:srgbClr val="000000"/>
              </a:solidFill>
            </a:endParaRPr>
          </a:p>
        </p:txBody>
      </p:sp>
      <p:pic>
        <p:nvPicPr>
          <p:cNvPr id="2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95002" y="188914"/>
            <a:ext cx="1081617" cy="811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1450386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2"/>
          <p:cNvSpPr>
            <a:spLocks noGrp="1"/>
          </p:cNvSpPr>
          <p:nvPr>
            <p:ph type="sldNum"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itchFamily="34" charset="0"/>
              </a:defRPr>
            </a:lvl1pPr>
            <a:lvl2pPr marL="990575" indent="-380990" eaLnBrk="0" hangingPunct="0">
              <a:defRPr sz="3200">
                <a:solidFill>
                  <a:schemeClr val="tx1"/>
                </a:solidFill>
                <a:latin typeface="Arial" pitchFamily="34" charset="0"/>
              </a:defRPr>
            </a:lvl2pPr>
            <a:lvl3pPr marL="1523962" indent="-304792" eaLnBrk="0" hangingPunct="0">
              <a:defRPr sz="3200">
                <a:solidFill>
                  <a:schemeClr val="tx1"/>
                </a:solidFill>
                <a:latin typeface="Arial" pitchFamily="34" charset="0"/>
              </a:defRPr>
            </a:lvl3pPr>
            <a:lvl4pPr marL="2133547" indent="-304792" eaLnBrk="0" hangingPunct="0">
              <a:defRPr sz="3200">
                <a:solidFill>
                  <a:schemeClr val="tx1"/>
                </a:solidFill>
                <a:latin typeface="Arial" pitchFamily="34" charset="0"/>
              </a:defRPr>
            </a:lvl4pPr>
            <a:lvl5pPr marL="2743131" indent="-304792" eaLnBrk="0" hangingPunct="0">
              <a:defRPr sz="3200">
                <a:solidFill>
                  <a:schemeClr val="tx1"/>
                </a:solidFill>
                <a:latin typeface="Arial" pitchFamily="34" charset="0"/>
              </a:defRPr>
            </a:lvl5pPr>
            <a:lvl6pPr marL="3352716" indent="-304792" eaLnBrk="0" fontAlgn="base" hangingPunct="0">
              <a:spcBef>
                <a:spcPct val="0"/>
              </a:spcBef>
              <a:spcAft>
                <a:spcPct val="0"/>
              </a:spcAft>
              <a:defRPr sz="3200">
                <a:solidFill>
                  <a:schemeClr val="tx1"/>
                </a:solidFill>
                <a:latin typeface="Arial" pitchFamily="34" charset="0"/>
              </a:defRPr>
            </a:lvl6pPr>
            <a:lvl7pPr marL="3962301" indent="-304792" eaLnBrk="0" fontAlgn="base" hangingPunct="0">
              <a:spcBef>
                <a:spcPct val="0"/>
              </a:spcBef>
              <a:spcAft>
                <a:spcPct val="0"/>
              </a:spcAft>
              <a:defRPr sz="3200">
                <a:solidFill>
                  <a:schemeClr val="tx1"/>
                </a:solidFill>
                <a:latin typeface="Arial" pitchFamily="34" charset="0"/>
              </a:defRPr>
            </a:lvl7pPr>
            <a:lvl8pPr marL="4571886" indent="-304792" eaLnBrk="0" fontAlgn="base" hangingPunct="0">
              <a:spcBef>
                <a:spcPct val="0"/>
              </a:spcBef>
              <a:spcAft>
                <a:spcPct val="0"/>
              </a:spcAft>
              <a:defRPr sz="3200">
                <a:solidFill>
                  <a:schemeClr val="tx1"/>
                </a:solidFill>
                <a:latin typeface="Arial" pitchFamily="34" charset="0"/>
              </a:defRPr>
            </a:lvl8pPr>
            <a:lvl9pPr marL="5181470" indent="-304792" eaLnBrk="0" fontAlgn="base" hangingPunct="0">
              <a:spcBef>
                <a:spcPct val="0"/>
              </a:spcBef>
              <a:spcAft>
                <a:spcPct val="0"/>
              </a:spcAft>
              <a:defRPr sz="3200">
                <a:solidFill>
                  <a:schemeClr val="tx1"/>
                </a:solidFill>
                <a:latin typeface="Arial" pitchFamily="34" charset="0"/>
              </a:defRPr>
            </a:lvl9pPr>
          </a:lstStyle>
          <a:p>
            <a:pPr>
              <a:defRPr/>
            </a:pPr>
            <a:fld id="{965F3302-E49C-4E08-AA5C-8FEBE8888D8C}" type="slidenum">
              <a:rPr lang="en-GB" altLang="en-US" sz="1200" smtClean="0"/>
              <a:pPr>
                <a:defRPr/>
              </a:pPr>
              <a:t>46</a:t>
            </a:fld>
            <a:endParaRPr lang="en-GB" altLang="en-US" sz="1200" dirty="0" smtClean="0"/>
          </a:p>
        </p:txBody>
      </p:sp>
      <p:pic>
        <p:nvPicPr>
          <p:cNvPr id="6147" name="Picture 4"/>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69617" y="1114425"/>
            <a:ext cx="1634067" cy="12271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8" name="Picture 5"/>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033002" y="1069976"/>
            <a:ext cx="1519767" cy="625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9" name="Picture 6"/>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090153" y="2030413"/>
            <a:ext cx="1339849" cy="966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50" name="Picture 7"/>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979335" y="966789"/>
            <a:ext cx="1316567" cy="987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51" name="Picture 8"/>
          <p:cNvPicPr>
            <a:picLocks noChangeAspect="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8504769" y="1689101"/>
            <a:ext cx="1833033"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52" name="Picture 9"/>
          <p:cNvPicPr>
            <a:picLocks noChangeAspect="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6669619" y="593726"/>
            <a:ext cx="1460500" cy="1095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53" name="Picture 10"/>
          <p:cNvPicPr>
            <a:picLocks noChangeAspect="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4070353" y="2111377"/>
            <a:ext cx="1096433" cy="804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54" name="Picture 11"/>
          <p:cNvPicPr>
            <a:picLocks noChangeAspect="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669619" y="2092325"/>
            <a:ext cx="2245783" cy="842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55" name="Picture 12"/>
          <p:cNvPicPr>
            <a:picLocks noChangeAspect="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8504767" y="1069977"/>
            <a:ext cx="1219200" cy="352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56" name="Picture 13"/>
          <p:cNvPicPr>
            <a:picLocks noChangeAspect="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5422900" y="966789"/>
            <a:ext cx="1009651" cy="151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57" name="Picture 14"/>
          <p:cNvPicPr>
            <a:picLocks noChangeAspect="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694269" y="1982789"/>
            <a:ext cx="3238500" cy="952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Title 2"/>
          <p:cNvSpPr txBox="1">
            <a:spLocks/>
          </p:cNvSpPr>
          <p:nvPr/>
        </p:nvSpPr>
        <p:spPr>
          <a:xfrm>
            <a:off x="527053" y="1220788"/>
            <a:ext cx="3238500" cy="654051"/>
          </a:xfrm>
          <a:prstGeom prst="rect">
            <a:avLst/>
          </a:prstGeom>
        </p:spPr>
        <p:txBody>
          <a:bodyPr lIns="121917" tIns="60958" rIns="121917" bIns="60958"/>
          <a:lst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Times New Roman" pitchFamily="18" charset="0"/>
              </a:defRPr>
            </a:lvl2pPr>
            <a:lvl3pPr algn="l" rtl="0" eaLnBrk="1" fontAlgn="base" hangingPunct="1">
              <a:spcBef>
                <a:spcPct val="0"/>
              </a:spcBef>
              <a:spcAft>
                <a:spcPct val="0"/>
              </a:spcAft>
              <a:defRPr sz="3200">
                <a:solidFill>
                  <a:schemeClr val="tx2"/>
                </a:solidFill>
                <a:latin typeface="Times New Roman" pitchFamily="18" charset="0"/>
              </a:defRPr>
            </a:lvl3pPr>
            <a:lvl4pPr algn="l" rtl="0" eaLnBrk="1" fontAlgn="base" hangingPunct="1">
              <a:spcBef>
                <a:spcPct val="0"/>
              </a:spcBef>
              <a:spcAft>
                <a:spcPct val="0"/>
              </a:spcAft>
              <a:defRPr sz="3200">
                <a:solidFill>
                  <a:schemeClr val="tx2"/>
                </a:solidFill>
                <a:latin typeface="Times New Roman" pitchFamily="18" charset="0"/>
              </a:defRPr>
            </a:lvl4pPr>
            <a:lvl5pPr algn="l" rtl="0" eaLnBrk="1" fontAlgn="base" hangingPunct="1">
              <a:spcBef>
                <a:spcPct val="0"/>
              </a:spcBef>
              <a:spcAft>
                <a:spcPct val="0"/>
              </a:spcAft>
              <a:defRPr sz="3200">
                <a:solidFill>
                  <a:schemeClr val="tx2"/>
                </a:solidFill>
                <a:latin typeface="Times New Roman" pitchFamily="18" charset="0"/>
              </a:defRPr>
            </a:lvl5pPr>
            <a:lvl6pPr marL="457200" algn="l" rtl="0" eaLnBrk="1" fontAlgn="base" hangingPunct="1">
              <a:spcBef>
                <a:spcPct val="0"/>
              </a:spcBef>
              <a:spcAft>
                <a:spcPct val="0"/>
              </a:spcAft>
              <a:defRPr sz="3200">
                <a:solidFill>
                  <a:schemeClr val="tx2"/>
                </a:solidFill>
                <a:latin typeface="Times New Roman" pitchFamily="18" charset="0"/>
              </a:defRPr>
            </a:lvl6pPr>
            <a:lvl7pPr marL="914400" algn="l" rtl="0" eaLnBrk="1" fontAlgn="base" hangingPunct="1">
              <a:spcBef>
                <a:spcPct val="0"/>
              </a:spcBef>
              <a:spcAft>
                <a:spcPct val="0"/>
              </a:spcAft>
              <a:defRPr sz="3200">
                <a:solidFill>
                  <a:schemeClr val="tx2"/>
                </a:solidFill>
                <a:latin typeface="Times New Roman" pitchFamily="18" charset="0"/>
              </a:defRPr>
            </a:lvl7pPr>
            <a:lvl8pPr marL="1371600" algn="l" rtl="0" eaLnBrk="1" fontAlgn="base" hangingPunct="1">
              <a:spcBef>
                <a:spcPct val="0"/>
              </a:spcBef>
              <a:spcAft>
                <a:spcPct val="0"/>
              </a:spcAft>
              <a:defRPr sz="3200">
                <a:solidFill>
                  <a:schemeClr val="tx2"/>
                </a:solidFill>
                <a:latin typeface="Times New Roman" pitchFamily="18" charset="0"/>
              </a:defRPr>
            </a:lvl8pPr>
            <a:lvl9pPr marL="1828800" algn="l" rtl="0" eaLnBrk="1" fontAlgn="base" hangingPunct="1">
              <a:spcBef>
                <a:spcPct val="0"/>
              </a:spcBef>
              <a:spcAft>
                <a:spcPct val="0"/>
              </a:spcAft>
              <a:defRPr sz="3200">
                <a:solidFill>
                  <a:schemeClr val="tx2"/>
                </a:solidFill>
                <a:latin typeface="Times New Roman" pitchFamily="18" charset="0"/>
              </a:defRPr>
            </a:lvl9pPr>
          </a:lstStyle>
          <a:p>
            <a:pPr algn="ctr">
              <a:defRPr/>
            </a:pPr>
            <a:r>
              <a:rPr lang="en-US" dirty="0" smtClean="0">
                <a:solidFill>
                  <a:srgbClr val="766C60"/>
                </a:solidFill>
                <a:latin typeface="+mn-lt"/>
              </a:rPr>
              <a:t>Oversight</a:t>
            </a:r>
            <a:endParaRPr lang="en-US" dirty="0">
              <a:solidFill>
                <a:srgbClr val="766C60"/>
              </a:solidFill>
              <a:latin typeface="+mn-lt"/>
            </a:endParaRPr>
          </a:p>
        </p:txBody>
      </p:sp>
      <p:graphicFrame>
        <p:nvGraphicFramePr>
          <p:cNvPr id="19" name="Diagram 18"/>
          <p:cNvGraphicFramePr/>
          <p:nvPr/>
        </p:nvGraphicFramePr>
        <p:xfrm>
          <a:off x="815413" y="4437112"/>
          <a:ext cx="10945216" cy="1618744"/>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20" name="Title 2"/>
          <p:cNvSpPr txBox="1">
            <a:spLocks/>
          </p:cNvSpPr>
          <p:nvPr/>
        </p:nvSpPr>
        <p:spPr>
          <a:xfrm>
            <a:off x="694269" y="3854449"/>
            <a:ext cx="3238500" cy="654051"/>
          </a:xfrm>
          <a:prstGeom prst="rect">
            <a:avLst/>
          </a:prstGeom>
        </p:spPr>
        <p:txBody>
          <a:bodyPr lIns="121917" tIns="60958" rIns="121917" bIns="60958"/>
          <a:lst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Times New Roman" pitchFamily="18" charset="0"/>
              </a:defRPr>
            </a:lvl2pPr>
            <a:lvl3pPr algn="l" rtl="0" eaLnBrk="1" fontAlgn="base" hangingPunct="1">
              <a:spcBef>
                <a:spcPct val="0"/>
              </a:spcBef>
              <a:spcAft>
                <a:spcPct val="0"/>
              </a:spcAft>
              <a:defRPr sz="3200">
                <a:solidFill>
                  <a:schemeClr val="tx2"/>
                </a:solidFill>
                <a:latin typeface="Times New Roman" pitchFamily="18" charset="0"/>
              </a:defRPr>
            </a:lvl3pPr>
            <a:lvl4pPr algn="l" rtl="0" eaLnBrk="1" fontAlgn="base" hangingPunct="1">
              <a:spcBef>
                <a:spcPct val="0"/>
              </a:spcBef>
              <a:spcAft>
                <a:spcPct val="0"/>
              </a:spcAft>
              <a:defRPr sz="3200">
                <a:solidFill>
                  <a:schemeClr val="tx2"/>
                </a:solidFill>
                <a:latin typeface="Times New Roman" pitchFamily="18" charset="0"/>
              </a:defRPr>
            </a:lvl4pPr>
            <a:lvl5pPr algn="l" rtl="0" eaLnBrk="1" fontAlgn="base" hangingPunct="1">
              <a:spcBef>
                <a:spcPct val="0"/>
              </a:spcBef>
              <a:spcAft>
                <a:spcPct val="0"/>
              </a:spcAft>
              <a:defRPr sz="3200">
                <a:solidFill>
                  <a:schemeClr val="tx2"/>
                </a:solidFill>
                <a:latin typeface="Times New Roman" pitchFamily="18" charset="0"/>
              </a:defRPr>
            </a:lvl5pPr>
            <a:lvl6pPr marL="457200" algn="l" rtl="0" eaLnBrk="1" fontAlgn="base" hangingPunct="1">
              <a:spcBef>
                <a:spcPct val="0"/>
              </a:spcBef>
              <a:spcAft>
                <a:spcPct val="0"/>
              </a:spcAft>
              <a:defRPr sz="3200">
                <a:solidFill>
                  <a:schemeClr val="tx2"/>
                </a:solidFill>
                <a:latin typeface="Times New Roman" pitchFamily="18" charset="0"/>
              </a:defRPr>
            </a:lvl6pPr>
            <a:lvl7pPr marL="914400" algn="l" rtl="0" eaLnBrk="1" fontAlgn="base" hangingPunct="1">
              <a:spcBef>
                <a:spcPct val="0"/>
              </a:spcBef>
              <a:spcAft>
                <a:spcPct val="0"/>
              </a:spcAft>
              <a:defRPr sz="3200">
                <a:solidFill>
                  <a:schemeClr val="tx2"/>
                </a:solidFill>
                <a:latin typeface="Times New Roman" pitchFamily="18" charset="0"/>
              </a:defRPr>
            </a:lvl7pPr>
            <a:lvl8pPr marL="1371600" algn="l" rtl="0" eaLnBrk="1" fontAlgn="base" hangingPunct="1">
              <a:spcBef>
                <a:spcPct val="0"/>
              </a:spcBef>
              <a:spcAft>
                <a:spcPct val="0"/>
              </a:spcAft>
              <a:defRPr sz="3200">
                <a:solidFill>
                  <a:schemeClr val="tx2"/>
                </a:solidFill>
                <a:latin typeface="Times New Roman" pitchFamily="18" charset="0"/>
              </a:defRPr>
            </a:lvl8pPr>
            <a:lvl9pPr marL="1828800" algn="l" rtl="0" eaLnBrk="1" fontAlgn="base" hangingPunct="1">
              <a:spcBef>
                <a:spcPct val="0"/>
              </a:spcBef>
              <a:spcAft>
                <a:spcPct val="0"/>
              </a:spcAft>
              <a:defRPr sz="3200">
                <a:solidFill>
                  <a:schemeClr val="tx2"/>
                </a:solidFill>
                <a:latin typeface="Times New Roman" pitchFamily="18" charset="0"/>
              </a:defRPr>
            </a:lvl9pPr>
          </a:lstStyle>
          <a:p>
            <a:pPr algn="ctr">
              <a:defRPr/>
            </a:pPr>
            <a:r>
              <a:rPr lang="en-US" dirty="0" smtClean="0">
                <a:solidFill>
                  <a:srgbClr val="766C60"/>
                </a:solidFill>
                <a:latin typeface="+mn-lt"/>
              </a:rPr>
              <a:t>Governance</a:t>
            </a:r>
            <a:endParaRPr lang="en-US" dirty="0">
              <a:solidFill>
                <a:srgbClr val="766C60"/>
              </a:solidFill>
              <a:latin typeface="+mn-lt"/>
            </a:endParaRPr>
          </a:p>
        </p:txBody>
      </p:sp>
    </p:spTree>
    <p:extLst>
      <p:ext uri="{BB962C8B-B14F-4D97-AF65-F5344CB8AC3E}">
        <p14:creationId xmlns="" xmlns:p14="http://schemas.microsoft.com/office/powerpoint/2010/main" val="12200140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08B75872-5E23-4493-941F-282B8CE26E1B}" type="slidenum">
              <a:rPr lang="en-GB"/>
              <a:pPr/>
              <a:t>47</a:t>
            </a:fld>
            <a:endParaRPr lang="en-GB"/>
          </a:p>
        </p:txBody>
      </p:sp>
      <p:sp>
        <p:nvSpPr>
          <p:cNvPr id="304130" name="Rectangle 2"/>
          <p:cNvSpPr>
            <a:spLocks noGrp="1" noChangeArrowheads="1"/>
          </p:cNvSpPr>
          <p:nvPr>
            <p:ph type="title"/>
          </p:nvPr>
        </p:nvSpPr>
        <p:spPr/>
        <p:txBody>
          <a:bodyPr/>
          <a:lstStyle/>
          <a:p>
            <a:r>
              <a:rPr lang="en-GB" dirty="0" smtClean="0"/>
              <a:t>SWIFT in Russia, CIS &amp; Mongolia</a:t>
            </a:r>
            <a:endParaRPr lang="en-GB" dirty="0"/>
          </a:p>
        </p:txBody>
      </p:sp>
      <p:sp>
        <p:nvSpPr>
          <p:cNvPr id="304131" name="Rectangle 3"/>
          <p:cNvSpPr>
            <a:spLocks noGrp="1" noChangeArrowheads="1"/>
          </p:cNvSpPr>
          <p:nvPr>
            <p:ph type="body" idx="1"/>
          </p:nvPr>
        </p:nvSpPr>
        <p:spPr>
          <a:xfrm>
            <a:off x="1098248" y="1700667"/>
            <a:ext cx="9502019" cy="3909105"/>
          </a:xfrm>
        </p:spPr>
        <p:txBody>
          <a:bodyPr>
            <a:normAutofit fontScale="77500" lnSpcReduction="20000"/>
          </a:bodyPr>
          <a:lstStyle/>
          <a:p>
            <a:pPr>
              <a:lnSpc>
                <a:spcPct val="150000"/>
              </a:lnSpc>
            </a:pPr>
            <a:r>
              <a:rPr lang="en-GB" sz="2100" dirty="0" smtClean="0"/>
              <a:t>1989: First customer, VEB </a:t>
            </a:r>
          </a:p>
          <a:p>
            <a:pPr lvl="1">
              <a:lnSpc>
                <a:spcPct val="150000"/>
              </a:lnSpc>
            </a:pPr>
            <a:r>
              <a:rPr lang="en-GB" sz="2100" i="1" dirty="0" smtClean="0"/>
              <a:t>in Kazakhstan: Kazakh Interbank Settlement Centre </a:t>
            </a:r>
            <a:endParaRPr lang="en-GB" sz="2100" dirty="0" smtClean="0"/>
          </a:p>
          <a:p>
            <a:pPr>
              <a:lnSpc>
                <a:spcPct val="150000"/>
              </a:lnSpc>
            </a:pPr>
            <a:r>
              <a:rPr lang="en-US" sz="2100" dirty="0" smtClean="0"/>
              <a:t>2009: SWIFT Moscow office opened</a:t>
            </a:r>
          </a:p>
          <a:p>
            <a:pPr lvl="1">
              <a:lnSpc>
                <a:spcPct val="150000"/>
              </a:lnSpc>
            </a:pPr>
            <a:r>
              <a:rPr lang="en-US" sz="2100" i="1" dirty="0" smtClean="0"/>
              <a:t>Kazakhstan is 2</a:t>
            </a:r>
            <a:r>
              <a:rPr lang="en-US" sz="2100" i="1" baseline="30000" dirty="0" smtClean="0"/>
              <a:t>nd</a:t>
            </a:r>
            <a:r>
              <a:rPr lang="en-US" sz="2100" i="1" dirty="0" smtClean="0"/>
              <a:t> country by traffic</a:t>
            </a:r>
            <a:endParaRPr lang="en-GB" sz="2100" i="1" dirty="0"/>
          </a:p>
          <a:p>
            <a:pPr>
              <a:lnSpc>
                <a:spcPct val="150000"/>
              </a:lnSpc>
            </a:pPr>
            <a:r>
              <a:rPr lang="en-GB" sz="2100" dirty="0" smtClean="0"/>
              <a:t>Today: 1000+ customers</a:t>
            </a:r>
          </a:p>
          <a:p>
            <a:pPr lvl="1">
              <a:lnSpc>
                <a:spcPct val="150000"/>
              </a:lnSpc>
            </a:pPr>
            <a:r>
              <a:rPr lang="en-GB" sz="2100" i="1" dirty="0"/>
              <a:t>in Kazakhstan: </a:t>
            </a:r>
            <a:r>
              <a:rPr lang="en-GB" sz="2100" i="1" dirty="0" smtClean="0"/>
              <a:t>43</a:t>
            </a:r>
            <a:endParaRPr lang="en-GB" sz="2100" dirty="0"/>
          </a:p>
          <a:p>
            <a:pPr>
              <a:lnSpc>
                <a:spcPct val="150000"/>
              </a:lnSpc>
            </a:pPr>
            <a:r>
              <a:rPr lang="en-GB" sz="2100" dirty="0" smtClean="0"/>
              <a:t>Traffic growth: 60% plus</a:t>
            </a:r>
          </a:p>
          <a:p>
            <a:pPr>
              <a:lnSpc>
                <a:spcPct val="150000"/>
              </a:lnSpc>
            </a:pPr>
            <a:r>
              <a:rPr lang="en-GB" sz="2100" dirty="0" smtClean="0"/>
              <a:t>Payments represent biggest business</a:t>
            </a:r>
          </a:p>
          <a:p>
            <a:pPr lvl="1">
              <a:lnSpc>
                <a:spcPct val="150000"/>
              </a:lnSpc>
            </a:pPr>
            <a:r>
              <a:rPr lang="en-US" sz="2100" i="1" dirty="0" smtClean="0"/>
              <a:t>cross border and domestic</a:t>
            </a:r>
            <a:endParaRPr lang="en-GB" sz="2100" i="1" dirty="0"/>
          </a:p>
        </p:txBody>
      </p:sp>
    </p:spTree>
    <p:extLst>
      <p:ext uri="{BB962C8B-B14F-4D97-AF65-F5344CB8AC3E}">
        <p14:creationId xmlns="" xmlns:p14="http://schemas.microsoft.com/office/powerpoint/2010/main" val="14099987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08B75872-5E23-4493-941F-282B8CE26E1B}" type="slidenum">
              <a:rPr lang="en-GB"/>
              <a:pPr/>
              <a:t>48</a:t>
            </a:fld>
            <a:endParaRPr lang="en-GB"/>
          </a:p>
        </p:txBody>
      </p:sp>
      <p:sp>
        <p:nvSpPr>
          <p:cNvPr id="304130" name="Rectangle 2"/>
          <p:cNvSpPr>
            <a:spLocks noGrp="1" noChangeArrowheads="1"/>
          </p:cNvSpPr>
          <p:nvPr>
            <p:ph type="title"/>
          </p:nvPr>
        </p:nvSpPr>
        <p:spPr/>
        <p:txBody>
          <a:bodyPr/>
          <a:lstStyle/>
          <a:p>
            <a:r>
              <a:rPr lang="en-US" dirty="0" smtClean="0"/>
              <a:t>Agenda</a:t>
            </a:r>
            <a:endParaRPr lang="en-GB" dirty="0"/>
          </a:p>
        </p:txBody>
      </p:sp>
      <p:sp>
        <p:nvSpPr>
          <p:cNvPr id="304131" name="Rectangle 3"/>
          <p:cNvSpPr>
            <a:spLocks noGrp="1" noChangeArrowheads="1"/>
          </p:cNvSpPr>
          <p:nvPr>
            <p:ph type="body" idx="1"/>
          </p:nvPr>
        </p:nvSpPr>
        <p:spPr>
          <a:xfrm>
            <a:off x="1098248" y="1700667"/>
            <a:ext cx="9502019" cy="3909105"/>
          </a:xfrm>
        </p:spPr>
        <p:txBody>
          <a:bodyPr>
            <a:normAutofit fontScale="92500"/>
          </a:bodyPr>
          <a:lstStyle/>
          <a:p>
            <a:pPr>
              <a:lnSpc>
                <a:spcPct val="150000"/>
              </a:lnSpc>
            </a:pPr>
            <a:r>
              <a:rPr lang="en-US" sz="2900" dirty="0" smtClean="0"/>
              <a:t>SWIFT Community approach &amp; cooperation with our members</a:t>
            </a:r>
          </a:p>
          <a:p>
            <a:pPr lvl="1">
              <a:lnSpc>
                <a:spcPct val="150000"/>
              </a:lnSpc>
            </a:pPr>
            <a:r>
              <a:rPr lang="en-US" sz="2900" dirty="0" smtClean="0"/>
              <a:t>Market Infrastructures</a:t>
            </a:r>
          </a:p>
          <a:p>
            <a:pPr lvl="1">
              <a:lnSpc>
                <a:spcPct val="150000"/>
              </a:lnSpc>
            </a:pPr>
            <a:r>
              <a:rPr lang="en-US" sz="2900" dirty="0" smtClean="0"/>
              <a:t>Participants</a:t>
            </a:r>
          </a:p>
          <a:p>
            <a:pPr>
              <a:lnSpc>
                <a:spcPct val="150000"/>
              </a:lnSpc>
            </a:pPr>
            <a:endParaRPr lang="en-US" sz="2900" dirty="0" smtClean="0"/>
          </a:p>
          <a:p>
            <a:pPr>
              <a:lnSpc>
                <a:spcPct val="150000"/>
              </a:lnSpc>
            </a:pPr>
            <a:r>
              <a:rPr lang="en-US" sz="2900" dirty="0" smtClean="0"/>
              <a:t>Focus on Financial Crime Compliance</a:t>
            </a:r>
            <a:endParaRPr lang="en-US" sz="2900" dirty="0"/>
          </a:p>
          <a:p>
            <a:pPr>
              <a:lnSpc>
                <a:spcPct val="150000"/>
              </a:lnSpc>
            </a:pPr>
            <a:endParaRPr lang="en-US" sz="2900" dirty="0"/>
          </a:p>
          <a:p>
            <a:pPr>
              <a:lnSpc>
                <a:spcPct val="150000"/>
              </a:lnSpc>
            </a:pPr>
            <a:endParaRPr lang="en-GB" sz="2900" i="1" dirty="0"/>
          </a:p>
        </p:txBody>
      </p:sp>
    </p:spTree>
    <p:extLst>
      <p:ext uri="{BB962C8B-B14F-4D97-AF65-F5344CB8AC3E}">
        <p14:creationId xmlns="" xmlns:p14="http://schemas.microsoft.com/office/powerpoint/2010/main" val="7598986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4800" dirty="0" smtClean="0"/>
              <a:t>Engagement for our communities</a:t>
            </a:r>
            <a:endParaRPr lang="en-GB" sz="4800" dirty="0"/>
          </a:p>
        </p:txBody>
      </p:sp>
    </p:spTree>
    <p:extLst>
      <p:ext uri="{BB962C8B-B14F-4D97-AF65-F5344CB8AC3E}">
        <p14:creationId xmlns="" xmlns:p14="http://schemas.microsoft.com/office/powerpoint/2010/main" val="219593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62188"/>
          </a:xfrm>
        </p:spPr>
      </p:pic>
      <p:sp>
        <p:nvSpPr>
          <p:cNvPr id="5" name="TextBox 4"/>
          <p:cNvSpPr txBox="1"/>
          <p:nvPr/>
        </p:nvSpPr>
        <p:spPr>
          <a:xfrm>
            <a:off x="751115" y="1971675"/>
            <a:ext cx="10629900" cy="4401205"/>
          </a:xfrm>
          <a:prstGeom prst="rect">
            <a:avLst/>
          </a:prstGeom>
          <a:noFill/>
        </p:spPr>
        <p:txBody>
          <a:bodyPr wrap="square" rtlCol="0">
            <a:spAutoFit/>
          </a:bodyPr>
          <a:lstStyle/>
          <a:p>
            <a:r>
              <a:rPr lang="en-GB" sz="4000" dirty="0" smtClean="0">
                <a:solidFill>
                  <a:prstClr val="black"/>
                </a:solidFill>
                <a:latin typeface="BentonSans-Bold"/>
              </a:rPr>
              <a:t>Address</a:t>
            </a:r>
            <a:r>
              <a:rPr lang="en-GB" sz="4000" dirty="0">
                <a:solidFill>
                  <a:prstClr val="black"/>
                </a:solidFill>
                <a:latin typeface="BentonSans-Bold"/>
              </a:rPr>
              <a:t>: Fostering and facilitating the</a:t>
            </a:r>
          </a:p>
          <a:p>
            <a:r>
              <a:rPr lang="en-GB" sz="4000" dirty="0">
                <a:solidFill>
                  <a:prstClr val="black"/>
                </a:solidFill>
                <a:latin typeface="BentonSans-Bold"/>
              </a:rPr>
              <a:t>growing opportunities for trade and</a:t>
            </a:r>
          </a:p>
          <a:p>
            <a:r>
              <a:rPr lang="en-GB" sz="4000" dirty="0">
                <a:solidFill>
                  <a:prstClr val="black"/>
                </a:solidFill>
                <a:latin typeface="BentonSans-Bold"/>
              </a:rPr>
              <a:t>investment between the UK and Kazakhstan</a:t>
            </a:r>
          </a:p>
          <a:p>
            <a:endParaRPr lang="en-GB" sz="4000" b="1" dirty="0" smtClean="0">
              <a:solidFill>
                <a:prstClr val="black"/>
              </a:solidFill>
              <a:latin typeface="BentonSans-Bold"/>
            </a:endParaRPr>
          </a:p>
          <a:p>
            <a:r>
              <a:rPr lang="en-GB" sz="4000" b="1" dirty="0" smtClean="0">
                <a:solidFill>
                  <a:prstClr val="black"/>
                </a:solidFill>
                <a:latin typeface="BentonSans-Bold"/>
              </a:rPr>
              <a:t>Professor </a:t>
            </a:r>
            <a:r>
              <a:rPr lang="en-GB" sz="4000" b="1" dirty="0">
                <a:solidFill>
                  <a:prstClr val="black"/>
                </a:solidFill>
                <a:latin typeface="BentonSans-Bold"/>
              </a:rPr>
              <a:t>Charles Hendry MP</a:t>
            </a:r>
            <a:r>
              <a:rPr lang="en-GB" sz="4000" dirty="0">
                <a:solidFill>
                  <a:prstClr val="black"/>
                </a:solidFill>
                <a:latin typeface="BentonSans-Regular"/>
              </a:rPr>
              <a:t>, UK Prime </a:t>
            </a:r>
            <a:r>
              <a:rPr lang="en-GB" sz="4000" dirty="0" smtClean="0">
                <a:solidFill>
                  <a:prstClr val="black"/>
                </a:solidFill>
                <a:latin typeface="BentonSans-Regular"/>
              </a:rPr>
              <a:t>Minister’s Trade </a:t>
            </a:r>
            <a:r>
              <a:rPr lang="en-GB" sz="4000" dirty="0">
                <a:solidFill>
                  <a:prstClr val="black"/>
                </a:solidFill>
                <a:latin typeface="BentonSans-Regular"/>
              </a:rPr>
              <a:t>Envoy to Kazakhstan, </a:t>
            </a:r>
            <a:r>
              <a:rPr lang="en-GB" sz="4000" dirty="0">
                <a:solidFill>
                  <a:prstClr val="black"/>
                </a:solidFill>
                <a:latin typeface="BentonSans-Italic"/>
              </a:rPr>
              <a:t>Azerbaijan &amp; Turkmenistan</a:t>
            </a:r>
            <a:endParaRPr lang="en-GB" sz="4000" dirty="0">
              <a:solidFill>
                <a:prstClr val="black"/>
              </a:solidFill>
            </a:endParaRPr>
          </a:p>
        </p:txBody>
      </p:sp>
    </p:spTree>
    <p:extLst>
      <p:ext uri="{BB962C8B-B14F-4D97-AF65-F5344CB8AC3E}">
        <p14:creationId xmlns="" xmlns:p14="http://schemas.microsoft.com/office/powerpoint/2010/main" val="38699062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ISO 20022 </a:t>
            </a:r>
            <a:br>
              <a:rPr lang="en-US" altLang="en-US" smtClean="0"/>
            </a:br>
            <a:r>
              <a:rPr lang="en-US" altLang="en-US" smtClean="0"/>
              <a:t>How does it fit into the ISO structure?</a:t>
            </a:r>
            <a:endParaRPr lang="en-GB" altLang="en-US" smtClean="0"/>
          </a:p>
        </p:txBody>
      </p:sp>
      <p:sp>
        <p:nvSpPr>
          <p:cNvPr id="21507" name="Footer Placeholder 3"/>
          <p:cNvSpPr>
            <a:spLocks noGrp="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lnSpc>
                <a:spcPct val="95000"/>
              </a:lnSpc>
              <a:spcBef>
                <a:spcPct val="35000"/>
              </a:spcBef>
              <a:buClr>
                <a:srgbClr val="4ED8F4"/>
              </a:buClr>
              <a:buSzPct val="80000"/>
              <a:buFont typeface="Webdings" pitchFamily="18" charset="2"/>
              <a:buChar char="&lt;"/>
              <a:defRPr sz="4000">
                <a:solidFill>
                  <a:schemeClr val="tx1"/>
                </a:solidFill>
                <a:latin typeface="Arial" pitchFamily="34" charset="0"/>
              </a:defRPr>
            </a:lvl1pPr>
            <a:lvl2pPr marL="990575" indent="-380990" eaLnBrk="0" hangingPunct="0">
              <a:lnSpc>
                <a:spcPct val="95000"/>
              </a:lnSpc>
              <a:spcBef>
                <a:spcPct val="35000"/>
              </a:spcBef>
              <a:buClr>
                <a:srgbClr val="4ED8F4"/>
              </a:buClr>
              <a:buChar char="–"/>
              <a:defRPr sz="4000">
                <a:solidFill>
                  <a:schemeClr val="tx1"/>
                </a:solidFill>
                <a:latin typeface="Arial" pitchFamily="34" charset="0"/>
              </a:defRPr>
            </a:lvl2pPr>
            <a:lvl3pPr marL="1523962" indent="-304792" eaLnBrk="0" hangingPunct="0">
              <a:lnSpc>
                <a:spcPct val="95000"/>
              </a:lnSpc>
              <a:spcBef>
                <a:spcPct val="35000"/>
              </a:spcBef>
              <a:buClr>
                <a:srgbClr val="4ED8F4"/>
              </a:buClr>
              <a:buSzPct val="90000"/>
              <a:buChar char="–"/>
              <a:defRPr sz="3200">
                <a:solidFill>
                  <a:schemeClr val="tx1"/>
                </a:solidFill>
                <a:latin typeface="Arial" pitchFamily="34" charset="0"/>
              </a:defRPr>
            </a:lvl3pPr>
            <a:lvl4pPr marL="2133547" indent="-304792" eaLnBrk="0" hangingPunct="0">
              <a:spcBef>
                <a:spcPct val="20000"/>
              </a:spcBef>
              <a:buSzPct val="100000"/>
              <a:buChar char="–"/>
              <a:defRPr sz="2700">
                <a:solidFill>
                  <a:schemeClr val="tx1"/>
                </a:solidFill>
                <a:latin typeface="Times" pitchFamily="18" charset="0"/>
              </a:defRPr>
            </a:lvl4pPr>
            <a:lvl5pPr marL="2743131" indent="-304792" eaLnBrk="0" hangingPunct="0">
              <a:spcBef>
                <a:spcPct val="20000"/>
              </a:spcBef>
              <a:buSzPct val="100000"/>
              <a:buChar char="»"/>
              <a:defRPr sz="2700">
                <a:solidFill>
                  <a:schemeClr val="tx1"/>
                </a:solidFill>
                <a:latin typeface="Times" pitchFamily="18" charset="0"/>
              </a:defRPr>
            </a:lvl5pPr>
            <a:lvl6pPr marL="3352716" indent="-304792" eaLnBrk="0" fontAlgn="base" hangingPunct="0">
              <a:spcBef>
                <a:spcPct val="20000"/>
              </a:spcBef>
              <a:spcAft>
                <a:spcPct val="0"/>
              </a:spcAft>
              <a:buSzPct val="100000"/>
              <a:buChar char="»"/>
              <a:defRPr sz="2700">
                <a:solidFill>
                  <a:schemeClr val="tx1"/>
                </a:solidFill>
                <a:latin typeface="Times" pitchFamily="18" charset="0"/>
              </a:defRPr>
            </a:lvl6pPr>
            <a:lvl7pPr marL="3962301" indent="-304792" eaLnBrk="0" fontAlgn="base" hangingPunct="0">
              <a:spcBef>
                <a:spcPct val="20000"/>
              </a:spcBef>
              <a:spcAft>
                <a:spcPct val="0"/>
              </a:spcAft>
              <a:buSzPct val="100000"/>
              <a:buChar char="»"/>
              <a:defRPr sz="2700">
                <a:solidFill>
                  <a:schemeClr val="tx1"/>
                </a:solidFill>
                <a:latin typeface="Times" pitchFamily="18" charset="0"/>
              </a:defRPr>
            </a:lvl7pPr>
            <a:lvl8pPr marL="4571886" indent="-304792" eaLnBrk="0" fontAlgn="base" hangingPunct="0">
              <a:spcBef>
                <a:spcPct val="20000"/>
              </a:spcBef>
              <a:spcAft>
                <a:spcPct val="0"/>
              </a:spcAft>
              <a:buSzPct val="100000"/>
              <a:buChar char="»"/>
              <a:defRPr sz="2700">
                <a:solidFill>
                  <a:schemeClr val="tx1"/>
                </a:solidFill>
                <a:latin typeface="Times" pitchFamily="18" charset="0"/>
              </a:defRPr>
            </a:lvl8pPr>
            <a:lvl9pPr marL="5181470" indent="-304792" eaLnBrk="0" fontAlgn="base" hangingPunct="0">
              <a:spcBef>
                <a:spcPct val="20000"/>
              </a:spcBef>
              <a:spcAft>
                <a:spcPct val="0"/>
              </a:spcAft>
              <a:buSzPct val="100000"/>
              <a:buChar char="»"/>
              <a:defRPr sz="2700">
                <a:solidFill>
                  <a:schemeClr val="tx1"/>
                </a:solidFill>
                <a:latin typeface="Times" pitchFamily="18" charset="0"/>
              </a:defRPr>
            </a:lvl9pPr>
          </a:lstStyle>
          <a:p>
            <a:pPr>
              <a:lnSpc>
                <a:spcPct val="100000"/>
              </a:lnSpc>
              <a:spcBef>
                <a:spcPct val="0"/>
              </a:spcBef>
              <a:buClrTx/>
              <a:buSzTx/>
              <a:buFontTx/>
              <a:buNone/>
            </a:pPr>
            <a:r>
              <a:rPr lang="en-US" altLang="en-US" sz="1600" dirty="0">
                <a:solidFill>
                  <a:srgbClr val="FFFFFF"/>
                </a:solidFill>
              </a:rPr>
              <a:t>ISO_20022_LV_v113</a:t>
            </a:r>
          </a:p>
        </p:txBody>
      </p:sp>
      <p:sp>
        <p:nvSpPr>
          <p:cNvPr id="21508" name="Rectangle 4"/>
          <p:cNvSpPr>
            <a:spLocks noChangeArrowheads="1"/>
          </p:cNvSpPr>
          <p:nvPr/>
        </p:nvSpPr>
        <p:spPr bwMode="auto">
          <a:xfrm>
            <a:off x="349253" y="1357313"/>
            <a:ext cx="11609916" cy="788987"/>
          </a:xfrm>
          <a:prstGeom prst="rect">
            <a:avLst/>
          </a:prstGeom>
          <a:solidFill>
            <a:schemeClr val="bg2"/>
          </a:solidFill>
          <a:ln w="12700">
            <a:solidFill>
              <a:schemeClr val="bg2"/>
            </a:solidFill>
            <a:miter lim="800000"/>
            <a:headEnd/>
            <a:tailEnd/>
          </a:ln>
        </p:spPr>
        <p:txBody>
          <a:bodyPr wrap="none" lIns="121917" tIns="60958" rIns="121917" bIns="60958" anchor="ctr"/>
          <a:lstStyle>
            <a:lvl1pPr eaLnBrk="0" hangingPunct="0">
              <a:lnSpc>
                <a:spcPct val="95000"/>
              </a:lnSpc>
              <a:spcBef>
                <a:spcPct val="35000"/>
              </a:spcBef>
              <a:buClr>
                <a:srgbClr val="4ED8F4"/>
              </a:buClr>
              <a:buSzPct val="80000"/>
              <a:buFont typeface="Webdings" pitchFamily="18" charset="2"/>
              <a:buChar char="&lt;"/>
              <a:defRPr sz="3000">
                <a:solidFill>
                  <a:schemeClr val="tx1"/>
                </a:solidFill>
                <a:latin typeface="Arial" pitchFamily="34" charset="0"/>
              </a:defRPr>
            </a:lvl1pPr>
            <a:lvl2pPr marL="742950" indent="-285750" eaLnBrk="0" hangingPunct="0">
              <a:lnSpc>
                <a:spcPct val="95000"/>
              </a:lnSpc>
              <a:spcBef>
                <a:spcPct val="35000"/>
              </a:spcBef>
              <a:buClr>
                <a:srgbClr val="4ED8F4"/>
              </a:buClr>
              <a:buChar char="–"/>
              <a:defRPr sz="3000">
                <a:solidFill>
                  <a:schemeClr val="tx1"/>
                </a:solidFill>
                <a:latin typeface="Arial" pitchFamily="34" charset="0"/>
              </a:defRPr>
            </a:lvl2pPr>
            <a:lvl3pPr marL="1143000" indent="-228600" eaLnBrk="0" hangingPunct="0">
              <a:lnSpc>
                <a:spcPct val="95000"/>
              </a:lnSpc>
              <a:spcBef>
                <a:spcPct val="35000"/>
              </a:spcBef>
              <a:buClr>
                <a:srgbClr val="4ED8F4"/>
              </a:buClr>
              <a:buSzPct val="90000"/>
              <a:buChar char="–"/>
              <a:defRPr sz="2400">
                <a:solidFill>
                  <a:schemeClr val="tx1"/>
                </a:solidFill>
                <a:latin typeface="Arial" pitchFamily="34" charset="0"/>
              </a:defRPr>
            </a:lvl3pPr>
            <a:lvl4pPr marL="1600200" indent="-228600" eaLnBrk="0" hangingPunct="0">
              <a:spcBef>
                <a:spcPct val="20000"/>
              </a:spcBef>
              <a:buSzPct val="100000"/>
              <a:buChar char="–"/>
              <a:defRPr sz="2000">
                <a:solidFill>
                  <a:schemeClr val="tx1"/>
                </a:solidFill>
                <a:latin typeface="Times" pitchFamily="18" charset="0"/>
              </a:defRPr>
            </a:lvl4pPr>
            <a:lvl5pPr marL="2057400" indent="-228600" eaLnBrk="0" hangingPunct="0">
              <a:spcBef>
                <a:spcPct val="20000"/>
              </a:spcBef>
              <a:buSzPct val="100000"/>
              <a:buChar char="»"/>
              <a:defRPr sz="2000">
                <a:solidFill>
                  <a:schemeClr val="tx1"/>
                </a:solidFill>
                <a:latin typeface="Times"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itchFamily="18" charset="0"/>
              </a:defRPr>
            </a:lvl9pPr>
          </a:lstStyle>
          <a:p>
            <a:pPr algn="ctr">
              <a:lnSpc>
                <a:spcPct val="100000"/>
              </a:lnSpc>
              <a:spcBef>
                <a:spcPct val="0"/>
              </a:spcBef>
              <a:buClrTx/>
              <a:buSzTx/>
              <a:buFontTx/>
              <a:buNone/>
            </a:pPr>
            <a:r>
              <a:rPr lang="en-GB" altLang="en-US" sz="3200" b="1" dirty="0">
                <a:solidFill>
                  <a:srgbClr val="003399"/>
                </a:solidFill>
              </a:rPr>
              <a:t>ISO Technical Committee TC68</a:t>
            </a:r>
          </a:p>
          <a:p>
            <a:pPr algn="ctr">
              <a:lnSpc>
                <a:spcPct val="100000"/>
              </a:lnSpc>
              <a:spcBef>
                <a:spcPct val="0"/>
              </a:spcBef>
              <a:buClrTx/>
              <a:buSzTx/>
              <a:buFontTx/>
              <a:buNone/>
            </a:pPr>
            <a:r>
              <a:rPr lang="en-GB" altLang="en-US" sz="3200" dirty="0">
                <a:solidFill>
                  <a:srgbClr val="003399"/>
                </a:solidFill>
              </a:rPr>
              <a:t>Financial Services</a:t>
            </a:r>
          </a:p>
        </p:txBody>
      </p:sp>
      <p:sp>
        <p:nvSpPr>
          <p:cNvPr id="21509" name="Oval 6"/>
          <p:cNvSpPr>
            <a:spLocks noChangeArrowheads="1"/>
          </p:cNvSpPr>
          <p:nvPr/>
        </p:nvSpPr>
        <p:spPr bwMode="auto">
          <a:xfrm>
            <a:off x="6764867" y="2652713"/>
            <a:ext cx="2658533" cy="838200"/>
          </a:xfrm>
          <a:prstGeom prst="ellipse">
            <a:avLst/>
          </a:prstGeom>
          <a:solidFill>
            <a:schemeClr val="bg2"/>
          </a:solidFill>
          <a:ln w="28575">
            <a:solidFill>
              <a:srgbClr val="FFCC00"/>
            </a:solidFill>
            <a:round/>
            <a:headEnd/>
            <a:tailEnd/>
          </a:ln>
        </p:spPr>
        <p:txBody>
          <a:bodyPr wrap="none" lIns="121917" tIns="60958" rIns="121917" bIns="60958" anchor="ctr"/>
          <a:lstStyle>
            <a:lvl1pPr eaLnBrk="0" hangingPunct="0">
              <a:lnSpc>
                <a:spcPct val="95000"/>
              </a:lnSpc>
              <a:spcBef>
                <a:spcPct val="35000"/>
              </a:spcBef>
              <a:buClr>
                <a:srgbClr val="4ED8F4"/>
              </a:buClr>
              <a:buSzPct val="80000"/>
              <a:buFont typeface="Webdings" pitchFamily="18" charset="2"/>
              <a:buChar char="&lt;"/>
              <a:defRPr sz="3000">
                <a:solidFill>
                  <a:schemeClr val="tx1"/>
                </a:solidFill>
                <a:latin typeface="Arial" pitchFamily="34" charset="0"/>
              </a:defRPr>
            </a:lvl1pPr>
            <a:lvl2pPr marL="742950" indent="-285750" eaLnBrk="0" hangingPunct="0">
              <a:lnSpc>
                <a:spcPct val="95000"/>
              </a:lnSpc>
              <a:spcBef>
                <a:spcPct val="35000"/>
              </a:spcBef>
              <a:buClr>
                <a:srgbClr val="4ED8F4"/>
              </a:buClr>
              <a:buChar char="–"/>
              <a:defRPr sz="3000">
                <a:solidFill>
                  <a:schemeClr val="tx1"/>
                </a:solidFill>
                <a:latin typeface="Arial" pitchFamily="34" charset="0"/>
              </a:defRPr>
            </a:lvl2pPr>
            <a:lvl3pPr marL="1143000" indent="-228600" eaLnBrk="0" hangingPunct="0">
              <a:lnSpc>
                <a:spcPct val="95000"/>
              </a:lnSpc>
              <a:spcBef>
                <a:spcPct val="35000"/>
              </a:spcBef>
              <a:buClr>
                <a:srgbClr val="4ED8F4"/>
              </a:buClr>
              <a:buSzPct val="90000"/>
              <a:buChar char="–"/>
              <a:defRPr sz="2400">
                <a:solidFill>
                  <a:schemeClr val="tx1"/>
                </a:solidFill>
                <a:latin typeface="Arial" pitchFamily="34" charset="0"/>
              </a:defRPr>
            </a:lvl3pPr>
            <a:lvl4pPr marL="1600200" indent="-228600" eaLnBrk="0" hangingPunct="0">
              <a:spcBef>
                <a:spcPct val="20000"/>
              </a:spcBef>
              <a:buSzPct val="100000"/>
              <a:buChar char="–"/>
              <a:defRPr sz="2000">
                <a:solidFill>
                  <a:schemeClr val="tx1"/>
                </a:solidFill>
                <a:latin typeface="Times" pitchFamily="18" charset="0"/>
              </a:defRPr>
            </a:lvl4pPr>
            <a:lvl5pPr marL="2057400" indent="-228600" eaLnBrk="0" hangingPunct="0">
              <a:spcBef>
                <a:spcPct val="20000"/>
              </a:spcBef>
              <a:buSzPct val="100000"/>
              <a:buChar char="»"/>
              <a:defRPr sz="2000">
                <a:solidFill>
                  <a:schemeClr val="tx1"/>
                </a:solidFill>
                <a:latin typeface="Times"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itchFamily="18" charset="0"/>
              </a:defRPr>
            </a:lvl9pPr>
          </a:lstStyle>
          <a:p>
            <a:pPr algn="ctr">
              <a:lnSpc>
                <a:spcPct val="100000"/>
              </a:lnSpc>
              <a:spcBef>
                <a:spcPct val="0"/>
              </a:spcBef>
              <a:buClrTx/>
              <a:buSzTx/>
              <a:buFontTx/>
              <a:buNone/>
            </a:pPr>
            <a:r>
              <a:rPr lang="en-GB" altLang="en-US" sz="2400" b="1" dirty="0">
                <a:solidFill>
                  <a:srgbClr val="003399"/>
                </a:solidFill>
              </a:rPr>
              <a:t>ISO 20022</a:t>
            </a:r>
          </a:p>
          <a:p>
            <a:pPr algn="ctr">
              <a:lnSpc>
                <a:spcPct val="100000"/>
              </a:lnSpc>
              <a:spcBef>
                <a:spcPct val="0"/>
              </a:spcBef>
              <a:buClrTx/>
              <a:buSzTx/>
              <a:buFontTx/>
              <a:buNone/>
            </a:pPr>
            <a:r>
              <a:rPr lang="en-GB" altLang="en-US" sz="2400" b="1" dirty="0">
                <a:solidFill>
                  <a:srgbClr val="003399"/>
                </a:solidFill>
              </a:rPr>
              <a:t>RMG</a:t>
            </a:r>
          </a:p>
        </p:txBody>
      </p:sp>
      <p:sp>
        <p:nvSpPr>
          <p:cNvPr id="21510" name="Oval 7"/>
          <p:cNvSpPr>
            <a:spLocks noChangeArrowheads="1"/>
          </p:cNvSpPr>
          <p:nvPr/>
        </p:nvSpPr>
        <p:spPr bwMode="auto">
          <a:xfrm>
            <a:off x="5672669" y="5243514"/>
            <a:ext cx="1860551" cy="758825"/>
          </a:xfrm>
          <a:prstGeom prst="ellipse">
            <a:avLst/>
          </a:prstGeom>
          <a:solidFill>
            <a:schemeClr val="bg2"/>
          </a:solidFill>
          <a:ln w="28575">
            <a:solidFill>
              <a:srgbClr val="FFCC00"/>
            </a:solidFill>
            <a:round/>
            <a:headEnd/>
            <a:tailEnd/>
          </a:ln>
        </p:spPr>
        <p:txBody>
          <a:bodyPr wrap="none" lIns="121917" tIns="60958" rIns="121917" bIns="60958" anchor="ctr"/>
          <a:lstStyle>
            <a:lvl1pPr eaLnBrk="0" hangingPunct="0">
              <a:lnSpc>
                <a:spcPct val="95000"/>
              </a:lnSpc>
              <a:spcBef>
                <a:spcPct val="35000"/>
              </a:spcBef>
              <a:buClr>
                <a:srgbClr val="4ED8F4"/>
              </a:buClr>
              <a:buSzPct val="80000"/>
              <a:buFont typeface="Webdings" pitchFamily="18" charset="2"/>
              <a:buChar char="&lt;"/>
              <a:defRPr sz="3000">
                <a:solidFill>
                  <a:schemeClr val="tx1"/>
                </a:solidFill>
                <a:latin typeface="Arial" pitchFamily="34" charset="0"/>
              </a:defRPr>
            </a:lvl1pPr>
            <a:lvl2pPr marL="742950" indent="-285750" eaLnBrk="0" hangingPunct="0">
              <a:lnSpc>
                <a:spcPct val="95000"/>
              </a:lnSpc>
              <a:spcBef>
                <a:spcPct val="35000"/>
              </a:spcBef>
              <a:buClr>
                <a:srgbClr val="4ED8F4"/>
              </a:buClr>
              <a:buChar char="–"/>
              <a:defRPr sz="3000">
                <a:solidFill>
                  <a:schemeClr val="tx1"/>
                </a:solidFill>
                <a:latin typeface="Arial" pitchFamily="34" charset="0"/>
              </a:defRPr>
            </a:lvl2pPr>
            <a:lvl3pPr marL="1143000" indent="-228600" eaLnBrk="0" hangingPunct="0">
              <a:lnSpc>
                <a:spcPct val="95000"/>
              </a:lnSpc>
              <a:spcBef>
                <a:spcPct val="35000"/>
              </a:spcBef>
              <a:buClr>
                <a:srgbClr val="4ED8F4"/>
              </a:buClr>
              <a:buSzPct val="90000"/>
              <a:buChar char="–"/>
              <a:defRPr sz="2400">
                <a:solidFill>
                  <a:schemeClr val="tx1"/>
                </a:solidFill>
                <a:latin typeface="Arial" pitchFamily="34" charset="0"/>
              </a:defRPr>
            </a:lvl3pPr>
            <a:lvl4pPr marL="1600200" indent="-228600" eaLnBrk="0" hangingPunct="0">
              <a:spcBef>
                <a:spcPct val="20000"/>
              </a:spcBef>
              <a:buSzPct val="100000"/>
              <a:buChar char="–"/>
              <a:defRPr sz="2000">
                <a:solidFill>
                  <a:schemeClr val="tx1"/>
                </a:solidFill>
                <a:latin typeface="Times" pitchFamily="18" charset="0"/>
              </a:defRPr>
            </a:lvl4pPr>
            <a:lvl5pPr marL="2057400" indent="-228600" eaLnBrk="0" hangingPunct="0">
              <a:spcBef>
                <a:spcPct val="20000"/>
              </a:spcBef>
              <a:buSzPct val="100000"/>
              <a:buChar char="»"/>
              <a:defRPr sz="2000">
                <a:solidFill>
                  <a:schemeClr val="tx1"/>
                </a:solidFill>
                <a:latin typeface="Times"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itchFamily="18" charset="0"/>
              </a:defRPr>
            </a:lvl9pPr>
          </a:lstStyle>
          <a:p>
            <a:pPr algn="ctr">
              <a:lnSpc>
                <a:spcPct val="100000"/>
              </a:lnSpc>
              <a:spcBef>
                <a:spcPct val="0"/>
              </a:spcBef>
              <a:buClrTx/>
              <a:buSzTx/>
              <a:buFontTx/>
              <a:buNone/>
            </a:pPr>
            <a:r>
              <a:rPr lang="en-GB" altLang="en-US" sz="2400" b="1" dirty="0">
                <a:solidFill>
                  <a:srgbClr val="003399"/>
                </a:solidFill>
              </a:rPr>
              <a:t>SEG</a:t>
            </a:r>
          </a:p>
          <a:p>
            <a:pPr algn="ctr">
              <a:lnSpc>
                <a:spcPct val="100000"/>
              </a:lnSpc>
              <a:spcBef>
                <a:spcPct val="0"/>
              </a:spcBef>
              <a:buClrTx/>
              <a:buSzTx/>
              <a:buFontTx/>
              <a:buNone/>
            </a:pPr>
            <a:r>
              <a:rPr lang="en-GB" altLang="en-US" sz="2400" b="1" dirty="0">
                <a:solidFill>
                  <a:srgbClr val="003399"/>
                </a:solidFill>
              </a:rPr>
              <a:t>Payments</a:t>
            </a:r>
          </a:p>
        </p:txBody>
      </p:sp>
      <p:sp>
        <p:nvSpPr>
          <p:cNvPr id="21511" name="Oval 8"/>
          <p:cNvSpPr>
            <a:spLocks noChangeArrowheads="1"/>
          </p:cNvSpPr>
          <p:nvPr/>
        </p:nvSpPr>
        <p:spPr bwMode="auto">
          <a:xfrm>
            <a:off x="5185836" y="4459288"/>
            <a:ext cx="2112433" cy="669925"/>
          </a:xfrm>
          <a:prstGeom prst="ellipse">
            <a:avLst/>
          </a:prstGeom>
          <a:solidFill>
            <a:schemeClr val="bg2"/>
          </a:solidFill>
          <a:ln w="28575">
            <a:solidFill>
              <a:srgbClr val="FFCC00"/>
            </a:solidFill>
            <a:round/>
            <a:headEnd/>
            <a:tailEnd/>
          </a:ln>
        </p:spPr>
        <p:txBody>
          <a:bodyPr wrap="none" lIns="121917" tIns="60958" rIns="121917" bIns="60958" anchor="ctr"/>
          <a:lstStyle>
            <a:lvl1pPr eaLnBrk="0" hangingPunct="0">
              <a:lnSpc>
                <a:spcPct val="95000"/>
              </a:lnSpc>
              <a:spcBef>
                <a:spcPct val="35000"/>
              </a:spcBef>
              <a:buClr>
                <a:srgbClr val="4ED8F4"/>
              </a:buClr>
              <a:buSzPct val="80000"/>
              <a:buFont typeface="Webdings" pitchFamily="18" charset="2"/>
              <a:buChar char="&lt;"/>
              <a:defRPr sz="3000">
                <a:solidFill>
                  <a:schemeClr val="tx1"/>
                </a:solidFill>
                <a:latin typeface="Arial" pitchFamily="34" charset="0"/>
              </a:defRPr>
            </a:lvl1pPr>
            <a:lvl2pPr marL="742950" indent="-285750" eaLnBrk="0" hangingPunct="0">
              <a:lnSpc>
                <a:spcPct val="95000"/>
              </a:lnSpc>
              <a:spcBef>
                <a:spcPct val="35000"/>
              </a:spcBef>
              <a:buClr>
                <a:srgbClr val="4ED8F4"/>
              </a:buClr>
              <a:buChar char="–"/>
              <a:defRPr sz="3000">
                <a:solidFill>
                  <a:schemeClr val="tx1"/>
                </a:solidFill>
                <a:latin typeface="Arial" pitchFamily="34" charset="0"/>
              </a:defRPr>
            </a:lvl2pPr>
            <a:lvl3pPr marL="1143000" indent="-228600" eaLnBrk="0" hangingPunct="0">
              <a:lnSpc>
                <a:spcPct val="95000"/>
              </a:lnSpc>
              <a:spcBef>
                <a:spcPct val="35000"/>
              </a:spcBef>
              <a:buClr>
                <a:srgbClr val="4ED8F4"/>
              </a:buClr>
              <a:buSzPct val="90000"/>
              <a:buChar char="–"/>
              <a:defRPr sz="2400">
                <a:solidFill>
                  <a:schemeClr val="tx1"/>
                </a:solidFill>
                <a:latin typeface="Arial" pitchFamily="34" charset="0"/>
              </a:defRPr>
            </a:lvl3pPr>
            <a:lvl4pPr marL="1600200" indent="-228600" eaLnBrk="0" hangingPunct="0">
              <a:spcBef>
                <a:spcPct val="20000"/>
              </a:spcBef>
              <a:buSzPct val="100000"/>
              <a:buChar char="–"/>
              <a:defRPr sz="2000">
                <a:solidFill>
                  <a:schemeClr val="tx1"/>
                </a:solidFill>
                <a:latin typeface="Times" pitchFamily="18" charset="0"/>
              </a:defRPr>
            </a:lvl4pPr>
            <a:lvl5pPr marL="2057400" indent="-228600" eaLnBrk="0" hangingPunct="0">
              <a:spcBef>
                <a:spcPct val="20000"/>
              </a:spcBef>
              <a:buSzPct val="100000"/>
              <a:buChar char="»"/>
              <a:defRPr sz="2000">
                <a:solidFill>
                  <a:schemeClr val="tx1"/>
                </a:solidFill>
                <a:latin typeface="Times"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itchFamily="18" charset="0"/>
              </a:defRPr>
            </a:lvl9pPr>
          </a:lstStyle>
          <a:p>
            <a:pPr algn="ctr">
              <a:lnSpc>
                <a:spcPct val="100000"/>
              </a:lnSpc>
              <a:spcBef>
                <a:spcPct val="0"/>
              </a:spcBef>
              <a:buClrTx/>
              <a:buSzTx/>
              <a:buFontTx/>
              <a:buNone/>
            </a:pPr>
            <a:r>
              <a:rPr lang="en-GB" altLang="en-US" sz="2400" b="1" dirty="0">
                <a:solidFill>
                  <a:srgbClr val="003399"/>
                </a:solidFill>
              </a:rPr>
              <a:t>SEG</a:t>
            </a:r>
          </a:p>
          <a:p>
            <a:pPr algn="ctr">
              <a:lnSpc>
                <a:spcPct val="100000"/>
              </a:lnSpc>
              <a:spcBef>
                <a:spcPct val="0"/>
              </a:spcBef>
              <a:buClrTx/>
              <a:buSzTx/>
              <a:buFontTx/>
              <a:buNone/>
            </a:pPr>
            <a:r>
              <a:rPr lang="en-GB" altLang="en-US" sz="2400" b="1" dirty="0">
                <a:solidFill>
                  <a:srgbClr val="003399"/>
                </a:solidFill>
              </a:rPr>
              <a:t>Securities</a:t>
            </a:r>
          </a:p>
        </p:txBody>
      </p:sp>
      <p:sp>
        <p:nvSpPr>
          <p:cNvPr id="21512" name="Oval 9"/>
          <p:cNvSpPr>
            <a:spLocks noChangeArrowheads="1"/>
          </p:cNvSpPr>
          <p:nvPr/>
        </p:nvSpPr>
        <p:spPr bwMode="auto">
          <a:xfrm>
            <a:off x="9304867" y="3698875"/>
            <a:ext cx="1337733" cy="673100"/>
          </a:xfrm>
          <a:prstGeom prst="ellipse">
            <a:avLst/>
          </a:prstGeom>
          <a:solidFill>
            <a:schemeClr val="bg2"/>
          </a:solidFill>
          <a:ln w="28575">
            <a:solidFill>
              <a:srgbClr val="FFCC00"/>
            </a:solidFill>
            <a:round/>
            <a:headEnd/>
            <a:tailEnd/>
          </a:ln>
        </p:spPr>
        <p:txBody>
          <a:bodyPr wrap="none" lIns="121917" tIns="60958" rIns="121917" bIns="60958" anchor="ctr"/>
          <a:lstStyle>
            <a:lvl1pPr eaLnBrk="0" hangingPunct="0">
              <a:lnSpc>
                <a:spcPct val="95000"/>
              </a:lnSpc>
              <a:spcBef>
                <a:spcPct val="35000"/>
              </a:spcBef>
              <a:buClr>
                <a:srgbClr val="4ED8F4"/>
              </a:buClr>
              <a:buSzPct val="80000"/>
              <a:buFont typeface="Webdings" pitchFamily="18" charset="2"/>
              <a:buChar char="&lt;"/>
              <a:defRPr sz="3000">
                <a:solidFill>
                  <a:schemeClr val="tx1"/>
                </a:solidFill>
                <a:latin typeface="Arial" pitchFamily="34" charset="0"/>
              </a:defRPr>
            </a:lvl1pPr>
            <a:lvl2pPr marL="742950" indent="-285750" eaLnBrk="0" hangingPunct="0">
              <a:lnSpc>
                <a:spcPct val="95000"/>
              </a:lnSpc>
              <a:spcBef>
                <a:spcPct val="35000"/>
              </a:spcBef>
              <a:buClr>
                <a:srgbClr val="4ED8F4"/>
              </a:buClr>
              <a:buChar char="–"/>
              <a:defRPr sz="3000">
                <a:solidFill>
                  <a:schemeClr val="tx1"/>
                </a:solidFill>
                <a:latin typeface="Arial" pitchFamily="34" charset="0"/>
              </a:defRPr>
            </a:lvl2pPr>
            <a:lvl3pPr marL="1143000" indent="-228600" eaLnBrk="0" hangingPunct="0">
              <a:lnSpc>
                <a:spcPct val="95000"/>
              </a:lnSpc>
              <a:spcBef>
                <a:spcPct val="35000"/>
              </a:spcBef>
              <a:buClr>
                <a:srgbClr val="4ED8F4"/>
              </a:buClr>
              <a:buSzPct val="90000"/>
              <a:buChar char="–"/>
              <a:defRPr sz="2400">
                <a:solidFill>
                  <a:schemeClr val="tx1"/>
                </a:solidFill>
                <a:latin typeface="Arial" pitchFamily="34" charset="0"/>
              </a:defRPr>
            </a:lvl3pPr>
            <a:lvl4pPr marL="1600200" indent="-228600" eaLnBrk="0" hangingPunct="0">
              <a:spcBef>
                <a:spcPct val="20000"/>
              </a:spcBef>
              <a:buSzPct val="100000"/>
              <a:buChar char="–"/>
              <a:defRPr sz="2000">
                <a:solidFill>
                  <a:schemeClr val="tx1"/>
                </a:solidFill>
                <a:latin typeface="Times" pitchFamily="18" charset="0"/>
              </a:defRPr>
            </a:lvl4pPr>
            <a:lvl5pPr marL="2057400" indent="-228600" eaLnBrk="0" hangingPunct="0">
              <a:spcBef>
                <a:spcPct val="20000"/>
              </a:spcBef>
              <a:buSzPct val="100000"/>
              <a:buChar char="»"/>
              <a:defRPr sz="2000">
                <a:solidFill>
                  <a:schemeClr val="tx1"/>
                </a:solidFill>
                <a:latin typeface="Times"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itchFamily="18" charset="0"/>
              </a:defRPr>
            </a:lvl9pPr>
          </a:lstStyle>
          <a:p>
            <a:pPr algn="ctr">
              <a:lnSpc>
                <a:spcPct val="100000"/>
              </a:lnSpc>
              <a:spcBef>
                <a:spcPct val="0"/>
              </a:spcBef>
              <a:buClrTx/>
              <a:buSzTx/>
              <a:buFontTx/>
              <a:buNone/>
            </a:pPr>
            <a:r>
              <a:rPr lang="en-GB" altLang="en-US" sz="2400" b="1" dirty="0">
                <a:solidFill>
                  <a:srgbClr val="003399"/>
                </a:solidFill>
              </a:rPr>
              <a:t>RA</a:t>
            </a:r>
          </a:p>
        </p:txBody>
      </p:sp>
      <p:sp>
        <p:nvSpPr>
          <p:cNvPr id="21513" name="Oval 10"/>
          <p:cNvSpPr>
            <a:spLocks noChangeArrowheads="1"/>
          </p:cNvSpPr>
          <p:nvPr/>
        </p:nvSpPr>
        <p:spPr bwMode="auto">
          <a:xfrm>
            <a:off x="8559800" y="5410201"/>
            <a:ext cx="1947333" cy="673100"/>
          </a:xfrm>
          <a:prstGeom prst="ellipse">
            <a:avLst/>
          </a:prstGeom>
          <a:solidFill>
            <a:schemeClr val="bg2"/>
          </a:solidFill>
          <a:ln w="28575">
            <a:solidFill>
              <a:srgbClr val="FFCC00"/>
            </a:solidFill>
            <a:round/>
            <a:headEnd/>
            <a:tailEnd/>
          </a:ln>
        </p:spPr>
        <p:txBody>
          <a:bodyPr wrap="none" lIns="121917" tIns="60958" rIns="121917" bIns="60958" anchor="ctr"/>
          <a:lstStyle>
            <a:lvl1pPr eaLnBrk="0" hangingPunct="0">
              <a:lnSpc>
                <a:spcPct val="95000"/>
              </a:lnSpc>
              <a:spcBef>
                <a:spcPct val="35000"/>
              </a:spcBef>
              <a:buClr>
                <a:srgbClr val="4ED8F4"/>
              </a:buClr>
              <a:buSzPct val="80000"/>
              <a:buFont typeface="Webdings" pitchFamily="18" charset="2"/>
              <a:buChar char="&lt;"/>
              <a:defRPr sz="3000">
                <a:solidFill>
                  <a:schemeClr val="tx1"/>
                </a:solidFill>
                <a:latin typeface="Arial" pitchFamily="34" charset="0"/>
              </a:defRPr>
            </a:lvl1pPr>
            <a:lvl2pPr marL="742950" indent="-285750" eaLnBrk="0" hangingPunct="0">
              <a:lnSpc>
                <a:spcPct val="95000"/>
              </a:lnSpc>
              <a:spcBef>
                <a:spcPct val="35000"/>
              </a:spcBef>
              <a:buClr>
                <a:srgbClr val="4ED8F4"/>
              </a:buClr>
              <a:buChar char="–"/>
              <a:defRPr sz="3000">
                <a:solidFill>
                  <a:schemeClr val="tx1"/>
                </a:solidFill>
                <a:latin typeface="Arial" pitchFamily="34" charset="0"/>
              </a:defRPr>
            </a:lvl2pPr>
            <a:lvl3pPr marL="1143000" indent="-228600" eaLnBrk="0" hangingPunct="0">
              <a:lnSpc>
                <a:spcPct val="95000"/>
              </a:lnSpc>
              <a:spcBef>
                <a:spcPct val="35000"/>
              </a:spcBef>
              <a:buClr>
                <a:srgbClr val="4ED8F4"/>
              </a:buClr>
              <a:buSzPct val="90000"/>
              <a:buChar char="–"/>
              <a:defRPr sz="2400">
                <a:solidFill>
                  <a:schemeClr val="tx1"/>
                </a:solidFill>
                <a:latin typeface="Arial" pitchFamily="34" charset="0"/>
              </a:defRPr>
            </a:lvl3pPr>
            <a:lvl4pPr marL="1600200" indent="-228600" eaLnBrk="0" hangingPunct="0">
              <a:spcBef>
                <a:spcPct val="20000"/>
              </a:spcBef>
              <a:buSzPct val="100000"/>
              <a:buChar char="–"/>
              <a:defRPr sz="2000">
                <a:solidFill>
                  <a:schemeClr val="tx1"/>
                </a:solidFill>
                <a:latin typeface="Times" pitchFamily="18" charset="0"/>
              </a:defRPr>
            </a:lvl4pPr>
            <a:lvl5pPr marL="2057400" indent="-228600" eaLnBrk="0" hangingPunct="0">
              <a:spcBef>
                <a:spcPct val="20000"/>
              </a:spcBef>
              <a:buSzPct val="100000"/>
              <a:buChar char="»"/>
              <a:defRPr sz="2000">
                <a:solidFill>
                  <a:schemeClr val="tx1"/>
                </a:solidFill>
                <a:latin typeface="Times"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itchFamily="18" charset="0"/>
              </a:defRPr>
            </a:lvl9pPr>
          </a:lstStyle>
          <a:p>
            <a:pPr algn="ctr">
              <a:lnSpc>
                <a:spcPct val="100000"/>
              </a:lnSpc>
              <a:spcBef>
                <a:spcPct val="0"/>
              </a:spcBef>
              <a:buClrTx/>
              <a:buSzTx/>
              <a:buFontTx/>
              <a:buNone/>
            </a:pPr>
            <a:r>
              <a:rPr lang="en-GB" altLang="en-US" sz="2400" b="1" dirty="0">
                <a:solidFill>
                  <a:srgbClr val="003399"/>
                </a:solidFill>
              </a:rPr>
              <a:t>SEG</a:t>
            </a:r>
          </a:p>
          <a:p>
            <a:pPr algn="ctr">
              <a:lnSpc>
                <a:spcPct val="100000"/>
              </a:lnSpc>
              <a:spcBef>
                <a:spcPct val="0"/>
              </a:spcBef>
              <a:buClrTx/>
              <a:buSzTx/>
              <a:buFontTx/>
              <a:buNone/>
            </a:pPr>
            <a:r>
              <a:rPr lang="en-GB" altLang="en-US" sz="2400" b="1" dirty="0">
                <a:solidFill>
                  <a:srgbClr val="003399"/>
                </a:solidFill>
              </a:rPr>
              <a:t>FX</a:t>
            </a:r>
          </a:p>
        </p:txBody>
      </p:sp>
      <p:sp>
        <p:nvSpPr>
          <p:cNvPr id="21514" name="Line 11"/>
          <p:cNvSpPr>
            <a:spLocks noChangeShapeType="1"/>
          </p:cNvSpPr>
          <p:nvPr/>
        </p:nvSpPr>
        <p:spPr bwMode="auto">
          <a:xfrm>
            <a:off x="8096253" y="2162175"/>
            <a:ext cx="19049" cy="457200"/>
          </a:xfrm>
          <a:prstGeom prst="line">
            <a:avLst/>
          </a:prstGeom>
          <a:noFill/>
          <a:ln w="28575">
            <a:solidFill>
              <a:srgbClr val="FFCC00"/>
            </a:solidFill>
            <a:round/>
            <a:headEnd/>
            <a:tailEnd type="triangle" w="med" len="med"/>
          </a:ln>
          <a:extLst>
            <a:ext uri="{909E8E84-426E-40DD-AFC4-6F175D3DCCD1}">
              <a14:hiddenFill xmlns="" xmlns:a14="http://schemas.microsoft.com/office/drawing/2010/main">
                <a:noFill/>
              </a14:hiddenFill>
            </a:ext>
          </a:extLst>
        </p:spPr>
        <p:txBody>
          <a:bodyPr lIns="121917" tIns="60958" rIns="121917" bIns="60958" anchor="ctr"/>
          <a:lstStyle/>
          <a:p>
            <a:pPr eaLnBrk="1" hangingPunct="1"/>
            <a:endParaRPr lang="en-GB">
              <a:solidFill>
                <a:srgbClr val="FFFFFF"/>
              </a:solidFill>
              <a:latin typeface="Arial" pitchFamily="34" charset="0"/>
            </a:endParaRPr>
          </a:p>
        </p:txBody>
      </p:sp>
      <p:sp>
        <p:nvSpPr>
          <p:cNvPr id="21515" name="Line 12"/>
          <p:cNvSpPr>
            <a:spLocks noChangeShapeType="1"/>
          </p:cNvSpPr>
          <p:nvPr/>
        </p:nvSpPr>
        <p:spPr bwMode="auto">
          <a:xfrm flipH="1">
            <a:off x="7268635" y="3494089"/>
            <a:ext cx="717551" cy="1846263"/>
          </a:xfrm>
          <a:prstGeom prst="line">
            <a:avLst/>
          </a:prstGeom>
          <a:noFill/>
          <a:ln w="28575">
            <a:solidFill>
              <a:srgbClr val="FFCC00"/>
            </a:solidFill>
            <a:round/>
            <a:headEnd/>
            <a:tailEnd type="triangle" w="med" len="med"/>
          </a:ln>
          <a:extLst>
            <a:ext uri="{909E8E84-426E-40DD-AFC4-6F175D3DCCD1}">
              <a14:hiddenFill xmlns="" xmlns:a14="http://schemas.microsoft.com/office/drawing/2010/main">
                <a:noFill/>
              </a14:hiddenFill>
            </a:ext>
          </a:extLst>
        </p:spPr>
        <p:txBody>
          <a:bodyPr lIns="121917" tIns="60958" rIns="121917" bIns="60958" anchor="ctr"/>
          <a:lstStyle/>
          <a:p>
            <a:pPr eaLnBrk="1" hangingPunct="1"/>
            <a:endParaRPr lang="en-GB">
              <a:solidFill>
                <a:srgbClr val="FFFFFF"/>
              </a:solidFill>
              <a:latin typeface="Arial" pitchFamily="34" charset="0"/>
            </a:endParaRPr>
          </a:p>
        </p:txBody>
      </p:sp>
      <p:sp>
        <p:nvSpPr>
          <p:cNvPr id="21516" name="Line 13"/>
          <p:cNvSpPr>
            <a:spLocks noChangeShapeType="1"/>
          </p:cNvSpPr>
          <p:nvPr/>
        </p:nvSpPr>
        <p:spPr bwMode="auto">
          <a:xfrm flipH="1">
            <a:off x="6959600" y="3494089"/>
            <a:ext cx="1026584" cy="1047751"/>
          </a:xfrm>
          <a:prstGeom prst="line">
            <a:avLst/>
          </a:prstGeom>
          <a:noFill/>
          <a:ln w="28575">
            <a:solidFill>
              <a:srgbClr val="FFCC00"/>
            </a:solidFill>
            <a:round/>
            <a:headEnd/>
            <a:tailEnd type="triangle" w="med" len="med"/>
          </a:ln>
          <a:extLst>
            <a:ext uri="{909E8E84-426E-40DD-AFC4-6F175D3DCCD1}">
              <a14:hiddenFill xmlns="" xmlns:a14="http://schemas.microsoft.com/office/drawing/2010/main">
                <a:noFill/>
              </a14:hiddenFill>
            </a:ext>
          </a:extLst>
        </p:spPr>
        <p:txBody>
          <a:bodyPr lIns="121917" tIns="60958" rIns="121917" bIns="60958" anchor="ctr"/>
          <a:lstStyle/>
          <a:p>
            <a:pPr eaLnBrk="1" hangingPunct="1"/>
            <a:endParaRPr lang="en-GB">
              <a:solidFill>
                <a:srgbClr val="FFFFFF"/>
              </a:solidFill>
              <a:latin typeface="Arial" pitchFamily="34" charset="0"/>
            </a:endParaRPr>
          </a:p>
        </p:txBody>
      </p:sp>
      <p:sp>
        <p:nvSpPr>
          <p:cNvPr id="21517" name="Line 14"/>
          <p:cNvSpPr>
            <a:spLocks noChangeShapeType="1"/>
          </p:cNvSpPr>
          <p:nvPr/>
        </p:nvSpPr>
        <p:spPr bwMode="auto">
          <a:xfrm>
            <a:off x="8005233" y="3494088"/>
            <a:ext cx="973667" cy="1152525"/>
          </a:xfrm>
          <a:prstGeom prst="line">
            <a:avLst/>
          </a:prstGeom>
          <a:noFill/>
          <a:ln w="28575">
            <a:solidFill>
              <a:srgbClr val="FFCC00"/>
            </a:solidFill>
            <a:round/>
            <a:headEnd/>
            <a:tailEnd type="triangle" w="med" len="med"/>
          </a:ln>
          <a:extLst>
            <a:ext uri="{909E8E84-426E-40DD-AFC4-6F175D3DCCD1}">
              <a14:hiddenFill xmlns="" xmlns:a14="http://schemas.microsoft.com/office/drawing/2010/main">
                <a:noFill/>
              </a14:hiddenFill>
            </a:ext>
          </a:extLst>
        </p:spPr>
        <p:txBody>
          <a:bodyPr lIns="121917" tIns="60958" rIns="121917" bIns="60958" anchor="ctr"/>
          <a:lstStyle/>
          <a:p>
            <a:pPr eaLnBrk="1" hangingPunct="1"/>
            <a:endParaRPr lang="en-GB">
              <a:solidFill>
                <a:srgbClr val="FFFFFF"/>
              </a:solidFill>
              <a:latin typeface="Arial" pitchFamily="34" charset="0"/>
            </a:endParaRPr>
          </a:p>
        </p:txBody>
      </p:sp>
      <p:sp>
        <p:nvSpPr>
          <p:cNvPr id="21518" name="Line 15"/>
          <p:cNvSpPr>
            <a:spLocks noChangeShapeType="1"/>
          </p:cNvSpPr>
          <p:nvPr/>
        </p:nvSpPr>
        <p:spPr bwMode="auto">
          <a:xfrm>
            <a:off x="8005236" y="3492500"/>
            <a:ext cx="1437217" cy="381000"/>
          </a:xfrm>
          <a:prstGeom prst="line">
            <a:avLst/>
          </a:prstGeom>
          <a:noFill/>
          <a:ln w="28575">
            <a:solidFill>
              <a:srgbClr val="FFCC00"/>
            </a:solidFill>
            <a:round/>
            <a:headEnd/>
            <a:tailEnd type="triangle" w="med" len="med"/>
          </a:ln>
          <a:extLst>
            <a:ext uri="{909E8E84-426E-40DD-AFC4-6F175D3DCCD1}">
              <a14:hiddenFill xmlns="" xmlns:a14="http://schemas.microsoft.com/office/drawing/2010/main">
                <a:noFill/>
              </a14:hiddenFill>
            </a:ext>
          </a:extLst>
        </p:spPr>
        <p:txBody>
          <a:bodyPr lIns="121917" tIns="60958" rIns="121917" bIns="60958" anchor="ctr"/>
          <a:lstStyle/>
          <a:p>
            <a:pPr eaLnBrk="1" hangingPunct="1"/>
            <a:endParaRPr lang="en-GB">
              <a:solidFill>
                <a:srgbClr val="FFFFFF"/>
              </a:solidFill>
              <a:latin typeface="Arial" pitchFamily="34" charset="0"/>
            </a:endParaRPr>
          </a:p>
        </p:txBody>
      </p:sp>
      <p:sp>
        <p:nvSpPr>
          <p:cNvPr id="21519" name="Rectangle 16"/>
          <p:cNvSpPr>
            <a:spLocks noChangeArrowheads="1"/>
          </p:cNvSpPr>
          <p:nvPr/>
        </p:nvSpPr>
        <p:spPr bwMode="auto">
          <a:xfrm>
            <a:off x="560920" y="3325221"/>
            <a:ext cx="4464049" cy="3077762"/>
          </a:xfrm>
          <a:prstGeom prst="rect">
            <a:avLst/>
          </a:prstGeom>
          <a:solidFill>
            <a:schemeClr val="bg2"/>
          </a:solidFill>
          <a:ln w="12700">
            <a:solidFill>
              <a:schemeClr val="bg2"/>
            </a:solidFill>
            <a:miter lim="800000"/>
            <a:headEnd/>
            <a:tailEnd/>
          </a:ln>
        </p:spPr>
        <p:txBody>
          <a:bodyPr lIns="121917" tIns="60958" rIns="121917" bIns="60958" anchor="ctr">
            <a:spAutoFit/>
          </a:bodyPr>
          <a:lstStyle>
            <a:lvl1pPr eaLnBrk="0" hangingPunct="0">
              <a:lnSpc>
                <a:spcPct val="95000"/>
              </a:lnSpc>
              <a:spcBef>
                <a:spcPct val="35000"/>
              </a:spcBef>
              <a:buClr>
                <a:srgbClr val="4ED8F4"/>
              </a:buClr>
              <a:buSzPct val="80000"/>
              <a:buFont typeface="Webdings" pitchFamily="18" charset="2"/>
              <a:buChar char="&lt;"/>
              <a:defRPr sz="3000">
                <a:solidFill>
                  <a:schemeClr val="tx1"/>
                </a:solidFill>
                <a:latin typeface="Arial" pitchFamily="34" charset="0"/>
              </a:defRPr>
            </a:lvl1pPr>
            <a:lvl2pPr marL="742950" indent="-285750" eaLnBrk="0" hangingPunct="0">
              <a:lnSpc>
                <a:spcPct val="95000"/>
              </a:lnSpc>
              <a:spcBef>
                <a:spcPct val="35000"/>
              </a:spcBef>
              <a:buClr>
                <a:srgbClr val="4ED8F4"/>
              </a:buClr>
              <a:buChar char="–"/>
              <a:defRPr sz="3000">
                <a:solidFill>
                  <a:schemeClr val="tx1"/>
                </a:solidFill>
                <a:latin typeface="Arial" pitchFamily="34" charset="0"/>
              </a:defRPr>
            </a:lvl2pPr>
            <a:lvl3pPr marL="1143000" indent="-228600" eaLnBrk="0" hangingPunct="0">
              <a:lnSpc>
                <a:spcPct val="95000"/>
              </a:lnSpc>
              <a:spcBef>
                <a:spcPct val="35000"/>
              </a:spcBef>
              <a:buClr>
                <a:srgbClr val="4ED8F4"/>
              </a:buClr>
              <a:buSzPct val="90000"/>
              <a:buChar char="–"/>
              <a:defRPr sz="2400">
                <a:solidFill>
                  <a:schemeClr val="tx1"/>
                </a:solidFill>
                <a:latin typeface="Arial" pitchFamily="34" charset="0"/>
              </a:defRPr>
            </a:lvl3pPr>
            <a:lvl4pPr marL="1600200" indent="-228600" eaLnBrk="0" hangingPunct="0">
              <a:spcBef>
                <a:spcPct val="20000"/>
              </a:spcBef>
              <a:buSzPct val="100000"/>
              <a:buChar char="–"/>
              <a:defRPr sz="2000">
                <a:solidFill>
                  <a:schemeClr val="tx1"/>
                </a:solidFill>
                <a:latin typeface="Times" pitchFamily="18" charset="0"/>
              </a:defRPr>
            </a:lvl4pPr>
            <a:lvl5pPr marL="2057400" indent="-228600" eaLnBrk="0" hangingPunct="0">
              <a:spcBef>
                <a:spcPct val="20000"/>
              </a:spcBef>
              <a:buSzPct val="100000"/>
              <a:buChar char="»"/>
              <a:defRPr sz="2000">
                <a:solidFill>
                  <a:schemeClr val="tx1"/>
                </a:solidFill>
                <a:latin typeface="Times"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itchFamily="18" charset="0"/>
              </a:defRPr>
            </a:lvl9pPr>
          </a:lstStyle>
          <a:p>
            <a:pPr>
              <a:lnSpc>
                <a:spcPct val="100000"/>
              </a:lnSpc>
              <a:spcBef>
                <a:spcPct val="0"/>
              </a:spcBef>
              <a:buClrTx/>
              <a:buSzTx/>
              <a:buFontTx/>
              <a:buNone/>
            </a:pPr>
            <a:r>
              <a:rPr lang="en-GB" altLang="en-US" sz="2400" b="1" dirty="0">
                <a:solidFill>
                  <a:srgbClr val="003399"/>
                </a:solidFill>
              </a:rPr>
              <a:t>RMG members nominated by P-member countries and  A-liaison organisations</a:t>
            </a:r>
          </a:p>
          <a:p>
            <a:pPr>
              <a:lnSpc>
                <a:spcPct val="100000"/>
              </a:lnSpc>
              <a:spcBef>
                <a:spcPct val="0"/>
              </a:spcBef>
              <a:buClrTx/>
              <a:buSzTx/>
              <a:buFontTx/>
              <a:buNone/>
            </a:pPr>
            <a:endParaRPr lang="en-GB" altLang="en-US" sz="2400" b="1" dirty="0">
              <a:solidFill>
                <a:srgbClr val="003399"/>
              </a:solidFill>
            </a:endParaRPr>
          </a:p>
          <a:p>
            <a:pPr>
              <a:lnSpc>
                <a:spcPct val="100000"/>
              </a:lnSpc>
              <a:spcBef>
                <a:spcPct val="0"/>
              </a:spcBef>
              <a:buClrTx/>
              <a:buSzTx/>
              <a:buFontTx/>
              <a:buNone/>
            </a:pPr>
            <a:r>
              <a:rPr lang="en-GB" altLang="en-US" sz="2400" b="1" dirty="0">
                <a:solidFill>
                  <a:srgbClr val="003399"/>
                </a:solidFill>
              </a:rPr>
              <a:t>TSG &amp; SEG members nominated by all member countries and liaison organisations</a:t>
            </a:r>
          </a:p>
        </p:txBody>
      </p:sp>
      <p:sp>
        <p:nvSpPr>
          <p:cNvPr id="21520" name="Rectangle 18"/>
          <p:cNvSpPr>
            <a:spLocks noChangeArrowheads="1"/>
          </p:cNvSpPr>
          <p:nvPr/>
        </p:nvSpPr>
        <p:spPr bwMode="auto">
          <a:xfrm>
            <a:off x="3433234" y="2200276"/>
            <a:ext cx="1449917" cy="854075"/>
          </a:xfrm>
          <a:prstGeom prst="rect">
            <a:avLst/>
          </a:prstGeom>
          <a:solidFill>
            <a:schemeClr val="bg2"/>
          </a:solidFill>
          <a:ln w="12700">
            <a:solidFill>
              <a:schemeClr val="bg2"/>
            </a:solidFill>
            <a:miter lim="800000"/>
            <a:headEnd/>
            <a:tailEnd/>
          </a:ln>
        </p:spPr>
        <p:txBody>
          <a:bodyPr wrap="none" lIns="121917" tIns="60958" rIns="121917" bIns="60958" anchor="ctr"/>
          <a:lstStyle>
            <a:lvl1pPr eaLnBrk="0" hangingPunct="0">
              <a:lnSpc>
                <a:spcPct val="95000"/>
              </a:lnSpc>
              <a:spcBef>
                <a:spcPct val="35000"/>
              </a:spcBef>
              <a:buClr>
                <a:srgbClr val="4ED8F4"/>
              </a:buClr>
              <a:buSzPct val="80000"/>
              <a:buFont typeface="Webdings" pitchFamily="18" charset="2"/>
              <a:buChar char="&lt;"/>
              <a:defRPr sz="3000">
                <a:solidFill>
                  <a:schemeClr val="tx1"/>
                </a:solidFill>
                <a:latin typeface="Arial" pitchFamily="34" charset="0"/>
              </a:defRPr>
            </a:lvl1pPr>
            <a:lvl2pPr marL="742950" indent="-285750" eaLnBrk="0" hangingPunct="0">
              <a:lnSpc>
                <a:spcPct val="95000"/>
              </a:lnSpc>
              <a:spcBef>
                <a:spcPct val="35000"/>
              </a:spcBef>
              <a:buClr>
                <a:srgbClr val="4ED8F4"/>
              </a:buClr>
              <a:buChar char="–"/>
              <a:defRPr sz="3000">
                <a:solidFill>
                  <a:schemeClr val="tx1"/>
                </a:solidFill>
                <a:latin typeface="Arial" pitchFamily="34" charset="0"/>
              </a:defRPr>
            </a:lvl2pPr>
            <a:lvl3pPr marL="1143000" indent="-228600" eaLnBrk="0" hangingPunct="0">
              <a:lnSpc>
                <a:spcPct val="95000"/>
              </a:lnSpc>
              <a:spcBef>
                <a:spcPct val="35000"/>
              </a:spcBef>
              <a:buClr>
                <a:srgbClr val="4ED8F4"/>
              </a:buClr>
              <a:buSzPct val="90000"/>
              <a:buChar char="–"/>
              <a:defRPr sz="2400">
                <a:solidFill>
                  <a:schemeClr val="tx1"/>
                </a:solidFill>
                <a:latin typeface="Arial" pitchFamily="34" charset="0"/>
              </a:defRPr>
            </a:lvl3pPr>
            <a:lvl4pPr marL="1600200" indent="-228600" eaLnBrk="0" hangingPunct="0">
              <a:spcBef>
                <a:spcPct val="20000"/>
              </a:spcBef>
              <a:buSzPct val="100000"/>
              <a:buChar char="–"/>
              <a:defRPr sz="2000">
                <a:solidFill>
                  <a:schemeClr val="tx1"/>
                </a:solidFill>
                <a:latin typeface="Times" pitchFamily="18" charset="0"/>
              </a:defRPr>
            </a:lvl4pPr>
            <a:lvl5pPr marL="2057400" indent="-228600" eaLnBrk="0" hangingPunct="0">
              <a:spcBef>
                <a:spcPct val="20000"/>
              </a:spcBef>
              <a:buSzPct val="100000"/>
              <a:buChar char="»"/>
              <a:defRPr sz="2000">
                <a:solidFill>
                  <a:schemeClr val="tx1"/>
                </a:solidFill>
                <a:latin typeface="Times"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itchFamily="18" charset="0"/>
              </a:defRPr>
            </a:lvl9pPr>
          </a:lstStyle>
          <a:p>
            <a:pPr algn="ctr">
              <a:lnSpc>
                <a:spcPct val="100000"/>
              </a:lnSpc>
              <a:spcBef>
                <a:spcPct val="0"/>
              </a:spcBef>
              <a:buClrTx/>
              <a:buSzTx/>
              <a:buFontTx/>
              <a:buNone/>
            </a:pPr>
            <a:r>
              <a:rPr lang="en-GB" altLang="en-US" sz="3200" dirty="0">
                <a:solidFill>
                  <a:srgbClr val="003399"/>
                </a:solidFill>
              </a:rPr>
              <a:t>SC7</a:t>
            </a:r>
          </a:p>
          <a:p>
            <a:pPr algn="ctr">
              <a:lnSpc>
                <a:spcPct val="100000"/>
              </a:lnSpc>
              <a:spcBef>
                <a:spcPct val="0"/>
              </a:spcBef>
              <a:buClrTx/>
              <a:buSzTx/>
              <a:buFontTx/>
              <a:buNone/>
            </a:pPr>
            <a:r>
              <a:rPr lang="en-GB" altLang="en-US" sz="2400" dirty="0">
                <a:solidFill>
                  <a:srgbClr val="003399"/>
                </a:solidFill>
              </a:rPr>
              <a:t>Banking</a:t>
            </a:r>
          </a:p>
        </p:txBody>
      </p:sp>
      <p:sp>
        <p:nvSpPr>
          <p:cNvPr id="21521" name="Rectangle 19"/>
          <p:cNvSpPr>
            <a:spLocks noChangeArrowheads="1"/>
          </p:cNvSpPr>
          <p:nvPr/>
        </p:nvSpPr>
        <p:spPr bwMode="auto">
          <a:xfrm>
            <a:off x="1892300" y="2200276"/>
            <a:ext cx="1449917" cy="854075"/>
          </a:xfrm>
          <a:prstGeom prst="rect">
            <a:avLst/>
          </a:prstGeom>
          <a:solidFill>
            <a:schemeClr val="bg2"/>
          </a:solidFill>
          <a:ln w="12700">
            <a:solidFill>
              <a:schemeClr val="bg2"/>
            </a:solidFill>
            <a:miter lim="800000"/>
            <a:headEnd/>
            <a:tailEnd/>
          </a:ln>
        </p:spPr>
        <p:txBody>
          <a:bodyPr wrap="none" lIns="121917" tIns="60958" rIns="121917" bIns="60958" anchor="ctr"/>
          <a:lstStyle>
            <a:lvl1pPr eaLnBrk="0" hangingPunct="0">
              <a:lnSpc>
                <a:spcPct val="95000"/>
              </a:lnSpc>
              <a:spcBef>
                <a:spcPct val="35000"/>
              </a:spcBef>
              <a:buClr>
                <a:srgbClr val="4ED8F4"/>
              </a:buClr>
              <a:buSzPct val="80000"/>
              <a:buFont typeface="Webdings" pitchFamily="18" charset="2"/>
              <a:buChar char="&lt;"/>
              <a:defRPr sz="3000">
                <a:solidFill>
                  <a:schemeClr val="tx1"/>
                </a:solidFill>
                <a:latin typeface="Arial" pitchFamily="34" charset="0"/>
              </a:defRPr>
            </a:lvl1pPr>
            <a:lvl2pPr marL="742950" indent="-285750" eaLnBrk="0" hangingPunct="0">
              <a:lnSpc>
                <a:spcPct val="95000"/>
              </a:lnSpc>
              <a:spcBef>
                <a:spcPct val="35000"/>
              </a:spcBef>
              <a:buClr>
                <a:srgbClr val="4ED8F4"/>
              </a:buClr>
              <a:buChar char="–"/>
              <a:defRPr sz="3000">
                <a:solidFill>
                  <a:schemeClr val="tx1"/>
                </a:solidFill>
                <a:latin typeface="Arial" pitchFamily="34" charset="0"/>
              </a:defRPr>
            </a:lvl2pPr>
            <a:lvl3pPr marL="1143000" indent="-228600" eaLnBrk="0" hangingPunct="0">
              <a:lnSpc>
                <a:spcPct val="95000"/>
              </a:lnSpc>
              <a:spcBef>
                <a:spcPct val="35000"/>
              </a:spcBef>
              <a:buClr>
                <a:srgbClr val="4ED8F4"/>
              </a:buClr>
              <a:buSzPct val="90000"/>
              <a:buChar char="–"/>
              <a:defRPr sz="2400">
                <a:solidFill>
                  <a:schemeClr val="tx1"/>
                </a:solidFill>
                <a:latin typeface="Arial" pitchFamily="34" charset="0"/>
              </a:defRPr>
            </a:lvl3pPr>
            <a:lvl4pPr marL="1600200" indent="-228600" eaLnBrk="0" hangingPunct="0">
              <a:spcBef>
                <a:spcPct val="20000"/>
              </a:spcBef>
              <a:buSzPct val="100000"/>
              <a:buChar char="–"/>
              <a:defRPr sz="2000">
                <a:solidFill>
                  <a:schemeClr val="tx1"/>
                </a:solidFill>
                <a:latin typeface="Times" pitchFamily="18" charset="0"/>
              </a:defRPr>
            </a:lvl4pPr>
            <a:lvl5pPr marL="2057400" indent="-228600" eaLnBrk="0" hangingPunct="0">
              <a:spcBef>
                <a:spcPct val="20000"/>
              </a:spcBef>
              <a:buSzPct val="100000"/>
              <a:buChar char="»"/>
              <a:defRPr sz="2000">
                <a:solidFill>
                  <a:schemeClr val="tx1"/>
                </a:solidFill>
                <a:latin typeface="Times"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itchFamily="18" charset="0"/>
              </a:defRPr>
            </a:lvl9pPr>
          </a:lstStyle>
          <a:p>
            <a:pPr algn="ctr">
              <a:lnSpc>
                <a:spcPct val="100000"/>
              </a:lnSpc>
              <a:spcBef>
                <a:spcPct val="0"/>
              </a:spcBef>
              <a:buClrTx/>
              <a:buSzTx/>
              <a:buFontTx/>
              <a:buNone/>
            </a:pPr>
            <a:r>
              <a:rPr lang="en-GB" altLang="en-US" sz="3200" dirty="0">
                <a:solidFill>
                  <a:srgbClr val="003399"/>
                </a:solidFill>
              </a:rPr>
              <a:t>SC4</a:t>
            </a:r>
          </a:p>
          <a:p>
            <a:pPr algn="ctr">
              <a:lnSpc>
                <a:spcPct val="100000"/>
              </a:lnSpc>
              <a:spcBef>
                <a:spcPct val="0"/>
              </a:spcBef>
              <a:buClrTx/>
              <a:buSzTx/>
              <a:buFontTx/>
              <a:buNone/>
            </a:pPr>
            <a:r>
              <a:rPr lang="en-GB" altLang="en-US" sz="2400" dirty="0">
                <a:solidFill>
                  <a:srgbClr val="003399"/>
                </a:solidFill>
              </a:rPr>
              <a:t>Securities</a:t>
            </a:r>
          </a:p>
        </p:txBody>
      </p:sp>
      <p:sp>
        <p:nvSpPr>
          <p:cNvPr id="21522" name="Rectangle 20"/>
          <p:cNvSpPr>
            <a:spLocks noChangeArrowheads="1"/>
          </p:cNvSpPr>
          <p:nvPr/>
        </p:nvSpPr>
        <p:spPr bwMode="auto">
          <a:xfrm>
            <a:off x="349253" y="2200276"/>
            <a:ext cx="1449916" cy="854075"/>
          </a:xfrm>
          <a:prstGeom prst="rect">
            <a:avLst/>
          </a:prstGeom>
          <a:solidFill>
            <a:schemeClr val="bg2"/>
          </a:solidFill>
          <a:ln w="12700">
            <a:solidFill>
              <a:schemeClr val="bg2"/>
            </a:solidFill>
            <a:miter lim="800000"/>
            <a:headEnd/>
            <a:tailEnd/>
          </a:ln>
        </p:spPr>
        <p:txBody>
          <a:bodyPr wrap="none" lIns="121917" tIns="60958" rIns="121917" bIns="60958" anchor="ctr"/>
          <a:lstStyle>
            <a:lvl1pPr eaLnBrk="0" hangingPunct="0">
              <a:lnSpc>
                <a:spcPct val="95000"/>
              </a:lnSpc>
              <a:spcBef>
                <a:spcPct val="35000"/>
              </a:spcBef>
              <a:buClr>
                <a:srgbClr val="4ED8F4"/>
              </a:buClr>
              <a:buSzPct val="80000"/>
              <a:buFont typeface="Webdings" pitchFamily="18" charset="2"/>
              <a:buChar char="&lt;"/>
              <a:defRPr sz="3000">
                <a:solidFill>
                  <a:schemeClr val="tx1"/>
                </a:solidFill>
                <a:latin typeface="Arial" pitchFamily="34" charset="0"/>
              </a:defRPr>
            </a:lvl1pPr>
            <a:lvl2pPr marL="742950" indent="-285750" eaLnBrk="0" hangingPunct="0">
              <a:lnSpc>
                <a:spcPct val="95000"/>
              </a:lnSpc>
              <a:spcBef>
                <a:spcPct val="35000"/>
              </a:spcBef>
              <a:buClr>
                <a:srgbClr val="4ED8F4"/>
              </a:buClr>
              <a:buChar char="–"/>
              <a:defRPr sz="3000">
                <a:solidFill>
                  <a:schemeClr val="tx1"/>
                </a:solidFill>
                <a:latin typeface="Arial" pitchFamily="34" charset="0"/>
              </a:defRPr>
            </a:lvl2pPr>
            <a:lvl3pPr marL="1143000" indent="-228600" eaLnBrk="0" hangingPunct="0">
              <a:lnSpc>
                <a:spcPct val="95000"/>
              </a:lnSpc>
              <a:spcBef>
                <a:spcPct val="35000"/>
              </a:spcBef>
              <a:buClr>
                <a:srgbClr val="4ED8F4"/>
              </a:buClr>
              <a:buSzPct val="90000"/>
              <a:buChar char="–"/>
              <a:defRPr sz="2400">
                <a:solidFill>
                  <a:schemeClr val="tx1"/>
                </a:solidFill>
                <a:latin typeface="Arial" pitchFamily="34" charset="0"/>
              </a:defRPr>
            </a:lvl3pPr>
            <a:lvl4pPr marL="1600200" indent="-228600" eaLnBrk="0" hangingPunct="0">
              <a:spcBef>
                <a:spcPct val="20000"/>
              </a:spcBef>
              <a:buSzPct val="100000"/>
              <a:buChar char="–"/>
              <a:defRPr sz="2000">
                <a:solidFill>
                  <a:schemeClr val="tx1"/>
                </a:solidFill>
                <a:latin typeface="Times" pitchFamily="18" charset="0"/>
              </a:defRPr>
            </a:lvl4pPr>
            <a:lvl5pPr marL="2057400" indent="-228600" eaLnBrk="0" hangingPunct="0">
              <a:spcBef>
                <a:spcPct val="20000"/>
              </a:spcBef>
              <a:buSzPct val="100000"/>
              <a:buChar char="»"/>
              <a:defRPr sz="2000">
                <a:solidFill>
                  <a:schemeClr val="tx1"/>
                </a:solidFill>
                <a:latin typeface="Times"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itchFamily="18" charset="0"/>
              </a:defRPr>
            </a:lvl9pPr>
          </a:lstStyle>
          <a:p>
            <a:pPr algn="ctr">
              <a:lnSpc>
                <a:spcPct val="100000"/>
              </a:lnSpc>
              <a:spcBef>
                <a:spcPct val="0"/>
              </a:spcBef>
              <a:buClrTx/>
              <a:buSzTx/>
              <a:buFontTx/>
              <a:buNone/>
            </a:pPr>
            <a:r>
              <a:rPr lang="en-GB" altLang="en-US" sz="3200" dirty="0">
                <a:solidFill>
                  <a:srgbClr val="003399"/>
                </a:solidFill>
              </a:rPr>
              <a:t>SC2</a:t>
            </a:r>
          </a:p>
          <a:p>
            <a:pPr algn="ctr">
              <a:lnSpc>
                <a:spcPct val="100000"/>
              </a:lnSpc>
              <a:spcBef>
                <a:spcPct val="0"/>
              </a:spcBef>
              <a:buClrTx/>
              <a:buSzTx/>
              <a:buFontTx/>
              <a:buNone/>
            </a:pPr>
            <a:r>
              <a:rPr lang="en-GB" altLang="en-US" sz="2400" dirty="0">
                <a:solidFill>
                  <a:srgbClr val="003399"/>
                </a:solidFill>
              </a:rPr>
              <a:t>Security</a:t>
            </a:r>
          </a:p>
        </p:txBody>
      </p:sp>
      <p:pic>
        <p:nvPicPr>
          <p:cNvPr id="21523" name="Picture 2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black">
          <a:xfrm>
            <a:off x="10265836" y="3905251"/>
            <a:ext cx="751417" cy="561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21524" name="Oval 26"/>
          <p:cNvSpPr>
            <a:spLocks noChangeArrowheads="1"/>
          </p:cNvSpPr>
          <p:nvPr/>
        </p:nvSpPr>
        <p:spPr bwMode="auto">
          <a:xfrm>
            <a:off x="8576734" y="4600575"/>
            <a:ext cx="2658533" cy="768351"/>
          </a:xfrm>
          <a:prstGeom prst="ellipse">
            <a:avLst/>
          </a:prstGeom>
          <a:solidFill>
            <a:schemeClr val="bg2"/>
          </a:solidFill>
          <a:ln w="28575">
            <a:solidFill>
              <a:srgbClr val="FFCC00"/>
            </a:solidFill>
            <a:round/>
            <a:headEnd/>
            <a:tailEnd/>
          </a:ln>
        </p:spPr>
        <p:txBody>
          <a:bodyPr wrap="none" lIns="121917" tIns="60958" rIns="121917" bIns="60958" anchor="ctr"/>
          <a:lstStyle>
            <a:lvl1pPr eaLnBrk="0" hangingPunct="0">
              <a:lnSpc>
                <a:spcPct val="95000"/>
              </a:lnSpc>
              <a:spcBef>
                <a:spcPct val="35000"/>
              </a:spcBef>
              <a:buClr>
                <a:srgbClr val="4ED8F4"/>
              </a:buClr>
              <a:buSzPct val="80000"/>
              <a:buFont typeface="Webdings" pitchFamily="18" charset="2"/>
              <a:buChar char="&lt;"/>
              <a:defRPr sz="3000">
                <a:solidFill>
                  <a:schemeClr val="tx1"/>
                </a:solidFill>
                <a:latin typeface="Arial" pitchFamily="34" charset="0"/>
              </a:defRPr>
            </a:lvl1pPr>
            <a:lvl2pPr marL="742950" indent="-285750" eaLnBrk="0" hangingPunct="0">
              <a:lnSpc>
                <a:spcPct val="95000"/>
              </a:lnSpc>
              <a:spcBef>
                <a:spcPct val="35000"/>
              </a:spcBef>
              <a:buClr>
                <a:srgbClr val="4ED8F4"/>
              </a:buClr>
              <a:buChar char="–"/>
              <a:defRPr sz="3000">
                <a:solidFill>
                  <a:schemeClr val="tx1"/>
                </a:solidFill>
                <a:latin typeface="Arial" pitchFamily="34" charset="0"/>
              </a:defRPr>
            </a:lvl2pPr>
            <a:lvl3pPr marL="1143000" indent="-228600" eaLnBrk="0" hangingPunct="0">
              <a:lnSpc>
                <a:spcPct val="95000"/>
              </a:lnSpc>
              <a:spcBef>
                <a:spcPct val="35000"/>
              </a:spcBef>
              <a:buClr>
                <a:srgbClr val="4ED8F4"/>
              </a:buClr>
              <a:buSzPct val="90000"/>
              <a:buChar char="–"/>
              <a:defRPr sz="2400">
                <a:solidFill>
                  <a:schemeClr val="tx1"/>
                </a:solidFill>
                <a:latin typeface="Arial" pitchFamily="34" charset="0"/>
              </a:defRPr>
            </a:lvl3pPr>
            <a:lvl4pPr marL="1600200" indent="-228600" eaLnBrk="0" hangingPunct="0">
              <a:spcBef>
                <a:spcPct val="20000"/>
              </a:spcBef>
              <a:buSzPct val="100000"/>
              <a:buChar char="–"/>
              <a:defRPr sz="2000">
                <a:solidFill>
                  <a:schemeClr val="tx1"/>
                </a:solidFill>
                <a:latin typeface="Times" pitchFamily="18" charset="0"/>
              </a:defRPr>
            </a:lvl4pPr>
            <a:lvl5pPr marL="2057400" indent="-228600" eaLnBrk="0" hangingPunct="0">
              <a:spcBef>
                <a:spcPct val="20000"/>
              </a:spcBef>
              <a:buSzPct val="100000"/>
              <a:buChar char="»"/>
              <a:defRPr sz="2000">
                <a:solidFill>
                  <a:schemeClr val="tx1"/>
                </a:solidFill>
                <a:latin typeface="Times"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itchFamily="18" charset="0"/>
              </a:defRPr>
            </a:lvl9pPr>
          </a:lstStyle>
          <a:p>
            <a:pPr algn="ctr">
              <a:lnSpc>
                <a:spcPct val="100000"/>
              </a:lnSpc>
              <a:spcBef>
                <a:spcPct val="0"/>
              </a:spcBef>
              <a:buClrTx/>
              <a:buSzTx/>
              <a:buFontTx/>
              <a:buNone/>
            </a:pPr>
            <a:r>
              <a:rPr lang="en-GB" altLang="en-US" sz="2400" b="1" dirty="0">
                <a:solidFill>
                  <a:srgbClr val="003399"/>
                </a:solidFill>
              </a:rPr>
              <a:t>SEG</a:t>
            </a:r>
          </a:p>
          <a:p>
            <a:pPr algn="ctr">
              <a:lnSpc>
                <a:spcPct val="100000"/>
              </a:lnSpc>
              <a:spcBef>
                <a:spcPct val="0"/>
              </a:spcBef>
              <a:buClrTx/>
              <a:buSzTx/>
              <a:buFontTx/>
              <a:buNone/>
            </a:pPr>
            <a:r>
              <a:rPr lang="en-GB" altLang="en-US" sz="2400" b="1" dirty="0">
                <a:solidFill>
                  <a:srgbClr val="003399"/>
                </a:solidFill>
              </a:rPr>
              <a:t>Trade Services</a:t>
            </a:r>
          </a:p>
        </p:txBody>
      </p:sp>
      <p:sp>
        <p:nvSpPr>
          <p:cNvPr id="21525" name="Line 27"/>
          <p:cNvSpPr>
            <a:spLocks noChangeShapeType="1"/>
          </p:cNvSpPr>
          <p:nvPr/>
        </p:nvSpPr>
        <p:spPr bwMode="auto">
          <a:xfrm>
            <a:off x="8013702" y="3500440"/>
            <a:ext cx="740833" cy="2065337"/>
          </a:xfrm>
          <a:prstGeom prst="line">
            <a:avLst/>
          </a:prstGeom>
          <a:noFill/>
          <a:ln w="28575">
            <a:solidFill>
              <a:srgbClr val="FFCC00"/>
            </a:solidFill>
            <a:round/>
            <a:headEnd/>
            <a:tailEnd type="triangle" w="med" len="med"/>
          </a:ln>
          <a:extLst>
            <a:ext uri="{909E8E84-426E-40DD-AFC4-6F175D3DCCD1}">
              <a14:hiddenFill xmlns="" xmlns:a14="http://schemas.microsoft.com/office/drawing/2010/main">
                <a:noFill/>
              </a14:hiddenFill>
            </a:ext>
          </a:extLst>
        </p:spPr>
        <p:txBody>
          <a:bodyPr lIns="121917" tIns="60958" rIns="121917" bIns="60958" anchor="ctr"/>
          <a:lstStyle/>
          <a:p>
            <a:pPr eaLnBrk="1" hangingPunct="1"/>
            <a:endParaRPr lang="en-GB">
              <a:solidFill>
                <a:srgbClr val="FFFFFF"/>
              </a:solidFill>
              <a:latin typeface="Arial" pitchFamily="34" charset="0"/>
            </a:endParaRPr>
          </a:p>
        </p:txBody>
      </p:sp>
      <p:sp>
        <p:nvSpPr>
          <p:cNvPr id="21526" name="Oval 28"/>
          <p:cNvSpPr>
            <a:spLocks noChangeArrowheads="1"/>
          </p:cNvSpPr>
          <p:nvPr/>
        </p:nvSpPr>
        <p:spPr bwMode="auto">
          <a:xfrm>
            <a:off x="5630334" y="3594101"/>
            <a:ext cx="1337733" cy="673100"/>
          </a:xfrm>
          <a:prstGeom prst="ellipse">
            <a:avLst/>
          </a:prstGeom>
          <a:solidFill>
            <a:schemeClr val="bg2"/>
          </a:solidFill>
          <a:ln w="28575">
            <a:solidFill>
              <a:srgbClr val="FFCC00"/>
            </a:solidFill>
            <a:round/>
            <a:headEnd/>
            <a:tailEnd/>
          </a:ln>
        </p:spPr>
        <p:txBody>
          <a:bodyPr wrap="none" lIns="121917" tIns="60958" rIns="121917" bIns="60958" anchor="ctr"/>
          <a:lstStyle>
            <a:lvl1pPr eaLnBrk="0" hangingPunct="0">
              <a:lnSpc>
                <a:spcPct val="95000"/>
              </a:lnSpc>
              <a:spcBef>
                <a:spcPct val="35000"/>
              </a:spcBef>
              <a:buClr>
                <a:srgbClr val="4ED8F4"/>
              </a:buClr>
              <a:buSzPct val="80000"/>
              <a:buFont typeface="Webdings" pitchFamily="18" charset="2"/>
              <a:buChar char="&lt;"/>
              <a:defRPr sz="3000">
                <a:solidFill>
                  <a:schemeClr val="tx1"/>
                </a:solidFill>
                <a:latin typeface="Arial" pitchFamily="34" charset="0"/>
              </a:defRPr>
            </a:lvl1pPr>
            <a:lvl2pPr marL="742950" indent="-285750" eaLnBrk="0" hangingPunct="0">
              <a:lnSpc>
                <a:spcPct val="95000"/>
              </a:lnSpc>
              <a:spcBef>
                <a:spcPct val="35000"/>
              </a:spcBef>
              <a:buClr>
                <a:srgbClr val="4ED8F4"/>
              </a:buClr>
              <a:buChar char="–"/>
              <a:defRPr sz="3000">
                <a:solidFill>
                  <a:schemeClr val="tx1"/>
                </a:solidFill>
                <a:latin typeface="Arial" pitchFamily="34" charset="0"/>
              </a:defRPr>
            </a:lvl2pPr>
            <a:lvl3pPr marL="1143000" indent="-228600" eaLnBrk="0" hangingPunct="0">
              <a:lnSpc>
                <a:spcPct val="95000"/>
              </a:lnSpc>
              <a:spcBef>
                <a:spcPct val="35000"/>
              </a:spcBef>
              <a:buClr>
                <a:srgbClr val="4ED8F4"/>
              </a:buClr>
              <a:buSzPct val="90000"/>
              <a:buChar char="–"/>
              <a:defRPr sz="2400">
                <a:solidFill>
                  <a:schemeClr val="tx1"/>
                </a:solidFill>
                <a:latin typeface="Arial" pitchFamily="34" charset="0"/>
              </a:defRPr>
            </a:lvl3pPr>
            <a:lvl4pPr marL="1600200" indent="-228600" eaLnBrk="0" hangingPunct="0">
              <a:spcBef>
                <a:spcPct val="20000"/>
              </a:spcBef>
              <a:buSzPct val="100000"/>
              <a:buChar char="–"/>
              <a:defRPr sz="2000">
                <a:solidFill>
                  <a:schemeClr val="tx1"/>
                </a:solidFill>
                <a:latin typeface="Times" pitchFamily="18" charset="0"/>
              </a:defRPr>
            </a:lvl4pPr>
            <a:lvl5pPr marL="2057400" indent="-228600" eaLnBrk="0" hangingPunct="0">
              <a:spcBef>
                <a:spcPct val="20000"/>
              </a:spcBef>
              <a:buSzPct val="100000"/>
              <a:buChar char="»"/>
              <a:defRPr sz="2000">
                <a:solidFill>
                  <a:schemeClr val="tx1"/>
                </a:solidFill>
                <a:latin typeface="Times"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itchFamily="18" charset="0"/>
              </a:defRPr>
            </a:lvl9pPr>
          </a:lstStyle>
          <a:p>
            <a:pPr algn="ctr">
              <a:lnSpc>
                <a:spcPct val="100000"/>
              </a:lnSpc>
              <a:spcBef>
                <a:spcPct val="0"/>
              </a:spcBef>
              <a:buClrTx/>
              <a:buSzTx/>
              <a:buFontTx/>
              <a:buNone/>
            </a:pPr>
            <a:r>
              <a:rPr lang="en-GB" altLang="en-US" sz="2400" b="1" dirty="0">
                <a:solidFill>
                  <a:srgbClr val="003399"/>
                </a:solidFill>
              </a:rPr>
              <a:t>TSG</a:t>
            </a:r>
          </a:p>
        </p:txBody>
      </p:sp>
      <p:sp>
        <p:nvSpPr>
          <p:cNvPr id="21527" name="Line 29"/>
          <p:cNvSpPr>
            <a:spLocks noChangeShapeType="1"/>
          </p:cNvSpPr>
          <p:nvPr/>
        </p:nvSpPr>
        <p:spPr bwMode="auto">
          <a:xfrm flipH="1">
            <a:off x="6900336" y="3511552"/>
            <a:ext cx="1107017" cy="301625"/>
          </a:xfrm>
          <a:prstGeom prst="line">
            <a:avLst/>
          </a:prstGeom>
          <a:noFill/>
          <a:ln w="28575">
            <a:solidFill>
              <a:srgbClr val="FFCC00"/>
            </a:solidFill>
            <a:round/>
            <a:headEnd/>
            <a:tailEnd type="triangle" w="med" len="med"/>
          </a:ln>
          <a:extLst>
            <a:ext uri="{909E8E84-426E-40DD-AFC4-6F175D3DCCD1}">
              <a14:hiddenFill xmlns="" xmlns:a14="http://schemas.microsoft.com/office/drawing/2010/main">
                <a:noFill/>
              </a14:hiddenFill>
            </a:ext>
          </a:extLst>
        </p:spPr>
        <p:txBody>
          <a:bodyPr lIns="121917" tIns="60958" rIns="121917" bIns="60958" anchor="ctr"/>
          <a:lstStyle/>
          <a:p>
            <a:pPr eaLnBrk="1" hangingPunct="1"/>
            <a:endParaRPr lang="en-GB">
              <a:solidFill>
                <a:srgbClr val="FFFFFF"/>
              </a:solidFill>
              <a:latin typeface="Arial" pitchFamily="34" charset="0"/>
            </a:endParaRPr>
          </a:p>
        </p:txBody>
      </p:sp>
      <p:sp>
        <p:nvSpPr>
          <p:cNvPr id="21528" name="Oval 30"/>
          <p:cNvSpPr>
            <a:spLocks noChangeArrowheads="1"/>
          </p:cNvSpPr>
          <p:nvPr/>
        </p:nvSpPr>
        <p:spPr bwMode="auto">
          <a:xfrm>
            <a:off x="7018868" y="5856289"/>
            <a:ext cx="1860551" cy="758825"/>
          </a:xfrm>
          <a:prstGeom prst="ellipse">
            <a:avLst/>
          </a:prstGeom>
          <a:solidFill>
            <a:schemeClr val="bg2"/>
          </a:solidFill>
          <a:ln w="28575">
            <a:solidFill>
              <a:srgbClr val="FFCC00"/>
            </a:solidFill>
            <a:round/>
            <a:headEnd/>
            <a:tailEnd/>
          </a:ln>
        </p:spPr>
        <p:txBody>
          <a:bodyPr wrap="none" lIns="121917" tIns="60958" rIns="121917" bIns="60958" anchor="ctr"/>
          <a:lstStyle>
            <a:lvl1pPr eaLnBrk="0" hangingPunct="0">
              <a:lnSpc>
                <a:spcPct val="95000"/>
              </a:lnSpc>
              <a:spcBef>
                <a:spcPct val="35000"/>
              </a:spcBef>
              <a:buClr>
                <a:srgbClr val="4ED8F4"/>
              </a:buClr>
              <a:buSzPct val="80000"/>
              <a:buFont typeface="Webdings" pitchFamily="18" charset="2"/>
              <a:buChar char="&lt;"/>
              <a:defRPr sz="3000">
                <a:solidFill>
                  <a:schemeClr val="tx1"/>
                </a:solidFill>
                <a:latin typeface="Arial" pitchFamily="34" charset="0"/>
              </a:defRPr>
            </a:lvl1pPr>
            <a:lvl2pPr marL="742950" indent="-285750" eaLnBrk="0" hangingPunct="0">
              <a:lnSpc>
                <a:spcPct val="95000"/>
              </a:lnSpc>
              <a:spcBef>
                <a:spcPct val="35000"/>
              </a:spcBef>
              <a:buClr>
                <a:srgbClr val="4ED8F4"/>
              </a:buClr>
              <a:buChar char="–"/>
              <a:defRPr sz="3000">
                <a:solidFill>
                  <a:schemeClr val="tx1"/>
                </a:solidFill>
                <a:latin typeface="Arial" pitchFamily="34" charset="0"/>
              </a:defRPr>
            </a:lvl2pPr>
            <a:lvl3pPr marL="1143000" indent="-228600" eaLnBrk="0" hangingPunct="0">
              <a:lnSpc>
                <a:spcPct val="95000"/>
              </a:lnSpc>
              <a:spcBef>
                <a:spcPct val="35000"/>
              </a:spcBef>
              <a:buClr>
                <a:srgbClr val="4ED8F4"/>
              </a:buClr>
              <a:buSzPct val="90000"/>
              <a:buChar char="–"/>
              <a:defRPr sz="2400">
                <a:solidFill>
                  <a:schemeClr val="tx1"/>
                </a:solidFill>
                <a:latin typeface="Arial" pitchFamily="34" charset="0"/>
              </a:defRPr>
            </a:lvl3pPr>
            <a:lvl4pPr marL="1600200" indent="-228600" eaLnBrk="0" hangingPunct="0">
              <a:spcBef>
                <a:spcPct val="20000"/>
              </a:spcBef>
              <a:buSzPct val="100000"/>
              <a:buChar char="–"/>
              <a:defRPr sz="2000">
                <a:solidFill>
                  <a:schemeClr val="tx1"/>
                </a:solidFill>
                <a:latin typeface="Times" pitchFamily="18" charset="0"/>
              </a:defRPr>
            </a:lvl4pPr>
            <a:lvl5pPr marL="2057400" indent="-228600" eaLnBrk="0" hangingPunct="0">
              <a:spcBef>
                <a:spcPct val="20000"/>
              </a:spcBef>
              <a:buSzPct val="100000"/>
              <a:buChar char="»"/>
              <a:defRPr sz="2000">
                <a:solidFill>
                  <a:schemeClr val="tx1"/>
                </a:solidFill>
                <a:latin typeface="Times"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pitchFamily="18" charset="0"/>
              </a:defRPr>
            </a:lvl9pPr>
          </a:lstStyle>
          <a:p>
            <a:pPr algn="ctr">
              <a:lnSpc>
                <a:spcPct val="100000"/>
              </a:lnSpc>
              <a:spcBef>
                <a:spcPct val="0"/>
              </a:spcBef>
              <a:buClrTx/>
              <a:buSzTx/>
              <a:buFontTx/>
              <a:buNone/>
            </a:pPr>
            <a:r>
              <a:rPr lang="en-GB" altLang="en-US" sz="2400" b="1" dirty="0">
                <a:solidFill>
                  <a:srgbClr val="003399"/>
                </a:solidFill>
              </a:rPr>
              <a:t>SEG</a:t>
            </a:r>
          </a:p>
          <a:p>
            <a:pPr algn="ctr">
              <a:lnSpc>
                <a:spcPct val="100000"/>
              </a:lnSpc>
              <a:spcBef>
                <a:spcPct val="0"/>
              </a:spcBef>
              <a:buClrTx/>
              <a:buSzTx/>
              <a:buFontTx/>
              <a:buNone/>
            </a:pPr>
            <a:r>
              <a:rPr lang="en-GB" altLang="en-US" sz="2400" b="1" dirty="0">
                <a:solidFill>
                  <a:srgbClr val="003399"/>
                </a:solidFill>
              </a:rPr>
              <a:t>Cards</a:t>
            </a:r>
          </a:p>
        </p:txBody>
      </p:sp>
      <p:sp>
        <p:nvSpPr>
          <p:cNvPr id="21529" name="Line 31"/>
          <p:cNvSpPr>
            <a:spLocks noChangeShapeType="1"/>
          </p:cNvSpPr>
          <p:nvPr/>
        </p:nvSpPr>
        <p:spPr bwMode="auto">
          <a:xfrm flipH="1">
            <a:off x="7984069" y="3517901"/>
            <a:ext cx="12700" cy="2327275"/>
          </a:xfrm>
          <a:prstGeom prst="line">
            <a:avLst/>
          </a:prstGeom>
          <a:noFill/>
          <a:ln w="28575">
            <a:solidFill>
              <a:srgbClr val="FFCC00"/>
            </a:solidFill>
            <a:round/>
            <a:headEnd/>
            <a:tailEnd type="triangle" w="med" len="med"/>
          </a:ln>
          <a:extLst>
            <a:ext uri="{909E8E84-426E-40DD-AFC4-6F175D3DCCD1}">
              <a14:hiddenFill xmlns="" xmlns:a14="http://schemas.microsoft.com/office/drawing/2010/main">
                <a:noFill/>
              </a14:hiddenFill>
            </a:ext>
          </a:extLst>
        </p:spPr>
        <p:txBody>
          <a:bodyPr lIns="121917" tIns="60958" rIns="121917" bIns="60958" anchor="ctr"/>
          <a:lstStyle/>
          <a:p>
            <a:pPr eaLnBrk="1" hangingPunct="1"/>
            <a:endParaRPr lang="en-GB">
              <a:solidFill>
                <a:srgbClr val="FFFFFF"/>
              </a:solidFill>
              <a:latin typeface="Arial" pitchFamily="34" charset="0"/>
            </a:endParaRPr>
          </a:p>
        </p:txBody>
      </p:sp>
      <p:sp>
        <p:nvSpPr>
          <p:cNvPr id="26" name="Slide Number Placeholder 4"/>
          <p:cNvSpPr txBox="1">
            <a:spLocks/>
          </p:cNvSpPr>
          <p:nvPr/>
        </p:nvSpPr>
        <p:spPr>
          <a:xfrm>
            <a:off x="10871200" y="6403976"/>
            <a:ext cx="1320800" cy="454025"/>
          </a:xfrm>
          <a:prstGeom prst="rect">
            <a:avLst/>
          </a:prstGeom>
          <a:solidFill>
            <a:schemeClr val="bg1"/>
          </a:solidFill>
        </p:spPr>
        <p:txBody>
          <a:bodyPr lIns="121917" tIns="60958" rIns="121917" bIns="60958"/>
          <a:lstStyle>
            <a:defPPr>
              <a:defRPr lang="en-GB"/>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GB" dirty="0">
              <a:solidFill>
                <a:srgbClr val="000000"/>
              </a:solidFill>
            </a:endParaRPr>
          </a:p>
        </p:txBody>
      </p:sp>
    </p:spTree>
    <p:extLst>
      <p:ext uri="{BB962C8B-B14F-4D97-AF65-F5344CB8AC3E}">
        <p14:creationId xmlns="" xmlns:p14="http://schemas.microsoft.com/office/powerpoint/2010/main" val="42939998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Legal </a:t>
            </a:r>
            <a:r>
              <a:rPr lang="fr-BE" dirty="0" err="1" smtClean="0"/>
              <a:t>Entity</a:t>
            </a:r>
            <a:r>
              <a:rPr lang="fr-BE" dirty="0" smtClean="0"/>
              <a:t> Identifier</a:t>
            </a:r>
            <a:endParaRPr lang="en-GB" dirty="0"/>
          </a:p>
        </p:txBody>
      </p:sp>
      <p:sp>
        <p:nvSpPr>
          <p:cNvPr id="3" name="Content Placeholder 2"/>
          <p:cNvSpPr>
            <a:spLocks noGrp="1"/>
          </p:cNvSpPr>
          <p:nvPr>
            <p:ph idx="1"/>
          </p:nvPr>
        </p:nvSpPr>
        <p:spPr>
          <a:xfrm>
            <a:off x="535296" y="4526681"/>
            <a:ext cx="10160000" cy="1178083"/>
          </a:xfrm>
        </p:spPr>
        <p:txBody>
          <a:bodyPr>
            <a:normAutofit lnSpcReduction="10000"/>
          </a:bodyPr>
          <a:lstStyle/>
          <a:p>
            <a:pPr>
              <a:buFont typeface="Arial" charset="0"/>
              <a:buChar char="•"/>
              <a:defRPr/>
            </a:pPr>
            <a:r>
              <a:rPr lang="en-US" b="1" dirty="0" smtClean="0"/>
              <a:t>Standards body - ISO17442</a:t>
            </a:r>
          </a:p>
          <a:p>
            <a:pPr lvl="1">
              <a:buFont typeface="Arial"/>
              <a:buChar char="–"/>
              <a:defRPr/>
            </a:pPr>
            <a:r>
              <a:rPr lang="en-US" sz="2100" dirty="0" smtClean="0"/>
              <a:t>Standard approved in May 2012; endorsed by FSB</a:t>
            </a:r>
          </a:p>
          <a:p>
            <a:pPr lvl="1">
              <a:buFont typeface="Arial"/>
              <a:buChar char="–"/>
              <a:defRPr/>
            </a:pPr>
            <a:r>
              <a:rPr lang="en-US" sz="2100" dirty="0" smtClean="0"/>
              <a:t>Non-intelligent alpha-numeric ID - unique, persistent and freely available</a:t>
            </a:r>
          </a:p>
          <a:p>
            <a:endParaRPr lang="en-US" sz="2700" dirty="0"/>
          </a:p>
          <a:p>
            <a:endParaRPr lang="en-GB" dirty="0"/>
          </a:p>
        </p:txBody>
      </p:sp>
      <p:sp>
        <p:nvSpPr>
          <p:cNvPr id="4" name="Footer Placeholder 3"/>
          <p:cNvSpPr>
            <a:spLocks noGrp="1"/>
          </p:cNvSpPr>
          <p:nvPr>
            <p:ph type="ftr" sz="quarter" idx="10"/>
          </p:nvPr>
        </p:nvSpPr>
        <p:spPr/>
        <p:txBody>
          <a:bodyPr/>
          <a:lstStyle/>
          <a:p>
            <a:r>
              <a:rPr lang="en-US" dirty="0" smtClean="0">
                <a:solidFill>
                  <a:srgbClr val="000000"/>
                </a:solidFill>
              </a:rPr>
              <a:t> </a:t>
            </a:r>
            <a:endParaRPr lang="en-GB" dirty="0">
              <a:solidFill>
                <a:srgbClr val="000000"/>
              </a:solidFill>
            </a:endParaRPr>
          </a:p>
        </p:txBody>
      </p:sp>
      <p:sp>
        <p:nvSpPr>
          <p:cNvPr id="6" name="Rounded Rectangle 5"/>
          <p:cNvSpPr/>
          <p:nvPr/>
        </p:nvSpPr>
        <p:spPr bwMode="auto">
          <a:xfrm>
            <a:off x="319753" y="2095487"/>
            <a:ext cx="11324096" cy="1684943"/>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121917" tIns="60958" rIns="121917" bIns="60958" numCol="1" rtlCol="0" anchor="t" anchorCtr="0" compatLnSpc="1">
            <a:prstTxWarp prst="textNoShape">
              <a:avLst/>
            </a:prstTxWarp>
          </a:bodyPr>
          <a:lstStyle/>
          <a:p>
            <a:pPr algn="ctr"/>
            <a:r>
              <a:rPr lang="en-US" sz="2700" b="1" i="1" dirty="0">
                <a:solidFill>
                  <a:srgbClr val="FFFFFF"/>
                </a:solidFill>
              </a:rPr>
              <a:t>Enable consistent and accurate identification of all legal entities that are parties to financial transactions to support systemic risk </a:t>
            </a:r>
            <a:r>
              <a:rPr lang="en-US" sz="2700" b="1" i="1" dirty="0" smtClean="0">
                <a:solidFill>
                  <a:srgbClr val="FFFFFF"/>
                </a:solidFill>
              </a:rPr>
              <a:t>management. </a:t>
            </a:r>
          </a:p>
          <a:p>
            <a:pPr algn="ctr"/>
            <a:endParaRPr lang="en-US" sz="2700" b="1" i="1" dirty="0">
              <a:solidFill>
                <a:srgbClr val="FFFFFF"/>
              </a:solidFill>
            </a:endParaRPr>
          </a:p>
          <a:p>
            <a:pPr algn="ctr"/>
            <a:r>
              <a:rPr lang="en-US" sz="2700" b="1" i="1" dirty="0" smtClean="0">
                <a:solidFill>
                  <a:srgbClr val="FFFFFF"/>
                </a:solidFill>
              </a:rPr>
              <a:t>More than  60,000 codes issues</a:t>
            </a:r>
            <a:endParaRPr lang="en-US" sz="2700" b="1" i="1" dirty="0">
              <a:solidFill>
                <a:srgbClr val="FFFFFF"/>
              </a:solidFill>
            </a:endParaRPr>
          </a:p>
        </p:txBody>
      </p:sp>
    </p:spTree>
    <p:extLst>
      <p:ext uri="{BB962C8B-B14F-4D97-AF65-F5344CB8AC3E}">
        <p14:creationId xmlns="" xmlns:p14="http://schemas.microsoft.com/office/powerpoint/2010/main" val="85025760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Summary – SWIFT Community</a:t>
            </a:r>
            <a:endParaRPr lang="en-GB" dirty="0"/>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1"/>
          </p:nvPr>
        </p:nvSpPr>
        <p:spPr/>
        <p:txBody>
          <a:bodyPr/>
          <a:lstStyle/>
          <a:p>
            <a:pPr>
              <a:defRPr/>
            </a:pPr>
            <a:fld id="{F48DD4B4-2A37-470B-BD36-9FB4F8C86203}" type="slidenum">
              <a:rPr lang="en-US" smtClean="0"/>
              <a:pPr>
                <a:defRPr/>
              </a:pPr>
              <a:t>52</a:t>
            </a:fld>
            <a:endParaRPr lang="en-US"/>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23392" y="1556792"/>
            <a:ext cx="11233248" cy="48965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312737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224045"/>
            <a:ext cx="11074400" cy="1143000"/>
          </a:xfrm>
          <a:ln>
            <a:noFill/>
          </a:ln>
        </p:spPr>
        <p:txBody>
          <a:bodyPr>
            <a:normAutofit fontScale="90000"/>
          </a:bodyPr>
          <a:lstStyle/>
          <a:p>
            <a:r>
              <a:rPr lang="en-GB" altLang="en-US" dirty="0" smtClean="0"/>
              <a:t>Principles for Financial </a:t>
            </a:r>
            <a:br>
              <a:rPr lang="en-GB" altLang="en-US" dirty="0" smtClean="0"/>
            </a:br>
            <a:r>
              <a:rPr lang="en-GB" altLang="en-US" dirty="0" smtClean="0"/>
              <a:t>Market </a:t>
            </a:r>
            <a:r>
              <a:rPr lang="en-GB" altLang="en-US" dirty="0" smtClean="0">
                <a:solidFill>
                  <a:schemeClr val="tx1"/>
                </a:solidFill>
              </a:rPr>
              <a:t>Infrastructures (PFMIs)</a:t>
            </a:r>
            <a:endParaRPr lang="en-GB" b="1" dirty="0" smtClean="0">
              <a:solidFill>
                <a:schemeClr val="bg1">
                  <a:lumMod val="75000"/>
                </a:schemeClr>
              </a:solidFill>
            </a:endParaRPr>
          </a:p>
        </p:txBody>
      </p:sp>
      <p:pic>
        <p:nvPicPr>
          <p:cNvPr id="7"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330"/>
          <a:stretch/>
        </p:blipFill>
        <p:spPr bwMode="auto">
          <a:xfrm>
            <a:off x="764267" y="1621421"/>
            <a:ext cx="2067372" cy="2167620"/>
          </a:xfrm>
          <a:prstGeom prst="rect">
            <a:avLst/>
          </a:prstGeom>
          <a:noFill/>
          <a:ln w="9525">
            <a:solidFill>
              <a:srgbClr val="6076B4"/>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4" name="Group 60"/>
          <p:cNvGrpSpPr/>
          <p:nvPr/>
        </p:nvGrpSpPr>
        <p:grpSpPr>
          <a:xfrm>
            <a:off x="766165" y="3807007"/>
            <a:ext cx="5643832" cy="439560"/>
            <a:chOff x="574624" y="3908064"/>
            <a:chExt cx="4232874" cy="439560"/>
          </a:xfrm>
        </p:grpSpPr>
        <p:sp>
          <p:nvSpPr>
            <p:cNvPr id="49" name="Rectangle 48"/>
            <p:cNvSpPr/>
            <p:nvPr/>
          </p:nvSpPr>
          <p:spPr>
            <a:xfrm>
              <a:off x="574624" y="4070424"/>
              <a:ext cx="4232874" cy="2772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0" name="Freeform 49"/>
            <p:cNvSpPr/>
            <p:nvPr/>
          </p:nvSpPr>
          <p:spPr>
            <a:xfrm>
              <a:off x="786267" y="3908064"/>
              <a:ext cx="2963011" cy="324720"/>
            </a:xfrm>
            <a:custGeom>
              <a:avLst/>
              <a:gdLst>
                <a:gd name="connsiteX0" fmla="*/ 0 w 2963011"/>
                <a:gd name="connsiteY0" fmla="*/ 54121 h 324720"/>
                <a:gd name="connsiteX1" fmla="*/ 54121 w 2963011"/>
                <a:gd name="connsiteY1" fmla="*/ 0 h 324720"/>
                <a:gd name="connsiteX2" fmla="*/ 2908890 w 2963011"/>
                <a:gd name="connsiteY2" fmla="*/ 0 h 324720"/>
                <a:gd name="connsiteX3" fmla="*/ 2963011 w 2963011"/>
                <a:gd name="connsiteY3" fmla="*/ 54121 h 324720"/>
                <a:gd name="connsiteX4" fmla="*/ 2963011 w 2963011"/>
                <a:gd name="connsiteY4" fmla="*/ 270599 h 324720"/>
                <a:gd name="connsiteX5" fmla="*/ 2908890 w 2963011"/>
                <a:gd name="connsiteY5" fmla="*/ 324720 h 324720"/>
                <a:gd name="connsiteX6" fmla="*/ 54121 w 2963011"/>
                <a:gd name="connsiteY6" fmla="*/ 324720 h 324720"/>
                <a:gd name="connsiteX7" fmla="*/ 0 w 2963011"/>
                <a:gd name="connsiteY7" fmla="*/ 270599 h 324720"/>
                <a:gd name="connsiteX8" fmla="*/ 0 w 2963011"/>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3011" h="324720">
                  <a:moveTo>
                    <a:pt x="0" y="54121"/>
                  </a:moveTo>
                  <a:cubicBezTo>
                    <a:pt x="0" y="24231"/>
                    <a:pt x="24231" y="0"/>
                    <a:pt x="54121" y="0"/>
                  </a:cubicBezTo>
                  <a:lnTo>
                    <a:pt x="2908890" y="0"/>
                  </a:lnTo>
                  <a:cubicBezTo>
                    <a:pt x="2938780" y="0"/>
                    <a:pt x="2963011" y="24231"/>
                    <a:pt x="2963011" y="54121"/>
                  </a:cubicBezTo>
                  <a:lnTo>
                    <a:pt x="2963011" y="270599"/>
                  </a:lnTo>
                  <a:cubicBezTo>
                    <a:pt x="2963011" y="300489"/>
                    <a:pt x="2938780" y="324720"/>
                    <a:pt x="2908890" y="324720"/>
                  </a:cubicBezTo>
                  <a:lnTo>
                    <a:pt x="54121" y="324720"/>
                  </a:lnTo>
                  <a:cubicBezTo>
                    <a:pt x="24231" y="324720"/>
                    <a:pt x="0" y="300489"/>
                    <a:pt x="0" y="270599"/>
                  </a:cubicBezTo>
                  <a:lnTo>
                    <a:pt x="0" y="54121"/>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847" tIns="15852" rIns="127847" bIns="15852" numCol="1" spcCol="1270" anchor="ctr" anchorCtr="0">
              <a:noAutofit/>
            </a:bodyPr>
            <a:lstStyle/>
            <a:p>
              <a:pPr defTabSz="651917">
                <a:lnSpc>
                  <a:spcPct val="90000"/>
                </a:lnSpc>
                <a:spcAft>
                  <a:spcPct val="35000"/>
                </a:spcAft>
              </a:pPr>
              <a:r>
                <a:rPr lang="en-US" sz="1500" dirty="0" smtClean="0">
                  <a:solidFill>
                    <a:srgbClr val="FFFFFF"/>
                  </a:solidFill>
                </a:rPr>
                <a:t>High Value Payment Systems</a:t>
              </a:r>
              <a:endParaRPr lang="en-US" sz="1500" dirty="0">
                <a:solidFill>
                  <a:srgbClr val="FFFFFF"/>
                </a:solidFill>
              </a:endParaRPr>
            </a:p>
          </p:txBody>
        </p:sp>
      </p:grpSp>
      <p:grpSp>
        <p:nvGrpSpPr>
          <p:cNvPr id="5" name="Group 61"/>
          <p:cNvGrpSpPr/>
          <p:nvPr/>
        </p:nvGrpSpPr>
        <p:grpSpPr>
          <a:xfrm>
            <a:off x="766165" y="4305967"/>
            <a:ext cx="5643832" cy="439560"/>
            <a:chOff x="574624" y="4407024"/>
            <a:chExt cx="4232874" cy="439560"/>
          </a:xfrm>
        </p:grpSpPr>
        <p:sp>
          <p:nvSpPr>
            <p:cNvPr id="51" name="Rectangle 50"/>
            <p:cNvSpPr/>
            <p:nvPr/>
          </p:nvSpPr>
          <p:spPr>
            <a:xfrm>
              <a:off x="574624" y="4569384"/>
              <a:ext cx="4232874" cy="2772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2" name="Freeform 51"/>
            <p:cNvSpPr/>
            <p:nvPr/>
          </p:nvSpPr>
          <p:spPr>
            <a:xfrm>
              <a:off x="786267" y="4407024"/>
              <a:ext cx="2963011" cy="324720"/>
            </a:xfrm>
            <a:custGeom>
              <a:avLst/>
              <a:gdLst>
                <a:gd name="connsiteX0" fmla="*/ 0 w 2963011"/>
                <a:gd name="connsiteY0" fmla="*/ 54121 h 324720"/>
                <a:gd name="connsiteX1" fmla="*/ 54121 w 2963011"/>
                <a:gd name="connsiteY1" fmla="*/ 0 h 324720"/>
                <a:gd name="connsiteX2" fmla="*/ 2908890 w 2963011"/>
                <a:gd name="connsiteY2" fmla="*/ 0 h 324720"/>
                <a:gd name="connsiteX3" fmla="*/ 2963011 w 2963011"/>
                <a:gd name="connsiteY3" fmla="*/ 54121 h 324720"/>
                <a:gd name="connsiteX4" fmla="*/ 2963011 w 2963011"/>
                <a:gd name="connsiteY4" fmla="*/ 270599 h 324720"/>
                <a:gd name="connsiteX5" fmla="*/ 2908890 w 2963011"/>
                <a:gd name="connsiteY5" fmla="*/ 324720 h 324720"/>
                <a:gd name="connsiteX6" fmla="*/ 54121 w 2963011"/>
                <a:gd name="connsiteY6" fmla="*/ 324720 h 324720"/>
                <a:gd name="connsiteX7" fmla="*/ 0 w 2963011"/>
                <a:gd name="connsiteY7" fmla="*/ 270599 h 324720"/>
                <a:gd name="connsiteX8" fmla="*/ 0 w 2963011"/>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3011" h="324720">
                  <a:moveTo>
                    <a:pt x="0" y="54121"/>
                  </a:moveTo>
                  <a:cubicBezTo>
                    <a:pt x="0" y="24231"/>
                    <a:pt x="24231" y="0"/>
                    <a:pt x="54121" y="0"/>
                  </a:cubicBezTo>
                  <a:lnTo>
                    <a:pt x="2908890" y="0"/>
                  </a:lnTo>
                  <a:cubicBezTo>
                    <a:pt x="2938780" y="0"/>
                    <a:pt x="2963011" y="24231"/>
                    <a:pt x="2963011" y="54121"/>
                  </a:cubicBezTo>
                  <a:lnTo>
                    <a:pt x="2963011" y="270599"/>
                  </a:lnTo>
                  <a:cubicBezTo>
                    <a:pt x="2963011" y="300489"/>
                    <a:pt x="2938780" y="324720"/>
                    <a:pt x="2908890" y="324720"/>
                  </a:cubicBezTo>
                  <a:lnTo>
                    <a:pt x="54121" y="324720"/>
                  </a:lnTo>
                  <a:cubicBezTo>
                    <a:pt x="24231" y="324720"/>
                    <a:pt x="0" y="300489"/>
                    <a:pt x="0" y="270599"/>
                  </a:cubicBezTo>
                  <a:lnTo>
                    <a:pt x="0" y="54121"/>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847" tIns="15852" rIns="127847" bIns="15852" numCol="1" spcCol="1270" anchor="ctr" anchorCtr="0">
              <a:noAutofit/>
            </a:bodyPr>
            <a:lstStyle/>
            <a:p>
              <a:pPr defTabSz="651917">
                <a:lnSpc>
                  <a:spcPct val="90000"/>
                </a:lnSpc>
                <a:spcAft>
                  <a:spcPct val="35000"/>
                </a:spcAft>
              </a:pPr>
              <a:r>
                <a:rPr lang="en-US" sz="1500" dirty="0" smtClean="0">
                  <a:solidFill>
                    <a:srgbClr val="FFFFFF"/>
                  </a:solidFill>
                </a:rPr>
                <a:t>Low Value Payment Systems</a:t>
              </a:r>
              <a:endParaRPr lang="en-US" sz="1500" dirty="0">
                <a:solidFill>
                  <a:srgbClr val="FFFFFF"/>
                </a:solidFill>
              </a:endParaRPr>
            </a:p>
          </p:txBody>
        </p:sp>
      </p:grpSp>
      <p:grpSp>
        <p:nvGrpSpPr>
          <p:cNvPr id="6" name="Group 62"/>
          <p:cNvGrpSpPr/>
          <p:nvPr/>
        </p:nvGrpSpPr>
        <p:grpSpPr>
          <a:xfrm>
            <a:off x="766165" y="4804929"/>
            <a:ext cx="5643832" cy="439561"/>
            <a:chOff x="574624" y="4905984"/>
            <a:chExt cx="4232874" cy="439561"/>
          </a:xfrm>
        </p:grpSpPr>
        <p:sp>
          <p:nvSpPr>
            <p:cNvPr id="53" name="Rectangle 52"/>
            <p:cNvSpPr/>
            <p:nvPr/>
          </p:nvSpPr>
          <p:spPr>
            <a:xfrm>
              <a:off x="574624" y="5068345"/>
              <a:ext cx="4232874" cy="2772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4" name="Freeform 53"/>
            <p:cNvSpPr/>
            <p:nvPr/>
          </p:nvSpPr>
          <p:spPr>
            <a:xfrm>
              <a:off x="786267" y="4905984"/>
              <a:ext cx="2963011" cy="324720"/>
            </a:xfrm>
            <a:custGeom>
              <a:avLst/>
              <a:gdLst>
                <a:gd name="connsiteX0" fmla="*/ 0 w 2963011"/>
                <a:gd name="connsiteY0" fmla="*/ 54121 h 324720"/>
                <a:gd name="connsiteX1" fmla="*/ 54121 w 2963011"/>
                <a:gd name="connsiteY1" fmla="*/ 0 h 324720"/>
                <a:gd name="connsiteX2" fmla="*/ 2908890 w 2963011"/>
                <a:gd name="connsiteY2" fmla="*/ 0 h 324720"/>
                <a:gd name="connsiteX3" fmla="*/ 2963011 w 2963011"/>
                <a:gd name="connsiteY3" fmla="*/ 54121 h 324720"/>
                <a:gd name="connsiteX4" fmla="*/ 2963011 w 2963011"/>
                <a:gd name="connsiteY4" fmla="*/ 270599 h 324720"/>
                <a:gd name="connsiteX5" fmla="*/ 2908890 w 2963011"/>
                <a:gd name="connsiteY5" fmla="*/ 324720 h 324720"/>
                <a:gd name="connsiteX6" fmla="*/ 54121 w 2963011"/>
                <a:gd name="connsiteY6" fmla="*/ 324720 h 324720"/>
                <a:gd name="connsiteX7" fmla="*/ 0 w 2963011"/>
                <a:gd name="connsiteY7" fmla="*/ 270599 h 324720"/>
                <a:gd name="connsiteX8" fmla="*/ 0 w 2963011"/>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3011" h="324720">
                  <a:moveTo>
                    <a:pt x="0" y="54121"/>
                  </a:moveTo>
                  <a:cubicBezTo>
                    <a:pt x="0" y="24231"/>
                    <a:pt x="24231" y="0"/>
                    <a:pt x="54121" y="0"/>
                  </a:cubicBezTo>
                  <a:lnTo>
                    <a:pt x="2908890" y="0"/>
                  </a:lnTo>
                  <a:cubicBezTo>
                    <a:pt x="2938780" y="0"/>
                    <a:pt x="2963011" y="24231"/>
                    <a:pt x="2963011" y="54121"/>
                  </a:cubicBezTo>
                  <a:lnTo>
                    <a:pt x="2963011" y="270599"/>
                  </a:lnTo>
                  <a:cubicBezTo>
                    <a:pt x="2963011" y="300489"/>
                    <a:pt x="2938780" y="324720"/>
                    <a:pt x="2908890" y="324720"/>
                  </a:cubicBezTo>
                  <a:lnTo>
                    <a:pt x="54121" y="324720"/>
                  </a:lnTo>
                  <a:cubicBezTo>
                    <a:pt x="24231" y="324720"/>
                    <a:pt x="0" y="300489"/>
                    <a:pt x="0" y="270599"/>
                  </a:cubicBezTo>
                  <a:lnTo>
                    <a:pt x="0" y="54121"/>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847" tIns="15852" rIns="127847" bIns="15852" numCol="1" spcCol="1270" anchor="ctr" anchorCtr="0">
              <a:noAutofit/>
            </a:bodyPr>
            <a:lstStyle/>
            <a:p>
              <a:pPr defTabSz="651917">
                <a:lnSpc>
                  <a:spcPct val="90000"/>
                </a:lnSpc>
                <a:spcAft>
                  <a:spcPct val="35000"/>
                </a:spcAft>
              </a:pPr>
              <a:r>
                <a:rPr lang="en-US" sz="1500" dirty="0" smtClean="0">
                  <a:solidFill>
                    <a:srgbClr val="FFFFFF"/>
                  </a:solidFill>
                </a:rPr>
                <a:t>Central Counterparties</a:t>
              </a:r>
              <a:endParaRPr lang="en-US" sz="1500" dirty="0">
                <a:solidFill>
                  <a:srgbClr val="FFFFFF"/>
                </a:solidFill>
              </a:endParaRPr>
            </a:p>
          </p:txBody>
        </p:sp>
      </p:grpSp>
      <p:grpSp>
        <p:nvGrpSpPr>
          <p:cNvPr id="8" name="Group 63"/>
          <p:cNvGrpSpPr/>
          <p:nvPr/>
        </p:nvGrpSpPr>
        <p:grpSpPr>
          <a:xfrm>
            <a:off x="766165" y="5303888"/>
            <a:ext cx="5643832" cy="439560"/>
            <a:chOff x="574624" y="5404945"/>
            <a:chExt cx="4232874" cy="439560"/>
          </a:xfrm>
        </p:grpSpPr>
        <p:sp>
          <p:nvSpPr>
            <p:cNvPr id="55" name="Rectangle 54"/>
            <p:cNvSpPr/>
            <p:nvPr/>
          </p:nvSpPr>
          <p:spPr>
            <a:xfrm>
              <a:off x="574624" y="5567305"/>
              <a:ext cx="4232874" cy="2772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6" name="Freeform 55"/>
            <p:cNvSpPr/>
            <p:nvPr/>
          </p:nvSpPr>
          <p:spPr>
            <a:xfrm>
              <a:off x="786267" y="5404945"/>
              <a:ext cx="2963011" cy="324720"/>
            </a:xfrm>
            <a:custGeom>
              <a:avLst/>
              <a:gdLst>
                <a:gd name="connsiteX0" fmla="*/ 0 w 2963011"/>
                <a:gd name="connsiteY0" fmla="*/ 54121 h 324720"/>
                <a:gd name="connsiteX1" fmla="*/ 54121 w 2963011"/>
                <a:gd name="connsiteY1" fmla="*/ 0 h 324720"/>
                <a:gd name="connsiteX2" fmla="*/ 2908890 w 2963011"/>
                <a:gd name="connsiteY2" fmla="*/ 0 h 324720"/>
                <a:gd name="connsiteX3" fmla="*/ 2963011 w 2963011"/>
                <a:gd name="connsiteY3" fmla="*/ 54121 h 324720"/>
                <a:gd name="connsiteX4" fmla="*/ 2963011 w 2963011"/>
                <a:gd name="connsiteY4" fmla="*/ 270599 h 324720"/>
                <a:gd name="connsiteX5" fmla="*/ 2908890 w 2963011"/>
                <a:gd name="connsiteY5" fmla="*/ 324720 h 324720"/>
                <a:gd name="connsiteX6" fmla="*/ 54121 w 2963011"/>
                <a:gd name="connsiteY6" fmla="*/ 324720 h 324720"/>
                <a:gd name="connsiteX7" fmla="*/ 0 w 2963011"/>
                <a:gd name="connsiteY7" fmla="*/ 270599 h 324720"/>
                <a:gd name="connsiteX8" fmla="*/ 0 w 2963011"/>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3011" h="324720">
                  <a:moveTo>
                    <a:pt x="0" y="54121"/>
                  </a:moveTo>
                  <a:cubicBezTo>
                    <a:pt x="0" y="24231"/>
                    <a:pt x="24231" y="0"/>
                    <a:pt x="54121" y="0"/>
                  </a:cubicBezTo>
                  <a:lnTo>
                    <a:pt x="2908890" y="0"/>
                  </a:lnTo>
                  <a:cubicBezTo>
                    <a:pt x="2938780" y="0"/>
                    <a:pt x="2963011" y="24231"/>
                    <a:pt x="2963011" y="54121"/>
                  </a:cubicBezTo>
                  <a:lnTo>
                    <a:pt x="2963011" y="270599"/>
                  </a:lnTo>
                  <a:cubicBezTo>
                    <a:pt x="2963011" y="300489"/>
                    <a:pt x="2938780" y="324720"/>
                    <a:pt x="2908890" y="324720"/>
                  </a:cubicBezTo>
                  <a:lnTo>
                    <a:pt x="54121" y="324720"/>
                  </a:lnTo>
                  <a:cubicBezTo>
                    <a:pt x="24231" y="324720"/>
                    <a:pt x="0" y="300489"/>
                    <a:pt x="0" y="270599"/>
                  </a:cubicBezTo>
                  <a:lnTo>
                    <a:pt x="0" y="54121"/>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847" tIns="15852" rIns="127847" bIns="15852" numCol="1" spcCol="1270" anchor="ctr" anchorCtr="0">
              <a:noAutofit/>
            </a:bodyPr>
            <a:lstStyle/>
            <a:p>
              <a:pPr defTabSz="651917">
                <a:lnSpc>
                  <a:spcPct val="90000"/>
                </a:lnSpc>
                <a:spcAft>
                  <a:spcPct val="35000"/>
                </a:spcAft>
              </a:pPr>
              <a:r>
                <a:rPr lang="en-US" sz="1500" dirty="0" smtClean="0">
                  <a:solidFill>
                    <a:srgbClr val="FFFFFF"/>
                  </a:solidFill>
                </a:rPr>
                <a:t>Central Securities Depositories</a:t>
              </a:r>
              <a:endParaRPr lang="en-US" sz="1500" dirty="0">
                <a:solidFill>
                  <a:srgbClr val="FFFFFF"/>
                </a:solidFill>
              </a:endParaRPr>
            </a:p>
          </p:txBody>
        </p:sp>
      </p:grpSp>
      <p:grpSp>
        <p:nvGrpSpPr>
          <p:cNvPr id="9" name="Group 64"/>
          <p:cNvGrpSpPr/>
          <p:nvPr/>
        </p:nvGrpSpPr>
        <p:grpSpPr>
          <a:xfrm>
            <a:off x="766165" y="5802848"/>
            <a:ext cx="5643832" cy="439560"/>
            <a:chOff x="574624" y="5903905"/>
            <a:chExt cx="4232874" cy="439560"/>
          </a:xfrm>
        </p:grpSpPr>
        <p:sp>
          <p:nvSpPr>
            <p:cNvPr id="57" name="Rectangle 56"/>
            <p:cNvSpPr/>
            <p:nvPr/>
          </p:nvSpPr>
          <p:spPr>
            <a:xfrm>
              <a:off x="574624" y="6066265"/>
              <a:ext cx="4232874" cy="2772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8" name="Freeform 57"/>
            <p:cNvSpPr/>
            <p:nvPr/>
          </p:nvSpPr>
          <p:spPr>
            <a:xfrm>
              <a:off x="786267" y="5903905"/>
              <a:ext cx="2963011" cy="324720"/>
            </a:xfrm>
            <a:custGeom>
              <a:avLst/>
              <a:gdLst>
                <a:gd name="connsiteX0" fmla="*/ 0 w 2963011"/>
                <a:gd name="connsiteY0" fmla="*/ 54121 h 324720"/>
                <a:gd name="connsiteX1" fmla="*/ 54121 w 2963011"/>
                <a:gd name="connsiteY1" fmla="*/ 0 h 324720"/>
                <a:gd name="connsiteX2" fmla="*/ 2908890 w 2963011"/>
                <a:gd name="connsiteY2" fmla="*/ 0 h 324720"/>
                <a:gd name="connsiteX3" fmla="*/ 2963011 w 2963011"/>
                <a:gd name="connsiteY3" fmla="*/ 54121 h 324720"/>
                <a:gd name="connsiteX4" fmla="*/ 2963011 w 2963011"/>
                <a:gd name="connsiteY4" fmla="*/ 270599 h 324720"/>
                <a:gd name="connsiteX5" fmla="*/ 2908890 w 2963011"/>
                <a:gd name="connsiteY5" fmla="*/ 324720 h 324720"/>
                <a:gd name="connsiteX6" fmla="*/ 54121 w 2963011"/>
                <a:gd name="connsiteY6" fmla="*/ 324720 h 324720"/>
                <a:gd name="connsiteX7" fmla="*/ 0 w 2963011"/>
                <a:gd name="connsiteY7" fmla="*/ 270599 h 324720"/>
                <a:gd name="connsiteX8" fmla="*/ 0 w 2963011"/>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3011" h="324720">
                  <a:moveTo>
                    <a:pt x="0" y="54121"/>
                  </a:moveTo>
                  <a:cubicBezTo>
                    <a:pt x="0" y="24231"/>
                    <a:pt x="24231" y="0"/>
                    <a:pt x="54121" y="0"/>
                  </a:cubicBezTo>
                  <a:lnTo>
                    <a:pt x="2908890" y="0"/>
                  </a:lnTo>
                  <a:cubicBezTo>
                    <a:pt x="2938780" y="0"/>
                    <a:pt x="2963011" y="24231"/>
                    <a:pt x="2963011" y="54121"/>
                  </a:cubicBezTo>
                  <a:lnTo>
                    <a:pt x="2963011" y="270599"/>
                  </a:lnTo>
                  <a:cubicBezTo>
                    <a:pt x="2963011" y="300489"/>
                    <a:pt x="2938780" y="324720"/>
                    <a:pt x="2908890" y="324720"/>
                  </a:cubicBezTo>
                  <a:lnTo>
                    <a:pt x="54121" y="324720"/>
                  </a:lnTo>
                  <a:cubicBezTo>
                    <a:pt x="24231" y="324720"/>
                    <a:pt x="0" y="300489"/>
                    <a:pt x="0" y="270599"/>
                  </a:cubicBezTo>
                  <a:lnTo>
                    <a:pt x="0" y="54121"/>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847" tIns="15852" rIns="127847" bIns="15852" numCol="1" spcCol="1270" anchor="ctr" anchorCtr="0">
              <a:noAutofit/>
            </a:bodyPr>
            <a:lstStyle/>
            <a:p>
              <a:pPr defTabSz="651917">
                <a:lnSpc>
                  <a:spcPct val="90000"/>
                </a:lnSpc>
                <a:spcAft>
                  <a:spcPct val="35000"/>
                </a:spcAft>
              </a:pPr>
              <a:r>
                <a:rPr lang="en-US" sz="1500" dirty="0" smtClean="0">
                  <a:solidFill>
                    <a:srgbClr val="FFFFFF"/>
                  </a:solidFill>
                </a:rPr>
                <a:t>Trade Repositories </a:t>
              </a:r>
              <a:endParaRPr lang="en-US" sz="1500" dirty="0">
                <a:solidFill>
                  <a:srgbClr val="FFFFFF"/>
                </a:solidFill>
              </a:endParaRPr>
            </a:p>
          </p:txBody>
        </p:sp>
      </p:grpSp>
      <p:graphicFrame>
        <p:nvGraphicFramePr>
          <p:cNvPr id="22" name="Diagram 21"/>
          <p:cNvGraphicFramePr/>
          <p:nvPr>
            <p:extLst>
              <p:ext uri="{D42A27DB-BD31-4B8C-83A1-F6EECF244321}">
                <p14:modId xmlns="" xmlns:p14="http://schemas.microsoft.com/office/powerpoint/2010/main" val="2249071893"/>
              </p:ext>
            </p:extLst>
          </p:nvPr>
        </p:nvGraphicFramePr>
        <p:xfrm>
          <a:off x="7897553" y="707605"/>
          <a:ext cx="3744857" cy="38735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Rectangle 18"/>
          <p:cNvSpPr>
            <a:spLocks noChangeAspect="1"/>
          </p:cNvSpPr>
          <p:nvPr/>
        </p:nvSpPr>
        <p:spPr bwMode="auto">
          <a:xfrm>
            <a:off x="3174382" y="1621421"/>
            <a:ext cx="5129865" cy="2167620"/>
          </a:xfrm>
          <a:prstGeom prst="rect">
            <a:avLst/>
          </a:prstGeom>
          <a:noFill/>
          <a:ln w="9525" cap="flat" cmpd="sng" algn="ctr">
            <a:solidFill>
              <a:srgbClr val="6076B4"/>
            </a:solidFill>
            <a:prstDash val="solid"/>
            <a:round/>
            <a:headEnd type="none" w="med" len="med"/>
            <a:tailEnd type="none" w="med" len="med"/>
          </a:ln>
          <a:effectLst/>
        </p:spPr>
        <p:txBody>
          <a:bodyPr vert="horz" wrap="square" lIns="121917" tIns="60958" rIns="121917" bIns="60958" numCol="1" rtlCol="0" anchor="ctr" anchorCtr="0" compatLnSpc="1">
            <a:prstTxWarp prst="textNoShape">
              <a:avLst/>
            </a:prstTxWarp>
          </a:bodyPr>
          <a:lstStyle/>
          <a:p>
            <a:pPr marL="239178" indent="-239178">
              <a:buFont typeface="Arial" pitchFamily="34" charset="0"/>
              <a:buChar char="•"/>
            </a:pPr>
            <a:r>
              <a:rPr lang="en-US" sz="2400" dirty="0" smtClean="0">
                <a:solidFill>
                  <a:srgbClr val="000000"/>
                </a:solidFill>
                <a:cs typeface="Arial" charset="0"/>
              </a:rPr>
              <a:t>Published by CPSS-IOSCO</a:t>
            </a:r>
          </a:p>
          <a:p>
            <a:pPr marL="239178" indent="-239178">
              <a:buFont typeface="Arial" pitchFamily="34" charset="0"/>
              <a:buChar char="•"/>
            </a:pPr>
            <a:r>
              <a:rPr lang="en-US" sz="2400" dirty="0" smtClean="0">
                <a:solidFill>
                  <a:srgbClr val="000000"/>
                </a:solidFill>
                <a:cs typeface="Arial" charset="0"/>
              </a:rPr>
              <a:t>24 principles</a:t>
            </a:r>
          </a:p>
          <a:p>
            <a:pPr marL="239178" indent="-239178">
              <a:buFont typeface="Arial" pitchFamily="34" charset="0"/>
              <a:buChar char="•"/>
            </a:pPr>
            <a:r>
              <a:rPr lang="en-US" sz="2400" dirty="0" smtClean="0">
                <a:solidFill>
                  <a:srgbClr val="000000"/>
                </a:solidFill>
                <a:cs typeface="Arial" charset="0"/>
              </a:rPr>
              <a:t>Issued for consultation in 2011</a:t>
            </a:r>
          </a:p>
          <a:p>
            <a:pPr marL="239178" indent="-239178">
              <a:buFont typeface="Arial" pitchFamily="34" charset="0"/>
              <a:buChar char="•"/>
            </a:pPr>
            <a:r>
              <a:rPr lang="en-US" sz="2400" dirty="0" err="1" smtClean="0">
                <a:solidFill>
                  <a:srgbClr val="000000"/>
                </a:solidFill>
                <a:cs typeface="Arial" charset="0"/>
              </a:rPr>
              <a:t>Finalised</a:t>
            </a:r>
            <a:r>
              <a:rPr lang="en-US" sz="2400" dirty="0" smtClean="0">
                <a:solidFill>
                  <a:srgbClr val="000000"/>
                </a:solidFill>
                <a:cs typeface="Arial" charset="0"/>
              </a:rPr>
              <a:t> in April 2012</a:t>
            </a:r>
          </a:p>
          <a:p>
            <a:pPr marL="239178" indent="-239178">
              <a:buFont typeface="Arial" pitchFamily="34" charset="0"/>
              <a:buChar char="•"/>
            </a:pPr>
            <a:r>
              <a:rPr lang="en-US" sz="2400" dirty="0" smtClean="0">
                <a:solidFill>
                  <a:srgbClr val="000000"/>
                </a:solidFill>
                <a:cs typeface="Arial" charset="0"/>
              </a:rPr>
              <a:t>To be applied December 2012 (*)</a:t>
            </a:r>
          </a:p>
        </p:txBody>
      </p:sp>
      <p:grpSp>
        <p:nvGrpSpPr>
          <p:cNvPr id="10" name="Group 26"/>
          <p:cNvGrpSpPr/>
          <p:nvPr/>
        </p:nvGrpSpPr>
        <p:grpSpPr>
          <a:xfrm>
            <a:off x="766165" y="6301808"/>
            <a:ext cx="5643832" cy="439560"/>
            <a:chOff x="574624" y="6402865"/>
            <a:chExt cx="4232874" cy="439560"/>
          </a:xfrm>
        </p:grpSpPr>
        <p:sp>
          <p:nvSpPr>
            <p:cNvPr id="31" name="Rectangle 30"/>
            <p:cNvSpPr/>
            <p:nvPr/>
          </p:nvSpPr>
          <p:spPr>
            <a:xfrm>
              <a:off x="574624" y="6565225"/>
              <a:ext cx="4232874" cy="2772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2" name="Freeform 31"/>
            <p:cNvSpPr/>
            <p:nvPr/>
          </p:nvSpPr>
          <p:spPr>
            <a:xfrm>
              <a:off x="786267" y="6402865"/>
              <a:ext cx="2963011" cy="324720"/>
            </a:xfrm>
            <a:custGeom>
              <a:avLst/>
              <a:gdLst>
                <a:gd name="connsiteX0" fmla="*/ 0 w 2963011"/>
                <a:gd name="connsiteY0" fmla="*/ 54121 h 324720"/>
                <a:gd name="connsiteX1" fmla="*/ 54121 w 2963011"/>
                <a:gd name="connsiteY1" fmla="*/ 0 h 324720"/>
                <a:gd name="connsiteX2" fmla="*/ 2908890 w 2963011"/>
                <a:gd name="connsiteY2" fmla="*/ 0 h 324720"/>
                <a:gd name="connsiteX3" fmla="*/ 2963011 w 2963011"/>
                <a:gd name="connsiteY3" fmla="*/ 54121 h 324720"/>
                <a:gd name="connsiteX4" fmla="*/ 2963011 w 2963011"/>
                <a:gd name="connsiteY4" fmla="*/ 270599 h 324720"/>
                <a:gd name="connsiteX5" fmla="*/ 2908890 w 2963011"/>
                <a:gd name="connsiteY5" fmla="*/ 324720 h 324720"/>
                <a:gd name="connsiteX6" fmla="*/ 54121 w 2963011"/>
                <a:gd name="connsiteY6" fmla="*/ 324720 h 324720"/>
                <a:gd name="connsiteX7" fmla="*/ 0 w 2963011"/>
                <a:gd name="connsiteY7" fmla="*/ 270599 h 324720"/>
                <a:gd name="connsiteX8" fmla="*/ 0 w 2963011"/>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3011" h="324720">
                  <a:moveTo>
                    <a:pt x="0" y="54121"/>
                  </a:moveTo>
                  <a:cubicBezTo>
                    <a:pt x="0" y="24231"/>
                    <a:pt x="24231" y="0"/>
                    <a:pt x="54121" y="0"/>
                  </a:cubicBezTo>
                  <a:lnTo>
                    <a:pt x="2908890" y="0"/>
                  </a:lnTo>
                  <a:cubicBezTo>
                    <a:pt x="2938780" y="0"/>
                    <a:pt x="2963011" y="24231"/>
                    <a:pt x="2963011" y="54121"/>
                  </a:cubicBezTo>
                  <a:lnTo>
                    <a:pt x="2963011" y="270599"/>
                  </a:lnTo>
                  <a:cubicBezTo>
                    <a:pt x="2963011" y="300489"/>
                    <a:pt x="2938780" y="324720"/>
                    <a:pt x="2908890" y="324720"/>
                  </a:cubicBezTo>
                  <a:lnTo>
                    <a:pt x="54121" y="324720"/>
                  </a:lnTo>
                  <a:cubicBezTo>
                    <a:pt x="24231" y="324720"/>
                    <a:pt x="0" y="300489"/>
                    <a:pt x="0" y="270599"/>
                  </a:cubicBezTo>
                  <a:lnTo>
                    <a:pt x="0" y="54121"/>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847" tIns="15852" rIns="127847" bIns="15852" numCol="1" spcCol="1270" anchor="ctr" anchorCtr="0">
              <a:noAutofit/>
            </a:bodyPr>
            <a:lstStyle/>
            <a:p>
              <a:pPr defTabSz="651917">
                <a:lnSpc>
                  <a:spcPct val="90000"/>
                </a:lnSpc>
                <a:spcAft>
                  <a:spcPct val="35000"/>
                </a:spcAft>
              </a:pPr>
              <a:r>
                <a:rPr lang="en-US" sz="1500" dirty="0" smtClean="0">
                  <a:solidFill>
                    <a:srgbClr val="FFFFFF"/>
                  </a:solidFill>
                </a:rPr>
                <a:t>Critical Service Providers</a:t>
              </a:r>
              <a:endParaRPr lang="en-US" sz="1500" dirty="0">
                <a:solidFill>
                  <a:srgbClr val="FFFFFF"/>
                </a:solidFill>
              </a:endParaRPr>
            </a:p>
          </p:txBody>
        </p:sp>
      </p:grpSp>
      <p:sp>
        <p:nvSpPr>
          <p:cNvPr id="3" name="Rounded Rectangle 2"/>
          <p:cNvSpPr/>
          <p:nvPr/>
        </p:nvSpPr>
        <p:spPr bwMode="auto">
          <a:xfrm rot="5400000">
            <a:off x="9187531" y="3477291"/>
            <a:ext cx="1164895" cy="4365343"/>
          </a:xfrm>
          <a:prstGeom prst="roundRect">
            <a:avLst/>
          </a:prstGeom>
          <a:solidFill>
            <a:srgbClr val="0070C0"/>
          </a:solidFill>
          <a:ln w="9525" cap="flat" cmpd="sng" algn="ctr">
            <a:noFill/>
            <a:prstDash val="solid"/>
            <a:round/>
            <a:headEnd type="none" w="med" len="med"/>
            <a:tailEnd type="none" w="med" len="med"/>
          </a:ln>
          <a:effectLst/>
        </p:spPr>
        <p:txBody>
          <a:bodyPr vert="vert270" lIns="121917" tIns="60958" rIns="121917" bIns="60958" rtlCol="0" anchor="ctr" anchorCtr="1"/>
          <a:lstStyle/>
          <a:p>
            <a:pPr lvl="0" eaLnBrk="1" hangingPunct="1"/>
            <a:r>
              <a:rPr lang="en-GB" sz="1900" i="1" dirty="0">
                <a:solidFill>
                  <a:srgbClr val="FFFFFF"/>
                </a:solidFill>
                <a:cs typeface="Arial" charset="0"/>
              </a:rPr>
              <a:t>(*) “CPSS and IOSCO members will strive to adopt the new standards by the end of 2012 and put them into effect as soon as possible”</a:t>
            </a:r>
          </a:p>
        </p:txBody>
      </p:sp>
    </p:spTree>
    <p:extLst>
      <p:ext uri="{BB962C8B-B14F-4D97-AF65-F5344CB8AC3E}">
        <p14:creationId xmlns="" xmlns:p14="http://schemas.microsoft.com/office/powerpoint/2010/main" val="1999625418"/>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600" y="1195068"/>
            <a:ext cx="10367491" cy="3964976"/>
          </a:xfrm>
          <a:ln>
            <a:noFill/>
          </a:ln>
        </p:spPr>
        <p:txBody>
          <a:bodyPr/>
          <a:lstStyle/>
          <a:p>
            <a:endParaRPr lang="en-GB" sz="2900" dirty="0" smtClean="0"/>
          </a:p>
          <a:p>
            <a:r>
              <a:rPr lang="en-GB" sz="2900" dirty="0" smtClean="0"/>
              <a:t>CSPs are 3</a:t>
            </a:r>
            <a:r>
              <a:rPr lang="en-GB" sz="2900" baseline="30000" dirty="0" smtClean="0"/>
              <a:t>rd</a:t>
            </a:r>
            <a:r>
              <a:rPr lang="en-GB" sz="2900" dirty="0" smtClean="0"/>
              <a:t> party service providers delivering services that are critical to FMIs’ operations </a:t>
            </a:r>
          </a:p>
          <a:p>
            <a:r>
              <a:rPr lang="en-GB" sz="2900" dirty="0" smtClean="0"/>
              <a:t>FMIs depend on the continuous and adequate functioning of CSPs</a:t>
            </a:r>
          </a:p>
          <a:p>
            <a:r>
              <a:rPr lang="en-US" sz="2900" dirty="0" smtClean="0"/>
              <a:t>FMIs need to assess the reliability of the CSPs they rely on</a:t>
            </a:r>
          </a:p>
          <a:p>
            <a:pPr lvl="1"/>
            <a:endParaRPr lang="en-US" dirty="0" smtClean="0"/>
          </a:p>
          <a:p>
            <a:pPr lvl="1"/>
            <a:endParaRPr lang="en-US" dirty="0" smtClean="0"/>
          </a:p>
          <a:p>
            <a:pPr lvl="1"/>
            <a:endParaRPr lang="en-US" dirty="0" smtClean="0"/>
          </a:p>
          <a:p>
            <a:endParaRPr lang="en-GB" sz="2100" dirty="0" smtClean="0"/>
          </a:p>
          <a:p>
            <a:endParaRPr lang="en-GB" sz="2400" dirty="0" smtClean="0"/>
          </a:p>
          <a:p>
            <a:endParaRPr lang="en-GB" sz="2400" dirty="0"/>
          </a:p>
        </p:txBody>
      </p:sp>
      <p:sp>
        <p:nvSpPr>
          <p:cNvPr id="9" name="Oval 8"/>
          <p:cNvSpPr/>
          <p:nvPr/>
        </p:nvSpPr>
        <p:spPr bwMode="auto">
          <a:xfrm>
            <a:off x="1458499" y="4463443"/>
            <a:ext cx="9225713" cy="1875936"/>
          </a:xfrm>
          <a:prstGeom prst="ellipse">
            <a:avLst/>
          </a:prstGeom>
          <a:solidFill>
            <a:srgbClr val="0070C0"/>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lightRig rig="threePt" dir="t"/>
          </a:scene3d>
          <a:sp3d>
            <a:bevelT prst="angle"/>
          </a:sp3d>
        </p:spPr>
        <p:txBody>
          <a:bodyPr vert="horz" wrap="square" lIns="121917" tIns="60958" rIns="121917" bIns="60958" numCol="1" rtlCol="0" anchor="ctr" anchorCtr="0" compatLnSpc="1">
            <a:prstTxWarp prst="textNoShape">
              <a:avLst/>
            </a:prstTxWarp>
          </a:bodyPr>
          <a:lstStyle/>
          <a:p>
            <a:pPr algn="ctr"/>
            <a:r>
              <a:rPr lang="en-GB" sz="2700" dirty="0">
                <a:solidFill>
                  <a:srgbClr val="FFFFFF"/>
                </a:solidFill>
                <a:effectLst>
                  <a:outerShdw blurRad="38100" dist="38100" dir="2700000" algn="tl">
                    <a:srgbClr val="000000">
                      <a:alpha val="43137"/>
                    </a:srgbClr>
                  </a:outerShdw>
                </a:effectLst>
                <a:latin typeface="Arial"/>
                <a:cs typeface="Arial" charset="0"/>
              </a:rPr>
              <a:t>A strong CSP </a:t>
            </a:r>
            <a:r>
              <a:rPr lang="en-GB" sz="2700" dirty="0" smtClean="0">
                <a:solidFill>
                  <a:srgbClr val="FFFFFF"/>
                </a:solidFill>
                <a:effectLst>
                  <a:outerShdw blurRad="38100" dist="38100" dir="2700000" algn="tl">
                    <a:srgbClr val="000000">
                      <a:alpha val="43137"/>
                    </a:srgbClr>
                  </a:outerShdw>
                </a:effectLst>
                <a:latin typeface="Arial"/>
                <a:cs typeface="Arial" charset="0"/>
              </a:rPr>
              <a:t>should </a:t>
            </a:r>
            <a:endParaRPr lang="en-GB" sz="2700" dirty="0">
              <a:solidFill>
                <a:srgbClr val="FFFFFF"/>
              </a:solidFill>
              <a:effectLst>
                <a:outerShdw blurRad="38100" dist="38100" dir="2700000" algn="tl">
                  <a:srgbClr val="000000">
                    <a:alpha val="43137"/>
                  </a:srgbClr>
                </a:outerShdw>
              </a:effectLst>
              <a:latin typeface="Arial"/>
              <a:cs typeface="Arial" charset="0"/>
            </a:endParaRPr>
          </a:p>
          <a:p>
            <a:pPr marL="990575" lvl="1" indent="-380990">
              <a:buFont typeface="Wingdings" pitchFamily="2" charset="2"/>
              <a:buChar char="ü"/>
            </a:pPr>
            <a:r>
              <a:rPr lang="en-GB" sz="1900" b="1" dirty="0" smtClean="0">
                <a:solidFill>
                  <a:srgbClr val="FFFFFF"/>
                </a:solidFill>
                <a:latin typeface="Arial"/>
                <a:cs typeface="Arial" charset="0"/>
              </a:rPr>
              <a:t>Meet the FMI’s functional requirements</a:t>
            </a:r>
          </a:p>
          <a:p>
            <a:pPr marL="990575" lvl="1" indent="-380990">
              <a:buFont typeface="Wingdings" pitchFamily="2" charset="2"/>
              <a:buChar char="ü"/>
            </a:pPr>
            <a:r>
              <a:rPr lang="en-GB" sz="1900" b="1" dirty="0" smtClean="0">
                <a:solidFill>
                  <a:srgbClr val="FFFFFF"/>
                </a:solidFill>
                <a:latin typeface="Arial"/>
                <a:cs typeface="Arial" charset="0"/>
              </a:rPr>
              <a:t>Ensure full compliance with the oversight expectations for CSP in PFMI (Annex F)</a:t>
            </a:r>
          </a:p>
          <a:p>
            <a:pPr marL="990575" lvl="1" indent="-380990">
              <a:buFont typeface="Wingdings" pitchFamily="2" charset="2"/>
              <a:buChar char="ü"/>
            </a:pPr>
            <a:r>
              <a:rPr lang="en-GB" sz="1900" b="1" dirty="0" smtClean="0">
                <a:solidFill>
                  <a:srgbClr val="FFFFFF"/>
                </a:solidFill>
                <a:latin typeface="Arial"/>
                <a:cs typeface="Arial" charset="0"/>
              </a:rPr>
              <a:t>Commission verification of </a:t>
            </a:r>
            <a:r>
              <a:rPr lang="en-GB" sz="1900" b="1" dirty="0">
                <a:solidFill>
                  <a:srgbClr val="FFFFFF"/>
                </a:solidFill>
                <a:latin typeface="Arial"/>
                <a:cs typeface="Arial" charset="0"/>
              </a:rPr>
              <a:t>compliance (assurance process)</a:t>
            </a:r>
          </a:p>
          <a:p>
            <a:pPr lvl="1" algn="ctr"/>
            <a:endParaRPr lang="en-GB" sz="1600" dirty="0">
              <a:solidFill>
                <a:srgbClr val="FFFFFF"/>
              </a:solidFill>
              <a:latin typeface="Arial"/>
              <a:cs typeface="Arial" charset="0"/>
            </a:endParaRPr>
          </a:p>
        </p:txBody>
      </p:sp>
      <p:sp>
        <p:nvSpPr>
          <p:cNvPr id="21" name="Title 1"/>
          <p:cNvSpPr txBox="1">
            <a:spLocks/>
          </p:cNvSpPr>
          <p:nvPr/>
        </p:nvSpPr>
        <p:spPr bwMode="auto">
          <a:xfrm>
            <a:off x="1117600" y="332656"/>
            <a:ext cx="10160000" cy="1343744"/>
          </a:xfrm>
          <a:prstGeom prst="rect">
            <a:avLst/>
          </a:prstGeom>
          <a:noFill/>
          <a:ln w="9525">
            <a:noFill/>
            <a:miter lim="800000"/>
            <a:headEnd/>
            <a:tailEnd/>
          </a:ln>
          <a:effectLst/>
        </p:spPr>
        <p:txBody>
          <a:bodyPr vert="horz" wrap="square" lIns="121917" tIns="60958" rIns="121917" bIns="60958" numCol="1" anchor="t" anchorCtr="0" compatLnSpc="1">
            <a:prstTxWarp prst="textNoShape">
              <a:avLst/>
            </a:prstTxWarp>
          </a:bodyPr>
          <a:lst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Times New Roman" pitchFamily="18" charset="0"/>
              </a:defRPr>
            </a:lvl2pPr>
            <a:lvl3pPr algn="l" rtl="0" eaLnBrk="1" fontAlgn="base" hangingPunct="1">
              <a:spcBef>
                <a:spcPct val="0"/>
              </a:spcBef>
              <a:spcAft>
                <a:spcPct val="0"/>
              </a:spcAft>
              <a:defRPr sz="3200">
                <a:solidFill>
                  <a:schemeClr val="tx2"/>
                </a:solidFill>
                <a:latin typeface="Times New Roman" pitchFamily="18" charset="0"/>
              </a:defRPr>
            </a:lvl3pPr>
            <a:lvl4pPr algn="l" rtl="0" eaLnBrk="1" fontAlgn="base" hangingPunct="1">
              <a:spcBef>
                <a:spcPct val="0"/>
              </a:spcBef>
              <a:spcAft>
                <a:spcPct val="0"/>
              </a:spcAft>
              <a:defRPr sz="3200">
                <a:solidFill>
                  <a:schemeClr val="tx2"/>
                </a:solidFill>
                <a:latin typeface="Times New Roman" pitchFamily="18" charset="0"/>
              </a:defRPr>
            </a:lvl4pPr>
            <a:lvl5pPr algn="l" rtl="0" eaLnBrk="1" fontAlgn="base" hangingPunct="1">
              <a:spcBef>
                <a:spcPct val="0"/>
              </a:spcBef>
              <a:spcAft>
                <a:spcPct val="0"/>
              </a:spcAft>
              <a:defRPr sz="3200">
                <a:solidFill>
                  <a:schemeClr val="tx2"/>
                </a:solidFill>
                <a:latin typeface="Times New Roman" pitchFamily="18" charset="0"/>
              </a:defRPr>
            </a:lvl5pPr>
            <a:lvl6pPr marL="457200" algn="l" rtl="0" eaLnBrk="1" fontAlgn="base" hangingPunct="1">
              <a:spcBef>
                <a:spcPct val="0"/>
              </a:spcBef>
              <a:spcAft>
                <a:spcPct val="0"/>
              </a:spcAft>
              <a:defRPr sz="3200">
                <a:solidFill>
                  <a:schemeClr val="tx2"/>
                </a:solidFill>
                <a:latin typeface="Times New Roman" pitchFamily="18" charset="0"/>
              </a:defRPr>
            </a:lvl6pPr>
            <a:lvl7pPr marL="914400" algn="l" rtl="0" eaLnBrk="1" fontAlgn="base" hangingPunct="1">
              <a:spcBef>
                <a:spcPct val="0"/>
              </a:spcBef>
              <a:spcAft>
                <a:spcPct val="0"/>
              </a:spcAft>
              <a:defRPr sz="3200">
                <a:solidFill>
                  <a:schemeClr val="tx2"/>
                </a:solidFill>
                <a:latin typeface="Times New Roman" pitchFamily="18" charset="0"/>
              </a:defRPr>
            </a:lvl7pPr>
            <a:lvl8pPr marL="1371600" algn="l" rtl="0" eaLnBrk="1" fontAlgn="base" hangingPunct="1">
              <a:spcBef>
                <a:spcPct val="0"/>
              </a:spcBef>
              <a:spcAft>
                <a:spcPct val="0"/>
              </a:spcAft>
              <a:defRPr sz="3200">
                <a:solidFill>
                  <a:schemeClr val="tx2"/>
                </a:solidFill>
                <a:latin typeface="Times New Roman" pitchFamily="18" charset="0"/>
              </a:defRPr>
            </a:lvl8pPr>
            <a:lvl9pPr marL="1828800" algn="l" rtl="0" eaLnBrk="1" fontAlgn="base" hangingPunct="1">
              <a:spcBef>
                <a:spcPct val="0"/>
              </a:spcBef>
              <a:spcAft>
                <a:spcPct val="0"/>
              </a:spcAft>
              <a:defRPr sz="3200">
                <a:solidFill>
                  <a:schemeClr val="tx2"/>
                </a:solidFill>
                <a:latin typeface="Times New Roman" pitchFamily="18" charset="0"/>
              </a:defRPr>
            </a:lvl9pPr>
          </a:lstStyle>
          <a:p>
            <a:r>
              <a:rPr lang="en-GB" sz="3700" dirty="0">
                <a:solidFill>
                  <a:srgbClr val="000000"/>
                </a:solidFill>
              </a:rPr>
              <a:t>What are </a:t>
            </a:r>
            <a:r>
              <a:rPr lang="en-GB" sz="3700" dirty="0" smtClean="0">
                <a:solidFill>
                  <a:srgbClr val="000000"/>
                </a:solidFill>
              </a:rPr>
              <a:t>Critical </a:t>
            </a:r>
            <a:r>
              <a:rPr lang="en-GB" sz="3700" dirty="0">
                <a:solidFill>
                  <a:srgbClr val="000000"/>
                </a:solidFill>
              </a:rPr>
              <a:t>Service Providers (CSPs)?</a:t>
            </a:r>
            <a:br>
              <a:rPr lang="en-GB" sz="3700" dirty="0">
                <a:solidFill>
                  <a:srgbClr val="000000"/>
                </a:solidFill>
              </a:rPr>
            </a:br>
            <a:r>
              <a:rPr lang="en-US" dirty="0">
                <a:solidFill>
                  <a:srgbClr val="766A62"/>
                </a:solidFill>
              </a:rPr>
              <a:t>Annex F - Principles underlying the key role of CSPs</a:t>
            </a:r>
            <a:endParaRPr lang="en-GB" dirty="0">
              <a:solidFill>
                <a:srgbClr val="766A62"/>
              </a:solidFill>
            </a:endParaRPr>
          </a:p>
        </p:txBody>
      </p:sp>
    </p:spTree>
    <p:extLst>
      <p:ext uri="{BB962C8B-B14F-4D97-AF65-F5344CB8AC3E}">
        <p14:creationId xmlns="" xmlns:p14="http://schemas.microsoft.com/office/powerpoint/2010/main" val="1021081665"/>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332656"/>
            <a:ext cx="10160000" cy="1343744"/>
          </a:xfrm>
        </p:spPr>
        <p:txBody>
          <a:bodyPr>
            <a:normAutofit fontScale="90000"/>
          </a:bodyPr>
          <a:lstStyle/>
          <a:p>
            <a:r>
              <a:rPr lang="en-US" dirty="0" smtClean="0"/>
              <a:t>Expectations for </a:t>
            </a:r>
            <a:r>
              <a:rPr lang="en-US" dirty="0"/>
              <a:t>robust, </a:t>
            </a:r>
            <a:r>
              <a:rPr lang="en-US" dirty="0" smtClean="0"/>
              <a:t>secure and </a:t>
            </a:r>
            <a:br>
              <a:rPr lang="en-US" dirty="0" smtClean="0"/>
            </a:br>
            <a:r>
              <a:rPr lang="en-US" dirty="0" smtClean="0"/>
              <a:t>resilient CSPs</a:t>
            </a:r>
            <a:br>
              <a:rPr lang="en-US" dirty="0" smtClean="0"/>
            </a:br>
            <a:r>
              <a:rPr lang="en-GB" sz="2400" i="1" dirty="0" smtClean="0">
                <a:solidFill>
                  <a:schemeClr val="accent1"/>
                </a:solidFill>
              </a:rPr>
              <a:t>Annex F : </a:t>
            </a:r>
            <a:r>
              <a:rPr lang="en-US" sz="2400" i="1" dirty="0" smtClean="0">
                <a:solidFill>
                  <a:schemeClr val="accent1"/>
                </a:solidFill>
              </a:rPr>
              <a:t>Oversight expectations applicable to CSPs </a:t>
            </a:r>
            <a:r>
              <a:rPr lang="en-GB" sz="5900" i="1" dirty="0" smtClean="0">
                <a:solidFill>
                  <a:schemeClr val="accent1"/>
                </a:solidFill>
              </a:rPr>
              <a:t/>
            </a:r>
            <a:br>
              <a:rPr lang="en-GB" sz="5900" i="1" dirty="0" smtClean="0">
                <a:solidFill>
                  <a:schemeClr val="accent1"/>
                </a:solidFill>
              </a:rPr>
            </a:br>
            <a:endParaRPr lang="en-GB" i="1" dirty="0">
              <a:solidFill>
                <a:schemeClr val="accent1"/>
              </a:solidFill>
            </a:endParaRPr>
          </a:p>
        </p:txBody>
      </p:sp>
      <p:sp>
        <p:nvSpPr>
          <p:cNvPr id="23" name="Content Placeholder 22"/>
          <p:cNvSpPr>
            <a:spLocks noGrp="1"/>
          </p:cNvSpPr>
          <p:nvPr>
            <p:ph idx="1"/>
          </p:nvPr>
        </p:nvSpPr>
        <p:spPr>
          <a:xfrm>
            <a:off x="1696640" y="2050975"/>
            <a:ext cx="10160000" cy="4340225"/>
          </a:xfrm>
        </p:spPr>
        <p:txBody>
          <a:bodyPr>
            <a:normAutofit lnSpcReduction="10000"/>
          </a:bodyPr>
          <a:lstStyle/>
          <a:p>
            <a:pPr marL="0" indent="0">
              <a:buNone/>
            </a:pPr>
            <a:r>
              <a:rPr lang="en-GB" sz="3200" dirty="0"/>
              <a:t>Risk identification </a:t>
            </a:r>
            <a:r>
              <a:rPr lang="en-GB" sz="3200" dirty="0" smtClean="0"/>
              <a:t>management</a:t>
            </a:r>
          </a:p>
          <a:p>
            <a:pPr marL="0" indent="0">
              <a:buNone/>
            </a:pPr>
            <a:endParaRPr lang="en-GB" sz="1900" dirty="0" smtClean="0"/>
          </a:p>
          <a:p>
            <a:pPr marL="0" indent="0">
              <a:buNone/>
            </a:pPr>
            <a:r>
              <a:rPr lang="en-GB" sz="3200" dirty="0" smtClean="0"/>
              <a:t>Information security</a:t>
            </a:r>
          </a:p>
          <a:p>
            <a:pPr marL="0" indent="0">
              <a:buNone/>
            </a:pPr>
            <a:endParaRPr lang="en-GB" sz="1900" dirty="0" smtClean="0"/>
          </a:p>
          <a:p>
            <a:pPr marL="0" indent="0">
              <a:buNone/>
            </a:pPr>
            <a:r>
              <a:rPr lang="en-GB" sz="3200" dirty="0" smtClean="0"/>
              <a:t>Reliability </a:t>
            </a:r>
            <a:r>
              <a:rPr lang="en-GB" sz="3200" dirty="0"/>
              <a:t>and resilience </a:t>
            </a:r>
            <a:endParaRPr lang="en-GB" sz="3200" dirty="0" smtClean="0"/>
          </a:p>
          <a:p>
            <a:pPr marL="0" indent="0">
              <a:buNone/>
            </a:pPr>
            <a:endParaRPr lang="en-GB" sz="1900" dirty="0"/>
          </a:p>
          <a:p>
            <a:pPr marL="0" indent="0">
              <a:buNone/>
            </a:pPr>
            <a:r>
              <a:rPr lang="en-GB" sz="3200" dirty="0"/>
              <a:t>Technology </a:t>
            </a:r>
            <a:r>
              <a:rPr lang="en-GB" sz="3200" dirty="0" smtClean="0"/>
              <a:t>planning</a:t>
            </a:r>
          </a:p>
          <a:p>
            <a:pPr marL="0" indent="0">
              <a:buNone/>
            </a:pPr>
            <a:endParaRPr lang="en-GB" sz="1900" dirty="0"/>
          </a:p>
          <a:p>
            <a:pPr marL="0" indent="0">
              <a:buNone/>
            </a:pPr>
            <a:r>
              <a:rPr lang="en-GB" sz="3200" dirty="0"/>
              <a:t>Communication with users</a:t>
            </a:r>
          </a:p>
          <a:p>
            <a:endParaRPr lang="en-US" sz="2100" dirty="0"/>
          </a:p>
        </p:txBody>
      </p:sp>
    </p:spTree>
    <p:extLst>
      <p:ext uri="{BB962C8B-B14F-4D97-AF65-F5344CB8AC3E}">
        <p14:creationId xmlns="" xmlns:p14="http://schemas.microsoft.com/office/powerpoint/2010/main" val="231655546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SWIFT’s role in the PFMIs</a:t>
            </a:r>
            <a:br>
              <a:rPr lang="en-US" dirty="0" smtClean="0"/>
            </a:br>
            <a:r>
              <a:rPr lang="en-US" sz="3200" i="1" dirty="0">
                <a:solidFill>
                  <a:schemeClr val="accent1"/>
                </a:solidFill>
              </a:rPr>
              <a:t>SWIFT is a Critical Service Provider</a:t>
            </a:r>
            <a:endParaRPr lang="en-GB" sz="3200" i="1" dirty="0">
              <a:solidFill>
                <a:schemeClr val="accent1"/>
              </a:solidFill>
            </a:endParaRPr>
          </a:p>
        </p:txBody>
      </p:sp>
      <p:sp>
        <p:nvSpPr>
          <p:cNvPr id="5" name="TextBox 4"/>
          <p:cNvSpPr txBox="1"/>
          <p:nvPr/>
        </p:nvSpPr>
        <p:spPr>
          <a:xfrm>
            <a:off x="1037787" y="2924944"/>
            <a:ext cx="10660085" cy="1671767"/>
          </a:xfrm>
          <a:prstGeom prst="rect">
            <a:avLst/>
          </a:prstGeom>
          <a:solidFill>
            <a:srgbClr val="0070C0"/>
          </a:solidFill>
          <a:ln>
            <a:noFill/>
          </a:ln>
          <a:effectLst>
            <a:outerShdw blurRad="50800" dist="38100" dir="2700000" algn="tl" rotWithShape="0">
              <a:prstClr val="black">
                <a:alpha val="40000"/>
              </a:prstClr>
            </a:outerShdw>
          </a:effectLst>
        </p:spPr>
        <p:txBody>
          <a:bodyPr wrap="square" lIns="121917" tIns="60958" rIns="121917" bIns="60958" rtlCol="0" anchor="ctr">
            <a:noAutofit/>
          </a:bodyPr>
          <a:lstStyle>
            <a:defPPr>
              <a:defRPr lang="en-GB"/>
            </a:defPPr>
            <a:lvl1pPr algn="ctr">
              <a:defRPr sz="2000">
                <a:solidFill>
                  <a:srgbClr val="FFFFFF"/>
                </a:solidFill>
                <a:latin typeface="Times New Roman"/>
              </a:defRPr>
            </a:lvl1pPr>
          </a:lstStyle>
          <a:p>
            <a:r>
              <a:rPr lang="en-GB" sz="3700" dirty="0"/>
              <a:t> </a:t>
            </a:r>
            <a:r>
              <a:rPr lang="en-US" sz="3700" dirty="0"/>
              <a:t>SWIFT has identified itself as a CSP for the </a:t>
            </a:r>
            <a:r>
              <a:rPr lang="en-US" sz="3700" dirty="0" smtClean="0"/>
              <a:t>services </a:t>
            </a:r>
            <a:r>
              <a:rPr lang="en-US" sz="3700" dirty="0"/>
              <a:t>it provides to FMIs</a:t>
            </a:r>
          </a:p>
        </p:txBody>
      </p:sp>
    </p:spTree>
    <p:extLst>
      <p:ext uri="{BB962C8B-B14F-4D97-AF65-F5344CB8AC3E}">
        <p14:creationId xmlns="" xmlns:p14="http://schemas.microsoft.com/office/powerpoint/2010/main" val="48829824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SWIFT </a:t>
            </a:r>
            <a:r>
              <a:rPr lang="en-GB" dirty="0" smtClean="0"/>
              <a:t>complies </a:t>
            </a:r>
            <a:r>
              <a:rPr lang="en-GB" dirty="0"/>
              <a:t>with PFMI </a:t>
            </a:r>
            <a:r>
              <a:rPr lang="en-GB" dirty="0" smtClean="0"/>
              <a:t>annex F</a:t>
            </a:r>
            <a:br>
              <a:rPr lang="en-GB" dirty="0" smtClean="0"/>
            </a:br>
            <a:r>
              <a:rPr lang="en-US" sz="3200" i="1" dirty="0">
                <a:solidFill>
                  <a:schemeClr val="accent1"/>
                </a:solidFill>
              </a:rPr>
              <a:t>How do we demonstrate </a:t>
            </a:r>
            <a:r>
              <a:rPr lang="en-US" sz="3200" i="1" dirty="0" smtClean="0">
                <a:solidFill>
                  <a:schemeClr val="accent1"/>
                </a:solidFill>
              </a:rPr>
              <a:t>Compliance?</a:t>
            </a:r>
            <a:endParaRPr lang="en-GB" sz="3700" dirty="0"/>
          </a:p>
        </p:txBody>
      </p:sp>
      <p:graphicFrame>
        <p:nvGraphicFramePr>
          <p:cNvPr id="8" name="Table 7"/>
          <p:cNvGraphicFramePr>
            <a:graphicFrameLocks noGrp="1"/>
          </p:cNvGraphicFramePr>
          <p:nvPr>
            <p:extLst>
              <p:ext uri="{D42A27DB-BD31-4B8C-83A1-F6EECF244321}">
                <p14:modId xmlns="" xmlns:p14="http://schemas.microsoft.com/office/powerpoint/2010/main" val="3210905143"/>
              </p:ext>
            </p:extLst>
          </p:nvPr>
        </p:nvGraphicFramePr>
        <p:xfrm>
          <a:off x="2263501" y="2144430"/>
          <a:ext cx="7761008" cy="3729768"/>
        </p:xfrm>
        <a:graphic>
          <a:graphicData uri="http://schemas.openxmlformats.org/drawingml/2006/table">
            <a:tbl>
              <a:tblPr firstRow="1" bandRow="1">
                <a:effectLst>
                  <a:innerShdw blurRad="63500" dist="50800" dir="18900000">
                    <a:prstClr val="black">
                      <a:alpha val="50000"/>
                    </a:prstClr>
                  </a:innerShdw>
                </a:effectLst>
                <a:tableStyleId>{5C22544A-7EE6-4342-B048-85BDC9FD1C3A}</a:tableStyleId>
              </a:tblPr>
              <a:tblGrid>
                <a:gridCol w="4256036"/>
                <a:gridCol w="3504972"/>
              </a:tblGrid>
              <a:tr h="1062399">
                <a:tc>
                  <a:txBody>
                    <a:bodyPr/>
                    <a:lstStyle/>
                    <a:p>
                      <a:pPr algn="ctr"/>
                      <a:r>
                        <a:rPr lang="en-US" sz="1500" b="1" dirty="0" smtClean="0"/>
                        <a:t>PFMI Annex F:</a:t>
                      </a:r>
                    </a:p>
                    <a:p>
                      <a:pPr algn="ctr"/>
                      <a:r>
                        <a:rPr lang="en-US" sz="1500" b="1" dirty="0" smtClean="0"/>
                        <a:t>Oversight expectations applicable to CSPs</a:t>
                      </a:r>
                      <a:r>
                        <a:rPr lang="en-US" sz="1500" b="0" dirty="0" smtClean="0"/>
                        <a:t> </a:t>
                      </a:r>
                    </a:p>
                  </a:txBody>
                  <a:tcPr marL="121920" marR="121920" anchor="ctr"/>
                </a:tc>
                <a:tc>
                  <a:txBody>
                    <a:bodyPr/>
                    <a:lstStyle/>
                    <a:p>
                      <a:pPr algn="ctr"/>
                      <a:r>
                        <a:rPr lang="en-US" sz="1500" dirty="0" smtClean="0"/>
                        <a:t>ISAE 3402 and High Level Expectation </a:t>
                      </a:r>
                    </a:p>
                    <a:p>
                      <a:pPr algn="ctr"/>
                      <a:r>
                        <a:rPr lang="en-US" sz="1500" dirty="0" smtClean="0"/>
                        <a:t>Assurance report</a:t>
                      </a:r>
                    </a:p>
                  </a:txBody>
                  <a:tcPr marL="121920" marR="121920" anchor="ctr"/>
                </a:tc>
              </a:tr>
              <a:tr h="480971">
                <a:tc>
                  <a:txBody>
                    <a:bodyPr/>
                    <a:lstStyle/>
                    <a:p>
                      <a:pPr lvl="0" algn="l" rtl="0" fontAlgn="b"/>
                      <a:r>
                        <a:rPr lang="en-GB" sz="1500" b="0" i="1" u="none" strike="noStrike" dirty="0" smtClean="0">
                          <a:solidFill>
                            <a:srgbClr val="000000"/>
                          </a:solidFill>
                          <a:latin typeface="Arial"/>
                        </a:rPr>
                        <a:t>Risk Identification management</a:t>
                      </a:r>
                      <a:endParaRPr lang="en-GB" sz="1500" b="0" i="1" u="none" strike="noStrike" dirty="0">
                        <a:solidFill>
                          <a:srgbClr val="000000"/>
                        </a:solidFill>
                        <a:latin typeface="Arial"/>
                      </a:endParaRPr>
                    </a:p>
                  </a:txBody>
                  <a:tcPr marL="240000" marR="0" marT="0" marB="0" anchor="ctr"/>
                </a:tc>
                <a:tc>
                  <a:txBody>
                    <a:bodyPr/>
                    <a:lstStyle/>
                    <a:p>
                      <a:endParaRPr lang="en-GB" sz="1900" dirty="0"/>
                    </a:p>
                  </a:txBody>
                  <a:tcPr marL="121920" marR="121920"/>
                </a:tc>
              </a:tr>
              <a:tr h="583161">
                <a:tc>
                  <a:txBody>
                    <a:bodyPr/>
                    <a:lstStyle/>
                    <a:p>
                      <a:pPr lvl="0" algn="l" rtl="0" fontAlgn="b"/>
                      <a:r>
                        <a:rPr lang="en-GB" sz="1500" b="0" i="1" u="none" strike="noStrike" dirty="0" smtClean="0">
                          <a:solidFill>
                            <a:srgbClr val="000000"/>
                          </a:solidFill>
                          <a:latin typeface="Arial"/>
                        </a:rPr>
                        <a:t>Information Security</a:t>
                      </a:r>
                      <a:endParaRPr lang="en-GB" sz="1500" b="0" i="1" u="none" strike="noStrike" dirty="0">
                        <a:solidFill>
                          <a:srgbClr val="000000"/>
                        </a:solidFill>
                        <a:latin typeface="Arial"/>
                      </a:endParaRPr>
                    </a:p>
                  </a:txBody>
                  <a:tcPr marL="240000" marR="0" marT="0" marB="0" anchor="ctr"/>
                </a:tc>
                <a:tc>
                  <a:txBody>
                    <a:bodyPr/>
                    <a:lstStyle/>
                    <a:p>
                      <a:endParaRPr lang="en-GB" sz="1900" dirty="0"/>
                    </a:p>
                  </a:txBody>
                  <a:tcPr marL="121920" marR="121920"/>
                </a:tc>
              </a:tr>
              <a:tr h="480971">
                <a:tc>
                  <a:txBody>
                    <a:bodyPr/>
                    <a:lstStyle/>
                    <a:p>
                      <a:pPr lvl="0" algn="l" rtl="0" fontAlgn="b"/>
                      <a:r>
                        <a:rPr lang="en-GB" sz="1500" b="0" i="1" u="none" strike="noStrike" dirty="0">
                          <a:solidFill>
                            <a:srgbClr val="000000"/>
                          </a:solidFill>
                          <a:latin typeface="Arial"/>
                        </a:rPr>
                        <a:t>Reliability and resilience</a:t>
                      </a:r>
                    </a:p>
                  </a:txBody>
                  <a:tcPr marL="240000" marR="0" marT="0" marB="0" anchor="ctr"/>
                </a:tc>
                <a:tc>
                  <a:txBody>
                    <a:bodyPr/>
                    <a:lstStyle/>
                    <a:p>
                      <a:endParaRPr lang="en-GB" sz="1900" dirty="0"/>
                    </a:p>
                  </a:txBody>
                  <a:tcPr marL="121920" marR="121920"/>
                </a:tc>
              </a:tr>
              <a:tr h="480971">
                <a:tc>
                  <a:txBody>
                    <a:bodyPr/>
                    <a:lstStyle/>
                    <a:p>
                      <a:pPr lvl="0" algn="l" rtl="0" fontAlgn="b"/>
                      <a:r>
                        <a:rPr lang="en-GB" sz="1500" b="0" i="1" u="none" strike="noStrike" dirty="0" smtClean="0">
                          <a:solidFill>
                            <a:srgbClr val="000000"/>
                          </a:solidFill>
                          <a:latin typeface="Arial"/>
                        </a:rPr>
                        <a:t>Technology </a:t>
                      </a:r>
                      <a:r>
                        <a:rPr lang="en-GB" sz="1500" b="0" i="1" u="none" strike="noStrike" dirty="0">
                          <a:solidFill>
                            <a:srgbClr val="000000"/>
                          </a:solidFill>
                          <a:latin typeface="Arial"/>
                        </a:rPr>
                        <a:t>planning</a:t>
                      </a:r>
                    </a:p>
                  </a:txBody>
                  <a:tcPr marL="240000" marR="0" marT="0" marB="0" anchor="ctr"/>
                </a:tc>
                <a:tc>
                  <a:txBody>
                    <a:bodyPr/>
                    <a:lstStyle/>
                    <a:p>
                      <a:endParaRPr lang="en-GB" sz="1900" dirty="0"/>
                    </a:p>
                  </a:txBody>
                  <a:tcPr marL="121920" marR="121920"/>
                </a:tc>
              </a:tr>
              <a:tr h="641295">
                <a:tc>
                  <a:txBody>
                    <a:bodyPr/>
                    <a:lstStyle/>
                    <a:p>
                      <a:pPr lvl="0" algn="l" rtl="0" fontAlgn="b"/>
                      <a:r>
                        <a:rPr lang="en-GB" sz="1500" b="0" i="1" u="none" strike="noStrike" dirty="0" smtClean="0">
                          <a:solidFill>
                            <a:srgbClr val="000000"/>
                          </a:solidFill>
                          <a:latin typeface="Arial"/>
                        </a:rPr>
                        <a:t>Communication with users</a:t>
                      </a:r>
                      <a:endParaRPr lang="en-GB" sz="1500" b="0" i="1" u="none" strike="noStrike" dirty="0">
                        <a:solidFill>
                          <a:srgbClr val="000000"/>
                        </a:solidFill>
                        <a:latin typeface="Arial"/>
                      </a:endParaRPr>
                    </a:p>
                  </a:txBody>
                  <a:tcPr marL="240000" marR="0" marT="0" marB="0" anchor="ctr"/>
                </a:tc>
                <a:tc>
                  <a:txBody>
                    <a:bodyPr/>
                    <a:lstStyle/>
                    <a:p>
                      <a:endParaRPr lang="en-GB" sz="1900" dirty="0"/>
                    </a:p>
                  </a:txBody>
                  <a:tcPr marL="121920" marR="121920"/>
                </a:tc>
              </a:tr>
            </a:tbl>
          </a:graphicData>
        </a:graphic>
      </p:graphicFrame>
      <p:sp>
        <p:nvSpPr>
          <p:cNvPr id="9" name="Rectangle 8"/>
          <p:cNvSpPr/>
          <p:nvPr/>
        </p:nvSpPr>
        <p:spPr>
          <a:xfrm>
            <a:off x="8008286" y="3175800"/>
            <a:ext cx="361631" cy="400105"/>
          </a:xfrm>
          <a:prstGeom prst="rect">
            <a:avLst/>
          </a:prstGeom>
        </p:spPr>
        <p:txBody>
          <a:bodyPr wrap="none" lIns="121917" tIns="60958" rIns="121917" bIns="60958">
            <a:spAutoFit/>
          </a:bodyPr>
          <a:lstStyle/>
          <a:p>
            <a:r>
              <a:rPr lang="en-US" b="1" dirty="0">
                <a:solidFill>
                  <a:srgbClr val="00B050"/>
                </a:solidFill>
                <a:effectLst>
                  <a:outerShdw blurRad="38100" dist="38100" dir="2700000" algn="tl">
                    <a:srgbClr val="000000">
                      <a:alpha val="43137"/>
                    </a:srgbClr>
                  </a:outerShdw>
                </a:effectLst>
                <a:latin typeface="Calibri"/>
              </a:rPr>
              <a:t>√</a:t>
            </a:r>
            <a:endParaRPr lang="en-GB" b="1" dirty="0">
              <a:solidFill>
                <a:srgbClr val="000000"/>
              </a:solidFill>
              <a:effectLst>
                <a:outerShdw blurRad="38100" dist="38100" dir="2700000" algn="tl">
                  <a:srgbClr val="000000">
                    <a:alpha val="43137"/>
                  </a:srgbClr>
                </a:outerShdw>
              </a:effectLst>
            </a:endParaRPr>
          </a:p>
        </p:txBody>
      </p:sp>
      <p:sp>
        <p:nvSpPr>
          <p:cNvPr id="10" name="Rectangle 9"/>
          <p:cNvSpPr/>
          <p:nvPr/>
        </p:nvSpPr>
        <p:spPr>
          <a:xfrm>
            <a:off x="8008286" y="3751864"/>
            <a:ext cx="361631" cy="400105"/>
          </a:xfrm>
          <a:prstGeom prst="rect">
            <a:avLst/>
          </a:prstGeom>
        </p:spPr>
        <p:txBody>
          <a:bodyPr wrap="none" lIns="121917" tIns="60958" rIns="121917" bIns="60958">
            <a:spAutoFit/>
          </a:bodyPr>
          <a:lstStyle/>
          <a:p>
            <a:r>
              <a:rPr lang="en-US" b="1" dirty="0">
                <a:solidFill>
                  <a:srgbClr val="00B050"/>
                </a:solidFill>
                <a:effectLst>
                  <a:outerShdw blurRad="38100" dist="38100" dir="2700000" algn="tl">
                    <a:srgbClr val="000000">
                      <a:alpha val="43137"/>
                    </a:srgbClr>
                  </a:outerShdw>
                </a:effectLst>
                <a:latin typeface="Calibri"/>
              </a:rPr>
              <a:t>√</a:t>
            </a:r>
            <a:endParaRPr lang="en-GB" b="1" dirty="0">
              <a:solidFill>
                <a:srgbClr val="000000"/>
              </a:solidFill>
              <a:effectLst>
                <a:outerShdw blurRad="38100" dist="38100" dir="2700000" algn="tl">
                  <a:srgbClr val="000000">
                    <a:alpha val="43137"/>
                  </a:srgbClr>
                </a:outerShdw>
              </a:effectLst>
            </a:endParaRPr>
          </a:p>
        </p:txBody>
      </p:sp>
      <p:sp>
        <p:nvSpPr>
          <p:cNvPr id="11" name="Rectangle 10"/>
          <p:cNvSpPr/>
          <p:nvPr/>
        </p:nvSpPr>
        <p:spPr>
          <a:xfrm>
            <a:off x="8008286" y="4327928"/>
            <a:ext cx="361631" cy="400105"/>
          </a:xfrm>
          <a:prstGeom prst="rect">
            <a:avLst/>
          </a:prstGeom>
        </p:spPr>
        <p:txBody>
          <a:bodyPr wrap="none" lIns="121917" tIns="60958" rIns="121917" bIns="60958">
            <a:spAutoFit/>
          </a:bodyPr>
          <a:lstStyle/>
          <a:p>
            <a:r>
              <a:rPr lang="en-US" b="1" dirty="0">
                <a:solidFill>
                  <a:srgbClr val="00B050"/>
                </a:solidFill>
                <a:effectLst>
                  <a:outerShdw blurRad="38100" dist="38100" dir="2700000" algn="tl">
                    <a:srgbClr val="000000">
                      <a:alpha val="43137"/>
                    </a:srgbClr>
                  </a:outerShdw>
                </a:effectLst>
                <a:latin typeface="Calibri"/>
              </a:rPr>
              <a:t>√</a:t>
            </a:r>
            <a:endParaRPr lang="en-GB" b="1" dirty="0">
              <a:solidFill>
                <a:srgbClr val="000000"/>
              </a:solidFill>
              <a:effectLst>
                <a:outerShdw blurRad="38100" dist="38100" dir="2700000" algn="tl">
                  <a:srgbClr val="000000">
                    <a:alpha val="43137"/>
                  </a:srgbClr>
                </a:outerShdw>
              </a:effectLst>
            </a:endParaRPr>
          </a:p>
        </p:txBody>
      </p:sp>
      <p:sp>
        <p:nvSpPr>
          <p:cNvPr id="12" name="Rectangle 11"/>
          <p:cNvSpPr/>
          <p:nvPr/>
        </p:nvSpPr>
        <p:spPr>
          <a:xfrm>
            <a:off x="8008286" y="4874374"/>
            <a:ext cx="361631" cy="400105"/>
          </a:xfrm>
          <a:prstGeom prst="rect">
            <a:avLst/>
          </a:prstGeom>
        </p:spPr>
        <p:txBody>
          <a:bodyPr wrap="none" lIns="121917" tIns="60958" rIns="121917" bIns="60958">
            <a:spAutoFit/>
          </a:bodyPr>
          <a:lstStyle/>
          <a:p>
            <a:r>
              <a:rPr lang="en-US" b="1" dirty="0">
                <a:solidFill>
                  <a:srgbClr val="00B050"/>
                </a:solidFill>
                <a:effectLst>
                  <a:outerShdw blurRad="38100" dist="38100" dir="2700000" algn="tl">
                    <a:srgbClr val="000000">
                      <a:alpha val="43137"/>
                    </a:srgbClr>
                  </a:outerShdw>
                </a:effectLst>
                <a:latin typeface="Calibri"/>
              </a:rPr>
              <a:t>√</a:t>
            </a:r>
            <a:endParaRPr lang="en-GB" b="1" dirty="0">
              <a:solidFill>
                <a:srgbClr val="000000"/>
              </a:solidFill>
              <a:effectLst>
                <a:outerShdw blurRad="38100" dist="38100" dir="2700000" algn="tl">
                  <a:srgbClr val="000000">
                    <a:alpha val="43137"/>
                  </a:srgbClr>
                </a:outerShdw>
              </a:effectLst>
            </a:endParaRPr>
          </a:p>
        </p:txBody>
      </p:sp>
      <p:sp>
        <p:nvSpPr>
          <p:cNvPr id="13" name="Rectangle 12"/>
          <p:cNvSpPr/>
          <p:nvPr/>
        </p:nvSpPr>
        <p:spPr>
          <a:xfrm>
            <a:off x="8036934" y="5450438"/>
            <a:ext cx="361631" cy="400105"/>
          </a:xfrm>
          <a:prstGeom prst="rect">
            <a:avLst/>
          </a:prstGeom>
        </p:spPr>
        <p:txBody>
          <a:bodyPr wrap="none" lIns="121917" tIns="60958" rIns="121917" bIns="60958">
            <a:spAutoFit/>
          </a:bodyPr>
          <a:lstStyle/>
          <a:p>
            <a:r>
              <a:rPr lang="en-US" b="1" dirty="0">
                <a:solidFill>
                  <a:srgbClr val="00B050"/>
                </a:solidFill>
                <a:effectLst>
                  <a:outerShdw blurRad="38100" dist="38100" dir="2700000" algn="tl">
                    <a:srgbClr val="000000">
                      <a:alpha val="43137"/>
                    </a:srgbClr>
                  </a:outerShdw>
                </a:effectLst>
                <a:latin typeface="Calibri"/>
              </a:rPr>
              <a:t>√</a:t>
            </a:r>
            <a:endParaRPr lang="en-GB" b="1" dirty="0">
              <a:solidFill>
                <a:srgbClr val="000000"/>
              </a:solidFill>
              <a:effectLst>
                <a:outerShdw blurRad="38100" dist="38100" dir="2700000" algn="tl">
                  <a:srgbClr val="000000">
                    <a:alpha val="43137"/>
                  </a:srgbClr>
                </a:outerShdw>
              </a:effectLst>
            </a:endParaRPr>
          </a:p>
        </p:txBody>
      </p:sp>
      <p:sp>
        <p:nvSpPr>
          <p:cNvPr id="2" name="TextBox 1"/>
          <p:cNvSpPr txBox="1"/>
          <p:nvPr/>
        </p:nvSpPr>
        <p:spPr>
          <a:xfrm>
            <a:off x="1391477" y="1587377"/>
            <a:ext cx="9505056" cy="400105"/>
          </a:xfrm>
          <a:prstGeom prst="rect">
            <a:avLst/>
          </a:prstGeom>
          <a:noFill/>
        </p:spPr>
        <p:txBody>
          <a:bodyPr wrap="square" lIns="121917" tIns="60958" rIns="121917" bIns="60958" rtlCol="0">
            <a:spAutoFit/>
          </a:bodyPr>
          <a:lstStyle/>
          <a:p>
            <a:r>
              <a:rPr lang="en-GB" i="1" dirty="0">
                <a:solidFill>
                  <a:srgbClr val="FFFFFF">
                    <a:lumMod val="50000"/>
                  </a:srgbClr>
                </a:solidFill>
              </a:rPr>
              <a:t>Today, </a:t>
            </a:r>
            <a:r>
              <a:rPr lang="en-US" i="1" dirty="0">
                <a:solidFill>
                  <a:srgbClr val="FFFFFF">
                    <a:lumMod val="50000"/>
                  </a:srgbClr>
                </a:solidFill>
              </a:rPr>
              <a:t>SWIFT supports FMIs in their </a:t>
            </a:r>
            <a:r>
              <a:rPr lang="en-US" i="1" dirty="0" smtClean="0">
                <a:solidFill>
                  <a:srgbClr val="FFFFFF">
                    <a:lumMod val="50000"/>
                  </a:srgbClr>
                </a:solidFill>
              </a:rPr>
              <a:t>Compliance…</a:t>
            </a:r>
            <a:endParaRPr lang="en-GB" dirty="0">
              <a:solidFill>
                <a:srgbClr val="000000"/>
              </a:solidFill>
            </a:endParaRPr>
          </a:p>
        </p:txBody>
      </p:sp>
    </p:spTree>
    <p:extLst>
      <p:ext uri="{BB962C8B-B14F-4D97-AF65-F5344CB8AC3E}">
        <p14:creationId xmlns="" xmlns:p14="http://schemas.microsoft.com/office/powerpoint/2010/main" val="38225745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T2S – where SWIFT fits in</a:t>
            </a:r>
            <a:endParaRPr lang="en-GB" dirty="0"/>
          </a:p>
        </p:txBody>
      </p:sp>
      <p:sp>
        <p:nvSpPr>
          <p:cNvPr id="3" name="Content Placeholder 2"/>
          <p:cNvSpPr>
            <a:spLocks noGrp="1"/>
          </p:cNvSpPr>
          <p:nvPr>
            <p:ph idx="1"/>
          </p:nvPr>
        </p:nvSpPr>
        <p:spPr>
          <a:xfrm>
            <a:off x="1103445" y="1772817"/>
            <a:ext cx="10160000" cy="4340225"/>
          </a:xfrm>
        </p:spPr>
        <p:txBody>
          <a:bodyPr>
            <a:normAutofit fontScale="92500" lnSpcReduction="10000"/>
          </a:bodyPr>
          <a:lstStyle/>
          <a:p>
            <a:r>
              <a:rPr lang="en-US" sz="2100" dirty="0" smtClean="0"/>
              <a:t>T2S brings </a:t>
            </a:r>
            <a:r>
              <a:rPr lang="en-US" sz="2100" dirty="0" err="1" smtClean="0"/>
              <a:t>harmonised</a:t>
            </a:r>
            <a:r>
              <a:rPr lang="en-US" sz="2100" dirty="0" smtClean="0"/>
              <a:t> Delivery versus Payment securities settlement to the EU, with the aim of making cross border settlements as efficient as domestic settlements.</a:t>
            </a:r>
          </a:p>
          <a:p>
            <a:endParaRPr lang="en-US" sz="2100" dirty="0" smtClean="0"/>
          </a:p>
          <a:p>
            <a:r>
              <a:rPr lang="en-US" sz="2100" dirty="0" smtClean="0"/>
              <a:t>Closely aligned with the CSD-Regulation</a:t>
            </a:r>
          </a:p>
          <a:p>
            <a:r>
              <a:rPr lang="en-US" sz="2100" dirty="0" smtClean="0"/>
              <a:t>Follow up of </a:t>
            </a:r>
            <a:r>
              <a:rPr lang="en-US" sz="2100" dirty="0" err="1" smtClean="0"/>
              <a:t>Giovannini</a:t>
            </a:r>
            <a:r>
              <a:rPr lang="en-US" sz="2100" dirty="0" smtClean="0"/>
              <a:t> assignment </a:t>
            </a:r>
          </a:p>
          <a:p>
            <a:endParaRPr lang="en-US" sz="2100" dirty="0" smtClean="0"/>
          </a:p>
          <a:p>
            <a:r>
              <a:rPr lang="en-US" sz="2100" dirty="0" smtClean="0"/>
              <a:t>23 </a:t>
            </a:r>
            <a:r>
              <a:rPr lang="en-US" sz="2100" dirty="0"/>
              <a:t>participating CSDs</a:t>
            </a:r>
          </a:p>
          <a:p>
            <a:r>
              <a:rPr lang="en-US" sz="2100" dirty="0" smtClean="0"/>
              <a:t>4 CSD migration waves for T2S</a:t>
            </a:r>
          </a:p>
          <a:p>
            <a:endParaRPr lang="en-US" sz="2100" dirty="0" smtClean="0"/>
          </a:p>
          <a:p>
            <a:r>
              <a:rPr lang="en-US" sz="2100" dirty="0" smtClean="0"/>
              <a:t>Messaging Standards – ISO 20022</a:t>
            </a:r>
          </a:p>
          <a:p>
            <a:endParaRPr lang="en-US" sz="2100" dirty="0" smtClean="0"/>
          </a:p>
          <a:p>
            <a:r>
              <a:rPr lang="en-US" sz="2100" dirty="0" smtClean="0"/>
              <a:t>SWIFT is one of the value-added network suppliers</a:t>
            </a:r>
          </a:p>
          <a:p>
            <a:endParaRPr lang="en-US" sz="2100" dirty="0" smtClean="0"/>
          </a:p>
          <a:p>
            <a:endParaRPr lang="en-US" sz="2100" dirty="0" smtClean="0"/>
          </a:p>
          <a:p>
            <a:endParaRPr lang="en-GB" sz="2100" dirty="0"/>
          </a:p>
        </p:txBody>
      </p:sp>
      <p:sp>
        <p:nvSpPr>
          <p:cNvPr id="4" name="Slide Number Placeholder 3"/>
          <p:cNvSpPr>
            <a:spLocks noGrp="1"/>
          </p:cNvSpPr>
          <p:nvPr>
            <p:ph type="sldNum" sz="quarter" idx="11"/>
          </p:nvPr>
        </p:nvSpPr>
        <p:spPr/>
        <p:txBody>
          <a:bodyPr/>
          <a:lstStyle/>
          <a:p>
            <a:pPr>
              <a:defRPr/>
            </a:pPr>
            <a:fld id="{F48DD4B4-2A37-470B-BD36-9FB4F8C86203}" type="slidenum">
              <a:rPr lang="en-US" smtClean="0"/>
              <a:pPr>
                <a:defRPr/>
              </a:pPr>
              <a:t>58</a:t>
            </a:fld>
            <a:endParaRPr lang="en-US"/>
          </a:p>
        </p:txBody>
      </p:sp>
    </p:spTree>
    <p:extLst>
      <p:ext uri="{BB962C8B-B14F-4D97-AF65-F5344CB8AC3E}">
        <p14:creationId xmlns="" xmlns:p14="http://schemas.microsoft.com/office/powerpoint/2010/main" val="30605139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Basel III and Intraday Liquidity Reporting </a:t>
            </a:r>
            <a:br>
              <a:rPr lang="en-GB" dirty="0" smtClean="0"/>
            </a:br>
            <a:r>
              <a:rPr lang="en-GB" sz="3200" dirty="0">
                <a:solidFill>
                  <a:schemeClr val="accent1"/>
                </a:solidFill>
              </a:rPr>
              <a:t>Global</a:t>
            </a:r>
          </a:p>
        </p:txBody>
      </p:sp>
      <p:sp>
        <p:nvSpPr>
          <p:cNvPr id="5" name="Text Placeholder 4"/>
          <p:cNvSpPr>
            <a:spLocks noGrp="1"/>
          </p:cNvSpPr>
          <p:nvPr>
            <p:ph type="body" idx="1"/>
          </p:nvPr>
        </p:nvSpPr>
        <p:spPr/>
        <p:txBody>
          <a:bodyPr/>
          <a:lstStyle/>
          <a:p>
            <a:r>
              <a:rPr lang="en-GB" dirty="0" smtClean="0"/>
              <a:t>Content</a:t>
            </a:r>
            <a:endParaRPr lang="en-GB" dirty="0"/>
          </a:p>
        </p:txBody>
      </p:sp>
      <p:sp>
        <p:nvSpPr>
          <p:cNvPr id="6" name="Content Placeholder 5"/>
          <p:cNvSpPr>
            <a:spLocks noGrp="1"/>
          </p:cNvSpPr>
          <p:nvPr>
            <p:ph sz="half" idx="2"/>
          </p:nvPr>
        </p:nvSpPr>
        <p:spPr>
          <a:xfrm>
            <a:off x="609600" y="2174876"/>
            <a:ext cx="5080000" cy="1101725"/>
          </a:xfrm>
          <a:solidFill>
            <a:schemeClr val="accent5">
              <a:lumMod val="20000"/>
              <a:lumOff val="80000"/>
            </a:schemeClr>
          </a:solidFill>
          <a:ln w="12700">
            <a:solidFill>
              <a:schemeClr val="bg2"/>
            </a:solidFill>
            <a:prstDash val="sysDash"/>
            <a:miter lim="800000"/>
            <a:headEnd/>
            <a:tailEnd/>
          </a:ln>
          <a:effectLst/>
        </p:spPr>
        <p:txBody>
          <a:bodyPr vert="horz" wrap="square" lIns="121917" tIns="60958" rIns="121917" bIns="60958" numCol="1" anchor="t" anchorCtr="0" compatLnSpc="1">
            <a:prstTxWarp prst="textNoShape">
              <a:avLst/>
            </a:prstTxWarp>
            <a:normAutofit fontScale="92500" lnSpcReduction="10000"/>
          </a:bodyPr>
          <a:lstStyle/>
          <a:p>
            <a:r>
              <a:rPr lang="en-GB" sz="2100" b="1" dirty="0"/>
              <a:t>Capital requirements</a:t>
            </a:r>
          </a:p>
          <a:p>
            <a:r>
              <a:rPr lang="en-GB" sz="2100" b="1" dirty="0"/>
              <a:t>Liquidity requirements</a:t>
            </a:r>
          </a:p>
          <a:p>
            <a:r>
              <a:rPr lang="en-GB" sz="2100" b="1" dirty="0"/>
              <a:t>Leverage ratio</a:t>
            </a:r>
          </a:p>
        </p:txBody>
      </p:sp>
      <p:sp>
        <p:nvSpPr>
          <p:cNvPr id="7" name="Text Placeholder 6"/>
          <p:cNvSpPr>
            <a:spLocks noGrp="1"/>
          </p:cNvSpPr>
          <p:nvPr>
            <p:ph type="body" sz="quarter" idx="3"/>
          </p:nvPr>
        </p:nvSpPr>
        <p:spPr/>
        <p:txBody>
          <a:bodyPr/>
          <a:lstStyle/>
          <a:p>
            <a:r>
              <a:rPr lang="en-GB" dirty="0" smtClean="0"/>
              <a:t>Impact</a:t>
            </a:r>
            <a:endParaRPr lang="en-GB" dirty="0"/>
          </a:p>
        </p:txBody>
      </p:sp>
      <p:sp>
        <p:nvSpPr>
          <p:cNvPr id="8" name="Content Placeholder 7"/>
          <p:cNvSpPr>
            <a:spLocks noGrp="1"/>
          </p:cNvSpPr>
          <p:nvPr>
            <p:ph sz="quarter" idx="4"/>
          </p:nvPr>
        </p:nvSpPr>
        <p:spPr>
          <a:xfrm>
            <a:off x="6193369" y="2174876"/>
            <a:ext cx="5389033" cy="1101725"/>
          </a:xfrm>
          <a:solidFill>
            <a:schemeClr val="accent5">
              <a:lumMod val="20000"/>
              <a:lumOff val="80000"/>
            </a:schemeClr>
          </a:solidFill>
          <a:ln w="12700">
            <a:solidFill>
              <a:schemeClr val="bg2"/>
            </a:solidFill>
            <a:prstDash val="sysDash"/>
            <a:miter lim="800000"/>
            <a:headEnd/>
            <a:tailEnd/>
          </a:ln>
          <a:effectLst/>
        </p:spPr>
        <p:txBody>
          <a:bodyPr vert="horz" wrap="square" lIns="121917" tIns="60958" rIns="121917" bIns="60958" numCol="1" anchor="t" anchorCtr="0" compatLnSpc="1">
            <a:prstTxWarp prst="textNoShape">
              <a:avLst/>
            </a:prstTxWarp>
          </a:bodyPr>
          <a:lstStyle/>
          <a:p>
            <a:r>
              <a:rPr lang="en-GB" sz="2100" b="1" dirty="0"/>
              <a:t>Additional capital buffers</a:t>
            </a:r>
          </a:p>
          <a:p>
            <a:r>
              <a:rPr lang="en-GB" sz="2100" b="1" dirty="0">
                <a:solidFill>
                  <a:srgbClr val="FF0000"/>
                </a:solidFill>
              </a:rPr>
              <a:t>Improved monitoring of available liquidity</a:t>
            </a:r>
          </a:p>
          <a:p>
            <a:pPr marL="0" indent="0">
              <a:buNone/>
            </a:pPr>
            <a:endParaRPr lang="en-GB" sz="2100" b="1" dirty="0"/>
          </a:p>
        </p:txBody>
      </p:sp>
      <p:pic>
        <p:nvPicPr>
          <p:cNvPr id="9" name="Picture 8" descr="Screen Clippi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24000" y="4790574"/>
            <a:ext cx="8730597" cy="1435533"/>
          </a:xfrm>
          <a:prstGeom prst="rect">
            <a:avLst/>
          </a:prstGeom>
        </p:spPr>
      </p:pic>
      <p:pic>
        <p:nvPicPr>
          <p:cNvPr id="11" name="Picture 10" descr="Screen Clippi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47087" y="3685519"/>
            <a:ext cx="9488225" cy="1105055"/>
          </a:xfrm>
          <a:prstGeom prst="rect">
            <a:avLst/>
          </a:prstGeom>
        </p:spPr>
      </p:pic>
      <p:sp>
        <p:nvSpPr>
          <p:cNvPr id="3" name="Slide Number Placeholder 2"/>
          <p:cNvSpPr>
            <a:spLocks noGrp="1"/>
          </p:cNvSpPr>
          <p:nvPr>
            <p:ph type="sldNum" sz="quarter" idx="11"/>
          </p:nvPr>
        </p:nvSpPr>
        <p:spPr/>
        <p:txBody>
          <a:bodyPr/>
          <a:lstStyle/>
          <a:p>
            <a:fld id="{51C62CFF-E97E-47F6-A255-759ED652DDA9}" type="slidenum">
              <a:rPr lang="en-GB" smtClean="0">
                <a:solidFill>
                  <a:srgbClr val="000000"/>
                </a:solidFill>
              </a:rPr>
              <a:pPr/>
              <a:t>59</a:t>
            </a:fld>
            <a:endParaRPr lang="en-GB">
              <a:solidFill>
                <a:srgbClr val="000000"/>
              </a:solidFill>
            </a:endParaRPr>
          </a:p>
        </p:txBody>
      </p:sp>
    </p:spTree>
    <p:extLst>
      <p:ext uri="{BB962C8B-B14F-4D97-AF65-F5344CB8AC3E}">
        <p14:creationId xmlns="" xmlns:p14="http://schemas.microsoft.com/office/powerpoint/2010/main" val="158198651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64542" y="-36877"/>
            <a:ext cx="12321084" cy="6931753"/>
          </a:xfrm>
          <a:prstGeom prst="rect">
            <a:avLst/>
          </a:prstGeom>
        </p:spPr>
      </p:pic>
      <p:sp>
        <p:nvSpPr>
          <p:cNvPr id="5" name="TextBox 4"/>
          <p:cNvSpPr txBox="1"/>
          <p:nvPr/>
        </p:nvSpPr>
        <p:spPr>
          <a:xfrm>
            <a:off x="832757" y="1959429"/>
            <a:ext cx="10482943" cy="4278094"/>
          </a:xfrm>
          <a:prstGeom prst="rect">
            <a:avLst/>
          </a:prstGeom>
          <a:noFill/>
        </p:spPr>
        <p:txBody>
          <a:bodyPr wrap="square" rtlCol="0">
            <a:spAutoFit/>
          </a:bodyPr>
          <a:lstStyle/>
          <a:p>
            <a:pPr algn="ctr"/>
            <a:endParaRPr lang="en-GB" sz="3200" dirty="0">
              <a:solidFill>
                <a:prstClr val="black"/>
              </a:solidFill>
              <a:latin typeface="BentonSans-Bold"/>
            </a:endParaRPr>
          </a:p>
          <a:p>
            <a:r>
              <a:rPr lang="en-GB" sz="4000" dirty="0">
                <a:latin typeface="BentonSans-Bold"/>
              </a:rPr>
              <a:t>The outlook for Kazakhstan and the </a:t>
            </a:r>
            <a:r>
              <a:rPr lang="en-GB" sz="4000" dirty="0" smtClean="0">
                <a:latin typeface="BentonSans-Bold"/>
              </a:rPr>
              <a:t>role of </a:t>
            </a:r>
            <a:r>
              <a:rPr lang="en-GB" sz="4000" dirty="0">
                <a:latin typeface="BentonSans-Bold"/>
              </a:rPr>
              <a:t>financial sector and other policies</a:t>
            </a:r>
          </a:p>
          <a:p>
            <a:endParaRPr lang="en-GB" sz="4000" b="1" dirty="0">
              <a:latin typeface="BentonSans-Bold"/>
            </a:endParaRPr>
          </a:p>
          <a:p>
            <a:r>
              <a:rPr lang="en-GB" sz="4000" b="1" dirty="0">
                <a:latin typeface="BentonSans-Bold"/>
              </a:rPr>
              <a:t>Jonathan Dunn</a:t>
            </a:r>
            <a:r>
              <a:rPr lang="en-GB" sz="4000" dirty="0">
                <a:latin typeface="BentonSans-Regular"/>
              </a:rPr>
              <a:t>, Deputy Division Chief,</a:t>
            </a:r>
          </a:p>
          <a:p>
            <a:r>
              <a:rPr lang="en-GB" sz="4000" dirty="0">
                <a:latin typeface="BentonSans-Regular"/>
              </a:rPr>
              <a:t>Middle East and Central Asia Department</a:t>
            </a:r>
            <a:r>
              <a:rPr lang="en-GB" sz="4000" dirty="0" smtClean="0">
                <a:latin typeface="BentonSans-Regular"/>
              </a:rPr>
              <a:t>,</a:t>
            </a:r>
            <a:r>
              <a:rPr lang="en-GB" sz="4000" i="1" dirty="0">
                <a:latin typeface="BentonSans-Italic"/>
              </a:rPr>
              <a:t> International Monetary Fund</a:t>
            </a:r>
            <a:endParaRPr lang="en-GB" sz="4000" dirty="0">
              <a:solidFill>
                <a:prstClr val="black"/>
              </a:solidFill>
            </a:endParaRPr>
          </a:p>
        </p:txBody>
      </p:sp>
    </p:spTree>
    <p:extLst>
      <p:ext uri="{BB962C8B-B14F-4D97-AF65-F5344CB8AC3E}">
        <p14:creationId xmlns="" xmlns:p14="http://schemas.microsoft.com/office/powerpoint/2010/main" val="36365779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sz="3700" dirty="0"/>
              <a:t>Liquidity </a:t>
            </a:r>
            <a:r>
              <a:rPr lang="en-US" sz="3700" dirty="0" smtClean="0"/>
              <a:t>reporting and management</a:t>
            </a:r>
            <a:r>
              <a:rPr lang="en-US" dirty="0" smtClean="0"/>
              <a:t/>
            </a:r>
            <a:br>
              <a:rPr lang="en-US" dirty="0" smtClean="0"/>
            </a:br>
            <a:r>
              <a:rPr lang="en-US" sz="3200" dirty="0" smtClean="0">
                <a:solidFill>
                  <a:schemeClr val="accent1"/>
                </a:solidFill>
              </a:rPr>
              <a:t>Options</a:t>
            </a:r>
            <a:endParaRPr lang="en-US" sz="3200" dirty="0">
              <a:solidFill>
                <a:schemeClr val="accent1"/>
              </a:solidFill>
            </a:endParaRPr>
          </a:p>
        </p:txBody>
      </p:sp>
      <p:sp>
        <p:nvSpPr>
          <p:cNvPr id="3" name="Content Placeholder 2"/>
          <p:cNvSpPr>
            <a:spLocks noGrp="1"/>
          </p:cNvSpPr>
          <p:nvPr>
            <p:ph sz="half" idx="1"/>
          </p:nvPr>
        </p:nvSpPr>
        <p:spPr>
          <a:xfrm>
            <a:off x="1117600" y="1700809"/>
            <a:ext cx="4572000" cy="4693369"/>
          </a:xfrm>
          <a:solidFill>
            <a:schemeClr val="accent5">
              <a:lumMod val="20000"/>
              <a:lumOff val="80000"/>
            </a:schemeClr>
          </a:solidFill>
          <a:ln w="12700">
            <a:solidFill>
              <a:schemeClr val="bg2"/>
            </a:solidFill>
            <a:prstDash val="sysDash"/>
            <a:miter lim="800000"/>
            <a:headEnd/>
            <a:tailEnd/>
          </a:ln>
          <a:effectLst/>
        </p:spPr>
        <p:txBody>
          <a:bodyPr vert="horz" wrap="square" lIns="121917" tIns="60958" rIns="121917" bIns="60958" numCol="1" anchor="t" anchorCtr="0" compatLnSpc="1">
            <a:prstTxWarp prst="textNoShape">
              <a:avLst/>
            </a:prstTxWarp>
          </a:bodyPr>
          <a:lstStyle/>
          <a:p>
            <a:pPr marL="0" indent="0">
              <a:buNone/>
            </a:pPr>
            <a:r>
              <a:rPr lang="en-US" sz="1600" b="1" dirty="0"/>
              <a:t>Intraday liquidity</a:t>
            </a:r>
          </a:p>
          <a:p>
            <a:pPr lvl="1"/>
            <a:r>
              <a:rPr lang="en-US" sz="1600" dirty="0"/>
              <a:t>MT900</a:t>
            </a:r>
          </a:p>
          <a:p>
            <a:pPr lvl="1"/>
            <a:r>
              <a:rPr lang="en-US" sz="1600" dirty="0"/>
              <a:t>MT910</a:t>
            </a:r>
          </a:p>
          <a:p>
            <a:pPr lvl="1"/>
            <a:endParaRPr lang="en-US" sz="1600" dirty="0"/>
          </a:p>
          <a:p>
            <a:pPr marL="0" indent="0">
              <a:buNone/>
            </a:pPr>
            <a:r>
              <a:rPr lang="en-US" sz="1600" b="1" dirty="0" smtClean="0"/>
              <a:t>Intraday </a:t>
            </a:r>
            <a:r>
              <a:rPr lang="en-US" sz="1600" b="1" dirty="0"/>
              <a:t>reporting </a:t>
            </a:r>
          </a:p>
          <a:p>
            <a:pPr lvl="1"/>
            <a:r>
              <a:rPr lang="en-US" sz="1600" dirty="0"/>
              <a:t>MT94x</a:t>
            </a:r>
          </a:p>
          <a:p>
            <a:pPr marL="0" indent="0">
              <a:buNone/>
            </a:pPr>
            <a:endParaRPr lang="en-US" sz="1600" b="1" dirty="0"/>
          </a:p>
          <a:p>
            <a:pPr marL="0" indent="0">
              <a:buNone/>
            </a:pPr>
            <a:r>
              <a:rPr lang="en-US" sz="1600" b="1" dirty="0"/>
              <a:t>End-of-day reporting</a:t>
            </a:r>
          </a:p>
          <a:p>
            <a:pPr lvl="1"/>
            <a:r>
              <a:rPr lang="en-US" sz="1600" dirty="0" smtClean="0"/>
              <a:t>MT950</a:t>
            </a:r>
          </a:p>
          <a:p>
            <a:pPr lvl="1"/>
            <a:endParaRPr lang="en-US" sz="1600" dirty="0" smtClean="0"/>
          </a:p>
          <a:p>
            <a:pPr marL="0" indent="0">
              <a:buNone/>
            </a:pPr>
            <a:r>
              <a:rPr lang="en-US" sz="1600" b="1" dirty="0"/>
              <a:t>Real-time full information </a:t>
            </a:r>
          </a:p>
          <a:p>
            <a:pPr lvl="1"/>
            <a:r>
              <a:rPr lang="en-US" sz="1600" dirty="0"/>
              <a:t>FINInform </a:t>
            </a:r>
          </a:p>
          <a:p>
            <a:pPr marL="0" indent="0">
              <a:buNone/>
            </a:pPr>
            <a:endParaRPr lang="en-US" sz="1600" b="1" dirty="0"/>
          </a:p>
          <a:p>
            <a:pPr marL="0" indent="0">
              <a:buNone/>
            </a:pPr>
            <a:r>
              <a:rPr lang="en-US" sz="1600" b="1" dirty="0" smtClean="0"/>
              <a:t>Business </a:t>
            </a:r>
            <a:r>
              <a:rPr lang="en-US" sz="1600" b="1" dirty="0"/>
              <a:t>Intelligence </a:t>
            </a:r>
          </a:p>
          <a:p>
            <a:pPr marL="311143" lvl="1" indent="0">
              <a:buNone/>
            </a:pPr>
            <a:endParaRPr lang="en-US" sz="1600" dirty="0"/>
          </a:p>
        </p:txBody>
      </p:sp>
      <p:pic>
        <p:nvPicPr>
          <p:cNvPr id="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94402" y="1676400"/>
            <a:ext cx="5726129" cy="2444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400800" y="4271724"/>
            <a:ext cx="5181600" cy="25481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1"/>
          </p:nvPr>
        </p:nvSpPr>
        <p:spPr/>
        <p:txBody>
          <a:bodyPr/>
          <a:lstStyle/>
          <a:p>
            <a:fld id="{EF56451C-E0A2-4D88-BE0B-7867EA733F30}" type="slidenum">
              <a:rPr lang="en-GB" smtClean="0">
                <a:solidFill>
                  <a:srgbClr val="000000"/>
                </a:solidFill>
              </a:rPr>
              <a:pPr/>
              <a:t>60</a:t>
            </a:fld>
            <a:endParaRPr lang="en-GB">
              <a:solidFill>
                <a:srgbClr val="000000"/>
              </a:solidFill>
            </a:endParaRPr>
          </a:p>
        </p:txBody>
      </p:sp>
    </p:spTree>
    <p:extLst>
      <p:ext uri="{BB962C8B-B14F-4D97-AF65-F5344CB8AC3E}">
        <p14:creationId xmlns="" xmlns:p14="http://schemas.microsoft.com/office/powerpoint/2010/main" val="137353853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SEPA</a:t>
            </a:r>
            <a:endParaRPr lang="en-GB" dirty="0"/>
          </a:p>
        </p:txBody>
      </p:sp>
      <p:sp>
        <p:nvSpPr>
          <p:cNvPr id="3" name="Text Placeholder 2"/>
          <p:cNvSpPr>
            <a:spLocks noGrp="1"/>
          </p:cNvSpPr>
          <p:nvPr>
            <p:ph type="body" idx="1"/>
          </p:nvPr>
        </p:nvSpPr>
        <p:spPr/>
        <p:txBody>
          <a:bodyPr/>
          <a:lstStyle/>
          <a:p>
            <a:r>
              <a:rPr lang="en-GB" dirty="0" smtClean="0"/>
              <a:t>Content</a:t>
            </a:r>
            <a:endParaRPr lang="en-GB" dirty="0"/>
          </a:p>
        </p:txBody>
      </p:sp>
      <p:sp>
        <p:nvSpPr>
          <p:cNvPr id="4" name="Content Placeholder 3"/>
          <p:cNvSpPr>
            <a:spLocks noGrp="1"/>
          </p:cNvSpPr>
          <p:nvPr>
            <p:ph sz="half" idx="2"/>
          </p:nvPr>
        </p:nvSpPr>
        <p:spPr>
          <a:xfrm>
            <a:off x="609600" y="2174876"/>
            <a:ext cx="5386917" cy="2319787"/>
          </a:xfrm>
          <a:solidFill>
            <a:schemeClr val="accent5">
              <a:lumMod val="20000"/>
              <a:lumOff val="80000"/>
            </a:schemeClr>
          </a:solidFill>
          <a:ln w="12700">
            <a:solidFill>
              <a:schemeClr val="bg2"/>
            </a:solidFill>
            <a:prstDash val="sysDash"/>
            <a:miter lim="800000"/>
            <a:headEnd/>
            <a:tailEnd/>
          </a:ln>
          <a:effectLst/>
        </p:spPr>
        <p:txBody>
          <a:bodyPr vert="horz" wrap="square" lIns="121917" tIns="60958" rIns="121917" bIns="60958" numCol="1" anchor="t" anchorCtr="0" compatLnSpc="1">
            <a:prstTxWarp prst="textNoShape">
              <a:avLst/>
            </a:prstTxWarp>
          </a:bodyPr>
          <a:lstStyle/>
          <a:p>
            <a:r>
              <a:rPr lang="en-GB" sz="2100" b="1" dirty="0"/>
              <a:t>Borderless system for secure and efficient transfers within the EU</a:t>
            </a:r>
          </a:p>
          <a:p>
            <a:r>
              <a:rPr lang="en-GB" sz="2100" b="1" dirty="0"/>
              <a:t>Deadline Eurozone – August 2014</a:t>
            </a:r>
          </a:p>
          <a:p>
            <a:r>
              <a:rPr lang="en-GB" sz="2100" b="1" dirty="0"/>
              <a:t>Deadline remaining EU – </a:t>
            </a:r>
            <a:r>
              <a:rPr lang="en-GB" sz="2100" b="1" dirty="0" smtClean="0"/>
              <a:t>2016</a:t>
            </a:r>
          </a:p>
          <a:p>
            <a:r>
              <a:rPr lang="en-GB" sz="2100" b="1" dirty="0" smtClean="0"/>
              <a:t>Covers credit transfers and direct debits</a:t>
            </a:r>
            <a:endParaRPr lang="en-GB" sz="2100" b="1" dirty="0"/>
          </a:p>
        </p:txBody>
      </p:sp>
      <p:sp>
        <p:nvSpPr>
          <p:cNvPr id="5" name="Text Placeholder 4"/>
          <p:cNvSpPr>
            <a:spLocks noGrp="1"/>
          </p:cNvSpPr>
          <p:nvPr>
            <p:ph type="body" sz="quarter" idx="3"/>
          </p:nvPr>
        </p:nvSpPr>
        <p:spPr/>
        <p:txBody>
          <a:bodyPr/>
          <a:lstStyle/>
          <a:p>
            <a:r>
              <a:rPr lang="en-GB" dirty="0" smtClean="0"/>
              <a:t>Impact</a:t>
            </a:r>
            <a:endParaRPr lang="en-GB" dirty="0"/>
          </a:p>
        </p:txBody>
      </p:sp>
      <p:sp>
        <p:nvSpPr>
          <p:cNvPr id="6" name="Content Placeholder 5"/>
          <p:cNvSpPr>
            <a:spLocks noGrp="1"/>
          </p:cNvSpPr>
          <p:nvPr>
            <p:ph sz="quarter" idx="4"/>
          </p:nvPr>
        </p:nvSpPr>
        <p:spPr>
          <a:xfrm>
            <a:off x="6193369" y="2174876"/>
            <a:ext cx="5389033" cy="2319787"/>
          </a:xfrm>
          <a:solidFill>
            <a:schemeClr val="accent5">
              <a:lumMod val="20000"/>
              <a:lumOff val="80000"/>
            </a:schemeClr>
          </a:solidFill>
          <a:ln w="12700">
            <a:solidFill>
              <a:schemeClr val="bg2"/>
            </a:solidFill>
            <a:prstDash val="sysDash"/>
            <a:miter lim="800000"/>
            <a:headEnd/>
            <a:tailEnd/>
          </a:ln>
          <a:effectLst/>
        </p:spPr>
        <p:txBody>
          <a:bodyPr vert="horz" wrap="square" lIns="121917" tIns="60958" rIns="121917" bIns="60958" numCol="1" anchor="t" anchorCtr="0" compatLnSpc="1">
            <a:prstTxWarp prst="textNoShape">
              <a:avLst/>
            </a:prstTxWarp>
          </a:bodyPr>
          <a:lstStyle/>
          <a:p>
            <a:r>
              <a:rPr lang="en-GB" sz="2100" b="1" dirty="0"/>
              <a:t>Impacts banks and </a:t>
            </a:r>
            <a:r>
              <a:rPr lang="en-GB" sz="2100" b="1" dirty="0" smtClean="0"/>
              <a:t>corporates</a:t>
            </a:r>
          </a:p>
          <a:p>
            <a:r>
              <a:rPr lang="en-GB" sz="2100" b="1" dirty="0" smtClean="0"/>
              <a:t>Increased ISO20022 adoption</a:t>
            </a:r>
          </a:p>
          <a:p>
            <a:r>
              <a:rPr lang="en-GB" sz="2100" b="1" dirty="0" smtClean="0"/>
              <a:t>Mandatory IBAN adoption</a:t>
            </a:r>
          </a:p>
          <a:p>
            <a:r>
              <a:rPr lang="en-GB" sz="2100" b="1" dirty="0" smtClean="0"/>
              <a:t>IBAN to BIC mapping required</a:t>
            </a:r>
          </a:p>
          <a:p>
            <a:r>
              <a:rPr lang="en-GB" sz="2100" b="1" dirty="0" smtClean="0"/>
              <a:t>Increased need for reference data</a:t>
            </a:r>
            <a:endParaRPr lang="en-GB" sz="2100" b="1" dirty="0"/>
          </a:p>
        </p:txBody>
      </p:sp>
      <p:sp>
        <p:nvSpPr>
          <p:cNvPr id="7" name="Slide Number Placeholder 6"/>
          <p:cNvSpPr>
            <a:spLocks noGrp="1"/>
          </p:cNvSpPr>
          <p:nvPr>
            <p:ph type="sldNum" sz="quarter" idx="11"/>
          </p:nvPr>
        </p:nvSpPr>
        <p:spPr/>
        <p:txBody>
          <a:bodyPr/>
          <a:lstStyle/>
          <a:p>
            <a:fld id="{51C62CFF-E97E-47F6-A255-759ED652DDA9}" type="slidenum">
              <a:rPr lang="en-GB" smtClean="0">
                <a:solidFill>
                  <a:srgbClr val="000000"/>
                </a:solidFill>
              </a:rPr>
              <a:pPr/>
              <a:t>61</a:t>
            </a:fld>
            <a:endParaRPr lang="en-GB">
              <a:solidFill>
                <a:srgbClr val="000000"/>
              </a:solidFill>
            </a:endParaRPr>
          </a:p>
        </p:txBody>
      </p:sp>
    </p:spTree>
    <p:extLst>
      <p:ext uri="{BB962C8B-B14F-4D97-AF65-F5344CB8AC3E}">
        <p14:creationId xmlns="" xmlns:p14="http://schemas.microsoft.com/office/powerpoint/2010/main" val="108359493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auto">
          <a:xfrm>
            <a:off x="6119845" y="3049756"/>
            <a:ext cx="2304000" cy="482352"/>
          </a:xfrm>
          <a:prstGeom prst="rect">
            <a:avLst/>
          </a:prstGeom>
          <a:solidFill>
            <a:srgbClr val="97233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121917" tIns="60958" rIns="121917" bIns="60958" anchor="ctr"/>
          <a:lstStyle/>
          <a:p>
            <a:pPr algn="ctr">
              <a:defRPr/>
            </a:pPr>
            <a:r>
              <a:rPr lang="fr-BE" sz="2400" b="1" dirty="0" err="1" smtClean="0">
                <a:solidFill>
                  <a:srgbClr val="FFFFFF"/>
                </a:solidFill>
                <a:latin typeface="Arial"/>
                <a:cs typeface="Arial" pitchFamily="34" charset="0"/>
              </a:rPr>
              <a:t>Ref</a:t>
            </a:r>
            <a:r>
              <a:rPr lang="fr-BE" sz="2400" b="1" dirty="0" smtClean="0">
                <a:solidFill>
                  <a:srgbClr val="FFFFFF"/>
                </a:solidFill>
                <a:latin typeface="Arial"/>
                <a:cs typeface="Arial" pitchFamily="34" charset="0"/>
              </a:rPr>
              <a:t>. Data</a:t>
            </a:r>
            <a:endParaRPr lang="en-GB" sz="2400" b="1" dirty="0">
              <a:solidFill>
                <a:srgbClr val="FFFFFF"/>
              </a:solidFill>
              <a:latin typeface="Arial"/>
              <a:cs typeface="Arial" pitchFamily="34" charset="0"/>
            </a:endParaRPr>
          </a:p>
        </p:txBody>
      </p:sp>
      <p:sp>
        <p:nvSpPr>
          <p:cNvPr id="22" name="Rectangle 21"/>
          <p:cNvSpPr/>
          <p:nvPr/>
        </p:nvSpPr>
        <p:spPr bwMode="auto">
          <a:xfrm>
            <a:off x="4075164" y="3611397"/>
            <a:ext cx="2002851" cy="1800000"/>
          </a:xfrm>
          <a:prstGeom prst="rect">
            <a:avLst/>
          </a:prstGeom>
          <a:solidFill>
            <a:srgbClr val="FFCC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121917" tIns="60958" rIns="121917" bIns="60958" anchor="ctr"/>
          <a:lstStyle/>
          <a:p>
            <a:pPr>
              <a:defRPr/>
            </a:pPr>
            <a:r>
              <a:rPr lang="fr-BE" sz="2700" b="1" dirty="0" smtClean="0">
                <a:solidFill>
                  <a:srgbClr val="000000"/>
                </a:solidFill>
                <a:latin typeface="Arial"/>
                <a:cs typeface="Arial" pitchFamily="34" charset="0"/>
              </a:rPr>
              <a:t>  </a:t>
            </a:r>
            <a:r>
              <a:rPr lang="fr-BE" sz="2700" b="1" dirty="0" smtClean="0">
                <a:solidFill>
                  <a:srgbClr val="FFFFFF"/>
                </a:solidFill>
                <a:latin typeface="Arial"/>
                <a:cs typeface="Arial" pitchFamily="34" charset="0"/>
              </a:rPr>
              <a:t>FileAct</a:t>
            </a:r>
          </a:p>
          <a:p>
            <a:pPr>
              <a:defRPr/>
            </a:pPr>
            <a:endParaRPr lang="en-GB" sz="1900" b="1" dirty="0" smtClean="0">
              <a:solidFill>
                <a:srgbClr val="FFFFFF"/>
              </a:solidFill>
              <a:latin typeface="Arial"/>
              <a:cs typeface="Arial" pitchFamily="34" charset="0"/>
            </a:endParaRPr>
          </a:p>
        </p:txBody>
      </p:sp>
      <p:sp>
        <p:nvSpPr>
          <p:cNvPr id="23" name="Rectangle 22"/>
          <p:cNvSpPr/>
          <p:nvPr/>
        </p:nvSpPr>
        <p:spPr bwMode="auto">
          <a:xfrm>
            <a:off x="1464088" y="3050975"/>
            <a:ext cx="2536045" cy="482352"/>
          </a:xfrm>
          <a:prstGeom prst="rect">
            <a:avLst/>
          </a:prstGeom>
          <a:solidFill>
            <a:srgbClr val="693695"/>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121917" tIns="60958" rIns="121917" bIns="60958" anchor="ctr"/>
          <a:lstStyle/>
          <a:p>
            <a:pPr algn="ctr" eaLnBrk="1" hangingPunct="1">
              <a:defRPr/>
            </a:pPr>
            <a:r>
              <a:rPr lang="en-US" sz="2400" b="1" dirty="0" smtClean="0">
                <a:solidFill>
                  <a:srgbClr val="FFFFFF"/>
                </a:solidFill>
                <a:latin typeface="Arial"/>
                <a:cs typeface="Arial" pitchFamily="34" charset="0"/>
              </a:rPr>
              <a:t>Analysis</a:t>
            </a:r>
            <a:endParaRPr lang="en-GB" sz="2400" b="1" dirty="0">
              <a:solidFill>
                <a:srgbClr val="FFFFFF"/>
              </a:solidFill>
              <a:latin typeface="Arial"/>
              <a:cs typeface="Arial" pitchFamily="34" charset="0"/>
            </a:endParaRPr>
          </a:p>
        </p:txBody>
      </p:sp>
      <p:sp>
        <p:nvSpPr>
          <p:cNvPr id="25" name="Rectangle 24"/>
          <p:cNvSpPr/>
          <p:nvPr/>
        </p:nvSpPr>
        <p:spPr bwMode="auto">
          <a:xfrm>
            <a:off x="8484777" y="3050975"/>
            <a:ext cx="2304000" cy="479916"/>
          </a:xfrm>
          <a:prstGeom prst="rect">
            <a:avLst/>
          </a:prstGeom>
          <a:solidFill>
            <a:srgbClr val="2C5E4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121917" tIns="60958" rIns="121917" bIns="60958" anchor="ctr"/>
          <a:lstStyle/>
          <a:p>
            <a:pPr algn="ctr">
              <a:defRPr/>
            </a:pPr>
            <a:r>
              <a:rPr lang="fr-BE" sz="2400" b="1" dirty="0" smtClean="0">
                <a:solidFill>
                  <a:srgbClr val="FFFFFF"/>
                </a:solidFill>
                <a:latin typeface="Arial"/>
                <a:cs typeface="Arial" pitchFamily="34" charset="0"/>
              </a:rPr>
              <a:t>Training</a:t>
            </a:r>
            <a:endParaRPr lang="en-GB" sz="2400" b="1" dirty="0">
              <a:solidFill>
                <a:srgbClr val="FFFFFF"/>
              </a:solidFill>
              <a:latin typeface="Arial"/>
              <a:cs typeface="Arial" pitchFamily="34" charset="0"/>
            </a:endParaRPr>
          </a:p>
        </p:txBody>
      </p:sp>
      <p:sp>
        <p:nvSpPr>
          <p:cNvPr id="32" name="Rectangle 31"/>
          <p:cNvSpPr/>
          <p:nvPr/>
        </p:nvSpPr>
        <p:spPr bwMode="auto">
          <a:xfrm>
            <a:off x="6119845" y="3609881"/>
            <a:ext cx="2304000" cy="1800000"/>
          </a:xfrm>
          <a:prstGeom prst="rect">
            <a:avLst/>
          </a:prstGeom>
          <a:solidFill>
            <a:srgbClr val="97233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121917" tIns="60958" rIns="121917" bIns="60958" anchor="ctr"/>
          <a:lstStyle/>
          <a:p>
            <a:pPr eaLnBrk="1" hangingPunct="1">
              <a:defRPr/>
            </a:pPr>
            <a:r>
              <a:rPr lang="en-GB" sz="2400" b="1" dirty="0" smtClean="0">
                <a:solidFill>
                  <a:srgbClr val="FFFFFF"/>
                </a:solidFill>
                <a:latin typeface="Arial"/>
                <a:cs typeface="Arial" pitchFamily="34" charset="0"/>
              </a:rPr>
              <a:t>    SEPA Plus</a:t>
            </a:r>
          </a:p>
          <a:p>
            <a:pPr eaLnBrk="1" hangingPunct="1">
              <a:defRPr/>
            </a:pPr>
            <a:r>
              <a:rPr lang="fr-BE" sz="2400" b="1" dirty="0" smtClean="0">
                <a:solidFill>
                  <a:srgbClr val="FFFFFF"/>
                </a:solidFill>
                <a:latin typeface="Arial"/>
                <a:cs typeface="Arial" pitchFamily="34" charset="0"/>
              </a:rPr>
              <a:t>    IBAN Plus</a:t>
            </a:r>
          </a:p>
          <a:p>
            <a:pPr eaLnBrk="1" hangingPunct="1">
              <a:defRPr/>
            </a:pPr>
            <a:endParaRPr lang="en-GB" sz="1600" b="1" dirty="0">
              <a:solidFill>
                <a:srgbClr val="FFFFFF"/>
              </a:solidFill>
              <a:latin typeface="Arial"/>
              <a:cs typeface="Arial" pitchFamily="34" charset="0"/>
            </a:endParaRPr>
          </a:p>
        </p:txBody>
      </p:sp>
      <p:sp>
        <p:nvSpPr>
          <p:cNvPr id="33" name="Isosceles Triangle 32"/>
          <p:cNvSpPr/>
          <p:nvPr/>
        </p:nvSpPr>
        <p:spPr bwMode="auto">
          <a:xfrm>
            <a:off x="1464090" y="1642999"/>
            <a:ext cx="9324689" cy="1329464"/>
          </a:xfrm>
          <a:prstGeom prst="triangle">
            <a:avLst>
              <a:gd name="adj" fmla="val 50000"/>
            </a:avLst>
          </a:prstGeom>
          <a:solidFill>
            <a:srgbClr val="0070C0"/>
          </a:solidFill>
          <a:ln w="9525">
            <a:noFill/>
            <a:miter lim="800000"/>
            <a:headEnd/>
            <a:tailEnd/>
          </a:ln>
          <a:effectLst>
            <a:outerShdw blurRad="50800" dist="38100" dir="2700000" algn="tl" rotWithShape="0">
              <a:prstClr val="black">
                <a:alpha val="40000"/>
              </a:prstClr>
            </a:outerShdw>
          </a:effectLst>
        </p:spPr>
        <p:txBody>
          <a:bodyPr lIns="121917" tIns="60958" rIns="121917" bIns="60958" anchor="ctr"/>
          <a:lstStyle/>
          <a:p>
            <a:pPr eaLnBrk="1" hangingPunct="1">
              <a:defRPr/>
            </a:pPr>
            <a:endParaRPr lang="en-GB" dirty="0">
              <a:solidFill>
                <a:srgbClr val="FFFFFF"/>
              </a:solidFill>
              <a:latin typeface="Arial"/>
              <a:cs typeface="Arial" pitchFamily="34" charset="0"/>
            </a:endParaRPr>
          </a:p>
        </p:txBody>
      </p:sp>
      <p:sp>
        <p:nvSpPr>
          <p:cNvPr id="39" name="Rectangle 38"/>
          <p:cNvSpPr/>
          <p:nvPr/>
        </p:nvSpPr>
        <p:spPr bwMode="auto">
          <a:xfrm>
            <a:off x="8484777" y="3609881"/>
            <a:ext cx="2304000" cy="1800000"/>
          </a:xfrm>
          <a:prstGeom prst="rect">
            <a:avLst/>
          </a:prstGeom>
          <a:solidFill>
            <a:srgbClr val="2C5E4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121917" tIns="60958" rIns="121917" bIns="60958"/>
          <a:lstStyle/>
          <a:p>
            <a:pPr>
              <a:defRPr/>
            </a:pPr>
            <a:endParaRPr lang="en-GB" sz="1900" b="1" dirty="0" smtClean="0">
              <a:solidFill>
                <a:srgbClr val="FFFFFF"/>
              </a:solidFill>
              <a:latin typeface="Arial"/>
              <a:cs typeface="Arial" pitchFamily="34" charset="0"/>
            </a:endParaRPr>
          </a:p>
          <a:p>
            <a:pPr>
              <a:defRPr/>
            </a:pPr>
            <a:endParaRPr lang="en-US" sz="1900" b="1" dirty="0" smtClean="0">
              <a:solidFill>
                <a:srgbClr val="FFFFFF"/>
              </a:solidFill>
              <a:cs typeface="Arial" pitchFamily="34" charset="0"/>
            </a:endParaRPr>
          </a:p>
          <a:p>
            <a:pPr>
              <a:defRPr/>
            </a:pPr>
            <a:endParaRPr lang="en-US" sz="1900" b="1" dirty="0">
              <a:solidFill>
                <a:srgbClr val="FFFFFF"/>
              </a:solidFill>
              <a:cs typeface="Arial" pitchFamily="34" charset="0"/>
            </a:endParaRPr>
          </a:p>
          <a:p>
            <a:pPr>
              <a:defRPr/>
            </a:pPr>
            <a:r>
              <a:rPr lang="en-US" sz="2400" b="1" dirty="0" smtClean="0">
                <a:solidFill>
                  <a:srgbClr val="FFFFFF"/>
                </a:solidFill>
                <a:cs typeface="Arial" pitchFamily="34" charset="0"/>
              </a:rPr>
              <a:t>    ISO20022</a:t>
            </a:r>
            <a:endParaRPr lang="en-US" sz="2400" b="1" dirty="0">
              <a:solidFill>
                <a:srgbClr val="FFFFFF"/>
              </a:solidFill>
              <a:cs typeface="Arial" pitchFamily="34" charset="0"/>
            </a:endParaRPr>
          </a:p>
          <a:p>
            <a:pPr>
              <a:defRPr/>
            </a:pPr>
            <a:r>
              <a:rPr lang="en-US" sz="1900" b="1" dirty="0" smtClean="0">
                <a:solidFill>
                  <a:srgbClr val="FFFFFF"/>
                </a:solidFill>
                <a:latin typeface="Arial"/>
                <a:cs typeface="Arial" pitchFamily="34" charset="0"/>
              </a:rPr>
              <a:t>	</a:t>
            </a:r>
            <a:endParaRPr lang="en-GB" sz="1900" b="1" dirty="0">
              <a:solidFill>
                <a:srgbClr val="FFFFFF"/>
              </a:solidFill>
              <a:latin typeface="Arial"/>
              <a:cs typeface="Arial" pitchFamily="34" charset="0"/>
            </a:endParaRPr>
          </a:p>
        </p:txBody>
      </p:sp>
      <p:sp>
        <p:nvSpPr>
          <p:cNvPr id="18" name="Rounded Rectangle 17"/>
          <p:cNvSpPr/>
          <p:nvPr/>
        </p:nvSpPr>
        <p:spPr bwMode="auto">
          <a:xfrm>
            <a:off x="1315739" y="5523166"/>
            <a:ext cx="9524556" cy="567575"/>
          </a:xfrm>
          <a:prstGeom prst="roundRect">
            <a:avLst/>
          </a:prstGeom>
          <a:solidFill>
            <a:srgbClr val="0070C0"/>
          </a:solidFill>
          <a:ln w="9525">
            <a:noFill/>
            <a:miter lim="800000"/>
            <a:headEnd/>
            <a:tailEnd/>
          </a:ln>
          <a:effectLst>
            <a:outerShdw blurRad="50800" dist="38100" dir="2700000" algn="tl" rotWithShape="0">
              <a:prstClr val="black">
                <a:alpha val="40000"/>
              </a:prstClr>
            </a:outerShdw>
          </a:effectLst>
        </p:spPr>
        <p:txBody>
          <a:bodyPr lIns="121917" tIns="60958" rIns="121917" bIns="60958" anchor="ctr"/>
          <a:lstStyle/>
          <a:p>
            <a:pPr algn="ctr">
              <a:defRPr/>
            </a:pPr>
            <a:r>
              <a:rPr lang="en-GB" dirty="0" smtClean="0">
                <a:solidFill>
                  <a:srgbClr val="FFFFFF"/>
                </a:solidFill>
                <a:latin typeface="Arial"/>
                <a:cs typeface="Arial" pitchFamily="34" charset="0"/>
              </a:rPr>
              <a:t>SWIFT</a:t>
            </a:r>
            <a:endParaRPr lang="en-GB" dirty="0">
              <a:solidFill>
                <a:srgbClr val="FFFFFF"/>
              </a:solidFill>
              <a:latin typeface="Arial"/>
              <a:cs typeface="Arial" pitchFamily="34" charset="0"/>
            </a:endParaRPr>
          </a:p>
        </p:txBody>
      </p:sp>
      <p:sp>
        <p:nvSpPr>
          <p:cNvPr id="19" name="Rectangle 18"/>
          <p:cNvSpPr/>
          <p:nvPr/>
        </p:nvSpPr>
        <p:spPr bwMode="auto">
          <a:xfrm>
            <a:off x="4075164" y="3044939"/>
            <a:ext cx="2002851" cy="482352"/>
          </a:xfrm>
          <a:prstGeom prst="rect">
            <a:avLst/>
          </a:prstGeom>
          <a:solidFill>
            <a:srgbClr val="FFCC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121917" tIns="60958" rIns="121917" bIns="60958" anchor="ctr"/>
          <a:lstStyle/>
          <a:p>
            <a:pPr algn="ctr" eaLnBrk="1" hangingPunct="1">
              <a:defRPr/>
            </a:pPr>
            <a:r>
              <a:rPr lang="fr-BE" sz="2400" b="1" dirty="0">
                <a:solidFill>
                  <a:srgbClr val="FFFFFF"/>
                </a:solidFill>
                <a:latin typeface="Arial"/>
                <a:cs typeface="Arial" pitchFamily="34" charset="0"/>
              </a:rPr>
              <a:t>Messaging</a:t>
            </a:r>
            <a:endParaRPr lang="en-GB" sz="2400" b="1" dirty="0">
              <a:solidFill>
                <a:srgbClr val="FFFFFF"/>
              </a:solidFill>
              <a:latin typeface="Arial"/>
              <a:cs typeface="Arial" pitchFamily="34" charset="0"/>
            </a:endParaRPr>
          </a:p>
        </p:txBody>
      </p:sp>
      <p:sp>
        <p:nvSpPr>
          <p:cNvPr id="26" name="Rectangle 25"/>
          <p:cNvSpPr/>
          <p:nvPr/>
        </p:nvSpPr>
        <p:spPr bwMode="auto">
          <a:xfrm>
            <a:off x="1464088" y="3629296"/>
            <a:ext cx="2536045" cy="1800000"/>
          </a:xfrm>
          <a:prstGeom prst="rect">
            <a:avLst/>
          </a:prstGeom>
          <a:solidFill>
            <a:srgbClr val="693695"/>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121917" tIns="60958" rIns="121917" bIns="60958" anchor="ctr"/>
          <a:lstStyle/>
          <a:p>
            <a:pPr>
              <a:defRPr/>
            </a:pPr>
            <a:r>
              <a:rPr lang="en-US" sz="1900" b="1" dirty="0" smtClean="0">
                <a:solidFill>
                  <a:srgbClr val="FFFFFF"/>
                </a:solidFill>
                <a:latin typeface="Arial"/>
                <a:cs typeface="Arial" pitchFamily="34" charset="0"/>
              </a:rPr>
              <a:t>- Impact Analysis</a:t>
            </a:r>
          </a:p>
          <a:p>
            <a:pPr>
              <a:defRPr/>
            </a:pPr>
            <a:r>
              <a:rPr lang="en-US" sz="1900" b="1" dirty="0" smtClean="0">
                <a:solidFill>
                  <a:srgbClr val="FFFFFF"/>
                </a:solidFill>
                <a:latin typeface="Arial"/>
                <a:cs typeface="Arial" pitchFamily="34" charset="0"/>
              </a:rPr>
              <a:t>- BBAN to IBAN  </a:t>
            </a:r>
            <a:br>
              <a:rPr lang="en-US" sz="1900" b="1" dirty="0" smtClean="0">
                <a:solidFill>
                  <a:srgbClr val="FFFFFF"/>
                </a:solidFill>
                <a:latin typeface="Arial"/>
                <a:cs typeface="Arial" pitchFamily="34" charset="0"/>
              </a:rPr>
            </a:br>
            <a:r>
              <a:rPr lang="en-US" sz="1900" b="1" dirty="0" smtClean="0">
                <a:solidFill>
                  <a:srgbClr val="FFFFFF"/>
                </a:solidFill>
                <a:latin typeface="Arial"/>
                <a:cs typeface="Arial" pitchFamily="34" charset="0"/>
              </a:rPr>
              <a:t>  conversion</a:t>
            </a:r>
            <a:br>
              <a:rPr lang="en-US" sz="1900" b="1" dirty="0" smtClean="0">
                <a:solidFill>
                  <a:srgbClr val="FFFFFF"/>
                </a:solidFill>
                <a:latin typeface="Arial"/>
                <a:cs typeface="Arial" pitchFamily="34" charset="0"/>
              </a:rPr>
            </a:br>
            <a:r>
              <a:rPr lang="en-US" sz="1900" b="1" dirty="0" smtClean="0">
                <a:solidFill>
                  <a:srgbClr val="FFFFFF"/>
                </a:solidFill>
                <a:latin typeface="Arial"/>
                <a:cs typeface="Arial" pitchFamily="34" charset="0"/>
              </a:rPr>
              <a:t>- Standards </a:t>
            </a:r>
            <a:br>
              <a:rPr lang="en-US" sz="1900" b="1" dirty="0" smtClean="0">
                <a:solidFill>
                  <a:srgbClr val="FFFFFF"/>
                </a:solidFill>
                <a:latin typeface="Arial"/>
                <a:cs typeface="Arial" pitchFamily="34" charset="0"/>
              </a:rPr>
            </a:br>
            <a:r>
              <a:rPr lang="en-US" sz="1900" b="1" dirty="0" smtClean="0">
                <a:solidFill>
                  <a:srgbClr val="FFFFFF"/>
                </a:solidFill>
                <a:latin typeface="Arial"/>
                <a:cs typeface="Arial" pitchFamily="34" charset="0"/>
              </a:rPr>
              <a:t>  mapping</a:t>
            </a:r>
            <a:br>
              <a:rPr lang="en-US" sz="1900" b="1" dirty="0" smtClean="0">
                <a:solidFill>
                  <a:srgbClr val="FFFFFF"/>
                </a:solidFill>
                <a:latin typeface="Arial"/>
                <a:cs typeface="Arial" pitchFamily="34" charset="0"/>
              </a:rPr>
            </a:br>
            <a:r>
              <a:rPr lang="en-US" sz="1900" b="1" dirty="0" smtClean="0">
                <a:solidFill>
                  <a:srgbClr val="FFFFFF"/>
                </a:solidFill>
                <a:latin typeface="Arial"/>
                <a:cs typeface="Arial" pitchFamily="34" charset="0"/>
              </a:rPr>
              <a:t>- Integration</a:t>
            </a:r>
          </a:p>
          <a:p>
            <a:pPr>
              <a:defRPr/>
            </a:pPr>
            <a:endParaRPr lang="en-GB" sz="1500" b="1" dirty="0" smtClean="0">
              <a:solidFill>
                <a:srgbClr val="FFFFFF"/>
              </a:solidFill>
              <a:latin typeface="Arial"/>
              <a:cs typeface="Arial" pitchFamily="34" charset="0"/>
            </a:endParaRPr>
          </a:p>
        </p:txBody>
      </p:sp>
      <p:sp>
        <p:nvSpPr>
          <p:cNvPr id="27" name="Rectangle 2"/>
          <p:cNvSpPr txBox="1">
            <a:spLocks noChangeArrowheads="1"/>
          </p:cNvSpPr>
          <p:nvPr/>
        </p:nvSpPr>
        <p:spPr bwMode="auto">
          <a:xfrm>
            <a:off x="1006761" y="353285"/>
            <a:ext cx="10524903" cy="1143000"/>
          </a:xfrm>
          <a:prstGeom prst="rect">
            <a:avLst/>
          </a:prstGeom>
          <a:noFill/>
          <a:ln w="9525">
            <a:noFill/>
            <a:miter lim="800000"/>
            <a:headEnd/>
            <a:tailEnd/>
          </a:ln>
          <a:effectLst/>
        </p:spPr>
        <p:txBody>
          <a:bodyPr vert="horz" wrap="square" lIns="121917" tIns="60958" rIns="121917" bIns="60958" numCol="1" anchor="t" anchorCtr="0" compatLnSpc="1">
            <a:prstTxWarp prst="textNoShape">
              <a:avLst/>
            </a:prstTxWarp>
          </a:bodyPr>
          <a:lst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Times New Roman" pitchFamily="18" charset="0"/>
              </a:defRPr>
            </a:lvl2pPr>
            <a:lvl3pPr algn="l" rtl="0" fontAlgn="base">
              <a:spcBef>
                <a:spcPct val="0"/>
              </a:spcBef>
              <a:spcAft>
                <a:spcPct val="0"/>
              </a:spcAft>
              <a:defRPr sz="3200">
                <a:solidFill>
                  <a:schemeClr val="tx2"/>
                </a:solidFill>
                <a:latin typeface="Times New Roman" pitchFamily="18" charset="0"/>
              </a:defRPr>
            </a:lvl3pPr>
            <a:lvl4pPr algn="l" rtl="0" fontAlgn="base">
              <a:spcBef>
                <a:spcPct val="0"/>
              </a:spcBef>
              <a:spcAft>
                <a:spcPct val="0"/>
              </a:spcAft>
              <a:defRPr sz="3200">
                <a:solidFill>
                  <a:schemeClr val="tx2"/>
                </a:solidFill>
                <a:latin typeface="Times New Roman" pitchFamily="18" charset="0"/>
              </a:defRPr>
            </a:lvl4pPr>
            <a:lvl5pPr algn="l" rtl="0" fontAlgn="base">
              <a:spcBef>
                <a:spcPct val="0"/>
              </a:spcBef>
              <a:spcAft>
                <a:spcPct val="0"/>
              </a:spcAft>
              <a:defRPr sz="3200">
                <a:solidFill>
                  <a:schemeClr val="tx2"/>
                </a:solidFill>
                <a:latin typeface="Times New Roman" pitchFamily="18" charset="0"/>
              </a:defRPr>
            </a:lvl5pPr>
            <a:lvl6pPr marL="457200" algn="l" rtl="0" fontAlgn="base">
              <a:spcBef>
                <a:spcPct val="0"/>
              </a:spcBef>
              <a:spcAft>
                <a:spcPct val="0"/>
              </a:spcAft>
              <a:defRPr sz="3200">
                <a:solidFill>
                  <a:schemeClr val="tx2"/>
                </a:solidFill>
                <a:latin typeface="Times New Roman" pitchFamily="18" charset="0"/>
              </a:defRPr>
            </a:lvl6pPr>
            <a:lvl7pPr marL="914400" algn="l" rtl="0" fontAlgn="base">
              <a:spcBef>
                <a:spcPct val="0"/>
              </a:spcBef>
              <a:spcAft>
                <a:spcPct val="0"/>
              </a:spcAft>
              <a:defRPr sz="3200">
                <a:solidFill>
                  <a:schemeClr val="tx2"/>
                </a:solidFill>
                <a:latin typeface="Times New Roman" pitchFamily="18" charset="0"/>
              </a:defRPr>
            </a:lvl7pPr>
            <a:lvl8pPr marL="1371600" algn="l" rtl="0" fontAlgn="base">
              <a:spcBef>
                <a:spcPct val="0"/>
              </a:spcBef>
              <a:spcAft>
                <a:spcPct val="0"/>
              </a:spcAft>
              <a:defRPr sz="3200">
                <a:solidFill>
                  <a:schemeClr val="tx2"/>
                </a:solidFill>
                <a:latin typeface="Times New Roman" pitchFamily="18" charset="0"/>
              </a:defRPr>
            </a:lvl8pPr>
            <a:lvl9pPr marL="1828800" algn="l" rtl="0" fontAlgn="base">
              <a:spcBef>
                <a:spcPct val="0"/>
              </a:spcBef>
              <a:spcAft>
                <a:spcPct val="0"/>
              </a:spcAft>
              <a:defRPr sz="3200">
                <a:solidFill>
                  <a:schemeClr val="tx2"/>
                </a:solidFill>
                <a:latin typeface="Times New Roman" pitchFamily="18" charset="0"/>
              </a:defRPr>
            </a:lvl9pPr>
          </a:lstStyle>
          <a:p>
            <a:r>
              <a:rPr lang="en-GB" dirty="0" smtClean="0">
                <a:solidFill>
                  <a:srgbClr val="000000"/>
                </a:solidFill>
              </a:rPr>
              <a:t>How SWIFT supports members in SEPA compliance</a:t>
            </a:r>
            <a:endParaRPr lang="en-US" i="1" dirty="0">
              <a:solidFill>
                <a:srgbClr val="766A62"/>
              </a:solidFill>
            </a:endParaRPr>
          </a:p>
        </p:txBody>
      </p:sp>
      <p:sp>
        <p:nvSpPr>
          <p:cNvPr id="28" name="TextBox 62"/>
          <p:cNvSpPr txBox="1">
            <a:spLocks noChangeArrowheads="1"/>
          </p:cNvSpPr>
          <p:nvPr/>
        </p:nvSpPr>
        <p:spPr bwMode="auto">
          <a:xfrm>
            <a:off x="4550647" y="2054516"/>
            <a:ext cx="3208501" cy="954103"/>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lIns="121917" tIns="60958" rIns="121917" bIns="60958">
            <a:spAutoFit/>
          </a:bodyPr>
          <a:lstStyle/>
          <a:p>
            <a:pPr algn="ctr" eaLnBrk="1" hangingPunct="1"/>
            <a:r>
              <a:rPr lang="en-US" sz="2700" b="1" dirty="0" smtClean="0">
                <a:solidFill>
                  <a:srgbClr val="FFFFFF"/>
                </a:solidFill>
                <a:latin typeface="Arial"/>
                <a:cs typeface="Arial" pitchFamily="34" charset="0"/>
              </a:rPr>
              <a:t>Effective </a:t>
            </a:r>
            <a:br>
              <a:rPr lang="en-US" sz="2700" b="1" dirty="0" smtClean="0">
                <a:solidFill>
                  <a:srgbClr val="FFFFFF"/>
                </a:solidFill>
                <a:latin typeface="Arial"/>
                <a:cs typeface="Arial" pitchFamily="34" charset="0"/>
              </a:rPr>
            </a:br>
            <a:r>
              <a:rPr lang="en-US" sz="2700" b="1" dirty="0" smtClean="0">
                <a:solidFill>
                  <a:srgbClr val="FFFFFF"/>
                </a:solidFill>
                <a:latin typeface="Arial"/>
                <a:cs typeface="Arial" pitchFamily="34" charset="0"/>
              </a:rPr>
              <a:t>SEPA Compliance</a:t>
            </a:r>
            <a:endParaRPr lang="en-GB" sz="2700" b="1" dirty="0">
              <a:solidFill>
                <a:srgbClr val="FFFFFF"/>
              </a:solidFill>
              <a:latin typeface="Arial"/>
              <a:cs typeface="Arial" pitchFamily="34" charset="0"/>
            </a:endParaRPr>
          </a:p>
        </p:txBody>
      </p:sp>
      <p:sp>
        <p:nvSpPr>
          <p:cNvPr id="2" name="Slide Number Placeholder 1"/>
          <p:cNvSpPr>
            <a:spLocks noGrp="1"/>
          </p:cNvSpPr>
          <p:nvPr>
            <p:ph type="sldNum" sz="quarter" idx="11"/>
          </p:nvPr>
        </p:nvSpPr>
        <p:spPr/>
        <p:txBody>
          <a:bodyPr/>
          <a:lstStyle/>
          <a:p>
            <a:fld id="{E9E7384E-04EF-40DA-8C9C-09C55AC86BE0}" type="slidenum">
              <a:rPr lang="en-GB" smtClean="0">
                <a:solidFill>
                  <a:srgbClr val="000000"/>
                </a:solidFill>
              </a:rPr>
              <a:pPr/>
              <a:t>62</a:t>
            </a:fld>
            <a:endParaRPr lang="en-GB" dirty="0">
              <a:solidFill>
                <a:srgbClr val="000000"/>
              </a:solidFill>
            </a:endParaRPr>
          </a:p>
        </p:txBody>
      </p:sp>
    </p:spTree>
    <p:extLst>
      <p:ext uri="{BB962C8B-B14F-4D97-AF65-F5344CB8AC3E}">
        <p14:creationId xmlns="" xmlns:p14="http://schemas.microsoft.com/office/powerpoint/2010/main" val="33822397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4800" dirty="0" smtClean="0"/>
              <a:t>Financial Crime Compliance</a:t>
            </a:r>
            <a:endParaRPr lang="en-GB" sz="4800" dirty="0"/>
          </a:p>
        </p:txBody>
      </p:sp>
    </p:spTree>
    <p:extLst>
      <p:ext uri="{BB962C8B-B14F-4D97-AF65-F5344CB8AC3E}">
        <p14:creationId xmlns="" xmlns:p14="http://schemas.microsoft.com/office/powerpoint/2010/main" val="369658954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F17889F7-7963-4A16-ADF8-FEE4D97DC541}" type="slidenum">
              <a:rPr lang="en-GB" smtClean="0"/>
              <a:pPr/>
              <a:t>64</a:t>
            </a:fld>
            <a:endParaRPr lang="en-GB" dirty="0"/>
          </a:p>
        </p:txBody>
      </p:sp>
      <p:sp>
        <p:nvSpPr>
          <p:cNvPr id="13" name="Oval 12"/>
          <p:cNvSpPr/>
          <p:nvPr/>
        </p:nvSpPr>
        <p:spPr bwMode="auto">
          <a:xfrm>
            <a:off x="4064000" y="2439663"/>
            <a:ext cx="4385733" cy="3105637"/>
          </a:xfrm>
          <a:prstGeom prst="ellipse">
            <a:avLst/>
          </a:prstGeom>
          <a:noFill/>
          <a:ln w="76200">
            <a:solidFill>
              <a:srgbClr val="949D9E"/>
            </a:solidFill>
          </a:ln>
          <a:effectLst/>
          <a:extLst/>
        </p:spPr>
        <p:txBody>
          <a:bodyPr vert="horz" wrap="square" lIns="121917" tIns="60958" rIns="121917" bIns="60958" numCol="1" rtlCol="0" anchor="t" anchorCtr="0" compatLnSpc="1">
            <a:prstTxWarp prst="textNoShape">
              <a:avLst/>
            </a:prstTxWarp>
          </a:bodyPr>
          <a:lstStyle/>
          <a:p>
            <a:pPr defTabSz="1219170" eaLnBrk="0" fontAlgn="base" hangingPunct="0">
              <a:spcBef>
                <a:spcPct val="0"/>
              </a:spcBef>
              <a:spcAft>
                <a:spcPct val="0"/>
              </a:spcAft>
            </a:pPr>
            <a:endParaRPr lang="en-GB" sz="3200" dirty="0" smtClean="0">
              <a:latin typeface="Arial" charset="0"/>
            </a:endParaRPr>
          </a:p>
        </p:txBody>
      </p:sp>
      <p:sp>
        <p:nvSpPr>
          <p:cNvPr id="14" name="Title 1"/>
          <p:cNvSpPr>
            <a:spLocks noGrp="1"/>
          </p:cNvSpPr>
          <p:nvPr>
            <p:ph type="title"/>
          </p:nvPr>
        </p:nvSpPr>
        <p:spPr>
          <a:xfrm>
            <a:off x="719403" y="400049"/>
            <a:ext cx="11066197" cy="857251"/>
          </a:xfrm>
        </p:spPr>
        <p:txBody>
          <a:bodyPr>
            <a:normAutofit fontScale="90000"/>
          </a:bodyPr>
          <a:lstStyle/>
          <a:p>
            <a:r>
              <a:rPr lang="en-GB" dirty="0" smtClean="0"/>
              <a:t>A community issue calling for a community solution …</a:t>
            </a:r>
            <a:endParaRPr lang="en-GB" dirty="0"/>
          </a:p>
        </p:txBody>
      </p:sp>
      <p:sp>
        <p:nvSpPr>
          <p:cNvPr id="15" name="TextBox 14"/>
          <p:cNvSpPr txBox="1"/>
          <p:nvPr/>
        </p:nvSpPr>
        <p:spPr>
          <a:xfrm>
            <a:off x="1032935" y="2187807"/>
            <a:ext cx="4530743" cy="400105"/>
          </a:xfrm>
          <a:prstGeom prst="rect">
            <a:avLst/>
          </a:prstGeom>
          <a:solidFill>
            <a:srgbClr val="786C18"/>
          </a:solidFill>
        </p:spPr>
        <p:txBody>
          <a:bodyPr wrap="square" lIns="121917" tIns="60958" rIns="121917" bIns="60958" rtlCol="0">
            <a:spAutoFit/>
          </a:bodyPr>
          <a:lstStyle/>
          <a:p>
            <a:pPr algn="ctr"/>
            <a:r>
              <a:rPr lang="en-GB" dirty="0" smtClean="0"/>
              <a:t>Financial crime is top of the agenda for banks</a:t>
            </a:r>
            <a:endParaRPr lang="en-GB" dirty="0"/>
          </a:p>
        </p:txBody>
      </p:sp>
      <p:sp>
        <p:nvSpPr>
          <p:cNvPr id="16" name="TextBox 15"/>
          <p:cNvSpPr txBox="1"/>
          <p:nvPr/>
        </p:nvSpPr>
        <p:spPr>
          <a:xfrm>
            <a:off x="1216337" y="3699111"/>
            <a:ext cx="4121240" cy="677104"/>
          </a:xfrm>
          <a:prstGeom prst="rect">
            <a:avLst/>
          </a:prstGeom>
          <a:solidFill>
            <a:srgbClr val="F36522"/>
          </a:solidFill>
        </p:spPr>
        <p:txBody>
          <a:bodyPr wrap="square" lIns="121917" tIns="60958" rIns="121917" bIns="60958" rtlCol="0">
            <a:spAutoFit/>
          </a:bodyPr>
          <a:lstStyle/>
          <a:p>
            <a:pPr algn="ctr"/>
            <a:r>
              <a:rPr lang="en-GB" dirty="0" smtClean="0"/>
              <a:t>Significant costs </a:t>
            </a:r>
            <a:br>
              <a:rPr lang="en-GB" dirty="0" smtClean="0"/>
            </a:br>
            <a:r>
              <a:rPr lang="en-GB" dirty="0" smtClean="0"/>
              <a:t>at stake….</a:t>
            </a:r>
          </a:p>
        </p:txBody>
      </p:sp>
      <p:sp>
        <p:nvSpPr>
          <p:cNvPr id="17" name="TextBox 16"/>
          <p:cNvSpPr txBox="1"/>
          <p:nvPr/>
        </p:nvSpPr>
        <p:spPr>
          <a:xfrm>
            <a:off x="6790268" y="2187807"/>
            <a:ext cx="5012264" cy="400105"/>
          </a:xfrm>
          <a:prstGeom prst="rect">
            <a:avLst/>
          </a:prstGeom>
          <a:solidFill>
            <a:srgbClr val="786C18"/>
          </a:solidFill>
        </p:spPr>
        <p:txBody>
          <a:bodyPr wrap="square" lIns="121917" tIns="60958" rIns="121917" bIns="60958" rtlCol="0">
            <a:spAutoFit/>
          </a:bodyPr>
          <a:lstStyle/>
          <a:p>
            <a:pPr algn="ctr"/>
            <a:r>
              <a:rPr lang="en-GB" dirty="0" smtClean="0"/>
              <a:t>All geographies / All types of players impacted </a:t>
            </a:r>
            <a:endParaRPr lang="en-GB" dirty="0"/>
          </a:p>
        </p:txBody>
      </p:sp>
      <p:sp>
        <p:nvSpPr>
          <p:cNvPr id="18" name="TextBox 17"/>
          <p:cNvSpPr txBox="1"/>
          <p:nvPr/>
        </p:nvSpPr>
        <p:spPr>
          <a:xfrm>
            <a:off x="7192613" y="3699111"/>
            <a:ext cx="4305121" cy="400105"/>
          </a:xfrm>
          <a:prstGeom prst="rect">
            <a:avLst/>
          </a:prstGeom>
          <a:solidFill>
            <a:srgbClr val="F36522"/>
          </a:solidFill>
        </p:spPr>
        <p:txBody>
          <a:bodyPr wrap="square" lIns="121917" tIns="60958" rIns="121917" bIns="60958" rtlCol="0">
            <a:spAutoFit/>
          </a:bodyPr>
          <a:lstStyle/>
          <a:p>
            <a:pPr algn="ctr"/>
            <a:r>
              <a:rPr lang="en-GB" dirty="0" smtClean="0"/>
              <a:t>... Yet no competitive advantage for banks</a:t>
            </a:r>
            <a:endParaRPr lang="en-GB" dirty="0"/>
          </a:p>
        </p:txBody>
      </p:sp>
      <p:sp>
        <p:nvSpPr>
          <p:cNvPr id="19" name="TextBox 18"/>
          <p:cNvSpPr txBox="1"/>
          <p:nvPr/>
        </p:nvSpPr>
        <p:spPr>
          <a:xfrm>
            <a:off x="4895726" y="5147269"/>
            <a:ext cx="2660145" cy="677104"/>
          </a:xfrm>
          <a:prstGeom prst="rect">
            <a:avLst/>
          </a:prstGeom>
          <a:solidFill>
            <a:srgbClr val="949D9E"/>
          </a:solidFill>
        </p:spPr>
        <p:txBody>
          <a:bodyPr wrap="none" lIns="121917" tIns="60958" rIns="121917" bIns="60958" rtlCol="0">
            <a:spAutoFit/>
          </a:bodyPr>
          <a:lstStyle/>
          <a:p>
            <a:pPr algn="ctr"/>
            <a:r>
              <a:rPr lang="en-GB" dirty="0" smtClean="0"/>
              <a:t>Lots of duplication…</a:t>
            </a:r>
          </a:p>
          <a:p>
            <a:pPr algn="ctr"/>
            <a:r>
              <a:rPr lang="en-GB" dirty="0" smtClean="0"/>
              <a:t>… for universal challenges</a:t>
            </a:r>
            <a:endParaRPr lang="en-GB" dirty="0"/>
          </a:p>
        </p:txBody>
      </p:sp>
      <p:pic>
        <p:nvPicPr>
          <p:cNvPr id="20" name="Picture 58" descr="SWIFT_Logo_color"/>
          <p:cNvPicPr>
            <a:picLocks noChangeAspect="1" noChangeArrowheads="1"/>
          </p:cNvPicPr>
          <p:nvPr/>
        </p:nvPicPr>
        <p:blipFill>
          <a:blip r:embed="rId3" cstate="print">
            <a:lum bright="10000" contrast="24000"/>
          </a:blip>
          <a:srcRect/>
          <a:stretch>
            <a:fillRect/>
          </a:stretch>
        </p:blipFill>
        <p:spPr bwMode="auto">
          <a:xfrm>
            <a:off x="5563676" y="3490458"/>
            <a:ext cx="1277392" cy="850007"/>
          </a:xfrm>
          <a:prstGeom prst="rect">
            <a:avLst/>
          </a:prstGeom>
          <a:noFill/>
          <a:ln w="9525">
            <a:noFill/>
            <a:miter lim="800000"/>
            <a:headEnd/>
            <a:tailEnd/>
          </a:ln>
        </p:spPr>
      </p:pic>
    </p:spTree>
    <p:extLst>
      <p:ext uri="{BB962C8B-B14F-4D97-AF65-F5344CB8AC3E}">
        <p14:creationId xmlns="" xmlns:p14="http://schemas.microsoft.com/office/powerpoint/2010/main" val="223871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8" grpId="0" animBg="1"/>
      <p:bldP spid="1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Arrow Connector 29"/>
          <p:cNvCxnSpPr/>
          <p:nvPr/>
        </p:nvCxnSpPr>
        <p:spPr bwMode="auto">
          <a:xfrm flipV="1">
            <a:off x="2618921" y="1250976"/>
            <a:ext cx="0" cy="4168083"/>
          </a:xfrm>
          <a:prstGeom prst="straightConnector1">
            <a:avLst/>
          </a:prstGeom>
          <a:solidFill>
            <a:schemeClr val="accent1"/>
          </a:solidFill>
          <a:ln w="28575" cap="flat" cmpd="sng" algn="ctr">
            <a:solidFill>
              <a:schemeClr val="tx1">
                <a:lumMod val="50000"/>
                <a:lumOff val="50000"/>
              </a:schemeClr>
            </a:solidFill>
            <a:prstDash val="solid"/>
            <a:round/>
            <a:headEnd type="none" w="med" len="med"/>
            <a:tailEnd type="none"/>
          </a:ln>
          <a:effectLst/>
        </p:spPr>
      </p:cxnSp>
      <p:sp>
        <p:nvSpPr>
          <p:cNvPr id="23" name="Rounded Rectangle 22"/>
          <p:cNvSpPr/>
          <p:nvPr/>
        </p:nvSpPr>
        <p:spPr bwMode="auto">
          <a:xfrm>
            <a:off x="5403234" y="4533105"/>
            <a:ext cx="1248137" cy="928316"/>
          </a:xfrm>
          <a:prstGeom prst="roundRect">
            <a:avLst/>
          </a:prstGeom>
          <a:solidFill>
            <a:srgbClr val="01D8EF"/>
          </a:solidFill>
          <a:ln w="9525" cap="flat" cmpd="sng" algn="ctr">
            <a:noFill/>
            <a:prstDash val="solid"/>
            <a:round/>
            <a:headEnd type="none" w="med" len="med"/>
            <a:tailEnd type="none" w="med" len="med"/>
          </a:ln>
          <a:effectLst/>
        </p:spPr>
        <p:txBody>
          <a:bodyPr vert="horz" wrap="square" lIns="0" tIns="95998" rIns="0" bIns="60958" numCol="1" rtlCol="0" anchor="ctr" anchorCtr="1" compatLnSpc="1">
            <a:prstTxWarp prst="textNoShape">
              <a:avLst/>
            </a:prstTxWarp>
          </a:bodyPr>
          <a:lstStyle/>
          <a:p>
            <a:pPr algn="ctr"/>
            <a:r>
              <a:rPr lang="en-GB" sz="2100" b="1" dirty="0" smtClean="0">
                <a:solidFill>
                  <a:srgbClr val="FFFFFF"/>
                </a:solidFill>
              </a:rPr>
              <a:t>FATF 16</a:t>
            </a:r>
          </a:p>
          <a:p>
            <a:pPr algn="ctr"/>
            <a:r>
              <a:rPr lang="fr-BE" sz="2100" b="1" dirty="0" err="1" smtClean="0">
                <a:solidFill>
                  <a:srgbClr val="FFFFFF"/>
                </a:solidFill>
              </a:rPr>
              <a:t>Quality</a:t>
            </a:r>
            <a:endParaRPr lang="en-GB" sz="2100" b="1" dirty="0">
              <a:solidFill>
                <a:srgbClr val="FFFFFF"/>
              </a:solidFill>
            </a:endParaRPr>
          </a:p>
        </p:txBody>
      </p:sp>
      <p:sp>
        <p:nvSpPr>
          <p:cNvPr id="24" name="Up Arrow 23"/>
          <p:cNvSpPr/>
          <p:nvPr/>
        </p:nvSpPr>
        <p:spPr bwMode="auto">
          <a:xfrm>
            <a:off x="3146980" y="5058583"/>
            <a:ext cx="384043" cy="189483"/>
          </a:xfrm>
          <a:prstGeom prst="upArrow">
            <a:avLst/>
          </a:prstGeom>
          <a:solidFill>
            <a:schemeClr val="bg1"/>
          </a:solidFill>
          <a:ln w="9525" cap="flat" cmpd="sng" algn="ctr">
            <a:noFill/>
            <a:prstDash val="solid"/>
            <a:round/>
            <a:headEnd type="none" w="med" len="med"/>
            <a:tailEnd type="none" w="med" len="med"/>
          </a:ln>
          <a:effectLst/>
        </p:spPr>
        <p:txBody>
          <a:bodyPr vert="horz" wrap="square" lIns="121917" tIns="60958" rIns="121917" bIns="60958" numCol="1" rtlCol="0" anchor="t" anchorCtr="0" compatLnSpc="1">
            <a:prstTxWarp prst="textNoShape">
              <a:avLst/>
            </a:prstTxWarp>
          </a:bodyPr>
          <a:lstStyle/>
          <a:p>
            <a:pPr defTabSz="1219170" eaLnBrk="0" fontAlgn="base" hangingPunct="0">
              <a:spcBef>
                <a:spcPct val="0"/>
              </a:spcBef>
              <a:spcAft>
                <a:spcPct val="0"/>
              </a:spcAft>
            </a:pPr>
            <a:endParaRPr lang="en-GB" sz="3200" dirty="0" smtClean="0">
              <a:latin typeface="Arial" charset="0"/>
            </a:endParaRPr>
          </a:p>
        </p:txBody>
      </p:sp>
      <p:sp>
        <p:nvSpPr>
          <p:cNvPr id="25" name="Rounded Rectangle 24"/>
          <p:cNvSpPr/>
          <p:nvPr/>
        </p:nvSpPr>
        <p:spPr bwMode="auto">
          <a:xfrm>
            <a:off x="2714932" y="3512615"/>
            <a:ext cx="8448939" cy="896245"/>
          </a:xfrm>
          <a:prstGeom prst="roundRect">
            <a:avLst>
              <a:gd name="adj" fmla="val 9109"/>
            </a:avLst>
          </a:prstGeom>
          <a:solidFill>
            <a:srgbClr val="00B0F0"/>
          </a:solidFill>
          <a:ln w="15875" cap="flat" cmpd="sng" algn="ctr">
            <a:noFill/>
            <a:prstDash val="dash"/>
            <a:round/>
            <a:headEnd type="none" w="med" len="med"/>
            <a:tailEnd type="none" w="med" len="med"/>
          </a:ln>
          <a:effectLst/>
        </p:spPr>
        <p:txBody>
          <a:bodyPr vert="horz" wrap="square" lIns="0" tIns="95998" rIns="0" bIns="60958" numCol="1" rtlCol="0" anchor="ctr" anchorCtr="0" compatLnSpc="1">
            <a:prstTxWarp prst="textNoShape">
              <a:avLst/>
            </a:prstTxWarp>
          </a:bodyPr>
          <a:lstStyle/>
          <a:p>
            <a:pPr algn="ctr" defTabSz="1219170" eaLnBrk="0" fontAlgn="base" hangingPunct="0">
              <a:spcBef>
                <a:spcPct val="0"/>
              </a:spcBef>
              <a:spcAft>
                <a:spcPct val="0"/>
              </a:spcAft>
            </a:pPr>
            <a:r>
              <a:rPr lang="en-GB" b="1" dirty="0" smtClean="0">
                <a:solidFill>
                  <a:srgbClr val="FFFFFF"/>
                </a:solidFill>
              </a:rPr>
              <a:t>Business intelligence for Compliance </a:t>
            </a:r>
            <a:endParaRPr kumimoji="0" lang="en-GB" b="1" i="0" u="none" strike="noStrike" cap="none" normalizeH="0" baseline="0" dirty="0" smtClean="0">
              <a:ln>
                <a:noFill/>
              </a:ln>
              <a:solidFill>
                <a:srgbClr val="FFFFFF"/>
              </a:solidFill>
              <a:effectLst/>
            </a:endParaRPr>
          </a:p>
        </p:txBody>
      </p:sp>
      <p:sp>
        <p:nvSpPr>
          <p:cNvPr id="26" name="Rounded Rectangle 25"/>
          <p:cNvSpPr/>
          <p:nvPr/>
        </p:nvSpPr>
        <p:spPr bwMode="auto">
          <a:xfrm>
            <a:off x="2714932" y="1444162"/>
            <a:ext cx="3936437" cy="902549"/>
          </a:xfrm>
          <a:prstGeom prst="roundRect">
            <a:avLst>
              <a:gd name="adj" fmla="val 9109"/>
            </a:avLst>
          </a:prstGeom>
          <a:solidFill>
            <a:schemeClr val="bg1">
              <a:lumMod val="65000"/>
            </a:schemeClr>
          </a:solidFill>
          <a:ln w="9525" cap="flat" cmpd="sng" algn="ctr">
            <a:noFill/>
            <a:prstDash val="solid"/>
            <a:round/>
            <a:headEnd type="none" w="med" len="med"/>
            <a:tailEnd type="none" w="med" len="med"/>
          </a:ln>
          <a:effectLst/>
        </p:spPr>
        <p:txBody>
          <a:bodyPr vert="horz" wrap="square" lIns="0" tIns="95998" rIns="0" bIns="60958" numCol="1" rtlCol="0" anchor="ctr" anchorCtr="0" compatLnSpc="1">
            <a:prstTxWarp prst="textNoShape">
              <a:avLst/>
            </a:prstTxWarp>
          </a:bodyPr>
          <a:lstStyle/>
          <a:p>
            <a:pPr algn="ctr" defTabSz="1219170" eaLnBrk="0" fontAlgn="base" hangingPunct="0">
              <a:spcBef>
                <a:spcPct val="0"/>
              </a:spcBef>
              <a:spcAft>
                <a:spcPct val="0"/>
              </a:spcAft>
            </a:pPr>
            <a:r>
              <a:rPr kumimoji="0" lang="en-GB" b="1" i="0" u="none" strike="noStrike" cap="none" normalizeH="0" baseline="0" dirty="0" smtClean="0">
                <a:ln>
                  <a:noFill/>
                </a:ln>
                <a:solidFill>
                  <a:srgbClr val="FFFFFF"/>
                </a:solidFill>
                <a:effectLst/>
                <a:latin typeface="Arial" charset="0"/>
              </a:rPr>
              <a:t>Sanctions</a:t>
            </a:r>
            <a:r>
              <a:rPr kumimoji="0" lang="en-GB" b="1" i="0" u="none" strike="noStrike" cap="none" normalizeH="0" dirty="0" smtClean="0">
                <a:ln>
                  <a:noFill/>
                </a:ln>
                <a:solidFill>
                  <a:srgbClr val="FFFFFF"/>
                </a:solidFill>
                <a:effectLst/>
                <a:latin typeface="Arial" charset="0"/>
              </a:rPr>
              <a:t> list service </a:t>
            </a:r>
            <a:endParaRPr kumimoji="0" lang="en-GB" b="1" i="0" u="none" strike="noStrike" cap="none" normalizeH="0" baseline="0" dirty="0" smtClean="0">
              <a:ln>
                <a:noFill/>
              </a:ln>
              <a:solidFill>
                <a:srgbClr val="FFFFFF"/>
              </a:solidFill>
              <a:effectLst/>
              <a:latin typeface="Arial" charset="0"/>
            </a:endParaRPr>
          </a:p>
        </p:txBody>
      </p:sp>
      <p:cxnSp>
        <p:nvCxnSpPr>
          <p:cNvPr id="29" name="Straight Arrow Connector 28"/>
          <p:cNvCxnSpPr/>
          <p:nvPr/>
        </p:nvCxnSpPr>
        <p:spPr bwMode="auto">
          <a:xfrm>
            <a:off x="2601628" y="5611159"/>
            <a:ext cx="8872872" cy="0"/>
          </a:xfrm>
          <a:prstGeom prst="straightConnector1">
            <a:avLst/>
          </a:prstGeom>
          <a:solidFill>
            <a:schemeClr val="accent1"/>
          </a:solidFill>
          <a:ln w="28575" cap="flat" cmpd="sng" algn="ctr">
            <a:solidFill>
              <a:schemeClr val="tx1">
                <a:lumMod val="50000"/>
                <a:lumOff val="50000"/>
              </a:schemeClr>
            </a:solidFill>
            <a:prstDash val="solid"/>
            <a:round/>
            <a:headEnd type="none" w="med" len="med"/>
            <a:tailEnd type="none"/>
          </a:ln>
          <a:effectLst/>
        </p:spPr>
      </p:cxnSp>
      <p:sp>
        <p:nvSpPr>
          <p:cNvPr id="31" name="Rounded Rectangle 30"/>
          <p:cNvSpPr/>
          <p:nvPr/>
        </p:nvSpPr>
        <p:spPr bwMode="auto">
          <a:xfrm>
            <a:off x="2714932" y="5732381"/>
            <a:ext cx="3936437" cy="473707"/>
          </a:xfrm>
          <a:prstGeom prst="roundRect">
            <a:avLst/>
          </a:prstGeom>
          <a:solidFill>
            <a:schemeClr val="bg1">
              <a:lumMod val="75000"/>
            </a:schemeClr>
          </a:solidFill>
          <a:ln w="9525" cap="flat" cmpd="sng" algn="ctr">
            <a:noFill/>
            <a:prstDash val="solid"/>
            <a:round/>
            <a:headEnd type="none" w="med" len="med"/>
            <a:tailEnd type="none" w="med" len="med"/>
          </a:ln>
          <a:effectLst/>
        </p:spPr>
        <p:txBody>
          <a:bodyPr vert="horz" wrap="square" lIns="121917" tIns="60958" rIns="121917" bIns="60958" numCol="1" rtlCol="0" anchor="ctr" anchorCtr="0" compatLnSpc="1">
            <a:prstTxWarp prst="textNoShape">
              <a:avLst/>
            </a:prstTxWarp>
          </a:bodyPr>
          <a:lstStyle/>
          <a:p>
            <a:pPr algn="ctr" defTabSz="1219170" eaLnBrk="0" fontAlgn="base" hangingPunct="0">
              <a:spcBef>
                <a:spcPct val="0"/>
              </a:spcBef>
              <a:spcAft>
                <a:spcPct val="0"/>
              </a:spcAft>
            </a:pPr>
            <a:r>
              <a:rPr lang="en-GB" sz="2700" b="1" dirty="0" smtClean="0">
                <a:latin typeface="Arial" charset="0"/>
              </a:rPr>
              <a:t>Sanctions</a:t>
            </a:r>
          </a:p>
        </p:txBody>
      </p:sp>
      <p:sp>
        <p:nvSpPr>
          <p:cNvPr id="32" name="Rounded Rectangle 31"/>
          <p:cNvSpPr/>
          <p:nvPr/>
        </p:nvSpPr>
        <p:spPr bwMode="auto">
          <a:xfrm>
            <a:off x="6747382" y="5732381"/>
            <a:ext cx="2143063" cy="473707"/>
          </a:xfrm>
          <a:prstGeom prst="roundRect">
            <a:avLst/>
          </a:prstGeom>
          <a:solidFill>
            <a:schemeClr val="bg1">
              <a:lumMod val="75000"/>
            </a:schemeClr>
          </a:solidFill>
          <a:ln w="9525" cap="flat" cmpd="sng" algn="ctr">
            <a:noFill/>
            <a:prstDash val="solid"/>
            <a:round/>
            <a:headEnd type="none" w="med" len="med"/>
            <a:tailEnd type="none" w="med" len="med"/>
          </a:ln>
          <a:effectLst/>
        </p:spPr>
        <p:txBody>
          <a:bodyPr vert="horz" wrap="square" lIns="121917" tIns="60958" rIns="121917" bIns="60958" numCol="1" rtlCol="0" anchor="ctr" anchorCtr="0" compatLnSpc="1">
            <a:prstTxWarp prst="textNoShape">
              <a:avLst/>
            </a:prstTxWarp>
          </a:bodyPr>
          <a:lstStyle/>
          <a:p>
            <a:pPr algn="ctr" defTabSz="1219170" eaLnBrk="0" fontAlgn="base" hangingPunct="0">
              <a:spcBef>
                <a:spcPct val="0"/>
              </a:spcBef>
              <a:spcAft>
                <a:spcPct val="0"/>
              </a:spcAft>
            </a:pPr>
            <a:r>
              <a:rPr lang="en-GB" sz="2700" b="1" dirty="0" smtClean="0">
                <a:latin typeface="Arial" charset="0"/>
              </a:rPr>
              <a:t>KYC</a:t>
            </a:r>
          </a:p>
        </p:txBody>
      </p:sp>
      <p:sp>
        <p:nvSpPr>
          <p:cNvPr id="33" name="Rounded Rectangle 32"/>
          <p:cNvSpPr/>
          <p:nvPr/>
        </p:nvSpPr>
        <p:spPr bwMode="auto">
          <a:xfrm>
            <a:off x="9020810" y="5732381"/>
            <a:ext cx="2143063" cy="473707"/>
          </a:xfrm>
          <a:prstGeom prst="roundRect">
            <a:avLst/>
          </a:prstGeom>
          <a:solidFill>
            <a:schemeClr val="bg1">
              <a:lumMod val="75000"/>
            </a:schemeClr>
          </a:solidFill>
          <a:ln w="9525" cap="flat" cmpd="sng" algn="ctr">
            <a:noFill/>
            <a:prstDash val="solid"/>
            <a:round/>
            <a:headEnd type="none" w="med" len="med"/>
            <a:tailEnd type="none" w="med" len="med"/>
          </a:ln>
          <a:effectLst/>
        </p:spPr>
        <p:txBody>
          <a:bodyPr vert="horz" wrap="square" lIns="121917" tIns="60958" rIns="121917" bIns="60958" numCol="1" rtlCol="0" anchor="ctr" anchorCtr="0" compatLnSpc="1">
            <a:prstTxWarp prst="textNoShape">
              <a:avLst/>
            </a:prstTxWarp>
          </a:bodyPr>
          <a:lstStyle/>
          <a:p>
            <a:pPr algn="ctr" defTabSz="1219170" eaLnBrk="0" fontAlgn="base" hangingPunct="0">
              <a:spcBef>
                <a:spcPct val="0"/>
              </a:spcBef>
              <a:spcAft>
                <a:spcPct val="0"/>
              </a:spcAft>
            </a:pPr>
            <a:r>
              <a:rPr lang="en-GB" sz="2700" b="1" dirty="0" smtClean="0">
                <a:latin typeface="Arial" charset="0"/>
              </a:rPr>
              <a:t>AML</a:t>
            </a:r>
          </a:p>
        </p:txBody>
      </p:sp>
      <p:sp>
        <p:nvSpPr>
          <p:cNvPr id="34" name="Rounded Rectangle 33"/>
          <p:cNvSpPr/>
          <p:nvPr/>
        </p:nvSpPr>
        <p:spPr bwMode="auto">
          <a:xfrm>
            <a:off x="652531" y="4533106"/>
            <a:ext cx="1870383" cy="932007"/>
          </a:xfrm>
          <a:prstGeom prst="roundRect">
            <a:avLst/>
          </a:prstGeom>
          <a:solidFill>
            <a:schemeClr val="bg1">
              <a:lumMod val="75000"/>
            </a:schemeClr>
          </a:solidFill>
          <a:ln w="9525" cap="flat" cmpd="sng" algn="ctr">
            <a:noFill/>
            <a:prstDash val="solid"/>
            <a:round/>
            <a:headEnd type="none" w="med" len="med"/>
            <a:tailEnd type="none" w="med" len="med"/>
          </a:ln>
          <a:effectLst/>
        </p:spPr>
        <p:txBody>
          <a:bodyPr vert="horz" wrap="square" lIns="47999" tIns="60958" rIns="47999" bIns="60958" numCol="1" rtlCol="0" anchor="ctr" anchorCtr="0" compatLnSpc="1">
            <a:prstTxWarp prst="textNoShape">
              <a:avLst/>
            </a:prstTxWarp>
          </a:bodyPr>
          <a:lstStyle/>
          <a:p>
            <a:pPr algn="ctr" defTabSz="1219170" eaLnBrk="0" fontAlgn="base" hangingPunct="0">
              <a:spcBef>
                <a:spcPct val="0"/>
              </a:spcBef>
              <a:spcAft>
                <a:spcPct val="0"/>
              </a:spcAft>
            </a:pPr>
            <a:r>
              <a:rPr lang="en-GB" sz="2500" dirty="0" smtClean="0">
                <a:latin typeface="Arial" charset="0"/>
              </a:rPr>
              <a:t>Processing services</a:t>
            </a:r>
          </a:p>
        </p:txBody>
      </p:sp>
      <p:sp>
        <p:nvSpPr>
          <p:cNvPr id="35" name="Rounded Rectangle 34"/>
          <p:cNvSpPr/>
          <p:nvPr/>
        </p:nvSpPr>
        <p:spPr bwMode="auto">
          <a:xfrm>
            <a:off x="652530" y="3489182"/>
            <a:ext cx="1870381" cy="932007"/>
          </a:xfrm>
          <a:prstGeom prst="roundRect">
            <a:avLst/>
          </a:prstGeom>
          <a:solidFill>
            <a:schemeClr val="bg1">
              <a:lumMod val="75000"/>
            </a:schemeClr>
          </a:solidFill>
          <a:ln w="9525" cap="flat" cmpd="sng" algn="ctr">
            <a:noFill/>
            <a:prstDash val="solid"/>
            <a:round/>
            <a:headEnd type="none" w="med" len="med"/>
            <a:tailEnd type="none" w="med" len="med"/>
          </a:ln>
          <a:effectLst/>
        </p:spPr>
        <p:txBody>
          <a:bodyPr vert="horz" wrap="square" lIns="47999" tIns="60958" rIns="47999" bIns="60958" numCol="1" rtlCol="0" anchor="ctr" anchorCtr="0" compatLnSpc="1">
            <a:prstTxWarp prst="textNoShape">
              <a:avLst/>
            </a:prstTxWarp>
          </a:bodyPr>
          <a:lstStyle/>
          <a:p>
            <a:pPr algn="ctr" defTabSz="1219170" eaLnBrk="0" fontAlgn="base" hangingPunct="0">
              <a:spcBef>
                <a:spcPct val="0"/>
              </a:spcBef>
              <a:spcAft>
                <a:spcPct val="0"/>
              </a:spcAft>
            </a:pPr>
            <a:r>
              <a:rPr lang="en-GB" sz="2700" dirty="0" smtClean="0">
                <a:latin typeface="Arial" charset="0"/>
              </a:rPr>
              <a:t>Traffic analysis</a:t>
            </a:r>
          </a:p>
        </p:txBody>
      </p:sp>
      <p:sp>
        <p:nvSpPr>
          <p:cNvPr id="36" name="Rounded Rectangle 35"/>
          <p:cNvSpPr/>
          <p:nvPr/>
        </p:nvSpPr>
        <p:spPr bwMode="auto">
          <a:xfrm>
            <a:off x="652531" y="1414706"/>
            <a:ext cx="1870383" cy="932007"/>
          </a:xfrm>
          <a:prstGeom prst="roundRect">
            <a:avLst/>
          </a:prstGeom>
          <a:solidFill>
            <a:schemeClr val="bg1">
              <a:lumMod val="75000"/>
            </a:schemeClr>
          </a:solidFill>
          <a:ln w="9525" cap="flat" cmpd="sng" algn="ctr">
            <a:noFill/>
            <a:prstDash val="solid"/>
            <a:round/>
            <a:headEnd type="none" w="med" len="med"/>
            <a:tailEnd type="none" w="med" len="med"/>
          </a:ln>
          <a:effectLst/>
        </p:spPr>
        <p:txBody>
          <a:bodyPr vert="horz" wrap="square" lIns="47999" tIns="60958" rIns="47999" bIns="60958" numCol="1" rtlCol="0" anchor="ctr" anchorCtr="0" compatLnSpc="1">
            <a:prstTxWarp prst="textNoShape">
              <a:avLst/>
            </a:prstTxWarp>
          </a:bodyPr>
          <a:lstStyle/>
          <a:p>
            <a:pPr algn="ctr" defTabSz="1219170" eaLnBrk="0" fontAlgn="base" hangingPunct="0">
              <a:spcBef>
                <a:spcPct val="0"/>
              </a:spcBef>
              <a:spcAft>
                <a:spcPct val="0"/>
              </a:spcAft>
            </a:pPr>
            <a:r>
              <a:rPr lang="en-GB" sz="2700" dirty="0" smtClean="0">
                <a:latin typeface="Arial" charset="0"/>
              </a:rPr>
              <a:t>Standards</a:t>
            </a:r>
          </a:p>
        </p:txBody>
      </p:sp>
      <p:sp>
        <p:nvSpPr>
          <p:cNvPr id="37" name="Rounded Rectangle 36"/>
          <p:cNvSpPr/>
          <p:nvPr/>
        </p:nvSpPr>
        <p:spPr bwMode="auto">
          <a:xfrm>
            <a:off x="652530" y="2453790"/>
            <a:ext cx="1870381" cy="932007"/>
          </a:xfrm>
          <a:prstGeom prst="roundRect">
            <a:avLst/>
          </a:prstGeom>
          <a:solidFill>
            <a:schemeClr val="bg1">
              <a:lumMod val="75000"/>
            </a:schemeClr>
          </a:solidFill>
          <a:ln w="9525" cap="flat" cmpd="sng" algn="ctr">
            <a:noFill/>
            <a:prstDash val="solid"/>
            <a:round/>
            <a:headEnd type="none" w="med" len="med"/>
            <a:tailEnd type="none" w="med" len="med"/>
          </a:ln>
          <a:effectLst/>
        </p:spPr>
        <p:txBody>
          <a:bodyPr vert="horz" wrap="square" lIns="47999" tIns="60958" rIns="47999" bIns="60958" numCol="1" rtlCol="0" anchor="ctr" anchorCtr="0" compatLnSpc="1">
            <a:prstTxWarp prst="textNoShape">
              <a:avLst/>
            </a:prstTxWarp>
          </a:bodyPr>
          <a:lstStyle/>
          <a:p>
            <a:pPr algn="ctr" defTabSz="1219170" eaLnBrk="0" fontAlgn="base" hangingPunct="0">
              <a:spcBef>
                <a:spcPct val="0"/>
              </a:spcBef>
              <a:spcAft>
                <a:spcPct val="0"/>
              </a:spcAft>
            </a:pPr>
            <a:r>
              <a:rPr lang="en-GB" sz="2700" dirty="0" smtClean="0">
                <a:latin typeface="Arial" charset="0"/>
              </a:rPr>
              <a:t>Data repository</a:t>
            </a:r>
          </a:p>
        </p:txBody>
      </p:sp>
      <p:sp>
        <p:nvSpPr>
          <p:cNvPr id="38" name="Up Arrow 37"/>
          <p:cNvSpPr/>
          <p:nvPr/>
        </p:nvSpPr>
        <p:spPr bwMode="auto">
          <a:xfrm rot="10800000">
            <a:off x="4466561" y="4998005"/>
            <a:ext cx="384043" cy="189483"/>
          </a:xfrm>
          <a:prstGeom prst="upArrow">
            <a:avLst/>
          </a:prstGeom>
          <a:solidFill>
            <a:schemeClr val="bg1"/>
          </a:solidFill>
          <a:ln w="9525" cap="flat" cmpd="sng" algn="ctr">
            <a:noFill/>
            <a:prstDash val="solid"/>
            <a:round/>
            <a:headEnd type="none" w="med" len="med"/>
            <a:tailEnd type="none" w="med" len="med"/>
          </a:ln>
          <a:effectLst/>
        </p:spPr>
        <p:txBody>
          <a:bodyPr vert="horz" wrap="square" lIns="121917" tIns="60958" rIns="121917" bIns="60958" numCol="1" rtlCol="0" anchor="t" anchorCtr="0" compatLnSpc="1">
            <a:prstTxWarp prst="textNoShape">
              <a:avLst/>
            </a:prstTxWarp>
          </a:bodyPr>
          <a:lstStyle/>
          <a:p>
            <a:pPr defTabSz="1219170" eaLnBrk="0" fontAlgn="base" hangingPunct="0">
              <a:spcBef>
                <a:spcPct val="0"/>
              </a:spcBef>
              <a:spcAft>
                <a:spcPct val="0"/>
              </a:spcAft>
            </a:pPr>
            <a:endParaRPr lang="en-GB" sz="3200" dirty="0" smtClean="0">
              <a:latin typeface="Arial" charset="0"/>
            </a:endParaRPr>
          </a:p>
        </p:txBody>
      </p:sp>
      <p:sp>
        <p:nvSpPr>
          <p:cNvPr id="39" name="Rounded Rectangle 38"/>
          <p:cNvSpPr/>
          <p:nvPr/>
        </p:nvSpPr>
        <p:spPr bwMode="auto">
          <a:xfrm>
            <a:off x="6798050" y="2590305"/>
            <a:ext cx="2099517" cy="830355"/>
          </a:xfrm>
          <a:prstGeom prst="roundRect">
            <a:avLst>
              <a:gd name="adj" fmla="val 9109"/>
            </a:avLst>
          </a:prstGeom>
          <a:solidFill>
            <a:srgbClr val="01D8EF"/>
          </a:solidFill>
          <a:ln w="9525" cap="flat" cmpd="sng" algn="ctr">
            <a:noFill/>
            <a:prstDash val="solid"/>
            <a:round/>
            <a:headEnd type="none" w="med" len="med"/>
            <a:tailEnd type="none" w="med" len="med"/>
          </a:ln>
          <a:effectLst/>
        </p:spPr>
        <p:txBody>
          <a:bodyPr vert="horz" wrap="square" lIns="0" tIns="95998" rIns="0" bIns="60958" numCol="1" rtlCol="0" anchor="ctr" anchorCtr="1" compatLnSpc="1">
            <a:prstTxWarp prst="textNoShape">
              <a:avLst/>
            </a:prstTxWarp>
          </a:bodyPr>
          <a:lstStyle/>
          <a:p>
            <a:pPr algn="ctr"/>
            <a:r>
              <a:rPr lang="en-GB" sz="2700" b="1" dirty="0">
                <a:solidFill>
                  <a:srgbClr val="FFFFFF"/>
                </a:solidFill>
              </a:rPr>
              <a:t>KYC </a:t>
            </a:r>
            <a:r>
              <a:rPr lang="en-GB" sz="2700" b="1" dirty="0" smtClean="0">
                <a:solidFill>
                  <a:srgbClr val="FFFFFF"/>
                </a:solidFill>
              </a:rPr>
              <a:t>registry</a:t>
            </a:r>
            <a:endParaRPr lang="en-GB" sz="2700" b="1" dirty="0">
              <a:solidFill>
                <a:srgbClr val="FFFFFF"/>
              </a:solidFill>
            </a:endParaRPr>
          </a:p>
        </p:txBody>
      </p:sp>
      <p:sp>
        <p:nvSpPr>
          <p:cNvPr id="40" name="Rounded Rectangle 39"/>
          <p:cNvSpPr/>
          <p:nvPr/>
        </p:nvSpPr>
        <p:spPr bwMode="auto">
          <a:xfrm>
            <a:off x="9078869" y="4533103"/>
            <a:ext cx="2085004" cy="928315"/>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0" tIns="60958" rIns="0" bIns="60958" numCol="1" rtlCol="0" anchor="ctr" anchorCtr="0" compatLnSpc="1">
            <a:prstTxWarp prst="textNoShape">
              <a:avLst/>
            </a:prstTxWarp>
          </a:bodyPr>
          <a:lstStyle/>
          <a:p>
            <a:pPr algn="ctr" defTabSz="1219170" eaLnBrk="0" fontAlgn="base" hangingPunct="0">
              <a:spcBef>
                <a:spcPct val="0"/>
              </a:spcBef>
              <a:spcAft>
                <a:spcPct val="0"/>
              </a:spcAft>
            </a:pPr>
            <a:r>
              <a:rPr lang="en-GB" sz="2700" b="1" dirty="0" smtClean="0">
                <a:solidFill>
                  <a:srgbClr val="FFFFFF"/>
                </a:solidFill>
                <a:latin typeface="Arial" charset="0"/>
              </a:rPr>
              <a:t>AML testing &amp; tuning</a:t>
            </a:r>
          </a:p>
        </p:txBody>
      </p:sp>
      <p:sp>
        <p:nvSpPr>
          <p:cNvPr id="41" name="Rounded Rectangle 40"/>
          <p:cNvSpPr/>
          <p:nvPr/>
        </p:nvSpPr>
        <p:spPr bwMode="auto">
          <a:xfrm>
            <a:off x="2714934" y="4533106"/>
            <a:ext cx="1248137" cy="928316"/>
          </a:xfrm>
          <a:prstGeom prst="roundRect">
            <a:avLst/>
          </a:prstGeom>
          <a:solidFill>
            <a:srgbClr val="0070C0"/>
          </a:solidFill>
          <a:ln w="9525" cap="flat" cmpd="sng" algn="ctr">
            <a:noFill/>
            <a:prstDash val="solid"/>
            <a:round/>
            <a:headEnd type="none" w="med" len="med"/>
            <a:tailEnd type="none" w="med" len="med"/>
          </a:ln>
          <a:effectLst/>
        </p:spPr>
        <p:txBody>
          <a:bodyPr vert="horz" wrap="square" lIns="0" tIns="60958" rIns="0" bIns="60958" numCol="1" rtlCol="0" anchor="ctr" anchorCtr="0" compatLnSpc="1">
            <a:prstTxWarp prst="textNoShape">
              <a:avLst/>
            </a:prstTxWarp>
          </a:bodyPr>
          <a:lstStyle/>
          <a:p>
            <a:pPr algn="ctr" defTabSz="1219170" eaLnBrk="0" fontAlgn="base" hangingPunct="0">
              <a:spcBef>
                <a:spcPct val="0"/>
              </a:spcBef>
              <a:spcAft>
                <a:spcPct val="0"/>
              </a:spcAft>
            </a:pPr>
            <a:r>
              <a:rPr lang="en-GB" sz="2400" b="1" dirty="0" smtClean="0">
                <a:solidFill>
                  <a:srgbClr val="FFFFFF"/>
                </a:solidFill>
                <a:latin typeface="Arial" charset="0"/>
              </a:rPr>
              <a:t>Scree-</a:t>
            </a:r>
            <a:r>
              <a:rPr lang="en-GB" sz="2400" b="1" dirty="0" err="1" smtClean="0">
                <a:solidFill>
                  <a:srgbClr val="FFFFFF"/>
                </a:solidFill>
                <a:latin typeface="Arial" charset="0"/>
              </a:rPr>
              <a:t>ning</a:t>
            </a:r>
            <a:endParaRPr lang="en-GB" sz="2100" b="1" dirty="0" smtClean="0">
              <a:solidFill>
                <a:srgbClr val="FFFFFF"/>
              </a:solidFill>
              <a:latin typeface="Arial" charset="0"/>
            </a:endParaRPr>
          </a:p>
        </p:txBody>
      </p:sp>
      <p:sp>
        <p:nvSpPr>
          <p:cNvPr id="42" name="Rounded Rectangle 41"/>
          <p:cNvSpPr/>
          <p:nvPr/>
        </p:nvSpPr>
        <p:spPr bwMode="auto">
          <a:xfrm>
            <a:off x="4059084" y="4533103"/>
            <a:ext cx="1248137" cy="928316"/>
          </a:xfrm>
          <a:prstGeom prst="roundRect">
            <a:avLst/>
          </a:prstGeom>
          <a:solidFill>
            <a:srgbClr val="0070C0"/>
          </a:solidFill>
          <a:ln w="9525" cap="flat" cmpd="sng" algn="ctr">
            <a:noFill/>
            <a:prstDash val="solid"/>
            <a:round/>
            <a:headEnd type="none" w="med" len="med"/>
            <a:tailEnd type="none" w="med" len="med"/>
          </a:ln>
          <a:effectLst/>
        </p:spPr>
        <p:txBody>
          <a:bodyPr vert="horz" wrap="square" lIns="0" tIns="60958" rIns="0" bIns="60958" numCol="1" rtlCol="0" anchor="ctr" anchorCtr="0" compatLnSpc="1">
            <a:prstTxWarp prst="textNoShape">
              <a:avLst/>
            </a:prstTxWarp>
          </a:bodyPr>
          <a:lstStyle/>
          <a:p>
            <a:pPr algn="ctr" defTabSz="1219170" eaLnBrk="0" fontAlgn="base" hangingPunct="0">
              <a:spcBef>
                <a:spcPct val="0"/>
              </a:spcBef>
              <a:spcAft>
                <a:spcPct val="0"/>
              </a:spcAft>
            </a:pPr>
            <a:r>
              <a:rPr lang="en-GB" sz="2400" b="1" dirty="0" smtClean="0">
                <a:solidFill>
                  <a:srgbClr val="FFFFFF"/>
                </a:solidFill>
                <a:latin typeface="Arial" charset="0"/>
              </a:rPr>
              <a:t>Testing</a:t>
            </a:r>
            <a:endParaRPr lang="en-GB" sz="1900" b="1" dirty="0" smtClean="0">
              <a:solidFill>
                <a:srgbClr val="FFFFFF"/>
              </a:solidFill>
              <a:latin typeface="Arial" charset="0"/>
            </a:endParaRPr>
          </a:p>
        </p:txBody>
      </p:sp>
      <p:sp>
        <p:nvSpPr>
          <p:cNvPr id="43" name="Rounded Rectangle 42"/>
          <p:cNvSpPr/>
          <p:nvPr/>
        </p:nvSpPr>
        <p:spPr bwMode="auto">
          <a:xfrm>
            <a:off x="6804893" y="4533102"/>
            <a:ext cx="2085004" cy="913535"/>
          </a:xfrm>
          <a:prstGeom prst="roundRect">
            <a:avLst/>
          </a:prstGeom>
          <a:solidFill>
            <a:srgbClr val="0070C0"/>
          </a:solidFill>
          <a:ln w="9525" cap="flat" cmpd="sng" algn="ctr">
            <a:noFill/>
            <a:prstDash val="solid"/>
            <a:round/>
            <a:headEnd type="none" w="med" len="med"/>
            <a:tailEnd type="none" w="med" len="med"/>
          </a:ln>
          <a:effectLst/>
        </p:spPr>
        <p:txBody>
          <a:bodyPr vert="horz" wrap="square" lIns="0" tIns="60958" rIns="0" bIns="60958" numCol="1" rtlCol="0" anchor="ctr" anchorCtr="0" compatLnSpc="1">
            <a:prstTxWarp prst="textNoShape">
              <a:avLst/>
            </a:prstTxWarp>
          </a:bodyPr>
          <a:lstStyle/>
          <a:p>
            <a:pPr algn="ctr" defTabSz="1219170" eaLnBrk="0" fontAlgn="base" hangingPunct="0">
              <a:spcBef>
                <a:spcPct val="0"/>
              </a:spcBef>
              <a:spcAft>
                <a:spcPct val="0"/>
              </a:spcAft>
            </a:pPr>
            <a:r>
              <a:rPr lang="en-GB" sz="1900" b="1" dirty="0" smtClean="0">
                <a:solidFill>
                  <a:srgbClr val="FFFFFF"/>
                </a:solidFill>
                <a:latin typeface="Arial" charset="0"/>
              </a:rPr>
              <a:t>Traffic restriction (RMA)</a:t>
            </a:r>
          </a:p>
        </p:txBody>
      </p:sp>
      <p:sp>
        <p:nvSpPr>
          <p:cNvPr id="53" name="Title 2"/>
          <p:cNvSpPr txBox="1">
            <a:spLocks/>
          </p:cNvSpPr>
          <p:nvPr/>
        </p:nvSpPr>
        <p:spPr bwMode="auto">
          <a:xfrm>
            <a:off x="432858" y="209817"/>
            <a:ext cx="10462187" cy="857251"/>
          </a:xfrm>
          <a:prstGeom prst="rect">
            <a:avLst/>
          </a:prstGeom>
          <a:noFill/>
          <a:ln w="9525">
            <a:noFill/>
            <a:miter lim="800000"/>
            <a:headEnd/>
            <a:tailEnd/>
          </a:ln>
          <a:effectLst/>
        </p:spPr>
        <p:txBody>
          <a:bodyPr vert="horz" wrap="square" lIns="121917" tIns="60958" rIns="121917" bIns="60958" numCol="1" anchor="t" anchorCtr="0" compatLnSpc="1">
            <a:prstTxWarp prst="textNoShape">
              <a:avLst/>
            </a:prstTxWarp>
          </a:bodyPr>
          <a:lst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Times New Roman" pitchFamily="18" charset="0"/>
              </a:defRPr>
            </a:lvl2pPr>
            <a:lvl3pPr algn="l" rtl="0" eaLnBrk="1" fontAlgn="base" hangingPunct="1">
              <a:spcBef>
                <a:spcPct val="0"/>
              </a:spcBef>
              <a:spcAft>
                <a:spcPct val="0"/>
              </a:spcAft>
              <a:defRPr sz="3200">
                <a:solidFill>
                  <a:schemeClr val="tx2"/>
                </a:solidFill>
                <a:latin typeface="Times New Roman" pitchFamily="18" charset="0"/>
              </a:defRPr>
            </a:lvl3pPr>
            <a:lvl4pPr algn="l" rtl="0" eaLnBrk="1" fontAlgn="base" hangingPunct="1">
              <a:spcBef>
                <a:spcPct val="0"/>
              </a:spcBef>
              <a:spcAft>
                <a:spcPct val="0"/>
              </a:spcAft>
              <a:defRPr sz="3200">
                <a:solidFill>
                  <a:schemeClr val="tx2"/>
                </a:solidFill>
                <a:latin typeface="Times New Roman" pitchFamily="18" charset="0"/>
              </a:defRPr>
            </a:lvl4pPr>
            <a:lvl5pPr algn="l" rtl="0" eaLnBrk="1" fontAlgn="base" hangingPunct="1">
              <a:spcBef>
                <a:spcPct val="0"/>
              </a:spcBef>
              <a:spcAft>
                <a:spcPct val="0"/>
              </a:spcAft>
              <a:defRPr sz="3200">
                <a:solidFill>
                  <a:schemeClr val="tx2"/>
                </a:solidFill>
                <a:latin typeface="Times New Roman" pitchFamily="18" charset="0"/>
              </a:defRPr>
            </a:lvl5pPr>
            <a:lvl6pPr marL="457200" algn="l" rtl="0" eaLnBrk="1" fontAlgn="base" hangingPunct="1">
              <a:spcBef>
                <a:spcPct val="0"/>
              </a:spcBef>
              <a:spcAft>
                <a:spcPct val="0"/>
              </a:spcAft>
              <a:defRPr sz="3200">
                <a:solidFill>
                  <a:schemeClr val="tx2"/>
                </a:solidFill>
                <a:latin typeface="Times New Roman" pitchFamily="18" charset="0"/>
              </a:defRPr>
            </a:lvl6pPr>
            <a:lvl7pPr marL="914400" algn="l" rtl="0" eaLnBrk="1" fontAlgn="base" hangingPunct="1">
              <a:spcBef>
                <a:spcPct val="0"/>
              </a:spcBef>
              <a:spcAft>
                <a:spcPct val="0"/>
              </a:spcAft>
              <a:defRPr sz="3200">
                <a:solidFill>
                  <a:schemeClr val="tx2"/>
                </a:solidFill>
                <a:latin typeface="Times New Roman" pitchFamily="18" charset="0"/>
              </a:defRPr>
            </a:lvl7pPr>
            <a:lvl8pPr marL="1371600" algn="l" rtl="0" eaLnBrk="1" fontAlgn="base" hangingPunct="1">
              <a:spcBef>
                <a:spcPct val="0"/>
              </a:spcBef>
              <a:spcAft>
                <a:spcPct val="0"/>
              </a:spcAft>
              <a:defRPr sz="3200">
                <a:solidFill>
                  <a:schemeClr val="tx2"/>
                </a:solidFill>
                <a:latin typeface="Times New Roman" pitchFamily="18" charset="0"/>
              </a:defRPr>
            </a:lvl8pPr>
            <a:lvl9pPr marL="1828800" algn="l" rtl="0" eaLnBrk="1" fontAlgn="base" hangingPunct="1">
              <a:spcBef>
                <a:spcPct val="0"/>
              </a:spcBef>
              <a:spcAft>
                <a:spcPct val="0"/>
              </a:spcAft>
              <a:defRPr sz="3200">
                <a:solidFill>
                  <a:schemeClr val="tx2"/>
                </a:solidFill>
                <a:latin typeface="Times New Roman" pitchFamily="18" charset="0"/>
              </a:defRPr>
            </a:lvl9pPr>
          </a:lstStyle>
          <a:p>
            <a:r>
              <a:rPr lang="fr-BE" kern="0" smtClean="0"/>
              <a:t>Financial Crime Compliance Roadmap</a:t>
            </a:r>
            <a:endParaRPr lang="fr-BE" kern="0" dirty="0"/>
          </a:p>
        </p:txBody>
      </p:sp>
      <p:sp>
        <p:nvSpPr>
          <p:cNvPr id="54" name="Rounded Rectangle 53"/>
          <p:cNvSpPr/>
          <p:nvPr/>
        </p:nvSpPr>
        <p:spPr bwMode="auto">
          <a:xfrm>
            <a:off x="9747041" y="857351"/>
            <a:ext cx="207871" cy="172024"/>
          </a:xfrm>
          <a:prstGeom prst="roundRect">
            <a:avLst/>
          </a:prstGeom>
          <a:solidFill>
            <a:srgbClr val="0070C0"/>
          </a:solidFill>
          <a:ln w="9525" cap="flat" cmpd="sng" algn="ctr">
            <a:noFill/>
            <a:prstDash val="solid"/>
            <a:round/>
            <a:headEnd type="none" w="med" len="med"/>
            <a:tailEnd type="none" w="med" len="med"/>
          </a:ln>
          <a:effectLst/>
        </p:spPr>
        <p:txBody>
          <a:bodyPr vert="horz" wrap="square" lIns="0" tIns="60958" rIns="0" bIns="60958" numCol="1" rtlCol="0" anchor="ctr" anchorCtr="0" compatLnSpc="1">
            <a:prstTxWarp prst="textNoShape">
              <a:avLst/>
            </a:prstTxWarp>
          </a:bodyPr>
          <a:lstStyle/>
          <a:p>
            <a:pPr algn="ctr" defTabSz="1219170" eaLnBrk="0" fontAlgn="base" hangingPunct="0">
              <a:spcBef>
                <a:spcPct val="0"/>
              </a:spcBef>
              <a:spcAft>
                <a:spcPct val="0"/>
              </a:spcAft>
            </a:pPr>
            <a:endParaRPr lang="en-GB" sz="1900" b="1" dirty="0" smtClean="0">
              <a:solidFill>
                <a:srgbClr val="FFFFFF"/>
              </a:solidFill>
              <a:latin typeface="Arial" charset="0"/>
            </a:endParaRPr>
          </a:p>
        </p:txBody>
      </p:sp>
      <p:sp>
        <p:nvSpPr>
          <p:cNvPr id="55" name="TextBox 54"/>
          <p:cNvSpPr txBox="1"/>
          <p:nvPr/>
        </p:nvSpPr>
        <p:spPr>
          <a:xfrm>
            <a:off x="9954911" y="774085"/>
            <a:ext cx="736927" cy="492438"/>
          </a:xfrm>
          <a:prstGeom prst="rect">
            <a:avLst/>
          </a:prstGeom>
          <a:noFill/>
        </p:spPr>
        <p:txBody>
          <a:bodyPr wrap="none" lIns="121917" tIns="60958" rIns="121917" bIns="60958" rtlCol="0">
            <a:spAutoFit/>
          </a:bodyPr>
          <a:lstStyle/>
          <a:p>
            <a:r>
              <a:rPr lang="fr-BE" sz="2400" dirty="0" smtClean="0"/>
              <a:t>Live</a:t>
            </a:r>
            <a:endParaRPr lang="en-GB" sz="2400" dirty="0"/>
          </a:p>
        </p:txBody>
      </p:sp>
      <p:sp>
        <p:nvSpPr>
          <p:cNvPr id="56" name="Rounded Rectangle 55"/>
          <p:cNvSpPr/>
          <p:nvPr/>
        </p:nvSpPr>
        <p:spPr bwMode="auto">
          <a:xfrm>
            <a:off x="9747041" y="1105121"/>
            <a:ext cx="207871" cy="172024"/>
          </a:xfrm>
          <a:prstGeom prst="roundRect">
            <a:avLst/>
          </a:prstGeom>
          <a:solidFill>
            <a:srgbClr val="00B0F0"/>
          </a:solidFill>
          <a:ln w="9525" cap="flat" cmpd="sng" algn="ctr">
            <a:noFill/>
            <a:prstDash val="solid"/>
            <a:round/>
            <a:headEnd type="none" w="med" len="med"/>
            <a:tailEnd type="none" w="med" len="med"/>
          </a:ln>
          <a:effectLst/>
        </p:spPr>
        <p:txBody>
          <a:bodyPr vert="horz" wrap="square" lIns="0" tIns="95998" rIns="0" bIns="60958" numCol="1" rtlCol="0" anchor="ctr" anchorCtr="1" compatLnSpc="1">
            <a:prstTxWarp prst="textNoShape">
              <a:avLst/>
            </a:prstTxWarp>
          </a:bodyPr>
          <a:lstStyle/>
          <a:p>
            <a:pPr algn="ctr"/>
            <a:endParaRPr lang="en-GB" sz="1900" b="1" dirty="0">
              <a:solidFill>
                <a:srgbClr val="FFFFFF"/>
              </a:solidFill>
            </a:endParaRPr>
          </a:p>
        </p:txBody>
      </p:sp>
      <p:sp>
        <p:nvSpPr>
          <p:cNvPr id="57" name="TextBox 56"/>
          <p:cNvSpPr txBox="1"/>
          <p:nvPr/>
        </p:nvSpPr>
        <p:spPr>
          <a:xfrm>
            <a:off x="9954909" y="1021856"/>
            <a:ext cx="1933215" cy="492438"/>
          </a:xfrm>
          <a:prstGeom prst="rect">
            <a:avLst/>
          </a:prstGeom>
          <a:noFill/>
        </p:spPr>
        <p:txBody>
          <a:bodyPr wrap="none" lIns="121917" tIns="60958" rIns="121917" bIns="60958" rtlCol="0">
            <a:spAutoFit/>
          </a:bodyPr>
          <a:lstStyle/>
          <a:p>
            <a:r>
              <a:rPr lang="en-GB" sz="2400" dirty="0" smtClean="0"/>
              <a:t>Development</a:t>
            </a:r>
            <a:endParaRPr lang="en-GB" sz="2400" dirty="0"/>
          </a:p>
        </p:txBody>
      </p:sp>
      <p:sp>
        <p:nvSpPr>
          <p:cNvPr id="58" name="Rounded Rectangle 57"/>
          <p:cNvSpPr/>
          <p:nvPr/>
        </p:nvSpPr>
        <p:spPr bwMode="auto">
          <a:xfrm>
            <a:off x="9747041" y="1359587"/>
            <a:ext cx="207871" cy="172024"/>
          </a:xfrm>
          <a:prstGeom prst="roundRect">
            <a:avLst/>
          </a:prstGeom>
          <a:solidFill>
            <a:srgbClr val="01D8EF"/>
          </a:solidFill>
          <a:ln w="9525" cap="flat" cmpd="sng" algn="ctr">
            <a:noFill/>
            <a:prstDash val="solid"/>
            <a:round/>
            <a:headEnd type="none" w="med" len="med"/>
            <a:tailEnd type="none" w="med" len="med"/>
          </a:ln>
          <a:effectLst/>
        </p:spPr>
        <p:txBody>
          <a:bodyPr vert="horz" wrap="square" lIns="0" tIns="95998" rIns="0" bIns="60958" numCol="1" rtlCol="0" anchor="ctr" anchorCtr="1" compatLnSpc="1">
            <a:prstTxWarp prst="textNoShape">
              <a:avLst/>
            </a:prstTxWarp>
          </a:bodyPr>
          <a:lstStyle/>
          <a:p>
            <a:pPr algn="ctr"/>
            <a:endParaRPr lang="en-GB" sz="1900" b="1" dirty="0">
              <a:solidFill>
                <a:srgbClr val="FFFFFF"/>
              </a:solidFill>
            </a:endParaRPr>
          </a:p>
        </p:txBody>
      </p:sp>
      <p:sp>
        <p:nvSpPr>
          <p:cNvPr id="59" name="TextBox 58"/>
          <p:cNvSpPr txBox="1"/>
          <p:nvPr/>
        </p:nvSpPr>
        <p:spPr>
          <a:xfrm>
            <a:off x="9954909" y="1276321"/>
            <a:ext cx="1837356" cy="492438"/>
          </a:xfrm>
          <a:prstGeom prst="rect">
            <a:avLst/>
          </a:prstGeom>
          <a:noFill/>
        </p:spPr>
        <p:txBody>
          <a:bodyPr wrap="none" lIns="121917" tIns="60958" rIns="121917" bIns="60958" rtlCol="0">
            <a:spAutoFit/>
          </a:bodyPr>
          <a:lstStyle/>
          <a:p>
            <a:r>
              <a:rPr lang="fr-BE" sz="2400" dirty="0" smtClean="0"/>
              <a:t>Qualification</a:t>
            </a:r>
            <a:endParaRPr lang="en-GB" sz="2400" dirty="0"/>
          </a:p>
        </p:txBody>
      </p:sp>
      <p:sp>
        <p:nvSpPr>
          <p:cNvPr id="60" name="Rounded Rectangle 59"/>
          <p:cNvSpPr/>
          <p:nvPr/>
        </p:nvSpPr>
        <p:spPr bwMode="auto">
          <a:xfrm>
            <a:off x="9747041" y="1614875"/>
            <a:ext cx="207871" cy="172024"/>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0" tIns="60958" rIns="0" bIns="60958" numCol="1" rtlCol="0" anchor="ctr" anchorCtr="0" compatLnSpc="1">
            <a:prstTxWarp prst="textNoShape">
              <a:avLst/>
            </a:prstTxWarp>
          </a:bodyPr>
          <a:lstStyle/>
          <a:p>
            <a:pPr algn="ctr"/>
            <a:endParaRPr lang="en-GB" sz="1900" b="1" dirty="0">
              <a:solidFill>
                <a:srgbClr val="FFFFFF"/>
              </a:solidFill>
            </a:endParaRPr>
          </a:p>
        </p:txBody>
      </p:sp>
      <p:sp>
        <p:nvSpPr>
          <p:cNvPr id="61" name="TextBox 60"/>
          <p:cNvSpPr txBox="1"/>
          <p:nvPr/>
        </p:nvSpPr>
        <p:spPr>
          <a:xfrm>
            <a:off x="9954909" y="1531611"/>
            <a:ext cx="1666925" cy="492438"/>
          </a:xfrm>
          <a:prstGeom prst="rect">
            <a:avLst/>
          </a:prstGeom>
          <a:noFill/>
        </p:spPr>
        <p:txBody>
          <a:bodyPr wrap="none" lIns="121917" tIns="60958" rIns="121917" bIns="60958" rtlCol="0">
            <a:spAutoFit/>
          </a:bodyPr>
          <a:lstStyle/>
          <a:p>
            <a:r>
              <a:rPr lang="fr-BE" sz="2400" dirty="0" smtClean="0"/>
              <a:t>Exploration</a:t>
            </a:r>
            <a:endParaRPr lang="en-GB" sz="2400" dirty="0"/>
          </a:p>
        </p:txBody>
      </p:sp>
      <p:sp>
        <p:nvSpPr>
          <p:cNvPr id="3" name="Slide Number Placeholder 2"/>
          <p:cNvSpPr>
            <a:spLocks noGrp="1"/>
          </p:cNvSpPr>
          <p:nvPr>
            <p:ph type="sldNum" sz="quarter" idx="11"/>
          </p:nvPr>
        </p:nvSpPr>
        <p:spPr/>
        <p:txBody>
          <a:bodyPr/>
          <a:lstStyle/>
          <a:p>
            <a:fld id="{768B45FA-E62F-42D8-8B82-2012ED008F05}" type="slidenum">
              <a:rPr lang="en-GB" smtClean="0"/>
              <a:pPr/>
              <a:t>65</a:t>
            </a:fld>
            <a:endParaRPr lang="en-GB"/>
          </a:p>
        </p:txBody>
      </p:sp>
    </p:spTree>
    <p:extLst>
      <p:ext uri="{BB962C8B-B14F-4D97-AF65-F5344CB8AC3E}">
        <p14:creationId xmlns="" xmlns:p14="http://schemas.microsoft.com/office/powerpoint/2010/main" val="338281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P spid="39" grpId="0" animBg="1"/>
      <p:bldP spid="4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126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0149" t="13473" r="18597" b="11018"/>
          <a:stretch/>
        </p:blipFill>
        <p:spPr bwMode="auto">
          <a:xfrm>
            <a:off x="1" y="1"/>
            <a:ext cx="12192000" cy="66328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9466779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KYC Registry – </a:t>
            </a:r>
            <a:r>
              <a:rPr lang="en-GB" dirty="0"/>
              <a:t>G</a:t>
            </a:r>
            <a:r>
              <a:rPr lang="en-GB" dirty="0" smtClean="0"/>
              <a:t>uiding principles</a:t>
            </a:r>
            <a:endParaRPr lang="en-GB" sz="3700" i="1" dirty="0"/>
          </a:p>
        </p:txBody>
      </p:sp>
      <p:graphicFrame>
        <p:nvGraphicFramePr>
          <p:cNvPr id="6" name="Diagram 5"/>
          <p:cNvGraphicFramePr/>
          <p:nvPr>
            <p:extLst>
              <p:ext uri="{D42A27DB-BD31-4B8C-83A1-F6EECF244321}">
                <p14:modId xmlns="" xmlns:p14="http://schemas.microsoft.com/office/powerpoint/2010/main" val="3445461359"/>
              </p:ext>
            </p:extLst>
          </p:nvPr>
        </p:nvGraphicFramePr>
        <p:xfrm>
          <a:off x="1244511" y="1959356"/>
          <a:ext cx="10465163" cy="2880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Rounded Rectangle 17"/>
          <p:cNvSpPr/>
          <p:nvPr/>
        </p:nvSpPr>
        <p:spPr bwMode="auto">
          <a:xfrm>
            <a:off x="1292639" y="5055700"/>
            <a:ext cx="10369152" cy="719992"/>
          </a:xfrm>
          <a:prstGeom prst="roundRect">
            <a:avLst/>
          </a:prstGeom>
          <a:solidFill>
            <a:schemeClr val="bg1">
              <a:lumMod val="75000"/>
            </a:schemeClr>
          </a:solidFill>
          <a:ln>
            <a:solidFill>
              <a:schemeClr val="bg1">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21917" tIns="60958" rIns="121917" bIns="60958" numCol="1" rtlCol="0" anchor="ctr" anchorCtr="0" compatLnSpc="1">
            <a:prstTxWarp prst="textNoShape">
              <a:avLst/>
            </a:prstTxWarp>
          </a:bodyPr>
          <a:lstStyle/>
          <a:p>
            <a:pPr marL="2117"/>
            <a:r>
              <a:rPr lang="en-GB" sz="2400" dirty="0"/>
              <a:t>Banks remain </a:t>
            </a:r>
            <a:r>
              <a:rPr lang="en-GB" sz="2400" dirty="0" smtClean="0"/>
              <a:t>(1) owner and in control of </a:t>
            </a:r>
            <a:r>
              <a:rPr lang="en-GB" sz="2400" dirty="0"/>
              <a:t>their information and </a:t>
            </a:r>
            <a:r>
              <a:rPr lang="en-GB" sz="2400" dirty="0" smtClean="0"/>
              <a:t/>
            </a:r>
            <a:br>
              <a:rPr lang="en-GB" sz="2400" dirty="0" smtClean="0"/>
            </a:br>
            <a:r>
              <a:rPr lang="en-GB" sz="2400" dirty="0" smtClean="0"/>
              <a:t>(2) responsible </a:t>
            </a:r>
            <a:r>
              <a:rPr lang="en-GB" sz="2400" dirty="0"/>
              <a:t>for their KYC process, criteria and results.</a:t>
            </a:r>
          </a:p>
        </p:txBody>
      </p:sp>
      <p:sp>
        <p:nvSpPr>
          <p:cNvPr id="4" name="Slide Number Placeholder 3"/>
          <p:cNvSpPr>
            <a:spLocks noGrp="1"/>
          </p:cNvSpPr>
          <p:nvPr>
            <p:ph type="sldNum" sz="quarter" idx="11"/>
          </p:nvPr>
        </p:nvSpPr>
        <p:spPr/>
        <p:txBody>
          <a:bodyPr/>
          <a:lstStyle/>
          <a:p>
            <a:fld id="{640A242F-A129-470A-A839-1550E4E86268}" type="slidenum">
              <a:rPr lang="en-GB" smtClean="0"/>
              <a:pPr/>
              <a:t>67</a:t>
            </a:fld>
            <a:endParaRPr lang="en-GB"/>
          </a:p>
        </p:txBody>
      </p:sp>
    </p:spTree>
    <p:extLst>
      <p:ext uri="{BB962C8B-B14F-4D97-AF65-F5344CB8AC3E}">
        <p14:creationId xmlns="" xmlns:p14="http://schemas.microsoft.com/office/powerpoint/2010/main" val="215523816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p:cNvSpPr>
            <a:spLocks noGrp="1" noChangeArrowheads="1"/>
          </p:cNvSpPr>
          <p:nvPr>
            <p:ph type="ctrTitle"/>
          </p:nvPr>
        </p:nvSpPr>
        <p:spPr/>
        <p:txBody>
          <a:bodyPr/>
          <a:lstStyle/>
          <a:p>
            <a:pPr eaLnBrk="1" hangingPunct="1"/>
            <a:r>
              <a:rPr lang="en-US" sz="6400" dirty="0" smtClean="0"/>
              <a:t>Thank you</a:t>
            </a:r>
            <a:endParaRPr lang="en-GB" sz="6400" dirty="0" smtClean="0"/>
          </a:p>
        </p:txBody>
      </p:sp>
      <p:sp>
        <p:nvSpPr>
          <p:cNvPr id="4101" name="Text Box 34"/>
          <p:cNvSpPr txBox="1">
            <a:spLocks noChangeArrowheads="1"/>
          </p:cNvSpPr>
          <p:nvPr/>
        </p:nvSpPr>
        <p:spPr bwMode="auto">
          <a:xfrm>
            <a:off x="1117600" y="609601"/>
            <a:ext cx="10464800" cy="400105"/>
          </a:xfrm>
          <a:prstGeom prst="rect">
            <a:avLst/>
          </a:prstGeom>
          <a:noFill/>
          <a:ln w="9525">
            <a:noFill/>
            <a:miter lim="800000"/>
            <a:headEnd/>
            <a:tailEnd/>
          </a:ln>
        </p:spPr>
        <p:txBody>
          <a:bodyPr lIns="121917" tIns="60958" rIns="121917" bIns="60958">
            <a:spAutoFit/>
          </a:bodyPr>
          <a:lstStyle/>
          <a:p>
            <a:pPr>
              <a:spcBef>
                <a:spcPct val="50000"/>
              </a:spcBef>
            </a:pPr>
            <a:endParaRPr lang="en-US">
              <a:solidFill>
                <a:srgbClr val="000000"/>
              </a:solidFill>
            </a:endParaRPr>
          </a:p>
        </p:txBody>
      </p:sp>
      <p:grpSp>
        <p:nvGrpSpPr>
          <p:cNvPr id="2" name="Group 18"/>
          <p:cNvGrpSpPr>
            <a:grpSpLocks/>
          </p:cNvGrpSpPr>
          <p:nvPr/>
        </p:nvGrpSpPr>
        <p:grpSpPr bwMode="auto">
          <a:xfrm>
            <a:off x="2463517" y="3924488"/>
            <a:ext cx="6415963" cy="2699460"/>
            <a:chOff x="1803" y="1616"/>
            <a:chExt cx="2079" cy="1146"/>
          </a:xfrm>
        </p:grpSpPr>
        <p:sp>
          <p:nvSpPr>
            <p:cNvPr id="19" name="Rectangle 19"/>
            <p:cNvSpPr>
              <a:spLocks noChangeArrowheads="1"/>
            </p:cNvSpPr>
            <p:nvPr/>
          </p:nvSpPr>
          <p:spPr bwMode="auto">
            <a:xfrm>
              <a:off x="1803" y="1616"/>
              <a:ext cx="2079" cy="1146"/>
            </a:xfrm>
            <a:prstGeom prst="rect">
              <a:avLst/>
            </a:prstGeom>
            <a:noFill/>
            <a:ln w="9525">
              <a:solidFill>
                <a:schemeClr val="bg1">
                  <a:lumMod val="50000"/>
                </a:schemeClr>
              </a:solidFill>
              <a:miter lim="800000"/>
              <a:headEnd/>
              <a:tailEnd/>
            </a:ln>
          </p:spPr>
          <p:txBody>
            <a:bodyPr wrap="none" anchor="ctr"/>
            <a:lstStyle/>
            <a:p>
              <a:endParaRPr lang="en-US">
                <a:solidFill>
                  <a:srgbClr val="000000"/>
                </a:solidFill>
              </a:endParaRPr>
            </a:p>
          </p:txBody>
        </p:sp>
        <p:sp>
          <p:nvSpPr>
            <p:cNvPr id="20" name="Text Box 20"/>
            <p:cNvSpPr txBox="1">
              <a:spLocks noChangeArrowheads="1"/>
            </p:cNvSpPr>
            <p:nvPr/>
          </p:nvSpPr>
          <p:spPr bwMode="auto">
            <a:xfrm>
              <a:off x="2321" y="1688"/>
              <a:ext cx="1343" cy="287"/>
            </a:xfrm>
            <a:prstGeom prst="rect">
              <a:avLst/>
            </a:prstGeom>
            <a:noFill/>
            <a:ln w="9525">
              <a:noFill/>
              <a:miter lim="800000"/>
              <a:headEnd/>
              <a:tailEnd/>
            </a:ln>
          </p:spPr>
          <p:txBody>
            <a:bodyPr wrap="square">
              <a:spAutoFit/>
            </a:bodyPr>
            <a:lstStyle/>
            <a:p>
              <a:pPr>
                <a:spcBef>
                  <a:spcPct val="50000"/>
                </a:spcBef>
              </a:pPr>
              <a:r>
                <a:rPr lang="en-US" sz="1900" b="1" dirty="0" smtClean="0">
                  <a:solidFill>
                    <a:srgbClr val="5A504A"/>
                  </a:solidFill>
                  <a:latin typeface="Times New Roman" pitchFamily="18" charset="0"/>
                </a:rPr>
                <a:t>Matthieu de Heering </a:t>
              </a:r>
              <a:br>
                <a:rPr lang="en-US" sz="1900" b="1" dirty="0" smtClean="0">
                  <a:solidFill>
                    <a:srgbClr val="5A504A"/>
                  </a:solidFill>
                  <a:latin typeface="Times New Roman" pitchFamily="18" charset="0"/>
                </a:rPr>
              </a:br>
              <a:r>
                <a:rPr lang="ru-RU" sz="1900" b="1" i="1" dirty="0" smtClean="0">
                  <a:solidFill>
                    <a:srgbClr val="5A504A"/>
                  </a:solidFill>
                  <a:latin typeface="Times New Roman" pitchFamily="18" charset="0"/>
                </a:rPr>
                <a:t>Геринг</a:t>
              </a:r>
              <a:r>
                <a:rPr lang="en-US" sz="1900" b="1" i="1" dirty="0" smtClean="0">
                  <a:solidFill>
                    <a:srgbClr val="5A504A"/>
                  </a:solidFill>
                  <a:latin typeface="Times New Roman" pitchFamily="18" charset="0"/>
                </a:rPr>
                <a:t> </a:t>
              </a:r>
              <a:r>
                <a:rPr lang="ru-RU" sz="1900" b="1" i="1" dirty="0" smtClean="0">
                  <a:solidFill>
                    <a:srgbClr val="5A504A"/>
                  </a:solidFill>
                  <a:latin typeface="Times New Roman" pitchFamily="18" charset="0"/>
                </a:rPr>
                <a:t>Матвей</a:t>
              </a:r>
              <a:r>
                <a:rPr lang="en-US" sz="1900" b="1" i="1" dirty="0" smtClean="0">
                  <a:solidFill>
                    <a:srgbClr val="5A504A"/>
                  </a:solidFill>
                  <a:latin typeface="Times New Roman" pitchFamily="18" charset="0"/>
                </a:rPr>
                <a:t> </a:t>
              </a:r>
              <a:r>
                <a:rPr lang="ru-RU" sz="1900" b="1" i="1" dirty="0" smtClean="0">
                  <a:solidFill>
                    <a:srgbClr val="5A504A"/>
                  </a:solidFill>
                  <a:latin typeface="Times New Roman" pitchFamily="18" charset="0"/>
                </a:rPr>
                <a:t>Филиппович</a:t>
              </a:r>
              <a:endParaRPr lang="en-US" sz="1900" b="1" i="1" dirty="0">
                <a:solidFill>
                  <a:srgbClr val="5A504A"/>
                </a:solidFill>
                <a:latin typeface="Times New Roman" pitchFamily="18" charset="0"/>
              </a:endParaRPr>
            </a:p>
          </p:txBody>
        </p:sp>
        <p:sp>
          <p:nvSpPr>
            <p:cNvPr id="21" name="Text Box 21"/>
            <p:cNvSpPr txBox="1">
              <a:spLocks noChangeArrowheads="1"/>
            </p:cNvSpPr>
            <p:nvPr/>
          </p:nvSpPr>
          <p:spPr bwMode="auto">
            <a:xfrm>
              <a:off x="2310" y="1907"/>
              <a:ext cx="1197" cy="379"/>
            </a:xfrm>
            <a:prstGeom prst="rect">
              <a:avLst/>
            </a:prstGeom>
            <a:noFill/>
            <a:ln w="9525">
              <a:noFill/>
              <a:miter lim="800000"/>
              <a:headEnd/>
              <a:tailEnd/>
            </a:ln>
          </p:spPr>
          <p:txBody>
            <a:bodyPr wrap="square">
              <a:spAutoFit/>
            </a:bodyPr>
            <a:lstStyle/>
            <a:p>
              <a:pPr>
                <a:spcBef>
                  <a:spcPct val="50000"/>
                </a:spcBef>
              </a:pPr>
              <a:r>
                <a:rPr lang="en-US" sz="1300" dirty="0" smtClean="0">
                  <a:solidFill>
                    <a:srgbClr val="766A60"/>
                  </a:solidFill>
                  <a:latin typeface="Times New Roman" pitchFamily="18" charset="0"/>
                </a:rPr>
                <a:t>Head of Russia CIS Mongolia </a:t>
              </a:r>
              <a:br>
                <a:rPr lang="en-US" sz="1300" dirty="0" smtClean="0">
                  <a:solidFill>
                    <a:srgbClr val="766A60"/>
                  </a:solidFill>
                  <a:latin typeface="Times New Roman" pitchFamily="18" charset="0"/>
                </a:rPr>
              </a:br>
              <a:r>
                <a:rPr lang="en-US" sz="1300" dirty="0" smtClean="0">
                  <a:solidFill>
                    <a:srgbClr val="766A60"/>
                  </a:solidFill>
                  <a:latin typeface="Times New Roman" pitchFamily="18" charset="0"/>
                </a:rPr>
                <a:t/>
              </a:r>
              <a:br>
                <a:rPr lang="en-US" sz="1300" dirty="0" smtClean="0">
                  <a:solidFill>
                    <a:srgbClr val="766A60"/>
                  </a:solidFill>
                  <a:latin typeface="Times New Roman" pitchFamily="18" charset="0"/>
                </a:rPr>
              </a:br>
              <a:r>
                <a:rPr lang="ru-RU" sz="1300" i="1" dirty="0" smtClean="0">
                  <a:solidFill>
                    <a:srgbClr val="766A60"/>
                  </a:solidFill>
                  <a:latin typeface="Times New Roman" pitchFamily="18" charset="0"/>
                </a:rPr>
                <a:t>Руководитель московского офиса </a:t>
              </a:r>
              <a:r>
                <a:rPr lang="en-GB" sz="1300" i="1" dirty="0" smtClean="0">
                  <a:solidFill>
                    <a:srgbClr val="766A60"/>
                  </a:solidFill>
                  <a:latin typeface="Times New Roman" pitchFamily="18" charset="0"/>
                </a:rPr>
                <a:t>SWIFT </a:t>
              </a:r>
              <a:r>
                <a:rPr lang="ru-RU" sz="1300" i="1" dirty="0" smtClean="0">
                  <a:solidFill>
                    <a:srgbClr val="766A60"/>
                  </a:solidFill>
                  <a:latin typeface="Times New Roman" pitchFamily="18" charset="0"/>
                </a:rPr>
                <a:t/>
              </a:r>
              <a:br>
                <a:rPr lang="ru-RU" sz="1300" i="1" dirty="0" smtClean="0">
                  <a:solidFill>
                    <a:srgbClr val="766A60"/>
                  </a:solidFill>
                  <a:latin typeface="Times New Roman" pitchFamily="18" charset="0"/>
                </a:rPr>
              </a:br>
              <a:r>
                <a:rPr lang="ru-RU" sz="1300" i="1" dirty="0" smtClean="0">
                  <a:solidFill>
                    <a:srgbClr val="766A60"/>
                  </a:solidFill>
                  <a:latin typeface="Times New Roman" pitchFamily="18" charset="0"/>
                </a:rPr>
                <a:t>Глава региона Россия, СНГ и Монголия</a:t>
              </a:r>
              <a:endParaRPr lang="en-US" sz="1300" i="1" dirty="0">
                <a:solidFill>
                  <a:srgbClr val="766A60"/>
                </a:solidFill>
                <a:latin typeface="Times New Roman" pitchFamily="18" charset="0"/>
              </a:endParaRPr>
            </a:p>
          </p:txBody>
        </p:sp>
        <p:sp>
          <p:nvSpPr>
            <p:cNvPr id="23" name="Text Box 23"/>
            <p:cNvSpPr txBox="1">
              <a:spLocks noChangeArrowheads="1"/>
            </p:cNvSpPr>
            <p:nvPr/>
          </p:nvSpPr>
          <p:spPr bwMode="auto">
            <a:xfrm>
              <a:off x="2325" y="2310"/>
              <a:ext cx="1182" cy="447"/>
            </a:xfrm>
            <a:prstGeom prst="rect">
              <a:avLst/>
            </a:prstGeom>
            <a:noFill/>
            <a:ln w="9525">
              <a:noFill/>
              <a:miter lim="800000"/>
              <a:headEnd/>
              <a:tailEnd/>
            </a:ln>
          </p:spPr>
          <p:txBody>
            <a:bodyPr>
              <a:spAutoFit/>
            </a:bodyPr>
            <a:lstStyle/>
            <a:p>
              <a:pPr>
                <a:lnSpc>
                  <a:spcPct val="130000"/>
                </a:lnSpc>
                <a:spcBef>
                  <a:spcPct val="50000"/>
                </a:spcBef>
              </a:pPr>
              <a:r>
                <a:rPr lang="de-DE" sz="1200" dirty="0" smtClean="0">
                  <a:solidFill>
                    <a:srgbClr val="766A60"/>
                  </a:solidFill>
                </a:rPr>
                <a:t>+</a:t>
              </a:r>
              <a:r>
                <a:rPr lang="ru-RU" sz="1200" dirty="0" smtClean="0">
                  <a:solidFill>
                    <a:srgbClr val="766A60"/>
                  </a:solidFill>
                </a:rPr>
                <a:t>7</a:t>
              </a:r>
              <a:r>
                <a:rPr lang="de-DE" sz="1200" dirty="0" smtClean="0">
                  <a:solidFill>
                    <a:srgbClr val="766A60"/>
                  </a:solidFill>
                </a:rPr>
                <a:t> </a:t>
              </a:r>
              <a:r>
                <a:rPr lang="ru-RU" sz="1200" dirty="0" smtClean="0">
                  <a:solidFill>
                    <a:srgbClr val="766A60"/>
                  </a:solidFill>
                </a:rPr>
                <a:t>495</a:t>
              </a:r>
              <a:r>
                <a:rPr lang="de-DE" sz="1200" dirty="0" smtClean="0">
                  <a:solidFill>
                    <a:srgbClr val="766A60"/>
                  </a:solidFill>
                </a:rPr>
                <a:t> </a:t>
              </a:r>
              <a:r>
                <a:rPr lang="ru-RU" sz="1200" dirty="0" smtClean="0">
                  <a:solidFill>
                    <a:srgbClr val="766A60"/>
                  </a:solidFill>
                </a:rPr>
                <a:t>228</a:t>
              </a:r>
              <a:r>
                <a:rPr lang="de-DE" sz="1200" dirty="0" smtClean="0">
                  <a:solidFill>
                    <a:srgbClr val="766A60"/>
                  </a:solidFill>
                </a:rPr>
                <a:t> </a:t>
              </a:r>
              <a:r>
                <a:rPr lang="ru-RU" sz="1200" dirty="0" smtClean="0">
                  <a:solidFill>
                    <a:srgbClr val="766A60"/>
                  </a:solidFill>
                </a:rPr>
                <a:t>5923</a:t>
              </a:r>
              <a:r>
                <a:rPr lang="de-DE" sz="1200" dirty="0">
                  <a:solidFill>
                    <a:srgbClr val="766A60"/>
                  </a:solidFill>
                </a:rPr>
                <a:t/>
              </a:r>
              <a:br>
                <a:rPr lang="de-DE" sz="1200" dirty="0">
                  <a:solidFill>
                    <a:srgbClr val="766A60"/>
                  </a:solidFill>
                </a:rPr>
              </a:br>
              <a:r>
                <a:rPr lang="de-DE" sz="1200" dirty="0">
                  <a:solidFill>
                    <a:srgbClr val="766A60"/>
                  </a:solidFill>
                </a:rPr>
                <a:t/>
              </a:r>
              <a:br>
                <a:rPr lang="de-DE" sz="1200" dirty="0">
                  <a:solidFill>
                    <a:srgbClr val="766A60"/>
                  </a:solidFill>
                </a:rPr>
              </a:br>
              <a:r>
                <a:rPr lang="en-GB" sz="1200" dirty="0" smtClean="0">
                  <a:solidFill>
                    <a:srgbClr val="766A60"/>
                  </a:solidFill>
                </a:rPr>
                <a:t>matthieu.deheering@swift.com</a:t>
              </a:r>
              <a:r>
                <a:rPr lang="de-DE" sz="1200" dirty="0">
                  <a:solidFill>
                    <a:srgbClr val="766A60"/>
                  </a:solidFill>
                </a:rPr>
                <a:t/>
              </a:r>
              <a:br>
                <a:rPr lang="de-DE" sz="1200" dirty="0">
                  <a:solidFill>
                    <a:srgbClr val="766A60"/>
                  </a:solidFill>
                </a:rPr>
              </a:br>
              <a:r>
                <a:rPr lang="de-DE" sz="1200" dirty="0" smtClean="0">
                  <a:solidFill>
                    <a:srgbClr val="766A60"/>
                  </a:solidFill>
                </a:rPr>
                <a:t>www.swift.com</a:t>
              </a:r>
              <a:endParaRPr lang="en-US" sz="1200" dirty="0">
                <a:solidFill>
                  <a:srgbClr val="766A60"/>
                </a:solidFill>
              </a:endParaRPr>
            </a:p>
          </p:txBody>
        </p:sp>
        <p:sp>
          <p:nvSpPr>
            <p:cNvPr id="24" name="Oval 24"/>
            <p:cNvSpPr>
              <a:spLocks noChangeArrowheads="1"/>
            </p:cNvSpPr>
            <p:nvPr/>
          </p:nvSpPr>
          <p:spPr bwMode="auto">
            <a:xfrm>
              <a:off x="2292" y="2340"/>
              <a:ext cx="57" cy="53"/>
            </a:xfrm>
            <a:prstGeom prst="ellipse">
              <a:avLst/>
            </a:prstGeom>
            <a:solidFill>
              <a:schemeClr val="bg1">
                <a:lumMod val="50000"/>
              </a:schemeClr>
            </a:solidFill>
            <a:ln w="9525">
              <a:noFill/>
              <a:round/>
              <a:headEnd/>
              <a:tailEnd/>
            </a:ln>
          </p:spPr>
          <p:txBody>
            <a:bodyPr wrap="none" anchor="ctr"/>
            <a:lstStyle/>
            <a:p>
              <a:r>
                <a:rPr lang="de-DE" sz="500" dirty="0">
                  <a:solidFill>
                    <a:srgbClr val="FFFFFF"/>
                  </a:solidFill>
                </a:rPr>
                <a:t>T</a:t>
              </a:r>
              <a:endParaRPr lang="en-US" sz="500" dirty="0">
                <a:solidFill>
                  <a:srgbClr val="FFFFFF"/>
                </a:solidFill>
              </a:endParaRPr>
            </a:p>
          </p:txBody>
        </p:sp>
        <p:sp>
          <p:nvSpPr>
            <p:cNvPr id="26" name="Oval 27"/>
            <p:cNvSpPr>
              <a:spLocks noChangeArrowheads="1"/>
            </p:cNvSpPr>
            <p:nvPr/>
          </p:nvSpPr>
          <p:spPr bwMode="auto">
            <a:xfrm>
              <a:off x="2292" y="2566"/>
              <a:ext cx="57" cy="53"/>
            </a:xfrm>
            <a:prstGeom prst="ellipse">
              <a:avLst/>
            </a:prstGeom>
            <a:solidFill>
              <a:schemeClr val="bg1">
                <a:lumMod val="50000"/>
              </a:schemeClr>
            </a:solidFill>
            <a:ln w="9525">
              <a:noFill/>
              <a:round/>
              <a:headEnd/>
              <a:tailEnd/>
            </a:ln>
          </p:spPr>
          <p:txBody>
            <a:bodyPr wrap="none" anchor="ctr"/>
            <a:lstStyle/>
            <a:p>
              <a:r>
                <a:rPr lang="de-DE" sz="500" dirty="0">
                  <a:solidFill>
                    <a:srgbClr val="FFFFFF"/>
                  </a:solidFill>
                </a:rPr>
                <a:t>W</a:t>
              </a:r>
              <a:endParaRPr lang="en-US" sz="500" dirty="0">
                <a:solidFill>
                  <a:srgbClr val="FFFFFF"/>
                </a:solidFill>
              </a:endParaRPr>
            </a:p>
          </p:txBody>
        </p:sp>
        <p:sp>
          <p:nvSpPr>
            <p:cNvPr id="27" name="Oval 28"/>
            <p:cNvSpPr>
              <a:spLocks noChangeArrowheads="1"/>
            </p:cNvSpPr>
            <p:nvPr/>
          </p:nvSpPr>
          <p:spPr bwMode="auto">
            <a:xfrm>
              <a:off x="2291" y="2488"/>
              <a:ext cx="57" cy="53"/>
            </a:xfrm>
            <a:prstGeom prst="ellipse">
              <a:avLst/>
            </a:prstGeom>
            <a:solidFill>
              <a:schemeClr val="bg1">
                <a:lumMod val="50000"/>
              </a:schemeClr>
            </a:solidFill>
            <a:ln w="9525">
              <a:noFill/>
              <a:round/>
              <a:headEnd/>
              <a:tailEnd/>
            </a:ln>
          </p:spPr>
          <p:txBody>
            <a:bodyPr wrap="none" anchor="ctr"/>
            <a:lstStyle/>
            <a:p>
              <a:r>
                <a:rPr lang="de-DE" sz="500" dirty="0">
                  <a:solidFill>
                    <a:srgbClr val="FFFFFF"/>
                  </a:solidFill>
                </a:rPr>
                <a:t>E</a:t>
              </a:r>
              <a:endParaRPr lang="en-US" sz="500" dirty="0">
                <a:solidFill>
                  <a:srgbClr val="FFFFFF"/>
                </a:solidFill>
              </a:endParaRPr>
            </a:p>
          </p:txBody>
        </p:sp>
      </p:grpSp>
      <p:pic>
        <p:nvPicPr>
          <p:cNvPr id="29" name="Picture 58" descr="SWIFT_Logo_color"/>
          <p:cNvPicPr>
            <a:picLocks noChangeArrowheads="1"/>
          </p:cNvPicPr>
          <p:nvPr/>
        </p:nvPicPr>
        <p:blipFill>
          <a:blip r:embed="rId3" cstate="print">
            <a:lum bright="10000" contrast="24000"/>
          </a:blip>
          <a:srcRect/>
          <a:stretch>
            <a:fillRect/>
          </a:stretch>
        </p:blipFill>
        <p:spPr bwMode="auto">
          <a:xfrm>
            <a:off x="2616200" y="4086225"/>
            <a:ext cx="1104917" cy="819033"/>
          </a:xfrm>
          <a:prstGeom prst="rect">
            <a:avLst/>
          </a:prstGeom>
          <a:noFill/>
          <a:ln w="9525">
            <a:noFill/>
            <a:miter lim="800000"/>
            <a:headEnd/>
            <a:tailEnd/>
          </a:ln>
        </p:spPr>
      </p:pic>
    </p:spTree>
    <p:extLst>
      <p:ext uri="{BB962C8B-B14F-4D97-AF65-F5344CB8AC3E}">
        <p14:creationId xmlns="" xmlns:p14="http://schemas.microsoft.com/office/powerpoint/2010/main" val="117995524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Sanctions Statement</a:t>
            </a:r>
            <a:endParaRPr lang="en-GB" dirty="0"/>
          </a:p>
        </p:txBody>
      </p:sp>
      <p:sp>
        <p:nvSpPr>
          <p:cNvPr id="3" name="Content Placeholder 2"/>
          <p:cNvSpPr>
            <a:spLocks noGrp="1"/>
          </p:cNvSpPr>
          <p:nvPr>
            <p:ph idx="1"/>
          </p:nvPr>
        </p:nvSpPr>
        <p:spPr/>
        <p:txBody>
          <a:bodyPr/>
          <a:lstStyle/>
          <a:p>
            <a:endParaRPr lang="en-GB"/>
          </a:p>
        </p:txBody>
      </p:sp>
      <p:sp>
        <p:nvSpPr>
          <p:cNvPr id="5" name="Slide Number Placeholder 4"/>
          <p:cNvSpPr>
            <a:spLocks noGrp="1"/>
          </p:cNvSpPr>
          <p:nvPr>
            <p:ph type="sldNum" sz="quarter" idx="11"/>
          </p:nvPr>
        </p:nvSpPr>
        <p:spPr/>
        <p:txBody>
          <a:bodyPr/>
          <a:lstStyle/>
          <a:p>
            <a:fld id="{640A242F-A129-470A-A839-1550E4E86268}" type="slidenum">
              <a:rPr lang="en-GB" smtClean="0"/>
              <a:pPr/>
              <a:t>69</a:t>
            </a:fld>
            <a:endParaRPr lang="en-GB"/>
          </a:p>
        </p:txBody>
      </p:sp>
      <p:pic>
        <p:nvPicPr>
          <p:cNvPr id="9218"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5632" t="9282" r="18368" b="17755"/>
          <a:stretch/>
        </p:blipFill>
        <p:spPr bwMode="auto">
          <a:xfrm>
            <a:off x="705854" y="1515979"/>
            <a:ext cx="10684041" cy="49829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261781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p:cNvSpPr>
          <p:nvPr/>
        </p:nvSpPr>
        <p:spPr bwMode="auto">
          <a:xfrm>
            <a:off x="523875" y="428627"/>
            <a:ext cx="11287125" cy="714375"/>
          </a:xfrm>
          <a:prstGeom prst="rect">
            <a:avLst/>
          </a:prstGeom>
          <a:noFill/>
          <a:ln w="12700" cap="flat">
            <a:noFill/>
            <a:miter lim="800000"/>
            <a:headEnd type="none" w="med" len="med"/>
            <a:tailEnd type="none" w="med" len="med"/>
          </a:ln>
          <a:effectLst>
            <a:outerShdw algn="ctr" rotWithShape="0">
              <a:srgbClr val="BDBDBD">
                <a:alpha val="79999"/>
              </a:srgbClr>
            </a:outerShdw>
          </a:effectLst>
        </p:spPr>
        <p:txBody>
          <a:bodyPr lIns="53143" tIns="53143" rIns="53143" bIns="53143" anchor="ctr"/>
          <a:lstStyle/>
          <a:p>
            <a:pPr algn="l"/>
            <a:endParaRPr lang="en-US" sz="3100" b="1" dirty="0">
              <a:solidFill>
                <a:srgbClr val="800000"/>
              </a:solidFill>
              <a:latin typeface="Gill Sans MT Bold Italic" charset="0"/>
              <a:ea typeface="Gill Sans MT Bold Italic" charset="0"/>
              <a:cs typeface="Gill Sans MT Bold Italic" charset="0"/>
              <a:sym typeface="Gill Sans MT Bold Italic" charset="0"/>
            </a:endParaRPr>
          </a:p>
        </p:txBody>
      </p:sp>
      <p:pic>
        <p:nvPicPr>
          <p:cNvPr id="45059" name="Picture 3"/>
          <p:cNvPicPr>
            <a:picLocks noChangeAspect="1" noChangeArrowheads="1"/>
          </p:cNvPicPr>
          <p:nvPr/>
        </p:nvPicPr>
        <p:blipFill>
          <a:blip r:embed="rId3" cstate="print"/>
          <a:srcRect/>
          <a:stretch>
            <a:fillRect/>
          </a:stretch>
        </p:blipFill>
        <p:spPr bwMode="auto">
          <a:xfrm>
            <a:off x="2977" y="8931"/>
            <a:ext cx="12189024" cy="399604"/>
          </a:xfrm>
          <a:prstGeom prst="rect">
            <a:avLst/>
          </a:prstGeom>
          <a:noFill/>
          <a:ln w="12700" cap="flat">
            <a:noFill/>
            <a:miter lim="800000"/>
            <a:headEnd/>
            <a:tailEnd/>
          </a:ln>
        </p:spPr>
      </p:pic>
      <p:sp>
        <p:nvSpPr>
          <p:cNvPr id="40" name="Rectangle 2"/>
          <p:cNvSpPr>
            <a:spLocks/>
          </p:cNvSpPr>
          <p:nvPr/>
        </p:nvSpPr>
        <p:spPr bwMode="auto">
          <a:xfrm>
            <a:off x="452439" y="1312664"/>
            <a:ext cx="11287125" cy="4783336"/>
          </a:xfrm>
          <a:prstGeom prst="rect">
            <a:avLst/>
          </a:prstGeom>
          <a:noFill/>
          <a:ln w="12700" cap="flat">
            <a:noFill/>
            <a:miter lim="800000"/>
            <a:headEnd type="none" w="med" len="med"/>
            <a:tailEnd type="none" w="med" len="med"/>
          </a:ln>
          <a:effectLst>
            <a:outerShdw algn="ctr" rotWithShape="0">
              <a:srgbClr val="BDBDBD">
                <a:alpha val="79999"/>
              </a:srgbClr>
            </a:outerShdw>
          </a:effectLst>
        </p:spPr>
        <p:txBody>
          <a:bodyPr lIns="53143" tIns="53143" rIns="53143" bIns="53143" anchor="ctr"/>
          <a:lstStyle/>
          <a:p>
            <a:pPr algn="l"/>
            <a:endParaRPr lang="en-US" sz="3300" b="1" dirty="0" smtClean="0">
              <a:solidFill>
                <a:srgbClr val="800000"/>
              </a:solidFill>
              <a:latin typeface="Gill Sans MT Bold Italic" charset="0"/>
              <a:ea typeface="Gill Sans MT Bold Italic" charset="0"/>
              <a:cs typeface="Gill Sans MT Bold Italic" charset="0"/>
              <a:sym typeface="Gill Sans MT Bold Italic" charset="0"/>
            </a:endParaRPr>
          </a:p>
          <a:p>
            <a:pPr algn="l"/>
            <a:endParaRPr lang="en-US" sz="3300" b="1" dirty="0" smtClean="0">
              <a:solidFill>
                <a:srgbClr val="800000"/>
              </a:solidFill>
              <a:latin typeface="Gill Sans MT Bold Italic" charset="0"/>
              <a:ea typeface="Gill Sans MT Bold Italic" charset="0"/>
              <a:cs typeface="Gill Sans MT Bold Italic" charset="0"/>
              <a:sym typeface="Gill Sans MT Bold Italic" charset="0"/>
            </a:endParaRPr>
          </a:p>
          <a:p>
            <a:r>
              <a:rPr lang="en-US" sz="3600" b="1" dirty="0" smtClean="0">
                <a:solidFill>
                  <a:srgbClr val="800000"/>
                </a:solidFill>
                <a:effectLst>
                  <a:outerShdw blurRad="38100" dist="38100" dir="2700000" algn="tl">
                    <a:srgbClr val="000000">
                      <a:alpha val="43137"/>
                    </a:srgbClr>
                  </a:outerShdw>
                </a:effectLst>
                <a:latin typeface="Segoe UI" pitchFamily="34" charset="0"/>
                <a:ea typeface="Segoe UI" pitchFamily="34" charset="0"/>
                <a:cs typeface="Segoe UI" pitchFamily="34" charset="0"/>
                <a:sym typeface="Gill Sans MT Bold Italic" charset="0"/>
              </a:rPr>
              <a:t>The Economic Outlook for Kazakhstan and</a:t>
            </a:r>
          </a:p>
          <a:p>
            <a:r>
              <a:rPr lang="en-US" sz="3600" b="1" dirty="0" smtClean="0">
                <a:solidFill>
                  <a:srgbClr val="800000"/>
                </a:solidFill>
                <a:effectLst>
                  <a:outerShdw blurRad="38100" dist="38100" dir="2700000" algn="tl">
                    <a:srgbClr val="000000">
                      <a:alpha val="43137"/>
                    </a:srgbClr>
                  </a:outerShdw>
                </a:effectLst>
                <a:latin typeface="Segoe UI" pitchFamily="34" charset="0"/>
                <a:ea typeface="Segoe UI" pitchFamily="34" charset="0"/>
                <a:cs typeface="Segoe UI" pitchFamily="34" charset="0"/>
                <a:sym typeface="Gill Sans MT Bold Italic" charset="0"/>
              </a:rPr>
              <a:t>The Role of Financial Sector and Other Macroeconomic and Structural Policies</a:t>
            </a:r>
          </a:p>
          <a:p>
            <a:endParaRPr lang="en-US" sz="3300" b="1" dirty="0" smtClean="0">
              <a:solidFill>
                <a:srgbClr val="800000"/>
              </a:solidFill>
              <a:effectLst>
                <a:outerShdw blurRad="38100" dist="38100" dir="2700000" algn="tl">
                  <a:srgbClr val="000000">
                    <a:alpha val="43137"/>
                  </a:srgbClr>
                </a:outerShdw>
              </a:effectLst>
              <a:latin typeface="Segoe UI" pitchFamily="34" charset="0"/>
              <a:ea typeface="Segoe UI" pitchFamily="34" charset="0"/>
              <a:cs typeface="Segoe UI" pitchFamily="34" charset="0"/>
              <a:sym typeface="Gill Sans MT Bold Italic" charset="0"/>
            </a:endParaRPr>
          </a:p>
          <a:p>
            <a:r>
              <a:rPr lang="en-US" sz="2900" b="1" dirty="0" smtClean="0">
                <a:solidFill>
                  <a:srgbClr val="800000"/>
                </a:solidFill>
                <a:latin typeface="Segoe UI" pitchFamily="34" charset="0"/>
                <a:ea typeface="Segoe UI" pitchFamily="34" charset="0"/>
                <a:cs typeface="Segoe UI" pitchFamily="34" charset="0"/>
                <a:sym typeface="Gill Sans MT Bold Italic" charset="0"/>
              </a:rPr>
              <a:t>Jonathan Dunn</a:t>
            </a:r>
          </a:p>
          <a:p>
            <a:r>
              <a:rPr lang="en-US" sz="2900" b="1" dirty="0" smtClean="0">
                <a:solidFill>
                  <a:srgbClr val="800000"/>
                </a:solidFill>
                <a:latin typeface="Segoe UI" pitchFamily="34" charset="0"/>
                <a:ea typeface="Segoe UI" pitchFamily="34" charset="0"/>
                <a:cs typeface="Segoe UI" pitchFamily="34" charset="0"/>
                <a:sym typeface="Gill Sans MT Bold Italic" charset="0"/>
              </a:rPr>
              <a:t>Deputy Division Chief</a:t>
            </a:r>
          </a:p>
          <a:p>
            <a:r>
              <a:rPr lang="en-US" sz="2900" b="1" dirty="0" smtClean="0">
                <a:solidFill>
                  <a:srgbClr val="800000"/>
                </a:solidFill>
                <a:latin typeface="Segoe UI" pitchFamily="34" charset="0"/>
                <a:ea typeface="Segoe UI" pitchFamily="34" charset="0"/>
                <a:cs typeface="Segoe UI" pitchFamily="34" charset="0"/>
                <a:sym typeface="Gill Sans MT Bold Italic" charset="0"/>
              </a:rPr>
              <a:t>Middle East and Central Asia Department</a:t>
            </a:r>
          </a:p>
          <a:p>
            <a:r>
              <a:rPr lang="en-US" sz="2900" b="1" dirty="0" smtClean="0">
                <a:solidFill>
                  <a:srgbClr val="800000"/>
                </a:solidFill>
                <a:latin typeface="Segoe UI" pitchFamily="34" charset="0"/>
                <a:ea typeface="Segoe UI" pitchFamily="34" charset="0"/>
                <a:cs typeface="Segoe UI" pitchFamily="34" charset="0"/>
                <a:sym typeface="Gill Sans MT Bold Italic" charset="0"/>
              </a:rPr>
              <a:t>International Monetary Fund</a:t>
            </a:r>
          </a:p>
          <a:p>
            <a:endParaRPr lang="en-US" sz="3100" b="1" dirty="0" smtClean="0">
              <a:solidFill>
                <a:srgbClr val="800000"/>
              </a:solidFill>
              <a:latin typeface="Segoe UI" pitchFamily="34" charset="0"/>
              <a:ea typeface="Segoe UI" pitchFamily="34" charset="0"/>
              <a:cs typeface="Segoe UI" pitchFamily="34" charset="0"/>
              <a:sym typeface="Gill Sans MT Bold Italic" charset="0"/>
            </a:endParaRPr>
          </a:p>
          <a:p>
            <a:r>
              <a:rPr lang="en-US" sz="3100" b="1" dirty="0" smtClean="0">
                <a:solidFill>
                  <a:srgbClr val="800000"/>
                </a:solidFill>
                <a:effectLst>
                  <a:outerShdw blurRad="38100" dist="38100" dir="2700000" algn="tl">
                    <a:srgbClr val="000000">
                      <a:alpha val="43137"/>
                    </a:srgbClr>
                  </a:outerShdw>
                </a:effectLst>
                <a:latin typeface="Segoe UI" pitchFamily="34" charset="0"/>
                <a:ea typeface="Segoe UI" pitchFamily="34" charset="0"/>
                <a:cs typeface="Segoe UI" pitchFamily="34" charset="0"/>
                <a:sym typeface="Gill Sans MT Bold Italic" charset="0"/>
              </a:rPr>
              <a:t>November 2014</a:t>
            </a:r>
          </a:p>
          <a:p>
            <a:endParaRPr lang="en-US" sz="3100" b="1" dirty="0" smtClean="0">
              <a:solidFill>
                <a:srgbClr val="800000"/>
              </a:solidFill>
              <a:latin typeface="Gill Sans MT Bold Italic" charset="0"/>
              <a:ea typeface="Gill Sans MT Bold Italic" charset="0"/>
              <a:cs typeface="Gill Sans MT Bold Italic" charset="0"/>
              <a:sym typeface="Gill Sans MT Bold Italic" charset="0"/>
            </a:endParaRPr>
          </a:p>
          <a:p>
            <a:endParaRPr lang="en-US" sz="3100" b="1" dirty="0">
              <a:solidFill>
                <a:srgbClr val="800000"/>
              </a:solidFill>
              <a:latin typeface="Gill Sans MT Bold Italic" charset="0"/>
              <a:ea typeface="Gill Sans MT Bold Italic" charset="0"/>
              <a:cs typeface="Gill Sans MT Bold Italic" charset="0"/>
              <a:sym typeface="Gill Sans MT Bold Italic" charset="0"/>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Advisory on fighting illegal activities</a:t>
            </a:r>
            <a:endParaRPr lang="en-GB" dirty="0"/>
          </a:p>
        </p:txBody>
      </p:sp>
      <p:sp>
        <p:nvSpPr>
          <p:cNvPr id="3" name="Content Placeholder 2"/>
          <p:cNvSpPr>
            <a:spLocks noGrp="1"/>
          </p:cNvSpPr>
          <p:nvPr>
            <p:ph idx="1"/>
          </p:nvPr>
        </p:nvSpPr>
        <p:spPr/>
        <p:txBody>
          <a:bodyPr/>
          <a:lstStyle/>
          <a:p>
            <a:endParaRPr lang="en-GB"/>
          </a:p>
        </p:txBody>
      </p:sp>
      <p:sp>
        <p:nvSpPr>
          <p:cNvPr id="5" name="Slide Number Placeholder 4"/>
          <p:cNvSpPr>
            <a:spLocks noGrp="1"/>
          </p:cNvSpPr>
          <p:nvPr>
            <p:ph type="sldNum" sz="quarter" idx="11"/>
          </p:nvPr>
        </p:nvSpPr>
        <p:spPr/>
        <p:txBody>
          <a:bodyPr/>
          <a:lstStyle/>
          <a:p>
            <a:fld id="{640A242F-A129-470A-A839-1550E4E86268}" type="slidenum">
              <a:rPr lang="en-GB" smtClean="0"/>
              <a:pPr/>
              <a:t>70</a:t>
            </a:fld>
            <a:endParaRPr lang="en-GB"/>
          </a:p>
        </p:txBody>
      </p:sp>
      <p:pic>
        <p:nvPicPr>
          <p:cNvPr id="10242"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8000" t="10666" r="18842" b="17474"/>
          <a:stretch/>
        </p:blipFill>
        <p:spPr bwMode="auto">
          <a:xfrm>
            <a:off x="737938" y="1364861"/>
            <a:ext cx="10555705" cy="506673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768362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62188"/>
          </a:xfrm>
        </p:spPr>
      </p:pic>
      <p:sp>
        <p:nvSpPr>
          <p:cNvPr id="5" name="TextBox 4"/>
          <p:cNvSpPr txBox="1"/>
          <p:nvPr/>
        </p:nvSpPr>
        <p:spPr>
          <a:xfrm>
            <a:off x="734786" y="1971675"/>
            <a:ext cx="10825843" cy="3662541"/>
          </a:xfrm>
          <a:prstGeom prst="rect">
            <a:avLst/>
          </a:prstGeom>
          <a:noFill/>
        </p:spPr>
        <p:txBody>
          <a:bodyPr wrap="square" rtlCol="0">
            <a:spAutoFit/>
          </a:bodyPr>
          <a:lstStyle/>
          <a:p>
            <a:pPr algn="ctr"/>
            <a:endParaRPr lang="en-GB" sz="3200" dirty="0">
              <a:solidFill>
                <a:prstClr val="black"/>
              </a:solidFill>
              <a:latin typeface="BentonSans-Bold"/>
            </a:endParaRPr>
          </a:p>
          <a:p>
            <a:r>
              <a:rPr lang="en-GB" sz="4000" dirty="0">
                <a:latin typeface="BentonSans-Bold"/>
              </a:rPr>
              <a:t>Towards effective management in </a:t>
            </a:r>
            <a:r>
              <a:rPr lang="en-GB" sz="4000" dirty="0" smtClean="0">
                <a:latin typeface="BentonSans-Bold"/>
              </a:rPr>
              <a:t>capital and </a:t>
            </a:r>
            <a:r>
              <a:rPr lang="en-GB" sz="4000" dirty="0">
                <a:latin typeface="BentonSans-Bold"/>
              </a:rPr>
              <a:t>exchange rate markets</a:t>
            </a:r>
          </a:p>
          <a:p>
            <a:endParaRPr lang="en-GB" sz="4000" b="1" dirty="0">
              <a:latin typeface="BentonSans-Bold"/>
            </a:endParaRPr>
          </a:p>
          <a:p>
            <a:r>
              <a:rPr lang="en-GB" sz="4000" b="1" dirty="0" err="1">
                <a:latin typeface="BentonSans-Bold"/>
              </a:rPr>
              <a:t>Livio</a:t>
            </a:r>
            <a:r>
              <a:rPr lang="en-GB" sz="4000" b="1" dirty="0">
                <a:latin typeface="BentonSans-Bold"/>
              </a:rPr>
              <a:t> </a:t>
            </a:r>
            <a:r>
              <a:rPr lang="en-GB" sz="4000" b="1" dirty="0" err="1">
                <a:latin typeface="BentonSans-Bold"/>
              </a:rPr>
              <a:t>Stracca</a:t>
            </a:r>
            <a:r>
              <a:rPr lang="en-GB" sz="4000" dirty="0" err="1">
                <a:latin typeface="BentonSans-Regular"/>
              </a:rPr>
              <a:t>,Head</a:t>
            </a:r>
            <a:r>
              <a:rPr lang="en-GB" sz="4000" dirty="0">
                <a:latin typeface="BentonSans-Regular"/>
              </a:rPr>
              <a:t> of International Policy Analysis, </a:t>
            </a:r>
            <a:r>
              <a:rPr lang="en-GB" sz="4000" i="1" dirty="0">
                <a:latin typeface="BentonSans-Italic"/>
              </a:rPr>
              <a:t>European Central Bank</a:t>
            </a:r>
            <a:endParaRPr lang="en-GB" sz="4000" dirty="0">
              <a:solidFill>
                <a:prstClr val="black"/>
              </a:solidFill>
            </a:endParaRPr>
          </a:p>
        </p:txBody>
      </p:sp>
    </p:spTree>
    <p:extLst>
      <p:ext uri="{BB962C8B-B14F-4D97-AF65-F5344CB8AC3E}">
        <p14:creationId xmlns="" xmlns:p14="http://schemas.microsoft.com/office/powerpoint/2010/main" val="9540528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1992314" y="2030414"/>
            <a:ext cx="8205787" cy="1470025"/>
          </a:xfrm>
        </p:spPr>
        <p:txBody>
          <a:bodyPr/>
          <a:lstStyle/>
          <a:p>
            <a:pPr eaLnBrk="1" hangingPunct="1"/>
            <a:r>
              <a:rPr lang="en-GB" sz="3800">
                <a:solidFill>
                  <a:srgbClr val="FFDA2F"/>
                </a:solidFill>
              </a:rPr>
              <a:t>Towards effective management in capital and exchange rate markets </a:t>
            </a:r>
            <a:r>
              <a:rPr lang="en-GB" sz="4400"/>
              <a:t/>
            </a:r>
            <a:br>
              <a:rPr lang="en-GB" sz="4400"/>
            </a:br>
            <a:endParaRPr lang="en-GB" sz="4400">
              <a:solidFill>
                <a:srgbClr val="DDDDDD"/>
              </a:solidFill>
            </a:endParaRPr>
          </a:p>
        </p:txBody>
      </p:sp>
      <p:sp>
        <p:nvSpPr>
          <p:cNvPr id="3075" name="Rectangle 5"/>
          <p:cNvSpPr>
            <a:spLocks noGrp="1" noChangeArrowheads="1"/>
          </p:cNvSpPr>
          <p:nvPr>
            <p:ph type="subTitle" idx="1"/>
          </p:nvPr>
        </p:nvSpPr>
        <p:spPr>
          <a:xfrm>
            <a:off x="2714626" y="3573463"/>
            <a:ext cx="6761163" cy="620712"/>
          </a:xfrm>
        </p:spPr>
        <p:txBody>
          <a:bodyPr/>
          <a:lstStyle/>
          <a:p>
            <a:pPr eaLnBrk="1" hangingPunct="1">
              <a:lnSpc>
                <a:spcPct val="80000"/>
              </a:lnSpc>
            </a:pPr>
            <a:r>
              <a:rPr lang="en-GB" sz="2600"/>
              <a:t>Kristina Bluwstein and Livio Stracca*</a:t>
            </a:r>
          </a:p>
          <a:p>
            <a:pPr eaLnBrk="1" hangingPunct="1">
              <a:lnSpc>
                <a:spcPct val="80000"/>
              </a:lnSpc>
            </a:pPr>
            <a:r>
              <a:rPr lang="en-GB" sz="2600"/>
              <a:t>European Central Bank</a:t>
            </a:r>
          </a:p>
          <a:p>
            <a:pPr eaLnBrk="1" hangingPunct="1">
              <a:lnSpc>
                <a:spcPct val="80000"/>
              </a:lnSpc>
            </a:pPr>
            <a:endParaRPr lang="en-GB" smtClean="0"/>
          </a:p>
        </p:txBody>
      </p:sp>
      <p:pic>
        <p:nvPicPr>
          <p:cNvPr id="3076" name="Picture 6" descr="ecblogo-new_EN_2c"/>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07013" y="149225"/>
            <a:ext cx="1547812" cy="661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7" name="Text Box 7"/>
          <p:cNvSpPr txBox="1">
            <a:spLocks noChangeArrowheads="1"/>
          </p:cNvSpPr>
          <p:nvPr/>
        </p:nvSpPr>
        <p:spPr bwMode="auto">
          <a:xfrm>
            <a:off x="1524000" y="4724401"/>
            <a:ext cx="9144000" cy="1755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0"/>
              </a:spcBef>
              <a:spcAft>
                <a:spcPct val="0"/>
              </a:spcAft>
            </a:pPr>
            <a:r>
              <a:rPr lang="en-GB" sz="2000" i="1">
                <a:solidFill>
                  <a:srgbClr val="CCCCFF"/>
                </a:solidFill>
                <a:latin typeface="Arial" panose="020B0604020202020204" pitchFamily="34" charset="0"/>
              </a:rPr>
              <a:t>Financing Growth in Kazakhstan</a:t>
            </a:r>
            <a:br>
              <a:rPr lang="en-GB" sz="2000" i="1">
                <a:solidFill>
                  <a:srgbClr val="CCCCFF"/>
                </a:solidFill>
                <a:latin typeface="Arial" panose="020B0604020202020204" pitchFamily="34" charset="0"/>
              </a:rPr>
            </a:br>
            <a:r>
              <a:rPr lang="en-GB" sz="2000" i="1">
                <a:solidFill>
                  <a:srgbClr val="CCCCFF"/>
                </a:solidFill>
                <a:latin typeface="Arial" panose="020B0604020202020204" pitchFamily="34" charset="0"/>
              </a:rPr>
              <a:t>Capitalising on opportunities in Central Asia’s key financial hub</a:t>
            </a:r>
            <a:br>
              <a:rPr lang="en-GB" sz="2000" i="1">
                <a:solidFill>
                  <a:srgbClr val="CCCCFF"/>
                </a:solidFill>
                <a:latin typeface="Arial" panose="020B0604020202020204" pitchFamily="34" charset="0"/>
              </a:rPr>
            </a:br>
            <a:r>
              <a:rPr lang="en-GB" sz="2000" i="1">
                <a:solidFill>
                  <a:srgbClr val="CCCCFF"/>
                </a:solidFill>
                <a:latin typeface="Arial" panose="020B0604020202020204" pitchFamily="34" charset="0"/>
              </a:rPr>
              <a:t>7 November 2014, Almaty</a:t>
            </a:r>
          </a:p>
          <a:p>
            <a:pPr algn="ctr" eaLnBrk="1" fontAlgn="base" hangingPunct="1">
              <a:spcBef>
                <a:spcPct val="0"/>
              </a:spcBef>
              <a:spcAft>
                <a:spcPct val="0"/>
              </a:spcAft>
            </a:pPr>
            <a:endParaRPr lang="en-GB" sz="1600">
              <a:solidFill>
                <a:srgbClr val="CCCCFF"/>
              </a:solidFill>
              <a:latin typeface="Arial" panose="020B0604020202020204" pitchFamily="34" charset="0"/>
            </a:endParaRPr>
          </a:p>
          <a:p>
            <a:pPr algn="just" eaLnBrk="1" fontAlgn="base" hangingPunct="1">
              <a:spcBef>
                <a:spcPct val="0"/>
              </a:spcBef>
              <a:spcAft>
                <a:spcPct val="0"/>
              </a:spcAft>
            </a:pPr>
            <a:r>
              <a:rPr lang="en-GB" sz="1600">
                <a:solidFill>
                  <a:srgbClr val="FF0000"/>
                </a:solidFill>
                <a:latin typeface="Arial" panose="020B0604020202020204" pitchFamily="34" charset="0"/>
              </a:rPr>
              <a:t>* We thank Michael Sturm for very useful comments and suggestions. The views expressed are personal.</a:t>
            </a:r>
            <a:endParaRPr lang="en-GB" sz="1400">
              <a:solidFill>
                <a:srgbClr val="FF0000"/>
              </a:solidFill>
              <a:latin typeface="Gill Sans MT" panose="020B0502020104020203" pitchFamily="34" charset="0"/>
            </a:endParaRPr>
          </a:p>
        </p:txBody>
      </p:sp>
    </p:spTree>
    <p:extLst>
      <p:ext uri="{BB962C8B-B14F-4D97-AF65-F5344CB8AC3E}">
        <p14:creationId xmlns="" xmlns:p14="http://schemas.microsoft.com/office/powerpoint/2010/main" val="351494866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smtClean="0"/>
              <a:t>Common Challenges of Oil Exporters</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A11DC9E-6F0B-4CF0-9A4F-A98B0378C9F6}" type="slidenum">
              <a:rPr lang="en-GB" sz="1100">
                <a:solidFill>
                  <a:srgbClr val="000000"/>
                </a:solidFill>
                <a:latin typeface="Gill Sans MT" panose="020B0502020104020203" pitchFamily="34" charset="0"/>
              </a:rPr>
              <a:pPr eaLnBrk="1" hangingPunct="1"/>
              <a:t>73</a:t>
            </a:fld>
            <a:endParaRPr lang="en-GB" sz="1100">
              <a:solidFill>
                <a:srgbClr val="000000"/>
              </a:solidFill>
              <a:latin typeface="Gill Sans MT" panose="020B0502020104020203" pitchFamily="34" charset="0"/>
            </a:endParaRPr>
          </a:p>
        </p:txBody>
      </p:sp>
      <p:grpSp>
        <p:nvGrpSpPr>
          <p:cNvPr id="4100" name="Group 4"/>
          <p:cNvGrpSpPr>
            <a:grpSpLocks/>
          </p:cNvGrpSpPr>
          <p:nvPr/>
        </p:nvGrpSpPr>
        <p:grpSpPr bwMode="auto">
          <a:xfrm>
            <a:off x="1825626" y="1489076"/>
            <a:ext cx="8526463" cy="4748213"/>
            <a:chOff x="319088" y="1489075"/>
            <a:chExt cx="8526462" cy="1299590"/>
          </a:xfrm>
        </p:grpSpPr>
        <p:sp>
          <p:nvSpPr>
            <p:cNvPr id="6" name="Rectangle 5"/>
            <p:cNvSpPr>
              <a:spLocks noChangeArrowheads="1"/>
            </p:cNvSpPr>
            <p:nvPr>
              <p:custDataLst>
                <p:tags r:id="rId1"/>
              </p:custDataLst>
            </p:nvPr>
          </p:nvSpPr>
          <p:spPr bwMode="auto">
            <a:xfrm>
              <a:off x="319088" y="1489075"/>
              <a:ext cx="381000" cy="381057"/>
            </a:xfrm>
            <a:prstGeom prst="rect">
              <a:avLst/>
            </a:prstGeom>
            <a:ln/>
            <a:extLst/>
          </p:spPr>
          <p:style>
            <a:lnRef idx="1">
              <a:schemeClr val="dk1"/>
            </a:lnRef>
            <a:fillRef idx="2">
              <a:schemeClr val="dk1"/>
            </a:fillRef>
            <a:effectRef idx="1">
              <a:schemeClr val="dk1"/>
            </a:effectRef>
            <a:fontRef idx="minor">
              <a:schemeClr val="dk1"/>
            </a:fontRef>
          </p:style>
          <p:txBody>
            <a:bodyPr wrap="none" anchor="ctr"/>
            <a:lstStyle/>
            <a:p>
              <a:pPr algn="ctr" fontAlgn="base">
                <a:spcBef>
                  <a:spcPct val="0"/>
                </a:spcBef>
                <a:spcAft>
                  <a:spcPct val="0"/>
                </a:spcAft>
                <a:defRPr/>
              </a:pPr>
              <a:r>
                <a:rPr lang="en-GB" sz="2400" b="1" dirty="0">
                  <a:solidFill>
                    <a:srgbClr val="000000">
                      <a:lumMod val="65000"/>
                      <a:lumOff val="35000"/>
                    </a:srgbClr>
                  </a:solidFill>
                </a:rPr>
                <a:t>1</a:t>
              </a:r>
            </a:p>
          </p:txBody>
        </p:sp>
        <p:sp>
          <p:nvSpPr>
            <p:cNvPr id="7" name="Rectangle 6"/>
            <p:cNvSpPr>
              <a:spLocks noChangeArrowheads="1"/>
            </p:cNvSpPr>
            <p:nvPr>
              <p:custDataLst>
                <p:tags r:id="rId2"/>
              </p:custDataLst>
            </p:nvPr>
          </p:nvSpPr>
          <p:spPr bwMode="auto">
            <a:xfrm>
              <a:off x="319088" y="1946169"/>
              <a:ext cx="381000" cy="381057"/>
            </a:xfrm>
            <a:prstGeom prst="rect">
              <a:avLst/>
            </a:prstGeom>
            <a:ln/>
            <a:extLst/>
          </p:spPr>
          <p:style>
            <a:lnRef idx="1">
              <a:schemeClr val="dk1"/>
            </a:lnRef>
            <a:fillRef idx="2">
              <a:schemeClr val="dk1"/>
            </a:fillRef>
            <a:effectRef idx="1">
              <a:schemeClr val="dk1"/>
            </a:effectRef>
            <a:fontRef idx="minor">
              <a:schemeClr val="dk1"/>
            </a:fontRef>
          </p:style>
          <p:txBody>
            <a:bodyPr wrap="none" anchor="ctr"/>
            <a:lstStyle/>
            <a:p>
              <a:pPr algn="ctr" fontAlgn="base">
                <a:spcBef>
                  <a:spcPct val="0"/>
                </a:spcBef>
                <a:spcAft>
                  <a:spcPct val="0"/>
                </a:spcAft>
                <a:defRPr/>
              </a:pPr>
              <a:r>
                <a:rPr lang="en-GB" sz="2400" b="1" dirty="0">
                  <a:solidFill>
                    <a:srgbClr val="000000">
                      <a:lumMod val="65000"/>
                      <a:lumOff val="35000"/>
                    </a:srgbClr>
                  </a:solidFill>
                </a:rPr>
                <a:t>2</a:t>
              </a:r>
            </a:p>
          </p:txBody>
        </p:sp>
        <p:sp>
          <p:nvSpPr>
            <p:cNvPr id="8" name="Rectangle 7"/>
            <p:cNvSpPr>
              <a:spLocks noChangeArrowheads="1"/>
            </p:cNvSpPr>
            <p:nvPr>
              <p:custDataLst>
                <p:tags r:id="rId3"/>
              </p:custDataLst>
            </p:nvPr>
          </p:nvSpPr>
          <p:spPr bwMode="auto">
            <a:xfrm>
              <a:off x="319088" y="2403263"/>
              <a:ext cx="381000" cy="381057"/>
            </a:xfrm>
            <a:prstGeom prst="rect">
              <a:avLst/>
            </a:prstGeom>
            <a:ln/>
            <a:extLst/>
          </p:spPr>
          <p:style>
            <a:lnRef idx="1">
              <a:schemeClr val="dk1"/>
            </a:lnRef>
            <a:fillRef idx="2">
              <a:schemeClr val="dk1"/>
            </a:fillRef>
            <a:effectRef idx="1">
              <a:schemeClr val="dk1"/>
            </a:effectRef>
            <a:fontRef idx="minor">
              <a:schemeClr val="dk1"/>
            </a:fontRef>
          </p:style>
          <p:txBody>
            <a:bodyPr wrap="none" anchor="ctr"/>
            <a:lstStyle/>
            <a:p>
              <a:pPr algn="ctr" fontAlgn="base">
                <a:spcBef>
                  <a:spcPct val="0"/>
                </a:spcBef>
                <a:spcAft>
                  <a:spcPct val="0"/>
                </a:spcAft>
                <a:defRPr/>
              </a:pPr>
              <a:r>
                <a:rPr lang="en-GB" sz="2400" b="1" dirty="0">
                  <a:solidFill>
                    <a:srgbClr val="000000">
                      <a:lumMod val="65000"/>
                      <a:lumOff val="35000"/>
                    </a:srgbClr>
                  </a:solidFill>
                </a:rPr>
                <a:t>3</a:t>
              </a:r>
            </a:p>
          </p:txBody>
        </p:sp>
        <p:sp>
          <p:nvSpPr>
            <p:cNvPr id="9" name="Rectangle 8"/>
            <p:cNvSpPr>
              <a:spLocks noChangeArrowheads="1"/>
            </p:cNvSpPr>
            <p:nvPr>
              <p:custDataLst>
                <p:tags r:id="rId4"/>
              </p:custDataLst>
            </p:nvPr>
          </p:nvSpPr>
          <p:spPr bwMode="auto">
            <a:xfrm>
              <a:off x="822326" y="1946169"/>
              <a:ext cx="8023224" cy="381057"/>
            </a:xfrm>
            <a:prstGeom prst="rect">
              <a:avLst/>
            </a:prstGeom>
            <a:ln/>
            <a:extLst/>
          </p:spPr>
          <p:style>
            <a:lnRef idx="1">
              <a:schemeClr val="accent4"/>
            </a:lnRef>
            <a:fillRef idx="2">
              <a:schemeClr val="accent4"/>
            </a:fillRef>
            <a:effectRef idx="1">
              <a:schemeClr val="accent4"/>
            </a:effectRef>
            <a:fontRef idx="minor">
              <a:schemeClr val="dk1"/>
            </a:fontRef>
          </p:style>
          <p:txBody>
            <a:bodyPr anchor="ctr"/>
            <a:lstStyle/>
            <a:p>
              <a:pPr fontAlgn="base">
                <a:spcBef>
                  <a:spcPct val="0"/>
                </a:spcBef>
                <a:spcAft>
                  <a:spcPct val="0"/>
                </a:spcAft>
                <a:defRPr/>
              </a:pPr>
              <a:r>
                <a:rPr lang="en-GB" sz="2400" b="1" dirty="0">
                  <a:solidFill>
                    <a:srgbClr val="000000">
                      <a:lumMod val="65000"/>
                      <a:lumOff val="35000"/>
                    </a:srgbClr>
                  </a:solidFill>
                </a:rPr>
                <a:t>Cyclical: How to deal with the volatility of oil revenues</a:t>
              </a:r>
            </a:p>
          </p:txBody>
        </p:sp>
        <p:sp>
          <p:nvSpPr>
            <p:cNvPr id="10" name="Rectangle 9"/>
            <p:cNvSpPr>
              <a:spLocks noChangeArrowheads="1"/>
            </p:cNvSpPr>
            <p:nvPr>
              <p:custDataLst>
                <p:tags r:id="rId5"/>
              </p:custDataLst>
            </p:nvPr>
          </p:nvSpPr>
          <p:spPr bwMode="auto">
            <a:xfrm>
              <a:off x="822326" y="2407608"/>
              <a:ext cx="8023224" cy="381057"/>
            </a:xfrm>
            <a:prstGeom prst="rect">
              <a:avLst/>
            </a:prstGeom>
            <a:ln/>
            <a:extLst/>
          </p:spPr>
          <p:style>
            <a:lnRef idx="1">
              <a:schemeClr val="accent4"/>
            </a:lnRef>
            <a:fillRef idx="2">
              <a:schemeClr val="accent4"/>
            </a:fillRef>
            <a:effectRef idx="1">
              <a:schemeClr val="accent4"/>
            </a:effectRef>
            <a:fontRef idx="minor">
              <a:schemeClr val="dk1"/>
            </a:fontRef>
          </p:style>
          <p:txBody>
            <a:bodyPr anchor="ctr"/>
            <a:lstStyle/>
            <a:p>
              <a:pPr fontAlgn="base">
                <a:spcBef>
                  <a:spcPct val="0"/>
                </a:spcBef>
                <a:spcAft>
                  <a:spcPct val="0"/>
                </a:spcAft>
                <a:defRPr/>
              </a:pPr>
              <a:r>
                <a:rPr lang="en-GB" sz="2400" b="1" dirty="0">
                  <a:solidFill>
                    <a:srgbClr val="000000">
                      <a:lumMod val="65000"/>
                      <a:lumOff val="35000"/>
                    </a:srgbClr>
                  </a:solidFill>
                </a:rPr>
                <a:t>What role for monetary policy</a:t>
              </a:r>
            </a:p>
          </p:txBody>
        </p:sp>
        <p:sp>
          <p:nvSpPr>
            <p:cNvPr id="11" name="Rectangle 10"/>
            <p:cNvSpPr>
              <a:spLocks noChangeArrowheads="1"/>
            </p:cNvSpPr>
            <p:nvPr>
              <p:custDataLst>
                <p:tags r:id="rId6"/>
              </p:custDataLst>
            </p:nvPr>
          </p:nvSpPr>
          <p:spPr bwMode="auto">
            <a:xfrm>
              <a:off x="822326" y="1489075"/>
              <a:ext cx="8023224" cy="381057"/>
            </a:xfrm>
            <a:prstGeom prst="rect">
              <a:avLst/>
            </a:prstGeom>
            <a:ln/>
            <a:extLst/>
          </p:spPr>
          <p:style>
            <a:lnRef idx="1">
              <a:schemeClr val="accent4"/>
            </a:lnRef>
            <a:fillRef idx="2">
              <a:schemeClr val="accent4"/>
            </a:fillRef>
            <a:effectRef idx="1">
              <a:schemeClr val="accent4"/>
            </a:effectRef>
            <a:fontRef idx="minor">
              <a:schemeClr val="dk1"/>
            </a:fontRef>
          </p:style>
          <p:txBody>
            <a:bodyPr anchor="ctr"/>
            <a:lstStyle/>
            <a:p>
              <a:pPr fontAlgn="base">
                <a:spcBef>
                  <a:spcPct val="0"/>
                </a:spcBef>
                <a:spcAft>
                  <a:spcPct val="0"/>
                </a:spcAft>
                <a:defRPr/>
              </a:pPr>
              <a:r>
                <a:rPr lang="en-GB" sz="2400" b="1" dirty="0">
                  <a:solidFill>
                    <a:srgbClr val="000000">
                      <a:lumMod val="65000"/>
                      <a:lumOff val="35000"/>
                    </a:srgbClr>
                  </a:solidFill>
                </a:rPr>
                <a:t>Long term: Quality of institutions and coping with the Dutch Disease</a:t>
              </a:r>
            </a:p>
          </p:txBody>
        </p:sp>
      </p:grpSp>
    </p:spTree>
    <p:extLst>
      <p:ext uri="{BB962C8B-B14F-4D97-AF65-F5344CB8AC3E}">
        <p14:creationId xmlns="" xmlns:p14="http://schemas.microsoft.com/office/powerpoint/2010/main" val="83114789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smtClean="0"/>
              <a:t>Overview of the Presentation</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6F85515-53CD-4653-98F5-D8459734F072}" type="slidenum">
              <a:rPr lang="en-GB" sz="1100">
                <a:solidFill>
                  <a:srgbClr val="000000"/>
                </a:solidFill>
                <a:latin typeface="Gill Sans MT" panose="020B0502020104020203" pitchFamily="34" charset="0"/>
              </a:rPr>
              <a:pPr eaLnBrk="1" hangingPunct="1"/>
              <a:t>74</a:t>
            </a:fld>
            <a:endParaRPr lang="en-GB" sz="1100">
              <a:solidFill>
                <a:srgbClr val="000000"/>
              </a:solidFill>
              <a:latin typeface="Gill Sans MT" panose="020B0502020104020203" pitchFamily="34" charset="0"/>
            </a:endParaRPr>
          </a:p>
        </p:txBody>
      </p:sp>
      <p:grpSp>
        <p:nvGrpSpPr>
          <p:cNvPr id="5124" name="Group 4"/>
          <p:cNvGrpSpPr>
            <a:grpSpLocks/>
          </p:cNvGrpSpPr>
          <p:nvPr/>
        </p:nvGrpSpPr>
        <p:grpSpPr bwMode="auto">
          <a:xfrm>
            <a:off x="1825626" y="1489076"/>
            <a:ext cx="8526463" cy="4748213"/>
            <a:chOff x="319088" y="1489075"/>
            <a:chExt cx="8526462" cy="1299590"/>
          </a:xfrm>
        </p:grpSpPr>
        <p:sp>
          <p:nvSpPr>
            <p:cNvPr id="6" name="Rectangle 5"/>
            <p:cNvSpPr>
              <a:spLocks noChangeArrowheads="1"/>
            </p:cNvSpPr>
            <p:nvPr>
              <p:custDataLst>
                <p:tags r:id="rId1"/>
              </p:custDataLst>
            </p:nvPr>
          </p:nvSpPr>
          <p:spPr bwMode="auto">
            <a:xfrm>
              <a:off x="319088" y="1489075"/>
              <a:ext cx="381000" cy="381057"/>
            </a:xfrm>
            <a:prstGeom prst="rect">
              <a:avLst/>
            </a:prstGeom>
            <a:solidFill>
              <a:srgbClr val="FFDA2F"/>
            </a:solidFill>
            <a:ln/>
            <a:extLst/>
          </p:spPr>
          <p:style>
            <a:lnRef idx="1">
              <a:schemeClr val="accent3"/>
            </a:lnRef>
            <a:fillRef idx="2">
              <a:schemeClr val="accent3"/>
            </a:fillRef>
            <a:effectRef idx="1">
              <a:schemeClr val="accent3"/>
            </a:effectRef>
            <a:fontRef idx="minor">
              <a:schemeClr val="dk1"/>
            </a:fontRef>
          </p:style>
          <p:txBody>
            <a:bodyPr wrap="none" anchor="ctr"/>
            <a:lstStyle/>
            <a:p>
              <a:pPr algn="ctr" fontAlgn="base">
                <a:spcBef>
                  <a:spcPct val="0"/>
                </a:spcBef>
                <a:spcAft>
                  <a:spcPct val="0"/>
                </a:spcAft>
                <a:defRPr/>
              </a:pPr>
              <a:r>
                <a:rPr lang="en-GB" sz="2400" b="1" dirty="0">
                  <a:solidFill>
                    <a:srgbClr val="3333CC"/>
                  </a:solidFill>
                </a:rPr>
                <a:t>1</a:t>
              </a:r>
            </a:p>
          </p:txBody>
        </p:sp>
        <p:sp>
          <p:nvSpPr>
            <p:cNvPr id="7" name="Rectangle 6"/>
            <p:cNvSpPr>
              <a:spLocks noChangeArrowheads="1"/>
            </p:cNvSpPr>
            <p:nvPr>
              <p:custDataLst>
                <p:tags r:id="rId2"/>
              </p:custDataLst>
            </p:nvPr>
          </p:nvSpPr>
          <p:spPr bwMode="auto">
            <a:xfrm>
              <a:off x="319088" y="1946169"/>
              <a:ext cx="381000" cy="381057"/>
            </a:xfrm>
            <a:prstGeom prst="rect">
              <a:avLst/>
            </a:prstGeom>
            <a:ln/>
            <a:extLst/>
          </p:spPr>
          <p:style>
            <a:lnRef idx="1">
              <a:schemeClr val="dk1"/>
            </a:lnRef>
            <a:fillRef idx="2">
              <a:schemeClr val="dk1"/>
            </a:fillRef>
            <a:effectRef idx="1">
              <a:schemeClr val="dk1"/>
            </a:effectRef>
            <a:fontRef idx="minor">
              <a:schemeClr val="dk1"/>
            </a:fontRef>
          </p:style>
          <p:txBody>
            <a:bodyPr wrap="none" anchor="ctr"/>
            <a:lstStyle/>
            <a:p>
              <a:pPr algn="ctr" fontAlgn="base">
                <a:spcBef>
                  <a:spcPct val="0"/>
                </a:spcBef>
                <a:spcAft>
                  <a:spcPct val="0"/>
                </a:spcAft>
                <a:defRPr/>
              </a:pPr>
              <a:r>
                <a:rPr lang="en-GB" sz="2400" b="1" dirty="0">
                  <a:solidFill>
                    <a:srgbClr val="000000">
                      <a:lumMod val="65000"/>
                      <a:lumOff val="35000"/>
                    </a:srgbClr>
                  </a:solidFill>
                </a:rPr>
                <a:t>2</a:t>
              </a:r>
            </a:p>
          </p:txBody>
        </p:sp>
        <p:sp>
          <p:nvSpPr>
            <p:cNvPr id="8" name="Rectangle 7"/>
            <p:cNvSpPr>
              <a:spLocks noChangeArrowheads="1"/>
            </p:cNvSpPr>
            <p:nvPr>
              <p:custDataLst>
                <p:tags r:id="rId3"/>
              </p:custDataLst>
            </p:nvPr>
          </p:nvSpPr>
          <p:spPr bwMode="auto">
            <a:xfrm>
              <a:off x="319088" y="2403263"/>
              <a:ext cx="381000" cy="381057"/>
            </a:xfrm>
            <a:prstGeom prst="rect">
              <a:avLst/>
            </a:prstGeom>
            <a:ln/>
            <a:extLst/>
          </p:spPr>
          <p:style>
            <a:lnRef idx="1">
              <a:schemeClr val="dk1"/>
            </a:lnRef>
            <a:fillRef idx="2">
              <a:schemeClr val="dk1"/>
            </a:fillRef>
            <a:effectRef idx="1">
              <a:schemeClr val="dk1"/>
            </a:effectRef>
            <a:fontRef idx="minor">
              <a:schemeClr val="dk1"/>
            </a:fontRef>
          </p:style>
          <p:txBody>
            <a:bodyPr wrap="none" anchor="ctr"/>
            <a:lstStyle/>
            <a:p>
              <a:pPr algn="ctr" fontAlgn="base">
                <a:spcBef>
                  <a:spcPct val="0"/>
                </a:spcBef>
                <a:spcAft>
                  <a:spcPct val="0"/>
                </a:spcAft>
                <a:defRPr/>
              </a:pPr>
              <a:r>
                <a:rPr lang="en-GB" sz="2400" b="1" dirty="0">
                  <a:solidFill>
                    <a:srgbClr val="000000">
                      <a:lumMod val="65000"/>
                      <a:lumOff val="35000"/>
                    </a:srgbClr>
                  </a:solidFill>
                </a:rPr>
                <a:t>3</a:t>
              </a:r>
            </a:p>
          </p:txBody>
        </p:sp>
        <p:sp>
          <p:nvSpPr>
            <p:cNvPr id="9" name="Rectangle 8"/>
            <p:cNvSpPr>
              <a:spLocks noChangeArrowheads="1"/>
            </p:cNvSpPr>
            <p:nvPr>
              <p:custDataLst>
                <p:tags r:id="rId4"/>
              </p:custDataLst>
            </p:nvPr>
          </p:nvSpPr>
          <p:spPr bwMode="auto">
            <a:xfrm>
              <a:off x="822326" y="1946169"/>
              <a:ext cx="8023224" cy="381057"/>
            </a:xfrm>
            <a:prstGeom prst="rect">
              <a:avLst/>
            </a:prstGeom>
            <a:ln/>
            <a:extLst/>
          </p:spPr>
          <p:style>
            <a:lnRef idx="1">
              <a:schemeClr val="accent4"/>
            </a:lnRef>
            <a:fillRef idx="2">
              <a:schemeClr val="accent4"/>
            </a:fillRef>
            <a:effectRef idx="1">
              <a:schemeClr val="accent4"/>
            </a:effectRef>
            <a:fontRef idx="minor">
              <a:schemeClr val="dk1"/>
            </a:fontRef>
          </p:style>
          <p:txBody>
            <a:bodyPr anchor="ctr"/>
            <a:lstStyle/>
            <a:p>
              <a:pPr fontAlgn="base">
                <a:spcBef>
                  <a:spcPct val="0"/>
                </a:spcBef>
                <a:spcAft>
                  <a:spcPct val="0"/>
                </a:spcAft>
                <a:defRPr/>
              </a:pPr>
              <a:r>
                <a:rPr lang="en-GB" sz="2400" b="1" dirty="0">
                  <a:solidFill>
                    <a:srgbClr val="000000">
                      <a:lumMod val="65000"/>
                      <a:lumOff val="35000"/>
                    </a:srgbClr>
                  </a:solidFill>
                </a:rPr>
                <a:t>Cyclical: How to deal with the volatility of oil revenues</a:t>
              </a:r>
            </a:p>
          </p:txBody>
        </p:sp>
        <p:sp>
          <p:nvSpPr>
            <p:cNvPr id="10" name="Rectangle 9"/>
            <p:cNvSpPr>
              <a:spLocks noChangeArrowheads="1"/>
            </p:cNvSpPr>
            <p:nvPr>
              <p:custDataLst>
                <p:tags r:id="rId5"/>
              </p:custDataLst>
            </p:nvPr>
          </p:nvSpPr>
          <p:spPr bwMode="auto">
            <a:xfrm>
              <a:off x="822326" y="2407608"/>
              <a:ext cx="8023224" cy="381057"/>
            </a:xfrm>
            <a:prstGeom prst="rect">
              <a:avLst/>
            </a:prstGeom>
            <a:ln/>
            <a:extLst/>
          </p:spPr>
          <p:style>
            <a:lnRef idx="1">
              <a:schemeClr val="accent4"/>
            </a:lnRef>
            <a:fillRef idx="2">
              <a:schemeClr val="accent4"/>
            </a:fillRef>
            <a:effectRef idx="1">
              <a:schemeClr val="accent4"/>
            </a:effectRef>
            <a:fontRef idx="minor">
              <a:schemeClr val="dk1"/>
            </a:fontRef>
          </p:style>
          <p:txBody>
            <a:bodyPr anchor="ctr"/>
            <a:lstStyle/>
            <a:p>
              <a:pPr fontAlgn="base">
                <a:spcBef>
                  <a:spcPct val="0"/>
                </a:spcBef>
                <a:spcAft>
                  <a:spcPct val="0"/>
                </a:spcAft>
                <a:defRPr/>
              </a:pPr>
              <a:r>
                <a:rPr lang="en-GB" sz="2400" b="1" dirty="0">
                  <a:solidFill>
                    <a:srgbClr val="000000">
                      <a:lumMod val="65000"/>
                      <a:lumOff val="35000"/>
                    </a:srgbClr>
                  </a:solidFill>
                </a:rPr>
                <a:t>What role for monetary policy</a:t>
              </a:r>
            </a:p>
          </p:txBody>
        </p:sp>
        <p:sp>
          <p:nvSpPr>
            <p:cNvPr id="11" name="Rectangle 10"/>
            <p:cNvSpPr>
              <a:spLocks noChangeArrowheads="1"/>
            </p:cNvSpPr>
            <p:nvPr>
              <p:custDataLst>
                <p:tags r:id="rId6"/>
              </p:custDataLst>
            </p:nvPr>
          </p:nvSpPr>
          <p:spPr bwMode="auto">
            <a:xfrm>
              <a:off x="822326" y="1489075"/>
              <a:ext cx="8023224" cy="381057"/>
            </a:xfrm>
            <a:prstGeom prst="rect">
              <a:avLst/>
            </a:prstGeom>
            <a:solidFill>
              <a:srgbClr val="FFDA2F"/>
            </a:solidFill>
            <a:ln>
              <a:solidFill>
                <a:srgbClr val="0000FF"/>
              </a:solidFill>
            </a:ln>
            <a:extLst/>
          </p:spPr>
          <p:style>
            <a:lnRef idx="1">
              <a:schemeClr val="accent3"/>
            </a:lnRef>
            <a:fillRef idx="2">
              <a:schemeClr val="accent3"/>
            </a:fillRef>
            <a:effectRef idx="1">
              <a:schemeClr val="accent3"/>
            </a:effectRef>
            <a:fontRef idx="minor">
              <a:schemeClr val="dk1"/>
            </a:fontRef>
          </p:style>
          <p:txBody>
            <a:bodyPr anchor="ctr"/>
            <a:lstStyle/>
            <a:p>
              <a:pPr fontAlgn="base">
                <a:spcBef>
                  <a:spcPct val="0"/>
                </a:spcBef>
                <a:spcAft>
                  <a:spcPct val="0"/>
                </a:spcAft>
                <a:defRPr/>
              </a:pPr>
              <a:r>
                <a:rPr lang="en-GB" sz="2400" b="1" dirty="0">
                  <a:solidFill>
                    <a:srgbClr val="3333CC"/>
                  </a:solidFill>
                </a:rPr>
                <a:t>Long term: Quality of institutions and coping with the Dutch Disease</a:t>
              </a:r>
            </a:p>
          </p:txBody>
        </p:sp>
      </p:grpSp>
    </p:spTree>
    <p:extLst>
      <p:ext uri="{BB962C8B-B14F-4D97-AF65-F5344CB8AC3E}">
        <p14:creationId xmlns="" xmlns:p14="http://schemas.microsoft.com/office/powerpoint/2010/main" val="135752507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992313" y="115888"/>
            <a:ext cx="8229600" cy="722312"/>
          </a:xfrm>
        </p:spPr>
        <p:txBody>
          <a:bodyPr/>
          <a:lstStyle/>
          <a:p>
            <a:pPr algn="ctr" eaLnBrk="1" hangingPunct="1"/>
            <a:r>
              <a:rPr lang="en-GB" smtClean="0"/>
              <a:t>Oil windfall gains due to high oil prices</a:t>
            </a:r>
          </a:p>
        </p:txBody>
      </p:sp>
      <p:sp>
        <p:nvSpPr>
          <p:cNvPr id="6147" name="Content Placeholder 2"/>
          <p:cNvSpPr>
            <a:spLocks noGrp="1"/>
          </p:cNvSpPr>
          <p:nvPr>
            <p:ph idx="1"/>
          </p:nvPr>
        </p:nvSpPr>
        <p:spPr>
          <a:xfrm>
            <a:off x="1847850" y="4337050"/>
            <a:ext cx="8229600" cy="2520950"/>
          </a:xfrm>
        </p:spPr>
        <p:txBody>
          <a:bodyPr/>
          <a:lstStyle/>
          <a:p>
            <a:pPr eaLnBrk="1" hangingPunct="1"/>
            <a:endParaRPr lang="en-GB" sz="2700"/>
          </a:p>
          <a:p>
            <a:pPr eaLnBrk="1" hangingPunct="1"/>
            <a:endParaRPr lang="en-GB" sz="2700"/>
          </a:p>
          <a:p>
            <a:pPr eaLnBrk="1" hangingPunct="1"/>
            <a:r>
              <a:rPr lang="en-GB" sz="2700"/>
              <a:t>Natural resources are obviously an asset, but there are considerable challenges to deal with</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B6B5E8A-7D77-4898-9988-024E5AD16FAA}" type="slidenum">
              <a:rPr lang="en-GB" sz="1100">
                <a:solidFill>
                  <a:srgbClr val="000000"/>
                </a:solidFill>
                <a:latin typeface="Gill Sans MT" panose="020B0502020104020203" pitchFamily="34" charset="0"/>
              </a:rPr>
              <a:pPr eaLnBrk="1" hangingPunct="1"/>
              <a:t>75</a:t>
            </a:fld>
            <a:endParaRPr lang="en-GB" sz="1100">
              <a:solidFill>
                <a:srgbClr val="000000"/>
              </a:solidFill>
              <a:latin typeface="Gill Sans MT" panose="020B0502020104020203" pitchFamily="34" charset="0"/>
            </a:endParaRPr>
          </a:p>
        </p:txBody>
      </p:sp>
      <p:pic>
        <p:nvPicPr>
          <p:cNvPr id="6149" name="Picture 1"/>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351089" y="1157289"/>
            <a:ext cx="7558087" cy="3813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65130686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smtClean="0"/>
              <a:t>Oil trade balance to GDP</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7047D3E-3C54-417C-B024-BF7CF4A676AB}" type="slidenum">
              <a:rPr lang="en-GB" sz="1100">
                <a:solidFill>
                  <a:srgbClr val="000000"/>
                </a:solidFill>
                <a:latin typeface="Gill Sans MT" panose="020B0502020104020203" pitchFamily="34" charset="0"/>
              </a:rPr>
              <a:pPr eaLnBrk="1" hangingPunct="1"/>
              <a:t>76</a:t>
            </a:fld>
            <a:endParaRPr lang="en-GB" sz="1100">
              <a:solidFill>
                <a:srgbClr val="000000"/>
              </a:solidFill>
              <a:latin typeface="Gill Sans MT" panose="020B0502020104020203" pitchFamily="34" charset="0"/>
            </a:endParaRPr>
          </a:p>
        </p:txBody>
      </p:sp>
      <p:graphicFrame>
        <p:nvGraphicFramePr>
          <p:cNvPr id="7" name="Chart 6"/>
          <p:cNvGraphicFramePr>
            <a:graphicFrameLocks/>
          </p:cNvGraphicFramePr>
          <p:nvPr/>
        </p:nvGraphicFramePr>
        <p:xfrm>
          <a:off x="1847528" y="1196752"/>
          <a:ext cx="8568952" cy="504056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722439" y="6251576"/>
            <a:ext cx="8931275" cy="277813"/>
          </a:xfrm>
          <a:prstGeom prst="rect">
            <a:avLst/>
          </a:prstGeom>
          <a:noFill/>
        </p:spPr>
        <p:txBody>
          <a:bodyPr>
            <a:spAutoFit/>
          </a:bodyPr>
          <a:lstStyle/>
          <a:p>
            <a:pPr fontAlgn="base">
              <a:spcBef>
                <a:spcPct val="0"/>
              </a:spcBef>
              <a:spcAft>
                <a:spcPct val="0"/>
              </a:spcAft>
              <a:defRPr/>
            </a:pPr>
            <a:r>
              <a:rPr lang="en-GB" sz="1050" i="1" dirty="0">
                <a:solidFill>
                  <a:srgbClr val="FFFFFF"/>
                </a:solidFill>
                <a:latin typeface="Times New Roman" panose="02020603050405020304" pitchFamily="18" charset="0"/>
              </a:rPr>
              <a:t>Source: </a:t>
            </a:r>
            <a:r>
              <a:rPr lang="en-US" sz="1050" i="1" dirty="0">
                <a:solidFill>
                  <a:srgbClr val="FFFFFF"/>
                </a:solidFill>
                <a:latin typeface="Times New Roman" panose="02020603050405020304" pitchFamily="18" charset="0"/>
              </a:rPr>
              <a:t> </a:t>
            </a:r>
            <a:r>
              <a:rPr lang="en-US" sz="1200" dirty="0">
                <a:solidFill>
                  <a:srgbClr val="FFFFFF"/>
                </a:solidFill>
                <a:latin typeface="Times New Roman" panose="02020603050405020304" pitchFamily="18" charset="0"/>
              </a:rPr>
              <a:t>WDI , own calculation</a:t>
            </a:r>
            <a:r>
              <a:rPr lang="en-US" sz="1050" dirty="0">
                <a:solidFill>
                  <a:srgbClr val="FFFFFF"/>
                </a:solidFill>
                <a:latin typeface="Times New Roman" panose="02020603050405020304" pitchFamily="18" charset="0"/>
              </a:rPr>
              <a:t>. </a:t>
            </a:r>
            <a:endParaRPr lang="en-GB" sz="1050" dirty="0">
              <a:solidFill>
                <a:srgbClr val="FFFFFF"/>
              </a:solidFill>
              <a:latin typeface="Times New Roman" panose="02020603050405020304" pitchFamily="18" charset="0"/>
            </a:endParaRPr>
          </a:p>
        </p:txBody>
      </p:sp>
    </p:spTree>
    <p:extLst>
      <p:ext uri="{BB962C8B-B14F-4D97-AF65-F5344CB8AC3E}">
        <p14:creationId xmlns="" xmlns:p14="http://schemas.microsoft.com/office/powerpoint/2010/main" val="345871950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992313" y="115888"/>
            <a:ext cx="8229600" cy="722312"/>
          </a:xfrm>
        </p:spPr>
        <p:txBody>
          <a:bodyPr/>
          <a:lstStyle/>
          <a:p>
            <a:pPr algn="ctr" eaLnBrk="1" hangingPunct="1"/>
            <a:r>
              <a:rPr lang="en-GB" smtClean="0"/>
              <a:t>The long term challenges</a:t>
            </a:r>
          </a:p>
        </p:txBody>
      </p:sp>
      <p:sp>
        <p:nvSpPr>
          <p:cNvPr id="8195" name="Content Placeholder 2"/>
          <p:cNvSpPr>
            <a:spLocks noGrp="1"/>
          </p:cNvSpPr>
          <p:nvPr>
            <p:ph idx="1"/>
          </p:nvPr>
        </p:nvSpPr>
        <p:spPr/>
        <p:txBody>
          <a:bodyPr/>
          <a:lstStyle/>
          <a:p>
            <a:pPr eaLnBrk="1" hangingPunct="1"/>
            <a:r>
              <a:rPr lang="en-GB" sz="2700">
                <a:solidFill>
                  <a:srgbClr val="FFDA2F"/>
                </a:solidFill>
              </a:rPr>
              <a:t>Macro</a:t>
            </a:r>
            <a:r>
              <a:rPr lang="en-GB" sz="2700"/>
              <a:t>: the Dutch disease</a:t>
            </a:r>
          </a:p>
          <a:p>
            <a:pPr eaLnBrk="1" hangingPunct="1"/>
            <a:r>
              <a:rPr lang="en-GB" sz="2700">
                <a:solidFill>
                  <a:srgbClr val="FFC000"/>
                </a:solidFill>
              </a:rPr>
              <a:t>Micro</a:t>
            </a:r>
            <a:r>
              <a:rPr lang="en-GB" sz="2700"/>
              <a:t>: the quality of institutions</a:t>
            </a:r>
          </a:p>
          <a:p>
            <a:pPr eaLnBrk="1" hangingPunct="1"/>
            <a:endParaRPr lang="en-GB" sz="2700"/>
          </a:p>
          <a:p>
            <a:pPr eaLnBrk="1" hangingPunct="1"/>
            <a:r>
              <a:rPr lang="en-GB" sz="2700"/>
              <a:t>More than half of resource dependent economies are low or middle income countries</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DB18B67-2F4D-4F85-9A3B-6BC7F17413AB}" type="slidenum">
              <a:rPr lang="en-GB" sz="1100">
                <a:solidFill>
                  <a:srgbClr val="000000"/>
                </a:solidFill>
                <a:latin typeface="Gill Sans MT" panose="020B0502020104020203" pitchFamily="34" charset="0"/>
              </a:rPr>
              <a:pPr eaLnBrk="1" hangingPunct="1"/>
              <a:t>77</a:t>
            </a:fld>
            <a:endParaRPr lang="en-GB" sz="1100">
              <a:solidFill>
                <a:srgbClr val="000000"/>
              </a:solidFill>
              <a:latin typeface="Gill Sans MT" panose="020B0502020104020203" pitchFamily="34" charset="0"/>
            </a:endParaRPr>
          </a:p>
        </p:txBody>
      </p:sp>
    </p:spTree>
    <p:extLst>
      <p:ext uri="{BB962C8B-B14F-4D97-AF65-F5344CB8AC3E}">
        <p14:creationId xmlns="" xmlns:p14="http://schemas.microsoft.com/office/powerpoint/2010/main" val="179743037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992313" y="115888"/>
            <a:ext cx="8229600" cy="722312"/>
          </a:xfrm>
        </p:spPr>
        <p:txBody>
          <a:bodyPr/>
          <a:lstStyle/>
          <a:p>
            <a:pPr algn="ctr" eaLnBrk="1" hangingPunct="1"/>
            <a:r>
              <a:rPr lang="en-GB" smtClean="0"/>
              <a:t>The Dutch Disease</a:t>
            </a:r>
          </a:p>
        </p:txBody>
      </p:sp>
      <p:sp>
        <p:nvSpPr>
          <p:cNvPr id="9219" name="Content Placeholder 2"/>
          <p:cNvSpPr>
            <a:spLocks noGrp="1"/>
          </p:cNvSpPr>
          <p:nvPr>
            <p:ph idx="1"/>
          </p:nvPr>
        </p:nvSpPr>
        <p:spPr/>
        <p:txBody>
          <a:bodyPr/>
          <a:lstStyle/>
          <a:p>
            <a:pPr eaLnBrk="1" hangingPunct="1"/>
            <a:r>
              <a:rPr lang="en-GB" smtClean="0">
                <a:solidFill>
                  <a:srgbClr val="FFC000"/>
                </a:solidFill>
                <a:sym typeface="Wingdings" panose="05000000000000000000" pitchFamily="2" charset="2"/>
              </a:rPr>
              <a:t>Dutch Disease</a:t>
            </a:r>
            <a:r>
              <a:rPr lang="en-GB" smtClean="0">
                <a:sym typeface="Wingdings" panose="05000000000000000000" pitchFamily="2" charset="2"/>
              </a:rPr>
              <a:t>: Specialisation on natural resources can lead to a decline in domestic manufacturing and agricultural sector </a:t>
            </a:r>
            <a:r>
              <a:rPr lang="en-GB" sz="1800" b="0">
                <a:sym typeface="Wingdings" panose="05000000000000000000" pitchFamily="2" charset="2"/>
              </a:rPr>
              <a:t>(e.g. Corden and Neary, 1982; Stijns, 2003)</a:t>
            </a:r>
          </a:p>
          <a:p>
            <a:pPr eaLnBrk="1" hangingPunct="1"/>
            <a:endParaRPr lang="en-GB" smtClean="0">
              <a:sym typeface="Wingdings" panose="05000000000000000000" pitchFamily="2" charset="2"/>
            </a:endParaRPr>
          </a:p>
          <a:p>
            <a:pPr eaLnBrk="1" hangingPunct="1"/>
            <a:r>
              <a:rPr lang="en-GB" smtClean="0"/>
              <a:t>Rising commodity prices can lead to</a:t>
            </a:r>
            <a:endParaRPr lang="en-GB" smtClean="0">
              <a:sym typeface="Wingdings" panose="05000000000000000000" pitchFamily="2" charset="2"/>
            </a:endParaRPr>
          </a:p>
          <a:p>
            <a:pPr eaLnBrk="1" hangingPunct="1">
              <a:buFont typeface="Wingdings" panose="05000000000000000000" pitchFamily="2" charset="2"/>
              <a:buChar char="à"/>
            </a:pPr>
            <a:r>
              <a:rPr lang="en-GB" sz="2000">
                <a:sym typeface="Wingdings" panose="05000000000000000000" pitchFamily="2" charset="2"/>
              </a:rPr>
              <a:t>Appreciation </a:t>
            </a:r>
            <a:r>
              <a:rPr lang="en-GB" sz="1800" b="0">
                <a:sym typeface="Wingdings" panose="05000000000000000000" pitchFamily="2" charset="2"/>
              </a:rPr>
              <a:t>(Chen and Rogoff, 2003)</a:t>
            </a:r>
          </a:p>
          <a:p>
            <a:pPr eaLnBrk="1" hangingPunct="1">
              <a:buFont typeface="Wingdings" panose="05000000000000000000" pitchFamily="2" charset="2"/>
              <a:buChar char="à"/>
            </a:pPr>
            <a:r>
              <a:rPr lang="en-GB" sz="2000">
                <a:sym typeface="Wingdings" panose="05000000000000000000" pitchFamily="2" charset="2"/>
              </a:rPr>
              <a:t>Fall in competitiveness in non-oil sector  </a:t>
            </a:r>
            <a:r>
              <a:rPr lang="en-GB" sz="1800" b="0">
                <a:sym typeface="Wingdings" panose="05000000000000000000" pitchFamily="2" charset="2"/>
              </a:rPr>
              <a:t>(Spatafora and Warner, 1999)</a:t>
            </a:r>
            <a:endParaRPr lang="en-GB" sz="2000" b="0">
              <a:sym typeface="Wingdings" panose="05000000000000000000" pitchFamily="2" charset="2"/>
            </a:endParaRPr>
          </a:p>
          <a:p>
            <a:pPr eaLnBrk="1" hangingPunct="1">
              <a:buFont typeface="Wingdings" panose="05000000000000000000" pitchFamily="2" charset="2"/>
              <a:buChar char="à"/>
            </a:pPr>
            <a:r>
              <a:rPr lang="en-GB" sz="2000">
                <a:sym typeface="Wingdings" panose="05000000000000000000" pitchFamily="2" charset="2"/>
              </a:rPr>
              <a:t>Fall in non-oil output and further specialisation on natural resources</a:t>
            </a:r>
          </a:p>
          <a:p>
            <a:pPr eaLnBrk="1" hangingPunct="1">
              <a:buFont typeface="Wingdings" panose="05000000000000000000" pitchFamily="2" charset="2"/>
              <a:buChar char="à"/>
            </a:pPr>
            <a:r>
              <a:rPr lang="en-GB" sz="2000">
                <a:sym typeface="Wingdings" panose="05000000000000000000" pitchFamily="2" charset="2"/>
              </a:rPr>
              <a:t>Little innovation and growth in non-oil sector in the long term</a:t>
            </a:r>
            <a:r>
              <a:rPr lang="en-GB" sz="1800" b="0">
                <a:sym typeface="Wingdings" panose="05000000000000000000" pitchFamily="2" charset="2"/>
              </a:rPr>
              <a:t> (Sachs and Warner, 2001)</a:t>
            </a:r>
            <a:endParaRPr lang="en-GB" b="0" smtClean="0">
              <a:sym typeface="Wingdings" panose="05000000000000000000" pitchFamily="2" charset="2"/>
            </a:endParaRPr>
          </a:p>
          <a:p>
            <a:pPr eaLnBrk="1" hangingPunct="1">
              <a:buFont typeface="Wingdings" panose="05000000000000000000" pitchFamily="2" charset="2"/>
              <a:buChar char="à"/>
            </a:pPr>
            <a:endParaRPr lang="en-GB" smtClean="0"/>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4F438DB-5A53-48C6-A60C-B1A214B34D12}" type="slidenum">
              <a:rPr lang="en-GB" sz="1100">
                <a:solidFill>
                  <a:srgbClr val="000000"/>
                </a:solidFill>
                <a:latin typeface="Gill Sans MT" panose="020B0502020104020203" pitchFamily="34" charset="0"/>
              </a:rPr>
              <a:pPr eaLnBrk="1" hangingPunct="1"/>
              <a:t>78</a:t>
            </a:fld>
            <a:endParaRPr lang="en-GB" sz="1100">
              <a:solidFill>
                <a:srgbClr val="000000"/>
              </a:solidFill>
              <a:latin typeface="Gill Sans MT" panose="020B0502020104020203" pitchFamily="34" charset="0"/>
            </a:endParaRPr>
          </a:p>
        </p:txBody>
      </p:sp>
    </p:spTree>
    <p:extLst>
      <p:ext uri="{BB962C8B-B14F-4D97-AF65-F5344CB8AC3E}">
        <p14:creationId xmlns="" xmlns:p14="http://schemas.microsoft.com/office/powerpoint/2010/main" val="79926244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992313" y="115888"/>
            <a:ext cx="8229600" cy="722312"/>
          </a:xfrm>
        </p:spPr>
        <p:txBody>
          <a:bodyPr/>
          <a:lstStyle/>
          <a:p>
            <a:pPr algn="ctr" eaLnBrk="1" hangingPunct="1"/>
            <a:r>
              <a:rPr lang="en-GB" smtClean="0"/>
              <a:t>The possible solutions</a:t>
            </a:r>
          </a:p>
        </p:txBody>
      </p:sp>
      <p:sp>
        <p:nvSpPr>
          <p:cNvPr id="10243" name="Content Placeholder 2"/>
          <p:cNvSpPr>
            <a:spLocks noGrp="1"/>
          </p:cNvSpPr>
          <p:nvPr>
            <p:ph idx="1"/>
          </p:nvPr>
        </p:nvSpPr>
        <p:spPr/>
        <p:txBody>
          <a:bodyPr/>
          <a:lstStyle/>
          <a:p>
            <a:pPr eaLnBrk="1" hangingPunct="1"/>
            <a:r>
              <a:rPr lang="en-GB" smtClean="0">
                <a:sym typeface="Wingdings" panose="05000000000000000000" pitchFamily="2" charset="2"/>
              </a:rPr>
              <a:t>Solution strategies:</a:t>
            </a:r>
          </a:p>
          <a:p>
            <a:pPr lvl="1" eaLnBrk="1" hangingPunct="1"/>
            <a:r>
              <a:rPr lang="en-GB" smtClean="0">
                <a:solidFill>
                  <a:srgbClr val="FFC000"/>
                </a:solidFill>
                <a:sym typeface="Wingdings" panose="05000000000000000000" pitchFamily="2" charset="2"/>
              </a:rPr>
              <a:t>Quality of Institutions </a:t>
            </a:r>
            <a:r>
              <a:rPr lang="en-GB" smtClean="0">
                <a:sym typeface="Wingdings" panose="05000000000000000000" pitchFamily="2" charset="2"/>
              </a:rPr>
              <a:t>positively correlated with long term benefits of natural resources </a:t>
            </a:r>
            <a:r>
              <a:rPr lang="en-GB" sz="2000" b="0">
                <a:sym typeface="Wingdings" panose="05000000000000000000" pitchFamily="2" charset="2"/>
              </a:rPr>
              <a:t>(Keikha, Keikha and Mehrara, 2012)</a:t>
            </a:r>
            <a:endParaRPr lang="en-GB" sz="2000" b="0">
              <a:solidFill>
                <a:srgbClr val="FFC000"/>
              </a:solidFill>
              <a:sym typeface="Wingdings" panose="05000000000000000000" pitchFamily="2" charset="2"/>
            </a:endParaRPr>
          </a:p>
          <a:p>
            <a:pPr eaLnBrk="1" hangingPunct="1"/>
            <a:endParaRPr lang="en-GB" smtClean="0">
              <a:sym typeface="Wingdings" panose="05000000000000000000" pitchFamily="2" charset="2"/>
            </a:endParaRPr>
          </a:p>
          <a:p>
            <a:pPr lvl="1" eaLnBrk="1" hangingPunct="1"/>
            <a:r>
              <a:rPr lang="en-GB" smtClean="0">
                <a:sym typeface="Wingdings" panose="05000000000000000000" pitchFamily="2" charset="2"/>
              </a:rPr>
              <a:t>More </a:t>
            </a:r>
            <a:r>
              <a:rPr lang="en-GB" smtClean="0">
                <a:solidFill>
                  <a:srgbClr val="FFDA2F"/>
                </a:solidFill>
                <a:sym typeface="Wingdings" panose="05000000000000000000" pitchFamily="2" charset="2"/>
              </a:rPr>
              <a:t>diversification</a:t>
            </a:r>
            <a:r>
              <a:rPr lang="en-GB" smtClean="0">
                <a:sym typeface="Wingdings" panose="05000000000000000000" pitchFamily="2" charset="2"/>
              </a:rPr>
              <a:t> could soften the blow of oil price shocks and increase competitiveness of non-oil manufacturing</a:t>
            </a:r>
          </a:p>
          <a:p>
            <a:pPr lvl="1" eaLnBrk="1" hangingPunct="1"/>
            <a:endParaRPr lang="en-GB" smtClean="0">
              <a:sym typeface="Wingdings" panose="05000000000000000000" pitchFamily="2" charset="2"/>
            </a:endParaRPr>
          </a:p>
          <a:p>
            <a:pPr lvl="1" eaLnBrk="1" hangingPunct="1"/>
            <a:r>
              <a:rPr lang="en-GB" smtClean="0">
                <a:sym typeface="Wingdings" panose="05000000000000000000" pitchFamily="2" charset="2"/>
              </a:rPr>
              <a:t> </a:t>
            </a:r>
            <a:r>
              <a:rPr lang="en-GB" smtClean="0">
                <a:solidFill>
                  <a:srgbClr val="FFDA2F"/>
                </a:solidFill>
                <a:sym typeface="Wingdings" panose="05000000000000000000" pitchFamily="2" charset="2"/>
              </a:rPr>
              <a:t>Oil fund </a:t>
            </a:r>
            <a:r>
              <a:rPr lang="en-GB" smtClean="0">
                <a:sym typeface="Wingdings" panose="05000000000000000000" pitchFamily="2" charset="2"/>
              </a:rPr>
              <a:t>to save current oil earnings for future generation and long-term growth projects</a:t>
            </a:r>
          </a:p>
          <a:p>
            <a:pPr eaLnBrk="1" hangingPunct="1">
              <a:buFont typeface="Wingdings" panose="05000000000000000000" pitchFamily="2" charset="2"/>
              <a:buChar char="à"/>
            </a:pPr>
            <a:endParaRPr lang="en-GB" smtClean="0">
              <a:sym typeface="Wingdings" panose="05000000000000000000" pitchFamily="2" charset="2"/>
            </a:endParaRPr>
          </a:p>
          <a:p>
            <a:pPr eaLnBrk="1" hangingPunct="1">
              <a:buFont typeface="Wingdings" panose="05000000000000000000" pitchFamily="2" charset="2"/>
              <a:buChar char="à"/>
            </a:pPr>
            <a:endParaRPr lang="en-GB" smtClean="0">
              <a:sym typeface="Wingdings" panose="05000000000000000000" pitchFamily="2" charset="2"/>
            </a:endParaRPr>
          </a:p>
          <a:p>
            <a:pPr eaLnBrk="1" hangingPunct="1">
              <a:buFont typeface="Wingdings" panose="05000000000000000000" pitchFamily="2" charset="2"/>
              <a:buChar char="à"/>
            </a:pPr>
            <a:endParaRPr lang="en-GB" smtClean="0"/>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9F510CC-0B39-498B-A945-2BCE58A1F82C}" type="slidenum">
              <a:rPr lang="en-GB" sz="1100">
                <a:solidFill>
                  <a:srgbClr val="000000"/>
                </a:solidFill>
                <a:latin typeface="Gill Sans MT" panose="020B0502020104020203" pitchFamily="34" charset="0"/>
              </a:rPr>
              <a:pPr eaLnBrk="1" hangingPunct="1"/>
              <a:t>79</a:t>
            </a:fld>
            <a:endParaRPr lang="en-GB" sz="1100">
              <a:solidFill>
                <a:srgbClr val="000000"/>
              </a:solidFill>
              <a:latin typeface="Gill Sans MT" panose="020B0502020104020203" pitchFamily="34" charset="0"/>
            </a:endParaRPr>
          </a:p>
        </p:txBody>
      </p:sp>
    </p:spTree>
    <p:extLst>
      <p:ext uri="{BB962C8B-B14F-4D97-AF65-F5344CB8AC3E}">
        <p14:creationId xmlns="" xmlns:p14="http://schemas.microsoft.com/office/powerpoint/2010/main" val="3795465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Segoe UI" pitchFamily="34" charset="0"/>
                <a:ea typeface="Segoe UI" pitchFamily="34" charset="0"/>
                <a:cs typeface="Segoe UI" pitchFamily="34" charset="0"/>
              </a:rPr>
              <a:t>Outline</a:t>
            </a:r>
            <a:endParaRPr lang="en-US" sz="3200" b="1" dirty="0">
              <a:latin typeface="Segoe UI" pitchFamily="34" charset="0"/>
              <a:ea typeface="Segoe UI" pitchFamily="34" charset="0"/>
              <a:cs typeface="Segoe UI" pitchFamily="34" charset="0"/>
            </a:endParaRPr>
          </a:p>
        </p:txBody>
      </p:sp>
      <p:sp>
        <p:nvSpPr>
          <p:cNvPr id="3" name="Content Placeholder 2"/>
          <p:cNvSpPr>
            <a:spLocks noGrp="1"/>
          </p:cNvSpPr>
          <p:nvPr>
            <p:ph idx="1"/>
          </p:nvPr>
        </p:nvSpPr>
        <p:spPr>
          <a:xfrm>
            <a:off x="281353" y="1600202"/>
            <a:ext cx="11723077" cy="3886199"/>
          </a:xfrm>
        </p:spPr>
        <p:txBody>
          <a:bodyPr/>
          <a:lstStyle/>
          <a:p>
            <a:r>
              <a:rPr lang="en-US" b="1" dirty="0" smtClean="0">
                <a:solidFill>
                  <a:srgbClr val="0000FF"/>
                </a:solidFill>
                <a:ea typeface="Segoe UI" pitchFamily="34" charset="0"/>
                <a:cs typeface="Segoe UI" pitchFamily="34" charset="0"/>
              </a:rPr>
              <a:t>Economic developments, outlook, and risks</a:t>
            </a:r>
          </a:p>
          <a:p>
            <a:endParaRPr lang="en-US" b="1" dirty="0" smtClean="0">
              <a:solidFill>
                <a:srgbClr val="0000FF"/>
              </a:solidFill>
              <a:ea typeface="Segoe UI" pitchFamily="34" charset="0"/>
              <a:cs typeface="Segoe UI" pitchFamily="34" charset="0"/>
            </a:endParaRPr>
          </a:p>
          <a:p>
            <a:r>
              <a:rPr lang="en-US" b="1" dirty="0" smtClean="0">
                <a:solidFill>
                  <a:srgbClr val="0000FF"/>
                </a:solidFill>
                <a:ea typeface="Segoe UI" pitchFamily="34" charset="0"/>
                <a:cs typeface="Segoe UI" pitchFamily="34" charset="0"/>
              </a:rPr>
              <a:t>Financial sector developments and macro-financial linkages</a:t>
            </a:r>
          </a:p>
          <a:p>
            <a:endParaRPr lang="en-US" b="1" dirty="0" smtClean="0">
              <a:solidFill>
                <a:srgbClr val="0000FF"/>
              </a:solidFill>
              <a:ea typeface="Segoe UI" pitchFamily="34" charset="0"/>
              <a:cs typeface="Segoe UI" pitchFamily="34" charset="0"/>
            </a:endParaRPr>
          </a:p>
          <a:p>
            <a:r>
              <a:rPr lang="en-US" b="1" dirty="0" smtClean="0">
                <a:solidFill>
                  <a:srgbClr val="0000FF"/>
                </a:solidFill>
                <a:ea typeface="Segoe UI" pitchFamily="34" charset="0"/>
                <a:cs typeface="Segoe UI" pitchFamily="34" charset="0"/>
              </a:rPr>
              <a:t>Policies to promote long-term sustainable growth</a:t>
            </a:r>
            <a:endParaRPr lang="en-US" b="1" dirty="0">
              <a:solidFill>
                <a:srgbClr val="0000FF"/>
              </a:solidFill>
              <a:ea typeface="Segoe UI" pitchFamily="34" charset="0"/>
              <a:cs typeface="Segoe UI" pitchFamily="34" charset="0"/>
            </a:endParaRPr>
          </a:p>
        </p:txBody>
      </p:sp>
      <p:pic>
        <p:nvPicPr>
          <p:cNvPr id="4" name="Picture 3"/>
          <p:cNvPicPr>
            <a:picLocks noChangeAspect="1" noChangeArrowheads="1"/>
          </p:cNvPicPr>
          <p:nvPr/>
        </p:nvPicPr>
        <p:blipFill>
          <a:blip r:embed="rId3" cstate="print"/>
          <a:srcRect/>
          <a:stretch>
            <a:fillRect/>
          </a:stretch>
        </p:blipFill>
        <p:spPr bwMode="auto">
          <a:xfrm>
            <a:off x="2977" y="8931"/>
            <a:ext cx="12189024" cy="399604"/>
          </a:xfrm>
          <a:prstGeom prst="rect">
            <a:avLst/>
          </a:prstGeom>
          <a:noFill/>
          <a:ln w="12700" cap="flat">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992313" y="115888"/>
            <a:ext cx="8229600" cy="722312"/>
          </a:xfrm>
        </p:spPr>
        <p:txBody>
          <a:bodyPr/>
          <a:lstStyle/>
          <a:p>
            <a:pPr algn="ctr" eaLnBrk="1" hangingPunct="1"/>
            <a:r>
              <a:rPr lang="en-GB" smtClean="0"/>
              <a:t>But is is not easy</a:t>
            </a:r>
          </a:p>
        </p:txBody>
      </p:sp>
      <p:sp>
        <p:nvSpPr>
          <p:cNvPr id="11267" name="Content Placeholder 2"/>
          <p:cNvSpPr>
            <a:spLocks noGrp="1"/>
          </p:cNvSpPr>
          <p:nvPr>
            <p:ph idx="1"/>
          </p:nvPr>
        </p:nvSpPr>
        <p:spPr/>
        <p:txBody>
          <a:bodyPr/>
          <a:lstStyle/>
          <a:p>
            <a:pPr eaLnBrk="1" hangingPunct="1"/>
            <a:r>
              <a:rPr lang="en-GB" smtClean="0">
                <a:sym typeface="Wingdings" panose="05000000000000000000" pitchFamily="2" charset="2"/>
              </a:rPr>
              <a:t>Solution strategies:</a:t>
            </a:r>
          </a:p>
          <a:p>
            <a:pPr lvl="1" eaLnBrk="1" hangingPunct="1"/>
            <a:r>
              <a:rPr lang="en-GB" smtClean="0">
                <a:solidFill>
                  <a:srgbClr val="FFC000"/>
                </a:solidFill>
                <a:sym typeface="Wingdings" panose="05000000000000000000" pitchFamily="2" charset="2"/>
              </a:rPr>
              <a:t>Quality of Institutions: </a:t>
            </a:r>
            <a:r>
              <a:rPr lang="en-GB" smtClean="0">
                <a:solidFill>
                  <a:srgbClr val="FF0000"/>
                </a:solidFill>
                <a:sym typeface="Wingdings" panose="05000000000000000000" pitchFamily="2" charset="2"/>
              </a:rPr>
              <a:t>How to change them exogenously?</a:t>
            </a:r>
            <a:endParaRPr lang="en-GB" sz="2000" b="0">
              <a:solidFill>
                <a:srgbClr val="FF0000"/>
              </a:solidFill>
              <a:sym typeface="Wingdings" panose="05000000000000000000" pitchFamily="2" charset="2"/>
            </a:endParaRPr>
          </a:p>
          <a:p>
            <a:pPr eaLnBrk="1" hangingPunct="1"/>
            <a:endParaRPr lang="en-GB" smtClean="0">
              <a:sym typeface="Wingdings" panose="05000000000000000000" pitchFamily="2" charset="2"/>
            </a:endParaRPr>
          </a:p>
          <a:p>
            <a:pPr lvl="1" eaLnBrk="1" hangingPunct="1"/>
            <a:r>
              <a:rPr lang="en-GB" smtClean="0">
                <a:sym typeface="Wingdings" panose="05000000000000000000" pitchFamily="2" charset="2"/>
              </a:rPr>
              <a:t>More </a:t>
            </a:r>
            <a:r>
              <a:rPr lang="en-GB" smtClean="0">
                <a:solidFill>
                  <a:srgbClr val="FFDA2F"/>
                </a:solidFill>
                <a:sym typeface="Wingdings" panose="05000000000000000000" pitchFamily="2" charset="2"/>
              </a:rPr>
              <a:t>diversification</a:t>
            </a:r>
            <a:r>
              <a:rPr lang="en-GB" smtClean="0">
                <a:sym typeface="Wingdings" panose="05000000000000000000" pitchFamily="2" charset="2"/>
              </a:rPr>
              <a:t>: how?</a:t>
            </a:r>
          </a:p>
          <a:p>
            <a:pPr lvl="1" eaLnBrk="1" hangingPunct="1"/>
            <a:endParaRPr lang="en-GB" smtClean="0">
              <a:sym typeface="Wingdings" panose="05000000000000000000" pitchFamily="2" charset="2"/>
            </a:endParaRPr>
          </a:p>
          <a:p>
            <a:pPr lvl="1" eaLnBrk="1" hangingPunct="1"/>
            <a:r>
              <a:rPr lang="en-GB" smtClean="0">
                <a:sym typeface="Wingdings" panose="05000000000000000000" pitchFamily="2" charset="2"/>
              </a:rPr>
              <a:t> </a:t>
            </a:r>
            <a:r>
              <a:rPr lang="en-GB" smtClean="0">
                <a:solidFill>
                  <a:srgbClr val="FFDA2F"/>
                </a:solidFill>
                <a:sym typeface="Wingdings" panose="05000000000000000000" pitchFamily="2" charset="2"/>
              </a:rPr>
              <a:t>Oil fund </a:t>
            </a:r>
            <a:r>
              <a:rPr lang="en-GB" smtClean="0">
                <a:sym typeface="Wingdings" panose="05000000000000000000" pitchFamily="2" charset="2"/>
              </a:rPr>
              <a:t>to save current oil earnings for future generation and long-term growth projects: </a:t>
            </a:r>
            <a:r>
              <a:rPr lang="en-GB" smtClean="0">
                <a:solidFill>
                  <a:srgbClr val="FF0000"/>
                </a:solidFill>
                <a:sym typeface="Wingdings" panose="05000000000000000000" pitchFamily="2" charset="2"/>
              </a:rPr>
              <a:t>Yes, but not clear what to do with the windfall gains</a:t>
            </a:r>
          </a:p>
          <a:p>
            <a:pPr lvl="2" eaLnBrk="1" hangingPunct="1"/>
            <a:r>
              <a:rPr lang="en-GB" smtClean="0">
                <a:sym typeface="Wingdings" panose="05000000000000000000" pitchFamily="2" charset="2"/>
              </a:rPr>
              <a:t>With low quality of institutions, public investment may be inefficient</a:t>
            </a:r>
          </a:p>
          <a:p>
            <a:pPr eaLnBrk="1" hangingPunct="1">
              <a:buFont typeface="Wingdings" panose="05000000000000000000" pitchFamily="2" charset="2"/>
              <a:buChar char="à"/>
            </a:pPr>
            <a:endParaRPr lang="en-GB" smtClean="0">
              <a:sym typeface="Wingdings" panose="05000000000000000000" pitchFamily="2" charset="2"/>
            </a:endParaRPr>
          </a:p>
          <a:p>
            <a:pPr eaLnBrk="1" hangingPunct="1">
              <a:buFont typeface="Wingdings" panose="05000000000000000000" pitchFamily="2" charset="2"/>
              <a:buChar char="à"/>
            </a:pPr>
            <a:endParaRPr lang="en-GB" smtClean="0">
              <a:sym typeface="Wingdings" panose="05000000000000000000" pitchFamily="2" charset="2"/>
            </a:endParaRPr>
          </a:p>
          <a:p>
            <a:pPr eaLnBrk="1" hangingPunct="1">
              <a:buFont typeface="Wingdings" panose="05000000000000000000" pitchFamily="2" charset="2"/>
              <a:buChar char="à"/>
            </a:pPr>
            <a:endParaRPr lang="en-GB" smtClean="0"/>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04BDF13-50CF-4938-A93A-B809F11F986A}" type="slidenum">
              <a:rPr lang="en-GB" sz="1100">
                <a:solidFill>
                  <a:srgbClr val="000000"/>
                </a:solidFill>
                <a:latin typeface="Gill Sans MT" panose="020B0502020104020203" pitchFamily="34" charset="0"/>
              </a:rPr>
              <a:pPr eaLnBrk="1" hangingPunct="1"/>
              <a:t>80</a:t>
            </a:fld>
            <a:endParaRPr lang="en-GB" sz="1100">
              <a:solidFill>
                <a:srgbClr val="000000"/>
              </a:solidFill>
              <a:latin typeface="Gill Sans MT" panose="020B0502020104020203" pitchFamily="34" charset="0"/>
            </a:endParaRPr>
          </a:p>
        </p:txBody>
      </p:sp>
    </p:spTree>
    <p:extLst>
      <p:ext uri="{BB962C8B-B14F-4D97-AF65-F5344CB8AC3E}">
        <p14:creationId xmlns="" xmlns:p14="http://schemas.microsoft.com/office/powerpoint/2010/main" val="7263980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992313" y="115888"/>
            <a:ext cx="8229600" cy="722312"/>
          </a:xfrm>
        </p:spPr>
        <p:txBody>
          <a:bodyPr/>
          <a:lstStyle/>
          <a:p>
            <a:pPr algn="ctr" eaLnBrk="1" hangingPunct="1"/>
            <a:r>
              <a:rPr lang="en-GB" smtClean="0"/>
              <a:t>Norway</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6AC0B66-0D94-467A-B803-8891D14CC058}" type="slidenum">
              <a:rPr lang="en-GB" sz="1100">
                <a:solidFill>
                  <a:srgbClr val="000000"/>
                </a:solidFill>
                <a:latin typeface="Gill Sans MT" panose="020B0502020104020203" pitchFamily="34" charset="0"/>
              </a:rPr>
              <a:pPr eaLnBrk="1" hangingPunct="1"/>
              <a:t>81</a:t>
            </a:fld>
            <a:endParaRPr lang="en-GB" sz="1100">
              <a:solidFill>
                <a:srgbClr val="000000"/>
              </a:solidFill>
              <a:latin typeface="Gill Sans MT" panose="020B0502020104020203" pitchFamily="34" charset="0"/>
            </a:endParaRPr>
          </a:p>
        </p:txBody>
      </p:sp>
      <p:sp>
        <p:nvSpPr>
          <p:cNvPr id="12292" name="AutoShape 4" descr="data:image/jpeg;base64,/9j/4AAQSkZJRgABAQAAAQABAAD/2wCEAAkGBxQSEhUUEhQVFBUVFxgYFRcYGBcYGBUYFxUYFhQWGRgYHSkgGBolHBYWITEiJSkrLi4uGB8zODMsOCgtLisBCgoKDg0OGxAQGywlHyQsLCwsLSwsLCwsLC0sLCwsLCwsLCwsLCwsLCwsLCwsLC0sLCwsLCwsLCwsLSwsLCwsLP/AABEIAK8BIAMBIgACEQEDEQH/xAAbAAACAwEBAQAAAAAAAAAAAAADBAIFBgEHAP/EAEQQAAIBAwIDBQYDBQYEBgMAAAECEQADIRIxBEFRBRMiYXEGMoGRofBCscEVI1LR4QcUM0OC8WJykrIWU4OiwsMkNGP/xAAZAQADAQEBAAAAAAAAAAAAAAAAAQIDBAX/xAAtEQACAgIBAwIEBQUAAAAAAAAAAQIRAyESBDFBIlFhcbHhE0KBkaEUIzIz8P/aAAwDAQACEQMRAD8A1i0e21cKRiuKa1JGFajI1LK1FVqBjSPRVelkoqNUjGUajq9KpmmbYApMoMDXQ1RDTUlFAEw1SmoFakFoETDVMNQ4ropAFDVINVJ7SdoCzYZtehjAQ7SfegGDkhWpX2b7ZF92I1ARAV3DMYhtYEDBBI55FKiknVmpmvhQg1TBoJJzXahNdmgKJV9UZrs0Co7X1cmu0AcJrlRLiYnJBMeQgE/UfOuk0DOGagRUi1Dd6YzhqDGvi1QLUxEWNCZqk7UC41MDjtQmavmahM1NCOO1Ac1JmoDNTA49mc0sRGTsN6aR6+ImhCKPsLtheIa4oKE2zjSTkG5dVSQ3/CiGR/Eau1FZHiuG/unGC5Om3dZjIOkam95Hj38lmGOu50itXZecjPy/SgpoctLREt0JWo6vSYIYRBFTtjrQFejI9IYa2tHAoKGpi5SBnTREoZaakrUAFKzUBXVf0+dcJ9PnQBTe0iMVUwGUOhCxmfErEk4jS45Ygmq72a4ZVNhhaVCVI1AKCZtNI65ieeQac9pOL7tlME6UY+GCYZkG0j+Ej41V+zvGhlT93cQd6NOpidQ16QQJEAIYMry9TSL4vjZtRUwaDPpRUPpSIJCh8QpMQxWGBMcxOVM8jRhSXbN4paZlUOQVhZ0ydQ58uvwpgtjWuu6qrOxuPa9b1vaa1JMBoOocmEEkA9DB+EGn9VA3p0E1V8XrivQ+Lc6G0mDBgxMGMGOeeXOlQj7X4vQH6kGplqyvsrxPEM9wX7i3PDqUqpXSC2BBJMHO+fDvitCX+4poqSp0FLVBmoRufcVA3fuKZIVnoTPQ2ufcUJnoAI70JjXC1RLUwIvUGqTtQS/rTEQuUAmiu/rS7tVJCYNLnl9KMLgq1FodKItgHlUciuJnO0+FF22ybTEEbggggrkQwIBBkZAqv7E4pkY2rkGJ0kLGoA8pOYEkYnTjdK2y8GvSqj2g7JX/ABF8LTII5kZiObGMDqD/ABUckFHVYGpo1T7E4i3cQSBIgMM4YzkHmpiR0z0MWx4FenypWFFWr0ZLlOjsxfOjL2cvnRyQCIumpi7T37PX0rn7NHWlaAWW7RO8o44Dzrh4I9aLQgXeVIXK5csFQT0z8qr/AGe4R1sKGbWwLy0aZJdicTyJj4UDrRQ+1vaNtbl0d8FcWQuiJltXeBTjYqdgRypexdSEYXu7XByUUOEYOoxAkqwAIjT3ed4pT2t7GS5xXEOWuAhEJ0wR3gW2oB8Pu6GQxMzzANL2+xNANsmYZj7gGULCDhdRYY8oHUTEnI7IRwuK27+R6Ql4MNSkEHYggg/EVJXpDs3gE4Swqaybaz42j8blpMAAZaPT0k2Qs8xmqs5JJJ67BUv0LtBNaFZInoYOCDE8piPjXxtGowZH3zFMkhwhAUAYBUHAjcCaKWpFW06Zxsg8zBA9MijtNCGE10PiOICrPIf7fmRQ2BpTiZLBRBMzpmCVUjUfgWX5imOK2H7NdDqdRBLMpwAfAdEYG0qxHrTTGqrs5StpAd4k+rEsT9aP3hoSCVWGc0FnqLPQiaZIQvXNdBJqBoFYdrlDN2hGhtToLDm5QXehs1CZqaAIxoLtXC9CZqpCL5eIoycQKxSdu+VHTtzyqHBgpm1XiRUnugiJ9D0IyD84rHr25RLfbXrS4MfINfY2Lve27ZhgQ6D8W+seclSy/E7Ma0vZ/GBlGZBEoc+JY68/5fGsnf7T1YGA2CehxoYCM7R8QOdLcD2u6Qp8KsZAGQjMAxiSfDMmM775zLiyrs9DF2ii4Kw3C9uke9qaZMjYD8/139acTt2dpP36UuIGuDiphhWSHbXkfv4V8e2jyB+J/pT4Mm0a2a7NZgdqE8yPSvrPabQJZiYHQcuUD86XFhoue2BNogcyg+BuKDPlBofYKkWRO5a43P8AFddufrVF2x2yUthtZUB1k4yM4zz5/wCmOdA/8W27Oi2Q7Hu1bw6YgrM7zy6VLaXc1hinNelWV/tLfNu7x2mdR0suOSpwgaCVgjSpMb+E7gwI8D2iGtHxF2ZRcBjwQV1HxBInUfISMwoE0faXbi3b7u7FkcaWHdjCkBHAJaS2kETt4jAya5wfaAsqEtsLihPC3ut/haX1KJCkldUbiR1IqfxI+51rpM3biz023eVuGfXGnQ2rcAKyyRg4ABKyD+E1Uf2c8QzcOQx2ZoSZ7samQLMQMoSAORFV57WX+7OwLBXKg6iJhrgN1RpAElXfpmRuKZ9leICI3iLMdAIOiRotqGwpkDWX3qltmMouMJJrz9DaUK4fyqr/AGhX39/quLOazP8AtHxrf3bSPfa8FU5ABF1ypJ2wApg/yrT2nlVOMgHExBEjfyrD9v8AG2hdKhiBDMQhUw2nT4tWxDIhznxYxtpuE7RVkUo2pYAVt5jw78zihLZvkXoWiwvmFJG4BI9QJrD9mds3Wfi2uBdau6WwcaUVmVQoE4LKfEZ1EeQFam9xZKmN4MfLn5VjewE726Az25HD2ywTxEm3e1uGP4Z1g+c+VKfdFYK4ybNyVj76bVBqA3FDnQ24sSBIztnyJn0xV9jm7n1vigzsvQTPXJBjqMfQ0RqquCvzeumVjyVgcEzMqI3GM/rTxvU0AQ0N6Gb9DN6qJCE0N6gbtDa7TSCyTGhPUWuUMvToCRNQc1FrlBa5ToDNKaKhoFtqOjVRjYdDR0NLq1HQ0g5DC9DQLllpOZwRtuMkfEHHLOk9KKjUaJ8j9yPQx+u9TLaHGdMHYRjOpixG5GCQfdbAE7H6jzLSSMH5ieu87H5Us1smCGgqcciZ06l8JEAw3Iic7CKbtQwHMH7IjlnHkRFZJ+DVyDox9fpRQ33/AL0uMHqPy+M0e0hJG5GJAGQOZHnHzgfFt0HcKGqYJpC1ceZgldjESDI0mWBkackLO5519d44rdS3pnVOow5076QNIjpJO2TyNTDIpbCUGit9seMhFtgBmnWoIhRpQn3yQrYPugyJzvQDY12rdwq4Xu2klU06UuXAiHUwYQgU4B29aP7Y8GeIsxbAczlXACBfGsjvQADqEahnEUHtO+CxFy5qtg6oJbJge9oWfxERtEYrGdWzthOahGtdytRLR8OiTyIugKR5AqxJzHTbApvieEhdVoSoguxbUVGmSBpHOIzHP40fanEWGtn95aD6fCBcR2JOhlKgHUsgAEjaOUU92R2zaewLZtILpZBqARmHdnU2lcSSmrI2LeUVi414OqPUTn+ce7W4k37Vq3Z4eWUs2q0wD4ZoEeHSPFBMSDmZzVn2JYZf3gVrJLS/fXFZ2BMEMNbkZDfwnFUHG2saCLNvXDA95aR2xImXHJiDAxkdakiKqQrAvqBOQy+AiCxQke4rbmZ2GcypPvTs2ycY42oyW/1f1PQe+EEg4AJPkBuSaEt8XU/d3OZGoCYKyD02P5ViOJ7XIhNVpVKEAAXJ5CApWVAnpG21WK+0N61xFq2dJFxHAAAVGMAhshWDA45e9HnXTDLkauUaR5EscVqL2IduhrnFgubRLMF0m1cVgASPDbE64IPiBzgcq1HZPCvaU6rjMGggFSugRsFJJG+R5DG9Y7t64yE37bFLlsCNVqRr7yWMAldrgMHG/St0vHIbVu7nTcCldvxrqEkmBgHc9ImRLxOLbZv1E8ixxh4ZX+0F8hANenVP4gurwkFCSRgzOCNhVJ2Qos3rZHFJocsHUQx0k6riyzMV8QUmIq+u8c1xntpbujQQWZHtAkEYDBpEGTvjG9Zb2WuNcMLatIVgk2kCFgTD6mZjy2iN4rPIm5qSkadPyjikvbv/ANRs7F8tDLgTjVMQG3xyxNCv9r23YscFfDqIGnCM7EETAEAEyPECKj2ldCtbDXAhd1WA1ss2p1GykmOXTr55XiO8NtX7y5pW5dJC3HTWAtlrUMXyW1CBkAOTspnSb2ccUXPZgAu3WDqxbJhp/h1QNRgSBuvPerPvSRIyPKstZ7Tu3GItxMsh0gDTcQjUBIJAKkkNBzqFGt+0F5PeFxY6d1cwCBu+Tsd99XOKccrSoThvuaI3DQzdNV/B+0BcEkXG1A6T3doS34D4G2zO1fDt09OmChn6OatZfgRxXuOm9QzfNLJ2+r6gFViMEQ4zkZkmcjl+tB4jtWRhFmcE27mdWRgHy3iBNUp/AXH4jTXzQjfPWggmJII5HbJ5mATA9c+QoTGtlsxlKnQduIobcRSzNQmeqSJ5i9sUZBS4NGVhUkjCA0dPj9/GgIwoyN50gYdPvemBHUGllNFX40hDKD18/T+m/wB5CLeltRICn3pgBW5OCdgYg7Zg9anaao8Vw4cbHGcDJGNQxvz+nnOUl5N8ck9McRgeYPWIiM538j8qo/ahFIUP7q5C5BZmkKkjqyqNpALbmKsOziqAWw0wJtkx40OQMD3hseex54r/AGkP7zh4/wDP4blP+eeRrPK/QdXS3HMi37O4hbfDwxAKDTk2wfC0glQ0jlggGeWc03ahe4+tQzCVMBXIgaAyiGjOk/CPOsl2PePeFWBCuNEeZJYMAP8ATy2q2s6iuq2XyJCi4+kFhjSrEgCTMYA865+TZ35IQxVfl2WVltPeA8Pp1rGq6EKrpZmIXxEqxZ5mJwBsFAqe0WFlWUqouuCVt4QldBgkxO42IGMjES9avtqIa5cEAkGUWFkAwybkicSfw4E1lrpm64adTsDyKksEKAmZ3IAiYxjFLjvZrHjODcUis7T4fUyuTlwJEe4QACMTOZz5UWzba2qgsGzEgFYHUyBmMfKrZrhV1DW5YkSAmc7DkefI8qu73cm1CgLdKqAfGsGMmcDYHO8c62/FukzleFp62U/B8BcW4NSSCCcf+mYGYMm4R/pplywYhVYZfwKYMa3bJBBwudx6UeyShZSS7EqwGptKyRChs6hpOokYnkOS13hw1m9aGgXDGka1LR3lljLaiJhWEY+tRjnHlyezTLCbxKF1u7NU/EMvCLqRDaNtWCtyYwwOoKSGk+9M59aorHEqCNUvpL6WYyFlmAZcmAcbjbEYq8uvq4K1bU+JLaggaGyoWRE7EqR9fKqK/wBmhrYNpPdI1ABgZIkgkqcwRj086cp6o5cUU5bGbnaSstxCJVrcQGaBkATklj4tydMjedMu2u1wLS20P7tCvgIdiqhvAkkEHGAS28ZFUN2wVQeEa9EldYBVTlQQeWQw8O/SDIuHUqis6GGK5OkapOnSAS2NWkyVGPrhyaWjq4Qk96RpbHayLrJ1eO4rBjEK37wqgQEnUAYO8EN4s1X9gcYLUjUFLaImYJS4HAnkJUSZ2GxqF2+pe4tx0UAak1ADUSTHiGRAM4xJ+FI33VPEtxfDI8Os4JAM490hozzIojOEmlKzdwksU+Pd0egfsP8Av/ccUjKe7IKeLSJt3GkNCvqGpRMR7u9Uva/afdBV78aSguISLY7wt4lQK6wDp0x7uGyeY3nY/Aoti2EFtYtpgErH7lWzpODqMkxsdudT4nsC2w/wVMAwNbDYAKvu45g9NI3nGihK78fP7Hl8l5POLXaFoLq0hmMFiAEPjUkbsvJuZG/mYhevI6gjUp0tguw/GSfcdhz31TtAIr0F/Zy0mrRbcAgyFZDr0xoWH3kFiJwNNKcT7I2WOVujDZC8PHhcKPCo/EGLDGwOrSYBclKtIcHBv1sxfA8aga6ot3G7pUVfHLFwy61gnJA1AkgyxG+4Wsds2mVdK3SzorIJttIKmQSoJEEEGRv6ivSeC9nFsBlR/AxJK6UEkoyTIA/inIOw6UnwfYtmyVNu2qnUBq3aBOATsMbDFUk/Jm6KK1wxSZDIxMsrNqg5jbwjB2GM18x36H1p7tP/ABbk/wAZ6cjFIua7I9jik3YuxoD0dqC5+xWhNi70Nl+5FEehNVJgLK3pRkpdGo6CoFYwsUZTSyEfeKMD60gsZR/P9foaLbM+f35UutFVvv7FArG1f1qZbpy+/wBKXRqYW75H4bfUz9aTQ4yK/tDhjcjSxWDIK4hoO/QHEkZ3pLtbi9RsMCyTc4cEEwf8ZkuISORGv1GOdWnGXVTLAlWxAEzMjSBM5nz+OaxPb3HJdUWiBbXVpJaMlWaW8ByxbWY54J3Irmy9qPR6W3NMDwVoKVIaTMkGAZBkbQfL4UyWJTQuoacHS0GAAIxmIIPyND4OyyaCdAQhjZAClmHvOC4XeATBOK2/E9mBbFuyr2gTetnWyhWuaXLGzkknWW045SIOx4nljB7ff4ex6XV1JRfejJXeILB5IZ00BtstrtuYCjbTp2g/Kqt+0ULq7BwRBBRsDRABIYbHSOZ5eVb32x4dEtA27NtGe5nuz70a2KwVUe6qf9AHSsBf4IEM1sEKCGg5jAAlZmIKscnDA4FVCcZu1sMVwxJLtv6huKvgkvblvxjUVEABZELJgCT8T61Lh2bQNZAtxA/GpGJgMBiQZMRn4U5f4FG4WxdWzpuanRySDLIVCkyeYVmAG2+al2fZdzcZ7QZQMFsSJYENCww3Hw2O1U5cSJW1yoTt8Rbb93+6wCtp2XC6iNS+IkhIk52JJAA2YNiyVe2Ar+BlBQOVDFVUSQskeHnq5dcPfuwYa2VG8KQvdtOZDKPxNvTFzgeGa4WawB4U0k6TGsSCAGMSAIkZknkJIuMXZM8spaqvIrxtu01lEWAUbSgZisrIGSySDp1dal2d2s9lNOljhTqR1gnSJjnvIzGcVZcP2RYFvSe8V4gXA162hP8AH4SojMaSOVI9o9nJbZRbuXCFKKIc6CxEkAzlJiTuDqmYkuWRPszLHBbTX8EOB7ZPDtcBHEr3rm4fCAM8pVob1bNVX7Uc3WCLYIZi8vbXfUFWWbxEjUMzuMYin+J7KuKyotzWzELJAbOgOFiD4iEYzkCcxSXGNd4d1RrkAsqlV06TLLDCR/DpaIESOYNS02t0zX0J2tfoRu8WwZgLIvM2oFSpn32kAKcLA+IAwJxz9oIwH/4ux0jTduKAY1R0EQDAI/mnxPEupI02mBBJLid3bmRIwRO29HTiHAAHD2id4CuoGIDQD4scvKslG6dfydspxjBq147nvtm2SkFbbHQRDYk92ohvCYByD5acGj3LIz+7XOqYME6mXyGWCyf+WM1A2JmUttIYEnczoBB8JwdOc/gTfl10A/yzufdYD3rqkt7w398+QIzsexM8NnGHPRcHvjDxhrgk4fnAYHcLIwZUxuwOd0ZbbU2TeAnniduiE7DbpAna6M/xFt7p28Rgc/JCBiIHwbbxvmMMv8VzG6c8r5DON6qxBb21Vun3P+Yn/wBrVY3DSdvdPj+X9aYjJ8e03H/53/7jSbkdKZ4p5Zj1JP1pZj9zNdMVo4pPYB6Ewojny/WgufI/SrJsDcmgM1Hd6CzdYpoZXo1Mo1V9u56/nTC3IqRD6PRUYUlbufH50ZbnlSKtDiGjBjSaMD1+hoq+h/KihNjgc/Yqav5/MUCysmBHxIH1OKkDQIPdGoacHVGDkMAQSpGxBAI+NYpuGUKAAIkn3VbeTuQCNzzrXlTIKMqkE7oW3EfxCIkmqhuwbkYa3P8AqHL0NYZouVUjq6fIo92Uou3yAE0qFGkEljpAOwDEgDbFM2+J4kae+ZbxDqyAFQAwMq2o2zB6Ywa52l7P3wrFFMwSpRzgwc4I+uKzNntDiZUB3Y6NRDQfESwPvAnGMflynH0nOLpLXudT6na2bLiu1mdWHElIUP3QbDEtaKkkoxAHiK9TEwJxUNdXu7iu1o621syXLZAJCgA+LBlTvESpExFVl/tHiNBN1AFhslPeIn3YKgj3RiefpQrXAvbXXcEpcC6ArL+KHIkjBjnnPKsMnTxxOnL5U7O3p+plKLio2i1S3IHdlWZR4lXJYRIDG3jAAgHqT0FNcHxgtMGv2rTaSQWdcgM0jSzAZgxgjAE+WFZWRo1G2WhveZZUgwYB2Jz8BV5w2pouXLhdRvb194xUiWVFY46zsI9BUTw8Vdmkc6m3GUU0ahO1CWLpxt5cT3YuuEVhp3KXTKABsFTv6VY2eOLhn/vIEqhsxduhC4LEu/eKFadSgltRIUScV51xAGolE8I/iMHcAzEgZPPpQ3kEQrKxzKnkZjOI5HpFWunnOPpl9DCWTFCbuJ6Lw3FtbtszDh2YEPqC8PKnYmVQE79Qcb5qL8aWbUOHDIikFkL95cJG403ChAnZwMCBtXn68e8jU7HPusTBIOx2gH1HI1svZ3s8cRaDHuDc1OCrAFli4QIwxHXfpvWWaEsK5TevkDy4pJKCohx3ajoMWk8AYg3uGskLImFed5ncc6F+2OIuBdV1VEKXQWkWEHvEMgMKPDEkRMeVXF7spxp0v3UkEgApr1gSpF0wQCQduR8gMjY4svcdXFo6eINtZQBjpJh5XnI2gSelYwUMltJaHzSaoPe4q6Va0r29AZiNSqdyfEJU4I5zsavPZXsU8XeZG0G2ilj3YRrhNuAVGE0ySseHrMnNZyw9zxabSKFTWbjEwoCKzLpWJ3AjqTyqPAcV3lxGKhAxQu2q4sDBzvqWMkc4nOK3j086Uq0/kXl6iDuCatHst/t57bu17gb0DVpa3YDuQ7KzgkAROhJgmdIk4FRu+3nDIxDa1jOdaGdepgRPXJOxBIE+6cm3tRbuXrdy3x1uzbVm1r3nEp3gIhPC1oKIOdxvWmsduC5It8dbueXfWn+BDEnpXRGLiqknZ582ruNFxwntRwj+5xIMCY1GYVixwyznI32AGDTvZ/a1u6EKXCdQUgFRJEFmJAgqSCJxiNqzl6wznxWuHu4JBaxbby3AHI/Wm+zbIR9a2bSOQRqVWUgMQT4SxHIVLb5a7BFw47uzT39qUUgQSQAASSeQESaF2h2gtmy926wVUEmcScwo6kkQB515d257XPxF+yFDIgIU2dR1KCVlrwU6S2E0r+HPOZ2jByeiaL5jS7gV1j9/ZoTfeTXSjziLH1+/lQ2ueRqVxj50vcflJyYnGPngUDqz683WRzyNx/Kl2Yf7f0qTXljcCZ5QIJwQdjOfkOtLu46/pRF2U1TorrbdKMjVXo1HR/KmSPo3r9/Ciq3rnypAP1/UUdXFIB0P94oyvSeseVGVxuI+dIY3bukc/p/SjJd9RSisKKG6R9+lAUOK5+wKIH+8iklHlRVbyoFQz8ay3tTe03QLlvvFdVK4DElTLEiJLSd52jpWkD+uPKsj7f8A+T6XP/rrPKrjRv0zrImAse0ARNKi8IwAB4QDBiFcY8Q5HcdRUuxQeMv6bk6FQtcYsQ+lgAqr+EeJlERgKczWZZjG5+vp/KtJ/ZmIu8Q2cJbH/U7H/wCFYwgk0dOR1FtFT/aXZVeM8Cqqm1bwoAGxXlzwKo+zeNKXFYLbJXYlZ8pwRmtP/aQhPEg//wAkG3/E/wBcispwRIYGB12++lavyh436UepdqdnKezu97pXumzaZtUHSulC+gHCwsiYmM5Oaomu8G1tC3D3UeCAVLNtCy6zInJEHfeRitfxsHgXGs//AKpEcj+4jEmvKrTsMBmHxI6HbrgfIVLVVRnifK79yz4riLZIFrviRp94AT7owCwyf68s6Xiv7OnIAF2yYCyrW8KxxcGoTKjJBgasCFiaxvAAvxNhSSZu2VPPBuKPyr2l+JTrGeY504MWSXHSMB/4M4y1K2bmk4KNZ4g2l3OpTbYAlj8B5mYCF7hry3Q13hz+9uM5jSwQKumfCSQJHutXqNu8rbMD1gz8xNLvwFokk20yIMACfKV+HyHSjIuUWkLHmcXbPKVv6QquZD/u2M/8EyYPVRnlPlU+GtlA40vKhjJCxzIGIYiCq7b/AEvPav2bfh0N+3eUFHUgQU0FiFBDajGSI9aoD2i6Tp1MpJIUwNMRkxIz4tjynmK3nl/txUe6r7jik8spVad/b6iX90VHQsoRGUNqJI0k5C+9pnSeizB2yB3tHhl7teckgd2Q2TBnYAnfnyNN2e05uk9wqM7RI9wlmjTowIkhQNhyitQOyb5Eva0lSwXu2U6CghSVIkoTbXY+62R0wnLI2n+5vCUIp8v0MfwJvCyEsXLpC3dThHKayABHhJXUAd8+UwatOK9oeK4dlVOJ4qXKsv7xyNEamOlzuRESvXG1fHsDuUJuhiVOpY7y3vlg0qJ5bevLIu0irMrrLMAFRt9RUkHwkyWMwcjelnyOclSqtEY54sa9T7vX7kU7Rd0AuXb1zQAwDszDw+MEBicnSonn86suG7PZuFtNbKm6xVgX1BdChhp1KcD3TrkSRypCxwDsNIJFwqgA0MNJJUw7PAKhVbI1DxYGa1HY3BX7Y03LiNAhNKmApgwPCsZ8j69bxwvEpKW1K2vddiuqzKMqS8DHC3r7w1wWwCG8IJMyR3bSSQDHT+LYbBnvOoj4z+lQuMQM59N/qaT4viQqktIAyYI2zM5wPj9JrSTVWefFOckh9eK4cr42ZHYxFwFROI0nQQ0+oP6HtjhmXUl1T1ZL1uImYOSIx8qwXHl+IRG8XdEEBjq0qzGCjPHjYiMZ2jGaVu+zZ91AGZ9LidlQFwpckSDtKid8E158s63cqPV/peOnRue00S3BV1uTAKqQ7CTiCnh64MEwIkiq29jPxx9KRW1b4VQoOpnIxKSApkxqI1ZMfH4Uyzjr5DHLb9K6Ojy/iJtdvHxOPrIKEq8lUlzofjRg/nNKKfvFGDAbxXUjmYyrmOn1owekkYdR8P8AejqY+/5UyRlby7T+VHRl6/pSaOKKppCHVujbV9/Heiq4/iHzpO232J/WpGOcD1IpFWPiR5fDaum75/liq5AMaWIzyHh+oiK5/fUmNeTylOeeY8/qKVDsdfigDm4g8jE/DNUvtjcVltapOX93MYTcHcHHSj3e0EB8Vy3E5m5bBycACAaz/tR2ggFvQFIlpKsGH4dOyjoefOpmnxNsWppihs24/wARvQWZOM/+ZV37HNbXviuv/KAkgFj+85KPDkxud6x79sHko+8U/wBh9sumvSkhiuekT4cxg1jji72dOWnE+9t+JZ+ILSQNKgDUxAAkYJiczyxVHwtou0ZHLf4b8qte0eINyTcmTkYwORGN8R9wKW7OKahM/HETj9ef9a2cUZKbSo9Jsvc7hwzlm7lwZJMjuiIgGIjyrCcFaWRrYoI3Cl8yIEA9Mz/vWht3wlu4B3mgo4AGlvEy+HKwPUAEmZHnkLnGMrlUIuDYMEK6sD8MSN4rOaeqDFUUzRdg2rY4yzDO7BwQdItqIUsCZLHlNenG/wCY9CR5YnH3yryD2c4tjxNp8LpJMTBJKsoA5869C/aJG6sfQ+XmdtqIJmeZqy7DjpPo36V3WBsSPnj5R9arE4gOJDMPhJ8tq5bY5If8x+pH0qzA57V+PgeIWVJFvVjl3bq5x6LXlXdzt5fkOlep9oXS1q6reIG3cG0Y0NMnruNq80a0JwIEyAcmPw9M7chUTdHTg7DvszwOri7AK4D6jvA0Kbg/7APlXqAgff09Kw3sZa032bHhtN6SXQD0xqrYtxPXHoQf5U4PROb/ACCtdU4DDPIxkehqF22r++oY+YmfnQF41TOcjkfDHz39a+N5ZiRPn86swtCw7LRSSveDVEqLjBcbEAmR6TGNqKoZAF0EgACS4JMQJbG/nRS4+4P+1QF6Tt8aa0Dd9yVpHYgKpYlgvUyTEbZ3FUPbN1zdZCTba3Ns2x4x3is4Llo5ThdhEzmri5cj+eOW2TVJeW6HZhd1k48YDmP4SGLKQOWPhWObFLIvSzowZY422xW6Ftqpv3VBVZKKihs5BJiZkiDGMRETQeL9pyVC2UwBGpsQIH4Yz5ZPu7U/2hxL30trdtcOO7EIyWgjAGJnQVVpgbr6RJmqucMP+Hl05bQGGa5l0Cf+x3/COuXXeyA8Ja7xi7HUxiSfpkSPr1gVYtaBwdU+vnyPrSy2wB6AyMR+eD6b+dGNwkcjvz/nXowjxVI4MuTm7Ykl0+tGS99/YpVTtNTDGmFIaXiM8/maKOI86UmeZ+lFQff9apENJDIumN6It89fqP5UtFSjoAfy+9qTQqQ+vEHmfrH5183GZz05wfy/lSZMbx97bVC48chE85O/Uc/hFFCqh1+L1AyAQOWY+NBvcRvPuwMZUT0HiCn/AG3pNn/iJY5gfhjfAwBkUpeYk45xO2+okZ3xkj1p8Rjl3jV2Q6eeCJ36gk7j+lUHanElmySY6lufQE+tHu3YBCgA4J555EmPOq+4ufpToLF2Saa4Pwjl8efyINLssGpi51pUXb8Er9w5C7HeNvvevuC0KRJ9YJ2MA5B6SPuRHQCJmpKo55iY+X5Tmk0NSLE3QVbDr/rwCIIBU/A7/pVObSg07dvArHi58xHyjypNl+/hNKhN2W/YbgMPEAOpzpOCCV6TGT0ra2uJBAh5nlMqR1AGx26isRwFsqxkjUqypImARtPoZ2O/KrdOIuRpDACdwowYxORqXGOY5ziFRLTNVa4cEgMFYiWEeFsc8zB3kwelOWUJ/ConaCxPUZAAJ8yPSsdavOokuN9zMavQDyGBirPhu1nUiVDcwCSdYAJ5kaTvkAHG/VUZ0zXfs+5dS4pRVlCqnG7Kyg4UfHM15re9ju07f+Wr/wDLctz/AO4itRxHtKwkibcYb5cypM/I13s/2ku3/CLgMA5LPpI320gipeNS7krqZ4vysD7I9g8Ra1vxQVNSgIqlXYQSW1BTC8sb1al1kCcGIMlZ5RBXPLOr4UOzxTMw1XNJaRKFiSRAj94pgSOWd819x822VGfpPpOSABE0RhxB55ZHfYLxPARGA4+o++omljYIxpjlEgY8jH30pPjLoQwZHMgMxgnJ5bc8VG3xLlWVYYg/izBjY9Rvz3iq4k8wzEDBJBBM5BAIwRqDCf8ApFfWuJDCASY338Oec46es0n+07xjWEdVwQwkgc9JmdthP86XYkq17SpRB4ysowDSMeI6sg4gCqopN+CyvX22/ofMZNJ8RcP3/tQF4pSsrkHaZkROJ3Pxr543E+X8t/0FFexUXfdEGA+PqKA4ic/Xeuu5zqg/fnNKniATGQekc/hRsvRO6CNiR8vz6UrcZt9Q+K/1xR2fE0C6etMpRs//2Q=="/>
          <p:cNvSpPr>
            <a:spLocks noChangeAspect="1" noChangeArrowheads="1"/>
          </p:cNvSpPr>
          <p:nvPr/>
        </p:nvSpPr>
        <p:spPr bwMode="auto">
          <a:xfrm>
            <a:off x="1692275" y="-1825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GB">
              <a:solidFill>
                <a:srgbClr val="000000"/>
              </a:solidFill>
            </a:endParaRPr>
          </a:p>
        </p:txBody>
      </p:sp>
      <p:pic>
        <p:nvPicPr>
          <p:cNvPr id="12293"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351089" y="1412875"/>
            <a:ext cx="7362825" cy="4464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0266812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992313" y="115888"/>
            <a:ext cx="8229600" cy="722312"/>
          </a:xfrm>
        </p:spPr>
        <p:txBody>
          <a:bodyPr/>
          <a:lstStyle/>
          <a:p>
            <a:pPr algn="ctr" eaLnBrk="1" hangingPunct="1"/>
            <a:r>
              <a:rPr lang="en-GB" smtClean="0"/>
              <a:t>Botswana</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2F21908-D371-42B7-8011-31AED78A6E61}" type="slidenum">
              <a:rPr lang="en-GB" sz="1100">
                <a:solidFill>
                  <a:srgbClr val="000000"/>
                </a:solidFill>
                <a:latin typeface="Gill Sans MT" panose="020B0502020104020203" pitchFamily="34" charset="0"/>
              </a:rPr>
              <a:pPr eaLnBrk="1" hangingPunct="1"/>
              <a:t>82</a:t>
            </a:fld>
            <a:endParaRPr lang="en-GB" sz="1100">
              <a:solidFill>
                <a:srgbClr val="000000"/>
              </a:solidFill>
              <a:latin typeface="Gill Sans MT" panose="020B0502020104020203" pitchFamily="34" charset="0"/>
            </a:endParaRPr>
          </a:p>
        </p:txBody>
      </p:sp>
      <p:pic>
        <p:nvPicPr>
          <p:cNvPr id="1331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82889" y="1557339"/>
            <a:ext cx="6707187" cy="4111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9175569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1908175" y="946150"/>
            <a:ext cx="8229600" cy="5722938"/>
          </a:xfrm>
        </p:spPr>
        <p:txBody>
          <a:bodyPr/>
          <a:lstStyle/>
          <a:p>
            <a:r>
              <a:rPr lang="en-GB" smtClean="0"/>
              <a:t>Botswana experienced remarkable growth </a:t>
            </a:r>
          </a:p>
          <a:p>
            <a:r>
              <a:rPr lang="en-GB" smtClean="0"/>
              <a:t>Good governance was a crucial determinant  </a:t>
            </a:r>
            <a:r>
              <a:rPr lang="en-GB" sz="1800" b="0"/>
              <a:t>(IImi 2006; Acemoglu, Johnson and Robinson 2002) </a:t>
            </a:r>
          </a:p>
          <a:p>
            <a:pPr lvl="1"/>
            <a:r>
              <a:rPr lang="en-GB" sz="2000"/>
              <a:t>Voice and Accountability </a:t>
            </a:r>
          </a:p>
          <a:p>
            <a:pPr lvl="1"/>
            <a:r>
              <a:rPr lang="en-GB" sz="2000"/>
              <a:t>Government effectiveness </a:t>
            </a:r>
          </a:p>
          <a:p>
            <a:pPr lvl="1"/>
            <a:r>
              <a:rPr lang="en-GB" sz="2000"/>
              <a:t>Pro-business oriented policies</a:t>
            </a:r>
          </a:p>
          <a:p>
            <a:pPr lvl="1"/>
            <a:r>
              <a:rPr lang="en-GB" sz="2000"/>
              <a:t>Anticorruption laws</a:t>
            </a:r>
          </a:p>
          <a:p>
            <a:r>
              <a:rPr lang="en-GB" smtClean="0"/>
              <a:t>Once good institutions in place </a:t>
            </a:r>
            <a:r>
              <a:rPr lang="en-GB" sz="2000" b="0"/>
              <a:t>(</a:t>
            </a:r>
            <a:r>
              <a:rPr lang="en-US" sz="2000" b="0"/>
              <a:t>Meija &amp; Castel 2012)</a:t>
            </a:r>
            <a:r>
              <a:rPr lang="en-GB" sz="2000" b="0"/>
              <a:t> </a:t>
            </a:r>
            <a:endParaRPr lang="en-GB" sz="2000"/>
          </a:p>
          <a:p>
            <a:endParaRPr lang="en-GB" sz="2000"/>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D4C01E1-196D-48F5-9F13-BD6BDCE7908C}" type="slidenum">
              <a:rPr lang="en-GB" sz="1100">
                <a:solidFill>
                  <a:srgbClr val="000000"/>
                </a:solidFill>
                <a:latin typeface="Gill Sans MT" panose="020B0502020104020203" pitchFamily="34" charset="0"/>
              </a:rPr>
              <a:pPr eaLnBrk="1" hangingPunct="1"/>
              <a:t>83</a:t>
            </a:fld>
            <a:endParaRPr lang="en-GB" sz="1100">
              <a:solidFill>
                <a:srgbClr val="000000"/>
              </a:solidFill>
              <a:latin typeface="Gill Sans MT" panose="020B0502020104020203" pitchFamily="34" charset="0"/>
            </a:endParaRPr>
          </a:p>
        </p:txBody>
      </p:sp>
      <p:sp>
        <p:nvSpPr>
          <p:cNvPr id="5" name="Title 1"/>
          <p:cNvSpPr txBox="1">
            <a:spLocks/>
          </p:cNvSpPr>
          <p:nvPr/>
        </p:nvSpPr>
        <p:spPr bwMode="auto">
          <a:xfrm>
            <a:off x="1992313" y="115888"/>
            <a:ext cx="8229600" cy="722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b="1">
                <a:solidFill>
                  <a:srgbClr val="003399"/>
                </a:solidFill>
                <a:latin typeface="+mj-lt"/>
                <a:ea typeface="+mj-ea"/>
                <a:cs typeface="+mj-cs"/>
              </a:defRPr>
            </a:lvl1pPr>
            <a:lvl2pPr algn="l" rtl="0" eaLnBrk="0" fontAlgn="base" hangingPunct="0">
              <a:spcBef>
                <a:spcPct val="0"/>
              </a:spcBef>
              <a:spcAft>
                <a:spcPct val="0"/>
              </a:spcAft>
              <a:defRPr sz="3200" b="1">
                <a:solidFill>
                  <a:srgbClr val="003399"/>
                </a:solidFill>
                <a:latin typeface="Gill Sans MT" pitchFamily="34" charset="0"/>
              </a:defRPr>
            </a:lvl2pPr>
            <a:lvl3pPr algn="l" rtl="0" eaLnBrk="0" fontAlgn="base" hangingPunct="0">
              <a:spcBef>
                <a:spcPct val="0"/>
              </a:spcBef>
              <a:spcAft>
                <a:spcPct val="0"/>
              </a:spcAft>
              <a:defRPr sz="3200" b="1">
                <a:solidFill>
                  <a:srgbClr val="003399"/>
                </a:solidFill>
                <a:latin typeface="Gill Sans MT" pitchFamily="34" charset="0"/>
              </a:defRPr>
            </a:lvl3pPr>
            <a:lvl4pPr algn="l" rtl="0" eaLnBrk="0" fontAlgn="base" hangingPunct="0">
              <a:spcBef>
                <a:spcPct val="0"/>
              </a:spcBef>
              <a:spcAft>
                <a:spcPct val="0"/>
              </a:spcAft>
              <a:defRPr sz="3200" b="1">
                <a:solidFill>
                  <a:srgbClr val="003399"/>
                </a:solidFill>
                <a:latin typeface="Gill Sans MT" pitchFamily="34" charset="0"/>
              </a:defRPr>
            </a:lvl4pPr>
            <a:lvl5pPr algn="l" rtl="0" eaLnBrk="0" fontAlgn="base" hangingPunct="0">
              <a:spcBef>
                <a:spcPct val="0"/>
              </a:spcBef>
              <a:spcAft>
                <a:spcPct val="0"/>
              </a:spcAft>
              <a:defRPr sz="3200" b="1">
                <a:solidFill>
                  <a:srgbClr val="003399"/>
                </a:solidFill>
                <a:latin typeface="Gill Sans MT" pitchFamily="34" charset="0"/>
              </a:defRPr>
            </a:lvl5pPr>
            <a:lvl6pPr marL="457200" algn="l" rtl="0" eaLnBrk="1" fontAlgn="base" hangingPunct="1">
              <a:spcBef>
                <a:spcPct val="0"/>
              </a:spcBef>
              <a:spcAft>
                <a:spcPct val="0"/>
              </a:spcAft>
              <a:defRPr sz="3200" b="1">
                <a:solidFill>
                  <a:srgbClr val="003399"/>
                </a:solidFill>
                <a:latin typeface="Gill Sans MT" pitchFamily="34" charset="0"/>
              </a:defRPr>
            </a:lvl6pPr>
            <a:lvl7pPr marL="914400" algn="l" rtl="0" eaLnBrk="1" fontAlgn="base" hangingPunct="1">
              <a:spcBef>
                <a:spcPct val="0"/>
              </a:spcBef>
              <a:spcAft>
                <a:spcPct val="0"/>
              </a:spcAft>
              <a:defRPr sz="3200" b="1">
                <a:solidFill>
                  <a:srgbClr val="003399"/>
                </a:solidFill>
                <a:latin typeface="Gill Sans MT" pitchFamily="34" charset="0"/>
              </a:defRPr>
            </a:lvl7pPr>
            <a:lvl8pPr marL="1371600" algn="l" rtl="0" eaLnBrk="1" fontAlgn="base" hangingPunct="1">
              <a:spcBef>
                <a:spcPct val="0"/>
              </a:spcBef>
              <a:spcAft>
                <a:spcPct val="0"/>
              </a:spcAft>
              <a:defRPr sz="3200" b="1">
                <a:solidFill>
                  <a:srgbClr val="003399"/>
                </a:solidFill>
                <a:latin typeface="Gill Sans MT" pitchFamily="34" charset="0"/>
              </a:defRPr>
            </a:lvl8pPr>
            <a:lvl9pPr marL="1828800" algn="l" rtl="0" eaLnBrk="1" fontAlgn="base" hangingPunct="1">
              <a:spcBef>
                <a:spcPct val="0"/>
              </a:spcBef>
              <a:spcAft>
                <a:spcPct val="0"/>
              </a:spcAft>
              <a:defRPr sz="3200" b="1">
                <a:solidFill>
                  <a:srgbClr val="003399"/>
                </a:solidFill>
                <a:latin typeface="Gill Sans MT" pitchFamily="34" charset="0"/>
              </a:defRPr>
            </a:lvl9pPr>
          </a:lstStyle>
          <a:p>
            <a:pPr algn="ctr" eaLnBrk="1" hangingPunct="1">
              <a:defRPr/>
            </a:pPr>
            <a:r>
              <a:rPr lang="en-GB" kern="0"/>
              <a:t>Botswana</a:t>
            </a:r>
          </a:p>
        </p:txBody>
      </p:sp>
      <p:sp>
        <p:nvSpPr>
          <p:cNvPr id="7" name="Rounded Rectangle 6"/>
          <p:cNvSpPr/>
          <p:nvPr/>
        </p:nvSpPr>
        <p:spPr>
          <a:xfrm>
            <a:off x="2135189" y="5302251"/>
            <a:ext cx="1927225" cy="866775"/>
          </a:xfrm>
          <a:prstGeom prst="roundRect">
            <a:avLst/>
          </a:prstGeom>
          <a:solidFill>
            <a:srgbClr val="FFDA2F"/>
          </a:solidFill>
          <a:ln>
            <a:solidFill>
              <a:srgbClr val="FFDA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2000" dirty="0">
                <a:solidFill>
                  <a:srgbClr val="3333CC"/>
                </a:solidFill>
              </a:rPr>
              <a:t>Economic Diversification</a:t>
            </a:r>
          </a:p>
        </p:txBody>
      </p:sp>
      <p:sp>
        <p:nvSpPr>
          <p:cNvPr id="11" name="Rounded Rectangle 10"/>
          <p:cNvSpPr/>
          <p:nvPr/>
        </p:nvSpPr>
        <p:spPr>
          <a:xfrm>
            <a:off x="7831139" y="5302251"/>
            <a:ext cx="2009775" cy="866775"/>
          </a:xfrm>
          <a:prstGeom prst="roundRect">
            <a:avLst/>
          </a:prstGeom>
          <a:solidFill>
            <a:srgbClr val="FFDA2F"/>
          </a:solidFill>
          <a:ln>
            <a:solidFill>
              <a:srgbClr val="FFDA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2000" dirty="0">
                <a:solidFill>
                  <a:srgbClr val="3333CC"/>
                </a:solidFill>
              </a:rPr>
              <a:t>Investment of Resource Wealth</a:t>
            </a:r>
          </a:p>
        </p:txBody>
      </p:sp>
      <p:sp>
        <p:nvSpPr>
          <p:cNvPr id="12" name="Rounded Rectangle 11"/>
          <p:cNvSpPr/>
          <p:nvPr/>
        </p:nvSpPr>
        <p:spPr>
          <a:xfrm>
            <a:off x="5046663" y="4076700"/>
            <a:ext cx="1797050" cy="736600"/>
          </a:xfrm>
          <a:prstGeom prst="roundRect">
            <a:avLst/>
          </a:prstGeom>
          <a:solidFill>
            <a:srgbClr val="FFDA2F"/>
          </a:solidFill>
          <a:ln>
            <a:solidFill>
              <a:srgbClr val="FFDA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2000" dirty="0">
                <a:solidFill>
                  <a:srgbClr val="3333CC"/>
                </a:solidFill>
              </a:rPr>
              <a:t>Sustainable Fiscal Policy</a:t>
            </a:r>
          </a:p>
        </p:txBody>
      </p:sp>
      <p:sp>
        <p:nvSpPr>
          <p:cNvPr id="8" name="Oval 7"/>
          <p:cNvSpPr/>
          <p:nvPr/>
        </p:nvSpPr>
        <p:spPr>
          <a:xfrm>
            <a:off x="4943476" y="5302251"/>
            <a:ext cx="2003425" cy="115252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dirty="0">
                <a:solidFill>
                  <a:srgbClr val="3333CC"/>
                </a:solidFill>
              </a:rPr>
              <a:t>Sustainable Growth in Botswana</a:t>
            </a:r>
          </a:p>
        </p:txBody>
      </p:sp>
      <p:sp>
        <p:nvSpPr>
          <p:cNvPr id="14" name="Right Arrow 13"/>
          <p:cNvSpPr/>
          <p:nvPr/>
        </p:nvSpPr>
        <p:spPr>
          <a:xfrm>
            <a:off x="4222751" y="5514976"/>
            <a:ext cx="360363" cy="441325"/>
          </a:xfrm>
          <a:prstGeom prst="rightArrow">
            <a:avLst/>
          </a:prstGeom>
        </p:spPr>
        <p:style>
          <a:lnRef idx="3">
            <a:schemeClr val="lt1"/>
          </a:lnRef>
          <a:fillRef idx="1">
            <a:schemeClr val="accent2"/>
          </a:fillRef>
          <a:effectRef idx="1">
            <a:schemeClr val="accent2"/>
          </a:effectRef>
          <a:fontRef idx="minor">
            <a:schemeClr val="lt1"/>
          </a:fontRef>
        </p:style>
        <p:txBody>
          <a:bodyPr anchor="ctr"/>
          <a:lstStyle/>
          <a:p>
            <a:pPr algn="ctr" fontAlgn="base">
              <a:spcBef>
                <a:spcPct val="0"/>
              </a:spcBef>
              <a:spcAft>
                <a:spcPct val="0"/>
              </a:spcAft>
              <a:defRPr/>
            </a:pPr>
            <a:endParaRPr lang="en-GB" sz="2400">
              <a:solidFill>
                <a:srgbClr val="FFFFFF"/>
              </a:solidFill>
            </a:endParaRPr>
          </a:p>
        </p:txBody>
      </p:sp>
      <p:sp>
        <p:nvSpPr>
          <p:cNvPr id="16" name="Right Arrow 15"/>
          <p:cNvSpPr/>
          <p:nvPr/>
        </p:nvSpPr>
        <p:spPr>
          <a:xfrm flipH="1">
            <a:off x="7089776" y="5514976"/>
            <a:ext cx="430213" cy="441325"/>
          </a:xfrm>
          <a:prstGeom prst="rightArrow">
            <a:avLst/>
          </a:prstGeom>
        </p:spPr>
        <p:style>
          <a:lnRef idx="3">
            <a:schemeClr val="lt1"/>
          </a:lnRef>
          <a:fillRef idx="1">
            <a:schemeClr val="accent2"/>
          </a:fillRef>
          <a:effectRef idx="1">
            <a:schemeClr val="accent2"/>
          </a:effectRef>
          <a:fontRef idx="minor">
            <a:schemeClr val="lt1"/>
          </a:fontRef>
        </p:style>
        <p:txBody>
          <a:bodyPr anchor="ctr"/>
          <a:lstStyle/>
          <a:p>
            <a:pPr algn="ctr" fontAlgn="base">
              <a:spcBef>
                <a:spcPct val="0"/>
              </a:spcBef>
              <a:spcAft>
                <a:spcPct val="0"/>
              </a:spcAft>
              <a:defRPr/>
            </a:pPr>
            <a:endParaRPr lang="en-GB" sz="2400">
              <a:solidFill>
                <a:srgbClr val="FFFFFF"/>
              </a:solidFill>
            </a:endParaRPr>
          </a:p>
        </p:txBody>
      </p:sp>
      <p:sp>
        <p:nvSpPr>
          <p:cNvPr id="15" name="Down Arrow 14"/>
          <p:cNvSpPr/>
          <p:nvPr/>
        </p:nvSpPr>
        <p:spPr>
          <a:xfrm>
            <a:off x="5765801" y="4933951"/>
            <a:ext cx="358775" cy="271463"/>
          </a:xfrm>
          <a:prstGeom prst="downArrow">
            <a:avLst/>
          </a:prstGeom>
        </p:spPr>
        <p:style>
          <a:lnRef idx="3">
            <a:schemeClr val="lt1"/>
          </a:lnRef>
          <a:fillRef idx="1">
            <a:schemeClr val="accent2"/>
          </a:fillRef>
          <a:effectRef idx="1">
            <a:schemeClr val="accent2"/>
          </a:effectRef>
          <a:fontRef idx="minor">
            <a:schemeClr val="lt1"/>
          </a:fontRef>
        </p:style>
        <p:txBody>
          <a:bodyPr anchor="ctr"/>
          <a:lstStyle/>
          <a:p>
            <a:pPr algn="ctr" fontAlgn="base">
              <a:spcBef>
                <a:spcPct val="0"/>
              </a:spcBef>
              <a:spcAft>
                <a:spcPct val="0"/>
              </a:spcAft>
              <a:defRPr/>
            </a:pPr>
            <a:endParaRPr lang="en-GB" sz="2400">
              <a:solidFill>
                <a:srgbClr val="FFFFFF"/>
              </a:solidFill>
            </a:endParaRPr>
          </a:p>
        </p:txBody>
      </p:sp>
    </p:spTree>
    <p:extLst>
      <p:ext uri="{BB962C8B-B14F-4D97-AF65-F5344CB8AC3E}">
        <p14:creationId xmlns="" xmlns:p14="http://schemas.microsoft.com/office/powerpoint/2010/main" val="408673253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847850" y="188913"/>
            <a:ext cx="8229600" cy="722312"/>
          </a:xfrm>
        </p:spPr>
        <p:txBody>
          <a:bodyPr/>
          <a:lstStyle/>
          <a:p>
            <a:r>
              <a:rPr lang="en-GB" smtClean="0"/>
              <a:t>Quality of institutions</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621A0D6-E8EE-47E3-AE9B-EF29F630CFB6}" type="slidenum">
              <a:rPr lang="en-GB" sz="1100">
                <a:solidFill>
                  <a:srgbClr val="000000"/>
                </a:solidFill>
                <a:latin typeface="Gill Sans MT" panose="020B0502020104020203" pitchFamily="34" charset="0"/>
              </a:rPr>
              <a:pPr eaLnBrk="1" hangingPunct="1"/>
              <a:t>84</a:t>
            </a:fld>
            <a:endParaRPr lang="en-GB" sz="1100">
              <a:solidFill>
                <a:srgbClr val="000000"/>
              </a:solidFill>
              <a:latin typeface="Gill Sans MT" panose="020B0502020104020203" pitchFamily="34" charset="0"/>
            </a:endParaRPr>
          </a:p>
        </p:txBody>
      </p:sp>
      <p:sp>
        <p:nvSpPr>
          <p:cNvPr id="2" name="TextBox 1"/>
          <p:cNvSpPr txBox="1"/>
          <p:nvPr/>
        </p:nvSpPr>
        <p:spPr>
          <a:xfrm>
            <a:off x="1847851" y="6113464"/>
            <a:ext cx="8931275" cy="276225"/>
          </a:xfrm>
          <a:prstGeom prst="rect">
            <a:avLst/>
          </a:prstGeom>
          <a:noFill/>
        </p:spPr>
        <p:txBody>
          <a:bodyPr>
            <a:spAutoFit/>
          </a:bodyPr>
          <a:lstStyle/>
          <a:p>
            <a:pPr fontAlgn="base">
              <a:spcBef>
                <a:spcPct val="0"/>
              </a:spcBef>
              <a:spcAft>
                <a:spcPct val="0"/>
              </a:spcAft>
              <a:defRPr/>
            </a:pPr>
            <a:r>
              <a:rPr lang="en-GB" sz="1050" i="1" dirty="0">
                <a:solidFill>
                  <a:srgbClr val="FFFFFF"/>
                </a:solidFill>
                <a:latin typeface="Times New Roman" panose="02020603050405020304" pitchFamily="18" charset="0"/>
              </a:rPr>
              <a:t>Source: </a:t>
            </a:r>
            <a:r>
              <a:rPr lang="en-US" sz="1050" i="1" dirty="0">
                <a:solidFill>
                  <a:srgbClr val="FFFFFF"/>
                </a:solidFill>
                <a:latin typeface="Times New Roman" panose="02020603050405020304" pitchFamily="18" charset="0"/>
              </a:rPr>
              <a:t> </a:t>
            </a:r>
            <a:r>
              <a:rPr lang="en-US" sz="1200" dirty="0" err="1">
                <a:solidFill>
                  <a:srgbClr val="FFFFFF"/>
                </a:solidFill>
                <a:latin typeface="Times New Roman" panose="02020603050405020304" pitchFamily="18" charset="0"/>
              </a:rPr>
              <a:t>Aljaž</a:t>
            </a:r>
            <a:r>
              <a:rPr lang="en-US" sz="1200" dirty="0">
                <a:solidFill>
                  <a:srgbClr val="FFFFFF"/>
                </a:solidFill>
                <a:latin typeface="Times New Roman" panose="02020603050405020304" pitchFamily="18" charset="0"/>
              </a:rPr>
              <a:t> </a:t>
            </a:r>
            <a:r>
              <a:rPr lang="en-US" sz="1200" dirty="0" err="1">
                <a:solidFill>
                  <a:srgbClr val="FFFFFF"/>
                </a:solidFill>
                <a:latin typeface="Times New Roman" panose="02020603050405020304" pitchFamily="18" charset="0"/>
              </a:rPr>
              <a:t>Kunčič</a:t>
            </a:r>
            <a:r>
              <a:rPr lang="en-US" sz="1200" dirty="0">
                <a:solidFill>
                  <a:srgbClr val="FFFFFF"/>
                </a:solidFill>
                <a:latin typeface="Times New Roman" panose="02020603050405020304" pitchFamily="18" charset="0"/>
              </a:rPr>
              <a:t> (2014). Institutional quality dataset . </a:t>
            </a:r>
            <a:r>
              <a:rPr lang="en-US" sz="1200" i="1" dirty="0">
                <a:solidFill>
                  <a:srgbClr val="FFFFFF"/>
                </a:solidFill>
                <a:latin typeface="Times New Roman" panose="02020603050405020304" pitchFamily="18" charset="0"/>
              </a:rPr>
              <a:t>Journal of Institutional Economics</a:t>
            </a:r>
            <a:r>
              <a:rPr lang="en-US" sz="1200" dirty="0">
                <a:solidFill>
                  <a:srgbClr val="FFFFFF"/>
                </a:solidFill>
                <a:latin typeface="Times New Roman" panose="02020603050405020304" pitchFamily="18" charset="0"/>
              </a:rPr>
              <a:t>, </a:t>
            </a:r>
            <a:r>
              <a:rPr lang="en-US" sz="1200" i="1" dirty="0">
                <a:solidFill>
                  <a:srgbClr val="FFFFFF"/>
                </a:solidFill>
                <a:latin typeface="Times New Roman" panose="02020603050405020304" pitchFamily="18" charset="0"/>
              </a:rPr>
              <a:t>10</a:t>
            </a:r>
            <a:r>
              <a:rPr lang="en-US" sz="1200" dirty="0">
                <a:solidFill>
                  <a:srgbClr val="FFFFFF"/>
                </a:solidFill>
                <a:latin typeface="Times New Roman" panose="02020603050405020304" pitchFamily="18" charset="0"/>
              </a:rPr>
              <a:t>(01), 135-161. </a:t>
            </a:r>
            <a:endParaRPr lang="en-GB" sz="1050" dirty="0">
              <a:solidFill>
                <a:srgbClr val="FFFFFF"/>
              </a:solidFill>
              <a:latin typeface="Times New Roman" panose="02020603050405020304" pitchFamily="18" charset="0"/>
            </a:endParaRPr>
          </a:p>
        </p:txBody>
      </p:sp>
      <p:graphicFrame>
        <p:nvGraphicFramePr>
          <p:cNvPr id="7" name="Content Placeholder 6"/>
          <p:cNvGraphicFramePr>
            <a:graphicFrameLocks noGrp="1"/>
          </p:cNvGraphicFramePr>
          <p:nvPr>
            <p:ph idx="1"/>
          </p:nvPr>
        </p:nvGraphicFramePr>
        <p:xfrm>
          <a:off x="1847850" y="1268761"/>
          <a:ext cx="8362950" cy="48574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34736110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smtClean="0"/>
              <a:t>Scope for more diversification in KAZ</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A90447C-CF3F-4E7C-B196-76B154D78322}" type="slidenum">
              <a:rPr lang="en-GB" sz="1100">
                <a:solidFill>
                  <a:srgbClr val="000000"/>
                </a:solidFill>
                <a:latin typeface="Gill Sans MT" panose="020B0502020104020203" pitchFamily="34" charset="0"/>
              </a:rPr>
              <a:pPr eaLnBrk="1" hangingPunct="1"/>
              <a:t>85</a:t>
            </a:fld>
            <a:endParaRPr lang="en-GB" sz="1100">
              <a:solidFill>
                <a:srgbClr val="000000"/>
              </a:solidFill>
              <a:latin typeface="Gill Sans MT" panose="020B0502020104020203" pitchFamily="34" charset="0"/>
            </a:endParaRPr>
          </a:p>
        </p:txBody>
      </p:sp>
      <p:sp>
        <p:nvSpPr>
          <p:cNvPr id="7" name="TextBox 6"/>
          <p:cNvSpPr txBox="1"/>
          <p:nvPr/>
        </p:nvSpPr>
        <p:spPr>
          <a:xfrm>
            <a:off x="1722439" y="6251576"/>
            <a:ext cx="8931275" cy="277813"/>
          </a:xfrm>
          <a:prstGeom prst="rect">
            <a:avLst/>
          </a:prstGeom>
          <a:noFill/>
        </p:spPr>
        <p:txBody>
          <a:bodyPr>
            <a:spAutoFit/>
          </a:bodyPr>
          <a:lstStyle/>
          <a:p>
            <a:pPr fontAlgn="base">
              <a:spcBef>
                <a:spcPct val="0"/>
              </a:spcBef>
              <a:spcAft>
                <a:spcPct val="0"/>
              </a:spcAft>
              <a:defRPr/>
            </a:pPr>
            <a:r>
              <a:rPr lang="en-GB" sz="1050" i="1" dirty="0">
                <a:solidFill>
                  <a:srgbClr val="FFFFFF"/>
                </a:solidFill>
                <a:latin typeface="Times New Roman" panose="02020603050405020304" pitchFamily="18" charset="0"/>
              </a:rPr>
              <a:t>Source: </a:t>
            </a:r>
            <a:r>
              <a:rPr lang="en-US" sz="1050" i="1" dirty="0">
                <a:solidFill>
                  <a:srgbClr val="FFFFFF"/>
                </a:solidFill>
                <a:latin typeface="Times New Roman" panose="02020603050405020304" pitchFamily="18" charset="0"/>
              </a:rPr>
              <a:t> </a:t>
            </a:r>
            <a:r>
              <a:rPr lang="en-US" sz="1200" dirty="0">
                <a:solidFill>
                  <a:srgbClr val="FFFFFF"/>
                </a:solidFill>
                <a:latin typeface="Times New Roman" panose="02020603050405020304" pitchFamily="18" charset="0"/>
              </a:rPr>
              <a:t>WDI , OPEC, own calculation</a:t>
            </a:r>
            <a:r>
              <a:rPr lang="en-US" sz="1050" dirty="0">
                <a:solidFill>
                  <a:srgbClr val="FFFFFF"/>
                </a:solidFill>
                <a:latin typeface="Times New Roman" panose="02020603050405020304" pitchFamily="18" charset="0"/>
              </a:rPr>
              <a:t>. </a:t>
            </a:r>
            <a:endParaRPr lang="en-GB" sz="1050" dirty="0">
              <a:solidFill>
                <a:srgbClr val="FFFFFF"/>
              </a:solidFill>
              <a:latin typeface="Times New Roman" panose="02020603050405020304" pitchFamily="18" charset="0"/>
            </a:endParaRPr>
          </a:p>
        </p:txBody>
      </p:sp>
      <p:graphicFrame>
        <p:nvGraphicFramePr>
          <p:cNvPr id="8" name="Content Placeholder 7"/>
          <p:cNvGraphicFramePr>
            <a:graphicFrameLocks noGrp="1"/>
          </p:cNvGraphicFramePr>
          <p:nvPr>
            <p:ph idx="1"/>
          </p:nvPr>
        </p:nvGraphicFramePr>
        <p:xfrm>
          <a:off x="1722438" y="1196753"/>
          <a:ext cx="8766050" cy="50548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24955237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smtClean="0"/>
              <a:t>Common Challenges of Oil Exporters</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7EF3EB5-0EB7-4597-B0AA-E00AE541CF4B}" type="slidenum">
              <a:rPr lang="en-GB" sz="1100">
                <a:solidFill>
                  <a:srgbClr val="000000"/>
                </a:solidFill>
                <a:latin typeface="Gill Sans MT" panose="020B0502020104020203" pitchFamily="34" charset="0"/>
              </a:rPr>
              <a:pPr eaLnBrk="1" hangingPunct="1"/>
              <a:t>86</a:t>
            </a:fld>
            <a:endParaRPr lang="en-GB" sz="1100">
              <a:solidFill>
                <a:srgbClr val="000000"/>
              </a:solidFill>
              <a:latin typeface="Gill Sans MT" panose="020B0502020104020203" pitchFamily="34" charset="0"/>
            </a:endParaRPr>
          </a:p>
        </p:txBody>
      </p:sp>
      <p:grpSp>
        <p:nvGrpSpPr>
          <p:cNvPr id="17412" name="Group 4"/>
          <p:cNvGrpSpPr>
            <a:grpSpLocks/>
          </p:cNvGrpSpPr>
          <p:nvPr/>
        </p:nvGrpSpPr>
        <p:grpSpPr bwMode="auto">
          <a:xfrm>
            <a:off x="1825626" y="1489076"/>
            <a:ext cx="8526463" cy="4748213"/>
            <a:chOff x="319088" y="1489075"/>
            <a:chExt cx="8526462" cy="1299590"/>
          </a:xfrm>
        </p:grpSpPr>
        <p:sp>
          <p:nvSpPr>
            <p:cNvPr id="6" name="Rectangle 5"/>
            <p:cNvSpPr>
              <a:spLocks noChangeArrowheads="1"/>
            </p:cNvSpPr>
            <p:nvPr>
              <p:custDataLst>
                <p:tags r:id="rId1"/>
              </p:custDataLst>
            </p:nvPr>
          </p:nvSpPr>
          <p:spPr bwMode="auto">
            <a:xfrm>
              <a:off x="319088" y="1489075"/>
              <a:ext cx="381000" cy="381057"/>
            </a:xfrm>
            <a:prstGeom prst="rect">
              <a:avLst/>
            </a:prstGeom>
            <a:ln/>
            <a:extLst/>
          </p:spPr>
          <p:style>
            <a:lnRef idx="1">
              <a:schemeClr val="dk1"/>
            </a:lnRef>
            <a:fillRef idx="2">
              <a:schemeClr val="dk1"/>
            </a:fillRef>
            <a:effectRef idx="1">
              <a:schemeClr val="dk1"/>
            </a:effectRef>
            <a:fontRef idx="minor">
              <a:schemeClr val="dk1"/>
            </a:fontRef>
          </p:style>
          <p:txBody>
            <a:bodyPr wrap="none" anchor="ctr"/>
            <a:lstStyle/>
            <a:p>
              <a:pPr algn="ctr" fontAlgn="base">
                <a:spcBef>
                  <a:spcPct val="0"/>
                </a:spcBef>
                <a:spcAft>
                  <a:spcPct val="0"/>
                </a:spcAft>
                <a:defRPr/>
              </a:pPr>
              <a:r>
                <a:rPr lang="en-GB" sz="2400" b="1" dirty="0">
                  <a:solidFill>
                    <a:srgbClr val="000000">
                      <a:lumMod val="65000"/>
                      <a:lumOff val="35000"/>
                    </a:srgbClr>
                  </a:solidFill>
                </a:rPr>
                <a:t>1</a:t>
              </a:r>
            </a:p>
          </p:txBody>
        </p:sp>
        <p:sp>
          <p:nvSpPr>
            <p:cNvPr id="7" name="Rectangle 6"/>
            <p:cNvSpPr>
              <a:spLocks noChangeArrowheads="1"/>
            </p:cNvSpPr>
            <p:nvPr>
              <p:custDataLst>
                <p:tags r:id="rId2"/>
              </p:custDataLst>
            </p:nvPr>
          </p:nvSpPr>
          <p:spPr bwMode="auto">
            <a:xfrm>
              <a:off x="319088" y="1946169"/>
              <a:ext cx="381000" cy="381057"/>
            </a:xfrm>
            <a:prstGeom prst="rect">
              <a:avLst/>
            </a:prstGeom>
            <a:solidFill>
              <a:srgbClr val="FFC000"/>
            </a:solidFill>
            <a:ln/>
            <a:extLst/>
          </p:spPr>
          <p:style>
            <a:lnRef idx="1">
              <a:schemeClr val="dk1"/>
            </a:lnRef>
            <a:fillRef idx="2">
              <a:schemeClr val="dk1"/>
            </a:fillRef>
            <a:effectRef idx="1">
              <a:schemeClr val="dk1"/>
            </a:effectRef>
            <a:fontRef idx="minor">
              <a:schemeClr val="dk1"/>
            </a:fontRef>
          </p:style>
          <p:txBody>
            <a:bodyPr wrap="none" anchor="ctr"/>
            <a:lstStyle/>
            <a:p>
              <a:pPr algn="ctr" fontAlgn="base">
                <a:spcBef>
                  <a:spcPct val="0"/>
                </a:spcBef>
                <a:spcAft>
                  <a:spcPct val="0"/>
                </a:spcAft>
                <a:defRPr/>
              </a:pPr>
              <a:r>
                <a:rPr lang="en-GB" sz="2400" b="1" dirty="0">
                  <a:solidFill>
                    <a:srgbClr val="000000">
                      <a:lumMod val="65000"/>
                      <a:lumOff val="35000"/>
                    </a:srgbClr>
                  </a:solidFill>
                </a:rPr>
                <a:t>2</a:t>
              </a:r>
            </a:p>
          </p:txBody>
        </p:sp>
        <p:sp>
          <p:nvSpPr>
            <p:cNvPr id="8" name="Rectangle 7"/>
            <p:cNvSpPr>
              <a:spLocks noChangeArrowheads="1"/>
            </p:cNvSpPr>
            <p:nvPr>
              <p:custDataLst>
                <p:tags r:id="rId3"/>
              </p:custDataLst>
            </p:nvPr>
          </p:nvSpPr>
          <p:spPr bwMode="auto">
            <a:xfrm>
              <a:off x="319088" y="2403263"/>
              <a:ext cx="381000" cy="381057"/>
            </a:xfrm>
            <a:prstGeom prst="rect">
              <a:avLst/>
            </a:prstGeom>
            <a:ln/>
            <a:extLst/>
          </p:spPr>
          <p:style>
            <a:lnRef idx="1">
              <a:schemeClr val="dk1"/>
            </a:lnRef>
            <a:fillRef idx="2">
              <a:schemeClr val="dk1"/>
            </a:fillRef>
            <a:effectRef idx="1">
              <a:schemeClr val="dk1"/>
            </a:effectRef>
            <a:fontRef idx="minor">
              <a:schemeClr val="dk1"/>
            </a:fontRef>
          </p:style>
          <p:txBody>
            <a:bodyPr wrap="none" anchor="ctr"/>
            <a:lstStyle/>
            <a:p>
              <a:pPr algn="ctr" fontAlgn="base">
                <a:spcBef>
                  <a:spcPct val="0"/>
                </a:spcBef>
                <a:spcAft>
                  <a:spcPct val="0"/>
                </a:spcAft>
                <a:defRPr/>
              </a:pPr>
              <a:r>
                <a:rPr lang="en-GB" sz="2400" b="1" dirty="0">
                  <a:solidFill>
                    <a:srgbClr val="000000">
                      <a:lumMod val="65000"/>
                      <a:lumOff val="35000"/>
                    </a:srgbClr>
                  </a:solidFill>
                </a:rPr>
                <a:t>3</a:t>
              </a:r>
            </a:p>
          </p:txBody>
        </p:sp>
        <p:sp>
          <p:nvSpPr>
            <p:cNvPr id="9" name="Rectangle 8"/>
            <p:cNvSpPr>
              <a:spLocks noChangeArrowheads="1"/>
            </p:cNvSpPr>
            <p:nvPr>
              <p:custDataLst>
                <p:tags r:id="rId4"/>
              </p:custDataLst>
            </p:nvPr>
          </p:nvSpPr>
          <p:spPr bwMode="auto">
            <a:xfrm>
              <a:off x="822326" y="1946169"/>
              <a:ext cx="8023224" cy="381057"/>
            </a:xfrm>
            <a:prstGeom prst="rect">
              <a:avLst/>
            </a:prstGeom>
            <a:solidFill>
              <a:srgbClr val="FFC000"/>
            </a:solidFill>
            <a:ln/>
            <a:extLst/>
          </p:spPr>
          <p:style>
            <a:lnRef idx="1">
              <a:schemeClr val="accent4"/>
            </a:lnRef>
            <a:fillRef idx="2">
              <a:schemeClr val="accent4"/>
            </a:fillRef>
            <a:effectRef idx="1">
              <a:schemeClr val="accent4"/>
            </a:effectRef>
            <a:fontRef idx="minor">
              <a:schemeClr val="dk1"/>
            </a:fontRef>
          </p:style>
          <p:txBody>
            <a:bodyPr anchor="ctr"/>
            <a:lstStyle/>
            <a:p>
              <a:pPr fontAlgn="base">
                <a:spcBef>
                  <a:spcPct val="0"/>
                </a:spcBef>
                <a:spcAft>
                  <a:spcPct val="0"/>
                </a:spcAft>
                <a:defRPr/>
              </a:pPr>
              <a:r>
                <a:rPr lang="en-GB" sz="2400" b="1" dirty="0">
                  <a:solidFill>
                    <a:srgbClr val="000000">
                      <a:lumMod val="65000"/>
                      <a:lumOff val="35000"/>
                    </a:srgbClr>
                  </a:solidFill>
                </a:rPr>
                <a:t>Cyclical: How to deal with the volatility of oil revenues</a:t>
              </a:r>
            </a:p>
          </p:txBody>
        </p:sp>
        <p:sp>
          <p:nvSpPr>
            <p:cNvPr id="10" name="Rectangle 9"/>
            <p:cNvSpPr>
              <a:spLocks noChangeArrowheads="1"/>
            </p:cNvSpPr>
            <p:nvPr>
              <p:custDataLst>
                <p:tags r:id="rId5"/>
              </p:custDataLst>
            </p:nvPr>
          </p:nvSpPr>
          <p:spPr bwMode="auto">
            <a:xfrm>
              <a:off x="822326" y="2407608"/>
              <a:ext cx="8023224" cy="381057"/>
            </a:xfrm>
            <a:prstGeom prst="rect">
              <a:avLst/>
            </a:prstGeom>
            <a:ln/>
            <a:extLst/>
          </p:spPr>
          <p:style>
            <a:lnRef idx="1">
              <a:schemeClr val="accent4"/>
            </a:lnRef>
            <a:fillRef idx="2">
              <a:schemeClr val="accent4"/>
            </a:fillRef>
            <a:effectRef idx="1">
              <a:schemeClr val="accent4"/>
            </a:effectRef>
            <a:fontRef idx="minor">
              <a:schemeClr val="dk1"/>
            </a:fontRef>
          </p:style>
          <p:txBody>
            <a:bodyPr anchor="ctr"/>
            <a:lstStyle/>
            <a:p>
              <a:pPr fontAlgn="base">
                <a:spcBef>
                  <a:spcPct val="0"/>
                </a:spcBef>
                <a:spcAft>
                  <a:spcPct val="0"/>
                </a:spcAft>
                <a:defRPr/>
              </a:pPr>
              <a:r>
                <a:rPr lang="en-GB" sz="2400" b="1" dirty="0">
                  <a:solidFill>
                    <a:srgbClr val="000000">
                      <a:lumMod val="65000"/>
                      <a:lumOff val="35000"/>
                    </a:srgbClr>
                  </a:solidFill>
                </a:rPr>
                <a:t>What role for monetary policy</a:t>
              </a:r>
            </a:p>
          </p:txBody>
        </p:sp>
        <p:sp>
          <p:nvSpPr>
            <p:cNvPr id="11" name="Rectangle 10"/>
            <p:cNvSpPr>
              <a:spLocks noChangeArrowheads="1"/>
            </p:cNvSpPr>
            <p:nvPr>
              <p:custDataLst>
                <p:tags r:id="rId6"/>
              </p:custDataLst>
            </p:nvPr>
          </p:nvSpPr>
          <p:spPr bwMode="auto">
            <a:xfrm>
              <a:off x="822326" y="1489075"/>
              <a:ext cx="8023224" cy="381057"/>
            </a:xfrm>
            <a:prstGeom prst="rect">
              <a:avLst/>
            </a:prstGeom>
            <a:ln/>
            <a:extLst/>
          </p:spPr>
          <p:style>
            <a:lnRef idx="1">
              <a:schemeClr val="accent4"/>
            </a:lnRef>
            <a:fillRef idx="2">
              <a:schemeClr val="accent4"/>
            </a:fillRef>
            <a:effectRef idx="1">
              <a:schemeClr val="accent4"/>
            </a:effectRef>
            <a:fontRef idx="minor">
              <a:schemeClr val="dk1"/>
            </a:fontRef>
          </p:style>
          <p:txBody>
            <a:bodyPr anchor="ctr"/>
            <a:lstStyle/>
            <a:p>
              <a:pPr fontAlgn="base">
                <a:spcBef>
                  <a:spcPct val="0"/>
                </a:spcBef>
                <a:spcAft>
                  <a:spcPct val="0"/>
                </a:spcAft>
                <a:defRPr/>
              </a:pPr>
              <a:r>
                <a:rPr lang="en-GB" sz="2400" b="1" dirty="0">
                  <a:solidFill>
                    <a:srgbClr val="000000">
                      <a:lumMod val="65000"/>
                      <a:lumOff val="35000"/>
                    </a:srgbClr>
                  </a:solidFill>
                </a:rPr>
                <a:t>Long term: Quality of institutions and coping with the Dutch Disease</a:t>
              </a:r>
            </a:p>
          </p:txBody>
        </p:sp>
      </p:grpSp>
    </p:spTree>
    <p:extLst>
      <p:ext uri="{BB962C8B-B14F-4D97-AF65-F5344CB8AC3E}">
        <p14:creationId xmlns="" xmlns:p14="http://schemas.microsoft.com/office/powerpoint/2010/main" val="260847621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992313" y="115888"/>
            <a:ext cx="8229600" cy="722312"/>
          </a:xfrm>
        </p:spPr>
        <p:txBody>
          <a:bodyPr/>
          <a:lstStyle/>
          <a:p>
            <a:pPr algn="ctr" eaLnBrk="1" hangingPunct="1"/>
            <a:r>
              <a:rPr lang="en-GB" smtClean="0"/>
              <a:t>The cyclical challenge</a:t>
            </a:r>
          </a:p>
        </p:txBody>
      </p:sp>
      <p:sp>
        <p:nvSpPr>
          <p:cNvPr id="18435" name="Content Placeholder 2"/>
          <p:cNvSpPr>
            <a:spLocks noGrp="1"/>
          </p:cNvSpPr>
          <p:nvPr>
            <p:ph idx="1"/>
          </p:nvPr>
        </p:nvSpPr>
        <p:spPr>
          <a:xfrm>
            <a:off x="1981200" y="1600200"/>
            <a:ext cx="8229600" cy="4852988"/>
          </a:xfrm>
        </p:spPr>
        <p:txBody>
          <a:bodyPr/>
          <a:lstStyle/>
          <a:p>
            <a:pPr eaLnBrk="1" hangingPunct="1"/>
            <a:r>
              <a:rPr lang="en-GB" smtClean="0"/>
              <a:t>Dependence on oil terms of trade </a:t>
            </a:r>
            <a:r>
              <a:rPr lang="en-GB" sz="2000" b="0"/>
              <a:t>(Kilian, 2009)</a:t>
            </a:r>
          </a:p>
          <a:p>
            <a:pPr eaLnBrk="1" hangingPunct="1"/>
            <a:r>
              <a:rPr lang="en-GB" smtClean="0"/>
              <a:t>Oil terms of trade depends on US exchange rate</a:t>
            </a:r>
          </a:p>
          <a:p>
            <a:pPr eaLnBrk="1" hangingPunct="1"/>
            <a:r>
              <a:rPr lang="en-GB" smtClean="0"/>
              <a:t>Current account could show high volatility to external shocks </a:t>
            </a:r>
            <a:r>
              <a:rPr lang="en-GB" sz="2000" b="0"/>
              <a:t>(Kilian, Rebucci and Spatafora, 2009)</a:t>
            </a:r>
          </a:p>
          <a:p>
            <a:pPr eaLnBrk="1" hangingPunct="1"/>
            <a:r>
              <a:rPr lang="en-GB" smtClean="0"/>
              <a:t>Insulating the economy from oil price shocks is welfare improving </a:t>
            </a:r>
            <a:r>
              <a:rPr lang="en-GB" sz="2000" b="0"/>
              <a:t>(Pieschacon 2012)</a:t>
            </a:r>
          </a:p>
          <a:p>
            <a:pPr eaLnBrk="1" hangingPunct="1"/>
            <a:endParaRPr lang="en-GB" sz="2000" b="0"/>
          </a:p>
          <a:p>
            <a:pPr eaLnBrk="1" hangingPunct="1"/>
            <a:r>
              <a:rPr lang="en-GB" smtClean="0">
                <a:solidFill>
                  <a:srgbClr val="FFDA2F"/>
                </a:solidFill>
              </a:rPr>
              <a:t>Solutions</a:t>
            </a:r>
          </a:p>
          <a:p>
            <a:pPr lvl="1" eaLnBrk="1" hangingPunct="1"/>
            <a:r>
              <a:rPr lang="en-GB" smtClean="0"/>
              <a:t>Fiscal policy (Oil fund)</a:t>
            </a:r>
          </a:p>
          <a:p>
            <a:pPr lvl="1" eaLnBrk="1" hangingPunct="1"/>
            <a:r>
              <a:rPr lang="en-GB" smtClean="0"/>
              <a:t>Monetary policy</a:t>
            </a:r>
          </a:p>
          <a:p>
            <a:pPr lvl="2" eaLnBrk="1" hangingPunct="1"/>
            <a:r>
              <a:rPr lang="en-GB" sz="2000"/>
              <a:t>Pegging to the USD not necessarily a good solution</a:t>
            </a:r>
            <a:endParaRPr lang="en-GB" smtClean="0"/>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CD092DE-F05F-4397-8636-5E6EB66906E6}" type="slidenum">
              <a:rPr lang="en-GB" sz="1100">
                <a:solidFill>
                  <a:srgbClr val="000000"/>
                </a:solidFill>
                <a:latin typeface="Gill Sans MT" panose="020B0502020104020203" pitchFamily="34" charset="0"/>
              </a:rPr>
              <a:pPr eaLnBrk="1" hangingPunct="1"/>
              <a:t>87</a:t>
            </a:fld>
            <a:endParaRPr lang="en-GB" sz="1100">
              <a:solidFill>
                <a:srgbClr val="000000"/>
              </a:solidFill>
              <a:latin typeface="Gill Sans MT" panose="020B0502020104020203" pitchFamily="34" charset="0"/>
            </a:endParaRPr>
          </a:p>
        </p:txBody>
      </p:sp>
    </p:spTree>
    <p:extLst>
      <p:ext uri="{BB962C8B-B14F-4D97-AF65-F5344CB8AC3E}">
        <p14:creationId xmlns="" xmlns:p14="http://schemas.microsoft.com/office/powerpoint/2010/main" val="251378081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992313" y="1"/>
            <a:ext cx="8229600" cy="1052513"/>
          </a:xfrm>
        </p:spPr>
        <p:txBody>
          <a:bodyPr/>
          <a:lstStyle/>
          <a:p>
            <a:r>
              <a:rPr lang="en-GB" smtClean="0"/>
              <a:t>Correlation between GDP growth and ..</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AFB5789-BE5D-4D31-9C20-4C8665AEBFA2}" type="slidenum">
              <a:rPr lang="en-GB" sz="1100">
                <a:solidFill>
                  <a:srgbClr val="000000"/>
                </a:solidFill>
                <a:latin typeface="Gill Sans MT" panose="020B0502020104020203" pitchFamily="34" charset="0"/>
              </a:rPr>
              <a:pPr eaLnBrk="1" hangingPunct="1"/>
              <a:t>88</a:t>
            </a:fld>
            <a:endParaRPr lang="en-GB" sz="1100">
              <a:solidFill>
                <a:srgbClr val="000000"/>
              </a:solidFill>
              <a:latin typeface="Gill Sans MT" panose="020B0502020104020203" pitchFamily="34" charset="0"/>
            </a:endParaRPr>
          </a:p>
        </p:txBody>
      </p:sp>
      <p:graphicFrame>
        <p:nvGraphicFramePr>
          <p:cNvPr id="3" name="Content Placeholder 2"/>
          <p:cNvGraphicFramePr>
            <a:graphicFrameLocks noGrp="1"/>
          </p:cNvGraphicFramePr>
          <p:nvPr>
            <p:ph idx="1"/>
          </p:nvPr>
        </p:nvGraphicFramePr>
        <p:xfrm>
          <a:off x="2640013" y="1628775"/>
          <a:ext cx="7210424" cy="2668588"/>
        </p:xfrm>
        <a:graphic>
          <a:graphicData uri="http://schemas.openxmlformats.org/drawingml/2006/table">
            <a:tbl>
              <a:tblPr firstRow="1" bandRow="1">
                <a:tableStyleId>{21E4AEA4-8DFA-4A89-87EB-49C32662AFE0}</a:tableStyleId>
              </a:tblPr>
              <a:tblGrid>
                <a:gridCol w="1802606"/>
                <a:gridCol w="1802606"/>
                <a:gridCol w="1802606"/>
                <a:gridCol w="1802606"/>
              </a:tblGrid>
              <a:tr h="664634">
                <a:tc>
                  <a:txBody>
                    <a:bodyPr/>
                    <a:lstStyle/>
                    <a:p>
                      <a:pPr algn="ctr"/>
                      <a:endParaRPr lang="en-GB" sz="1800" dirty="0"/>
                    </a:p>
                  </a:txBody>
                  <a:tcPr marL="91431" marR="91431" marT="45712" marB="45712" anchor="ctr"/>
                </a:tc>
                <a:tc>
                  <a:txBody>
                    <a:bodyPr/>
                    <a:lstStyle/>
                    <a:p>
                      <a:pPr algn="ctr"/>
                      <a:r>
                        <a:rPr lang="en-GB" sz="1800" dirty="0" smtClean="0"/>
                        <a:t>Kazakhstan</a:t>
                      </a:r>
                      <a:endParaRPr lang="en-GB" sz="1800" dirty="0"/>
                    </a:p>
                  </a:txBody>
                  <a:tcPr marL="91431" marR="91431" marT="45712" marB="45712" anchor="ctr"/>
                </a:tc>
                <a:tc>
                  <a:txBody>
                    <a:bodyPr/>
                    <a:lstStyle/>
                    <a:p>
                      <a:pPr algn="ctr"/>
                      <a:r>
                        <a:rPr lang="en-GB" sz="1800" dirty="0" smtClean="0"/>
                        <a:t>Norway</a:t>
                      </a:r>
                      <a:endParaRPr lang="en-GB" sz="1800" dirty="0"/>
                    </a:p>
                  </a:txBody>
                  <a:tcPr marL="91431" marR="91431" marT="45712" marB="45712" anchor="ctr"/>
                </a:tc>
                <a:tc>
                  <a:txBody>
                    <a:bodyPr/>
                    <a:lstStyle/>
                    <a:p>
                      <a:pPr algn="ctr"/>
                      <a:r>
                        <a:rPr lang="en-GB" sz="1800" dirty="0" smtClean="0"/>
                        <a:t>OPEC Average</a:t>
                      </a:r>
                      <a:endParaRPr lang="en-GB" sz="1800" dirty="0"/>
                    </a:p>
                  </a:txBody>
                  <a:tcPr marL="91431" marR="91431" marT="45712" marB="45712" anchor="ctr"/>
                </a:tc>
              </a:tr>
              <a:tr h="11471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solidFill>
                            <a:schemeClr val="tx2">
                              <a:lumMod val="75000"/>
                              <a:lumOff val="25000"/>
                            </a:schemeClr>
                          </a:solidFill>
                        </a:rPr>
                        <a:t>Terms</a:t>
                      </a:r>
                      <a:r>
                        <a:rPr lang="en-GB" sz="1800" baseline="0" dirty="0" smtClean="0">
                          <a:solidFill>
                            <a:schemeClr val="tx2">
                              <a:lumMod val="75000"/>
                              <a:lumOff val="25000"/>
                            </a:schemeClr>
                          </a:solidFill>
                        </a:rPr>
                        <a:t> of Trade</a:t>
                      </a:r>
                      <a:endParaRPr lang="en-GB" sz="1800" dirty="0" smtClean="0">
                        <a:solidFill>
                          <a:schemeClr val="tx2">
                            <a:lumMod val="75000"/>
                            <a:lumOff val="25000"/>
                          </a:schemeClr>
                        </a:solidFill>
                      </a:endParaRPr>
                    </a:p>
                    <a:p>
                      <a:pPr algn="ctr"/>
                      <a:r>
                        <a:rPr lang="en-GB" sz="1800" dirty="0" smtClean="0">
                          <a:solidFill>
                            <a:schemeClr val="tx2">
                              <a:lumMod val="75000"/>
                              <a:lumOff val="25000"/>
                            </a:schemeClr>
                          </a:solidFill>
                        </a:rPr>
                        <a:t>Growth</a:t>
                      </a:r>
                      <a:endParaRPr lang="en-GB" sz="1800" dirty="0">
                        <a:solidFill>
                          <a:schemeClr val="tx2">
                            <a:lumMod val="75000"/>
                            <a:lumOff val="25000"/>
                          </a:schemeClr>
                        </a:solidFill>
                      </a:endParaRPr>
                    </a:p>
                  </a:txBody>
                  <a:tcPr marL="91431" marR="91431" marT="45712" marB="45712" anchor="ctr"/>
                </a:tc>
                <a:tc>
                  <a:txBody>
                    <a:bodyPr/>
                    <a:lstStyle/>
                    <a:p>
                      <a:pPr algn="ctr" fontAlgn="b"/>
                      <a:r>
                        <a:rPr lang="en-GB" sz="1800" b="1" i="0" u="none" strike="noStrike" dirty="0" smtClean="0">
                          <a:solidFill>
                            <a:schemeClr val="tx2">
                              <a:lumMod val="75000"/>
                              <a:lumOff val="25000"/>
                            </a:schemeClr>
                          </a:solidFill>
                          <a:effectLst/>
                          <a:latin typeface="Calibri"/>
                        </a:rPr>
                        <a:t>0.29</a:t>
                      </a:r>
                      <a:endParaRPr lang="en-GB" sz="1800" b="1" i="0" u="none" strike="noStrike" dirty="0">
                        <a:solidFill>
                          <a:schemeClr val="tx2">
                            <a:lumMod val="75000"/>
                            <a:lumOff val="25000"/>
                          </a:schemeClr>
                        </a:solidFill>
                        <a:effectLst/>
                        <a:latin typeface="Calibri"/>
                      </a:endParaRPr>
                    </a:p>
                  </a:txBody>
                  <a:tcPr marL="0" marR="0" marT="0" marB="0" anchor="ctr"/>
                </a:tc>
                <a:tc>
                  <a:txBody>
                    <a:bodyPr/>
                    <a:lstStyle/>
                    <a:p>
                      <a:pPr algn="ctr" fontAlgn="b"/>
                      <a:r>
                        <a:rPr lang="en-GB" sz="1800" b="1" i="0" u="none" strike="noStrike" dirty="0" smtClean="0">
                          <a:solidFill>
                            <a:schemeClr val="tx2">
                              <a:lumMod val="75000"/>
                              <a:lumOff val="25000"/>
                            </a:schemeClr>
                          </a:solidFill>
                          <a:effectLst/>
                          <a:latin typeface="Calibri"/>
                        </a:rPr>
                        <a:t>0.41</a:t>
                      </a:r>
                      <a:endParaRPr lang="en-GB" sz="1800" b="1" i="0" u="none" strike="noStrike" dirty="0">
                        <a:solidFill>
                          <a:schemeClr val="tx2">
                            <a:lumMod val="75000"/>
                            <a:lumOff val="25000"/>
                          </a:schemeClr>
                        </a:solidFill>
                        <a:effectLst/>
                        <a:latin typeface="Calibri"/>
                      </a:endParaRPr>
                    </a:p>
                  </a:txBody>
                  <a:tcPr marL="0" marR="0" marT="0" marB="0" anchor="ctr"/>
                </a:tc>
                <a:tc>
                  <a:txBody>
                    <a:bodyPr/>
                    <a:lstStyle/>
                    <a:p>
                      <a:pPr algn="ctr" fontAlgn="b"/>
                      <a:r>
                        <a:rPr lang="en-GB" sz="1800" b="1" i="0" u="none" strike="noStrike" dirty="0" smtClean="0">
                          <a:solidFill>
                            <a:schemeClr val="tx2">
                              <a:lumMod val="75000"/>
                              <a:lumOff val="25000"/>
                            </a:schemeClr>
                          </a:solidFill>
                          <a:effectLst/>
                          <a:latin typeface="Calibri"/>
                        </a:rPr>
                        <a:t>0.51</a:t>
                      </a:r>
                      <a:endParaRPr lang="en-GB" sz="1800" b="1" i="0" u="none" strike="noStrike" dirty="0">
                        <a:solidFill>
                          <a:schemeClr val="tx2">
                            <a:lumMod val="75000"/>
                            <a:lumOff val="25000"/>
                          </a:schemeClr>
                        </a:solidFill>
                        <a:effectLst/>
                        <a:latin typeface="Calibri"/>
                      </a:endParaRPr>
                    </a:p>
                  </a:txBody>
                  <a:tcPr marL="0" marR="0" marT="0" marB="0" anchor="ctr"/>
                </a:tc>
              </a:tr>
              <a:tr h="856777">
                <a:tc>
                  <a:txBody>
                    <a:bodyPr/>
                    <a:lstStyle/>
                    <a:p>
                      <a:pPr algn="ctr"/>
                      <a:r>
                        <a:rPr lang="en-GB" sz="1800" dirty="0" smtClean="0">
                          <a:solidFill>
                            <a:schemeClr val="tx2">
                              <a:lumMod val="75000"/>
                              <a:lumOff val="25000"/>
                            </a:schemeClr>
                          </a:solidFill>
                        </a:rPr>
                        <a:t>Oil</a:t>
                      </a:r>
                      <a:r>
                        <a:rPr lang="en-GB" sz="1800" baseline="0" dirty="0" smtClean="0">
                          <a:solidFill>
                            <a:schemeClr val="tx2">
                              <a:lumMod val="75000"/>
                              <a:lumOff val="25000"/>
                            </a:schemeClr>
                          </a:solidFill>
                        </a:rPr>
                        <a:t> Price Growth</a:t>
                      </a:r>
                      <a:endParaRPr lang="en-GB" sz="1800" dirty="0">
                        <a:solidFill>
                          <a:schemeClr val="tx2">
                            <a:lumMod val="75000"/>
                            <a:lumOff val="25000"/>
                          </a:schemeClr>
                        </a:solidFill>
                      </a:endParaRPr>
                    </a:p>
                  </a:txBody>
                  <a:tcPr marL="91431" marR="91431" marT="45712" marB="45712" anchor="ctr"/>
                </a:tc>
                <a:tc>
                  <a:txBody>
                    <a:bodyPr/>
                    <a:lstStyle/>
                    <a:p>
                      <a:pPr algn="ctr" fontAlgn="b"/>
                      <a:r>
                        <a:rPr lang="en-GB" sz="1800" b="1" i="0" u="none" strike="noStrike" dirty="0" smtClean="0">
                          <a:solidFill>
                            <a:schemeClr val="tx2">
                              <a:lumMod val="75000"/>
                              <a:lumOff val="25000"/>
                            </a:schemeClr>
                          </a:solidFill>
                          <a:effectLst/>
                          <a:latin typeface="Calibri"/>
                        </a:rPr>
                        <a:t>0.36</a:t>
                      </a:r>
                      <a:endParaRPr lang="en-GB" sz="1800" b="1" i="0" u="none" strike="noStrike" dirty="0">
                        <a:solidFill>
                          <a:schemeClr val="tx2">
                            <a:lumMod val="75000"/>
                            <a:lumOff val="25000"/>
                          </a:schemeClr>
                        </a:solidFill>
                        <a:effectLst/>
                        <a:latin typeface="Calibri"/>
                      </a:endParaRPr>
                    </a:p>
                  </a:txBody>
                  <a:tcPr marL="0" marR="0" marT="0" marB="0" anchor="ctr"/>
                </a:tc>
                <a:tc>
                  <a:txBody>
                    <a:bodyPr/>
                    <a:lstStyle/>
                    <a:p>
                      <a:pPr algn="ctr" fontAlgn="b"/>
                      <a:r>
                        <a:rPr lang="en-GB" sz="1800" b="1" i="0" u="none" strike="noStrike" dirty="0" smtClean="0">
                          <a:solidFill>
                            <a:schemeClr val="tx2">
                              <a:lumMod val="75000"/>
                              <a:lumOff val="25000"/>
                            </a:schemeClr>
                          </a:solidFill>
                          <a:effectLst/>
                          <a:latin typeface="Calibri"/>
                        </a:rPr>
                        <a:t>0.18</a:t>
                      </a:r>
                      <a:endParaRPr lang="en-GB" sz="1800" b="1" i="0" u="none" strike="noStrike" dirty="0">
                        <a:solidFill>
                          <a:schemeClr val="tx2">
                            <a:lumMod val="75000"/>
                            <a:lumOff val="25000"/>
                          </a:schemeClr>
                        </a:solidFill>
                        <a:effectLst/>
                        <a:latin typeface="Calibri"/>
                      </a:endParaRPr>
                    </a:p>
                  </a:txBody>
                  <a:tcPr marL="0" marR="0" marT="0" marB="0" anchor="ctr"/>
                </a:tc>
                <a:tc>
                  <a:txBody>
                    <a:bodyPr/>
                    <a:lstStyle/>
                    <a:p>
                      <a:pPr algn="ctr" fontAlgn="b"/>
                      <a:r>
                        <a:rPr lang="en-GB" sz="1800" b="1" i="0" u="none" strike="noStrike" dirty="0" smtClean="0">
                          <a:solidFill>
                            <a:schemeClr val="tx2">
                              <a:lumMod val="75000"/>
                              <a:lumOff val="25000"/>
                            </a:schemeClr>
                          </a:solidFill>
                          <a:effectLst/>
                          <a:latin typeface="Calibri"/>
                        </a:rPr>
                        <a:t>0.35</a:t>
                      </a:r>
                      <a:endParaRPr lang="en-GB" sz="1800" b="1" i="0" u="none" strike="noStrike" dirty="0">
                        <a:solidFill>
                          <a:schemeClr val="tx2">
                            <a:lumMod val="75000"/>
                            <a:lumOff val="25000"/>
                          </a:schemeClr>
                        </a:solidFill>
                        <a:effectLst/>
                        <a:latin typeface="Calibri"/>
                      </a:endParaRPr>
                    </a:p>
                  </a:txBody>
                  <a:tcPr marL="0" marR="0" marT="0" marB="0" anchor="ctr"/>
                </a:tc>
              </a:tr>
            </a:tbl>
          </a:graphicData>
        </a:graphic>
      </p:graphicFrame>
      <p:sp>
        <p:nvSpPr>
          <p:cNvPr id="8" name="TextBox 7"/>
          <p:cNvSpPr txBox="1"/>
          <p:nvPr/>
        </p:nvSpPr>
        <p:spPr>
          <a:xfrm>
            <a:off x="1501776" y="6181726"/>
            <a:ext cx="8931275" cy="277813"/>
          </a:xfrm>
          <a:prstGeom prst="rect">
            <a:avLst/>
          </a:prstGeom>
          <a:noFill/>
        </p:spPr>
        <p:txBody>
          <a:bodyPr>
            <a:spAutoFit/>
          </a:bodyPr>
          <a:lstStyle/>
          <a:p>
            <a:pPr fontAlgn="base">
              <a:spcBef>
                <a:spcPct val="0"/>
              </a:spcBef>
              <a:spcAft>
                <a:spcPct val="0"/>
              </a:spcAft>
              <a:defRPr/>
            </a:pPr>
            <a:r>
              <a:rPr lang="en-GB" sz="1050" i="1" dirty="0">
                <a:solidFill>
                  <a:srgbClr val="FFFFFF"/>
                </a:solidFill>
                <a:latin typeface="Times New Roman" panose="02020603050405020304" pitchFamily="18" charset="0"/>
              </a:rPr>
              <a:t>Source: </a:t>
            </a:r>
            <a:r>
              <a:rPr lang="en-US" sz="1050" i="1" dirty="0">
                <a:solidFill>
                  <a:srgbClr val="FFFFFF"/>
                </a:solidFill>
                <a:latin typeface="Times New Roman" panose="02020603050405020304" pitchFamily="18" charset="0"/>
              </a:rPr>
              <a:t> </a:t>
            </a:r>
            <a:r>
              <a:rPr lang="en-US" sz="1200" dirty="0">
                <a:solidFill>
                  <a:srgbClr val="FFFFFF"/>
                </a:solidFill>
                <a:latin typeface="Times New Roman" panose="02020603050405020304" pitchFamily="18" charset="0"/>
              </a:rPr>
              <a:t>WDI, own calculations based on annual data from 2000-2012. </a:t>
            </a:r>
            <a:endParaRPr lang="en-GB" sz="1050" dirty="0">
              <a:solidFill>
                <a:srgbClr val="FFFFFF"/>
              </a:solidFill>
              <a:latin typeface="Times New Roman" panose="02020603050405020304" pitchFamily="18" charset="0"/>
            </a:endParaRPr>
          </a:p>
        </p:txBody>
      </p:sp>
    </p:spTree>
    <p:extLst>
      <p:ext uri="{BB962C8B-B14F-4D97-AF65-F5344CB8AC3E}">
        <p14:creationId xmlns="" xmlns:p14="http://schemas.microsoft.com/office/powerpoint/2010/main" val="372522739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160" b="1" i="0" u="none" strike="noStrike" kern="1200" baseline="0">
                <a:solidFill>
                  <a:srgbClr val="000000"/>
                </a:solidFill>
                <a:latin typeface="+mn-lt"/>
                <a:ea typeface="+mn-ea"/>
                <a:cs typeface="+mn-cs"/>
              </a:defRPr>
            </a:pPr>
            <a:r>
              <a:rPr lang="en-GB" sz="2800" kern="1200" dirty="0">
                <a:solidFill>
                  <a:schemeClr val="accent2">
                    <a:lumMod val="75000"/>
                  </a:schemeClr>
                </a:solidFill>
                <a:latin typeface="+mn-lt"/>
                <a:ea typeface="+mn-ea"/>
                <a:cs typeface="+mn-cs"/>
              </a:rPr>
              <a:t>Terms of trade and oil price in USD</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E847461-0122-4AA5-A43E-1A306A56A152}" type="slidenum">
              <a:rPr lang="en-GB" sz="1100">
                <a:solidFill>
                  <a:srgbClr val="000000"/>
                </a:solidFill>
                <a:latin typeface="Gill Sans MT" panose="020B0502020104020203" pitchFamily="34" charset="0"/>
              </a:rPr>
              <a:pPr eaLnBrk="1" hangingPunct="1"/>
              <a:t>89</a:t>
            </a:fld>
            <a:endParaRPr lang="en-GB" sz="1100">
              <a:solidFill>
                <a:srgbClr val="000000"/>
              </a:solidFill>
              <a:latin typeface="Gill Sans MT" panose="020B0502020104020203" pitchFamily="34" charset="0"/>
            </a:endParaRPr>
          </a:p>
        </p:txBody>
      </p:sp>
      <p:graphicFrame>
        <p:nvGraphicFramePr>
          <p:cNvPr id="5" name="Content Placeholder 4"/>
          <p:cNvGraphicFramePr>
            <a:graphicFrameLocks noGrp="1"/>
          </p:cNvGraphicFramePr>
          <p:nvPr>
            <p:ph idx="1"/>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501776" y="6181726"/>
            <a:ext cx="8931275" cy="277813"/>
          </a:xfrm>
          <a:prstGeom prst="rect">
            <a:avLst/>
          </a:prstGeom>
          <a:noFill/>
        </p:spPr>
        <p:txBody>
          <a:bodyPr>
            <a:spAutoFit/>
          </a:bodyPr>
          <a:lstStyle/>
          <a:p>
            <a:pPr fontAlgn="base">
              <a:spcBef>
                <a:spcPct val="0"/>
              </a:spcBef>
              <a:spcAft>
                <a:spcPct val="0"/>
              </a:spcAft>
              <a:defRPr/>
            </a:pPr>
            <a:r>
              <a:rPr lang="en-GB" sz="1050" i="1" dirty="0">
                <a:solidFill>
                  <a:srgbClr val="FFFFFF"/>
                </a:solidFill>
                <a:latin typeface="Times New Roman" panose="02020603050405020304" pitchFamily="18" charset="0"/>
              </a:rPr>
              <a:t>Source: </a:t>
            </a:r>
            <a:r>
              <a:rPr lang="en-US" sz="1050" i="1" dirty="0">
                <a:solidFill>
                  <a:srgbClr val="FFFFFF"/>
                </a:solidFill>
                <a:latin typeface="Times New Roman" panose="02020603050405020304" pitchFamily="18" charset="0"/>
              </a:rPr>
              <a:t> </a:t>
            </a:r>
            <a:r>
              <a:rPr lang="en-US" sz="1200" dirty="0">
                <a:solidFill>
                  <a:srgbClr val="FFFFFF"/>
                </a:solidFill>
                <a:latin typeface="Times New Roman" panose="02020603050405020304" pitchFamily="18" charset="0"/>
              </a:rPr>
              <a:t>WDI, own calculations. </a:t>
            </a:r>
            <a:endParaRPr lang="en-GB" sz="1050" dirty="0">
              <a:solidFill>
                <a:srgbClr val="FFFFFF"/>
              </a:solidFill>
              <a:latin typeface="Times New Roman" panose="02020603050405020304" pitchFamily="18" charset="0"/>
            </a:endParaRPr>
          </a:p>
        </p:txBody>
      </p:sp>
    </p:spTree>
    <p:extLst>
      <p:ext uri="{BB962C8B-B14F-4D97-AF65-F5344CB8AC3E}">
        <p14:creationId xmlns="" xmlns:p14="http://schemas.microsoft.com/office/powerpoint/2010/main" val="10627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87570" y="2130849"/>
            <a:ext cx="12004431" cy="1470049"/>
          </a:xfrm>
        </p:spPr>
        <p:txBody>
          <a:bodyPr>
            <a:normAutofit fontScale="90000"/>
          </a:bodyPr>
          <a:lstStyle/>
          <a:p>
            <a:pPr algn="ctr"/>
            <a:r>
              <a:rPr lang="en-US" sz="4100" dirty="0" smtClean="0">
                <a:solidFill>
                  <a:srgbClr val="0000FF"/>
                </a:solidFill>
                <a:latin typeface="Segoe UI" pitchFamily="34" charset="0"/>
                <a:ea typeface="Segoe UI" pitchFamily="34" charset="0"/>
                <a:cs typeface="Segoe UI" pitchFamily="34" charset="0"/>
                <a:sym typeface="Gill Sans" charset="0"/>
              </a:rPr>
              <a:t/>
            </a:r>
            <a:br>
              <a:rPr lang="en-US" sz="4100" dirty="0" smtClean="0">
                <a:solidFill>
                  <a:srgbClr val="0000FF"/>
                </a:solidFill>
                <a:latin typeface="Segoe UI" pitchFamily="34" charset="0"/>
                <a:ea typeface="Segoe UI" pitchFamily="34" charset="0"/>
                <a:cs typeface="Segoe UI" pitchFamily="34" charset="0"/>
                <a:sym typeface="Gill Sans" charset="0"/>
              </a:rPr>
            </a:br>
            <a:r>
              <a:rPr lang="en-US" sz="4100" b="1" dirty="0" smtClean="0">
                <a:latin typeface="Segoe UI" pitchFamily="34" charset="0"/>
                <a:ea typeface="Segoe UI" pitchFamily="34" charset="0"/>
                <a:cs typeface="Segoe UI" pitchFamily="34" charset="0"/>
                <a:sym typeface="Gill Sans" charset="0"/>
              </a:rPr>
              <a:t>Economic developments, outlook and risks</a:t>
            </a:r>
            <a:r>
              <a:rPr lang="en-US" sz="4100" b="1" dirty="0" smtClean="0">
                <a:ea typeface="Segoe UI" pitchFamily="34" charset="0"/>
                <a:cs typeface="Segoe UI" pitchFamily="34" charset="0"/>
              </a:rPr>
              <a:t/>
            </a:r>
            <a:br>
              <a:rPr lang="en-US" sz="4100" b="1" dirty="0" smtClean="0">
                <a:ea typeface="Segoe UI" pitchFamily="34" charset="0"/>
                <a:cs typeface="Segoe UI" pitchFamily="34" charset="0"/>
              </a:rPr>
            </a:br>
            <a:endParaRPr lang="en-US" b="1" dirty="0"/>
          </a:p>
        </p:txBody>
      </p:sp>
      <p:pic>
        <p:nvPicPr>
          <p:cNvPr id="4" name="Picture 3"/>
          <p:cNvPicPr>
            <a:picLocks noChangeAspect="1" noChangeArrowheads="1"/>
          </p:cNvPicPr>
          <p:nvPr/>
        </p:nvPicPr>
        <p:blipFill>
          <a:blip r:embed="rId3" cstate="print"/>
          <a:srcRect/>
          <a:stretch>
            <a:fillRect/>
          </a:stretch>
        </p:blipFill>
        <p:spPr bwMode="auto">
          <a:xfrm>
            <a:off x="2977" y="8931"/>
            <a:ext cx="12189024" cy="399604"/>
          </a:xfrm>
          <a:prstGeom prst="rect">
            <a:avLst/>
          </a:prstGeom>
          <a:noFill/>
          <a:ln w="12700" cap="flat">
            <a:noFill/>
            <a:miter lim="800000"/>
            <a:headEnd/>
            <a:tailEnd/>
          </a:ln>
        </p:spPr>
      </p:pic>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smtClean="0"/>
              <a:t>Volatile terms of trade in KAZ</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9277AC4-3F1F-4F90-B9A6-3DA7CE71119E}" type="slidenum">
              <a:rPr lang="en-GB" sz="1100">
                <a:solidFill>
                  <a:srgbClr val="000000"/>
                </a:solidFill>
                <a:latin typeface="Gill Sans MT" panose="020B0502020104020203" pitchFamily="34" charset="0"/>
              </a:rPr>
              <a:pPr eaLnBrk="1" hangingPunct="1"/>
              <a:t>90</a:t>
            </a:fld>
            <a:endParaRPr lang="en-GB" sz="1100">
              <a:solidFill>
                <a:srgbClr val="000000"/>
              </a:solidFill>
              <a:latin typeface="Gill Sans MT" panose="020B0502020104020203" pitchFamily="34" charset="0"/>
            </a:endParaRPr>
          </a:p>
        </p:txBody>
      </p:sp>
      <p:sp>
        <p:nvSpPr>
          <p:cNvPr id="6" name="TextBox 5"/>
          <p:cNvSpPr txBox="1"/>
          <p:nvPr/>
        </p:nvSpPr>
        <p:spPr>
          <a:xfrm>
            <a:off x="1522412" y="6300789"/>
            <a:ext cx="8931276" cy="276225"/>
          </a:xfrm>
          <a:prstGeom prst="rect">
            <a:avLst/>
          </a:prstGeom>
          <a:noFill/>
        </p:spPr>
        <p:txBody>
          <a:bodyPr>
            <a:spAutoFit/>
          </a:bodyPr>
          <a:lstStyle/>
          <a:p>
            <a:pPr fontAlgn="base">
              <a:spcBef>
                <a:spcPct val="0"/>
              </a:spcBef>
              <a:spcAft>
                <a:spcPct val="0"/>
              </a:spcAft>
              <a:defRPr/>
            </a:pPr>
            <a:r>
              <a:rPr lang="en-GB" sz="1050" i="1" dirty="0">
                <a:solidFill>
                  <a:srgbClr val="FFFFFF"/>
                </a:solidFill>
                <a:latin typeface="Times New Roman" panose="02020603050405020304" pitchFamily="18" charset="0"/>
              </a:rPr>
              <a:t>Source: </a:t>
            </a:r>
            <a:r>
              <a:rPr lang="en-US" sz="1050" i="1" dirty="0">
                <a:solidFill>
                  <a:srgbClr val="FFFFFF"/>
                </a:solidFill>
                <a:latin typeface="Times New Roman" panose="02020603050405020304" pitchFamily="18" charset="0"/>
              </a:rPr>
              <a:t> </a:t>
            </a:r>
            <a:r>
              <a:rPr lang="en-US" sz="1200" dirty="0" err="1">
                <a:solidFill>
                  <a:srgbClr val="FFFFFF"/>
                </a:solidFill>
                <a:latin typeface="Times New Roman" panose="02020603050405020304" pitchFamily="18" charset="0"/>
              </a:rPr>
              <a:t>Datastream</a:t>
            </a:r>
            <a:r>
              <a:rPr lang="en-US" sz="1200" dirty="0">
                <a:solidFill>
                  <a:srgbClr val="FFFFFF"/>
                </a:solidFill>
                <a:latin typeface="Times New Roman" panose="02020603050405020304" pitchFamily="18" charset="0"/>
              </a:rPr>
              <a:t>, own calculations. </a:t>
            </a:r>
            <a:endParaRPr lang="en-GB" sz="1050" dirty="0">
              <a:solidFill>
                <a:srgbClr val="FFFFFF"/>
              </a:solidFill>
              <a:latin typeface="Times New Roman" panose="02020603050405020304" pitchFamily="18" charset="0"/>
            </a:endParaRPr>
          </a:p>
        </p:txBody>
      </p:sp>
      <p:graphicFrame>
        <p:nvGraphicFramePr>
          <p:cNvPr id="7" name="Chart 6"/>
          <p:cNvGraphicFramePr>
            <a:graphicFrameLocks/>
          </p:cNvGraphicFramePr>
          <p:nvPr/>
        </p:nvGraphicFramePr>
        <p:xfrm>
          <a:off x="1592766" y="1192906"/>
          <a:ext cx="8891587" cy="50982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47597571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703389" y="185738"/>
            <a:ext cx="8785225" cy="722312"/>
          </a:xfrm>
        </p:spPr>
        <p:txBody>
          <a:bodyPr/>
          <a:lstStyle/>
          <a:p>
            <a:r>
              <a:rPr lang="en-GB" sz="3000"/>
              <a:t>KAZ current account volatile, but quite balanced</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6DA5FBF-E61E-40E7-BE35-991BE04A6D92}" type="slidenum">
              <a:rPr lang="en-GB" sz="1100">
                <a:solidFill>
                  <a:srgbClr val="000000"/>
                </a:solidFill>
                <a:latin typeface="Gill Sans MT" panose="020B0502020104020203" pitchFamily="34" charset="0"/>
              </a:rPr>
              <a:pPr eaLnBrk="1" hangingPunct="1"/>
              <a:t>91</a:t>
            </a:fld>
            <a:endParaRPr lang="en-GB" sz="1100">
              <a:solidFill>
                <a:srgbClr val="000000"/>
              </a:solidFill>
              <a:latin typeface="Gill Sans MT" panose="020B0502020104020203" pitchFamily="34" charset="0"/>
            </a:endParaRPr>
          </a:p>
        </p:txBody>
      </p:sp>
      <p:sp>
        <p:nvSpPr>
          <p:cNvPr id="6" name="TextBox 5"/>
          <p:cNvSpPr txBox="1"/>
          <p:nvPr/>
        </p:nvSpPr>
        <p:spPr>
          <a:xfrm>
            <a:off x="1501776" y="6181726"/>
            <a:ext cx="8931275" cy="277813"/>
          </a:xfrm>
          <a:prstGeom prst="rect">
            <a:avLst/>
          </a:prstGeom>
          <a:noFill/>
        </p:spPr>
        <p:txBody>
          <a:bodyPr>
            <a:spAutoFit/>
          </a:bodyPr>
          <a:lstStyle/>
          <a:p>
            <a:pPr fontAlgn="base">
              <a:spcBef>
                <a:spcPct val="0"/>
              </a:spcBef>
              <a:spcAft>
                <a:spcPct val="0"/>
              </a:spcAft>
              <a:defRPr/>
            </a:pPr>
            <a:r>
              <a:rPr lang="en-GB" sz="1050" i="1" dirty="0">
                <a:solidFill>
                  <a:srgbClr val="FFFFFF"/>
                </a:solidFill>
                <a:latin typeface="Times New Roman" panose="02020603050405020304" pitchFamily="18" charset="0"/>
              </a:rPr>
              <a:t>Source: </a:t>
            </a:r>
            <a:r>
              <a:rPr lang="en-US" sz="1050" i="1" dirty="0">
                <a:solidFill>
                  <a:srgbClr val="FFFFFF"/>
                </a:solidFill>
                <a:latin typeface="Times New Roman" panose="02020603050405020304" pitchFamily="18" charset="0"/>
              </a:rPr>
              <a:t> </a:t>
            </a:r>
            <a:r>
              <a:rPr lang="en-US" sz="1200" dirty="0">
                <a:solidFill>
                  <a:srgbClr val="FFFFFF"/>
                </a:solidFill>
                <a:latin typeface="Times New Roman" panose="02020603050405020304" pitchFamily="18" charset="0"/>
              </a:rPr>
              <a:t>WDI, own calculations. </a:t>
            </a:r>
            <a:endParaRPr lang="en-GB" sz="1050" dirty="0">
              <a:solidFill>
                <a:srgbClr val="FFFFFF"/>
              </a:solidFill>
              <a:latin typeface="Times New Roman" panose="02020603050405020304" pitchFamily="18" charset="0"/>
            </a:endParaRPr>
          </a:p>
        </p:txBody>
      </p:sp>
      <p:graphicFrame>
        <p:nvGraphicFramePr>
          <p:cNvPr id="7" name="Chart 6"/>
          <p:cNvGraphicFramePr>
            <a:graphicFrameLocks/>
          </p:cNvGraphicFramePr>
          <p:nvPr/>
        </p:nvGraphicFramePr>
        <p:xfrm>
          <a:off x="1631504" y="1196753"/>
          <a:ext cx="8928992" cy="49849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69003901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703388" y="185738"/>
            <a:ext cx="8856662" cy="722312"/>
          </a:xfrm>
        </p:spPr>
        <p:txBody>
          <a:bodyPr/>
          <a:lstStyle/>
          <a:p>
            <a:r>
              <a:rPr lang="en-GB" sz="2900"/>
              <a:t>But the effect on income growth is muted - good</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FA1CD9B-6C68-4A84-9AE5-CD6ADB6FEBBC}" type="slidenum">
              <a:rPr lang="en-GB" sz="1100">
                <a:solidFill>
                  <a:srgbClr val="000000"/>
                </a:solidFill>
                <a:latin typeface="Gill Sans MT" panose="020B0502020104020203" pitchFamily="34" charset="0"/>
              </a:rPr>
              <a:pPr eaLnBrk="1" hangingPunct="1"/>
              <a:t>92</a:t>
            </a:fld>
            <a:endParaRPr lang="en-GB" sz="1100">
              <a:solidFill>
                <a:srgbClr val="000000"/>
              </a:solidFill>
              <a:latin typeface="Gill Sans MT" panose="020B0502020104020203" pitchFamily="34" charset="0"/>
            </a:endParaRPr>
          </a:p>
        </p:txBody>
      </p:sp>
      <p:sp>
        <p:nvSpPr>
          <p:cNvPr id="8" name="TextBox 7"/>
          <p:cNvSpPr txBox="1"/>
          <p:nvPr/>
        </p:nvSpPr>
        <p:spPr>
          <a:xfrm>
            <a:off x="1522412" y="6319838"/>
            <a:ext cx="8931276" cy="277812"/>
          </a:xfrm>
          <a:prstGeom prst="rect">
            <a:avLst/>
          </a:prstGeom>
          <a:noFill/>
        </p:spPr>
        <p:txBody>
          <a:bodyPr>
            <a:spAutoFit/>
          </a:bodyPr>
          <a:lstStyle/>
          <a:p>
            <a:pPr fontAlgn="base">
              <a:spcBef>
                <a:spcPct val="0"/>
              </a:spcBef>
              <a:spcAft>
                <a:spcPct val="0"/>
              </a:spcAft>
              <a:defRPr/>
            </a:pPr>
            <a:r>
              <a:rPr lang="en-GB" sz="1050" i="1" dirty="0">
                <a:solidFill>
                  <a:srgbClr val="FFFFFF"/>
                </a:solidFill>
                <a:latin typeface="Times New Roman" panose="02020603050405020304" pitchFamily="18" charset="0"/>
              </a:rPr>
              <a:t>Source: </a:t>
            </a:r>
            <a:r>
              <a:rPr lang="en-US" sz="1050" i="1" dirty="0">
                <a:solidFill>
                  <a:srgbClr val="FFFFFF"/>
                </a:solidFill>
                <a:latin typeface="Times New Roman" panose="02020603050405020304" pitchFamily="18" charset="0"/>
              </a:rPr>
              <a:t> </a:t>
            </a:r>
            <a:r>
              <a:rPr lang="en-US" sz="1200" dirty="0" err="1">
                <a:solidFill>
                  <a:srgbClr val="FFFFFF"/>
                </a:solidFill>
                <a:latin typeface="Times New Roman" panose="02020603050405020304" pitchFamily="18" charset="0"/>
              </a:rPr>
              <a:t>Datastream</a:t>
            </a:r>
            <a:r>
              <a:rPr lang="en-US" sz="1200" dirty="0">
                <a:solidFill>
                  <a:srgbClr val="FFFFFF"/>
                </a:solidFill>
                <a:latin typeface="Times New Roman" panose="02020603050405020304" pitchFamily="18" charset="0"/>
              </a:rPr>
              <a:t>, own calculations. </a:t>
            </a:r>
            <a:endParaRPr lang="en-GB" sz="1050" dirty="0">
              <a:solidFill>
                <a:srgbClr val="FFFFFF"/>
              </a:solidFill>
              <a:latin typeface="Times New Roman" panose="02020603050405020304" pitchFamily="18" charset="0"/>
            </a:endParaRPr>
          </a:p>
        </p:txBody>
      </p:sp>
      <p:graphicFrame>
        <p:nvGraphicFramePr>
          <p:cNvPr id="7" name="Chart 6"/>
          <p:cNvGraphicFramePr>
            <a:graphicFrameLocks/>
          </p:cNvGraphicFramePr>
          <p:nvPr/>
        </p:nvGraphicFramePr>
        <p:xfrm>
          <a:off x="1776412" y="1202530"/>
          <a:ext cx="8891588" cy="51173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310776872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847850" y="188914"/>
            <a:ext cx="8605838" cy="719137"/>
          </a:xfrm>
        </p:spPr>
        <p:txBody>
          <a:bodyPr/>
          <a:lstStyle/>
          <a:p>
            <a:r>
              <a:rPr lang="en-GB" sz="2800"/>
              <a:t>Private consumption is however more volatile</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DED3D58-F3C1-4BCC-BA4B-B1B4D64C5C32}" type="slidenum">
              <a:rPr lang="en-GB" sz="1100">
                <a:solidFill>
                  <a:srgbClr val="000000"/>
                </a:solidFill>
                <a:latin typeface="Gill Sans MT" panose="020B0502020104020203" pitchFamily="34" charset="0"/>
              </a:rPr>
              <a:pPr eaLnBrk="1" hangingPunct="1"/>
              <a:t>93</a:t>
            </a:fld>
            <a:endParaRPr lang="en-GB" sz="1100">
              <a:solidFill>
                <a:srgbClr val="000000"/>
              </a:solidFill>
              <a:latin typeface="Gill Sans MT" panose="020B0502020104020203" pitchFamily="34" charset="0"/>
            </a:endParaRPr>
          </a:p>
        </p:txBody>
      </p:sp>
      <p:sp>
        <p:nvSpPr>
          <p:cNvPr id="5" name="TextBox 4"/>
          <p:cNvSpPr txBox="1"/>
          <p:nvPr/>
        </p:nvSpPr>
        <p:spPr>
          <a:xfrm>
            <a:off x="1522412" y="6319838"/>
            <a:ext cx="8931276" cy="277812"/>
          </a:xfrm>
          <a:prstGeom prst="rect">
            <a:avLst/>
          </a:prstGeom>
          <a:noFill/>
        </p:spPr>
        <p:txBody>
          <a:bodyPr>
            <a:spAutoFit/>
          </a:bodyPr>
          <a:lstStyle/>
          <a:p>
            <a:pPr fontAlgn="base">
              <a:spcBef>
                <a:spcPct val="0"/>
              </a:spcBef>
              <a:spcAft>
                <a:spcPct val="0"/>
              </a:spcAft>
              <a:defRPr/>
            </a:pPr>
            <a:r>
              <a:rPr lang="en-GB" sz="1050" i="1" dirty="0">
                <a:solidFill>
                  <a:srgbClr val="FFFFFF"/>
                </a:solidFill>
                <a:latin typeface="Times New Roman" panose="02020603050405020304" pitchFamily="18" charset="0"/>
              </a:rPr>
              <a:t>Source: </a:t>
            </a:r>
            <a:r>
              <a:rPr lang="en-US" sz="1050" i="1" dirty="0">
                <a:solidFill>
                  <a:srgbClr val="FFFFFF"/>
                </a:solidFill>
                <a:latin typeface="Times New Roman" panose="02020603050405020304" pitchFamily="18" charset="0"/>
              </a:rPr>
              <a:t> </a:t>
            </a:r>
            <a:r>
              <a:rPr lang="en-US" sz="1200" dirty="0" err="1">
                <a:solidFill>
                  <a:srgbClr val="FFFFFF"/>
                </a:solidFill>
                <a:latin typeface="Times New Roman" panose="02020603050405020304" pitchFamily="18" charset="0"/>
              </a:rPr>
              <a:t>Datastream</a:t>
            </a:r>
            <a:r>
              <a:rPr lang="en-US" sz="1200" dirty="0">
                <a:solidFill>
                  <a:srgbClr val="FFFFFF"/>
                </a:solidFill>
                <a:latin typeface="Times New Roman" panose="02020603050405020304" pitchFamily="18" charset="0"/>
              </a:rPr>
              <a:t>, own calculations. </a:t>
            </a:r>
            <a:endParaRPr lang="en-GB" sz="1050" dirty="0">
              <a:solidFill>
                <a:srgbClr val="FFFFFF"/>
              </a:solidFill>
              <a:latin typeface="Times New Roman" panose="02020603050405020304" pitchFamily="18" charset="0"/>
            </a:endParaRPr>
          </a:p>
        </p:txBody>
      </p:sp>
      <p:graphicFrame>
        <p:nvGraphicFramePr>
          <p:cNvPr id="6" name="Chart 5"/>
          <p:cNvGraphicFramePr>
            <a:graphicFrameLocks/>
          </p:cNvGraphicFramePr>
          <p:nvPr/>
        </p:nvGraphicFramePr>
        <p:xfrm>
          <a:off x="1776412" y="1202530"/>
          <a:ext cx="8784084" cy="51173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183882534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DCF9C83-E347-4F04-86EA-E4781823C6FA}" type="slidenum">
              <a:rPr lang="en-GB" sz="1100">
                <a:solidFill>
                  <a:srgbClr val="000000"/>
                </a:solidFill>
                <a:latin typeface="Gill Sans MT" panose="020B0502020104020203" pitchFamily="34" charset="0"/>
              </a:rPr>
              <a:pPr eaLnBrk="1" hangingPunct="1"/>
              <a:t>94</a:t>
            </a:fld>
            <a:endParaRPr lang="en-GB" sz="1100">
              <a:solidFill>
                <a:srgbClr val="000000"/>
              </a:solidFill>
              <a:latin typeface="Gill Sans MT" panose="020B0502020104020203" pitchFamily="34" charset="0"/>
            </a:endParaRPr>
          </a:p>
        </p:txBody>
      </p:sp>
      <p:sp>
        <p:nvSpPr>
          <p:cNvPr id="25603" name="Title 1"/>
          <p:cNvSpPr>
            <a:spLocks noGrp="1"/>
          </p:cNvSpPr>
          <p:nvPr>
            <p:ph type="title"/>
          </p:nvPr>
        </p:nvSpPr>
        <p:spPr/>
        <p:txBody>
          <a:bodyPr/>
          <a:lstStyle/>
          <a:p>
            <a:r>
              <a:rPr lang="en-GB" smtClean="0"/>
              <a:t>GDP and terms of trade growth</a:t>
            </a:r>
          </a:p>
        </p:txBody>
      </p:sp>
      <p:graphicFrame>
        <p:nvGraphicFramePr>
          <p:cNvPr id="9" name="Chart 8"/>
          <p:cNvGraphicFramePr>
            <a:graphicFrameLocks/>
          </p:cNvGraphicFramePr>
          <p:nvPr/>
        </p:nvGraphicFramePr>
        <p:xfrm>
          <a:off x="1413396" y="1124744"/>
          <a:ext cx="9254604" cy="16561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nvGraphicFramePr>
        <p:xfrm>
          <a:off x="1415480" y="2924944"/>
          <a:ext cx="9252520" cy="19442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nvGraphicFramePr>
        <p:xfrm>
          <a:off x="1415480" y="5013176"/>
          <a:ext cx="9252520" cy="1728192"/>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1524001" y="6678613"/>
            <a:ext cx="8931275" cy="277812"/>
          </a:xfrm>
          <a:prstGeom prst="rect">
            <a:avLst/>
          </a:prstGeom>
          <a:noFill/>
        </p:spPr>
        <p:txBody>
          <a:bodyPr>
            <a:spAutoFit/>
          </a:bodyPr>
          <a:lstStyle/>
          <a:p>
            <a:pPr fontAlgn="base">
              <a:spcBef>
                <a:spcPct val="0"/>
              </a:spcBef>
              <a:spcAft>
                <a:spcPct val="0"/>
              </a:spcAft>
              <a:defRPr/>
            </a:pPr>
            <a:r>
              <a:rPr lang="en-GB" sz="900" i="1" dirty="0">
                <a:solidFill>
                  <a:srgbClr val="FFFFFF"/>
                </a:solidFill>
                <a:latin typeface="Times New Roman" panose="02020603050405020304" pitchFamily="18" charset="0"/>
              </a:rPr>
              <a:t>Source: </a:t>
            </a:r>
            <a:r>
              <a:rPr lang="en-US" sz="900" i="1" dirty="0">
                <a:solidFill>
                  <a:srgbClr val="FFFFFF"/>
                </a:solidFill>
                <a:latin typeface="Times New Roman" panose="02020603050405020304" pitchFamily="18" charset="0"/>
              </a:rPr>
              <a:t> </a:t>
            </a:r>
            <a:r>
              <a:rPr lang="en-US" sz="1050" dirty="0">
                <a:solidFill>
                  <a:srgbClr val="FFFFFF"/>
                </a:solidFill>
                <a:latin typeface="Times New Roman" panose="02020603050405020304" pitchFamily="18" charset="0"/>
              </a:rPr>
              <a:t>WDI, own calculations</a:t>
            </a:r>
            <a:r>
              <a:rPr lang="en-US" sz="1200" dirty="0">
                <a:solidFill>
                  <a:srgbClr val="FFFFFF"/>
                </a:solidFill>
                <a:latin typeface="Times New Roman" panose="02020603050405020304" pitchFamily="18" charset="0"/>
              </a:rPr>
              <a:t>. </a:t>
            </a:r>
            <a:endParaRPr lang="en-GB" sz="1050" dirty="0">
              <a:solidFill>
                <a:srgbClr val="FFFFFF"/>
              </a:solidFill>
              <a:latin typeface="Times New Roman" panose="02020603050405020304" pitchFamily="18" charset="0"/>
            </a:endParaRPr>
          </a:p>
        </p:txBody>
      </p:sp>
    </p:spTree>
    <p:extLst>
      <p:ext uri="{BB962C8B-B14F-4D97-AF65-F5344CB8AC3E}">
        <p14:creationId xmlns="" xmlns:p14="http://schemas.microsoft.com/office/powerpoint/2010/main" val="264999206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GB" smtClean="0"/>
              <a:t>Common Challenges of Oil Exporters</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818F9CB-5A11-40A1-8C07-565E0EBD74B0}" type="slidenum">
              <a:rPr lang="en-GB" sz="1100">
                <a:solidFill>
                  <a:srgbClr val="000000"/>
                </a:solidFill>
                <a:latin typeface="Gill Sans MT" panose="020B0502020104020203" pitchFamily="34" charset="0"/>
              </a:rPr>
              <a:pPr eaLnBrk="1" hangingPunct="1"/>
              <a:t>95</a:t>
            </a:fld>
            <a:endParaRPr lang="en-GB" sz="1100">
              <a:solidFill>
                <a:srgbClr val="000000"/>
              </a:solidFill>
              <a:latin typeface="Gill Sans MT" panose="020B0502020104020203" pitchFamily="34" charset="0"/>
            </a:endParaRPr>
          </a:p>
        </p:txBody>
      </p:sp>
      <p:grpSp>
        <p:nvGrpSpPr>
          <p:cNvPr id="26628" name="Group 4"/>
          <p:cNvGrpSpPr>
            <a:grpSpLocks/>
          </p:cNvGrpSpPr>
          <p:nvPr/>
        </p:nvGrpSpPr>
        <p:grpSpPr bwMode="auto">
          <a:xfrm>
            <a:off x="1825626" y="1489076"/>
            <a:ext cx="8526463" cy="4748213"/>
            <a:chOff x="319088" y="1489075"/>
            <a:chExt cx="8526462" cy="1299590"/>
          </a:xfrm>
        </p:grpSpPr>
        <p:sp>
          <p:nvSpPr>
            <p:cNvPr id="6" name="Rectangle 5"/>
            <p:cNvSpPr>
              <a:spLocks noChangeArrowheads="1"/>
            </p:cNvSpPr>
            <p:nvPr>
              <p:custDataLst>
                <p:tags r:id="rId1"/>
              </p:custDataLst>
            </p:nvPr>
          </p:nvSpPr>
          <p:spPr bwMode="auto">
            <a:xfrm>
              <a:off x="319088" y="1489075"/>
              <a:ext cx="381000" cy="381057"/>
            </a:xfrm>
            <a:prstGeom prst="rect">
              <a:avLst/>
            </a:prstGeom>
            <a:ln/>
            <a:extLst/>
          </p:spPr>
          <p:style>
            <a:lnRef idx="1">
              <a:schemeClr val="dk1"/>
            </a:lnRef>
            <a:fillRef idx="2">
              <a:schemeClr val="dk1"/>
            </a:fillRef>
            <a:effectRef idx="1">
              <a:schemeClr val="dk1"/>
            </a:effectRef>
            <a:fontRef idx="minor">
              <a:schemeClr val="dk1"/>
            </a:fontRef>
          </p:style>
          <p:txBody>
            <a:bodyPr wrap="none" anchor="ctr"/>
            <a:lstStyle/>
            <a:p>
              <a:pPr algn="ctr" fontAlgn="base">
                <a:spcBef>
                  <a:spcPct val="0"/>
                </a:spcBef>
                <a:spcAft>
                  <a:spcPct val="0"/>
                </a:spcAft>
                <a:defRPr/>
              </a:pPr>
              <a:r>
                <a:rPr lang="en-GB" sz="2400" b="1" dirty="0">
                  <a:solidFill>
                    <a:srgbClr val="000000">
                      <a:lumMod val="65000"/>
                      <a:lumOff val="35000"/>
                    </a:srgbClr>
                  </a:solidFill>
                </a:rPr>
                <a:t>1</a:t>
              </a:r>
            </a:p>
          </p:txBody>
        </p:sp>
        <p:sp>
          <p:nvSpPr>
            <p:cNvPr id="7" name="Rectangle 6"/>
            <p:cNvSpPr>
              <a:spLocks noChangeArrowheads="1"/>
            </p:cNvSpPr>
            <p:nvPr>
              <p:custDataLst>
                <p:tags r:id="rId2"/>
              </p:custDataLst>
            </p:nvPr>
          </p:nvSpPr>
          <p:spPr bwMode="auto">
            <a:xfrm>
              <a:off x="319088" y="1946169"/>
              <a:ext cx="381000" cy="381057"/>
            </a:xfrm>
            <a:prstGeom prst="rect">
              <a:avLst/>
            </a:prstGeom>
            <a:ln/>
            <a:extLst/>
          </p:spPr>
          <p:style>
            <a:lnRef idx="1">
              <a:schemeClr val="dk1"/>
            </a:lnRef>
            <a:fillRef idx="2">
              <a:schemeClr val="dk1"/>
            </a:fillRef>
            <a:effectRef idx="1">
              <a:schemeClr val="dk1"/>
            </a:effectRef>
            <a:fontRef idx="minor">
              <a:schemeClr val="dk1"/>
            </a:fontRef>
          </p:style>
          <p:txBody>
            <a:bodyPr wrap="none" anchor="ctr"/>
            <a:lstStyle/>
            <a:p>
              <a:pPr algn="ctr" fontAlgn="base">
                <a:spcBef>
                  <a:spcPct val="0"/>
                </a:spcBef>
                <a:spcAft>
                  <a:spcPct val="0"/>
                </a:spcAft>
                <a:defRPr/>
              </a:pPr>
              <a:r>
                <a:rPr lang="en-GB" sz="2400" b="1" dirty="0">
                  <a:solidFill>
                    <a:srgbClr val="000000">
                      <a:lumMod val="65000"/>
                      <a:lumOff val="35000"/>
                    </a:srgbClr>
                  </a:solidFill>
                </a:rPr>
                <a:t>2</a:t>
              </a:r>
            </a:p>
          </p:txBody>
        </p:sp>
        <p:sp>
          <p:nvSpPr>
            <p:cNvPr id="8" name="Rectangle 7"/>
            <p:cNvSpPr>
              <a:spLocks noChangeArrowheads="1"/>
            </p:cNvSpPr>
            <p:nvPr>
              <p:custDataLst>
                <p:tags r:id="rId3"/>
              </p:custDataLst>
            </p:nvPr>
          </p:nvSpPr>
          <p:spPr bwMode="auto">
            <a:xfrm>
              <a:off x="319088" y="2403263"/>
              <a:ext cx="381000" cy="381057"/>
            </a:xfrm>
            <a:prstGeom prst="rect">
              <a:avLst/>
            </a:prstGeom>
            <a:solidFill>
              <a:srgbClr val="FFC000"/>
            </a:solidFill>
            <a:ln/>
            <a:extLst/>
          </p:spPr>
          <p:style>
            <a:lnRef idx="1">
              <a:schemeClr val="dk1"/>
            </a:lnRef>
            <a:fillRef idx="2">
              <a:schemeClr val="dk1"/>
            </a:fillRef>
            <a:effectRef idx="1">
              <a:schemeClr val="dk1"/>
            </a:effectRef>
            <a:fontRef idx="minor">
              <a:schemeClr val="dk1"/>
            </a:fontRef>
          </p:style>
          <p:txBody>
            <a:bodyPr wrap="none" anchor="ctr"/>
            <a:lstStyle/>
            <a:p>
              <a:pPr algn="ctr" fontAlgn="base">
                <a:spcBef>
                  <a:spcPct val="0"/>
                </a:spcBef>
                <a:spcAft>
                  <a:spcPct val="0"/>
                </a:spcAft>
                <a:defRPr/>
              </a:pPr>
              <a:r>
                <a:rPr lang="en-GB" sz="2400" b="1" dirty="0">
                  <a:solidFill>
                    <a:srgbClr val="000000">
                      <a:lumMod val="65000"/>
                      <a:lumOff val="35000"/>
                    </a:srgbClr>
                  </a:solidFill>
                </a:rPr>
                <a:t>3</a:t>
              </a:r>
            </a:p>
          </p:txBody>
        </p:sp>
        <p:sp>
          <p:nvSpPr>
            <p:cNvPr id="9" name="Rectangle 8"/>
            <p:cNvSpPr>
              <a:spLocks noChangeArrowheads="1"/>
            </p:cNvSpPr>
            <p:nvPr>
              <p:custDataLst>
                <p:tags r:id="rId4"/>
              </p:custDataLst>
            </p:nvPr>
          </p:nvSpPr>
          <p:spPr bwMode="auto">
            <a:xfrm>
              <a:off x="822326" y="1946169"/>
              <a:ext cx="8023224" cy="381057"/>
            </a:xfrm>
            <a:prstGeom prst="rect">
              <a:avLst/>
            </a:prstGeom>
            <a:ln/>
            <a:extLst/>
          </p:spPr>
          <p:style>
            <a:lnRef idx="1">
              <a:schemeClr val="accent4"/>
            </a:lnRef>
            <a:fillRef idx="2">
              <a:schemeClr val="accent4"/>
            </a:fillRef>
            <a:effectRef idx="1">
              <a:schemeClr val="accent4"/>
            </a:effectRef>
            <a:fontRef idx="minor">
              <a:schemeClr val="dk1"/>
            </a:fontRef>
          </p:style>
          <p:txBody>
            <a:bodyPr anchor="ctr"/>
            <a:lstStyle/>
            <a:p>
              <a:pPr fontAlgn="base">
                <a:spcBef>
                  <a:spcPct val="0"/>
                </a:spcBef>
                <a:spcAft>
                  <a:spcPct val="0"/>
                </a:spcAft>
                <a:defRPr/>
              </a:pPr>
              <a:r>
                <a:rPr lang="en-GB" sz="2400" b="1" dirty="0">
                  <a:solidFill>
                    <a:srgbClr val="000000">
                      <a:lumMod val="65000"/>
                      <a:lumOff val="35000"/>
                    </a:srgbClr>
                  </a:solidFill>
                </a:rPr>
                <a:t>Cyclical: How to deal with the volatility of oil revenues</a:t>
              </a:r>
            </a:p>
          </p:txBody>
        </p:sp>
        <p:sp>
          <p:nvSpPr>
            <p:cNvPr id="10" name="Rectangle 9"/>
            <p:cNvSpPr>
              <a:spLocks noChangeArrowheads="1"/>
            </p:cNvSpPr>
            <p:nvPr>
              <p:custDataLst>
                <p:tags r:id="rId5"/>
              </p:custDataLst>
            </p:nvPr>
          </p:nvSpPr>
          <p:spPr bwMode="auto">
            <a:xfrm>
              <a:off x="822326" y="2407608"/>
              <a:ext cx="8023224" cy="381057"/>
            </a:xfrm>
            <a:prstGeom prst="rect">
              <a:avLst/>
            </a:prstGeom>
            <a:solidFill>
              <a:srgbClr val="FFC000"/>
            </a:solidFill>
            <a:ln/>
            <a:extLst/>
          </p:spPr>
          <p:style>
            <a:lnRef idx="1">
              <a:schemeClr val="accent4"/>
            </a:lnRef>
            <a:fillRef idx="2">
              <a:schemeClr val="accent4"/>
            </a:fillRef>
            <a:effectRef idx="1">
              <a:schemeClr val="accent4"/>
            </a:effectRef>
            <a:fontRef idx="minor">
              <a:schemeClr val="dk1"/>
            </a:fontRef>
          </p:style>
          <p:txBody>
            <a:bodyPr anchor="ctr"/>
            <a:lstStyle/>
            <a:p>
              <a:pPr fontAlgn="base">
                <a:spcBef>
                  <a:spcPct val="0"/>
                </a:spcBef>
                <a:spcAft>
                  <a:spcPct val="0"/>
                </a:spcAft>
                <a:defRPr/>
              </a:pPr>
              <a:r>
                <a:rPr lang="en-GB" sz="2400" b="1" dirty="0">
                  <a:solidFill>
                    <a:srgbClr val="000000">
                      <a:lumMod val="65000"/>
                      <a:lumOff val="35000"/>
                    </a:srgbClr>
                  </a:solidFill>
                </a:rPr>
                <a:t>What role for monetary policy</a:t>
              </a:r>
            </a:p>
          </p:txBody>
        </p:sp>
        <p:sp>
          <p:nvSpPr>
            <p:cNvPr id="11" name="Rectangle 10"/>
            <p:cNvSpPr>
              <a:spLocks noChangeArrowheads="1"/>
            </p:cNvSpPr>
            <p:nvPr>
              <p:custDataLst>
                <p:tags r:id="rId6"/>
              </p:custDataLst>
            </p:nvPr>
          </p:nvSpPr>
          <p:spPr bwMode="auto">
            <a:xfrm>
              <a:off x="822326" y="1489075"/>
              <a:ext cx="8023224" cy="381057"/>
            </a:xfrm>
            <a:prstGeom prst="rect">
              <a:avLst/>
            </a:prstGeom>
            <a:ln/>
            <a:extLst/>
          </p:spPr>
          <p:style>
            <a:lnRef idx="1">
              <a:schemeClr val="accent4"/>
            </a:lnRef>
            <a:fillRef idx="2">
              <a:schemeClr val="accent4"/>
            </a:fillRef>
            <a:effectRef idx="1">
              <a:schemeClr val="accent4"/>
            </a:effectRef>
            <a:fontRef idx="minor">
              <a:schemeClr val="dk1"/>
            </a:fontRef>
          </p:style>
          <p:txBody>
            <a:bodyPr anchor="ctr"/>
            <a:lstStyle/>
            <a:p>
              <a:pPr fontAlgn="base">
                <a:spcBef>
                  <a:spcPct val="0"/>
                </a:spcBef>
                <a:spcAft>
                  <a:spcPct val="0"/>
                </a:spcAft>
                <a:defRPr/>
              </a:pPr>
              <a:r>
                <a:rPr lang="en-GB" sz="2400" b="1" dirty="0">
                  <a:solidFill>
                    <a:srgbClr val="000000">
                      <a:lumMod val="65000"/>
                      <a:lumOff val="35000"/>
                    </a:srgbClr>
                  </a:solidFill>
                </a:rPr>
                <a:t>Long term: Quality of institutions and coping with the Dutch Disease</a:t>
              </a:r>
            </a:p>
          </p:txBody>
        </p:sp>
      </p:grpSp>
    </p:spTree>
    <p:extLst>
      <p:ext uri="{BB962C8B-B14F-4D97-AF65-F5344CB8AC3E}">
        <p14:creationId xmlns="" xmlns:p14="http://schemas.microsoft.com/office/powerpoint/2010/main" val="280513949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992313" y="115888"/>
            <a:ext cx="8229600" cy="722312"/>
          </a:xfrm>
        </p:spPr>
        <p:txBody>
          <a:bodyPr/>
          <a:lstStyle/>
          <a:p>
            <a:pPr algn="ctr" eaLnBrk="1" hangingPunct="1"/>
            <a:r>
              <a:rPr lang="en-GB" smtClean="0"/>
              <a:t>Monetary policy goals</a:t>
            </a:r>
          </a:p>
        </p:txBody>
      </p:sp>
      <p:sp>
        <p:nvSpPr>
          <p:cNvPr id="27651" name="Content Placeholder 2"/>
          <p:cNvSpPr>
            <a:spLocks noGrp="1"/>
          </p:cNvSpPr>
          <p:nvPr>
            <p:ph idx="1"/>
          </p:nvPr>
        </p:nvSpPr>
        <p:spPr>
          <a:xfrm>
            <a:off x="1981200" y="1600200"/>
            <a:ext cx="8229600" cy="4852988"/>
          </a:xfrm>
        </p:spPr>
        <p:txBody>
          <a:bodyPr/>
          <a:lstStyle/>
          <a:p>
            <a:pPr eaLnBrk="1" hangingPunct="1"/>
            <a:r>
              <a:rPr lang="en-GB" sz="2600"/>
              <a:t>Stabilising oil revenues and income (together with fiscal policy)</a:t>
            </a:r>
          </a:p>
          <a:p>
            <a:pPr eaLnBrk="1" hangingPunct="1"/>
            <a:endParaRPr lang="en-GB" sz="2600"/>
          </a:p>
          <a:p>
            <a:pPr eaLnBrk="1" hangingPunct="1"/>
            <a:r>
              <a:rPr lang="en-GB" sz="2600"/>
              <a:t>Maintaining central bank credibility</a:t>
            </a:r>
          </a:p>
          <a:p>
            <a:pPr eaLnBrk="1" hangingPunct="1"/>
            <a:endParaRPr lang="en-GB" sz="2600"/>
          </a:p>
          <a:p>
            <a:pPr eaLnBrk="1" hangingPunct="1"/>
            <a:r>
              <a:rPr lang="en-GB" sz="2600"/>
              <a:t>There may be a trade-off between these two objectives</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E83DB6D-9A0C-4D7A-A7E7-2E887A484876}" type="slidenum">
              <a:rPr lang="en-GB" sz="1100">
                <a:solidFill>
                  <a:srgbClr val="000000"/>
                </a:solidFill>
                <a:latin typeface="Gill Sans MT" panose="020B0502020104020203" pitchFamily="34" charset="0"/>
              </a:rPr>
              <a:pPr eaLnBrk="1" hangingPunct="1"/>
              <a:t>96</a:t>
            </a:fld>
            <a:endParaRPr lang="en-GB" sz="1100">
              <a:solidFill>
                <a:srgbClr val="000000"/>
              </a:solidFill>
              <a:latin typeface="Gill Sans MT" panose="020B0502020104020203" pitchFamily="34" charset="0"/>
            </a:endParaRPr>
          </a:p>
        </p:txBody>
      </p:sp>
    </p:spTree>
    <p:extLst>
      <p:ext uri="{BB962C8B-B14F-4D97-AF65-F5344CB8AC3E}">
        <p14:creationId xmlns="" xmlns:p14="http://schemas.microsoft.com/office/powerpoint/2010/main" val="358727772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944688" y="115888"/>
            <a:ext cx="8229600" cy="722312"/>
          </a:xfrm>
        </p:spPr>
        <p:txBody>
          <a:bodyPr/>
          <a:lstStyle/>
          <a:p>
            <a:pPr algn="ctr" eaLnBrk="1" hangingPunct="1"/>
            <a:r>
              <a:rPr lang="en-GB" smtClean="0"/>
              <a:t>The trilemma for monetary policy</a:t>
            </a:r>
          </a:p>
        </p:txBody>
      </p:sp>
      <p:sp>
        <p:nvSpPr>
          <p:cNvPr id="8195" name="Content Placeholder 2"/>
          <p:cNvSpPr>
            <a:spLocks noGrp="1"/>
          </p:cNvSpPr>
          <p:nvPr>
            <p:ph idx="1"/>
          </p:nvPr>
        </p:nvSpPr>
        <p:spPr>
          <a:xfrm>
            <a:off x="1944688" y="958850"/>
            <a:ext cx="8229600" cy="5113338"/>
          </a:xfrm>
        </p:spPr>
        <p:txBody>
          <a:bodyPr/>
          <a:lstStyle/>
          <a:p>
            <a:pPr eaLnBrk="1" hangingPunct="1">
              <a:defRPr/>
            </a:pPr>
            <a:r>
              <a:rPr lang="en-GB" dirty="0" smtClean="0">
                <a:solidFill>
                  <a:srgbClr val="FFDA2F"/>
                </a:solidFill>
              </a:rPr>
              <a:t>Trilemma</a:t>
            </a:r>
            <a:r>
              <a:rPr lang="en-GB" dirty="0" smtClean="0"/>
              <a:t> </a:t>
            </a:r>
            <a:endParaRPr lang="en-GB" dirty="0"/>
          </a:p>
          <a:p>
            <a:pPr eaLnBrk="1" hangingPunct="1">
              <a:defRPr/>
            </a:pPr>
            <a:endParaRPr lang="en-GB" dirty="0" smtClean="0"/>
          </a:p>
          <a:p>
            <a:pPr eaLnBrk="1" hangingPunct="1">
              <a:defRPr/>
            </a:pPr>
            <a:endParaRPr lang="en-GB" dirty="0"/>
          </a:p>
          <a:p>
            <a:pPr eaLnBrk="1" hangingPunct="1">
              <a:defRPr/>
            </a:pPr>
            <a:endParaRPr lang="en-GB" dirty="0" smtClean="0"/>
          </a:p>
          <a:p>
            <a:pPr eaLnBrk="1" hangingPunct="1">
              <a:defRPr/>
            </a:pPr>
            <a:endParaRPr lang="en-GB" dirty="0"/>
          </a:p>
          <a:p>
            <a:pPr marL="457200" lvl="1" indent="0" eaLnBrk="1" hangingPunct="1">
              <a:buNone/>
              <a:defRPr/>
            </a:pPr>
            <a:endParaRPr lang="en-GB" dirty="0"/>
          </a:p>
          <a:p>
            <a:pPr marL="457200" lvl="1" indent="0" eaLnBrk="1" hangingPunct="1">
              <a:buNone/>
              <a:defRPr/>
            </a:pPr>
            <a:endParaRPr lang="en-GB" dirty="0" smtClean="0"/>
          </a:p>
          <a:p>
            <a:pPr eaLnBrk="1" hangingPunct="1">
              <a:defRPr/>
            </a:pPr>
            <a:r>
              <a:rPr lang="en-GB" dirty="0" smtClean="0"/>
              <a:t>With tight exchange rate regime and free capital movement </a:t>
            </a:r>
            <a:r>
              <a:rPr lang="en-GB" dirty="0" smtClean="0">
                <a:sym typeface="Wingdings" pitchFamily="2" charset="2"/>
              </a:rPr>
              <a:t> </a:t>
            </a:r>
            <a:r>
              <a:rPr lang="en-GB" dirty="0" smtClean="0">
                <a:solidFill>
                  <a:srgbClr val="AA951C"/>
                </a:solidFill>
                <a:sym typeface="Wingdings" pitchFamily="2" charset="2"/>
              </a:rPr>
              <a:t>monetary policy less effective</a:t>
            </a:r>
          </a:p>
          <a:p>
            <a:pPr eaLnBrk="1" hangingPunct="1">
              <a:defRPr/>
            </a:pPr>
            <a:endParaRPr lang="en-GB" dirty="0" smtClean="0">
              <a:solidFill>
                <a:srgbClr val="AA951C"/>
              </a:solidFill>
              <a:sym typeface="Wingdings" pitchFamily="2" charset="2"/>
            </a:endParaRPr>
          </a:p>
          <a:p>
            <a:pPr lvl="1" eaLnBrk="1" hangingPunct="1">
              <a:defRPr/>
            </a:pPr>
            <a:endParaRPr lang="en-GB" dirty="0" smtClean="0"/>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C35E403-5A41-42D1-9080-054E737347DC}" type="slidenum">
              <a:rPr lang="en-GB" sz="1100">
                <a:solidFill>
                  <a:srgbClr val="000000"/>
                </a:solidFill>
                <a:latin typeface="Gill Sans MT" panose="020B0502020104020203" pitchFamily="34" charset="0"/>
              </a:rPr>
              <a:pPr eaLnBrk="1" hangingPunct="1"/>
              <a:t>97</a:t>
            </a:fld>
            <a:endParaRPr lang="en-GB" sz="1100">
              <a:solidFill>
                <a:srgbClr val="000000"/>
              </a:solidFill>
              <a:latin typeface="Gill Sans MT" panose="020B0502020104020203" pitchFamily="34" charset="0"/>
            </a:endParaRPr>
          </a:p>
        </p:txBody>
      </p:sp>
      <p:sp>
        <p:nvSpPr>
          <p:cNvPr id="2" name="Isosceles Triangle 1"/>
          <p:cNvSpPr/>
          <p:nvPr/>
        </p:nvSpPr>
        <p:spPr>
          <a:xfrm>
            <a:off x="5303839" y="2092326"/>
            <a:ext cx="1512887" cy="1192213"/>
          </a:xfrm>
          <a:prstGeom prst="triangle">
            <a:avLst/>
          </a:prstGeom>
          <a:solidFill>
            <a:srgbClr val="FFDA2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2400">
              <a:solidFill>
                <a:srgbClr val="FFFFFF"/>
              </a:solidFill>
            </a:endParaRPr>
          </a:p>
        </p:txBody>
      </p:sp>
      <p:sp>
        <p:nvSpPr>
          <p:cNvPr id="28678" name="TextBox 2"/>
          <p:cNvSpPr txBox="1">
            <a:spLocks noChangeArrowheads="1"/>
          </p:cNvSpPr>
          <p:nvPr/>
        </p:nvSpPr>
        <p:spPr bwMode="auto">
          <a:xfrm>
            <a:off x="4010026" y="1624013"/>
            <a:ext cx="409892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r>
              <a:rPr lang="en-GB" b="1">
                <a:solidFill>
                  <a:srgbClr val="FFFFFF"/>
                </a:solidFill>
              </a:rPr>
              <a:t>Independent Monetary Policy</a:t>
            </a:r>
          </a:p>
        </p:txBody>
      </p:sp>
      <p:sp>
        <p:nvSpPr>
          <p:cNvPr id="28679" name="TextBox 6"/>
          <p:cNvSpPr txBox="1">
            <a:spLocks noChangeArrowheads="1"/>
          </p:cNvSpPr>
          <p:nvPr/>
        </p:nvSpPr>
        <p:spPr bwMode="auto">
          <a:xfrm>
            <a:off x="6816726" y="3284538"/>
            <a:ext cx="2970213"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r>
              <a:rPr lang="en-GB" b="1">
                <a:solidFill>
                  <a:srgbClr val="FFFFFF"/>
                </a:solidFill>
              </a:rPr>
              <a:t>Fixed Exchange Rate</a:t>
            </a:r>
          </a:p>
        </p:txBody>
      </p:sp>
      <p:sp>
        <p:nvSpPr>
          <p:cNvPr id="28680" name="TextBox 7"/>
          <p:cNvSpPr txBox="1">
            <a:spLocks noChangeArrowheads="1"/>
          </p:cNvSpPr>
          <p:nvPr/>
        </p:nvSpPr>
        <p:spPr bwMode="auto">
          <a:xfrm>
            <a:off x="2630488" y="3284538"/>
            <a:ext cx="26733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r>
              <a:rPr lang="en-GB" b="1">
                <a:solidFill>
                  <a:srgbClr val="FFFFFF"/>
                </a:solidFill>
              </a:rPr>
              <a:t>Free Capital Flows</a:t>
            </a:r>
          </a:p>
        </p:txBody>
      </p:sp>
    </p:spTree>
    <p:extLst>
      <p:ext uri="{BB962C8B-B14F-4D97-AF65-F5344CB8AC3E}">
        <p14:creationId xmlns="" xmlns:p14="http://schemas.microsoft.com/office/powerpoint/2010/main" val="96050092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GB" smtClean="0"/>
              <a:t>The position of KAZ</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FB9BFE3-6A8B-43B0-AA6C-378F50C24082}" type="slidenum">
              <a:rPr lang="en-GB" sz="1100">
                <a:solidFill>
                  <a:srgbClr val="000000"/>
                </a:solidFill>
                <a:latin typeface="Gill Sans MT" panose="020B0502020104020203" pitchFamily="34" charset="0"/>
              </a:rPr>
              <a:pPr eaLnBrk="1" hangingPunct="1"/>
              <a:t>98</a:t>
            </a:fld>
            <a:endParaRPr lang="en-GB" sz="1100">
              <a:solidFill>
                <a:srgbClr val="000000"/>
              </a:solidFill>
              <a:latin typeface="Gill Sans MT" panose="020B0502020104020203" pitchFamily="34" charset="0"/>
            </a:endParaRPr>
          </a:p>
        </p:txBody>
      </p:sp>
      <p:sp>
        <p:nvSpPr>
          <p:cNvPr id="9" name="TextBox 1"/>
          <p:cNvSpPr txBox="1"/>
          <p:nvPr/>
        </p:nvSpPr>
        <p:spPr>
          <a:xfrm>
            <a:off x="1524001" y="6021388"/>
            <a:ext cx="8931275" cy="438150"/>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defRPr/>
            </a:pPr>
            <a:r>
              <a:rPr lang="en-GB" sz="1050" i="1" dirty="0">
                <a:solidFill>
                  <a:srgbClr val="FFFFFF"/>
                </a:solidFill>
              </a:rPr>
              <a:t>Source: </a:t>
            </a:r>
            <a:r>
              <a:rPr lang="en-US" sz="1050" i="1" dirty="0">
                <a:solidFill>
                  <a:srgbClr val="FFFFFF"/>
                </a:solidFill>
              </a:rPr>
              <a:t> </a:t>
            </a:r>
            <a:r>
              <a:rPr lang="en-GB" sz="1200" dirty="0" err="1">
                <a:solidFill>
                  <a:srgbClr val="FFFFFF"/>
                </a:solidFill>
              </a:rPr>
              <a:t>Aizenman</a:t>
            </a:r>
            <a:r>
              <a:rPr lang="en-GB" sz="1200" dirty="0">
                <a:solidFill>
                  <a:srgbClr val="FFFFFF"/>
                </a:solidFill>
              </a:rPr>
              <a:t>, Joshua, </a:t>
            </a:r>
            <a:r>
              <a:rPr lang="en-GB" sz="1200" dirty="0" err="1">
                <a:solidFill>
                  <a:srgbClr val="FFFFFF"/>
                </a:solidFill>
              </a:rPr>
              <a:t>Menzie</a:t>
            </a:r>
            <a:r>
              <a:rPr lang="en-GB" sz="1200" dirty="0">
                <a:solidFill>
                  <a:srgbClr val="FFFFFF"/>
                </a:solidFill>
              </a:rPr>
              <a:t> D. Chinn, and </a:t>
            </a:r>
            <a:r>
              <a:rPr lang="en-GB" sz="1200" dirty="0" err="1">
                <a:solidFill>
                  <a:srgbClr val="FFFFFF"/>
                </a:solidFill>
              </a:rPr>
              <a:t>Hiro</a:t>
            </a:r>
            <a:r>
              <a:rPr lang="en-GB" sz="1200" dirty="0">
                <a:solidFill>
                  <a:srgbClr val="FFFFFF"/>
                </a:solidFill>
              </a:rPr>
              <a:t> Ito (2008)</a:t>
            </a:r>
            <a:r>
              <a:rPr lang="en-US" sz="1050" dirty="0">
                <a:solidFill>
                  <a:srgbClr val="FFFFFF"/>
                </a:solidFill>
              </a:rPr>
              <a:t>. Index based on 2011. KAZ  </a:t>
            </a:r>
            <a:r>
              <a:rPr lang="en-US" sz="1050" dirty="0" err="1">
                <a:solidFill>
                  <a:srgbClr val="FFFFFF"/>
                </a:solidFill>
              </a:rPr>
              <a:t>Financia</a:t>
            </a:r>
            <a:r>
              <a:rPr lang="en-US" sz="1050" dirty="0">
                <a:solidFill>
                  <a:srgbClr val="FFFFFF"/>
                </a:solidFill>
              </a:rPr>
              <a:t> l Account Openness has not been updated since 1996 and is most likely a substantial underestimation  for 2011.</a:t>
            </a:r>
            <a:endParaRPr lang="en-GB" sz="1050" dirty="0">
              <a:solidFill>
                <a:srgbClr val="FFFFFF"/>
              </a:solidFill>
            </a:endParaRPr>
          </a:p>
        </p:txBody>
      </p:sp>
      <p:graphicFrame>
        <p:nvGraphicFramePr>
          <p:cNvPr id="11" name="Content Placeholder 10"/>
          <p:cNvGraphicFramePr>
            <a:graphicFrameLocks noGrp="1"/>
          </p:cNvGraphicFramePr>
          <p:nvPr>
            <p:ph idx="1"/>
          </p:nvPr>
        </p:nvGraphicFramePr>
        <p:xfrm>
          <a:off x="1219173" y="668136"/>
          <a:ext cx="10019456" cy="62975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2554557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GB" smtClean="0"/>
              <a:t>Low financial openness in KAZ</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A0772E1-1FF8-4482-A475-30269DDB9D5E}" type="slidenum">
              <a:rPr lang="en-GB" sz="1100">
                <a:solidFill>
                  <a:srgbClr val="000000"/>
                </a:solidFill>
                <a:latin typeface="Gill Sans MT" panose="020B0502020104020203" pitchFamily="34" charset="0"/>
              </a:rPr>
              <a:pPr eaLnBrk="1" hangingPunct="1"/>
              <a:t>99</a:t>
            </a:fld>
            <a:endParaRPr lang="en-GB" sz="1100">
              <a:solidFill>
                <a:srgbClr val="000000"/>
              </a:solidFill>
              <a:latin typeface="Gill Sans MT" panose="020B0502020104020203" pitchFamily="34" charset="0"/>
            </a:endParaRPr>
          </a:p>
        </p:txBody>
      </p:sp>
      <p:graphicFrame>
        <p:nvGraphicFramePr>
          <p:cNvPr id="6" name="Chart 5"/>
          <p:cNvGraphicFramePr>
            <a:graphicFrameLocks/>
          </p:cNvGraphicFramePr>
          <p:nvPr/>
        </p:nvGraphicFramePr>
        <p:xfrm>
          <a:off x="1919536" y="1196752"/>
          <a:ext cx="8496944" cy="489654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528764" y="6319838"/>
            <a:ext cx="9139237" cy="254000"/>
          </a:xfrm>
          <a:prstGeom prst="rect">
            <a:avLst/>
          </a:prstGeom>
          <a:noFill/>
        </p:spPr>
        <p:txBody>
          <a:bodyPr>
            <a:spAutoFit/>
          </a:bodyPr>
          <a:lstStyle/>
          <a:p>
            <a:pPr fontAlgn="base">
              <a:spcBef>
                <a:spcPct val="0"/>
              </a:spcBef>
              <a:spcAft>
                <a:spcPct val="0"/>
              </a:spcAft>
              <a:defRPr/>
            </a:pPr>
            <a:r>
              <a:rPr lang="en-GB" sz="1050" i="1" dirty="0">
                <a:solidFill>
                  <a:srgbClr val="FFFFFF"/>
                </a:solidFill>
                <a:latin typeface="Times New Roman" panose="02020603050405020304" pitchFamily="18" charset="0"/>
              </a:rPr>
              <a:t>Source: </a:t>
            </a:r>
            <a:r>
              <a:rPr lang="en-US" sz="1050" dirty="0">
                <a:solidFill>
                  <a:srgbClr val="FFFFFF"/>
                </a:solidFill>
                <a:latin typeface="Times New Roman" panose="02020603050405020304" pitchFamily="18" charset="0"/>
              </a:rPr>
              <a:t>Chinn, </a:t>
            </a:r>
            <a:r>
              <a:rPr lang="en-US" sz="1050" dirty="0" err="1">
                <a:solidFill>
                  <a:srgbClr val="FFFFFF"/>
                </a:solidFill>
                <a:latin typeface="Times New Roman" panose="02020603050405020304" pitchFamily="18" charset="0"/>
              </a:rPr>
              <a:t>Menzie</a:t>
            </a:r>
            <a:r>
              <a:rPr lang="en-US" sz="1050" dirty="0">
                <a:solidFill>
                  <a:srgbClr val="FFFFFF"/>
                </a:solidFill>
                <a:latin typeface="Times New Roman" panose="02020603050405020304" pitchFamily="18" charset="0"/>
              </a:rPr>
              <a:t> D. and </a:t>
            </a:r>
            <a:r>
              <a:rPr lang="en-US" sz="1050" dirty="0" err="1">
                <a:solidFill>
                  <a:srgbClr val="FFFFFF"/>
                </a:solidFill>
                <a:latin typeface="Times New Roman" panose="02020603050405020304" pitchFamily="18" charset="0"/>
              </a:rPr>
              <a:t>Hiro</a:t>
            </a:r>
            <a:r>
              <a:rPr lang="en-US" sz="1050" dirty="0">
                <a:solidFill>
                  <a:srgbClr val="FFFFFF"/>
                </a:solidFill>
                <a:latin typeface="Times New Roman" panose="02020603050405020304" pitchFamily="18" charset="0"/>
              </a:rPr>
              <a:t> Ito (2008). </a:t>
            </a:r>
            <a:r>
              <a:rPr lang="en-US" sz="1050" u="sng" dirty="0">
                <a:solidFill>
                  <a:srgbClr val="FFFFFF"/>
                </a:solidFill>
                <a:latin typeface="Times New Roman" panose="02020603050405020304" pitchFamily="18" charset="0"/>
                <a:hlinkClick r:id="rId4"/>
              </a:rPr>
              <a:t>"A New Measure of Financial Openness"</a:t>
            </a:r>
            <a:r>
              <a:rPr lang="en-US" sz="1050" dirty="0">
                <a:solidFill>
                  <a:srgbClr val="FFFFFF"/>
                </a:solidFill>
                <a:latin typeface="Times New Roman" panose="02020603050405020304" pitchFamily="18" charset="0"/>
              </a:rPr>
              <a:t>. </a:t>
            </a:r>
            <a:r>
              <a:rPr lang="en-US" sz="1050" i="1" dirty="0">
                <a:solidFill>
                  <a:srgbClr val="FFFFFF"/>
                </a:solidFill>
                <a:latin typeface="Times New Roman" panose="02020603050405020304" pitchFamily="18" charset="0"/>
              </a:rPr>
              <a:t>Journal of Comparative Policy </a:t>
            </a:r>
            <a:r>
              <a:rPr lang="en-US" sz="1050" i="1" dirty="0" err="1">
                <a:solidFill>
                  <a:srgbClr val="FFFFFF"/>
                </a:solidFill>
                <a:latin typeface="Times New Roman" panose="02020603050405020304" pitchFamily="18" charset="0"/>
              </a:rPr>
              <a:t>Analysis,</a:t>
            </a:r>
            <a:r>
              <a:rPr lang="en-US" sz="1050" dirty="0" err="1">
                <a:solidFill>
                  <a:srgbClr val="FFFFFF"/>
                </a:solidFill>
                <a:latin typeface="Times New Roman" panose="02020603050405020304" pitchFamily="18" charset="0"/>
              </a:rPr>
              <a:t>Volume</a:t>
            </a:r>
            <a:r>
              <a:rPr lang="en-US" sz="1050" dirty="0">
                <a:solidFill>
                  <a:srgbClr val="FFFFFF"/>
                </a:solidFill>
                <a:latin typeface="Times New Roman" panose="02020603050405020304" pitchFamily="18" charset="0"/>
              </a:rPr>
              <a:t> 10, Issue 3, p. 309 – 322 </a:t>
            </a:r>
            <a:endParaRPr lang="en-GB" sz="1050" dirty="0">
              <a:solidFill>
                <a:srgbClr val="FFFFFF"/>
              </a:solidFill>
              <a:latin typeface="Times New Roman" panose="02020603050405020304" pitchFamily="18" charset="0"/>
            </a:endParaRPr>
          </a:p>
        </p:txBody>
      </p:sp>
    </p:spTree>
    <p:extLst>
      <p:ext uri="{BB962C8B-B14F-4D97-AF65-F5344CB8AC3E}">
        <p14:creationId xmlns="" xmlns:p14="http://schemas.microsoft.com/office/powerpoint/2010/main" val="20901008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GENDA_1_ASSOC" val="-1"/>
</p:tagLst>
</file>

<file path=ppt/tags/tag10.xml><?xml version="1.0" encoding="utf-8"?>
<p:tagLst xmlns:a="http://schemas.openxmlformats.org/drawingml/2006/main" xmlns:r="http://schemas.openxmlformats.org/officeDocument/2006/relationships" xmlns:p="http://schemas.openxmlformats.org/presentationml/2006/main">
  <p:tag name="AGENDA_2" val="-1"/>
</p:tagLst>
</file>

<file path=ppt/tags/tag11.xml><?xml version="1.0" encoding="utf-8"?>
<p:tagLst xmlns:a="http://schemas.openxmlformats.org/drawingml/2006/main" xmlns:r="http://schemas.openxmlformats.org/officeDocument/2006/relationships" xmlns:p="http://schemas.openxmlformats.org/presentationml/2006/main">
  <p:tag name="AGENDA_3" val="-1"/>
</p:tagLst>
</file>

<file path=ppt/tags/tag12.xml><?xml version="1.0" encoding="utf-8"?>
<p:tagLst xmlns:a="http://schemas.openxmlformats.org/drawingml/2006/main" xmlns:r="http://schemas.openxmlformats.org/officeDocument/2006/relationships" xmlns:p="http://schemas.openxmlformats.org/presentationml/2006/main">
  <p:tag name="AGENDA_1" val="-1"/>
</p:tagLst>
</file>

<file path=ppt/tags/tag13.xml><?xml version="1.0" encoding="utf-8"?>
<p:tagLst xmlns:a="http://schemas.openxmlformats.org/drawingml/2006/main" xmlns:r="http://schemas.openxmlformats.org/officeDocument/2006/relationships" xmlns:p="http://schemas.openxmlformats.org/presentationml/2006/main">
  <p:tag name="AGENDA_1_ASSOC" val="-1"/>
</p:tagLst>
</file>

<file path=ppt/tags/tag14.xml><?xml version="1.0" encoding="utf-8"?>
<p:tagLst xmlns:a="http://schemas.openxmlformats.org/drawingml/2006/main" xmlns:r="http://schemas.openxmlformats.org/officeDocument/2006/relationships" xmlns:p="http://schemas.openxmlformats.org/presentationml/2006/main">
  <p:tag name="AGENDA_2_ASSOC" val="-1"/>
</p:tagLst>
</file>

<file path=ppt/tags/tag15.xml><?xml version="1.0" encoding="utf-8"?>
<p:tagLst xmlns:a="http://schemas.openxmlformats.org/drawingml/2006/main" xmlns:r="http://schemas.openxmlformats.org/officeDocument/2006/relationships" xmlns:p="http://schemas.openxmlformats.org/presentationml/2006/main">
  <p:tag name="AGENDA_3_ASSOC" val="-1"/>
</p:tagLst>
</file>

<file path=ppt/tags/tag16.xml><?xml version="1.0" encoding="utf-8"?>
<p:tagLst xmlns:a="http://schemas.openxmlformats.org/drawingml/2006/main" xmlns:r="http://schemas.openxmlformats.org/officeDocument/2006/relationships" xmlns:p="http://schemas.openxmlformats.org/presentationml/2006/main">
  <p:tag name="AGENDA_2" val="-1"/>
</p:tagLst>
</file>

<file path=ppt/tags/tag17.xml><?xml version="1.0" encoding="utf-8"?>
<p:tagLst xmlns:a="http://schemas.openxmlformats.org/drawingml/2006/main" xmlns:r="http://schemas.openxmlformats.org/officeDocument/2006/relationships" xmlns:p="http://schemas.openxmlformats.org/presentationml/2006/main">
  <p:tag name="AGENDA_3" val="-1"/>
</p:tagLst>
</file>

<file path=ppt/tags/tag18.xml><?xml version="1.0" encoding="utf-8"?>
<p:tagLst xmlns:a="http://schemas.openxmlformats.org/drawingml/2006/main" xmlns:r="http://schemas.openxmlformats.org/officeDocument/2006/relationships" xmlns:p="http://schemas.openxmlformats.org/presentationml/2006/main">
  <p:tag name="AGENDA_1" val="-1"/>
</p:tagLst>
</file>

<file path=ppt/tags/tag19.xml><?xml version="1.0" encoding="utf-8"?>
<p:tagLst xmlns:a="http://schemas.openxmlformats.org/drawingml/2006/main" xmlns:r="http://schemas.openxmlformats.org/officeDocument/2006/relationships" xmlns:p="http://schemas.openxmlformats.org/presentationml/2006/main">
  <p:tag name="AGENDA_1_ASSOC" val="-1"/>
</p:tagLst>
</file>

<file path=ppt/tags/tag2.xml><?xml version="1.0" encoding="utf-8"?>
<p:tagLst xmlns:a="http://schemas.openxmlformats.org/drawingml/2006/main" xmlns:r="http://schemas.openxmlformats.org/officeDocument/2006/relationships" xmlns:p="http://schemas.openxmlformats.org/presentationml/2006/main">
  <p:tag name="AGENDA_2_ASSOC" val="-1"/>
</p:tagLst>
</file>

<file path=ppt/tags/tag20.xml><?xml version="1.0" encoding="utf-8"?>
<p:tagLst xmlns:a="http://schemas.openxmlformats.org/drawingml/2006/main" xmlns:r="http://schemas.openxmlformats.org/officeDocument/2006/relationships" xmlns:p="http://schemas.openxmlformats.org/presentationml/2006/main">
  <p:tag name="AGENDA_2_ASSOC" val="-1"/>
</p:tagLst>
</file>

<file path=ppt/tags/tag21.xml><?xml version="1.0" encoding="utf-8"?>
<p:tagLst xmlns:a="http://schemas.openxmlformats.org/drawingml/2006/main" xmlns:r="http://schemas.openxmlformats.org/officeDocument/2006/relationships" xmlns:p="http://schemas.openxmlformats.org/presentationml/2006/main">
  <p:tag name="AGENDA_3_ASSOC" val="-1"/>
</p:tagLst>
</file>

<file path=ppt/tags/tag22.xml><?xml version="1.0" encoding="utf-8"?>
<p:tagLst xmlns:a="http://schemas.openxmlformats.org/drawingml/2006/main" xmlns:r="http://schemas.openxmlformats.org/officeDocument/2006/relationships" xmlns:p="http://schemas.openxmlformats.org/presentationml/2006/main">
  <p:tag name="AGENDA_2" val="-1"/>
</p:tagLst>
</file>

<file path=ppt/tags/tag23.xml><?xml version="1.0" encoding="utf-8"?>
<p:tagLst xmlns:a="http://schemas.openxmlformats.org/drawingml/2006/main" xmlns:r="http://schemas.openxmlformats.org/officeDocument/2006/relationships" xmlns:p="http://schemas.openxmlformats.org/presentationml/2006/main">
  <p:tag name="AGENDA_3" val="-1"/>
</p:tagLst>
</file>

<file path=ppt/tags/tag24.xml><?xml version="1.0" encoding="utf-8"?>
<p:tagLst xmlns:a="http://schemas.openxmlformats.org/drawingml/2006/main" xmlns:r="http://schemas.openxmlformats.org/officeDocument/2006/relationships" xmlns:p="http://schemas.openxmlformats.org/presentationml/2006/main">
  <p:tag name="AGENDA_1" val="-1"/>
</p:tagLst>
</file>

<file path=ppt/tags/tag3.xml><?xml version="1.0" encoding="utf-8"?>
<p:tagLst xmlns:a="http://schemas.openxmlformats.org/drawingml/2006/main" xmlns:r="http://schemas.openxmlformats.org/officeDocument/2006/relationships" xmlns:p="http://schemas.openxmlformats.org/presentationml/2006/main">
  <p:tag name="AGENDA_3_ASSOC" val="-1"/>
</p:tagLst>
</file>

<file path=ppt/tags/tag4.xml><?xml version="1.0" encoding="utf-8"?>
<p:tagLst xmlns:a="http://schemas.openxmlformats.org/drawingml/2006/main" xmlns:r="http://schemas.openxmlformats.org/officeDocument/2006/relationships" xmlns:p="http://schemas.openxmlformats.org/presentationml/2006/main">
  <p:tag name="AGENDA_2" val="-1"/>
</p:tagLst>
</file>

<file path=ppt/tags/tag5.xml><?xml version="1.0" encoding="utf-8"?>
<p:tagLst xmlns:a="http://schemas.openxmlformats.org/drawingml/2006/main" xmlns:r="http://schemas.openxmlformats.org/officeDocument/2006/relationships" xmlns:p="http://schemas.openxmlformats.org/presentationml/2006/main">
  <p:tag name="AGENDA_3" val="-1"/>
</p:tagLst>
</file>

<file path=ppt/tags/tag6.xml><?xml version="1.0" encoding="utf-8"?>
<p:tagLst xmlns:a="http://schemas.openxmlformats.org/drawingml/2006/main" xmlns:r="http://schemas.openxmlformats.org/officeDocument/2006/relationships" xmlns:p="http://schemas.openxmlformats.org/presentationml/2006/main">
  <p:tag name="AGENDA_1" val="-1"/>
</p:tagLst>
</file>

<file path=ppt/tags/tag7.xml><?xml version="1.0" encoding="utf-8"?>
<p:tagLst xmlns:a="http://schemas.openxmlformats.org/drawingml/2006/main" xmlns:r="http://schemas.openxmlformats.org/officeDocument/2006/relationships" xmlns:p="http://schemas.openxmlformats.org/presentationml/2006/main">
  <p:tag name="AGENDA_1_ASSOC" val="-1"/>
</p:tagLst>
</file>

<file path=ppt/tags/tag8.xml><?xml version="1.0" encoding="utf-8"?>
<p:tagLst xmlns:a="http://schemas.openxmlformats.org/drawingml/2006/main" xmlns:r="http://schemas.openxmlformats.org/officeDocument/2006/relationships" xmlns:p="http://schemas.openxmlformats.org/presentationml/2006/main">
  <p:tag name="AGENDA_2_ASSOC" val="-1"/>
</p:tagLst>
</file>

<file path=ppt/tags/tag9.xml><?xml version="1.0" encoding="utf-8"?>
<p:tagLst xmlns:a="http://schemas.openxmlformats.org/drawingml/2006/main" xmlns:r="http://schemas.openxmlformats.org/officeDocument/2006/relationships" xmlns:p="http://schemas.openxmlformats.org/presentationml/2006/main">
  <p:tag name="AGENDA_3_ASSOC" val="-1"/>
</p:tagLst>
</file>

<file path=ppt/theme/theme1.xml><?xml version="1.0" encoding="utf-8"?>
<a:theme xmlns:a="http://schemas.openxmlformats.org/drawingml/2006/main" name="Presentation-Template">
  <a:themeElements>
    <a:clrScheme name="Presentation-Template_blu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tion-Template_blu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Template_blu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tion-Template_blu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tion-Template_blu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tion-Template_blu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tion-Template_blu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tion-Template_blu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tion-Template_blu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resentation-Template_blu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tion-Template_blu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Presentation-Template_blu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tion-Template_blu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Presentation-Template_blu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tion-Template_blu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Presentation-Template_blu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tion-Template_blu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Presentation-Template_blu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tion-Template_blu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Presentation-Template_blu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tion-Template_blu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Presentation-Template_blu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tion-Template_blu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Presentation-Template_blu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tion-Template_blu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resentation-Template_blu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tion-Template_blu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resentation-Template_blu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tion-Template_blu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Presentation-Template_blu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tion-Template_blu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Presentation-Template_blu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tion-Template_blu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Presentation-Template_blu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tion-Template_blu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Presentation-Template_blu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tion-Template_blu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Presentation-Template_blu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tion-Template_blu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Presentation-Template_blu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tion-Template_blu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424</TotalTime>
  <Words>5924</Words>
  <Application>Microsoft Office PowerPoint</Application>
  <PresentationFormat>Custom</PresentationFormat>
  <Paragraphs>1008</Paragraphs>
  <Slides>117</Slides>
  <Notes>82</Notes>
  <HiddenSlides>1</HiddenSlides>
  <MMClips>0</MMClips>
  <ScaleCrop>false</ScaleCrop>
  <HeadingPairs>
    <vt:vector size="4" baseType="variant">
      <vt:variant>
        <vt:lpstr>Theme</vt:lpstr>
      </vt:variant>
      <vt:variant>
        <vt:i4>3</vt:i4>
      </vt:variant>
      <vt:variant>
        <vt:lpstr>Slide Titles</vt:lpstr>
      </vt:variant>
      <vt:variant>
        <vt:i4>117</vt:i4>
      </vt:variant>
    </vt:vector>
  </HeadingPairs>
  <TitlesOfParts>
    <vt:vector size="120" baseType="lpstr">
      <vt:lpstr>Presentation-Template</vt:lpstr>
      <vt:lpstr>Office Theme</vt:lpstr>
      <vt:lpstr>Тема Office</vt:lpstr>
      <vt:lpstr>Slide 1</vt:lpstr>
      <vt:lpstr>Slide 2</vt:lpstr>
      <vt:lpstr>Slide 3</vt:lpstr>
      <vt:lpstr>Slide 4</vt:lpstr>
      <vt:lpstr>Slide 5</vt:lpstr>
      <vt:lpstr>Slide 6</vt:lpstr>
      <vt:lpstr>Slide 7</vt:lpstr>
      <vt:lpstr>Outline</vt:lpstr>
      <vt:lpstr> Economic developments, outlook and risks </vt:lpstr>
      <vt:lpstr>Economic developments</vt:lpstr>
      <vt:lpstr>Economic developments</vt:lpstr>
      <vt:lpstr>Economic developments</vt:lpstr>
      <vt:lpstr>Economic outlook</vt:lpstr>
      <vt:lpstr>Slide 14</vt:lpstr>
      <vt:lpstr> Financial sector developments and  macro-financial linkages </vt:lpstr>
      <vt:lpstr>Financial sector developments and macro linkages </vt:lpstr>
      <vt:lpstr>Financial sector developments and macro linkages</vt:lpstr>
      <vt:lpstr>Financial sector developments and macro linkages</vt:lpstr>
      <vt:lpstr>Financial sector developments and macro linkages</vt:lpstr>
      <vt:lpstr>Financial sector developments and macro linkages</vt:lpstr>
      <vt:lpstr>Financial sector developments and macro linkages</vt:lpstr>
      <vt:lpstr> Policies to promote long-term sustainable economic growth </vt:lpstr>
      <vt:lpstr>Policies to promote long-term sustainable growth</vt:lpstr>
      <vt:lpstr>Policies to promote long-term sustainable growth</vt:lpstr>
      <vt:lpstr>Policies to promote long-term sustainable growth</vt:lpstr>
      <vt:lpstr>Policies to promote long-term sustainable growth</vt:lpstr>
      <vt:lpstr>Conclusions</vt:lpstr>
      <vt:lpstr>  THANK YOU </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A perspective on SWIFT, Regulation and Standards</vt:lpstr>
      <vt:lpstr>Slide 44</vt:lpstr>
      <vt:lpstr>Slide 45</vt:lpstr>
      <vt:lpstr>Slide 46</vt:lpstr>
      <vt:lpstr>SWIFT in Russia, CIS &amp; Mongolia</vt:lpstr>
      <vt:lpstr>Agenda</vt:lpstr>
      <vt:lpstr>Engagement for our communities</vt:lpstr>
      <vt:lpstr>ISO 20022  How does it fit into the ISO structure?</vt:lpstr>
      <vt:lpstr>Legal Entity Identifier</vt:lpstr>
      <vt:lpstr>Regulatory Summary – SWIFT Community</vt:lpstr>
      <vt:lpstr>Principles for Financial  Market Infrastructures (PFMIs)</vt:lpstr>
      <vt:lpstr>Slide 54</vt:lpstr>
      <vt:lpstr>Expectations for robust, secure and  resilient CSPs Annex F : Oversight expectations applicable to CSPs  </vt:lpstr>
      <vt:lpstr>SWIFT’s role in the PFMIs SWIFT is a Critical Service Provider</vt:lpstr>
      <vt:lpstr>SWIFT complies with PFMI annex F How do we demonstrate Compliance?</vt:lpstr>
      <vt:lpstr>T2S – where SWIFT fits in</vt:lpstr>
      <vt:lpstr>Basel III and Intraday Liquidity Reporting  Global</vt:lpstr>
      <vt:lpstr>Liquidity reporting and management Options</vt:lpstr>
      <vt:lpstr>SEPA</vt:lpstr>
      <vt:lpstr>Slide 62</vt:lpstr>
      <vt:lpstr>Financial Crime Compliance</vt:lpstr>
      <vt:lpstr>A community issue calling for a community solution …</vt:lpstr>
      <vt:lpstr>Slide 65</vt:lpstr>
      <vt:lpstr>Slide 66</vt:lpstr>
      <vt:lpstr>KYC Registry – Guiding principles</vt:lpstr>
      <vt:lpstr>Thank you</vt:lpstr>
      <vt:lpstr>Sanctions Statement</vt:lpstr>
      <vt:lpstr>Advisory on fighting illegal activities</vt:lpstr>
      <vt:lpstr>Slide 71</vt:lpstr>
      <vt:lpstr>Towards effective management in capital and exchange rate markets  </vt:lpstr>
      <vt:lpstr>Common Challenges of Oil Exporters</vt:lpstr>
      <vt:lpstr>Overview of the Presentation</vt:lpstr>
      <vt:lpstr>Oil windfall gains due to high oil prices</vt:lpstr>
      <vt:lpstr>Oil trade balance to GDP</vt:lpstr>
      <vt:lpstr>The long term challenges</vt:lpstr>
      <vt:lpstr>The Dutch Disease</vt:lpstr>
      <vt:lpstr>The possible solutions</vt:lpstr>
      <vt:lpstr>But is is not easy</vt:lpstr>
      <vt:lpstr>Norway</vt:lpstr>
      <vt:lpstr>Botswana</vt:lpstr>
      <vt:lpstr>Slide 83</vt:lpstr>
      <vt:lpstr>Quality of institutions</vt:lpstr>
      <vt:lpstr>Scope for more diversification in KAZ</vt:lpstr>
      <vt:lpstr>Common Challenges of Oil Exporters</vt:lpstr>
      <vt:lpstr>The cyclical challenge</vt:lpstr>
      <vt:lpstr>Correlation between GDP growth and ..</vt:lpstr>
      <vt:lpstr>Terms of trade and oil price in USD</vt:lpstr>
      <vt:lpstr>Volatile terms of trade in KAZ</vt:lpstr>
      <vt:lpstr>KAZ current account volatile, but quite balanced</vt:lpstr>
      <vt:lpstr>But the effect on income growth is muted - good</vt:lpstr>
      <vt:lpstr>Private consumption is however more volatile</vt:lpstr>
      <vt:lpstr>GDP and terms of trade growth</vt:lpstr>
      <vt:lpstr>Common Challenges of Oil Exporters</vt:lpstr>
      <vt:lpstr>Monetary policy goals</vt:lpstr>
      <vt:lpstr>The trilemma for monetary policy</vt:lpstr>
      <vt:lpstr>The position of KAZ</vt:lpstr>
      <vt:lpstr>Low financial openness in KAZ</vt:lpstr>
      <vt:lpstr>But current account broadly balanced</vt:lpstr>
      <vt:lpstr>The exchange rate regime in KAZ</vt:lpstr>
      <vt:lpstr>The exchange rate regime in KAZ</vt:lpstr>
      <vt:lpstr>Pegging to the dollar?</vt:lpstr>
      <vt:lpstr>Pegging to the dollar?</vt:lpstr>
      <vt:lpstr>Why the USD peg is not necessarily bad</vt:lpstr>
      <vt:lpstr>Conclusions</vt:lpstr>
      <vt:lpstr>Slide 107</vt:lpstr>
      <vt:lpstr>Slide 108</vt:lpstr>
      <vt:lpstr>Slide 109</vt:lpstr>
      <vt:lpstr>Slide 110</vt:lpstr>
      <vt:lpstr>Slide 111</vt:lpstr>
      <vt:lpstr>Slide 112</vt:lpstr>
      <vt:lpstr>Slide 113</vt:lpstr>
      <vt:lpstr>Slide 114</vt:lpstr>
      <vt:lpstr>Slide 115</vt:lpstr>
      <vt:lpstr>Slide 116</vt:lpstr>
      <vt:lpstr>Slide 117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Barnard, Kimberley</dc:creator>
  <cp:lastModifiedBy>Jess Gaze</cp:lastModifiedBy>
  <cp:revision>30</cp:revision>
  <dcterms:created xsi:type="dcterms:W3CDTF">2014-10-30T14:46:58Z</dcterms:created>
  <dcterms:modified xsi:type="dcterms:W3CDTF">2014-11-10T13:53:43Z</dcterms:modified>
</cp:coreProperties>
</file>