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5" r:id="rId2"/>
    <p:sldId id="259" r:id="rId3"/>
    <p:sldId id="260" r:id="rId4"/>
    <p:sldId id="267" r:id="rId5"/>
    <p:sldId id="257" r:id="rId6"/>
    <p:sldId id="264" r:id="rId7"/>
    <p:sldId id="268" r:id="rId8"/>
    <p:sldId id="269" r:id="rId9"/>
    <p:sldId id="270" r:id="rId10"/>
    <p:sldId id="271" r:id="rId11"/>
    <p:sldId id="272" r:id="rId12"/>
    <p:sldId id="266" r:id="rId13"/>
    <p:sldId id="273" r:id="rId14"/>
    <p:sldId id="274" r:id="rId15"/>
    <p:sldId id="258" r:id="rId16"/>
    <p:sldId id="276" r:id="rId17"/>
    <p:sldId id="277" r:id="rId18"/>
    <p:sldId id="278" r:id="rId19"/>
    <p:sldId id="279" r:id="rId20"/>
    <p:sldId id="280" r:id="rId21"/>
    <p:sldId id="281" r:id="rId22"/>
    <p:sldId id="283" r:id="rId23"/>
    <p:sldId id="284" r:id="rId24"/>
    <p:sldId id="285" r:id="rId25"/>
    <p:sldId id="286"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454" autoAdjust="0"/>
  </p:normalViewPr>
  <p:slideViewPr>
    <p:cSldViewPr snapToGrid="0" snapToObjects="1">
      <p:cViewPr>
        <p:scale>
          <a:sx n="94" d="100"/>
          <a:sy n="94" d="100"/>
        </p:scale>
        <p:origin x="-58" y="5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3952" y="-12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7FDD2-EF3F-BE4C-BB74-98075BDB53C4}" type="doc">
      <dgm:prSet loTypeId="urn:microsoft.com/office/officeart/2005/8/layout/matrix2" loCatId="" qsTypeId="urn:microsoft.com/office/officeart/2005/8/quickstyle/simple4" qsCatId="simple" csTypeId="urn:microsoft.com/office/officeart/2005/8/colors/accent1_2#1" csCatId="accent1" phldr="1"/>
      <dgm:spPr/>
      <dgm:t>
        <a:bodyPr/>
        <a:lstStyle/>
        <a:p>
          <a:endParaRPr lang="en-US"/>
        </a:p>
      </dgm:t>
    </dgm:pt>
    <dgm:pt modelId="{7299977C-E7EB-C544-9A68-F45965ABAC25}">
      <dgm:prSet phldrT="[Text]">
        <dgm:style>
          <a:lnRef idx="3">
            <a:schemeClr val="lt1"/>
          </a:lnRef>
          <a:fillRef idx="1">
            <a:schemeClr val="dk1"/>
          </a:fillRef>
          <a:effectRef idx="1">
            <a:schemeClr val="dk1"/>
          </a:effectRef>
          <a:fontRef idx="minor">
            <a:schemeClr val="lt1"/>
          </a:fontRef>
        </dgm:style>
      </dgm:prSet>
      <dgm:spPr/>
      <dgm:t>
        <a:bodyPr/>
        <a:lstStyle/>
        <a:p>
          <a:r>
            <a:rPr lang="en-US" dirty="0" smtClean="0"/>
            <a:t>WORRY</a:t>
          </a:r>
          <a:endParaRPr lang="en-US" dirty="0"/>
        </a:p>
      </dgm:t>
    </dgm:pt>
    <dgm:pt modelId="{CBBD1CB8-8707-F649-9506-AEA35A4B1097}" type="parTrans" cxnId="{8A595F80-5909-B643-8385-D5BE925EE629}">
      <dgm:prSet/>
      <dgm:spPr/>
      <dgm:t>
        <a:bodyPr/>
        <a:lstStyle/>
        <a:p>
          <a:endParaRPr lang="en-US"/>
        </a:p>
      </dgm:t>
    </dgm:pt>
    <dgm:pt modelId="{0BACD41C-8EEE-9147-9101-7A7612561651}" type="sibTrans" cxnId="{8A595F80-5909-B643-8385-D5BE925EE629}">
      <dgm:prSet/>
      <dgm:spPr/>
      <dgm:t>
        <a:bodyPr/>
        <a:lstStyle/>
        <a:p>
          <a:endParaRPr lang="en-US"/>
        </a:p>
      </dgm:t>
    </dgm:pt>
    <dgm:pt modelId="{75E52172-CD3A-394B-8B2A-2A57498BC95F}">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CHANGE WHAT WE DO</a:t>
          </a:r>
          <a:endParaRPr lang="en-US" dirty="0"/>
        </a:p>
      </dgm:t>
    </dgm:pt>
    <dgm:pt modelId="{BD644A1D-2386-6C40-B43F-B6E383A9CB9D}" type="parTrans" cxnId="{836CAB8A-9089-3044-853E-287AE964F59D}">
      <dgm:prSet/>
      <dgm:spPr/>
      <dgm:t>
        <a:bodyPr/>
        <a:lstStyle/>
        <a:p>
          <a:endParaRPr lang="en-US"/>
        </a:p>
      </dgm:t>
    </dgm:pt>
    <dgm:pt modelId="{31617431-C769-4142-AB49-F410EA950536}" type="sibTrans" cxnId="{836CAB8A-9089-3044-853E-287AE964F59D}">
      <dgm:prSet/>
      <dgm:spPr/>
      <dgm:t>
        <a:bodyPr/>
        <a:lstStyle/>
        <a:p>
          <a:endParaRPr lang="en-US"/>
        </a:p>
      </dgm:t>
    </dgm:pt>
    <dgm:pt modelId="{C3344730-FE6E-2146-89D6-8A9AD300B2AB}">
      <dgm:prSet>
        <dgm:style>
          <a:lnRef idx="3">
            <a:schemeClr val="lt1"/>
          </a:lnRef>
          <a:fillRef idx="1">
            <a:schemeClr val="dk1"/>
          </a:fillRef>
          <a:effectRef idx="1">
            <a:schemeClr val="dk1"/>
          </a:effectRef>
          <a:fontRef idx="minor">
            <a:schemeClr val="lt1"/>
          </a:fontRef>
        </dgm:style>
      </dgm:prSet>
      <dgm:spPr/>
      <dgm:t>
        <a:bodyPr/>
        <a:lstStyle/>
        <a:p>
          <a:r>
            <a:rPr lang="en-US" dirty="0" smtClean="0"/>
            <a:t>COMPLAIN</a:t>
          </a:r>
          <a:endParaRPr lang="en-US" dirty="0"/>
        </a:p>
      </dgm:t>
    </dgm:pt>
    <dgm:pt modelId="{5899E916-9CD2-EF4F-BFE0-BFD04589F593}" type="parTrans" cxnId="{0C9BFF07-C313-7A46-A1B8-951EB9F50447}">
      <dgm:prSet/>
      <dgm:spPr/>
      <dgm:t>
        <a:bodyPr/>
        <a:lstStyle/>
        <a:p>
          <a:endParaRPr lang="en-US"/>
        </a:p>
      </dgm:t>
    </dgm:pt>
    <dgm:pt modelId="{DE9C9CF9-AD91-1A41-BE34-8396112B83EE}" type="sibTrans" cxnId="{0C9BFF07-C313-7A46-A1B8-951EB9F50447}">
      <dgm:prSet/>
      <dgm:spPr/>
      <dgm:t>
        <a:bodyPr/>
        <a:lstStyle/>
        <a:p>
          <a:endParaRPr lang="en-US"/>
        </a:p>
      </dgm:t>
    </dgm:pt>
    <dgm:pt modelId="{9359D72F-4BB0-9B4E-AD83-0AF2BD7B7EAE}">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CHANGE HOW WE DO IT</a:t>
          </a:r>
          <a:endParaRPr lang="en-US" dirty="0"/>
        </a:p>
      </dgm:t>
    </dgm:pt>
    <dgm:pt modelId="{2FC601A6-FC95-114C-A789-33B6B5C1EF9A}" type="parTrans" cxnId="{CED08719-AF21-4C41-A16F-F55839C7164E}">
      <dgm:prSet/>
      <dgm:spPr/>
      <dgm:t>
        <a:bodyPr/>
        <a:lstStyle/>
        <a:p>
          <a:endParaRPr lang="en-US"/>
        </a:p>
      </dgm:t>
    </dgm:pt>
    <dgm:pt modelId="{0B601EEF-4317-BE44-95F3-AAFB16A7203D}" type="sibTrans" cxnId="{CED08719-AF21-4C41-A16F-F55839C7164E}">
      <dgm:prSet/>
      <dgm:spPr/>
      <dgm:t>
        <a:bodyPr/>
        <a:lstStyle/>
        <a:p>
          <a:endParaRPr lang="en-US"/>
        </a:p>
      </dgm:t>
    </dgm:pt>
    <dgm:pt modelId="{BB216FA1-33B7-C44E-9942-79138FEA7D6E}" type="pres">
      <dgm:prSet presAssocID="{0AA7FDD2-EF3F-BE4C-BB74-98075BDB53C4}" presName="matrix" presStyleCnt="0">
        <dgm:presLayoutVars>
          <dgm:chMax val="1"/>
          <dgm:dir/>
          <dgm:resizeHandles val="exact"/>
        </dgm:presLayoutVars>
      </dgm:prSet>
      <dgm:spPr/>
      <dgm:t>
        <a:bodyPr/>
        <a:lstStyle/>
        <a:p>
          <a:endParaRPr lang="en-US"/>
        </a:p>
      </dgm:t>
    </dgm:pt>
    <dgm:pt modelId="{FDDBACB9-076C-664B-9DD1-80136E76FEBF}" type="pres">
      <dgm:prSet presAssocID="{0AA7FDD2-EF3F-BE4C-BB74-98075BDB53C4}" presName="axisShape" presStyleLbl="bgShp" presStyleIdx="0" presStyleCnt="1"/>
      <dgm:spPr/>
    </dgm:pt>
    <dgm:pt modelId="{072E2002-12C5-7048-9077-B3DDEAD4EB99}" type="pres">
      <dgm:prSet presAssocID="{0AA7FDD2-EF3F-BE4C-BB74-98075BDB53C4}" presName="rect1" presStyleLbl="node1" presStyleIdx="0" presStyleCnt="4">
        <dgm:presLayoutVars>
          <dgm:chMax val="0"/>
          <dgm:chPref val="0"/>
          <dgm:bulletEnabled val="1"/>
        </dgm:presLayoutVars>
      </dgm:prSet>
      <dgm:spPr/>
      <dgm:t>
        <a:bodyPr/>
        <a:lstStyle/>
        <a:p>
          <a:endParaRPr lang="en-US"/>
        </a:p>
      </dgm:t>
    </dgm:pt>
    <dgm:pt modelId="{EEFF2A6C-0BA5-7A4C-905C-B6C8D30A1EA9}" type="pres">
      <dgm:prSet presAssocID="{0AA7FDD2-EF3F-BE4C-BB74-98075BDB53C4}" presName="rect2" presStyleLbl="node1" presStyleIdx="1" presStyleCnt="4">
        <dgm:presLayoutVars>
          <dgm:chMax val="0"/>
          <dgm:chPref val="0"/>
          <dgm:bulletEnabled val="1"/>
        </dgm:presLayoutVars>
      </dgm:prSet>
      <dgm:spPr/>
      <dgm:t>
        <a:bodyPr/>
        <a:lstStyle/>
        <a:p>
          <a:endParaRPr lang="en-US"/>
        </a:p>
      </dgm:t>
    </dgm:pt>
    <dgm:pt modelId="{21E37751-3016-BD42-80E0-601EC7765C6B}" type="pres">
      <dgm:prSet presAssocID="{0AA7FDD2-EF3F-BE4C-BB74-98075BDB53C4}" presName="rect3" presStyleLbl="node1" presStyleIdx="2" presStyleCnt="4">
        <dgm:presLayoutVars>
          <dgm:chMax val="0"/>
          <dgm:chPref val="0"/>
          <dgm:bulletEnabled val="1"/>
        </dgm:presLayoutVars>
      </dgm:prSet>
      <dgm:spPr/>
      <dgm:t>
        <a:bodyPr/>
        <a:lstStyle/>
        <a:p>
          <a:endParaRPr lang="en-US"/>
        </a:p>
      </dgm:t>
    </dgm:pt>
    <dgm:pt modelId="{FA528B7C-70C2-614C-9AD5-8E497579707B}" type="pres">
      <dgm:prSet presAssocID="{0AA7FDD2-EF3F-BE4C-BB74-98075BDB53C4}" presName="rect4" presStyleLbl="node1" presStyleIdx="3" presStyleCnt="4">
        <dgm:presLayoutVars>
          <dgm:chMax val="0"/>
          <dgm:chPref val="0"/>
          <dgm:bulletEnabled val="1"/>
        </dgm:presLayoutVars>
      </dgm:prSet>
      <dgm:spPr/>
      <dgm:t>
        <a:bodyPr/>
        <a:lstStyle/>
        <a:p>
          <a:endParaRPr lang="en-US"/>
        </a:p>
      </dgm:t>
    </dgm:pt>
  </dgm:ptLst>
  <dgm:cxnLst>
    <dgm:cxn modelId="{BE3402C1-66FD-6A42-8973-D85EACC1C243}" type="presOf" srcId="{0AA7FDD2-EF3F-BE4C-BB74-98075BDB53C4}" destId="{BB216FA1-33B7-C44E-9942-79138FEA7D6E}" srcOrd="0" destOrd="0" presId="urn:microsoft.com/office/officeart/2005/8/layout/matrix2"/>
    <dgm:cxn modelId="{55E7B706-E1C8-BF49-958C-FB1C549766CB}" type="presOf" srcId="{75E52172-CD3A-394B-8B2A-2A57498BC95F}" destId="{EEFF2A6C-0BA5-7A4C-905C-B6C8D30A1EA9}" srcOrd="0" destOrd="0" presId="urn:microsoft.com/office/officeart/2005/8/layout/matrix2"/>
    <dgm:cxn modelId="{0C9BFF07-C313-7A46-A1B8-951EB9F50447}" srcId="{0AA7FDD2-EF3F-BE4C-BB74-98075BDB53C4}" destId="{C3344730-FE6E-2146-89D6-8A9AD300B2AB}" srcOrd="2" destOrd="0" parTransId="{5899E916-9CD2-EF4F-BFE0-BFD04589F593}" sibTransId="{DE9C9CF9-AD91-1A41-BE34-8396112B83EE}"/>
    <dgm:cxn modelId="{836CAB8A-9089-3044-853E-287AE964F59D}" srcId="{0AA7FDD2-EF3F-BE4C-BB74-98075BDB53C4}" destId="{75E52172-CD3A-394B-8B2A-2A57498BC95F}" srcOrd="1" destOrd="0" parTransId="{BD644A1D-2386-6C40-B43F-B6E383A9CB9D}" sibTransId="{31617431-C769-4142-AB49-F410EA950536}"/>
    <dgm:cxn modelId="{25CD3934-6B99-EC42-A4D2-17EBCC40896F}" type="presOf" srcId="{C3344730-FE6E-2146-89D6-8A9AD300B2AB}" destId="{21E37751-3016-BD42-80E0-601EC7765C6B}" srcOrd="0" destOrd="0" presId="urn:microsoft.com/office/officeart/2005/8/layout/matrix2"/>
    <dgm:cxn modelId="{9E33E26D-CD7D-AD4A-97E0-372B28C19D14}" type="presOf" srcId="{7299977C-E7EB-C544-9A68-F45965ABAC25}" destId="{072E2002-12C5-7048-9077-B3DDEAD4EB99}" srcOrd="0" destOrd="0" presId="urn:microsoft.com/office/officeart/2005/8/layout/matrix2"/>
    <dgm:cxn modelId="{F4C4294A-2DEF-1945-91DF-2CF232B44C4C}" type="presOf" srcId="{9359D72F-4BB0-9B4E-AD83-0AF2BD7B7EAE}" destId="{FA528B7C-70C2-614C-9AD5-8E497579707B}" srcOrd="0" destOrd="0" presId="urn:microsoft.com/office/officeart/2005/8/layout/matrix2"/>
    <dgm:cxn modelId="{8A595F80-5909-B643-8385-D5BE925EE629}" srcId="{0AA7FDD2-EF3F-BE4C-BB74-98075BDB53C4}" destId="{7299977C-E7EB-C544-9A68-F45965ABAC25}" srcOrd="0" destOrd="0" parTransId="{CBBD1CB8-8707-F649-9506-AEA35A4B1097}" sibTransId="{0BACD41C-8EEE-9147-9101-7A7612561651}"/>
    <dgm:cxn modelId="{CED08719-AF21-4C41-A16F-F55839C7164E}" srcId="{0AA7FDD2-EF3F-BE4C-BB74-98075BDB53C4}" destId="{9359D72F-4BB0-9B4E-AD83-0AF2BD7B7EAE}" srcOrd="3" destOrd="0" parTransId="{2FC601A6-FC95-114C-A789-33B6B5C1EF9A}" sibTransId="{0B601EEF-4317-BE44-95F3-AAFB16A7203D}"/>
    <dgm:cxn modelId="{4D075F7B-DE95-634D-B891-93E1C03F177A}" type="presParOf" srcId="{BB216FA1-33B7-C44E-9942-79138FEA7D6E}" destId="{FDDBACB9-076C-664B-9DD1-80136E76FEBF}" srcOrd="0" destOrd="0" presId="urn:microsoft.com/office/officeart/2005/8/layout/matrix2"/>
    <dgm:cxn modelId="{F2B9A1FD-380E-474E-84EC-E9C8FE7C8544}" type="presParOf" srcId="{BB216FA1-33B7-C44E-9942-79138FEA7D6E}" destId="{072E2002-12C5-7048-9077-B3DDEAD4EB99}" srcOrd="1" destOrd="0" presId="urn:microsoft.com/office/officeart/2005/8/layout/matrix2"/>
    <dgm:cxn modelId="{3C489C07-2565-0D44-9C6F-B38C422DBFCE}" type="presParOf" srcId="{BB216FA1-33B7-C44E-9942-79138FEA7D6E}" destId="{EEFF2A6C-0BA5-7A4C-905C-B6C8D30A1EA9}" srcOrd="2" destOrd="0" presId="urn:microsoft.com/office/officeart/2005/8/layout/matrix2"/>
    <dgm:cxn modelId="{FF57CEAA-F123-C546-9804-F0A7BC2A4B24}" type="presParOf" srcId="{BB216FA1-33B7-C44E-9942-79138FEA7D6E}" destId="{21E37751-3016-BD42-80E0-601EC7765C6B}" srcOrd="3" destOrd="0" presId="urn:microsoft.com/office/officeart/2005/8/layout/matrix2"/>
    <dgm:cxn modelId="{B3D2EAE4-8029-E246-85E8-117B99307718}" type="presParOf" srcId="{BB216FA1-33B7-C44E-9942-79138FEA7D6E}" destId="{FA528B7C-70C2-614C-9AD5-8E497579707B}"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141484A-1920-48E0-9920-02B1CBBA36E7}" type="datetimeFigureOut">
              <a:rPr lang="en-US"/>
              <a:pPr>
                <a:defRPr/>
              </a:pPr>
              <a:t>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E44FAEF-A05C-4E06-BB7B-9129A63C123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F64989-7055-4F47-8475-29A0BE9F35BC}"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A learning organization is one that: </a:t>
            </a:r>
          </a:p>
          <a:p>
            <a:pPr marL="171450" indent="-171450" fontAlgn="auto">
              <a:spcBef>
                <a:spcPts val="0"/>
              </a:spcBef>
              <a:spcAft>
                <a:spcPts val="0"/>
              </a:spcAft>
              <a:buFont typeface="Arial"/>
              <a:buChar char="•"/>
              <a:defRPr/>
            </a:pPr>
            <a:r>
              <a:rPr lang="en-US" b="1" dirty="0" smtClean="0"/>
              <a:t>"Acquires and applies new knowledge for the ORGANIZATION'S benefit." </a:t>
            </a:r>
            <a:endParaRPr lang="en-US" dirty="0" smtClean="0"/>
          </a:p>
          <a:p>
            <a:pPr marL="171450" indent="-171450" fontAlgn="auto">
              <a:spcBef>
                <a:spcPts val="0"/>
              </a:spcBef>
              <a:spcAft>
                <a:spcPts val="0"/>
              </a:spcAft>
              <a:buFont typeface="Arial"/>
              <a:buChar char="•"/>
              <a:defRPr/>
            </a:pPr>
            <a:r>
              <a:rPr lang="en-US" dirty="0" smtClean="0"/>
              <a:t>Or:  </a:t>
            </a:r>
          </a:p>
          <a:p>
            <a:pPr marL="171450" indent="-171450" fontAlgn="auto">
              <a:spcBef>
                <a:spcPts val="0"/>
              </a:spcBef>
              <a:spcAft>
                <a:spcPts val="0"/>
              </a:spcAft>
              <a:buFont typeface="Arial"/>
              <a:buChar char="•"/>
              <a:defRPr/>
            </a:pPr>
            <a:r>
              <a:rPr lang="en-US" b="1" dirty="0" smtClean="0"/>
              <a:t>"Enables bees to work for the health of the HIVE” </a:t>
            </a:r>
            <a:endParaRPr lang="en-US" dirty="0" smtClean="0"/>
          </a:p>
          <a:p>
            <a:pPr marL="171450" indent="-171450" fontAlgn="auto">
              <a:spcBef>
                <a:spcPts val="0"/>
              </a:spcBef>
              <a:spcAft>
                <a:spcPts val="0"/>
              </a:spcAft>
              <a:buFont typeface="Arial"/>
              <a:buChar char="•"/>
              <a:defRPr/>
            </a:pPr>
            <a:r>
              <a:rPr lang="en-US" dirty="0" smtClean="0"/>
              <a:t>But, wait, bees do this naturally. It is innate. And so too with most humans. Humans are really good at norming their behavior to the needs of their peers. Social pressure is POWERFUL. GAMIFICATION is a trend that recognizes our need for peer status and uses that need to change both individual and group behavior. It turn out motivating people is not all about money!</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 </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0F2934-67AF-4365-BBB6-012105785AD1}"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A learning organization:</a:t>
            </a:r>
          </a:p>
          <a:p>
            <a:pPr marL="171450" indent="-171450" fontAlgn="auto">
              <a:spcBef>
                <a:spcPts val="0"/>
              </a:spcBef>
              <a:spcAft>
                <a:spcPts val="0"/>
              </a:spcAft>
              <a:buFont typeface="Arial"/>
              <a:buChar char="•"/>
              <a:defRPr/>
            </a:pPr>
            <a:r>
              <a:rPr lang="en-US" b="1" dirty="0" smtClean="0"/>
              <a:t>"works WITH the core strengths of individuals, and works AROUND what Dr. Meredith Belbin calls people's "allowable weaknesses”</a:t>
            </a:r>
            <a:r>
              <a:rPr lang="en-US" dirty="0" smtClean="0"/>
              <a:t> </a:t>
            </a:r>
          </a:p>
          <a:p>
            <a:pPr marL="171450" indent="-171450" fontAlgn="auto">
              <a:spcBef>
                <a:spcPts val="0"/>
              </a:spcBef>
              <a:spcAft>
                <a:spcPts val="0"/>
              </a:spcAft>
              <a:buFontTx/>
              <a:buChar char="-"/>
              <a:defRPr/>
            </a:pPr>
            <a:r>
              <a:rPr lang="en-US" dirty="0" smtClean="0"/>
              <a:t>the specific things that individual people don't do well. </a:t>
            </a:r>
          </a:p>
          <a:p>
            <a:pPr marL="171450" indent="-171450" fontAlgn="auto">
              <a:spcBef>
                <a:spcPts val="0"/>
              </a:spcBef>
              <a:spcAft>
                <a:spcPts val="0"/>
              </a:spcAft>
              <a:buFontTx/>
              <a:buChar char="-"/>
              <a:defRPr/>
            </a:pPr>
            <a:r>
              <a:rPr lang="en-US" dirty="0" smtClean="0"/>
              <a:t>Sometimes we need to get out of the way of innately good and curious behavior, and organize work to maximize fit of task, interest, and skill. </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 </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76CEE6-1F58-40C9-B081-3A0A2DD7A2CB}"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The learning organization of our Modern Times is therefore the absolute reverse of the "habitual organization" designed for the First Industrial Age. </a:t>
            </a:r>
          </a:p>
          <a:p>
            <a:pPr fontAlgn="auto">
              <a:spcBef>
                <a:spcPts val="0"/>
              </a:spcBef>
              <a:spcAft>
                <a:spcPts val="0"/>
              </a:spcAft>
              <a:defRPr/>
            </a:pP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6EF1A0-52E0-49C4-947F-AC3F8611F8CA}"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YOU, and the person sitting next to YOU. </a:t>
            </a:r>
          </a:p>
          <a:p>
            <a:pPr marL="171450" indent="-171450" fontAlgn="auto">
              <a:spcBef>
                <a:spcPts val="0"/>
              </a:spcBef>
              <a:spcAft>
                <a:spcPts val="0"/>
              </a:spcAft>
              <a:buFont typeface="Arial"/>
              <a:buChar char="•"/>
              <a:defRPr/>
            </a:pPr>
            <a:r>
              <a:rPr lang="en-US" dirty="0" smtClean="0"/>
              <a:t>The managerial ethos of a few all-knowing managers directing workers on assembly lines is antiquated.</a:t>
            </a:r>
          </a:p>
          <a:p>
            <a:pPr marL="171450" indent="-171450" fontAlgn="auto">
              <a:spcBef>
                <a:spcPts val="0"/>
              </a:spcBef>
              <a:spcAft>
                <a:spcPts val="0"/>
              </a:spcAft>
              <a:buFont typeface="Arial"/>
              <a:buChar char="•"/>
              <a:defRPr/>
            </a:pPr>
            <a:r>
              <a:rPr lang="en-US" dirty="0" smtClean="0"/>
              <a:t>If you are waiting for your CEO or Publisher to tell you what you should be doing differently, they are waiting for you to tell them. </a:t>
            </a:r>
          </a:p>
          <a:p>
            <a:pPr marL="171450" indent="-171450" fontAlgn="auto">
              <a:spcBef>
                <a:spcPts val="0"/>
              </a:spcBef>
              <a:spcAft>
                <a:spcPts val="0"/>
              </a:spcAft>
              <a:buFont typeface="Arial"/>
              <a:buChar char="•"/>
              <a:defRPr/>
            </a:pPr>
            <a:r>
              <a:rPr lang="en-US" dirty="0" smtClean="0"/>
              <a:t>What’s changed is that </a:t>
            </a:r>
          </a:p>
          <a:p>
            <a:pPr marL="171450" indent="-171450" fontAlgn="auto">
              <a:spcBef>
                <a:spcPts val="0"/>
              </a:spcBef>
              <a:spcAft>
                <a:spcPts val="0"/>
              </a:spcAft>
              <a:buFont typeface="Arial"/>
              <a:buChar char="•"/>
              <a:defRPr/>
            </a:pPr>
            <a:r>
              <a:rPr lang="en-US" b="1" dirty="0" smtClean="0"/>
              <a:t>The COMPLEXITY and SPEED of the global marketplace has TRANSFERRED responsibility FOR operational change to the hive.</a:t>
            </a:r>
            <a:endParaRPr lang="en-US" dirty="0" smtClean="0"/>
          </a:p>
          <a:p>
            <a:pPr fontAlgn="auto">
              <a:spcBef>
                <a:spcPts val="0"/>
              </a:spcBef>
              <a:spcAft>
                <a:spcPts val="0"/>
              </a:spcAft>
              <a:defRPr/>
            </a:pPr>
            <a:r>
              <a:rPr lang="en-US" dirty="0" smtClean="0"/>
              <a:t> </a:t>
            </a:r>
            <a:endParaRPr lang="en-US" dirty="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8B24EF-975D-4076-A762-FC29B7DE09C4}"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If you believe  </a:t>
            </a:r>
          </a:p>
          <a:p>
            <a:pPr marL="171450" indent="-171450" fontAlgn="auto">
              <a:spcBef>
                <a:spcPts val="0"/>
              </a:spcBef>
              <a:spcAft>
                <a:spcPts val="0"/>
              </a:spcAft>
              <a:buFont typeface="Arial"/>
              <a:buChar char="•"/>
              <a:defRPr/>
            </a:pPr>
            <a:r>
              <a:rPr lang="en-US" b="1" dirty="0" smtClean="0"/>
              <a:t>"there's </a:t>
            </a:r>
            <a:r>
              <a:rPr lang="en-US" b="1" dirty="0" err="1" smtClean="0"/>
              <a:t>gotta</a:t>
            </a:r>
            <a:r>
              <a:rPr lang="en-US" b="1" dirty="0" smtClean="0"/>
              <a:t> be a better way”</a:t>
            </a:r>
            <a:endParaRPr lang="en-US" dirty="0" smtClean="0"/>
          </a:p>
          <a:p>
            <a:pPr marL="171450" indent="-171450" fontAlgn="auto">
              <a:spcBef>
                <a:spcPts val="0"/>
              </a:spcBef>
              <a:spcAft>
                <a:spcPts val="0"/>
              </a:spcAft>
              <a:buFont typeface="Arial"/>
              <a:buChar char="•"/>
              <a:defRPr/>
            </a:pPr>
            <a:r>
              <a:rPr lang="en-US" dirty="0" smtClean="0"/>
              <a:t>Then, what simple changes could be made that would benefit the ecosystem, and how big would that benefit be? </a:t>
            </a:r>
          </a:p>
          <a:p>
            <a:pPr marL="171450" indent="-171450" fontAlgn="auto">
              <a:spcBef>
                <a:spcPts val="0"/>
              </a:spcBef>
              <a:spcAft>
                <a:spcPts val="0"/>
              </a:spcAft>
              <a:buFont typeface="Arial"/>
              <a:buChar char="•"/>
              <a:defRPr/>
            </a:pPr>
            <a:r>
              <a:rPr lang="en-US" dirty="0" smtClean="0"/>
              <a:t>How might you make that change or test its efficacy easily?</a:t>
            </a:r>
          </a:p>
          <a:p>
            <a:pPr marL="171450" indent="-171450" fontAlgn="auto">
              <a:spcBef>
                <a:spcPts val="0"/>
              </a:spcBef>
              <a:spcAft>
                <a:spcPts val="0"/>
              </a:spcAft>
              <a:buFont typeface="Arial"/>
              <a:buChar char="•"/>
              <a:defRPr/>
            </a:pPr>
            <a:r>
              <a:rPr lang="en-US" dirty="0" smtClean="0"/>
              <a:t>But the third rail here -- that electrocutes nearly every good idea -- is the expectation that implementing good ideas is someone else's job. That it is another DEPARTMENT'S JOB! </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FA3A96-1AA0-499D-A6CC-BFD717911614}"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It is the job of Executives to have vision, and to be leaders. </a:t>
            </a:r>
          </a:p>
          <a:p>
            <a:pPr marL="171450" indent="-171450" fontAlgn="auto">
              <a:spcBef>
                <a:spcPts val="0"/>
              </a:spcBef>
              <a:spcAft>
                <a:spcPts val="0"/>
              </a:spcAft>
              <a:buFont typeface="Arial"/>
              <a:buChar char="•"/>
              <a:defRPr/>
            </a:pPr>
            <a:r>
              <a:rPr lang="en-US" dirty="0" smtClean="0"/>
              <a:t>Executives' jobs are to set strategic direction, but they may no longer be about setting specific mileposts along the way. </a:t>
            </a:r>
          </a:p>
          <a:p>
            <a:pPr marL="171450" indent="-171450" fontAlgn="auto">
              <a:spcBef>
                <a:spcPts val="0"/>
              </a:spcBef>
              <a:spcAft>
                <a:spcPts val="0"/>
              </a:spcAft>
              <a:buFont typeface="Arial"/>
              <a:buChar char="•"/>
              <a:defRPr/>
            </a:pPr>
            <a:r>
              <a:rPr lang="en-US" dirty="0" smtClean="0"/>
              <a:t>It is the job of most of us to figure out how to move along that path.</a:t>
            </a:r>
          </a:p>
          <a:p>
            <a:pPr marL="171450" indent="-171450" fontAlgn="auto">
              <a:spcBef>
                <a:spcPts val="0"/>
              </a:spcBef>
              <a:spcAft>
                <a:spcPts val="0"/>
              </a:spcAft>
              <a:buFont typeface="Arial"/>
              <a:buChar char="•"/>
              <a:defRPr/>
            </a:pPr>
            <a:r>
              <a:rPr lang="en-US" dirty="0" smtClean="0"/>
              <a:t>It is a LOT more responsibility. </a:t>
            </a:r>
          </a:p>
          <a:p>
            <a:pPr marL="171450" indent="-171450" fontAlgn="auto">
              <a:spcBef>
                <a:spcPts val="0"/>
              </a:spcBef>
              <a:spcAft>
                <a:spcPts val="0"/>
              </a:spcAft>
              <a:buFont typeface="Arial"/>
              <a:buChar char="•"/>
              <a:defRPr/>
            </a:pPr>
            <a:r>
              <a:rPr lang="en-US" dirty="0" smtClean="0"/>
              <a:t>It is no longer enough simply to row the boat.</a:t>
            </a:r>
          </a:p>
          <a:p>
            <a:pPr marL="171450" indent="-171450" fontAlgn="auto">
              <a:spcBef>
                <a:spcPts val="0"/>
              </a:spcBef>
              <a:spcAft>
                <a:spcPts val="0"/>
              </a:spcAft>
              <a:buFont typeface="Arial"/>
              <a:buChar char="•"/>
              <a:defRPr/>
            </a:pPr>
            <a:r>
              <a:rPr lang="en-US" dirty="0" smtClean="0"/>
              <a:t>You may need to rebuild the boat. </a:t>
            </a:r>
          </a:p>
          <a:p>
            <a:pPr fontAlgn="auto">
              <a:spcBef>
                <a:spcPts val="0"/>
              </a:spcBef>
              <a:spcAft>
                <a:spcPts val="0"/>
              </a:spcAft>
              <a:defRPr/>
            </a:pPr>
            <a:endParaRPr lang="en-US" dirty="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37416C-10EB-4E0E-B155-BF95D047C806}"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The biggest myth is that "change is hard.” </a:t>
            </a:r>
          </a:p>
          <a:p>
            <a:pPr marL="171450" indent="-171450">
              <a:spcBef>
                <a:spcPct val="0"/>
              </a:spcBef>
              <a:buFontTx/>
              <a:buChar char="•"/>
            </a:pPr>
            <a:r>
              <a:rPr lang="en-US" smtClean="0"/>
              <a:t>Change </a:t>
            </a:r>
            <a:r>
              <a:rPr lang="en-US" i="1" smtClean="0"/>
              <a:t>can</a:t>
            </a:r>
            <a:r>
              <a:rPr lang="en-US" smtClean="0"/>
              <a:t> be complex and have many variables, which makes it look sometimes that it is hard. </a:t>
            </a:r>
          </a:p>
          <a:p>
            <a:pPr marL="171450" indent="-171450">
              <a:spcBef>
                <a:spcPct val="0"/>
              </a:spcBef>
              <a:buFontTx/>
              <a:buChar char="•"/>
            </a:pPr>
            <a:r>
              <a:rPr lang="en-US" smtClean="0"/>
              <a:t>But change is a simply a physics problem: are the forces of movement greater than the forces of statsis? </a:t>
            </a:r>
          </a:p>
          <a:p>
            <a:pPr marL="171450" indent="-171450">
              <a:spcBef>
                <a:spcPct val="0"/>
              </a:spcBef>
              <a:buFontTx/>
              <a:buChar char="•"/>
            </a:pPr>
            <a:r>
              <a:rPr lang="en-US" smtClean="0"/>
              <a:t>(Remember Objects in Motion Tend to Stay in Motion; Objects at Rest Tend to Stay at Rest?)</a:t>
            </a:r>
          </a:p>
          <a:p>
            <a:pPr marL="171450" indent="-171450">
              <a:spcBef>
                <a:spcPct val="0"/>
              </a:spcBef>
              <a:buFontTx/>
              <a:buChar char="•"/>
            </a:pPr>
            <a:r>
              <a:rPr lang="en-US" smtClean="0"/>
              <a:t>"Change is hard" is the laziness of the habitual brain.</a:t>
            </a:r>
            <a:r>
              <a:rPr lang="en-US" i="1" baseline="30000" smtClean="0"/>
              <a:t> </a:t>
            </a: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AD6B41-0431-4794-8F88-36611D1D9081}"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Motivation to learn comes from within for individuals. </a:t>
            </a:r>
          </a:p>
          <a:p>
            <a:pPr marL="171450" indent="-171450" fontAlgn="auto">
              <a:spcBef>
                <a:spcPts val="0"/>
              </a:spcBef>
              <a:spcAft>
                <a:spcPts val="0"/>
              </a:spcAft>
              <a:buFont typeface="Arial"/>
              <a:buChar char="•"/>
              <a:defRPr/>
            </a:pPr>
            <a:r>
              <a:rPr lang="en-US" dirty="0" smtClean="0"/>
              <a:t>Change fails to occur when humans don't feel emotionally connected to the REASONS for change.</a:t>
            </a:r>
          </a:p>
          <a:p>
            <a:pPr marL="171450" indent="-171450" fontAlgn="auto">
              <a:spcBef>
                <a:spcPts val="0"/>
              </a:spcBef>
              <a:spcAft>
                <a:spcPts val="0"/>
              </a:spcAft>
              <a:buFont typeface="Arial"/>
              <a:buChar char="•"/>
              <a:defRPr/>
            </a:pPr>
            <a:r>
              <a:rPr lang="en-US" dirty="0" smtClean="0"/>
              <a:t>People don't change what they don't care about changing. </a:t>
            </a:r>
          </a:p>
          <a:p>
            <a:pPr marL="171450" indent="-171450" fontAlgn="auto">
              <a:spcBef>
                <a:spcPts val="0"/>
              </a:spcBef>
              <a:spcAft>
                <a:spcPts val="0"/>
              </a:spcAft>
              <a:buFont typeface="Arial"/>
              <a:buChar char="•"/>
              <a:defRPr/>
            </a:pPr>
            <a:r>
              <a:rPr lang="en-US" dirty="0" smtClean="0"/>
              <a:t>Learning and applying knowledge can be materially encouraged by establishing new social norms. </a:t>
            </a:r>
          </a:p>
          <a:p>
            <a:pPr marL="171450" indent="-171450" fontAlgn="auto">
              <a:spcBef>
                <a:spcPts val="0"/>
              </a:spcBef>
              <a:spcAft>
                <a:spcPts val="0"/>
              </a:spcAft>
              <a:buFont typeface="Arial"/>
              <a:buChar char="•"/>
              <a:defRPr/>
            </a:pPr>
            <a:r>
              <a:rPr lang="en-US" dirty="0" smtClean="0"/>
              <a:t>Companies can do simple things - like painting walls with Idea Paint.</a:t>
            </a:r>
          </a:p>
          <a:p>
            <a:pPr fontAlgn="auto">
              <a:spcBef>
                <a:spcPts val="0"/>
              </a:spcBef>
              <a:spcAft>
                <a:spcPts val="0"/>
              </a:spcAft>
              <a:defRPr/>
            </a:pPr>
            <a:endParaRPr lang="en-US" dirty="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BC914E-AB99-47CB-9415-D649B0098B28}"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A real reason people don't make change happen is that they don't feel they are allowed to act. </a:t>
            </a:r>
          </a:p>
          <a:p>
            <a:pPr marL="171450" indent="-171450" fontAlgn="auto">
              <a:spcBef>
                <a:spcPts val="0"/>
              </a:spcBef>
              <a:spcAft>
                <a:spcPts val="0"/>
              </a:spcAft>
              <a:buFont typeface="Arial"/>
              <a:buChar char="•"/>
              <a:defRPr/>
            </a:pPr>
            <a:r>
              <a:rPr lang="en-US" dirty="0" smtClean="0"/>
              <a:t>We almost always have more room for innovating than we think we have - than we give ourselves permission to have.</a:t>
            </a:r>
          </a:p>
          <a:p>
            <a:pPr marL="171450" indent="-171450" fontAlgn="auto">
              <a:spcBef>
                <a:spcPts val="0"/>
              </a:spcBef>
              <a:spcAft>
                <a:spcPts val="0"/>
              </a:spcAft>
              <a:buFont typeface="Arial"/>
              <a:buChar char="•"/>
              <a:defRPr/>
            </a:pPr>
            <a:r>
              <a:rPr lang="en-US" dirty="0" smtClean="0"/>
              <a:t>How many of our barriers are perceived rather than real? </a:t>
            </a:r>
          </a:p>
          <a:p>
            <a:pPr fontAlgn="auto">
              <a:spcBef>
                <a:spcPts val="0"/>
              </a:spcBef>
              <a:spcAft>
                <a:spcPts val="0"/>
              </a:spcAft>
              <a:defRPr/>
            </a:pPr>
            <a:r>
              <a:rPr lang="en-US" dirty="0" smtClean="0"/>
              <a:t> </a:t>
            </a:r>
          </a:p>
          <a:p>
            <a:pPr fontAlgn="auto">
              <a:spcBef>
                <a:spcPts val="0"/>
              </a:spcBef>
              <a:spcAft>
                <a:spcPts val="0"/>
              </a:spcAft>
              <a:defRPr/>
            </a:pPr>
            <a:endParaRPr lang="en-US" dirty="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4CD7BB-0FA0-430A-9AC9-FA5A9E0E3C3E}"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If we only have at best 50% of what we need to do a job, we may still need specific "how" tactics. </a:t>
            </a:r>
          </a:p>
          <a:p>
            <a:pPr marL="171450" indent="-171450" fontAlgn="auto">
              <a:spcBef>
                <a:spcPts val="0"/>
              </a:spcBef>
              <a:spcAft>
                <a:spcPts val="0"/>
              </a:spcAft>
              <a:buFont typeface="Arial"/>
              <a:buChar char="•"/>
              <a:defRPr/>
            </a:pPr>
            <a:r>
              <a:rPr lang="en-US" dirty="0" smtClean="0"/>
              <a:t>You may need to know how to do a simple process map, or build a simple business case, or write a list of requirements for how you need a new process to work. </a:t>
            </a:r>
          </a:p>
          <a:p>
            <a:pPr marL="171450" indent="-171450" fontAlgn="auto">
              <a:spcBef>
                <a:spcPts val="0"/>
              </a:spcBef>
              <a:spcAft>
                <a:spcPts val="0"/>
              </a:spcAft>
              <a:buFont typeface="Arial"/>
              <a:buChar char="•"/>
              <a:defRPr/>
            </a:pPr>
            <a:r>
              <a:rPr lang="en-US" dirty="0" smtClean="0"/>
              <a:t>The good news: there's free information on EVERYTHING, courtesy the MOOCs, and Khan Academies of the world. </a:t>
            </a:r>
          </a:p>
          <a:p>
            <a:pPr marL="171450" indent="-171450" fontAlgn="auto">
              <a:spcBef>
                <a:spcPts val="0"/>
              </a:spcBef>
              <a:spcAft>
                <a:spcPts val="0"/>
              </a:spcAft>
              <a:buFont typeface="Arial"/>
              <a:buChar char="•"/>
              <a:defRPr/>
            </a:pPr>
            <a:r>
              <a:rPr lang="en-US" dirty="0" smtClean="0"/>
              <a:t>This learning must not be theoretical - it must enable each of us to more efficiently, more effectively, more happily!</a:t>
            </a:r>
          </a:p>
          <a:p>
            <a:pPr fontAlgn="auto">
              <a:spcBef>
                <a:spcPts val="0"/>
              </a:spcBef>
              <a:spcAft>
                <a:spcPts val="0"/>
              </a:spcAft>
              <a:defRPr/>
            </a:pPr>
            <a:endParaRPr lang="en-US" dirty="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5F5BD8-7655-47CC-BE98-080AB039627E}"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a:t>Thank you to our conference organizers for inviting me to initiate the Change Management track</a:t>
            </a:r>
            <a:r>
              <a:rPr lang="en-US" dirty="0" smtClean="0"/>
              <a:t>.</a:t>
            </a:r>
          </a:p>
          <a:p>
            <a:pPr marL="171450" indent="-171450" fontAlgn="auto">
              <a:spcBef>
                <a:spcPts val="0"/>
              </a:spcBef>
              <a:spcAft>
                <a:spcPts val="0"/>
              </a:spcAft>
              <a:buFont typeface="Arial"/>
              <a:buChar char="•"/>
              <a:defRPr/>
            </a:pPr>
            <a:r>
              <a:rPr lang="en-US" dirty="0" smtClean="0"/>
              <a:t>A copy of my remarks are posted on the </a:t>
            </a:r>
            <a:r>
              <a:rPr lang="en-US" dirty="0" err="1" smtClean="0"/>
              <a:t>WelmanDigital</a:t>
            </a:r>
            <a:r>
              <a:rPr lang="en-US" dirty="0" smtClean="0"/>
              <a:t> blog for those of you </a:t>
            </a:r>
            <a:r>
              <a:rPr lang="en-US" dirty="0" err="1" smtClean="0"/>
              <a:t>notetakers</a:t>
            </a:r>
            <a:r>
              <a:rPr lang="en-US" dirty="0" smtClean="0"/>
              <a:t> or social </a:t>
            </a:r>
            <a:r>
              <a:rPr lang="en-US" smtClean="0"/>
              <a:t>media buffs.  </a:t>
            </a:r>
            <a:endParaRPr lang="en-US" dirty="0"/>
          </a:p>
          <a:p>
            <a:pPr marL="171450" indent="-171450" fontAlgn="auto">
              <a:spcBef>
                <a:spcPts val="0"/>
              </a:spcBef>
              <a:spcAft>
                <a:spcPts val="0"/>
              </a:spcAft>
              <a:buFont typeface="Arial"/>
              <a:buChar char="•"/>
              <a:defRPr/>
            </a:pPr>
            <a:r>
              <a:rPr lang="en-US" dirty="0" smtClean="0"/>
              <a:t>These </a:t>
            </a:r>
            <a:r>
              <a:rPr lang="en-US" dirty="0"/>
              <a:t>opening remarks are meant to do two things: </a:t>
            </a:r>
          </a:p>
          <a:p>
            <a:pPr marL="171450" indent="-171450" fontAlgn="auto">
              <a:spcBef>
                <a:spcPts val="0"/>
              </a:spcBef>
              <a:spcAft>
                <a:spcPts val="0"/>
              </a:spcAft>
              <a:buFont typeface="Arial"/>
              <a:buChar char="•"/>
              <a:defRPr/>
            </a:pPr>
            <a:r>
              <a:rPr lang="en-US" dirty="0" smtClean="0"/>
              <a:t>FRAME </a:t>
            </a:r>
            <a:r>
              <a:rPr lang="en-US" dirty="0"/>
              <a:t>this afternoon's panel discussions around Organization, Process, and Technology. </a:t>
            </a:r>
            <a:endParaRPr lang="en-US" dirty="0" smtClean="0"/>
          </a:p>
          <a:p>
            <a:pPr marL="171450" indent="-171450" fontAlgn="auto">
              <a:spcBef>
                <a:spcPts val="0"/>
              </a:spcBef>
              <a:spcAft>
                <a:spcPts val="0"/>
              </a:spcAft>
              <a:buFont typeface="Arial"/>
              <a:buChar char="•"/>
              <a:defRPr/>
            </a:pPr>
            <a:r>
              <a:rPr lang="en-US" dirty="0" smtClean="0"/>
              <a:t>PROVOKE your thinking.  </a:t>
            </a:r>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DED0AF-D08C-498D-B4F4-08C28F31FFFB}"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We each have a choice - between seeing measurement as threatening, or as the most important tool to understanding where we each are individually and as work teams. </a:t>
            </a:r>
          </a:p>
          <a:p>
            <a:pPr marL="171450" indent="-171450" fontAlgn="auto">
              <a:spcBef>
                <a:spcPts val="0"/>
              </a:spcBef>
              <a:spcAft>
                <a:spcPts val="0"/>
              </a:spcAft>
              <a:buFont typeface="Arial"/>
              <a:buChar char="•"/>
              <a:defRPr/>
            </a:pPr>
            <a:r>
              <a:rPr lang="en-US" dirty="0" smtClean="0"/>
              <a:t>Knowing where you start from - our average time to market is 10 months, say - is the only way we will know where we need to go. </a:t>
            </a:r>
          </a:p>
          <a:p>
            <a:pPr marL="171450" indent="-171450" fontAlgn="auto">
              <a:spcBef>
                <a:spcPts val="0"/>
              </a:spcBef>
              <a:spcAft>
                <a:spcPts val="0"/>
              </a:spcAft>
              <a:buFont typeface="Arial"/>
              <a:buChar char="•"/>
              <a:defRPr/>
            </a:pPr>
            <a:r>
              <a:rPr lang="en-US" dirty="0" smtClean="0"/>
              <a:t>The first task is to establish your own key performance measures and learn from the results.</a:t>
            </a:r>
          </a:p>
          <a:p>
            <a:pPr marL="171450" indent="-171450" fontAlgn="auto">
              <a:spcBef>
                <a:spcPts val="0"/>
              </a:spcBef>
              <a:spcAft>
                <a:spcPts val="0"/>
              </a:spcAft>
              <a:buFont typeface="Arial"/>
              <a:buChar char="•"/>
              <a:defRPr/>
            </a:pPr>
            <a:endParaRPr lang="en-US" dirty="0" smtClean="0"/>
          </a:p>
          <a:p>
            <a:pPr marL="171450" indent="-171450" fontAlgn="auto">
              <a:spcBef>
                <a:spcPts val="0"/>
              </a:spcBef>
              <a:spcAft>
                <a:spcPts val="0"/>
              </a:spcAft>
              <a:buFont typeface="Arial"/>
              <a:buChar char="•"/>
              <a:defRPr/>
            </a:pPr>
            <a:r>
              <a:rPr lang="en-US" dirty="0" smtClean="0"/>
              <a:t>So the key OPERATIONAL differentiators today between companies that survive and thrive are: </a:t>
            </a:r>
          </a:p>
          <a:p>
            <a:pPr marL="171450" indent="-171450" fontAlgn="auto">
              <a:spcBef>
                <a:spcPts val="0"/>
              </a:spcBef>
              <a:spcAft>
                <a:spcPts val="0"/>
              </a:spcAft>
              <a:buFont typeface="Arial"/>
              <a:buChar char="•"/>
              <a:defRPr/>
            </a:pPr>
            <a:r>
              <a:rPr lang="en-US" b="1" dirty="0" smtClean="0"/>
              <a:t>" The amount of AGENCY and EXECUTION that INDIVIDUALS WORKING TOGETHER have, and accomplish." </a:t>
            </a:r>
            <a:endParaRPr lang="en-US" dirty="0" smtClean="0"/>
          </a:p>
          <a:p>
            <a:pPr fontAlgn="auto">
              <a:spcBef>
                <a:spcPts val="0"/>
              </a:spcBef>
              <a:spcAft>
                <a:spcPts val="0"/>
              </a:spcAft>
              <a:defRPr/>
            </a:pPr>
            <a:endParaRPr lang="en-US" dirty="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53F4C6-038B-4093-A45A-97A5D5E0603F}"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The fastest way to get at people's core MOTIVATION -- what will move them to actively engage rather than watch -- is to know what roles they prefer to play in groups. </a:t>
            </a:r>
          </a:p>
          <a:p>
            <a:pPr marL="171450" indent="-171450" fontAlgn="auto">
              <a:spcBef>
                <a:spcPts val="0"/>
              </a:spcBef>
              <a:spcAft>
                <a:spcPts val="0"/>
              </a:spcAft>
              <a:buFont typeface="Arial"/>
              <a:buChar char="•"/>
              <a:defRPr/>
            </a:pPr>
            <a:r>
              <a:rPr lang="en-US" dirty="0" smtClean="0"/>
              <a:t>To do this, take the Belbin Test. </a:t>
            </a:r>
          </a:p>
          <a:p>
            <a:pPr marL="171450" indent="-171450" fontAlgn="auto">
              <a:spcBef>
                <a:spcPts val="0"/>
              </a:spcBef>
              <a:spcAft>
                <a:spcPts val="0"/>
              </a:spcAft>
              <a:buFont typeface="Arial"/>
              <a:buChar char="•"/>
              <a:defRPr/>
            </a:pPr>
            <a:r>
              <a:rPr lang="en-US" dirty="0" smtClean="0"/>
              <a:t>This 20-minutes assessment now includes two components, a self-assessment piece and a co-worker "adjective selection" piece that taken together, helps illustrate your likely best fit in working with others. </a:t>
            </a:r>
          </a:p>
          <a:p>
            <a:pPr marL="171450" indent="-171450" fontAlgn="auto">
              <a:spcBef>
                <a:spcPts val="0"/>
              </a:spcBef>
              <a:spcAft>
                <a:spcPts val="0"/>
              </a:spcAft>
              <a:buFont typeface="Arial"/>
              <a:buChar char="•"/>
              <a:defRPr/>
            </a:pPr>
            <a:r>
              <a:rPr lang="en-US" dirty="0" smtClean="0"/>
              <a:t>Over 20 years, it never fails to amaze me how accurate this simple inexpensive tool is in guiding the assembly of high-performing teams -- or in predicting how specific combinations of individuals might struggle to work together productively, regardless of their intelligence or skill.</a:t>
            </a:r>
          </a:p>
          <a:p>
            <a:pPr fontAlgn="auto">
              <a:spcBef>
                <a:spcPts val="0"/>
              </a:spcBef>
              <a:spcAft>
                <a:spcPts val="0"/>
              </a:spcAft>
              <a:defRPr/>
            </a:pPr>
            <a:endParaRPr lang="en-US" dirty="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E65353-D5B4-4C81-B469-583EECEB19F5}"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For Belbin generally, and for us in publishing today, it matters a LOT LESS whether your primary tasks are related to what we call Marketing, Design, Production, or Editorial, Product Development, Data Analytics, or Finance. </a:t>
            </a:r>
          </a:p>
          <a:p>
            <a:pPr marL="171450" indent="-171450">
              <a:spcBef>
                <a:spcPct val="0"/>
              </a:spcBef>
              <a:buFontTx/>
              <a:buChar char="•"/>
            </a:pPr>
            <a:r>
              <a:rPr lang="en-US" smtClean="0"/>
              <a:t>Within our industry, these familiar department groupings are increasingly archaic and a root problem of why change doesn't happen faster. </a:t>
            </a:r>
          </a:p>
          <a:p>
            <a:pPr marL="171450" indent="-171450">
              <a:spcBef>
                <a:spcPct val="0"/>
              </a:spcBef>
              <a:buFontTx/>
              <a:buChar char="•"/>
            </a:pPr>
            <a:r>
              <a:rPr lang="en-US" smtClean="0"/>
              <a:t>These departments are specialized for scaling the print publishing business  - not its present or future. Hard-wired functional role specialization -- versus content or knowledge or situational or interest based role specialization - decreases communication, increases redundant steps, and feeds politics or rivalries.</a:t>
            </a:r>
          </a:p>
          <a:p>
            <a:pPr marL="171450" indent="-171450">
              <a:spcBef>
                <a:spcPct val="0"/>
              </a:spcBef>
              <a:buFontTx/>
              <a:buChar char="•"/>
            </a:pPr>
            <a:r>
              <a:rPr lang="en-US" smtClean="0"/>
              <a:t>It prevents organizations from increasing flexibility and adaptability.</a:t>
            </a:r>
          </a:p>
          <a:p>
            <a:pPr marL="171450" indent="-171450">
              <a:spcBef>
                <a:spcPct val="0"/>
              </a:spcBef>
              <a:buFontTx/>
              <a:buChar char="•"/>
            </a:pPr>
            <a:endParaRPr lang="en-US" smtClean="0"/>
          </a:p>
          <a:p>
            <a:pPr marL="171450" indent="-171450">
              <a:spcBef>
                <a:spcPct val="0"/>
              </a:spcBef>
              <a:buFontTx/>
              <a:buChar char="•"/>
            </a:pPr>
            <a:r>
              <a:rPr lang="en-US" smtClean="0"/>
              <a:t>These are Belbin's Nine Team Roles, and most people, when working with others, prefers one to three of these roles - can play one to three others if required - but have either low aptitude or high antipathy for the others. Now you might work with people for years to find this out - or you can find it out in 20 mins. What is more efficient?  </a:t>
            </a:r>
          </a:p>
          <a:p>
            <a:pPr marL="171450" indent="-171450">
              <a:spcBef>
                <a:spcPct val="0"/>
              </a:spcBef>
              <a:buFontTx/>
              <a:buChar char="•"/>
            </a:pPr>
            <a:r>
              <a:rPr lang="en-US" smtClean="0"/>
              <a:t>If you know your preferred roles, the preferred roles of your teammates, and take an active role in accelerating what you learn, how you learn, and make change happen faster.  </a:t>
            </a:r>
          </a:p>
          <a:p>
            <a:pPr marL="171450" indent="-171450">
              <a:spcBef>
                <a:spcPct val="0"/>
              </a:spcBef>
              <a:buFontTx/>
              <a:buChar char="•"/>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08C0C3-0839-4A01-BA47-A1B1D9D47D7D}"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Many of you may be thinking this.</a:t>
            </a:r>
          </a:p>
          <a:p>
            <a:pPr marL="171450" indent="-171450">
              <a:spcBef>
                <a:spcPct val="0"/>
              </a:spcBef>
              <a:buFontTx/>
              <a:buChar char="•"/>
            </a:pPr>
            <a:r>
              <a:rPr lang="en-US" smtClean="0"/>
              <a:t>Well, the PROCESS of seeking to define measures itself may actually be sufficient to dislodge unproductive habits or processes that have gone unquestioned. </a:t>
            </a:r>
          </a:p>
          <a:p>
            <a:pPr marL="171450" indent="-171450">
              <a:spcBef>
                <a:spcPct val="0"/>
              </a:spcBef>
              <a:buFontTx/>
              <a:buChar char="•"/>
            </a:pPr>
            <a:r>
              <a:rPr lang="en-US" smtClean="0"/>
              <a:t>Call it a type of Placebo effect. </a:t>
            </a:r>
          </a:p>
          <a:p>
            <a:pPr marL="171450" indent="-171450">
              <a:spcBef>
                <a:spcPct val="0"/>
              </a:spcBef>
              <a:buFontTx/>
              <a:buChar char="•"/>
            </a:pPr>
            <a:r>
              <a:rPr lang="en-US" smtClean="0"/>
              <a:t>Once you start asking questions of yourself, you might intuitively change behavior that you know is no longer relevant, but that you never really focused on. </a:t>
            </a:r>
          </a:p>
          <a:p>
            <a:pPr marL="171450" indent="-171450">
              <a:spcBef>
                <a:spcPct val="0"/>
              </a:spcBef>
              <a:buFontTx/>
              <a:buChar char="•"/>
            </a:pPr>
            <a:r>
              <a:rPr lang="en-US" smtClean="0"/>
              <a:t> </a:t>
            </a:r>
          </a:p>
          <a:p>
            <a:pPr marL="171450" indent="-171450">
              <a:spcBef>
                <a:spcPct val="0"/>
              </a:spcBef>
              <a:buFontTx/>
              <a:buChar char="•"/>
            </a:pPr>
            <a:r>
              <a:rPr lang="en-US" smtClean="0"/>
              <a:t>But, let’s look at the Trade Publicity function. We all know that National Publicity, done well, sells books. </a:t>
            </a:r>
          </a:p>
          <a:p>
            <a:pPr marL="171450" indent="-171450">
              <a:spcBef>
                <a:spcPct val="0"/>
              </a:spcBef>
              <a:buFontTx/>
              <a:buChar char="•"/>
            </a:pPr>
            <a:r>
              <a:rPr lang="en-US" smtClean="0"/>
              <a:t>What, however, are the specific measures of the Publicity Function? </a:t>
            </a:r>
          </a:p>
          <a:p>
            <a:pPr marL="171450" indent="-171450">
              <a:spcBef>
                <a:spcPct val="0"/>
              </a:spcBef>
              <a:buFontTx/>
              <a:buChar char="•"/>
            </a:pPr>
            <a:r>
              <a:rPr lang="en-US" smtClean="0"/>
              <a:t>Ideally, Publicists are measuring maybe four things - 3 tied to their functional task, and one tied to the author experience of their work performance:   </a:t>
            </a:r>
          </a:p>
          <a:p>
            <a:pPr marL="171450" indent="-171450">
              <a:spcBef>
                <a:spcPct val="0"/>
              </a:spcBef>
              <a:buFontTx/>
              <a:buChar char="•"/>
            </a:pPr>
            <a:r>
              <a:rPr lang="en-US" smtClean="0"/>
              <a:t>If higher amounts of Publicity have a direct relationship with Revenues, you can likely increase Revenues by optimizing </a:t>
            </a:r>
            <a:r>
              <a:rPr lang="en-US" i="1" smtClean="0"/>
              <a:t>how</a:t>
            </a:r>
            <a:r>
              <a:rPr lang="en-US" smtClean="0"/>
              <a:t> you work to increase your hit rate or your average reach / booking. But doing this optimization might require you to do a simple process map to see where you are losing efficiency!</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377197-AF5B-4358-BF57-4816C1920A6F}"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What about Editorial. </a:t>
            </a:r>
          </a:p>
          <a:p>
            <a:pPr marL="171450" indent="-171450" fontAlgn="auto">
              <a:spcBef>
                <a:spcPts val="0"/>
              </a:spcBef>
              <a:spcAft>
                <a:spcPts val="0"/>
              </a:spcAft>
              <a:buFont typeface="Arial"/>
              <a:buChar char="•"/>
              <a:defRPr/>
            </a:pPr>
            <a:r>
              <a:rPr lang="en-US" dirty="0" smtClean="0"/>
              <a:t>Well, everyone knows that Editorial work is HIGHLY creative and essentially </a:t>
            </a:r>
            <a:r>
              <a:rPr lang="en-US" dirty="0" err="1" smtClean="0"/>
              <a:t>unmeasurable</a:t>
            </a:r>
            <a:r>
              <a:rPr lang="en-US" dirty="0" smtClean="0"/>
              <a:t>, right. </a:t>
            </a:r>
          </a:p>
          <a:p>
            <a:pPr marL="171450" indent="-171450" fontAlgn="auto">
              <a:spcBef>
                <a:spcPts val="0"/>
              </a:spcBef>
              <a:spcAft>
                <a:spcPts val="0"/>
              </a:spcAft>
              <a:buFont typeface="Arial"/>
              <a:buChar char="•"/>
              <a:defRPr/>
            </a:pPr>
            <a:r>
              <a:rPr lang="en-US" dirty="0" smtClean="0"/>
              <a:t>And everyone knows that the Acquisition process is, well, just completely about relationships and advance levels and is essentially </a:t>
            </a:r>
            <a:r>
              <a:rPr lang="en-US" dirty="0" err="1" smtClean="0"/>
              <a:t>unanalyzeable</a:t>
            </a:r>
            <a:r>
              <a:rPr lang="en-US" dirty="0" smtClean="0"/>
              <a:t> and </a:t>
            </a:r>
            <a:r>
              <a:rPr lang="en-US" dirty="0" err="1" smtClean="0"/>
              <a:t>unscaleable</a:t>
            </a:r>
            <a:r>
              <a:rPr lang="en-US" dirty="0" smtClean="0"/>
              <a:t>, right?</a:t>
            </a:r>
          </a:p>
          <a:p>
            <a:pPr marL="171450" indent="-171450" fontAlgn="auto">
              <a:spcBef>
                <a:spcPts val="0"/>
              </a:spcBef>
              <a:spcAft>
                <a:spcPts val="0"/>
              </a:spcAft>
              <a:buFont typeface="Arial"/>
              <a:buChar char="•"/>
              <a:defRPr/>
            </a:pPr>
            <a:r>
              <a:rPr lang="en-US" dirty="0" smtClean="0"/>
              <a:t>Well, what if you could understand better how well your process is helping you get the looks, get the bids, and get the wins. </a:t>
            </a:r>
          </a:p>
          <a:p>
            <a:pPr marL="171450" indent="-171450" fontAlgn="auto">
              <a:spcBef>
                <a:spcPts val="0"/>
              </a:spcBef>
              <a:spcAft>
                <a:spcPts val="0"/>
              </a:spcAft>
              <a:buFont typeface="Arial"/>
              <a:buChar char="•"/>
              <a:defRPr/>
            </a:pPr>
            <a:r>
              <a:rPr lang="en-US" dirty="0" smtClean="0"/>
              <a:t>Is it really all about the Advance and Royalty Rate – authors tell me no. </a:t>
            </a:r>
          </a:p>
          <a:p>
            <a:pPr fontAlgn="auto">
              <a:spcBef>
                <a:spcPts val="0"/>
              </a:spcBef>
              <a:spcAft>
                <a:spcPts val="0"/>
              </a:spcAft>
              <a:buFont typeface="Arial"/>
              <a:buNone/>
              <a:defRPr/>
            </a:pPr>
            <a:r>
              <a:rPr lang="en-US" dirty="0" smtClean="0"/>
              <a:t> </a:t>
            </a:r>
          </a:p>
          <a:p>
            <a:pPr fontAlgn="auto">
              <a:spcBef>
                <a:spcPts val="0"/>
              </a:spcBef>
              <a:spcAft>
                <a:spcPts val="0"/>
              </a:spcAft>
              <a:defRPr/>
            </a:pPr>
            <a:endParaRPr lang="en-US" dirty="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35E2D-0F26-4EFD-BDB1-E83BF6552CDC}"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So what's change management</a:t>
            </a:r>
          </a:p>
          <a:p>
            <a:pPr marL="171450" indent="-171450" fontAlgn="auto">
              <a:spcBef>
                <a:spcPts val="0"/>
              </a:spcBef>
              <a:spcAft>
                <a:spcPts val="0"/>
              </a:spcAft>
              <a:buFont typeface="Arial"/>
              <a:buChar char="•"/>
              <a:defRPr/>
            </a:pPr>
            <a:r>
              <a:rPr lang="en-US" b="1" dirty="0" smtClean="0">
                <a:solidFill>
                  <a:srgbClr val="FF6600"/>
                </a:solidFill>
              </a:rPr>
              <a:t>Enabling the bees to do measurably good things for the hive.</a:t>
            </a:r>
            <a:endParaRPr lang="en-US" dirty="0" smtClean="0">
              <a:solidFill>
                <a:srgbClr val="FF6600"/>
              </a:solidFill>
            </a:endParaRPr>
          </a:p>
          <a:p>
            <a:pPr marL="171450" indent="-171450" fontAlgn="auto">
              <a:spcBef>
                <a:spcPts val="0"/>
              </a:spcBef>
              <a:spcAft>
                <a:spcPts val="0"/>
              </a:spcAft>
              <a:buFont typeface="Arial"/>
              <a:buChar char="•"/>
              <a:defRPr/>
            </a:pPr>
            <a:r>
              <a:rPr lang="en-US" dirty="0" smtClean="0"/>
              <a:t>If is about setting a clear vision for what we want to change why and by when. </a:t>
            </a:r>
          </a:p>
          <a:p>
            <a:pPr marL="171450" indent="-171450" fontAlgn="auto">
              <a:spcBef>
                <a:spcPts val="0"/>
              </a:spcBef>
              <a:spcAft>
                <a:spcPts val="0"/>
              </a:spcAft>
              <a:buFont typeface="Arial"/>
              <a:buChar char="•"/>
              <a:defRPr/>
            </a:pPr>
            <a:r>
              <a:rPr lang="en-US" dirty="0" smtClean="0"/>
              <a:t>We are responsible for focusing more on changing what we can and should and less on those forces beyond our control.</a:t>
            </a:r>
          </a:p>
          <a:p>
            <a:pPr marL="171450" indent="-171450" fontAlgn="auto">
              <a:spcBef>
                <a:spcPts val="0"/>
              </a:spcBef>
              <a:spcAft>
                <a:spcPts val="0"/>
              </a:spcAft>
              <a:buFont typeface="Arial"/>
              <a:buChar char="•"/>
              <a:defRPr/>
            </a:pPr>
            <a:r>
              <a:rPr lang="en-US" dirty="0" smtClean="0"/>
              <a:t>It is about letting go of Industrial Revolution MANAGEMENT methods but adopting its OPERATIONAL ones, even and especially in our most "creative" departments. </a:t>
            </a:r>
          </a:p>
          <a:p>
            <a:pPr marL="171450" indent="-171450" fontAlgn="auto">
              <a:spcBef>
                <a:spcPts val="0"/>
              </a:spcBef>
              <a:spcAft>
                <a:spcPts val="0"/>
              </a:spcAft>
              <a:buFont typeface="Arial"/>
              <a:buChar char="•"/>
              <a:defRPr/>
            </a:pPr>
            <a:r>
              <a:rPr lang="en-US" dirty="0" smtClean="0"/>
              <a:t>It is about facilitating the collaborative learning that will enable the hive to deliver better results -- which may involve creating more structured ways that groups can visualize solutions in collaborative ways. </a:t>
            </a:r>
          </a:p>
          <a:p>
            <a:pPr marL="171450" indent="-171450" fontAlgn="auto">
              <a:spcBef>
                <a:spcPts val="0"/>
              </a:spcBef>
              <a:spcAft>
                <a:spcPts val="0"/>
              </a:spcAft>
              <a:buFont typeface="Arial"/>
              <a:buChar char="•"/>
              <a:defRPr/>
            </a:pPr>
            <a:r>
              <a:rPr lang="en-US" dirty="0" smtClean="0"/>
              <a:t>Or it may be as simple as getting out of other people's way. </a:t>
            </a:r>
          </a:p>
          <a:p>
            <a:pPr marL="171450" indent="-171450" fontAlgn="auto">
              <a:spcBef>
                <a:spcPts val="0"/>
              </a:spcBef>
              <a:spcAft>
                <a:spcPts val="0"/>
              </a:spcAft>
              <a:buFont typeface="Arial"/>
              <a:buChar char="•"/>
              <a:defRPr/>
            </a:pPr>
            <a:r>
              <a:rPr lang="en-US" dirty="0" smtClean="0"/>
              <a:t>Change can be led by and participated in by ANYONE, but it likely works best when the whole hive agrees to become -- and behaves as -- a learning organization -- that it agrees on the likely financial benefits, short and long term, of becoming a SMARTER HIVE. </a:t>
            </a:r>
          </a:p>
          <a:p>
            <a:pPr fontAlgn="auto">
              <a:spcBef>
                <a:spcPts val="0"/>
              </a:spcBef>
              <a:spcAft>
                <a:spcPts val="0"/>
              </a:spcAft>
              <a:defRPr/>
            </a:pPr>
            <a:endParaRPr lang="en-US" dirty="0" smtClean="0"/>
          </a:p>
          <a:p>
            <a:pPr marL="171450" indent="-171450" fontAlgn="auto">
              <a:spcBef>
                <a:spcPts val="0"/>
              </a:spcBef>
              <a:spcAft>
                <a:spcPts val="0"/>
              </a:spcAft>
              <a:buFont typeface="Arial"/>
              <a:buChar char="•"/>
              <a:defRPr/>
            </a:pPr>
            <a:r>
              <a:rPr lang="en-US" dirty="0" smtClean="0"/>
              <a:t>This afternoon we have three panels stocked with Change Leaders from across the industry with wide and deep experience making stuff happen. There are rock stars with decades of insights and practical and specific examples of what has worked for them. </a:t>
            </a:r>
          </a:p>
          <a:p>
            <a:pPr marL="171450" indent="-171450" fontAlgn="auto">
              <a:spcBef>
                <a:spcPts val="0"/>
              </a:spcBef>
              <a:spcAft>
                <a:spcPts val="0"/>
              </a:spcAft>
              <a:buFont typeface="Arial"/>
              <a:buChar char="•"/>
              <a:defRPr/>
            </a:pPr>
            <a:r>
              <a:rPr lang="en-US" dirty="0" smtClean="0"/>
              <a:t>Panel One is about our Organization and the Roles that we need today, with insights and stories from David Nussbaum, Laura Baldwin, and Martin Klopstock -- and moderated by Wendy Elman.</a:t>
            </a:r>
          </a:p>
          <a:p>
            <a:pPr marL="171450" indent="-171450" fontAlgn="auto">
              <a:spcBef>
                <a:spcPts val="0"/>
              </a:spcBef>
              <a:spcAft>
                <a:spcPts val="0"/>
              </a:spcAft>
              <a:buFont typeface="Arial"/>
              <a:buChar char="•"/>
              <a:defRPr/>
            </a:pPr>
            <a:r>
              <a:rPr lang="en-US" dirty="0" smtClean="0"/>
              <a:t>Panel Two is about Process Change - about how that happens well; with thoughts from Bill </a:t>
            </a:r>
            <a:r>
              <a:rPr lang="en-US" dirty="0" err="1" smtClean="0"/>
              <a:t>Bosak</a:t>
            </a:r>
            <a:r>
              <a:rPr lang="en-US" dirty="0" smtClean="0"/>
              <a:t>, Daryl </a:t>
            </a:r>
            <a:r>
              <a:rPr lang="en-US" dirty="0" err="1" smtClean="0"/>
              <a:t>Lubin</a:t>
            </a:r>
            <a:r>
              <a:rPr lang="en-US" dirty="0" smtClean="0"/>
              <a:t> and Kevin Sullivan -- and moderated by Julie </a:t>
            </a:r>
            <a:r>
              <a:rPr lang="en-US" dirty="0" err="1" smtClean="0"/>
              <a:t>Blattberg</a:t>
            </a:r>
            <a:r>
              <a:rPr lang="en-US" dirty="0" smtClean="0"/>
              <a:t>.</a:t>
            </a:r>
          </a:p>
          <a:p>
            <a:pPr marL="171450" indent="-171450" fontAlgn="auto">
              <a:spcBef>
                <a:spcPts val="0"/>
              </a:spcBef>
              <a:spcAft>
                <a:spcPts val="0"/>
              </a:spcAft>
              <a:buFont typeface="Arial"/>
              <a:buChar char="•"/>
              <a:defRPr/>
            </a:pPr>
            <a:r>
              <a:rPr lang="en-US" dirty="0" smtClean="0"/>
              <a:t>Panel Three is about Technology - its rightful and wrongful roles in </a:t>
            </a:r>
            <a:r>
              <a:rPr lang="en-US" dirty="0" err="1" smtClean="0"/>
              <a:t>enablng</a:t>
            </a:r>
            <a:r>
              <a:rPr lang="en-US" dirty="0" smtClean="0"/>
              <a:t> the hive, with experiences from matt Bennett, Donna </a:t>
            </a:r>
            <a:r>
              <a:rPr lang="en-US" dirty="0" err="1" smtClean="0"/>
              <a:t>Ketler</a:t>
            </a:r>
            <a:r>
              <a:rPr lang="en-US" dirty="0" smtClean="0"/>
              <a:t>, Don Seitz, and Steve </a:t>
            </a:r>
            <a:r>
              <a:rPr lang="en-US" dirty="0" err="1" smtClean="0"/>
              <a:t>Kasdin</a:t>
            </a:r>
            <a:r>
              <a:rPr lang="en-US" dirty="0" smtClean="0"/>
              <a:t>.</a:t>
            </a:r>
          </a:p>
          <a:p>
            <a:pPr marL="171450" indent="-171450" fontAlgn="auto">
              <a:spcBef>
                <a:spcPts val="0"/>
              </a:spcBef>
              <a:spcAft>
                <a:spcPts val="0"/>
              </a:spcAft>
              <a:buFont typeface="Arial"/>
              <a:buChar char="•"/>
              <a:defRPr/>
            </a:pPr>
            <a:r>
              <a:rPr lang="en-US" dirty="0" smtClean="0"/>
              <a:t>Thank you.</a:t>
            </a:r>
          </a:p>
          <a:p>
            <a:pPr marL="171450" indent="-171450" fontAlgn="auto">
              <a:spcBef>
                <a:spcPts val="0"/>
              </a:spcBef>
              <a:spcAft>
                <a:spcPts val="0"/>
              </a:spcAft>
              <a:buFont typeface="Arial"/>
              <a:buChar char="•"/>
              <a:defRPr/>
            </a:pPr>
            <a:endParaRPr lang="en-US" dirty="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C94001-1FE2-4FCA-B6E3-A4EF32A0FACF}"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We all may have different connotations or emotional reactions to the word.</a:t>
            </a:r>
          </a:p>
          <a:p>
            <a:pPr marL="171450" indent="-171450" fontAlgn="auto">
              <a:spcBef>
                <a:spcPts val="0"/>
              </a:spcBef>
              <a:spcAft>
                <a:spcPts val="0"/>
              </a:spcAft>
              <a:buFont typeface="Arial"/>
              <a:buChar char="•"/>
              <a:defRPr/>
            </a:pPr>
            <a:r>
              <a:rPr lang="en-US" dirty="0" smtClean="0"/>
              <a:t>To the Chinese, the characters that say change can also mean "revolution." But we know that change can be evolutionary too. </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82291A-CA43-45F8-97A2-AC27C7339E49}"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Implicit in our understanding of "change" is a measurable shift in state from one thing to another. </a:t>
            </a:r>
          </a:p>
          <a:p>
            <a:pPr fontAlgn="auto">
              <a:spcBef>
                <a:spcPts val="0"/>
              </a:spcBef>
              <a:spcAft>
                <a:spcPts val="0"/>
              </a:spcAft>
              <a:defRPr/>
            </a:pPr>
            <a:endParaRPr lang="en-US" dirty="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C050A7-1EBA-4DD4-88E3-F015CBB6F07B}"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But rates of change are not always constant, the forces that move things may grow or decline over time. So too with people and change. </a:t>
            </a:r>
          </a:p>
          <a:p>
            <a:pPr marL="171450" indent="-171450" fontAlgn="auto">
              <a:spcBef>
                <a:spcPts val="0"/>
              </a:spcBef>
              <a:spcAft>
                <a:spcPts val="0"/>
              </a:spcAft>
              <a:buFont typeface="Arial"/>
              <a:buChar char="•"/>
              <a:defRPr/>
            </a:pPr>
            <a:r>
              <a:rPr lang="en-US" b="1" dirty="0" smtClean="0"/>
              <a:t>Change is hardest to support when we can't see whether it is happening - or at what rate.</a:t>
            </a: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B8E5A0-8342-4FA4-BE33-B4456F690E50}"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For our purposes today, there are two types: </a:t>
            </a:r>
          </a:p>
          <a:p>
            <a:pPr fontAlgn="auto">
              <a:spcBef>
                <a:spcPts val="0"/>
              </a:spcBef>
              <a:spcAft>
                <a:spcPts val="0"/>
              </a:spcAft>
              <a:defRPr/>
            </a:pPr>
            <a:endParaRPr lang="en-US"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3226C5-CC9D-492F-9505-DA1E9D244FE6}"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The change that has happened to us humans since the introduction of the personal computer is exponentially greater than anything that has happened in human history. </a:t>
            </a:r>
          </a:p>
          <a:p>
            <a:pPr marL="171450" indent="-171450" fontAlgn="auto">
              <a:spcBef>
                <a:spcPts val="0"/>
              </a:spcBef>
              <a:spcAft>
                <a:spcPts val="0"/>
              </a:spcAft>
              <a:buFont typeface="Arial"/>
              <a:buChar char="•"/>
              <a:defRPr/>
            </a:pPr>
            <a:r>
              <a:rPr lang="en-US" dirty="0" smtClean="0"/>
              <a:t>We find ourselves, as a result of this acceleration, at best only 50% fit for any job that we do. </a:t>
            </a:r>
          </a:p>
          <a:p>
            <a:pPr marL="171450" indent="-171450" fontAlgn="auto">
              <a:spcBef>
                <a:spcPts val="0"/>
              </a:spcBef>
              <a:spcAft>
                <a:spcPts val="0"/>
              </a:spcAft>
              <a:buFont typeface="Arial"/>
              <a:buChar char="•"/>
              <a:defRPr/>
            </a:pPr>
            <a:r>
              <a:rPr lang="en-US" dirty="0" smtClean="0"/>
              <a:t>There are two types of productive responses to where we find ourselves: changing what we do and changing how we do it.</a:t>
            </a:r>
          </a:p>
          <a:p>
            <a:pPr marL="171450" indent="-171450" fontAlgn="auto">
              <a:spcBef>
                <a:spcPts val="0"/>
              </a:spcBef>
              <a:spcAft>
                <a:spcPts val="0"/>
              </a:spcAft>
              <a:buFont typeface="Arial"/>
              <a:buChar char="•"/>
              <a:defRPr/>
            </a:pPr>
            <a:r>
              <a:rPr lang="en-US" dirty="0" smtClean="0"/>
              <a:t>Most of us are responsible for what you might call operational things - the "how to change” -- so that is my primary focus here.  </a:t>
            </a:r>
          </a:p>
          <a:p>
            <a:pPr fontAlgn="auto">
              <a:spcBef>
                <a:spcPts val="0"/>
              </a:spcBef>
              <a:spcAft>
                <a:spcPts val="0"/>
              </a:spcAft>
              <a:defRPr/>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181DA4-D511-4B20-B3E9-B235DA4EBEFF}"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a:buChar char="•"/>
              <a:defRPr/>
            </a:pPr>
            <a:r>
              <a:rPr lang="en-US" dirty="0" smtClean="0"/>
              <a:t>The Publishing Ecosystem – each of the players - exists to help connect writers with readers.</a:t>
            </a:r>
          </a:p>
          <a:p>
            <a:pPr marL="171450" indent="-171450" fontAlgn="auto">
              <a:spcBef>
                <a:spcPts val="0"/>
              </a:spcBef>
              <a:spcAft>
                <a:spcPts val="0"/>
              </a:spcAft>
              <a:buFont typeface="Arial"/>
              <a:buChar char="•"/>
              <a:defRPr/>
            </a:pPr>
            <a:r>
              <a:rPr lang="en-US" dirty="0" smtClean="0"/>
              <a:t>Our challenge, as ever, is to do this more efficiently, more effectively, and at higher levels </a:t>
            </a:r>
            <a:r>
              <a:rPr lang="en-US" b="1" dirty="0" smtClean="0"/>
              <a:t>personal relevance to both writer and reader</a:t>
            </a:r>
            <a:endParaRPr lang="en-US" dirty="0" smtClean="0"/>
          </a:p>
          <a:p>
            <a:pPr marL="171450" indent="-171450" fontAlgn="auto">
              <a:spcBef>
                <a:spcPts val="0"/>
              </a:spcBef>
              <a:spcAft>
                <a:spcPts val="0"/>
              </a:spcAft>
              <a:buFont typeface="Arial"/>
              <a:buChar char="•"/>
              <a:defRPr/>
            </a:pPr>
            <a:r>
              <a:rPr lang="en-US" dirty="0" smtClean="0"/>
              <a:t>the twin customers of the publishing process -- both at global scale. </a:t>
            </a:r>
          </a:p>
          <a:p>
            <a:pPr marL="171450" indent="-171450" fontAlgn="auto">
              <a:spcBef>
                <a:spcPts val="0"/>
              </a:spcBef>
              <a:spcAft>
                <a:spcPts val="0"/>
              </a:spcAft>
              <a:buFont typeface="Arial"/>
              <a:buChar char="•"/>
              <a:defRPr/>
            </a:pPr>
            <a:r>
              <a:rPr lang="en-US" dirty="0" smtClean="0"/>
              <a:t>The job is both harder -- and easier -- than it used to be. </a:t>
            </a:r>
          </a:p>
          <a:p>
            <a:pPr marL="171450" indent="-171450" fontAlgn="auto">
              <a:spcBef>
                <a:spcPts val="0"/>
              </a:spcBef>
              <a:spcAft>
                <a:spcPts val="0"/>
              </a:spcAft>
              <a:buFont typeface="Arial"/>
              <a:buChar char="•"/>
              <a:defRPr/>
            </a:pPr>
            <a:r>
              <a:rPr lang="en-US" dirty="0" smtClean="0"/>
              <a:t>How we increase that relevance is what has shifted. </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E06BEE-6C1A-4006-B8C3-3758522AB2D8}"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A pseudo-academic definition might be: </a:t>
            </a:r>
          </a:p>
          <a:p>
            <a:pPr marL="171450" indent="-171450">
              <a:spcBef>
                <a:spcPct val="0"/>
              </a:spcBef>
              <a:buFontTx/>
              <a:buChar char="•"/>
            </a:pPr>
            <a:r>
              <a:rPr lang="en-US" b="1" smtClean="0"/>
              <a:t>"The process of mobilizing PEOPLE from a lower to a higher set of MEASURABLE CAPABILITIES.”</a:t>
            </a:r>
            <a:endParaRPr lang="en-US" smtClean="0"/>
          </a:p>
          <a:p>
            <a:pPr marL="171450" indent="-171450">
              <a:spcBef>
                <a:spcPct val="0"/>
              </a:spcBef>
              <a:buFontTx/>
              <a:buChar char="•"/>
            </a:pPr>
            <a:r>
              <a:rPr lang="en-US" smtClean="0"/>
              <a:t>Um, too much jargon. How about – </a:t>
            </a:r>
          </a:p>
          <a:p>
            <a:pPr marL="171450" indent="-171450">
              <a:spcBef>
                <a:spcPct val="0"/>
              </a:spcBef>
              <a:buFontTx/>
              <a:buChar char="•"/>
            </a:pPr>
            <a:r>
              <a:rPr lang="en-US" b="1" smtClean="0"/>
              <a:t>"Creating a LEARNING ORGANIZATION”</a:t>
            </a:r>
            <a:endParaRPr lang="en-US" smtClean="0"/>
          </a:p>
          <a:p>
            <a:pPr marL="171450" indent="-171450">
              <a:spcBef>
                <a:spcPct val="0"/>
              </a:spcBef>
              <a:buFontTx/>
              <a:buChar char="•"/>
            </a:pPr>
            <a:r>
              <a:rPr lang="en-US" smtClean="0"/>
              <a:t>Everyone who ever struggled in math just relaxed a whole lot. </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968B03-508D-4A76-A236-8AC151C34983}"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DA2478-6769-4A1A-9BD9-823BFF073A50}"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C2ABF5-E342-4EBA-98ED-49C63B2415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10D819-7981-4028-934B-0FF584CFF7BD}"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C6081D-BA22-41CE-870E-48A6356502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D43711-835A-4D7F-9233-CC5260E05B6F}"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4E24D-CA86-41C3-B8A7-369DF5C2E1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AEF2B0-CED5-49FF-B719-8B888D7A6A5A}"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C062EC-EF27-4FC5-8B43-BA15F9118E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B11B92-21C6-4687-BC7D-FAA83C262EB4}"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7B0C12-DEBF-4CAF-BC86-B58B9721C8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7A24DD-A4D6-4FB4-A134-A768647C9A98}"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A5B9FA-3C35-4B3D-859C-13E0758D59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8D5715-04ED-4CDE-9FE1-75E6A0030364}" type="datetimeFigureOut">
              <a:rPr lang="en-US"/>
              <a:pPr>
                <a:defRPr/>
              </a:pPr>
              <a:t>1/29/2014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661EB9-DF71-4167-A7F5-0885CA689C5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CD7160-49FC-423F-A98D-9F0ADD654815}" type="datetimeFigureOut">
              <a:rPr lang="en-US"/>
              <a:pPr>
                <a:defRPr/>
              </a:pPr>
              <a:t>1/29/2014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858C88-E99E-43FB-B0FC-67857D3DDA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0D3937-9DD8-4404-B773-5955DD21F245}" type="datetimeFigureOut">
              <a:rPr lang="en-US"/>
              <a:pPr>
                <a:defRPr/>
              </a:pPr>
              <a:t>1/29/2014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D2F282-40F0-4870-A13D-9B5E31821C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9D3779-4E7A-4D9A-B111-63EC6ABB52CC}"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89C66D-47D0-4CDA-A3BC-4FCB78AF89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6062B1-EF73-45DB-9E7A-CB4E435B266F}"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3DB1FE-E4FF-42D0-8F7C-F881BB2429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F33250F-8600-48FD-858F-26B41EE7F00C}" type="datetimeFigureOut">
              <a:rPr lang="en-US"/>
              <a:pPr>
                <a:defRPr/>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090591F-D513-4245-8EEF-8A159DF9E5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Screen Shot 2013-12-09 at 9.34.42 PM.png"/>
          <p:cNvPicPr>
            <a:picLocks noChangeAspect="1"/>
          </p:cNvPicPr>
          <p:nvPr/>
        </p:nvPicPr>
        <p:blipFill>
          <a:blip r:embed="rId3"/>
          <a:srcRect/>
          <a:stretch>
            <a:fillRect/>
          </a:stretch>
        </p:blipFill>
        <p:spPr bwMode="auto">
          <a:xfrm>
            <a:off x="696913" y="247650"/>
            <a:ext cx="7824787" cy="6267450"/>
          </a:xfrm>
          <a:prstGeom prst="rect">
            <a:avLst/>
          </a:prstGeom>
          <a:noFill/>
          <a:ln w="9525">
            <a:noFill/>
            <a:miter lim="800000"/>
            <a:headEnd/>
            <a:tailEnd/>
          </a:ln>
        </p:spPr>
      </p:pic>
      <p:sp>
        <p:nvSpPr>
          <p:cNvPr id="2" name="Isosceles Triangle 1"/>
          <p:cNvSpPr/>
          <p:nvPr/>
        </p:nvSpPr>
        <p:spPr>
          <a:xfrm>
            <a:off x="1763713" y="1524000"/>
            <a:ext cx="4938712" cy="4289425"/>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2552700" y="3260725"/>
            <a:ext cx="3311525" cy="2909888"/>
          </a:xfrm>
        </p:spPr>
        <p:txBody>
          <a:bodyPr rtlCol="0">
            <a:normAutofit fontScale="92500"/>
          </a:bodyPr>
          <a:lstStyle/>
          <a:p>
            <a:pPr marL="0" indent="0" algn="ctr" fontAlgn="auto">
              <a:spcAft>
                <a:spcPts val="0"/>
              </a:spcAft>
              <a:buFont typeface="Arial"/>
              <a:buNone/>
              <a:defRPr/>
            </a:pPr>
            <a:r>
              <a:rPr lang="en-US" b="1" dirty="0"/>
              <a:t>Change </a:t>
            </a:r>
            <a:r>
              <a:rPr lang="en-US" b="1" dirty="0" smtClean="0"/>
              <a:t>Management </a:t>
            </a:r>
            <a:r>
              <a:rPr lang="en-US" b="1" i="1" dirty="0">
                <a:solidFill>
                  <a:srgbClr val="FF6600"/>
                </a:solidFill>
              </a:rPr>
              <a:t>Creating A Learning </a:t>
            </a:r>
            <a:r>
              <a:rPr lang="en-US" b="1" i="1" dirty="0" smtClean="0">
                <a:solidFill>
                  <a:srgbClr val="FF6600"/>
                </a:solidFill>
              </a:rPr>
              <a:t>Organization</a:t>
            </a:r>
          </a:p>
          <a:p>
            <a:pPr marL="0" indent="0" algn="ctr" fontAlgn="auto">
              <a:spcAft>
                <a:spcPts val="0"/>
              </a:spcAft>
              <a:buFont typeface="Arial"/>
              <a:buNone/>
              <a:defRPr/>
            </a:pPr>
            <a:r>
              <a:rPr lang="en-US" sz="1900" b="1" i="1" dirty="0" smtClean="0"/>
              <a:t>@</a:t>
            </a:r>
            <a:r>
              <a:rPr lang="en-US" sz="1900" b="1" i="1" dirty="0" err="1" smtClean="0"/>
              <a:t>carolynpittis</a:t>
            </a:r>
            <a:r>
              <a:rPr lang="en-US" sz="1900" b="1" i="1" dirty="0" smtClean="0"/>
              <a:t>  @</a:t>
            </a:r>
            <a:r>
              <a:rPr lang="en-US" sz="1900" b="1" i="1" dirty="0" err="1" smtClean="0"/>
              <a:t>welmandigital</a:t>
            </a:r>
            <a:r>
              <a:rPr lang="en-US" sz="3000" b="1" i="1" dirty="0" smtClean="0"/>
              <a:t> </a:t>
            </a:r>
            <a:endParaRPr lang="en-US" sz="30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457200" y="938213"/>
            <a:ext cx="8229600" cy="2397125"/>
          </a:xfrm>
          <a:prstGeom prst="wedgeEllipseCallou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2400" dirty="0">
                <a:solidFill>
                  <a:srgbClr val="000000"/>
                </a:solidFill>
              </a:rPr>
              <a:t> </a:t>
            </a:r>
            <a:r>
              <a:rPr lang="en-US" sz="2800" b="1" dirty="0">
                <a:solidFill>
                  <a:srgbClr val="000000"/>
                </a:solidFill>
              </a:rPr>
              <a:t>Acquires </a:t>
            </a:r>
            <a:r>
              <a:rPr lang="en-US" sz="2800" b="1" dirty="0">
                <a:solidFill>
                  <a:srgbClr val="000000"/>
                </a:solidFill>
              </a:rPr>
              <a:t>and applies </a:t>
            </a:r>
            <a:r>
              <a:rPr lang="en-US" sz="2800" b="1" dirty="0">
                <a:solidFill>
                  <a:srgbClr val="000000"/>
                </a:solidFill>
              </a:rPr>
              <a:t>new knowledge </a:t>
            </a:r>
            <a:r>
              <a:rPr lang="en-US" sz="2800" b="1" dirty="0">
                <a:solidFill>
                  <a:srgbClr val="000000"/>
                </a:solidFill>
              </a:rPr>
              <a:t>for </a:t>
            </a:r>
            <a:r>
              <a:rPr lang="en-US" sz="2800" b="1" dirty="0">
                <a:solidFill>
                  <a:srgbClr val="000000"/>
                </a:solidFill>
              </a:rPr>
              <a:t>the Organization’s benefit</a:t>
            </a:r>
            <a:r>
              <a:rPr lang="en-US" sz="2800" b="1" dirty="0">
                <a:solidFill>
                  <a:srgbClr val="000000"/>
                </a:solidFill>
              </a:rPr>
              <a:t>.</a:t>
            </a:r>
            <a:r>
              <a:rPr lang="en-US" sz="2800" b="1" dirty="0">
                <a:solidFill>
                  <a:srgbClr val="000000"/>
                </a:solidFill>
              </a:rPr>
              <a:t> </a:t>
            </a:r>
            <a:endParaRPr lang="en-US" sz="2800" dirty="0">
              <a:solidFill>
                <a:srgbClr val="000000"/>
              </a:solidFill>
            </a:endParaRPr>
          </a:p>
        </p:txBody>
      </p:sp>
      <p:sp>
        <p:nvSpPr>
          <p:cNvPr id="5" name="Oval Callout 4"/>
          <p:cNvSpPr/>
          <p:nvPr/>
        </p:nvSpPr>
        <p:spPr>
          <a:xfrm>
            <a:off x="839788" y="4130675"/>
            <a:ext cx="7847012" cy="2397125"/>
          </a:xfrm>
          <a:prstGeom prst="wedgeEllipseCallout">
            <a:avLst>
              <a:gd name="adj1" fmla="val 9985"/>
              <a:gd name="adj2" fmla="val -65837"/>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4000" b="1" dirty="0">
                <a:solidFill>
                  <a:srgbClr val="FFFFFF"/>
                </a:solidFill>
              </a:rPr>
              <a:t>Enables </a:t>
            </a:r>
            <a:r>
              <a:rPr lang="en-US" sz="4000" b="1" dirty="0">
                <a:solidFill>
                  <a:srgbClr val="FFFFFF"/>
                </a:solidFill>
              </a:rPr>
              <a:t>bees to work for the health of the </a:t>
            </a:r>
            <a:r>
              <a:rPr lang="en-US" sz="4000" b="1" dirty="0">
                <a:solidFill>
                  <a:srgbClr val="FFFFFF"/>
                </a:solidFill>
              </a:rPr>
              <a:t>HIVE.</a:t>
            </a:r>
            <a:endParaRPr lang="en-US" sz="4000" dirty="0">
              <a:solidFill>
                <a:srgbClr val="FFFFFF"/>
              </a:solidFill>
            </a:endParaRPr>
          </a:p>
        </p:txBody>
      </p:sp>
      <p:sp>
        <p:nvSpPr>
          <p:cNvPr id="32771" name="Title 1"/>
          <p:cNvSpPr>
            <a:spLocks noGrp="1"/>
          </p:cNvSpPr>
          <p:nvPr>
            <p:ph type="title"/>
          </p:nvPr>
        </p:nvSpPr>
        <p:spPr>
          <a:xfrm>
            <a:off x="0" y="6350"/>
            <a:ext cx="9144000" cy="417513"/>
          </a:xfrm>
          <a:solidFill>
            <a:srgbClr val="FFFF00"/>
          </a:solidFill>
        </p:spPr>
        <p:txBody>
          <a:bodyPr/>
          <a:lstStyle/>
          <a:p>
            <a:r>
              <a:rPr lang="en-US" sz="2400" b="1" smtClean="0">
                <a:solidFill>
                  <a:srgbClr val="000000"/>
                </a:solidFill>
              </a:rPr>
              <a:t>3 What is </a:t>
            </a:r>
            <a:r>
              <a:rPr lang="en-US" sz="2400" b="1" i="1" smtClean="0">
                <a:solidFill>
                  <a:srgbClr val="000000"/>
                </a:solidFill>
              </a:rPr>
              <a:t>Change Management</a:t>
            </a:r>
            <a:r>
              <a:rPr lang="en-US" sz="2400" b="1" smtClean="0">
                <a:solidFill>
                  <a:srgbClr val="000000"/>
                </a:solidFill>
              </a:rPr>
              <a:t>?</a:t>
            </a:r>
            <a:endParaRPr lang="en-US" sz="2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457200" y="931863"/>
            <a:ext cx="8229600" cy="3630612"/>
          </a:xfrm>
          <a:prstGeom prst="wedgeEllipseCallout">
            <a:avLst>
              <a:gd name="adj1" fmla="val -20833"/>
              <a:gd name="adj2" fmla="val 79572"/>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3200" dirty="0">
                <a:solidFill>
                  <a:srgbClr val="FFFFFF"/>
                </a:solidFill>
              </a:rPr>
              <a:t> </a:t>
            </a:r>
            <a:r>
              <a:rPr lang="en-US" sz="3200" dirty="0">
                <a:solidFill>
                  <a:srgbClr val="FFFFFF"/>
                </a:solidFill>
              </a:rPr>
              <a:t>Teams perform best when they </a:t>
            </a:r>
            <a:r>
              <a:rPr lang="en-US" sz="3200" b="1" dirty="0">
                <a:solidFill>
                  <a:srgbClr val="FFFFFF"/>
                </a:solidFill>
              </a:rPr>
              <a:t>work with individuals’ core strengths – and work around their </a:t>
            </a:r>
            <a:r>
              <a:rPr lang="en-US" sz="4000" b="1" i="1" dirty="0">
                <a:solidFill>
                  <a:srgbClr val="FFFFFF"/>
                </a:solidFill>
              </a:rPr>
              <a:t>allowable weaknesses</a:t>
            </a:r>
            <a:r>
              <a:rPr lang="en-US" sz="3200" b="1" dirty="0">
                <a:solidFill>
                  <a:srgbClr val="FFFFFF"/>
                </a:solidFill>
              </a:rPr>
              <a:t>. </a:t>
            </a:r>
            <a:endParaRPr lang="en-US" sz="3200" dirty="0">
              <a:solidFill>
                <a:srgbClr val="FFFFFF"/>
              </a:solidFill>
            </a:endParaRPr>
          </a:p>
        </p:txBody>
      </p:sp>
      <p:sp>
        <p:nvSpPr>
          <p:cNvPr id="3" name="TextBox 2"/>
          <p:cNvSpPr txBox="1">
            <a:spLocks noChangeArrowheads="1"/>
          </p:cNvSpPr>
          <p:nvPr/>
        </p:nvSpPr>
        <p:spPr bwMode="auto">
          <a:xfrm>
            <a:off x="2708275" y="5680075"/>
            <a:ext cx="5675313" cy="708025"/>
          </a:xfrm>
          <a:prstGeom prst="rect">
            <a:avLst/>
          </a:prstGeom>
          <a:noFill/>
          <a:ln w="9525">
            <a:noFill/>
            <a:miter lim="800000"/>
            <a:headEnd/>
            <a:tailEnd/>
          </a:ln>
        </p:spPr>
        <p:txBody>
          <a:bodyPr>
            <a:spAutoFit/>
          </a:bodyPr>
          <a:lstStyle/>
          <a:p>
            <a:r>
              <a:rPr lang="en-US" sz="4000" b="1">
                <a:latin typeface="Calibri" pitchFamily="34" charset="0"/>
              </a:rPr>
              <a:t>Dr. Meredith Belbin</a:t>
            </a:r>
          </a:p>
        </p:txBody>
      </p:sp>
      <p:sp>
        <p:nvSpPr>
          <p:cNvPr id="34819" name="Title 1"/>
          <p:cNvSpPr>
            <a:spLocks noGrp="1"/>
          </p:cNvSpPr>
          <p:nvPr>
            <p:ph type="title"/>
          </p:nvPr>
        </p:nvSpPr>
        <p:spPr>
          <a:xfrm>
            <a:off x="0" y="6350"/>
            <a:ext cx="9144000" cy="417513"/>
          </a:xfrm>
          <a:solidFill>
            <a:srgbClr val="FFFF00"/>
          </a:solidFill>
        </p:spPr>
        <p:txBody>
          <a:bodyPr/>
          <a:lstStyle/>
          <a:p>
            <a:r>
              <a:rPr lang="en-US" sz="2400" b="1" smtClean="0">
                <a:solidFill>
                  <a:srgbClr val="000000"/>
                </a:solidFill>
              </a:rPr>
              <a:t>3 What is </a:t>
            </a:r>
            <a:r>
              <a:rPr lang="en-US" sz="2400" b="1" i="1" smtClean="0">
                <a:solidFill>
                  <a:srgbClr val="000000"/>
                </a:solidFill>
              </a:rPr>
              <a:t>Change Management</a:t>
            </a:r>
            <a:r>
              <a:rPr lang="en-US" sz="2400" b="1" smtClean="0">
                <a:solidFill>
                  <a:srgbClr val="000000"/>
                </a:solidFill>
              </a:rPr>
              <a:t>?</a:t>
            </a:r>
            <a:endParaRPr lang="en-US" sz="2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01-11 at 10.39.54 AM.png"/>
          <p:cNvPicPr>
            <a:picLocks noGrp="1" noChangeAspect="1"/>
          </p:cNvPicPr>
          <p:nvPr>
            <p:ph idx="1"/>
          </p:nvPr>
        </p:nvPicPr>
        <p:blipFill>
          <a:blip r:embed="rId3"/>
          <a:srcRect t="8047" b="8047"/>
          <a:stretch>
            <a:fillRect/>
          </a:stretch>
        </p:blipFill>
        <p:spPr>
          <a:xfrm>
            <a:off x="414338" y="776288"/>
            <a:ext cx="8278812" cy="4656137"/>
          </a:xfrm>
        </p:spPr>
      </p:pic>
      <p:pic>
        <p:nvPicPr>
          <p:cNvPr id="5" name="Picture 4" descr="chaplin_3.jpg"/>
          <p:cNvPicPr>
            <a:picLocks noChangeAspect="1"/>
          </p:cNvPicPr>
          <p:nvPr/>
        </p:nvPicPr>
        <p:blipFill>
          <a:blip r:embed="rId4"/>
          <a:srcRect/>
          <a:stretch>
            <a:fillRect/>
          </a:stretch>
        </p:blipFill>
        <p:spPr bwMode="auto">
          <a:xfrm>
            <a:off x="414338" y="776288"/>
            <a:ext cx="8164512" cy="4764087"/>
          </a:xfrm>
          <a:prstGeom prst="rect">
            <a:avLst/>
          </a:prstGeom>
          <a:noFill/>
          <a:ln w="9525">
            <a:noFill/>
            <a:miter lim="800000"/>
            <a:headEnd/>
            <a:tailEnd/>
          </a:ln>
        </p:spPr>
      </p:pic>
      <p:sp>
        <p:nvSpPr>
          <p:cNvPr id="36867" name="Title 1"/>
          <p:cNvSpPr>
            <a:spLocks noGrp="1"/>
          </p:cNvSpPr>
          <p:nvPr>
            <p:ph type="title"/>
          </p:nvPr>
        </p:nvSpPr>
        <p:spPr>
          <a:xfrm>
            <a:off x="0" y="6350"/>
            <a:ext cx="9144000" cy="417513"/>
          </a:xfrm>
          <a:solidFill>
            <a:srgbClr val="FFFF00"/>
          </a:solidFill>
        </p:spPr>
        <p:txBody>
          <a:bodyPr/>
          <a:lstStyle/>
          <a:p>
            <a:r>
              <a:rPr lang="en-US" sz="2400" b="1" smtClean="0">
                <a:solidFill>
                  <a:srgbClr val="000000"/>
                </a:solidFill>
              </a:rPr>
              <a:t>3 What is </a:t>
            </a:r>
            <a:r>
              <a:rPr lang="en-US" sz="2400" b="1" i="1" smtClean="0">
                <a:solidFill>
                  <a:srgbClr val="000000"/>
                </a:solidFill>
              </a:rPr>
              <a:t>Change Management</a:t>
            </a:r>
            <a:r>
              <a:rPr lang="en-US" sz="2400" b="1" smtClean="0">
                <a:solidFill>
                  <a:srgbClr val="000000"/>
                </a:solidFill>
              </a:rPr>
              <a:t>?</a:t>
            </a:r>
            <a:endParaRPr lang="en-US" sz="2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miley_faces-wide.jpg"/>
          <p:cNvPicPr>
            <a:picLocks noChangeAspect="1"/>
          </p:cNvPicPr>
          <p:nvPr/>
        </p:nvPicPr>
        <p:blipFill>
          <a:blip r:embed="rId3"/>
          <a:srcRect/>
          <a:stretch>
            <a:fillRect/>
          </a:stretch>
        </p:blipFill>
        <p:spPr bwMode="auto">
          <a:xfrm>
            <a:off x="0" y="804863"/>
            <a:ext cx="9144000" cy="5481637"/>
          </a:xfrm>
          <a:prstGeom prst="rect">
            <a:avLst/>
          </a:prstGeom>
          <a:noFill/>
          <a:ln w="9525">
            <a:noFill/>
            <a:miter lim="800000"/>
            <a:headEnd/>
            <a:tailEnd/>
          </a:ln>
        </p:spPr>
      </p:pic>
      <p:sp>
        <p:nvSpPr>
          <p:cNvPr id="38914" name="Title 1"/>
          <p:cNvSpPr>
            <a:spLocks noGrp="1"/>
          </p:cNvSpPr>
          <p:nvPr>
            <p:ph type="title"/>
          </p:nvPr>
        </p:nvSpPr>
        <p:spPr>
          <a:xfrm>
            <a:off x="0" y="7938"/>
            <a:ext cx="9144000" cy="500062"/>
          </a:xfrm>
          <a:solidFill>
            <a:srgbClr val="FFFF00"/>
          </a:solidFill>
        </p:spPr>
        <p:txBody>
          <a:bodyPr/>
          <a:lstStyle/>
          <a:p>
            <a:pPr algn="l"/>
            <a:r>
              <a:rPr lang="en-US" sz="2400" b="1" smtClean="0">
                <a:solidFill>
                  <a:srgbClr val="000000"/>
                </a:solidFill>
              </a:rPr>
              <a:t>4  Whose </a:t>
            </a:r>
            <a:r>
              <a:rPr lang="en-US" sz="2400" b="1" i="1" smtClean="0">
                <a:solidFill>
                  <a:srgbClr val="000000"/>
                </a:solidFill>
              </a:rPr>
              <a:t>Job</a:t>
            </a:r>
            <a:r>
              <a:rPr lang="en-US" sz="2400" b="1" smtClean="0">
                <a:solidFill>
                  <a:srgbClr val="000000"/>
                </a:solidFill>
              </a:rPr>
              <a:t> Is Change? </a:t>
            </a:r>
            <a:endParaRPr lang="en-US" sz="2400" smtClean="0">
              <a:solidFill>
                <a:srgbClr val="000000"/>
              </a:solidFill>
            </a:endParaRPr>
          </a:p>
        </p:txBody>
      </p:sp>
      <p:sp>
        <p:nvSpPr>
          <p:cNvPr id="4" name="Rectangular Callout 3"/>
          <p:cNvSpPr/>
          <p:nvPr/>
        </p:nvSpPr>
        <p:spPr>
          <a:xfrm>
            <a:off x="663575" y="1227138"/>
            <a:ext cx="3259138" cy="1214437"/>
          </a:xfrm>
          <a:prstGeom prst="wedgeRectCallout">
            <a:avLst>
              <a:gd name="adj1" fmla="val 55033"/>
              <a:gd name="adj2" fmla="val 117727"/>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r>
              <a:rPr lang="en-US" b="1" dirty="0">
                <a:solidFill>
                  <a:schemeClr val="tx1"/>
                </a:solidFill>
              </a:rPr>
              <a:t>Marketplace COMPLEXITY and </a:t>
            </a:r>
            <a:endParaRPr lang="en-US" b="1" dirty="0">
              <a:solidFill>
                <a:schemeClr val="tx1"/>
              </a:solidFill>
            </a:endParaRPr>
          </a:p>
          <a:p>
            <a:pPr algn="ctr" fontAlgn="auto">
              <a:lnSpc>
                <a:spcPct val="70000"/>
              </a:lnSpc>
              <a:spcBef>
                <a:spcPts val="0"/>
              </a:spcBef>
              <a:spcAft>
                <a:spcPts val="0"/>
              </a:spcAft>
              <a:defRPr/>
            </a:pPr>
            <a:r>
              <a:rPr lang="en-US" b="1" dirty="0">
                <a:solidFill>
                  <a:schemeClr val="tx1"/>
                </a:solidFill>
              </a:rPr>
              <a:t>SPEED TRANSFERS </a:t>
            </a:r>
            <a:endParaRPr lang="en-US" b="1" dirty="0">
              <a:solidFill>
                <a:schemeClr val="tx1"/>
              </a:solidFill>
            </a:endParaRPr>
          </a:p>
          <a:p>
            <a:pPr algn="ctr" fontAlgn="auto">
              <a:lnSpc>
                <a:spcPct val="70000"/>
              </a:lnSpc>
              <a:spcBef>
                <a:spcPts val="0"/>
              </a:spcBef>
              <a:spcAft>
                <a:spcPts val="0"/>
              </a:spcAft>
              <a:defRPr/>
            </a:pPr>
            <a:r>
              <a:rPr lang="en-US" b="1" dirty="0">
                <a:solidFill>
                  <a:schemeClr val="tx1"/>
                </a:solidFill>
              </a:rPr>
              <a:t>responsibility </a:t>
            </a:r>
            <a:r>
              <a:rPr lang="en-US" b="1" dirty="0">
                <a:solidFill>
                  <a:schemeClr val="tx1"/>
                </a:solidFill>
              </a:rPr>
              <a:t>to the HIVE</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07988" y="1176338"/>
            <a:ext cx="4281487" cy="2459037"/>
          </a:xfrm>
          <a:prstGeom prst="cloudCallout">
            <a:avLst>
              <a:gd name="adj1" fmla="val 21272"/>
              <a:gd name="adj2" fmla="val 63333"/>
            </a:avLst>
          </a:prstGeom>
        </p:spPr>
        <p:style>
          <a:lnRef idx="1">
            <a:schemeClr val="dk1"/>
          </a:lnRef>
          <a:fillRef idx="3">
            <a:schemeClr val="dk1"/>
          </a:fillRef>
          <a:effectRef idx="2">
            <a:schemeClr val="dk1"/>
          </a:effectRef>
          <a:fontRef idx="minor">
            <a:schemeClr val="lt1"/>
          </a:fontRef>
        </p:style>
        <p:txBody>
          <a:bodyPr anchor="ctr"/>
          <a:lstStyle/>
          <a:p>
            <a:pPr fontAlgn="auto">
              <a:spcBef>
                <a:spcPts val="0"/>
              </a:spcBef>
              <a:spcAft>
                <a:spcPts val="0"/>
              </a:spcAft>
              <a:defRPr/>
            </a:pPr>
            <a:r>
              <a:rPr lang="en-US" dirty="0">
                <a:solidFill>
                  <a:schemeClr val="tx1"/>
                </a:solidFill>
              </a:rPr>
              <a:t> </a:t>
            </a:r>
          </a:p>
          <a:p>
            <a:pPr fontAlgn="auto">
              <a:spcBef>
                <a:spcPts val="0"/>
              </a:spcBef>
              <a:spcAft>
                <a:spcPts val="0"/>
              </a:spcAft>
              <a:defRPr/>
            </a:pPr>
            <a:r>
              <a:rPr lang="en-US" sz="3200" b="1" dirty="0">
                <a:solidFill>
                  <a:srgbClr val="FFFFFF"/>
                </a:solidFill>
              </a:rPr>
              <a:t>There's </a:t>
            </a:r>
            <a:r>
              <a:rPr lang="en-US" sz="3200" b="1" dirty="0" err="1">
                <a:solidFill>
                  <a:srgbClr val="FFFFFF"/>
                </a:solidFill>
              </a:rPr>
              <a:t>gotta</a:t>
            </a:r>
            <a:r>
              <a:rPr lang="en-US" sz="3200" b="1" dirty="0">
                <a:solidFill>
                  <a:srgbClr val="FFFFFF"/>
                </a:solidFill>
              </a:rPr>
              <a:t> be a better </a:t>
            </a:r>
            <a:r>
              <a:rPr lang="en-US" sz="3200" b="1" dirty="0">
                <a:solidFill>
                  <a:srgbClr val="FFFFFF"/>
                </a:solidFill>
              </a:rPr>
              <a:t>way  . .  . </a:t>
            </a:r>
            <a:endParaRPr lang="en-US" sz="3200" dirty="0">
              <a:solidFill>
                <a:srgbClr val="FFFFFF"/>
              </a:solidFill>
            </a:endParaRPr>
          </a:p>
        </p:txBody>
      </p:sp>
      <p:sp>
        <p:nvSpPr>
          <p:cNvPr id="5" name="Cloud Callout 4"/>
          <p:cNvSpPr/>
          <p:nvPr/>
        </p:nvSpPr>
        <p:spPr>
          <a:xfrm>
            <a:off x="4689475" y="2886075"/>
            <a:ext cx="4281488" cy="2457450"/>
          </a:xfrm>
          <a:prstGeom prst="cloudCallout">
            <a:avLst>
              <a:gd name="adj1" fmla="val -20355"/>
              <a:gd name="adj2" fmla="val 71666"/>
            </a:avLst>
          </a:prstGeom>
        </p:spPr>
        <p:style>
          <a:lnRef idx="1">
            <a:schemeClr val="dk1"/>
          </a:lnRef>
          <a:fillRef idx="3">
            <a:schemeClr val="dk1"/>
          </a:fillRef>
          <a:effectRef idx="2">
            <a:schemeClr val="dk1"/>
          </a:effectRef>
          <a:fontRef idx="minor">
            <a:schemeClr val="lt1"/>
          </a:fontRef>
        </p:style>
        <p:txBody>
          <a:bodyPr anchor="ctr"/>
          <a:lstStyle/>
          <a:p>
            <a:pPr fontAlgn="auto">
              <a:spcBef>
                <a:spcPts val="0"/>
              </a:spcBef>
              <a:spcAft>
                <a:spcPts val="0"/>
              </a:spcAft>
              <a:defRPr/>
            </a:pPr>
            <a:r>
              <a:rPr lang="en-US" dirty="0">
                <a:solidFill>
                  <a:srgbClr val="FFFFFF"/>
                </a:solidFill>
              </a:rPr>
              <a:t> </a:t>
            </a:r>
          </a:p>
          <a:p>
            <a:pPr algn="r" fontAlgn="auto">
              <a:spcBef>
                <a:spcPts val="0"/>
              </a:spcBef>
              <a:spcAft>
                <a:spcPts val="0"/>
              </a:spcAft>
              <a:defRPr/>
            </a:pPr>
            <a:r>
              <a:rPr lang="en-US" sz="3200" b="1" dirty="0">
                <a:solidFill>
                  <a:srgbClr val="FFFFFF"/>
                </a:solidFill>
              </a:rPr>
              <a:t>But that’s not really my job . . . </a:t>
            </a:r>
            <a:endParaRPr lang="en-US" sz="3200" dirty="0">
              <a:solidFill>
                <a:srgbClr val="FFFFFF"/>
              </a:solidFill>
            </a:endParaRPr>
          </a:p>
        </p:txBody>
      </p:sp>
      <p:sp>
        <p:nvSpPr>
          <p:cNvPr id="40963" name="Title 1"/>
          <p:cNvSpPr>
            <a:spLocks noGrp="1"/>
          </p:cNvSpPr>
          <p:nvPr>
            <p:ph type="title"/>
          </p:nvPr>
        </p:nvSpPr>
        <p:spPr>
          <a:xfrm>
            <a:off x="0" y="-14288"/>
            <a:ext cx="9144000" cy="473076"/>
          </a:xfrm>
          <a:solidFill>
            <a:srgbClr val="FFFF00"/>
          </a:solidFill>
        </p:spPr>
        <p:txBody>
          <a:bodyPr/>
          <a:lstStyle/>
          <a:p>
            <a:pPr algn="l"/>
            <a:r>
              <a:rPr lang="en-US" sz="2400" b="1" smtClean="0">
                <a:solidFill>
                  <a:srgbClr val="000000"/>
                </a:solidFill>
              </a:rPr>
              <a:t>4  Whose </a:t>
            </a:r>
            <a:r>
              <a:rPr lang="en-US" sz="2400" b="1" i="1" smtClean="0">
                <a:solidFill>
                  <a:srgbClr val="000000"/>
                </a:solidFill>
              </a:rPr>
              <a:t>Job</a:t>
            </a:r>
            <a:r>
              <a:rPr lang="en-US" sz="2400" b="1" smtClean="0">
                <a:solidFill>
                  <a:srgbClr val="000000"/>
                </a:solidFill>
              </a:rPr>
              <a:t> Is Change? </a:t>
            </a:r>
            <a:endParaRPr lang="en-US" sz="2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4-01-11 at 10.45.35 AM.png"/>
          <p:cNvPicPr>
            <a:picLocks noGrp="1" noChangeAspect="1"/>
          </p:cNvPicPr>
          <p:nvPr>
            <p:ph idx="1"/>
          </p:nvPr>
        </p:nvPicPr>
        <p:blipFill>
          <a:blip r:embed="rId3"/>
          <a:srcRect l="9184" t="40442" r="27193" b="11826"/>
          <a:stretch>
            <a:fillRect/>
          </a:stretch>
        </p:blipFill>
        <p:spPr>
          <a:xfrm>
            <a:off x="71438" y="831850"/>
            <a:ext cx="9072562" cy="5129213"/>
          </a:xfrm>
        </p:spPr>
      </p:pic>
      <p:sp>
        <p:nvSpPr>
          <p:cNvPr id="43010" name="Title 1"/>
          <p:cNvSpPr>
            <a:spLocks noGrp="1"/>
          </p:cNvSpPr>
          <p:nvPr>
            <p:ph type="title"/>
          </p:nvPr>
        </p:nvSpPr>
        <p:spPr>
          <a:xfrm>
            <a:off x="0" y="7938"/>
            <a:ext cx="9144000" cy="471487"/>
          </a:xfrm>
          <a:solidFill>
            <a:srgbClr val="FFFF00"/>
          </a:solidFill>
        </p:spPr>
        <p:txBody>
          <a:bodyPr/>
          <a:lstStyle/>
          <a:p>
            <a:pPr algn="l"/>
            <a:r>
              <a:rPr lang="en-US" sz="2400" b="1" smtClean="0">
                <a:solidFill>
                  <a:srgbClr val="000000"/>
                </a:solidFill>
              </a:rPr>
              <a:t>4  Whose </a:t>
            </a:r>
            <a:r>
              <a:rPr lang="en-US" sz="2400" b="1" i="1" smtClean="0">
                <a:solidFill>
                  <a:srgbClr val="000000"/>
                </a:solidFill>
              </a:rPr>
              <a:t>Job</a:t>
            </a:r>
            <a:r>
              <a:rPr lang="en-US" sz="2400" b="1" smtClean="0">
                <a:solidFill>
                  <a:srgbClr val="000000"/>
                </a:solidFill>
              </a:rPr>
              <a:t> Is Change? </a:t>
            </a:r>
            <a:endParaRPr lang="en-US" sz="2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txBox="1">
            <a:spLocks/>
          </p:cNvSpPr>
          <p:nvPr/>
        </p:nvSpPr>
        <p:spPr bwMode="auto">
          <a:xfrm>
            <a:off x="0" y="0"/>
            <a:ext cx="9144000" cy="498475"/>
          </a:xfrm>
          <a:prstGeom prst="rect">
            <a:avLst/>
          </a:prstGeom>
          <a:solidFill>
            <a:srgbClr val="FFFF00"/>
          </a:solidFill>
          <a:ln w="9525">
            <a:noFill/>
            <a:miter lim="800000"/>
            <a:headEnd/>
            <a:tailEnd/>
          </a:ln>
        </p:spPr>
        <p:txBody>
          <a:bodyPr anchor="ctr"/>
          <a:lstStyle/>
          <a:p>
            <a:pPr algn="r"/>
            <a:r>
              <a:rPr lang="en-US" sz="2400" b="1">
                <a:solidFill>
                  <a:srgbClr val="000000"/>
                </a:solidFill>
                <a:latin typeface="Calibri" pitchFamily="34" charset="0"/>
              </a:rPr>
              <a:t>5  How Does Change </a:t>
            </a:r>
            <a:r>
              <a:rPr lang="en-US" sz="2400" b="1" i="1">
                <a:solidFill>
                  <a:srgbClr val="000000"/>
                </a:solidFill>
                <a:latin typeface="Calibri" pitchFamily="34" charset="0"/>
              </a:rPr>
              <a:t>Happen</a:t>
            </a:r>
            <a:r>
              <a:rPr lang="en-US" sz="2400" b="1">
                <a:solidFill>
                  <a:srgbClr val="000000"/>
                </a:solidFill>
                <a:latin typeface="Calibri" pitchFamily="34" charset="0"/>
              </a:rPr>
              <a:t>? </a:t>
            </a:r>
            <a:endParaRPr lang="en-US" sz="2400">
              <a:solidFill>
                <a:srgbClr val="000000"/>
              </a:solidFill>
              <a:latin typeface="Calibri" pitchFamily="34" charset="0"/>
            </a:endParaRPr>
          </a:p>
        </p:txBody>
      </p:sp>
      <p:sp>
        <p:nvSpPr>
          <p:cNvPr id="2" name="Rectangle 1"/>
          <p:cNvSpPr>
            <a:spLocks noChangeArrowheads="1"/>
          </p:cNvSpPr>
          <p:nvPr/>
        </p:nvSpPr>
        <p:spPr bwMode="auto">
          <a:xfrm>
            <a:off x="914400" y="1058863"/>
            <a:ext cx="3876675" cy="4832350"/>
          </a:xfrm>
          <a:prstGeom prst="rect">
            <a:avLst/>
          </a:prstGeom>
          <a:noFill/>
          <a:ln w="9525">
            <a:noFill/>
            <a:miter lim="800000"/>
            <a:headEnd/>
            <a:tailEnd/>
          </a:ln>
        </p:spPr>
        <p:txBody>
          <a:bodyPr>
            <a:spAutoFit/>
          </a:bodyPr>
          <a:lstStyle/>
          <a:p>
            <a:r>
              <a:rPr lang="en-US" sz="4400">
                <a:latin typeface="Calibri" pitchFamily="34" charset="0"/>
              </a:rPr>
              <a:t>(M)otivation </a:t>
            </a:r>
          </a:p>
          <a:p>
            <a:endParaRPr lang="en-US" sz="4400">
              <a:latin typeface="Calibri" pitchFamily="34" charset="0"/>
            </a:endParaRPr>
          </a:p>
          <a:p>
            <a:r>
              <a:rPr lang="en-US" sz="4400">
                <a:latin typeface="Calibri" pitchFamily="34" charset="0"/>
              </a:rPr>
              <a:t>(P)ermission</a:t>
            </a:r>
          </a:p>
          <a:p>
            <a:endParaRPr lang="en-US" sz="4400">
              <a:latin typeface="Calibri" pitchFamily="34" charset="0"/>
            </a:endParaRPr>
          </a:p>
          <a:p>
            <a:r>
              <a:rPr lang="en-US" sz="4400">
                <a:latin typeface="Calibri" pitchFamily="34" charset="0"/>
              </a:rPr>
              <a:t>(K)nowledge </a:t>
            </a:r>
          </a:p>
          <a:p>
            <a:endParaRPr lang="en-US" sz="4400">
              <a:latin typeface="Calibri" pitchFamily="34" charset="0"/>
            </a:endParaRPr>
          </a:p>
          <a:p>
            <a:r>
              <a:rPr lang="en-US" sz="4400">
                <a:latin typeface="Calibri" pitchFamily="34" charset="0"/>
              </a:rPr>
              <a:t>(M)easures</a:t>
            </a:r>
          </a:p>
        </p:txBody>
      </p:sp>
      <p:sp>
        <p:nvSpPr>
          <p:cNvPr id="5" name="Rectangle 4"/>
          <p:cNvSpPr>
            <a:spLocks noChangeArrowheads="1"/>
          </p:cNvSpPr>
          <p:nvPr/>
        </p:nvSpPr>
        <p:spPr bwMode="auto">
          <a:xfrm>
            <a:off x="5573713" y="2443163"/>
            <a:ext cx="2568575" cy="1876425"/>
          </a:xfrm>
          <a:prstGeom prst="rect">
            <a:avLst/>
          </a:prstGeom>
          <a:noFill/>
          <a:ln w="9525">
            <a:noFill/>
            <a:miter lim="800000"/>
            <a:headEnd/>
            <a:tailEnd/>
          </a:ln>
        </p:spPr>
        <p:txBody>
          <a:bodyPr>
            <a:spAutoFit/>
          </a:bodyPr>
          <a:lstStyle/>
          <a:p>
            <a:pPr algn="ctr"/>
            <a:r>
              <a:rPr lang="en-US" sz="4400">
                <a:latin typeface="Calibri" pitchFamily="34" charset="0"/>
              </a:rPr>
              <a:t>CTS </a:t>
            </a:r>
          </a:p>
          <a:p>
            <a:pPr algn="ctr"/>
            <a:r>
              <a:rPr lang="en-US" sz="3600">
                <a:latin typeface="Calibri" pitchFamily="34" charset="0"/>
              </a:rPr>
              <a:t>(Change That Sticks)</a:t>
            </a:r>
          </a:p>
        </p:txBody>
      </p:sp>
      <p:sp>
        <p:nvSpPr>
          <p:cNvPr id="3" name="Plus 2"/>
          <p:cNvSpPr/>
          <p:nvPr/>
        </p:nvSpPr>
        <p:spPr>
          <a:xfrm>
            <a:off x="1835150" y="1935163"/>
            <a:ext cx="508000" cy="508000"/>
          </a:xfrm>
          <a:prstGeom prst="mathPlus">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lus 5"/>
          <p:cNvSpPr/>
          <p:nvPr/>
        </p:nvSpPr>
        <p:spPr>
          <a:xfrm>
            <a:off x="1835150" y="4727575"/>
            <a:ext cx="508000" cy="508000"/>
          </a:xfrm>
          <a:prstGeom prst="mathPlus">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lus 7"/>
          <p:cNvSpPr/>
          <p:nvPr/>
        </p:nvSpPr>
        <p:spPr>
          <a:xfrm>
            <a:off x="1835150" y="3302000"/>
            <a:ext cx="508000" cy="508000"/>
          </a:xfrm>
          <a:prstGeom prst="mathPlus">
            <a:avLst/>
          </a:prstGeom>
          <a:solidFill>
            <a:srgbClr val="FF66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Equal 8"/>
          <p:cNvSpPr/>
          <p:nvPr/>
        </p:nvSpPr>
        <p:spPr>
          <a:xfrm flipV="1">
            <a:off x="4014788" y="3302000"/>
            <a:ext cx="776287" cy="466725"/>
          </a:xfrm>
          <a:prstGeom prst="mathEqual">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914400" y="1066800"/>
            <a:ext cx="3876675" cy="4830763"/>
          </a:xfrm>
          <a:prstGeom prst="rect">
            <a:avLst/>
          </a:prstGeom>
          <a:noFill/>
          <a:ln w="9525">
            <a:noFill/>
            <a:miter lim="800000"/>
            <a:headEnd/>
            <a:tailEnd/>
          </a:ln>
        </p:spPr>
        <p:txBody>
          <a:bodyPr>
            <a:spAutoFit/>
          </a:bodyPr>
          <a:lstStyle/>
          <a:p>
            <a:r>
              <a:rPr lang="en-US" sz="4400">
                <a:solidFill>
                  <a:srgbClr val="FF6600"/>
                </a:solidFill>
                <a:latin typeface="Calibri" pitchFamily="34" charset="0"/>
              </a:rPr>
              <a:t>(M)otivation </a:t>
            </a:r>
          </a:p>
          <a:p>
            <a:endParaRPr lang="en-US" sz="4400">
              <a:latin typeface="Calibri" pitchFamily="34" charset="0"/>
            </a:endParaRPr>
          </a:p>
          <a:p>
            <a:r>
              <a:rPr lang="en-US" sz="4400">
                <a:latin typeface="Calibri" pitchFamily="34" charset="0"/>
              </a:rPr>
              <a:t>(P)ermission</a:t>
            </a:r>
          </a:p>
          <a:p>
            <a:endParaRPr lang="en-US" sz="4400">
              <a:latin typeface="Calibri" pitchFamily="34" charset="0"/>
            </a:endParaRPr>
          </a:p>
          <a:p>
            <a:r>
              <a:rPr lang="en-US" sz="4400">
                <a:latin typeface="Calibri" pitchFamily="34" charset="0"/>
              </a:rPr>
              <a:t>(K)nowledge </a:t>
            </a:r>
          </a:p>
          <a:p>
            <a:endParaRPr lang="en-US" sz="4400">
              <a:latin typeface="Calibri" pitchFamily="34" charset="0"/>
            </a:endParaRPr>
          </a:p>
          <a:p>
            <a:r>
              <a:rPr lang="en-US" sz="4400">
                <a:latin typeface="Calibri" pitchFamily="34" charset="0"/>
              </a:rPr>
              <a:t>(M)easures</a:t>
            </a:r>
          </a:p>
        </p:txBody>
      </p:sp>
      <p:sp>
        <p:nvSpPr>
          <p:cNvPr id="47106" name="Rectangle 4"/>
          <p:cNvSpPr>
            <a:spLocks noChangeArrowheads="1"/>
          </p:cNvSpPr>
          <p:nvPr/>
        </p:nvSpPr>
        <p:spPr bwMode="auto">
          <a:xfrm>
            <a:off x="5573713" y="2089150"/>
            <a:ext cx="2568575" cy="1878013"/>
          </a:xfrm>
          <a:prstGeom prst="rect">
            <a:avLst/>
          </a:prstGeom>
          <a:noFill/>
          <a:ln w="9525">
            <a:noFill/>
            <a:miter lim="800000"/>
            <a:headEnd/>
            <a:tailEnd/>
          </a:ln>
        </p:spPr>
        <p:txBody>
          <a:bodyPr>
            <a:spAutoFit/>
          </a:bodyPr>
          <a:lstStyle/>
          <a:p>
            <a:pPr algn="ctr"/>
            <a:r>
              <a:rPr lang="en-US" sz="4400">
                <a:latin typeface="Calibri" pitchFamily="34" charset="0"/>
              </a:rPr>
              <a:t>CTS </a:t>
            </a:r>
          </a:p>
          <a:p>
            <a:pPr algn="ctr"/>
            <a:r>
              <a:rPr lang="en-US" sz="3600">
                <a:latin typeface="Calibri" pitchFamily="34" charset="0"/>
              </a:rPr>
              <a:t>(Change That Sticks)</a:t>
            </a:r>
          </a:p>
        </p:txBody>
      </p:sp>
      <p:sp>
        <p:nvSpPr>
          <p:cNvPr id="3" name="Plus 2"/>
          <p:cNvSpPr/>
          <p:nvPr/>
        </p:nvSpPr>
        <p:spPr>
          <a:xfrm>
            <a:off x="1835150" y="1911350"/>
            <a:ext cx="508000" cy="508000"/>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lus 5"/>
          <p:cNvSpPr/>
          <p:nvPr/>
        </p:nvSpPr>
        <p:spPr>
          <a:xfrm>
            <a:off x="1835150" y="4703763"/>
            <a:ext cx="508000" cy="508000"/>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lus 7"/>
          <p:cNvSpPr/>
          <p:nvPr/>
        </p:nvSpPr>
        <p:spPr>
          <a:xfrm>
            <a:off x="1835150" y="3278188"/>
            <a:ext cx="508000" cy="508000"/>
          </a:xfrm>
          <a:prstGeom prst="mathPlus">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Equal 8"/>
          <p:cNvSpPr/>
          <p:nvPr/>
        </p:nvSpPr>
        <p:spPr>
          <a:xfrm flipV="1">
            <a:off x="4014788" y="2949575"/>
            <a:ext cx="776287" cy="466725"/>
          </a:xfrm>
          <a:prstGeom prst="mathEqual">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7111" name="Title 1"/>
          <p:cNvSpPr txBox="1">
            <a:spLocks/>
          </p:cNvSpPr>
          <p:nvPr/>
        </p:nvSpPr>
        <p:spPr bwMode="auto">
          <a:xfrm>
            <a:off x="0" y="0"/>
            <a:ext cx="9144000" cy="498475"/>
          </a:xfrm>
          <a:prstGeom prst="rect">
            <a:avLst/>
          </a:prstGeom>
          <a:solidFill>
            <a:srgbClr val="FFFF00"/>
          </a:solidFill>
          <a:ln w="9525">
            <a:noFill/>
            <a:miter lim="800000"/>
            <a:headEnd/>
            <a:tailEnd/>
          </a:ln>
        </p:spPr>
        <p:txBody>
          <a:bodyPr anchor="ctr"/>
          <a:lstStyle/>
          <a:p>
            <a:pPr algn="r"/>
            <a:r>
              <a:rPr lang="en-US" sz="2400" b="1">
                <a:solidFill>
                  <a:srgbClr val="000000"/>
                </a:solidFill>
                <a:latin typeface="Calibri" pitchFamily="34" charset="0"/>
              </a:rPr>
              <a:t>5  How Does Change </a:t>
            </a:r>
            <a:r>
              <a:rPr lang="en-US" sz="2400" b="1" i="1">
                <a:solidFill>
                  <a:srgbClr val="000000"/>
                </a:solidFill>
                <a:latin typeface="Calibri" pitchFamily="34" charset="0"/>
              </a:rPr>
              <a:t>Happen</a:t>
            </a:r>
            <a:r>
              <a:rPr lang="en-US" sz="2400" b="1">
                <a:solidFill>
                  <a:srgbClr val="000000"/>
                </a:solidFill>
                <a:latin typeface="Calibri" pitchFamily="34" charset="0"/>
              </a:rPr>
              <a:t>? </a:t>
            </a:r>
            <a:endParaRPr lang="en-US" sz="24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914400" y="1103313"/>
            <a:ext cx="3876675" cy="4832350"/>
          </a:xfrm>
          <a:prstGeom prst="rect">
            <a:avLst/>
          </a:prstGeom>
          <a:noFill/>
          <a:ln w="9525">
            <a:noFill/>
            <a:miter lim="800000"/>
            <a:headEnd/>
            <a:tailEnd/>
          </a:ln>
        </p:spPr>
        <p:txBody>
          <a:bodyPr>
            <a:spAutoFit/>
          </a:bodyPr>
          <a:lstStyle/>
          <a:p>
            <a:r>
              <a:rPr lang="en-US" sz="4400">
                <a:latin typeface="Calibri" pitchFamily="34" charset="0"/>
              </a:rPr>
              <a:t>(M)otivation </a:t>
            </a:r>
          </a:p>
          <a:p>
            <a:endParaRPr lang="en-US" sz="4400">
              <a:latin typeface="Calibri" pitchFamily="34" charset="0"/>
            </a:endParaRPr>
          </a:p>
          <a:p>
            <a:r>
              <a:rPr lang="en-US" sz="4400">
                <a:solidFill>
                  <a:srgbClr val="FF6600"/>
                </a:solidFill>
                <a:latin typeface="Calibri" pitchFamily="34" charset="0"/>
              </a:rPr>
              <a:t>(P)ermission</a:t>
            </a:r>
          </a:p>
          <a:p>
            <a:endParaRPr lang="en-US" sz="4400">
              <a:latin typeface="Calibri" pitchFamily="34" charset="0"/>
            </a:endParaRPr>
          </a:p>
          <a:p>
            <a:r>
              <a:rPr lang="en-US" sz="4400">
                <a:latin typeface="Calibri" pitchFamily="34" charset="0"/>
              </a:rPr>
              <a:t>(K)nowledge </a:t>
            </a:r>
          </a:p>
          <a:p>
            <a:endParaRPr lang="en-US" sz="4400">
              <a:latin typeface="Calibri" pitchFamily="34" charset="0"/>
            </a:endParaRPr>
          </a:p>
          <a:p>
            <a:r>
              <a:rPr lang="en-US" sz="4400">
                <a:latin typeface="Calibri" pitchFamily="34" charset="0"/>
              </a:rPr>
              <a:t>(M)easures</a:t>
            </a:r>
          </a:p>
        </p:txBody>
      </p:sp>
      <p:sp>
        <p:nvSpPr>
          <p:cNvPr id="49154" name="Rectangle 4"/>
          <p:cNvSpPr>
            <a:spLocks noChangeArrowheads="1"/>
          </p:cNvSpPr>
          <p:nvPr/>
        </p:nvSpPr>
        <p:spPr bwMode="auto">
          <a:xfrm>
            <a:off x="5573713" y="2089150"/>
            <a:ext cx="2568575" cy="1878013"/>
          </a:xfrm>
          <a:prstGeom prst="rect">
            <a:avLst/>
          </a:prstGeom>
          <a:noFill/>
          <a:ln w="9525">
            <a:noFill/>
            <a:miter lim="800000"/>
            <a:headEnd/>
            <a:tailEnd/>
          </a:ln>
        </p:spPr>
        <p:txBody>
          <a:bodyPr>
            <a:spAutoFit/>
          </a:bodyPr>
          <a:lstStyle/>
          <a:p>
            <a:pPr algn="ctr"/>
            <a:r>
              <a:rPr lang="en-US" sz="4400">
                <a:latin typeface="Calibri" pitchFamily="34" charset="0"/>
              </a:rPr>
              <a:t>CTS </a:t>
            </a:r>
          </a:p>
          <a:p>
            <a:pPr algn="ctr"/>
            <a:r>
              <a:rPr lang="en-US" sz="3600">
                <a:latin typeface="Calibri" pitchFamily="34" charset="0"/>
              </a:rPr>
              <a:t>(Change That Sticks)</a:t>
            </a:r>
          </a:p>
        </p:txBody>
      </p:sp>
      <p:sp>
        <p:nvSpPr>
          <p:cNvPr id="3" name="Plus 2"/>
          <p:cNvSpPr/>
          <p:nvPr/>
        </p:nvSpPr>
        <p:spPr>
          <a:xfrm>
            <a:off x="1835150" y="1979613"/>
            <a:ext cx="508000" cy="508000"/>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lus 5"/>
          <p:cNvSpPr/>
          <p:nvPr/>
        </p:nvSpPr>
        <p:spPr>
          <a:xfrm>
            <a:off x="1835150" y="4813300"/>
            <a:ext cx="508000" cy="508000"/>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lus 7"/>
          <p:cNvSpPr/>
          <p:nvPr/>
        </p:nvSpPr>
        <p:spPr>
          <a:xfrm>
            <a:off x="1835150" y="3348038"/>
            <a:ext cx="508000" cy="508000"/>
          </a:xfrm>
          <a:prstGeom prst="mathPlus">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Equal 8"/>
          <p:cNvSpPr/>
          <p:nvPr/>
        </p:nvSpPr>
        <p:spPr>
          <a:xfrm flipV="1">
            <a:off x="4014788" y="2949575"/>
            <a:ext cx="776287" cy="466725"/>
          </a:xfrm>
          <a:prstGeom prst="mathEqual">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9159" name="Title 1"/>
          <p:cNvSpPr txBox="1">
            <a:spLocks/>
          </p:cNvSpPr>
          <p:nvPr/>
        </p:nvSpPr>
        <p:spPr bwMode="auto">
          <a:xfrm>
            <a:off x="0" y="0"/>
            <a:ext cx="9144000" cy="498475"/>
          </a:xfrm>
          <a:prstGeom prst="rect">
            <a:avLst/>
          </a:prstGeom>
          <a:solidFill>
            <a:srgbClr val="FFFF00"/>
          </a:solidFill>
          <a:ln w="9525">
            <a:noFill/>
            <a:miter lim="800000"/>
            <a:headEnd/>
            <a:tailEnd/>
          </a:ln>
        </p:spPr>
        <p:txBody>
          <a:bodyPr anchor="ctr"/>
          <a:lstStyle/>
          <a:p>
            <a:pPr algn="r"/>
            <a:r>
              <a:rPr lang="en-US" sz="2400" b="1">
                <a:solidFill>
                  <a:srgbClr val="000000"/>
                </a:solidFill>
                <a:latin typeface="Calibri" pitchFamily="34" charset="0"/>
              </a:rPr>
              <a:t>5  How Does Change </a:t>
            </a:r>
            <a:r>
              <a:rPr lang="en-US" sz="2400" b="1" i="1">
                <a:solidFill>
                  <a:srgbClr val="000000"/>
                </a:solidFill>
                <a:latin typeface="Calibri" pitchFamily="34" charset="0"/>
              </a:rPr>
              <a:t>Happen</a:t>
            </a:r>
            <a:r>
              <a:rPr lang="en-US" sz="2400" b="1">
                <a:solidFill>
                  <a:srgbClr val="000000"/>
                </a:solidFill>
                <a:latin typeface="Calibri" pitchFamily="34" charset="0"/>
              </a:rPr>
              <a:t>? </a:t>
            </a:r>
            <a:endParaRPr lang="en-US" sz="24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914400" y="1030288"/>
            <a:ext cx="3876675" cy="4832350"/>
          </a:xfrm>
          <a:prstGeom prst="rect">
            <a:avLst/>
          </a:prstGeom>
          <a:noFill/>
          <a:ln w="9525">
            <a:noFill/>
            <a:miter lim="800000"/>
            <a:headEnd/>
            <a:tailEnd/>
          </a:ln>
        </p:spPr>
        <p:txBody>
          <a:bodyPr>
            <a:spAutoFit/>
          </a:bodyPr>
          <a:lstStyle/>
          <a:p>
            <a:r>
              <a:rPr lang="en-US" sz="4400">
                <a:latin typeface="Calibri" pitchFamily="34" charset="0"/>
              </a:rPr>
              <a:t>(M)otivation </a:t>
            </a:r>
          </a:p>
          <a:p>
            <a:endParaRPr lang="en-US" sz="4400">
              <a:latin typeface="Calibri" pitchFamily="34" charset="0"/>
            </a:endParaRPr>
          </a:p>
          <a:p>
            <a:r>
              <a:rPr lang="en-US" sz="4400">
                <a:latin typeface="Calibri" pitchFamily="34" charset="0"/>
              </a:rPr>
              <a:t>(P)ermission</a:t>
            </a:r>
          </a:p>
          <a:p>
            <a:endParaRPr lang="en-US" sz="4400">
              <a:latin typeface="Calibri" pitchFamily="34" charset="0"/>
            </a:endParaRPr>
          </a:p>
          <a:p>
            <a:r>
              <a:rPr lang="en-US" sz="4400">
                <a:solidFill>
                  <a:srgbClr val="FF6600"/>
                </a:solidFill>
                <a:latin typeface="Calibri" pitchFamily="34" charset="0"/>
              </a:rPr>
              <a:t>(K)nowledge </a:t>
            </a:r>
          </a:p>
          <a:p>
            <a:endParaRPr lang="en-US" sz="4400">
              <a:latin typeface="Calibri" pitchFamily="34" charset="0"/>
            </a:endParaRPr>
          </a:p>
          <a:p>
            <a:r>
              <a:rPr lang="en-US" sz="4400">
                <a:latin typeface="Calibri" pitchFamily="34" charset="0"/>
              </a:rPr>
              <a:t>(M)easures</a:t>
            </a:r>
          </a:p>
        </p:txBody>
      </p:sp>
      <p:sp>
        <p:nvSpPr>
          <p:cNvPr id="51202" name="Rectangle 4"/>
          <p:cNvSpPr>
            <a:spLocks noChangeArrowheads="1"/>
          </p:cNvSpPr>
          <p:nvPr/>
        </p:nvSpPr>
        <p:spPr bwMode="auto">
          <a:xfrm>
            <a:off x="5573713" y="2089150"/>
            <a:ext cx="2568575" cy="1878013"/>
          </a:xfrm>
          <a:prstGeom prst="rect">
            <a:avLst/>
          </a:prstGeom>
          <a:noFill/>
          <a:ln w="9525">
            <a:noFill/>
            <a:miter lim="800000"/>
            <a:headEnd/>
            <a:tailEnd/>
          </a:ln>
        </p:spPr>
        <p:txBody>
          <a:bodyPr>
            <a:spAutoFit/>
          </a:bodyPr>
          <a:lstStyle/>
          <a:p>
            <a:pPr algn="ctr"/>
            <a:r>
              <a:rPr lang="en-US" sz="4400">
                <a:latin typeface="Calibri" pitchFamily="34" charset="0"/>
              </a:rPr>
              <a:t>CTS </a:t>
            </a:r>
          </a:p>
          <a:p>
            <a:pPr algn="ctr"/>
            <a:r>
              <a:rPr lang="en-US" sz="3600">
                <a:latin typeface="Calibri" pitchFamily="34" charset="0"/>
              </a:rPr>
              <a:t>(Change That Sticks)</a:t>
            </a:r>
          </a:p>
        </p:txBody>
      </p:sp>
      <p:sp>
        <p:nvSpPr>
          <p:cNvPr id="3" name="Plus 2"/>
          <p:cNvSpPr/>
          <p:nvPr/>
        </p:nvSpPr>
        <p:spPr>
          <a:xfrm>
            <a:off x="1835150" y="1906588"/>
            <a:ext cx="508000" cy="508000"/>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lus 5"/>
          <p:cNvSpPr/>
          <p:nvPr/>
        </p:nvSpPr>
        <p:spPr>
          <a:xfrm>
            <a:off x="1835150" y="4700588"/>
            <a:ext cx="508000" cy="508000"/>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lus 7"/>
          <p:cNvSpPr/>
          <p:nvPr/>
        </p:nvSpPr>
        <p:spPr>
          <a:xfrm>
            <a:off x="1835150" y="3275013"/>
            <a:ext cx="508000" cy="508000"/>
          </a:xfrm>
          <a:prstGeom prst="mathPlus">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Equal 8"/>
          <p:cNvSpPr/>
          <p:nvPr/>
        </p:nvSpPr>
        <p:spPr>
          <a:xfrm flipV="1">
            <a:off x="4014788" y="2949575"/>
            <a:ext cx="776287" cy="466725"/>
          </a:xfrm>
          <a:prstGeom prst="mathEqual">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1207" name="Title 1"/>
          <p:cNvSpPr txBox="1">
            <a:spLocks/>
          </p:cNvSpPr>
          <p:nvPr/>
        </p:nvSpPr>
        <p:spPr bwMode="auto">
          <a:xfrm>
            <a:off x="0" y="0"/>
            <a:ext cx="9144000" cy="498475"/>
          </a:xfrm>
          <a:prstGeom prst="rect">
            <a:avLst/>
          </a:prstGeom>
          <a:solidFill>
            <a:srgbClr val="FFFF00"/>
          </a:solidFill>
          <a:ln w="9525">
            <a:noFill/>
            <a:miter lim="800000"/>
            <a:headEnd/>
            <a:tailEnd/>
          </a:ln>
        </p:spPr>
        <p:txBody>
          <a:bodyPr anchor="ctr"/>
          <a:lstStyle/>
          <a:p>
            <a:pPr algn="r"/>
            <a:r>
              <a:rPr lang="en-US" sz="2400" b="1">
                <a:solidFill>
                  <a:srgbClr val="000000"/>
                </a:solidFill>
                <a:latin typeface="Calibri" pitchFamily="34" charset="0"/>
              </a:rPr>
              <a:t>5  How Does Change </a:t>
            </a:r>
            <a:r>
              <a:rPr lang="en-US" sz="2400" b="1" i="1">
                <a:solidFill>
                  <a:srgbClr val="000000"/>
                </a:solidFill>
                <a:latin typeface="Calibri" pitchFamily="34" charset="0"/>
              </a:rPr>
              <a:t>Happen</a:t>
            </a:r>
            <a:r>
              <a:rPr lang="en-US" sz="2400" b="1">
                <a:solidFill>
                  <a:srgbClr val="000000"/>
                </a:solidFill>
                <a:latin typeface="Calibri" pitchFamily="34" charset="0"/>
              </a:rPr>
              <a:t>? </a:t>
            </a:r>
            <a:endParaRPr lang="en-US" sz="24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950" y="1846263"/>
            <a:ext cx="3448050" cy="2598737"/>
          </a:xfrm>
        </p:spPr>
        <p:txBody>
          <a:bodyPr rtlCol="0" anchor="ctr">
            <a:normAutofit fontScale="92500" lnSpcReduction="10000"/>
          </a:bodyPr>
          <a:lstStyle/>
          <a:p>
            <a:pPr marL="0" indent="0" algn="ctr" fontAlgn="auto">
              <a:spcAft>
                <a:spcPts val="0"/>
              </a:spcAft>
              <a:buFont typeface="Arial"/>
              <a:buNone/>
              <a:defRPr/>
            </a:pPr>
            <a:r>
              <a:rPr lang="en-US" sz="6000" cap="small" dirty="0" smtClean="0">
                <a:solidFill>
                  <a:srgbClr val="FF0000"/>
                </a:solidFill>
                <a:latin typeface="Ayuthaya"/>
              </a:rPr>
              <a:t>Provoke (you to) </a:t>
            </a:r>
            <a:r>
              <a:rPr lang="en-US" sz="5700" cap="small" dirty="0" smtClean="0">
                <a:solidFill>
                  <a:srgbClr val="FF0000"/>
                </a:solidFill>
                <a:latin typeface="Ayuthaya"/>
              </a:rPr>
              <a:t>#change</a:t>
            </a:r>
          </a:p>
        </p:txBody>
      </p:sp>
      <p:sp>
        <p:nvSpPr>
          <p:cNvPr id="5" name="Frame 4"/>
          <p:cNvSpPr/>
          <p:nvPr/>
        </p:nvSpPr>
        <p:spPr>
          <a:xfrm>
            <a:off x="2149475" y="1270000"/>
            <a:ext cx="4699000" cy="3868738"/>
          </a:xfrm>
          <a:prstGeom prst="fram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914400" y="1062038"/>
            <a:ext cx="3876675" cy="4832350"/>
          </a:xfrm>
          <a:prstGeom prst="rect">
            <a:avLst/>
          </a:prstGeom>
          <a:noFill/>
          <a:ln w="9525">
            <a:noFill/>
            <a:miter lim="800000"/>
            <a:headEnd/>
            <a:tailEnd/>
          </a:ln>
        </p:spPr>
        <p:txBody>
          <a:bodyPr>
            <a:spAutoFit/>
          </a:bodyPr>
          <a:lstStyle/>
          <a:p>
            <a:r>
              <a:rPr lang="en-US" sz="4400">
                <a:latin typeface="Calibri" pitchFamily="34" charset="0"/>
              </a:rPr>
              <a:t>(M)otivation </a:t>
            </a:r>
          </a:p>
          <a:p>
            <a:endParaRPr lang="en-US" sz="4400">
              <a:latin typeface="Calibri" pitchFamily="34" charset="0"/>
            </a:endParaRPr>
          </a:p>
          <a:p>
            <a:r>
              <a:rPr lang="en-US" sz="4400">
                <a:latin typeface="Calibri" pitchFamily="34" charset="0"/>
              </a:rPr>
              <a:t>(P)ermission</a:t>
            </a:r>
          </a:p>
          <a:p>
            <a:endParaRPr lang="en-US" sz="4400">
              <a:latin typeface="Calibri" pitchFamily="34" charset="0"/>
            </a:endParaRPr>
          </a:p>
          <a:p>
            <a:r>
              <a:rPr lang="en-US" sz="4400">
                <a:latin typeface="Calibri" pitchFamily="34" charset="0"/>
              </a:rPr>
              <a:t>(K)nowledge </a:t>
            </a:r>
          </a:p>
          <a:p>
            <a:endParaRPr lang="en-US" sz="4400">
              <a:latin typeface="Calibri" pitchFamily="34" charset="0"/>
            </a:endParaRPr>
          </a:p>
          <a:p>
            <a:r>
              <a:rPr lang="en-US" sz="4400">
                <a:solidFill>
                  <a:srgbClr val="FF6600"/>
                </a:solidFill>
                <a:latin typeface="Calibri" pitchFamily="34" charset="0"/>
              </a:rPr>
              <a:t>(M)easures</a:t>
            </a:r>
          </a:p>
        </p:txBody>
      </p:sp>
      <p:sp>
        <p:nvSpPr>
          <p:cNvPr id="53250" name="Rectangle 4"/>
          <p:cNvSpPr>
            <a:spLocks noChangeArrowheads="1"/>
          </p:cNvSpPr>
          <p:nvPr/>
        </p:nvSpPr>
        <p:spPr bwMode="auto">
          <a:xfrm>
            <a:off x="5573713" y="2089150"/>
            <a:ext cx="2568575" cy="1878013"/>
          </a:xfrm>
          <a:prstGeom prst="rect">
            <a:avLst/>
          </a:prstGeom>
          <a:noFill/>
          <a:ln w="9525">
            <a:noFill/>
            <a:miter lim="800000"/>
            <a:headEnd/>
            <a:tailEnd/>
          </a:ln>
        </p:spPr>
        <p:txBody>
          <a:bodyPr>
            <a:spAutoFit/>
          </a:bodyPr>
          <a:lstStyle/>
          <a:p>
            <a:pPr algn="ctr"/>
            <a:r>
              <a:rPr lang="en-US" sz="4400">
                <a:latin typeface="Calibri" pitchFamily="34" charset="0"/>
              </a:rPr>
              <a:t>CTS </a:t>
            </a:r>
          </a:p>
          <a:p>
            <a:pPr algn="ctr"/>
            <a:r>
              <a:rPr lang="en-US" sz="3600">
                <a:latin typeface="Calibri" pitchFamily="34" charset="0"/>
              </a:rPr>
              <a:t>(Change That Sticks)</a:t>
            </a:r>
          </a:p>
        </p:txBody>
      </p:sp>
      <p:sp>
        <p:nvSpPr>
          <p:cNvPr id="3" name="Plus 2"/>
          <p:cNvSpPr/>
          <p:nvPr/>
        </p:nvSpPr>
        <p:spPr>
          <a:xfrm>
            <a:off x="1835150" y="1938338"/>
            <a:ext cx="508000" cy="508000"/>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lus 5"/>
          <p:cNvSpPr/>
          <p:nvPr/>
        </p:nvSpPr>
        <p:spPr>
          <a:xfrm>
            <a:off x="1835150" y="4730750"/>
            <a:ext cx="508000" cy="508000"/>
          </a:xfrm>
          <a:prstGeom prst="mathPlus">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lus 7"/>
          <p:cNvSpPr/>
          <p:nvPr/>
        </p:nvSpPr>
        <p:spPr>
          <a:xfrm>
            <a:off x="1835150" y="3306763"/>
            <a:ext cx="508000" cy="508000"/>
          </a:xfrm>
          <a:prstGeom prst="mathPlus">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Equal 8"/>
          <p:cNvSpPr/>
          <p:nvPr/>
        </p:nvSpPr>
        <p:spPr>
          <a:xfrm flipV="1">
            <a:off x="4014788" y="2949575"/>
            <a:ext cx="776287" cy="466725"/>
          </a:xfrm>
          <a:prstGeom prst="mathEqual">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3255" name="Title 1"/>
          <p:cNvSpPr txBox="1">
            <a:spLocks/>
          </p:cNvSpPr>
          <p:nvPr/>
        </p:nvSpPr>
        <p:spPr bwMode="auto">
          <a:xfrm>
            <a:off x="0" y="0"/>
            <a:ext cx="9144000" cy="498475"/>
          </a:xfrm>
          <a:prstGeom prst="rect">
            <a:avLst/>
          </a:prstGeom>
          <a:solidFill>
            <a:srgbClr val="FFFF00"/>
          </a:solidFill>
          <a:ln w="9525">
            <a:noFill/>
            <a:miter lim="800000"/>
            <a:headEnd/>
            <a:tailEnd/>
          </a:ln>
        </p:spPr>
        <p:txBody>
          <a:bodyPr anchor="ctr"/>
          <a:lstStyle/>
          <a:p>
            <a:pPr algn="r"/>
            <a:r>
              <a:rPr lang="en-US" sz="2400" b="1">
                <a:solidFill>
                  <a:srgbClr val="000000"/>
                </a:solidFill>
                <a:latin typeface="Calibri" pitchFamily="34" charset="0"/>
              </a:rPr>
              <a:t>5  How Does Change </a:t>
            </a:r>
            <a:r>
              <a:rPr lang="en-US" sz="2400" b="1" i="1">
                <a:solidFill>
                  <a:srgbClr val="000000"/>
                </a:solidFill>
                <a:latin typeface="Calibri" pitchFamily="34" charset="0"/>
              </a:rPr>
              <a:t>Happen</a:t>
            </a:r>
            <a:r>
              <a:rPr lang="en-US" sz="2400" b="1">
                <a:solidFill>
                  <a:srgbClr val="000000"/>
                </a:solidFill>
                <a:latin typeface="Calibri" pitchFamily="34" charset="0"/>
              </a:rPr>
              <a:t>? </a:t>
            </a:r>
            <a:endParaRPr lang="en-US" sz="240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txBox="1">
            <a:spLocks/>
          </p:cNvSpPr>
          <p:nvPr/>
        </p:nvSpPr>
        <p:spPr bwMode="auto">
          <a:xfrm>
            <a:off x="0" y="-77788"/>
            <a:ext cx="9144000" cy="458788"/>
          </a:xfrm>
          <a:prstGeom prst="rect">
            <a:avLst/>
          </a:prstGeom>
          <a:solidFill>
            <a:srgbClr val="FFFF00"/>
          </a:solidFill>
          <a:ln w="9525">
            <a:noFill/>
            <a:miter lim="800000"/>
            <a:headEnd/>
            <a:tailEnd/>
          </a:ln>
        </p:spPr>
        <p:txBody>
          <a:bodyPr anchor="ctr"/>
          <a:lstStyle/>
          <a:p>
            <a:r>
              <a:rPr lang="en-US" sz="2400" b="1">
                <a:solidFill>
                  <a:srgbClr val="000000"/>
                </a:solidFill>
                <a:latin typeface="Calibri" pitchFamily="34" charset="0"/>
              </a:rPr>
              <a:t>6  What Tools Help? </a:t>
            </a:r>
            <a:endParaRPr lang="en-US" sz="2400">
              <a:solidFill>
                <a:srgbClr val="000000"/>
              </a:solidFill>
              <a:latin typeface="Calibri" pitchFamily="34" charset="0"/>
            </a:endParaRPr>
          </a:p>
        </p:txBody>
      </p:sp>
      <p:pic>
        <p:nvPicPr>
          <p:cNvPr id="11" name="Picture 10" descr="Screen Shot 2013-11-05 at 3.52.00 AM.png"/>
          <p:cNvPicPr>
            <a:picLocks noChangeAspect="1"/>
          </p:cNvPicPr>
          <p:nvPr/>
        </p:nvPicPr>
        <p:blipFill>
          <a:blip r:embed="rId3"/>
          <a:srcRect/>
          <a:stretch>
            <a:fillRect/>
          </a:stretch>
        </p:blipFill>
        <p:spPr bwMode="auto">
          <a:xfrm>
            <a:off x="169863" y="965200"/>
            <a:ext cx="4783137" cy="4264025"/>
          </a:xfrm>
          <a:prstGeom prst="rect">
            <a:avLst/>
          </a:prstGeom>
          <a:noFill/>
          <a:ln w="9525">
            <a:noFill/>
            <a:miter lim="800000"/>
            <a:headEnd/>
            <a:tailEnd/>
          </a:ln>
        </p:spPr>
      </p:pic>
      <p:pic>
        <p:nvPicPr>
          <p:cNvPr id="12" name="Picture 11" descr="Screen Shot 2013-11-05 at 4.01.40 AM.png"/>
          <p:cNvPicPr>
            <a:picLocks noChangeAspect="1"/>
          </p:cNvPicPr>
          <p:nvPr/>
        </p:nvPicPr>
        <p:blipFill>
          <a:blip r:embed="rId4"/>
          <a:srcRect/>
          <a:stretch>
            <a:fillRect/>
          </a:stretch>
        </p:blipFill>
        <p:spPr bwMode="auto">
          <a:xfrm>
            <a:off x="4572000" y="1776413"/>
            <a:ext cx="4572000" cy="4087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srcRect/>
          <a:stretch>
            <a:fillRect/>
          </a:stretch>
        </p:blipFill>
        <p:spPr bwMode="auto">
          <a:xfrm>
            <a:off x="268288" y="1060450"/>
            <a:ext cx="8523287" cy="5562600"/>
          </a:xfrm>
          <a:prstGeom prst="rect">
            <a:avLst/>
          </a:prstGeom>
          <a:noFill/>
          <a:ln w="9525">
            <a:noFill/>
            <a:miter lim="800000"/>
            <a:headEnd/>
            <a:tailEnd/>
          </a:ln>
        </p:spPr>
      </p:pic>
      <p:sp>
        <p:nvSpPr>
          <p:cNvPr id="3" name="TextBox 2"/>
          <p:cNvSpPr txBox="1">
            <a:spLocks noChangeArrowheads="1"/>
          </p:cNvSpPr>
          <p:nvPr/>
        </p:nvSpPr>
        <p:spPr bwMode="auto">
          <a:xfrm>
            <a:off x="268288" y="1155700"/>
            <a:ext cx="8396287" cy="1662113"/>
          </a:xfrm>
          <a:prstGeom prst="rect">
            <a:avLst/>
          </a:prstGeom>
          <a:noFill/>
          <a:ln w="57150" cmpd="thinThick">
            <a:solidFill>
              <a:srgbClr val="000000"/>
            </a:solidFill>
            <a:miter lim="800000"/>
            <a:headEnd/>
            <a:tailEnd/>
          </a:ln>
        </p:spPr>
        <p:txBody>
          <a:bodyPr>
            <a:spAutoFit/>
          </a:bodyPr>
          <a:lstStyle/>
          <a:p>
            <a:pPr algn="r"/>
            <a:endParaRPr lang="en-US">
              <a:latin typeface="Calibri" pitchFamily="34" charset="0"/>
            </a:endParaRPr>
          </a:p>
          <a:p>
            <a:pPr algn="r"/>
            <a:endParaRPr lang="en-US">
              <a:latin typeface="Calibri" pitchFamily="34" charset="0"/>
            </a:endParaRPr>
          </a:p>
          <a:p>
            <a:pPr algn="r"/>
            <a:r>
              <a:rPr lang="en-US" sz="2400">
                <a:solidFill>
                  <a:srgbClr val="FF6600"/>
                </a:solidFill>
                <a:latin typeface="Calibri" pitchFamily="34" charset="0"/>
              </a:rPr>
              <a:t>Team with an   </a:t>
            </a:r>
          </a:p>
          <a:p>
            <a:pPr algn="r"/>
            <a:r>
              <a:rPr lang="en-US" sz="2400">
                <a:solidFill>
                  <a:srgbClr val="FF6600"/>
                </a:solidFill>
                <a:latin typeface="Calibri" pitchFamily="34" charset="0"/>
              </a:rPr>
              <a:t>“Action” deficit</a:t>
            </a:r>
            <a:endParaRPr lang="en-US">
              <a:latin typeface="Calibri" pitchFamily="34" charset="0"/>
            </a:endParaRPr>
          </a:p>
          <a:p>
            <a:pPr algn="r"/>
            <a:endParaRPr lang="en-US">
              <a:latin typeface="Calibri" pitchFamily="34" charset="0"/>
            </a:endParaRPr>
          </a:p>
        </p:txBody>
      </p:sp>
      <p:sp>
        <p:nvSpPr>
          <p:cNvPr id="57347" name="Title 1"/>
          <p:cNvSpPr txBox="1">
            <a:spLocks/>
          </p:cNvSpPr>
          <p:nvPr/>
        </p:nvSpPr>
        <p:spPr bwMode="auto">
          <a:xfrm>
            <a:off x="0" y="-77788"/>
            <a:ext cx="9144000" cy="458788"/>
          </a:xfrm>
          <a:prstGeom prst="rect">
            <a:avLst/>
          </a:prstGeom>
          <a:solidFill>
            <a:srgbClr val="FFFF00"/>
          </a:solidFill>
          <a:ln w="9525">
            <a:noFill/>
            <a:miter lim="800000"/>
            <a:headEnd/>
            <a:tailEnd/>
          </a:ln>
        </p:spPr>
        <p:txBody>
          <a:bodyPr anchor="ctr"/>
          <a:lstStyle/>
          <a:p>
            <a:r>
              <a:rPr lang="en-US" sz="2400" b="1">
                <a:solidFill>
                  <a:srgbClr val="000000"/>
                </a:solidFill>
                <a:latin typeface="Calibri" pitchFamily="34" charset="0"/>
              </a:rPr>
              <a:t>6  What Tools Help? </a:t>
            </a:r>
            <a:endParaRPr lang="en-US" sz="240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5713" y="1746250"/>
            <a:ext cx="2978150" cy="46196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2400" dirty="0"/>
              <a:t>Revenues</a:t>
            </a:r>
            <a:endParaRPr lang="en-US" dirty="0"/>
          </a:p>
        </p:txBody>
      </p:sp>
      <p:sp>
        <p:nvSpPr>
          <p:cNvPr id="6" name="TextBox 5"/>
          <p:cNvSpPr txBox="1"/>
          <p:nvPr/>
        </p:nvSpPr>
        <p:spPr>
          <a:xfrm>
            <a:off x="4402138" y="1736725"/>
            <a:ext cx="2779712" cy="46196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2400" dirty="0"/>
              <a:t>Throughput</a:t>
            </a:r>
            <a:endParaRPr lang="en-US" sz="2400" dirty="0"/>
          </a:p>
        </p:txBody>
      </p:sp>
      <p:sp>
        <p:nvSpPr>
          <p:cNvPr id="4" name="TextBox 3"/>
          <p:cNvSpPr txBox="1"/>
          <p:nvPr/>
        </p:nvSpPr>
        <p:spPr>
          <a:xfrm>
            <a:off x="2343150" y="2492375"/>
            <a:ext cx="3625850" cy="3698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dirty="0"/>
              <a:t>Create Consumer Awareness</a:t>
            </a:r>
            <a:endParaRPr lang="en-US" dirty="0"/>
          </a:p>
        </p:txBody>
      </p:sp>
      <p:sp>
        <p:nvSpPr>
          <p:cNvPr id="9" name="TextBox 8"/>
          <p:cNvSpPr txBox="1"/>
          <p:nvPr/>
        </p:nvSpPr>
        <p:spPr>
          <a:xfrm>
            <a:off x="2378075" y="2968625"/>
            <a:ext cx="3590925" cy="369888"/>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dirty="0"/>
              <a:t>Count of Pitches (To Outlets) </a:t>
            </a:r>
          </a:p>
        </p:txBody>
      </p:sp>
      <p:sp>
        <p:nvSpPr>
          <p:cNvPr id="11" name="TextBox 10"/>
          <p:cNvSpPr txBox="1"/>
          <p:nvPr/>
        </p:nvSpPr>
        <p:spPr>
          <a:xfrm>
            <a:off x="2378075" y="3436938"/>
            <a:ext cx="3590925" cy="369887"/>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dirty="0"/>
              <a:t>Count of Bookings (At Outlets)</a:t>
            </a:r>
            <a:endParaRPr lang="en-US" dirty="0"/>
          </a:p>
        </p:txBody>
      </p:sp>
      <p:sp>
        <p:nvSpPr>
          <p:cNvPr id="12" name="TextBox 11"/>
          <p:cNvSpPr txBox="1"/>
          <p:nvPr/>
        </p:nvSpPr>
        <p:spPr>
          <a:xfrm>
            <a:off x="2378075" y="3908425"/>
            <a:ext cx="3590925" cy="369888"/>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dirty="0"/>
              <a:t>Size of Audience Per Booking (Reach</a:t>
            </a:r>
            <a:endParaRPr lang="en-US" dirty="0"/>
          </a:p>
        </p:txBody>
      </p:sp>
      <p:sp>
        <p:nvSpPr>
          <p:cNvPr id="14" name="TextBox 13"/>
          <p:cNvSpPr txBox="1"/>
          <p:nvPr/>
        </p:nvSpPr>
        <p:spPr>
          <a:xfrm>
            <a:off x="4572000" y="4552950"/>
            <a:ext cx="2751138" cy="922338"/>
          </a:xfrm>
          <a:prstGeom prst="rect">
            <a:avLst/>
          </a:prstGeom>
          <a:solidFill>
            <a:srgbClr val="FFFF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ts val="0"/>
              </a:spcBef>
              <a:spcAft>
                <a:spcPts val="0"/>
              </a:spcAft>
              <a:defRPr/>
            </a:pPr>
            <a:r>
              <a:rPr lang="en-US" dirty="0">
                <a:solidFill>
                  <a:schemeClr val="tx1"/>
                </a:solidFill>
              </a:rPr>
              <a:t>SUCCESS MEASURE 1</a:t>
            </a:r>
          </a:p>
          <a:p>
            <a:pPr algn="ctr" fontAlgn="auto">
              <a:spcBef>
                <a:spcPts val="0"/>
              </a:spcBef>
              <a:spcAft>
                <a:spcPts val="0"/>
              </a:spcAft>
              <a:defRPr/>
            </a:pPr>
            <a:r>
              <a:rPr lang="en-US" dirty="0">
                <a:solidFill>
                  <a:schemeClr val="tx1"/>
                </a:solidFill>
              </a:rPr>
              <a:t>Bookings </a:t>
            </a:r>
            <a:r>
              <a:rPr lang="en-US" dirty="0">
                <a:solidFill>
                  <a:schemeClr val="tx1"/>
                </a:solidFill>
              </a:rPr>
              <a:t>/ Pitches </a:t>
            </a:r>
            <a:endParaRPr lang="en-US" dirty="0">
              <a:solidFill>
                <a:schemeClr val="tx1"/>
              </a:solidFill>
            </a:endParaRPr>
          </a:p>
          <a:p>
            <a:pPr algn="ctr" fontAlgn="auto">
              <a:spcBef>
                <a:spcPts val="0"/>
              </a:spcBef>
              <a:spcAft>
                <a:spcPts val="0"/>
              </a:spcAft>
              <a:defRPr/>
            </a:pPr>
            <a:r>
              <a:rPr lang="en-US" dirty="0">
                <a:solidFill>
                  <a:schemeClr val="tx1"/>
                </a:solidFill>
              </a:rPr>
              <a:t>(”Booking Hit </a:t>
            </a:r>
            <a:r>
              <a:rPr lang="en-US" dirty="0">
                <a:solidFill>
                  <a:schemeClr val="tx1"/>
                </a:solidFill>
              </a:rPr>
              <a:t>Rate") </a:t>
            </a:r>
          </a:p>
        </p:txBody>
      </p:sp>
      <p:sp>
        <p:nvSpPr>
          <p:cNvPr id="15" name="TextBox 14"/>
          <p:cNvSpPr txBox="1"/>
          <p:nvPr/>
        </p:nvSpPr>
        <p:spPr>
          <a:xfrm>
            <a:off x="1255713" y="4594225"/>
            <a:ext cx="2978150" cy="922338"/>
          </a:xfrm>
          <a:prstGeom prst="rect">
            <a:avLst/>
          </a:prstGeom>
          <a:solidFill>
            <a:srgbClr val="FFFF00"/>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ts val="0"/>
              </a:spcBef>
              <a:spcAft>
                <a:spcPts val="0"/>
              </a:spcAft>
              <a:defRPr/>
            </a:pPr>
            <a:r>
              <a:rPr lang="en-US" dirty="0">
                <a:solidFill>
                  <a:srgbClr val="000000"/>
                </a:solidFill>
              </a:rPr>
              <a:t>SUCCESS MEASURE 2 </a:t>
            </a:r>
          </a:p>
          <a:p>
            <a:pPr algn="ctr" fontAlgn="auto">
              <a:spcBef>
                <a:spcPts val="0"/>
              </a:spcBef>
              <a:spcAft>
                <a:spcPts val="0"/>
              </a:spcAft>
              <a:defRPr/>
            </a:pPr>
            <a:r>
              <a:rPr lang="en-US" dirty="0">
                <a:solidFill>
                  <a:srgbClr val="000000"/>
                </a:solidFill>
              </a:rPr>
              <a:t>Total </a:t>
            </a:r>
            <a:r>
              <a:rPr lang="en-US" dirty="0">
                <a:solidFill>
                  <a:srgbClr val="000000"/>
                </a:solidFill>
              </a:rPr>
              <a:t>Reach / Total Bookings ("Average Reach / Booking") </a:t>
            </a:r>
          </a:p>
        </p:txBody>
      </p:sp>
      <p:sp>
        <p:nvSpPr>
          <p:cNvPr id="16" name="TextBox 15"/>
          <p:cNvSpPr txBox="1"/>
          <p:nvPr/>
        </p:nvSpPr>
        <p:spPr>
          <a:xfrm>
            <a:off x="1241425" y="5665788"/>
            <a:ext cx="2992438" cy="461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400" dirty="0"/>
              <a:t>Effectiveness</a:t>
            </a:r>
            <a:endParaRPr lang="en-US" dirty="0"/>
          </a:p>
        </p:txBody>
      </p:sp>
      <p:sp>
        <p:nvSpPr>
          <p:cNvPr id="17" name="TextBox 16"/>
          <p:cNvSpPr txBox="1"/>
          <p:nvPr/>
        </p:nvSpPr>
        <p:spPr>
          <a:xfrm>
            <a:off x="4572000" y="5665788"/>
            <a:ext cx="2751138" cy="461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400" dirty="0"/>
              <a:t>Efficiency</a:t>
            </a:r>
            <a:endParaRPr lang="en-US" dirty="0"/>
          </a:p>
        </p:txBody>
      </p:sp>
      <p:sp>
        <p:nvSpPr>
          <p:cNvPr id="59403" name="Title 1"/>
          <p:cNvSpPr txBox="1">
            <a:spLocks/>
          </p:cNvSpPr>
          <p:nvPr/>
        </p:nvSpPr>
        <p:spPr bwMode="auto">
          <a:xfrm>
            <a:off x="0" y="-77788"/>
            <a:ext cx="9144000" cy="458788"/>
          </a:xfrm>
          <a:prstGeom prst="rect">
            <a:avLst/>
          </a:prstGeom>
          <a:solidFill>
            <a:srgbClr val="FFFF00"/>
          </a:solidFill>
          <a:ln w="9525">
            <a:noFill/>
            <a:miter lim="800000"/>
            <a:headEnd/>
            <a:tailEnd/>
          </a:ln>
        </p:spPr>
        <p:txBody>
          <a:bodyPr anchor="ctr"/>
          <a:lstStyle/>
          <a:p>
            <a:r>
              <a:rPr lang="en-US" sz="2400" b="1">
                <a:solidFill>
                  <a:srgbClr val="000000"/>
                </a:solidFill>
                <a:latin typeface="Calibri" pitchFamily="34" charset="0"/>
              </a:rPr>
              <a:t>7  What Measures Help? </a:t>
            </a:r>
            <a:endParaRPr lang="en-US" sz="2400">
              <a:solidFill>
                <a:srgbClr val="000000"/>
              </a:solidFill>
              <a:latin typeface="Calibri" pitchFamily="34" charset="0"/>
            </a:endParaRPr>
          </a:p>
        </p:txBody>
      </p:sp>
      <p:sp>
        <p:nvSpPr>
          <p:cNvPr id="2" name="Cloud Callout 1"/>
          <p:cNvSpPr/>
          <p:nvPr/>
        </p:nvSpPr>
        <p:spPr>
          <a:xfrm>
            <a:off x="6129338" y="0"/>
            <a:ext cx="2873375" cy="1323975"/>
          </a:xfrm>
          <a:prstGeom prst="cloudCallout">
            <a:avLst>
              <a:gd name="adj1" fmla="val -49178"/>
              <a:gd name="adj2" fmla="val 57930"/>
            </a:avLst>
          </a:prstGeom>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r>
              <a:rPr lang="en-US" dirty="0"/>
              <a:t>But not everything we do is easily measured .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P spid="9" grpId="0" animBg="1"/>
      <p:bldP spid="11" grpId="0" animBg="1"/>
      <p:bldP spid="12" grpId="0" animBg="1"/>
      <p:bldP spid="14" grpId="0" animBg="1"/>
      <p:bldP spid="15" grpId="0" animBg="1"/>
      <p:bldP spid="16" grpId="0" animBg="1"/>
      <p:bldP spid="17"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2400" y="1139825"/>
            <a:ext cx="2976563" cy="46196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2400" dirty="0"/>
              <a:t>Revenues</a:t>
            </a:r>
            <a:endParaRPr lang="en-US" dirty="0"/>
          </a:p>
        </p:txBody>
      </p:sp>
      <p:sp>
        <p:nvSpPr>
          <p:cNvPr id="6" name="TextBox 5"/>
          <p:cNvSpPr txBox="1"/>
          <p:nvPr/>
        </p:nvSpPr>
        <p:spPr>
          <a:xfrm>
            <a:off x="4568825" y="1130300"/>
            <a:ext cx="2779713" cy="46196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2400" dirty="0"/>
              <a:t>Throughput</a:t>
            </a:r>
            <a:endParaRPr lang="en-US" sz="2400" dirty="0"/>
          </a:p>
        </p:txBody>
      </p:sp>
      <p:sp>
        <p:nvSpPr>
          <p:cNvPr id="4" name="TextBox 3"/>
          <p:cNvSpPr txBox="1"/>
          <p:nvPr/>
        </p:nvSpPr>
        <p:spPr>
          <a:xfrm>
            <a:off x="2508250" y="1885950"/>
            <a:ext cx="3951288" cy="368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dirty="0"/>
              <a:t>Acquire </a:t>
            </a:r>
            <a:r>
              <a:rPr lang="en-US" dirty="0"/>
              <a:t>Great </a:t>
            </a:r>
            <a:r>
              <a:rPr lang="en-US" dirty="0"/>
              <a:t>Content</a:t>
            </a:r>
            <a:endParaRPr lang="en-US" dirty="0"/>
          </a:p>
        </p:txBody>
      </p:sp>
      <p:sp>
        <p:nvSpPr>
          <p:cNvPr id="9" name="TextBox 8"/>
          <p:cNvSpPr txBox="1"/>
          <p:nvPr/>
        </p:nvSpPr>
        <p:spPr>
          <a:xfrm>
            <a:off x="2543175" y="2362200"/>
            <a:ext cx="3916363" cy="369888"/>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dirty="0"/>
              <a:t>Count of Looks (Agent Submissions etc.)</a:t>
            </a:r>
          </a:p>
        </p:txBody>
      </p:sp>
      <p:sp>
        <p:nvSpPr>
          <p:cNvPr id="11" name="TextBox 10"/>
          <p:cNvSpPr txBox="1"/>
          <p:nvPr/>
        </p:nvSpPr>
        <p:spPr>
          <a:xfrm>
            <a:off x="2543175" y="2830513"/>
            <a:ext cx="3916363" cy="369887"/>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dirty="0"/>
              <a:t>Count of Bids (Offers to Authors)</a:t>
            </a:r>
          </a:p>
        </p:txBody>
      </p:sp>
      <p:sp>
        <p:nvSpPr>
          <p:cNvPr id="12" name="TextBox 11"/>
          <p:cNvSpPr txBox="1"/>
          <p:nvPr/>
        </p:nvSpPr>
        <p:spPr>
          <a:xfrm>
            <a:off x="2543175" y="3302000"/>
            <a:ext cx="3916363" cy="368300"/>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dirty="0"/>
              <a:t>Count of Wins (Contracts Signed)</a:t>
            </a:r>
          </a:p>
        </p:txBody>
      </p:sp>
      <p:sp>
        <p:nvSpPr>
          <p:cNvPr id="14" name="TextBox 13"/>
          <p:cNvSpPr txBox="1"/>
          <p:nvPr/>
        </p:nvSpPr>
        <p:spPr>
          <a:xfrm>
            <a:off x="4738688" y="3946525"/>
            <a:ext cx="2751137" cy="922338"/>
          </a:xfrm>
          <a:prstGeom prst="rect">
            <a:avLst/>
          </a:prstGeom>
          <a:solidFill>
            <a:srgbClr val="FFFF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ts val="0"/>
              </a:spcBef>
              <a:spcAft>
                <a:spcPts val="0"/>
              </a:spcAft>
              <a:defRPr/>
            </a:pPr>
            <a:r>
              <a:rPr lang="en-US" dirty="0">
                <a:solidFill>
                  <a:schemeClr val="tx1"/>
                </a:solidFill>
              </a:rPr>
              <a:t>SUCCESS MEASURE 1</a:t>
            </a:r>
          </a:p>
          <a:p>
            <a:pPr algn="ctr" fontAlgn="auto">
              <a:spcBef>
                <a:spcPts val="0"/>
              </a:spcBef>
              <a:spcAft>
                <a:spcPts val="0"/>
              </a:spcAft>
              <a:defRPr/>
            </a:pPr>
            <a:r>
              <a:rPr lang="en-US" dirty="0">
                <a:solidFill>
                  <a:srgbClr val="000000"/>
                </a:solidFill>
              </a:rPr>
              <a:t>Bids / Looks </a:t>
            </a:r>
            <a:endParaRPr lang="en-US" dirty="0">
              <a:solidFill>
                <a:srgbClr val="000000"/>
              </a:solidFill>
            </a:endParaRPr>
          </a:p>
          <a:p>
            <a:pPr algn="ctr" fontAlgn="auto">
              <a:spcBef>
                <a:spcPts val="0"/>
              </a:spcBef>
              <a:spcAft>
                <a:spcPts val="0"/>
              </a:spcAft>
              <a:defRPr/>
            </a:pPr>
            <a:r>
              <a:rPr lang="en-US" dirty="0">
                <a:solidFill>
                  <a:srgbClr val="000000"/>
                </a:solidFill>
              </a:rPr>
              <a:t>(</a:t>
            </a:r>
            <a:r>
              <a:rPr lang="en-US" dirty="0">
                <a:solidFill>
                  <a:srgbClr val="000000"/>
                </a:solidFill>
              </a:rPr>
              <a:t>Bid "Efficiency" Rate) </a:t>
            </a:r>
          </a:p>
        </p:txBody>
      </p:sp>
      <p:sp>
        <p:nvSpPr>
          <p:cNvPr id="15" name="TextBox 14"/>
          <p:cNvSpPr txBox="1"/>
          <p:nvPr/>
        </p:nvSpPr>
        <p:spPr>
          <a:xfrm>
            <a:off x="1422400" y="3986213"/>
            <a:ext cx="2976563" cy="923925"/>
          </a:xfrm>
          <a:prstGeom prst="rect">
            <a:avLst/>
          </a:prstGeom>
          <a:solidFill>
            <a:srgbClr val="FFFF00"/>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ts val="0"/>
              </a:spcBef>
              <a:spcAft>
                <a:spcPts val="0"/>
              </a:spcAft>
              <a:defRPr/>
            </a:pPr>
            <a:r>
              <a:rPr lang="en-US" dirty="0">
                <a:solidFill>
                  <a:srgbClr val="000000"/>
                </a:solidFill>
              </a:rPr>
              <a:t>SUCCESS MEASURE 2 </a:t>
            </a:r>
          </a:p>
          <a:p>
            <a:pPr algn="ctr" fontAlgn="auto">
              <a:spcBef>
                <a:spcPts val="0"/>
              </a:spcBef>
              <a:spcAft>
                <a:spcPts val="0"/>
              </a:spcAft>
              <a:defRPr/>
            </a:pPr>
            <a:r>
              <a:rPr lang="en-US" dirty="0">
                <a:solidFill>
                  <a:srgbClr val="000000"/>
                </a:solidFill>
              </a:rPr>
              <a:t>Wins / </a:t>
            </a:r>
            <a:r>
              <a:rPr lang="en-US" dirty="0">
                <a:solidFill>
                  <a:srgbClr val="000000"/>
                </a:solidFill>
              </a:rPr>
              <a:t>Bids</a:t>
            </a:r>
          </a:p>
          <a:p>
            <a:pPr algn="ctr" fontAlgn="auto">
              <a:spcBef>
                <a:spcPts val="0"/>
              </a:spcBef>
              <a:spcAft>
                <a:spcPts val="0"/>
              </a:spcAft>
              <a:defRPr/>
            </a:pPr>
            <a:r>
              <a:rPr lang="en-US" dirty="0">
                <a:solidFill>
                  <a:srgbClr val="000000"/>
                </a:solidFill>
              </a:rPr>
              <a:t> </a:t>
            </a:r>
            <a:r>
              <a:rPr lang="en-US" dirty="0">
                <a:solidFill>
                  <a:srgbClr val="000000"/>
                </a:solidFill>
              </a:rPr>
              <a:t>("Hit Rate") </a:t>
            </a:r>
          </a:p>
        </p:txBody>
      </p:sp>
      <p:sp>
        <p:nvSpPr>
          <p:cNvPr id="16" name="TextBox 15"/>
          <p:cNvSpPr txBox="1"/>
          <p:nvPr/>
        </p:nvSpPr>
        <p:spPr>
          <a:xfrm>
            <a:off x="1408113" y="5059363"/>
            <a:ext cx="2990850" cy="461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400" dirty="0"/>
              <a:t>Effectiveness</a:t>
            </a:r>
            <a:endParaRPr lang="en-US" dirty="0"/>
          </a:p>
        </p:txBody>
      </p:sp>
      <p:sp>
        <p:nvSpPr>
          <p:cNvPr id="17" name="TextBox 16"/>
          <p:cNvSpPr txBox="1"/>
          <p:nvPr/>
        </p:nvSpPr>
        <p:spPr>
          <a:xfrm>
            <a:off x="4738688" y="5059363"/>
            <a:ext cx="2751137" cy="461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400" dirty="0"/>
              <a:t>Efficiency</a:t>
            </a:r>
            <a:endParaRPr lang="en-US" dirty="0"/>
          </a:p>
        </p:txBody>
      </p:sp>
      <p:sp>
        <p:nvSpPr>
          <p:cNvPr id="61451" name="Title 1"/>
          <p:cNvSpPr txBox="1">
            <a:spLocks/>
          </p:cNvSpPr>
          <p:nvPr/>
        </p:nvSpPr>
        <p:spPr bwMode="auto">
          <a:xfrm>
            <a:off x="0" y="-19050"/>
            <a:ext cx="9144000" cy="458788"/>
          </a:xfrm>
          <a:prstGeom prst="rect">
            <a:avLst/>
          </a:prstGeom>
          <a:solidFill>
            <a:srgbClr val="FFFF00"/>
          </a:solidFill>
          <a:ln w="9525">
            <a:noFill/>
            <a:miter lim="800000"/>
            <a:headEnd/>
            <a:tailEnd/>
          </a:ln>
        </p:spPr>
        <p:txBody>
          <a:bodyPr anchor="ctr"/>
          <a:lstStyle/>
          <a:p>
            <a:r>
              <a:rPr lang="en-US" sz="2400" b="1">
                <a:solidFill>
                  <a:srgbClr val="000000"/>
                </a:solidFill>
                <a:latin typeface="Calibri" pitchFamily="34" charset="0"/>
              </a:rPr>
              <a:t>7  What Measures Help? </a:t>
            </a:r>
            <a:endParaRPr lang="en-US" sz="240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P spid="9" grpId="0" animBg="1"/>
      <p:bldP spid="11" grpId="0" animBg="1"/>
      <p:bldP spid="12"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65288" y="1160463"/>
            <a:ext cx="5616575" cy="954087"/>
          </a:xfrm>
          <a:prstGeom prst="rect">
            <a:avLst/>
          </a:prstGeom>
          <a:solidFill>
            <a:srgbClr val="FFFF00"/>
          </a:solidFill>
          <a:ln w="9525">
            <a:solidFill>
              <a:schemeClr val="tx1"/>
            </a:solidFill>
            <a:miter lim="800000"/>
            <a:headEnd/>
            <a:tailEnd/>
          </a:ln>
        </p:spPr>
        <p:txBody>
          <a:bodyPr>
            <a:spAutoFit/>
          </a:bodyPr>
          <a:lstStyle/>
          <a:p>
            <a:pPr algn="ctr"/>
            <a:r>
              <a:rPr lang="en-US" sz="2800" b="1">
                <a:latin typeface="Calibri" pitchFamily="34" charset="0"/>
              </a:rPr>
              <a:t>Enabling the bees to do measurably good things for the hive.</a:t>
            </a:r>
            <a:endParaRPr lang="en-US" sz="2800">
              <a:latin typeface="Calibri" pitchFamily="34" charset="0"/>
            </a:endParaRPr>
          </a:p>
        </p:txBody>
      </p:sp>
      <p:sp>
        <p:nvSpPr>
          <p:cNvPr id="4" name="TextBox 3"/>
          <p:cNvSpPr txBox="1"/>
          <p:nvPr/>
        </p:nvSpPr>
        <p:spPr>
          <a:xfrm>
            <a:off x="1665288" y="2254250"/>
            <a:ext cx="5616575" cy="52387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ts val="0"/>
              </a:spcBef>
              <a:spcAft>
                <a:spcPts val="0"/>
              </a:spcAft>
              <a:defRPr/>
            </a:pPr>
            <a:r>
              <a:rPr lang="en-US" sz="2800" b="1" dirty="0"/>
              <a:t>#</a:t>
            </a:r>
            <a:r>
              <a:rPr lang="en-US" sz="2800" b="1" dirty="0" err="1"/>
              <a:t>ChangeOrganization</a:t>
            </a:r>
            <a:r>
              <a:rPr lang="en-US" sz="2800" b="1" dirty="0"/>
              <a:t> </a:t>
            </a:r>
            <a:endParaRPr lang="en-US" sz="2800" dirty="0"/>
          </a:p>
        </p:txBody>
      </p:sp>
      <p:sp>
        <p:nvSpPr>
          <p:cNvPr id="5" name="TextBox 4"/>
          <p:cNvSpPr txBox="1"/>
          <p:nvPr/>
        </p:nvSpPr>
        <p:spPr>
          <a:xfrm>
            <a:off x="1665288" y="2982913"/>
            <a:ext cx="5616575" cy="52228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ts val="0"/>
              </a:spcBef>
              <a:spcAft>
                <a:spcPts val="0"/>
              </a:spcAft>
              <a:defRPr/>
            </a:pPr>
            <a:r>
              <a:rPr lang="en-US" sz="2800" b="1" dirty="0"/>
              <a:t>#</a:t>
            </a:r>
            <a:r>
              <a:rPr lang="en-US" sz="2800" b="1" dirty="0" err="1"/>
              <a:t>ChangeProcess</a:t>
            </a:r>
            <a:endParaRPr lang="en-US" sz="2800" dirty="0"/>
          </a:p>
        </p:txBody>
      </p:sp>
      <p:sp>
        <p:nvSpPr>
          <p:cNvPr id="6" name="TextBox 5"/>
          <p:cNvSpPr txBox="1"/>
          <p:nvPr/>
        </p:nvSpPr>
        <p:spPr>
          <a:xfrm>
            <a:off x="1665288" y="3730625"/>
            <a:ext cx="5616575" cy="52228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auto">
              <a:spcBef>
                <a:spcPts val="0"/>
              </a:spcBef>
              <a:spcAft>
                <a:spcPts val="0"/>
              </a:spcAft>
              <a:defRPr/>
            </a:pPr>
            <a:r>
              <a:rPr lang="en-US" sz="2800" b="1" dirty="0"/>
              <a:t>#</a:t>
            </a:r>
            <a:r>
              <a:rPr lang="en-US" sz="2800" b="1" dirty="0" err="1"/>
              <a:t>ChangeTools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6350"/>
            <a:ext cx="9144000" cy="515938"/>
          </a:xfrm>
          <a:solidFill>
            <a:srgbClr val="FFFF00"/>
          </a:solidFill>
        </p:spPr>
        <p:txBody>
          <a:bodyPr anchor="t"/>
          <a:lstStyle/>
          <a:p>
            <a:pPr algn="l"/>
            <a:r>
              <a:rPr lang="en-US" sz="2400" b="1" smtClean="0"/>
              <a:t>1 What is </a:t>
            </a:r>
            <a:r>
              <a:rPr lang="en-US" sz="2400" b="1" i="1" smtClean="0"/>
              <a:t>Change</a:t>
            </a:r>
            <a:r>
              <a:rPr lang="en-US" sz="2400" b="1" smtClean="0"/>
              <a:t>?</a:t>
            </a:r>
            <a:endParaRPr lang="en-US" sz="2400" smtClean="0"/>
          </a:p>
        </p:txBody>
      </p:sp>
      <p:sp>
        <p:nvSpPr>
          <p:cNvPr id="6" name="TextBox 5"/>
          <p:cNvSpPr txBox="1">
            <a:spLocks noChangeArrowheads="1"/>
          </p:cNvSpPr>
          <p:nvPr/>
        </p:nvSpPr>
        <p:spPr bwMode="auto">
          <a:xfrm>
            <a:off x="1095375" y="2049463"/>
            <a:ext cx="7099300" cy="2543175"/>
          </a:xfrm>
          <a:prstGeom prst="rect">
            <a:avLst/>
          </a:prstGeom>
          <a:noFill/>
          <a:ln w="9525">
            <a:noFill/>
            <a:miter lim="800000"/>
            <a:headEnd/>
            <a:tailEnd/>
          </a:ln>
        </p:spPr>
        <p:txBody>
          <a:bodyPr>
            <a:spAutoFit/>
          </a:bodyPr>
          <a:lstStyle/>
          <a:p>
            <a:pPr algn="ctr"/>
            <a:r>
              <a:rPr lang="zh-TW" altLang="en-US" sz="23900" b="1" baseline="30000">
                <a:latin typeface="Calibri" pitchFamily="34" charset="0"/>
              </a:rPr>
              <a:t>改</a:t>
            </a:r>
            <a:r>
              <a:rPr lang="en-US" altLang="zh-TW" sz="23900" b="1" baseline="30000">
                <a:latin typeface="Calibri" pitchFamily="34" charset="0"/>
              </a:rPr>
              <a:t>  </a:t>
            </a:r>
            <a:r>
              <a:rPr lang="zh-TW" altLang="en-US" sz="23900" b="1" baseline="30000">
                <a:latin typeface="Calibri" pitchFamily="34" charset="0"/>
              </a:rPr>
              <a:t>变</a:t>
            </a:r>
            <a:endParaRPr lang="en-US" sz="23900" b="1" baseline="30000">
              <a:latin typeface="Calibri" pitchFamily="34" charset="0"/>
            </a:endParaRPr>
          </a:p>
        </p:txBody>
      </p:sp>
      <p:sp>
        <p:nvSpPr>
          <p:cNvPr id="7" name="TextBox 6"/>
          <p:cNvSpPr txBox="1"/>
          <p:nvPr/>
        </p:nvSpPr>
        <p:spPr>
          <a:xfrm>
            <a:off x="1495425" y="3768725"/>
            <a:ext cx="3068638" cy="2800350"/>
          </a:xfrm>
          <a:prstGeom prst="rect">
            <a:avLst/>
          </a:prstGeom>
          <a:noFill/>
        </p:spPr>
        <p:txBody>
          <a:bodyPr>
            <a:spAutoFit/>
          </a:bodyPr>
          <a:lstStyle/>
          <a:p>
            <a:pPr algn="ctr" fontAlgn="auto">
              <a:spcBef>
                <a:spcPts val="0"/>
              </a:spcBef>
              <a:spcAft>
                <a:spcPts val="0"/>
              </a:spcAft>
              <a:defRPr/>
            </a:pPr>
            <a:r>
              <a:rPr lang="en-US" sz="3200" b="1" dirty="0" err="1">
                <a:latin typeface="+mn-lt"/>
                <a:cs typeface="+mn-cs"/>
              </a:rPr>
              <a:t>g</a:t>
            </a:r>
            <a:r>
              <a:rPr lang="en-US" sz="3200" b="1" dirty="0" err="1">
                <a:latin typeface="+mn-lt"/>
                <a:cs typeface="+mn-cs"/>
              </a:rPr>
              <a:t>ăi</a:t>
            </a:r>
            <a:r>
              <a:rPr lang="en-US" sz="3200" b="1" dirty="0">
                <a:latin typeface="+mn-lt"/>
                <a:cs typeface="+mn-cs"/>
              </a:rPr>
              <a:t> </a:t>
            </a:r>
          </a:p>
          <a:p>
            <a:pPr fontAlgn="auto">
              <a:spcBef>
                <a:spcPts val="0"/>
              </a:spcBef>
              <a:spcAft>
                <a:spcPts val="0"/>
              </a:spcAft>
              <a:defRPr/>
            </a:pPr>
            <a:endParaRPr lang="en-US" dirty="0">
              <a:latin typeface="+mn-lt"/>
              <a:cs typeface="+mn-cs"/>
            </a:endParaRPr>
          </a:p>
          <a:p>
            <a:pPr marL="342900" indent="-342900" fontAlgn="auto">
              <a:spcBef>
                <a:spcPts val="0"/>
              </a:spcBef>
              <a:spcAft>
                <a:spcPts val="0"/>
              </a:spcAft>
              <a:buFont typeface="+mj-lt"/>
              <a:buAutoNum type="arabicPeriod"/>
              <a:defRPr/>
            </a:pPr>
            <a:r>
              <a:rPr lang="en-US" dirty="0">
                <a:latin typeface="+mn-lt"/>
                <a:cs typeface="+mn-cs"/>
              </a:rPr>
              <a:t>change; transform. (</a:t>
            </a:r>
            <a:r>
              <a:rPr lang="en-US" i="1" dirty="0">
                <a:latin typeface="+mn-lt"/>
                <a:cs typeface="+mn-cs"/>
              </a:rPr>
              <a:t>v</a:t>
            </a:r>
            <a:r>
              <a:rPr lang="en-US" dirty="0">
                <a:latin typeface="+mn-lt"/>
                <a:cs typeface="+mn-cs"/>
              </a:rPr>
              <a:t>)</a:t>
            </a:r>
            <a:endParaRPr lang="en-US" dirty="0">
              <a:latin typeface="+mn-lt"/>
              <a:cs typeface="+mn-cs"/>
            </a:endParaRPr>
          </a:p>
          <a:p>
            <a:pPr marL="342900" indent="-342900" fontAlgn="auto">
              <a:spcBef>
                <a:spcPts val="0"/>
              </a:spcBef>
              <a:spcAft>
                <a:spcPts val="0"/>
              </a:spcAft>
              <a:buFont typeface="+mj-lt"/>
              <a:buAutoNum type="arabicPeriod"/>
              <a:defRPr/>
            </a:pPr>
            <a:r>
              <a:rPr lang="en-US" dirty="0">
                <a:latin typeface="+mn-lt"/>
                <a:cs typeface="+mn-cs"/>
              </a:rPr>
              <a:t>alter; revise. (</a:t>
            </a:r>
            <a:r>
              <a:rPr lang="en-US" i="1" dirty="0">
                <a:latin typeface="+mn-lt"/>
                <a:cs typeface="+mn-cs"/>
              </a:rPr>
              <a:t>v</a:t>
            </a:r>
            <a:r>
              <a:rPr lang="en-US" dirty="0">
                <a:latin typeface="+mn-lt"/>
                <a:cs typeface="+mn-cs"/>
              </a:rPr>
              <a:t>)</a:t>
            </a:r>
            <a:endParaRPr lang="en-US" dirty="0">
              <a:latin typeface="+mn-lt"/>
              <a:cs typeface="+mn-cs"/>
            </a:endParaRPr>
          </a:p>
          <a:p>
            <a:pPr marL="342900" indent="-342900" fontAlgn="auto">
              <a:spcBef>
                <a:spcPts val="0"/>
              </a:spcBef>
              <a:spcAft>
                <a:spcPts val="0"/>
              </a:spcAft>
              <a:buFont typeface="+mj-lt"/>
              <a:buAutoNum type="arabicPeriod"/>
              <a:defRPr/>
            </a:pPr>
            <a:r>
              <a:rPr lang="en-US" dirty="0">
                <a:latin typeface="+mn-lt"/>
                <a:cs typeface="+mn-cs"/>
              </a:rPr>
              <a:t>correct; rectify; put right. (</a:t>
            </a:r>
            <a:r>
              <a:rPr lang="en-US" i="1" dirty="0">
                <a:latin typeface="+mn-lt"/>
                <a:cs typeface="+mn-cs"/>
              </a:rPr>
              <a:t>v</a:t>
            </a:r>
            <a:r>
              <a:rPr lang="en-US" dirty="0">
                <a:latin typeface="+mn-lt"/>
                <a:cs typeface="+mn-cs"/>
              </a:rPr>
              <a:t>)</a:t>
            </a:r>
          </a:p>
          <a:p>
            <a:pPr marL="342900" indent="-342900" fontAlgn="auto">
              <a:spcBef>
                <a:spcPts val="0"/>
              </a:spcBef>
              <a:spcAft>
                <a:spcPts val="0"/>
              </a:spcAft>
              <a:buFont typeface="+mj-lt"/>
              <a:buAutoNum type="arabicPeriod"/>
              <a:defRPr/>
            </a:pPr>
            <a:r>
              <a:rPr lang="en-US" dirty="0">
                <a:latin typeface="+mn-lt"/>
                <a:cs typeface="+mn-cs"/>
              </a:rPr>
              <a:t>(followed by a verb) </a:t>
            </a:r>
            <a:r>
              <a:rPr lang="en-US" b="1" dirty="0">
                <a:latin typeface="+mn-lt"/>
                <a:cs typeface="+mn-cs"/>
              </a:rPr>
              <a:t>switch over to (doing something else).</a:t>
            </a:r>
            <a:endParaRPr lang="en-US" b="1" dirty="0">
              <a:latin typeface="+mn-lt"/>
              <a:cs typeface="+mn-cs"/>
            </a:endParaRPr>
          </a:p>
        </p:txBody>
      </p:sp>
      <p:sp>
        <p:nvSpPr>
          <p:cNvPr id="8" name="TextBox 7"/>
          <p:cNvSpPr txBox="1"/>
          <p:nvPr/>
        </p:nvSpPr>
        <p:spPr>
          <a:xfrm>
            <a:off x="5026025" y="3848100"/>
            <a:ext cx="2619375" cy="2246313"/>
          </a:xfrm>
          <a:prstGeom prst="rect">
            <a:avLst/>
          </a:prstGeom>
          <a:noFill/>
        </p:spPr>
        <p:txBody>
          <a:bodyPr>
            <a:spAutoFit/>
          </a:bodyPr>
          <a:lstStyle/>
          <a:p>
            <a:pPr algn="ctr" fontAlgn="auto">
              <a:spcBef>
                <a:spcPts val="0"/>
              </a:spcBef>
              <a:spcAft>
                <a:spcPts val="0"/>
              </a:spcAft>
              <a:defRPr/>
            </a:pPr>
            <a:r>
              <a:rPr lang="en-US" sz="3200" b="1" dirty="0" err="1">
                <a:solidFill>
                  <a:srgbClr val="000000"/>
                </a:solidFill>
                <a:latin typeface="+mn-lt"/>
                <a:cs typeface="+mn-cs"/>
              </a:rPr>
              <a:t>b</a:t>
            </a:r>
            <a:r>
              <a:rPr lang="en-US" sz="3200" b="1" dirty="0" err="1">
                <a:solidFill>
                  <a:srgbClr val="000000"/>
                </a:solidFill>
                <a:latin typeface="+mn-lt"/>
                <a:cs typeface="+mn-cs"/>
              </a:rPr>
              <a:t>iàn</a:t>
            </a:r>
            <a:endParaRPr lang="en-US" sz="3200" b="1" dirty="0">
              <a:solidFill>
                <a:srgbClr val="000000"/>
              </a:solidFill>
              <a:latin typeface="+mn-lt"/>
              <a:cs typeface="+mn-cs"/>
            </a:endParaRPr>
          </a:p>
          <a:p>
            <a:pPr marL="342900" indent="-342900" fontAlgn="auto">
              <a:spcBef>
                <a:spcPts val="0"/>
              </a:spcBef>
              <a:spcAft>
                <a:spcPts val="0"/>
              </a:spcAft>
              <a:buFontTx/>
              <a:buAutoNum type="arabicPeriod"/>
              <a:defRPr/>
            </a:pPr>
            <a:endParaRPr lang="en-US" dirty="0">
              <a:solidFill>
                <a:srgbClr val="000000"/>
              </a:solidFill>
              <a:latin typeface="+mn-lt"/>
              <a:cs typeface="+mn-cs"/>
            </a:endParaRPr>
          </a:p>
          <a:p>
            <a:pPr marL="342900" indent="-342900" fontAlgn="auto">
              <a:spcBef>
                <a:spcPts val="0"/>
              </a:spcBef>
              <a:spcAft>
                <a:spcPts val="0"/>
              </a:spcAft>
              <a:buFontTx/>
              <a:buAutoNum type="arabicPeriod"/>
              <a:defRPr/>
            </a:pPr>
            <a:r>
              <a:rPr lang="en-US" dirty="0">
                <a:solidFill>
                  <a:srgbClr val="000000"/>
                </a:solidFill>
                <a:latin typeface="+mn-lt"/>
                <a:cs typeface="+mn-cs"/>
              </a:rPr>
              <a:t>to change;</a:t>
            </a:r>
          </a:p>
          <a:p>
            <a:pPr marL="342900" indent="-342900" fontAlgn="auto">
              <a:spcBef>
                <a:spcPts val="0"/>
              </a:spcBef>
              <a:spcAft>
                <a:spcPts val="0"/>
              </a:spcAft>
              <a:buFontTx/>
              <a:buAutoNum type="arabicPeriod"/>
              <a:defRPr/>
            </a:pPr>
            <a:r>
              <a:rPr lang="en-US" dirty="0">
                <a:solidFill>
                  <a:srgbClr val="000000"/>
                </a:solidFill>
                <a:latin typeface="+mn-lt"/>
                <a:cs typeface="+mn-cs"/>
              </a:rPr>
              <a:t>to become different; </a:t>
            </a:r>
          </a:p>
          <a:p>
            <a:pPr marL="342900" indent="-342900" fontAlgn="auto">
              <a:spcBef>
                <a:spcPts val="0"/>
              </a:spcBef>
              <a:spcAft>
                <a:spcPts val="0"/>
              </a:spcAft>
              <a:buFontTx/>
              <a:buAutoNum type="arabicPeriod"/>
              <a:defRPr/>
            </a:pPr>
            <a:r>
              <a:rPr lang="en-US" dirty="0">
                <a:solidFill>
                  <a:srgbClr val="000000"/>
                </a:solidFill>
                <a:latin typeface="+mn-lt"/>
                <a:cs typeface="+mn-cs"/>
              </a:rPr>
              <a:t>to transform; </a:t>
            </a:r>
          </a:p>
          <a:p>
            <a:pPr marL="342900" indent="-342900" fontAlgn="auto">
              <a:spcBef>
                <a:spcPts val="0"/>
              </a:spcBef>
              <a:spcAft>
                <a:spcPts val="0"/>
              </a:spcAft>
              <a:buFontTx/>
              <a:buAutoNum type="arabicPeriod"/>
              <a:defRPr/>
            </a:pPr>
            <a:r>
              <a:rPr lang="en-US" dirty="0">
                <a:solidFill>
                  <a:srgbClr val="000000"/>
                </a:solidFill>
                <a:latin typeface="+mn-lt"/>
                <a:cs typeface="+mn-cs"/>
              </a:rPr>
              <a:t>to vary; </a:t>
            </a:r>
          </a:p>
          <a:p>
            <a:pPr marL="342900" indent="-342900" fontAlgn="auto">
              <a:spcBef>
                <a:spcPts val="0"/>
              </a:spcBef>
              <a:spcAft>
                <a:spcPts val="0"/>
              </a:spcAft>
              <a:buFontTx/>
              <a:buAutoNum type="arabicPeriod"/>
              <a:defRPr/>
            </a:pPr>
            <a:r>
              <a:rPr lang="en-US" b="1" dirty="0">
                <a:solidFill>
                  <a:srgbClr val="FF6600"/>
                </a:solidFill>
                <a:latin typeface="+mn-lt"/>
                <a:cs typeface="+mn-cs"/>
              </a:rPr>
              <a:t>rebellion</a:t>
            </a:r>
            <a:endParaRPr lang="en-US" b="1" dirty="0">
              <a:solidFill>
                <a:srgbClr val="FF6600"/>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5322888"/>
            <a:ext cx="7796213" cy="1143000"/>
          </a:xfrm>
        </p:spPr>
        <p:txBody>
          <a:bodyPr/>
          <a:lstStyle/>
          <a:p>
            <a:r>
              <a:rPr lang="en-US" sz="2000" b="1" smtClean="0">
                <a:solidFill>
                  <a:srgbClr val="FF0000"/>
                </a:solidFill>
              </a:rPr>
              <a:t>remember titration from Chemistry class?</a:t>
            </a:r>
          </a:p>
        </p:txBody>
      </p:sp>
      <p:pic>
        <p:nvPicPr>
          <p:cNvPr id="4" name="Picture 3" descr="Titration Image.jpg"/>
          <p:cNvPicPr>
            <a:picLocks noChangeAspect="1"/>
          </p:cNvPicPr>
          <p:nvPr/>
        </p:nvPicPr>
        <p:blipFill>
          <a:blip r:embed="rId3"/>
          <a:srcRect/>
          <a:stretch>
            <a:fillRect/>
          </a:stretch>
        </p:blipFill>
        <p:spPr bwMode="auto">
          <a:xfrm>
            <a:off x="650875" y="1566863"/>
            <a:ext cx="7796213" cy="3652837"/>
          </a:xfrm>
          <a:prstGeom prst="rect">
            <a:avLst/>
          </a:prstGeom>
          <a:noFill/>
          <a:ln w="9525">
            <a:noFill/>
            <a:miter lim="800000"/>
            <a:headEnd/>
            <a:tailEnd/>
          </a:ln>
        </p:spPr>
      </p:pic>
      <p:sp>
        <p:nvSpPr>
          <p:cNvPr id="20483" name="Title 1"/>
          <p:cNvSpPr txBox="1">
            <a:spLocks/>
          </p:cNvSpPr>
          <p:nvPr/>
        </p:nvSpPr>
        <p:spPr bwMode="auto">
          <a:xfrm>
            <a:off x="6350" y="6350"/>
            <a:ext cx="9129713" cy="473075"/>
          </a:xfrm>
          <a:prstGeom prst="rect">
            <a:avLst/>
          </a:prstGeom>
          <a:solidFill>
            <a:srgbClr val="FFFF00"/>
          </a:solidFill>
          <a:ln w="9525">
            <a:noFill/>
            <a:miter lim="800000"/>
            <a:headEnd/>
            <a:tailEnd/>
          </a:ln>
        </p:spPr>
        <p:txBody>
          <a:bodyPr/>
          <a:lstStyle/>
          <a:p>
            <a:r>
              <a:rPr lang="en-US" sz="2400" b="1">
                <a:solidFill>
                  <a:srgbClr val="000000"/>
                </a:solidFill>
                <a:latin typeface="Calibri" pitchFamily="34" charset="0"/>
              </a:rPr>
              <a:t>1 What is </a:t>
            </a:r>
            <a:r>
              <a:rPr lang="en-US" sz="2400" b="1" i="1">
                <a:solidFill>
                  <a:srgbClr val="000000"/>
                </a:solidFill>
                <a:latin typeface="Calibri" pitchFamily="34" charset="0"/>
              </a:rPr>
              <a:t>Change</a:t>
            </a:r>
            <a:r>
              <a:rPr lang="en-US" sz="2400" b="1">
                <a:solidFill>
                  <a:srgbClr val="000000"/>
                </a:solidFill>
                <a:latin typeface="Calibri" pitchFamily="34" charset="0"/>
              </a:rPr>
              <a:t>?</a:t>
            </a:r>
            <a:endParaRPr lang="en-US" sz="240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8" descr="Titration Curve.jpg"/>
          <p:cNvPicPr>
            <a:picLocks noChangeAspect="1"/>
          </p:cNvPicPr>
          <p:nvPr/>
        </p:nvPicPr>
        <p:blipFill>
          <a:blip r:embed="rId3"/>
          <a:srcRect/>
          <a:stretch>
            <a:fillRect/>
          </a:stretch>
        </p:blipFill>
        <p:spPr bwMode="auto">
          <a:xfrm>
            <a:off x="1612900" y="2132013"/>
            <a:ext cx="5657850" cy="1906587"/>
          </a:xfrm>
          <a:prstGeom prst="rect">
            <a:avLst/>
          </a:prstGeom>
          <a:noFill/>
          <a:ln w="9525">
            <a:noFill/>
            <a:miter lim="800000"/>
            <a:headEnd/>
            <a:tailEnd/>
          </a:ln>
        </p:spPr>
      </p:pic>
      <p:sp>
        <p:nvSpPr>
          <p:cNvPr id="22530" name="Title 1"/>
          <p:cNvSpPr txBox="1">
            <a:spLocks/>
          </p:cNvSpPr>
          <p:nvPr/>
        </p:nvSpPr>
        <p:spPr bwMode="auto">
          <a:xfrm>
            <a:off x="28575" y="20638"/>
            <a:ext cx="9115425" cy="628650"/>
          </a:xfrm>
          <a:prstGeom prst="rect">
            <a:avLst/>
          </a:prstGeom>
          <a:noFill/>
          <a:ln w="9525">
            <a:noFill/>
            <a:miter lim="800000"/>
            <a:headEnd/>
            <a:tailEnd/>
          </a:ln>
        </p:spPr>
        <p:txBody>
          <a:bodyPr/>
          <a:lstStyle/>
          <a:p>
            <a:r>
              <a:rPr lang="en-US" sz="2400" b="1">
                <a:solidFill>
                  <a:srgbClr val="FF6600"/>
                </a:solidFill>
                <a:latin typeface="Calibri" pitchFamily="34" charset="0"/>
              </a:rPr>
              <a:t>1 What is </a:t>
            </a:r>
            <a:r>
              <a:rPr lang="en-US" sz="2400" b="1" i="1">
                <a:solidFill>
                  <a:srgbClr val="FF6600"/>
                </a:solidFill>
                <a:latin typeface="Calibri" pitchFamily="34" charset="0"/>
              </a:rPr>
              <a:t>Change</a:t>
            </a:r>
            <a:r>
              <a:rPr lang="en-US" sz="2400" b="1">
                <a:solidFill>
                  <a:srgbClr val="FF6600"/>
                </a:solidFill>
                <a:latin typeface="Calibri" pitchFamily="34" charset="0"/>
              </a:rPr>
              <a:t>?</a:t>
            </a:r>
            <a:endParaRPr lang="en-US" sz="2400">
              <a:solidFill>
                <a:srgbClr val="FF6600"/>
              </a:solidFill>
              <a:latin typeface="Calibri" pitchFamily="34" charset="0"/>
            </a:endParaRPr>
          </a:p>
        </p:txBody>
      </p:sp>
      <p:sp>
        <p:nvSpPr>
          <p:cNvPr id="2" name="Rounded Rectangular Callout 1"/>
          <p:cNvSpPr/>
          <p:nvPr/>
        </p:nvSpPr>
        <p:spPr>
          <a:xfrm>
            <a:off x="5334000" y="822325"/>
            <a:ext cx="2962275" cy="1081088"/>
          </a:xfrm>
          <a:prstGeom prst="wedgeRoundRectCallout">
            <a:avLst>
              <a:gd name="adj1" fmla="val -25402"/>
              <a:gd name="adj2" fmla="val 95520"/>
              <a:gd name="adj3" fmla="val 16667"/>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400" dirty="0"/>
              <a:t>Is it still happening? </a:t>
            </a:r>
            <a:endParaRPr lang="en-US" sz="2400" dirty="0"/>
          </a:p>
        </p:txBody>
      </p:sp>
      <p:sp>
        <p:nvSpPr>
          <p:cNvPr id="4" name="Oval Callout 3"/>
          <p:cNvSpPr/>
          <p:nvPr/>
        </p:nvSpPr>
        <p:spPr>
          <a:xfrm>
            <a:off x="457200" y="1903413"/>
            <a:ext cx="2746375" cy="1497012"/>
          </a:xfrm>
          <a:prstGeom prst="wedgeEllipseCallout">
            <a:avLst>
              <a:gd name="adj1" fmla="val 19629"/>
              <a:gd name="adj2" fmla="val 73155"/>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000" dirty="0"/>
              <a:t>I don’t think anything’s happening? </a:t>
            </a:r>
            <a:endParaRPr lang="en-US" sz="2000" dirty="0"/>
          </a:p>
        </p:txBody>
      </p:sp>
      <p:sp>
        <p:nvSpPr>
          <p:cNvPr id="12" name="Oval Callout 11"/>
          <p:cNvSpPr/>
          <p:nvPr/>
        </p:nvSpPr>
        <p:spPr>
          <a:xfrm>
            <a:off x="2511425" y="4413250"/>
            <a:ext cx="4360863" cy="1371600"/>
          </a:xfrm>
          <a:prstGeom prst="wedgeEllipseCallout">
            <a:avLst>
              <a:gd name="adj1" fmla="val -23724"/>
              <a:gd name="adj2" fmla="val -70982"/>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3200" dirty="0"/>
              <a:t>Wait, I SEE IT HAPPENING!</a:t>
            </a:r>
            <a:endParaRPr lang="en-US" sz="3200" dirty="0"/>
          </a:p>
        </p:txBody>
      </p:sp>
      <p:sp>
        <p:nvSpPr>
          <p:cNvPr id="22534" name="Title 1"/>
          <p:cNvSpPr txBox="1">
            <a:spLocks/>
          </p:cNvSpPr>
          <p:nvPr/>
        </p:nvSpPr>
        <p:spPr bwMode="auto">
          <a:xfrm>
            <a:off x="0" y="-7938"/>
            <a:ext cx="9144000" cy="473076"/>
          </a:xfrm>
          <a:prstGeom prst="rect">
            <a:avLst/>
          </a:prstGeom>
          <a:solidFill>
            <a:srgbClr val="FFFF00"/>
          </a:solidFill>
          <a:ln w="9525">
            <a:noFill/>
            <a:miter lim="800000"/>
            <a:headEnd/>
            <a:tailEnd/>
          </a:ln>
        </p:spPr>
        <p:txBody>
          <a:bodyPr/>
          <a:lstStyle/>
          <a:p>
            <a:r>
              <a:rPr lang="en-US" sz="2400" b="1">
                <a:solidFill>
                  <a:srgbClr val="000000"/>
                </a:solidFill>
                <a:latin typeface="Calibri" pitchFamily="34" charset="0"/>
              </a:rPr>
              <a:t>1 What is </a:t>
            </a:r>
            <a:r>
              <a:rPr lang="en-US" sz="2400" b="1" i="1">
                <a:solidFill>
                  <a:srgbClr val="000000"/>
                </a:solidFill>
                <a:latin typeface="Calibri" pitchFamily="34" charset="0"/>
              </a:rPr>
              <a:t>Change</a:t>
            </a:r>
            <a:r>
              <a:rPr lang="en-US" sz="2400" b="1">
                <a:solidFill>
                  <a:srgbClr val="000000"/>
                </a:solidFill>
                <a:latin typeface="Calibri" pitchFamily="34" charset="0"/>
              </a:rPr>
              <a:t>?</a:t>
            </a:r>
            <a:endParaRPr lang="en-US" sz="240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Font typeface="Arial" charset="0"/>
              <a:buNone/>
            </a:pPr>
            <a:endParaRPr lang="en-US" smtClean="0"/>
          </a:p>
          <a:p>
            <a:pPr marL="0" indent="0" algn="ctr">
              <a:buFont typeface="Arial" charset="0"/>
              <a:buNone/>
            </a:pPr>
            <a:r>
              <a:rPr lang="en-US" sz="4000" b="1" smtClean="0"/>
              <a:t>Change that happens</a:t>
            </a:r>
            <a:r>
              <a:rPr lang="en-US" sz="4000" b="1" smtClean="0">
                <a:solidFill>
                  <a:srgbClr val="FF6600"/>
                </a:solidFill>
              </a:rPr>
              <a:t> TO US</a:t>
            </a:r>
          </a:p>
          <a:p>
            <a:pPr marL="0" indent="0" algn="ctr">
              <a:buFont typeface="Arial" charset="0"/>
              <a:buNone/>
            </a:pPr>
            <a:endParaRPr lang="en-US" sz="4000" smtClean="0"/>
          </a:p>
          <a:p>
            <a:pPr marL="0" indent="0" algn="ctr">
              <a:buFont typeface="Arial" charset="0"/>
              <a:buNone/>
            </a:pPr>
            <a:r>
              <a:rPr lang="en-US" sz="4000" b="1" smtClean="0">
                <a:solidFill>
                  <a:srgbClr val="000000"/>
                </a:solidFill>
              </a:rPr>
              <a:t>Change that happens </a:t>
            </a:r>
            <a:r>
              <a:rPr lang="en-US" sz="4000" b="1" smtClean="0">
                <a:solidFill>
                  <a:srgbClr val="FF6600"/>
                </a:solidFill>
              </a:rPr>
              <a:t>BECAUSE OF US</a:t>
            </a:r>
          </a:p>
        </p:txBody>
      </p:sp>
      <p:sp>
        <p:nvSpPr>
          <p:cNvPr id="24578" name="Title 1"/>
          <p:cNvSpPr txBox="1">
            <a:spLocks/>
          </p:cNvSpPr>
          <p:nvPr/>
        </p:nvSpPr>
        <p:spPr bwMode="auto">
          <a:xfrm>
            <a:off x="28575" y="20638"/>
            <a:ext cx="9115425" cy="628650"/>
          </a:xfrm>
          <a:prstGeom prst="rect">
            <a:avLst/>
          </a:prstGeom>
          <a:noFill/>
          <a:ln w="9525">
            <a:noFill/>
            <a:miter lim="800000"/>
            <a:headEnd/>
            <a:tailEnd/>
          </a:ln>
        </p:spPr>
        <p:txBody>
          <a:bodyPr/>
          <a:lstStyle/>
          <a:p>
            <a:r>
              <a:rPr lang="en-US" sz="2400" b="1">
                <a:solidFill>
                  <a:srgbClr val="FF6600"/>
                </a:solidFill>
                <a:latin typeface="Calibri" pitchFamily="34" charset="0"/>
              </a:rPr>
              <a:t>1 What is </a:t>
            </a:r>
            <a:r>
              <a:rPr lang="en-US" sz="2400" b="1" i="1">
                <a:solidFill>
                  <a:srgbClr val="FF6600"/>
                </a:solidFill>
                <a:latin typeface="Calibri" pitchFamily="34" charset="0"/>
              </a:rPr>
              <a:t>Change</a:t>
            </a:r>
            <a:r>
              <a:rPr lang="en-US" sz="2400" b="1">
                <a:solidFill>
                  <a:srgbClr val="FF6600"/>
                </a:solidFill>
                <a:latin typeface="Calibri" pitchFamily="34" charset="0"/>
              </a:rPr>
              <a:t>?</a:t>
            </a:r>
            <a:endParaRPr lang="en-US" sz="2400">
              <a:solidFill>
                <a:srgbClr val="FF6600"/>
              </a:solidFill>
              <a:latin typeface="Calibri" pitchFamily="34" charset="0"/>
            </a:endParaRPr>
          </a:p>
        </p:txBody>
      </p:sp>
      <p:sp>
        <p:nvSpPr>
          <p:cNvPr id="24579" name="Title 1"/>
          <p:cNvSpPr txBox="1">
            <a:spLocks/>
          </p:cNvSpPr>
          <p:nvPr/>
        </p:nvSpPr>
        <p:spPr bwMode="auto">
          <a:xfrm>
            <a:off x="6350" y="6350"/>
            <a:ext cx="9129713" cy="473075"/>
          </a:xfrm>
          <a:prstGeom prst="rect">
            <a:avLst/>
          </a:prstGeom>
          <a:solidFill>
            <a:srgbClr val="FFFF00"/>
          </a:solidFill>
          <a:ln w="9525">
            <a:noFill/>
            <a:miter lim="800000"/>
            <a:headEnd/>
            <a:tailEnd/>
          </a:ln>
        </p:spPr>
        <p:txBody>
          <a:bodyPr/>
          <a:lstStyle/>
          <a:p>
            <a:r>
              <a:rPr lang="en-US" sz="2400" b="1">
                <a:solidFill>
                  <a:srgbClr val="000000"/>
                </a:solidFill>
                <a:latin typeface="Calibri" pitchFamily="34" charset="0"/>
              </a:rPr>
              <a:t>1 What is </a:t>
            </a:r>
            <a:r>
              <a:rPr lang="en-US" sz="2400" b="1" i="1">
                <a:solidFill>
                  <a:srgbClr val="000000"/>
                </a:solidFill>
                <a:latin typeface="Calibri" pitchFamily="34" charset="0"/>
              </a:rPr>
              <a:t>Change</a:t>
            </a:r>
            <a:r>
              <a:rPr lang="en-US" sz="2400" b="1">
                <a:solidFill>
                  <a:srgbClr val="000000"/>
                </a:solidFill>
                <a:latin typeface="Calibri" pitchFamily="34" charset="0"/>
              </a:rPr>
              <a:t>?</a:t>
            </a:r>
            <a:endParaRPr lang="en-US" sz="240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297085" y="2663301"/>
          <a:ext cx="7101772" cy="346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a:spLocks noChangeArrowheads="1"/>
          </p:cNvSpPr>
          <p:nvPr/>
        </p:nvSpPr>
        <p:spPr bwMode="auto">
          <a:xfrm>
            <a:off x="3379788" y="2284413"/>
            <a:ext cx="1147762" cy="369887"/>
          </a:xfrm>
          <a:prstGeom prst="rect">
            <a:avLst/>
          </a:prstGeom>
          <a:noFill/>
          <a:ln w="9525">
            <a:noFill/>
            <a:miter lim="800000"/>
            <a:headEnd/>
            <a:tailEnd/>
          </a:ln>
        </p:spPr>
        <p:txBody>
          <a:bodyPr>
            <a:spAutoFit/>
          </a:bodyPr>
          <a:lstStyle/>
          <a:p>
            <a:pPr algn="ctr"/>
            <a:r>
              <a:rPr lang="en-US" b="1">
                <a:latin typeface="Calibri" pitchFamily="34" charset="0"/>
              </a:rPr>
              <a:t>TO US</a:t>
            </a:r>
          </a:p>
        </p:txBody>
      </p:sp>
      <p:sp>
        <p:nvSpPr>
          <p:cNvPr id="8" name="TextBox 7"/>
          <p:cNvSpPr txBox="1">
            <a:spLocks noChangeArrowheads="1"/>
          </p:cNvSpPr>
          <p:nvPr/>
        </p:nvSpPr>
        <p:spPr bwMode="auto">
          <a:xfrm>
            <a:off x="4808538" y="2312988"/>
            <a:ext cx="1752600" cy="369887"/>
          </a:xfrm>
          <a:prstGeom prst="rect">
            <a:avLst/>
          </a:prstGeom>
          <a:noFill/>
          <a:ln w="9525">
            <a:noFill/>
            <a:miter lim="800000"/>
            <a:headEnd/>
            <a:tailEnd/>
          </a:ln>
        </p:spPr>
        <p:txBody>
          <a:bodyPr>
            <a:spAutoFit/>
          </a:bodyPr>
          <a:lstStyle/>
          <a:p>
            <a:pPr algn="ctr"/>
            <a:r>
              <a:rPr lang="en-US" b="1">
                <a:latin typeface="Calibri" pitchFamily="34" charset="0"/>
              </a:rPr>
              <a:t>BECAUSE OF US</a:t>
            </a:r>
          </a:p>
        </p:txBody>
      </p:sp>
      <p:sp>
        <p:nvSpPr>
          <p:cNvPr id="9" name="TextBox 8"/>
          <p:cNvSpPr txBox="1">
            <a:spLocks noChangeArrowheads="1"/>
          </p:cNvSpPr>
          <p:nvPr/>
        </p:nvSpPr>
        <p:spPr bwMode="auto">
          <a:xfrm>
            <a:off x="982663" y="3327400"/>
            <a:ext cx="1812925" cy="400050"/>
          </a:xfrm>
          <a:prstGeom prst="rect">
            <a:avLst/>
          </a:prstGeom>
          <a:noFill/>
          <a:ln w="9525">
            <a:noFill/>
            <a:miter lim="800000"/>
            <a:headEnd/>
            <a:tailEnd/>
          </a:ln>
        </p:spPr>
        <p:txBody>
          <a:bodyPr>
            <a:spAutoFit/>
          </a:bodyPr>
          <a:lstStyle/>
          <a:p>
            <a:pPr algn="ctr"/>
            <a:r>
              <a:rPr lang="en-US" sz="2000" b="1">
                <a:latin typeface="Calibri" pitchFamily="34" charset="0"/>
              </a:rPr>
              <a:t>STRATEGIC</a:t>
            </a:r>
          </a:p>
        </p:txBody>
      </p:sp>
      <p:sp>
        <p:nvSpPr>
          <p:cNvPr id="10" name="TextBox 9"/>
          <p:cNvSpPr txBox="1">
            <a:spLocks noChangeArrowheads="1"/>
          </p:cNvSpPr>
          <p:nvPr/>
        </p:nvSpPr>
        <p:spPr bwMode="auto">
          <a:xfrm>
            <a:off x="777875" y="4995863"/>
            <a:ext cx="2087563" cy="460375"/>
          </a:xfrm>
          <a:prstGeom prst="rect">
            <a:avLst/>
          </a:prstGeom>
          <a:noFill/>
          <a:ln w="9525">
            <a:noFill/>
            <a:miter lim="800000"/>
            <a:headEnd/>
            <a:tailEnd/>
          </a:ln>
        </p:spPr>
        <p:txBody>
          <a:bodyPr>
            <a:spAutoFit/>
          </a:bodyPr>
          <a:lstStyle/>
          <a:p>
            <a:pPr algn="ctr"/>
            <a:r>
              <a:rPr lang="en-US" sz="2000" b="1">
                <a:latin typeface="Calibri" pitchFamily="34" charset="0"/>
              </a:rPr>
              <a:t>OPERATIONAL</a:t>
            </a:r>
            <a:r>
              <a:rPr lang="en-US" sz="2400" b="1">
                <a:latin typeface="Calibri" pitchFamily="34" charset="0"/>
              </a:rPr>
              <a:t> </a:t>
            </a:r>
          </a:p>
        </p:txBody>
      </p:sp>
      <p:sp>
        <p:nvSpPr>
          <p:cNvPr id="26630" name="TextBox 1"/>
          <p:cNvSpPr txBox="1">
            <a:spLocks noChangeArrowheads="1"/>
          </p:cNvSpPr>
          <p:nvPr/>
        </p:nvSpPr>
        <p:spPr bwMode="auto">
          <a:xfrm>
            <a:off x="1679575" y="1393825"/>
            <a:ext cx="5818188" cy="646113"/>
          </a:xfrm>
          <a:prstGeom prst="rect">
            <a:avLst/>
          </a:prstGeom>
          <a:noFill/>
          <a:ln w="9525">
            <a:noFill/>
            <a:miter lim="800000"/>
            <a:headEnd/>
            <a:tailEnd/>
          </a:ln>
        </p:spPr>
        <p:txBody>
          <a:bodyPr>
            <a:spAutoFit/>
          </a:bodyPr>
          <a:lstStyle/>
          <a:p>
            <a:pPr algn="ctr"/>
            <a:r>
              <a:rPr lang="en-US" sz="3600">
                <a:latin typeface="Calibri" pitchFamily="34" charset="0"/>
              </a:rPr>
              <a:t>Response Options</a:t>
            </a:r>
          </a:p>
        </p:txBody>
      </p:sp>
      <p:sp>
        <p:nvSpPr>
          <p:cNvPr id="26631" name="Title 1"/>
          <p:cNvSpPr txBox="1">
            <a:spLocks/>
          </p:cNvSpPr>
          <p:nvPr/>
        </p:nvSpPr>
        <p:spPr bwMode="auto">
          <a:xfrm>
            <a:off x="28575" y="20638"/>
            <a:ext cx="9115425" cy="628650"/>
          </a:xfrm>
          <a:prstGeom prst="rect">
            <a:avLst/>
          </a:prstGeom>
          <a:noFill/>
          <a:ln w="9525">
            <a:noFill/>
            <a:miter lim="800000"/>
            <a:headEnd/>
            <a:tailEnd/>
          </a:ln>
        </p:spPr>
        <p:txBody>
          <a:bodyPr/>
          <a:lstStyle/>
          <a:p>
            <a:r>
              <a:rPr lang="en-US" sz="2400" b="1">
                <a:solidFill>
                  <a:srgbClr val="FF6600"/>
                </a:solidFill>
                <a:latin typeface="Calibri" pitchFamily="34" charset="0"/>
              </a:rPr>
              <a:t>1 What is </a:t>
            </a:r>
            <a:r>
              <a:rPr lang="en-US" sz="2400" b="1" i="1">
                <a:solidFill>
                  <a:srgbClr val="FF6600"/>
                </a:solidFill>
                <a:latin typeface="Calibri" pitchFamily="34" charset="0"/>
              </a:rPr>
              <a:t>Change</a:t>
            </a:r>
            <a:r>
              <a:rPr lang="en-US" sz="2400" b="1">
                <a:solidFill>
                  <a:srgbClr val="FF6600"/>
                </a:solidFill>
                <a:latin typeface="Calibri" pitchFamily="34" charset="0"/>
              </a:rPr>
              <a:t>?</a:t>
            </a:r>
            <a:endParaRPr lang="en-US" sz="2400">
              <a:solidFill>
                <a:srgbClr val="FF6600"/>
              </a:solidFill>
              <a:latin typeface="Calibri" pitchFamily="34" charset="0"/>
            </a:endParaRPr>
          </a:p>
        </p:txBody>
      </p:sp>
      <p:sp>
        <p:nvSpPr>
          <p:cNvPr id="26632" name="Title 1"/>
          <p:cNvSpPr txBox="1">
            <a:spLocks/>
          </p:cNvSpPr>
          <p:nvPr/>
        </p:nvSpPr>
        <p:spPr bwMode="auto">
          <a:xfrm>
            <a:off x="14288" y="-7938"/>
            <a:ext cx="9129712" cy="473076"/>
          </a:xfrm>
          <a:prstGeom prst="rect">
            <a:avLst/>
          </a:prstGeom>
          <a:solidFill>
            <a:srgbClr val="FFFF00"/>
          </a:solidFill>
          <a:ln w="9525">
            <a:noFill/>
            <a:miter lim="800000"/>
            <a:headEnd/>
            <a:tailEnd/>
          </a:ln>
        </p:spPr>
        <p:txBody>
          <a:bodyPr/>
          <a:lstStyle/>
          <a:p>
            <a:r>
              <a:rPr lang="en-US" sz="2400" b="1">
                <a:solidFill>
                  <a:srgbClr val="000000"/>
                </a:solidFill>
                <a:latin typeface="Calibri" pitchFamily="34" charset="0"/>
              </a:rPr>
              <a:t>1 What is </a:t>
            </a:r>
            <a:r>
              <a:rPr lang="en-US" sz="2400" b="1" i="1">
                <a:solidFill>
                  <a:srgbClr val="000000"/>
                </a:solidFill>
                <a:latin typeface="Calibri" pitchFamily="34" charset="0"/>
              </a:rPr>
              <a:t>Change</a:t>
            </a:r>
            <a:r>
              <a:rPr lang="en-US" sz="2400" b="1">
                <a:solidFill>
                  <a:srgbClr val="000000"/>
                </a:solidFill>
                <a:latin typeface="Calibri" pitchFamily="34" charset="0"/>
              </a:rPr>
              <a:t>?</a:t>
            </a:r>
            <a:endParaRPr lang="en-US" sz="2400">
              <a:solidFill>
                <a:srgbClr val="0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ggling Image.jpg"/>
          <p:cNvPicPr>
            <a:picLocks noChangeAspect="1"/>
          </p:cNvPicPr>
          <p:nvPr/>
        </p:nvPicPr>
        <p:blipFill>
          <a:blip r:embed="rId3"/>
          <a:srcRect/>
          <a:stretch>
            <a:fillRect/>
          </a:stretch>
        </p:blipFill>
        <p:spPr bwMode="auto">
          <a:xfrm>
            <a:off x="0" y="-7938"/>
            <a:ext cx="5754688" cy="6818313"/>
          </a:xfrm>
          <a:prstGeom prst="rect">
            <a:avLst/>
          </a:prstGeom>
          <a:noFill/>
          <a:ln w="9525">
            <a:noFill/>
            <a:miter lim="800000"/>
            <a:headEnd/>
            <a:tailEnd/>
          </a:ln>
        </p:spPr>
      </p:pic>
      <p:sp>
        <p:nvSpPr>
          <p:cNvPr id="28674" name="Title 1"/>
          <p:cNvSpPr>
            <a:spLocks noGrp="1"/>
          </p:cNvSpPr>
          <p:nvPr>
            <p:ph type="title"/>
          </p:nvPr>
        </p:nvSpPr>
        <p:spPr>
          <a:xfrm>
            <a:off x="0" y="-7938"/>
            <a:ext cx="9137650" cy="530226"/>
          </a:xfrm>
          <a:solidFill>
            <a:srgbClr val="FFFF00"/>
          </a:solidFill>
        </p:spPr>
        <p:txBody>
          <a:bodyPr/>
          <a:lstStyle/>
          <a:p>
            <a:pPr algn="r"/>
            <a:r>
              <a:rPr lang="en-US" sz="2400" b="1" smtClean="0">
                <a:solidFill>
                  <a:srgbClr val="000000"/>
                </a:solidFill>
              </a:rPr>
              <a:t>2 What </a:t>
            </a:r>
            <a:r>
              <a:rPr lang="en-US" sz="2400" b="1" i="1" smtClean="0">
                <a:solidFill>
                  <a:srgbClr val="000000"/>
                </a:solidFill>
              </a:rPr>
              <a:t>To</a:t>
            </a:r>
            <a:r>
              <a:rPr lang="en-US" sz="2400" b="1" smtClean="0">
                <a:solidFill>
                  <a:srgbClr val="000000"/>
                </a:solidFill>
              </a:rPr>
              <a:t> Change?</a:t>
            </a:r>
            <a:endParaRPr lang="en-US" sz="2400" smtClean="0">
              <a:solidFill>
                <a:srgbClr val="000000"/>
              </a:solidFill>
            </a:endParaRPr>
          </a:p>
        </p:txBody>
      </p:sp>
      <p:sp>
        <p:nvSpPr>
          <p:cNvPr id="6" name="Oval 5"/>
          <p:cNvSpPr/>
          <p:nvPr/>
        </p:nvSpPr>
        <p:spPr>
          <a:xfrm>
            <a:off x="1389063" y="733425"/>
            <a:ext cx="719137" cy="558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800" b="1" dirty="0"/>
              <a:t>Reader</a:t>
            </a:r>
            <a:endParaRPr lang="en-US" sz="800" b="1" dirty="0"/>
          </a:p>
        </p:txBody>
      </p:sp>
      <p:sp>
        <p:nvSpPr>
          <p:cNvPr id="7" name="Oval 6"/>
          <p:cNvSpPr/>
          <p:nvPr/>
        </p:nvSpPr>
        <p:spPr>
          <a:xfrm>
            <a:off x="2206625" y="1463675"/>
            <a:ext cx="717550" cy="5603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800" b="1" dirty="0"/>
              <a:t>Reader</a:t>
            </a:r>
            <a:endParaRPr lang="en-US" sz="800" b="1" dirty="0"/>
          </a:p>
        </p:txBody>
      </p:sp>
      <p:sp>
        <p:nvSpPr>
          <p:cNvPr id="8" name="Oval 7"/>
          <p:cNvSpPr/>
          <p:nvPr/>
        </p:nvSpPr>
        <p:spPr>
          <a:xfrm>
            <a:off x="2082800" y="647700"/>
            <a:ext cx="717550" cy="560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a:t>Author</a:t>
            </a:r>
            <a:endParaRPr lang="en-US" sz="800" b="1" dirty="0"/>
          </a:p>
        </p:txBody>
      </p:sp>
      <p:sp>
        <p:nvSpPr>
          <p:cNvPr id="9" name="Oval 8"/>
          <p:cNvSpPr/>
          <p:nvPr/>
        </p:nvSpPr>
        <p:spPr>
          <a:xfrm>
            <a:off x="1846263" y="2632075"/>
            <a:ext cx="719137" cy="5603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800" b="1" dirty="0"/>
              <a:t>Reader</a:t>
            </a:r>
            <a:endParaRPr lang="en-US" sz="800" b="1" dirty="0"/>
          </a:p>
        </p:txBody>
      </p:sp>
      <p:sp>
        <p:nvSpPr>
          <p:cNvPr id="10" name="Oval 9"/>
          <p:cNvSpPr/>
          <p:nvPr/>
        </p:nvSpPr>
        <p:spPr>
          <a:xfrm>
            <a:off x="2124075" y="3687763"/>
            <a:ext cx="719138" cy="55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b="1" dirty="0"/>
              <a:t>Author</a:t>
            </a:r>
            <a:endParaRPr lang="en-US" sz="800" b="1" dirty="0"/>
          </a:p>
        </p:txBody>
      </p:sp>
      <p:sp>
        <p:nvSpPr>
          <p:cNvPr id="11" name="TextBox 10"/>
          <p:cNvSpPr txBox="1">
            <a:spLocks noChangeArrowheads="1"/>
          </p:cNvSpPr>
          <p:nvPr/>
        </p:nvSpPr>
        <p:spPr bwMode="auto">
          <a:xfrm>
            <a:off x="4459288" y="2863850"/>
            <a:ext cx="4064000" cy="1570038"/>
          </a:xfrm>
          <a:prstGeom prst="rect">
            <a:avLst/>
          </a:prstGeom>
          <a:noFill/>
          <a:ln w="9525">
            <a:noFill/>
            <a:miter lim="800000"/>
            <a:headEnd/>
            <a:tailEnd/>
          </a:ln>
        </p:spPr>
        <p:txBody>
          <a:bodyPr>
            <a:spAutoFit/>
          </a:bodyPr>
          <a:lstStyle/>
          <a:p>
            <a:pPr algn="ctr"/>
            <a:r>
              <a:rPr lang="en-US" sz="3200">
                <a:solidFill>
                  <a:srgbClr val="FF0000"/>
                </a:solidFill>
                <a:latin typeface="Calibri" pitchFamily="34" charset="0"/>
              </a:rPr>
              <a:t>increase relevance for authors and readers at global scale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6350"/>
            <a:ext cx="9144000" cy="417513"/>
          </a:xfrm>
          <a:solidFill>
            <a:srgbClr val="FFFF00"/>
          </a:solidFill>
        </p:spPr>
        <p:txBody>
          <a:bodyPr/>
          <a:lstStyle/>
          <a:p>
            <a:r>
              <a:rPr lang="en-US" sz="2400" b="1" smtClean="0"/>
              <a:t>3 What is </a:t>
            </a:r>
            <a:r>
              <a:rPr lang="en-US" sz="2400" b="1" i="1" smtClean="0"/>
              <a:t>Change Management</a:t>
            </a:r>
            <a:r>
              <a:rPr lang="en-US" sz="2400" b="1" smtClean="0"/>
              <a:t>?</a:t>
            </a:r>
            <a:endParaRPr lang="en-US" sz="2400" smtClean="0"/>
          </a:p>
        </p:txBody>
      </p:sp>
      <p:sp>
        <p:nvSpPr>
          <p:cNvPr id="4" name="Oval Callout 3"/>
          <p:cNvSpPr/>
          <p:nvPr/>
        </p:nvSpPr>
        <p:spPr>
          <a:xfrm>
            <a:off x="839788" y="966788"/>
            <a:ext cx="7847012" cy="2395537"/>
          </a:xfrm>
          <a:prstGeom prst="wedgeEllipseCallou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solidFill>
                  <a:srgbClr val="000000"/>
                </a:solidFill>
              </a:rPr>
              <a:t> </a:t>
            </a:r>
            <a:r>
              <a:rPr lang="en-US" sz="2800" b="1" dirty="0">
                <a:solidFill>
                  <a:srgbClr val="000000"/>
                </a:solidFill>
              </a:rPr>
              <a:t>The </a:t>
            </a:r>
            <a:r>
              <a:rPr lang="en-US" sz="2800" b="1" dirty="0">
                <a:solidFill>
                  <a:srgbClr val="000000"/>
                </a:solidFill>
              </a:rPr>
              <a:t>process of mobilizing </a:t>
            </a:r>
            <a:r>
              <a:rPr lang="en-US" sz="2800" b="1" dirty="0">
                <a:solidFill>
                  <a:srgbClr val="000000"/>
                </a:solidFill>
              </a:rPr>
              <a:t>people from </a:t>
            </a:r>
            <a:r>
              <a:rPr lang="en-US" sz="2800" b="1" dirty="0">
                <a:solidFill>
                  <a:srgbClr val="000000"/>
                </a:solidFill>
              </a:rPr>
              <a:t>a lower to a higher set of </a:t>
            </a:r>
            <a:r>
              <a:rPr lang="en-US" sz="2800" b="1" dirty="0">
                <a:solidFill>
                  <a:srgbClr val="000000"/>
                </a:solidFill>
              </a:rPr>
              <a:t>measurable capabilities.</a:t>
            </a:r>
            <a:endParaRPr lang="en-US" sz="2800" dirty="0">
              <a:solidFill>
                <a:srgbClr val="000000"/>
              </a:solidFill>
            </a:endParaRPr>
          </a:p>
        </p:txBody>
      </p:sp>
      <p:sp>
        <p:nvSpPr>
          <p:cNvPr id="5" name="Oval Callout 4"/>
          <p:cNvSpPr/>
          <p:nvPr/>
        </p:nvSpPr>
        <p:spPr>
          <a:xfrm>
            <a:off x="839788" y="4130675"/>
            <a:ext cx="7847012" cy="2397125"/>
          </a:xfrm>
          <a:prstGeom prst="wedgeEllipseCallout">
            <a:avLst>
              <a:gd name="adj1" fmla="val 15919"/>
              <a:gd name="adj2" fmla="val -63482"/>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4400" b="1" dirty="0">
                <a:solidFill>
                  <a:srgbClr val="FFFFFF"/>
                </a:solidFill>
              </a:rPr>
              <a:t>Creating </a:t>
            </a:r>
            <a:r>
              <a:rPr lang="en-US" sz="4400" b="1" dirty="0">
                <a:solidFill>
                  <a:srgbClr val="FFFFFF"/>
                </a:solidFill>
              </a:rPr>
              <a:t>a LEARNING </a:t>
            </a:r>
            <a:r>
              <a:rPr lang="en-US" sz="4400" b="1" dirty="0">
                <a:solidFill>
                  <a:srgbClr val="FFFFFF"/>
                </a:solidFill>
              </a:rPr>
              <a:t>ORGANIZATION.</a:t>
            </a:r>
            <a:endParaRPr lang="en-US" sz="44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476</TotalTime>
  <Words>2399</Words>
  <Application>Microsoft Macintosh PowerPoint</Application>
  <PresentationFormat>On-screen Show (4:3)</PresentationFormat>
  <Paragraphs>310</Paragraphs>
  <Slides>25</Slides>
  <Notes>25</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25</vt:i4>
      </vt:variant>
    </vt:vector>
  </HeadingPairs>
  <TitlesOfParts>
    <vt:vector size="30" baseType="lpstr">
      <vt:lpstr>Calibri</vt:lpstr>
      <vt:lpstr>Arial</vt:lpstr>
      <vt:lpstr>Ayuthaya</vt:lpstr>
      <vt:lpstr>PMingLiU</vt:lpstr>
      <vt:lpstr>Office Theme</vt:lpstr>
      <vt:lpstr>Slide 1</vt:lpstr>
      <vt:lpstr>Slide 2</vt:lpstr>
      <vt:lpstr>1 What is Change?</vt:lpstr>
      <vt:lpstr>remember titration from Chemistry class?</vt:lpstr>
      <vt:lpstr>Slide 5</vt:lpstr>
      <vt:lpstr>Slide 6</vt:lpstr>
      <vt:lpstr>Slide 7</vt:lpstr>
      <vt:lpstr>2 What To Change?</vt:lpstr>
      <vt:lpstr>3 What is Change Management?</vt:lpstr>
      <vt:lpstr>3 What is Change Management?</vt:lpstr>
      <vt:lpstr>3 What is Change Management?</vt:lpstr>
      <vt:lpstr>3 What is Change Management?</vt:lpstr>
      <vt:lpstr>4  Whose Job Is Change? </vt:lpstr>
      <vt:lpstr>4  Whose Job Is Change? </vt:lpstr>
      <vt:lpstr>4  Whose Job Is Change? </vt:lpstr>
      <vt:lpstr>Slide 16</vt:lpstr>
      <vt:lpstr>Slide 17</vt:lpstr>
      <vt:lpstr>Slide 18</vt:lpstr>
      <vt:lpstr>Slide 19</vt:lpstr>
      <vt:lpstr>Slide 20</vt:lpstr>
      <vt:lpstr>Slide 21</vt:lpstr>
      <vt:lpstr>Slide 22</vt:lpstr>
      <vt:lpstr>Slide 23</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Pittis</dc:creator>
  <cp:lastModifiedBy>jacobst</cp:lastModifiedBy>
  <cp:revision>238</cp:revision>
  <dcterms:created xsi:type="dcterms:W3CDTF">2014-01-11T14:33:30Z</dcterms:created>
  <dcterms:modified xsi:type="dcterms:W3CDTF">2014-01-29T21:23:46Z</dcterms:modified>
</cp:coreProperties>
</file>