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25"/>
  </p:notesMasterIdLst>
  <p:handoutMasterIdLst>
    <p:handoutMasterId r:id="rId26"/>
  </p:handoutMasterIdLst>
  <p:sldIdLst>
    <p:sldId id="295" r:id="rId12"/>
    <p:sldId id="334" r:id="rId13"/>
    <p:sldId id="336" r:id="rId14"/>
    <p:sldId id="337" r:id="rId15"/>
    <p:sldId id="335" r:id="rId16"/>
    <p:sldId id="340" r:id="rId17"/>
    <p:sldId id="341" r:id="rId18"/>
    <p:sldId id="339" r:id="rId19"/>
    <p:sldId id="338" r:id="rId20"/>
    <p:sldId id="342" r:id="rId21"/>
    <p:sldId id="343" r:id="rId22"/>
    <p:sldId id="344" r:id="rId23"/>
    <p:sldId id="296" r:id="rId24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0"/>
    <a:srgbClr val="AE7BD1"/>
    <a:srgbClr val="FFFF99"/>
    <a:srgbClr val="FF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60" autoAdjust="0"/>
  </p:normalViewPr>
  <p:slideViewPr>
    <p:cSldViewPr>
      <p:cViewPr varScale="1">
        <p:scale>
          <a:sx n="37" d="100"/>
          <a:sy n="37" d="100"/>
        </p:scale>
        <p:origin x="82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221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86" cy="497762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06" y="0"/>
            <a:ext cx="2949585" cy="497762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9" rIns="92318" bIns="4615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48" y="4723170"/>
            <a:ext cx="5443518" cy="4475083"/>
          </a:xfrm>
          <a:prstGeom prst="rect">
            <a:avLst/>
          </a:prstGeom>
        </p:spPr>
        <p:txBody>
          <a:bodyPr vert="horz" lIns="92318" tIns="46159" rIns="92318" bIns="461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586" cy="497761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06" y="9444749"/>
            <a:ext cx="2949585" cy="497761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C99AF411-5551-4D9D-B9CF-FAF5B002B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8520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52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9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F411-5551-4D9D-B9CF-FAF5B002BD2A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3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F411-5551-4D9D-B9CF-FAF5B002BD2A}" type="slidenum">
              <a:rPr lang="en-GB" smtClean="0"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86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F411-5551-4D9D-B9CF-FAF5B002BD2A}" type="slidenum">
              <a:rPr lang="en-GB" smtClean="0"/>
              <a:t>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4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F411-5551-4D9D-B9CF-FAF5B002BD2A}" type="slidenum">
              <a:rPr lang="en-GB" smtClean="0"/>
              <a:t>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49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F411-5551-4D9D-B9CF-FAF5B002BD2A}" type="slidenum">
              <a:rPr lang="en-GB" smtClean="0"/>
              <a:t>10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1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F411-5551-4D9D-B9CF-FAF5B002BD2A}" type="slidenum">
              <a:rPr lang="en-GB" smtClean="0"/>
              <a:t>11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9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F411-5551-4D9D-B9CF-FAF5B002BD2A}" type="slidenum">
              <a:rPr lang="en-GB" smtClean="0"/>
              <a:t>12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25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>
                <a:solidFill>
                  <a:srgbClr val="FFFFFF"/>
                </a:solidFill>
              </a:rPr>
              <a:t> 0303 333 0330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>
                <a:solidFill>
                  <a:srgbClr val="FFFFFF"/>
                </a:solidFill>
              </a:rPr>
              <a:t> 0303 333 0330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keenan@sqa.org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raig.mcdonald@sqa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a.org.uk/sqa/79775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qa.org.uk/sqa/79794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a.org.uk/sqa/controller?p_service=Content.show&amp;p_applic=CCC&amp;pContentID=69370" TargetMode="External"/><Relationship Id="rId2" Type="http://schemas.openxmlformats.org/officeDocument/2006/relationships/hyperlink" Target="http://www.sqa.org.uk/sqa/controller?p_service=Content.show&amp;p_applic=CCC&amp;pContentID=6936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8" y="1556792"/>
            <a:ext cx="7206193" cy="11521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HN/NQ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Events - SQA Update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06170" y="2708920"/>
            <a:ext cx="6946149" cy="15121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>
                <a:solidFill>
                  <a:srgbClr val="AE7BD1"/>
                </a:solidFill>
                <a:latin typeface="Arial"/>
              </a:rPr>
              <a:t>Centre Update/Networking Event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>
                <a:solidFill>
                  <a:srgbClr val="AE7BD1"/>
                </a:solidFill>
                <a:latin typeface="Arial"/>
              </a:rPr>
              <a:t>21 June 2017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AE7BD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51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784976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book/supervised conditions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only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guidance on sample level</a:t>
            </a:r>
          </a:p>
          <a:p>
            <a:pPr lvl="1"/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Likely: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restrictive assessment conditions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Knowledge/skills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and examples on sample levels			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4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784976" cy="109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– Off scores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guidance (perception HN shouldn’t use)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practices in different subjects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 with NQ</a:t>
            </a:r>
          </a:p>
          <a:p>
            <a:pPr lvl="1"/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Likely: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on how and when to use in HN</a:t>
            </a:r>
          </a:p>
          <a:p>
            <a:pPr lvl="1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6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784976" cy="1246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units and assessment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 nothing that prohibits it currently but not used much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looked at combined assessment across units using assignments/exams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was positive but highlighted need to build in at design stage for the group award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Likely: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and practical advice on how to build in at design stage</a:t>
            </a:r>
          </a:p>
          <a:p>
            <a:pPr lvl="1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4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412610"/>
            <a:ext cx="8229600" cy="589671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>
                <a:solidFill>
                  <a:prstClr val="white"/>
                </a:solidFill>
                <a:latin typeface="Arial" charset="0"/>
              </a:rPr>
              <a:t>Contacts</a:t>
            </a:r>
          </a:p>
          <a:p>
            <a:pPr lvl="0" eaLnBrk="0" hangingPunct="0">
              <a:defRPr/>
            </a:pPr>
            <a:endParaRPr lang="en-GB" sz="3200" kern="0" dirty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r>
              <a:rPr lang="en-GB" sz="3200" kern="0" dirty="0">
                <a:solidFill>
                  <a:prstClr val="white"/>
                </a:solidFill>
                <a:latin typeface="Arial" charset="0"/>
              </a:rPr>
              <a:t>SQA</a:t>
            </a:r>
          </a:p>
          <a:p>
            <a:pPr lvl="0" eaLnBrk="0" hangingPunct="0">
              <a:defRPr/>
            </a:pPr>
            <a:r>
              <a:rPr lang="en-GB" sz="2400" kern="0" dirty="0">
                <a:solidFill>
                  <a:srgbClr val="AE7BD1"/>
                </a:solidFill>
                <a:latin typeface="Arial" charset="0"/>
              </a:rPr>
              <a:t>Christine Keenan – Qualifications Manager, SQA</a:t>
            </a:r>
          </a:p>
          <a:p>
            <a:pPr lvl="0" eaLnBrk="0" hangingPunct="0">
              <a:defRPr/>
            </a:pPr>
            <a:r>
              <a:rPr lang="en-GB" sz="2000" kern="0" dirty="0">
                <a:solidFill>
                  <a:srgbClr val="AE7BD1"/>
                </a:solidFill>
                <a:latin typeface="Arial" charset="0"/>
                <a:hlinkClick r:id="rId3"/>
              </a:rPr>
              <a:t>christine.keenan@sqa.org.uk</a:t>
            </a:r>
            <a:endParaRPr lang="en-GB" sz="2000" kern="0" dirty="0">
              <a:solidFill>
                <a:srgbClr val="AE7BD1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GB" sz="2000" kern="0" dirty="0">
              <a:solidFill>
                <a:srgbClr val="AE7BD1"/>
              </a:solidFill>
              <a:latin typeface="Arial" charset="0"/>
            </a:endParaRPr>
          </a:p>
          <a:p>
            <a:pPr lvl="0" eaLnBrk="0" hangingPunct="0">
              <a:defRPr/>
            </a:pPr>
            <a:r>
              <a:rPr lang="en-GB" sz="2400" kern="0" dirty="0">
                <a:solidFill>
                  <a:srgbClr val="AE7BD1"/>
                </a:solidFill>
                <a:latin typeface="Arial" charset="0"/>
              </a:rPr>
              <a:t>Craig McDonald – Qualifications Officer, SQA</a:t>
            </a:r>
          </a:p>
          <a:p>
            <a:pPr lvl="0" eaLnBrk="0" hangingPunct="0">
              <a:defRPr/>
            </a:pPr>
            <a:r>
              <a:rPr lang="en-GB" sz="2400" kern="0" dirty="0">
                <a:solidFill>
                  <a:srgbClr val="AE7BD1"/>
                </a:solidFill>
                <a:latin typeface="Arial" charset="0"/>
                <a:hlinkClick r:id="rId4"/>
              </a:rPr>
              <a:t>craig.mcdonald@sqa.org.uk</a:t>
            </a:r>
            <a:endParaRPr lang="en-GB" sz="2400" kern="0" dirty="0">
              <a:solidFill>
                <a:srgbClr val="AE7BD1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GB" sz="2400" kern="0" dirty="0">
              <a:solidFill>
                <a:srgbClr val="AE7BD1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GB" sz="2400" kern="0" dirty="0">
              <a:solidFill>
                <a:srgbClr val="AE7BD1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1520" y="1052736"/>
            <a:ext cx="8445624" cy="525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sz="12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40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7849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SQA Events Qualifications: Developments</a:t>
            </a:r>
          </a:p>
          <a:p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 Events at SCQF level 4 </a:t>
            </a:r>
          </a:p>
          <a:p>
            <a:pPr lvl="1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http://www.sqa.org.uk/sqa/79775.html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 Events at SCQF level 6</a:t>
            </a:r>
          </a:p>
          <a:p>
            <a:pPr lvl="1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http://www.sqa.org.uk/sqa/79794.html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development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 Events &amp; Hospitality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0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7849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 Events at SCQF level 4: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units required (24 SCQF points):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91018"/>
              </p:ext>
            </p:extLst>
          </p:nvPr>
        </p:nvGraphicFramePr>
        <p:xfrm>
          <a:off x="611562" y="2348880"/>
          <a:ext cx="8136900" cy="3384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659">
                  <a:extLst>
                    <a:ext uri="{9D8B030D-6E8A-4147-A177-3AD203B41FA5}">
                      <a16:colId xmlns:a16="http://schemas.microsoft.com/office/drawing/2014/main" val="2665127290"/>
                    </a:ext>
                  </a:extLst>
                </a:gridCol>
                <a:gridCol w="895436">
                  <a:extLst>
                    <a:ext uri="{9D8B030D-6E8A-4147-A177-3AD203B41FA5}">
                      <a16:colId xmlns:a16="http://schemas.microsoft.com/office/drawing/2014/main" val="3094348844"/>
                    </a:ext>
                  </a:extLst>
                </a:gridCol>
                <a:gridCol w="3789394">
                  <a:extLst>
                    <a:ext uri="{9D8B030D-6E8A-4147-A177-3AD203B41FA5}">
                      <a16:colId xmlns:a16="http://schemas.microsoft.com/office/drawing/2014/main" val="3147443116"/>
                    </a:ext>
                  </a:extLst>
                </a:gridCol>
                <a:gridCol w="795553">
                  <a:extLst>
                    <a:ext uri="{9D8B030D-6E8A-4147-A177-3AD203B41FA5}">
                      <a16:colId xmlns:a16="http://schemas.microsoft.com/office/drawing/2014/main" val="1757845679"/>
                    </a:ext>
                  </a:extLst>
                </a:gridCol>
                <a:gridCol w="796429">
                  <a:extLst>
                    <a:ext uri="{9D8B030D-6E8A-4147-A177-3AD203B41FA5}">
                      <a16:colId xmlns:a16="http://schemas.microsoft.com/office/drawing/2014/main" val="100456226"/>
                    </a:ext>
                  </a:extLst>
                </a:gridCol>
                <a:gridCol w="796429">
                  <a:extLst>
                    <a:ext uri="{9D8B030D-6E8A-4147-A177-3AD203B41FA5}">
                      <a16:colId xmlns:a16="http://schemas.microsoft.com/office/drawing/2014/main" val="1876210002"/>
                    </a:ext>
                  </a:extLst>
                </a:gridCol>
              </a:tblGrid>
              <a:tr h="698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code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code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 title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SQA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credit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SCQF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credit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points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SCQF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9169763"/>
                  </a:ext>
                </a:extLst>
              </a:tr>
              <a:tr h="1290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F5FJ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F19K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Assist with an Event 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or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Hospitality: Introduction to  Events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6850795"/>
                  </a:ext>
                </a:extLst>
              </a:tr>
              <a:tr h="465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F38W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Skills for Customer Care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9297098"/>
                  </a:ext>
                </a:extLst>
              </a:tr>
              <a:tr h="465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H1YW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 Solutions for Administrators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241670"/>
                  </a:ext>
                </a:extLst>
              </a:tr>
              <a:tr h="465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F81P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Digital Culture: Social Software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529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48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7849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 Events at SCQF level 6: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units required (24 SCQF points):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580396"/>
              </p:ext>
            </p:extLst>
          </p:nvPr>
        </p:nvGraphicFramePr>
        <p:xfrm>
          <a:off x="539552" y="2242323"/>
          <a:ext cx="7848871" cy="3312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007">
                  <a:extLst>
                    <a:ext uri="{9D8B030D-6E8A-4147-A177-3AD203B41FA5}">
                      <a16:colId xmlns:a16="http://schemas.microsoft.com/office/drawing/2014/main" val="2710490287"/>
                    </a:ext>
                  </a:extLst>
                </a:gridCol>
                <a:gridCol w="863739">
                  <a:extLst>
                    <a:ext uri="{9D8B030D-6E8A-4147-A177-3AD203B41FA5}">
                      <a16:colId xmlns:a16="http://schemas.microsoft.com/office/drawing/2014/main" val="4027521467"/>
                    </a:ext>
                  </a:extLst>
                </a:gridCol>
                <a:gridCol w="3655257">
                  <a:extLst>
                    <a:ext uri="{9D8B030D-6E8A-4147-A177-3AD203B41FA5}">
                      <a16:colId xmlns:a16="http://schemas.microsoft.com/office/drawing/2014/main" val="3398496709"/>
                    </a:ext>
                  </a:extLst>
                </a:gridCol>
                <a:gridCol w="767392">
                  <a:extLst>
                    <a:ext uri="{9D8B030D-6E8A-4147-A177-3AD203B41FA5}">
                      <a16:colId xmlns:a16="http://schemas.microsoft.com/office/drawing/2014/main" val="704320723"/>
                    </a:ext>
                  </a:extLst>
                </a:gridCol>
                <a:gridCol w="768238">
                  <a:extLst>
                    <a:ext uri="{9D8B030D-6E8A-4147-A177-3AD203B41FA5}">
                      <a16:colId xmlns:a16="http://schemas.microsoft.com/office/drawing/2014/main" val="1520815347"/>
                    </a:ext>
                  </a:extLst>
                </a:gridCol>
                <a:gridCol w="768238">
                  <a:extLst>
                    <a:ext uri="{9D8B030D-6E8A-4147-A177-3AD203B41FA5}">
                      <a16:colId xmlns:a16="http://schemas.microsoft.com/office/drawing/2014/main" val="2571130733"/>
                    </a:ext>
                  </a:extLst>
                </a:gridCol>
              </a:tblGrid>
              <a:tr h="780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code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code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 title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SQA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credit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SCQF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credit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points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SCQF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17754"/>
                  </a:ext>
                </a:extLst>
              </a:tr>
              <a:tr h="236597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Mandatory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647292"/>
                  </a:ext>
                </a:extLst>
              </a:tr>
              <a:tr h="260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F3PN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Event Organisation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8692512"/>
                  </a:ext>
                </a:extLst>
              </a:tr>
              <a:tr h="260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FN3A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Events Costing: An Introduction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6381363"/>
                  </a:ext>
                </a:extLst>
              </a:tr>
              <a:tr h="260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HJ2X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Corporate Events: An Introduction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830041"/>
                  </a:ext>
                </a:extLst>
              </a:tr>
              <a:tr h="23659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Optional (choose 1)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8707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HJ30 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Marketing: Basic Principles and Applications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559478"/>
                  </a:ext>
                </a:extLst>
              </a:tr>
              <a:tr h="260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HJ31 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Marketing Mix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199138"/>
                  </a:ext>
                </a:extLst>
              </a:tr>
              <a:tr h="260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DM4R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Marketing in Travel and Tourism: An Introduction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155445"/>
                  </a:ext>
                </a:extLst>
              </a:tr>
              <a:tr h="236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FT8V 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12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Branding: An Introduction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913994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24013" y="2865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5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784976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Unit - H2JX 46 Corporate Events: An Introduction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purpose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unit is designed to provide learners with an introduction to corporate events. It will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learners with the skills and knowledge required to organise a corporate event from a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 perspective, from initial enquiry through to the closedown of the event. This unit will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the planning and organisational responsibilities required to arrange such an event at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selected venue. 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13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784976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Unit - H2JX 46 Corporate Events: An Introduction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Describe different corporate events.</a:t>
            </a: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Explain the selection and use of different venues for corporate events.</a:t>
            </a: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Plan and organise the running of a corporate event at a selected venue. 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55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78497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Developments: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 in Events and Hospitality 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19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 Awards</a:t>
            </a:r>
          </a:p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PDAs:</a:t>
            </a:r>
          </a:p>
          <a:p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SCQF level 7: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r>
              <a:rPr lang="en-GB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http://www.sqa.org.uk/sqa/controller?p_service=Content.show&amp;p_applic=CCC&amp;pContentID=69368</a:t>
            </a:r>
            <a:endParaRPr lang="en-GB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Operations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http://www.sqa.org.uk/sqa/controller?p_service=Content.show&amp;p_applic=CCC&amp;pContentID=69370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7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784976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 Developments: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version of H91L 34 Events Legislation: Safety &amp; Licensing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HN Units in PR, Work Placement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Load -  Updated HN guidance around assessment building on from “Enhancements” pilot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Cut- off scores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assessment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Graded Units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65994"/>
      </p:ext>
    </p:extLst>
  </p:cSld>
  <p:clrMapOvr>
    <a:masterClrMapping/>
  </p:clrMapOvr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455</Words>
  <Application>Microsoft Office PowerPoint</Application>
  <PresentationFormat>On-screen Show (4:3)</PresentationFormat>
  <Paragraphs>353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Arial Narrow</vt:lpstr>
      <vt:lpstr>Calibri</vt:lpstr>
      <vt:lpstr>Symbol</vt:lpstr>
      <vt:lpstr>Times New Roman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Test Four</cp:lastModifiedBy>
  <cp:revision>291</cp:revision>
  <cp:lastPrinted>2017-06-06T10:25:24Z</cp:lastPrinted>
  <dcterms:created xsi:type="dcterms:W3CDTF">2013-10-10T15:37:55Z</dcterms:created>
  <dcterms:modified xsi:type="dcterms:W3CDTF">2017-06-21T14:27:00Z</dcterms:modified>
</cp:coreProperties>
</file>