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2" r:id="rId2"/>
  </p:sldMasterIdLst>
  <p:notesMasterIdLst>
    <p:notesMasterId r:id="rId22"/>
  </p:notesMasterIdLst>
  <p:handoutMasterIdLst>
    <p:handoutMasterId r:id="rId23"/>
  </p:handoutMasterIdLst>
  <p:sldIdLst>
    <p:sldId id="258" r:id="rId3"/>
    <p:sldId id="277" r:id="rId4"/>
    <p:sldId id="279" r:id="rId5"/>
    <p:sldId id="280" r:id="rId6"/>
    <p:sldId id="274" r:id="rId7"/>
    <p:sldId id="285" r:id="rId8"/>
    <p:sldId id="275" r:id="rId9"/>
    <p:sldId id="264" r:id="rId10"/>
    <p:sldId id="260" r:id="rId11"/>
    <p:sldId id="265" r:id="rId12"/>
    <p:sldId id="267" r:id="rId13"/>
    <p:sldId id="266" r:id="rId14"/>
    <p:sldId id="282" r:id="rId15"/>
    <p:sldId id="281" r:id="rId16"/>
    <p:sldId id="283" r:id="rId17"/>
    <p:sldId id="270" r:id="rId18"/>
    <p:sldId id="284" r:id="rId19"/>
    <p:sldId id="261" r:id="rId20"/>
    <p:sldId id="262" r:id="rId21"/>
  </p:sldIdLst>
  <p:sldSz cx="12801600" cy="7772400"/>
  <p:notesSz cx="6858000" cy="9144000"/>
  <p:defaultTextStyle>
    <a:defPPr>
      <a:defRPr lang="en-US"/>
    </a:defPPr>
    <a:lvl1pPr marL="0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658368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43" autoAdjust="0"/>
  </p:normalViewPr>
  <p:slideViewPr>
    <p:cSldViewPr snapToGrid="0" snapToObjects="1">
      <p:cViewPr varScale="1">
        <p:scale>
          <a:sx n="57" d="100"/>
          <a:sy n="57" d="100"/>
        </p:scale>
        <p:origin x="-1424" y="-112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D6DF-7FA3-794B-A8A4-5BE042AE5302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D2D3F-F7A6-0748-AC19-DB9F8FBC7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0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4BE7-F105-3644-AD74-5AB9326AEAC8}" type="datetimeFigureOut">
              <a:rPr lang="en-US" smtClean="0"/>
              <a:t>5/6/15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4838" y="685800"/>
            <a:ext cx="56483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F9D67-1E12-3749-8ACC-5BCBA9F33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0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8368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16736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75104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33472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91840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50208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608576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66944" algn="l" defTabSz="65836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F9D67-1E12-3749-8ACC-5BCBA9F33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2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414588"/>
            <a:ext cx="10880725" cy="1665287"/>
          </a:xfrm>
        </p:spPr>
        <p:txBody>
          <a:bodyPr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403725"/>
            <a:ext cx="89598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0"/>
            <a:ext cx="128016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6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9850" y="203200"/>
            <a:ext cx="2571750" cy="656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4600" y="203200"/>
            <a:ext cx="7562850" cy="656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414588"/>
            <a:ext cx="10880725" cy="16652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4403725"/>
            <a:ext cx="8959850" cy="19875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1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1812925"/>
            <a:ext cx="11522075" cy="5130800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18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275"/>
            <a:ext cx="10880725" cy="154463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063"/>
            <a:ext cx="10880725" cy="170021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767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812925"/>
            <a:ext cx="5684837" cy="5130800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800"/>
            </a:lvl1pPr>
            <a:lvl2pPr>
              <a:buSzPct val="100000"/>
              <a:defRPr sz="2400"/>
            </a:lvl2pPr>
            <a:lvl3pPr>
              <a:buSzPct val="100000"/>
              <a:defRPr sz="2000"/>
            </a:lvl3pPr>
            <a:lvl4pPr>
              <a:buSzPct val="100000"/>
              <a:defRPr sz="1800"/>
            </a:lvl4pPr>
            <a:lvl5pPr>
              <a:buSzPct val="10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812925"/>
            <a:ext cx="5684838" cy="5130800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800"/>
            </a:lvl1pPr>
            <a:lvl2pPr>
              <a:buSzPct val="100000"/>
              <a:defRPr sz="2400"/>
            </a:lvl2pPr>
            <a:lvl3pPr>
              <a:buSzPct val="100000"/>
              <a:defRPr sz="2000"/>
            </a:lvl3pPr>
            <a:lvl4pPr>
              <a:buSzPct val="100000"/>
              <a:defRPr sz="1800"/>
            </a:lvl4pPr>
            <a:lvl5pPr>
              <a:buSzPct val="10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2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0805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371600"/>
            <a:ext cx="5656262" cy="685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362200"/>
            <a:ext cx="5656262" cy="4581525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371600"/>
            <a:ext cx="5659438" cy="6858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362200"/>
            <a:ext cx="5659438" cy="4581525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2400"/>
            </a:lvl1pPr>
            <a:lvl2pPr>
              <a:buSzPct val="100000"/>
              <a:defRPr sz="2000"/>
            </a:lvl2pPr>
            <a:lvl3pPr>
              <a:buSzPct val="100000"/>
              <a:defRPr sz="1800"/>
            </a:lvl3pPr>
            <a:lvl4pPr>
              <a:buSzPct val="100000"/>
              <a:defRPr sz="1600"/>
            </a:lvl4pPr>
            <a:lvl5pPr>
              <a:buSzPct val="10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85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85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90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09563"/>
            <a:ext cx="4211637" cy="13176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09563"/>
            <a:ext cx="7156450" cy="6634162"/>
          </a:xfrm>
          <a:prstGeom prst="rect">
            <a:avLst/>
          </a:prstGeom>
        </p:spPr>
        <p:txBody>
          <a:bodyPr vert="horz"/>
          <a:lstStyle>
            <a:lvl1pPr>
              <a:buSzPct val="100000"/>
              <a:defRPr sz="3200"/>
            </a:lvl1pPr>
            <a:lvl2pPr>
              <a:buSzPct val="100000"/>
              <a:defRPr sz="2800"/>
            </a:lvl2pPr>
            <a:lvl3pPr>
              <a:buSzPct val="100000"/>
              <a:defRPr sz="2400"/>
            </a:lvl3pPr>
            <a:lvl4pPr>
              <a:buSzPct val="100000"/>
              <a:defRPr sz="2000"/>
            </a:lvl4pPr>
            <a:lvl5pPr>
              <a:buSzPct val="100000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627188"/>
            <a:ext cx="4211637" cy="53165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2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74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440363"/>
            <a:ext cx="7680325" cy="6429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693738"/>
            <a:ext cx="7680325" cy="4664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083300"/>
            <a:ext cx="7680325" cy="9112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78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801599" cy="9144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1371600"/>
            <a:ext cx="11522075" cy="5495925"/>
          </a:xfrm>
          <a:prstGeom prst="rect">
            <a:avLst/>
          </a:prstGeom>
        </p:spPr>
        <p:txBody>
          <a:bodyPr vert="eaVert"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45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11150"/>
            <a:ext cx="2879725" cy="663257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133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11150"/>
            <a:ext cx="8489950" cy="6632575"/>
          </a:xfrm>
          <a:prstGeom prst="rect">
            <a:avLst/>
          </a:prstGeom>
        </p:spPr>
        <p:txBody>
          <a:bodyPr vert="eaVert"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68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50156" y="1305520"/>
            <a:ext cx="10301288" cy="2631281"/>
          </a:xfrm>
          <a:prstGeom prst="rect">
            <a:avLst/>
          </a:prstGeom>
        </p:spPr>
        <p:txBody>
          <a:bodyPr lIns="82662" tIns="41331" rIns="82662" bIns="41331" anchor="b"/>
          <a:lstStyle/>
          <a:p>
            <a:pPr lvl="0">
              <a:defRPr sz="1800"/>
            </a:pPr>
            <a:r>
              <a:rPr sz="7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50156" y="4007644"/>
            <a:ext cx="10301288" cy="900708"/>
          </a:xfrm>
          <a:prstGeom prst="rect">
            <a:avLst/>
          </a:prstGeom>
        </p:spPr>
        <p:txBody>
          <a:bodyPr lIns="82662" tIns="41331" rIns="82662" bIns="41331" anchor="t"/>
          <a:lstStyle>
            <a:lvl1pPr marL="0" indent="0" algn="ctr">
              <a:spcBef>
                <a:spcPts val="0"/>
              </a:spcBef>
              <a:buSzTx/>
              <a:buNone/>
              <a:defRPr sz="2900"/>
            </a:lvl1pPr>
            <a:lvl2pPr marL="0" indent="206654" algn="ctr">
              <a:spcBef>
                <a:spcPts val="0"/>
              </a:spcBef>
              <a:buSzTx/>
              <a:buNone/>
              <a:defRPr sz="2900"/>
            </a:lvl2pPr>
            <a:lvl3pPr marL="0" indent="413309" algn="ctr">
              <a:spcBef>
                <a:spcPts val="0"/>
              </a:spcBef>
              <a:buSzTx/>
              <a:buNone/>
              <a:defRPr sz="2900"/>
            </a:lvl3pPr>
            <a:lvl4pPr marL="0" indent="619963" algn="ctr">
              <a:spcBef>
                <a:spcPts val="0"/>
              </a:spcBef>
              <a:buSzTx/>
              <a:buNone/>
              <a:defRPr sz="2900"/>
            </a:lvl4pPr>
            <a:lvl5pPr marL="0" indent="826618" algn="ctr">
              <a:spcBef>
                <a:spcPts val="0"/>
              </a:spcBef>
              <a:buSzTx/>
              <a:buNone/>
              <a:defRPr sz="2900"/>
            </a:lvl5pPr>
          </a:lstStyle>
          <a:p>
            <a:pPr lvl="0">
              <a:defRPr sz="1800"/>
            </a:pPr>
            <a:r>
              <a:rPr sz="2900"/>
              <a:t>Body Level One</a:t>
            </a:r>
          </a:p>
          <a:p>
            <a:pPr lvl="1">
              <a:defRPr sz="1800"/>
            </a:pPr>
            <a:r>
              <a:rPr sz="2900"/>
              <a:t>Body Level Two</a:t>
            </a:r>
          </a:p>
          <a:p>
            <a:pPr lvl="2">
              <a:defRPr sz="1800"/>
            </a:pPr>
            <a:r>
              <a:rPr sz="2900"/>
              <a:t>Body Level Three</a:t>
            </a:r>
          </a:p>
          <a:p>
            <a:pPr lvl="3">
              <a:defRPr sz="1800"/>
            </a:pPr>
            <a:r>
              <a:rPr sz="2900"/>
              <a:t>Body Level Four</a:t>
            </a:r>
          </a:p>
          <a:p>
            <a:pPr lvl="4">
              <a:defRPr sz="1800"/>
            </a:pPr>
            <a:r>
              <a:rPr sz="290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06024764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275"/>
            <a:ext cx="10880725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063"/>
            <a:ext cx="10880725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04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12801600" cy="939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4600" y="2209800"/>
            <a:ext cx="50673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4300" y="2209800"/>
            <a:ext cx="50673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1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228600"/>
            <a:ext cx="11522075" cy="8318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739900"/>
            <a:ext cx="565626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2465388"/>
            <a:ext cx="565626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739900"/>
            <a:ext cx="56594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2465388"/>
            <a:ext cx="56594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9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3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09563"/>
            <a:ext cx="4211637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09563"/>
            <a:ext cx="7156450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1627188"/>
            <a:ext cx="4211637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22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5440363"/>
            <a:ext cx="768032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693738"/>
            <a:ext cx="768032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6083300"/>
            <a:ext cx="768032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54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pt_footer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9800"/>
            <a:ext cx="1280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0" y="203200"/>
            <a:ext cx="128016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304800" y="1371600"/>
            <a:ext cx="12115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  <a:endParaRPr lang="en-US" dirty="0">
              <a:sym typeface="Gill Sans" charset="0"/>
            </a:endParaRPr>
          </a:p>
        </p:txBody>
      </p:sp>
      <p:pic>
        <p:nvPicPr>
          <p:cNvPr id="1029" name="Picture 5" descr="cmci_logo_slogan_480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896100"/>
            <a:ext cx="194786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13360"/>
          </a:solidFill>
          <a:latin typeface="+mj-lt"/>
          <a:ea typeface="+mj-ea"/>
          <a:cs typeface="+mj-cs"/>
          <a:sym typeface="Gill Sans" charset="0"/>
        </a:defRPr>
      </a:lvl1pPr>
      <a:lvl2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8890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7780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22225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667000" indent="-571500" algn="l" defTabSz="469900" rtl="0" eaLnBrk="1" fontAlgn="base" hangingPunct="1">
        <a:spcBef>
          <a:spcPts val="1900"/>
        </a:spcBef>
        <a:spcAft>
          <a:spcPct val="0"/>
        </a:spcAft>
        <a:buSzPct val="100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31242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35814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40386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44958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pt_foote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9800"/>
            <a:ext cx="12801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51" name="Picture 3" descr="cmci_logo_slogan_480.ai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896100"/>
            <a:ext cx="194786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hf hdr="0" ftr="0" dt="0"/>
  <p:txStyles>
    <p:titleStyle>
      <a:lvl1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2pPr>
      <a:lvl3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3pPr>
      <a:lvl4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4pPr>
      <a:lvl5pPr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5pPr>
      <a:lvl6pPr marL="4572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6pPr>
      <a:lvl7pPr marL="9144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7pPr>
      <a:lvl8pPr marL="13716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8pPr>
      <a:lvl9pPr marL="1828800" algn="ctr" defTabSz="469900" rtl="0" eaLnBrk="1" fontAlgn="base" hangingPunct="1">
        <a:spcBef>
          <a:spcPct val="0"/>
        </a:spcBef>
        <a:spcAft>
          <a:spcPct val="0"/>
        </a:spcAft>
        <a:defRPr sz="6600">
          <a:solidFill>
            <a:srgbClr val="000000"/>
          </a:solidFill>
          <a:latin typeface="Gill Sans" charset="0"/>
          <a:ea typeface="ＭＳ Ｐゴシック" charset="0"/>
          <a:cs typeface="Gill Sans" charset="0"/>
          <a:sym typeface="Gill Sans" charset="0"/>
        </a:defRPr>
      </a:lvl9pPr>
    </p:titleStyle>
    <p:bodyStyle>
      <a:lvl1pPr marL="8890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2pPr>
      <a:lvl3pPr marL="17780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3pPr>
      <a:lvl4pPr marL="22225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4pPr>
      <a:lvl5pPr marL="26670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5pPr>
      <a:lvl6pPr marL="31242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6pPr>
      <a:lvl7pPr marL="35814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7pPr>
      <a:lvl8pPr marL="40386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8pPr>
      <a:lvl9pPr marL="4495800" indent="-571500" algn="l" defTabSz="469900" rtl="0" eaLnBrk="1" fontAlgn="base" hangingPunct="1">
        <a:spcBef>
          <a:spcPts val="1900"/>
        </a:spcBef>
        <a:spcAft>
          <a:spcPct val="0"/>
        </a:spcAft>
        <a:buSzPct val="171000"/>
        <a:buChar char="•"/>
        <a:defRPr sz="3200">
          <a:solidFill>
            <a:srgbClr val="000000"/>
          </a:solidFill>
          <a:latin typeface="+mn-lt"/>
          <a:ea typeface="Gill Sans" charset="0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-mci.com" TargetMode="External"/><Relationship Id="rId4" Type="http://schemas.openxmlformats.org/officeDocument/2006/relationships/hyperlink" Target="http://www.c-mci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les@c-mci.co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2.png"/><Relationship Id="rId15" Type="http://schemas.openxmlformats.org/officeDocument/2006/relationships/image" Target="../media/image18.pn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45662" y="2414588"/>
            <a:ext cx="11876854" cy="166528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21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 Century Customs Solution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WCO 2015 Conference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May 08, 2015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99" y="5640572"/>
            <a:ext cx="37509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  <a:cs typeface="Helvetica"/>
              </a:rPr>
              <a:t>Presented by:</a:t>
            </a:r>
          </a:p>
          <a:p>
            <a:r>
              <a:rPr lang="en-US" sz="2400" dirty="0" err="1" smtClean="0">
                <a:latin typeface="Helvetica"/>
                <a:cs typeface="Helvetica"/>
              </a:rPr>
              <a:t>Pulak</a:t>
            </a:r>
            <a:r>
              <a:rPr lang="en-US" sz="2400" dirty="0" smtClean="0">
                <a:latin typeface="Helvetica"/>
                <a:cs typeface="Helvetica"/>
              </a:rPr>
              <a:t> Chakrabarti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President &amp; CEO, CMCI</a:t>
            </a:r>
            <a:endParaRPr lang="en-US" sz="2400" dirty="0">
              <a:latin typeface="Helvetica"/>
              <a:cs typeface="Helvetica"/>
            </a:endParaRPr>
          </a:p>
        </p:txBody>
      </p:sp>
      <p:pic>
        <p:nvPicPr>
          <p:cNvPr id="7" name="Picture 6" descr="cmci_logo_slogan_16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17" y="170666"/>
            <a:ext cx="5387810" cy="14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2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10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0" y="152400"/>
            <a:ext cx="12801599" cy="635787"/>
          </a:xfrm>
          <a:prstGeom prst="rect">
            <a:avLst/>
          </a:prstGeom>
        </p:spPr>
        <p:txBody>
          <a:bodyPr vert="horz" anchor="b"/>
          <a:lstStyle>
            <a:lvl1pPr algn="l" defTabSz="469900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13360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2pPr>
            <a:lvl3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3pPr>
            <a:lvl4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4pPr>
            <a:lvl5pPr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5pPr>
            <a:lvl6pPr marL="4572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6pPr>
            <a:lvl7pPr marL="9144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7pPr>
            <a:lvl8pPr marL="13716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8pPr>
            <a:lvl9pPr marL="1828800" algn="ctr" defTabSz="469900" rtl="0" eaLnBrk="1" fontAlgn="base" hangingPunct="1">
              <a:spcBef>
                <a:spcPct val="0"/>
              </a:spcBef>
              <a:spcAft>
                <a:spcPct val="0"/>
              </a:spcAft>
              <a:defRPr sz="6600">
                <a:solidFill>
                  <a:srgbClr val="000000"/>
                </a:solidFill>
                <a:latin typeface="Gill Sans" charset="0"/>
                <a:ea typeface="ＭＳ Ｐゴシック" charset="0"/>
                <a:cs typeface="Gill Sans" charset="0"/>
                <a:sym typeface="Gill Sans" charset="0"/>
              </a:defRPr>
            </a:lvl9pPr>
          </a:lstStyle>
          <a:p>
            <a:pPr algn="ctr"/>
            <a:r>
              <a:rPr lang="en-US" sz="4400" b="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Utility Block – In Action</a:t>
            </a:r>
            <a:endParaRPr lang="en-US" sz="4400" b="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737" y="890273"/>
            <a:ext cx="10984966" cy="60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5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Memoranda of Understanding/Agreements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0838" y="1114891"/>
            <a:ext cx="5656262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C-TPAT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0838" y="1823145"/>
            <a:ext cx="5656262" cy="4581525"/>
          </a:xfrm>
        </p:spPr>
        <p:txBody>
          <a:bodyPr/>
          <a:lstStyle/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New Zealand – June 2007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Canada – June 2008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Jordan – June 2007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Japan – June 2009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Korean – June 2010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EU – May 2012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Taiwan * – November 2012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Israel - June 2014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Mexico – October 2014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Singapore - December 2014</a:t>
            </a:r>
          </a:p>
          <a:p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67100" y="1114891"/>
            <a:ext cx="5659438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AEO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7100" y="1800691"/>
            <a:ext cx="5659438" cy="4581525"/>
          </a:xfrm>
        </p:spPr>
        <p:txBody>
          <a:bodyPr/>
          <a:lstStyle/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Switzerland – July 2009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Norway - July 2009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Andorra – January 2011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Japan – May 2011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USA – May 2012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kern="1200" dirty="0">
                <a:solidFill>
                  <a:srgbClr val="333333"/>
                </a:solidFill>
                <a:latin typeface="Helvetica"/>
                <a:cs typeface="Helvetica"/>
              </a:rPr>
              <a:t>China – May 2014</a:t>
            </a:r>
          </a:p>
          <a:p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11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12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MR Utility Block - Benefits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46" y="1082717"/>
            <a:ext cx="11522075" cy="5130800"/>
          </a:xfrm>
        </p:spPr>
        <p:txBody>
          <a:bodyPr/>
          <a:lstStyle/>
          <a:p>
            <a:pPr lvl="0">
              <a:buSzPct val="140000"/>
            </a:pP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This capability </a:t>
            </a: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aligned with the Globally Networked Customs (GNC) Utility Block (UB) concept</a:t>
            </a:r>
          </a:p>
          <a:p>
            <a:pPr lvl="1">
              <a:buFont typeface="Courier New"/>
              <a:buChar char="o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Implemented as part of both C-TPAT and AEO initiatives 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C-TPAT partners </a:t>
            </a: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are mutually recognized </a:t>
            </a: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between the US and EU</a:t>
            </a:r>
          </a:p>
          <a:p>
            <a:pPr lvl="2">
              <a:buFont typeface="Arial"/>
              <a:buChar char="•"/>
            </a:pPr>
            <a:r>
              <a:rPr lang="en-US" sz="2000" dirty="0" smtClean="0">
                <a:solidFill>
                  <a:srgbClr val="333333"/>
                </a:solidFill>
                <a:latin typeface="Helvetica"/>
                <a:cs typeface="Helvetica"/>
              </a:rPr>
              <a:t>AEO </a:t>
            </a: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partners are mutually recognized between EU and the US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Expedited admissibility</a:t>
            </a:r>
          </a:p>
          <a:p>
            <a:pPr lvl="3">
              <a:buFont typeface="Wingdings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Better supply chain visibility for the governments </a:t>
            </a:r>
          </a:p>
          <a:p>
            <a:pPr lvl="3">
              <a:buFont typeface="Wingdings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Elimination of redundant supply chain security evaluations </a:t>
            </a:r>
          </a:p>
          <a:p>
            <a:pPr lvl="3">
              <a:buFont typeface="Wingdings" charset="2"/>
              <a:buChar char="ü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Reduced validation burden for the trade partners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Established implementation framework for the future Customs partners negotiating a bilateral agreement</a:t>
            </a:r>
          </a:p>
          <a:p>
            <a:pPr lvl="2"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"/>
                <a:cs typeface="Helvetica"/>
              </a:rPr>
              <a:t>Significant cost savings</a:t>
            </a:r>
          </a:p>
          <a:p>
            <a:endParaRPr lang="en-US" sz="20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12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201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Helvetica"/>
                <a:cs typeface="Helvetica"/>
              </a:rPr>
              <a:t>Implementation Challenges 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9763" y="1567867"/>
            <a:ext cx="11522075" cy="5130800"/>
          </a:xfrm>
        </p:spPr>
        <p:txBody>
          <a:bodyPr/>
          <a:lstStyle/>
          <a:p>
            <a:pPr>
              <a:buSzPct val="140000"/>
            </a:pP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Establishment of collaborative legal and policy framework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needed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Too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many MOUs - slower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adoption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Longer Implementation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Point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to point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integration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Data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Standardization 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ICDs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are not harmonized</a:t>
            </a:r>
          </a:p>
          <a:p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13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97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Single Window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22282" y="1389643"/>
            <a:ext cx="5058248" cy="5338454"/>
          </a:xfrm>
        </p:spPr>
        <p:txBody>
          <a:bodyPr/>
          <a:lstStyle/>
          <a:p>
            <a:pPr marL="287020" indent="0">
              <a:buNone/>
            </a:pPr>
            <a:r>
              <a:rPr lang="en-US" sz="2000" dirty="0">
                <a:latin typeface="Helvetica"/>
                <a:cs typeface="Helvetica"/>
              </a:rPr>
              <a:t>Consolidated Information Sharing Capabilities: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Near Real-time information exchange</a:t>
            </a:r>
          </a:p>
          <a:p>
            <a:pPr lvl="2">
              <a:buFont typeface="Wingdings" charset="2"/>
              <a:buChar char="ü"/>
            </a:pPr>
            <a:r>
              <a:rPr lang="en-US" sz="2000" dirty="0">
                <a:latin typeface="Helvetica"/>
                <a:cs typeface="Helvetica"/>
              </a:rPr>
              <a:t>Improved supply chain visibility</a:t>
            </a:r>
          </a:p>
          <a:p>
            <a:pPr lvl="2">
              <a:buFont typeface="Wingdings" charset="2"/>
              <a:buChar char="ü"/>
            </a:pPr>
            <a:r>
              <a:rPr lang="en-US" sz="2000" dirty="0">
                <a:latin typeface="Helvetica"/>
                <a:cs typeface="Helvetica"/>
              </a:rPr>
              <a:t>Early determination &amp; resolution of high-risk cargo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Agency Specific Message Set</a:t>
            </a:r>
          </a:p>
          <a:p>
            <a:pPr lvl="1"/>
            <a:r>
              <a:rPr lang="en-US" sz="2000" dirty="0">
                <a:latin typeface="Helvetica"/>
                <a:cs typeface="Helvetica"/>
              </a:rPr>
              <a:t>Interoperability between agencies</a:t>
            </a:r>
          </a:p>
          <a:p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14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579" y="1955800"/>
            <a:ext cx="75057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3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Future Vision of Single Window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15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60" y="971484"/>
            <a:ext cx="11974940" cy="578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2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Helvetica"/>
                <a:cs typeface="Helvetica"/>
              </a:rPr>
              <a:t>Benefits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9763" y="1322809"/>
            <a:ext cx="11522075" cy="5130800"/>
          </a:xfrm>
        </p:spPr>
        <p:txBody>
          <a:bodyPr/>
          <a:lstStyle/>
          <a:p>
            <a:r>
              <a:rPr lang="en-US" sz="2400" dirty="0" smtClean="0">
                <a:latin typeface="Helvetica"/>
                <a:cs typeface="Helvetica"/>
              </a:rPr>
              <a:t>Significant reduction of </a:t>
            </a:r>
            <a:r>
              <a:rPr lang="en-US" sz="2400" dirty="0">
                <a:latin typeface="Helvetica"/>
                <a:cs typeface="Helvetica"/>
              </a:rPr>
              <a:t>the burden of compliance on </a:t>
            </a:r>
            <a:r>
              <a:rPr lang="en-US" sz="2400" dirty="0" smtClean="0">
                <a:latin typeface="Helvetica"/>
                <a:cs typeface="Helvetica"/>
              </a:rPr>
              <a:t>trade</a:t>
            </a:r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Maturity of Globally Networked Customs (GNC)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Helvetica"/>
                <a:cs typeface="Helvetica"/>
              </a:rPr>
              <a:t>Improved &amp; better Global Transparency between all entities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Helvetica"/>
                <a:cs typeface="Helvetica"/>
              </a:rPr>
              <a:t>Meets the strategic </a:t>
            </a:r>
            <a:r>
              <a:rPr lang="en-US" sz="2400" dirty="0">
                <a:latin typeface="Helvetica"/>
                <a:cs typeface="Helvetica"/>
              </a:rPr>
              <a:t>goal of minimizing and streamlining data </a:t>
            </a:r>
            <a:r>
              <a:rPr lang="en-US" sz="2400" dirty="0" smtClean="0">
                <a:latin typeface="Helvetica"/>
                <a:cs typeface="Helvetica"/>
              </a:rPr>
              <a:t>requirements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Helvetica"/>
                <a:cs typeface="Helvetica"/>
              </a:rPr>
              <a:t>Near real-time information </a:t>
            </a:r>
            <a:r>
              <a:rPr lang="en-US" sz="2400" dirty="0">
                <a:latin typeface="Helvetica"/>
                <a:cs typeface="Helvetica"/>
              </a:rPr>
              <a:t>sharing between </a:t>
            </a:r>
            <a:r>
              <a:rPr lang="en-US" sz="2400" dirty="0" smtClean="0">
                <a:latin typeface="Helvetica"/>
                <a:cs typeface="Helvetica"/>
              </a:rPr>
              <a:t>C2C</a:t>
            </a:r>
          </a:p>
          <a:p>
            <a:pPr lvl="1">
              <a:buFont typeface="Wingdings" charset="2"/>
              <a:buChar char="ü"/>
            </a:pPr>
            <a:r>
              <a:rPr lang="en-US" sz="2400" dirty="0">
                <a:latin typeface="Helvetica"/>
                <a:cs typeface="Helvetica"/>
              </a:rPr>
              <a:t>Near real-time information sharing between </a:t>
            </a:r>
            <a:r>
              <a:rPr lang="en-US" sz="2400" dirty="0" smtClean="0">
                <a:latin typeface="Helvetica"/>
                <a:cs typeface="Helvetica"/>
              </a:rPr>
              <a:t>interested agencies &amp; entities</a:t>
            </a:r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Improved </a:t>
            </a:r>
            <a:r>
              <a:rPr lang="en-US" sz="2400" dirty="0">
                <a:latin typeface="Helvetica"/>
                <a:cs typeface="Helvetica"/>
              </a:rPr>
              <a:t>targeting and risk assessment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Helvetica"/>
                <a:cs typeface="Helvetica"/>
              </a:rPr>
              <a:t>Expedited Admissibility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latin typeface="Helvetica"/>
                <a:cs typeface="Helvetica"/>
              </a:rPr>
              <a:t>Streamlined Revenue Collection</a:t>
            </a:r>
            <a:endParaRPr lang="en-US" sz="2400" dirty="0">
              <a:latin typeface="Helvetica"/>
              <a:cs typeface="Helvetica"/>
            </a:endParaRPr>
          </a:p>
          <a:p>
            <a:endParaRPr lang="en-US" sz="2400" dirty="0" smtClean="0">
              <a:solidFill>
                <a:srgbClr val="333333"/>
              </a:solidFill>
              <a:latin typeface="Helvetica"/>
              <a:cs typeface="Helvetica"/>
            </a:endParaRPr>
          </a:p>
          <a:p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16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074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Helvetica"/>
                <a:cs typeface="Helvetica"/>
              </a:rPr>
              <a:t>Implementation Challenges </a:t>
            </a:r>
            <a:endParaRPr lang="en-US" sz="4400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9763" y="1367364"/>
            <a:ext cx="11522075" cy="5316179"/>
          </a:xfrm>
        </p:spPr>
        <p:txBody>
          <a:bodyPr/>
          <a:lstStyle/>
          <a:p>
            <a:pPr>
              <a:buSzPct val="140000"/>
            </a:pP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Establishment of collaborative legal and policy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framework</a:t>
            </a:r>
          </a:p>
          <a:p>
            <a:pPr>
              <a:buSzPct val="140000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Cooperation, Trust &amp; Partnership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>
                <a:latin typeface="Helvetica"/>
                <a:cs typeface="Helvetica"/>
              </a:rPr>
              <a:t>Customs - Business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>
                <a:latin typeface="Helvetica"/>
                <a:cs typeface="Helvetica"/>
              </a:rPr>
              <a:t>Business-Business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>
                <a:latin typeface="Helvetica"/>
                <a:cs typeface="Helvetica"/>
              </a:rPr>
              <a:t>Customs - Customs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>
                <a:latin typeface="Helvetica"/>
                <a:cs typeface="Helvetica"/>
              </a:rPr>
              <a:t>Customs – Other Participating agencies &amp; entities</a:t>
            </a:r>
          </a:p>
          <a:p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Capabilities Maturity – Customs and Trade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Technologies</a:t>
            </a:r>
          </a:p>
          <a:p>
            <a:pPr lvl="1"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Resources</a:t>
            </a:r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17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136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60438" y="1189298"/>
            <a:ext cx="10880725" cy="1665287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rgbClr val="013360"/>
                </a:solidFill>
                <a:latin typeface="Helvetica"/>
                <a:ea typeface="+mj-ea"/>
                <a:cs typeface="Helvetica"/>
                <a:sym typeface="Arial Bold" charset="0"/>
              </a:rPr>
              <a:t>Technical Discussions and Q&amp;A</a:t>
            </a:r>
            <a:endParaRPr lang="en-US" sz="4400" dirty="0" smtClean="0">
              <a:solidFill>
                <a:srgbClr val="013360"/>
              </a:solidFill>
              <a:latin typeface="Helvetica"/>
              <a:ea typeface="+mj-ea"/>
              <a:cs typeface="Helvetica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18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0400" y="2822044"/>
            <a:ext cx="64008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17500" algn="ctr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CMCI</a:t>
            </a:r>
          </a:p>
          <a:p>
            <a:pPr lvl="0" indent="317500" algn="ctr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10300 Eaton Place Suite #250</a:t>
            </a:r>
          </a:p>
          <a:p>
            <a:pPr lvl="0" indent="317500" algn="ctr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Fairfax, VA 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22030, USA</a:t>
            </a:r>
            <a:endParaRPr lang="en-US" sz="2400" dirty="0">
              <a:latin typeface="Helvetica"/>
              <a:ea typeface="Helvetica"/>
              <a:cs typeface="Helvetica"/>
              <a:sym typeface="Helvetica"/>
            </a:endParaRPr>
          </a:p>
          <a:p>
            <a:pPr lvl="0" indent="317500" algn="ctr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Toll Free: (866) 998-2624</a:t>
            </a:r>
          </a:p>
          <a:p>
            <a:pPr lvl="0" indent="317500" algn="ctr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Fax: (703)-278-0700</a:t>
            </a:r>
          </a:p>
          <a:p>
            <a:pPr lvl="0" algn="ctr">
              <a:buSzPct val="140000"/>
              <a:defRPr sz="1800"/>
            </a:pPr>
            <a:endParaRPr lang="en-US" sz="2400" dirty="0" smtClean="0">
              <a:latin typeface="Helvetica"/>
              <a:ea typeface="Helvetica"/>
              <a:cs typeface="Helvetica"/>
              <a:sym typeface="Helvetica"/>
              <a:hlinkClick r:id="rId2"/>
            </a:endParaRPr>
          </a:p>
          <a:p>
            <a:pPr lvl="1" algn="ctr">
              <a:buSzPct val="140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  <a:hlinkClick r:id="rId2"/>
              </a:rPr>
              <a:t>sales@c-mci.com</a:t>
            </a:r>
            <a:endParaRPr lang="en-US" sz="24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algn="ctr">
              <a:buSzPct val="140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  <a:hlinkClick r:id="rId3"/>
              </a:rPr>
              <a:t>info@c-mci.com</a:t>
            </a:r>
            <a:endParaRPr lang="en-US" sz="2400" dirty="0" smtClean="0">
              <a:latin typeface="Helvetica"/>
              <a:ea typeface="Helvetica"/>
              <a:cs typeface="Helvetica"/>
              <a:sym typeface="Helvetica"/>
            </a:endParaRPr>
          </a:p>
          <a:p>
            <a:pPr lvl="1" algn="ctr">
              <a:buSzPct val="140000"/>
              <a:defRPr sz="1800"/>
            </a:pPr>
            <a:r>
              <a:rPr lang="en-US" sz="2400" u="sng" dirty="0" smtClean="0">
                <a:latin typeface="Helvetica"/>
                <a:ea typeface="Helvetica"/>
                <a:cs typeface="Helvetica"/>
                <a:sym typeface="Helvetica"/>
                <a:hlinkClick r:id="rId4"/>
              </a:rPr>
              <a:t>www.c</a:t>
            </a:r>
            <a:r>
              <a:rPr lang="en-US" sz="2400" u="sng" dirty="0">
                <a:latin typeface="Helvetica"/>
                <a:ea typeface="Helvetica"/>
                <a:cs typeface="Helvetica"/>
                <a:sym typeface="Helvetica"/>
                <a:hlinkClick r:id="rId4"/>
              </a:rPr>
              <a:t>-mci.com</a:t>
            </a:r>
            <a:endParaRPr lang="en-US" sz="24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7480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282440"/>
            <a:ext cx="46990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19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82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81100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Agenda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73971"/>
            <a:ext cx="10409492" cy="549502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Introduction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21</a:t>
            </a:r>
            <a:r>
              <a:rPr lang="en-US" sz="2400" baseline="30000" dirty="0" smtClean="0">
                <a:latin typeface="Helvetica"/>
                <a:cs typeface="Helvetica"/>
              </a:rPr>
              <a:t>st</a:t>
            </a:r>
            <a:r>
              <a:rPr lang="en-US" sz="2400" dirty="0" smtClean="0">
                <a:latin typeface="Helvetica"/>
                <a:cs typeface="Helvetica"/>
              </a:rPr>
              <a:t> Century Customs Solution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Challenges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Integrated Customs Solution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Utility Block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Single Window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Future Vision 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Benefits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Challenges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306300" y="731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8DC7C6EC-F024-7944-B083-25261A73FEC7}" type="slidenum">
              <a:rPr lang="en-US" sz="2000">
                <a:solidFill>
                  <a:schemeClr val="bg1"/>
                </a:solidFill>
              </a:rPr>
              <a:pPr eaLnBrk="1"/>
              <a:t>2</a:t>
            </a:fld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851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81100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Introduction - CMCI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1962" y="1140303"/>
            <a:ext cx="5815871" cy="5495021"/>
          </a:xfrm>
        </p:spPr>
        <p:txBody>
          <a:bodyPr/>
          <a:lstStyle/>
          <a:p>
            <a:pPr lvl="0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Founded in 2005</a:t>
            </a:r>
          </a:p>
          <a:p>
            <a:pPr lvl="0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Headquartered in the Washington DC Metro Region</a:t>
            </a:r>
          </a:p>
          <a:p>
            <a:pPr lvl="0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IT Management Consulting and 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Services</a:t>
            </a:r>
          </a:p>
          <a:p>
            <a:pPr lvl="0">
              <a:buSzPct val="140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Trusted Partner of US Customs and Border Protection</a:t>
            </a:r>
            <a:endParaRPr lang="en-US" sz="2400" dirty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CMCI’s Focus</a:t>
            </a:r>
          </a:p>
          <a:p>
            <a:pPr lvl="1">
              <a:buSzPct val="140000"/>
              <a:buFont typeface="Wingdings" charset="2"/>
              <a:buChar char="ü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Trade Facilitation</a:t>
            </a:r>
          </a:p>
          <a:p>
            <a:pPr lvl="1">
              <a:buSzPct val="140000"/>
              <a:buFont typeface="Wingdings" charset="2"/>
              <a:buChar char="ü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Border Security</a:t>
            </a:r>
          </a:p>
          <a:p>
            <a:pPr lvl="1">
              <a:buSzPct val="140000"/>
              <a:buFont typeface="Wingdings" charset="2"/>
              <a:buChar char="ü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Counterterrorism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306300" y="731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8DC7C6EC-F024-7944-B083-25261A73FEC7}" type="slidenum">
              <a:rPr lang="en-US" sz="2000">
                <a:solidFill>
                  <a:schemeClr val="bg1"/>
                </a:solidFill>
              </a:rPr>
              <a:pPr eaLnBrk="1"/>
              <a:t>3</a:t>
            </a:fld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832" y="1069407"/>
            <a:ext cx="6491205" cy="4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94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81100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Introduction – CMCI Expertise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73971"/>
            <a:ext cx="10409492" cy="5495021"/>
          </a:xfrm>
        </p:spPr>
        <p:txBody>
          <a:bodyPr/>
          <a:lstStyle/>
          <a:p>
            <a:pPr>
              <a:buSzPct val="140000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Risk &amp; Threat 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Management</a:t>
            </a:r>
          </a:p>
          <a:p>
            <a:pPr lvl="0">
              <a:buSzPct val="140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Cargo 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and Passenger Processing</a:t>
            </a:r>
          </a:p>
          <a:p>
            <a:pPr lvl="1">
              <a:buSzPct val="140000"/>
              <a:buFont typeface="Wingdings" charset="2"/>
              <a:buChar char="ü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Trusted 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Traders &amp; Travellers</a:t>
            </a:r>
          </a:p>
          <a:p>
            <a:pPr lvl="1">
              <a:buSzPct val="140000"/>
              <a:buFont typeface="Wingdings" charset="2"/>
              <a:buChar char="ü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Single Window</a:t>
            </a:r>
            <a:endParaRPr lang="en-US" sz="2400" dirty="0">
              <a:latin typeface="Helvetica"/>
              <a:ea typeface="Helvetica"/>
              <a:cs typeface="Helvetica"/>
              <a:sym typeface="Helvetica"/>
            </a:endParaRPr>
          </a:p>
          <a:p>
            <a:pPr lvl="0">
              <a:buSzPct val="140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Device 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&amp; Technology </a:t>
            </a: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Integration</a:t>
            </a:r>
          </a:p>
          <a:p>
            <a:pPr lvl="1">
              <a:buSzPct val="140000"/>
              <a:buFont typeface="Wingdings" charset="2"/>
              <a:buChar char="ü"/>
              <a:defRPr sz="1800"/>
            </a:pP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Screening &amp; Scanning </a:t>
            </a:r>
          </a:p>
          <a:p>
            <a:pPr lvl="0">
              <a:buSzPct val="140000"/>
              <a:defRPr sz="1800"/>
            </a:pPr>
            <a:r>
              <a:rPr lang="en-US" sz="2400" dirty="0" smtClean="0">
                <a:latin typeface="Helvetica"/>
                <a:ea typeface="Helvetica"/>
                <a:cs typeface="Helvetica"/>
                <a:sym typeface="Helvetica"/>
              </a:rPr>
              <a:t>Business </a:t>
            </a:r>
            <a:r>
              <a:rPr lang="en-US" sz="2400" dirty="0">
                <a:latin typeface="Helvetica"/>
                <a:ea typeface="Helvetica"/>
                <a:cs typeface="Helvetica"/>
                <a:sym typeface="Helvetica"/>
              </a:rPr>
              <a:t>Intelligence &amp; Advanced Analytics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306300" y="731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8DC7C6EC-F024-7944-B083-25261A73FEC7}" type="slidenum">
              <a:rPr lang="en-US" sz="2000">
                <a:solidFill>
                  <a:schemeClr val="bg1"/>
                </a:solidFill>
              </a:rPr>
              <a:pPr eaLnBrk="1"/>
              <a:t>4</a:t>
            </a:fld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750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81100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Challenges for Customs in the 21</a:t>
            </a:r>
            <a:r>
              <a:rPr lang="en-US" sz="4400" baseline="300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st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 Century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73971"/>
            <a:ext cx="10409492" cy="549502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Globalization - Increased international trade volumes and complexities 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Shifting Patterns 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Technological </a:t>
            </a:r>
            <a:r>
              <a:rPr lang="en-US" sz="2400" dirty="0">
                <a:latin typeface="Helvetica"/>
                <a:cs typeface="Helvetica"/>
              </a:rPr>
              <a:t>advances and cooperation among </a:t>
            </a:r>
            <a:r>
              <a:rPr lang="en-US" sz="2400" dirty="0" smtClean="0">
                <a:latin typeface="Helvetica"/>
                <a:cs typeface="Helvetica"/>
              </a:rPr>
              <a:t>economies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Just</a:t>
            </a:r>
            <a:r>
              <a:rPr lang="en-US" sz="2400" dirty="0">
                <a:latin typeface="Helvetica"/>
                <a:cs typeface="Helvetica"/>
              </a:rPr>
              <a:t>-in-time delivery and low inventory </a:t>
            </a:r>
            <a:r>
              <a:rPr lang="en-US" sz="2400" dirty="0" smtClean="0">
                <a:latin typeface="Helvetica"/>
                <a:cs typeface="Helvetica"/>
              </a:rPr>
              <a:t>retention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>
                <a:latin typeface="Helvetica"/>
                <a:cs typeface="Helvetica"/>
              </a:rPr>
              <a:t>M</a:t>
            </a:r>
            <a:r>
              <a:rPr lang="en-US" sz="2400" dirty="0" smtClean="0">
                <a:latin typeface="Helvetica"/>
                <a:cs typeface="Helvetica"/>
              </a:rPr>
              <a:t>ultimodal </a:t>
            </a:r>
            <a:r>
              <a:rPr lang="en-US" sz="2400" dirty="0">
                <a:latin typeface="Helvetica"/>
                <a:cs typeface="Helvetica"/>
              </a:rPr>
              <a:t>logistics </a:t>
            </a:r>
            <a:r>
              <a:rPr lang="en-US" sz="2400" dirty="0" smtClean="0">
                <a:latin typeface="Helvetica"/>
                <a:cs typeface="Helvetica"/>
              </a:rPr>
              <a:t>services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Increased complexity </a:t>
            </a:r>
            <a:r>
              <a:rPr lang="en-US" sz="2400" dirty="0">
                <a:latin typeface="Helvetica"/>
                <a:cs typeface="Helvetica"/>
              </a:rPr>
              <a:t>of supply chain networks </a:t>
            </a:r>
            <a:endParaRPr lang="en-US" sz="2400" dirty="0" smtClean="0">
              <a:latin typeface="Helvetica"/>
              <a:cs typeface="Helvetica"/>
            </a:endParaRPr>
          </a:p>
          <a:p>
            <a:pPr>
              <a:defRPr/>
            </a:pPr>
            <a:r>
              <a:rPr lang="en-US" sz="2400" dirty="0">
                <a:latin typeface="Helvetica"/>
                <a:cs typeface="Helvetica"/>
              </a:rPr>
              <a:t>I</a:t>
            </a:r>
            <a:r>
              <a:rPr lang="en-US" sz="2400" dirty="0" smtClean="0">
                <a:latin typeface="Helvetica"/>
                <a:cs typeface="Helvetica"/>
              </a:rPr>
              <a:t>ncreased </a:t>
            </a:r>
            <a:r>
              <a:rPr lang="en-US" sz="2400" dirty="0" smtClean="0">
                <a:latin typeface="Helvetica"/>
                <a:cs typeface="Helvetica"/>
              </a:rPr>
              <a:t>complexity </a:t>
            </a:r>
            <a:r>
              <a:rPr lang="en-US" sz="2400" dirty="0">
                <a:latin typeface="Helvetica"/>
                <a:cs typeface="Helvetica"/>
              </a:rPr>
              <a:t>of </a:t>
            </a:r>
            <a:r>
              <a:rPr lang="en-US" sz="2400" dirty="0" smtClean="0">
                <a:latin typeface="Helvetica"/>
                <a:cs typeface="Helvetica"/>
              </a:rPr>
              <a:t>risks &amp; threats – illicit trade, illegal passengers, fraud, drug &amp; human trafficking 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Admissibility &amp; Revenue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306300" y="731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8DC7C6EC-F024-7944-B083-25261A73FEC7}" type="slidenum">
              <a:rPr lang="en-US" sz="2000">
                <a:solidFill>
                  <a:schemeClr val="bg1"/>
                </a:solidFill>
              </a:rPr>
              <a:pPr eaLnBrk="1"/>
              <a:t>5</a:t>
            </a:fld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5602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con_globe_us_wikipedia_blu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9338" y="-1812959"/>
            <a:ext cx="14080081" cy="1139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expeditedadmiss_revenu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8347" y="2957377"/>
            <a:ext cx="2284906" cy="1857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riskthrea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07130" y="2191324"/>
            <a:ext cx="4187340" cy="3389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cargoprocessing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5898" y="1407243"/>
            <a:ext cx="2537180" cy="2961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passengerprocessing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64062" y="1488565"/>
            <a:ext cx="2493338" cy="29614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decisionsupportsystems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9191" y="473850"/>
            <a:ext cx="8448209" cy="3180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businessintelligenc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176695" y="4033545"/>
            <a:ext cx="8448211" cy="31804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sengerprocessing_bullets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732188" y="1341708"/>
            <a:ext cx="3398843" cy="999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businessintelligence_bullets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847077" y="5785893"/>
            <a:ext cx="2794269" cy="884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borderenforcement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85432" y="1476622"/>
            <a:ext cx="4955726" cy="4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cargoprocessing_bullets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228158" y="942037"/>
            <a:ext cx="2284906" cy="970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decisionsupportsystems_bullets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274688" y="420903"/>
            <a:ext cx="2767638" cy="9991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2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-2" y="7391066"/>
            <a:ext cx="12801603" cy="395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3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-6897" y="7071689"/>
            <a:ext cx="1948849" cy="459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riskthreat_bullets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743149" y="5224438"/>
            <a:ext cx="5055619" cy="2530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borderenforcement_bullet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084807" y="6374159"/>
            <a:ext cx="2631986" cy="808180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3426903" y="-37639"/>
            <a:ext cx="5509095" cy="600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923" tIns="45923" rIns="45923" bIns="45923" anchor="ctr">
            <a:spAutoFit/>
          </a:bodyPr>
          <a:lstStyle>
            <a:lvl1pPr>
              <a:defRPr>
                <a:solidFill>
                  <a:srgbClr val="01199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/>
              <a:t>Integrated Customs Solution</a:t>
            </a:r>
          </a:p>
        </p:txBody>
      </p:sp>
    </p:spTree>
    <p:extLst>
      <p:ext uri="{BB962C8B-B14F-4D97-AF65-F5344CB8AC3E}">
        <p14:creationId xmlns:p14="http://schemas.microsoft.com/office/powerpoint/2010/main" val="15195146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39" grpId="1" animBg="1" advAuto="0"/>
      <p:bldP spid="40" grpId="0" animBg="1" advAuto="0"/>
      <p:bldP spid="41" grpId="0" animBg="1" advAuto="0"/>
      <p:bldP spid="42" grpId="0" animBg="1" advAuto="0"/>
      <p:bldP spid="42" grpId="1" animBg="1" advAuto="0"/>
      <p:bldP spid="43" grpId="0" animBg="1" advAuto="0"/>
      <p:bldP spid="43" grpId="1" animBg="1" advAuto="0"/>
      <p:bldP spid="46" grpId="0" animBg="1" advAuto="0"/>
      <p:bldP spid="46" grpId="1" animBg="1" advAuto="0"/>
      <p:bldP spid="47" grpId="0" animBg="1" advAuto="0"/>
      <p:bldP spid="47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801600" cy="1181100"/>
          </a:xfrm>
        </p:spPr>
        <p:txBody>
          <a:bodyPr/>
          <a:lstStyle/>
          <a:p>
            <a:pPr eaLnBrk="1">
              <a:defRPr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Critical Drivers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73971"/>
            <a:ext cx="10409492" cy="5495021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Customs Capabilities – IT &amp; Resources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Trade Capabilities – IT &amp; Resources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Partnerships &amp; Cooperation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Customs - Business</a:t>
            </a: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Business-Business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Customs - Customs</a:t>
            </a:r>
            <a:endParaRPr lang="en-US" sz="2400" dirty="0">
              <a:latin typeface="Helvetica"/>
              <a:cs typeface="Helvetica"/>
            </a:endParaRPr>
          </a:p>
          <a:p>
            <a:pPr lvl="1">
              <a:buFont typeface="Wingdings" charset="2"/>
              <a:buChar char="ü"/>
              <a:defRPr/>
            </a:pPr>
            <a:r>
              <a:rPr lang="en-US" sz="2400" dirty="0" smtClean="0">
                <a:latin typeface="Helvetica"/>
                <a:cs typeface="Helvetica"/>
              </a:rPr>
              <a:t>Customs – Other Participating agencies &amp; entities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Simplification &amp; Standardization</a:t>
            </a:r>
          </a:p>
          <a:p>
            <a:pPr>
              <a:defRPr/>
            </a:pPr>
            <a:r>
              <a:rPr lang="en-US" sz="2400" dirty="0" smtClean="0">
                <a:latin typeface="Helvetica"/>
                <a:cs typeface="Helvetica"/>
              </a:rPr>
              <a:t>Information Sharing &amp; Transparency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2306300" y="73152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8DC7C6EC-F024-7944-B083-25261A73FEC7}" type="slidenum">
              <a:rPr lang="en-US" sz="2000">
                <a:solidFill>
                  <a:schemeClr val="bg1"/>
                </a:solidFill>
              </a:rPr>
              <a:pPr eaLnBrk="1"/>
              <a:t>7</a:t>
            </a:fld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20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Capability - Trusted Traders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1510390"/>
            <a:ext cx="5656262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US-Customs and Trade Partnership Against Terrorism (C-TPAT)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C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-TPAT is a voluntary government-trade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initiative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Establish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co-operative relationships between Government &amp;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Trade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Enhance security through granting recognition to reliable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partners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Strengthen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&amp; Improve International Supply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Chain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Provide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highest level of cargo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security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Strengthen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US Border Security</a:t>
            </a:r>
          </a:p>
          <a:p>
            <a:endParaRPr lang="en-US" sz="1800" dirty="0">
              <a:solidFill>
                <a:srgbClr val="33333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1520225"/>
            <a:ext cx="5659438" cy="685800"/>
          </a:xfrm>
        </p:spPr>
        <p:txBody>
          <a:bodyPr/>
          <a:lstStyle/>
          <a:p>
            <a:r>
              <a:rPr lang="en-US" dirty="0" smtClean="0">
                <a:latin typeface="Helvetica"/>
                <a:cs typeface="Helvetica"/>
              </a:rPr>
              <a:t>EU-Authorized Economic Operators (AEO)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Enhance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trade facilitation </a:t>
            </a:r>
            <a:endParaRPr lang="en-US" sz="1800" dirty="0" smtClean="0">
              <a:solidFill>
                <a:srgbClr val="333333"/>
              </a:solidFill>
              <a:latin typeface="Helvetica"/>
              <a:cs typeface="Helvetica"/>
            </a:endParaRP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Enhance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security through granting recognition to reliable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operators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Encourage </a:t>
            </a: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best practices at all levels in the international supply </a:t>
            </a: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chain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>
                <a:solidFill>
                  <a:srgbClr val="333333"/>
                </a:solidFill>
                <a:latin typeface="Helvetica"/>
                <a:cs typeface="Helvetica"/>
              </a:rPr>
              <a:t>Strengthen &amp; Improve International Supply Chain</a:t>
            </a:r>
          </a:p>
          <a:p>
            <a:pPr marL="285750" indent="-285750">
              <a:buSzPct val="140000"/>
              <a:buFont typeface="Arial"/>
              <a:buChar char="•"/>
            </a:pPr>
            <a:r>
              <a:rPr lang="en-US" sz="1800" dirty="0" smtClean="0">
                <a:solidFill>
                  <a:srgbClr val="333333"/>
                </a:solidFill>
                <a:latin typeface="Helvetica"/>
                <a:cs typeface="Helvetica"/>
              </a:rPr>
              <a:t>Strengthen EU Territory</a:t>
            </a:r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  <a:p>
            <a:endParaRPr lang="en-US" sz="18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8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96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Helvetica"/>
                <a:cs typeface="Helvetica"/>
              </a:rPr>
              <a:t>Mutual Recognition Agreement - US &amp; EU</a:t>
            </a:r>
            <a:endParaRPr lang="en-US" sz="44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1676" y="1326517"/>
            <a:ext cx="11522075" cy="5130800"/>
          </a:xfrm>
        </p:spPr>
        <p:txBody>
          <a:bodyPr/>
          <a:lstStyle/>
          <a:p>
            <a:pPr>
              <a:buSzPct val="140000"/>
            </a:pP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On May 4, 2012,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US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and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EU signed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an agreement on </a:t>
            </a: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mutual recognition</a:t>
            </a:r>
          </a:p>
          <a:p>
            <a:pPr lvl="1">
              <a:buSzPct val="140000"/>
              <a:buFont typeface="Wingdings" charset="2"/>
              <a:buChar char="ü"/>
            </a:pPr>
            <a:r>
              <a:rPr lang="en-US" sz="2400" dirty="0" smtClean="0">
                <a:solidFill>
                  <a:srgbClr val="333333"/>
                </a:solidFill>
                <a:latin typeface="Helvetica"/>
                <a:cs typeface="Helvetica"/>
              </a:rPr>
              <a:t>Each </a:t>
            </a:r>
            <a:r>
              <a:rPr lang="en-US" sz="2400" dirty="0">
                <a:solidFill>
                  <a:srgbClr val="333333"/>
                </a:solidFill>
                <a:latin typeface="Helvetica"/>
                <a:cs typeface="Helvetica"/>
              </a:rPr>
              <a:t>party will accept or recognize results of conformity assessment procedures, produced by the other Party's conformity assessment bodies or authorities, in assessing conformity to the importing Party's requirements </a:t>
            </a:r>
          </a:p>
          <a:p>
            <a:endParaRPr lang="en-US" sz="2400" dirty="0">
              <a:solidFill>
                <a:srgbClr val="333333"/>
              </a:solidFill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1897" y="3188677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2156037" y="7344281"/>
            <a:ext cx="264563" cy="32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4497" tIns="37250" rIns="74497" bIns="37250">
            <a:spAutoFit/>
          </a:bodyPr>
          <a:lstStyle>
            <a:lvl1pPr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cs typeface="ＭＳ Ｐゴシック" charset="0"/>
                <a:sym typeface="Gill Sans" charset="0"/>
              </a:defRPr>
            </a:lvl1pPr>
            <a:lvl2pPr marL="742950" indent="-28575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2pPr>
            <a:lvl3pPr marL="11430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3pPr>
            <a:lvl4pPr marL="16002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4pPr>
            <a:lvl5pPr marL="2057400" indent="-228600" eaLnBrk="0"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5pPr>
            <a:lvl6pPr marL="25146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6pPr>
            <a:lvl7pPr marL="29718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7pPr>
            <a:lvl8pPr marL="34290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8pPr>
            <a:lvl9pPr marL="3886200" indent="-228600" algn="ctr" defTabSz="4699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charset="0"/>
                <a:ea typeface="ＭＳ Ｐゴシック" charset="0"/>
                <a:sym typeface="Gill Sans" charset="0"/>
              </a:defRPr>
            </a:lvl9pPr>
          </a:lstStyle>
          <a:p>
            <a:pPr eaLnBrk="1"/>
            <a:fld id="{1DF39BF2-CF6C-9F4D-B361-F6A9DA811A6E}" type="slidenum">
              <a:rPr lang="en-US" sz="1600">
                <a:solidFill>
                  <a:schemeClr val="bg1"/>
                </a:solidFill>
                <a:latin typeface="Arial"/>
                <a:cs typeface="Arial"/>
              </a:rPr>
              <a:pPr eaLnBrk="1"/>
              <a:t>9</a:t>
            </a:fld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601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CMCI PPT Template_v01b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White - Blank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 - Blank">
      <a:majorFont>
        <a:latin typeface="Gill Sans"/>
        <a:ea typeface="ＭＳ Ｐゴシック"/>
        <a:cs typeface="Gill Sans"/>
      </a:majorFont>
      <a:minorFont>
        <a:latin typeface="Gill Sans"/>
        <a:ea typeface="ＭＳ Ｐゴシック"/>
        <a:cs typeface="Gill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699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CMCI PPT Template_v01b.thmx</Template>
  <TotalTime>793</TotalTime>
  <Words>771</Words>
  <Application>Microsoft Macintosh PowerPoint</Application>
  <PresentationFormat>Custom</PresentationFormat>
  <Paragraphs>164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CMCI PPT Template_v01b</vt:lpstr>
      <vt:lpstr>White - Blank</vt:lpstr>
      <vt:lpstr>21st Century Customs Solution</vt:lpstr>
      <vt:lpstr>Agenda</vt:lpstr>
      <vt:lpstr>Introduction - CMCI</vt:lpstr>
      <vt:lpstr>Introduction – CMCI Expertise</vt:lpstr>
      <vt:lpstr>Challenges for Customs in the 21st Century </vt:lpstr>
      <vt:lpstr>PowerPoint Presentation</vt:lpstr>
      <vt:lpstr>Critical Drivers</vt:lpstr>
      <vt:lpstr>Capability - Trusted Traders</vt:lpstr>
      <vt:lpstr>Mutual Recognition Agreement - US &amp; EU</vt:lpstr>
      <vt:lpstr>PowerPoint Presentation</vt:lpstr>
      <vt:lpstr>Memoranda of Understanding/Agreements</vt:lpstr>
      <vt:lpstr>MR Utility Block - Benefits</vt:lpstr>
      <vt:lpstr>Implementation Challenges </vt:lpstr>
      <vt:lpstr>Single Window</vt:lpstr>
      <vt:lpstr>Future Vision of Single Window</vt:lpstr>
      <vt:lpstr>Benefits</vt:lpstr>
      <vt:lpstr>Implementation Challenges </vt:lpstr>
      <vt:lpstr>Technical Discussions and Q&amp;A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Mazanec</dc:creator>
  <cp:lastModifiedBy>Pulak Chakrabarti</cp:lastModifiedBy>
  <cp:revision>75</cp:revision>
  <dcterms:created xsi:type="dcterms:W3CDTF">2014-10-03T13:28:17Z</dcterms:created>
  <dcterms:modified xsi:type="dcterms:W3CDTF">2015-05-06T17:32:00Z</dcterms:modified>
</cp:coreProperties>
</file>