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4"/>
    <p:sldMasterId id="2147483693" r:id="rId5"/>
  </p:sldMasterIdLst>
  <p:notesMasterIdLst>
    <p:notesMasterId r:id="rId16"/>
  </p:notesMasterIdLst>
  <p:sldIdLst>
    <p:sldId id="256" r:id="rId6"/>
    <p:sldId id="265" r:id="rId7"/>
    <p:sldId id="264" r:id="rId8"/>
    <p:sldId id="1176" r:id="rId9"/>
    <p:sldId id="1175" r:id="rId10"/>
    <p:sldId id="258" r:id="rId11"/>
    <p:sldId id="1171" r:id="rId12"/>
    <p:sldId id="1172" r:id="rId13"/>
    <p:sldId id="1177" r:id="rId14"/>
    <p:sldId id="259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Slay" initials="JS" lastIdx="1" clrIdx="0">
    <p:extLst>
      <p:ext uri="{19B8F6BF-5375-455C-9EA6-DF929625EA0E}">
        <p15:presenceInfo xmlns:p15="http://schemas.microsoft.com/office/powerpoint/2012/main" userId="Julie Sla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1429"/>
  </p:normalViewPr>
  <p:slideViewPr>
    <p:cSldViewPr>
      <p:cViewPr varScale="1">
        <p:scale>
          <a:sx n="46" d="100"/>
          <a:sy n="46" d="100"/>
        </p:scale>
        <p:origin x="680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EEC484-6B0D-4A9A-9A0B-7234D4E81B0C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086B9D1-ECE1-4F83-9868-43166E856269}">
      <dgm:prSet custT="1"/>
      <dgm:spPr/>
      <dgm:t>
        <a:bodyPr/>
        <a:lstStyle/>
        <a:p>
          <a:r>
            <a:rPr lang="en-US" sz="3600" dirty="0"/>
            <a:t>Experts and informants</a:t>
          </a:r>
        </a:p>
      </dgm:t>
    </dgm:pt>
    <dgm:pt modelId="{D15EB550-F9A6-4968-BAE7-77B6364C43A0}" type="parTrans" cxnId="{E7836158-9AEA-4BDE-B26E-7A6F34AE1750}">
      <dgm:prSet/>
      <dgm:spPr/>
      <dgm:t>
        <a:bodyPr/>
        <a:lstStyle/>
        <a:p>
          <a:endParaRPr lang="en-US"/>
        </a:p>
      </dgm:t>
    </dgm:pt>
    <dgm:pt modelId="{46BC71B1-786D-4A5D-B4BD-11C12B4D2A5A}" type="sibTrans" cxnId="{E7836158-9AEA-4BDE-B26E-7A6F34AE1750}">
      <dgm:prSet/>
      <dgm:spPr/>
      <dgm:t>
        <a:bodyPr/>
        <a:lstStyle/>
        <a:p>
          <a:endParaRPr lang="en-US"/>
        </a:p>
      </dgm:t>
    </dgm:pt>
    <dgm:pt modelId="{EF8FC3B8-AE7F-408B-B6F7-8D63B231F6D4}">
      <dgm:prSet custT="1"/>
      <dgm:spPr/>
      <dgm:t>
        <a:bodyPr/>
        <a:lstStyle/>
        <a:p>
          <a:r>
            <a:rPr lang="en-US" sz="2400" dirty="0"/>
            <a:t>Guide development of the DE effort</a:t>
          </a:r>
        </a:p>
      </dgm:t>
    </dgm:pt>
    <dgm:pt modelId="{8A7C0D75-DE25-465A-B0B0-61252422963F}" type="parTrans" cxnId="{7CD0BCB4-7F20-4068-B484-94744ED32AC6}">
      <dgm:prSet/>
      <dgm:spPr/>
      <dgm:t>
        <a:bodyPr/>
        <a:lstStyle/>
        <a:p>
          <a:endParaRPr lang="en-US"/>
        </a:p>
      </dgm:t>
    </dgm:pt>
    <dgm:pt modelId="{81FFCB8C-D356-41D7-8D4F-E20B6C10434B}" type="sibTrans" cxnId="{7CD0BCB4-7F20-4068-B484-94744ED32AC6}">
      <dgm:prSet/>
      <dgm:spPr/>
      <dgm:t>
        <a:bodyPr/>
        <a:lstStyle/>
        <a:p>
          <a:endParaRPr lang="en-US"/>
        </a:p>
      </dgm:t>
    </dgm:pt>
    <dgm:pt modelId="{80295DEF-87AD-4E3D-A322-C9567C3B6FDA}">
      <dgm:prSet custT="1"/>
      <dgm:spPr/>
      <dgm:t>
        <a:bodyPr/>
        <a:lstStyle/>
        <a:p>
          <a:r>
            <a:rPr lang="en-US" sz="3600" dirty="0"/>
            <a:t>Clients of learning</a:t>
          </a:r>
        </a:p>
      </dgm:t>
    </dgm:pt>
    <dgm:pt modelId="{F201BCB0-5D2C-471B-887D-041B26DF1E7A}" type="parTrans" cxnId="{0270B772-8362-47AA-BA39-235CEA30324B}">
      <dgm:prSet/>
      <dgm:spPr/>
      <dgm:t>
        <a:bodyPr/>
        <a:lstStyle/>
        <a:p>
          <a:endParaRPr lang="en-US"/>
        </a:p>
      </dgm:t>
    </dgm:pt>
    <dgm:pt modelId="{5D91E148-A1B3-4D94-BDA7-76657BB54848}" type="sibTrans" cxnId="{0270B772-8362-47AA-BA39-235CEA30324B}">
      <dgm:prSet/>
      <dgm:spPr/>
      <dgm:t>
        <a:bodyPr/>
        <a:lstStyle/>
        <a:p>
          <a:endParaRPr lang="en-US"/>
        </a:p>
      </dgm:t>
    </dgm:pt>
    <dgm:pt modelId="{860C4EBF-B568-4105-8DF8-0D9E44B5A32F}">
      <dgm:prSet custT="1"/>
      <dgm:spPr/>
      <dgm:t>
        <a:bodyPr/>
        <a:lstStyle/>
        <a:p>
          <a:r>
            <a:rPr lang="en-US" sz="2400" dirty="0"/>
            <a:t>Learn about successes, challenges, and strategies across the CREWS network</a:t>
          </a:r>
        </a:p>
      </dgm:t>
    </dgm:pt>
    <dgm:pt modelId="{BF070D80-ECEA-4AD1-BE29-1535C7F6A4CA}" type="parTrans" cxnId="{7E376A4C-7477-4332-ABDC-F8C31369B3A3}">
      <dgm:prSet/>
      <dgm:spPr/>
      <dgm:t>
        <a:bodyPr/>
        <a:lstStyle/>
        <a:p>
          <a:endParaRPr lang="en-US"/>
        </a:p>
      </dgm:t>
    </dgm:pt>
    <dgm:pt modelId="{9396DE90-1EFF-4968-BEE6-3C7CD0447EDF}" type="sibTrans" cxnId="{7E376A4C-7477-4332-ABDC-F8C31369B3A3}">
      <dgm:prSet/>
      <dgm:spPr/>
      <dgm:t>
        <a:bodyPr/>
        <a:lstStyle/>
        <a:p>
          <a:endParaRPr lang="en-US"/>
        </a:p>
      </dgm:t>
    </dgm:pt>
    <dgm:pt modelId="{2ED18751-2748-4314-8FAD-37666E38A436}">
      <dgm:prSet phldrT="[Text]" custT="1"/>
      <dgm:spPr/>
      <dgm:t>
        <a:bodyPr/>
        <a:lstStyle/>
        <a:p>
          <a:r>
            <a:rPr lang="en-US" sz="3600" dirty="0"/>
            <a:t>Partners and beneficiaries</a:t>
          </a:r>
        </a:p>
      </dgm:t>
    </dgm:pt>
    <dgm:pt modelId="{BE3AB38C-A621-4E5A-B356-4AECEC0B1C66}" type="parTrans" cxnId="{2614A2C2-D365-4DF1-817E-F47EC9086F6D}">
      <dgm:prSet/>
      <dgm:spPr/>
      <dgm:t>
        <a:bodyPr/>
        <a:lstStyle/>
        <a:p>
          <a:endParaRPr lang="en-US"/>
        </a:p>
      </dgm:t>
    </dgm:pt>
    <dgm:pt modelId="{2EADF3A7-FDCD-400F-AC9E-3E6809E40CD4}" type="sibTrans" cxnId="{2614A2C2-D365-4DF1-817E-F47EC9086F6D}">
      <dgm:prSet/>
      <dgm:spPr/>
      <dgm:t>
        <a:bodyPr/>
        <a:lstStyle/>
        <a:p>
          <a:endParaRPr lang="en-US"/>
        </a:p>
      </dgm:t>
    </dgm:pt>
    <dgm:pt modelId="{9196BCE8-6781-416A-9889-366D85629ECB}">
      <dgm:prSet phldrT="[Text]" custT="1"/>
      <dgm:spPr/>
      <dgm:t>
        <a:bodyPr/>
        <a:lstStyle/>
        <a:p>
          <a:r>
            <a:rPr lang="en-US" sz="2400" dirty="0"/>
            <a:t>Inform, strengthen your work</a:t>
          </a:r>
        </a:p>
      </dgm:t>
    </dgm:pt>
    <dgm:pt modelId="{FEC47807-F038-43B4-B24F-5E25E005C2B3}" type="parTrans" cxnId="{C6032752-19AE-4F44-9651-914667A1E00E}">
      <dgm:prSet/>
      <dgm:spPr/>
      <dgm:t>
        <a:bodyPr/>
        <a:lstStyle/>
        <a:p>
          <a:endParaRPr lang="en-US"/>
        </a:p>
      </dgm:t>
    </dgm:pt>
    <dgm:pt modelId="{46990D62-1BA3-4DE8-AA3F-A057C8875965}" type="sibTrans" cxnId="{C6032752-19AE-4F44-9651-914667A1E00E}">
      <dgm:prSet/>
      <dgm:spPr/>
      <dgm:t>
        <a:bodyPr/>
        <a:lstStyle/>
        <a:p>
          <a:endParaRPr lang="en-US"/>
        </a:p>
      </dgm:t>
    </dgm:pt>
    <dgm:pt modelId="{035AD986-1DC1-934C-A91F-1F7D17161874}">
      <dgm:prSet custT="1"/>
      <dgm:spPr/>
      <dgm:t>
        <a:bodyPr/>
        <a:lstStyle/>
        <a:p>
          <a:r>
            <a:rPr lang="en-US" sz="2400" dirty="0"/>
            <a:t>Interviews, surveys to gain your expertise and perspective</a:t>
          </a:r>
        </a:p>
      </dgm:t>
    </dgm:pt>
    <dgm:pt modelId="{F1B47C20-BBF1-7A47-92E3-E7A131F99BBA}" type="parTrans" cxnId="{844EE590-13CE-A54E-9B28-54F72451EBB2}">
      <dgm:prSet/>
      <dgm:spPr/>
      <dgm:t>
        <a:bodyPr/>
        <a:lstStyle/>
        <a:p>
          <a:endParaRPr lang="en-US"/>
        </a:p>
      </dgm:t>
    </dgm:pt>
    <dgm:pt modelId="{EEC3ABD0-A29E-064F-A2AA-2375FEDBD43E}" type="sibTrans" cxnId="{844EE590-13CE-A54E-9B28-54F72451EBB2}">
      <dgm:prSet/>
      <dgm:spPr/>
      <dgm:t>
        <a:bodyPr/>
        <a:lstStyle/>
        <a:p>
          <a:endParaRPr lang="en-US"/>
        </a:p>
      </dgm:t>
    </dgm:pt>
    <dgm:pt modelId="{28C9626A-0DC9-8040-A154-9F349BEB7055}">
      <dgm:prSet custT="1"/>
      <dgm:spPr/>
      <dgm:t>
        <a:bodyPr/>
        <a:lstStyle/>
        <a:p>
          <a:r>
            <a:rPr lang="en-US" sz="2400" dirty="0"/>
            <a:t>Memos/briefs, Webinars/conference calls </a:t>
          </a:r>
        </a:p>
      </dgm:t>
    </dgm:pt>
    <dgm:pt modelId="{8CA9E1E5-9299-A149-A3BE-CD47BBF12968}" type="parTrans" cxnId="{35AAFA9D-4194-4040-A97E-E5C78C31D6B9}">
      <dgm:prSet/>
      <dgm:spPr/>
      <dgm:t>
        <a:bodyPr/>
        <a:lstStyle/>
        <a:p>
          <a:endParaRPr lang="en-US"/>
        </a:p>
      </dgm:t>
    </dgm:pt>
    <dgm:pt modelId="{C0E0042C-753D-D743-AC07-B25153691A03}" type="sibTrans" cxnId="{35AAFA9D-4194-4040-A97E-E5C78C31D6B9}">
      <dgm:prSet/>
      <dgm:spPr/>
      <dgm:t>
        <a:bodyPr/>
        <a:lstStyle/>
        <a:p>
          <a:endParaRPr lang="en-US"/>
        </a:p>
      </dgm:t>
    </dgm:pt>
    <dgm:pt modelId="{F49A7EE6-48A0-2A43-A7E3-3757A1C47617}">
      <dgm:prSet phldrT="[Text]" custT="1"/>
      <dgm:spPr/>
      <dgm:t>
        <a:bodyPr/>
        <a:lstStyle/>
        <a:p>
          <a:r>
            <a:rPr lang="en-US" sz="2400" dirty="0"/>
            <a:t>Data, interpretation, individual &amp; collective learning</a:t>
          </a:r>
        </a:p>
      </dgm:t>
    </dgm:pt>
    <dgm:pt modelId="{EECEDB23-9C5E-6E45-95D1-5414944941F2}" type="parTrans" cxnId="{4DC7DF8F-83E3-6B45-A4C5-A4EBA2BBD20D}">
      <dgm:prSet/>
      <dgm:spPr/>
      <dgm:t>
        <a:bodyPr/>
        <a:lstStyle/>
        <a:p>
          <a:endParaRPr lang="en-US"/>
        </a:p>
      </dgm:t>
    </dgm:pt>
    <dgm:pt modelId="{66160A42-F826-CF49-92EA-0FE18BBAE360}" type="sibTrans" cxnId="{4DC7DF8F-83E3-6B45-A4C5-A4EBA2BBD20D}">
      <dgm:prSet/>
      <dgm:spPr/>
      <dgm:t>
        <a:bodyPr/>
        <a:lstStyle/>
        <a:p>
          <a:endParaRPr lang="en-US"/>
        </a:p>
      </dgm:t>
    </dgm:pt>
    <dgm:pt modelId="{445D5A4B-D8B4-4429-9309-591149C57608}" type="pres">
      <dgm:prSet presAssocID="{B0EEC484-6B0D-4A9A-9A0B-7234D4E81B0C}" presName="Name0" presStyleCnt="0">
        <dgm:presLayoutVars>
          <dgm:dir/>
          <dgm:animLvl val="lvl"/>
          <dgm:resizeHandles val="exact"/>
        </dgm:presLayoutVars>
      </dgm:prSet>
      <dgm:spPr/>
    </dgm:pt>
    <dgm:pt modelId="{F842A7CD-2C22-411D-B165-96C709C9ADD0}" type="pres">
      <dgm:prSet presAssocID="{0086B9D1-ECE1-4F83-9868-43166E856269}" presName="linNode" presStyleCnt="0"/>
      <dgm:spPr/>
    </dgm:pt>
    <dgm:pt modelId="{60F015EF-9057-497B-862B-18B570E82485}" type="pres">
      <dgm:prSet presAssocID="{0086B9D1-ECE1-4F83-9868-43166E85626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46C2A4D-82B7-4DD7-83A4-5CEED9F315AA}" type="pres">
      <dgm:prSet presAssocID="{0086B9D1-ECE1-4F83-9868-43166E856269}" presName="descendantText" presStyleLbl="alignAccFollowNode1" presStyleIdx="0" presStyleCnt="3">
        <dgm:presLayoutVars>
          <dgm:bulletEnabled val="1"/>
        </dgm:presLayoutVars>
      </dgm:prSet>
      <dgm:spPr/>
    </dgm:pt>
    <dgm:pt modelId="{93BD2384-0182-4F8F-8FE6-C925A0003B8B}" type="pres">
      <dgm:prSet presAssocID="{46BC71B1-786D-4A5D-B4BD-11C12B4D2A5A}" presName="sp" presStyleCnt="0"/>
      <dgm:spPr/>
    </dgm:pt>
    <dgm:pt modelId="{5E053A49-C3B1-4DB8-9B52-4D7ACCC76E53}" type="pres">
      <dgm:prSet presAssocID="{80295DEF-87AD-4E3D-A322-C9567C3B6FDA}" presName="linNode" presStyleCnt="0"/>
      <dgm:spPr/>
    </dgm:pt>
    <dgm:pt modelId="{1249E416-B7AA-4BFD-8B03-97F9FE773C4A}" type="pres">
      <dgm:prSet presAssocID="{80295DEF-87AD-4E3D-A322-C9567C3B6FD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B75C111-AA4D-4805-BD26-1AACDA507BCE}" type="pres">
      <dgm:prSet presAssocID="{80295DEF-87AD-4E3D-A322-C9567C3B6FDA}" presName="descendantText" presStyleLbl="alignAccFollowNode1" presStyleIdx="1" presStyleCnt="3" custScaleY="109858">
        <dgm:presLayoutVars>
          <dgm:bulletEnabled val="1"/>
        </dgm:presLayoutVars>
      </dgm:prSet>
      <dgm:spPr/>
    </dgm:pt>
    <dgm:pt modelId="{476EC69D-9C14-4843-B198-AA617E295ACF}" type="pres">
      <dgm:prSet presAssocID="{5D91E148-A1B3-4D94-BDA7-76657BB54848}" presName="sp" presStyleCnt="0"/>
      <dgm:spPr/>
    </dgm:pt>
    <dgm:pt modelId="{6BF89264-1763-463D-889A-01F9FFFF5B45}" type="pres">
      <dgm:prSet presAssocID="{2ED18751-2748-4314-8FAD-37666E38A436}" presName="linNode" presStyleCnt="0"/>
      <dgm:spPr/>
    </dgm:pt>
    <dgm:pt modelId="{01E1AB14-0219-4CED-9D05-C55E4EF3A5E6}" type="pres">
      <dgm:prSet presAssocID="{2ED18751-2748-4314-8FAD-37666E38A43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AAFFA37-C691-4834-86BF-B5AB87CF9631}" type="pres">
      <dgm:prSet presAssocID="{2ED18751-2748-4314-8FAD-37666E38A43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F959D03-2AB7-4D26-AAA3-BEF342CF7131}" type="presOf" srcId="{80295DEF-87AD-4E3D-A322-C9567C3B6FDA}" destId="{1249E416-B7AA-4BFD-8B03-97F9FE773C4A}" srcOrd="0" destOrd="0" presId="urn:microsoft.com/office/officeart/2005/8/layout/vList5"/>
    <dgm:cxn modelId="{AC90000B-1932-4346-9F07-610C7765B31B}" type="presOf" srcId="{F49A7EE6-48A0-2A43-A7E3-3757A1C47617}" destId="{CAAFFA37-C691-4834-86BF-B5AB87CF9631}" srcOrd="0" destOrd="1" presId="urn:microsoft.com/office/officeart/2005/8/layout/vList5"/>
    <dgm:cxn modelId="{2A031633-A551-4D9F-B777-995003633942}" type="presOf" srcId="{2ED18751-2748-4314-8FAD-37666E38A436}" destId="{01E1AB14-0219-4CED-9D05-C55E4EF3A5E6}" srcOrd="0" destOrd="0" presId="urn:microsoft.com/office/officeart/2005/8/layout/vList5"/>
    <dgm:cxn modelId="{7E376A4C-7477-4332-ABDC-F8C31369B3A3}" srcId="{80295DEF-87AD-4E3D-A322-C9567C3B6FDA}" destId="{860C4EBF-B568-4105-8DF8-0D9E44B5A32F}" srcOrd="0" destOrd="0" parTransId="{BF070D80-ECEA-4AD1-BE29-1535C7F6A4CA}" sibTransId="{9396DE90-1EFF-4968-BEE6-3C7CD0447EDF}"/>
    <dgm:cxn modelId="{C6032752-19AE-4F44-9651-914667A1E00E}" srcId="{2ED18751-2748-4314-8FAD-37666E38A436}" destId="{9196BCE8-6781-416A-9889-366D85629ECB}" srcOrd="0" destOrd="0" parTransId="{FEC47807-F038-43B4-B24F-5E25E005C2B3}" sibTransId="{46990D62-1BA3-4DE8-AA3F-A057C8875965}"/>
    <dgm:cxn modelId="{E7836158-9AEA-4BDE-B26E-7A6F34AE1750}" srcId="{B0EEC484-6B0D-4A9A-9A0B-7234D4E81B0C}" destId="{0086B9D1-ECE1-4F83-9868-43166E856269}" srcOrd="0" destOrd="0" parTransId="{D15EB550-F9A6-4968-BAE7-77B6364C43A0}" sibTransId="{46BC71B1-786D-4A5D-B4BD-11C12B4D2A5A}"/>
    <dgm:cxn modelId="{189A0A5E-8417-46F4-AB98-8321E81D6917}" type="presOf" srcId="{0086B9D1-ECE1-4F83-9868-43166E856269}" destId="{60F015EF-9057-497B-862B-18B570E82485}" srcOrd="0" destOrd="0" presId="urn:microsoft.com/office/officeart/2005/8/layout/vList5"/>
    <dgm:cxn modelId="{2B37526C-8B4A-8E4F-A139-59326322EFFB}" type="presOf" srcId="{28C9626A-0DC9-8040-A154-9F349BEB7055}" destId="{9B75C111-AA4D-4805-BD26-1AACDA507BCE}" srcOrd="0" destOrd="1" presId="urn:microsoft.com/office/officeart/2005/8/layout/vList5"/>
    <dgm:cxn modelId="{0270B772-8362-47AA-BA39-235CEA30324B}" srcId="{B0EEC484-6B0D-4A9A-9A0B-7234D4E81B0C}" destId="{80295DEF-87AD-4E3D-A322-C9567C3B6FDA}" srcOrd="1" destOrd="0" parTransId="{F201BCB0-5D2C-471B-887D-041B26DF1E7A}" sibTransId="{5D91E148-A1B3-4D94-BDA7-76657BB54848}"/>
    <dgm:cxn modelId="{F1FE6680-48FF-964A-8365-40C990045A22}" type="presOf" srcId="{035AD986-1DC1-934C-A91F-1F7D17161874}" destId="{B46C2A4D-82B7-4DD7-83A4-5CEED9F315AA}" srcOrd="0" destOrd="1" presId="urn:microsoft.com/office/officeart/2005/8/layout/vList5"/>
    <dgm:cxn modelId="{4DC7DF8F-83E3-6B45-A4C5-A4EBA2BBD20D}" srcId="{2ED18751-2748-4314-8FAD-37666E38A436}" destId="{F49A7EE6-48A0-2A43-A7E3-3757A1C47617}" srcOrd="1" destOrd="0" parTransId="{EECEDB23-9C5E-6E45-95D1-5414944941F2}" sibTransId="{66160A42-F826-CF49-92EA-0FE18BBAE360}"/>
    <dgm:cxn modelId="{844EE590-13CE-A54E-9B28-54F72451EBB2}" srcId="{0086B9D1-ECE1-4F83-9868-43166E856269}" destId="{035AD986-1DC1-934C-A91F-1F7D17161874}" srcOrd="1" destOrd="0" parTransId="{F1B47C20-BBF1-7A47-92E3-E7A131F99BBA}" sibTransId="{EEC3ABD0-A29E-064F-A2AA-2375FEDBD43E}"/>
    <dgm:cxn modelId="{35AAFA9D-4194-4040-A97E-E5C78C31D6B9}" srcId="{80295DEF-87AD-4E3D-A322-C9567C3B6FDA}" destId="{28C9626A-0DC9-8040-A154-9F349BEB7055}" srcOrd="1" destOrd="0" parTransId="{8CA9E1E5-9299-A149-A3BE-CD47BBF12968}" sibTransId="{C0E0042C-753D-D743-AC07-B25153691A03}"/>
    <dgm:cxn modelId="{1D3299A4-B9F3-499D-89B2-6C858D6E1D8D}" type="presOf" srcId="{9196BCE8-6781-416A-9889-366D85629ECB}" destId="{CAAFFA37-C691-4834-86BF-B5AB87CF9631}" srcOrd="0" destOrd="0" presId="urn:microsoft.com/office/officeart/2005/8/layout/vList5"/>
    <dgm:cxn modelId="{7CD0BCB4-7F20-4068-B484-94744ED32AC6}" srcId="{0086B9D1-ECE1-4F83-9868-43166E856269}" destId="{EF8FC3B8-AE7F-408B-B6F7-8D63B231F6D4}" srcOrd="0" destOrd="0" parTransId="{8A7C0D75-DE25-465A-B0B0-61252422963F}" sibTransId="{81FFCB8C-D356-41D7-8D4F-E20B6C10434B}"/>
    <dgm:cxn modelId="{2614A2C2-D365-4DF1-817E-F47EC9086F6D}" srcId="{B0EEC484-6B0D-4A9A-9A0B-7234D4E81B0C}" destId="{2ED18751-2748-4314-8FAD-37666E38A436}" srcOrd="2" destOrd="0" parTransId="{BE3AB38C-A621-4E5A-B356-4AECEC0B1C66}" sibTransId="{2EADF3A7-FDCD-400F-AC9E-3E6809E40CD4}"/>
    <dgm:cxn modelId="{020EEFD3-3747-4EE3-9911-B31FF8EFD8B7}" type="presOf" srcId="{EF8FC3B8-AE7F-408B-B6F7-8D63B231F6D4}" destId="{B46C2A4D-82B7-4DD7-83A4-5CEED9F315AA}" srcOrd="0" destOrd="0" presId="urn:microsoft.com/office/officeart/2005/8/layout/vList5"/>
    <dgm:cxn modelId="{E8820EED-5599-4CDC-ABDA-84EEDE655727}" type="presOf" srcId="{B0EEC484-6B0D-4A9A-9A0B-7234D4E81B0C}" destId="{445D5A4B-D8B4-4429-9309-591149C57608}" srcOrd="0" destOrd="0" presId="urn:microsoft.com/office/officeart/2005/8/layout/vList5"/>
    <dgm:cxn modelId="{BF706CF9-5ABF-490B-9D44-3C9F7976090F}" type="presOf" srcId="{860C4EBF-B568-4105-8DF8-0D9E44B5A32F}" destId="{9B75C111-AA4D-4805-BD26-1AACDA507BCE}" srcOrd="0" destOrd="0" presId="urn:microsoft.com/office/officeart/2005/8/layout/vList5"/>
    <dgm:cxn modelId="{47188948-CE9E-48E6-8BCE-8A118086390C}" type="presParOf" srcId="{445D5A4B-D8B4-4429-9309-591149C57608}" destId="{F842A7CD-2C22-411D-B165-96C709C9ADD0}" srcOrd="0" destOrd="0" presId="urn:microsoft.com/office/officeart/2005/8/layout/vList5"/>
    <dgm:cxn modelId="{E3B6097E-BC6C-406A-948D-D8599A10F42C}" type="presParOf" srcId="{F842A7CD-2C22-411D-B165-96C709C9ADD0}" destId="{60F015EF-9057-497B-862B-18B570E82485}" srcOrd="0" destOrd="0" presId="urn:microsoft.com/office/officeart/2005/8/layout/vList5"/>
    <dgm:cxn modelId="{E61B3A71-927C-42EF-8324-5A84D84C79B6}" type="presParOf" srcId="{F842A7CD-2C22-411D-B165-96C709C9ADD0}" destId="{B46C2A4D-82B7-4DD7-83A4-5CEED9F315AA}" srcOrd="1" destOrd="0" presId="urn:microsoft.com/office/officeart/2005/8/layout/vList5"/>
    <dgm:cxn modelId="{0F022A38-DBEA-4929-B4B5-E03307018BB5}" type="presParOf" srcId="{445D5A4B-D8B4-4429-9309-591149C57608}" destId="{93BD2384-0182-4F8F-8FE6-C925A0003B8B}" srcOrd="1" destOrd="0" presId="urn:microsoft.com/office/officeart/2005/8/layout/vList5"/>
    <dgm:cxn modelId="{589B225D-8A46-4D0B-8EEF-4E2C6E50E3D1}" type="presParOf" srcId="{445D5A4B-D8B4-4429-9309-591149C57608}" destId="{5E053A49-C3B1-4DB8-9B52-4D7ACCC76E53}" srcOrd="2" destOrd="0" presId="urn:microsoft.com/office/officeart/2005/8/layout/vList5"/>
    <dgm:cxn modelId="{EC767CF3-5C2F-41B8-8AE4-38F0071113AD}" type="presParOf" srcId="{5E053A49-C3B1-4DB8-9B52-4D7ACCC76E53}" destId="{1249E416-B7AA-4BFD-8B03-97F9FE773C4A}" srcOrd="0" destOrd="0" presId="urn:microsoft.com/office/officeart/2005/8/layout/vList5"/>
    <dgm:cxn modelId="{0FD775E6-ABEA-45F6-A781-657333852A62}" type="presParOf" srcId="{5E053A49-C3B1-4DB8-9B52-4D7ACCC76E53}" destId="{9B75C111-AA4D-4805-BD26-1AACDA507BCE}" srcOrd="1" destOrd="0" presId="urn:microsoft.com/office/officeart/2005/8/layout/vList5"/>
    <dgm:cxn modelId="{5495EDF7-9F0A-4EFA-A43C-873D1AC01DB9}" type="presParOf" srcId="{445D5A4B-D8B4-4429-9309-591149C57608}" destId="{476EC69D-9C14-4843-B198-AA617E295ACF}" srcOrd="3" destOrd="0" presId="urn:microsoft.com/office/officeart/2005/8/layout/vList5"/>
    <dgm:cxn modelId="{2F028042-4C4D-4185-A887-7C8059979CFE}" type="presParOf" srcId="{445D5A4B-D8B4-4429-9309-591149C57608}" destId="{6BF89264-1763-463D-889A-01F9FFFF5B45}" srcOrd="4" destOrd="0" presId="urn:microsoft.com/office/officeart/2005/8/layout/vList5"/>
    <dgm:cxn modelId="{4E03C4D5-D9BC-422C-8F57-25027E8767D8}" type="presParOf" srcId="{6BF89264-1763-463D-889A-01F9FFFF5B45}" destId="{01E1AB14-0219-4CED-9D05-C55E4EF3A5E6}" srcOrd="0" destOrd="0" presId="urn:microsoft.com/office/officeart/2005/8/layout/vList5"/>
    <dgm:cxn modelId="{2820157D-8559-4DAE-8B81-BDD53A9C5E38}" type="presParOf" srcId="{6BF89264-1763-463D-889A-01F9FFFF5B45}" destId="{CAAFFA37-C691-4834-86BF-B5AB87CF96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695EF5-69D2-4620-9F3A-0B69F592F1F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1A543-1D05-4AA5-B311-4189485578FE}">
      <dgm:prSet custT="1"/>
      <dgm:spPr/>
      <dgm:t>
        <a:bodyPr/>
        <a:lstStyle/>
        <a:p>
          <a:r>
            <a:rPr lang="en-US" sz="2000" dirty="0"/>
            <a:t>We will structure and derive learning to enable  YOU to refine strategies and enhance impact</a:t>
          </a:r>
        </a:p>
      </dgm:t>
    </dgm:pt>
    <dgm:pt modelId="{65131F7D-D7D5-40A2-8BBC-979405C398C7}" type="parTrans" cxnId="{54A1E320-C309-414C-A4BC-883CAF31207F}">
      <dgm:prSet/>
      <dgm:spPr/>
      <dgm:t>
        <a:bodyPr/>
        <a:lstStyle/>
        <a:p>
          <a:endParaRPr lang="en-US" sz="2000"/>
        </a:p>
      </dgm:t>
    </dgm:pt>
    <dgm:pt modelId="{0F1CCBDC-7101-4AFD-9030-76D0484EB6CB}" type="sibTrans" cxnId="{54A1E320-C309-414C-A4BC-883CAF31207F}">
      <dgm:prSet/>
      <dgm:spPr/>
      <dgm:t>
        <a:bodyPr/>
        <a:lstStyle/>
        <a:p>
          <a:endParaRPr lang="en-US" sz="2000"/>
        </a:p>
      </dgm:t>
    </dgm:pt>
    <dgm:pt modelId="{4C559A28-CDD9-C648-917F-E5F760828AF5}">
      <dgm:prSet custT="1"/>
      <dgm:spPr/>
      <dgm:t>
        <a:bodyPr/>
        <a:lstStyle/>
        <a:p>
          <a:r>
            <a:rPr lang="en-US" sz="2000" dirty="0"/>
            <a:t>We will share what we learn along the way in multiple formats</a:t>
          </a:r>
        </a:p>
      </dgm:t>
    </dgm:pt>
    <dgm:pt modelId="{64E64865-017A-A744-B737-93AE9AA0471E}" type="parTrans" cxnId="{8FBD05BC-84EA-FB4D-9902-EFF3557BF14E}">
      <dgm:prSet/>
      <dgm:spPr/>
      <dgm:t>
        <a:bodyPr/>
        <a:lstStyle/>
        <a:p>
          <a:endParaRPr lang="en-US"/>
        </a:p>
      </dgm:t>
    </dgm:pt>
    <dgm:pt modelId="{A4F8AA4E-933E-EF45-B3BE-6E67CF6F1752}" type="sibTrans" cxnId="{8FBD05BC-84EA-FB4D-9902-EFF3557BF14E}">
      <dgm:prSet/>
      <dgm:spPr/>
      <dgm:t>
        <a:bodyPr/>
        <a:lstStyle/>
        <a:p>
          <a:endParaRPr lang="en-US"/>
        </a:p>
      </dgm:t>
    </dgm:pt>
    <dgm:pt modelId="{D142A278-568B-2F41-B78D-1F94A0EBDC76}">
      <dgm:prSet custT="1"/>
      <dgm:spPr/>
      <dgm:t>
        <a:bodyPr/>
        <a:lstStyle/>
        <a:p>
          <a:r>
            <a:rPr lang="en-US" sz="2000" dirty="0"/>
            <a:t>We will collect and consider data in near-real time</a:t>
          </a:r>
        </a:p>
      </dgm:t>
    </dgm:pt>
    <dgm:pt modelId="{700F4AAC-56E2-1D45-A47C-C80BC83E79D9}" type="parTrans" cxnId="{D0E8FF4E-CC87-E34C-A58B-7491B46AC4B4}">
      <dgm:prSet/>
      <dgm:spPr/>
      <dgm:t>
        <a:bodyPr/>
        <a:lstStyle/>
        <a:p>
          <a:endParaRPr lang="en-US"/>
        </a:p>
      </dgm:t>
    </dgm:pt>
    <dgm:pt modelId="{E36F804C-E429-2A43-B176-C9F3C05E0B27}" type="sibTrans" cxnId="{D0E8FF4E-CC87-E34C-A58B-7491B46AC4B4}">
      <dgm:prSet/>
      <dgm:spPr/>
      <dgm:t>
        <a:bodyPr/>
        <a:lstStyle/>
        <a:p>
          <a:endParaRPr lang="en-US"/>
        </a:p>
      </dgm:t>
    </dgm:pt>
    <dgm:pt modelId="{04C7C09E-ADD1-4892-8E90-873EF14F67ED}" type="pres">
      <dgm:prSet presAssocID="{53695EF5-69D2-4620-9F3A-0B69F592F1F8}" presName="cycle" presStyleCnt="0">
        <dgm:presLayoutVars>
          <dgm:dir/>
          <dgm:resizeHandles val="exact"/>
        </dgm:presLayoutVars>
      </dgm:prSet>
      <dgm:spPr/>
    </dgm:pt>
    <dgm:pt modelId="{73BFE9F9-0F94-CF45-9C71-7FAFF16624F3}" type="pres">
      <dgm:prSet presAssocID="{D142A278-568B-2F41-B78D-1F94A0EBDC76}" presName="dummy" presStyleCnt="0"/>
      <dgm:spPr/>
    </dgm:pt>
    <dgm:pt modelId="{9246FA97-E2F2-BA4A-A690-F292E4ABB623}" type="pres">
      <dgm:prSet presAssocID="{D142A278-568B-2F41-B78D-1F94A0EBDC76}" presName="node" presStyleLbl="revTx" presStyleIdx="0" presStyleCnt="3">
        <dgm:presLayoutVars>
          <dgm:bulletEnabled val="1"/>
        </dgm:presLayoutVars>
      </dgm:prSet>
      <dgm:spPr/>
    </dgm:pt>
    <dgm:pt modelId="{2E697073-6B27-3947-90F3-4FC70BEA4C4A}" type="pres">
      <dgm:prSet presAssocID="{E36F804C-E429-2A43-B176-C9F3C05E0B27}" presName="sibTrans" presStyleLbl="node1" presStyleIdx="0" presStyleCnt="3"/>
      <dgm:spPr/>
    </dgm:pt>
    <dgm:pt modelId="{BF26E413-9FC8-5541-88AB-9E0E7FB8DE9D}" type="pres">
      <dgm:prSet presAssocID="{4C559A28-CDD9-C648-917F-E5F760828AF5}" presName="dummy" presStyleCnt="0"/>
      <dgm:spPr/>
    </dgm:pt>
    <dgm:pt modelId="{802D9634-A10F-314A-A7EB-0033CAC0ECDA}" type="pres">
      <dgm:prSet presAssocID="{4C559A28-CDD9-C648-917F-E5F760828AF5}" presName="node" presStyleLbl="revTx" presStyleIdx="1" presStyleCnt="3" custScaleX="85798">
        <dgm:presLayoutVars>
          <dgm:bulletEnabled val="1"/>
        </dgm:presLayoutVars>
      </dgm:prSet>
      <dgm:spPr/>
    </dgm:pt>
    <dgm:pt modelId="{E71A8E37-6DEF-5C4F-8ADC-D4826981F592}" type="pres">
      <dgm:prSet presAssocID="{A4F8AA4E-933E-EF45-B3BE-6E67CF6F1752}" presName="sibTrans" presStyleLbl="node1" presStyleIdx="1" presStyleCnt="3"/>
      <dgm:spPr/>
    </dgm:pt>
    <dgm:pt modelId="{ED3B569B-78FC-44C0-8566-D303D5FD7977}" type="pres">
      <dgm:prSet presAssocID="{2261A543-1D05-4AA5-B311-4189485578FE}" presName="dummy" presStyleCnt="0"/>
      <dgm:spPr/>
    </dgm:pt>
    <dgm:pt modelId="{41C24307-DA41-48A9-96BB-17EA47C63B19}" type="pres">
      <dgm:prSet presAssocID="{2261A543-1D05-4AA5-B311-4189485578FE}" presName="node" presStyleLbl="revTx" presStyleIdx="2" presStyleCnt="3">
        <dgm:presLayoutVars>
          <dgm:bulletEnabled val="1"/>
        </dgm:presLayoutVars>
      </dgm:prSet>
      <dgm:spPr/>
    </dgm:pt>
    <dgm:pt modelId="{48D451D3-C99B-49E8-83C8-E9A8FB076C3F}" type="pres">
      <dgm:prSet presAssocID="{0F1CCBDC-7101-4AFD-9030-76D0484EB6CB}" presName="sibTrans" presStyleLbl="node1" presStyleIdx="2" presStyleCnt="3"/>
      <dgm:spPr/>
    </dgm:pt>
  </dgm:ptLst>
  <dgm:cxnLst>
    <dgm:cxn modelId="{54A1E320-C309-414C-A4BC-883CAF31207F}" srcId="{53695EF5-69D2-4620-9F3A-0B69F592F1F8}" destId="{2261A543-1D05-4AA5-B311-4189485578FE}" srcOrd="2" destOrd="0" parTransId="{65131F7D-D7D5-40A2-8BBC-979405C398C7}" sibTransId="{0F1CCBDC-7101-4AFD-9030-76D0484EB6CB}"/>
    <dgm:cxn modelId="{FC45A929-F87D-41CD-A494-C2BBFB844656}" type="presOf" srcId="{53695EF5-69D2-4620-9F3A-0B69F592F1F8}" destId="{04C7C09E-ADD1-4892-8E90-873EF14F67ED}" srcOrd="0" destOrd="0" presId="urn:microsoft.com/office/officeart/2005/8/layout/cycle1"/>
    <dgm:cxn modelId="{32D56E3C-6CF5-4FBA-8F31-5682E1995383}" type="presOf" srcId="{0F1CCBDC-7101-4AFD-9030-76D0484EB6CB}" destId="{48D451D3-C99B-49E8-83C8-E9A8FB076C3F}" srcOrd="0" destOrd="0" presId="urn:microsoft.com/office/officeart/2005/8/layout/cycle1"/>
    <dgm:cxn modelId="{D0E8FF4E-CC87-E34C-A58B-7491B46AC4B4}" srcId="{53695EF5-69D2-4620-9F3A-0B69F592F1F8}" destId="{D142A278-568B-2F41-B78D-1F94A0EBDC76}" srcOrd="0" destOrd="0" parTransId="{700F4AAC-56E2-1D45-A47C-C80BC83E79D9}" sibTransId="{E36F804C-E429-2A43-B176-C9F3C05E0B27}"/>
    <dgm:cxn modelId="{0ECA7173-0347-6646-9406-EFBC392E4E04}" type="presOf" srcId="{E36F804C-E429-2A43-B176-C9F3C05E0B27}" destId="{2E697073-6B27-3947-90F3-4FC70BEA4C4A}" srcOrd="0" destOrd="0" presId="urn:microsoft.com/office/officeart/2005/8/layout/cycle1"/>
    <dgm:cxn modelId="{70B25B85-CA34-1C4E-8609-DF9AB4EC7CCD}" type="presOf" srcId="{A4F8AA4E-933E-EF45-B3BE-6E67CF6F1752}" destId="{E71A8E37-6DEF-5C4F-8ADC-D4826981F592}" srcOrd="0" destOrd="0" presId="urn:microsoft.com/office/officeart/2005/8/layout/cycle1"/>
    <dgm:cxn modelId="{7E82E3B2-5920-4082-B6B2-089E3503781D}" type="presOf" srcId="{2261A543-1D05-4AA5-B311-4189485578FE}" destId="{41C24307-DA41-48A9-96BB-17EA47C63B19}" srcOrd="0" destOrd="0" presId="urn:microsoft.com/office/officeart/2005/8/layout/cycle1"/>
    <dgm:cxn modelId="{791084B7-CCA5-6F44-A966-26BBEAE51310}" type="presOf" srcId="{4C559A28-CDD9-C648-917F-E5F760828AF5}" destId="{802D9634-A10F-314A-A7EB-0033CAC0ECDA}" srcOrd="0" destOrd="0" presId="urn:microsoft.com/office/officeart/2005/8/layout/cycle1"/>
    <dgm:cxn modelId="{8FBD05BC-84EA-FB4D-9902-EFF3557BF14E}" srcId="{53695EF5-69D2-4620-9F3A-0B69F592F1F8}" destId="{4C559A28-CDD9-C648-917F-E5F760828AF5}" srcOrd="1" destOrd="0" parTransId="{64E64865-017A-A744-B737-93AE9AA0471E}" sibTransId="{A4F8AA4E-933E-EF45-B3BE-6E67CF6F1752}"/>
    <dgm:cxn modelId="{5545A6EC-6A8D-C34E-86DD-60B03EE6B228}" type="presOf" srcId="{D142A278-568B-2F41-B78D-1F94A0EBDC76}" destId="{9246FA97-E2F2-BA4A-A690-F292E4ABB623}" srcOrd="0" destOrd="0" presId="urn:microsoft.com/office/officeart/2005/8/layout/cycle1"/>
    <dgm:cxn modelId="{5FFD56CB-0BC1-9449-9D27-E0411C8E6B0A}" type="presParOf" srcId="{04C7C09E-ADD1-4892-8E90-873EF14F67ED}" destId="{73BFE9F9-0F94-CF45-9C71-7FAFF16624F3}" srcOrd="0" destOrd="0" presId="urn:microsoft.com/office/officeart/2005/8/layout/cycle1"/>
    <dgm:cxn modelId="{59AF2319-3D47-4148-A5BB-EFA609EED576}" type="presParOf" srcId="{04C7C09E-ADD1-4892-8E90-873EF14F67ED}" destId="{9246FA97-E2F2-BA4A-A690-F292E4ABB623}" srcOrd="1" destOrd="0" presId="urn:microsoft.com/office/officeart/2005/8/layout/cycle1"/>
    <dgm:cxn modelId="{8ED05A1D-A555-AF4A-AF32-6F288CA4DFF9}" type="presParOf" srcId="{04C7C09E-ADD1-4892-8E90-873EF14F67ED}" destId="{2E697073-6B27-3947-90F3-4FC70BEA4C4A}" srcOrd="2" destOrd="0" presId="urn:microsoft.com/office/officeart/2005/8/layout/cycle1"/>
    <dgm:cxn modelId="{9E09EE53-4EF9-CB46-9F90-2B8E25396EC7}" type="presParOf" srcId="{04C7C09E-ADD1-4892-8E90-873EF14F67ED}" destId="{BF26E413-9FC8-5541-88AB-9E0E7FB8DE9D}" srcOrd="3" destOrd="0" presId="urn:microsoft.com/office/officeart/2005/8/layout/cycle1"/>
    <dgm:cxn modelId="{5FF79C7B-DB4F-7B4B-BDA9-EF3591075D87}" type="presParOf" srcId="{04C7C09E-ADD1-4892-8E90-873EF14F67ED}" destId="{802D9634-A10F-314A-A7EB-0033CAC0ECDA}" srcOrd="4" destOrd="0" presId="urn:microsoft.com/office/officeart/2005/8/layout/cycle1"/>
    <dgm:cxn modelId="{2E86B109-FF8F-E446-9704-EC6765269931}" type="presParOf" srcId="{04C7C09E-ADD1-4892-8E90-873EF14F67ED}" destId="{E71A8E37-6DEF-5C4F-8ADC-D4826981F592}" srcOrd="5" destOrd="0" presId="urn:microsoft.com/office/officeart/2005/8/layout/cycle1"/>
    <dgm:cxn modelId="{AB0574F4-8BC9-4428-804B-04C8C06C9D7D}" type="presParOf" srcId="{04C7C09E-ADD1-4892-8E90-873EF14F67ED}" destId="{ED3B569B-78FC-44C0-8566-D303D5FD7977}" srcOrd="6" destOrd="0" presId="urn:microsoft.com/office/officeart/2005/8/layout/cycle1"/>
    <dgm:cxn modelId="{4CDD3E2F-D6BC-4EEE-A402-F0B2E000BAAE}" type="presParOf" srcId="{04C7C09E-ADD1-4892-8E90-873EF14F67ED}" destId="{41C24307-DA41-48A9-96BB-17EA47C63B19}" srcOrd="7" destOrd="0" presId="urn:microsoft.com/office/officeart/2005/8/layout/cycle1"/>
    <dgm:cxn modelId="{210D2EE9-86CB-4EE0-B045-E71DAD9F776E}" type="presParOf" srcId="{04C7C09E-ADD1-4892-8E90-873EF14F67ED}" destId="{48D451D3-C99B-49E8-83C8-E9A8FB076C3F}" srcOrd="8" destOrd="0" presId="urn:microsoft.com/office/officeart/2005/8/layout/cycle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C2A4D-82B7-4DD7-83A4-5CEED9F315AA}">
      <dsp:nvSpPr>
        <dsp:cNvPr id="0" name=""/>
        <dsp:cNvSpPr/>
      </dsp:nvSpPr>
      <dsp:spPr>
        <a:xfrm rot="5400000">
          <a:off x="6175053" y="-2450278"/>
          <a:ext cx="1163506" cy="635934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Guide development of the DE effort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Interviews, surveys to gain your expertise and perspective</a:t>
          </a:r>
        </a:p>
      </dsp:txBody>
      <dsp:txXfrm rot="-5400000">
        <a:off x="3577133" y="204440"/>
        <a:ext cx="6302549" cy="1049910"/>
      </dsp:txXfrm>
    </dsp:sp>
    <dsp:sp modelId="{60F015EF-9057-497B-862B-18B570E82485}">
      <dsp:nvSpPr>
        <dsp:cNvPr id="0" name=""/>
        <dsp:cNvSpPr/>
      </dsp:nvSpPr>
      <dsp:spPr>
        <a:xfrm>
          <a:off x="0" y="2203"/>
          <a:ext cx="3577132" cy="14543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Experts and informants</a:t>
          </a:r>
        </a:p>
      </dsp:txBody>
      <dsp:txXfrm>
        <a:off x="70997" y="73200"/>
        <a:ext cx="3435138" cy="1312389"/>
      </dsp:txXfrm>
    </dsp:sp>
    <dsp:sp modelId="{9B75C111-AA4D-4805-BD26-1AACDA507BCE}">
      <dsp:nvSpPr>
        <dsp:cNvPr id="0" name=""/>
        <dsp:cNvSpPr/>
      </dsp:nvSpPr>
      <dsp:spPr>
        <a:xfrm rot="5400000">
          <a:off x="6117703" y="-923176"/>
          <a:ext cx="1278204" cy="6359347"/>
        </a:xfrm>
        <a:prstGeom prst="round2SameRect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Learn about successes, challenges, and strategies across the CREWS network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Memos/briefs, Webinars/conference calls </a:t>
          </a:r>
        </a:p>
      </dsp:txBody>
      <dsp:txXfrm rot="-5400000">
        <a:off x="3577132" y="1679792"/>
        <a:ext cx="6296950" cy="1153410"/>
      </dsp:txXfrm>
    </dsp:sp>
    <dsp:sp modelId="{1249E416-B7AA-4BFD-8B03-97F9FE773C4A}">
      <dsp:nvSpPr>
        <dsp:cNvPr id="0" name=""/>
        <dsp:cNvSpPr/>
      </dsp:nvSpPr>
      <dsp:spPr>
        <a:xfrm>
          <a:off x="0" y="1529305"/>
          <a:ext cx="3577132" cy="1454383"/>
        </a:xfrm>
        <a:prstGeom prst="round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Clients of learning</a:t>
          </a:r>
        </a:p>
      </dsp:txBody>
      <dsp:txXfrm>
        <a:off x="70997" y="1600302"/>
        <a:ext cx="3435138" cy="1312389"/>
      </dsp:txXfrm>
    </dsp:sp>
    <dsp:sp modelId="{CAAFFA37-C691-4834-86BF-B5AB87CF9631}">
      <dsp:nvSpPr>
        <dsp:cNvPr id="0" name=""/>
        <dsp:cNvSpPr/>
      </dsp:nvSpPr>
      <dsp:spPr>
        <a:xfrm rot="5400000">
          <a:off x="6175053" y="603926"/>
          <a:ext cx="1163506" cy="6359347"/>
        </a:xfrm>
        <a:prstGeom prst="round2SameRect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Inform, strengthen your work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Data, interpretation, individual &amp; collective learning</a:t>
          </a:r>
        </a:p>
      </dsp:txBody>
      <dsp:txXfrm rot="-5400000">
        <a:off x="3577133" y="3258644"/>
        <a:ext cx="6302549" cy="1049910"/>
      </dsp:txXfrm>
    </dsp:sp>
    <dsp:sp modelId="{01E1AB14-0219-4CED-9D05-C55E4EF3A5E6}">
      <dsp:nvSpPr>
        <dsp:cNvPr id="0" name=""/>
        <dsp:cNvSpPr/>
      </dsp:nvSpPr>
      <dsp:spPr>
        <a:xfrm>
          <a:off x="0" y="3056408"/>
          <a:ext cx="3577132" cy="1454383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Partners and beneficiaries</a:t>
          </a:r>
        </a:p>
      </dsp:txBody>
      <dsp:txXfrm>
        <a:off x="70997" y="3127405"/>
        <a:ext cx="3435138" cy="1312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6FA97-E2F2-BA4A-A690-F292E4ABB623}">
      <dsp:nvSpPr>
        <dsp:cNvPr id="0" name=""/>
        <dsp:cNvSpPr/>
      </dsp:nvSpPr>
      <dsp:spPr>
        <a:xfrm>
          <a:off x="3505661" y="394170"/>
          <a:ext cx="2009923" cy="200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will collect and consider data in near-real time</a:t>
          </a:r>
        </a:p>
      </dsp:txBody>
      <dsp:txXfrm>
        <a:off x="3505661" y="394170"/>
        <a:ext cx="2009923" cy="2009923"/>
      </dsp:txXfrm>
    </dsp:sp>
    <dsp:sp modelId="{2E697073-6B27-3947-90F3-4FC70BEA4C4A}">
      <dsp:nvSpPr>
        <dsp:cNvPr id="0" name=""/>
        <dsp:cNvSpPr/>
      </dsp:nvSpPr>
      <dsp:spPr>
        <a:xfrm>
          <a:off x="441946" y="-1892"/>
          <a:ext cx="4754906" cy="4754906"/>
        </a:xfrm>
        <a:prstGeom prst="circularArrow">
          <a:avLst>
            <a:gd name="adj1" fmla="val 8243"/>
            <a:gd name="adj2" fmla="val 575631"/>
            <a:gd name="adj3" fmla="val 3252292"/>
            <a:gd name="adj4" fmla="val 50231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D9634-A10F-314A-A7EB-0033CAC0ECDA}">
      <dsp:nvSpPr>
        <dsp:cNvPr id="0" name=""/>
        <dsp:cNvSpPr/>
      </dsp:nvSpPr>
      <dsp:spPr>
        <a:xfrm>
          <a:off x="1957162" y="3323455"/>
          <a:ext cx="1724474" cy="200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will share what we learn along the way in multiple formats</a:t>
          </a:r>
        </a:p>
      </dsp:txBody>
      <dsp:txXfrm>
        <a:off x="1957162" y="3323455"/>
        <a:ext cx="1724474" cy="2009923"/>
      </dsp:txXfrm>
    </dsp:sp>
    <dsp:sp modelId="{E71A8E37-6DEF-5C4F-8ADC-D4826981F592}">
      <dsp:nvSpPr>
        <dsp:cNvPr id="0" name=""/>
        <dsp:cNvSpPr/>
      </dsp:nvSpPr>
      <dsp:spPr>
        <a:xfrm>
          <a:off x="441946" y="-1892"/>
          <a:ext cx="4754906" cy="4754906"/>
        </a:xfrm>
        <a:prstGeom prst="circularArrow">
          <a:avLst>
            <a:gd name="adj1" fmla="val 8243"/>
            <a:gd name="adj2" fmla="val 575631"/>
            <a:gd name="adj3" fmla="val 10174138"/>
            <a:gd name="adj4" fmla="val 6972078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4307-DA41-48A9-96BB-17EA47C63B19}">
      <dsp:nvSpPr>
        <dsp:cNvPr id="0" name=""/>
        <dsp:cNvSpPr/>
      </dsp:nvSpPr>
      <dsp:spPr>
        <a:xfrm>
          <a:off x="123214" y="394170"/>
          <a:ext cx="2009923" cy="200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will structure and derive learning to enable  YOU to refine strategies and enhance impact</a:t>
          </a:r>
        </a:p>
      </dsp:txBody>
      <dsp:txXfrm>
        <a:off x="123214" y="394170"/>
        <a:ext cx="2009923" cy="2009923"/>
      </dsp:txXfrm>
    </dsp:sp>
    <dsp:sp modelId="{48D451D3-C99B-49E8-83C8-E9A8FB076C3F}">
      <dsp:nvSpPr>
        <dsp:cNvPr id="0" name=""/>
        <dsp:cNvSpPr/>
      </dsp:nvSpPr>
      <dsp:spPr>
        <a:xfrm>
          <a:off x="441946" y="-1892"/>
          <a:ext cx="4754906" cy="4754906"/>
        </a:xfrm>
        <a:prstGeom prst="circularArrow">
          <a:avLst>
            <a:gd name="adj1" fmla="val 8243"/>
            <a:gd name="adj2" fmla="val 575631"/>
            <a:gd name="adj3" fmla="val 16858800"/>
            <a:gd name="adj4" fmla="val 14965570"/>
            <a:gd name="adj5" fmla="val 961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4B4346-E1F4-418C-8628-D25EC7BD46A5}" type="datetimeFigureOut">
              <a:rPr lang="en-US" smtClean="0"/>
              <a:pPr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70A243-B262-40D2-9E54-8B8E5388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EB51-EB26-43B0-8892-1D57C1121E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rabellaAdvisors_Gradient_Color.jpg">
            <a:extLst>
              <a:ext uri="{FF2B5EF4-FFF2-40B4-BE49-F238E27FC236}">
                <a16:creationId xmlns:a16="http://schemas.microsoft.com/office/drawing/2014/main" id="{BEC86B9E-5DC6-437E-BCFB-97E861DE9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3200" y="154376"/>
            <a:ext cx="4368800" cy="12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0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344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394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ig blocks 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7" name="Picture 6" descr="ArabellaAdvisors_Gradient_Colo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64C0-491B-4346-97D1-7EF6B366A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13011-609A-4414-9110-CCC507B7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8D33B-72B6-4FA2-BBF8-2AB3BCCF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A1949-D366-498D-AB97-2052ADEB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EEC1F-2BEF-4C55-ADD8-0DAB74D3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EB51-EB26-43B0-8892-1D57C1121E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rabellaAdvisors_Gradient_Color.jpg">
            <a:extLst>
              <a:ext uri="{FF2B5EF4-FFF2-40B4-BE49-F238E27FC236}">
                <a16:creationId xmlns:a16="http://schemas.microsoft.com/office/drawing/2014/main" id="{BCF35BDA-0007-46AE-ACEF-C4A7540BB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3200" y="154376"/>
            <a:ext cx="4368800" cy="12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4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62DD-CFE9-44D4-91D9-A3A2BA435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97AA2-9C02-46F8-8399-4766F1742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1503C-4A09-448E-9A4D-AB6149C0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3A75B-9A1D-45B5-A93C-3BA24651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3C129-8C8B-40D2-B462-068BCC01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7369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52D4-3C7D-4E4E-AE6B-4F1D5F61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6D9C8-3253-443D-BB5E-9C302BB2B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B13C-74CC-4FB2-8894-3AAB8662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4732-A4A8-41CC-A2D0-C45157F6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A4CC7-E66A-4579-BFFD-DB7A19B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167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305C-E990-4C23-B0F8-67D0FEAA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691E-F4C9-4B2C-8BF0-96C1FE452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F3096-7BBF-4403-A776-B28E4A8A2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66B72-7738-42B7-840D-15E26B7B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C489-EACE-45F2-9031-67ED3702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25D2E-D39A-47A4-8674-EEF220C3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ig blocks 2.png">
            <a:extLst>
              <a:ext uri="{FF2B5EF4-FFF2-40B4-BE49-F238E27FC236}">
                <a16:creationId xmlns:a16="http://schemas.microsoft.com/office/drawing/2014/main" id="{D19BC442-2630-44E4-8E3B-E0F53A5A9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9" name="Picture 8" descr="ArabellaAdvisors_Gradient_Color.jpg">
            <a:extLst>
              <a:ext uri="{FF2B5EF4-FFF2-40B4-BE49-F238E27FC236}">
                <a16:creationId xmlns:a16="http://schemas.microsoft.com/office/drawing/2014/main" id="{7ED2C7B1-2F1B-4E59-89F7-471C16B5A3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0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C59-5A51-4C18-B7E7-36E6CDA9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AC648-504C-4E57-9B67-E666FAACF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4F708-E9FB-46A6-BEFF-638EF5D7A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6C22C-2851-43A4-9ACA-CC9CEFF11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E28B1-1707-4B20-955E-FBBB0B781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866B5-0C4B-4508-ADFF-A0B7F651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F39595-188E-42BE-8D87-D485E634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0665F-DC63-466B-8873-DA830D59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ig blocks 2.png">
            <a:extLst>
              <a:ext uri="{FF2B5EF4-FFF2-40B4-BE49-F238E27FC236}">
                <a16:creationId xmlns:a16="http://schemas.microsoft.com/office/drawing/2014/main" id="{A29EC388-D680-42AD-8D6C-22909C569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1" name="Picture 10" descr="ArabellaAdvisors_Gradient_Color.jpg">
            <a:extLst>
              <a:ext uri="{FF2B5EF4-FFF2-40B4-BE49-F238E27FC236}">
                <a16:creationId xmlns:a16="http://schemas.microsoft.com/office/drawing/2014/main" id="{C215F18F-98E1-4F92-A5D0-510369F5D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2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31940-B568-428F-9841-778559C7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5E29C9-98B5-4FC7-93B3-50F4A3CB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072A-279E-4E31-B9D0-53A2CF08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69E4C-6E95-45FF-BC54-629B8AE1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ig blocks 2.png">
            <a:extLst>
              <a:ext uri="{FF2B5EF4-FFF2-40B4-BE49-F238E27FC236}">
                <a16:creationId xmlns:a16="http://schemas.microsoft.com/office/drawing/2014/main" id="{5D0EE307-CC1B-425B-8C8E-CEC4E2FFB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7" name="Picture 6" descr="ArabellaAdvisors_Gradient_Color.jpg">
            <a:extLst>
              <a:ext uri="{FF2B5EF4-FFF2-40B4-BE49-F238E27FC236}">
                <a16:creationId xmlns:a16="http://schemas.microsoft.com/office/drawing/2014/main" id="{6D88E20D-BA68-4824-98B5-C1E797431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2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D32EA4-EC11-4CBB-B149-751B388F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25917-BEA9-408F-9B9B-68F2BF00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3397B-5B26-4B22-A2D5-075A6AFD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ig blocks 2.png">
            <a:extLst>
              <a:ext uri="{FF2B5EF4-FFF2-40B4-BE49-F238E27FC236}">
                <a16:creationId xmlns:a16="http://schemas.microsoft.com/office/drawing/2014/main" id="{89B1B8C0-41B3-486B-8B2D-D21DF22B2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1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9323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42AF-1EF4-4525-8593-F1EDFFAD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44B7C-ABE3-4DAB-9FD5-9DFB6E622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0EA38-0D29-40A3-A12D-663FD2BF8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6669E-61F9-447B-B483-911761B8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832EA-2D33-46A7-8827-4E116E4F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7005F-569A-404F-8A9E-352B0D67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ig blocks 2.png">
            <a:extLst>
              <a:ext uri="{FF2B5EF4-FFF2-40B4-BE49-F238E27FC236}">
                <a16:creationId xmlns:a16="http://schemas.microsoft.com/office/drawing/2014/main" id="{F7DF737C-0D59-41FA-BC19-FAFED2BCA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9" name="Picture 8" descr="ArabellaAdvisors_Gradient_Color.jpg">
            <a:extLst>
              <a:ext uri="{FF2B5EF4-FFF2-40B4-BE49-F238E27FC236}">
                <a16:creationId xmlns:a16="http://schemas.microsoft.com/office/drawing/2014/main" id="{B1FF3E0A-AFBB-4156-95A3-E926F600CB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0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2CD6-17F1-47FA-A162-8BE49A8F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C2B01-E24A-44C1-9B44-E855DDD72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1E340-F800-44B4-86D7-607EE1C0C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EE2F5-0079-407A-A5E0-9208C1B0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DCE6-82E5-4CD4-9789-220FE8F9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E240B-6C83-435C-AB12-4B4D2E35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ig blocks 2.png">
            <a:extLst>
              <a:ext uri="{FF2B5EF4-FFF2-40B4-BE49-F238E27FC236}">
                <a16:creationId xmlns:a16="http://schemas.microsoft.com/office/drawing/2014/main" id="{8AFF5273-FAD0-42F8-891C-815D53C91F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9" name="Picture 8" descr="ArabellaAdvisors_Gradient_Color.jpg">
            <a:extLst>
              <a:ext uri="{FF2B5EF4-FFF2-40B4-BE49-F238E27FC236}">
                <a16:creationId xmlns:a16="http://schemas.microsoft.com/office/drawing/2014/main" id="{8A84CCDB-FB77-44FA-BBEB-165EC047D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09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04DA-6727-4A64-A5FB-F04BBD85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D22EF-7050-4CCB-BA63-1B5A675F7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46733-8260-4A0A-B7CA-3149317A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65EE5-4D9A-4CC4-8067-871DA1D7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B879-0A24-455F-BD00-2823A5B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7091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F2CE8-32FF-4E60-9FA2-DE7136407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EA4EC-DB48-4E87-A016-EECF0EC7E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5C3C5-8B69-4A9A-832D-DEFBFF60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3BC87-3F05-4BE7-B971-CE3DC406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4601-86B7-447E-AEA2-16191B07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3289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ig blocks 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7" name="Picture 6" descr="ArabellaAdvisors_Gradient_Colo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2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740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ig blocks 2.png">
            <a:extLst>
              <a:ext uri="{FF2B5EF4-FFF2-40B4-BE49-F238E27FC236}">
                <a16:creationId xmlns:a16="http://schemas.microsoft.com/office/drawing/2014/main" id="{0C6CB6B0-720D-489E-A23D-94A2D28D0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0" name="Picture 9" descr="ArabellaAdvisors_Gradient_Color.jpg">
            <a:extLst>
              <a:ext uri="{FF2B5EF4-FFF2-40B4-BE49-F238E27FC236}">
                <a16:creationId xmlns:a16="http://schemas.microsoft.com/office/drawing/2014/main" id="{D04A0F29-5FB6-4A5E-808E-DB83A64E45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ig blocks 2.png">
            <a:extLst>
              <a:ext uri="{FF2B5EF4-FFF2-40B4-BE49-F238E27FC236}">
                <a16:creationId xmlns:a16="http://schemas.microsoft.com/office/drawing/2014/main" id="{CD7D1185-D035-407A-8398-3D3B0A27B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2" name="Picture 11" descr="ArabellaAdvisors_Gradient_Color.jpg">
            <a:extLst>
              <a:ext uri="{FF2B5EF4-FFF2-40B4-BE49-F238E27FC236}">
                <a16:creationId xmlns:a16="http://schemas.microsoft.com/office/drawing/2014/main" id="{8BB0B0A6-059B-499B-AB37-0383BFBC62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ig blocks 2.png">
            <a:extLst>
              <a:ext uri="{FF2B5EF4-FFF2-40B4-BE49-F238E27FC236}">
                <a16:creationId xmlns:a16="http://schemas.microsoft.com/office/drawing/2014/main" id="{880BE8CB-AB87-4494-8E23-52A5D2886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7" name="Picture 6" descr="ArabellaAdvisors_Gradient_Color.jpg">
            <a:extLst>
              <a:ext uri="{FF2B5EF4-FFF2-40B4-BE49-F238E27FC236}">
                <a16:creationId xmlns:a16="http://schemas.microsoft.com/office/drawing/2014/main" id="{F389F31D-C01F-4D1A-B876-E5A845870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2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ig blocks 2.png">
            <a:extLst>
              <a:ext uri="{FF2B5EF4-FFF2-40B4-BE49-F238E27FC236}">
                <a16:creationId xmlns:a16="http://schemas.microsoft.com/office/drawing/2014/main" id="{D24761E2-E7F8-4F0A-A0DF-44954C6BA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2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ig blocks 2.png">
            <a:extLst>
              <a:ext uri="{FF2B5EF4-FFF2-40B4-BE49-F238E27FC236}">
                <a16:creationId xmlns:a16="http://schemas.microsoft.com/office/drawing/2014/main" id="{8782EB71-984F-4E1B-952A-302BD5592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1" name="Picture 10" descr="ArabellaAdvisors_Gradient_Color.jpg">
            <a:extLst>
              <a:ext uri="{FF2B5EF4-FFF2-40B4-BE49-F238E27FC236}">
                <a16:creationId xmlns:a16="http://schemas.microsoft.com/office/drawing/2014/main" id="{C7E110A1-A92E-4280-A0DD-7D61FEAC0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B52-B7A1-43FF-A4E0-0192578292B5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0A5D-4805-4627-8384-EBB3916972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ig blocks 2.png">
            <a:extLst>
              <a:ext uri="{FF2B5EF4-FFF2-40B4-BE49-F238E27FC236}">
                <a16:creationId xmlns:a16="http://schemas.microsoft.com/office/drawing/2014/main" id="{60CDB113-9081-4609-93A4-DE8127770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1" name="Picture 10" descr="ArabellaAdvisors_Gradient_Color.jpg">
            <a:extLst>
              <a:ext uri="{FF2B5EF4-FFF2-40B4-BE49-F238E27FC236}">
                <a16:creationId xmlns:a16="http://schemas.microsoft.com/office/drawing/2014/main" id="{1112AA28-73B4-452C-B414-B1E82CA996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3200" y="6196064"/>
            <a:ext cx="1828800" cy="5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60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46643A-90A1-4A03-B997-992F51C4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6E2C8-0879-4C72-87EC-601288D0A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CA9FE-A232-4A10-82B6-BC206BD4D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9124E-A4B5-4D3D-8DD7-54F07A88B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1BF89-C744-4DA0-BBDD-8687E081A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D0A5D-4805-4627-8384-EBB39169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1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10317480" cy="2133600"/>
          </a:xfrm>
        </p:spPr>
        <p:txBody>
          <a:bodyPr>
            <a:normAutofit/>
          </a:bodyPr>
          <a:lstStyle/>
          <a:p>
            <a:r>
              <a:rPr lang="en-US" sz="6000" b="1" dirty="0"/>
              <a:t>CREWS developmental evaluation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4BD21-044A-45A9-8D44-4B09DEF4DDBB}"/>
              </a:ext>
            </a:extLst>
          </p:cNvPr>
          <p:cNvSpPr/>
          <p:nvPr/>
        </p:nvSpPr>
        <p:spPr>
          <a:xfrm>
            <a:off x="6705600" y="4724400"/>
            <a:ext cx="44340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Fred Boltz and Gareth Fowler</a:t>
            </a:r>
          </a:p>
          <a:p>
            <a:pPr algn="r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Atlanta | October 24,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04800"/>
            <a:ext cx="65532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The Development Evaluation Team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4540DE-6493-4447-A15B-27AA7B416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22" y="4665464"/>
            <a:ext cx="2471278" cy="177931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66E9B-DD5E-46DD-A41F-E28BA868F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64" y="4678063"/>
            <a:ext cx="1875137" cy="1875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0307D-EACB-43F7-BFBC-EA48CC08B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99" y="1282681"/>
            <a:ext cx="2315170" cy="2315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018D65-F7B5-4C77-9702-78AAE18C2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90030"/>
            <a:ext cx="2315170" cy="2315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86B332-2BDA-40DA-86AD-B2858B267880}"/>
              </a:ext>
            </a:extLst>
          </p:cNvPr>
          <p:cNvSpPr txBox="1"/>
          <p:nvPr/>
        </p:nvSpPr>
        <p:spPr>
          <a:xfrm>
            <a:off x="1295401" y="3567371"/>
            <a:ext cx="181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Julie Slay</a:t>
            </a:r>
          </a:p>
          <a:p>
            <a:r>
              <a:rPr lang="en-US" dirty="0"/>
              <a:t>Senior Director Arabella Advisors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82F45-9CC7-4B24-933C-ADEF8D0B9B3E}"/>
              </a:ext>
            </a:extLst>
          </p:cNvPr>
          <p:cNvSpPr txBox="1"/>
          <p:nvPr/>
        </p:nvSpPr>
        <p:spPr>
          <a:xfrm>
            <a:off x="4579229" y="3597851"/>
            <a:ext cx="240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Marissa Guerrero</a:t>
            </a:r>
          </a:p>
          <a:p>
            <a:r>
              <a:rPr lang="en-US" dirty="0"/>
              <a:t>Director </a:t>
            </a:r>
            <a:br>
              <a:rPr lang="en-US" dirty="0"/>
            </a:br>
            <a:r>
              <a:rPr lang="en-US" dirty="0"/>
              <a:t>Arabella Advisors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4D33B-8A85-4178-9176-96AA73D8CD20}"/>
              </a:ext>
            </a:extLst>
          </p:cNvPr>
          <p:cNvSpPr txBox="1"/>
          <p:nvPr/>
        </p:nvSpPr>
        <p:spPr>
          <a:xfrm>
            <a:off x="9087999" y="4970264"/>
            <a:ext cx="2426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Fred Boltz</a:t>
            </a:r>
          </a:p>
          <a:p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Resolute Development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3DCC2-E50A-4AD7-BCE2-20F5A5E52073}"/>
              </a:ext>
            </a:extLst>
          </p:cNvPr>
          <p:cNvSpPr txBox="1"/>
          <p:nvPr/>
        </p:nvSpPr>
        <p:spPr>
          <a:xfrm>
            <a:off x="4572000" y="507599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Gareth Fowler</a:t>
            </a:r>
          </a:p>
          <a:p>
            <a:r>
              <a:rPr lang="en-US" dirty="0"/>
              <a:t>Analyst </a:t>
            </a:r>
            <a:br>
              <a:rPr lang="en-US" dirty="0"/>
            </a:br>
            <a:r>
              <a:rPr lang="en-US" dirty="0"/>
              <a:t>Arabella Advisors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9A697-9878-4F8F-AD63-543AACA50C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29" y="1280303"/>
            <a:ext cx="2321701" cy="2285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E30D0-1082-410B-8499-6F148BC95E0B}"/>
              </a:ext>
            </a:extLst>
          </p:cNvPr>
          <p:cNvSpPr txBox="1"/>
          <p:nvPr/>
        </p:nvSpPr>
        <p:spPr>
          <a:xfrm>
            <a:off x="7629817" y="3589734"/>
            <a:ext cx="388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Bruce Boyd </a:t>
            </a:r>
            <a:br>
              <a:rPr lang="en-US" dirty="0"/>
            </a:br>
            <a:r>
              <a:rPr lang="en-US" dirty="0"/>
              <a:t>Principal and Senior Managing Director Arabella Advisors</a:t>
            </a:r>
          </a:p>
        </p:txBody>
      </p:sp>
    </p:spTree>
    <p:extLst>
      <p:ext uri="{BB962C8B-B14F-4D97-AF65-F5344CB8AC3E}">
        <p14:creationId xmlns:p14="http://schemas.microsoft.com/office/powerpoint/2010/main" val="30178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DAE7-44F5-4050-9A9C-0D18CD54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605"/>
            <a:ext cx="10469880" cy="1084995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Developmental Evaluation (DE)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76E3D9-1F07-4343-AA3B-29273B71FE9F}"/>
              </a:ext>
            </a:extLst>
          </p:cNvPr>
          <p:cNvSpPr/>
          <p:nvPr/>
        </p:nvSpPr>
        <p:spPr>
          <a:xfrm>
            <a:off x="838200" y="1624548"/>
            <a:ext cx="10134600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seeks to generate learning in order to help shape project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while it is happening </a:t>
            </a:r>
            <a:b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is about using data to inform innovation in progress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Whereas traditional evaluation approaches focus on measurement of performance and impact relative to anticipated (static) goals,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is intended to support implementation and innovation within a (dynamic) context of uncertainty and change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raphic 8" descr="Light Bulb and Gear">
            <a:extLst>
              <a:ext uri="{FF2B5EF4-FFF2-40B4-BE49-F238E27FC236}">
                <a16:creationId xmlns:a16="http://schemas.microsoft.com/office/drawing/2014/main" id="{73373278-064F-EF43-8806-875E4B57A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800" y="2866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1373-6E4C-4E51-88F8-6860F86E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856395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Systems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3001F-95CC-45C6-9084-816BB7DB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6800"/>
            <a:ext cx="10424161" cy="1905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Developmental evaluation considers how issues are embedded in broader systems and how systems can be part of the solution</a:t>
            </a:r>
          </a:p>
          <a:p>
            <a:pPr lvl="1"/>
            <a:r>
              <a:rPr lang="en-US" sz="2400" dirty="0"/>
              <a:t>Considering all relevant parts of the system, influences and inter-relationships</a:t>
            </a:r>
          </a:p>
          <a:p>
            <a:pPr lvl="1"/>
            <a:r>
              <a:rPr lang="en-US" sz="2400" dirty="0"/>
              <a:t>Understanding boundaries and what is within and outside of them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4E9865-29D0-C44D-94A7-8FB2CA03427E}"/>
              </a:ext>
            </a:extLst>
          </p:cNvPr>
          <p:cNvGrpSpPr/>
          <p:nvPr/>
        </p:nvGrpSpPr>
        <p:grpSpPr>
          <a:xfrm>
            <a:off x="0" y="2514600"/>
            <a:ext cx="12192000" cy="4572000"/>
            <a:chOff x="0" y="2286000"/>
            <a:chExt cx="12192000" cy="457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C26C04-E6A4-1F46-AEA1-9471080B7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425" b="6182"/>
            <a:stretch/>
          </p:blipFill>
          <p:spPr>
            <a:xfrm>
              <a:off x="0" y="2707691"/>
              <a:ext cx="12192000" cy="41503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47C307-09BF-E54D-94CC-71D0E73A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t="5818" r="4929" b="12434"/>
            <a:stretch/>
          </p:blipFill>
          <p:spPr>
            <a:xfrm>
              <a:off x="9220200" y="2286000"/>
              <a:ext cx="2514600" cy="248716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31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1373-6E4C-4E51-88F8-6860F86E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286605"/>
            <a:ext cx="6964679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3001F-95CC-45C6-9084-816BB7DB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431" y="1845734"/>
            <a:ext cx="6314169" cy="402336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800" dirty="0"/>
              <a:t>DE is designed for systems with a high level of complexity:</a:t>
            </a:r>
          </a:p>
          <a:p>
            <a:pPr lvl="1">
              <a:spcAft>
                <a:spcPts val="600"/>
              </a:spcAft>
            </a:pPr>
            <a:r>
              <a:rPr lang="en-US" sz="2400" i="1" dirty="0"/>
              <a:t>Interplay between factors</a:t>
            </a:r>
            <a:r>
              <a:rPr lang="en-US" sz="2400" dirty="0"/>
              <a:t>: social, political, economic, and environmental</a:t>
            </a:r>
          </a:p>
          <a:p>
            <a:pPr lvl="1">
              <a:spcAft>
                <a:spcPts val="600"/>
              </a:spcAft>
            </a:pPr>
            <a:r>
              <a:rPr lang="en-US" sz="2400" i="1" dirty="0"/>
              <a:t>Human context </a:t>
            </a:r>
            <a:r>
              <a:rPr lang="en-US" sz="2400" dirty="0"/>
              <a:t>- shaped by social conditions and history, moral and legal systems, knowledge, language, and culture</a:t>
            </a:r>
          </a:p>
          <a:p>
            <a:pPr lvl="1">
              <a:spcAft>
                <a:spcPts val="600"/>
              </a:spcAft>
            </a:pPr>
            <a:r>
              <a:rPr lang="en-US" sz="2400" i="1" dirty="0"/>
              <a:t>Non-linear causality</a:t>
            </a:r>
            <a:r>
              <a:rPr lang="en-US" sz="2400" dirty="0"/>
              <a:t>, with multiple influences from the broader environment</a:t>
            </a:r>
          </a:p>
          <a:p>
            <a:pPr lvl="1">
              <a:spcAft>
                <a:spcPts val="600"/>
              </a:spcAft>
            </a:pPr>
            <a:r>
              <a:rPr lang="en-US" sz="2400" i="1" dirty="0"/>
              <a:t>Surprise and uncertainty</a:t>
            </a:r>
          </a:p>
          <a:p>
            <a:pPr lvl="1">
              <a:spcAft>
                <a:spcPts val="600"/>
              </a:spcAft>
            </a:pPr>
            <a:endParaRPr lang="en-US" sz="2400" dirty="0"/>
          </a:p>
          <a:p>
            <a:pPr>
              <a:spcBef>
                <a:spcPts val="200"/>
              </a:spcBef>
              <a:spcAft>
                <a:spcPts val="600"/>
              </a:spcAft>
            </a:pPr>
            <a:endParaRPr lang="en-US" sz="2800" dirty="0"/>
          </a:p>
          <a:p>
            <a:pPr lvl="1"/>
            <a:endParaRPr lang="en-US" sz="24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990EA21-F5F8-FF46-9603-AE6A7CB1ADA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99318257"/>
              </p:ext>
            </p:extLst>
          </p:nvPr>
        </p:nvGraphicFramePr>
        <p:xfrm>
          <a:off x="291145" y="315279"/>
          <a:ext cx="3318706" cy="2046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Photo Editor Photo" r:id="rId3" imgW="9752381" imgH="6200000" progId="">
                  <p:embed/>
                </p:oleObj>
              </mc:Choice>
              <mc:Fallback>
                <p:oleObj name="Photo Editor Photo" r:id="rId3" imgW="9752381" imgH="62000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779560-C3CF-284F-844B-4125EB12286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5" y="315279"/>
                        <a:ext cx="3318706" cy="2046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482233C-2ADE-2447-ADD6-3B88217AC7A2}"/>
              </a:ext>
            </a:extLst>
          </p:cNvPr>
          <p:cNvGrpSpPr/>
          <p:nvPr/>
        </p:nvGrpSpPr>
        <p:grpSpPr>
          <a:xfrm>
            <a:off x="914400" y="2057402"/>
            <a:ext cx="3200400" cy="2155294"/>
            <a:chOff x="914400" y="2057402"/>
            <a:chExt cx="3200400" cy="21552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7AC1C0-43AC-2348-B27D-A63DC63E94BE}"/>
                </a:ext>
              </a:extLst>
            </p:cNvPr>
            <p:cNvPicPr/>
            <p:nvPr/>
          </p:nvPicPr>
          <p:blipFill rotWithShape="1">
            <a:blip r:embed="rId5"/>
            <a:srcRect l="49839" t="15455" r="14103" b="5782"/>
            <a:stretch/>
          </p:blipFill>
          <p:spPr bwMode="auto">
            <a:xfrm>
              <a:off x="914400" y="2057402"/>
              <a:ext cx="3200400" cy="21552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8CB5F6-C50D-764F-8DAA-A24A9816CA06}"/>
                </a:ext>
              </a:extLst>
            </p:cNvPr>
            <p:cNvSpPr/>
            <p:nvPr/>
          </p:nvSpPr>
          <p:spPr>
            <a:xfrm>
              <a:off x="3609851" y="3200400"/>
              <a:ext cx="276349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D2D173-CC88-3144-BF6C-16234F5B46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11" t="198"/>
          <a:stretch/>
        </p:blipFill>
        <p:spPr>
          <a:xfrm>
            <a:off x="1554479" y="3857414"/>
            <a:ext cx="3317511" cy="28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DAE7-44F5-4050-9A9C-0D18CD54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605"/>
            <a:ext cx="10469880" cy="1084995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A simple developmental evaluation considers 3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E437-CB44-4838-88D8-BAF021298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295400"/>
            <a:ext cx="10561320" cy="4800600"/>
          </a:xfrm>
          <a:solidFill>
            <a:schemeClr val="bg1"/>
          </a:solidFill>
        </p:spPr>
        <p:txBody>
          <a:bodyPr anchor="t">
            <a:normAutofit fontScale="92500" lnSpcReduction="20000"/>
          </a:bodyPr>
          <a:lstStyle/>
          <a:p>
            <a:pPr marL="201168" lvl="1" indent="0">
              <a:buNone/>
            </a:pPr>
            <a:r>
              <a:rPr lang="en-US" sz="2800" b="1" u="sng" dirty="0"/>
              <a:t>What</a:t>
            </a:r>
            <a:r>
              <a:rPr lang="en-US" sz="2800" b="1" dirty="0"/>
              <a:t> is happening?</a:t>
            </a:r>
            <a:endParaRPr lang="en-US" sz="2200" dirty="0"/>
          </a:p>
          <a:p>
            <a:pPr lvl="2">
              <a:spcAft>
                <a:spcPts val="600"/>
              </a:spcAft>
            </a:pPr>
            <a:r>
              <a:rPr lang="en-US" sz="2400" dirty="0"/>
              <a:t>What is emerging as the project takes shape? 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are the indicators of change or stability?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values, perspectives, and relationships are influencing the project?</a:t>
            </a:r>
            <a:br>
              <a:rPr lang="en-US" sz="2400" dirty="0"/>
            </a:br>
            <a:endParaRPr lang="en-US" sz="2400" dirty="0"/>
          </a:p>
          <a:p>
            <a:pPr marL="201168" lvl="1" indent="0">
              <a:buNone/>
            </a:pPr>
            <a:r>
              <a:rPr lang="en-US" sz="2800" b="1" u="sng" dirty="0"/>
              <a:t>So What </a:t>
            </a:r>
            <a:r>
              <a:rPr lang="en-US" sz="2800" b="1" dirty="0"/>
              <a:t>does this mean?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do initial results reveal about expected progress?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insights can we draw about responses of the larger system/environment?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effects are current changes likely to have on us, our network, and our field?</a:t>
            </a:r>
            <a:br>
              <a:rPr lang="en-US" sz="2400" dirty="0"/>
            </a:br>
            <a:endParaRPr lang="en-US" sz="2400" dirty="0"/>
          </a:p>
          <a:p>
            <a:pPr marL="201168" lvl="1" indent="0">
              <a:buNone/>
            </a:pPr>
            <a:r>
              <a:rPr lang="en-US" sz="2800" b="1" u="sng" dirty="0"/>
              <a:t>Now What</a:t>
            </a:r>
            <a:r>
              <a:rPr lang="en-US" sz="2800" b="1" dirty="0"/>
              <a:t>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are our options?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What would strengthen our approach and impact?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When and how can we act, individually or collectively, to optimize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356169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6604"/>
            <a:ext cx="9144000" cy="85639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CREWS developmental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9982200" cy="4876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800" dirty="0"/>
              <a:t> </a:t>
            </a:r>
            <a:r>
              <a:rPr lang="en-US" sz="3200" dirty="0"/>
              <a:t>We seek to generate learning about:</a:t>
            </a:r>
            <a:endParaRPr lang="en-US" sz="2800" dirty="0"/>
          </a:p>
          <a:p>
            <a:pPr marL="347663" lvl="1" indent="-333375">
              <a:spcAft>
                <a:spcPts val="600"/>
              </a:spcAft>
            </a:pPr>
            <a:r>
              <a:rPr lang="en-US" sz="2800" dirty="0"/>
              <a:t>What successes and challenges reveal about designs, approaches, and expectations for performance and outcomes</a:t>
            </a:r>
          </a:p>
          <a:p>
            <a:pPr marL="347663" lvl="1" indent="-333375">
              <a:spcAft>
                <a:spcPts val="600"/>
              </a:spcAft>
            </a:pPr>
            <a:r>
              <a:rPr lang="en-US" sz="2800" dirty="0"/>
              <a:t>How different values, perspectives, and relationships influence project effectiveness</a:t>
            </a:r>
          </a:p>
          <a:p>
            <a:pPr marL="347663" lvl="1" indent="-333375">
              <a:spcAft>
                <a:spcPts val="600"/>
              </a:spcAft>
            </a:pPr>
            <a:r>
              <a:rPr lang="en-US" sz="2800" dirty="0"/>
              <a:t>Changes in complex environments that impact our work</a:t>
            </a:r>
          </a:p>
          <a:p>
            <a:pPr marL="347663" lvl="1" indent="-333375">
              <a:spcAft>
                <a:spcPts val="600"/>
              </a:spcAft>
            </a:pPr>
            <a:r>
              <a:rPr lang="en-US" sz="2800" dirty="0"/>
              <a:t>The collective CREWS network -- how collaboration, exchange, and learning are informing innovation, adaptation, and progress</a:t>
            </a:r>
          </a:p>
          <a:p>
            <a:pPr marL="347663" lvl="1" indent="-333375">
              <a:spcAft>
                <a:spcPts val="600"/>
              </a:spcAft>
            </a:pPr>
            <a:r>
              <a:rPr lang="en-US" sz="2800" dirty="0"/>
              <a:t>How the Kresge Foundation can most effectively support this group in its innovation and impact</a:t>
            </a:r>
          </a:p>
          <a:p>
            <a:endParaRPr lang="en-US" sz="2800" dirty="0"/>
          </a:p>
          <a:p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51AC44-EFEE-0546-B568-B38F8F314B62}"/>
              </a:ext>
            </a:extLst>
          </p:cNvPr>
          <p:cNvCxnSpPr/>
          <p:nvPr/>
        </p:nvCxnSpPr>
        <p:spPr>
          <a:xfrm>
            <a:off x="1097279" y="990600"/>
            <a:ext cx="100584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73E9-16E8-41C0-A82F-3B681BA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703995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we’d like to involve you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56E13-1EB5-9F49-B5FA-B1D220972FF3}"/>
              </a:ext>
            </a:extLst>
          </p:cNvPr>
          <p:cNvCxnSpPr/>
          <p:nvPr/>
        </p:nvCxnSpPr>
        <p:spPr>
          <a:xfrm>
            <a:off x="1097279" y="990600"/>
            <a:ext cx="100584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DE8BD68-C212-BD47-AA8D-0BA00EE3AD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715385"/>
              </p:ext>
            </p:extLst>
          </p:nvPr>
        </p:nvGraphicFramePr>
        <p:xfrm>
          <a:off x="1219200" y="1371600"/>
          <a:ext cx="9936480" cy="451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138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D782A9-F460-6B48-962E-F8539BCB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38" y="228600"/>
            <a:ext cx="4781862" cy="1450757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What to expect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B86DDA-7655-7A48-9087-68841E1973B6}"/>
              </a:ext>
            </a:extLst>
          </p:cNvPr>
          <p:cNvSpPr txBox="1">
            <a:spLocks/>
          </p:cNvSpPr>
          <p:nvPr/>
        </p:nvSpPr>
        <p:spPr>
          <a:xfrm>
            <a:off x="1893278" y="516835"/>
            <a:ext cx="2313633" cy="577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00" dirty="0">
              <a:solidFill>
                <a:srgbClr val="FFFFFF"/>
              </a:solidFill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EA1B9B1-4851-D940-81B7-583E11597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45389"/>
              </p:ext>
            </p:extLst>
          </p:nvPr>
        </p:nvGraphicFramePr>
        <p:xfrm>
          <a:off x="6172200" y="685800"/>
          <a:ext cx="5638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ECA5D4C-F7AE-B840-B712-0042B6AB10CB}"/>
              </a:ext>
            </a:extLst>
          </p:cNvPr>
          <p:cNvSpPr/>
          <p:nvPr/>
        </p:nvSpPr>
        <p:spPr>
          <a:xfrm>
            <a:off x="914400" y="2057400"/>
            <a:ext cx="525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Flexible</a:t>
            </a:r>
          </a:p>
          <a:p>
            <a:pPr marL="234950" lvl="1" indent="-206375">
              <a:buFont typeface="Arial" panose="020B0604020202020204" pitchFamily="34" charset="0"/>
              <a:buChar char="•"/>
            </a:pPr>
            <a:r>
              <a:rPr lang="en-US" sz="2400" dirty="0"/>
              <a:t>minimize burden on grantees </a:t>
            </a:r>
          </a:p>
          <a:p>
            <a:pPr marL="234950" lvl="1" indent="-206375">
              <a:buFont typeface="Arial" panose="020B0604020202020204" pitchFamily="34" charset="0"/>
              <a:buChar char="•"/>
            </a:pPr>
            <a:r>
              <a:rPr lang="en-US" sz="2400" dirty="0"/>
              <a:t>adjust our scope and process in response to opportunities and learning</a:t>
            </a:r>
          </a:p>
          <a:p>
            <a:endParaRPr lang="en-US" sz="2400" b="1" dirty="0"/>
          </a:p>
          <a:p>
            <a:r>
              <a:rPr lang="en-US" sz="2400" b="1" dirty="0"/>
              <a:t>Inclusive and equitable</a:t>
            </a:r>
          </a:p>
          <a:p>
            <a:pPr marL="234950" lvl="1" indent="-206375">
              <a:buFont typeface="Arial" panose="020B0604020202020204" pitchFamily="34" charset="0"/>
              <a:buChar char="•"/>
            </a:pPr>
            <a:r>
              <a:rPr lang="en-US" sz="2400" dirty="0"/>
              <a:t>include diverse, representative  voices to deepen understanding </a:t>
            </a:r>
          </a:p>
          <a:p>
            <a:pPr marL="234950" lvl="1" indent="-206375">
              <a:buFont typeface="Arial" panose="020B0604020202020204" pitchFamily="34" charset="0"/>
              <a:buChar char="•"/>
            </a:pPr>
            <a:r>
              <a:rPr lang="en-US" sz="2400" dirty="0"/>
              <a:t>follow equitable evaluation principles</a:t>
            </a:r>
          </a:p>
        </p:txBody>
      </p:sp>
    </p:spTree>
    <p:extLst>
      <p:ext uri="{BB962C8B-B14F-4D97-AF65-F5344CB8AC3E}">
        <p14:creationId xmlns:p14="http://schemas.microsoft.com/office/powerpoint/2010/main" val="61425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6605"/>
            <a:ext cx="9829800" cy="856396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We follow equitable evaluation principles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D51D0-70FA-5044-BDA3-7A6A9A2D7C49}"/>
              </a:ext>
            </a:extLst>
          </p:cNvPr>
          <p:cNvSpPr/>
          <p:nvPr/>
        </p:nvSpPr>
        <p:spPr>
          <a:xfrm>
            <a:off x="304800" y="6412468"/>
            <a:ext cx="11430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</a:rPr>
              <a:t>Center for Evaluation Innovation, Dorothy A Johnson Center for Philanthropy, July 2017, www.equitableeval.org.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5EF89-AF0E-7140-B984-574ECA66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00" b="13238"/>
          <a:stretch/>
        </p:blipFill>
        <p:spPr>
          <a:xfrm>
            <a:off x="609600" y="1143000"/>
            <a:ext cx="3505200" cy="4958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F248BE-4158-044E-B939-C138CB56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1" b="13238"/>
          <a:stretch/>
        </p:blipFill>
        <p:spPr>
          <a:xfrm>
            <a:off x="4305300" y="1143000"/>
            <a:ext cx="3695700" cy="4958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D1F79-8FC4-6848-82C1-1906866CC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00" b="13238"/>
          <a:stretch/>
        </p:blipFill>
        <p:spPr>
          <a:xfrm>
            <a:off x="8153400" y="1143000"/>
            <a:ext cx="3505200" cy="49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401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velopment Evaluation Presentation V2" id="{0316BC21-A346-413A-B291-508174E9ACE0}" vid="{E4A54894-8165-4033-AF71-E253A5B44E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velopment Evaluation Presentation V2" id="{0316BC21-A346-413A-B291-508174E9ACE0}" vid="{94084A29-D44B-4678-9DB7-3AF7303E20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D3911FAE097A40A2435D6225B146BA" ma:contentTypeVersion="10" ma:contentTypeDescription="Create a new document." ma:contentTypeScope="" ma:versionID="291ece77f94b8a1e36a5e3a8345a6d7b">
  <xsd:schema xmlns:xsd="http://www.w3.org/2001/XMLSchema" xmlns:xs="http://www.w3.org/2001/XMLSchema" xmlns:p="http://schemas.microsoft.com/office/2006/metadata/properties" xmlns:ns2="fcf0f54b-8e6a-489c-a7f1-8a54e45608f5" xmlns:ns3="4844f548-1f36-455b-9f1f-c99f1c3f9d39" targetNamespace="http://schemas.microsoft.com/office/2006/metadata/properties" ma:root="true" ma:fieldsID="c50aaa9b32457bfda87904be8bea60c0" ns2:_="" ns3:_="">
    <xsd:import namespace="fcf0f54b-8e6a-489c-a7f1-8a54e45608f5"/>
    <xsd:import namespace="4844f548-1f36-455b-9f1f-c99f1c3f9d39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0f54b-8e6a-489c-a7f1-8a54e45608f5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4f548-1f36-455b-9f1f-c99f1c3f9d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717E99-D285-4CA1-A901-C90F1C6258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f0f54b-8e6a-489c-a7f1-8a54e45608f5"/>
    <ds:schemaRef ds:uri="4844f548-1f36-455b-9f1f-c99f1c3f9d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63D886-121A-4116-8E8B-CF4F7D0A6B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AF1F76-05B3-41CC-90EC-ED0DCB0A26D1}">
  <ds:schemaRefs>
    <ds:schemaRef ds:uri="http://purl.org/dc/elements/1.1/"/>
    <ds:schemaRef ds:uri="http://schemas.microsoft.com/office/2006/metadata/properties"/>
    <ds:schemaRef ds:uri="4844f548-1f36-455b-9f1f-c99f1c3f9d39"/>
    <ds:schemaRef ds:uri="http://purl.org/dc/terms/"/>
    <ds:schemaRef ds:uri="fcf0f54b-8e6a-489c-a7f1-8a54e45608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2003</TotalTime>
  <Words>434</Words>
  <Application>Microsoft Macintosh PowerPoint</Application>
  <PresentationFormat>Widescreen</PresentationFormat>
  <Paragraphs>71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Retrospect</vt:lpstr>
      <vt:lpstr>Office Theme</vt:lpstr>
      <vt:lpstr>Photo Editor Photo</vt:lpstr>
      <vt:lpstr>CREWS developmental evaluation</vt:lpstr>
      <vt:lpstr>Developmental Evaluation (DE)</vt:lpstr>
      <vt:lpstr>Systems Approach</vt:lpstr>
      <vt:lpstr>Complexity</vt:lpstr>
      <vt:lpstr>A simple developmental evaluation considers 3 questions:</vt:lpstr>
      <vt:lpstr>CREWS developmental evaluation</vt:lpstr>
      <vt:lpstr>How we’d like to involve you</vt:lpstr>
      <vt:lpstr>What to expect</vt:lpstr>
      <vt:lpstr>We follow equitable evaluation principles</vt:lpstr>
      <vt:lpstr>The Development Evaluation Team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Evaluation</dc:title>
  <dc:creator>Fred Boltz</dc:creator>
  <cp:lastModifiedBy>Fred Boltz</cp:lastModifiedBy>
  <cp:revision>31</cp:revision>
  <dcterms:created xsi:type="dcterms:W3CDTF">2018-10-23T00:56:02Z</dcterms:created>
  <dcterms:modified xsi:type="dcterms:W3CDTF">2018-10-24T10:46:41Z</dcterms:modified>
</cp:coreProperties>
</file>