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416" y="0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231E-6E66-4E5F-8F91-09483B5E2B6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67600" y="5715000"/>
            <a:ext cx="1524000" cy="106680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903" y="5579012"/>
            <a:ext cx="1524000" cy="1194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231E-6E66-4E5F-8F91-09483B5E2B6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5486400"/>
            <a:ext cx="1524000" cy="1371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91598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59231E-6E66-4E5F-8F91-09483B5E2B6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3200" y="5410200"/>
            <a:ext cx="1600200" cy="114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DD3316-4A09-4891-AC4B-F154365987F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737" y="5562600"/>
            <a:ext cx="1295400" cy="1015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adenson@hudco.com" TargetMode="External"/><Relationship Id="rId2" Type="http://schemas.openxmlformats.org/officeDocument/2006/relationships/hyperlink" Target="mailto:thudson@hudc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305800" cy="20574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5400" b="1" kern="0" dirty="0" smtClean="0">
                <a:solidFill>
                  <a:srgbClr val="CC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Pitfalls in Pricing and Finance Charges</a:t>
            </a:r>
            <a:endParaRPr lang="en-US" sz="5400" b="1" kern="0" dirty="0">
              <a:solidFill>
                <a:srgbClr val="CC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8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Competition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Credit unions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Internet lenders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Peer-to-peer lending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Other direct lending models</a:t>
            </a:r>
          </a:p>
        </p:txBody>
      </p:sp>
    </p:spTree>
    <p:extLst>
      <p:ext uri="{BB962C8B-B14F-4D97-AF65-F5344CB8AC3E}">
        <p14:creationId xmlns:p14="http://schemas.microsoft.com/office/powerpoint/2010/main" val="7017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Let’s Look at Each of These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ea typeface="+mn-ea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882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Federal and State</a:t>
            </a:r>
            <a:br>
              <a:rPr lang="en-US" sz="3600" b="1" dirty="0" smtClean="0"/>
            </a:br>
            <a:r>
              <a:rPr lang="en-US" sz="3600" b="1" dirty="0" smtClean="0"/>
              <a:t>Regulation, Legislation AND ENFORCEMENT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Driven by the consumer advocates and the media</a:t>
            </a:r>
          </a:p>
          <a:p>
            <a:r>
              <a:rPr lang="en-US" sz="3200" dirty="0" smtClean="0"/>
              <a:t>What are they pushing for?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2027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national finance charge cap (proposed federal law, new DoD Regulation)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9720" y="228600"/>
            <a:ext cx="884428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4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An “all-in” APR (proposed federal law)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All charges to the consumer go into the APR calculation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761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Ban on in-person collection visits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Limitation on calls to the workplace and calls to references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908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ban on predispute arbitration (Dodd-Frank)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Probably a “done deal”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422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4478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ban on or severe restrictions on spot deliveries (State AG initiative)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FTC quiet so far, but stay tuned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1356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ban on dealer participation, or at least a requirement for “flats” (CFPB enforcement actions)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Will direct lenders benefit?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000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An end to discretionary pricing for F&amp;I products (CFPB enforcement actions)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CFPB sees discrimination possibilities everywhere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9080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610600" cy="54864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Looking in the Rearview Mirror	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William Proxmire and Elizabeth Warren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The Robert Cook/Kathleen Keest Debate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6828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ban on self-help repossession (Public Citizen study)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Not likely, but indicates how radical some of the proposals can be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1712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Dealer disclosure of cash price of cars (CA BHPH legislation, NC DOJ settlement)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real crimp on BHPH and Special Finance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0310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ban on GPS and starter interrupt devices (proposed laws – several states)</a:t>
            </a:r>
          </a:p>
          <a:p>
            <a:pPr lvl="1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8287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Fair Debt Collection Practices Act applicability to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party creditors (CFPB statements)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BHPH dealers and most finance companies now exempt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314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 ban on the sale of cars with open recalls (recently defeated amendments to federal Highway Bill, FTC Enforcement Action, AutoNation announcement)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53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 3-day right to rescind (CA Car Buyers’ Bill of Rights)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Most consumers think this is already the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599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enforcement of existing </a:t>
            </a:r>
            <a:r>
              <a:rPr lang="en-US" sz="2800" dirty="0" smtClean="0"/>
              <a:t>laws (ECOA and Reg B) </a:t>
            </a:r>
            <a:r>
              <a:rPr lang="en-US" sz="2800" dirty="0" smtClean="0"/>
              <a:t>on</a:t>
            </a:r>
            <a:r>
              <a:rPr lang="en-US" sz="2800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Discrimination (CFPB actions vs. Ally, Honda)</a:t>
            </a:r>
          </a:p>
          <a:p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232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enforcement of existing </a:t>
            </a:r>
            <a:r>
              <a:rPr lang="en-US" sz="3200" dirty="0" smtClean="0"/>
              <a:t>laws (TILA, Reg Z and UDAP) </a:t>
            </a:r>
            <a:r>
              <a:rPr lang="en-US" sz="3200" dirty="0" smtClean="0"/>
              <a:t>on: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Advertising - FTC “Operation Steer Clear”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171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enforcement of existing </a:t>
            </a:r>
            <a:r>
              <a:rPr lang="en-US" sz="3200" dirty="0" smtClean="0"/>
              <a:t>laws (TILA, Reg Z and UDAP) </a:t>
            </a:r>
            <a:r>
              <a:rPr lang="en-US" sz="3200" dirty="0" smtClean="0"/>
              <a:t>on: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914400" lvl="1" indent="-457200"/>
            <a:r>
              <a:rPr lang="en-US" sz="3200" dirty="0" smtClean="0"/>
              <a:t>	Payment packing - several state AG enforcement actions, much FTC interest</a:t>
            </a:r>
          </a:p>
          <a:p>
            <a:pPr marL="914400" lvl="1" indent="-457200"/>
            <a:endParaRPr lang="en-US" sz="3200" dirty="0" smtClean="0"/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0959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enforcement of existing </a:t>
            </a:r>
            <a:r>
              <a:rPr lang="en-US" sz="3200" dirty="0" smtClean="0"/>
              <a:t>laws (TILA and Reg Z) </a:t>
            </a:r>
            <a:r>
              <a:rPr lang="en-US" sz="3200" dirty="0" smtClean="0"/>
              <a:t>on: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914400" lvl="1" indent="-457200"/>
            <a:r>
              <a:rPr lang="en-US" sz="3200" dirty="0" smtClean="0"/>
              <a:t>	Hidden finance charges - CFPB enforcement actions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27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Looking in the Rearview Mirror (continued)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6764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Bob Dylan – “The Times They Are </a:t>
            </a:r>
            <a:r>
              <a:rPr lang="en-US" sz="3200" dirty="0" err="1" smtClean="0"/>
              <a:t>A’changin</a:t>
            </a:r>
            <a:r>
              <a:rPr lang="en-US" sz="3200" dirty="0" smtClean="0"/>
              <a:t>”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A new era of consumer protection has arrived, and your business must change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6140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enforcement of existing laws </a:t>
            </a:r>
            <a:r>
              <a:rPr lang="en-US" sz="3200" dirty="0" smtClean="0"/>
              <a:t>(SCRA) on</a:t>
            </a:r>
            <a:r>
              <a:rPr lang="en-US" sz="32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914400" lvl="1" indent="-457200"/>
            <a:r>
              <a:rPr lang="en-US" sz="3200" dirty="0" smtClean="0"/>
              <a:t>	</a:t>
            </a:r>
            <a:r>
              <a:rPr lang="en-US" sz="3200" dirty="0" smtClean="0"/>
              <a:t>Protecting the military </a:t>
            </a:r>
            <a:r>
              <a:rPr lang="en-US" sz="3200" dirty="0" smtClean="0"/>
              <a:t>- CFPB enforcement actions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9720" y="228600"/>
            <a:ext cx="884428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they pushing for?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515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" y="198870"/>
            <a:ext cx="8915400" cy="80437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Consumer Demands and Expectations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Expectations forged by the Internet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Transparent F&amp;I menus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Instantaneous (or as close to it as possible) buying and financing experience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No flim-flam (bait and switch, payment packing, odometer fraud, etc.)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Fair and consistent pricing for the car and all goods and services (doc fees, GAP, service contracts)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The CFPB Complaint Portal</a:t>
            </a:r>
          </a:p>
          <a:p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7992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Technological Advances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Software with compliance built 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Virtual closing technology – perhaps even off-site personnel doing closings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New hardware – SecureClose, Docupad, iPad-based systems, auditing software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Paperless transactions – how far away?</a:t>
            </a:r>
          </a:p>
        </p:txBody>
      </p:sp>
    </p:spTree>
    <p:extLst>
      <p:ext uri="{BB962C8B-B14F-4D97-AF65-F5344CB8AC3E}">
        <p14:creationId xmlns:p14="http://schemas.microsoft.com/office/powerpoint/2010/main" val="195948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Dealer Challenges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Avoiding CFPB and FTC enforcement actions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/>
            <a:r>
              <a:rPr lang="en-US" sz="3200" dirty="0" smtClean="0"/>
              <a:t>	Complaint portals, private suits, state AG actions, whistleblowers, “hidden camera” investigative news reporters</a:t>
            </a:r>
          </a:p>
          <a:p>
            <a:pPr marL="457200" indent="-457200"/>
            <a:endParaRPr lang="en-US" sz="3200" dirty="0" smtClean="0"/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545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Dealer Challenges (continued)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Really understanding legal requirements – Training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AFIP Certification Program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NAF Certification Program (for BHPH or for advanced training</a:t>
            </a:r>
            <a:r>
              <a:rPr lang="en-US" sz="3200" dirty="0" smtClean="0"/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NIADA Training</a:t>
            </a:r>
            <a:endParaRPr lang="en-US" sz="3200" dirty="0" smtClean="0"/>
          </a:p>
          <a:p>
            <a:pPr marL="914400" lvl="1" indent="-457200"/>
            <a:endParaRPr lang="en-US" sz="3200" dirty="0" smtClean="0"/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3567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Dealer Challenges (continued)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Addressing compliance – written Compliance Management System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Board (ownership)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Management oversight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Written compliance program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Complaint response program, audit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8956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Dealer Challenges (continued)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You cannot just buy a form, manual or program “off the shelf”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There is no “plug and play</a:t>
            </a:r>
            <a:r>
              <a:rPr lang="en-US" sz="3200" dirty="0" smtClean="0"/>
              <a:t>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No substitute for a hard slog learning compliance</a:t>
            </a:r>
            <a:endParaRPr lang="en-US" sz="3200" dirty="0" smtClean="0"/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284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Dealer Challenges (continued)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You cannot outsource the responsibility for getting it right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You are responsible for everything done in your name</a:t>
            </a:r>
          </a:p>
        </p:txBody>
      </p:sp>
    </p:spTree>
    <p:extLst>
      <p:ext uri="{BB962C8B-B14F-4D97-AF65-F5344CB8AC3E}">
        <p14:creationId xmlns:p14="http://schemas.microsoft.com/office/powerpoint/2010/main" val="411475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92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Dealer Challenges (continued)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Resources are available, but at the end of the day, YOU have to get this compliance stuff right!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“We’ve always done it that way” won’t work for compliance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5998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 algn="ctr"/>
            <a:endParaRPr lang="en-US" sz="4000" dirty="0" smtClean="0"/>
          </a:p>
          <a:p>
            <a:pPr marL="457200" indent="-457200" algn="ctr"/>
            <a:endParaRPr lang="en-US" sz="4000" dirty="0" smtClean="0"/>
          </a:p>
          <a:p>
            <a:pPr marL="457200" indent="-457200" algn="ctr"/>
            <a:r>
              <a:rPr lang="en-US" sz="5400" b="1" dirty="0" smtClean="0"/>
              <a:t>Questions?</a:t>
            </a:r>
          </a:p>
          <a:p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ea typeface="+mn-ea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6664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039100" cy="5486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will drive changes?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430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Dealers and finance companies behaving badly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Federal and state legislation and regulation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Consumer demands and expectations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Technological advances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Competition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3999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Contact Information: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1430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Thomas B. Hudson,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 Esquire</a:t>
            </a:r>
          </a:p>
          <a:p>
            <a:pPr algn="ctr"/>
            <a:r>
              <a:rPr lang="en-US" baseline="0" dirty="0" smtClean="0">
                <a:latin typeface="Roboto Regular"/>
                <a:cs typeface="Roboto Regular"/>
              </a:rPr>
              <a:t>Hudson</a:t>
            </a:r>
            <a:r>
              <a:rPr lang="en-US" dirty="0" smtClean="0">
                <a:latin typeface="Roboto Regular"/>
                <a:cs typeface="Roboto Regular"/>
              </a:rPr>
              <a:t> Cook, LLP</a:t>
            </a:r>
          </a:p>
          <a:p>
            <a:pPr algn="ctr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7037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 Ridge Road, Suite 300</a:t>
            </a:r>
          </a:p>
          <a:p>
            <a:pPr algn="ctr"/>
            <a:r>
              <a:rPr lang="en-US" baseline="0" dirty="0" smtClean="0">
                <a:latin typeface="Roboto Regular"/>
                <a:cs typeface="Roboto Regular"/>
              </a:rPr>
              <a:t>Hanover,</a:t>
            </a:r>
            <a:r>
              <a:rPr lang="en-US" dirty="0" smtClean="0">
                <a:latin typeface="Roboto Regular"/>
                <a:cs typeface="Roboto Regular"/>
              </a:rPr>
              <a:t> MD  21076</a:t>
            </a:r>
          </a:p>
          <a:p>
            <a:pPr algn="ctr"/>
            <a:r>
              <a:rPr lang="en-US" dirty="0" smtClean="0">
                <a:latin typeface="Roboto Regular"/>
                <a:cs typeface="Roboto Regular"/>
              </a:rPr>
              <a:t>410.865.5411</a:t>
            </a:r>
          </a:p>
          <a:p>
            <a:pPr algn="ctr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  <a:hlinkClick r:id="rId2"/>
              </a:rPr>
              <a:t>thudson@hudco.com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  <a:p>
            <a:pPr algn="ctr"/>
            <a:endParaRPr lang="en-US" dirty="0">
              <a:latin typeface="Roboto Regular"/>
              <a:cs typeface="Roboto Regular"/>
            </a:endParaRPr>
          </a:p>
          <a:p>
            <a:pPr algn="ctr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Allen H. Denson, Esquire</a:t>
            </a:r>
          </a:p>
          <a:p>
            <a:pPr algn="ctr"/>
            <a:r>
              <a:rPr lang="en-US" dirty="0" smtClean="0">
                <a:latin typeface="Roboto Regular"/>
                <a:cs typeface="Roboto Regular"/>
              </a:rPr>
              <a:t>Hudson Cook, LLP</a:t>
            </a:r>
          </a:p>
          <a:p>
            <a:pPr algn="ctr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1909 K Street NW, Suite 400</a:t>
            </a:r>
          </a:p>
          <a:p>
            <a:pPr algn="ctr"/>
            <a:r>
              <a:rPr lang="en-US" dirty="0" smtClean="0">
                <a:latin typeface="Roboto Regular"/>
                <a:cs typeface="Roboto Regular"/>
              </a:rPr>
              <a:t>Washington, DC 20006</a:t>
            </a:r>
          </a:p>
          <a:p>
            <a:pPr algn="ctr"/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Regular"/>
                <a:cs typeface="Roboto Regular"/>
              </a:rPr>
              <a:t>202.327.9718</a:t>
            </a:r>
          </a:p>
          <a:p>
            <a:pPr algn="ctr"/>
            <a:r>
              <a:rPr lang="en-US" dirty="0" smtClean="0">
                <a:latin typeface="Roboto Regular"/>
                <a:cs typeface="Roboto Regular"/>
                <a:hlinkClick r:id="rId3"/>
              </a:rPr>
              <a:t>adenson@hudco.com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ea typeface="+mn-ea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51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990600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sz="3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DEALERS AND FINANCE COMPANIES BEHAVING BADLY – RECENT HEADLINES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3716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“Dealer Fined $690K for Consumer Protection Law Violations” – NJ Judge found 640 violations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“Loan Fraud Inquiry Said to Focus on Used Car Dealers” (New York Times, 2014)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200" dirty="0" smtClean="0"/>
              <a:t>“Used Car Dealers Under Fire” (New York Times, 2014)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737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328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Federal and State</a:t>
            </a:r>
            <a:br>
              <a:rPr lang="en-US" sz="3600" b="1" dirty="0" smtClean="0"/>
            </a:br>
            <a:r>
              <a:rPr lang="en-US" sz="3600" b="1" dirty="0" smtClean="0"/>
              <a:t>Legislation and Regulation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417638"/>
            <a:ext cx="8229600" cy="4678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Often media provoked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NY Times – BHPH and Independent Dealers, GAP and Starter Interrupt Devices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LA Times – BHPH,  GAP and Starter Interrupt Devices</a:t>
            </a:r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529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Federal and State</a:t>
            </a:r>
            <a:br>
              <a:rPr lang="en-US" sz="3600" b="1" dirty="0" smtClean="0"/>
            </a:br>
            <a:r>
              <a:rPr lang="en-US" sz="3600" b="1" dirty="0" smtClean="0"/>
              <a:t>Legislation and Regulation 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417638"/>
            <a:ext cx="8229600" cy="4678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Consumer advocates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National Consumer Law Center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Center for Responsible Lending – “Under the Hood”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Public Citizen – Arbitration Report (2007), Rip-Off Nation (2007), Repo Madness (2010)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/>
              <a:t>FTC petitioned to investigate open </a:t>
            </a:r>
            <a:r>
              <a:rPr lang="en-US" sz="2800" dirty="0" smtClean="0"/>
              <a:t>recalls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51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115300" cy="5486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Consumer Demands and Expectations</a:t>
            </a: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Consumers and the Internet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Dislike of the F&amp;I process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Need for transparency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Need for speed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CFPB complaint portal empowers consumers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772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Technological Advances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2954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Virtual closing technology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New hardware – Docupad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Paperless transactions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Social media challenges</a:t>
            </a:r>
          </a:p>
          <a:p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227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10A8DE"/>
      </a:accent2>
      <a:accent3>
        <a:srgbClr val="1BB10F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222</TotalTime>
  <Words>1042</Words>
  <Application>Microsoft Office PowerPoint</Application>
  <PresentationFormat>On-screen Show (4:3)</PresentationFormat>
  <Paragraphs>158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Aharoni</vt:lpstr>
      <vt:lpstr>Arial</vt:lpstr>
      <vt:lpstr>Franklin Gothic Book</vt:lpstr>
      <vt:lpstr>Franklin Gothic Medium</vt:lpstr>
      <vt:lpstr>Roboto Regular</vt:lpstr>
      <vt:lpstr>Tunga</vt:lpstr>
      <vt:lpstr>Wingdings</vt:lpstr>
      <vt:lpstr>Angles</vt:lpstr>
      <vt:lpstr>Pitfalls in Pricing and Finance Charges</vt:lpstr>
      <vt:lpstr>Looking in the Rearview Mirror </vt:lpstr>
      <vt:lpstr>Looking in the Rearview Mirror (continued)</vt:lpstr>
      <vt:lpstr>What will drive changes?</vt:lpstr>
      <vt:lpstr>DEALERS AND FINANCE COMPANIES BEHAVING BADLY – RECENT HEADLINES</vt:lpstr>
      <vt:lpstr>Federal and State Legislation and Regulation</vt:lpstr>
      <vt:lpstr>Federal and State Legislation and Regulation </vt:lpstr>
      <vt:lpstr>Consumer Demands and Expectations</vt:lpstr>
      <vt:lpstr>Technological Advances</vt:lpstr>
      <vt:lpstr>Competition</vt:lpstr>
      <vt:lpstr>Let’s Look at Each of These </vt:lpstr>
      <vt:lpstr>Federal and State Regulation, Legislation AND ENFORCEMENT</vt:lpstr>
      <vt:lpstr>PowerPoint Presentation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What are they pushing for?</vt:lpstr>
      <vt:lpstr>Consumer Demands and Expectations</vt:lpstr>
      <vt:lpstr>Technological Advances</vt:lpstr>
      <vt:lpstr>Dealer Challenges</vt:lpstr>
      <vt:lpstr>Dealer Challenges (continued)</vt:lpstr>
      <vt:lpstr>Dealer Challenges (continued)</vt:lpstr>
      <vt:lpstr>Dealer Challenges (continued)</vt:lpstr>
      <vt:lpstr>Dealer Challenges (continued)</vt:lpstr>
      <vt:lpstr>Dealer Challenges (continued)</vt:lpstr>
      <vt:lpstr>PowerPoint Presentation</vt:lpstr>
      <vt:lpstr>Contact Information: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GBrown</dc:creator>
  <cp:lastModifiedBy>HUDSON, THOMAS B.</cp:lastModifiedBy>
  <cp:revision>27</cp:revision>
  <dcterms:created xsi:type="dcterms:W3CDTF">2016-04-10T20:12:33Z</dcterms:created>
  <dcterms:modified xsi:type="dcterms:W3CDTF">2016-05-11T15:21:35Z</dcterms:modified>
</cp:coreProperties>
</file>