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slideLayouts/slideLayout24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slideLayouts/slideLayout25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404" r:id="rId1"/>
    <p:sldMasterId id="2147484739" r:id="rId2"/>
    <p:sldMasterId id="2147484747" r:id="rId3"/>
    <p:sldMasterId id="2147484750" r:id="rId4"/>
    <p:sldMasterId id="2147484752" r:id="rId5"/>
    <p:sldMasterId id="2147484754" r:id="rId6"/>
    <p:sldMasterId id="2147484756" r:id="rId7"/>
    <p:sldMasterId id="2147484758" r:id="rId8"/>
    <p:sldMasterId id="2147484760" r:id="rId9"/>
    <p:sldMasterId id="2147484762" r:id="rId10"/>
    <p:sldMasterId id="2147484764" r:id="rId11"/>
    <p:sldMasterId id="2147484766" r:id="rId12"/>
    <p:sldMasterId id="2147484768" r:id="rId13"/>
    <p:sldMasterId id="2147484770" r:id="rId14"/>
    <p:sldMasterId id="2147484772" r:id="rId15"/>
    <p:sldMasterId id="2147484774" r:id="rId16"/>
    <p:sldMasterId id="2147484776" r:id="rId17"/>
    <p:sldMasterId id="2147484778" r:id="rId18"/>
    <p:sldMasterId id="2147484780" r:id="rId19"/>
    <p:sldMasterId id="2147484782" r:id="rId20"/>
    <p:sldMasterId id="2147484784" r:id="rId21"/>
    <p:sldMasterId id="2147484786" r:id="rId22"/>
    <p:sldMasterId id="2147484788" r:id="rId23"/>
    <p:sldMasterId id="2147484790" r:id="rId24"/>
    <p:sldMasterId id="2147484792" r:id="rId25"/>
    <p:sldMasterId id="2147484794" r:id="rId26"/>
    <p:sldMasterId id="2147484796" r:id="rId27"/>
    <p:sldMasterId id="2147484798" r:id="rId28"/>
    <p:sldMasterId id="2147484800" r:id="rId29"/>
    <p:sldMasterId id="2147484802" r:id="rId30"/>
    <p:sldMasterId id="2147484804" r:id="rId31"/>
    <p:sldMasterId id="2147484806" r:id="rId32"/>
    <p:sldMasterId id="2147484808" r:id="rId33"/>
    <p:sldMasterId id="2147484810" r:id="rId34"/>
    <p:sldMasterId id="2147484812" r:id="rId35"/>
    <p:sldMasterId id="2147484814" r:id="rId36"/>
    <p:sldMasterId id="2147484816" r:id="rId37"/>
    <p:sldMasterId id="2147484818" r:id="rId38"/>
    <p:sldMasterId id="2147484820" r:id="rId39"/>
    <p:sldMasterId id="2147484822" r:id="rId40"/>
    <p:sldMasterId id="2147484824" r:id="rId41"/>
    <p:sldMasterId id="2147484826" r:id="rId42"/>
    <p:sldMasterId id="2147484828" r:id="rId43"/>
    <p:sldMasterId id="2147484830" r:id="rId44"/>
    <p:sldMasterId id="2147484832" r:id="rId45"/>
    <p:sldMasterId id="2147484834" r:id="rId46"/>
    <p:sldMasterId id="2147484836" r:id="rId47"/>
    <p:sldMasterId id="2147484838" r:id="rId48"/>
    <p:sldMasterId id="2147484840" r:id="rId49"/>
    <p:sldMasterId id="2147484842" r:id="rId50"/>
    <p:sldMasterId id="2147484844" r:id="rId51"/>
    <p:sldMasterId id="2147484846" r:id="rId52"/>
    <p:sldMasterId id="2147484848" r:id="rId53"/>
    <p:sldMasterId id="2147484850" r:id="rId54"/>
    <p:sldMasterId id="2147484852" r:id="rId55"/>
    <p:sldMasterId id="2147484854" r:id="rId56"/>
    <p:sldMasterId id="2147484856" r:id="rId57"/>
    <p:sldMasterId id="2147484858" r:id="rId58"/>
    <p:sldMasterId id="2147484860" r:id="rId59"/>
  </p:sldMasterIdLst>
  <p:notesMasterIdLst>
    <p:notesMasterId r:id="rId91"/>
  </p:notesMasterIdLst>
  <p:handoutMasterIdLst>
    <p:handoutMasterId r:id="rId92"/>
  </p:handoutMasterIdLst>
  <p:sldIdLst>
    <p:sldId id="1422" r:id="rId60"/>
    <p:sldId id="2035" r:id="rId61"/>
    <p:sldId id="1960" r:id="rId62"/>
    <p:sldId id="2034" r:id="rId63"/>
    <p:sldId id="2183" r:id="rId64"/>
    <p:sldId id="2216" r:id="rId65"/>
    <p:sldId id="2217" r:id="rId66"/>
    <p:sldId id="2175" r:id="rId67"/>
    <p:sldId id="2218" r:id="rId68"/>
    <p:sldId id="2176" r:id="rId69"/>
    <p:sldId id="2101" r:id="rId70"/>
    <p:sldId id="2102" r:id="rId71"/>
    <p:sldId id="1354" r:id="rId72"/>
    <p:sldId id="2196" r:id="rId73"/>
    <p:sldId id="2197" r:id="rId74"/>
    <p:sldId id="2198" r:id="rId75"/>
    <p:sldId id="2199" r:id="rId76"/>
    <p:sldId id="2200" r:id="rId77"/>
    <p:sldId id="2171" r:id="rId78"/>
    <p:sldId id="2038" r:id="rId79"/>
    <p:sldId id="2180" r:id="rId80"/>
    <p:sldId id="1810" r:id="rId81"/>
    <p:sldId id="1815" r:id="rId82"/>
    <p:sldId id="1763" r:id="rId83"/>
    <p:sldId id="1962" r:id="rId84"/>
    <p:sldId id="2195" r:id="rId85"/>
    <p:sldId id="1750" r:id="rId86"/>
    <p:sldId id="2194" r:id="rId87"/>
    <p:sldId id="1775" r:id="rId88"/>
    <p:sldId id="2220" r:id="rId89"/>
    <p:sldId id="2213" r:id="rId90"/>
  </p:sldIdLst>
  <p:sldSz cx="9906000" cy="6858000" type="A4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9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5978">
          <p15:clr>
            <a:srgbClr val="A4A3A4"/>
          </p15:clr>
        </p15:guide>
        <p15:guide id="4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33"/>
    <a:srgbClr val="D9F0F0"/>
    <a:srgbClr val="AFAFAF"/>
    <a:srgbClr val="00823B"/>
    <a:srgbClr val="009999"/>
    <a:srgbClr val="FFCC80"/>
    <a:srgbClr val="F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691" autoAdjust="0"/>
    <p:restoredTop sz="89048" autoAdjust="0"/>
  </p:normalViewPr>
  <p:slideViewPr>
    <p:cSldViewPr snapToGrid="0">
      <p:cViewPr>
        <p:scale>
          <a:sx n="89" d="100"/>
          <a:sy n="89" d="100"/>
        </p:scale>
        <p:origin x="996" y="-186"/>
      </p:cViewPr>
      <p:guideLst>
        <p:guide orient="horz" pos="2839"/>
        <p:guide orient="horz" pos="3974"/>
        <p:guide pos="5978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86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4.xml"/><Relationship Id="rId68" Type="http://schemas.openxmlformats.org/officeDocument/2006/relationships/slide" Target="slides/slide9.xml"/><Relationship Id="rId76" Type="http://schemas.openxmlformats.org/officeDocument/2006/relationships/slide" Target="slides/slide17.xml"/><Relationship Id="rId84" Type="http://schemas.openxmlformats.org/officeDocument/2006/relationships/slide" Target="slides/slide25.xml"/><Relationship Id="rId89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2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7.xml"/><Relationship Id="rId74" Type="http://schemas.openxmlformats.org/officeDocument/2006/relationships/slide" Target="slides/slide15.xml"/><Relationship Id="rId79" Type="http://schemas.openxmlformats.org/officeDocument/2006/relationships/slide" Target="slides/slide20.xml"/><Relationship Id="rId87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.xml"/><Relationship Id="rId82" Type="http://schemas.openxmlformats.org/officeDocument/2006/relationships/slide" Target="slides/slide23.xml"/><Relationship Id="rId90" Type="http://schemas.openxmlformats.org/officeDocument/2006/relationships/slide" Target="slides/slide31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5.xml"/><Relationship Id="rId69" Type="http://schemas.openxmlformats.org/officeDocument/2006/relationships/slide" Target="slides/slide10.xml"/><Relationship Id="rId77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3.xml"/><Relationship Id="rId80" Type="http://schemas.openxmlformats.org/officeDocument/2006/relationships/slide" Target="slides/slide21.xml"/><Relationship Id="rId85" Type="http://schemas.openxmlformats.org/officeDocument/2006/relationships/slide" Target="slides/slide26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3.xml"/><Relationship Id="rId70" Type="http://schemas.openxmlformats.org/officeDocument/2006/relationships/slide" Target="slides/slide11.xml"/><Relationship Id="rId75" Type="http://schemas.openxmlformats.org/officeDocument/2006/relationships/slide" Target="slides/slide16.xml"/><Relationship Id="rId83" Type="http://schemas.openxmlformats.org/officeDocument/2006/relationships/slide" Target="slides/slide24.xml"/><Relationship Id="rId88" Type="http://schemas.openxmlformats.org/officeDocument/2006/relationships/slide" Target="slides/slide29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1.xml"/><Relationship Id="rId65" Type="http://schemas.openxmlformats.org/officeDocument/2006/relationships/slide" Target="slides/slide6.xml"/><Relationship Id="rId73" Type="http://schemas.openxmlformats.org/officeDocument/2006/relationships/slide" Target="slides/slide14.xml"/><Relationship Id="rId78" Type="http://schemas.openxmlformats.org/officeDocument/2006/relationships/slide" Target="slides/slide19.xml"/><Relationship Id="rId81" Type="http://schemas.openxmlformats.org/officeDocument/2006/relationships/slide" Target="slides/slide22.xml"/><Relationship Id="rId86" Type="http://schemas.openxmlformats.org/officeDocument/2006/relationships/slide" Target="slides/slide27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42875"/>
            <a:ext cx="4305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73138" eaLnBrk="0" hangingPunct="0">
              <a:spcBef>
                <a:spcPct val="5000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142875"/>
            <a:ext cx="4305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73138" eaLnBrk="0" hangingPunct="0">
              <a:spcBef>
                <a:spcPct val="5000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65875"/>
            <a:ext cx="4305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73138" eaLnBrk="0" hangingPunct="0">
              <a:spcBef>
                <a:spcPct val="5000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369050"/>
            <a:ext cx="4305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3138" eaLnBrk="0" hangingPunct="0">
              <a:spcBef>
                <a:spcPct val="5000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F22FAA-B2B5-4EB5-8221-CD801BF4C5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2" tIns="48067" rIns="96132" bIns="48067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spcBef>
                <a:spcPct val="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5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2" tIns="48067" rIns="96132" bIns="48067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0550" y="515938"/>
            <a:ext cx="36798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4613" y="3233738"/>
            <a:ext cx="7237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2" tIns="48067" rIns="96132" bIns="48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05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2" tIns="48067" rIns="96132" bIns="48067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spcBef>
                <a:spcPct val="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64300"/>
            <a:ext cx="4305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2" tIns="48067" rIns="96132" bIns="48067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0"/>
              </a:spcBef>
              <a:defRPr sz="1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7C2CFC-0C9F-4179-B30B-F9147114E0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6F0E0-1EE2-444A-80F7-B54339F11280}" type="slidenum">
              <a:rPr lang="it-IT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14350"/>
            <a:ext cx="3668712" cy="2541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99" y="3232024"/>
            <a:ext cx="7272912" cy="3052039"/>
          </a:xfrm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0326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CA211-D2CE-49DA-838F-9599E0D49FBB}" type="slidenum">
              <a:rPr lang="it-IT" smtClean="0">
                <a:cs typeface="Arial" pitchFamily="34" charset="0"/>
              </a:rPr>
              <a:pPr/>
              <a:t>28</a:t>
            </a:fld>
            <a:endParaRPr lang="it-IT" smtClean="0"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515938"/>
            <a:ext cx="3679825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6506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CA211-D2CE-49DA-838F-9599E0D49FBB}" type="slidenum">
              <a:rPr lang="it-IT" smtClean="0">
                <a:cs typeface="Arial" pitchFamily="34" charset="0"/>
              </a:rPr>
              <a:pPr/>
              <a:t>29</a:t>
            </a:fld>
            <a:endParaRPr lang="it-IT" smtClean="0"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515938"/>
            <a:ext cx="3679825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886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7863" y="742950"/>
            <a:ext cx="5294312" cy="36671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1 Dare significato all’esperienza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2 Favorire la conoscenza personale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3 Costruire l’identità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4 Costruire conoscenze condivise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5 Sviluppo di una comunità attraverso le pratiche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6 Livellare lo squilibrio di potere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7 Aumentare  la coscienza critica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8 Negoziare le micro-moralità delle scelte di stile di vita</a:t>
            </a:r>
          </a:p>
        </p:txBody>
      </p:sp>
    </p:spTree>
    <p:extLst>
      <p:ext uri="{BB962C8B-B14F-4D97-AF65-F5344CB8AC3E}">
        <p14:creationId xmlns:p14="http://schemas.microsoft.com/office/powerpoint/2010/main" val="209563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C2CFC-0C9F-4179-B30B-F9147114E0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C2CFC-0C9F-4179-B30B-F9147114E0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5621054" y="6456284"/>
            <a:ext cx="4303296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defTabSz="913678"/>
            <a:fld id="{C142465A-FCA8-46DB-ACA9-A01D10B8DF5F}" type="slidenum">
              <a:rPr lang="it-IT">
                <a:solidFill>
                  <a:schemeClr val="tx1"/>
                </a:solidFill>
              </a:rPr>
              <a:pPr defTabSz="913678"/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5788" y="511175"/>
            <a:ext cx="3679825" cy="254793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894" y="3228680"/>
            <a:ext cx="7940852" cy="3058523"/>
          </a:xfrm>
          <a:noFill/>
          <a:ln w="9525"/>
        </p:spPr>
        <p:txBody>
          <a:bodyPr lIns="91430" tIns="45715" rIns="91430" bIns="45715"/>
          <a:lstStyle/>
          <a:p>
            <a:pPr defTabSz="891997"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6276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C2CFC-0C9F-4179-B30B-F9147114E0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14350"/>
            <a:ext cx="3659188" cy="25336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1 Dare significato all’esperienza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2 Favorire la conoscenza personale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3 Costruire l’identità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4 Costruire conoscenze condivise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5 Sviluppo di una comunità attraverso le pratiche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6 Livellare lo squilibrio di potere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7 Aumentare  la coscienza critica</a:t>
            </a:r>
          </a:p>
          <a:p>
            <a:r>
              <a:rPr lang="it-IT" smtClean="0">
                <a:latin typeface="Arial" pitchFamily="34" charset="0"/>
                <a:cs typeface="Arial" pitchFamily="34" charset="0"/>
              </a:rPr>
              <a:t>8 Negoziare le micro-moralità delle scelte di stile di vita</a:t>
            </a:r>
          </a:p>
        </p:txBody>
      </p:sp>
    </p:spTree>
    <p:extLst>
      <p:ext uri="{BB962C8B-B14F-4D97-AF65-F5344CB8AC3E}">
        <p14:creationId xmlns:p14="http://schemas.microsoft.com/office/powerpoint/2010/main" val="24852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060C6-D683-49BB-A924-480E9E2D91D1}" type="slidenum">
              <a:rPr lang="it-IT"/>
              <a:pPr/>
              <a:t>21</a:t>
            </a:fld>
            <a:endParaRPr lang="it-IT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81413" cy="2549525"/>
          </a:xfrm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4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8FE40-C427-401D-9CAB-51001D779540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4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224"/>
            <a:ext cx="9906000" cy="4652963"/>
          </a:xfrm>
          <a:prstGeom prst="rect">
            <a:avLst/>
          </a:prstGeom>
          <a:solidFill>
            <a:srgbClr val="15107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/>
            </a:pPr>
            <a:endParaRPr lang="it-IT">
              <a:solidFill>
                <a:srgbClr val="15107A"/>
              </a:solidFill>
              <a:cs typeface="+mn-cs"/>
            </a:endParaRPr>
          </a:p>
        </p:txBody>
      </p:sp>
      <p:pic>
        <p:nvPicPr>
          <p:cNvPr id="5" name="Picture 5" descr="quadricro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346" y="5341987"/>
            <a:ext cx="14827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3675" y="1204962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20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Azienda Sanitaria Firenze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084" y="5013325"/>
            <a:ext cx="9047823" cy="431800"/>
          </a:xfrm>
        </p:spPr>
        <p:txBody>
          <a:bodyPr lIns="0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40" y="5445125"/>
            <a:ext cx="7255801" cy="908050"/>
          </a:xfrm>
        </p:spPr>
        <p:txBody>
          <a:bodyPr lIns="0" r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00925" y="6237288"/>
            <a:ext cx="2311400" cy="476250"/>
          </a:xfrm>
          <a:prstGeom prst="rect">
            <a:avLst/>
          </a:prstGeom>
          <a:ln w="12700" algn="ctr">
            <a:miter lim="800000"/>
            <a:headEnd/>
            <a:tailEnd/>
          </a:ln>
        </p:spPr>
        <p:txBody>
          <a:bodyPr vert="horz" wrap="square" lIns="0" tIns="44450" rIns="0" bIns="444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20000"/>
              </a:lnSpc>
              <a:spcBef>
                <a:spcPct val="0"/>
              </a:spcBef>
              <a:buClr>
                <a:srgbClr val="15107A"/>
              </a:buClr>
              <a:buFont typeface="Wingdings" pitchFamily="2" charset="2"/>
              <a:buNone/>
              <a:defRPr sz="1400">
                <a:solidFill>
                  <a:srgbClr val="15107A"/>
                </a:solidFill>
                <a:cs typeface="+mn-cs"/>
              </a:defRPr>
            </a:lvl1pPr>
          </a:lstStyle>
          <a:p>
            <a:pPr>
              <a:defRPr/>
            </a:pPr>
            <a:fld id="{5AC465B8-BDC8-419B-9BB2-EFB130E0FB32}" type="datetimeFigureOut">
              <a:rPr lang="it-IT"/>
              <a:pPr>
                <a:defRPr/>
              </a:pPr>
              <a:t>18/02/2016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83093" y="44450"/>
            <a:ext cx="2426627" cy="6337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8032" y="44450"/>
            <a:ext cx="7118217" cy="6337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364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evadoro.org/imgs/pagine_iniziative/gps/dialogo_interreligioso/bandiera_pac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4403" y="6381750"/>
            <a:ext cx="460732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Alfredo </a:t>
            </a:r>
            <a:r>
              <a:rPr lang="it-IT" sz="1600" b="0" dirty="0" err="1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Zuppiroli</a:t>
            </a: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 – Firenze </a:t>
            </a:r>
          </a:p>
        </p:txBody>
      </p:sp>
      <p:pic>
        <p:nvPicPr>
          <p:cNvPr id="6" name="Picture 2" descr="http://25.media.tumblr.com/tumblr_m1xgzlg8Xo1qghk7bo1_50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4843" y="4945115"/>
            <a:ext cx="113162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472" y="5013176"/>
            <a:ext cx="8191044" cy="431800"/>
          </a:xfrm>
        </p:spPr>
        <p:txBody>
          <a:bodyPr lIns="0"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it-IT" noProof="0" dirty="0" smtClean="0"/>
              <a:t>Fare clic per modificare lo stile del titolo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40" y="5445125"/>
            <a:ext cx="7255801" cy="908050"/>
          </a:xfrm>
        </p:spPr>
        <p:txBody>
          <a:bodyPr lIns="0" r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00264" y="6237288"/>
            <a:ext cx="2311400" cy="476250"/>
          </a:xfrm>
          <a:prstGeom prst="rect">
            <a:avLst/>
          </a:prstGeom>
          <a:extLst/>
        </p:spPr>
        <p:txBody>
          <a:bodyPr vert="horz" wrap="square" lIns="0" tIns="44450" rIns="0" bIns="4445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 sz="1400" b="0">
                <a:solidFill>
                  <a:srgbClr val="15107A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58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evadoro.org/imgs/pagine_iniziative/gps/dialogo_interreligioso/bandiera_pac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4403" y="6381750"/>
            <a:ext cx="460732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Alfredo </a:t>
            </a:r>
            <a:r>
              <a:rPr lang="it-IT" sz="1600" b="0" dirty="0" err="1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Zuppiroli</a:t>
            </a: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 – Firenze </a:t>
            </a:r>
          </a:p>
        </p:txBody>
      </p:sp>
      <p:pic>
        <p:nvPicPr>
          <p:cNvPr id="6" name="Picture 2" descr="http://25.media.tumblr.com/tumblr_m1xgzlg8Xo1qghk7bo1_50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4843" y="4945115"/>
            <a:ext cx="113162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472" y="5013176"/>
            <a:ext cx="8191044" cy="431800"/>
          </a:xfrm>
        </p:spPr>
        <p:txBody>
          <a:bodyPr lIns="0"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it-IT" noProof="0" dirty="0" smtClean="0"/>
              <a:t>Fare clic per modificare lo stile del titolo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40" y="5445125"/>
            <a:ext cx="7255801" cy="908050"/>
          </a:xfrm>
        </p:spPr>
        <p:txBody>
          <a:bodyPr lIns="0" r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00264" y="6237288"/>
            <a:ext cx="2311400" cy="476250"/>
          </a:xfrm>
          <a:prstGeom prst="rect">
            <a:avLst/>
          </a:prstGeom>
          <a:extLst/>
        </p:spPr>
        <p:txBody>
          <a:bodyPr vert="horz" wrap="square" lIns="0" tIns="44450" rIns="0" bIns="4445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 sz="1400" b="0">
                <a:solidFill>
                  <a:srgbClr val="15107A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4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4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evadoro.org/imgs/pagine_iniziative/gps/dialogo_interreligioso/bandiera_pac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4403" y="6381750"/>
            <a:ext cx="460732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Alfredo </a:t>
            </a:r>
            <a:r>
              <a:rPr lang="it-IT" sz="1600" b="0" dirty="0" err="1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Zuppiroli</a:t>
            </a:r>
            <a:r>
              <a:rPr lang="it-IT" sz="16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 – Firenze </a:t>
            </a:r>
          </a:p>
        </p:txBody>
      </p:sp>
      <p:pic>
        <p:nvPicPr>
          <p:cNvPr id="6" name="Picture 2" descr="http://25.media.tumblr.com/tumblr_m1xgzlg8Xo1qghk7bo1_50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4843" y="4945115"/>
            <a:ext cx="113162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472" y="5013176"/>
            <a:ext cx="8191044" cy="431800"/>
          </a:xfrm>
        </p:spPr>
        <p:txBody>
          <a:bodyPr lIns="0"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it-IT" noProof="0" dirty="0" smtClean="0"/>
              <a:t>Fare clic per modificare lo stile del titolo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40" y="5445125"/>
            <a:ext cx="7255801" cy="908050"/>
          </a:xfrm>
        </p:spPr>
        <p:txBody>
          <a:bodyPr lIns="0" r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00264" y="6237288"/>
            <a:ext cx="2311400" cy="476250"/>
          </a:xfrm>
          <a:prstGeom prst="rect">
            <a:avLst/>
          </a:prstGeom>
          <a:extLst/>
        </p:spPr>
        <p:txBody>
          <a:bodyPr vert="horz" wrap="square" lIns="0" tIns="44450" rIns="0" bIns="4445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 sz="1400" b="0">
                <a:solidFill>
                  <a:srgbClr val="15107A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8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1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1012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028" y="836614"/>
            <a:ext cx="4684713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47847" y="836614"/>
            <a:ext cx="4686432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627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24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25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47674"/>
            <a:ext cx="97091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836614"/>
            <a:ext cx="9536113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98425" y="692150"/>
            <a:ext cx="9536113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  <a:defRPr/>
            </a:pPr>
            <a:endParaRPr lang="it-IT">
              <a:solidFill>
                <a:srgbClr val="15107A"/>
              </a:solidFill>
              <a:cs typeface="+mn-cs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8425" y="6462713"/>
            <a:ext cx="34321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>
                <a:solidFill>
                  <a:srgbClr val="0032FF"/>
                </a:solidFill>
                <a:latin typeface="Arial Rounded MT Bold" pitchFamily="34" charset="0"/>
                <a:cs typeface="+mn-cs"/>
              </a:rPr>
              <a:t>Azienda Sanitaria Firenze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323138" y="6432599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fld id="{53471B44-B35A-454B-9E4E-0D4CEBA6E078}" type="slidenum">
              <a:rPr lang="it-IT" sz="1000">
                <a:solidFill>
                  <a:srgbClr val="15107A"/>
                </a:solidFill>
                <a:cs typeface="+mn-cs"/>
              </a:rPr>
              <a:pPr algn="r">
                <a:defRPr/>
              </a:pPr>
              <a:t>‹N›</a:t>
            </a:fld>
            <a:endParaRPr lang="it-IT" sz="1000">
              <a:solidFill>
                <a:srgbClr val="15107A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0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3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5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57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0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55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48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53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46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51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44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4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4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46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39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43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36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40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33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75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2052" name="Line 4"/>
          <p:cNvSpPr>
            <a:spLocks noChangeShapeType="1"/>
          </p:cNvSpPr>
          <p:nvPr userDrawn="1"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it-IT" sz="1800" b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98029" y="6480225"/>
            <a:ext cx="3432704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sz="14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Alfredo </a:t>
            </a:r>
            <a:r>
              <a:rPr lang="it-IT" sz="1400" b="0" dirty="0" err="1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Zuppiroli</a:t>
            </a:r>
            <a:r>
              <a:rPr lang="it-IT" sz="1400" b="0" dirty="0" smtClean="0">
                <a:solidFill>
                  <a:srgbClr val="000099"/>
                </a:solidFill>
                <a:latin typeface="Arial Rounded MT Bold" pitchFamily="34" charset="0"/>
                <a:cs typeface="Arial"/>
              </a:rPr>
              <a:t> – Firenze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22873" y="6432600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fld id="{A05F1F64-2B13-4A79-A851-53CACF1A875C}" type="slidenum">
              <a:rPr lang="it-IT" sz="1000" b="0">
                <a:solidFill>
                  <a:srgbClr val="15107A"/>
                </a:solidFill>
                <a:latin typeface="Arial" charset="0"/>
                <a:cs typeface="Arial"/>
              </a:rPr>
              <a:pPr algn="r">
                <a:defRPr/>
              </a:pPr>
              <a:t>‹N›</a:t>
            </a:fld>
            <a:endParaRPr lang="it-IT" sz="1000" b="0">
              <a:solidFill>
                <a:srgbClr val="15107A"/>
              </a:solidFill>
              <a:latin typeface="Arial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861" r:id="rId2"/>
    <p:sldLayoutId id="214748486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5107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5107A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5107A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5107A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5107A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eaLnBrk="0" fontAlgn="base" hangingPunct="0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37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30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34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26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30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23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26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19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22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15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18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11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14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06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09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02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04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97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99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92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51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76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94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87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8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8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83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76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77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70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71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64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65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58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5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5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52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45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45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38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38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31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4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7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31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24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24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16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16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09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08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101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600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93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92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85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84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76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75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68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66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59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57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50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4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7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48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41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3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3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29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22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19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12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509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002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499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2992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489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2981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478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2971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467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2960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456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2949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43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68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37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62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2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5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29" y="47619"/>
            <a:ext cx="9709944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29" y="836614"/>
            <a:ext cx="9536244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98029" y="692150"/>
            <a:ext cx="9536244" cy="0"/>
          </a:xfrm>
          <a:prstGeom prst="line">
            <a:avLst/>
          </a:prstGeom>
          <a:noFill/>
          <a:ln w="25400">
            <a:solidFill>
              <a:srgbClr val="0032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029" y="6462713"/>
            <a:ext cx="34327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600" b="0">
                <a:solidFill>
                  <a:srgbClr val="0032FF"/>
                </a:solidFill>
                <a:latin typeface="Arial Rounded MT Bold" pitchFamily="34" charset="0"/>
              </a:rPr>
              <a:t>Azienda Sanitaria Firenze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22873" y="6432544"/>
            <a:ext cx="2311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F5E99FB6-A6EE-41AB-B3AB-44DCCF4C30FD}" type="slidenum">
              <a:rPr lang="it-IT" sz="1000" b="0">
                <a:solidFill>
                  <a:srgbClr val="15107A"/>
                </a:solidFill>
              </a:rPr>
              <a:pPr algn="r"/>
              <a:t>‹N›</a:t>
            </a:fld>
            <a:endParaRPr lang="it-IT" sz="1000" b="0">
              <a:solidFill>
                <a:srgbClr val="15107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5107A"/>
          </a:solidFill>
          <a:latin typeface="Arial" charset="0"/>
          <a:cs typeface="Arial" charset="0"/>
        </a:defRPr>
      </a:lvl9pPr>
    </p:titleStyle>
    <p:bodyStyle>
      <a:lvl1pPr marL="268288" indent="-268288" algn="l" rtl="0" fontAlgn="base">
        <a:lnSpc>
          <a:spcPct val="120000"/>
        </a:lnSpc>
        <a:spcBef>
          <a:spcPct val="69000"/>
        </a:spcBef>
        <a:spcAft>
          <a:spcPct val="0"/>
        </a:spcAft>
        <a:buClr>
          <a:srgbClr val="15107A"/>
        </a:buClr>
        <a:buSzPct val="80000"/>
        <a:buFont typeface="Wingdings" pitchFamily="2" charset="2"/>
        <a:buChar char="q"/>
        <a:defRPr sz="2000">
          <a:solidFill>
            <a:srgbClr val="15107A"/>
          </a:solidFill>
          <a:latin typeface="+mn-lt"/>
          <a:ea typeface="+mn-ea"/>
          <a:cs typeface="+mn-cs"/>
        </a:defRPr>
      </a:lvl1pPr>
      <a:lvl2pPr marL="733425" indent="-28575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Wingding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2pPr>
      <a:lvl3pPr marL="1141413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–"/>
        <a:defRPr sz="1600">
          <a:solidFill>
            <a:srgbClr val="15107A"/>
          </a:solidFill>
          <a:latin typeface="+mn-lt"/>
          <a:cs typeface="+mn-cs"/>
        </a:defRPr>
      </a:lvl3pPr>
      <a:lvl4pPr marL="1549400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Monotype Sorts" pitchFamily="2" charset="2"/>
        <a:buChar char="l"/>
        <a:defRPr sz="1600">
          <a:solidFill>
            <a:srgbClr val="15107A"/>
          </a:solidFill>
          <a:latin typeface="+mn-lt"/>
          <a:cs typeface="+mn-cs"/>
        </a:defRPr>
      </a:lvl4pPr>
      <a:lvl5pPr marL="19700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5pPr>
      <a:lvl6pPr marL="24272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6pPr>
      <a:lvl7pPr marL="28844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7pPr>
      <a:lvl8pPr marL="33416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8pPr>
      <a:lvl9pPr marL="3798888" indent="-228600" algn="l" rtl="0" fontAlgn="base">
        <a:spcBef>
          <a:spcPct val="50000"/>
        </a:spcBef>
        <a:spcAft>
          <a:spcPct val="0"/>
        </a:spcAft>
        <a:buClr>
          <a:srgbClr val="15107A"/>
        </a:buClr>
        <a:buSzPct val="90000"/>
        <a:buFont typeface="Times New Roman" pitchFamily="18" charset="0"/>
        <a:buChar char="»"/>
        <a:defRPr sz="1600">
          <a:solidFill>
            <a:srgbClr val="15107A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259552" y="6308094"/>
            <a:ext cx="2481952" cy="4175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</a:pPr>
            <a:r>
              <a:rPr lang="it-IT" b="1" dirty="0" smtClean="0">
                <a:solidFill>
                  <a:srgbClr val="15107A"/>
                </a:solidFill>
              </a:rPr>
              <a:t>Ospedale Pediatrico </a:t>
            </a:r>
            <a:r>
              <a:rPr lang="it-IT" b="1" dirty="0" err="1" smtClean="0">
                <a:solidFill>
                  <a:srgbClr val="15107A"/>
                </a:solidFill>
              </a:rPr>
              <a:t>Meyer</a:t>
            </a:r>
            <a:endParaRPr lang="it-IT" b="1" dirty="0" smtClean="0">
              <a:solidFill>
                <a:srgbClr val="15107A"/>
              </a:solidFill>
            </a:endParaRPr>
          </a:p>
          <a:p>
            <a:pPr algn="r">
              <a:lnSpc>
                <a:spcPct val="120000"/>
              </a:lnSpc>
              <a:buClr>
                <a:srgbClr val="15107A"/>
              </a:buClr>
              <a:buFont typeface="Wingdings" pitchFamily="2" charset="2"/>
              <a:buNone/>
            </a:pPr>
            <a:r>
              <a:rPr lang="it-IT" b="1" dirty="0" smtClean="0">
                <a:solidFill>
                  <a:srgbClr val="15107A"/>
                </a:solidFill>
              </a:rPr>
              <a:t>18-19 febbraio 2016</a:t>
            </a:r>
            <a:endParaRPr lang="it-IT" sz="1200" b="1" dirty="0">
              <a:solidFill>
                <a:srgbClr val="15107A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2172" y="4860977"/>
            <a:ext cx="7881805" cy="1323975"/>
          </a:xfrm>
        </p:spPr>
        <p:txBody>
          <a:bodyPr/>
          <a:lstStyle/>
          <a:p>
            <a:r>
              <a:rPr lang="it-IT" sz="2400" dirty="0" smtClean="0"/>
              <a:t>La Medicina centrata sulla persona</a:t>
            </a:r>
            <a:endParaRPr lang="it-IT" sz="1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04" y="1092987"/>
            <a:ext cx="5597696" cy="364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039" y="147883"/>
            <a:ext cx="2238030" cy="576263"/>
          </a:xfrm>
        </p:spPr>
        <p:txBody>
          <a:bodyPr/>
          <a:lstStyle/>
          <a:p>
            <a:r>
              <a:rPr lang="it-IT" sz="2000" dirty="0" smtClean="0"/>
              <a:t>Rudolph </a:t>
            </a:r>
            <a:r>
              <a:rPr lang="it-IT" sz="2000" dirty="0" err="1" smtClean="0"/>
              <a:t>Virchow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981200"/>
          </a:xfrm>
        </p:spPr>
      </p:pic>
      <p:sp>
        <p:nvSpPr>
          <p:cNvPr id="5" name="Rettangolo 4"/>
          <p:cNvSpPr/>
          <p:nvPr/>
        </p:nvSpPr>
        <p:spPr>
          <a:xfrm>
            <a:off x="1876034" y="2897543"/>
            <a:ext cx="6153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“La medicina è una scienza </a:t>
            </a:r>
            <a:r>
              <a:rPr lang="it-IT" sz="2800" b="1" dirty="0" smtClean="0">
                <a:solidFill>
                  <a:srgbClr val="002060"/>
                </a:solidFill>
              </a:rPr>
              <a:t>sociale</a:t>
            </a:r>
          </a:p>
          <a:p>
            <a:pPr algn="ctr"/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>
                <a:solidFill>
                  <a:srgbClr val="002060"/>
                </a:solidFill>
              </a:rPr>
              <a:t>e la politica non è altro </a:t>
            </a:r>
            <a:r>
              <a:rPr lang="it-IT" sz="2800" b="1" dirty="0" smtClean="0">
                <a:solidFill>
                  <a:srgbClr val="002060"/>
                </a:solidFill>
              </a:rPr>
              <a:t>che</a:t>
            </a: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>
                <a:solidFill>
                  <a:srgbClr val="002060"/>
                </a:solidFill>
              </a:rPr>
              <a:t>medicina su larga scala”</a:t>
            </a:r>
          </a:p>
        </p:txBody>
      </p:sp>
    </p:spTree>
    <p:extLst>
      <p:ext uri="{BB962C8B-B14F-4D97-AF65-F5344CB8AC3E}">
        <p14:creationId xmlns:p14="http://schemas.microsoft.com/office/powerpoint/2010/main" val="9496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4" y="82550"/>
            <a:ext cx="883602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4" y="82551"/>
            <a:ext cx="19780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57250"/>
            <a:ext cx="9097963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28825" y="3144838"/>
            <a:ext cx="7877175" cy="3311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400" b="1" smtClean="0"/>
              <a:t>Non tutto ciò che può essere contato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2400" b="1" smtClean="0"/>
              <a:t>conta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2400" b="1" smtClean="0"/>
              <a:t> e non tutto ciò che conta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2400" b="1" smtClean="0"/>
              <a:t>può essere contato.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4609" y="836613"/>
            <a:ext cx="307842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3103"/>
            <a:ext cx="7105650" cy="68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675"/>
            <a:ext cx="2576290" cy="24733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8128"/>
            <a:ext cx="9940597" cy="7905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175" y="2521072"/>
            <a:ext cx="9709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patient’s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making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clinical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issue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or nature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decision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alternatives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pros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cons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alternatives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Assessment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patient’s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understanding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Exploration of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patient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preference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6997700" y="57531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654800" y="5873415"/>
            <a:ext cx="3153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3278385" y="1291278"/>
            <a:ext cx="5469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Braddock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CH III et al</a:t>
            </a:r>
          </a:p>
          <a:p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Informed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making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outpatient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practice:time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 back to </a:t>
            </a:r>
            <a:r>
              <a:rPr lang="it-IT" sz="1400" b="1" dirty="0" err="1" smtClean="0">
                <a:solidFill>
                  <a:schemeClr val="bg1">
                    <a:lumMod val="50000"/>
                  </a:schemeClr>
                </a:solidFill>
              </a:rPr>
              <a:t>basics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JAMA.1999;282:2313-2320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9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675"/>
            <a:ext cx="2576290" cy="24733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482" y="3124200"/>
            <a:ext cx="1010496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55022"/>
            <a:ext cx="9702140" cy="5189518"/>
          </a:xfrm>
        </p:spPr>
        <p:txBody>
          <a:bodyPr/>
          <a:lstStyle/>
          <a:p>
            <a:r>
              <a:rPr lang="en-US" sz="1800" b="1" dirty="0"/>
              <a:t>In </a:t>
            </a:r>
            <a:r>
              <a:rPr lang="en-US" sz="1800" b="1" dirty="0" smtClean="0"/>
              <a:t>September of </a:t>
            </a:r>
            <a:r>
              <a:rPr lang="en-US" sz="1800" b="1" dirty="0"/>
              <a:t>2005, one of </a:t>
            </a:r>
            <a:r>
              <a:rPr lang="en-US" sz="1800" b="1" dirty="0" smtClean="0"/>
              <a:t>us, </a:t>
            </a:r>
            <a:r>
              <a:rPr lang="en-US" sz="1800" b="1" dirty="0"/>
              <a:t>then a third-year </a:t>
            </a:r>
            <a:r>
              <a:rPr lang="en-US" sz="1800" b="1" dirty="0" smtClean="0"/>
              <a:t>medical student</a:t>
            </a:r>
            <a:r>
              <a:rPr lang="en-US" sz="1800" b="1" dirty="0"/>
              <a:t>, cared for a previously healthy 25-year-old </a:t>
            </a:r>
            <a:r>
              <a:rPr lang="en-US" sz="1800" b="1" dirty="0">
                <a:solidFill>
                  <a:srgbClr val="C00000"/>
                </a:solidFill>
              </a:rPr>
              <a:t>uninsured</a:t>
            </a:r>
            <a:r>
              <a:rPr lang="en-US" sz="1800" b="1" dirty="0"/>
              <a:t> day laborer who arrived at the </a:t>
            </a:r>
            <a:r>
              <a:rPr lang="en-US" sz="1800" b="1" dirty="0" smtClean="0"/>
              <a:t>emergency department with </a:t>
            </a:r>
            <a:r>
              <a:rPr lang="en-US" sz="1800" b="1" dirty="0"/>
              <a:t>rapidly advancing idiopathic dilated cardiomyopathy. </a:t>
            </a:r>
            <a:endParaRPr lang="en-US" sz="1800" b="1" dirty="0" smtClean="0"/>
          </a:p>
          <a:p>
            <a:r>
              <a:rPr lang="en-US" sz="1800" b="1" dirty="0" smtClean="0"/>
              <a:t>The </a:t>
            </a:r>
            <a:r>
              <a:rPr lang="en-US" sz="1800" b="1" dirty="0"/>
              <a:t>patient was ultimately deemed unsuitable for cardiac transplantation. The decision on transplantation was driven, in part</a:t>
            </a:r>
            <a:r>
              <a:rPr lang="en-US" sz="1800" b="1" dirty="0">
                <a:solidFill>
                  <a:srgbClr val="C00000"/>
                </a:solidFill>
              </a:rPr>
              <a:t>, by realistic concern about the patient’s inability to pay for long-term immunosuppressive therapy and to support himself during recovery</a:t>
            </a:r>
            <a:r>
              <a:rPr lang="en-US" sz="1800" b="1" dirty="0"/>
              <a:t>. Absent such resources, the likelihood of </a:t>
            </a:r>
            <a:r>
              <a:rPr lang="en-US" sz="1800" b="1" dirty="0" smtClean="0"/>
              <a:t>a successful </a:t>
            </a:r>
            <a:r>
              <a:rPr lang="en-US" sz="1800" b="1" dirty="0"/>
              <a:t>outcome is </a:t>
            </a:r>
            <a:r>
              <a:rPr lang="en-US" sz="1800" b="1" dirty="0" smtClean="0"/>
              <a:t>compromised. 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clinicians caring for him faced a wrenching dilemma: deny the patient a transplant, or use a scarce organ for a patient with a reduced chance of success. He died of heart failure two weeks after his initial presentation. </a:t>
            </a:r>
            <a:endParaRPr lang="en-US" sz="1800" b="1" dirty="0" smtClean="0"/>
          </a:p>
          <a:p>
            <a:r>
              <a:rPr lang="en-US" sz="1800" b="1" dirty="0" smtClean="0"/>
              <a:t>This </a:t>
            </a:r>
            <a:r>
              <a:rPr lang="en-US" sz="1800" b="1" dirty="0"/>
              <a:t>tragedy inspired us to examine data on the participation of the uninsured in organ transplantation, both as recipients and as donors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4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51" y="0"/>
            <a:ext cx="6416573" cy="1845627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1245" y="2444021"/>
            <a:ext cx="4916384" cy="44139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12" y="1845627"/>
            <a:ext cx="6267450" cy="371475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5213267" y="5142015"/>
            <a:ext cx="1686297" cy="23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The </a:t>
            </a:r>
            <a:r>
              <a:rPr lang="en-US" sz="2400" b="1" dirty="0"/>
              <a:t>paradox of the clinical trial is that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it </a:t>
            </a:r>
            <a:r>
              <a:rPr lang="en-US" sz="2400" b="1" dirty="0"/>
              <a:t>is the best way to assess whether an intervention works,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but </a:t>
            </a:r>
            <a:r>
              <a:rPr lang="en-US" sz="2400" b="1" dirty="0"/>
              <a:t>is arguably the worst way to assess who will benefit from </a:t>
            </a:r>
            <a:r>
              <a:rPr lang="en-US" sz="2400" b="1" dirty="0" smtClean="0"/>
              <a:t>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800" b="1" dirty="0" err="1"/>
              <a:t>Mant</a:t>
            </a:r>
            <a:r>
              <a:rPr lang="en-US" sz="1800" b="1" dirty="0"/>
              <a:t> D. Evidence and Primary </a:t>
            </a:r>
            <a:r>
              <a:rPr lang="en-US" sz="1800" b="1" dirty="0" smtClean="0"/>
              <a:t>Care</a:t>
            </a:r>
          </a:p>
          <a:p>
            <a:pPr marL="0" indent="0" algn="r">
              <a:buNone/>
            </a:pPr>
            <a:r>
              <a:rPr lang="en-US" sz="1800" b="1" dirty="0" smtClean="0"/>
              <a:t>Can </a:t>
            </a:r>
            <a:r>
              <a:rPr lang="en-US" sz="1800" b="1" dirty="0" err="1"/>
              <a:t>randomised</a:t>
            </a:r>
            <a:r>
              <a:rPr lang="en-US" sz="1800" b="1" dirty="0"/>
              <a:t> trials inform clinical decisions about individual </a:t>
            </a:r>
            <a:r>
              <a:rPr lang="en-US" sz="1800" b="1" dirty="0" smtClean="0"/>
              <a:t>patients?</a:t>
            </a:r>
          </a:p>
          <a:p>
            <a:pPr marL="0" indent="0" algn="r">
              <a:buNone/>
            </a:pPr>
            <a:r>
              <a:rPr lang="en-US" sz="1800" b="1" dirty="0" smtClean="0"/>
              <a:t>Lancet </a:t>
            </a:r>
            <a:r>
              <a:rPr lang="en-US" sz="1800" b="1" dirty="0"/>
              <a:t>1999; 353: 743-6.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7948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10" y="2184002"/>
            <a:ext cx="2629706" cy="2617967"/>
          </a:xfrm>
          <a:prstGeom prst="rect">
            <a:avLst/>
          </a:prstGeom>
        </p:spPr>
      </p:pic>
      <p:pic>
        <p:nvPicPr>
          <p:cNvPr id="8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4" y="0"/>
            <a:ext cx="3624634" cy="2649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78" y="-33825"/>
            <a:ext cx="3394309" cy="2716954"/>
          </a:xfrm>
          <a:prstGeom prst="rect">
            <a:avLst/>
          </a:prstGeom>
        </p:spPr>
      </p:pic>
      <p:pic>
        <p:nvPicPr>
          <p:cNvPr id="10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21142"/>
            <a:ext cx="3317654" cy="2641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6" descr="http://salute.agi.it/uploads/salute/vs/Ox/vsOxX_nWj75vP7u2WBJe3w/700_dettaglio2_menisco-e-risonanza-magnet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205" y="4093587"/>
            <a:ext cx="3309795" cy="27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 rot="10800000">
            <a:off x="818621" y="1773238"/>
            <a:ext cx="85852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it-IT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it-IT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it-IT" smtClean="0">
              <a:latin typeface="Arial Narrow" pitchFamily="34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400" smtClean="0">
                <a:solidFill>
                  <a:srgbClr val="7030A0"/>
                </a:solidFill>
              </a:rPr>
              <a:t>Il tempo e la medicina </a:t>
            </a:r>
          </a:p>
        </p:txBody>
      </p:sp>
      <p:sp>
        <p:nvSpPr>
          <p:cNvPr id="18436" name="CasellaDiTesto 6"/>
          <p:cNvSpPr txBox="1">
            <a:spLocks noChangeArrowheads="1"/>
          </p:cNvSpPr>
          <p:nvPr/>
        </p:nvSpPr>
        <p:spPr bwMode="auto">
          <a:xfrm>
            <a:off x="3095625" y="6357939"/>
            <a:ext cx="329671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it-IT" sz="1800">
                <a:solidFill>
                  <a:srgbClr val="CC0000"/>
                </a:solidFill>
              </a:rPr>
              <a:t>Luke Fildes: The doctor; 1887 </a:t>
            </a:r>
          </a:p>
        </p:txBody>
      </p:sp>
      <p:pic>
        <p:nvPicPr>
          <p:cNvPr id="18437" name="Picture 2" descr="C:\Users\User\Desktop\fildes the do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17" y="765176"/>
            <a:ext cx="8822531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5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z="180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594" y="0"/>
            <a:ext cx="7068344" cy="40005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8" y="3000376"/>
            <a:ext cx="3869531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8" y="4786328"/>
            <a:ext cx="3869531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ttangolo 5"/>
          <p:cNvSpPr>
            <a:spLocks noChangeArrowheads="1"/>
          </p:cNvSpPr>
          <p:nvPr/>
        </p:nvSpPr>
        <p:spPr bwMode="auto">
          <a:xfrm>
            <a:off x="4953005" y="3071813"/>
            <a:ext cx="1470422" cy="2857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it-IT" sz="6000" b="1">
              <a:solidFill>
                <a:schemeClr val="tx1"/>
              </a:solidFill>
            </a:endParaRPr>
          </a:p>
        </p:txBody>
      </p:sp>
      <p:cxnSp>
        <p:nvCxnSpPr>
          <p:cNvPr id="8" name="Connettore 2 7"/>
          <p:cNvCxnSpPr>
            <a:cxnSpLocks noChangeShapeType="1"/>
          </p:cNvCxnSpPr>
          <p:nvPr/>
        </p:nvCxnSpPr>
        <p:spPr bwMode="auto">
          <a:xfrm flipV="1">
            <a:off x="3405188" y="5000640"/>
            <a:ext cx="1238250" cy="714375"/>
          </a:xfrm>
          <a:prstGeom prst="straightConnector1">
            <a:avLst/>
          </a:prstGeom>
          <a:noFill/>
          <a:ln w="76200" algn="ctr">
            <a:solidFill>
              <a:srgbClr val="A5002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129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/>
              <a:t>Salute e Malattia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>
                <a:solidFill>
                  <a:srgbClr val="0000CC"/>
                </a:solidFill>
              </a:rPr>
              <a:t>Cura</a:t>
            </a:r>
          </a:p>
          <a:p>
            <a:endParaRPr lang="it-IT" sz="2400" b="1" dirty="0">
              <a:solidFill>
                <a:srgbClr val="0000CC"/>
              </a:solidFill>
            </a:endParaRPr>
          </a:p>
          <a:p>
            <a:pPr lvl="1"/>
            <a:r>
              <a:rPr lang="it-IT" sz="2400" b="1" dirty="0">
                <a:solidFill>
                  <a:srgbClr val="0000CC"/>
                </a:solidFill>
              </a:rPr>
              <a:t>To cure ≠ To </a:t>
            </a:r>
            <a:r>
              <a:rPr lang="it-IT" sz="2400" b="1" dirty="0" smtClean="0">
                <a:solidFill>
                  <a:srgbClr val="0000CC"/>
                </a:solidFill>
              </a:rPr>
              <a:t>care</a:t>
            </a:r>
          </a:p>
          <a:p>
            <a:pPr marL="447675" lvl="1" indent="0">
              <a:buNone/>
            </a:pPr>
            <a:endParaRPr lang="it-IT" sz="2400" b="1" dirty="0">
              <a:solidFill>
                <a:srgbClr val="0000CC"/>
              </a:solidFill>
            </a:endParaRPr>
          </a:p>
          <a:p>
            <a:endParaRPr lang="it-IT" b="1" dirty="0">
              <a:solidFill>
                <a:srgbClr val="0000CC"/>
              </a:solidFill>
            </a:endParaRPr>
          </a:p>
          <a:p>
            <a:r>
              <a:rPr lang="it-IT" sz="2400" b="1" dirty="0">
                <a:solidFill>
                  <a:srgbClr val="0000CC"/>
                </a:solidFill>
              </a:rPr>
              <a:t>Malattia</a:t>
            </a:r>
          </a:p>
          <a:p>
            <a:pPr lvl="1"/>
            <a:endParaRPr lang="it-IT" sz="2400" b="1" dirty="0">
              <a:solidFill>
                <a:srgbClr val="0000CC"/>
              </a:solidFill>
            </a:endParaRPr>
          </a:p>
          <a:p>
            <a:pPr lvl="1"/>
            <a:r>
              <a:rPr lang="it-IT" sz="2400" b="1" dirty="0" err="1" smtClean="0">
                <a:solidFill>
                  <a:srgbClr val="0000CC"/>
                </a:solidFill>
              </a:rPr>
              <a:t>Lesion</a:t>
            </a:r>
            <a:r>
              <a:rPr lang="it-IT" sz="2400" b="1" dirty="0">
                <a:solidFill>
                  <a:srgbClr val="0000CC"/>
                </a:solidFill>
              </a:rPr>
              <a:t> ≠ </a:t>
            </a:r>
            <a:r>
              <a:rPr lang="it-IT" sz="2400" b="1" dirty="0" err="1" smtClean="0">
                <a:solidFill>
                  <a:srgbClr val="0000CC"/>
                </a:solidFill>
              </a:rPr>
              <a:t>Disease</a:t>
            </a:r>
            <a:r>
              <a:rPr lang="it-IT" sz="2400" b="1" dirty="0" smtClean="0">
                <a:solidFill>
                  <a:srgbClr val="0000CC"/>
                </a:solidFill>
              </a:rPr>
              <a:t> </a:t>
            </a:r>
            <a:r>
              <a:rPr lang="it-IT" sz="2400" b="1" dirty="0">
                <a:solidFill>
                  <a:srgbClr val="0000CC"/>
                </a:solidFill>
              </a:rPr>
              <a:t>≠ </a:t>
            </a:r>
            <a:r>
              <a:rPr lang="it-IT" sz="2400" b="1" dirty="0" err="1">
                <a:solidFill>
                  <a:srgbClr val="0000CC"/>
                </a:solidFill>
              </a:rPr>
              <a:t>Illness</a:t>
            </a:r>
            <a:r>
              <a:rPr lang="it-IT" sz="2400" b="1" dirty="0">
                <a:solidFill>
                  <a:srgbClr val="0000CC"/>
                </a:solidFill>
              </a:rPr>
              <a:t> ≠ </a:t>
            </a:r>
            <a:r>
              <a:rPr lang="it-IT" sz="2400" b="1" dirty="0" err="1">
                <a:solidFill>
                  <a:srgbClr val="0000CC"/>
                </a:solidFill>
              </a:rPr>
              <a:t>Sickness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sz="2400" b="1" i="1" dirty="0" smtClean="0"/>
          </a:p>
          <a:p>
            <a:pPr algn="ctr">
              <a:buNone/>
            </a:pPr>
            <a:r>
              <a:rPr lang="it-IT" sz="2400" b="1" i="1" dirty="0" smtClean="0"/>
              <a:t>“E’ molto più importante sapere </a:t>
            </a:r>
          </a:p>
          <a:p>
            <a:pPr algn="ctr">
              <a:buNone/>
            </a:pPr>
            <a:r>
              <a:rPr lang="it-IT" sz="2400" b="1" i="1" dirty="0" smtClean="0"/>
              <a:t>che tipo di paziente ha quella malattia, </a:t>
            </a:r>
          </a:p>
          <a:p>
            <a:pPr algn="ctr">
              <a:buNone/>
            </a:pPr>
            <a:r>
              <a:rPr lang="it-IT" sz="2400" b="1" i="1" dirty="0" smtClean="0"/>
              <a:t>piuttosto che sapere </a:t>
            </a:r>
          </a:p>
          <a:p>
            <a:pPr algn="ctr">
              <a:buNone/>
            </a:pPr>
            <a:r>
              <a:rPr lang="it-IT" sz="2400" b="1" i="1" dirty="0" smtClean="0"/>
              <a:t>che tipo di malattia ha quel paziente”</a:t>
            </a: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1800" b="1" dirty="0" smtClean="0"/>
              <a:t>William Osler </a:t>
            </a:r>
            <a:r>
              <a:rPr lang="en-US" sz="1800" dirty="0" smtClean="0"/>
              <a:t>- Remark on specialism. Boston Med </a:t>
            </a:r>
            <a:r>
              <a:rPr lang="en-US" sz="1800" dirty="0" err="1" smtClean="0"/>
              <a:t>Surg</a:t>
            </a:r>
            <a:r>
              <a:rPr lang="en-US" sz="1800" dirty="0" smtClean="0"/>
              <a:t> J 1892;126:457-9</a:t>
            </a:r>
            <a:endParaRPr lang="it-IT" sz="1800" dirty="0"/>
          </a:p>
        </p:txBody>
      </p:sp>
      <p:pic>
        <p:nvPicPr>
          <p:cNvPr id="48130" name="Picture 2" descr="C:\BIOETICA\Lavori o Presentazioni\Sonna\os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0392"/>
            <a:ext cx="1647825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3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5955" y="1927403"/>
            <a:ext cx="8955125" cy="2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975" dirty="0"/>
          </a:p>
        </p:txBody>
      </p:sp>
      <p:pic>
        <p:nvPicPr>
          <p:cNvPr id="3073" name="Picture 1" descr="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82" y="567090"/>
            <a:ext cx="6348425" cy="6213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109182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The «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surprising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0842" y="1499132"/>
            <a:ext cx="5535429" cy="4346834"/>
          </a:xfrm>
        </p:spPr>
        <p:txBody>
          <a:bodyPr>
            <a:normAutofit lnSpcReduction="10000"/>
          </a:bodyPr>
          <a:lstStyle/>
          <a:p>
            <a:r>
              <a:rPr lang="it-IT" i="1" dirty="0" smtClean="0"/>
              <a:t>Documento</a:t>
            </a:r>
            <a:r>
              <a:rPr lang="it-IT" dirty="0" smtClean="0"/>
              <a:t> </a:t>
            </a:r>
            <a:r>
              <a:rPr lang="it-IT" i="1" dirty="0" smtClean="0"/>
              <a:t>condiviso</a:t>
            </a:r>
            <a:r>
              <a:rPr lang="it-IT" dirty="0" smtClean="0"/>
              <a:t> approvato </a:t>
            </a:r>
            <a:r>
              <a:rPr lang="it-IT" dirty="0"/>
              <a:t>dai direttivi di nove società </a:t>
            </a:r>
            <a:r>
              <a:rPr lang="it-IT" dirty="0" smtClean="0"/>
              <a:t>scientifiche</a:t>
            </a:r>
            <a:endParaRPr lang="it-IT" dirty="0"/>
          </a:p>
          <a:p>
            <a:pPr>
              <a:lnSpc>
                <a:spcPct val="110000"/>
              </a:lnSpc>
            </a:pPr>
            <a:r>
              <a:rPr lang="it-IT" dirty="0" smtClean="0"/>
              <a:t>Testo </a:t>
            </a:r>
            <a:r>
              <a:rPr lang="it-IT" dirty="0"/>
              <a:t>finale </a:t>
            </a:r>
            <a:r>
              <a:rPr lang="it-IT" dirty="0" smtClean="0"/>
              <a:t>integrato con approfondite </a:t>
            </a:r>
            <a:r>
              <a:rPr lang="it-IT" dirty="0"/>
              <a:t>considerazioni che ne supportano la sua validità etico-</a:t>
            </a:r>
            <a:r>
              <a:rPr lang="it-IT" dirty="0" smtClean="0"/>
              <a:t>giuridica</a:t>
            </a:r>
            <a:r>
              <a:rPr lang="it-IT" sz="1950" dirty="0"/>
              <a:t> </a:t>
            </a:r>
            <a:r>
              <a:rPr lang="it-IT" dirty="0" smtClean="0"/>
              <a:t>da parte di esperti </a:t>
            </a:r>
            <a:r>
              <a:rPr lang="it-IT" dirty="0"/>
              <a:t>in bioetica e </a:t>
            </a:r>
            <a:r>
              <a:rPr lang="it-IT" dirty="0" smtClean="0"/>
              <a:t>diritto facenti capo al gruppo di lavoro “Un diritto gentile”  ispiratore di una recente proposta di legge </a:t>
            </a:r>
            <a:r>
              <a:rPr lang="it-IT" dirty="0"/>
              <a:t>“Norme in materia di relazione di cura, consenso, urgenza medica, rifiuto e interruzione di cure, dichiarazioni anticipate.”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7" y="820587"/>
            <a:ext cx="3914484" cy="53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Ricoveri H - costo totale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25604" name="Picture 4" descr="IMPORTO_S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5875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6165851"/>
            <a:ext cx="17716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0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0"/>
            <a:ext cx="3059113" cy="11509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0"/>
            <a:ext cx="11160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196976"/>
            <a:ext cx="5907088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/>
              <a:t>Fenotipi complessi di malattia come rete di relazioni intra ed inter dimensionali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3485" y="704387"/>
            <a:ext cx="5822515" cy="6153614"/>
          </a:xfrm>
        </p:spPr>
      </p:pic>
      <p:sp>
        <p:nvSpPr>
          <p:cNvPr id="35844" name="CasellaDiTesto 4"/>
          <p:cNvSpPr txBox="1">
            <a:spLocks noChangeArrowheads="1"/>
          </p:cNvSpPr>
          <p:nvPr/>
        </p:nvSpPr>
        <p:spPr bwMode="auto">
          <a:xfrm>
            <a:off x="273050" y="957459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dirty="0"/>
              <a:t>Nel </a:t>
            </a:r>
            <a:r>
              <a:rPr lang="it-IT" altLang="it-IT" sz="1600" dirty="0">
                <a:solidFill>
                  <a:srgbClr val="A50021"/>
                </a:solidFill>
              </a:rPr>
              <a:t>modello classico</a:t>
            </a:r>
          </a:p>
          <a:p>
            <a:pPr algn="ctr" eaLnBrk="1" hangingPunct="1"/>
            <a:r>
              <a:rPr lang="it-IT" altLang="it-IT" sz="1600" dirty="0"/>
              <a:t>le manifestazioni di malattia sono considerate </a:t>
            </a:r>
          </a:p>
          <a:p>
            <a:pPr algn="ctr" eaLnBrk="1" hangingPunct="1"/>
            <a:r>
              <a:rPr lang="it-IT" altLang="it-IT" sz="1600" dirty="0">
                <a:solidFill>
                  <a:srgbClr val="A50021"/>
                </a:solidFill>
              </a:rPr>
              <a:t>entità separate </a:t>
            </a:r>
            <a:r>
              <a:rPr lang="it-IT" altLang="it-IT" sz="1600" dirty="0"/>
              <a:t>tra di loro, </a:t>
            </a:r>
          </a:p>
          <a:p>
            <a:pPr algn="ctr" eaLnBrk="1" hangingPunct="1"/>
            <a:r>
              <a:rPr lang="it-IT" altLang="it-IT" sz="1600" dirty="0"/>
              <a:t>eventualmente coesistenti </a:t>
            </a:r>
          </a:p>
          <a:p>
            <a:pPr algn="ctr" eaLnBrk="1" hangingPunct="1"/>
            <a:r>
              <a:rPr lang="it-IT" altLang="it-IT" sz="1600" dirty="0"/>
              <a:t>come </a:t>
            </a:r>
            <a:r>
              <a:rPr lang="it-IT" altLang="it-IT" sz="1600" dirty="0" err="1">
                <a:solidFill>
                  <a:srgbClr val="A50021"/>
                </a:solidFill>
              </a:rPr>
              <a:t>comorbilità</a:t>
            </a:r>
            <a:r>
              <a:rPr lang="it-IT" altLang="it-IT" sz="1600" dirty="0"/>
              <a:t>.</a:t>
            </a:r>
          </a:p>
          <a:p>
            <a:pPr algn="ctr" eaLnBrk="1" hangingPunct="1"/>
            <a:endParaRPr lang="it-IT" altLang="it-IT" sz="1600" dirty="0"/>
          </a:p>
          <a:p>
            <a:pPr algn="ctr" eaLnBrk="1" hangingPunct="1"/>
            <a:r>
              <a:rPr lang="it-IT" altLang="it-IT" sz="1600" dirty="0"/>
              <a:t>In realtà tali manifestazioni finali sono spesso espressione</a:t>
            </a:r>
          </a:p>
          <a:p>
            <a:pPr algn="ctr" eaLnBrk="1" hangingPunct="1"/>
            <a:r>
              <a:rPr lang="it-IT" altLang="it-IT" sz="1600" dirty="0"/>
              <a:t>di </a:t>
            </a:r>
            <a:r>
              <a:rPr lang="it-IT" altLang="it-IT" sz="1600" dirty="0">
                <a:solidFill>
                  <a:srgbClr val="A50021"/>
                </a:solidFill>
              </a:rPr>
              <a:t>complessi processi comuni, iterativi, influenzanti </a:t>
            </a:r>
          </a:p>
          <a:p>
            <a:pPr algn="ctr" eaLnBrk="1" hangingPunct="1"/>
            <a:r>
              <a:rPr lang="it-IT" altLang="it-IT" sz="1600" dirty="0">
                <a:solidFill>
                  <a:srgbClr val="A50021"/>
                </a:solidFill>
              </a:rPr>
              <a:t>e perturbanti a vicenda</a:t>
            </a:r>
          </a:p>
        </p:txBody>
      </p:sp>
      <p:sp>
        <p:nvSpPr>
          <p:cNvPr id="35845" name="Rettangolo 1"/>
          <p:cNvSpPr>
            <a:spLocks noChangeArrowheads="1"/>
          </p:cNvSpPr>
          <p:nvPr/>
        </p:nvSpPr>
        <p:spPr bwMode="auto">
          <a:xfrm>
            <a:off x="273050" y="4437064"/>
            <a:ext cx="35369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Network Medicine — From Obesity to the “</a:t>
            </a:r>
            <a:r>
              <a:rPr lang="en-US" altLang="it-IT" sz="1400" dirty="0" err="1">
                <a:solidFill>
                  <a:schemeClr val="bg1">
                    <a:lumMod val="50000"/>
                  </a:schemeClr>
                </a:solidFill>
              </a:rPr>
              <a:t>Diseasome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” </a:t>
            </a:r>
          </a:p>
          <a:p>
            <a:endParaRPr lang="en-US" altLang="it-IT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Albert-</a:t>
            </a:r>
            <a:r>
              <a:rPr lang="en-US" altLang="it-IT" sz="1400" dirty="0" err="1">
                <a:solidFill>
                  <a:schemeClr val="bg1">
                    <a:lumMod val="50000"/>
                  </a:schemeClr>
                </a:solidFill>
              </a:rPr>
              <a:t>László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it-IT" sz="1400" dirty="0" err="1">
                <a:solidFill>
                  <a:schemeClr val="bg1">
                    <a:lumMod val="50000"/>
                  </a:schemeClr>
                </a:solidFill>
              </a:rPr>
              <a:t>Barabási</a:t>
            </a:r>
            <a:endParaRPr lang="en-US" altLang="it-IT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N </a:t>
            </a:r>
            <a:r>
              <a:rPr lang="en-US" altLang="it-IT" sz="1400" dirty="0" err="1" smtClean="0">
                <a:solidFill>
                  <a:schemeClr val="bg1">
                    <a:lumMod val="50000"/>
                  </a:schemeClr>
                </a:solidFill>
              </a:rPr>
              <a:t>Engl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it-IT" sz="14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altLang="it-IT" sz="1400" dirty="0" smtClean="0">
                <a:solidFill>
                  <a:schemeClr val="bg1">
                    <a:lumMod val="50000"/>
                  </a:schemeClr>
                </a:solidFill>
              </a:rPr>
              <a:t>ed 2007;357:404-7</a:t>
            </a:r>
            <a:endParaRPr lang="it-IT" alt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8029" y="836614"/>
            <a:ext cx="4296171" cy="5545137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95593"/>
            <a:ext cx="5138057" cy="554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lnSpc>
                <a:spcPct val="120000"/>
              </a:lnSpc>
              <a:spcBef>
                <a:spcPct val="69000"/>
              </a:spcBef>
              <a:spcAft>
                <a:spcPct val="0"/>
              </a:spcAft>
              <a:buClr>
                <a:srgbClr val="15107A"/>
              </a:buClr>
              <a:buSzPct val="80000"/>
              <a:buFont typeface="Wingdings" pitchFamily="2" charset="2"/>
              <a:buChar char="q"/>
              <a:defRPr sz="2000">
                <a:solidFill>
                  <a:srgbClr val="15107A"/>
                </a:solidFill>
                <a:latin typeface="+mn-lt"/>
                <a:ea typeface="+mn-ea"/>
                <a:cs typeface="+mn-cs"/>
              </a:defRPr>
            </a:lvl1pPr>
            <a:lvl2pPr marL="733425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Wingdings" pitchFamily="2" charset="2"/>
              <a:buChar char="l"/>
              <a:defRPr sz="1600">
                <a:solidFill>
                  <a:srgbClr val="15107A"/>
                </a:solidFill>
                <a:latin typeface="+mn-lt"/>
                <a:cs typeface="+mn-cs"/>
              </a:defRPr>
            </a:lvl2pPr>
            <a:lvl3pPr marL="1141413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–"/>
              <a:defRPr sz="1600">
                <a:solidFill>
                  <a:srgbClr val="15107A"/>
                </a:solidFill>
                <a:latin typeface="+mn-lt"/>
                <a:cs typeface="+mn-cs"/>
              </a:defRPr>
            </a:lvl3pPr>
            <a:lvl4pPr marL="1549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Monotype Sorts" pitchFamily="2" charset="2"/>
              <a:buChar char="l"/>
              <a:defRPr sz="1600">
                <a:solidFill>
                  <a:srgbClr val="15107A"/>
                </a:solidFill>
                <a:latin typeface="+mn-lt"/>
                <a:cs typeface="+mn-cs"/>
              </a:defRPr>
            </a:lvl4pPr>
            <a:lvl5pPr marL="1970088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»"/>
              <a:defRPr sz="1600">
                <a:solidFill>
                  <a:srgbClr val="15107A"/>
                </a:solidFill>
                <a:latin typeface="+mn-lt"/>
                <a:cs typeface="+mn-cs"/>
              </a:defRPr>
            </a:lvl5pPr>
            <a:lvl6pPr marL="242728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»"/>
              <a:defRPr sz="1600">
                <a:solidFill>
                  <a:srgbClr val="15107A"/>
                </a:solidFill>
                <a:latin typeface="+mn-lt"/>
                <a:cs typeface="+mn-cs"/>
              </a:defRPr>
            </a:lvl6pPr>
            <a:lvl7pPr marL="288448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»"/>
              <a:defRPr sz="1600">
                <a:solidFill>
                  <a:srgbClr val="15107A"/>
                </a:solidFill>
                <a:latin typeface="+mn-lt"/>
                <a:cs typeface="+mn-cs"/>
              </a:defRPr>
            </a:lvl7pPr>
            <a:lvl8pPr marL="334168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»"/>
              <a:defRPr sz="1600">
                <a:solidFill>
                  <a:srgbClr val="15107A"/>
                </a:solidFill>
                <a:latin typeface="+mn-lt"/>
                <a:cs typeface="+mn-cs"/>
              </a:defRPr>
            </a:lvl8pPr>
            <a:lvl9pPr marL="379888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15107A"/>
              </a:buClr>
              <a:buSzPct val="90000"/>
              <a:buFont typeface="Times New Roman" pitchFamily="18" charset="0"/>
              <a:buChar char="»"/>
              <a:defRPr sz="1600">
                <a:solidFill>
                  <a:srgbClr val="15107A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i="1" dirty="0"/>
              <a:t>Occorre una riforma del pensiero. </a:t>
            </a:r>
            <a:endParaRPr lang="it-IT" b="1" dirty="0"/>
          </a:p>
          <a:p>
            <a:pPr marL="0" indent="0">
              <a:buNone/>
            </a:pPr>
            <a:endParaRPr lang="it-IT" b="1" i="1" dirty="0" smtClean="0"/>
          </a:p>
          <a:p>
            <a:pPr marL="0" indent="0">
              <a:buNone/>
            </a:pPr>
            <a:r>
              <a:rPr lang="it-IT" b="1" i="1" dirty="0" smtClean="0"/>
              <a:t>Si </a:t>
            </a:r>
            <a:r>
              <a:rPr lang="it-IT" b="1" i="1" dirty="0"/>
              <a:t>tratta di </a:t>
            </a:r>
            <a:r>
              <a:rPr lang="it-IT" b="1" i="1" dirty="0" smtClean="0"/>
              <a:t>sostituire</a:t>
            </a:r>
          </a:p>
          <a:p>
            <a:pPr marL="0" indent="0">
              <a:buNone/>
            </a:pPr>
            <a:r>
              <a:rPr lang="it-IT" b="1" i="1" dirty="0" smtClean="0"/>
              <a:t>un </a:t>
            </a:r>
            <a:r>
              <a:rPr lang="it-IT" b="1" i="1" dirty="0"/>
              <a:t>pensiero che separa e che riduce </a:t>
            </a:r>
            <a:endParaRPr lang="it-IT" b="1" dirty="0"/>
          </a:p>
          <a:p>
            <a:pPr marL="0" indent="0">
              <a:buNone/>
            </a:pPr>
            <a:r>
              <a:rPr lang="it-IT" b="1" i="1" dirty="0"/>
              <a:t>con un pensiero che distingue e collega. </a:t>
            </a:r>
            <a:endParaRPr lang="it-IT" b="1" dirty="0"/>
          </a:p>
          <a:p>
            <a:pPr marL="0" indent="0">
              <a:buNone/>
            </a:pPr>
            <a:endParaRPr lang="it-IT" b="1" i="1" dirty="0" smtClean="0"/>
          </a:p>
          <a:p>
            <a:pPr marL="0" indent="0">
              <a:buNone/>
            </a:pPr>
            <a:endParaRPr lang="it-IT" b="1" i="1" dirty="0"/>
          </a:p>
          <a:p>
            <a:pPr marL="0" indent="0" algn="ctr">
              <a:buNone/>
            </a:pPr>
            <a:r>
              <a:rPr lang="it-IT" b="1" i="1" dirty="0" smtClean="0"/>
              <a:t>Edgar </a:t>
            </a:r>
            <a:r>
              <a:rPr lang="it-IT" b="1" i="1" dirty="0" err="1"/>
              <a:t>Morin</a:t>
            </a:r>
            <a:endParaRPr lang="it-IT" b="1" dirty="0"/>
          </a:p>
          <a:p>
            <a:pPr marL="0" indent="0">
              <a:buNone/>
            </a:pPr>
            <a:endParaRPr lang="it-IT" kern="0" dirty="0" smtClean="0"/>
          </a:p>
          <a:p>
            <a:endParaRPr lang="it-IT" kern="0" dirty="0" smtClean="0"/>
          </a:p>
          <a:p>
            <a:endParaRPr lang="it-IT" kern="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52" y="0"/>
            <a:ext cx="3836548" cy="23995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26950" y="2587378"/>
            <a:ext cx="4231810" cy="12746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5107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5107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2400" kern="0" dirty="0" smtClean="0"/>
              <a:t>Medicina</a:t>
            </a:r>
            <a:endParaRPr lang="it-IT" sz="2400" kern="0" dirty="0" smtClean="0"/>
          </a:p>
          <a:p>
            <a:pPr algn="ctr"/>
            <a:r>
              <a:rPr lang="it-IT" sz="2400" kern="0" dirty="0" smtClean="0"/>
              <a:t>Arte o Scienza</a:t>
            </a:r>
            <a:r>
              <a:rPr lang="it-IT" sz="2400" kern="0" dirty="0" smtClean="0"/>
              <a:t>?</a:t>
            </a:r>
            <a:endParaRPr lang="it-IT" sz="2400" kern="0" dirty="0" smtClean="0"/>
          </a:p>
          <a:p>
            <a:pPr algn="ctr"/>
            <a:r>
              <a:rPr lang="it-IT" sz="2400" kern="0" dirty="0" smtClean="0"/>
              <a:t>Arte </a:t>
            </a:r>
            <a:r>
              <a:rPr lang="it-IT" sz="3200" kern="0" dirty="0" smtClean="0">
                <a:solidFill>
                  <a:srgbClr val="C00000"/>
                </a:solidFill>
              </a:rPr>
              <a:t>E</a:t>
            </a:r>
            <a:r>
              <a:rPr lang="it-IT" sz="2400" kern="0" dirty="0" smtClean="0">
                <a:solidFill>
                  <a:srgbClr val="C00000"/>
                </a:solidFill>
              </a:rPr>
              <a:t> </a:t>
            </a:r>
            <a:r>
              <a:rPr lang="it-IT" sz="2400" kern="0" dirty="0" smtClean="0"/>
              <a:t>Scienza</a:t>
            </a:r>
            <a:endParaRPr lang="it-IT" sz="1800" kern="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51" y="2447213"/>
            <a:ext cx="31051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ttp://www.amber-ambre-inclusions.info/images/stetoscopio%20legno%20bs%20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5097" y="1846375"/>
            <a:ext cx="2627445" cy="1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salute.agi.it/uploads/salute/vs/Ox/vsOxX_nWj75vP7u2WBJe3w/700_dettaglio2_menisco-e-risonanza-magnet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4029" y="4522178"/>
            <a:ext cx="2932234" cy="24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http://img105.imageshack.us/img105/2965/fonimpas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45" y="2901460"/>
            <a:ext cx="2520466" cy="190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tor\Desktop\_LAENN~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692" y="619669"/>
            <a:ext cx="2176082" cy="1960094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121" y="-121239"/>
            <a:ext cx="2231615" cy="17500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0822" y="1599716"/>
            <a:ext cx="3926140" cy="15412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044" y="2828446"/>
            <a:ext cx="3909892" cy="3165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3844" y="194344"/>
            <a:ext cx="5617394" cy="5893248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36583" y="3423334"/>
            <a:ext cx="222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The I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Patient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23529" y="1231793"/>
            <a:ext cx="5020071" cy="1830385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“</a:t>
            </a:r>
            <a:r>
              <a:rPr lang="en-US" b="1" dirty="0" smtClean="0"/>
              <a:t>We cannot solve our problems</a:t>
            </a:r>
          </a:p>
          <a:p>
            <a:pPr marL="0" indent="0" algn="ctr">
              <a:buNone/>
            </a:pPr>
            <a:r>
              <a:rPr lang="en-US" b="1" dirty="0" smtClean="0"/>
              <a:t>with the same thinking </a:t>
            </a:r>
          </a:p>
          <a:p>
            <a:pPr marL="0" indent="0" algn="ctr">
              <a:buNone/>
            </a:pPr>
            <a:r>
              <a:rPr lang="en-US" b="1" dirty="0" smtClean="0"/>
              <a:t>we used when we created them</a:t>
            </a:r>
            <a:r>
              <a:rPr lang="it-IT" b="1" dirty="0" smtClean="0"/>
              <a:t>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349" y="796134"/>
            <a:ext cx="209814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796969" y="3387731"/>
            <a:ext cx="8615296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69000"/>
              </a:spcBef>
              <a:buClr>
                <a:srgbClr val="15107A"/>
              </a:buClr>
              <a:buSzPct val="80000"/>
            </a:pPr>
            <a:r>
              <a:rPr lang="it-IT" sz="2000" b="1" dirty="0">
                <a:solidFill>
                  <a:srgbClr val="15107A"/>
                </a:solidFill>
                <a:latin typeface="+mn-lt"/>
                <a:cs typeface="+mn-cs"/>
              </a:rPr>
              <a:t>L’attuale paradigma scientifico </a:t>
            </a: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riduzionistico</a:t>
            </a:r>
          </a:p>
          <a:p>
            <a:pPr algn="ctr" eaLnBrk="0" hangingPunct="0">
              <a:lnSpc>
                <a:spcPct val="120000"/>
              </a:lnSpc>
              <a:spcBef>
                <a:spcPct val="69000"/>
              </a:spcBef>
              <a:buClr>
                <a:srgbClr val="15107A"/>
              </a:buClr>
              <a:buSzPct val="80000"/>
            </a:pP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 </a:t>
            </a:r>
            <a:r>
              <a:rPr lang="it-IT" sz="2000" b="1" dirty="0">
                <a:solidFill>
                  <a:srgbClr val="15107A"/>
                </a:solidFill>
                <a:latin typeface="+mn-lt"/>
                <a:cs typeface="+mn-cs"/>
              </a:rPr>
              <a:t>è incapace di riconoscere la «persona», </a:t>
            </a:r>
            <a:endParaRPr lang="it-IT" sz="2000" b="1" dirty="0" smtClean="0">
              <a:solidFill>
                <a:srgbClr val="15107A"/>
              </a:solidFill>
              <a:latin typeface="+mn-lt"/>
              <a:cs typeface="+mn-cs"/>
            </a:endParaRPr>
          </a:p>
          <a:p>
            <a:pPr algn="ctr" eaLnBrk="0" hangingPunct="0">
              <a:lnSpc>
                <a:spcPct val="120000"/>
              </a:lnSpc>
              <a:spcBef>
                <a:spcPct val="69000"/>
              </a:spcBef>
              <a:buClr>
                <a:srgbClr val="15107A"/>
              </a:buClr>
              <a:buSzPct val="80000"/>
            </a:pP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la </a:t>
            </a:r>
            <a:r>
              <a:rPr lang="it-IT" sz="2000" b="1" dirty="0">
                <a:solidFill>
                  <a:srgbClr val="15107A"/>
                </a:solidFill>
                <a:latin typeface="+mn-lt"/>
                <a:cs typeface="+mn-cs"/>
              </a:rPr>
              <a:t>cui complessità </a:t>
            </a:r>
            <a:r>
              <a:rPr lang="it-IT" sz="2000" b="1" dirty="0" err="1" smtClean="0">
                <a:solidFill>
                  <a:srgbClr val="15107A"/>
                </a:solidFill>
                <a:latin typeface="+mn-lt"/>
                <a:cs typeface="+mn-cs"/>
              </a:rPr>
              <a:t>bio</a:t>
            </a: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-</a:t>
            </a:r>
            <a:r>
              <a:rPr lang="it-IT" sz="2000" b="1" dirty="0" err="1" smtClean="0">
                <a:solidFill>
                  <a:srgbClr val="15107A"/>
                </a:solidFill>
                <a:latin typeface="+mn-lt"/>
                <a:cs typeface="+mn-cs"/>
              </a:rPr>
              <a:t>psico</a:t>
            </a: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-</a:t>
            </a:r>
            <a:r>
              <a:rPr lang="it-IT" sz="2000" b="1" dirty="0" err="1" smtClean="0">
                <a:solidFill>
                  <a:srgbClr val="15107A"/>
                </a:solidFill>
                <a:latin typeface="+mn-lt"/>
                <a:cs typeface="+mn-cs"/>
              </a:rPr>
              <a:t>psico</a:t>
            </a: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-socio-ambientale</a:t>
            </a:r>
          </a:p>
          <a:p>
            <a:pPr algn="ctr" eaLnBrk="0" hangingPunct="0">
              <a:lnSpc>
                <a:spcPct val="120000"/>
              </a:lnSpc>
              <a:spcBef>
                <a:spcPct val="69000"/>
              </a:spcBef>
              <a:buClr>
                <a:srgbClr val="15107A"/>
              </a:buClr>
              <a:buSzPct val="80000"/>
            </a:pP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 </a:t>
            </a:r>
            <a:r>
              <a:rPr lang="it-IT" sz="2000" b="1" dirty="0">
                <a:solidFill>
                  <a:srgbClr val="15107A"/>
                </a:solidFill>
                <a:latin typeface="+mn-lt"/>
                <a:cs typeface="+mn-cs"/>
              </a:rPr>
              <a:t>richiede un approccio scientifico nuovo, </a:t>
            </a:r>
            <a:endParaRPr lang="it-IT" sz="2000" b="1" dirty="0" smtClean="0">
              <a:solidFill>
                <a:srgbClr val="15107A"/>
              </a:solidFill>
              <a:latin typeface="+mn-lt"/>
              <a:cs typeface="+mn-cs"/>
            </a:endParaRPr>
          </a:p>
          <a:p>
            <a:pPr algn="ctr" eaLnBrk="0" hangingPunct="0">
              <a:lnSpc>
                <a:spcPct val="120000"/>
              </a:lnSpc>
              <a:spcBef>
                <a:spcPct val="69000"/>
              </a:spcBef>
              <a:buClr>
                <a:srgbClr val="15107A"/>
              </a:buClr>
              <a:buSzPct val="80000"/>
            </a:pPr>
            <a:r>
              <a:rPr lang="it-IT" sz="2000" b="1" dirty="0" smtClean="0">
                <a:solidFill>
                  <a:srgbClr val="15107A"/>
                </a:solidFill>
                <a:latin typeface="+mn-lt"/>
                <a:cs typeface="+mn-cs"/>
              </a:rPr>
              <a:t>basato </a:t>
            </a:r>
            <a:r>
              <a:rPr lang="it-IT" sz="2000" b="1" dirty="0">
                <a:solidFill>
                  <a:srgbClr val="15107A"/>
                </a:solidFill>
                <a:latin typeface="+mn-lt"/>
                <a:cs typeface="+mn-cs"/>
              </a:rPr>
              <a:t>su un radicale cambiamento epistemologico di tipo sistemico.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81099" y="47675"/>
            <a:ext cx="8626873" cy="57626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216" y="213539"/>
            <a:ext cx="3968279" cy="65463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1" y="2177755"/>
            <a:ext cx="2629706" cy="26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5" y="1303382"/>
            <a:ext cx="6832037" cy="43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2400" b="1" dirty="0" smtClean="0"/>
              <a:t>“</a:t>
            </a:r>
            <a:r>
              <a:rPr lang="it-IT" sz="2400" b="1" dirty="0"/>
              <a:t>Non è possibile conquistare il massimo potenziale di </a:t>
            </a:r>
            <a:r>
              <a:rPr lang="it-IT" sz="2400" b="1" dirty="0" smtClean="0"/>
              <a:t>salute</a:t>
            </a:r>
          </a:p>
          <a:p>
            <a:pPr marL="0" indent="0" algn="ctr">
              <a:buNone/>
            </a:pPr>
            <a:r>
              <a:rPr lang="it-IT" sz="2400" b="1" dirty="0" smtClean="0"/>
              <a:t> </a:t>
            </a:r>
            <a:r>
              <a:rPr lang="it-IT" sz="2400" b="1" dirty="0"/>
              <a:t>se non si è in grado di controllare tutto ciò che </a:t>
            </a:r>
            <a:r>
              <a:rPr lang="it-IT" sz="2400" b="1" dirty="0" smtClean="0"/>
              <a:t>la </a:t>
            </a:r>
            <a:r>
              <a:rPr lang="it-IT" sz="2400" b="1" dirty="0"/>
              <a:t>determina</a:t>
            </a:r>
            <a:r>
              <a:rPr lang="it-IT" sz="2400" b="1" dirty="0" smtClean="0"/>
              <a:t>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sz="1800" b="1" dirty="0" smtClean="0"/>
          </a:p>
          <a:p>
            <a:pPr marL="0" indent="0" algn="r">
              <a:buNone/>
            </a:pPr>
            <a:r>
              <a:rPr lang="it-IT" sz="1800" b="1" dirty="0" smtClean="0"/>
              <a:t>Ottawa Charter </a:t>
            </a:r>
          </a:p>
          <a:p>
            <a:pPr marL="0" indent="0" algn="r">
              <a:buNone/>
            </a:pPr>
            <a:r>
              <a:rPr lang="it-IT" sz="1800" b="1" dirty="0" smtClean="0"/>
              <a:t>WHO, </a:t>
            </a:r>
            <a:r>
              <a:rPr lang="it-IT" sz="1800" b="1" dirty="0"/>
              <a:t>1986</a:t>
            </a:r>
          </a:p>
        </p:txBody>
      </p:sp>
    </p:spTree>
    <p:extLst>
      <p:ext uri="{BB962C8B-B14F-4D97-AF65-F5344CB8AC3E}">
        <p14:creationId xmlns:p14="http://schemas.microsoft.com/office/powerpoint/2010/main" val="1450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8029" y="2291715"/>
            <a:ext cx="9709944" cy="42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Les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médecins administrent 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médicaments dont ils savent très peu, 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à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des malades dont ils savent moins, 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None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pour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guérir des maladies dont ils ne savent rien.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eaLnBrk="1" hangingPunct="1">
              <a:buNone/>
            </a:pP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Voltaire</a:t>
            </a:r>
            <a:endParaRPr lang="en-US" altLang="he-IL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fr-FR" dirty="0" smtClean="0"/>
          </a:p>
          <a:p>
            <a:pPr algn="ctr" eaLnBrk="1" hangingPunct="1">
              <a:buFontTx/>
              <a:buNone/>
            </a:pPr>
            <a:endParaRPr lang="fr-F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7" y="0"/>
            <a:ext cx="1519320" cy="20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6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03703" cy="146402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8099" y="1841325"/>
            <a:ext cx="93318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Although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we have traditionally considered CVD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consequence of certain </a:t>
            </a:r>
            <a:r>
              <a:rPr lang="en-US" sz="2000" b="1" dirty="0">
                <a:solidFill>
                  <a:srgbClr val="C00000"/>
                </a:solidFill>
              </a:rPr>
              <a:t>modifiable and </a:t>
            </a:r>
            <a:r>
              <a:rPr lang="en-US" sz="2000" b="1" dirty="0" err="1">
                <a:solidFill>
                  <a:srgbClr val="C00000"/>
                </a:solidFill>
              </a:rPr>
              <a:t>nonmodifiable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physiological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, lifestyle, and genetic risk factors,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must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now broaden the focus to incorporate a </a:t>
            </a:r>
            <a:r>
              <a:rPr lang="en-US" sz="2000" b="1" u="sng" dirty="0" smtClean="0">
                <a:solidFill>
                  <a:srgbClr val="C00000"/>
                </a:solidFill>
              </a:rPr>
              <a:t>third arm of risk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>
                <a:solidFill>
                  <a:srgbClr val="C00000"/>
                </a:solidFill>
              </a:rPr>
              <a:t>social determinants of health.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Failure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 demonstrate awareness of this third dynamic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will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result in a </a:t>
            </a:r>
            <a:r>
              <a:rPr lang="en-US" sz="2000" b="1" dirty="0">
                <a:solidFill>
                  <a:srgbClr val="C00000"/>
                </a:solidFill>
              </a:rPr>
              <a:t>growing burden of CVD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especially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 those with the least means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engage in the healthcare system.</a:t>
            </a:r>
          </a:p>
          <a:p>
            <a:r>
              <a:rPr lang="en-US" sz="1800" b="1" dirty="0"/>
              <a:t> 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34284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014" y="46924"/>
            <a:ext cx="9709944" cy="576263"/>
          </a:xfrm>
        </p:spPr>
        <p:txBody>
          <a:bodyPr/>
          <a:lstStyle/>
          <a:p>
            <a:pPr algn="ctr"/>
            <a:r>
              <a:rPr lang="it-IT" sz="2400" dirty="0" smtClean="0"/>
              <a:t>The </a:t>
            </a:r>
            <a:r>
              <a:rPr lang="it-IT" sz="2400" dirty="0" err="1" smtClean="0"/>
              <a:t>Jubilee</a:t>
            </a:r>
            <a:r>
              <a:rPr lang="it-IT" sz="2400" dirty="0" smtClean="0"/>
              <a:t> Line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3"/>
          <a:srcRect l="14497" t="38835" r="13493" b="15402"/>
          <a:stretch>
            <a:fillRect/>
          </a:stretch>
        </p:blipFill>
        <p:spPr bwMode="auto">
          <a:xfrm>
            <a:off x="0" y="1040111"/>
            <a:ext cx="9807973" cy="442088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854973" y="5718585"/>
            <a:ext cx="4953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LT-Roman"/>
              </a:rPr>
              <a:t>Source: Analysis by London Health Observatory using Office for National Statistics data revised for 2002–6. Diagram produced by the Department of Health. (Reproduced under the terms of the Click-Use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LT-Roman"/>
              </a:rPr>
              <a:t>Licence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LT-Roman"/>
              </a:rPr>
              <a:t>.) </a:t>
            </a:r>
            <a:endParaRPr lang="it-IT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_innovazionefebbraio2008 v4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SAL_innovazionefebbraio2008 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_innovazionefebbraio2008 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_innovazionefebbraio2008 v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_innovazionefebbraio2008 v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_innovazionefebbraio2008 v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_innovazionefebbraio2008 v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_innovazionefebbraio2008 v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_innovazionefebbraio2008 v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ltmp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colt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t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t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t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7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8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9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7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8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9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0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1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2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Lean administrationv5">
  <a:themeElements>
    <a:clrScheme name="">
      <a:dk1>
        <a:srgbClr val="000000"/>
      </a:dk1>
      <a:lt1>
        <a:srgbClr val="063DE8"/>
      </a:lt1>
      <a:dk2>
        <a:srgbClr val="FAFD00"/>
      </a:dk2>
      <a:lt2>
        <a:srgbClr val="CECECE"/>
      </a:lt2>
      <a:accent1>
        <a:srgbClr val="EBEBEB"/>
      </a:accent1>
      <a:accent2>
        <a:srgbClr val="FE9B03"/>
      </a:accent2>
      <a:accent3>
        <a:srgbClr val="AAAFF2"/>
      </a:accent3>
      <a:accent4>
        <a:srgbClr val="000000"/>
      </a:accent4>
      <a:accent5>
        <a:srgbClr val="F3F3F3"/>
      </a:accent5>
      <a:accent6>
        <a:srgbClr val="E68C02"/>
      </a:accent6>
      <a:hlink>
        <a:srgbClr val="00FF00"/>
      </a:hlink>
      <a:folHlink>
        <a:srgbClr val="00DFCA"/>
      </a:folHlink>
    </a:clrScheme>
    <a:fontScheme name="Lean administration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n administration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n administration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n administration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8844</TotalTime>
  <Words>865</Words>
  <Application>Microsoft Office PowerPoint</Application>
  <PresentationFormat>A4 (21x29,7 cm)</PresentationFormat>
  <Paragraphs>150</Paragraphs>
  <Slides>31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59</vt:i4>
      </vt:variant>
      <vt:variant>
        <vt:lpstr>Titoli diapositive</vt:lpstr>
      </vt:variant>
      <vt:variant>
        <vt:i4>31</vt:i4>
      </vt:variant>
    </vt:vector>
  </HeadingPairs>
  <TitlesOfParts>
    <vt:vector size="98" baseType="lpstr">
      <vt:lpstr>Arial</vt:lpstr>
      <vt:lpstr>Arial Narrow</vt:lpstr>
      <vt:lpstr>Arial Rounded MT Bold</vt:lpstr>
      <vt:lpstr>Calibri</vt:lpstr>
      <vt:lpstr>FrutigerLT-Roman</vt:lpstr>
      <vt:lpstr>Monotype Sorts</vt:lpstr>
      <vt:lpstr>Times New Roman</vt:lpstr>
      <vt:lpstr>Wingdings</vt:lpstr>
      <vt:lpstr>SAL_innovazionefebbraio2008 v4</vt:lpstr>
      <vt:lpstr>coltmp</vt:lpstr>
      <vt:lpstr>Lean administrationv5</vt:lpstr>
      <vt:lpstr>1_Lean administrationv5</vt:lpstr>
      <vt:lpstr>2_Lean administrationv5</vt:lpstr>
      <vt:lpstr>3_Lean administrationv5</vt:lpstr>
      <vt:lpstr>4_Lean administrationv5</vt:lpstr>
      <vt:lpstr>5_Lean administrationv5</vt:lpstr>
      <vt:lpstr>6_Lean administrationv5</vt:lpstr>
      <vt:lpstr>7_Lean administrationv5</vt:lpstr>
      <vt:lpstr>8_Lean administrationv5</vt:lpstr>
      <vt:lpstr>9_Lean administrationv5</vt:lpstr>
      <vt:lpstr>10_Lean administrationv5</vt:lpstr>
      <vt:lpstr>11_Lean administrationv5</vt:lpstr>
      <vt:lpstr>12_Lean administrationv5</vt:lpstr>
      <vt:lpstr>13_Lean administrationv5</vt:lpstr>
      <vt:lpstr>14_Lean administrationv5</vt:lpstr>
      <vt:lpstr>15_Lean administrationv5</vt:lpstr>
      <vt:lpstr>16_Lean administrationv5</vt:lpstr>
      <vt:lpstr>17_Lean administrationv5</vt:lpstr>
      <vt:lpstr>18_Lean administrationv5</vt:lpstr>
      <vt:lpstr>19_Lean administrationv5</vt:lpstr>
      <vt:lpstr>20_Lean administrationv5</vt:lpstr>
      <vt:lpstr>21_Lean administrationv5</vt:lpstr>
      <vt:lpstr>22_Lean administrationv5</vt:lpstr>
      <vt:lpstr>23_Lean administrationv5</vt:lpstr>
      <vt:lpstr>24_Lean administrationv5</vt:lpstr>
      <vt:lpstr>25_Lean administrationv5</vt:lpstr>
      <vt:lpstr>26_Lean administrationv5</vt:lpstr>
      <vt:lpstr>27_Lean administrationv5</vt:lpstr>
      <vt:lpstr>28_Lean administrationv5</vt:lpstr>
      <vt:lpstr>29_Lean administrationv5</vt:lpstr>
      <vt:lpstr>30_Lean administrationv5</vt:lpstr>
      <vt:lpstr>31_Lean administrationv5</vt:lpstr>
      <vt:lpstr>32_Lean administrationv5</vt:lpstr>
      <vt:lpstr>33_Lean administrationv5</vt:lpstr>
      <vt:lpstr>34_Lean administrationv5</vt:lpstr>
      <vt:lpstr>35_Lean administrationv5</vt:lpstr>
      <vt:lpstr>36_Lean administrationv5</vt:lpstr>
      <vt:lpstr>37_Lean administrationv5</vt:lpstr>
      <vt:lpstr>38_Lean administrationv5</vt:lpstr>
      <vt:lpstr>39_Lean administrationv5</vt:lpstr>
      <vt:lpstr>40_Lean administrationv5</vt:lpstr>
      <vt:lpstr>41_Lean administrationv5</vt:lpstr>
      <vt:lpstr>42_Lean administrationv5</vt:lpstr>
      <vt:lpstr>43_Lean administrationv5</vt:lpstr>
      <vt:lpstr>44_Lean administrationv5</vt:lpstr>
      <vt:lpstr>45_Lean administrationv5</vt:lpstr>
      <vt:lpstr>46_Lean administrationv5</vt:lpstr>
      <vt:lpstr>47_Lean administrationv5</vt:lpstr>
      <vt:lpstr>48_Lean administrationv5</vt:lpstr>
      <vt:lpstr>49_Lean administrationv5</vt:lpstr>
      <vt:lpstr>50_Lean administrationv5</vt:lpstr>
      <vt:lpstr>51_Lean administrationv5</vt:lpstr>
      <vt:lpstr>52_Lean administrationv5</vt:lpstr>
      <vt:lpstr>53_Lean administrationv5</vt:lpstr>
      <vt:lpstr>54_Lean administrationv5</vt:lpstr>
      <vt:lpstr>55_Lean administrationv5</vt:lpstr>
      <vt:lpstr>56_Lean administrationv5</vt:lpstr>
      <vt:lpstr>La Medicina centrata sulla persona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Jubilee Line</vt:lpstr>
      <vt:lpstr>Rudolph Virchow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tempo e la medicina </vt:lpstr>
      <vt:lpstr>Presentazione standard di PowerPoint</vt:lpstr>
      <vt:lpstr>Salute e Malattia</vt:lpstr>
      <vt:lpstr>Presentazione standard di PowerPoint</vt:lpstr>
      <vt:lpstr>Presentazione standard di PowerPoint</vt:lpstr>
      <vt:lpstr>Presentazione standard di PowerPoint</vt:lpstr>
      <vt:lpstr>Ricoveri H - costo totale</vt:lpstr>
      <vt:lpstr>Presentazione standard di PowerPoint</vt:lpstr>
      <vt:lpstr>Fenotipi complessi di malattia come rete di relazioni intra ed inter dimensionali</vt:lpstr>
      <vt:lpstr>Presentazione standard di PowerPoint</vt:lpstr>
      <vt:lpstr>Presentazione standard di PowerPoint</vt:lpstr>
      <vt:lpstr>Presentazione standard di PowerPoint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per presentazioni di progetto in formato Power Point - Boilerplate in italiano</dc:title>
  <dc:creator>MScheepers</dc:creator>
  <cp:lastModifiedBy>Alfredo Zuppiroli</cp:lastModifiedBy>
  <cp:revision>988</cp:revision>
  <cp:lastPrinted>2000-05-15T09:48:35Z</cp:lastPrinted>
  <dcterms:created xsi:type="dcterms:W3CDTF">2007-03-09T15:57:08Z</dcterms:created>
  <dcterms:modified xsi:type="dcterms:W3CDTF">2016-02-18T09:52:06Z</dcterms:modified>
</cp:coreProperties>
</file>