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23"/>
  </p:notesMasterIdLst>
  <p:sldIdLst>
    <p:sldId id="281" r:id="rId2"/>
    <p:sldId id="279" r:id="rId3"/>
    <p:sldId id="262" r:id="rId4"/>
    <p:sldId id="278" r:id="rId5"/>
    <p:sldId id="280" r:id="rId6"/>
    <p:sldId id="274" r:id="rId7"/>
    <p:sldId id="276" r:id="rId8"/>
    <p:sldId id="267" r:id="rId9"/>
    <p:sldId id="268" r:id="rId10"/>
    <p:sldId id="271" r:id="rId11"/>
    <p:sldId id="273" r:id="rId12"/>
    <p:sldId id="272" r:id="rId13"/>
    <p:sldId id="270" r:id="rId14"/>
    <p:sldId id="269" r:id="rId15"/>
    <p:sldId id="277" r:id="rId16"/>
    <p:sldId id="265" r:id="rId17"/>
    <p:sldId id="266" r:id="rId18"/>
    <p:sldId id="264" r:id="rId19"/>
    <p:sldId id="282" r:id="rId20"/>
    <p:sldId id="283" r:id="rId21"/>
    <p:sldId id="28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A28CA-C13E-4C4C-A69B-51F33BEED622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03C30-CA36-40CD-BFF7-FACA14C85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39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4.symantec.com/mktginfo/whitepaper/053013_GL_NA_WP_Ponemon-%202013-Cost-of-a-Data-Breach-Report_daiNA_cta72382.pdf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liance101.com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The</a:t>
            </a:r>
            <a:r>
              <a:rPr lang="en-US" b="0" baseline="0" dirty="0" smtClean="0"/>
              <a:t> first question most people ask is, “What is EMV?” </a:t>
            </a:r>
            <a:r>
              <a:rPr lang="en-US" b="1" dirty="0" smtClean="0"/>
              <a:t>[CLICK]</a:t>
            </a:r>
            <a:r>
              <a:rPr lang="en-US" b="1" baseline="0" dirty="0" smtClean="0"/>
              <a:t> </a:t>
            </a:r>
            <a:r>
              <a:rPr lang="en-US" b="0" baseline="0" dirty="0" smtClean="0"/>
              <a:t> Its acronym comes from </a:t>
            </a:r>
            <a:r>
              <a:rPr lang="en-US" b="0" baseline="0" dirty="0" err="1" smtClean="0"/>
              <a:t>EuroPay</a:t>
            </a:r>
            <a:r>
              <a:rPr lang="en-US" b="0" baseline="0" dirty="0" smtClean="0"/>
              <a:t>, MasterCard</a:t>
            </a:r>
            <a:r>
              <a:rPr lang="en-US" baseline="30000" dirty="0" smtClean="0">
                <a:latin typeface="Arial" charset="0"/>
                <a:cs typeface="Arial" charset="0"/>
              </a:rPr>
              <a:t>®</a:t>
            </a:r>
            <a:r>
              <a:rPr lang="en-US" b="0" baseline="0" dirty="0" smtClean="0"/>
              <a:t> and Visa</a:t>
            </a:r>
            <a:r>
              <a:rPr lang="en-US" baseline="30000" dirty="0" smtClean="0">
                <a:latin typeface="Arial" charset="0"/>
                <a:cs typeface="Arial" charset="0"/>
              </a:rPr>
              <a:t>® </a:t>
            </a:r>
            <a:r>
              <a:rPr lang="en-US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who launched EMV technology,  that was later adopted by all major card brands for </a:t>
            </a:r>
            <a:r>
              <a:rPr lang="en-US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improved data security. </a:t>
            </a:r>
            <a:r>
              <a:rPr lang="en-US" b="1" dirty="0" smtClean="0"/>
              <a:t>[CLICK]</a:t>
            </a:r>
            <a:r>
              <a:rPr lang="en-US" b="1" baseline="0" dirty="0" smtClean="0"/>
              <a:t> </a:t>
            </a:r>
            <a:endParaRPr lang="en-US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endParaRPr lang="en-US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r>
              <a:rPr lang="en-US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EMV’s embedded-chip technology is the global standard — currently in use or being implemented in more than 80 countries. </a:t>
            </a:r>
            <a:r>
              <a:rPr lang="en-US" b="1" dirty="0" smtClean="0"/>
              <a:t>[CLICK]</a:t>
            </a:r>
            <a:r>
              <a:rPr lang="en-US" b="1" baseline="0" dirty="0" smtClean="0"/>
              <a:t> </a:t>
            </a:r>
            <a:endParaRPr lang="en-US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-1" charset="-128"/>
              <a:cs typeface="Arial" charset="0"/>
            </a:endParaRPr>
          </a:p>
          <a:p>
            <a:r>
              <a:rPr lang="en-US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With its security framework, it is the best existing technology in use today to authenticate cards and cardholders. </a:t>
            </a:r>
            <a:r>
              <a:rPr lang="en-US" b="1" dirty="0" smtClean="0"/>
              <a:t>[CLICK]</a:t>
            </a:r>
            <a:r>
              <a:rPr lang="en-US" b="1" baseline="0" dirty="0" smtClean="0"/>
              <a:t> </a:t>
            </a:r>
            <a:endParaRPr lang="en-US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endParaRPr lang="en-US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r>
              <a:rPr lang="en-US" b="0" baseline="0" dirty="0" smtClean="0"/>
              <a:t>EMV is also known as “chip and PIN” in the U.K.; domestically, EMV may be implemented as chip and PIN, chip and signature, or other variations. </a:t>
            </a:r>
            <a:endParaRPr lang="en-US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r>
              <a:rPr lang="en-US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Now let’s talk about “chip cards”…</a:t>
            </a:r>
            <a:r>
              <a:rPr lang="en-US" b="1" dirty="0" smtClean="0"/>
              <a:t>[CLICK]</a:t>
            </a:r>
            <a:r>
              <a:rPr lang="en-US" b="1" baseline="0" dirty="0" smtClean="0"/>
              <a:t> </a:t>
            </a:r>
            <a:endParaRPr lang="en-US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4ECE7-29AE-4AFE-9C72-085108B877E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Fraudulent payment card transactions are continually on the rise. It is estimated that in 2013 more than 66% of all security breaches happened in the United States, so it’s more critical than ever that merchants protect themselves from potentially huge financial losses associated with a data breach.</a:t>
            </a:r>
          </a:p>
          <a:p>
            <a:endParaRPr lang="en-US" i="1" dirty="0">
              <a:latin typeface="Calibri" pitchFamily="34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i="1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Source: Experis Manpower Group 2013 Cost of a Data Breach Report (</a:t>
            </a:r>
            <a:r>
              <a:rPr lang="en-US" i="1" u="sng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  <a:hlinkClick r:id="rId3"/>
              </a:rPr>
              <a:t>https://www4.symantec.com/mktginfo/whitepaper/053013_GL_NA_WP_Ponemon- 2013-Cost-of-a-Data-Breach-Report_daiNA_cta72382.pdf</a:t>
            </a:r>
            <a:r>
              <a:rPr lang="en-US" i="1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)</a:t>
            </a:r>
            <a:endParaRPr lang="en-US" dirty="0">
              <a:latin typeface="Calibri" pitchFamily="34" charset="0"/>
              <a:ea typeface="ＭＳ Ｐゴシック" pitchFamily="-1" charset="-128"/>
              <a:cs typeface="ＭＳ Ｐゴシック" pitchFamily="-1" charset="-128"/>
            </a:endParaRPr>
          </a:p>
          <a:p>
            <a:endParaRPr lang="en-US" b="1" dirty="0">
              <a:latin typeface="Calibri" pitchFamily="34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b="1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[CLICK]</a:t>
            </a:r>
            <a:endParaRPr lang="en-US" dirty="0">
              <a:latin typeface="Calibri" pitchFamily="34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4ECE7-29AE-4AFE-9C72-085108B877E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437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Businesses that process, store and transmit the following are required to be PCI compliant:</a:t>
            </a:r>
          </a:p>
          <a:p>
            <a:endParaRPr lang="en-US" b="1" dirty="0">
              <a:latin typeface="Calibri" pitchFamily="34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b="1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[CLICK]</a:t>
            </a:r>
            <a:r>
              <a:rPr lang="en-US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  cardholder data (cardholder name, account number, service code and expiration date) as well as </a:t>
            </a:r>
          </a:p>
          <a:p>
            <a:endParaRPr lang="en-US" b="1" dirty="0">
              <a:latin typeface="Calibri" pitchFamily="34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b="1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[CLICK]</a:t>
            </a:r>
            <a:r>
              <a:rPr lang="en-US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  sensitive authentication data (magnetic stripe or chip data, CVV code and PINs) in compliance with these requirements so that it is kept private and secure.</a:t>
            </a:r>
            <a:r>
              <a:rPr lang="en-US" b="1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 </a:t>
            </a:r>
            <a:endParaRPr lang="en-US" dirty="0">
              <a:latin typeface="Calibri" pitchFamily="34" charset="0"/>
              <a:ea typeface="ＭＳ Ｐゴシック" pitchFamily="-1" charset="-128"/>
              <a:cs typeface="ＭＳ Ｐゴシック" pitchFamily="-1" charset="-128"/>
            </a:endParaRPr>
          </a:p>
          <a:p>
            <a:endParaRPr lang="en-US" b="1" dirty="0">
              <a:latin typeface="Calibri" pitchFamily="34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b="1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[CLICK]</a:t>
            </a:r>
            <a:r>
              <a:rPr lang="en-US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4ECE7-29AE-4AFE-9C72-085108B877E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288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For more information on PCI compliance and how to achieve and maintain compliance, please visit </a:t>
            </a:r>
            <a:r>
              <a:rPr lang="en-US" b="1" u="sng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  <a:hlinkClick r:id="rId3"/>
              </a:rPr>
              <a:t>www.compliance101.com</a:t>
            </a:r>
            <a:r>
              <a:rPr lang="en-US" b="1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, </a:t>
            </a:r>
            <a:r>
              <a:rPr lang="en-US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a website that offers user-friendly, easy-to-understand information subject including:</a:t>
            </a:r>
          </a:p>
          <a:p>
            <a:endParaRPr lang="en-US" b="1" dirty="0">
              <a:latin typeface="Calibri" pitchFamily="34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b="1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[CLICK]</a:t>
            </a:r>
            <a:r>
              <a:rPr lang="en-US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  Data breach</a:t>
            </a:r>
          </a:p>
          <a:p>
            <a:endParaRPr lang="en-US" b="1" dirty="0">
              <a:latin typeface="Calibri" pitchFamily="34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b="1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[CLICK]</a:t>
            </a:r>
            <a:r>
              <a:rPr lang="en-US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  PCI accreditation and certification</a:t>
            </a:r>
          </a:p>
          <a:p>
            <a:endParaRPr lang="en-US" b="1" dirty="0">
              <a:latin typeface="Calibri" pitchFamily="34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b="1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[CLICK]</a:t>
            </a:r>
            <a:r>
              <a:rPr lang="en-US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  Terminal compliance</a:t>
            </a:r>
          </a:p>
          <a:p>
            <a:endParaRPr lang="en-US" b="1" dirty="0">
              <a:latin typeface="Calibri" pitchFamily="34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b="1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[CLICK]</a:t>
            </a:r>
            <a:r>
              <a:rPr lang="en-US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  IRS mandates</a:t>
            </a:r>
          </a:p>
          <a:p>
            <a:endParaRPr lang="en-US" b="1" dirty="0">
              <a:latin typeface="Calibri" pitchFamily="34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b="1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[CLICK]</a:t>
            </a:r>
            <a:r>
              <a:rPr lang="en-US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  Merchant access point and</a:t>
            </a:r>
          </a:p>
          <a:p>
            <a:endParaRPr lang="en-US" b="1" dirty="0">
              <a:latin typeface="Calibri" pitchFamily="34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b="1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[CLICK]</a:t>
            </a:r>
            <a:r>
              <a:rPr lang="en-US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  W9 validation</a:t>
            </a:r>
          </a:p>
          <a:p>
            <a:endParaRPr lang="en-US" b="1" dirty="0">
              <a:latin typeface="Calibri" pitchFamily="34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b="1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[CLICK]</a:t>
            </a:r>
            <a:endParaRPr lang="en-US" dirty="0">
              <a:latin typeface="Calibri" pitchFamily="34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4ECE7-29AE-4AFE-9C72-085108B877E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3940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Comprehensive operational and technical requirements outlined in the PCI DSS establish consistent measures for:</a:t>
            </a:r>
          </a:p>
          <a:p>
            <a:endParaRPr lang="en-US" b="1" dirty="0">
              <a:latin typeface="Calibri" pitchFamily="34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b="1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[CLICK]</a:t>
            </a:r>
            <a:r>
              <a:rPr lang="en-US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  data security management</a:t>
            </a:r>
          </a:p>
          <a:p>
            <a:endParaRPr lang="en-US" b="1" dirty="0">
              <a:latin typeface="Calibri" pitchFamily="34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b="1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[CLICK]</a:t>
            </a:r>
            <a:r>
              <a:rPr lang="en-US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  policies and procedures</a:t>
            </a:r>
          </a:p>
          <a:p>
            <a:endParaRPr lang="en-US" b="1" dirty="0">
              <a:latin typeface="Calibri" pitchFamily="34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b="1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[CLICK]</a:t>
            </a:r>
            <a:r>
              <a:rPr lang="en-US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  network architecture and software design. </a:t>
            </a:r>
          </a:p>
          <a:p>
            <a:endParaRPr lang="en-US" b="1" dirty="0">
              <a:latin typeface="Calibri" pitchFamily="34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b="1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[CLICK]</a:t>
            </a:r>
            <a:r>
              <a:rPr lang="en-US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4ECE7-29AE-4AFE-9C72-085108B877E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940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b="1" dirty="0">
              <a:ea typeface="Arial" pitchFamily="-1" charset="0"/>
            </a:endParaRPr>
          </a:p>
          <a:p>
            <a:pPr defTabSz="89730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0" dirty="0" smtClean="0">
                <a:solidFill>
                  <a:srgbClr val="FF0000"/>
                </a:solidFill>
              </a:rPr>
              <a:t>{EMV-enabled cards — also known</a:t>
            </a:r>
            <a:r>
              <a:rPr lang="en-US" b="0" baseline="0" dirty="0" smtClean="0">
                <a:solidFill>
                  <a:srgbClr val="FF0000"/>
                </a:solidFill>
              </a:rPr>
              <a:t> as chip cards or smart cards — h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ave an embedded secure microprocessor chip that stores cardholder data and creates a unique value to make each processing transaction unique. This is known as dynamic authentication.}</a:t>
            </a:r>
            <a:endParaRPr lang="en-US" u="sng" dirty="0">
              <a:solidFill>
                <a:srgbClr val="FF0000"/>
              </a:solidFill>
              <a:latin typeface="Calibri" pitchFamily="34" charset="0"/>
              <a:ea typeface="ＭＳ Ｐゴシック" pitchFamily="-1" charset="-128"/>
              <a:cs typeface="ＭＳ Ｐゴシック" pitchFamily="-1" charset="-128"/>
            </a:endParaRPr>
          </a:p>
          <a:p>
            <a:pPr defTabSz="89730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 dirty="0">
                <a:ea typeface="Arial" pitchFamily="-1" charset="0"/>
              </a:rPr>
              <a:t>Smart cards can be…[CLICK]</a:t>
            </a:r>
            <a:endParaRPr lang="en-US" u="sng" dirty="0">
              <a:solidFill>
                <a:srgbClr val="FF0000"/>
              </a:solidFill>
              <a:ea typeface="Arial" pitchFamily="-1" charset="0"/>
            </a:endParaRPr>
          </a:p>
          <a:p>
            <a:pPr defTabSz="89730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 dirty="0">
                <a:ea typeface="Arial" pitchFamily="-1" charset="0"/>
              </a:rPr>
              <a:t> </a:t>
            </a:r>
          </a:p>
          <a:p>
            <a:pPr defTabSz="89730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 dirty="0">
                <a:ea typeface="Arial" pitchFamily="-1" charset="0"/>
              </a:rPr>
              <a:t> Contact: </a:t>
            </a:r>
            <a:r>
              <a:rPr lang="en-US" dirty="0">
                <a:ea typeface="Arial" pitchFamily="-1" charset="0"/>
              </a:rPr>
              <a:t>Contact cards get inserted into a card reader for transaction authentication.</a:t>
            </a:r>
          </a:p>
          <a:p>
            <a:pPr defTabSz="89730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ea typeface="Arial" pitchFamily="-1" charset="0"/>
            </a:endParaRPr>
          </a:p>
          <a:p>
            <a:pPr defTabSz="89730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 dirty="0">
                <a:ea typeface="Arial" pitchFamily="-1" charset="0"/>
              </a:rPr>
              <a:t> [CLICK] Contactless: </a:t>
            </a:r>
            <a:r>
              <a:rPr lang="en-US" dirty="0">
                <a:ea typeface="Arial" pitchFamily="-1" charset="0"/>
              </a:rPr>
              <a:t>Contactless cards communicate via radio frequency (RF), also known as near field communication (NFC), to “tap-to-pay”. NFC uses a nearby contactless-capable reader for transaction authentication.</a:t>
            </a:r>
          </a:p>
          <a:p>
            <a:pPr defTabSz="89730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ea typeface="Arial" pitchFamily="-1" charset="0"/>
            </a:endParaRPr>
          </a:p>
          <a:p>
            <a:pPr defTabSz="89730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 dirty="0">
                <a:ea typeface="Arial" pitchFamily="-1" charset="0"/>
              </a:rPr>
              <a:t> [CLICK] Or Dual Interface: </a:t>
            </a:r>
            <a:r>
              <a:rPr lang="en-US" dirty="0">
                <a:ea typeface="Arial" pitchFamily="-1" charset="0"/>
              </a:rPr>
              <a:t>Dual Interface cards combine both contact and contactless technologies and can communicate either way. </a:t>
            </a:r>
            <a:r>
              <a:rPr lang="en-US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Because EMV cards store payment information in a secure chip, unlike a magnetic stripe card, it is virtually impossible to create a counterfeit EMV card that could successfully conduct an EMV payment transaction.</a:t>
            </a:r>
            <a:r>
              <a:rPr lang="en-US" b="1" dirty="0" smtClean="0"/>
              <a:t> [CLICK]</a:t>
            </a:r>
            <a:r>
              <a:rPr lang="en-US" b="1" baseline="0" dirty="0" smtClean="0"/>
              <a:t> </a:t>
            </a:r>
            <a:endParaRPr lang="en-US" dirty="0">
              <a:ea typeface="Arial" pitchFamily="-1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4ECE7-29AE-4AFE-9C72-085108B877E9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The</a:t>
            </a:r>
            <a:r>
              <a:rPr lang="en-US" b="0" baseline="0" dirty="0" smtClean="0"/>
              <a:t> EMV shift requires a system upgrade for issuers, acquirers and payment processors. </a:t>
            </a:r>
            <a:r>
              <a:rPr lang="en-US" b="1" baseline="0" dirty="0" smtClean="0"/>
              <a:t>[CLICK] </a:t>
            </a:r>
            <a:r>
              <a:rPr lang="en-US" b="0" baseline="0" dirty="0" smtClean="0"/>
              <a:t>It will also require both hardware and software upgrades of the POS environment. </a:t>
            </a:r>
            <a:r>
              <a:rPr lang="en-US" b="1" baseline="0" dirty="0" smtClean="0"/>
              <a:t>[CLICK] </a:t>
            </a:r>
            <a:r>
              <a:rPr lang="en-US" b="0" baseline="0" dirty="0" smtClean="0"/>
              <a:t>Finally, education is necessary. EMV requires training employees —  and the public — on new payment methods. Many small merchants have little or no idea of what EMV is, let alone being prepared for it. Customers have to be trained too, for the “chip-and-dip” experience. </a:t>
            </a:r>
            <a:r>
              <a:rPr lang="en-US" b="1" baseline="0" dirty="0" smtClean="0"/>
              <a:t>[CLICK]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4ECE7-29AE-4AFE-9C72-085108B877E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Today, our topic is data breach and the importance of recognizing and preventing it to protect yourself, your business and your customers.</a:t>
            </a:r>
            <a:r>
              <a:rPr lang="en-US" b="1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  </a:t>
            </a:r>
            <a:endParaRPr lang="en-US" dirty="0">
              <a:latin typeface="Calibri" pitchFamily="34" charset="0"/>
              <a:ea typeface="ＭＳ Ｐゴシック" pitchFamily="-1" charset="-128"/>
              <a:cs typeface="ＭＳ Ｐゴシック" pitchFamily="-1" charset="-128"/>
            </a:endParaRPr>
          </a:p>
          <a:p>
            <a:endParaRPr lang="en-US" b="1" dirty="0">
              <a:latin typeface="Calibri" pitchFamily="34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b="1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[CLICK] </a:t>
            </a:r>
            <a:r>
              <a:rPr lang="en-US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A data breach occurs when an unauthorized party accesses a merchant’s network and steals cardholder data. Targeted sensitive data includes:</a:t>
            </a:r>
          </a:p>
          <a:p>
            <a:endParaRPr lang="en-US" b="1" dirty="0">
              <a:latin typeface="Calibri" pitchFamily="34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b="1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[CLICK]  </a:t>
            </a:r>
            <a:r>
              <a:rPr lang="en-US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name</a:t>
            </a:r>
          </a:p>
          <a:p>
            <a:endParaRPr lang="en-US" b="1" dirty="0">
              <a:latin typeface="Calibri" pitchFamily="34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b="1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[CLICK]  </a:t>
            </a:r>
            <a:r>
              <a:rPr lang="en-US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Social Security number</a:t>
            </a:r>
          </a:p>
          <a:p>
            <a:endParaRPr lang="en-US" b="1" dirty="0">
              <a:latin typeface="Calibri" pitchFamily="34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b="1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[CLICK]  </a:t>
            </a:r>
            <a:r>
              <a:rPr lang="en-US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driver’s license number</a:t>
            </a:r>
          </a:p>
          <a:p>
            <a:endParaRPr lang="en-US" b="1" dirty="0">
              <a:latin typeface="Calibri" pitchFamily="34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b="1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[CLICK]  </a:t>
            </a:r>
            <a:r>
              <a:rPr lang="en-US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medical records</a:t>
            </a:r>
          </a:p>
          <a:p>
            <a:endParaRPr lang="en-US" b="1" dirty="0">
              <a:latin typeface="Calibri" pitchFamily="34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b="1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[CLICK]  </a:t>
            </a:r>
            <a:r>
              <a:rPr lang="en-US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financial information</a:t>
            </a:r>
          </a:p>
          <a:p>
            <a:endParaRPr lang="en-US" b="1" dirty="0">
              <a:latin typeface="Calibri" pitchFamily="34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b="1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[CLICK]</a:t>
            </a:r>
            <a:endParaRPr lang="en-US" dirty="0">
              <a:latin typeface="Calibri" pitchFamily="34" charset="0"/>
              <a:ea typeface="ＭＳ Ｐゴシック" pitchFamily="-1" charset="-128"/>
              <a:cs typeface="ＭＳ Ｐゴシック" pitchFamily="-1" charset="-128"/>
            </a:endParaRPr>
          </a:p>
          <a:p>
            <a:endParaRPr lang="en-US" dirty="0">
              <a:latin typeface="Calibri" pitchFamily="34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4ECE7-29AE-4AFE-9C72-085108B877E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752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The latest</a:t>
            </a:r>
            <a:r>
              <a:rPr lang="en-US" b="1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lang="en-US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data breach statistics drive home the seriousness of the situation:</a:t>
            </a:r>
          </a:p>
          <a:p>
            <a:endParaRPr lang="en-US" b="1" dirty="0">
              <a:latin typeface="Calibri" pitchFamily="34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b="1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[CLICK]  </a:t>
            </a:r>
            <a:r>
              <a:rPr lang="en-US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The Identity Theft Resource Center (ITRC) reports 40 million Americans’ personal information is compromised annually. </a:t>
            </a:r>
          </a:p>
          <a:p>
            <a:endParaRPr lang="en-US" b="1" dirty="0">
              <a:latin typeface="Calibri" pitchFamily="34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b="1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[CLICK]  </a:t>
            </a:r>
            <a:r>
              <a:rPr lang="en-US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The financial impact of this crime is estimated at more than $55 billion annually, impacting both businesses and consumers.</a:t>
            </a:r>
          </a:p>
          <a:p>
            <a:endParaRPr lang="en-US" dirty="0">
              <a:latin typeface="Calibri" pitchFamily="34" charset="0"/>
              <a:ea typeface="ＭＳ Ｐゴシック" pitchFamily="-1" charset="-128"/>
              <a:cs typeface="ＭＳ Ｐゴシック" pitchFamily="-1" charset="-128"/>
            </a:endParaRPr>
          </a:p>
          <a:p>
            <a:pPr defTabSz="89730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[CLICK]  </a:t>
            </a:r>
            <a:r>
              <a:rPr lang="en-US" dirty="0"/>
              <a:t>Recent statistics show that 31 percent of data breaches were at organizations with 100 employees or less.</a:t>
            </a:r>
          </a:p>
          <a:p>
            <a:endParaRPr lang="en-US" dirty="0">
              <a:latin typeface="Calibri" pitchFamily="34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b="1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[CLICK]  </a:t>
            </a:r>
            <a:r>
              <a:rPr lang="en-US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The average cost of a data breach is $202 per record compromised.</a:t>
            </a:r>
          </a:p>
          <a:p>
            <a:endParaRPr lang="en-US" b="1" dirty="0">
              <a:latin typeface="Calibri" pitchFamily="34" charset="0"/>
              <a:ea typeface="ＭＳ Ｐゴシック" pitchFamily="-1" charset="-128"/>
              <a:cs typeface="ＭＳ Ｐゴシック" pitchFamily="-1" charset="-128"/>
            </a:endParaRPr>
          </a:p>
          <a:p>
            <a:endParaRPr lang="en-US" b="1" dirty="0">
              <a:latin typeface="Calibri" pitchFamily="34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i="1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Source: Identity Theft Resource Center, http://www.idtheftcenter.org/index.php </a:t>
            </a:r>
          </a:p>
          <a:p>
            <a:endParaRPr lang="en-US" b="1" dirty="0">
              <a:latin typeface="Calibri" pitchFamily="34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b="1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[CLICK]</a:t>
            </a:r>
            <a:endParaRPr lang="en-US" dirty="0">
              <a:latin typeface="Calibri" pitchFamily="34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4ECE7-29AE-4AFE-9C72-085108B877E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33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Given the serious threat posed by data breach to all businesses – regardless of size – data breach protection should be foremost in the minds of all businesses that accept payment cards. Recent statistics on the tremendous costs faced by merchants who experience a data breach underscore the fact that the stakes are just too high for breach protection to be relegated to your “to do” pile.</a:t>
            </a:r>
          </a:p>
          <a:p>
            <a:endParaRPr lang="en-US" b="1" dirty="0">
              <a:latin typeface="Calibri" pitchFamily="34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b="1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[CLICK]</a:t>
            </a:r>
            <a:r>
              <a:rPr lang="en-US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4ECE7-29AE-4AFE-9C72-085108B877E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82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That’s why TransFirst offers a unique Data Breach Security Program that’s specifically designed to help merchants meet the expenses resulting from a suspected or actual breach of payment card data. The cost of a data breach can easily be $25,000 to $50,000 for Level 4 merchants, more than enough to shut down a small business.</a:t>
            </a:r>
          </a:p>
          <a:p>
            <a:endParaRPr lang="en-US" b="1" dirty="0">
              <a:latin typeface="Calibri" pitchFamily="34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b="1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[CLICK]</a:t>
            </a:r>
            <a:endParaRPr lang="en-US" dirty="0">
              <a:latin typeface="Calibri" pitchFamily="34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4ECE7-29AE-4AFE-9C72-085108B877E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812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Additional breach-related costs may include:</a:t>
            </a:r>
          </a:p>
          <a:p>
            <a:endParaRPr lang="en-US" b="1" dirty="0">
              <a:latin typeface="Calibri" pitchFamily="34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b="1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[CLICK]  </a:t>
            </a:r>
            <a:r>
              <a:rPr lang="en-US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Mandatory Forensics Audit = $8,000 to $20,000</a:t>
            </a:r>
          </a:p>
          <a:p>
            <a:endParaRPr lang="en-US" b="1" dirty="0">
              <a:latin typeface="Calibri" pitchFamily="34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b="1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[CLICK]  </a:t>
            </a:r>
            <a:r>
              <a:rPr lang="en-US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Card Replacement Costs = $3 to $10 per card</a:t>
            </a:r>
          </a:p>
          <a:p>
            <a:endParaRPr lang="en-US" b="1" dirty="0">
              <a:latin typeface="Calibri" pitchFamily="34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b="1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[CLICK]  </a:t>
            </a:r>
            <a:r>
              <a:rPr lang="en-US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Compliance Fines = $5,000 to $50,000+ depending on the size of the business and the nature of the offense that led to the breach</a:t>
            </a:r>
          </a:p>
          <a:p>
            <a:endParaRPr lang="en-US" b="1" dirty="0">
              <a:latin typeface="Calibri" pitchFamily="34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b="1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[CLICK]  </a:t>
            </a:r>
            <a:r>
              <a:rPr lang="en-US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Actual fines vary depending on the number of cards exposed.</a:t>
            </a:r>
          </a:p>
          <a:p>
            <a:endParaRPr lang="en-US" b="1" dirty="0">
              <a:latin typeface="Calibri" pitchFamily="34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b="1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[CLICK]</a:t>
            </a:r>
            <a:endParaRPr lang="en-US" dirty="0">
              <a:latin typeface="Calibri" pitchFamily="34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4ECE7-29AE-4AFE-9C72-085108B877E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336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Unfortunately, there are some common misconceptions about data breach that lull some retailers into a false sense of security. For example:</a:t>
            </a:r>
          </a:p>
          <a:p>
            <a:endParaRPr lang="en-US" b="1" dirty="0">
              <a:latin typeface="Calibri" pitchFamily="34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b="1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[CLICK]  </a:t>
            </a:r>
            <a:r>
              <a:rPr lang="en-US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Only large retailers are subject to breaches.</a:t>
            </a:r>
          </a:p>
          <a:p>
            <a:r>
              <a:rPr lang="en-US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Large companies and retail chains may make headlines when they experience a breach, but most breaches involve smaller, Level 3 and Level 4 merchants.</a:t>
            </a:r>
          </a:p>
          <a:p>
            <a:endParaRPr lang="en-US" b="1" dirty="0">
              <a:latin typeface="Calibri" pitchFamily="34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b="1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[CLICK]  </a:t>
            </a:r>
            <a:r>
              <a:rPr lang="en-US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PCI compliant merchants cannot be breached.</a:t>
            </a:r>
          </a:p>
          <a:p>
            <a:r>
              <a:rPr lang="en-US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While PCI compliance is an ongoing process that’s measured at one point in time, a breach can occur at any time and without warning.</a:t>
            </a:r>
          </a:p>
          <a:p>
            <a:endParaRPr lang="en-US" b="1" dirty="0">
              <a:latin typeface="Calibri" pitchFamily="34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b="1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[CLICK]  </a:t>
            </a:r>
            <a:r>
              <a:rPr lang="en-US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Data breach does not affect business revenue.</a:t>
            </a:r>
          </a:p>
          <a:p>
            <a:r>
              <a:rPr lang="en-US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Just one data breach can cause a cascade of lost sales, cancelled accounts, destruction of business and community relationships, high-stakes lawsuits, insurance claims and expensive fines and sanctions by individual payment brands.</a:t>
            </a:r>
          </a:p>
          <a:p>
            <a:endParaRPr lang="en-US" b="1" dirty="0">
              <a:latin typeface="Calibri" pitchFamily="34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b="1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[CLICK]</a:t>
            </a:r>
            <a:endParaRPr lang="en-US" dirty="0">
              <a:latin typeface="Calibri" pitchFamily="34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4ECE7-29AE-4AFE-9C72-085108B877E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925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7416" y="0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231E-6E66-4E5F-8F91-09483B5E2B6F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67600" y="5715000"/>
            <a:ext cx="1524000" cy="106680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903" y="5579012"/>
            <a:ext cx="1524000" cy="1194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231E-6E66-4E5F-8F91-09483B5E2B6F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5486400"/>
            <a:ext cx="1524000" cy="13716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77013"/>
            <a:ext cx="304800" cy="280987"/>
          </a:xfrm>
          <a:prstGeom prst="rect">
            <a:avLst/>
          </a:prstGeom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F81BD"/>
                </a:solidFill>
              </a:defRPr>
            </a:lvl1pPr>
          </a:lstStyle>
          <a:p>
            <a:fld id="{1349771D-5A7A-4FF6-ACC7-AAEFFFE835D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4915989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E59231E-6E66-4E5F-8F91-09483B5E2B6F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53200" y="5410200"/>
            <a:ext cx="1600200" cy="11492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5ADD3316-4A09-4891-AC4B-F154365987F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737" y="5562600"/>
            <a:ext cx="1295400" cy="101510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2057400"/>
            <a:ext cx="6316532" cy="1066800"/>
          </a:xfrm>
        </p:spPr>
        <p:txBody>
          <a:bodyPr/>
          <a:lstStyle/>
          <a:p>
            <a:pPr marL="182880" indent="0" algn="ctr">
              <a:buNone/>
            </a:pPr>
            <a:r>
              <a:rPr lang="en-US" sz="4800" b="1" dirty="0" smtClean="0">
                <a:solidFill>
                  <a:srgbClr val="CC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 new, </a:t>
            </a:r>
            <a:br>
              <a:rPr lang="en-US" sz="4800" b="1" dirty="0" smtClean="0">
                <a:solidFill>
                  <a:srgbClr val="CC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800" b="1" dirty="0" smtClean="0">
                <a:solidFill>
                  <a:srgbClr val="CC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 next </a:t>
            </a:r>
            <a:endParaRPr lang="en-US" sz="4800" b="1" dirty="0">
              <a:solidFill>
                <a:srgbClr val="CC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962400"/>
            <a:ext cx="7772399" cy="14478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C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payment processing</a:t>
            </a:r>
            <a:endParaRPr lang="en-US" sz="4000" b="1" dirty="0">
              <a:solidFill>
                <a:srgbClr val="CC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7738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200" dirty="0" smtClean="0"/>
              <a:t>Data breach is a serious threat to </a:t>
            </a:r>
            <a:r>
              <a:rPr lang="en-US" sz="2200" b="1" dirty="0" smtClean="0"/>
              <a:t>all</a:t>
            </a:r>
            <a:r>
              <a:rPr lang="en-US" sz="2200" dirty="0" smtClean="0"/>
              <a:t> businesses, so data breach protection is critical for </a:t>
            </a:r>
            <a:r>
              <a:rPr lang="en-US" sz="2200" b="1" dirty="0" smtClean="0"/>
              <a:t>all</a:t>
            </a:r>
            <a:r>
              <a:rPr lang="en-US" sz="2200" dirty="0" smtClean="0"/>
              <a:t> businesses.</a:t>
            </a:r>
          </a:p>
          <a:p>
            <a:pPr marL="0" indent="0" algn="ctr">
              <a:buNone/>
            </a:pPr>
            <a:endParaRPr lang="en-US" sz="2200" dirty="0"/>
          </a:p>
          <a:p>
            <a:pPr marL="0" indent="0" algn="ctr">
              <a:buNone/>
            </a:pPr>
            <a:endParaRPr lang="en-US" sz="2200" dirty="0" smtClean="0"/>
          </a:p>
          <a:p>
            <a:pPr marL="0" indent="0" algn="ctr">
              <a:buNone/>
            </a:pPr>
            <a:endParaRPr lang="en-US" sz="22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Breach Protection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577013"/>
            <a:ext cx="304800" cy="280987"/>
          </a:xfrm>
          <a:prstGeom prst="rect">
            <a:avLst/>
          </a:prstGeom>
        </p:spPr>
        <p:txBody>
          <a:bodyPr/>
          <a:lstStyle/>
          <a:p>
            <a:fld id="{1349771D-5A7A-4FF6-ACC7-AAEFFFE835D7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2" y="1828800"/>
            <a:ext cx="6035675" cy="402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05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685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A Data Breach Security Program: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Breach Security Program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577013"/>
            <a:ext cx="304800" cy="280987"/>
          </a:xfrm>
          <a:prstGeom prst="rect">
            <a:avLst/>
          </a:prstGeom>
        </p:spPr>
        <p:txBody>
          <a:bodyPr/>
          <a:lstStyle/>
          <a:p>
            <a:fld id="{1349771D-5A7A-4FF6-ACC7-AAEFFFE835D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981200"/>
            <a:ext cx="5181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Helps merchants meet expenses related to suspected or actual breach of payment card data.</a:t>
            </a:r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200" dirty="0"/>
          </a:p>
          <a:p>
            <a:pPr marL="285750" indent="-28575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dirty="0" smtClean="0"/>
              <a:t>Cost </a:t>
            </a:r>
            <a:r>
              <a:rPr lang="en-US" sz="2200" dirty="0"/>
              <a:t>of data breach for small businesses (Level 4) can easily be $25,000 to $50,000 – potentially fatal to your business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pic>
        <p:nvPicPr>
          <p:cNvPr id="6146" name="Picture 2" descr="\\psf\Home\Dropbox\Transfirst\Brian\TF3803_Breach_Webinar_PPT\support\shutterstock_1456578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9972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86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psf\Home\Dropbox\Transfirst\Brian\TF3803_Breach_Webinar_PPT\support\shutterstock_1094946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09600"/>
            <a:ext cx="1883664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3611563"/>
          </a:xfrm>
        </p:spPr>
        <p:txBody>
          <a:bodyPr/>
          <a:lstStyle/>
          <a:p>
            <a:r>
              <a:rPr lang="en-US" sz="2200" dirty="0" smtClean="0"/>
              <a:t>Mandatory Forensics Audit = $8,000 to $20,000</a:t>
            </a:r>
          </a:p>
          <a:p>
            <a:endParaRPr lang="en-US" sz="2200" dirty="0"/>
          </a:p>
          <a:p>
            <a:r>
              <a:rPr lang="en-US" sz="2200" dirty="0" smtClean="0"/>
              <a:t>Card Replacement Costs = $3 to $10 per card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 smtClean="0"/>
              <a:t>Compliance Fines = $5,000 to $50,000+ depending </a:t>
            </a:r>
            <a:br>
              <a:rPr lang="en-US" sz="2200" dirty="0" smtClean="0"/>
            </a:br>
            <a:r>
              <a:rPr lang="en-US" sz="2200" dirty="0" smtClean="0"/>
              <a:t>on size of business and nature of offense leading to breach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b="1" dirty="0" smtClean="0"/>
              <a:t>Actual fines vary depending on the number of cards exposed.</a:t>
            </a:r>
            <a:endParaRPr lang="en-US" sz="22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Breach-Related Costs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577013"/>
            <a:ext cx="304800" cy="280987"/>
          </a:xfrm>
          <a:prstGeom prst="rect">
            <a:avLst/>
          </a:prstGeom>
        </p:spPr>
        <p:txBody>
          <a:bodyPr/>
          <a:lstStyle/>
          <a:p>
            <a:fld id="{1349771D-5A7A-4FF6-ACC7-AAEFFFE835D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457200" y="914401"/>
            <a:ext cx="7620000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itchFamily="34" charset="0"/>
                <a:ea typeface="Arial" pitchFamily="-1" charset="0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/>
                </a:solidFill>
                <a:latin typeface="Arial" pitchFamily="34" charset="0"/>
                <a:ea typeface="Arial" pitchFamily="-1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100" kern="1200">
                <a:solidFill>
                  <a:schemeClr val="tx1"/>
                </a:solidFill>
                <a:latin typeface="Arial" pitchFamily="34" charset="0"/>
                <a:ea typeface="Arial" pitchFamily="-1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-84" charset="2"/>
              <a:buChar char="§"/>
              <a:defRPr sz="1050" kern="1200">
                <a:solidFill>
                  <a:schemeClr val="tx1"/>
                </a:solidFill>
                <a:latin typeface="Arial" pitchFamily="34" charset="0"/>
                <a:ea typeface="Arial" pitchFamily="-1" charset="0"/>
                <a:cs typeface="Arial" pitchFamily="34" charset="0"/>
              </a:defRPr>
            </a:lvl4pPr>
            <a:lvl5pPr marL="22860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-84" charset="0"/>
              <a:buChar char="o"/>
              <a:defRPr sz="1000" kern="1200">
                <a:solidFill>
                  <a:schemeClr val="tx1"/>
                </a:solidFill>
                <a:latin typeface="Arial" pitchFamily="34" charset="0"/>
                <a:ea typeface="Arial" pitchFamily="-1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tx2"/>
                </a:solidFill>
              </a:rPr>
              <a:t>Additional costs may include:  </a:t>
            </a:r>
          </a:p>
        </p:txBody>
      </p:sp>
    </p:spTree>
    <p:extLst>
      <p:ext uri="{BB962C8B-B14F-4D97-AF65-F5344CB8AC3E}">
        <p14:creationId xmlns:p14="http://schemas.microsoft.com/office/powerpoint/2010/main" val="99111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/>
          <a:lstStyle/>
          <a:p>
            <a:r>
              <a:rPr lang="en-US" sz="2400" dirty="0"/>
              <a:t>● </a:t>
            </a:r>
            <a:r>
              <a:rPr lang="en-US" sz="2200" dirty="0" smtClean="0"/>
              <a:t>Only large retailers are subject to data breaches.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 smtClean="0"/>
          </a:p>
          <a:p>
            <a:r>
              <a:rPr lang="en-US" sz="2400" dirty="0"/>
              <a:t>● </a:t>
            </a:r>
            <a:r>
              <a:rPr lang="en-US" sz="2200" dirty="0" smtClean="0"/>
              <a:t>PCI-compliant merchants cannot be breached.</a:t>
            </a:r>
          </a:p>
          <a:p>
            <a:pPr marL="0" indent="0">
              <a:buNone/>
            </a:pPr>
            <a:r>
              <a:rPr lang="en-US" sz="2200" dirty="0" smtClean="0"/>
              <a:t>                                             </a:t>
            </a:r>
          </a:p>
          <a:p>
            <a:pPr marL="0" indent="0">
              <a:buNone/>
            </a:pPr>
            <a:endParaRPr lang="en-US" sz="2200" dirty="0" smtClean="0"/>
          </a:p>
          <a:p>
            <a:r>
              <a:rPr lang="en-US" sz="2200" dirty="0" smtClean="0"/>
              <a:t>Data breach does not affect business revenue.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Data Breach Misconceptions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577013"/>
            <a:ext cx="304800" cy="280987"/>
          </a:xfrm>
          <a:prstGeom prst="rect">
            <a:avLst/>
          </a:prstGeom>
        </p:spPr>
        <p:txBody>
          <a:bodyPr/>
          <a:lstStyle/>
          <a:p>
            <a:fld id="{1349771D-5A7A-4FF6-ACC7-AAEFFFE835D7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362200"/>
            <a:ext cx="3886200" cy="838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810000"/>
            <a:ext cx="3886200" cy="838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5219700"/>
            <a:ext cx="3886200" cy="838200"/>
          </a:xfrm>
          <a:prstGeom prst="rect">
            <a:avLst/>
          </a:prstGeom>
        </p:spPr>
      </p:pic>
      <p:sp>
        <p:nvSpPr>
          <p:cNvPr id="9" name="Content Placeholder 5"/>
          <p:cNvSpPr txBox="1">
            <a:spLocks/>
          </p:cNvSpPr>
          <p:nvPr/>
        </p:nvSpPr>
        <p:spPr bwMode="auto">
          <a:xfrm>
            <a:off x="457200" y="12192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itchFamily="34" charset="0"/>
                <a:ea typeface="Arial" pitchFamily="-1" charset="0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/>
                </a:solidFill>
                <a:latin typeface="Arial" pitchFamily="34" charset="0"/>
                <a:ea typeface="Arial" pitchFamily="-1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100" kern="1200">
                <a:solidFill>
                  <a:schemeClr val="tx1"/>
                </a:solidFill>
                <a:latin typeface="Arial" pitchFamily="34" charset="0"/>
                <a:ea typeface="Arial" pitchFamily="-1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-84" charset="2"/>
              <a:buChar char="§"/>
              <a:defRPr sz="1050" kern="1200">
                <a:solidFill>
                  <a:schemeClr val="tx1"/>
                </a:solidFill>
                <a:latin typeface="Arial" pitchFamily="34" charset="0"/>
                <a:ea typeface="Arial" pitchFamily="-1" charset="0"/>
                <a:cs typeface="Arial" pitchFamily="34" charset="0"/>
              </a:defRPr>
            </a:lvl4pPr>
            <a:lvl5pPr marL="22860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-84" charset="0"/>
              <a:buChar char="o"/>
              <a:defRPr sz="1000" kern="1200">
                <a:solidFill>
                  <a:schemeClr val="tx1"/>
                </a:solidFill>
                <a:latin typeface="Arial" pitchFamily="34" charset="0"/>
                <a:ea typeface="Arial" pitchFamily="-1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tx2"/>
                </a:solidFill>
              </a:rPr>
              <a:t>Misconceptions lead to false sense of security:</a:t>
            </a:r>
          </a:p>
        </p:txBody>
      </p:sp>
    </p:spTree>
    <p:extLst>
      <p:ext uri="{BB962C8B-B14F-4D97-AF65-F5344CB8AC3E}">
        <p14:creationId xmlns:p14="http://schemas.microsoft.com/office/powerpoint/2010/main" val="373548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psf\Home\Dropbox\Transfirst\Brian\TF3803_Breach_Webinar_PPT\support\shutterstock_1436856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2438402"/>
            <a:ext cx="3862124" cy="386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1752600"/>
            <a:ext cx="8686800" cy="2743200"/>
          </a:xfrm>
        </p:spPr>
        <p:txBody>
          <a:bodyPr/>
          <a:lstStyle/>
          <a:p>
            <a:r>
              <a:rPr lang="en-US" sz="2200" dirty="0" smtClean="0"/>
              <a:t>In 2013, more than two-thirds of all security breaches occurred in the United States.</a:t>
            </a:r>
          </a:p>
          <a:p>
            <a:pPr marL="0" indent="0">
              <a:buNone/>
            </a:pPr>
            <a:endParaRPr lang="en-US" sz="2200" dirty="0" smtClean="0"/>
          </a:p>
          <a:p>
            <a:r>
              <a:rPr lang="en-US" sz="2200" dirty="0" smtClean="0"/>
              <a:t>Merchants must be proactive and protect themselves from huge financial losses associated with data breach.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Fraudulent Transactions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577013"/>
            <a:ext cx="304800" cy="280987"/>
          </a:xfrm>
          <a:prstGeom prst="rect">
            <a:avLst/>
          </a:prstGeom>
        </p:spPr>
        <p:txBody>
          <a:bodyPr/>
          <a:lstStyle/>
          <a:p>
            <a:fld id="{1349771D-5A7A-4FF6-ACC7-AAEFFFE835D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 bwMode="auto">
          <a:xfrm>
            <a:off x="0" y="9906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itchFamily="34" charset="0"/>
                <a:ea typeface="Arial" pitchFamily="-1" charset="0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/>
                </a:solidFill>
                <a:latin typeface="Arial" pitchFamily="34" charset="0"/>
                <a:ea typeface="Arial" pitchFamily="-1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100" kern="1200">
                <a:solidFill>
                  <a:schemeClr val="tx1"/>
                </a:solidFill>
                <a:latin typeface="Arial" pitchFamily="34" charset="0"/>
                <a:ea typeface="Arial" pitchFamily="-1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-84" charset="2"/>
              <a:buChar char="§"/>
              <a:defRPr sz="1050" kern="1200">
                <a:solidFill>
                  <a:schemeClr val="tx1"/>
                </a:solidFill>
                <a:latin typeface="Arial" pitchFamily="34" charset="0"/>
                <a:ea typeface="Arial" pitchFamily="-1" charset="0"/>
                <a:cs typeface="Arial" pitchFamily="34" charset="0"/>
              </a:defRPr>
            </a:lvl4pPr>
            <a:lvl5pPr marL="22860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-84" charset="0"/>
              <a:buChar char="o"/>
              <a:defRPr sz="1000" kern="1200">
                <a:solidFill>
                  <a:schemeClr val="tx1"/>
                </a:solidFill>
                <a:latin typeface="Arial" pitchFamily="34" charset="0"/>
                <a:ea typeface="Arial" pitchFamily="-1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tx2"/>
                </a:solidFill>
              </a:rPr>
              <a:t>Fraudulent card transactions are on the rise</a:t>
            </a:r>
            <a:r>
              <a:rPr lang="en-US" sz="2400" b="1" dirty="0" smtClean="0">
                <a:solidFill>
                  <a:schemeClr val="tx2"/>
                </a:solidFill>
              </a:rPr>
              <a:t>: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6169720"/>
            <a:ext cx="419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latin typeface="Arial" panose="020B0604020202020204" pitchFamily="34" charset="0"/>
                <a:ea typeface="ＭＳ Ｐゴシック" pitchFamily="-1" charset="-128"/>
                <a:cs typeface="Arial" panose="020B0604020202020204" pitchFamily="34" charset="0"/>
              </a:rPr>
              <a:t>Source: </a:t>
            </a:r>
            <a:r>
              <a:rPr lang="en-US" sz="1000" i="1" dirty="0" err="1">
                <a:latin typeface="Arial" panose="020B0604020202020204" pitchFamily="34" charset="0"/>
                <a:ea typeface="ＭＳ Ｐゴシック" pitchFamily="-1" charset="-128"/>
                <a:cs typeface="Arial" panose="020B0604020202020204" pitchFamily="34" charset="0"/>
              </a:rPr>
              <a:t>Experis</a:t>
            </a:r>
            <a:r>
              <a:rPr lang="en-US" sz="1000" i="1" dirty="0">
                <a:latin typeface="Arial" panose="020B0604020202020204" pitchFamily="34" charset="0"/>
                <a:ea typeface="ＭＳ Ｐゴシック" pitchFamily="-1" charset="-128"/>
                <a:cs typeface="Arial" panose="020B0604020202020204" pitchFamily="34" charset="0"/>
              </a:rPr>
              <a:t> Manpower Group 2013 Cost of a Data Breach Report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88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PCI Compliance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6979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304800" y="2133600"/>
            <a:ext cx="8229600" cy="4000109"/>
          </a:xfrm>
        </p:spPr>
        <p:txBody>
          <a:bodyPr/>
          <a:lstStyle/>
          <a:p>
            <a:r>
              <a:rPr lang="en-US" sz="2200" dirty="0" smtClean="0"/>
              <a:t>Cardholder Data</a:t>
            </a:r>
          </a:p>
          <a:p>
            <a:pPr lvl="1"/>
            <a:r>
              <a:rPr lang="en-US" sz="2000" dirty="0"/>
              <a:t>	</a:t>
            </a:r>
            <a:r>
              <a:rPr lang="en-US" sz="2000" dirty="0" smtClean="0"/>
              <a:t>cardholder name</a:t>
            </a:r>
          </a:p>
          <a:p>
            <a:pPr lvl="1"/>
            <a:r>
              <a:rPr lang="en-US" sz="2000" dirty="0"/>
              <a:t>	</a:t>
            </a:r>
            <a:r>
              <a:rPr lang="en-US" sz="2000" dirty="0" smtClean="0"/>
              <a:t>account number</a:t>
            </a:r>
          </a:p>
          <a:p>
            <a:pPr lvl="1"/>
            <a:r>
              <a:rPr lang="en-US" sz="2000" dirty="0"/>
              <a:t>	</a:t>
            </a:r>
            <a:r>
              <a:rPr lang="en-US" sz="2000" dirty="0" smtClean="0"/>
              <a:t>service code    </a:t>
            </a:r>
          </a:p>
          <a:p>
            <a:pPr lvl="1"/>
            <a:r>
              <a:rPr lang="en-US" sz="2000" dirty="0"/>
              <a:t>	</a:t>
            </a:r>
            <a:r>
              <a:rPr lang="en-US" sz="2000" dirty="0" smtClean="0"/>
              <a:t>expiration date</a:t>
            </a:r>
            <a:endParaRPr lang="en-US" sz="2200" dirty="0"/>
          </a:p>
          <a:p>
            <a:r>
              <a:rPr lang="en-US" sz="2200" dirty="0" smtClean="0"/>
              <a:t>Sensitive Authentication Data</a:t>
            </a:r>
          </a:p>
          <a:p>
            <a:pPr lvl="1"/>
            <a:r>
              <a:rPr lang="en-US" sz="2000" dirty="0"/>
              <a:t>	</a:t>
            </a:r>
            <a:r>
              <a:rPr lang="en-US" sz="2000" dirty="0" smtClean="0"/>
              <a:t>magnetic stripe/chip data</a:t>
            </a:r>
          </a:p>
          <a:p>
            <a:pPr lvl="1"/>
            <a:r>
              <a:rPr lang="en-US" sz="2000" dirty="0"/>
              <a:t>	</a:t>
            </a:r>
            <a:r>
              <a:rPr lang="en-US" sz="2000" dirty="0" smtClean="0"/>
              <a:t>CVV </a:t>
            </a:r>
          </a:p>
          <a:p>
            <a:pPr lvl="1"/>
            <a:r>
              <a:rPr lang="en-US" sz="2000" dirty="0" smtClean="0"/>
              <a:t>	PINs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PCI DSS Requirements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577013"/>
            <a:ext cx="304800" cy="280987"/>
          </a:xfrm>
          <a:prstGeom prst="rect">
            <a:avLst/>
          </a:prstGeom>
        </p:spPr>
        <p:txBody>
          <a:bodyPr/>
          <a:lstStyle/>
          <a:p>
            <a:fld id="{1349771D-5A7A-4FF6-ACC7-AAEFFFE835D7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981200"/>
            <a:ext cx="3333750" cy="35242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833735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en-US" sz="2400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Businesses that process, store and transmit the following are required to be PCI compliant:</a:t>
            </a:r>
          </a:p>
          <a:p>
            <a:pPr marL="0" indent="0" algn="ctr">
              <a:buNone/>
            </a:pP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51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910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● </a:t>
            </a:r>
            <a:r>
              <a:rPr lang="en-US" sz="2200" dirty="0" smtClean="0"/>
              <a:t>Data Breach</a:t>
            </a:r>
          </a:p>
          <a:p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● </a:t>
            </a:r>
            <a:r>
              <a:rPr lang="en-US" sz="2200" dirty="0" smtClean="0"/>
              <a:t>PCI Accreditation and Certification</a:t>
            </a:r>
          </a:p>
          <a:p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● </a:t>
            </a:r>
            <a:r>
              <a:rPr lang="en-US" sz="2200" dirty="0" smtClean="0"/>
              <a:t>Terminal Compliance</a:t>
            </a:r>
          </a:p>
          <a:p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● </a:t>
            </a:r>
            <a:r>
              <a:rPr lang="en-US" sz="2200" dirty="0" smtClean="0"/>
              <a:t>IRS Mandates</a:t>
            </a:r>
          </a:p>
          <a:p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● </a:t>
            </a:r>
            <a:r>
              <a:rPr lang="en-US" sz="2200" dirty="0" smtClean="0"/>
              <a:t>Merchant Access Point</a:t>
            </a:r>
          </a:p>
          <a:p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● </a:t>
            </a:r>
            <a:r>
              <a:rPr lang="en-US" sz="2200" dirty="0" smtClean="0"/>
              <a:t>W9 Validation</a:t>
            </a:r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Compliance101.com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577013"/>
            <a:ext cx="304800" cy="280987"/>
          </a:xfrm>
          <a:prstGeom prst="rect">
            <a:avLst/>
          </a:prstGeom>
        </p:spPr>
        <p:txBody>
          <a:bodyPr/>
          <a:lstStyle/>
          <a:p>
            <a:fld id="{1349771D-5A7A-4FF6-ACC7-AAEFFFE835D7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2" descr="\\psf\Home\Dropbox\Transfirst\Brian\TF3696_Processing_101_PPT\support\C10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07"/>
          <a:stretch/>
        </p:blipFill>
        <p:spPr bwMode="auto">
          <a:xfrm>
            <a:off x="4724400" y="2895600"/>
            <a:ext cx="3899117" cy="332917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3636" y="12954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	www.Compliance101.com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29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752600"/>
            <a:ext cx="3810000" cy="200025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2133600"/>
            <a:ext cx="8730343" cy="4038600"/>
          </a:xfrm>
        </p:spPr>
        <p:txBody>
          <a:bodyPr/>
          <a:lstStyle/>
          <a:p>
            <a:r>
              <a:rPr lang="en-US" sz="2200" dirty="0" smtClean="0"/>
              <a:t>		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●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200" dirty="0" smtClean="0"/>
              <a:t>Data Security Management   </a:t>
            </a:r>
          </a:p>
          <a:p>
            <a:endParaRPr lang="en-US" sz="2200" dirty="0"/>
          </a:p>
          <a:p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		●  </a:t>
            </a:r>
            <a:r>
              <a:rPr lang="en-US" sz="2200" dirty="0" smtClean="0"/>
              <a:t>Policies and Procedures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		● </a:t>
            </a:r>
            <a:r>
              <a:rPr lang="en-US" sz="2200" dirty="0" smtClean="0"/>
              <a:t>Network Architecture and Software Design</a:t>
            </a:r>
          </a:p>
          <a:p>
            <a:r>
              <a:rPr lang="en-US" sz="2200" dirty="0" smtClean="0"/>
              <a:t>		</a:t>
            </a:r>
            <a:r>
              <a:rPr lang="en-US" b="0" dirty="0" smtClean="0"/>
              <a:t>www.pcisecuritystandards.org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PCI DSS Requirements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577013"/>
            <a:ext cx="304800" cy="280987"/>
          </a:xfrm>
          <a:prstGeom prst="rect">
            <a:avLst/>
          </a:prstGeom>
        </p:spPr>
        <p:txBody>
          <a:bodyPr/>
          <a:lstStyle/>
          <a:p>
            <a:fld id="{1349771D-5A7A-4FF6-ACC7-AAEFFFE835D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0668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	PCI DSS (Payment Card Industry Data Security Standards) 	establishes </a:t>
            </a:r>
            <a:r>
              <a:rPr lang="en-US" sz="2400" b="1" dirty="0">
                <a:solidFill>
                  <a:schemeClr val="tx2"/>
                </a:solidFill>
              </a:rPr>
              <a:t>requirements for:</a:t>
            </a:r>
          </a:p>
        </p:txBody>
      </p:sp>
    </p:spTree>
    <p:extLst>
      <p:ext uri="{BB962C8B-B14F-4D97-AF65-F5344CB8AC3E}">
        <p14:creationId xmlns:p14="http://schemas.microsoft.com/office/powerpoint/2010/main" val="71497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PAYMENTS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5867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81800" y="2057400"/>
            <a:ext cx="205740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prstClr val="black"/>
                </a:solidFill>
                <a:latin typeface="Arial"/>
              </a:rPr>
              <a:t>Full Cash Register Solution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prstClr val="black"/>
                </a:solidFill>
                <a:latin typeface="Arial"/>
              </a:rPr>
              <a:t>Mobile On-The-Go with iPhone and Android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prstClr val="black"/>
                </a:solidFill>
                <a:latin typeface="Arial"/>
              </a:rPr>
              <a:t>In Store Cloud Based Terminal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129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8452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530" y="152400"/>
            <a:ext cx="7520940" cy="548640"/>
          </a:xfrm>
        </p:spPr>
        <p:txBody>
          <a:bodyPr/>
          <a:lstStyle/>
          <a:p>
            <a:r>
              <a:rPr lang="en-US" dirty="0" smtClean="0"/>
              <a:t>APPLE PAY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17" y="685800"/>
            <a:ext cx="4572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4572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129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0965" y="990600"/>
            <a:ext cx="6987540" cy="8382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400" dirty="0" smtClean="0"/>
              <a:t>James Scott</a:t>
            </a:r>
          </a:p>
          <a:p>
            <a:pPr algn="ctr"/>
            <a:r>
              <a:rPr lang="en-US" sz="2400" dirty="0" smtClean="0"/>
              <a:t>JScott@Transfirst.com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235" y="1699161"/>
            <a:ext cx="3429001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129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\\psf\Home\Dropbox\Transfirst\Brian\TF3406_RetailNow_Migrating_to_EMV_PPT\support\shutterstock_1154283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699760"/>
            <a:ext cx="1447800" cy="115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What is </a:t>
            </a:r>
            <a:r>
              <a:rPr lang="en-US" dirty="0" smtClean="0"/>
              <a:t>EMV?</a:t>
            </a:r>
            <a:endParaRPr lang="en-US" dirty="0"/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577013"/>
            <a:ext cx="304800" cy="2809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E1DB88F2-8C7A-4743-8A80-8634CC6EC8D7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5" name="Content Placeholder 10"/>
          <p:cNvSpPr>
            <a:spLocks noGrp="1"/>
          </p:cNvSpPr>
          <p:nvPr>
            <p:ph idx="1"/>
          </p:nvPr>
        </p:nvSpPr>
        <p:spPr>
          <a:xfrm>
            <a:off x="457200" y="838200"/>
            <a:ext cx="8534400" cy="36576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Wingdings" charset="2"/>
              <a:buChar char="§"/>
            </a:pPr>
            <a:endParaRPr lang="en-US" sz="2400" dirty="0" smtClean="0">
              <a:latin typeface="Arial" charset="0"/>
              <a:cs typeface="Arial" charset="0"/>
            </a:endParaRPr>
          </a:p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sz="2400" b="0" dirty="0" smtClean="0">
                <a:latin typeface="Arial" charset="0"/>
                <a:cs typeface="Arial" charset="0"/>
              </a:rPr>
              <a:t>An acronym created by </a:t>
            </a:r>
            <a:r>
              <a:rPr lang="en-US" sz="2400" b="0" u="sng" dirty="0" err="1" smtClean="0">
                <a:latin typeface="Arial" charset="0"/>
                <a:cs typeface="Arial" charset="0"/>
              </a:rPr>
              <a:t>E</a:t>
            </a:r>
            <a:r>
              <a:rPr lang="en-US" sz="2400" b="0" dirty="0" err="1" smtClean="0">
                <a:latin typeface="Arial" charset="0"/>
                <a:cs typeface="Arial" charset="0"/>
              </a:rPr>
              <a:t>uropay</a:t>
            </a:r>
            <a:r>
              <a:rPr lang="en-US" sz="2400" b="0" baseline="30000" dirty="0" smtClean="0">
                <a:latin typeface="Arial" charset="0"/>
                <a:cs typeface="Arial" charset="0"/>
              </a:rPr>
              <a:t>®</a:t>
            </a:r>
            <a:r>
              <a:rPr lang="en-US" sz="2400" b="0" dirty="0" smtClean="0">
                <a:latin typeface="Arial" charset="0"/>
                <a:cs typeface="Arial" charset="0"/>
              </a:rPr>
              <a:t>, </a:t>
            </a:r>
            <a:r>
              <a:rPr lang="en-US" sz="2400" b="0" u="sng" dirty="0" smtClean="0">
                <a:latin typeface="Arial" charset="0"/>
                <a:cs typeface="Arial" charset="0"/>
              </a:rPr>
              <a:t>M</a:t>
            </a:r>
            <a:r>
              <a:rPr lang="en-US" sz="2400" b="0" dirty="0" smtClean="0">
                <a:latin typeface="Arial" charset="0"/>
                <a:cs typeface="Arial" charset="0"/>
              </a:rPr>
              <a:t>asterCard</a:t>
            </a:r>
            <a:r>
              <a:rPr lang="en-US" sz="2400" b="0" baseline="30000" dirty="0" smtClean="0">
                <a:latin typeface="Arial" charset="0"/>
                <a:cs typeface="Arial" charset="0"/>
              </a:rPr>
              <a:t>®</a:t>
            </a:r>
            <a:r>
              <a:rPr lang="en-US" sz="2400" b="0" dirty="0" smtClean="0">
                <a:latin typeface="Arial" charset="0"/>
                <a:cs typeface="Arial" charset="0"/>
              </a:rPr>
              <a:t> and </a:t>
            </a:r>
            <a:r>
              <a:rPr lang="en-US" sz="2400" b="0" u="sng" dirty="0" smtClean="0">
                <a:latin typeface="Arial" charset="0"/>
                <a:cs typeface="Arial" charset="0"/>
              </a:rPr>
              <a:t>V</a:t>
            </a:r>
            <a:r>
              <a:rPr lang="en-US" sz="2400" b="0" dirty="0" smtClean="0">
                <a:latin typeface="Arial" charset="0"/>
                <a:cs typeface="Arial" charset="0"/>
              </a:rPr>
              <a:t>isa</a:t>
            </a:r>
            <a:r>
              <a:rPr lang="en-US" sz="2400" b="0" baseline="30000" dirty="0" smtClean="0">
                <a:latin typeface="Arial" charset="0"/>
                <a:cs typeface="Arial" charset="0"/>
              </a:rPr>
              <a:t>®</a:t>
            </a:r>
          </a:p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sz="2400" b="0" dirty="0" smtClean="0">
                <a:latin typeface="Arial" charset="0"/>
                <a:cs typeface="Arial" charset="0"/>
              </a:rPr>
              <a:t>The global standard for the implementation of chip cards for the purpose of facilitating a more secure electronic payment transaction</a:t>
            </a:r>
          </a:p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sz="2400" b="0" dirty="0" smtClean="0">
                <a:latin typeface="Arial" charset="0"/>
                <a:cs typeface="Arial" charset="0"/>
              </a:rPr>
              <a:t>A security framework that defines the payment interaction at the physical, electrical, data and application levels between chip cards and payment devices</a:t>
            </a:r>
          </a:p>
          <a:p>
            <a:endParaRPr lang="en-US" dirty="0" smtClean="0">
              <a:latin typeface="Arial" charset="0"/>
              <a:cs typeface="Arial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69925" y="4489449"/>
            <a:ext cx="6645276" cy="1606550"/>
            <a:chOff x="487110" y="3572933"/>
            <a:chExt cx="5117823" cy="1607074"/>
          </a:xfrm>
        </p:grpSpPr>
        <p:sp>
          <p:nvSpPr>
            <p:cNvPr id="8" name="Rounded Rectangle 7"/>
            <p:cNvSpPr/>
            <p:nvPr/>
          </p:nvSpPr>
          <p:spPr>
            <a:xfrm>
              <a:off x="487110" y="3572933"/>
              <a:ext cx="5117823" cy="1607074"/>
            </a:xfrm>
            <a:prstGeom prst="roundRect">
              <a:avLst>
                <a:gd name="adj" fmla="val 4252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Content Placeholder 2"/>
            <p:cNvSpPr txBox="1">
              <a:spLocks/>
            </p:cNvSpPr>
            <p:nvPr/>
          </p:nvSpPr>
          <p:spPr bwMode="auto">
            <a:xfrm>
              <a:off x="626765" y="3813216"/>
              <a:ext cx="4935829" cy="1108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110000"/>
                </a:lnSpc>
                <a:spcAft>
                  <a:spcPts val="1200"/>
                </a:spcAft>
              </a:pPr>
              <a:r>
                <a:rPr lang="en-US" altLang="en-US" sz="2000" dirty="0">
                  <a:solidFill>
                    <a:schemeClr val="bg1"/>
                  </a:solidFill>
                </a:rPr>
                <a:t>EMV is also known as “chip and PIN” in the U.K.; domestically, EMV </a:t>
              </a:r>
              <a:r>
                <a:rPr lang="en-US" altLang="en-US" sz="2000" dirty="0" smtClean="0">
                  <a:solidFill>
                    <a:schemeClr val="bg1"/>
                  </a:solidFill>
                </a:rPr>
                <a:t>may be </a:t>
              </a:r>
              <a:r>
                <a:rPr lang="en-US" altLang="en-US" sz="2000" dirty="0">
                  <a:solidFill>
                    <a:schemeClr val="bg1"/>
                  </a:solidFill>
                </a:rPr>
                <a:t>implemented as chip and PIN, chip and </a:t>
              </a:r>
              <a:r>
                <a:rPr lang="en-US" altLang="en-US" sz="2000" dirty="0" smtClean="0">
                  <a:solidFill>
                    <a:schemeClr val="bg1"/>
                  </a:solidFill>
                </a:rPr>
                <a:t>signature, or </a:t>
              </a:r>
              <a:r>
                <a:rPr lang="en-US" altLang="en-US" sz="2000" dirty="0">
                  <a:solidFill>
                    <a:schemeClr val="bg1"/>
                  </a:solidFill>
                </a:rPr>
                <a:t>other variations.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536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2438400"/>
            <a:ext cx="3096927" cy="309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EMV – A New Way Of Doing Business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49771D-5A7A-4FF6-ACC7-AAEFFFE835D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066800"/>
            <a:ext cx="8153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ts val="300"/>
              </a:spcBef>
              <a:spcAft>
                <a:spcPts val="900"/>
              </a:spcAft>
              <a:buClr>
                <a:srgbClr val="54B948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primary intent of EMV is increased security to reduce counterfeit fraud. </a:t>
            </a:r>
          </a:p>
          <a:p>
            <a:pPr marL="342900" indent="-342900" eaLnBrk="0" hangingPunct="0">
              <a:spcBef>
                <a:spcPts val="300"/>
              </a:spcBef>
              <a:spcAft>
                <a:spcPts val="900"/>
              </a:spcAft>
              <a:buClr>
                <a:srgbClr val="54B948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 add an extra layer of security, we can also recommend solutions wherein cardholders never need to relinquish possession of their cards.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5561260"/>
            <a:ext cx="815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Note: </a:t>
            </a:r>
            <a:r>
              <a:rPr lang="en-US" sz="1200" i="1" dirty="0" err="1" smtClean="0"/>
              <a:t>ProcessNow</a:t>
            </a:r>
            <a:r>
              <a:rPr lang="en-US" sz="1200" i="1" baseline="30000" dirty="0" smtClean="0">
                <a:latin typeface="Arial"/>
                <a:cs typeface="Arial"/>
              </a:rPr>
              <a:t>®</a:t>
            </a:r>
            <a:r>
              <a:rPr lang="en-US" sz="1200" i="1" baseline="30000" dirty="0" smtClean="0"/>
              <a:t> </a:t>
            </a:r>
            <a:r>
              <a:rPr lang="en-US" sz="1200" i="1" dirty="0" smtClean="0"/>
              <a:t>is not intended for restaurant environments. </a:t>
            </a:r>
          </a:p>
        </p:txBody>
      </p:sp>
      <p:pic>
        <p:nvPicPr>
          <p:cNvPr id="7" name="Picture 3" descr="\\psf\Home\Dropbox\Transfirst\Brian\TF3406_RetailNow_Migrating_to_EMV_PPT\support\shutterstock_11542833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5699760"/>
            <a:ext cx="1447800" cy="115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52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\\psf\Home\Dropbox\Transfirst\Brian\TF3406_RetailNow_Migrating_to_EMV_PPT\support\shutterstock_1154283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699760"/>
            <a:ext cx="1447800" cy="115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Chip Card Technology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096000"/>
            <a:ext cx="304800" cy="280987"/>
          </a:xfrm>
          <a:prstGeom prst="rect">
            <a:avLst/>
          </a:prstGeom>
        </p:spPr>
        <p:txBody>
          <a:bodyPr/>
          <a:lstStyle/>
          <a:p>
            <a:fld id="{BECDC71E-0863-4DC8-B750-B1F320F68A2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8345" y="2733848"/>
            <a:ext cx="38862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spcAft>
                <a:spcPts val="600"/>
              </a:spcAft>
            </a:pPr>
            <a:r>
              <a:rPr lang="en-US" sz="2300" b="1" dirty="0" smtClean="0">
                <a:solidFill>
                  <a:srgbClr val="004B8D"/>
                </a:solidFill>
                <a:ea typeface="Arial" pitchFamily="-1" charset="0"/>
              </a:rPr>
              <a:t>Smart Cards Can Be: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781800" y="3445814"/>
            <a:ext cx="1828800" cy="2345543"/>
            <a:chOff x="6781800" y="2369403"/>
            <a:chExt cx="1828800" cy="2345543"/>
          </a:xfrm>
        </p:grpSpPr>
        <p:sp>
          <p:nvSpPr>
            <p:cNvPr id="7" name="Rectangle 6"/>
            <p:cNvSpPr/>
            <p:nvPr/>
          </p:nvSpPr>
          <p:spPr>
            <a:xfrm>
              <a:off x="6781800" y="3883949"/>
              <a:ext cx="18288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3">
                    <a:lumMod val="75000"/>
                  </a:schemeClr>
                </a:buClr>
              </a:pPr>
              <a:r>
                <a:rPr lang="en-US" sz="2400" dirty="0" smtClean="0">
                  <a:ea typeface="Arial" pitchFamily="-1" charset="0"/>
                </a:rPr>
                <a:t>“</a:t>
              </a:r>
              <a:r>
                <a:rPr lang="en-US" sz="2400" dirty="0">
                  <a:ea typeface="Arial" pitchFamily="-1" charset="0"/>
                </a:rPr>
                <a:t>Dual Interface</a:t>
              </a:r>
              <a:r>
                <a:rPr lang="en-US" sz="2400" dirty="0" smtClean="0">
                  <a:ea typeface="Arial" pitchFamily="-1" charset="0"/>
                </a:rPr>
                <a:t>”</a:t>
              </a:r>
              <a:endParaRPr lang="en-US" sz="2400" dirty="0">
                <a:ea typeface="Arial" pitchFamily="-1" charset="0"/>
              </a:endParaRPr>
            </a:p>
          </p:txBody>
        </p:sp>
        <p:pic>
          <p:nvPicPr>
            <p:cNvPr id="12" name="Picture 11" descr="dual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800" y="2369403"/>
              <a:ext cx="1821193" cy="1280839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533400" y="3368708"/>
            <a:ext cx="1450337" cy="2386275"/>
            <a:chOff x="533400" y="2292297"/>
            <a:chExt cx="1450337" cy="2386275"/>
          </a:xfrm>
        </p:grpSpPr>
        <p:pic>
          <p:nvPicPr>
            <p:cNvPr id="10" name="Picture 9" descr="contact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2292297"/>
              <a:ext cx="1072571" cy="1702706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533400" y="4216907"/>
              <a:ext cx="145033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3">
                    <a:lumMod val="75000"/>
                  </a:schemeClr>
                </a:buClr>
              </a:pPr>
              <a:r>
                <a:rPr lang="en-US" sz="2400" dirty="0">
                  <a:ea typeface="Arial" pitchFamily="-1" charset="0"/>
                </a:rPr>
                <a:t>“Contact”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904964" y="3396351"/>
            <a:ext cx="2878119" cy="2352073"/>
            <a:chOff x="2904964" y="2319940"/>
            <a:chExt cx="2878119" cy="2352073"/>
          </a:xfrm>
        </p:grpSpPr>
        <p:pic>
          <p:nvPicPr>
            <p:cNvPr id="11" name="Picture 10" descr="contactless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4964" y="2319940"/>
              <a:ext cx="2878119" cy="1430644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3352800" y="4210348"/>
              <a:ext cx="199766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spcAft>
                  <a:spcPts val="600"/>
                </a:spcAft>
                <a:buClr>
                  <a:schemeClr val="accent3">
                    <a:lumMod val="75000"/>
                  </a:schemeClr>
                </a:buClr>
              </a:pPr>
              <a:r>
                <a:rPr lang="en-US" sz="2400" dirty="0">
                  <a:ea typeface="Arial" pitchFamily="-1" charset="0"/>
                </a:rPr>
                <a:t>“Contactless”</a:t>
              </a:r>
            </a:p>
          </p:txBody>
        </p:sp>
      </p:grpSp>
      <p:sp>
        <p:nvSpPr>
          <p:cNvPr id="18" name="Content Placeholder 2"/>
          <p:cNvSpPr txBox="1">
            <a:spLocks/>
          </p:cNvSpPr>
          <p:nvPr/>
        </p:nvSpPr>
        <p:spPr>
          <a:xfrm>
            <a:off x="414418" y="838200"/>
            <a:ext cx="8229600" cy="1905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Arial" pitchFamily="34" charset="0"/>
                <a:ea typeface="Arial" pitchFamily="-1" charset="0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Arial" pitchFamily="-1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Arial" pitchFamily="-1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-84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Arial" pitchFamily="-1" charset="0"/>
                <a:cs typeface="Arial" pitchFamily="34" charset="0"/>
              </a:defRPr>
            </a:lvl4pPr>
            <a:lvl5pPr marL="22860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-84" charset="0"/>
              <a:buChar char="o"/>
              <a:defRPr sz="1400" kern="1200">
                <a:solidFill>
                  <a:schemeClr val="tx1"/>
                </a:solidFill>
                <a:latin typeface="Arial" pitchFamily="34" charset="0"/>
                <a:ea typeface="Arial" pitchFamily="-1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2300" dirty="0">
                <a:solidFill>
                  <a:srgbClr val="000000"/>
                </a:solidFill>
                <a:latin typeface="Arial"/>
                <a:cs typeface="Arial"/>
              </a:rPr>
              <a:t>EMV-enabled cards — also known as chip cards or smart cards — h</a:t>
            </a:r>
            <a:r>
              <a:rPr lang="en-US" sz="2300" dirty="0">
                <a:solidFill>
                  <a:srgbClr val="000000"/>
                </a:solidFill>
                <a:latin typeface="Arial"/>
                <a:ea typeface="ＭＳ Ｐゴシック" pitchFamily="-1" charset="-128"/>
                <a:cs typeface="Arial"/>
              </a:rPr>
              <a:t>ave an embedded secure microprocessor chip that stores cardholder data and creates a unique value to make each processing transaction unique. This is known as dynamic authentication.</a:t>
            </a:r>
            <a:endParaRPr lang="en-US" sz="23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941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\\psf\Home\Dropbox\Transfirst\Brian\TF3406_RetailNow_Migrating_to_EMV_PPT\support\shutterstock_1154283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699760"/>
            <a:ext cx="1447800" cy="115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EMV</a:t>
            </a:r>
            <a:r>
              <a:rPr lang="en-US" baseline="30000" dirty="0" smtClean="0">
                <a:latin typeface="Arial" charset="0"/>
                <a:cs typeface="Arial" charset="0"/>
              </a:rPr>
              <a:t> </a:t>
            </a:r>
            <a:r>
              <a:rPr lang="en-US" dirty="0" smtClean="0"/>
              <a:t>Will Require?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577013"/>
            <a:ext cx="304800" cy="280987"/>
          </a:xfrm>
          <a:prstGeom prst="rect">
            <a:avLst/>
          </a:prstGeom>
        </p:spPr>
        <p:txBody>
          <a:bodyPr/>
          <a:lstStyle/>
          <a:p>
            <a:fld id="{BECDC71E-0863-4DC8-B750-B1F320F68A2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762000"/>
            <a:ext cx="8534400" cy="5105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Arial" pitchFamily="34" charset="0"/>
                <a:ea typeface="Arial" pitchFamily="-1" charset="0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Arial" pitchFamily="-1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Arial" pitchFamily="-1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-84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Arial" pitchFamily="-1" charset="0"/>
                <a:cs typeface="Arial" pitchFamily="34" charset="0"/>
              </a:defRPr>
            </a:lvl4pPr>
            <a:lvl5pPr marL="22860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-84" charset="0"/>
              <a:buChar char="o"/>
              <a:defRPr sz="1400" kern="1200">
                <a:solidFill>
                  <a:schemeClr val="tx1"/>
                </a:solidFill>
                <a:latin typeface="Arial" pitchFamily="34" charset="0"/>
                <a:ea typeface="Arial" pitchFamily="-1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" charset="2"/>
              <a:buChar char="§"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" charset="2"/>
              <a:buChar char="§"/>
            </a:pPr>
            <a:r>
              <a:rPr lang="en-US" dirty="0" smtClean="0">
                <a:latin typeface="Arial" charset="0"/>
                <a:cs typeface="Arial" charset="0"/>
              </a:rPr>
              <a:t>An upgrade to the </a:t>
            </a:r>
            <a:r>
              <a:rPr lang="en-US" dirty="0">
                <a:latin typeface="Arial" charset="0"/>
                <a:cs typeface="Arial" charset="0"/>
              </a:rPr>
              <a:t>systems used by issuers, acquirers and processors for payment processing (largely complete)</a:t>
            </a:r>
          </a:p>
          <a:p>
            <a:pPr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" charset="2"/>
              <a:buChar char="§"/>
            </a:pPr>
            <a:r>
              <a:rPr lang="en-US" dirty="0">
                <a:latin typeface="Arial" charset="0"/>
                <a:cs typeface="Arial" charset="0"/>
              </a:rPr>
              <a:t>An upgrade of the merchant’s point-of-sale (POS) environment, including both hardware and software</a:t>
            </a:r>
          </a:p>
          <a:p>
            <a:pPr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" charset="2"/>
              <a:buChar char="§"/>
            </a:pPr>
            <a:r>
              <a:rPr lang="en-US" dirty="0">
                <a:latin typeface="Arial" charset="0"/>
                <a:cs typeface="Arial" charset="0"/>
              </a:rPr>
              <a:t>A change in the traditional </a:t>
            </a:r>
            <a:r>
              <a:rPr lang="en-US" dirty="0" smtClean="0">
                <a:latin typeface="Arial" charset="0"/>
                <a:cs typeface="Arial" charset="0"/>
              </a:rPr>
              <a:t/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>process </a:t>
            </a:r>
            <a:r>
              <a:rPr lang="en-US" dirty="0">
                <a:latin typeface="Arial" charset="0"/>
                <a:cs typeface="Arial" charset="0"/>
              </a:rPr>
              <a:t>consumers use to </a:t>
            </a:r>
            <a:r>
              <a:rPr lang="en-US" dirty="0" smtClean="0">
                <a:latin typeface="Arial" charset="0"/>
                <a:cs typeface="Arial" charset="0"/>
              </a:rPr>
              <a:t/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>make a </a:t>
            </a:r>
            <a:r>
              <a:rPr lang="en-US" dirty="0">
                <a:latin typeface="Arial" charset="0"/>
                <a:cs typeface="Arial" charset="0"/>
              </a:rPr>
              <a:t>purchase edit or </a:t>
            </a:r>
            <a:r>
              <a:rPr lang="en-US" dirty="0" smtClean="0">
                <a:latin typeface="Arial" charset="0"/>
                <a:cs typeface="Arial" charset="0"/>
              </a:rPr>
              <a:t/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>debit </a:t>
            </a:r>
            <a:r>
              <a:rPr lang="en-US" dirty="0">
                <a:latin typeface="Arial" charset="0"/>
                <a:cs typeface="Arial" charset="0"/>
              </a:rPr>
              <a:t>cards</a:t>
            </a:r>
          </a:p>
        </p:txBody>
      </p:sp>
      <p:pic>
        <p:nvPicPr>
          <p:cNvPr id="4100" name="Picture 4" descr="\\psf\Home\Dropbox\Transfirst\Brian\TF3406_RetailNow_Migrating_to_EMV_PPT\support\shutterstock_11739662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0" r="14465" b="11205"/>
          <a:stretch/>
        </p:blipFill>
        <p:spPr bwMode="auto">
          <a:xfrm>
            <a:off x="4800600" y="3200400"/>
            <a:ext cx="2942615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39970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BREACH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577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\\psf\Home\Dropbox\Transfirst\Brian\TF3803_Breach_Webinar_PPT\support\sensitive_da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063" y="2133600"/>
            <a:ext cx="5251236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2286001"/>
            <a:ext cx="7848600" cy="3124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 smtClean="0"/>
              <a:t>Name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Social Security number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Driver’s license number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Medical records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Financial information 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Breach Defined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577013"/>
            <a:ext cx="304800" cy="280987"/>
          </a:xfrm>
          <a:prstGeom prst="rect">
            <a:avLst/>
          </a:prstGeom>
        </p:spPr>
        <p:txBody>
          <a:bodyPr/>
          <a:lstStyle/>
          <a:p>
            <a:fld id="{1349771D-5A7A-4FF6-ACC7-AAEFFFE835D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138535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300" b="1" dirty="0">
                <a:solidFill>
                  <a:schemeClr val="tx2"/>
                </a:solidFill>
              </a:rPr>
              <a:t>Data breach is unauthorized access to a merchant’s network </a:t>
            </a:r>
            <a:r>
              <a:rPr lang="en-US" sz="2300" b="1" dirty="0" smtClean="0">
                <a:solidFill>
                  <a:schemeClr val="tx2"/>
                </a:solidFill>
              </a:rPr>
              <a:t/>
            </a:r>
            <a:br>
              <a:rPr lang="en-US" sz="2300" b="1" dirty="0" smtClean="0">
                <a:solidFill>
                  <a:schemeClr val="tx2"/>
                </a:solidFill>
              </a:rPr>
            </a:br>
            <a:r>
              <a:rPr lang="en-US" sz="2300" b="1" dirty="0" smtClean="0">
                <a:solidFill>
                  <a:schemeClr val="tx2"/>
                </a:solidFill>
              </a:rPr>
              <a:t>that </a:t>
            </a:r>
            <a:r>
              <a:rPr lang="en-US" sz="2300" b="1" dirty="0">
                <a:solidFill>
                  <a:schemeClr val="tx2"/>
                </a:solidFill>
              </a:rPr>
              <a:t>results in stolen sensitive data, including:</a:t>
            </a:r>
          </a:p>
        </p:txBody>
      </p:sp>
    </p:spTree>
    <p:extLst>
      <p:ext uri="{BB962C8B-B14F-4D97-AF65-F5344CB8AC3E}">
        <p14:creationId xmlns:p14="http://schemas.microsoft.com/office/powerpoint/2010/main" val="80858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9200" dirty="0" smtClean="0">
                <a:solidFill>
                  <a:schemeClr val="accent3">
                    <a:lumMod val="75000"/>
                  </a:schemeClr>
                </a:solidFill>
              </a:rPr>
              <a:t>●</a:t>
            </a:r>
            <a:r>
              <a:rPr lang="en-US" sz="9200" dirty="0" smtClean="0"/>
              <a:t> Million Americans’ personal information is compromised annually.</a:t>
            </a:r>
          </a:p>
          <a:p>
            <a:endParaRPr lang="en-US" sz="9200" dirty="0" smtClean="0"/>
          </a:p>
          <a:p>
            <a:r>
              <a:rPr lang="en-US" sz="9200" dirty="0">
                <a:solidFill>
                  <a:schemeClr val="accent3">
                    <a:lumMod val="75000"/>
                  </a:schemeClr>
                </a:solidFill>
              </a:rPr>
              <a:t>●</a:t>
            </a:r>
            <a:r>
              <a:rPr lang="en-US" sz="9200" dirty="0"/>
              <a:t> Financial impact </a:t>
            </a:r>
            <a:r>
              <a:rPr lang="en-US" sz="9200" dirty="0" smtClean="0"/>
              <a:t>is </a:t>
            </a:r>
            <a:r>
              <a:rPr lang="en-US" sz="9200" dirty="0"/>
              <a:t>estimated at more than $55 billion annually, impacting both businesses and </a:t>
            </a:r>
            <a:r>
              <a:rPr lang="en-US" sz="9200" dirty="0" smtClean="0"/>
              <a:t>consumers.</a:t>
            </a:r>
          </a:p>
          <a:p>
            <a:endParaRPr lang="en-US" sz="9200" dirty="0" smtClean="0"/>
          </a:p>
          <a:p>
            <a:r>
              <a:rPr lang="en-US" sz="9200" dirty="0">
                <a:solidFill>
                  <a:schemeClr val="accent3">
                    <a:lumMod val="75000"/>
                  </a:schemeClr>
                </a:solidFill>
              </a:rPr>
              <a:t>●</a:t>
            </a:r>
            <a:r>
              <a:rPr lang="en-US" sz="9200" dirty="0"/>
              <a:t> 31 percent of data breaches were </a:t>
            </a:r>
            <a:r>
              <a:rPr lang="en-US" sz="9200" dirty="0" smtClean="0"/>
              <a:t>at organizations </a:t>
            </a:r>
            <a:r>
              <a:rPr lang="en-US" sz="9200" dirty="0"/>
              <a:t>with 100 employees or less</a:t>
            </a:r>
            <a:r>
              <a:rPr lang="en-US" sz="9200" dirty="0" smtClean="0"/>
              <a:t>.</a:t>
            </a:r>
          </a:p>
          <a:p>
            <a:endParaRPr lang="en-US" sz="9200" dirty="0" smtClean="0"/>
          </a:p>
          <a:p>
            <a:r>
              <a:rPr lang="en-US" sz="9200" dirty="0">
                <a:solidFill>
                  <a:schemeClr val="accent3">
                    <a:lumMod val="75000"/>
                  </a:schemeClr>
                </a:solidFill>
              </a:rPr>
              <a:t>●</a:t>
            </a:r>
            <a:r>
              <a:rPr lang="en-US" sz="9200" dirty="0"/>
              <a:t> The average cost of a data breach is </a:t>
            </a:r>
            <a:r>
              <a:rPr lang="en-US" sz="9200" dirty="0" smtClean="0"/>
              <a:t>$50,000, or about $200 </a:t>
            </a:r>
            <a:r>
              <a:rPr lang="en-US" sz="9200" dirty="0"/>
              <a:t>per record </a:t>
            </a:r>
            <a:r>
              <a:rPr lang="en-US" sz="9200" dirty="0" smtClean="0"/>
              <a:t>compromised. </a:t>
            </a:r>
          </a:p>
          <a:p>
            <a:pPr marL="0" indent="0">
              <a:buNone/>
            </a:pPr>
            <a:endParaRPr lang="en-US" sz="4800" i="1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marL="0" indent="0">
              <a:buNone/>
            </a:pPr>
            <a:endParaRPr lang="en-US" i="1" dirty="0">
              <a:latin typeface="Calibri" pitchFamily="34" charset="0"/>
              <a:ea typeface="ＭＳ Ｐゴシック" pitchFamily="-1" charset="-128"/>
              <a:cs typeface="ＭＳ Ｐゴシック" pitchFamily="-1" charset="-128"/>
            </a:endParaRPr>
          </a:p>
          <a:p>
            <a:pPr marL="0" indent="0">
              <a:buNone/>
            </a:pPr>
            <a:endParaRPr lang="en-US" i="1" dirty="0" smtClean="0">
              <a:latin typeface="Calibri" pitchFamily="34" charset="0"/>
              <a:ea typeface="ＭＳ Ｐゴシック" pitchFamily="-1" charset="-128"/>
              <a:cs typeface="ＭＳ Ｐゴシック" pitchFamily="-1" charset="-128"/>
            </a:endParaRPr>
          </a:p>
          <a:p>
            <a:pPr marL="0" indent="0">
              <a:buNone/>
            </a:pPr>
            <a:endParaRPr lang="en-US" i="1" dirty="0">
              <a:latin typeface="Calibri" pitchFamily="34" charset="0"/>
              <a:ea typeface="ＭＳ Ｐゴシック" pitchFamily="-1" charset="-128"/>
              <a:cs typeface="ＭＳ Ｐゴシック" pitchFamily="-1" charset="-128"/>
            </a:endParaRPr>
          </a:p>
          <a:p>
            <a:pPr marL="0" indent="0">
              <a:buNone/>
            </a:pPr>
            <a:r>
              <a:rPr lang="en-US" i="1" dirty="0" smtClean="0"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Source</a:t>
            </a:r>
            <a:r>
              <a:rPr lang="en-US" i="1" dirty="0">
                <a:latin typeface="Calibri" pitchFamily="34" charset="0"/>
                <a:ea typeface="ＭＳ Ｐゴシック" pitchFamily="-1" charset="-128"/>
                <a:cs typeface="ＭＳ Ｐゴシック" pitchFamily="-1" charset="-128"/>
              </a:rPr>
              <a:t>: Identity Theft Resource Center, http://www.idtheftcenter.org/index.php 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Breach Statistics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577013"/>
            <a:ext cx="304800" cy="280987"/>
          </a:xfrm>
          <a:prstGeom prst="rect">
            <a:avLst/>
          </a:prstGeom>
        </p:spPr>
        <p:txBody>
          <a:bodyPr/>
          <a:lstStyle/>
          <a:p>
            <a:fld id="{1349771D-5A7A-4FF6-ACC7-AAEFFFE835D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73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Custom 15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10A8DE"/>
      </a:accent2>
      <a:accent3>
        <a:srgbClr val="1BB10F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197</TotalTime>
  <Words>1771</Words>
  <Application>Microsoft Office PowerPoint</Application>
  <PresentationFormat>On-screen Show (4:3)</PresentationFormat>
  <Paragraphs>254</Paragraphs>
  <Slides>21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Angles</vt:lpstr>
      <vt:lpstr>What new,  what next </vt:lpstr>
      <vt:lpstr>EMV</vt:lpstr>
      <vt:lpstr>What is EMV?</vt:lpstr>
      <vt:lpstr>EMV – A New Way Of Doing Business</vt:lpstr>
      <vt:lpstr>Secure Chip Card Technology</vt:lpstr>
      <vt:lpstr>What EMV Will Require?</vt:lpstr>
      <vt:lpstr>DATA BREACH</vt:lpstr>
      <vt:lpstr>Data Breach Defined</vt:lpstr>
      <vt:lpstr>Data Breach Statistics</vt:lpstr>
      <vt:lpstr>Data Breach Protection</vt:lpstr>
      <vt:lpstr>Data Breach Security Program</vt:lpstr>
      <vt:lpstr>Data Breach-Related Costs</vt:lpstr>
      <vt:lpstr>Common Data Breach Misconceptions</vt:lpstr>
      <vt:lpstr>Fraudulent Transactions</vt:lpstr>
      <vt:lpstr>PCI Compliance</vt:lpstr>
      <vt:lpstr>PCI DSS Requirements</vt:lpstr>
      <vt:lpstr>Compliance101.com</vt:lpstr>
      <vt:lpstr>PCI DSS Requirements</vt:lpstr>
      <vt:lpstr>MOBILE PAYMENTS</vt:lpstr>
      <vt:lpstr>APPLE PAY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GBrown</dc:creator>
  <cp:lastModifiedBy>Scott, James</cp:lastModifiedBy>
  <cp:revision>25</cp:revision>
  <dcterms:created xsi:type="dcterms:W3CDTF">2016-04-10T20:12:33Z</dcterms:created>
  <dcterms:modified xsi:type="dcterms:W3CDTF">2016-05-23T02:13:05Z</dcterms:modified>
</cp:coreProperties>
</file>