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8"/>
  </p:notesMasterIdLst>
  <p:sldIdLst>
    <p:sldId id="256" r:id="rId2"/>
    <p:sldId id="506" r:id="rId3"/>
    <p:sldId id="498" r:id="rId4"/>
    <p:sldId id="436" r:id="rId5"/>
    <p:sldId id="446" r:id="rId6"/>
    <p:sldId id="504" r:id="rId7"/>
    <p:sldId id="456" r:id="rId8"/>
    <p:sldId id="459" r:id="rId9"/>
    <p:sldId id="452" r:id="rId10"/>
    <p:sldId id="461" r:id="rId11"/>
    <p:sldId id="462" r:id="rId12"/>
    <p:sldId id="460" r:id="rId13"/>
    <p:sldId id="496" r:id="rId14"/>
    <p:sldId id="490" r:id="rId15"/>
    <p:sldId id="491" r:id="rId16"/>
    <p:sldId id="473" r:id="rId17"/>
    <p:sldId id="474" r:id="rId18"/>
    <p:sldId id="475" r:id="rId19"/>
    <p:sldId id="493" r:id="rId20"/>
    <p:sldId id="499" r:id="rId21"/>
    <p:sldId id="484" r:id="rId22"/>
    <p:sldId id="495" r:id="rId23"/>
    <p:sldId id="400" r:id="rId24"/>
    <p:sldId id="425" r:id="rId25"/>
    <p:sldId id="426" r:id="rId26"/>
    <p:sldId id="427" r:id="rId27"/>
    <p:sldId id="428" r:id="rId28"/>
    <p:sldId id="429" r:id="rId29"/>
    <p:sldId id="430" r:id="rId30"/>
    <p:sldId id="431" r:id="rId31"/>
    <p:sldId id="501" r:id="rId32"/>
    <p:sldId id="503" r:id="rId33"/>
    <p:sldId id="502" r:id="rId34"/>
    <p:sldId id="433" r:id="rId35"/>
    <p:sldId id="389" r:id="rId36"/>
    <p:sldId id="390" r:id="rId37"/>
    <p:sldId id="391" r:id="rId38"/>
    <p:sldId id="387" r:id="rId39"/>
    <p:sldId id="386" r:id="rId40"/>
    <p:sldId id="394" r:id="rId41"/>
    <p:sldId id="408" r:id="rId42"/>
    <p:sldId id="423" r:id="rId43"/>
    <p:sldId id="424" r:id="rId44"/>
    <p:sldId id="434" r:id="rId45"/>
    <p:sldId id="489" r:id="rId46"/>
    <p:sldId id="505"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J. Herrick" initials="LJH" lastIdx="1" clrIdx="0">
    <p:extLst>
      <p:ext uri="{19B8F6BF-5375-455C-9EA6-DF929625EA0E}">
        <p15:presenceInfo xmlns:p15="http://schemas.microsoft.com/office/powerpoint/2012/main" userId="S-1-5-21-1343024091-606747145-1417001333-3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FBF"/>
    <a:srgbClr val="00B05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94622" autoAdjust="0"/>
  </p:normalViewPr>
  <p:slideViewPr>
    <p:cSldViewPr snapToGrid="0">
      <p:cViewPr varScale="1">
        <p:scale>
          <a:sx n="84" d="100"/>
          <a:sy n="84" d="100"/>
        </p:scale>
        <p:origin x="197" y="82"/>
      </p:cViewPr>
      <p:guideLst/>
    </p:cSldViewPr>
  </p:slideViewPr>
  <p:notesTextViewPr>
    <p:cViewPr>
      <p:scale>
        <a:sx n="3" d="2"/>
        <a:sy n="3" d="2"/>
      </p:scale>
      <p:origin x="0" y="0"/>
    </p:cViewPr>
  </p:notesTextViewPr>
  <p:sorterViewPr>
    <p:cViewPr>
      <p:scale>
        <a:sx n="100" d="100"/>
        <a:sy n="100" d="100"/>
      </p:scale>
      <p:origin x="0" y="-4099"/>
    </p:cViewPr>
  </p:sorterViewPr>
  <p:notesViewPr>
    <p:cSldViewPr snapToGrid="0">
      <p:cViewPr varScale="1">
        <p:scale>
          <a:sx n="70" d="100"/>
          <a:sy n="70" d="100"/>
        </p:scale>
        <p:origin x="301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solidFill>
                  <a:schemeClr val="tx1"/>
                </a:solidFill>
              </a:rPr>
              <a:t>MMBTU</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4929531012570796"/>
          <c:y val="2.4188872086353445E-2"/>
          <c:w val="0.85070468987429204"/>
          <c:h val="0.70001016843093289"/>
        </c:manualLayout>
      </c:layout>
      <c:barChart>
        <c:barDir val="col"/>
        <c:grouping val="clustered"/>
        <c:varyColors val="0"/>
        <c:ser>
          <c:idx val="0"/>
          <c:order val="0"/>
          <c:tx>
            <c:strRef>
              <c:f>Sheet1!$B$1</c:f>
              <c:strCache>
                <c:ptCount val="1"/>
                <c:pt idx="0">
                  <c:v>MMBTU</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FFC000"/>
              </a:solidFill>
              <a:ln>
                <a:noFill/>
              </a:ln>
              <a:effectLst>
                <a:outerShdw blurRad="40000" dist="23000" dir="5400000" rotWithShape="0">
                  <a:srgbClr val="000000">
                    <a:alpha val="35000"/>
                  </a:srgbClr>
                </a:outerShdw>
              </a:effectLst>
            </c:spPr>
          </c:dPt>
          <c:dPt>
            <c:idx val="2"/>
            <c:invertIfNegative val="0"/>
            <c:bubble3D val="0"/>
            <c:spPr>
              <a:solidFill>
                <a:schemeClr val="bg2">
                  <a:lumMod val="50000"/>
                </a:schemeClr>
              </a:solidFill>
              <a:ln>
                <a:noFill/>
              </a:ln>
              <a:effectLst>
                <a:outerShdw blurRad="40000" dist="23000" dir="5400000" rotWithShape="0">
                  <a:srgbClr val="000000">
                    <a:alpha val="35000"/>
                  </a:srgbClr>
                </a:outerShdw>
              </a:effectLst>
            </c:spPr>
          </c:dPt>
          <c:dPt>
            <c:idx val="3"/>
            <c:invertIfNegative val="0"/>
            <c:bubble3D val="0"/>
            <c:spPr>
              <a:solidFill>
                <a:srgbClr val="C00000"/>
              </a:solidFill>
              <a:ln>
                <a:noFill/>
              </a:ln>
              <a:effectLst>
                <a:outerShdw blurRad="40000" dist="23000" dir="5400000" rotWithShape="0">
                  <a:srgbClr val="000000">
                    <a:alpha val="35000"/>
                  </a:srgbClr>
                </a:outerShdw>
              </a:effectLst>
            </c:spPr>
          </c:dPt>
          <c:cat>
            <c:strRef>
              <c:f>Sheet1!$A$2:$A$5</c:f>
              <c:strCache>
                <c:ptCount val="4"/>
                <c:pt idx="0">
                  <c:v>Propane</c:v>
                </c:pt>
                <c:pt idx="1">
                  <c:v>Natural Gas</c:v>
                </c:pt>
                <c:pt idx="2">
                  <c:v>Gasoline and Diesal</c:v>
                </c:pt>
                <c:pt idx="3">
                  <c:v>Electric</c:v>
                </c:pt>
              </c:strCache>
            </c:strRef>
          </c:cat>
          <c:val>
            <c:numRef>
              <c:f>Sheet1!$B$2:$B$5</c:f>
              <c:numCache>
                <c:formatCode>General</c:formatCode>
                <c:ptCount val="4"/>
                <c:pt idx="0">
                  <c:v>723</c:v>
                </c:pt>
                <c:pt idx="1">
                  <c:v>156366</c:v>
                </c:pt>
                <c:pt idx="2">
                  <c:v>197285</c:v>
                </c:pt>
                <c:pt idx="3">
                  <c:v>444151</c:v>
                </c:pt>
              </c:numCache>
            </c:numRef>
          </c:val>
        </c:ser>
        <c:dLbls>
          <c:showLegendKey val="0"/>
          <c:showVal val="0"/>
          <c:showCatName val="0"/>
          <c:showSerName val="0"/>
          <c:showPercent val="0"/>
          <c:showBubbleSize val="0"/>
        </c:dLbls>
        <c:gapWidth val="100"/>
        <c:overlap val="-24"/>
        <c:axId val="524356176"/>
        <c:axId val="524361272"/>
      </c:barChart>
      <c:catAx>
        <c:axId val="524356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4361272"/>
        <c:crosses val="autoZero"/>
        <c:auto val="1"/>
        <c:lblAlgn val="ctr"/>
        <c:lblOffset val="100"/>
        <c:noMultiLvlLbl val="0"/>
      </c:catAx>
      <c:valAx>
        <c:axId val="524361272"/>
        <c:scaling>
          <c:orientation val="minMax"/>
          <c:max val="40000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435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00597EA-0DD3-4664-A9BE-1DA03D9B26C6}" type="datetimeFigureOut">
              <a:rPr lang="en-US" smtClean="0"/>
              <a:t>4/30/2019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2B28758-00B8-4C93-A784-64A93556837C}" type="slidenum">
              <a:rPr lang="en-US" smtClean="0"/>
              <a:t>‹#›</a:t>
            </a:fld>
            <a:endParaRPr lang="en-US" dirty="0"/>
          </a:p>
        </p:txBody>
      </p:sp>
    </p:spTree>
    <p:extLst>
      <p:ext uri="{BB962C8B-B14F-4D97-AF65-F5344CB8AC3E}">
        <p14:creationId xmlns:p14="http://schemas.microsoft.com/office/powerpoint/2010/main" val="301524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1</a:t>
            </a:fld>
            <a:endParaRPr lang="en-US" dirty="0"/>
          </a:p>
        </p:txBody>
      </p:sp>
    </p:spTree>
    <p:extLst>
      <p:ext uri="{BB962C8B-B14F-4D97-AF65-F5344CB8AC3E}">
        <p14:creationId xmlns:p14="http://schemas.microsoft.com/office/powerpoint/2010/main" val="216498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11</a:t>
            </a:fld>
            <a:endParaRPr lang="en-US" dirty="0"/>
          </a:p>
        </p:txBody>
      </p:sp>
    </p:spTree>
    <p:extLst>
      <p:ext uri="{BB962C8B-B14F-4D97-AF65-F5344CB8AC3E}">
        <p14:creationId xmlns:p14="http://schemas.microsoft.com/office/powerpoint/2010/main" val="367403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12</a:t>
            </a:fld>
            <a:endParaRPr lang="en-US" dirty="0"/>
          </a:p>
        </p:txBody>
      </p:sp>
    </p:spTree>
    <p:extLst>
      <p:ext uri="{BB962C8B-B14F-4D97-AF65-F5344CB8AC3E}">
        <p14:creationId xmlns:p14="http://schemas.microsoft.com/office/powerpoint/2010/main" val="387211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13</a:t>
            </a:fld>
            <a:endParaRPr lang="en-US" dirty="0"/>
          </a:p>
        </p:txBody>
      </p:sp>
    </p:spTree>
    <p:extLst>
      <p:ext uri="{BB962C8B-B14F-4D97-AF65-F5344CB8AC3E}">
        <p14:creationId xmlns:p14="http://schemas.microsoft.com/office/powerpoint/2010/main" val="421261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Duplicate bills (re-bills)</a:t>
            </a:r>
          </a:p>
          <a:p>
            <a:r>
              <a:rPr lang="en-US" sz="1800" dirty="0" smtClean="0"/>
              <a:t>Overlapping bills</a:t>
            </a:r>
          </a:p>
          <a:p>
            <a:r>
              <a:rPr lang="en-US" sz="1800" dirty="0" smtClean="0"/>
              <a:t>Missing bills</a:t>
            </a:r>
          </a:p>
          <a:p>
            <a:r>
              <a:rPr lang="en-US" sz="1800" dirty="0" smtClean="0"/>
              <a:t>Zero usage bills – turn off that meter!</a:t>
            </a:r>
          </a:p>
          <a:p>
            <a:r>
              <a:rPr lang="en-US" sz="1800" dirty="0" smtClean="0"/>
              <a:t>The following month, meter still not turned off!</a:t>
            </a:r>
          </a:p>
          <a:p>
            <a:r>
              <a:rPr lang="en-US" sz="1800" dirty="0" smtClean="0"/>
              <a:t>Increased </a:t>
            </a:r>
            <a:r>
              <a:rPr lang="en-US" sz="1800" dirty="0"/>
              <a:t>usage – such as </a:t>
            </a:r>
            <a:r>
              <a:rPr lang="en-US" sz="1800" dirty="0" err="1"/>
              <a:t>waterleaks</a:t>
            </a:r>
            <a:endParaRPr lang="en-US" sz="1800" dirty="0"/>
          </a:p>
          <a:p>
            <a:endParaRPr lang="en-US" sz="1400" dirty="0"/>
          </a:p>
        </p:txBody>
      </p:sp>
      <p:sp>
        <p:nvSpPr>
          <p:cNvPr id="4" name="Slide Number Placeholder 3"/>
          <p:cNvSpPr>
            <a:spLocks noGrp="1"/>
          </p:cNvSpPr>
          <p:nvPr>
            <p:ph type="sldNum" sz="quarter" idx="10"/>
          </p:nvPr>
        </p:nvSpPr>
        <p:spPr/>
        <p:txBody>
          <a:bodyPr/>
          <a:lstStyle/>
          <a:p>
            <a:fld id="{12B28758-00B8-4C93-A784-64A93556837C}" type="slidenum">
              <a:rPr lang="en-US" smtClean="0"/>
              <a:t>14</a:t>
            </a:fld>
            <a:endParaRPr lang="en-US" dirty="0"/>
          </a:p>
        </p:txBody>
      </p:sp>
    </p:spTree>
    <p:extLst>
      <p:ext uri="{BB962C8B-B14F-4D97-AF65-F5344CB8AC3E}">
        <p14:creationId xmlns:p14="http://schemas.microsoft.com/office/powerpoint/2010/main" val="60238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15</a:t>
            </a:fld>
            <a:endParaRPr lang="en-US" dirty="0"/>
          </a:p>
        </p:txBody>
      </p:sp>
    </p:spTree>
    <p:extLst>
      <p:ext uri="{BB962C8B-B14F-4D97-AF65-F5344CB8AC3E}">
        <p14:creationId xmlns:p14="http://schemas.microsoft.com/office/powerpoint/2010/main" val="361983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16</a:t>
            </a:fld>
            <a:endParaRPr lang="en-US" dirty="0"/>
          </a:p>
        </p:txBody>
      </p:sp>
    </p:spTree>
    <p:extLst>
      <p:ext uri="{BB962C8B-B14F-4D97-AF65-F5344CB8AC3E}">
        <p14:creationId xmlns:p14="http://schemas.microsoft.com/office/powerpoint/2010/main" val="303397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17</a:t>
            </a:fld>
            <a:endParaRPr lang="en-US" dirty="0"/>
          </a:p>
        </p:txBody>
      </p:sp>
    </p:spTree>
    <p:extLst>
      <p:ext uri="{BB962C8B-B14F-4D97-AF65-F5344CB8AC3E}">
        <p14:creationId xmlns:p14="http://schemas.microsoft.com/office/powerpoint/2010/main" val="106139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18</a:t>
            </a:fld>
            <a:endParaRPr lang="en-US" dirty="0"/>
          </a:p>
        </p:txBody>
      </p:sp>
    </p:spTree>
    <p:extLst>
      <p:ext uri="{BB962C8B-B14F-4D97-AF65-F5344CB8AC3E}">
        <p14:creationId xmlns:p14="http://schemas.microsoft.com/office/powerpoint/2010/main" val="359584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19</a:t>
            </a:fld>
            <a:endParaRPr lang="en-US" dirty="0"/>
          </a:p>
        </p:txBody>
      </p:sp>
    </p:spTree>
    <p:extLst>
      <p:ext uri="{BB962C8B-B14F-4D97-AF65-F5344CB8AC3E}">
        <p14:creationId xmlns:p14="http://schemas.microsoft.com/office/powerpoint/2010/main" val="170236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20</a:t>
            </a:fld>
            <a:endParaRPr lang="en-US" dirty="0"/>
          </a:p>
        </p:txBody>
      </p:sp>
    </p:spTree>
    <p:extLst>
      <p:ext uri="{BB962C8B-B14F-4D97-AF65-F5344CB8AC3E}">
        <p14:creationId xmlns:p14="http://schemas.microsoft.com/office/powerpoint/2010/main" val="103588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2</a:t>
            </a:fld>
            <a:endParaRPr lang="en-US" dirty="0"/>
          </a:p>
        </p:txBody>
      </p:sp>
    </p:spTree>
    <p:extLst>
      <p:ext uri="{BB962C8B-B14F-4D97-AF65-F5344CB8AC3E}">
        <p14:creationId xmlns:p14="http://schemas.microsoft.com/office/powerpoint/2010/main" val="248040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21</a:t>
            </a:fld>
            <a:endParaRPr lang="en-US" dirty="0"/>
          </a:p>
        </p:txBody>
      </p:sp>
    </p:spTree>
    <p:extLst>
      <p:ext uri="{BB962C8B-B14F-4D97-AF65-F5344CB8AC3E}">
        <p14:creationId xmlns:p14="http://schemas.microsoft.com/office/powerpoint/2010/main" val="2464891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22</a:t>
            </a:fld>
            <a:endParaRPr lang="en-US" dirty="0"/>
          </a:p>
        </p:txBody>
      </p:sp>
    </p:spTree>
    <p:extLst>
      <p:ext uri="{BB962C8B-B14F-4D97-AF65-F5344CB8AC3E}">
        <p14:creationId xmlns:p14="http://schemas.microsoft.com/office/powerpoint/2010/main" val="144263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23</a:t>
            </a:fld>
            <a:endParaRPr lang="en-US" dirty="0"/>
          </a:p>
        </p:txBody>
      </p:sp>
    </p:spTree>
    <p:extLst>
      <p:ext uri="{BB962C8B-B14F-4D97-AF65-F5344CB8AC3E}">
        <p14:creationId xmlns:p14="http://schemas.microsoft.com/office/powerpoint/2010/main" val="120758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24</a:t>
            </a:fld>
            <a:endParaRPr lang="en-US" dirty="0"/>
          </a:p>
        </p:txBody>
      </p:sp>
    </p:spTree>
    <p:extLst>
      <p:ext uri="{BB962C8B-B14F-4D97-AF65-F5344CB8AC3E}">
        <p14:creationId xmlns:p14="http://schemas.microsoft.com/office/powerpoint/2010/main" val="2916076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smtClean="0"/>
              <a:t>Doing this things after 10 pm and before 10 am!</a:t>
            </a:r>
          </a:p>
          <a:p>
            <a:pPr>
              <a:defRPr/>
            </a:pPr>
            <a:endParaRPr lang="en-US" altLang="en-US" sz="1200" b="1" dirty="0" smtClean="0"/>
          </a:p>
          <a:p>
            <a:pPr>
              <a:defRPr/>
            </a:pPr>
            <a:r>
              <a:rPr lang="en-US" altLang="en-US" sz="1200" b="1" dirty="0" smtClean="0"/>
              <a:t>School example, pottery kiln same time as lunch</a:t>
            </a:r>
          </a:p>
          <a:p>
            <a:pPr>
              <a:defRPr/>
            </a:pPr>
            <a:r>
              <a:rPr lang="en-US" altLang="en-US" b="1" dirty="0" smtClean="0"/>
              <a:t>Aquarium, back wash and reheat at night</a:t>
            </a:r>
            <a:r>
              <a:rPr lang="en-US" altLang="en-US" dirty="0" smtClean="0">
                <a:solidFill>
                  <a:prstClr val="white"/>
                </a:solidFill>
                <a:effectLst>
                  <a:outerShdw blurRad="38100" dist="38100" dir="2700000" algn="tl">
                    <a:srgbClr val="000000"/>
                  </a:outerShdw>
                </a:effectLst>
              </a:rPr>
              <a:t>.</a:t>
            </a:r>
            <a:endParaRPr lang="en-US" altLang="en-US" sz="1200" dirty="0">
              <a:solidFill>
                <a:prstClr val="white"/>
              </a:solidFill>
              <a:effectLst>
                <a:outerShdw blurRad="38100" dist="38100" dir="2700000" algn="tl">
                  <a:srgbClr val="000000"/>
                </a:outerShdw>
              </a:effectLst>
            </a:endParaRPr>
          </a:p>
        </p:txBody>
      </p:sp>
      <p:sp>
        <p:nvSpPr>
          <p:cNvPr id="4" name="Slide Number Placeholder 3"/>
          <p:cNvSpPr>
            <a:spLocks noGrp="1"/>
          </p:cNvSpPr>
          <p:nvPr>
            <p:ph type="sldNum" sz="quarter" idx="10"/>
          </p:nvPr>
        </p:nvSpPr>
        <p:spPr/>
        <p:txBody>
          <a:bodyPr/>
          <a:lstStyle/>
          <a:p>
            <a:fld id="{91E7D541-D874-43C9-875A-DEEFCF232E4C}" type="slidenum">
              <a:rPr lang="en-US" smtClean="0"/>
              <a:pPr/>
              <a:t>25</a:t>
            </a:fld>
            <a:endParaRPr lang="en-US" dirty="0"/>
          </a:p>
        </p:txBody>
      </p:sp>
    </p:spTree>
    <p:extLst>
      <p:ext uri="{BB962C8B-B14F-4D97-AF65-F5344CB8AC3E}">
        <p14:creationId xmlns:p14="http://schemas.microsoft.com/office/powerpoint/2010/main" val="1083031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26</a:t>
            </a:fld>
            <a:endParaRPr lang="en-US" dirty="0"/>
          </a:p>
        </p:txBody>
      </p:sp>
    </p:spTree>
    <p:extLst>
      <p:ext uri="{BB962C8B-B14F-4D97-AF65-F5344CB8AC3E}">
        <p14:creationId xmlns:p14="http://schemas.microsoft.com/office/powerpoint/2010/main" val="261516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27</a:t>
            </a:fld>
            <a:endParaRPr lang="en-US" dirty="0"/>
          </a:p>
        </p:txBody>
      </p:sp>
    </p:spTree>
    <p:extLst>
      <p:ext uri="{BB962C8B-B14F-4D97-AF65-F5344CB8AC3E}">
        <p14:creationId xmlns:p14="http://schemas.microsoft.com/office/powerpoint/2010/main" val="1571667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28</a:t>
            </a:fld>
            <a:endParaRPr lang="en-US" dirty="0"/>
          </a:p>
        </p:txBody>
      </p:sp>
    </p:spTree>
    <p:extLst>
      <p:ext uri="{BB962C8B-B14F-4D97-AF65-F5344CB8AC3E}">
        <p14:creationId xmlns:p14="http://schemas.microsoft.com/office/powerpoint/2010/main" val="4062690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29</a:t>
            </a:fld>
            <a:endParaRPr lang="en-US" dirty="0"/>
          </a:p>
        </p:txBody>
      </p:sp>
    </p:spTree>
    <p:extLst>
      <p:ext uri="{BB962C8B-B14F-4D97-AF65-F5344CB8AC3E}">
        <p14:creationId xmlns:p14="http://schemas.microsoft.com/office/powerpoint/2010/main" val="283525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30</a:t>
            </a:fld>
            <a:endParaRPr lang="en-US" dirty="0"/>
          </a:p>
        </p:txBody>
      </p:sp>
    </p:spTree>
    <p:extLst>
      <p:ext uri="{BB962C8B-B14F-4D97-AF65-F5344CB8AC3E}">
        <p14:creationId xmlns:p14="http://schemas.microsoft.com/office/powerpoint/2010/main" val="274311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499610"/>
          </a:xfrm>
        </p:spPr>
        <p:txBody>
          <a:bodyPr>
            <a:normAutofit fontScale="62500" lnSpcReduction="20000"/>
          </a:bodyPr>
          <a:lstStyle/>
          <a:p>
            <a:r>
              <a:rPr lang="en-US" sz="1800" b="1" u="sng" dirty="0" smtClean="0"/>
              <a:t>Dave Hansen created the </a:t>
            </a:r>
            <a:r>
              <a:rPr lang="en-US" sz="1800" b="1" u="sng" dirty="0"/>
              <a:t>Joint Energy Committee (JEC</a:t>
            </a:r>
            <a:r>
              <a:rPr lang="en-US" sz="1800" b="1" u="sng" dirty="0" smtClean="0"/>
              <a:t>) in </a:t>
            </a:r>
            <a:r>
              <a:rPr lang="en-US" sz="1800" dirty="0" smtClean="0"/>
              <a:t>the </a:t>
            </a:r>
            <a:r>
              <a:rPr lang="en-US" sz="1800" dirty="0"/>
              <a:t>spring of 2007 in response to the City’s rising energy costs.    </a:t>
            </a:r>
          </a:p>
          <a:p>
            <a:pPr>
              <a:buFont typeface="Wingdings" panose="05000000000000000000" pitchFamily="2" charset="2"/>
              <a:buChar char="Ø"/>
            </a:pPr>
            <a:r>
              <a:rPr lang="en-US" sz="1800" dirty="0"/>
              <a:t>The JEC is </a:t>
            </a:r>
            <a:r>
              <a:rPr lang="en-US" sz="1800" dirty="0" smtClean="0"/>
              <a:t>now chaired </a:t>
            </a:r>
            <a:r>
              <a:rPr lang="en-US" sz="1800" dirty="0"/>
              <a:t>by Deputy City Manager Tom Leahy meets once per month.  Agendas include vendor presentations, study reports, consumption updates and energy technology.  </a:t>
            </a:r>
          </a:p>
          <a:p>
            <a:pPr>
              <a:buFont typeface="Wingdings" panose="05000000000000000000" pitchFamily="2" charset="2"/>
              <a:buChar char="Ø"/>
            </a:pPr>
            <a:r>
              <a:rPr lang="en-US" sz="1800" dirty="0"/>
              <a:t>The JEC includes representatives from both the City and Schools that have been identified to date as the largest energy consumers, as well as representatives from the Department of Management Services.  </a:t>
            </a:r>
            <a:endParaRPr lang="en-US" sz="1800" dirty="0" smtClean="0"/>
          </a:p>
          <a:p>
            <a:pPr>
              <a:buFont typeface="Wingdings" panose="05000000000000000000" pitchFamily="2" charset="2"/>
              <a:buChar char="Ø"/>
            </a:pPr>
            <a:endParaRPr lang="en-US" sz="1800" dirty="0"/>
          </a:p>
          <a:p>
            <a:pPr marL="114300" indent="0">
              <a:spcBef>
                <a:spcPts val="0"/>
              </a:spcBef>
              <a:buNone/>
            </a:pPr>
            <a:r>
              <a:rPr lang="en-US" sz="1600" dirty="0">
                <a:latin typeface="Arial" panose="020B0604020202020204" pitchFamily="34" charset="0"/>
                <a:cs typeface="Arial" panose="020B0604020202020204" pitchFamily="34" charset="0"/>
              </a:rPr>
              <a:t>As the governing body for energy management for municipal operations, the JEC shall:</a:t>
            </a:r>
          </a:p>
          <a:p>
            <a:pPr marL="400050" lvl="1" indent="0">
              <a:buNone/>
            </a:pPr>
            <a:r>
              <a:rPr lang="en-US" sz="1600" dirty="0">
                <a:latin typeface="Arial" panose="020B0604020202020204" pitchFamily="34" charset="0"/>
                <a:cs typeface="Arial" panose="020B0604020202020204" pitchFamily="34" charset="0"/>
              </a:rPr>
              <a:t> </a:t>
            </a:r>
          </a:p>
          <a:p>
            <a:pPr marL="685800" lvl="1"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Establish and promulgate annual municipal energy goals and policies</a:t>
            </a:r>
          </a:p>
          <a:p>
            <a:pPr marL="685800" lvl="1"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Facilitate the presentation and discussion of alternative energy and energy reduction technologies and ideas;</a:t>
            </a:r>
          </a:p>
          <a:p>
            <a:pPr marL="685800" lvl="1"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Facilitate the discussion of municipal energy consumption; and,</a:t>
            </a:r>
          </a:p>
          <a:p>
            <a:pPr marL="685800" lvl="1"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Monitor progress against the published annual municipal energy goals.</a:t>
            </a:r>
          </a:p>
          <a:p>
            <a:pPr>
              <a:buFont typeface="Wingdings" panose="05000000000000000000" pitchFamily="2" charset="2"/>
              <a:buChar char="Ø"/>
            </a:pPr>
            <a:endParaRPr lang="en-US" sz="1800" dirty="0"/>
          </a:p>
          <a:p>
            <a:pPr>
              <a:buNone/>
            </a:pPr>
            <a:endParaRPr lang="en-US" sz="1100" dirty="0"/>
          </a:p>
          <a:p>
            <a:pPr>
              <a:buNone/>
            </a:pPr>
            <a:r>
              <a:rPr lang="en-US" sz="1800" b="1" u="sng" dirty="0"/>
              <a:t>The Energy Office</a:t>
            </a:r>
            <a:r>
              <a:rPr lang="en-US" sz="1800" dirty="0"/>
              <a:t>: </a:t>
            </a:r>
            <a:r>
              <a:rPr lang="en-US" sz="1800" dirty="0" smtClean="0"/>
              <a:t>  INTRODUCE MARK</a:t>
            </a:r>
            <a:endParaRPr lang="en-US" sz="1800" dirty="0"/>
          </a:p>
          <a:p>
            <a:pPr lvl="1">
              <a:buFont typeface="Wingdings" panose="05000000000000000000" pitchFamily="2" charset="2"/>
              <a:buChar char="Ø"/>
            </a:pPr>
            <a:r>
              <a:rPr lang="en-US" sz="1800" dirty="0"/>
              <a:t>Was created in FY2011:</a:t>
            </a:r>
          </a:p>
          <a:p>
            <a:pPr lvl="1">
              <a:buFont typeface="Wingdings" panose="05000000000000000000" pitchFamily="2" charset="2"/>
              <a:buChar char="Ø"/>
            </a:pPr>
            <a:r>
              <a:rPr lang="en-US" sz="1800" dirty="0"/>
              <a:t>Manages the Energy Capital Improvement Projects (CIP);</a:t>
            </a:r>
          </a:p>
          <a:p>
            <a:pPr lvl="1">
              <a:buFont typeface="Wingdings" panose="05000000000000000000" pitchFamily="2" charset="2"/>
              <a:buChar char="Ø"/>
            </a:pPr>
            <a:r>
              <a:rPr lang="en-US" sz="1800" dirty="0"/>
              <a:t>Provides administrative support to the Joint Energy Committee;</a:t>
            </a:r>
          </a:p>
          <a:p>
            <a:pPr lvl="1">
              <a:buFont typeface="Wingdings" panose="05000000000000000000" pitchFamily="2" charset="2"/>
              <a:buChar char="Ø"/>
            </a:pPr>
            <a:r>
              <a:rPr lang="en-US" sz="1800" dirty="0"/>
              <a:t>Trains City employees to be “Energy Champions” </a:t>
            </a:r>
          </a:p>
          <a:p>
            <a:pPr lvl="1">
              <a:buFont typeface="Wingdings" panose="05000000000000000000" pitchFamily="2" charset="2"/>
              <a:buChar char="Ø"/>
            </a:pPr>
            <a:r>
              <a:rPr lang="en-US" sz="1800" dirty="0"/>
              <a:t>Manages the City’s energy/utility payment software </a:t>
            </a:r>
          </a:p>
          <a:p>
            <a:pPr lvl="1">
              <a:buFont typeface="Wingdings" panose="05000000000000000000" pitchFamily="2" charset="2"/>
              <a:buChar char="Ø"/>
            </a:pPr>
            <a:r>
              <a:rPr lang="en-US" sz="1800" dirty="0"/>
              <a:t>Board member of the Virginia Energy Purchasing Governmental Association;</a:t>
            </a:r>
          </a:p>
          <a:p>
            <a:endParaRPr lang="en-US" sz="1100" b="1" u="sng" dirty="0"/>
          </a:p>
          <a:p>
            <a:pPr marL="400050" lvl="1" indent="0" algn="just">
              <a:spcBef>
                <a:spcPts val="0"/>
              </a:spcBef>
              <a:buNone/>
            </a:pPr>
            <a:endParaRPr lang="en-US" sz="1600" dirty="0" smtClean="0">
              <a:solidFill>
                <a:srgbClr val="000000"/>
              </a:solidFill>
              <a:latin typeface="Arial" panose="020B0604020202020204" pitchFamily="34" charset="0"/>
              <a:ea typeface="Microsoft JhengHei" panose="020B0604030504040204" pitchFamily="34" charset="-120"/>
              <a:cs typeface="Arial" panose="020B0604020202020204" pitchFamily="34" charset="0"/>
            </a:endParaRPr>
          </a:p>
          <a:p>
            <a:pPr marL="400050" lvl="1" indent="0" algn="just">
              <a:spcBef>
                <a:spcPts val="0"/>
              </a:spcBef>
              <a:buNone/>
            </a:pPr>
            <a:endPar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endParaRPr>
          </a:p>
          <a:p>
            <a:pPr marL="400050" lvl="1" indent="0" algn="just">
              <a:spcBef>
                <a:spcPts val="0"/>
              </a:spcBef>
              <a:buNone/>
            </a:pPr>
            <a:r>
              <a:rPr lang="en-US" sz="1600" dirty="0" smtClean="0">
                <a:solidFill>
                  <a:srgbClr val="000000"/>
                </a:solidFill>
                <a:latin typeface="Arial" panose="020B0604020202020204" pitchFamily="34" charset="0"/>
                <a:ea typeface="Microsoft JhengHei" panose="020B0604030504040204" pitchFamily="34" charset="-120"/>
                <a:cs typeface="Arial" panose="020B0604020202020204" pitchFamily="34" charset="0"/>
              </a:rPr>
              <a:t>City </a:t>
            </a:r>
            <a:r>
              <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rPr>
              <a:t>Department Directors, or a designated Department representative;</a:t>
            </a:r>
          </a:p>
          <a:p>
            <a:pPr marL="400050" lvl="1" indent="0" algn="just">
              <a:spcBef>
                <a:spcPts val="0"/>
              </a:spcBef>
              <a:buNone/>
            </a:pPr>
            <a:r>
              <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rPr>
              <a:t>Representative(s) from City of Virginia Beach Public Schools;</a:t>
            </a:r>
          </a:p>
          <a:p>
            <a:pPr marL="400050" lvl="1" indent="0" algn="just">
              <a:spcBef>
                <a:spcPts val="0"/>
              </a:spcBef>
              <a:buNone/>
            </a:pPr>
            <a:r>
              <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rPr>
              <a:t>Representative(s) from Virginia Natural Gas; and</a:t>
            </a:r>
          </a:p>
          <a:p>
            <a:pPr marL="400050" lvl="1" indent="0" algn="just">
              <a:spcBef>
                <a:spcPts val="0"/>
              </a:spcBef>
              <a:buNone/>
            </a:pPr>
            <a:r>
              <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rPr>
              <a:t>Representatives(s) from Dominion Virginia Power.</a:t>
            </a:r>
          </a:p>
          <a:p>
            <a:pPr marL="400050" lvl="1" indent="0">
              <a:buNone/>
            </a:pPr>
            <a:endParaRPr lang="en-US" sz="1600" dirty="0">
              <a:solidFill>
                <a:srgbClr val="000000"/>
              </a:solidFill>
              <a:latin typeface="Arial" panose="020B0604020202020204" pitchFamily="34" charset="0"/>
              <a:ea typeface="Microsoft JhengHei" panose="020B0604030504040204" pitchFamily="34" charset="-120"/>
              <a:cs typeface="Arial" panose="020B0604020202020204" pitchFamily="34" charset="0"/>
            </a:endParaRPr>
          </a:p>
          <a:p>
            <a:pPr marL="400050" lvl="1" indent="0">
              <a:buNone/>
            </a:pPr>
            <a:r>
              <a:rPr lang="en-US" sz="1600" dirty="0" smtClean="0">
                <a:latin typeface="Arial" panose="020B0604020202020204" pitchFamily="34" charset="0"/>
                <a:cs typeface="Arial" panose="020B0604020202020204" pitchFamily="34" charset="0"/>
              </a:rPr>
              <a:t>As the governing body for energy management for municipal operations, the JEC shall:</a:t>
            </a:r>
          </a:p>
          <a:p>
            <a:pPr marL="400050" lvl="1" indent="0">
              <a:buNone/>
            </a:pPr>
            <a:r>
              <a:rPr lang="en-US" sz="1600" dirty="0" smtClean="0">
                <a:latin typeface="Arial" panose="020B0604020202020204" pitchFamily="34" charset="0"/>
                <a:cs typeface="Arial" panose="020B0604020202020204" pitchFamily="34" charset="0"/>
              </a:rPr>
              <a:t> </a:t>
            </a:r>
          </a:p>
          <a:p>
            <a:pPr marL="400050" lvl="1" indent="0">
              <a:buNone/>
            </a:pPr>
            <a:r>
              <a:rPr lang="en-US" sz="1600" dirty="0" smtClean="0">
                <a:latin typeface="Arial" panose="020B0604020202020204" pitchFamily="34" charset="0"/>
                <a:cs typeface="Arial" panose="020B0604020202020204" pitchFamily="34" charset="0"/>
              </a:rPr>
              <a:t>Convene </a:t>
            </a:r>
            <a:r>
              <a:rPr lang="en-US" sz="1600" dirty="0">
                <a:latin typeface="Arial" panose="020B0604020202020204" pitchFamily="34" charset="0"/>
                <a:cs typeface="Arial" panose="020B0604020202020204" pitchFamily="34" charset="0"/>
              </a:rPr>
              <a:t>meetings of the JEC a minimum of eight (8) times each </a:t>
            </a:r>
            <a:r>
              <a:rPr lang="en-US" sz="1600" dirty="0" smtClean="0">
                <a:latin typeface="Arial" panose="020B0604020202020204" pitchFamily="34" charset="0"/>
                <a:cs typeface="Arial" panose="020B0604020202020204" pitchFamily="34" charset="0"/>
              </a:rPr>
              <a:t>year;</a:t>
            </a:r>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4</a:t>
            </a:fld>
            <a:endParaRPr lang="en-US" dirty="0"/>
          </a:p>
        </p:txBody>
      </p:sp>
    </p:spTree>
    <p:extLst>
      <p:ext uri="{BB962C8B-B14F-4D97-AF65-F5344CB8AC3E}">
        <p14:creationId xmlns:p14="http://schemas.microsoft.com/office/powerpoint/2010/main" val="2716827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t>This software will allow us to bring in energy tracking and analysis into ONE PLACE in the City.  A lot of this is being done currently by hand on spreadsheet or using access… </a:t>
            </a:r>
          </a:p>
          <a:p>
            <a:endParaRPr lang="en-US" sz="1800" b="1" dirty="0"/>
          </a:p>
          <a:p>
            <a:r>
              <a:rPr lang="en-US" sz="1800" b="1" dirty="0"/>
              <a:t>This reporting will allow Dept Directors to see their energy usage in much more detail on a monthly basis – and initiate corrective actions as needed</a:t>
            </a:r>
          </a:p>
          <a:p>
            <a:endParaRPr lang="en-US" sz="1800" b="1" dirty="0"/>
          </a:p>
          <a:p>
            <a:r>
              <a:rPr lang="en-US" sz="1800" b="1" dirty="0"/>
              <a:t>And we can see what building’s need retrofit work… </a:t>
            </a:r>
          </a:p>
          <a:p>
            <a:endParaRPr lang="en-US"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31</a:t>
            </a:fld>
            <a:endParaRPr lang="en-US" dirty="0"/>
          </a:p>
        </p:txBody>
      </p:sp>
    </p:spTree>
    <p:extLst>
      <p:ext uri="{BB962C8B-B14F-4D97-AF65-F5344CB8AC3E}">
        <p14:creationId xmlns:p14="http://schemas.microsoft.com/office/powerpoint/2010/main" val="1194487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(credit for $1,250, $400 a </a:t>
            </a:r>
            <a:r>
              <a:rPr lang="en-US" sz="1600" dirty="0" smtClean="0"/>
              <a:t>year </a:t>
            </a:r>
            <a:r>
              <a:rPr lang="en-US" sz="1600" dirty="0"/>
              <a:t>savings going forward)</a:t>
            </a:r>
          </a:p>
        </p:txBody>
      </p:sp>
      <p:sp>
        <p:nvSpPr>
          <p:cNvPr id="4" name="Slide Number Placeholder 3"/>
          <p:cNvSpPr>
            <a:spLocks noGrp="1"/>
          </p:cNvSpPr>
          <p:nvPr>
            <p:ph type="sldNum" sz="quarter" idx="10"/>
          </p:nvPr>
        </p:nvSpPr>
        <p:spPr/>
        <p:txBody>
          <a:bodyPr/>
          <a:lstStyle/>
          <a:p>
            <a:fld id="{12B28758-00B8-4C93-A784-64A93556837C}" type="slidenum">
              <a:rPr lang="en-US" smtClean="0"/>
              <a:t>33</a:t>
            </a:fld>
            <a:endParaRPr lang="en-US" dirty="0"/>
          </a:p>
        </p:txBody>
      </p:sp>
    </p:spTree>
    <p:extLst>
      <p:ext uri="{BB962C8B-B14F-4D97-AF65-F5344CB8AC3E}">
        <p14:creationId xmlns:p14="http://schemas.microsoft.com/office/powerpoint/2010/main" val="2579910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$60,000+ a year and counting</a:t>
            </a:r>
          </a:p>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34</a:t>
            </a:fld>
            <a:endParaRPr lang="en-US" dirty="0"/>
          </a:p>
        </p:txBody>
      </p:sp>
    </p:spTree>
    <p:extLst>
      <p:ext uri="{BB962C8B-B14F-4D97-AF65-F5344CB8AC3E}">
        <p14:creationId xmlns:p14="http://schemas.microsoft.com/office/powerpoint/2010/main" val="2976234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800" dirty="0">
                <a:latin typeface="Arial" panose="020B0604020202020204" pitchFamily="34" charset="0"/>
                <a:cs typeface="Arial" panose="020B0604020202020204" pitchFamily="34" charset="0"/>
              </a:rPr>
              <a:t>In 2016, we found 31 duplicate poles and received a credit of $3,700 and billing was </a:t>
            </a:r>
            <a:r>
              <a:rPr lang="en-US" sz="1800" dirty="0" smtClean="0">
                <a:latin typeface="Arial" panose="020B0604020202020204" pitchFamily="34" charset="0"/>
                <a:cs typeface="Arial" panose="020B0604020202020204" pitchFamily="34" charset="0"/>
              </a:rPr>
              <a:t>cleaned </a:t>
            </a:r>
            <a:r>
              <a:rPr lang="en-US" sz="1800" dirty="0">
                <a:latin typeface="Arial" panose="020B0604020202020204" pitchFamily="34" charset="0"/>
                <a:cs typeface="Arial" panose="020B0604020202020204" pitchFamily="34" charset="0"/>
              </a:rPr>
              <a:t>up going forward.</a:t>
            </a:r>
          </a:p>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35</a:t>
            </a:fld>
            <a:endParaRPr lang="en-US" dirty="0"/>
          </a:p>
        </p:txBody>
      </p:sp>
    </p:spTree>
    <p:extLst>
      <p:ext uri="{BB962C8B-B14F-4D97-AF65-F5344CB8AC3E}">
        <p14:creationId xmlns:p14="http://schemas.microsoft.com/office/powerpoint/2010/main" val="1376242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36</a:t>
            </a:fld>
            <a:endParaRPr lang="en-US" dirty="0"/>
          </a:p>
        </p:txBody>
      </p:sp>
    </p:spTree>
    <p:extLst>
      <p:ext uri="{BB962C8B-B14F-4D97-AF65-F5344CB8AC3E}">
        <p14:creationId xmlns:p14="http://schemas.microsoft.com/office/powerpoint/2010/main" val="1563022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37</a:t>
            </a:fld>
            <a:endParaRPr lang="en-US" dirty="0"/>
          </a:p>
        </p:txBody>
      </p:sp>
    </p:spTree>
    <p:extLst>
      <p:ext uri="{BB962C8B-B14F-4D97-AF65-F5344CB8AC3E}">
        <p14:creationId xmlns:p14="http://schemas.microsoft.com/office/powerpoint/2010/main" val="556040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38</a:t>
            </a:fld>
            <a:endParaRPr lang="en-US" dirty="0"/>
          </a:p>
        </p:txBody>
      </p:sp>
    </p:spTree>
    <p:extLst>
      <p:ext uri="{BB962C8B-B14F-4D97-AF65-F5344CB8AC3E}">
        <p14:creationId xmlns:p14="http://schemas.microsoft.com/office/powerpoint/2010/main" val="3590274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far, we have located 7 and received a credit for around $3,000.  however, this audit is still underway.</a:t>
            </a:r>
          </a:p>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39</a:t>
            </a:fld>
            <a:endParaRPr lang="en-US" dirty="0"/>
          </a:p>
        </p:txBody>
      </p:sp>
    </p:spTree>
    <p:extLst>
      <p:ext uri="{BB962C8B-B14F-4D97-AF65-F5344CB8AC3E}">
        <p14:creationId xmlns:p14="http://schemas.microsoft.com/office/powerpoint/2010/main" val="2700907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Submittal of 18 </a:t>
            </a:r>
            <a:r>
              <a:rPr lang="en-US" sz="1800" dirty="0" smtClean="0">
                <a:latin typeface="Arial" panose="020B0604020202020204" pitchFamily="34" charset="0"/>
                <a:cs typeface="Arial" panose="020B0604020202020204" pitchFamily="34" charset="0"/>
              </a:rPr>
              <a:t>duplicate </a:t>
            </a:r>
            <a:r>
              <a:rPr lang="en-US" sz="1800" dirty="0">
                <a:latin typeface="Arial" panose="020B0604020202020204" pitchFamily="34" charset="0"/>
                <a:cs typeface="Arial" panose="020B0604020202020204" pitchFamily="34" charset="0"/>
              </a:rPr>
              <a:t>signal meters to Dominion gave us a credit of $31,633 and an annual savings going forward of $11,000.</a:t>
            </a:r>
          </a:p>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42</a:t>
            </a:fld>
            <a:endParaRPr lang="en-US" dirty="0"/>
          </a:p>
        </p:txBody>
      </p:sp>
    </p:spTree>
    <p:extLst>
      <p:ext uri="{BB962C8B-B14F-4D97-AF65-F5344CB8AC3E}">
        <p14:creationId xmlns:p14="http://schemas.microsoft.com/office/powerpoint/2010/main" val="3874138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currently have 12 issues outstanding with Dominion Energy and some go as far back as 2015.</a:t>
            </a:r>
            <a:endParaRPr lang="en-US" sz="1600"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45</a:t>
            </a:fld>
            <a:endParaRPr lang="en-US" dirty="0"/>
          </a:p>
        </p:txBody>
      </p:sp>
    </p:spTree>
    <p:extLst>
      <p:ext uri="{BB962C8B-B14F-4D97-AF65-F5344CB8AC3E}">
        <p14:creationId xmlns:p14="http://schemas.microsoft.com/office/powerpoint/2010/main" val="92368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C85335-C605-4345-927F-19FBC73FF379}" type="slidenum">
              <a:rPr lang="en-US" smtClean="0"/>
              <a:pPr/>
              <a:t>5</a:t>
            </a:fld>
            <a:endParaRPr lang="en-US" dirty="0"/>
          </a:p>
        </p:txBody>
      </p:sp>
    </p:spTree>
    <p:extLst>
      <p:ext uri="{BB962C8B-B14F-4D97-AF65-F5344CB8AC3E}">
        <p14:creationId xmlns:p14="http://schemas.microsoft.com/office/powerpoint/2010/main" val="401970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$83,000.00 in savings/refunds.</a:t>
            </a:r>
            <a:endParaRPr lang="en-US" dirty="0"/>
          </a:p>
        </p:txBody>
      </p:sp>
      <p:sp>
        <p:nvSpPr>
          <p:cNvPr id="4" name="Slide Number Placeholder 3"/>
          <p:cNvSpPr>
            <a:spLocks noGrp="1"/>
          </p:cNvSpPr>
          <p:nvPr>
            <p:ph type="sldNum" sz="quarter" idx="10"/>
          </p:nvPr>
        </p:nvSpPr>
        <p:spPr/>
        <p:txBody>
          <a:bodyPr/>
          <a:lstStyle/>
          <a:p>
            <a:fld id="{4EF01FE0-9914-4CDC-8992-77315E97DF8F}" type="slidenum">
              <a:rPr lang="en-US" smtClean="0"/>
              <a:pPr/>
              <a:t>6</a:t>
            </a:fld>
            <a:endParaRPr lang="en-US" dirty="0"/>
          </a:p>
        </p:txBody>
      </p:sp>
      <p:sp>
        <p:nvSpPr>
          <p:cNvPr id="5" name="Rectangle 4"/>
          <p:cNvSpPr/>
          <p:nvPr/>
        </p:nvSpPr>
        <p:spPr>
          <a:xfrm>
            <a:off x="957942" y="5710535"/>
            <a:ext cx="3505200" cy="923330"/>
          </a:xfrm>
          <a:prstGeom prst="rect">
            <a:avLst/>
          </a:prstGeom>
        </p:spPr>
        <p:txBody>
          <a:bodyPr>
            <a:spAutoFit/>
          </a:bodyPr>
          <a:lstStyle/>
          <a:p>
            <a:r>
              <a:rPr lang="en-US" dirty="0"/>
              <a:t>Learned a few things here from this audit</a:t>
            </a:r>
          </a:p>
          <a:p>
            <a:r>
              <a:rPr lang="en-US" dirty="0"/>
              <a:t>Can go back 36 months</a:t>
            </a:r>
          </a:p>
        </p:txBody>
      </p:sp>
    </p:spTree>
    <p:extLst>
      <p:ext uri="{BB962C8B-B14F-4D97-AF65-F5344CB8AC3E}">
        <p14:creationId xmlns:p14="http://schemas.microsoft.com/office/powerpoint/2010/main" val="405838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7</a:t>
            </a:fld>
            <a:endParaRPr lang="en-US" dirty="0"/>
          </a:p>
        </p:txBody>
      </p:sp>
    </p:spTree>
    <p:extLst>
      <p:ext uri="{BB962C8B-B14F-4D97-AF65-F5344CB8AC3E}">
        <p14:creationId xmlns:p14="http://schemas.microsoft.com/office/powerpoint/2010/main" val="211001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28758-00B8-4C93-A784-64A93556837C}" type="slidenum">
              <a:rPr lang="en-US" smtClean="0"/>
              <a:t>8</a:t>
            </a:fld>
            <a:endParaRPr lang="en-US" dirty="0"/>
          </a:p>
        </p:txBody>
      </p:sp>
    </p:spTree>
    <p:extLst>
      <p:ext uri="{BB962C8B-B14F-4D97-AF65-F5344CB8AC3E}">
        <p14:creationId xmlns:p14="http://schemas.microsoft.com/office/powerpoint/2010/main" val="72614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This project is a partnership with the Energy Office, Department of Com IT, Public Works and Dept of Finance….</a:t>
            </a:r>
          </a:p>
          <a:p>
            <a:endParaRPr lang="en-US" sz="1600" b="1" dirty="0"/>
          </a:p>
          <a:p>
            <a:r>
              <a:rPr lang="en-US" sz="1600" b="1" dirty="0"/>
              <a:t>(DIAGRAM – first box )A little like herding cats…. </a:t>
            </a:r>
          </a:p>
          <a:p>
            <a:endParaRPr lang="en-US" sz="1600" b="1" dirty="0"/>
          </a:p>
          <a:p>
            <a:r>
              <a:rPr lang="en-US" sz="1600" b="1" dirty="0"/>
              <a:t>Interface in</a:t>
            </a:r>
          </a:p>
          <a:p>
            <a:r>
              <a:rPr lang="en-US" sz="1600" b="1" dirty="0"/>
              <a:t>Interface out</a:t>
            </a:r>
          </a:p>
          <a:p>
            <a:endParaRPr lang="en-US" sz="1600" b="1" dirty="0"/>
          </a:p>
          <a:p>
            <a:r>
              <a:rPr lang="en-US" sz="1600" b="1" dirty="0"/>
              <a:t>AND  we expect it to be a model for other Cities and counties….</a:t>
            </a:r>
          </a:p>
        </p:txBody>
      </p:sp>
      <p:sp>
        <p:nvSpPr>
          <p:cNvPr id="4" name="Slide Number Placeholder 3"/>
          <p:cNvSpPr>
            <a:spLocks noGrp="1"/>
          </p:cNvSpPr>
          <p:nvPr>
            <p:ph type="sldNum" sz="quarter" idx="10"/>
          </p:nvPr>
        </p:nvSpPr>
        <p:spPr/>
        <p:txBody>
          <a:bodyPr/>
          <a:lstStyle/>
          <a:p>
            <a:fld id="{0CC85335-C605-4345-927F-19FBC73FF379}" type="slidenum">
              <a:rPr lang="en-US" smtClean="0"/>
              <a:pPr/>
              <a:t>9</a:t>
            </a:fld>
            <a:endParaRPr lang="en-US" dirty="0"/>
          </a:p>
        </p:txBody>
      </p:sp>
    </p:spTree>
    <p:extLst>
      <p:ext uri="{BB962C8B-B14F-4D97-AF65-F5344CB8AC3E}">
        <p14:creationId xmlns:p14="http://schemas.microsoft.com/office/powerpoint/2010/main" val="247372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28758-00B8-4C93-A784-64A93556837C}" type="slidenum">
              <a:rPr lang="en-US" smtClean="0"/>
              <a:t>10</a:t>
            </a:fld>
            <a:endParaRPr lang="en-US" dirty="0"/>
          </a:p>
        </p:txBody>
      </p:sp>
    </p:spTree>
    <p:extLst>
      <p:ext uri="{BB962C8B-B14F-4D97-AF65-F5344CB8AC3E}">
        <p14:creationId xmlns:p14="http://schemas.microsoft.com/office/powerpoint/2010/main" val="9696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1C01B6-A4A1-480B-A5F2-A11F84F75ECE}" type="datetime1">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CF446-34E9-4747-A5AF-743E9DD680E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1562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E4C6F-C54B-482F-817A-8D90F3ED2C61}" type="datetime1">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2454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91DDC-61FE-48E9-A80B-3190FC287949}" type="datetime1">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35494500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5B12B-BABE-4C89-8D47-00BBEBCCB53E}" type="datetime1">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427748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2E0F0-5487-46FD-B2AB-FD8AD6EA4ADE}" type="datetime1">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CF446-34E9-4747-A5AF-743E9DD680E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3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473DB6-BB6A-41CD-97A4-7847B6F5652C}" type="datetime1">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161089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962B3-9E15-413C-A7F2-4B4BF2C9240F}" type="datetime1">
              <a:rPr lang="en-US" smtClean="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40366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BAAB6F-B8B9-4CAF-88B1-096A19E65677}" type="datetime1">
              <a:rPr lang="en-US" smtClean="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252709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64C601-B4FB-409E-8392-DE458CDE10F8}" type="datetime1">
              <a:rPr lang="en-US" smtClean="0"/>
              <a:t>4/30/2019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44802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A6F63C-A198-4277-BEAD-9C8871886CF5}" type="datetime1">
              <a:rPr lang="en-US" smtClean="0"/>
              <a:t>4/30/2019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CCF446-34E9-4747-A5AF-743E9DD680E3}" type="slidenum">
              <a:rPr lang="en-US" smtClean="0"/>
              <a:t>‹#›</a:t>
            </a:fld>
            <a:endParaRPr lang="en-US" dirty="0"/>
          </a:p>
        </p:txBody>
      </p:sp>
    </p:spTree>
    <p:extLst>
      <p:ext uri="{BB962C8B-B14F-4D97-AF65-F5344CB8AC3E}">
        <p14:creationId xmlns:p14="http://schemas.microsoft.com/office/powerpoint/2010/main" val="256744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36760-D120-4ABB-8F7A-9067BAE5C104}" type="datetime1">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CF446-34E9-4747-A5AF-743E9DD680E3}" type="slidenum">
              <a:rPr lang="en-US" smtClean="0"/>
              <a:t>‹#›</a:t>
            </a:fld>
            <a:endParaRPr lang="en-US" dirty="0"/>
          </a:p>
        </p:txBody>
      </p:sp>
    </p:spTree>
    <p:extLst>
      <p:ext uri="{BB962C8B-B14F-4D97-AF65-F5344CB8AC3E}">
        <p14:creationId xmlns:p14="http://schemas.microsoft.com/office/powerpoint/2010/main" val="130909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2E80A3-A4F7-45F0-A32A-7D1843B0FB20}" type="datetime1">
              <a:rPr lang="en-US" smtClean="0"/>
              <a:t>4/30/2019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CCF446-34E9-4747-A5AF-743E9DD680E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2523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lherrick@vbgov.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i="1" dirty="0" smtClean="0">
                <a:solidFill>
                  <a:schemeClr val="accent2">
                    <a:lumMod val="75000"/>
                  </a:schemeClr>
                </a:solidFill>
              </a:rPr>
              <a:t>Reporting and Analyzing </a:t>
            </a:r>
            <a:br>
              <a:rPr lang="en-US" sz="4400" i="1" dirty="0" smtClean="0">
                <a:solidFill>
                  <a:schemeClr val="accent2">
                    <a:lumMod val="75000"/>
                  </a:schemeClr>
                </a:solidFill>
              </a:rPr>
            </a:br>
            <a:r>
              <a:rPr lang="en-US" b="1" dirty="0" smtClean="0"/>
              <a:t>Energy Bills</a:t>
            </a:r>
            <a:endParaRPr lang="en-US" b="1" dirty="0"/>
          </a:p>
        </p:txBody>
      </p:sp>
      <p:sp>
        <p:nvSpPr>
          <p:cNvPr id="3" name="Subtitle 2"/>
          <p:cNvSpPr>
            <a:spLocks noGrp="1"/>
          </p:cNvSpPr>
          <p:nvPr>
            <p:ph type="subTitle" idx="1"/>
          </p:nvPr>
        </p:nvSpPr>
        <p:spPr>
          <a:xfrm>
            <a:off x="1258645" y="4593515"/>
            <a:ext cx="10058400" cy="1385769"/>
          </a:xfrm>
        </p:spPr>
        <p:txBody>
          <a:bodyPr>
            <a:normAutofit fontScale="55000" lnSpcReduction="20000"/>
          </a:bodyPr>
          <a:lstStyle/>
          <a:p>
            <a:pPr algn="r"/>
            <a:endParaRPr lang="en-US" b="1" dirty="0" smtClean="0">
              <a:latin typeface="Verdana" panose="020B0604030504040204" pitchFamily="34" charset="0"/>
              <a:ea typeface="Verdana" panose="020B0604030504040204" pitchFamily="34" charset="0"/>
              <a:cs typeface="Verdana" panose="020B0604030504040204" pitchFamily="34" charset="0"/>
            </a:endParaRPr>
          </a:p>
          <a:p>
            <a:pPr algn="r"/>
            <a:r>
              <a:rPr lang="en-US" sz="3500" b="1" dirty="0" smtClean="0">
                <a:latin typeface="Verdana" panose="020B0604030504040204" pitchFamily="34" charset="0"/>
                <a:ea typeface="Verdana" panose="020B0604030504040204" pitchFamily="34" charset="0"/>
                <a:cs typeface="Verdana" panose="020B0604030504040204" pitchFamily="34" charset="0"/>
              </a:rPr>
              <a:t>Lori Herrick BORDEN, mba, leed ap</a:t>
            </a:r>
          </a:p>
          <a:p>
            <a:pPr algn="r"/>
            <a:r>
              <a:rPr lang="en-US" sz="3500" b="1" dirty="0" smtClean="0">
                <a:latin typeface="Verdana" panose="020B0604030504040204" pitchFamily="34" charset="0"/>
                <a:ea typeface="Verdana" panose="020B0604030504040204" pitchFamily="34" charset="0"/>
                <a:cs typeface="Verdana" panose="020B0604030504040204" pitchFamily="34" charset="0"/>
              </a:rPr>
              <a:t>City of Virginia beach</a:t>
            </a: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r"/>
            <a:r>
              <a:rPr lang="en-US" sz="3500" b="1" dirty="0" smtClean="0">
                <a:latin typeface="Verdana" panose="020B0604030504040204" pitchFamily="34" charset="0"/>
                <a:ea typeface="Verdana" panose="020B0604030504040204" pitchFamily="34" charset="0"/>
                <a:cs typeface="Verdana" panose="020B0604030504040204" pitchFamily="34" charset="0"/>
              </a:rPr>
              <a:t>February 2019</a:t>
            </a:r>
          </a:p>
        </p:txBody>
      </p:sp>
      <p:sp>
        <p:nvSpPr>
          <p:cNvPr id="4" name="Slide Number Placeholder 3"/>
          <p:cNvSpPr>
            <a:spLocks noGrp="1"/>
          </p:cNvSpPr>
          <p:nvPr>
            <p:ph type="sldNum" sz="quarter" idx="12"/>
          </p:nvPr>
        </p:nvSpPr>
        <p:spPr/>
        <p:txBody>
          <a:bodyPr/>
          <a:lstStyle/>
          <a:p>
            <a:fld id="{A2CCF446-34E9-4747-A5AF-743E9DD680E3}" type="slidenum">
              <a:rPr lang="en-US" smtClean="0"/>
              <a:t>1</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048" y="976666"/>
            <a:ext cx="2851004" cy="28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31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7280" y="613175"/>
            <a:ext cx="10855234" cy="1450757"/>
          </a:xfrm>
        </p:spPr>
        <p:txBody>
          <a:bodyPr>
            <a:normAutofit/>
          </a:bodyPr>
          <a:lstStyle/>
          <a:p>
            <a:r>
              <a:rPr lang="en-US" sz="3800" b="1" dirty="0">
                <a:solidFill>
                  <a:schemeClr val="tx1"/>
                </a:solidFill>
                <a:latin typeface="Arial" pitchFamily="34" charset="0"/>
                <a:cs typeface="Arial" pitchFamily="34" charset="0"/>
              </a:rPr>
              <a:t>The New Way:  </a:t>
            </a:r>
            <a:r>
              <a:rPr lang="en-US" sz="3800" b="1" i="1" dirty="0" smtClean="0">
                <a:solidFill>
                  <a:schemeClr val="tx1"/>
                </a:solidFill>
                <a:latin typeface="Arial" pitchFamily="34" charset="0"/>
                <a:cs typeface="Arial" pitchFamily="34" charset="0"/>
              </a:rPr>
              <a:t>Electronic Bill Summaries</a:t>
            </a:r>
            <a:r>
              <a:rPr lang="en-US" sz="3800" b="1" i="1" dirty="0">
                <a:solidFill>
                  <a:srgbClr val="B6C22D"/>
                </a:solidFill>
                <a:latin typeface="Arial" pitchFamily="34" charset="0"/>
                <a:cs typeface="Arial" pitchFamily="34" charset="0"/>
              </a:rPr>
              <a:t/>
            </a:r>
            <a:br>
              <a:rPr lang="en-US" sz="3800" b="1" i="1" dirty="0">
                <a:solidFill>
                  <a:srgbClr val="B6C22D"/>
                </a:solidFill>
                <a:latin typeface="Arial" pitchFamily="34" charset="0"/>
                <a:cs typeface="Arial" pitchFamily="34" charset="0"/>
              </a:rPr>
            </a:br>
            <a:endParaRPr lang="en-US" sz="3800" dirty="0"/>
          </a:p>
        </p:txBody>
      </p:sp>
      <p:pic>
        <p:nvPicPr>
          <p:cNvPr id="4" name="Picture 3"/>
          <p:cNvPicPr>
            <a:picLocks noChangeAspect="1"/>
          </p:cNvPicPr>
          <p:nvPr/>
        </p:nvPicPr>
        <p:blipFill>
          <a:blip r:embed="rId3"/>
          <a:stretch>
            <a:fillRect/>
          </a:stretch>
        </p:blipFill>
        <p:spPr>
          <a:xfrm>
            <a:off x="3265713" y="1804096"/>
            <a:ext cx="5493203" cy="4866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6706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1451" y="2117877"/>
            <a:ext cx="3314700" cy="3952875"/>
          </a:xfrm>
          <a:prstGeom prst="rect">
            <a:avLst/>
          </a:prstGeom>
          <a:ln>
            <a:noFill/>
          </a:ln>
          <a:effectLst>
            <a:outerShdw blurRad="190500" algn="tl" rotWithShape="0">
              <a:srgbClr val="000000">
                <a:alpha val="70000"/>
              </a:srgbClr>
            </a:outerShdw>
          </a:effectLst>
        </p:spPr>
      </p:pic>
      <p:sp>
        <p:nvSpPr>
          <p:cNvPr id="6" name="Title 1"/>
          <p:cNvSpPr>
            <a:spLocks noGrp="1"/>
          </p:cNvSpPr>
          <p:nvPr>
            <p:ph type="title"/>
          </p:nvPr>
        </p:nvSpPr>
        <p:spPr>
          <a:xfrm>
            <a:off x="1045028" y="536491"/>
            <a:ext cx="11658600" cy="1450757"/>
          </a:xfrm>
        </p:spPr>
        <p:txBody>
          <a:bodyPr>
            <a:normAutofit/>
          </a:bodyPr>
          <a:lstStyle/>
          <a:p>
            <a:r>
              <a:rPr lang="en-US" sz="3800" b="1" dirty="0">
                <a:solidFill>
                  <a:schemeClr val="tx1"/>
                </a:solidFill>
                <a:latin typeface="Arial" pitchFamily="34" charset="0"/>
                <a:cs typeface="Arial" pitchFamily="34" charset="0"/>
              </a:rPr>
              <a:t>The New Way:  </a:t>
            </a:r>
            <a:r>
              <a:rPr lang="en-US" sz="3800" b="1" i="1" dirty="0" smtClean="0">
                <a:solidFill>
                  <a:schemeClr val="tx1"/>
                </a:solidFill>
                <a:latin typeface="Arial" pitchFamily="34" charset="0"/>
                <a:cs typeface="Arial" pitchFamily="34" charset="0"/>
              </a:rPr>
              <a:t>Electronic Bill Error Reports</a:t>
            </a:r>
            <a:r>
              <a:rPr lang="en-US" sz="3800" b="1" i="1" dirty="0">
                <a:solidFill>
                  <a:schemeClr val="tx1"/>
                </a:solidFill>
                <a:latin typeface="Arial" pitchFamily="34" charset="0"/>
                <a:cs typeface="Arial" pitchFamily="34" charset="0"/>
              </a:rPr>
              <a:t/>
            </a:r>
            <a:br>
              <a:rPr lang="en-US" sz="3800" b="1" i="1" dirty="0">
                <a:solidFill>
                  <a:schemeClr val="tx1"/>
                </a:solidFill>
                <a:latin typeface="Arial" pitchFamily="34" charset="0"/>
                <a:cs typeface="Arial" pitchFamily="34" charset="0"/>
              </a:rPr>
            </a:br>
            <a:endParaRPr lang="en-US" sz="3800" dirty="0">
              <a:solidFill>
                <a:schemeClr val="tx1"/>
              </a:solidFill>
            </a:endParaRPr>
          </a:p>
        </p:txBody>
      </p:sp>
    </p:spTree>
    <p:extLst>
      <p:ext uri="{BB962C8B-B14F-4D97-AF65-F5344CB8AC3E}">
        <p14:creationId xmlns:p14="http://schemas.microsoft.com/office/powerpoint/2010/main" val="1912417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80" y="613175"/>
            <a:ext cx="10058400" cy="1450757"/>
          </a:xfrm>
        </p:spPr>
        <p:txBody>
          <a:bodyPr>
            <a:normAutofit/>
          </a:bodyPr>
          <a:lstStyle/>
          <a:p>
            <a:r>
              <a:rPr lang="en-US" sz="3800" b="1" dirty="0">
                <a:solidFill>
                  <a:schemeClr val="tx1"/>
                </a:solidFill>
                <a:latin typeface="Arial" pitchFamily="34" charset="0"/>
                <a:cs typeface="Arial" pitchFamily="34" charset="0"/>
              </a:rPr>
              <a:t>The New Way:  </a:t>
            </a:r>
            <a:r>
              <a:rPr lang="en-US" sz="3800" b="1" i="1" dirty="0" smtClean="0">
                <a:solidFill>
                  <a:schemeClr val="tx1"/>
                </a:solidFill>
                <a:latin typeface="Arial" pitchFamily="34" charset="0"/>
                <a:cs typeface="Arial" pitchFamily="34" charset="0"/>
              </a:rPr>
              <a:t>Electronic Bill Imports</a:t>
            </a:r>
            <a:r>
              <a:rPr lang="en-US" sz="3800" b="1" i="1" dirty="0">
                <a:solidFill>
                  <a:schemeClr val="tx1"/>
                </a:solidFill>
                <a:latin typeface="Arial" pitchFamily="34" charset="0"/>
                <a:cs typeface="Arial" pitchFamily="34" charset="0"/>
              </a:rPr>
              <a:t/>
            </a:r>
            <a:br>
              <a:rPr lang="en-US" sz="3800" b="1" i="1" dirty="0">
                <a:solidFill>
                  <a:schemeClr val="tx1"/>
                </a:solidFill>
                <a:latin typeface="Arial" pitchFamily="34" charset="0"/>
                <a:cs typeface="Arial" pitchFamily="34" charset="0"/>
              </a:rPr>
            </a:br>
            <a:endParaRPr lang="en-US" sz="3800" dirty="0">
              <a:solidFill>
                <a:schemeClr val="tx1"/>
              </a:solidFill>
            </a:endParaRPr>
          </a:p>
        </p:txBody>
      </p:sp>
      <p:pic>
        <p:nvPicPr>
          <p:cNvPr id="5" name="Picture 4"/>
          <p:cNvPicPr>
            <a:picLocks noChangeAspect="1"/>
          </p:cNvPicPr>
          <p:nvPr/>
        </p:nvPicPr>
        <p:blipFill>
          <a:blip r:embed="rId3"/>
          <a:stretch>
            <a:fillRect/>
          </a:stretch>
        </p:blipFill>
        <p:spPr>
          <a:xfrm>
            <a:off x="2410369" y="1945296"/>
            <a:ext cx="7432221" cy="4270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948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566057"/>
            <a:ext cx="10058400" cy="1480457"/>
          </a:xfrm>
        </p:spPr>
        <p:txBody>
          <a:bodyPr>
            <a:normAutofit/>
          </a:bodyPr>
          <a:lstStyle/>
          <a:p>
            <a:r>
              <a:rPr lang="en-US" sz="3800" b="1" dirty="0">
                <a:solidFill>
                  <a:prstClr val="black"/>
                </a:solidFill>
                <a:latin typeface="Arial" pitchFamily="34" charset="0"/>
                <a:cs typeface="Arial" pitchFamily="34" charset="0"/>
              </a:rPr>
              <a:t>The New Way:  </a:t>
            </a:r>
            <a:r>
              <a:rPr lang="en-US" sz="3800" b="1" i="1" dirty="0">
                <a:solidFill>
                  <a:prstClr val="black"/>
                </a:solidFill>
                <a:latin typeface="Arial" pitchFamily="34" charset="0"/>
                <a:cs typeface="Arial" pitchFamily="34" charset="0"/>
              </a:rPr>
              <a:t>Energy </a:t>
            </a:r>
            <a:r>
              <a:rPr lang="en-US" sz="3800" b="1" i="1" dirty="0" smtClean="0">
                <a:solidFill>
                  <a:prstClr val="black"/>
                </a:solidFill>
                <a:latin typeface="Arial" pitchFamily="34" charset="0"/>
                <a:cs typeface="Arial" pitchFamily="34" charset="0"/>
              </a:rPr>
              <a:t>Software</a:t>
            </a:r>
            <a:r>
              <a:rPr lang="en-US" i="1" dirty="0"/>
              <a:t/>
            </a:r>
            <a:br>
              <a:rPr lang="en-US" i="1" dirty="0"/>
            </a:br>
            <a:endParaRPr lang="en-US" i="1" dirty="0"/>
          </a:p>
        </p:txBody>
      </p:sp>
      <p:sp>
        <p:nvSpPr>
          <p:cNvPr id="4" name="Slide Number Placeholder 3"/>
          <p:cNvSpPr>
            <a:spLocks noGrp="1"/>
          </p:cNvSpPr>
          <p:nvPr>
            <p:ph type="sldNum" sz="quarter" idx="12"/>
          </p:nvPr>
        </p:nvSpPr>
        <p:spPr/>
        <p:txBody>
          <a:bodyPr/>
          <a:lstStyle/>
          <a:p>
            <a:fld id="{A2CCF446-34E9-4747-A5AF-743E9DD680E3}" type="slidenum">
              <a:rPr lang="en-US" smtClean="0"/>
              <a:t>13</a:t>
            </a:fld>
            <a:endParaRPr lang="en-US" dirty="0"/>
          </a:p>
        </p:txBody>
      </p:sp>
      <p:pic>
        <p:nvPicPr>
          <p:cNvPr id="5" name="Picture 4"/>
          <p:cNvPicPr>
            <a:picLocks noChangeAspect="1"/>
          </p:cNvPicPr>
          <p:nvPr/>
        </p:nvPicPr>
        <p:blipFill>
          <a:blip r:embed="rId3"/>
          <a:stretch>
            <a:fillRect/>
          </a:stretch>
        </p:blipFill>
        <p:spPr>
          <a:xfrm>
            <a:off x="2287020" y="1833298"/>
            <a:ext cx="7911873" cy="47199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8530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1940" y="1955075"/>
            <a:ext cx="6121175" cy="4597231"/>
          </a:xfrm>
          <a:prstGeom prst="rect">
            <a:avLst/>
          </a:prstGeom>
          <a:ln>
            <a:noFill/>
          </a:ln>
          <a:effectLst>
            <a:outerShdw blurRad="190500" algn="tl" rotWithShape="0">
              <a:srgbClr val="000000">
                <a:alpha val="70000"/>
              </a:srgbClr>
            </a:outerShdw>
          </a:effectLst>
        </p:spPr>
      </p:pic>
      <p:sp>
        <p:nvSpPr>
          <p:cNvPr id="7" name="Title 1"/>
          <p:cNvSpPr>
            <a:spLocks noGrp="1"/>
          </p:cNvSpPr>
          <p:nvPr>
            <p:ph type="title"/>
          </p:nvPr>
        </p:nvSpPr>
        <p:spPr>
          <a:xfrm>
            <a:off x="1097279" y="656718"/>
            <a:ext cx="10615749" cy="1450757"/>
          </a:xfrm>
        </p:spPr>
        <p:txBody>
          <a:bodyPr>
            <a:normAutofit/>
          </a:bodyPr>
          <a:lstStyle/>
          <a:p>
            <a:r>
              <a:rPr lang="en-US" sz="3800" b="1" dirty="0">
                <a:solidFill>
                  <a:schemeClr val="tx1"/>
                </a:solidFill>
                <a:latin typeface="Arial" pitchFamily="34" charset="0"/>
                <a:cs typeface="Arial" pitchFamily="34" charset="0"/>
              </a:rPr>
              <a:t>The New Way:  </a:t>
            </a:r>
            <a:r>
              <a:rPr lang="en-US" sz="3800" b="1" i="1" dirty="0" smtClean="0">
                <a:solidFill>
                  <a:schemeClr val="tx1"/>
                </a:solidFill>
                <a:latin typeface="Arial" pitchFamily="34" charset="0"/>
                <a:cs typeface="Arial" pitchFamily="34" charset="0"/>
              </a:rPr>
              <a:t>Bill Audits &amp;Comparisons</a:t>
            </a:r>
            <a:r>
              <a:rPr lang="en-US" sz="4400" b="1" i="1" dirty="0">
                <a:solidFill>
                  <a:schemeClr val="tx1"/>
                </a:solidFill>
                <a:latin typeface="Arial" pitchFamily="34" charset="0"/>
                <a:cs typeface="Arial" pitchFamily="34" charset="0"/>
              </a:rPr>
              <a:t/>
            </a:r>
            <a:br>
              <a:rPr lang="en-US" sz="4400" b="1" i="1" dirty="0">
                <a:solidFill>
                  <a:schemeClr val="tx1"/>
                </a:solidFill>
                <a:latin typeface="Arial" pitchFamily="34" charset="0"/>
                <a:cs typeface="Arial" pitchFamily="34" charset="0"/>
              </a:rPr>
            </a:br>
            <a:endParaRPr lang="en-US" sz="4400" i="1" dirty="0">
              <a:solidFill>
                <a:schemeClr val="tx1"/>
              </a:solidFill>
            </a:endParaRPr>
          </a:p>
        </p:txBody>
      </p:sp>
    </p:spTree>
    <p:extLst>
      <p:ext uri="{BB962C8B-B14F-4D97-AF65-F5344CB8AC3E}">
        <p14:creationId xmlns:p14="http://schemas.microsoft.com/office/powerpoint/2010/main" val="22470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3175"/>
            <a:ext cx="10058400" cy="1450757"/>
          </a:xfrm>
        </p:spPr>
        <p:txBody>
          <a:bodyPr>
            <a:normAutofit/>
          </a:bodyPr>
          <a:lstStyle/>
          <a:p>
            <a:r>
              <a:rPr lang="en-US" sz="3800" b="1" dirty="0">
                <a:solidFill>
                  <a:schemeClr val="tx1"/>
                </a:solidFill>
                <a:latin typeface="Arial" pitchFamily="34" charset="0"/>
                <a:cs typeface="Arial" pitchFamily="34" charset="0"/>
              </a:rPr>
              <a:t>The New Way:  </a:t>
            </a:r>
            <a:r>
              <a:rPr lang="en-US" sz="3800" b="1" i="1" dirty="0" smtClean="0">
                <a:solidFill>
                  <a:schemeClr val="tx1"/>
                </a:solidFill>
                <a:latin typeface="Arial" pitchFamily="34" charset="0"/>
                <a:cs typeface="Arial" pitchFamily="34" charset="0"/>
              </a:rPr>
              <a:t>Budget Code Storage</a:t>
            </a:r>
            <a:r>
              <a:rPr lang="en-US" sz="3800" b="1" i="1" dirty="0">
                <a:solidFill>
                  <a:schemeClr val="tx1"/>
                </a:solidFill>
                <a:latin typeface="Arial" pitchFamily="34" charset="0"/>
                <a:cs typeface="Arial" pitchFamily="34" charset="0"/>
              </a:rPr>
              <a:t/>
            </a:r>
            <a:br>
              <a:rPr lang="en-US" sz="3800" b="1" i="1" dirty="0">
                <a:solidFill>
                  <a:schemeClr val="tx1"/>
                </a:solidFill>
                <a:latin typeface="Arial" pitchFamily="34" charset="0"/>
                <a:cs typeface="Arial" pitchFamily="34" charset="0"/>
              </a:rPr>
            </a:br>
            <a:endParaRPr lang="en-US" sz="3800" dirty="0">
              <a:solidFill>
                <a:schemeClr val="tx1"/>
              </a:soli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133" y="1794640"/>
            <a:ext cx="4721468" cy="4706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1" y="844980"/>
            <a:ext cx="8643256" cy="5093702"/>
          </a:xfrm>
          <a:prstGeom prst="rect">
            <a:avLst/>
          </a:prstGeom>
          <a:noFill/>
        </p:spPr>
        <p:txBody>
          <a:bodyPr wrap="square" rtlCol="0">
            <a:spAutoFit/>
          </a:bodyPr>
          <a:lstStyle/>
          <a:p>
            <a:r>
              <a:rPr lang="en-US" sz="3800" b="1" dirty="0" smtClean="0">
                <a:latin typeface="Arial" pitchFamily="34" charset="0"/>
                <a:cs typeface="Arial" pitchFamily="34" charset="0"/>
              </a:rPr>
              <a:t>  Benefits </a:t>
            </a:r>
            <a:r>
              <a:rPr lang="en-US" sz="3800" b="1" dirty="0">
                <a:latin typeface="Arial" pitchFamily="34" charset="0"/>
                <a:cs typeface="Arial" pitchFamily="34" charset="0"/>
              </a:rPr>
              <a:t>of New Process</a:t>
            </a:r>
            <a:r>
              <a:rPr lang="en-US" sz="3800" b="1" dirty="0" smtClean="0">
                <a:latin typeface="Arial" pitchFamily="34" charset="0"/>
                <a:cs typeface="Arial" pitchFamily="34" charset="0"/>
              </a:rPr>
              <a:t>:</a:t>
            </a:r>
          </a:p>
          <a:p>
            <a:endParaRPr lang="en-US" sz="3800" b="1" dirty="0">
              <a:latin typeface="Arial" pitchFamily="34" charset="0"/>
              <a:cs typeface="Arial" pitchFamily="34" charset="0"/>
            </a:endParaRPr>
          </a:p>
          <a:p>
            <a:pPr marL="914400" indent="-457200">
              <a:spcBef>
                <a:spcPts val="600"/>
              </a:spcBef>
              <a:buFont typeface="Wingdings" panose="05000000000000000000" pitchFamily="2" charset="2"/>
              <a:buChar char="ü"/>
            </a:pPr>
            <a:r>
              <a:rPr lang="en-US" sz="3200" dirty="0">
                <a:latin typeface="Arial" pitchFamily="34" charset="0"/>
                <a:cs typeface="Arial" pitchFamily="34" charset="0"/>
              </a:rPr>
              <a:t>Eliminated thousands of paper invoices annually</a:t>
            </a:r>
          </a:p>
          <a:p>
            <a:pPr marL="914400" indent="-457200">
              <a:spcBef>
                <a:spcPts val="1200"/>
              </a:spcBef>
              <a:buFont typeface="Wingdings" panose="05000000000000000000" pitchFamily="2" charset="2"/>
              <a:buChar char="ü"/>
            </a:pPr>
            <a:r>
              <a:rPr lang="en-US" sz="3200" dirty="0">
                <a:latin typeface="Arial" pitchFamily="34" charset="0"/>
                <a:cs typeface="Arial" pitchFamily="34" charset="0"/>
              </a:rPr>
              <a:t>EDI process is being explored with other vendors</a:t>
            </a:r>
          </a:p>
          <a:p>
            <a:pPr marL="914400" indent="-457200">
              <a:spcBef>
                <a:spcPts val="1200"/>
              </a:spcBef>
              <a:buFont typeface="Wingdings" panose="05000000000000000000" pitchFamily="2" charset="2"/>
              <a:buChar char="ü"/>
            </a:pPr>
            <a:r>
              <a:rPr lang="en-US" sz="3200" dirty="0">
                <a:latin typeface="Arial" pitchFamily="34" charset="0"/>
                <a:cs typeface="Arial" pitchFamily="34" charset="0"/>
              </a:rPr>
              <a:t>Invoice processing time has been reduced by </a:t>
            </a:r>
            <a:r>
              <a:rPr lang="en-US" sz="3200" dirty="0" smtClean="0">
                <a:latin typeface="Arial" pitchFamily="34" charset="0"/>
                <a:cs typeface="Arial" pitchFamily="34" charset="0"/>
              </a:rPr>
              <a:t>days/weeks (cash management)</a:t>
            </a:r>
            <a:endParaRPr lang="en-US" sz="3200" dirty="0">
              <a:latin typeface="Arial" pitchFamily="34" charset="0"/>
              <a:cs typeface="Arial" pitchFamily="34" charset="0"/>
            </a:endParaRPr>
          </a:p>
        </p:txBody>
      </p:sp>
      <p:pic>
        <p:nvPicPr>
          <p:cNvPr id="6146" name="Picture 2" descr="Image result for saving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6291" y="2407449"/>
            <a:ext cx="2413452" cy="3378833"/>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58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3771" y="907870"/>
            <a:ext cx="8458201" cy="5119350"/>
          </a:xfrm>
          <a:prstGeom prst="rect">
            <a:avLst/>
          </a:prstGeom>
          <a:noFill/>
        </p:spPr>
        <p:txBody>
          <a:bodyPr wrap="square" rtlCol="0">
            <a:spAutoFit/>
          </a:bodyPr>
          <a:lstStyle/>
          <a:p>
            <a:r>
              <a:rPr lang="en-US" sz="3800" b="1" dirty="0" smtClean="0">
                <a:latin typeface="Arial" pitchFamily="34" charset="0"/>
                <a:cs typeface="Arial" pitchFamily="34" charset="0"/>
              </a:rPr>
              <a:t>   Benefits of New Process (cont’d):</a:t>
            </a:r>
          </a:p>
          <a:p>
            <a:endParaRPr lang="en-US" sz="3800" b="1" dirty="0">
              <a:latin typeface="Arial" pitchFamily="34" charset="0"/>
              <a:cs typeface="Arial" pitchFamily="34" charset="0"/>
            </a:endParaRPr>
          </a:p>
          <a:p>
            <a:pPr marL="914400" indent="-457200">
              <a:spcBef>
                <a:spcPts val="800"/>
              </a:spcBef>
              <a:buFont typeface="Wingdings" panose="05000000000000000000" pitchFamily="2" charset="2"/>
              <a:buChar char="ü"/>
            </a:pPr>
            <a:r>
              <a:rPr lang="en-US" sz="3200" dirty="0">
                <a:latin typeface="Arial" pitchFamily="34" charset="0"/>
                <a:cs typeface="Arial" pitchFamily="34" charset="0"/>
              </a:rPr>
              <a:t>Elimination of keying errors and charges to incorrect accounts</a:t>
            </a:r>
          </a:p>
          <a:p>
            <a:pPr marL="914400" indent="-457200">
              <a:spcBef>
                <a:spcPts val="1200"/>
              </a:spcBef>
              <a:buFont typeface="Wingdings" panose="05000000000000000000" pitchFamily="2" charset="2"/>
              <a:buChar char="ü"/>
            </a:pPr>
            <a:r>
              <a:rPr lang="en-US" sz="3200" dirty="0">
                <a:latin typeface="Arial" pitchFamily="34" charset="0"/>
                <a:cs typeface="Arial" pitchFamily="34" charset="0"/>
              </a:rPr>
              <a:t>Credits are correctly applied and </a:t>
            </a:r>
            <a:r>
              <a:rPr lang="en-US" sz="3200" dirty="0" smtClean="0">
                <a:latin typeface="Arial" pitchFamily="34" charset="0"/>
                <a:cs typeface="Arial" pitchFamily="34" charset="0"/>
              </a:rPr>
              <a:t>current (missing bill report)</a:t>
            </a:r>
            <a:endParaRPr lang="en-US" sz="3200" dirty="0">
              <a:latin typeface="Arial" pitchFamily="34" charset="0"/>
              <a:cs typeface="Arial" pitchFamily="34" charset="0"/>
            </a:endParaRPr>
          </a:p>
          <a:p>
            <a:pPr marL="914400" indent="-457200">
              <a:spcBef>
                <a:spcPts val="1200"/>
              </a:spcBef>
              <a:buFont typeface="Wingdings" panose="05000000000000000000" pitchFamily="2" charset="2"/>
              <a:buChar char="ü"/>
            </a:pPr>
            <a:r>
              <a:rPr lang="en-US" sz="3200" dirty="0">
                <a:latin typeface="Arial" pitchFamily="34" charset="0"/>
                <a:cs typeface="Arial" pitchFamily="34" charset="0"/>
              </a:rPr>
              <a:t>Prevention of late fees due to mail delays or </a:t>
            </a:r>
            <a:r>
              <a:rPr lang="en-US" sz="3200" dirty="0" smtClean="0">
                <a:latin typeface="Arial" pitchFamily="34" charset="0"/>
                <a:cs typeface="Arial" pitchFamily="34" charset="0"/>
              </a:rPr>
              <a:t>losses (or someone being on vacation!)</a:t>
            </a:r>
            <a:endParaRPr lang="en-US" sz="3200" dirty="0">
              <a:latin typeface="Arial" pitchFamily="34" charset="0"/>
              <a:cs typeface="Arial" pitchFamily="34" charset="0"/>
            </a:endParaRPr>
          </a:p>
        </p:txBody>
      </p:sp>
      <p:pic>
        <p:nvPicPr>
          <p:cNvPr id="4" name="Picture 2" descr="Image result for magnifying glass b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4115" y="2480866"/>
            <a:ext cx="2121987" cy="23037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16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9342" y="878344"/>
            <a:ext cx="11016343" cy="2246769"/>
          </a:xfrm>
          <a:prstGeom prst="rect">
            <a:avLst/>
          </a:prstGeom>
          <a:noFill/>
        </p:spPr>
        <p:txBody>
          <a:bodyPr wrap="square" rtlCol="0">
            <a:spAutoFit/>
          </a:bodyPr>
          <a:lstStyle/>
          <a:p>
            <a:r>
              <a:rPr lang="en-US" sz="3200" b="1" dirty="0" smtClean="0">
                <a:latin typeface="Arial" pitchFamily="34" charset="0"/>
                <a:cs typeface="Arial" pitchFamily="34" charset="0"/>
              </a:rPr>
              <a:t>    </a:t>
            </a:r>
            <a:r>
              <a:rPr lang="en-US" sz="3800" b="1" dirty="0" smtClean="0">
                <a:latin typeface="Arial" pitchFamily="34" charset="0"/>
                <a:cs typeface="Arial" pitchFamily="34" charset="0"/>
              </a:rPr>
              <a:t>Benefits </a:t>
            </a:r>
            <a:r>
              <a:rPr lang="en-US" sz="3800" b="1" dirty="0">
                <a:latin typeface="Arial" pitchFamily="34" charset="0"/>
                <a:cs typeface="Arial" pitchFamily="34" charset="0"/>
              </a:rPr>
              <a:t>of New </a:t>
            </a:r>
            <a:r>
              <a:rPr lang="en-US" sz="3800" b="1" dirty="0" smtClean="0">
                <a:latin typeface="Arial" pitchFamily="34" charset="0"/>
                <a:cs typeface="Arial" pitchFamily="34" charset="0"/>
              </a:rPr>
              <a:t>Process (cont’d):</a:t>
            </a:r>
          </a:p>
          <a:p>
            <a:endParaRPr lang="en-US" b="1" dirty="0">
              <a:latin typeface="Arial" pitchFamily="34" charset="0"/>
              <a:cs typeface="Arial" pitchFamily="34" charset="0"/>
            </a:endParaRPr>
          </a:p>
          <a:p>
            <a:pPr marL="914400" indent="-457200">
              <a:spcBef>
                <a:spcPts val="1200"/>
              </a:spcBef>
              <a:buFont typeface="Wingdings" panose="05000000000000000000" pitchFamily="2" charset="2"/>
              <a:buChar char="ü"/>
            </a:pPr>
            <a:r>
              <a:rPr lang="en-US" sz="3200" dirty="0">
                <a:latin typeface="Arial" pitchFamily="34" charset="0"/>
                <a:cs typeface="Arial" pitchFamily="34" charset="0"/>
              </a:rPr>
              <a:t>More efficient bill validation and payment authorization</a:t>
            </a:r>
          </a:p>
          <a:p>
            <a:pPr marL="914400" indent="-457200">
              <a:spcBef>
                <a:spcPts val="1200"/>
              </a:spcBef>
              <a:buFont typeface="Wingdings" panose="05000000000000000000" pitchFamily="2" charset="2"/>
              <a:buChar char="ü"/>
            </a:pPr>
            <a:r>
              <a:rPr lang="en-US" sz="3200" dirty="0" smtClean="0">
                <a:latin typeface="Arial" pitchFamily="34" charset="0"/>
                <a:cs typeface="Arial" pitchFamily="34" charset="0"/>
              </a:rPr>
              <a:t>Made time and data to focus on </a:t>
            </a:r>
            <a:r>
              <a:rPr lang="en-US" sz="3200" dirty="0">
                <a:latin typeface="Arial" pitchFamily="34" charset="0"/>
                <a:cs typeface="Arial" pitchFamily="34" charset="0"/>
              </a:rPr>
              <a:t>analysis</a:t>
            </a:r>
          </a:p>
        </p:txBody>
      </p:sp>
      <p:pic>
        <p:nvPicPr>
          <p:cNvPr id="2" name="Picture 1"/>
          <p:cNvPicPr>
            <a:picLocks noChangeAspect="1"/>
          </p:cNvPicPr>
          <p:nvPr/>
        </p:nvPicPr>
        <p:blipFill>
          <a:blip r:embed="rId3"/>
          <a:stretch>
            <a:fillRect/>
          </a:stretch>
        </p:blipFill>
        <p:spPr>
          <a:xfrm>
            <a:off x="3369126" y="3340557"/>
            <a:ext cx="5366659" cy="34811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5906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32DBA0-65C3-4791-B3EE-F1096854457B}" type="slidenum">
              <a:rPr lang="en-US" smtClean="0"/>
              <a:pPr/>
              <a:t>19</a:t>
            </a:fld>
            <a:endParaRPr lang="en-US" dirty="0"/>
          </a:p>
        </p:txBody>
      </p:sp>
      <p:sp>
        <p:nvSpPr>
          <p:cNvPr id="8" name="Title 1"/>
          <p:cNvSpPr txBox="1">
            <a:spLocks/>
          </p:cNvSpPr>
          <p:nvPr/>
        </p:nvSpPr>
        <p:spPr>
          <a:xfrm>
            <a:off x="1132115" y="608872"/>
            <a:ext cx="8915400" cy="1066799"/>
          </a:xfrm>
          <a:prstGeom prst="rect">
            <a:avLst/>
          </a:prstGeom>
          <a:noFill/>
        </p:spPr>
        <p:txBody>
          <a:bodyPr vert="horz" lIns="91440" tIns="45720" rIns="91440" bIns="45720" rtlCol="0" anchor="ctr">
            <a:noAutofit/>
          </a:bodyPr>
          <a:lstStyle/>
          <a:p>
            <a:pPr>
              <a:spcBef>
                <a:spcPct val="0"/>
              </a:spcBef>
              <a:defRPr/>
            </a:pPr>
            <a:r>
              <a:rPr lang="en-US" sz="3800" b="1" dirty="0">
                <a:latin typeface="Arial" panose="020B0604020202020204" pitchFamily="34" charset="0"/>
                <a:ea typeface="+mj-ea"/>
                <a:cs typeface="Arial" panose="020B0604020202020204" pitchFamily="34" charset="0"/>
              </a:rPr>
              <a:t>Energy Software </a:t>
            </a:r>
            <a:r>
              <a:rPr lang="en-US" sz="3800" b="1" dirty="0" smtClean="0">
                <a:latin typeface="Arial" panose="020B0604020202020204" pitchFamily="34" charset="0"/>
                <a:ea typeface="+mj-ea"/>
                <a:cs typeface="Arial" panose="020B0604020202020204" pitchFamily="34" charset="0"/>
              </a:rPr>
              <a:t>Dashboards</a:t>
            </a:r>
            <a:endParaRPr lang="en-US" sz="3800" b="1" dirty="0">
              <a:latin typeface="Arial" panose="020B0604020202020204" pitchFamily="34" charset="0"/>
              <a:ea typeface="+mj-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19298" y="1958267"/>
            <a:ext cx="8937172" cy="45840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0592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26" y="204134"/>
            <a:ext cx="10058400" cy="1450757"/>
          </a:xfrm>
        </p:spPr>
        <p:txBody>
          <a:bodyPr>
            <a:normAutofit/>
          </a:bodyPr>
          <a:lstStyle/>
          <a:p>
            <a:r>
              <a:rPr lang="en-US" sz="3800" b="1" dirty="0" smtClean="0">
                <a:latin typeface="Arial" panose="020B0604020202020204" pitchFamily="34" charset="0"/>
                <a:cs typeface="Arial" panose="020B0604020202020204" pitchFamily="34" charset="0"/>
              </a:rPr>
              <a:t>Presentation Overview</a:t>
            </a:r>
            <a:endParaRPr lang="en-US" sz="3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57764" y="2390857"/>
            <a:ext cx="10058400" cy="1899789"/>
          </a:xfrm>
        </p:spPr>
        <p:txBody>
          <a:bodyPr>
            <a:normAutofit lnSpcReduction="10000"/>
          </a:bodyPr>
          <a:lstStyle/>
          <a:p>
            <a:endParaRPr lang="en-US" dirty="0" smtClean="0"/>
          </a:p>
          <a:p>
            <a:r>
              <a:rPr lang="en-US" sz="2600" dirty="0" smtClean="0"/>
              <a:t>Utility Bills </a:t>
            </a:r>
            <a:r>
              <a:rPr lang="en-US" sz="2600" dirty="0"/>
              <a:t>O</a:t>
            </a:r>
            <a:r>
              <a:rPr lang="en-US" sz="2600" dirty="0" smtClean="0"/>
              <a:t>verview</a:t>
            </a:r>
          </a:p>
          <a:p>
            <a:r>
              <a:rPr lang="en-US" sz="2600" dirty="0" smtClean="0"/>
              <a:t>Paper bills versus Electronic </a:t>
            </a:r>
            <a:r>
              <a:rPr lang="en-US" sz="2600" dirty="0"/>
              <a:t>D</a:t>
            </a:r>
            <a:r>
              <a:rPr lang="en-US" sz="2600" dirty="0" smtClean="0"/>
              <a:t>ata </a:t>
            </a:r>
          </a:p>
          <a:p>
            <a:r>
              <a:rPr lang="en-US" sz="2600" dirty="0" smtClean="0"/>
              <a:t>Exciting Auditing Opportunities Using Technology</a:t>
            </a:r>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2</a:t>
            </a:fld>
            <a:endParaRPr lang="en-US" dirty="0"/>
          </a:p>
        </p:txBody>
      </p:sp>
    </p:spTree>
    <p:extLst>
      <p:ext uri="{BB962C8B-B14F-4D97-AF65-F5344CB8AC3E}">
        <p14:creationId xmlns:p14="http://schemas.microsoft.com/office/powerpoint/2010/main" val="222013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2" y="0"/>
            <a:ext cx="10058400" cy="1450757"/>
          </a:xfrm>
        </p:spPr>
        <p:txBody>
          <a:bodyPr>
            <a:normAutofit/>
          </a:bodyPr>
          <a:lstStyle/>
          <a:p>
            <a:pPr>
              <a:defRPr/>
            </a:pPr>
            <a:r>
              <a:rPr lang="en-US" sz="3800" b="1" dirty="0">
                <a:latin typeface="Arial" panose="020B0604020202020204" pitchFamily="34" charset="0"/>
                <a:cs typeface="Arial" panose="020B0604020202020204" pitchFamily="34" charset="0"/>
              </a:rPr>
              <a:t>Energy </a:t>
            </a:r>
            <a:r>
              <a:rPr lang="en-US" sz="3800" b="1" dirty="0" smtClean="0">
                <a:latin typeface="Arial" panose="020B0604020202020204" pitchFamily="34" charset="0"/>
                <a:cs typeface="Arial" panose="020B0604020202020204" pitchFamily="34" charset="0"/>
              </a:rPr>
              <a:t>Software Reports</a:t>
            </a:r>
            <a:endParaRPr lang="en-US" sz="3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CCF446-34E9-4747-A5AF-743E9DD680E3}" type="slidenum">
              <a:rPr lang="en-US" smtClean="0"/>
              <a:t>20</a:t>
            </a:fld>
            <a:endParaRPr lang="en-US" dirty="0"/>
          </a:p>
        </p:txBody>
      </p:sp>
      <p:pic>
        <p:nvPicPr>
          <p:cNvPr id="5" name="Content Placeholder 4"/>
          <p:cNvPicPr>
            <a:picLocks noGrp="1" noChangeAspect="1"/>
          </p:cNvPicPr>
          <p:nvPr>
            <p:ph idx="1"/>
          </p:nvPr>
        </p:nvPicPr>
        <p:blipFill>
          <a:blip r:embed="rId3"/>
          <a:stretch>
            <a:fillRect/>
          </a:stretch>
        </p:blipFill>
        <p:spPr>
          <a:xfrm>
            <a:off x="1915886" y="1944234"/>
            <a:ext cx="8645021" cy="46113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1436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2017643" y="304801"/>
            <a:ext cx="8915400" cy="1066799"/>
          </a:xfrm>
          <a:prstGeom prst="rect">
            <a:avLst/>
          </a:prstGeom>
          <a:noFill/>
        </p:spPr>
        <p:txBody>
          <a:bodyPr vert="horz" lIns="91440" tIns="45720" rIns="91440" bIns="45720" rtlCol="0" anchor="ctr">
            <a:noAutofit/>
          </a:bodyPr>
          <a:lstStyle/>
          <a:p>
            <a:pPr>
              <a:spcBef>
                <a:spcPct val="0"/>
              </a:spcBef>
              <a:defRPr/>
            </a:pPr>
            <a:r>
              <a:rPr lang="en-US" sz="3800" b="1" dirty="0">
                <a:latin typeface="Arial" panose="020B0604020202020204" pitchFamily="34" charset="0"/>
                <a:ea typeface="+mj-ea"/>
                <a:cs typeface="Arial" panose="020B0604020202020204" pitchFamily="34" charset="0"/>
              </a:rPr>
              <a:t>beachnet - Energy </a:t>
            </a:r>
            <a:r>
              <a:rPr lang="en-US" sz="3800" b="1" dirty="0" smtClean="0">
                <a:latin typeface="Arial" panose="020B0604020202020204" pitchFamily="34" charset="0"/>
                <a:ea typeface="+mj-ea"/>
                <a:cs typeface="Arial" panose="020B0604020202020204" pitchFamily="34" charset="0"/>
              </a:rPr>
              <a:t>Reports (cont’d)</a:t>
            </a:r>
            <a:endParaRPr lang="en-US" sz="3800" b="1" dirty="0">
              <a:latin typeface="Arial" panose="020B0604020202020204" pitchFamily="34" charset="0"/>
              <a:ea typeface="+mj-ea"/>
              <a:cs typeface="Arial" panose="020B0604020202020204" pitchFamily="34" charset="0"/>
            </a:endParaRPr>
          </a:p>
        </p:txBody>
      </p:sp>
      <p:sp>
        <p:nvSpPr>
          <p:cNvPr id="21" name="Slide Number Placeholder 20"/>
          <p:cNvSpPr>
            <a:spLocks noGrp="1"/>
          </p:cNvSpPr>
          <p:nvPr>
            <p:ph type="sldNum" sz="quarter" idx="12"/>
          </p:nvPr>
        </p:nvSpPr>
        <p:spPr/>
        <p:txBody>
          <a:bodyPr/>
          <a:lstStyle/>
          <a:p>
            <a:fld id="{05F6DE3B-424D-4433-ADBF-92B082ABB31F}" type="slidenum">
              <a:rPr lang="en-US" smtClean="0"/>
              <a:pPr/>
              <a:t>21</a:t>
            </a:fld>
            <a:endParaRPr lang="en-US" dirty="0"/>
          </a:p>
        </p:txBody>
      </p:sp>
      <p:pic>
        <p:nvPicPr>
          <p:cNvPr id="2" name="Picture 1"/>
          <p:cNvPicPr>
            <a:picLocks noChangeAspect="1"/>
          </p:cNvPicPr>
          <p:nvPr/>
        </p:nvPicPr>
        <p:blipFill>
          <a:blip r:embed="rId3"/>
          <a:stretch>
            <a:fillRect/>
          </a:stretch>
        </p:blipFill>
        <p:spPr>
          <a:xfrm>
            <a:off x="1140941" y="1371600"/>
            <a:ext cx="10071541" cy="53231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7943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647"/>
            <a:ext cx="10058400" cy="859536"/>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Vendor Bill Processing Issues Discovered</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2280063"/>
            <a:ext cx="10058400" cy="1942495"/>
          </a:xfrm>
        </p:spPr>
        <p:txBody>
          <a:bodyPr>
            <a:noAutofit/>
          </a:bodyPr>
          <a:lstStyle/>
          <a:p>
            <a:pPr>
              <a:buFont typeface="Wingdings" panose="05000000000000000000" pitchFamily="2" charset="2"/>
              <a:buChar char="Ø"/>
            </a:pPr>
            <a:r>
              <a:rPr lang="en-US" sz="3200" dirty="0" smtClean="0"/>
              <a:t>  </a:t>
            </a:r>
            <a:r>
              <a:rPr lang="en-US" sz="3200" dirty="0" smtClean="0">
                <a:latin typeface="Arial" panose="020B0604020202020204" pitchFamily="34" charset="0"/>
                <a:cs typeface="Arial" panose="020B0604020202020204" pitchFamily="34" charset="0"/>
              </a:rPr>
              <a:t>Faster payment processing</a:t>
            </a:r>
          </a:p>
          <a:p>
            <a:pPr>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However…..</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Still received late fees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Scheduled a meeting</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Addressed the issue</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CCF446-34E9-4747-A5AF-743E9DD680E3}" type="slidenum">
              <a:rPr lang="en-US" smtClean="0"/>
              <a:t>22</a:t>
            </a:fld>
            <a:endParaRPr lang="en-US" dirty="0"/>
          </a:p>
        </p:txBody>
      </p:sp>
      <p:pic>
        <p:nvPicPr>
          <p:cNvPr id="1026" name="Picture 2" descr="Image result for late f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539" y="1941789"/>
            <a:ext cx="3561806" cy="45179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7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59" y="159038"/>
            <a:ext cx="100584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Tax Audits</a:t>
            </a:r>
            <a:endParaRPr lang="en-US" sz="3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4083" y="1758047"/>
            <a:ext cx="10058400" cy="2552991"/>
          </a:xfrm>
        </p:spPr>
        <p:txBody>
          <a:bodyPr>
            <a:normAutofit/>
          </a:bodyPr>
          <a:lstStyle/>
          <a:p>
            <a:r>
              <a:rPr lang="en-US" sz="2400" dirty="0" smtClean="0">
                <a:solidFill>
                  <a:schemeClr val="tx1"/>
                </a:solidFill>
              </a:rPr>
              <a:t>Taxes we normally don’t pay are:</a:t>
            </a:r>
          </a:p>
          <a:p>
            <a:pPr lvl="1">
              <a:buFont typeface="Wingdings" panose="05000000000000000000" pitchFamily="2" charset="2"/>
              <a:buChar char="v"/>
            </a:pPr>
            <a:r>
              <a:rPr lang="en-US" sz="2400" dirty="0" smtClean="0">
                <a:solidFill>
                  <a:schemeClr val="tx1"/>
                </a:solidFill>
              </a:rPr>
              <a:t>State/Local Consumption Tax</a:t>
            </a:r>
          </a:p>
          <a:p>
            <a:pPr lvl="1">
              <a:buFont typeface="Wingdings" panose="05000000000000000000" pitchFamily="2" charset="2"/>
              <a:buChar char="v"/>
            </a:pPr>
            <a:r>
              <a:rPr lang="en-US" sz="2400" dirty="0" smtClean="0">
                <a:solidFill>
                  <a:schemeClr val="tx1"/>
                </a:solidFill>
              </a:rPr>
              <a:t>Utility Tax Federal Excise Tax</a:t>
            </a:r>
          </a:p>
          <a:p>
            <a:pPr lvl="1">
              <a:buFont typeface="Wingdings" panose="05000000000000000000" pitchFamily="2" charset="2"/>
              <a:buChar char="v"/>
            </a:pPr>
            <a:r>
              <a:rPr lang="en-US" sz="2400" dirty="0" smtClean="0">
                <a:solidFill>
                  <a:schemeClr val="tx1"/>
                </a:solidFill>
              </a:rPr>
              <a:t>E-911 Taxes</a:t>
            </a:r>
          </a:p>
          <a:p>
            <a:pPr lvl="1">
              <a:buFont typeface="Wingdings" panose="05000000000000000000" pitchFamily="2" charset="2"/>
              <a:buChar char="v"/>
            </a:pPr>
            <a:r>
              <a:rPr lang="en-US" sz="2400" dirty="0" smtClean="0">
                <a:solidFill>
                  <a:schemeClr val="tx1"/>
                </a:solidFill>
              </a:rPr>
              <a:t>Virginia Communication Sales Tax</a:t>
            </a:r>
          </a:p>
          <a:p>
            <a:pPr lvl="1">
              <a:buFont typeface="Wingdings" panose="05000000000000000000" pitchFamily="2" charset="2"/>
              <a:buChar char="v"/>
            </a:pPr>
            <a:r>
              <a:rPr lang="en-US" sz="2400" dirty="0" smtClean="0">
                <a:solidFill>
                  <a:schemeClr val="tx1"/>
                </a:solidFill>
              </a:rPr>
              <a:t>What else?</a:t>
            </a:r>
          </a:p>
          <a:p>
            <a:endParaRPr lang="en-US" sz="2400" dirty="0">
              <a:solidFill>
                <a:schemeClr val="tx1"/>
              </a:solidFill>
            </a:endParaRPr>
          </a:p>
          <a:p>
            <a:endParaRPr lang="en-US" sz="2400" dirty="0" smtClean="0">
              <a:solidFill>
                <a:schemeClr val="tx1"/>
              </a:solidFill>
            </a:endParaRPr>
          </a:p>
          <a:p>
            <a:endParaRPr lang="en-US" b="1" dirty="0" smtClean="0"/>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23</a:t>
            </a:fld>
            <a:endParaRPr lang="en-US" dirty="0"/>
          </a:p>
        </p:txBody>
      </p:sp>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465" y="182879"/>
            <a:ext cx="2261226" cy="564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4083" y="4236217"/>
            <a:ext cx="8208084" cy="1938992"/>
          </a:xfrm>
          <a:prstGeom prst="rect">
            <a:avLst/>
          </a:prstGeom>
          <a:noFill/>
        </p:spPr>
        <p:txBody>
          <a:bodyPr wrap="square" rtlCol="0">
            <a:spAutoFit/>
          </a:bodyPr>
          <a:lstStyle/>
          <a:p>
            <a:r>
              <a:rPr lang="en-US" sz="2400" u="sng" dirty="0"/>
              <a:t>Two ways to audit</a:t>
            </a:r>
            <a:r>
              <a:rPr lang="en-US" sz="2400" dirty="0"/>
              <a:t>:  </a:t>
            </a:r>
          </a:p>
          <a:p>
            <a:r>
              <a:rPr lang="en-US" sz="2400" dirty="0"/>
              <a:t>1. Once every </a:t>
            </a:r>
            <a:r>
              <a:rPr lang="en-US" sz="2400" dirty="0" smtClean="0"/>
              <a:t>24 - </a:t>
            </a:r>
            <a:r>
              <a:rPr lang="en-US" sz="2400" dirty="0"/>
              <a:t>30 months, physically review </a:t>
            </a:r>
            <a:r>
              <a:rPr lang="en-US" sz="2400" dirty="0" smtClean="0"/>
              <a:t>all of your bills (not just electric mind you).</a:t>
            </a:r>
            <a:endParaRPr lang="en-US" sz="2400" dirty="0"/>
          </a:p>
          <a:p>
            <a:r>
              <a:rPr lang="en-US" sz="2400" dirty="0"/>
              <a:t>2. For those who use EnergyCap, set up key word </a:t>
            </a:r>
            <a:r>
              <a:rPr lang="en-US" sz="2400" dirty="0" smtClean="0"/>
              <a:t>audits.</a:t>
            </a:r>
          </a:p>
          <a:p>
            <a:endParaRPr lang="en-US" sz="800" dirty="0" smtClean="0"/>
          </a:p>
          <a:p>
            <a:r>
              <a:rPr lang="en-US" sz="1600" dirty="0" smtClean="0"/>
              <a:t>NOTE: Always request reimbursement going back as far as you can (currently 36 months)</a:t>
            </a:r>
          </a:p>
        </p:txBody>
      </p:sp>
      <p:sp>
        <p:nvSpPr>
          <p:cNvPr id="6" name="TextBox 5"/>
          <p:cNvSpPr txBox="1"/>
          <p:nvPr/>
        </p:nvSpPr>
        <p:spPr>
          <a:xfrm>
            <a:off x="8430768" y="5972980"/>
            <a:ext cx="3552890" cy="338554"/>
          </a:xfrm>
          <a:prstGeom prst="rect">
            <a:avLst/>
          </a:prstGeom>
          <a:noFill/>
        </p:spPr>
        <p:txBody>
          <a:bodyPr wrap="square" rtlCol="0">
            <a:spAutoFit/>
          </a:bodyPr>
          <a:lstStyle/>
          <a:p>
            <a:pPr algn="ctr"/>
            <a:r>
              <a:rPr lang="en-US" sz="1600" i="1" dirty="0" smtClean="0"/>
              <a:t>Image: EnergyCap Software Example</a:t>
            </a:r>
            <a:endParaRPr lang="en-US" sz="1600" i="1" dirty="0"/>
          </a:p>
        </p:txBody>
      </p:sp>
    </p:spTree>
    <p:extLst>
      <p:ext uri="{BB962C8B-B14F-4D97-AF65-F5344CB8AC3E}">
        <p14:creationId xmlns:p14="http://schemas.microsoft.com/office/powerpoint/2010/main" val="144685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056" y="1360"/>
            <a:ext cx="107442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Rate Schedule Audits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120" y="1850315"/>
            <a:ext cx="10650071" cy="3813074"/>
          </a:xfrm>
        </p:spPr>
        <p:txBody>
          <a:bodyPr>
            <a:normAutofit fontScale="92500" lnSpcReduction="10000"/>
          </a:bodyPr>
          <a:lstStyle/>
          <a:p>
            <a:r>
              <a:rPr lang="en-US" sz="3000" b="1" dirty="0" smtClean="0"/>
              <a:t>Reminder – the electric company does periodic rate schedule audits but does not evaluate every rate schedule.  Examples:</a:t>
            </a:r>
          </a:p>
          <a:p>
            <a:endParaRPr lang="en-US" dirty="0" smtClean="0"/>
          </a:p>
          <a:p>
            <a:pPr marL="457200" indent="-457200">
              <a:buFont typeface="+mj-lt"/>
              <a:buAutoNum type="arabicPeriod"/>
            </a:pPr>
            <a:r>
              <a:rPr lang="en-US" sz="2600" dirty="0" smtClean="0"/>
              <a:t>The utility does not know your “all electric” building bills (Rate Schedule 110)</a:t>
            </a:r>
            <a:endParaRPr lang="en-US" sz="2600" dirty="0"/>
          </a:p>
          <a:p>
            <a:pPr marL="457200" indent="-457200">
              <a:buFont typeface="+mj-lt"/>
              <a:buAutoNum type="arabicPeriod"/>
            </a:pPr>
            <a:r>
              <a:rPr lang="en-US" sz="2600" dirty="0" smtClean="0"/>
              <a:t>Outdoor lights, look at Rate Schedule 154 (this saved us about 1-2 cents per kWh)</a:t>
            </a:r>
            <a:endParaRPr lang="en-US" sz="2600" dirty="0"/>
          </a:p>
          <a:p>
            <a:pPr marL="457200" indent="-457200">
              <a:buFont typeface="+mj-lt"/>
              <a:buAutoNum type="arabicPeriod"/>
            </a:pPr>
            <a:r>
              <a:rPr lang="en-US" sz="2600" dirty="0" smtClean="0"/>
              <a:t>Traffic management meters, look at Rate Schedule 102</a:t>
            </a:r>
          </a:p>
          <a:p>
            <a:pPr marL="457200" indent="-457200">
              <a:buFont typeface="+mj-lt"/>
              <a:buAutoNum type="arabicPeriod"/>
            </a:pPr>
            <a:r>
              <a:rPr lang="en-US" sz="2600" dirty="0" smtClean="0"/>
              <a:t>Pump stations, look at Rate Schedule 120</a:t>
            </a:r>
          </a:p>
          <a:p>
            <a:pPr marL="457200" indent="-457200">
              <a:buFont typeface="+mj-lt"/>
              <a:buAutoNum type="arabicPeriod"/>
            </a:pPr>
            <a:r>
              <a:rPr lang="en-US" sz="2600" dirty="0" smtClean="0"/>
              <a:t>Catch all the new meters!</a:t>
            </a:r>
            <a:endParaRPr lang="en-US" sz="2600" dirty="0"/>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24</a:t>
            </a:fld>
            <a:endParaRPr lang="en-US" dirty="0"/>
          </a:p>
        </p:txBody>
      </p:sp>
    </p:spTree>
    <p:extLst>
      <p:ext uri="{BB962C8B-B14F-4D97-AF65-F5344CB8AC3E}">
        <p14:creationId xmlns:p14="http://schemas.microsoft.com/office/powerpoint/2010/main" val="3074869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8" y="506842"/>
            <a:ext cx="6096000" cy="993140"/>
          </a:xfrm>
        </p:spPr>
        <p:txBody>
          <a:bodyPr>
            <a:normAutofit/>
          </a:bodyPr>
          <a:lstStyle/>
          <a:p>
            <a:pPr algn="ctr"/>
            <a:r>
              <a:rPr lang="en-US" sz="3800" b="1" dirty="0">
                <a:solidFill>
                  <a:schemeClr val="tx1"/>
                </a:solidFill>
                <a:latin typeface="Arial" panose="020B0604020202020204" pitchFamily="34" charset="0"/>
                <a:cs typeface="Arial" panose="020B0604020202020204" pitchFamily="34" charset="0"/>
              </a:rPr>
              <a:t>What is Peak Demand?</a:t>
            </a:r>
          </a:p>
        </p:txBody>
      </p:sp>
      <p:pic>
        <p:nvPicPr>
          <p:cNvPr id="9" name="Picture 8" descr="A screenshot of a map&#10;&#10;Description automatically generated">
            <a:extLst>
              <a:ext uri="{FF2B5EF4-FFF2-40B4-BE49-F238E27FC236}">
                <a16:creationId xmlns:a16="http://schemas.microsoft.com/office/drawing/2014/main" xmlns="" id="{5BAF8F9A-1CD6-4B52-975D-8E14ADE7E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516" y="1905000"/>
            <a:ext cx="7456968" cy="4345940"/>
          </a:xfrm>
          <a:prstGeom prst="rect">
            <a:avLst/>
          </a:prstGeom>
        </p:spPr>
      </p:pic>
    </p:spTree>
    <p:extLst>
      <p:ext uri="{BB962C8B-B14F-4D97-AF65-F5344CB8AC3E}">
        <p14:creationId xmlns:p14="http://schemas.microsoft.com/office/powerpoint/2010/main" val="333670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19" y="93126"/>
            <a:ext cx="107442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Suspicious Peak Demand </a:t>
            </a:r>
            <a:endParaRPr lang="en-US" sz="3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CCF446-34E9-4747-A5AF-743E9DD680E3}" type="slidenum">
              <a:rPr lang="en-US" smtClean="0"/>
              <a:t>26</a:t>
            </a:fld>
            <a:endParaRPr lang="en-US" dirty="0"/>
          </a:p>
        </p:txBody>
      </p:sp>
      <p:pic>
        <p:nvPicPr>
          <p:cNvPr id="6" name="Picture 5"/>
          <p:cNvPicPr>
            <a:picLocks noChangeAspect="1"/>
          </p:cNvPicPr>
          <p:nvPr/>
        </p:nvPicPr>
        <p:blipFill>
          <a:blip r:embed="rId3"/>
          <a:stretch>
            <a:fillRect/>
          </a:stretch>
        </p:blipFill>
        <p:spPr>
          <a:xfrm>
            <a:off x="1710466" y="3012426"/>
            <a:ext cx="8057478" cy="2538594"/>
          </a:xfrm>
          <a:prstGeom prst="rect">
            <a:avLst/>
          </a:prstGeom>
        </p:spPr>
      </p:pic>
      <p:pic>
        <p:nvPicPr>
          <p:cNvPr id="7" name="Picture 6"/>
          <p:cNvPicPr>
            <a:picLocks noChangeAspect="1"/>
          </p:cNvPicPr>
          <p:nvPr/>
        </p:nvPicPr>
        <p:blipFill>
          <a:blip r:embed="rId4"/>
          <a:stretch>
            <a:fillRect/>
          </a:stretch>
        </p:blipFill>
        <p:spPr>
          <a:xfrm>
            <a:off x="1710466" y="2097075"/>
            <a:ext cx="8057478" cy="915351"/>
          </a:xfrm>
          <a:prstGeom prst="rect">
            <a:avLst/>
          </a:prstGeom>
        </p:spPr>
      </p:pic>
      <p:sp>
        <p:nvSpPr>
          <p:cNvPr id="8" name="Oval 7"/>
          <p:cNvSpPr/>
          <p:nvPr/>
        </p:nvSpPr>
        <p:spPr>
          <a:xfrm>
            <a:off x="3359786" y="2097076"/>
            <a:ext cx="4760086" cy="386890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8955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23" y="155119"/>
            <a:ext cx="107442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Suspicious Peak Demand </a:t>
            </a:r>
            <a:endParaRPr lang="en-US" sz="3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CCF446-34E9-4747-A5AF-743E9DD680E3}" type="slidenum">
              <a:rPr lang="en-US" smtClean="0"/>
              <a:t>27</a:t>
            </a:fld>
            <a:endParaRPr lang="en-US" dirty="0"/>
          </a:p>
        </p:txBody>
      </p:sp>
      <p:sp>
        <p:nvSpPr>
          <p:cNvPr id="5" name="TextBox 4"/>
          <p:cNvSpPr txBox="1"/>
          <p:nvPr/>
        </p:nvSpPr>
        <p:spPr>
          <a:xfrm>
            <a:off x="4805627" y="5813996"/>
            <a:ext cx="6879772" cy="400110"/>
          </a:xfrm>
          <a:prstGeom prst="rect">
            <a:avLst/>
          </a:prstGeom>
          <a:noFill/>
        </p:spPr>
        <p:txBody>
          <a:bodyPr wrap="square" rtlCol="0">
            <a:spAutoFit/>
          </a:bodyPr>
          <a:lstStyle/>
          <a:p>
            <a:r>
              <a:rPr lang="en-US" sz="2000" b="1" dirty="0" smtClean="0"/>
              <a:t>TIP  - EnergyCap Report AN06</a:t>
            </a:r>
            <a:endParaRPr lang="en-US" sz="2000" b="1" dirty="0"/>
          </a:p>
        </p:txBody>
      </p:sp>
      <p:pic>
        <p:nvPicPr>
          <p:cNvPr id="3" name="Picture 2"/>
          <p:cNvPicPr>
            <a:picLocks noChangeAspect="1"/>
          </p:cNvPicPr>
          <p:nvPr/>
        </p:nvPicPr>
        <p:blipFill>
          <a:blip r:embed="rId3"/>
          <a:stretch>
            <a:fillRect/>
          </a:stretch>
        </p:blipFill>
        <p:spPr>
          <a:xfrm>
            <a:off x="1951952" y="1961724"/>
            <a:ext cx="7805233" cy="4373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7001468" y="2454094"/>
            <a:ext cx="2898990" cy="400110"/>
          </a:xfrm>
          <a:prstGeom prst="rect">
            <a:avLst/>
          </a:prstGeom>
          <a:noFill/>
        </p:spPr>
        <p:txBody>
          <a:bodyPr wrap="square" rtlCol="0">
            <a:spAutoFit/>
          </a:bodyPr>
          <a:lstStyle/>
          <a:p>
            <a:r>
              <a:rPr lang="en-US" sz="2000" b="1" dirty="0" smtClean="0"/>
              <a:t>EnergyCap Report AN06</a:t>
            </a:r>
            <a:endParaRPr lang="en-US" sz="2000" b="1" dirty="0"/>
          </a:p>
        </p:txBody>
      </p:sp>
    </p:spTree>
    <p:extLst>
      <p:ext uri="{BB962C8B-B14F-4D97-AF65-F5344CB8AC3E}">
        <p14:creationId xmlns:p14="http://schemas.microsoft.com/office/powerpoint/2010/main" val="215343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063" y="1990630"/>
            <a:ext cx="7967680" cy="44219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3887" y="807301"/>
            <a:ext cx="10229301" cy="677108"/>
          </a:xfrm>
          <a:prstGeom prst="rect">
            <a:avLst/>
          </a:prstGeom>
          <a:noFill/>
        </p:spPr>
        <p:txBody>
          <a:bodyPr wrap="square" rtlCol="0">
            <a:spAutoFit/>
          </a:bodyPr>
          <a:lstStyle/>
          <a:p>
            <a:r>
              <a:rPr lang="en-US" sz="3800" b="1" dirty="0" smtClean="0">
                <a:latin typeface="Arial" panose="020B0604020202020204" pitchFamily="34" charset="0"/>
                <a:cs typeface="Arial" panose="020B0604020202020204" pitchFamily="34" charset="0"/>
              </a:rPr>
              <a:t>Electric Meters - Interval Data Recorders</a:t>
            </a:r>
            <a:endParaRPr lang="en-US" sz="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012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3" y="1015946"/>
            <a:ext cx="10058400" cy="1450757"/>
          </a:xfrm>
        </p:spPr>
        <p:txBody>
          <a:bodyPr>
            <a:noAutofit/>
          </a:bodyPr>
          <a:lstStyle/>
          <a:p>
            <a:r>
              <a:rPr lang="en-US" sz="3800" b="1" dirty="0" smtClean="0">
                <a:latin typeface="Arial" panose="020B0604020202020204" pitchFamily="34" charset="0"/>
                <a:cs typeface="Arial" panose="020B0604020202020204" pitchFamily="34" charset="0"/>
              </a:rPr>
              <a:t>Peak Demand Rate Schedule</a:t>
            </a:r>
            <a:r>
              <a:rPr lang="en-US" sz="3800" dirty="0" smtClean="0">
                <a:latin typeface="Arial" panose="020B0604020202020204" pitchFamily="34" charset="0"/>
                <a:cs typeface="Arial" panose="020B0604020202020204" pitchFamily="34" charset="0"/>
              </a:rPr>
              <a:t/>
            </a:r>
            <a:br>
              <a:rPr lang="en-US" sz="3800" dirty="0" smtClean="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
            </a:r>
            <a:br>
              <a:rPr lang="en-US" sz="3800" dirty="0" smtClean="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816465"/>
              </p:ext>
            </p:extLst>
          </p:nvPr>
        </p:nvGraphicFramePr>
        <p:xfrm>
          <a:off x="1502230" y="2026747"/>
          <a:ext cx="8643256" cy="3606800"/>
        </p:xfrm>
        <a:graphic>
          <a:graphicData uri="http://schemas.openxmlformats.org/drawingml/2006/table">
            <a:tbl>
              <a:tblPr firstRow="1" bandRow="1">
                <a:tableStyleId>{5C22544A-7EE6-4342-B048-85BDC9FD1C3A}</a:tableStyleId>
              </a:tblPr>
              <a:tblGrid>
                <a:gridCol w="2160814"/>
                <a:gridCol w="2160814"/>
                <a:gridCol w="2160814"/>
                <a:gridCol w="2160814"/>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2017</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2018</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Peak</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346</a:t>
                      </a:r>
                    </a:p>
                  </a:txBody>
                  <a:tcPr/>
                </a:tc>
                <a:tc>
                  <a:txBody>
                    <a:bodyPr/>
                    <a:lstStyle/>
                    <a:p>
                      <a:pPr algn="ctr"/>
                      <a:r>
                        <a:rPr lang="en-US" dirty="0" smtClean="0">
                          <a:latin typeface="Arial" panose="020B0604020202020204" pitchFamily="34" charset="0"/>
                          <a:cs typeface="Arial" panose="020B0604020202020204" pitchFamily="34" charset="0"/>
                        </a:rPr>
                        <a:t>333.1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327.9</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Date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7/29/2016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8/18/2017</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6/18/2018</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Time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4:00pm</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1:30pm</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4:00pm</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Temp at Peak</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90°</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84°</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High Temp</a:t>
                      </a:r>
                      <a:r>
                        <a:rPr lang="en-US" baseline="0" dirty="0" smtClean="0">
                          <a:latin typeface="Arial" panose="020B0604020202020204" pitchFamily="34" charset="0"/>
                          <a:cs typeface="Arial" panose="020B0604020202020204" pitchFamily="34" charset="0"/>
                        </a:rPr>
                        <a:t> of Day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93°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87°</a:t>
                      </a:r>
                      <a:endParaRPr lang="en-US" dirty="0">
                        <a:latin typeface="Arial" panose="020B0604020202020204" pitchFamily="34" charset="0"/>
                        <a:cs typeface="Arial" panose="020B0604020202020204" pitchFamily="34" charset="0"/>
                      </a:endParaRPr>
                    </a:p>
                  </a:txBody>
                  <a:tcPr/>
                </a:tc>
              </a:tr>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Annual Electricity Cost</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$118,459</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$117,534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$110,709</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Peak %</a:t>
                      </a:r>
                      <a:r>
                        <a:rPr lang="en-US" baseline="0" dirty="0" smtClean="0">
                          <a:latin typeface="Arial" panose="020B0604020202020204" pitchFamily="34" charset="0"/>
                          <a:cs typeface="Arial" panose="020B0604020202020204" pitchFamily="34" charset="0"/>
                        </a:rPr>
                        <a:t> of Bill</a:t>
                      </a:r>
                      <a:endParaRPr lang="en-US" dirty="0" smtClean="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22.6%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24.9%</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23.3%</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8617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CCF446-34E9-4747-A5AF-743E9DD680E3}" type="slidenum">
              <a:rPr lang="en-US" smtClean="0"/>
              <a:t>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4444997"/>
              </p:ext>
            </p:extLst>
          </p:nvPr>
        </p:nvGraphicFramePr>
        <p:xfrm>
          <a:off x="1928464" y="2204188"/>
          <a:ext cx="8166780" cy="3638206"/>
        </p:xfrm>
        <a:graphic>
          <a:graphicData uri="http://schemas.openxmlformats.org/drawingml/2006/table">
            <a:tbl>
              <a:tblPr firstRow="1" bandRow="1">
                <a:tableStyleId>{8799B23B-EC83-4686-B30A-512413B5E67A}</a:tableStyleId>
              </a:tblPr>
              <a:tblGrid>
                <a:gridCol w="2930662"/>
                <a:gridCol w="1797473"/>
                <a:gridCol w="1719322"/>
                <a:gridCol w="1719323"/>
              </a:tblGrid>
              <a:tr h="425649">
                <a:tc>
                  <a:txBody>
                    <a:bodyPr/>
                    <a:lstStyle/>
                    <a:p>
                      <a:pPr algn="ctr"/>
                      <a:r>
                        <a:rPr lang="en-US" dirty="0" smtClean="0">
                          <a:solidFill>
                            <a:schemeClr val="bg1"/>
                          </a:solidFill>
                        </a:rPr>
                        <a:t>Vendor</a:t>
                      </a:r>
                      <a:endParaRPr lang="en-US" b="0" dirty="0">
                        <a:solidFill>
                          <a:schemeClr val="bg1"/>
                        </a:solidFill>
                        <a:latin typeface="+mj-lt"/>
                      </a:endParaRPr>
                    </a:p>
                  </a:txBody>
                  <a:tcPr>
                    <a:solidFill>
                      <a:schemeClr val="tx1"/>
                    </a:solidFill>
                  </a:tcPr>
                </a:tc>
                <a:tc>
                  <a:txBody>
                    <a:bodyPr/>
                    <a:lstStyle/>
                    <a:p>
                      <a:pPr algn="ctr"/>
                      <a:r>
                        <a:rPr lang="en-US" dirty="0" smtClean="0">
                          <a:solidFill>
                            <a:schemeClr val="bg1"/>
                          </a:solidFill>
                        </a:rPr>
                        <a:t>FY16</a:t>
                      </a:r>
                      <a:endParaRPr lang="en-US" b="0" dirty="0">
                        <a:solidFill>
                          <a:schemeClr val="bg1"/>
                        </a:solidFill>
                        <a:latin typeface="+mj-lt"/>
                      </a:endParaRPr>
                    </a:p>
                  </a:txBody>
                  <a:tcPr>
                    <a:solidFill>
                      <a:schemeClr val="tx1"/>
                    </a:solidFill>
                  </a:tcPr>
                </a:tc>
                <a:tc>
                  <a:txBody>
                    <a:bodyPr/>
                    <a:lstStyle/>
                    <a:p>
                      <a:pPr algn="ctr"/>
                      <a:r>
                        <a:rPr lang="en-US" dirty="0" smtClean="0">
                          <a:solidFill>
                            <a:schemeClr val="bg1"/>
                          </a:solidFill>
                        </a:rPr>
                        <a:t>FY17</a:t>
                      </a:r>
                      <a:endParaRPr lang="en-US" b="0" dirty="0">
                        <a:solidFill>
                          <a:schemeClr val="bg1"/>
                        </a:solidFill>
                        <a:latin typeface="+mj-lt"/>
                      </a:endParaRPr>
                    </a:p>
                  </a:txBody>
                  <a:tcPr>
                    <a:solidFill>
                      <a:schemeClr val="tx1"/>
                    </a:solidFill>
                  </a:tcPr>
                </a:tc>
                <a:tc>
                  <a:txBody>
                    <a:bodyPr/>
                    <a:lstStyle/>
                    <a:p>
                      <a:pPr algn="ctr"/>
                      <a:r>
                        <a:rPr lang="en-US" b="1" dirty="0" smtClean="0">
                          <a:solidFill>
                            <a:schemeClr val="bg1"/>
                          </a:solidFill>
                          <a:latin typeface="+mj-lt"/>
                        </a:rPr>
                        <a:t>FY18</a:t>
                      </a:r>
                      <a:endParaRPr lang="en-US" b="1" dirty="0">
                        <a:solidFill>
                          <a:schemeClr val="bg1"/>
                        </a:solidFill>
                        <a:latin typeface="+mj-lt"/>
                      </a:endParaRPr>
                    </a:p>
                  </a:txBody>
                  <a:tcPr>
                    <a:solidFill>
                      <a:schemeClr val="tx1"/>
                    </a:solidFill>
                  </a:tcPr>
                </a:tc>
              </a:tr>
              <a:tr h="744885">
                <a:tc>
                  <a:txBody>
                    <a:bodyPr/>
                    <a:lstStyle/>
                    <a:p>
                      <a:pPr algn="ctr"/>
                      <a:r>
                        <a:rPr lang="en-US" sz="2000" dirty="0" smtClean="0">
                          <a:latin typeface="Arial" panose="020B0604020202020204" pitchFamily="34" charset="0"/>
                          <a:cs typeface="Arial" panose="020B0604020202020204" pitchFamily="34" charset="0"/>
                        </a:rPr>
                        <a:t>Electric</a:t>
                      </a:r>
                      <a:r>
                        <a:rPr lang="en-US" sz="2000" baseline="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Providers </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$14,287,557</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$14,295,545</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b="0" dirty="0" smtClean="0">
                          <a:solidFill>
                            <a:schemeClr val="tx1"/>
                          </a:solidFill>
                          <a:latin typeface="Arial" panose="020B0604020202020204" pitchFamily="34" charset="0"/>
                          <a:cs typeface="Arial" panose="020B0604020202020204" pitchFamily="34" charset="0"/>
                        </a:rPr>
                        <a:t>$14,541,842</a:t>
                      </a:r>
                      <a:endParaRPr lang="en-US" sz="2000" b="0" dirty="0">
                        <a:solidFill>
                          <a:schemeClr val="tx1"/>
                        </a:solidFill>
                        <a:latin typeface="Arial" panose="020B0604020202020204" pitchFamily="34" charset="0"/>
                        <a:cs typeface="Arial" panose="020B0604020202020204" pitchFamily="34" charset="0"/>
                      </a:endParaRPr>
                    </a:p>
                  </a:txBody>
                  <a:tcPr/>
                </a:tc>
              </a:tr>
              <a:tr h="593684">
                <a:tc>
                  <a:txBody>
                    <a:bodyPr/>
                    <a:lstStyle/>
                    <a:p>
                      <a:pPr algn="ctr"/>
                      <a:r>
                        <a:rPr lang="en-US" sz="2000" baseline="0" dirty="0" smtClean="0">
                          <a:latin typeface="Arial" panose="020B0604020202020204" pitchFamily="34" charset="0"/>
                          <a:cs typeface="Arial" panose="020B0604020202020204" pitchFamily="34" charset="0"/>
                        </a:rPr>
                        <a:t>Fuel Providers</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$3,454,081</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$3,720,386</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b="0" dirty="0" smtClean="0">
                          <a:solidFill>
                            <a:schemeClr val="tx1"/>
                          </a:solidFill>
                          <a:latin typeface="Arial" panose="020B0604020202020204" pitchFamily="34" charset="0"/>
                          <a:cs typeface="Arial" panose="020B0604020202020204" pitchFamily="34" charset="0"/>
                        </a:rPr>
                        <a:t>$4,530,438</a:t>
                      </a:r>
                      <a:endParaRPr lang="en-US" sz="2000" b="0" dirty="0">
                        <a:solidFill>
                          <a:schemeClr val="tx1"/>
                        </a:solidFill>
                        <a:latin typeface="Arial" panose="020B0604020202020204" pitchFamily="34" charset="0"/>
                        <a:cs typeface="Arial" panose="020B0604020202020204" pitchFamily="34" charset="0"/>
                      </a:endParaRPr>
                    </a:p>
                  </a:txBody>
                  <a:tcPr/>
                </a:tc>
              </a:tr>
              <a:tr h="649715">
                <a:tc>
                  <a:txBody>
                    <a:bodyPr/>
                    <a:lstStyle/>
                    <a:p>
                      <a:pPr algn="ctr"/>
                      <a:r>
                        <a:rPr lang="en-US" sz="2000" baseline="0" dirty="0" smtClean="0">
                          <a:latin typeface="Arial" panose="020B0604020202020204" pitchFamily="34" charset="0"/>
                          <a:cs typeface="Arial" panose="020B0604020202020204" pitchFamily="34" charset="0"/>
                        </a:rPr>
                        <a:t>Natural Gas Providers</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$875,648</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$830,546</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b="0" dirty="0" smtClean="0">
                          <a:solidFill>
                            <a:schemeClr val="tx1"/>
                          </a:solidFill>
                          <a:latin typeface="Arial" panose="020B0604020202020204" pitchFamily="34" charset="0"/>
                          <a:cs typeface="Arial" panose="020B0604020202020204" pitchFamily="34" charset="0"/>
                        </a:rPr>
                        <a:t>$786,543</a:t>
                      </a:r>
                      <a:endParaRPr lang="en-US" sz="2000" b="0" dirty="0">
                        <a:solidFill>
                          <a:schemeClr val="tx1"/>
                        </a:solidFill>
                        <a:latin typeface="Arial" panose="020B0604020202020204" pitchFamily="34" charset="0"/>
                        <a:cs typeface="Arial" panose="020B0604020202020204" pitchFamily="34" charset="0"/>
                      </a:endParaRPr>
                    </a:p>
                  </a:txBody>
                  <a:tcPr/>
                </a:tc>
              </a:tr>
              <a:tr h="639679">
                <a:tc>
                  <a:txBody>
                    <a:bodyPr/>
                    <a:lstStyle/>
                    <a:p>
                      <a:pPr algn="ctr"/>
                      <a:r>
                        <a:rPr lang="en-US" sz="2000" dirty="0" smtClean="0">
                          <a:latin typeface="Arial" panose="020B0604020202020204" pitchFamily="34" charset="0"/>
                          <a:cs typeface="Arial" panose="020B0604020202020204" pitchFamily="34" charset="0"/>
                        </a:rPr>
                        <a:t>Propane &amp; Fuel Service</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$22,129</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$26,180</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US" sz="2000" b="0" dirty="0" smtClean="0">
                          <a:solidFill>
                            <a:schemeClr val="tx1"/>
                          </a:solidFill>
                          <a:latin typeface="Arial" panose="020B0604020202020204" pitchFamily="34" charset="0"/>
                          <a:cs typeface="Arial" panose="020B0604020202020204" pitchFamily="34" charset="0"/>
                        </a:rPr>
                        <a:t>$33,487</a:t>
                      </a:r>
                      <a:endParaRPr lang="en-US" sz="2000" b="0" dirty="0">
                        <a:solidFill>
                          <a:schemeClr val="tx1"/>
                        </a:solidFill>
                        <a:latin typeface="Arial" panose="020B0604020202020204" pitchFamily="34" charset="0"/>
                        <a:cs typeface="Arial" panose="020B0604020202020204" pitchFamily="34" charset="0"/>
                      </a:endParaRPr>
                    </a:p>
                  </a:txBody>
                  <a:tcPr/>
                </a:tc>
              </a:tr>
              <a:tr h="584594">
                <a:tc>
                  <a:txBody>
                    <a:bodyPr/>
                    <a:lstStyle/>
                    <a:p>
                      <a:pPr algn="ctr"/>
                      <a:r>
                        <a:rPr lang="en-US" sz="2000" b="1" dirty="0" smtClean="0">
                          <a:solidFill>
                            <a:schemeClr val="tx1"/>
                          </a:solidFill>
                        </a:rPr>
                        <a:t>TOTALS</a:t>
                      </a:r>
                      <a:endParaRPr lang="en-US" sz="2000" b="1" dirty="0">
                        <a:solidFill>
                          <a:schemeClr val="tx1"/>
                        </a:solidFill>
                        <a:latin typeface="+mj-lt"/>
                      </a:endParaRPr>
                    </a:p>
                  </a:txBody>
                  <a:tcPr/>
                </a:tc>
                <a:tc>
                  <a:txBody>
                    <a:bodyPr/>
                    <a:lstStyle/>
                    <a:p>
                      <a:pPr algn="ctr"/>
                      <a:r>
                        <a:rPr lang="en-US" sz="2000" b="1" dirty="0" smtClean="0">
                          <a:solidFill>
                            <a:schemeClr val="tx1"/>
                          </a:solidFill>
                          <a:latin typeface="Arial" panose="020B0604020202020204" pitchFamily="34" charset="0"/>
                          <a:cs typeface="Arial" panose="020B0604020202020204" pitchFamily="34" charset="0"/>
                        </a:rPr>
                        <a:t>$18,639,415</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b="1" dirty="0" smtClean="0">
                          <a:solidFill>
                            <a:schemeClr val="tx1"/>
                          </a:solidFill>
                          <a:latin typeface="Arial" panose="020B0604020202020204" pitchFamily="34" charset="0"/>
                          <a:cs typeface="Arial" panose="020B0604020202020204" pitchFamily="34" charset="0"/>
                        </a:rPr>
                        <a:t>$18,872,657</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b="1" dirty="0" smtClean="0">
                          <a:solidFill>
                            <a:schemeClr val="tx1"/>
                          </a:solidFill>
                          <a:latin typeface="Arial" panose="020B0604020202020204" pitchFamily="34" charset="0"/>
                          <a:cs typeface="Arial" panose="020B0604020202020204" pitchFamily="34" charset="0"/>
                        </a:rPr>
                        <a:t>$19,892,310</a:t>
                      </a:r>
                      <a:endParaRPr lang="en-US" sz="2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6" name="Title 1"/>
          <p:cNvSpPr txBox="1">
            <a:spLocks noGrp="1"/>
          </p:cNvSpPr>
          <p:nvPr>
            <p:ph type="title"/>
          </p:nvPr>
        </p:nvSpPr>
        <p:spPr>
          <a:xfrm>
            <a:off x="1141851" y="614779"/>
            <a:ext cx="10450089" cy="1351182"/>
          </a:xfrm>
          <a:prstGeom prst="rect">
            <a:avLst/>
          </a:prstGeom>
          <a:noFill/>
        </p:spPr>
        <p:txBody>
          <a:bodyPr vert="horz" lIns="91440" tIns="45720" rIns="91440" bIns="45720" rtlCol="0" anchor="ctr">
            <a:noAutofit/>
          </a:bodyPr>
          <a:lstStyle/>
          <a:p>
            <a:pPr>
              <a:spcBef>
                <a:spcPct val="0"/>
              </a:spcBef>
              <a:defRPr/>
            </a:pPr>
            <a:r>
              <a:rPr lang="en-US" sz="3800" b="1" dirty="0">
                <a:latin typeface="Arial" panose="020B0604020202020204" pitchFamily="34" charset="0"/>
                <a:cs typeface="Arial" panose="020B0604020202020204" pitchFamily="34" charset="0"/>
              </a:rPr>
              <a:t>City </a:t>
            </a:r>
            <a:r>
              <a:rPr lang="en-US" sz="3800" b="1" dirty="0" smtClean="0">
                <a:latin typeface="Arial" panose="020B0604020202020204" pitchFamily="34" charset="0"/>
                <a:cs typeface="Arial" panose="020B0604020202020204" pitchFamily="34" charset="0"/>
              </a:rPr>
              <a:t>of Virginia Beach Energy </a:t>
            </a:r>
            <a:r>
              <a:rPr lang="en-US" sz="3800" b="1" dirty="0">
                <a:latin typeface="Arial" panose="020B0604020202020204" pitchFamily="34" charset="0"/>
                <a:cs typeface="Arial" panose="020B0604020202020204" pitchFamily="34" charset="0"/>
              </a:rPr>
              <a:t>Payments</a:t>
            </a:r>
          </a:p>
        </p:txBody>
      </p:sp>
    </p:spTree>
    <p:extLst>
      <p:ext uri="{BB962C8B-B14F-4D97-AF65-F5344CB8AC3E}">
        <p14:creationId xmlns:p14="http://schemas.microsoft.com/office/powerpoint/2010/main" val="266197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22714" y="2022149"/>
            <a:ext cx="8196943" cy="4295224"/>
          </a:xfrm>
          <a:prstGeom prst="rect">
            <a:avLst/>
          </a:prstGeom>
          <a:ln>
            <a:noFill/>
          </a:ln>
          <a:effectLst>
            <a:outerShdw blurRad="190500" algn="tl" rotWithShape="0">
              <a:srgbClr val="000000">
                <a:alpha val="70000"/>
              </a:srgbClr>
            </a:outerShdw>
          </a:effectLst>
        </p:spPr>
      </p:pic>
      <p:sp>
        <p:nvSpPr>
          <p:cNvPr id="4" name="Rectangle 3"/>
          <p:cNvSpPr/>
          <p:nvPr/>
        </p:nvSpPr>
        <p:spPr>
          <a:xfrm>
            <a:off x="1122418" y="869122"/>
            <a:ext cx="9447611" cy="1261884"/>
          </a:xfrm>
          <a:prstGeom prst="rect">
            <a:avLst/>
          </a:prstGeom>
        </p:spPr>
        <p:txBody>
          <a:bodyPr wrap="square">
            <a:spAutoFit/>
          </a:bodyPr>
          <a:lstStyle/>
          <a:p>
            <a:r>
              <a:rPr lang="en-US" sz="3800" b="1" dirty="0">
                <a:latin typeface="Arial" panose="020B0604020202020204" pitchFamily="34" charset="0"/>
                <a:cs typeface="Arial" panose="020B0604020202020204" pitchFamily="34" charset="0"/>
              </a:rPr>
              <a:t>Central </a:t>
            </a:r>
            <a:r>
              <a:rPr lang="en-US" sz="3800" b="1" dirty="0" smtClean="0">
                <a:latin typeface="Arial" panose="020B0604020202020204" pitchFamily="34" charset="0"/>
                <a:cs typeface="Arial" panose="020B0604020202020204" pitchFamily="34" charset="0"/>
              </a:rPr>
              <a:t>Library – IDR Data in EnergyCa</a:t>
            </a:r>
            <a:r>
              <a:rPr lang="en-US" sz="3800" b="1" dirty="0">
                <a:latin typeface="Arial" panose="020B0604020202020204" pitchFamily="34" charset="0"/>
                <a:cs typeface="Arial" panose="020B0604020202020204" pitchFamily="34" charset="0"/>
              </a:rPr>
              <a:t>p</a:t>
            </a:r>
            <a:r>
              <a:rPr lang="en-US" sz="3800" dirty="0">
                <a:latin typeface="Arial" panose="020B0604020202020204" pitchFamily="34" charset="0"/>
                <a:cs typeface="Arial" panose="020B0604020202020204" pitchFamily="34" charset="0"/>
              </a:rPr>
              <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606143" y="1816314"/>
            <a:ext cx="6367217" cy="21296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378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32DBA0-65C3-4791-B3EE-F1096854457B}" type="slidenum">
              <a:rPr lang="en-US" smtClean="0"/>
              <a:pPr/>
              <a:t>31</a:t>
            </a:fld>
            <a:endParaRPr lang="en-US" dirty="0"/>
          </a:p>
        </p:txBody>
      </p:sp>
      <p:sp>
        <p:nvSpPr>
          <p:cNvPr id="2" name="Content Placeholder 1"/>
          <p:cNvSpPr>
            <a:spLocks noGrp="1"/>
          </p:cNvSpPr>
          <p:nvPr>
            <p:ph idx="1"/>
          </p:nvPr>
        </p:nvSpPr>
        <p:spPr>
          <a:xfrm>
            <a:off x="598716" y="1726632"/>
            <a:ext cx="8577942" cy="4525963"/>
          </a:xfrm>
        </p:spPr>
        <p:txBody>
          <a:bodyPr>
            <a:noAutofit/>
          </a:bodyPr>
          <a:lstStyle/>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s the result of this project, the City has reduced the keying of over 1000 paper bills to date and provides over 90 energy reports per month.</a:t>
            </a:r>
            <a:endParaRPr lang="en-US" sz="24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City of Virginia Beach (CVB) </a:t>
            </a:r>
            <a:r>
              <a:rPr lang="en-US" sz="2400" dirty="0" smtClean="0">
                <a:solidFill>
                  <a:schemeClr val="tx1"/>
                </a:solidFill>
                <a:latin typeface="Arial" panose="020B0604020202020204" pitchFamily="34" charset="0"/>
                <a:cs typeface="Arial" panose="020B0604020202020204" pitchFamily="34" charset="0"/>
              </a:rPr>
              <a:t>received </a:t>
            </a:r>
            <a:r>
              <a:rPr lang="en-US" sz="2400" dirty="0">
                <a:solidFill>
                  <a:schemeClr val="tx1"/>
                </a:solidFill>
                <a:latin typeface="Arial" panose="020B0604020202020204" pitchFamily="34" charset="0"/>
                <a:cs typeface="Arial" panose="020B0604020202020204" pitchFamily="34" charset="0"/>
              </a:rPr>
              <a:t>the Louisville </a:t>
            </a:r>
            <a:r>
              <a:rPr lang="en-US" sz="2400" dirty="0" smtClean="0">
                <a:solidFill>
                  <a:schemeClr val="tx1"/>
                </a:solidFill>
                <a:latin typeface="Arial" panose="020B0604020202020204" pitchFamily="34" charset="0"/>
                <a:cs typeface="Arial" panose="020B0604020202020204" pitchFamily="34" charset="0"/>
              </a:rPr>
              <a:t>Award </a:t>
            </a:r>
            <a:r>
              <a:rPr lang="en-US" sz="2400" dirty="0">
                <a:solidFill>
                  <a:schemeClr val="tx1"/>
                </a:solidFill>
                <a:latin typeface="Arial" panose="020B0604020202020204" pitchFamily="34" charset="0"/>
                <a:cs typeface="Arial" panose="020B0604020202020204" pitchFamily="34" charset="0"/>
              </a:rPr>
              <a:t>for Innovation in Government from the Government Finance Officers Association (GFOA</a:t>
            </a:r>
            <a:r>
              <a:rPr lang="en-US" sz="2400" dirty="0" smtClean="0">
                <a:solidFill>
                  <a:schemeClr val="tx1"/>
                </a:solidFill>
                <a:latin typeface="Arial" panose="020B0604020202020204" pitchFamily="34" charset="0"/>
                <a:cs typeface="Arial" panose="020B0604020202020204" pitchFamily="34" charset="0"/>
              </a:rPr>
              <a:t>) for its new Energy Software Program.   </a:t>
            </a:r>
            <a:endParaRPr 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9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solidFill>
                  <a:schemeClr val="tx1"/>
                </a:solidFill>
                <a:latin typeface="Arial" panose="020B0604020202020204" pitchFamily="34" charset="0"/>
                <a:cs typeface="Arial" panose="020B0604020202020204" pitchFamily="34" charset="0"/>
              </a:rPr>
              <a:t>The GFOA recognized this initiative as a contribution to the practice of government finance that exemplifies outstanding management. </a:t>
            </a:r>
            <a:endParaRPr lang="en-US" sz="2400" dirty="0">
              <a:solidFill>
                <a:schemeClr val="tx1"/>
              </a:solidFill>
              <a:latin typeface="Arial" panose="020B0604020202020204" pitchFamily="34" charset="0"/>
              <a:cs typeface="Arial" panose="020B0604020202020204" pitchFamily="34" charset="0"/>
            </a:endParaRPr>
          </a:p>
          <a:p>
            <a:pPr marL="400050" lvl="1" indent="0">
              <a:buNone/>
            </a:pPr>
            <a:endParaRPr lang="en-US" sz="2000" dirty="0"/>
          </a:p>
        </p:txBody>
      </p:sp>
      <p:sp>
        <p:nvSpPr>
          <p:cNvPr id="9" name="Title 1"/>
          <p:cNvSpPr>
            <a:spLocks noGrp="1"/>
          </p:cNvSpPr>
          <p:nvPr>
            <p:ph type="title"/>
          </p:nvPr>
        </p:nvSpPr>
        <p:spPr>
          <a:xfrm>
            <a:off x="707572" y="171655"/>
            <a:ext cx="10058400" cy="1450757"/>
          </a:xfrm>
        </p:spPr>
        <p:txBody>
          <a:bodyPr>
            <a:normAutofit/>
          </a:bodyPr>
          <a:lstStyle/>
          <a:p>
            <a:r>
              <a:rPr lang="en-US" b="1" dirty="0">
                <a:solidFill>
                  <a:schemeClr val="tx1"/>
                </a:solidFill>
                <a:latin typeface="Arial" pitchFamily="34" charset="0"/>
                <a:cs typeface="Arial" pitchFamily="34" charset="0"/>
              </a:rPr>
              <a:t>The New Way:  </a:t>
            </a:r>
            <a:r>
              <a:rPr lang="en-US" sz="4000" b="1" i="1" dirty="0" smtClean="0">
                <a:solidFill>
                  <a:schemeClr val="tx1"/>
                </a:solidFill>
                <a:latin typeface="Arial" pitchFamily="34" charset="0"/>
                <a:cs typeface="Arial" pitchFamily="34" charset="0"/>
              </a:rPr>
              <a:t>Award Winning</a:t>
            </a:r>
            <a:endParaRPr lang="en-US" sz="4000" i="1" dirty="0">
              <a:solidFill>
                <a:schemeClr val="tx1"/>
              </a:solidFill>
            </a:endParaRPr>
          </a:p>
        </p:txBody>
      </p:sp>
      <p:pic>
        <p:nvPicPr>
          <p:cNvPr id="6" name="Picture 5"/>
          <p:cNvPicPr>
            <a:picLocks noChangeAspect="1"/>
          </p:cNvPicPr>
          <p:nvPr/>
        </p:nvPicPr>
        <p:blipFill>
          <a:blip r:embed="rId3"/>
          <a:stretch>
            <a:fillRect/>
          </a:stretch>
        </p:blipFill>
        <p:spPr>
          <a:xfrm>
            <a:off x="9176657" y="2193470"/>
            <a:ext cx="2600325" cy="3124200"/>
          </a:xfrm>
          <a:prstGeom prst="rect">
            <a:avLst/>
          </a:prstGeom>
        </p:spPr>
      </p:pic>
    </p:spTree>
    <p:extLst>
      <p:ext uri="{BB962C8B-B14F-4D97-AF65-F5344CB8AC3E}">
        <p14:creationId xmlns:p14="http://schemas.microsoft.com/office/powerpoint/2010/main" val="158678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Audits</a:t>
            </a:r>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32</a:t>
            </a:fld>
            <a:endParaRPr lang="en-US" dirty="0"/>
          </a:p>
        </p:txBody>
      </p:sp>
    </p:spTree>
    <p:extLst>
      <p:ext uri="{BB962C8B-B14F-4D97-AF65-F5344CB8AC3E}">
        <p14:creationId xmlns:p14="http://schemas.microsoft.com/office/powerpoint/2010/main" val="267114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58" y="201063"/>
            <a:ext cx="11195542"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Meter Audits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1531" y="2188416"/>
            <a:ext cx="5922241" cy="3917336"/>
          </a:xfrm>
        </p:spPr>
        <p:txBody>
          <a:bodyPr>
            <a:normAutofit/>
          </a:bodyPr>
          <a:lstStyle/>
          <a:p>
            <a:pPr indent="0">
              <a:lnSpc>
                <a:spcPct val="120000"/>
              </a:lnSpc>
            </a:pPr>
            <a:endParaRPr lang="en-US" sz="2200" dirty="0" smtClean="0">
              <a:latin typeface="Arial" panose="020B0604020202020204" pitchFamily="34" charset="0"/>
              <a:cs typeface="Arial" panose="020B0604020202020204" pitchFamily="34" charset="0"/>
            </a:endParaRPr>
          </a:p>
          <a:p>
            <a:pPr marL="434340" indent="-342900">
              <a:lnSpc>
                <a:spcPct val="120000"/>
              </a:lnSpc>
              <a:buFont typeface="Wingdings" panose="05000000000000000000" pitchFamily="2" charset="2"/>
              <a:buChar char="Ø"/>
            </a:pPr>
            <a:r>
              <a:rPr lang="en-US" dirty="0" smtClean="0">
                <a:latin typeface="Arial" panose="020B0604020202020204" pitchFamily="34" charset="0"/>
                <a:cs typeface="Arial" panose="020B0604020202020204" pitchFamily="34" charset="0"/>
              </a:rPr>
              <a:t>Paid $7,000 a year for 20+ years on  a building we no longer leased.</a:t>
            </a:r>
          </a:p>
          <a:p>
            <a:pPr marL="434340" indent="-342900">
              <a:lnSpc>
                <a:spcPct val="120000"/>
              </a:lnSpc>
              <a:buFont typeface="Wingdings" panose="05000000000000000000" pitchFamily="2" charset="2"/>
              <a:buChar char="Ø"/>
            </a:pPr>
            <a:r>
              <a:rPr lang="en-US" dirty="0" smtClean="0">
                <a:latin typeface="Arial" panose="020B0604020202020204" pitchFamily="34" charset="0"/>
                <a:cs typeface="Arial" panose="020B0604020202020204" pitchFamily="34" charset="0"/>
              </a:rPr>
              <a:t>We did recover $35,820.</a:t>
            </a:r>
          </a:p>
          <a:p>
            <a:pPr marL="434340" indent="-342900">
              <a:lnSpc>
                <a:spcPct val="120000"/>
              </a:lnSpc>
              <a:buFont typeface="Wingdings" panose="05000000000000000000" pitchFamily="2" charset="2"/>
              <a:buChar char="Ø"/>
            </a:pPr>
            <a:r>
              <a:rPr lang="en-US" dirty="0" smtClean="0">
                <a:latin typeface="Arial" panose="020B0604020202020204" pitchFamily="34" charset="0"/>
                <a:cs typeface="Arial" panose="020B0604020202020204" pitchFamily="34" charset="0"/>
              </a:rPr>
              <a:t>Annual </a:t>
            </a:r>
            <a:r>
              <a:rPr lang="en-US" dirty="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erification now required.</a:t>
            </a:r>
          </a:p>
          <a:p>
            <a:pPr marL="434340" indent="-342900">
              <a:lnSpc>
                <a:spcPct val="120000"/>
              </a:lnSpc>
              <a:buFont typeface="Wingdings" panose="05000000000000000000" pitchFamily="2" charset="2"/>
              <a:buChar char="Ø"/>
            </a:pPr>
            <a:r>
              <a:rPr lang="en-US" dirty="0" smtClean="0">
                <a:latin typeface="Arial" panose="020B0604020202020204" pitchFamily="34" charset="0"/>
                <a:cs typeface="Arial" panose="020B0604020202020204" pitchFamily="34" charset="0"/>
              </a:rPr>
              <a:t>We also found lighted road signs that belonged to VDOT that we were getting billed for.</a:t>
            </a:r>
            <a:endParaRPr lang="en-US" sz="18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33</a:t>
            </a:fld>
            <a:endParaRPr lang="en-US" dirty="0"/>
          </a:p>
        </p:txBody>
      </p:sp>
      <p:sp>
        <p:nvSpPr>
          <p:cNvPr id="6" name="TextBox 5"/>
          <p:cNvSpPr txBox="1"/>
          <p:nvPr/>
        </p:nvSpPr>
        <p:spPr>
          <a:xfrm>
            <a:off x="379562" y="1940805"/>
            <a:ext cx="3913830" cy="523220"/>
          </a:xfrm>
          <a:prstGeom prst="rect">
            <a:avLst/>
          </a:prstGeom>
          <a:noFill/>
        </p:spPr>
        <p:txBody>
          <a:bodyPr wrap="square" rtlCol="0">
            <a:spAutoFit/>
          </a:bodyPr>
          <a:lstStyle/>
          <a:p>
            <a:r>
              <a:rPr lang="en-US" sz="2800" b="1" i="1" dirty="0" smtClean="0"/>
              <a:t>Verify!  Verify!  Verify</a:t>
            </a:r>
            <a:r>
              <a:rPr lang="en-US" sz="2800" b="1" i="1" dirty="0"/>
              <a:t>!</a:t>
            </a:r>
          </a:p>
        </p:txBody>
      </p:sp>
      <p:pic>
        <p:nvPicPr>
          <p:cNvPr id="7" name="Picture 6"/>
          <p:cNvPicPr>
            <a:picLocks noChangeAspect="1"/>
          </p:cNvPicPr>
          <p:nvPr/>
        </p:nvPicPr>
        <p:blipFill>
          <a:blip r:embed="rId3"/>
          <a:stretch>
            <a:fillRect/>
          </a:stretch>
        </p:blipFill>
        <p:spPr>
          <a:xfrm rot="21199658">
            <a:off x="6080638" y="2613968"/>
            <a:ext cx="4430491" cy="371510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rot="667455">
            <a:off x="6451813" y="296200"/>
            <a:ext cx="5301999" cy="43356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691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8731"/>
            <a:ext cx="100584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GIS Audits - Totalizing</a:t>
            </a:r>
            <a:endParaRPr lang="en-US" sz="3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4701" y="1878007"/>
            <a:ext cx="10058400" cy="4023360"/>
          </a:xfrm>
        </p:spPr>
        <p:txBody>
          <a:bodyPr/>
          <a:lstStyle/>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34</a:t>
            </a:fld>
            <a:endParaRPr lang="en-US" dirty="0"/>
          </a:p>
        </p:txBody>
      </p:sp>
      <p:sp>
        <p:nvSpPr>
          <p:cNvPr id="8" name="TextBox 7"/>
          <p:cNvSpPr txBox="1"/>
          <p:nvPr/>
        </p:nvSpPr>
        <p:spPr>
          <a:xfrm>
            <a:off x="634701" y="1737360"/>
            <a:ext cx="7841457" cy="3754874"/>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Totalizing meters for billing purposes may save your locality money.  For rate schedules like 130, the more you use, the less you pay per kWh.   You can also “combine” peak demands if they are happening different times of the day.</a:t>
            </a:r>
          </a:p>
          <a:p>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Using your locality’s GIS map of your facilities, zoom in and locate all your contiguous property with facilities that have a decent amount of usage.  </a:t>
            </a: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Once </a:t>
            </a:r>
            <a:r>
              <a:rPr lang="en-US" sz="2000" dirty="0">
                <a:latin typeface="Arial" panose="020B0604020202020204" pitchFamily="34" charset="0"/>
                <a:cs typeface="Arial" panose="020B0604020202020204" pitchFamily="34" charset="0"/>
              </a:rPr>
              <a:t>you identify the facilities, submit a letter to electric company requesting a review of the accounts for “totalization”.</a:t>
            </a:r>
          </a:p>
          <a:p>
            <a:pPr marL="457200" indent="-457200">
              <a:buFont typeface="+mj-lt"/>
              <a:buAutoNum type="arabicPeriod"/>
            </a:pPr>
            <a:endParaRPr lang="en-US"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8634849" y="869527"/>
            <a:ext cx="3197621" cy="337621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34701" y="5432826"/>
            <a:ext cx="11828106" cy="400110"/>
          </a:xfrm>
          <a:prstGeom prst="rect">
            <a:avLst/>
          </a:prstGeom>
          <a:noFill/>
        </p:spPr>
        <p:txBody>
          <a:bodyPr wrap="square" rtlCol="0">
            <a:spAutoFit/>
          </a:bodyPr>
          <a:lstStyle/>
          <a:p>
            <a:r>
              <a:rPr lang="en-US" sz="2000" dirty="0" smtClean="0"/>
              <a:t>3.     </a:t>
            </a: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billing purposes, totalized bills will come in as one </a:t>
            </a:r>
            <a:r>
              <a:rPr lang="en-US" sz="2000" dirty="0" smtClean="0">
                <a:latin typeface="Arial" panose="020B0604020202020204" pitchFamily="34" charset="0"/>
                <a:cs typeface="Arial" panose="020B0604020202020204" pitchFamily="34" charset="0"/>
              </a:rPr>
              <a:t>bill.</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8275320" y="4559163"/>
            <a:ext cx="3916680" cy="830997"/>
          </a:xfrm>
          <a:prstGeom prst="rect">
            <a:avLst/>
          </a:prstGeom>
        </p:spPr>
        <p:txBody>
          <a:bodyPr wrap="square">
            <a:spAutoFit/>
          </a:bodyPr>
          <a:lstStyle/>
          <a:p>
            <a:pPr marL="457200"/>
            <a:r>
              <a:rPr lang="en-US" sz="1600" i="1" dirty="0"/>
              <a:t>We have the City properties as a </a:t>
            </a:r>
            <a:r>
              <a:rPr lang="en-US" sz="1600" i="1" dirty="0" smtClean="0"/>
              <a:t>GIS layer and we can use the map to evaluate our properties. </a:t>
            </a:r>
            <a:endParaRPr lang="en-US" sz="1600" i="1" dirty="0"/>
          </a:p>
        </p:txBody>
      </p:sp>
    </p:spTree>
    <p:extLst>
      <p:ext uri="{BB962C8B-B14F-4D97-AF65-F5344CB8AC3E}">
        <p14:creationId xmlns:p14="http://schemas.microsoft.com/office/powerpoint/2010/main" val="2868562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02" y="430070"/>
            <a:ext cx="11575930" cy="1231954"/>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Auditing Poles - Using the Street Light Spreadsheet</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1831" y="1792224"/>
            <a:ext cx="7378371" cy="4023359"/>
          </a:xfrm>
        </p:spPr>
        <p:txBody>
          <a:bodyPr>
            <a:normAutofit fontScale="70000" lnSpcReduction="20000"/>
          </a:bodyPr>
          <a:lstStyle/>
          <a:p>
            <a:pPr>
              <a:lnSpc>
                <a:spcPct val="120000"/>
              </a:lnSpc>
            </a:pPr>
            <a:r>
              <a:rPr lang="en-US" sz="2900" b="1" u="sng" dirty="0">
                <a:latin typeface="Arial" panose="020B0604020202020204" pitchFamily="34" charset="0"/>
                <a:cs typeface="Arial" panose="020B0604020202020204" pitchFamily="34" charset="0"/>
              </a:rPr>
              <a:t>Search for Duplicate </a:t>
            </a:r>
            <a:r>
              <a:rPr lang="en-US" sz="2900" b="1" u="sng" dirty="0" smtClean="0">
                <a:latin typeface="Arial" panose="020B0604020202020204" pitchFamily="34" charset="0"/>
                <a:cs typeface="Arial" panose="020B0604020202020204" pitchFamily="34" charset="0"/>
              </a:rPr>
              <a:t>Pole Numbers in the SOR/GIS</a:t>
            </a:r>
            <a:r>
              <a:rPr lang="en-US" sz="2900" dirty="0" smtClean="0">
                <a:latin typeface="Arial" panose="020B0604020202020204" pitchFamily="34" charset="0"/>
                <a:cs typeface="Arial" panose="020B0604020202020204" pitchFamily="34" charset="0"/>
              </a:rPr>
              <a:t>:  </a:t>
            </a:r>
          </a:p>
          <a:p>
            <a:pPr marL="514350" indent="-514350">
              <a:lnSpc>
                <a:spcPct val="120000"/>
              </a:lnSpc>
              <a:buFont typeface="+mj-lt"/>
              <a:buAutoNum type="arabicPeriod"/>
            </a:pPr>
            <a:r>
              <a:rPr lang="en-US" sz="2900" dirty="0" smtClean="0">
                <a:latin typeface="Arial" panose="020B0604020202020204" pitchFamily="34" charset="0"/>
                <a:cs typeface="Arial" panose="020B0604020202020204" pitchFamily="34" charset="0"/>
              </a:rPr>
              <a:t>Download </a:t>
            </a:r>
            <a:r>
              <a:rPr lang="en-US" sz="2900" dirty="0">
                <a:latin typeface="Arial" panose="020B0604020202020204" pitchFamily="34" charset="0"/>
                <a:cs typeface="Arial" panose="020B0604020202020204" pitchFamily="34" charset="0"/>
              </a:rPr>
              <a:t>all the </a:t>
            </a:r>
            <a:r>
              <a:rPr lang="en-US" sz="2900" dirty="0" smtClean="0">
                <a:latin typeface="Arial" panose="020B0604020202020204" pitchFamily="34" charset="0"/>
                <a:cs typeface="Arial" panose="020B0604020202020204" pitchFamily="34" charset="0"/>
              </a:rPr>
              <a:t>street light data into an one excel spreadsheet</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a:t>
            </a:r>
            <a:r>
              <a:rPr lang="en-US" sz="2900" dirty="0">
                <a:latin typeface="Arial" panose="020B0604020202020204" pitchFamily="34" charset="0"/>
                <a:cs typeface="Arial" panose="020B0604020202020204" pitchFamily="34" charset="0"/>
              </a:rPr>
              <a:t>m</a:t>
            </a:r>
            <a:r>
              <a:rPr lang="en-US" sz="2900" dirty="0" smtClean="0">
                <a:latin typeface="Arial" panose="020B0604020202020204" pitchFamily="34" charset="0"/>
                <a:cs typeface="Arial" panose="020B0604020202020204" pitchFamily="34" charset="0"/>
              </a:rPr>
              <a:t>ultiple contracts/bills)</a:t>
            </a:r>
          </a:p>
          <a:p>
            <a:pPr marL="514350" indent="-514350">
              <a:lnSpc>
                <a:spcPct val="120000"/>
              </a:lnSpc>
              <a:buFont typeface="+mj-lt"/>
              <a:buAutoNum type="arabicPeriod"/>
            </a:pPr>
            <a:r>
              <a:rPr lang="en-US" sz="2900" dirty="0" smtClean="0">
                <a:latin typeface="Arial" panose="020B0604020202020204" pitchFamily="34" charset="0"/>
                <a:cs typeface="Arial" panose="020B0604020202020204" pitchFamily="34" charset="0"/>
              </a:rPr>
              <a:t>Sort by the unique pole ID</a:t>
            </a:r>
          </a:p>
          <a:p>
            <a:pPr marL="514350" indent="-514350">
              <a:lnSpc>
                <a:spcPct val="120000"/>
              </a:lnSpc>
              <a:buFont typeface="+mj-lt"/>
              <a:buAutoNum type="arabicPeriod"/>
            </a:pPr>
            <a:r>
              <a:rPr lang="en-US" sz="2900" dirty="0" smtClean="0">
                <a:latin typeface="Arial" panose="020B0604020202020204" pitchFamily="34" charset="0"/>
                <a:cs typeface="Arial" panose="020B0604020202020204" pitchFamily="34" charset="0"/>
              </a:rPr>
              <a:t>There </a:t>
            </a:r>
            <a:r>
              <a:rPr lang="en-US" sz="2900" dirty="0">
                <a:latin typeface="Arial" panose="020B0604020202020204" pitchFamily="34" charset="0"/>
                <a:cs typeface="Arial" panose="020B0604020202020204" pitchFamily="34" charset="0"/>
              </a:rPr>
              <a:t>should only be one unique ID showing up on one bill (unless there are more than one light on a pole</a:t>
            </a:r>
            <a:r>
              <a:rPr lang="en-US" sz="2900" dirty="0" smtClean="0">
                <a:latin typeface="Arial" panose="020B0604020202020204" pitchFamily="34" charset="0"/>
                <a:cs typeface="Arial" panose="020B0604020202020204" pitchFamily="34" charset="0"/>
              </a:rPr>
              <a:t>).  Investigate possible duplicate </a:t>
            </a:r>
            <a:r>
              <a:rPr lang="en-US" sz="2900" dirty="0">
                <a:latin typeface="Arial" panose="020B0604020202020204" pitchFamily="34" charset="0"/>
                <a:cs typeface="Arial" panose="020B0604020202020204" pitchFamily="34" charset="0"/>
              </a:rPr>
              <a:t>billing for the same fixture. </a:t>
            </a:r>
            <a:endParaRPr lang="en-US" sz="2900" dirty="0" smtClean="0">
              <a:latin typeface="Arial" panose="020B0604020202020204" pitchFamily="34" charset="0"/>
              <a:cs typeface="Arial" panose="020B0604020202020204" pitchFamily="34" charset="0"/>
            </a:endParaRPr>
          </a:p>
          <a:p>
            <a:pPr marL="514350" indent="-514350">
              <a:lnSpc>
                <a:spcPct val="120000"/>
              </a:lnSpc>
              <a:buFont typeface="+mj-lt"/>
              <a:buAutoNum type="arabicPeriod"/>
            </a:pPr>
            <a:r>
              <a:rPr lang="en-US" sz="2900" dirty="0" smtClean="0">
                <a:latin typeface="Arial" panose="020B0604020202020204" pitchFamily="34" charset="0"/>
                <a:cs typeface="Arial" panose="020B0604020202020204" pitchFamily="34" charset="0"/>
              </a:rPr>
              <a:t>Turn in letter and request a credit going back 36 months from the date of that letter.</a:t>
            </a:r>
            <a:endParaRPr lang="en-US" sz="2900" dirty="0">
              <a:latin typeface="Arial" panose="020B0604020202020204" pitchFamily="34" charset="0"/>
              <a:cs typeface="Arial" panose="020B0604020202020204" pitchFamily="34" charset="0"/>
            </a:endParaRPr>
          </a:p>
          <a:p>
            <a:pPr marL="514350" indent="-514350">
              <a:lnSpc>
                <a:spcPct val="120000"/>
              </a:lnSpc>
              <a:buFont typeface="+mj-lt"/>
              <a:buAutoNum type="arabicPeriod"/>
            </a:pPr>
            <a:endParaRPr lang="en-US" sz="2600" i="1" dirty="0">
              <a:solidFill>
                <a:srgbClr val="C00000"/>
              </a:solidFill>
              <a:latin typeface="Arial" panose="020B0604020202020204" pitchFamily="34" charset="0"/>
              <a:cs typeface="Arial" panose="020B0604020202020204" pitchFamily="34" charset="0"/>
            </a:endParaRPr>
          </a:p>
          <a:p>
            <a:endParaRPr lang="en-US" dirty="0" smtClean="0"/>
          </a:p>
        </p:txBody>
      </p:sp>
      <p:sp>
        <p:nvSpPr>
          <p:cNvPr id="4" name="Slide Number Placeholder 3"/>
          <p:cNvSpPr>
            <a:spLocks noGrp="1"/>
          </p:cNvSpPr>
          <p:nvPr>
            <p:ph type="sldNum" sz="quarter" idx="12"/>
          </p:nvPr>
        </p:nvSpPr>
        <p:spPr/>
        <p:txBody>
          <a:bodyPr/>
          <a:lstStyle/>
          <a:p>
            <a:fld id="{A2CCF446-34E9-4747-A5AF-743E9DD680E3}" type="slidenum">
              <a:rPr lang="en-US" sz="1600" smtClean="0"/>
              <a:t>35</a:t>
            </a:fld>
            <a:endParaRPr lang="en-US" sz="1600" dirty="0"/>
          </a:p>
        </p:txBody>
      </p:sp>
      <p:pic>
        <p:nvPicPr>
          <p:cNvPr id="2050"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485" y="1467078"/>
            <a:ext cx="4169660" cy="24643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385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08" y="341033"/>
            <a:ext cx="10058400" cy="1231954"/>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Auditing Poles - Using the X/Y Coordinates (GIS)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3776" y="1906836"/>
            <a:ext cx="10565086" cy="4338321"/>
          </a:xfrm>
        </p:spPr>
        <p:txBody>
          <a:bodyPr>
            <a:normAutofit/>
          </a:bodyPr>
          <a:lstStyle/>
          <a:p>
            <a:pPr>
              <a:lnSpc>
                <a:spcPct val="120000"/>
              </a:lnSpc>
            </a:pPr>
            <a:r>
              <a:rPr lang="en-US" sz="2600" b="1" u="sng" dirty="0">
                <a:latin typeface="Arial" panose="020B0604020202020204" pitchFamily="34" charset="0"/>
                <a:cs typeface="Arial" panose="020B0604020202020204" pitchFamily="34" charset="0"/>
              </a:rPr>
              <a:t>Search for </a:t>
            </a:r>
            <a:r>
              <a:rPr lang="en-US" sz="2600" b="1" u="sng" dirty="0" smtClean="0">
                <a:latin typeface="Arial" panose="020B0604020202020204" pitchFamily="34" charset="0"/>
                <a:cs typeface="Arial" panose="020B0604020202020204" pitchFamily="34" charset="0"/>
              </a:rPr>
              <a:t>poles </a:t>
            </a:r>
            <a:r>
              <a:rPr lang="en-US" sz="2600" b="1" u="sng" dirty="0">
                <a:latin typeface="Arial" panose="020B0604020202020204" pitchFamily="34" charset="0"/>
                <a:cs typeface="Arial" panose="020B0604020202020204" pitchFamily="34" charset="0"/>
              </a:rPr>
              <a:t>in the field that </a:t>
            </a:r>
            <a:r>
              <a:rPr lang="en-US" sz="2600" b="1" u="sng" dirty="0" smtClean="0">
                <a:latin typeface="Arial" panose="020B0604020202020204" pitchFamily="34" charset="0"/>
                <a:cs typeface="Arial" panose="020B0604020202020204" pitchFamily="34" charset="0"/>
              </a:rPr>
              <a:t>are just too close</a:t>
            </a:r>
          </a:p>
          <a:p>
            <a:pPr marL="457200" indent="-457200">
              <a:lnSpc>
                <a:spcPct val="120000"/>
              </a:lnSpc>
              <a:buFont typeface="+mj-lt"/>
              <a:buAutoNum type="arabicPeriod"/>
            </a:pPr>
            <a:r>
              <a:rPr lang="en-US" dirty="0" smtClean="0">
                <a:latin typeface="Arial" panose="020B0604020202020204" pitchFamily="34" charset="0"/>
                <a:cs typeface="Arial" panose="020B0604020202020204" pitchFamily="34" charset="0"/>
              </a:rPr>
              <a:t>Over the years, electric company physically removed poles and then installed new ones (an example would be for a knock down). We have found that sometimes these have not been removed from billing.</a:t>
            </a:r>
          </a:p>
          <a:p>
            <a:pPr marL="457200" indent="-457200">
              <a:lnSpc>
                <a:spcPct val="120000"/>
              </a:lnSpc>
              <a:buFont typeface="+mj-lt"/>
              <a:buAutoNum type="arabicPeriod"/>
            </a:pPr>
            <a:r>
              <a:rPr lang="en-US" dirty="0" smtClean="0">
                <a:latin typeface="Arial" panose="020B0604020202020204" pitchFamily="34" charset="0"/>
                <a:cs typeface="Arial" panose="020B0604020202020204" pitchFamily="34" charset="0"/>
              </a:rPr>
              <a:t>Using the spreadsheet, analyze with the X/Y </a:t>
            </a:r>
            <a:r>
              <a:rPr lang="en-US" dirty="0">
                <a:latin typeface="Arial" panose="020B0604020202020204" pitchFamily="34" charset="0"/>
                <a:cs typeface="Arial" panose="020B0604020202020204" pitchFamily="34" charset="0"/>
              </a:rPr>
              <a:t>coordinates are too close. </a:t>
            </a:r>
            <a:endParaRPr lang="en-US" dirty="0" smtClean="0">
              <a:latin typeface="Arial" panose="020B0604020202020204" pitchFamily="34" charset="0"/>
              <a:cs typeface="Arial" panose="020B0604020202020204" pitchFamily="34" charset="0"/>
            </a:endParaRPr>
          </a:p>
          <a:p>
            <a:pPr marL="457200" indent="-457200">
              <a:lnSpc>
                <a:spcPct val="120000"/>
              </a:lnSpc>
              <a:buFont typeface="+mj-lt"/>
              <a:buAutoNum type="arabicPeriod"/>
            </a:pPr>
            <a:r>
              <a:rPr lang="en-US" dirty="0" smtClean="0">
                <a:latin typeface="Arial" panose="020B0604020202020204" pitchFamily="34" charset="0"/>
                <a:cs typeface="Arial" panose="020B0604020202020204" pitchFamily="34" charset="0"/>
              </a:rPr>
              <a:t>Turn </a:t>
            </a:r>
            <a:r>
              <a:rPr lang="en-US" dirty="0">
                <a:latin typeface="Arial" panose="020B0604020202020204" pitchFamily="34" charset="0"/>
                <a:cs typeface="Arial" panose="020B0604020202020204" pitchFamily="34" charset="0"/>
              </a:rPr>
              <a:t>in letter and request a credit going back 36 months from the date of that letter.</a:t>
            </a:r>
          </a:p>
          <a:p>
            <a:pPr>
              <a:lnSpc>
                <a:spcPct val="120000"/>
              </a:lnSpc>
            </a:pPr>
            <a:endParaRPr lang="en-US" sz="2600" dirty="0">
              <a:latin typeface="Arial" panose="020B0604020202020204" pitchFamily="34" charset="0"/>
              <a:cs typeface="Arial" panose="020B0604020202020204" pitchFamily="34" charset="0"/>
            </a:endParaRPr>
          </a:p>
          <a:p>
            <a:endParaRPr lang="en-US" dirty="0" smtClean="0"/>
          </a:p>
        </p:txBody>
      </p:sp>
      <p:sp>
        <p:nvSpPr>
          <p:cNvPr id="4" name="Slide Number Placeholder 3"/>
          <p:cNvSpPr>
            <a:spLocks noGrp="1"/>
          </p:cNvSpPr>
          <p:nvPr>
            <p:ph type="sldNum" sz="quarter" idx="12"/>
          </p:nvPr>
        </p:nvSpPr>
        <p:spPr/>
        <p:txBody>
          <a:bodyPr/>
          <a:lstStyle/>
          <a:p>
            <a:fld id="{A2CCF446-34E9-4747-A5AF-743E9DD680E3}" type="slidenum">
              <a:rPr lang="en-US" sz="1600" smtClean="0"/>
              <a:t>36</a:t>
            </a:fld>
            <a:endParaRPr lang="en-US" sz="1600" dirty="0"/>
          </a:p>
        </p:txBody>
      </p:sp>
    </p:spTree>
    <p:extLst>
      <p:ext uri="{BB962C8B-B14F-4D97-AF65-F5344CB8AC3E}">
        <p14:creationId xmlns:p14="http://schemas.microsoft.com/office/powerpoint/2010/main" val="1732453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65" y="226540"/>
            <a:ext cx="10702834"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Auditing Poles using Business Analytics – Taking it a Step Further…</a:t>
            </a:r>
            <a:endParaRPr lang="en-US" sz="3800" b="1" dirty="0">
              <a:solidFill>
                <a:schemeClr val="tx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2840020" y="1677297"/>
            <a:ext cx="7060438" cy="3560521"/>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A2CCF446-34E9-4747-A5AF-743E9DD680E3}" type="slidenum">
              <a:rPr lang="en-US" smtClean="0"/>
              <a:t>37</a:t>
            </a:fld>
            <a:endParaRPr lang="en-US" dirty="0"/>
          </a:p>
        </p:txBody>
      </p:sp>
      <p:sp>
        <p:nvSpPr>
          <p:cNvPr id="3" name="Rectangle 2"/>
          <p:cNvSpPr/>
          <p:nvPr/>
        </p:nvSpPr>
        <p:spPr>
          <a:xfrm>
            <a:off x="1186542" y="5029433"/>
            <a:ext cx="10395857" cy="1508105"/>
          </a:xfrm>
          <a:prstGeom prst="rect">
            <a:avLst/>
          </a:prstGeom>
          <a:solidFill>
            <a:schemeClr val="accent1">
              <a:lumMod val="20000"/>
              <a:lumOff val="80000"/>
            </a:schemeClr>
          </a:solidFill>
          <a:ln w="50800" cmpd="dbl"/>
        </p:spPr>
        <p:style>
          <a:lnRef idx="2">
            <a:schemeClr val="accent2"/>
          </a:lnRef>
          <a:fillRef idx="1">
            <a:schemeClr val="lt1"/>
          </a:fillRef>
          <a:effectRef idx="0">
            <a:schemeClr val="accent2"/>
          </a:effectRef>
          <a:fontRef idx="minor">
            <a:schemeClr val="dk1"/>
          </a:fontRef>
        </p:style>
        <p:txBody>
          <a:bodyPr wrap="square">
            <a:spAutoFit/>
          </a:bodyPr>
          <a:lstStyle/>
          <a:p>
            <a:pPr marL="800100" marR="0" lvl="1" indent="-342900">
              <a:spcBef>
                <a:spcPts val="0"/>
              </a:spcBef>
              <a:spcAft>
                <a:spcPts val="0"/>
              </a:spcAft>
              <a:buAutoNum type="arabicPeriod"/>
            </a:pP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Streetlights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Scenarios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we assumed that two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streetlight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poles should not be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within 15 ft. of each other.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AutoNum type="arabicPeriod"/>
            </a:pP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Parking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Lot Lights Scenarios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we decided to review poles in parking lots that are within 10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ft.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of each other or less.</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561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56" y="414856"/>
            <a:ext cx="10058400" cy="1231954"/>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GIS Audits – Street lights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1658" y="1909266"/>
            <a:ext cx="8250671" cy="2607024"/>
          </a:xfrm>
        </p:spPr>
        <p:txBody>
          <a:bodyPr>
            <a:normAutofit fontScale="92500" lnSpcReduction="20000"/>
          </a:bodyPr>
          <a:lstStyle/>
          <a:p>
            <a:pPr>
              <a:lnSpc>
                <a:spcPct val="120000"/>
              </a:lnSpc>
            </a:pPr>
            <a:r>
              <a:rPr lang="en-US" sz="2200" b="1" u="sng" dirty="0">
                <a:latin typeface="Arial" panose="020B0604020202020204" pitchFamily="34" charset="0"/>
                <a:cs typeface="Arial" panose="020B0604020202020204" pitchFamily="34" charset="0"/>
              </a:rPr>
              <a:t>Search for lights that the City or that division should not be paying</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0" indent="0">
              <a:lnSpc>
                <a:spcPct val="120000"/>
              </a:lnSpc>
              <a:buNone/>
            </a:pPr>
            <a:r>
              <a:rPr lang="en-US" sz="2400" dirty="0" smtClean="0">
                <a:latin typeface="Arial" panose="020B0604020202020204" pitchFamily="34" charset="0"/>
                <a:cs typeface="Arial" panose="020B0604020202020204" pitchFamily="34" charset="0"/>
              </a:rPr>
              <a:t>1. Working with your GIS team, upload the street lights into a map of your locality.   </a:t>
            </a:r>
          </a:p>
          <a:p>
            <a:pPr marL="0" indent="0">
              <a:lnSpc>
                <a:spcPct val="120000"/>
              </a:lnSpc>
              <a:buNone/>
            </a:pPr>
            <a:r>
              <a:rPr lang="en-US" sz="2400" dirty="0" smtClean="0">
                <a:latin typeface="Arial" panose="020B0604020202020204" pitchFamily="34" charset="0"/>
                <a:cs typeface="Arial" panose="020B0604020202020204" pitchFamily="34" charset="0"/>
              </a:rPr>
              <a:t>2. For electric company maintained parking lot lights, lay over City </a:t>
            </a:r>
            <a:r>
              <a:rPr lang="en-US" sz="2400" dirty="0">
                <a:latin typeface="Arial" panose="020B0604020202020204" pitchFamily="34" charset="0"/>
                <a:cs typeface="Arial" panose="020B0604020202020204" pitchFamily="34" charset="0"/>
              </a:rPr>
              <a:t>property.  </a:t>
            </a:r>
            <a:r>
              <a:rPr lang="en-US" sz="2400" dirty="0" smtClean="0">
                <a:latin typeface="Arial" panose="020B0604020202020204" pitchFamily="34" charset="0"/>
                <a:cs typeface="Arial" panose="020B0604020202020204" pitchFamily="34" charset="0"/>
              </a:rPr>
              <a:t>Looks for outliers</a:t>
            </a:r>
            <a:r>
              <a:rPr lang="en-US" sz="2400" dirty="0">
                <a:latin typeface="Arial" panose="020B0604020202020204" pitchFamily="34" charset="0"/>
                <a:cs typeface="Arial" panose="020B0604020202020204" pitchFamily="34" charset="0"/>
              </a:rPr>
              <a:t>. Review outliers for accuracy via google maps and site </a:t>
            </a:r>
            <a:r>
              <a:rPr lang="en-US" sz="2400" dirty="0" smtClean="0">
                <a:latin typeface="Arial" panose="020B0604020202020204" pitchFamily="34" charset="0"/>
                <a:cs typeface="Arial" panose="020B0604020202020204" pitchFamily="34" charset="0"/>
              </a:rPr>
              <a:t>visits.</a:t>
            </a:r>
            <a:endParaRPr lang="en-US" sz="2400" dirty="0">
              <a:latin typeface="Arial" panose="020B0604020202020204" pitchFamily="34" charset="0"/>
              <a:cs typeface="Arial" panose="020B0604020202020204" pitchFamily="34" charset="0"/>
            </a:endParaRPr>
          </a:p>
          <a:p>
            <a:pPr marL="514350" indent="-514350">
              <a:lnSpc>
                <a:spcPct val="120000"/>
              </a:lnSpc>
              <a:buFont typeface="+mj-lt"/>
              <a:buAutoNum type="arabicPeriod"/>
            </a:pPr>
            <a:endParaRPr lang="en-US" sz="2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2CCF446-34E9-4747-A5AF-743E9DD680E3}" type="slidenum">
              <a:rPr lang="en-US" sz="1600" smtClean="0"/>
              <a:t>38</a:t>
            </a:fld>
            <a:endParaRPr lang="en-US" sz="1600" dirty="0"/>
          </a:p>
        </p:txBody>
      </p:sp>
      <p:pic>
        <p:nvPicPr>
          <p:cNvPr id="5"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38" y="849443"/>
            <a:ext cx="3323588" cy="35081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797" y="4558551"/>
            <a:ext cx="10983686" cy="867482"/>
          </a:xfrm>
          <a:prstGeom prst="rect">
            <a:avLst/>
          </a:prstGeom>
        </p:spPr>
        <p:txBody>
          <a:bodyPr wrap="square">
            <a:spAutoFit/>
          </a:bodyPr>
          <a:lstStyle/>
          <a:p>
            <a:pPr>
              <a:lnSpc>
                <a:spcPct val="120000"/>
              </a:lnSpc>
            </a:pPr>
            <a:r>
              <a:rPr lang="en-US" sz="2000" dirty="0" smtClean="0">
                <a:latin typeface="Arial" panose="020B0604020202020204" pitchFamily="34" charset="0"/>
                <a:cs typeface="Arial" panose="020B0604020202020204" pitchFamily="34" charset="0"/>
              </a:rPr>
              <a:t>3. </a:t>
            </a:r>
            <a:r>
              <a:rPr lang="en-US" sz="2200" dirty="0" smtClean="0">
                <a:latin typeface="Arial" panose="020B0604020202020204" pitchFamily="34" charset="0"/>
                <a:cs typeface="Arial" panose="020B0604020202020204" pitchFamily="34" charset="0"/>
              </a:rPr>
              <a:t>Review street lights on private roads.</a:t>
            </a:r>
            <a:endParaRPr lang="en-US" sz="2200" dirty="0">
              <a:latin typeface="Arial" panose="020B0604020202020204" pitchFamily="34" charset="0"/>
              <a:cs typeface="Arial" panose="020B0604020202020204" pitchFamily="34" charset="0"/>
            </a:endParaRPr>
          </a:p>
          <a:p>
            <a:pPr>
              <a:lnSpc>
                <a:spcPct val="120000"/>
              </a:lnSpc>
            </a:pPr>
            <a:endParaRPr lang="en-US" sz="2200" dirty="0" smtClean="0">
              <a:latin typeface="Arial" panose="020B0604020202020204" pitchFamily="34" charset="0"/>
              <a:cs typeface="Arial" panose="020B0604020202020204" pitchFamily="34" charset="0"/>
            </a:endParaRPr>
          </a:p>
        </p:txBody>
      </p:sp>
      <p:sp>
        <p:nvSpPr>
          <p:cNvPr id="7" name="Rectangle 6"/>
          <p:cNvSpPr/>
          <p:nvPr/>
        </p:nvSpPr>
        <p:spPr>
          <a:xfrm>
            <a:off x="228797" y="5260725"/>
            <a:ext cx="11740329" cy="867482"/>
          </a:xfrm>
          <a:prstGeom prst="rect">
            <a:avLst/>
          </a:prstGeom>
        </p:spPr>
        <p:txBody>
          <a:bodyPr wrap="square">
            <a:spAutoFit/>
          </a:bodyPr>
          <a:lstStyle/>
          <a:p>
            <a:pPr>
              <a:lnSpc>
                <a:spcPct val="120000"/>
              </a:lnSpc>
            </a:pPr>
            <a:r>
              <a:rPr lang="en-US" sz="2200" dirty="0" smtClean="0">
                <a:latin typeface="Arial" panose="020B0604020202020204" pitchFamily="34" charset="0"/>
                <a:cs typeface="Arial" panose="020B0604020202020204" pitchFamily="34" charset="0"/>
              </a:rPr>
              <a:t>4. Using </a:t>
            </a:r>
            <a:r>
              <a:rPr lang="en-US" sz="2200" dirty="0">
                <a:latin typeface="Arial" panose="020B0604020202020204" pitchFamily="34" charset="0"/>
                <a:cs typeface="Arial" panose="020B0604020202020204" pitchFamily="34" charset="0"/>
              </a:rPr>
              <a:t>your </a:t>
            </a:r>
            <a:r>
              <a:rPr lang="en-US" sz="2200" dirty="0" smtClean="0">
                <a:latin typeface="Arial" panose="020B0604020202020204" pitchFamily="34" charset="0"/>
                <a:cs typeface="Arial" panose="020B0604020202020204" pitchFamily="34" charset="0"/>
              </a:rPr>
              <a:t>map</a:t>
            </a:r>
            <a:r>
              <a:rPr lang="en-US" sz="2200" dirty="0">
                <a:latin typeface="Arial" panose="020B0604020202020204" pitchFamily="34" charset="0"/>
                <a:cs typeface="Arial" panose="020B0604020202020204" pitchFamily="34" charset="0"/>
              </a:rPr>
              <a:t>, zoom in and go around the boundary of your locality (our GIS team also provides us with a report in excel that gives us the suspicious ones to review).</a:t>
            </a:r>
          </a:p>
        </p:txBody>
      </p:sp>
    </p:spTree>
    <p:extLst>
      <p:ext uri="{BB962C8B-B14F-4D97-AF65-F5344CB8AC3E}">
        <p14:creationId xmlns:p14="http://schemas.microsoft.com/office/powerpoint/2010/main" val="2428862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123" y="395462"/>
            <a:ext cx="10611394" cy="1231954"/>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Auditing Poles that are no longer there – What?</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1089" y="1977491"/>
            <a:ext cx="10611394" cy="4023360"/>
          </a:xfrm>
        </p:spPr>
        <p:txBody>
          <a:bodyPr>
            <a:normAutofit/>
          </a:bodyPr>
          <a:lstStyle/>
          <a:p>
            <a:r>
              <a:rPr lang="en-US" sz="2400" b="1" u="sng" dirty="0" smtClean="0"/>
              <a:t>Audit physically removed poles that still remain in the Dominion Billing</a:t>
            </a:r>
            <a:r>
              <a:rPr lang="en-US" sz="2400" dirty="0" smtClean="0"/>
              <a:t>:  </a:t>
            </a:r>
          </a:p>
          <a:p>
            <a:pPr marL="514350" indent="-514350">
              <a:buFont typeface="+mj-lt"/>
              <a:buAutoNum type="arabicPeriod"/>
            </a:pPr>
            <a:r>
              <a:rPr lang="en-US" sz="2400" dirty="0" smtClean="0"/>
              <a:t>Review your Dominion work orders/projects for poles that were </a:t>
            </a:r>
            <a:r>
              <a:rPr lang="en-US" sz="2400" i="1" dirty="0" smtClean="0"/>
              <a:t>physically removed from the field.</a:t>
            </a:r>
          </a:p>
          <a:p>
            <a:pPr marL="514350" indent="-514350">
              <a:buFont typeface="+mj-lt"/>
              <a:buAutoNum type="arabicPeriod"/>
            </a:pPr>
            <a:r>
              <a:rPr lang="en-US" sz="2400" dirty="0" smtClean="0"/>
              <a:t>Locate their unique ID numbers and go into the SOR or your downloaded GIS data to see if they are still there.</a:t>
            </a:r>
          </a:p>
          <a:p>
            <a:pPr marL="514350" indent="-514350">
              <a:buFont typeface="+mj-lt"/>
              <a:buAutoNum type="arabicPeriod"/>
            </a:pPr>
            <a:r>
              <a:rPr lang="en-US" sz="2400" dirty="0" smtClean="0"/>
              <a:t>Write a letter and request a credit back to the </a:t>
            </a:r>
            <a:r>
              <a:rPr lang="en-US" sz="2400" i="1" dirty="0" smtClean="0"/>
              <a:t>date of removal</a:t>
            </a:r>
            <a:r>
              <a:rPr lang="en-US" sz="2400" dirty="0" smtClean="0"/>
              <a:t>.</a:t>
            </a:r>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smtClean="0"/>
          </a:p>
          <a:p>
            <a:endParaRPr lang="en-US" dirty="0" smtClean="0"/>
          </a:p>
        </p:txBody>
      </p:sp>
      <p:sp>
        <p:nvSpPr>
          <p:cNvPr id="4" name="Slide Number Placeholder 3"/>
          <p:cNvSpPr>
            <a:spLocks noGrp="1"/>
          </p:cNvSpPr>
          <p:nvPr>
            <p:ph type="sldNum" sz="quarter" idx="12"/>
          </p:nvPr>
        </p:nvSpPr>
        <p:spPr/>
        <p:txBody>
          <a:bodyPr/>
          <a:lstStyle/>
          <a:p>
            <a:fld id="{A2CCF446-34E9-4747-A5AF-743E9DD680E3}" type="slidenum">
              <a:rPr lang="en-US" smtClean="0"/>
              <a:t>39</a:t>
            </a:fld>
            <a:endParaRPr lang="en-US" dirty="0"/>
          </a:p>
        </p:txBody>
      </p:sp>
    </p:spTree>
    <p:extLst>
      <p:ext uri="{BB962C8B-B14F-4D97-AF65-F5344CB8AC3E}">
        <p14:creationId xmlns:p14="http://schemas.microsoft.com/office/powerpoint/2010/main" val="2173627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F6DE3B-424D-4433-ADBF-92B082ABB31F}" type="slidenum">
              <a:rPr lang="en-US" smtClean="0"/>
              <a:pPr/>
              <a:t>4</a:t>
            </a:fld>
            <a:endParaRPr lang="en-US" dirty="0"/>
          </a:p>
        </p:txBody>
      </p:sp>
      <p:sp>
        <p:nvSpPr>
          <p:cNvPr id="5" name="TextBox 4"/>
          <p:cNvSpPr txBox="1"/>
          <p:nvPr/>
        </p:nvSpPr>
        <p:spPr>
          <a:xfrm>
            <a:off x="850827" y="1960527"/>
            <a:ext cx="7640031" cy="2308324"/>
          </a:xfrm>
          <a:prstGeom prst="rect">
            <a:avLst/>
          </a:prstGeom>
          <a:noFill/>
        </p:spPr>
        <p:txBody>
          <a:bodyPr wrap="square" rtlCol="0">
            <a:spAutoFit/>
          </a:bodyPr>
          <a:lstStyle/>
          <a:p>
            <a:pPr marL="114300"/>
            <a:r>
              <a:rPr lang="en-US"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The Joint Energy Committee (JEC)</a:t>
            </a: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342900">
              <a:buFont typeface="Wingdings" panose="05000000000000000000" pitchFamily="2" charset="2"/>
              <a:buChar char="ü"/>
            </a:pPr>
            <a:r>
              <a:rPr lang="en-US" sz="2400" dirty="0">
                <a:solidFill>
                  <a:srgbClr val="000000"/>
                </a:solidFill>
                <a:latin typeface="Arial" panose="020B0604020202020204" pitchFamily="34" charset="0"/>
                <a:cs typeface="Arial" panose="020B0604020202020204" pitchFamily="34" charset="0"/>
              </a:rPr>
              <a:t>Created in the March of 2008 and is the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governing body for energy management for municipal operations.  </a:t>
            </a:r>
          </a:p>
          <a:p>
            <a:pPr marL="457200" indent="-342900">
              <a:buFont typeface="Wingdings" panose="05000000000000000000" pitchFamily="2" charset="2"/>
              <a:buChar char="ü"/>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JEC is chaired by a Deputy City Manager and i</a:t>
            </a:r>
            <a:r>
              <a:rPr lang="en-US" sz="2400" dirty="0">
                <a:latin typeface="Arial" panose="020B0604020202020204" pitchFamily="34" charset="0"/>
                <a:cs typeface="Arial" panose="020B0604020202020204" pitchFamily="34" charset="0"/>
              </a:rPr>
              <a:t>ncludes staff from both the City and Schools.</a:t>
            </a:r>
          </a:p>
        </p:txBody>
      </p:sp>
      <p:sp>
        <p:nvSpPr>
          <p:cNvPr id="6" name="Title 1"/>
          <p:cNvSpPr txBox="1">
            <a:spLocks/>
          </p:cNvSpPr>
          <p:nvPr/>
        </p:nvSpPr>
        <p:spPr>
          <a:xfrm>
            <a:off x="1128413" y="631174"/>
            <a:ext cx="11667743" cy="1066799"/>
          </a:xfrm>
          <a:prstGeom prst="rect">
            <a:avLst/>
          </a:prstGeom>
          <a:noFill/>
        </p:spPr>
        <p:txBody>
          <a:bodyPr vert="horz" lIns="91440" tIns="45720" rIns="91440" bIns="45720" rtlCol="0" anchor="ctr">
            <a:noAutofit/>
          </a:bodyPr>
          <a:lstStyle/>
          <a:p>
            <a:r>
              <a:rPr lang="en-US" sz="3800" b="1" dirty="0">
                <a:latin typeface="Arial" panose="020B0604020202020204" pitchFamily="34" charset="0"/>
                <a:cs typeface="Arial" panose="020B0604020202020204" pitchFamily="34" charset="0"/>
              </a:rPr>
              <a:t>Energy Management for Municipal </a:t>
            </a:r>
            <a:r>
              <a:rPr lang="en-US" sz="3800" b="1" dirty="0" smtClean="0">
                <a:latin typeface="Arial" panose="020B0604020202020204" pitchFamily="34" charset="0"/>
                <a:cs typeface="Arial" panose="020B0604020202020204" pitchFamily="34" charset="0"/>
              </a:rPr>
              <a:t>Operations</a:t>
            </a:r>
            <a:endParaRPr lang="en-US" sz="3800" b="1" dirty="0">
              <a:latin typeface="Arial" panose="020B0604020202020204" pitchFamily="34" charset="0"/>
              <a:cs typeface="Arial" panose="020B0604020202020204" pitchFamily="34" charset="0"/>
            </a:endParaRPr>
          </a:p>
        </p:txBody>
      </p:sp>
      <p:sp>
        <p:nvSpPr>
          <p:cNvPr id="9" name="Rectangle 8"/>
          <p:cNvSpPr/>
          <p:nvPr/>
        </p:nvSpPr>
        <p:spPr>
          <a:xfrm>
            <a:off x="1010488" y="4531405"/>
            <a:ext cx="10604766" cy="1200329"/>
          </a:xfrm>
          <a:prstGeom prst="rect">
            <a:avLst/>
          </a:prstGeom>
        </p:spPr>
        <p:txBody>
          <a:bodyPr wrap="square">
            <a:spAutoFit/>
          </a:bodyPr>
          <a:lstStyle/>
          <a:p>
            <a:r>
              <a:rPr lang="en-US"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The Energy Management Office</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Wingdings" panose="05000000000000000000" pitchFamily="2" charset="2"/>
              <a:buChar char="ü"/>
            </a:pPr>
            <a:r>
              <a:rPr lang="en-US" sz="2400" dirty="0">
                <a:latin typeface="Arial" panose="020B0604020202020204" pitchFamily="34" charset="0"/>
                <a:ea typeface="Times New Roman" panose="02020603050405020304" pitchFamily="18" charset="0"/>
                <a:cs typeface="Arial" panose="020B0604020202020204" pitchFamily="34" charset="0"/>
              </a:rPr>
              <a:t>Located in the Department of Public Works, Facilities Management Group.</a:t>
            </a:r>
            <a:r>
              <a:rPr lang="en-US"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400" dirty="0">
                <a:latin typeface="Arial" panose="020B0604020202020204" pitchFamily="34" charset="0"/>
                <a:ea typeface="Times New Roman" panose="02020603050405020304" pitchFamily="18" charset="0"/>
                <a:cs typeface="Arial" panose="020B0604020202020204" pitchFamily="34" charset="0"/>
              </a:rPr>
              <a:t>Daily administration of energy management for municipal </a:t>
            </a:r>
            <a:r>
              <a:rPr lang="en-US" sz="2400" dirty="0" smtClean="0">
                <a:latin typeface="Arial" panose="020B0604020202020204" pitchFamily="34" charset="0"/>
                <a:ea typeface="Times New Roman" panose="02020603050405020304" pitchFamily="18" charset="0"/>
                <a:cs typeface="Arial" panose="020B0604020202020204" pitchFamily="34" charset="0"/>
              </a:rPr>
              <a:t>operations</a:t>
            </a:r>
            <a:endParaRPr lang="en-US" sz="2400" dirty="0">
              <a:latin typeface="Arial" panose="020B0604020202020204" pitchFamily="34" charset="0"/>
              <a:cs typeface="Arial" panose="020B0604020202020204" pitchFamily="34" charset="0"/>
            </a:endParaRPr>
          </a:p>
        </p:txBody>
      </p:sp>
      <p:pic>
        <p:nvPicPr>
          <p:cNvPr id="11" name="Picture 10" descr="Joint Energy Photo.jpg"/>
          <p:cNvPicPr/>
          <p:nvPr/>
        </p:nvPicPr>
        <p:blipFill>
          <a:blip r:embed="rId3" cstate="print">
            <a:extLst>
              <a:ext uri="{28A0092B-C50C-407E-A947-70E740481C1C}">
                <a14:useLocalDpi xmlns:a14="http://schemas.microsoft.com/office/drawing/2010/main" val="0"/>
              </a:ext>
            </a:extLst>
          </a:blip>
          <a:stretch>
            <a:fillRect/>
          </a:stretch>
        </p:blipFill>
        <p:spPr>
          <a:xfrm>
            <a:off x="8845731" y="1880176"/>
            <a:ext cx="2769523" cy="24690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248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199" y="229063"/>
            <a:ext cx="107442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Getting those Street Light Credits for Outages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6309" y="2150382"/>
            <a:ext cx="10961914" cy="4674528"/>
          </a:xfrm>
        </p:spPr>
        <p:txBody>
          <a:bodyPr>
            <a:normAutofit/>
          </a:bodyPr>
          <a:lstStyle/>
          <a:p>
            <a:r>
              <a:rPr lang="en-US" sz="2800" b="1" dirty="0" smtClean="0">
                <a:solidFill>
                  <a:schemeClr val="accent2">
                    <a:lumMod val="75000"/>
                  </a:schemeClr>
                </a:solidFill>
              </a:rPr>
              <a:t>Contract </a:t>
            </a:r>
            <a:r>
              <a:rPr lang="en-US" sz="2800" b="1" dirty="0">
                <a:solidFill>
                  <a:schemeClr val="accent2">
                    <a:lumMod val="75000"/>
                  </a:schemeClr>
                </a:solidFill>
              </a:rPr>
              <a:t>Language Regarding </a:t>
            </a:r>
            <a:r>
              <a:rPr lang="en-US" sz="2800" b="1" dirty="0" smtClean="0">
                <a:solidFill>
                  <a:schemeClr val="accent2">
                    <a:lumMod val="75000"/>
                  </a:schemeClr>
                </a:solidFill>
              </a:rPr>
              <a:t>Credits</a:t>
            </a:r>
          </a:p>
          <a:p>
            <a:endParaRPr lang="en-US" sz="900" b="1" dirty="0">
              <a:solidFill>
                <a:schemeClr val="accent2">
                  <a:lumMod val="75000"/>
                </a:schemeClr>
              </a:solidFill>
            </a:endParaRPr>
          </a:p>
          <a:p>
            <a:r>
              <a:rPr lang="en-US" sz="2200" dirty="0" smtClean="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the streetlight has not been repaired within the applicable time limit, below</a:t>
            </a:r>
            <a:r>
              <a:rPr lang="en-US" sz="2200" dirty="0" smtClean="0">
                <a:latin typeface="Arial" panose="020B0604020202020204" pitchFamily="34" charset="0"/>
                <a:cs typeface="Arial" panose="020B0604020202020204" pitchFamily="34" charset="0"/>
              </a:rPr>
              <a:t>, electric company will </a:t>
            </a:r>
            <a:r>
              <a:rPr lang="en-US" sz="2200" dirty="0">
                <a:latin typeface="Arial" panose="020B0604020202020204" pitchFamily="34" charset="0"/>
                <a:cs typeface="Arial" panose="020B0604020202020204" pitchFamily="34" charset="0"/>
              </a:rPr>
              <a:t>automatically adjust the billing. The amount of any refund or credit for such lights shall be prorated for the days of outage following the first report to the Company.</a:t>
            </a:r>
          </a:p>
          <a:p>
            <a:r>
              <a:rPr lang="en-US" sz="2200" dirty="0">
                <a:latin typeface="Arial" panose="020B0604020202020204" pitchFamily="34" charset="0"/>
                <a:cs typeface="Arial" panose="020B0604020202020204" pitchFamily="34" charset="0"/>
              </a:rPr>
              <a:t>a. For all installations not involving an underground cable failure, eleven calendar days.</a:t>
            </a:r>
          </a:p>
          <a:p>
            <a:r>
              <a:rPr lang="en-US" sz="2200" dirty="0">
                <a:latin typeface="Arial" panose="020B0604020202020204" pitchFamily="34" charset="0"/>
                <a:cs typeface="Arial" panose="020B0604020202020204" pitchFamily="34" charset="0"/>
              </a:rPr>
              <a:t>b. For installations involving an underground cable repair, fifteen calendar days.</a:t>
            </a:r>
          </a:p>
          <a:p>
            <a:r>
              <a:rPr lang="en-US" sz="2200" dirty="0">
                <a:latin typeface="Arial" panose="020B0604020202020204" pitchFamily="34" charset="0"/>
                <a:cs typeface="Arial" panose="020B0604020202020204" pitchFamily="34" charset="0"/>
              </a:rPr>
              <a:t>c. For installations involving an underground cable replacement, 45 calendar days.</a:t>
            </a:r>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40</a:t>
            </a:fld>
            <a:endParaRPr lang="en-US" dirty="0"/>
          </a:p>
        </p:txBody>
      </p:sp>
    </p:spTree>
    <p:extLst>
      <p:ext uri="{BB962C8B-B14F-4D97-AF65-F5344CB8AC3E}">
        <p14:creationId xmlns:p14="http://schemas.microsoft.com/office/powerpoint/2010/main" val="5733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 y="192658"/>
            <a:ext cx="100584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Missing Street Light Outage Credits?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US" dirty="0" smtClean="0">
                <a:solidFill>
                  <a:schemeClr val="tx1"/>
                </a:solidFill>
                <a:latin typeface="Arial" panose="020B0604020202020204" pitchFamily="34" charset="0"/>
                <a:cs typeface="Arial" panose="020B0604020202020204" pitchFamily="34" charset="0"/>
              </a:rPr>
              <a:t>Here </a:t>
            </a:r>
            <a:r>
              <a:rPr lang="en-US" dirty="0">
                <a:solidFill>
                  <a:schemeClr val="tx1"/>
                </a:solidFill>
                <a:latin typeface="Arial" panose="020B0604020202020204" pitchFamily="34" charset="0"/>
                <a:cs typeface="Arial" panose="020B0604020202020204" pitchFamily="34" charset="0"/>
              </a:rPr>
              <a:t>is </a:t>
            </a:r>
            <a:r>
              <a:rPr lang="en-US" dirty="0" smtClean="0">
                <a:solidFill>
                  <a:schemeClr val="tx1"/>
                </a:solidFill>
                <a:latin typeface="Arial" panose="020B0604020202020204" pitchFamily="34" charset="0"/>
                <a:cs typeface="Arial" panose="020B0604020202020204" pitchFamily="34" charset="0"/>
              </a:rPr>
              <a:t>an example: </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p>
          <a:p>
            <a:r>
              <a:rPr lang="en-US" b="1" u="sng" dirty="0" smtClean="0">
                <a:solidFill>
                  <a:schemeClr val="tx1"/>
                </a:solidFill>
                <a:latin typeface="Arial" panose="020B0604020202020204" pitchFamily="34" charset="0"/>
                <a:cs typeface="Arial" panose="020B0604020202020204" pitchFamily="34" charset="0"/>
              </a:rPr>
              <a:t>POLE N0713TL4000</a:t>
            </a:r>
            <a:r>
              <a:rPr lang="en-US" dirty="0">
                <a:solidFill>
                  <a:schemeClr val="tx1"/>
                </a:solidFill>
                <a:latin typeface="Arial" panose="020B0604020202020204" pitchFamily="34" charset="0"/>
                <a:cs typeface="Arial" panose="020B0604020202020204" pitchFamily="34" charset="0"/>
              </a:rPr>
              <a:t>:</a:t>
            </a:r>
          </a:p>
          <a:p>
            <a:pPr lvl="0"/>
            <a:r>
              <a:rPr lang="en-US" dirty="0">
                <a:solidFill>
                  <a:schemeClr val="tx1"/>
                </a:solidFill>
                <a:latin typeface="Arial" panose="020B0604020202020204" pitchFamily="34" charset="0"/>
                <a:cs typeface="Arial" panose="020B0604020202020204" pitchFamily="34" charset="0"/>
              </a:rPr>
              <a:t>7/3/2017           Was out for 58 days and then the work order was closed.</a:t>
            </a:r>
          </a:p>
          <a:p>
            <a:pPr lvl="0"/>
            <a:r>
              <a:rPr lang="en-US" dirty="0">
                <a:solidFill>
                  <a:schemeClr val="tx1"/>
                </a:solidFill>
                <a:latin typeface="Arial" panose="020B0604020202020204" pitchFamily="34" charset="0"/>
                <a:cs typeface="Arial" panose="020B0604020202020204" pitchFamily="34" charset="0"/>
              </a:rPr>
              <a:t>10/10/2017        Was out for 299 days and closed.</a:t>
            </a:r>
          </a:p>
          <a:p>
            <a:pPr lvl="0"/>
            <a:r>
              <a:rPr lang="en-US" dirty="0">
                <a:solidFill>
                  <a:schemeClr val="tx1"/>
                </a:solidFill>
                <a:latin typeface="Arial" panose="020B0604020202020204" pitchFamily="34" charset="0"/>
                <a:cs typeface="Arial" panose="020B0604020202020204" pitchFamily="34" charset="0"/>
              </a:rPr>
              <a:t>8/16/2018          Was out for 1 day and closed. </a:t>
            </a:r>
          </a:p>
          <a:p>
            <a:pPr lvl="0"/>
            <a:r>
              <a:rPr lang="en-US" dirty="0">
                <a:solidFill>
                  <a:schemeClr val="tx1"/>
                </a:solidFill>
                <a:latin typeface="Arial" panose="020B0604020202020204" pitchFamily="34" charset="0"/>
                <a:cs typeface="Arial" panose="020B0604020202020204" pitchFamily="34" charset="0"/>
              </a:rPr>
              <a:t>9/19/2018          Submitted again</a:t>
            </a:r>
          </a:p>
          <a:p>
            <a:r>
              <a:rPr lang="en-US" dirty="0">
                <a:solidFill>
                  <a:schemeClr val="tx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A2CCF446-34E9-4747-A5AF-743E9DD680E3}" type="slidenum">
              <a:rPr lang="en-US" smtClean="0"/>
              <a:t>41</a:t>
            </a:fld>
            <a:endParaRPr lang="en-US" dirty="0"/>
          </a:p>
        </p:txBody>
      </p:sp>
      <p:sp>
        <p:nvSpPr>
          <p:cNvPr id="5" name="AutoShape 2"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94187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34" y="294641"/>
            <a:ext cx="10058400" cy="1231954"/>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Traffic Signals Audit</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8056" y="1981199"/>
            <a:ext cx="11420856" cy="4478585"/>
          </a:xfrm>
        </p:spPr>
        <p:txBody>
          <a:bodyPr>
            <a:normAutofit fontScale="92500" lnSpcReduction="10000"/>
          </a:bodyPr>
          <a:lstStyle/>
          <a:p>
            <a:pPr>
              <a:lnSpc>
                <a:spcPct val="110000"/>
              </a:lnSpc>
            </a:pPr>
            <a:r>
              <a:rPr lang="en-US" sz="2400" u="sng" dirty="0" smtClean="0">
                <a:solidFill>
                  <a:schemeClr val="tx1"/>
                </a:solidFill>
                <a:latin typeface="Arial" panose="020B0604020202020204" pitchFamily="34" charset="0"/>
                <a:cs typeface="Arial" panose="020B0604020202020204" pitchFamily="34" charset="0"/>
              </a:rPr>
              <a:t>Traffic Signal Audit </a:t>
            </a:r>
            <a:r>
              <a:rPr lang="en-US" sz="2400" dirty="0" smtClean="0">
                <a:solidFill>
                  <a:schemeClr val="tx1"/>
                </a:solidFill>
                <a:latin typeface="Arial" panose="020B0604020202020204" pitchFamily="34" charset="0"/>
                <a:cs typeface="Arial" panose="020B0604020202020204" pitchFamily="34" charset="0"/>
              </a:rPr>
              <a:t>– here is how our team did it: </a:t>
            </a:r>
          </a:p>
          <a:p>
            <a:pPr marL="742950" indent="-742950">
              <a:lnSpc>
                <a:spcPct val="11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Our traffic operations team had a list of intersections with traffic signal operations in the City.</a:t>
            </a:r>
          </a:p>
          <a:p>
            <a:pPr marL="742950" indent="-742950">
              <a:lnSpc>
                <a:spcPct val="11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The team added to their spreadsheet the meter and account number for each location (they also noted whether it was metered or unmetered service for future reference).</a:t>
            </a:r>
          </a:p>
          <a:p>
            <a:pPr marL="742950" indent="-742950">
              <a:lnSpc>
                <a:spcPct val="11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Then they went through all of the electric bills that they are paying for and checked off each intersection off of the bill.  When they were done, they found that the same intersection was on multiple bills.</a:t>
            </a:r>
          </a:p>
          <a:p>
            <a:pPr marL="742950" indent="-742950">
              <a:lnSpc>
                <a:spcPct val="11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We t</a:t>
            </a:r>
            <a:r>
              <a:rPr lang="en-US" sz="2400" dirty="0" smtClean="0">
                <a:latin typeface="Arial" panose="020B0604020202020204" pitchFamily="34" charset="0"/>
                <a:cs typeface="Arial" panose="020B0604020202020204" pitchFamily="34" charset="0"/>
              </a:rPr>
              <a:t>urned </a:t>
            </a: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a letter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requested </a:t>
            </a:r>
            <a:r>
              <a:rPr lang="en-US" sz="2400" dirty="0">
                <a:latin typeface="Arial" panose="020B0604020202020204" pitchFamily="34" charset="0"/>
                <a:cs typeface="Arial" panose="020B0604020202020204" pitchFamily="34" charset="0"/>
              </a:rPr>
              <a:t>a credit going back 36 months </a:t>
            </a:r>
            <a:r>
              <a:rPr lang="en-US" sz="2400" dirty="0" smtClean="0">
                <a:latin typeface="Arial" panose="020B0604020202020204" pitchFamily="34" charset="0"/>
                <a:cs typeface="Arial" panose="020B0604020202020204" pitchFamily="34" charset="0"/>
              </a:rPr>
              <a:t>(be sure to say from </a:t>
            </a:r>
            <a:r>
              <a:rPr lang="en-US" sz="2400" dirty="0">
                <a:latin typeface="Arial" panose="020B0604020202020204" pitchFamily="34" charset="0"/>
                <a:cs typeface="Arial" panose="020B0604020202020204" pitchFamily="34" charset="0"/>
              </a:rPr>
              <a:t>the date of that </a:t>
            </a:r>
            <a:r>
              <a:rPr lang="en-US" sz="2400" dirty="0" smtClean="0">
                <a:latin typeface="Arial" panose="020B0604020202020204" pitchFamily="34" charset="0"/>
                <a:cs typeface="Arial" panose="020B0604020202020204" pitchFamily="34" charset="0"/>
              </a:rPr>
              <a:t>letter).</a:t>
            </a:r>
            <a:endParaRPr lang="en-US" sz="2400" dirty="0">
              <a:latin typeface="Arial" panose="020B0604020202020204" pitchFamily="34" charset="0"/>
              <a:cs typeface="Arial" panose="020B0604020202020204" pitchFamily="34" charset="0"/>
            </a:endParaRPr>
          </a:p>
          <a:p>
            <a:pPr marL="742950" indent="-742950">
              <a:buFont typeface="+mj-lt"/>
              <a:buAutoNum type="arabicPeriod"/>
            </a:pPr>
            <a:endParaRPr lang="en-US" i="1" dirty="0" smtClean="0"/>
          </a:p>
          <a:p>
            <a:pPr marL="0" indent="0">
              <a:buNone/>
            </a:pPr>
            <a:endParaRPr lang="en-US" i="1" dirty="0"/>
          </a:p>
          <a:p>
            <a:pPr marL="0" indent="0">
              <a:buNone/>
            </a:pPr>
            <a:endParaRPr lang="en-US" i="1" dirty="0" smtClean="0"/>
          </a:p>
          <a:p>
            <a:pPr marL="0" indent="0">
              <a:buNone/>
            </a:pPr>
            <a:endParaRPr lang="en-US" i="1" dirty="0" smtClean="0"/>
          </a:p>
        </p:txBody>
      </p:sp>
      <p:sp>
        <p:nvSpPr>
          <p:cNvPr id="4" name="Slide Number Placeholder 3"/>
          <p:cNvSpPr>
            <a:spLocks noGrp="1"/>
          </p:cNvSpPr>
          <p:nvPr>
            <p:ph type="sldNum" sz="quarter" idx="12"/>
          </p:nvPr>
        </p:nvSpPr>
        <p:spPr/>
        <p:txBody>
          <a:bodyPr/>
          <a:lstStyle/>
          <a:p>
            <a:fld id="{A2CCF446-34E9-4747-A5AF-743E9DD680E3}" type="slidenum">
              <a:rPr lang="en-US" smtClean="0"/>
              <a:t>42</a:t>
            </a:fld>
            <a:endParaRPr lang="en-US" dirty="0"/>
          </a:p>
        </p:txBody>
      </p:sp>
      <p:pic>
        <p:nvPicPr>
          <p:cNvPr id="6" name="Picture 5"/>
          <p:cNvPicPr>
            <a:picLocks noChangeAspect="1"/>
          </p:cNvPicPr>
          <p:nvPr/>
        </p:nvPicPr>
        <p:blipFill>
          <a:blip r:embed="rId3"/>
          <a:stretch>
            <a:fillRect/>
          </a:stretch>
        </p:blipFill>
        <p:spPr>
          <a:xfrm>
            <a:off x="7575737" y="410524"/>
            <a:ext cx="3508097" cy="17262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8370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199" y="229063"/>
            <a:ext cx="107442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Unmetered - Dropped Usage due to LED’s</a:t>
            </a:r>
            <a:endParaRPr lang="en-US" sz="3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6448" y="2159906"/>
            <a:ext cx="5285136" cy="3326493"/>
          </a:xfrm>
        </p:spPr>
        <p:txBody>
          <a:bodyPr>
            <a:normAutofit fontScale="62500" lnSpcReduction="20000"/>
          </a:bodyPr>
          <a:lstStyle/>
          <a:p>
            <a:pPr marL="514350" indent="-514350">
              <a:lnSpc>
                <a:spcPct val="120000"/>
              </a:lnSpc>
              <a:buFont typeface="+mj-lt"/>
              <a:buAutoNum type="arabicPeriod"/>
            </a:pPr>
            <a:r>
              <a:rPr lang="en-US" sz="2800" dirty="0" smtClean="0">
                <a:latin typeface="Arial" panose="020B0604020202020204" pitchFamily="34" charset="0"/>
                <a:cs typeface="Arial" panose="020B0604020202020204" pitchFamily="34" charset="0"/>
              </a:rPr>
              <a:t>Review all unmetered billing compared to your recent LED projects.</a:t>
            </a:r>
          </a:p>
          <a:p>
            <a:pPr marL="514350" indent="-514350">
              <a:lnSpc>
                <a:spcPct val="120000"/>
              </a:lnSpc>
              <a:buFont typeface="+mj-lt"/>
              <a:buAutoNum type="arabicPeriod"/>
            </a:pPr>
            <a:r>
              <a:rPr lang="en-US" sz="2800" dirty="0" smtClean="0">
                <a:latin typeface="Arial" panose="020B0604020202020204" pitchFamily="34" charset="0"/>
                <a:cs typeface="Arial" panose="020B0604020202020204" pitchFamily="34" charset="0"/>
              </a:rPr>
              <a:t>Ensure you have not added a lot of additional items (video cameras etc.) to the meter.</a:t>
            </a:r>
          </a:p>
          <a:p>
            <a:pPr marL="514350" indent="-514350">
              <a:lnSpc>
                <a:spcPct val="120000"/>
              </a:lnSpc>
              <a:buFont typeface="+mj-lt"/>
              <a:buAutoNum type="arabicPeriod"/>
            </a:pPr>
            <a:r>
              <a:rPr lang="en-US" sz="2800" dirty="0" smtClean="0">
                <a:latin typeface="Arial" panose="020B0604020202020204" pitchFamily="34" charset="0"/>
                <a:cs typeface="Arial" panose="020B0604020202020204" pitchFamily="34" charset="0"/>
              </a:rPr>
              <a:t>Put in a formal request for a review if you reduced energy in the field (such as LED’s), you have to work with electric company to meter and document the reduction in order to see the savings on your bill.</a:t>
            </a: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43</a:t>
            </a:fld>
            <a:endParaRPr lang="en-US" dirty="0"/>
          </a:p>
        </p:txBody>
      </p:sp>
      <p:pic>
        <p:nvPicPr>
          <p:cNvPr id="5" name="Picture 4"/>
          <p:cNvPicPr>
            <a:picLocks noChangeAspect="1"/>
          </p:cNvPicPr>
          <p:nvPr/>
        </p:nvPicPr>
        <p:blipFill>
          <a:blip r:embed="rId2"/>
          <a:stretch>
            <a:fillRect/>
          </a:stretch>
        </p:blipFill>
        <p:spPr>
          <a:xfrm>
            <a:off x="6037310" y="2029653"/>
            <a:ext cx="5861843" cy="4165406"/>
          </a:xfrm>
          <a:prstGeom prst="rect">
            <a:avLst/>
          </a:prstGeom>
          <a:ln>
            <a:solidFill>
              <a:schemeClr val="accent1"/>
            </a:solidFill>
          </a:ln>
          <a:effectLst>
            <a:outerShdw blurRad="190500" algn="tl" rotWithShape="0">
              <a:srgbClr val="000000">
                <a:alpha val="70000"/>
              </a:srgbClr>
            </a:outerShdw>
          </a:effectLst>
        </p:spPr>
      </p:pic>
      <p:sp>
        <p:nvSpPr>
          <p:cNvPr id="6" name="Oval 5"/>
          <p:cNvSpPr/>
          <p:nvPr/>
        </p:nvSpPr>
        <p:spPr>
          <a:xfrm>
            <a:off x="7796784" y="4777739"/>
            <a:ext cx="1673352" cy="141732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94247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168602"/>
            <a:ext cx="10058400" cy="1450757"/>
          </a:xfrm>
        </p:spPr>
        <p:txBody>
          <a:bodyPr>
            <a:normAutofit/>
          </a:bodyPr>
          <a:lstStyle/>
          <a:p>
            <a:r>
              <a:rPr lang="en-US" sz="3800" b="1" dirty="0" smtClean="0">
                <a:solidFill>
                  <a:schemeClr val="tx1"/>
                </a:solidFill>
                <a:latin typeface="Arial" panose="020B0604020202020204" pitchFamily="34" charset="0"/>
                <a:cs typeface="Arial" panose="020B0604020202020204" pitchFamily="34" charset="0"/>
              </a:rPr>
              <a:t>Make requests on Letterhead</a:t>
            </a:r>
            <a:endParaRPr lang="en-US" sz="3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4701" y="1878007"/>
            <a:ext cx="10058400" cy="4023360"/>
          </a:xfrm>
        </p:spPr>
        <p:txBody>
          <a:bodyPr/>
          <a:lstStyle/>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44</a:t>
            </a:fld>
            <a:endParaRPr lang="en-US" dirty="0"/>
          </a:p>
        </p:txBody>
      </p:sp>
      <p:pic>
        <p:nvPicPr>
          <p:cNvPr id="9" name="Picture 8"/>
          <p:cNvPicPr>
            <a:picLocks noChangeAspect="1"/>
          </p:cNvPicPr>
          <p:nvPr/>
        </p:nvPicPr>
        <p:blipFill>
          <a:blip r:embed="rId2"/>
          <a:stretch>
            <a:fillRect/>
          </a:stretch>
        </p:blipFill>
        <p:spPr>
          <a:xfrm>
            <a:off x="1748753" y="1878007"/>
            <a:ext cx="3425796" cy="43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5994006" y="1878007"/>
            <a:ext cx="3959870" cy="3906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421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F6DE3B-424D-4433-ADBF-92B082ABB31F}" type="slidenum">
              <a:rPr lang="en-US" smtClean="0"/>
              <a:pPr/>
              <a:t>45</a:t>
            </a:fld>
            <a:endParaRPr lang="en-US" dirty="0"/>
          </a:p>
        </p:txBody>
      </p:sp>
      <p:sp>
        <p:nvSpPr>
          <p:cNvPr id="5" name="Title 1"/>
          <p:cNvSpPr txBox="1">
            <a:spLocks/>
          </p:cNvSpPr>
          <p:nvPr/>
        </p:nvSpPr>
        <p:spPr>
          <a:xfrm>
            <a:off x="985058" y="809585"/>
            <a:ext cx="8915400" cy="1066799"/>
          </a:xfrm>
          <a:prstGeom prst="rect">
            <a:avLst/>
          </a:prstGeom>
          <a:noFill/>
        </p:spPr>
        <p:txBody>
          <a:bodyPr vert="horz" lIns="91440" tIns="45720" rIns="91440" bIns="45720" rtlCol="0" anchor="ctr">
            <a:noAutofit/>
          </a:bodyPr>
          <a:lstStyle/>
          <a:p>
            <a:pPr>
              <a:spcBef>
                <a:spcPct val="0"/>
              </a:spcBef>
              <a:defRPr/>
            </a:pPr>
            <a:r>
              <a:rPr lang="en-US" sz="3800" b="1" dirty="0" smtClean="0">
                <a:latin typeface="Arial" panose="020B0604020202020204" pitchFamily="34" charset="0"/>
                <a:ea typeface="+mj-ea"/>
                <a:cs typeface="Arial" panose="020B0604020202020204" pitchFamily="34" charset="0"/>
              </a:rPr>
              <a:t>Billing Credits</a:t>
            </a:r>
            <a:endParaRPr lang="en-US" sz="3800" b="1" dirty="0">
              <a:latin typeface="Arial" panose="020B0604020202020204" pitchFamily="34" charset="0"/>
              <a:ea typeface="+mj-ea"/>
              <a:cs typeface="Arial" panose="020B0604020202020204" pitchFamily="34" charset="0"/>
            </a:endParaRPr>
          </a:p>
        </p:txBody>
      </p:sp>
      <p:sp>
        <p:nvSpPr>
          <p:cNvPr id="7" name="Content Placeholder 2"/>
          <p:cNvSpPr txBox="1">
            <a:spLocks/>
          </p:cNvSpPr>
          <p:nvPr/>
        </p:nvSpPr>
        <p:spPr>
          <a:xfrm>
            <a:off x="985058" y="712128"/>
            <a:ext cx="10396354" cy="5747657"/>
          </a:xfrm>
          <a:prstGeom prst="rect">
            <a:avLst/>
          </a:prstGeom>
          <a:solidFill>
            <a:schemeClr val="accent3">
              <a:lumMod val="20000"/>
              <a:lumOff val="80000"/>
            </a:schemeClr>
          </a:solidFill>
          <a:ln w="25400" cmpd="sng">
            <a:solidFill>
              <a:schemeClr val="accent3">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smtClean="0"/>
              <a:t>Billing Errors</a:t>
            </a:r>
          </a:p>
          <a:p>
            <a:pPr marL="0" indent="0">
              <a:buNone/>
            </a:pPr>
            <a:r>
              <a:rPr lang="en-US" sz="2400" dirty="0" smtClean="0"/>
              <a:t>Peak Demand Issues - $163,921</a:t>
            </a:r>
          </a:p>
          <a:p>
            <a:pPr marL="0" indent="0">
              <a:buNone/>
            </a:pPr>
            <a:r>
              <a:rPr lang="en-US" sz="2400" dirty="0" smtClean="0"/>
              <a:t>Streetlights &amp; Traffic Signal Overcharges - $40,509</a:t>
            </a:r>
          </a:p>
          <a:p>
            <a:pPr marL="0" indent="0">
              <a:buNone/>
            </a:pPr>
            <a:endParaRPr lang="en-US" sz="1200" b="1" u="sng" dirty="0" smtClean="0"/>
          </a:p>
          <a:p>
            <a:pPr marL="0" indent="0">
              <a:buNone/>
            </a:pPr>
            <a:r>
              <a:rPr lang="en-US" sz="2400" b="1" u="sng" dirty="0" smtClean="0"/>
              <a:t>Totalization Projects</a:t>
            </a:r>
          </a:p>
          <a:p>
            <a:pPr marL="0" indent="0">
              <a:buNone/>
            </a:pPr>
            <a:r>
              <a:rPr lang="en-US" sz="2400" dirty="0" smtClean="0"/>
              <a:t>Convention Center - </a:t>
            </a:r>
          </a:p>
          <a:p>
            <a:pPr marL="0" indent="0">
              <a:buNone/>
            </a:pPr>
            <a:r>
              <a:rPr lang="en-US" sz="2400" dirty="0" smtClean="0"/>
              <a:t>Judicial </a:t>
            </a:r>
            <a:r>
              <a:rPr lang="en-US" sz="2400" dirty="0"/>
              <a:t>Center &amp; Correctional Center </a:t>
            </a:r>
            <a:r>
              <a:rPr lang="en-US" sz="2400" dirty="0" smtClean="0"/>
              <a:t>- $23,142</a:t>
            </a:r>
          </a:p>
          <a:p>
            <a:pPr marL="0" indent="0">
              <a:buNone/>
            </a:pPr>
            <a:r>
              <a:rPr lang="en-US" sz="2400" dirty="0" smtClean="0"/>
              <a:t>Central </a:t>
            </a:r>
            <a:r>
              <a:rPr lang="en-US" sz="2400" dirty="0"/>
              <a:t>Plant &amp; 11-15 </a:t>
            </a:r>
            <a:r>
              <a:rPr lang="en-US" sz="2400" dirty="0" smtClean="0"/>
              <a:t>- $39,040</a:t>
            </a:r>
          </a:p>
          <a:p>
            <a:endParaRPr lang="en-US" sz="1400" dirty="0" smtClean="0"/>
          </a:p>
          <a:p>
            <a:pPr marL="0" indent="0">
              <a:buNone/>
            </a:pPr>
            <a:r>
              <a:rPr lang="en-US" sz="2400" b="1" u="sng" dirty="0"/>
              <a:t>Rate Schedule Changes and Other Annual Savings</a:t>
            </a:r>
          </a:p>
          <a:p>
            <a:pPr marL="0" indent="0">
              <a:buNone/>
            </a:pPr>
            <a:r>
              <a:rPr lang="en-US" sz="2400" dirty="0" smtClean="0"/>
              <a:t>$29,210</a:t>
            </a:r>
          </a:p>
          <a:p>
            <a:pPr marL="0" indent="0">
              <a:buNone/>
            </a:pPr>
            <a:endParaRPr lang="en-US" sz="1400" dirty="0"/>
          </a:p>
          <a:p>
            <a:pPr marL="0" indent="0">
              <a:buNone/>
            </a:pPr>
            <a:r>
              <a:rPr lang="en-US" sz="2400" b="1" u="sng" dirty="0"/>
              <a:t>Contract Demand Negotiations</a:t>
            </a:r>
          </a:p>
          <a:p>
            <a:pPr marL="0" indent="0">
              <a:buNone/>
            </a:pPr>
            <a:r>
              <a:rPr lang="en-US" sz="2400" dirty="0"/>
              <a:t>Convention Center - $9,085</a:t>
            </a:r>
          </a:p>
          <a:p>
            <a:pPr marL="0" indent="0">
              <a:buNone/>
            </a:pPr>
            <a:endParaRPr lang="en-US" sz="1600"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p:pic>
        <p:nvPicPr>
          <p:cNvPr id="1026" name="Picture 2" descr="Image result for dolla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77145">
            <a:off x="7752938" y="2108258"/>
            <a:ext cx="4599839" cy="29553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46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Questions?</a:t>
            </a:r>
            <a:endParaRPr lang="en-US" dirty="0">
              <a:solidFill>
                <a:schemeClr val="accent6">
                  <a:lumMod val="75000"/>
                </a:schemeClr>
              </a:solidFill>
            </a:endParaRPr>
          </a:p>
        </p:txBody>
      </p:sp>
      <p:sp>
        <p:nvSpPr>
          <p:cNvPr id="3" name="Text Placeholder 2"/>
          <p:cNvSpPr>
            <a:spLocks noGrp="1"/>
          </p:cNvSpPr>
          <p:nvPr>
            <p:ph type="body" idx="1"/>
          </p:nvPr>
        </p:nvSpPr>
        <p:spPr/>
        <p:txBody>
          <a:bodyPr/>
          <a:lstStyle/>
          <a:p>
            <a:r>
              <a:rPr lang="en-US" dirty="0" smtClean="0"/>
              <a:t>Lori Herrick Borden</a:t>
            </a:r>
          </a:p>
          <a:p>
            <a:r>
              <a:rPr lang="en-US" dirty="0" smtClean="0">
                <a:solidFill>
                  <a:srgbClr val="0070C0"/>
                </a:solidFill>
                <a:hlinkClick r:id="rId2"/>
              </a:rPr>
              <a:t>lherrick@vbgov.com</a:t>
            </a:r>
            <a:r>
              <a:rPr lang="en-US" dirty="0" smtClean="0"/>
              <a:t>   or (757)385-5663</a:t>
            </a:r>
            <a:endParaRPr lang="en-US" dirty="0"/>
          </a:p>
        </p:txBody>
      </p:sp>
      <p:sp>
        <p:nvSpPr>
          <p:cNvPr id="4" name="Slide Number Placeholder 3"/>
          <p:cNvSpPr>
            <a:spLocks noGrp="1"/>
          </p:cNvSpPr>
          <p:nvPr>
            <p:ph type="sldNum" sz="quarter" idx="12"/>
          </p:nvPr>
        </p:nvSpPr>
        <p:spPr/>
        <p:txBody>
          <a:bodyPr/>
          <a:lstStyle/>
          <a:p>
            <a:fld id="{A2CCF446-34E9-4747-A5AF-743E9DD680E3}" type="slidenum">
              <a:rPr lang="en-US" smtClean="0"/>
              <a:t>46</a:t>
            </a:fld>
            <a:endParaRPr lang="en-US" dirty="0"/>
          </a:p>
        </p:txBody>
      </p:sp>
    </p:spTree>
    <p:extLst>
      <p:ext uri="{BB962C8B-B14F-4D97-AF65-F5344CB8AC3E}">
        <p14:creationId xmlns:p14="http://schemas.microsoft.com/office/powerpoint/2010/main" val="198645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32DBA0-65C3-4791-B3EE-F1096854457B}" type="slidenum">
              <a:rPr lang="en-US" smtClean="0"/>
              <a:pPr/>
              <a:t>5</a:t>
            </a:fld>
            <a:endParaRPr lang="en-US" dirty="0"/>
          </a:p>
        </p:txBody>
      </p:sp>
      <p:sp>
        <p:nvSpPr>
          <p:cNvPr id="9" name="Title 1"/>
          <p:cNvSpPr txBox="1">
            <a:spLocks/>
          </p:cNvSpPr>
          <p:nvPr/>
        </p:nvSpPr>
        <p:spPr>
          <a:xfrm>
            <a:off x="1208313" y="658775"/>
            <a:ext cx="10004170" cy="1066799"/>
          </a:xfrm>
          <a:prstGeom prst="rect">
            <a:avLst/>
          </a:prstGeom>
          <a:noFill/>
        </p:spPr>
        <p:txBody>
          <a:bodyPr vert="horz" lIns="91440" tIns="45720" rIns="91440" bIns="45720" rtlCol="0" anchor="ctr">
            <a:noAutofit/>
          </a:bodyPr>
          <a:lstStyle/>
          <a:p>
            <a:pPr>
              <a:spcBef>
                <a:spcPct val="0"/>
              </a:spcBef>
              <a:defRPr/>
            </a:pPr>
            <a:r>
              <a:rPr lang="en-US" sz="3800" b="1" dirty="0" smtClean="0">
                <a:latin typeface="Arial" panose="020B0604020202020204" pitchFamily="34" charset="0"/>
                <a:ea typeface="+mj-ea"/>
                <a:cs typeface="Arial" panose="020B0604020202020204" pitchFamily="34" charset="0"/>
              </a:rPr>
              <a:t>Energy Management by Commodity Usage</a:t>
            </a:r>
            <a:endParaRPr lang="en-US" sz="3800" b="1" dirty="0">
              <a:latin typeface="Arial" panose="020B0604020202020204" pitchFamily="34" charset="0"/>
              <a:ea typeface="+mj-ea"/>
              <a:cs typeface="Arial" panose="020B0604020202020204" pitchFamily="34" charset="0"/>
            </a:endParaRPr>
          </a:p>
        </p:txBody>
      </p:sp>
      <p:sp>
        <p:nvSpPr>
          <p:cNvPr id="2" name="Rectangle 1"/>
          <p:cNvSpPr/>
          <p:nvPr/>
        </p:nvSpPr>
        <p:spPr>
          <a:xfrm>
            <a:off x="348343" y="1610653"/>
            <a:ext cx="3984172" cy="4370427"/>
          </a:xfrm>
          <a:prstGeom prst="rect">
            <a:avLst/>
          </a:prstGeom>
        </p:spPr>
        <p:txBody>
          <a:bodyPr wrap="square">
            <a:spAutoFit/>
          </a:bodyPr>
          <a:lstStyle/>
          <a:p>
            <a:endParaRPr lang="en-US" dirty="0"/>
          </a:p>
          <a:p>
            <a:r>
              <a:rPr lang="en-US" sz="2000" dirty="0">
                <a:latin typeface="Arial" panose="020B0604020202020204" pitchFamily="34" charset="0"/>
                <a:cs typeface="Arial" panose="020B0604020202020204" pitchFamily="34" charset="0"/>
              </a:rPr>
              <a:t>The City of Virginia Beach uses almost 800,000 MMBTU’s in electricity, natural gas, propane  and fuel in the operation of municipal facilities, utility systems, vehicles and equipment.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Efficient </a:t>
            </a:r>
            <a:r>
              <a:rPr lang="en-US" sz="2000" dirty="0">
                <a:latin typeface="Arial" panose="020B0604020202020204" pitchFamily="34" charset="0"/>
                <a:cs typeface="Arial" panose="020B0604020202020204" pitchFamily="34" charset="0"/>
              </a:rPr>
              <a:t>management of energy enables the cost-effective delivery of City services to the public and helps to reduce environmental impacts.  </a:t>
            </a:r>
          </a:p>
        </p:txBody>
      </p:sp>
      <p:graphicFrame>
        <p:nvGraphicFramePr>
          <p:cNvPr id="7" name="Chart 6"/>
          <p:cNvGraphicFramePr/>
          <p:nvPr>
            <p:extLst>
              <p:ext uri="{D42A27DB-BD31-4B8C-83A1-F6EECF244321}">
                <p14:modId xmlns:p14="http://schemas.microsoft.com/office/powerpoint/2010/main" val="1876607151"/>
              </p:ext>
            </p:extLst>
          </p:nvPr>
        </p:nvGraphicFramePr>
        <p:xfrm>
          <a:off x="3897283" y="2105066"/>
          <a:ext cx="7815746" cy="3860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626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0406" y="685802"/>
            <a:ext cx="9720943" cy="1066799"/>
          </a:xfrm>
          <a:prstGeom prst="rect">
            <a:avLst/>
          </a:prstGeom>
          <a:noFill/>
        </p:spPr>
        <p:txBody>
          <a:bodyPr vert="horz" lIns="91440" tIns="45720" rIns="91440" bIns="45720" rtlCol="0" anchor="ctr">
            <a:noAutofit/>
          </a:bodyPr>
          <a:lstStyle/>
          <a:p>
            <a:pPr>
              <a:spcBef>
                <a:spcPct val="0"/>
              </a:spcBef>
              <a:defRPr/>
            </a:pPr>
            <a:r>
              <a:rPr lang="en-US" sz="3200" dirty="0">
                <a:solidFill>
                  <a:schemeClr val="bg1"/>
                </a:solidFill>
                <a:latin typeface="+mj-lt"/>
                <a:ea typeface="+mj-ea"/>
                <a:cs typeface="+mj-cs"/>
              </a:rPr>
              <a:t> </a:t>
            </a:r>
            <a:r>
              <a:rPr lang="en-US" sz="3800" b="1" dirty="0" smtClean="0">
                <a:latin typeface="Arial" panose="020B0604020202020204" pitchFamily="34" charset="0"/>
                <a:ea typeface="+mj-ea"/>
                <a:cs typeface="Arial" panose="020B0604020202020204" pitchFamily="34" charset="0"/>
              </a:rPr>
              <a:t>Third Party Utility </a:t>
            </a:r>
            <a:r>
              <a:rPr lang="en-US" sz="3800" b="1" dirty="0">
                <a:latin typeface="Arial" panose="020B0604020202020204" pitchFamily="34" charset="0"/>
                <a:ea typeface="+mj-ea"/>
                <a:cs typeface="Arial" panose="020B0604020202020204" pitchFamily="34" charset="0"/>
              </a:rPr>
              <a:t>Bill Audit Summary </a:t>
            </a:r>
          </a:p>
        </p:txBody>
      </p:sp>
      <p:sp>
        <p:nvSpPr>
          <p:cNvPr id="3" name="Content Placeholder 2"/>
          <p:cNvSpPr>
            <a:spLocks noGrp="1"/>
          </p:cNvSpPr>
          <p:nvPr>
            <p:ph idx="1"/>
          </p:nvPr>
        </p:nvSpPr>
        <p:spPr>
          <a:xfrm>
            <a:off x="2205195" y="1752601"/>
            <a:ext cx="7924800" cy="5269028"/>
          </a:xfrm>
        </p:spPr>
        <p:txBody>
          <a:bodyPr>
            <a:normAutofit/>
          </a:bodyPr>
          <a:lstStyle/>
          <a:p>
            <a:pPr marL="0" indent="0">
              <a:buNone/>
            </a:pPr>
            <a:r>
              <a:rPr lang="en-US" sz="2200" b="1" u="sng" dirty="0">
                <a:solidFill>
                  <a:schemeClr val="tx1"/>
                </a:solidFill>
                <a:latin typeface="Arial" panose="020B0604020202020204" pitchFamily="34" charset="0"/>
                <a:cs typeface="Arial" panose="020B0604020202020204" pitchFamily="34" charset="0"/>
              </a:rPr>
              <a:t>Refunds from Errors:</a:t>
            </a:r>
          </a:p>
          <a:p>
            <a:pPr marL="0" indent="0">
              <a:buNone/>
            </a:pPr>
            <a:r>
              <a:rPr lang="en-US" sz="2200" dirty="0">
                <a:solidFill>
                  <a:schemeClr val="tx1"/>
                </a:solidFill>
                <a:latin typeface="Arial" panose="020B0604020202020204" pitchFamily="34" charset="0"/>
                <a:cs typeface="Arial" panose="020B0604020202020204" pitchFamily="34" charset="0"/>
              </a:rPr>
              <a:t>$13,762</a:t>
            </a:r>
          </a:p>
          <a:p>
            <a:pPr marL="0" indent="0">
              <a:buNone/>
            </a:pPr>
            <a:endParaRPr lang="en-US" sz="600" dirty="0">
              <a:solidFill>
                <a:schemeClr val="tx1"/>
              </a:solidFill>
              <a:latin typeface="Arial" panose="020B0604020202020204" pitchFamily="34" charset="0"/>
              <a:cs typeface="Arial" panose="020B0604020202020204" pitchFamily="34" charset="0"/>
            </a:endParaRPr>
          </a:p>
          <a:p>
            <a:pPr marL="0" indent="0">
              <a:buNone/>
            </a:pPr>
            <a:r>
              <a:rPr lang="en-US" sz="2200" b="1" u="sng" dirty="0">
                <a:solidFill>
                  <a:schemeClr val="tx1"/>
                </a:solidFill>
                <a:latin typeface="Arial" panose="020B0604020202020204" pitchFamily="34" charset="0"/>
                <a:cs typeface="Arial" panose="020B0604020202020204" pitchFamily="34" charset="0"/>
              </a:rPr>
              <a:t>Refunds from Mischarged Taxes:</a:t>
            </a:r>
          </a:p>
          <a:p>
            <a:pPr marL="0" indent="0">
              <a:buNone/>
            </a:pPr>
            <a:r>
              <a:rPr lang="en-US" sz="2200" dirty="0">
                <a:solidFill>
                  <a:schemeClr val="tx1"/>
                </a:solidFill>
                <a:latin typeface="Arial" panose="020B0604020202020204" pitchFamily="34" charset="0"/>
                <a:cs typeface="Arial" panose="020B0604020202020204" pitchFamily="34" charset="0"/>
              </a:rPr>
              <a:t>$5,931</a:t>
            </a:r>
          </a:p>
          <a:p>
            <a:pPr marL="0" indent="0">
              <a:buNone/>
            </a:pPr>
            <a:endParaRPr lang="en-US" sz="700" b="1" dirty="0">
              <a:solidFill>
                <a:schemeClr val="tx1"/>
              </a:solidFill>
              <a:latin typeface="Arial" panose="020B0604020202020204" pitchFamily="34" charset="0"/>
              <a:cs typeface="Arial" panose="020B0604020202020204" pitchFamily="34" charset="0"/>
            </a:endParaRPr>
          </a:p>
          <a:p>
            <a:pPr marL="0" indent="0">
              <a:buNone/>
            </a:pPr>
            <a:r>
              <a:rPr lang="en-US" sz="2200" b="1" u="sng" dirty="0">
                <a:solidFill>
                  <a:schemeClr val="tx1"/>
                </a:solidFill>
                <a:latin typeface="Arial" panose="020B0604020202020204" pitchFamily="34" charset="0"/>
                <a:cs typeface="Arial" panose="020B0604020202020204" pitchFamily="34" charset="0"/>
              </a:rPr>
              <a:t>Refunds from Street Light </a:t>
            </a:r>
            <a:r>
              <a:rPr lang="en-US" sz="2200" b="1" u="sng" dirty="0" smtClean="0">
                <a:solidFill>
                  <a:schemeClr val="tx1"/>
                </a:solidFill>
                <a:latin typeface="Arial" panose="020B0604020202020204" pitchFamily="34" charset="0"/>
                <a:cs typeface="Arial" panose="020B0604020202020204" pitchFamily="34" charset="0"/>
              </a:rPr>
              <a:t>Audit:</a:t>
            </a:r>
            <a:endParaRPr lang="en-US" sz="2200" b="1" u="sng" dirty="0">
              <a:solidFill>
                <a:schemeClr val="tx1"/>
              </a:solidFill>
              <a:latin typeface="Arial" panose="020B0604020202020204" pitchFamily="34" charset="0"/>
              <a:cs typeface="Arial" panose="020B0604020202020204" pitchFamily="34" charset="0"/>
            </a:endParaRPr>
          </a:p>
          <a:p>
            <a:pPr marL="0" indent="0">
              <a:buNone/>
            </a:pPr>
            <a:r>
              <a:rPr lang="en-US" sz="2200" dirty="0">
                <a:solidFill>
                  <a:schemeClr val="tx1"/>
                </a:solidFill>
                <a:latin typeface="Arial" panose="020B0604020202020204" pitchFamily="34" charset="0"/>
                <a:cs typeface="Arial" panose="020B0604020202020204" pitchFamily="34" charset="0"/>
              </a:rPr>
              <a:t>Approximately $10,000</a:t>
            </a:r>
          </a:p>
          <a:p>
            <a:pPr marL="0" indent="0">
              <a:buNone/>
            </a:pPr>
            <a:endParaRPr lang="en-US" sz="900" dirty="0">
              <a:solidFill>
                <a:schemeClr val="tx1"/>
              </a:solidFill>
              <a:latin typeface="Arial" panose="020B0604020202020204" pitchFamily="34" charset="0"/>
              <a:cs typeface="Arial" panose="020B0604020202020204" pitchFamily="34" charset="0"/>
            </a:endParaRPr>
          </a:p>
          <a:p>
            <a:pPr marL="0" indent="0">
              <a:buNone/>
            </a:pPr>
            <a:r>
              <a:rPr lang="en-US" sz="2200" b="1" u="sng" dirty="0">
                <a:solidFill>
                  <a:schemeClr val="tx1"/>
                </a:solidFill>
                <a:latin typeface="Arial" panose="020B0604020202020204" pitchFamily="34" charset="0"/>
                <a:cs typeface="Arial" panose="020B0604020202020204" pitchFamily="34" charset="0"/>
              </a:rPr>
              <a:t>Rate Schedule and Contracted Facility Charge Changes:</a:t>
            </a:r>
          </a:p>
          <a:p>
            <a:pPr marL="0" indent="0">
              <a:buNone/>
            </a:pPr>
            <a:r>
              <a:rPr lang="en-US" sz="2200" dirty="0">
                <a:solidFill>
                  <a:schemeClr val="tx1"/>
                </a:solidFill>
                <a:latin typeface="Arial" panose="020B0604020202020204" pitchFamily="34" charset="0"/>
                <a:cs typeface="Arial" panose="020B0604020202020204" pitchFamily="34" charset="0"/>
              </a:rPr>
              <a:t>$53,300</a:t>
            </a:r>
          </a:p>
          <a:p>
            <a:pPr marL="0" indent="0">
              <a:buNone/>
            </a:pPr>
            <a:endParaRPr lang="en-US" sz="2600" dirty="0">
              <a:latin typeface="+mj-lt"/>
              <a:cs typeface="Times New Roman" pitchFamily="18" charset="0"/>
            </a:endParaRPr>
          </a:p>
          <a:p>
            <a:pPr marL="0" indent="0">
              <a:buNone/>
            </a:pPr>
            <a:endParaRPr lang="en-US" sz="2600" dirty="0">
              <a:latin typeface="+mj-lt"/>
              <a:cs typeface="Times New Roman" pitchFamily="18" charset="0"/>
            </a:endParaRPr>
          </a:p>
          <a:p>
            <a:pPr marL="0" indent="0">
              <a:buNone/>
            </a:pPr>
            <a:endParaRPr lang="en-US" sz="2600" dirty="0">
              <a:latin typeface="+mj-lt"/>
              <a:cs typeface="Times New Roman" pitchFamily="18" charset="0"/>
            </a:endParaRPr>
          </a:p>
          <a:p>
            <a:pPr marL="0" indent="0">
              <a:buNone/>
            </a:pPr>
            <a:endParaRPr lang="en-US" b="1" u="sng"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sz="2800" b="1" u="sng" dirty="0">
              <a:latin typeface="Times New Roman" pitchFamily="18" charset="0"/>
              <a:cs typeface="Times New Roman" pitchFamily="18" charset="0"/>
            </a:endParaRPr>
          </a:p>
        </p:txBody>
      </p:sp>
      <p:sp>
        <p:nvSpPr>
          <p:cNvPr id="4" name="TextBox 3"/>
          <p:cNvSpPr txBox="1"/>
          <p:nvPr/>
        </p:nvSpPr>
        <p:spPr>
          <a:xfrm>
            <a:off x="8120742" y="1926772"/>
            <a:ext cx="3102429" cy="1569660"/>
          </a:xfrm>
          <a:prstGeom prst="rect">
            <a:avLst/>
          </a:prstGeom>
          <a:solidFill>
            <a:srgbClr val="FBFBBD"/>
          </a:solidFill>
          <a:ln>
            <a:solidFill>
              <a:schemeClr val="tx1"/>
            </a:solidFill>
          </a:ln>
        </p:spPr>
        <p:txBody>
          <a:bodyPr wrap="square" rtlCol="0">
            <a:spAutoFit/>
          </a:bodyPr>
          <a:lstStyle/>
          <a:p>
            <a:pPr algn="ctr"/>
            <a:r>
              <a:rPr lang="en-US" sz="2400" b="1" dirty="0">
                <a:cs typeface="Times New Roman" pitchFamily="18" charset="0"/>
              </a:rPr>
              <a:t>$82,993.37 in savings and refunds – </a:t>
            </a:r>
          </a:p>
          <a:p>
            <a:pPr algn="ctr"/>
            <a:r>
              <a:rPr lang="en-US" sz="2400" b="1" dirty="0">
                <a:cs typeface="Times New Roman" pitchFamily="18" charset="0"/>
              </a:rPr>
              <a:t>(Relatively Small Amount)</a:t>
            </a:r>
          </a:p>
        </p:txBody>
      </p:sp>
      <p:sp>
        <p:nvSpPr>
          <p:cNvPr id="6" name="TextBox 5"/>
          <p:cNvSpPr txBox="1"/>
          <p:nvPr/>
        </p:nvSpPr>
        <p:spPr>
          <a:xfrm>
            <a:off x="1678911" y="6368704"/>
            <a:ext cx="9220201" cy="461665"/>
          </a:xfrm>
          <a:prstGeom prst="rect">
            <a:avLst/>
          </a:prstGeom>
          <a:solidFill>
            <a:srgbClr val="D7EFBF"/>
          </a:solidFill>
          <a:ln>
            <a:solidFill>
              <a:schemeClr val="tx1"/>
            </a:solidFill>
          </a:ln>
        </p:spPr>
        <p:txBody>
          <a:bodyPr wrap="square" rtlCol="0">
            <a:spAutoFit/>
          </a:bodyPr>
          <a:lstStyle/>
          <a:p>
            <a:pPr algn="ctr"/>
            <a:r>
              <a:rPr lang="en-US" sz="2400" b="1" dirty="0"/>
              <a:t>Approximate Total Savings Over 10 Years: $749,600</a:t>
            </a:r>
            <a:endParaRPr lang="en-US" sz="2400" dirty="0"/>
          </a:p>
        </p:txBody>
      </p:sp>
    </p:spTree>
    <p:extLst>
      <p:ext uri="{BB962C8B-B14F-4D97-AF65-F5344CB8AC3E}">
        <p14:creationId xmlns:p14="http://schemas.microsoft.com/office/powerpoint/2010/main" val="1217713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randombar(horizont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1024" y="359380"/>
            <a:ext cx="10589347" cy="1261884"/>
          </a:xfrm>
          <a:prstGeom prst="rect">
            <a:avLst/>
          </a:prstGeom>
          <a:noFill/>
        </p:spPr>
        <p:txBody>
          <a:bodyPr wrap="square" rtlCol="0">
            <a:spAutoFit/>
          </a:bodyPr>
          <a:lstStyle/>
          <a:p>
            <a:r>
              <a:rPr lang="en-US" sz="3800" b="1" dirty="0">
                <a:latin typeface="Arial" pitchFamily="34" charset="0"/>
                <a:cs typeface="Arial" pitchFamily="34" charset="0"/>
              </a:rPr>
              <a:t>Problems with </a:t>
            </a:r>
            <a:r>
              <a:rPr lang="en-US" sz="3800" b="1" dirty="0" smtClean="0">
                <a:latin typeface="Arial" pitchFamily="34" charset="0"/>
                <a:cs typeface="Arial" pitchFamily="34" charset="0"/>
              </a:rPr>
              <a:t>the traditional way </a:t>
            </a:r>
            <a:r>
              <a:rPr lang="en-US" sz="3800" b="1" dirty="0">
                <a:latin typeface="Arial" pitchFamily="34" charset="0"/>
                <a:cs typeface="Arial" pitchFamily="34" charset="0"/>
              </a:rPr>
              <a:t>of paying </a:t>
            </a:r>
            <a:endParaRPr lang="en-US" sz="3800" b="1" dirty="0" smtClean="0">
              <a:latin typeface="Arial" pitchFamily="34" charset="0"/>
              <a:cs typeface="Arial" pitchFamily="34" charset="0"/>
            </a:endParaRPr>
          </a:p>
          <a:p>
            <a:r>
              <a:rPr lang="en-US" sz="3800" b="1" dirty="0" smtClean="0">
                <a:latin typeface="Arial" pitchFamily="34" charset="0"/>
                <a:cs typeface="Arial" pitchFamily="34" charset="0"/>
              </a:rPr>
              <a:t>Utility </a:t>
            </a:r>
            <a:r>
              <a:rPr lang="en-US" sz="3800" b="1" dirty="0">
                <a:latin typeface="Arial" pitchFamily="34" charset="0"/>
                <a:cs typeface="Arial" pitchFamily="34" charset="0"/>
              </a:rPr>
              <a:t>Bills:</a:t>
            </a:r>
          </a:p>
        </p:txBody>
      </p:sp>
      <p:sp>
        <p:nvSpPr>
          <p:cNvPr id="2" name="TextBox 1"/>
          <p:cNvSpPr txBox="1"/>
          <p:nvPr/>
        </p:nvSpPr>
        <p:spPr>
          <a:xfrm>
            <a:off x="960361" y="2072305"/>
            <a:ext cx="5572312" cy="461665"/>
          </a:xfrm>
          <a:prstGeom prst="rect">
            <a:avLst/>
          </a:prstGeom>
          <a:noFill/>
        </p:spPr>
        <p:txBody>
          <a:bodyPr wrap="square" rtlCol="0">
            <a:spAutoFit/>
          </a:bodyPr>
          <a:lstStyle/>
          <a:p>
            <a:pPr marL="457200">
              <a:spcBef>
                <a:spcPts val="600"/>
              </a:spcBef>
            </a:pPr>
            <a:r>
              <a:rPr lang="en-US" sz="2400" dirty="0">
                <a:latin typeface="Arial" pitchFamily="34" charset="0"/>
                <a:cs typeface="Arial" pitchFamily="34" charset="0"/>
              </a:rPr>
              <a:t>- Decentralized bill review model</a:t>
            </a:r>
          </a:p>
        </p:txBody>
      </p:sp>
      <p:sp>
        <p:nvSpPr>
          <p:cNvPr id="3" name="TextBox 2"/>
          <p:cNvSpPr txBox="1"/>
          <p:nvPr/>
        </p:nvSpPr>
        <p:spPr>
          <a:xfrm>
            <a:off x="862390" y="2688717"/>
            <a:ext cx="7217156" cy="830997"/>
          </a:xfrm>
          <a:prstGeom prst="rect">
            <a:avLst/>
          </a:prstGeom>
          <a:noFill/>
        </p:spPr>
        <p:txBody>
          <a:bodyPr wrap="square" rtlCol="0">
            <a:spAutoFit/>
          </a:bodyPr>
          <a:lstStyle/>
          <a:p>
            <a:pPr marL="457200">
              <a:spcBef>
                <a:spcPts val="1800"/>
              </a:spcBef>
            </a:pPr>
            <a:r>
              <a:rPr lang="en-US" sz="2400" dirty="0">
                <a:latin typeface="Arial" pitchFamily="34" charset="0"/>
                <a:cs typeface="Arial" pitchFamily="34" charset="0"/>
              </a:rPr>
              <a:t> - Paper process and vendor delays led to duplicate charges, late payments, and fees</a:t>
            </a:r>
          </a:p>
        </p:txBody>
      </p:sp>
      <p:sp>
        <p:nvSpPr>
          <p:cNvPr id="4" name="TextBox 3"/>
          <p:cNvSpPr txBox="1"/>
          <p:nvPr/>
        </p:nvSpPr>
        <p:spPr>
          <a:xfrm>
            <a:off x="862390" y="3829208"/>
            <a:ext cx="4629150" cy="461665"/>
          </a:xfrm>
          <a:prstGeom prst="rect">
            <a:avLst/>
          </a:prstGeom>
          <a:noFill/>
        </p:spPr>
        <p:txBody>
          <a:bodyPr wrap="square" rtlCol="0">
            <a:spAutoFit/>
          </a:bodyPr>
          <a:lstStyle/>
          <a:p>
            <a:pPr marL="457200">
              <a:spcBef>
                <a:spcPts val="1800"/>
              </a:spcBef>
            </a:pPr>
            <a:r>
              <a:rPr lang="en-US" sz="2400" dirty="0">
                <a:latin typeface="Arial" pitchFamily="34" charset="0"/>
                <a:cs typeface="Arial" pitchFamily="34" charset="0"/>
              </a:rPr>
              <a:t>- No auditing tools</a:t>
            </a:r>
          </a:p>
        </p:txBody>
      </p:sp>
      <p:sp>
        <p:nvSpPr>
          <p:cNvPr id="6" name="TextBox 5"/>
          <p:cNvSpPr txBox="1"/>
          <p:nvPr/>
        </p:nvSpPr>
        <p:spPr>
          <a:xfrm>
            <a:off x="862390" y="4698881"/>
            <a:ext cx="6658834" cy="461665"/>
          </a:xfrm>
          <a:prstGeom prst="rect">
            <a:avLst/>
          </a:prstGeom>
          <a:noFill/>
        </p:spPr>
        <p:txBody>
          <a:bodyPr wrap="square" rtlCol="0">
            <a:spAutoFit/>
          </a:bodyPr>
          <a:lstStyle/>
          <a:p>
            <a:pPr marL="457200">
              <a:spcBef>
                <a:spcPts val="1800"/>
              </a:spcBef>
            </a:pPr>
            <a:r>
              <a:rPr lang="en-US" sz="2400" dirty="0">
                <a:latin typeface="Arial" pitchFamily="34" charset="0"/>
                <a:cs typeface="Arial" pitchFamily="34" charset="0"/>
              </a:rPr>
              <a:t>- Overall utility </a:t>
            </a:r>
            <a:r>
              <a:rPr lang="en-US" sz="2400" dirty="0" smtClean="0">
                <a:latin typeface="Arial" pitchFamily="34" charset="0"/>
                <a:cs typeface="Arial" pitchFamily="34" charset="0"/>
              </a:rPr>
              <a:t>costs were increasing</a:t>
            </a:r>
            <a:endParaRPr lang="en-US" sz="2400" dirty="0">
              <a:latin typeface="Arial" pitchFamily="34" charset="0"/>
              <a:cs typeface="Arial" pitchFamily="34" charset="0"/>
            </a:endParaRPr>
          </a:p>
        </p:txBody>
      </p:sp>
      <p:pic>
        <p:nvPicPr>
          <p:cNvPr id="5122" name="Picture 2" descr="Image result for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664" y="2715111"/>
            <a:ext cx="4296707" cy="2689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212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p:cTn id="31" dur="1000" fill="hold"/>
                                        <p:tgtEl>
                                          <p:spTgt spid="5122"/>
                                        </p:tgtEl>
                                        <p:attrNameLst>
                                          <p:attrName>ppt_w</p:attrName>
                                        </p:attrNameLst>
                                      </p:cBhvr>
                                      <p:tavLst>
                                        <p:tav tm="0">
                                          <p:val>
                                            <p:fltVal val="0"/>
                                          </p:val>
                                        </p:tav>
                                        <p:tav tm="100000">
                                          <p:val>
                                            <p:strVal val="#ppt_w"/>
                                          </p:val>
                                        </p:tav>
                                      </p:tavLst>
                                    </p:anim>
                                    <p:anim calcmode="lin" valueType="num">
                                      <p:cBhvr>
                                        <p:cTn id="32" dur="1000" fill="hold"/>
                                        <p:tgtEl>
                                          <p:spTgt spid="5122"/>
                                        </p:tgtEl>
                                        <p:attrNameLst>
                                          <p:attrName>ppt_h</p:attrName>
                                        </p:attrNameLst>
                                      </p:cBhvr>
                                      <p:tavLst>
                                        <p:tav tm="0">
                                          <p:val>
                                            <p:fltVal val="0"/>
                                          </p:val>
                                        </p:tav>
                                        <p:tav tm="100000">
                                          <p:val>
                                            <p:strVal val="#ppt_h"/>
                                          </p:val>
                                        </p:tav>
                                      </p:tavLst>
                                    </p:anim>
                                    <p:anim calcmode="lin" valueType="num">
                                      <p:cBhvr>
                                        <p:cTn id="33" dur="1000" fill="hold"/>
                                        <p:tgtEl>
                                          <p:spTgt spid="5122"/>
                                        </p:tgtEl>
                                        <p:attrNameLst>
                                          <p:attrName>style.rotation</p:attrName>
                                        </p:attrNameLst>
                                      </p:cBhvr>
                                      <p:tavLst>
                                        <p:tav tm="0">
                                          <p:val>
                                            <p:fltVal val="90"/>
                                          </p:val>
                                        </p:tav>
                                        <p:tav tm="100000">
                                          <p:val>
                                            <p:fltVal val="0"/>
                                          </p:val>
                                        </p:tav>
                                      </p:tavLst>
                                    </p:anim>
                                    <p:animEffect transition="in" filter="fade">
                                      <p:cBhvr>
                                        <p:cTn id="3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7686" y="929489"/>
            <a:ext cx="9514114" cy="5632311"/>
          </a:xfrm>
          <a:prstGeom prst="rect">
            <a:avLst/>
          </a:prstGeom>
          <a:noFill/>
        </p:spPr>
        <p:txBody>
          <a:bodyPr wrap="square" rtlCol="0">
            <a:spAutoFit/>
          </a:bodyPr>
          <a:lstStyle/>
          <a:p>
            <a:r>
              <a:rPr lang="en-US" sz="3800" b="1" dirty="0">
                <a:latin typeface="Arial" pitchFamily="34" charset="0"/>
                <a:cs typeface="Arial" pitchFamily="34" charset="0"/>
              </a:rPr>
              <a:t>The New </a:t>
            </a:r>
            <a:r>
              <a:rPr lang="en-US" sz="3800" b="1" dirty="0" smtClean="0">
                <a:latin typeface="Arial" pitchFamily="34" charset="0"/>
                <a:cs typeface="Arial" pitchFamily="34" charset="0"/>
              </a:rPr>
              <a:t>Way: </a:t>
            </a:r>
            <a:r>
              <a:rPr lang="en-US" sz="3800" b="1" i="1" dirty="0" smtClean="0">
                <a:latin typeface="Arial" pitchFamily="34" charset="0"/>
                <a:cs typeface="Arial" pitchFamily="34" charset="0"/>
              </a:rPr>
              <a:t>The Plan</a:t>
            </a:r>
          </a:p>
          <a:p>
            <a:endParaRPr lang="en-US" sz="2400" b="1" i="1" dirty="0">
              <a:solidFill>
                <a:srgbClr val="B6C22D"/>
              </a:solidFill>
              <a:latin typeface="Arial" pitchFamily="34" charset="0"/>
              <a:cs typeface="Arial" pitchFamily="34" charset="0"/>
            </a:endParaRPr>
          </a:p>
          <a:p>
            <a:pPr marL="514350" indent="-514350">
              <a:buFont typeface="+mj-lt"/>
              <a:buAutoNum type="arabicPeriod"/>
            </a:pPr>
            <a:r>
              <a:rPr lang="en-US" sz="3000" dirty="0">
                <a:latin typeface="Arial" pitchFamily="34" charset="0"/>
                <a:cs typeface="Arial" pitchFamily="34" charset="0"/>
              </a:rPr>
              <a:t>Bring all the utility bills belonging to </a:t>
            </a:r>
            <a:r>
              <a:rPr lang="en-US" sz="3000" dirty="0" smtClean="0">
                <a:latin typeface="Arial" pitchFamily="34" charset="0"/>
                <a:cs typeface="Arial" pitchFamily="34" charset="0"/>
              </a:rPr>
              <a:t>the various </a:t>
            </a:r>
            <a:r>
              <a:rPr lang="en-US" sz="3000" dirty="0">
                <a:latin typeface="Arial" pitchFamily="34" charset="0"/>
                <a:cs typeface="Arial" pitchFamily="34" charset="0"/>
              </a:rPr>
              <a:t>departments into the </a:t>
            </a:r>
            <a:r>
              <a:rPr lang="en-US" sz="3000" dirty="0" smtClean="0">
                <a:latin typeface="Arial" pitchFamily="34" charset="0"/>
                <a:cs typeface="Arial" pitchFamily="34" charset="0"/>
              </a:rPr>
              <a:t>energy software:</a:t>
            </a:r>
            <a:endParaRPr lang="en-US" sz="3000" b="1" dirty="0">
              <a:latin typeface="Arial" pitchFamily="34" charset="0"/>
              <a:cs typeface="Arial" pitchFamily="34" charset="0"/>
            </a:endParaRPr>
          </a:p>
          <a:p>
            <a:pPr marL="971550" lvl="1" indent="-514350">
              <a:buFont typeface="Wingdings" panose="05000000000000000000" pitchFamily="2" charset="2"/>
              <a:buChar char="Ø"/>
            </a:pPr>
            <a:r>
              <a:rPr lang="en-US" sz="3000" dirty="0">
                <a:latin typeface="Arial" pitchFamily="34" charset="0"/>
                <a:cs typeface="Arial" pitchFamily="34" charset="0"/>
              </a:rPr>
              <a:t>Electronically for electric and natural </a:t>
            </a:r>
            <a:r>
              <a:rPr lang="en-US" sz="3000" dirty="0" smtClean="0">
                <a:latin typeface="Arial" pitchFamily="34" charset="0"/>
                <a:cs typeface="Arial" pitchFamily="34" charset="0"/>
              </a:rPr>
              <a:t>gas</a:t>
            </a:r>
            <a:endParaRPr lang="en-US" sz="3000" dirty="0">
              <a:latin typeface="Arial" pitchFamily="34" charset="0"/>
              <a:cs typeface="Arial" pitchFamily="34" charset="0"/>
            </a:endParaRPr>
          </a:p>
          <a:p>
            <a:pPr marL="971550" lvl="1" indent="-514350">
              <a:buFont typeface="Wingdings" panose="05000000000000000000" pitchFamily="2" charset="2"/>
              <a:buChar char="Ø"/>
            </a:pPr>
            <a:r>
              <a:rPr lang="en-US" sz="3000" dirty="0">
                <a:latin typeface="Arial" pitchFamily="34" charset="0"/>
                <a:cs typeface="Arial" pitchFamily="34" charset="0"/>
              </a:rPr>
              <a:t>Departments hand key the </a:t>
            </a:r>
            <a:r>
              <a:rPr lang="en-US" sz="3000" dirty="0" smtClean="0">
                <a:latin typeface="Arial" pitchFamily="34" charset="0"/>
                <a:cs typeface="Arial" pitchFamily="34" charset="0"/>
              </a:rPr>
              <a:t>rest</a:t>
            </a:r>
          </a:p>
          <a:p>
            <a:pPr marL="971550" lvl="1" indent="-514350">
              <a:buFont typeface="Wingdings" panose="05000000000000000000" pitchFamily="2" charset="2"/>
              <a:buChar char="Ø"/>
            </a:pPr>
            <a:endParaRPr lang="en-US" sz="1600" dirty="0" smtClean="0">
              <a:latin typeface="Arial" pitchFamily="34" charset="0"/>
              <a:cs typeface="Arial" pitchFamily="34" charset="0"/>
            </a:endParaRPr>
          </a:p>
          <a:p>
            <a:pPr marL="514350" indent="-514350">
              <a:buFont typeface="+mj-lt"/>
              <a:buAutoNum type="arabicPeriod"/>
            </a:pPr>
            <a:r>
              <a:rPr lang="en-US" sz="3000" dirty="0" smtClean="0">
                <a:latin typeface="Arial" pitchFamily="34" charset="0"/>
                <a:cs typeface="Arial" pitchFamily="34" charset="0"/>
              </a:rPr>
              <a:t>Audit bills </a:t>
            </a:r>
          </a:p>
          <a:p>
            <a:pPr marL="514350" indent="-514350">
              <a:buFont typeface="+mj-lt"/>
              <a:buAutoNum type="arabicPeriod"/>
            </a:pPr>
            <a:endParaRPr lang="en-US" sz="2000" dirty="0" smtClean="0">
              <a:latin typeface="Arial" pitchFamily="34" charset="0"/>
              <a:cs typeface="Arial" pitchFamily="34" charset="0"/>
            </a:endParaRPr>
          </a:p>
          <a:p>
            <a:pPr marL="514350" indent="-514350">
              <a:buFont typeface="+mj-lt"/>
              <a:buAutoNum type="arabicPeriod"/>
            </a:pPr>
            <a:r>
              <a:rPr lang="en-US" sz="3000" dirty="0" smtClean="0">
                <a:latin typeface="Arial" pitchFamily="34" charset="0"/>
                <a:cs typeface="Arial" pitchFamily="34" charset="0"/>
              </a:rPr>
              <a:t>Approve bills for payment</a:t>
            </a: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r>
              <a:rPr lang="en-US" sz="3000" dirty="0" smtClean="0">
                <a:latin typeface="Arial" pitchFamily="34" charset="0"/>
                <a:cs typeface="Arial" pitchFamily="34" charset="0"/>
              </a:rPr>
              <a:t>Export approved bills to accounts payable</a:t>
            </a:r>
            <a:endParaRPr lang="en-US" sz="3000" dirty="0">
              <a:latin typeface="Arial" pitchFamily="34" charset="0"/>
              <a:cs typeface="Arial" pitchFamily="34" charset="0"/>
            </a:endParaRPr>
          </a:p>
          <a:p>
            <a:pPr marL="457200" indent="-457200">
              <a:buFont typeface="Wingdings" panose="05000000000000000000" pitchFamily="2" charset="2"/>
              <a:buChar char="ü"/>
            </a:pPr>
            <a:endParaRPr lang="en-US" sz="3200" b="1" dirty="0">
              <a:latin typeface="Arial" pitchFamily="34" charset="0"/>
              <a:cs typeface="Arial" pitchFamily="34" charset="0"/>
            </a:endParaRPr>
          </a:p>
        </p:txBody>
      </p:sp>
      <p:pic>
        <p:nvPicPr>
          <p:cNvPr id="6" name="Picture 5" descr="paidEnvelope.png"/>
          <p:cNvPicPr>
            <a:picLocks noChangeAspect="1"/>
          </p:cNvPicPr>
          <p:nvPr/>
        </p:nvPicPr>
        <p:blipFill>
          <a:blip r:embed="rId3" cstate="print"/>
          <a:stretch>
            <a:fillRect/>
          </a:stretch>
        </p:blipFill>
        <p:spPr>
          <a:xfrm rot="20380782">
            <a:off x="8933310" y="3839548"/>
            <a:ext cx="2722751" cy="1548292"/>
          </a:xfrm>
          <a:prstGeom prst="rect">
            <a:avLst/>
          </a:prstGeom>
        </p:spPr>
      </p:pic>
    </p:spTree>
    <p:extLst>
      <p:ext uri="{BB962C8B-B14F-4D97-AF65-F5344CB8AC3E}">
        <p14:creationId xmlns:p14="http://schemas.microsoft.com/office/powerpoint/2010/main" val="77363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828800" y="2895601"/>
            <a:ext cx="2514600" cy="369331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Rectangle 4"/>
          <p:cNvSpPr/>
          <p:nvPr/>
        </p:nvSpPr>
        <p:spPr>
          <a:xfrm>
            <a:off x="2133600" y="5257801"/>
            <a:ext cx="1905000" cy="646331"/>
          </a:xfrm>
          <a:prstGeom prst="rect">
            <a:avLst/>
          </a:prstGeom>
          <a:ln>
            <a:solidFill>
              <a:schemeClr val="accent1"/>
            </a:solidFill>
          </a:ln>
        </p:spPr>
        <p:txBody>
          <a:bodyPr wrap="square">
            <a:spAutoFit/>
          </a:bodyPr>
          <a:lstStyle/>
          <a:p>
            <a:pPr algn="ctr"/>
            <a:r>
              <a:rPr lang="en-US" dirty="0"/>
              <a:t>Convention &amp; Visitors Bureau</a:t>
            </a:r>
          </a:p>
        </p:txBody>
      </p:sp>
      <p:sp>
        <p:nvSpPr>
          <p:cNvPr id="10" name="Rectangle 9"/>
          <p:cNvSpPr/>
          <p:nvPr/>
        </p:nvSpPr>
        <p:spPr>
          <a:xfrm>
            <a:off x="2362200" y="4724400"/>
            <a:ext cx="1392754" cy="381000"/>
          </a:xfrm>
          <a:prstGeom prst="rect">
            <a:avLst/>
          </a:prstGeom>
          <a:ln>
            <a:solidFill>
              <a:schemeClr val="accent1"/>
            </a:solidFill>
          </a:ln>
        </p:spPr>
        <p:txBody>
          <a:bodyPr wrap="square">
            <a:spAutoFit/>
          </a:bodyPr>
          <a:lstStyle/>
          <a:p>
            <a:r>
              <a:rPr lang="en-US" dirty="0"/>
              <a:t>Public Works</a:t>
            </a:r>
          </a:p>
        </p:txBody>
      </p:sp>
      <p:sp>
        <p:nvSpPr>
          <p:cNvPr id="11" name="Rectangle 10"/>
          <p:cNvSpPr/>
          <p:nvPr/>
        </p:nvSpPr>
        <p:spPr>
          <a:xfrm>
            <a:off x="2286000" y="6019800"/>
            <a:ext cx="1521570" cy="369332"/>
          </a:xfrm>
          <a:prstGeom prst="rect">
            <a:avLst/>
          </a:prstGeom>
          <a:ln>
            <a:solidFill>
              <a:schemeClr val="accent1"/>
            </a:solidFill>
          </a:ln>
        </p:spPr>
        <p:txBody>
          <a:bodyPr wrap="none">
            <a:spAutoFit/>
          </a:bodyPr>
          <a:lstStyle/>
          <a:p>
            <a:r>
              <a:rPr lang="en-US" dirty="0"/>
              <a:t>Public Utilities</a:t>
            </a:r>
          </a:p>
        </p:txBody>
      </p:sp>
      <p:sp>
        <p:nvSpPr>
          <p:cNvPr id="12" name="TextBox 11"/>
          <p:cNvSpPr txBox="1"/>
          <p:nvPr/>
        </p:nvSpPr>
        <p:spPr>
          <a:xfrm>
            <a:off x="5400661" y="3590835"/>
            <a:ext cx="1981200" cy="1200329"/>
          </a:xfrm>
          <a:prstGeom prst="rect">
            <a:avLst/>
          </a:prstGeom>
          <a:solidFill>
            <a:schemeClr val="accent6">
              <a:lumMod val="40000"/>
              <a:lumOff val="60000"/>
            </a:schemeClr>
          </a:solidFill>
          <a:ln>
            <a:solidFill>
              <a:schemeClr val="tx1">
                <a:lumMod val="75000"/>
                <a:lumOff val="25000"/>
              </a:schemeClr>
            </a:solidFill>
          </a:ln>
        </p:spPr>
        <p:txBody>
          <a:bodyPr wrap="square" rtlCol="0">
            <a:spAutoFit/>
          </a:bodyPr>
          <a:lstStyle/>
          <a:p>
            <a:pPr algn="ctr"/>
            <a:r>
              <a:rPr lang="en-US" dirty="0"/>
              <a:t>Energy Software</a:t>
            </a:r>
          </a:p>
          <a:p>
            <a:pPr algn="ctr"/>
            <a:endParaRPr lang="en-US" dirty="0"/>
          </a:p>
          <a:p>
            <a:pPr algn="ctr"/>
            <a:endParaRPr lang="en-US" dirty="0"/>
          </a:p>
          <a:p>
            <a:pPr algn="ctr"/>
            <a:endParaRPr lang="en-US" dirty="0"/>
          </a:p>
        </p:txBody>
      </p:sp>
      <p:sp>
        <p:nvSpPr>
          <p:cNvPr id="13" name="TextBox 12"/>
          <p:cNvSpPr txBox="1"/>
          <p:nvPr/>
        </p:nvSpPr>
        <p:spPr>
          <a:xfrm>
            <a:off x="1752599" y="1676401"/>
            <a:ext cx="3091543" cy="1200329"/>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STEP 1</a:t>
            </a:r>
          </a:p>
          <a:p>
            <a:r>
              <a:rPr lang="en-US" dirty="0">
                <a:latin typeface="Arial" panose="020B0604020202020204" pitchFamily="34" charset="0"/>
                <a:cs typeface="Arial" panose="020B0604020202020204" pitchFamily="34" charset="0"/>
              </a:rPr>
              <a:t>Bring all the utility bills into the software (electronically when possible):</a:t>
            </a:r>
          </a:p>
        </p:txBody>
      </p:sp>
      <p:sp>
        <p:nvSpPr>
          <p:cNvPr id="14" name="TextBox 13"/>
          <p:cNvSpPr txBox="1"/>
          <p:nvPr/>
        </p:nvSpPr>
        <p:spPr>
          <a:xfrm>
            <a:off x="7772400" y="1752601"/>
            <a:ext cx="2667000" cy="1200329"/>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STEP 3</a:t>
            </a:r>
          </a:p>
          <a:p>
            <a:r>
              <a:rPr lang="en-US" dirty="0">
                <a:latin typeface="Arial" panose="020B0604020202020204" pitchFamily="34" charset="0"/>
                <a:cs typeface="Arial" panose="020B0604020202020204" pitchFamily="34" charset="0"/>
              </a:rPr>
              <a:t>Supervisor approves and batch to Accounts Payable:</a:t>
            </a:r>
          </a:p>
        </p:txBody>
      </p:sp>
      <p:sp>
        <p:nvSpPr>
          <p:cNvPr id="15" name="TextBox 14"/>
          <p:cNvSpPr txBox="1"/>
          <p:nvPr/>
        </p:nvSpPr>
        <p:spPr>
          <a:xfrm>
            <a:off x="8741228" y="3200401"/>
            <a:ext cx="1600200" cy="2308324"/>
          </a:xfrm>
          <a:prstGeom prst="rect">
            <a:avLst/>
          </a:prstGeom>
          <a:solidFill>
            <a:srgbClr val="00B050"/>
          </a:solidFill>
          <a:ln>
            <a:solidFill>
              <a:schemeClr val="tx1"/>
            </a:solidFill>
          </a:ln>
        </p:spPr>
        <p:txBody>
          <a:bodyPr wrap="square" rtlCol="0">
            <a:spAutoFit/>
          </a:bodyPr>
          <a:lstStyle/>
          <a:p>
            <a:pPr algn="ctr"/>
            <a:r>
              <a:rPr lang="en-US" dirty="0"/>
              <a:t>Interface to Accounts Payable – </a:t>
            </a:r>
          </a:p>
          <a:p>
            <a:pPr algn="ctr"/>
            <a:r>
              <a:rPr lang="en-US" dirty="0"/>
              <a:t>Pays Vendor</a:t>
            </a:r>
          </a:p>
          <a:p>
            <a:pPr algn="ctr"/>
            <a:endParaRPr lang="en-US" dirty="0"/>
          </a:p>
          <a:p>
            <a:pPr algn="ctr"/>
            <a:endParaRPr lang="en-US" dirty="0"/>
          </a:p>
          <a:p>
            <a:pPr algn="ctr"/>
            <a:endParaRPr lang="en-US" dirty="0"/>
          </a:p>
          <a:p>
            <a:pPr algn="ctr"/>
            <a:endParaRPr lang="en-US" dirty="0"/>
          </a:p>
        </p:txBody>
      </p:sp>
      <p:sp>
        <p:nvSpPr>
          <p:cNvPr id="16" name="Right Arrow 15"/>
          <p:cNvSpPr/>
          <p:nvPr/>
        </p:nvSpPr>
        <p:spPr>
          <a:xfrm>
            <a:off x="4475053" y="4240263"/>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7694152" y="4240263"/>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C:\Documents and Settings\lherrick\Local Settings\Temp\Temporary Internet Files\Content.IE5\LEVYUU16\MC900351813[1].wmf"/>
          <p:cNvPicPr>
            <a:picLocks noChangeAspect="1" noChangeArrowheads="1"/>
          </p:cNvPicPr>
          <p:nvPr/>
        </p:nvPicPr>
        <p:blipFill>
          <a:blip r:embed="rId3" cstate="print"/>
          <a:srcRect/>
          <a:stretch>
            <a:fillRect/>
          </a:stretch>
        </p:blipFill>
        <p:spPr bwMode="auto">
          <a:xfrm>
            <a:off x="8935123" y="4468863"/>
            <a:ext cx="1212410" cy="1010846"/>
          </a:xfrm>
          <a:prstGeom prst="rect">
            <a:avLst/>
          </a:prstGeom>
          <a:noFill/>
        </p:spPr>
      </p:pic>
      <p:pic>
        <p:nvPicPr>
          <p:cNvPr id="2056" name="Picture 8" descr="C:\Documents and Settings\lherrick\Local Settings\Temp\Temporary Internet Files\Content.IE5\62GCOR6E\MC900311034[1].wmf"/>
          <p:cNvPicPr>
            <a:picLocks noChangeAspect="1" noChangeArrowheads="1"/>
          </p:cNvPicPr>
          <p:nvPr/>
        </p:nvPicPr>
        <p:blipFill>
          <a:blip r:embed="rId4" cstate="print"/>
          <a:srcRect/>
          <a:stretch>
            <a:fillRect/>
          </a:stretch>
        </p:blipFill>
        <p:spPr bwMode="auto">
          <a:xfrm>
            <a:off x="2057401" y="3352801"/>
            <a:ext cx="1844345" cy="1264615"/>
          </a:xfrm>
          <a:prstGeom prst="rect">
            <a:avLst/>
          </a:prstGeom>
          <a:noFill/>
          <a:ln>
            <a:noFill/>
          </a:ln>
        </p:spPr>
      </p:pic>
      <p:pic>
        <p:nvPicPr>
          <p:cNvPr id="2058" name="Picture 10" descr="C:\Program Files\Microsoft Office\MEDIA\CAGCAT10\j0205582.wmf"/>
          <p:cNvPicPr>
            <a:picLocks noChangeAspect="1" noChangeArrowheads="1"/>
          </p:cNvPicPr>
          <p:nvPr/>
        </p:nvPicPr>
        <p:blipFill>
          <a:blip r:embed="rId5" cstate="print"/>
          <a:srcRect/>
          <a:stretch>
            <a:fillRect/>
          </a:stretch>
        </p:blipFill>
        <p:spPr bwMode="auto">
          <a:xfrm>
            <a:off x="5506583" y="3873888"/>
            <a:ext cx="1507885" cy="1383913"/>
          </a:xfrm>
          <a:prstGeom prst="rect">
            <a:avLst/>
          </a:prstGeom>
          <a:noFill/>
        </p:spPr>
      </p:pic>
      <p:sp>
        <p:nvSpPr>
          <p:cNvPr id="25" name="TextBox 24"/>
          <p:cNvSpPr txBox="1"/>
          <p:nvPr/>
        </p:nvSpPr>
        <p:spPr>
          <a:xfrm>
            <a:off x="5105400" y="1752600"/>
            <a:ext cx="2057400" cy="923330"/>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STEP 2</a:t>
            </a:r>
          </a:p>
          <a:p>
            <a:r>
              <a:rPr lang="en-US" dirty="0">
                <a:latin typeface="Arial" panose="020B0604020202020204" pitchFamily="34" charset="0"/>
                <a:cs typeface="Arial" panose="020B0604020202020204" pitchFamily="34" charset="0"/>
              </a:rPr>
              <a:t>Audit and approve the energy bills:</a:t>
            </a:r>
          </a:p>
        </p:txBody>
      </p:sp>
      <p:sp>
        <p:nvSpPr>
          <p:cNvPr id="31" name="Title 1"/>
          <p:cNvSpPr txBox="1">
            <a:spLocks/>
          </p:cNvSpPr>
          <p:nvPr/>
        </p:nvSpPr>
        <p:spPr>
          <a:xfrm>
            <a:off x="1356617" y="314498"/>
            <a:ext cx="10069287" cy="1066799"/>
          </a:xfrm>
          <a:prstGeom prst="rect">
            <a:avLst/>
          </a:prstGeom>
          <a:noFill/>
        </p:spPr>
        <p:txBody>
          <a:bodyPr vert="horz" lIns="91440" tIns="45720" rIns="91440" bIns="45720" rtlCol="0" anchor="ctr">
            <a:noAutofit/>
          </a:bodyPr>
          <a:lstStyle/>
          <a:p>
            <a:pPr>
              <a:spcBef>
                <a:spcPct val="0"/>
              </a:spcBef>
              <a:defRPr/>
            </a:pPr>
            <a:r>
              <a:rPr lang="en-US" sz="3800" b="1" dirty="0">
                <a:latin typeface="Arial" panose="020B0604020202020204" pitchFamily="34" charset="0"/>
                <a:ea typeface="+mj-ea"/>
                <a:cs typeface="Arial" panose="020B0604020202020204" pitchFamily="34" charset="0"/>
              </a:rPr>
              <a:t>Energy Software – Changing the Process</a:t>
            </a:r>
          </a:p>
        </p:txBody>
      </p:sp>
      <p:sp>
        <p:nvSpPr>
          <p:cNvPr id="21" name="Slide Number Placeholder 20"/>
          <p:cNvSpPr>
            <a:spLocks noGrp="1"/>
          </p:cNvSpPr>
          <p:nvPr>
            <p:ph type="sldNum" sz="quarter" idx="12"/>
          </p:nvPr>
        </p:nvSpPr>
        <p:spPr/>
        <p:txBody>
          <a:bodyPr/>
          <a:lstStyle/>
          <a:p>
            <a:fld id="{05F6DE3B-424D-4433-ADBF-92B082ABB31F}" type="slidenum">
              <a:rPr lang="en-US" smtClean="0"/>
              <a:pPr/>
              <a:t>9</a:t>
            </a:fld>
            <a:endParaRPr lang="en-US" dirty="0"/>
          </a:p>
        </p:txBody>
      </p:sp>
    </p:spTree>
    <p:extLst>
      <p:ext uri="{BB962C8B-B14F-4D97-AF65-F5344CB8AC3E}">
        <p14:creationId xmlns:p14="http://schemas.microsoft.com/office/powerpoint/2010/main" val="2121476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24738</TotalTime>
  <Words>2390</Words>
  <Application>Microsoft Office PowerPoint</Application>
  <PresentationFormat>Widescreen</PresentationFormat>
  <Paragraphs>445</Paragraphs>
  <Slides>46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Microsoft JhengHei</vt:lpstr>
      <vt:lpstr>Arial</vt:lpstr>
      <vt:lpstr>Calibri</vt:lpstr>
      <vt:lpstr>Calibri Light</vt:lpstr>
      <vt:lpstr>Times New Roman</vt:lpstr>
      <vt:lpstr>Verdana</vt:lpstr>
      <vt:lpstr>Wingdings</vt:lpstr>
      <vt:lpstr>Retrospect</vt:lpstr>
      <vt:lpstr>Reporting and Analyzing  Energy Bills</vt:lpstr>
      <vt:lpstr>Presentation Overview</vt:lpstr>
      <vt:lpstr>City of Virginia Beach Energy Payments</vt:lpstr>
      <vt:lpstr>PowerPoint Presentation</vt:lpstr>
      <vt:lpstr>PowerPoint Presentation</vt:lpstr>
      <vt:lpstr>PowerPoint Presentation</vt:lpstr>
      <vt:lpstr>PowerPoint Presentation</vt:lpstr>
      <vt:lpstr>PowerPoint Presentation</vt:lpstr>
      <vt:lpstr>PowerPoint Presentation</vt:lpstr>
      <vt:lpstr>The New Way:  Electronic Bill Summaries </vt:lpstr>
      <vt:lpstr>The New Way:  Electronic Bill Error Reports </vt:lpstr>
      <vt:lpstr>The New Way:  Electronic Bill Imports </vt:lpstr>
      <vt:lpstr>The New Way:  Energy Software </vt:lpstr>
      <vt:lpstr>The New Way:  Bill Audits &amp;Comparisons </vt:lpstr>
      <vt:lpstr>The New Way:  Budget Code Storage </vt:lpstr>
      <vt:lpstr>PowerPoint Presentation</vt:lpstr>
      <vt:lpstr>PowerPoint Presentation</vt:lpstr>
      <vt:lpstr>PowerPoint Presentation</vt:lpstr>
      <vt:lpstr>PowerPoint Presentation</vt:lpstr>
      <vt:lpstr>Energy Software Reports</vt:lpstr>
      <vt:lpstr>PowerPoint Presentation</vt:lpstr>
      <vt:lpstr>Vendor Bill Processing Issues Discovered</vt:lpstr>
      <vt:lpstr>Tax Audits</vt:lpstr>
      <vt:lpstr>Rate Schedule Audits</vt:lpstr>
      <vt:lpstr>What is Peak Demand?</vt:lpstr>
      <vt:lpstr>Suspicious Peak Demand </vt:lpstr>
      <vt:lpstr>Suspicious Peak Demand </vt:lpstr>
      <vt:lpstr>PowerPoint Presentation</vt:lpstr>
      <vt:lpstr>Peak Demand Rate Schedule  </vt:lpstr>
      <vt:lpstr>PowerPoint Presentation</vt:lpstr>
      <vt:lpstr>The New Way:  Award Winning</vt:lpstr>
      <vt:lpstr>Other Audits</vt:lpstr>
      <vt:lpstr>Meter Audits</vt:lpstr>
      <vt:lpstr>GIS Audits - Totalizing</vt:lpstr>
      <vt:lpstr>Auditing Poles - Using the Street Light Spreadsheet</vt:lpstr>
      <vt:lpstr>Auditing Poles - Using the X/Y Coordinates (GIS)</vt:lpstr>
      <vt:lpstr>Auditing Poles using Business Analytics – Taking it a Step Further…</vt:lpstr>
      <vt:lpstr>GIS Audits – Street lights</vt:lpstr>
      <vt:lpstr>Auditing Poles that are no longer there – What?</vt:lpstr>
      <vt:lpstr>Getting those Street Light Credits for Outages</vt:lpstr>
      <vt:lpstr>Missing Street Light Outage Credits?</vt:lpstr>
      <vt:lpstr>Traffic Signals Audit</vt:lpstr>
      <vt:lpstr>Unmetered - Dropped Usage due to LED’s</vt:lpstr>
      <vt:lpstr>Make requests on Letterhead</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Dominion’s GIS Information</dc:title>
  <dc:creator>Trevor Vuono</dc:creator>
  <cp:lastModifiedBy>Lyndon S. Remias</cp:lastModifiedBy>
  <cp:revision>156</cp:revision>
  <cp:lastPrinted>2017-11-16T18:56:03Z</cp:lastPrinted>
  <dcterms:created xsi:type="dcterms:W3CDTF">2016-08-10T19:14:54Z</dcterms:created>
  <dcterms:modified xsi:type="dcterms:W3CDTF">2019-04-30T12:39:44Z</dcterms:modified>
</cp:coreProperties>
</file>