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 id="2147483881" r:id="rId2"/>
  </p:sldMasterIdLst>
  <p:notesMasterIdLst>
    <p:notesMasterId r:id="rId24"/>
  </p:notesMasterIdLst>
  <p:sldIdLst>
    <p:sldId id="273" r:id="rId3"/>
    <p:sldId id="294" r:id="rId4"/>
    <p:sldId id="295" r:id="rId5"/>
    <p:sldId id="263" r:id="rId6"/>
    <p:sldId id="262" r:id="rId7"/>
    <p:sldId id="264" r:id="rId8"/>
    <p:sldId id="282" r:id="rId9"/>
    <p:sldId id="283" r:id="rId10"/>
    <p:sldId id="280" r:id="rId11"/>
    <p:sldId id="287" r:id="rId12"/>
    <p:sldId id="288" r:id="rId13"/>
    <p:sldId id="289" r:id="rId14"/>
    <p:sldId id="290" r:id="rId15"/>
    <p:sldId id="268" r:id="rId16"/>
    <p:sldId id="277" r:id="rId17"/>
    <p:sldId id="261" r:id="rId18"/>
    <p:sldId id="269" r:id="rId19"/>
    <p:sldId id="270" r:id="rId20"/>
    <p:sldId id="271" r:id="rId21"/>
    <p:sldId id="293"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1257"/>
    <a:srgbClr val="3E2EFF"/>
    <a:srgbClr val="A1CCFF"/>
    <a:srgbClr val="0432FF"/>
    <a:srgbClr val="0B0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1" autoAdjust="0"/>
    <p:restoredTop sz="83242"/>
  </p:normalViewPr>
  <p:slideViewPr>
    <p:cSldViewPr snapToGrid="0">
      <p:cViewPr varScale="1">
        <p:scale>
          <a:sx n="95" d="100"/>
          <a:sy n="95" d="100"/>
        </p:scale>
        <p:origin x="94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C0FFA-43FF-4D2B-AC01-497A5D3D9C61}" type="datetimeFigureOut">
              <a:rPr lang="en-US" smtClean="0"/>
              <a:t>5/23/2018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50B12-7E82-455B-AB96-08D7720EDA26}" type="slidenum">
              <a:rPr lang="en-US" smtClean="0"/>
              <a:t>‹#›</a:t>
            </a:fld>
            <a:endParaRPr lang="en-US"/>
          </a:p>
        </p:txBody>
      </p:sp>
    </p:spTree>
    <p:extLst>
      <p:ext uri="{BB962C8B-B14F-4D97-AF65-F5344CB8AC3E}">
        <p14:creationId xmlns:p14="http://schemas.microsoft.com/office/powerpoint/2010/main" val="66248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1</a:t>
            </a:fld>
            <a:endParaRPr lang="en-US"/>
          </a:p>
        </p:txBody>
      </p:sp>
    </p:spTree>
    <p:extLst>
      <p:ext uri="{BB962C8B-B14F-4D97-AF65-F5344CB8AC3E}">
        <p14:creationId xmlns:p14="http://schemas.microsoft.com/office/powerpoint/2010/main" val="36093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in 10/2016 = 4,658</a:t>
            </a:r>
          </a:p>
          <a:p>
            <a:r>
              <a:rPr lang="en-US" dirty="0" err="1"/>
              <a:t>Anecdoctal</a:t>
            </a:r>
            <a:r>
              <a:rPr lang="en-US" dirty="0"/>
              <a:t> at best to try</a:t>
            </a:r>
            <a:r>
              <a:rPr lang="en-US" baseline="0" dirty="0"/>
              <a:t> to </a:t>
            </a:r>
            <a:r>
              <a:rPr lang="en-US" baseline="0" dirty="0" err="1"/>
              <a:t>dicipher</a:t>
            </a:r>
            <a:r>
              <a:rPr lang="en-US" baseline="0" dirty="0"/>
              <a:t> how many immigrant/mixed status families are served in child welfare.  There are no reliable data about the number of immigrant children and families in CPS (Annie E Casey, 2006).</a:t>
            </a:r>
          </a:p>
          <a:p>
            <a:endParaRPr lang="en-US" baseline="0" dirty="0"/>
          </a:p>
          <a:p>
            <a:pPr lvl="3"/>
            <a:r>
              <a:rPr lang="en-US" dirty="0">
                <a:solidFill>
                  <a:srgbClr val="002060"/>
                </a:solidFill>
                <a:latin typeface="Halis GR ExtraLight" charset="0"/>
              </a:rPr>
              <a:t>Guatemala and Brazil</a:t>
            </a:r>
          </a:p>
          <a:p>
            <a:pPr lvl="3"/>
            <a:r>
              <a:rPr lang="en-US" dirty="0">
                <a:solidFill>
                  <a:srgbClr val="002060"/>
                </a:solidFill>
                <a:latin typeface="Halis GR ExtraLight" charset="0"/>
              </a:rPr>
              <a:t>Word of mouth</a:t>
            </a:r>
            <a:endParaRPr lang="en-US" sz="800" dirty="0">
              <a:solidFill>
                <a:srgbClr val="000099"/>
              </a:solidFill>
              <a:latin typeface="Century Schoolbook" panose="02040604050505020304" pitchFamily="18" charset="0"/>
            </a:endParaRPr>
          </a:p>
          <a:p>
            <a:endParaRPr lang="en-US" dirty="0"/>
          </a:p>
        </p:txBody>
      </p:sp>
      <p:sp>
        <p:nvSpPr>
          <p:cNvPr id="4" name="Slide Number Placeholder 3"/>
          <p:cNvSpPr>
            <a:spLocks noGrp="1"/>
          </p:cNvSpPr>
          <p:nvPr>
            <p:ph type="sldNum" sz="quarter" idx="10"/>
          </p:nvPr>
        </p:nvSpPr>
        <p:spPr/>
        <p:txBody>
          <a:bodyPr/>
          <a:lstStyle/>
          <a:p>
            <a:fld id="{BAACDBFA-5343-48B4-8D42-3513EF703DED}" type="slidenum">
              <a:rPr lang="en-US" smtClean="0"/>
              <a:t>10</a:t>
            </a:fld>
            <a:endParaRPr lang="en-US"/>
          </a:p>
        </p:txBody>
      </p:sp>
    </p:spTree>
    <p:extLst>
      <p:ext uri="{BB962C8B-B14F-4D97-AF65-F5344CB8AC3E}">
        <p14:creationId xmlns:p14="http://schemas.microsoft.com/office/powerpoint/2010/main" val="1193519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list of several documented challenges that CW agencies face when working with immigrant families. </a:t>
            </a:r>
          </a:p>
          <a:p>
            <a:r>
              <a:rPr lang="en-US" dirty="0"/>
              <a:t>-They don’t coordinate well with</a:t>
            </a:r>
            <a:r>
              <a:rPr lang="en-US" baseline="0" dirty="0"/>
              <a:t> Immigration Center for Women and Children (I</a:t>
            </a:r>
            <a:r>
              <a:rPr lang="en-US" dirty="0"/>
              <a:t>CWC) and have trouble finding immigrant detainees, who may be detained and sent anywhere around the country.</a:t>
            </a:r>
          </a:p>
          <a:p>
            <a:r>
              <a:rPr lang="en-US" dirty="0"/>
              <a:t>-They have trouble then creating meaningful connections between kids and parents while parents are detained.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-Child welfare case</a:t>
            </a:r>
            <a:r>
              <a:rPr lang="en-US" altLang="en-US" baseline="0" dirty="0"/>
              <a:t>s have their own court timelines and hearings, which do not line up with immigration timelines. The most important timeline is the requirements for reunification, that give parents 15 months to complete everything required of them in a court mandated treatment plan before the child welfare agency will terminate their parental rights.  How are parents in immigration detention for </a:t>
            </a:r>
            <a:r>
              <a:rPr lang="en-US" altLang="en-US" baseline="0" dirty="0" err="1"/>
              <a:t>indetermined</a:t>
            </a:r>
            <a:r>
              <a:rPr lang="en-US" altLang="en-US" baseline="0" dirty="0"/>
              <a:t> periods of time  or have been deported to other countries supposed to do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barriers to immigrant parents receiving needed services.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-If parents or relatives are in other countries, there is often no official protocol or procedure for locating them, conducting home studies or getting children placed with them.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3BCFC-1AB9-E245-A549-471A1BDAEB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14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Operate under a non-cooperation</a:t>
            </a:r>
            <a:r>
              <a:rPr lang="en-US" baseline="0" dirty="0"/>
              <a:t> ordinance (local officials (including CPS do not inquire about a person’s immigration status, unless they are required to do so)</a:t>
            </a:r>
            <a:endParaRPr lang="en-US" dirty="0"/>
          </a:p>
        </p:txBody>
      </p:sp>
      <p:sp>
        <p:nvSpPr>
          <p:cNvPr id="4" name="Slide Number Placeholder 3"/>
          <p:cNvSpPr>
            <a:spLocks noGrp="1"/>
          </p:cNvSpPr>
          <p:nvPr>
            <p:ph type="sldNum" sz="quarter" idx="10"/>
          </p:nvPr>
        </p:nvSpPr>
        <p:spPr/>
        <p:txBody>
          <a:bodyPr/>
          <a:lstStyle/>
          <a:p>
            <a:fld id="{BAACDBFA-5343-48B4-8D42-3513EF703DED}" type="slidenum">
              <a:rPr lang="en-US" smtClean="0"/>
              <a:t>12</a:t>
            </a:fld>
            <a:endParaRPr lang="en-US"/>
          </a:p>
        </p:txBody>
      </p:sp>
    </p:spTree>
    <p:extLst>
      <p:ext uri="{BB962C8B-B14F-4D97-AF65-F5344CB8AC3E}">
        <p14:creationId xmlns:p14="http://schemas.microsoft.com/office/powerpoint/2010/main" val="115375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Schools</a:t>
            </a:r>
            <a:r>
              <a:rPr lang="en-US" baseline="0" dirty="0"/>
              <a:t> and CPS have developed collaborations to support immigrant children and families.  </a:t>
            </a:r>
          </a:p>
          <a:p>
            <a:pPr marL="171450" indent="-171450">
              <a:buFont typeface="Arial" charset="0"/>
              <a:buChar char="•"/>
            </a:pPr>
            <a:r>
              <a:rPr lang="en-US" dirty="0"/>
              <a:t>Establishing formal agreements with foreign</a:t>
            </a:r>
            <a:r>
              <a:rPr lang="en-US" baseline="0" dirty="0"/>
              <a:t> consulates; family connections transcend country boundaries, to establish and/or maintain connections family are important resources for children in US.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Caseworkers express</a:t>
            </a:r>
            <a:r>
              <a:rPr lang="en-US" baseline="0" dirty="0"/>
              <a:t> fear of jeopardizing the immigration status of the family by involving Law Enforcement (Las Cruces—city limits), and are hesitant to do so; not that they don’t take steps necessary in cases of child maltreatment; but is often an area of discussion during the pre-initiation and other staffing.  Best practice: proxy questions (country of origin, language at home, length of time in US)</a:t>
            </a: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BAACDBFA-5343-48B4-8D42-3513EF703DED}" type="slidenum">
              <a:rPr lang="en-US" smtClean="0"/>
              <a:t>13</a:t>
            </a:fld>
            <a:endParaRPr lang="en-US"/>
          </a:p>
        </p:txBody>
      </p:sp>
    </p:spTree>
    <p:extLst>
      <p:ext uri="{BB962C8B-B14F-4D97-AF65-F5344CB8AC3E}">
        <p14:creationId xmlns:p14="http://schemas.microsoft.com/office/powerpoint/2010/main" val="1174937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several states and jurisdictions have models that have worked well in serving immigrant families.  Many of those models and practices are on our website.   </a:t>
            </a:r>
          </a:p>
          <a:p>
            <a:endParaRPr lang="en-US" dirty="0"/>
          </a:p>
          <a:p>
            <a:r>
              <a:rPr lang="en-US" dirty="0"/>
              <a:t>So… child welfare agencies can develop clear policies on sharing info with immigration authorities, or better yet, how to protect the confidentiality of immigrant families involved with child welfare system.</a:t>
            </a:r>
          </a:p>
          <a:p>
            <a:endParaRPr lang="en-US" dirty="0"/>
          </a:p>
          <a:p>
            <a:r>
              <a:rPr lang="en-US" dirty="0"/>
              <a:t>Develop policies similar to SB 1064, is a state policy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19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Trends/threats to overall child safety, well-being and permanence.  Implications for child welfare service provision working with immigrant/mixed status families in child welfare.  </a:t>
            </a:r>
            <a:endParaRPr lang="en-US" sz="1600" dirty="0"/>
          </a:p>
          <a:p>
            <a:endParaRPr lang="en-US" dirty="0"/>
          </a:p>
        </p:txBody>
      </p:sp>
      <p:sp>
        <p:nvSpPr>
          <p:cNvPr id="4" name="Slide Number Placeholder 3"/>
          <p:cNvSpPr>
            <a:spLocks noGrp="1"/>
          </p:cNvSpPr>
          <p:nvPr>
            <p:ph type="sldNum" sz="quarter" idx="10"/>
          </p:nvPr>
        </p:nvSpPr>
        <p:spPr/>
        <p:txBody>
          <a:bodyPr/>
          <a:lstStyle/>
          <a:p>
            <a:fld id="{AF450B12-7E82-455B-AB96-08D7720EDA26}" type="slidenum">
              <a:rPr lang="en-US" smtClean="0"/>
              <a:t>15</a:t>
            </a:fld>
            <a:endParaRPr lang="en-US"/>
          </a:p>
        </p:txBody>
      </p:sp>
    </p:spTree>
    <p:extLst>
      <p:ext uri="{BB962C8B-B14F-4D97-AF65-F5344CB8AC3E}">
        <p14:creationId xmlns:p14="http://schemas.microsoft.com/office/powerpoint/2010/main" val="2062889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42900">
              <a:buFont typeface="Wingdings" panose="05000000000000000000" pitchFamily="2" charset="2"/>
              <a:buChar char="v"/>
            </a:pPr>
            <a:r>
              <a:rPr lang="en-US" dirty="0"/>
              <a:t>Currently, the CICW is housed at the New Mexico State University School of Social Work. </a:t>
            </a:r>
          </a:p>
          <a:p>
            <a:pPr indent="-342900">
              <a:buFont typeface="Wingdings" panose="05000000000000000000" pitchFamily="2" charset="2"/>
              <a:buChar char="v"/>
            </a:pPr>
            <a:r>
              <a:rPr lang="en-US" dirty="0"/>
              <a:t>Prior to 2017, the center had been inactive for some time. Now that it is under new management, the center has been working to build upon what was already established by previous leaders, by taking steps forward in continuing our work. </a:t>
            </a:r>
          </a:p>
          <a:p>
            <a:pPr indent="-342900">
              <a:buFont typeface="Wingdings" panose="05000000000000000000" pitchFamily="2" charset="2"/>
              <a:buChar char="v"/>
            </a:pPr>
            <a:r>
              <a:rPr lang="en-US" dirty="0"/>
              <a:t>Our primary activities at this time are to continue disseminating information and resources, provide training and technical assistance as requested, based on the current issues that have come about recently as a result of rapid policy changes, and the current political climate.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90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new CICW website features a variety of resources on practice, law &amp; policy, and research as they relate to the intersection of immigration and child welfare. </a:t>
            </a:r>
          </a:p>
          <a:p>
            <a:endParaRPr lang="en-US" sz="10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1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practice resources for social workers, legal professionals, and youth and families. </a:t>
            </a:r>
          </a:p>
          <a:p>
            <a:r>
              <a:rPr lang="en-US" sz="1200" kern="1200" dirty="0">
                <a:solidFill>
                  <a:schemeClr val="tx1"/>
                </a:solidFill>
                <a:effectLst/>
                <a:latin typeface="+mn-lt"/>
                <a:ea typeface="+mn-ea"/>
                <a:cs typeface="+mn-cs"/>
              </a:rPr>
              <a:t>There are federal and state policy updates and analyses as well as state-specific resources. </a:t>
            </a:r>
          </a:p>
          <a:p>
            <a:r>
              <a:rPr lang="en-US" sz="1200" kern="1200" dirty="0">
                <a:solidFill>
                  <a:schemeClr val="tx1"/>
                </a:solidFill>
                <a:effectLst/>
                <a:latin typeface="+mn-lt"/>
                <a:ea typeface="+mn-ea"/>
                <a:cs typeface="+mn-cs"/>
              </a:rPr>
              <a:t>There are research briefs and articles about the child welfare system, immigrant families, and unaccompanied minors. </a:t>
            </a:r>
          </a:p>
          <a:p>
            <a:r>
              <a:rPr lang="en-US" sz="1200" kern="1200" dirty="0">
                <a:solidFill>
                  <a:schemeClr val="tx1"/>
                </a:solidFill>
                <a:effectLst/>
                <a:latin typeface="+mn-lt"/>
                <a:ea typeface="+mn-ea"/>
                <a:cs typeface="+mn-cs"/>
              </a:rPr>
              <a:t>The website also houses a variety of trainings and tools, including toolkits, handbooks, and presentations. </a:t>
            </a:r>
          </a:p>
          <a:p>
            <a:r>
              <a:rPr lang="en-US" sz="1200" kern="1200" dirty="0">
                <a:solidFill>
                  <a:schemeClr val="tx1"/>
                </a:solidFill>
                <a:effectLst/>
                <a:latin typeface="+mn-lt"/>
                <a:ea typeface="+mn-ea"/>
                <a:cs typeface="+mn-cs"/>
              </a:rPr>
              <a:t>Finally, there are a variety of CICW publications from throughout the years, including case example, conferences, fact sheets, presentations, briefs, and more. </a:t>
            </a:r>
          </a:p>
          <a:p>
            <a:r>
              <a:rPr lang="en-US" sz="1200" kern="1200" dirty="0">
                <a:solidFill>
                  <a:schemeClr val="tx1"/>
                </a:solidFill>
                <a:effectLst/>
                <a:latin typeface="+mn-lt"/>
                <a:ea typeface="+mn-ea"/>
                <a:cs typeface="+mn-cs"/>
              </a:rPr>
              <a:t>There is also a section of the website that features the latest news and current events related to immigration and child welfare.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5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aforementioned resources are also all searchable by topic. These topics include: Adoption, Child Abuse/Neglect Prevention, Child Maltreatment, Child Well-Being, Culture: Issues and Competencies, Deportation, Detention,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To find a guide about working with immigrant families who may be facing deportation you can navigate to “Resources for Social Workers” under the Practice category </a:t>
            </a:r>
          </a:p>
          <a:p>
            <a:r>
              <a:rPr lang="en-US" sz="1200" kern="1200" dirty="0">
                <a:solidFill>
                  <a:schemeClr val="tx1"/>
                </a:solidFill>
                <a:effectLst/>
                <a:latin typeface="+mn-lt"/>
                <a:ea typeface="+mn-ea"/>
                <a:cs typeface="+mn-cs"/>
              </a:rPr>
              <a:t>You can find the same resource about working with immigrant families who may be facing deportation by navigating to the “Deportation” topic under “Explore by topic”</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2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2</a:t>
            </a:fld>
            <a:endParaRPr lang="en-US"/>
          </a:p>
        </p:txBody>
      </p:sp>
    </p:spTree>
    <p:extLst>
      <p:ext uri="{BB962C8B-B14F-4D97-AF65-F5344CB8AC3E}">
        <p14:creationId xmlns:p14="http://schemas.microsoft.com/office/powerpoint/2010/main" val="1765818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20</a:t>
            </a:fld>
            <a:endParaRPr lang="en-US"/>
          </a:p>
        </p:txBody>
      </p:sp>
    </p:spTree>
    <p:extLst>
      <p:ext uri="{BB962C8B-B14F-4D97-AF65-F5344CB8AC3E}">
        <p14:creationId xmlns:p14="http://schemas.microsoft.com/office/powerpoint/2010/main" val="55157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3</a:t>
            </a:fld>
            <a:endParaRPr lang="en-US"/>
          </a:p>
        </p:txBody>
      </p:sp>
    </p:spTree>
    <p:extLst>
      <p:ext uri="{BB962C8B-B14F-4D97-AF65-F5344CB8AC3E}">
        <p14:creationId xmlns:p14="http://schemas.microsoft.com/office/powerpoint/2010/main" val="203875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dirty="0">
                <a:effectLst/>
              </a:rPr>
              <a:t>These changes are resulting in:</a:t>
            </a:r>
          </a:p>
          <a:p>
            <a:pPr lvl="1">
              <a:buFont typeface="Wingdings" panose="05000000000000000000" pitchFamily="2" charset="2"/>
              <a:buChar char="v"/>
            </a:pPr>
            <a:r>
              <a:rPr lang="en-US" dirty="0">
                <a:effectLst/>
              </a:rPr>
              <a:t>Increase in number of people deported </a:t>
            </a:r>
          </a:p>
          <a:p>
            <a:pPr lvl="1">
              <a:buFont typeface="Wingdings" panose="05000000000000000000" pitchFamily="2" charset="2"/>
              <a:buChar char="v"/>
            </a:pPr>
            <a:r>
              <a:rPr lang="en-US" dirty="0">
                <a:effectLst/>
              </a:rPr>
              <a:t> Increased risk for family separation and/or intentional parent-child separation</a:t>
            </a:r>
          </a:p>
          <a:p>
            <a:endParaRPr lang="en-US" dirty="0"/>
          </a:p>
          <a:p>
            <a:pPr>
              <a:buFont typeface="Wingdings" panose="05000000000000000000" pitchFamily="2" charset="2"/>
              <a:buChar char="v"/>
            </a:pPr>
            <a:r>
              <a:rPr lang="en-US" dirty="0"/>
              <a:t>We are also seeing</a:t>
            </a:r>
          </a:p>
          <a:p>
            <a:pPr lvl="1">
              <a:buFont typeface="Wingdings" panose="05000000000000000000" pitchFamily="2" charset="2"/>
              <a:buChar char="v"/>
            </a:pPr>
            <a:r>
              <a:rPr lang="en-US" dirty="0">
                <a:effectLst/>
              </a:rPr>
              <a:t>Parent-child separation without a plan in place</a:t>
            </a:r>
          </a:p>
          <a:p>
            <a:pPr lvl="1">
              <a:buFont typeface="Wingdings" panose="05000000000000000000" pitchFamily="2" charset="2"/>
              <a:buChar char="v"/>
            </a:pPr>
            <a:r>
              <a:rPr lang="en-US" dirty="0">
                <a:effectLst/>
              </a:rPr>
              <a:t>Increased deportations not allowing parents and children to do safety planning</a:t>
            </a:r>
          </a:p>
          <a:p>
            <a:pPr lvl="1">
              <a:buFont typeface="Wingdings" panose="05000000000000000000" pitchFamily="2" charset="2"/>
              <a:buChar char="v"/>
            </a:pPr>
            <a:r>
              <a:rPr lang="en-US" dirty="0">
                <a:effectLst/>
              </a:rPr>
              <a:t>Legitimate asylum claimants being detained</a:t>
            </a:r>
          </a:p>
          <a:p>
            <a:pPr lvl="1">
              <a:buFont typeface="Wingdings" panose="05000000000000000000" pitchFamily="2" charset="2"/>
              <a:buChar char="v"/>
            </a:pPr>
            <a:r>
              <a:rPr lang="en-US" dirty="0">
                <a:effectLst/>
              </a:rPr>
              <a:t>A slow down in processing of legitimate claims for protections such as Special Immigrant Juvenile Status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40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threats to the well-being of immigrant children and children of immigrants in the U.S., that we can separate in to three areas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a:latin typeface="Halis GR ExtraLight" panose="02000505040000020004" pitchFamily="50" charset="0"/>
              </a:rPr>
              <a:t>There are 18,413,000 children in immigrant families </a:t>
            </a:r>
          </a:p>
          <a:p>
            <a:pPr marL="0" indent="0">
              <a:buNone/>
            </a:pPr>
            <a:r>
              <a:rPr lang="en-US" sz="2000" dirty="0">
                <a:latin typeface="Halis GR ExtraLight" panose="02000505040000020004" pitchFamily="50" charset="0"/>
              </a:rPr>
              <a:t>-88% are US Citizens</a:t>
            </a:r>
          </a:p>
          <a:p>
            <a:pPr marL="0" indent="0">
              <a:buNone/>
            </a:pPr>
            <a:r>
              <a:rPr lang="en-US" sz="2000" dirty="0">
                <a:latin typeface="Halis GR ExtraLight" panose="02000505040000020004" pitchFamily="50" charset="0"/>
              </a:rPr>
              <a:t>-14% are foreign born </a:t>
            </a:r>
          </a:p>
          <a:p>
            <a:pPr marL="0" indent="0">
              <a:buNone/>
            </a:pPr>
            <a:r>
              <a:rPr lang="en-US" sz="2000" dirty="0">
                <a:latin typeface="Halis GR ExtraLight" panose="02000505040000020004" pitchFamily="50" charset="0"/>
              </a:rPr>
              <a:t>-40% non US Citizen parent</a:t>
            </a:r>
          </a:p>
          <a:p>
            <a:pPr marL="0" indent="0">
              <a:buNone/>
            </a:pPr>
            <a:r>
              <a:rPr lang="en-US" sz="2000" dirty="0">
                <a:latin typeface="Halis GR ExtraLight" panose="02000505040000020004" pitchFamily="50" charset="0"/>
              </a:rPr>
              <a:t>-6% are unauthorized</a:t>
            </a:r>
          </a:p>
          <a:p>
            <a:pPr marL="0" indent="0">
              <a:buNone/>
            </a:pPr>
            <a:r>
              <a:rPr lang="en-US" sz="2000" dirty="0">
                <a:latin typeface="Halis GR ExtraLight" panose="02000505040000020004" pitchFamily="50" charset="0"/>
              </a:rPr>
              <a:t>-21% have at least one unauthorized parent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C774A-22C8-7448-92A2-57E42B70C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94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7</a:t>
            </a:fld>
            <a:endParaRPr lang="en-US"/>
          </a:p>
        </p:txBody>
      </p:sp>
    </p:spTree>
    <p:extLst>
      <p:ext uri="{BB962C8B-B14F-4D97-AF65-F5344CB8AC3E}">
        <p14:creationId xmlns:p14="http://schemas.microsoft.com/office/powerpoint/2010/main" val="182987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450B12-7E82-455B-AB96-08D7720EDA26}" type="slidenum">
              <a:rPr lang="en-US" smtClean="0"/>
              <a:t>8</a:t>
            </a:fld>
            <a:endParaRPr lang="en-US"/>
          </a:p>
        </p:txBody>
      </p:sp>
    </p:spTree>
    <p:extLst>
      <p:ext uri="{BB962C8B-B14F-4D97-AF65-F5344CB8AC3E}">
        <p14:creationId xmlns:p14="http://schemas.microsoft.com/office/powerpoint/2010/main" val="28011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Proponents of the measure argue immigrants bolster the state's economy. A draft of the resolution cites studies showing immigrants' economic contributions, including Institute for Taxation and Economic Policy data showing unauthorized immigrants paid $101.5 million in state and local taxes in 2010 alone.</a:t>
            </a:r>
          </a:p>
          <a:p>
            <a:r>
              <a:rPr lang="en-US" dirty="0">
                <a:effectLst/>
              </a:rPr>
              <a:t>In 2016, immigrants made up more than 12 percent of the state's workforce, according to the Migration Policy Institute. Other institute numbers show 9 percent of New Mexico residents were born in another country. Roughly 120,000 immigrants — or 6 percent of state residents — were not U.S. citizens.</a:t>
            </a:r>
          </a:p>
        </p:txBody>
      </p:sp>
      <p:sp>
        <p:nvSpPr>
          <p:cNvPr id="4" name="Slide Number Placeholder 3"/>
          <p:cNvSpPr>
            <a:spLocks noGrp="1"/>
          </p:cNvSpPr>
          <p:nvPr>
            <p:ph type="sldNum" sz="quarter" idx="10"/>
          </p:nvPr>
        </p:nvSpPr>
        <p:spPr/>
        <p:txBody>
          <a:bodyPr/>
          <a:lstStyle/>
          <a:p>
            <a:fld id="{AF450B12-7E82-455B-AB96-08D7720EDA26}" type="slidenum">
              <a:rPr lang="en-US" smtClean="0"/>
              <a:t>9</a:t>
            </a:fld>
            <a:endParaRPr lang="en-US"/>
          </a:p>
        </p:txBody>
      </p:sp>
    </p:spTree>
    <p:extLst>
      <p:ext uri="{BB962C8B-B14F-4D97-AF65-F5344CB8AC3E}">
        <p14:creationId xmlns:p14="http://schemas.microsoft.com/office/powerpoint/2010/main" val="114546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C90877-5810-6B4B-9EFF-40231FFEFCC2}"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78302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90877-5810-6B4B-9EFF-40231FFEFCC2}"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81767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90877-5810-6B4B-9EFF-40231FFEFCC2}"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961330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91FD881-FDEA-4FDB-9AF9-A98CA95051C0}"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CC9631-0617-45D4-BD71-D3EA8C7100CB}" type="slidenum">
              <a:rPr lang="en-US" altLang="en-US" smtClean="0"/>
              <a:pPr>
                <a:defRPr/>
              </a:pPr>
              <a:t>‹#›</a:t>
            </a:fld>
            <a:endParaRPr lang="en-US" altLang="en-US"/>
          </a:p>
        </p:txBody>
      </p:sp>
      <p:grpSp>
        <p:nvGrpSpPr>
          <p:cNvPr id="7" name="Group 2"/>
          <p:cNvGrpSpPr>
            <a:grpSpLocks/>
          </p:cNvGrpSpPr>
          <p:nvPr userDrawn="1"/>
        </p:nvGrpSpPr>
        <p:grpSpPr bwMode="auto">
          <a:xfrm>
            <a:off x="0" y="0"/>
            <a:ext cx="12192000" cy="6858000"/>
            <a:chOff x="0" y="0"/>
            <a:chExt cx="5760" cy="4320"/>
          </a:xfrm>
        </p:grpSpPr>
        <p:sp>
          <p:nvSpPr>
            <p:cNvPr id="8"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sz="2400">
                <a:latin typeface="Times New Roman" panose="02020603050405020304" pitchFamily="18" charset="0"/>
                <a:ea typeface="+mn-ea"/>
              </a:endParaRPr>
            </a:p>
          </p:txBody>
        </p:sp>
        <p:sp>
          <p:nvSpPr>
            <p:cNvPr id="9" name="Rectangle 4"/>
            <p:cNvSpPr>
              <a:spLocks noChangeArrowheads="1"/>
            </p:cNvSpPr>
            <p:nvPr/>
          </p:nvSpPr>
          <p:spPr bwMode="hidden">
            <a:xfrm>
              <a:off x="1081" y="1065"/>
              <a:ext cx="4679" cy="1596"/>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grpSp>
          <p:nvGrpSpPr>
            <p:cNvPr id="10" name="Group 5"/>
            <p:cNvGrpSpPr>
              <a:grpSpLocks/>
            </p:cNvGrpSpPr>
            <p:nvPr/>
          </p:nvGrpSpPr>
          <p:grpSpPr bwMode="auto">
            <a:xfrm>
              <a:off x="0" y="672"/>
              <a:ext cx="1806" cy="1989"/>
              <a:chOff x="0" y="672"/>
              <a:chExt cx="1806" cy="1989"/>
            </a:xfrm>
          </p:grpSpPr>
          <p:sp>
            <p:nvSpPr>
              <p:cNvPr id="11" name="Rectangle 6"/>
              <p:cNvSpPr>
                <a:spLocks noChangeArrowheads="1"/>
              </p:cNvSpPr>
              <p:nvPr userDrawn="1"/>
            </p:nvSpPr>
            <p:spPr bwMode="auto">
              <a:xfrm>
                <a:off x="361" y="2257"/>
                <a:ext cx="363" cy="404"/>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2" name="Rectangle 7"/>
              <p:cNvSpPr>
                <a:spLocks noChangeArrowheads="1"/>
              </p:cNvSpPr>
              <p:nvPr userDrawn="1"/>
            </p:nvSpPr>
            <p:spPr bwMode="auto">
              <a:xfrm>
                <a:off x="1081" y="1065"/>
                <a:ext cx="362" cy="405"/>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3" name="Rectangle 8"/>
              <p:cNvSpPr>
                <a:spLocks noChangeArrowheads="1"/>
              </p:cNvSpPr>
              <p:nvPr userDrawn="1"/>
            </p:nvSpPr>
            <p:spPr bwMode="auto">
              <a:xfrm>
                <a:off x="1437" y="672"/>
                <a:ext cx="369" cy="400"/>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4" name="Rectangle 9"/>
              <p:cNvSpPr>
                <a:spLocks noChangeArrowheads="1"/>
              </p:cNvSpPr>
              <p:nvPr userDrawn="1"/>
            </p:nvSpPr>
            <p:spPr bwMode="auto">
              <a:xfrm>
                <a:off x="719" y="2257"/>
                <a:ext cx="368" cy="404"/>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5" name="Rectangle 10"/>
              <p:cNvSpPr>
                <a:spLocks noChangeArrowheads="1"/>
              </p:cNvSpPr>
              <p:nvPr userDrawn="1"/>
            </p:nvSpPr>
            <p:spPr bwMode="auto">
              <a:xfrm>
                <a:off x="1437" y="1065"/>
                <a:ext cx="369" cy="405"/>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6" name="Rectangle 11"/>
              <p:cNvSpPr>
                <a:spLocks noChangeArrowheads="1"/>
              </p:cNvSpPr>
              <p:nvPr userDrawn="1"/>
            </p:nvSpPr>
            <p:spPr bwMode="auto">
              <a:xfrm>
                <a:off x="719" y="1464"/>
                <a:ext cx="368" cy="399"/>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7" name="Rectangle 12"/>
              <p:cNvSpPr>
                <a:spLocks noChangeArrowheads="1"/>
              </p:cNvSpPr>
              <p:nvPr userDrawn="1"/>
            </p:nvSpPr>
            <p:spPr bwMode="auto">
              <a:xfrm>
                <a:off x="0" y="1464"/>
                <a:ext cx="367" cy="399"/>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8" name="Rectangle 13"/>
              <p:cNvSpPr>
                <a:spLocks noChangeArrowheads="1"/>
              </p:cNvSpPr>
              <p:nvPr userDrawn="1"/>
            </p:nvSpPr>
            <p:spPr bwMode="auto">
              <a:xfrm>
                <a:off x="1081" y="1464"/>
                <a:ext cx="362" cy="399"/>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9" name="Rectangle 14"/>
              <p:cNvSpPr>
                <a:spLocks noChangeArrowheads="1"/>
              </p:cNvSpPr>
              <p:nvPr userDrawn="1"/>
            </p:nvSpPr>
            <p:spPr bwMode="auto">
              <a:xfrm>
                <a:off x="361" y="1857"/>
                <a:ext cx="363" cy="406"/>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20" name="Rectangle 15"/>
              <p:cNvSpPr>
                <a:spLocks noChangeArrowheads="1"/>
              </p:cNvSpPr>
              <p:nvPr userDrawn="1"/>
            </p:nvSpPr>
            <p:spPr bwMode="auto">
              <a:xfrm>
                <a:off x="719" y="1857"/>
                <a:ext cx="368" cy="406"/>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CF405D5-12D1-4B8C-83D4-8D8B7B73698B}"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AB28DF-163F-4467-A5CD-E7216D860AD7}" type="slidenum">
              <a:rPr lang="en-US" altLang="en-US" smtClean="0"/>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2F419E7-2757-4A9A-8C32-C06670ECFC55}"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3B4E31-8F72-4241-A534-A3DDD70E231A}" type="slidenum">
              <a:rPr lang="en-US" altLang="en-US" smtClean="0"/>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C662ED1-33EA-4725-A87B-C78296EF5FA1}" type="datetimeFigureOut">
              <a:rPr lang="en-US" altLang="en-US" smtClean="0"/>
              <a:pPr>
                <a:defRPr/>
              </a:pPr>
              <a:t>5/23/2018</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B602FF-541C-44BB-8D6D-B570F09BE265}" type="slidenum">
              <a:rPr lang="en-US" altLang="en-US" smtClean="0"/>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3E62B955-74FB-44C6-9C04-939175BC26F8}" type="datetimeFigureOut">
              <a:rPr lang="en-US" altLang="en-US" smtClean="0"/>
              <a:pPr>
                <a:defRPr/>
              </a:pPr>
              <a:t>5/23/2018</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42BFD78-C3F8-415A-8149-AB1C6BF2D446}" type="slidenum">
              <a:rPr lang="en-US" altLang="en-US" smtClean="0"/>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45BBA49-E4F2-486B-9EE6-B00A3F51F5BD}" type="datetimeFigureOut">
              <a:rPr lang="en-US" altLang="en-US" smtClean="0"/>
              <a:pPr>
                <a:defRPr/>
              </a:pPr>
              <a:t>5/23/2018</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753B613-46D4-47FA-9669-491C7A2624B9}" type="slidenum">
              <a:rPr lang="en-US" altLang="en-US" smtClean="0"/>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60A9E1A-3AEE-4FF3-B786-43EE9AFCCBB1}" type="datetimeFigureOut">
              <a:rPr lang="en-US" altLang="en-US" smtClean="0"/>
              <a:pPr>
                <a:defRPr/>
              </a:pPr>
              <a:t>5/23/2018</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C2E07E3-D8F2-4430-BA1C-540761BF007D}" type="slidenum">
              <a:rPr lang="en-US" altLang="en-US" smtClean="0"/>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AB6044A-0F72-4118-8D56-B3F53B788691}" type="datetimeFigureOut">
              <a:rPr lang="en-US" altLang="en-US" smtClean="0"/>
              <a:pPr>
                <a:defRPr/>
              </a:pPr>
              <a:t>5/23/2018</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42C6036-8125-48C0-B8AA-D5DC9D43F4D4}"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90877-5810-6B4B-9EFF-40231FFEFCC2}"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59972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53B0152-583F-4C9C-BFA7-56B90C46FA96}" type="datetimeFigureOut">
              <a:rPr lang="en-US" altLang="en-US" smtClean="0"/>
              <a:pPr>
                <a:defRPr/>
              </a:pPr>
              <a:t>5/23/2018</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00C7FB5-679D-4BB0-ADB6-51129E63D033}" type="slidenum">
              <a:rPr lang="en-US" altLang="en-US" smtClean="0"/>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EBA6B22-E34F-412C-83FD-79FF67A51CEA}"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A40253-5668-4667-A1CF-84115B0299BC}" type="slidenum">
              <a:rPr lang="en-US" altLang="en-US" smtClean="0"/>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528D64C-C8CE-48B7-8F37-42CCD1812C86}"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8473AC-FF4A-4EC2-8677-D7DF41BDBBAA}" type="slidenum">
              <a:rPr lang="en-US" altLang="en-US" smtClean="0"/>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91FD881-FDEA-4FDB-9AF9-A98CA95051C0}" type="datetimeFigureOut">
              <a:rPr lang="en-US" altLang="en-US" smtClean="0"/>
              <a:pPr>
                <a:defRPr/>
              </a:pPr>
              <a:t>5/23/2018</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CC9631-0617-45D4-BD71-D3EA8C7100CB}" type="slidenum">
              <a:rPr lang="en-US" altLang="en-US" smtClean="0"/>
              <a:pPr>
                <a:defRPr/>
              </a:pPr>
              <a:t>‹#›</a:t>
            </a:fld>
            <a:endParaRPr lang="en-US" altLang="en-US"/>
          </a:p>
        </p:txBody>
      </p:sp>
      <p:grpSp>
        <p:nvGrpSpPr>
          <p:cNvPr id="7" name="Group 2"/>
          <p:cNvGrpSpPr>
            <a:grpSpLocks/>
          </p:cNvGrpSpPr>
          <p:nvPr userDrawn="1"/>
        </p:nvGrpSpPr>
        <p:grpSpPr bwMode="auto">
          <a:xfrm>
            <a:off x="0" y="0"/>
            <a:ext cx="12192000" cy="6858000"/>
            <a:chOff x="0" y="0"/>
            <a:chExt cx="5760" cy="4320"/>
          </a:xfrm>
        </p:grpSpPr>
        <p:sp>
          <p:nvSpPr>
            <p:cNvPr id="8"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sz="2400">
                <a:latin typeface="Times New Roman" panose="02020603050405020304" pitchFamily="18" charset="0"/>
                <a:ea typeface="+mn-ea"/>
              </a:endParaRPr>
            </a:p>
          </p:txBody>
        </p:sp>
        <p:sp>
          <p:nvSpPr>
            <p:cNvPr id="9" name="Rectangle 4"/>
            <p:cNvSpPr>
              <a:spLocks noChangeArrowheads="1"/>
            </p:cNvSpPr>
            <p:nvPr/>
          </p:nvSpPr>
          <p:spPr bwMode="hidden">
            <a:xfrm>
              <a:off x="1081" y="1065"/>
              <a:ext cx="4679" cy="1596"/>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grpSp>
          <p:nvGrpSpPr>
            <p:cNvPr id="10" name="Group 5"/>
            <p:cNvGrpSpPr>
              <a:grpSpLocks/>
            </p:cNvGrpSpPr>
            <p:nvPr/>
          </p:nvGrpSpPr>
          <p:grpSpPr bwMode="auto">
            <a:xfrm>
              <a:off x="0" y="672"/>
              <a:ext cx="1806" cy="1989"/>
              <a:chOff x="0" y="672"/>
              <a:chExt cx="1806" cy="1989"/>
            </a:xfrm>
          </p:grpSpPr>
          <p:sp>
            <p:nvSpPr>
              <p:cNvPr id="11" name="Rectangle 6"/>
              <p:cNvSpPr>
                <a:spLocks noChangeArrowheads="1"/>
              </p:cNvSpPr>
              <p:nvPr userDrawn="1"/>
            </p:nvSpPr>
            <p:spPr bwMode="auto">
              <a:xfrm>
                <a:off x="361" y="2257"/>
                <a:ext cx="363" cy="404"/>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2" name="Rectangle 7"/>
              <p:cNvSpPr>
                <a:spLocks noChangeArrowheads="1"/>
              </p:cNvSpPr>
              <p:nvPr userDrawn="1"/>
            </p:nvSpPr>
            <p:spPr bwMode="auto">
              <a:xfrm>
                <a:off x="1081" y="1065"/>
                <a:ext cx="362" cy="405"/>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3" name="Rectangle 8"/>
              <p:cNvSpPr>
                <a:spLocks noChangeArrowheads="1"/>
              </p:cNvSpPr>
              <p:nvPr userDrawn="1"/>
            </p:nvSpPr>
            <p:spPr bwMode="auto">
              <a:xfrm>
                <a:off x="1437" y="672"/>
                <a:ext cx="369" cy="400"/>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4" name="Rectangle 9"/>
              <p:cNvSpPr>
                <a:spLocks noChangeArrowheads="1"/>
              </p:cNvSpPr>
              <p:nvPr userDrawn="1"/>
            </p:nvSpPr>
            <p:spPr bwMode="auto">
              <a:xfrm>
                <a:off x="719" y="2257"/>
                <a:ext cx="368" cy="404"/>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5" name="Rectangle 10"/>
              <p:cNvSpPr>
                <a:spLocks noChangeArrowheads="1"/>
              </p:cNvSpPr>
              <p:nvPr userDrawn="1"/>
            </p:nvSpPr>
            <p:spPr bwMode="auto">
              <a:xfrm>
                <a:off x="1437" y="1065"/>
                <a:ext cx="369" cy="405"/>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6" name="Rectangle 11"/>
              <p:cNvSpPr>
                <a:spLocks noChangeArrowheads="1"/>
              </p:cNvSpPr>
              <p:nvPr userDrawn="1"/>
            </p:nvSpPr>
            <p:spPr bwMode="auto">
              <a:xfrm>
                <a:off x="719" y="1464"/>
                <a:ext cx="368" cy="399"/>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7" name="Rectangle 12"/>
              <p:cNvSpPr>
                <a:spLocks noChangeArrowheads="1"/>
              </p:cNvSpPr>
              <p:nvPr userDrawn="1"/>
            </p:nvSpPr>
            <p:spPr bwMode="auto">
              <a:xfrm>
                <a:off x="0" y="1464"/>
                <a:ext cx="367" cy="399"/>
              </a:xfrm>
              <a:prstGeom prst="rect">
                <a:avLst/>
              </a:prstGeom>
              <a:solidFill>
                <a:schemeClr val="bg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8" name="Rectangle 13"/>
              <p:cNvSpPr>
                <a:spLocks noChangeArrowheads="1"/>
              </p:cNvSpPr>
              <p:nvPr userDrawn="1"/>
            </p:nvSpPr>
            <p:spPr bwMode="auto">
              <a:xfrm>
                <a:off x="1081" y="1464"/>
                <a:ext cx="362" cy="399"/>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19" name="Rectangle 14"/>
              <p:cNvSpPr>
                <a:spLocks noChangeArrowheads="1"/>
              </p:cNvSpPr>
              <p:nvPr userDrawn="1"/>
            </p:nvSpPr>
            <p:spPr bwMode="auto">
              <a:xfrm>
                <a:off x="361" y="1857"/>
                <a:ext cx="363" cy="406"/>
              </a:xfrm>
              <a:prstGeom prst="rect">
                <a:avLst/>
              </a:prstGeom>
              <a:solidFill>
                <a:schemeClr val="folHlink"/>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sp>
            <p:nvSpPr>
              <p:cNvPr id="20" name="Rectangle 15"/>
              <p:cNvSpPr>
                <a:spLocks noChangeArrowheads="1"/>
              </p:cNvSpPr>
              <p:nvPr userDrawn="1"/>
            </p:nvSpPr>
            <p:spPr bwMode="auto">
              <a:xfrm>
                <a:off x="719" y="1857"/>
                <a:ext cx="368" cy="406"/>
              </a:xfrm>
              <a:prstGeom prst="rect">
                <a:avLst/>
              </a:prstGeom>
              <a:solidFill>
                <a:schemeClr val="accent2"/>
              </a:solidFill>
              <a:ln>
                <a:noFill/>
              </a:ln>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2400">
                  <a:latin typeface="Times New Roman" panose="02020603050405020304" pitchFamily="18" charset="0"/>
                  <a:ea typeface="+mn-ea"/>
                </a:endParaRPr>
              </a:p>
            </p:txBody>
          </p:sp>
        </p:grpSp>
      </p:grpSp>
      <p:sp>
        <p:nvSpPr>
          <p:cNvPr id="21" name="Title 20"/>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342888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C90877-5810-6B4B-9EFF-40231FFEFCC2}"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141397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C90877-5810-6B4B-9EFF-40231FFEFCC2}"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61884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C90877-5810-6B4B-9EFF-40231FFEFCC2}" type="datetimeFigureOut">
              <a:rPr lang="en-US" smtClean="0"/>
              <a:t>5/23/2018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68209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C90877-5810-6B4B-9EFF-40231FFEFCC2}" type="datetimeFigureOut">
              <a:rPr lang="en-US" smtClean="0"/>
              <a:t>5/23/2018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650166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90877-5810-6B4B-9EFF-40231FFEFCC2}" type="datetimeFigureOut">
              <a:rPr lang="en-US" smtClean="0"/>
              <a:t>5/23/2018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95202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C90877-5810-6B4B-9EFF-40231FFEFCC2}"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190332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C90877-5810-6B4B-9EFF-40231FFEFCC2}"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146DC2-1DDF-574F-A349-23CA5945F20A}" type="slidenum">
              <a:rPr lang="en-US" smtClean="0"/>
              <a:t>‹#›</a:t>
            </a:fld>
            <a:endParaRPr lang="en-US"/>
          </a:p>
        </p:txBody>
      </p:sp>
    </p:spTree>
    <p:extLst>
      <p:ext uri="{BB962C8B-B14F-4D97-AF65-F5344CB8AC3E}">
        <p14:creationId xmlns:p14="http://schemas.microsoft.com/office/powerpoint/2010/main" val="24537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90877-5810-6B4B-9EFF-40231FFEFCC2}" type="datetimeFigureOut">
              <a:rPr lang="en-US" smtClean="0"/>
              <a:t>5/23/2018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46DC2-1DDF-574F-A349-23CA5945F20A}" type="slidenum">
              <a:rPr lang="en-US" smtClean="0"/>
              <a:t>‹#›</a:t>
            </a:fld>
            <a:endParaRPr lang="en-US"/>
          </a:p>
        </p:txBody>
      </p:sp>
    </p:spTree>
    <p:extLst>
      <p:ext uri="{BB962C8B-B14F-4D97-AF65-F5344CB8AC3E}">
        <p14:creationId xmlns:p14="http://schemas.microsoft.com/office/powerpoint/2010/main" val="121274173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6F041FA-2835-40B0-B624-1298908FFB12}" type="datetimeFigureOut">
              <a:rPr lang="en-US" altLang="en-US" smtClean="0"/>
              <a:pPr>
                <a:defRPr/>
              </a:pPr>
              <a:t>5/23/2018</a:t>
            </a:fld>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A863FD-D0E1-4CB0-998E-7655C1F5EE54}" type="slidenum">
              <a:rPr lang="en-US" altLang="en-US" smtClean="0"/>
              <a:pPr>
                <a:defRPr/>
              </a:pPr>
              <a:t>‹#›</a:t>
            </a:fld>
            <a:endParaRPr lang="en-US" altLang="en-US"/>
          </a:p>
        </p:txBody>
      </p:sp>
    </p:spTree>
    <p:extLst>
      <p:ext uri="{BB962C8B-B14F-4D97-AF65-F5344CB8AC3E}">
        <p14:creationId xmlns:p14="http://schemas.microsoft.com/office/powerpoint/2010/main" val="156697669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mailto:gurrola@nmsu.edu" TargetMode="External"/><Relationship Id="rId2" Type="http://schemas.openxmlformats.org/officeDocument/2006/relationships/hyperlink" Target="mailto:monicamo@nmsu.edu" TargetMode="External"/><Relationship Id="rId1" Type="http://schemas.openxmlformats.org/officeDocument/2006/relationships/slideLayout" Target="../slideLayouts/slideLayout13.xml"/><Relationship Id="rId5" Type="http://schemas.openxmlformats.org/officeDocument/2006/relationships/hyperlink" Target="http://cimmcw.org/" TargetMode="External"/><Relationship Id="rId4" Type="http://schemas.openxmlformats.org/officeDocument/2006/relationships/hyperlink" Target="mailto:mfv@nms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91281"/>
            <a:ext cx="9144000" cy="2387600"/>
          </a:xfrm>
        </p:spPr>
        <p:txBody>
          <a:bodyPr>
            <a:noAutofit/>
          </a:bodyPr>
          <a:lstStyle/>
          <a:p>
            <a:r>
              <a:rPr lang="en-US" sz="4800" dirty="0"/>
              <a:t>Promoting Partnership and Collaboration in Serving Immigrant and Mixed Status Families in Child Welfare</a:t>
            </a:r>
            <a:br>
              <a:rPr lang="en-US" sz="4800" dirty="0"/>
            </a:br>
            <a:endParaRPr lang="en-US" sz="4800" dirty="0"/>
          </a:p>
        </p:txBody>
      </p:sp>
      <p:sp>
        <p:nvSpPr>
          <p:cNvPr id="3" name="Subtitle 2"/>
          <p:cNvSpPr>
            <a:spLocks noGrp="1"/>
          </p:cNvSpPr>
          <p:nvPr>
            <p:ph type="subTitle" idx="1"/>
          </p:nvPr>
        </p:nvSpPr>
        <p:spPr/>
        <p:txBody>
          <a:bodyPr>
            <a:normAutofit/>
          </a:bodyPr>
          <a:lstStyle/>
          <a:p>
            <a:r>
              <a:rPr lang="en-US" dirty="0">
                <a:solidFill>
                  <a:schemeClr val="tx1"/>
                </a:solidFill>
              </a:rPr>
              <a:t>Monica Montoya, LCSW</a:t>
            </a:r>
          </a:p>
          <a:p>
            <a:r>
              <a:rPr lang="en-US" dirty="0">
                <a:solidFill>
                  <a:schemeClr val="tx1"/>
                </a:solidFill>
              </a:rPr>
              <a:t>Maria </a:t>
            </a:r>
            <a:r>
              <a:rPr lang="en-US" dirty="0" err="1">
                <a:solidFill>
                  <a:schemeClr val="tx1"/>
                </a:solidFill>
              </a:rPr>
              <a:t>Gurrola</a:t>
            </a:r>
            <a:r>
              <a:rPr lang="en-US" dirty="0">
                <a:solidFill>
                  <a:schemeClr val="tx1"/>
                </a:solidFill>
              </a:rPr>
              <a:t>, PhD, MSW</a:t>
            </a:r>
          </a:p>
          <a:p>
            <a:r>
              <a:rPr lang="en-US" dirty="0">
                <a:solidFill>
                  <a:schemeClr val="tx1"/>
                </a:solidFill>
              </a:rPr>
              <a:t>Megan </a:t>
            </a:r>
            <a:r>
              <a:rPr lang="en-US" dirty="0" err="1">
                <a:solidFill>
                  <a:schemeClr val="tx1"/>
                </a:solidFill>
              </a:rPr>
              <a:t>Finno</a:t>
            </a:r>
            <a:r>
              <a:rPr lang="en-US" dirty="0">
                <a:solidFill>
                  <a:schemeClr val="tx1"/>
                </a:solidFill>
              </a:rPr>
              <a:t>-Velasquez, PhD</a:t>
            </a:r>
          </a:p>
        </p:txBody>
      </p:sp>
      <p:pic>
        <p:nvPicPr>
          <p:cNvPr id="4" name="Picture 3"/>
          <p:cNvPicPr>
            <a:picLocks noChangeAspect="1"/>
          </p:cNvPicPr>
          <p:nvPr/>
        </p:nvPicPr>
        <p:blipFill>
          <a:blip r:embed="rId3"/>
          <a:stretch>
            <a:fillRect/>
          </a:stretch>
        </p:blipFill>
        <p:spPr>
          <a:xfrm>
            <a:off x="5164061" y="5192486"/>
            <a:ext cx="1557867" cy="1578919"/>
          </a:xfrm>
          <a:prstGeom prst="rect">
            <a:avLst/>
          </a:prstGeom>
        </p:spPr>
      </p:pic>
    </p:spTree>
    <p:extLst>
      <p:ext uri="{BB962C8B-B14F-4D97-AF65-F5344CB8AC3E}">
        <p14:creationId xmlns:p14="http://schemas.microsoft.com/office/powerpoint/2010/main" val="214363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956" y="316518"/>
            <a:ext cx="10515600" cy="1325563"/>
          </a:xfrm>
        </p:spPr>
        <p:txBody>
          <a:bodyPr>
            <a:normAutofit/>
          </a:bodyPr>
          <a:lstStyle/>
          <a:p>
            <a:r>
              <a:rPr lang="en-US" sz="4800" dirty="0"/>
              <a:t>Child Welfare in New Mexico</a:t>
            </a:r>
          </a:p>
        </p:txBody>
      </p:sp>
      <p:sp>
        <p:nvSpPr>
          <p:cNvPr id="3" name="Content Placeholder 2"/>
          <p:cNvSpPr>
            <a:spLocks noGrp="1"/>
          </p:cNvSpPr>
          <p:nvPr>
            <p:ph idx="1"/>
          </p:nvPr>
        </p:nvSpPr>
        <p:spPr>
          <a:xfrm>
            <a:off x="417132" y="1397152"/>
            <a:ext cx="9296176" cy="5460848"/>
          </a:xfrm>
        </p:spPr>
        <p:txBody>
          <a:bodyPr>
            <a:noAutofit/>
          </a:bodyPr>
          <a:lstStyle/>
          <a:p>
            <a:r>
              <a:rPr lang="en-US" sz="2400" dirty="0">
                <a:solidFill>
                  <a:schemeClr val="tx1"/>
                </a:solidFill>
              </a:rPr>
              <a:t>New Mexico </a:t>
            </a:r>
          </a:p>
          <a:p>
            <a:pPr lvl="1"/>
            <a:r>
              <a:rPr lang="en-US" sz="2000" dirty="0">
                <a:solidFill>
                  <a:schemeClr val="tx1"/>
                </a:solidFill>
              </a:rPr>
              <a:t>Increase in child maltreatment reports, overall N=40,220</a:t>
            </a:r>
          </a:p>
          <a:p>
            <a:pPr lvl="1"/>
            <a:r>
              <a:rPr lang="en-US" sz="2000" dirty="0">
                <a:solidFill>
                  <a:schemeClr val="tx1"/>
                </a:solidFill>
              </a:rPr>
              <a:t>Slight increase in children and youth coming into care</a:t>
            </a:r>
          </a:p>
          <a:p>
            <a:r>
              <a:rPr lang="en-US" sz="2400" dirty="0"/>
              <a:t>Doña Ana</a:t>
            </a:r>
          </a:p>
          <a:p>
            <a:pPr lvl="1"/>
            <a:r>
              <a:rPr lang="en-US" sz="2000" dirty="0">
                <a:solidFill>
                  <a:schemeClr val="tx1"/>
                </a:solidFill>
              </a:rPr>
              <a:t>Increase of reports (N= 4,732)</a:t>
            </a:r>
          </a:p>
          <a:p>
            <a:pPr lvl="1"/>
            <a:r>
              <a:rPr lang="en-US" sz="2000" dirty="0">
                <a:solidFill>
                  <a:schemeClr val="tx1"/>
                </a:solidFill>
              </a:rPr>
              <a:t>No increase in CPS filing of cases/children coming into care</a:t>
            </a:r>
          </a:p>
          <a:p>
            <a:r>
              <a:rPr lang="en-US" sz="2400" dirty="0">
                <a:solidFill>
                  <a:schemeClr val="tx1"/>
                </a:solidFill>
              </a:rPr>
              <a:t>Border area intervention and intersection of Immigration</a:t>
            </a:r>
          </a:p>
          <a:p>
            <a:pPr lvl="1"/>
            <a:r>
              <a:rPr lang="en-US" sz="2000" dirty="0">
                <a:solidFill>
                  <a:schemeClr val="tx1"/>
                </a:solidFill>
              </a:rPr>
              <a:t>Approx. 2 unaccompanied minors with U.S. citizenship per quarter come in to care</a:t>
            </a:r>
          </a:p>
          <a:p>
            <a:pPr lvl="1"/>
            <a:r>
              <a:rPr lang="en-US" sz="2000" dirty="0">
                <a:solidFill>
                  <a:schemeClr val="tx1"/>
                </a:solidFill>
              </a:rPr>
              <a:t>More families with mixed status/undocumented status during investigations phase</a:t>
            </a:r>
          </a:p>
          <a:p>
            <a:pPr lvl="1"/>
            <a:r>
              <a:rPr lang="en-US" sz="2000" i="1" dirty="0">
                <a:solidFill>
                  <a:schemeClr val="tx1"/>
                </a:solidFill>
              </a:rPr>
              <a:t>Undocumented children are not coming into foster care </a:t>
            </a:r>
          </a:p>
          <a:p>
            <a:r>
              <a:rPr lang="en-US" sz="2800" dirty="0">
                <a:solidFill>
                  <a:schemeClr val="tx1"/>
                </a:solidFill>
              </a:rPr>
              <a:t>CPS cases impacted by immigration status come in waves</a:t>
            </a:r>
          </a:p>
          <a:p>
            <a:pPr lvl="1"/>
            <a:r>
              <a:rPr lang="en-US" sz="2000" dirty="0">
                <a:solidFill>
                  <a:schemeClr val="tx1"/>
                </a:solidFill>
              </a:rPr>
              <a:t>Currently seems to be more Central American immigrants</a:t>
            </a:r>
          </a:p>
          <a:p>
            <a:pPr marL="457200" lvl="1" indent="0">
              <a:buNone/>
            </a:pPr>
            <a:endParaRPr lang="en-US" sz="800" dirty="0">
              <a:solidFill>
                <a:schemeClr val="tx1"/>
              </a:solidFill>
            </a:endParaRPr>
          </a:p>
          <a:p>
            <a:pPr marL="457200" lvl="1" indent="0">
              <a:lnSpc>
                <a:spcPct val="100000"/>
              </a:lnSpc>
              <a:spcBef>
                <a:spcPts val="0"/>
              </a:spcBef>
              <a:buNone/>
            </a:pPr>
            <a:r>
              <a:rPr lang="en-US" sz="800" dirty="0">
                <a:solidFill>
                  <a:schemeClr val="tx1"/>
                </a:solidFill>
              </a:rPr>
              <a:t>Sources:  Children, Youth and Families, 2017, 360 Yearly, SFY17 Annual Report,</a:t>
            </a:r>
          </a:p>
          <a:p>
            <a:pPr marL="457200" lvl="1" indent="0">
              <a:lnSpc>
                <a:spcPct val="100000"/>
              </a:lnSpc>
              <a:spcBef>
                <a:spcPts val="0"/>
              </a:spcBef>
              <a:buNone/>
            </a:pPr>
            <a:r>
              <a:rPr lang="en-US" sz="800" dirty="0">
                <a:solidFill>
                  <a:schemeClr val="tx1"/>
                </a:solidFill>
              </a:rPr>
              <a:t>	Salas, A., Gonzales, T., and Gutierrez, A., 2018, Personal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196" y="2184438"/>
            <a:ext cx="2552700" cy="2904571"/>
          </a:xfrm>
          <a:prstGeom prst="rect">
            <a:avLst/>
          </a:prstGeom>
        </p:spPr>
      </p:pic>
      <p:sp>
        <p:nvSpPr>
          <p:cNvPr id="8" name="Down Arrow 7"/>
          <p:cNvSpPr/>
          <p:nvPr/>
        </p:nvSpPr>
        <p:spPr>
          <a:xfrm rot="1162105">
            <a:off x="10488554" y="3048011"/>
            <a:ext cx="248019" cy="1342154"/>
          </a:xfrm>
          <a:prstGeom prst="downArrow">
            <a:avLst/>
          </a:prstGeom>
          <a:solidFill>
            <a:srgbClr val="5B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92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898" y="512565"/>
            <a:ext cx="6923102" cy="1044388"/>
          </a:xfrm>
        </p:spPr>
        <p:txBody>
          <a:bodyPr>
            <a:noAutofit/>
          </a:bodyPr>
          <a:lstStyle/>
          <a:p>
            <a:r>
              <a:rPr lang="en-US" sz="4000" dirty="0">
                <a:effectLst/>
              </a:rPr>
              <a:t>Child Welfare System challenges</a:t>
            </a:r>
          </a:p>
        </p:txBody>
      </p:sp>
      <p:sp>
        <p:nvSpPr>
          <p:cNvPr id="5" name="Content Placeholder 2"/>
          <p:cNvSpPr>
            <a:spLocks noGrp="1"/>
          </p:cNvSpPr>
          <p:nvPr>
            <p:ph idx="1"/>
          </p:nvPr>
        </p:nvSpPr>
        <p:spPr>
          <a:xfrm>
            <a:off x="5015030" y="1643449"/>
            <a:ext cx="6887972" cy="5128055"/>
          </a:xfrm>
        </p:spPr>
        <p:txBody>
          <a:bodyPr>
            <a:noAutofit/>
          </a:bodyPr>
          <a:lstStyle/>
          <a:p>
            <a:pPr>
              <a:buClr>
                <a:schemeClr val="tx1"/>
              </a:buClr>
              <a:buFont typeface="Arial" charset="0"/>
              <a:buChar char="•"/>
            </a:pPr>
            <a:r>
              <a:rPr lang="en-US" sz="2400" dirty="0">
                <a:solidFill>
                  <a:schemeClr val="tx1"/>
                </a:solidFill>
                <a:effectLst/>
                <a:ea typeface="ＭＳ Ｐゴシック" pitchFamily="34" charset="-128"/>
              </a:rPr>
              <a:t>Lack of coordination between local ICE and child welfare agencies</a:t>
            </a:r>
          </a:p>
          <a:p>
            <a:pPr>
              <a:buClr>
                <a:schemeClr val="tx1"/>
              </a:buClr>
              <a:buFont typeface="Arial" panose="020B0604020202020204" pitchFamily="34" charset="0"/>
              <a:buChar char="•"/>
            </a:pPr>
            <a:r>
              <a:rPr lang="en-US" sz="2400" dirty="0">
                <a:solidFill>
                  <a:schemeClr val="tx1"/>
                </a:solidFill>
                <a:effectLst/>
                <a:ea typeface="ＭＳ Ｐゴシック" pitchFamily="34" charset="-128"/>
              </a:rPr>
              <a:t>Inability of parents to visit with child, meet child welfare case plan requirements, participate in family court proceedings</a:t>
            </a:r>
          </a:p>
          <a:p>
            <a:pPr>
              <a:buClr>
                <a:schemeClr val="tx1"/>
              </a:buClr>
              <a:buFont typeface="Arial" panose="020B0604020202020204" pitchFamily="34" charset="0"/>
              <a:buChar char="•"/>
            </a:pPr>
            <a:r>
              <a:rPr lang="en-US" sz="2400" dirty="0">
                <a:solidFill>
                  <a:schemeClr val="tx1"/>
                </a:solidFill>
                <a:effectLst/>
                <a:ea typeface="ＭＳ Ｐゴシック" pitchFamily="34" charset="-128"/>
              </a:rPr>
              <a:t>Barriers to receipt of needed services</a:t>
            </a:r>
          </a:p>
          <a:p>
            <a:pPr>
              <a:buClr>
                <a:schemeClr val="tx1"/>
              </a:buClr>
              <a:buFont typeface="Arial" panose="020B0604020202020204" pitchFamily="34" charset="0"/>
              <a:buChar char="•"/>
            </a:pPr>
            <a:r>
              <a:rPr lang="en-US" sz="2400" dirty="0">
                <a:solidFill>
                  <a:schemeClr val="tx1"/>
                </a:solidFill>
                <a:effectLst/>
                <a:ea typeface="ＭＳ Ｐゴシック" pitchFamily="34" charset="-128"/>
              </a:rPr>
              <a:t>Bias among child welfare staff &amp; judges</a:t>
            </a:r>
          </a:p>
          <a:p>
            <a:pPr>
              <a:buClr>
                <a:schemeClr val="tx1"/>
              </a:buClr>
              <a:buFont typeface="Arial" panose="020B0604020202020204" pitchFamily="34" charset="0"/>
              <a:buChar char="•"/>
            </a:pPr>
            <a:r>
              <a:rPr lang="en-US" sz="2400" dirty="0">
                <a:solidFill>
                  <a:schemeClr val="tx1"/>
                </a:solidFill>
                <a:effectLst/>
                <a:ea typeface="ＭＳ Ｐゴシック" pitchFamily="34" charset="-128"/>
              </a:rPr>
              <a:t>Strict child welfare timelines that can result in termination of parental rights</a:t>
            </a:r>
          </a:p>
          <a:p>
            <a:pPr>
              <a:buClr>
                <a:schemeClr val="tx1"/>
              </a:buClr>
              <a:buFont typeface="Arial" panose="020B0604020202020204" pitchFamily="34" charset="0"/>
              <a:buChar char="•"/>
            </a:pPr>
            <a:r>
              <a:rPr lang="en-US" sz="2400" dirty="0">
                <a:solidFill>
                  <a:schemeClr val="tx1"/>
                </a:solidFill>
                <a:effectLst/>
                <a:ea typeface="ＭＳ Ｐゴシック" pitchFamily="34" charset="-128"/>
              </a:rPr>
              <a:t>Difficulty coordinating reunification at time of parent’s release, removal, or after removal</a:t>
            </a:r>
            <a:endParaRPr lang="en-US" sz="2400" dirty="0">
              <a:solidFill>
                <a:schemeClr val="tx1"/>
              </a:solidFill>
              <a:ea typeface="ＭＳ Ｐゴシック" pitchFamily="34" charset="-128"/>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95000"/>
                  </a:srgbClr>
                </a:solidFill>
                <a:effectLst>
                  <a:outerShdw blurRad="50800" dist="38100" dir="2700000" algn="tl" rotWithShape="0">
                    <a:srgbClr val="FFFFFF">
                      <a:alpha val="43000"/>
                    </a:srgbClr>
                  </a:outerShdw>
                </a:effectLst>
                <a:uLnTx/>
                <a:uFillTx/>
                <a:latin typeface="Calisto MT" panose="02040603050505030304"/>
                <a:ea typeface="+mn-ea"/>
                <a:cs typeface="+mn-cs"/>
              </a:rPr>
              <a:t>Source:  Dr. Finno-Velasquez, 2018, CICW</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36" r="48597"/>
          <a:stretch/>
        </p:blipFill>
        <p:spPr>
          <a:xfrm>
            <a:off x="0" y="0"/>
            <a:ext cx="5015030" cy="6858000"/>
          </a:xfrm>
          <a:prstGeom prst="rect">
            <a:avLst/>
          </a:prstGeom>
        </p:spPr>
      </p:pic>
    </p:spTree>
    <p:extLst>
      <p:ext uri="{BB962C8B-B14F-4D97-AF65-F5344CB8AC3E}">
        <p14:creationId xmlns:p14="http://schemas.microsoft.com/office/powerpoint/2010/main" val="1485951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804" y="130628"/>
            <a:ext cx="10759532" cy="1280890"/>
          </a:xfrm>
        </p:spPr>
        <p:txBody>
          <a:bodyPr>
            <a:normAutofit/>
          </a:bodyPr>
          <a:lstStyle/>
          <a:p>
            <a:r>
              <a:rPr lang="en-US" sz="4800" dirty="0">
                <a:ea typeface="Century Schoolbook" charset="0"/>
                <a:cs typeface="Century Schoolbook" charset="0"/>
              </a:rPr>
              <a:t>Local child welfare collaborative response</a:t>
            </a:r>
          </a:p>
        </p:txBody>
      </p:sp>
      <p:sp>
        <p:nvSpPr>
          <p:cNvPr id="3" name="Content Placeholder 2"/>
          <p:cNvSpPr>
            <a:spLocks noGrp="1"/>
          </p:cNvSpPr>
          <p:nvPr>
            <p:ph idx="1"/>
          </p:nvPr>
        </p:nvSpPr>
        <p:spPr>
          <a:xfrm>
            <a:off x="4820166" y="1287827"/>
            <a:ext cx="7032170" cy="5516826"/>
          </a:xfrm>
        </p:spPr>
        <p:txBody>
          <a:bodyPr>
            <a:noAutofit/>
          </a:bodyPr>
          <a:lstStyle/>
          <a:p>
            <a:r>
              <a:rPr lang="en-US" sz="2400" dirty="0">
                <a:solidFill>
                  <a:schemeClr val="tx1"/>
                </a:solidFill>
                <a:ea typeface="Century Schoolbook" charset="0"/>
                <a:cs typeface="Century Schoolbook" charset="0"/>
              </a:rPr>
              <a:t>Collaborative cross-reporting mechanisms between law enforcement and CYFD</a:t>
            </a:r>
            <a:endParaRPr lang="en-US" dirty="0">
              <a:solidFill>
                <a:schemeClr val="tx1"/>
              </a:solidFill>
              <a:ea typeface="Century Schoolbook" charset="0"/>
              <a:cs typeface="Century Schoolbook" charset="0"/>
            </a:endParaRPr>
          </a:p>
          <a:p>
            <a:endParaRPr lang="en-US" sz="2400" dirty="0">
              <a:solidFill>
                <a:schemeClr val="tx1"/>
              </a:solidFill>
              <a:ea typeface="Century Schoolbook" charset="0"/>
              <a:cs typeface="Century Schoolbook" charset="0"/>
            </a:endParaRPr>
          </a:p>
          <a:p>
            <a:r>
              <a:rPr lang="en-US" sz="2400" dirty="0">
                <a:solidFill>
                  <a:schemeClr val="tx1"/>
                </a:solidFill>
                <a:ea typeface="Century Schoolbook" charset="0"/>
                <a:cs typeface="Century Schoolbook" charset="0"/>
              </a:rPr>
              <a:t>Collaborative cross-training of local law enforcement and CYFD </a:t>
            </a:r>
          </a:p>
          <a:p>
            <a:pPr lvl="1"/>
            <a:r>
              <a:rPr lang="en-US" sz="2000" dirty="0">
                <a:solidFill>
                  <a:schemeClr val="tx1"/>
                </a:solidFill>
                <a:ea typeface="Century Schoolbook" charset="0"/>
                <a:cs typeface="Century Schoolbook" charset="0"/>
              </a:rPr>
              <a:t>Multi-Disciplinary approach </a:t>
            </a:r>
            <a:endParaRPr lang="en-US" sz="2400" dirty="0">
              <a:solidFill>
                <a:schemeClr val="tx1"/>
              </a:solidFill>
              <a:ea typeface="Century Schoolbook" charset="0"/>
              <a:cs typeface="Century Schoolbook" charset="0"/>
            </a:endParaRPr>
          </a:p>
          <a:p>
            <a:endParaRPr lang="en-US" sz="2400" dirty="0">
              <a:solidFill>
                <a:schemeClr val="tx1"/>
              </a:solidFill>
              <a:ea typeface="Century Schoolbook" charset="0"/>
              <a:cs typeface="Century Schoolbook" charset="0"/>
            </a:endParaRPr>
          </a:p>
          <a:p>
            <a:r>
              <a:rPr lang="en-US" sz="2400" dirty="0">
                <a:solidFill>
                  <a:schemeClr val="tx1"/>
                </a:solidFill>
                <a:ea typeface="Century Schoolbook" charset="0"/>
                <a:cs typeface="Century Schoolbook" charset="0"/>
              </a:rPr>
              <a:t>Local strategies for working with immigrant families</a:t>
            </a:r>
          </a:p>
          <a:p>
            <a:pPr lvl="1"/>
            <a:r>
              <a:rPr lang="en-US" dirty="0">
                <a:solidFill>
                  <a:schemeClr val="tx1"/>
                </a:solidFill>
                <a:ea typeface="Century Schoolbook" charset="0"/>
                <a:cs typeface="Century Schoolbook" charset="0"/>
              </a:rPr>
              <a:t>Concept of obtaining permission or “</a:t>
            </a:r>
            <a:r>
              <a:rPr lang="en-US" dirty="0" err="1">
                <a:solidFill>
                  <a:schemeClr val="tx1"/>
                </a:solidFill>
                <a:ea typeface="Century Schoolbook" charset="0"/>
                <a:cs typeface="Century Schoolbook" charset="0"/>
              </a:rPr>
              <a:t>Permiso</a:t>
            </a:r>
            <a:r>
              <a:rPr lang="en-US" dirty="0">
                <a:solidFill>
                  <a:schemeClr val="tx1"/>
                </a:solidFill>
                <a:ea typeface="Century Schoolbook" charset="0"/>
                <a:cs typeface="Century Schoolbook" charset="0"/>
              </a:rPr>
              <a:t>” </a:t>
            </a:r>
          </a:p>
          <a:p>
            <a:pPr lvl="1"/>
            <a:r>
              <a:rPr lang="en-US" dirty="0">
                <a:solidFill>
                  <a:schemeClr val="tx1"/>
                </a:solidFill>
                <a:ea typeface="Century Schoolbook" charset="0"/>
                <a:cs typeface="Century Schoolbook" charset="0"/>
              </a:rPr>
              <a:t>Neutralize authority</a:t>
            </a:r>
          </a:p>
          <a:p>
            <a:pPr lvl="1"/>
            <a:r>
              <a:rPr lang="en-US" dirty="0">
                <a:solidFill>
                  <a:schemeClr val="tx1"/>
                </a:solidFill>
                <a:ea typeface="Century Schoolbook" charset="0"/>
                <a:cs typeface="Century Schoolbook" charset="0"/>
              </a:rPr>
              <a:t>Supportive and compassionate network</a:t>
            </a:r>
          </a:p>
          <a:p>
            <a:pPr lvl="1"/>
            <a:r>
              <a:rPr lang="en-US" dirty="0">
                <a:solidFill>
                  <a:schemeClr val="tx1"/>
                </a:solidFill>
                <a:ea typeface="Century Schoolbook" charset="0"/>
                <a:cs typeface="Century Schoolbook" charset="0"/>
              </a:rPr>
              <a:t>Pre-Initiation Staffing—mindful and purposeful</a:t>
            </a:r>
          </a:p>
          <a:p>
            <a:pPr marL="0" indent="0">
              <a:buNone/>
            </a:pPr>
            <a:endParaRPr lang="en-US" sz="800" dirty="0">
              <a:solidFill>
                <a:schemeClr val="tx1"/>
              </a:solidFill>
              <a:ea typeface="Century Schoolbook" charset="0"/>
              <a:cs typeface="Century Schoolbook" charset="0"/>
            </a:endParaRPr>
          </a:p>
          <a:p>
            <a:pPr marL="0" indent="0">
              <a:buNone/>
            </a:pPr>
            <a:r>
              <a:rPr lang="en-US" sz="800" dirty="0">
                <a:solidFill>
                  <a:schemeClr val="tx1"/>
                </a:solidFill>
                <a:ea typeface="Century Schoolbook" charset="0"/>
                <a:cs typeface="Century Schoolbook" charset="0"/>
              </a:rPr>
              <a:t>Source: </a:t>
            </a:r>
            <a:r>
              <a:rPr lang="en-US" sz="800" dirty="0">
                <a:solidFill>
                  <a:schemeClr val="tx1"/>
                </a:solidFill>
              </a:rPr>
              <a:t>Salas, A., Gonzales, T., and Gutierrez, A., 2018, Personal Communication</a:t>
            </a:r>
            <a:endParaRPr lang="en-US" sz="800" dirty="0">
              <a:solidFill>
                <a:schemeClr val="tx1"/>
              </a:solidFill>
              <a:ea typeface="Century Schoolbook" charset="0"/>
              <a:cs typeface="Century Schoolbook"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7827"/>
            <a:ext cx="4820165" cy="5516826"/>
          </a:xfrm>
          <a:prstGeom prst="rect">
            <a:avLst/>
          </a:prstGeom>
        </p:spPr>
      </p:pic>
    </p:spTree>
    <p:extLst>
      <p:ext uri="{BB962C8B-B14F-4D97-AF65-F5344CB8AC3E}">
        <p14:creationId xmlns:p14="http://schemas.microsoft.com/office/powerpoint/2010/main" val="99171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67" y="186789"/>
            <a:ext cx="10830709" cy="1280890"/>
          </a:xfrm>
        </p:spPr>
        <p:txBody>
          <a:bodyPr>
            <a:normAutofit fontScale="90000"/>
          </a:bodyPr>
          <a:lstStyle/>
          <a:p>
            <a:r>
              <a:rPr lang="en-US" sz="4800" dirty="0">
                <a:ea typeface="Century Schoolbook" charset="0"/>
                <a:cs typeface="Century Schoolbook" charset="0"/>
              </a:rPr>
              <a:t>How CYFD is addressing Immigration barriers</a:t>
            </a:r>
          </a:p>
        </p:txBody>
      </p:sp>
      <p:sp>
        <p:nvSpPr>
          <p:cNvPr id="3" name="Content Placeholder 2"/>
          <p:cNvSpPr>
            <a:spLocks noGrp="1"/>
          </p:cNvSpPr>
          <p:nvPr>
            <p:ph idx="1"/>
          </p:nvPr>
        </p:nvSpPr>
        <p:spPr>
          <a:xfrm>
            <a:off x="485346" y="1467679"/>
            <a:ext cx="10004854" cy="4713398"/>
          </a:xfrm>
        </p:spPr>
        <p:txBody>
          <a:bodyPr>
            <a:noAutofit/>
          </a:bodyPr>
          <a:lstStyle/>
          <a:p>
            <a:r>
              <a:rPr lang="en-US" sz="2400" dirty="0">
                <a:solidFill>
                  <a:schemeClr val="tx1"/>
                </a:solidFill>
                <a:ea typeface="Century Schoolbook" charset="0"/>
                <a:cs typeface="Century Schoolbook" charset="0"/>
              </a:rPr>
              <a:t>Creativity in response to families (Micro and Mezzo)</a:t>
            </a:r>
          </a:p>
          <a:p>
            <a:pPr lvl="1"/>
            <a:r>
              <a:rPr lang="en-US" dirty="0">
                <a:solidFill>
                  <a:schemeClr val="tx1"/>
                </a:solidFill>
                <a:ea typeface="Century Schoolbook" charset="0"/>
                <a:cs typeface="Century Schoolbook" charset="0"/>
              </a:rPr>
              <a:t>Family Emergency Planning in investigation phase</a:t>
            </a:r>
          </a:p>
          <a:p>
            <a:pPr lvl="1"/>
            <a:r>
              <a:rPr lang="en-US" dirty="0">
                <a:solidFill>
                  <a:schemeClr val="tx1"/>
                </a:solidFill>
                <a:ea typeface="Century Schoolbook" charset="0"/>
                <a:cs typeface="Century Schoolbook" charset="0"/>
              </a:rPr>
              <a:t>Utilization of educational resources and support services</a:t>
            </a:r>
          </a:p>
          <a:p>
            <a:pPr lvl="1"/>
            <a:r>
              <a:rPr lang="en-US" dirty="0">
                <a:solidFill>
                  <a:schemeClr val="tx1"/>
                </a:solidFill>
                <a:ea typeface="Century Schoolbook" charset="0"/>
                <a:cs typeface="Century Schoolbook" charset="0"/>
              </a:rPr>
              <a:t>Voluntary placement and visitation with parents/guardians</a:t>
            </a:r>
          </a:p>
          <a:p>
            <a:r>
              <a:rPr lang="en-US" sz="2400" dirty="0">
                <a:solidFill>
                  <a:schemeClr val="tx1"/>
                </a:solidFill>
                <a:ea typeface="Century Schoolbook" charset="0"/>
                <a:cs typeface="Century Schoolbook" charset="0"/>
              </a:rPr>
              <a:t>Contracts with local community agencies to provide services (Macro)</a:t>
            </a:r>
          </a:p>
          <a:p>
            <a:pPr lvl="1"/>
            <a:r>
              <a:rPr lang="en-US" dirty="0">
                <a:solidFill>
                  <a:schemeClr val="tx1"/>
                </a:solidFill>
                <a:ea typeface="Century Schoolbook" charset="0"/>
                <a:cs typeface="Century Schoolbook" charset="0"/>
              </a:rPr>
              <a:t>Title IV-B grant programs</a:t>
            </a:r>
          </a:p>
          <a:p>
            <a:pPr lvl="1"/>
            <a:r>
              <a:rPr lang="en-US" dirty="0">
                <a:solidFill>
                  <a:schemeClr val="tx1"/>
                </a:solidFill>
                <a:ea typeface="Century Schoolbook" charset="0"/>
                <a:cs typeface="Century Schoolbook" charset="0"/>
              </a:rPr>
              <a:t>Programs that offer sliding scale fees</a:t>
            </a:r>
          </a:p>
          <a:p>
            <a:r>
              <a:rPr lang="en-US" sz="2400" dirty="0">
                <a:solidFill>
                  <a:schemeClr val="tx1"/>
                </a:solidFill>
                <a:ea typeface="Century Schoolbook" charset="0"/>
                <a:cs typeface="Century Schoolbook" charset="0"/>
              </a:rPr>
              <a:t>MOAs and building professional network and relationships with foreign Consulates (Macro)</a:t>
            </a:r>
          </a:p>
          <a:p>
            <a:r>
              <a:rPr lang="en-US" sz="2400" dirty="0">
                <a:solidFill>
                  <a:schemeClr val="tx1"/>
                </a:solidFill>
                <a:ea typeface="Century Schoolbook" charset="0"/>
                <a:cs typeface="Century Schoolbook" charset="0"/>
              </a:rPr>
              <a:t>Supporting CPS Caseworkers</a:t>
            </a:r>
          </a:p>
          <a:p>
            <a:pPr lvl="1"/>
            <a:r>
              <a:rPr lang="en-US" dirty="0">
                <a:solidFill>
                  <a:schemeClr val="tx1"/>
                </a:solidFill>
                <a:ea typeface="Century Schoolbook" charset="0"/>
                <a:cs typeface="Century Schoolbook" charset="0"/>
              </a:rPr>
              <a:t>Supervision and Consultation</a:t>
            </a:r>
          </a:p>
          <a:p>
            <a:pPr lvl="1"/>
            <a:r>
              <a:rPr lang="en-US" dirty="0">
                <a:solidFill>
                  <a:schemeClr val="tx1"/>
                </a:solidFill>
                <a:ea typeface="Century Schoolbook" charset="0"/>
                <a:cs typeface="Century Schoolbook" charset="0"/>
              </a:rPr>
              <a:t>Pre-Initiation Staffing—mindful and purposeful in consideration of immigration related issues</a:t>
            </a:r>
          </a:p>
          <a:p>
            <a:endParaRPr lang="en-US" sz="2400" dirty="0">
              <a:solidFill>
                <a:schemeClr val="tx1"/>
              </a:solidFill>
              <a:ea typeface="Century Schoolbook" charset="0"/>
              <a:cs typeface="Century Schoolbook"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771" y="1269865"/>
            <a:ext cx="3090640" cy="1725942"/>
          </a:xfrm>
          <a:prstGeom prst="rect">
            <a:avLst/>
          </a:prstGeom>
        </p:spPr>
      </p:pic>
    </p:spTree>
    <p:extLst>
      <p:ext uri="{BB962C8B-B14F-4D97-AF65-F5344CB8AC3E}">
        <p14:creationId xmlns:p14="http://schemas.microsoft.com/office/powerpoint/2010/main" val="822673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B088-B559-F849-8D93-A06FE6BEDB29}"/>
              </a:ext>
            </a:extLst>
          </p:cNvPr>
          <p:cNvSpPr>
            <a:spLocks noGrp="1"/>
          </p:cNvSpPr>
          <p:nvPr>
            <p:ph type="title"/>
          </p:nvPr>
        </p:nvSpPr>
        <p:spPr>
          <a:xfrm>
            <a:off x="751176" y="430878"/>
            <a:ext cx="10353762" cy="970450"/>
          </a:xfrm>
        </p:spPr>
        <p:txBody>
          <a:bodyPr/>
          <a:lstStyle/>
          <a:p>
            <a:r>
              <a:rPr lang="en-US" sz="4400" dirty="0">
                <a:effectLst/>
              </a:rPr>
              <a:t>Child Welfare Best Practices</a:t>
            </a:r>
          </a:p>
        </p:txBody>
      </p:sp>
      <p:sp>
        <p:nvSpPr>
          <p:cNvPr id="3" name="Content Placeholder 2">
            <a:extLst>
              <a:ext uri="{FF2B5EF4-FFF2-40B4-BE49-F238E27FC236}">
                <a16:creationId xmlns:a16="http://schemas.microsoft.com/office/drawing/2014/main" id="{B0B01033-0F48-DB47-ABDC-14841DBFD241}"/>
              </a:ext>
            </a:extLst>
          </p:cNvPr>
          <p:cNvSpPr>
            <a:spLocks noGrp="1"/>
          </p:cNvSpPr>
          <p:nvPr>
            <p:ph idx="1"/>
          </p:nvPr>
        </p:nvSpPr>
        <p:spPr>
          <a:xfrm>
            <a:off x="310306" y="2051105"/>
            <a:ext cx="7288148" cy="4806895"/>
          </a:xfrm>
        </p:spPr>
        <p:txBody>
          <a:bodyPr>
            <a:noAutofit/>
          </a:bodyPr>
          <a:lstStyle/>
          <a:p>
            <a:pPr>
              <a:buClr>
                <a:srgbClr val="3233A3"/>
              </a:buClr>
              <a:buFont typeface="Arial" panose="020B0604020202020204" pitchFamily="34" charset="0"/>
              <a:buChar char="•"/>
            </a:pPr>
            <a:r>
              <a:rPr lang="en-US" dirty="0">
                <a:solidFill>
                  <a:schemeClr val="tx1"/>
                </a:solidFill>
                <a:effectLst/>
              </a:rPr>
              <a:t>Child welfare agencies can…</a:t>
            </a:r>
          </a:p>
          <a:p>
            <a:pPr lvl="1">
              <a:buClr>
                <a:srgbClr val="3233A3"/>
              </a:buClr>
              <a:buFont typeface="Arial" panose="020B0604020202020204" pitchFamily="34" charset="0"/>
              <a:buChar char="•"/>
            </a:pPr>
            <a:r>
              <a:rPr lang="en-US" sz="2800" dirty="0">
                <a:solidFill>
                  <a:schemeClr val="tx1"/>
                </a:solidFill>
                <a:effectLst/>
              </a:rPr>
              <a:t>Develop clear policies on sharing info with immigration authorities</a:t>
            </a:r>
          </a:p>
          <a:p>
            <a:pPr lvl="1">
              <a:buClr>
                <a:srgbClr val="3233A3"/>
              </a:buClr>
              <a:buFont typeface="Arial" panose="020B0604020202020204" pitchFamily="34" charset="0"/>
              <a:buChar char="•"/>
            </a:pPr>
            <a:r>
              <a:rPr lang="en-US" sz="2800" dirty="0">
                <a:solidFill>
                  <a:schemeClr val="tx1"/>
                </a:solidFill>
                <a:effectLst/>
              </a:rPr>
              <a:t>Implement policies similar to SB 1064</a:t>
            </a:r>
          </a:p>
          <a:p>
            <a:pPr lvl="1">
              <a:buClr>
                <a:srgbClr val="3233A3"/>
              </a:buClr>
              <a:buFont typeface="Arial" panose="020B0604020202020204" pitchFamily="34" charset="0"/>
              <a:buChar char="•"/>
            </a:pPr>
            <a:r>
              <a:rPr lang="en-US" sz="2800" dirty="0">
                <a:solidFill>
                  <a:schemeClr val="tx1"/>
                </a:solidFill>
                <a:effectLst/>
              </a:rPr>
              <a:t>Equip workers to screen for SIJS, U Visas, VAWA</a:t>
            </a:r>
          </a:p>
          <a:p>
            <a:pPr lvl="1">
              <a:buClr>
                <a:srgbClr val="3233A3"/>
              </a:buClr>
              <a:buFont typeface="Arial" panose="020B0604020202020204" pitchFamily="34" charset="0"/>
              <a:buChar char="•"/>
            </a:pPr>
            <a:r>
              <a:rPr lang="en-US" sz="2800" dirty="0">
                <a:solidFill>
                  <a:schemeClr val="tx1"/>
                </a:solidFill>
                <a:effectLst/>
              </a:rPr>
              <a:t>Establish relationships with local immigration legal clinics</a:t>
            </a:r>
          </a:p>
          <a:p>
            <a:pPr lvl="1">
              <a:buClr>
                <a:srgbClr val="3233A3"/>
              </a:buClr>
              <a:buFont typeface="Arial" panose="020B0604020202020204" pitchFamily="34" charset="0"/>
              <a:buChar char="•"/>
            </a:pPr>
            <a:r>
              <a:rPr lang="en-US" sz="2800" dirty="0">
                <a:solidFill>
                  <a:schemeClr val="tx1"/>
                </a:solidFill>
                <a:effectLst/>
              </a:rPr>
              <a:t>Encourage workers to support immigrant families in preparing for possible detention and deportation</a:t>
            </a:r>
          </a:p>
        </p:txBody>
      </p:sp>
      <p:pic>
        <p:nvPicPr>
          <p:cNvPr id="5" name="Picture 4">
            <a:extLst>
              <a:ext uri="{FF2B5EF4-FFF2-40B4-BE49-F238E27FC236}">
                <a16:creationId xmlns:a16="http://schemas.microsoft.com/office/drawing/2014/main" id="{DBA8849A-2CF7-6047-95EE-EC3FD1786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326" y="2989832"/>
            <a:ext cx="4083417" cy="2466109"/>
          </a:xfrm>
          <a:prstGeom prst="rect">
            <a:avLst/>
          </a:prstGeom>
        </p:spPr>
      </p:pic>
    </p:spTree>
    <p:extLst>
      <p:ext uri="{BB962C8B-B14F-4D97-AF65-F5344CB8AC3E}">
        <p14:creationId xmlns:p14="http://schemas.microsoft.com/office/powerpoint/2010/main" val="1187537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1788"/>
            <a:ext cx="6580414" cy="1280890"/>
          </a:xfrm>
        </p:spPr>
        <p:txBody>
          <a:bodyPr>
            <a:noAutofit/>
          </a:bodyPr>
          <a:lstStyle/>
          <a:p>
            <a:pPr algn="ctr"/>
            <a:r>
              <a:rPr lang="en-US" sz="4400" dirty="0">
                <a:effectLst/>
              </a:rPr>
              <a:t>Interactive dialogue </a:t>
            </a:r>
            <a:r>
              <a:rPr lang="en-US" dirty="0"/>
              <a:t>/ Q &amp; A</a:t>
            </a:r>
            <a:br>
              <a:rPr lang="en-US" sz="4400" dirty="0">
                <a:effectLst/>
              </a:rPr>
            </a:br>
            <a:endParaRPr lang="en-US" sz="4400" dirty="0"/>
          </a:p>
        </p:txBody>
      </p:sp>
      <p:sp>
        <p:nvSpPr>
          <p:cNvPr id="3" name="Content Placeholder 2"/>
          <p:cNvSpPr>
            <a:spLocks noGrp="1"/>
          </p:cNvSpPr>
          <p:nvPr>
            <p:ph idx="1"/>
          </p:nvPr>
        </p:nvSpPr>
        <p:spPr>
          <a:xfrm>
            <a:off x="293914" y="1544079"/>
            <a:ext cx="6074230" cy="5096150"/>
          </a:xfrm>
        </p:spPr>
        <p:txBody>
          <a:bodyPr>
            <a:normAutofit lnSpcReduction="10000"/>
          </a:bodyPr>
          <a:lstStyle/>
          <a:p>
            <a:pPr lvl="0"/>
            <a:r>
              <a:rPr lang="en-US" sz="2400" dirty="0">
                <a:solidFill>
                  <a:schemeClr val="tx1"/>
                </a:solidFill>
                <a:effectLst/>
              </a:rPr>
              <a:t>What emerging policies/issues/trends are you noticing specific to immigration and child welfare in your area?</a:t>
            </a:r>
            <a:endParaRPr lang="en-US" sz="2400" dirty="0">
              <a:solidFill>
                <a:schemeClr val="tx1"/>
              </a:solidFill>
            </a:endParaRPr>
          </a:p>
          <a:p>
            <a:pPr lvl="0"/>
            <a:endParaRPr lang="en-US" sz="2400" dirty="0">
              <a:solidFill>
                <a:schemeClr val="tx1"/>
              </a:solidFill>
              <a:effectLst/>
            </a:endParaRPr>
          </a:p>
          <a:p>
            <a:pPr lvl="0"/>
            <a:r>
              <a:rPr lang="en-US" sz="2400" dirty="0">
                <a:solidFill>
                  <a:schemeClr val="tx1"/>
                </a:solidFill>
                <a:effectLst/>
              </a:rPr>
              <a:t>What challenges or barriers specific to child welfare practice do you encounter when working with immigrant/mixed-status families? </a:t>
            </a:r>
          </a:p>
          <a:p>
            <a:pPr lvl="0"/>
            <a:endParaRPr lang="en-US" sz="2400" dirty="0">
              <a:solidFill>
                <a:schemeClr val="tx1"/>
              </a:solidFill>
            </a:endParaRPr>
          </a:p>
          <a:p>
            <a:r>
              <a:rPr lang="en-US" sz="2400" dirty="0">
                <a:solidFill>
                  <a:schemeClr val="tx1"/>
                </a:solidFill>
                <a:ea typeface="Century Schoolbook" charset="0"/>
                <a:cs typeface="Century Schoolbook" charset="0"/>
              </a:rPr>
              <a:t>What education, training and collaboration/capacity building efforts are needed to enhance service provision to meet the needs of immigrant families in child welfare system in your states?</a:t>
            </a:r>
          </a:p>
          <a:p>
            <a:pPr lvl="0"/>
            <a:endParaRPr lang="en-US" sz="2400" dirty="0">
              <a:solidFill>
                <a:schemeClr val="tx1"/>
              </a:solidFill>
              <a:effectLst/>
            </a:endParaRPr>
          </a:p>
        </p:txBody>
      </p:sp>
      <p:sp>
        <p:nvSpPr>
          <p:cNvPr id="4" name="Rectangle 3"/>
          <p:cNvSpPr/>
          <p:nvPr/>
        </p:nvSpPr>
        <p:spPr>
          <a:xfrm>
            <a:off x="-182563" y="5457349"/>
            <a:ext cx="6096001" cy="369332"/>
          </a:xfrm>
          <a:prstGeom prst="rect">
            <a:avLst/>
          </a:prstGeom>
        </p:spPr>
        <p:txBody>
          <a:bodyPr>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414" y="1"/>
            <a:ext cx="5599243" cy="6858000"/>
          </a:xfrm>
          <a:prstGeom prst="rect">
            <a:avLst/>
          </a:prstGeom>
        </p:spPr>
      </p:pic>
    </p:spTree>
    <p:extLst>
      <p:ext uri="{BB962C8B-B14F-4D97-AF65-F5344CB8AC3E}">
        <p14:creationId xmlns:p14="http://schemas.microsoft.com/office/powerpoint/2010/main" val="8450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95" y="274320"/>
            <a:ext cx="10353762" cy="970450"/>
          </a:xfrm>
        </p:spPr>
        <p:txBody>
          <a:bodyPr>
            <a:normAutofit/>
          </a:bodyPr>
          <a:lstStyle/>
          <a:p>
            <a:pPr algn="ctr"/>
            <a:r>
              <a:rPr lang="en-US" dirty="0"/>
              <a:t>The Center on Immigration &amp; Child Welfare</a:t>
            </a:r>
          </a:p>
        </p:txBody>
      </p:sp>
      <p:sp>
        <p:nvSpPr>
          <p:cNvPr id="5" name="Content Placeholder 4"/>
          <p:cNvSpPr>
            <a:spLocks noGrp="1"/>
          </p:cNvSpPr>
          <p:nvPr>
            <p:ph idx="1"/>
          </p:nvPr>
        </p:nvSpPr>
        <p:spPr>
          <a:xfrm>
            <a:off x="3980762" y="1607758"/>
            <a:ext cx="7699404" cy="4672271"/>
          </a:xfrm>
        </p:spPr>
        <p:txBody>
          <a:bodyPr>
            <a:normAutofit/>
          </a:bodyPr>
          <a:lstStyle/>
          <a:p>
            <a:pPr indent="-342900">
              <a:buFont typeface="Arial" panose="020B0604020202020204" pitchFamily="34" charset="0"/>
              <a:buChar char="•"/>
            </a:pPr>
            <a:r>
              <a:rPr lang="en-US" sz="2400" dirty="0">
                <a:solidFill>
                  <a:schemeClr val="tx1"/>
                </a:solidFill>
                <a:effectLst/>
              </a:rPr>
              <a:t>The Center on Immigration and Child Welfare (CICW) is a network of diverse organizations and individuals working around the country in law, in advocacy, and in direct child welfare practice. </a:t>
            </a:r>
          </a:p>
          <a:p>
            <a:pPr indent="-342900">
              <a:buFont typeface="Arial" panose="020B0604020202020204" pitchFamily="34" charset="0"/>
              <a:buChar char="•"/>
            </a:pPr>
            <a:endParaRPr lang="en-US" sz="2400" dirty="0">
              <a:solidFill>
                <a:schemeClr val="tx1"/>
              </a:solidFill>
              <a:effectLst/>
            </a:endParaRPr>
          </a:p>
          <a:p>
            <a:pPr indent="-342900">
              <a:buFont typeface="Arial" panose="020B0604020202020204" pitchFamily="34" charset="0"/>
              <a:buChar char="•"/>
            </a:pPr>
            <a:r>
              <a:rPr lang="en-US" sz="2400" dirty="0">
                <a:solidFill>
                  <a:schemeClr val="tx1"/>
                </a:solidFill>
                <a:effectLst/>
              </a:rPr>
              <a:t>The CICW builds the capacity of the U.S. child welfare system to respond to the unique needs of immigrant families and children through research, resource development, training and technical assistance, and national leadership.</a:t>
            </a:r>
          </a:p>
          <a:p>
            <a:pPr marL="0" indent="0">
              <a:buNone/>
            </a:pPr>
            <a:endParaRPr lang="en-US" sz="2400" dirty="0">
              <a:solidFill>
                <a:schemeClr val="tx1"/>
              </a:solidFill>
              <a:effectLst/>
            </a:endParaRPr>
          </a:p>
          <a:p>
            <a:pPr marL="0" indent="0">
              <a:buNone/>
            </a:pPr>
            <a:endParaRPr lang="en-US" dirty="0">
              <a:solidFill>
                <a:schemeClr val="tx1"/>
              </a:solidFill>
              <a:effectLst/>
            </a:endParaRPr>
          </a:p>
        </p:txBody>
      </p:sp>
      <p:pic>
        <p:nvPicPr>
          <p:cNvPr id="3" name="Picture 2">
            <a:extLst>
              <a:ext uri="{FF2B5EF4-FFF2-40B4-BE49-F238E27FC236}">
                <a16:creationId xmlns:a16="http://schemas.microsoft.com/office/drawing/2014/main" id="{77A0EFCA-ECC1-8841-BBEF-9C1CBE34F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63" y="1607759"/>
            <a:ext cx="3220605" cy="4182604"/>
          </a:xfrm>
          <a:prstGeom prst="rect">
            <a:avLst/>
          </a:prstGeom>
        </p:spPr>
      </p:pic>
    </p:spTree>
    <p:extLst>
      <p:ext uri="{BB962C8B-B14F-4D97-AF65-F5344CB8AC3E}">
        <p14:creationId xmlns:p14="http://schemas.microsoft.com/office/powerpoint/2010/main" val="96669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2161" y="129858"/>
            <a:ext cx="8183879" cy="647382"/>
          </a:xfrm>
        </p:spPr>
        <p:txBody>
          <a:bodyPr>
            <a:noAutofit/>
          </a:bodyPr>
          <a:lstStyle/>
          <a:p>
            <a:pPr marL="36512" indent="0">
              <a:buNone/>
            </a:pPr>
            <a:r>
              <a:rPr lang="en-US" sz="3600" dirty="0">
                <a:effectLst/>
              </a:rPr>
              <a:t>Resources and Technical Assistance</a:t>
            </a:r>
          </a:p>
        </p:txBody>
      </p:sp>
      <p:pic>
        <p:nvPicPr>
          <p:cNvPr id="4" name="Picture 3"/>
          <p:cNvPicPr>
            <a:picLocks noChangeAspect="1"/>
          </p:cNvPicPr>
          <p:nvPr/>
        </p:nvPicPr>
        <p:blipFill rotWithShape="1">
          <a:blip r:embed="rId3"/>
          <a:srcRect b="82307"/>
          <a:stretch/>
        </p:blipFill>
        <p:spPr>
          <a:xfrm>
            <a:off x="320041" y="697797"/>
            <a:ext cx="11521439" cy="1049980"/>
          </a:xfrm>
          <a:prstGeom prst="rect">
            <a:avLst/>
          </a:prstGeom>
        </p:spPr>
      </p:pic>
      <p:pic>
        <p:nvPicPr>
          <p:cNvPr id="2" name="Picture 1"/>
          <p:cNvPicPr>
            <a:picLocks noChangeAspect="1"/>
          </p:cNvPicPr>
          <p:nvPr/>
        </p:nvPicPr>
        <p:blipFill>
          <a:blip r:embed="rId4"/>
          <a:stretch>
            <a:fillRect/>
          </a:stretch>
        </p:blipFill>
        <p:spPr>
          <a:xfrm>
            <a:off x="554821" y="1747777"/>
            <a:ext cx="11035818" cy="4975649"/>
          </a:xfrm>
          <a:prstGeom prst="rect">
            <a:avLst/>
          </a:prstGeom>
        </p:spPr>
      </p:pic>
    </p:spTree>
    <p:extLst>
      <p:ext uri="{BB962C8B-B14F-4D97-AF65-F5344CB8AC3E}">
        <p14:creationId xmlns:p14="http://schemas.microsoft.com/office/powerpoint/2010/main" val="3083572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4118"/>
            <a:ext cx="10353762" cy="970450"/>
          </a:xfrm>
        </p:spPr>
        <p:txBody>
          <a:bodyPr/>
          <a:lstStyle/>
          <a:p>
            <a:r>
              <a:rPr lang="en-US" dirty="0"/>
              <a:t>Resources</a:t>
            </a:r>
          </a:p>
        </p:txBody>
      </p:sp>
      <p:sp>
        <p:nvSpPr>
          <p:cNvPr id="3" name="Content Placeholder 2"/>
          <p:cNvSpPr>
            <a:spLocks noGrp="1"/>
          </p:cNvSpPr>
          <p:nvPr>
            <p:ph idx="1"/>
          </p:nvPr>
        </p:nvSpPr>
        <p:spPr/>
        <p:txBody>
          <a:bodyPr/>
          <a:lstStyle/>
          <a:p>
            <a:endParaRPr lang="en-US"/>
          </a:p>
        </p:txBody>
      </p:sp>
      <p:pic>
        <p:nvPicPr>
          <p:cNvPr id="6" name="Picture 5">
            <a:extLst/>
          </p:cNvPr>
          <p:cNvPicPr>
            <a:picLocks noChangeAspect="1"/>
          </p:cNvPicPr>
          <p:nvPr/>
        </p:nvPicPr>
        <p:blipFill rotWithShape="1">
          <a:blip r:embed="rId3"/>
          <a:srcRect l="7278" r="8089" b="20415"/>
          <a:stretch/>
        </p:blipFill>
        <p:spPr>
          <a:xfrm>
            <a:off x="72526" y="1139803"/>
            <a:ext cx="12037096" cy="4932139"/>
          </a:xfrm>
          <a:prstGeom prst="rect">
            <a:avLst/>
          </a:prstGeom>
        </p:spPr>
      </p:pic>
      <p:pic>
        <p:nvPicPr>
          <p:cNvPr id="5" name="Picture 4">
            <a:extLst/>
          </p:cNvPr>
          <p:cNvPicPr>
            <a:picLocks noChangeAspect="1"/>
          </p:cNvPicPr>
          <p:nvPr/>
        </p:nvPicPr>
        <p:blipFill>
          <a:blip r:embed="rId4"/>
          <a:stretch>
            <a:fillRect/>
          </a:stretch>
        </p:blipFill>
        <p:spPr>
          <a:xfrm rot="280833">
            <a:off x="5536983" y="1964153"/>
            <a:ext cx="274370" cy="411041"/>
          </a:xfrm>
          <a:prstGeom prst="rect">
            <a:avLst/>
          </a:prstGeom>
        </p:spPr>
      </p:pic>
    </p:spTree>
    <p:extLst>
      <p:ext uri="{BB962C8B-B14F-4D97-AF65-F5344CB8AC3E}">
        <p14:creationId xmlns:p14="http://schemas.microsoft.com/office/powerpoint/2010/main" val="374928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70933" y="609600"/>
            <a:ext cx="11277600" cy="6343650"/>
          </a:xfrm>
        </p:spPr>
      </p:pic>
      <p:pic>
        <p:nvPicPr>
          <p:cNvPr id="5" name="Picture 4">
            <a:extLst/>
          </p:cNvPr>
          <p:cNvPicPr>
            <a:picLocks noChangeAspect="1"/>
          </p:cNvPicPr>
          <p:nvPr/>
        </p:nvPicPr>
        <p:blipFill>
          <a:blip r:embed="rId4"/>
          <a:stretch>
            <a:fillRect/>
          </a:stretch>
        </p:blipFill>
        <p:spPr>
          <a:xfrm rot="280833">
            <a:off x="7699416" y="1738843"/>
            <a:ext cx="274370" cy="411041"/>
          </a:xfrm>
          <a:prstGeom prst="rect">
            <a:avLst/>
          </a:prstGeom>
        </p:spPr>
      </p:pic>
      <p:sp>
        <p:nvSpPr>
          <p:cNvPr id="6" name="Rectangle 5">
            <a:extLst/>
          </p:cNvPr>
          <p:cNvSpPr/>
          <p:nvPr/>
        </p:nvSpPr>
        <p:spPr>
          <a:xfrm>
            <a:off x="1048951" y="127424"/>
            <a:ext cx="1030484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ea typeface="+mn-ea"/>
                <a:cs typeface="+mn-cs"/>
              </a:rPr>
              <a:t>All resources are also all searchable by topic. Hover over “Explore by topic” to see.  </a:t>
            </a:r>
          </a:p>
        </p:txBody>
      </p:sp>
    </p:spTree>
    <p:extLst>
      <p:ext uri="{BB962C8B-B14F-4D97-AF65-F5344CB8AC3E}">
        <p14:creationId xmlns:p14="http://schemas.microsoft.com/office/powerpoint/2010/main" val="265140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723" y="455381"/>
            <a:ext cx="8785599" cy="1280890"/>
          </a:xfrm>
        </p:spPr>
        <p:txBody>
          <a:bodyPr/>
          <a:lstStyle/>
          <a:p>
            <a:pPr algn="ctr"/>
            <a:r>
              <a:rPr lang="en-US" sz="4800" dirty="0"/>
              <a:t>Learning Objectives</a:t>
            </a:r>
          </a:p>
        </p:txBody>
      </p:sp>
      <p:sp>
        <p:nvSpPr>
          <p:cNvPr id="3" name="Content Placeholder 2"/>
          <p:cNvSpPr>
            <a:spLocks noGrp="1"/>
          </p:cNvSpPr>
          <p:nvPr>
            <p:ph idx="1"/>
          </p:nvPr>
        </p:nvSpPr>
        <p:spPr>
          <a:xfrm>
            <a:off x="1480723" y="1736271"/>
            <a:ext cx="9662984" cy="5124450"/>
          </a:xfrm>
        </p:spPr>
        <p:txBody>
          <a:bodyPr>
            <a:normAutofit/>
          </a:bodyPr>
          <a:lstStyle/>
          <a:p>
            <a:r>
              <a:rPr lang="en-US" sz="2400" dirty="0">
                <a:solidFill>
                  <a:schemeClr val="tx1"/>
                </a:solidFill>
              </a:rPr>
              <a:t>Discuss community and child welfare agency responses in border communities to meet the needs of children and families affected by immigration detention and deportation.</a:t>
            </a:r>
          </a:p>
          <a:p>
            <a:r>
              <a:rPr lang="en-US" sz="2400" dirty="0">
                <a:solidFill>
                  <a:schemeClr val="tx1"/>
                </a:solidFill>
              </a:rPr>
              <a:t>Learn about how other communities are responding to the current political environment as it relates to immigration policy enforcement and implications for the child welfare system</a:t>
            </a:r>
          </a:p>
          <a:p>
            <a:r>
              <a:rPr lang="en-US" sz="2400" dirty="0">
                <a:solidFill>
                  <a:schemeClr val="tx1"/>
                </a:solidFill>
              </a:rPr>
              <a:t>Share resources available to address the needs of immigrant children and families impacted by immigration enforcement and/or involved in the child welfare system</a:t>
            </a:r>
          </a:p>
          <a:p>
            <a:r>
              <a:rPr lang="en-US" sz="2400" dirty="0">
                <a:solidFill>
                  <a:schemeClr val="tx1"/>
                </a:solidFill>
              </a:rPr>
              <a:t>Identify how IV-E partnerships can promote advocacy and collaboration with social services that protect family unity and minimize harm to children in their communities</a:t>
            </a:r>
          </a:p>
        </p:txBody>
      </p:sp>
    </p:spTree>
    <p:extLst>
      <p:ext uri="{BB962C8B-B14F-4D97-AF65-F5344CB8AC3E}">
        <p14:creationId xmlns:p14="http://schemas.microsoft.com/office/powerpoint/2010/main" val="100613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5564" y="713434"/>
            <a:ext cx="7386220" cy="5606979"/>
          </a:xfrm>
          <a:prstGeom prst="rect">
            <a:avLst/>
          </a:prstGeom>
        </p:spPr>
      </p:pic>
    </p:spTree>
    <p:extLst>
      <p:ext uri="{BB962C8B-B14F-4D97-AF65-F5344CB8AC3E}">
        <p14:creationId xmlns:p14="http://schemas.microsoft.com/office/powerpoint/2010/main" val="134543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Contact Presenters:</a:t>
            </a:r>
          </a:p>
        </p:txBody>
      </p:sp>
      <p:sp>
        <p:nvSpPr>
          <p:cNvPr id="3" name="Content Placeholder 2"/>
          <p:cNvSpPr>
            <a:spLocks noGrp="1"/>
          </p:cNvSpPr>
          <p:nvPr>
            <p:ph idx="1"/>
          </p:nvPr>
        </p:nvSpPr>
        <p:spPr/>
        <p:txBody>
          <a:bodyPr/>
          <a:lstStyle/>
          <a:p>
            <a:r>
              <a:rPr lang="en-US" dirty="0"/>
              <a:t>Monica Montoya, LCSW, 575-646-6342, </a:t>
            </a:r>
            <a:r>
              <a:rPr lang="en-US" dirty="0">
                <a:hlinkClick r:id="rId2"/>
              </a:rPr>
              <a:t>monicamo@nmsu.edu</a:t>
            </a:r>
            <a:endParaRPr lang="en-US" dirty="0"/>
          </a:p>
          <a:p>
            <a:r>
              <a:rPr lang="en-US" dirty="0"/>
              <a:t>Maria </a:t>
            </a:r>
            <a:r>
              <a:rPr lang="en-US" dirty="0" err="1"/>
              <a:t>Gurrola</a:t>
            </a:r>
            <a:r>
              <a:rPr lang="en-US" dirty="0"/>
              <a:t>, PhD, 575-646-4803, </a:t>
            </a:r>
            <a:r>
              <a:rPr lang="en-US" dirty="0">
                <a:hlinkClick r:id="rId3"/>
              </a:rPr>
              <a:t>gurrola@nmsu.edu</a:t>
            </a:r>
            <a:endParaRPr lang="en-US" dirty="0"/>
          </a:p>
          <a:p>
            <a:r>
              <a:rPr lang="en-US" dirty="0"/>
              <a:t>Megan </a:t>
            </a:r>
            <a:r>
              <a:rPr lang="en-US" dirty="0" err="1"/>
              <a:t>Finno</a:t>
            </a:r>
            <a:r>
              <a:rPr lang="en-US" dirty="0"/>
              <a:t>-Velasquez, PhD, LMSW, 575-646-0306, </a:t>
            </a:r>
            <a:r>
              <a:rPr lang="en-US" dirty="0">
                <a:hlinkClick r:id="rId4"/>
              </a:rPr>
              <a:t>mfv@nmsu.edu</a:t>
            </a:r>
            <a:endParaRPr lang="en-US" dirty="0"/>
          </a:p>
          <a:p>
            <a:pPr lvl="1"/>
            <a:r>
              <a:rPr lang="en-US" dirty="0"/>
              <a:t>The Center for Immigration and Child Welfare website:  </a:t>
            </a:r>
            <a:r>
              <a:rPr lang="en-US" dirty="0">
                <a:hlinkClick r:id="rId5"/>
              </a:rPr>
              <a:t>http://cimmcw.org</a:t>
            </a:r>
            <a:r>
              <a:rPr lang="en-US" dirty="0"/>
              <a:t> </a:t>
            </a:r>
          </a:p>
        </p:txBody>
      </p:sp>
    </p:spTree>
    <p:extLst>
      <p:ext uri="{BB962C8B-B14F-4D97-AF65-F5344CB8AC3E}">
        <p14:creationId xmlns:p14="http://schemas.microsoft.com/office/powerpoint/2010/main" val="158531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solidFill>
                  <a:schemeClr val="tx1"/>
                </a:solidFill>
              </a:rPr>
              <a:t>Current Policy Context</a:t>
            </a:r>
          </a:p>
          <a:p>
            <a:r>
              <a:rPr lang="en-US" dirty="0">
                <a:solidFill>
                  <a:schemeClr val="tx1"/>
                </a:solidFill>
              </a:rPr>
              <a:t>Children Affected</a:t>
            </a:r>
          </a:p>
          <a:p>
            <a:r>
              <a:rPr lang="en-US" dirty="0">
                <a:solidFill>
                  <a:schemeClr val="tx1"/>
                </a:solidFill>
              </a:rPr>
              <a:t>Impact of Policy at Local Level</a:t>
            </a:r>
          </a:p>
          <a:p>
            <a:r>
              <a:rPr lang="en-US" dirty="0">
                <a:solidFill>
                  <a:schemeClr val="tx1"/>
                </a:solidFill>
              </a:rPr>
              <a:t>Local Community Responses to Immigrants</a:t>
            </a:r>
          </a:p>
          <a:p>
            <a:r>
              <a:rPr lang="en-US" dirty="0">
                <a:solidFill>
                  <a:schemeClr val="tx1"/>
                </a:solidFill>
              </a:rPr>
              <a:t>Impact on Child Welfare System</a:t>
            </a:r>
          </a:p>
          <a:p>
            <a:r>
              <a:rPr lang="en-US" dirty="0">
                <a:solidFill>
                  <a:schemeClr val="tx1"/>
                </a:solidFill>
                <a:effectLst/>
              </a:rPr>
              <a:t>Child Welfare Practices to Address Needs of Immigrant Families</a:t>
            </a:r>
          </a:p>
          <a:p>
            <a:r>
              <a:rPr lang="en-US" dirty="0">
                <a:solidFill>
                  <a:schemeClr val="tx1"/>
                </a:solidFill>
              </a:rPr>
              <a:t>DIALOGUE</a:t>
            </a:r>
          </a:p>
          <a:p>
            <a:r>
              <a:rPr lang="en-US" dirty="0">
                <a:solidFill>
                  <a:schemeClr val="tx1"/>
                </a:solidFill>
              </a:rPr>
              <a:t>Resources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671" y="1201510"/>
            <a:ext cx="3209470" cy="2315266"/>
          </a:xfrm>
          <a:prstGeom prst="rect">
            <a:avLst/>
          </a:prstGeom>
        </p:spPr>
      </p:pic>
    </p:spTree>
    <p:extLst>
      <p:ext uri="{BB962C8B-B14F-4D97-AF65-F5344CB8AC3E}">
        <p14:creationId xmlns:p14="http://schemas.microsoft.com/office/powerpoint/2010/main" val="55687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12329160" cy="1341120"/>
          </a:xfrm>
        </p:spPr>
        <p:txBody>
          <a:bodyPr>
            <a:noAutofit/>
          </a:bodyPr>
          <a:lstStyle/>
          <a:p>
            <a:r>
              <a:rPr lang="en-US" sz="4400" dirty="0">
                <a:effectLst/>
              </a:rPr>
              <a:t>Policy Changes Increasing Risk of Family Separation</a:t>
            </a:r>
            <a:endParaRPr lang="en-US" sz="4400" dirty="0"/>
          </a:p>
        </p:txBody>
      </p:sp>
      <p:sp>
        <p:nvSpPr>
          <p:cNvPr id="3" name="Content Placeholder 2"/>
          <p:cNvSpPr>
            <a:spLocks noGrp="1"/>
          </p:cNvSpPr>
          <p:nvPr>
            <p:ph idx="1"/>
          </p:nvPr>
        </p:nvSpPr>
        <p:spPr>
          <a:xfrm>
            <a:off x="1237091" y="1684020"/>
            <a:ext cx="5700970" cy="5731468"/>
          </a:xfrm>
        </p:spPr>
        <p:txBody>
          <a:bodyPr>
            <a:noAutofit/>
          </a:bodyPr>
          <a:lstStyle/>
          <a:p>
            <a:pPr>
              <a:buClr>
                <a:srgbClr val="3233A3"/>
              </a:buClr>
              <a:buFont typeface="Arial" panose="020B0604020202020204" pitchFamily="34" charset="0"/>
              <a:buChar char="•"/>
            </a:pPr>
            <a:r>
              <a:rPr lang="en-US" sz="2400" dirty="0">
                <a:solidFill>
                  <a:schemeClr val="tx1"/>
                </a:solidFill>
                <a:effectLst/>
              </a:rPr>
              <a:t>Executive Orders on Border and Interior Enforcement (Jan. 2017)</a:t>
            </a:r>
          </a:p>
          <a:p>
            <a:pPr>
              <a:buClr>
                <a:srgbClr val="3233A3"/>
              </a:buClr>
              <a:buFont typeface="Arial" panose="020B0604020202020204" pitchFamily="34" charset="0"/>
              <a:buChar char="•"/>
            </a:pPr>
            <a:r>
              <a:rPr lang="en-US" sz="2400" dirty="0">
                <a:solidFill>
                  <a:schemeClr val="tx1"/>
                </a:solidFill>
                <a:effectLst/>
              </a:rPr>
              <a:t>End of Deferred Action for Childhood Arrivals [DACA] (Sept. 2017)</a:t>
            </a:r>
          </a:p>
          <a:p>
            <a:pPr>
              <a:buClr>
                <a:srgbClr val="3233A3"/>
              </a:buClr>
              <a:buFont typeface="Arial" panose="020B0604020202020204" pitchFamily="34" charset="0"/>
              <a:buChar char="•"/>
            </a:pPr>
            <a:r>
              <a:rPr lang="en-US" sz="2400" dirty="0">
                <a:solidFill>
                  <a:schemeClr val="tx1"/>
                </a:solidFill>
                <a:effectLst/>
              </a:rPr>
              <a:t>End to Temporary Protected Status (TPS) for Nicaragua, Honduras, El Salvador, and Haiti (Nov 2017-Jan 2018)</a:t>
            </a:r>
          </a:p>
          <a:p>
            <a:pPr>
              <a:buClr>
                <a:srgbClr val="3233A3"/>
              </a:buClr>
              <a:buFont typeface="Arial" panose="020B0604020202020204" pitchFamily="34" charset="0"/>
              <a:buChar char="•"/>
            </a:pPr>
            <a:r>
              <a:rPr lang="en-US" sz="2400" dirty="0">
                <a:solidFill>
                  <a:schemeClr val="tx1"/>
                </a:solidFill>
                <a:effectLst/>
              </a:rPr>
              <a:t>Homeland security proposals to separate families at border (Dec. 2017)</a:t>
            </a:r>
          </a:p>
          <a:p>
            <a:pPr>
              <a:buClr>
                <a:srgbClr val="3233A3"/>
              </a:buClr>
              <a:buFont typeface="Arial" panose="020B0604020202020204" pitchFamily="34" charset="0"/>
              <a:buChar char="•"/>
            </a:pPr>
            <a:r>
              <a:rPr lang="en-US" sz="2400" dirty="0">
                <a:solidFill>
                  <a:schemeClr val="tx1"/>
                </a:solidFill>
                <a:effectLst/>
              </a:rPr>
              <a:t>Other congressional and administrative threats…</a:t>
            </a:r>
          </a:p>
        </p:txBody>
      </p:sp>
      <p:pic>
        <p:nvPicPr>
          <p:cNvPr id="2050" name="Picture 2" descr="Image result for family sepa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15921" t="11964" r="21796"/>
          <a:stretch/>
        </p:blipFill>
        <p:spPr bwMode="auto">
          <a:xfrm>
            <a:off x="7295322" y="1341120"/>
            <a:ext cx="4896678" cy="4614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455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759" y="180424"/>
            <a:ext cx="6578798" cy="970450"/>
          </a:xfrm>
        </p:spPr>
        <p:txBody>
          <a:bodyPr/>
          <a:lstStyle/>
          <a:p>
            <a:r>
              <a:rPr lang="en-US" dirty="0">
                <a:effectLst/>
              </a:rPr>
              <a:t>Current Threats to Children</a:t>
            </a:r>
          </a:p>
        </p:txBody>
      </p:sp>
      <p:sp>
        <p:nvSpPr>
          <p:cNvPr id="3" name="Content Placeholder 2"/>
          <p:cNvSpPr>
            <a:spLocks noGrp="1"/>
          </p:cNvSpPr>
          <p:nvPr>
            <p:ph idx="1"/>
          </p:nvPr>
        </p:nvSpPr>
        <p:spPr>
          <a:xfrm>
            <a:off x="4688759" y="1468459"/>
            <a:ext cx="7320362" cy="5569965"/>
          </a:xfrm>
        </p:spPr>
        <p:txBody>
          <a:bodyPr>
            <a:normAutofit/>
          </a:bodyPr>
          <a:lstStyle/>
          <a:p>
            <a:pPr>
              <a:buClr>
                <a:srgbClr val="3233A3"/>
              </a:buClr>
              <a:buFont typeface="Arial" panose="020B0604020202020204" pitchFamily="34" charset="0"/>
              <a:buChar char="•"/>
            </a:pPr>
            <a:endParaRPr lang="en-US" sz="2400" dirty="0">
              <a:solidFill>
                <a:schemeClr val="tx1"/>
              </a:solidFill>
              <a:effectLst/>
            </a:endParaRPr>
          </a:p>
          <a:p>
            <a:pPr>
              <a:buClr>
                <a:srgbClr val="3233A3"/>
              </a:buClr>
              <a:buFont typeface="Arial" panose="020B0604020202020204" pitchFamily="34" charset="0"/>
              <a:buChar char="•"/>
            </a:pPr>
            <a:r>
              <a:rPr lang="en-US" sz="2400" dirty="0">
                <a:solidFill>
                  <a:schemeClr val="tx1"/>
                </a:solidFill>
                <a:effectLst/>
              </a:rPr>
              <a:t>Policy changes placing more people at risk for deportation and family separation. </a:t>
            </a:r>
          </a:p>
          <a:p>
            <a:pPr>
              <a:buClr>
                <a:srgbClr val="3233A3"/>
              </a:buClr>
              <a:buFont typeface="Arial" panose="020B0604020202020204" pitchFamily="34" charset="0"/>
              <a:buChar char="•"/>
            </a:pPr>
            <a:endParaRPr lang="en-US" sz="2400" dirty="0">
              <a:solidFill>
                <a:schemeClr val="tx1"/>
              </a:solidFill>
              <a:effectLst/>
            </a:endParaRPr>
          </a:p>
          <a:p>
            <a:pPr>
              <a:buClr>
                <a:srgbClr val="3233A3"/>
              </a:buClr>
              <a:buFont typeface="Arial" panose="020B0604020202020204" pitchFamily="34" charset="0"/>
              <a:buChar char="•"/>
            </a:pPr>
            <a:r>
              <a:rPr lang="en-US" sz="2400" dirty="0">
                <a:solidFill>
                  <a:schemeClr val="tx1"/>
                </a:solidFill>
                <a:effectLst/>
              </a:rPr>
              <a:t>Psychological and physical health issues in children as a result of immigration/deportation issues. </a:t>
            </a:r>
          </a:p>
          <a:p>
            <a:pPr>
              <a:buClr>
                <a:srgbClr val="3233A3"/>
              </a:buClr>
              <a:buFont typeface="Arial" panose="020B0604020202020204" pitchFamily="34" charset="0"/>
              <a:buChar char="•"/>
            </a:pPr>
            <a:endParaRPr lang="en-US" sz="2400" dirty="0">
              <a:solidFill>
                <a:schemeClr val="tx1"/>
              </a:solidFill>
              <a:effectLst/>
            </a:endParaRPr>
          </a:p>
          <a:p>
            <a:pPr>
              <a:buClr>
                <a:srgbClr val="3233A3"/>
              </a:buClr>
              <a:buFont typeface="Arial" panose="020B0604020202020204" pitchFamily="34" charset="0"/>
              <a:buChar char="•"/>
            </a:pPr>
            <a:r>
              <a:rPr lang="en-US" sz="2400" dirty="0">
                <a:solidFill>
                  <a:schemeClr val="tx1"/>
                </a:solidFill>
                <a:effectLst/>
              </a:rPr>
              <a:t>Risk of increased involvement with the child welfare system among children of immigrants.</a:t>
            </a:r>
          </a:p>
          <a:p>
            <a:pPr>
              <a:buClr>
                <a:srgbClr val="3233A3"/>
              </a:buClr>
              <a:buFont typeface="Arial" panose="020B0604020202020204" pitchFamily="34" charset="0"/>
              <a:buChar char="•"/>
            </a:pPr>
            <a:endParaRPr lang="en-US" dirty="0">
              <a:solidFill>
                <a:schemeClr val="tx1"/>
              </a:solidFill>
            </a:endParaRPr>
          </a:p>
        </p:txBody>
      </p:sp>
      <p:pic>
        <p:nvPicPr>
          <p:cNvPr id="6" name="Picture 2" descr="Image result for immigration and customs enforcem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198" r="1767"/>
          <a:stretch/>
        </p:blipFill>
        <p:spPr bwMode="auto">
          <a:xfrm>
            <a:off x="0" y="0"/>
            <a:ext cx="4688759"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17286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58C5325-CF91-DD44-A477-49450BBEB297}"/>
              </a:ext>
            </a:extLst>
          </p:cNvPr>
          <p:cNvGraphicFramePr>
            <a:graphicFrameLocks noGrp="1"/>
          </p:cNvGraphicFramePr>
          <p:nvPr>
            <p:ph idx="1"/>
            <p:extLst>
              <p:ext uri="{D42A27DB-BD31-4B8C-83A1-F6EECF244321}">
                <p14:modId xmlns:p14="http://schemas.microsoft.com/office/powerpoint/2010/main" val="1544895945"/>
              </p:ext>
            </p:extLst>
          </p:nvPr>
        </p:nvGraphicFramePr>
        <p:xfrm>
          <a:off x="1391476" y="512982"/>
          <a:ext cx="6026489" cy="5661208"/>
        </p:xfrm>
        <a:graphic>
          <a:graphicData uri="http://schemas.openxmlformats.org/drawingml/2006/table">
            <a:tbl>
              <a:tblPr firstRow="1" bandRow="1">
                <a:tableStyleId>{5940675A-B579-460E-94D1-54222C63F5DA}</a:tableStyleId>
              </a:tblPr>
              <a:tblGrid>
                <a:gridCol w="3018769">
                  <a:extLst>
                    <a:ext uri="{9D8B030D-6E8A-4147-A177-3AD203B41FA5}">
                      <a16:colId xmlns:a16="http://schemas.microsoft.com/office/drawing/2014/main" val="1434035644"/>
                    </a:ext>
                  </a:extLst>
                </a:gridCol>
                <a:gridCol w="3007720">
                  <a:extLst>
                    <a:ext uri="{9D8B030D-6E8A-4147-A177-3AD203B41FA5}">
                      <a16:colId xmlns:a16="http://schemas.microsoft.com/office/drawing/2014/main" val="4083500585"/>
                    </a:ext>
                  </a:extLst>
                </a:gridCol>
              </a:tblGrid>
              <a:tr h="983070">
                <a:tc>
                  <a:txBody>
                    <a:bodyPr/>
                    <a:lstStyle/>
                    <a:p>
                      <a:pPr algn="ctr"/>
                      <a:r>
                        <a:rPr lang="en-US" sz="3600" b="0" dirty="0">
                          <a:solidFill>
                            <a:srgbClr val="7F1257"/>
                          </a:solidFill>
                          <a:effectLst/>
                          <a:latin typeface="+mn-lt"/>
                        </a:rPr>
                        <a:t>Who is at risk?</a:t>
                      </a:r>
                      <a:endParaRPr lang="en-US" sz="3600" b="0" dirty="0">
                        <a:solidFill>
                          <a:srgbClr val="7F1257"/>
                        </a:solidFill>
                        <a:latin typeface="+mn-lt"/>
                      </a:endParaRPr>
                    </a:p>
                  </a:txBody>
                  <a:tcPr>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0" dirty="0">
                          <a:solidFill>
                            <a:srgbClr val="7F1257"/>
                          </a:solidFill>
                          <a:latin typeface="+mn-lt"/>
                        </a:rPr>
                        <a:t>How many?</a:t>
                      </a:r>
                    </a:p>
                  </a:txBody>
                  <a:tcP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4546664"/>
                  </a:ext>
                </a:extLst>
              </a:tr>
              <a:tr h="1768581">
                <a:tc>
                  <a:txBody>
                    <a:bodyPr/>
                    <a:lstStyle/>
                    <a:p>
                      <a:pPr marL="342900" indent="-342900">
                        <a:buFont typeface="Arial" panose="020B0604020202020204" pitchFamily="34" charset="0"/>
                        <a:buChar char="•"/>
                      </a:pPr>
                      <a:r>
                        <a:rPr lang="en-US" sz="2200" b="0" dirty="0">
                          <a:solidFill>
                            <a:srgbClr val="4B37CE"/>
                          </a:solidFill>
                          <a:latin typeface="+mn-lt"/>
                        </a:rPr>
                        <a:t>Children in mixed-status families with at least one unauthorized parent</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2200" b="0" dirty="0">
                          <a:solidFill>
                            <a:srgbClr val="4B37CE"/>
                          </a:solidFill>
                          <a:latin typeface="+mn-lt"/>
                        </a:rPr>
                        <a:t>5 million + kids; </a:t>
                      </a:r>
                    </a:p>
                    <a:p>
                      <a:pPr marL="342900" indent="-342900">
                        <a:buFont typeface="Arial" panose="020B0604020202020204" pitchFamily="34" charset="0"/>
                        <a:buChar char="•"/>
                      </a:pPr>
                      <a:r>
                        <a:rPr lang="en-US" sz="2200" b="0" dirty="0">
                          <a:solidFill>
                            <a:srgbClr val="4B37CE"/>
                          </a:solidFill>
                          <a:latin typeface="+mn-lt"/>
                        </a:rPr>
                        <a:t>4.1 million U.S. citizen kids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3648967"/>
                  </a:ext>
                </a:extLst>
              </a:tr>
              <a:tr h="2096264">
                <a:tc>
                  <a:txBody>
                    <a:bodyPr/>
                    <a:lstStyle/>
                    <a:p>
                      <a:pPr marL="342900" indent="-342900">
                        <a:buFont typeface="Arial" panose="020B0604020202020204" pitchFamily="34" charset="0"/>
                        <a:buChar char="•"/>
                      </a:pPr>
                      <a:r>
                        <a:rPr lang="en-US" sz="2200" b="0" dirty="0">
                          <a:solidFill>
                            <a:srgbClr val="00B050"/>
                          </a:solidFill>
                          <a:latin typeface="+mn-lt"/>
                        </a:rPr>
                        <a:t>Dreamers and </a:t>
                      </a:r>
                      <a:r>
                        <a:rPr lang="en-US" sz="2200" b="0" dirty="0" err="1">
                          <a:solidFill>
                            <a:srgbClr val="00B050"/>
                          </a:solidFill>
                          <a:latin typeface="+mn-lt"/>
                        </a:rPr>
                        <a:t>DACAmented</a:t>
                      </a:r>
                      <a:r>
                        <a:rPr lang="en-US" sz="2200" b="0" dirty="0">
                          <a:solidFill>
                            <a:srgbClr val="00B050"/>
                          </a:solidFill>
                          <a:latin typeface="+mn-lt"/>
                        </a:rPr>
                        <a:t> youth</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2200" b="0" dirty="0">
                          <a:solidFill>
                            <a:srgbClr val="00B050"/>
                          </a:solidFill>
                          <a:latin typeface="+mn-lt"/>
                        </a:rPr>
                        <a:t>&lt; 1 million undocumented kids under 18; </a:t>
                      </a:r>
                    </a:p>
                    <a:p>
                      <a:pPr marL="342900" indent="-342900">
                        <a:buFont typeface="Arial" panose="020B0604020202020204" pitchFamily="34" charset="0"/>
                        <a:buChar char="•"/>
                      </a:pPr>
                      <a:r>
                        <a:rPr lang="en-US" sz="2200" b="0" dirty="0">
                          <a:solidFill>
                            <a:srgbClr val="00B050"/>
                          </a:solidFill>
                          <a:latin typeface="+mn-lt"/>
                        </a:rPr>
                        <a:t>800,000 with DACA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3025164"/>
                  </a:ext>
                </a:extLst>
              </a:tr>
              <a:tr h="813293">
                <a:tc>
                  <a:txBody>
                    <a:bodyPr/>
                    <a:lstStyle/>
                    <a:p>
                      <a:pPr marL="342900" indent="-342900">
                        <a:buFont typeface="Arial" panose="020B0604020202020204" pitchFamily="34" charset="0"/>
                        <a:buChar char="•"/>
                      </a:pPr>
                      <a:r>
                        <a:rPr lang="en-US" sz="2200" b="0" dirty="0">
                          <a:solidFill>
                            <a:schemeClr val="accent2"/>
                          </a:solidFill>
                          <a:latin typeface="+mn-lt"/>
                        </a:rPr>
                        <a:t>Unaccompanied children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buFont typeface="Arial" panose="020B0604020202020204" pitchFamily="34" charset="0"/>
                        <a:buChar char="•"/>
                      </a:pPr>
                      <a:r>
                        <a:rPr lang="en-US" sz="2200" b="0" dirty="0">
                          <a:solidFill>
                            <a:schemeClr val="accent2"/>
                          </a:solidFill>
                          <a:latin typeface="+mn-lt"/>
                        </a:rPr>
                        <a:t>Tens of thousands per year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437827"/>
                  </a:ext>
                </a:extLst>
              </a:tr>
            </a:tbl>
          </a:graphicData>
        </a:graphic>
      </p:graphicFrame>
      <p:pic>
        <p:nvPicPr>
          <p:cNvPr id="5" name="Content Placeholder 3"/>
          <p:cNvPicPr>
            <a:picLocks/>
          </p:cNvPicPr>
          <p:nvPr/>
        </p:nvPicPr>
        <p:blipFill rotWithShape="1">
          <a:blip r:embed="rId3"/>
          <a:srcRect l="51989" t="10765" r="3009" b="4244"/>
          <a:stretch/>
        </p:blipFill>
        <p:spPr>
          <a:xfrm>
            <a:off x="7712765" y="512982"/>
            <a:ext cx="4479235" cy="5423751"/>
          </a:xfrm>
          <a:prstGeom prst="rect">
            <a:avLst/>
          </a:prstGeom>
        </p:spPr>
      </p:pic>
    </p:spTree>
    <p:extLst>
      <p:ext uri="{BB962C8B-B14F-4D97-AF65-F5344CB8AC3E}">
        <p14:creationId xmlns:p14="http://schemas.microsoft.com/office/powerpoint/2010/main" val="119527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15" y="336545"/>
            <a:ext cx="9191998" cy="1280890"/>
          </a:xfrm>
        </p:spPr>
        <p:txBody>
          <a:bodyPr>
            <a:normAutofit fontScale="90000"/>
          </a:bodyPr>
          <a:lstStyle/>
          <a:p>
            <a:r>
              <a:rPr lang="en-US" sz="4400" dirty="0"/>
              <a:t>Immigration enforcement</a:t>
            </a:r>
            <a:br>
              <a:rPr lang="en-US" sz="4400" dirty="0"/>
            </a:br>
            <a:r>
              <a:rPr lang="en-US" sz="4400" dirty="0"/>
              <a:t> along the border</a:t>
            </a:r>
          </a:p>
        </p:txBody>
      </p:sp>
      <p:sp>
        <p:nvSpPr>
          <p:cNvPr id="3" name="Content Placeholder 2"/>
          <p:cNvSpPr>
            <a:spLocks noGrp="1"/>
          </p:cNvSpPr>
          <p:nvPr>
            <p:ph idx="1"/>
          </p:nvPr>
        </p:nvSpPr>
        <p:spPr>
          <a:xfrm>
            <a:off x="548298" y="2152952"/>
            <a:ext cx="9997440" cy="5394960"/>
          </a:xfrm>
        </p:spPr>
        <p:txBody>
          <a:bodyPr>
            <a:noAutofit/>
          </a:bodyPr>
          <a:lstStyle/>
          <a:p>
            <a:r>
              <a:rPr lang="en-US" sz="2400" dirty="0">
                <a:solidFill>
                  <a:schemeClr val="tx1"/>
                </a:solidFill>
              </a:rPr>
              <a:t>Raids and school support</a:t>
            </a:r>
          </a:p>
          <a:p>
            <a:r>
              <a:rPr lang="en-US" sz="2400" dirty="0">
                <a:solidFill>
                  <a:schemeClr val="tx1"/>
                </a:solidFill>
              </a:rPr>
              <a:t>More border patrol</a:t>
            </a:r>
          </a:p>
          <a:p>
            <a:r>
              <a:rPr lang="en-US" sz="2400" dirty="0">
                <a:solidFill>
                  <a:schemeClr val="tx1"/>
                </a:solidFill>
              </a:rPr>
              <a:t>School response to DACA</a:t>
            </a:r>
          </a:p>
          <a:p>
            <a:r>
              <a:rPr lang="en-US" sz="2400" dirty="0">
                <a:solidFill>
                  <a:schemeClr val="tx1"/>
                </a:solidFill>
              </a:rPr>
              <a:t>Border wall</a:t>
            </a:r>
          </a:p>
          <a:p>
            <a:r>
              <a:rPr lang="en-US" sz="2400" dirty="0">
                <a:solidFill>
                  <a:schemeClr val="tx1"/>
                </a:solidFill>
              </a:rPr>
              <a:t>National Guard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500" y="0"/>
            <a:ext cx="6108340" cy="6858000"/>
          </a:xfrm>
          <a:prstGeom prst="rect">
            <a:avLst/>
          </a:prstGeom>
        </p:spPr>
      </p:pic>
    </p:spTree>
    <p:extLst>
      <p:ext uri="{BB962C8B-B14F-4D97-AF65-F5344CB8AC3E}">
        <p14:creationId xmlns:p14="http://schemas.microsoft.com/office/powerpoint/2010/main" val="143610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669" y="254000"/>
            <a:ext cx="10732931" cy="1280890"/>
          </a:xfrm>
        </p:spPr>
        <p:txBody>
          <a:bodyPr>
            <a:normAutofit fontScale="90000"/>
          </a:bodyPr>
          <a:lstStyle/>
          <a:p>
            <a:pPr algn="ctr"/>
            <a:r>
              <a:rPr lang="en-US" dirty="0"/>
              <a:t>Community agency responses to immigration </a:t>
            </a:r>
            <a:br>
              <a:rPr lang="en-US" dirty="0"/>
            </a:br>
            <a:r>
              <a:rPr lang="en-US" dirty="0"/>
              <a:t>along the NM border</a:t>
            </a:r>
          </a:p>
        </p:txBody>
      </p:sp>
      <p:sp>
        <p:nvSpPr>
          <p:cNvPr id="3" name="Content Placeholder 2"/>
          <p:cNvSpPr>
            <a:spLocks noGrp="1"/>
          </p:cNvSpPr>
          <p:nvPr>
            <p:ph idx="1"/>
          </p:nvPr>
        </p:nvSpPr>
        <p:spPr>
          <a:xfrm>
            <a:off x="423464" y="894445"/>
            <a:ext cx="9883140" cy="5531369"/>
          </a:xfrm>
        </p:spPr>
        <p:txBody>
          <a:bodyPr>
            <a:noAutofit/>
          </a:bodyPr>
          <a:lstStyle/>
          <a:p>
            <a:endParaRPr lang="en-US" sz="2400" dirty="0"/>
          </a:p>
          <a:p>
            <a:endParaRPr lang="en-US" sz="2400" dirty="0">
              <a:solidFill>
                <a:srgbClr val="002060"/>
              </a:solidFill>
            </a:endParaRPr>
          </a:p>
          <a:p>
            <a:r>
              <a:rPr lang="en-US" sz="2400" dirty="0"/>
              <a:t>Collaborations</a:t>
            </a:r>
          </a:p>
          <a:p>
            <a:endParaRPr lang="en-US" sz="2400" dirty="0"/>
          </a:p>
          <a:p>
            <a:pPr lvl="1"/>
            <a:r>
              <a:rPr lang="en-US" sz="2000" dirty="0"/>
              <a:t>NM </a:t>
            </a:r>
            <a:r>
              <a:rPr lang="en-US" sz="2000" dirty="0" err="1"/>
              <a:t>CAFe</a:t>
            </a:r>
            <a:endParaRPr lang="en-US" sz="2000" dirty="0"/>
          </a:p>
          <a:p>
            <a:pPr lvl="1"/>
            <a:r>
              <a:rPr lang="en-US" sz="2000" dirty="0"/>
              <a:t>America Civil Liberties Union (ACLU) Border Rights Office</a:t>
            </a:r>
          </a:p>
          <a:p>
            <a:pPr lvl="1"/>
            <a:r>
              <a:rPr lang="en-US" sz="2000" dirty="0"/>
              <a:t>Faith base institutions</a:t>
            </a:r>
          </a:p>
          <a:p>
            <a:pPr lvl="1"/>
            <a:r>
              <a:rPr lang="en-US" sz="2000" dirty="0"/>
              <a:t>Catholic Charities</a:t>
            </a:r>
          </a:p>
          <a:p>
            <a:pPr lvl="1"/>
            <a:r>
              <a:rPr lang="en-US" sz="2000" dirty="0"/>
              <a:t>Legal Services</a:t>
            </a:r>
          </a:p>
          <a:p>
            <a:pPr lvl="1"/>
            <a:r>
              <a:rPr lang="en-US" sz="2000" dirty="0"/>
              <a:t>Holy Cross Retreat Center (sheltering two immigrant families)</a:t>
            </a:r>
          </a:p>
          <a:p>
            <a:pPr lvl="1"/>
            <a:r>
              <a:rPr lang="en-US" sz="2000" dirty="0"/>
              <a:t>La </a:t>
            </a:r>
            <a:r>
              <a:rPr lang="en-US" sz="2000" dirty="0" err="1"/>
              <a:t>Clinica</a:t>
            </a:r>
            <a:r>
              <a:rPr lang="en-US" sz="2000" dirty="0"/>
              <a:t> de </a:t>
            </a:r>
            <a:r>
              <a:rPr lang="en-US" sz="2000" dirty="0" err="1"/>
              <a:t>Familia</a:t>
            </a:r>
            <a:r>
              <a:rPr lang="en-US" sz="2000" dirty="0"/>
              <a:t> (Inter-professional services)</a:t>
            </a:r>
          </a:p>
          <a:p>
            <a:endParaRPr lang="en-US" sz="2400" dirty="0"/>
          </a:p>
          <a:p>
            <a:r>
              <a:rPr lang="en-US" sz="2400" dirty="0"/>
              <a:t>Communities/</a:t>
            </a:r>
            <a:r>
              <a:rPr lang="en-US" sz="2400" dirty="0" err="1"/>
              <a:t>Colonias</a:t>
            </a:r>
            <a:r>
              <a:rPr lang="en-US" sz="2400" dirty="0"/>
              <a:t> along the border</a:t>
            </a:r>
          </a:p>
          <a:p>
            <a:endParaRPr lang="en-US" sz="2400" dirty="0">
              <a:solidFill>
                <a:srgbClr val="002060"/>
              </a:solidFill>
            </a:endParaRP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903" y="1704730"/>
            <a:ext cx="4809860" cy="2638671"/>
          </a:xfrm>
          <a:prstGeom prst="rect">
            <a:avLst/>
          </a:prstGeom>
        </p:spPr>
      </p:pic>
    </p:spTree>
    <p:extLst>
      <p:ext uri="{BB962C8B-B14F-4D97-AF65-F5344CB8AC3E}">
        <p14:creationId xmlns:p14="http://schemas.microsoft.com/office/powerpoint/2010/main" val="255026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651" y="292603"/>
            <a:ext cx="10236896" cy="1280890"/>
          </a:xfrm>
        </p:spPr>
        <p:txBody>
          <a:bodyPr>
            <a:normAutofit/>
          </a:bodyPr>
          <a:lstStyle/>
          <a:p>
            <a:r>
              <a:rPr lang="en-US" sz="2800"/>
              <a:t>Differing geographic </a:t>
            </a:r>
            <a:r>
              <a:rPr lang="en-US" sz="2800" dirty="0"/>
              <a:t>perspectives on </a:t>
            </a:r>
            <a:r>
              <a:rPr lang="en-US" sz="2800"/>
              <a:t>immigration enforcement</a:t>
            </a:r>
            <a:br>
              <a:rPr lang="en-US" dirty="0"/>
            </a:br>
            <a:endParaRPr lang="en-US" dirty="0"/>
          </a:p>
        </p:txBody>
      </p:sp>
      <p:sp>
        <p:nvSpPr>
          <p:cNvPr id="3" name="Content Placeholder 2"/>
          <p:cNvSpPr>
            <a:spLocks noGrp="1"/>
          </p:cNvSpPr>
          <p:nvPr>
            <p:ph idx="1"/>
          </p:nvPr>
        </p:nvSpPr>
        <p:spPr>
          <a:xfrm>
            <a:off x="169333" y="933048"/>
            <a:ext cx="9357275" cy="6189259"/>
          </a:xfrm>
        </p:spPr>
        <p:txBody>
          <a:bodyPr>
            <a:normAutofit fontScale="77500" lnSpcReduction="20000"/>
          </a:bodyPr>
          <a:lstStyle/>
          <a:p>
            <a:pPr lvl="1"/>
            <a:endParaRPr lang="en-US" dirty="0">
              <a:solidFill>
                <a:schemeClr val="tx1"/>
              </a:solidFill>
              <a:effectLst/>
            </a:endParaRPr>
          </a:p>
          <a:p>
            <a:r>
              <a:rPr lang="en-US" dirty="0">
                <a:solidFill>
                  <a:schemeClr val="tx1"/>
                </a:solidFill>
              </a:rPr>
              <a:t>Las Cruces</a:t>
            </a:r>
          </a:p>
          <a:p>
            <a:pPr lvl="1"/>
            <a:r>
              <a:rPr lang="en-US" dirty="0">
                <a:solidFill>
                  <a:schemeClr val="tx1"/>
                </a:solidFill>
              </a:rPr>
              <a:t>"The work that you do -- that you have dedicated your lives to -- is essential. I believe it. The Department of Justice believes it, and President Trump believes it. You can be certain about this: we have your back and you have our thanks.” </a:t>
            </a:r>
          </a:p>
          <a:p>
            <a:pPr lvl="1"/>
            <a:r>
              <a:rPr lang="en-US" dirty="0">
                <a:solidFill>
                  <a:schemeClr val="tx1"/>
                </a:solidFill>
              </a:rPr>
              <a:t>"We cannot allow states, cities, or counties to violate federal law. Sanctuary policies hinder the work of federal law enforcement; they’re contrary to the rule of law, and they have serious consequences for the law-abiding people.”  -AG Jeff Sessions</a:t>
            </a:r>
          </a:p>
          <a:p>
            <a:endParaRPr lang="en-US" dirty="0">
              <a:solidFill>
                <a:schemeClr val="tx1"/>
              </a:solidFill>
            </a:endParaRPr>
          </a:p>
          <a:p>
            <a:r>
              <a:rPr lang="en-US" dirty="0">
                <a:solidFill>
                  <a:schemeClr val="tx1"/>
                </a:solidFill>
              </a:rPr>
              <a:t>Dona Ana County</a:t>
            </a:r>
          </a:p>
          <a:p>
            <a:pPr lvl="1"/>
            <a:r>
              <a:rPr lang="en-US" dirty="0">
                <a:solidFill>
                  <a:schemeClr val="tx1"/>
                </a:solidFill>
              </a:rPr>
              <a:t>"My deputies, the office of the sheriff here in Doña Ana County, we're not enforcing immigration law. We're not immigration officers. We are out there in the desert doing search and rescue. It’s only being human out there because we do come across coyotes, getting paid and once they get paid the abandon folks coming from Central America from Mexico and we’re out there basically doing search and rescue.” - Doña Ana County Commissioner</a:t>
            </a:r>
          </a:p>
          <a:p>
            <a:endParaRPr lang="en-US" dirty="0">
              <a:solidFill>
                <a:schemeClr val="tx1"/>
              </a:solidFill>
            </a:endParaRPr>
          </a:p>
          <a:p>
            <a:r>
              <a:rPr lang="en-US" dirty="0">
                <a:solidFill>
                  <a:schemeClr val="tx1"/>
                </a:solidFill>
              </a:rPr>
              <a:t>Albuquerque</a:t>
            </a:r>
            <a:br>
              <a:rPr lang="en-US" dirty="0">
                <a:solidFill>
                  <a:schemeClr val="tx1"/>
                </a:solidFill>
              </a:rPr>
            </a:br>
            <a:endParaRPr lang="en-US" dirty="0">
              <a:solidFill>
                <a:schemeClr val="tx1"/>
              </a:solidFill>
            </a:endParaRPr>
          </a:p>
          <a:p>
            <a:pPr lvl="1"/>
            <a:r>
              <a:rPr lang="en-US" dirty="0">
                <a:solidFill>
                  <a:schemeClr val="tx1"/>
                </a:solidFill>
              </a:rPr>
              <a:t>On the passage of city sanctuary law: </a:t>
            </a:r>
            <a:br>
              <a:rPr lang="en-US" dirty="0">
                <a:solidFill>
                  <a:schemeClr val="tx1"/>
                </a:solidFill>
              </a:rPr>
            </a:br>
            <a:r>
              <a:rPr lang="en-US" dirty="0">
                <a:solidFill>
                  <a:schemeClr val="tx1"/>
                </a:solidFill>
              </a:rPr>
              <a:t>"What our bill simply says is, 'We comply with the federal law that requires us to turn over information if we have it. We're just not going to have it.” - Council Member Pat Davis</a:t>
            </a:r>
          </a:p>
          <a:p>
            <a:endParaRPr lang="en-US" dirty="0">
              <a:solidFill>
                <a:schemeClr val="tx1"/>
              </a:solidFill>
              <a:latin typeface="Halis GR ExtraLight" charset="0"/>
            </a:endParaRPr>
          </a:p>
          <a:p>
            <a:endParaRPr lang="en-US"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6608" y="2766060"/>
            <a:ext cx="2432443" cy="1824332"/>
          </a:xfrm>
          <a:prstGeom prst="rect">
            <a:avLst/>
          </a:prstGeom>
        </p:spPr>
      </p:pic>
    </p:spTree>
    <p:extLst>
      <p:ext uri="{BB962C8B-B14F-4D97-AF65-F5344CB8AC3E}">
        <p14:creationId xmlns:p14="http://schemas.microsoft.com/office/powerpoint/2010/main" val="33229530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10909</TotalTime>
  <Words>2377</Words>
  <Application>Microsoft Office PowerPoint</Application>
  <PresentationFormat>Widescreen</PresentationFormat>
  <Paragraphs>219</Paragraphs>
  <Slides>21</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ＭＳ Ｐゴシック</vt:lpstr>
      <vt:lpstr>Arial</vt:lpstr>
      <vt:lpstr>Calibri</vt:lpstr>
      <vt:lpstr>Calibri Light</vt:lpstr>
      <vt:lpstr>Calisto MT</vt:lpstr>
      <vt:lpstr>Century Schoolbook</vt:lpstr>
      <vt:lpstr>Halis GR ExtraLight</vt:lpstr>
      <vt:lpstr>Times New Roman</vt:lpstr>
      <vt:lpstr>Wingdings</vt:lpstr>
      <vt:lpstr>Custom Design</vt:lpstr>
      <vt:lpstr>Office Theme</vt:lpstr>
      <vt:lpstr>Promoting Partnership and Collaboration in Serving Immigrant and Mixed Status Families in Child Welfare </vt:lpstr>
      <vt:lpstr>Learning Objectives</vt:lpstr>
      <vt:lpstr>Agenda</vt:lpstr>
      <vt:lpstr>Policy Changes Increasing Risk of Family Separation</vt:lpstr>
      <vt:lpstr>Current Threats to Children</vt:lpstr>
      <vt:lpstr>PowerPoint Presentation</vt:lpstr>
      <vt:lpstr>Immigration enforcement  along the border</vt:lpstr>
      <vt:lpstr>Community agency responses to immigration  along the NM border</vt:lpstr>
      <vt:lpstr>Differing geographic perspectives on immigration enforcement </vt:lpstr>
      <vt:lpstr>Child Welfare in New Mexico</vt:lpstr>
      <vt:lpstr>Child Welfare System challenges</vt:lpstr>
      <vt:lpstr>Local child welfare collaborative response</vt:lpstr>
      <vt:lpstr>How CYFD is addressing Immigration barriers</vt:lpstr>
      <vt:lpstr>Child Welfare Best Practices</vt:lpstr>
      <vt:lpstr>Interactive dialogue / Q &amp; A </vt:lpstr>
      <vt:lpstr>The Center on Immigration &amp; Child Welfare</vt:lpstr>
      <vt:lpstr>PowerPoint Presentation</vt:lpstr>
      <vt:lpstr>Resources</vt:lpstr>
      <vt:lpstr>PowerPoint Presentation</vt:lpstr>
      <vt:lpstr>PowerPoint Presentation</vt:lpstr>
      <vt:lpstr>How to Contact Presenters:</vt:lpstr>
    </vt:vector>
  </TitlesOfParts>
  <Company>New Mexico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CYFD-PS</dc:title>
  <dc:creator>Monica Montoya</dc:creator>
  <cp:lastModifiedBy>Brittney.Culbreath@CDIRECTHR.local</cp:lastModifiedBy>
  <cp:revision>54</cp:revision>
  <cp:lastPrinted>2018-05-23T15:59:34Z</cp:lastPrinted>
  <dcterms:created xsi:type="dcterms:W3CDTF">2018-05-08T19:36:45Z</dcterms:created>
  <dcterms:modified xsi:type="dcterms:W3CDTF">2018-05-23T20:30:29Z</dcterms:modified>
</cp:coreProperties>
</file>