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64" r:id="rId3"/>
  </p:sldMasterIdLst>
  <p:notesMasterIdLst>
    <p:notesMasterId r:id="rId26"/>
  </p:notesMasterIdLst>
  <p:sldIdLst>
    <p:sldId id="257" r:id="rId4"/>
    <p:sldId id="258" r:id="rId5"/>
    <p:sldId id="259" r:id="rId6"/>
    <p:sldId id="260" r:id="rId7"/>
    <p:sldId id="261" r:id="rId8"/>
    <p:sldId id="276" r:id="rId9"/>
    <p:sldId id="263" r:id="rId10"/>
    <p:sldId id="264" r:id="rId11"/>
    <p:sldId id="265" r:id="rId12"/>
    <p:sldId id="266" r:id="rId13"/>
    <p:sldId id="267" r:id="rId14"/>
    <p:sldId id="281" r:id="rId15"/>
    <p:sldId id="268" r:id="rId16"/>
    <p:sldId id="269" r:id="rId17"/>
    <p:sldId id="282" r:id="rId18"/>
    <p:sldId id="277" r:id="rId19"/>
    <p:sldId id="278" r:id="rId20"/>
    <p:sldId id="270" r:id="rId21"/>
    <p:sldId id="279" r:id="rId22"/>
    <p:sldId id="280" r:id="rId23"/>
    <p:sldId id="273" r:id="rId24"/>
    <p:sldId id="275" r:id="rId25"/>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2398" autoAdjust="0"/>
  </p:normalViewPr>
  <p:slideViewPr>
    <p:cSldViewPr>
      <p:cViewPr>
        <p:scale>
          <a:sx n="70" d="100"/>
          <a:sy n="70" d="100"/>
        </p:scale>
        <p:origin x="-1386" y="600"/>
      </p:cViewPr>
      <p:guideLst>
        <p:guide orient="horz" pos="2160"/>
        <p:guide pos="2880"/>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U420124\AppData\Local\Microsoft\Windows\Temporary%20Internet%20Files\Content.Outlook\Q63RQ7P4\Allergy%20alert%20figures%20%20-%20UK%20annual%202012-2016%20and%20Scottish%20monthly%202015-17.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GB"/>
              <a:t>Allergy Alerts issued</a:t>
            </a:r>
            <a:r>
              <a:rPr lang="en-GB" baseline="0"/>
              <a:t> per year (UK)</a:t>
            </a:r>
          </a:p>
          <a:p>
            <a:pPr>
              <a:defRPr/>
            </a:pPr>
            <a:r>
              <a:rPr lang="en-GB" baseline="0"/>
              <a:t>- not including updates</a:t>
            </a:r>
          </a:p>
        </c:rich>
      </c:tx>
      <c:layout/>
      <c:overlay val="0"/>
    </c:title>
    <c:autoTitleDeleted val="0"/>
    <c:plotArea>
      <c:layout>
        <c:manualLayout>
          <c:layoutTarget val="inner"/>
          <c:xMode val="edge"/>
          <c:yMode val="edge"/>
          <c:x val="8.607174103237096E-2"/>
          <c:y val="0.22243035849948439"/>
          <c:w val="0.86496698098319991"/>
          <c:h val="0.66158965295078409"/>
        </c:manualLayout>
      </c:layout>
      <c:lineChart>
        <c:grouping val="standard"/>
        <c:varyColors val="0"/>
        <c:ser>
          <c:idx val="0"/>
          <c:order val="0"/>
          <c:tx>
            <c:strRef>
              <c:f>'UK Annual 2012-2016'!$A$4</c:f>
              <c:strCache>
                <c:ptCount val="1"/>
                <c:pt idx="0">
                  <c:v> Allergy Alerts</c:v>
                </c:pt>
              </c:strCache>
            </c:strRef>
          </c:tx>
          <c:marker>
            <c:symbol val="none"/>
          </c:marker>
          <c:cat>
            <c:numRef>
              <c:f>'UK Annual 2012-2016'!$B$3:$F$3</c:f>
              <c:numCache>
                <c:formatCode>General</c:formatCode>
                <c:ptCount val="5"/>
                <c:pt idx="0">
                  <c:v>2012</c:v>
                </c:pt>
                <c:pt idx="1">
                  <c:v>2013</c:v>
                </c:pt>
                <c:pt idx="2">
                  <c:v>2014</c:v>
                </c:pt>
                <c:pt idx="3">
                  <c:v>2015</c:v>
                </c:pt>
                <c:pt idx="4">
                  <c:v>2016</c:v>
                </c:pt>
              </c:numCache>
            </c:numRef>
          </c:cat>
          <c:val>
            <c:numRef>
              <c:f>'UK Annual 2012-2016'!$B$4:$F$4</c:f>
              <c:numCache>
                <c:formatCode>General</c:formatCode>
                <c:ptCount val="5"/>
                <c:pt idx="0">
                  <c:v>66</c:v>
                </c:pt>
                <c:pt idx="1">
                  <c:v>47</c:v>
                </c:pt>
                <c:pt idx="2">
                  <c:v>60</c:v>
                </c:pt>
                <c:pt idx="3">
                  <c:v>86</c:v>
                </c:pt>
                <c:pt idx="4">
                  <c:v>90</c:v>
                </c:pt>
              </c:numCache>
            </c:numRef>
          </c:val>
          <c:smooth val="0"/>
        </c:ser>
        <c:dLbls>
          <c:showLegendKey val="0"/>
          <c:showVal val="0"/>
          <c:showCatName val="0"/>
          <c:showSerName val="0"/>
          <c:showPercent val="0"/>
          <c:showBubbleSize val="0"/>
        </c:dLbls>
        <c:marker val="1"/>
        <c:smooth val="0"/>
        <c:axId val="157991296"/>
        <c:axId val="157992832"/>
      </c:lineChart>
      <c:catAx>
        <c:axId val="157991296"/>
        <c:scaling>
          <c:orientation val="minMax"/>
        </c:scaling>
        <c:delete val="0"/>
        <c:axPos val="b"/>
        <c:numFmt formatCode="General" sourceLinked="1"/>
        <c:majorTickMark val="out"/>
        <c:minorTickMark val="none"/>
        <c:tickLblPos val="nextTo"/>
        <c:crossAx val="157992832"/>
        <c:crosses val="autoZero"/>
        <c:auto val="1"/>
        <c:lblAlgn val="ctr"/>
        <c:lblOffset val="100"/>
        <c:noMultiLvlLbl val="0"/>
      </c:catAx>
      <c:valAx>
        <c:axId val="157992832"/>
        <c:scaling>
          <c:orientation val="minMax"/>
        </c:scaling>
        <c:delete val="0"/>
        <c:axPos val="l"/>
        <c:majorGridlines/>
        <c:numFmt formatCode="General" sourceLinked="1"/>
        <c:majorTickMark val="out"/>
        <c:minorTickMark val="none"/>
        <c:tickLblPos val="nextTo"/>
        <c:crossAx val="157991296"/>
        <c:crosses val="autoZero"/>
        <c:crossBetween val="between"/>
      </c:valAx>
    </c:plotArea>
    <c:plotVisOnly val="1"/>
    <c:dispBlanksAs val="gap"/>
    <c:showDLblsOverMax val="0"/>
  </c:chart>
  <c:spPr>
    <a:ln>
      <a:noFill/>
    </a:ln>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4A3C98EA-6CC2-4381-A40A-9BFFFBF6CE8B}" type="datetimeFigureOut">
              <a:rPr lang="en-GB" smtClean="0"/>
              <a:t>15/06/2017</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927C576C-B6E4-492B-B774-F778D5BD41BF}" type="slidenum">
              <a:rPr lang="en-GB" smtClean="0"/>
              <a:t>‹#›</a:t>
            </a:fld>
            <a:endParaRPr lang="en-GB"/>
          </a:p>
        </p:txBody>
      </p:sp>
    </p:spTree>
    <p:extLst>
      <p:ext uri="{BB962C8B-B14F-4D97-AF65-F5344CB8AC3E}">
        <p14:creationId xmlns:p14="http://schemas.microsoft.com/office/powerpoint/2010/main" val="10301365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Hello,</a:t>
            </a:r>
            <a:r>
              <a:rPr lang="en-GB" baseline="0" dirty="0" smtClean="0"/>
              <a:t> I would like to say think you for the invite to come along and speak to you today. </a:t>
            </a:r>
          </a:p>
          <a:p>
            <a:endParaRPr lang="en-GB" baseline="0" dirty="0" smtClean="0"/>
          </a:p>
          <a:p>
            <a:r>
              <a:rPr lang="en-GB" baseline="0" dirty="0" smtClean="0"/>
              <a:t>As introduced my name is Grainne and I work for Food Standards Scotland within the Enforcement Delivery team and partly with the </a:t>
            </a:r>
            <a:r>
              <a:rPr lang="en-GB" baseline="0" dirty="0" err="1" smtClean="0"/>
              <a:t>Nurtition</a:t>
            </a:r>
            <a:r>
              <a:rPr lang="en-GB" baseline="0" dirty="0" smtClean="0"/>
              <a:t> Science and </a:t>
            </a:r>
            <a:r>
              <a:rPr lang="en-GB" baseline="0" dirty="0" err="1" smtClean="0"/>
              <a:t>Poilcy</a:t>
            </a:r>
            <a:r>
              <a:rPr lang="en-GB" baseline="0" dirty="0" smtClean="0"/>
              <a:t> team.</a:t>
            </a:r>
          </a:p>
          <a:p>
            <a:endParaRPr lang="en-GB" baseline="0" dirty="0" smtClean="0"/>
          </a:p>
          <a:p>
            <a:r>
              <a:rPr lang="en-GB" baseline="0" dirty="0" smtClean="0"/>
              <a:t>Unfortunately, the title of my session makes what I have to speak to you about sound very fancy. But really it is all about  new tool that supports allergen and calorie labelling.</a:t>
            </a:r>
          </a:p>
        </p:txBody>
      </p:sp>
      <p:sp>
        <p:nvSpPr>
          <p:cNvPr id="4" name="Slide Number Placeholder 3"/>
          <p:cNvSpPr>
            <a:spLocks noGrp="1"/>
          </p:cNvSpPr>
          <p:nvPr>
            <p:ph type="sldNum" sz="quarter" idx="10"/>
          </p:nvPr>
        </p:nvSpPr>
        <p:spPr/>
        <p:txBody>
          <a:bodyPr/>
          <a:lstStyle/>
          <a:p>
            <a:fld id="{AC040FFB-D635-4B3F-B8E4-D086A27A584A}"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13614696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By selecting</a:t>
            </a:r>
            <a:r>
              <a:rPr lang="en-GB" baseline="0" dirty="0" smtClean="0"/>
              <a:t> the ‘My Recipes’ tab along the top you will be taken to a page with all of your recipes.  On this page there is a ‘print allergen </a:t>
            </a:r>
            <a:r>
              <a:rPr lang="en-GB" baseline="0" dirty="0" err="1" smtClean="0"/>
              <a:t>infosheet</a:t>
            </a:r>
            <a:r>
              <a:rPr lang="en-GB" baseline="0" dirty="0" smtClean="0"/>
              <a:t>’ which will print an allergen matrix with a list of your recipes with a tick next to any of the 14 allergens present in the recipe. </a:t>
            </a:r>
            <a:endParaRPr lang="en-GB" dirty="0"/>
          </a:p>
        </p:txBody>
      </p:sp>
      <p:sp>
        <p:nvSpPr>
          <p:cNvPr id="4" name="Slide Number Placeholder 3"/>
          <p:cNvSpPr>
            <a:spLocks noGrp="1"/>
          </p:cNvSpPr>
          <p:nvPr>
            <p:ph type="sldNum" sz="quarter" idx="10"/>
          </p:nvPr>
        </p:nvSpPr>
        <p:spPr/>
        <p:txBody>
          <a:bodyPr/>
          <a:lstStyle/>
          <a:p>
            <a:fld id="{911D1958-80B5-44E2-ACFF-85E47C371B80}" type="slidenum">
              <a:rPr lang="en-GB" smtClean="0">
                <a:solidFill>
                  <a:prstClr val="black"/>
                </a:solidFill>
              </a:rPr>
              <a:pPr/>
              <a:t>10</a:t>
            </a:fld>
            <a:endParaRPr lang="en-GB">
              <a:solidFill>
                <a:prstClr val="black"/>
              </a:solidFill>
            </a:endParaRPr>
          </a:p>
        </p:txBody>
      </p:sp>
    </p:spTree>
    <p:extLst>
      <p:ext uri="{BB962C8B-B14F-4D97-AF65-F5344CB8AC3E}">
        <p14:creationId xmlns:p14="http://schemas.microsoft.com/office/powerpoint/2010/main" val="5883731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This is a small image of the </a:t>
            </a:r>
            <a:r>
              <a:rPr lang="en-GB" dirty="0" err="1" smtClean="0"/>
              <a:t>pdf</a:t>
            </a:r>
            <a:r>
              <a:rPr lang="en-GB" baseline="0" dirty="0" smtClean="0"/>
              <a:t> allergen Matrix that businesses can download and use within their establishments. </a:t>
            </a:r>
            <a:endParaRPr lang="en-GB" dirty="0"/>
          </a:p>
        </p:txBody>
      </p:sp>
      <p:sp>
        <p:nvSpPr>
          <p:cNvPr id="4" name="Slide Number Placeholder 3"/>
          <p:cNvSpPr>
            <a:spLocks noGrp="1"/>
          </p:cNvSpPr>
          <p:nvPr>
            <p:ph type="sldNum" sz="quarter" idx="10"/>
          </p:nvPr>
        </p:nvSpPr>
        <p:spPr/>
        <p:txBody>
          <a:bodyPr/>
          <a:lstStyle/>
          <a:p>
            <a:fld id="{911D1958-80B5-44E2-ACFF-85E47C371B80}" type="slidenum">
              <a:rPr lang="en-GB" smtClean="0">
                <a:solidFill>
                  <a:prstClr val="black"/>
                </a:solidFill>
              </a:rPr>
              <a:pPr/>
              <a:t>11</a:t>
            </a:fld>
            <a:endParaRPr lang="en-GB">
              <a:solidFill>
                <a:prstClr val="black"/>
              </a:solidFill>
            </a:endParaRPr>
          </a:p>
        </p:txBody>
      </p:sp>
    </p:spTree>
    <p:extLst>
      <p:ext uri="{BB962C8B-B14F-4D97-AF65-F5344CB8AC3E}">
        <p14:creationId xmlns:p14="http://schemas.microsoft.com/office/powerpoint/2010/main" val="17003919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There</a:t>
            </a:r>
            <a:r>
              <a:rPr lang="en-GB" baseline="0" dirty="0" smtClean="0"/>
              <a:t> are also reminders </a:t>
            </a:r>
            <a:r>
              <a:rPr lang="en-GB" baseline="0" dirty="0" err="1" smtClean="0"/>
              <a:t>bulit</a:t>
            </a:r>
            <a:r>
              <a:rPr lang="en-GB" baseline="0" dirty="0" smtClean="0"/>
              <a:t> into the site to remind users to review their allergen information, as you can see here I need to update some of my ingredients. </a:t>
            </a:r>
            <a:endParaRPr lang="en-GB" dirty="0"/>
          </a:p>
        </p:txBody>
      </p:sp>
      <p:sp>
        <p:nvSpPr>
          <p:cNvPr id="4" name="Slide Number Placeholder 3"/>
          <p:cNvSpPr>
            <a:spLocks noGrp="1"/>
          </p:cNvSpPr>
          <p:nvPr>
            <p:ph type="sldNum" sz="quarter" idx="10"/>
          </p:nvPr>
        </p:nvSpPr>
        <p:spPr/>
        <p:txBody>
          <a:bodyPr/>
          <a:lstStyle/>
          <a:p>
            <a:fld id="{927C576C-B6E4-492B-B774-F778D5BD41BF}" type="slidenum">
              <a:rPr lang="en-GB" smtClean="0"/>
              <a:t>12</a:t>
            </a:fld>
            <a:endParaRPr lang="en-GB"/>
          </a:p>
        </p:txBody>
      </p:sp>
    </p:spTree>
    <p:extLst>
      <p:ext uri="{BB962C8B-B14F-4D97-AF65-F5344CB8AC3E}">
        <p14:creationId xmlns:p14="http://schemas.microsoft.com/office/powerpoint/2010/main" val="7185550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Foods</a:t>
            </a:r>
            <a:r>
              <a:rPr lang="en-GB" baseline="0" dirty="0" smtClean="0"/>
              <a:t> which are purchased from suppliers should be added to the store cupboard.  </a:t>
            </a:r>
            <a:endParaRPr lang="en-GB" baseline="0" dirty="0" smtClean="0"/>
          </a:p>
          <a:p>
            <a:pPr marL="171450" indent="-171450">
              <a:buFont typeface="Arial" panose="020B0604020202020204" pitchFamily="34" charset="0"/>
              <a:buChar char="•"/>
            </a:pPr>
            <a:r>
              <a:rPr lang="en-GB" baseline="0" dirty="0" smtClean="0"/>
              <a:t>It </a:t>
            </a:r>
            <a:r>
              <a:rPr lang="en-GB" baseline="0" dirty="0" smtClean="0"/>
              <a:t>is important to update products in the store cupboard if suppliers change or the products themselves change.   </a:t>
            </a:r>
            <a:endParaRPr lang="en-GB" dirty="0"/>
          </a:p>
        </p:txBody>
      </p:sp>
      <p:sp>
        <p:nvSpPr>
          <p:cNvPr id="4" name="Slide Number Placeholder 3"/>
          <p:cNvSpPr>
            <a:spLocks noGrp="1"/>
          </p:cNvSpPr>
          <p:nvPr>
            <p:ph type="sldNum" sz="quarter" idx="10"/>
          </p:nvPr>
        </p:nvSpPr>
        <p:spPr/>
        <p:txBody>
          <a:bodyPr/>
          <a:lstStyle/>
          <a:p>
            <a:fld id="{911D1958-80B5-44E2-ACFF-85E47C371B80}" type="slidenum">
              <a:rPr lang="en-GB" smtClean="0">
                <a:solidFill>
                  <a:prstClr val="black"/>
                </a:solidFill>
              </a:rPr>
              <a:pPr/>
              <a:t>13</a:t>
            </a:fld>
            <a:endParaRPr lang="en-GB">
              <a:solidFill>
                <a:prstClr val="black"/>
              </a:solidFill>
            </a:endParaRPr>
          </a:p>
        </p:txBody>
      </p:sp>
    </p:spTree>
    <p:extLst>
      <p:ext uri="{BB962C8B-B14F-4D97-AF65-F5344CB8AC3E}">
        <p14:creationId xmlns:p14="http://schemas.microsoft.com/office/powerpoint/2010/main" val="37808390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a:t>
            </a:r>
            <a:r>
              <a:rPr lang="en-GB" dirty="0" smtClean="0"/>
              <a:t>My Menus’ is a place</a:t>
            </a:r>
            <a:r>
              <a:rPr lang="en-GB" baseline="0" dirty="0" smtClean="0"/>
              <a:t> for you to keep all your menu items, as they would appear on your menu, in specific folders e.g. lunch.</a:t>
            </a:r>
          </a:p>
          <a:p>
            <a:endParaRPr lang="en-GB" baseline="0" dirty="0" smtClean="0"/>
          </a:p>
          <a:p>
            <a:pPr marL="171450" indent="-171450">
              <a:buFont typeface="Arial" panose="020B0604020202020204" pitchFamily="34" charset="0"/>
              <a:buChar char="•"/>
            </a:pPr>
            <a:r>
              <a:rPr lang="en-GB" baseline="0" dirty="0" smtClean="0"/>
              <a:t>Menu items can be a recipe, a combination of recipes, a store cupboard food or a combination of recipes and store cupboard foods.  An example of a menu item would be a roasted vegetable wrap served with a side salad and homemade coleslaw which would go within the lunch folder.</a:t>
            </a:r>
            <a:endParaRPr lang="en-GB" dirty="0"/>
          </a:p>
        </p:txBody>
      </p:sp>
      <p:sp>
        <p:nvSpPr>
          <p:cNvPr id="4" name="Slide Number Placeholder 3"/>
          <p:cNvSpPr>
            <a:spLocks noGrp="1"/>
          </p:cNvSpPr>
          <p:nvPr>
            <p:ph type="sldNum" sz="quarter" idx="10"/>
          </p:nvPr>
        </p:nvSpPr>
        <p:spPr/>
        <p:txBody>
          <a:bodyPr/>
          <a:lstStyle/>
          <a:p>
            <a:fld id="{911D1958-80B5-44E2-ACFF-85E47C371B80}" type="slidenum">
              <a:rPr lang="en-GB" smtClean="0">
                <a:solidFill>
                  <a:prstClr val="black"/>
                </a:solidFill>
              </a:rPr>
              <a:pPr/>
              <a:t>14</a:t>
            </a:fld>
            <a:endParaRPr lang="en-GB">
              <a:solidFill>
                <a:prstClr val="black"/>
              </a:solidFill>
            </a:endParaRPr>
          </a:p>
        </p:txBody>
      </p:sp>
    </p:spTree>
    <p:extLst>
      <p:ext uri="{BB962C8B-B14F-4D97-AF65-F5344CB8AC3E}">
        <p14:creationId xmlns:p14="http://schemas.microsoft.com/office/powerpoint/2010/main" val="42757073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There is also a tab</a:t>
            </a:r>
            <a:r>
              <a:rPr lang="en-GB" baseline="0" dirty="0" smtClean="0"/>
              <a:t> which provide businesses with tools and resources to help them when they are using MenuCal.</a:t>
            </a:r>
          </a:p>
          <a:p>
            <a:endParaRPr lang="en-GB" baseline="0" dirty="0" smtClean="0"/>
          </a:p>
          <a:p>
            <a:r>
              <a:rPr lang="en-GB" baseline="0" dirty="0" smtClean="0"/>
              <a:t>There are Posters, allergen and calories information. </a:t>
            </a:r>
          </a:p>
          <a:p>
            <a:endParaRPr lang="en-GB" baseline="0" dirty="0" smtClean="0"/>
          </a:p>
          <a:p>
            <a:r>
              <a:rPr lang="en-GB" baseline="0" dirty="0" smtClean="0"/>
              <a:t>Checklists and forms to help get business get organised and using the information correctly </a:t>
            </a:r>
          </a:p>
          <a:p>
            <a:endParaRPr lang="en-GB" baseline="0" dirty="0" smtClean="0"/>
          </a:p>
          <a:p>
            <a:r>
              <a:rPr lang="en-GB" baseline="0" dirty="0" smtClean="0"/>
              <a:t>And again links to the training videos.</a:t>
            </a:r>
            <a:endParaRPr lang="en-GB" dirty="0"/>
          </a:p>
        </p:txBody>
      </p:sp>
      <p:sp>
        <p:nvSpPr>
          <p:cNvPr id="4" name="Slide Number Placeholder 3"/>
          <p:cNvSpPr>
            <a:spLocks noGrp="1"/>
          </p:cNvSpPr>
          <p:nvPr>
            <p:ph type="sldNum" sz="quarter" idx="10"/>
          </p:nvPr>
        </p:nvSpPr>
        <p:spPr/>
        <p:txBody>
          <a:bodyPr/>
          <a:lstStyle/>
          <a:p>
            <a:fld id="{927C576C-B6E4-492B-B774-F778D5BD41BF}" type="slidenum">
              <a:rPr lang="en-GB" smtClean="0"/>
              <a:t>15</a:t>
            </a:fld>
            <a:endParaRPr lang="en-GB"/>
          </a:p>
        </p:txBody>
      </p:sp>
    </p:spTree>
    <p:extLst>
      <p:ext uri="{BB962C8B-B14F-4D97-AF65-F5344CB8AC3E}">
        <p14:creationId xmlns:p14="http://schemas.microsoft.com/office/powerpoint/2010/main" val="9128107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Businesses</a:t>
            </a:r>
            <a:r>
              <a:rPr lang="en-GB" baseline="0" dirty="0" smtClean="0"/>
              <a:t> can use MenuCal to manage allergen information only or do both allergen and calorie information. </a:t>
            </a:r>
            <a:endParaRPr lang="en-GB" dirty="0"/>
          </a:p>
        </p:txBody>
      </p:sp>
      <p:sp>
        <p:nvSpPr>
          <p:cNvPr id="4" name="Slide Number Placeholder 3"/>
          <p:cNvSpPr>
            <a:spLocks noGrp="1"/>
          </p:cNvSpPr>
          <p:nvPr>
            <p:ph type="sldNum" sz="quarter" idx="10"/>
          </p:nvPr>
        </p:nvSpPr>
        <p:spPr/>
        <p:txBody>
          <a:bodyPr/>
          <a:lstStyle/>
          <a:p>
            <a:fld id="{927C576C-B6E4-492B-B774-F778D5BD41BF}" type="slidenum">
              <a:rPr lang="en-GB" smtClean="0"/>
              <a:t>16</a:t>
            </a:fld>
            <a:endParaRPr lang="en-GB"/>
          </a:p>
        </p:txBody>
      </p:sp>
    </p:spTree>
    <p:extLst>
      <p:ext uri="{BB962C8B-B14F-4D97-AF65-F5344CB8AC3E}">
        <p14:creationId xmlns:p14="http://schemas.microsoft.com/office/powerpoint/2010/main" val="10213518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After deciding what information you want from the system-</a:t>
            </a:r>
          </a:p>
          <a:p>
            <a:endParaRPr lang="en-GB" dirty="0" smtClean="0"/>
          </a:p>
          <a:p>
            <a:r>
              <a:rPr lang="en-GB" dirty="0" smtClean="0"/>
              <a:t>Creating a recipe on the system is a</a:t>
            </a:r>
            <a:r>
              <a:rPr lang="en-GB" baseline="0" dirty="0" smtClean="0"/>
              <a:t> really logical step by step process. </a:t>
            </a:r>
          </a:p>
          <a:p>
            <a:endParaRPr lang="en-GB" baseline="0" dirty="0" smtClean="0"/>
          </a:p>
          <a:p>
            <a:r>
              <a:rPr lang="en-GB" baseline="0" dirty="0" smtClean="0"/>
              <a:t>You search for your ingredient, the fat and oil is always the first ingredient selected –the type, how much and how its used)</a:t>
            </a:r>
          </a:p>
          <a:p>
            <a:endParaRPr lang="en-GB" baseline="0" dirty="0" smtClean="0"/>
          </a:p>
          <a:p>
            <a:r>
              <a:rPr lang="en-GB" baseline="0" dirty="0" smtClean="0"/>
              <a:t>Then you are prompted for the allergen information</a:t>
            </a:r>
          </a:p>
          <a:p>
            <a:endParaRPr lang="en-GB" baseline="0" dirty="0" smtClean="0"/>
          </a:p>
          <a:p>
            <a:r>
              <a:rPr lang="en-GB" baseline="0" dirty="0" smtClean="0"/>
              <a:t>Prompted for quantities and then you repeat these steps for the rest of the ingredients..</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927C576C-B6E4-492B-B774-F778D5BD41BF}" type="slidenum">
              <a:rPr lang="en-GB" smtClean="0"/>
              <a:t>17</a:t>
            </a:fld>
            <a:endParaRPr lang="en-GB"/>
          </a:p>
        </p:txBody>
      </p:sp>
    </p:spTree>
    <p:extLst>
      <p:ext uri="{BB962C8B-B14F-4D97-AF65-F5344CB8AC3E}">
        <p14:creationId xmlns:p14="http://schemas.microsoft.com/office/powerpoint/2010/main" val="23192667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pPr>
            <a:r>
              <a:rPr lang="en-GB" sz="1000" b="0" dirty="0" smtClean="0">
                <a:solidFill>
                  <a:prstClr val="black"/>
                </a:solidFill>
              </a:rPr>
              <a:t>There</a:t>
            </a:r>
            <a:r>
              <a:rPr lang="en-GB" sz="1000" b="0" baseline="0" dirty="0" smtClean="0">
                <a:solidFill>
                  <a:prstClr val="black"/>
                </a:solidFill>
              </a:rPr>
              <a:t> is an admin side to the site too-</a:t>
            </a:r>
          </a:p>
          <a:p>
            <a:pPr>
              <a:lnSpc>
                <a:spcPct val="200000"/>
              </a:lnSpc>
            </a:pPr>
            <a:endParaRPr lang="en-GB" sz="1000" b="0" dirty="0" smtClean="0">
              <a:solidFill>
                <a:prstClr val="black"/>
              </a:solidFill>
            </a:endParaRPr>
          </a:p>
          <a:p>
            <a:pPr>
              <a:lnSpc>
                <a:spcPct val="200000"/>
              </a:lnSpc>
            </a:pPr>
            <a:r>
              <a:rPr lang="en-GB" sz="1000" b="0" dirty="0" smtClean="0">
                <a:solidFill>
                  <a:prstClr val="black"/>
                </a:solidFill>
              </a:rPr>
              <a:t>It provides </a:t>
            </a:r>
            <a:r>
              <a:rPr lang="en-GB" sz="1000" b="0" dirty="0" err="1" smtClean="0">
                <a:solidFill>
                  <a:prstClr val="black"/>
                </a:solidFill>
              </a:rPr>
              <a:t>topline</a:t>
            </a:r>
            <a:r>
              <a:rPr lang="en-GB" sz="1000" b="0" dirty="0" smtClean="0">
                <a:solidFill>
                  <a:prstClr val="black"/>
                </a:solidFill>
              </a:rPr>
              <a:t> </a:t>
            </a:r>
            <a:r>
              <a:rPr lang="en-GB" sz="1000" b="0" baseline="0" dirty="0" smtClean="0">
                <a:solidFill>
                  <a:prstClr val="black"/>
                </a:solidFill>
              </a:rPr>
              <a:t>Stats</a:t>
            </a:r>
            <a:endParaRPr lang="en-GB" sz="1000" b="0" baseline="0" dirty="0" smtClean="0">
              <a:solidFill>
                <a:prstClr val="black"/>
              </a:solidFill>
            </a:endParaRPr>
          </a:p>
          <a:p>
            <a:pPr marL="171450" indent="-171450">
              <a:lnSpc>
                <a:spcPct val="200000"/>
              </a:lnSpc>
              <a:buFont typeface="Arial" panose="020B0604020202020204" pitchFamily="34" charset="0"/>
              <a:buChar char="•"/>
            </a:pPr>
            <a:r>
              <a:rPr lang="en-GB" sz="1000" b="0" baseline="0" dirty="0" smtClean="0">
                <a:solidFill>
                  <a:prstClr val="black"/>
                </a:solidFill>
              </a:rPr>
              <a:t>Total users</a:t>
            </a:r>
          </a:p>
          <a:p>
            <a:pPr marL="171450" indent="-171450">
              <a:lnSpc>
                <a:spcPct val="200000"/>
              </a:lnSpc>
              <a:buFont typeface="Arial" panose="020B0604020202020204" pitchFamily="34" charset="0"/>
              <a:buChar char="•"/>
            </a:pPr>
            <a:r>
              <a:rPr lang="en-GB" sz="1000" b="0" baseline="0" dirty="0" smtClean="0">
                <a:solidFill>
                  <a:prstClr val="black"/>
                </a:solidFill>
              </a:rPr>
              <a:t>Amount of custom ingredients and recipes</a:t>
            </a:r>
          </a:p>
          <a:p>
            <a:pPr marL="171450" indent="-171450">
              <a:lnSpc>
                <a:spcPct val="200000"/>
              </a:lnSpc>
              <a:buFont typeface="Arial" panose="020B0604020202020204" pitchFamily="34" charset="0"/>
              <a:buChar char="•"/>
            </a:pPr>
            <a:r>
              <a:rPr lang="en-GB" sz="1000" b="0" baseline="0" dirty="0" smtClean="0">
                <a:solidFill>
                  <a:prstClr val="black"/>
                </a:solidFill>
              </a:rPr>
              <a:t>User Stats New/Returning</a:t>
            </a:r>
          </a:p>
          <a:p>
            <a:pPr marL="171450" indent="-171450">
              <a:lnSpc>
                <a:spcPct val="200000"/>
              </a:lnSpc>
              <a:buFont typeface="Arial" panose="020B0604020202020204" pitchFamily="34" charset="0"/>
              <a:buChar char="•"/>
            </a:pPr>
            <a:r>
              <a:rPr lang="en-GB" sz="1000" b="0" baseline="0" dirty="0" smtClean="0">
                <a:solidFill>
                  <a:prstClr val="black"/>
                </a:solidFill>
              </a:rPr>
              <a:t>Recipe – New/Update and Allergen/allergen and calorie</a:t>
            </a:r>
          </a:p>
          <a:p>
            <a:pPr>
              <a:lnSpc>
                <a:spcPct val="200000"/>
              </a:lnSpc>
            </a:pPr>
            <a:endParaRPr lang="en-GB" sz="1000" b="0" dirty="0" smtClean="0">
              <a:solidFill>
                <a:prstClr val="black"/>
              </a:solidFill>
            </a:endParaRPr>
          </a:p>
          <a:p>
            <a:pPr>
              <a:lnSpc>
                <a:spcPct val="200000"/>
              </a:lnSpc>
            </a:pPr>
            <a:r>
              <a:rPr lang="en-GB" sz="1000" b="0" dirty="0" smtClean="0">
                <a:solidFill>
                  <a:prstClr val="black"/>
                </a:solidFill>
              </a:rPr>
              <a:t>And</a:t>
            </a:r>
            <a:r>
              <a:rPr lang="en-GB" sz="1000" b="0" baseline="0" dirty="0" smtClean="0">
                <a:solidFill>
                  <a:prstClr val="black"/>
                </a:solidFill>
              </a:rPr>
              <a:t> allows us to </a:t>
            </a:r>
            <a:r>
              <a:rPr lang="en-GB" sz="1000" b="0" dirty="0" smtClean="0">
                <a:solidFill>
                  <a:prstClr val="black"/>
                </a:solidFill>
              </a:rPr>
              <a:t>Maintain</a:t>
            </a:r>
            <a:r>
              <a:rPr lang="en-GB" sz="1000" b="0" baseline="0" dirty="0" smtClean="0">
                <a:solidFill>
                  <a:prstClr val="black"/>
                </a:solidFill>
              </a:rPr>
              <a:t> and </a:t>
            </a:r>
            <a:r>
              <a:rPr lang="en-GB" sz="1000" b="0" baseline="0" dirty="0" err="1" smtClean="0">
                <a:solidFill>
                  <a:prstClr val="black"/>
                </a:solidFill>
              </a:rPr>
              <a:t>montior</a:t>
            </a:r>
            <a:r>
              <a:rPr lang="en-GB" sz="1000" b="0" baseline="0" dirty="0" smtClean="0">
                <a:solidFill>
                  <a:prstClr val="black"/>
                </a:solidFill>
              </a:rPr>
              <a:t> the site. </a:t>
            </a:r>
            <a:endParaRPr lang="en-GB" sz="1000" b="0" dirty="0" smtClean="0">
              <a:solidFill>
                <a:prstClr val="black"/>
              </a:solidFill>
            </a:endParaRPr>
          </a:p>
          <a:p>
            <a:pPr marL="285750" indent="-285750">
              <a:lnSpc>
                <a:spcPct val="150000"/>
              </a:lnSpc>
              <a:buFont typeface="Arial" panose="020B0604020202020204" pitchFamily="34" charset="0"/>
              <a:buChar char="•"/>
            </a:pPr>
            <a:r>
              <a:rPr lang="en-GB" sz="1000" b="0" dirty="0" smtClean="0">
                <a:solidFill>
                  <a:prstClr val="black"/>
                </a:solidFill>
              </a:rPr>
              <a:t>Search for users by name – Lost User Names/password resets. </a:t>
            </a:r>
          </a:p>
          <a:p>
            <a:pPr marL="285750" indent="-285750">
              <a:lnSpc>
                <a:spcPct val="150000"/>
              </a:lnSpc>
              <a:buFont typeface="Arial" panose="020B0604020202020204" pitchFamily="34" charset="0"/>
              <a:buChar char="•"/>
            </a:pPr>
            <a:r>
              <a:rPr lang="en-GB" sz="1000" b="0" dirty="0" smtClean="0">
                <a:solidFill>
                  <a:prstClr val="black"/>
                </a:solidFill>
              </a:rPr>
              <a:t>Update </a:t>
            </a:r>
            <a:r>
              <a:rPr lang="en-GB" sz="1000" b="0" dirty="0" smtClean="0">
                <a:solidFill>
                  <a:prstClr val="black"/>
                </a:solidFill>
              </a:rPr>
              <a:t>locations </a:t>
            </a:r>
          </a:p>
          <a:p>
            <a:pPr marL="285750" indent="-285750">
              <a:lnSpc>
                <a:spcPct val="150000"/>
              </a:lnSpc>
              <a:buFont typeface="Arial" panose="020B0604020202020204" pitchFamily="34" charset="0"/>
              <a:buChar char="•"/>
            </a:pPr>
            <a:r>
              <a:rPr lang="en-GB" sz="1000" b="0" dirty="0" smtClean="0">
                <a:solidFill>
                  <a:prstClr val="black"/>
                </a:solidFill>
              </a:rPr>
              <a:t>Ability to update site </a:t>
            </a:r>
            <a:r>
              <a:rPr lang="en-GB" sz="1000" b="0" dirty="0" smtClean="0">
                <a:solidFill>
                  <a:prstClr val="black"/>
                </a:solidFill>
              </a:rPr>
              <a:t>internally</a:t>
            </a:r>
          </a:p>
          <a:p>
            <a:pPr marL="285750" indent="-285750">
              <a:lnSpc>
                <a:spcPct val="150000"/>
              </a:lnSpc>
              <a:buFont typeface="Arial" panose="020B0604020202020204" pitchFamily="34" charset="0"/>
              <a:buChar char="•"/>
            </a:pPr>
            <a:r>
              <a:rPr lang="en-GB" sz="1000" b="0" dirty="0" smtClean="0">
                <a:solidFill>
                  <a:prstClr val="black"/>
                </a:solidFill>
              </a:rPr>
              <a:t>Items </a:t>
            </a:r>
            <a:r>
              <a:rPr lang="en-GB" sz="1000" b="0" dirty="0" smtClean="0">
                <a:solidFill>
                  <a:prstClr val="black"/>
                </a:solidFill>
              </a:rPr>
              <a:t>searched and what was selected.</a:t>
            </a:r>
          </a:p>
          <a:p>
            <a:pPr marL="285750" indent="-285750">
              <a:lnSpc>
                <a:spcPct val="150000"/>
              </a:lnSpc>
              <a:buFont typeface="Arial" panose="020B0604020202020204" pitchFamily="34" charset="0"/>
              <a:buChar char="•"/>
            </a:pPr>
            <a:r>
              <a:rPr lang="en-GB" sz="1000" b="0" dirty="0" smtClean="0">
                <a:solidFill>
                  <a:prstClr val="black"/>
                </a:solidFill>
              </a:rPr>
              <a:t>Who is using MenuCal</a:t>
            </a:r>
          </a:p>
          <a:p>
            <a:pPr marL="742950" lvl="1" indent="-285750">
              <a:lnSpc>
                <a:spcPct val="150000"/>
              </a:lnSpc>
              <a:buFontTx/>
              <a:buChar char="-"/>
            </a:pPr>
            <a:r>
              <a:rPr lang="en-GB" sz="1000" b="0" dirty="0" smtClean="0">
                <a:solidFill>
                  <a:prstClr val="black"/>
                </a:solidFill>
              </a:rPr>
              <a:t>Business user types</a:t>
            </a:r>
          </a:p>
          <a:p>
            <a:pPr marL="742950" lvl="1" indent="-285750">
              <a:lnSpc>
                <a:spcPct val="150000"/>
              </a:lnSpc>
              <a:buFontTx/>
              <a:buChar char="-"/>
            </a:pPr>
            <a:r>
              <a:rPr lang="en-GB" sz="1000" b="0" dirty="0" smtClean="0">
                <a:solidFill>
                  <a:prstClr val="black"/>
                </a:solidFill>
              </a:rPr>
              <a:t>Regional users</a:t>
            </a:r>
          </a:p>
          <a:p>
            <a:pPr marL="742950" lvl="1" indent="-285750">
              <a:lnSpc>
                <a:spcPct val="150000"/>
              </a:lnSpc>
              <a:buFontTx/>
              <a:buChar char="-"/>
            </a:pPr>
            <a:r>
              <a:rPr lang="en-GB" sz="1000" b="0" dirty="0" smtClean="0">
                <a:solidFill>
                  <a:prstClr val="black"/>
                </a:solidFill>
              </a:rPr>
              <a:t>Business Size (number of employees and outlets)</a:t>
            </a:r>
          </a:p>
          <a:p>
            <a:pPr marL="742950" lvl="1" indent="-285750">
              <a:lnSpc>
                <a:spcPct val="150000"/>
              </a:lnSpc>
              <a:buFontTx/>
              <a:buChar char="-"/>
            </a:pPr>
            <a:r>
              <a:rPr lang="en-GB" sz="1000" b="0" dirty="0" smtClean="0">
                <a:solidFill>
                  <a:prstClr val="black"/>
                </a:solidFill>
              </a:rPr>
              <a:t>How they heard about MenuCal</a:t>
            </a:r>
          </a:p>
          <a:p>
            <a:endParaRPr lang="en-GB" sz="1000" b="0" dirty="0"/>
          </a:p>
        </p:txBody>
      </p:sp>
      <p:sp>
        <p:nvSpPr>
          <p:cNvPr id="4" name="Slide Number Placeholder 3"/>
          <p:cNvSpPr>
            <a:spLocks noGrp="1"/>
          </p:cNvSpPr>
          <p:nvPr>
            <p:ph type="sldNum" sz="quarter" idx="10"/>
          </p:nvPr>
        </p:nvSpPr>
        <p:spPr/>
        <p:txBody>
          <a:bodyPr/>
          <a:lstStyle/>
          <a:p>
            <a:fld id="{AC040FFB-D635-4B3F-B8E4-D086A27A584A}" type="slidenum">
              <a:rPr lang="en-GB" smtClean="0">
                <a:solidFill>
                  <a:prstClr val="black"/>
                </a:solidFill>
              </a:rPr>
              <a:pPr/>
              <a:t>18</a:t>
            </a:fld>
            <a:endParaRPr lang="en-GB">
              <a:solidFill>
                <a:prstClr val="black"/>
              </a:solidFill>
            </a:endParaRPr>
          </a:p>
        </p:txBody>
      </p:sp>
    </p:spTree>
    <p:extLst>
      <p:ext uri="{BB962C8B-B14F-4D97-AF65-F5344CB8AC3E}">
        <p14:creationId xmlns:p14="http://schemas.microsoft.com/office/powerpoint/2010/main" val="36766634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have also</a:t>
            </a:r>
            <a:r>
              <a:rPr lang="en-GB" baseline="0" dirty="0" smtClean="0"/>
              <a:t> developed to </a:t>
            </a:r>
            <a:r>
              <a:rPr lang="en-GB" baseline="0" dirty="0" err="1" smtClean="0"/>
              <a:t>supportingn</a:t>
            </a:r>
            <a:r>
              <a:rPr lang="en-GB" baseline="0" dirty="0" smtClean="0"/>
              <a:t> documents to go with MenuCal</a:t>
            </a:r>
          </a:p>
          <a:p>
            <a:r>
              <a:rPr lang="en-GB" baseline="0" dirty="0" smtClean="0"/>
              <a:t>User guide </a:t>
            </a:r>
          </a:p>
          <a:p>
            <a:r>
              <a:rPr lang="en-GB" baseline="0" dirty="0" smtClean="0"/>
              <a:t>And </a:t>
            </a:r>
          </a:p>
          <a:p>
            <a:r>
              <a:rPr lang="en-GB" baseline="0" dirty="0" smtClean="0"/>
              <a:t>Business guidance to putting </a:t>
            </a:r>
            <a:r>
              <a:rPr lang="en-GB" baseline="0" dirty="0" err="1" smtClean="0"/>
              <a:t>caloires</a:t>
            </a:r>
            <a:r>
              <a:rPr lang="en-GB" baseline="0" dirty="0" smtClean="0"/>
              <a:t> on Menus. </a:t>
            </a:r>
          </a:p>
          <a:p>
            <a:endParaRPr lang="en-GB" baseline="0" dirty="0" smtClean="0"/>
          </a:p>
          <a:p>
            <a:r>
              <a:rPr lang="en-GB" baseline="0" dirty="0" smtClean="0"/>
              <a:t>I just want to add these are not available just yet as the under review as part of the pilot. </a:t>
            </a:r>
          </a:p>
          <a:p>
            <a:endParaRPr lang="en-GB" dirty="0"/>
          </a:p>
        </p:txBody>
      </p:sp>
      <p:sp>
        <p:nvSpPr>
          <p:cNvPr id="4" name="Slide Number Placeholder 3"/>
          <p:cNvSpPr>
            <a:spLocks noGrp="1"/>
          </p:cNvSpPr>
          <p:nvPr>
            <p:ph type="sldNum" sz="quarter" idx="10"/>
          </p:nvPr>
        </p:nvSpPr>
        <p:spPr/>
        <p:txBody>
          <a:bodyPr/>
          <a:lstStyle/>
          <a:p>
            <a:fld id="{927C576C-B6E4-492B-B774-F778D5BD41BF}" type="slidenum">
              <a:rPr lang="en-GB" smtClean="0"/>
              <a:t>19</a:t>
            </a:fld>
            <a:endParaRPr lang="en-GB"/>
          </a:p>
        </p:txBody>
      </p:sp>
    </p:spTree>
    <p:extLst>
      <p:ext uri="{BB962C8B-B14F-4D97-AF65-F5344CB8AC3E}">
        <p14:creationId xmlns:p14="http://schemas.microsoft.com/office/powerpoint/2010/main" val="1241449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And that tool is</a:t>
            </a:r>
            <a:r>
              <a:rPr lang="en-GB" baseline="0" dirty="0" smtClean="0"/>
              <a:t> MenuCal</a:t>
            </a:r>
          </a:p>
          <a:p>
            <a:pPr marL="171450" indent="-171450">
              <a:buFont typeface="Arial" panose="020B0604020202020204" pitchFamily="34" charset="0"/>
              <a:buChar char="•"/>
            </a:pPr>
            <a:r>
              <a:rPr lang="en-GB" baseline="0" dirty="0" smtClean="0"/>
              <a:t>It is a free, online allergen management and calorie labelling tool </a:t>
            </a:r>
          </a:p>
          <a:p>
            <a:pPr marL="171450" indent="-171450">
              <a:buFont typeface="Arial" panose="020B0604020202020204" pitchFamily="34" charset="0"/>
              <a:buChar char="•"/>
            </a:pPr>
            <a:r>
              <a:rPr lang="en-GB" baseline="0" dirty="0" smtClean="0"/>
              <a:t>MenuCal supports two areas of FSS work – Provision of allergen information and voluntary energy (calorie labelling)</a:t>
            </a:r>
            <a:endParaRPr lang="en-GB" dirty="0" smtClean="0"/>
          </a:p>
          <a:p>
            <a:pPr marL="171450" indent="-171450">
              <a:buFont typeface="Arial" panose="020B0604020202020204" pitchFamily="34" charset="0"/>
              <a:buChar char="•"/>
            </a:pPr>
            <a:r>
              <a:rPr lang="en-GB" dirty="0" smtClean="0"/>
              <a:t>MenuCal was developed by</a:t>
            </a:r>
            <a:r>
              <a:rPr lang="en-GB" baseline="0" dirty="0" smtClean="0"/>
              <a:t> the Food Safety Authority of Ireland, primarily for calorie labelling but when the legislation about allergens came into force it was adapted to include allergens. </a:t>
            </a:r>
            <a:endParaRPr lang="en-GB" dirty="0" smtClean="0"/>
          </a:p>
          <a:p>
            <a:pPr marL="171450" indent="-171450">
              <a:buFont typeface="Arial" panose="020B0604020202020204" pitchFamily="34" charset="0"/>
              <a:buChar char="•"/>
            </a:pPr>
            <a:r>
              <a:rPr lang="en-GB" dirty="0" smtClean="0"/>
              <a:t>The MenuCal  licence</a:t>
            </a:r>
            <a:r>
              <a:rPr lang="en-GB" baseline="0" dirty="0" smtClean="0"/>
              <a:t> </a:t>
            </a:r>
            <a:r>
              <a:rPr lang="en-GB" dirty="0" smtClean="0"/>
              <a:t>was </a:t>
            </a:r>
            <a:r>
              <a:rPr lang="en-GB" dirty="0" smtClean="0"/>
              <a:t>purchased</a:t>
            </a:r>
            <a:r>
              <a:rPr lang="en-GB" baseline="0" dirty="0" smtClean="0"/>
              <a:t> by FSS in March </a:t>
            </a:r>
            <a:r>
              <a:rPr lang="en-GB" baseline="0" dirty="0" smtClean="0"/>
              <a:t>2016 for Scotland. This allows Scottish businesses access to the tool and the ability for FSS to modify the tool according to Scottish business needs. </a:t>
            </a:r>
          </a:p>
          <a:p>
            <a:pPr marL="171450" indent="-171450">
              <a:buFont typeface="Arial" panose="020B0604020202020204" pitchFamily="34" charset="0"/>
              <a:buChar char="•"/>
            </a:pPr>
            <a:r>
              <a:rPr lang="en-GB" baseline="0" dirty="0" smtClean="0"/>
              <a:t>The tool is live and available for use now, but we are currently piloting with a small group of food business before the official roll out. </a:t>
            </a:r>
            <a:endParaRPr lang="en-GB" baseline="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t>Before I give you a run</a:t>
            </a:r>
            <a:r>
              <a:rPr lang="en-GB" baseline="0" dirty="0" smtClean="0"/>
              <a:t> through of </a:t>
            </a:r>
            <a:r>
              <a:rPr lang="en-GB" baseline="0" dirty="0" err="1" smtClean="0"/>
              <a:t>Menucal</a:t>
            </a:r>
            <a:r>
              <a:rPr lang="en-GB" baseline="0" dirty="0" smtClean="0"/>
              <a:t> I just want to provide you with a little context to allergens and calorie labelling. </a:t>
            </a:r>
            <a:endParaRPr lang="en-GB" dirty="0" smtClean="0"/>
          </a:p>
          <a:p>
            <a:pPr marL="0" indent="0">
              <a:buFont typeface="Arial" panose="020B0604020202020204" pitchFamily="34" charset="0"/>
              <a:buNone/>
            </a:pPr>
            <a:endParaRPr lang="en-GB" baseline="0" dirty="0" smtClean="0"/>
          </a:p>
          <a:p>
            <a:pPr marL="0" indent="0">
              <a:buFont typeface="Arial" panose="020B0604020202020204" pitchFamily="34" charset="0"/>
              <a:buNone/>
            </a:pPr>
            <a:endParaRPr lang="en-GB" dirty="0"/>
          </a:p>
        </p:txBody>
      </p:sp>
      <p:sp>
        <p:nvSpPr>
          <p:cNvPr id="4" name="Slide Number Placeholder 3"/>
          <p:cNvSpPr>
            <a:spLocks noGrp="1"/>
          </p:cNvSpPr>
          <p:nvPr>
            <p:ph type="sldNum" sz="quarter" idx="10"/>
          </p:nvPr>
        </p:nvSpPr>
        <p:spPr/>
        <p:txBody>
          <a:bodyPr/>
          <a:lstStyle/>
          <a:p>
            <a:fld id="{911D1958-80B5-44E2-ACFF-85E47C371B80}" type="slidenum">
              <a:rPr lang="en-GB" smtClean="0">
                <a:solidFill>
                  <a:prstClr val="black"/>
                </a:solidFill>
              </a:rPr>
              <a:pPr/>
              <a:t>2</a:t>
            </a:fld>
            <a:endParaRPr lang="en-GB">
              <a:solidFill>
                <a:prstClr val="black"/>
              </a:solidFill>
            </a:endParaRPr>
          </a:p>
        </p:txBody>
      </p:sp>
    </p:spTree>
    <p:extLst>
      <p:ext uri="{BB962C8B-B14F-4D97-AF65-F5344CB8AC3E}">
        <p14:creationId xmlns:p14="http://schemas.microsoft.com/office/powerpoint/2010/main" val="3255993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purpose of</a:t>
            </a:r>
            <a:r>
              <a:rPr lang="en-GB" baseline="0" dirty="0" smtClean="0"/>
              <a:t> the business guidance is t support c</a:t>
            </a:r>
            <a:r>
              <a:rPr lang="en-GB" dirty="0" smtClean="0"/>
              <a:t>onsistency in the way calories</a:t>
            </a:r>
            <a:r>
              <a:rPr lang="en-GB" baseline="0" dirty="0" smtClean="0"/>
              <a:t> are displayed.</a:t>
            </a:r>
          </a:p>
          <a:p>
            <a:endParaRPr lang="en-GB" baseline="0" dirty="0"/>
          </a:p>
          <a:p>
            <a:r>
              <a:rPr lang="en-GB" baseline="0" dirty="0" smtClean="0"/>
              <a:t>We have broken this down into 4 principles for businesses to follow</a:t>
            </a:r>
          </a:p>
          <a:p>
            <a:endParaRPr lang="en-GB" baseline="0" dirty="0" smtClean="0"/>
          </a:p>
          <a:p>
            <a:pPr marL="228600" indent="-228600">
              <a:buAutoNum type="arabicPeriod"/>
            </a:pPr>
            <a:r>
              <a:rPr lang="en-GB" baseline="0" dirty="0" smtClean="0"/>
              <a:t>Displaying information at point of choice, near to the price. </a:t>
            </a:r>
          </a:p>
          <a:p>
            <a:pPr marL="228600" indent="-228600">
              <a:buAutoNum type="arabicPeriod"/>
            </a:pPr>
            <a:r>
              <a:rPr lang="en-GB" baseline="0" dirty="0" smtClean="0"/>
              <a:t>Displaying calories for all standard items on their menus, we have taken a standard food item as an item that is on the menu for 30 days or more. </a:t>
            </a:r>
          </a:p>
          <a:p>
            <a:pPr marL="228600" indent="-228600">
              <a:buAutoNum type="arabicPeriod"/>
            </a:pPr>
            <a:r>
              <a:rPr lang="en-GB" baseline="0" dirty="0" smtClean="0"/>
              <a:t>Displaying calories per portion or meal</a:t>
            </a:r>
          </a:p>
          <a:p>
            <a:pPr marL="0" indent="0">
              <a:buNone/>
            </a:pPr>
            <a:r>
              <a:rPr lang="en-GB" baseline="0" dirty="0" smtClean="0"/>
              <a:t>And</a:t>
            </a:r>
          </a:p>
          <a:p>
            <a:pPr marL="0" indent="0">
              <a:buNone/>
            </a:pPr>
            <a:r>
              <a:rPr lang="en-GB" baseline="0" dirty="0" smtClean="0"/>
              <a:t>4. Displaying the average calorie requirements somewhere near this information, to provide context. </a:t>
            </a:r>
          </a:p>
        </p:txBody>
      </p:sp>
      <p:sp>
        <p:nvSpPr>
          <p:cNvPr id="4" name="Slide Number Placeholder 3"/>
          <p:cNvSpPr>
            <a:spLocks noGrp="1"/>
          </p:cNvSpPr>
          <p:nvPr>
            <p:ph type="sldNum" sz="quarter" idx="10"/>
          </p:nvPr>
        </p:nvSpPr>
        <p:spPr/>
        <p:txBody>
          <a:bodyPr/>
          <a:lstStyle/>
          <a:p>
            <a:fld id="{927C576C-B6E4-492B-B774-F778D5BD41BF}" type="slidenum">
              <a:rPr lang="en-GB" smtClean="0"/>
              <a:t>20</a:t>
            </a:fld>
            <a:endParaRPr lang="en-GB"/>
          </a:p>
        </p:txBody>
      </p:sp>
    </p:spTree>
    <p:extLst>
      <p:ext uri="{BB962C8B-B14F-4D97-AF65-F5344CB8AC3E}">
        <p14:creationId xmlns:p14="http://schemas.microsoft.com/office/powerpoint/2010/main" val="17367417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dirty="0" smtClean="0"/>
              <a:t>Finally,</a:t>
            </a:r>
            <a:r>
              <a:rPr lang="en-GB" sz="900" baseline="0" dirty="0" smtClean="0"/>
              <a:t> </a:t>
            </a:r>
          </a:p>
          <a:p>
            <a:endParaRPr lang="en-GB" sz="900" baseline="0" dirty="0" smtClean="0"/>
          </a:p>
          <a:p>
            <a:r>
              <a:rPr lang="en-GB" sz="900" baseline="0" dirty="0" smtClean="0"/>
              <a:t>What has happened with MenuCal since FSS purchased it-</a:t>
            </a:r>
          </a:p>
          <a:p>
            <a:pPr marL="0" marR="0" indent="0" algn="l" defTabSz="914400" rtl="0" eaLnBrk="1" fontAlgn="auto" latinLnBrk="0" hangingPunct="1">
              <a:lnSpc>
                <a:spcPct val="100000"/>
              </a:lnSpc>
              <a:spcBef>
                <a:spcPts val="0"/>
              </a:spcBef>
              <a:spcAft>
                <a:spcPts val="0"/>
              </a:spcAft>
              <a:buClrTx/>
              <a:buSzTx/>
              <a:buFontTx/>
              <a:buNone/>
              <a:tabLst/>
              <a:defRPr/>
            </a:pPr>
            <a:r>
              <a:rPr lang="en-GB" sz="900" dirty="0" smtClean="0"/>
              <a:t>Data set was updated –(Data</a:t>
            </a:r>
            <a:r>
              <a:rPr lang="en-GB" sz="900" baseline="0" dirty="0" smtClean="0"/>
              <a:t> Sets </a:t>
            </a:r>
            <a:r>
              <a:rPr lang="en-GB" sz="900" baseline="0" dirty="0" err="1" smtClean="0"/>
              <a:t>MC&amp;W</a:t>
            </a:r>
            <a:r>
              <a:rPr lang="en-GB" sz="900" baseline="0" dirty="0" smtClean="0"/>
              <a:t>, </a:t>
            </a:r>
            <a:r>
              <a:rPr lang="en-GB" sz="900" baseline="0" dirty="0" err="1" smtClean="0"/>
              <a:t>IUNA</a:t>
            </a:r>
            <a:r>
              <a:rPr lang="en-GB" sz="900" baseline="0" dirty="0" smtClean="0"/>
              <a:t>- </a:t>
            </a:r>
            <a:r>
              <a:rPr lang="en-GB" sz="900" b="0" i="1" u="none" strike="noStrike" kern="1200" baseline="0" dirty="0" smtClean="0">
                <a:solidFill>
                  <a:schemeClr val="tx1"/>
                </a:solidFill>
                <a:latin typeface="+mn-lt"/>
                <a:ea typeface="+mn-ea"/>
                <a:cs typeface="+mn-cs"/>
              </a:rPr>
              <a:t>Irish Food Portion Sizes Database  &amp; </a:t>
            </a:r>
            <a:r>
              <a:rPr lang="en-GB" sz="900" b="0" i="1" u="none" strike="noStrike" kern="1200" baseline="0" dirty="0" err="1" smtClean="0">
                <a:solidFill>
                  <a:schemeClr val="tx1"/>
                </a:solidFill>
                <a:latin typeface="+mn-lt"/>
                <a:ea typeface="+mn-ea"/>
                <a:cs typeface="+mn-cs"/>
              </a:rPr>
              <a:t>USDA</a:t>
            </a:r>
            <a:r>
              <a:rPr lang="en-GB" sz="900" b="0" i="1" u="none" strike="noStrike" kern="1200" baseline="0" dirty="0" smtClean="0">
                <a:solidFill>
                  <a:schemeClr val="tx1"/>
                </a:solidFill>
                <a:latin typeface="+mn-lt"/>
                <a:ea typeface="+mn-ea"/>
                <a:cs typeface="+mn-cs"/>
              </a:rPr>
              <a:t>)</a:t>
            </a:r>
            <a:endParaRPr lang="en-GB" sz="900" dirty="0" smtClean="0"/>
          </a:p>
          <a:p>
            <a:r>
              <a:rPr lang="en-GB" sz="900" dirty="0" smtClean="0"/>
              <a:t>The</a:t>
            </a:r>
            <a:r>
              <a:rPr lang="en-GB" sz="900" baseline="0" dirty="0" smtClean="0"/>
              <a:t> FSS version was created, updated and rebranded. </a:t>
            </a:r>
          </a:p>
          <a:p>
            <a:r>
              <a:rPr lang="en-GB" sz="900" dirty="0" smtClean="0"/>
              <a:t>Supporting documents were developed </a:t>
            </a:r>
          </a:p>
          <a:p>
            <a:r>
              <a:rPr lang="en-GB" sz="900" dirty="0" smtClean="0"/>
              <a:t>And</a:t>
            </a:r>
            <a:r>
              <a:rPr lang="en-GB" sz="900" baseline="0" dirty="0" smtClean="0"/>
              <a:t> there is the pilot was initiated in November last year, which is due to finish at the end of this month. </a:t>
            </a:r>
            <a:endParaRPr lang="en-GB" sz="900" dirty="0" smtClean="0"/>
          </a:p>
          <a:p>
            <a:endParaRPr lang="en-GB" sz="900" b="0" i="1" u="none" strike="noStrike" kern="1200" baseline="0" dirty="0" smtClean="0">
              <a:solidFill>
                <a:schemeClr val="tx1"/>
              </a:solidFill>
              <a:latin typeface="+mn-lt"/>
              <a:ea typeface="+mn-ea"/>
              <a:cs typeface="+mn-cs"/>
            </a:endParaRPr>
          </a:p>
          <a:p>
            <a:r>
              <a:rPr lang="en-GB" sz="900" b="0" i="1" u="none" strike="noStrike" kern="1200" baseline="0" dirty="0" smtClean="0">
                <a:solidFill>
                  <a:schemeClr val="tx1"/>
                </a:solidFill>
                <a:latin typeface="+mn-lt"/>
                <a:ea typeface="+mn-ea"/>
                <a:cs typeface="+mn-cs"/>
              </a:rPr>
              <a:t>Aim of the pilot- </a:t>
            </a:r>
          </a:p>
          <a:p>
            <a:pPr lvl="1">
              <a:lnSpc>
                <a:spcPct val="150000"/>
              </a:lnSpc>
            </a:pPr>
            <a:r>
              <a:rPr lang="en-GB" sz="900" dirty="0" smtClean="0">
                <a:solidFill>
                  <a:schemeClr val="tx1"/>
                </a:solidFill>
              </a:rPr>
              <a:t>Test the usability of </a:t>
            </a:r>
            <a:endParaRPr lang="en-GB" sz="900" dirty="0" smtClean="0">
              <a:solidFill>
                <a:schemeClr val="tx1"/>
              </a:solidFill>
            </a:endParaRPr>
          </a:p>
          <a:p>
            <a:pPr lvl="1">
              <a:lnSpc>
                <a:spcPct val="150000"/>
              </a:lnSpc>
            </a:pPr>
            <a:r>
              <a:rPr lang="en-GB" sz="900" dirty="0" smtClean="0">
                <a:solidFill>
                  <a:schemeClr val="tx1"/>
                </a:solidFill>
              </a:rPr>
              <a:t>Make sure it </a:t>
            </a:r>
            <a:r>
              <a:rPr lang="en-GB" sz="900" dirty="0" smtClean="0">
                <a:solidFill>
                  <a:schemeClr val="tx1"/>
                </a:solidFill>
              </a:rPr>
              <a:t>supports Scottish Food Businesses to provide allergen and calorie information </a:t>
            </a:r>
            <a:endParaRPr lang="en-GB" sz="900" dirty="0" smtClean="0">
              <a:solidFill>
                <a:schemeClr val="tx1"/>
              </a:solidFill>
            </a:endParaRPr>
          </a:p>
          <a:p>
            <a:pPr lvl="1">
              <a:lnSpc>
                <a:spcPct val="150000"/>
              </a:lnSpc>
            </a:pPr>
            <a:r>
              <a:rPr lang="en-GB" sz="900" dirty="0" smtClean="0">
                <a:solidFill>
                  <a:schemeClr val="tx1"/>
                </a:solidFill>
              </a:rPr>
              <a:t>And</a:t>
            </a:r>
            <a:r>
              <a:rPr lang="en-GB" sz="900" baseline="0" dirty="0" smtClean="0">
                <a:solidFill>
                  <a:schemeClr val="tx1"/>
                </a:solidFill>
              </a:rPr>
              <a:t> </a:t>
            </a:r>
          </a:p>
          <a:p>
            <a:pPr lvl="1">
              <a:lnSpc>
                <a:spcPct val="150000"/>
              </a:lnSpc>
            </a:pPr>
            <a:r>
              <a:rPr lang="en-GB" sz="900" dirty="0" smtClean="0">
                <a:solidFill>
                  <a:schemeClr val="tx1"/>
                </a:solidFill>
              </a:rPr>
              <a:t>To look at the use of </a:t>
            </a:r>
            <a:r>
              <a:rPr lang="en-GB" sz="900" dirty="0" smtClean="0">
                <a:solidFill>
                  <a:schemeClr val="tx1"/>
                </a:solidFill>
              </a:rPr>
              <a:t>the Local Authority (LA) Environmental Health Departments to disseminate MenuCal information and support</a:t>
            </a:r>
            <a:r>
              <a:rPr lang="en-GB" sz="900" dirty="0" smtClean="0">
                <a:solidFill>
                  <a:schemeClr val="tx1"/>
                </a:solidFill>
              </a:rPr>
              <a:t>.</a:t>
            </a:r>
          </a:p>
          <a:p>
            <a:pPr lvl="1">
              <a:lnSpc>
                <a:spcPct val="150000"/>
              </a:lnSpc>
            </a:pPr>
            <a:endParaRPr lang="en-GB" sz="900" dirty="0" smtClean="0">
              <a:solidFill>
                <a:schemeClr val="tx1"/>
              </a:solidFill>
            </a:endParaRPr>
          </a:p>
          <a:p>
            <a:pPr lvl="0">
              <a:lnSpc>
                <a:spcPct val="150000"/>
              </a:lnSpc>
            </a:pPr>
            <a:r>
              <a:rPr lang="en-GB" sz="900" dirty="0" smtClean="0">
                <a:solidFill>
                  <a:schemeClr val="tx1"/>
                </a:solidFill>
              </a:rPr>
              <a:t>The outcomes from the Pilot will inform how FSS takes MenuCal</a:t>
            </a:r>
            <a:r>
              <a:rPr lang="en-GB" sz="900" baseline="0" dirty="0" smtClean="0">
                <a:solidFill>
                  <a:schemeClr val="tx1"/>
                </a:solidFill>
              </a:rPr>
              <a:t> Forward. </a:t>
            </a:r>
          </a:p>
          <a:p>
            <a:pPr lvl="0">
              <a:lnSpc>
                <a:spcPct val="150000"/>
              </a:lnSpc>
            </a:pPr>
            <a:endParaRPr lang="en-GB" sz="900" dirty="0" smtClean="0">
              <a:solidFill>
                <a:schemeClr val="tx1"/>
              </a:solidFill>
            </a:endParaRPr>
          </a:p>
          <a:p>
            <a:endParaRPr lang="en-GB" sz="900" dirty="0"/>
          </a:p>
        </p:txBody>
      </p:sp>
      <p:sp>
        <p:nvSpPr>
          <p:cNvPr id="4" name="Slide Number Placeholder 3"/>
          <p:cNvSpPr>
            <a:spLocks noGrp="1"/>
          </p:cNvSpPr>
          <p:nvPr>
            <p:ph type="sldNum" sz="quarter" idx="10"/>
          </p:nvPr>
        </p:nvSpPr>
        <p:spPr/>
        <p:txBody>
          <a:bodyPr/>
          <a:lstStyle/>
          <a:p>
            <a:fld id="{911D1958-80B5-44E2-ACFF-85E47C371B80}" type="slidenum">
              <a:rPr lang="en-GB" smtClean="0">
                <a:solidFill>
                  <a:prstClr val="black"/>
                </a:solidFill>
              </a:rPr>
              <a:pPr/>
              <a:t>21</a:t>
            </a:fld>
            <a:endParaRPr lang="en-GB">
              <a:solidFill>
                <a:prstClr val="black"/>
              </a:solidFill>
            </a:endParaRPr>
          </a:p>
        </p:txBody>
      </p:sp>
    </p:spTree>
    <p:extLst>
      <p:ext uri="{BB962C8B-B14F-4D97-AF65-F5344CB8AC3E}">
        <p14:creationId xmlns:p14="http://schemas.microsoft.com/office/powerpoint/2010/main" val="325599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So </a:t>
            </a:r>
            <a:r>
              <a:rPr lang="en-GB" baseline="0" dirty="0" err="1" smtClean="0"/>
              <a:t>ALergens</a:t>
            </a:r>
            <a:endParaRPr lang="en-GB"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t>Since </a:t>
            </a:r>
            <a:r>
              <a:rPr lang="en-GB" dirty="0" smtClean="0"/>
              <a:t>December 2014 it has been mandatory for all providers of non-</a:t>
            </a:r>
            <a:r>
              <a:rPr lang="en-GB" dirty="0" err="1" smtClean="0"/>
              <a:t>prepacked</a:t>
            </a:r>
            <a:r>
              <a:rPr lang="en-GB" dirty="0" smtClean="0"/>
              <a:t> food to be able to inform consumers about the presence of allergens in the food. </a:t>
            </a:r>
            <a:endParaRPr lang="en-GB"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t>This includes food served in restaurants, cafes, food vans,</a:t>
            </a:r>
            <a:r>
              <a:rPr lang="en-GB" baseline="0" dirty="0" smtClean="0"/>
              <a:t> and where selling food that is not in a packet.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There are currently 14 identified allergens.  </a:t>
            </a:r>
            <a:endParaRPr lang="en-GB" dirty="0" smtClean="0"/>
          </a:p>
          <a:p>
            <a:endParaRPr lang="en-GB" dirty="0"/>
          </a:p>
        </p:txBody>
      </p:sp>
      <p:sp>
        <p:nvSpPr>
          <p:cNvPr id="4" name="Slide Number Placeholder 3"/>
          <p:cNvSpPr>
            <a:spLocks noGrp="1"/>
          </p:cNvSpPr>
          <p:nvPr>
            <p:ph type="sldNum" sz="quarter" idx="10"/>
          </p:nvPr>
        </p:nvSpPr>
        <p:spPr/>
        <p:txBody>
          <a:bodyPr/>
          <a:lstStyle/>
          <a:p>
            <a:fld id="{AC040FFB-D635-4B3F-B8E4-D086A27A584A}" type="slidenum">
              <a:rPr lang="en-GB" smtClean="0">
                <a:solidFill>
                  <a:prstClr val="black"/>
                </a:solidFill>
              </a:rPr>
              <a:pPr/>
              <a:t>3</a:t>
            </a:fld>
            <a:endParaRPr lang="en-GB">
              <a:solidFill>
                <a:prstClr val="black"/>
              </a:solidFill>
            </a:endParaRPr>
          </a:p>
        </p:txBody>
      </p:sp>
    </p:spTree>
    <p:extLst>
      <p:ext uri="{BB962C8B-B14F-4D97-AF65-F5344CB8AC3E}">
        <p14:creationId xmlns:p14="http://schemas.microsoft.com/office/powerpoint/2010/main" val="695414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aseline="0" dirty="0" smtClean="0"/>
              <a:t>The Number of allergy alerts are on the rise and you may recall there have been some very serious incidents in the press recently, some even resulting in a death and a restaurant owner getting a jail sentence. </a:t>
            </a:r>
          </a:p>
          <a:p>
            <a:pPr marL="171450" indent="-171450">
              <a:buFont typeface="Arial" panose="020B0604020202020204" pitchFamily="34" charset="0"/>
              <a:buChar char="•"/>
            </a:pPr>
            <a:r>
              <a:rPr lang="en-GB" baseline="0" dirty="0" smtClean="0"/>
              <a:t>I took the screen shot of our twitter feed on Monday when I was pulling my slides together, and 3 out of the last 4 were allergen related.</a:t>
            </a:r>
          </a:p>
          <a:p>
            <a:pPr marL="171450" indent="-171450">
              <a:buFont typeface="Arial" panose="020B0604020202020204" pitchFamily="34" charset="0"/>
              <a:buChar char="•"/>
            </a:pPr>
            <a:r>
              <a:rPr lang="en-GB" baseline="0" dirty="0" smtClean="0"/>
              <a:t>Allergens can be quiet a daunting topic for restaurant owners with some needing help to improve their information management. </a:t>
            </a:r>
          </a:p>
          <a:p>
            <a:pPr marL="171450" indent="-171450">
              <a:buFont typeface="Arial" panose="020B0604020202020204" pitchFamily="34" charset="0"/>
              <a:buChar char="•"/>
            </a:pPr>
            <a:r>
              <a:rPr lang="en-GB" baseline="0" dirty="0" smtClean="0"/>
              <a:t>You can sign up to allergy alerts on our website to keep informed.  </a:t>
            </a:r>
          </a:p>
        </p:txBody>
      </p:sp>
      <p:sp>
        <p:nvSpPr>
          <p:cNvPr id="4" name="Slide Number Placeholder 3"/>
          <p:cNvSpPr>
            <a:spLocks noGrp="1"/>
          </p:cNvSpPr>
          <p:nvPr>
            <p:ph type="sldNum" sz="quarter" idx="10"/>
          </p:nvPr>
        </p:nvSpPr>
        <p:spPr/>
        <p:txBody>
          <a:bodyPr/>
          <a:lstStyle/>
          <a:p>
            <a:fld id="{927C576C-B6E4-492B-B774-F778D5BD41BF}" type="slidenum">
              <a:rPr lang="en-GB" smtClean="0"/>
              <a:t>4</a:t>
            </a:fld>
            <a:endParaRPr lang="en-GB"/>
          </a:p>
        </p:txBody>
      </p:sp>
    </p:spTree>
    <p:extLst>
      <p:ext uri="{BB962C8B-B14F-4D97-AF65-F5344CB8AC3E}">
        <p14:creationId xmlns:p14="http://schemas.microsoft.com/office/powerpoint/2010/main" val="3140848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Then there</a:t>
            </a:r>
            <a:r>
              <a:rPr lang="en-GB" sz="1200" baseline="0" dirty="0" smtClean="0"/>
              <a:t> is Calorie Labelling-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aseline="0" dirty="0" smtClean="0"/>
              <a:t>In the march 2017 FSS Nutrition Board paper, </a:t>
            </a:r>
            <a:r>
              <a:rPr lang="en-GB" sz="1200" baseline="0" dirty="0" err="1" smtClean="0"/>
              <a:t>caloire</a:t>
            </a:r>
            <a:r>
              <a:rPr lang="en-GB" sz="1200" baseline="0" dirty="0" smtClean="0"/>
              <a:t> labelling was highlighted to be included in the approach to improving the diet in Scotland.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aseline="0" dirty="0" smtClean="0"/>
              <a:t>Larger businesses tend to find it easier to provide this information as the are more likely to have the resource and expert skills.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smtClean="0"/>
              <a:t>FSS </a:t>
            </a:r>
            <a:r>
              <a:rPr lang="en-GB" sz="1200" dirty="0" smtClean="0"/>
              <a:t>recognises that the </a:t>
            </a:r>
            <a:r>
              <a:rPr lang="en-GB" sz="1200" dirty="0" smtClean="0"/>
              <a:t>providing this </a:t>
            </a:r>
            <a:r>
              <a:rPr lang="en-GB" sz="1200" dirty="0" smtClean="0"/>
              <a:t>information is harder for small businesses and they will require </a:t>
            </a:r>
            <a:r>
              <a:rPr lang="en-GB" sz="1200" dirty="0" smtClean="0"/>
              <a:t>more support.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smtClean="0"/>
              <a:t>Supporting</a:t>
            </a:r>
            <a:r>
              <a:rPr lang="en-GB" sz="1200" baseline="0" dirty="0" smtClean="0"/>
              <a:t> small businesses will </a:t>
            </a:r>
            <a:r>
              <a:rPr lang="en-GB" sz="1200" dirty="0" smtClean="0"/>
              <a:t>enable </a:t>
            </a:r>
            <a:r>
              <a:rPr lang="en-GB" sz="1200" dirty="0" smtClean="0"/>
              <a:t>them to compete in the market </a:t>
            </a:r>
            <a:r>
              <a:rPr lang="en-GB" sz="1200" dirty="0" smtClean="0"/>
              <a:t>and support consumers</a:t>
            </a:r>
            <a:r>
              <a:rPr lang="en-GB" sz="1200" baseline="0" dirty="0" smtClean="0"/>
              <a:t> to make healthier choices. </a:t>
            </a:r>
            <a:endParaRPr lang="en-GB" sz="1200" dirty="0" smtClean="0"/>
          </a:p>
          <a:p>
            <a:endParaRPr lang="en-GB"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C040FFB-D635-4B3F-B8E4-D086A27A584A}" type="slidenum">
              <a:rPr lang="en-GB" smtClean="0">
                <a:solidFill>
                  <a:prstClr val="black"/>
                </a:solidFill>
              </a:rPr>
              <a:pPr/>
              <a:t>5</a:t>
            </a:fld>
            <a:endParaRPr lang="en-GB">
              <a:solidFill>
                <a:prstClr val="black"/>
              </a:solidFill>
            </a:endParaRPr>
          </a:p>
        </p:txBody>
      </p:sp>
    </p:spTree>
    <p:extLst>
      <p:ext uri="{BB962C8B-B14F-4D97-AF65-F5344CB8AC3E}">
        <p14:creationId xmlns:p14="http://schemas.microsoft.com/office/powerpoint/2010/main" val="2005975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That is where</a:t>
            </a:r>
            <a:r>
              <a:rPr lang="en-GB" baseline="0" dirty="0" smtClean="0"/>
              <a:t> </a:t>
            </a:r>
            <a:r>
              <a:rPr lang="en-GB" baseline="0" dirty="0" err="1" smtClean="0"/>
              <a:t>Menucal</a:t>
            </a:r>
            <a:r>
              <a:rPr lang="en-GB" baseline="0" dirty="0" smtClean="0"/>
              <a:t> comes in.</a:t>
            </a:r>
          </a:p>
          <a:p>
            <a:endParaRPr lang="en-GB" baseline="0" dirty="0" smtClean="0"/>
          </a:p>
          <a:p>
            <a:r>
              <a:rPr lang="en-GB" baseline="0" dirty="0" smtClean="0"/>
              <a:t>It is freely available for Scottish food </a:t>
            </a:r>
            <a:r>
              <a:rPr lang="en-GB" baseline="0" dirty="0" err="1" smtClean="0"/>
              <a:t>businesse</a:t>
            </a:r>
            <a:r>
              <a:rPr lang="en-GB" baseline="0" dirty="0" smtClean="0"/>
              <a:t> to use. </a:t>
            </a:r>
          </a:p>
          <a:p>
            <a:endParaRPr lang="en-GB" baseline="0" dirty="0" smtClean="0"/>
          </a:p>
          <a:p>
            <a:r>
              <a:rPr lang="en-GB" baseline="0" dirty="0" smtClean="0"/>
              <a:t>And it also has the potential to encourage businesses to consider other options to support their customers to make healthier choices. </a:t>
            </a:r>
          </a:p>
          <a:p>
            <a:endParaRPr lang="en-GB" baseline="0" dirty="0" smtClean="0"/>
          </a:p>
          <a:p>
            <a:r>
              <a:rPr lang="en-GB" baseline="0" dirty="0" smtClean="0"/>
              <a:t>This includes- reformulating recipes, reducing portion size, using healthier cooking methods and developing new lower calorie options. </a:t>
            </a:r>
            <a:endParaRPr lang="en-GB" dirty="0"/>
          </a:p>
        </p:txBody>
      </p:sp>
      <p:sp>
        <p:nvSpPr>
          <p:cNvPr id="4" name="Slide Number Placeholder 3"/>
          <p:cNvSpPr>
            <a:spLocks noGrp="1"/>
          </p:cNvSpPr>
          <p:nvPr>
            <p:ph type="sldNum" sz="quarter" idx="10"/>
          </p:nvPr>
        </p:nvSpPr>
        <p:spPr/>
        <p:txBody>
          <a:bodyPr/>
          <a:lstStyle/>
          <a:p>
            <a:fld id="{927C576C-B6E4-492B-B774-F778D5BD41BF}" type="slidenum">
              <a:rPr lang="en-GB" smtClean="0"/>
              <a:t>6</a:t>
            </a:fld>
            <a:endParaRPr lang="en-GB"/>
          </a:p>
        </p:txBody>
      </p:sp>
    </p:spTree>
    <p:extLst>
      <p:ext uri="{BB962C8B-B14F-4D97-AF65-F5344CB8AC3E}">
        <p14:creationId xmlns:p14="http://schemas.microsoft.com/office/powerpoint/2010/main" val="31535421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Now I will</a:t>
            </a:r>
            <a:r>
              <a:rPr lang="en-GB" baseline="0" dirty="0" smtClean="0"/>
              <a:t> take a little break from speaking and hand over to my lovely assistant </a:t>
            </a:r>
            <a:r>
              <a:rPr lang="en-GB" baseline="0" dirty="0" err="1" smtClean="0"/>
              <a:t>Olly</a:t>
            </a:r>
            <a:r>
              <a:rPr lang="en-GB" baseline="0" dirty="0" smtClean="0"/>
              <a:t>…</a:t>
            </a:r>
          </a:p>
          <a:p>
            <a:pPr marL="171450" indent="-171450">
              <a:buFont typeface="Arial" panose="020B0604020202020204" pitchFamily="34" charset="0"/>
              <a:buChar char="•"/>
            </a:pPr>
            <a:endParaRPr lang="en-GB" baseline="0" dirty="0" smtClean="0"/>
          </a:p>
          <a:p>
            <a:pPr marL="171450" indent="-171450">
              <a:buFont typeface="Arial" panose="020B0604020202020204" pitchFamily="34" charset="0"/>
              <a:buChar char="•"/>
            </a:pPr>
            <a:r>
              <a:rPr lang="en-GB" baseline="0" dirty="0" smtClean="0"/>
              <a:t>That is one of the many introductory/training videos that are on the MenuCal site. </a:t>
            </a:r>
            <a:endParaRPr lang="en-GB" dirty="0"/>
          </a:p>
        </p:txBody>
      </p:sp>
      <p:sp>
        <p:nvSpPr>
          <p:cNvPr id="4" name="Slide Number Placeholder 3"/>
          <p:cNvSpPr>
            <a:spLocks noGrp="1"/>
          </p:cNvSpPr>
          <p:nvPr>
            <p:ph type="sldNum" sz="quarter" idx="10"/>
          </p:nvPr>
        </p:nvSpPr>
        <p:spPr/>
        <p:txBody>
          <a:bodyPr/>
          <a:lstStyle/>
          <a:p>
            <a:fld id="{911D1958-80B5-44E2-ACFF-85E47C371B80}" type="slidenum">
              <a:rPr lang="en-GB" smtClean="0">
                <a:solidFill>
                  <a:prstClr val="black"/>
                </a:solidFill>
              </a:rPr>
              <a:pPr/>
              <a:t>7</a:t>
            </a:fld>
            <a:endParaRPr lang="en-GB">
              <a:solidFill>
                <a:prstClr val="black"/>
              </a:solidFill>
            </a:endParaRPr>
          </a:p>
        </p:txBody>
      </p:sp>
    </p:spTree>
    <p:extLst>
      <p:ext uri="{BB962C8B-B14F-4D97-AF65-F5344CB8AC3E}">
        <p14:creationId xmlns:p14="http://schemas.microsoft.com/office/powerpoint/2010/main" val="10194184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Now</a:t>
            </a:r>
            <a:r>
              <a:rPr lang="en-GB" baseline="0" dirty="0" smtClean="0"/>
              <a:t> for a q</a:t>
            </a:r>
            <a:r>
              <a:rPr lang="en-GB" dirty="0" smtClean="0"/>
              <a:t>uick </a:t>
            </a:r>
            <a:r>
              <a:rPr lang="en-GB" dirty="0" smtClean="0"/>
              <a:t>run through of the key functions of MenuCal</a:t>
            </a:r>
            <a:r>
              <a:rPr lang="en-GB" dirty="0" smtClean="0"/>
              <a:t>.</a:t>
            </a:r>
          </a:p>
          <a:p>
            <a:pPr marL="171450" indent="-171450">
              <a:buFont typeface="Arial" panose="020B0604020202020204" pitchFamily="34" charset="0"/>
              <a:buChar char="•"/>
            </a:pPr>
            <a:endParaRPr lang="en-GB" dirty="0" smtClean="0"/>
          </a:p>
          <a:p>
            <a:pPr marL="171450" indent="-171450">
              <a:buFont typeface="Arial" panose="020B0604020202020204" pitchFamily="34" charset="0"/>
              <a:buChar char="•"/>
            </a:pPr>
            <a:r>
              <a:rPr lang="en-GB" dirty="0" smtClean="0"/>
              <a:t>When</a:t>
            </a:r>
            <a:r>
              <a:rPr lang="en-GB" baseline="0" dirty="0" smtClean="0"/>
              <a:t> you go to the site the is the homepage</a:t>
            </a:r>
          </a:p>
          <a:p>
            <a:pPr marL="0" indent="0">
              <a:buFont typeface="Arial" panose="020B0604020202020204" pitchFamily="34" charset="0"/>
              <a:buNone/>
            </a:pPr>
            <a:endParaRPr lang="en-GB" baseline="0" dirty="0" smtClean="0"/>
          </a:p>
          <a:p>
            <a:pPr marL="0" indent="0">
              <a:buFont typeface="Arial" panose="020B0604020202020204" pitchFamily="34" charset="0"/>
              <a:buNone/>
            </a:pPr>
            <a:r>
              <a:rPr lang="en-GB" baseline="0" dirty="0" smtClean="0"/>
              <a:t>You can access the training videos, with logging in.</a:t>
            </a:r>
          </a:p>
          <a:p>
            <a:pPr marL="0" indent="0">
              <a:buFont typeface="Arial" panose="020B0604020202020204" pitchFamily="34" charset="0"/>
              <a:buNone/>
            </a:pPr>
            <a:endParaRPr lang="en-GB" dirty="0"/>
          </a:p>
        </p:txBody>
      </p:sp>
      <p:sp>
        <p:nvSpPr>
          <p:cNvPr id="4" name="Slide Number Placeholder 3"/>
          <p:cNvSpPr>
            <a:spLocks noGrp="1"/>
          </p:cNvSpPr>
          <p:nvPr>
            <p:ph type="sldNum" sz="quarter" idx="10"/>
          </p:nvPr>
        </p:nvSpPr>
        <p:spPr/>
        <p:txBody>
          <a:bodyPr/>
          <a:lstStyle/>
          <a:p>
            <a:fld id="{AC040FFB-D635-4B3F-B8E4-D086A27A584A}" type="slidenum">
              <a:rPr lang="en-GB" smtClean="0">
                <a:solidFill>
                  <a:prstClr val="black"/>
                </a:solidFill>
              </a:rPr>
              <a:pPr/>
              <a:t>8</a:t>
            </a:fld>
            <a:endParaRPr lang="en-GB">
              <a:solidFill>
                <a:prstClr val="black"/>
              </a:solidFill>
            </a:endParaRPr>
          </a:p>
        </p:txBody>
      </p:sp>
    </p:spTree>
    <p:extLst>
      <p:ext uri="{BB962C8B-B14F-4D97-AF65-F5344CB8AC3E}">
        <p14:creationId xmlns:p14="http://schemas.microsoft.com/office/powerpoint/2010/main" val="42650849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When you log into MenuCal your home screen will look like</a:t>
            </a:r>
            <a:r>
              <a:rPr lang="en-GB" baseline="0" dirty="0" smtClean="0"/>
              <a:t> this, showing your </a:t>
            </a:r>
            <a:r>
              <a:rPr lang="en-GB" baseline="0" dirty="0" smtClean="0"/>
              <a:t>most </a:t>
            </a:r>
            <a:r>
              <a:rPr lang="en-GB" baseline="0" dirty="0" smtClean="0"/>
              <a:t>recent recipes.</a:t>
            </a:r>
          </a:p>
          <a:p>
            <a:pPr marL="0" indent="0">
              <a:buFont typeface="Arial" panose="020B0604020202020204" pitchFamily="34" charset="0"/>
              <a:buNone/>
            </a:pPr>
            <a:endParaRPr lang="en-GB" baseline="0" dirty="0" smtClean="0"/>
          </a:p>
          <a:p>
            <a:pPr marL="171450" indent="-171450">
              <a:buFont typeface="Arial" panose="020B0604020202020204" pitchFamily="34" charset="0"/>
              <a:buChar char="•"/>
            </a:pPr>
            <a:r>
              <a:rPr lang="en-GB" baseline="0" dirty="0" smtClean="0"/>
              <a:t>For each recipe it provides the name of the recipe, the allergens, when it was last updated, the number of servings that the recipe provides and the number of kcals per serving.</a:t>
            </a:r>
          </a:p>
          <a:p>
            <a:pPr marL="0" indent="0">
              <a:buFont typeface="Arial" panose="020B0604020202020204" pitchFamily="34" charset="0"/>
              <a:buNone/>
            </a:pPr>
            <a:endParaRPr lang="en-GB" baseline="0" dirty="0" smtClean="0"/>
          </a:p>
          <a:p>
            <a:pPr marL="171450" indent="-171450">
              <a:buFont typeface="Arial" panose="020B0604020202020204" pitchFamily="34" charset="0"/>
              <a:buChar char="•"/>
            </a:pPr>
            <a:r>
              <a:rPr lang="en-GB" baseline="0" dirty="0" smtClean="0"/>
              <a:t>It will also inform you of how many recipes you have created and the number of foods that you have in your store cupboard.</a:t>
            </a:r>
          </a:p>
          <a:p>
            <a:pPr marL="0" indent="0">
              <a:buFont typeface="Arial" panose="020B0604020202020204" pitchFamily="34" charset="0"/>
              <a:buNone/>
            </a:pPr>
            <a:endParaRPr lang="en-GB" baseline="0" dirty="0" smtClean="0"/>
          </a:p>
          <a:p>
            <a:pPr marL="171450" indent="-171450">
              <a:buFont typeface="Arial" panose="020B0604020202020204" pitchFamily="34" charset="0"/>
              <a:buChar char="•"/>
            </a:pPr>
            <a:r>
              <a:rPr lang="en-GB" baseline="0" dirty="0" smtClean="0"/>
              <a:t>The training video is a great way to familiarise yourself with how to use MenuCal prior to getting started.</a:t>
            </a:r>
          </a:p>
          <a:p>
            <a:pPr marL="171450" indent="-171450">
              <a:buFont typeface="Arial" panose="020B0604020202020204" pitchFamily="34" charset="0"/>
              <a:buChar char="•"/>
            </a:pPr>
            <a:endParaRPr lang="en-GB" baseline="0" dirty="0" smtClean="0"/>
          </a:p>
        </p:txBody>
      </p:sp>
      <p:sp>
        <p:nvSpPr>
          <p:cNvPr id="4" name="Slide Number Placeholder 3"/>
          <p:cNvSpPr>
            <a:spLocks noGrp="1"/>
          </p:cNvSpPr>
          <p:nvPr>
            <p:ph type="sldNum" sz="quarter" idx="10"/>
          </p:nvPr>
        </p:nvSpPr>
        <p:spPr/>
        <p:txBody>
          <a:bodyPr/>
          <a:lstStyle/>
          <a:p>
            <a:fld id="{911D1958-80B5-44E2-ACFF-85E47C371B80}" type="slidenum">
              <a:rPr lang="en-GB" smtClean="0">
                <a:solidFill>
                  <a:prstClr val="black"/>
                </a:solidFill>
              </a:rPr>
              <a:pPr/>
              <a:t>9</a:t>
            </a:fld>
            <a:endParaRPr lang="en-GB">
              <a:solidFill>
                <a:prstClr val="black"/>
              </a:solidFill>
            </a:endParaRPr>
          </a:p>
        </p:txBody>
      </p:sp>
    </p:spTree>
    <p:extLst>
      <p:ext uri="{BB962C8B-B14F-4D97-AF65-F5344CB8AC3E}">
        <p14:creationId xmlns:p14="http://schemas.microsoft.com/office/powerpoint/2010/main" val="36600649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Blue-Editable">
    <p:spTree>
      <p:nvGrpSpPr>
        <p:cNvPr id="1" name=""/>
        <p:cNvGrpSpPr/>
        <p:nvPr/>
      </p:nvGrpSpPr>
      <p:grpSpPr>
        <a:xfrm>
          <a:off x="0" y="0"/>
          <a:ext cx="0" cy="0"/>
          <a:chOff x="0" y="0"/>
          <a:chExt cx="0" cy="0"/>
        </a:xfrm>
      </p:grpSpPr>
      <p:sp>
        <p:nvSpPr>
          <p:cNvPr id="14" name="Text Placeholder 13"/>
          <p:cNvSpPr>
            <a:spLocks noGrp="1"/>
          </p:cNvSpPr>
          <p:nvPr>
            <p:ph type="body" sz="quarter" idx="11" hasCustomPrompt="1"/>
          </p:nvPr>
        </p:nvSpPr>
        <p:spPr>
          <a:xfrm>
            <a:off x="430882" y="4822837"/>
            <a:ext cx="7404966" cy="560294"/>
          </a:xfrm>
          <a:prstGeom prst="rect">
            <a:avLst/>
          </a:prstGeom>
        </p:spPr>
        <p:txBody>
          <a:bodyPr vert="horz"/>
          <a:lstStyle>
            <a:lvl1pPr marL="0" indent="0">
              <a:buNone/>
              <a:defRPr sz="3700" b="0" i="0" kern="1200" spc="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smtClean="0"/>
              <a:t>Presentation title</a:t>
            </a:r>
          </a:p>
        </p:txBody>
      </p:sp>
      <p:sp>
        <p:nvSpPr>
          <p:cNvPr id="9" name="Text Placeholder 13"/>
          <p:cNvSpPr>
            <a:spLocks noGrp="1"/>
          </p:cNvSpPr>
          <p:nvPr>
            <p:ph type="body" sz="quarter" idx="14" hasCustomPrompt="1"/>
          </p:nvPr>
        </p:nvSpPr>
        <p:spPr>
          <a:xfrm>
            <a:off x="430882" y="5383131"/>
            <a:ext cx="7404966" cy="511163"/>
          </a:xfrm>
          <a:prstGeom prst="rect">
            <a:avLst/>
          </a:prstGeom>
        </p:spPr>
        <p:txBody>
          <a:bodyPr vert="horz"/>
          <a:lstStyle>
            <a:lvl1pPr marL="0" indent="0">
              <a:buNone/>
              <a:defRPr sz="2800" b="0" i="0" kern="1200" spc="1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smtClean="0"/>
              <a:t>Speaker</a:t>
            </a:r>
          </a:p>
        </p:txBody>
      </p:sp>
      <p:sp>
        <p:nvSpPr>
          <p:cNvPr id="10" name="Text Placeholder 13"/>
          <p:cNvSpPr>
            <a:spLocks noGrp="1"/>
          </p:cNvSpPr>
          <p:nvPr>
            <p:ph type="body" sz="quarter" idx="15" hasCustomPrompt="1"/>
          </p:nvPr>
        </p:nvSpPr>
        <p:spPr>
          <a:xfrm>
            <a:off x="430882" y="6021295"/>
            <a:ext cx="7404966" cy="373529"/>
          </a:xfrm>
          <a:prstGeom prst="rect">
            <a:avLst/>
          </a:prstGeom>
        </p:spPr>
        <p:txBody>
          <a:bodyPr vert="horz"/>
          <a:lstStyle>
            <a:lvl1pPr marL="0" indent="0">
              <a:buNone/>
              <a:defRPr sz="1800" b="0" i="0" kern="1200" spc="1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smtClean="0"/>
              <a:t>XX Month 20XX</a:t>
            </a:r>
          </a:p>
        </p:txBody>
      </p:sp>
      <p:sp>
        <p:nvSpPr>
          <p:cNvPr id="7" name="Picture Placeholder 7"/>
          <p:cNvSpPr>
            <a:spLocks noGrp="1" noChangeAspect="1"/>
          </p:cNvSpPr>
          <p:nvPr>
            <p:ph type="pic" sz="quarter" idx="13" hasCustomPrompt="1"/>
          </p:nvPr>
        </p:nvSpPr>
        <p:spPr>
          <a:xfrm>
            <a:off x="7617867" y="500541"/>
            <a:ext cx="1692722" cy="1691974"/>
          </a:xfrm>
          <a:prstGeom prst="ellipse">
            <a:avLst/>
          </a:prstGeom>
          <a:noFill/>
          <a:ln>
            <a:noFill/>
          </a:ln>
        </p:spPr>
        <p:txBody>
          <a:bodyPr vert="horz"/>
          <a:lstStyle>
            <a:lvl1pPr marL="0" indent="0">
              <a:buNone/>
              <a:defRPr sz="1200">
                <a:solidFill>
                  <a:schemeClr val="bg1"/>
                </a:solidFill>
              </a:defRPr>
            </a:lvl1pPr>
          </a:lstStyle>
          <a:p>
            <a:pPr lvl="0"/>
            <a:r>
              <a:rPr lang="en-GB" noProof="0" dirty="0" smtClean="0"/>
              <a:t>Insert Icon</a:t>
            </a:r>
            <a:endParaRPr lang="en-US" noProof="0" dirty="0"/>
          </a:p>
        </p:txBody>
      </p:sp>
      <p:sp>
        <p:nvSpPr>
          <p:cNvPr id="6" name="Picture Placeholder 7"/>
          <p:cNvSpPr>
            <a:spLocks noGrp="1" noChangeAspect="1"/>
          </p:cNvSpPr>
          <p:nvPr>
            <p:ph type="pic" sz="quarter" idx="12" hasCustomPrompt="1"/>
          </p:nvPr>
        </p:nvSpPr>
        <p:spPr>
          <a:xfrm>
            <a:off x="5993761" y="500541"/>
            <a:ext cx="1692722" cy="1691974"/>
          </a:xfrm>
          <a:prstGeom prst="ellipse">
            <a:avLst/>
          </a:prstGeom>
          <a:noFill/>
          <a:ln>
            <a:noFill/>
          </a:ln>
        </p:spPr>
        <p:txBody>
          <a:bodyPr vert="horz"/>
          <a:lstStyle>
            <a:lvl1pPr marL="0" indent="0">
              <a:buNone/>
              <a:defRPr sz="1200">
                <a:solidFill>
                  <a:schemeClr val="bg1"/>
                </a:solidFill>
              </a:defRPr>
            </a:lvl1pPr>
          </a:lstStyle>
          <a:p>
            <a:pPr lvl="0"/>
            <a:r>
              <a:rPr lang="en-GB" noProof="0" dirty="0" smtClean="0"/>
              <a:t>Insert Icon</a:t>
            </a:r>
            <a:endParaRPr lang="en-US" noProof="0" dirty="0"/>
          </a:p>
        </p:txBody>
      </p:sp>
      <p:sp>
        <p:nvSpPr>
          <p:cNvPr id="8" name="Picture Placeholder 7"/>
          <p:cNvSpPr>
            <a:spLocks noGrp="1" noChangeAspect="1"/>
          </p:cNvSpPr>
          <p:nvPr>
            <p:ph type="pic" sz="quarter" idx="10" hasCustomPrompt="1"/>
          </p:nvPr>
        </p:nvSpPr>
        <p:spPr>
          <a:xfrm>
            <a:off x="4354714" y="500541"/>
            <a:ext cx="1692722" cy="1691974"/>
          </a:xfrm>
          <a:prstGeom prst="ellipse">
            <a:avLst/>
          </a:prstGeom>
          <a:noFill/>
          <a:ln>
            <a:noFill/>
          </a:ln>
        </p:spPr>
        <p:txBody>
          <a:bodyPr vert="horz"/>
          <a:lstStyle>
            <a:lvl1pPr marL="0" indent="0">
              <a:buNone/>
              <a:defRPr sz="1200">
                <a:solidFill>
                  <a:schemeClr val="bg1"/>
                </a:solidFill>
              </a:defRPr>
            </a:lvl1pPr>
          </a:lstStyle>
          <a:p>
            <a:pPr lvl="0"/>
            <a:r>
              <a:rPr lang="en-GB" noProof="0" dirty="0" smtClean="0"/>
              <a:t>Insert Icon</a:t>
            </a:r>
            <a:endParaRPr lang="en-US" noProof="0" dirty="0"/>
          </a:p>
        </p:txBody>
      </p:sp>
    </p:spTree>
    <p:extLst>
      <p:ext uri="{BB962C8B-B14F-4D97-AF65-F5344CB8AC3E}">
        <p14:creationId xmlns:p14="http://schemas.microsoft.com/office/powerpoint/2010/main" val="1465529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py-Purple-Alt-Editable">
    <p:spTree>
      <p:nvGrpSpPr>
        <p:cNvPr id="1" name=""/>
        <p:cNvGrpSpPr/>
        <p:nvPr/>
      </p:nvGrpSpPr>
      <p:grpSpPr>
        <a:xfrm>
          <a:off x="0" y="0"/>
          <a:ext cx="0" cy="0"/>
          <a:chOff x="0" y="0"/>
          <a:chExt cx="0" cy="0"/>
        </a:xfrm>
      </p:grpSpPr>
      <p:sp>
        <p:nvSpPr>
          <p:cNvPr id="14" name="Text Placeholder 13"/>
          <p:cNvSpPr>
            <a:spLocks noGrp="1"/>
          </p:cNvSpPr>
          <p:nvPr>
            <p:ph type="body" sz="quarter" idx="11" hasCustomPrompt="1"/>
          </p:nvPr>
        </p:nvSpPr>
        <p:spPr>
          <a:xfrm>
            <a:off x="415940" y="1050179"/>
            <a:ext cx="6359884" cy="673100"/>
          </a:xfrm>
          <a:prstGeom prst="rect">
            <a:avLst/>
          </a:prstGeom>
        </p:spPr>
        <p:txBody>
          <a:bodyPr vert="horz"/>
          <a:lstStyle>
            <a:lvl1pPr marL="0" indent="0">
              <a:buNone/>
              <a:defRPr sz="3500" b="1" i="0">
                <a:solidFill>
                  <a:srgbClr val="009ABD"/>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smtClean="0"/>
              <a:t>Main Headline</a:t>
            </a:r>
          </a:p>
        </p:txBody>
      </p:sp>
      <p:sp>
        <p:nvSpPr>
          <p:cNvPr id="4" name="Text Placeholder 13"/>
          <p:cNvSpPr>
            <a:spLocks noGrp="1"/>
          </p:cNvSpPr>
          <p:nvPr>
            <p:ph type="body" sz="quarter" idx="12" hasCustomPrompt="1"/>
          </p:nvPr>
        </p:nvSpPr>
        <p:spPr>
          <a:xfrm>
            <a:off x="415940" y="1879410"/>
            <a:ext cx="6359884" cy="448553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900" b="0" i="0" spc="-30">
                <a:solidFill>
                  <a:srgbClr val="3F2A56"/>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err="1" smtClean="0"/>
              <a:t>Nullam</a:t>
            </a:r>
            <a:r>
              <a:rPr lang="en-GB" dirty="0" smtClean="0"/>
              <a:t> </a:t>
            </a:r>
            <a:r>
              <a:rPr lang="en-GB" dirty="0" err="1" smtClean="0"/>
              <a:t>venenatis</a:t>
            </a:r>
            <a:r>
              <a:rPr lang="en-GB" dirty="0" smtClean="0"/>
              <a:t>, </a:t>
            </a:r>
            <a:r>
              <a:rPr lang="en-GB" dirty="0" err="1" smtClean="0"/>
              <a:t>augue</a:t>
            </a:r>
            <a:r>
              <a:rPr lang="en-GB" dirty="0" smtClean="0"/>
              <a:t> vitae </a:t>
            </a:r>
            <a:r>
              <a:rPr lang="en-GB" dirty="0" err="1" smtClean="0"/>
              <a:t>cursus</a:t>
            </a:r>
            <a:r>
              <a:rPr lang="en-GB" dirty="0" smtClean="0"/>
              <a:t> </a:t>
            </a:r>
            <a:r>
              <a:rPr lang="en-GB" dirty="0" err="1" smtClean="0"/>
              <a:t>fermentum</a:t>
            </a:r>
            <a:r>
              <a:rPr lang="en-GB" dirty="0" smtClean="0"/>
              <a:t>, nisi </a:t>
            </a:r>
            <a:r>
              <a:rPr lang="en-GB" dirty="0" err="1" smtClean="0"/>
              <a:t>neque</a:t>
            </a:r>
            <a:r>
              <a:rPr lang="en-GB" dirty="0" smtClean="0"/>
              <a:t> </a:t>
            </a:r>
            <a:r>
              <a:rPr lang="en-GB" dirty="0" err="1" smtClean="0"/>
              <a:t>rhoncus</a:t>
            </a:r>
            <a:r>
              <a:rPr lang="en-GB" dirty="0" smtClean="0"/>
              <a:t> </a:t>
            </a:r>
            <a:r>
              <a:rPr lang="en-GB" dirty="0" err="1" smtClean="0"/>
              <a:t>nunc</a:t>
            </a:r>
            <a:r>
              <a:rPr lang="en-GB" dirty="0" smtClean="0"/>
              <a:t>, et </a:t>
            </a:r>
            <a:r>
              <a:rPr lang="en-GB" dirty="0" err="1" smtClean="0"/>
              <a:t>tincidunt</a:t>
            </a:r>
            <a:r>
              <a:rPr lang="en-GB" dirty="0" smtClean="0"/>
              <a:t> </a:t>
            </a:r>
            <a:r>
              <a:rPr lang="en-GB" dirty="0" err="1" smtClean="0"/>
              <a:t>nunc</a:t>
            </a:r>
            <a:r>
              <a:rPr lang="en-GB" dirty="0" smtClean="0"/>
              <a:t> magna sit </a:t>
            </a:r>
            <a:r>
              <a:rPr lang="en-GB" dirty="0" err="1" smtClean="0"/>
              <a:t>amet</a:t>
            </a:r>
            <a:r>
              <a:rPr lang="en-GB" dirty="0" smtClean="0"/>
              <a:t> </a:t>
            </a:r>
            <a:r>
              <a:rPr lang="en-GB" dirty="0" err="1" smtClean="0"/>
              <a:t>erat</a:t>
            </a:r>
            <a:r>
              <a:rPr lang="en-GB" dirty="0" smtClean="0"/>
              <a:t>. </a:t>
            </a:r>
            <a:r>
              <a:rPr lang="en-GB" dirty="0" err="1" smtClean="0"/>
              <a:t>Suspendisse</a:t>
            </a:r>
            <a:r>
              <a:rPr lang="en-GB" dirty="0" smtClean="0"/>
              <a:t> </a:t>
            </a:r>
            <a:r>
              <a:rPr lang="en-GB" dirty="0" err="1" smtClean="0"/>
              <a:t>potenti</a:t>
            </a:r>
            <a:r>
              <a:rPr lang="en-GB" dirty="0" smtClean="0"/>
              <a:t>. Maecenas </a:t>
            </a:r>
            <a:r>
              <a:rPr lang="en-GB" dirty="0" err="1" smtClean="0"/>
              <a:t>phasellus</a:t>
            </a:r>
            <a:r>
              <a:rPr lang="en-GB" dirty="0" smtClean="0"/>
              <a:t> </a:t>
            </a:r>
            <a:r>
              <a:rPr lang="en-GB" dirty="0" err="1" smtClean="0"/>
              <a:t>aliquet</a:t>
            </a:r>
            <a:r>
              <a:rPr lang="en-GB" dirty="0" smtClean="0"/>
              <a:t> ligula </a:t>
            </a:r>
            <a:r>
              <a:rPr lang="en-GB" dirty="0" err="1" smtClean="0"/>
              <a:t>eros</a:t>
            </a:r>
            <a:r>
              <a:rPr lang="en-GB" dirty="0" smtClean="0"/>
              <a:t>, </a:t>
            </a:r>
            <a:r>
              <a:rPr lang="en-GB" dirty="0" err="1" smtClean="0"/>
              <a:t>sed</a:t>
            </a:r>
            <a:r>
              <a:rPr lang="en-GB" dirty="0" smtClean="0"/>
              <a:t> </a:t>
            </a:r>
            <a:r>
              <a:rPr lang="en-GB" dirty="0" err="1" smtClean="0"/>
              <a:t>vehicula</a:t>
            </a:r>
            <a:r>
              <a:rPr lang="en-GB" dirty="0" smtClean="0"/>
              <a:t> </a:t>
            </a:r>
            <a:r>
              <a:rPr lang="en-GB" dirty="0" err="1" smtClean="0"/>
              <a:t>ipsum</a:t>
            </a:r>
            <a:r>
              <a:rPr lang="en-GB" dirty="0" smtClean="0"/>
              <a:t> </a:t>
            </a:r>
            <a:r>
              <a:rPr lang="en-GB" dirty="0" err="1" smtClean="0"/>
              <a:t>lobortis</a:t>
            </a:r>
            <a:r>
              <a:rPr lang="en-GB" dirty="0" smtClean="0"/>
              <a:t> </a:t>
            </a:r>
            <a:r>
              <a:rPr lang="en-GB" dirty="0" err="1" smtClean="0"/>
              <a:t>vel</a:t>
            </a:r>
            <a:r>
              <a:rPr lang="en-GB" dirty="0" smtClean="0"/>
              <a:t> </a:t>
            </a:r>
            <a:r>
              <a:rPr lang="en-GB" dirty="0" err="1" smtClean="0"/>
              <a:t>nam</a:t>
            </a:r>
            <a:r>
              <a:rPr lang="en-GB" dirty="0" smtClean="0"/>
              <a:t>.</a:t>
            </a:r>
          </a:p>
          <a:p>
            <a:pPr lvl="0"/>
            <a:endParaRPr lang="en-GB" dirty="0" smtClean="0"/>
          </a:p>
          <a:p>
            <a:pPr lvl="0"/>
            <a:r>
              <a:rPr lang="en-GB" dirty="0" err="1" smtClean="0"/>
              <a:t>Nullam</a:t>
            </a:r>
            <a:r>
              <a:rPr lang="en-GB" dirty="0" smtClean="0"/>
              <a:t> </a:t>
            </a:r>
            <a:r>
              <a:rPr lang="en-GB" dirty="0" err="1" smtClean="0"/>
              <a:t>venenatis</a:t>
            </a:r>
            <a:r>
              <a:rPr lang="en-GB" dirty="0" smtClean="0"/>
              <a:t>, </a:t>
            </a:r>
            <a:r>
              <a:rPr lang="en-GB" dirty="0" err="1" smtClean="0"/>
              <a:t>augue</a:t>
            </a:r>
            <a:r>
              <a:rPr lang="en-GB" dirty="0" smtClean="0"/>
              <a:t> vitae </a:t>
            </a:r>
            <a:r>
              <a:rPr lang="en-GB" dirty="0" err="1" smtClean="0"/>
              <a:t>cursus</a:t>
            </a:r>
            <a:r>
              <a:rPr lang="en-GB" dirty="0" smtClean="0"/>
              <a:t> </a:t>
            </a:r>
            <a:r>
              <a:rPr lang="en-GB" dirty="0" err="1" smtClean="0"/>
              <a:t>fermentum</a:t>
            </a:r>
            <a:r>
              <a:rPr lang="en-GB" dirty="0" smtClean="0"/>
              <a:t>, nisi </a:t>
            </a:r>
            <a:r>
              <a:rPr lang="en-GB" dirty="0" err="1" smtClean="0"/>
              <a:t>neque</a:t>
            </a:r>
            <a:r>
              <a:rPr lang="en-GB" dirty="0" smtClean="0"/>
              <a:t> </a:t>
            </a:r>
            <a:r>
              <a:rPr lang="en-GB" dirty="0" err="1" smtClean="0"/>
              <a:t>rhoncus</a:t>
            </a:r>
            <a:r>
              <a:rPr lang="en-GB" dirty="0" smtClean="0"/>
              <a:t> </a:t>
            </a:r>
            <a:r>
              <a:rPr lang="en-GB" dirty="0" err="1" smtClean="0"/>
              <a:t>nunc</a:t>
            </a:r>
            <a:r>
              <a:rPr lang="en-GB" dirty="0" smtClean="0"/>
              <a:t>, et </a:t>
            </a:r>
            <a:r>
              <a:rPr lang="en-GB" dirty="0" err="1" smtClean="0"/>
              <a:t>tincidunt</a:t>
            </a:r>
            <a:r>
              <a:rPr lang="en-GB" dirty="0" smtClean="0"/>
              <a:t> </a:t>
            </a:r>
            <a:r>
              <a:rPr lang="en-GB" dirty="0" err="1" smtClean="0"/>
              <a:t>nunc</a:t>
            </a:r>
            <a:r>
              <a:rPr lang="en-GB" dirty="0" smtClean="0"/>
              <a:t> magna sit </a:t>
            </a:r>
            <a:r>
              <a:rPr lang="en-GB" dirty="0" err="1" smtClean="0"/>
              <a:t>amet</a:t>
            </a:r>
            <a:r>
              <a:rPr lang="en-GB" dirty="0" smtClean="0"/>
              <a:t> </a:t>
            </a:r>
            <a:r>
              <a:rPr lang="en-GB" dirty="0" err="1" smtClean="0"/>
              <a:t>erat</a:t>
            </a:r>
            <a:r>
              <a:rPr lang="en-GB" dirty="0" smtClean="0"/>
              <a:t>. </a:t>
            </a:r>
            <a:r>
              <a:rPr lang="en-GB" dirty="0" err="1" smtClean="0"/>
              <a:t>Suspendisse</a:t>
            </a:r>
            <a:r>
              <a:rPr lang="en-GB" dirty="0" smtClean="0"/>
              <a:t> </a:t>
            </a:r>
            <a:r>
              <a:rPr lang="en-GB" dirty="0" err="1" smtClean="0"/>
              <a:t>potenti</a:t>
            </a:r>
            <a:r>
              <a:rPr lang="en-GB" dirty="0" smtClean="0"/>
              <a:t>. Maecenas </a:t>
            </a:r>
            <a:r>
              <a:rPr lang="en-GB" dirty="0" err="1" smtClean="0"/>
              <a:t>phasellus</a:t>
            </a:r>
            <a:r>
              <a:rPr lang="en-GB" dirty="0" smtClean="0"/>
              <a:t> </a:t>
            </a:r>
            <a:r>
              <a:rPr lang="en-GB" dirty="0" err="1" smtClean="0"/>
              <a:t>aliquet</a:t>
            </a:r>
            <a:r>
              <a:rPr lang="en-GB" dirty="0" smtClean="0"/>
              <a:t> ligula </a:t>
            </a:r>
            <a:r>
              <a:rPr lang="en-GB" dirty="0" err="1" smtClean="0"/>
              <a:t>eros</a:t>
            </a:r>
            <a:r>
              <a:rPr lang="en-GB" dirty="0" smtClean="0"/>
              <a:t>, </a:t>
            </a:r>
            <a:r>
              <a:rPr lang="en-GB" dirty="0" err="1" smtClean="0"/>
              <a:t>sed</a:t>
            </a:r>
            <a:r>
              <a:rPr lang="en-GB" dirty="0" smtClean="0"/>
              <a:t> </a:t>
            </a:r>
            <a:r>
              <a:rPr lang="en-GB" dirty="0" err="1" smtClean="0"/>
              <a:t>vehicula</a:t>
            </a:r>
            <a:r>
              <a:rPr lang="en-GB" dirty="0" smtClean="0"/>
              <a:t> </a:t>
            </a:r>
            <a:r>
              <a:rPr lang="en-GB" dirty="0" err="1" smtClean="0"/>
              <a:t>ipsum</a:t>
            </a:r>
            <a:r>
              <a:rPr lang="en-GB" dirty="0" smtClean="0"/>
              <a:t> </a:t>
            </a:r>
            <a:r>
              <a:rPr lang="en-GB" dirty="0" err="1" smtClean="0"/>
              <a:t>lobortis</a:t>
            </a:r>
            <a:r>
              <a:rPr lang="en-GB" dirty="0" smtClean="0"/>
              <a:t> </a:t>
            </a:r>
            <a:r>
              <a:rPr lang="en-GB" dirty="0" err="1" smtClean="0"/>
              <a:t>vel</a:t>
            </a:r>
            <a:r>
              <a:rPr lang="en-GB" dirty="0" smtClean="0"/>
              <a:t> </a:t>
            </a:r>
            <a:r>
              <a:rPr lang="en-GB" dirty="0" err="1" smtClean="0"/>
              <a:t>nam</a:t>
            </a:r>
            <a:r>
              <a:rPr lang="en-GB" dirty="0" smtClean="0"/>
              <a:t>.</a:t>
            </a:r>
          </a:p>
          <a:p>
            <a:pPr lvl="0"/>
            <a:endParaRPr lang="en-GB" dirty="0" smtClean="0"/>
          </a:p>
          <a:p>
            <a:pPr lvl="0"/>
            <a:r>
              <a:rPr lang="en-GB" dirty="0" err="1" smtClean="0"/>
              <a:t>Nullam</a:t>
            </a:r>
            <a:r>
              <a:rPr lang="en-GB" dirty="0" smtClean="0"/>
              <a:t> </a:t>
            </a:r>
            <a:r>
              <a:rPr lang="en-GB" dirty="0" err="1" smtClean="0"/>
              <a:t>venenatis</a:t>
            </a:r>
            <a:r>
              <a:rPr lang="en-GB" dirty="0" smtClean="0"/>
              <a:t>, </a:t>
            </a:r>
            <a:r>
              <a:rPr lang="en-GB" dirty="0" err="1" smtClean="0"/>
              <a:t>augue</a:t>
            </a:r>
            <a:r>
              <a:rPr lang="en-GB" dirty="0" smtClean="0"/>
              <a:t> vitae </a:t>
            </a:r>
            <a:r>
              <a:rPr lang="en-GB" dirty="0" err="1" smtClean="0"/>
              <a:t>cursus</a:t>
            </a:r>
            <a:r>
              <a:rPr lang="en-GB" dirty="0" smtClean="0"/>
              <a:t> </a:t>
            </a:r>
            <a:r>
              <a:rPr lang="en-GB" dirty="0" err="1" smtClean="0"/>
              <a:t>fermentum</a:t>
            </a:r>
            <a:r>
              <a:rPr lang="en-GB" dirty="0" smtClean="0"/>
              <a:t>, nisi </a:t>
            </a:r>
            <a:r>
              <a:rPr lang="en-GB" dirty="0" err="1" smtClean="0"/>
              <a:t>neque</a:t>
            </a:r>
            <a:r>
              <a:rPr lang="en-GB" dirty="0" smtClean="0"/>
              <a:t> </a:t>
            </a:r>
            <a:r>
              <a:rPr lang="en-GB" dirty="0" err="1" smtClean="0"/>
              <a:t>rhoncus</a:t>
            </a:r>
            <a:r>
              <a:rPr lang="en-GB" dirty="0" smtClean="0"/>
              <a:t> </a:t>
            </a:r>
            <a:r>
              <a:rPr lang="en-GB" dirty="0" err="1" smtClean="0"/>
              <a:t>nunc</a:t>
            </a:r>
            <a:r>
              <a:rPr lang="en-GB" dirty="0" smtClean="0"/>
              <a:t>, et </a:t>
            </a:r>
            <a:r>
              <a:rPr lang="en-GB" dirty="0" err="1" smtClean="0"/>
              <a:t>tincidunt</a:t>
            </a:r>
            <a:r>
              <a:rPr lang="en-GB" dirty="0" smtClean="0"/>
              <a:t> </a:t>
            </a:r>
            <a:r>
              <a:rPr lang="en-GB" dirty="0" err="1" smtClean="0"/>
              <a:t>nunc</a:t>
            </a:r>
            <a:r>
              <a:rPr lang="en-GB" dirty="0" smtClean="0"/>
              <a:t> magna sit </a:t>
            </a:r>
            <a:r>
              <a:rPr lang="en-GB" dirty="0" err="1" smtClean="0"/>
              <a:t>amet</a:t>
            </a:r>
            <a:r>
              <a:rPr lang="en-GB" dirty="0" smtClean="0"/>
              <a:t> </a:t>
            </a:r>
            <a:r>
              <a:rPr lang="en-GB" dirty="0" err="1" smtClean="0"/>
              <a:t>erat</a:t>
            </a:r>
            <a:r>
              <a:rPr lang="en-GB" dirty="0" smtClean="0"/>
              <a:t>. </a:t>
            </a:r>
            <a:r>
              <a:rPr lang="en-GB" dirty="0" err="1" smtClean="0"/>
              <a:t>Suspendisse</a:t>
            </a:r>
            <a:r>
              <a:rPr lang="en-GB" dirty="0" smtClean="0"/>
              <a:t> </a:t>
            </a:r>
            <a:r>
              <a:rPr lang="en-GB" dirty="0" err="1" smtClean="0"/>
              <a:t>potenti</a:t>
            </a:r>
            <a:r>
              <a:rPr lang="en-GB" dirty="0" smtClean="0"/>
              <a:t>. Maecenas </a:t>
            </a:r>
            <a:r>
              <a:rPr lang="en-GB" dirty="0" err="1" smtClean="0"/>
              <a:t>phasellus</a:t>
            </a:r>
            <a:r>
              <a:rPr lang="en-GB" dirty="0" smtClean="0"/>
              <a:t> </a:t>
            </a:r>
            <a:r>
              <a:rPr lang="en-GB" dirty="0" err="1" smtClean="0"/>
              <a:t>aliquet</a:t>
            </a:r>
            <a:r>
              <a:rPr lang="en-GB" dirty="0" smtClean="0"/>
              <a:t> ligula </a:t>
            </a:r>
            <a:r>
              <a:rPr lang="en-GB" dirty="0" err="1" smtClean="0"/>
              <a:t>eros</a:t>
            </a:r>
            <a:r>
              <a:rPr lang="en-GB" dirty="0" smtClean="0"/>
              <a:t>, </a:t>
            </a:r>
            <a:r>
              <a:rPr lang="en-GB" dirty="0" err="1" smtClean="0"/>
              <a:t>sed</a:t>
            </a:r>
            <a:r>
              <a:rPr lang="en-GB" dirty="0" smtClean="0"/>
              <a:t> </a:t>
            </a:r>
            <a:r>
              <a:rPr lang="en-GB" dirty="0" err="1" smtClean="0"/>
              <a:t>vehicula</a:t>
            </a:r>
            <a:r>
              <a:rPr lang="en-GB" dirty="0" smtClean="0"/>
              <a:t> </a:t>
            </a:r>
            <a:r>
              <a:rPr lang="en-GB" dirty="0" err="1" smtClean="0"/>
              <a:t>ipsum</a:t>
            </a:r>
            <a:r>
              <a:rPr lang="en-GB" dirty="0" smtClean="0"/>
              <a:t> </a:t>
            </a:r>
            <a:r>
              <a:rPr lang="en-GB" dirty="0" err="1" smtClean="0"/>
              <a:t>lobortis</a:t>
            </a:r>
            <a:r>
              <a:rPr lang="en-GB" dirty="0" smtClean="0"/>
              <a:t> </a:t>
            </a:r>
            <a:r>
              <a:rPr lang="en-GB" dirty="0" err="1" smtClean="0"/>
              <a:t>vel</a:t>
            </a:r>
            <a:r>
              <a:rPr lang="en-GB" dirty="0" smtClean="0"/>
              <a:t> </a:t>
            </a:r>
            <a:r>
              <a:rPr lang="en-GB" dirty="0" err="1" smtClean="0"/>
              <a:t>nam</a:t>
            </a:r>
            <a:r>
              <a:rPr lang="en-GB" dirty="0" smtClean="0"/>
              <a:t>.</a:t>
            </a:r>
          </a:p>
        </p:txBody>
      </p:sp>
      <p:sp>
        <p:nvSpPr>
          <p:cNvPr id="9" name="Picture Placeholder 7"/>
          <p:cNvSpPr>
            <a:spLocks noGrp="1" noChangeAspect="1"/>
          </p:cNvSpPr>
          <p:nvPr>
            <p:ph type="pic" sz="quarter" idx="16" hasCustomPrompt="1"/>
          </p:nvPr>
        </p:nvSpPr>
        <p:spPr>
          <a:xfrm>
            <a:off x="8360513" y="5500946"/>
            <a:ext cx="864376" cy="863994"/>
          </a:xfrm>
          <a:prstGeom prst="ellipse">
            <a:avLst/>
          </a:prstGeom>
          <a:noFill/>
          <a:ln>
            <a:noFill/>
          </a:ln>
        </p:spPr>
        <p:txBody>
          <a:bodyPr vert="horz"/>
          <a:lstStyle>
            <a:lvl1pPr marL="0" indent="0">
              <a:buNone/>
              <a:defRPr sz="1200">
                <a:solidFill>
                  <a:srgbClr val="3F2A56"/>
                </a:solidFill>
              </a:defRPr>
            </a:lvl1pPr>
          </a:lstStyle>
          <a:p>
            <a:pPr lvl="0"/>
            <a:r>
              <a:rPr lang="en-GB" noProof="0" dirty="0" smtClean="0"/>
              <a:t>Insert Icon</a:t>
            </a:r>
            <a:endParaRPr lang="en-US" noProof="0" dirty="0"/>
          </a:p>
        </p:txBody>
      </p:sp>
      <p:sp>
        <p:nvSpPr>
          <p:cNvPr id="10" name="Picture Placeholder 7"/>
          <p:cNvSpPr>
            <a:spLocks noGrp="1" noChangeAspect="1"/>
          </p:cNvSpPr>
          <p:nvPr>
            <p:ph type="pic" sz="quarter" idx="17" hasCustomPrompt="1"/>
          </p:nvPr>
        </p:nvSpPr>
        <p:spPr>
          <a:xfrm>
            <a:off x="7568168" y="5500946"/>
            <a:ext cx="864376" cy="863994"/>
          </a:xfrm>
          <a:prstGeom prst="ellipse">
            <a:avLst/>
          </a:prstGeom>
          <a:noFill/>
          <a:ln>
            <a:noFill/>
          </a:ln>
        </p:spPr>
        <p:txBody>
          <a:bodyPr vert="horz"/>
          <a:lstStyle>
            <a:lvl1pPr marL="0" indent="0">
              <a:buNone/>
              <a:defRPr sz="1200">
                <a:solidFill>
                  <a:srgbClr val="3F2A56"/>
                </a:solidFill>
              </a:defRPr>
            </a:lvl1pPr>
          </a:lstStyle>
          <a:p>
            <a:pPr lvl="0"/>
            <a:r>
              <a:rPr lang="en-GB" noProof="0" dirty="0" smtClean="0"/>
              <a:t>Insert Icon</a:t>
            </a:r>
            <a:endParaRPr lang="en-US" noProof="0" dirty="0"/>
          </a:p>
        </p:txBody>
      </p:sp>
      <p:sp>
        <p:nvSpPr>
          <p:cNvPr id="11" name="Picture Placeholder 7"/>
          <p:cNvSpPr>
            <a:spLocks noGrp="1" noChangeAspect="1"/>
          </p:cNvSpPr>
          <p:nvPr>
            <p:ph type="pic" sz="quarter" idx="18" hasCustomPrompt="1"/>
          </p:nvPr>
        </p:nvSpPr>
        <p:spPr>
          <a:xfrm>
            <a:off x="6775823" y="5500946"/>
            <a:ext cx="864376" cy="863994"/>
          </a:xfrm>
          <a:prstGeom prst="ellipse">
            <a:avLst/>
          </a:prstGeom>
          <a:noFill/>
          <a:ln>
            <a:noFill/>
          </a:ln>
        </p:spPr>
        <p:txBody>
          <a:bodyPr vert="horz"/>
          <a:lstStyle>
            <a:lvl1pPr marL="0" indent="0">
              <a:buNone/>
              <a:defRPr sz="1200">
                <a:solidFill>
                  <a:srgbClr val="3F2A56"/>
                </a:solidFill>
              </a:defRPr>
            </a:lvl1pPr>
          </a:lstStyle>
          <a:p>
            <a:pPr lvl="0"/>
            <a:r>
              <a:rPr lang="en-GB" noProof="0" dirty="0" smtClean="0"/>
              <a:t>Insert Icon</a:t>
            </a:r>
            <a:endParaRPr lang="en-US" noProof="0" dirty="0"/>
          </a:p>
        </p:txBody>
      </p:sp>
    </p:spTree>
    <p:extLst>
      <p:ext uri="{BB962C8B-B14F-4D97-AF65-F5344CB8AC3E}">
        <p14:creationId xmlns:p14="http://schemas.microsoft.com/office/powerpoint/2010/main" val="1145944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Green-Editable">
    <p:spTree>
      <p:nvGrpSpPr>
        <p:cNvPr id="1" name=""/>
        <p:cNvGrpSpPr/>
        <p:nvPr/>
      </p:nvGrpSpPr>
      <p:grpSpPr>
        <a:xfrm>
          <a:off x="0" y="0"/>
          <a:ext cx="0" cy="0"/>
          <a:chOff x="0" y="0"/>
          <a:chExt cx="0" cy="0"/>
        </a:xfrm>
      </p:grpSpPr>
      <p:sp>
        <p:nvSpPr>
          <p:cNvPr id="8" name="Picture Placeholder 7"/>
          <p:cNvSpPr>
            <a:spLocks noGrp="1" noChangeAspect="1"/>
          </p:cNvSpPr>
          <p:nvPr>
            <p:ph type="pic" sz="quarter" idx="10" hasCustomPrompt="1"/>
          </p:nvPr>
        </p:nvSpPr>
        <p:spPr>
          <a:xfrm>
            <a:off x="4085759" y="1792940"/>
            <a:ext cx="4574028" cy="4572000"/>
          </a:xfrm>
          <a:prstGeom prst="ellipse">
            <a:avLst/>
          </a:prstGeom>
        </p:spPr>
        <p:txBody>
          <a:bodyPr vert="horz"/>
          <a:lstStyle>
            <a:lvl1pPr marL="0" indent="0">
              <a:buNone/>
              <a:defRPr sz="1800">
                <a:solidFill>
                  <a:schemeClr val="bg1"/>
                </a:solidFill>
              </a:defRPr>
            </a:lvl1pPr>
          </a:lstStyle>
          <a:p>
            <a:pPr lvl="0"/>
            <a:r>
              <a:rPr lang="en-US" noProof="0" dirty="0" smtClean="0"/>
              <a:t>Insert Image</a:t>
            </a:r>
            <a:endParaRPr lang="en-US" noProof="0" dirty="0"/>
          </a:p>
        </p:txBody>
      </p:sp>
      <p:sp>
        <p:nvSpPr>
          <p:cNvPr id="14" name="Text Placeholder 13"/>
          <p:cNvSpPr>
            <a:spLocks noGrp="1"/>
          </p:cNvSpPr>
          <p:nvPr>
            <p:ph type="body" sz="quarter" idx="11" hasCustomPrompt="1"/>
          </p:nvPr>
        </p:nvSpPr>
        <p:spPr>
          <a:xfrm>
            <a:off x="415940" y="1050179"/>
            <a:ext cx="7404966" cy="673100"/>
          </a:xfrm>
          <a:prstGeom prst="rect">
            <a:avLst/>
          </a:prstGeom>
        </p:spPr>
        <p:txBody>
          <a:bodyPr vert="horz"/>
          <a:lstStyle>
            <a:lvl1pPr marL="0" indent="0">
              <a:buNone/>
              <a:defRPr sz="3500" b="1" i="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smtClean="0"/>
              <a:t>Main Headline</a:t>
            </a:r>
          </a:p>
        </p:txBody>
      </p:sp>
    </p:spTree>
    <p:extLst>
      <p:ext uri="{BB962C8B-B14F-4D97-AF65-F5344CB8AC3E}">
        <p14:creationId xmlns:p14="http://schemas.microsoft.com/office/powerpoint/2010/main" val="233122579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FSS_Title_Blu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69324629"/>
      </p:ext>
    </p:extLst>
  </p:cSld>
  <p:clrMap bg1="lt1" tx1="dk1" bg2="lt2" tx2="dk2" accent1="accent1" accent2="accent2" accent3="accent3" accent4="accent4" accent5="accent5" accent6="accent6" hlink="hlink" folHlink="folHlink"/>
  <p:sldLayoutIdLst>
    <p:sldLayoutId id="2147483661" r:id="rId1"/>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FSS_Image_Purpl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61554198"/>
      </p:ext>
    </p:extLst>
  </p:cSld>
  <p:clrMap bg1="lt1" tx1="dk1" bg2="lt2" tx2="dk2" accent1="accent1" accent2="accent2" accent3="accent3" accent4="accent4" accent5="accent5" accent6="accent6" hlink="hlink" folHlink="folHlink"/>
  <p:sldLayoutIdLst>
    <p:sldLayoutId id="2147483663" r:id="rId1"/>
  </p:sldLayoutIdLst>
  <p:txStyles>
    <p:titleStyle>
      <a:lvl1pPr algn="ctr" defTabSz="457200"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218" name="Picture 1" descr="FSS_Divider_Green.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3489760"/>
      </p:ext>
    </p:extLst>
  </p:cSld>
  <p:clrMap bg1="lt1" tx1="dk1" bg2="lt2" tx2="dk2" accent1="accent1" accent2="accent2" accent3="accent3" accent4="accent4" accent5="accent5" accent6="accent6" hlink="hlink" folHlink="folHlink"/>
  <p:sldLayoutIdLst>
    <p:sldLayoutId id="2147483665" r:id="rId1"/>
  </p:sldLayoutIdLst>
  <p:txStyles>
    <p:titleStyle>
      <a:lvl1pPr algn="ctr" defTabSz="457200"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menucal.fss.scot/"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2" Type="http://schemas.openxmlformats.org/officeDocument/2006/relationships/hyperlink" Target="mailto:grainne.gilson@fss.scot"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www.foodstandards.gov.scot/sites/default/files/Board%20meeting%20-%202017%20March%2008%20-%20%20Diet%20and%20Nutrition%20one%20year%20on_0.pd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95536" y="5589240"/>
            <a:ext cx="7404966" cy="511163"/>
          </a:xfrm>
        </p:spPr>
        <p:txBody>
          <a:bodyPr/>
          <a:lstStyle/>
          <a:p>
            <a:r>
              <a:rPr lang="en-US" sz="1800" dirty="0" smtClean="0"/>
              <a:t>Grainne Gilson</a:t>
            </a:r>
            <a:endParaRPr lang="en-US" sz="1800" dirty="0"/>
          </a:p>
        </p:txBody>
      </p:sp>
      <p:sp>
        <p:nvSpPr>
          <p:cNvPr id="4" name="Text Placeholder 3"/>
          <p:cNvSpPr>
            <a:spLocks noGrp="1"/>
          </p:cNvSpPr>
          <p:nvPr>
            <p:ph type="body" sz="quarter" idx="15"/>
          </p:nvPr>
        </p:nvSpPr>
        <p:spPr/>
        <p:txBody>
          <a:bodyPr/>
          <a:lstStyle/>
          <a:p>
            <a:r>
              <a:rPr lang="en-US" dirty="0" smtClean="0"/>
              <a:t>16</a:t>
            </a:r>
            <a:r>
              <a:rPr lang="en-US" baseline="30000" dirty="0" smtClean="0"/>
              <a:t>th</a:t>
            </a:r>
            <a:r>
              <a:rPr lang="en-US" dirty="0" smtClean="0"/>
              <a:t> July 2017</a:t>
            </a:r>
            <a:endParaRPr lang="en-US" dirty="0"/>
          </a:p>
        </p:txBody>
      </p:sp>
      <p:pic>
        <p:nvPicPr>
          <p:cNvPr id="14" name="Picture Placeholder 13" descr="Icons Test People.png"/>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a:fillRect/>
          </a:stretch>
        </p:blipFill>
        <p:spPr>
          <a:xfrm>
            <a:off x="5652120" y="5157192"/>
            <a:ext cx="1272837" cy="1272275"/>
          </a:xfrm>
        </p:spPr>
      </p:pic>
      <p:pic>
        <p:nvPicPr>
          <p:cNvPr id="18" name="Picture Placeholder 17" descr="Icons Test Tick.png"/>
          <p:cNvPicPr>
            <a:picLocks noGrp="1" noChangeAspect="1"/>
          </p:cNvPicPr>
          <p:nvPr>
            <p:ph type="pic" sz="quarter" idx="13"/>
          </p:nvPr>
        </p:nvPicPr>
        <p:blipFill>
          <a:blip r:embed="rId4" cstate="email">
            <a:extLst>
              <a:ext uri="{28A0092B-C50C-407E-A947-70E740481C1C}">
                <a14:useLocalDpi xmlns:a14="http://schemas.microsoft.com/office/drawing/2010/main"/>
              </a:ext>
            </a:extLst>
          </a:blip>
          <a:srcRect/>
          <a:stretch>
            <a:fillRect/>
          </a:stretch>
        </p:blipFill>
        <p:spPr>
          <a:xfrm>
            <a:off x="7876843" y="5157192"/>
            <a:ext cx="1272837" cy="1272275"/>
          </a:xfrm>
        </p:spPr>
      </p:pic>
      <p:pic>
        <p:nvPicPr>
          <p:cNvPr id="20" name="Picture Placeholder 19" descr="Icons Test Fork.png"/>
          <p:cNvPicPr>
            <a:picLocks noGrp="1" noChangeAspect="1"/>
          </p:cNvPicPr>
          <p:nvPr>
            <p:ph type="pic" sz="quarter" idx="12"/>
          </p:nvPr>
        </p:nvPicPr>
        <p:blipFill>
          <a:blip r:embed="rId5" cstate="email">
            <a:extLst>
              <a:ext uri="{28A0092B-C50C-407E-A947-70E740481C1C}">
                <a14:useLocalDpi xmlns:a14="http://schemas.microsoft.com/office/drawing/2010/main"/>
              </a:ext>
            </a:extLst>
          </a:blip>
          <a:srcRect/>
          <a:stretch>
            <a:fillRect/>
          </a:stretch>
        </p:blipFill>
        <p:spPr>
          <a:xfrm>
            <a:off x="6732240" y="5157192"/>
            <a:ext cx="1272837" cy="1272275"/>
          </a:xfrm>
        </p:spPr>
      </p:pic>
      <p:sp>
        <p:nvSpPr>
          <p:cNvPr id="2" name="TextBox 1"/>
          <p:cNvSpPr txBox="1"/>
          <p:nvPr/>
        </p:nvSpPr>
        <p:spPr>
          <a:xfrm>
            <a:off x="1979712" y="2636912"/>
            <a:ext cx="5616624" cy="1446550"/>
          </a:xfrm>
          <a:prstGeom prst="rect">
            <a:avLst/>
          </a:prstGeom>
          <a:noFill/>
        </p:spPr>
        <p:txBody>
          <a:bodyPr wrap="square" rtlCol="0">
            <a:spAutoFit/>
          </a:bodyPr>
          <a:lstStyle/>
          <a:p>
            <a:pPr algn="ctr"/>
            <a:r>
              <a:rPr lang="en-GB" sz="8800" b="1" dirty="0">
                <a:solidFill>
                  <a:prstClr val="white"/>
                </a:solidFill>
              </a:rPr>
              <a:t>MenuCal</a:t>
            </a:r>
          </a:p>
        </p:txBody>
      </p:sp>
    </p:spTree>
    <p:extLst>
      <p:ext uri="{BB962C8B-B14F-4D97-AF65-F5344CB8AC3E}">
        <p14:creationId xmlns:p14="http://schemas.microsoft.com/office/powerpoint/2010/main" val="23464484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1561" y="1576848"/>
            <a:ext cx="6192688" cy="4948495"/>
          </a:xfrm>
          <a:prstGeom prst="rect">
            <a:avLst/>
          </a:prstGeom>
        </p:spPr>
      </p:pic>
      <p:sp>
        <p:nvSpPr>
          <p:cNvPr id="10" name="Down Arrow 9"/>
          <p:cNvSpPr/>
          <p:nvPr/>
        </p:nvSpPr>
        <p:spPr>
          <a:xfrm rot="3929746">
            <a:off x="1674975" y="5962855"/>
            <a:ext cx="307649" cy="512748"/>
          </a:xfrm>
          <a:prstGeom prst="down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GB">
              <a:solidFill>
                <a:prstClr val="white"/>
              </a:solidFill>
            </a:endParaRPr>
          </a:p>
        </p:txBody>
      </p:sp>
      <p:sp>
        <p:nvSpPr>
          <p:cNvPr id="11" name="Oval 10"/>
          <p:cNvSpPr/>
          <p:nvPr/>
        </p:nvSpPr>
        <p:spPr>
          <a:xfrm>
            <a:off x="1025494" y="2204864"/>
            <a:ext cx="803306" cy="410198"/>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GB" b="1" dirty="0">
              <a:solidFill>
                <a:prstClr val="white"/>
              </a:solidFill>
            </a:endParaRPr>
          </a:p>
        </p:txBody>
      </p:sp>
      <p:sp>
        <p:nvSpPr>
          <p:cNvPr id="3" name="Text Placeholder 2"/>
          <p:cNvSpPr>
            <a:spLocks noGrp="1"/>
          </p:cNvSpPr>
          <p:nvPr>
            <p:ph type="body" sz="quarter" idx="11"/>
          </p:nvPr>
        </p:nvSpPr>
        <p:spPr>
          <a:xfrm>
            <a:off x="444365" y="922814"/>
            <a:ext cx="6359884" cy="673100"/>
          </a:xfrm>
        </p:spPr>
        <p:txBody>
          <a:bodyPr/>
          <a:lstStyle/>
          <a:p>
            <a:r>
              <a:rPr lang="en-GB" dirty="0" smtClean="0"/>
              <a:t>Recipes</a:t>
            </a:r>
            <a:endParaRPr lang="en-GB" dirty="0"/>
          </a:p>
        </p:txBody>
      </p:sp>
      <p:sp>
        <p:nvSpPr>
          <p:cNvPr id="5" name="Picture Placeholder 4"/>
          <p:cNvSpPr>
            <a:spLocks noGrp="1"/>
          </p:cNvSpPr>
          <p:nvPr>
            <p:ph type="pic" sz="quarter" idx="16"/>
          </p:nvPr>
        </p:nvSpPr>
        <p:spPr/>
      </p:sp>
      <p:sp>
        <p:nvSpPr>
          <p:cNvPr id="6" name="Picture Placeholder 5"/>
          <p:cNvSpPr>
            <a:spLocks noGrp="1"/>
          </p:cNvSpPr>
          <p:nvPr>
            <p:ph type="pic" sz="quarter" idx="17"/>
          </p:nvPr>
        </p:nvSpPr>
        <p:spPr/>
      </p:sp>
      <p:sp>
        <p:nvSpPr>
          <p:cNvPr id="7" name="Picture Placeholder 6"/>
          <p:cNvSpPr>
            <a:spLocks noGrp="1"/>
          </p:cNvSpPr>
          <p:nvPr>
            <p:ph type="pic" sz="quarter" idx="18"/>
          </p:nvPr>
        </p:nvSpPr>
        <p:spPr/>
      </p:sp>
    </p:spTree>
    <p:extLst>
      <p:ext uri="{BB962C8B-B14F-4D97-AF65-F5344CB8AC3E}">
        <p14:creationId xmlns:p14="http://schemas.microsoft.com/office/powerpoint/2010/main" val="21032020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10198" y="4585750"/>
            <a:ext cx="7887768" cy="369332"/>
          </a:xfrm>
          <a:prstGeom prst="rect">
            <a:avLst/>
          </a:prstGeom>
          <a:noFill/>
        </p:spPr>
        <p:txBody>
          <a:bodyPr wrap="square" rtlCol="0">
            <a:spAutoFit/>
          </a:bodyPr>
          <a:lstStyle/>
          <a:p>
            <a:pPr defTabSz="457200" fontAlgn="base">
              <a:spcBef>
                <a:spcPct val="0"/>
              </a:spcBef>
              <a:spcAft>
                <a:spcPct val="0"/>
              </a:spcAft>
            </a:pPr>
            <a:r>
              <a:rPr lang="en-GB" b="1" i="1" u="sng" dirty="0">
                <a:solidFill>
                  <a:srgbClr val="FF0000"/>
                </a:solidFill>
                <a:ea typeface="ＭＳ Ｐゴシック" charset="0"/>
              </a:rPr>
              <a:t>Business can download as Pdf</a:t>
            </a:r>
          </a:p>
        </p:txBody>
      </p:sp>
      <p:sp>
        <p:nvSpPr>
          <p:cNvPr id="9" name="TextBox 8"/>
          <p:cNvSpPr txBox="1"/>
          <p:nvPr/>
        </p:nvSpPr>
        <p:spPr>
          <a:xfrm>
            <a:off x="1691680" y="1102407"/>
            <a:ext cx="5665861" cy="630942"/>
          </a:xfrm>
          <a:prstGeom prst="rect">
            <a:avLst/>
          </a:prstGeom>
          <a:noFill/>
        </p:spPr>
        <p:txBody>
          <a:bodyPr wrap="square" rtlCol="0">
            <a:spAutoFit/>
          </a:bodyPr>
          <a:lstStyle/>
          <a:p>
            <a:pPr algn="ctr" defTabSz="457200" fontAlgn="base">
              <a:spcBef>
                <a:spcPct val="20000"/>
              </a:spcBef>
              <a:spcAft>
                <a:spcPct val="0"/>
              </a:spcAft>
            </a:pPr>
            <a:r>
              <a:rPr lang="en-GB" sz="3500" b="1" dirty="0">
                <a:solidFill>
                  <a:srgbClr val="009ABD"/>
                </a:solidFill>
                <a:ea typeface="ＭＳ Ｐゴシック" charset="0"/>
              </a:rPr>
              <a:t>Allergen Matrix</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8612" y="2074967"/>
            <a:ext cx="8511996" cy="2499051"/>
          </a:xfrm>
          <a:prstGeom prst="rect">
            <a:avLst/>
          </a:prstGeom>
        </p:spPr>
      </p:pic>
    </p:spTree>
    <p:extLst>
      <p:ext uri="{BB962C8B-B14F-4D97-AF65-F5344CB8AC3E}">
        <p14:creationId xmlns:p14="http://schemas.microsoft.com/office/powerpoint/2010/main" val="699937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GB" dirty="0" smtClean="0"/>
              <a:t>Allergen Reminder</a:t>
            </a:r>
            <a:endParaRPr lang="en-GB" dirty="0"/>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4861" y="1772816"/>
            <a:ext cx="7488832" cy="4721657"/>
          </a:xfrm>
          <a:prstGeom prst="rect">
            <a:avLst/>
          </a:prstGeom>
        </p:spPr>
      </p:pic>
    </p:spTree>
    <p:extLst>
      <p:ext uri="{BB962C8B-B14F-4D97-AF65-F5344CB8AC3E}">
        <p14:creationId xmlns:p14="http://schemas.microsoft.com/office/powerpoint/2010/main" val="30815588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GB" dirty="0" smtClean="0"/>
              <a:t>Foods not in the database… </a:t>
            </a:r>
            <a:endParaRPr lang="en-GB"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330" y="1844824"/>
            <a:ext cx="6840760" cy="4645498"/>
          </a:xfrm>
          <a:prstGeom prst="rect">
            <a:avLst/>
          </a:prstGeom>
        </p:spPr>
      </p:pic>
      <p:sp>
        <p:nvSpPr>
          <p:cNvPr id="8" name="Oval 7"/>
          <p:cNvSpPr/>
          <p:nvPr/>
        </p:nvSpPr>
        <p:spPr>
          <a:xfrm>
            <a:off x="5578084" y="3012570"/>
            <a:ext cx="1800200" cy="648072"/>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Oval 9"/>
          <p:cNvSpPr/>
          <p:nvPr/>
        </p:nvSpPr>
        <p:spPr>
          <a:xfrm>
            <a:off x="3275856" y="4797152"/>
            <a:ext cx="1800200" cy="648072"/>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Oval 10"/>
          <p:cNvSpPr/>
          <p:nvPr/>
        </p:nvSpPr>
        <p:spPr>
          <a:xfrm>
            <a:off x="1619672" y="2575890"/>
            <a:ext cx="1152128" cy="410075"/>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309678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GB" dirty="0" smtClean="0"/>
              <a:t>Create Menus or Menu Items </a:t>
            </a:r>
            <a:endParaRPr lang="en-GB" dirty="0"/>
          </a:p>
        </p:txBody>
      </p:sp>
      <p:sp>
        <p:nvSpPr>
          <p:cNvPr id="3" name="Text Placeholder 2"/>
          <p:cNvSpPr>
            <a:spLocks noGrp="1"/>
          </p:cNvSpPr>
          <p:nvPr>
            <p:ph type="body" sz="quarter" idx="12"/>
          </p:nvPr>
        </p:nvSpPr>
        <p:spPr/>
        <p:txBody>
          <a:bodyPr/>
          <a:lstStyle/>
          <a:p>
            <a:endParaRPr lang="en-GB"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1700808"/>
            <a:ext cx="7256466" cy="4866178"/>
          </a:xfrm>
          <a:prstGeom prst="rect">
            <a:avLst/>
          </a:prstGeom>
        </p:spPr>
      </p:pic>
      <p:sp>
        <p:nvSpPr>
          <p:cNvPr id="9" name="Oval 8"/>
          <p:cNvSpPr/>
          <p:nvPr/>
        </p:nvSpPr>
        <p:spPr>
          <a:xfrm>
            <a:off x="3491880" y="2992233"/>
            <a:ext cx="1440160" cy="479514"/>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Oval 9"/>
          <p:cNvSpPr/>
          <p:nvPr/>
        </p:nvSpPr>
        <p:spPr>
          <a:xfrm>
            <a:off x="4932040" y="2933712"/>
            <a:ext cx="1152128" cy="538035"/>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Oval 10"/>
          <p:cNvSpPr/>
          <p:nvPr/>
        </p:nvSpPr>
        <p:spPr>
          <a:xfrm>
            <a:off x="251520" y="6093296"/>
            <a:ext cx="1800200" cy="648072"/>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518997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167922" y="908720"/>
            <a:ext cx="6359884" cy="673100"/>
          </a:xfrm>
        </p:spPr>
        <p:txBody>
          <a:bodyPr/>
          <a:lstStyle/>
          <a:p>
            <a:r>
              <a:rPr lang="en-GB" dirty="0" smtClean="0"/>
              <a:t>Useful Tools…</a:t>
            </a:r>
            <a:endParaRPr lang="en-GB"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1711017"/>
            <a:ext cx="6357058" cy="4941168"/>
          </a:xfrm>
          <a:prstGeom prst="rect">
            <a:avLst/>
          </a:prstGeom>
        </p:spPr>
      </p:pic>
      <p:sp>
        <p:nvSpPr>
          <p:cNvPr id="11" name="TextBox 10"/>
          <p:cNvSpPr txBox="1"/>
          <p:nvPr/>
        </p:nvSpPr>
        <p:spPr>
          <a:xfrm>
            <a:off x="3097885" y="4212412"/>
            <a:ext cx="6264696" cy="369332"/>
          </a:xfrm>
          <a:prstGeom prst="rect">
            <a:avLst/>
          </a:prstGeom>
          <a:noFill/>
        </p:spPr>
        <p:txBody>
          <a:bodyPr wrap="square" rtlCol="0">
            <a:spAutoFit/>
          </a:bodyPr>
          <a:lstStyle/>
          <a:p>
            <a:r>
              <a:rPr lang="en-GB" dirty="0" smtClean="0">
                <a:solidFill>
                  <a:srgbClr val="FF0000"/>
                </a:solidFill>
              </a:rPr>
              <a:t>Resources and tools to support businesses with MenuCal</a:t>
            </a:r>
            <a:endParaRPr lang="en-GB" dirty="0">
              <a:solidFill>
                <a:srgbClr val="FF0000"/>
              </a:solidFill>
            </a:endParaRPr>
          </a:p>
        </p:txBody>
      </p:sp>
      <p:sp>
        <p:nvSpPr>
          <p:cNvPr id="14" name="Right Arrow 13"/>
          <p:cNvSpPr/>
          <p:nvPr/>
        </p:nvSpPr>
        <p:spPr>
          <a:xfrm rot="10800000">
            <a:off x="2126520" y="4231855"/>
            <a:ext cx="834633" cy="330446"/>
          </a:xfrm>
          <a:prstGeom prst="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Right Arrow 15"/>
          <p:cNvSpPr/>
          <p:nvPr/>
        </p:nvSpPr>
        <p:spPr>
          <a:xfrm rot="9269315">
            <a:off x="3378336" y="6026416"/>
            <a:ext cx="834633" cy="330446"/>
          </a:xfrm>
          <a:prstGeom prst="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 name="TextBox 16"/>
          <p:cNvSpPr txBox="1"/>
          <p:nvPr/>
        </p:nvSpPr>
        <p:spPr>
          <a:xfrm>
            <a:off x="4239993" y="5720761"/>
            <a:ext cx="3934638" cy="369332"/>
          </a:xfrm>
          <a:prstGeom prst="rect">
            <a:avLst/>
          </a:prstGeom>
          <a:noFill/>
        </p:spPr>
        <p:txBody>
          <a:bodyPr wrap="square" rtlCol="0">
            <a:spAutoFit/>
          </a:bodyPr>
          <a:lstStyle/>
          <a:p>
            <a:r>
              <a:rPr lang="en-GB" dirty="0" smtClean="0">
                <a:solidFill>
                  <a:srgbClr val="FF0000"/>
                </a:solidFill>
              </a:rPr>
              <a:t>Quick link to training short videos</a:t>
            </a:r>
            <a:endParaRPr lang="en-GB" dirty="0">
              <a:solidFill>
                <a:srgbClr val="FF0000"/>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096" y="161925"/>
            <a:ext cx="2874764" cy="4085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ight Arrow 12"/>
          <p:cNvSpPr/>
          <p:nvPr/>
        </p:nvSpPr>
        <p:spPr>
          <a:xfrm rot="20601738">
            <a:off x="2017634" y="2931615"/>
            <a:ext cx="3112860" cy="330446"/>
          </a:xfrm>
          <a:prstGeom prst="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60964" y="332656"/>
            <a:ext cx="2943724" cy="3824896"/>
          </a:xfrm>
          <a:prstGeom prst="rect">
            <a:avLst/>
          </a:prstGeom>
        </p:spPr>
      </p:pic>
    </p:spTree>
    <p:extLst>
      <p:ext uri="{BB962C8B-B14F-4D97-AF65-F5344CB8AC3E}">
        <p14:creationId xmlns:p14="http://schemas.microsoft.com/office/powerpoint/2010/main" val="4088296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1" grpId="0"/>
      <p:bldP spid="14" grpId="0" animBg="1"/>
      <p:bldP spid="16" grpId="0" animBg="1"/>
      <p:bldP spid="17" grpId="0"/>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p:txBody>
          <a:bodyPr/>
          <a:lstStyle/>
          <a:p>
            <a:r>
              <a:rPr lang="en-GB" dirty="0" smtClean="0"/>
              <a:t>Creating a recipe…</a:t>
            </a:r>
            <a:endParaRPr lang="en-GB" dirty="0"/>
          </a:p>
        </p:txBody>
      </p:sp>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9512" y="1628800"/>
            <a:ext cx="7000422" cy="3528823"/>
          </a:xfrm>
          <a:prstGeom prst="rect">
            <a:avLst/>
          </a:prstGeom>
        </p:spPr>
      </p:pic>
      <p:sp>
        <p:nvSpPr>
          <p:cNvPr id="13" name="TextBox 12"/>
          <p:cNvSpPr txBox="1"/>
          <p:nvPr/>
        </p:nvSpPr>
        <p:spPr>
          <a:xfrm>
            <a:off x="3779912" y="3918247"/>
            <a:ext cx="2664296" cy="461665"/>
          </a:xfrm>
          <a:prstGeom prst="rect">
            <a:avLst/>
          </a:prstGeom>
          <a:noFill/>
        </p:spPr>
        <p:txBody>
          <a:bodyPr wrap="square" rtlCol="0">
            <a:spAutoFit/>
          </a:bodyPr>
          <a:lstStyle/>
          <a:p>
            <a:r>
              <a:rPr lang="en-GB" sz="2400" dirty="0" smtClean="0">
                <a:solidFill>
                  <a:srgbClr val="FF0000"/>
                </a:solidFill>
              </a:rPr>
              <a:t>Allergens only</a:t>
            </a:r>
            <a:endParaRPr lang="en-GB" sz="2400" dirty="0">
              <a:solidFill>
                <a:srgbClr val="FF0000"/>
              </a:solidFill>
            </a:endParaRPr>
          </a:p>
        </p:txBody>
      </p:sp>
      <p:sp>
        <p:nvSpPr>
          <p:cNvPr id="14" name="Oval 13"/>
          <p:cNvSpPr/>
          <p:nvPr/>
        </p:nvSpPr>
        <p:spPr>
          <a:xfrm>
            <a:off x="2842845" y="3717032"/>
            <a:ext cx="576064" cy="432048"/>
          </a:xfrm>
          <a:prstGeom prst="ellipse">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9592" y="2492896"/>
            <a:ext cx="6972845" cy="3973566"/>
          </a:xfrm>
          <a:prstGeom prst="rect">
            <a:avLst/>
          </a:prstGeom>
        </p:spPr>
      </p:pic>
      <p:sp>
        <p:nvSpPr>
          <p:cNvPr id="16" name="TextBox 15"/>
          <p:cNvSpPr txBox="1"/>
          <p:nvPr/>
        </p:nvSpPr>
        <p:spPr>
          <a:xfrm>
            <a:off x="4499992" y="4695958"/>
            <a:ext cx="4464496" cy="461665"/>
          </a:xfrm>
          <a:prstGeom prst="rect">
            <a:avLst/>
          </a:prstGeom>
          <a:noFill/>
        </p:spPr>
        <p:txBody>
          <a:bodyPr wrap="square" rtlCol="0">
            <a:spAutoFit/>
          </a:bodyPr>
          <a:lstStyle/>
          <a:p>
            <a:r>
              <a:rPr lang="en-GB" sz="2400" dirty="0" smtClean="0">
                <a:solidFill>
                  <a:srgbClr val="FF0000"/>
                </a:solidFill>
              </a:rPr>
              <a:t>Both allergens and Calories</a:t>
            </a:r>
            <a:endParaRPr lang="en-GB" sz="2400" dirty="0">
              <a:solidFill>
                <a:srgbClr val="FF0000"/>
              </a:solidFill>
            </a:endParaRPr>
          </a:p>
        </p:txBody>
      </p:sp>
      <p:sp>
        <p:nvSpPr>
          <p:cNvPr id="17" name="Oval 16"/>
          <p:cNvSpPr/>
          <p:nvPr/>
        </p:nvSpPr>
        <p:spPr>
          <a:xfrm>
            <a:off x="3203848" y="4581128"/>
            <a:ext cx="576064" cy="432048"/>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79617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3" grpId="0"/>
      <p:bldP spid="14" grpId="0" animBg="1"/>
      <p:bldP spid="16" grpId="0"/>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GB" dirty="0"/>
              <a:t>Creating a recipe…</a:t>
            </a:r>
          </a:p>
        </p:txBody>
      </p:sp>
      <p:sp>
        <p:nvSpPr>
          <p:cNvPr id="3" name="Text Placeholder 2"/>
          <p:cNvSpPr>
            <a:spLocks noGrp="1"/>
          </p:cNvSpPr>
          <p:nvPr>
            <p:ph type="body" sz="quarter" idx="12"/>
          </p:nvPr>
        </p:nvSpPr>
        <p:spPr>
          <a:xfrm>
            <a:off x="207936" y="2084172"/>
            <a:ext cx="2995912" cy="3853846"/>
          </a:xfrm>
        </p:spPr>
        <p:txBody>
          <a:bodyPr/>
          <a:lstStyle/>
          <a:p>
            <a:r>
              <a:rPr lang="en-GB" sz="1400" b="1" dirty="0"/>
              <a:t>Logical </a:t>
            </a:r>
            <a:r>
              <a:rPr lang="en-GB" sz="1400" b="1" dirty="0" smtClean="0"/>
              <a:t>steps </a:t>
            </a:r>
            <a:endParaRPr lang="en-GB" sz="1400" b="1" dirty="0"/>
          </a:p>
          <a:p>
            <a:pPr>
              <a:lnSpc>
                <a:spcPct val="150000"/>
              </a:lnSpc>
            </a:pPr>
            <a:r>
              <a:rPr lang="en-GB" sz="1400" b="1" dirty="0"/>
              <a:t>1.</a:t>
            </a:r>
            <a:r>
              <a:rPr lang="en-GB" sz="1400" dirty="0"/>
              <a:t> Search ingredient or add to store cupboard</a:t>
            </a:r>
          </a:p>
          <a:p>
            <a:pPr>
              <a:lnSpc>
                <a:spcPct val="150000"/>
              </a:lnSpc>
            </a:pPr>
            <a:r>
              <a:rPr lang="en-GB" sz="1400" dirty="0"/>
              <a:t>*oil/fat always first ingredient to be added- Type, how its used (as an ingredient, 	shallow fried/deep fried).</a:t>
            </a:r>
          </a:p>
          <a:p>
            <a:pPr>
              <a:lnSpc>
                <a:spcPct val="150000"/>
              </a:lnSpc>
            </a:pPr>
            <a:r>
              <a:rPr lang="en-GB" sz="1400" b="1" dirty="0"/>
              <a:t>2. </a:t>
            </a:r>
            <a:r>
              <a:rPr lang="en-GB" sz="1400" dirty="0"/>
              <a:t>Prompts for allergen information for oil/fat used.</a:t>
            </a:r>
          </a:p>
          <a:p>
            <a:pPr>
              <a:lnSpc>
                <a:spcPct val="150000"/>
              </a:lnSpc>
            </a:pPr>
            <a:r>
              <a:rPr lang="en-GB" sz="1400" b="1" dirty="0"/>
              <a:t>3. </a:t>
            </a:r>
            <a:r>
              <a:rPr lang="en-GB" sz="1400" dirty="0"/>
              <a:t>Prompt for Quantity </a:t>
            </a:r>
            <a:endParaRPr lang="en-GB" sz="1400" dirty="0" smtClean="0"/>
          </a:p>
          <a:p>
            <a:pPr>
              <a:lnSpc>
                <a:spcPct val="150000"/>
              </a:lnSpc>
            </a:pPr>
            <a:r>
              <a:rPr lang="en-GB" sz="1400" b="1" dirty="0" smtClean="0"/>
              <a:t>4. </a:t>
            </a:r>
            <a:r>
              <a:rPr lang="en-GB" sz="1400" dirty="0" smtClean="0"/>
              <a:t>Repeat  steps 1-3 for every ingredient</a:t>
            </a:r>
            <a:endParaRPr lang="en-GB" sz="1400" dirty="0"/>
          </a:p>
          <a:p>
            <a:pPr marL="171450" indent="-171450">
              <a:buFont typeface="Arial" panose="020B0604020202020204" pitchFamily="34" charset="0"/>
              <a:buChar char="•"/>
            </a:pPr>
            <a:endParaRPr lang="en-GB" sz="1400" dirty="0"/>
          </a:p>
          <a:p>
            <a:endParaRPr lang="en-GB" dirty="0" smtClean="0"/>
          </a:p>
          <a:p>
            <a:pPr marL="342900" indent="-342900">
              <a:buFont typeface="Arial" panose="020B0604020202020204" pitchFamily="34" charset="0"/>
              <a:buChar char="•"/>
            </a:pPr>
            <a:endParaRPr lang="en-GB" dirty="0" smtClean="0"/>
          </a:p>
          <a:p>
            <a:pPr marL="342900" indent="-342900">
              <a:buFont typeface="Arial" panose="020B0604020202020204" pitchFamily="34" charset="0"/>
              <a:buChar char="•"/>
            </a:pPr>
            <a:endParaRPr lang="en-GB" dirty="0" smtClean="0"/>
          </a:p>
          <a:p>
            <a:endParaRPr lang="en-GB" dirty="0" smtClean="0"/>
          </a:p>
          <a:p>
            <a:pPr marL="457200" indent="-457200">
              <a:buFont typeface="+mj-lt"/>
              <a:buAutoNum type="arabicPeriod"/>
            </a:pPr>
            <a:endParaRPr lang="en-GB" dirty="0"/>
          </a:p>
        </p:txBody>
      </p:sp>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03848" y="2060847"/>
            <a:ext cx="5336967" cy="4089237"/>
          </a:xfrm>
          <a:prstGeom prst="rect">
            <a:avLst/>
          </a:prstGeom>
        </p:spPr>
      </p:pic>
      <p:sp>
        <p:nvSpPr>
          <p:cNvPr id="12" name="Oval 11"/>
          <p:cNvSpPr/>
          <p:nvPr/>
        </p:nvSpPr>
        <p:spPr>
          <a:xfrm>
            <a:off x="3059832" y="4869160"/>
            <a:ext cx="1440160" cy="479514"/>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77850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131918" y="1027707"/>
            <a:ext cx="8616546" cy="529085"/>
          </a:xfrm>
        </p:spPr>
        <p:txBody>
          <a:bodyPr/>
          <a:lstStyle/>
          <a:p>
            <a:r>
              <a:rPr lang="en-US" sz="2800" dirty="0" smtClean="0"/>
              <a:t>Admin Functions</a:t>
            </a:r>
            <a:endParaRPr lang="en-US" sz="2800"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7288" y="1688251"/>
            <a:ext cx="5577216" cy="4733155"/>
          </a:xfrm>
          <a:prstGeom prst="rect">
            <a:avLst/>
          </a:prstGeom>
        </p:spPr>
      </p:pic>
      <p:sp>
        <p:nvSpPr>
          <p:cNvPr id="12" name="Oval 11"/>
          <p:cNvSpPr/>
          <p:nvPr/>
        </p:nvSpPr>
        <p:spPr>
          <a:xfrm>
            <a:off x="539552" y="2780928"/>
            <a:ext cx="1728192" cy="3168352"/>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cxnSp>
        <p:nvCxnSpPr>
          <p:cNvPr id="14" name="Straight Arrow Connector 13"/>
          <p:cNvCxnSpPr/>
          <p:nvPr/>
        </p:nvCxnSpPr>
        <p:spPr>
          <a:xfrm flipH="1">
            <a:off x="3491880" y="3717032"/>
            <a:ext cx="3240360"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8" name="Straight Arrow Connector 17"/>
          <p:cNvCxnSpPr/>
          <p:nvPr/>
        </p:nvCxnSpPr>
        <p:spPr>
          <a:xfrm flipH="1">
            <a:off x="3555366" y="5161270"/>
            <a:ext cx="3240360"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7" name="TextBox 16"/>
          <p:cNvSpPr txBox="1"/>
          <p:nvPr/>
        </p:nvSpPr>
        <p:spPr>
          <a:xfrm>
            <a:off x="6795726" y="3486199"/>
            <a:ext cx="1736714" cy="461665"/>
          </a:xfrm>
          <a:prstGeom prst="rect">
            <a:avLst/>
          </a:prstGeom>
          <a:noFill/>
        </p:spPr>
        <p:txBody>
          <a:bodyPr wrap="square" rtlCol="0">
            <a:spAutoFit/>
          </a:bodyPr>
          <a:lstStyle/>
          <a:p>
            <a:r>
              <a:rPr lang="en-GB" sz="1200" i="1" dirty="0">
                <a:solidFill>
                  <a:prstClr val="black"/>
                </a:solidFill>
              </a:rPr>
              <a:t>Returning Users/</a:t>
            </a:r>
          </a:p>
          <a:p>
            <a:r>
              <a:rPr lang="en-GB" sz="1200" i="1" dirty="0">
                <a:solidFill>
                  <a:prstClr val="black"/>
                </a:solidFill>
              </a:rPr>
              <a:t>New Registrations</a:t>
            </a:r>
          </a:p>
        </p:txBody>
      </p:sp>
      <p:sp>
        <p:nvSpPr>
          <p:cNvPr id="20" name="TextBox 19"/>
          <p:cNvSpPr txBox="1"/>
          <p:nvPr/>
        </p:nvSpPr>
        <p:spPr>
          <a:xfrm>
            <a:off x="6876256" y="5085184"/>
            <a:ext cx="1512168" cy="461665"/>
          </a:xfrm>
          <a:prstGeom prst="rect">
            <a:avLst/>
          </a:prstGeom>
          <a:noFill/>
        </p:spPr>
        <p:txBody>
          <a:bodyPr wrap="square" rtlCol="0">
            <a:spAutoFit/>
          </a:bodyPr>
          <a:lstStyle/>
          <a:p>
            <a:r>
              <a:rPr lang="en-GB" sz="1200" i="1" dirty="0">
                <a:solidFill>
                  <a:prstClr val="black"/>
                </a:solidFill>
              </a:rPr>
              <a:t>New Recipes/ Updated Recipes</a:t>
            </a:r>
          </a:p>
        </p:txBody>
      </p:sp>
      <p:cxnSp>
        <p:nvCxnSpPr>
          <p:cNvPr id="22" name="Straight Arrow Connector 21"/>
          <p:cNvCxnSpPr/>
          <p:nvPr/>
        </p:nvCxnSpPr>
        <p:spPr>
          <a:xfrm flipH="1">
            <a:off x="3635896" y="6589010"/>
            <a:ext cx="3240360"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23" name="TextBox 22"/>
          <p:cNvSpPr txBox="1"/>
          <p:nvPr/>
        </p:nvSpPr>
        <p:spPr>
          <a:xfrm>
            <a:off x="2555776" y="6511054"/>
            <a:ext cx="1512168" cy="215444"/>
          </a:xfrm>
          <a:prstGeom prst="rect">
            <a:avLst/>
          </a:prstGeom>
          <a:noFill/>
        </p:spPr>
        <p:txBody>
          <a:bodyPr wrap="square" rtlCol="0">
            <a:spAutoFit/>
          </a:bodyPr>
          <a:lstStyle/>
          <a:p>
            <a:r>
              <a:rPr lang="en-GB" sz="800" b="1" dirty="0">
                <a:solidFill>
                  <a:prstClr val="black"/>
                </a:solidFill>
              </a:rPr>
              <a:t>Recipe Type</a:t>
            </a:r>
          </a:p>
        </p:txBody>
      </p:sp>
      <p:sp>
        <p:nvSpPr>
          <p:cNvPr id="25" name="TextBox 24"/>
          <p:cNvSpPr txBox="1"/>
          <p:nvPr/>
        </p:nvSpPr>
        <p:spPr>
          <a:xfrm>
            <a:off x="6876256" y="6251860"/>
            <a:ext cx="1872208" cy="461665"/>
          </a:xfrm>
          <a:prstGeom prst="rect">
            <a:avLst/>
          </a:prstGeom>
          <a:noFill/>
        </p:spPr>
        <p:txBody>
          <a:bodyPr wrap="square" rtlCol="0">
            <a:spAutoFit/>
          </a:bodyPr>
          <a:lstStyle/>
          <a:p>
            <a:r>
              <a:rPr lang="en-GB" sz="1200" i="1" dirty="0">
                <a:solidFill>
                  <a:prstClr val="black"/>
                </a:solidFill>
              </a:rPr>
              <a:t>Allergens/ </a:t>
            </a:r>
          </a:p>
          <a:p>
            <a:r>
              <a:rPr lang="en-GB" sz="1200" i="1" dirty="0">
                <a:solidFill>
                  <a:prstClr val="black"/>
                </a:solidFill>
              </a:rPr>
              <a:t>Allergens and Calories</a:t>
            </a:r>
          </a:p>
        </p:txBody>
      </p:sp>
      <p:sp>
        <p:nvSpPr>
          <p:cNvPr id="27" name="Oval 26"/>
          <p:cNvSpPr/>
          <p:nvPr/>
        </p:nvSpPr>
        <p:spPr>
          <a:xfrm rot="16200000">
            <a:off x="4152449" y="1256263"/>
            <a:ext cx="839102" cy="3888432"/>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1426726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p:bldP spid="20" grpId="0"/>
      <p:bldP spid="25" grpId="0"/>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GB" dirty="0" smtClean="0"/>
              <a:t>Supporting Resources</a:t>
            </a:r>
            <a:endParaRPr lang="en-GB" dirty="0"/>
          </a:p>
        </p:txBody>
      </p:sp>
      <p:sp>
        <p:nvSpPr>
          <p:cNvPr id="3" name="Text Placeholder 2"/>
          <p:cNvSpPr>
            <a:spLocks noGrp="1"/>
          </p:cNvSpPr>
          <p:nvPr>
            <p:ph type="body" sz="quarter" idx="12"/>
          </p:nvPr>
        </p:nvSpPr>
        <p:spPr>
          <a:xfrm>
            <a:off x="395536" y="1778405"/>
            <a:ext cx="8136904" cy="4485530"/>
          </a:xfrm>
        </p:spPr>
        <p:txBody>
          <a:bodyPr/>
          <a:lstStyle/>
          <a:p>
            <a:pPr>
              <a:lnSpc>
                <a:spcPct val="150000"/>
              </a:lnSpc>
            </a:pPr>
            <a:r>
              <a:rPr lang="en-GB" sz="1400" dirty="0"/>
              <a:t>FSS have developed two documents to support businesses, which are </a:t>
            </a:r>
            <a:r>
              <a:rPr lang="en-GB" sz="1400" dirty="0" smtClean="0"/>
              <a:t>currently being reviewed </a:t>
            </a:r>
            <a:r>
              <a:rPr lang="en-GB" sz="1400" dirty="0" smtClean="0"/>
              <a:t>as </a:t>
            </a:r>
            <a:r>
              <a:rPr lang="en-GB" sz="1400" dirty="0"/>
              <a:t>part of the MenuCal </a:t>
            </a:r>
            <a:r>
              <a:rPr lang="en-GB" sz="1400" dirty="0" smtClean="0"/>
              <a:t>Pilot before they are made available; </a:t>
            </a:r>
            <a:endParaRPr lang="en-GB" sz="1400" dirty="0"/>
          </a:p>
          <a:p>
            <a:pPr marL="285750" lvl="0" indent="-285750">
              <a:lnSpc>
                <a:spcPct val="150000"/>
              </a:lnSpc>
              <a:buFont typeface="Arial" panose="020B0604020202020204" pitchFamily="34" charset="0"/>
              <a:buChar char="•"/>
            </a:pPr>
            <a:r>
              <a:rPr lang="en-GB" sz="1400" b="1" dirty="0"/>
              <a:t>The MenuCal User Guide</a:t>
            </a:r>
            <a:r>
              <a:rPr lang="en-GB" sz="1400" dirty="0"/>
              <a:t> -  a pictorial step by step set of instructions for using the MenuCal tool.  </a:t>
            </a:r>
          </a:p>
          <a:p>
            <a:pPr marL="285750" lvl="0" indent="-285750">
              <a:lnSpc>
                <a:spcPct val="150000"/>
              </a:lnSpc>
              <a:buFont typeface="Arial" panose="020B0604020202020204" pitchFamily="34" charset="0"/>
              <a:buChar char="•"/>
            </a:pPr>
            <a:r>
              <a:rPr lang="en-GB" sz="1400" b="1" dirty="0"/>
              <a:t>Business guidance </a:t>
            </a:r>
            <a:r>
              <a:rPr lang="en-GB" sz="1400" dirty="0"/>
              <a:t>– Voluntary Calorie Labelling in Scotland. This guide outlines the principles and practices to be followed by the food businesses when they are using calorie </a:t>
            </a:r>
            <a:r>
              <a:rPr lang="en-GB" sz="1400" dirty="0" smtClean="0"/>
              <a:t>labelling. </a:t>
            </a:r>
            <a:endParaRPr lang="en-GB" sz="1400" dirty="0"/>
          </a:p>
          <a:p>
            <a:endParaRPr lang="en-GB" dirty="0"/>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16216" y="5805264"/>
            <a:ext cx="2451100"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03848" y="3593783"/>
            <a:ext cx="2108336" cy="3068960"/>
          </a:xfrm>
          <a:prstGeom prst="rect">
            <a:avLst/>
          </a:prstGeom>
          <a:ln>
            <a:solidFill>
              <a:schemeClr val="tx1"/>
            </a:solidFill>
          </a:ln>
        </p:spPr>
      </p:pic>
    </p:spTree>
    <p:extLst>
      <p:ext uri="{BB962C8B-B14F-4D97-AF65-F5344CB8AC3E}">
        <p14:creationId xmlns:p14="http://schemas.microsoft.com/office/powerpoint/2010/main" val="20140797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323528" y="980728"/>
            <a:ext cx="6359884" cy="673100"/>
          </a:xfrm>
        </p:spPr>
        <p:txBody>
          <a:bodyPr/>
          <a:lstStyle/>
          <a:p>
            <a:r>
              <a:rPr lang="en-GB" sz="3600" dirty="0" smtClean="0"/>
              <a:t>MenuCal, what is it?</a:t>
            </a:r>
            <a:endParaRPr lang="en-GB" sz="3600" dirty="0"/>
          </a:p>
        </p:txBody>
      </p:sp>
      <p:sp>
        <p:nvSpPr>
          <p:cNvPr id="3" name="Text Placeholder 2"/>
          <p:cNvSpPr>
            <a:spLocks noGrp="1"/>
          </p:cNvSpPr>
          <p:nvPr>
            <p:ph type="body" sz="quarter" idx="12"/>
          </p:nvPr>
        </p:nvSpPr>
        <p:spPr>
          <a:xfrm>
            <a:off x="239350" y="1700808"/>
            <a:ext cx="8352928" cy="4440981"/>
          </a:xfrm>
        </p:spPr>
        <p:txBody>
          <a:bodyPr/>
          <a:lstStyle/>
          <a:p>
            <a:pPr marL="285750" lvl="0" indent="-285750">
              <a:buFont typeface="Arial" panose="020B0604020202020204" pitchFamily="34" charset="0"/>
              <a:buChar char="•"/>
            </a:pPr>
            <a:r>
              <a:rPr lang="en-GB" sz="1400" dirty="0"/>
              <a:t>MenuCal is a free to use web based allergen management and calorie labelling </a:t>
            </a:r>
            <a:r>
              <a:rPr lang="en-GB" sz="1400" dirty="0" smtClean="0"/>
              <a:t>tool</a:t>
            </a:r>
          </a:p>
          <a:p>
            <a:pPr lvl="0"/>
            <a:endParaRPr lang="en-GB" sz="1400" dirty="0" smtClean="0"/>
          </a:p>
          <a:p>
            <a:pPr marL="285750" lvl="0" indent="-285750">
              <a:buFont typeface="Arial" panose="020B0604020202020204" pitchFamily="34" charset="0"/>
              <a:buChar char="•"/>
            </a:pPr>
            <a:r>
              <a:rPr lang="en-GB" sz="1400" dirty="0"/>
              <a:t>MenuCal supports two areas of Food Standards Scotland (FSS) work in out of home catering settings:</a:t>
            </a:r>
          </a:p>
          <a:p>
            <a:pPr marL="1028700" lvl="1">
              <a:buFont typeface="Arial" panose="020B0604020202020204" pitchFamily="34" charset="0"/>
              <a:buChar char="•"/>
            </a:pPr>
            <a:r>
              <a:rPr lang="en-GB" sz="1400" spc="-30" dirty="0">
                <a:solidFill>
                  <a:srgbClr val="3F2A56"/>
                </a:solidFill>
                <a:cs typeface="ＭＳ Ｐゴシック" charset="0"/>
              </a:rPr>
              <a:t>mandatory provision of allergen information </a:t>
            </a:r>
          </a:p>
          <a:p>
            <a:pPr marL="1028700" lvl="1">
              <a:buFont typeface="Arial" panose="020B0604020202020204" pitchFamily="34" charset="0"/>
              <a:buChar char="•"/>
            </a:pPr>
            <a:r>
              <a:rPr lang="en-GB" sz="1400" spc="-30" dirty="0">
                <a:solidFill>
                  <a:srgbClr val="3F2A56"/>
                </a:solidFill>
                <a:cs typeface="ＭＳ Ｐゴシック" charset="0"/>
              </a:rPr>
              <a:t>voluntary energy (calorie) </a:t>
            </a:r>
            <a:r>
              <a:rPr lang="en-GB" sz="1400" spc="-30" dirty="0" smtClean="0">
                <a:solidFill>
                  <a:srgbClr val="3F2A56"/>
                </a:solidFill>
                <a:cs typeface="ＭＳ Ｐゴシック" charset="0"/>
              </a:rPr>
              <a:t>labelling</a:t>
            </a:r>
          </a:p>
          <a:p>
            <a:pPr lvl="1" indent="0">
              <a:buNone/>
            </a:pPr>
            <a:endParaRPr lang="en-GB" sz="1400" dirty="0"/>
          </a:p>
          <a:p>
            <a:pPr marL="285750" lvl="0" indent="-285750">
              <a:buFont typeface="Arial" panose="020B0604020202020204" pitchFamily="34" charset="0"/>
              <a:buChar char="•"/>
            </a:pPr>
            <a:r>
              <a:rPr lang="en-GB" sz="1400" dirty="0"/>
              <a:t>FSS purchased the licence for the MenuCal tool for Scotland from the Food Safety Authority of Ireland in March </a:t>
            </a:r>
            <a:r>
              <a:rPr lang="en-GB" sz="1400" dirty="0" smtClean="0"/>
              <a:t>2016.</a:t>
            </a:r>
          </a:p>
          <a:p>
            <a:pPr lvl="0"/>
            <a:endParaRPr lang="en-GB" sz="1400" dirty="0"/>
          </a:p>
          <a:p>
            <a:pPr marL="285750" lvl="0" indent="-285750">
              <a:buFont typeface="Arial" panose="020B0604020202020204" pitchFamily="34" charset="0"/>
              <a:buChar char="•"/>
            </a:pPr>
            <a:r>
              <a:rPr lang="en-GB" sz="1400" dirty="0"/>
              <a:t>The MenuCal license allows FSS to make amendments to the Scottish version of the MenuCal tool to make it applicable to Scottish Food Businesses</a:t>
            </a:r>
            <a:r>
              <a:rPr lang="en-GB" sz="1400" dirty="0" smtClean="0"/>
              <a:t>.</a:t>
            </a:r>
          </a:p>
          <a:p>
            <a:pPr marL="285750" lvl="0" indent="-285750">
              <a:buFont typeface="Arial" panose="020B0604020202020204" pitchFamily="34" charset="0"/>
              <a:buChar char="•"/>
            </a:pPr>
            <a:endParaRPr lang="en-GB" sz="1400" dirty="0"/>
          </a:p>
          <a:p>
            <a:pPr marL="285750" lvl="0" indent="-285750">
              <a:buFont typeface="Arial" panose="020B0604020202020204" pitchFamily="34" charset="0"/>
              <a:buChar char="•"/>
            </a:pPr>
            <a:r>
              <a:rPr lang="en-GB" sz="1400" dirty="0" smtClean="0"/>
              <a:t>MenuCal is currently being piloted in Partnership with Scottish Food Enforcement Liaison Committee (SFELC) Diet and Nutrition Working Group. </a:t>
            </a:r>
          </a:p>
          <a:p>
            <a:pPr lvl="1" indent="0">
              <a:buNone/>
            </a:pPr>
            <a:endParaRPr lang="en-GB" sz="1400" spc="-30" dirty="0">
              <a:solidFill>
                <a:srgbClr val="3F2A56"/>
              </a:solidFill>
              <a:cs typeface="ＭＳ Ｐゴシック" charset="0"/>
            </a:endParaRPr>
          </a:p>
          <a:p>
            <a:pPr lvl="0"/>
            <a:endParaRPr lang="en-GB" sz="1600" dirty="0"/>
          </a:p>
          <a:p>
            <a:endParaRPr lang="en-GB" sz="1400" dirty="0"/>
          </a:p>
        </p:txBody>
      </p:sp>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98066" y="5517232"/>
            <a:ext cx="2808312" cy="901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26777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15940" y="1050179"/>
            <a:ext cx="8332524" cy="578621"/>
          </a:xfrm>
        </p:spPr>
        <p:txBody>
          <a:bodyPr/>
          <a:lstStyle/>
          <a:p>
            <a:r>
              <a:rPr lang="en-GB" sz="3200" dirty="0" smtClean="0"/>
              <a:t>Principles for Calorie Labelling on </a:t>
            </a:r>
            <a:r>
              <a:rPr lang="en-GB" sz="3200" dirty="0"/>
              <a:t>Menus</a:t>
            </a:r>
          </a:p>
          <a:p>
            <a:endParaRPr lang="en-GB" sz="3200" dirty="0"/>
          </a:p>
        </p:txBody>
      </p:sp>
      <p:sp>
        <p:nvSpPr>
          <p:cNvPr id="7" name="Rounded Rectangle 6"/>
          <p:cNvSpPr/>
          <p:nvPr/>
        </p:nvSpPr>
        <p:spPr>
          <a:xfrm>
            <a:off x="971600" y="2132856"/>
            <a:ext cx="3168352" cy="1872208"/>
          </a:xfrm>
          <a:prstGeom prst="roundRect">
            <a:avLst/>
          </a:prstGeom>
          <a:solidFill>
            <a:schemeClr val="accent1">
              <a:lumMod val="75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b="1" dirty="0">
                <a:solidFill>
                  <a:schemeClr val="bg1"/>
                </a:solidFill>
              </a:rPr>
              <a:t>1. Display calorie information at point of choice</a:t>
            </a:r>
          </a:p>
        </p:txBody>
      </p:sp>
      <p:sp>
        <p:nvSpPr>
          <p:cNvPr id="9" name="Rounded Rectangle 8"/>
          <p:cNvSpPr/>
          <p:nvPr/>
        </p:nvSpPr>
        <p:spPr>
          <a:xfrm>
            <a:off x="4623974" y="4437112"/>
            <a:ext cx="3168352" cy="1872208"/>
          </a:xfrm>
          <a:prstGeom prst="roundRect">
            <a:avLst/>
          </a:prstGeom>
          <a:solidFill>
            <a:schemeClr val="accent4">
              <a:lumMod val="75000"/>
            </a:schemeClr>
          </a:solidFill>
          <a:ln>
            <a:solidFill>
              <a:schemeClr val="accent4">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GB" b="1" dirty="0" smtClean="0">
                <a:solidFill>
                  <a:schemeClr val="bg1"/>
                </a:solidFill>
              </a:rPr>
              <a:t>4. Display </a:t>
            </a:r>
            <a:r>
              <a:rPr lang="en-GB" b="1" dirty="0">
                <a:solidFill>
                  <a:schemeClr val="bg1"/>
                </a:solidFill>
              </a:rPr>
              <a:t>average calorie requirements</a:t>
            </a:r>
          </a:p>
        </p:txBody>
      </p:sp>
      <p:sp>
        <p:nvSpPr>
          <p:cNvPr id="10" name="Rounded Rectangle 9"/>
          <p:cNvSpPr/>
          <p:nvPr/>
        </p:nvSpPr>
        <p:spPr>
          <a:xfrm>
            <a:off x="4644008" y="2132856"/>
            <a:ext cx="3168352" cy="1872208"/>
          </a:xfrm>
          <a:prstGeom prst="roundRect">
            <a:avLst/>
          </a:prstGeom>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GB" b="1" dirty="0">
                <a:solidFill>
                  <a:schemeClr val="bg1"/>
                </a:solidFill>
              </a:rPr>
              <a:t>2. Display calorie information for all standard food and drink</a:t>
            </a:r>
          </a:p>
        </p:txBody>
      </p:sp>
      <p:sp>
        <p:nvSpPr>
          <p:cNvPr id="11" name="Rounded Rectangle 10"/>
          <p:cNvSpPr/>
          <p:nvPr/>
        </p:nvSpPr>
        <p:spPr>
          <a:xfrm>
            <a:off x="899592" y="4437112"/>
            <a:ext cx="3168352" cy="1872208"/>
          </a:xfrm>
          <a:prstGeom prst="roundRect">
            <a:avLst/>
          </a:prstGeom>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b="1" dirty="0" smtClean="0">
                <a:solidFill>
                  <a:schemeClr val="bg1"/>
                </a:solidFill>
              </a:rPr>
              <a:t>3. Display </a:t>
            </a:r>
            <a:r>
              <a:rPr lang="en-GB" b="1" dirty="0">
                <a:solidFill>
                  <a:schemeClr val="bg1"/>
                </a:solidFill>
              </a:rPr>
              <a:t>calories in terms of portions or meal</a:t>
            </a:r>
          </a:p>
          <a:p>
            <a:pPr algn="ctr"/>
            <a:endParaRPr lang="en-GB" b="1" dirty="0">
              <a:solidFill>
                <a:schemeClr val="bg1"/>
              </a:solidFill>
            </a:endParaRPr>
          </a:p>
        </p:txBody>
      </p:sp>
    </p:spTree>
    <p:extLst>
      <p:ext uri="{BB962C8B-B14F-4D97-AF65-F5344CB8AC3E}">
        <p14:creationId xmlns:p14="http://schemas.microsoft.com/office/powerpoint/2010/main" val="28993550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179512" y="1081455"/>
            <a:ext cx="7563046" cy="673100"/>
          </a:xfrm>
        </p:spPr>
        <p:txBody>
          <a:bodyPr/>
          <a:lstStyle/>
          <a:p>
            <a:r>
              <a:rPr lang="en-GB" sz="3600" dirty="0" smtClean="0"/>
              <a:t>MenuCal to date… </a:t>
            </a:r>
            <a:endParaRPr lang="en-GB" sz="3600" dirty="0"/>
          </a:p>
        </p:txBody>
      </p:sp>
      <p:sp>
        <p:nvSpPr>
          <p:cNvPr id="3" name="Text Placeholder 2"/>
          <p:cNvSpPr>
            <a:spLocks noGrp="1"/>
          </p:cNvSpPr>
          <p:nvPr>
            <p:ph type="body" sz="quarter" idx="12"/>
          </p:nvPr>
        </p:nvSpPr>
        <p:spPr>
          <a:xfrm>
            <a:off x="170412" y="1628800"/>
            <a:ext cx="8376764" cy="4485530"/>
          </a:xfrm>
        </p:spPr>
        <p:txBody>
          <a:bodyPr/>
          <a:lstStyle/>
          <a:p>
            <a:pPr marL="342900" indent="-342900">
              <a:lnSpc>
                <a:spcPct val="200000"/>
              </a:lnSpc>
              <a:buFont typeface="Arial" panose="020B0604020202020204" pitchFamily="34" charset="0"/>
              <a:buChar char="•"/>
            </a:pPr>
            <a:r>
              <a:rPr lang="en-GB" sz="1400" dirty="0"/>
              <a:t>Food data update in July 2016 </a:t>
            </a:r>
            <a:r>
              <a:rPr lang="en-GB" sz="1400" dirty="0" smtClean="0"/>
              <a:t>. </a:t>
            </a:r>
            <a:endParaRPr lang="en-GB" sz="1400" dirty="0"/>
          </a:p>
          <a:p>
            <a:pPr marL="342900" indent="-342900">
              <a:lnSpc>
                <a:spcPct val="200000"/>
              </a:lnSpc>
              <a:buFont typeface="Arial" panose="020B0604020202020204" pitchFamily="34" charset="0"/>
              <a:buChar char="•"/>
            </a:pPr>
            <a:r>
              <a:rPr lang="en-GB" sz="1400" dirty="0"/>
              <a:t>FSS version of MenuCal created, updated and rebranded</a:t>
            </a:r>
            <a:r>
              <a:rPr lang="en-GB" sz="1400" dirty="0" smtClean="0"/>
              <a:t>. Now live </a:t>
            </a:r>
            <a:r>
              <a:rPr lang="en-GB" sz="1400" dirty="0"/>
              <a:t>on </a:t>
            </a:r>
            <a:r>
              <a:rPr lang="en-GB" sz="1400" dirty="0">
                <a:hlinkClick r:id="rId3"/>
              </a:rPr>
              <a:t>https://menucal.fss.scot</a:t>
            </a:r>
            <a:r>
              <a:rPr lang="en-GB" sz="1400" dirty="0" smtClean="0">
                <a:hlinkClick r:id="rId3"/>
              </a:rPr>
              <a:t>/</a:t>
            </a:r>
            <a:endParaRPr lang="en-GB" sz="1400" dirty="0" smtClean="0"/>
          </a:p>
          <a:p>
            <a:pPr marL="342900" indent="-342900">
              <a:lnSpc>
                <a:spcPct val="200000"/>
              </a:lnSpc>
              <a:buFont typeface="Arial" panose="020B0604020202020204" pitchFamily="34" charset="0"/>
              <a:buChar char="•"/>
            </a:pPr>
            <a:r>
              <a:rPr lang="en-GB" sz="1400" dirty="0" smtClean="0"/>
              <a:t>MenuCal </a:t>
            </a:r>
            <a:r>
              <a:rPr lang="en-GB" sz="1400" dirty="0" smtClean="0"/>
              <a:t>User Guide and </a:t>
            </a:r>
            <a:r>
              <a:rPr lang="en-GB" sz="1400" dirty="0"/>
              <a:t>Business Guidance </a:t>
            </a:r>
            <a:r>
              <a:rPr lang="en-GB" sz="1400" dirty="0" smtClean="0"/>
              <a:t>have been developed</a:t>
            </a:r>
            <a:r>
              <a:rPr lang="en-GB" sz="1400" dirty="0"/>
              <a:t>. </a:t>
            </a:r>
          </a:p>
          <a:p>
            <a:pPr marL="342900" indent="-342900">
              <a:lnSpc>
                <a:spcPct val="200000"/>
              </a:lnSpc>
              <a:buFont typeface="Arial" panose="020B0604020202020204" pitchFamily="34" charset="0"/>
              <a:buChar char="•"/>
            </a:pPr>
            <a:r>
              <a:rPr lang="en-GB" sz="1400" dirty="0" smtClean="0"/>
              <a:t>Pilot – On-going</a:t>
            </a:r>
          </a:p>
          <a:p>
            <a:pPr marL="1085850" lvl="1" indent="-342900">
              <a:lnSpc>
                <a:spcPct val="200000"/>
              </a:lnSpc>
              <a:buFont typeface="Arial" panose="020B0604020202020204" pitchFamily="34" charset="0"/>
              <a:buChar char="•"/>
            </a:pPr>
            <a:r>
              <a:rPr lang="en-GB" sz="1400" spc="-30" dirty="0">
                <a:solidFill>
                  <a:srgbClr val="3F2A56"/>
                </a:solidFill>
                <a:cs typeface="ＭＳ Ｐゴシック" charset="0"/>
              </a:rPr>
              <a:t>C</a:t>
            </a:r>
            <a:r>
              <a:rPr lang="en-GB" sz="1400" spc="-30" dirty="0" smtClean="0">
                <a:solidFill>
                  <a:srgbClr val="3F2A56"/>
                </a:solidFill>
                <a:cs typeface="ＭＳ Ｐゴシック" charset="0"/>
              </a:rPr>
              <a:t>ollaboration </a:t>
            </a:r>
            <a:r>
              <a:rPr lang="en-GB" sz="1400" spc="-30" dirty="0">
                <a:solidFill>
                  <a:srgbClr val="3F2A56"/>
                </a:solidFill>
                <a:cs typeface="ＭＳ Ｐゴシック" charset="0"/>
              </a:rPr>
              <a:t>with the SFELC </a:t>
            </a:r>
            <a:r>
              <a:rPr lang="en-GB" sz="1400" spc="-30" dirty="0" smtClean="0">
                <a:solidFill>
                  <a:srgbClr val="3F2A56"/>
                </a:solidFill>
                <a:cs typeface="ＭＳ Ｐゴシック" charset="0"/>
              </a:rPr>
              <a:t>Diet and Nutrition Working </a:t>
            </a:r>
            <a:r>
              <a:rPr lang="en-GB" sz="1400" spc="-30" dirty="0">
                <a:solidFill>
                  <a:srgbClr val="3F2A56"/>
                </a:solidFill>
                <a:cs typeface="ＭＳ Ｐゴシック" charset="0"/>
              </a:rPr>
              <a:t>Group</a:t>
            </a:r>
            <a:r>
              <a:rPr lang="en-GB" sz="1400" spc="-30" dirty="0" smtClean="0">
                <a:solidFill>
                  <a:srgbClr val="3F2A56"/>
                </a:solidFill>
                <a:cs typeface="ＭＳ Ｐゴシック" charset="0"/>
              </a:rPr>
              <a:t>.</a:t>
            </a:r>
          </a:p>
          <a:p>
            <a:pPr marL="1085850" lvl="1" indent="-342900">
              <a:lnSpc>
                <a:spcPct val="200000"/>
              </a:lnSpc>
              <a:buFont typeface="Arial" panose="020B0604020202020204" pitchFamily="34" charset="0"/>
              <a:buChar char="•"/>
            </a:pPr>
            <a:r>
              <a:rPr lang="en-GB" sz="1400" spc="-30" dirty="0">
                <a:solidFill>
                  <a:srgbClr val="3F2A56"/>
                </a:solidFill>
                <a:cs typeface="ＭＳ Ｐゴシック" charset="0"/>
              </a:rPr>
              <a:t>Pilot was initiated in November 2016 and due to finish June 2017</a:t>
            </a:r>
            <a:r>
              <a:rPr lang="en-GB" sz="1400" spc="-30" dirty="0" smtClean="0">
                <a:solidFill>
                  <a:srgbClr val="3F2A56"/>
                </a:solidFill>
                <a:cs typeface="ＭＳ Ｐゴシック" charset="0"/>
              </a:rPr>
              <a:t>.</a:t>
            </a:r>
          </a:p>
          <a:p>
            <a:pPr marL="1085850" lvl="1" indent="-342900">
              <a:lnSpc>
                <a:spcPct val="200000"/>
              </a:lnSpc>
              <a:buFont typeface="Arial" panose="020B0604020202020204" pitchFamily="34" charset="0"/>
              <a:buChar char="•"/>
            </a:pPr>
            <a:r>
              <a:rPr lang="en-GB" sz="1400" spc="-30" dirty="0">
                <a:solidFill>
                  <a:srgbClr val="3F2A56"/>
                </a:solidFill>
                <a:cs typeface="ＭＳ Ｐゴシック" charset="0"/>
              </a:rPr>
              <a:t>Around 25 businesses across 7 LA’s. </a:t>
            </a:r>
          </a:p>
          <a:p>
            <a:pPr marL="342900" indent="-342900">
              <a:lnSpc>
                <a:spcPct val="200000"/>
              </a:lnSpc>
              <a:buFont typeface="Arial" panose="020B0604020202020204" pitchFamily="34" charset="0"/>
              <a:buChar char="•"/>
            </a:pPr>
            <a:r>
              <a:rPr lang="en-GB" sz="1400" dirty="0" smtClean="0"/>
              <a:t>Pilot outcomes will inform how we take MenuCal forward. </a:t>
            </a:r>
          </a:p>
          <a:p>
            <a:pPr>
              <a:lnSpc>
                <a:spcPct val="200000"/>
              </a:lnSpc>
            </a:pPr>
            <a:endParaRPr lang="en-GB" sz="1400" dirty="0" smtClean="0"/>
          </a:p>
          <a:p>
            <a:pPr>
              <a:lnSpc>
                <a:spcPct val="200000"/>
              </a:lnSpc>
            </a:pPr>
            <a:endParaRPr lang="en-GB" dirty="0" smtClean="0">
              <a:solidFill>
                <a:srgbClr val="FF0000"/>
              </a:solidFill>
            </a:endParaRPr>
          </a:p>
          <a:p>
            <a:pPr marL="457200" indent="-457200">
              <a:buFont typeface="Arial" panose="020B0604020202020204" pitchFamily="34" charset="0"/>
              <a:buChar char="•"/>
            </a:pPr>
            <a:endParaRPr lang="en-GB" dirty="0"/>
          </a:p>
          <a:p>
            <a:endParaRPr lang="en-GB" dirty="0" smtClean="0"/>
          </a:p>
          <a:p>
            <a:pPr marL="457200" indent="-457200">
              <a:buFont typeface="+mj-lt"/>
              <a:buAutoNum type="arabicPeriod"/>
            </a:pPr>
            <a:endParaRPr lang="en-GB" dirty="0"/>
          </a:p>
          <a:p>
            <a:pPr marL="457200" indent="-457200">
              <a:buFont typeface="Arial" panose="020B0604020202020204" pitchFamily="34" charset="0"/>
              <a:buChar char="•"/>
            </a:pPr>
            <a:endParaRPr lang="en-GB" dirty="0" smtClean="0"/>
          </a:p>
          <a:p>
            <a:pPr marL="1200150" lvl="1" indent="-457200"/>
            <a:endParaRPr lang="en-GB" dirty="0"/>
          </a:p>
        </p:txBody>
      </p:sp>
      <p:pic>
        <p:nvPicPr>
          <p:cNvPr id="5" name="Picture Placeholder 8" descr="Icons Test Tick.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8102715" y="5793239"/>
            <a:ext cx="864376" cy="863994"/>
          </a:xfrm>
          <a:prstGeom prst="ellipse">
            <a:avLst/>
          </a:prstGeom>
          <a:noFill/>
          <a:ln>
            <a:noFill/>
          </a:ln>
        </p:spPr>
      </p:pic>
      <p:pic>
        <p:nvPicPr>
          <p:cNvPr id="6" name="Picture Placeholder 7" descr="Icons Test Fork.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7310370" y="5793239"/>
            <a:ext cx="864376" cy="863994"/>
          </a:xfrm>
          <a:prstGeom prst="ellipse">
            <a:avLst/>
          </a:prstGeom>
          <a:noFill/>
          <a:ln>
            <a:noFill/>
          </a:ln>
        </p:spPr>
      </p:pic>
      <p:pic>
        <p:nvPicPr>
          <p:cNvPr id="7" name="Picture Placeholder 6" descr="Icons Test People.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6518025" y="5793239"/>
            <a:ext cx="864376" cy="863994"/>
          </a:xfrm>
          <a:prstGeom prst="ellipse">
            <a:avLst/>
          </a:prstGeom>
          <a:noFill/>
          <a:ln>
            <a:noFill/>
          </a:ln>
        </p:spPr>
      </p:pic>
    </p:spTree>
    <p:extLst>
      <p:ext uri="{BB962C8B-B14F-4D97-AF65-F5344CB8AC3E}">
        <p14:creationId xmlns:p14="http://schemas.microsoft.com/office/powerpoint/2010/main" val="39967491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755576" y="2492896"/>
            <a:ext cx="7404966" cy="560294"/>
          </a:xfrm>
        </p:spPr>
        <p:txBody>
          <a:bodyPr/>
          <a:lstStyle/>
          <a:p>
            <a:pPr algn="ctr"/>
            <a:r>
              <a:rPr lang="en-GB" sz="8800" b="1" dirty="0">
                <a:solidFill>
                  <a:prstClr val="white"/>
                </a:solidFill>
                <a:ea typeface="+mn-ea"/>
                <a:cs typeface="+mn-cs"/>
              </a:rPr>
              <a:t>Thank You </a:t>
            </a:r>
            <a:endParaRPr lang="en-GB" sz="8800" b="1" dirty="0" smtClean="0">
              <a:solidFill>
                <a:prstClr val="white"/>
              </a:solidFill>
              <a:ea typeface="+mn-ea"/>
              <a:cs typeface="+mn-cs"/>
            </a:endParaRPr>
          </a:p>
          <a:p>
            <a:pPr algn="ctr"/>
            <a:r>
              <a:rPr lang="en-GB" sz="4800" b="1" dirty="0" smtClean="0">
                <a:solidFill>
                  <a:prstClr val="white"/>
                </a:solidFill>
                <a:ea typeface="+mn-ea"/>
                <a:cs typeface="+mn-cs"/>
              </a:rPr>
              <a:t>Questions?</a:t>
            </a:r>
            <a:endParaRPr lang="en-GB" sz="4800" b="1" dirty="0">
              <a:solidFill>
                <a:prstClr val="white"/>
              </a:solidFill>
              <a:ea typeface="+mn-ea"/>
              <a:cs typeface="+mn-cs"/>
            </a:endParaRPr>
          </a:p>
        </p:txBody>
      </p:sp>
      <p:sp>
        <p:nvSpPr>
          <p:cNvPr id="3" name="Text Placeholder 2"/>
          <p:cNvSpPr>
            <a:spLocks noGrp="1"/>
          </p:cNvSpPr>
          <p:nvPr>
            <p:ph type="body" sz="quarter" idx="14"/>
          </p:nvPr>
        </p:nvSpPr>
        <p:spPr/>
        <p:txBody>
          <a:bodyPr/>
          <a:lstStyle/>
          <a:p>
            <a:r>
              <a:rPr lang="en-GB" dirty="0" smtClean="0"/>
              <a:t>Email: </a:t>
            </a:r>
            <a:r>
              <a:rPr lang="en-GB" dirty="0" err="1" smtClean="0">
                <a:hlinkClick r:id="rId2"/>
              </a:rPr>
              <a:t>grainne.gilson@fss.scot</a:t>
            </a:r>
            <a:r>
              <a:rPr lang="en-GB" dirty="0" smtClean="0"/>
              <a:t>	</a:t>
            </a:r>
            <a:endParaRPr lang="en-GB" dirty="0"/>
          </a:p>
        </p:txBody>
      </p:sp>
      <p:sp>
        <p:nvSpPr>
          <p:cNvPr id="4" name="Text Placeholder 3"/>
          <p:cNvSpPr>
            <a:spLocks noGrp="1"/>
          </p:cNvSpPr>
          <p:nvPr>
            <p:ph type="body" sz="quarter" idx="15"/>
          </p:nvPr>
        </p:nvSpPr>
        <p:spPr/>
        <p:txBody>
          <a:bodyPr/>
          <a:lstStyle/>
          <a:p>
            <a:r>
              <a:rPr lang="en-GB" sz="2800" dirty="0"/>
              <a:t>Tel: 01224288391</a:t>
            </a:r>
          </a:p>
        </p:txBody>
      </p:sp>
    </p:spTree>
    <p:extLst>
      <p:ext uri="{BB962C8B-B14F-4D97-AF65-F5344CB8AC3E}">
        <p14:creationId xmlns:p14="http://schemas.microsoft.com/office/powerpoint/2010/main" val="3764978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323528" y="1052736"/>
            <a:ext cx="8424936" cy="720080"/>
          </a:xfrm>
        </p:spPr>
        <p:txBody>
          <a:bodyPr/>
          <a:lstStyle/>
          <a:p>
            <a:r>
              <a:rPr lang="en-GB" dirty="0" smtClean="0"/>
              <a:t>Allergens </a:t>
            </a:r>
            <a:endParaRPr lang="en-GB" dirty="0"/>
          </a:p>
        </p:txBody>
      </p:sp>
      <p:sp>
        <p:nvSpPr>
          <p:cNvPr id="3" name="Text Placeholder 2"/>
          <p:cNvSpPr>
            <a:spLocks noGrp="1"/>
          </p:cNvSpPr>
          <p:nvPr>
            <p:ph type="body" sz="quarter" idx="12"/>
          </p:nvPr>
        </p:nvSpPr>
        <p:spPr>
          <a:xfrm>
            <a:off x="338913" y="1844824"/>
            <a:ext cx="8188508" cy="4485530"/>
          </a:xfrm>
        </p:spPr>
        <p:txBody>
          <a:bodyPr/>
          <a:lstStyle/>
          <a:p>
            <a:pPr marL="285750" indent="-285750">
              <a:buFont typeface="Arial" panose="020B0604020202020204" pitchFamily="34" charset="0"/>
              <a:buChar char="•"/>
            </a:pPr>
            <a:r>
              <a:rPr lang="en-GB" sz="1400" dirty="0"/>
              <a:t>December 2014 -  mandatory provision of allergen information for non-</a:t>
            </a:r>
            <a:r>
              <a:rPr lang="en-GB" sz="1400" dirty="0" err="1"/>
              <a:t>prepacked</a:t>
            </a:r>
            <a:r>
              <a:rPr lang="en-GB" sz="1400" dirty="0"/>
              <a:t> food. </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dirty="0"/>
              <a:t>For example, food served in restaurants, cafes etc. and food sold loose from bakers, delicatessens and sandwich shops. </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dirty="0"/>
              <a:t>This applies to the 14 allergens identified as causing most concern across the EU, as listed in Annex II of the Food Information to Consumers Regulation Regulations. </a:t>
            </a:r>
          </a:p>
          <a:p>
            <a:endParaRPr lang="en-GB" sz="1400" dirty="0"/>
          </a:p>
          <a:p>
            <a:endParaRPr lang="en-GB" dirty="0"/>
          </a:p>
        </p:txBody>
      </p:sp>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11760" y="3877676"/>
            <a:ext cx="4009466" cy="2566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53953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08104" y="1772816"/>
            <a:ext cx="3201274" cy="1574253"/>
          </a:xfrm>
          <a:prstGeom prst="rect">
            <a:avLst/>
          </a:prstGeom>
        </p:spPr>
      </p:pic>
      <p:sp>
        <p:nvSpPr>
          <p:cNvPr id="2" name="Text Placeholder 1"/>
          <p:cNvSpPr>
            <a:spLocks noGrp="1"/>
          </p:cNvSpPr>
          <p:nvPr>
            <p:ph type="body" sz="quarter" idx="11"/>
          </p:nvPr>
        </p:nvSpPr>
        <p:spPr/>
        <p:txBody>
          <a:bodyPr/>
          <a:lstStyle/>
          <a:p>
            <a:r>
              <a:rPr lang="en-GB" dirty="0" smtClean="0"/>
              <a:t>Allergy Alerts/Incidents</a:t>
            </a:r>
            <a:endParaRPr lang="en-GB" dirty="0"/>
          </a:p>
        </p:txBody>
      </p:sp>
      <p:graphicFrame>
        <p:nvGraphicFramePr>
          <p:cNvPr id="8" name="Chart 7" title="Alerts and Notices raised"/>
          <p:cNvGraphicFramePr>
            <a:graphicFrameLocks noChangeAspect="1"/>
          </p:cNvGraphicFramePr>
          <p:nvPr>
            <p:extLst>
              <p:ext uri="{D42A27DB-BD31-4B8C-83A1-F6EECF244321}">
                <p14:modId xmlns:p14="http://schemas.microsoft.com/office/powerpoint/2010/main" val="41773127"/>
              </p:ext>
            </p:extLst>
          </p:nvPr>
        </p:nvGraphicFramePr>
        <p:xfrm>
          <a:off x="323528" y="2009622"/>
          <a:ext cx="4953058" cy="3451422"/>
        </p:xfrm>
        <a:graphic>
          <a:graphicData uri="http://schemas.openxmlformats.org/drawingml/2006/chart">
            <c:chart xmlns:c="http://schemas.openxmlformats.org/drawingml/2006/chart" xmlns:r="http://schemas.openxmlformats.org/officeDocument/2006/relationships" r:id="rId4"/>
          </a:graphicData>
        </a:graphic>
      </p:graphicFrame>
      <p:pic>
        <p:nvPicPr>
          <p:cNvPr id="3075"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300192" y="5818007"/>
            <a:ext cx="2706762" cy="98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561320" y="3573016"/>
            <a:ext cx="3019728" cy="1652462"/>
          </a:xfrm>
          <a:prstGeom prst="rect">
            <a:avLst/>
          </a:prstGeom>
        </p:spPr>
      </p:pic>
      <p:pic>
        <p:nvPicPr>
          <p:cNvPr id="5" name="Picture 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32226" y="1759810"/>
            <a:ext cx="5955163" cy="4551284"/>
          </a:xfrm>
          <a:prstGeom prst="rect">
            <a:avLst/>
          </a:prstGeom>
        </p:spPr>
      </p:pic>
    </p:spTree>
    <p:extLst>
      <p:ext uri="{BB962C8B-B14F-4D97-AF65-F5344CB8AC3E}">
        <p14:creationId xmlns:p14="http://schemas.microsoft.com/office/powerpoint/2010/main" val="123037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15940" y="1050179"/>
            <a:ext cx="8332524" cy="673100"/>
          </a:xfrm>
        </p:spPr>
        <p:txBody>
          <a:bodyPr/>
          <a:lstStyle/>
          <a:p>
            <a:r>
              <a:rPr lang="en-GB" sz="3200" dirty="0" smtClean="0"/>
              <a:t>Calorie Labelling</a:t>
            </a:r>
            <a:endParaRPr lang="en-GB" sz="3200" dirty="0"/>
          </a:p>
        </p:txBody>
      </p:sp>
      <p:sp>
        <p:nvSpPr>
          <p:cNvPr id="3" name="Text Placeholder 2"/>
          <p:cNvSpPr>
            <a:spLocks noGrp="1"/>
          </p:cNvSpPr>
          <p:nvPr>
            <p:ph type="body" sz="quarter" idx="12"/>
          </p:nvPr>
        </p:nvSpPr>
        <p:spPr>
          <a:xfrm>
            <a:off x="251520" y="1628800"/>
            <a:ext cx="8188508" cy="4485530"/>
          </a:xfrm>
        </p:spPr>
        <p:txBody>
          <a:bodyPr/>
          <a:lstStyle/>
          <a:p>
            <a:pPr>
              <a:lnSpc>
                <a:spcPct val="150000"/>
              </a:lnSpc>
            </a:pPr>
            <a:endParaRPr lang="en-GB" sz="1300" b="1" dirty="0" smtClean="0"/>
          </a:p>
          <a:p>
            <a:pPr marL="285750" indent="-285750">
              <a:lnSpc>
                <a:spcPct val="200000"/>
              </a:lnSpc>
              <a:buFont typeface="Arial" panose="020B0604020202020204" pitchFamily="34" charset="0"/>
              <a:buChar char="•"/>
            </a:pPr>
            <a:r>
              <a:rPr lang="en-GB" sz="1300" dirty="0" smtClean="0"/>
              <a:t>The </a:t>
            </a:r>
            <a:r>
              <a:rPr lang="en-GB" sz="1300" dirty="0"/>
              <a:t>March 2017 FSS  Nutrition Board </a:t>
            </a:r>
            <a:r>
              <a:rPr lang="en-GB" sz="1300" dirty="0" smtClean="0"/>
              <a:t>Paper </a:t>
            </a:r>
            <a:r>
              <a:rPr lang="en-GB" sz="1300" baseline="30000" dirty="0" smtClean="0"/>
              <a:t>1</a:t>
            </a:r>
            <a:r>
              <a:rPr lang="en-GB" sz="1300" dirty="0" smtClean="0"/>
              <a:t> highlighted </a:t>
            </a:r>
            <a:r>
              <a:rPr lang="en-GB" sz="1300" dirty="0"/>
              <a:t>that </a:t>
            </a:r>
            <a:r>
              <a:rPr lang="en-GB" sz="1300" dirty="0" smtClean="0"/>
              <a:t>calorie </a:t>
            </a:r>
            <a:r>
              <a:rPr lang="en-GB" sz="1300" dirty="0"/>
              <a:t>labelling should be part </a:t>
            </a:r>
            <a:r>
              <a:rPr lang="en-GB" sz="1300" dirty="0" smtClean="0"/>
              <a:t>of </a:t>
            </a:r>
            <a:r>
              <a:rPr lang="en-GB" sz="1300" dirty="0"/>
              <a:t>the overall approach to improving diet and </a:t>
            </a:r>
            <a:r>
              <a:rPr lang="en-GB" sz="1300" dirty="0" smtClean="0"/>
              <a:t>health in Scotland.</a:t>
            </a:r>
          </a:p>
          <a:p>
            <a:pPr marL="285750" indent="-285750">
              <a:lnSpc>
                <a:spcPct val="200000"/>
              </a:lnSpc>
              <a:buFont typeface="Arial" panose="020B0604020202020204" pitchFamily="34" charset="0"/>
              <a:buChar char="•"/>
            </a:pPr>
            <a:r>
              <a:rPr lang="en-GB" sz="1300" dirty="0" smtClean="0"/>
              <a:t>Calorie labelling is easier for larger businesses who have the resource and specialist to support.  </a:t>
            </a:r>
          </a:p>
          <a:p>
            <a:pPr marL="285750" indent="-285750">
              <a:lnSpc>
                <a:spcPct val="200000"/>
              </a:lnSpc>
              <a:buFont typeface="Arial" panose="020B0604020202020204" pitchFamily="34" charset="0"/>
              <a:buChar char="•"/>
            </a:pPr>
            <a:r>
              <a:rPr lang="en-GB" sz="1300" dirty="0" smtClean="0"/>
              <a:t>FSS recognises </a:t>
            </a:r>
            <a:r>
              <a:rPr lang="en-GB" sz="1300" dirty="0"/>
              <a:t>that </a:t>
            </a:r>
            <a:r>
              <a:rPr lang="en-GB" sz="1300" dirty="0" smtClean="0"/>
              <a:t>calorie information </a:t>
            </a:r>
            <a:r>
              <a:rPr lang="en-GB" sz="1300" dirty="0"/>
              <a:t>is harder for small </a:t>
            </a:r>
            <a:r>
              <a:rPr lang="en-GB" sz="1300" dirty="0" smtClean="0"/>
              <a:t>businesses and they will </a:t>
            </a:r>
            <a:r>
              <a:rPr lang="en-GB" sz="1300" dirty="0"/>
              <a:t>require </a:t>
            </a:r>
            <a:r>
              <a:rPr lang="en-GB" sz="1300" dirty="0" smtClean="0"/>
              <a:t>support. </a:t>
            </a:r>
          </a:p>
          <a:p>
            <a:pPr marL="285750" indent="-285750">
              <a:lnSpc>
                <a:spcPct val="200000"/>
              </a:lnSpc>
              <a:buFont typeface="Arial" panose="020B0604020202020204" pitchFamily="34" charset="0"/>
              <a:buChar char="•"/>
            </a:pPr>
            <a:r>
              <a:rPr lang="en-GB" sz="1300" dirty="0" smtClean="0"/>
              <a:t>Calorie labelling has the potential to;</a:t>
            </a:r>
          </a:p>
          <a:p>
            <a:pPr marL="1028700" lvl="1">
              <a:lnSpc>
                <a:spcPct val="150000"/>
              </a:lnSpc>
              <a:buFont typeface="Wingdings" panose="05000000000000000000" pitchFamily="2" charset="2"/>
              <a:buChar char="ü"/>
            </a:pPr>
            <a:r>
              <a:rPr lang="en-GB" sz="1300" spc="-30" dirty="0" smtClean="0">
                <a:solidFill>
                  <a:srgbClr val="3F2A56"/>
                </a:solidFill>
                <a:cs typeface="ＭＳ Ｐゴシック" charset="0"/>
              </a:rPr>
              <a:t> </a:t>
            </a:r>
            <a:r>
              <a:rPr lang="en-GB" sz="1300" spc="-30" dirty="0" smtClean="0">
                <a:solidFill>
                  <a:srgbClr val="3F2A56"/>
                </a:solidFill>
                <a:cs typeface="ＭＳ Ｐゴシック" charset="0"/>
              </a:rPr>
              <a:t>Support consumers </a:t>
            </a:r>
            <a:r>
              <a:rPr lang="en-GB" sz="1300" spc="-30" dirty="0">
                <a:solidFill>
                  <a:srgbClr val="3F2A56"/>
                </a:solidFill>
                <a:cs typeface="ＭＳ Ｐゴシック" charset="0"/>
              </a:rPr>
              <a:t>to make </a:t>
            </a:r>
            <a:r>
              <a:rPr lang="en-GB" sz="1300" spc="-30" dirty="0" smtClean="0">
                <a:solidFill>
                  <a:srgbClr val="3F2A56"/>
                </a:solidFill>
                <a:cs typeface="ＭＳ Ｐゴシック" charset="0"/>
              </a:rPr>
              <a:t>informed choices </a:t>
            </a:r>
            <a:endParaRPr lang="en-GB" sz="1300" spc="-30" dirty="0">
              <a:solidFill>
                <a:srgbClr val="3F2A56"/>
              </a:solidFill>
              <a:cs typeface="ＭＳ Ｐゴシック" charset="0"/>
            </a:endParaRPr>
          </a:p>
          <a:p>
            <a:pPr marL="1028700" lvl="1">
              <a:lnSpc>
                <a:spcPct val="150000"/>
              </a:lnSpc>
              <a:buFont typeface="Wingdings" panose="05000000000000000000" pitchFamily="2" charset="2"/>
              <a:buChar char="ü"/>
            </a:pPr>
            <a:r>
              <a:rPr lang="en-GB" sz="1300" spc="-30" dirty="0" smtClean="0">
                <a:solidFill>
                  <a:srgbClr val="3F2A56"/>
                </a:solidFill>
                <a:cs typeface="ＭＳ Ｐゴシック" charset="0"/>
              </a:rPr>
              <a:t>Motivate business to reformulate to reduce calories.</a:t>
            </a:r>
            <a:r>
              <a:rPr lang="en-GB" sz="4000" dirty="0" smtClean="0"/>
              <a:t>.  </a:t>
            </a:r>
            <a:endParaRPr lang="en-GB" sz="4000" dirty="0"/>
          </a:p>
          <a:p>
            <a:pPr marL="1085850" lvl="1" indent="-342900">
              <a:lnSpc>
                <a:spcPct val="150000"/>
              </a:lnSpc>
            </a:pPr>
            <a:endParaRPr lang="en-GB" sz="2200" dirty="0"/>
          </a:p>
        </p:txBody>
      </p:sp>
      <p:pic>
        <p:nvPicPr>
          <p:cNvPr id="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60232" y="5949593"/>
            <a:ext cx="2419826" cy="881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82351" y="6019021"/>
            <a:ext cx="6984776" cy="430887"/>
          </a:xfrm>
          <a:prstGeom prst="rect">
            <a:avLst/>
          </a:prstGeom>
          <a:noFill/>
        </p:spPr>
        <p:txBody>
          <a:bodyPr wrap="square" rtlCol="0">
            <a:spAutoFit/>
          </a:bodyPr>
          <a:lstStyle/>
          <a:p>
            <a:r>
              <a:rPr lang="en-GB" sz="1100" i="1" baseline="30000" dirty="0" err="1" smtClean="0">
                <a:solidFill>
                  <a:prstClr val="white">
                    <a:lumMod val="50000"/>
                  </a:prstClr>
                </a:solidFill>
              </a:rPr>
              <a:t>1</a:t>
            </a:r>
            <a:r>
              <a:rPr lang="en-GB" sz="1100" i="1" dirty="0" err="1" smtClean="0">
                <a:solidFill>
                  <a:prstClr val="white">
                    <a:lumMod val="50000"/>
                  </a:prstClr>
                </a:solidFill>
                <a:hlinkClick r:id="rId4"/>
              </a:rPr>
              <a:t>http</a:t>
            </a:r>
            <a:r>
              <a:rPr lang="en-GB" sz="1100" i="1" dirty="0">
                <a:solidFill>
                  <a:prstClr val="white">
                    <a:lumMod val="50000"/>
                  </a:prstClr>
                </a:solidFill>
                <a:hlinkClick r:id="rId4"/>
              </a:rPr>
              <a:t>://www.foodstandards.gov.scot/sites/default/files/Board%20meeting%20-%202017%20March%2008%20-%</a:t>
            </a:r>
            <a:r>
              <a:rPr lang="en-GB" sz="1100" i="1" dirty="0" smtClean="0">
                <a:solidFill>
                  <a:prstClr val="white">
                    <a:lumMod val="50000"/>
                  </a:prstClr>
                </a:solidFill>
                <a:hlinkClick r:id="rId4"/>
              </a:rPr>
              <a:t>20%20Diet%20and%20Nutrition%20one%20year%20on_0.pdf</a:t>
            </a:r>
            <a:r>
              <a:rPr lang="en-GB" sz="1100" i="1" dirty="0" smtClean="0">
                <a:solidFill>
                  <a:prstClr val="white">
                    <a:lumMod val="50000"/>
                  </a:prstClr>
                </a:solidFill>
              </a:rPr>
              <a:t> </a:t>
            </a:r>
          </a:p>
        </p:txBody>
      </p:sp>
    </p:spTree>
    <p:extLst>
      <p:ext uri="{BB962C8B-B14F-4D97-AF65-F5344CB8AC3E}">
        <p14:creationId xmlns:p14="http://schemas.microsoft.com/office/powerpoint/2010/main" val="9670957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GB" dirty="0" smtClean="0"/>
              <a:t>MenuCal </a:t>
            </a:r>
            <a:endParaRPr lang="en-GB" dirty="0"/>
          </a:p>
        </p:txBody>
      </p:sp>
      <p:sp>
        <p:nvSpPr>
          <p:cNvPr id="3" name="Text Placeholder 2"/>
          <p:cNvSpPr>
            <a:spLocks noGrp="1"/>
          </p:cNvSpPr>
          <p:nvPr>
            <p:ph type="body" sz="quarter" idx="12"/>
          </p:nvPr>
        </p:nvSpPr>
        <p:spPr>
          <a:xfrm>
            <a:off x="415940" y="1879410"/>
            <a:ext cx="7612444" cy="4485530"/>
          </a:xfrm>
        </p:spPr>
        <p:txBody>
          <a:bodyPr/>
          <a:lstStyle/>
          <a:p>
            <a:pPr marL="342900" indent="-171450">
              <a:lnSpc>
                <a:spcPct val="200000"/>
              </a:lnSpc>
              <a:buFont typeface="Arial" panose="020B0604020202020204" pitchFamily="34" charset="0"/>
              <a:buChar char="•"/>
            </a:pPr>
            <a:r>
              <a:rPr lang="en-GB" sz="1400" b="1" dirty="0"/>
              <a:t>MenuCal </a:t>
            </a:r>
            <a:r>
              <a:rPr lang="en-GB" sz="1400" dirty="0"/>
              <a:t>is a free tool to support </a:t>
            </a:r>
            <a:r>
              <a:rPr lang="en-GB" sz="1400" dirty="0" err="1"/>
              <a:t>SME’s</a:t>
            </a:r>
            <a:r>
              <a:rPr lang="en-GB" sz="1400" dirty="0"/>
              <a:t> in the provision of  calorie information.</a:t>
            </a:r>
          </a:p>
          <a:p>
            <a:pPr marL="342900" indent="-171450">
              <a:lnSpc>
                <a:spcPct val="200000"/>
              </a:lnSpc>
              <a:buFont typeface="Arial" panose="020B0604020202020204" pitchFamily="34" charset="0"/>
              <a:buChar char="•"/>
            </a:pPr>
            <a:r>
              <a:rPr lang="en-GB" sz="1400" dirty="0"/>
              <a:t>Additionally it has the potential to encourage Food business to ;</a:t>
            </a:r>
          </a:p>
          <a:p>
            <a:pPr marL="1085850" lvl="1" indent="-171450">
              <a:lnSpc>
                <a:spcPct val="150000"/>
              </a:lnSpc>
              <a:buFont typeface="Arial" panose="020B0604020202020204" pitchFamily="34" charset="0"/>
              <a:buChar char="•"/>
            </a:pPr>
            <a:r>
              <a:rPr lang="en-GB" sz="1400" spc="-30" dirty="0" smtClean="0">
                <a:solidFill>
                  <a:srgbClr val="3F2A56"/>
                </a:solidFill>
                <a:cs typeface="ＭＳ Ｐゴシック" charset="0"/>
              </a:rPr>
              <a:t>Reformulate</a:t>
            </a:r>
            <a:endParaRPr lang="en-GB" sz="1400" spc="-30" dirty="0">
              <a:solidFill>
                <a:srgbClr val="3F2A56"/>
              </a:solidFill>
              <a:cs typeface="ＭＳ Ｐゴシック" charset="0"/>
            </a:endParaRPr>
          </a:p>
          <a:p>
            <a:pPr marL="1085850" lvl="1" indent="-171450">
              <a:lnSpc>
                <a:spcPct val="150000"/>
              </a:lnSpc>
              <a:buFont typeface="Arial" panose="020B0604020202020204" pitchFamily="34" charset="0"/>
              <a:buChar char="•"/>
            </a:pPr>
            <a:r>
              <a:rPr lang="en-GB" sz="1400" spc="-30" dirty="0" smtClean="0">
                <a:solidFill>
                  <a:srgbClr val="3F2A56"/>
                </a:solidFill>
                <a:cs typeface="ＭＳ Ｐゴシック" charset="0"/>
              </a:rPr>
              <a:t>Reduce portion size</a:t>
            </a:r>
            <a:endParaRPr lang="en-GB" sz="1400" spc="-30" dirty="0">
              <a:solidFill>
                <a:srgbClr val="3F2A56"/>
              </a:solidFill>
              <a:cs typeface="ＭＳ Ｐゴシック" charset="0"/>
            </a:endParaRPr>
          </a:p>
          <a:p>
            <a:pPr marL="1085850" lvl="1" indent="-171450">
              <a:lnSpc>
                <a:spcPct val="150000"/>
              </a:lnSpc>
              <a:buFont typeface="Arial" panose="020B0604020202020204" pitchFamily="34" charset="0"/>
              <a:buChar char="•"/>
            </a:pPr>
            <a:r>
              <a:rPr lang="en-GB" sz="1400" spc="-30" dirty="0" smtClean="0">
                <a:solidFill>
                  <a:srgbClr val="3F2A56"/>
                </a:solidFill>
                <a:cs typeface="ＭＳ Ｐゴシック" charset="0"/>
              </a:rPr>
              <a:t>Adopt healthier </a:t>
            </a:r>
            <a:r>
              <a:rPr lang="en-GB" sz="1400" spc="-30" dirty="0">
                <a:solidFill>
                  <a:srgbClr val="3F2A56"/>
                </a:solidFill>
                <a:cs typeface="ＭＳ Ｐゴシック" charset="0"/>
              </a:rPr>
              <a:t>cooking </a:t>
            </a:r>
            <a:r>
              <a:rPr lang="en-GB" sz="1400" spc="-30" dirty="0" smtClean="0">
                <a:solidFill>
                  <a:srgbClr val="3F2A56"/>
                </a:solidFill>
                <a:cs typeface="ＭＳ Ｐゴシック" charset="0"/>
              </a:rPr>
              <a:t>methods</a:t>
            </a:r>
          </a:p>
          <a:p>
            <a:pPr marL="1085850" lvl="1" indent="-171450">
              <a:lnSpc>
                <a:spcPct val="150000"/>
              </a:lnSpc>
              <a:buFont typeface="Arial" panose="020B0604020202020204" pitchFamily="34" charset="0"/>
              <a:buChar char="•"/>
            </a:pPr>
            <a:r>
              <a:rPr lang="en-GB" sz="1400" spc="-30" dirty="0" smtClean="0">
                <a:solidFill>
                  <a:srgbClr val="3F2A56"/>
                </a:solidFill>
                <a:cs typeface="ＭＳ Ｐゴシック" charset="0"/>
              </a:rPr>
              <a:t>Develop new </a:t>
            </a:r>
            <a:r>
              <a:rPr lang="en-GB" sz="1400" spc="-30" dirty="0">
                <a:solidFill>
                  <a:srgbClr val="3F2A56"/>
                </a:solidFill>
                <a:cs typeface="ＭＳ Ｐゴシック" charset="0"/>
              </a:rPr>
              <a:t>product range/ lighter </a:t>
            </a:r>
            <a:r>
              <a:rPr lang="en-GB" sz="1400" spc="-30" dirty="0" smtClean="0">
                <a:solidFill>
                  <a:srgbClr val="3F2A56"/>
                </a:solidFill>
                <a:cs typeface="ＭＳ Ｐゴシック" charset="0"/>
              </a:rPr>
              <a:t>choices</a:t>
            </a:r>
            <a:endParaRPr lang="en-GB" sz="2300" dirty="0"/>
          </a:p>
          <a:p>
            <a:endParaRPr lang="en-GB" dirty="0"/>
          </a:p>
        </p:txBody>
      </p:sp>
      <p:pic>
        <p:nvPicPr>
          <p:cNvPr id="7"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32240" y="5877272"/>
            <a:ext cx="2202630" cy="803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720" y="4653136"/>
            <a:ext cx="4106019" cy="1317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96242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35304" y="980728"/>
            <a:ext cx="6359884" cy="673100"/>
          </a:xfrm>
        </p:spPr>
        <p:txBody>
          <a:bodyPr/>
          <a:lstStyle/>
          <a:p>
            <a:r>
              <a:rPr lang="en-GB" sz="3600" dirty="0" smtClean="0"/>
              <a:t>MenuCal, over to Ollie…</a:t>
            </a:r>
            <a:endParaRPr lang="en-GB" sz="3600" dirty="0"/>
          </a:p>
        </p:txBody>
      </p:sp>
      <p:pic>
        <p:nvPicPr>
          <p:cNvPr id="6" name="menucal (convert-video-online.com).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9552" y="1772816"/>
            <a:ext cx="7711122" cy="4337507"/>
          </a:xfrm>
          <a:prstGeom prst="rect">
            <a:avLst/>
          </a:prstGeom>
        </p:spPr>
      </p:pic>
    </p:spTree>
    <p:extLst>
      <p:ext uri="{BB962C8B-B14F-4D97-AF65-F5344CB8AC3E}">
        <p14:creationId xmlns:p14="http://schemas.microsoft.com/office/powerpoint/2010/main" val="2873022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6"/>
                </p:tgtEl>
              </p:cMediaNode>
            </p:video>
          </p:childTnLst>
        </p:cTn>
      </p:par>
    </p:tnLst>
    <p:bldLst>
      <p:bldP spid="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cstate="email">
            <a:extLst>
              <a:ext uri="{28A0092B-C50C-407E-A947-70E740481C1C}">
                <a14:useLocalDpi xmlns:a14="http://schemas.microsoft.com/office/drawing/2010/main"/>
              </a:ext>
            </a:extLst>
          </a:blip>
          <a:stretch>
            <a:fillRect/>
          </a:stretch>
        </p:blipFill>
        <p:spPr>
          <a:xfrm>
            <a:off x="611560" y="1700808"/>
            <a:ext cx="7416824" cy="4752527"/>
          </a:xfrm>
          <a:prstGeom prst="rect">
            <a:avLst/>
          </a:prstGeom>
          <a:ln>
            <a:solidFill>
              <a:schemeClr val="tx1"/>
            </a:solidFill>
          </a:ln>
        </p:spPr>
      </p:pic>
      <p:sp>
        <p:nvSpPr>
          <p:cNvPr id="2" name="Text Placeholder 1"/>
          <p:cNvSpPr>
            <a:spLocks noGrp="1"/>
          </p:cNvSpPr>
          <p:nvPr>
            <p:ph type="body" sz="quarter" idx="11"/>
          </p:nvPr>
        </p:nvSpPr>
        <p:spPr/>
        <p:txBody>
          <a:bodyPr/>
          <a:lstStyle/>
          <a:p>
            <a:r>
              <a:rPr lang="en-GB" dirty="0" smtClean="0"/>
              <a:t>MenuCal, what it looks like…</a:t>
            </a:r>
            <a:endParaRPr lang="en-GB" dirty="0"/>
          </a:p>
        </p:txBody>
      </p:sp>
    </p:spTree>
    <p:extLst>
      <p:ext uri="{BB962C8B-B14F-4D97-AF65-F5344CB8AC3E}">
        <p14:creationId xmlns:p14="http://schemas.microsoft.com/office/powerpoint/2010/main" val="22544212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7544" y="1700808"/>
            <a:ext cx="7692888" cy="4969927"/>
          </a:xfrm>
          <a:prstGeom prst="rect">
            <a:avLst/>
          </a:prstGeom>
        </p:spPr>
      </p:pic>
      <p:sp>
        <p:nvSpPr>
          <p:cNvPr id="12" name="Right Arrow 11"/>
          <p:cNvSpPr/>
          <p:nvPr/>
        </p:nvSpPr>
        <p:spPr>
          <a:xfrm rot="20235626" flipV="1">
            <a:off x="193693" y="2687973"/>
            <a:ext cx="547701" cy="480987"/>
          </a:xfrm>
          <a:prstGeom prst="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GB">
              <a:solidFill>
                <a:prstClr val="white"/>
              </a:solidFill>
            </a:endParaRPr>
          </a:p>
        </p:txBody>
      </p:sp>
      <p:sp>
        <p:nvSpPr>
          <p:cNvPr id="13" name="Right Arrow 12"/>
          <p:cNvSpPr/>
          <p:nvPr/>
        </p:nvSpPr>
        <p:spPr>
          <a:xfrm rot="20235626" flipV="1">
            <a:off x="6607961" y="2027611"/>
            <a:ext cx="547701" cy="480987"/>
          </a:xfrm>
          <a:prstGeom prst="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GB">
              <a:solidFill>
                <a:prstClr val="white"/>
              </a:solidFill>
            </a:endParaRPr>
          </a:p>
        </p:txBody>
      </p:sp>
      <p:sp>
        <p:nvSpPr>
          <p:cNvPr id="14" name="Right Arrow 13"/>
          <p:cNvSpPr/>
          <p:nvPr/>
        </p:nvSpPr>
        <p:spPr>
          <a:xfrm rot="1108379" flipV="1">
            <a:off x="6193982" y="2884817"/>
            <a:ext cx="547701" cy="480987"/>
          </a:xfrm>
          <a:prstGeom prst="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GB">
              <a:solidFill>
                <a:prstClr val="white"/>
              </a:solidFill>
            </a:endParaRPr>
          </a:p>
        </p:txBody>
      </p:sp>
      <p:sp>
        <p:nvSpPr>
          <p:cNvPr id="4" name="Text Placeholder 3"/>
          <p:cNvSpPr>
            <a:spLocks noGrp="1"/>
          </p:cNvSpPr>
          <p:nvPr>
            <p:ph type="body" sz="quarter" idx="11"/>
          </p:nvPr>
        </p:nvSpPr>
        <p:spPr/>
        <p:txBody>
          <a:bodyPr/>
          <a:lstStyle/>
          <a:p>
            <a:r>
              <a:rPr lang="en-GB" dirty="0" smtClean="0"/>
              <a:t>Once you have logged in…</a:t>
            </a:r>
            <a:endParaRPr lang="en-GB" dirty="0"/>
          </a:p>
        </p:txBody>
      </p:sp>
    </p:spTree>
    <p:extLst>
      <p:ext uri="{BB962C8B-B14F-4D97-AF65-F5344CB8AC3E}">
        <p14:creationId xmlns:p14="http://schemas.microsoft.com/office/powerpoint/2010/main" val="2833269660"/>
      </p:ext>
    </p:extLst>
  </p:cSld>
  <p:clrMapOvr>
    <a:masterClrMapping/>
  </p:clrMapOvr>
  <p:timing>
    <p:tnLst>
      <p:par>
        <p:cTn id="1" dur="indefinite" restart="never" nodeType="tmRoot"/>
      </p:par>
    </p:tnLst>
  </p:timing>
</p:sld>
</file>

<file path=ppt/theme/theme1.xml><?xml version="1.0" encoding="utf-8"?>
<a:theme xmlns:a="http://schemas.openxmlformats.org/drawingml/2006/main" name="FSS_PPT_1.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75000"/>
          </a:schemeClr>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py-Purple-Alt-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75000"/>
          </a:schemeClr>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Divider-Green-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75000"/>
          </a:schemeClr>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821</TotalTime>
  <Words>2135</Words>
  <Application>Microsoft Office PowerPoint</Application>
  <PresentationFormat>On-screen Show (4:3)</PresentationFormat>
  <Paragraphs>243</Paragraphs>
  <Slides>22</Slides>
  <Notes>21</Notes>
  <HiddenSlides>0</HiddenSlides>
  <MMClips>1</MMClips>
  <ScaleCrop>false</ScaleCrop>
  <HeadingPairs>
    <vt:vector size="4" baseType="variant">
      <vt:variant>
        <vt:lpstr>Theme</vt:lpstr>
      </vt:variant>
      <vt:variant>
        <vt:i4>3</vt:i4>
      </vt:variant>
      <vt:variant>
        <vt:lpstr>Slide Titles</vt:lpstr>
      </vt:variant>
      <vt:variant>
        <vt:i4>22</vt:i4>
      </vt:variant>
    </vt:vector>
  </HeadingPairs>
  <TitlesOfParts>
    <vt:vector size="25" baseType="lpstr">
      <vt:lpstr>FSS_PPT_1.1</vt:lpstr>
      <vt:lpstr>Copy-Purple-Alt-Blank</vt:lpstr>
      <vt:lpstr>Divider-Green-Blank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Scottish Government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U420124</dc:creator>
  <cp:lastModifiedBy>U420124</cp:lastModifiedBy>
  <cp:revision>44</cp:revision>
  <cp:lastPrinted>2017-06-13T15:45:19Z</cp:lastPrinted>
  <dcterms:created xsi:type="dcterms:W3CDTF">2017-06-12T16:16:41Z</dcterms:created>
  <dcterms:modified xsi:type="dcterms:W3CDTF">2017-06-15T21:56:28Z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hecked by">
    <vt:lpwstr>32123</vt:lpwstr>
  </property>
  <property fmtid="{D5CDD505-2E9C-101B-9397-08002B2CF9AE}" pid="3" name="Objective-Id">
    <vt:lpwstr>A18136218</vt:lpwstr>
  </property>
  <property fmtid="{D5CDD505-2E9C-101B-9397-08002B2CF9AE}" pid="4" name="Objective-Title">
    <vt:lpwstr>MenuCal - Slides - Hospitality and Tourism Presentation - Final - 16 June 2017</vt:lpwstr>
  </property>
  <property fmtid="{D5CDD505-2E9C-101B-9397-08002B2CF9AE}" pid="5" name="Objective-Comment">
    <vt:lpwstr>
    </vt:lpwstr>
  </property>
  <property fmtid="{D5CDD505-2E9C-101B-9397-08002B2CF9AE}" pid="6" name="Objective-CreationStamp">
    <vt:filetime>2017-06-14T11:04:06Z</vt:filetime>
  </property>
  <property fmtid="{D5CDD505-2E9C-101B-9397-08002B2CF9AE}" pid="7" name="Objective-IsApproved">
    <vt:bool>false</vt:bool>
  </property>
  <property fmtid="{D5CDD505-2E9C-101B-9397-08002B2CF9AE}" pid="8" name="Objective-IsPublished">
    <vt:bool>false</vt:bool>
  </property>
  <property fmtid="{D5CDD505-2E9C-101B-9397-08002B2CF9AE}" pid="9" name="Objective-DatePublished">
    <vt:lpwstr>
    </vt:lpwstr>
  </property>
  <property fmtid="{D5CDD505-2E9C-101B-9397-08002B2CF9AE}" pid="10" name="Objective-ModificationStamp">
    <vt:filetime>2017-06-14T13:20:12Z</vt:filetime>
  </property>
  <property fmtid="{D5CDD505-2E9C-101B-9397-08002B2CF9AE}" pid="11" name="Objective-Owner">
    <vt:lpwstr>Gilson, Grainne G (U420124)</vt:lpwstr>
  </property>
  <property fmtid="{D5CDD505-2E9C-101B-9397-08002B2CF9AE}" pid="12" name="Objective-Path">
    <vt:lpwstr>Objective Global Folder:Food Standards Scotland File Plan:Health, Nutrition and Care:Food and Drink:Diet and Nutrition:Advice and Policy: Diet and Nutrition (Food Standards Scotland):Supporting Healthy Choices: Advice and Policy: 2015-2020:</vt:lpwstr>
  </property>
  <property fmtid="{D5CDD505-2E9C-101B-9397-08002B2CF9AE}" pid="13" name="Objective-Parent">
    <vt:lpwstr>Supporting Healthy Choices: Advice and Policy: 2015-2020</vt:lpwstr>
  </property>
  <property fmtid="{D5CDD505-2E9C-101B-9397-08002B2CF9AE}" pid="14" name="Objective-State">
    <vt:lpwstr>Being Drafted</vt:lpwstr>
  </property>
  <property fmtid="{D5CDD505-2E9C-101B-9397-08002B2CF9AE}" pid="15" name="Objective-Version">
    <vt:lpwstr>0.4</vt:lpwstr>
  </property>
  <property fmtid="{D5CDD505-2E9C-101B-9397-08002B2CF9AE}" pid="16" name="Objective-VersionNumber">
    <vt:i4>4</vt:i4>
  </property>
  <property fmtid="{D5CDD505-2E9C-101B-9397-08002B2CF9AE}" pid="17" name="Objective-VersionComment">
    <vt:lpwstr>
    </vt:lpwstr>
  </property>
  <property fmtid="{D5CDD505-2E9C-101B-9397-08002B2CF9AE}" pid="18" name="Objective-FileNumber">
    <vt:lpwstr>
    </vt:lpwstr>
  </property>
  <property fmtid="{D5CDD505-2E9C-101B-9397-08002B2CF9AE}" pid="19" name="Objective-Classification">
    <vt:lpwstr>[Inherited - OFFICIAL]</vt:lpwstr>
  </property>
  <property fmtid="{D5CDD505-2E9C-101B-9397-08002B2CF9AE}" pid="20" name="Objective-Caveats">
    <vt:lpwstr>Special groups: Caveat for access to Food Standards Scotland; </vt:lpwstr>
  </property>
  <property fmtid="{D5CDD505-2E9C-101B-9397-08002B2CF9AE}" pid="21" name="Objective-Date of Original [system]">
    <vt:lpwstr>
    </vt:lpwstr>
  </property>
  <property fmtid="{D5CDD505-2E9C-101B-9397-08002B2CF9AE}" pid="22" name="Objective-Date Received [system]">
    <vt:lpwstr>
    </vt:lpwstr>
  </property>
  <property fmtid="{D5CDD505-2E9C-101B-9397-08002B2CF9AE}" pid="23" name="Objective-SG Web Publication - Category [system]">
    <vt:lpwstr>
    </vt:lpwstr>
  </property>
  <property fmtid="{D5CDD505-2E9C-101B-9397-08002B2CF9AE}" pid="24" name="Objective-SG Web Publication - Category 2 Classification [system]">
    <vt:lpwstr>
    </vt:lpwstr>
  </property>
</Properties>
</file>