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65" r:id="rId4"/>
    <p:sldId id="266" r:id="rId5"/>
    <p:sldId id="267" r:id="rId6"/>
    <p:sldId id="268" r:id="rId7"/>
    <p:sldId id="258" r:id="rId8"/>
    <p:sldId id="260" r:id="rId9"/>
    <p:sldId id="261" r:id="rId10"/>
    <p:sldId id="259" r:id="rId11"/>
    <p:sldId id="264" r:id="rId12"/>
    <p:sldId id="262" r:id="rId13"/>
    <p:sldId id="263" r:id="rId14"/>
    <p:sldId id="269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97" autoAdjust="0"/>
  </p:normalViewPr>
  <p:slideViewPr>
    <p:cSldViewPr>
      <p:cViewPr varScale="1">
        <p:scale>
          <a:sx n="80" d="100"/>
          <a:sy n="80" d="100"/>
        </p:scale>
        <p:origin x="-1037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01B4C-5D0B-48F0-AFD7-928BC6EF4E6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D962-6735-42FD-99EF-4A4DDD84C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9600" y="6183868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CHRIS  LEEDOM</a:t>
            </a:r>
            <a:endParaRPr lang="en-US" sz="1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Sample Consent Language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20" y="1754188"/>
            <a:ext cx="2545480" cy="47228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990601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Marketing Consent</a:t>
            </a:r>
          </a:p>
          <a:p>
            <a:pPr algn="ctr"/>
            <a:r>
              <a:rPr lang="en-US" b="1" i="1" u="sng" dirty="0" smtClean="0"/>
              <a:t>“Prior Express Written (electronic) Consent</a:t>
            </a:r>
            <a:r>
              <a:rPr lang="en-US" u="sng" dirty="0" smtClean="0"/>
              <a:t>”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9906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Account Management Consent </a:t>
            </a:r>
            <a:r>
              <a:rPr lang="en-US" b="1" i="1" u="sng" dirty="0" smtClean="0"/>
              <a:t>“Prior Express Consent</a:t>
            </a:r>
            <a:r>
              <a:rPr lang="en-US" u="sng" dirty="0" smtClean="0"/>
              <a:t>”</a:t>
            </a:r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920" y="1754188"/>
            <a:ext cx="2545480" cy="47228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2888" y="2428876"/>
            <a:ext cx="2020887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400" b="1" dirty="0" smtClean="0"/>
              <a:t>Leedom Auto:  You </a:t>
            </a:r>
            <a:r>
              <a:rPr lang="en-US" sz="1400" b="1" dirty="0"/>
              <a:t>are consenting to receive txt </a:t>
            </a:r>
            <a:r>
              <a:rPr lang="en-US" sz="1400" b="1" dirty="0" err="1"/>
              <a:t>msg</a:t>
            </a:r>
            <a:r>
              <a:rPr lang="en-US" sz="1400" b="1" dirty="0"/>
              <a:t> info/</a:t>
            </a:r>
            <a:r>
              <a:rPr lang="en-US" sz="1400" b="1" u="sng" dirty="0">
                <a:solidFill>
                  <a:srgbClr val="FF0000"/>
                </a:solidFill>
              </a:rPr>
              <a:t>ads</a:t>
            </a:r>
            <a:r>
              <a:rPr lang="en-US" sz="1400" b="1" dirty="0"/>
              <a:t> from </a:t>
            </a:r>
            <a:r>
              <a:rPr lang="en-US" sz="1400" b="1" dirty="0" smtClean="0"/>
              <a:t>us using </a:t>
            </a:r>
            <a:r>
              <a:rPr lang="en-US" sz="1400" b="1" u="sng" dirty="0">
                <a:solidFill>
                  <a:srgbClr val="FF0000"/>
                </a:solidFill>
              </a:rPr>
              <a:t>an automated service</a:t>
            </a:r>
            <a:r>
              <a:rPr lang="en-US" sz="1400" b="1" dirty="0"/>
              <a:t>.   You </a:t>
            </a:r>
            <a:r>
              <a:rPr lang="en-US" sz="1400" b="1" u="sng" dirty="0">
                <a:solidFill>
                  <a:srgbClr val="FF0000"/>
                </a:solidFill>
              </a:rPr>
              <a:t>are not required to provide this approval as a condition to a purchase</a:t>
            </a:r>
            <a:r>
              <a:rPr lang="en-US" sz="1400" b="1" dirty="0"/>
              <a:t>. To provide </a:t>
            </a:r>
            <a:r>
              <a:rPr lang="en-US" sz="1400" b="1" u="sng" dirty="0">
                <a:solidFill>
                  <a:srgbClr val="FF0000"/>
                </a:solidFill>
              </a:rPr>
              <a:t>your sig </a:t>
            </a:r>
            <a:r>
              <a:rPr lang="en-US" sz="1400" b="1" dirty="0"/>
              <a:t>indicating approval to receive </a:t>
            </a:r>
            <a:r>
              <a:rPr lang="en-US" sz="1400" b="1" dirty="0" err="1"/>
              <a:t>msgs</a:t>
            </a:r>
            <a:r>
              <a:rPr lang="en-US" sz="1400" b="1" dirty="0"/>
              <a:t> </a:t>
            </a:r>
            <a:r>
              <a:rPr lang="en-US" sz="1400" b="1" u="sng" dirty="0">
                <a:solidFill>
                  <a:srgbClr val="FF0000"/>
                </a:solidFill>
              </a:rPr>
              <a:t>at the number</a:t>
            </a:r>
            <a:r>
              <a:rPr lang="en-US" sz="1400" b="1" dirty="0"/>
              <a:t> you’ve used to send your approval, reply “YES”</a:t>
            </a:r>
          </a:p>
          <a:p>
            <a:pPr>
              <a:defRPr/>
            </a:pP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530774" y="2630576"/>
            <a:ext cx="2020887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/>
              <a:t>Leedom Auto is </a:t>
            </a:r>
            <a:r>
              <a:rPr lang="en-US" sz="1400" b="1" dirty="0"/>
              <a:t>confirming your request to receive txt messages about your account.  To provide your sig indicating approval  to receive </a:t>
            </a:r>
            <a:r>
              <a:rPr lang="en-US" sz="1400" b="1" dirty="0" err="1"/>
              <a:t>msgs</a:t>
            </a:r>
            <a:r>
              <a:rPr lang="en-US" sz="1400" b="1" dirty="0"/>
              <a:t> at the number you’ve used to send your approval, reply “YES”</a:t>
            </a:r>
          </a:p>
          <a:p>
            <a:pPr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and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Get Started- Upload function with auto consent </a:t>
            </a:r>
          </a:p>
          <a:p>
            <a:r>
              <a:rPr lang="en-US" dirty="0" smtClean="0"/>
              <a:t>Consent/Opt-in Process- choice of options</a:t>
            </a:r>
          </a:p>
          <a:p>
            <a:pPr lvl="1"/>
            <a:r>
              <a:rPr lang="en-US" sz="2000" dirty="0" smtClean="0"/>
              <a:t>System initiated</a:t>
            </a:r>
          </a:p>
          <a:p>
            <a:pPr lvl="1"/>
            <a:r>
              <a:rPr lang="en-US" sz="2000" dirty="0" smtClean="0"/>
              <a:t>Email push with link to web consent</a:t>
            </a:r>
          </a:p>
          <a:p>
            <a:pPr lvl="1"/>
            <a:r>
              <a:rPr lang="en-US" sz="2000" dirty="0" smtClean="0"/>
              <a:t>Customer initiates ‘Subscribe’ SMS </a:t>
            </a:r>
          </a:p>
          <a:p>
            <a:pPr lvl="1"/>
            <a:r>
              <a:rPr lang="en-US" sz="2000" dirty="0" smtClean="0"/>
              <a:t>Dealer website capture- ‘</a:t>
            </a:r>
            <a:r>
              <a:rPr lang="en-US" sz="2000" dirty="0" err="1" smtClean="0"/>
              <a:t>i</a:t>
            </a:r>
            <a:r>
              <a:rPr lang="en-US" sz="2000" dirty="0" smtClean="0"/>
              <a:t> frame button’ </a:t>
            </a:r>
          </a:p>
          <a:p>
            <a:r>
              <a:rPr lang="en-US" dirty="0" smtClean="0"/>
              <a:t>Company Specific STOP and HELP </a:t>
            </a:r>
          </a:p>
          <a:p>
            <a:r>
              <a:rPr lang="en-US" dirty="0" smtClean="0"/>
              <a:t>Marketing Message Campaigns (1-way texting)</a:t>
            </a:r>
          </a:p>
          <a:p>
            <a:pPr lvl="1"/>
            <a:r>
              <a:rPr lang="en-US" dirty="0" smtClean="0"/>
              <a:t>Custom templates or use Message Library</a:t>
            </a:r>
          </a:p>
          <a:p>
            <a:r>
              <a:rPr lang="en-US" dirty="0" smtClean="0"/>
              <a:t>2-way texting for dialogue- sales, service, collections</a:t>
            </a:r>
          </a:p>
          <a:p>
            <a:r>
              <a:rPr lang="en-US" dirty="0" smtClean="0"/>
              <a:t>Self-Service Payment Options- Pay by phone, text, web</a:t>
            </a:r>
          </a:p>
          <a:p>
            <a:r>
              <a:rPr lang="en-US" dirty="0" smtClean="0"/>
              <a:t>Storage/Search</a:t>
            </a:r>
          </a:p>
          <a:p>
            <a:r>
              <a:rPr lang="en-US" dirty="0" smtClean="0"/>
              <a:t>Company Admin provisions user security profiles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Utilizing Texting in your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Marketing Message Campaigns (1-way push out) – POWERFUL!! HUGE!!</a:t>
            </a:r>
          </a:p>
          <a:p>
            <a:r>
              <a:rPr lang="en-US" sz="2000" dirty="0" smtClean="0"/>
              <a:t>2-way Sales Conversation – WITH YOU CONTROLLING THE CONVERSATION</a:t>
            </a:r>
          </a:p>
          <a:p>
            <a:r>
              <a:rPr lang="en-US" sz="2000" dirty="0" smtClean="0"/>
              <a:t>Service Reminders – CAN BE PRE-PROGRAMMED</a:t>
            </a:r>
          </a:p>
          <a:p>
            <a:r>
              <a:rPr lang="en-US" sz="2000" dirty="0" smtClean="0"/>
              <a:t>Collections/Account- 2-way; payment reminders; insurance update, etc.</a:t>
            </a:r>
          </a:p>
          <a:p>
            <a:r>
              <a:rPr lang="en-US" sz="2000" dirty="0" smtClean="0"/>
              <a:t>Pay by Text- IVR, Web, Account on File</a:t>
            </a:r>
          </a:p>
          <a:p>
            <a:r>
              <a:rPr lang="en-US" sz="2000" dirty="0" smtClean="0"/>
              <a:t>Provides for a readily accepted and improved method of communication, with historical search capabilities, for your customers and employees.</a:t>
            </a:r>
          </a:p>
          <a:p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u="sng" dirty="0" smtClean="0"/>
              <a:t>Our Pricing</a:t>
            </a:r>
          </a:p>
          <a:p>
            <a:pPr lvl="0">
              <a:defRPr/>
            </a:pPr>
            <a:r>
              <a:rPr lang="en-US" sz="2400" dirty="0" smtClean="0"/>
              <a:t>License Fee: $495</a:t>
            </a:r>
          </a:p>
          <a:p>
            <a:pPr lvl="0">
              <a:defRPr/>
            </a:pPr>
            <a:r>
              <a:rPr lang="en-US" sz="2400" dirty="0" smtClean="0"/>
              <a:t>Per Month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$99- up to 1000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$199- up to 2000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$299- up to 3000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$399- up to 4000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$449- up to 5000</a:t>
            </a:r>
          </a:p>
          <a:p>
            <a:pPr marL="400050"/>
            <a:r>
              <a:rPr lang="en-US" sz="2400" dirty="0" smtClean="0"/>
              <a:t>No monthly min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09800" y="762000"/>
            <a:ext cx="4265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Text Message Pricing. . .</a:t>
            </a:r>
            <a:endParaRPr lang="en-US" sz="3200" b="1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62400" y="1600200"/>
            <a:ext cx="5257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u="sng" dirty="0" smtClean="0"/>
              <a:t>The Competition’s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License Fee: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$495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/>
              <a:t>Number</a:t>
            </a:r>
            <a:r>
              <a:rPr lang="en-US" sz="2400" dirty="0" smtClean="0"/>
              <a:t> of Texts in Plan / Mon Min.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noProof="0" dirty="0" smtClean="0"/>
              <a:t>Up to 1250 - $.08 / $100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to 2500 - $.07 / $175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2501+ - $.06 / $200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45599" cy="69342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sz="3600" i="1" dirty="0"/>
          </a:p>
        </p:txBody>
      </p:sp>
    </p:spTree>
    <p:extLst>
      <p:ext uri="{BB962C8B-B14F-4D97-AF65-F5344CB8AC3E}">
        <p14:creationId xmlns="" xmlns:p14="http://schemas.microsoft.com/office/powerpoint/2010/main" val="142663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-33528"/>
            <a:ext cx="9188704" cy="6891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8704" cy="6891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50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1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47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060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</a:t>
            </a:r>
            <a:r>
              <a:rPr lang="en-US" dirty="0" err="1" smtClean="0"/>
              <a:t>Textmaxx</a:t>
            </a:r>
            <a:r>
              <a:rPr lang="en-US" dirty="0" smtClean="0"/>
              <a:t> Pro?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Optimized for Auto Dealership Environment</a:t>
            </a:r>
          </a:p>
          <a:p>
            <a:pPr lvl="1"/>
            <a:r>
              <a:rPr lang="en-US" sz="2000" dirty="0" smtClean="0"/>
              <a:t>Convenient and Easy</a:t>
            </a:r>
            <a:r>
              <a:rPr lang="en-US" sz="2000" dirty="0"/>
              <a:t> </a:t>
            </a:r>
            <a:r>
              <a:rPr lang="en-US" sz="2000" dirty="0" smtClean="0"/>
              <a:t>– drives customer experience</a:t>
            </a:r>
          </a:p>
          <a:p>
            <a:pPr lvl="1"/>
            <a:r>
              <a:rPr lang="en-US" sz="2000" dirty="0" smtClean="0"/>
              <a:t>Open rates speak volumes- gone are the days of reaching customers just by phone call.  98% open rate.</a:t>
            </a:r>
          </a:p>
          <a:p>
            <a:r>
              <a:rPr lang="en-US" dirty="0"/>
              <a:t>Centralizes Communication</a:t>
            </a:r>
          </a:p>
          <a:p>
            <a:pPr lvl="1"/>
            <a:r>
              <a:rPr lang="en-US" sz="2000" dirty="0" smtClean="0"/>
              <a:t>Employees no longer using personal devices – BIG ISSUE!</a:t>
            </a:r>
          </a:p>
          <a:p>
            <a:pPr lvl="1"/>
            <a:r>
              <a:rPr lang="en-US" sz="2000" dirty="0" smtClean="0"/>
              <a:t>History and search functionality – compliments CRM efforts</a:t>
            </a:r>
          </a:p>
          <a:p>
            <a:r>
              <a:rPr lang="en-US" dirty="0" smtClean="0"/>
              <a:t>Compliance – Very Critical Piece of the Puzzle</a:t>
            </a:r>
          </a:p>
          <a:p>
            <a:pPr lvl="1"/>
            <a:r>
              <a:rPr lang="en-US" sz="2000" dirty="0" smtClean="0"/>
              <a:t>Captures and stores customer consent</a:t>
            </a:r>
          </a:p>
          <a:p>
            <a:pPr lvl="1"/>
            <a:r>
              <a:rPr lang="en-US" sz="2000" dirty="0" smtClean="0"/>
              <a:t>So </a:t>
            </a:r>
            <a:r>
              <a:rPr lang="en-US" sz="2000" dirty="0"/>
              <a:t>you don’t get in </a:t>
            </a:r>
            <a:r>
              <a:rPr lang="en-US" sz="2000" dirty="0" smtClean="0"/>
              <a:t>trouble – and lose $$$$$$$$$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and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Rules and Regulators</a:t>
            </a:r>
          </a:p>
          <a:p>
            <a:pPr lvl="1"/>
            <a:r>
              <a:rPr lang="en-US" dirty="0" smtClean="0"/>
              <a:t>Telephone Consumer Protection Act (TCPA)</a:t>
            </a:r>
          </a:p>
          <a:p>
            <a:pPr lvl="2"/>
            <a:r>
              <a:rPr lang="en-US" sz="2600" dirty="0" smtClean="0"/>
              <a:t>Enforced by Federal Communications Commission (FCC)</a:t>
            </a:r>
          </a:p>
          <a:p>
            <a:pPr lvl="2"/>
            <a:r>
              <a:rPr lang="en-US" sz="2600" dirty="0" smtClean="0"/>
              <a:t>Incorporated July 2015 FCC Guidance on consent revocation</a:t>
            </a:r>
          </a:p>
          <a:p>
            <a:pPr lvl="1"/>
            <a:r>
              <a:rPr lang="en-US" dirty="0" smtClean="0"/>
              <a:t>Telemarketing Sales Rule</a:t>
            </a:r>
          </a:p>
          <a:p>
            <a:pPr lvl="2"/>
            <a:r>
              <a:rPr lang="en-US" sz="2600" dirty="0" smtClean="0"/>
              <a:t>Administered by Federal Trade Commission (FTC)</a:t>
            </a:r>
          </a:p>
          <a:p>
            <a:pPr lvl="1"/>
            <a:r>
              <a:rPr lang="en-US" dirty="0" smtClean="0"/>
              <a:t>CFPB- supervisory oversight – settlements have already occurred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Key Considerations</a:t>
            </a:r>
          </a:p>
          <a:p>
            <a:pPr lvl="1"/>
            <a:r>
              <a:rPr lang="en-US" sz="2600" dirty="0" smtClean="0"/>
              <a:t>Obtain proper consent- Marketing SMS </a:t>
            </a:r>
            <a:r>
              <a:rPr lang="en-US" sz="2600" dirty="0" err="1" smtClean="0"/>
              <a:t>vs</a:t>
            </a:r>
            <a:r>
              <a:rPr lang="en-US" sz="2600" dirty="0" smtClean="0"/>
              <a:t> Account/Relationship/Other</a:t>
            </a:r>
          </a:p>
          <a:p>
            <a:pPr lvl="1"/>
            <a:r>
              <a:rPr lang="en-US" sz="2600" dirty="0" smtClean="0"/>
              <a:t>Auto consent vs. Individual initiated text exchange</a:t>
            </a:r>
          </a:p>
          <a:p>
            <a:pPr lvl="1"/>
            <a:r>
              <a:rPr lang="en-US" sz="2600" dirty="0" smtClean="0"/>
              <a:t>Allow for revocation by any reasonable means</a:t>
            </a:r>
          </a:p>
          <a:p>
            <a:pPr lvl="1"/>
            <a:r>
              <a:rPr lang="en-US" sz="2600" dirty="0" smtClean="0"/>
              <a:t>Storage/proof of consent (5 yrs statute of limitations; we keep for 10 yrs)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dirty="0" smtClean="0"/>
              <a:t>Leedom Group White Paper </a:t>
            </a:r>
          </a:p>
          <a:p>
            <a:pPr lvl="1"/>
            <a:r>
              <a:rPr lang="en-US" dirty="0" smtClean="0"/>
              <a:t>“Text Messaging Guidance” – updated annually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and Opt-in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6482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Marketing Messages- “Prior Express Written (Electronic) Consent”</a:t>
            </a:r>
          </a:p>
          <a:p>
            <a:pPr lvl="1"/>
            <a:r>
              <a:rPr lang="en-US" sz="1600" dirty="0" smtClean="0"/>
              <a:t>Agreement  from consumer authorizing a </a:t>
            </a:r>
            <a:r>
              <a:rPr lang="en-US" sz="1600" u="sng" dirty="0" smtClean="0"/>
              <a:t>specific seller </a:t>
            </a:r>
            <a:r>
              <a:rPr lang="en-US" sz="1600" dirty="0" smtClean="0"/>
              <a:t>to send  telemarketing messages </a:t>
            </a:r>
            <a:r>
              <a:rPr lang="en-US" sz="1600" u="sng" dirty="0" smtClean="0"/>
              <a:t>using an automated service</a:t>
            </a:r>
          </a:p>
          <a:p>
            <a:pPr lvl="1"/>
            <a:r>
              <a:rPr lang="en-US" sz="1600" dirty="0" smtClean="0"/>
              <a:t>Must state that a purchase </a:t>
            </a:r>
            <a:r>
              <a:rPr lang="en-US" sz="1600" u="sng" dirty="0" smtClean="0"/>
              <a:t>can’t be conditioned </a:t>
            </a:r>
            <a:r>
              <a:rPr lang="en-US" sz="1600" dirty="0" smtClean="0"/>
              <a:t>on the consumer providing the consent</a:t>
            </a:r>
          </a:p>
          <a:p>
            <a:pPr lvl="1"/>
            <a:r>
              <a:rPr lang="en-US" sz="1600" dirty="0" smtClean="0"/>
              <a:t>Must include consumers </a:t>
            </a:r>
            <a:r>
              <a:rPr lang="en-US" sz="1600" u="sng" dirty="0" smtClean="0"/>
              <a:t>signature </a:t>
            </a:r>
            <a:r>
              <a:rPr lang="en-US" sz="1600" dirty="0" smtClean="0"/>
              <a:t>, </a:t>
            </a:r>
            <a:r>
              <a:rPr lang="en-US" sz="1600" u="sng" dirty="0" smtClean="0"/>
              <a:t>date</a:t>
            </a:r>
            <a:r>
              <a:rPr lang="en-US" sz="1600" dirty="0" smtClean="0"/>
              <a:t>, and </a:t>
            </a:r>
            <a:r>
              <a:rPr lang="en-US" sz="1600" u="sng" dirty="0" smtClean="0"/>
              <a:t>phone number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Account/Relationship Management and Other- “Prior Express Consent”</a:t>
            </a:r>
          </a:p>
          <a:p>
            <a:pPr lvl="1"/>
            <a:r>
              <a:rPr lang="en-US" sz="1600" dirty="0" smtClean="0"/>
              <a:t>Some type of oral or written consent where customer provides cell phone number</a:t>
            </a:r>
          </a:p>
          <a:p>
            <a:pPr lvl="1"/>
            <a:r>
              <a:rPr lang="en-US" sz="1600" dirty="0" smtClean="0"/>
              <a:t>Only phone number provided can be used for SMS 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Example of ‘customer friendly’ talk track to initiate Consent Process</a:t>
            </a:r>
          </a:p>
          <a:p>
            <a:pPr lvl="1"/>
            <a:r>
              <a:rPr lang="en-US" sz="2000" i="1" dirty="0" smtClean="0"/>
              <a:t>“To improve our customer service we now provide payment reminders about your account and promotional offers by text. I will send you a text message and I just need you to provide your approval back to me so I can get you set up. What is your cell phone number?“</a:t>
            </a:r>
            <a:endParaRPr lang="en-US" sz="20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695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Why Use Textmaxx Pro?</vt:lpstr>
      <vt:lpstr>Regulation and Compliance</vt:lpstr>
      <vt:lpstr>Consent and Opt-in</vt:lpstr>
      <vt:lpstr>Sample Consent Language</vt:lpstr>
      <vt:lpstr>Key Features and Demo</vt:lpstr>
      <vt:lpstr>Utilizing Texting in your Business</vt:lpstr>
      <vt:lpstr>Slide 13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slide- Christy to add</dc:title>
  <dc:creator>Melissa Leedom</dc:creator>
  <cp:lastModifiedBy>tiera</cp:lastModifiedBy>
  <cp:revision>51</cp:revision>
  <cp:lastPrinted>2016-01-20T20:38:09Z</cp:lastPrinted>
  <dcterms:created xsi:type="dcterms:W3CDTF">2016-01-19T15:26:26Z</dcterms:created>
  <dcterms:modified xsi:type="dcterms:W3CDTF">2016-04-22T19:50:51Z</dcterms:modified>
</cp:coreProperties>
</file>