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7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0E1F-AD82-468F-9C7D-C880E9954E54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C91-2B4D-40F9-85F7-08D63CEEE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8E87B-CD18-43D7-9009-C692BB9F6759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9F0A2-53DB-4FA6-89A5-391AF0575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19F59-1466-4ADA-AF67-AB88E307D6ED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528DD-7B84-4867-B585-068BB696C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E1764-FC5D-4241-BF1E-3CBB6A8C57E5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DFBD-0884-4606-86BD-26FC14BD0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1F2D-7F1C-40DB-879F-C3BF51AF6BBD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E8C55-25B7-42E1-9BC3-CEE581322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8735B-E63D-43E3-8286-E6574E0793D3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61A31-10FB-415C-8F72-F985CB1A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09FEB-E73D-40BB-A7FE-F2CF6FE1624E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0F32B-4AEA-4922-A5E2-65B3A3C50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ACD92-6FE4-4725-A612-A66CCD711991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CF4D5-BCBA-4403-BF2B-DEF281F7F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F881-633C-4DA0-A05D-4CFAAE742F70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B84E6-90AA-4699-89CE-F6D31471B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2C72F-7DEA-41C7-A00D-A9881ECBABBB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CBB3B-76F3-420D-BD26-802ECD7C5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AB883-B6EC-47BA-A420-17E67E393333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541E6-FB69-48C4-A796-236D56BD7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FBAC99-5EC6-4571-A2AA-C7F58515B6DF}" type="datetimeFigureOut">
              <a:rPr lang="en-US"/>
              <a:pPr>
                <a:defRPr/>
              </a:pPr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EB71AE-810C-4DB0-86B7-75E6D8E81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cdpu.f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spositoj@processedmedia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1111250"/>
            <a:ext cx="7772400" cy="2489200"/>
          </a:xfrm>
        </p:spPr>
        <p:txBody>
          <a:bodyPr/>
          <a:lstStyle/>
          <a:p>
            <a:r>
              <a:rPr lang="en-US" b="1" smtClean="0"/>
              <a:t>Amazon’s Black Hole for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Joseph J. Esposito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Digital Book World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“Hawking Radiation”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Metaphor from astrophysics:  information that escapes from a “black hole”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Amazon is notoriously secretive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Some of the information it releases is misleading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The fawning media compound Amazon’s reticence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How to find </a:t>
            </a:r>
            <a:r>
              <a:rPr lang="en-US" i="1" dirty="0" smtClean="0"/>
              <a:t>indirect</a:t>
            </a:r>
            <a:r>
              <a:rPr lang="en-US" dirty="0" smtClean="0"/>
              <a:t> ways to get data about Amazon?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with defined subset of books (university press titles)</a:t>
            </a:r>
          </a:p>
          <a:p>
            <a:r>
              <a:rPr lang="en-US" smtClean="0"/>
              <a:t>Interview U. press directors</a:t>
            </a:r>
          </a:p>
          <a:p>
            <a:r>
              <a:rPr lang="en-US" smtClean="0"/>
              <a:t>Interview wholesalers</a:t>
            </a:r>
          </a:p>
          <a:p>
            <a:r>
              <a:rPr lang="en-US" smtClean="0"/>
              <a:t>Interview librarians (from 4-year colleges)</a:t>
            </a:r>
          </a:p>
          <a:p>
            <a:r>
              <a:rPr lang="en-US" smtClean="0"/>
              <a:t>Blog about findings to garner comments and additional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Data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French-language U. press site receives one-half of sales from outside France: </a:t>
            </a:r>
            <a:r>
              <a:rPr lang="en-US" dirty="0" smtClean="0">
                <a:hlinkClick r:id="rId2"/>
              </a:rPr>
              <a:t>http://www.lcdpu.fr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Many American press note increasing feedback from overseas readers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All U. presses report declining sales through B&amp;T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All presses report sharply rising sales through Amazon for print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appears that Amazon . . .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. . . is quietly taking a growing share of the international market</a:t>
            </a:r>
          </a:p>
          <a:p>
            <a:r>
              <a:rPr lang="en-US" smtClean="0"/>
              <a:t>. . . is becoming a significant distributor to libraries</a:t>
            </a:r>
          </a:p>
          <a:p>
            <a:r>
              <a:rPr lang="en-US" smtClean="0"/>
              <a:t>. . . is increasingly competing with B&amp;T and Ingram</a:t>
            </a:r>
          </a:p>
          <a:p>
            <a:r>
              <a:rPr lang="en-US" smtClean="0"/>
              <a:t>And all this is for print only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Supply-chain Paradox: Case Study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publisher ships books to (say) B&amp;T</a:t>
            </a:r>
          </a:p>
          <a:p>
            <a:r>
              <a:rPr lang="en-US" smtClean="0"/>
              <a:t>A library orders a book from Amazon</a:t>
            </a:r>
          </a:p>
          <a:p>
            <a:r>
              <a:rPr lang="en-US" smtClean="0"/>
              <a:t>Amazon orders the book from B&amp;T</a:t>
            </a:r>
          </a:p>
          <a:p>
            <a:r>
              <a:rPr lang="en-US" smtClean="0"/>
              <a:t>B&amp;T drop-ships the book to the library in an Amazon box</a:t>
            </a:r>
          </a:p>
          <a:p>
            <a:r>
              <a:rPr lang="en-US" i="1" smtClean="0"/>
              <a:t>Librarians say they order from Amazon instead of B&amp;T because the service is better!!!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Amazon’s market share may be even larger than generally assumed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Market share in libraries is unknown; some estimates put it at 10% or higher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(Currently working on a grant application to research this with an extensive library survey)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Likelihood Amazon will develop strategy to migrate this print market share to digital, perhaps through acquisition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Joseph J. Esposito</a:t>
            </a:r>
          </a:p>
          <a:p>
            <a:r>
              <a:rPr lang="en-US" smtClean="0">
                <a:hlinkClick r:id="rId2"/>
              </a:rPr>
              <a:t>espositoj@processedmedia.com</a:t>
            </a:r>
            <a:endParaRPr lang="en-US" smtClean="0"/>
          </a:p>
          <a:p>
            <a:r>
              <a:rPr lang="en-US" smtClean="0"/>
              <a:t>@josephjesposito</a:t>
            </a:r>
          </a:p>
          <a:p>
            <a:r>
              <a:rPr lang="en-US" smtClean="0"/>
              <a:t>+Joseph Esposito</a:t>
            </a:r>
          </a:p>
          <a:p>
            <a:r>
              <a:rPr lang="en-US" smtClean="0"/>
              <a:t>http://scholarlykitchen.sspnet.org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279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Amazon’s Black Hole for Data</vt:lpstr>
      <vt:lpstr>The “Hawking Radiation” Project</vt:lpstr>
      <vt:lpstr>Strategies</vt:lpstr>
      <vt:lpstr>Interesting Data Points</vt:lpstr>
      <vt:lpstr>It appears that Amazon . . .</vt:lpstr>
      <vt:lpstr>A Supply-chain Paradox: Case Study</vt:lpstr>
      <vt:lpstr>Speculations</vt:lpstr>
      <vt:lpstr>Contact Information</vt:lpstr>
    </vt:vector>
  </TitlesOfParts>
  <Company>Cabrillo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Esposito</dc:creator>
  <cp:lastModifiedBy>jacobst</cp:lastModifiedBy>
  <cp:revision>3</cp:revision>
  <dcterms:created xsi:type="dcterms:W3CDTF">2014-01-11T12:40:02Z</dcterms:created>
  <dcterms:modified xsi:type="dcterms:W3CDTF">2014-01-29T22:00:25Z</dcterms:modified>
</cp:coreProperties>
</file>