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4" r:id="rId3"/>
    <p:sldMasterId id="2147483686" r:id="rId4"/>
    <p:sldMasterId id="2147483698" r:id="rId5"/>
  </p:sldMasterIdLst>
  <p:notesMasterIdLst>
    <p:notesMasterId r:id="rId25"/>
  </p:notesMasterIdLst>
  <p:sldIdLst>
    <p:sldId id="257" r:id="rId6"/>
    <p:sldId id="258" r:id="rId7"/>
    <p:sldId id="265" r:id="rId8"/>
    <p:sldId id="271" r:id="rId9"/>
    <p:sldId id="272" r:id="rId10"/>
    <p:sldId id="273" r:id="rId11"/>
    <p:sldId id="274" r:id="rId12"/>
    <p:sldId id="275" r:id="rId13"/>
    <p:sldId id="283" r:id="rId14"/>
    <p:sldId id="284" r:id="rId15"/>
    <p:sldId id="285" r:id="rId16"/>
    <p:sldId id="286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7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9B5FF1-3165-47D5-93CA-739398E309DC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BCBE38-0086-492E-AC5C-C431BA3A7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1DDC06-6A41-4A37-A5EA-E38DAC3702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EBA044-F489-458F-A2A4-74B28ACB17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4318-7422-4D76-8FCE-FDCA23BF843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422D-8DFF-43B1-9FAC-20886910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CA96-B430-4F36-A393-6793523F470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16D2-91E6-47AF-866F-78038CA20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CD5D-B348-42C4-B7BE-6BE3DB614FBC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3282-5441-4F62-9645-3212FE25D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texture-blu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scribd-logo-gray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2320925"/>
            <a:ext cx="24892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685800" y="3074259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E6E6E6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 and 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irl-new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43588" y="881063"/>
            <a:ext cx="333375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6673"/>
            <a:ext cx="6468533" cy="4525963"/>
          </a:xfrm>
          <a:prstGeom prst="rect">
            <a:avLst/>
          </a:prstGeom>
        </p:spPr>
        <p:txBody>
          <a:bodyPr/>
          <a:lstStyle>
            <a:lvl1pPr>
              <a:buSzPct val="80000"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defRPr>
            </a:lvl1pPr>
            <a:lvl2pPr marL="574675" indent="-225425">
              <a:buSzPct val="70000"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defRPr>
            </a:lvl2pPr>
            <a:lvl3pPr>
              <a:buSzPct val="75000"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defRPr>
            </a:lvl3pPr>
            <a:lvl4pPr>
              <a:buSzPct val="90000"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defRPr>
            </a:lvl4pPr>
            <a:lvl5pPr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B53E-EAAC-441D-9758-E705E3A76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DAD0-65B7-484A-B813-3C2826E36E81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C96B-432B-4E25-85D5-A64235E25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52D9-0D39-450D-B822-1BB36C70EB09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8AAA-910A-4175-92B5-085F4E6A3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6CFF-2BF9-4180-9548-0E403E6BABC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E2FD-B11D-40E5-8597-E0567955F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46F1-25F1-44EF-B703-1286E7EE3736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68E5-3DCB-4873-9380-617FCF9F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6DB6-58AC-4E05-AF89-F66836488852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7AD2-BA56-4C4D-BCC4-B5B71DD91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3E68-E534-4CB5-BEF9-2D5D460AFF7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8121-585D-4155-94E9-307AE6690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DB3B-1000-4E3A-8ECE-4A366E1BCA9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895CC-D85A-4619-9834-6AB617811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D38D-65BB-48BF-96BE-973F486A037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1F7F-37A6-4A5B-8668-452A43AE2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0633-49B3-4F75-BEEF-A047FC21AE26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C52F7-BA9F-4497-ADEB-109A154D6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Wingding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6824-87AE-4EA9-B746-055BCA737785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57DD-E59E-4E5F-B5AF-F1A5E8EF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8D4C-BF01-4FED-936A-4A9F7604DB9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247B7-D34C-4D8D-AE13-EA64D36BE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F9E8-B029-40B4-831D-546F938C9BB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FD36-6845-48F7-81B4-F661D815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08CE-6EF1-4E3F-B454-4694C0AEB296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40B7-AC06-4D9A-85B8-CB9069C7A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6B5F-9A27-43ED-AF5A-DC40C8FB9EA6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612D-3406-4B1D-92DF-EE9B01AE9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C4F2DE9-BBC0-4903-8770-CAB795D06E0D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8DF675-EFB9-4694-95CC-0DD572CA0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754D3DF-2002-4ADB-BE08-24527E1D8532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F1931B9-2CD0-44A9-9E1A-F512BE9D2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A21822C-E87B-4A95-B1C0-10176D48E0E1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70A1F7-C00A-4A03-A15D-3D9C4EB5C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A0D1-DD16-41F9-AAE2-DF196953288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F7F6-A9AD-4564-9159-53AAC0610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3C77F7B-D8AC-4FF9-BB33-3583FA999618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B757907-5035-4EF3-8628-F27DF50C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DCF7EB-DF9E-4078-B249-84BB975BF7AD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4FE09FB-1A0D-4C7E-8032-9518E17F0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9C845E6-EB40-41C5-9529-3C8FF6375F87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A77A4FD-7962-4C21-AD78-8956434D1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7B95B3D-ACEA-4FAB-8945-9FEA99215576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838216B-CD73-48E4-A315-989508995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BD0FDC5-FBAF-4D55-9396-07B3A7D0F230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713ABA7-E4DC-4809-831B-073648D5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7F90FA8-6558-4D48-8382-321B7D469F3E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3A02528-5BDF-4FC8-948D-9B1F96D9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B7DE0E2-BE99-41E2-921E-6B13D1D4A419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AA556EF-289F-475D-8945-1CEA094A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39FE841-A73D-404D-93B7-129094686FA0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45C3CC3-9259-4377-984A-64B9C84D3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2434A-3DFA-4D20-95D7-6C28FF0C2B6F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C2DE-DDF2-47F9-A028-80DF48B1F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1B59-E756-4E51-8469-A11D9AC5A9BC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1F7C-33F0-4BC1-B2E5-A130A9ACA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9C94-533B-43A8-A54A-8C88E92EE37B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BB36-A988-45F1-B153-820430B4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825-B6BD-4781-90E5-CBF83D1C645A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148E-DF1A-4571-ABE9-555EFCCB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5059F-C8EF-4A78-9A91-89F63974EB93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77F7B-2451-4344-A16D-3D27BE6E9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56" r:id="rId12"/>
    <p:sldLayoutId id="2147483757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Background0-Landscape-ipad@2x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6991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Bryan Batten Bio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Wingdings" pitchFamily="2" charset="2"/>
              </a:rPr>
              <a:t>Founded Entitle Books in 2011 (originally oEbra, then eReatah, now Entitle) Third time is the charm </a:t>
            </a:r>
          </a:p>
          <a:p>
            <a:pPr lvl="0"/>
            <a:r>
              <a:rPr lang="en-US" smtClean="0">
                <a:sym typeface="Wingdings" pitchFamily="2" charset="2"/>
              </a:rPr>
              <a:t>Previously worked in business development within the pharmaceutical industry. Left to found Entitle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46BBA9-2C36-48A7-8C17-1960FC199887}" type="datetimeFigureOut">
              <a:rPr lang="en-US"/>
              <a:pPr>
                <a:defRPr/>
              </a:pPr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DBW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  <a:endParaRPr lang="en-US"/>
          </a:p>
        </p:txBody>
      </p:sp>
      <p:pic>
        <p:nvPicPr>
          <p:cNvPr id="15368" name="Picture 7" descr="entitle-logo-inverse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38138" y="114300"/>
            <a:ext cx="22526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79388"/>
            <a:ext cx="7358062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6275"/>
            <a:ext cx="7358062" cy="401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89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017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128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255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383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75" y="5989638"/>
            <a:ext cx="1598613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483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C1019C3C-E66D-4193-BCF5-E5ED4C4B9E05}" type="datetimeFigureOut">
              <a:rPr lang="en-US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B0B84EB0-B2A1-48EF-AF82-A1C4F83C60DF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4symbols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png"/><Relationship Id="rId4" Type="http://schemas.openxmlformats.org/officeDocument/2006/relationships/hyperlink" Target="mailto:jhidalgo@24symbol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ctrTitle"/>
          </p:nvPr>
        </p:nvSpPr>
        <p:spPr>
          <a:xfrm>
            <a:off x="685800" y="3571875"/>
            <a:ext cx="7772400" cy="1470025"/>
          </a:xfrm>
        </p:spPr>
        <p:txBody>
          <a:bodyPr/>
          <a:lstStyle/>
          <a:p>
            <a:r>
              <a:rPr lang="en-US" smtClean="0">
                <a:ea typeface="Gill Sans Light"/>
              </a:rPr>
              <a:t>Digital Book World</a:t>
            </a:r>
            <a:endParaRPr lang="en-US" sz="3600" smtClean="0">
              <a:ea typeface="Gill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Gill Sans Light"/>
                <a:cs typeface="Gill Sans Light"/>
              </a:rPr>
              <a:t>CONFIDENTIAL</a:t>
            </a:r>
            <a:endParaRPr lang="en-US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 descr="Screen Shot 2014-01-11 at 11.20.2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8850" y="0"/>
            <a:ext cx="1104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 descr="Screen Shot 2014-01-11 at 11.20.2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1863" y="0"/>
            <a:ext cx="11007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 descr="Screen Shot 2014-01-11 at 11.20.2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0"/>
            <a:ext cx="1081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/>
          </p:cNvSpPr>
          <p:nvPr/>
        </p:nvSpPr>
        <p:spPr bwMode="auto">
          <a:xfrm>
            <a:off x="-115888" y="-17463"/>
            <a:ext cx="9340851" cy="7035801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"/>
              <a:cs typeface="ヒラギノ角ゴ ProN W3"/>
            </a:endParaRP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8700" y="2774950"/>
            <a:ext cx="4481513" cy="175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9878" name="Rectangle 6"/>
          <p:cNvSpPr>
            <a:spLocks/>
          </p:cNvSpPr>
          <p:nvPr/>
        </p:nvSpPr>
        <p:spPr bwMode="auto">
          <a:xfrm>
            <a:off x="2522538" y="4237038"/>
            <a:ext cx="408940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ACCESS A WORLD OF BOOKS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7288" y="5094288"/>
            <a:ext cx="4159250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0898" name="Rectangle 2"/>
          <p:cNvSpPr>
            <a:spLocks/>
          </p:cNvSpPr>
          <p:nvPr/>
        </p:nvSpPr>
        <p:spPr bwMode="auto">
          <a:xfrm>
            <a:off x="-115888" y="-17463"/>
            <a:ext cx="9340851" cy="7035801"/>
          </a:xfrm>
          <a:prstGeom prst="rect">
            <a:avLst/>
          </a:prstGeom>
          <a:solidFill>
            <a:schemeClr val="accent1">
              <a:alpha val="29803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"/>
              <a:cs typeface="ヒラギノ角ゴ ProN W3"/>
            </a:endParaRPr>
          </a:p>
        </p:txBody>
      </p:sp>
      <p:sp>
        <p:nvSpPr>
          <p:cNvPr id="80899" name="Oval 3"/>
          <p:cNvSpPr>
            <a:spLocks/>
          </p:cNvSpPr>
          <p:nvPr/>
        </p:nvSpPr>
        <p:spPr bwMode="auto">
          <a:xfrm>
            <a:off x="812800" y="2143125"/>
            <a:ext cx="3170238" cy="3170238"/>
          </a:xfrm>
          <a:prstGeom prst="ellipse">
            <a:avLst/>
          </a:prstGeom>
          <a:solidFill>
            <a:srgbClr val="3DC084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"/>
              <a:cs typeface="ヒラギノ角ゴ ProN W3"/>
            </a:endParaRPr>
          </a:p>
        </p:txBody>
      </p:sp>
      <p:sp>
        <p:nvSpPr>
          <p:cNvPr id="80900" name="Rectangle 4"/>
          <p:cNvSpPr>
            <a:spLocks/>
          </p:cNvSpPr>
          <p:nvPr/>
        </p:nvSpPr>
        <p:spPr bwMode="auto">
          <a:xfrm>
            <a:off x="1965325" y="3533775"/>
            <a:ext cx="865188" cy="388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CLUB</a:t>
            </a:r>
          </a:p>
        </p:txBody>
      </p:sp>
      <p:sp>
        <p:nvSpPr>
          <p:cNvPr id="80901" name="Oval 5"/>
          <p:cNvSpPr>
            <a:spLocks/>
          </p:cNvSpPr>
          <p:nvPr/>
        </p:nvSpPr>
        <p:spPr bwMode="auto">
          <a:xfrm>
            <a:off x="5153025" y="2143125"/>
            <a:ext cx="3170238" cy="3170238"/>
          </a:xfrm>
          <a:prstGeom prst="ellipse">
            <a:avLst/>
          </a:prstGeom>
          <a:solidFill>
            <a:srgbClr val="F33C3B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"/>
              <a:cs typeface="ヒラギノ角ゴ ProN W3"/>
            </a:endParaRPr>
          </a:p>
        </p:txBody>
      </p:sp>
      <p:sp>
        <p:nvSpPr>
          <p:cNvPr id="80902" name="Rectangle 6"/>
          <p:cNvSpPr>
            <a:spLocks/>
          </p:cNvSpPr>
          <p:nvPr/>
        </p:nvSpPr>
        <p:spPr bwMode="auto">
          <a:xfrm>
            <a:off x="5872163" y="3533775"/>
            <a:ext cx="1730375" cy="388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FREEMIUM</a:t>
            </a:r>
          </a:p>
        </p:txBody>
      </p:sp>
      <p:sp>
        <p:nvSpPr>
          <p:cNvPr id="80903" name="Rectangle 7"/>
          <p:cNvSpPr>
            <a:spLocks/>
          </p:cNvSpPr>
          <p:nvPr/>
        </p:nvSpPr>
        <p:spPr bwMode="auto">
          <a:xfrm>
            <a:off x="1392238" y="1624013"/>
            <a:ext cx="2011362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3DC084"/>
                </a:solidFill>
                <a:latin typeface="Lato Bold"/>
                <a:ea typeface="Lato Bold"/>
                <a:cs typeface="Lato Bold"/>
                <a:sym typeface="Lato Bold"/>
              </a:rPr>
              <a:t>MOBILE CARRIERS</a:t>
            </a:r>
          </a:p>
        </p:txBody>
      </p:sp>
      <p:sp>
        <p:nvSpPr>
          <p:cNvPr id="80904" name="Rectangle 8"/>
          <p:cNvSpPr>
            <a:spLocks/>
          </p:cNvSpPr>
          <p:nvPr/>
        </p:nvSpPr>
        <p:spPr bwMode="auto">
          <a:xfrm>
            <a:off x="5803900" y="1624013"/>
            <a:ext cx="1866900" cy="261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F33C3B"/>
                </a:solidFill>
                <a:latin typeface="Lato Bold"/>
                <a:ea typeface="Lato Bold"/>
                <a:cs typeface="Lato Bold"/>
                <a:sym typeface="Lato Bold"/>
              </a:rPr>
              <a:t>24SYMBOLS.COM</a:t>
            </a:r>
          </a:p>
        </p:txBody>
      </p:sp>
      <p:sp>
        <p:nvSpPr>
          <p:cNvPr id="80905" name="Rectangle 9"/>
          <p:cNvSpPr>
            <a:spLocks/>
          </p:cNvSpPr>
          <p:nvPr/>
        </p:nvSpPr>
        <p:spPr bwMode="auto">
          <a:xfrm>
            <a:off x="1098550" y="5530850"/>
            <a:ext cx="259715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PAY PER BOOK TO PUBLISHERS</a:t>
            </a:r>
          </a:p>
        </p:txBody>
      </p:sp>
      <p:sp>
        <p:nvSpPr>
          <p:cNvPr id="80906" name="Rectangle 10"/>
          <p:cNvSpPr>
            <a:spLocks/>
          </p:cNvSpPr>
          <p:nvPr/>
        </p:nvSpPr>
        <p:spPr bwMode="auto">
          <a:xfrm>
            <a:off x="5454650" y="5530850"/>
            <a:ext cx="25654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PAY PER PAGE TO PUBLISHERS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276225"/>
            <a:ext cx="8412162" cy="6305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/>
          </p:cNvSpPr>
          <p:nvPr/>
        </p:nvSpPr>
        <p:spPr bwMode="auto">
          <a:xfrm>
            <a:off x="-115888" y="-17463"/>
            <a:ext cx="9340851" cy="7035801"/>
          </a:xfrm>
          <a:prstGeom prst="rect">
            <a:avLst/>
          </a:prstGeom>
          <a:solidFill>
            <a:schemeClr val="accent1">
              <a:alpha val="29803"/>
            </a:schemeClr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"/>
              <a:cs typeface="ヒラギノ角ゴ ProN W3"/>
            </a:endParaRP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800" y="6350"/>
            <a:ext cx="9617075" cy="6021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2948" name="Rectangle 4"/>
          <p:cNvSpPr>
            <a:spLocks/>
          </p:cNvSpPr>
          <p:nvPr/>
        </p:nvSpPr>
        <p:spPr bwMode="auto">
          <a:xfrm>
            <a:off x="3254375" y="4900613"/>
            <a:ext cx="563563" cy="15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CREDITS</a:t>
            </a:r>
          </a:p>
        </p:txBody>
      </p:sp>
      <p:sp>
        <p:nvSpPr>
          <p:cNvPr id="82949" name="Rectangle 5"/>
          <p:cNvSpPr>
            <a:spLocks/>
          </p:cNvSpPr>
          <p:nvPr/>
        </p:nvSpPr>
        <p:spPr bwMode="auto">
          <a:xfrm>
            <a:off x="6523038" y="4900613"/>
            <a:ext cx="563562" cy="15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CREDITS</a:t>
            </a:r>
          </a:p>
        </p:txBody>
      </p:sp>
      <p:sp>
        <p:nvSpPr>
          <p:cNvPr id="82950" name="Rectangle 6"/>
          <p:cNvSpPr>
            <a:spLocks/>
          </p:cNvSpPr>
          <p:nvPr/>
        </p:nvSpPr>
        <p:spPr bwMode="auto">
          <a:xfrm>
            <a:off x="98425" y="6013450"/>
            <a:ext cx="2320925" cy="44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1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SUBSCRIPTION OFFERED TO MILLIONS OF CARRIER USERS</a:t>
            </a:r>
          </a:p>
        </p:txBody>
      </p:sp>
      <p:sp>
        <p:nvSpPr>
          <p:cNvPr id="82951" name="Rectangle 7"/>
          <p:cNvSpPr>
            <a:spLocks/>
          </p:cNvSpPr>
          <p:nvPr/>
        </p:nvSpPr>
        <p:spPr bwMode="auto">
          <a:xfrm>
            <a:off x="280988" y="271463"/>
            <a:ext cx="4310062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F33C3B"/>
                </a:solidFill>
                <a:latin typeface="Lato Bold"/>
                <a:ea typeface="Lato Bold"/>
                <a:cs typeface="Lato Bold"/>
                <a:sym typeface="Lato Bold"/>
              </a:rPr>
              <a:t>BOOK CLUB FOR MOBILE USERS</a:t>
            </a:r>
          </a:p>
        </p:txBody>
      </p:sp>
      <p:sp>
        <p:nvSpPr>
          <p:cNvPr id="82952" name="Rectangle 8"/>
          <p:cNvSpPr>
            <a:spLocks/>
          </p:cNvSpPr>
          <p:nvPr/>
        </p:nvSpPr>
        <p:spPr bwMode="auto">
          <a:xfrm>
            <a:off x="1127125" y="1182688"/>
            <a:ext cx="150813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sp>
        <p:nvSpPr>
          <p:cNvPr id="82953" name="Rectangle 9"/>
          <p:cNvSpPr>
            <a:spLocks/>
          </p:cNvSpPr>
          <p:nvPr/>
        </p:nvSpPr>
        <p:spPr bwMode="auto">
          <a:xfrm>
            <a:off x="4316413" y="1182688"/>
            <a:ext cx="14922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</p:txBody>
      </p:sp>
      <p:sp>
        <p:nvSpPr>
          <p:cNvPr id="82954" name="Rectangle 10"/>
          <p:cNvSpPr>
            <a:spLocks/>
          </p:cNvSpPr>
          <p:nvPr/>
        </p:nvSpPr>
        <p:spPr bwMode="auto">
          <a:xfrm>
            <a:off x="7413625" y="1182688"/>
            <a:ext cx="150813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  <p:sp>
        <p:nvSpPr>
          <p:cNvPr id="82955" name="Rectangle 11"/>
          <p:cNvSpPr>
            <a:spLocks/>
          </p:cNvSpPr>
          <p:nvPr/>
        </p:nvSpPr>
        <p:spPr bwMode="auto">
          <a:xfrm>
            <a:off x="344488" y="5562600"/>
            <a:ext cx="1871662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F33C3B"/>
                </a:solidFill>
                <a:latin typeface="Lato Bold"/>
                <a:ea typeface="Lato Bold"/>
                <a:cs typeface="Lato Bold"/>
                <a:sym typeface="Lato Bold"/>
              </a:rPr>
              <a:t>COMMUNICATION</a:t>
            </a:r>
          </a:p>
        </p:txBody>
      </p:sp>
      <p:sp>
        <p:nvSpPr>
          <p:cNvPr id="82956" name="Rectangle 12"/>
          <p:cNvSpPr>
            <a:spLocks/>
          </p:cNvSpPr>
          <p:nvPr/>
        </p:nvSpPr>
        <p:spPr bwMode="auto">
          <a:xfrm>
            <a:off x="3567113" y="5562600"/>
            <a:ext cx="163512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F33C3B"/>
                </a:solidFill>
                <a:latin typeface="Lato Bold"/>
                <a:ea typeface="Lato Bold"/>
                <a:cs typeface="Lato Bold"/>
                <a:sym typeface="Lato Bold"/>
              </a:rPr>
              <a:t>SUBSCRIPTION</a:t>
            </a:r>
          </a:p>
        </p:txBody>
      </p:sp>
      <p:sp>
        <p:nvSpPr>
          <p:cNvPr id="82957" name="Rectangle 13"/>
          <p:cNvSpPr>
            <a:spLocks/>
          </p:cNvSpPr>
          <p:nvPr/>
        </p:nvSpPr>
        <p:spPr bwMode="auto">
          <a:xfrm>
            <a:off x="6870700" y="5562600"/>
            <a:ext cx="993775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F33C3B"/>
                </a:solidFill>
                <a:latin typeface="Lato Bold"/>
                <a:ea typeface="Lato Bold"/>
                <a:cs typeface="Lato Bold"/>
                <a:sym typeface="Lato Bold"/>
              </a:rPr>
              <a:t>READING</a:t>
            </a:r>
          </a:p>
        </p:txBody>
      </p:sp>
      <p:sp>
        <p:nvSpPr>
          <p:cNvPr id="82958" name="Rectangle 14"/>
          <p:cNvSpPr>
            <a:spLocks/>
          </p:cNvSpPr>
          <p:nvPr/>
        </p:nvSpPr>
        <p:spPr bwMode="auto">
          <a:xfrm>
            <a:off x="3160713" y="5911850"/>
            <a:ext cx="2322512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1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USERS ACCEPTS SUBSCRIPTION AND GETS CREDITS TO BORROW BOOKS AT THE </a:t>
            </a:r>
            <a:r>
              <a:rPr lang="en-US" sz="11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BOOK CLUB</a:t>
            </a:r>
          </a:p>
        </p:txBody>
      </p:sp>
      <p:sp>
        <p:nvSpPr>
          <p:cNvPr id="82959" name="Rectangle 15"/>
          <p:cNvSpPr>
            <a:spLocks/>
          </p:cNvSpPr>
          <p:nvPr/>
        </p:nvSpPr>
        <p:spPr bwMode="auto">
          <a:xfrm>
            <a:off x="6232525" y="5911850"/>
            <a:ext cx="2492375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1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USER CAN BORROW BOOKS </a:t>
            </a:r>
            <a:br>
              <a:rPr lang="en-US" sz="11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lang="en-US" sz="11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USING CREDITS AND READ </a:t>
            </a:r>
            <a:br>
              <a:rPr lang="en-US" sz="11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</a:br>
            <a:r>
              <a:rPr lang="en-US" sz="11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rPr>
              <a:t>ON THE CLOUD OR OFFLINE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-17463"/>
            <a:ext cx="4695825" cy="671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1657350"/>
            <a:ext cx="2393950" cy="499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/>
          </p:cNvSpPr>
          <p:nvPr/>
        </p:nvSpPr>
        <p:spPr bwMode="auto">
          <a:xfrm>
            <a:off x="0" y="-9525"/>
            <a:ext cx="9180513" cy="741363"/>
          </a:xfrm>
          <a:prstGeom prst="rect">
            <a:avLst/>
          </a:prstGeom>
          <a:solidFill>
            <a:schemeClr val="accent1">
              <a:alpha val="9804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"/>
              <a:cs typeface="ヒラギノ角ゴ ProN W3"/>
            </a:endParaRPr>
          </a:p>
        </p:txBody>
      </p:sp>
      <p:sp>
        <p:nvSpPr>
          <p:cNvPr id="83972" name="Rectangle 4"/>
          <p:cNvSpPr>
            <a:spLocks/>
          </p:cNvSpPr>
          <p:nvPr/>
        </p:nvSpPr>
        <p:spPr bwMode="auto">
          <a:xfrm>
            <a:off x="280988" y="200025"/>
            <a:ext cx="731837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solidFill>
                  <a:srgbClr val="2D2D2D"/>
                </a:solidFill>
                <a:latin typeface="Lato Bold"/>
                <a:ea typeface="Lato Bold"/>
                <a:cs typeface="Lato Bold"/>
                <a:sym typeface="Lato Bold"/>
              </a:rPr>
              <a:t>APPS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5888"/>
            <a:ext cx="8839200" cy="662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5208588"/>
            <a:ext cx="2143125" cy="160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/>
          </p:cNvSpPr>
          <p:nvPr/>
        </p:nvSpPr>
        <p:spPr bwMode="auto">
          <a:xfrm>
            <a:off x="2870200" y="4616450"/>
            <a:ext cx="34036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100">
                <a:solidFill>
                  <a:srgbClr val="2D2D2D"/>
                </a:solidFill>
                <a:latin typeface="Lato Bold"/>
                <a:ea typeface="Lato Bold"/>
                <a:cs typeface="Lato Bold"/>
                <a:sym typeface="Lato Bold"/>
              </a:rPr>
              <a:t>Justo Hidalgo: Co-founder, Chief Product Officer</a:t>
            </a:r>
          </a:p>
        </p:txBody>
      </p:sp>
      <p:sp>
        <p:nvSpPr>
          <p:cNvPr id="86019" name="Rectangle 3"/>
          <p:cNvSpPr>
            <a:spLocks/>
          </p:cNvSpPr>
          <p:nvPr/>
        </p:nvSpPr>
        <p:spPr bwMode="auto">
          <a:xfrm>
            <a:off x="3721100" y="5503863"/>
            <a:ext cx="1693863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solidFill>
                  <a:srgbClr val="2D2D2D"/>
                </a:solidFill>
                <a:latin typeface="Lato Regular"/>
                <a:ea typeface="Lato Regular"/>
                <a:cs typeface="Lato Regular"/>
                <a:sym typeface="Lato Regular"/>
                <a:hlinkClick r:id="rId3"/>
              </a:rPr>
              <a:t>www.24symbols.com</a:t>
            </a:r>
            <a:endParaRPr lang="en-US" sz="1400">
              <a:solidFill>
                <a:srgbClr val="2D2D2D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3740150" y="4876800"/>
            <a:ext cx="1654175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u="sng">
                <a:solidFill>
                  <a:srgbClr val="20BFFD"/>
                </a:solidFill>
                <a:latin typeface="Lato Regular"/>
                <a:ea typeface="Lato Regular"/>
                <a:cs typeface="Lato Regular"/>
                <a:sym typeface="Lato Regular"/>
                <a:hlinkClick r:id="rId4"/>
              </a:rPr>
              <a:t>jhidalgo@24symbols.com</a:t>
            </a:r>
            <a:endParaRPr lang="en-US" sz="1100" u="sng">
              <a:solidFill>
                <a:srgbClr val="20BFFD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pSp>
        <p:nvGrpSpPr>
          <p:cNvPr id="86021" name="Group 7"/>
          <p:cNvGrpSpPr>
            <a:grpSpLocks/>
          </p:cNvGrpSpPr>
          <p:nvPr/>
        </p:nvGrpSpPr>
        <p:grpSpPr bwMode="auto">
          <a:xfrm>
            <a:off x="2870200" y="5099050"/>
            <a:ext cx="3403600" cy="241300"/>
            <a:chOff x="0" y="0"/>
            <a:chExt cx="3048" cy="216"/>
          </a:xfrm>
        </p:grpSpPr>
        <p:sp>
          <p:nvSpPr>
            <p:cNvPr id="86023" name="Rectangle 5"/>
            <p:cNvSpPr>
              <a:spLocks/>
            </p:cNvSpPr>
            <p:nvPr/>
          </p:nvSpPr>
          <p:spPr bwMode="auto">
            <a:xfrm>
              <a:off x="0" y="0"/>
              <a:ext cx="304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1100">
                  <a:solidFill>
                    <a:srgbClr val="6D6D6D"/>
                  </a:solidFill>
                  <a:latin typeface="Lato Regular"/>
                  <a:ea typeface="Lato Regular"/>
                  <a:cs typeface="Lato Regular"/>
                  <a:sym typeface="Lato Regular"/>
                </a:rPr>
                <a:t>@justohidalgo</a:t>
              </a:r>
            </a:p>
          </p:txBody>
        </p:sp>
        <p:pic>
          <p:nvPicPr>
            <p:cNvPr id="8602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2" y="79"/>
              <a:ext cx="138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86022" name="Rectangle 8"/>
          <p:cNvSpPr>
            <a:spLocks/>
          </p:cNvSpPr>
          <p:nvPr/>
        </p:nvSpPr>
        <p:spPr bwMode="auto">
          <a:xfrm>
            <a:off x="2889250" y="2516188"/>
            <a:ext cx="3357563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500">
                <a:solidFill>
                  <a:srgbClr val="2D2D2D"/>
                </a:solidFill>
                <a:latin typeface="Lato Bold"/>
                <a:ea typeface="Lato Bold"/>
                <a:cs typeface="Lato Bold"/>
                <a:sym typeface="Lato Bold"/>
              </a:rPr>
              <a:t>THANK YOU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4000" smtClean="0"/>
              <a:t>World’s largest digital library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375" y="931863"/>
            <a:ext cx="6775450" cy="5072062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Massive audience to expand market for books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80M monthly readers globally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Site used in over 100 countries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Top 100 website globally in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traffic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Platform - web scale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Reading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Web,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Mobile Web,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iOS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Android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Subscription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Retail and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Excerpts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Hosting 40M books and documents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Content in over 80 languages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 leading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925" y="88900"/>
            <a:ext cx="90297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Subscribers choose what to read not what to buy</a:t>
            </a:r>
            <a:endParaRPr lang="en-US" sz="3800" dirty="0"/>
          </a:p>
        </p:txBody>
      </p:sp>
      <p:pic>
        <p:nvPicPr>
          <p:cNvPr id="2" name="Content Placeholder 1" descr="Screen Shot 2013-06-06 at 9.50.04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/>
            </a:extLst>
          </a:blip>
          <a:srcRect t="3578" r="34628" b="3578"/>
          <a:stretch/>
        </p:blipFill>
        <p:spPr>
          <a:xfrm>
            <a:off x="2997378" y="1179719"/>
            <a:ext cx="5866255" cy="4967319"/>
          </a:xfrm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925" y="1309688"/>
            <a:ext cx="2962275" cy="4392612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SzPct val="80000"/>
              <a:buFont typeface="Arial"/>
              <a:buChar char="•"/>
              <a:defRPr sz="3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+mn-ea"/>
                <a:cs typeface="Gill Sans Light"/>
              </a:defRPr>
            </a:lvl1pPr>
            <a:lvl2pPr marL="574675" indent="-225425" algn="l" defTabSz="457200" rtl="0" eaLnBrk="1" latinLnBrk="0" hangingPunct="1">
              <a:spcBef>
                <a:spcPct val="20000"/>
              </a:spcBef>
              <a:buSzPct val="70000"/>
              <a:buFont typeface="Arial"/>
              <a:buChar char="–"/>
              <a:defRPr sz="3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+mn-ea"/>
                <a:cs typeface="Gill Sans Light"/>
              </a:defRPr>
            </a:lvl2pPr>
            <a:lvl3pPr marL="919163" indent="-228600" algn="l" defTabSz="457200" rtl="0" eaLnBrk="1" latinLnBrk="0" hangingPunct="1">
              <a:spcBef>
                <a:spcPct val="20000"/>
              </a:spcBef>
              <a:buSzPct val="75000"/>
              <a:buFont typeface="Arial"/>
              <a:buChar char="•"/>
              <a:defRPr sz="2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+mn-ea"/>
                <a:cs typeface="Gill Sans Light"/>
              </a:defRPr>
            </a:lvl3pPr>
            <a:lvl4pPr marL="1306513" indent="-22860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–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+mn-ea"/>
                <a:cs typeface="Gill Sans Light"/>
              </a:defRPr>
            </a:lvl4pPr>
            <a:lvl5pPr marL="155575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Light"/>
                <a:ea typeface="+mn-ea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$8.99 per month</a:t>
            </a: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Free trial</a:t>
            </a: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Unlimited books</a:t>
            </a: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Personalized</a:t>
            </a: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Any device</a:t>
            </a: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Synchronized</a:t>
            </a:r>
          </a:p>
          <a:p>
            <a:pPr fontAlgn="auto">
              <a:spcAft>
                <a:spcPts val="0"/>
              </a:spcAft>
              <a:defRPr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DBW Panel</a:t>
            </a:r>
          </a:p>
        </p:txBody>
      </p:sp>
      <p:pic>
        <p:nvPicPr>
          <p:cNvPr id="70658" name="Picture Placeholder 6" descr="Entitle-Reverse-Large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22240" b="-122240"/>
          <a:stretch>
            <a:fillRect/>
          </a:stretch>
        </p:blipFill>
        <p:spPr/>
      </p:pic>
      <p:sp>
        <p:nvSpPr>
          <p:cNvPr id="7065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Bryan Batten</a:t>
            </a:r>
          </a:p>
          <a:p>
            <a:r>
              <a:rPr lang="en-US" smtClean="0"/>
              <a:t>Founder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Bryan Batten Bio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Founded Entitle Books in 2011 (Formerly oEbra, then eReatah and now Entitle)</a:t>
            </a:r>
          </a:p>
          <a:p>
            <a:pPr lvl="1"/>
            <a:r>
              <a:rPr lang="en-US" smtClean="0"/>
              <a:t>Third time is the charm right? </a:t>
            </a:r>
            <a:r>
              <a:rPr lang="en-US" smtClean="0">
                <a:sym typeface="Wingdings" pitchFamily="2" charset="2"/>
              </a:rPr>
              <a:t></a:t>
            </a:r>
          </a:p>
          <a:p>
            <a:r>
              <a:rPr lang="en-US" smtClean="0"/>
              <a:t>Previously worked in business development within the pharmaceutical industry and left to found Entitle</a:t>
            </a:r>
          </a:p>
          <a:p>
            <a:r>
              <a:rPr lang="en-US" smtClean="0"/>
              <a:t>Currently reading – Without Reservations and In the Plex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1792288" y="5073650"/>
            <a:ext cx="5486400" cy="566738"/>
          </a:xfrm>
        </p:spPr>
        <p:txBody>
          <a:bodyPr/>
          <a:lstStyle/>
          <a:p>
            <a:pPr algn="ctr"/>
            <a:r>
              <a:rPr lang="en-US" sz="2800" smtClean="0"/>
              <a:t>Tiered Subscription service</a:t>
            </a:r>
          </a:p>
        </p:txBody>
      </p:sp>
      <p:pic>
        <p:nvPicPr>
          <p:cNvPr id="72706" name="Picture Placeholder 4" descr="site-browse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755" b="-755"/>
          <a:stretch>
            <a:fillRect/>
          </a:stretch>
        </p:blipFill>
        <p:spPr>
          <a:xfrm>
            <a:off x="1792288" y="885825"/>
            <a:ext cx="5486400" cy="4114800"/>
          </a:xfrm>
        </p:spPr>
      </p:pic>
      <p:sp>
        <p:nvSpPr>
          <p:cNvPr id="72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2763"/>
            <a:ext cx="5486400" cy="804862"/>
          </a:xfrm>
        </p:spPr>
        <p:txBody>
          <a:bodyPr/>
          <a:lstStyle/>
          <a:p>
            <a:pPr algn="ctr"/>
            <a:r>
              <a:rPr lang="en-US" sz="2000" smtClean="0"/>
              <a:t>Offers 3 different plan types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</a:t>
            </a:r>
          </a:p>
        </p:txBody>
      </p:sp>
      <p:pic>
        <p:nvPicPr>
          <p:cNvPr id="73730" name="Content Placeholder 6" descr="ipad Libra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3566" r="-23566"/>
          <a:stretch>
            <a:fillRect/>
          </a:stretch>
        </p:blipFill>
        <p:spPr>
          <a:xfrm>
            <a:off x="0" y="1535113"/>
            <a:ext cx="4497388" cy="4591050"/>
          </a:xfrm>
        </p:spPr>
      </p:pic>
      <p:sp>
        <p:nvSpPr>
          <p:cNvPr id="7373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Highlights</a:t>
            </a:r>
          </a:p>
        </p:txBody>
      </p:sp>
      <p:sp>
        <p:nvSpPr>
          <p:cNvPr id="73732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Works across iOS and Android (includes Kindle Fire)</a:t>
            </a:r>
          </a:p>
          <a:p>
            <a:pPr lvl="1"/>
            <a:r>
              <a:rPr lang="en-US" smtClean="0"/>
              <a:t>Can be saved to computer and read on most eInk Devices</a:t>
            </a:r>
          </a:p>
          <a:p>
            <a:r>
              <a:rPr lang="en-US" smtClean="0"/>
              <a:t>Plans start @ $14.99 for 2 books per month</a:t>
            </a:r>
          </a:p>
          <a:p>
            <a:r>
              <a:rPr lang="en-US" smtClean="0"/>
              <a:t>Users have permanent access to books </a:t>
            </a:r>
          </a:p>
        </p:txBody>
      </p:sp>
      <p:pic>
        <p:nvPicPr>
          <p:cNvPr id="73733" name="Picture 7" descr="Entitle-Reverse-Smal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0" y="773113"/>
            <a:ext cx="2743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</p:txBody>
      </p:sp>
      <p:pic>
        <p:nvPicPr>
          <p:cNvPr id="74754" name="Content Placeholder 6" descr="ipad-recommenda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3566" r="-23566"/>
          <a:stretch>
            <a:fillRect/>
          </a:stretch>
        </p:blipFill>
        <p:spPr>
          <a:xfrm>
            <a:off x="457200" y="1535113"/>
            <a:ext cx="4040188" cy="45910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ym typeface="Wingdings"/>
              </a:rPr>
              <a:t>What we carry and who we work with</a:t>
            </a:r>
            <a:endParaRPr lang="en-US" dirty="0">
              <a:sym typeface="Wingdings"/>
            </a:endParaRPr>
          </a:p>
        </p:txBody>
      </p:sp>
      <p:sp>
        <p:nvSpPr>
          <p:cNvPr id="7475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Publishers of all size</a:t>
            </a:r>
          </a:p>
          <a:p>
            <a:pPr lvl="1"/>
            <a:r>
              <a:rPr lang="en-US" smtClean="0"/>
              <a:t>From some of largest in the industry to small independent publishers</a:t>
            </a:r>
          </a:p>
          <a:p>
            <a:r>
              <a:rPr lang="en-US" smtClean="0"/>
              <a:t>Distributors</a:t>
            </a:r>
          </a:p>
          <a:p>
            <a:pPr lvl="1"/>
            <a:r>
              <a:rPr lang="en-US" smtClean="0"/>
              <a:t>Deals with several distributors to expand the depth of titles we offer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Screen Shot 2014-01-11 at 11.24.0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7575" y="-15875"/>
            <a:ext cx="1099343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ítulo y viñeta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ítulo y 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2D2D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ADAD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287</Words>
  <Application>Microsoft Macintosh PowerPoint</Application>
  <PresentationFormat>On-screen Show (4:3)</PresentationFormat>
  <Paragraphs>75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29</vt:i4>
      </vt:variant>
      <vt:variant>
        <vt:lpstr>Slide Titles</vt:lpstr>
      </vt:variant>
      <vt:variant>
        <vt:i4>19</vt:i4>
      </vt:variant>
    </vt:vector>
  </HeadingPairs>
  <TitlesOfParts>
    <vt:vector size="56" baseType="lpstr">
      <vt:lpstr>Calibri</vt:lpstr>
      <vt:lpstr>Arial</vt:lpstr>
      <vt:lpstr>Wingdings</vt:lpstr>
      <vt:lpstr>Gill Sans</vt:lpstr>
      <vt:lpstr>ヒラギノ角ゴ ProN W3</vt:lpstr>
      <vt:lpstr>Gill Sans Light</vt:lpstr>
      <vt:lpstr>Lato Bold</vt:lpstr>
      <vt:lpstr>Lato Regular</vt:lpstr>
      <vt:lpstr>Office Theme</vt:lpstr>
      <vt:lpstr>1_Office Theme</vt:lpstr>
      <vt:lpstr>Título y viñetas</vt:lpstr>
      <vt:lpstr>En blanco</vt:lpstr>
      <vt:lpstr> Black </vt:lpstr>
      <vt:lpstr>Office Theme</vt:lpstr>
      <vt:lpstr>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 Black </vt:lpstr>
      <vt:lpstr> Black </vt:lpstr>
      <vt:lpstr> Black </vt:lpstr>
      <vt:lpstr> Black </vt:lpstr>
      <vt:lpstr> Black </vt:lpstr>
      <vt:lpstr> Black </vt:lpstr>
      <vt:lpstr> Black </vt:lpstr>
      <vt:lpstr> Black </vt:lpstr>
      <vt:lpstr> Black </vt:lpstr>
      <vt:lpstr> Black </vt:lpstr>
      <vt:lpstr> Black </vt:lpstr>
      <vt:lpstr>Digital Book World</vt:lpstr>
      <vt:lpstr>World’s largest digital library</vt:lpstr>
      <vt:lpstr>Subscribers choose what to read not what to buy</vt:lpstr>
      <vt:lpstr>DBW Panel</vt:lpstr>
      <vt:lpstr>Bryan Batten Bio</vt:lpstr>
      <vt:lpstr>Tiered Subscription service</vt:lpstr>
      <vt:lpstr>About</vt:lpstr>
      <vt:lpstr>Content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Andrew Weinstein</dc:creator>
  <cp:lastModifiedBy>jacobst</cp:lastModifiedBy>
  <cp:revision>18</cp:revision>
  <dcterms:created xsi:type="dcterms:W3CDTF">2014-01-11T01:14:46Z</dcterms:created>
  <dcterms:modified xsi:type="dcterms:W3CDTF">2014-01-29T22:02:08Z</dcterms:modified>
</cp:coreProperties>
</file>