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9" r:id="rId3"/>
    <p:sldId id="304" r:id="rId4"/>
    <p:sldId id="303" r:id="rId5"/>
    <p:sldId id="311" r:id="rId6"/>
    <p:sldId id="293" r:id="rId7"/>
    <p:sldId id="291" r:id="rId8"/>
    <p:sldId id="292" r:id="rId9"/>
    <p:sldId id="305" r:id="rId10"/>
    <p:sldId id="306" r:id="rId11"/>
    <p:sldId id="257" r:id="rId12"/>
    <p:sldId id="307" r:id="rId13"/>
    <p:sldId id="276" r:id="rId14"/>
    <p:sldId id="277" r:id="rId15"/>
    <p:sldId id="278" r:id="rId16"/>
    <p:sldId id="258" r:id="rId17"/>
    <p:sldId id="259" r:id="rId18"/>
    <p:sldId id="260" r:id="rId19"/>
    <p:sldId id="284" r:id="rId20"/>
    <p:sldId id="283" r:id="rId21"/>
    <p:sldId id="290" r:id="rId22"/>
    <p:sldId id="261" r:id="rId23"/>
    <p:sldId id="288" r:id="rId24"/>
    <p:sldId id="287" r:id="rId25"/>
    <p:sldId id="286" r:id="rId26"/>
    <p:sldId id="355" r:id="rId27"/>
    <p:sldId id="312" r:id="rId28"/>
    <p:sldId id="299" r:id="rId29"/>
    <p:sldId id="300" r:id="rId30"/>
    <p:sldId id="263" r:id="rId31"/>
    <p:sldId id="265" r:id="rId32"/>
    <p:sldId id="268" r:id="rId33"/>
    <p:sldId id="294" r:id="rId34"/>
    <p:sldId id="296" r:id="rId35"/>
    <p:sldId id="308" r:id="rId36"/>
    <p:sldId id="269" r:id="rId37"/>
    <p:sldId id="270" r:id="rId38"/>
    <p:sldId id="309" r:id="rId39"/>
    <p:sldId id="297" r:id="rId40"/>
    <p:sldId id="298" r:id="rId41"/>
    <p:sldId id="301" r:id="rId42"/>
    <p:sldId id="310" r:id="rId43"/>
    <p:sldId id="271" r:id="rId44"/>
    <p:sldId id="272" r:id="rId45"/>
    <p:sldId id="273" r:id="rId46"/>
    <p:sldId id="266" r:id="rId47"/>
    <p:sldId id="313" r:id="rId48"/>
    <p:sldId id="315" r:id="rId49"/>
    <p:sldId id="314" r:id="rId50"/>
    <p:sldId id="319" r:id="rId51"/>
    <p:sldId id="321" r:id="rId52"/>
    <p:sldId id="323" r:id="rId53"/>
    <p:sldId id="325" r:id="rId54"/>
    <p:sldId id="327" r:id="rId55"/>
    <p:sldId id="329" r:id="rId56"/>
    <p:sldId id="331" r:id="rId57"/>
    <p:sldId id="333" r:id="rId58"/>
    <p:sldId id="335" r:id="rId59"/>
    <p:sldId id="337" r:id="rId60"/>
    <p:sldId id="339" r:id="rId61"/>
    <p:sldId id="341" r:id="rId62"/>
    <p:sldId id="343" r:id="rId63"/>
    <p:sldId id="345" r:id="rId64"/>
    <p:sldId id="347" r:id="rId65"/>
    <p:sldId id="349" r:id="rId66"/>
    <p:sldId id="351" r:id="rId67"/>
    <p:sldId id="353" r:id="rId68"/>
    <p:sldId id="318" r:id="rId69"/>
    <p:sldId id="317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DCB054-AE6B-4304-80A0-7906CC67A29C}">
          <p14:sldIdLst>
            <p14:sldId id="256"/>
            <p14:sldId id="289"/>
            <p14:sldId id="304"/>
            <p14:sldId id="303"/>
            <p14:sldId id="311"/>
            <p14:sldId id="293"/>
            <p14:sldId id="291"/>
            <p14:sldId id="292"/>
            <p14:sldId id="305"/>
            <p14:sldId id="306"/>
            <p14:sldId id="257"/>
            <p14:sldId id="307"/>
            <p14:sldId id="276"/>
            <p14:sldId id="277"/>
            <p14:sldId id="278"/>
            <p14:sldId id="258"/>
            <p14:sldId id="259"/>
            <p14:sldId id="260"/>
            <p14:sldId id="284"/>
            <p14:sldId id="283"/>
            <p14:sldId id="290"/>
            <p14:sldId id="261"/>
            <p14:sldId id="288"/>
            <p14:sldId id="287"/>
            <p14:sldId id="286"/>
            <p14:sldId id="355"/>
            <p14:sldId id="312"/>
            <p14:sldId id="299"/>
            <p14:sldId id="300"/>
            <p14:sldId id="263"/>
            <p14:sldId id="265"/>
            <p14:sldId id="268"/>
            <p14:sldId id="294"/>
            <p14:sldId id="296"/>
            <p14:sldId id="308"/>
            <p14:sldId id="269"/>
            <p14:sldId id="270"/>
            <p14:sldId id="309"/>
            <p14:sldId id="297"/>
            <p14:sldId id="298"/>
            <p14:sldId id="301"/>
            <p14:sldId id="310"/>
            <p14:sldId id="271"/>
            <p14:sldId id="272"/>
            <p14:sldId id="273"/>
            <p14:sldId id="266"/>
            <p14:sldId id="313"/>
            <p14:sldId id="315"/>
            <p14:sldId id="314"/>
            <p14:sldId id="319"/>
            <p14:sldId id="321"/>
            <p14:sldId id="323"/>
            <p14:sldId id="325"/>
            <p14:sldId id="327"/>
            <p14:sldId id="329"/>
            <p14:sldId id="331"/>
            <p14:sldId id="333"/>
            <p14:sldId id="335"/>
            <p14:sldId id="337"/>
            <p14:sldId id="339"/>
            <p14:sldId id="341"/>
            <p14:sldId id="343"/>
            <p14:sldId id="345"/>
            <p14:sldId id="347"/>
            <p14:sldId id="349"/>
            <p14:sldId id="351"/>
            <p14:sldId id="353"/>
            <p14:sldId id="318"/>
            <p14:sldId id="3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84" d="100"/>
          <a:sy n="84" d="100"/>
        </p:scale>
        <p:origin x="-140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F67-0638-409F-83A3-F0115636BC48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9BD1-EF16-4001-83FA-0873C1ADEF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F67-0638-409F-83A3-F0115636BC48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9BD1-EF16-4001-83FA-0873C1ADE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F67-0638-409F-83A3-F0115636BC48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9BD1-EF16-4001-83FA-0873C1ADE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F67-0638-409F-83A3-F0115636BC48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9BD1-EF16-4001-83FA-0873C1ADE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F67-0638-409F-83A3-F0115636BC48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9BD1-EF16-4001-83FA-0873C1ADEF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F67-0638-409F-83A3-F0115636BC48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9BD1-EF16-4001-83FA-0873C1ADE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F67-0638-409F-83A3-F0115636BC48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9BD1-EF16-4001-83FA-0873C1ADEFD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F67-0638-409F-83A3-F0115636BC48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9BD1-EF16-4001-83FA-0873C1ADE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F67-0638-409F-83A3-F0115636BC48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9BD1-EF16-4001-83FA-0873C1ADE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F67-0638-409F-83A3-F0115636BC48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9BD1-EF16-4001-83FA-0873C1ADEFD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F67-0638-409F-83A3-F0115636BC48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9BD1-EF16-4001-83FA-0873C1ADEF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7FCAF67-0638-409F-83A3-F0115636BC48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3799BD1-EF16-4001-83FA-0873C1ADEF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Paul Luther</a:t>
            </a:r>
          </a:p>
          <a:p>
            <a:r>
              <a:rPr lang="en-US" b="1" dirty="0" smtClean="0"/>
              <a:t>Relay Technician Puget Sound Energy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32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4191000" cy="449579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Your Brain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Leave your comfort zone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Learn new techniques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Exposure to complex concepts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Learn new technologies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Know when to ask for help</a:t>
            </a:r>
          </a:p>
          <a:p>
            <a:endParaRPr lang="en-US" dirty="0"/>
          </a:p>
        </p:txBody>
      </p:sp>
      <p:pic>
        <p:nvPicPr>
          <p:cNvPr id="5122" name="Picture 2" descr="\\sestusr1\pluthe$\Documents\My Pictures\bra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3886199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4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Electromechanical Relay Testing Concerns</a:t>
            </a:r>
            <a:endParaRPr lang="en-US" dirty="0"/>
          </a:p>
        </p:txBody>
      </p:sp>
      <p:pic>
        <p:nvPicPr>
          <p:cNvPr id="1027" name="Picture 3" descr="\\sestusr1\pluthe$\Documents\My Pictures\electromechanical relay panel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3657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\\sestusr1\pluthe$\Documents\My Pictures\em 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425953" cy="209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96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Electromechanical Relay Testing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Removing in service relays from the case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Cover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CT shorting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ABB shorting switch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GE shorting bars/paddle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Voltage restraint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Test switch sequence</a:t>
            </a:r>
          </a:p>
        </p:txBody>
      </p:sp>
      <p:pic>
        <p:nvPicPr>
          <p:cNvPr id="7170" name="Picture 2" descr="\\sestusr1\pluthe$\Documents\My Pictures\K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549998"/>
            <a:ext cx="1371600" cy="401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sestusr1\pluthe$\Documents\My Pictures\KD Resrain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3124200" cy="256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Electromechanical Relay Testing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Removing in service relays from the case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Adjacent relays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Vibration concerns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1" y="457200"/>
            <a:ext cx="4419600" cy="4038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194" name="Picture 2" descr="\\sestusr1\pluthe$\Documents\My Pictures\adjacent rel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"/>
            <a:ext cx="206519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Electromechanical Relay Testing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685800"/>
            <a:ext cx="3962400" cy="361492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Removing in service relays from the case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Compromised protection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Temporary replacement relay</a:t>
            </a:r>
          </a:p>
          <a:p>
            <a:pPr marL="32004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609601"/>
            <a:ext cx="3581400" cy="376732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42" name="Picture 2" descr="\\sestusr1\pluthe$\Documents\My Pictures\Compromised prot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"/>
            <a:ext cx="1874716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8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Electromechanical Relay Testing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Removing in service relays from the case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Target reset mechanisms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Removed from cover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Requires qualified person to reset targets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9218" name="Picture 2" descr="\\sestusr1\pluthe$\Documents\My Pictures\Relay Co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98" y="533400"/>
            <a:ext cx="209337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0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Electromechanical Relay Testing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Cleaning the relay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Canned air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Keep can upright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Soft bristle brush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Keep clean</a:t>
            </a:r>
            <a:endParaRPr lang="en-US" dirty="0" smtClean="0"/>
          </a:p>
          <a:p>
            <a:pPr lvl="1"/>
            <a:r>
              <a:rPr lang="en-US" dirty="0" smtClean="0"/>
              <a:t>Burnishing tools</a:t>
            </a:r>
          </a:p>
          <a:p>
            <a:pPr lvl="1"/>
            <a:r>
              <a:rPr lang="en-US" dirty="0" smtClean="0"/>
              <a:t>No Solvents!</a:t>
            </a:r>
            <a:endParaRPr lang="en-US" dirty="0"/>
          </a:p>
        </p:txBody>
      </p:sp>
      <p:pic>
        <p:nvPicPr>
          <p:cNvPr id="3074" name="Picture 2" descr="\\sestusr1\pluthe$\Documents\My Pictures\canned ai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1"/>
            <a:ext cx="198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estusr1\pluthe$\Documents\My Pictures\brus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400"/>
            <a:ext cx="17621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sestusr1\pluthe$\Documents\My Pictures\burnishing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26310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estusr1\pluthe$\Documents\My Pictures\burnishing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38400"/>
            <a:ext cx="16192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9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Electromechanical </a:t>
            </a:r>
            <a:r>
              <a:rPr lang="en-US" dirty="0"/>
              <a:t>R</a:t>
            </a:r>
            <a:r>
              <a:rPr lang="en-US" dirty="0" smtClean="0"/>
              <a:t>elay Testing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Adjustments and repair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 of proper/improper tools</a:t>
            </a:r>
          </a:p>
          <a:p>
            <a:pPr lvl="1"/>
            <a:r>
              <a:rPr lang="en-US" dirty="0" smtClean="0"/>
              <a:t>Fine wire resistors</a:t>
            </a:r>
          </a:p>
          <a:p>
            <a:pPr lvl="1"/>
            <a:r>
              <a:rPr lang="en-US" dirty="0" smtClean="0"/>
              <a:t>Springs</a:t>
            </a:r>
          </a:p>
          <a:p>
            <a:pPr lvl="1"/>
            <a:r>
              <a:rPr lang="en-US" dirty="0" smtClean="0"/>
              <a:t>Parts replacement</a:t>
            </a:r>
          </a:p>
          <a:p>
            <a:pPr lvl="2"/>
            <a:r>
              <a:rPr lang="en-US" dirty="0" smtClean="0"/>
              <a:t>Capacitors</a:t>
            </a:r>
          </a:p>
          <a:p>
            <a:pPr lvl="2"/>
            <a:r>
              <a:rPr lang="en-US" dirty="0" smtClean="0"/>
              <a:t>Stripped threads</a:t>
            </a:r>
          </a:p>
          <a:p>
            <a:pPr lvl="2"/>
            <a:r>
              <a:rPr lang="en-US" dirty="0" smtClean="0"/>
              <a:t>Soldered connections</a:t>
            </a:r>
          </a:p>
          <a:p>
            <a:pPr lvl="2"/>
            <a:r>
              <a:rPr lang="en-US" dirty="0" smtClean="0"/>
              <a:t>ICS/Target repair</a:t>
            </a:r>
          </a:p>
          <a:p>
            <a:pPr lvl="2"/>
            <a:r>
              <a:rPr lang="en-US" dirty="0" smtClean="0"/>
              <a:t>IL parts list</a:t>
            </a:r>
          </a:p>
        </p:txBody>
      </p:sp>
      <p:pic>
        <p:nvPicPr>
          <p:cNvPr id="8194" name="Picture 2" descr="\\sestusr1\pluthe$\Documents\My Pictures\tool ki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"/>
            <a:ext cx="2627400" cy="154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\\sestusr1\pluthe$\Documents\My Pictures\ham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311086"/>
            <a:ext cx="20383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sestusr1\pluthe$\Documents\My Pictures\resis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0"/>
            <a:ext cx="1985962" cy="19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estusr1\pluthe$\Documents\My Pictures\spring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980" y="2877823"/>
            <a:ext cx="1681163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Electromechanical Relay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Relay replacement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Pretested replacement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Change out bad relay for an even worse relay?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Thoroughly inspect replacement relay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Easier to repair than replace</a:t>
            </a:r>
          </a:p>
          <a:p>
            <a:pPr marL="320040" lvl="1" indent="0">
              <a:buNone/>
            </a:pPr>
            <a:endParaRPr lang="en-US" dirty="0" smtClean="0"/>
          </a:p>
        </p:txBody>
      </p:sp>
      <p:pic>
        <p:nvPicPr>
          <p:cNvPr id="6146" name="Picture 2" descr="\\sestusr1\pluthe$\Documents\My Pictures\bad to wors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400"/>
            <a:ext cx="4036244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3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Electromechanical Relay Testing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Relay replacement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Sometimes exact model must be used</a:t>
            </a:r>
          </a:p>
          <a:p>
            <a:pPr lvl="1"/>
            <a:r>
              <a:rPr lang="en-US" dirty="0" smtClean="0"/>
              <a:t>Specific characteristic</a:t>
            </a:r>
          </a:p>
          <a:p>
            <a:pPr lvl="1"/>
            <a:r>
              <a:rPr lang="en-US" dirty="0" smtClean="0"/>
              <a:t>Model numbers are different for a reason!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34496"/>
            <a:ext cx="2133600" cy="218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2362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1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Terms and Vocabulary</a:t>
            </a:r>
          </a:p>
          <a:p>
            <a:r>
              <a:rPr lang="en-US" dirty="0" smtClean="0"/>
              <a:t>Tools</a:t>
            </a:r>
          </a:p>
          <a:p>
            <a:r>
              <a:rPr lang="en-US" dirty="0" smtClean="0"/>
              <a:t>Electromechanical Relay Testing Concerns</a:t>
            </a:r>
          </a:p>
          <a:p>
            <a:r>
              <a:rPr lang="en-US" dirty="0" smtClean="0"/>
              <a:t>Microprocessor Relay Testing</a:t>
            </a:r>
          </a:p>
          <a:p>
            <a:r>
              <a:rPr lang="en-US" dirty="0" smtClean="0"/>
              <a:t>Results (Anticipated and Unanticipated)</a:t>
            </a:r>
          </a:p>
          <a:p>
            <a:r>
              <a:rPr lang="en-US" dirty="0" smtClean="0"/>
              <a:t>Root Cause Analysis</a:t>
            </a:r>
          </a:p>
          <a:p>
            <a:r>
              <a:rPr lang="en-US" dirty="0" smtClean="0"/>
              <a:t>Events and Observations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Electromechanical Relay Testing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Relay replacement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Sometimes a slightly different model relay can be adjusted to work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Beware of relay components at the very end of operational spectrum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\\sestusr1\pluthe$\Documents\My Pictures\maxed out resisto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38200"/>
            <a:ext cx="2179320" cy="215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sestusr1\pluthe$\Documents\My Pictures\kd10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96" y="1828800"/>
            <a:ext cx="2725666" cy="242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Microprocessor Relay Testing</a:t>
            </a:r>
            <a:endParaRPr lang="en-US" dirty="0"/>
          </a:p>
        </p:txBody>
      </p:sp>
      <p:pic>
        <p:nvPicPr>
          <p:cNvPr id="1026" name="Picture 2" descr="\\sestusr1\pluthe$\Desktop\Relay\Training\Load Dispatcher Training\Dispatcher Training Photos\487E Featur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3200400" cy="225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stusr1\pluthe$\Documents\My Pictures\GE L 90 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278892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stusr1\pluthe$\Documents\My Pictures\abb re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442" y="2895600"/>
            <a:ext cx="30575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estusr1\pluthe$\Documents\My Pictures\beckwith 342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94" y="3050425"/>
            <a:ext cx="3603279" cy="11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5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Microprocessor Relay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Logic and element testing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Handmade logic diagrams/truth table</a:t>
            </a:r>
          </a:p>
          <a:p>
            <a:pPr lvl="1"/>
            <a:r>
              <a:rPr lang="en-US" dirty="0" smtClean="0"/>
              <a:t>Yellow line completed paths</a:t>
            </a:r>
          </a:p>
          <a:p>
            <a:pPr lvl="1"/>
            <a:r>
              <a:rPr lang="en-US" dirty="0" smtClean="0"/>
              <a:t>Investigate confusing results</a:t>
            </a:r>
          </a:p>
        </p:txBody>
      </p:sp>
      <p:pic>
        <p:nvPicPr>
          <p:cNvPr id="4098" name="Picture 2" descr="\\sestusr1\pluthe$\Documents\My Pictures\logic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9600"/>
            <a:ext cx="369232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sestusr1\pluthe$\Documents\My Pictures\truth tab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2590800"/>
            <a:ext cx="33432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Microprocessor Relay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Logic and element testing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Personal notes that can be deciphered in the future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Write testing procedures for future use</a:t>
            </a:r>
          </a:p>
        </p:txBody>
      </p:sp>
      <p:pic>
        <p:nvPicPr>
          <p:cNvPr id="1027" name="Picture 3" descr="\\sestusr1\pluthe$\Documents\My Pictures\sloppy note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"/>
            <a:ext cx="2500925" cy="19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stusr1\pluthe$\Documents\My Pictures\neat notes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3048613" cy="211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4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Microprocessor Relay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Logic and element testing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Scrutinize all test results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Double check math/formulas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Document test results</a:t>
            </a:r>
          </a:p>
        </p:txBody>
      </p:sp>
      <p:pic>
        <p:nvPicPr>
          <p:cNvPr id="2050" name="Picture 2" descr="\\sestusr1\pluthe$\Documents\My Pictures\scrutin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156" y="838200"/>
            <a:ext cx="446581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4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Microprocessor Relay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Logic and element testing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Fault simulation for trip checks and reclose testing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Fault simulation for communication assisted trip schemes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\\sestusr1\pluthe$\Documents\My Pictures\event 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29772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estusr1\pluthe$\Documents\My Pictures\ev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276" y="2514601"/>
            <a:ext cx="2873899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4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Microprocessor Relay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Logic and element testing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Operations Center to Substation Communication testing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Relay to Relay Communication testing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\\SQEWPHOME01V01\Home2\pluthe\Desktop\dn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3124200" cy="232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SQEWPHOME01V01\Home2\pluthe\Desktop\DNP-over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3874883" cy="180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5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026" name="Picture 2" descr="\\sestusr1\pluthe$\Documents\My Pictures\result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858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51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Anticipated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85800"/>
            <a:ext cx="3657600" cy="40934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Anticipated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Testing (ATV)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Relays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Voltage/Current Circuits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Trip Testing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Switching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High Voltage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Metering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Proper values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170" name="Picture 2" descr="\\sestusr1\pluthe$\Documents\My Pictures\imagesRS720VJ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3255328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sestusr1\pluthe$\Documents\My Pictures\imagesHXCSEE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3381375" cy="254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Unanticipated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276600" cy="44195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Unanticipated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Causes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Proper procedure?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Safety issue?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Lack of focus?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Clean up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Physical and Professional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Stress</a:t>
            </a:r>
          </a:p>
        </p:txBody>
      </p:sp>
      <p:pic>
        <p:nvPicPr>
          <p:cNvPr id="8195" name="Picture 3" descr="\\sestusr1\pluthe$\Documents\My Pictures\imagesS4HID5N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4305300" cy="257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\\sestusr1\pluthe$\Documents\My Pictures\untitl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70" y="533400"/>
            <a:ext cx="415036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1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“Old Timer”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4724400"/>
          </a:xfrm>
        </p:spPr>
        <p:txBody>
          <a:bodyPr/>
          <a:lstStyle/>
          <a:p>
            <a:r>
              <a:rPr lang="en-US" dirty="0" smtClean="0"/>
              <a:t>Relay work is </a:t>
            </a:r>
            <a:r>
              <a:rPr lang="en-US" b="1" dirty="0" smtClean="0"/>
              <a:t>complicated </a:t>
            </a:r>
            <a:r>
              <a:rPr lang="en-US" dirty="0" smtClean="0"/>
              <a:t>and </a:t>
            </a:r>
            <a:r>
              <a:rPr lang="en-US" b="1" dirty="0" smtClean="0"/>
              <a:t>stressful</a:t>
            </a:r>
          </a:p>
          <a:p>
            <a:r>
              <a:rPr lang="en-US" dirty="0" smtClean="0"/>
              <a:t>Math </a:t>
            </a:r>
            <a:r>
              <a:rPr lang="en-US" b="1" dirty="0" smtClean="0"/>
              <a:t>is</a:t>
            </a:r>
            <a:r>
              <a:rPr lang="en-US" dirty="0" smtClean="0"/>
              <a:t> involved</a:t>
            </a:r>
          </a:p>
          <a:p>
            <a:r>
              <a:rPr lang="en-US" dirty="0" smtClean="0"/>
              <a:t>You </a:t>
            </a:r>
            <a:r>
              <a:rPr lang="en-US" b="1" dirty="0" smtClean="0"/>
              <a:t>will</a:t>
            </a:r>
            <a:r>
              <a:rPr lang="en-US" dirty="0" smtClean="0"/>
              <a:t> make mistakes</a:t>
            </a:r>
          </a:p>
          <a:p>
            <a:r>
              <a:rPr lang="en-US" dirty="0" smtClean="0"/>
              <a:t>Electromechanical relays are </a:t>
            </a:r>
            <a:r>
              <a:rPr lang="en-US" b="1" dirty="0" smtClean="0"/>
              <a:t>very</a:t>
            </a:r>
            <a:r>
              <a:rPr lang="en-US" dirty="0" smtClean="0"/>
              <a:t> delicate</a:t>
            </a:r>
          </a:p>
          <a:p>
            <a:r>
              <a:rPr lang="en-US" dirty="0" smtClean="0"/>
              <a:t>Microprocessor relays do </a:t>
            </a:r>
            <a:r>
              <a:rPr lang="en-US" b="1" dirty="0" smtClean="0"/>
              <a:t>exactly</a:t>
            </a:r>
            <a:r>
              <a:rPr lang="en-US" dirty="0" smtClean="0"/>
              <a:t> as programmed</a:t>
            </a:r>
          </a:p>
          <a:p>
            <a:r>
              <a:rPr lang="en-US" dirty="0" smtClean="0"/>
              <a:t>9.75 times out of 10, </a:t>
            </a:r>
            <a:r>
              <a:rPr lang="en-US" b="1" dirty="0" smtClean="0"/>
              <a:t>you</a:t>
            </a:r>
            <a:r>
              <a:rPr lang="en-US" dirty="0" smtClean="0"/>
              <a:t> connected/shorted/programmed something </a:t>
            </a:r>
            <a:r>
              <a:rPr lang="en-US" b="1" dirty="0" smtClean="0"/>
              <a:t>wrong</a:t>
            </a:r>
            <a:r>
              <a:rPr lang="en-US" dirty="0" smtClean="0"/>
              <a:t>, the relay is </a:t>
            </a:r>
            <a:r>
              <a:rPr lang="en-US" b="1" dirty="0" smtClean="0"/>
              <a:t>not</a:t>
            </a:r>
            <a:r>
              <a:rPr lang="en-US" dirty="0" smtClean="0"/>
              <a:t> broken or “messing” with you</a:t>
            </a:r>
            <a:endParaRPr lang="en-US" dirty="0"/>
          </a:p>
        </p:txBody>
      </p:sp>
      <p:pic>
        <p:nvPicPr>
          <p:cNvPr id="2050" name="Picture 2" descr="\\sestusr1\pluthe$\Documents\My Pictures\agast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0437"/>
            <a:ext cx="1838325" cy="166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1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Root Cause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657600" cy="45719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How/Why did this happen?</a:t>
            </a:r>
          </a:p>
          <a:p>
            <a:pPr lvl="1"/>
            <a:r>
              <a:rPr lang="en-US" dirty="0" smtClean="0"/>
              <a:t>Underlying causes</a:t>
            </a:r>
          </a:p>
          <a:p>
            <a:pPr lvl="1"/>
            <a:r>
              <a:rPr lang="en-US" dirty="0" smtClean="0"/>
              <a:t>Observing a symptom or a cause?</a:t>
            </a:r>
          </a:p>
          <a:p>
            <a:pPr lvl="1"/>
            <a:r>
              <a:rPr lang="en-US" dirty="0" smtClean="0"/>
              <a:t>Unfavorable results of RCA</a:t>
            </a:r>
          </a:p>
          <a:p>
            <a:pPr lvl="2"/>
            <a:r>
              <a:rPr lang="en-US" dirty="0" smtClean="0"/>
              <a:t>Discipline</a:t>
            </a:r>
          </a:p>
          <a:p>
            <a:pPr lvl="2"/>
            <a:r>
              <a:rPr lang="en-US" dirty="0" smtClean="0"/>
              <a:t>Procedure changes</a:t>
            </a:r>
          </a:p>
          <a:p>
            <a:pPr lvl="2"/>
            <a:r>
              <a:rPr lang="en-US" dirty="0" smtClean="0"/>
              <a:t>How is easy</a:t>
            </a:r>
          </a:p>
          <a:p>
            <a:pPr lvl="2"/>
            <a:r>
              <a:rPr lang="en-US" dirty="0" smtClean="0"/>
              <a:t>Why is not so easy</a:t>
            </a:r>
          </a:p>
          <a:p>
            <a:pPr lvl="2"/>
            <a:endParaRPr lang="en-US" dirty="0"/>
          </a:p>
        </p:txBody>
      </p:sp>
      <p:pic>
        <p:nvPicPr>
          <p:cNvPr id="9218" name="Picture 2" descr="\\sestusr1\pluthe$\Documents\My Pictures\icebur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436797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sestusr1\pluthe$\Documents\My Pictures\unemploy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907" y="3867149"/>
            <a:ext cx="24193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\\sestusr1\pluthe$\Documents\My Pictures\imagesT0093S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67100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2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swear it was there….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565" y="685800"/>
            <a:ext cx="418467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7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Obrien Substation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230Kv-115Kv </a:t>
            </a:r>
          </a:p>
          <a:p>
            <a:r>
              <a:rPr lang="en-US" sz="2800" dirty="0" smtClean="0"/>
              <a:t>2-325 MVA transformers</a:t>
            </a:r>
          </a:p>
          <a:p>
            <a:r>
              <a:rPr lang="en-US" sz="2800" dirty="0" smtClean="0"/>
              <a:t>2-230Kv circuits</a:t>
            </a:r>
          </a:p>
          <a:p>
            <a:r>
              <a:rPr lang="en-US" sz="2800" dirty="0" smtClean="0"/>
              <a:t>12-115Kv circuits</a:t>
            </a:r>
          </a:p>
          <a:p>
            <a:r>
              <a:rPr lang="en-US" sz="2800" dirty="0" smtClean="0"/>
              <a:t>115Kv Bus is split 2 times</a:t>
            </a:r>
          </a:p>
          <a:p>
            <a:r>
              <a:rPr lang="en-US" sz="2800" dirty="0" smtClean="0"/>
              <a:t>Mixture of Oil breakers and Gas breakers</a:t>
            </a:r>
          </a:p>
          <a:p>
            <a:r>
              <a:rPr lang="en-US" sz="2800" dirty="0" smtClean="0"/>
              <a:t>Mixture of electromechanical relays and microprocessor relays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36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Obrien Substation</a:t>
            </a:r>
            <a:endParaRPr lang="en-US" dirty="0"/>
          </a:p>
        </p:txBody>
      </p:sp>
      <p:pic>
        <p:nvPicPr>
          <p:cNvPr id="4098" name="Picture 2" descr="C:\Users\pluthe\Desktop\obr 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39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9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Obrien Substation</a:t>
            </a:r>
            <a:endParaRPr lang="en-US" dirty="0"/>
          </a:p>
        </p:txBody>
      </p:sp>
      <p:pic>
        <p:nvPicPr>
          <p:cNvPr id="4098" name="Picture 2" descr="C:\Users\pluthe\Desktop\obr 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39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029200" y="2743200"/>
            <a:ext cx="24384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Obrien Substation</a:t>
            </a:r>
            <a:endParaRPr lang="en-US" dirty="0"/>
          </a:p>
        </p:txBody>
      </p:sp>
      <p:pic>
        <p:nvPicPr>
          <p:cNvPr id="12290" name="Picture 2" descr="C:\Users\pluthe\Desktop\HORS 2018 Documents\obr 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5562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172200" y="2667000"/>
            <a:ext cx="13716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76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Obrien Substation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PDN 0942</a:t>
            </a:r>
          </a:p>
          <a:p>
            <a:pPr lvl="1"/>
            <a:r>
              <a:rPr lang="en-US" sz="2400" dirty="0" smtClean="0"/>
              <a:t>Oil breaker</a:t>
            </a:r>
          </a:p>
          <a:p>
            <a:pPr lvl="1"/>
            <a:r>
              <a:rPr lang="en-US" sz="2400" dirty="0" smtClean="0"/>
              <a:t>25 Years old</a:t>
            </a:r>
          </a:p>
          <a:p>
            <a:pPr lvl="1"/>
            <a:r>
              <a:rPr lang="en-US" sz="2400" dirty="0" smtClean="0"/>
              <a:t>Operating almost every morning and every night for three months for line project across Vashon Island in Puget Sound</a:t>
            </a:r>
          </a:p>
          <a:p>
            <a:pPr lvl="1"/>
            <a:r>
              <a:rPr lang="en-US" sz="2400" dirty="0" smtClean="0"/>
              <a:t>Operated properly in the morning, but breaker failed in the evening when switching back in</a:t>
            </a:r>
          </a:p>
          <a:p>
            <a:pPr lvl="1"/>
            <a:r>
              <a:rPr lang="en-US" sz="2400" dirty="0" smtClean="0"/>
              <a:t>PSE breaker fail initiates for all trips, including supervis</a:t>
            </a:r>
            <a:r>
              <a:rPr lang="en-US" dirty="0" smtClean="0"/>
              <a:t>ory</a:t>
            </a:r>
          </a:p>
        </p:txBody>
      </p:sp>
    </p:spTree>
    <p:extLst>
      <p:ext uri="{BB962C8B-B14F-4D97-AF65-F5344CB8AC3E}">
        <p14:creationId xmlns:p14="http://schemas.microsoft.com/office/powerpoint/2010/main" val="14713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Obrien Substation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115Kv South Bus section cleared properly via the South Bus differential lock out relay</a:t>
            </a:r>
          </a:p>
          <a:p>
            <a:r>
              <a:rPr lang="en-US" sz="2800" dirty="0" smtClean="0"/>
              <a:t>Breaker fail at PSE is set to 10 cycles</a:t>
            </a:r>
          </a:p>
          <a:p>
            <a:r>
              <a:rPr lang="en-US" sz="2800" dirty="0" smtClean="0"/>
              <a:t>PDN 0942 opened in about 13 cycles</a:t>
            </a:r>
          </a:p>
          <a:p>
            <a:r>
              <a:rPr lang="en-US" sz="2800" dirty="0" smtClean="0"/>
              <a:t>Breaker fail appears to have worked properly, with the exception of PDN 0164 did not open</a:t>
            </a:r>
          </a:p>
          <a:p>
            <a:r>
              <a:rPr lang="en-US" sz="2800" dirty="0" smtClean="0"/>
              <a:t>No fault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74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Obrien Substation</a:t>
            </a:r>
            <a:endParaRPr lang="en-US" dirty="0"/>
          </a:p>
        </p:txBody>
      </p:sp>
      <p:pic>
        <p:nvPicPr>
          <p:cNvPr id="12290" name="Picture 2" descr="C:\Users\pluthe\Desktop\HORS 2018 Documents\obr 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5562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114800" y="2819400"/>
            <a:ext cx="12192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34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Obrien Substation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could have caused PDN 0164 to not open when the bus lock out relay clearly tripped?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97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4953000" cy="37673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Spurious Torque</a:t>
            </a:r>
          </a:p>
          <a:p>
            <a:r>
              <a:rPr lang="en-US" dirty="0" smtClean="0"/>
              <a:t>Directionally Controlled</a:t>
            </a:r>
          </a:p>
          <a:p>
            <a:r>
              <a:rPr lang="en-US" dirty="0" smtClean="0"/>
              <a:t>Polarizing Units</a:t>
            </a:r>
          </a:p>
          <a:p>
            <a:r>
              <a:rPr lang="en-US" dirty="0" smtClean="0"/>
              <a:t>Maximum Torque Angle</a:t>
            </a:r>
          </a:p>
          <a:p>
            <a:r>
              <a:rPr lang="en-US" dirty="0" smtClean="0"/>
              <a:t>Shunt Screws</a:t>
            </a:r>
          </a:p>
          <a:p>
            <a:r>
              <a:rPr lang="en-US" dirty="0" smtClean="0"/>
              <a:t>MHO Circles</a:t>
            </a:r>
          </a:p>
          <a:p>
            <a:r>
              <a:rPr lang="en-US" dirty="0" smtClean="0"/>
              <a:t>Polarity</a:t>
            </a:r>
          </a:p>
          <a:p>
            <a:r>
              <a:rPr lang="en-US" dirty="0" smtClean="0"/>
              <a:t>Manual Relay Testing</a:t>
            </a:r>
            <a:endParaRPr lang="en-US" dirty="0"/>
          </a:p>
        </p:txBody>
      </p:sp>
      <p:pic>
        <p:nvPicPr>
          <p:cNvPr id="1026" name="Picture 2" descr="\\sestusr1\pluthe$\Documents\My Pictures\vocabular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368126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3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Obrien Substation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could have caused PDN 0164 to not open when the lock out relay clearly tripped?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It turns out the wires from the lock out relay to the trip circuit for PDN 0164 were never </a:t>
            </a:r>
            <a:r>
              <a:rPr lang="en-US" sz="2400" dirty="0" smtClean="0">
                <a:solidFill>
                  <a:srgbClr val="FF0000"/>
                </a:solidFill>
              </a:rPr>
              <a:t>installed!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2004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Obrien Substation</a:t>
            </a:r>
            <a:endParaRPr lang="en-US" dirty="0"/>
          </a:p>
        </p:txBody>
      </p:sp>
      <p:pic>
        <p:nvPicPr>
          <p:cNvPr id="10242" name="Picture 2" descr="C:\Users\pluthe\Desktop\obr k 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535220" cy="419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Obrien Substation</a:t>
            </a:r>
            <a:endParaRPr lang="en-US" dirty="0"/>
          </a:p>
        </p:txBody>
      </p:sp>
      <p:pic>
        <p:nvPicPr>
          <p:cNvPr id="11267" name="Picture 3" descr="C:\Users\pluthe\Desktop\obr 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341185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pluthe\Desktop\obr g 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2747037" cy="295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pluthe\Desktop\obr k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8422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sestusr1\pluthe$\Documents\My Pictures\smile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11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sestusr1\pluthe$\Documents\My Pictures\sa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85" y="2362201"/>
            <a:ext cx="1159416" cy="97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Obrien Substation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could have caused PDN 0164 to not open when the lock out relay clearly tripped?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It turns out the wires from the lock out relay to the trip circuit for PDN 0164 were never </a:t>
            </a:r>
            <a:r>
              <a:rPr lang="en-US" sz="2400" dirty="0" smtClean="0">
                <a:solidFill>
                  <a:srgbClr val="FF0000"/>
                </a:solidFill>
              </a:rPr>
              <a:t>installed!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20040" lvl="1" indent="0"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Which also means they were never tested!</a:t>
            </a:r>
          </a:p>
        </p:txBody>
      </p:sp>
    </p:spTree>
    <p:extLst>
      <p:ext uri="{BB962C8B-B14F-4D97-AF65-F5344CB8AC3E}">
        <p14:creationId xmlns:p14="http://schemas.microsoft.com/office/powerpoint/2010/main" val="34581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Obrien Substation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New wires were ran and tested</a:t>
            </a:r>
          </a:p>
          <a:p>
            <a:r>
              <a:rPr lang="en-US" sz="2800" dirty="0" smtClean="0"/>
              <a:t>PDN 0942 was ready to be changed out as it obviously is not working properly, is old…	</a:t>
            </a:r>
            <a:endParaRPr lang="en-US" sz="2800" dirty="0"/>
          </a:p>
          <a:p>
            <a:pPr lvl="1"/>
            <a:r>
              <a:rPr lang="en-US" sz="2800" dirty="0" smtClean="0"/>
              <a:t>Trip checks proved the continuity of the trip circuit</a:t>
            </a:r>
          </a:p>
          <a:p>
            <a:pPr lvl="1"/>
            <a:r>
              <a:rPr lang="en-US" sz="2800" dirty="0" smtClean="0"/>
              <a:t>Breaker fail was isolated during trip checks</a:t>
            </a:r>
          </a:p>
          <a:p>
            <a:pPr lvl="1"/>
            <a:r>
              <a:rPr lang="en-US" sz="2800" dirty="0" smtClean="0"/>
              <a:t>One last look from the maintenance crews discovered a gummy trip latch</a:t>
            </a:r>
          </a:p>
          <a:p>
            <a:pPr lvl="1"/>
            <a:r>
              <a:rPr lang="en-US" sz="2800" dirty="0" smtClean="0"/>
              <a:t>A little TLC and good as new</a:t>
            </a:r>
          </a:p>
        </p:txBody>
      </p:sp>
    </p:spTree>
    <p:extLst>
      <p:ext uri="{BB962C8B-B14F-4D97-AF65-F5344CB8AC3E}">
        <p14:creationId xmlns:p14="http://schemas.microsoft.com/office/powerpoint/2010/main" val="24104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Obrien </a:t>
            </a:r>
            <a:r>
              <a:rPr lang="en-US" dirty="0" smtClean="0"/>
              <a:t>Substation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Lessons Learned</a:t>
            </a:r>
          </a:p>
          <a:p>
            <a:pPr lvl="1"/>
            <a:r>
              <a:rPr lang="en-US" sz="2400" dirty="0" smtClean="0"/>
              <a:t>Properly commission all aspects of the job</a:t>
            </a:r>
          </a:p>
          <a:p>
            <a:pPr lvl="1"/>
            <a:r>
              <a:rPr lang="en-US" sz="2400" dirty="0" smtClean="0"/>
              <a:t>Bus was split years ago, and obviously no trip checks were ever done properly</a:t>
            </a:r>
          </a:p>
          <a:p>
            <a:pPr lvl="1"/>
            <a:r>
              <a:rPr lang="en-US" sz="2400" dirty="0" smtClean="0"/>
              <a:t>Drill down to the actual cause of a failure</a:t>
            </a:r>
          </a:p>
          <a:p>
            <a:pPr lvl="1"/>
            <a:r>
              <a:rPr lang="en-US" sz="2400" dirty="0" smtClean="0"/>
              <a:t>Don’t assume anything</a:t>
            </a:r>
          </a:p>
          <a:p>
            <a:pPr lvl="1"/>
            <a:r>
              <a:rPr lang="en-US" sz="2400" dirty="0" smtClean="0"/>
              <a:t>This led to PSE redesigning the breaker fail logic to include breaker fail initiate from lock out relay trips and remove it from supervisory and control handle trips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53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job is tough enough already….</a:t>
            </a:r>
            <a:endParaRPr lang="en-US" dirty="0"/>
          </a:p>
        </p:txBody>
      </p:sp>
      <p:pic>
        <p:nvPicPr>
          <p:cNvPr id="6146" name="Picture 2" descr="\\sestusr1\pluthe$\Documents\My Pictures\nYStnG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35433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6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LTC Fun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identical transformers</a:t>
            </a:r>
          </a:p>
          <a:p>
            <a:pPr lvl="1"/>
            <a:r>
              <a:rPr lang="en-US" dirty="0" smtClean="0"/>
              <a:t>Same rating (325MVA)</a:t>
            </a:r>
          </a:p>
          <a:p>
            <a:pPr lvl="1"/>
            <a:r>
              <a:rPr lang="en-US" dirty="0" smtClean="0"/>
              <a:t>Same </a:t>
            </a:r>
            <a:r>
              <a:rPr lang="en-US" dirty="0" smtClean="0"/>
              <a:t>Transformer Manufacturer</a:t>
            </a:r>
            <a:endParaRPr lang="en-US" dirty="0" smtClean="0"/>
          </a:p>
          <a:p>
            <a:pPr lvl="1"/>
            <a:r>
              <a:rPr lang="en-US" dirty="0" smtClean="0"/>
              <a:t>Same LTC Manufacturer</a:t>
            </a:r>
          </a:p>
          <a:p>
            <a:pPr lvl="1"/>
            <a:r>
              <a:rPr lang="en-US" dirty="0" smtClean="0"/>
              <a:t>One built in 1998 the other 2007</a:t>
            </a:r>
          </a:p>
          <a:p>
            <a:pPr lvl="1"/>
            <a:r>
              <a:rPr lang="en-US" dirty="0" smtClean="0"/>
              <a:t>They are even the same color!</a:t>
            </a:r>
          </a:p>
          <a:p>
            <a:pPr lvl="1"/>
            <a:endParaRPr lang="en-US" dirty="0"/>
          </a:p>
        </p:txBody>
      </p:sp>
      <p:pic>
        <p:nvPicPr>
          <p:cNvPr id="1026" name="Picture 2" descr="\\sestusr1\pluthe$\Documents\My Pictures\Bank 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3657600" cy="273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stusr1\pluthe$\Documents\My Pictures\Bank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3657600" cy="27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096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LTC Fun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10667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Bank #1 Nameplate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85800"/>
            <a:ext cx="3657600" cy="9143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Bank #2 Nameplate</a:t>
            </a:r>
            <a:endParaRPr lang="en-US" dirty="0"/>
          </a:p>
        </p:txBody>
      </p:sp>
      <p:pic>
        <p:nvPicPr>
          <p:cNvPr id="3074" name="Picture 2" descr="\\sestusr1\pluthe$\Documents\My Pictures\Bank 1 namepl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2405" y="2235994"/>
            <a:ext cx="3886199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estusr1\pluthe$\Documents\My Pictures\bank 2 namepl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3510" y="2157295"/>
            <a:ext cx="3886197" cy="231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798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LTC Fun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33401"/>
            <a:ext cx="36576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Bank #1 LTC Tap position indicator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12191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Bank #2 LTC Tap position indicator</a:t>
            </a:r>
            <a:endParaRPr lang="en-US" dirty="0"/>
          </a:p>
        </p:txBody>
      </p:sp>
      <p:pic>
        <p:nvPicPr>
          <p:cNvPr id="2051" name="Picture 3" descr="\\sestusr1\pluthe$\Documents\My Pictures\Bank 1 d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55645" y="1935154"/>
            <a:ext cx="3439927" cy="30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estusr1\pluthe$\Documents\My Pictures\Bank 2 di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39626" y="1953391"/>
            <a:ext cx="3439926" cy="303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17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pic>
        <p:nvPicPr>
          <p:cNvPr id="14338" name="Picture 2" descr="\\sestusr1\pluthe$\Documents\My Pictures\tool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4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Fredonia Generator Station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609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9648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Fredonia Generating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4-50 MW  gas turbine generators</a:t>
            </a:r>
          </a:p>
          <a:p>
            <a:r>
              <a:rPr lang="en-US" sz="3200" dirty="0" smtClean="0"/>
              <a:t>2-16Kv to 115KV GSU</a:t>
            </a:r>
          </a:p>
          <a:p>
            <a:r>
              <a:rPr lang="en-US" sz="3200" dirty="0" smtClean="0"/>
              <a:t>2-16Kv to 230Kv GSU</a:t>
            </a:r>
          </a:p>
          <a:p>
            <a:r>
              <a:rPr lang="en-US" sz="3200" dirty="0" smtClean="0"/>
              <a:t>115Kv switch yard</a:t>
            </a:r>
          </a:p>
          <a:p>
            <a:r>
              <a:rPr lang="en-US" sz="3200" dirty="0" smtClean="0"/>
              <a:t>230Kv switch yard</a:t>
            </a:r>
          </a:p>
          <a:p>
            <a:r>
              <a:rPr lang="en-US" sz="3200" dirty="0" smtClean="0"/>
              <a:t>Located near Anacortes, Washington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Fredonia Generating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Unit 4 down for maintenance</a:t>
            </a:r>
          </a:p>
          <a:p>
            <a:r>
              <a:rPr lang="en-US" sz="3200" dirty="0" smtClean="0"/>
              <a:t>Unit’s 1, 2 ,3 all offline, but available</a:t>
            </a:r>
          </a:p>
          <a:p>
            <a:r>
              <a:rPr lang="en-US" sz="3200" dirty="0" smtClean="0"/>
              <a:t>Around 8 pm unit 4 GSU trips </a:t>
            </a:r>
          </a:p>
          <a:p>
            <a:r>
              <a:rPr lang="en-US" sz="3200" dirty="0" smtClean="0"/>
              <a:t>Substation and Generation personnel dispatched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52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Fredonia Generating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responder from Substation group</a:t>
            </a:r>
          </a:p>
          <a:p>
            <a:pPr lvl="1"/>
            <a:r>
              <a:rPr lang="en-US" sz="2400" dirty="0" smtClean="0"/>
              <a:t>New wireman…been with PSE for 3 months</a:t>
            </a:r>
          </a:p>
          <a:p>
            <a:pPr lvl="1"/>
            <a:r>
              <a:rPr lang="en-US" sz="2400" dirty="0" smtClean="0"/>
              <a:t>Two relay technicians working at substation 100 miles away are called to help, no response locally</a:t>
            </a:r>
          </a:p>
          <a:p>
            <a:pPr lvl="1"/>
            <a:r>
              <a:rPr lang="en-US" sz="2400" dirty="0" smtClean="0"/>
              <a:t>Over the phone diagnosis provides no information</a:t>
            </a:r>
          </a:p>
          <a:p>
            <a:pPr lvl="1"/>
            <a:r>
              <a:rPr lang="en-US" sz="2400" dirty="0" smtClean="0"/>
              <a:t>No targets on any relays was reported</a:t>
            </a:r>
          </a:p>
          <a:p>
            <a:pPr lvl="1"/>
            <a:r>
              <a:rPr lang="en-US" sz="2400" dirty="0" smtClean="0"/>
              <a:t>Relay technicians will complete their work…get a few hours of sleep, and head towards FGS</a:t>
            </a:r>
          </a:p>
        </p:txBody>
      </p:sp>
    </p:spTree>
    <p:extLst>
      <p:ext uri="{BB962C8B-B14F-4D97-AF65-F5344CB8AC3E}">
        <p14:creationId xmlns:p14="http://schemas.microsoft.com/office/powerpoint/2010/main" val="5023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Fredonia Generating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Arrive at FGS</a:t>
            </a:r>
          </a:p>
          <a:p>
            <a:pPr lvl="1"/>
            <a:r>
              <a:rPr lang="en-US" sz="2400" dirty="0" smtClean="0"/>
              <a:t>Meet with Substation and now Generation personnel</a:t>
            </a:r>
          </a:p>
          <a:p>
            <a:pPr lvl="1"/>
            <a:r>
              <a:rPr lang="en-US" sz="2400" dirty="0" smtClean="0"/>
              <a:t>AHHH! It gets worse now…in the six hours it took the relay technicians to sleep for a bit and drive to FGS…the batteries have gone completely flat!</a:t>
            </a:r>
          </a:p>
          <a:p>
            <a:pPr lvl="1"/>
            <a:r>
              <a:rPr lang="en-US" sz="2400" dirty="0" smtClean="0"/>
              <a:t>Unit 4 provides it’s own station service </a:t>
            </a:r>
          </a:p>
          <a:p>
            <a:pPr lvl="1"/>
            <a:r>
              <a:rPr lang="en-US" sz="2400" dirty="0" smtClean="0"/>
              <a:t>All relays and RTU are completely dead</a:t>
            </a:r>
          </a:p>
          <a:p>
            <a:pPr lvl="1"/>
            <a:r>
              <a:rPr lang="en-US" sz="2400" dirty="0" smtClean="0"/>
              <a:t>Do see lock out relay rolled….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Fredonia Generating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Troubleshooting</a:t>
            </a:r>
          </a:p>
          <a:p>
            <a:pPr lvl="1"/>
            <a:r>
              <a:rPr lang="en-US" sz="2800" dirty="0" smtClean="0"/>
              <a:t>Ask Generator folks to please back feed some station service from anywhere to get the batteries back up….</a:t>
            </a:r>
          </a:p>
          <a:p>
            <a:pPr lvl="1"/>
            <a:r>
              <a:rPr lang="en-US" sz="2800" dirty="0" smtClean="0"/>
              <a:t>Inexperienced Generation staff…not sure how to go about getting us station service</a:t>
            </a:r>
          </a:p>
          <a:p>
            <a:pPr lvl="1"/>
            <a:r>
              <a:rPr lang="en-US" sz="2800" dirty="0" smtClean="0"/>
              <a:t>I will not be deterred…Use small generator to power my test set, and use test set to power relays…HA! </a:t>
            </a:r>
          </a:p>
        </p:txBody>
      </p:sp>
    </p:spTree>
    <p:extLst>
      <p:ext uri="{BB962C8B-B14F-4D97-AF65-F5344CB8AC3E}">
        <p14:creationId xmlns:p14="http://schemas.microsoft.com/office/powerpoint/2010/main" val="10160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Fredonia </a:t>
            </a:r>
            <a:r>
              <a:rPr lang="en-US" dirty="0" smtClean="0"/>
              <a:t>Generating </a:t>
            </a:r>
            <a:r>
              <a:rPr lang="en-US" dirty="0" smtClean="0"/>
              <a:t>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Troubleshooting</a:t>
            </a:r>
          </a:p>
          <a:p>
            <a:pPr lvl="1"/>
            <a:r>
              <a:rPr lang="en-US" sz="2800" dirty="0" smtClean="0"/>
              <a:t>All microprocessor relays show no events</a:t>
            </a:r>
          </a:p>
          <a:p>
            <a:pPr lvl="1"/>
            <a:r>
              <a:rPr lang="en-US" sz="2800" dirty="0" smtClean="0"/>
              <a:t>AH HA! 59N Bus Neutral overvoltage relay has a target</a:t>
            </a:r>
          </a:p>
          <a:p>
            <a:pPr lvl="1"/>
            <a:r>
              <a:rPr lang="en-US" sz="2800" dirty="0" smtClean="0"/>
              <a:t>Now that it is daylight…dead crow on ground just below GSU low side switch</a:t>
            </a:r>
          </a:p>
          <a:p>
            <a:pPr lvl="1"/>
            <a:r>
              <a:rPr lang="en-US" sz="2800" dirty="0" smtClean="0"/>
              <a:t>Two things don’t belong in this substation….59N target and dead crow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66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Fredonia Generating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Troubleshooting</a:t>
            </a:r>
          </a:p>
          <a:p>
            <a:pPr lvl="1"/>
            <a:r>
              <a:rPr lang="en-US" sz="2400" dirty="0" smtClean="0"/>
              <a:t>Diagnosis</a:t>
            </a:r>
          </a:p>
          <a:p>
            <a:pPr lvl="2"/>
            <a:r>
              <a:rPr lang="en-US" sz="2400" dirty="0" smtClean="0"/>
              <a:t>Crow flew onto GSU low side bus</a:t>
            </a:r>
          </a:p>
          <a:p>
            <a:pPr lvl="2"/>
            <a:r>
              <a:rPr lang="en-US" sz="2400" dirty="0" smtClean="0"/>
              <a:t>When the bird attempted to fly away, it went A phase to ground</a:t>
            </a:r>
          </a:p>
          <a:p>
            <a:pPr lvl="2"/>
            <a:r>
              <a:rPr lang="en-US" sz="2400" dirty="0" smtClean="0"/>
              <a:t>This caused A phase voltage to collapse, in turn causing both B and C phase voltages to rise</a:t>
            </a:r>
          </a:p>
          <a:p>
            <a:pPr lvl="2"/>
            <a:r>
              <a:rPr lang="en-US" sz="2400" dirty="0" smtClean="0"/>
              <a:t>The open Delta connection of the low side PT’s creates enough voltage to trigger relay</a:t>
            </a:r>
          </a:p>
          <a:p>
            <a:pPr lvl="2"/>
            <a:r>
              <a:rPr lang="en-US" sz="2400" dirty="0" smtClean="0"/>
              <a:t>Relay trips properly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08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Fredonia Generating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solved…</a:t>
            </a:r>
          </a:p>
          <a:p>
            <a:pPr lvl="1"/>
            <a:r>
              <a:rPr lang="en-US" sz="2400" dirty="0" smtClean="0"/>
              <a:t>Not quite</a:t>
            </a:r>
          </a:p>
          <a:p>
            <a:pPr lvl="1"/>
            <a:r>
              <a:rPr lang="en-US" sz="2400" dirty="0" smtClean="0"/>
              <a:t>Generation personnel are unable to restore station service to unit 4</a:t>
            </a:r>
          </a:p>
          <a:p>
            <a:pPr lvl="1"/>
            <a:r>
              <a:rPr lang="en-US" sz="2400" dirty="0" smtClean="0"/>
              <a:t>Decision was made to energize unit 4 GSU with dead relays!  Are you kidding me!</a:t>
            </a:r>
          </a:p>
          <a:p>
            <a:pPr lvl="1"/>
            <a:r>
              <a:rPr lang="en-US" sz="2400" dirty="0" smtClean="0"/>
              <a:t>We got lucky…bank energized with no issues and battery charger nearly jumped off the wall with all the current it was drawing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Fredonia Generating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</a:p>
          <a:p>
            <a:pPr lvl="1"/>
            <a:r>
              <a:rPr lang="en-US" sz="2400" dirty="0" smtClean="0"/>
              <a:t>Inexperienced personnel will pose challenges</a:t>
            </a:r>
          </a:p>
          <a:p>
            <a:pPr lvl="1"/>
            <a:r>
              <a:rPr lang="en-US" sz="2400" dirty="0" smtClean="0"/>
              <a:t>An alternate station service needs to be available</a:t>
            </a:r>
          </a:p>
          <a:p>
            <a:pPr lvl="1"/>
            <a:r>
              <a:rPr lang="en-US" sz="2400" dirty="0" smtClean="0"/>
              <a:t>The battery bank was woefully undersized for the application…replace batteries</a:t>
            </a:r>
          </a:p>
          <a:p>
            <a:pPr lvl="1"/>
            <a:r>
              <a:rPr lang="en-US" sz="2400" dirty="0" smtClean="0"/>
              <a:t>The dead crow was not visible until daylight hours</a:t>
            </a:r>
          </a:p>
          <a:p>
            <a:pPr lvl="1"/>
            <a:r>
              <a:rPr lang="en-US" sz="2400" dirty="0" smtClean="0"/>
              <a:t>All targets from all relays should be noted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4114800" cy="3886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System Simulator Test Set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Proper use and care of test set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Calibration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Limitations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Repair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\\sestusr1\pluthe$\Documents\My Pictures\DOB_F6150S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32" y="485115"/>
            <a:ext cx="2133600" cy="182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estusr1\pluthe$\Documents\My Pictures\EPOCH10-MULTIAMP-CircuitBreakerTestS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07377"/>
            <a:ext cx="2057400" cy="14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sestusr1\pluthe$\Documents\My Pictures\manta test s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sestusr1\pluthe$\Documents\My Pictures\meggar test s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2044715" cy="185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sestusr1\pluthe$\Documents\My Pictures\omicr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544" y="234049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\\sestusr1\pluthe$\Documents\My Pictures\pulsa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16" y="526227"/>
            <a:ext cx="2033783" cy="177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\\sestusr1\pluthe$\Documents\My Pictures\smc test se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60" y="2357734"/>
            <a:ext cx="1679435" cy="182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pic>
        <p:nvPicPr>
          <p:cNvPr id="4099" name="Picture 3" descr="C:\Users\pluthe\Pictures\images (1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3162300" cy="30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Obrien Substation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230Kv-115Kv substation</a:t>
            </a:r>
          </a:p>
          <a:p>
            <a:r>
              <a:rPr lang="en-US" sz="2800" dirty="0" smtClean="0"/>
              <a:t>2-325 MVA transformers</a:t>
            </a:r>
          </a:p>
          <a:p>
            <a:r>
              <a:rPr lang="en-US" sz="2800" dirty="0" smtClean="0"/>
              <a:t>Multiple 115Kv lines</a:t>
            </a:r>
          </a:p>
          <a:p>
            <a:r>
              <a:rPr lang="en-US" sz="2800" dirty="0" smtClean="0"/>
              <a:t>Multiple 230Kv lines</a:t>
            </a:r>
          </a:p>
          <a:p>
            <a:r>
              <a:rPr lang="en-US" sz="2800" dirty="0" smtClean="0"/>
              <a:t>Newly commissioned relay packages for both transformers</a:t>
            </a:r>
          </a:p>
          <a:p>
            <a:r>
              <a:rPr lang="en-US" sz="2800" dirty="0" smtClean="0"/>
              <a:t>Transformer #1 energized for about a week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06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Obrien Substation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Beautiful summer day, easy Friday</a:t>
            </a:r>
          </a:p>
          <a:p>
            <a:r>
              <a:rPr lang="en-US" sz="2800" dirty="0" smtClean="0"/>
              <a:t>LOR for transformer #1 rolls</a:t>
            </a:r>
          </a:p>
          <a:p>
            <a:r>
              <a:rPr lang="en-US" sz="2800" dirty="0" smtClean="0"/>
              <a:t>Transformer #1 trips offline</a:t>
            </a:r>
          </a:p>
          <a:p>
            <a:r>
              <a:rPr lang="en-US" sz="2800" dirty="0" smtClean="0"/>
              <a:t>Overcurrent target on Primary relay</a:t>
            </a:r>
          </a:p>
          <a:p>
            <a:pPr lvl="1"/>
            <a:r>
              <a:rPr lang="en-US" sz="2800" dirty="0" smtClean="0"/>
              <a:t>Possible settings issue?</a:t>
            </a:r>
          </a:p>
          <a:p>
            <a:pPr lvl="1"/>
            <a:r>
              <a:rPr lang="en-US" sz="2800" dirty="0" smtClean="0"/>
              <a:t>Overloaded transformer?</a:t>
            </a:r>
          </a:p>
          <a:p>
            <a:pPr lvl="2"/>
            <a:r>
              <a:rPr lang="en-US" sz="2800" dirty="0" smtClean="0"/>
              <a:t>200MW was recorded just before transformer tripped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Obrien Substation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Review settings in Primary relay</a:t>
            </a:r>
          </a:p>
          <a:p>
            <a:pPr lvl="1"/>
            <a:r>
              <a:rPr lang="en-US" sz="2400" dirty="0" smtClean="0"/>
              <a:t>51P element was responsible for the trip</a:t>
            </a:r>
          </a:p>
          <a:p>
            <a:pPr lvl="1"/>
            <a:r>
              <a:rPr lang="en-US" sz="2400" dirty="0" smtClean="0"/>
              <a:t>Set for 2.5 amp pick up with 6.0 time dial</a:t>
            </a:r>
          </a:p>
          <a:p>
            <a:pPr lvl="1"/>
            <a:r>
              <a:rPr lang="en-US" sz="2400" dirty="0" smtClean="0"/>
              <a:t>CT ratio 200:1   PT ratio 2000:1</a:t>
            </a:r>
          </a:p>
          <a:p>
            <a:pPr lvl="1"/>
            <a:r>
              <a:rPr lang="en-US" sz="2400" dirty="0" smtClean="0"/>
              <a:t>The math for pick up calculation:</a:t>
            </a:r>
          </a:p>
          <a:p>
            <a:pPr lvl="2"/>
            <a:r>
              <a:rPr lang="en-US" sz="2400" dirty="0" smtClean="0"/>
              <a:t>2.5 P.U. X 200 = 500 amps x 132794 L-N = 66397000w</a:t>
            </a:r>
          </a:p>
          <a:p>
            <a:pPr lvl="2"/>
            <a:r>
              <a:rPr lang="en-US" sz="2400" dirty="0" smtClean="0"/>
              <a:t>66397000/1,000,000 = 66.397 MW X 3 = 199.191 MW</a:t>
            </a:r>
          </a:p>
          <a:p>
            <a:pPr lvl="2"/>
            <a:r>
              <a:rPr lang="en-US" sz="2400" dirty="0" smtClean="0"/>
              <a:t>199.191 MW = TRIP (we recorded just over 200MW)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90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Obrien Substation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We hit 200MW and tripped</a:t>
            </a:r>
          </a:p>
          <a:p>
            <a:pPr lvl="1"/>
            <a:r>
              <a:rPr lang="en-US" sz="2400" dirty="0" smtClean="0"/>
              <a:t>Bank is rated for 325 MW with an 8 hour 10% overload</a:t>
            </a:r>
          </a:p>
          <a:p>
            <a:pPr lvl="1"/>
            <a:r>
              <a:rPr lang="en-US" sz="2400" dirty="0" smtClean="0"/>
              <a:t>We discovered that the settings were transposed</a:t>
            </a:r>
          </a:p>
          <a:p>
            <a:pPr lvl="2"/>
            <a:r>
              <a:rPr lang="en-US" sz="2400" dirty="0" smtClean="0"/>
              <a:t>Relay was set </a:t>
            </a:r>
            <a:r>
              <a:rPr lang="en-US" sz="2400" dirty="0" smtClean="0">
                <a:solidFill>
                  <a:srgbClr val="FF0000"/>
                </a:solidFill>
              </a:rPr>
              <a:t>2.5 P.U. </a:t>
            </a:r>
            <a:r>
              <a:rPr lang="en-US" sz="2400" dirty="0" smtClean="0"/>
              <a:t>with </a:t>
            </a:r>
            <a:r>
              <a:rPr lang="en-US" sz="2400" dirty="0" smtClean="0">
                <a:solidFill>
                  <a:srgbClr val="FF0000"/>
                </a:solidFill>
              </a:rPr>
              <a:t>6.0</a:t>
            </a:r>
            <a:r>
              <a:rPr lang="en-US" sz="2400" dirty="0" smtClean="0"/>
              <a:t> time dial</a:t>
            </a:r>
          </a:p>
          <a:p>
            <a:pPr lvl="2"/>
            <a:r>
              <a:rPr lang="en-US" sz="2400" dirty="0" smtClean="0"/>
              <a:t>Should have been set </a:t>
            </a:r>
            <a:r>
              <a:rPr lang="en-US" sz="2400" dirty="0" smtClean="0">
                <a:solidFill>
                  <a:srgbClr val="FF0000"/>
                </a:solidFill>
              </a:rPr>
              <a:t>6.0 P.U. </a:t>
            </a:r>
            <a:r>
              <a:rPr lang="en-US" sz="2400" dirty="0" smtClean="0"/>
              <a:t>with </a:t>
            </a:r>
            <a:r>
              <a:rPr lang="en-US" sz="2400" dirty="0" smtClean="0">
                <a:solidFill>
                  <a:srgbClr val="FF0000"/>
                </a:solidFill>
              </a:rPr>
              <a:t>2.5</a:t>
            </a:r>
            <a:r>
              <a:rPr lang="en-US" sz="2400" dirty="0" smtClean="0"/>
              <a:t> time dial</a:t>
            </a:r>
          </a:p>
          <a:p>
            <a:pPr lvl="2"/>
            <a:r>
              <a:rPr lang="en-US" sz="2400" dirty="0" smtClean="0"/>
              <a:t>The math: 6.0 X 200 = 1200 amps X 132794 = 159352800 watts</a:t>
            </a:r>
          </a:p>
          <a:p>
            <a:pPr lvl="2"/>
            <a:r>
              <a:rPr lang="en-US" sz="2400" dirty="0" smtClean="0"/>
              <a:t>159352800/1,000,000 = 159.353 MW X 3 = 478.058 MW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0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Obrien Substation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Transformer was restored to service about 10 minutes after tripping with new settings installed</a:t>
            </a:r>
          </a:p>
          <a:p>
            <a:r>
              <a:rPr lang="en-US" sz="3200" dirty="0" smtClean="0"/>
              <a:t>Technician was asked if he checked the settings in the secondary relay and he replied “yes”</a:t>
            </a:r>
          </a:p>
          <a:p>
            <a:r>
              <a:rPr lang="en-US" sz="3200" dirty="0" smtClean="0"/>
              <a:t>10 minutes later the transformer tripped again!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99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Obrien Substation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It was discovered that the Technician actually didn’t change the settings in the secondary relay</a:t>
            </a:r>
          </a:p>
          <a:p>
            <a:r>
              <a:rPr lang="en-US" sz="3200" dirty="0" smtClean="0"/>
              <a:t>Settings were changed and the transformer was returned to service</a:t>
            </a:r>
          </a:p>
          <a:p>
            <a:r>
              <a:rPr lang="en-US" sz="3200" dirty="0" smtClean="0"/>
              <a:t>The first trip was on System Protection Engineering…the second trip was on the Relay Technician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12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Obrien Substation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Conclusions</a:t>
            </a:r>
          </a:p>
          <a:p>
            <a:pPr lvl="1"/>
            <a:r>
              <a:rPr lang="en-US" sz="2800" dirty="0" smtClean="0"/>
              <a:t>Pay very close attention to the settings provided by engineering</a:t>
            </a:r>
          </a:p>
          <a:p>
            <a:pPr lvl="1"/>
            <a:r>
              <a:rPr lang="en-US" sz="2800" dirty="0" smtClean="0"/>
              <a:t>Don’t hesitate to “recalculate” the engineer’s settings</a:t>
            </a:r>
          </a:p>
          <a:p>
            <a:pPr lvl="1"/>
            <a:r>
              <a:rPr lang="en-US" sz="2800" dirty="0" smtClean="0"/>
              <a:t>Stay calm in situations…the technician was a bit stunned at the first trip and didn’t fully understand the question asked of him</a:t>
            </a:r>
          </a:p>
          <a:p>
            <a:pPr lvl="1"/>
            <a:r>
              <a:rPr lang="en-US" sz="2800" dirty="0" smtClean="0"/>
              <a:t>Stay focused…solve the problem…learn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66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week will be challenging</a:t>
            </a:r>
          </a:p>
          <a:p>
            <a:r>
              <a:rPr lang="en-US" dirty="0" smtClean="0"/>
              <a:t>Ask questions</a:t>
            </a:r>
          </a:p>
          <a:p>
            <a:r>
              <a:rPr lang="en-US" dirty="0" smtClean="0"/>
              <a:t>Meet new people</a:t>
            </a:r>
          </a:p>
          <a:p>
            <a:r>
              <a:rPr lang="en-US" dirty="0" smtClean="0"/>
              <a:t>Try something new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4400" dirty="0" smtClean="0"/>
              <a:t>It should also be fun!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7727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027" name="Picture 3" descr="\\sestusr1\pluthe$\Documents\My Pictures\cal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82752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10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799"/>
            <a:ext cx="4419600" cy="47339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Multi-meter</a:t>
            </a:r>
          </a:p>
          <a:p>
            <a:pPr lvl="1"/>
            <a:r>
              <a:rPr lang="en-US" dirty="0" smtClean="0"/>
              <a:t>Proper use and care</a:t>
            </a:r>
          </a:p>
          <a:p>
            <a:pPr lvl="1"/>
            <a:r>
              <a:rPr lang="en-US" dirty="0" smtClean="0"/>
              <a:t>Understand Operation of all functions</a:t>
            </a:r>
          </a:p>
          <a:p>
            <a:pPr lvl="1"/>
            <a:r>
              <a:rPr lang="en-US" dirty="0" smtClean="0"/>
              <a:t>Understand Limitations and Ratings</a:t>
            </a:r>
          </a:p>
          <a:p>
            <a:pPr lvl="1"/>
            <a:r>
              <a:rPr lang="en-US" dirty="0" smtClean="0"/>
              <a:t>Blown fuse replacement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8199" y="1143000"/>
            <a:ext cx="48863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0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2743200" cy="3886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Test Blocks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Understand how to properly set up and use test blocks on energized relays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69066" y="965134"/>
            <a:ext cx="3460618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49666" y="965134"/>
            <a:ext cx="3460618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04523" y="3757120"/>
            <a:ext cx="3176724" cy="238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7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Computer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Security Updates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Application Updates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Hardware Updates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Physical Security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Peripheral Devices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\\sestusr1\pluthe$\Documents\My Pictures\comput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95844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7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920</TotalTime>
  <Words>1801</Words>
  <Application>Microsoft Office PowerPoint</Application>
  <PresentationFormat>On-screen Show (4:3)</PresentationFormat>
  <Paragraphs>345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NewsPrint</vt:lpstr>
      <vt:lpstr>Lessons Learned</vt:lpstr>
      <vt:lpstr>Outline</vt:lpstr>
      <vt:lpstr>“Old Timer” Advice</vt:lpstr>
      <vt:lpstr>Terms and Vocabulary</vt:lpstr>
      <vt:lpstr>Tools</vt:lpstr>
      <vt:lpstr>Tools</vt:lpstr>
      <vt:lpstr>Tools</vt:lpstr>
      <vt:lpstr>Tools</vt:lpstr>
      <vt:lpstr>Tools</vt:lpstr>
      <vt:lpstr>Tools</vt:lpstr>
      <vt:lpstr>Electromechanical Relay Testing Concerns</vt:lpstr>
      <vt:lpstr>Electromechanical Relay Testing Concerns</vt:lpstr>
      <vt:lpstr>Electromechanical Relay Testing Concerns</vt:lpstr>
      <vt:lpstr>Electromechanical Relay Testing Concerns</vt:lpstr>
      <vt:lpstr>Electromechanical Relay Testing Concerns</vt:lpstr>
      <vt:lpstr>Electromechanical Relay Testing Concerns</vt:lpstr>
      <vt:lpstr>Electromechanical Relay Testing Concerns</vt:lpstr>
      <vt:lpstr>Electromechanical Relay Testing</vt:lpstr>
      <vt:lpstr>Electromechanical Relay Testing Concerns</vt:lpstr>
      <vt:lpstr>Electromechanical Relay Testing Concerns</vt:lpstr>
      <vt:lpstr>Microprocessor Relay Testing</vt:lpstr>
      <vt:lpstr>Microprocessor Relay Testing</vt:lpstr>
      <vt:lpstr>Microprocessor Relay Testing</vt:lpstr>
      <vt:lpstr>Microprocessor Relay Testing</vt:lpstr>
      <vt:lpstr>Microprocessor Relay Testing</vt:lpstr>
      <vt:lpstr>Microprocessor Relay Testing</vt:lpstr>
      <vt:lpstr>Results</vt:lpstr>
      <vt:lpstr>Anticipated Results</vt:lpstr>
      <vt:lpstr>Unanticipated Results</vt:lpstr>
      <vt:lpstr> Root Cause Analysis</vt:lpstr>
      <vt:lpstr>I swear it was there….</vt:lpstr>
      <vt:lpstr>Obrien Substation</vt:lpstr>
      <vt:lpstr>Obrien Substation</vt:lpstr>
      <vt:lpstr>Obrien Substation</vt:lpstr>
      <vt:lpstr>Obrien Substation</vt:lpstr>
      <vt:lpstr>Obrien Substation</vt:lpstr>
      <vt:lpstr>Obrien Substation</vt:lpstr>
      <vt:lpstr>Obrien Substation</vt:lpstr>
      <vt:lpstr>Obrien Substation</vt:lpstr>
      <vt:lpstr>Obrien Substation</vt:lpstr>
      <vt:lpstr>Obrien Substation</vt:lpstr>
      <vt:lpstr>Obrien Substation</vt:lpstr>
      <vt:lpstr>Obrien Substation</vt:lpstr>
      <vt:lpstr>Obrien Substation</vt:lpstr>
      <vt:lpstr>Obrien Substation</vt:lpstr>
      <vt:lpstr>Our job is tough enough already….</vt:lpstr>
      <vt:lpstr>LTC Fun</vt:lpstr>
      <vt:lpstr>LTC Fun</vt:lpstr>
      <vt:lpstr>LTC Fun</vt:lpstr>
      <vt:lpstr>Fredonia Generator Station</vt:lpstr>
      <vt:lpstr>Fredonia Generating Station</vt:lpstr>
      <vt:lpstr>Fredonia Generating Station</vt:lpstr>
      <vt:lpstr>Fredonia Generating Station</vt:lpstr>
      <vt:lpstr>Fredonia Generating Station</vt:lpstr>
      <vt:lpstr>Fredonia Generating Station</vt:lpstr>
      <vt:lpstr>Fredonia Generating Station</vt:lpstr>
      <vt:lpstr>Fredonia Generating Station</vt:lpstr>
      <vt:lpstr>Fredonia Generating Station</vt:lpstr>
      <vt:lpstr>Fredonia Generating Station</vt:lpstr>
      <vt:lpstr>Lessons Learned</vt:lpstr>
      <vt:lpstr>Obrien Substation</vt:lpstr>
      <vt:lpstr>Obrien Substation</vt:lpstr>
      <vt:lpstr>Obrien Substation</vt:lpstr>
      <vt:lpstr>Obrien Substation</vt:lpstr>
      <vt:lpstr>Obrien Substation</vt:lpstr>
      <vt:lpstr>Obrien Substation</vt:lpstr>
      <vt:lpstr>Obrien Substation</vt:lpstr>
      <vt:lpstr>Last Thoughts</vt:lpstr>
      <vt:lpstr>Thank You</vt:lpstr>
    </vt:vector>
  </TitlesOfParts>
  <Company>Puget Sound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</dc:title>
  <dc:creator>Puget Sound Energy</dc:creator>
  <cp:lastModifiedBy>Puget Sound Energy</cp:lastModifiedBy>
  <cp:revision>80</cp:revision>
  <dcterms:created xsi:type="dcterms:W3CDTF">2017-11-26T17:30:50Z</dcterms:created>
  <dcterms:modified xsi:type="dcterms:W3CDTF">2019-01-19T21:25:28Z</dcterms:modified>
</cp:coreProperties>
</file>