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  <p:sldMasterId id="2147483684" r:id="rId5"/>
    <p:sldMasterId id="2147483696" r:id="rId6"/>
    <p:sldMasterId id="2147483721" r:id="rId7"/>
    <p:sldMasterId id="2147483733" r:id="rId8"/>
  </p:sldMasterIdLst>
  <p:notesMasterIdLst>
    <p:notesMasterId r:id="rId21"/>
  </p:notesMasterIdLst>
  <p:handoutMasterIdLst>
    <p:handoutMasterId r:id="rId22"/>
  </p:handoutMasterIdLst>
  <p:sldIdLst>
    <p:sldId id="259" r:id="rId9"/>
    <p:sldId id="260" r:id="rId10"/>
    <p:sldId id="368" r:id="rId11"/>
    <p:sldId id="370" r:id="rId12"/>
    <p:sldId id="371" r:id="rId13"/>
    <p:sldId id="365" r:id="rId14"/>
    <p:sldId id="262" r:id="rId15"/>
    <p:sldId id="373" r:id="rId16"/>
    <p:sldId id="374" r:id="rId17"/>
    <p:sldId id="375" r:id="rId18"/>
    <p:sldId id="264" r:id="rId19"/>
    <p:sldId id="36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3691"/>
    <a:srgbClr val="2D308E"/>
    <a:srgbClr val="244BAB"/>
    <a:srgbClr val="292C8C"/>
    <a:srgbClr val="2E31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D95BB68-A93B-49E2-9A78-95BE3FCD9C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386242-B865-4D53-8DA6-2789D18481A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BC485-280F-415D-B04E-05AE3C25624C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6982AF-E38C-4C9B-9E7D-E1586135EC4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008A5E-7FB2-46EA-A9E0-D1FB64408E9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CF6CA-420E-4655-A69A-32861C506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97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8CFF7-9192-4E6F-8098-D5E6C99C25BA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5E5D3-2621-4E5F-97E4-5935D470A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30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184422-FABC-42AC-8E61-5F614434AA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468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184422-FABC-42AC-8E61-5F614434AA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147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Debbi.</a:t>
            </a:r>
            <a:r>
              <a:rPr lang="en-US" baseline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3CEE8-DCDF-4C2C-8A4A-C2F08AE6F0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8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8CF77-2BFD-44A8-A001-7EE461BF5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1AC50B-088B-4959-98DE-9973573A7F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B65E5-3CDE-437C-8BB0-BFCFBD1621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6FADAE-4737-43A2-A259-615022A1647E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4AEB4-86BB-4918-8312-4B98213C9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0CF26-9AFC-4F22-A912-401A8D2C7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0D636-CEA4-4E2C-A859-E7D954FAB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70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6889A-F7E7-440C-AE08-CCEB80266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BBCACE-96E1-47FD-9688-4145565969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4009C-716F-432F-9596-823ED5794C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6FADAE-4737-43A2-A259-615022A1647E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EE672-5C75-4C43-ABA5-CED6FB0AB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293CE-A922-4F8F-8F6A-14A21AEF8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0D636-CEA4-4E2C-A859-E7D954FAB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91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9213CD-6477-4A2D-A9C9-136702C4F5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462098-EBA6-48A2-973A-349A17E76B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FD275-9900-4604-86B6-E55CB1209F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6FADAE-4737-43A2-A259-615022A1647E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F8D94-4458-46ED-B8AB-1511FEF2F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B3675-D95D-4565-A362-F9A433F2A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0D636-CEA4-4E2C-A859-E7D954FAB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87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EF42D-A1AE-44D7-9816-08BF050BF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3BFAFB-715E-40A1-ADCD-978B31B9A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F3399-F8FE-4F5D-B0CF-6462CBB09E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2F482D-5E9A-486C-A467-7FE622BE52B9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636CB-E31C-4028-B574-A84E41C6E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44A9F-43AE-47B3-9399-8A4BAF207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980E61-1470-484A-8775-C93A2F26B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83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139F0-9A0A-44BD-B339-5194A3130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5440C-BF70-4784-90AF-E4CC3B310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9C333-EB0F-48AE-BCD4-0318DD66D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2F482D-5E9A-486C-A467-7FE622BE52B9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4E7AA-FC4B-449D-BA62-D4767BA75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A4903-9E74-4D6F-8796-5522731CF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980E61-1470-484A-8775-C93A2F26B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66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B9E10-9585-46CB-AC15-F7DE44EB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FDC403-5040-40D8-A984-4BD36B5DB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C071C-7BA1-49F6-A41E-55CD4664AD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2F482D-5E9A-486C-A467-7FE622BE52B9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A6A78-1181-42F6-8508-5BB8C255D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7610A-3B29-4FD8-96E6-A5CA38246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980E61-1470-484A-8775-C93A2F26B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10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A9589-BA9F-404B-BCCA-F80B99ADA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13028-3F4C-4794-BE4B-6A69B7FD4B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53EE3C-0687-472E-9877-1D9FF7BCAB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7641C3-7E2C-4883-A0D6-1F962E4786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2F482D-5E9A-486C-A467-7FE622BE52B9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421742-A097-484E-9A53-6090C6076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CD1FFA-65E2-4E1B-A2CA-7BAF47E11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980E61-1470-484A-8775-C93A2F26B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39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BC65F-7A3C-4DCC-A75E-0350FE7D1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9EEC6A-2324-43F2-8C4A-67A79CBB1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EBE593-22AF-42C7-ABC2-C067A702A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97D1F5-5E1C-462D-A000-F1C6FD46A6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D8E4B7-B203-41CA-BE88-5B03AEB030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FC4E57-21C9-4009-82CD-811CF19716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2F482D-5E9A-486C-A467-7FE622BE52B9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20F99A-CF42-4818-B76E-CB9E81DF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FB5E2F-559A-490C-9542-7B729DE3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980E61-1470-484A-8775-C93A2F26B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73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3B40E-5394-4329-A0FE-BD51B06A3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F96E2A-2C04-4D8F-8D9B-BC89DFFF8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2F482D-5E9A-486C-A467-7FE622BE52B9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CCBE8-272C-4E2A-8268-F3A54A2DA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7E64B2-39F2-4E88-9225-317C9F702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980E61-1470-484A-8775-C93A2F26B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83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28F345-7496-4540-9186-B5CDE752BC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2F482D-5E9A-486C-A467-7FE622BE52B9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36E5A3-754A-40C0-8B1B-AAFF310F6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9B54DB-828F-48D2-9EC7-343A60530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980E61-1470-484A-8775-C93A2F26B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17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F082C-D389-4EB4-B818-18EF8D666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CE9BC-4830-4E03-AF6A-362BD9267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B25898-AE01-494E-AC07-E959FF283E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730E71-A37B-4FAD-933B-0E3D5B439F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2F482D-5E9A-486C-A467-7FE622BE52B9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9D9D76-2013-418C-8A05-26B69177A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F61CAA-AAEA-41C5-8700-C25CD4B54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980E61-1470-484A-8775-C93A2F26B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42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64647-38E3-4AF0-8BBD-5777C71C9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7DDE7-1A6B-40C4-96F6-3696C0BEA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B2044-B02F-4275-BC49-38D9A0C420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6FADAE-4737-43A2-A259-615022A1647E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658CD-26D5-4271-A641-3E7417D87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30E85A-FD35-4F95-B18A-318827450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0D636-CEA4-4E2C-A859-E7D954FAB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6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A749E-E23D-4015-891D-68CFDF05E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FF1E82-F378-4DF0-9BE3-2FD29F9CF4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58E2E-D4FB-4E7C-8A4D-BF441AE75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99F3F-7D63-438E-BF2C-6EF51036C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2F482D-5E9A-486C-A467-7FE622BE52B9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51FB97-50A9-4F48-9775-9716A05D3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6798B7-3AF6-49C6-8DFD-D6FE46FEC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980E61-1470-484A-8775-C93A2F26B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72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FFD95-8177-43F8-A9E3-47C07CBBD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8BDF07-DF8F-4AAA-9E33-E514ED4EB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37562-DA1D-48AF-99C9-FF86A81346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2F482D-5E9A-486C-A467-7FE622BE52B9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43B35-B553-44BD-8086-736815AFF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B991B-EF6C-443A-8B8D-D050AAD3A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980E61-1470-484A-8775-C93A2F26B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1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52B28A-D954-4790-A23E-1124984F80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AEBBA4-4B63-4BE2-AA6D-C8035E952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4673D-31F5-4BA9-AED8-6E7ED8CFED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2F482D-5E9A-486C-A467-7FE622BE52B9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F0049-C3AB-4C0D-8A4D-876E727FE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226CD-909C-4AFA-A3D6-62FE90289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980E61-1470-484A-8775-C93A2F26B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679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BCBA1-A138-4CC7-8E11-801F8068EC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5C85AF-8E97-4C0A-AC2F-A8715ED3B3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A2DD0-3817-473C-9B80-2F20542B04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45BA8-AC31-4CA0-B432-3F80F6E623CA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E1892-14B2-436B-B8FF-BB1F2E6FE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CA1BD-5856-46CA-BD5B-AF751162C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026506-AE18-4094-876B-376234FF4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602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1D917-446A-446F-ABA8-CF78797C4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66C53-C642-43F5-B024-BD42224B6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2C4EB-2503-44DC-AC79-DB0818829E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45BA8-AC31-4CA0-B432-3F80F6E623CA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02352-BCBA-4977-8B7C-E9D0D0187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62B1D-B5FA-4A78-990D-C11E73DE6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026506-AE18-4094-876B-376234FF4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077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115EC-84C2-4EFC-8498-A6E89A774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CFB677-EF28-45CE-95E1-6D0A7194D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8B505-6740-46A5-9581-8E4E1880E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45BA8-AC31-4CA0-B432-3F80F6E623CA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4A743-5B89-4F40-859C-2538F0FAC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28472-5D88-4BE5-8182-466BDF232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026506-AE18-4094-876B-376234FF4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84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29361-439F-4B07-BB19-DDB893EA2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AFBD4-9C31-4CAE-B5E2-A6E6EC03A7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974EAA-C132-4116-99EB-F9D14FA45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D33870-2AAE-4A6B-9026-B1417214B2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45BA8-AC31-4CA0-B432-3F80F6E623CA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D8DF8-4F25-4E7A-9AF5-C92C61ED4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95E41D-6D0B-4EC9-85E4-688063A4B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026506-AE18-4094-876B-376234FF4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711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03279-DAB7-4538-BE93-C6AB9C8B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03423F-396C-40E7-92F7-10DA4DE52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C34833-8FE9-4C72-A020-F330A1F60F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2BE2E5-4AA6-4375-A72D-4741A4BAC3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DB66EA-5B74-42F2-8643-8799B8C052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D28849-1795-41EF-928B-0641C23149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45BA8-AC31-4CA0-B432-3F80F6E623CA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229EDF-C26D-42D9-8ADC-DF9FC4100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721623-0453-48BB-9F22-2CB8AF141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026506-AE18-4094-876B-376234FF4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190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2CD4C-8AAC-4212-A470-060B194A7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9BD00B-7580-421F-9E33-4603B9733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45BA8-AC31-4CA0-B432-3F80F6E623CA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AC316-8B05-470C-B632-3293A9633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3D0CFE-9C6B-4742-A4E0-8DC24A597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026506-AE18-4094-876B-376234FF4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635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BC7FC0-FB87-46AE-9935-CDC76178CB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45BA8-AC31-4CA0-B432-3F80F6E623CA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CF64A1-BDAB-4B22-92EB-D6146102D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D0023-78C4-46BF-AC6D-FB0C0957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026506-AE18-4094-876B-376234FF4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74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C3315-5DCB-43C8-8629-D93F1ADA2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E2DBBC-F4DF-464F-9338-0EE5CF02B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4A0F6-A3C1-4238-BA74-9E1FA076EE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6FADAE-4737-43A2-A259-615022A1647E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7BDCD-9F28-4ABF-A275-1CF3EB04B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D9F61-CA0A-4EC0-8123-48B7FF219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0D636-CEA4-4E2C-A859-E7D954FAB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901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67F3B-9ED7-4D0A-9048-81C36337C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5A7A9-5B49-4BD2-B8FA-EE1635790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58B577-DAF8-4D24-ABA8-12886F0A1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7D7B10-83DE-4038-AF05-F35C1D2059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45BA8-AC31-4CA0-B432-3F80F6E623CA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CCAD9-06F7-48AC-8535-C43116B0D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186B79-03B6-4566-A4DC-08B4305B9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026506-AE18-4094-876B-376234FF4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005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21064-4D9F-4610-BC06-06702363F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20DB5D-8616-468B-86D3-9B25449CD6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447B0E-C942-4095-9065-FA7578E93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6DD932-7429-4A6A-AF61-D3E3EBA21E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45BA8-AC31-4CA0-B432-3F80F6E623CA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3FCCCD-C671-4C78-AA9E-29EE7B23D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3FC02C-09E6-4F29-9317-C1D2A662B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026506-AE18-4094-876B-376234FF4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244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78C21-1C86-4AF2-9332-DC25B70F6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6D842A-C5FE-41A0-BA23-065F818F3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9458E-5441-42E7-ABF1-C64F80DFDB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45BA8-AC31-4CA0-B432-3F80F6E623CA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8DF9C-8795-48EB-993C-A09387E5F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03062-97AB-4BD6-8AD0-4106FF485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026506-AE18-4094-876B-376234FF4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3521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9C8F95-A0C5-4756-9B37-8E7BBE05F9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CD429E-347C-4DA7-AC90-BE2509642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06DD5-CF75-4785-9445-975351169F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45BA8-AC31-4CA0-B432-3F80F6E623CA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9F239-7C48-41D1-AB9F-6E9962634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5EAE9-B362-4E1D-80E0-D2EB971BD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026506-AE18-4094-876B-376234FF4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658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/>
          <p:cNvSpPr>
            <a:spLocks noGrp="1"/>
          </p:cNvSpPr>
          <p:nvPr>
            <p:ph sz="quarter" idx="10"/>
          </p:nvPr>
        </p:nvSpPr>
        <p:spPr>
          <a:xfrm>
            <a:off x="662608" y="622852"/>
            <a:ext cx="11237843" cy="47575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49780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EF42D-A1AE-44D7-9816-08BF050BF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3BFAFB-715E-40A1-ADCD-978B31B9A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F3399-F8FE-4F5D-B0CF-6462CBB09E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2F482D-5E9A-486C-A467-7FE622BE52B9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636CB-E31C-4028-B574-A84E41C6E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44A9F-43AE-47B3-9399-8A4BAF207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980E61-1470-484A-8775-C93A2F26B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7784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139F0-9A0A-44BD-B339-5194A3130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5440C-BF70-4784-90AF-E4CC3B310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9C333-EB0F-48AE-BCD4-0318DD66D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2F482D-5E9A-486C-A467-7FE622BE52B9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4E7AA-FC4B-449D-BA62-D4767BA75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A4903-9E74-4D6F-8796-5522731CF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980E61-1470-484A-8775-C93A2F26B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218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B9E10-9585-46CB-AC15-F7DE44EB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FDC403-5040-40D8-A984-4BD36B5DB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C071C-7BA1-49F6-A41E-55CD4664AD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2F482D-5E9A-486C-A467-7FE622BE52B9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A6A78-1181-42F6-8508-5BB8C255D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7610A-3B29-4FD8-96E6-A5CA38246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980E61-1470-484A-8775-C93A2F26B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145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A9589-BA9F-404B-BCCA-F80B99ADA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13028-3F4C-4794-BE4B-6A69B7FD4B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53EE3C-0687-472E-9877-1D9FF7BCAB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7641C3-7E2C-4883-A0D6-1F962E4786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2F482D-5E9A-486C-A467-7FE622BE52B9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421742-A097-484E-9A53-6090C6076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CD1FFA-65E2-4E1B-A2CA-7BAF47E11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980E61-1470-484A-8775-C93A2F26B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479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BC65F-7A3C-4DCC-A75E-0350FE7D1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9EEC6A-2324-43F2-8C4A-67A79CBB1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EBE593-22AF-42C7-ABC2-C067A702A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97D1F5-5E1C-462D-A000-F1C6FD46A6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D8E4B7-B203-41CA-BE88-5B03AEB030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FC4E57-21C9-4009-82CD-811CF19716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2F482D-5E9A-486C-A467-7FE622BE52B9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20F99A-CF42-4818-B76E-CB9E81DF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FB5E2F-559A-490C-9542-7B729DE3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980E61-1470-484A-8775-C93A2F26B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39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A7153-5DE8-46D4-960E-249943A0A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61FFD-12AD-4204-BC9A-4294321398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ADC34A-CACE-45C8-AC88-CA1C1BA6B3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8F21C0-83E0-4D63-ACC9-A7BFE9FBAB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6FADAE-4737-43A2-A259-615022A1647E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AD2EA-89BF-440C-9596-802CA3328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59011-45A5-4AB0-AF2E-C86FAA74D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0D636-CEA4-4E2C-A859-E7D954FAB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312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3B40E-5394-4329-A0FE-BD51B06A3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F96E2A-2C04-4D8F-8D9B-BC89DFFF8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2F482D-5E9A-486C-A467-7FE622BE52B9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CCBE8-272C-4E2A-8268-F3A54A2DA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7E64B2-39F2-4E88-9225-317C9F702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980E61-1470-484A-8775-C93A2F26B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858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28F345-7496-4540-9186-B5CDE752BC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2F482D-5E9A-486C-A467-7FE622BE52B9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36E5A3-754A-40C0-8B1B-AAFF310F6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9B54DB-828F-48D2-9EC7-343A60530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980E61-1470-484A-8775-C93A2F26B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384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F082C-D389-4EB4-B818-18EF8D666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CE9BC-4830-4E03-AF6A-362BD9267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B25898-AE01-494E-AC07-E959FF283E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730E71-A37B-4FAD-933B-0E3D5B439F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2F482D-5E9A-486C-A467-7FE622BE52B9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9D9D76-2013-418C-8A05-26B69177A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F61CAA-AAEA-41C5-8700-C25CD4B54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980E61-1470-484A-8775-C93A2F26B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833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A749E-E23D-4015-891D-68CFDF05E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FF1E82-F378-4DF0-9BE3-2FD29F9CF4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58E2E-D4FB-4E7C-8A4D-BF441AE75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99F3F-7D63-438E-BF2C-6EF51036C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2F482D-5E9A-486C-A467-7FE622BE52B9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51FB97-50A9-4F48-9775-9716A05D3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6798B7-3AF6-49C6-8DFD-D6FE46FEC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980E61-1470-484A-8775-C93A2F26B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0118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FFD95-8177-43F8-A9E3-47C07CBBD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8BDF07-DF8F-4AAA-9E33-E514ED4EB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37562-DA1D-48AF-99C9-FF86A81346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2F482D-5E9A-486C-A467-7FE622BE52B9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43B35-B553-44BD-8086-736815AFF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B991B-EF6C-443A-8B8D-D050AAD3A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980E61-1470-484A-8775-C93A2F26B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164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52B28A-D954-4790-A23E-1124984F80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AEBBA4-4B63-4BE2-AA6D-C8035E952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4673D-31F5-4BA9-AED8-6E7ED8CFED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2F482D-5E9A-486C-A467-7FE622BE52B9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F0049-C3AB-4C0D-8A4D-876E727FE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226CD-909C-4AFA-A3D6-62FE90289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980E61-1470-484A-8775-C93A2F26B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903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B6F25-6089-45FC-A157-81D7DD7917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BAEBEF-855E-48C8-9074-D2CEFF340C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D6C2B-A9BA-4455-90DD-E191750715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574F73-847A-4676-B858-9DEFB5514CBF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823CB-D706-441A-98A6-BFF0FD4E0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62269-0EDB-4932-88B6-A73F19FF1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9F498F-D393-48C1-AB80-A1AFCAC26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365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32700-6545-4A52-9018-BA390A7C1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FFFAB-BA40-4F9F-B547-D9009D480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7B5BD-9CD3-4875-8A43-E1BD723756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574F73-847A-4676-B858-9DEFB5514CBF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188B2-7CB9-454B-A9E6-C9DB0CCA4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0E5B9-4B86-4AC9-86EB-B72752EC5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9F498F-D393-48C1-AB80-A1AFCAC26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599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C0DED-619B-4236-B3FB-EF59E6E43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8BE2A1-DBA5-44C3-B3F6-55DF575CB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B52B5-E1B6-4CB2-B67E-684C6975D8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574F73-847A-4676-B858-9DEFB5514CBF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93FF7-CF09-4220-8A79-FFC2D61E0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AC31F-74C2-4CAF-A7DD-2ACCCD98F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9F498F-D393-48C1-AB80-A1AFCAC26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6580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8FA87-0CD4-407C-B4EB-447438C44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1441C-25CC-485B-A5AA-FF62A9A85F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9D23EF-E29F-4E5C-BBFC-48BFF71F02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6936E7-D582-4CB9-837B-23C4B828FE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574F73-847A-4676-B858-9DEFB5514CBF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E87FAF-D0A2-42E5-BB53-33387AFED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3F7307-C3C4-4E09-97CE-DDB7D6031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9F498F-D393-48C1-AB80-A1AFCAC26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24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4B234-8451-4C6B-8A5E-6FC706BCC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76175-AE9A-422F-AB77-49CDDDBE0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8701A6-ACAB-43D7-9F53-58949E677D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D6F204-766D-4349-AC72-6A39709944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C661CE-6576-4D6B-85C2-E7C9E10873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5DC1BE-5F14-4266-A83F-BCBE74771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6FADAE-4737-43A2-A259-615022A1647E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F7A8FE-8305-4444-9DEC-D2B72C188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CC639A-DA2E-47D2-B983-37A356776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0D636-CEA4-4E2C-A859-E7D954FAB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090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268B6-28E5-41F4-9A12-E9EBA920A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9ACCE9-34C8-47CF-94FB-2147F88EF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9D20E4-4325-4BD9-A37F-1DA30A55F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ACE078-C2E3-4D1B-AEF1-AA98E32B3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6006F1-9A2E-490B-9B77-43897B5A00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08B112-76BC-4485-8544-F0DA3A376D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574F73-847A-4676-B858-9DEFB5514CBF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27C69D-D1AC-4248-A56C-ACBC0289B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89CC13-B6C0-4190-AE88-B0C5EF947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9F498F-D393-48C1-AB80-A1AFCAC26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611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03199-7240-4F33-BF79-A370DE764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DE814A-49FA-4F6C-9543-F638B34C98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574F73-847A-4676-B858-9DEFB5514CBF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983715-EB2A-431D-8172-2C2DD54BE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1A7CF5-00CE-43E3-B506-81BE487FB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9F498F-D393-48C1-AB80-A1AFCAC26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851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39263-0D8A-4B91-9012-5F164560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574F73-847A-4676-B858-9DEFB5514CBF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562CBC-9763-4405-A94A-663CE7509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043083-4ED1-4F8B-8D39-88AAEEC66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9F498F-D393-48C1-AB80-A1AFCAC26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589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13D2F-8E42-4532-99D9-79B47BB9C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CBBB5-5CFA-4ED0-A70A-A090F52C8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D63481-A4DA-4F69-858A-2AE404F489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FB5C6E-6633-40BE-BCB8-023C61BF7F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574F73-847A-4676-B858-9DEFB5514CBF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1EC879-6568-4AA0-A4E6-D21860C65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EC60CE-1C48-46B6-8665-4ECE8B5A2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9F498F-D393-48C1-AB80-A1AFCAC26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601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3A7F1-30E8-4BF1-9387-DB7CF4082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6B25F1-E89E-49D5-BD26-12DA882DE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B3E0DC-40FF-4213-AE4E-1304798ED7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D82C84-A079-4C12-A2FF-C09FE96A8E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574F73-847A-4676-B858-9DEFB5514CBF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F9DFBD-4865-4987-B6C2-C2E6C5519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E0AE4-C6FA-4E56-BDF0-4D2E6E9ED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9F498F-D393-48C1-AB80-A1AFCAC26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4307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A475E-29B0-4863-B1A1-68E3D5D71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827C1D-1114-4970-A681-FAE0E19937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810A6-8182-4D29-A71E-2EC85FC7EA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574F73-847A-4676-B858-9DEFB5514CBF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758671-8982-4514-B174-277D6F111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9582B-3662-4057-B4EF-9EE456083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9F498F-D393-48C1-AB80-A1AFCAC26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3357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C45192-CEF3-41C1-919D-1A04885F35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EF2867-A775-43FA-942F-BB774761A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2BD955-1E6A-49E3-9E6B-05563BF59F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574F73-847A-4676-B858-9DEFB5514CBF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21621-4B83-4D21-BF8E-C6479FAB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403E8-ECAA-4384-A206-631C22D15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9F498F-D393-48C1-AB80-A1AFCAC26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73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21597-644D-4EC4-8AEA-83EB5CBA9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1C9ACA-45A9-4142-B7CE-9B5B80B7B9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6FADAE-4737-43A2-A259-615022A1647E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4DA1B6-4E9C-4621-A2D5-7C7DC35CD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55707E-8E0C-4C24-AD25-D5CDCA089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0D636-CEA4-4E2C-A859-E7D954FAB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45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09AE86-E139-44BD-BBD5-467E7ED602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6FADAE-4737-43A2-A259-615022A1647E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BC866F-87DF-4228-B0F5-7FFF50F72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29B13C-F43E-415D-A44A-2B597D02F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0D636-CEA4-4E2C-A859-E7D954FAB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31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9E932-AE38-4BBC-BFAC-6D7C0C2E0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5EE2E-8758-455A-B39E-3B0BE7E14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E0C924-441D-4D38-AF13-C647733354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69DC5B-A17B-4137-94A5-8ED8D5A9C6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6FADAE-4737-43A2-A259-615022A1647E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525388-AA55-4D6E-AF8C-82F0CB7B4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4DA77B-7667-4503-A3B7-05D03D65D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0D636-CEA4-4E2C-A859-E7D954FAB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72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10CC2-3FBB-4704-AF21-074931C07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1051C7-B13E-4F8E-9682-E3E085C2DC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52C80E-111D-4A23-AE78-C1CCB34D58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C22591-038D-43C9-9155-7A99A2CEF6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6FADAE-4737-43A2-A259-615022A1647E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DBD1B1-A489-4286-901A-2D61F02B3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1D782A-6033-4B3C-9877-28775C735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0D636-CEA4-4E2C-A859-E7D954FAB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18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4389824-3659-4C62-A7DD-6D612A12A4D2}"/>
              </a:ext>
            </a:extLst>
          </p:cNvPr>
          <p:cNvSpPr/>
          <p:nvPr userDrawn="1"/>
        </p:nvSpPr>
        <p:spPr>
          <a:xfrm>
            <a:off x="0" y="0"/>
            <a:ext cx="12192000" cy="6859715"/>
          </a:xfrm>
          <a:prstGeom prst="rect">
            <a:avLst/>
          </a:prstGeom>
          <a:blipFill>
            <a:blip r:embed="rId1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D807A77-6A6A-427A-8D4E-672CD51F7F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29"/>
          <a:stretch/>
        </p:blipFill>
        <p:spPr>
          <a:xfrm>
            <a:off x="558302" y="263238"/>
            <a:ext cx="2522125" cy="20166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A180F5-774D-425E-8E02-946513F73CB7}"/>
              </a:ext>
            </a:extLst>
          </p:cNvPr>
          <p:cNvSpPr txBox="1"/>
          <p:nvPr userDrawn="1"/>
        </p:nvSpPr>
        <p:spPr>
          <a:xfrm>
            <a:off x="4159123" y="6272395"/>
            <a:ext cx="3873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#</a:t>
            </a:r>
            <a:r>
              <a:rPr lang="en-US" sz="2000" b="1" spc="0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WomenTechEurope</a:t>
            </a:r>
            <a:r>
              <a:rPr lang="en-US" sz="2000" b="1" spc="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F5D29-DAB8-4B03-BA93-69B502F7C3FB}"/>
              </a:ext>
            </a:extLst>
          </p:cNvPr>
          <p:cNvSpPr txBox="1"/>
          <p:nvPr userDrawn="1"/>
        </p:nvSpPr>
        <p:spPr>
          <a:xfrm>
            <a:off x="199393" y="6259038"/>
            <a:ext cx="2795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spc="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@</a:t>
            </a:r>
            <a:r>
              <a:rPr lang="en-US" sz="2000" b="1" spc="0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WOTChannel</a:t>
            </a:r>
            <a:endParaRPr lang="en-US" sz="2000" b="1" spc="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7314A9-DD24-464C-B320-70C54430A59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230" y="6259038"/>
            <a:ext cx="2023679" cy="41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25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15E3DF-1055-41A1-8B57-FC87CC884D2D}"/>
              </a:ext>
            </a:extLst>
          </p:cNvPr>
          <p:cNvSpPr/>
          <p:nvPr userDrawn="1"/>
        </p:nvSpPr>
        <p:spPr>
          <a:xfrm>
            <a:off x="0" y="6086901"/>
            <a:ext cx="12192000" cy="771099"/>
          </a:xfrm>
          <a:prstGeom prst="rect">
            <a:avLst/>
          </a:prstGeom>
          <a:solidFill>
            <a:srgbClr val="2D3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5C9D0BD-5F86-4E8B-82D7-0BF33AA2A13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230" y="6259038"/>
            <a:ext cx="2023679" cy="413467"/>
          </a:xfrm>
          <a:prstGeom prst="rect">
            <a:avLst/>
          </a:prstGeom>
        </p:spPr>
      </p:pic>
      <p:pic>
        <p:nvPicPr>
          <p:cNvPr id="3" name="Picture 2" descr="A black sign with white text&#10;&#10;Description generated with very high confidence">
            <a:extLst>
              <a:ext uri="{FF2B5EF4-FFF2-40B4-BE49-F238E27FC236}">
                <a16:creationId xmlns:a16="http://schemas.microsoft.com/office/drawing/2014/main" id="{56D58199-F952-421E-9B3C-56E433F9E81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156" y="185495"/>
            <a:ext cx="2533230" cy="4284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888C67-4E2F-4CBD-8639-8BD3EEE1BD97}"/>
              </a:ext>
            </a:extLst>
          </p:cNvPr>
          <p:cNvSpPr txBox="1"/>
          <p:nvPr userDrawn="1"/>
        </p:nvSpPr>
        <p:spPr>
          <a:xfrm>
            <a:off x="4159123" y="6272395"/>
            <a:ext cx="3873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#</a:t>
            </a:r>
            <a:r>
              <a:rPr lang="en-US" sz="2000" b="1" spc="0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WomenTechEurope</a:t>
            </a:r>
            <a:r>
              <a:rPr lang="en-US" sz="2000" b="1" spc="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649E46-926C-4623-8412-52D54E2ACC13}"/>
              </a:ext>
            </a:extLst>
          </p:cNvPr>
          <p:cNvSpPr txBox="1"/>
          <p:nvPr userDrawn="1"/>
        </p:nvSpPr>
        <p:spPr>
          <a:xfrm>
            <a:off x="199393" y="6259038"/>
            <a:ext cx="2795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spc="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@</a:t>
            </a:r>
            <a:r>
              <a:rPr lang="en-US" sz="2000" b="1" spc="0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WOTChannel</a:t>
            </a:r>
            <a:endParaRPr lang="en-US" sz="2000" b="1" spc="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70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EDCFE2B-4B5A-412C-9C38-3F82E12272CD}"/>
              </a:ext>
            </a:extLst>
          </p:cNvPr>
          <p:cNvSpPr/>
          <p:nvPr userDrawn="1"/>
        </p:nvSpPr>
        <p:spPr>
          <a:xfrm>
            <a:off x="0" y="0"/>
            <a:ext cx="12192000" cy="176463"/>
          </a:xfrm>
          <a:prstGeom prst="rect">
            <a:avLst/>
          </a:prstGeom>
          <a:solidFill>
            <a:srgbClr val="2D3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690F15-2AAC-4763-8454-F078A1F8D156}"/>
              </a:ext>
            </a:extLst>
          </p:cNvPr>
          <p:cNvSpPr txBox="1"/>
          <p:nvPr userDrawn="1"/>
        </p:nvSpPr>
        <p:spPr>
          <a:xfrm>
            <a:off x="4159123" y="6272395"/>
            <a:ext cx="3873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0" dirty="0">
                <a:solidFill>
                  <a:srgbClr val="2B369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#</a:t>
            </a:r>
            <a:r>
              <a:rPr lang="en-US" sz="2000" b="1" spc="0" dirty="0" err="1">
                <a:solidFill>
                  <a:srgbClr val="2B369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WomenTechEurope</a:t>
            </a:r>
            <a:r>
              <a:rPr lang="en-US" sz="2000" b="1" spc="0" dirty="0">
                <a:solidFill>
                  <a:srgbClr val="2B369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097B0F-5C5F-48DA-B441-06C553608932}"/>
              </a:ext>
            </a:extLst>
          </p:cNvPr>
          <p:cNvSpPr txBox="1"/>
          <p:nvPr userDrawn="1"/>
        </p:nvSpPr>
        <p:spPr>
          <a:xfrm>
            <a:off x="199393" y="6259038"/>
            <a:ext cx="2795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spc="0" dirty="0">
                <a:solidFill>
                  <a:srgbClr val="2B369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@</a:t>
            </a:r>
            <a:r>
              <a:rPr lang="en-US" sz="2000" b="1" spc="0" dirty="0" err="1">
                <a:solidFill>
                  <a:srgbClr val="2B369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WOTChannel</a:t>
            </a:r>
            <a:endParaRPr lang="en-US" sz="2000" b="1" spc="0" dirty="0">
              <a:solidFill>
                <a:srgbClr val="2B369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2F702F7D-301C-4243-AE9B-8BFB7123B8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58"/>
          <a:stretch/>
        </p:blipFill>
        <p:spPr>
          <a:xfrm>
            <a:off x="9668564" y="4519825"/>
            <a:ext cx="2523436" cy="23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36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2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15E3DF-1055-41A1-8B57-FC87CC884D2D}"/>
              </a:ext>
            </a:extLst>
          </p:cNvPr>
          <p:cNvSpPr/>
          <p:nvPr userDrawn="1"/>
        </p:nvSpPr>
        <p:spPr>
          <a:xfrm>
            <a:off x="0" y="6086901"/>
            <a:ext cx="12192000" cy="771099"/>
          </a:xfrm>
          <a:prstGeom prst="rect">
            <a:avLst/>
          </a:prstGeom>
          <a:solidFill>
            <a:srgbClr val="2D3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3D8784-C47A-4F28-B701-E34CA0747838}"/>
              </a:ext>
            </a:extLst>
          </p:cNvPr>
          <p:cNvSpPr txBox="1"/>
          <p:nvPr userDrawn="1"/>
        </p:nvSpPr>
        <p:spPr>
          <a:xfrm>
            <a:off x="303662" y="6272395"/>
            <a:ext cx="2795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@</a:t>
            </a:r>
            <a:r>
              <a:rPr lang="en-US" sz="2000" b="1" spc="0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WOTChannel</a:t>
            </a:r>
            <a:endParaRPr lang="en-US" sz="2000" b="1" spc="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5C9D0BD-5F86-4E8B-82D7-0BF33AA2A13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1" y="6257835"/>
            <a:ext cx="2023679" cy="41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27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DD441F-7D7D-485D-B58C-77249D0C8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7F2487-7E4B-44D2-9081-4DFA67C49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D0BD5-A7A2-43D8-BEF9-05AAB31A7A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74F73-847A-4676-B858-9DEFB5514CBF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8647C-DFB8-4150-AE3A-6832A6E710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0E443-FE5F-4251-BA05-DEBF0998D8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F498F-D393-48C1-AB80-A1AFCAC26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18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ristinaskybox.blogspot.co.uk/2012/02/writing-skills-and-patterns.html" TargetMode="Externa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9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539C6A-6BAD-4A24-B8C1-0C29025980AD}"/>
              </a:ext>
            </a:extLst>
          </p:cNvPr>
          <p:cNvSpPr/>
          <p:nvPr/>
        </p:nvSpPr>
        <p:spPr>
          <a:xfrm>
            <a:off x="2112818" y="2778342"/>
            <a:ext cx="796636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i="1" dirty="0">
                <a:solidFill>
                  <a:schemeClr val="bg1"/>
                </a:solidFill>
                <a:latin typeface="Arial Black" panose="020B0A04020102020204" pitchFamily="34" charset="0"/>
              </a:rPr>
              <a:t>Welcome </a:t>
            </a:r>
          </a:p>
        </p:txBody>
      </p:sp>
    </p:spTree>
    <p:extLst>
      <p:ext uri="{BB962C8B-B14F-4D97-AF65-F5344CB8AC3E}">
        <p14:creationId xmlns:p14="http://schemas.microsoft.com/office/powerpoint/2010/main" val="3020730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FFAA5-15B0-4036-B3D9-D6228E3D6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Outcomes According to HBR: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A714C-5BBC-4871-8797-C8D582499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You will be twice as likely to receive a promotion in the next year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You will be 3x more likely to ask for and receive a pay increase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Likely to walk out more Optimistic about your future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You will have a better sense of Community and Connection increasing your overall Happiness factor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10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5124" y="1096201"/>
            <a:ext cx="6091865" cy="293003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600" b="1" dirty="0">
                <a:solidFill>
                  <a:srgbClr val="2B3691"/>
                </a:solidFill>
                <a:latin typeface="Arial" charset="0"/>
              </a:rPr>
              <a:t>Access Right at Your Fingertips:</a:t>
            </a:r>
            <a:endParaRPr lang="en-US" sz="2600" b="1" i="1" dirty="0">
              <a:solidFill>
                <a:srgbClr val="2B3691"/>
              </a:solidFill>
              <a:latin typeface="Arial" charset="0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Agenda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All Social Media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Attendee Profiles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Speaker Information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SLIDO Code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Arial" charset="0"/>
              </a:rPr>
              <a:t>#5480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070993" y="2531720"/>
            <a:ext cx="1573380" cy="353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6843" y="232576"/>
            <a:ext cx="64489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Event App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57AB6F2-3249-46E6-8562-3053161678FB}"/>
              </a:ext>
            </a:extLst>
          </p:cNvPr>
          <p:cNvGrpSpPr/>
          <p:nvPr/>
        </p:nvGrpSpPr>
        <p:grpSpPr>
          <a:xfrm>
            <a:off x="6755769" y="1239620"/>
            <a:ext cx="5064223" cy="4198682"/>
            <a:chOff x="426571" y="1256814"/>
            <a:chExt cx="5064223" cy="419868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B5A18A0-C887-401F-B02B-BC4EBA1BC6D1}"/>
                </a:ext>
              </a:extLst>
            </p:cNvPr>
            <p:cNvSpPr txBox="1"/>
            <p:nvPr/>
          </p:nvSpPr>
          <p:spPr>
            <a:xfrm flipH="1">
              <a:off x="2931464" y="1256814"/>
              <a:ext cx="2559330" cy="1464231"/>
            </a:xfrm>
            <a:prstGeom prst="wedgeRoundRectCallout">
              <a:avLst>
                <a:gd name="adj1" fmla="val 39220"/>
                <a:gd name="adj2" fmla="val 72177"/>
                <a:gd name="adj3" fmla="val 16667"/>
              </a:avLst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Add Your Headshot and Update Your Profile!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6" name="Picture 3">
              <a:extLst>
                <a:ext uri="{FF2B5EF4-FFF2-40B4-BE49-F238E27FC236}">
                  <a16:creationId xmlns:a16="http://schemas.microsoft.com/office/drawing/2014/main" id="{A20A0716-67BA-4652-AF49-CCE83405CA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16" t="6456" r="26471" b="3529"/>
            <a:stretch/>
          </p:blipFill>
          <p:spPr bwMode="auto">
            <a:xfrm>
              <a:off x="426571" y="1256814"/>
              <a:ext cx="2139080" cy="4198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 descr="A picture containing outdoor, sky, building&#10;&#10;Description generated with very high confidence">
              <a:extLst>
                <a:ext uri="{FF2B5EF4-FFF2-40B4-BE49-F238E27FC236}">
                  <a16:creationId xmlns:a16="http://schemas.microsoft.com/office/drawing/2014/main" id="{47FD4FA6-A0EB-40A0-8C8E-75EDDEC8D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340" y="1810376"/>
              <a:ext cx="1773542" cy="3090947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35AAF33-3127-4CEA-8F42-220C48EE46B1}"/>
              </a:ext>
            </a:extLst>
          </p:cNvPr>
          <p:cNvGrpSpPr/>
          <p:nvPr/>
        </p:nvGrpSpPr>
        <p:grpSpPr>
          <a:xfrm>
            <a:off x="595238" y="3945410"/>
            <a:ext cx="5269825" cy="1877437"/>
            <a:chOff x="539821" y="3769543"/>
            <a:chExt cx="5269825" cy="187743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1551D6B7-1D1E-4700-BE64-DE088C6BC062}"/>
                </a:ext>
              </a:extLst>
            </p:cNvPr>
            <p:cNvSpPr/>
            <p:nvPr/>
          </p:nvSpPr>
          <p:spPr>
            <a:xfrm>
              <a:off x="539821" y="3769543"/>
              <a:ext cx="5269825" cy="187743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3511DC5-FE43-4880-8E51-E78BF5172F71}"/>
                </a:ext>
              </a:extLst>
            </p:cNvPr>
            <p:cNvGrpSpPr/>
            <p:nvPr/>
          </p:nvGrpSpPr>
          <p:grpSpPr>
            <a:xfrm>
              <a:off x="1027279" y="4921691"/>
              <a:ext cx="4080601" cy="607058"/>
              <a:chOff x="-1219200" y="1570962"/>
              <a:chExt cx="7798056" cy="1160092"/>
            </a:xfrm>
          </p:grpSpPr>
          <p:pic>
            <p:nvPicPr>
              <p:cNvPr id="20" name="Picture 14" descr="Image result for app store image">
                <a:extLst>
                  <a:ext uri="{FF2B5EF4-FFF2-40B4-BE49-F238E27FC236}">
                    <a16:creationId xmlns:a16="http://schemas.microsoft.com/office/drawing/2014/main" id="{0F82AD81-F3F4-409C-B6BE-1B7C95B4D0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980"/>
              <a:stretch/>
            </p:blipFill>
            <p:spPr bwMode="auto">
              <a:xfrm>
                <a:off x="-1219200" y="1570962"/>
                <a:ext cx="3780756" cy="11197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14" descr="Image result for app store image">
                <a:extLst>
                  <a:ext uri="{FF2B5EF4-FFF2-40B4-BE49-F238E27FC236}">
                    <a16:creationId xmlns:a16="http://schemas.microsoft.com/office/drawing/2014/main" id="{6CC8B5A0-64AD-4094-89B5-4D6F5D805B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/>
              <a:stretch/>
            </p:blipFill>
            <p:spPr bwMode="auto">
              <a:xfrm>
                <a:off x="2798100" y="1588951"/>
                <a:ext cx="3780756" cy="11421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7827A43-46E5-4700-AA76-D08E6583B48E}"/>
                </a:ext>
              </a:extLst>
            </p:cNvPr>
            <p:cNvSpPr/>
            <p:nvPr/>
          </p:nvSpPr>
          <p:spPr>
            <a:xfrm>
              <a:off x="1027279" y="3913622"/>
              <a:ext cx="4294907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>
                <a:spcBef>
                  <a:spcPct val="20000"/>
                </a:spcBef>
                <a:defRPr/>
              </a:pPr>
              <a:r>
                <a:rPr lang="en-US" sz="20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charset="0"/>
                </a:rPr>
                <a:t>Search to download to device: </a:t>
              </a:r>
            </a:p>
            <a:p>
              <a:pPr marL="0" lvl="1" algn="ctr">
                <a:spcBef>
                  <a:spcPct val="20000"/>
                </a:spcBef>
                <a:defRPr/>
              </a:pPr>
              <a:r>
                <a:rPr lang="en-US" sz="20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charset="0"/>
                </a:rPr>
                <a:t>The Channel Company </a:t>
              </a:r>
              <a:r>
                <a:rPr lang="en-US" sz="2000" b="1" u="sng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charset="0"/>
                </a:rPr>
                <a:t>Events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602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106A14-68EE-4FE1-B248-C1217A6DC740}"/>
              </a:ext>
            </a:extLst>
          </p:cNvPr>
          <p:cNvSpPr txBox="1"/>
          <p:nvPr/>
        </p:nvSpPr>
        <p:spPr>
          <a:xfrm>
            <a:off x="304800" y="48792"/>
            <a:ext cx="5361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2B3691"/>
                </a:solidFill>
              </a:rPr>
              <a:t>Morning Agenda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EE3FF3-6890-4FD8-8C42-4326ED302B3B}"/>
              </a:ext>
            </a:extLst>
          </p:cNvPr>
          <p:cNvGrpSpPr/>
          <p:nvPr/>
        </p:nvGrpSpPr>
        <p:grpSpPr>
          <a:xfrm>
            <a:off x="304800" y="817638"/>
            <a:ext cx="11582400" cy="4478149"/>
            <a:chOff x="304800" y="756678"/>
            <a:chExt cx="11582400" cy="447814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1FCDA5A-4DF0-49F6-A78B-8A4EDBEA7259}"/>
                </a:ext>
              </a:extLst>
            </p:cNvPr>
            <p:cNvSpPr txBox="1"/>
            <p:nvPr/>
          </p:nvSpPr>
          <p:spPr>
            <a:xfrm>
              <a:off x="304800" y="756678"/>
              <a:ext cx="11582400" cy="4478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</a:pPr>
              <a:br>
                <a:rPr lang="en-US" sz="2000" b="1" dirty="0"/>
              </a:br>
              <a:r>
                <a:rPr lang="en-US" sz="2000" b="1" dirty="0"/>
                <a:t>09:15 – 09:45</a:t>
              </a:r>
              <a:r>
                <a:rPr lang="en-US" sz="2000" dirty="0"/>
                <a:t>	</a:t>
              </a:r>
              <a:r>
                <a:rPr lang="en-US" sz="2000" b="1" dirty="0"/>
                <a:t>Keynote: State Of Female Tech Talent In Europe</a:t>
              </a:r>
            </a:p>
            <a:p>
              <a:pPr>
                <a:spcBef>
                  <a:spcPts val="300"/>
                </a:spcBef>
              </a:pPr>
              <a:r>
                <a:rPr lang="pt-BR" sz="2000" b="1" dirty="0"/>
                <a:t>		</a:t>
              </a:r>
              <a:r>
                <a:rPr lang="pt-BR" sz="2000" i="1" dirty="0"/>
                <a:t>Margaret Adam, Senior Program Director, IDC</a:t>
              </a:r>
              <a:endParaRPr lang="en-US" sz="2000" i="1" dirty="0"/>
            </a:p>
            <a:p>
              <a:pPr>
                <a:spcBef>
                  <a:spcPts val="300"/>
                </a:spcBef>
              </a:pPr>
              <a:endParaRPr lang="en-US" sz="2000" b="1" dirty="0"/>
            </a:p>
            <a:p>
              <a:pPr>
                <a:spcBef>
                  <a:spcPts val="300"/>
                </a:spcBef>
              </a:pPr>
              <a:r>
                <a:rPr lang="en-US" sz="2000" b="1" dirty="0"/>
                <a:t>09:45 – 10:15</a:t>
              </a:r>
              <a:r>
                <a:rPr lang="en-US" sz="2000" dirty="0"/>
                <a:t>	</a:t>
              </a:r>
              <a:r>
                <a:rPr lang="en-US" sz="2000" b="1" dirty="0"/>
                <a:t>Executive Keynote: The Workforce Of The Future </a:t>
              </a:r>
              <a:endParaRPr lang="en-US" sz="2000" i="1" dirty="0"/>
            </a:p>
            <a:p>
              <a:pPr>
                <a:spcBef>
                  <a:spcPts val="300"/>
                </a:spcBef>
              </a:pPr>
              <a:r>
                <a:rPr lang="en-US" sz="2000" b="1" dirty="0"/>
                <a:t>		</a:t>
              </a:r>
              <a:r>
                <a:rPr lang="pt-BR" sz="2000" i="1" dirty="0"/>
                <a:t>Claire Vyvyan, SVP &amp; GM, Commerical Business, UK &amp; Ireland </a:t>
              </a:r>
              <a:endParaRPr lang="en-US" sz="2000" b="1" dirty="0"/>
            </a:p>
            <a:p>
              <a:pPr>
                <a:spcBef>
                  <a:spcPts val="300"/>
                </a:spcBef>
              </a:pPr>
              <a:endParaRPr lang="en-US" sz="2000" b="1" dirty="0"/>
            </a:p>
            <a:p>
              <a:pPr>
                <a:spcBef>
                  <a:spcPts val="300"/>
                </a:spcBef>
              </a:pPr>
              <a:r>
                <a:rPr lang="en-US" sz="2000" b="1" dirty="0"/>
                <a:t>10:15 – 10:45 </a:t>
              </a:r>
              <a:r>
                <a:rPr lang="en-US" sz="2000" dirty="0"/>
                <a:t>	</a:t>
              </a:r>
              <a:r>
                <a:rPr lang="en-US" sz="2000" b="1" dirty="0"/>
                <a:t>Keynote: Authenticity In The Workplace</a:t>
              </a:r>
            </a:p>
            <a:p>
              <a:pPr>
                <a:spcBef>
                  <a:spcPts val="300"/>
                </a:spcBef>
              </a:pPr>
              <a:r>
                <a:rPr lang="en-US" sz="2000" b="1" dirty="0"/>
                <a:t>		</a:t>
              </a:r>
              <a:r>
                <a:rPr lang="en-US" sz="2000" i="1" dirty="0"/>
                <a:t>Kate Wood, Culture Director, Chess</a:t>
              </a:r>
            </a:p>
            <a:p>
              <a:pPr>
                <a:spcBef>
                  <a:spcPts val="300"/>
                </a:spcBef>
              </a:pPr>
              <a:br>
                <a:rPr lang="en-US" sz="2000" b="1" dirty="0"/>
              </a:br>
              <a:r>
                <a:rPr lang="en-US" sz="2000" b="1" dirty="0"/>
                <a:t>10:45 – 11:15 </a:t>
              </a:r>
              <a:r>
                <a:rPr lang="en-US" sz="2000" dirty="0"/>
                <a:t>	</a:t>
              </a:r>
              <a:r>
                <a:rPr lang="en-US" sz="2000" b="1" dirty="0"/>
                <a:t>Networking Break &amp; Tabletops</a:t>
              </a:r>
            </a:p>
            <a:p>
              <a:pPr>
                <a:spcBef>
                  <a:spcPts val="300"/>
                </a:spcBef>
              </a:pPr>
              <a:r>
                <a:rPr lang="en-US" sz="2000" b="1" dirty="0"/>
                <a:t>		</a:t>
              </a:r>
              <a:r>
                <a:rPr lang="en-US" sz="2000" i="1" dirty="0"/>
                <a:t>Reading &amp; Writing Room / River Room </a:t>
              </a:r>
              <a:endParaRPr lang="en-US" sz="2000" b="1" dirty="0"/>
            </a:p>
            <a:p>
              <a:pPr>
                <a:spcBef>
                  <a:spcPts val="300"/>
                </a:spcBef>
              </a:pPr>
              <a:endParaRPr lang="en-US" sz="2000" b="1" dirty="0"/>
            </a:p>
          </p:txBody>
        </p:sp>
        <p:pic>
          <p:nvPicPr>
            <p:cNvPr id="5" name="Picture 2" descr="Image result for dell emc logo">
              <a:extLst>
                <a:ext uri="{FF2B5EF4-FFF2-40B4-BE49-F238E27FC236}">
                  <a16:creationId xmlns:a16="http://schemas.microsoft.com/office/drawing/2014/main" id="{0DE46E3D-E736-41FE-BA14-88FC87D264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3914" y="2436162"/>
              <a:ext cx="1916879" cy="319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AutoShape 4" descr="Image result for redhat logo">
            <a:extLst>
              <a:ext uri="{FF2B5EF4-FFF2-40B4-BE49-F238E27FC236}">
                <a16:creationId xmlns:a16="http://schemas.microsoft.com/office/drawing/2014/main" id="{A2ED1150-08A3-4FC5-9DEC-31EA7544CD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83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920AC2-7A87-4682-AD67-D3F7EABDC74F}"/>
              </a:ext>
            </a:extLst>
          </p:cNvPr>
          <p:cNvSpPr txBox="1"/>
          <p:nvPr/>
        </p:nvSpPr>
        <p:spPr>
          <a:xfrm>
            <a:off x="304800" y="159678"/>
            <a:ext cx="5195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Opening Remarks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883EA4C-1812-4F91-A756-3356133FF6F7}"/>
              </a:ext>
            </a:extLst>
          </p:cNvPr>
          <p:cNvGrpSpPr/>
          <p:nvPr/>
        </p:nvGrpSpPr>
        <p:grpSpPr>
          <a:xfrm>
            <a:off x="1497662" y="1256281"/>
            <a:ext cx="9196676" cy="4345438"/>
            <a:chOff x="1392524" y="1302447"/>
            <a:chExt cx="9196676" cy="434543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4ACFA71-57BC-4883-B0BE-50F7E00ADBAC}"/>
                </a:ext>
              </a:extLst>
            </p:cNvPr>
            <p:cNvGrpSpPr/>
            <p:nvPr/>
          </p:nvGrpSpPr>
          <p:grpSpPr>
            <a:xfrm>
              <a:off x="1392524" y="1302447"/>
              <a:ext cx="3819093" cy="4345438"/>
              <a:chOff x="1309397" y="1276340"/>
              <a:chExt cx="3819093" cy="4345438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C106A14-68EE-4FE1-B248-C1217A6DC740}"/>
                  </a:ext>
                </a:extLst>
              </p:cNvPr>
              <p:cNvSpPr txBox="1"/>
              <p:nvPr/>
            </p:nvSpPr>
            <p:spPr>
              <a:xfrm>
                <a:off x="1309397" y="4606115"/>
                <a:ext cx="381909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/>
                  <a:t>Lisa </a:t>
                </a:r>
                <a:r>
                  <a:rPr lang="en-US" sz="2000" b="1" dirty="0" err="1"/>
                  <a:t>MacKenzie</a:t>
                </a:r>
                <a:endParaRPr lang="en-US" sz="2000" b="1" dirty="0"/>
              </a:p>
              <a:p>
                <a:pPr algn="ctr"/>
                <a:r>
                  <a:rPr lang="en-US" sz="2000" dirty="0"/>
                  <a:t>Partner &amp; EVP</a:t>
                </a:r>
              </a:p>
              <a:p>
                <a:pPr algn="ctr"/>
                <a:r>
                  <a:rPr lang="en-US" sz="2000" dirty="0"/>
                  <a:t>The Channel Company </a:t>
                </a:r>
                <a:endParaRPr lang="en-US" dirty="0"/>
              </a:p>
            </p:txBody>
          </p:sp>
          <p:pic>
            <p:nvPicPr>
              <p:cNvPr id="1026" name="Picture 2" descr="Lisa MacKenzie">
                <a:extLst>
                  <a:ext uri="{FF2B5EF4-FFF2-40B4-BE49-F238E27FC236}">
                    <a16:creationId xmlns:a16="http://schemas.microsoft.com/office/drawing/2014/main" id="{7FB85AB3-956B-49CF-B86F-8F356F9B7A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1164" y="1276340"/>
                <a:ext cx="3075561" cy="3075561"/>
              </a:xfrm>
              <a:prstGeom prst="ellipse">
                <a:avLst/>
              </a:prstGeom>
              <a:noFill/>
              <a:ln>
                <a:solidFill>
                  <a:srgbClr val="2B369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EA1F9B3-9FB4-43E5-9714-BD1B2A71DFC4}"/>
                </a:ext>
              </a:extLst>
            </p:cNvPr>
            <p:cNvSpPr/>
            <p:nvPr/>
          </p:nvSpPr>
          <p:spPr>
            <a:xfrm>
              <a:off x="6770107" y="4632222"/>
              <a:ext cx="381909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/>
                <a:t>Julie Simpson</a:t>
              </a:r>
            </a:p>
            <a:p>
              <a:pPr algn="ctr"/>
              <a:r>
                <a:rPr lang="en-US" sz="2000" dirty="0"/>
                <a:t>CEO</a:t>
              </a:r>
            </a:p>
            <a:p>
              <a:pPr algn="ctr"/>
              <a:r>
                <a:rPr lang="en-US" sz="2000" dirty="0"/>
                <a:t> </a:t>
              </a:r>
              <a:r>
                <a:rPr lang="en-US" sz="2000" dirty="0" err="1"/>
                <a:t>ResourceiT</a:t>
              </a:r>
              <a:endParaRPr lang="en-US" dirty="0"/>
            </a:p>
          </p:txBody>
        </p:sp>
        <p:pic>
          <p:nvPicPr>
            <p:cNvPr id="3074" name="Picture 2" descr="https://www.eiseverywhere.com/file_uploads/6d2f1c5227639306e4d1fd62104cc88f_JulieSimpson_NEW.jpg?_=">
              <a:extLst>
                <a:ext uri="{FF2B5EF4-FFF2-40B4-BE49-F238E27FC236}">
                  <a16:creationId xmlns:a16="http://schemas.microsoft.com/office/drawing/2014/main" id="{80F78D34-F8C2-4376-BB21-038EB86744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5781" y="1305624"/>
              <a:ext cx="3087746" cy="3072384"/>
            </a:xfrm>
            <a:prstGeom prst="ellipse">
              <a:avLst/>
            </a:prstGeom>
            <a:noFill/>
            <a:ln w="9525">
              <a:solidFill>
                <a:srgbClr val="2B369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92897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6884F-9A3B-4623-98AD-13FAC1DF8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745" y="387719"/>
            <a:ext cx="10515600" cy="798657"/>
          </a:xfrm>
        </p:spPr>
        <p:txBody>
          <a:bodyPr/>
          <a:lstStyle/>
          <a:p>
            <a:r>
              <a:rPr lang="en-US" sz="4000" b="1" dirty="0"/>
              <a:t>Thank You to Our Global Sponsors!</a:t>
            </a:r>
          </a:p>
        </p:txBody>
      </p:sp>
      <p:sp>
        <p:nvSpPr>
          <p:cNvPr id="3" name="AutoShape 4" descr="Image result for cisco logo">
            <a:extLst>
              <a:ext uri="{FF2B5EF4-FFF2-40B4-BE49-F238E27FC236}">
                <a16:creationId xmlns:a16="http://schemas.microsoft.com/office/drawing/2014/main" id="{18008CBC-6C07-47DC-9A5E-0E85785C79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png;base64,iVBORw0KGgoAAAANSUhEUgAAAQAAAABACAIAAAB6Pz7pAAAHX0lEQVR4nO2csWvbWBjA1VlZHXuNMsQUDLGzqBBwBncoFHc4OoQb3U6Ol4LaTZ06Xak4uMH6Azq0HrLE0KWmXKFOhmqJck6ihBKltFaP42xxcogF0g1qVfVJfpJlOWn8vh9vSfT43vuk97OfnvRM2QBAMNRldwAALhMQACAaEAAgGhAAIBoQACAaEAAgGhAAIBoQACAaEAAgGhAAIBoQACAaEAAgGhAAIBoQACAaEAAgGhAAIBoQACCakQLouq5NB13XkbasgXHekY2dNlKGWtepcHas+I96izUwbNs2TTM4zqlqmqY/R9M0E0lH1/XA+Am24raFiYmcWP8VDLymTv+RP93/4FOb0lBxW0ww8qgsRgogCEJ+Ooii6G1oeKp+rN7fv77QYTLesn99ob/ZcOp8erCBHPWWg+UlY6dt2/ZQ6364teavcLS60t9s+E+Bqqp37tyZJBeWZYvFYrlc5jhOFEVZlv2ttFqtQqGQyKnjOG44HNq2Lcvy2toaclQQBLd10zSRK8h+A/NP1ke5XOZ5vtVq+T+23IZ4nk8kO4dSqXR4eJh45NevX48nAMdx1HTgef776Ne66q+/7M3PBZbei+dOtY/V+6Pq7M3PdZiMK8DR6kpgHa9OLoqiLC4uJpUXTdMMw3Acp6qqt5VGo3Ht2rVEmlhfX3cE2N7enp+fR466ejij5+HDh4k0SlFUKpVaX1+XJClQgI2NjaQaoigqnU6/f/8+8chbW1s/owB///4bZmQnKMDe/NzR6spQPZmeAA40TVcqlX6/P0sCOORyOf/nKAgwNq4Aw1MVM14TF2Bvfu4f8Y9pC0BRFE3TL1++nD0BKIrK5XLO6AQB4uMK0N9sdJjMRQpwcve2Zfw3bQEoiiqXy+6XwCwJ4PTB+/1GlgA0TacmRhAEJ73P/CPMYJ2GAAfLS2dHh3gBouSY9kDTtP9EMQzj3MnZtt1sNjOZDBIh3rmtVCoTCjDWFQxMLZVKtdvtUAGit4KQzWZ3d3fdFKJ0KTSpdDqdgACpVKrRaEgTo2mabdvWwPjMPzpYXsIU97YVX/NodeW8IzsCnNy9HVLzr128AOVyWZIkWZZlWZYkafsb3hRkD81mk2VZ/yVxp8u6riNnwFEisF087u11PAFomq7X65j43rycfpZKJf+A43neu9zkF8AZcOMNC08f3BUnVVWRozzP+5N69uxZaNhRq1hjCJBOp6WgdYDYDLXu2bGCKVa/F7Xmt+cAw1M1Sk2HQAHcaUZ0RFGcm5tDror3NgBBVdUJ240twKjVQExDgV11Z0GBAni/AJMl8FSP+nSPwmUKcOkkJUCj0fBflXq9Pqr+FRJA07RCoYDEKZVKIEACWP3e8FTFFO+ndUSGWjd6zKQEEASBKAG8t/gECUDTtCiKzbg4U3+X0HsA5/HtWMlEuQcwtt+59QMFKBaLzWaz9SOBGTmHRFHM5XL+czUbU6B4AqTT6Xq9HmVUYJ4xB3KZAjiNxSOVSrVaLW98a2Dg13a8q0ARCV0F6jCZUAFipOmPgCyVIFx1AUKnQNHPYT6fPzk5wffByyULEBuapq+QAJPDsmy32x3VTxIEiEg2mwUBZlAA70KhHxDABQSYQQFKpRL+ol4hAXRdv3HjBhKnWCyCAONBlACVSgUz/7FBAA9XSQCapqvVKh8XRVG88a2BgX/Lf//6QgwBAvcD/LBzIEyAfD6P9JzzUa1Wq9VqrVbjOK5cLvvvg2dmChQoQOgUiKbpWq0WZVQIgnBlVoESfw5w3pEHb99girsjLCLWwDB22riY7/50ny7bIwRw37fxY/qwbVvX9Xv37vktwnywzbwAs/kcgJAnwRgBRiEIAvK+J8MwzhtdgYAAsZkpAayBYfV7mOLOIqZR0wYBIhDvHgAECMcaGF+ePvlwaw1T9FdfE8PXPLl723kb1Or3Plbvh9QMexs0KQEwI4AEAdrtthoLzAZ2e5YEuKz9ABcjQDabnQ0BNE2LtwrEMEw2Fvl8HvMQfXYEsG279+L5BQvw4daa1fvX7QAIEEqgACzLJrUM6gffyZkS4LwjHywvXaQAX54+8XYABAgl9jdAbAgSwDTNTw82LkwAZP5jgwARAAG+M41l0POOjBmyCQrQYTJfnj5B7q6SEuDx48dIEBAgNj+LADzP+3cry7Icu6VR6K+2Akdth8lEFGD/+gJegA6T+cw/8j4Cc1AUpVAoIGnWarUY3wBIEJZl8QL42x1LPEmSFhcXkQjIVl3/FWQYJsYq0M2bN5E4yH4A/9b1ScB3UhRF5BcGGIaZigCqqm7/CGZn8YScHSv9zUbvxXOknB1/fXvC2Gn7j7qlv9lwBrc1MPRXW/4Kg7dvAjeXmaYpeba9OyCvbEQh8Fzhfy10wnadjfZIBOQX6RK5gqZpyrKMxEF+AVJRlO3kwHdS07TJk/ICvw4NEA0IABANCAAQDQgAEA0IABANCAAQDQgAEA0IABANCAAQDQgAEA0IABANCAAQDQgAEA0IABANCAAQDQgAEA0IABDN//eVHx5qXEBOAAAAAElFTkSuQmCCAA==">
            <a:extLst>
              <a:ext uri="{FF2B5EF4-FFF2-40B4-BE49-F238E27FC236}">
                <a16:creationId xmlns:a16="http://schemas.microsoft.com/office/drawing/2014/main" id="{015723E1-1F98-48B9-A26E-7010D460D7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B637992-6772-4F95-9C86-BE780B5A0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023" y="280767"/>
            <a:ext cx="2591232" cy="905609"/>
          </a:xfrm>
          <a:prstGeom prst="rect">
            <a:avLst/>
          </a:prstGeom>
        </p:spPr>
      </p:pic>
      <p:pic>
        <p:nvPicPr>
          <p:cNvPr id="1026" name="Picture 2" descr="Image result for ARuba HPE Logo">
            <a:extLst>
              <a:ext uri="{FF2B5EF4-FFF2-40B4-BE49-F238E27FC236}">
                <a16:creationId xmlns:a16="http://schemas.microsoft.com/office/drawing/2014/main" id="{26844D7E-AFBF-4A28-A024-7F2C8F465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11" y="1942504"/>
            <a:ext cx="2278869" cy="111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HP Inc Logo">
            <a:extLst>
              <a:ext uri="{FF2B5EF4-FFF2-40B4-BE49-F238E27FC236}">
                <a16:creationId xmlns:a16="http://schemas.microsoft.com/office/drawing/2014/main" id="{850B675C-F4C8-4DB6-B0DE-9C59E3A10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3445922"/>
            <a:ext cx="1417647" cy="141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E08EFD-A799-4C32-A89D-FE645383D8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4753" y="2089073"/>
            <a:ext cx="3278828" cy="819708"/>
          </a:xfrm>
          <a:prstGeom prst="rect">
            <a:avLst/>
          </a:prstGeom>
        </p:spPr>
      </p:pic>
      <p:pic>
        <p:nvPicPr>
          <p:cNvPr id="18" name="Picture 2" descr="Image result for dell emc logo">
            <a:extLst>
              <a:ext uri="{FF2B5EF4-FFF2-40B4-BE49-F238E27FC236}">
                <a16:creationId xmlns:a16="http://schemas.microsoft.com/office/drawing/2014/main" id="{76914CF4-B350-4AC0-BFFE-247904B24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094" y="2243710"/>
            <a:ext cx="3065011" cy="51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DCB396-C46D-4AEA-B890-85ECAB8F5D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3200" y="3330044"/>
            <a:ext cx="2600325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176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A085E33-E74D-4570-A235-891C3C9A0873}"/>
              </a:ext>
            </a:extLst>
          </p:cNvPr>
          <p:cNvSpPr/>
          <p:nvPr/>
        </p:nvSpPr>
        <p:spPr>
          <a:xfrm>
            <a:off x="0" y="5846713"/>
            <a:ext cx="9476509" cy="9979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36884F-9A3B-4623-98AD-13FAC1DF8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51327"/>
            <a:ext cx="10515600" cy="798657"/>
          </a:xfrm>
        </p:spPr>
        <p:txBody>
          <a:bodyPr/>
          <a:lstStyle/>
          <a:p>
            <a:pPr algn="ctr"/>
            <a:r>
              <a:rPr lang="en-US" b="1" dirty="0"/>
              <a:t>Thank You to Our Sponsors!</a:t>
            </a:r>
          </a:p>
        </p:txBody>
      </p:sp>
      <p:sp>
        <p:nvSpPr>
          <p:cNvPr id="3" name="AutoShape 4" descr="Image result for cisco logo">
            <a:extLst>
              <a:ext uri="{FF2B5EF4-FFF2-40B4-BE49-F238E27FC236}">
                <a16:creationId xmlns:a16="http://schemas.microsoft.com/office/drawing/2014/main" id="{18008CBC-6C07-47DC-9A5E-0E85785C79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png;base64,iVBORw0KGgoAAAANSUhEUgAAAQAAAABACAIAAAB6Pz7pAAAHX0lEQVR4nO2csWvbWBjA1VlZHXuNMsQUDLGzqBBwBncoFHc4OoQb3U6Ol4LaTZ06Xak4uMH6Azq0HrLE0KWmXKFOhmqJck6ihBKltFaP42xxcogF0g1qVfVJfpJlOWn8vh9vSfT43vuk97OfnvRM2QBAMNRldwAALhMQACAaEAAgGhAAIBoQACAaEAAgGhAAIBoQACAaEAAgGhAAIBoQACAaEAAgGhAAIBoQACAaEAAgGhAAIBoQACCakQLouq5NB13XkbasgXHekY2dNlKGWtepcHas+I96izUwbNs2TTM4zqlqmqY/R9M0E0lH1/XA+Am24raFiYmcWP8VDLymTv+RP93/4FOb0lBxW0ww8qgsRgogCEJ+Ooii6G1oeKp+rN7fv77QYTLesn99ob/ZcOp8erCBHPWWg+UlY6dt2/ZQ6364teavcLS60t9s+E+Bqqp37tyZJBeWZYvFYrlc5jhOFEVZlv2ttFqtQqGQyKnjOG44HNq2Lcvy2toaclQQBLd10zSRK8h+A/NP1ke5XOZ5vtVq+T+23IZ4nk8kO4dSqXR4eJh45NevX48nAMdx1HTgef776Ne66q+/7M3PBZbei+dOtY/V+6Pq7M3PdZiMK8DR6kpgHa9OLoqiLC4uJpUXTdMMw3Acp6qqt5VGo3Ht2rVEmlhfX3cE2N7enp+fR466ejij5+HDh4k0SlFUKpVaX1+XJClQgI2NjaQaoigqnU6/f/8+8chbW1s/owB///4bZmQnKMDe/NzR6spQPZmeAA40TVcqlX6/P0sCOORyOf/nKAgwNq4Aw1MVM14TF2Bvfu4f8Y9pC0BRFE3TL1++nD0BKIrK5XLO6AQB4uMK0N9sdJjMRQpwcve2Zfw3bQEoiiqXy+6XwCwJ4PTB+/1GlgA0TacmRhAEJ73P/CPMYJ2GAAfLS2dHh3gBouSY9kDTtP9EMQzj3MnZtt1sNjOZDBIh3rmtVCoTCjDWFQxMLZVKtdvtUAGit4KQzWZ3d3fdFKJ0KTSpdDqdgACpVKrRaEgTo2mabdvWwPjMPzpYXsIU97YVX/NodeW8IzsCnNy9HVLzr128AOVyWZIkWZZlWZYkafsb3hRkD81mk2VZ/yVxp8u6riNnwFEisF087u11PAFomq7X65j43rycfpZKJf+A43neu9zkF8AZcOMNC08f3BUnVVWRozzP+5N69uxZaNhRq1hjCJBOp6WgdYDYDLXu2bGCKVa/F7Xmt+cAw1M1Sk2HQAHcaUZ0RFGcm5tDror3NgBBVdUJ240twKjVQExDgV11Z0GBAni/AJMl8FSP+nSPwmUKcOkkJUCj0fBflXq9Pqr+FRJA07RCoYDEKZVKIEACWP3e8FTFFO+ndUSGWjd6zKQEEASBKAG8t/gECUDTtCiKzbg4U3+X0HsA5/HtWMlEuQcwtt+59QMFKBaLzWaz9SOBGTmHRFHM5XL+czUbU6B4AqTT6Xq9HmVUYJ4xB3KZAjiNxSOVSrVaLW98a2Dg13a8q0ARCV0F6jCZUAFipOmPgCyVIFx1AUKnQNHPYT6fPzk5wffByyULEBuapq+QAJPDsmy32x3VTxIEiEg2mwUBZlAA70KhHxDABQSYQQFKpRL+ol4hAXRdv3HjBhKnWCyCAONBlACVSgUz/7FBAA9XSQCapqvVKh8XRVG88a2BgX/Lf//6QgwBAvcD/LBzIEyAfD6P9JzzUa1Wq9VqrVbjOK5cLvvvg2dmChQoQOgUiKbpWq0WZVQIgnBlVoESfw5w3pEHb99girsjLCLWwDB22riY7/50ny7bIwRw37fxY/qwbVvX9Xv37vktwnywzbwAs/kcgJAnwRgBRiEIAvK+J8MwzhtdgYAAsZkpAayBYfV7mOLOIqZR0wYBIhDvHgAECMcaGF+ePvlwaw1T9FdfE8PXPLl723kb1Or3Plbvh9QMexs0KQEwI4AEAdrtthoLzAZ2e5YEuKz9ABcjQDabnQ0BNE2LtwrEMEw2Fvl8HvMQfXYEsG279+L5BQvw4daa1fvX7QAIEEqgACzLJrUM6gffyZkS4LwjHywvXaQAX54+8XYABAgl9jdAbAgSwDTNTw82LkwAZP5jgwARAAG+M41l0POOjBmyCQrQYTJfnj5B7q6SEuDx48dIEBAgNj+LADzP+3cry7Icu6VR6K+2Akdth8lEFGD/+gJegA6T+cw/8j4Cc1AUpVAoIGnWarUY3wBIEJZl8QL42x1LPEmSFhcXkQjIVl3/FWQYJsYq0M2bN5E4yH4A/9b1ScB3UhRF5BcGGIaZigCqqm7/CGZn8YScHSv9zUbvxXOknB1/fXvC2Gn7j7qlv9lwBrc1MPRXW/4Kg7dvAjeXmaYpeba9OyCvbEQh8Fzhfy10wnadjfZIBOQX6RK5gqZpyrKMxEF+AVJRlO3kwHdS07TJk/ICvw4NEA0IABANCAAQDQgAEA0IABANCAAQDQgAEA0IABANCAAQDQgAEA0IABANCAAQDQgAEA0IABANCAAQDQgAEA0IABDN//eVHx5qXEBOAAAAAElFTkSuQmCCAA==">
            <a:extLst>
              <a:ext uri="{FF2B5EF4-FFF2-40B4-BE49-F238E27FC236}">
                <a16:creationId xmlns:a16="http://schemas.microsoft.com/office/drawing/2014/main" id="{015723E1-1F98-48B9-A26E-7010D460D7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8" descr="Image result for redhat logo">
            <a:extLst>
              <a:ext uri="{FF2B5EF4-FFF2-40B4-BE49-F238E27FC236}">
                <a16:creationId xmlns:a16="http://schemas.microsoft.com/office/drawing/2014/main" id="{E1AC6D61-DBC8-411B-9301-5CFBCA0ED7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6C87EE-06EF-4C54-9835-9759DF2BE17D}"/>
              </a:ext>
            </a:extLst>
          </p:cNvPr>
          <p:cNvGrpSpPr/>
          <p:nvPr/>
        </p:nvGrpSpPr>
        <p:grpSpPr>
          <a:xfrm>
            <a:off x="256309" y="1255478"/>
            <a:ext cx="7767208" cy="4086450"/>
            <a:chOff x="214745" y="1258959"/>
            <a:chExt cx="7767208" cy="408645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7920010-79B0-49AC-82E4-5F96BFAE718D}"/>
                </a:ext>
              </a:extLst>
            </p:cNvPr>
            <p:cNvSpPr txBox="1"/>
            <p:nvPr/>
          </p:nvSpPr>
          <p:spPr>
            <a:xfrm>
              <a:off x="214745" y="1602138"/>
              <a:ext cx="2237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Premier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E47C751-614D-45DC-9AD1-529FDB9A6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54431" y="1258959"/>
              <a:ext cx="3789169" cy="1055689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F54FD05-0F43-45C6-BE0C-F4B1ECCEE1E4}"/>
                </a:ext>
              </a:extLst>
            </p:cNvPr>
            <p:cNvGrpSpPr/>
            <p:nvPr/>
          </p:nvGrpSpPr>
          <p:grpSpPr>
            <a:xfrm>
              <a:off x="214745" y="2598639"/>
              <a:ext cx="3526685" cy="1493595"/>
              <a:chOff x="214745" y="2986597"/>
              <a:chExt cx="3526685" cy="1493595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5897F88-E771-4AFF-8353-04AE3EFBD27D}"/>
                  </a:ext>
                </a:extLst>
              </p:cNvPr>
              <p:cNvSpPr/>
              <p:nvPr/>
            </p:nvSpPr>
            <p:spPr>
              <a:xfrm>
                <a:off x="214745" y="3364063"/>
                <a:ext cx="11721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b="1" dirty="0">
                    <a:solidFill>
                      <a:prstClr val="black"/>
                    </a:solidFill>
                  </a:rPr>
                  <a:t>Diamond</a:t>
                </a:r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8D298CE3-21DB-466A-BC15-8290A72098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7969"/>
              <a:stretch/>
            </p:blipFill>
            <p:spPr>
              <a:xfrm>
                <a:off x="2154431" y="2986597"/>
                <a:ext cx="1586999" cy="1493595"/>
              </a:xfrm>
              <a:prstGeom prst="rect">
                <a:avLst/>
              </a:prstGeom>
            </p:spPr>
          </p:pic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6484F74-0055-4978-A6B3-4D6F3103A094}"/>
                </a:ext>
              </a:extLst>
            </p:cNvPr>
            <p:cNvGrpSpPr/>
            <p:nvPr/>
          </p:nvGrpSpPr>
          <p:grpSpPr>
            <a:xfrm>
              <a:off x="214745" y="4376226"/>
              <a:ext cx="7767208" cy="969183"/>
              <a:chOff x="214745" y="4753497"/>
              <a:chExt cx="7767208" cy="969183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366434E-33C2-44CD-9242-E9342B8E85C3}"/>
                  </a:ext>
                </a:extLst>
              </p:cNvPr>
              <p:cNvSpPr/>
              <p:nvPr/>
            </p:nvSpPr>
            <p:spPr>
              <a:xfrm>
                <a:off x="214745" y="5071196"/>
                <a:ext cx="162969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b="1" dirty="0">
                    <a:solidFill>
                      <a:prstClr val="black"/>
                    </a:solidFill>
                  </a:rPr>
                  <a:t>Executive </a:t>
                </a:r>
              </a:p>
            </p:txBody>
          </p:sp>
          <p:pic>
            <p:nvPicPr>
              <p:cNvPr id="2054" name="Picture 6" descr="https://www.eiseverywhere.com/file_uploads/37caf9a41824f9ed3ff46f20a99996fd_Sophos_Logo_Tagline_RGB.png">
                <a:extLst>
                  <a:ext uri="{FF2B5EF4-FFF2-40B4-BE49-F238E27FC236}">
                    <a16:creationId xmlns:a16="http://schemas.microsoft.com/office/drawing/2014/main" id="{08E4010A-603A-4AEE-A5B7-5A0DC55E1E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4431" y="5022706"/>
                <a:ext cx="2055619" cy="6999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EF92C5FE-8D47-4C41-92F4-1EC58F0B51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86771" y="4753497"/>
                <a:ext cx="2995182" cy="960576"/>
              </a:xfrm>
              <a:prstGeom prst="rect">
                <a:avLst/>
              </a:prstGeom>
            </p:spPr>
          </p:pic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0856543-12AD-4342-9912-92FFA6DD8C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5995" y="5895129"/>
            <a:ext cx="2757054" cy="68926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6B9B077-7D82-472E-BC9F-64DAF2CAD4D1}"/>
              </a:ext>
            </a:extLst>
          </p:cNvPr>
          <p:cNvSpPr/>
          <p:nvPr/>
        </p:nvSpPr>
        <p:spPr>
          <a:xfrm>
            <a:off x="256309" y="5976333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prstClr val="black"/>
                </a:solidFill>
              </a:rPr>
              <a:t>Event</a:t>
            </a:r>
          </a:p>
        </p:txBody>
      </p:sp>
    </p:spTree>
    <p:extLst>
      <p:ext uri="{BB962C8B-B14F-4D97-AF65-F5344CB8AC3E}">
        <p14:creationId xmlns:p14="http://schemas.microsoft.com/office/powerpoint/2010/main" val="1471561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E35CD67-5DE6-4F32-A664-2888493B94A4}"/>
              </a:ext>
            </a:extLst>
          </p:cNvPr>
          <p:cNvSpPr/>
          <p:nvPr/>
        </p:nvSpPr>
        <p:spPr>
          <a:xfrm>
            <a:off x="0" y="5971309"/>
            <a:ext cx="83820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920AC2-7A87-4682-AD67-D3F7EABDC74F}"/>
              </a:ext>
            </a:extLst>
          </p:cNvPr>
          <p:cNvSpPr txBox="1"/>
          <p:nvPr/>
        </p:nvSpPr>
        <p:spPr>
          <a:xfrm>
            <a:off x="2044968" y="202012"/>
            <a:ext cx="8520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Thank You to Our Advisory Board!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01CE77D-7441-4D65-840E-AA49696FDA07}"/>
              </a:ext>
            </a:extLst>
          </p:cNvPr>
          <p:cNvGrpSpPr/>
          <p:nvPr/>
        </p:nvGrpSpPr>
        <p:grpSpPr>
          <a:xfrm>
            <a:off x="3862732" y="1088578"/>
            <a:ext cx="2438400" cy="2767545"/>
            <a:chOff x="5020163" y="1096696"/>
            <a:chExt cx="2438400" cy="276754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6DEAF96-39B3-4829-9127-B8BCBF301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60955" y="1096696"/>
              <a:ext cx="1956816" cy="1964969"/>
            </a:xfrm>
            <a:prstGeom prst="ellipse">
              <a:avLst/>
            </a:prstGeom>
            <a:ln>
              <a:solidFill>
                <a:srgbClr val="2B3691"/>
              </a:solidFill>
            </a:ln>
          </p:spPr>
        </p:pic>
        <p:sp>
          <p:nvSpPr>
            <p:cNvPr id="12" name="AutoShape 6" descr="data:image/png;base64,iVBORw0KGgoAAAANSUhEUgAAAPAAAADwCAIAAACxN37FAAAgAElEQVR4nOzd55Mk6X0feEWcAOyY7q505X167zMrvSnvfVe1m+mxPTM93q3DrPdmsIvFwpIECMJQlMSQvZPuFLoIxf1fdy96dwmIvLgXx3Ugv/H9A6rz+fQvMp98uutf/N//nH+khAsxmIveRLRHsj2SnYHgDDi7z9a6dK1NWS3KqON6hOphVfWLqptXvZzm542wYEaFr/uz/+nkX3zdH+Dbl3Bh+TPDnxnhohbOzXBmhHPNn0ruWHBGojUQzZ5odsVaX7B6bK3DmB3KbJFmi9Rj7HPQpRPQn5vOm1HeqhftZuEP67bzX/fP+u3LP4P+/0h9O6pvh/EyjJZ+tHSjpR0uLG+quxPNm+jexPAmujfRnJFiDaRaXzS6kt6R9Lakd3ijwxpt2miRRpPUG4QaoWpYVYOK6pUVJ6+42ZNqfu7EdK2e+6JWI+e08m477/cL0bhUn5Yas1Jru/p1X49vev4Z9D8Qb+L7Uz+ch/EyipdhvAziZRAtvHDhhAvrZEK7E82d6O5Es0eqPVKtoWz2Rb0rqh1RbUtqW9LanNJktCajN2itQWl1Ug1RJagqQUXxioqTV5ys7GQUJ6N6WT3Im2HOjHO1es6Ms2acthpZp5VzO/lgWDzRXJ8XG9vl9qrcWZe7u5Xe3j/j/gfyz6A/i9VznIHrDj135HuT4AR09DnoaBGEc9ef1byp4c9Md6K5E80Zq/ZItseKNZTNvqB3eaXFqW1eafFKi1eanNLklAajxJQSU2pEyj6qBKgSoJJXVNy87ORkJyM7GcXLan5OD3NGmDfjnBlnzHraamadds7r5cJxsTkvNxbl+rLYWBabq0JrXezslrp75e5eubtX6u6Xevulr/v6fVPyTxq0XFfVlqa3zVrHsXue0/fdke+NA28c+NMwmIf+IgznfrwMooUfzB1/ZvkzM5jXTia0PVacqeTPVXssK21W7wpyk1XbgtISpAYnxKxU5+U6J9cZJaaUiBQ9VPZR2a+KTlFy8qKdFe2s7OZUP6cGOS3MaWFOj3JmnLGaGbuddbq5YJiPxoX6vNTcLjeWpeaq2FwV2juF7l6xu1fq7hW7e4XuXqG3XzxpeyffXOW+7uv6deafImjOEwRflkJFqataUzdaVq3j2T3f6fvuKPgCtD8P/XkYzLxo4Qcz15/ZwdwK5rVgXouWlj81akPJHIvGQHRmhjnU5bYkNSW9b9RGltbTxbooRrxUF6SYFX1SDAg5wOUAlwNMDVDZLcpuXnbzsptTvJzq57Uwp4VZLcwYcabWytjtjNvNBsN8OCnE80JjUawvCo3tQnOVb+/kThx39wrd/Xxvv9A7KPQOCt2DQnsv31jnG6t8Y56Pxpmv+0p/DfmnBZqyCMZhOE/gPUkMFCXWtIahNy2z7VndwOoHzjB0R747DtxJ4M0CfxFGiyBeBuHc86d2uLD9mWmPVGeselPdmWhaX7FGtdZeN1y06qte//y8tTvyZ+1g3lTbhtyQpVjgfJrzCN7FJB+XA1yJCC3CFa+k+iU9rGhBUfVzWlDQwrwW5vUoZzYydjvjdLJuP+uP8sE0H88L9WUh3s7Vt3PNVba1znZ2c939fHc/39nLdfezvYNcdz/X3c+3dvP1VTae54JJ1huk3G7Kaqa+7qv+leafBGjCLBK1MmmhJ6BZlz8BLUeaWjf0pmV8Btp3hoEz8u2x75yAngf+1PWnjjexvYkVzK1o23Gnuj1S3KnqTExr5FnDYHC4WhxdmF6+0Nvbc0eD7v7u6OK+0XFZn+MDXm0oelvRGpzeYI0mazZZo0GZEV6r426btJuYHpZOQBtxsdYo2a280815vbw/zIXTQjQr1BfFxnYh3s7F29n6dqqxTrd2s+29bHsv29pNt/fSnf1Mez/T2ss21tlwkfHHaXuQrHURq5Uy46TuwZoLq84/Cdl/yqAJI4fredLIE2YBN0ukhVIWTtsU67K8zwuhKMWKUte0Zk1ve2Y3qPV9exRa48AeB84k9GahNwvDhR8tPH/qBDM7Xrrx3KkvfG9kucNae909f/9Gb389u3jh6LnnD+88nB0e9XcPL9x5tHPtZq1TFwOjMe9ND7e72/1ay6i11GhsxhPD7fJWi6w1SbtFmnVMDcp6VNajklkv223U6ZWcQc4b5v1xLpzlw3muvl1o7hTr60K8ykWrVLxO1tepxk66uZtu7qaau+nWbqa1m23u5OJlxp+k3EHS6iJmCzHrST1ENA9WXVixUpKZEg2EV5Gve2W+xPxpgqbMNGFkCCNHGDnSyJG1Im6WiVqVsjHGIVmP5gKWD3mxLsp1WW6YRi+wh7E1CM1+UBv69jj0ZnGwaMSLerwIm8uwMfebc7+7HbcXcX/V7cw6vflgem7v1osvHT16bv/6zXPHd8/fuL939c7+1bsXbjya7l1tTZe9xWqyc277/OXRejcedP1u6HVqdku021ytTakxqtUxo0kYdazWws1m1WxW7G7VHVTsUcGd5L1p1p9ng0UmWmWbu8XGTile5+J1Jlolo+1kfZ1s7qaau6nmOt3YTjW2M/VlNpimvAHidKBaCzbqsB4hqg8rXlJ2knINkQ1EUBFeTnJSipPSX/cqfSn5UwPNWBnKTBN6EtfTuJ4ljBxp5slakahVSAtlXILzKM5j+JATIkGMRSmW1aZh9T1vHLmj0Oq5dt/3RlE0a9bn7eai3Zk32pO4PY56s/pg3pose+N5f7KYLFarg8tXLx7fvXb/8cWbd/euHK8Pj6Y7Fxb7l+e7F+fri5PlQXe03RmuRvNz852Ly/1L2+fOt8ZdIzSspma1BbvDeQM+GLFOD3V6VatbtDoFp19wRyVnXHQnBW+W8+fZcJmNV/n6utA4GdLrTLRKRatkvELq62RjJxmvktEiGc1T4TTl9RGrA5jNhFYHtBBSPUhyINGGhRos6rCgIpwEs2KSFdOsmGaEFM0nv+4V+0fOnw5o0c/zbo6x0qSR/Bx0mjCypJmnrRJlV2kH53xKCFgh5IWIF2NRihW5rqoNTW8ZtY7l9F1/EESjen3Sas06jUm7OWp3h63eoN0btLu9Zrtd73aarWaz0+6NBtPdvYvrc1euHN+7/fCFC1dvjee7o9l6uT7X7k/qrYEfdKJo4Ad9x+012ot2bzVZnJusDhr9id9ueG3L7Wh+XwpHrNevesOiO8w5g4w7yHrjojspedOCN8t5s2y4zEbbuRPT9XUhXmfjdTpeJeNVsr5O1tfpaJkMpkl/kvRGSbsDmc2E0UioYUL1IdmFBAsUajBvQIIK8QrCScgJaIZP01yKYhGKQ/6UWP8pgJbCnBTmBD/DORnGSlNmktBTVC1D1XK0VWDdMutVWQ/nfEIIaSni5ViSG5LckJWGpjZ1raFpsWw2VK/rhIOwPmq0Jp3OpN8Z9ZrdTqvZajVaoR85luvanueEoddoRN3ZaLXaPrxw8eaVo7tXj+7cuHFvb//ifL5aLlaz6aJebwZePfRadq3u2l3fH9nu0PGHjc6iM9zpTXdao6HfCZ2W7vcEp4e5w5I7yjvDrDvKepOSN61406I3y3uzrD9PB4tMuMxG2/l4lf8M9Dodr1LxdipcIN4UcUaw3YetLmQ2AS3eUiNA8QHJAQQLZA2Q10BWBVkJYkWEEZI0n6S5FMWmSSZFMgjJICQLEwxEMNDXvZL/CPl2gz6hLAZZwc9wbpp10oyVos0UXUsxTo51i7xb5v0qF6B8gAshJUafgVaaitrU1KahNnWzpRt1xWoafteLe3Fz2OqO+73hsNFqe35s24GhO4ps6qpTM3xD93233WnNVssLe+vLFw+Pr197cOXyzePrd8/vX5xNl4fnD/fWO/12uxnV+61+q9GPw363PY/iSRCNo8as1Vt1hjud0W57MG+OevVREI20cMz5Y9Iboe6o6k+r3qTiTgruJO9OM94s7c/T/jwTLHLhMhdtZ6NVOlpnou10uEh6U9geQlYPMjug0YKMBqhFgOqDsguJNsgZIKeBrAKxEsyKCM0nKQ4hmSTJpEkmQ9ApnEIIGiZoCKcggoYJBiJZ+Ote1f9f+baCPqH8hWbBz/BehnPTnJvmnAzv5oSgJIYVKUSlCBUjXIxIMaKkmJFjTq5LSlNVm7rSMJSGqce63TT9tuc2nPag3R8NeoNhvdGu1VzT9HTDkxRblB1JdkTJUbVQlD3dbNhup9GYjAar7fm58+euXrl0Y7Xc63eHu+vdg9299WI57PXa9aZv+6Ff7/cmYdj1grYX9qLmuNFeDCeXxrOLw/l+vd8PelFjGjbntjfkvREbTEl3XHbGRW+a92ZZZ5JyJilvlvbn2WCe9RfpcJkJl+lgnvSmiD2CzR5kdCC9BWl1SI9gNYBkFxBtUDAhXoc4BaJFmBJhmk9SbIqkEYJOElSGoNI4lcIpBCMhnPoj0DSXZLhv607ItxL0ieC/16zgZ8UgJ4V5JSordVRtYFqD0Bqk2iDlOi3XaaXBKg1eaf4daLVZMxtO0A2jXj1sxZ1Bv95oO05oma6pu6buSaLJ8QYnWLzgCKKr6nVB9hnBFmTPdlth0G3Ew35vNp2sRoPZdLTYXq5Xy53xcNJqtj0vsC1XVXTTdFXN0g1b1izDCvyo3+nvDSaH8+XVyfLSaPtcezoJ+nEwcoKxHkwYb1JxxkV3knMnWXucdCYpd5r2ZhlvlvHnaX+e9mdJbwo7Y7jWh/QOqDUhtQ6rEaz6kOyCog0INVDQIU6FaBEieYjgIIKGcSqJU0mMTGFEGiPSGJlECRgjoRPTBA0TNEwyMMUiFAPT7LfS9LcMNOemvhDMe2neSwt+RgyyUpiTo5wcFZS4qDcrZgs327jZIc02bbYZo8VobVZrcVqL11qi1lb0jqG3Ta1VM9qO12/4nYbXakS9nhe3LCfwvLqpuyKrS7zBMwpNygyl8UxNFn3X7ulqJCu+rLiy4phmFEX9OO7Fca/dHs5n69Fw3m7163HH9WLHiR0nkmWdFxSK5lleIkiWIFhe0DQzNOxWvbUaz47WB/dW548H63U0isOJU1/K4RzzpiVvWvCmuZMJ/Tno7Ilpb5p0xog1hMweqLUAtQ4rMSIHsOKBkgMIFiAYIK9CrAxTAkQwAE6DKAmhBIwRKRRPVbFkFUtWMaSKwyjxP4FGTkBTDMxwSU74lu3ufWtAc06Gc1Mngk8qBtkTymq9qDVKRqtstKpmG7V7hNOjnQHjDDh3wDl9zu4JVl+q9aRaT671lFrPsPpWrWuZHcfuh263EXS6XqvjxC3Lix031lSHY1SW0gRGlxhdYQyFswS6RmEqQ5oS7yqSq8i2YfiaGRhWWHNi221E9e5gMG+3hmHYcpxYVly9Fim6Kyk1UdIZViQpQRA0WTRoRmBFmRNrmtm2g0XUOjdcHi3OXW7Nh+7AcYe8PSxbw6IzzjnjtDVC7DHyhWl3mnKnSXfymWa9DSh1QI4gKYCkLzTrAKcCrAzSIkSwIEYBKAFUcRDFkyh+AjpVQZMVFKnicBWH/0HQNIuwfIoXM4KUEeRvzVvGbwdo3i0IblFwc4KbFf28HBTkqKDUi1qjpLcqequit6q1Lmb1cWdAeiM6GHP+mA8mQjARgonojxR3pJ3UGShuX/cHltd3g2Hk9SKv0Wi0h2Hcc/xGzY4lySZJhSJVljElwZUkVxRsUXAYxqQZg6Z1ljE01VcVVxQM3XR105WVmiLXfC8eDib1qOVagWv5pulruivKhqzWeF4nKJHmNElxOKHGcDrD61VCxkiDkyLdGQXNdXOwO1gctsbbfq9eawq1DmqPMtY4URttmqMtcwxZk4w9ybgT2J1Azhgy+6DRAbQmoMWgHECyB0oOIFkgb4C8BrMyzAgIxSYxCq7iYBWHUBxBsSSKp1AsWcWSFRQ5aRVPVgkEI2GcQgg6STIpkkmSDEJzKZZPc0KGl9K8nBaUb8eo/qaD5v087+fFoCiFZTkoy35JjcpavWo0UbOFWV3C7pJWj7R6pD2knDHtT7lwLsRLOVrI8UKtL7X6UosXRjizorkVzmrBxAhHtXDsBH03HMR+O45a3TjqOnbdceqSZJOkzHE1SXI5tiaKLi86JKsTtEbQKs3pKM5XqwxFyRynM4ysaLWa5cmSwdBizbDbzY5rubZu2kbNNByz5oqizrIKx2k0p1GsLogOJ9iMYHOSxwgOyVg07wpaQ7W6hjOu9w4G86vj1flwENXajD0sWiO4NkrURoA5gs1Ryhwl7RFojYDaADA6gN5KaDGghqDiAqKdEC1ANEFOBTkFocUkxaUIOo0SyQoGV3EYxZJVFKmiCPo55QqKlFGkgierRBKlEJSCcTpJMCmCSZJskubTjJhhhAwrpU9M83Kak77pN9bfaNBiWBDDohSV5LisxBUtRo06UWsSVodyeqzbZ/0hH4xEfyz6Y9GficFCiraV+lpv7pitXau1a7d3nfau09p1W2uvtfZbK6+xdJvzoD4Jw34Y9VtRr+NHTd9v1Wohy6oMo/G8KcuuKDoUpZGkipMyRkkEJVVQtlyly2WyVMSrVaqKUihKC6Jmmq6qGiwjCJykKbosyJokq5Is8IooahynsowqiDWa1QlKo1iT5S1R9hW9brl9NxiptTYrR7zalPSO4Y79xro/P2hOBn7PsruM3a9Yg5w1ylnDtDmCaiPAGoLWADR6gNEB9CaoRoASgLILCNaWaAGCDrIKwMoQJcAkm8RIpIrDFQyqYNCJ5uofaq7CZQwp48kqkUJJGKVhjEZwJokzSZJL0UKaETOMmGHFNCedNMVJCPPNNv0NBS3Wi1JclOOSUq+ojarWRPUmajYJu8W6Xd4biOFYjSZqPNUbc6M+N+oLI16Z8dps7trtfbd7LuidD/uHcf9C3DuM+4dR/1w4OB8P9uPeTtzZbjbGjbjfjHu9sNML4o5pBqJo8rwuy46qerJsM4xO0xpFqVWcLVXJcoUolrBSGc/ny5l0PpctVis4jtEkwbI0TxI0WkFZmlMkVRZlVZIVUaZIrlqhcYwjCJEkFZJUadYkaZ2gdFH2BTmU1Ni0e5YzUIy2bo8MZ2w4Y80auvEs7k39btPrOsFQd/qsOyKdUbE2BGqjTWsImT1IawNqA1BjQA0hJYAkBxSsLd4EWBWgJYAWQYKDMAqu4lAZBUtVoIyC5Sr8P7WEwiUULmMnQxqpkn8HmmBTFP+F6TT7WVOsmKRFhJEQVv6Gsv4mglY7FaVVUZsVvVkx2qjRxmtd0uqSTpf1emIwkOOJ0ZjVmnO7ve121l5n7XV2vOau39gP2uei7oV6/2JrcKk9vNwZX+2OrnbHV9rTy63JpfbkfHty0B2se81Ru9HtRK2eF7U13WMZRdNcw/AVxZYki2E0DBMoSiEIsVIlS2Usly8jSBqCkhCIQBCMIMlsJlvMFyulcrVcrZbK5WKJIkiRF0Re4BiWpRkSZ6sVBqsyaJVFUaFc5jBMwgkVIzWKMQUpkNRYkCNZayp62/Ynpjux/JnhTExnbDj9WtDy202nFdjtWjBU/RFhDRBrvOmMkFovqbUgpQ4qEST7oOiCggVwZoLVE7QKUCJI8RDOQCgJVTCoWAGKlUSpCpQq0B8V/XugCQQlkxidxBjkZEhTfJriUzSfYoQUK6YZIc0IKVpEaAlhpST7jXxS/MaBNge43kO1btXoYlaPsHqE3SedAe0OGH/ARyOlPjEas1prYXeWbm8nHB7Ew/3G8Fyzd67eOaz3LjSHlzuTo/702mB2fbA4Hi2OR/Prw+1rve2r/eXl4exw3F/2u+NBo9OPGn3LajC0KvC6oXuKbKmqzXMajnEYyhI4j2FMoVhJpbIwnNzc3NrY2EhsJSAATMJwEoGSEJiGoXw6Vcpl0XKFwHCKIGmSInGCIigco6sVslImyiWyVCQKBapUYqpVAcMkHJdxUiNpg2ZtXgplranXuk4ws4OZ4Yw1c2DUhm448lsjM2jUQt9qGlaHsvrZWh8wOrDWQpQGotQRJYRlHxQdQKiBnJFgNIBWQEqACA5GKaiMgeUqWKpApQr4h6DLlb+jXMKRIo6UiWSVQFAiiZLJKoGgFIKzSYJNkVyK5NIUl6K5FMOnGT7FCClGTDNimpXSrJxi1G/ck+I3CLQzoewxZY1Ic4CbA9waEu6I8oaMN2L8MRtMuHgsNqZ6a15rL53uyuvvBKP9xvR8Z3rYnV3sjS51Bpfaoyvd6bXB/Hi8vDnevjVZ3Z6u78zWd2br49He8XT/+vZkf9SdDnrjcbc/sa26yNuK5Lp2U1M9RbYk0cRQDkMZAmfRKpXLlmE4vbUFbGxsnjl9euP02a3Nza3NDSixCW1tQptnkcRGBoFKuQxeqRDVKoFWKZIgMByrYtUyXiqixXw1n69mM6VctprNotksns8R+QJVqvBVTMZJjWZrohLVnL7tjUx7YHljN5grWse0e6bTNu2W1+j4ncjraXYXNdsppYFIESxFsBQikg+LDsRbAGcAjJaglQQlgiQP4QxcJaEyCpUrUKkCFctgqQoUK2CpDJUqULEKFatQCYWLOFLEkRKRLBHJMpksk8kKlSyTSIVCUCaFskmMTWJcimRSFJv8orSQ/jvTSprV0pz+DWL9TQEdLFhvRrtT2h6TtSFRGxLOmPInTDDlwikfzYR4LjZmSnthdLdrvbU32A2Ge9H0fGtxsbe4NFheGc6uDmZH/dnRYHljvL413bk9270727s337+/OLi/3L89P7i5vbw46y563emwN5zEcU8ULFMLbbOuKZ5dqyuyRZEigXMYSlfKRD5XAYHkxtmt06fOnDl99vQzp8+ePpPY2Nw6exbc2oQTWwiwmQI3swhUzKaqxTyJVnC0gmNVrIqilWqlVCkVKsV8OZ8tZtL5VDKfShaSyUIyVUpnKtkCUaywVUyiWVOUfUmPtFq75vSDeBbGi5rdF+WAl2xBdkTdtYIg6HpeT7I7qN7KKfW0HKfEMCl6iOjAXA3iDJDRAFoGKAHCWehkPJcq4InmL1qogMUKeAK6iMFFHCkSyTKZKpOpMpUuU6kKlSxTyInsKoNUGQRlkziTotgvmqT4FC2k6JNRLaUZNcXpad78pvz94jcCdLjkggXrzxlvRttjojbEayPSGdPhlI0WfDwX6wupsZRaS6WzbfRWVn/PHe4Ho/14dr61vNTbvjJaX5tsXx8vr4+W10fr48ne7dn+3fm5+4vzDxfnHy7OPVicu7s6uLmeHIxbk25vMo7qXVmq2bW6ZzUM1bdrdUVyOE6lKYki+WqFzGXLCJLd2gDPnt48/b3TZ05vnD19duvsJrCxuXVmA9raSsNwFoGyUCKXhAppuJRLUViVwjEcQ0kCxzG8XCrlc7l8NpfL5NLpbCqZTSJZBMnAcBZG8nCqiKTLqWy1UGYwUqG4Gie5eq1leX0/HHv+QJRdVtAZwaB4VVAN2dKMUHI6gt4qKo2MEmekKC16KdFJcjWYMyBGAygJoHgEZ2CUgv8YNFAsg4UymK+AhS+KwSfjuUymK1SmSmWqdLZKZypUqkKlKlSyyiRRNnkCmmRSFJum2DTFJikuSfGfPTLSYopRU5yeEWtZ3ftG/J+nrx90sGSCBfsFaGdC2mPCHpPelI3nfH0pNpdKc1tpbyudldZb1wY79nDfH5+LJuca8wud1ZXh+miye2O2czxdHU9WNyc7t+f795YH97fPP1xdeLS68Gj74sOdwzs788NRb9nrTAZRq6Mbnmn4jXrftSJNdXTVU2SbZSSS4HCMLhfRTLoAgamNjcTp02dPnzpz5vSZzTNnoc2tNAgmE4k0BOWTqXIqWUTAcjaJ5jNYKUehZQqtMARG4yheKVeK+WIuU8pli/lCNpPLZHJJJIvAGRhKA2AaAFObQHIjgSSgDJwq5YokTiusaEmqr9caeq0uaS7NqTgl4rRIcRIrS5zKKi6jN1A5yolBVgqzop/mLIQ1IUYDSGWLEiGKT+IMjNFwGYOKFbBYhoplsFACimUwXwb+EHQRg0v4yTBOVelMlcmgTBZjMyibRtkkyiRRJomySYxL4UySoBCCThJ0kqBTJJMiueRnoIUUI6d4I63YOSssBu1Ke0x8vZy+TtD+kg62GX/J+kvWWzAndaaMPaHtMR1M+XguNpdye1trL7XOUu+tjN66NthxRnvB5KAxO2xvX+7vHI32b0z3jqe7N6c7t6br2/Ode6v9BzsHD/bOPdo7fLx/8dH+lYfnDq+tl/vjwWwQNpq66em6G4TNMGpquilJBseqkqgzNE/idKlYyaZzCJQ8c2bj1Omzz5w5vbFxZnPjdApKlNJwNYsUERDNpKqZFJ5Lo1mELKbpck6mMZGoigQq4ihdKtDlIl0tEaU8VsxXC/l8JptCUhCYguAMBGdBKJOAk1sQsgnCmwC8BSUTcCqdK5VRmmJlXjJVw+dEi+ZMglLLKJsroijJYBQhaJzdlJUQ55y8FBakMMc6MG1CtAbQMsCIMMUjGA2iFFDGgRIKlipwqQIXy3CxjBRKULEEFitwCUVKKFzB4TKJVGikyiAVGqkwqSqbRHkE5WGUhzEORlkYZZNVBsFoBKcQnEIwKoVRaYxK40yKYJMkl6SFJCPBopE03IzfKLaG1fGS3DkQvkZUXxvoYJvxl7S/pP0l6y3+CLQzoe0x7U+5eCY0l3JnW+1s691to7cyeyt7sOON9+PJueb8Qnd1Zbhzbbp3Y7Z/c7Z7c757a7l7Z7l7b7X3YOfg4e7ho/2Ljw6uPHd45cH5g0ur6WoctWLdcmpWGIXdMGw7bmgYFs/KoqAztEiRXLVCpNNZCEYSCfDUqTPPnDqzubEBbG5kYBArZCSyylfzVC7Jl/JsKUcXMxJWEtGCiBVdmXckzhZZnSE1mpQJjMeqTLVElvNoIV/KZbPpTCaVhZE0CKZBKA2AcAKAthJgAoASILIJIltwEs7kMoVyFWd5yWQ4g2ZrOKkRtJrJo+l8GSUplMJYDZVcXPKrvJdnnSRjJ68GNjMAACAASURBVE9AMwrISDDJnYAGKwRQRoFyFfpD0IUyVKzCJRQpY0gFh8sUXGWQKgNXWbjCJKts6u+BhqoMjNEwTiIYmUTJJEZlUCqNUUmMhgkWoXiY12DFTttRvt4rD6b49j578ap27ab9dbn6ekBHSzZY0Cf158xJvRntzWh3yjgT2hkz3oQNJ3xjIbW2lc623l0ZvXWtv3aHu8H4oDE7bC8uDrYvT3auzfZuzHeP57u3tvdur/burHfv7uzeOwG9d/HRwZVnz1+4tbs6WLT6LcO2LDeMoq7rthw7rtU8Q7dFQZNFk2dkkuBy2RIEpoAEvLGxeerU6bNnzoKbm3kY5tFKjacauhSJjM+TDoPVyIrNYnWVt1ksUoVWTR14VrOmNUwt1pVAkWoiKxJVtlqmKsVyLl3IZtLJVDKZRpA0CMIAAAIAkEgAWwlwC4A2t4CNLWATQsBUNltASUblZVtU3CohVnEBo4R8CcsWy/lKqULnWKMquhjnFEkToWowaUCUCtEKTEsIySEYDaEUUCGAMvYZ6FIFLpahQgkslMESClVw+OQ1SoWGUBZGWeQz0BxyAhr7DDR0ArpKISe71FUiheJplEiiBIxTMMXBjIjIJmL6mahd6k+I+Zo5d1G+dmzduRc8erb1tdD6GkDH20y4ZIIF7c8pf075c8affabZm9HOhHYmtDumvTETjNl4JjQWUmuhtre17upkfyOcnGvOL/SXF0fbl6fro/nu9cXO9cXOzdXe7Z29Ozu7d9c7d1Z799eHj/YuPNi7eG9vdWk2WU7CRt31o7jR87yWZTdsK6oZnihqPCsLjCKwClqlMukCDKU3N4HTp06dOvUMsLWR29piczmfY4a2vgqdia2Na8qopnRVfuaZ88Aa2drUtw56zcNRZ9kMp6E7Cd2BawXqyW8JyqAlslysFLK5dCqXTmfSGQRGIAgEASCxldja2tpKAJubwOYWsAXAIJyCk/lSmSIpWVEdQTRRjGdYFSdYJJVPZfPpAlwgUrRWUQJS8Eq8m2VqaVpDSBkmxSTOISgFohRUJcEKDlZQqFyFPzcNFitACQOrBIxSMEpBVQbCOBjjEIxDqiyM8ggmwCfFhc8mdIWGKyRcwU+GOlLFEZSAUQLEaYgVU6KWMpyk38j1Ruhih9k/FK9e12/fcR48DL//Uve11wZfva6vGnRzzUTbTLjN/iFod0a7M9qdUu6Ucie0O6HdMeWNaG/EhFO+sZCaC7W91LqrWn/XH+5Fk3Pt+YXB8tJk+8psfTRfX5+vr8/XN1brmzvrm+vVreX6znL/3ur8vd2L9w8OjndG60Gj03GDOAib9UZf1z3XaRi6J4m6JOkSr6qCztJCIV/NpAswlNo4u3Hmme9tnP5eFtpSSoWQJvuquBd7l9rhYd05HzsXmt5hw7vcq59vhlcG7Wvj/s3l5MZyfLycXJ0OLwy762Y49K2WpdsCLeIlDi3RlSJWzBfTyVwKKaRT+VQqBcFQAgC2thJbW5ubW5ubW5uJxGYCAMFUJlMpFnGaliTZFEWjWqVLZQLHuWyujGSSyQKM82XRIZUAF5wiW8vRepqSkoSQQlkEpSCUgqskXMGhz0EjpQpcrAAlNFEhwCoFYTSEURDKQBj3WVEeQnkYEyBMAHERxAXoc9BQmYAr2IlpuIqfHJ4GKQ4UlZRuZ/040x4UZ0ti/zx/+Ui+ect4+NB94YX49df777wzfu/d0VcM7CsF3dkTWjtsY8XVV1y4ZMIFHS5of/4ZZWdCOhPSm9DemHZHlDuivBETTLh4JjQXSnOhtrfNE9Cj/frkfHd+cbS4NF1emS6Ppsuj6fLaYnljOb8+W9yYre8sdm9v79/auXD73PJw3hy0ono7CJu9/sRxYkmqWbXQ0F2BU2TJMFVTV3QCo8olLJsuAFvA5qlTie99J5M4I1QyA01Y1pT9oHZr1Lo/7TyYdR8vB7eHrbuT7uPV5NFq+uzu4snh3rN7qxcP955cPv/KtUuPzu1cmw52mtHYq3VMJZRZT2AtjtJpQkArTKVIV0rVXDaHwGkQSENgEgKBra3NjY2Nzc2Nza0zZ7e2Ekg2V0YxmuUkRTN5QS0UsHKJKhbxTKGYzKYy5SSnE7yFUXqO1DK0lqHlNCGkUAbGaASlYJRMVnG4jH7xrhssVbcqOFClIJQCcQbGGQjlAJQDUC6B8cAJZUwEMDGBiwAugCgHVWmoQkMVEq4ScJVAKhhUxQGcgmgO4iXQsNJ+VOz0C9NFdXefunRFOL6l3btnPP+8/+orrbff6r//3uijp+Mffbz4Ko19daCH5+T+vtTZ4VtrvrnN15dsNKejOR3OaH9C+RPKG5PemPxM85A+6Wem53J9oTSXemfldNd+bzcc7jcm5zrjw/7k0mB2eTC7PJhdmcyOptOj8fTaeHE8Xd1Y7B3v7F7d6c36puvYTthsDaK4LQiqVfOtmq8qpixqumqZms7RVLVcwap4GkltPPPM1nf+ZerUd6jUVsyj5+PatY53exi/uBq8dn7+zuXddy7tvXqweu383psXD966uP/u1Qvv37jy3o3L7908ev/O9af3b79y+fDqoH2x1zzfaRy0o51GuKoH88gberWmITs8pZEYj1WpUhHLZoupVAaBYSCxcXbj7NmzGxubZzc2z5zdTABQvlgiSJrjRVUzeUEtlchikSoUsHIF24S2ikSWVCuMUSLUDKVkKTlD8CmSS+NMEqMRlERQAjk5nHSyFV2qblWJBEqBGA0SLESwIMYDmADgQgIXErgE4BKASwlc2sKlE9BglQErNFwhoSoJVQiwggEolSCZBC+Bei0ZxoVOvzqZV3b2iIuX2BvH0v0HxvPPO6+8FL31euu9t/tPPxh+8oPxj384++mPll8Zs68I9PSC9kegV/+voP0R7Q0pd0C5gxPWJ3NaiOdyY6G2t2vtld1eub3doL9f7x+0hufbo8PO6LA9vtQfXxmOrvTHV3vzo+H2tfn6aD3Zm4Wdpu1FUdRtNkcsIymy4XuRrpm6auiqaZm2JgkUXqlWisVCHk4kNr7zHeR73yXADbuSmajkUdt8btV6eX/wxrnJB1fXH984/9HxxR/evPrp3Zuf3r7xyfHVHx5f/cmDWz9+eOvTB7c/eXD7nRtXXtjffrA9ub+a3ZqN7m3PHu6v76wX1+bji6POXjde1r2Ba4WaptIUXSpWs5lcCoGBxMbZM2fOnDp79vTG5tnNxOaZjTNbwGaxXMQIjGF5SdYJgi8WqXKRQVEmmy9sJTfLdJYxKrReYPQ8q+UpMUMLWYJNYVTy5KQRSiAVDCpVTw7cJVASwGgQoyGSg0gexAUAFwBCTBAi8AegE38PNFghEhUigRIJggFZEdRNJIzyvX51Nid2dokLF5lr18U7d9Vnn7VeeuK98Xr8/tudH7w3+OHT0Sc/GH760ejHH08+/Xj61Uj7KkBvX7Vml4zReWV4TuntiZ0dsbUWGtvcPzyhh9QXoJ0B5QxIZ0B5Iy6ciiemG0u9sai1V15nJ+jshr39uH9Q7x/U+4et/sVO70JzcLE5udybX55Mzk3rg7Yb1evNYbM5MnRPVazAj8MgrtXswAtc2zF1Q+RpkiijaDGbRjZPPQN877vlrbO1UnqiUNdatRd3Wm9fnjy9sf7B9dUnN/d/fPvSz+5f/4tn7//y+Wd/8eDenz+49Yt7x794eOfPnr336f2bP7h59Mbl869c2H/t0rmXLxy8dHjw6qXDVy4fvnTp/HPndx8crO/ubV9fjA/67XE9inRdpSm2WkELuWwKhiEgsbVx9szp06efOXP21MbGqY2t0xCylS9kCoU8ipIMLVXKdCFHV8pMJlcA0xCU20TFPGuUGa3IakVGKrBigeJyGJX6bF8ChysYVEbBMgpUsC2MAnAGxFmQEiBKAEkRIKXPSsgnTRBygpASuACgHFBlgAoNVigApQCMBkgWYiVENVNekO/2qrM5ud5lLlxkrt8Q7txRHz82nzzx33gtfu/t1ofvdj/6YPjDp8MfPe19+rT3ydPBJ0+HH3/wVTwjfumg94/93Wvu9uXa7FAfn1OHe1J3R2yt+MaSjRdMOKWDCeNPGX9yct9MuwPypN6Qcoe0M6CdAe0MOW8sBlMpmqvRQo8XtfrCbiydxrbXWged3aizG3cO6q2DuHMu7p2rj863h7vd/qLnxaHjhr3uJPSbqlzzvdjzw0ajFcWx53qe64gCV60Uq9VCpZhLA1vQqe8UznxPzoAjET9qGE9W7Q8uTz++sfrJnYOf3j33k9uHP7935ZfP3v6rFx/+6tn7v7h/+y+fvf+rx/d+8eDOr55/+LOHdz66ee3D46MPbh69d/3yezeufHB89d3rV966dumt65ffuHbx1aOLL1258PhgfbycXpyOl41mu1azWFZAK9VsKouA4NbG5uaZ02efOX3me5tbpxPA2c2N0yCUSKfT2WyBoniKEnK5SiGPZjKFdDYLp6ECmqGlKqNWKCVPyllGylNcFqfSKJ6sYskqilRQqIKBFQwoYwmUSuAcgPMgKYKkBJBygjxxLIGkAhEyQMhbhLJFKluEuIXxCZQDqgxYYUCUhQgeYhVEraWdINvsFCczdGeXunCBO77G37+jPP/IfOlF9/VXondeb3z4dvfpu72P3x9+8nT0o6f9T572f/hh/+MPek/fa7/3VvPL9vblgj644R7c8Pave+sr1vKiOTuvjffl3o7QWnGNJVtfMOGEDia0P2X8MeMOaXdAfQH65JbDGTD2gLGHnDMSvIkczLRoYUSLWjS3olktmtv1pd/YDpursLkT1He8zkHc32/0dxvdZbM5aOim3qi3O42+wmuaXKsZbhDUm+12vdWwbMuxazSJFwu5UiFXyqTTm2cKm6fENNDjKldi7YVF9P6lyc9v7/3lo8u/fvbqXz13/VePr//Fw2u/fv7u7548/Mvn7/36ufu//f6zv37+0S+fe/DrFx//xbMPP71365O7xx/fPf7ozvFHd65/ePPK+8dXPrh17f1bR+/ePHr7+OjtG0evH116cuXCs5cu3FyvLwyHE9+PFJmvlsspBEmc3dw4der0d06d+e7G5qlEYnNra2NzcwOGkWQyVSpXCZKuVPFsppjNlAr5SjKVyRdzjEjyOk4qBVLJUlKG4jMElcbxDIqlMTSFokgVg6sEWCETVSZB8AAhgqQMkHKCVBKkApAKSCogqcCfg978Y9AQysKYCNMKLNdSdphrtovjSXm1Rg8PqetHwoPb0gsP9Zeft994KXjr1fid1xvvv9n+8O3OD97tffxB/+MP+h+93/3o/e4H77Tee6v+1uvhay87Xyq5LxH0/nXnBPTBDX/3yFldthYXjOk5dbAntdd8c5s7Ae1PKH9CeyPaHdLOgHIHpNM/OQP9GWhryNhDzh0L7ljyp2ow04KZEUzNYGqGMyuaO/Hci5d+vPbra6+7H3d3661F2J7V3ci2PafXG9o1X2LkmuHWTNfzona3G0ShZdUEnkXLpXw+m8tl8mkkB2xQyYSH5/Zd8fEsfP/y+M8enP/994//zav3/vUrd//mlXu/f3LvNy/c+asX7/32ycPffv/R758899vvP/7Ni49+8+Txb54896sXHv70wa0f3Tv+5N6tHz24/cn944/uXH96+/rTOzee3rnxwe3j925df//O8fu3j9++feO12zdfPr7x3OWLN1bbq1bLFXmmXMinQHDrzOnT3zl16junz3x3c/MsAGxtbW1ubJwFQSiZypTKKIpRpRKWzZRKRaxQKKdzWYxGOZWk1DIh5ygpSwoZgskQZBrH0xieQgkEJZAqCVVpEGVBXABJCaJkkFIBWgNPSmkwpcKkAhLyFiFvEXKCEBMYD6AshLIwzsOsDEtm0vKz9XZpOK6uVvjhefroKn/3pvL8A+3l563XnnhvvhK+81r87huN999qffB2++m73R+81336bvuDt5vvv9V4+43ojVf9V19yXnzeePax+uWp+7JA7x3Ze9ec/eve/nV//4a3d81dX7G3L9Vm57XBvtTZEf4QtDehvRHtDChnQNkDwh4Qdp90+qQzoK0hYw04e8i7Y8GdSN5M9ab65zWCuRXM7XDhhHM33gkaO0FnN27O/XjkRT3P9IxOvxvHLUnQdNl07SAIojhuNJsty7I0TcOxarVUSKdSCAInga1C4oxagPsietytvX04/OXjw799/dZ/ePvZ//z+i//+nef/3VvP/e3rz/3NK8/+7smj3zx5+FcvPvzdS8/+9smj37/87O9efu43Tx7/6oX7P31w/Om94x/dO/7xg1s/eXDnh/dufnTnxkd3jz+8fePpnZsf3jn+8O7ND+7efOf2jTdu33zl+NrzVy7cP9i9MBq0TE0mqmgOycJbwObpM6e/e+qZf7lx9hkA2AKAxMbGBgCAAAhnc4VyBa9WyXIJT6cK5RKWyxXy5TyrUJxJEnKRkvOkmCW5LElncTKDk2mMRFAKRmkYZUCMg3ABIiWAlLdOKDM6ROkQqcO0BlMqQCqJz0EDuADhPEKKaVZBFAO2vHTcKg5H6HIbP3+OvnqFv30sPXtff/LYfO0F580n/tsvh++8Er37avzhG80P32z94O3O03c777/TfOfN+K3Xw9df8V5+Yr/wvPHokfLggfTgvvglwfuyQK+vOTvX3d0b3kl3rrurq87ikjU5rw32pe6u2Frxn4Eek96Ycke0M6BqA9IeEHafsPukPaCsIfM5aNEZS+5U9ab6yZdenpj2ZzV/ZgVzO5jZ8bYXL93mIohHbtizrcAIYj+MIt2wHNs3NNOuOYEf1esNz/Msq8bzLFot57JpGIYhEExtncXhsxGVPwzFJ6vGT2+v/91bt/7XDx79149e+j8+fvV/+/Cl//T+S//hvZf+/bsv/5s3XvjrV579zfcf/vbJw9+99Ohfv/Hi71997jcvPf719x/8/OHxzx/d+tmjWz9/eOsnD299cu/mD+8ef3L/1g/v3fzo7s0f3Lv9g3u33799/c3rV966c+O1G1dfunrh+YvnjpezZT0MZI4pZSppIAtvAhunTn/vfzl75nuJxCYAbiXARAIAAABEkFQuW6pWqWqZyqUr2VSpXMIyuRzGoIxKEXKFVIqEmCf4HMFkCTqNUymMRlAaQRkYZWFcgAkRJiWAVBK0BtA6QOsQqYOkDlI6RGoAoZw8FIKECOICRIspXskpZtJ2k3Ej1x9Wlkv8/AFzdJW/fUO8f1t57qH+0mPj9RfsN5+4b7/sv/NK8O6r4Qdv1N9/PX7v9ei9NxvvvNF489XolZf9779oP/+c+fCheveeeO++eO++dOsO/2XA+1JAr6+6q6vO+sjduebtXvd3r/u7173Vkbu4VJuc14YHcndXPJnQwZjyxqQ7Ip0h5Qwoa0jZfdLuk1aftEa0PWKtAWeNeHssOhPZmSjuRDuZzSdfr+ZPTW9qelPTn1nx0q0vvPrUC3uOE5uGpbY7LcOsqZqh6TXHdlzH7bTazXpDkRVN1SrlYrGYR5IQCAIImChCG1oZWRrk46n34aXh7168/F+ePvqvHz3/3z9947//5K3/9ulb/+Xj1//z01f+4/uv/Ns3X/hXrz77+5cf/fbJ/d+99ODfvvniX7/23F89uf+XL979+cMbv3h0888e3/rFo5s/e3jz03vHn96/+cm940/uHX/68NYPH9z66N6tp3eP3z6+8vato7dvXXvt2uUnl88/PFhdGLT7lqKTZTILldNgCtzcPPO9M6e/mwDOwggIQMBmYmtzcxMEwWQyXciX0TJZymO5dCWfK5fKFYzGSYGkFIyQi7iQw7ksyWVINkWwCM4iGItgPILzCC7ChAxRKkhrIK0DlA6QOnACmtABXAMwZQuXE7gIEEKCFABGgmUjb7npqJ7s9guLObq/R1y+yB5fE+7dkh7dU154pD95znz1ReeNl/y3XgnfeiV8+9Xondfjd1+vv/Nq9NZr0RuvRa++7H//RfvxY/3hQ/XBQ+XuPfH2Hf7Wbe7GLfbLsPePD3p5xdu+6q2uuqur7vrIWx95O9fc9ZG7PnKWl2uzC/rovNLbk042OoIx5Y0Id0Q6A/JkKjsDyhqQ1pCyR4wz5qwhb40Eeyw5E8mZKM5Ud2fG5zXdmeFMdWeqezMznNnByI5HXn0QmI7quJbv+6ZZE2VV1QzDNDqdTqfVDj3fVDVZ4FNJOJNJIQgIAVuprbNkKtFgC0cN+c39xi8f7P7Ht+/87x8993/+9NX/8efv/V9/8cH/+PMP/tuP3/wvH73ynz586W/ffv5vXn/01688+P3L93//8v3fv/zgN0/u/eWLd375/K2fPbj2Z49v/tnjmz97cP1nD2785N61n9y/8cmdox/eOfr04c0fPTh+eufogztH7x5ffuPahTeuXXj96PClC/uP97evT7pzvxYKpFTOUIVUKQnBm6fPnv7OxtZpMAkm4MQWsHX27NmtzS0IgpNIqlLCq2Uily5nM6VSBS1WyiWiQsk4qVQIqUAIOUrIkHyK4BCcRzA+iYspQkwSMkyqMK1BjAHR5heFKRPG9cT/w9xdNklypXmif3MlVWUwM7OHh4cHuQczMzNzREYyVGYWM6lIxSAVSSUsdaslNUgN4ubpnu2eHdtvc19kVY3m2rWd7Rnd3Xvsb2lp/vpnjz3nOcfDZUai1ECQ6ggyLUGpI6p1JMhERexsl48ZCjPTaUGlIm23lMM+MJtqVpe0m6u7oC2H99uPHXKdOOI+cdh94rD75BHPyaOek0c8Rw+5Dh6w7eyYNzeNq2u6lVV4eRVeWNLML6gn86rhvKo3Ufzg/H5g0Pm+M9935geO4sBRHNhLz2TbdlMYmLNdU6pliNbgUBnyF9TutMqRlNuS8megn3UaKksSsKVAWwqyJDXWFGxNwbaUzpo2WDImaxaxZRFrxmTNItYsYsmYrBmTLYvYU6gjYfHGHe6gHUF1Ab/X5XKhqBk2GI1m1GwxB4MBj8tlRRAYVCukEgqZyGQyCEQ8CY/hkbAmIaNkVu7POm5O0h8eHnx+ed+vbxz55v7Zbx6e/+7Rxe8eXfjizpnPrx3/+ZXDPzm//eGpzQ+Or71/bO2dY2tvHVp+tLPwcGd2f2v+3sbk7vr4ztr47vrkzvr41tro1tr4+vLw6srw2urotZXRqwu9c/Od8wv9U9P2yVHz5Lh1sF3eKGdmmUgz6IihWoucp+ExxQwag4DF7n0Ji9tDpBHJNBKJTMRhsXgsDo/HkYhENoPNYwvZdD6bwWNzeBwBT6QUK/UKmV4k1wsUMFeuZSoghlxDk0F0OcyQ61hKPUtlZAAmOoBQAZSiQskqlPwcNEWOkGQmosxIkhuISj0BMBK1CNFopdi8TH+YmUhyikVxvSHrdlXjkXphHlpdgjdW9Vsbpp195oM79iMHnEcOuo4cdB095D560HXkoOvQAcf+Heu+TWRt3bCyAi+taBeWoNkiOJkHRlPlYKLojOStgbTRk/6wAn9I0LmeK9dz5nrOfN9R6DsKfXthYCv0bYW+tdC35PuWbA9Jtw2J5r+r0Pak3JaQW5+DtiSetc7WJGhLQrb0brOhs6X01pTRkjZaM6bvx5LefWi0JxF3yh5Ieix2E2LSe10eh81pNJlMZlSPmBwuu9frNhp0aqVCo1TyWEw8DkMmk/FEIhmPkVJxQY14FkYudCLv7jR/enrh8yv7Pr959Devn/3qwblvHp3/5uG5L+6d+eXNEz+7cuijV7c+PLn2/rHlt48svnVk6eHB2cOd+Qc70/tb04fbs3vr47tro9c3JrfXBjeWezdX+9dXetdXBldX+peXexeXuufnW+dm7ZPjxrF+9UintF3NLGej02SgE3RkrTqXSggLWDImnUXCY+demsO+QqDiiVQikUTAYTF4LAaP30si4qkkEovCYtN4LDqXTmewuGyelC8CRRJYIIF5Mh1HoWUqtAyFlqGAmUo9S2HgACYOiLBAlAGa6WoLDbCQAQtZZaGoLFSVhaowUxQoWYlQVAhZjZC1FrLBTrJ4qO4wM5xgZ3OCalXaait6fWA80SwuwCvL8NqabnPDtG/TvL3Ptn/HcWDHeWDHeWC/c/+2fWufdd+6eWPdtLqqX16GFxeh2aJmOlOPp6rBWNEZStsDSaMrrnVE1bao0vohv/H8g4LuundB75rO9x25vi3Xt+Z7llzfnO2h6bYx2dTF6vCLHtqZVNgTcmtCbo3LLVG5JaYwxxXmuMocV1kSakvqOeiUwZo2WNJGS/r/SdmcMpjTBmva4Eig7oQ9lPKZbSaLGXFYbEad0WQ0GRETarP6/F6Xy6HXaRUSiUoupZCJRAKOQCQQCHgWEQPzKWUHdLQevr9W/ejY8LPzy59f2ffZjcNfPXz1u8fnv3105uv7p7+4e+JXt47+7MqBn5zbeHpi+b2jC+8cXXz76PLDnenDnfnHBxbub40f7V94tLP4xub03tr41kr3xnL75mr35kr35lr/2kr30kLj4kLz9LB8vFs81isdbhd2qqnNYmwlG5okvHWPOW2GApAUlfIBHotLJeDmXt4z9xKOhMGScFg8dm5uDofFEPBzeDyGQiRyGRwWjc2gs5ksNp3JYPJYQqVQBAmksECu4yp0LKWOodTRlXqG0sBSmrhqlKMxszQWhsZCB2100EYFbVS1jaq20dQ2mtJKVVmogJmqRqlaCxVx0axemitIC8aZiSynUBLWm/JuT9UfAOOJZmEBXlqCV1b16+vG9XXz5qZ1a8u+ve3Y2rLv22dbXzevrJgWlwwLi/DiEjxb0k4WwOFU1R8rOkNZqy9pdIW1jqDSElRawlJLVOr8/xJ0uuNJdzzpjjvdcWU6jmzblmtbcm1Lrm3OtdFc25xtIemmIVnXxaq6cPnZ2M6VltuTcltCZo1LLTGpJSYzxxWWhMqSACwJtSWpsSS11qTeuluG00ZbymhJG81pxJxG0LQRTevNKb01pbOlSVxongAAIABJREFU9JaI0Zt0OvwWxGp0u12I0aTVQEa9XqeDvB5PMBC0IiaNSq6Sirk8NpFCwhMJBAKWjNsDMDAJWLBZ8F5frr51oP/JmaXPL2386trOF3eOffvGmd/eP/nt68e+ff3413eO/fr6oZ9d3PrJ6bX3jyy8f3jx3UNLTw4tv7mz+ObO4qOt2cN984+2Zvc3Jm+sj++tDu8s924tta8vNK8vNK8vtq7M1y9Nq+dHpdPd3NFG8ng7dage21cMruX8CwnPKOpqes0Fqy6qV9qVIjWXziPjydi9e/e+hMVjcUQCBoubm8PgsDgsFoPBzBGJRAaDwWAwqVQGg8FisTgcDl+mkErVQpVOIod4Sj1HZWABRiZgYgAoC0DZgIUOWKlqK01jp0EOqtZJgxw0jZ2isVFAOwW0UzV2qtZG09upqIvq8NG9AVo4QkulGIUCu1rltduSXl8xHqsnU/VsHlpe1K0u61eXDavLyPqaZWPdur5uW12zLK+gi8um6YJ+NINHM3gw0/ammvZY1RzKG315vS+tdsWVjrDcFpQ7olJbVGyJSh1Zta/8oRz+MKBT7WeaU21nqu1Mt+yppjndRFMNNNUwpRrGdNOUahgTdX2sqo2UtcGSxlcAvDmVK6WwP9MsMUel5qgUjSnMcZU5oTIn1eaExpLUmpN6S9pgSRutqeegM8+TNphTemsCtiZgR9zijDj0Vh1iMdpsFqPeoFYCWo3GjBqj4ZDT7jRoIUAukksENDoFRyRhcDjs3CtMwpxdzpyEjRemhQf7e09Pzn5xed+vr+3/zfUDX906+vWd49/eO/bN7SPf3DnyxY2Dn13e/un5jY/PbDw9tvTe4YW39s8e7194tDN7tDN7sDV9uDP/5oHFB1vT1zdHd9cGd5e7t5Y61xaar83XX5uvXx5XL4zL54fFM73ciVbqcD2yU/LtK/hWs55pzDGMOFt+S9lhTCKgG5RCAqaQSqThMZi9r2BxWByegMHg5uawuwuDweDxeAqFQqfTaTQGlUrncHg8nkCpksvVIgUoVMJClYGnNnEAE0uNskALR2PlqG10tZ0K2mmQk6F10nUuBuyiwy467KRpnRTYRdW5aUYPw+JlOvwsb4gRjjKSKUY+xyqVWPU6t90W9Xqy8RiYTNTz85rFRXhpSbe8pF9cNC4vIctLyNISMls0Tma60Uw3mNf2JprOGGyN1PW+stqTljviUltcagtLbUGxxS+2+KW2qNgWFdviUkda7imKnR9mg/gDgM50fcmWK9V2JVvORNOeaNoTDWuybk7U0XjNFK8Z4zVDvGaIVXXRChwuQaGSxp8HvVmVO6N0JOXWuMwSk6JRKRKVIFEJEpEjMQUSV6IJwJwAzQktmoLNKb05ZbAk9dak3pwyoGk9mtajaQOaNqBJnTkOW2JaT9Jm9Zu1CGi2Ino9DIEavVYHaUCX0x4M+BGjSSWXinhMAZdJIuHxRCIWiyVi9sjZlLxFfagauLXWePfY5ONzy7+8svXFtf1fXD/w1a2jX9068u2949/cPfbN3WO/vn7wF5e3f3Zh30/ObnxwfPmDY0tvH158cnj5+3n7yMqj/bM39o3vrPfvrvXurvVuLLeuzupXptULo9L5YeHcIH+2lz3ZTh2px3bKwfWcbyHhnEadw7Cz5TNXHIaUEfRCcp2YK2aQ6QQsdm4PFovFYHFzc7i5Oczc3BwGg8FgMFgslkgkUCgUOp1JpzOZTDaDwVKo5AqNRAYKAb1YpeeqjRwAYanNbI2VC9m4kIMFOZlaFxN2s3Rult7D2I3BwzB5GUYfHfEzrAGmO8zxRdjhODuZ5mRzrFKJU61ymk1+tyseDOSjkXI8BqZTcDaDFha0swV4NtPPZobpVD+Z6oZjbXeo6QzB9lDdGAC1nrLckRVbkkJTlG8ICk1+oSkotASFNr/Q5hdawkJLVGiJiy1JoS3Nt2S55g/wxvgPAtqTbDmTLUey5Ug07fGGLV43x6tIvIJEK4ZI2RAp68MlOFzShkvaYEETyGu8GbU7pXKmVLaE3BKTmaNSU0RiCIsNYbExIjNG5S9AowkNmtKaUzpzSmdJ6S1JvTmlQ9M6NK1DUjCShM1x2BKHrVGdI2I2OfRGsw4xG0EQgCGtSW80GQ0+r9tus4BqQCbkC7kMOo1IIuGxOBxmbg8Nu0cvYtYc6pPN4OMD3Z+cXf747PLnl/f95urOFzcOfnv3+Ld3jn1778RufnPj8C8u7//5pe2fnN344PjK0xOr7x1beefo6pPDy28dWnrn6Op7x9ffPba2C/r1zdHdjd6dte7N5dbVWe3ytHxhXDw/zJ8b5M4Osqd66SONxE4lspb1zUftu6DbfkvVaciYQB+k0Et4EiaFQcThMHuxWOxeDHZuDjc3h927dw/m+cLj8SQSmUKhMZlsJpNNozH4IoEMlCphqUovBgxCNcJToxzQwtkFrXVxtW4O7OHoPGy9j230sYw+FhJgmYNsa4htDTPsYYYnxvIn2OEkO5nl5Avccpldq3GaTV6nK+r1JYOBdDSSj8fAZApO5zXTec1kCk2mutEEHgw13QHY7gPNnqrWfeFYnGsIsw1hriHMNQT5Jj/fFBZawkKLX2jxcw1+rinMNUW5hijbEKfr4nT9B5h4/FdB5/redMeZaNqTLUe8YYvVbbG6NVozR8vGSNkYLupDBV0wrw0WoGABChSgQF7jy4HuDOBMKe1JpS2uMEelSERqDEsMIbEhJDZ8DzSSAJEkiKYgc1prTmvRNGxO681pGE1r0bQWSUFoArLEYGtMZ4+aELdOa9KgNpPRpNNpIdSEQKDGajF73E6DHpaIRVIRXyJgU8g4IpEwh8EQMHskdLwXFC3GzXdXyh+dXvzpq2ufX9n362v7f3X1wG+uH/ry5pEvbhz66vaJr26f+Pr2iV9fP/KLywd+funATy9sf3Rm80cn15+eXPvg5ObbR1aeHF7+4NTm01P73jm6+nD//Btb49c3R69vDl7f7N9Z791Yal6ZVS9Ny6+OiudGhbPD3Mlu5kAtsVUMr+cDs7hrHLb3gramF606DVlU49PK9RKuhEFhkQgEHAaDxeydw+yC3rNnz9zc3G7XgcPhiEQSkUjebTnYbC6DzeTLBIBeARikoEkMmoWQTaC187V2Huzgad082MvT+XgGH9cYYKNBjiXMsUc5zhjHFWd7E0xfghlIMSMZVjLPKpS41Rqv0eC2mrx2W9DriwZDyWAoHQ7lo4lyNAXGU3A00QwnmsFI2x1omn2g3lFWO/JSW1ZoSbMNUaYmSFf56SovXeVlavxsQ5hvCnaTa/BzDX6mwcs2BJmGIFUTpKrCZE2SqEoTVdn/SdClsb8w9GR7zlTblmzZYnVztGaJ1izhChouG8NlY7CoDxRgf17rz2t9OciXA71Z0JMFXRm1PancnWwgUZkpIjWGJcaw1BiRm2IKU0yBxJVIQmVKqE0JNZIETSkQSWvQNGROw2gKQtKgKaVGU5AlqbPEdNaI3hY2aVEQ1KmNqF4HaxGjCdEbdFrY6bCjqAEAlFKxWCLkcRgUEgFDIODxOCwdj4G4lLheur/ofnOr+enZ5c8u7/vlazu/unrgV1cPfnXr+Jc3j31569iXt05+efvkV7dP/ubGsV9ePfzZlcOfXTn8s4sHPn1155MLOx+9uvP2seV3T6x+eHbf0zObbx9bfnxo9mD/5N6+wRv7xg+2p/e3JrfWeq8tNC7P1y5Oq+dHpVPd7NFmcn81vl2ObeTDSynfNOYehuwtL1p1GnJmTQBWGKQ8GYvGphCJeCwGi9kzh8Fg8S9AYzDPeg8cDkcgkMhkKo3G4HB4bB6XxqErIBlsBhR6IYDwdQ6R1iGAXQKdWwB7uDo/Xx/gm0I8NMy1RnnOONeT4nrT3GCGE82xozlmLMtIF5mlGrtW57ZavE6H3+1wez1Bvy/sD0SDkWw4kg/HiuFY2R8DvRHQHQLtAVjrAaW2otiSFxqyTE2cqooSVWG8KkhW+ckKL1XlpWr8dJ2faQgyDX6mwUvXuek6N9PgZer8ZI0Xq3CjJV6sLIqWJZGSJFL6L5n+L4EuT/2FkTfbd6W79ueg0WgNCVdM4RISKhmCRb0/D+/Gl4N8Oc0z0Gm1PaGyxhRoTI7GFEhUYYrITRG5MSrf1WxKqF7EmFSZUoApBSApNZoC0aTalFIhSRWaVFsSkDmqRQMw6tVDRtBsRxHUpIN1Rr3BYjKZTYjVYgZBlVwuFguFIh6HRsKTCFg8DkvEYrkknFnCbjigc53Iuwfav7i4/tXto1/dPv7V3VNf3Dn1xe1TX9w6+eWdU1/eOf3VvbPfvHH+y7tnfnnj+GfXjv7q5onPrh396eWDn1w68Mnlg++fWn/3xOqPzm09PbP55OjSo4PzD/ZPHuyfPDq4+HD/4v3t2d2N8a3VwdWlzuVZ8/y4erpbONbK7lQT+0rRjXxkOROcT/qGYUfba646DTkUDMJKo0wgZ9M5VBKJgMNiMXv/30HP4XC4Xc1kMpXBYPEFIraQJ5ALNCgA21WgWQRa+aCNC7sEOo9A5+PpgnxjmG+O8qwxvivF9Wa4gRw3VOBGC+xkiZ0usbJlRrHOrLfZ7S672+cOBrxRnzsY8AcD4WAoGo4kw5FsOFYMJsreGOiMVK2BstpTFVvyXF2SroqSVWGszIvupsKPVfjxKi9R4ydq/GSdn6jxEjVeosaN19jxGjteZcUq7GiZEylzwyVesCAI5IS+rMiTFf2fAV2d95en/uLYnR86Mz1HqmOLNyzPQJdNoaIpVDQF8gZ/XufPa305rTer8WY1ngzozoDO1DPQ5rgSjSmRqMIUVZiiKiQGmOKAKaFCkiokCSBJYJfysyR3C7bKlFIiKSWaUqExtTkMmf06gx2CTVq7wwrDWp1WZ9QabIgl4PHpYa1arZDLxQIej8ukk3B7SQQskYCjkYhyFi2gEU2DphvzuU9Pz395/eC3905+e//8d48vffvw0tdvvPrN/QvfPbj49b3zX945+9Xdc9+8/urXr5//4vaZr+6d/fWtkz+/euTji/s/uXTwvZNruxX6/VPrbx1ZfHhg+mD/5K0ji0+OrD8+uHZ/e+ne5uzu5uzW2uTa0uDStH1+WDvZrx5u5bcriX2l+GouPJ/wDUKOttfccJnKVjhiUCMKkZLL5NEpFBIBh8fNYbBYLGEX9N69e+eeLxwORySSabTdn/tgsLhcsUohBKQqo9LgBLV2qdrK19h5OrdA7xHoAzxDmI/EBLak0JURePO8YJEbKXPjFW6yws1V2cUaq9xk1jvMzoDVH3FGY+5kzJuMeKMhbzgUDEfi0Vg6HMsHE0VvrOyMlK2Bot6TF9vybEOaLAtjRX6kyAuXeOESL1zmh6uCaIUXq3C/F85uomV2tMKMlJjhEjNUZAaL7GCB68ly3RmeM8l3JAWOhPB/N+javKcy9ZQm3uegnS9AR6pIqGwMFU3BgimQN/hyel9W681CnozGkwHdadCVfgbaElea4yo0pkRiKiSmQuJqNAGaEmpTEkBSaiSlRlNqNAOiGRBJq5E0gKR2n6tMKYUppUBTKjQKWMJaW8ikRdUmswE1o7AWRo2ICTZaTRa3zQEoFSqVTCDicjhMGglPxO4l4DAkEoFNpwJcZgiSLMcs99erv7y09t3d439689Kf3rnx5/du/+m9O79/cuPP79z8p3du/unNq797ePm7+xd//+jKbx9c+vLOua9fP/+b26c+u3b0k0sHv99yPDm2/Pjwwi7od46vvHt8+61DWw931t7Yt3x3c/HW2vyNlcnVxdGFaefMqHGiXznYyO6vZ9aLsfmEfxh2dv3Wlget2vUxI4iqxACfLWDSaBQSnkCYw+KwOMLcHPaVV17ZBb37d3dzSKHQaDQGjcYgUelUHlsISNQmwOiCDB6l1inSuYU6t8DoF5uiQiQutKXF7rzEXxSHysJoVZCo89MNQa7BLTW4tQ632eN0h5zhmDOecqbzvNmUPz/hTUb80Vg0GotHY8lwLO9PFN2Roj1UNHqySluSa8hSVUmsJAgXeOECL1TkB0v8YIkfqPBDZV6kxP5eWJESK1xkhovMcJERLNL9BZo/R/Nm6J40055k2ONse5xri/GtMb41/p+s0/9Z0FN3ZeoqT9zFkaswcOR6jkzHlmya43U0WjVFysZw0RAqGAJ5nS8L+zJaT0bjzmjcadCdBl0p0JECbUnAkgB2QaMxFRoDzHG1OaE2J9VoEjCnAHMKMKfVlgxozqjRtBpNA5Y0YEmDaEqFJJVIUmlOAKYg4IiZrH4TjKpNqB6CNDAEIQaDTgPZUAsEqFUKuUwm5rAZbCadRCTicQQ8jkCnUEQMikFAK5tVZ9qxHx+bfnl1/58evvr3p3f/8sG9v/7o4V9+9OjP77/xT++/8ed37/3x7dvfPbz6+zevf/PGxW9fv/DN3XO/vXf+8yuHPzm/78dnNn90auPNg/MfnFr/8bl9bx1eeHRg+nD/9M0ji++eWHvvxL63j2w8Prj6YHvxzvr09vr09vr8teXBpVn3wnz3zKR5YlA71q9u1TKLmfA07u0H7S0vUrHDCRS0AiI1n8Gnk+gkAomAx2CxWBx+bg6zC3p3PQeNJRBIZDKFRqPTGSwqi80R8SVqicEBIV6N1ik1+eR6n9QYkJnjMktS7M5LQhVxpCqM14XppijXEhQ6gnJP0Ojx20N+f8wbT3nz89yFGXdpgbc44y3MCyYTwWgqHE1Eo4l4MJH2J7LOSN4cyGpdabEtSdcl8YowUuKHi7xQgRsqcoMFTqDACRS5wSI7VGSGisxggRHIMwJ5+m78Obo/S/fm6O4M1ZWiOhI0e5xujdEtEaY1yrVGeZYozxLj/e8DvXsvtDJ2Vcau8shZHNjzPVuua8u0LammOVFHYhVDrKSPFnXBPOzPQt6Mxp3RuHZrcxp0pDX2tMaeBq1J4PmhoOrf/kn9z2JNA+akEk2o0IQaCauRgMYWNJocsMmqMxlhDaBCdLBBqzEbDYjJIJWIlAqZWCzksBgMKgVPpOzFUnAEOo/OBFnkoIK5ENTenM/99OzKb++c+vt7t/7148d//+Stf/nZe3/79L2/fvTkn54++vN7D7578+6X96999+jGb26f//L22a9vnf7i2rFPzqx9cnr1w2NL7xycPd4//ujs5o/PbLx1aPZw/+TB9vjtY8vvHl957+jSO4cWHu+f3t8a3Vrr3V4b3lwdXl3sXlvqXVnqn5vvnJl2z873jvUb2/XCajExTng7frTqglNW0KWRQAKGgIpnEnEUPA7zfLKx5/nabTmez6QxJBKJSqUwGAwmk8MTCIVSAWzWmDxanVup9ymRCKAPKdGIwpmS+YviaI2faHAzLX6hLSq1RdWesDkSdqa8/jxvPBPMz3iLM97yIn95kb+0yF+c8acz4XgmHM0LR/Oiwby4O5G0R9JGX1rpyIptabIuilZ4kTI3XOIGC+zQi+RZgTzDn6f58zRfjurNUj1Zii9L82YZnjTNnaI5kzR7gmaN06wxmiVKt0SYlgjLHOaYQ1xzmG2J0G0x9v8m0MWBtTiwlke7l0LtxYG90Lfle9ZM25JumZMNJF41xMu6aBEO5rX+HOTNatwZcBe0I/NvsafVthTwItakyppUWVMqa1ppSf27mJOK70VpTirNSTUSBqwRGPFAiBM2olqtBoBUKgMEadWA22EHVAq5TCKXSXg8DpNBpZIIODxpDk+l0tgSNgsRMfIm8b605d5y6aevrv/2wfm//fjef//5m//y+bt//Ojhd+/f+/LJjS8eXf3ywWs/vXb285uv/uy1Ez+7cuwXV478/PLBH59cfe/g9IPDs7d2Ro+2R08Ozn9ycf/T0+uPD04fH5je3zd8tDN5cmjhnUOLbx9ceLg1vrs+uLXWu7HSu7rUe22p99py/8JC9+xscHraPTM/ODsbnpx0D3aqq6X4MO6qeY0ZO+TTKQwynpRJZpHxZDx27/f2grtt9C7l3Yd4PJ5AIJDJZDqdQaHS2Fw2T8RVwlKTCzKHtDqvzBxTo3E1Epa70opAURqtCdJtQb4jKncl1b64MRR15oWDBeF4STRbEi0sCZaW+CvLvJVl/tISf3GRP78onCyKJwui8UwwmBd1p+L2SNLoS8odcaElTtYF0So3XGaHS+xd0ME8K5BjBnJMX5bmTpNcKZI7RfZkKJ407RnlBNURp9hiVEuUYo6Q0TAZDVPNYQYaYiJBlinAMgXoaIhuDv9nvuHyD4PO99HCwFwcWooD67NLoX1LvmfJdS2ZNppuIammKVHTJ8q6SFkXLED+HOjNqj0Z0JVRO7JqR1btyIDOrOZFdmU/w50GrBmlNaO0ZhSWtPxFzCmZOSUzJ2VoQr5r2pJQmSNqa1hr8ev0FhDSKbUQAINqQC4z6mCrFZWIhTKpWCjkM5l0KoVExGNwOByeQGExWUoew63i9DzgiZrvyf7OL28c/MN71/7bpw/+8sn9Xz+58ubF7asHx6+utS+utc/NKocbiaP1xOFq9Ew3c3lSvrPaebQ9erjZe7TZe2Ojc3+7/86xpZ9ePvj09Pqbh2aP909fX+s92Bw+OTB7cmDx8fb83bX+9aXO9aXOlaXupcXO+fnWq4u9C8uDCyvTc0vjs4uTc0vTM4vTY5P+Trc6X4jWA5asUxcwqExyvoxN5VCJFAJu7nt7wReDjl3QWCz2BWgqlUahUOhMGlvAFANcvQMweJRIUGmJq+xp0J4AbHGpJydMNMTZtrjYFVcHkvpI3J6KhovC8ZJofkW8uCJcXBEurwhWV/irK4LlFf7CIn+2KJouiiYLwuGCYDAT9qbC1lhSG4jKHVGhKUrVeNEyJ1Jih4usYIERKDD8OaY3Q3enqK4kxZWkOBNkZ4LiTtFcSZozQbXHyNYI0RohWqJkNExCw6Rd0GiIjoYYpgDT6GcY/bRd0JbIP1yk/zHQqZY+0zHmekiuh+T7aL5vzvfN+R6a7SLZDppuGVNNY7JhiNd0sao+UtYGCxp/DvDkVO4s4Mo8+zlGR07tyGlcBchVgFwFrTOvceRARxa0Z9T2LGDPKW1ZhTUjt6RllrTMnJKYUxJzSoomJUhCgial5pTMnFSgcZU5oraEIIMdACAJrAM0aqVWDWgApRk1aUBALpOIhHwOh0WnU4kELA67B4/DkkgkNoOq4pCjsGA1iV4axp4eG/769tGv37r0o9cOPj6z/tGt45/cPfnO5Z0Hp1buHplc3+gcayaHbrhpVdXNyqEbXo5ZTzTiV8bF+xvdB9v9x4cnT8+sfXrpwNPT6+8eW364Nb650Hx9bfB4e/pga3JrpXdl2rg4rp0b1U4Pawdbua1G5mi/cmxUPzZuH5v2j457h4adA73W/n5z/6C50si1456c2xgwqkxyvpxDEzCodDJpbu/ePa/seeX52p1vYLHYF7LxeDyJRCIQiFQqlUIjMXg0gYIFolLYITWHVba4yplW+XOwO6V0p/mxiiDflVYG0sZI0p6KB4uiyYpouipcWBUurQmX1wSrq4L1NeHKmmB5VbCwzJ9fEu6CHsz4vXl+dypsjcXVvqjUFuYb/FSNFy2zd3d7wTzDl2V4M3RXkuKIk+1xsj1BdSRojgTdkaDbYtRdxEiIgIaJaJiEhJ4FDVGRIM0UoO/G6KeZAnQkSEdDTFOA/v8h6ERDm2rp0m19pmPIdo25nmk32a4x0zGmWvpkU59s6hINXbwGRyvacFkTLKp9BcCTA9w5wJUHXAXAVQBdRY2rqHGXIHcJchU1zgLoyKsdOcCeUznyCntOZs1ILWmJOSW2pMWWtBhNipCEEEmI0aTUnJKjCTkSUyIhFRrQgAYJpJXrYLVSLlXJ5Ua9HjEZVQqFQiHn8/ksFpNKpeBwGBx2Dw6PIZMIPBrJKGHUXMDRuvfWcu7T80u/uHbwycnVe4cmn9489vsPbv7l4zf+9KM7v3v3+lePLvz8xrH3Tm2+ttg6UIl2XbqqGahbVPNB05FK6Mas8mCr99bR6dMzqz8+t/njc/uenlp/uD25tdC6tdC6s9y9tTp4dVg9WksdaaS3y4n5uKds1xVscDNg7cU8raCrHnC1o/52LNiOBushbz8dXWkWx4VYOWgNmQCjjKfiM/l0CotKwWOxu5RfeumlPXv27B6p4HC4F8fgOBwOj8fj8DgKjUKlkRkcGk/KVMACvVNhDQO2uNyVVvqyUKigCeYl/iyj2JNWB9LWRDaYScfLwoVN8eKmeHlDvLopXlkXrq0L1zdEq+uipTXhwopgtiyaLImGM8FgntefCTpTYXMkqvSExZYgW+clq9xomR0uMkMFZiDH8GXou02FLUaxRCmWKNUao1mi1N1KjIRISIj4DHGYhISIpiDRFCSZgmRTgGoK0EwButFPN/iopgDN6GcY/XSD7x/7IOI/ADpSAaNVMF7XpFradBvOdHTZrv5FMh1DqqVLNuHdJOpwvAaHK5pQBQyW1L4i4CmpPSW1pwx6ypCnpPl+3EXQXQSdBbUzr3IWlPaczJqRWNJic0r0HLQQSQiQhBhNys1JBZqQm6JKNKQ2+zQALNHCKh0MSiUSlUJpRlBQDSoVSolUyuPxaTQaDo/H4bBEAhaHw9BIeCmHEoBF06jxXC/8xnr5sysbn18/8us7Z/743s2/f/zG337y+p+e3vruyZVvHl/6xc0TT8/v3D+0cmtrdnNrdnLcWEz7RyHLatJ1sBx8tZu+u1J/vH/wztHZj86sf3pp/0fnth5uT6/PNy8NK1cm9YvT5nYlsZjwTCLOql2f1qsiGklMp0wiUM6mT5m1SRQuuq1Fjy3rtMQQXdJsrIU8/UyklfBEUFAv4Sh5DDGbwaHT8DjcK6+8smfPnpdffvn7oHd3ilgsFofD4XF4PBFPIBGIFCKFSeGKWFKQZ3Aq7DHQlVQ6kzJfWhXMq0J5cbjAzjaE9aF8sAAMZ9LpimhpU7y8JVvoos2OAAAgAElEQVTdJ1nfkqxvinezuiFZWhMvrIqmy+Lxkmi4IOjP+P2ZsD0R1obCUleQbwoyNX6yyo2WWOEiK5Bn+jIMT5ruiNNsUao5QkFCFCRENQWopiB5V+2LkoyEyGiYgoTIpiDZGCAZAySjn2L0U4x+qsFHNfioRj/N4KPrfXS9h6b3/AOm/wHQwaIyVFJGq6p4XZ1sguk2lOloM10429VlOrpMR5dqwcmmNtGAEg0o2dTFG9poDYrUwFANDFTUvoraW1F7K2pfWeMra78XyFuCvCWNuwC6C2pnQenIK2zZZ0X634FOSpCUAk0okJjCFFZZwlqDU63RKSAIAFVKQK5EjCajwSiXyWUyGY/HYzKZJDIJi8fhcDg8DkMmElhUEihgpBDFZs5+bT71/uH+VzcP/fnJa399/85/+/Du3z96/S9Pb//2rSu/vHf2o9eOPDm17/bOwoWl/tFhY7tVWq1kV0vJlXzkQDV+qBI63YzcXCg92Gy/e3jy6fl9P79y6KNzW/e3RhdG5VPt3Ml29nArs5j2j6KuhttUtMJlu7HhtUzS4Y1acadb2+qV1hv59XphuZqflbLDTLwScGWcaMaJZN2mmAWyqiWAgCVk0jh0GolI2NW8y3ruxUVSLPbF5TscDkcgEvFEIplKoTLpHCFbpORAZoklqPRlQXdK5kvJI0VFuCjI1IWxAqPWl42XwNGCbHFdurwpXt6SrW1JN7ZlG1vSjU3J+qZ0ZV26uCaZX5WMl8SjRfF4STxYEHWmwuZIUO4JCm1+ti5IVXiJMi9aYIXyTH+W6UkyHXGaNUxBQ2RTkGzwkfVess5D0ntJpgAVCVJNAfKzBJ/lmeYAyeAjPzdNNvioei9N56HCbirsosIu6g8P2pOR+nKyQEEWKsmjNWW8qUp1wEwXyva0uT6c6+myXTjTgVMtbaoFp1pwsg0n23CipY01NZGmJljXBGqgvw76a5pAFQpUtS/iK2t8ZY23BHqKandB7S6qnQWVPaewZeXWjMySllrSUjQpRhIiU0JqSihMMYUpqkKjIOLXKPViSA9oIY1UKNFBsBlBAaVKJpMJBAI+n0+hUvFEAhaP2zO3B4fBMml0PpOul3IrLu3pbvTRRu0XF9b/+Oj83z6887ef3P/Tezd+985r37392hcPXv3g0qEb+xfOLndXK4luxNsMuotuW9qG5OxIw2Oej7vWU45jFe+1cebBeuPpkfmfvbr980sHPjy1cXute6qb3V+KrKQ804SnH3G0/Oaq09jy20cx70I2ul7JbjfK283S/n55p1/e7lY2W+X1RnmlXpovpSeFVCVgj1ugEKK2glKNmCvhMLlMBp1KxWKxL7/88vdNf7/rwGKxeDyOQCASiGQqlU5jsZg8Jl/GBvRCg0PsTCh8OaU3LU5UlYmKKFPjx/L0Qp03mAILK6qVDfnalnR1W7G+rdjYlq9vSdf2SVc3ZMvrstmadLoiHS9KRguS4YK4Ny9qjPjVPr/Y5uUa/HSVHy/x4nluOMsMpBneJMMZo1kjVCRENvrJeh8F9pC0LrLWRdZ5yAYf1einPidLMQZIBj/x+9l9bvCRDT6SzkPedax1UrROCuSgQo7/VdP/q6DdKYk3K/XnpaGSLFpTxBuqVFudbmt2TWd72lxPl+3q0m043dam29pUR5tsw/G2Nt7WRltQuAmFGtpAQxNoaII1KFiDX8Rfgb4HGnCX1K7ibictf16kJWhSjCZEpoTUEFcYonJTFLDEYKMHFAM8EFIq5Aq1DDDpjWoVoFYBcoWCz+dz2BwyhTyHw2KwGCwOT6HQWHSGgEF1aWULadft1drTI8Mvrx/48+MLf/3g1h8/uPnlowu/eXTh0zsnLqy1GgGjRyOAuSQtlwJxqAoKQcWkGkR8u1LiAyQlMzjy6baSlgutyMPVxicnVn51+eAvrx796NzW9eXW/nJ4GrE2nLqCXZu1a9MWsOIxVb2Whs/eCXv6Ef80GZumo/OF8KwQmS/EZqXEfD65XMkv1wsrzcKkEK8EbVELZAOlWilPwecI2Cwum00ikV5++eWXXnrp+0Uaj8e/KNJ4PI5AIJEpdBKZRqTSGVwWX8pRwUKdXYT6Bb60PFpSpurKZFWUrvEKLWGmxOqNletb+pUN5ca2amNbtb6tWN8nX92Qrm5IVzdkS+uy2ZpssiIfL8mHC/LevKQ1ElT6vHKHl2/ysnVeqsKPFfmRLDuQZvoSDGeUZgtRkABF7yXpPGStiwQ6iBonWeumaD1UnZei91H1foreT34eot73b6BNAarJTzH4yHovEXaR/g20gwrZqaCN/EOCdiRFzrTInRV789JgWR6pqWININ5QJ1pQsg2lOtpsX5cfGvMDfbYHZ7pQuqvN9HTpLpzqwqkenOzC8bY20tCEGppgHQw0NIEG5K9Dvhrkq0O+msZbBT1V0F3WuMtqd1nlKikcBak9L7JlRea00JwWWdISJC40xMSGmNwQViBh0BLQqfVyqVKk1WpEIpFOq9OCsFyqUClVIpGIxWHSGTQiEY/BYPAYHIlExZNoLDpdyabG9NKTnfi7h4cfn559fefI7x6f/92Ti1/dP/vF/fNPL+6fJhwGFk5KeNmqkhikQqtGhaplPBKWhd8rYVC9eq1dKfarRCWTeupDDme992aVz1/d+uP9c394dOGnVw5eXmosZtw1pzZjVgdhsQ8SpaxQxqEP6FUOUOaAlEaZwK5VB8ymsBXJ+JzFoKcW9bVi/lE2Os1Hp/nIOBfuJH05L+KEZDopT8lnijkMPptJIRPn5va+/PLLL73y8st7XtmLmZvDYbA4HAaLx2BxcxgcFkcgEMlECoVIoRGpdAabxeIzlZDI6JDb/DJ/UpGuQ9mGKt+S5VqCck+cqXJKDcHqFrKyD97Y0axvK1b3SVc3ZaubitVN5dKGYrYqnyzLp8vK8ZKqN1O2JtL6UFTu8fMtXqbOS1X5iRIvkucGMmx3guGI0K1BOuqjG700g5uqdZE1dpLGToJ234Xx0PRemt5HM/joBh9N76PovWSDh2DwEQx+4vNqTdH7yTovEfYSYQ8JchMhFxlykTUOMuggATayykL64UCnhK6s2J0Ve/OSQEkeriojNVWsAX4PtD431OeGumwfzvS06a4204PTXTjdg1M9ON3Xpbr6aAuKtKBwUxNsafwtja8Jehtqbx301kFPDfTUQFdF7aqo3WWlqyRzFMT2vNCWE1izAktGhCYFxhjfEBMbYgpjWGkNwwanRg4IIVgNACoQBA1GA6DSKOWATCrn8Xl0JhVPwuEJWDKJRMQRcFgimc5m0qhSyt6yTXVrufyTE/Nf3tj/9evHvnj9xK/uHP3sxpEfX9g6Ny6mdRK/nB/TqQtue9xqhkUCJZsqoGD5FKwRkFaiwaAe8gPSsFJYR8CVIHq1n/nVpZ2/Prn8hzcvfnLl4IWl+jTlzJqBgEZolbHdkMQLyx0aGaISq0UcGY+lEgvEfA6HRmXi8UI6DRKLnFp10olUQ65WzNuOeToJXzflKwWtXr3SpOCr+UwRi8pnUakkAmZuz549e17e88rLe155Ze+eOSwGi8djsHgMFj+HwWFxRByBiCUS8BQKkUqlMhlMHlMoZ+ssUptf4Uso40Ug1wRKXUV1IKuPZPWBPJGnDebV6zvo2ha0tiVf3Sdb2ZCvbqhWNoHFdWB+RTlZlI+XlP0FVXMirw0llb6o0OZl6rxklZsoc6MFbiDNdieYjgjNEqShPrrRQze4aToXVeukQA4y5CDDTqrORdN7aAYf3ehnGHx0g49u8FENXoreQzT4Cc8qtI+k95N1PhLsJcJeMuwlQx4i5CFCLhLoIKkdJMBKUpp/INCOpNCZEXpyEndW7MmJ/UVpqKIIV5WxhjrRAhMtzTPQA11uoMv24WwfzvSgXdapnjbVg9N9fbKvi3agaFsbbmpCTTDQAv1NwN8E/A3QV1d7a4C3BrgrKncFcJUUzqLUnhfbciJrVmDNCi0ZkTHGM0T5xphEF5abQoAjbkI8Wo1eCetBk9FgtVpBEARUGrlMJRZLGAw6nojDEbBkEoFGIVMIRAqJSqbQaUQcwMLPktZ3jox+eWn9D/ePf3Hn8C9vH/ng7Oo7JxbvbfcOV8PbheC5cf3K2uT4qLlczrQi3ozDGDaCTrU0iujyLqtLLoqopRWzpoYoF3y6s/XgZxe3/+Xpzd89vvyjiwcur/dXipGMGbRKWTohUy/lmRQiM6iwQOqk36eRygJ2pw5QM4lkKgZLw8zxKWQxnaIT8/1GqOB3lIPOStBZj7pLQWsI1VhACSTmiFgUDp1EIxMwc3v37t37yt49L73y8kuvvLwXM/ccNGG3QmPxhDkCHksi40gUEo1G5zA4IrpSy7H65IEUGMkqcg2g0Ja3puruDKz15ZWWuDcBFjf0a1vatX3K1X2K5Q3F0rpycV01WwUmy6rRgny4oGxPFbWBrNwVF9qCTJ2brHLjJU60wA1muJ440x6hW4JUxEc1eWl6F1XvpEJOivZ5dl9V3K3NRj/juWmqwUfVe3cLM8ngJ+m9JJ2PDHtJsJcE+8g6H0XrIWs9ZMhFBh0ktZ2kspKUZpLSTPkBQDvTQldG5M6KPTmRJyfy5sWBkixUUUTrQLwJJlqaZBvK9OBsH35uWpvpa9J9baqnSfWgVE+b7MOxHhRpg7sVOtRSh1rqYFMVaCgDDSBQB3w1pa+m9FRUnorq34MWWjJCNCk0xgTGmBCJy01RlTWmtUX0BjtossCo2Wg06hEEUavVSrlaIpZxuDwSiYjDY0gkAoVMpBCJdCKZy2RTaVQ2FW+RszbL3g9OTr69feCPD4//7tHp37994YvXT/3s6sEnRxfePDx7dGD2xtbk1sbw+vrw/HzzcKe4lAv1w85uwNkJurIonNAqG3Z9xwmvxG2HC+4L3chnl7f//uHtr+6/+uTU1vml/nIpHkc1egFdzWNoxHy9QgoIeE6DfqHbcxlMXBJNSGUycSQ6Fidi0NUioYBG4RBwIJ8bRPVZj73gd1RCzmLAErFo7Vq5QSkSs6k0IpZKIuBwmD3PQe92HRgcFosjYHGE3TqNweH34rBYIhlLpBAoVBqLzhEyxEq60S4OprTRrCpZluebsuZYPVzWd6dQqSluDRTzq/DSJrSyqVrZUC1tqGarqvkV5WRJNVxQ9abyzlhWH8rKXWmhJcrW+YkKN17iRPPcYJbnSXLtEaYlQDd5aUYPzeCm6RxUrZ2qsVMgB/UZZQ/d4GW80Px8tLw7myO/iN5Lgr1k2EuBvWSdj6L3UXUeGuyhQi4q6CCrbRSVhaJAyQr0P+6k/wPQ7qzYlRG5MiJ3VvgCtL8oDZal0brqe6C12T6cHcC5IZwdQNkBlB5oUn0w1YOSfSjRh6IdMNIGox1NpKOJtNXhlirUVAYbilBTFWyo/DWFv6rwlhXesuL7oC0ZIZoUmOICNCFB4lJjVG4IqZwpo8mjUetlekSDmk1Go0GrhQAAkEuVPK6ATKHgcFgajUKjk6gUEpfJ4NOZHDqDx2MLWWSzjH6wGf7o3OLv7h3+pzfP/O1HV//8wdXfvnX5qzfOf3xh58MzG+8eXXxyaHZvo3d1oX5+mD9Sj26m/bOQo+dGm3ZD1aqrWXWLUeeRWvT8IHe+G399vfrNvZP//PT2l29cfvvsobML/Wk2FjFCJgnHIOVb1HI7BHgN2qgVrUbCpUAgbrUFDSaXFjaDar1SoVcptTKpnMtRctmoSh5AdAmHuRx0VEL2uF3v0ilNgETCoZFxe6kkPJGA37PnmeZX9u7ZM7d379wcFkfA4YkYLB6DwWOwOAwOiyeQ8QQKgUhhsJhcPkMiZ6h1LE8YiOXU8bys1FbVh8BgST9ZQXI1UbEh7E1Uixvw0oZ6aQNcXAfnV9TjJWC4oOrPq1pjRX0gr3Sl+aYkXRMmK7xogRPOcf1pnjvBc0S4Zj/T5KXpnVSdk6ZzMCAbDbRRQTsVctD+TbP3GWVTgLl7Crgbg293pkHReyk6Dxn2kmEPFfZQdV6a3kfXeek6L13rooEOGmClKs0UBUpRoBSV+T+44PEfgHZmRY6M0JHhOzN8V1bgygk9BaGvJPaXJeG6KtZSJzpgqgel+9pMH84MtdmRNjOEMgMoM4QyQyg10MR7YLyrjnbU4Q6wm0gbCDeVu6CDDUWgrvRV5d6KzFOWekoyR0HmKMjseYktJ7JkRGhShCYkppjUFJMbI0pDALCEdSAq05k1RrPOaDIYDAYIghQKlZAvYtCZBAIBh8MyWFQmg8KkkURstpjJFrHYfC6DR8PaFIzTw/TPLq5/d/fQX9959V8/vvXPH935w7vXv3146eMLO59c3P+Ts/veOTT/+mrr4iBzKO/Zl7JtRK1jp66JAFUDUDYAXYduPoicbCfurLfurNc+ODH9w5sX//bhG98+vvWTqxfuHNpZrRTSNsQOSDxaRdqJFH32ss9R8Tl60cAkFRsnwt2gt+S0xe2oHzV6EIMHMVlhrU4hRwFlyGzIeOyVkLMWceZ8Fh+iQUGZmE2lk7BEHIZEJGAwmP/r5ZdeeuXlV/bu2YuZ2zs3N4fBYbD4Z0X62StZVCKJRiBSqXQ6X8jmi6lak8BkEyRyUL4OFRrK+kA9WjZOVszVripXEzRHisVNw+IGtLgBza9qJsvgaBHszdTtiboxVFV68nxDkqqIY0V+JM8LZTj+FMcV49pCXLOXY3SxYAdNa6NCVhpooamtNLWVBtnpWhcD9tD1XobRxzT6mKbAizC+b1rvpeg8JNhN1nupOi9V56U9D13nZcIeBuSkq210wEpTolS5aTf/wUn4/wy0Oydx5UTOrMCZFbhyQnf+meZARRqsyiINVawFvACdfo44M4TSA01mqEmPNMkhmByAsR4Q6apCbWWorXqRYEsZaCoDDZW/rvRW5Z6KzF2WuUoyZ1HuLMrteaktJ7FkxOaUGE1ITTGZKaY0hlVGP4j6YRCRm2wwYtYbDHqdTg+CkEgkYbG4RCIJj8eRyUQOl87lMDhMqpjDlnN5cj5fwKZLmASvmnt2lPn0wuqfH576+wev/evHd//HZ2/9j1+8/c8/euP3b1394vbpz64c+fDE2ls7o7tL9fOdxPFq8FDOu5VwbCXcB7Lh/dnI/nx4J+c71Um+sdN9emr2mxsH//LOtb++d/9Xd659dOXym6dPHx50a0F3QKeK6FUpMxTRqyKwIq5XFizats86DLnHYXfHby95rRmXOWJFfCa922QI221Jt6MWC07L2flKepiPVCPusFVng1ViNo2E3UP6vzm7ryA37ntP9LItcRJy50YGGrEb6ICccx4MBhhMxOScMzkcDnMmhzlHkRQlkhJFSlQWFW1LsiTLQU7n2JZ8fM763Ltbd2sf9+E+3QdQtBx396J+hcJUzeOnfvXtX//71wKeQMATCAS19XXVDF1TV1tTV1db11BXz6uarpZACIjEsFgCQzCC4pCaQBiHxmJDYxl9S6elo8/S1msYmbWPz7l7hq3tfbruYf3cimNmmZleYsbnrSOzlqFpS/842T1q6hw0lHuJQqcm16pOl+TJZlk0LwtmZb6k1BWV2YNS2otRLohygWYXaHKBJhdEemFLAKFDKBNFuShqj6GOOOZIoM4k9riqBzZsMZCLgkwYYMIAGwGZCPStgpkwyoRRSwAxe2GTG9I7QJ0d1DsgvQPR29H/n6AjLZpwWR1qUYXL6kirJtqmqWpOVfTpbkOuz9zYT+YHqMLwI8elMbo0RpdGLcVRS3Hc2jxuLYxZmkbIxmEyM2hK9RtS/YZknyHZZ0z0m+N9pnivKdZjjHabwl36UKcu2KELdnwLdEnrada6C4Qrr3M2Gpw5kydn9aY5LkCSNp3NZXU4OZZlrFbaaDRLZQoQhPl8gVgsQjFYrsCUCkyBw4RMalaqSLVGhcEGXBI1Sdcnyq+vL352Zc9vX7rwx/ee/8MH937/7ou/fu3ZX758/QdXj75zes/rh7e8sHPuxsropcW+Cwu952cq56Yr56d7zk72nRitHB3tOjbefnP75Ftnt33/0u6f3DzyqxcufX7j8suH1+8cOPzs/oO7x8bGirn2mLvJbS16mJKHKbqtLW5ryUkW7eaKnxuOe3tC9s6QreRjm3y2poCrEPa1Z+KzvR2bR3uX+tvne0oT7Y09+Vgu4PAxJjUGCOqelAh5fF6DSCRq4PM21NY8ueGpp2o3bKitqampr6mt7lQS8gUiHl/YwBPx+BKhCBKJQakcU6gRA4W5/IQ/oso1G3qGbB395p5h68S8r3uI7ug3VYYNMyvOqSVucpEdnWOGp60DE5buEXPnoLHcoyt0qHJlVaqoiOXxSA4LZHBvAndFMFtASnulpAs1OWCjHTQ6YKMDNrkQ0otYAigTxrgobotjjjjmTGDOJO5OS10p3JXCXalHoLkoyEa+AR3+S80RhA6h1iBG+mCTBzQ4AcImIWygzg4TNpTg/lnq+OcdWhNqUT0GXU0ayS5dutuQ7TE29pPVKgxZS2N0yxhdHmdaxpmWcbo4Zm0etzSPWx6Dzg6Z0gPGVL8h2aeP9RqivaZorynSY4p0G8PdxlCXMdhpCHTo/e36auTwtWi9RY2noPEUdO4mg7PR6MyRnhzjTrCUy8B5KZfXxtkYq4UyGk0aDYFiUpFIIhAIYQjEpahUhijkiEqG6eRSk1xhVqm1UoxSIFGj9NBI6eGxzZ9c2v2be+e/fvvOb9+5+7t37/324d1fvHzj05tn3r9w+P1zBx8c3Hxz2/S11fHrW8ZvbBm5sTpyfWXs6tLolaWxW9sXXz227Uc3T/z07tmf3jnx6xfO/ubFa59cufDg8LG7B47fOrC+b2JiobM40hzrSQe7E+G+ZLgvFerPhAZSweFsqDfm6ok6BxLuwYRjIOEayUcnWvPTlfLG4d7V0b4dk/17pvq3jHTN95UHWzL5sMtt0StRsbD+KYmQLxTyRSJRPa+hpq52Q21NTV3NhtqaDTX1NbX1j5t0A0/A44kFAlAsRkRiCAAlhEFOGGCHRxOJE5kmfXuvpXeErQxQI1PunhGmc9DcO05NbXKOL7Bj8+zwDD0wYekZJauamzu12RZFoiCL5PBgCvElYHcMdoRhzo9YPSjpxI0cqrfBOhtssCNGB2pyYaQXswYxJiy1xaT2BO6IY84E7krh7rTUk5G501JXCquGDSYsYcIAEwHYCMiEQDoM0mGIDsPVsgYRSwAlfbDRDersEg0r1nKgzo5qWVTL/rPU8Q9Bh1q0oRb1t0CrY+2aeAeR7NKnu43ZPlOun6xW05ClOEa3jLPlCa48wZUnudIE0zxhbZ6wFsat+TFL4yiVGzFnhkzpAUNywBDrNUW7jdGKIVIxhCuGcMUQ6jIGOwyBNr2/tRo2CG9J4ylq3M1ad0HvajI6G82uRoszxXBBinTo3UGb3claLRRpNmk0WrlcAcGoQCgWicQIDGMojCKAHIM1MtyoUuhkUp0Mp1Ryr0GVIhX7Bpoenlj9yTOHv3r9+tfvPP8v79z9/fsPvv7wlV+9duvL+zc+f+7SD58+/cbJffcObX1+3+bndi8/v3f59u6FZ7fP39q5fHfvyhvH93z+7Jlf3r/y87vnv3zhzG/vX/qXF6/94NLZ146duH/k5LMHDq8vzG0d6ZmvFIaa04OFzGRb81xHcb6ztLG7bbW/Y0tf21p/+5a+8pZKfltfac9437758b0LU7tmx3fPj+1bGNs13bdjsmfjYOtQKd0YcLotBgUiEfPrJSKBWCysduhqeq6rr6upra2pra+pra+ta6hv4PF4Aj5fxOeJ+HyJgA9IxJBQKEAxiYZATRZpJG4stbPZZm3PEDs06ewasFSGrZ2D5p4xy9iCY3SWG55hBiasPaNk15C5tc9Q7CKyrap4Ex7KoL4E6o7CjjDEBUDGB1FuyGRHDByqoxGChQgW0tsQgwM1u1DKi1mDGBvBbXG8CtqVlHrSMk9G7s3K3WmZI4HZYtAjzSGQDUNsGGJCEB0G6TBMh6qFWAIYFUDNHsTgRLQcpGFALQsTHKplES0Dael/OL/7x6CLmmCzKlRURlqqeUMbaycSXYZkjyndR2YHLNlBKjdIZgfJphFr8xhbHOdaJu3lKUd5ytEybS9O2ZunbIUpLj/BNI5bs2OW9AiZGjIlBgzJXnOy2xyv6KOd2kinNlohqgE62KYPtOoCLYS3qHU3a1wlrbtocBYMjkazp5H2NtqcCZbxWCw20uW1cyxDW6wmg1Euk2M4BkCAUCwSAxIIhDAIwkFQAcEaDDGo5FoFrpXBHqMyw+pzVsXuvsybJ1e/fPH079985g/v3f39By9/9eGrX33/9d+9+/KvX3v+y/vPffzMxfcvnXrnwvHXzx65d2zvCwd23T2w6/n92+8e2PHK0d3vnjv06Y1TP719/ufPn//1ixd/9eKl37x044fXzr107NDdY0eu7Nl1ZGVx99zY8lDneEfzeEfzYl/H6nDP9uH+/VNjBybHjsxPnViaPbVx/uzq0vm1jZd2br26d9f1Q/su7tt5ZveWw6szO+YGt090beorjLUkG/12F2mUAgAgEAJiiUQslkgkIpGIz+c/fvC7tr6upq62pq62nlffwONXYzRfIOELxCKxpBpDZEpUroZpm6yt4m8qWxtb9AMTzo4BsrlT3TFADk45R2e9wzPOwSlb94ilY9DcOmAqVnTZVnWsIPOlEVcMckRge6jamGGzAzKwMEFDGiuioREtDREsSLCA0QlZfIjVjzIhlA0jj9JzHHOnZN6MwptReNMKV1Jqj6FcBGbDMBdB2TDKhB79Px2E6CBUPbZhDcBUADf7pUYXRrCohkG0DEYwKMEiBAsRNERY/+H5u38MuqQKNSuCzYpQiyrSqom1E4lOfbJiTPWaM/1UbpDOD1vyw1TTiKUwai2OM8VxpmWSa522t07bW6ZtpWlH85SjMMXlJ+jcmCU7SmYJiJwAACAASURBVKWHzclBY7zfkOw1p3rIeMUQ6yIiXdpwlybcoQ21E8E2ItCqC7TofCXCU9K6ilpXs95VMLnypKeR8eVszihjdVKck7E5WbvNRplJrUqDIigEQRJQLBQLRGIRCAAoCEkhSAHBChhW47BaCpmUaMCkLDiMRVazuzf75sm1X90//9Xbz/7u4Z1/fffe7z945Xfvv/L7dx/8y1v3fn7/uY9vXvrhjQsfXDnz5rnjr585+tKRA/fX979y7MDLR/a8efrAR0+f/PGz53525/yXL1z4ye0zP719/ucvXP3oxoVXTx9/8cTx6wf3H9+yaff8xNrk4PxA50x36/JAZfvo4P6ZiRPL86dXli+sbT6/dfXijrUbB/c8d+TgraPrzx1Zv3vm5J3Tx68e3nt82/K+pYkdk5XNA81j5VSj384QalQkAoRCSAIAEgAAgCro6uMq9fX1dQ2PTNfW19XzeDy+UCAUC4RANVILxSIJKEalMC4HNXpxOs8MjMXTBV1rj6VnhG1sVZUq+sFJ19CUZ2DS0TvGdQ5Zyr2mYpcu26qK5KW+FOKKwfYQzPph2gtZ3JDJDuoYQGsF1RZQbYHVVlhtBbWMRMdJjE6Q8v4ZtC2KOh/tZ5JXQXvS8kegwwgbRtgwxoSwKuhqPQZtCcCkFzW5cb0D07Kohoa1NFIFrWUgggb/j0GHWlThFnW4pAyVlJFWdaxdm+zSpSr6dI8x02/ODVL5YWth1No8Zm0eo4vjTGmC/Tbo8rStNGNrnrE3T3OFKaZx3FoFnRoyJQb0yT5zqtec6DbGuohYFxHu0ITa1KFWTbBMBMo6X1HrK2q9RcLdTLgLOk/B7Gm0+Bs5X5bl/BTJGp0+u8PFcRxrNBgVcgUMwyAISkCxGBCJJWKxSAyKJQgA4gCoQmA1AighoQGThIyKdh/d4TbuH2h658yO39y/9IeHt79+74WvP3zw9YevffX+q1+/98pv37z/i/u3fnTz8ifPXP7w6rm3zh5/eP7kW2eOvH78wMMzRz64dOLTm+d/eufyr+5d+/qNW7+6d+VHN058cfviz1+48YPrlx6cPP780SM319fP7dq5f3lhx9zE9umxzaMDa6ODe6YmjizOn968cmHb1uv7914/uP+Zwwdunzh6++SxWyeP3zpx/O65s7dPn7x8YM/RLcv7Fid2TFbWRlrHy+lGv90slyJCISQSQRIAAkEQEItEIoFA8Ah0Q309r+FRk66vre6jEQglQhHI44vrGwQiCQBAEhAWK9WYmhC7fKqO3mBrxZFq0pS7LcVOQ6li6ht1Dky4esZsnUN0Wz9V7DJkW1XRgsybRB1hyBYEWR9idaOkEzbZIT0Lai2A2gKoLICKAtUWSG0FCRbQ2wCjE6S8MB1AmRBS7dCulNSTkfuySl9W6UnL3Sm5MyG1RTH2EWicCeJ0ELP6UTqA0QHMGkAsfpjyQaQXMrpQvQMlOERDwxorrKURLY3oaFhHwzoLpLNAWvLvp46/DzpcVkVb1bGyOtaqjndoq5ONb4NuGqEL43RxgilOsMVJtvqjZdpWnrFXqzhrK87Ymqe5pkmmcdyaG7Nkhqn0EJkcMKX6yWSfOd5jiFd0sS5tpEMTalMHy+pASeMvanzNWm9B4ylovc06b7PJ02Ty5+lAo82bYjkvyTktTq/N7XVYrBaDXi+TyhAEgSBQAogAUCyWiIVCoUQkhgEQk0gIHCFQCQHzTYggalT0x1x9QeuBoeYPL+z93YOr//7u83/6/st/+uiN//Lx2//58cN//+D137zywi/uPvujG5c+fvr8h5fOPDx74uHZ4++fP/b9S8e/f+nED6+cfPvUgVePbPv85pnfv/bsL1+8/LM7lz69ef6TZy794NrlV06dvHXo8HNHjl1fP3pi+/YdczOrI0NbR0cOzs8fWVo6vnHj2bWt57dtf3Z9/YVTp26fPvn82VO3Tp144ey5O6fP3jl1+pn19Yu7dx7dtLR3ZmJtuHNlqDTQHMt6bToMQUUiRCIBxGIIBCBQUgX9+JDd4w5dU19XU1/fwOPzBSKBEBAIgQaeUCASiwGxGBDiMkipllA0lsjQ3QORZKMuXSBaKpZyxdoz7KgM2TsGmXIvVeomc21EtEnhT0udEZjzQ1YPSDkRkw03sKiegTUUoCYBFQWqKFBJAkpSorZKdBxodEBmN0x5ETqAsGGEi8D2OOJOS305hS+n9GYUrqTUmZA64lXQKBtG2RBOBzCrH7X4HhXlRUgPbHaDJhest2MEB2toSG2FNFaIoBHiW6AJCvw/AB1qUYTLymirOtGmSXQQ1alzutuQ6TZkeo2ZfnPjkKUKunmCKU6yxUm2eZIpTbEt07bWWXvrrKM8Yy/N2qugC1Ns1XR2hE4PWVKDZKqfTPWZ4z36eIWIdamjHepwmzpU1gRK6kCzxt9EePOEp0nrbTZ4CyZfI+nP0YEM600wDr/V47N5vXanizWZjBqNBsdxFEVBEBSLhdV3VAqEApFYDIEADgFaDDLLAEYB0CgvS6knM77RCHd4pPTBuT2/e+XpPz68/acP7v/ph6/+lx+8/h8fvPbHdx/88t7Nn92+9sUzVz65eu7DiyffP3/y/fMnvn/x6EeXjr16ePvF+aGjw+13di2+d+7AZ8+c+v3rN3/50rXvP33q4YXj7106++rJEy+sr987dfreuQuXDx1am5qa6eiYLJUW2jsOz82d37rt8s5dV3btfnZ9/YXTp26fPH7rxNE7p07cO3fhhTNnbx8/efPw4St7dp9Y2bjvEehyXz4Sd9JKSIxLJBgIAiIhKBE+7tBV0N+OHDUN9bUN9XUN9Q08oVAECoQAXyDmC8QSEIBRGEIBqVysNUB2j7ZQ9jS3OQJxRaHd2t5r7x52dw7Yyz1McwfZ2GZKNGsDGbkrinEBmPbApBM0sKiexgkLoqFgpRlQmgElCShJQEECSkqioSU6DjI6YbMbtvhgOogwIZiLwI446k5LvVm5Nyuvhg1HvAoa58I4G8a/DZryVr8xsxsxOiGDHdJxqJaBNVaoWloLpLPChBXSWiAtBWpJQGOWqEx/57jS3wEdLisjrapYmybZrk1+M3XO9ppyfebGAXPjENU0QhdGmeYJujTFtkxz1SrPVDXbW2ft5Vlby5y99E2TLkyx+QkmN0pnhi3pISo9QKX6zMk+Q7yijXVpYh2qSJsyXFYFS6pgURMo6Hx5na9J7y0YvHljMG8JZJlI1u6LMk43FfDbfV4HTZt1OkIul6MYhiCIRCKRiIUikYAv4AlEQqFYDAASGBArQZFDi6dpTVSHtNp1cznvTNp5eqrzg7O7fvvylT+89ey/Pbzz7++9+KcPH/zHey//29v3fvHCtZ88c/HH1y58dPHUB2eOvnt6/Z3Th95c335n69yJ4batpdjVxaH3zu5/5+z+T2+e/tMHL/3pwwef3rr45plDr508/NrJo/ePHXn59KlXLly4tr6+Y2Z6y/DgfHu5EgnMtRTX52YurK1e37Prxv69zx4+cPPwgesH9t06evi5I4efOXTw5sGDN/bvv7pn17mtm9cXp3dN9q6OtA2VUkHaKJMIFBAkhSCJgC8R8ECJUCQUPn74qq6u7nGArm2or+XV19bX1dXzq6AbeKLqFhoIQUAYwOWgQgNSjDKetSdyTCRjSjeTlSFfa4+9pZstdFiyLaZ4QRfMqNwxKeuHKTdEuRADCxMWVEvhajOiMiNKElaYIYUZUJASpQVUWUGChfQ20OSCqwGaDiJ0EOIisCOBfTN4xp0J3BGX2mO4PYZzERkbkjJBnA5IrX7c4sMoL0Z6UNKNk27c5MT0NphgYYJGtVZEa4G0FlBLARoKICiQoEAtCWpMgMYsVpvEKqPofwt0tF0Z61AlOtXJDnWqS5vu0eX6DflBU9MQWRimqpeApQm2PM21ztjaZu3tc46/qtZZe3nOXpqzFWe45hmueYprmuAaR+nsCJ0ZprNDlswgmewzPgLdqYq2qSIlZbioCjU/Au1vMvibTL5Gsz9DhrNcMu8NRm0ulyUccNo5C2nWq1RKuUKBoCgMwxKJRCwSiIR8Pp/HF4n4YolYIhYLeUoJL0yq+mOOoRA94DfPZhyLja7zc50fnt/563vnfvva01+/9ezXb9366s1bX71x+5d3n/75rQs/uXHuo/NH3z918OGxva8e2v7irk03FocOV3LbC+GTI62fXj36L/eu/uLulX995eafPnjpf3z+8KuHL3x0/dTbpw+9dmz/vUN77hzce33vrhObN+2enT60OH1gdmKu3NTpc23ubD02N3Vl6+qV7Vuu7li7tnvbtT3bbx7Yc33vzqd37bixd/e13Tsv79hyZnXx0Nzonpm+zSPtY+2NTqNaJhaoEBQHQAmfJxE0wN+AfpQ3vgW67nGerm3g8cVCEcgXSBp4Ir5ADEAwgqEIBuJySKPDnR5TOEFnmh2esKpccbb2OAvtdLaFTDQbQ1mNM4IzXph0gUYbrGcQLQWqTZDKhKpMqJJElCSqMENyEpA/Ag3pOMjwTd6w+lE6CDMhiItC3xzeQB0J1B5DbVGMi+JcuEoZt/oxiw+nfBjlwc0uzOTETE7c6MD1NoxgYS2NEBSmJRENBWpJoFoEBepJSGcGdWaAMEm0RrHG8L/RoRNd6mRFk+rWZrqJTDeR7dHn+o35QXNhmCqOWotjdPXir2WSK09zjzV3zDu/XW1z9tZ5rjTHlWa54gzXPG0rTNoax5jcKJMZprPD1swg+ahDV9SxTlWsTRVtUUWKqnCzJpDX+3J6f97oz5sCOTKQtQRTTDTlDIS4gIcNe+022mw0aBUKuVQug1EEhCCxWCwW8UVCHl/A44vFDWKJQCIWC3gqgJfh9DONgbmsaypBz6e5zc3u65v7fnBx55d3TvzmpQt/eOuZr966+dvXnvnNS0//+PrJn9w4+fH5Qw+P7Hjj0NpLezY9uzp9cbrvaE/j1pz3YEf61ubx37709H//wav/z0ev/bePXv/67ee/euvO79567id3LrxzZt8rh3fc3rVybnnqwOTQjtHBvXOT53asXNq56cDUUMXvGE+Fd/Z2nF2cvrh54dLmxae3bryxa/ON3VuubF25uLp8fnX59Kb5E8tT6/Mje6f6dk33rAy3DZbSlBJTgGIVjOASABDwAUE9LBGIRcLHU47a2tq/Al3XUL1xKBQIAaEI4gsAvkAsASAExaVyKYrDciWqN8nDcVuy0RFKGNMFa6nLkStbUkUqktP7EirOj1JOwGQD9QyipRC1GVIYIYUZVpKIkkRUFKygIAUFKS2Qmoa1LKKzgQYHaHJBpAe2+BE6CDMhkItWz/LD3wKNchGseiFo9eNWP15tzGYXanKiRgeqt2E6FtPSiMYKq62ohsQ0ZkRjBjQkQJASHSnWk38GXTWtMfwd038NOtWtzfTqcv2GfL+xacBUGCSbRyzFUWvLOFOeYMuTXHnK1jptb5txtM86OuadnQuurkX34+pccHXOu9rmHK3ztpY5rjRrK87aitO25il7ftyWG+OyI1xuxJoZNMV7iGinOt6piv8ZtDpS1AabDP5GQ7DJFCpQoSZruJENZ7hQjPMHmFjIGXCyNKlXqWQKpRyXySAEBiBQJBKJhHyRsOERaJGELxKJ+A1qkN9oM06mXFMxelOTa3Oza1vZd3fX+MdX9vz01tFfvXjm67ee/v3rV3957+LPbp/90dUjH1048N7xHW/s3/zSzsXbq5MXZ3oPd+e3N3p3FYKXJjtvbx77/NqxP75x66vXb/3Huy9+9ebzv3jp6hd3zr57Ye/LBzc9v3Px8tLY4ZHK9t7ylr6OnRMDBxdGji6Nrc8N9Yad3V52IR9fH+09vzBxeXnmyqbZy5tmrqzMXlqdP7s8fXxh/Mjs6P7Jvr0T3Xsnu3dOVDYOtrWlAjpcosUgOQBKQRCWCGGxAAGEAj7v8faCv+3Q9TxebV1DXT2fx5cIRXC1TwtFgASAEAyFERCTIXIVYnOZAhFrNG1NNlmzRbqxzMTypD+pdYSkVjdksgMGDtLRiNoMy42Q3AwpSVhFwSoKUVGwkoJVVkRNo1oW09lwvR0yOh91aIsfZkIwG4aqj7iyUZCLwrYozEUgNgwzIYQOolY/RnlRyoua3ajJiZqcqMGO6m0YwaAaK6yiIBUFqyhUa8Y1JlhjhrQkSFDfBg09Bq01Sv7XoJM9muyAoXHInB8hiyPW0hhXGre1TNhbp5yt047WGWf7nKtj3t0x7+5c9HYteitL3q4lb9eip7NqesnVuehsn3e2Lrha5h3FWXvztL007ShO2QsTXH6czQ/TjYNUtt+Q7CbiHZpEuybRqo2VdbESESsS8WZDpMkYzpuiTWS8yRrL0dE0HU1y/iATCHLxqMfFWQw6lVyGKhVSDEchGKp2aAFfIBLyhQK+WCgWiiQCoVAgaMDEDRk3NZTyzGTdhwaatreG93cnX9k///HVvT+5c/TLF0/89tULv3tw7svnjn5x7fAnF/e9d2rnG0fW7u9Zvr02c21x+MRgeUchsppwHe/KPbc48PymoTf3Lbx7dPXW5qELU60P9s19cePIR5f3v7a+8sqBTc/vnD8+3rWts2mts3lzZ2lzT9vOsZ7tI11z5XSnn+kPO8aT/q2dTScm+0/PDJ6bHz2/MHF+ceLswvjx6aFDY737Rip7hjv3DHfsGe3cNtI5VynmQ3aDDNDLUSUk0aKICoUxQCzi19fXP17T2NDQ0FBbV1v7ze7Guvr6hgZ+fQO/trahvp7PF4ird1j4AjEEo2IQRKU4gsEgLCZ00kDYGo5T6SYmmCSSBTKcNTjDcs4npZyYgUMMDKqlEKUZrGpWW5BqqSyQ2gprmKpmqd4hNbpQsxshvYjFj1oDGB1C2TDKhhEmDDIhgAtDXAjmQjAdRKx+pHr9Z3YjZjdidmEmp9TowPUcRrCo1oJoKFhDIRoK1VIoYUYIM0yYYcIM6UhIbwYNJGggQb0ZeCxbawTUxr8+If03Hbpf1zhsbhqlmsespQmuPOUqT7lap93ts972OU/7vKdz0de15O9a8nctByrLgcqyv2vJ21kFveTpWnJ1LjnaF12tC56WeXdx1tk87ShNO4oTtsIYUxhlGocsuX5jtkeX6tIm2rXJNl2yrEu26JNFQ7xZFy/oYwVjvMmcaqLSeWsqS8eTTChM+3y0P2ALBt0cQ2o1cqUCVyulGAaDIABBkEgk4vH4IqFQJBBIBGKJCBAJRXwBTyTYMN7TcmhpfDIfWh9vX2kOHexufOvIyifX939+e/2LO+s/f379y1sHP7+06+Mz239wZvtbR7fc27f4zNbpiwuDxwbKO5vjG2PO7dnAuaGWO5uG7m8de3X3xJv7p+9tHTg3mj3Q4bu+2Pnw2OrDY2sv7lq4vDyyu6e4XEoNRNw5St/ld402xsebEj1Rd4ef7Yu4huOehUJs32Db8aneUzODJ6aGjk0MHJ8aPDrRv3+4squ/bVd/2/a+8lpPcaW3ZbScjbsovQywEHKLSmZRyjUoAosFDfW139o7+udVd9/s2K1vaOA3NPDr6hrq6hp4PAFfIOILRDy+AIJREMVQqRTDMRSFpFLAZtMFI2Q4YQpnDMG0NpDS2AJS2iOlnDIji+usuIZCVRSstvxZs8aKqGlYwyAEi+psmN4pNbikJi9u9mKUD7UEMDqE0yGUDWNsGGVCEBMEuSDMBWE2iNB+1OJDSA9CehCTCzY4YZMTNzqkeg4jGFRrhbUUoqUQgkIJCtdRqM5cTRewzgzrTbDBDBtJyEgChketGtaZYcIEqk1//TT4X4DODBhyQ6bmMaY0wbZMcm0zrvZZb/ust2PO1znv71z0dy76Ko8cByrLge6Nwe6Ngcqyr2vJ27Xk6VrydC65OhYdbQvOKujSjLNYbc9jbNMInR+2ZvvJbI8hXSESHep4qzpe1qbbdNl2fbbNmG7RxQvaWLMuXjCkmslMkzWdZeJxJhCwBINcOOL2+ewUqVerpGqVVKOWV0FLJJLqjQaBQMDnCQR8kVAoEQhEtQ21fH7NpunhQ5umx/KRLd35obD1YF/Tw+Nrn1478MXtIz+5ffjTp3d+fGHtB6e3fHB89e0jm17au3BjdfTy8tCJkdbtzZGlqG0hxBzsSl1b6nl+68iLO8dePTD1zvHld44vv3106cHeyTvbR988tvbumd3P7Zg9Pt2ze6BtMO4NqvGIXtVkp/MOqui2tnqZziDXF3GNJn0T6cBKOX1kvPv4VP/Rif71sb7DE32HJ3r3DXdu721Z6y6udDYttzfOd+QHCkm/VU9IJYxRxRk0Vo1SAQIiXn1t7Ya/2nn+bdDV11RUXwBX/81xJaFIwheIxBIQkythDMOkGIZBOCbWEkggRHpDRChtcEWVzrDMFpBa3JjZjhk5XM/gGhrTWBEtDWtpVEuj1Xt1WhYlOExnQ/UO3OiWmzxy0i8l/bglgFuDOBPG2QjGRVAu8mfQbBCmg7DFV50xwyYXbHRCBgekt2E6DtXSsMZSHcYhWgohSJQwYwSJ6M2QzgwSJogwQYQR1JuqHVpiIIV6UqInoWqe1pgBjVnyD0E3DpFNI3TLpKM85WybcXXM+boWAp3z/q6FQGUxWFkKVDYGujcGezaFqt89m4I9m/zfgPZ2LXk6F90dC662eecjzVP20pS9eYLLj9CNg1RjP5npMaa6dMkOIt6qiZVViRZVokWVbFGlSqpkQRFtlIbz8kijOtlkyDRZ0lkmEWciQTYWdcXjPpeLMejVGrVMRyi1GgWKQhAEisVigUDA5/N5fEF9A7+hXsDniRt4og31dSAsXts025WLBszqgodMU7Ij4+3vnd7x2fUDP7u9/sWzBz88u/LBsaUfnt7y3rGVl3ZPPbt55MJcz4mR8rZieCZomQtQ23Lek6OFm2sDz+8af/3Iwvvnt7x7ZuXN40sPDsze3j5yZbn34lL/sztmnt0xd3iia74YL7uoFjfdZLc02q3NTrrotJQ9dIefrQRso0nfeNI/nQ3t6G5eH+ten+w7NjW4f6SyZ6hj52D7SlfTxo78fGt6ppQcL6YqmYib0hiVsEmFUWq5RaNSgKCwvr625tFejiri6mrdvwX9bdMCoZgvEInEgEypxuVyDEcxFJbLYIUCsDsJd0Bn98kdITnjRRgfRrkwswM123GTDddVeycDEyyiYzEdh+nteLUMTtzolpq9MsqvsIbk1pDcGpIxYRkbkXFRqS2O26JI9cgRE4LpIGTxQ6QHMrshsxsyuRCjHTHYYYJFNVZEbQHVJKghYQ0JaymEoBCtGdGYIMIEEiaAMFVNA3oTYCABAykyUAIDJTZYIKMFMlAQYQF1FvAfgm4aoUsT9rYZT5VyZTH4uLqXQj0bQ70r4W9VsHcl2LMp0L3R37XkrSz7KkvezkVPx4K7bc7VMusqTjuKk7bipK0wzuaHrI39ZLbXlKrok+26RJsu3qKJl5TxkjJRUiSLskQBjzfh8SYskpdG88pkXpdupNJpOpmwJWKuZMwXCXkYmiS0Co1aZtBrNGo5BElAEBCJREKhUCgU8gXCep6woUEk4Et4fHEtn4/K0F3bV+NurvaJJ8wySZoj9o+2PTy1/bNrB352a/2LZ/a9e3zxg6MLH59ee/vw0q3VwbMT5QPdmaWUfdJvXojSW3OuE/3ZK8uV57YPvXJk7pPrez5+etcPLm1/9/SW+3tnb24eOtyb29ToWci4FrKesZit4qXaXGTJYW7ijO1+e5vP3urlyh6mzUO3eehK0DaW9I2lfFOZwPbu5n1DnftHK7sH27f2lDZ25GeKialiYjQfGcwFezOhUtTrorScWW3RyU1KqVEuR0XCug0bqhvu/hHohgZeQ4Pgsem6el5dPY/HF/KFIqEEABBUrlLhUgyGQRyDlEpIZ0AdHoJxyVmfjHRCpBOmXJjZgRhskMFevVZD9TZEx6E6G/bIsUtqcOFGt9TklZF+uSWooMMKOiyjwzIm8ugVW7Y4zsVQJgLR4UfnjSx+kPSAJhdocoImO2zgEAMLEwyqsSBqM6Q2Q1XQBIXoLKjGDKmMgNoo1holhAnQmUGdGTSQoJECTFaRySo0MxKSgygWJlnYxEFGFvqHoIvjtseau5dCvRsjPcvh3o2RavWtRPo2R/pXo32bI32bI32bQz2bAlXQ3Rt9lWVf56Kvc9HbNucuzzhLk87mcXthzFYY45pGmPyAtbGfyvaakx36RKs2UdbGS+p4SRUvKhPNsmSzNNmMJwpYvAmN5aWJvDrRqE9nLckEnU440wlvJh6MhrwsQxr0aoNebTRoVUopgoAAIBGLxUKRUCAU8ISier6wgScS8MUCoaRWwOeJ+du2rRZSse898UTASY+0ZXYMld86tfOzawd/cWv90yvb316f/ujUxs/Ob3t1z/TT853rPekJv2nYRaw2eg50JC5Ptd/aPPjgwOzbJzZ9dn3/z28d+fTpve+f2vLOsdWX9yzcWB5ar2RW0vaFGD0RIMeC1GSM6/dRnS5zb4AdTvhGM5HhTLQn4ml1M0W7uWgzVQLccMI7ELFPpP0rrdldA+Wt3cXFlvR0IT6aCw9mgt1JT0/S150KFMJuJ6nxO0ifw8oadSaVApOIams21NTVfvvz7W3+9fX1PB5fIBDx+Y9eO1tXz6uta6hv4PMFogahSAQCCrUKwzEEgTAUJAipWguZLDjrUltcMtKJmOwg6YSNDlBvBw122OhADE7E6EQNDkzvwAxOzOjCTB7c5MHNXikZwMmQjArJrVElHVXQERkdkbIxmS0htSdwewJjozATAekwaAmAZo/E6BQbnIDJAZtssIGFdTRMWFANiapMsMoEq0yg2gRqzNCjMoEqk0RrlOjMoIGCjBbISIFmK2DhJFYbYHWAtBOmnbDVAZF20GwH/j7owihTnnJ2zHkfa+5fifVtivavxKo1sBobWIsNrsUHtsQGtsT6VyO9cIm+dgAAIABJREFUK8GeTf7ujf7ujYHORV/Hgrd93lOecRUnHYUxW36EbRxm8kN044Al20tmu82ZLmOiTRcraeMlTaxZGWlSxJpkiYI02SxNNkmTTVi8EY3mZPGcOpk1ZrNMNuXIp/yZmC8Z8flcLGUmDHo1adaZjIRMilQzdPUAWhU0TyDkCwRCgVAgFNY01D9Zv6FvoGd8cEAi4Pt99oSXmSml3jm/7/Prh351Z/2Ty2tvHJj48MTiR2dWH+yZvDhZ3pxxdFLYQsJ2fKh4fqrz1tr4q4c2fnhhx4+fOfzjG4e+f277h6fWHuyZfWXP/N216Vubxm7M9Z8bLh7uSO4qhnYWI9tK0aWsfyblm00H5vOR+ZbsZCHTF/e3eZiinWqkdQXOUPFzfWHHQMQxHHUsFxNLLanxTHA45R9KB3qT3vaIs5LwdafDWZ/NQuAhD5NLht2MhdYTpF4n4PO/u+GpDd806b9pz/UNDTw+/8+g6xv4td80aZ5AJAQkUoVcoVRKcVyKIyolriFQrR6x2FSkXU65cJMdMruqoCVGJ2h0QSY3avZgJjdeLdInJf1S0i8lA1IqJKPCMktEzsRVbELFxBVsXG5Pym0JqT2J2RMYF4PZKESHIUvwEWijAzQ7YBOH6GlYZ4U1JKIywQoDqNCDSgOoMoAqI6A2AlojqDWCGqP4MWiTBTZbIYoBaDvAuiDWDbEeiHXDjBuyuEDKCVBO4O+Abpm0tc+6K4v+nuVHmgdXE39RW+KDW+NDWxNV049BV5b9leVA56Kvfd7bNutpmXY1j9vzI2xu0Jrtt2T7yEyPOV0xpjr0qTZdrEUTLaqjBVUkLw/nZNEcHmuUJvKyRKM0nsNiWSyaVcbSmmTalElxjSlvIRNOR3yxgMtOG816lcmgIc06HaGS4jCOIwAgeXxEmMcX8AUCoYAvEgjEEnEDn/e9micxKeZ1OiijQUMoUWFdb9L/5sndP725/stbhz+6uOXB3uE3Dk68d3zxwc6xSxOl5QQzYNMc7Gk8Olw+NVW5tjr+zI7pG1vHT022HRstHR0pHB1qWu/Pr/fmj/cXL4xXTvWXD7dl97ekDrbntjRGltPByYirx2XpdjGDQedA3D+UjgwkQ51+R9FO5RhdntG3e619UddgzN3jsfR4LTO50HjaPxD3jGSC/Ul/Z8Tdlwn15mIJN6NXQA7WGAk4rXqtQalgzGR9fcP3ajb8c9A8npDHE1RBN/AE1SbdUB13iEQQgqjUaoVcIcURKQ4bjSo1gRAm3MQqKKfM5EDMbpT0IEYnYHBJTB7Q7EFIH0p6ccqLkz6cDEipgNQSklJhuSUit0bldFzBJlRcUs0klGxCYU8q7EmZPYXbkxgXh9koREcgSxA0ewGjCzA5HuUNvRXWWWC1GVUaYYUeVOgApR5U6kGlAVAbAI0B0BjEGoNIa5TozEAVNEmDFg5knCDnBjkPwPlAmw/ifCDjA60eCe2R/B3QrdP2znl391Kgb1OofyUyuBobXksOr6WGtiSrNbiWGFyLD67Fv0kdoZ5Ngcqyr3PRU23PbbPe8rSnOOHIj3CNQ3S6n8z0mFMVY7LTEG8jYi2aWIsm0qyMNMnDjdJQDo9k8UhGGs3KYllZPCOLpvFoWhrNaCIJIpGisklnIR0spMOpsC/ssTlpE03qSJPOZCSUClwuQ6VStDq2qw46eAK+QMATC3gSPk8oaGjg19Xwar/71HdqnvyuSCjgifj133six5Fvntzz4+sHv3z2wMeXttzfO3h/18B7xxfe2Dtxc6FzW5Nnwk8e6Clsa8/O5UNtTmNYDbjg+hKjnEjZ9w80Xd8ytrc3d3Ks7ehQaVsxui0f35ZLbm/MrGYSM6HAeMA34HF1OthWlimxdJ4251lzgaNKDmu7h21xknlWX+AMXSFuOOnpcZPNpHI2F5rOhQbjntFseCAV7En4BnLhSjYSspGEHMAQASBqkPBqlShiZ5ja+ron62qf+iZJVz9/+QKhv55y1DfwH8VovognFIoAiVQmU6nUUgxHYZAgFBodLlVLCAq3epWUV25ywaQHNrlBkxckfTDlRy0BzOLHKR9O+nHKj1sCuCUss0bl1piCiSvZpPIxaCYht6UUjpTckZY60rgtgXJxmIkh1jBM+kCzGzQ5IJMNMbCozgJrSVBtRBQGRK6D5ASo0AEKAlDpxNVS68Uag0hjEBEmiZ4EjRaQYkHaAbJu0OYBbD6J3Q84AqAjANqCIOuXsP6/B7ptxtG14OlZ9vdtCg5sjg5tiY9sTfyF6bVEtT1XQfeuBKuXgx0LnvZ5T+uMu2XKVRx3No3YsgNMpp9KdRsTXcZEuz5WJsIldaigDBWUoUZ5ICv1p/FAGg+l8HBaGknLomlZNC2LpKSRpDya0kZiRDrFNGV95Xy8KRVJhfw+B+NgjDSlo0g9adYp5JhchuLfzKGroAUivkgsAEQ8iaBBJOSJxIKnap+sq6/l1dXVbqj53oYNdd/9TtCgePnI1s+u7vv5zX2fXl17+cDw8zv63j029/6R+Xtbh/aUg7MRek9XbjrhHo462lzmgELshGuXW+MPTu342UtX/+uPXnt4cf8f3rv73uUj6xNdz+3YuN7fu5RNzyYTY5FIv8/XarcXOa6JYWIGQ5IyhvQqhxRyK5CIQZmhjc0Oquyxdga53rC9nSXKtHqlJTGbjwwnvOONkaF0aDATGm6Mt8X9bkpPEjJAWPedJ57Y8L0nVFLcabfX1NU9WVv31Dc7SP+XoOsb+HUNvAYenycQ8PgCvkgoAsQQDGs0GrlMBsMAikpMpFpJIEo9ZLLLLB5F9akTOohYg5A1BNMhjA7h1pDUEqwWbglWQcvouJxJKNikkkuquLSKTSrZpNKWVjjSCmdG7khLbUmMS6BMDKHDMOWHSA9kcsImG2JkUJ0FJkyQSg/LCUimBaQaiUwrVmolSkKkJMRKQqTSiTQGkcYgJEwiHSk20RKrDWRdkN0LOXyAMwA4Q6ArDLkjkDMC2UOAPfQ3kaOaN7oWfD3Lwf6V0NCW6PBabHgtNrQ1NrQ1MbQ1WaVcDRt9myO9K+HKkq9z3tU+52qfdbdOuVrGHcURR/OgI9/HZSrWVJc50WaMtRojJX24oAvltcGc2p9R+JIyf0IeTCiCCXkwIQ3FsXASj6SkoQQWScsiKUUiQcSj+lySLWZ8rflELh4Kuu1Om8VmM5GkhmMpo0GjkGNKBY4hIAJDMAiBEkAskvBFfIFEIBILRSKhWCIWSSQ8Pr+2tr6upqG+nl+zoabhu08wMvH1XdMfX97546d3fHZl7dUD48+t9bx+cPL7pze+tHvsSG9iKUnvqySXMu4d7enzc4NTcXen3bSto/E3rzz3f3/y5n//2Qf/8dnb/+9//vrLD19+9/61P3750edv3Luwd+3Y2tKF/dvWVxf68smxtsJCX0ch6BqvlDIhB6lENKBAxq/RiBvsKjxh1Rdc1u6ws5XVjMdsq+3JqZxvOOkeawwNpYOjudhINlEKemmtijYSUgx+4rvf+V7NBrvLyXD2pzbUVJc1VnfNVKt607u2vq7643FV/2zg11dnHgIRny/iCSV8kUQgV+IanQLGJKhUYjCr9EaFTAPqLDjjUTN+GeNHuAjMhL95ajUEM2GMCeN0CKdDuCWE0REpG5OzcQUTVzIJJZtWsmkFl1FyGaUtrbRnVPaM0pFWOlJyWwLnoggTgh+N7ZywyYYYGExHI1ozrNRL5IRYphVJNSKpRiTTimVasVwrlmslckKkJPgqQ4PWXG+k+RaHmHVL7H7QGYTdYcQbRbxRyB+DfXHYF4d8cdgTh1xx8G9Bu7oWvD3LgT+D3hob3hYf3hYf3pYY2hofXIsOrkX7V6O9K+HujcGOeU/rtKN1ytk64SyNOpqHHE19tsYeNlthku1UomyKFvXhgi7UqAtmiUBG60uqvAmZO4a5o7gnLPWGcV8U88fQcBKPpqXhpDSaVcZzmmSCSMdMTWlbOR9sSgRTYa/bTttYs91JcTYzQ5M6QklolSqlFEVAFIa/AS3mCwUCiUgkEQvFYqFYIhCK+TxRfZ2grpZfV8urq6trePIJlfDJ9bnODy/t+OLajs8ub3nj4PiL2/sf7B1578TC6wenLkw2r+YdRwZyezoSx4fL75zcdWayd2NTfGtb/urK9LsXj/zxw1d/+dbd//lvv/zq8/f+r3/94j9/+5Nff/7+uw+e++FbL37yzstv3n3m5IGtl07sP3No59JY3/rOlbZc1G3RGaSQGhRY5LDfoE5Y9R0BR0/I3uHQbe/KbmqNDyfsQyn3aDYwmAoMZaL9yUiT3yWTCFGJEENhoVhEmMxOn18Mwt978qkNGzY8ueGpquPH9Rj0t03X1tfVNdQ18Kum6/lCnlDMFwMCkYSP4hBhUCm1OIKL5SrYSKr0ZpnSADBuFePFLW4JF4aq2wWqD64yEYSJIEwEZcIYHcGZqJSLy21xpS2hYpNKNq1g0woupbCllba00pFVOzNqZ1plTynscSkXQZgQTPlA0g2aHbCRg/UMqrMgGjOk0EtkWpFUI6xq/rNpQqLQiTVGIUEKDFa+xS7ivBJHAHBHIE8U9sXRQAIJJuFg+s8VSMO+FPSXoKe4jnln16K7Z6Ovf3NwaC0yvDU6vDU6si0+si02sjU+tBYdXI0MrIZ7N4UrS/7OeW/btKtl3FEac5RG7YUhW76Py3WzmS4m1UHHy1Ss2RTO64ONhmCG8CU1vqTGF1O5I3J3ROoK4a4g5gqi3igWiOPhpCyaVcQyykSjJtVIJONEIcsUs85iNpCLeuIBl9tuddoou4NyOKy0xVSd3KmUOIZCKAIjEFwFLRCKRGKJGACEIrFAKObzxXyemNcgqqvl19Q01NbX1234LvjUE9Mt4XfOb/vhhS2fXVx959DE/bXKgx0DbxyafHh09vpix5a849xk+fJc9zObx944svUHF9af27Z8amp4e3vT4eGum9uXzyxOfHL76R+9cPO//fTT//qrL3758cMfvf3SL3748Idv3nvn/q07l0/dvX7+6J4t88PdOxemUk7WQSgpKWJTSpMsmXdY2rzcaCbUE2DG4449/YXZvG84aR9v9I1kfEO54HAu1psMx+20uPYp3oYnAbEIxTClRlsvEH7vqadqautqvlk9+ljtPwfNEzTwhbzqtwQUQ4hEAgokkFBNyLR6pVQB4XKAMMoNpFxtkBgZhHHjtBfmgjATlNCh6poB+HGxUZSNYmwM5+JSW0JhTyptKSWTUrApBZd6ZNqRVbvSakdKZUsquRjOhmFrAKY8EOmETHZIz0IEDRMUpDICckIi1YgxlRBXC2VasVQrkhEiuU6i1AMqg0RHSky0hLJJWDfgCILuCOyLg74EGEzD4QwcycKRHBLOwuEsHMkhoRwcyMJ/Abp1mu2cd1QWXb0bfQObg8NrkZFHoGMj22LDa7HB1Uj/Srh3Y7CyGGif9ZSnnC1jzuKQo3nQURiw5/ts2QqX7uCSbWy8hY4WyGjeFMkaQ2lDIKHzxrTeqNYTVrlDCndI5g7L3GHcFUI9USyYkkUyynijJp7TpPK6dE6fTZlbCs5iztMYc2Wj7qjP7rJRbifNsCbORlFmvdGg0WqUOAbhGFwFDQGgRFwFDUoAWCgC+AKxgC/h88QN9cK6Wn5NHe/Jurqa2u/yvvtEjFbdObj4zqmVH19e++jY7GtrlftbKve2D7xzbO7OWv+Okvfp+c77e2bv71l8+9i2L545/dPnrv7q7rOfXD13b/famYnBKwvT52Ynr25aevHA/tsH917eu/X45sWbRw68eO7Es8cPbR0bXBnuHS7mcm6uMx6OUeawyZCxMU0uW95Ot3nZ0XRgIu3v9lHburM7enPTefdgnB1OO4bS7sFcsC8Xbot5bXo178nv1j35nZoNT9XU1n33qQ3feWrDU9WDdTU1f9We/wnoel5ddZtSdeOuSCKCUQiARAAklCoQNSFXqFFUKlGqMcIo1RgAlU7IumW0B6G9IO0X0yExEwaYCFRdOffND5iNImwc5RK4LSGzJWRsUsYmZVxKzqXktpTckVY600p7Us7FpGwUY0MIHUAoN0Q6QKMN1NEQYYG0JKg0SGRaCa4Sowo+rhTINWIFIVbqxWojoDVDOgo00YDFDjIu0BGEvDHYn4SCaTCYBiKNUDyPJJqQeAGJ5ZFoHonmkXAjHMz9ZeRom2K65uzdC66+Zd/gSnBkS2R0LTqyFh3eGh1aiw5tiQ6shPs2hrqXAp3z/tZpd2nc0TzkbOqz53vtjd2ObJc91W5Lltl4kYkUrJEcGU2bQgljMGbwRw3eEOEJaV1BlSuocAZkrqDUFcIcYcQVw3wpaSSnSuaJ/4+x93py67zSfimzkdPOeQPYGznnnHPOsbvR6Jy7yQ4km1GBlCiJkkhlS7KtsZykcR7bksa2bMuWw4Rvpr5ze6rOxflL5lyApG3NV6cGtQoFdPXlD2s/a73rfVaxbqjUzeWyqVX3tmvBbi1SyQSq2Ugm6g94bEG/w+2xBIMum8VgtegNeg1NYTOgCQx/BDQEQhgE4yoAUSoglQJWyEGZRCkVK8RixXmpWCiZE3zlnBYUvnC48PP7Z398+/qfHhx99szqD64MP7y68KuXL/z8ud2XlnLfPVv51f2zX96//ts3bv/pay/9x3fe/X8+/uH/+/GP/u8ffvdPb7/6yd3bP336yR9cv/HN40tv7O7cXpx/ajS8u7r87Mr0maXJWb930m6ddNoXW439ZmOrXptPJcbJeCfkG0b9W6XUSae4UwxtZv231zunvfRmybeSda8W/SvlyHItMV+OVSIuHQGLzz8hnDsvEgq/cl4gEEkEYolALBYIBWKxeDYsOvOa+ZKG/j8CrQQUcqVMrpQoVDIEQ2AUwgiYYmZAUzgFMhrMYGJ5I8oZQVeAdocJdxRzx2F3AnSnIG8G8WQeWhy50rAzBbsziCeLefOEN09686SnSHmK9Cx8RTpQZPxFxpun3FnCncbdSdIdI+wh1BpATV7E4ET0doSzwGojyPIQrQYoVsloVRodyJsgvRky2mCzA7W4ULsP9kawQAKL5PBkCUtXkUwdzdThfAstdfByhyh1iWIHL7TxfAvLNrF04+8lx/Dgy0BvXs9uXMtsXs9uXc9tXMusXcmsXMpMj9MLFxLD3WhvK9RejTSXwo1JqLYYqo6DpYE/1/Zmm55MzZ0uO9IFWyJjjqfNsZQ5kjSFk/pQkg8lNcEkE0hQgRQZzJDhPB0uUsmKutAwlOqWat1aLJjadX+95KsXAuWUv5IJJUOuSMAZ9Dv8AWco5DWbeKfDrFFTGjXF0ARNkTRJYQgKASAIwgCEQRAGAqhSASuVkEoBKGQKuUQhlsgEMsl50ZxEfF7yxLlW3PXh85c+ffnSFw9OfnNn/YdXR/94Y/Fnd7Y+e+X43f3ONy8tfnb/7Hdv3vrtm099/vazf3z//l+++fof333lL+/e/5ev3v/z6/f//e03fvP8Cz86u/7h8aUP9g6+d3Ty4cml9/cP39vee21l7f7y6rOD0Vmltp3PL6aSw2hoFA3NJyIr+eRhs3DUym3lA8ft1NWF8kbBt5xxLWc9yzn/ei0+Kcd62XDUroPlIrHwvHBuTiAQzAlEcwKxQCgWCEV/Wws+tj3/UlEolctmY/5SuUymkMmVMiWgUAIKhUqqApUgDKA4guIISaOMhtDqWVZL4DSk4XBej+mNCG8A7F7Cn2B8CdITRz0J2JdCPGnYlYKcSdCZBB1J0JWGXWnEnUXdOcyTx1150p2n3AXKnSe9OdJXoH0F2psj3VncnSRdUfLhjXEfanQjBgeqsyFaM6wxAGoeZLQgywFaPaQzwwYbbLJDJgdocUF2H+IOw8EkFs3hyRKeqc1QhgttpNhByz2s0sMrfaLcw4sdtNDGCl0838H/CnR32zbcdy9cDEyOw9PT6NpZavN6dvNafvNqfvtaYftaYetqYeNKYe1SYeW4sHQhM7+XHG7HBxup3mqqPY03J7HaOFrphwvtYK4ZyNb96bInU3QlMtYZzaG4MZQwhJJ8IKkJpNhgmgll2HBOHSmqI2VNvKLN1vXFmqVSsZby5k49VC8Fikl3IeEpJn0BpyEScPq99kDQ7Q+4nA6z1aLXqEmGxhmaYGiKJulHqgMGIQSaGRqoIEAFAkqVUq5UyORSmUwgk3xFKJBKxYInnqCV4htr/R8+f/rLexd//dzWj68tfP/G4k+f2fj8tcs/emr9/aPRr185+/1bT/72zZu/f+fOnz945T8+fPPfvvngswdP/ejmxZ9cP/7kqWvfu3D41eWVtxaX3hovvDuZvjW/eH8wfLHbu54rXojE193eRYtt4HMvJKMrufQ0m1zNpw/blYNmfqcc3ymEro7Lu41EP2Saj9mW0t71cnSlEu9ng+Wox6zGxHPnhII5oVA0NyecOy8WCKUCoeQR0IL/OdAz6awClSpQqQTkSkCpApUIBiMYjGAgQaGcjtXqGEaD4xSoVsMGA6nVwbwRtHtxT5R0xzBPDHHFIGcccCZBRwJwJIDZlglXGnalUXcGd2cJV45y5ShPjnZnKXeW8uRob5b2ZChXmnDGCVeUcIQJmx+3eDGjCzU4UJ0V4Uyw1gCyPKDmZx06UG+BjHbA7FRZ3EqbD3CH4UASjuaQZBnN1LFcE823kFIXLfexygCv9vHqAK8OicoAL3Wxco8o9YlCl8y1icdA24f7noWLwclxZHoaX7uS2bxW2Lpe3L5e2r1R3r1R2ble2bxS2bhcWTstLx8VJwf5hb3c/HZxuF7or2S7S5nWfKoxSlZ78XI7VmrFio1woeJN5R2JrC2asoST5nDKFM4Ywhk+lNWGs+pwTh0taqNlbazKJWp8tmYo1W2Viq2StzUroUYpXM74qtlgNuryO/XxsMvntgWCbpvd6HJaDHqNVkOrWZJhSJahaZImcQJHMRhCIAiGIAgEIRAAIACYEa2SS+UPn8gykUQiEYskXznn19EPTlZ/+uLRZ69c/Pnt1Z8+tfyLZ7e+eOvsly9f/PblhU/vHX/+1s0v3nnqszdv/uH9u//ro1f/9YN7v3vjyY+fPf3wdONbB6vvrU/u9dp3atXnW83n283b9eqtculqIXsQC28EfGsB72YkuJFPbNcL27XCWjm7Uc1t1bIbpcR6MXpQT14eledTnnbANEl6l7PBtVJ8lAp0UsG4ywxJBXNfOScQCOfmhOfPC0RCmUgoEwgkAqFIIBbOSQQC8d917mYF4gxoqVwmVypkCrlULnto6Q8oAEilApVypUyhUqhAFYRACAaDsAonEU7P6owaTs+SNMKymE5HcRzK6WC7m3KHGEcAsQdBZxRyxgBHDLDHVPYY4IiDjjjsSMCOFOJMoa405sqQrgzpzlIPP6RJd5p0pQhHErNHcUeYtAUJqw83zewHbAhvhjkjpDWAGj3AGUGdGTZYIYMNMDmVVo/S7le5w2AgCUdzULKMZOpIrokUO2i5j1WHRHVI1EZkfUjWh2RtRFaHRKVPVPpksUvlOmS29RjoLcdw17twITC5GFk5SW2c5bavV3ZuVHdvVHdv1vZu1nev17fOaltntc3LjbWT+vRCdXJQXtytzm9WxmulwXKxO8m353PNQabey9a62WonUW2G8hVvtuRO5p3xnCNesMUK5mjBECnqonltrKCNl/l4jY83damWKVs3lxuOStlayVlrRX+tEKrmAt1qMhdzh9zGWMgZCXpcLqvNZnQ5LTqe5bTMTHKwDE0RFEmQFEEiMAJBEAiBIAhAoAoClSAgB5RSQC5SycRSiVgslkmkyjmBRCYSQcJznaj9W0/v/vMrp79+6fDTu9uf3N354q2z379++cdPb/70zu7v3rj2p3ee+u2bNz5779afv/PCn96/89s3bnz64skPb+x872TjrZXBC93a7Xb1yVb5Wi1/tZa7VM0elzMXy+m9QmK3mDyoZvea+d12Yadd3GoVNpv51Upqo5rarCSOeoWNUrQTsAwizmk6uJILLyT9nai3GvFaNKRk7pxQcH5OKJwTiIVzEqFAKhI8ytAzoEXCx/ElDS2VyxSzZ5JCLlcqFCo5ACkRDIYQUKGSze7DAxCA4sis48FoCE7Panhay9EsjWs1pE5HajnE6qA9AdbhQ20B0BmG7GGlLaywhOTWiMoWBexR0BaDbXHEkUAdScyRIlxp0pkmXRnSmSKcSdyZxO0J1BqFbWHMESRtftLswYxO1OjADFaEN0FaA8gZIc4I6kygwQKb7LDZAdg8gCsAeiNgOIXF81iyAmcbaL6FFDtoZYBXh3h9TNTHVH1M1UdkfUhWh0R1QFT6RLlH5Nt4poml6uhDoHvbjuGeZ+FCcOkounYpvXW1uHujvnezvnezvn+zsX+zsXu9sX1W3z5rbV1urZ80Vy7Wlw9rS3uNyVZ9Yb02Xq0NptXuuNQa5Bu9XL2TrbeT1W602AwV6oFszZeuuFMVR6JsiZeM8YohUdYny7pkVZ9o6JMtfaZlytUt5Ya9WLRWsrZOLVovhmqFYKuaiIVsQa8pFLBFIh6DgfO4bU67ycCrDbxaq6ZYClfTFI0TNE4wBIkgCARBEASBIACBAAiqQFAJqORKuUSpkMmkYqlUKhKJ54QiiVQiE5xHRU9s1GMfPX/069cvf/bKwa9e3Pvi9ct//ur1X9zd/9Gd7c9ev/r7t2/9/u0nf/X2zc+/9vQX7z39+Zs3P3nh+MOz9Xd3Rq9MGneHxad7hauN7HEpdqEYPSjFDirJi83chWb2oJ7drWV2W/m9XvFgUNntlTZbua1Gdque2W1k95rZXsje8JnHCd8kHVxIB9ohVy3kDln1sFwsEnxFKJqbEwmFIrFILJkTiAQCkUAoEgiFArFwTvwQ6JntuVAsEkulEplMPLuYJVcoVIBcqZIpFLO9hSAMYgSG4qgSUIAQCEIQCIEYgeEEhqAQxeBqjtLC/mKxAAAgAElEQVTyjN6goSmEVeO8ntJwqN6I21yU3UdavZDFqzL7lCa/wuRXmEKgOQRaI4A1AtmisD2GOOKoM4k5k9iMY0cCc8YxZxxzxDB7FLWHUXsAt/pwiwczOlCjDdWbEd4Iaw0QZ4R0JtBgURmsKosDtHtAdxD0x8BwCkwW4FwNLbbgchep9NDqAK8NidoQmwFdHZGVIVEZkpUBWe4TpR6Rb+PpJp6oYbEK8gjoHcdw37NwMbR8Kb5xJbtzvfyI5vrBzcb+jfretcbOlcb2lebWpebaUX35sDY9qE93W5PN5vxac36lNZo2h4v17rDU7uWb7Uytnax0E+VOvNiO5JvBXNObqTtSVVuqak7XzemaOV01pOuGVNOQauozDX2hYak1XdWys1H2dirhUtrVKIXLhZDLyQeC1kDI7vaY9XrW57HbTTqLXmvWa7U0oaFIjqJZnGBxkiVIDEEhCIJhGHxkaghBkEqlmm1ZlcmkUolILD4vlswJxQKxVCQVnucgyc2N3idvXP3stYu/vX/0h1dP//zVG796cPpPLx99+vrVL967/cU7z/7u7du/eePWb9948jf3r3989+Sjqxvv7g3vL9eeX8g/M8xea2bOGqlLjdSlZvq0mT1uZo/b+eNO4bhTvDCsHo5rB4Pydiu/Uc9s1tJrpfh2LbOYCtTcxlbIMU4FFzKhTsxTDbkyHpuZpaTC80Lh3+XgGbuz+NLfBSKhUCyWzI64pXKpTCGTg3IFKJMDs7sqCiWoVAEojiEYqgQBAARnP3gMwxiagiCAIDCGJTie5XVqVkvQalSrIzkjyRsJo410BTSuAGnzQkYPoPeqjH7QFIDMQcgcAiwh0BIGbVHQHoOccdgVR1wx1BlDHRHEEUYdIdQRRO1B1BZArD7I7IHNDsRoQw0WnDeinB7m9DBvgHUWpcGuMLkUNi/gCUOBGBTJAKkiUKiD1R7cGEDNAdIcYc0x0RwTjRFRH1O1EVkeEsUBXhoQ5SFV7JO5NpFqEIkaHqvgkRL2WEM7Rge+yXF49Upq62ph90Zl90Zt90Zt70Z9/0Zj73pz92pj56yxdbm5cdJcvVifHtSW9qpL283FjeZ4tTFebg6XmoPFRm9cbQ+KzW622k5WuolKN1HuxkqdSKkTLLS9uaYz27BlG7Zs3ZytGzNNY7qlT7f12Zax2LQ0O552y99vRdqlYDHpbFWi6YTL5eSCQWsgZLdaeYuVczvNVgNnM/ImXq2lCS1FcjTF4oSGpLU0S2A4DMPIbKIUhmdwq1Sq2aZVqUwmlYrFEoFYKhBKRAKxSCETKs6dC+mw926sff721d+/fvb5q5f+8MbZH9699cnrVz5989qf33/hX//h5S/evfuHrz77h7fvfHb/xs+fPfnBzb1vX1p9d3/0YK1xb9p4bqF+e1x9elx/ZqFxa1y/Nqxd6VevDGtno8bJQutooXVh1NjtlDYbuZVycr2SWinEB1FPJ+Tsxb3DpH+Q8DXDzoLHGjLzPI5IRHOCOcFX5s6fF849zsH/Q6AlUrlUppzR/Nj/XKFUIRiKYCgAgSoAePj4ggCaJlEURhCApFC1htJytJojcQpkNShvpLR6TKuHrU7S5aetHljvUuncgN4LGn2A0Q+a/IA5AJhDgDUM2iKgMwo5o4gzAjsisC0E2wKQ1Q9ZvLDFC5s9kMkNmhyQwQrpzAhvQjk9otVBnB7WGRG9VWVyKqxewB1Cggk0mkFSJbjQgGs9pDlGO2Oks4B1FvDuhGwvUq15qrlANebp2V7x8pAuDehCl8q0yEQNj1WwSBEP5v4OaP/kJLJ2lt6+Wty9Udm9Ud25Vtu93ti7Xt+71ty92tw5a21dam2cNFcvNqYHtclufWmrubDeHK80xtPmcNIcLDQ6o0q7X2x1s7VOqtJNlTvxcjdW7kbK3XC5Gyh2PfmWI9uwZZvmbNOYaRrSbV26rct1jMWWpdn1dFr+Ti3YLgcbhUC9GAr5jX6vPhy2+wMWk4l1uYwOm96sY+0mnYlX6zW0liY0JMHiOM8wBg1H4gQMwyiKYhiGPnrNgJbKZBKpXCKRisVCgXBOIBELJFKZRKycewJ+4txawf3zV05+98b1zx5c+uz+6e/euvGbd5/8zbvP/PmDl//y/stffP3FP379xT++98Lnb9757P6tT1+4+uNnjr57dfsbx8vvn66/e3H9web8Cyv9uyv9O9P+05PercXOtXHrbNQ4HjePFlpH882DfnWnXVyvZVYrqfl0sBN09KLubtzbiblbEWfFZ0nadF6e0aKwTCQQCoTn5+bOC/4K9JdS9ZeAnq2kmL3P9q3MDrsVSkChVCoBJUbgGIEDMKRSKSAIgCAAglQURdAMDkJyBAUoGuN4huNpkoJoBtHyhIZD1Byo1amMFshgBXibkneodC6Vwa0yelRGr8rkV1kCgCUIWEOAPQzaw5AtBNtCsDUIWf2gxQubPaDJDZmckMkOGaywzgxzRoTTw1odNANab0aMdpXFA7iCaCCORbN4sojm60ilCzeGSHsB7S2i3QnWW8K7E6I7oToTurXINBfo6piqjOjykC306GyLTNWxWAWPlIhQHvdnHmvoHdfowD85jq5ezmyeFbavVbavVneu1XevNXavNnavtnavNnfO2luXOhsnrdWLzel+Y2mvOdlqzq81RyvN4bQ5WGz0F+udcbk9KrWHuUY/Xe2nKv1kuRcv9aKlXrjUD5T6vkLXnWs7cm1LrmPMdPXpri7d1eXa+kLT1Op6Wk1vo+htFQLVjDeXcIZ8hlDAGI053G692cx4vWarlbMatU6bQc8xeo7hWVJN4jSGciyj02hIHJ89T0mSJB69QBCUy2USmUwokYulsyQtFkilAolMJpPJzn8FnnsiaYJf2e9+ev/Kb149+82rZ//86pXPv/7M59949i/feuVfv/3qv3771X/74NW/fOOlP77z/BdvPvvZ/Sc/vXf9R08ff+/G3oc3D7919fBrx1tv7q++sj15fm18Z3n45KR3fb59ddy5NOmeTDoX55u73fJWI7dRzy7mIoO4rxN29mKedsxdDztqAWvazgV1tFtLa3FEKpwTCgSPU/KXCP6fAP04FCqVQqUEIJBiaJImAUilVMkhCEARGEVhnIBpFocRACdggkQ0WlKjJVg1xqoxjRbXcCinQzU8wOtVBgvAW5Vam4J3KHVOld6lNLiVRo/K5FOZ/YAlAFqDkDUIWQKQxQ9afKDZA5k8sNkJmhyAwQbpLTBvgrR6SMODGh5Uc4CGA3g9ZDQjVhfkCsKBGBbNYKkilq+j1S7aGCGtBag3gYdTpD9FB8tYf0r0plR3iW5PmOYCUxtT5RFT7LGZJpmoYNEiEspjwRw+Wyr3X//1X+fqm7bujmt04JscRVYupdcv5zfPSltn1a2rtZ2r9d2rzd2r7d2z9s6V7tal7sZxZ/VCe/mgtbjTXNhojFfro+X6YFrvT6r9SbW3WOnMl9rz+eYoUxulKqNUeZgoD+PlYaQ0DBSHvuLAk+85c11zrmfM9nWZPp/t67JtXbFlanbcvU6gXvBUk65K2pMMWsI+QyxijcecDifn8xr8XpPFpHba9FYzp+doTkNqGUJN4SyJaxmaUzMEjoMgiOM4TdOPmUYQRC6Xy+RKkVQplkrFEqFILBJKZXMShVAslQjmUKnAr1ZdaIU/uLn5yUunn9w7/sUrx79998kvvvn8X759/z8+fPN//+Cr//nRm//2wYO/fP2lL75697ev3/7l/Sc/vnf9x3dOP7p19O1rF755Ze/d461X91de2pzcXZt/Znn45FL/yenwxuroynL/4nxzu1NcraWXivFhyt+OujoRZzfhbcXc9bCj4DbEjIyfIz08w5GYXCIUCgSCR9TO8vTjrvPjWvCvQItEs30UYols5uMvkSokUoVEJpOrFAqVEoRBRk0TFK4EFCqVHARVCAIiCIjhEM3gCKrCCYikUIbFWDXKqjGKhtUanNMRnA7T6mBOD+pMIGdRcTYlbwcMLsjogoxuwOQGTB7A7APMPsDsB80+wOwFzV7Q5AGNLtDkhIx20GBT6cwgZ0Q0emiGMssBGg7gdCq9EbRYEYcP9EXhaBpPlYhCHa928dYY6y7Cgyk0mIKjZXiwAg+W0f6U6E3JzhLVXKDqY6oyJPMdOt2g4hU8WsBCOdSfwXwp3JPAnFHUEYHPNTdtvR336CAwOYquXEqvX85tnpU2r1S2zqo7Vxu7V9u7Z92dK93ty72t0+76UWf1Qnf5oLOw3Zxfq45XKqPl6nC51l+q9Jcq/aVqd1JsT3KNhUxtPl0dpyrjRHUcq86HyyN/aeQtjdz5gSPXN+cGhtzQkB3pcgNdpsOX2qZG29Vp+YopaynuqOf8Ua8u5NWlE8541OF0amNRh8+t1/O426G36NVGnjZwDMeSWprgGFLLUBzLUAQBgiBOEAzDkCSJ4ziO4yiKyuUKuVwpkSrFkpkNgFAkkcxJ5AKxTCwUqQRzfh5dK3puT8sfPbn18+cP/+mF/V88OPn8a7f/7bsP/vOjN/+vH3/1f//gzX/99v0/v//SH965+/u37/7m9dv//PLNnzx35Qe3Tz+8dfTB2d47Rxuv7k1fXJ+/uza+szZ6ZmX41Mrwxsro0qR3OKhtNHLTUmKUCXVjnkbY2Yq6WzFPNWIveI1xCxvSU0E97dWxPIkpZeL/DvTjlvP/AWjxfwdaLpHKJDKpXDkDGmA1j4FWAoASglUQosRwiKJRGFHCiJIgYZrB1BqcZVEMU5EUrOUILYfp9JjOAPMGkDOoNCYlZwV0NlDvAIwu0OSGTG7Q7AFMHsDkAcwewOQGTW7I6IIMDtBkRwxWiLcAvBHU6mH1jGatitWqtLxSZ1CZLKDdiXhCYCgFpYpYoYFXu1hrjPeW0MEUnl9FxivQeBUersKDZbQ3xbtLZHOerA6Jcg/Pt/FUDY+V8HAOD2Yxfwr1JDBXDHdGMVsIsQbgc+1Nx2DPMz4MLh3HVy9l1i7lN64UN6+UN69Ut86a21fa25c725c7m6fdjePe2sXuymFv+aC7uN1aWKuOVyrj1cp4rTpcqQ5XKsOVcm8535lmWpN0Y5KqLyZqC7HaQqS2GKrM+8vz7vK8qziy54fm4ryxuGDKzxuyQz7T1RVbxlbXVS3bEgFNLeWupb0eCxV0c+mEMxq2eF18Oun2eXQmPeF3G+1GrUFLGbS0Tk3xLMmzFM9QHEPTJAnD8CxDz2x2CYLAMEyhUMjkcolELpFIZCKBVDQnFosFErlIohSLJPK5ORMmm+Zc1wbpBxv1712b/vTZ7Z+8sPfJa5f/8LVn/9e3X/mP77/+nz94/V++/fKf/+Hen772wudvP/vr1575xb3r37998tHTR9+9cfjNK9vvHK2/ujt5cWP03Prwztrw9urw1lLv8kL3wqC12ShMColhKtSJepshVzvma8W81ZCjEDDHbZqQkYqYmKhZ49WzOhpXySTCOYHg0dDzl4B+rKcfag/xl4EWSf46yCFTyBQqBQgDjJomaQKAVCpAoQLkCAogKIBiIEkhOAFBsALFAIpGNBpco8YoEqZIWKPBNRqU4xBeh/A6iDMAWpOKM4M6K6S3g3oHaHCCBidodIEmF2h0gUYXYHSBBidodEAG20w0g5xJxRkADQ+yWhWjUTIahZpT6AwqsxV0uGFfEA8loUQRLjSwahdrjvHeEj5aQedX0cV1dH4Nnl+DR2vwYBntTvDWAl4b4KUulmuiqRoSLaLBDOZPId4E4o4ijghiD6HWAGL2wSYvdK6z5ezveUaHgclRfOU0s3qaW79UWr9U2rhc3rzS2LrUnsXGSXf9qL92sb9y2J/u9Ra22vNrlfFKabxanl+vjtcq47XyYK3YW812V5KtabIxTdSX4rVJtLYUrk4C5QVPacFVWnAUxtbcyFiYNxQWDNl5XXbE5/r6fFPfaLvyWUPEQzezvkLE5jCgfoc6HXdGwxa/VxeP2hw2xmKkfC6jxcAYOdrEMzOmdWp6FizNoChGkiTLsjPJMcvTCsXMSlkmF4vkovMy0XmJWCiWykVSpUQslQmEauXcQtp2bZC5u5B7a6v6nSvjH91e/+nz+5+8cvlPX7/77x++8h/ff/Xfv/fyXz544Yv3nvvVa7d+9uLZj5+//J0nD755dfubV7a+cbr21YvLr+0vvrw9vrsxeGa1c2upfWVUO+rXd1qV5VJqmAp1o95W2N2MejoJfz3szntNSRcfNtMRE52waWMWzqNjDCwFyqVz588LBP+HDD1bpPK46SEQCYUS0Wxp0N8C/XhKaTYDDUAqmqVIGgdhpQqUqQAZhkM4AcOIiiBhkkJgRInhAEnCLIOqWYKhMYpEtBpSrUYZBlCrAV6HcAZQo1dq9EreCOjMoN4K6K2AwaYy2gGTAzS6oId8OyGTHdZbIL0F0psg3gBodYCaAxiNktUqNVolp1MZLTOasVicShbQfB2p9fDWPNFbIsYr+MIatriOTTbwhTV0YR0ZrSK9JaS9gDbGWKWH5VtouopEi2AwA3sTiDsGuiKQIwRbg7DFj5h9iMmLGt3Iuc6ms7/rHR0EFi/Glk/SKye5tUvF9UvljcuVGdDbl7pbl7qbJ72HQB/0p7u9+c3maLU4WsmPV4vz6+Xxemm4XhqsFXpr6c5qvLUcqy/F6kuR2iRUWwpWJ/7ygru04Cgt2AtjS25kyI74zJjLjLW5MV8cGjJ1rta0ZZJc1Mc2M96Yk3MasIBbm0m6IiFT0K/3e3UmPeayaXxOo5EnjDxt4hmdmuRZSqem9RpGr2HULI0ThFrNqtWaGdAURc2AlkpnQAvlovMy0VckYoFMJheJ5VKJTCkWk9KvtEP6y53YC5Ps/WnmtfX8e4fNb16Z//DWxi9ePP3D+8/+5Tsv/st3XvzjN5799Ws3fnHv8k+eP/3omYvvX9v6xpWNb5yuvXu8/NaFpQd78y9tD2+vtG8s1K6OKsfd/G4zv1rOjNLhVsRTDzobEXcj4q6GHMWANesxhsxM2Ewn7dqknYuYNV49a+PVOAQI/n+BFknE/0OgpXKpXClTgUqSJggKBSGlCpSrABlOwDgBw4gSJyCSQlAMIEiYpECGQdQsQVMojgJqFlOrUbUG1nKwTo/ozZjODGsNKq1BxRkB3gToLIDeChjt4AxoowsyOiCTAzHZEb0F0ltgvQnSGSCtDmK1AKtVangVrwdMFsjuRn0hLJagMjkmX8WrHaw9pvpTcrxGTjaI6Ta5tEVMt8nJBj6/hgxXke4Eboyhah8pttB0FYkXoUAGcMdBRxi0BQGrH7D4QLMXNvkQkwcxuFCDCzvX3vD0tv3D3dDCQXx6Mbt8lF8/KW9cqm1eqm+eNrZP29uX+9uXhlunw/Xj4eqFwXS/u7jTGm1W+2v53kqut5Lrr+X6a/n+eq6/nu2updorscY00liO1Kfh2lKgOvFXFj3lBVdx3l4YWbIDU2bAZ4bq9FCdGWnyY21+oM416WJVm06wES9dSNhCLo3TTIS8unzGFQ7xoRDndDAmPeF3Gb1WvVlLmTnaptfqWVLHkHoNzbOUkVNraIKiMK2GUasZhqZomqQogiBwpUoll8vlUqlcJpZLhFLxnFQilEpEUqlYLpPIJUJQ9ETerTvtpZ5dzLy8mHp5Mfnaeunt/c47F4bvHY0+vLP7y7dufP7e079589bHL1/5yd3Tf3zm+DtPHX396v47p5vvnay/fXHljcPpg73JC5vjp6fdK8PqxXZ+p5qalpL9TKQZ9dZC7mrIVQ25qyF3ye/IeSwpuz5sVkdt6hnQcas2ZNE6DBoCBkQCgUAoFookswm7OYFoTiASiiQisVQokghFYqFY/DcnhWKRRPIoxGKJ5G8vX8mVUghWshqKpFEEVUGwEgRVGAYTJDJTHRSNohhA0ShOQDSFaNQkQyMkCbJqRK1BNRyi5WAtD2v0oMGKcEaA5eUavVJrUPEmUGcGDVbYaIMNTkDvVBnsKoMNNNpggxU2mFHdX5t0IKcHdEbQYoOcHtgfRuIpPFsgynWy2iVa80R/mR6v05NtanmXXNklVneJ1R18somO1pHuMtRahGpDqNiBMjUkXkCCKdgXg5xh2OoHzV6VxQuaPbDJgxjdqMGB6Gwwb4PPNdec3S3/YCc0vx9bupBZPsqvnpQ2Tmsbp/WNk8bmSWvrUnf78nDrdLR5Mlo7Giwfdhf2GuPtSn89113NdFbSnZV0by3dXU12VhKt5VhzGm1Mw/VpqDb1Vxe95UVPedFVnLfnR9bswJTpG9IDTXrApPpMesBmhmy2T+WaeKHK5tLaeIDNxs0Bl9phJAJuLhWzhALqYFBjteB6HvM6DG4zb+EYC884DLyeJnUMMWtIG7SshsIZCtOoKTVLMjRJ0yRJ4gSBqVTKx0DP9jdIJSKpRCCTCuUykVQiVIqfiFo1e43YM/PpB8vZ+0vpB6vFt/ba71zovbnffrDbfPt49I93dj9++dIPnz386OmDD67vfv3KzjunO28fb371eOPNi6uvHqzc21l8ZnV4bbF9sVvarqaWC9F+OlyP+ipBVyXoqoTc5YCzHHAWfY6M05S06RN2LuXkM04+5dAkHdq4S+e1cDQKSUQCoUgkFIsFIpFAJJoTCs8LBAKRSCyRiCUS0SND6C/NJ4kkYrH0r5N3EplUppAplFIYUak1FEUjKAbAsBKElLP+BkGiOAERJDIDGsNBmkQ5Lc2yGEmDNAsxaphRg4wGVPMwwynVOiVvAjR6pdYAcEaAMwK8aWZrBOsdKoNdabCpDDbQYIUNVsRgRnRGhNNDWh3IGwGDBbI5UI8fD0SwWArLFYlKg2z2qM4CNVxhFjbV0x12dY9d26fX9sn1fXJ1B59sIoM1pD2BGmOw3ANzTShRgkJp2BuFnEHQ5oNMbsDgVBldM8GD6B2IzgZzFkhrBs811+3dLe9gJzC/H1k6Si0fZVdPCusn5fWT8vpJdf2kvnHS2jztbBz3Nk4Gq8e96WFrYbc62izO8nFnJdFeSXZWE81ptLEUrk9CjUmk8TA3eyuLj5WGNTc0ZQfGdF+XGajTAybVZ1N9JtWnMj0y28RLdU0hxycj2lTU6LXRTiPpd3HhoMHvZYMBrcmI6nncbdU5DVoLz1h1rMPA8xTO0bhBy2hpgmcpNYUzNM4yBMsQNEVQFEEQ2GOgZVKZTCp5RLNIKhFIpQKZTCSTiZSiJ/x6crMaeno++WA5c28x8eIk9cZ27esng6+fDN662Ht5q/riWvHtw97XLy187WTxnaPJ64eLD/YW7u9NHuwvvbI3ubczeXZjdG2xddQrb9XS01xolPQ1I54ZzbWwpxpyV4Kust9R8NrSdmPCwqWdXNbJ5d18waPLe/RpjzFk16tJWCoSCIWCv63/zgvmHm6rlz/06J/Ff58jFUslEpnscYaeAc2wOEnBCKqCERUIKVAMpGiMojEMB1EMwHCQ42maQWkK5XlarcZJCqBZiNHAtBqgNaCah1lORWmknBHkjOAsPXPGhzOfeguktwEGK2CwggYrpLdAegtosEAGC2wwwwYzaLaBdhfsCeDhOJXIUNkiWWlSrT4zWFCPVzWTLW5lj18/0G4dajYvsBuHzMY+vbpDLm5g/WWsOY9UemC+AabKYCQH+uKgMwha3EqTS2VwADo7oHcAOhvIWyHeCnEWUGsGNSbwXGvD1t1yDXZ88/uhpYuJ5eP0ynFu7aS4elRYPSquHlVWLtRWLlSXD2tLh/XFvdp4u9Rfz3VX0921ZHsl3lgK1yfh+iRcWwxWFwKVeX9l3l9Z8JUWXKV5Z2Fsz4+s+ZElNzRlBvp0n0/1uHSPTfWYZJdN9thUn870yHQTK9bVuawmHmKjAd5tZxwm2uvUBn2838OGAlqjHjbqSKeZt+vUVh1rN2gcBp4jMY7GjbyaY0gtTbAUzjIERaI0hVMkTpI4hiEEgQKASi6XS6VSiUQikYikUrFMJpFIhGLpnFQmlMnFctETTg2yWvI/NZ+4N4m/vJR4aZp6bbP8jePet67Nf/eplQ+uL7573Htjt/bSauHeSvHF5fKz08qT88Wb49KtpebNSeP6YvPyuHrYLWzX0tNCZJz29+KedtTTiHiaUW875m9GvPWwpxp0FT3WjN2QtnI5h7bg0JTdfD1gqgbNeZ854jCoSVgqmhMKBUKxUCASPGpozAlEQrFUPBsKffw+y9N/k6ElYqlUIpX/VXIoZDAMUDRKkDCGgwgKgJACRlQkhZIUOgMagpWsGidpiCRgrZZgWJSkQEYNq7Uoo4UYLcRykEYHMZxCrQd4E/woPQO8CdCZwcfxEG4LYLSqzHbQ6oTtbtTpRXxBNBjFIwkimaNyJbrapNsDZjhRL65ql7f51QPD5gX91gV+55jbPtJsXlBvHNAr2+TCGt6dEPUhWmhByRIYyYL+BOQKQTYvYHQq9Q5AZwd5G8jbHnKsNUMaE6gxQWojeK6+am5t2LvbruGeb/EwOj1KLh9nVo/zK0e5lYv55QuFpYPiZC+/sFMYbeX7G7nuarq1nGhOY42lcHUhWB77ikPPo3CXRq7CwJnvO3JDa25gyfRN6Z4h3TWkuvpER5voqONtNtGmEy0y1qZjXSbZo9I9ItVEczU6nWHCfiro07gdaquRspsZj0Ptc7NBn1bPQUaetBs5K8dYdazDqJ0BzTOEWa/lWUrzCGiSQGgSmwGNojCO/xXomc/Q7CBcLBaKxEKpTCRXiGWir5hIxXzKfr0fuTeJv7KceHk59epG4f3T7g+eXv7pC9s/em7z+0+vfHhj8Rsn3de2Ki8uF+5M8rdGmSu99Gkvf9TOHDYzu/XkRjm2XAgvZILjtH+Y9vUSvl7M34v7e3F/J+ptBp11v73itRZdpoJDV3Zyda+uHTC2gsZGyFwJ2qJOg5qEpeI5oVggFAsEojmBaG5OeF4gejRNJZfIlTKZXCZXKuRKxSxJPy4WRRKxSNyRP+QAACAASURBVCoVyeRiiUwik8oUcrlCBkEqgkQIEiFIeAY0gqpoBmfVBEHCOAGBkIyiIZKCMFw1O1ghaZDVIIwGYbQQrQEpNcBwgFqnorUKnRnRWx7aGv1NgLwJ0pkhvQU0WgGLU2X3gp4A4g9joRgWTaGJLJEuEoUKXWvR7SEzWtIsbXDru7rNA/3ORcPusWH3WLd3ots51m5d1GwcsCvb5HgFb46JcgdNV+BIFvDFAFcQsnpAkwPgbUrOCmitkMYCaq2Q2gyoTdDjYI3gudlCoNaGfbDrXTyMLB+nlo8z04uZ5YvZ5QvZ6WF2cS873sqONjODtUxnJd2aJhpL0eY0UlsMlcf+4tCb6znTbVu6bUu1zMmmKdk0JZvGZNuYbBsTbX2sycWaXKypjTTYSIOJtdhYk441ZkDTyR6V7GLpFpauENm8OhJm3U7aaWXNetJh0ThtrNfJ+D1qTgOaeNpu4Ewa0szRLrPOruc4EjOoKbNOw7OUliZYEqcpjCQQmsIoiiBJnKIIDEMUCrlc/nApyax/N5Ojs5DJJDLxeTUs7kZNZ73Ii0upV6bJl5ZTL62kv311+P2nJj+7t/XJy3s/u7v5k9ur3781+eDy8N3Dzut7rZc3anemlRsLpdNe9mI7vVuLb1Vj6+XotBCcz/iHKe8w6e0nfL24pxtzd2PuVshR81nKbmPZbay6DS2foRMw9cKmXsTSjlgrIXvIpiMRpVQiEEv+KpRnJ4UzXmeYyv5qY66SyhQP+xtiqVgsFctkYvnDA3CJTCaTy0BQhRPoI40BoRiI4QBJITSDkRSCoEoYkc9GOFBMybCwWoNSLESrYZIBCVqFsypCDVAaJcsBLKdieQVvAg1WhDeBvEmls6p4M/DQI9QCm+2Q3QM5/bA/goTjWDSJx7NosgBnSlipRtQ7dGfEjpc0yxv8xi6/c0G3d2Q4ODUcnOoPTnX7J/zeMbd9Qbu+x042iMEUrw/IXB2N52F/HHIFIYcfNjkAnUXFWwHOCs2A1ljAGcSzmDF9rjI11Fct7Q37cMe7eBiZZegZ0EuHmcW9zPxOZriR6q+leqvpzkqqNY3XF6P1Sbi2GKrMB4pDb67nSrftqZY10TBFq/pIWRcu8+EqH6nxkRoXrmrCVXWwwgQrdKhKR+rqWIOONal4m4116XiXTHTQZAtN18hsSRsK0Q4baTKQOi3qsGiCXoPXyQbcGr0asurUDj1nZAmTlnKZOZtOq6MJo5Yx6zQcQ2oonCFQikQJHKZIdJahZ0n6EdAKqVQuk8kfLRWWPAJaKhULSaWo4uVPmqEXl9KvreVeXk7fW05+cKX3g6eX/un5zU/v7X56b/cXdzd+/PT0+zcn37oyeu+4/8Zu66WNxu3l+o1R4Uovc7GZ2K/HdqrRtVJwKetbTHvnU55RwjOIufpRZz/q6IRsDZ+p5jHUvcZ2wNwPW4cR2yhqG0TtrYi96Ld4TVoMUoolIrFEOsNUKBILRWKxRCoSS0RiiUQqk8kVj0ZDAblC9di9bnZMKJbIJdKHc3ZSuUwqk6mUCgSFSApl1SRBwjPRPAOaICEYkcOInCBBkoJQXE6zEKtFKTXMaBBaDRMsSKhBjFHhjJLWqGiNgtbKZ0Wh1qDkjEqdRam3qkw2yGxHLA7I7oHdAdgfgaNpNJkn0kUiU0LzVbjSxBtdsjNix1PN8ga3ua/bPdIfXjIcXTEdn5mOzgwXz/SHl3X7J/z2oWZlmxmvYO15pNzGU2U4koY9YcjuhaxuxGCFeBPAm2ca42FoTI8+WyDOAvNW+Fx5SV9ftXQ2HINt3/x+eHIhMb2YWTpML1/ILh1kF3Yz4+30cCPdX0v11jK9tWx7OdVcitcXI9X5UHkcKAy82a471bKnWtZ43RSp6IMFzl/Q+ovaQEkTKGkCJbW/yPiKpK9IBsp0qMpG6nS0QUZbTKRNR9p4tI3EW3C6RmbL2mCQtFkJgw7TaXGLkQl4DV6XxufU6FnYqtPYdZxJTVp4xmni7HqtgaVMWtbEq2cVIU0gJIHgGEQSCElgBIE9AlqmUCjkcuVsGO3hKKlMKpaKJVKRTCGVScSoVJS2sgcV/wuLmdc3S/fXcvemqa8dNX/w1OQnd9Y+eXHnly/t/fKl3Y/vbvzkmZUPr8//w+noqwed+5uN55drT40LN4aZK93UUTO2XwtvlYNrOe80456k3Qsp9zjuHMUcg6i9H7a2g8ZWwNANmQcR2yhin485xnHnMOZoRhxpj8nGMyikksgVYqlSIlWIxDKR+CGjYolcJJZJpAqZXDVbT/8olDK5UiKVzX4Ds/FRhRJUqiAVCCiUSqVSAYIqFINoBicpBCfAWfuZohEMV4KQFMHkFANRDIRgMpIBWS3KaBA1hzEcRnMozaGkBiJYFckoCEZGqRVqnVKtk2v0cs6k0FtVRjtgcUA2N+zwQu4AFIghsTSWKRG5KpGvEMUaWmtj7SE9WFCPp9x0g9/cN+wdGQ8vm46umi9dN1++brp83Xh8VX/him7/hN861CxvMcMp1hwihQYaz4HBBOgKgBYXYLLDOvNDqcP9PdOcBeKtkM4G6+2owYGdK08NjVVre93V3/KPdiOLB8mlC9nJQWZ6mFs6yC3uZcfb2eFGpr+W6a3lemv5zkqmNU3UF6KVUbg0DOZ7vkzLnWzYkw1brGoOlw3BIh8ocP6C1lfQePNqX0HtK7DePOXNk74iFSyz4RodqRGRBhVqksEGEmoA8RacquLpIhuOMk47peNQk54y6kivk/e5OK9drWNhK6+x8VqTmjJztM2gsXDsDGgjx+rUtJYmvgQ0jqMEgSEIpFDIFArlLJ/JFSqZUjkrqh5bschlMkQijunp7Zzn9ijxYK30+lb1lbX861vFj27M//iZtZ8/t/nx3a1fvrjzz89v/dPttY+uL37r0vy7F3qvbTXuTct3xrknh5nr3eSlVvSoHtkrB7by3rWMa5pxL6ad44RtFLcOY5ZB1NyPmHph4yBqHsWs8zHXYsIzjrv6UXstaI3YdDyDgZBKqgQkckAiVYnECrFEKZGqZHJw9lUiVckVoFwB/G3I5CqpTDmDXiJVyBWgQgmpAAicTYRDIIJABI4xDDE7634ENIzhKhCSoriC1SA0C8KYdAY0q0XVPE5oYIwBMAZAaBVGKwlagdNySq1geaVaJ+dMyoc0ux7KDG8YCcWxRI5MF8l8lSo2yEqTanSp9pAeLKoXVnTLm8bNffP+se3ozHZyzXrllvXak9ZrT1rObphOr+ovXtHtn/CbB5qlDbo/wep9OFOFQimlJ6y0e1Umu0pveSzcQc4MzTiehc6K6B2I0YlZPKTVS52rLpuaa/b2uru36R9uhxf245PD9OQgMz3MTvazC3vZ0WZmsJ7qraa7K5nOaqa9km5M4tWFcGkUKgwCua433XLG67ZYzRKpmEIlXajEB0u8L6/15DTuDOPOsu4s487S7izpyZG+Ah0sk6EKEa6SoRoRrMHBKhRvYokKFs9TsZTa69ZwatikY0x6xm3nfC7ebWV5GrJyrJ3XmLXUrMth0TIGljJpaBOv1mtZLUOy5MypA6FI9L8BrVAoVXKFUqFUyRUKmUL2sP8lk8qVcoVcAUrEPo5YTrludKMvT/Nv7dQerOdfWcl852z8k2fWfn5n42e31z5+duMXz2789JmVf7w++dbp/LsHvTe2mi+tVO4s5J8cZK51kpdbsZNG7LAa2iv5twvetYJvmnMvphzzSdt80rqQsC4krItJ2yRpW0w5ppnANB1YiHt6YXvZZ/EaNSQGKQBADEBiBSiRqkQShViikMoeAy2XSJVyBShTgjIFKP+7AGRyQCJVzv5HoYSUAKwEEQBCQARGMYQkSTXL0AxBUihBIhSN0gxGUjCCKAgCnHU2YFxGMhCrxbQ8rtWTNIfiLIjSKoRSYrQCp+WPgdbolXoLYLSDZidg84AuP+iLwKEklshR2TKVLRPFOllrU+0B259XjybqxWXN8oZ++8B8eGI/OXOe3XJef8px8xnnrWcct562XXvScvm68fiKfu+Y39jXLK7RnTFSboHJAuiPK50BhcWpMlhA3gRxJpAzA7wF5CwgZwF5K8hbQZ0dNjhRs5uweyiXn3UH1Ofqy+b2ur274epueAZb/vnd8OQgMb2QXjpILu6l5vcyw61Ubz3RWUm1lpPN5URjGq9NopWFUHEUyPY86Y4r0bTH6pZI1RQs6wJFzl/UevMab07jzrDOFDMLR4pypilXhvLkKF+R9BWJQJEMlohQGQ+X8GiZjJWpaIFMFrSRsE6vRXRqwqLX2oxar1PvsrA8BVo0tI1nTWrMaVC7DRqrhjaxhFFNWvWckddoaELL0BSB4ThKU8RMclAUAcOgXC5VqRQzD2mlUimTSmWPbkfPyiyFUqGSi8003I/ZT9qRe9Pcm5ulB9PMK9PMN466P7g++fjO+i+eW//Zc+v/dGf1R0+ufP/m8genC+/u917dbD43LT81X7jay1ztZU6bqYuNxEEtulcJ79eim+Xwcs63mHQuJu3TtGMlbV/NONYzzs2scz3vXStGl7OBacozijnzXotFr4FQTAbjIggRKgCJAhDLVWLJQ40xK/5mxrhSJShRQlIlKFWCMiUoV4ByuVKlAlVKUCZVSSQqiRyUKmE5iCpgTAmjIILiBMnQrFqtUWs1rJplWYZlZkZqCEOTLEPRDI5TEMUirBZntSitgSkNjLMgzqowWoHRcpyWk6yC1ijVOhVvUOnNgMmutLqVrgDo///Yuusey68rX/gjzcTurjrwY6bDzMzMfOoUc51i7C7qYuZqctttZreZYseOHSd2cBxykpnkaqT7Ap7XkeeP8szcjEba2q/go6W199Ze3wDoj6LhFB5N4/Ecli5hxTp51WZ0D3ADw/zImHxyRnVjSb+yblzfMu3sm/eOzLuHpp0D8/a+aXNPv7qlvrEsm5jnByeYzgGy1ICTWSAQge0ewGQFNHpQqUUENcRrQE4rFfRimV4i1wMyvVRuBFVWTGcnzQ7G7mTdTt7vlv1TYVBTGTbWmlegXVeg++fCfbPhnplI11SkfSxcHwlVB8NXoIv9gVyPN9fjTnU4Y3VbuGIOlgy+vNab07jSCmdK5kwJtjhni3PWGGeOsKYwYwozxhBlClPmKGmNU7YEaUsS9hThSOPONO5Mos4k6k2TwRwbygrhsMqoJWUsqhJoo0awG2QWHavmcIOMNSpYrYBb1LxFyek4SsMSBjlnUMkUPMOxJEMTGAoTOMrQJI7CBIGSJA6CUolEdJVccQVaJBJJJBKx9PvGQyQRS6Riqfi6DJfm7crJtPW4O/pEM/VgJHl/OPn0VOHNlfaP9wd/dNz8/HTsR8fNj/eG398ZfrTa9/xs+xPj1ePB3F5Par0RX28kVqrxxWp8rhSayfumc96xrGck5RpK2IcStmbSNpa0jadtk2n7dMY+mXU2M/7hpGs05ewMmSMWlVYhIAQtxqjHQeQxkfS6GLguBlrEgBiAJVKoVSS5dr21pfV70P+v5lYRIBKDAIhAEAaBuESCtIogkRQVgYgYQgEEAxEUQXEcJ0mapTme5XiaYUmSxDCUIHCWZVmWY1maZjCWJ1gBpzmU4hCCgwgOIjgAZ6UEKyFZCclKGEF6BVqtBw1WwOKCnX7UF0WDSTSSxuI5PF0i8nWy1km393Ldg8LAiKw5Jp+cUc/f1K1umDd3rDv71oNj++Gp/fDUun9s2z00b+4ZVjZVc4vC2CzbN0o1evF8FYykxO4AYHaIdUaJUiNVaCCZGuI1AK+RcPpWmV6i0ANyA6A0QTo7bnEzDg/v8QgBjyzqU/xTaVBfGTbVmub6qK19wt095e+dCfbNRnpnwr0zke7pWOdEtDEaqQ1FKoORYn8o1+PPdLnTna5EmzNcsQZLJn9B78lq3Bm1Iym3JwRbXLBEWUuUs0Q5c4QzhTljiDWGGGOIMoZJc5QyxyhznLIkSFsCtyUxZwp3JnFvhgoUuECGj8Y1LqegVuBKHtcraIuWM2sYg5w2K2VmpaATqCvQWpbQsJRZJdcpBYEheY6iCBxDEJokWZrBUYwgcAzDAEAKAACKoiAISqXSq7wsAACkIHBlWiQRSwApIBWxcEvMxI3ETDuN4L2h1NMT+Yfj2Qdj6ZdvVN7Z6Pxob+Czk9HPTsd+dDL28cHYW2v9L8w2nhgrH/VndruTG+3xzY70eiO5Wk8sVqJzxcBM3juecTfTzmbKMZZ2jmcckxnHdNY5m3PO5Z0zBfdkwT+R84ykbB1hc8ym08gFGKNEMNkCYtcl4DWR9JpI2iqFxCAiBpFWKXitVXJdJG35hxMhIBKDIiksliISAAUgAkZIFKFQnAEQXAwiEgiVQKgUQiAYRRAMQQmMoAmSxQkGw0icoAiSpmgGw0kMxwkCYXmSl1G8ghYUFCNgV6ApAaIFkOalNC9lZQCvBJQaUGeCzQ7E4cM9V3dzSSSaRpMFLFcjKu1Uey/TNcj1NYXhccXktGruhn75lmVz17F76Dw4dh6dOY/Pncfn9sNT++6hZX1Hv3hLMXWDG51me4fpeheeKYOBhNjhFRmtrRpDq0IjkqtBmRrkNVJeK+Z1rXKdSGUAVEZAa4bMDsLp5Xx+IeSXRXzyeED5T6VBY3XEXGtaGuOOzklP95S/ZzrYNxvpmwn3zkS7p+KdE7HGaLQ2FCkPhHI9gXSnJ9luj7fbY3VnqGT1F0yerN6V1jhTantCbo3JrDHBHOFMYcYc4cwRwRjkjUHeGLpiTZsjtCnKGGOMMU5bEqQlgduSuDNNerK0N8cEslwkqfT55GYDbdKwZg1n0bAGGa4XSKOMM8p5nUBa1LxFyWtZQsvRZpVCI+N4muBZksRxEicYimZphqZomqavfoBf/ZmVSqUAAPwP0C2i1haxSAJBICglgOsBHdMfMW42gneGMk9PFh5O5J4cT78wV3jzVvuHu/2fHg1/fDD00f7QB7vDb6z2Pjtduz2S3+9ObHXG1xuxne70Zmd6vT11qx6/UY3Ml/zTBd9EzjOWcU5kndMF92zePZ93LxTcN0ruhZJ3puibKXrHc46uiCVs1ch5DsZpMUKLIVIEoNfEwHUJKAIQMYhKYEwMYa0Ael0CPy4CRGKJ6OqMKwZaJGCLBG6RIC0STASSIEwhCIUTLEqyKE5DGAkgBIDgAIQBEIYgBIZTBMlSNE8xAkVzJMUSBIViOEHgJIlyPMlwBM1irEBwMoKRoZQMIQWQ5AFKkDCClJODMjWkMSBGG2pzo04/6gkhgRgYTkGxHJIuY6U6Ue+iOweY3hFucFwYnVbM3NAtrZrWtmw7B66DE+/xmfv00n166T65cByeOrYPzLe2tDdWZBPz7PAk0zVIVTrwRB7wRUVWd6vOck1luC7XtMrUUkEtFTRSmV4iN4iUBonGBOjMsMmGOd2UL8CHg7JoUB4PyNMh1T9daa6P2hrjrs4pb9ekr3sq2DMd6pkKdU+FuyajHeOxtmakOhgu9gWz3f5UhyveZo+0WcMVW6Bg8WYN7rTOldI6UypbXG6NySxRwRTmTGHGFOZMIcEYFIxBwRQUjEHeFGZNEc4YZQ0xzpRgTQnKlCCtCeIqN8mVpoM5WSytCoZUdivnMiv9Vo3XrHTqeB1P6HlGxzN6GWVR81aVTM/RRhlvUStVPMNTBEsTJE4wFMXSDEPRLEVTJAWCIASBGIZdzTO4CoATi8RSQCoFAZFE3CJqvS4WiUAQRhEMaHXIiK6AcbkaOBtMPzVReHam9OxM4bnp3Fu32n94MPjpyfBHBwMf7A68tzP4xq3eZ2bqt0fye12x7Y7Ydkdipyu905Xd7MysNRJL9chCOTBX8k8XvJM510zBc6Piv1n23Si6b5Y8yxXvUsU7X/TMFz3TJW9n3OYxqTiOR2m5FJeJIEYMEi1SuEUKiyBcgpBimBCjlARlWmHycSnSKgFaxdJWCdAqhVoA5LoEvS4lHpfi1wBKBDESkIRQFqNkOC3HGDnOKnBWgdIykGABBIdRAsFIlGAwksUIBsNJgiBpkpALnFqt1GhUvEBTNMYKpKCkZUqKFlCckeCchBKkrAwQVJBSh+gtqMWJ2b2IM4B4wnAgDkQzUKqIFWpErZPu6GN6hriBUa45JUzOqxZWDGtb1u191/6J9/jce3rhPb/jO7vtOb107p/at/ZMq5uahRXZxBw/ME6395OFOhbJgO6gyOwUaczXFdprguq6oBLJ1IBcCyoMgNoEaM2QwYqYbJjdRfl9XCQoi4fkqZAiE1Rkw8p/+vvf/942ZmuMO9on3B2T3s4Jb+eEv3PC3znu7xgPNkbDbc1wbThc6gvmuv3pTk+y4Yq3OYJVc7BkCRTM3qzeldI4kxp7QnFVni1RwRT+z9Y5yBqDgjEoMwYFY5AzhlhTmDdGWEOMNcU5S4JxZHhXhnckaHucdqV4X1oeSihiCYPPrfY7dDG3Oekxx10GA0/oOUbDUnoZbVYJNrVcxzEWpcKiVip5liNJhiZpkmQohqUZmqQpgiRJEgBAGIZxnIAg+GpMh0QikUgkAAhKIeAqHLxFIr4uAUAUQ6RiLQm1+YwLpcBRX/KJ0dxzM5Vnp3LPzxXeXGt8dND/yfHQpyfDHx0Ovb839Git97m5xv3x0nF/8qAnedCX3e1K73bnNjvSt9piy7XwjXJgvuyfK/nmSr6bFf9KLbjaFlqp+pYr7tWqb60eWK0HF6v+qZK3EbM7TBpOrkJ5nZRSixCZCKJbpEiLFBHBlBRnRSglwlgJzolxXoQyrSB6TQo/LoFbQUKCsVKclxJyMS5rQfnrEHsdoCWoIEEFMSoAhAJmNKiggwU9yGpASi5BWRHC4IKWVZk5pV6h1mu1Wp1aqVHItRqtTq/XajVqtUKllik0vFzFcjKMYgGKl9IyQFBCSh2qt5AmO2F1oXYv7ArCvhgSScHJApqvktUG3ehhuwfYvmF2aJyfmFXOLemWN0ybu469I8/Rue/00nd26Tm/4z29dB+f2/dPbZt7ptUt7cItxfgcPzDG1nupTBULJkC7T2Swi9TGFpn6Gq9sEVRXL5Sw2gjrLKjRRlgdlNNF+7x8LKRMR9TZsCofVhXDyu9/fbdPuDom3Z1T3s5J35XmjjFf+6ivremrDvlKA75Snz/X5Us23LGaM1K1R6rWcNkSKlmCRZMvr3el1Ve12Ry5imG8Ks+UKUwbQ4wpxJlDMlNIbgpdQecMIcYQYcxR1p7gvXmFOy1zxDlXQuZJqVxxuTeqjMZN4YA55DTF3ZZC0JXymG1yRs8xeoFVsYRZJdg1Ci1LmxVyo0ImZ6kr0CzNsDTH0hxNMiRB4zgJgjAEIQiCAQB0NX1GKpUCUikEQQAEAhB41XhcEwNSGAMlYjkmLTh103n/fk/ybjP3/GzluZnC8/P5N27VPz4c+Oys+aPT5qenox8ejDxa63l+ofHkVPViJH82mDseLBz05vZ7c9td6fVGfLUtulgN3qgFF2vBpXpopR5arQfX20Ob7aG1Nv9aw7fTGdnvTq21RaZL/krEYdCpabURklvErLGF0LYifAuIt0KEFGNASpASMjEutOKCiJRLKKWI4K8jzOMQfR1hWjFBSqshTocIRlgwwZwRYA0Ao5dQWgmpk5B6CWMQs8ZWzgIonZQpJHemWGsM0/kJvV9pC5s8MZs7YLO5nA6XzWK3WewWi1Vv0KnVCrmClasYhZrhFaigROVqVKnF1AZMbyHMDtzmRux+yBUEfTEonkFyZaLSxtQ7mUYP09XPDDS55pRs+obm5i3D2pZl58C5f+I+OveeXvrO73jP73hPL51HZ7b9U+vGgXF5Szu3ohyd5fqaTLWLShUxXxS0uCVai0SpFwmaVplaotCCagOqMxMGK2V2sDY37/LKAwFlPKTOxQzluLEWM9bjhlpM/z3ormlv94y/a9rfNeW/At0+6ms0vfVhb2XQW+zz5ru96XZXtGoPFi2BgilYMgaKRn/B4M/rPVmtM6WwxQVrjDdH2KtQUVOYMkeoK9OmMGsK86aQzBDkjSHWGGKNIcoSZRxJwZ7k7XHWHmO9KWUgo/cn9YG0IZQyROPWeNgV8zrSXkct6ku5TQ41r2dpk0JQsbhZJTi0aqOMN8llGpYVSIqjSJahOIbnGJ6lOYZiKZKBYRSCEATBURQHQQiCvgcNAgCMwiAM/RfoFikoRQipVMqArQmTYizj2e6K32nmXpyvvTRffn4+/9pK9ZPjoS/vTHx+OfbF7alPT8ffXO97fqHtyZna3fHyndHy5Uj5ZLB42F/c7cludabW2uOr9fBiPbRcD682Iusd0c3O2G5PYrsrst8TO+5PHvcmjrvTm+3xqVIwG7CqtWrKYJco7dd56+OUsQWViSBCBJNSQgAoBUApJLRCRClaSWUrpWql1WJWK2a01wnlY6jsOq4U01pIMOFKG65247oArg0gSh+i8MBKH6jwiWRuqSbAuovyWK+1Nh8Z3gn0ratTQ7SrRJrCSmvI5A7bnD6vO+B1+axmm8VsMpn0ShWvVLEqLavQ0CodpTFQGgOlM5NGG2V24DYP4grC3ggcSiLpHF6oUtV2pt7Ffg96lB+bUc4sapfWjBs7lp1Dx96x6/DMdXLp+R+g1/cNS5uauWVFc4bvGmZK7VQ8h3nDkNkl1VhAhU4q00gUWkhjxIw22uaSOT1yj1/pD2kjMWMqYS4krfW0ozPj6s44ezL2rpTle9A9s/7euWDPbLB7JtA9FeyaCLSP+tpGPPURX2XQX+zzZjvdiZo9VLzqmLWerNaT1bozalda5UwpHEm5IymzJwRrjLXGGUuMNkdJc4w0/ydoc5i/uuswhThzmLVEWUeSd6UEe5y1hGlbhHXHFcGUMZq1xfOORM6ZSLlzyVA66M943ZWwN27XOVScliGsaoVexpiUglOnceo0RrmgIEkOJziK5Fia574HzdIcQ7MogqEoThA0hhFXM4Oueg7iEgAAIABJREFUQEMQhGIoCENXLYcEkLaAsBQjpVIAFV3zq9n+qG21HjofTD03U3phrvjijeLrq7XPzka+fjDzxZ2JL25PfXYx+fb2wIuL7c/MN56ea39yuv3uWO10qHTYX9jryW52JNfa4yv18FIttFwPrbVHdnqSh4OZ0+HcyXD2bDh7Ppy9GMycdKd3O9MzpXDcaVTr9YzFJ9Z4Hpc7fsBYrmMyMUJJUFpK8BJCJiblUlYN8nopq7tOqa/ROrFgAeQ2qWBtZQ3XCc01XN2Cq8W0HpDZUX2UNCUIY4I0JkFV8HHW9RjvadVGMFeFTk2oG1vW/qPwzIPq+kuVpQfhvhVjolPlSimNXpPRbjHZ9VqDRq1WaxQKJSeX0zIFodQwWiOrM7E6E6O3UGYHZXFidi/qDiHBBB7PkZkCUajS5Ta61k63dzM9g/zwhHxyXruwbFpZN1+B3j9xHp45Ty5cZ7c953c8p5fOk3P73ql1bc+wuKGeWZQPT7PtA1SuhkXSiDsEmV2gxoQodZBKD+stlMUlc/vVwYgpmrDGU/ZUzl0s+WvlYEc50FcODZZDw+XgSMk/kHN9D7pvPtg3F+6dDffMhLqnw12T4c6JYGPMXxvxlwb8uR53qt0erVr8BaM7rXUkVc6k+mo5Eqorzc6UzJES7AnOGmctUcYcoU0RzhzlzBHWEqIsIcoRZV0xzhXj/SlVNKONZXSeuMYYUphiWktK60ppoxlTIWcrZ12FdKCUimZCgYjDkfS4Mz532KK3K1gjSzg0CqOCM8g5l1FvVivUAitnKI4kOYbieYbnOJblGZpjaI6meQTFYRiFYRgCARCQwhAMgzAIACgMITCEXE0JE0tEUqAFhCUoKRKLgZYf2BVkI2BaKHlP+uJPT+RfmCk8N1t4daX+6enIN0/Off1g9svbU5+ejr+1PfjySs+LSz0vLvY+u9B1b6J+MlTa78ttd6U3OuK3GtHVtuCttvBae2SzM3HQnz0byV+O5u6M5i5GsmdD2bPh/MFAercjMZPxhaw6jdOD2iMibfC6zH2NNT5OKq4TQgvBiwhehDMSUiZhVJDMCMrMrbzpcdZ0jbeIlU5A7QVUHpHMfo01X2Otj9Pmf6HM1wS3SBWQasISXaJVm2jRpaTWEuLtJCMDRG6Ort2Sd+1axi7Di89WDh4NP/FJ896HlbWnQgOr2kCV0vh5jVuts+t1JqNOo9fKtDpOb5YZLTKjWTCYOL2RNlkoix13+HF3DPVnkEgJjZeJdIXO19hqO9vZw/YPcWNT8ukbuhur1tUNx+aObffIeXDqPr5wn952n95xn91xn952Hp3bd05st/aMNzc0UzdlgxN0vZdIl5FQCnYGALMTNFhxvRk32xmXTxWImOJpd64YLFai1XqyrT3d0ZHp6kj3tWeG2zPNRnqsLTFei4+WQ/8FOtw3F+mdjfbMRLpnIl1Tkc7JcGMsWBsOFPt9mS5nvGEJV0z+osGd0TiSSkdC7UhoHAm1I6F2JBWOpOBI8Y4UZ0+y1jhrjTHmKGOK8uYoZ40ytihlCRP2MOmJ866o4I7KIwl1Om2OZxyBtCOQd0XKrnTNXSx7ymlXKe7Lx1OZSDLm9Ue93kwomPZ7A2a9QyOzKmiHRmZS8jqBtus1WoWgFBg5z/AcI/CsIHAcx3EczzA8SXEExSEYAUEoCAAgIAEBAIEQCAAhKUDAEApKMRQGAVAkloqkUAuEgjQLogggelzHQiWPZirvPOiJPBzLvjRbena29PJi7f29/q/uTP38wfzXT8x+dj7x/n7zze3m6xvDr64OPL/YfX+6cTZSPhws7PRlNrviGx3R9UZovTO805M6GiieDhXPh3K3R7K3m6nLZuZsKHcwmNvsT6zXguNRu8+sU/rDUkeiVRsVydytrP4xWv0Yo2lhlCJK3oIzYpKXMEpAZpTKLBK547pgf4y1XJc7AV0INsVgUwwwRABjTKKPtKgCLaqASBsGTCnQVoRcdcTfjUWGiPgomZokigtkdUXo3NGPXjgWng5uvFY4+7jv2Z9PPfrj/Ju/n3jwaW72zBDvJdV+TmHWaPVWi8lgUJjMSr2BV2kIrZ4ymRmLlbI5CVcQ98QxXxYOlpBIGU9U6GyVqbRzHT3swDA7Pi2fuaFbWLUtbzo3d+y7R66DU/fxhef0jvfsnufsnvvktvPw3L59ZF3dNszfUo/N871NstqNp8pIKIk6A5DVBVudlM3FeQPqWNKWLQRqbemOrmJ3b21wqGNouGN4qH1osN4cqI8P1Cf7qtPdhZmO3FRb+h9A981Fe2cj3dPhzslw+3iwPuIrD3oLfd50pyNWNwdLel9e785obHG5NaqwRhTWqNwWk9vigi3B2ZOsLUHbEpQ1TlvjjDVG26OkNUJYo5QtwZrjjCXOO9IqR0Jji6tccWUwqU3l7IWCI5+1lPK2Ut6TTYdSiXQ8UfYn64F0NZmvlivVeilfSIQdOoVNI1jUvFklWNQynUAbFIJBJdcpZUoZLwisIHCCIHAMK/ACx8tJmscoFiFoECEBEJUCEABCMIhIxRJIAuAIgsAgiiJSAGgVS0QALEZJTJDDOCEVXdOxcN6pGktZt9v9TzTTL81XXliovnSz+tZG5+dnza/vz3x1b/rzi6mPjifePZh4Z3f8zc2Rl1f7n5zruJyoHg+X9vqz2z3J7e7EZmdkuzd2OJQ/H63dHqtdNouXI5nbY+nLZvZkILfbn77VFV4qegeCNp/NKvNFAVdGZEiIFN5WwXKNM1znDGJeK+XUIlLWQghSTg3KzSLBAqjcgMbfInNeE5wSbRC1JDB7BrNnYVsatqURexa2ZSFrDnaUMW+DCPZS8RE6NUFnZpj8AllaoWtbfOeheviOceoZ19IbkZ0PMic/ajz4xehr3y2+96etj/+0/MqX9ZunllQ7xOswVilTahUqrUYv6MyExoCYrJjZBrm8iDeEBGJYKIVFs1g8D6eKSLZClBtMey/b3xTGZlQzN3U3bllXNh2bO47/BO0+u+s7v+c9v+c5ue08OLNtHlqXNw0zS8qRabZrkCh1oPE8HIgjrgDi8BIur9wf0iXSjnIt2t6ZGxhqNEf7JiaH5+YnFm5MLMyNzc+MzE0NLoz33xztuTnccXOgvtBT+m/QvXOR3tlIz0y4czLYGAvURrylAWe+x5HpdMTr5nBZ789pvBmNM6G0hHlzSDAFeXOIs4QYS4S2RilbjLTGCGsMt8VIW4yyx0hnBLVHUUuUMCcYY4LTxwVjXGaJKxxplTOldMdV0aShmLZWk9Zy3J6J+oKRjD/VF6ouhPpvJYaWs70TpfbuSimXCnuMctqo5OxGjUWjNCvlOp7VCqxBrVDLBRnHciwjCIJcLudZlucEXpCTrIDRPEbLIIKTIpQExqUwDsOoVAxAAIgiCAzBMAKLJcB1kbRFCotxmlJqCZaTiq4rcGnapmgmrRttvjtDyRfnSi8uVF+6UXl9tf7hbu/np83Pzpqfno5/fDz+3v7E29ujj9aHXlzseWK67Xy0fDhU2OlNb/ckd3qSOz3x3b7EwUDuZLh80azeGS3dGc3dGcudN3PHg7nd3vRyI7CQ83R6bT6vj/cnQU9eYk6LlAGRwtEimFt4k5g3AoJBymlaSYWU04Nyq4i3AmofboxB2pBI4RdpgoAhhtiyuKuEOEuIq4R5qqi7BrtrmK+TCvfTiVE2M83l57nCIldeYStbXONA6DqX999XjT5tmHnFvvR2aOdH6dOfle7/suOFXw2+/pvZ93+/9cl3G2/+rG35zBBvQ+QOhDMLOrXcRMhNsN4OWVxSjx8KhMBwBI7EsHgCS6WlmTyQL6OVDqrRL/SPK0fn9DNLhptr5ltb1s095/6J5+jce3rbe3bXd37Pd3rHe3Th2Duxru9Zbq7pJxfkA+NUex+eryORLOSNIq4A6gnywYgxmXGXqrHO7uLQSOf0bPPm4uzK6uLW9trOztrO1ur2xuLm6vzG4szmwvjmbHN9cnB1tOe/Q4N6ZsPd06HOyUBjzFcd9pQGnLkea7JhjtVM4bI+UNB40ipnQmmNCMYAY/CzBj9j8FPGAGEM4uYwZolglhhqjaG2OG6Pk4447ozAjihqiRHGGGmI04Y4awhTljBhjxC2COOIqvwRYyjkiIYDiWQmXugIN6b93VvegTN388TVu+qrjuRr3cVsOuoy2xS0WSlzGAwmtcqkkOlkvE7OG1RKOcvyDC3wgiAINMMxFM1zPMfLKU5GcEqMU0O0XIpzIoSWIjSCYCAAoSiKIDAEwRCCiaTQYxLwOoSJSZZWG0hOJhFdl+HSpFU+nLCu1XznvdFnJnIvzFdeWay9vlJ/e739o93eHx4MfHww8sF+8+3t5qP1oddW+p5b6Lw3Xj1rFo+Givv9uZ2e5E5PcrsnvtsbP+jPng1X7ozW743X7o4Vb4/mzoYzh/3Znd70Yt0znXFXPQ5PMEYHc4CvLLXmReqwSO1tVThaBKtIMIMKG6K0i1iDmDMBcodIcEoVXkQbQQ1x2BADdDGJISExZSBnCfHWYU8NctVBVwPydGLBfio2xqRnuMINobzMV24JtQ2+bU/WcSzruRD678mHn1aMv6Cdfc2y/J5z/ePAweeJ2182XvrtwNvfTX38b6uf/23/i7/tffDb5uErsZ5VpS+O6XjBLqicpMmHOIOgLwwGI0g4gkeieCIOpLNAvoJUu5jOYWX/hG5swTS7bFpcN97asW7uO/dOvYcXvpO7vtN7vpO73uM7nr0zx9aRdWXLPLukaU4L3cNktQPNVJBwGvGEUVeA9IeV8ZSrVIl19pSao92zc2Mrt25sba8dHOyenZ1eXJxeXpxcnB6eHe6c7m6cbK0er988WJ77hxSsrulgx4S/bdRbb3rKg65Cnz3daYrXjZGKIVDQeDIKZ1JujQrGAKPzkVoPpfNSOi+u92OGAGYMIsYwbI7A5ghsiSLWGGaN4bYoaolg5ghqiuLmGGmOEtYwZg8hjiBk9pN6r9Lod1ij2Uj7RLR/xdu37hjcczTPHGN3rANHpvrNYG08X+5M+f1Ri84hY+wKuUOjt6i1ZpXSoJDp5DKNTCbnOJ7lWZanGZakGJqiWYYlKZZi5TinhBkFzCilhKwVZSUIDUIoBMI4TiAIhuIEjJMtIPKYFL4OEwArZ3XmVghtbb0mw4GwgeuPmBZLrpOeyP1m+rnZ0usrjUe3Gm+vt7+33f3hbu+He0Mf7I482hh6ZaXv5cXup2cb98arZyPF46HiwUB+tze125va60keDqROhguXo7V7Y233J+u3RwuXzezpcG6/N7fZnbhZd40lnTm3xx7KUdE6EGyT2opSfaJVG2xRuVvkjhaZTap0wWovqHRL5C6R3COSe6XqkEQVAnVR2JiCzRnQkpNai4CzCrrbAE8D8nUhgX44MACHBonEOJ2ZZ3KLXPmWrL4lb+wK7fuyziOh54Tvuy0MPRCaT8snnlfPvWpefse782n87Kelp75tvPzH7jf/3P/2n8be+/PNj/+6/+P/e/TJ/1l85qPy7LI+naYcGt7Jan2EOUhYA7gtQHjCTCROpXJkvo0qd9PtQ7L+Cf3YvGVmxbK4aV7ft28fefZOfYeX/qPb3pO7vpO73sNL9+6pfX3ffHPNODmvHhzj2vuIUgNOFuFAAvaGCV+YC8eNmUKw0ZUfGGmfXRhfuXVzZ2/z5Ozo8s7lgwdPPnz41LPPPPnM008+fOLOk3fO758f3Dncvthb+5+g28d99aa7Ouwq9jtyPdZkuyFa1YeKOn9O5U7JbBHOHGQMPkrrJjQuQusmtG5U70MNfsQYgI1ByBgEjEHAFIJMIdgURowRzBjFTFHMEkXNYcTgh0x+zBwgTD5K79eYk1F/x1Bi8jC68NAz99C39Fxo9dng0pPhG0+4erZdlblgbiARL0Rs9qBW6eBZh0Lp1BgsKq1Fo7HrdCaNRsnzPMMyNEdRDEEyJMWSFENRLEYwJKfAGAXKqmBaKUbZVpgCUAqAEACAEASDYBQhSAAlroHoDwDsGsoQGhNvtFMKlVQqFnDAoyK6grr5nO2gO3R3OPXMdOG1pfqj1cbba413Nzre3+5+b7v/3e2hN9YGX17qfXGh8+F0/e5Y5WykeDxYPBjI7/dnDvoyh/3ps2b2Yqx0e6x+d6zt7mjlYiR3Npw5GszudGfXO2LzZdtAxJ7yhMyROhrrlIQ6pI4yYs1JzclWXahF6bmu9Ig1AdgQgfRRqTYkUgfF6pBEFwENCbE2dl0dERszkL0stVcBZ5vU1S71dEL+Pjg4CAaGwOAwEpsgUnNE5gZVWOGrm7K2XVn7jqxzX+g5FvovFCP3lRNPa6ZfMCy8Yl99y7/1Ufzgi+TxV4mLr1P3f1587jedb3w38v7fZj7+j7mP/rb5w79efP7vt179rP/gMjw0oMuGTDmvJecypa3mlMWXMYXzqnSb0BiUdY/Ihif0kwu2uVX78rZ949D5PegL/9Ft39Ft7+Gle//cuX1sXd02zi3pm1PKniGm1oXlKnA0DXojkCdEBqKKRNperid7B9vGpwaXb93Y3ts4uzi+/+D+0888++JLr7zy8quvv/bqG6+98uqLz7383MMXHt5/9omLh3eO/xH0VKAx5q033eVBR77Xlukyx9t0kbI2mNf4syp3UmYJMUYfpfeQGiemduAaB651YTo3ovcgBj9s8IEGP2DwA8YAaApAhiCqCWH6CGaJoNYwYgqixiCtCyoVQb2lGM9MznbvPdF++Erl6IPi6Y8Tex/6Vl6wjR2parNcvJ9zVX3ZoUiizecM+IxGr0bhUMrtarVVozertQ6DyWOxmtQagWYYkqYplvw+YoUlSIogGZRkKU6BMwqMUYA41wqiYghDcBpGcBBCYASDUBzGKSlKPg7i/wwS1wmBNbkYgw3l5TCK8JjUoyIbPs10xrbd5r/ojz2czL26WHtztfHOWuO9jY73t7reXu9+tNb72krvyze7n59rPDVVuztaPhspHg0WDwcLR4O548HcyVD+rJm7GC3dGavfGa1fDhXPhrInQ+mD/sxmZ3q1LTyTM3UFLAl/wpTsgRJ90mgv7GlgziroKIrMyeva4ONqv0gXAS1J2JoBzCmJKS7Wx1q0EYkphdiLoL0ktZUARw12dyCebsjbC/v7oeAQGBwCA8NQeBSOTmDJOTK3yJXXhNoWV91iapt8+67QeST0nsmH7momntJPP2eafcF242Xn0uuOG4+sC4+8Gx+nLr4pPvVt5dnf1l74bedrvx9899+m3//bjXf//dZHf9386LuRB+8EpzfK60c3X3x99N6DxMyst1HxVX2pLkNtgB8Yk09OGRZuOhdvuVb23BtH7u1jz96Z7+Dcf3jpO7z07J07t0/sa3vmm2u6yXntQFPW3kuU2uBUAQjGAXcQ8gTpcFyXLXjbOnMjY93zNyc2d1aPT/fvP7jz3AvPvfLqa2++9c4777z7wfvvffjBu++//eidR6++9foLb7z89KvPP/GPwZsTV+XZWRqw53qs6U5TrK4NlzSBnNqXUboSgi3CmgL0f4N2EhonpnUjOg+q9yJ6H2TwgwY/ZAzApgBsCKKaEKoPQZYgaA2A5gCh8AqKuDc4PtN//7WJV78eeOEX9ftfpQ8/sc08y9bXJP5uibUA6lOoNqZxpOLZjlAobTOYXXqdXaOwqBRGpUKtUOqUGqfJ5DCZ1TI5S1A0QZMEg2M0htMEyeEEjeIUQjK0oCJYBcHIQJQEEBwjKJxgUIxCcRLFCYSgIIIWY9Q1mPoBTIs5tWDzMQY7RPMUwzKoxKOham7VRMqyVnGf9IQfjGVeWqi8udL23kbHB1tdH+50v7Pe/Wi15+XFrhcWOp6fbTw1Ub03Vjlvlo6HSkeDhePB/MlQ4Ww4fzqcOR8p3G7Wbo/UL4dLpwOZo4HkXm9qvZFarASmM4YOvyUayOjTg1BqBEwO4YEu0tuA3VWxLdtqjF7ThVuMcbElDTnygC0vtWZBW05iTkusWchZxnwNMthFBHoxfx8RHMICw3iwiYVGocAIHGoi0Qk4OonEZ6nckqy6qWjs8LUtvm1P1n7EtR9RbUdk45juPGO7z7nuC1nvhWLormLsKcPsi46Vd3wbH4V2f5Q8+apw7xfFJ39RefpXbS982/XqH8oPvi5cfpE+/Ci4+oqib1/Rt509eK3vyY8aW6eh/mq8x9oYVoxPqW/Om1eX3Ssb/pV9//qxd/vEs3fu37/wH1z69i9cO2eO9QPr4qZualE+MiXvGWRrnWiuAsTSYm9YbPcB7iATTRoL5WBXX3lipn95bfbgeOvy7tkzzz71ymsvv/XO2x98+NEPf/jDz370yeefffqjH37wyYfvfvT+o/fffuXtR8//A+jGmKc67CwP2gt91kyXOdluiNY0wYLKl1G6kzJnnL9qOYw+SucmtC5c6yK0LlTrRq9A67ywzgfp/aDeD+r9sCGAGEKwIQAa/aDeh8jdtKkY6zy8WPzg1+Pv/an8zG+Cxz9x3HpPO/YU19iiUqOEpypzFwRjXKELe3ypcCjpdfksOr1FqzZplAa1Qq2Uy+UKlUxu1Wiser2c4xmcpkmGJCgcozGcwUgOwWkYoxCCZWQqglXgjEyK4ChOURSDoBiCETjNoCQNEzSAka0ocQ2mH0c5UGnR+BO8xW10+3mZjMUAhxwv2uTNmHGl6DzsCt0fST0/W3x1sfruWvuH290fbHW/s9791q3e15a6XrrR8fxs4+Fk7f545aJZPhsqngwVrtb5YO5yJH+7Wbo9Urk9XL0cLh4PpPZ6Y1tdiZVaYqHgGU/pGj5rKJBRpwbBZBNKjGChHjLQiXjrgLMgtqZazclWS0pkzUrsRZE1BzrLuL9BBNvJUCfoqSG+djLSR4YHiOAgERrBgk0sNIaGx6FQEwmPYfEpJDYNR6awxByVXxZqm4rGrqxxKLQfc23HVO2QqB7i1SO8eoCV96j6Add1TA2cc0N3ZUNP6iZetC+85Vv9ILT1UWjnw8j+R5HTT2xbb+mXXvVuf9z13J/7Xvpr8vgr9cTz/5xcoToOClsPh87Oy7OVzgnb9Lx55aZjYzV0ayO4vOddP/HunPj2zvz7l4GDS9/umXvzyLa6a5xbUTVn2P4Rrr2XLtWRVF4aioudfpHFBTh9bCRhLFYifUP1uRvNjZ2ls8vDB0/dfemVF99+960PP/7os88///KLL3720598/bOvvvry85/8+NMf/+ijTz9+5+MP3/gH0H//+98rQ47yoCPfa0l3GpLt+mhNEywqvVm5M8nb45wlzBoDlMFP6n2E1otpPIjWDWrdkNYNazyIxgur/YAmINYGJNoAoPcBVq/E4Ablbor2ai2djZmX39v84i9j7/05//Cb0MGnruV3jBPPavouZLU1OjaEOfK4ISA3+93BVDyUCDh9TovNZjKbjQa9XqNSKlVKtVKuUvO8U6c0qhU8x1EkQxEUTZAYhqM4g1ICgBAIwUAES/AqlBMAkhYhGEIyGMWgOIZjOE7SMMlBJCfBqFaEuI6x1yg1YgwZUjXG5gIYmsBAOSZ1yYiCTT0YttzIuXba/JeDsWemCy/Ml95Yqr+/3vXBZs97G11vr3c9Wu14danzhbmOZ2caDyYql8P52yOF86H8xfD3+51m8U6zdLtZPB/OHQ+m9vvi273xpbbwQiU8X/SNJ401t9kXyiiyg2hyFI2OwdFhKD6A+DtBZ6XVkm01p1vNaamlANjL10w52N+FRAaIVJNJj6GhPjzcjwR68eAAGWli0SYSHUNik9BVYY5NQ5FJKDwBRieh+CSWnqPyN7nyKlvbZhsHTNsB1zhk2g6o+gFe2SWqu3TbAd04JBr7WPsR1XUpG3paM/aSbvxly9wr3qXX7PPP6yYe6Kee9q49Ms4+rxp/mL34Wedz36XPf+rd/pjvvytKTrvG9/sv7navDwwvRW+uhlZXYltb8fV9z8axa/c4dHgeOboMHZz7dk+cG/uWpXXdzA350Bjd0UdV2slsCYskYU8QsjkQkxWzOflQ1FSuxgZG2hcWp3b2Nu7cu3j2+Wdff/TG+x9+8Olnn/zkp19+8/XXv/nFL//1l7/89c+/+cXPfvrNV1989cWn/8X4v0EXB+3FQXuuz5LuMiXaDZGaJlBUerMyZ5K3xVhziDYGaGOANvhJnQ/TehGtB9B4QI0H1bhRtRdW+6Vqv0jjE2n9Er1XanKK9R6CdskDI/2bH325//X/ab75be7el/aNR4bx2/qeDaGygMebgKcB2Qucu6Dz5b3Jmj+a99m9doPZZrLYzBadzqBSa5QqrSAolQqtWaszq2VygaNoFicYHCMIDMMxDCcZAKUhlMJpAaVlOKcEKE5CMlKcRmkOJmgExTEcRwgaInmQEiQ4I0LpFkJo5U2ct6hJVDGT5V+kIkh6XUmADoEoOXUDYdtM0rZe8Zz2Rp6azD0/W3x5ofzGYu3dtc4PN3ve3+p9dKv9pRttz842np1pPDVZuz9WujtWvhwu3G6WLkeKlyPFu6PlO83i5XDueCC11xfb7Ylu9yRWGpGFSmi24BmN6tv9jkiqoik1ifQEEZ+AE2NQahgLdcOuWqs1L7LmJdYCZCsBtlKrpQgFeuDoEJWd4nLTZHKUiA2Dvh7Y14+FR/D4GJ6chBOTUGwCS0wTqTksMQ1Fp6D4NJyYhhMzcHIGSc2juRWitEGVt7j6Ptd2QNd2ifI2Ud6hqrtUfY+o7+H1A6JxRnfd5foeKIef0Y89VPSfM23bXOe+pnnHd+u12v2fWhdegDsObMtv5O9+kzj/aez4S+/aW2TbmrZ/aeTO5fBuc3Q5vrIdurXj3Dn17pz4dk/DBxfRw4vQ3qln88C6smGYv6kam+K6B7BaB5avYPE07A9DdjdkssJaPWK00IGQqVxLDI12La7M7h/t3H9w96VXXnrnvXd/+OknX/zkx9/84utf/+pXv/3Xb3//7W+GDe8dAAAgAElEQVS//ddf/+bXv/zVL7/++Tc/+V9AFwZt+X5rpseS7DDGG/pwVe0vKDwZuSPB26KcOcSagqwpyBoDlN6L67yYzodovYjWg2vcmMYDa3wSja9V6xVpvVK9D9Z4UNbJevpqu598cfDNX/tf/UXs+APzzReF4dt8xzKdHcBiXXSih4t0aBNdtmRXMNvtj1bN1qBVZ7FojSa90ag3abQGmUrLyTSsoFZpzAaDRS4TGE4G4QxCsjhOYQhCEhhO0CIARQgWp+QYo0BYhYTkJCQH0jxK8yBGgiiBYARM0iAjkzIKKS2T0rLrpKxVbpVHa6Z8++MEfQ2QoLBYwCQOBZ21afsj9oWcZ63s3u/w3x1JPjtbePlG5dUb5TeX2t5Z73xno/vNtc5Xlztfutn13Fz7w8naExOVe2OlO80rx6U7o+W7o5U7zeLlSP5kMH3Qn9jrS253J1YbkYVyYCrnmEiYhlLhQqVblR9C400iPokkx6DMCBbuQTxtYntRai+CjjLkrEisRamjBgV64egQk5+RlefY7CQSHgACfURslIiPEYlxLDmJJCeR5CSWmMKT02hyGkvPY+l5JDELJ+ag5DycWIBTS2h2BcvdostbdGWbqmzjxU28uEmUtojyFl7ZwSq7RP2Qaj9nOi/4nkt5zynXsaPtP9IMnTBdu6rmRebk49FHfwntvq+cfFo9+2L+/q+KT36buv1N9amvlc1D+8R28/adsaPhyT334pF2+9S2fxbYPw/uX4T2zrxbh/bVbfP8imZ8RhgcZhqdSKmGpvNIOAq6faDVAeqMoEIl1WgxX8BQqSWGR7tX1haOzw4ePvPka2+89v6HH3z2489/+vVXv/rNL7799ts//v4P3/3huz/84Xe/++1vvv3XX/3m19/8L6Bzfd9rjrXpw1WNv6jwZGWulGCPc7YoZwkL5hBvDnHGAGPwkXofofVhWh+m9eBaD65xw1qvWOtt1XpadR6p2o2wLtZQihz96LOjX/yt7/Vfxc4/s668wQ/cZtoPqLZ1srLI15a07UvGyrQ1O+ROdgViVYc1bNTYDSqtXqXRavQanUmlNfNqE8FrKJle0NhUBgev1HNqM0gpIFLAKZbAUJLAMYwUgxhOyTBKjtAKgFIggg6V6TBBgzJyKUxAKAHjFERxAKcCeC3Aa6S8+hqjgox+Q7Ffl6q0kHSuVpHLGAaR2BRMwqruDduXysHttuBOu++sP/r0VOG15bbXl+tvLNXfWGl7Y7X99ZX2V5e7Xl3ueX6+/eFU7cmJ6t3R4u2R/J1m8fZI8XazdHe0fHe0eLtZuBjOngxlDvpTm52x1XpooeSdKzgX8s5mKpwvd6jyg0R6HI+Nw4lRMD2KhvsQb0PqrADOMuQog45yqzmH+DrgYB8cHaJy04raAl+YlgZ6wdCAUJzn8nN0ZppIT6HJCSw1SWansfQklJhEU3N45gaWvoGmb6LpRSy9gqaXsewymlki8rfIwjpRXMfya0Rhgyxu4sVNvLiFlXaJ6j7TOOY6jqnaNlJYZuqr2v4929Qd5eARXF3WT97ree5X42//NXv7J+7tD9w7H9df/FPvO/+3+Oxvas/9yrn0gnf+tP98c/yiuHTh2D61HZ4H9s+Dexf+rWPXrV3L4rp+akE5OMZ39lDlKpLNo7Ek4g0AdqfEbAE0OoCXiRRK2OPRlsrRoWbX6vqN04ujZ557+Mabb3z0w49//OUXX//8Z7/59te/+91v//THP/7lz3/603d/+O6P3/7xD9/+7re//l9A//3vf091muINfbiqDZTU3rzclRYcCc4WY20x3hoVzGHBFOSMAcbgp/V+UhvANQFM6yW0HlzrhnVeqcbdovNJtW5AcOJsxLrw4nP3fv8fI+/+NvHgZ8aND5TTLwl9t7W9Z/r+O6aRJ0395+rSsjw+ogm02wJlk9mvUxhMCp1GoZYLCrlCq9CYZXqH3OimNTZCaeZ0TpXNj6usrMFHahyYoMNpniYpmiQRBJfCBMkqcUYJMyopraH0Ltbo5vROlFNJERJCSYhkQFYhFfQSuVGqMIlkuh9wWtwZN9WGTZkqozdGM2kEhQhYYhCouE3XG3PeKPp32yMHXeGT3vATzfSrS/U3b3U8Wm08Wm1/bbnx0o3a8/O15+fbn5muP5yqPj1VezBeuTtavDd2Rbl8v1m6N1q80yxeDGWP+1P7PYn19vBqLbBU8S1XvcsVz2Q+Xqx2KbIDWGoMj08gyXEoM4bFBjB/B+ipQe4qYC8B9uJ1YxYL9iDhATAyTGSnlG03+MqsONgHx5qK6hJXmKdzM3hqAomPwrEmlhrHc1NEdpbIzuPZG3j2JpZZwtMrZG6NyC4T2SUss0hml8ncLSK/iudvEYV1qrRFFjfx4jZV3qOqe0xtl2/sEqVlvHBD2bWh7FpnG7dUg0dodbklM6udfKJ8/6elB9+ETz7z7v8wfuebrrf+Y+LH/1/n6//e++qf0sdvxTcOhi9v3ryo7pwGDs68u2eBnVPfxqFzacs8u6xtTsq6B9hKG5HJQYkkGgjBdqfEbBbrdBKlQspxIpkMsjtUuXxocKRzeW3+9Pzwmecevvn2mx9/8smXX/3k57/85tvf/esf/vi7v/z5u3//tz//5S/f/fnPf/jzn//w/xr+B9CxNmOoqvUXle6c3JWROdOCPcFZY6w1xltjMlOEM4YYfZA2BCl9kNSGcE0Q1/hwrRvVeRC9D1Q5WzQeSOmCKQeTX73x1B//tvTjP+ae+Zlx9xPF8rv6hUfO+ZcD008H+s+dxTVdeFzl6dY4K0ZHRmfwq1VmtUKrkqt5QUXzCoxWkHKDzOjlDV5S40IVVrk1pHQkpDI7bY4I9hilsWPM1eM3g2CUFGNwVo2xGpDRgoKZNPrkzrjMFgRppRRjRDAmJRlQrpUozGKVXaS2XZcbH5Ob6GDO1jmuieYImeKfH/uXxx77F0B0Tc0RAaOqJ+66UQzsNMJHvdHz/5+1+2pu+0zwPS8rMiHnnHPOOedEggABIhEEwAiCOYBgziJFUhJzprIlWZYs27IkW1aWnNrT3W53mrO1dzvvQ3vh2VNbs9MTzp6q78XzAj71u/g/Vc8/bVlpNO8VfDeH6m6X6j8ejt4YjNwYil7prTsohPc6Qnud4d1CaDtfu9FavdZSvd5Ws9Zavdlas9FWc7HJv9jgmo1Zp6LmsbBhLGIcixjHo/qROn1HwOGvqWcHsihnC9qeR7rycF8eZc0idDGoOgxVhQASH0DkO8d1oY0NcFMGYspifQV6tB/nz1cZGzDeAis2Tq4ZQLjawKYM3tuB9eRB5gzE2oTzdWN8PShPD8Y7iPUNozxDaG8R7RnAegYxnkG0ZwDjHcR4B1GeIsY/gg2Mon2jmMAkoXaWGJomhcYJwWGIrQ3maCPV9jNjI6z0DLt5SVc6RoRHPrLksanzrpWn/q03guItYemOceVp+pP/0fXkX1of/LXl3s+x7S/rZjfzC8Ol84HpC/qJRf3EvGZ4StpTErT2sJJZUjiK8waQVjvMZEarlDCREMTngplMEIUMIBEAJCJYICA7nNpEQ6hvsDB/fnp3f/v23Y8///KLZ8+/ffPu9Y+/++H3v//5lz/+4U9/+uOvf/7Dn379/R9/+fkfgtYF2ZoAU+mlyVxkqYssc5IkNpzIghNbCCIzUWgiCE0EgRHHN2B5BgzbgGTpESwtgqtBcNQwuryKq4NRFBCiHMlyKhe+ebn6u/8jef2F4eJjyfxjxfzXhtlHiq5DWu0oW1Uv5ztEHJOArRNxtUK+hsEQkalcIo2HJjGhOHIlAg/CMtBMKZ6nxbDVcLocyVTQJCYcX19OkaPFNpLcieWokCQmlkDG4AgQFK4ChkeTuWgqH0jgghkypEDPNPpxIh0AzwCiiOVgZBWKAKHxQWwFkK8B8FQVHFkZW0a0B1WNXRiJ5qOyilNnzpSVnYGCKgkoqJhGCBukA0HTbMyynHFeavWst7p3C77jnuqbxbqbxciNoeit4fj1gdhxT+SgM3zYFdnvqtsthHbytdvttTv50FZHaCsfXG/2X2hwLSQdC0nHXMI2FTXPp+wLDfaZuGmi3tjqNpptHk4gg3G3YRwFlLsD7utA2ZoQ+gREHYIqQ2BZTRnPVS7wYkyNcHMGas5hfAVKuBfpbQVas9iaXnZymhopId15gDFNre3Bedtx/k6kqx3pakd7OnGBPqyvn1w7gq0pYgJDuECREBjG+gbRnn6sbxDtG0J5h9C+ItpXRHpLmMAkJjCBD45RwqNwR/6UPAqyNCHdhQpTDhsekfXv22Y+0Y3ehIUmznoG8JlV5/LX4b0fxcO36L372rnPs7d/7fnqnwuP/9bx8J9ze+/Ss+u9Cy2j552j88bhaU3fiLSth5tppUUShEAQY3ciDEa4VoOWiGFcDojFAFHJIAKuCocBEHBALhtvNsujsUBXb9vM3MTWzsat27cefvH5N98+e/PuzU8///j7P/zulz/9/s9/+eOf//LHX//8h1///Id/CFpbw1b5GQovTeaiSF1UuZsscxAkNrzU9q8Px4gtRJEZLzTj+CYM14zgmOBcA4qvR/F0CLYaytIjqDosRo6JTw4e/e3/Gnj8c+jgmeXyU8vaK/XcV7yuI0LdNNbVRZdV81kaPkfDY6t4PBWbp2LwlDimFEziA/BsAJ5eiaWCyQIEU4Xm6tBcHZyhxHDUVIkRzlJVsQwYmYcgcyNZCgSZhSXSkFgSCE2qQFEILAmBIwOSBVCuGiI00k01UJ66gsACYChlUDQQT4GzpRChDiQ2AcVGgEhXIdCwqhPKbC+MKz15tuxM2TkIDCiR8MkEDBOHdIiZnX7tXNK2mvOstfk38/6jntobQ5GPS/W3ivXXByNXByJX+qNX+2JH3XVH3ZHDrshBd+SgO7JXCO/kQ9v50EZrYK3JdynjXc36V7KBlUxgJetfyXmX0o7FtHUuZSvWBwLVddxAFutqxzg6ka48zNuOsOaQ+iRME4Gpw1BFbRnXCZIHsdYswpKDWZsx3k5KXS/c0wJ1teFDQ4zkNDlSgrvycGcLLdyD8bRQwwM4X4ESHkC48yh3B8LdQQwPEUJDxHCJWFsiBUs4/xDS04fxD2L8Q+jA8G+hAiOowAQmMEaoHcUG+qD2FrA1Rw4NUSJjAGueEJuRD16V9h8bJ+8phq7BIzOg0BQpd7lm83Xiys+quYfMngPT7P3k9e+bH/5z/um/tD/4e9PO/fTcSO9CvDhl7BlWdgxImgvcZJZeHcY5vSizBa7VwuUyhIAHYzHAdAqYTADi0FVYdBUOA2Ax0DqdqLbO09HZNDk9urG1dv3m9QcPP/v62dev37768Xe/gf6nv/z1l7/9/de//PWXP//lj/8Q9IcPH9TVLJWfqfDQFV6GykdXe0lKN1HppihdVIWT8lsyB1FswwntSIENKTCjhUa0wIAUmDEMAwqvwQn8irVnX27+6V+aP3kfPnrh3X5hWnkqKd1htW3Q4rPU0DDR3oJU1iFlQazchxHbsSIzkqOtIIhOY3gAihREE5ThGECyCM7Swpg6NNeE5ujwAj1daoQxVVChHavw4aQuKF0KJ7FxFBaKQANhqFAyn8RX4HlyAEUI5GrK2GqqNQQT6asovAoM6QwEBSYzEXwFRGQEy+wQpROqslVJ9PxIVhBvLyMwTp8rO3P2DAaDZDApEAiAgobZxYx2l3I2br3U6t/qDO51194Yqr87lrw3kfpkvOH2aOLWSPL6UPxqX/1Rd91Rd91BIbzfWXfQE9nrDP820ruF0E5HaLcjvFeo3yvEt/PRtdbgpWb/Sta12uy82Oov+K16o11S145zd+CcXUh3AerNI63NSH0Krq2HKmuh8mCFwI3Q1uNtTUhLE8LWhvZ2UiN9MFcL0tdJjJRoiUlCuAhzt2P9HVhvC9rdTI8OEWp66PVFbKATH+yBe9rJkUF8bS860E0IDtGiE+TwGLZ6CFtdxAdLhNAYoXaMWDdBqZ/Dh2fwoXFiaATu6kC584zoMDsxxUufZ6cXZT1HsqGb/K4j6eAN4+Snsv7rqNh5bOoCr3M/sPYqdPUXw/kvJINHloVHNYd/iN7/e9PXv7be/zq+spEZzfaN6Av98tZuabqFE06Q3H6kyQrR6EAKBVgqhHOYUDoVRCWBCBgABlmJRlZiUFV0KkKl4gVq7C35xtGJ4cvrF69ev3rv/v0nXz959eblj7/74ed/+vGXX37+69/+9Le///rXv/3p3wD+t6B1NWxdNUtbzdJWs3Q1DF0NTRugaQN0tZ+q8dM0frraT1N6yXI3UeLGid1okQMptqDEJozAiORYkFg1qqa/9fCnX6bf/y13723d8TPX+lempc+00x8rhw4lhTVmah7nG4Sb2yHqBpgyAhC4z9L0H+Hlp3CSCpoaxtGByLyPYORyigTGt0DYFhTHgheYSRIrRWmHC81obQ3BGMaofECWGsWS0wRqFIUPwDCRLDleqEVzVQCqCMzVnKYpyJY6jM6HlpkAVN4pGBZM5cJ4SojEBlb64IYgWOuvktkEkRy3puEjBPHUmfLKSkBFRXlFRTkICEBBABIKJmWRzTV61/M1u93h4/7ojWLs9kj83mTD/anGe5ONn07nPhnP3B1rvDOSvlVM3hhK3BhK3hhKXhtIHPfUH/VGj3sjx93Rw676w+7EcU9qryuy0RbYaA9stPq2OmqXWqM6Jg1HFSnqewneAs5VQLnakZ42lC0L1UTh2ihYEQRJq8uFHrQxgbNl0bZmpL0V6ylQQ30wZwumppccG6XExgi1AxhPB9HfATbGaaFuVnIUH+4n1vUTq3todYOo6k5KagQX7sP4OnG+HnxgAFs9gA8WmclpYnSUEpuk1E9S4tOszBI1OY8NjZAiY1B3J6F2kBAcxAUHJS2r2p4d3fAtYuMlcuMqr31b1nesGLou7L2Cz1wkZFckxWvWlW8DO2+tF76Sjd3XX3hRfe3nutvvmh68yV15EhwppQa8mR5VU15QHycFggSrE6nSA2UqgFQEFrLhDAqEQgKRCSAcqgoNr0AhqtDIKjIJLpNxPD5rU0tDaXRw9eLy4dHh3U/uPnr81fOX337/4/vf/fzjL7/801/+8qe//u2/APq3l/f/tVqWIcQ2hFj6EFMXZPyWNkjXVNPUAarCT5H7sVIvUuJEy2xEqRXDt8NoDsrAwcHm9/9n8cXvGz957l7/VD1zxbp817l61zx7Q9a/Q0sv4bxDWH0zXBoBsOwnscoTaEU50woXexFiF4iurEBRTyGoAJYOJHRB+E4030EQ2ohyN17rR2gDJHea6ssgDUGgyIqR2BhKF5Imq8CykWwFXmxGsNUQugwl0J8mSYmmMNWVZHmSCLn5BIoC5ygxUitKVwMzReH2FEAfrlL6RLU5hsn/USWyvBIGgSAhYBgEAgOBIDAQiI6CexW8oXrHRmd4v6fu2lD81nD87ljy/lT6wXT20+nMg9nmh7Mtn8+1fjbT/GCm6f5U7t545s5Iw61i4vpA/dX+yPX+uht99Vd7k1d6Ukc98d3u0H53zVFP8LAzeDzQWGyIitn8ZNtI3cBlgjuPcbZjnC1YZxPCFAeraoGyaqCsulzoOStwoS0NKEsjztmGdrbhvZ0kfxfC2YYL9VMTY5ToMMHfTfYWSO52gCrMSxTZjVP07CQq2E0N9nOjI+jaXlzDCDFRYkdKtOp+eniYVDuIre5jpqfJyXFqwzQ9M0dLzzAyc5TUBDo8BK8eQNQMifKXha0XYd4eQl1R27Ou6D2Ah2ewdVOs9CKvdY3ftSspXmf27OOaLlDbV8WDV00LX7rXX2vnH4vH7ptXvqnefhM/ft947X1gYd/Zm60tGFNNjFgdsdpL0ZlQIjVAIgOKeXAOA0kmQIg4EAEPwqKrkPBKJKIKhQKQSEiRmOV0mTLZxFCxd2lpYWdn+9bHN7949PDpN0/evnv500/f//GPv//111/+8pdf//b3X/8T0OYQyxximcMsSx3LUsc2R7i/Zarj/JYxzNbXMnVBhrqGrqohKqsxCh9e4SLJHTihC6NO6i4+/Xrh+a89T38M7n8mG9mRj+ypRncNM4fOxVva0SNq+jzM1Vsmi5/meE8QNB9hFVChl2ZKEZS1cLalAis6AyaeRjJhIidUWg0V+bAiL0HsIaqqsfoatCXKCHXQQ+0oaxSlqyZrq+lKD5wuK8eywDQRRqCH0GRQugwl0H9EEBHNdUx/VhhpozjCJwlctNhEM4cpnjQx0EKu68L6cmBNQBLKIUXaE6cqq4AINJoAhcJhMAQYDIUAgCQ4WMcktHu1a/naq0OpG8PJW6XEvYnGTyfTn83kHszmHs63fnk+/+VC+8PZli/m2x7OttybyNweSd0sxm8WY7dKiVvF+M3BxI3+hmt9DVf64sf9kWtDdbdK9bdLiavFbKHWI+Pw3MEGe2OR6mnDONswzja0IwfRRsHKYJXIA5T6T7NtFWIv3p5FWTIEdx7n7sB7OvGeDrSngxQdosRHSOEhtLON6u9GmdJlshp+ckTYtsAvLEJ9HdzYKDNchPsLuFSJkZsSpiYRllZecpLbOEuIlIT5FUXfprhnQzm4qxk+UPRvKfo2pd1r6MgIrXFe2LEm695kZRaAjry4fVneu4+KzCKDJVJknJNb5ue3BX2H/MEjVtcmpWWJld/gdO6pJu7rFx7LJz+Tjt2zLn3lWX0SuPQ4tHrb0lXwt7vDaU51AG8zo+VqCFdazhcC+CwYgwIj4sF4LACHqcKgKpHICiSqEo0GEAgwvoBmsakTyXB3T8fc3NTm5vq1m9cePLz/+OmXr94+//6H97///c+//PKHP//5T//5Qn/48MEcZlrqWLYIx1bPtcZ4tjjPFufZYlxLPddSzzFH2cY6liHM0IUY2hBVGyJoaohaP0XlJQuchJqBxPb7H8Yf/1P7Z99ppvY5hWXJwAazbU7Qveg6f808cYSOlM6Z207IYh/xq8/y3AhFkG5rJOvjQJYVSNECCbIzEFo5ToxTh+GqCEQcREtqCIpaijGK1IfwnhwnWaTX96FcaZw9TrfGKEovgCIG0cQwrgJMV5Tj+CCKGMJSniSIKM4EI9gmTvVwwrmTVAlCamd6GwTxXl6mJGiZoNd3IYxBYXUCzpODcTQgGMlicTEYHBKJRiHREAAQB66Sk1FJg2CpyXdrPPfJVMvd8cZPJzP3pxofzjY9nG9+eL7t0VLh8VLh8VLh87nWz+daH862fDqZvTuWvjuWvjeRuTuWvj2SvlXM3BrK3Co23B1v+HSy4d5Ew6cTmVvjraV0rYhCRGLIXFMNr7oNY2tC2pqRlixIHQWK/RCJp4rvOEU3o/T1BFsOY8mSvQW8u4PgKWDc7bhANz05SomXCMFepK2Z6u8CKiNl8qAgPSbtWhF2L8P8BVFqEm1vg3raGa0zku4VSWYWaMgKMwui5iVkdZ+0e0NdOpT2b8sGd9UjR4rBPVn/lrhnHZ+YEnRcFnWs89svs5uWAK5ORmZeNXCEr5+Be3vxtcOshjlRxyavc5fbtS3s3+Z2XCQ3LtCbLrI7tvl9V2Rjd+Wjd1Xjd9VjHxsmP3bO3DB2jRpSAXdU4vKSNTq4UA5kCSs4XBCLDqcQoUQ8CIcFYLBVaEwlClWJxgLQWACeCOHwSAazNBz1t3XkxiZLFy+vHF05unf/k0ePP3/5+tv33739+eff/TbS/1+9/w5oU4huDjOsEZatnm2Lc+wJrj3BtcU5v2WNsS31LFOEYYowjFGaIUIxhsmmEFVTTeN7GPmN6fXvfhp+/FPi+Gtq0yytaV7QsUJKlsjJAcPommVyj5KegHh7QbYOiCmLszRSbBmcIV7Gtldy7AihE0TTnIVzAVQdxdKI0qWhshhKHsUpo0RzCqwLUyI9/OZZRsMINpgn+ppYvhxZFzxLFKHFRrzShuQbK4kSME0OY6tPkiSMQI4e7hA2Dogzfae4OqDEQfM3iZsmJJ2LgsI8I9WPMAUpRpfU4e0dmcTgSAKBUCQQUSg0KBSOgiPQgEoxDlan5Ewl7NdHG+/P5R/O5z+fb3040/TF+dZHi/kvFvNPVru+Xul8ulx4vJT/arH90fm2LxdaP59r/mwm92A6e38qd2+i+ZPx5nvjLQ8mmh/Ntzw63/xgJnt/tvmT+a6D2YHh9kan3crT2CTVOYI9izA1wgxpgDwMkXhhIkc503SKbsSZkhhzGmtrovq7MfY2gqcT4+kg1vaz0hO0eAnrKyAtOaKztUxaAzHGpS0zmuIWr2sJU9fHi49B9I2oQBe/64J2eIuXHAdZWmT5i6qeTai3S9K3pRk91k1cU44cK0uH0sFd2cCOsHsdn5gSFtbkPVvslhVu+0VCchqfmJT37hIi4yB7Oyk4QIuOsDOLnNbLtNwys+UCq2mBGJugpGbp2WVW27qg+4DXvcfv3hP17Ev79pW9O4bCkiwS1/jVBidDqUPxpUAmD8BmwegUOJkIJRDAODwQiwNgcQA0pgqLB2LxQDwRzOLhNUZRIOTINCUGh3v/n+uVmw+/uP/s+dO3b1/97qcffxvp/xroWrolzLRFmLYY05Zg2RMse4Jti7PsSbYjybYn2fYE25Zg2RIsa5xpidHNUbIlQtWFWaqoZvzu8fL7n/sefedd+QQdHcbVlfi5BVq8CPNmWdlh09imuGuZlpii1Y5SfD1kezNSW3+KZf2IacOYEyRbHCy0nYTzwWw71dGG0DdBVA0IZRKlTiANSaApwcpMCDsuMJtmcNE+Um2nINJNMEROEqQ4jZdhD+PkXhBDhxKYEQLTSbKMFWqjhgusZJ+0beyU2FomtBP9zeL8grj3Ir97iZkZJrhiBLVFbLalci0wOIpMIlPJZKFQZLM5MUgUrOwsFwWp14qnkq7D/tSdydaH84XHF7oeX+h8tJT/YjH/6ELns7W+5+u9X692Pl0pPFnueLJSeLLc8eX51s/nmz+bzTQ66gwAACAASURBVN2fbXow2/ZwtvDlXNfjhcLTpfzj5fbPl/L3zhfuLg911nucSr7LpHH6g7pQlmhJwI0psCZWJamBSdxgrrGMqq3g2AjWRpSxAWNvIXo7kdZmvKeAq+4m1g2y0xPU6BDS2YwwpTHmxnJpEGHPSPMLpokDdmGRGB9mR0tVqgSuto/buWieOCDU9MBcHYbivrJvC+jukA3uqsev6GdvqieuKcauyIcPFMP78sFddGycnl1Q9e9yW1d4+Uustou41Iy4awNbO1iuT1Fr+6mhAUpklJqcJcanyYlxcrSErx1CBfrxdaPkxAwlNU9JL9IyS7TsIiO3xMksyXNL8voOscsqs/CEShRHBGJyIHQGgkKGE0kQAgmEIwJxBACOAMARgQQyGE8CEchgOgct0bCdAWM8Herqa5+en9jcvnzj1tXPHt77+tnjN29f/vDD9/8N0B8+fLCE6LYI0x5j2hIMe5JpTzIdKZYjxXKk2I4GtrOB7WxgORuYjhTLnmRa4xRrjGKo41qbAguPH02/+V3H528t01eh/h6Qo51ZP8KOD1YZIzB3g2ZwRTu8IWle5oYmKPYCXBE9zXJ8xHKAdHFqTYHkb4aoqk9i5QhJDcXTiTDnobpmiKIBoU3DDA1Ib5u4c1nat8HJL+ESw+TYoDg9gjXFT5DVRGuUXZ1FqYJAjpWoCaCkjo/IckG8hxbpJEe7lF0z5erAGYEdH2iTdC9LBjdEQ2uiwizBHYMLFFShWCRTIBCoivIyIKBSq1XXx5JQEAxeUSHAItNWzfls8HAwe2ei/bO5jifLPc8u9T+71PfkYs+Tiz3P1vpfrPd/e7nv28t9LzYGXmwMfH2x+8ly5+PlwlcXOr64kH+03PX1cv+3K4PPL/Y/u9Tz1Wrnw4u9DzdG18c6FAwc4swJEYPo9/v11XGaLQHRRCrlteV8F5BrBDJUZ8hyuDxAsDQijGm0vRXnKcAtTVh3BzHUT42XWA3jtMgA3NII18WR+kSlIox0N0kKi7qJPXbXIj0zSasdqFLGyZEhQfeyZeoIamuGezodU9dkvesV3g7l8L568op25pp66qpq8qp6/IqydCDt3ySkJujZOUnnmrjzsrBrXdy3jU/PCfKrKH/nGXmI6MtTa7rIwUFscAhbWyRHhgk1vWhPAe7Io73dGH8fprqfEC4R60qEUJFSP0KrH2PWDQtCnVy7n28UcWRoJg/CYCHodBSZAiOQwAQSEP9bZBCBAiLRIQQqiECDUNgIvoJidqtCcW9LITMyWby0tnzl2uH9B3efPv3y1avn371/9/PPP/27dP990OYQxVpHt9czbHGqPclwpVmuNNuVZv2/czcy3Y1sZ5rramA4khR9lBscyF1+9+Pwix9av3hlmToGONrLtQ0Eb4EfGwBoa8+qq2WFOevkgaL9It7RDZLWn2G5znLdYE0c42wn+juJ/jxEHT5D1eOMKVpwAOHqgZjyEE0Ooc9BjI3EcL+8b10+tMvtWiU0jtMbJ6TNc3Bj6iTLygi2M+s6kKZEldjLcDVgNdUn6Gpxqp9R342rbdP1ziPssdN8O87XqhhYU04cKMb39SPrOGd9BZXHk6sMRjMaha4sLyOTCHK53OXyASrB8IpKFY2SMqvn0tUHA7k7U4XPF3q+Xh14dmng5cbQy63i8+3iy+3iq83ii/Wh52uDL9YHn68NfHOx9+vVnmeX+p5d7v9mve/55uCr9dLrtZGXa0OvtkqP1wcfbo7e25716CTQ8rM8IrbOZVLIxAZfiGqJAJW1IGVtlcABYmkqqOKzZAnJXI81N8AtGZSjDePpgFmasN5OUmSInhqjxUvUcC9EF0Nq6xHa+ipVHcbbKu9Z1k7us7qX2K2zGFceoEpSIkPSgcvGiYMqYyO2pte3cEtYuFDhbVON7Gunr+jnrmtnrqqmrqjGjzSj+/KBDVpmkpIaIyVGtcVdfsdFcd8Wu3NN2n0J6W4+JfaiLCmKr50a7MMH+jC+HkJ1L95XQLva4dZmlL0V42zHevI4TwfG1Y5ytGLcbUR/HudqZgXyPFeEphIyJRg6C0JnoGgMNIkGwVNABDKISAGTqBASHUqig8kMCIkJJrEgFA6MIyWoLUJPyNrYmhgs9S6tzO8fbN+5e/PRV589f/Hs3ds3P/30w38D9IcPH2wRmj1GsyVpzgaGu5HlybD/bVmmJ8P1Ngp8GbY7TdXX81pXpta+/1Pvs++avnjhXbwBc+dPSyNwQ5oX6kKYIqflHk5mxFDapSeny9UNZ0Q1Z3hugDSEMmYIzgLZ04M1t5xle04zzTRfOzM2jvANgMwdYF0zTJ+DmDLMxJi0b01e3BP0rzPbz4u7V6Xti5Wq+jJZiJ8qUet6ILZMpSoiCHdizeGPuAZuvIsZ60F4GrVdMyR/5jTPhnRm9aO7lsXb+rnrtplDvDt+Bs+gsPgymZJIIFaUnxMKuDQ6nUZjV1WBYRVVQjy2Ti0di3m2uxtuTXQ8PN/79OLg16t9z9YHXm4PvzkYf3808W539M126dVm8cX64KvN4suNod8Or7aGX2wPvtopvt0afbM++mqt+Gp75NFG6cm1lU+OLtIJmJMnTjLxWIucr1EIjb4g1xWDakIAua+CZwCxFeeIvCqOhuZMYe2NMFsW7mpDeQpwewuhupdcX2KkJ6jxYVJNAaQKYw1JhLYeqIliA+3KgYv62SNW7wVG8zTY0AhUJanRon58TzeyU65LUeqL/sWPGdlJcLBTN3mgn7linL+mmT5STR4qRvdUw9uSnlV6doKWGoX58obhHXnfpqR/R1Y8lHatwmwNp4ROiCZMdOYo/i5ydR/aXUA72rCOFqS1GWbKIMwZhCmNtqQxlgaUOYU0JVDmJM6RxFgjDE+z0NtAU8roIgydCaPTMVQGGs8AEuggIhVCokEpDDiVBSOzoP/zx1ZkLpQuRgu1dItPE8+Euwby0wsTmzuXb3187fMvPn327OmbN6/+kdv/CLQjTnM20FyNDHeG6cmyvDm2N8fx5jjeHNubY3uyDE+G68sI/FmWJ0d3ZFWzd69dfP/njqfvGx98E7r0KSbQfUJQUyENMTzNBEfqnMJLjvaoBzeI8bFzxsYKbaxKFYGo4yhDlmQvkCz5Kl7oI5KtUuTlRvo5DdOY2hLY3lWhyoC0jXBbi7h1Uda/IR/elZZ2+f2XNaUdYev5k6IaiKlR0DSDC/eW6VMVmpi0oYS21J/gGJnRAjPWAzBFlG3j7HBbmcAFt6atU8f21fv6hY+d89cogUwZkQ2EorAYDAaNAlSWKWQiBp1aUQEAVoHQQDAfi6rTSMdi3u3uhptj7fdnOx9d6Hmy3PPt+uCrndLbw/H3hxPv98be74292xt7tzv6dmfk1Wbxxcbgq83iy83ii53B17uldztjbzfGXq+Pfrs58uXW+Mv7+3trc3gs+uSJc4AzZ3kkbDIaEqgNOI0Hoa8FyNzlHA2AKT2NYxN1fqq7AW1vhFizCHce5e2Cu9vJdUPU5BgjPU5PFDHupipZDd6UQmrrwfo4vrYgH7iomznkD15k5KYqNQmIpoEeH3EsXFcOrp/VxBnJUd/iTWJ8CFXfb5w9NswdGxaOVZP7yol91diebmxP0HGe0zzNb54sN8ZlHUu64V1x35Z28oa4cAFkjJ4WOoAyP9acxDtacO4OtKMNbW9BWRrhpkaEqRFlakDo6lH6eqSuDqWPoHR1SE0YZQhgLAGSLcn3NlCUCqoAT2ch6XQslYHCM6uILDCZASMzYBQWgsKBUzhQKhdG48FpPDiZB6WJURwFSWuT1Ma9LV2ZsenipfXlq9cPH3x29+nXj16+fP7fBu2IUV0JuidF9zQwvBmmO8Pw5JjeJpa3ie1vZvmb2e5mtq+ZH2jiVjfTXE0MX2/g0vM3Cy//R+HLty0Pvk5sPmImpk4Iw6cF1QRTmmJJVIiceHdG2T7PaZqDBftg3m64vQtp6cRZO4nmdpAoeJZmLGOZq1QRfnpK1LJEqZ+E2Dor1blKXRbm7lQObssHdxSlQ+HEPm90Sze2K0hPnWB5kPYWUesSNtBXpYwCtRFl8xTamjkp8NLi/ezUYJkyIGnsFzb0n5UEQMa0c/qaffW+5vzHjtXblLr2c0Q2Ao5ORgN6HQ8BO6dXi3gsChIMhFacQ547LSGgG+zahUzNXl/65njrJ7P5Lxa7nqz2vtgovtkefbc78d3e+Hc7I9/vjH63O/pms/R6ffj1Run1Zunt1tj73cm3hxPvDie+2598tzX6enP0+fbEk8PF757eGRkuVAHKy8+eqzh9jkNlmo12PFt0lsDG63wIub+CYTtHUJVRlDRnkuDNIRwZiCVL8HThvN0ofzcxViIlR+mpUVpdL9qcQqjCJHMDXBMFGVOEugHZ4Lpm8lDef4mdGjknDUHMOU521rv4sbhj6Yw2Rm8Yrb5wGxvqwceGjFOHhrkrmrkr6ulj7eSxorQrHdpktc6y06PcxFCVOkSq7nCM76uKO8rxY25uGqypLRPYQBIXShdGm1MoaxZly2GsaYwpgTTFEcYYQhdFqMMIdS1cVQ1XBWAqP1Tpg6m9MK0Xb67juBNUnQUvZBO5OCIDQWXCKCwIkYUgcVBkLpLCg1P4MKoAShVAqUIoVQijCmFUEYohw0v0LFetMd0WGRrvvnBp9uDqzp1Pbj366uHzF9/8I7f/EPSHDx88SbovxfA3svxZtjfH8DQxPM1MbzPL38wKNLO8LVxfMy/YzKlppduaWPHplo33f5p89s/5z163fvoksf2VorB2Vpk8QfcglFGKMVbFs0I1QW58QN57idexSoyOY/1Fiq9EsHZBpPVn6JYylgEocVbok6KWJVXXGj0xBbEWKjVNlfpmbHBYP3asGNxVjhzxJw74kzv6sV1OdPgEw0Oo7pXnL2PcPQBxEGasl7fMoK3Np8W1tNQwJzNyRuIWxLtkraNlijqAocExecW6dFe7dMd+6S4t1nECRSagcbeOLs9Od2LRlSIRAwEHAcvOQcrOoipOiwjIpFVzoTl8OJT5eKr90/nCFxe6H6/2frs2+Hqj9H5n4of9yR92x37YHf9+b/zd1ujrjdLrzZF322Pf7U3+cDj7/nj23dH0+/2J9zsjrzdHvt0af3Vr7ZODZY2Se/r0iaozp8DllVa93eWuJXLFpxA4gtqGlQcqqPaTaCVc7KL7cjhvE8yehVubSN5uoq8XFxwgJceIiWFafJhS3YnURtHqOoq1EaKtB1sa8eFBZWlXN32s7F2lhXtOCXwIT17Wdcm3eIeTmTqrq2dkx3znb8L8eVp6zDC+r54+kE8dKKYONeNH6tEDYd8ar22BUtfLDHXBjVGQPmopbqiGtvj9m5ToIEgeqBLaIVInQlOLNMYQ5jTKmsFYkhhjDGmMwvR1UE0tTBWEK2vgqgBM6YfI3WC5G6z0wLUBrDEk8KcFnjBaJMTySQQugsaB0lkIMhtN5KHJfBRFgKAIoRQhhCIEUUVgqghCFcEoYhRVjOIoiEaPtD7j6y62zC6NbR9u3Lh97fMv7v8HaP8T0P4G5m+gfTmWp4nlaWJ6m1j+JlagmR1o5fqbObUtnOpWlq1JVNie2vzxr0OPfsnde5H55Eni8Kl96jrM0X6CYoeIq8nacCXbeJJjQLpSsr5VVWmPk51nRMbovgGoNHGa6jzHcADFXpCypsKYkhdW9YM71PgE2NpRoc4Bja2M5Ixx/IpicE87eV0yc6xcuGqe2KcEuk+wvKz4mKx9FWEvlAmqMY6stHkaY28uk0eZmVFx29RHfDuztlXfPVepiVUaUo7pq7al25qFG/bVjymR1rN4Oqiyaml66PLqOIOBZ3JY5UDwmTIQGACDl1UyEdAalWgq5dvtS96aart/vvPL5e6vVrqervY8vzzwbmf0h/3J7/fG3u+Ovt8dfbs99mZr9M326Pv9iR+Opn84mvvueO7d0fS7vfF3OyNvt8eeb41/c7yYDVpOnDhRee5E1akTVSdP0/BUFksAJ5A/AoARPBlO4QaybCcwcpIhwqppx3qboPYMzJIjeLuJgT5SXZGamiDFhynRAby3FawIobRRsi0D1sSgthw+PKCfPLacv6noW0W7Wz4S+Ai1fbribmD5E3JsuExXz2+Z8i5cA7qauC0zxokD5eSubHJPPrmvm7yiGz8S916Wda8i3M0kXwvakjwt9Kg7lnSlPU7hIq6mq0rireTbgCI7Ql2LMNQjTL+BTqFNMbghAtGGwapqqLIapqiGKXxQmRcsc4HlLoDUAVP7EGo/z5NShhrQYjFGQCYJMFQOjMaBUbkoMh9NEaCoIiRVBKMIwRQRkCoCU0VgqhhKk8IpIjhDilLbuDUxa2t3anRmcG374tUbVx48vPe/CNqdoHuTDF+a6cuwPFmWJ8v0ZBm+HNOfZQZyrOpmZiBHDzazvTmOp2Ce+PT40vd/7Xr4c/rui8Ttp9GjJ96Vu4zE+GmuH8hzY6XeCqb2BFVWZajmd84rR3clhWV2dBitbyxjesuYbrAkBNfEAKr6MmODsueyvrhLiIwAzG2VmiaIJc/PLZnGryqH94xzH8tmrxgu3LSM7aFtLSf51aLmBUFuHmJqKRMFKcGCqGkS7WgBaJPs3IS6Z+kE1070NJr7FwGGVLkh5Zq5Zpm/pZw51s8fsZMFIJ0HBYF62xp3Ni+4vU691W2rjtsDKSicggCiSGCYQ8gdjjjWO6PXx5s/mWt/uFj4Yqnj8XLhm9We15vFdzsjb7dLb7aGX24MvdoqvdkefbM3/u5g8ruj6e8OZ98ezb45mHq7O/p6s/hqs/hsvXRvZXC2uyHiM1EwYD4Vp+BzBCwWGo09BwCcrKyqwlPwMiuYZTpD0dKdGVYwj/O2IJ1NcFsT3ttFqO6jREv0hnFKvEiq7UbZG4GKWqwpSbBmwPoE3N1Kqi+aZ685V+8o+1fB5uQpaZCRGDWNHvov3EUHu89po/KuRffccYWtkd82b5o6VE3uKacPVFOHhtmr2rEDac9FTd8lgCGBd2TxtvRHHAcnNmws7XHyF9De9kqRp0Jgq+JbkJoQ0hiDm9Noew5rT6PNcbg+AlbXghQBiNwPUwRgMi9U4gZJnWC5GyRzghUuiMxN0NfKgmmyRofm0wh8LJkHo7AhVB6CIkBQRQiaGEGTQKli0G/RJGCaBEyTQqgSCEMKV5gZ3jpdpiM6NN69sr50fPXo3v27/4ugP3z44I7TPCmGJ81wNTJcjQx3I8PbSPdlGP4M3ZelBLKUQI5pb+AFB8Irzx8vff+3/MOfUndeRq4/Dh1/Vb1xX9u/DlYnKtkOKMdyjqo4QZdVGXz8zlnt5L644zzSkS0X+qu4XoSsDq6MwbRpgKahzJhW9a/rhvdw4eEqU1u5Jge3d0rbL1knrunGjs3n78hnr1iWb5mGt8G65FlpSNu7xm2cAWtz5eJaZnyIl5tEOlpBxgy7adpUXD/F92BsSXP/BaClsUyfdM1c1U4eiUe3VVPbivYRnEwHAIJqPbbj/c1IfczgrFXYIlxVgMox0KkiEhyrpJHbvZrFlpqjUvbOTNuDhfxnC+1fXeh4utL17eX+V5vF11vDLzeKz9YHXmyVXu2Mvt4bf3s4+e5o6u3B9OuDqdf7k693Rl6uD3xzse+LC713l/s3Jzq6M0GXQZKpC9T5nGq5FAaHnqsoOwuoPAWCogVqAFMNkrhZwTzF34r3tqKcLSh3HhfoJtT20RIjzPQ4NdqP87VBTQmAohZvzeDtWag5jfR3MNJj9vnr7tU7yr6VSm3kjDIkbJ61Th255m9CPS1lmqh+8LJ1fKfMlBDmzxsm9tRTe6rZQ+XUoXbySDuyJyosyfPnK1R1FE8L1ZU7J/QR/QVTcZvTdh7haKoUuYFiB1BogytrkIZ6pLUR42zCORoxlgTcEAGra8HyAETuhyuqEQofVOoBSZwgqROm8EDlbpjMA5d7Bf4GntOHEjKxPCyFj6BwIGQejCKAU0VwqhhKlYCpYgBVDKBJQDQJmCYF0+VgmgzMkEGkBrKzRtXQGuordZy/OLd/tPcfi/1PQDtiFGec6kzSnA10RwPN2UDzpBn+RkYgQ/dlyL4syZtjmFPi1Fz3pbfv59//pfn+28TtF6GrT0JXH3vXP7VNHuHc7VU8TyVNd5oo/ogiBmpc0u5Zw+Q+KTZwRlFTKa6GKyMYbRKpTUM0GaA2e1bfoB3a0hV3CdGRCkNLuSaHcHUrCuua4r5+4oph4WPNwnXX6l1Nz8VzomqgMWUsblGjIyB1plwSEuQmGOkxpLMNbm/htc2bh7fOSQJwY9TYs4QJdJ5RRawTB5rxPf7Qmun8sXnoPEXvLANAtArp1tqqLxAUq+1chYcssPHkLjpDgoagJVRKRMcdipgud0avj+Xuz7V/cb7j8YXOxxc6v7nY+3xj8MV28eX28Mvt4Vc7I6/3xt4eTr6/MvPuaOr13uTLnfGX26MvNoa+vdT3eLn74VLPtZlC1qfl4gACMtKmEFAwcBwWCYYCyyrOVQCqTlUCgWQOkKPGmKPUUIFa00EOFFCOFqSrnRgewIX7melxdnqcGu5COtIQYwykjTCqCzhXC8SaQfoLzMYJ99LHnpU7sq7FMkUNxJRQdC1bp6+YJw4B1sYqQ9w5sWsqbZSbEoruC7qRbcXolnJ6Tzm5b5q5qi5ucZqmZG0LZYoQzdvO9LWfE/rx3ry1tMPMzUDMaYDICxDYQEIbVFGNMMbQ9izW1YxzZbG2FMIQhSiDIJkfLPXBZD6YzAsWuyASJ1jqhMqcMJkTLvNCpV6GIy4N1uMVQjQfi+dBKXwYhQ8nC+BUEYIqgvzPbaZLIXQJlC6F0hVgugxMl4LFOqLNL0801fQU2+eWpnb2t/9/gf7w4YO9nmyPUxxJqjNFc6VonhTd18CoTjO8GaorQ3Q00k2Nmq69Sxff/2H81R8b7z6ru/I0cv1Z+NoT3+ZnlpmrkqY5sLz2HE33EV50AsuFqZyqzil53wrc13pWFQFp4mhjFmdsQuqboJosQJM5o08Zizu64i4hMlJhaKnQNaO9/ZLCmnrkwDh3Q7dwy3jhY9+le9KWuY/YLoSr1VjaJgT7QIoGiDYlaZ8nxocRznaUu0NUWNL3r50V+SGasKFniRwZOqmp1w1t6Mb3eYNr5sVrlpGLNFvtGQiax+Hsbl4+f34ple2w+uJKc1Cl97HZMjgYycLjvBJqq0sx3eDd7q6/WWp8MN365XzHV4uFJ6u9z9YGn//2+Xl7+OXOyOvdsbcHk++Opt4cTLzYHnu+WXq2NvR0pefL8/nP5ts/WeiabakN6gUk6DkOAcnFI+l4DF/IRWIQQDCgsrLiTHnVSQgaITMR/VlyXTcl2IV357GuPMrTQaov4qMDjIYxemyIXN2OsCahxhjMlJQ2jqOdLSBbDlXdxWuZC67d96zcYWfHPxJ7Ue6convZMnVsGN2rMCZhtobg0jXD0KUqa0rauagubihGt1TT+6qpPeP0saz3Iic7IWqaPCsL0v15dnVnmbgG7WwxD21ymmZAhgRA5KniWYECK1TmRxpjKHsW7Wz6V9DGKFgZBEp8YIkXJvXBpV6o2A2ROCESJ0zmgIptULEbwHfhdLXycJpu1qGFBBwfRuRBKAI4VYigiuBUEYQiBFPFIJoESpfCGBI4XQKnSaE0KZQqhgrUBJNHEkl7C/3NUwvj/ynX/xy0NUK01pPscYojQXUlae4kzZ9kBFIMdyPFmSHaMix7u3vszp0Lb/48/PyfMp9+U3f8Vfz689DRo+Dul5a5m9r+DZyruYxtOUWUnMBwkBK7LDPEzY3DXC1gSxPC2o62FVDmPFzXAtNkgaqGMm3CPLxnGNrF15UqTa0AYxu2ekjQcUk7cWxeuq2du2ldveNfuUuPDJ6gmGiRfuPoLtpXqBTVY2wtsq4LuNggwt2B8ffKey/r+tcqpLUgZa26Y46WLH2kqZd3r+jGD/hDm5blj21TO+yazBk0jS8SD/V3tbe3FodH5hcvZps69QYnkUCvqgITUEgrj5QyCoth66W28FFf8nYp+2Cq7Yv5wqPlnmdrAy83hl5vDb/aGn65Nfxqe+T13vib/fHXe+Mvt8Z+0/zVYsfDudY70y0HpWxbQKfnktCAc3wKiYlGUfBYBpsJRyMhUHBFWfnZ8qoTADhGbadH86RYP7GmC+fKY5ztmEAXtWGUlCjSUyOkcDfBk0OYYhB9FGVr1ObPwxxNIEczJtQjbD8fWn/gunCLEO09IfESggVZ1wXL9LF8YO2sLob3tcYu3ZF3LQAdjbLORXVxXTG6qZ490M4cmmaORZ0X+M2TgszYGXktxdfGrC6USYNwW844uC7Onwfp4wCBu5JnAfAtEKkPYahH2jJoZxP2X0HXgxU1ALEXJPZApT6E1AuXeiESF0TihEnsMLEVLvWChF6YIiCuTfO8LoyEghchSQIIWQAjC+BkAZQsgFCEEKoIQhfDGBIEQ4qiS5A0KYImRVLFCJ4Sr7ULgnFne3d2Ym70fwPoDx8+WOtJthj5N9CeBM2foPsTdGcDxZIhGtOMQF905rPHCy//MvjNT9n7T+uvPoofPQvvP6re/tK58ql6eJfbMAZT1ZwkSk4gWACKku7NMRKDtMggJVzC+YsY9wDC0gXVtcDUjSB5rFydsJUOjIO7+NBwpaUNZC2ga4Y47auaqSuWlbva+VuOS/fc52/iffkTNIs8P6cpriM9eaAkRgv0iAqLqOgA1JUnh0v6kT1176UKSahKViPKjbGzE6e0MVXvRc3YvrC0a169Z5095MU6K6hSABxJIaLNRq3Dak7FYz6nm0IkwaCwyiogBonQMfERNbc/aFltCR90p26Xsvcn2z6bzX82X3i80vNiffD15vCbreHXm8Ovtkqvd0ZfbY883yw9Wyt9s9r/eLHwxULb/bnWj6da1voSQQ2Xg4GSUUiDVMZAoXEoNJZEPlVeUQUABgmFLQAAIABJREFUVp2rrKyCnEEQcHo3Pd6Ji/UTqrvwrg6MvQ1T3U1JjxKTRWqqRAp24uwNSGM91FBP9LVp8osQRxPE1YoJ9UkKS+GNz2wL15A17adlPlp9n6Rr0Tp3hdU2V2ZMMMM9sdXb/JYJkCsr71pSDl5SjGxq5w4N88fmuSvctjlB6xQ/O3ZWEcI6cmRPa7kihHQ2G4bW5N3LYMNvoK1AvgUi88MN9UhbFuVswjgzGGsSaYyCFTVVIs+/gpb5EDIfROKCSl0wiQ0ptUHFHpg8iNCEeIGktLYGI6fjhAiCAETgQggcKJEH+Q00RQilieF0CZIuQdHEKKoYSZOgKQIkS4pTGDm+OltzR8N/xep/E3SC6k5QvQmqN0HzNNCtaao6xYnOFOafvJl7+feBpz803H4YPX4U3v86fPDYu/7As/aZYfqKsnuZ5MudJCtOQBgVSD5c5ib6m4S5SVH7Mj01jw+Oom09ME0TVJ4ESCPl6rhj9NgwtIerKwGsHRB7J7p6kJNfUc9c11/4RDV/03nxE+fUIcKUOsl1WYY3ZL2rcHcHWJXmxcb4LfOwmh6Qs4OenrHN3lB1rZaJaiqlAUF2RNg2d87UqB3a1owfiEa2zMt3rDNX+MnBCo6uDIZGwMByiZBOxGMREDQMDKyqhMFglVVAMAgkwCO8Unbea5xPV293xK4PNN4da3ow0/7F+c4ny33PVvtfrPe/2R56tTP8amf01fbY843hby73P1ntfrrS/eh8/ov51k+nsvfm85d7kyY2jgqrIiHhHBLJIJOb9EY2XwRFYssrgFUVwCoQqorAZLkjjGQPpr4fX9OLdXWgnO3kyBAjM4GPDRAjvVhfG8qcRBpjcHOCGelVtZ+HO1vAzlZksFfev16//5VlZh/majwn9dETQ9KuJdvMEbVhpNyc5DQU61Y/ZmdHIJ6cvGtR1reqGtvRzB4a5o5N04f07DgvNy5Ij1Qoa1GmFM6RA+piWH/ePLyp7L0AMcYAAncVzwYU2MBSL0IfQdsaMY4s1plB21JIQz1YXl0ldIHFLpjEg5AFEPIAROKGSpxwiR0lc4D4drg8gNXXcXwJWThK1IpQPCSGA8SzIAQmBM+GkHhQshBGFsAoQjhVBKcLEVQBgixAUAQoEg9OE6DEGqazxphpjf9vA/3hwwdblGiPkVxJkitJdqdI7iTZG6Nb40xVozy3e2Hi6Y9T3/6t9PSn9K3PwkdfVB99XXP0yL15z3nxtu38NeXgRU5DsUriOgFmVEJZVWQpRO1hp/sUQ5e4hVVSdBLr6EUoM0BBXZWwtkIXc01f15aO8PEpoK0TZuvA1wwIOi5qZm/Kz99Rnb/jW/3ENbJRKfOdk3hcY7ui9gsAe3ulsVnctMRvmEV6e8HVfdT8snn2urR5/izPVyYN8BqL0sJihSOvGNw1zR+LRlaty7ds0zfF6SmIwlWJo4IgMCgEjoYhU/G4wWSoAAIqQKAz5ypBQBgRjdTwmCmzZqzOs94SPeqOXx9O359pe3S+8+uVgacX+r652Pl8q/vl3sCzndI3G6PfrA1/c7n32aX804tdjxYLXy3l703lVtqqt0fb+xvDKg5FyWPAK8uuHuzdvH7D6fAi4FguV1QFhJ0DItBCNb86xU0XqQ3j6EAP0l2AOdpYqTFubppY10es6cK721GmNNLSgHQ2ctNFZfsc1J6FutpQoSH58GHs8LGpdBFsiJRJA/T4kLJ/1TyyRanrO2dKMNonalZv0xJDCF+zvHtB2reqnTzSTF3RT18xTu3T0kVmtE+cHISoghhDDGNthFizuNoe8+iWdvAC3FxfJXRVCRwVXAtY7EKogzhznOjI4O1ZrDUDN8RASj9IZIeK7DCxGy6rhsmDELEPKnLAxU6YxAUTOeASJ0rpY7ji3ECMbrVBmTg0HUJgwIh0GIEJI3DgBB6cwIMS+VAKH0Ljgqm8/5u5+/xtfN/zw64501RJ/tjJH3vvvUmi2HsVxSJKYhWLRLGJoihRleoa9ZFG03s/Zeecc2fuzJx7d9eb7GZjBwgW8cKBYeRB4gCxAz8xDAd+EgTKg9kb79pex3d9jpMfPn/CC2+8f5/vF/gCFB78y1B5SKGKbnL3/ydC/X1AD5NsoyT7GNk+RrKPkpwRhj7C7s/rK28eLH7+B6t/+D/Of/z7yVc/DD360ffwk+/Re/vZN9bD1+adZ4r6kWhilexKfYUTXobQ2nGCTp6WPJhRzOxL62eM1DbOUYOrU1BR6BrH3TMw5tp80b/wmBTbgtnKCPMUwV8TFg6Uq8+UO19rD75z7b3RVXavCszQvoBz9QEnvd5uyKLdNVn+gBNdwbimUaF5XuNcv/GcG128wnF0K/3ceF1VPehxFMWV04HNh5LFQ93OM8PKc0VuG6P1gyIlHI2/1PZV1/XOdDK9utaCoZA9cMTlqx0AgATRKD4JDCgl8377YTrwoDz8fD753Vrux83JD9vlD9vlj3uFn06Lf3h7+vNZ49PN5qeTuU9Hlc+Hhfd7xR+2Sz/sTZ/PJtUkqIxOsOv6Bp12m77fYdR+/vUPnz5+qFZq3V0wJAJLINNZUk1vIMbzxIXpRVZ6HRycQdsnUY5JdnyZm1oFAxWcaxJtTqMNCYx1HOvKSHOrqsI2xJhEOCbBSLNv+Wn47vu+mZ0OhbdD5mWNzWvqx/q5M4K3CLWledUtz95Lcnga7c3Jy9uq2RPt2pP+9ee6jafa5duUkRrBkxON1BB9AbQuirGMA+YceXi+r3GmnTtGGUe6RbZOvqWdY4CJbUiVD6cbJprioCmFMyX/H9CI34GG/7ugLQiJBa10Ui1hjidKM5gBDgVNR4B0BIEOB5lwkI0g8OAEHkDkAxQenMYDqDwoiQMjcwEKDyBz4VwZSe/Q/Mygv5i2Rsm2UbJtlGwbITuGmdoQ1zodmP3+7cz7P1v87V/W3v9Z4uX3gw9+cN/7tevOO+vxa/PeS/Puc1XzlJVZ4MWqcIWjDca8huZ3UtVoQ0SQb8nqp7yJPcLgLKwvCRGHvmJY4Ia4Z/tV/+JjRnoX4akjrEWCf0Y4dahYearceWs8fOc9eKvMrbQxtQRb3LX2kBpb6jTnKZElce4GOdDAuKbxI8vSpQcDq0+og7WrXCdEHaBFSpraIdI/w5nY72vdEy8e9W48Glh6qprcI5gjoESDJlHaO3qufnXVarEsrSzBMeirHR3Xrnd0dXVjkXAuEWsVsKas/TcSvofTo6+Xxr9r5X7YmHi/WXy/VXq/W/h4VPh4Uvp4XPt43Ph03Ph0NP35uPj+xtS77crXe/NxtwGEw7o6e65f7yIRiP1KmWVAHRsZzIzHvV5vdzcEicSoenXtCDyoMHL8aeZIg5lcBwdrKNsE3lsRpNc4qRWsbwplyyKMSaQxgbVn8L7J3soN+cQG1JSCOybAyJx5683w3R9lkytX+JYuxSBjtKGuH2nrxxhnHubIyOcPXbvPcf4i1jchmVpTNk60a4+0m88NW896528SwyW0PcGPVmF9Q4A2jLHnUa4KI7nR27jTP3uKNoxCRfZuvqWdo4eKrAilF6sNE0xxnCmJMSWQA1HY/wtoK1xsQcrtBF2A5RymGaxoARtJR+JoMDwVimPAcCw4yAZANpTAgZG4MAoXRmbDiGwoiQMjcWFENowlBv/Tlf4eoE1hkmWYbI2SrSMk6wjJHmX1hUWB1cn6Dz+WfvyvG5//+6l3fxx7/oP//g/ue++d539gOXxlvPFcv/20f+0ut7DKTdWpntRliuIqig8lq+AKDyM6I5s+EpYPydEmdCDZIw1eopnQ5qRn52Vv8wFn8ggfWkS7qqRgQ1w6li8/UW29Nh9959l7JYjV26hq5lDB3noIDs/DvVV+eluQ2cZ5pvG+OineUiw97Fu8D7qKVzgOoD9ECU2pqnvE6BIrs6teui1eOu7deDSw/Fw1dUi0j5I1OjSVfq0T0tMD06jVXp8Pjce1tbVdvnr1+vXrkJ5OFojVsSiJfula1H6nHH3eTL1dHv9hffLDVvFXW6Vf7Ux9PCh+PCz9+qj66bj+0825n242Pp/UPu8Xf30wcziTUfI5DAaXwZHQGFwhh2VWi40Kntvaz+NSuBxGV3cnAMBBCqMdQ6bovFRXihKeYcRXQf800pqnBmfkkzd446tozwTSNo4xpzHmNNaZJ4eqpoVbwvEVqCmNcE4Qo/POg2+G7/3ITdQvsQ0I7TBzbK63eaqq7KEdOaR7Qrt6btt8jHJPgIEpSWFNs3A2sPl0YOu5ceuZoraH8WXh5qhgtAoMhCDaCMZdAkOLnOyBbvGpevoUpR+DiR1Qkb2TZ4QILYDcjdGGQFMcZ06ivyS08j8MGiGxwaV2hNgCF5sQMitK46ZagzSjHS8TA1QMlgbgaFAsDYpnAAQWQGDBiGwokQMlcaBkDozEgRHZUCILSmDCWGLCLwL64uLCHCFboxTrCNk6QrYM0/ujqvjh+vS7n8of/rz2+R/kvv0p+uSd7973nru/ct76znL4yrDztH/9gaZ1WzC9TYnXONESXOO9ipHAiCqY0EZ054STm5LqAS2+BJhSndLBSxQdwZHx7rzQzN9jF46Ioy0w0KBFF8WVE/nSY/XmS/Ph1/bNx8xQsY2sFMZmzcv3sOFZfHheUTymj60gXCVwcJaZ3elbe6pu3kaaMlc5DpQuSgkWFJVdRnKDldlRL90WLR6r1x7p1l6rK6f0QA7U6KlC6ZWOHgwalEsVRqOBRCN7Br1oLPratatUMoGORWuZ5PiAdCFoPp4Yejg79mox/f3axA9rkz+sT/64Wfj1jdLno+nf3Jz9zVnj08nsp5tzH49mP+9MfNyv7lUzepWSQmZQyHQ+nZr0WcdMcpuU5jCrGFQcHoeAQLo6OzuvdEF6yByyIUDyZMmROiO2hPNV0LYJVnReMbnLji8iHBmEKYGxpNG2LMZbYMSazo0nzNhCtyGJchXoiSX/6R+Ezr8jByba6ANo3Sgr3uxbOOPnWihHjhSp2fee6pfuIF15UqgsK29qV+4MbD817Lww7zwXFzdRrgTUEBSMVbC2MZhhFO2tUGJbvMkz4/JLyeQBvD8Kl7igInsX3wQRWwGFB6MN481xnCWFNf9HQYutvwNtBCRmuNxOs4YZJg9RrQEYJDQN/uUhc5AOEJgAyIASWFAiG/ZlSByAyIYRmFASG/F7Ef39QJvCJHOEbBmmWKIUQ4RmTJuLjx4Vvvujwvv/pvjxz9LffAw9+M539wfXnR/sZ9+YD14atp70r93vXbsjnt0jJWZYsRrFk+2g9l1BCrqZevTAMGOkLipssVJLONcERD7YRu6jeie8O8/V87eZk/uUxDo1usSOt0SlY/niY/XmC/vB15aVOyTPeBtNo8q3jEt3cMNztOS6pHCADc1g/FVSaJ4/daBdf6aon0G18U6BG2MYwfuz8vIOP79HT23K5k9ly6eajce69bfK6TNWtEQze5iK3rbrXQCA6e/VDgxoWRzmX/zDv8hk0wg4zGTQcckENZ2QMCgXIrbDyaH79dFXi+lvl7LfLWW+X8v/uDH1frv4ab/601Htp5szn27W3x81fn3U/O3hzMfDubutRq9Y2HPtOhHWraEiF8YcRbvEwkMFXDq3wwBikVBINwDAr/bAUHwl1TaC90xQx5q0sQWcp4x3FTmji6LxFjlSA6xphDGBt2cxzjx+qMzJtBybz0iR2W5TGuUqcDKt0N0fvQfPMbZYG12HMcS4yUXl7BE90UQ5cuzkov/0jap2CNgzhFBJVtnSrtzV7Tw17rwwbzwRZJfRznhPv48dKZB9WcCSRPlr1NSubPqBaeUVN7UJ04SQUjdEYOvmmaASG1zpxeoiOFMMZ01jrCmUbuRL5YCLzHCxHSHzwhWDgNQDF1nhIgtMYkNILEiRCSY0QkRmkiFEN/mJah2Cw0ZQAAylG8+A4elfBgIyoEQWQGABIBMgsgACEwYyoGQO8hcEfXFxYQqTzRGyOULWRej2QqD+5sfMmz8Z//5Pc+//OPH2Q+jhO/+9H53n76zHbw03nuk2Hmpbd/tad2TNY+p4kxSpMEMVsH+oDcO/RumFyTxkd46XXOAkmmT/JEIVuEzXM4JF9/YTxdwZc2qflt5iJze4yXVB4VAy/6B384Xr6K2heRNuCLcx+/vLO6aVB6Tkqrh0zEqtI4eqmMEqLbokrdzUrj8Tlw56NKNdIg/GOIIbzAoLG/LqGSW+JqjsKVu31ZtPtRtv5dNnnESdYHAiWPxrABqAY9kMjkwqBRDQx08f/Pa3n3BYFBIJp2CQvSzKmF45P2I/KARuTw8/qY+9nU99t5T5YX3i/Vbpw3bl407lN0fV35zWPp3M/Ljf+HDcupGLHEznauMpVHcPvqcz69Y3w4bNUeNyuG9m2NycnsikxkAM6urly93dkB4kjqw20lwJwlCVHl+mjy6A3grZV+GNLnJiC1hfAWKMIU0JgjOP9U3hwzVRcdfUeoQbmoZas2h3QVzYGn30wdw6hw2E2hh60JzkppbkMwfU2BzGOSHMtgJn30imdqDWcWK4LK9uD7TuGm88N954oVu9y040EObhdqWTMZhhhUtQcwo71GDmDgeWXxqWnpKG6lDlEErmgYkcPXxzj8gCKDw4/TDOFMNZUmhLCqGLQpVuiMgMCE2AyAaXegC5H5B64GIrXGKDyexwiRUhMsIEhh6BEaP2MixhYq8ZJ5YiqAg0rQdkwgkMAKTBQBoMZAB4FhzPguOZ8C+aCUzY7+vz9wcdIpsjZHOY1B+m+uvxmTefYs/+JPXDn6Xf/3bk9ffBB+8G7//Kcf6d6fiNce+5fvNx38od5eKprHnMyrfAoQrFV2L5Mh2cvja8tJtnIRpj/OEaa3gaa413i10dXKsoXndtPlQ0zphT+7TxbU5mm5Pe4E3uixr3+zdfOvdf9k7vdihcX7EHBmr7xtZDfmlfWrlJGVtChqbRgWnm2Kpi+qy/9ZiVXe9QhKHSQYxpFBzK8XKrmvodTvYGr3RDsXpLvfnUsPNOUb/DStZxBkcHiQEQ6Z2dAAaFJYKEtra20Vjkn/3zf2oyDqDQCBIGqWFRAyp+LWjYnfCfVcIPa9E3c8lvlzLvWrn3W+WPOzOfdmu/PZn+eDT166Pqp9OlF62GQSiUCuUSaT8UgmZjMVu58GHGuRbVroxaljKRAbm0/fJloLsHj8HDYEgchSW0DrIDecrYPCe7SYs2Ma4CxT8tGFtkRRtodx5ijKEtKaI7jx+qYMM1zdyZsfUY6S1DbTmsr6iZOUw9+9jX2GuXuS4zDCTbOC+9JJ3eI43Ogp4pdfmG9+g1P7MOWDPU6LRyZle/cd+w+8yy/0q/epc5No0wRrpVTpo7JRqtoewZwvCioHTLtPFWXbuFsudgikGM3AuIv4C2wpVenH4Yb45hLSmUJfnXQJsBkQ2Q/K2goSIzQu6kmyLEXhteqkIxsGhaD54JEOgASIMR6ACBDuAZAJYJ4JgwkAEFGdDfF+ffBfQX08YwqTdEja5MVV/+JvL4T+Lv/jT140+hZ3/gu/2d784P9tNvjYevdLtPB9Yf9K7cVi+dKZonvKlNSmSG7CszhvI4Y6ANJ75K7kMrBjm+Kao3D+kdusY1Q0ROdX7ZuflQNnvKKO5T0pus1AYnvcGd3BfN3dduvbRsPRRlFr7i6q8KTNbFW4bVB8q5c1HxCB9uIEPTuHBdkNlWN86VC3cosYXrsiGEMog1j4JDeU52RbfwSDR1zJzcFC8cK9ce62+8U8zdZSTrNFcIzhFhGLxuCAoBQ/R0dra1tfH4zP/tn/0vpyeHeDwWRMKFIMohomesitWE43gqcLccflGPfb2Q/nY188P61IeN6U87058Pyh8OJj8cVz6fLm9mRiXCXobCSZNYYGgGGw/G9aKlgHp12LAQ88xmYnqVhk1l4BBYIpbEZvG5sl6ZO8oMTNCTy7LqMSexQvBVmMFZ/ugCdWgaYc9ATTGcPU1w5sHQNGF0bmDlQd/CXcBThDny+MHyQPMk9vhHWal1iWu6zrbQ3ZOseJNf3AIj06TBsmHu1LH3jDe+hrDl6KN1Vf2GYfOBef+l7fD1wNIt+nAZZYz0KBwMb1o1vkj0l6ixlrr52LT+mp/dgurHALkPK/cCQnsP3wyTOhBqH04/jDPHMdYUypJE6qK/qxwWuNgOSNyA3A+XepASG0Jig0ptcIkFKTYDQiNMbAWkDoouSNA4cNI+HJeIpvXg6DACDUaiAyQ6HKTB8DQAy4BjmQCeDgEZkP9CoC8uLswRijrETx2u5159Djz+o9G3f5z69nPw8R+4bn3rPv3GdvDSvPtCt/m4b+WuZulcs3RLOXdTMLVNis6CgxWSL8/yjkOE1jacHCKwfrnFB5G7LjP7YUqPurRp2nwobhwzJzZp8RVGbIU+vsaeuiGfv6fbeKpfPWNHipfofe1im3vjgbn1SL/wgJvdwQ/PIUPThLEFcflYNX9P2bhFDNauKwYBTQhrSRAGC5zMin75vrh0SM+uC2eOelcfGbffKOdvs/JLtMEUTKBB0PlkKqO74xqNiqcxCFevXXrw4Ox/+sd/yaVSMACUTcFrhPSgXl71mw/Sg3fywaeV6NfN+LfLie9Wct+vVz5sTn/aKf96p/B+v/r1jXraa5LJdTyNlyw29GCoTDKRD3xVcchbY876iDc7EpRJJdlsDsQS2q93g2S20uLnu8fIgznOxLp67oyXWSeHZljDDd7IPMkzhTSnEaYU3p4jeUtguEEbbxk3H8tqBzBPAe6cJIXqhuU7kfvfc1KNNlp/l8hF903xEouCyU1sqEoaruuXbpk37nOSiyh7lhVvamZPdBsPzYevrAcvNbMHlMAEeiDULbYzvBnV1DpxdJY9sW1YeWJaekQZqneqwnD5IErqgQhsPQILTGpHavx4QxRnGsNaElhLEqOLAipfj8QGEZmhIisgcSIUHrjcBUjsMLEFEFsAkRkussBFFkBkgYktxD4Pqd+JlWtxQg6KhsbS4EQqlEyHEOlQkAbD0wE8AwAZMMLfKZ7/M0CHqX0jmtz987GXv3Y9+DTy/LepV58G739jv/WN6+ytfe+pZeeZYf1x79IddfOWav5UOXsiLO6QR+ewgTLBlaM70iTT2Fck9TVaH3kgSNWHegSGKwwNROVWlLYM24/E88fMbIs5skAfWSClV5nlvd7Fe6bNx73z+xRn8hJJ0S13+HYe2zef6ht3WfE1/Og8erhOHV8Tz5wr5x8oZ27hfcUOdQAYGMZZMwRfiTW+rFu+K5s+pmc3uVP76vm7xvUnmsXbnKkNaqgISMzdRDaLw4FD2xOJoGfQ2tbWptOp/s2//BelVLrr2lV1n0og5g7IRTF977zHchQffFIefdUYe7sQe7uS/Xat8m6t8n596v365MfD+p3lqbBjgMMVk9gKJJUPwYAUEGMTM2aD5nrImnab7IZ+AoUIx6B6AODytU4Ilip1RLj+NCVS4hc31c0z9niLEKpRQzVWuEZ05TGmNMaSITinqIE6aWSJM3XDsf+SV9zocWaRninayIJz68XQ7XfEYKGNooEpB+mDJVFqVZDbxIZnaOlFfeuOae02K9ZAO7Kc5HLv/PnA5mPT4WvrwUtFdYfoHkeoA90CG9WdVdd2Kdll4fSBceVhf+UEa8l1yIYQ8gBC7O7hW7uFNqjUjtT4cYYozjSGtyTw5gRONwJX+Xsk9m6RGSI0waU2hNyOkLugUgdUYoWLzIDQBBdZECIrTGCCCQw4pZWkdaBkWqxIimFSsFQUkQYh0boJ9B48HYZnAAQGjESH/pcGfXFxYUwYi88eDz/9YL31Ifz4p+SLT/6739pufe08e2u78di4+Vi7ek+9eEvZPFM0jqW1fXF5m5lcwA+VQFeGZEvSHeMwmasNlKOVbpox3MUbuEJXdItN8qk10+4T8dwxI7NKjy7QRpYo42vc6YO+5XvG9QeyygZqINQGSmF9/sG9Z7aNp8ryCTPewo828WNzzPyWtH6uaNyXlI4wrslOzRBCPwLas0R/mZleNq4+UM/domXWqeMbwsqRduVB3/JdTnGLHJzC93k6cAwKjaGSCSQiVg/k+rX2K92d13/74f23r97AYAACh0Hh0CIO06WUpAZUy0H7zYnI3fLw49mxV0sT36yV3rWKP65N/rCW/3azlHb08sloEE8CMNR2OL4bQIIAZNxpqA1ZpyPumN/OYlLwZOKV9vZOCOzStW44mce3hhnuFCVSltYONM1bnEyLGJ4hB6vUwRLoyKJNKawtT/aUaaEGJbYqrBy6Dl/RM4s9zhzKV6aNLg4efes5eo1wJNqofcjeEH2wJEiusJIr2FCNk18zrN7WLp5QR2ZQ7jw3s6ppnut3npmP35gPnsvKW3hHElB6OwRmkis90DxiT62Lqvv9s2f82DKsb7RHEYTL/HCxq0dgg4jsMLkT1TuIM0Tx5hhoTYCWJM7wV6B7RBaIyAyX2hCy/xBosRUmMEIFBpTMTOxzIGUDOLEcw6bjaGgiFUqkdhPokC+giXQYif531PyfBfri4qL66mXw4XvT6fvB+x/jLz4HH/3ouP2N7fi5efuedvWuavFUtXiqWjhVNI7E1R1JeYuXXQKDJbwrS3CkiPYk2Rq/yh64xuwn9fsg/P7LZEGnoF8xuWK98VhYP6All2nDTcbYMj23KZw97lu8o10852ebgMbfRlDA9UHf/nNj65G4sM9MrhFiTXJyiTt1QzZ7WzV3TzS5i7JlOlR+uG6EYJ8gDU1TU0uGtUf9S3fo42uk2BK3sNu/fE/XesgtblPDJaoxdB1Lx+KJOo1Kwmf3dHdcb78G7eqU8gXx0ZjHO9gFwOEYFAnEajjMiFZZ8Zg2E4MnhcjdWuz5QvbtSv4PlnPvltK/2ph43SrUxzx9QiYejW7v6O7o7IJ1dWo49ErQnXMMuFSCuenCxFQORyJe6+y+3A651I1Cs1XkRe9kAAAgAElEQVRs8zDZmaRFa6rGTfXcGTO1TArPkAIVkncKZ8tgLOOgc5I6OE0fnifHl+X1U9P6A3JsFvAV0IEaI9kKn/1g2XgAMUQu0bVobYTqK/Diy4zYIj5cFxa3B5bO1LN7pOEq2jspyG9olm4b9l5Ybr4x3ngsKrRw9gRC4+8SW4julHnlTFje5Bc2RdlNorsIUYSh8iBc6gfE7h6BHSJ2AAovqi+AN47gzTG8NYm3JnH6EYR6ECJ19IgtEJEZkFjhMjtC7oLJnDCJDS4yA8LfVQ6hCRAa4WIDqd+FkhkwIjmazcBSMQQKlEDpAmkQPB0A6XAi/ffebPxsoKfffD14/4Ph5Nf201+NPP0cffHZdfed6eiJcedO3+q5onmiXLipaB7JGgeiypa4tC7ILxFDRdCbA51pvC1JdqTQ/YNtFAVCYoYJ+i4TOe1MqWpiybb7iFvZpsQW6JF5+ugic2JbunBLu3ind/aYHq12SRxtBDnaEhk8eaVrPRAX95nJFm6kQc+0hJVDReOucvYOJ70GmBJdmgDalCC6pgiBGjmxaFh7NLByn5lZI47Ns/Ib/Ut3jZtPeeUbjNEazTrcTeCiMQSVWKSWCHs6OzrbO7vbO3uud/K53IXFBQKZBIVDsUhASCF41OK0WdMM2/dyQ7dK0aez8ddz8e8W4t8vJ75vZb/ZKL49Wnq4t5ofGeJTcPiea7j2r5K2gblhX6RP2sej5rJjqVwKjkZf64Je7gSuwskUlYNuGSM4UrRoXVE7kk4fkkfnCUPTBH+J4JnE2TIYa4bgmaIEZ+gjTWp6Tb/2SLtwCx+pwTyT2HBDOHUweudD3+xRu9p/mW0gWhKMQIk7tkiPLRJH5ySVG33NE2X9BiFSQvknBVPbmuU7xoNX1tO3+p2H3OwCxjKG0PjbhUasbdSyeiosbTBTS6TANMqQgsnDcNkQUuqHiVzdAjtE4oQrfaj+AN44AlrioO1vgIaIrdDfgYYrXDD5F9CWvw4aITbDhHqy1ouWm9EiBZrNwtLxRBqcSPtSoOH/H4O+uLjw3f/Yt//BdPhj8MGnyPPfuB/8ynrzpXn3fu/yuaxxLGscyeYOJfU9QWlDVGzxMvP0kSrBP4F3Z/GONMGWpNqS7ZyBbp4WylNfxrMuk7jKzJxz5yFnap0YnaOF5pmxFre4J5m/2du8pazsEn35Dr6ljaQkuBKB09fa1n1p5YiVWiOMzjNya6Lyobx+Lp8+ZY4twY1xSF8Qa00T3EVicJaSXBpYfWBae0xPrWDDM/RMa2DlvnX3paB2QInOMF0JOF2KQIJKoUjEZn3V1nb9WgcBS8AhMDgMamVpXq2SXb9+FQXrpmFgeiF9VC+vuAe24p7jTOBxNfp6Nvq2MfzdUuzbVvb12tSz9Upj1DWsl67mIhPe/rCG1RxxTjq1aiJyoTj+D/+HP1f3ybuh0GvdsEvt8KsoJmVgkGSJ4Zw5TmpZXNrjT2zSxpqEoWnQO4V35rD2DMaWBb0lcqhOG1tgF3ZsOy/6GjfxwSrcW8JFm8rZ22N3P8gK65cE5ms8E2iJM8NV9ugCdXSeNDonmtrqb96UVDaxwUnM0JSovKNtPbAcv7GevtVt3mOn55C6MCB3XuMPYMwRY/NQXFynDM/g7HmgbxSuCCNkAUDshQicEJETJvMAKi9aG8IZR/GWBME+jrek8cYxpCYAkTkhYitEZIaKLXCZHa50weQuQGr/UjZ+l9NmQGAEhEa8yoVTOpACBYbHwzIIIBVOosEJdABkIED673cu+PODvri4UN/4oN/70XPrV4MPPvsef3bf+c5045Fm5a6kcSJtHEsah6LaLm+qxZ9cYacbjLFpon8C78pi7GmMJU60JLB9Q9cYGpig/zqR24ahyRM1+9Y9dqEFRmYpQ3Os+DqvvC+ZP9HMncgm1jHWeDvbeImioQZy/tPX6pW74vIRM7VOii1wJzal1RNF/ZasckQfbsB1o9DeENYyDrrLhOAcKbGsXblv3XjKSK1igtO01PLAygPH/hvp3CkpOkNxJECJHgrHCVmsiVQyMDjocDhtZhsZD6KQsEwyFvS5r7S1Ibo7iMgeIQnplDLzZvXioGk/4bk3Fb435X/VjL9YTj9vFZ62Sq2Epx93bcqufLKUP5oa2s17GhGTV84Y1Cr+xf/8j//8T3/S9ElRaFQ3DPlVNxpCV5CNw6AtSfAVBfkNWXVfkN+gjy4QA9N4TwHnyGLt42h7Fu8rkyOztMQCr7pv3nyirOwRQzVssA6OLvcuPhi+9QM/MdfG0XWIbQRbkhWucuNL1JF5RnJJVNxW1vYEEyuY4CQuXJJUdvQbD+0nb+033/SvntNHqkhtCJA62nkDaMPQQG1bNrVGCBTRxhSgDAOyIUDih4rcEIETKnLDZF64yo8ZiODMY3hrkuDM4m3jeOMYum8IJnf1iC09AiNMbIHL7AiFC5A7AakDLrL+FWiRES42Qfl6KN+IkTvxKhecr8Ty+RgGCUdBEGkAgQb/z9f884DW7H3U7v5o2vvOfuv90PO/53/0wbz/vH/tkax5SzJ3UzhzwK/scCfX+PlldrLBHqsRvXmcI42xJTGWJGhJkUwxiNDSwVC3k/htSJp0pGRfO2dPtgiRBjU4/wW0tHlTVT8QJBcQuuGr9IGrDC0rOuW79Ua1eldUOWKk1smJJW5+U1I5ltVOxYVd8lAVqh2G9oYxlgzeXQWDTWJyVbv60LH9gpffAIdnqIkF3coD5+Fb2fw5OdYkOlJ4mQlNoFl0ht2N1oOHd588f7K41GTQKV3d7RajwWWxXvvqMrSrC9rdjod3Ken4IYWg5ja0wvb9tP92dWQ7NzhikCwXYgf1SSsH62QAD2rJO6WRvYyrlbRk3ao+HvHN4zv/+l/+79o+RXv7FTQGKZAqYCQ2QeMgW2M4xzglXJMUd+TTe4L8Bi06Txys4N0FnCOLsY+jnTkwUKWMzNHSy6LGiWH9kWRymxScwYcblPFN/fqzwNE3tECxjTnQo3STXRlWqMKJLdJGmozEkmByU1be5mYW0EMThJGqdPqGceuR6/Qb5803qvlDnC+D6h+Ci6w9fB2iz6ueWBJnl9D2NFw7CpEHAVkAkHqhIjdE6IKJPTCZF6EOYPXRLwWa4Mzh7eOgKYbpDwFKT4/Y2i0wfAGN/LegbX8NtBHK1/dw9GiZE1R5AYEazRdiGGQcFQlSAZAGx1P//wH64uKif+dXfRtvDIfv/M/+xPf4s/Xw9cDGM+XiXXnzlrh+JKzs8Qsb/PwKKz7LiE6D7gzGGkebEyhjEmtMYbWjxIHIdXrvFYLwEpotjRZtq2es/Aoh3KAFm6zY2peEFpc2GZEq0Bu8Rhvo5hm5sYrn/LVy7Z6oesxIrVGTK8zMuqh0IKseC3NbBH8J0h+Ga4ex1izomsYPNcH4at/yPcfOC/7EBjE6Q0s2jWsPvTffSebOqakVsi9P0jjRBIZKJlcrpQP63ups9ehs32geuHL9Gh4kY+A4KoGuGzARSOT29qs0DNLE46T1fTNe0/KoZz0bjlr7OBS8kMNyDPRaBNTNhPdeMX4+Mbwc0ZeHNOMhQyhg/1f/x786OTu71NZ27epXUEgXmkAEaFya3k92JPCePCPWlFdvKKZ3Bfk1WqRB8FXwrkmcI4txZrHuCWJ4hhZfYORa8oUz3eo9QXqNEqwThheYk/vm3beOrWcYa7KNqYVpfGRXhhmqsscWKMNz5JF5TnZVUd5lp+exQ5P0+KxyZt+y/cR7+q3z5LWwtAE3j2J6hyAcPYQ3AMgd6uyCLLOItqagmmGIPAAoBqEyL0Tkgok8MKkPUPiQvUGc4csfYYLgzIGODGiKYfqDgMINkVh7hKb/CGiExASIjD1cPSC0gapBQNCL4gvRDDKGgsRTABwN+Fko/jygLy4uFCuvene+c937Q8/dT+bDt5r1x/LF+8qle4rF27LGTXFlVzi5wUkuMEZmSIOTBHcGbU0iDDG4dgynj5H0IyiZ8ypRcgnLk0SL1qWbzFQTDM5QQvPMeItf3pc2joX5VbJ3AqrwXqfrYFKnYHzWdfZasXpbUD6kJ9fo6RYruykpH8qrJ/zMBsFbALTDaP0ozpbDu6dxQ3OE+Er/0n3n7kvB5CZhuEZLLlq2ng7d+bWseZc2vgp6snTDEAAyhAKRWq0QSLgMPkMk5yp7pdd6oFc6oVevQrBoGpsrYwkkPQC85+p1GYnqkYgLLnMt7B2xDrCIeC5PSKVze9o7LRLeUTl5s5huhuwDFIAOb7cbJL/9ex//yf/6T0kMdlvbpevXrxGJOAgCDaULKOYgxTtOCExxx5dV9X1lbUeQa1EjdYKvjHNN4hxZnCuH901RRhqM5DJ7YkO1fKd38ZwdW6RF5mmJFqt4aNp5Y1i6B9OGLzG1yL4A2ZVhRaZZY01SZJYUneOMr0iLW+zUPC5UYKWbqvqhdfup9/Q7x+FLVmYBog3hNENd9P4eTn+3yKRKNcSJBsoU71GFIFI/VO7rlrh6hE6o2AuT+wCFD9UfwhpHceYY1hIHHRnQngFNMVRfECZ3Q6V2qNgCFZu/gIbL/jpoCyAywSVGpMQM4ep7uAa8yg/j9yJ4QjSTiqGg8JSfR/PFzwj64uJCvPrWcONH5/GHvo3XwoX7gvm78pVHmrUnqsV74ukjXn6TlVrhJJfoozPEUAHtSiOtcdhABK2LEnTDhL5AN3vgEigWxyvm+UP2aJ04VCVHGox0S1C6Ia/c4KcWibYkTGi5ytZ1Kj2i/LLv5G3v8h1+eY+V2WRmNlj5HUn1WF455CdX8K4JmHYErhvDOyYJ3ioYmKUlVnSL95zbL3gTm9jhGcr4snXv9dC9z9KF+8T4IsGbpVnDCLaUwhEqevu4IhFIJRHIODwBjUBhKTQOgcwmkDldEAyXJxXwxBQ0Xkpj6vhcDYumFwskLBYShurpRAAQNNDZje28pmYSYmGvTMBCdlzvvnQ15Lb/X//nv67OTLVdart8rR2FQtOplB40Aa80E20x0JsDg0XhxIqmsSevbXIzC+RQmeAv4Jw5nCOPc06AgxXqWJOWWhJU9nQbz5SNc0aiRYkt03Mb3NqBdf+FdvaoS+67wtBj+oMUd4YWKdNjDXK0Thqe4Y6vSAqb9MQcNlTi5FdVzVPz7nPP2XfWncekcAnWF8BqfB10dQdbdZXbJ41VBSPTiIEoVB6Ain0wqa9b5OwROqFiD0zuB1RDKN0wxjiGMSewthTekSE4sqA1geoLQeRuiMQB/bLoENsRUidC6gLETkBsB8Q2mNgCiMwIsQUuMkF4AxDOAE7pgPB7IRwRmstEkVE/S9n48v2coLlzz3pXvzasvRPPPGFOnbGmbgpq58LauXL+vnz2Nm9qj1fYZWbXmakFSnQa659AO8eRpjGUPoodiIDaIFxqu8JQS1Iz+vouKzpN8JcI4TpjvCUo7kqnttmjDYJpFCYwXuXqOzQ+UX7Fe/BavXAuKO2xc1vs3BZ78oa4eiwr7fPii1h7FqqNAvo43jlJ8k2TQ3PMZKt//ty6/oQ7uYkfa9Dz686j74bufZYvPSDHFkm+PNs5BgrVeAqTw+HRKFQ0EoUHcWQSSAGxUj6fQiSSKVQIFA5HoGkUGoNEETFY/XJxn0rEYlIweLAbwHTC8R1QVEdXT2f7FUjXNZDIIoBiHqOPR1H8+t1v/tFf/iM4AnL56lcoNJLFooMEAkBkMk0hqjcP+qco0Zpkak09uyuurLFSDVKwBHoncY4szpHHuyfJwRottkDPrMpmT/QbT8XTJ7REizG+zpraEc0de07fSifXrvFtVxl6rDZM8WSpw2Xa2Cw5OkMKT7OTi6KJDXpyHoyUuRMt9cKZZf+V9+xbQ+sO2pVG9A/hNb5rFPlVhuwSUyWKTgmHKyjtMFQWgIl9gMTbI3L2CJ0wiRcm98M1QZQuijKMoc0JvGOc4MoSXbkvoKFyz78DGi5xAWIHILYDYjtMbAF+t+6A8HXd3H6M3AoT9UO4YgyXjSShf0aEPyfoi4sL+fwrdeNrbv4RM35CHd2nxfaZqQN+4SYzt8+e3BfNnHHKB7zCDie9ShuZJwYqeOck1pJC6aM4fQTd5+uWWqSZhmJyhRwogL4iabjByqwKp3aE+XVqqILVRXr4hut8U3dfQDSx6tp7qZw/E1b2ORM7nPw2a2JXWD6UTN3gxBaw9iygG0OakjjnJOit/hXo5m3L5lNecYcQb7IKW+6b73znH6TNu8SxBaJ3guOMM+Q6MoXBJJKoGIzTYErHkxqFgoYGMF1XcPBuDBLAg5jO7o6OznY4HI5FowODnv2jLZPTSmBz8RwRyJOBPEkPnngN0tUJ7TZZI0Zjolc9LJN4h4dLPv9IDxTSA+nCYwEGlYinkGnyfqE3RfFOEAJlRnxOXtnUNPZEpTVmokEcLIKeCawri3XmCd4SNdJgJJY4E5vqhdsDa094xT1aYpWT2+QUd+WLp4Fb3zKi05dZhg6OGa+PUH05aqRCHZ0hDU8TglVWbJ6fXWEmm6ToNC+32rtwat9/6T15q67vdQ4Egd5BvMpzjSS7TBa10WT8YI4XKiL6IlDpICD2wcSebpETInIBUh+gGET0htD6EbQxhrEmQWeG6M6R3DmCNYnqD0MVXqjU+beCFlmBv1pIm2ECYxenDykxIaR6CEeM4XJ/XoE/M+iLiwtR+S1r/Bk7eoscuAH6NklD26TIFnpohZzcpuf3mIV9QelYXDgUZHeZoyvkoTreOYk0xpD6CFofROoC0sw8L14neCdA/xQ52mBlWqLijiC7ShosovqD3XxDu9gK1YfFky3X/ktl80w0fciZ3GFlN5m5XX7xUDS5yx5bwNqzCEMcbRnHOQt4b4UcnqcnVjWNW8a1x9ziNiG5yKvsec9+dN/8QTR7Sowt4n0FhjPO0pjJZJqUxXD0qvMjI1adCYfCShhkGgqKgnQYdL0EAvbytcvXOq8DSERnT7fDbvn67Yt0ZpxIY9N4coa4jy3t58v7OiEAg825ff/hysa+L5zxD0/wpTo4CsRg0CAGDiJ6CDgknsUW2/zcwXGyv0AKT7PTi+qZG71z+6LSOiM+R/RPgd5JnHsC5ykQA1XayDwjtSos76kXbvcu32NNbjHTa9z8FruwpV657T56gfdmL1G13QI7aByl+vLUSIUyUiNFpkmhaXasycssMxJzlJGaILcysHjmO37rP37LTS9eVXqQfX6MzNFOkn9FFLRRZLxAljU4AVMPQSV+QOyDitzdIidU7IFLfXBlANEbwhhGMOY4zpYiuLNEd47gzBKsSfTvQMPEtn8PtAMQO2AiGyCyAALTl+OVTlYvINQhZYZutuhn5/fzg764uKBnXtBHzsHBPYx7A+1sIe1LcGcTM7iC8Dex4WVqYoeb3RNNHAvG99mxNUZknuiZQpnHkIYw2hIVjc+zR6ZJ/inQP0WMzLCzLXFxm59eJvoKyN5gN9/YJXMAxqi0uOE6eK1auC2qHbMndujjG6z8nqB8LJzcpUUbaGsGYYijLBmscwr0VSnDC4xUSzV7S9d6KKjsU3JrotmbwbsfPafvxPUTQnwBO1ikeTM88yCDK5Kw6H69ZshiELDY3Z0QCV/itrq4bJ5AKCbTGDA05np391fXrl7taCcTCV6LrU/RiwJwAJRIwHMpFBEWQ4V1IZkUxlDIVprLVJfrgUSMIRJjQTwa3kNCQdh4NIWIZ/XplKE0K5AjDZWJw3VedrV39qC3sS+YWmOONYj+Augt4N1ToK9IDtZoo01WZk0yfaicvyWbP2Xk1tmZdcHENndqu3/tjnnzHso61kZSQ0QO0BynDE5SwmXycJUYqlJC09z4PG98iZao02I10cSqbuHMf/TGsf2UMFS8LvcQ9GG0xNZOkn5FEHxFlXH9GaY3B6j+JmiJB5D5EcohZH8YbRzFWJN4xzjRnSO6c6AzA9oSaG0YpvBCZU6YxAYVmWEiG0LqhEucgPiv5gtomODLpQ5LB7MPytchZcYulvhnt/eLgGYVX5ITt1CBHbR/E2pu9hjqCEsDaWnALXWktY5yz+MDS7ThddbYFmtknRNd4USbRPcEzh7H2MY4Y3V6pEoNlklDZUp0lpdriQpbrNgc3pkDVIEevhmm8iLMY8rqrmv/taJ5LqwecQv7jOw2p3Aoqt7kT+ySgjNoRx5lSqPMGZxriuCvkcILjFRLMXurf+WhYPqYOrEla54H73/03vxOXDvEj81hgmVSYJLlHKWI1Bw6ZW4yUR0f6VdIuDwhmSbjCgYkciOexMWT2co+vVAix2DxV69ex6IwZp3BYrCiEGBnB7KjA3n5Uk9b29Xu9m4cAsliYFR9AqVeTeZxYCgkGoDS0HAODiEk41gspiowok6VmcNFQqRKHpsXFTa1c8fq+gFvYo0erZM8BYK3gHMXQF+FEpmlxRe5E1uS2rGyeS5pnNCza+zMGi+/yZva0m/c71847ukPfEXSwEQOnDlG9k9QwiVSpEIIlImDJdboLG98gZacpYxNiydb+oWzwNFb/cItuC3ZLneTDMMIkaWDIv8Kx71ClbPcSaY7g9KEYWI/VOCBCFw9QidU6oErBlG9Yax+BGMaw1qTeMc46M4R3DmCO0uwJTHaCFThBeRuQGqDCE0QgQUQ27+AhokccIkLLnHARTaYwIwQW1BSWyezH8LTIaTGX8LeLwL64uKCXjgH4/vo4BrMNge3zKLMs0jjDMJQQ5nqcMsMxFwFLNMo+wzWWSd46ozgHGOoRvUV8I40c2SGPjxDC1WJgRJtZIafb4kL68yROsaShsr9PUIrTO1HWmLK6g3n/mtF81xQPeIW9lm5HW7xSFg54eW2ScE62pFHmtMocwbrKuL9M6RIk55clc3cVC/c55SPaIUdTeth+OFPzsO3wuo+MdbADJXAQInuzeIkA0Qy+cXt/X/zz//J28dng143VzjA4A0QqRIimd/ZhUQg8VyeSCSU2C0OuUyh0KiGx+JwDB6FJ6NBMocvYnM4OCzSZTfKuUISikwhcYgEFojEs9FYJRFU0QgKBlGqlGlieUW2zk7OEkZnmdk11cyhbuGmun7Iza/TIrMkb5HgncJ7pgiDVfLwHD25zJ/aldXPVIu3hTOH9MwqN7vOybbYE2uWnUeq+s5VuesKpRcQOfHWJHWoRA1XSeEq3lfAeybokRo33aSn6tT4jLiwZlw69+2/UJS3u/XDnUovyTAMF5o6KPKv0JzrNCXDNkazpRDKIZjYBxV4oAIXROiEybwIZQDdH8EZx3CWOM6eBp1ZoidPcOcIrizRnsYMDEMVXpjMBRP/baBdcJEdJjDDRRakxNbJ6u/hDvxC8H4p0BcXF7zyLUJ0De2dxzjmkKYa0jiNNNeQljrSWoObK3BDGaorQLT5nv4MypQjOotUT5HiKbBGG7RIjTxUJgVKzHhDOLkqzK9SQlWUIQGReqBiG6JvCG1PamYOXQevFc1zXvWYVzzgTO7xSse84jFrfIMYqmOdkyjLOMqaxbnL4OAsObpAT62Iq0fK5l1e7Sa9vN+3+Wz02R/Z918LyruU0Rn8YAEcrLKCNbouQKSxrCrR2Wr1v/vp67//Rx9+8+mPmo0VndbIZXKIOPz1y5e72zs8bk94KIzBYLtgEBgKCVIoXL5QO6A1mnT6ARWbinUaVHqhQoDniBgiPoUlJhAHKEQTBadnkvRSntnr1oyX+KlpamKWkl6WTB/qlu7ol86VtQNObp0arlO8JYK3SPCVScEZ8sg8c7wlKO/LG7eUC7f50zdomSVetsVKL/GnNt2HzwWTS5eE5nZaP1ruJbky9FCZEqqCQyWsO4d15mjhKic1R0vNkMYq/Ill0+q5Y+sRK9ns6A8C2iDZGIHy9R0U2VU0t4fZSzePkM1xQD4IFXqhPBdU4IKKXDCZF64MYPqH8aYY3prAO8cJ7vwX0KArQ7Sn/n3QMJENLnECYhdM5PoCGhDZAKEFEJoRYms3R/fLqfsFQV9cXPAyu9TIEsnfBN1zWOcc0tmA2mpwawVtKSP1RWBgAtKX61SlupUxoC+OGkhizRnW6Dw1XKMGK9RQhZ2YE02uctMLoK+A0MWgMi8gdaAHwnj3eH/jxHX4Vt68za+e8IqH/OIBr3TCmTykp9ZJ4Vm8p4ixZdD2POitEofmaKNL9PSqsHIom7/Nq58yp491N16PPPtDw+YTXnGTPlyheCfJgTozOM8wjlEZwn4ubUQvrI1Ybq6Wvn965y/+q8//7U/ff//y/lR6GA/vZNOJKoUMBgCQHggCAiXj8HwGiwkSqSgkB4tS0gk6HsnAJZj5VJuM0ycg93JxARUjJCSFeKSgWhy0mQPJcWWmwk3NEGOztOyaonHTvP5It3BLWt5lZVYpwRrVVyZ4iwR/lRyuU8aazOy6qHIob5zJ5884lR1qZpGVXqKNzSlm9n0nr0ijlTaevpPRj1MNEt1ZylCRFCwThypYVx7jyNCHq9zxBiVRI46VRaWWdeOepXWPEK5cUfkQ+gjBEO7iajtp8itoNoyjpRojBMMoVOqD8N0QjhMqcMFELkDmQygDmIFh0JIgOFIEV5boyZO8E0RPnujOEW2pf1s5JHao0NzDN/9N0O4voH/XOqy/KLlfFvTFxYVofIs91mKOtMihZWJ4BeWbR7vqWEcNaSxB+/KAJt8tiXeKo92ScIfYD1GFuKPzjOFZWmSGOlJnJufEhRY3OQe6skjtMFTqhstdGH0E9GT752+6Dt/IF87500eC8oGgeMAvHrLyu7TECikyC3pLaEce45jE+aZJwXlabJWe2RBWjuSN24LpM97MqeXo2+iT32pbDzgTa7RIheSZJA/WWMEGz5UlspVyNjOqky1EbOsJz1LC3YhaH66V/uLjiz9/92g24c+F7EYphwrvIfd06NiUYZ3GJRU4RBwHnx5W8EbUvHgvL9nHHTfzMlZWWkcr2sVFm6RqE1XtwnJAl3+RXBsAACAASURBVBoO+tJFSXqWnZonjs2yJtaVc6eGtfv9i7fElRuM9Co5OEPxVUBPERyskqMNcmyBlV+XzhzJZ2/KZm/yJ7dpySVSrEEcm9Uun3n3H+P8422c/i62FtSGSd5J2lCJNFgEfQW0YxzrzDCi0/zxJj1RI41VZdVt+9ZDbfMmype/rPQi9BGcdrCTre2mK69g2EihgdA3BGqjULEHwnNA+U6Y0A0TuQG5H9UbxhnGQGsSb0+DrizJO0n2Fci+AtGdJ1j/KqEBuQcudUBFlh6+BSq0wyVuQOKGiZyA2I38UjlENojI8kt7+8VBX1xc8MfXxZN7kslDYXafGFnGDy7g/fMoaw0+MIXqL8FkqW5RtFMweJVj65S5+aNzrNF50vAMaazBGF8ST6xxxuqgNYHpDcKkTkDhQhuG8b6cbvmW8+iNfOGWcOZQWNkXlvcEUzuc7AY9tkgK1fHeEsY5iXIVsL4qMThHjbeo2S1R9UTVuCutnYtnzx033408/e1A6wEzvUwYqmDdk7RQjRed4flyBImBxeIP9qnmfaa9UeeNcddRYXB33NXwaxo+9Xg/28/D+7j4IREtruGWHaoZb3/RpijZFGWbomqX1x3yWbtszqWYD6i3IprjoPo4aLwx6t5Mmncy2taEozCR8uSbsoktVmKZEpsXFDc0Cyd9y7c0i2eiyh4tvUwK10n+Kt5XxgeqlNE5cnyBXdhUzJ3IZo9ltUNBco02soAfnSWmm9btB/bVc4xltI3Z1yUwgoYoyVugDVWogyXQnUPbklh35v9u5z6fG7vPBN/LQercjMgHODjIOTMnEIEAiAwQOeeccyRAgCBBgqHZWWrlZNmSLdtz7XGYnfV4btW9+0/xvqCl3a2a2nRn1LJnvoXia+L3fOqpH4E6JNrzzECD7C7gnQVRYSzvvxTlRtMK760lPUJsQy7p7pLWHhAWb6GoSIEMsaBHr1hnOOqHNPk0SzHDVU9xddMLRvi6DSP1o+R+5I4frQqB2gROmwB1SYwqgpH5ERv2KaFuRqiZ5e9OseUPWTvTHNUsTzPDU09zlXMcFZynnuOoHnJ2vgNs3wXo6+trqr+7nL/kJ06ZoUOqp09ydrH6KkKRwygKcHHigch5m6N9i7Fzh7eL08WI9jLRVcO7q/RolxXpEq1ZlNQNXzbNCHdnl7RwiQMwJbb3n6kmnwobV+ziGSd3ys6MGfFDWrhP8rTwlhJGl0GqkwhNGqXPY81VvGefEB6ys+cL5WeC4lNh44Xm6a+sr3670npG9DUwhjRKnYD2CnR7iWlKgksKiMxSiPg55fqxY+c8pjmN7l7GtZOQ4tgrPXRu1/XLeaWgYd5qmDcr2uWqbqVl3mga1qrqhapadLC3cWjdOHZILiKa53HNq5D87YjmWWLvWdb0vGg4rXpSpbwi1RUmDkmeFsFT5+WO1tpXq+3HC7ULVvoI729h94o4fQ6jzwLmAt5ZI/jbzPRIVL3kFifs1BHV2QJtFYyrQk7sGy4/EVdPH64a3yCtTXFlGIkD1KcIxgyoS2JUIbjch9oNkex5hr9GcGQhV2mhMJZ0nnJi+/fE9ttLOrTYAV/Q3oaWH0ALdzB0GFuMWjIil/YeslT3qdKHdNkUWzXNN8wtmeGbDow8gFEEUcogWhXCamI4bQKriaOVYYzUD1+zTYl004L/CvpmQ8/yNdNc1RxHheBr5rm734207wj09fU1PzageVtUd5NkrVLtdaKlglRnCJY6aCjOb/sfLJjusBR32YrpdRtGG2f4W9RAmxXrsyIdojWDlnlmF/VTfBVs1QSXunB7afH+852Tj4WNK275nJufsNLH9NiQGuqRvG28tQzos0h1EqnJYAwF7F4V8uwTwkNW5lxUfiYoP1vsvNK9+DvDi18tVh+RvA2MPolSx6C9As1Z4TjyxC0Djsze5nOTO+sjp+I0qDiLqq7imovwzsS/PfFJxp7tkXv72Cfr2zb71s0D29axS3rqkZ26JMO91bF948wtfhJSvspYPyo6PswZ38sb3ytaP665Pmz5TztZb7W5ljngxQZEd4McaAlLJ+vdx6vtK1H1nJU+wvuagLmAM+QBQw5rKeLddXJon5s7EZbOOdkxPXZAcjaBvSLaWeZXTh0vv1rK9G+L1D+grM8KlViZGzKkIUMap46jFUG4zAtoolRXie6rgfY05CqIckfr1XOar35nw3JnUYfZss/zlbfAxQfQwh0MY5q2BqzuwUTGe/Sdu1TJQ4b8IVs1IzDOr1oQYiegCAKqEFoVQu2G0JoYVpcA1DGUIoSW+GCr1hvQcwL1NGfnAVP+DWj1DE81z91F8DXfGbPvDvT19TVc7p0VO9E7QbwmhlKGp6U+yFKgOSp4TWxu2fyAIZvlqB4sGqfFTrq3zo50OfE+I9ACTQmkxDmzoJsSqmHrFoTci7fnJYNX8pNP+M0rbuWCWzhjpY+pkQNKsEfytgm2KqDPItRJpDYDmEqgtUH09gihATMzEZWfCaovlvvvG975rfbZ14LiOcnTwOgSN6CprhrXU6UonRgaf5XL9W0ttYzbk8Du45j2MqQ888vOfZKJZ2vs3BjaVo+cm0eOrUPr+rF948IreRFRvorvPg1KH/vEL8LydxLqdxPmj4qOj6rWD+t7nzZtnzU873cSB/uN3WKXlztihHsET4Me6y9Wz1bbV6udx4u1S07uBPQ1MaY8zpDHmgpYawnvadCiB/zChF+YsNJH1EiP4KjjbGWsp7rZf+54/iXDX3mTu/ND6sb8ogZU+iFjBq9PAaoocscPl3lxujjDU6H7KlhrkuAuirLDhewh0Za/s2q+t6DDbFinmZJbuIWH0MKP4eQ7hAVwzTLD096iSO7SpNMsxRRnd0ZonFu3IiQurCoIqCMYdRitiaC1MVCfwuxGUYoQSuqbX7FML+in+OpvQT9k7czy1HMCzQx/9zvbzTd9p6Cvr6/vcVW4bTco9U4tGe8vm0BthOMo4OSeWf7uA8I6iq2ErVrur5gotjwj0GRG2nR/HdBHYVv2aZFuWqSb37AhlQHIUVIcfySffMpvPeZUzrnFM2bqiBYdUEP9bzc0SpNC6TKAqQTZmgRPjxgestITXu6KX3m+OvjI/P4flI9+xi9MiK4qRhPHahL4vSLZXWf5Ggx9GMtZ4dKZljVRRbt94tWcB3QXfvWZd+fcI5s4t0+c4mPH1pFdPLJujiyr566tZ0HZewnVpzntpzndxxnNp3n9Z6W9L0rOL+r+z3u+zwbuL3qun/RCL/rlYvdgozBg5k/IoX2Sv83NHImqZyvtRyutq4XaJSc7hvwtwFwA9DmsuQjaKgRvk5U45OVOuLkTVvKQHOjiLCXAVqREuruTD40XHxOsmR+ypT+mi2HLOnA3AJmzeEMaUEWRcj9C5gN1cYa7TPWWsLYU2VcWZgaCZB80JW+JNFNLetSq6SF96za48BAv/MEsdBcUAMumByzVW2TJfbp8hq2Y5qlnRKbZNStc5sbsBgFtFNDHMbooRhvD6pNoVRSlCCNlvrmVvW+vHDNcxX2G7AFTPsPdvdnQ3zGw7xr09fU1uG4HVq0POar5JSNB5cdLHQ9Zkjv45TdhbBhpA7Fivreoh4wJmrdKDzSongqgic5v2acX9NOLBpjYidZEie6q6vSTnbPPhe2n7PIZpzBhZ8eM+JAW7pN9Hby1jDXkMLo0Wp8FTCXI3iR49smRESs14WQvBbWXW+PPLR/+g3TyGSc7xttLaFUYUMew5jzR3aD5Wyx7Dr+8Q6MydMvCnHr7wL574tVdBIxnnt0zl+LUKRvbJcd2yaFle2BaP7Ksnjk3nvrEH6V2vyjqfl7b+7pp+1nN8lXT+etu6Ot+7KvjxFcnkS9H/s+O0xfjvq81Wi6Pqdljgr9NDu5zc2NR9Wy1/Wil9UhUPWemRgR/G9gronVZrLmIs1dI/jYndcTNjHnZMSN6gHc3MOY8YC+yMkPT458ohy8xuvAbNPEtphS+agR3g3hTBqtPohVhpMyPkHpvQJPcBcCapPgrwtSAH+0C2uhtoWZ+2YRY1D2kbd7Gie7jBD+cge7hRUiR7i595xZF+oAhn2IrZvia2UXz7IYNofBiNGGsIYHfS+NMSawxidWnULsR1E4ILfXNr1puQM/wVd+CnuaoZvnf6W6+6TWAvr6+nuGq77PkmLU9/JZtirX9Fk74Jor7gxnKNGEJvqi/I9AAuyGmt8YOtSjuMmo3NLNunVrQzy6bEXIfoE+S/U3l5FPp5FNR5xmnesEpTDjfgCZ526ClhDXkAF0GY8hhzWWCvUX09qjhETN1ysk9Wmi9kl/+fO/DP26NP2KljvDWIqCOYtVxnLlI8LZpoT7XXydJjGQGVy7gRuXrbbP80LV76tNNfOoTl+LYIR/ZJIeW7QOzuGfcGO6tndjWn/jEn6TVX5YNv+44fn8Y+u0o8pvDyG8Po393lPrVpPDr88zPT6Mfnlf2z040jeOl6hk1cUAMdMiRHid3LKxMlpsXS40LQXnCSB5CvhbOWgZMecBcAB1VSmifmz7mZ0+46WNKaB/nrIL2EsFbF5Ynjpc/Fzcv5uWuN6hbd9g7qA0LXh3GGdOAJo6UB1ESH0rqI+iTLG8NchZQezFasL6UOeSHO4gd3z2RFrZsQog0U9TN2xjhfSzvx3PEacoqjK++TZXdpkofMHamucpZgXZ2eW9uy4HcDWL1cfxeGrJm8ZY0aErjjGnkbgQu9aO2vTd36Cm+elawO8tTPmD+BfRrofV6QF9fX0/zNcCqGSnavUdavoXj38Zyf4yk3iMKEcu6uzwVXOpieSuccJviKiEUganVvZlFw/y6FbMbxlvytEhfdf4T8enHC72XwtYTfuWCkx0zE4f0yIDi70K2Cs6YB/RZwJjH7VWIzjbJ1yeHhozkKTt7udh+V/H4a/17v1sffcBKHxEcZbw2AWpiWHMB9LRJoQNOsM1QO8kswRaX4xcv1czivkcx8qmOfYqRUzJySIY28cAi3jdvdY3rg72NE/vmE7/k44z2y6rpl23HH8bxPz0u/cNV8Y9nqd9dFH531fj9ZeVXl/kXV+3oaLRZP10qnzHCbVKoS0sMOYUTYW2y2LxYbFzwS6eM5CHB3wLtFay5iLWU8K4aPXrASR3xMmNO6ogU6AD2MuSsUEOdje5T5ztfLxWOpsW2N+iS+zw1IHbgtRGsMYXRxOBSP1rqA+QBiinD8tZAexZliTMijYVMnxOszW077gu18wt6uGB3li6+jeHfxbBvIago1vYsW3GLLL1Dkz9g7kxzVXMi/fyqdX7bidKEQFOSYM1CthzemgEMSUCXgCtDc2IPQuyBrVmnRLopgXpeqJnlKR8w5Q+Y/7bfnvwPem2gr6+vUcvGaeb2A8rqXaLoAWnhDpF7hyxELuvucpSzGxaGu8wONkmOAkzum1rdg63uobfdoD5FcdbYqSP11c/EJx8v7L8QNB9zS2ec7JiVPGJEh9TAPsFeBU0FQJ/FGgvgXpXk6pB9fXLggJE8YWUvBM23d66+1r76zerwXVZqhLcWQU0Up44C5jze2yZHB+zIPtsYIvOWVthsx7qoZFrd92wP/fLjwM7QJR44tnrWzX3LRsu03jKsHuxtnDi2H/ulHyTVPy2bvu64/n4c+8er0n9+Vv3Ts+Kfntf+9Lz3p6ed375oXT7p6VqdlealKD9m+RukYIeRGvFLp0uNy+X2o4XGBb94ykgeEgMd0FHBmougrUzwNBixATM+ZCdHrPiQ4GmgLQWsrciI91SnHzpe/pyb6N5bM71Bl0wJtTipG6+NovUJ1G5kftuLkviw8gDVnGV5azhbBnCkWdEGK1QnWzMz65bpBcMsXwPjquaZktsA/w6KeRtJA3jyKbr0TaL4Dk32gKmY+QY0XOrG6KKQJUNwFIiOImTLY/QJlCYGVwTntj1IsRu2Zp0S6qb46nmRZpaneo2ar18v6Ovr64c06QxTPkUTz7Il0xzxHcoKQqS+y5I9XNSxXEW2v0awZuelntkNK2rTBuwEceYiwdMQlCb6p19ujz9Y7D7j1R+xCxNW5pSZHN9saIK9gjNmcYYszpQH98qQo0H0dMmBHi1xxCpcCLtvK578Qvvy16u9t5nxIdZaQKljGE0MZ86RvE169IAe7dEdWfKGmsUSGNaW87trfbv00CsfB5Qjj3zgkO9bJG3DekO73NAutvQLI/v6I5/kZUT+WcH4i677N0eRP1xk/vOz8j+90/i/327+l7f3//yi98tXJ8PH59LK/kr7kpcdsSNdZnifnRyKSpOV5uPl1tVy85GwPGGlhuRgG3LUQEsZ76hRAh1GbMBMHDJjB7RQB7KXgb08xl2hZQbay0/3Hn/O9FfvCNVvMWTziya8zE/Sx3G6OFIRmN10wrbdWGWY6SgzPBWMOQm58oxgg+ookIyJ2RXTlFD3gKue4Wrm2cp7+KU3Ecw7GA6KK79PFd+iiu8xpNNs+RxPNSc0wFedCFkQq08SrUWSq0p01wjOMmBIIXcjSEUAJnEhN+ywFfOMSD/N184L9XMC3esV9ZpB3wTjaxAi9QxPfp+5BRfu3mVI7/JVDHueF2wQLJl5qWd+w4bZcGAUYcBaJvhai/VL0/Ofi4/fW+w84devOIVzVuaUmRrTwgOyr3MDGm/MgaY8aC7hrTXI2SIGurTEIat0Ieq9rXz6C+3zX650XzBjA5y1gNAk0NoEaMqQ3XV69IARO2D4atQdO529vLuynt7Z6O7JD1w7hz7lwK3Yt+20TNKaZr2yu1TeFVTV/N7e8qlL/Dgg/Thv+Lrr/c1x7I+Psn96Wf3Tu63/573uf3m1/4/vHH727pPk8Hi91F9onDHSA1q4zQrts6J9Yf5krf10tfNkuXUlLJ9x0oeUYJvgqOGtFchVp4b2WYlDZuKQFumR/A3QWgCseWywxa1O9Fefq49eURy521zlbYYcvrxH2AlSjEm8IYlSBGa3HHCJB7sbYburTG8Va0ri7TmCrUCyZEn62Myi7qFAc5elnuJqYTzNA8Lqj2GMe6AIzpXfpW7dponvM6WzHPm8YHdOZISve5E7UdCUJbtqVF+b7G0RXTWsKYNQhZA7PqTEhdywzi8bZ0T6aZ52TmB43ZS+H6Cvr6/nROp7rO17rE2EUDXF2bnDVRIMMbavChqT81LP3KYNvenAKCJYe5Uc6a11n5pf/kJ8/N5i96mw+ZhXumRnJ6zUCT06JPs6RHsVb8rhjTnQmMeZi6ClCjoaBH+HnhyxyxcL/XeUT3+hfvqL5dYzRuQAZykgNQnMt6AjfXpswA61ODofnb8uEa2EZVs1s7zjVBz4dntuVcemrBlkJc1GYXcppxQWVYKmfunQunnhk76XNXzV9f1mnPjDo/yf3m7807v1f363+U/vDX7/8dXjF4+Nlc5qdSSoTRiZIT3SYUf6nNhAWDhZ7zxb33++1LoSlCfczIga7uAdVdBagVw1amifFR8y4kNKqEv01nHWAs5ewoe7C61H5mdfynpPQVPsFkdxl6WAr1gIyhDJkAR1cYTcN71ph0k8oDbGdleZnirWlARMSZQuTjCnQXVwSqSZFmjvMnenuVq4QPuQsPLDOepD0vI8V36bKr5Fk9xjyWe4ynmRZm7RDN/0oZQxyFKke9uMwD7F1ya561hTBqEMwmVepMSFXLfMLhpmRPrXLegvfV9AX19fv8Xc+gFhYZYtneHI32TJUDtepquE1cfnJO75LQdG4gHUcby7wUyOxMNXpre/3jp6d7n3bKH9VFC54ubP2ZlTenRI8XWIjipkzoOGDPabvwshR4Pk77AyY17lamXw3u6zr5VXXy02ntDCPZylgNImMbokZM6S3XVauEePD9mRrsCWoC3KlnhLbvFGwSCr2XY6HlXbpWxZlWXddkG9nlUtpnYEGRm3rBR0DUtj5+Y7ad1X+/7fTTJ/vCr++VXzn9+t/elV848fjb/+6XvV8WQz01qonjDyI1pinxHtcOMDXnq0UJqsd56u7z9fbD4SlCf83DEt0iW6G0Rng+Rt0SN9VnzIiB6QA22CuwbaipCrSor3VzpPbC9/vtW6RKuDtznKB7xdxLoVrw4TDAlQG4PLvDNbDpQiQDSlOZ4a3VkC9DGkNozYDZP2Mpgd77RIOy3Q3mUpp7gauEDzkLDyw3naLGNjliu/RZfeZu484O7OCrXwJeP8qg2+HcTqMmRXnRHoMUI9qr9DcNZuQMO2nYgtB2zVOCXUvm47/7XvEeibYHzFvED1I9rW/Jad6SoButi81AOXeHA7QZw+DfnbnOxYevy+8eUv1kfvLPSeLrSeCitX3Pw5K31KDR8QPS3IVsabcjh9+uaTO9BSgewNUqDLzp7yq4/XRh9onv9KefkzUe2KFurhrAWUNgnokpA5S3HV6aEePXHIivaEnhJ9S8/hrlg21pKa7eKerOmUN23SmkmcV65ldhaTMn50ixnfpGbE9JqSMzQvvp1Q/bzr+d1p4o9XuT+/U/vzi/Kf393/7adXrz5+31LdX0zt84sn5GiPGm4zw21WtM/LjBbKk7Xu07X9Z/8daE+T6GlSfG1GqMeIHtDDPZKvCTnKWEsB764yM8Ptw1e2l79YKIzgCs8tjuKhQIMUOyB9jGBKYNWReYl7ZsuBVgYplhzbXaVa82hNBK4MINQR8l4OKXbMLugecHdvM3cesJQIvnqatPpjJB3Gk8wKlLfZins87cyCCbZsQa7ZYJtu1E4U2ivT/V1W+IAZPqAF9iF7FWvIIBVB2JYdvmGdW/q+7Oabvnegr6+v4SLVj8hrM2tmur2A08fhygBKEQDVEchSoEQPeMWJ8vxT7bMvl4cvBO0rQf2KX37EyZ2xUifU8AHB1YCsJdCUAw1ZrCEHGPOgpQo5mtRQn5M94VevNo8/1r74tfzsJ6LqI0qgA5hzCHUcrUlApgzZXqb6O+RInxHrCwJ1pspN42/oVlf9svWMcbtiEVdNG2XtWmZnIb7NC20yAivE0BI+tgzlxeSelvs8LP+q5fz9JP6fHmf++WXl/32n9Z/eHn71ydu9Jy/EydZybizInrJjh9xInxvrsxMDXvZooXq+tv9stft0sflIWDnjZkf0UIfgaUKuBtXfYYR6rMgBM9wnuuugrQjaS5CnxsqOFKcfmZ/8lJfcn5e5bvNUUyIdRubB6qJ4YxKrjsyKnTNbDrQqRLMVuN46eS+LUgbnpB60Jk40ZWAb1rlF/QOu6g5zZ4qtgnOUD6GFN+BkuEgOX9XfF+lnVuywNSdy04Xacs+LvWh1iuRssGNDTuyQHTukB3sERw2jTSFkvvkN2+uW8i/0fQR9fX39JmV9dsVIs+ZAXRyhCiFUYVCXIDoq9OShqP5I8+SnuhdfrQxfCtpX/NojXunyvwWNt5RAUw6n/+bKYakQnC16ZMDPTRYaT8XjT/Uv/27n7AtR5RHZ1wZM2Zs7NMGYodiKFF+bEhtQYwecYJNlipKXdsTCZcvWalC1kdCsZDTLWdVyQioKb3J9a3TPEtEnAv1CbGKV0NrlXvm3f1K3/WYc+cNl+p/erv75Ze/v37346PNPXJ2xMNZdKpwvZs6E8SN+eMCO9FnJAS8/XqxfrnSeLLauFhuXwvKEmxnRQx2CuwG66uRAhxHqscJ9RqBHcFaxtgLoLFNCHVH1Qnvxue78E1a4OSO23eIqpxcN6B0f1hjDm5KAKjy9aZ8RO3HaGMNRYrurRFMaueODST2AJgHpk/PrlrlF/UOu8i5D/pCthHF3HkLCN+agedEOpPCiJD6MPArIo4A8hJEHMaoYzpgne9rs+BEnccyOH9NDB5CtglBFYdvu123kX+57Cvom2l4WMiSRuxG4MoTVJUiuOitzvNJ9bn77a+2Lr5YHLwTtK2HjsbD6mF+44GQmtMiQ6G5Ctgr+G9BYYx60VImuNjMyEOTPllrPJeNPdc9/tTP5XFC6IHqaWGMOrU0C2iRkSJEsBYq3RQodEMN9drTHcxbwy7tsuki1vmFTbPl3NyKa9fDOakCy7NoQWFdYlkWqVUC0crA+EVTY4Z54ZR833L8cJ39zlfvj241/ePf0Nz/56Oid91YzTWb6QJCfCFNjUfKYHx8xowNmYsDKjoTVs6XO44X2lah+IShNuOmbDd3Aueokf5se3GcGe1RvG28vA7YC3l1lJA6Wm09Mj79Ujd+neMv3Voy3uIq5VTNGFcDuJXCmBFoRnNqwzUncBGOKbi9SLDlIn0DKfCiZD6dNYncjc6vm+SXDNE91hya7z5DPc2UPIcEbM/gZvoRhjBO0aVCdRe/EsYo4uJvAadOQtUIN9JixY1Z8zIgeUQJ90Fp63S7+R32vQV9fX5PMGUCXQO5GcIYULdDhF8+3hu/Z3v+/NM+/FHSvuI0LYfPxYv0pv3DJy50zYoekb+/QhhvQBby1TnZ3mNGBsHC+0nlbcvKZ5ukvpcefcPKnkLuONecAfRqrS+L1KZI5R3E3ScE+MXLAih7wfTXsqn4GTqOTOcs8vmpNZBYvWbeWbZsrxlWRdomnW2Dr+TQdm2DhE2NizsCj/KAV+vI0/6untV+/bH/+aPDo8sJ/cMzJtImZASs/5qUOhakjTvqUmjxmpg7Z2ZGwerbSfbrYfSyoXwhKp38B7W2C7gbJ16b5u3Rfh+isg7YSzl6CvDVWarjaeW5++tV27xnBkbuzpLvNU8E3bYAmiLUmAWMcIfVNbdhgMi9kSlOsOaIxBeni8G03bNOJ0yZRiuDMihH2Deh7NOk8RzpFELwxAz5gb9CMcZIhi9cV5rcjCGkYuxvH6bJER50WGtAjR4zYmBoekXz7r1vE/6TvO+ib0NoEYa/AiQ0W6o9lJx+7P/m95unP+O1H3PrFUufpSuu5sPSImz1jRIckTwtvKYOmPGjI4wx5nLkI2esUX4eVGAmLj1b3X0knP9l98vXW4YeszBjvqgKmLEafwupSeH2KYMqT1Z3j8AAAEtxJREFUnA1SsE+ODJjRA0F0n6YJ3UOy5pBkNBokgzgWEc+nkBZodBGdschkrjIZazTKMpmwTiMoBTSvfC1l2ombZAH9pkkmFAg4hmhKWe1Tky1a6ZhbOeVljwTZI07ulJEec3LH/NJkqXm12nu+0LriV8/4hRNuekQPdojeBuiuk7xNqrdFcTcJtireWgIdFYK/yckebQ1fmZ58uVo7w5tT95b0dwRqxLYDq41g95IYfQwh8Uyv2xByH96YBA0JQB3BaaLzYtf8pgOnTSCl/tllE3zRMM3bvUOV3aVuw1jbMxD/jWnsXeoyUR+DTEXIVIFJwzNbfthODGcqU7xtauCAFjliREavW8H/Un8doK+vr0FDjh0drPdeKs4+83/2j+pHXwgbV4Lao5X2s/XuC2H5nJMa00MDkrsNWaqQsQQaCqCxiDOV8LYKyddhpU955cdL++/JL75SPv7F2sG79PQR3lVDGZMobQyrTYCGLH6vRHTWKb42PdRjhXusSI/hLD4kLT1EkVE4MgbAAVgQwBExWDIGSwZwZBBLwmNJWCwRgyVgsRCIwUMoEI/EYRDoaRhqVrilbJ8tZPcZ8Q47P+KVTrj5MT93LMweC3Kn/OIZv3S+1Hi82nm+UL/ilyac7IibPmSE9gmeKs5ZJLqrFE+d5KwS7CWcpQg6q5TwPrcwkZ1+qLv8fDU/hrSxeyLd3QUdTOrGaWN4QwqnjiElnpkNO3LHD2pjqN0QcjeE2g3PiJ2z2y5QG5/fcMKW9+ALxlme5i5Nfo+8PUcXT+F4P3gIvIXjEvUp0NbAW6vY3dj0pu/+dhxpalC8+zR/nxU5et3z/1/trwb0TZLD9zWXP3V//Ef5+GN++ZxfPl9sPF5pPRWUztjJI2pgn+hsgOYSqM+DhgLeVMKZSnhblezv0pMnvMrT1f6H0vOvZBc/W+q+pKcO8e4aYE5jtHFAkwD0GfxeiexuUnxtWqDLDO0zIz22r45ZUN5BkmA4EhoHYUECBiSjQRoGpAEgFYejYLEUAEdG4gggRMViCCCaiMdS0QB5BiAvh4ri5jkv2WGnevzimJ0fc/InvNypKHe6UDwXli95xcli4/Fq5/li4zG/dMbNHvHSI2Z4n+it4ZwFgrtMdteJjgreWrx5dIUS6fHLFztnH6snHy+lh1hV8K5Ac3/ZCJe7cdooZEhhVVHEtnt204FSBIDdMEIZQO2GMLvh2W0XTOrB7UZnVyzTQh1i0TDP192lyu+RJXN08RTIe+MB+sdoJlGfAu1t0FKmmHOw7cCttRDSUKf7+6975v97/ZWBvsn53t9vD9/j5E94xYmo9mi5+URYvuBlTuihPtHVwJmKgDaL0+cJ5jJoLkGOGiXQoybGvMqTld4H4pMvtk8/X+q8ZKRGBE8DZ8lh9UmcNgnoM6C5SHI1qL4OLbhPD3YZoS47UCdJrD+Ck+4j8UgAD2AhNJaABMhIgIwBSFiAhMOSMVgSAsADWAKIJaFgOBSKNIshAZxlbfNkqXDITfW4+RGncMLOn3Lyp7zCmbB4vli65OUnnPzJUvPJN6An3OwRLzNiRfskXx10FiFXieisQLYSzpIHbSWCt0mLDxYbjxUXn8pGr4SJPqAM3hfpptf2kAovVhvF65OAKoLYds+LXWhFEKkIwHf8aFUIrQrNSVwIqRenjKDF7mmBdlagmRfo7tF37lGlcwzxFI77xgP0j1B0siFFcLRAc5FlK2EVsdvL3tc95/+T/ipBX19fr3dfMNMjbn4sqpwvNa4Wahfc7JgW7hFdDaypBOhyoKFAtFRBS5ngqNMjQ1b2XFh/vtr/UHzyhWTyk5XuO+zMMdnbBPdygD6B1SZw3145vG2qv0PzdxihLjvQYOojb2K5dxAEOAYCADwagJAYEgJDQmGIGICEAUgIDAEJQAgkFo2G0CjyPIZyG0kU6d3K5ik/N+Bmh9zCmFM45RbPucVzXvFcWLoQli7Y2RNu4XSt+2K5/UxYveQVJ5zMiJc+ZEb7ZH8D7yxCjiLBXgYtBexeDnJUyIEOMzVa6z5XXny61XvGCbcxCv/DRf38lh2t9GO1UVCXAJQRxLYHJnahdwJwmRch9wG7YbQyNLflRGy7QUUYlAVm+No5gWaOr737F9DbUzjuG/dQP0LSKIYUwdHC6nN0Y4aiTb/uCf8f9tcK+iZOZiQsnorKZ/zSKTt9RA3tE5x1nLmE1edxhgK0V8HtlQmOBj1yyMlf3oDePv1i++TzxdYLZuKQ4Kxi9Em0JobRJnDGHGQpE511sqdJ9rWp/jYj1GGH2lxnaZorfQtJmUXh0Rg8BoCQABGFIaMAEgYgYTBEJEDA4IhogIBCExEAbQpgIHhiRaazXj7mZg/ZmRG3OOEWzzjFC27x4ga0qPyIkzsVli+2+u8st57ySufs3JiVGnKSQ1q4S/Y3IFcRshcJ9jLeUgAtBchZJYf22bnx5sErxfknq61HdG8NLnE9XDTAtp1olR+rjeK0cbQihJJ4EVtuhNQzt+2Cy7xYdQS9E5jbdCC33PBVB2zJMsPTzAu0cwLdXfrObYpkli5+gGH94B7qTQSVZkiBlipcEXndU/3/1V836JuEpQm3cMLJHtGjB0RPA28p4/QFnKGAM5Vx5grkbFEjh+zcBb/2bO3go+3TL7aOPxHVnlCjB5CtDOgSgDYO6JI4YxZvKUH2KsndpPg6VH+bHmixQh22vwVIHD9C0x4gQSQGwmDwKDQBiSGhABIKQ0ShIAQaRKBBJIaABMjzOMYdLIeh8UlLR0ulY0ZqwM4c8YoTTmHCKZxzCufc/IRXOOMXzzm5U1H1cqP39lLzCa90xkiPWKkhOzGgBjsUfwNyFgmOEslRgSxFyF4ieur02AGvONkcvJKcfCCqnBIdhTmxY3rZhJC60aoAThvDaePonRBK4kVue+a3XLNiJ0LuA1QhlMwH33TCNxwP+YYprhYmMszx1fMiwz2m8i2SeIa2eRfF+MF91JsICsOYfN2T/FfobwH0TezsiB47IHlbkL2KN5VAYxHcq4KWGtHdoUWOOPlLQf3ZSv/DrfHn64cf8suXpGAXbynhdElQm8DpUqAxB1nKBEeN7GlR/R2qv03zN5mhDjN8QDGn3wS5D5AQEgOh0SAaTUBhSAiAiASIKICAxOC/AU2ZwtCnmZtrsdZa+YRXOKKnDjj5Ma844eUnvPwZr3jGK064hRN27oRXOFtqPl5pPxNWLtj5E0b6kJka0qM9WrBN8dbx9gJkK5CsJchSJDjKFF+LmTgUVi42B682j97l5kegJTMvdsytW9ByL1rlBzQRrDaO3gkht9ywTef8lgsu8aAVAUARREt8yC333JLlHkvzgKWGCXTzAi1MZLjHUt4mb8/Qtu4i6W/cQbzu6f2r9bcD+iaStwnZqzhzCTQWIUsVb2uSPD169JhTeCSsP1/ufbA++mSl/y6ncEb0d/B7RVCXxGuTOF0KNOUg638Hmupr0IMdWnjI8TWnmJt3YCACCaJRIBoFoTAEBEBAAAQEGkJi8CgAQmNJ80jiAzSDrfGv50bC8oSRHTIzA0Hx5OafEPDyE35hIiieCQon/MLpQvVqpfV0oX7FLZ2xssfMzIiRHNAj+4xQl+Ktg7Y83pInWkqQpUh0VMi+FiM+XGo+kRx/uNJ/Tk/1AVNyTuyAb9rQci9K6UfvhgB1FCUPIDZd8xsO+JYLKfUBiiBWHsRIfOgt94zIfI++O8XYRfD1MKEOJjLcZ6tuUyQztK3XPbF/5f7WQN+E3yuDpiLBWic62mRfnxkfc4tXgsbzpf33V4cfLXbeZucmlECXYC3jNAmcJgHq06ApfwOa6G6QvS2Kr0XzN6mBNik05EUOgHX9rTkQgQDRKBCFghBoCIEhIDAQHIWDo3BwNA6BhuZQRDRzTRZrL2QO2cVTenbALRyKKhN+4USQn/Bzp/zciSB/IiyOBaVTYeVSWLnglc545XN2/oSdPaYnDljxA3a0T/bWQEsWt5clWIp/Ae1vM5KHK51n4qP3ha1H5FgHbYjPiR2ILQdmx4dRBTDqMGY3gpD6YBtO+JYLue1BSbyAPICVB9BiD2LNMSs0PWRqphlqhMAAF+rmBLq7bOXrntK/SX+boG+CbE2Se58aGjGTZ9zyE1HrndX+B2vDDxZbLzjZE2qgS7RVsNoUqE0RDHnIVMDv3YBuknxtkrdN8XfJ/g450GOHuySN70doykMkhERBaCQehSIgAdI8Co/EQGg0AYUmziAId7E0ptYtLgwF6QEnP6Yl+vzckag84RVPeMVTfvGUXzgRFE6E+bGweCIsTnj5Ma9wwiuccrLH7NQhM95nxQ+Y0T7RW8dYcti9HN5aJljLRGeDGtxnZ49X9p9tDN8RVs+pwSagSyAkHpTEg1YEMLshrDaKVoUQEg9i04UQuxESD1Lqxcj8aIkXuemGrVinBYYZtnaKoZ4TGOZFr/+5kn+7/pZBfxsjc8EtP11sv7s++HB98MFi8xkrfUT0NkFLCavPQLos0VCETEXQXIZsN6C7BG+H7N8n+7pkX5sRaDKc6beoordQBBiaiEFCGDSEREMwNB6JIaAQBCSCNIWkzvE219JNdqIlKh5z0yNeaiQqnCxWznnFE25xzC2OecUTQeFElD8RFU5FpVNh4USQH/OyR5zUkJ04YMUPmLE+LdyFvHW0NQ9Y8qC1TLBWSc4mLdTj5U+W95+u9p8Li2OKt4bVJlBSP1LqRe0Ebj5sRu74ENtupNiN3PYgJB6k3IeW+5HbHpTYA1u1TQuNM9zX/LTfd9O/C9Dfttb/YK3/3mLjGTM1glx1rLmA02cgfYZgzEGmAn6vBNkqBFed6G0TPC2yr0P2tom+Nj3QEoRqc4s7P4RDs0giBkkA0HgkCodA4xFoCI0mw5HkhwBDYAquZbusRJudGdHjQ256tFCcLJTPuPljVnbEzh1xcsf8/FiYPxHlTwT5MT93zM8dczMjdnJwo5kR7VFDHchbw9qLWEsBZynhrVWyu8WODUWV89X9Z0vdJ9zsIcldwWq+Aa0IoFUh5I4fLnUjJR6UxIuS+lAyH3ongNkJALIAWux53af+nfbvC/RNotoTZnIEOWtYUw7UZwiGDNGchcw5cK+At5UgZ5XkadzcpEmeFsHbpvjb/EgbUrl+iKQ8gOERCDwGBWJQOBQGh0RD8wjCfRgBwxVvR+uCWEuQP2KkR8zMMS97LCqeCvJjdmbEzo5YuSNO9oiXO76hzE2PuJkRP3fMyx6xkwNmrM+KH7DiB9RQB/LUsPYizlbEWUqQvUb2ttmJQ2H5fLn9WFi/YKYOCM4STpvAyINouR+tCKKUQYTcj5B5UFIvWupDynwouR+jCGIVwdd90q+hf4+gvw1nykGGLNGYIZrT0F4G3MvibXmCs0Ty1IjuGsXbIHkakLdF8ndYgRbfnb9LFN6dJ8DgEBqBRSMxAICDIXDTKOJdLGNpL7Iea7MjHXZqREscMtPHwuKZsHDCTg1p8T4jOWCmDznpQ3b6kPPN6wY0J33IiPcZ0d7NhiYH25CrirMVQVsJZykRHHWKv8uKHwqKk8XGJa8yocW6kL2A1cTRsgBG5kfJ/TCZFy73IGUelMyLlPmQMt/rPtfX2b9r0P9teFMKv5eGrHmCo0RwlUiuCsVVI7sbBG+L6GuTvbXFcBMmVPx4hjiPIKEQWDQSjUbjZmC4hwANzhdvRhrcYJObGDITI3r8kJUd8/MngvyYHuuRw21Gos9OH7KSA843P7mZES97xM2M2KkhI9ajR/Zp4S4t3CUFWnhnBe8og/YS1loiuhrUYI+VGAlKk8X6JacwpkU6eGseUMcw8iBG5kdIvTCpBy77nj4/8t33H6D/hQiOEtFZIbtqVFeD6GkRvE2yty4Mtwgy1w/naVPzRCQCj0IBCCR2FkN+C2Bw9yLCSIsV7bHjR8zYkBkbcrJjRmrITA7osR4p0KRHe5zUkJUYcFJDZnLA/mZDc9KHrNSAEevTI/vUUIcSbBN9DchVITgrOFsRaysTPS1a+ICVOhKUzkTVc3Z2RAu3IXsBp00AssDrPqfvY/8B+n8Syd2A3HWKt8ENNPmW7B2c6K0p/DwMQiIAGAK8Ayeil5SbmT4juk+LDRnRESMyYMYOOKkhLd6nRLqMWJ/obVCDbW5iyE4MWMkBMzlgpoY3tw52ashMHjDjfUa0d2Oa5G+SPHWis4KzFkB7heTr0CMDbmYsKJ8JKhNW5vB1n8f3vf8A/b/djx8Sp+ZAOAI7AwfvY1hLzsxCqkdLDqHwgBIaMkIH7GiPFWvTY11qdJ8e7ZH9LXqgzYsPuYkhK3HAulnSqSE7NWQmDhiJPiPWp9/cN/xNordO8TYIzgpoK0LO2ut+r399/Qfof7Uwvn1CYMAMHXDCHUawSg03KdF9SqjNCHVZ4X1efMBNDJmxPis1ZCQH7NSQlRww4v2b1+v+3f92+v8AM62vfBooHd4AAAAASUVORK5CYIIA">
              <a:extLst>
                <a:ext uri="{FF2B5EF4-FFF2-40B4-BE49-F238E27FC236}">
                  <a16:creationId xmlns:a16="http://schemas.microsoft.com/office/drawing/2014/main" id="{57465845-160D-4402-90FF-ABCD14B3E2E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20163" y="3156355"/>
              <a:ext cx="2438400" cy="707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1" dirty="0"/>
                <a:t>Andrea Carter </a:t>
              </a:r>
              <a:r>
                <a:rPr lang="en-US" dirty="0"/>
                <a:t>Sophos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D4B11EC-ABDF-4B4B-AD0D-FE22DB85E1BF}"/>
              </a:ext>
            </a:extLst>
          </p:cNvPr>
          <p:cNvGrpSpPr/>
          <p:nvPr/>
        </p:nvGrpSpPr>
        <p:grpSpPr>
          <a:xfrm>
            <a:off x="-72304" y="1046147"/>
            <a:ext cx="2190171" cy="2766935"/>
            <a:chOff x="140694" y="1105166"/>
            <a:chExt cx="2190171" cy="276693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D857828-977A-439C-99C5-304C1A3F494B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5363" y="1105166"/>
              <a:ext cx="1956816" cy="1956816"/>
            </a:xfrm>
            <a:prstGeom prst="ellipse">
              <a:avLst/>
            </a:prstGeom>
            <a:ln>
              <a:solidFill>
                <a:srgbClr val="2B3691"/>
              </a:solidFill>
            </a:ln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2BFB6C2-F68E-4839-AFCF-76ED32BD0F4E}"/>
                </a:ext>
              </a:extLst>
            </p:cNvPr>
            <p:cNvSpPr/>
            <p:nvPr/>
          </p:nvSpPr>
          <p:spPr>
            <a:xfrm>
              <a:off x="140694" y="3225770"/>
              <a:ext cx="219017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</a:rPr>
                <a:t>Sophie Atherton </a:t>
              </a:r>
              <a:r>
                <a:rPr lang="en-US" dirty="0" err="1">
                  <a:latin typeface="Arial" panose="020B0604020202020204" pitchFamily="34" charset="0"/>
                </a:rPr>
                <a:t>Adatis</a:t>
              </a:r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F9D8D7D-EAB0-4D0E-A6E4-4BF4A29BB7D5}"/>
              </a:ext>
            </a:extLst>
          </p:cNvPr>
          <p:cNvGrpSpPr/>
          <p:nvPr/>
        </p:nvGrpSpPr>
        <p:grpSpPr>
          <a:xfrm>
            <a:off x="1728214" y="1062212"/>
            <a:ext cx="2632364" cy="2724362"/>
            <a:chOff x="2411862" y="1065918"/>
            <a:chExt cx="2632364" cy="272436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0B02126-8690-483F-84E8-FCDF5528C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50757" y="1065918"/>
              <a:ext cx="1954574" cy="1954574"/>
            </a:xfrm>
            <a:prstGeom prst="ellipse">
              <a:avLst/>
            </a:prstGeom>
            <a:ln>
              <a:solidFill>
                <a:srgbClr val="2B3691"/>
              </a:solidFill>
            </a:ln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CF5E08D-10C0-4F7B-918B-768CEB710DBF}"/>
                </a:ext>
              </a:extLst>
            </p:cNvPr>
            <p:cNvSpPr/>
            <p:nvPr/>
          </p:nvSpPr>
          <p:spPr>
            <a:xfrm>
              <a:off x="2411862" y="3143949"/>
              <a:ext cx="263236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</a:rPr>
                <a:t>Julie Baldwin</a:t>
              </a:r>
            </a:p>
            <a:p>
              <a:pPr algn="ctr"/>
              <a:r>
                <a:rPr lang="en-US" dirty="0">
                  <a:latin typeface="Arial" panose="020B0604020202020204" pitchFamily="34" charset="0"/>
                </a:rPr>
                <a:t>Red Hat</a:t>
              </a:r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C04B406-8574-4517-87A9-9B85C41277AB}"/>
              </a:ext>
            </a:extLst>
          </p:cNvPr>
          <p:cNvGrpSpPr/>
          <p:nvPr/>
        </p:nvGrpSpPr>
        <p:grpSpPr>
          <a:xfrm>
            <a:off x="8129076" y="1088578"/>
            <a:ext cx="1981200" cy="2728389"/>
            <a:chOff x="7602225" y="1105166"/>
            <a:chExt cx="1981200" cy="272838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DC6EB4A-1887-4671-ACAE-38C6FCB57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14417" y="1105166"/>
              <a:ext cx="1956816" cy="1956816"/>
            </a:xfrm>
            <a:prstGeom prst="ellipse">
              <a:avLst/>
            </a:prstGeom>
            <a:ln>
              <a:solidFill>
                <a:srgbClr val="2B3691"/>
              </a:solidFill>
            </a:ln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C52EDB5-D7AA-4B46-8AA8-4EAA78CA31EA}"/>
                </a:ext>
              </a:extLst>
            </p:cNvPr>
            <p:cNvSpPr/>
            <p:nvPr/>
          </p:nvSpPr>
          <p:spPr>
            <a:xfrm>
              <a:off x="7602225" y="3187224"/>
              <a:ext cx="19812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/>
                <a:t>Kavita May </a:t>
              </a:r>
              <a:r>
                <a:rPr lang="en-US" dirty="0"/>
                <a:t>GTDC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A4BF546-B270-4258-9BB3-B4622F0EB79F}"/>
              </a:ext>
            </a:extLst>
          </p:cNvPr>
          <p:cNvGrpSpPr/>
          <p:nvPr/>
        </p:nvGrpSpPr>
        <p:grpSpPr>
          <a:xfrm>
            <a:off x="10137986" y="1088578"/>
            <a:ext cx="1956816" cy="2718231"/>
            <a:chOff x="9969821" y="1074388"/>
            <a:chExt cx="1956816" cy="271823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2BB5E07-DDE1-465D-8F97-C71F511D3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69821" y="1074388"/>
              <a:ext cx="1956816" cy="1956816"/>
            </a:xfrm>
            <a:prstGeom prst="ellipse">
              <a:avLst/>
            </a:prstGeom>
            <a:ln>
              <a:solidFill>
                <a:srgbClr val="2B3691"/>
              </a:solidFill>
            </a:ln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558BD24-0CCA-4E33-AC11-A2C99B2BE30E}"/>
                </a:ext>
              </a:extLst>
            </p:cNvPr>
            <p:cNvSpPr/>
            <p:nvPr/>
          </p:nvSpPr>
          <p:spPr>
            <a:xfrm>
              <a:off x="10046722" y="3146288"/>
              <a:ext cx="18030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b="1" dirty="0"/>
                <a:t>Sarah Munro</a:t>
              </a:r>
            </a:p>
            <a:p>
              <a:pPr algn="ctr"/>
              <a:r>
                <a:rPr lang="it-IT" b="1" dirty="0"/>
                <a:t> </a:t>
              </a:r>
              <a:r>
                <a:rPr lang="it-IT" dirty="0"/>
                <a:t>Intel</a:t>
              </a:r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27E9D75-F972-45BC-B1F4-6364CE183500}"/>
              </a:ext>
            </a:extLst>
          </p:cNvPr>
          <p:cNvGrpSpPr/>
          <p:nvPr/>
        </p:nvGrpSpPr>
        <p:grpSpPr>
          <a:xfrm>
            <a:off x="-569078" y="3943880"/>
            <a:ext cx="3244180" cy="2735315"/>
            <a:chOff x="265363" y="3989483"/>
            <a:chExt cx="3244180" cy="273531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307C74F-7406-4CBC-A8ED-A24CB30F4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09045" y="3989483"/>
              <a:ext cx="1802441" cy="1809951"/>
            </a:xfrm>
            <a:prstGeom prst="ellipse">
              <a:avLst/>
            </a:prstGeom>
            <a:ln>
              <a:solidFill>
                <a:srgbClr val="2B3691"/>
              </a:solidFill>
            </a:ln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C5C77B6-26B2-4E3F-AD86-A79D7DDDFB32}"/>
                </a:ext>
              </a:extLst>
            </p:cNvPr>
            <p:cNvSpPr/>
            <p:nvPr/>
          </p:nvSpPr>
          <p:spPr>
            <a:xfrm>
              <a:off x="265363" y="6078467"/>
              <a:ext cx="32441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</a:rPr>
                <a:t>Maribel Ortiz</a:t>
              </a:r>
            </a:p>
            <a:p>
              <a:pPr algn="ctr"/>
              <a:r>
                <a:rPr lang="en-US" dirty="0">
                  <a:latin typeface="Arial" panose="020B0604020202020204" pitchFamily="34" charset="0"/>
                </a:rPr>
                <a:t>Viavi Solutions</a:t>
              </a:r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B41C1FE-FBF9-4637-A76A-7485361342B3}"/>
              </a:ext>
            </a:extLst>
          </p:cNvPr>
          <p:cNvGrpSpPr/>
          <p:nvPr/>
        </p:nvGrpSpPr>
        <p:grpSpPr>
          <a:xfrm>
            <a:off x="1400310" y="3974998"/>
            <a:ext cx="3244180" cy="2735315"/>
            <a:chOff x="2916065" y="4003969"/>
            <a:chExt cx="3244180" cy="273531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28C949A-A25C-4810-9DB2-49EEC3383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59747" y="4003969"/>
              <a:ext cx="1850688" cy="1850688"/>
            </a:xfrm>
            <a:prstGeom prst="ellipse">
              <a:avLst/>
            </a:prstGeom>
            <a:ln>
              <a:solidFill>
                <a:srgbClr val="2B3691"/>
              </a:solidFill>
            </a:ln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F13E24E-1BAF-4529-9577-35E2C3AFA4F8}"/>
                </a:ext>
              </a:extLst>
            </p:cNvPr>
            <p:cNvSpPr/>
            <p:nvPr/>
          </p:nvSpPr>
          <p:spPr>
            <a:xfrm>
              <a:off x="2916065" y="6092953"/>
              <a:ext cx="32441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</a:rPr>
                <a:t>Diane Paternoster</a:t>
              </a:r>
            </a:p>
            <a:p>
              <a:pPr algn="ctr"/>
              <a:r>
                <a:rPr lang="en-US" dirty="0">
                  <a:latin typeface="Arial" panose="020B0604020202020204" pitchFamily="34" charset="0"/>
                </a:rPr>
                <a:t>Red Hat</a:t>
              </a:r>
              <a:endParaRPr lang="en-US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4B54046-2954-4ABB-AF39-42975AA91A25}"/>
              </a:ext>
            </a:extLst>
          </p:cNvPr>
          <p:cNvGrpSpPr/>
          <p:nvPr/>
        </p:nvGrpSpPr>
        <p:grpSpPr>
          <a:xfrm>
            <a:off x="4061627" y="4030560"/>
            <a:ext cx="1981200" cy="2674967"/>
            <a:chOff x="6305241" y="4003969"/>
            <a:chExt cx="1981200" cy="267496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FC33303-7750-4788-9A6C-A66735A90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305241" y="4003969"/>
              <a:ext cx="1849155" cy="1849155"/>
            </a:xfrm>
            <a:prstGeom prst="ellipse">
              <a:avLst/>
            </a:prstGeom>
            <a:ln>
              <a:solidFill>
                <a:srgbClr val="2B3691"/>
              </a:solidFill>
            </a:ln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B135483-DA0A-490E-8C23-D317526540BA}"/>
                </a:ext>
              </a:extLst>
            </p:cNvPr>
            <p:cNvSpPr/>
            <p:nvPr/>
          </p:nvSpPr>
          <p:spPr>
            <a:xfrm>
              <a:off x="6305241" y="6032605"/>
              <a:ext cx="19812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</a:rPr>
                <a:t>Penny Philpot</a:t>
              </a:r>
            </a:p>
            <a:p>
              <a:pPr algn="ctr"/>
              <a:r>
                <a:rPr lang="en-US" dirty="0">
                  <a:latin typeface="Arial" panose="020B0604020202020204" pitchFamily="34" charset="0"/>
                </a:rPr>
                <a:t>Microsoft</a:t>
              </a:r>
              <a:endParaRPr lang="en-US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F6B2535-4D39-4CE5-A109-CE2449A26350}"/>
              </a:ext>
            </a:extLst>
          </p:cNvPr>
          <p:cNvGrpSpPr/>
          <p:nvPr/>
        </p:nvGrpSpPr>
        <p:grpSpPr>
          <a:xfrm>
            <a:off x="9842538" y="4083532"/>
            <a:ext cx="2547710" cy="2641460"/>
            <a:chOff x="8602346" y="4029158"/>
            <a:chExt cx="2547710" cy="264146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A37D0AD-B626-40A9-9718-5DDC0A3F1AFB}"/>
                </a:ext>
              </a:extLst>
            </p:cNvPr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857892" y="4029158"/>
              <a:ext cx="1897871" cy="1887777"/>
            </a:xfrm>
            <a:prstGeom prst="ellipse">
              <a:avLst/>
            </a:prstGeom>
            <a:ln>
              <a:solidFill>
                <a:srgbClr val="2B3691"/>
              </a:solidFill>
            </a:ln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97F406E-18A0-4D1C-A500-5D4AC2231B6D}"/>
                </a:ext>
              </a:extLst>
            </p:cNvPr>
            <p:cNvSpPr/>
            <p:nvPr/>
          </p:nvSpPr>
          <p:spPr>
            <a:xfrm>
              <a:off x="8602346" y="6024287"/>
              <a:ext cx="254771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</a:rPr>
                <a:t>Violetta </a:t>
              </a:r>
              <a:r>
                <a:rPr lang="en-US" b="1" dirty="0" err="1">
                  <a:latin typeface="Arial" panose="020B0604020202020204" pitchFamily="34" charset="0"/>
                </a:rPr>
                <a:t>Senda</a:t>
              </a:r>
              <a:r>
                <a:rPr lang="en-US" b="1" dirty="0">
                  <a:latin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dirty="0">
                  <a:latin typeface="Arial" panose="020B0604020202020204" pitchFamily="34" charset="0"/>
                </a:rPr>
                <a:t>UBS</a:t>
              </a:r>
              <a:endParaRPr lang="en-US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0CBFBF1-07DE-47ED-A8BE-082CCB216593}"/>
              </a:ext>
            </a:extLst>
          </p:cNvPr>
          <p:cNvGrpSpPr/>
          <p:nvPr/>
        </p:nvGrpSpPr>
        <p:grpSpPr>
          <a:xfrm>
            <a:off x="6132359" y="1098917"/>
            <a:ext cx="1966857" cy="2707893"/>
            <a:chOff x="6132359" y="1098917"/>
            <a:chExt cx="1966857" cy="2707893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3D07C01-C1CF-426A-AC76-B0AEC2FE085C}"/>
                </a:ext>
              </a:extLst>
            </p:cNvPr>
            <p:cNvSpPr/>
            <p:nvPr/>
          </p:nvSpPr>
          <p:spPr>
            <a:xfrm>
              <a:off x="6144835" y="3160479"/>
              <a:ext cx="195438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/>
                <a:t>Bethany Hedger</a:t>
              </a:r>
            </a:p>
            <a:p>
              <a:pPr algn="ctr"/>
              <a:r>
                <a:rPr lang="en-US" dirty="0"/>
                <a:t>VMware</a:t>
              </a:r>
            </a:p>
          </p:txBody>
        </p:sp>
        <p:pic>
          <p:nvPicPr>
            <p:cNvPr id="39" name="Picture 32" descr="https://www.eiseverywhere.com/file_uploads/addc5b01775ee3fb2579a830eba05527_BethanyHedger.jpg?_=">
              <a:extLst>
                <a:ext uri="{FF2B5EF4-FFF2-40B4-BE49-F238E27FC236}">
                  <a16:creationId xmlns:a16="http://schemas.microsoft.com/office/drawing/2014/main" id="{CB03B3BA-629B-46C6-825B-941CAA4927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2359" y="1098917"/>
              <a:ext cx="1956816" cy="1942429"/>
            </a:xfrm>
            <a:prstGeom prst="ellipse">
              <a:avLst/>
            </a:prstGeom>
            <a:noFill/>
            <a:ln>
              <a:solidFill>
                <a:srgbClr val="2D308E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07D7068-5392-4BCD-AE07-DE8B09205696}"/>
              </a:ext>
            </a:extLst>
          </p:cNvPr>
          <p:cNvGrpSpPr/>
          <p:nvPr/>
        </p:nvGrpSpPr>
        <p:grpSpPr>
          <a:xfrm>
            <a:off x="5940472" y="4076172"/>
            <a:ext cx="2108269" cy="2607209"/>
            <a:chOff x="7536021" y="3943880"/>
            <a:chExt cx="2108269" cy="2607209"/>
          </a:xfrm>
        </p:grpSpPr>
        <p:pic>
          <p:nvPicPr>
            <p:cNvPr id="1026" name="Picture 2" descr="Carol Rosati OBE CCMI">
              <a:extLst>
                <a:ext uri="{FF2B5EF4-FFF2-40B4-BE49-F238E27FC236}">
                  <a16:creationId xmlns:a16="http://schemas.microsoft.com/office/drawing/2014/main" id="{3D01BA07-2A13-498C-919C-769DAFD445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9976" y="3943880"/>
              <a:ext cx="1828337" cy="1828337"/>
            </a:xfrm>
            <a:prstGeom prst="ellipse">
              <a:avLst/>
            </a:prstGeom>
            <a:noFill/>
            <a:ln>
              <a:solidFill>
                <a:srgbClr val="2B369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AD3E19C-CF36-49D2-9607-7EE209C9B0C2}"/>
                </a:ext>
              </a:extLst>
            </p:cNvPr>
            <p:cNvSpPr/>
            <p:nvPr/>
          </p:nvSpPr>
          <p:spPr>
            <a:xfrm>
              <a:off x="7536021" y="5904758"/>
              <a:ext cx="210826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</a:rPr>
                <a:t>Carol Rosati OBE</a:t>
              </a:r>
            </a:p>
            <a:p>
              <a:pPr algn="ctr"/>
              <a:r>
                <a:rPr lang="en-US" dirty="0">
                  <a:latin typeface="Arial" panose="020B0604020202020204" pitchFamily="34" charset="0"/>
                </a:rPr>
                <a:t>v2 Coaching</a:t>
              </a:r>
              <a:endParaRPr lang="en-US" dirty="0"/>
            </a:p>
          </p:txBody>
        </p:sp>
      </p:grpSp>
      <p:pic>
        <p:nvPicPr>
          <p:cNvPr id="40" name="Picture 2" descr="Alison Say">
            <a:extLst>
              <a:ext uri="{FF2B5EF4-FFF2-40B4-BE49-F238E27FC236}">
                <a16:creationId xmlns:a16="http://schemas.microsoft.com/office/drawing/2014/main" id="{D4BF9517-BAD7-4129-B5CF-85A2D3F7F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741" y="4101774"/>
            <a:ext cx="1849156" cy="1849156"/>
          </a:xfrm>
          <a:prstGeom prst="ellipse">
            <a:avLst/>
          </a:prstGeom>
          <a:ln w="3175" cap="rnd">
            <a:solidFill>
              <a:srgbClr val="2B369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82F248D0-4FE2-492B-8CFD-45C103E00FB2}"/>
              </a:ext>
            </a:extLst>
          </p:cNvPr>
          <p:cNvSpPr/>
          <p:nvPr/>
        </p:nvSpPr>
        <p:spPr>
          <a:xfrm>
            <a:off x="7807314" y="6078661"/>
            <a:ext cx="2547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</a:rPr>
              <a:t>Alison Say</a:t>
            </a:r>
          </a:p>
          <a:p>
            <a:pPr algn="ctr"/>
            <a:r>
              <a:rPr lang="en-US" dirty="0">
                <a:latin typeface="Arial" panose="020B0604020202020204" pitchFamily="34" charset="0"/>
              </a:rPr>
              <a:t>IBM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92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95250" y="95250"/>
          <a:ext cx="8953500" cy="857250"/>
          <a:chOff x="95250" y="95250"/>
          <a:chExt cx="8953500" cy="857250"/>
        </a:xfrm>
      </p:grpSpPr>
      <p:sp>
        <p:nvSpPr>
          <p:cNvPr id="1030" name="Rectangle 72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Image may contain: 1 person, crowd and indoor">
            <a:extLst>
              <a:ext uri="{FF2B5EF4-FFF2-40B4-BE49-F238E27FC236}">
                <a16:creationId xmlns:a16="http://schemas.microsoft.com/office/drawing/2014/main" id="{E9024D83-A1FA-43B0-A026-6AC728403A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1537998"/>
            <a:ext cx="9144000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60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Thanks to You – </a:t>
            </a:r>
          </a:p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60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Women of the Channel Continues to Grow!</a:t>
            </a:r>
          </a:p>
        </p:txBody>
      </p:sp>
    </p:spTree>
    <p:extLst>
      <p:ext uri="{BB962C8B-B14F-4D97-AF65-F5344CB8AC3E}">
        <p14:creationId xmlns:p14="http://schemas.microsoft.com/office/powerpoint/2010/main" val="3276155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FE3688D-DD7E-4875-861E-E0754D08D663}"/>
              </a:ext>
            </a:extLst>
          </p:cNvPr>
          <p:cNvSpPr txBox="1"/>
          <p:nvPr/>
        </p:nvSpPr>
        <p:spPr>
          <a:xfrm>
            <a:off x="866689" y="430125"/>
            <a:ext cx="10625562" cy="769441"/>
          </a:xfrm>
          <a:prstGeom prst="rect">
            <a:avLst/>
          </a:prstGeom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From Coast to Coast and Sea to Sea…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A41A8B-E1E2-456A-B49E-54029BE4F516}"/>
              </a:ext>
            </a:extLst>
          </p:cNvPr>
          <p:cNvSpPr txBox="1"/>
          <p:nvPr/>
        </p:nvSpPr>
        <p:spPr>
          <a:xfrm>
            <a:off x="2355273" y="4860458"/>
            <a:ext cx="7481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www.WomenoftheChannel.com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CDB727-0218-4E0B-932B-03C22E296461}"/>
              </a:ext>
            </a:extLst>
          </p:cNvPr>
          <p:cNvSpPr/>
          <p:nvPr/>
        </p:nvSpPr>
        <p:spPr>
          <a:xfrm>
            <a:off x="-1" y="0"/>
            <a:ext cx="12192001" cy="183049"/>
          </a:xfrm>
          <a:prstGeom prst="rect">
            <a:avLst/>
          </a:prstGeom>
          <a:solidFill>
            <a:srgbClr val="2D30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1559E41-EA9B-4733-BCE7-68EC4467F6EE}"/>
              </a:ext>
            </a:extLst>
          </p:cNvPr>
          <p:cNvGrpSpPr/>
          <p:nvPr/>
        </p:nvGrpSpPr>
        <p:grpSpPr>
          <a:xfrm>
            <a:off x="-1" y="2004818"/>
            <a:ext cx="12362716" cy="2068774"/>
            <a:chOff x="-1" y="2004818"/>
            <a:chExt cx="12362716" cy="206877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5B31799-F8DF-4B02-B580-1ECBD5F8FD1E}"/>
                </a:ext>
              </a:extLst>
            </p:cNvPr>
            <p:cNvGrpSpPr/>
            <p:nvPr/>
          </p:nvGrpSpPr>
          <p:grpSpPr>
            <a:xfrm>
              <a:off x="-1" y="2004819"/>
              <a:ext cx="9765551" cy="2068773"/>
              <a:chOff x="2452255" y="2004819"/>
              <a:chExt cx="9765551" cy="2068773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7991BC25-BA02-4624-B132-CB7237BF7512}"/>
                  </a:ext>
                </a:extLst>
              </p:cNvPr>
              <p:cNvGrpSpPr/>
              <p:nvPr/>
            </p:nvGrpSpPr>
            <p:grpSpPr>
              <a:xfrm>
                <a:off x="2452255" y="2004819"/>
                <a:ext cx="9765551" cy="2068773"/>
                <a:chOff x="2604458" y="1843861"/>
                <a:chExt cx="9765071" cy="1980174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79668E13-A512-4E71-B294-5228F3785E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31713" t="24732" r="22046" b="40725"/>
                <a:stretch/>
              </p:blipFill>
              <p:spPr>
                <a:xfrm>
                  <a:off x="2604458" y="1843862"/>
                  <a:ext cx="4973977" cy="1980173"/>
                </a:xfrm>
                <a:prstGeom prst="rect">
                  <a:avLst/>
                </a:prstGeom>
              </p:spPr>
            </p:pic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53580BAF-3BB5-4B5C-B091-1ACAA73B58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9176" t="61469" r="69869" b="16136"/>
                <a:stretch/>
              </p:blipFill>
              <p:spPr>
                <a:xfrm>
                  <a:off x="7578436" y="1843862"/>
                  <a:ext cx="2410380" cy="1980173"/>
                </a:xfrm>
                <a:prstGeom prst="rect">
                  <a:avLst/>
                </a:prstGeom>
              </p:spPr>
            </p:pic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73FC3659-E176-4121-932B-979330840EF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17273" t="22174" r="36931" b="5756"/>
                <a:stretch/>
              </p:blipFill>
              <p:spPr>
                <a:xfrm>
                  <a:off x="9989127" y="1843861"/>
                  <a:ext cx="2380402" cy="1980174"/>
                </a:xfrm>
                <a:prstGeom prst="rect">
                  <a:avLst/>
                </a:prstGeom>
              </p:spPr>
            </p:pic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0DC506C-182A-4644-BA23-769B08450FB0}"/>
                  </a:ext>
                </a:extLst>
              </p:cNvPr>
              <p:cNvSpPr txBox="1"/>
              <p:nvPr/>
            </p:nvSpPr>
            <p:spPr>
              <a:xfrm>
                <a:off x="9987408" y="3126657"/>
                <a:ext cx="20643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Tampa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dirty="0">
                    <a:solidFill>
                      <a:prstClr val="white"/>
                    </a:solidFill>
                    <a:latin typeface="Arial" panose="020B0604020202020204"/>
                  </a:rPr>
                  <a:t>Seattle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Austin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dirty="0">
                    <a:solidFill>
                      <a:prstClr val="white"/>
                    </a:solidFill>
                    <a:latin typeface="Arial" panose="020B0604020202020204"/>
                  </a:rPr>
                  <a:t>Denver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15" name="Picture 14" descr="A large body of water with a city in the background&#10;&#10;Description generated with very high confidence">
              <a:extLst>
                <a:ext uri="{FF2B5EF4-FFF2-40B4-BE49-F238E27FC236}">
                  <a16:creationId xmlns:a16="http://schemas.microsoft.com/office/drawing/2014/main" id="{8F2474BF-6AF7-4CF7-9985-F8AA52A556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55" r="12551"/>
            <a:stretch/>
          </p:blipFill>
          <p:spPr>
            <a:xfrm>
              <a:off x="9749911" y="2004818"/>
              <a:ext cx="2426450" cy="2068417"/>
            </a:xfrm>
            <a:prstGeom prst="rect">
              <a:avLst/>
            </a:prstGeom>
          </p:spPr>
        </p:pic>
        <p:pic>
          <p:nvPicPr>
            <p:cNvPr id="17" name="Picture 16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E95832E2-28C3-440E-B7FF-A2D5931712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3076" y="2418054"/>
              <a:ext cx="1515759" cy="620972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75F0502-8E7B-4ECE-A186-5DB655DE9043}"/>
                </a:ext>
              </a:extLst>
            </p:cNvPr>
            <p:cNvSpPr/>
            <p:nvPr/>
          </p:nvSpPr>
          <p:spPr>
            <a:xfrm>
              <a:off x="9688788" y="3198166"/>
              <a:ext cx="267392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sz="1200" b="1" dirty="0">
                  <a:solidFill>
                    <a:prstClr val="white"/>
                  </a:solidFill>
                </a:rPr>
                <a:t>SEPT. 10, 2019</a:t>
              </a:r>
            </a:p>
            <a:p>
              <a:pPr lvl="0" algn="ctr">
                <a:defRPr/>
              </a:pPr>
              <a:r>
                <a:rPr lang="en-US" sz="1200" b="1" dirty="0">
                  <a:solidFill>
                    <a:prstClr val="white"/>
                  </a:solidFill>
                </a:rPr>
                <a:t>Singapore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1523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tree&#10;&#10;Description generated with very high confidence">
            <a:extLst>
              <a:ext uri="{FF2B5EF4-FFF2-40B4-BE49-F238E27FC236}">
                <a16:creationId xmlns:a16="http://schemas.microsoft.com/office/drawing/2014/main" id="{11BAC6EE-A36D-4929-AC67-F979F4547F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19" r="2804"/>
          <a:stretch/>
        </p:blipFill>
        <p:spPr>
          <a:xfrm>
            <a:off x="838200" y="-3810"/>
            <a:ext cx="9928860" cy="6858001"/>
          </a:xfrm>
          <a:prstGeom prst="rect">
            <a:avLst/>
          </a:prstGeom>
        </p:spPr>
      </p:pic>
      <p:pic>
        <p:nvPicPr>
          <p:cNvPr id="9" name="Picture 8" descr="A close up of a logo&#10;&#10;Description generated with high confidence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45336D-25BE-4777-BE9E-21AD50234456}"/>
              </a:ext>
            </a:extLst>
          </p:cNvPr>
          <p:cNvSpPr txBox="1"/>
          <p:nvPr/>
        </p:nvSpPr>
        <p:spPr>
          <a:xfrm>
            <a:off x="8192317" y="6654136"/>
            <a:ext cx="257474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cristinaskybox.blogspot.co.uk/2012/02/writing-skills-and-patterns.html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/3.0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284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E87D36-D8AC-4E2C-8BE5-1CB8EB9F0C77}"/>
              </a:ext>
            </a:extLst>
          </p:cNvPr>
          <p:cNvSpPr txBox="1"/>
          <p:nvPr/>
        </p:nvSpPr>
        <p:spPr>
          <a:xfrm>
            <a:off x="714375" y="1000125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C66573F-2B30-4F27-A96D-002AB014D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Gathering as Women vs. Tackling Diversity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54C666-CF15-4C2F-A658-D03521E0E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1506537"/>
            <a:ext cx="10515600" cy="4351338"/>
          </a:xfrm>
        </p:spPr>
        <p:txBody>
          <a:bodyPr/>
          <a:lstStyle/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dirty="0"/>
              <a:t>Social Connection and Community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dirty="0"/>
              <a:t>Role Models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dirty="0"/>
              <a:t>Time for reflection and realistic personal assessment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dirty="0"/>
              <a:t>Future plan and positive momentum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dirty="0"/>
              <a:t>Worth and value in the market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dirty="0"/>
              <a:t>Personal and professional strategies for managing it all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dirty="0"/>
              <a:t>Find or become a mentor</a:t>
            </a:r>
          </a:p>
        </p:txBody>
      </p:sp>
    </p:spTree>
    <p:extLst>
      <p:ext uri="{BB962C8B-B14F-4D97-AF65-F5344CB8AC3E}">
        <p14:creationId xmlns:p14="http://schemas.microsoft.com/office/powerpoint/2010/main" val="3567056053"/>
      </p:ext>
    </p:extLst>
  </p:cSld>
  <p:clrMapOvr>
    <a:masterClrMapping/>
  </p:clrMapOvr>
</p:sld>
</file>

<file path=ppt/theme/theme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388D4E3FB8A8418278EB04C27F4636" ma:contentTypeVersion="12" ma:contentTypeDescription="Create a new document." ma:contentTypeScope="" ma:versionID="a1e7bb2ceb9b77bddb860d15d1991594">
  <xsd:schema xmlns:xsd="http://www.w3.org/2001/XMLSchema" xmlns:xs="http://www.w3.org/2001/XMLSchema" xmlns:p="http://schemas.microsoft.com/office/2006/metadata/properties" xmlns:ns2="e32f3bd2-7f6c-4835-a123-30d45ffc86ed" xmlns:ns3="41270d20-6af7-422f-bec6-479693f4f97f" xmlns:ns4="461f5dae-c794-4fb0-9749-5d6783b45445" targetNamespace="http://schemas.microsoft.com/office/2006/metadata/properties" ma:root="true" ma:fieldsID="ff47802fc374a878b2415e55fa678da4" ns2:_="" ns3:_="" ns4:_="">
    <xsd:import namespace="e32f3bd2-7f6c-4835-a123-30d45ffc86ed"/>
    <xsd:import namespace="41270d20-6af7-422f-bec6-479693f4f97f"/>
    <xsd:import namespace="461f5dae-c794-4fb0-9749-5d6783b4544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2f3bd2-7f6c-4835-a123-30d45ffc86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270d20-6af7-422f-bec6-479693f4f97f" elementFormDefault="qualified">
    <xsd:import namespace="http://schemas.microsoft.com/office/2006/documentManagement/types"/>
    <xsd:import namespace="http://schemas.microsoft.com/office/infopath/2007/PartnerControls"/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1f5dae-c794-4fb0-9749-5d6783b454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63DEB84-4C45-4C56-A92D-AB461F9677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2f3bd2-7f6c-4835-a123-30d45ffc86ed"/>
    <ds:schemaRef ds:uri="41270d20-6af7-422f-bec6-479693f4f97f"/>
    <ds:schemaRef ds:uri="461f5dae-c794-4fb0-9749-5d6783b454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BD3DB2-B5BB-41BF-BEEF-B468F66FD7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0E0404-32A0-4896-B082-245E7BA10F88}">
  <ds:schemaRefs>
    <ds:schemaRef ds:uri="http://purl.org/dc/elements/1.1/"/>
    <ds:schemaRef ds:uri="41270d20-6af7-422f-bec6-479693f4f97f"/>
    <ds:schemaRef ds:uri="461f5dae-c794-4fb0-9749-5d6783b45445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e32f3bd2-7f6c-4835-a123-30d45ffc86ed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1468</TotalTime>
  <Words>275</Words>
  <Application>Microsoft Office PowerPoint</Application>
  <PresentationFormat>Widescreen</PresentationFormat>
  <Paragraphs>90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Calibri</vt:lpstr>
      <vt:lpstr>3_Custom Design</vt:lpstr>
      <vt:lpstr>Custom Design</vt:lpstr>
      <vt:lpstr>2_Custom Design</vt:lpstr>
      <vt:lpstr>4_Custom Design</vt:lpstr>
      <vt:lpstr>1_Custom Design</vt:lpstr>
      <vt:lpstr>PowerPoint Presentation</vt:lpstr>
      <vt:lpstr>PowerPoint Presentation</vt:lpstr>
      <vt:lpstr>Thank You to Our Global Sponsors!</vt:lpstr>
      <vt:lpstr>Thank You to Our Sponsors!</vt:lpstr>
      <vt:lpstr>PowerPoint Presentation</vt:lpstr>
      <vt:lpstr>PowerPoint Presentation</vt:lpstr>
      <vt:lpstr>PowerPoint Presentation</vt:lpstr>
      <vt:lpstr>PowerPoint Presentation</vt:lpstr>
      <vt:lpstr>Gathering as Women vs. Tackling Diversity</vt:lpstr>
      <vt:lpstr>Your Outcomes According to HBR: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Lindsay Sawyer</dc:creator>
  <cp:lastModifiedBy>Allison Cohen</cp:lastModifiedBy>
  <cp:revision>39</cp:revision>
  <dcterms:created xsi:type="dcterms:W3CDTF">2018-05-21T19:57:19Z</dcterms:created>
  <dcterms:modified xsi:type="dcterms:W3CDTF">2018-11-14T23:30:06Z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0x01010049388D4E3FB8A8418278EB04C27F4636</vt:lpwstr>
  </property>
</Properties>
</file>